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36"/>
  </p:notesMasterIdLst>
  <p:sldIdLst>
    <p:sldId id="282" r:id="rId2"/>
    <p:sldId id="283" r:id="rId3"/>
    <p:sldId id="278" r:id="rId4"/>
    <p:sldId id="258" r:id="rId5"/>
    <p:sldId id="264" r:id="rId6"/>
    <p:sldId id="267" r:id="rId7"/>
    <p:sldId id="261" r:id="rId8"/>
    <p:sldId id="551" r:id="rId9"/>
    <p:sldId id="290" r:id="rId10"/>
    <p:sldId id="263" r:id="rId11"/>
    <p:sldId id="274" r:id="rId12"/>
    <p:sldId id="275" r:id="rId13"/>
    <p:sldId id="277" r:id="rId14"/>
    <p:sldId id="281" r:id="rId15"/>
    <p:sldId id="284" r:id="rId16"/>
    <p:sldId id="552" r:id="rId17"/>
    <p:sldId id="554" r:id="rId18"/>
    <p:sldId id="280" r:id="rId19"/>
    <p:sldId id="279" r:id="rId20"/>
    <p:sldId id="285" r:id="rId21"/>
    <p:sldId id="286" r:id="rId22"/>
    <p:sldId id="287" r:id="rId23"/>
    <p:sldId id="288" r:id="rId24"/>
    <p:sldId id="257" r:id="rId25"/>
    <p:sldId id="268" r:id="rId26"/>
    <p:sldId id="269" r:id="rId27"/>
    <p:sldId id="270" r:id="rId28"/>
    <p:sldId id="289" r:id="rId29"/>
    <p:sldId id="265" r:id="rId30"/>
    <p:sldId id="273" r:id="rId31"/>
    <p:sldId id="266" r:id="rId32"/>
    <p:sldId id="272" r:id="rId33"/>
    <p:sldId id="260" r:id="rId34"/>
    <p:sldId id="271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70"/>
    <p:restoredTop sz="95073" autoAdjust="0"/>
  </p:normalViewPr>
  <p:slideViewPr>
    <p:cSldViewPr snapToGrid="0" snapToObjects="1">
      <p:cViewPr varScale="1">
        <p:scale>
          <a:sx n="120" d="100"/>
          <a:sy n="120" d="100"/>
        </p:scale>
        <p:origin x="21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CF2DB-653F-ED4B-8A90-46DF4FBD5022}" type="datetimeFigureOut">
              <a:rPr lang="en-US" smtClean="0"/>
              <a:t>10/8/20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08713-CB38-8F40-899E-1A0132F82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836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8713-CB38-8F40-899E-1A0132F8249A}" type="slidenum">
              <a:rPr lang="fr-FR" smtClean="0"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24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A0 · (t/τ)3 · sin(t/(3.00τ)) · </a:t>
            </a:r>
            <a:r>
              <a:rPr lang="fr-FR" sz="1200" kern="1200" dirty="0" err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exp(−t/τ</a:t>
            </a:r>
            <a:r>
              <a:rPr lang="fr-FR" sz="1200" kern="12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)</a:t>
            </a:r>
          </a:p>
          <a:p>
            <a:endParaRPr lang="fr-FR" sz="1200" kern="120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r>
              <a:rPr lang="fr-FR" sz="1200" kern="1200" dirty="0" err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Res</a:t>
            </a:r>
            <a:r>
              <a:rPr lang="fr-FR" sz="1200" kern="12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: 50ns/sqrt(12)=14.4ns x</a:t>
            </a:r>
            <a:r>
              <a:rPr lang="fr-FR" sz="1200" kern="1200" baseline="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0.55cm/us =&gt; 80um x 1.234=97um or x 0.636=50um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B8F2903-F5ED-7844-B55A-69E0C5EAD03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358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5mrad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8713-CB38-8F40-899E-1A0132F8249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4701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8713-CB38-8F40-899E-1A0132F8249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379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8713-CB38-8F40-899E-1A0132F8249A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976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8713-CB38-8F40-899E-1A0132F8249A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00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8713-CB38-8F40-899E-1A0132F8249A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345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609525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9996" y="6548799"/>
            <a:ext cx="4034004" cy="309201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8254" y="162941"/>
            <a:ext cx="795746" cy="503578"/>
          </a:xfrm>
        </p:spPr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683667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893546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20817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141938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6392177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20262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46F556C-057A-EB4C-95F5-DA27DC76CA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57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nima.2013.08.07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8.pdf"/><Relationship Id="rId3" Type="http://schemas.openxmlformats.org/officeDocument/2006/relationships/image" Target="../media/image11.e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5.pdf"/><Relationship Id="rId7" Type="http://schemas.openxmlformats.org/officeDocument/2006/relationships/image" Target="../media/image79.pdf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194.pdf"/><Relationship Id="rId5" Type="http://schemas.openxmlformats.org/officeDocument/2006/relationships/image" Target="../media/image73.pdf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77.pd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9595" y="890309"/>
            <a:ext cx="5688419" cy="2541431"/>
          </a:xfrm>
        </p:spPr>
        <p:txBody>
          <a:bodyPr>
            <a:noAutofit/>
          </a:bodyPr>
          <a:lstStyle/>
          <a:p>
            <a:pPr algn="r"/>
            <a:r>
              <a:rPr lang="en-GB" sz="4800" dirty="0"/>
              <a:t>Multiplexing and track reconstruction in a TPC</a:t>
            </a:r>
            <a:endParaRPr lang="en-US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6310" y="5256670"/>
            <a:ext cx="7262191" cy="97762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Maxence Vandenbroucke </a:t>
            </a:r>
            <a:r>
              <a:rPr lang="mr-IN" dirty="0"/>
              <a:t>–</a:t>
            </a:r>
            <a:r>
              <a:rPr lang="en-US" dirty="0"/>
              <a:t> OCT 2020</a:t>
            </a:r>
            <a:r>
              <a:rPr lang="mr-IN" dirty="0"/>
              <a:t> –</a:t>
            </a:r>
            <a:r>
              <a:rPr lang="en-US" dirty="0"/>
              <a:t> MPGD TPC meeting</a:t>
            </a:r>
          </a:p>
          <a:p>
            <a:endParaRPr lang="en-US" dirty="0"/>
          </a:p>
        </p:txBody>
      </p:sp>
      <p:pic>
        <p:nvPicPr>
          <p:cNvPr id="7" name="Picture 6" descr="logoirfu04noirsaclayexpl.eps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73" y="177200"/>
            <a:ext cx="3636024" cy="11515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173" y="4545151"/>
            <a:ext cx="317074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Chalkduster" charset="0"/>
                <a:ea typeface="Chalkduster" charset="0"/>
                <a:cs typeface="Chalkduster" charset="0"/>
              </a:rPr>
              <a:t>Rules of the Genetic Multiplexing</a:t>
            </a:r>
          </a:p>
          <a:p>
            <a:r>
              <a:rPr lang="en-US" sz="1200" dirty="0">
                <a:latin typeface="Chalkduster" charset="0"/>
                <a:ea typeface="Chalkduster" charset="0"/>
                <a:cs typeface="Chalkduster" charset="0"/>
              </a:rPr>
              <a:t>Hit and Time Reconstruction</a:t>
            </a:r>
          </a:p>
          <a:p>
            <a:r>
              <a:rPr lang="en-US" sz="1200" dirty="0">
                <a:latin typeface="Chalkduster" charset="0"/>
                <a:ea typeface="Chalkduster" charset="0"/>
                <a:cs typeface="Chalkduster" charset="0"/>
              </a:rPr>
              <a:t>Clustering and Hough Transform</a:t>
            </a:r>
          </a:p>
          <a:p>
            <a:r>
              <a:rPr lang="en-US" sz="1200" dirty="0">
                <a:latin typeface="Chalkduster" charset="0"/>
                <a:ea typeface="Chalkduster" charset="0"/>
                <a:cs typeface="Chalkduster" charset="0"/>
              </a:rPr>
              <a:t>D3DT project</a:t>
            </a:r>
          </a:p>
          <a:p>
            <a:r>
              <a:rPr lang="en-US" sz="1200" dirty="0">
                <a:latin typeface="Chalkduster" charset="0"/>
                <a:ea typeface="Chalkduster" charset="0"/>
                <a:cs typeface="Chalkduster" charset="0"/>
              </a:rPr>
              <a:t>First events</a:t>
            </a:r>
          </a:p>
          <a:p>
            <a:endParaRPr lang="en-US" sz="1200" dirty="0"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88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vTrackTp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418" y="1257405"/>
            <a:ext cx="5142582" cy="49875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Clustering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55564"/>
            <a:ext cx="3934679" cy="3450613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After clustering</a:t>
            </a:r>
            <a:r>
              <a:rPr lang="en-US" dirty="0"/>
              <a:t>, simple track fitting is enough to have good straight tracks</a:t>
            </a:r>
            <a:endParaRPr lang="en-US" sz="2000" dirty="0"/>
          </a:p>
          <a:p>
            <a:r>
              <a:rPr lang="en-US" sz="2000" dirty="0"/>
              <a:t>Artificial time division creates bad events when too much channels are in one time bin (horizontal tracks)</a:t>
            </a:r>
            <a:endParaRPr lang="en-US" dirty="0"/>
          </a:p>
          <a:p>
            <a:r>
              <a:rPr lang="en-US" sz="2000" dirty="0"/>
              <a:t>Padplane is virtually entirely light up </a:t>
            </a:r>
            <a:r>
              <a:rPr lang="en-US" dirty="0"/>
              <a:t>every event in a multiplexed TPC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491724" y="5695723"/>
            <a:ext cx="1652276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/>
              <a:t>=&gt; Limitation on  track angle  + refit to remove bg. clusters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en-US" smtClean="0"/>
              <a:t>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7C9D4-A79D-2140-8A2D-0622F01EE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CEA/Irfu - Maxence Vandenbroucke - RD51 - 10/2020</a:t>
            </a:r>
          </a:p>
        </p:txBody>
      </p:sp>
    </p:spTree>
    <p:extLst>
      <p:ext uri="{BB962C8B-B14F-4D97-AF65-F5344CB8AC3E}">
        <p14:creationId xmlns:p14="http://schemas.microsoft.com/office/powerpoint/2010/main" val="411902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Double Tracks? </a:t>
            </a:r>
          </a:p>
        </p:txBody>
      </p:sp>
      <p:pic>
        <p:nvPicPr>
          <p:cNvPr id="5" name="Picture 4" descr="HT_Typixal_E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47" y="3047912"/>
            <a:ext cx="3957638" cy="2925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HT_LowMultiplex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2"/>
          <a:stretch/>
        </p:blipFill>
        <p:spPr>
          <a:xfrm>
            <a:off x="4709510" y="3163224"/>
            <a:ext cx="3957638" cy="26952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99050" y="6137130"/>
            <a:ext cx="431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tracks in highly multiplexed TPC (13)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48813" y="6137130"/>
            <a:ext cx="391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tracks in low </a:t>
            </a:r>
            <a:r>
              <a:rPr lang="en-US" dirty="0" err="1"/>
              <a:t>mutiplexed</a:t>
            </a:r>
            <a:r>
              <a:rPr lang="en-US" dirty="0"/>
              <a:t> TPC (4)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10</a:t>
            </a:fld>
            <a:endParaRPr lang="fr-FR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75347" y="849633"/>
            <a:ext cx="8184603" cy="3450613"/>
          </a:xfrm>
        </p:spPr>
        <p:txBody>
          <a:bodyPr>
            <a:normAutofit/>
          </a:bodyPr>
          <a:lstStyle/>
          <a:p>
            <a:r>
              <a:rPr lang="en-US" sz="1600" dirty="0"/>
              <a:t>After clustering, it’s likely that simple track fitting won’t work</a:t>
            </a:r>
          </a:p>
          <a:p>
            <a:r>
              <a:rPr lang="en-US" sz="1600" dirty="0"/>
              <a:t>A device of this size will see a significant proportion of double track events with cosmic ray:</a:t>
            </a:r>
          </a:p>
          <a:p>
            <a:r>
              <a:rPr lang="en-US" sz="1600" dirty="0"/>
              <a:t>	this gives a lot of background (see reconstructed red cluster below)</a:t>
            </a:r>
          </a:p>
          <a:p>
            <a:r>
              <a:rPr lang="en-US" sz="1600" dirty="0"/>
              <a:t>	</a:t>
            </a:r>
            <a:r>
              <a:rPr lang="en-US" sz="1600" b="1" dirty="0"/>
              <a:t>=&gt; Track fitting is not enough, it requires pattern recognition</a:t>
            </a:r>
          </a:p>
          <a:p>
            <a:r>
              <a:rPr lang="en-US" sz="1600" dirty="0"/>
              <a:t>With pattern recognition, double tracks are reconstructed well</a:t>
            </a:r>
          </a:p>
        </p:txBody>
      </p:sp>
    </p:spTree>
    <p:extLst>
      <p:ext uri="{BB962C8B-B14F-4D97-AF65-F5344CB8AC3E}">
        <p14:creationId xmlns:p14="http://schemas.microsoft.com/office/powerpoint/2010/main" val="3516624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8225" y="151361"/>
            <a:ext cx="6571343" cy="1049235"/>
          </a:xfrm>
        </p:spPr>
        <p:txBody>
          <a:bodyPr/>
          <a:lstStyle/>
          <a:p>
            <a:r>
              <a:rPr lang="fr-FR" dirty="0"/>
              <a:t>2D </a:t>
            </a:r>
            <a:r>
              <a:rPr lang="fr-FR" dirty="0" err="1"/>
              <a:t>Hough</a:t>
            </a:r>
            <a:r>
              <a:rPr lang="fr-FR" dirty="0"/>
              <a:t> </a:t>
            </a:r>
            <a:r>
              <a:rPr lang="fr-FR" dirty="0" err="1"/>
              <a:t>Transform</a:t>
            </a:r>
            <a:endParaRPr lang="fr-FR" dirty="0"/>
          </a:p>
        </p:txBody>
      </p:sp>
      <p:pic>
        <p:nvPicPr>
          <p:cNvPr id="4" name="Picture 3" descr="HT_2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6300"/>
            <a:ext cx="4483100" cy="3211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c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307" y="2146299"/>
            <a:ext cx="4370693" cy="313087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6263897" y="3810000"/>
            <a:ext cx="1914903" cy="2214919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263897" y="3594100"/>
            <a:ext cx="784603" cy="222250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45126" y="5607909"/>
            <a:ext cx="3303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Local Maxima </a:t>
            </a:r>
            <a:r>
              <a:rPr lang="fr-FR" dirty="0" err="1"/>
              <a:t>give</a:t>
            </a:r>
            <a:r>
              <a:rPr lang="fr-FR" dirty="0"/>
              <a:t> </a:t>
            </a:r>
            <a:r>
              <a:rPr lang="fr-FR" dirty="0" err="1"/>
              <a:t>track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 in the XY plane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25748" y="6222881"/>
            <a:ext cx="46609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+ Cluster </a:t>
            </a:r>
            <a:r>
              <a:rPr lang="fr-FR" dirty="0" err="1"/>
              <a:t>selection</a:t>
            </a:r>
            <a:r>
              <a:rPr lang="fr-FR" dirty="0"/>
              <a:t> in the XY plane + fit = ok !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590282" y="4325339"/>
            <a:ext cx="477431" cy="128257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541172" y="3364571"/>
            <a:ext cx="1203954" cy="2452029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HT_TYpical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50"/>
            <a:ext cx="2486639" cy="191919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582466" y="1565906"/>
            <a:ext cx="544272" cy="21006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6598" y="3676060"/>
            <a:ext cx="13368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Each</a:t>
            </a:r>
            <a:r>
              <a:rPr lang="fr-FR" sz="1400" dirty="0"/>
              <a:t> cluster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translated</a:t>
            </a:r>
            <a:r>
              <a:rPr lang="fr-FR" sz="1400" dirty="0"/>
              <a:t> </a:t>
            </a:r>
            <a:r>
              <a:rPr lang="fr-FR" sz="1400" dirty="0" err="1"/>
              <a:t>into</a:t>
            </a:r>
            <a:r>
              <a:rPr lang="fr-FR" sz="1400" dirty="0"/>
              <a:t> one </a:t>
            </a:r>
            <a:r>
              <a:rPr lang="fr-FR" sz="1400" dirty="0" err="1"/>
              <a:t>curve</a:t>
            </a:r>
            <a:endParaRPr lang="fr-FR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11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4EBF86-BAE0-214E-9ED4-DC5C56FBCA1D}"/>
              </a:ext>
            </a:extLst>
          </p:cNvPr>
          <p:cNvSpPr/>
          <p:nvPr/>
        </p:nvSpPr>
        <p:spPr>
          <a:xfrm>
            <a:off x="2588018" y="9510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All clusters are transposed in the rho-theta space, Z information is not used here</a:t>
            </a:r>
          </a:p>
        </p:txBody>
      </p:sp>
    </p:spTree>
    <p:extLst>
      <p:ext uri="{BB962C8B-B14F-4D97-AF65-F5344CB8AC3E}">
        <p14:creationId xmlns:p14="http://schemas.microsoft.com/office/powerpoint/2010/main" val="3151121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_Typixal_E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34" y="303769"/>
            <a:ext cx="7648448" cy="56545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/>
              <a:t>Double Tracks + HT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27957" y="4774104"/>
            <a:ext cx="89711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just"/>
            <a:r>
              <a:rPr lang="en-US" sz="1400"/>
              <a:t>Fit results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72213" y="5960175"/>
            <a:ext cx="142019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just"/>
            <a:r>
              <a:rPr lang="en-US" sz="1400"/>
              <a:t>HT results in XY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141497" y="4105729"/>
            <a:ext cx="744793" cy="6683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886290" y="4478109"/>
            <a:ext cx="1269966" cy="2959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 flipV="1">
            <a:off x="5509179" y="5933766"/>
            <a:ext cx="1763034" cy="18029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0"/>
          </p:cNvCxnSpPr>
          <p:nvPr/>
        </p:nvCxnSpPr>
        <p:spPr>
          <a:xfrm flipV="1">
            <a:off x="7982312" y="4936423"/>
            <a:ext cx="324990" cy="102375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901" y="6435492"/>
            <a:ext cx="587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test shows 5mrad resolution with double tracks events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just"/>
            <a:fld id="{346F556C-057A-EB4C-95F5-DA27DC76CA8F}" type="slidenum">
              <a:rPr lang="fr-FR" smtClean="0"/>
              <a:pPr algn="just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85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HT with no clustering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9550" y="857564"/>
            <a:ext cx="7552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 Could we avoid the computing expensive task of clustering by sending all possibilities directly to the pattern reco algo ?</a:t>
            </a:r>
          </a:p>
        </p:txBody>
      </p:sp>
      <p:pic>
        <p:nvPicPr>
          <p:cNvPr id="5" name="Picture 4" descr="HT_All_Clu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411" y="1711212"/>
            <a:ext cx="4273093" cy="28863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Screen Shot 2016-03-04 at 11.41.1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49" y="1690477"/>
            <a:ext cx="3325606" cy="23219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HT_All_cluster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17816"/>
            <a:ext cx="3609926" cy="25478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Striped Right Arrow 7"/>
          <p:cNvSpPr/>
          <p:nvPr/>
        </p:nvSpPr>
        <p:spPr>
          <a:xfrm>
            <a:off x="3998855" y="2588075"/>
            <a:ext cx="602835" cy="345613"/>
          </a:xfrm>
          <a:prstGeom prst="stripedRightArrow">
            <a:avLst>
              <a:gd name="adj1" fmla="val 50000"/>
              <a:gd name="adj2" fmla="val 2441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82584" y="4696920"/>
            <a:ext cx="383092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-&gt; impossible with highly </a:t>
            </a:r>
            <a:r>
              <a:rPr lang="en-US" sz="1400" dirty="0" err="1"/>
              <a:t>mutliplexed</a:t>
            </a:r>
            <a:r>
              <a:rPr lang="en-US" sz="1400" dirty="0"/>
              <a:t> readout, Difficult with low multiplexing</a:t>
            </a:r>
          </a:p>
          <a:p>
            <a:r>
              <a:rPr lang="en-US" sz="1400" b="1" dirty="0"/>
              <a:t>-&gt; Clustering is definitely needed</a:t>
            </a:r>
          </a:p>
        </p:txBody>
      </p:sp>
      <p:pic>
        <p:nvPicPr>
          <p:cNvPr id="10" name="Picture 9" descr="Screen Shot 2016-03-04 at 11.48.5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768" y="5532276"/>
            <a:ext cx="1712452" cy="11333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Screen Shot 2016-03-04 at 11.48.40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265" y="5532276"/>
            <a:ext cx="1596536" cy="11076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161032" y="5986083"/>
            <a:ext cx="89531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MF=4.1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09293" y="3933150"/>
            <a:ext cx="251543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Multiplexing Factor=12.9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841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d3DT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41" y="985569"/>
            <a:ext cx="4975626" cy="345061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“Bottom-up” project for multiplexed TPC for </a:t>
            </a:r>
            <a:r>
              <a:rPr lang="en-US" dirty="0" err="1"/>
              <a:t>muography</a:t>
            </a:r>
            <a:endParaRPr lang="en-US" dirty="0"/>
          </a:p>
          <a:p>
            <a:r>
              <a:rPr lang="en-US" dirty="0"/>
              <a:t>Cylindrical shape with hexagonal pads to avoid diagonal asymmetry</a:t>
            </a:r>
          </a:p>
          <a:p>
            <a:r>
              <a:rPr lang="en-US" dirty="0"/>
              <a:t>Randomized el. channels assignment to avoid unwanted patterns (=&gt; mistake for mapping)</a:t>
            </a:r>
          </a:p>
          <a:p>
            <a:r>
              <a:rPr lang="en-US" dirty="0"/>
              <a:t>Routing performed by machine </a:t>
            </a:r>
            <a:r>
              <a:rPr lang="en-US" dirty="0" err="1"/>
              <a:t>algo</a:t>
            </a:r>
            <a:r>
              <a:rPr lang="en-US" dirty="0"/>
              <a:t> with genetic reinforcement =&gt; 11 layers (same as human !)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14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64C7A6-DE6A-9B4D-B49B-756FAFF74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74" y="4600299"/>
            <a:ext cx="3364960" cy="2103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7A90D6-A7A6-004F-836D-1472295F1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256" y="675011"/>
            <a:ext cx="3391976" cy="33859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460AB7-6170-E547-ADCD-056DE8A04A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905" y="3634321"/>
            <a:ext cx="3917725" cy="298823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13CF8B9-F0C6-FF41-A8B3-2183BC535F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227224"/>
              </p:ext>
            </p:extLst>
          </p:nvPr>
        </p:nvGraphicFramePr>
        <p:xfrm>
          <a:off x="4839697" y="2102963"/>
          <a:ext cx="624840" cy="685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0499"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499"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499"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BD5BD80-9F7B-CA41-B37A-E16ACF643675}"/>
              </a:ext>
            </a:extLst>
          </p:cNvPr>
          <p:cNvSpPr txBox="1"/>
          <p:nvPr/>
        </p:nvSpPr>
        <p:spPr>
          <a:xfrm>
            <a:off x="6456454" y="3718132"/>
            <a:ext cx="230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Position of all channels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CC02EC-3FF0-C246-B105-AABA6AA54C4E}"/>
              </a:ext>
            </a:extLst>
          </p:cNvPr>
          <p:cNvSpPr/>
          <p:nvPr/>
        </p:nvSpPr>
        <p:spPr>
          <a:xfrm>
            <a:off x="4840998" y="202608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/>
              <a:t>Readout diameter 130mm with </a:t>
            </a:r>
            <a:r>
              <a:rPr lang="fr" sz="1100" dirty="0">
                <a:solidFill>
                  <a:srgbClr val="01058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1344 pixels </a:t>
            </a:r>
            <a:r>
              <a:rPr lang="fr" sz="1100" dirty="0" err="1">
                <a:solidFill>
                  <a:srgbClr val="01058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using</a:t>
            </a:r>
            <a:r>
              <a:rPr lang="fr" sz="1100" dirty="0">
                <a:solidFill>
                  <a:srgbClr val="01058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</a:t>
            </a:r>
            <a:r>
              <a:rPr lang="fr" sz="1100" dirty="0" err="1">
                <a:solidFill>
                  <a:srgbClr val="01058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only</a:t>
            </a:r>
            <a:r>
              <a:rPr lang="fr" sz="1100" dirty="0">
                <a:solidFill>
                  <a:srgbClr val="01058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192 </a:t>
            </a:r>
            <a:r>
              <a:rPr lang="fr" sz="1100" dirty="0" err="1">
                <a:solidFill>
                  <a:srgbClr val="01058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channels</a:t>
            </a:r>
            <a:endParaRPr lang="en-US" sz="1100" dirty="0"/>
          </a:p>
          <a:p>
            <a:r>
              <a:rPr lang="en-US" sz="1100" dirty="0"/>
              <a:t>Read with 4 DREAM (4x64ch. -&gt; 10 pads for one el. Ch.) </a:t>
            </a:r>
          </a:p>
        </p:txBody>
      </p:sp>
    </p:spTree>
    <p:extLst>
      <p:ext uri="{BB962C8B-B14F-4D97-AF65-F5344CB8AC3E}">
        <p14:creationId xmlns:p14="http://schemas.microsoft.com/office/powerpoint/2010/main" val="2129275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651CC-F08B-6B40-B658-44E19F835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D3DT:  “Typical Event”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BE60B-BFED-434D-9367-54CB32307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219D9-319C-B14B-82B7-80D664BB4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15</a:t>
            </a:fld>
            <a:endParaRPr lang="fr-FR"/>
          </a:p>
        </p:txBody>
      </p:sp>
      <p:pic>
        <p:nvPicPr>
          <p:cNvPr id="6" name="Google Shape;422;p19">
            <a:extLst>
              <a:ext uri="{FF2B5EF4-FFF2-40B4-BE49-F238E27FC236}">
                <a16:creationId xmlns:a16="http://schemas.microsoft.com/office/drawing/2014/main" id="{5ED52300-0F09-B04C-9F0F-99760E76569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51436" y="920502"/>
            <a:ext cx="3680707" cy="4260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481528-C406-834D-945E-5A74F0EA5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358" y="941274"/>
            <a:ext cx="4242642" cy="4191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C29342-FF06-924E-96F3-BA5766B08F0F}"/>
              </a:ext>
            </a:extLst>
          </p:cNvPr>
          <p:cNvSpPr txBox="1"/>
          <p:nvPr/>
        </p:nvSpPr>
        <p:spPr>
          <a:xfrm>
            <a:off x="579914" y="5594203"/>
            <a:ext cx="743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Here we see a track, but rare event (might be a field cage issue </a:t>
            </a:r>
            <a:r>
              <a:rPr lang="en-US" b="1" dirty="0">
                <a:solidFill>
                  <a:srgbClr val="FF0000"/>
                </a:solidFill>
              </a:rPr>
              <a:t>ONGOING</a:t>
            </a:r>
            <a:r>
              <a:rPr lang="en-US" dirty="0"/>
              <a:t>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853EFA-B794-B846-9E10-08B3A5091D7E}"/>
              </a:ext>
            </a:extLst>
          </p:cNvPr>
          <p:cNvSpPr/>
          <p:nvPr/>
        </p:nvSpPr>
        <p:spPr>
          <a:xfrm>
            <a:off x="7421301" y="5187983"/>
            <a:ext cx="14675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1400" dirty="0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Marion </a:t>
            </a:r>
            <a:r>
              <a:rPr lang="fr" sz="1400" dirty="0" err="1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Lehuraux</a:t>
            </a:r>
            <a:r>
              <a:rPr lang="fr" sz="1400" dirty="0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30420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993BE-ABDF-2E45-8A77-E0D736FA9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D3DT : Reconstruction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A0DD1-E4E5-C240-8FBB-F68D84688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CFF622-56CF-0D46-84FB-75528F6C2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990E89-EFE3-6140-8AD3-8EB8D2108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1304"/>
            <a:ext cx="9144000" cy="51753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3B40FF2-52E0-A14B-98E2-2C54A00AC0FF}"/>
              </a:ext>
            </a:extLst>
          </p:cNvPr>
          <p:cNvSpPr/>
          <p:nvPr/>
        </p:nvSpPr>
        <p:spPr>
          <a:xfrm>
            <a:off x="5395410" y="6016695"/>
            <a:ext cx="37485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Marion </a:t>
            </a:r>
            <a:r>
              <a:rPr lang="en-US" sz="1400" dirty="0" err="1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Lehuraux</a:t>
            </a:r>
            <a:r>
              <a:rPr lang="en-US" sz="1400" dirty="0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 (Talk Tomorrow at 9h40 on T2K)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75895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02" y="919804"/>
            <a:ext cx="8745598" cy="5308768"/>
          </a:xfrm>
        </p:spPr>
        <p:txBody>
          <a:bodyPr>
            <a:noAutofit/>
          </a:bodyPr>
          <a:lstStyle/>
          <a:p>
            <a:r>
              <a:rPr lang="en-US" sz="1800" dirty="0"/>
              <a:t>Simulations have shown that it is possible to operate a TPC using a “</a:t>
            </a:r>
            <a:r>
              <a:rPr lang="en-US" sz="1800" dirty="0" err="1"/>
              <a:t>MultiGen</a:t>
            </a:r>
            <a:r>
              <a:rPr lang="en-US" sz="1800" dirty="0"/>
              <a:t>” multiplexing approach however challenging for reconstruction</a:t>
            </a:r>
          </a:p>
          <a:p>
            <a:r>
              <a:rPr lang="en-US" sz="1800" dirty="0"/>
              <a:t>Hit, hit time, and Cluster reconstruction</a:t>
            </a:r>
          </a:p>
          <a:p>
            <a:r>
              <a:rPr lang="en-US" sz="1800" dirty="0"/>
              <a:t>Hough transforms helps a lot when things are getting messy</a:t>
            </a:r>
          </a:p>
          <a:p>
            <a:r>
              <a:rPr lang="en-US" sz="1800" dirty="0"/>
              <a:t>The D3DT has started and first results are promising !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17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094C0D-96F2-894C-B911-E1C8DDF5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</p:spTree>
    <p:extLst>
      <p:ext uri="{BB962C8B-B14F-4D97-AF65-F5344CB8AC3E}">
        <p14:creationId xmlns:p14="http://schemas.microsoft.com/office/powerpoint/2010/main" val="1293719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SPARE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48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207" y="208170"/>
            <a:ext cx="7163953" cy="104923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multigen</a:t>
            </a:r>
            <a:r>
              <a:rPr lang="en-US" dirty="0"/>
              <a:t> 2d detector (2x1d)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720" y="897964"/>
            <a:ext cx="8237534" cy="3450613"/>
          </a:xfrm>
        </p:spPr>
        <p:txBody>
          <a:bodyPr/>
          <a:lstStyle/>
          <a:p>
            <a:r>
              <a:rPr lang="en-US" dirty="0"/>
              <a:t>Bulk Micromegas</a:t>
            </a:r>
          </a:p>
          <a:p>
            <a:r>
              <a:rPr lang="en-US" dirty="0"/>
              <a:t>50x50cm active area</a:t>
            </a:r>
          </a:p>
          <a:p>
            <a:r>
              <a:rPr lang="en-US" dirty="0"/>
              <a:t>X-Y Strips using capacitive coupling </a:t>
            </a:r>
          </a:p>
          <a:p>
            <a:r>
              <a:rPr lang="en-US" dirty="0"/>
              <a:t>“</a:t>
            </a:r>
            <a:r>
              <a:rPr lang="en-US" dirty="0" err="1"/>
              <a:t>MultiGen</a:t>
            </a:r>
            <a:r>
              <a:rPr lang="en-US" dirty="0"/>
              <a:t>” multiplexing 61 el. Ch. for 1024 strips (16.8 multiplexing factor)</a:t>
            </a:r>
          </a:p>
          <a:p>
            <a:r>
              <a:rPr lang="en-US" dirty="0">
                <a:solidFill>
                  <a:srgbClr val="FF0000"/>
                </a:solidFill>
              </a:rPr>
              <a:t>One pair of electronics channels are neighbor only once in the 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</a:t>
            </a:fld>
            <a:endParaRPr lang="fr-FR"/>
          </a:p>
        </p:txBody>
      </p:sp>
      <p:pic>
        <p:nvPicPr>
          <p:cNvPr id="9" name="Picture 139" descr="C:\Documents\physique\Micromegas\Multiplexing\MultiGen - 1\MultiGen - Gerber - zoo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364" y="732413"/>
            <a:ext cx="3525080" cy="171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Group 39"/>
          <p:cNvGrpSpPr/>
          <p:nvPr/>
        </p:nvGrpSpPr>
        <p:grpSpPr>
          <a:xfrm>
            <a:off x="190233" y="3655771"/>
            <a:ext cx="9033280" cy="2229363"/>
            <a:chOff x="341880" y="3017837"/>
            <a:chExt cx="6363720" cy="1173163"/>
          </a:xfrm>
        </p:grpSpPr>
        <p:sp>
          <p:nvSpPr>
            <p:cNvPr id="14" name="Shape 172"/>
            <p:cNvSpPr txBox="1"/>
            <p:nvPr/>
          </p:nvSpPr>
          <p:spPr>
            <a:xfrm>
              <a:off x="2010789" y="3049531"/>
              <a:ext cx="407484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fr-FR" sz="2400" dirty="0">
                  <a:solidFill>
                    <a:srgbClr val="0070C0"/>
                  </a:solidFill>
                  <a:latin typeface="Times"/>
                  <a:ea typeface="Times"/>
                  <a:cs typeface="Times"/>
                  <a:sym typeface="Times"/>
                </a:rPr>
                <a:t>Y</a:t>
              </a:r>
            </a:p>
          </p:txBody>
        </p:sp>
        <p:grpSp>
          <p:nvGrpSpPr>
            <p:cNvPr id="19" name="Groupe 2"/>
            <p:cNvGrpSpPr>
              <a:grpSpLocks/>
            </p:cNvGrpSpPr>
            <p:nvPr/>
          </p:nvGrpSpPr>
          <p:grpSpPr bwMode="auto">
            <a:xfrm>
              <a:off x="341880" y="3017837"/>
              <a:ext cx="6172200" cy="1173163"/>
              <a:chOff x="914400" y="3581400"/>
              <a:chExt cx="6172200" cy="1173163"/>
            </a:xfrm>
          </p:grpSpPr>
          <p:pic>
            <p:nvPicPr>
              <p:cNvPr id="20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9162" y="3581400"/>
                <a:ext cx="6167438" cy="1173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Rectangle 1"/>
              <p:cNvSpPr>
                <a:spLocks noChangeArrowheads="1"/>
              </p:cNvSpPr>
              <p:nvPr/>
            </p:nvSpPr>
            <p:spPr bwMode="auto">
              <a:xfrm>
                <a:off x="914400" y="3600000"/>
                <a:ext cx="1295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fr-FR" altLang="fr-FR">
                  <a:latin typeface="Times" charset="0"/>
                </a:endParaRPr>
              </a:p>
            </p:txBody>
          </p:sp>
        </p:grpSp>
        <p:grpSp>
          <p:nvGrpSpPr>
            <p:cNvPr id="22" name="Groupe 1"/>
            <p:cNvGrpSpPr>
              <a:grpSpLocks/>
            </p:cNvGrpSpPr>
            <p:nvPr/>
          </p:nvGrpSpPr>
          <p:grpSpPr bwMode="auto">
            <a:xfrm>
              <a:off x="609600" y="3505200"/>
              <a:ext cx="6096000" cy="338138"/>
              <a:chOff x="1295400" y="3886200"/>
              <a:chExt cx="6096000" cy="338138"/>
            </a:xfrm>
          </p:grpSpPr>
          <p:cxnSp>
            <p:nvCxnSpPr>
              <p:cNvPr id="23" name="Connecteur droit 4"/>
              <p:cNvCxnSpPr>
                <a:cxnSpLocks noChangeShapeType="1"/>
              </p:cNvCxnSpPr>
              <p:nvPr/>
            </p:nvCxnSpPr>
            <p:spPr bwMode="auto">
              <a:xfrm>
                <a:off x="1295400" y="4114800"/>
                <a:ext cx="5867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Connecteur droit 21"/>
              <p:cNvCxnSpPr>
                <a:cxnSpLocks noChangeShapeType="1"/>
              </p:cNvCxnSpPr>
              <p:nvPr/>
            </p:nvCxnSpPr>
            <p:spPr bwMode="auto">
              <a:xfrm>
                <a:off x="1295400" y="4038600"/>
                <a:ext cx="5867400" cy="0"/>
              </a:xfrm>
              <a:prstGeom prst="line">
                <a:avLst/>
              </a:prstGeom>
              <a:noFill/>
              <a:ln w="9525">
                <a:solidFill>
                  <a:srgbClr val="FF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Connecteur droit 6"/>
              <p:cNvCxnSpPr>
                <a:cxnSpLocks noChangeShapeType="1"/>
              </p:cNvCxnSpPr>
              <p:nvPr/>
            </p:nvCxnSpPr>
            <p:spPr bwMode="auto">
              <a:xfrm>
                <a:off x="1649413" y="3887788"/>
                <a:ext cx="0" cy="150812"/>
              </a:xfrm>
              <a:prstGeom prst="line">
                <a:avLst/>
              </a:prstGeom>
              <a:noFill/>
              <a:ln w="9525">
                <a:solidFill>
                  <a:srgbClr val="FF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Connecteur droit 22"/>
              <p:cNvCxnSpPr>
                <a:cxnSpLocks noChangeShapeType="1"/>
              </p:cNvCxnSpPr>
              <p:nvPr/>
            </p:nvCxnSpPr>
            <p:spPr bwMode="auto">
              <a:xfrm>
                <a:off x="2362200" y="3886200"/>
                <a:ext cx="0" cy="150813"/>
              </a:xfrm>
              <a:prstGeom prst="line">
                <a:avLst/>
              </a:prstGeom>
              <a:noFill/>
              <a:ln w="9525">
                <a:solidFill>
                  <a:srgbClr val="FF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Connecteur droit 23"/>
              <p:cNvCxnSpPr>
                <a:cxnSpLocks noChangeShapeType="1"/>
              </p:cNvCxnSpPr>
              <p:nvPr/>
            </p:nvCxnSpPr>
            <p:spPr bwMode="auto">
              <a:xfrm>
                <a:off x="3240088" y="3886200"/>
                <a:ext cx="0" cy="150813"/>
              </a:xfrm>
              <a:prstGeom prst="line">
                <a:avLst/>
              </a:prstGeom>
              <a:noFill/>
              <a:ln w="9525">
                <a:solidFill>
                  <a:srgbClr val="FF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" name="Connecteur droit 24"/>
              <p:cNvCxnSpPr>
                <a:cxnSpLocks noChangeShapeType="1"/>
              </p:cNvCxnSpPr>
              <p:nvPr/>
            </p:nvCxnSpPr>
            <p:spPr bwMode="auto">
              <a:xfrm>
                <a:off x="4679950" y="3886200"/>
                <a:ext cx="0" cy="150813"/>
              </a:xfrm>
              <a:prstGeom prst="line">
                <a:avLst/>
              </a:prstGeom>
              <a:noFill/>
              <a:ln w="9525">
                <a:solidFill>
                  <a:srgbClr val="FF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Connecteur droit 25"/>
              <p:cNvCxnSpPr>
                <a:cxnSpLocks noChangeShapeType="1"/>
              </p:cNvCxnSpPr>
              <p:nvPr/>
            </p:nvCxnSpPr>
            <p:spPr bwMode="auto">
              <a:xfrm>
                <a:off x="5562600" y="3886200"/>
                <a:ext cx="0" cy="150813"/>
              </a:xfrm>
              <a:prstGeom prst="line">
                <a:avLst/>
              </a:prstGeom>
              <a:noFill/>
              <a:ln w="9525">
                <a:solidFill>
                  <a:srgbClr val="FF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Connecteur droit 26"/>
              <p:cNvCxnSpPr>
                <a:cxnSpLocks noChangeShapeType="1"/>
              </p:cNvCxnSpPr>
              <p:nvPr/>
            </p:nvCxnSpPr>
            <p:spPr bwMode="auto">
              <a:xfrm>
                <a:off x="6335713" y="3886200"/>
                <a:ext cx="0" cy="150813"/>
              </a:xfrm>
              <a:prstGeom prst="line">
                <a:avLst/>
              </a:prstGeom>
              <a:noFill/>
              <a:ln w="9525">
                <a:solidFill>
                  <a:srgbClr val="FF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Connecteur droit 27"/>
              <p:cNvCxnSpPr>
                <a:cxnSpLocks noChangeShapeType="1"/>
              </p:cNvCxnSpPr>
              <p:nvPr/>
            </p:nvCxnSpPr>
            <p:spPr bwMode="auto">
              <a:xfrm>
                <a:off x="1817688" y="3887788"/>
                <a:ext cx="0" cy="2270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" name="Connecteur droit 39"/>
              <p:cNvCxnSpPr>
                <a:cxnSpLocks noChangeShapeType="1"/>
              </p:cNvCxnSpPr>
              <p:nvPr/>
            </p:nvCxnSpPr>
            <p:spPr bwMode="auto">
              <a:xfrm>
                <a:off x="2895600" y="3886200"/>
                <a:ext cx="0" cy="2270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Connecteur droit 40"/>
              <p:cNvCxnSpPr>
                <a:cxnSpLocks noChangeShapeType="1"/>
              </p:cNvCxnSpPr>
              <p:nvPr/>
            </p:nvCxnSpPr>
            <p:spPr bwMode="auto">
              <a:xfrm>
                <a:off x="3200400" y="3886200"/>
                <a:ext cx="0" cy="2270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Connecteur droit 41"/>
              <p:cNvCxnSpPr>
                <a:cxnSpLocks noChangeShapeType="1"/>
              </p:cNvCxnSpPr>
              <p:nvPr/>
            </p:nvCxnSpPr>
            <p:spPr bwMode="auto">
              <a:xfrm>
                <a:off x="4021138" y="3886200"/>
                <a:ext cx="0" cy="2270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Connecteur droit 42"/>
              <p:cNvCxnSpPr>
                <a:cxnSpLocks noChangeShapeType="1"/>
              </p:cNvCxnSpPr>
              <p:nvPr/>
            </p:nvCxnSpPr>
            <p:spPr bwMode="auto">
              <a:xfrm>
                <a:off x="5029200" y="3886200"/>
                <a:ext cx="0" cy="2270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" name="Connecteur droit 43"/>
              <p:cNvCxnSpPr>
                <a:cxnSpLocks noChangeShapeType="1"/>
              </p:cNvCxnSpPr>
              <p:nvPr/>
            </p:nvCxnSpPr>
            <p:spPr bwMode="auto">
              <a:xfrm>
                <a:off x="5738813" y="3886200"/>
                <a:ext cx="0" cy="2270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Connecteur droit 44"/>
              <p:cNvCxnSpPr>
                <a:cxnSpLocks noChangeShapeType="1"/>
              </p:cNvCxnSpPr>
              <p:nvPr/>
            </p:nvCxnSpPr>
            <p:spPr bwMode="auto">
              <a:xfrm>
                <a:off x="6750050" y="3886200"/>
                <a:ext cx="0" cy="2270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8" name="ZoneTexte 3079"/>
              <p:cNvSpPr txBox="1">
                <a:spLocks noChangeArrowheads="1"/>
              </p:cNvSpPr>
              <p:nvPr/>
            </p:nvSpPr>
            <p:spPr bwMode="auto">
              <a:xfrm>
                <a:off x="7086600" y="3886200"/>
                <a:ext cx="255588" cy="261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100" b="1">
                    <a:solidFill>
                      <a:srgbClr val="FF6699"/>
                    </a:solidFill>
                    <a:latin typeface="Times" charset="0"/>
                  </a:rPr>
                  <a:t>1</a:t>
                </a:r>
              </a:p>
            </p:txBody>
          </p:sp>
          <p:sp>
            <p:nvSpPr>
              <p:cNvPr id="39" name="ZoneTexte 46"/>
              <p:cNvSpPr txBox="1">
                <a:spLocks noChangeArrowheads="1"/>
              </p:cNvSpPr>
              <p:nvPr/>
            </p:nvSpPr>
            <p:spPr bwMode="auto">
              <a:xfrm>
                <a:off x="7135813" y="3962400"/>
                <a:ext cx="255587" cy="261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100" b="1">
                    <a:latin typeface="Times" charset="0"/>
                  </a:rPr>
                  <a:t>2</a:t>
                </a:r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E84CA74-5045-0E4C-8C2C-170A8E67DCD0}"/>
              </a:ext>
            </a:extLst>
          </p:cNvPr>
          <p:cNvSpPr/>
          <p:nvPr/>
        </p:nvSpPr>
        <p:spPr>
          <a:xfrm>
            <a:off x="5114696" y="604437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 tooltip="Persistent link using digital object identifier"/>
              </a:rPr>
              <a:t>https://doi.org/10.1016/j.nima.2013.08.071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85F4AC-DE3C-5741-B628-391BE42EA937}"/>
              </a:ext>
            </a:extLst>
          </p:cNvPr>
          <p:cNvSpPr/>
          <p:nvPr/>
        </p:nvSpPr>
        <p:spPr>
          <a:xfrm>
            <a:off x="7427312" y="6295410"/>
            <a:ext cx="1716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7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d3DT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110" y="732787"/>
            <a:ext cx="8322366" cy="3450613"/>
          </a:xfrm>
        </p:spPr>
        <p:txBody>
          <a:bodyPr/>
          <a:lstStyle/>
          <a:p>
            <a:r>
              <a:rPr lang="en-US" dirty="0"/>
              <a:t>Readout diameter 130mm avec pad 2.27 mm square-&gt; 2560pads  </a:t>
            </a:r>
          </a:p>
          <a:p>
            <a:r>
              <a:rPr lang="en-US" dirty="0"/>
              <a:t>Read with 4 DREAM (4x64ch. -&gt; 10 pads for one el. Ch.) </a:t>
            </a:r>
          </a:p>
          <a:p>
            <a:r>
              <a:rPr lang="en-US" dirty="0"/>
              <a:t>Routing impossible in 2 layers (not enough space to have </a:t>
            </a:r>
            <a:r>
              <a:rPr lang="en-US" dirty="0" err="1"/>
              <a:t>vias</a:t>
            </a:r>
            <a:r>
              <a:rPr lang="en-US" dirty="0"/>
              <a:t> and wiring)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19</a:t>
            </a:fld>
            <a:endParaRPr lang="fr-FR"/>
          </a:p>
        </p:txBody>
      </p:sp>
      <p:sp>
        <p:nvSpPr>
          <p:cNvPr id="7" name="AutoShape 4" descr="data:image/png;base64,iVBORw0KGgoAAAANSUhEUgAAA4QAAAN7CAYAAAAdilT3AAAKqGlDQ1BJQ0MgUHJvZmlsZQAASImVlgdUU1kax+976Y0WQEBK6B0pAgGkhB56bzZCAiSUGAOhiQ0ZHIGxoCICiqCDFAVHpchYEAuiDAIW7AMyKCjrYAELKvuAJezsnt09+3/n5v3el+9973v33XvOHwByN0sgSIKlAEjmpwqDPJxpEZFRNNwQgAAMCMAIqLHYKQJGQIAPQLRw/qum7iPZiO4Yz9b69///q6Q5sSlsAKAAhGM4KexkhM/ODrZAmAoAiovENdNTBbNciLCsEGkQ4SOzHD/PZ2c5Zp5vzOWEBLkg/AQAPJnFEsYDQBpF4rQ0djxSh4xH2JTP4fERpiPswOayOAhnIGyUnLxulo8hrBfzT3Xi/1IzRlyTxYoX8/y7zAnvyksRJLEy/8/p+N9KThItPEMDGWSu0DNo9ozMWU3iOm8x82P8/BeYx5nLn2OuyDN0gdkpLlELzGG5ei+wKDGUscAs4eK9vFRmyAIL1wWJ6/OT/HzE9WOZYo5NcQte4DieO3OBs7gh4QucxgvzW+CUxGDvxRwXcVwoChL3HCd0F79jcspib2zW4rNSuSGeiz1EiPvhxLq6ieP8UHG+INVZXFOQFLDYf5KHOJ6SFiy+NxVZYAucwPIKWKwTIJ4f4AMYwBw5TIFlamxG6myjLusEmUJePDeVxkB2SiyNyWebGNHMTc2sAZjdd/Of9f2Duf0EyeMXYyJkfa2YRtaf1GJsJbIWG7sAkMtejGnLAEBdAUBbJVskTJuPoWd/MIAIJIEsUASqQBPoAWOkMytgB5yAG/AC/iAERII1gA24IBkIQTrIBltBHigAu8F+UAoqwFFQA06C06AFnAeXwXVwC/SCe+AxGAQj4DWYAFNgGoIgHESBqJAipAZpQ4aQOUSHHCA3yAcKgiKhaCge4kMiKBvaBhVARVApVAnVQr9A56DLUBfUBz2EhqAx6B30BUbBZFgWVoF14GUwHWbA3nAIvBqOh9fDWXAuvBMugavgE3AzfBm+Bd+DB+HX8CQKoEgoeZQ6yhhFR7mg/FFRqDiUELUJlY8qRlWhGlBtqE7UHdQgahz1GY1FU9E0tDHaDu2JDkWz0evRm9CF6FJ0DboZfRV9Bz2EnkB/x1AwyhhDjC2GiYnAxGPSMXmYYkw1pglzDXMPM4KZwmKx8lhdrDXWExuJTcBuwBZiD2Ebse3YPuwwdhKHwyniDHH2OH8cC5eKy8MdxJ3AXcL140Zwn/AkvBreHO+Oj8Lz8Tn4Ynwd/iK+H/8SP02QImgTbAn+BA4hk7CLcIzQRrhNGCFME6WJukR7YggxgbiVWEJsIF4jPiG+J5FIGiQbUiCJR9pCKiGdIt0gDZE+k2XIBmQX8iqyiLyTfJzcTn5Ifk+hUHQoTpQoSiplJ6WWcoXyjPJJgiphIsGU4EhsliiTaJbol3gjSZDUlmRIrpHMkiyWPCN5W3JciiClI+UixZLaJFUmdU5qQGpSmiptJu0vnSxdKF0n3SU9KoOT0ZFxk+HI5MoclbkiM0xFUTWpLlQ2dRv1GPUadUQWK6sry5RNkC2QPSnbIzshJyO3XC5MLkOuTO6C3KA8Sl5HnimfJL9L/rT8ffkvS1SWMJbELtmxpGFJ/5KPCksVnBRiFfIVGhXuKXxRpCm6KSYq7lFsUXyqhFYyUApUSlc6rHRNaXyp7FK7peyl+UtPL32kDCsbKAcpb1A+qtytPKmiquKhIlA5qHJFZVxVXtVJNUF1n+pF1TE1qpqDGk9tn9oltVc0ORqDlkQroV2lTagrq3uqi9Qr1XvUpzV0NUI1cjQaNZ5qEjXpmnGa+zQ7NCe01LR8tbK16rUeaRO06dpc7QPandofdXR1wnW267TojOoq6DJ1s3TrdZ/oUfQc9dbrVend1cfq0/UT9Q/p9xrABpYGXIMyg9uGsKGVIc/wkGGfEcbIxohvVGU0YEw2ZhinGdcbD5nIm/iY5Ji0mLxZprUsatmeZZ3LvptamiaZHjN9bCZj5mWWY9Zm9s7cwJxtXmZ+14Ji4W6x2aLV4u1yw+Wxyw8vf2BJtfS13G7ZYfnNytpKaNVgNWatZR1tXW49QJelB9AL6TdsMDbONpttztt8trWyTbU9bfunnbFdol2d3egK3RWxK46tGLbXsGfZV9oPOtAcoh2OOAw6qjuyHKscnztpOnGcqp1eMvQZCYwTjDfOps5C5ybnjy62Lhtd2l1Rrh6u+a49bjJuoW6lbs/cNdzj3evdJzwsPTZ4tHtiPL0993gOMFWYbGYtc8LL2muj11Vvsnewd6n3cx8DH6FPmy/s6+W71/eJn7Yf36/FH/gz/ff6Pw3QDVgf8GsgNjAgsCzwRZBZUHZQZzA1eG1wXfBUiHPIrpDHoXqhotCOMMmwVWG1YR/DXcOLwgcjlkVsjLgVqRTJi2yNwkWFRVVHTa50W7l/5cgqy1V5q+6v1l2dsbprjdKapDUX1kquZa09E42JDo+ui/7K8mdVsSZjmDHlMRNsF/YB9muOE2cfZyzWPrYo9mWcfVxR3Gi8ffze+DGuI7eYO85z4ZXy3iZ4JlQkfEz0TzyeOJMUntSYjE+OTj7Hl+En8q+uU12Xsa5PYCjIEwyut12/f/2E0FtYnQKlrE5pTZVFDE63SE/0g2gozSGtLO1Telj6mQzpDH5Gd6ZB5o7Ml1nuWT9vQG9gb+jIVs/emj20kbGxchO0KWZTx2bNzbmbR7Z4bKnZStyauPW3HNOcopwP28K3teWq5G7JHf7B44f6PIk8Yd7AdrvtFT+if+T92LPDYsfBHd/zOfk3C0wLigu+FrILb/5k9lPJTzM743b27LLadXg3djd/9/09jntqiqSLsoqG9/rubd5H25e/78P+tfu7ipcXVxwgHhAdGCzxKWk9qHVw98GvpdzSe2XOZY3lyuU7yj8e4hzqP+x0uKFCpaKg4ssR3pEHlR6VzVU6VcVHsUfTjr44Fnas82f6z7XVStUF1d+O848P1gTVXK21rq2tU67bVQ/Xi+rHTqw60XvS9WRrg3FDZaN8Y8EpcEp06tUv0b/cP+19uuMM/UzDWe2z5U3UpvxmqDmzeaKF2zLYGtnad87rXEebXVvTrya/Hj+vfr7sgtyFXReJF3MvzlzKujTZLmgfvxx/ebhjbcfjKxFX7l4NvNpzzfvajevu1690Mjov3bC/cb7LtuvcTfrNlltWt5q7LbubfrP8ranHqqf5tvXt1l6b3ra+FX0X+x37L99xvXP9LvPurXt+9/ruh95/MLBqYPAB58How6SHbx+lPZp+vOUJ5kn+U6mnxc+Un1X9rv9746DV4IUh16Hu58HPHw+zh1//kfLH15HcF5QXxS/VXtaOmo+eH3Mf63218tXIa8Hr6fG8v0n/rfyN3puzfzr92T0RMTHyVvh25l3he8X3xz8s/9AxGTD5bCp5avpj/ifFTzWf6Z87v4R/eTmd/hX3teSb/re2797fn8wkz8wIWELWnBVAIQOOiwPg3XEAKJGIV+gFgCgx74vnBM17+TkC/4nnvfOcrACYtcqh7QD4OAFQvgXxIAgjNgQEINchTgC2sBCPfyglzsJ8vhapBbEmxTMz7xE/iNMH4NvAzMx0y8zMt2qk2UcAtE/N+/E5uzuBWPJZXwc6t3dVgn/R3wGSLQKXBy7d7AAAAZ1pVFh0WE1MOmNvbS5hZG9iZS54bXAAAAAAADx4OnhtcG1ldGEgeG1sbnM6eD0iYWRvYmU6bnM6bWV0YS8iIHg6eG1wdGs9IlhNUCBDb3JlIDUuNC4wIj4KICAgPHJkZjpSREYgeG1sbnM6cmRmPSJodHRwOi8vd3d3LnczLm9yZy8xOTk5LzAyLzIyLXJkZi1zeW50YXgtbnMjIj4KICAgICAgPHJkZjpEZXNjcmlwdGlvbiByZGY6YWJvdXQ9IiIKICAgICAgICAgICAgeG1sbnM6ZXhpZj0iaHR0cDovL25zLmFkb2JlLmNvbS9leGlmLzEuMC8iPgogICAgICAgICA8ZXhpZjpQaXhlbFhEaW1lbnNpb24+OTAwPC9leGlmOlBpeGVsWERpbWVuc2lvbj4KICAgICAgICAgPGV4aWY6UGl4ZWxZRGltZW5zaW9uPjg5MTwvZXhpZjpQaXhlbFlEaW1lbnNpb24+CiAgICAgIDwvcmRmOkRlc2NyaXB0aW9uPgogICA8L3JkZjpSREY+CjwveDp4bXBtZXRhPgoPjT4AAABAAElEQVR4Aey9acw1bVklut+PB5xapbUxgjkOCXFAE4eDCT8giibqD49T1CN2g+JEN6DoaROPQwIkDscEB1T6NAYbsbvlOOQEOX/UxGAMUX+okDglSiLmVTBGnzjgxCe8Z6/9fvf71lNPTdddq6pW1bXu5Pv23lV1r1rXWqtq1/XW3vu5833f9333Th5WwApYAStgBayAFbACVsAKWAErkE6Bq9PpTrqiXbAVOJoC733ve0+PPvro5b979/xvPEfz1/VYAStgBfagwJ07d06Pf/zjL/898sgje6BsjlbACpwVuDofux5WwArsWAE0gu9+97tPaArdDO7YSFO3AlbACuxcAbwHPfrou0/vec+/np7whCdcGsOdl2T6ViCFAv7nmxQ2u8ijKoAmEM3ge97zHjeDRzXZdVkBK2AFdqQAmkK8J5V/qNwRdVO1AmkVcEOY1noXfgQFcHcQTaGHFbACVsAKWAElBcpXGZQ4mYsVsALdCrgh7NbFS63ALhRAQ+iPie7CKpO0AlbACqRS4P7HRx9NVbOLtQJ7VeD8ozIeVsAK7FWBrmbwXe/6R+ly/s2/eX9pfiZnBayAFbACHAW63qM4yEaxAlaAqYDvEDLVNJYVsAJWwApYAStgBayAFbACVmBHCrgh3JFZpmoFrIAVsAJWwApYAStgBayAFWAq4IaQqaaxrIAVsAJWwApYAStgBayAFbACO1LADeGOzDJVK2AFrIAVsAJWwApYAStgBawAUwE3hEw1jWUFrIAVsAJWwApYAStgBayAFdiRAm4Id2SWqVoBK2AFrIAVsAJWwApYAStgBZgKnP/sxB0mnrGsgBVYVYE9Hr975Lyqqd6ZFbACVuAgCuB873P+Qcx0GQdWwHcID2yuS7MCVsAKWAErYAWsgBWwAlbACgwpcOV/uBmSx+usgLgCe/yH1z1yFo+B6VkBK2AFJBXwDUJJW0zKCrQVOH9kdNnxf37bty27A6NbAStwQ4FP/dT/9cZrtRdvectv0yi99rWvvWA9//nPp2Ea6L4CS2v7mZ/5mSf895M/+ZOnt7/97aev/uqvPn30R3/05TmW4TmW/eqv/urlvz35Au6oDY8YqA914NHDClgBK2AFrABbgf/r+79/FuTVnVnTPdkKWIEjKfCyl7309LKXvXwXJaFhQcNQhkJT+MEf/MGnz/u8zzs99alPPT3+8Y8v1C6Pjz766Oltb3vb6Rd/8RdPf/u3f/tg3Td+4zeefvRHf/TBa4Una2iLhukzPuMzLg1hX81Yj4Fmag8DDeBLX/rSSy5/8zd/8/Qnf/InF9qf+7mfe4KmaHRf/vKX77ox/IIv+ILTJ3/yJ58e97jHdVpy7969S42dKxdYiOPnQz/0Qy/HFY49DBxj5XnXLn/u537u9Pu///tdq+SXvfCFLzw96UlPmszzH/7hH06veMUrJm/vDa2AFdinAnP7ucXvEO5TVrO2AjkV+IIv+N8uhas3he2GpTSGWzaFn/3Zn3165jOfebpzp/u0jAbxEz7hE04f//Eff3rzm998+pVf+ZVTuZhdK21owpqjq9FaS1s0R/iv3DXD8zIKz9e97nVlkfzjp3zKp5ze9KY3nX7t137t9JznPOeEC/Hm+IAP+IDL8re85S2nZz/72ae3vvWtzdXyz5/xjGeckPGrq6sTmr73vOc9Nzgj94888khv/m9sTHqB4+dDPuRDTqXBK00gmnH81xxoZD/t0z7tsugDP/ADm6t287ymGfzt3+Z9ImM3QpmoFbACYQXcEIYl8wQrcGwF1JvCdsNS3NiyKWxebILPX//1X5/+4A/+4EFTgGbgaU972uVOBi6cn/WsZ52e/vSnn97v/d6v0F/0Edp867d+6+kv/uIvTn/5l3952deHfdiHnX7sx37s9F3f9V2nN7zhDQ/2j6Ya/+GiH6OvwX0wofJJaQSb0/t4gnubZ3Pe1s9xZxDNIBpYNPplvOQlL7k8feUrX3nJwmte85rLXUNs+6mf+qkPmuGyveLjJ37iJ54+//M///S+7/u+F3rvfe97b9EszeA73/nO05Of/ORb65dYUJrBn//5n7/8Qww4lvFt56+q/Ou//uvpB37gBy6LyvH5O7/zOw+awrLtXh7dDO7FKfO0AvtUwA3hPn0zayuwqALKTWFpWCDA0k3LFJFx16TcecDHQtFcdX0cDY0CLq6/6Iu+6PJx0rWaQTTQuCv53d/93Q8a1FIXGlVcPH/hF37hpQksy9d4LA18uTPYxRPaooFFI7UVzyla4GOiuDPYbgbBvww0hRjY5mM+5mMuHy3d8o524dX3+JEf+ZGXXOAOHEZXI4jlzWbwj/7oj1ZpCJvNII61P/uzPzu9+MUvBp3LQPOKRhGj2Qy+8Y1vfHCsXlbu5H9uBndilGlagR0r8MiOuZu6FbACCyqAphDfKfToVwDfGcTHRDHQDOKOW1czWBCw7u/+7u/Ky8Uf0XyiGfze7/3eW80gdo6PNWIdtikN2uKkHtsB7qrhP4w+nriLif+25HkhOPA/1ADtXv/619/YCg0gmhH8V5rBsgG2xZxSf1mu8IhMg9vXfM3XXD6OiUZwajO4Bv92M4h94ju5OPZwDOIfidAM4lhrN4Nr8GPvw80gW1HjWQEr0KWAG8IuVbzMCliBiwIqTSHuHkVHzZzoPvCdpfKRStwZbP5YTBcWLmbxAxhrDdwVbDcjXfvGNvhY5poDHxktHxvt44m7g+UjruC2Bc8xTfB9R3xfrXxnsHxMtGteWYdtMad8V7Jr2y2WoRH85m/+5tNHfdRHXZpANFfId9d/+L4g/sPHRHFncI1Rjp93vetdp0//9E+/NK7gjP+++Iu/+PRXf/VXp+vr68u6F7zgBZe7gfiYKO4MsgYa5r4xtK5vztByhWZwqKahdUN1eZ0VsAJ6Cvgjo3qemJEVkFJg64+PorHDBV/043WYgxGdd5k08X8/8zM/M3HL+5ut+WuiaDbwncHSqAwRxTbYFnO6fmhmaG7tuvJR0SGezY9gYj9b8ByrD3f5yq+JouHDx0T7mvDyEVKsxxy1O4Tg03c3sEsHNGBrNYPYf/nHFPwozNAPw5Tt0KyiGUTj8hVf8RWnV7/61V1lTFoGDDTLaI67msxyNxJN9A//8A+P/uPQlJ1iX9B46sD3lllji3pZ3I1jBaxAXAE3hHHNPMMKpFNgq6awNIO1gq/RFNZyW3reE5/4xBt318b217wTN7YtY31phoZ44uOiGE1uzecMHk2MP//zP2++PH3ER3zEjdcZXuAHkaYMNF3tO+If+7Efe+vXR6dgLbXNv/zLv1yaQXy/ED8yg4E/SfGHf/iH4V02a8V3hvHdyvKPGjjPlDwDuLlteEciE5o1ZKhXRHbTsAKbKXBuCO9stnPv2ApYgf0osHZT2G4Gyw/IdCk2tC5zU9illcoy+IK/M/gLv/ALF0q4e4YGEA0f7gziOe7I/O7v/u6N7+fh+4af8zmfc8LFPnu0G8B2g9i1v/d///c/4T/8rUEM8CqNQnt7rMOvi2I97qz98i//cnuTXb/+8A//8BP+rIbKeJ/3eZ/Lj83gT77gv5e97GUXau0/STGVL76b+KVf+qWXu4RoAPERVoxyRxLnofJjNlMxlbfLVq+yF+ZmBcYVmNfP+Q7huMLewgpYgccUWLsptPD1CvzN3/zNpamailDuxk3dfs52aLRwsf6EJzzhhL/fh19cxR0cfCcNH1l87nOfe3mObfBrl6XZwj5//dd//fKLqWt8tLXdIHbVjMYAH/980YteNOnjucDAr7vih2Xwa6Pf8z3f0wU7uGwKr0GABVbiF3ThIfP7egvQnAXZ/EVTNJilEQRo+VGp5p21WTsTmJytXgHJTcEKbKaAG8LNpPeOrcD+FPit3/qt01p/6Lh896/c4cP3adqj3BkcWoe7MQWrPf/Ir9Ew4ZcX0XyMfY8Q2+DuDuZ03ZmNajh2Z63d0Pze7/1e55/FaPsDnvh7hOCpMvDDONAHf4wefx6jjPJ9QrzGHc/m9wqxbVTTgovHqL7NuUs8x595QHP0S7/0S0vAV2PijiyOgfKR0e///u8/PeMZz7h8jLS2ccO8gommEOOIzWARPVu9pW4/WoFsCrghzOa467UCFQqgEXzpS19++UXBiunVU0ojV5rCKNCci+7ovhS3f8UrXnFCY4I/LTE0sM0f//EfXzZpa96lIbshqeE5VM/a617+8pdfPiqJO4Xlh3CaDWDzOT4aix8gga61o91Qt3HY/rTx268/7uM+7vTP//zPl19Oba/b+nVpaPCjMriLiV8Gxqj92CjmFsznPe95eHn6qZ/6qUN8b/BSTMf/stXbIYEXWYHDK3DlrxAe3mMXaAWqFPj7v//7B7/k95SnPGX1ZrCQLg1KeT31sauRmTp36nblO0nN7fGjHGO/JooL0y/7si+7TMMPXER/rbS5v6Hn0ADf0/uO7/iOyx2q9p1C3HFDM4i7Jhi4Owi98d+Xf/mXX5bh+3rtBmOsIblMDPyvlmdgF4tuiruEz372s09vetObLh8DxcdBoXWzEYTWuDOIZhCj/CNHbb6HChrzp+1nwcIvd377t397eTnpEb9Gif+UvzuHhubNb37z5ft/uJs3pxksogBz7Dgv2275yPoRpr3Uu6XW3rcV2FSB2x+iCtHxHcKQXN7YChxbATSBb3rTr55++qdff0IT+IM/+IpLwXi+5p8kaKtcc9FcM6e93+jrKc0gLp7xwygY+MgrfvVwyQEdsD/8rT/8aYlygfglX/Ilp8c97nEPfn0RHNCkoBHE9w/RwKw5+njiu434OGu5g1l44nELj/s0eetb33r5wZiXvvSll+8Houkof44C3xVE043GF/9BZ4zyuHYdfQ0j/oFj7DuN3/md33nhXv6Hu4P423/4vpnqwD/A4Mdg8B1HfNwzy8CxruxLFh9cpxXYgwJuCPfgkjlagZUU+IzPePaDPeFXEN/xjndcGkMs/Mqv/Aqp7249ICr05IM+6IMuH0vruwjDhSmas/LdI9y1wL+8Lz1e9apXXXaBxqoMfHSufBev+b1B/GLmz/7sz5bNVn18wxvecMJ/+MeH5ujiuVUz1eTVfo47hWju8BFS1IAfnMHAr4ni7iDWl1H4l8e1m8LCo/3Ybvja60vDWH4ACI+f9Emf1N5M5nW7GVzjeFMo3s2gggvmYAX2o8DVzDuM+6nUTK2AFQgrgDuF3/qt//ky7+lPf/rpyU9+8mYfHS3km81LWVZ+XAZ3X7a4sP6nf/qnyy9lotHDR0E/67M+64Q/El0+oom7bU972tNu/Coh/rh1+b5ZqYPx2PVxwL47QmV/RbPSnJTHsrxst9ZjaQDb+yt8Cr/yWJa3t9/qNRo/ZLFvFL6Ff3ksy/vmKSwvDSN+RAY/5vSnf/qnp9/4jd+4RW0sc7cmLLAAHJt3Bt0MLiCyIa2AFZBQYG4/5zuEEjaahBXQVOCNb/z/Ti94wTdcvkuIj5Pi42HvfOc7NyVbLprLRXQhs1UzWD4mih8LeeYzn3m5SMaF6LOe9axC7cYjmlfcGWQ1g+0GcMqFeHtOIfiP//iPl7+ph9fQt3x8tKzvesT++vC6th9aNhVrKs+peEOcyjo2Fr6bObWOwqHvkcWtfIew3AXs2x+W484gBv7RA38qpD3amQDHtQfqOfIvgHbp6TuDXap4mRWwAmMKuCEcU8jrrUBiBd71rnddvk+Ij47iu4V4rTDaTeHWzSA0QYOHX2PFRzGf+tSnPvhYaNELF6Zve9vbLt8ZrL1T0b7IBnbthfbf/M07CrUHj1j2lKd89OmJT/x3l2Xvfvc/nr9PeHs7rHziE5/yYB6e9G13Y6OeF1GsIZ7Awvom5prcekq8LG5ywoK3v/0PJuvdhdvGY9T5pCc96dLs/fM//33XLm8se/TRd5+1/qsby8qLwq3kk5ndso+xRzeDYwp5vRWwAlbgvgJuCJ0EK2AFBhV49at/fHD9VitLU4j9N5+vyaf9K4No9Ji/GNq+iC4X10vW+I53vP0BfPP5g4XnJ7jYbzddzfWR57VYTW7lecGK7H9o24KHx7mjD6twB37z+dj++vDG5nWtL1in01NO+GGZr//6r5/d4Lfz0ZXdaL67ftW3q56jLCvf/T1KPa7DClgBXQXcEOp6Y2ZWwAqMKLBVIzhCq2p1++IYIF0X0VXgwUlDjcnD5iEI2rH5XKwmz7lYbXpMvDGsZh1tHl2vx/C65vQtY2JhHxG8dr6VjoE+vbzcClgBK3BEBc4N4dyvIR5RFtdkBayAFVhWgfbFb/vieNm916FHLvbH9qCKBd7mNuZe9/q5unUdA3s8TrrV8VIrYAWswJIKzOvnfIdwSW+MbQWsgBU4K9C+qIUoXRe/ymLNvdhv1qaKBY7m1nRq+nOmbs29to+TIxxLzfr83ApYASugoIAbQgUXzMEKWIHDKdC8cG1f1O6tWObFvioWPDG3umQydRtj0HUsHelYG6vf662AFbACSyjghnAJVY1pBaxASgWOeGHKvNhXxUJYza3ukGXqVsfg5t32Ix6Dtbp4nhWwAlZgqgJuCKcq5e2sgBWwAi0FmhefWNV196I1ZVcvmRf7qlgwxNzqYsnUrY7B7VnNY/Dox+ft6r3EClgBK1CngBvCOt08ywpYgaQKNC8ymxefR5ODebGvigXPzK0uuUzd6hiMz2ofn1mO3XFlvIUVsAJW4KYCV/6R0ZuC+JUVsAJWoK1AtgtJ5sW+KhY8Nrd20qe9Zuo2bY+crZoNYrZjmqOgUayAFZBVYN6PjJ58h1DWWROzAlZgSwWyXjAyL/ZVsZArc6s7upi61THgzHJzyNHRKFbAChxDATeEx/DRVVgBK0BQIGsTWKRjXuyrYqFWcyuOxx6ZusX2vOzWbg6X1dfoVsAK6CvghlDfIzO0AiEF3vKW3w5tn3njZgMIHZoXhtl0YV7sq2LBU3OrSzZTtzoG68xqngN8flhHc+/FCliB7RW4mvmR0+0rMAMrYAWsQECB5kVe8+IvAHG4TZkX+6pYMM3c6qLL1K2OwTaz2ucHnzu28cF7tQJWYFyBuf2c7xCOa+wtrIAV2LkCvpDrN5B5sa+KherNrT8DQ2uYug3tZw/rmg2izyl7cMwcrYAVmKrAuSGc21NO3ZW3swJWwAqsp4Av2Ma1Zl7sq2JBBXMbz0LXFkzduvD3vMzN4Z7dM3crcEQF5vVzvkN4xEy4JiuQVIF3vOMdDyp/ylOe8uC5n9xU4M6dO6d/+28/4rKwPN7cIvYKeBhqWOCkyk3dg+JleYSWHt0KNJtDn4O6NfJSK2AFtBVwQ6jtj9lZASswQYF79+5dtioX/xOmpN6E3Swz8ZhYMJmJp4qlXGe2A62ZEZ+Xsrnveq3AfhVwQ7hf78zcCqRXoFxwFSHar8vyKY9oJufMb+6jNKZMPCYWuDLwstQJvZwPqBAb2fLRVqddf3nd3s6vrYAVsAJbK+CGcGsHvH8rYAVCCjQbmXKRfn19N4TR3PhDPuR/ab48zcECUMEDTxZWIcjCY3EDTrnIncOtaMasU5kb6mR5UDTD4xwPML/4wOKm7MFS3KBje5RjBPssoywrr/1oBayAFdhSgUe23Ln3bQWsgBWYqgAupspFHC6mGBdUuACeexHd5F8uqJvLap9n4bZEnSxPl+BWm4f2vCzclqhzq3yU8xYey/ms7atfWwErYAW2UMAN4Raqe59WwApMUqBcNDUbwUkTJ2x0pAvNsXKZtapiQQNzG0tC93pV3Zi81PJRmsPmOa7bHS+1AlbACiyvgD8yurzG3oMVsAJBBXCRhMG4C9i16yNfaLbrZdaqioWaza3t/LTXqroxeSnno3mOW/q8Ny0R3soKWIGMClz5zxBmtN01WwE9BcrFEJg1L5LYTLNcaEI3Zq2qWMp1mhsUiA9m1rB3Jh4Tq61MOe+tdS5s79+vrYAV2LEC8/4M4cl3CHfsvalbgSMoUC5+ysXQkjWxL+aYeEwsaMjEU8VSrtPcoEB8MLOGvTPxmFhDyjTPhWueH4c4eZ0VsALHVsAN4bH9dXVWQFaBtS902BdzTDwmFgxn4qliKddpblAgPphZw96ZeEysiDKlOVz7fBnh6G2tgBXYvwJuCPfvoSuwArtRoFzUgHC50FmDPPtijonHxIKWTDxVLOU6zQ0KxAcza9g7E4+JFVfm/oxyvtzqHFrL2/OsgBXYhwLnhnDmh073UadZWgErsKEC5SKmXNSsSYV9McfEY2JBUyaeKpZyneYGBeKDmTXsnYnHxIorc3tG8xy65Xn1NjMvsQJWYFsF5vVzV/Omb1u6924FrICuAuViBQybFzFrMmZfzDHxmFjQlImniqVcp7lBgfhgZg17Z+IxseLKjM8o51WFc+04W29hBazAkgrM7ef8kdEl3TG2FUioQLk4KRcrW0nAvphj4jGxoC8TTxVLuU5zgwLxwcwa9s7EY2LFlYnNaJ5rVc6/sQq8tRWwAlsr4IZwawe8fytwEAWULkTYF3NMPCYWosPEU8VSrtPcoEB8MLOGvTPxmFhxZebNKM2h0vl4XkWebQWswBoKuCFcQ2XvwwocWAG1Cw/2xRwTj4mFSDHxVLGU6zQ3KBAfzKxh70w8JlZcGd4MN4Y8LY1kBTIo4IYwg8uu0QosoIBaI4gS2RdzTDwmFrtWJjcmlnKd5gYF4iNTPuLq8Ge4MeRrakQrcEQF3BAe0VXXZAUWVECxEUS5mS40mbWqYrE9ZdZpblAgPjJ5EFdn2RluDJfV1+hWYO8KuCHcu4PmbwVWUkC1EUT5mS40mbWqYrE9ZdZpblAgPjJ5EFdnvRluDNfT2nuyAntSwA3hntwyVyuwgQLKjWCR4/r6bnk6+5F54crEQmFMPCYWuKl6oMyN7QETj4ml7AGbG/D2MNwY7sElc7QC6ynghnA9rb0nK7ArBfbQCBZBcfHKHAw8XHBBQwZWszYG3hLcGLyYdZYLXmCqcQOnJTxg1cripuzBktzgw15G0WFP5/u9aGueVmBPClyd5v4lwz1Va65WwAqMKrC3C4NyQTNa2IQNmFjYHROPiaXMLUudyh4oc1POB3Tb6yi67u38v1e9zdsK0BWY2c/5DiHdEQNagf0qgIuBcmHQrKJcJDSX1TwHNgsL+2fiqWIp12luUCA+mFnD3pl4TCxzi2eDrVnBm8oE/mP0vRdMxfF2VsAK7EuBc0M4s6XcV71mawWsQIcCpUkrFwMdm8z6jlj7I3tzvm8GLMxvYs7Fa9arggVOzRrxWoWbugfOB9ISG+ysKXugzK3p2pzjHThtT5vYY8+b/zAw9L4whuP1VsAKrKXAvH7ukbVoej9WwAroKYBGsPxL8FJv+qV5YFTPxAIfJh4TS5lbljqVPVDm5nzAnfhQ1A3vCaUxLP9oGK/MM6yAFdiDAv7I6B5cMkcrQFagvLkv1QQWusyLHCYW+DHxmFjK3LLUqeyBMjfnA+7Eh7JuqKa8T6z1vhFX0DOsgBWYq4AbwrkKer4V2JECa76hMy9ymFiwi4nHxFLmlqVOZQ+UuTkfcCc+lHVrV+PGsK2IX1uB4yhwNe8Tp8cRwpVYgSMrsGYjCB2ZFzlMLHOrS7k9sG5DCjgfQ+r0r1PWrZ+17xgOaeN1VmArBeb2c75DuJVz3q8VWEGBtRtBlMS8yGFimVtd4OyBdRtSwPkYUqd/nbJu/axvrvEdw5t6+JUV2LMCbgj37J65W4EeBbZoBEGFeZHDxDK3nqCMLLYHIwL1rM6iW5Y6YTOzViYWm1tPpAcXuzEclMcrrcAuFHBDuAubTNIKTFNgq0YQ7JgXOUwsc5uWnfZW9qCtyLTXWXTLUidcZ9bKxGJzm5bw/q3cGPZr4zVWQF0BN4TqDpmfFZigwJaNIOgxL3KYWOY2ITwdm9iDDlEmLMqiW5Y6YTmzViYWm9uEeE/exI3hZKm8oRWQUcANoYwVJmIF6hRAM1jegOsQ5s1iXuQwsVAVE4+JpcwtS53KHihzcz7gTnwo6xavZtqM8r609XvUNLbeygrkVsANYW7/Xf2OFdj6riCkY17kMLHMrS7Y9sC6DSngfAyp079OWbd+1rw1aAwV3q94FRnJChxPATeEx/PUFSVQQOFfXJkXOUws2M/EY2Ipc8tSp7IHytycD7gTH8q6xaupn+G7hfXaeaYVWEOBq/NnzdbYj/dhBawAQQGVf2VlXuQwsSAxE4+JpcwtS53KHihzcz7gTnwo6xavhjPDdws5OhrFCtxSYGY/5zuEtxT1AiugqYDCXUEow7zIYWKZW11u7YF1G1LA+RhSp3+dsm79rNdZ47uF6+jsvViBiAJuCCNqeVsrsIECKncFUTrzIoeJZW51wbQH1m1IAedjSJ3+dcq69bNef43vFq6vufdoBfoUcEPYp4yXW4GNFVBqBCEF8yKHiWVudUG1B9ZtSAHnY0id/nXKuvWz3m5N824hWJTX2zHynq1ATgXu/MAP/tC9JUv/z//HtywJb2wrcEgFVD4eWsQtzWl5XfvY/BfhWozmPCaeKhbqNbem69Ofq+rG5OV8TM9De0umD6pYJR/t2lVfq733qepkXlagrcC5n2svCr32HcKQXN7YCiyrQGm8cHGhNJh8mFjQiImniqVcp7lBgfhgZg17Z+Ixscwtng22ZnUMtpmF7Km+D26jiPdqBdZRwA3hOjp7L1ZgVIHyJogNm89HJ7Y2aL6htlZVvWTisbFQ0BytmoJk4sbSDPqxdWNxAy8MJh4TS5kbq07U6HxAhdhQzy47H211mvWX5+1t/NoKWAGuAlda9yG4xRnNCuxBgeab6/X13WrK+O5Kc8zBAg4Tj4lVuEG3crEwp9YluIEj+M3hVerEYxlz8JaqU5Wb81GcmfbofEzTqb3VUrplO3+0dcVrnN+hQ3l+eeL/WQEr0KnA3H7ukU5UL7QCVmAVBcpFa2lsaneKi5I5zUJ7v0w8JhZ4MvGYWIVbW8va10xuTKxSJytv2bjV5qE9j6kbE8v5aDs1/TV8YA2mp0ws1BfBw3tjszFk6WMcK2AFbirghvCmHn5lBVZRAI1gaQbn7jDy5jplX0w8Jha4M/GYWMrcstSp7IEyN+cD7sRHFt1U6ixNYbljGHfMM6yAFRhSwN8hHFLH66zAAgqwGkFQU3mz7pLJ3LpUGV/G1I2JBeZMPCaWuY3nqmsLe9ClyviyLLqp1Vk+ScN8Dx1321tYgRwKuCHM4bOrFFCg/MtmeVObS0ntzbpZj7k11Zj+nKkbEwsVMPGYWOY2PV/NLe1BU43pz7PoplxnuVsI11jvp9MT4C2twDEVODeEc7+GeExhXJUVYCnAbgTBS/nN2tzqksPUjYnFzpu5OR9DCjgfQ+r0r2PqxsQCYzYeMEsjuMT7K/A9rMD+FJjXz/kO4f4cN+MdKbDER1vYb65MPCYWbGbiMbGUuWWpU9kDZW7OB9yJjyy6KdfZ5VqzMSzPu7bzMitgBYYVuPINwmGBvNYK1Ciw1L9aKr9Zm1tNUtz01qlm3Wp08zFaoxo3a2DA9EEVi13nmHNoBpd63x3bt9dbAQkF5t0gPPkOoYSLJnEkBZa4Kwh9mG/8bDxzq0swUzcmlvNR56eybs5HnadZdFOuc6pz5Q7hUu/BU3l4OyuwRwXcEO7RNXOWVGDJf51UfrM2t7o4MnVjYqEaJh4Ty9y2z5o9qPNAWTflY7RGbd8trFHNc7Ir4IYwewJcP0WBJf9FUvnN2tzq4sPUjYmFaph4TCxz2z5r9qDOA2XdlI/RerVv/uhMuXM4B89zrcDRFfAfpj+6w65vcQXcDHIkZl6YMLFQHRNPFUu5TnODAvHBzBr2zsRjYplbPBtszZbAq6vq5qzm3cKba/zKCliBpgK+Q9hUw8+tQECBJT8iChq+YAqY0dg0i25Z6mQfC1l0y1Kn89E4+QWeKucjUMakTZtNoe8WTpLMGyVUwA1hQtNd8nwFlrwrCHbKb9bmVpcfpm5MLHbezM35GFLA+RhSp38dUzcmFhiz8fpVqF9TGsGl37vrGXqmFdhWAX9kdFv9vfcdKrD0Gwr7zZWJx8SC9Uw8JpYytyx1KnugzM35gDvxkUU35TrjrsVnNO8Wxmd7hhU4rgJXM/9sxXGVcWVWoEMBN4N3O1SpW8S8MGFioRomniqWcp3mBgXig5k17J2Jx8Qyt3g22JotgVdXVXxWaQrLXcM4gmdYAT0F5vZz/sionqdmJKgAGkGMpd9Arq81Gy7Ubm5QITbYF8H2IKZ/2VpVN+ejOBR7zKJbljpj7nO2Lk0h0JZ+X+cwNooVWFaBOz/0Q6+8f6W70H6+5VteshCyYa3AOgosfVewVFGazvK69rG8uTHwmFioh4nHxCrcGJoVLDwy8ZhYLG5LeKDMTdED6AUfFLktkQ/FOrN5wD5GgbflQKZKVrfk4X1bgTkKnPu5OdNPvkM4Sz5PProCa75RsN+QmHhMLGSGiaeKpVynuUGB+GBmDXtn4jGxlLllqVPZAzY34G05kKk13+u3rNX7tgJ9Crgh7FPGy1MrUP4Veujio2zDEKq8IalhgY+5xV1hamYP4vqXGUwfVLGcj+J2/FHVUyavbPmIp+D+jKbmeO5hBbIp4IYwm+Oud1SByL8UzvluUvl+CB7LmItXcPA4Fwvzza2p6Pjzpl72YFyvskUm3UrNzkdTieHnzsewPl1roVnWc3iXHlOWlUYwcg0wBdfbWIE9KPDICf8QsuR/e1DBHK3AYwqs9UZQ3qxZwjPxmFioj4nHxFLmlqVOZQ+UuTkfcCc+suiWpU4kgF0rMJt3C/HawwrsQoGZvZzvEO7CZZNcWoHy8c/yL4RL7o/9BsbEY2JBQyYeE0uZW5Y6lT1Q5uZ8wJ34yKJbljqRAHatzVQ1m8I1rgua+/ZzK7CFAm4It1Dd+5RSYK27giia/QbGxGNisWvNwi1Lnc4HFIgP5yOuGWZk0S1LnUt42pWs0giueY3QxcPLrMAaCjyyxk68DyugqsCaJ3q/WdelIItuWepECpi1MrGUuWWpU9kDZW7OB9xZZjTvFi6zB6Nage0VcEO4vQdmsJECbgbvC+8LiboAMnVjYqEaJh4Ty9y2z5o9qPNAWTcfo/WeTp3ppnCqUt5urwr4I6N7dc68qxVAI4hRPg5SDTRxot+sJwrV2iyLblnqhL3MWplYytyy1KnsgTI35wPurDOaTeFa1w/rVOa9WIGT/zC9Q5BLgTXvCkJZv1nX5SuLblnqZB8LWXTLUqfz4fPkmALsY2Fsf33rSyO49rVEHx8vtwIsBfyRUZaSxpFXYO0TOPsNjInHxILxTDwmljK3LHUqe6DMzfmAO/GRRbcsdSIB7Frjqbo9o3m38PZaL7EC+1Pg/JFR/OEKDytwXAXW/ogolGS/gTHxmFjsWrNwy1Kn8wEF4sP5iGuGGVl0y1LnEp7WJat7VrMpLHcOu7f0UiuwhgLz+jl/h3ANj7yPzRRY+64gCvWbdZ3dWXTLUif7WMiiW5Y6nQ+fJ8cUYB8LY/urWV8awS2uNWr4eo4V6FPgal4/2Qfr5VZgewW2OEGz38CYeEwsuMvEY2Ipc8tSp7IHytycD7gTH1l0y1InEsCuNZ6q2Ixyt7A0iLHZ3toKzFdgbj/n7xDO98AIggq4GbxpCvvNlYnHxELVTDxVLOU6zQ0KxAcza9g7E4+JZW7xbLA1Y+Mp56NO7bpZpSmsm+1ZVmBbBdwQbqu/976AAm4Gb4qq/GadhVuWOpE8Zq1MLGVuWepU9kCZm/MBd/Yx3BTuwyezvK2AG8LbmnjJjhVwM3jTPF9I3NRj6iumbkws8GfiMbHMbWq6bm5nD27qMfVVFt2y1Anf2bVOzRJ7OzeFbEWNt4YCV/6R0TVk9j6WVgCNIMban99nv4Ex8ZhY0JaJx8RS5palTmUPlLk5H3AnPrLolqVOJIBdazxV3BnNpnDt6xJuJUbbjQIzv0R454df+SP3r6QXqvibX/JNCyEb1grcV2CLu4LYc2lCGT403zzm4jGxwIWJx8RS5palTmUPlLk5H3AnPrLolqVOJIBZK7AUx1bXKIpamNNyCpz7uVng/rMTs+Tz5K0V2PJEy37zYeIxseAxE4+JpcwtS53KHihzcz7gTnxk0S1LnUgAu9Z4qpadgfq2vFZZtjqjH0UBN4RHcTJhHTUnWMxhjHKCZ2ABg4nHxDK3OoftgXUbUsD5GFKnf10W3bLUCaeZtTKxluIGjh5WQFEBN4SKrpjTqAI1zWABvb6+W56GH/E9h+aYgwUcJh4Ty9yaLk9/bg+ma9XcMotuWeqEt8xamVjK3LLUqezBktxKw+qmECp7qCngXxlVc8R8RhWY0wyOgg9sgDfruQ1gE56Jx8QCRyYeE0uZW5Y6lT1Q5uZ8wJ34yKJbljqRAGatTKw1uJWmMH4keIYVWFaB8x1C375eVmKjMxVwM3hbzb29Id6uYPoSZq2qWFDD3KZnormlqm5MXs5H0/HYc6YPqljORywTza3X8rQ0hb5T2FTfz+crMK+f8x3C+Q4YYSUF3AzeFpr5BgZ0Jh4TS5lbljqVPVDm5nzAnfjIoluWOpEAZq1MrC24laYwfmR4hhVYRgE3hMvoalSyAm4Gbwu69zfE2xX1L2HWqoqF6s2tPwNDa1R1Y/JyPoYSMLyO6YMqlvMxnIGhtVt56qZwyBWvW1sBN4RrK+79hRVwM3hbMuYbGNCZeEwsZW5Z6lT2QJmb8wF34iOLblnqRAKYtTKxFLi5KYyfIzxjGQXcEC6jq1FJCrgZvC3k0d4Qb1f4cAmzVlUsVGtuDz2PPFPVjcnL+Ygk4ua2TB9UsZyPm55HXql46qYw4pq3XUqBq3lfQVyKlnGzK4BGEAMnyrUH800C3Jl4TCxzq0uWPbBuQwo4H0Pq9K/LoluWOuE0s1YmliK3ZlO4xXVP/5HpNXtRYO7Vsv8O4V6cTsRzq7uCkPjobzrNGDFrZWKxfWByY2Ip12luzSNl+nPnY7pWzS2z6JalTnjLrJWJpcytNIJbXgM1j0s/z6XAlf/qRC7D1avd8kSY5U0HGWDWysRS5palTmUPlLk5H3AnPrLolqVOJIBZKxNLnVs5esrdwtIgluV+tAKDCsy8RejvEA6q65VrKuBmsFvtTG+IzFpVseCyuXVnfWypqm5MXs7HWAr61zN9UMVyPvr9H1uj7Gmbe2kK28v92gospYAbwqWUNW5IATeD3XIx38CwByYeE0uZW5Y6lT1Q5uZ8wJ34yKJbljqRAGatTCx1bn1Hj5vCPmW8fAkF3BAuoaoxQwq4GeyWK9MbIrNWVSy4bG7dWR9bqqobk5fzMZaC/vVMH1SxnI9+/8fWKHs6xt1N4ZhCXs9SwA0hS0njVCngZrBbNuYbGPbAxGNiKXPLUqeyB8rcnA+4Ex9ZdMtSJxLArJWJpc5t6tHjpnCqUt5ujgLnXxmd+S3EOXv33NQKuBnstj/TGyKzVlUsuGxu3VkfW6qqG5OX8zGWgv71TB9UsZyPfv/H1ih7Osa9vb40hXj0sALdCszLhu8QdqvqpQsr4GawW2DmGxj2wMRjYilzy1KnsgfK3JwPuBMfWXTLUicSwKyViaXOLX703J9RmsLa+Z5nBYYUuPPKH/mx+38BfGirGete8k0vnjHbU4+owJbNIPbNGOwTMxOPiQWtmHhMLGVuWepU9kCZm/MBd+Iji25Z6kQCmLUysZbgFk9894wtr6G6GXmpggLnfm4WDf9h+lnyeXJUga1PZHjDYA0mFjgx8ZhY5laXGHtg3YYUcD6G1Olfl0W3LHXCaWatTCw2t/5Ux9agxq2vpWKMvfUeFHBDuAeXDsKx9gSGeYxRTqIsLOAwuJU3MAYWODHxmFh74GYP4NL04XxM16q5JVM3JhY4MvGYWHvg5vNHM+Xjz52PcY26toBu+A95Kxp2bedlViCigBvCiFretlqBuSeu6+u71fvGRHw/oQwWFmpiYDW1YeChTnMrbo8/NrOBre3BuGbYArplyK7zMS0P7a2cj7Yi016XvPkcPk2vspWqboVX4cl6fwGem8Kiqh8ZCvhHZRgqGmNQgeZF4+CGC61sn5Dn7IaNNffNoVmLuTXVmPYcmtmDaVo1t8qiW5Y64a3PH82ET3vufEzTqb1VFt3WqLM0hW2N/doKRBVwQxhVzNuHFFBoBlkX/MyTOxMLhjDxmFjK3LLUqeyBMjfnA+7ERxbdstSJBDBrZWIpc1uzTjeF8fOUZ9xW4Ir3Exu3wb0ktwJuBrv9X/ONoptB/9Is3LLUCaeZtTKxlLllqVPZA2VuzgfciY8sum1RZ2kK8eiRU4G5zl/579LnDM7SVbsZ7FZ4izeKbia3l2bhlqVOOMyslYmlzC1LncoeKHNzPuBOfGTRbcs63RTGc3moGTM7Qn9k9FBp0CjGzWC3D1u+UXQzerg0C7csdcJZZq1MLGVuWepU9kCZm/MBd+Iji24KdZamMO6SZ2RXwA1h9gSQ63cz2C2owhtFNzNu44B9MGtVxVKu09ygQHwws4a9M/GYWOYWzwZbMzae87G9p0oeuCmsy0P2Wec/OzHzHmN2BV3/AwXcDD6Q4sYTpTeKG8TOL7Jwy1In/GXWysRS5palTmUPlLk5H3AnPrLoplhnaQrx6JFFgXle+w5hlpwsXKebwW6BFd8oCtMs3LLUCV+ZtTKxlLllqVPZA2VuzgfciY8suinXWZrCuHuekVEBN4QZXT9YzcwTsioWLDO3eHCZmtmDuP5lBtMHVSzno7gdf1T1lMnL+Yjnosxg+qCKxc5H0c6PVmCqAm4Ipyrl7XoV2PLuoOrJnckLwjPxmFjK3LLUqeyBMjfnA+7ERxbdstSJBDBrZWIpc1Ous3lU+y5hUw0/H1LADeGQOl43qoCbwdsSKb9RZOGWpU6kj1krE0uZW5Y6lT1Q5uZ8wJ34yKKbcp1drrkp7FLFy9oKuCFsK+LXkxVwM3hbKuU3iizcstSJ9DFrZWIpc8tSp7IHytycD7gTH1l0U65zyDU3hUPqeB0UcEPoHFQp4GbwtmzKbxRZuGWpE+lj1srEUuaWpU5lD5S5OR9wJz6y6KZc5xTX3BROUSnvNm4I83pfXbmbwdvSKb9RZOGWpU6kj1krE0uZW5Y6lT1Q5uZ8wJ34yKKbcp0R19wURtTKta0bwlx+z67WzeBtCZXfKLJwy1In0seslYmlzC1LncoeKHNzPuBOfGTRTbnOuGvnvz5+/tuEuJbzsAJNBdwQNtXw80EF3Azelkf5jSITt+vru7fNqVzC1I2JhXKYeEwsdW7OR/xgcD7imqkfB0xPmVjquqmeP+oSen+Wm8I56h1z7p0f+dFXLfrPBN/0jS86pnLJqtqyGWT9SxbzBAgsDFVuLF6oka1bBm5MzewBFKgbTB9UsaCMuTkfQwo4H0PqdK+DZhis9yu2B92s40tRX6k1PtszlBQ493Oz6Fw9lvlZIJ58bAW2PmEwT1ZMLLjOxFPFUq5TmRvTT+U6zQ0KxIfzEdcMM7LolqVOtqeZdKs7gm7Ogl5bX+PdZORXtQrM7eeuzqfX2n17XgIFak4UmMMa5WTFwFPFQm3mVuewqm5MXs5HXTaUdXM+6jzNoluWOpWPUWVuS+UDuB57VmCef+eG0MMKdCtQ0wwWpLmfucf3E5pjDp4qFuozt6bL056X7640tXM+xrVr6oWt52iG+Uw8NhZqa2LOqbWJM1c3JpayB8rc4IHzAYdiI0t2s+ajNJluCmPHxZG29o/KHMnNg9RSTsiMclSxUJu5xR1mamYP4vqXGUwfVLGcj+J2/FHVUyYv5yOeizKD6YMqVqZ8FF/9uG8F3BDu27/F2M+5OziHlOrJnckL+jDxmFjK3LLUqeyBMjfnA+7ERxbdstSJBDBrZWIpc8tS55AH5S4htvHIp4Abwnyej1bsZvCmRH6juKnH1FdM3ZhY4M/EY2KZ29R03dzOHtzUY+qrLLplqRO+M2tlYilzy1LnFA/cFEKlnMMNYU7fe6t2M3hTGr9R3NRj6iumbkws8GfiMbHMbWq6bm5nD27qMfVVFt2y1AnfmbUysZS5Zakz4oGbQqiVb7ghzOd5b8VuBm9K4zeKm3pMfcXUjYkF/kw8Jpa5TU3Xze3swU09pr7KoluWOuE7s1YmljK3LHXWeOCmEKrlGm4Ic/ndW62bwZvS+I3iph5TXzF1Y2KBPxOPiWVuU9N1czt7cFOPqa+y6JalTvjOrJWJpcwtS51zPHBTCPXyDDeEebzurdTN4E1p/EZxU4+pr5i6MbHAn4nHxDK3qem6uZ09uKnH1FdZdMtSJ3xn1srEUuaWpU6GB24KoWKO4YYwh89yVTJPyKpYEN3c4tFjamYP4vqXGUwfVLGcj+J2/FHVUyYv5yOeizKD6YMqVqZ8FF/9eFwF3BAe19tJlW1xd1D15M7kBfGZeEwsZW5Z6lT2QJmb8wF34iOLblnqRAKYtTKxlLllqZPtge8SQtHjDzeEx/e4t0I3gw+l8RvFQy0iz5i6MbFQAxOPiWVukYQ93NYePNQi8iyLblnqhPfMWplYytyy1Mn2AHgYbgrv63Dk/1+dbT5yfa6tRwE3gw+F8RvFQy0iz5i6MbFQAxOPiWVukYQ93NYePNQi8iyLblnqhPfMWplYytyy1Mn2AHjNUZpCPHooKjDPlyv3g4qmHo8T84SsigXXzC2eXaZm9iCuf5nB9EEVy/kobscfVT1l8nI+4rkoM5g+qGJlykfx1Y87UmBeP3i6mjl/R0qZalFg7buDqid3Ji9oy8RjYilzy1KnsgfK3JwPuBMfWXTLUicSwKyViaXMLUudbA+A1zd8l7BPme2Xz+3n/B3C7T1clYGbwfty+42iLnZM3ZhYqIaJx8Qyt+2zZg/qPFDWzcdonadZdMtSJ/sYnZKq0hRO2dbb7EcBN4T78Wo2UzeD9yX0G0VdlJi6MbFQDROPiWVu22fNHtR5oKybj9E6T7PolqVO9jEaSZWbwoha+9j2zo+96v++tyTVF7/oPy0Jb+yAAms1hNgPazBPOqpY0Mrc6hKjqhuTl/NRlw1l3ZyPOk+z6JalTuVjVJnbEvmoOSLXuqas4ZZxzrmfm1X2+VdGPTIosOaBi5MVczDxVLGgl7nVpUZVNyYv56MuG8q6OR91nmbRLUudyseoMjd2PmqORnBY89qyhqPnTFfADeF0rXa75ZQDFtswRjlBsLCAY24xNcsbBUM3JhaqcD5iXpatVXVzPopDsccsumWpE+6rHqPK3JyP2HmjbL2EbgU7+lhyXzhF53t7HQXcEOp4sQiTKc1g2fH19d3ytOoRn9svg4HV5D4Hr8kL/OZgYX7BAz8WFnAxWHgsbiwPUFvRjVUni1uTF4sbcFgeAKuMo+ZjCQ+cj5Ka6Y/FB1Z2lT1Q5gbHWB403ff5o6lG/3McBxnz0a/I8Bo3hcP67GWtf1RmL05V8Gye0Cqmh6aUC4nQpJ6NgTX3jatAM7GAqVqnuRXHY4/OR0yvsjVTNyYW+DHxmFiFW9Fw7mMWbkvU6feXePrgA2swPWVioT4mHhOrcFP0AJxKU8jiZ5z1FXBDuL7mh9sj86SnigXTzK0uuqq6MXk5H9tnwx7UeaCsm4/ROk+z6JalTuVjtC6hnqWogBtCRVcInNa6O8g8IatiwQ5zqwulqm5MXs7H9tmwB3UeKOvmY7TO0yy6ZalT+RhtJ9R3CduK7Ov1+TuE3F+E3Ff5x2TrZpD3kVMkhPnGw8Qyt7rj1x5sr5s92N4D5fOH8+F8DCngfAyp07+OrVvXnkpTiEePtRWYp7nvEK7t18L7czPoZrAmYuw3CiaeKhZ0Nrd42pia2YO4/mUG0wdVLOejuB1/VPWUycv5iOdiyozSFE7Z1tvoKOCGUMeL3TBhnpBVsWCGudVFUlU3Ji/nY/ts2IM6D5R18zFa52kW3bLUqXyM1iXUs/agwJU/MboHm6ZxXOPuIPOErIoFtc1tWubaW6nqxuTlfLRdn/baHkzTqb1VFt2y1Al/mbUysZS5ZalT2QNwmzrKXUJ/dHSqYoTt5n1i9OQ7hAQPFCDcDM77G4pND5lvPEwscGTiMbGUuWWp0x5AgfhwPuKaYQZTNyaWudX5qayb81HnKVu3KIvSFEbnefttFLia2VBuw9p7vaGAm0E3gzcCMeEF+42CiaeKBVnNbUK4WpswNbMHLXEDL5k+qGI5H4FAtDZV9ZTJy/lomb7Cy9IU+k7h8mLP7ed8h3B5j3a/B+YJWRULJplbXVRVdWPycj62z4Y9qPNAWTcfo3WeZtEtS53Kx2hdQj1rjwq4Idyjaw3OS98dZJ6QVbEgp7k1QhV4qqobk5fzEQhEY1N70BAj8DSLblnqhPXMWplYytyy1KnsAbgxRrlLyMAyxnIKuCFcTtvFkd0MciRmvvEwsVAdE4+JpcwtS532AArEh/MR1wwzmLoxscytzk9l3ZyPOk/ZutWx6J7lprBbF6WlbgiV3AhwcTMYEGtgU+YJlIkFykw8JpYytyx12gMoEB/OR1wzzGDqxsQytzo/lXVzPuo8ZetWx2J4lpvCYX22XuuGcGsHKvbvZrBCtI4pzBMoEwtUmXhMLGVuWeq0B1AgPpyPuGaYwdSNiWVudX4q6+Z81HnK1q2OxbRZbgqn6bTFVm4It1BdeJ/ME4sqFuQ3t7oQqurG5OV8bJ8Ne1DngbJuPkbrPM2iW5Y6lY/RuoR61lEUuDr5L9Pvyssl7w4yT8hMLBh0fe0/LRENKtsDJh4Ty/mIJuP+9lk8cD6cjzEF/P4yptDt9T5/3NZkyhKmbkysKdxZ25S7hHj0YCowT887r/ovr77HpNPGetELX9Be5NeVCizZDAKbMcqBzsICjrnF1GR6gD0z8dhY4Od8QIXpg+kB9srEY2OBn/MBFaYPpgfYKxOPjQV+zgdUmD6YHmCvTDw2FvhlyQdqXXtAW3jmwVHg3M/NAjrfIfSwAvdPyiwd2Ac4E4+JBb2YeKpYynWaGxSID2bWsHcmHhPL3OLZYGvGxnM+tvfUHmzvAfu4qqvIs46kgBvCnbjZ/pcU1r9aoXyc3Fl4TCxlblnqVPZAmZvzAXfiI4tuWepEApi1MrGUuWWpU9kDZW7q+YB2U0apA48e2yvghnB7D6oZzP3eAz5/3hxz8NhY4NLEVOLG0gw4zRrxWqVOZW7QzPmAQ7HBzpqyB8rcmq7NOd6Bw/aUxU39GHU+mk5Pe87OmrIHytyabimfP5o8/XwfCjxy+U0ZNOdL/bcPHaRZtu8OMsiWN+wjY6E21TrNrS55TD/tgT0YU4CZNyaWcnaz1KnsgTI352PsrNO9/qi6lbuE3VV7aUiBmX2c/+xESO31N3YzWK858wTKxEJFTDwmljK3LHXaAygQH85HXDPMYOrGxDK3Oj+VdXM+6jw9um5uCutywZ7lhpCtqDge88SiigULzK0uiKq6MXk5H9tnwx7UeaCsm4/ROk+z6JalTuVjVJ1b3RHkWSwFrvxVTpaUfBz23UHmCVkVCy6YW10WVXVj8nI+ts+GPajzQFk3H6N1nmbRLUudyseoOrdyl9A/MFN3LsGsuf2c7xDWa7/oTDeDdfIy33iYWKiGicfEUuaWpU57AAXiw/mIa4YZTN2YWOZW56eybs5HnaeZdCsKlaawvPbjugq4IVxX7032xjyxqGJBWHOri5eqbkxezsf22bAHdR4o6+ZjtM7TLLplqVP5GFXnVncEedYSCrghXELVmZjMu4PME7IqFuQ2t7rQqerG5OV8bJ8Ne1DngbJuPkbrPM2iW5Y6lY9RdW5dR5DvEnapss6y898hnPup03WIZtmLm8G408w3HiYWKmHiMbGUuWWp0x5AgfhwPuKaYQZTNyaWudX5qayb81HnaSbdhhQqTaG/TzikUte6ef2c7xB2aXqAZcwTiyoWbDK3urCqWWXcSQAAQABJREFU6sbk5Xxsnw17UOeBsm4+Rus8zaJbljqVj1F1bnVHkGctrYAbwqUVDuCz7g4yT8iqWJDV3ALhamyqqhuTl/PRMDzw1B4ExGpsmkW3LHXCWmatTCxlblnqVPZAnRv4TRnlLuGUbb0NRwE3hBwdZVCYJ2RVLIhtbnWRU9WNycv5qMsGexbTUyaW81HntD2wbkMKOB9D6vSvy6Rbvwpeo6CAG0IFF84cGHcHmScWVSzYZW51oVXVjcnL+ajLhrJuzkedp0zdmFjKWTO37bNmD+o8UNetpirfJaxRrX6OG8J67Wgz3QxOl5J5YcLEQgVMPCaWMrcsdSp7oMzN+YA78cHUjYmFSph4TCxzi+eMrRkbz/nQ8LSOxf1ZbgrnqBeb64Ywppfk1syTnioWhDe3uvip6sbk5XzUZUNZN+ejzlOmbkws5ayZ2/ZZswd1HqjrVl+VZ66twJX/6sTakt/c39y7g8w3bFUsKGZuN3Mz9ZWqbkxezsfUNNzejumDKpbzcdv3KUuYftqDKYp3b8P0QRXL+ej2fspSZU+n8J+yTblLiEePAQVmynPnv/zXH783AD971Qv/4zfMxjgqwJxmEHNZoxxsDDwmFvgw8VSxlOs0NygQH8ysYe9MPCaWucWzwdaMjed8bO+pPdjeA+XjSj0fde6Nz5pzzTyOvv8tzv3crCLOf5jeY48K4ITAHEw8JhZqZOKpYinXaW5QID6YWcPemXhMLHOLZ4OtGRvP+djeU3uwvQfKx5VyPuqc86ytFXBDuJEDc/+lI8MdwnLCY9UKPCYWosPEU8RCjWzdmHUqe6DMjeWB8wEF4kP93OZ81HnK0s35iOuPGez3KmAyPWViKXNj1Ykay7FQngO7uQzLPTgKXHHvM3FIHR2FFejr67uzpMJnz5tjDh4TC5yA19RJjRs4gt8cXqVOPJbBxGNigd8cPOejOBx7XEK3wmCOn8BgcmNiFW4+fxSnpz0u4UFzz3PytgQ356PpzvjzJTxo7tX5aKrR/7z4oHb9UXgV5nP8BEYbr+CWpt9NYVHk4ePcfu78K6OAWPK/h2T9TEcBHGxzD9hSDRMLmEw8JlbhVuqe+5iF2xJ1Kmd3bi7K/CV0K9hzH5ncmFioi4nHxCrc5mpf5jO5MbFKncrHqDK34u/cR6anTCzno95Z+MAaTE+ZWOx8sPTaB868Xs5/dmJll5v/Krnyrh/sjnnwMrFAkInHxDK3B/EJPbEHIbkebJxFtyx1wlhmrapYynWaGxSID2bWsHcmHhPL3OLZYGs2Fa/cJaxj7Fl9Crgh7FPmoMuZJ1AmFuRm4jGxzK3uYLAH1m1IAedjSJ3+dUzdmFhgzMRjYplbf56G1tiDIXX612XRTbnOfne8pk8BN4R9yiywfOu7g8yDl4kFqZl4TCxzqzsQ7IF1G1LA+RhSp38dUzcmFhgz8ZhY5tafp6E19mBInf51WXTbuk7fJezPYO0aN4S1ygXnuRnsF4x5YmFigTETj4mlzC1LncoeKHNzPuBOfDB1Y2KhEiYeE8vc4jlja8bGcz6291TFAzeFdVnom+WGsE+ZAy1nHrxMLEjMxGNimVvdAWAPrNuQAs7HkDr965i6MbHAmInHxDK3/jwNrbEHQ+r0r8uim3Kd/e54zRQF3BBOUWnmNlveHWQevEwsSMrEY2KZW13g7YF1G1LA+RhSp38dUzcmFhgz8ZhY5tafp6E19mBInf51WXRTrNN3CftzGV3jhjCqWHB7N4PdgjFPLEwssGXiMbGUuWWpU9kDZW7OB9yJD6ZuTCxUwsRjYplbPGdszdh4zsf2nip74KawLh/tWW4I24oc5DXz4GViQV4mHhPL3OrCbw+s25ACzseQOv3rmLoxscCYicfEMrf+PA2tsQdD6vSvy6Kbcp397nhNVIGry9+kj87y9pMU2OruIPPgZWJBNCYeE8vcJkX61kb24JYkkxZk0S1LnTCdWasqlnKd5gYF4oOZNeydicfEMrd4NtiaLYFXqip3CfGYdsws3XcID5Yc5gmUiQWZmXhMLHOrOwjsgXUbUsD5GFKnfx1TNyYWGDPxmFjm1p+noTX2YEid/nVZdFOus98dr6lVwA1hrXIj87a4O8g8eJlYkIqJx8Qyt5Eg96y2Bz3CjCzOoluWOmE3s1ZVLOU6zQ0KxAcza9g7E4+JZW7xbLA1WwKvq6pyl7BrnZeNK3B18mdGx1XawRbMEygTC9Ix8ZhY5lYXbHtg3YYUcD6G1Olfx9SNiQXGTDwmlrn152lojT0YUqd/XRbdlOvsd8dr5vZzvkO4QIbWvjvIPHiZWJCWicfEMre64NsD6zakgPMxpE7/OqZuTCwwZuIxscytP09Da+zBkDr967LoplxnvzsP1/gu4UMtos+uZn4HMbo/b09WgHnwMrFQJhOPiWVudSG0B9ZtSAHnY0id/nVM3ZhYYMzEY2KZW3+ehtbYgyF1+tdl0U25zn53vKYoMLef8x3CoiTpcc27g+yD9/r6LkkF7oUESKlyY3vAxGNiKXugzI3tAROPiaXsgTI3ewB34iOLblnqRAJU3+OVuWXKR+Qs4buEEbUebnvnv776NfcevuQ/+48v+Do+qDDimg0h9jV3lJ/oZWCBC/NANLc6d5m6MbGcjzo/lXVzPuo8zaJbljqVj1Flbs6Hzx9DCpR8DG3Tt27Na/E+DmsvP/dzs3Z5/lEZD5YCawdwzsHSrlkVCzzNre3WtNequjF5OR/TstC1FdMHVSzno8v5actUPWXycj6mZaFrK6YPqljOR5fz05YxPZ22x5tbYf9rX5PfZLC/V24IV/RM8S4cyi8HDkMKJpYytyx1KnugzM35qDubZNEtS53Kx6gyN+fD548hBbLlY0gLr+Mp4IaQpOXUf4mY8zl5fF68OeZiYX4Tcy5eFm6sOoHT1B+v7QFUGB7lexNN7ZR0a7Kfwws4zRrxeg4eGwtcmpjmBoeGR1MvbDlXM3swrHfXWnigrFuTs/PRVKP/eabjqqlCpnw06576vDTOePQYV8A/KjOukcQW5U2MQYaJBT5MPCaWudWlxR5YtyEFnI8hdfrXMXVjYoExE4+JZW79eRpaYw+G1Olfl0W3LHX2O+01XQq4IexSJbhs6t3BIOyDzZkHLxMLBJl4TCxzexCf0BN7EJLrwcZZdMtSJ4xl1qqKpVynuUGB+GBmDXtn4jGxzC2eDbZmbDx2PsCv3CXEc49hBdwQDuuz+VrmAcLEgjBMPCaWudXF1h5YtyEFnI8hdfrXMXVjYoExE4+JZW79eRpaYw+G1Olfl0W3LHX2O+01QwpcnfzR2iF9RtcteXeQefAysSAKE4+JZW6jke3cwB50yjK6MItuWeqE4cxaVbGU6zQ3KBAfzKxh70w8Jpa5xbPB1oyNx85HW6Fyl/Dw3yWc2c+df1RmJkJbeb+mKMA8QJhYKI6Jx8Qyt7ro2QPrNqSA8zGkTv86pm5MLDBm4jGxzK0/T0Nr7MGQOv3rsuiWpc5+p7OsmdfP+SOjM3Ky1N1B5sHLxIJUTDwmlrnVBdkeWLchBZyPIXX61zF1Y2KBMROPiWVu/XkaWmMPhtTpX5dFtyx19jt9f025Szi2Xeb1bgjF3GcevEwsyMTEY2KZW12I7YF1G1LA+RhSp38dUzcmFhgz8ZhY5tafp6E19mBInf51WXTLUme/014TUcANYUStxrZL3B1kHrxMLJTNxGNimVsjlIGn9iAgVmPTLLplqRPWMmtVxVKu09ygQHwws4a9M/GYWOYWzwZbMzYeOx9TFfJdwmGl3BAO67PaWuYBwsSCAEw8Jpa51cXTHli3IQWcjyF1+tcxdWNigTETj4llbv15GlpjD4bU6V+XRbcsdfY77TU1ClzN+wpizS73P4d9d5B58DKx4BQTj4llbnXHkT2wbkMKOB9D6vSvY+rGxAJjJh4Ty9z68zS0xh4MqdO/LotuWersd3p4TblLeMRfHJ3bz/kO4XB2bq11M3hLkkkLMp2kmLWqYsF0c5sU/VsbqerG5OV83LJ9kwVMT5lYzkddHOyBdRtSIFM+hnQYW1eawrHtsq13Q7ih48yDl4kFSZh4TCxzqwusPbBuQwo4H0Pq9K/LoluWOuE0s1ZVLOU6zQ0KxAcza9g7E4+JFVfGM6Yq4IZwqlLn7Zh3B5kHCBMLcjDxmFjmBgXiwx7ENcOMLLplqZPtaRbdstSpnA97AHfiI4tuWeqMJ6B/hu8S3tbGDeFtTRZfwjx4mVgonInHxDK3uljaA+s2pIDzMaRO/7osumWpE04za1XFUq7T3KBAfDCzhr0z8ZhYcWU8I6qAG8KJirHuDjIPECYWZGDiMbHMbWJIW5vZg5YgE19m0S1LnbCdWSsTS5lbljrtARSID+cjrhlmMHVjYqlzq1N7eJbvEt7U586rf/wn7t1cxH31gm/4Wi7gRmiMhhAYjMEOMROPiQWtmHiqWMp1mhsUiA9m1rB3Jh4Ty9zi2WBrxsZzPrb31B5s74HycZUtH3VpmDaLcW0/bU/Lb3Xu52bt5Op8pTELIMNkVmBwELMGEwucmHhMLGVuWepU9kCZm/MBd+Iji25Z6kQCmLUysZS5ZalT2QNlbpnyAR+WGtCRdY2/FMfJuDN7jKvJO/KGsxXwHcK4hOVgjc+8PUMVC0zN7bZfU5ao6sbk5XxMSUL3NkwfVLGcj27vpyxV9ZTJy/mYkoTubZg+qGJly0e3014KBdwQjuSA/S8H19d3R/bYvxqfF2+OOVjAYeIxsfbEzR40E9n/3Pno12ZoDVM3JhY4M/GYWHvi5vPHUPofrsuSjyx17ukYBdc5xynTUyZWZg9Qe3OUZh2PmYd/VGYn7uNEMOek1C6TicfEAk8mHhOrcGtrWfuayY2JVepk5S0bt9o8tOcxdWNiOR9tp6a/hg+swfSUiYX6mHhMLGVuWepU9kCZm/MBd+KDrVucwX5muCEc8Ip9d3BgV4Or2IFm4jGxIAITj4mlzC1LncoeKHNzPuBOfGTRLUudSACzVlUs5TrNDQrEBzNr2DsTj4m1JbdylzDuznFmuCEU9/IoB9sUmZm1MrHAnYmniqVcp7lBgfhgZg17Z+Ixscwtng22Zmy8LPnIUqfz4WN0TAHmscDEGuN9lPVuCIWdZAeaicfEggVMPCaWMrcsdSp7oMzN+YA78ZFFtyx1IgHMWlWxlOs0NygQH8ysYe9MPCaWOre4c/uc4Yawx7etPy6a6WBj1srEUj5JZalT2QNlbs5Hz4l9ZHEW3bLU6WN0JPA9q52PHmFGFjN1Y2KBNhOPiaXELfvHRq9y/6bOyNG90eqjHmxdcjJrZWIpnaTaumWpU9kDZW7OR/uImfY6i25Z6vQxOi337a2cj7Yi014zdWNigT0Tj4mlzm2a8zpbze3nfIeww8st7w5mOtiYtTKxlE9SWepU9kCZm/PRcUKfsCiLblnq9DE6IfQdmzgfHaJMWMTUjYkF6kw8JpYqt8x3Cd0QTjjY19okw8FWtGTWysRSPUmxebHxsnigrJs9gDvxkUW3LHUiAcxaVbGU6zQ3KBAfzKxh70w8JpY6t7hzx5jhhlDEx0wHG7NWJpbySSpLncoeKHNzPupO5Fl0y1Knj1EfB2MKMI8FVSzl40Cd21h+jrz+6nSa+6nTY8mzxcdFmScV9YONWSsTS1m3LHUqe6DMzfmAO/GRRbcsdSIBzFpVsZTrNDcoEB/MrGHvTDwmljq34lz52Cge9zXm8fUdwo3dznSwMWtlYiECTDxVLOU6zQ0KxAcza9g7E4+JZW7xbLA1Y+NlyUeWOp0PH6NjCjCPBSbWGO8s6698g/Ch1WvfHWQHmonHxILCTDwmljK3LHUqe6DMzfmAO/GRRbcsdSIBzFpVsZTrNDcoEB/MrGHvTDwmljq3Lud2eZdw3g3Ck+8QdiVhhWWZDjZmrUws5ZNUljqVPVDm5nzUnaSz6JalTh+jPg7GFGAeC6pYyseBOrex/GRa74bwMbfXvDvIPKmoH2zMWplYyrplqVPZA2VuzgfciY8sumWpEwlg1qqKpVynuUGB+GBmDXtn4jGx1LmNOVfuEo5td5T1bghXdjLTwcaslYkFy5l4qljKdZobFIgPZtawdyYeE8vc4tlga8bGy5KPLHU6Hz5GxxRgHgtMrDHeWde7IVzZ+evru7Q9sg8Qc4tbYw/immFGFt2y1AlPff6ACrHhfMT0Klsr6+bjoLgUe8yiW5Y6lY/RWDLzbH3nx1/z2ntLlvsNX/f8JeEp2Gt9XBT7YYzyU7gMPCYWamPiMbEKN4ZmBQuPDLwl6jQ3KBAb8IHhJ/bK9JSJZW6xTDS3dj6aakx7ni27Pn9My0XZyvkoSsQemboxsVAFE4+J1eQWU/v+dV7hEp275vbnfm7W7s5/h9BjSAHGCX4PQRrSwOusgBWwAlbAClgBK2AFrIAVOKYC6RtCNHx9DRvWzb29j9vmzX0w8BBFc4sdkPChDHtQlBh+zJhdKOJ8DOeirHU+ihKxx3Iu8jn8GLoVP0s1Pn8UJYYfs5w/nI/hHPStXSofffsbWo4eoXkdP7Ttntf5O4QLuodAz31zaNJrn1ia66LPzS2q2P3t7YF1G1LA+RhSp39dJt36VYit8Tk8plfZmqkbEwv8Mh0HGa6NnI9y1MUelXWLVbKvrR/B3zFc8r99ycFju0SgWSdQc6vzmakbEwvVMPGYWOa2fdbsQZ0Hyrr5GK3zlKkbE0s5a+a2fdbsQZ0HbN3qWawzc24vl/oO4VK3gP1GURf+LLplqZN9Ms6iW5Y6nQ+fJ8cUYB4Lqlg+DsZS0L9e1VMmL+ej3/+xNUwfysdGx/a55/Xn7xCip/RgKcAMIDgx8ZhY5laXGHtg3YYUcD6G1Olfl0W3LHXCaWatqljKdZobFIgPZtawdyYeEysTt3gKtpoxr59Le4dwibuDPtjqDoIsumWpM9MbBdNTJpY9qDsXKevmfNR5ytSNiaWcNXPbPmv2oM4Dtm5NFke/S5i2IWyazHjuN4o6FbPolqVOpIBZKxNLmVuWOpU9UObmfMCd+GDqxsRCJUw8Jpa5xXPG1oyN53zUeZpt1lXGT4yy7w76YKs7bLLolqVOv4n5OBhTgHksMLGUs5ulTnswdvR0r3c+unUZW8rUjYkF3kw8JlYmbn35KXcJ8Sg3ZlLyHcKZjvpgqxMwi25Z6kQKmLUysZS5ZalT2QNlbs4H3IkPpm5MLFTCxGNimVs8Z2zN2HjOR52nWWe5IZzhvA+2OvGy6JalTqSAWSsTS5lbljqVPVDm5nzAnfhg6xZn0D+DyY2JBcZMPCaWMrcsdSp7wOYGvKwjXUPI+rioTwR1h0wW3bLUiRQwa2ViKXPLUqeyB8rcnA+4Ex9ZdMtSJxLArFUVS7nOTNxQ65RRPjY6Zds9bZOuIWSYwzypgA8Tj4llbnVpsQfWbUgB52NInf51WXTLUiecZtbKxFLmlqVOewAF4sP5iGvmGfcVSNUQMu4O+mCrO3Sy6JalTqSAWSsTS5lbljqVPVDm5nzAnfjIoluWOpEAZq2qWMp1ZuKGWqPjiHcJUzWEUcPb2zNPKsBm4jGxzK3t/LTX9mCaTu2tsuiWpU74y6yViaXMLUudyh4oc3M+4E58MHVjYqESJh4TKxO3eKKOO8MN4URvfbBNFKq1WRbdstQJe5m1MrGUuWWpU9kDZW7OB9yJjyy6ZakTCWDWqoqlXGcmbqjV46ECaRrCOR8XZZ5UID0Tj4llbg8PjMgzexBR6+G2WXTLUiecZdbKxFLmlqVOZQ+UuTkfcCc+mLoxsVAJE4+JlYlbPFG3ZxztY6NXp4x/mf62r71LfLD1SjO4IotuWeqE2cxamVjK3LLUqeyBMjfnA+7ERxbdstSJBDBrZWKB2/X1XTxQBpMbEwvFMfGYWGxuFCMlQeb9Zfo7r/mJ191bsq6v+9qvWhJ+MnbNHULMYQ3mvyQwsVAfE4+JpcwtS53KHihzcz7gTnxk0S1LnUgAs1YmljK3LHUqe6DMzfmAO/EB3dijprdgcyh4536uPK16PN8hPP6oNYwdHiYeEwsJYOIxsZS5ZalT2QNlbs4H3ImPLLplqRMJYNbKxFLmlqVOZQ+UuTkfcGf7AR9qe4zt2d9kkKIhvFny9Fe+Qzhdq7JlOTjK67mPTDxVLGhkbnVJUdWNycv5qMuGsm7OR52nWXTLUqfyMarMzfnQOX/UMdGc5YZwxJe5nx3H56ibYw4eEwucmHhMLGVuWepU9kCZm/MBd+Iji25Z6kQCmLUysZS5ZalT3QNcpzW9ULlua3KChnN4KXugzA0etPMBvkcYj1x+UwYfq13qv41V2vJWbgkOQwImFvgw8ZhYytyy1KnsgTI35wPuxEcW3bLUiQQwa2ViKXPLUqc9gALx4XzENcMMpm59WOw7tnWVnmfN7OPS/NmJaoErJ/YFpwaOiYX9M/GYWMrcstSp7IEyN+cD7sRHFt2y1IkEMGtlYilzy1KnPYAC8eF8xDXDDKZuTKy6apaf5YZwAY2ZwWFioVQmHhNLmVuWOpU9UObmfMCd+MiiW5Y6kQBmrUwsZW5Z6rQHUCA+nI+4ZpjB1I2JVVfNOrMO3RBu8XFRZnCYWOoHCLNWVSx7UH9SU/WUycv5cD7GFGDmjYnl7I45173eHnTrMraUqRsTC7yZeEwscxtLVff6qR7IfGy0u4xJSw/dEE5SgLjR1OBM2SUTC/tj4jGxlLllqVPZA2VuzgfciY8sumWpEwlg1srEUuaWpU57AAXiw/mIa4YZTN2YWHXVrDvLDSFJb2ZwmFgoj4nHxFLmlqVOZQ+UuTkfcCc+suiWpU4kgFkrE0uZW5Y67QEUiA/nI64ZZjB1Y2LVVbP+rMM2hGt+XJQZHCaW+gHCrFUVyx7Un9RUPWXycj6cjzEFmHljYjm7Y851r7cH3bqMLWXqxsQCbyYeE8vcxlLVvb7Wg71/bPT8dwjxO6UetQrUBqdrf0ws4DPxmFjK3LLUqeyBMjfnA+7ERxbdstSJBDBrZWIpc8tSpz2AAvHhfMQ1wwymbkysumrmzJrXzx32DuEcSafOZQaHiQX+TDwmljK3LHUqe6DMzfmAO/GRRbcsdSIBzFqZWMrcstRpD6BAfDgfcc0wg6kbE6uumm1nHbIhXOPjoszgMLHUDxBmrapY9qD+pKbqKZOX8+F8jCnAzBsTy9kdc657vT3o1mVsKVM3JhZ4M/GYWOY2lqru9SwP9vyx0UM2hN1285ayggNGTCw2XhZuWep0PqBAfDgfcc0wI4tuWepke5pFtyx1KufDHsCd+MiiG7vOuNIaM67mfeJUo4g1WTCDw8SCBkw8JpYytyx1KnugzM35gDvxkUW3LHUiAcxamVjK3LLUaQ+gQHw4H3HNMIOpGxOrrhrerLn93OHuEC75cVFmcJhY6gcIs1ZVLHtQf1JT9ZTJy/lwPsYUYOaNieXsjjnXvd4edOsytpSpGxMLvJl4TCxzG0tV93q2B2Uve/3Y6OEawmII+5EZHCYW6mTiMbGUuWWpU9kDZW7OB9yJjyy6ZakTCWDWysRS5palTnsABeLD+YhrhhlM3ZhYddXozbryX50YN4UZHCYWmDPxmFjK3LLUqeyBMjfnA+7ERxbdstSJBDBrZWIpc8tSpz2AAvHhfMQ1wwymbkysumoWmjXzM6N3fuK1P3VvIWoX2K99/vOWhL+FzfzIKLBYg3kLmYmF+ph4TCxlblnqVPZAmZvzAXfiI4tuWepEApi1MrGUuWWpU9kDZW7OB9yJjyV062PB7EX69tFefu7n2otCr89/mP44g20AwsMcTDwmFmpk4jGxlLllqVPZA2VuzgfciY8sumWpEwlg1srEUuaWpU5lD5S5OR9wJz7YuvUxwH7YPUnfvljLD9UQQhTWXb0SGiYeE4tV6xJ1KnNT9AB6lZMHns8dTE+ZWKhLtU5zq0ud82HdhhRwPobU6V+XRbcsdcJp1Kp4/bGEB6iXUesS3Bi8ip94PNI4XEMIc66v787yCJ8vLqFhYDXJsPDAj4EFnHLQMfBQqxo3+NkcanUqc1siH6iX4QGLm/PRTOD05+U8yT5/OB8xD5pbM44r4Kmdw8GpeZwy6vT5A6rGRvFALR+FV6nG+ShKDD8udQ7Plo9hlfez9vwro/hY5JL/rSNG8+Q+Z484QOaeTMr+mVjAbJ/0yn5qHrNwy1Kn81FzFHC/qG4P6jxQ1s3njzpPs+iWpc5sx6ivAePHPY4F1mAeV0yschxMzQf+sRS9yXpjXi/nPzvRcIoZHCZWNISNkjqfZuGWpU7nozPmowudj1GJOjfIoluWOmEys1YmljK3LHXaAygQH85HXDPMYOrGxGJzq1Nn2VluCB/TlxkcJhY7hFm4ZanT+ag7QTof1m1IAedjSJ3+dVl0y1InnGbWqoqlXKe5QYH4YGYNe2fjxStafsYhGsK5HxdlGs3EYocwC7csdTofdSdI58O6DSngfAyp078ui25Z6oTTzFpVsZTrNDcoEB/MrGHvc/DW/9hoXK8y4xANYSmm5nGO0e39MbGAzcRjYilzy1KnsgfK3JwPuBMfWXTLUicSwKyViaXMLUud9gAKxIfzEdcMM5i6MbHY3OrUWW9W6oaQGRwmFjuEWbhlqdP5qDtBOh/WbUgB52NInf51WXTLUiecZtaqiqVcp7lBgfhgZg17Z+PFK1p3xu4bwtqPizKNZmKxQ5iFW5Y6nY+6E6TzYd2GFHA+htTpX5dFtyx1wmlmrapYynWaGxSID2bWsHcm3l4+NnqFHynNNphGM7HgAxOPiaXMLUudyh4oc3M+4E58ZNEtS51IALNWJpYytyx12gMoEB/OR1wzzGDqxsRic6tTp27W3H5u93cIo7Ixg8PEYocwC7csdTof0SP9/vbOh3UbUsD5GFKnf10W3bLUCaeZtTKx+lNYt4bJjYml7gGzVlUstgd1Cd1u1tXlb9Jvt/9Ze45+XDRLCJl1wiAmniqWcp3mBgXig5k17J2Jx8Qyt3g22Jqx8ZyP7T21B9t7oHxcOR/b50PZg7Y65WOjeFxszIROc4eQGRwmFoLBxGNiKXPLUqeyB8rcnA+4Ex9ZdMtSJxLArJWJpcwtS53KHihzcz7gTnwwdWNioRI2Xlyd7WekaAiZRjOx2CHMwi1Lnc5H3QnS+bBuQwo4H0Pq9K/LoluWOuE0s1YmljK3LHXaAyiQa1yd9vyZ0QleMQ9eJhaoM/GYWMrcstSp7IEyN+cD7sRHFt2y1IkEMGtlYilzy1KnsgfK3JwPuBMfTN2YWKiEjRdXhzlj3mdGd3uHcMr3B5lGM7HYIczCLUudzkfdCdL5sG5DCjgfQ+r0r8uiW5Y64TSzViaWMrcsddoDKLDMKN8jXAZ9PupuG8Kx0pkHLxMLvJl4TCxlblnqVPZAmZvzAXfiI4tuWepEApi1MrGUuWWpU9kDZW7OB9yJD6ZuTCxUwsaLq6M345ANIdNoJhY7hJm4XV/fpR09TN2YWM5HvcXOR1y7TNl1PpyPIQWcjyF1utf5/NGty9hSpm5MLPBm4jGxwE31GAW3o4w7/+0n/8e9JYv5mq/+D4vA931kFMsZo/w0LBNPEQtaMW9js7HAT1E35wPOxIfzEdcMM9i6sY4pZW7qxyi0Y/ngfEDN2HA+YnqVrZlZAyYTj40FfqrHqDI3lmaoke0pixt41Qzsv3bu2P7O/dzYJoPrzz8qc6zBFpqJp4qFBJhb3XGgqhuTl/NRlw1l3ZyPOk+z6JalTuVjVJmb8+Hzx5ACmfIxpMPe1u2yIRzqsFndP9tIHCAsbkws1MnEY2Ipc8tSp7IHytycD7gTH1l0y1InEsCslYmlzC1LncoeKHNzPuBOfCyhW5RF4YBHtbHLhnBMxDmfNS6fe8YjxhwszC84eI4xB4+JBS5MPDYWdGpiqujW5DTXT2UPlLnBA+cDDsVGluw6H7FclK2dj6JE7JGpGxMLVTDxmFjK3FCn319ix8ASfip70OYWV0tzxiF/VKZW6nIiqJ3fnsfEY2KBJxNPFUu5TnODAvHBzBr2zsRjYplbPBtszdh4zsf2ntqD7T1QPq6cj+3zkcmDOrWXm+WG8DFtM4WQWasqFmw1t7oTh6puTF7OR102lHVzPuo8zaJbljqVj1Flbs7H9uePTB7Uqb3srCu9T7EOFzz0/cHhmf1rM4WQWasqFpw2t/68D61R1Y3Jy/kYSsDwOqYPqljOx3AGhtaqesrk5XwMJWB4HdMHVSznYzgDfWuZfqp7sNT3COf2c1enuQh97u5keaYQMmtVxVI/EVi3+ImBqZnzEde/zGD6oIrlfBS344+qnjJ5OR/xXJQZTB9UsZyP4nbskemnugcxZYJbz+znzj8qMxMhyFdp80whZNaqioVsmVvdEaaqG5OX81GXDWXdnI86T7PolqVO5WNUmZvzsf35I5MHdWpHZs3r59J+hzBTCJm1qmIpv+mYW+SE9nBbZtbswUNdo8+YPqhiOR/RVDzcXtVTJi/n46Hf0WdMH1SxnI9oKu5vz/RT3YM6hdadlbIhzBRCZq2qWOonAusWP6kxNXM+4vqXGUwfVLGcj+J2/FHVUyYv5yOeizKD6YMqlvNR3I49Mv1U9yCmzHZb76ohZPygTKYQMmtVxVI/EVi3+MmNqZnzEde/zGD6oIrlfBS344+qnjJ5OR/xXJQZTB9UsZyP4nbskemnugd9ypQflulbv8XyXTWEcwXKFEJmrapYyIO51R0VqroxeTkfddlQ1s35qPM0i25Z6lQ+RpW5OR/bnz8yeVCn9naz0jSEmULIrFUVS/lNx9zqTmjMrNmDOg+UdXM+6jzNoluWOpWPUWVuzsf2549MHtSpve2sFA1hphAya1XFUn7TMbe6Exoza/agzgNl3ZyPOk+z6JalTuVjVJmb87H9+SOTB3Vqbz9rNw1h7fcHM4WQWasqlvKbjrnVndCYWbMHdR4o6+Z81HmaRbcsdSofo8rcnI/tzx+ZPIiorfY9wt00hBGRy7aZQsisVRULvppbSXfsUVU3Ji/nI5aJ5tZMH1SxnI+m47Hnqp4yeTkfsUw0t2b6oIrlfDQdn/6c6ae6B9NV0dzysA1hphAya1XFUj8RWLf4CY6pmfMR17/MYPqgiuV8FLfjj6qeMnk5H/FclBlMH1SxnI/iduyR6ae6BzFlNLc+ZEOYKYTMWlWx1E8E1i1+cmNq5nzE9S8zmD6oYjkfxe34o6qnTF7ORzwXZQbTB1Us56O4HXtk+qnuQUwZ3a3vvPZ1//PekvSe/1X/ngI/9TuE2E5xMD8rzMSCVkw8JpYytyx1KnugzM35gDvxkUW3LHUiAcxamVjK3LLUqeyBMjfnA+7ExxK6xVncnDG1t7k5q/vVuZ/rXjFx6dX5dD1x0+02iwgGw1UHkxsTC3ox8ZhYytyy1KnsgTI35wPuxEcW3bLUiQQwa2ViKXPLUqeyB8rcnA+4Ex9s3eIMbs4An0iPc3N2+9W8/udKuH9qVzrpNesOYQkNE4+JBTGYeKpYynWaGxSIjXLyi83q3trHaLcuY0uZHmBfTDw2Fvj53AYVpg+mB9grE4+NBX7OB1SYPuzBdK2aW2bSjXlMQUMmHhOLya2Zldrnc/u58x3C443r67uzisJnn0toGFhNMiw88GNhFX5z8KBZc8zBAk7xACdRjDl4S3ADJzUPwKnUqsat8AJHjDl+Yr7zARXio+kDw4Mmgzl4TV7AnIOF+c4HVIiPpg8MD5oM5uA1eQFzDhbmOx9QIT6aPhzdA7yH+vpjekaa2cCsDPlg1Tld5WW3POSPysyRDKGeG+SyfyYWMNsHXNlPzSOTGxOr1GkP4q46H3WasbJWshtn0T1jieOqe0/xpUxuTCxUwsRjYhVucbW7Z2ThtkSdrGN+CW7dbseXZuG2RJ3ORyxv2TxQzUfMtdtbyzeEzX+luU2fu4QZaiYWqmTiqWIp12luUCA+mFnD3pl4TCxzi2eDrRkbz/nY3lN7sL0HyseV87F9PuwBxwP0OlsP+YZwLYGYoWZioX4mniqWcp3mBgXig5k17J2Jx8Qyt3g22Jqx8ZyP7T21B9t7oHxcOR/b58MebO9BHYPuWW4Iz7owQ83EgmVMPFUs5TrNDQrEBzNr2DsTj4llbvFssDVj4zkf23tqD7b3QPm4cj62z4c92N6DOgb9s9I3hMxQM7FgGRNPFUu5TnODAvHBzBr2zsRjYplbPBtszdh4zsf2ntqD7T1QPq6cj+3zYQ+296COwfCs1A0hM9RMLFjGxFPFUq7T3KBAfDCzhr0z8ZhY5hbPBlszNp7zsb2n9mB7D5SPK+dj+3zYg+09qGMwPku6IVzyB2WYoWZiwTImniqWcp3mBgXig5k17J2Jx8Qyt3g22Jqx8ZyP7T21B9t7oHxcOR/b58MeLOcB8+9U1rE8naQbwtqixuYxQ83EAm8mniqWcp3mBgXig5k17J2Jx8Qyt3g22Jqx8ZyP7T21B9t7oHxcOR8a+ahj0T2L6SkTS/k46FaStzRdQ8gMDhNLOYRZ6lT2QJmb81F3Qs6iW5Y6lY9RZW7Oh88fQwo4H0Pq9K/LoluWOvud5q25Op3u8NDEkZjBYWJBNiaeKpZyneYGBeKDmTXsnYnHxDK3eDbYmrHxnI/tPbUH23ugfFw5H87HkAKZ8jGkw8N18/q5NHcImcFhYsFIJp4qlnKd5gYF4oOZNeydicfEMrd4NtiasfGcj+09tQfbe6B8XDkfzseQApnyMaQDc12KhpAZHCYWjGTiqWIp12luUCA+mFnD3pl4TCxzi2eDrRkbz/nY3lN7sL0HyseV8+F8DCmQKR9DOrDXXal+YpT1C6PM4DCxYCQTTxVLuU5zgwLxwcwa9s7EY2KZWzwbbM3YeM7H9p7ag+09UD6unA/nY0iBI+ej/NIoHqtG5bSyr6uZ8wuO5CMzOEwsiMXEU8VSrtPcoEB8MLOGvTPxmFjmFs8GWzM2nvOxvaf2YHsPlI8r58P5GFIgUz6GdOhbN7efO+xHRpnBYWLBSCaeKpZyneYGBeKDmTXsnYnHxDK3eDbYmrHxnI/tPbUH23ugfFw5H87HkAKZ8jGkw5LrDtkQMoPDxIKRTDwmFrhdX9/FA2Vk4cauk4nHxEIonI/4ocH2gInHxHI+4tnADLYHTDwmlvPhfIwp4PeXMYVur2cfo0w8JhYqV80Hu87bLq+35M7r/vvr7y25u6967nOq4Gu/Q4h5jFE+w8vEY2KhRiaeKpZynRm4+TiAy/GRRbcsdSIBqJV5ngQmE4+JxeLmfEDJ+MiiW5Y6kYBM5w/Fc9EePABHaFeOC7yOjHM/F9n81rbnv0N4rFErZJ8KTDwmFvgy8VSxlOs0NygQH8ysYe9MPCaWucWzwdaMjed8bO+pPdjeA+XjyvnYPh/2oM6DrWcdriFk/csE2xgcICxuTCzUycRjYilzy1KnsgfK3JwPuBMfWXTLUicSwKyViaXMLUudyh4oc3M+4E58sHWLM+ifAW5bD8mGcM4tUwg657PG5fPAeJyLhfkF5wJ2/t9cbgUHj3OxML/Jby5eFm6sOoHT1B+v7QFUGB7QTDm7TfZz/ASO89FUc9pz52OaTu2t2FlTPkaVuTV98fmjqUb/80zZbargfDTV6H++ZD7YHpSmdYsG8ZA/KtMfi+E15UJieKvpa5l4qlhQw9ymZ6K5papuTF7OR9Px2HOmD6pYzkcsE82tVT1l8nI+mo7HnjN9UMVyPmKZaG6t6imTV6Z8NL2tfX6+Q7j9bcpa8sx5WUKYpU5kg1krE0uZW5Y6lT1Q5uZ8wJ34yKJbljqRAGatTCxlblnqVPZAmZvzAXfmjHn9nO8QnrXPEsIsdeJwYtbKxFLmlqVOZQ+UuTkfcCc+suiWpU4kgFkrE0uZW5Y6lT1Q5uZ8wJ1tR/qGMEsIs9SJw4lZKxNLmVuWOpU9UObmfMCd+MiiW5Y6kQBmrUwsZW5Z6lT2QJmb8wF3th+pG8IsIcxSJw4nZq1MLGVuWepU9kCZm/MBd+Iji25Z6kQCmLUysZS5ZalT2QNlbs4H3NEYaRvCLCHMUicOJ2atTCxlblnqVPZAmZvzAXfiI4tuWepEApi1MrGUuWWpU9kDZW7OB9zRGVcZf1MmSwiz1InDiVkrE0uZW5Y6lT1Q5uZ8wJ34yKJbljqRAGatTCxlblnqVPZAmZvzAXfIY95vypzk7hDO/RuEY/JmCWGWOuE3s1YmljK3LHUqe6DMzfmAO/GRRbcsdSIBzFqZWMrcstSp7IEyN+cD7vSP8rcI+7dYZs3VzIZyGVYLoWYJYZY6ERNmrUwsZW5Z6lT2QJmb8wF34iOLblnqRAKYtTKxlLllqVPZA2VuzgfcWWbM7efk7hAuIxP3xA6OzFCrYinXaW5QID6YWcPemXhMLHOLZ4OtGRvP+djeU3uwvQfKx5Xz4XwMKeB8DKmz/boUDWGWEGapE4cNs1YmljK3LHUqe6DMzfmAO/GRRbcsdSIBzFqZWMrcstSp7IEyN+cD7miPwzeEWUKYpU4cTsxamVjK3LLUqeyBMjfnA+7ERxbdstSJBDBrZWIpc8tSp7IHytycD7ijPw7dEGYJYZY6cTgxa2ViKXPLUqeyB8rcnA+4Ex9ZdMtSJxLArJWJpcwtS53KHihzcz7gzj7G1emgf3ciSwiz1InDiVkrE0uZW5Y6lT1Q5uZ8wJ34yKJbljqRAGatTCxlblnqVPZAmZvzAXfWHPN+VkbqDiHrT05kCWGWOnE4MWtlYilzy1KnsgfK3JwPuBMfWXTLUicSwKyViaXMLUudyh4oc3M+4E792OJPT9z5qf/xM/fqKY/PfN5/+N/HN3psC0ZDCAzFwTSXiQWtmHhMLGVuWepU9kCZm/MBd+Iji25Z6kQCmLUysZS5ZalT2QNlbs4H3IkPtm5xBv0zwK09oj3RuZ9rQ4Renz8yeqzRJapKhUxuTCzow8RjYilzy1KnsgfK3JwPuBMfWXTLUicSwKyViaXMLUudyh4oc3M+4E58sHWLM9CdcbiGkHWHsISGiaeIhWiiVnOLHaTOR0yvsjUza8Bk4rGxwE/xuGLWqeyBMjd7AHfig6kbsDB8jMZ8YHqAPTPx2Fjg53xAhemD6QH2ysRjY4EfMx/A23IcriGEmNfXd2dpis8+F5MZWE0yc/DAqznmYAGHicfE2gs3ZMQeNBPZ/9z56NdmaA1TNyYWODPxmFh74ubzx1D6H65bIh84f+MCEWOOD0twK5XP4QUMJjcm1h64OR8lhdMeM+YDyrCP0WlqL7PVI5cfGcU5can/luG9GCpCPdfgQk4VC/zMrbgUe2yf9GKzb25tD27qMfWVum5T6xjbTr1OxfMkNFXXbcz3qevV63Q+pjr5cDt4yhrOR52S6rrVVXV7lnqdPn/c9mx0ycw+TupXRkeLXXgD1QOEyQsSMvGYWOZWF3B7YN2GFHA+htTpX5dFtyx1wmlmrUwsZW5Z6lT2QJmb8wF34oOtW5zB7RluCB/ThGmOKhZKNbfbB8GUJaq6MXk5H1OS0L0N0wdVLOej2/spS1U9ZfJyPqYkoXsbpg+qWM5Ht/dTlqp6yuTlfExJwrLbyDSEzc9rL1vybXRmqFWxULW53fZ+yhJV3Zi8nI8pSejehumDKpbz0e39lKWqnjJ5OR9TktC9DdMHVSzno9v7KUtVPWXycj66k8D8EZzuPdxcenX/K9U3F2Z6xQy1Khb8NLe6VKvqxuTlfNRlQ1k356PO0yy6ZalT+RhV5uZ8+PwxpIDzMaRO/zq2bu09ze3nZO4Qtgtb4zXTHFUs6GhudWlS1Y3Jy/moy4aybs5HnadZdMtSp/IxqszN+fD5Y0gB52NInf51bN3691S/5vxnJ+b2lPU733Im0xxVLOhrbnUpU9WNycv5qMuGsm7OR52nWXTLUqfyMarMzfnw+WNIAedjSJ3+dWzd+vc0r59LeYeQaY4qFgJjbv2HzdAaVd2YvJyPoQQMr2P6oIrlfAxnYGitqqdMXs7HUAKG1zF9UMVyPoYzMLRW1VMmL+djKAHbrUvXEDJDrYrlg63+gFL1lMnL+XA+xhRg5o2J5eyOOde93h506zK2NItuWeqE38xamVjK3LLUqewBuC09UjWEzFCrYiEw5lZ32KjqxuTlfNRlQ1k356PO0yy6ZalT+RhV5uZ8+PwxpIDzMaRO/zq2bv174q1J0xAyzVHFQizMre7gUNWNycv5qMuGsm7OR52nWXTLUqfyMarMzfnw+WNIAedjSJ3+dWzd+vfEXZOiIWSao4qFWJhb3cGhqhuTl/NRlw1l3ZyPOk+z6JalTuVjVJmb8+Hzx5ACzseQOv3r2Lr174m/5vANIdMcVSzEwtzqDg5V3Zi8nI+6bCjr5nzUeZpFtyx1Kh+jytycD58/hhRwPobU6V/H1q1/T8usOXRDyDRHFQuxMLe6g0NVNyYv56MuG8q6OR91nmbRLUudyseoMjfnw+ePIQWcjyF1+texdevf03Jrro76ZwiZ5qhiIRbmVndwqOrG5OV81GVDWTfno87TLLplqVP5GFXm5nz4/DGkgPMxpE7/OrZu/XsaWTPvzxCeDnmHkGkOEwtWXl/fHXF0+mpzm65Vc0umbkwscHQ+mk5Nf66qm/Mx3cPmlll0y1InvFU9RpW5OR/Ns8L051l0y1JnpmN0esr5W9757z/9s/f4sA8Rn/uVX/7wxcCze/fune7cmdnenvGBwxiFCxOPiYUaGXhL1KnMjaEZ6ltCN0VuS9TpfECB6SObB1CGcSwsoRuDF+pjcmNimRsUqBvwwfmIabdEdhU9gCrORywbRTM8Mj1lYrG5Aa89wLccJ+117dfnfq69KPT6KrT1DjaeKtzUUph4TCzwZ+IxsZS5ZalT2QNlbs4H3ImPLLplqRMJYNbKxFLmlqVOewAF4sP5iGuGGUzdmFhsbnXq8GadG8L5d+V4dOYjsbr/+UxuIiCELG5MLLBk4jGxlLllqVPZA2VuzgfciY8sumWpEwlg1srEUuaWpU5lD5S5OR9wJz7YusUZ9M8At/ljHsbh7hBC0DnfVSifycYjG4uBdyH12P+YdZpbU9n+5yUXZQt7UJQYfsykW1MJ56OpRv9z56Nfm7410Az5amo3N2/Nfc3FMremmtOeN73EDHtg3ZoKOB9NNaY/X1K3OccoKmhzm14Vf8tH0E8u+R+f8nKIMGauuYUdEwuYTDwmlrkVx2OP9iCmV9k6i25Z6oSvzFqZWMrcstSp7IEyN+cD7sRHFt2y1IkEMGtlYrG5AW9uLyfxK6ORL02i6CUG02gmFmpl4jGxzK0uifbAug0p4HwMqdO/LotuWeqE08xamVjK3LLUqeyBMjfnA+7Ex1a6rfkxV4mGMG4NdwbTaCYWqmTiMbHMrS6D9sC6DSngfAyp078ui25Z6oTTzFqZWMrcstSp7IEyN+cD7sSHsm7xavpnpG8ImUYzsWAZE4+JZW79B9TQGnswpE7/uiy6ZakTTjNrZWIpc8tSp7IHytycD7gTH1l0y1InEsCslYnF5hZP+/CM1A0h02gmFjs05jZ8EPStZerGxHI++hwbX870QRXL+RjPQd8Wqp4yeTkffe6PL2f6oIrlfIznoG8LVU+ZvJyPPvfHl7N9GN9jbIu0DSHTGCYW7GPiMbHMLXZwla3tQVEi9phFtyx1wn1mrUwsZW5Z6lT2QJmb8wF34iOLblnqRAKYtTKx2NziaZ82I2VDyDSaicUOjblNOwjaWzF1Y2I5H22npr9m+qCK5XxMz0N7S1VPmbycj7br018zfVDFcj6m56G9paqnTF7OR9v16a/ZPkzfc2zLdA0h0xgmFmxj4jGxzC12UJWt7UFRIvaYRbcsdcJ9Zq1MLGVuWepU9kCZm/MBd+Iji25Z6kQCmLUysdjc4mmPzbi6/OGK2Jzdbs00mokFQZl4TCxzq4u7PbBuQwo4H0Pq9K/LoluWOuE0s1YmljK3LHUqe6DMzfmAO/GhrNukavCHCGeMNHcImUYzseAdE4+JZW51R5Y9sG5DCjgfQ+r0r8uiW5Y64TSzViaWMrcsdSp7oMzN+YA78aGsW7yauhlX9/+2fd3kvcxiGs3Egn5MPCaWudWl2x5YtyEFnI8hdfrXZdEtS51wmlkrE0uZW5Y6lT1Q5uZ8wJ34UNYtVs28W4SHv0PINJqJBZOZeEwsc4sdgmVre1CUiD1m0S1LnXCfWSsTS5lbljqVPVDm5nzAnfjIoluWOpEAZq1MLDa3eNrnzTh0Q8g0monFDo251R0ETN2YWM5HnZ/KujkfdZ5m0S1LncrHqDI358PnjyEFnI8hdfrXKevWz3q5NYdtCJlGM7FgJROPiWVudQeaPbBuQwo4H0Pq9K/LoluWOuE0s1YmljK3LHUqe6DMzfmAO/GhrFu8Gs6MQzaETKOZWLCMicfEMre6A8oeWLchBZyPIXX612XRLUudcJpZKxNLmVuWOpU9UObmfMCd+FDWLV4Nb8ad//n6n7/Hg7uN9O+f86W3F7aW3Lt373TnzrwvQxZIYCkO1MfixsSCVkw8JpYytyx1KnugzM35gDvxkUW3LHUiAcxamVjK3LLUqeyBMjfnA+7EB1u3OIP+GeDWN6b2SOd+rg9i0vLzr4weawyJunWlTG5MLOjCxGNiKXPLUqeyB8rcnA+4Ex9ZdMtSJxLArJWJpcwtS53KHihzcz7gTnywdYsz0J1xuIaQdReObRlCyOLGxEKdTDwmljK3LHUqe6DMzfmAO/GRRbcsdSIBzFqZWMrcstSp7IEyN+cD7sQHW7c4g/4Z4Lb1OFxDCEGvr+9W61o+W4zHuViYX3AuYOf/zeVWcPA4BwvzzQ0qxAZTM+yZicfEMrdYLsrW9qAoEXvMoluWOuE+s1YmljK3LHUqe6DMzfmAO/GxpG7s6/B4dbwZh/xRmVp5EJq55jb3zcRjYoEjE4+JpcwtS53KHihzcz7gTnxk0S1LnUgAs1YmljK3LHUqe6DMzfmAO/GRSbe4OjdnuCF8TI9MoWHWysSCFUw8VSzlOs0NCsQHM2vYOxOPiWVu8WywNWPjOR/be2oPtvdA+bhyPpyPOgVis9wQnvXywRYLTdk6i25Z6oSvzFqZWMrcstSp7IEyN+cD7sRHFt2y1IkEMGtlYilzy1Knsgfq3MCPMa7O3/hm4OwWwwdbnXVZdMtSJ1LArJWJpcwtS53KHihzcz7gTnxk0S1LnUgAs1YmljK3LHUqe6DODfwejJn9XOo7hD7YHsQo9CSLblnqhPnMWplYytyy1KnsgTI35wPuxEcW3bLUiQQwa2ViKXPLUqeyB+rcwI850jaEPtjqYpRFtyx1IgXMWplYytyy1KnsgTI35wPuxEcW3bLUiQQwa2ViKXPLUqeyB+rcwI89UjaEPtjqYpRFtyx1IgXMWplYytyy1KnsgTI35wPuxEcW3bLUiQQwa2ViKXPLUqeyB+rcwG+Jka4h9MFWF6MsumWpEylg1srEUuaWpU5lD5S5OR9wJz6y6JalTiSAWSsTS5lbljqVPVDnBn5LjVQNoQ+2uhhl0S1LnUgBs1YmljK3LHUqe6DMzfmAO/GRRbcsdSIBzFqZWMrcstSp7IE6N/BbcqRpCH2w1cUoi25Z6kQKmLUysZS5ZalT2QNlbs4H3ImPLLplqRMJYNbKxFLmlqVOZQ/UuYHf0iNFQ+iDrS5GWXTLUidSwKyViaXMLUudyh4oc3M+4E58ZNEtS51IALNWJpYytyx1Knugzg381hhXR/8rhD7Y6mKURbcsdSIFzFqZWMrcstSp7IEyN+cD7sRHFt2y1IkEMGtlYilzy1Knsgfq3MBv6pjbzx36DqEPtqkxurldFt2y1Al3mbUysZS5ZalT2QNlbs4H3ImPLLplqRMJYNbKxFLmlqVOZUBDVlQAAEAASURBVA/UuYHfmuOwDaEPtroYZdEtS51IAbNWJpYytyx1KnugzM35gDvxkUW3LHUiAcxamVjK3LLUqeyBOjfwW3scsiH0wVYXoyy6ZakTKWDWysRS5palTmUPlLk5H3AnPrLolqVOJIBZKxNLmVuWOpU9UOcGfluMOz/9//y/95bc8Vd+xZeMwt+7d+90587cT7/e3w2wFAfqY3FjYkErJh4TS5lbljqVPVDm5nzAnfjIoluWOpEAZq1MLGVuWepU9kCZm/MBd+KDrVucQf8McOsbU3ukcz/XBzFp+dWkrXa00ZCoW5fB5MbEgi5MPCaWMrcsdSp7oMzN+YA78ZFFtyx1IgHMWplYytyy1KnsgTI35wPuxAdbtzgD3RlXp/6mVJf1ADPmXTjshonHxGJxKwdHFm6KdcJL+KDIzfmAO/HB1I2JhUqYeEysPXDzMRo7FpyPmF5la6ZuTCwfo8Wh+CN88PkjptsS2VX0oHlcxRRqbT2znzvcHULIc319t6VS7CU+411Cw8Bq7p2FB34MLOCUg46Bh1rVuMHP5lCrU5mb89F0Z9rzkje14wDszW2ah82timZlmdr5I8MxCu2LD2rHVeHlfBQFpj1CtyWyi70zjlEWN+djWh7aW+0hH6ystWvf6vUhf1RmjpgI4dyTSdk/EwuY7RNL2U/NYxZuWep0PmqOAu6PItiDOg+UdfP5o87TLLplqVP5GFXm5nz4/DGkADsfQ/uass4NYUMlpjlMLFBk4jGxlLllqVPZA2VuzgfciY8sumWpEwlg1srEUuaWpU5lD5S5OR9wJz6y6MauM6707RluCB/ThGkOEwv0mHhMLGVuWepU9kCZm/MBd+Iji25Z6kQCmLUysZS5ZalT2QNlbs4H3ImPLLqx64wr3T3DDeFZF6Y5TCxYxsRjYilzy1KnsgfK3JwPuBMfWXTLUicSwKyViaXMLUudyh4oc3M+4E58ZNGNXWdc6f4Z6RtCpjlMLFjGxGNiKXPLUqeyB8rcnA+4Ex9ZdMtSJxLArJWJpcwtS53KHihzcz7gTnxk0Y1dZ1zp4RkSDSHz53iHy725lmkOEwssmXhMLGVuWepU9kCZm/MBd+Iji25Z6kQCmLUysZS5ZalT2QNlbs4H3ImPLLrV1tn8tdu4urEZEg1hjDJn61pzuvbOxAI+E4+JpcwtS53KHihzcz7gTnxk0S1LnUgAs1YmljK3LHUqe6DMzfmAO/GRRTd2nXGlp824mvl3DKftRWwrpjlMLMjExGNiKXPLUqeyB8rcnA+4Ex9ZdMtSJxLArJWJ9f+39+67lnRbclfV0X4iBLJANvjSuH1p3LSxLXhCkA1u2rQvbdoXbMsIgRDvUP/vVyjWqDrzVO618zbmjFwZmeM3pe9bl8wZGSMiZuYalWvv7cytSp3OHjhzIx/hTn5U0U1d55rSo/3c4w/Tj0Ks0fPbpjRHiRVKKfGUWM7cqtTp7IEzN/IR7uRHFd2q1BkJUNaqxHLmVqVOZw+cuZGPcCc/quimrnNb6bF+rtRXRpXmKLHCZCWeEsuZW5U6nT1w5kY+wp38qKJblTojAcpalVjO3KrU6eyBMzfyEe7kRxXd1HXmlc7PKNMQKs1RYoVlSjwlljO3KnU6e+DMjXyEO/lRRbcqdUYClLUqsZy5VanT2QNnbuQj3MmPKrqp68wr3TejREOoNEeJFZYp8ZRYztyq1OnsgTM38hHu5EcV3arUGQlQ1qrEcuZWpU5nD5y5kY9wJz+q6KauM690/4y3u/8IodIcJVZYpsRTYjlzq1KnswfO3MhHuJMfVXSrUmckQFmrEsuZW5U6nT1w5kY+wp38qKKbus600mM/Qvjl1ncIleYoscJkJZ4Sy5lblTqdPXDmRj7CnfyooluVOiMBylqVWM7cqtTp7IEzN/IR7uRHFd3UdeaVHp9x24ZQaY4SKyxT4imxnLlVqdPZA2du5CPcyY8qulWpMxKgrFWJ5cytSp3OHjhzIx/hTn5U0U1dZ15pzYxbNoRKc5RYYZkST4nlzu39/Zsm8XjQraMyb0qsKIh85G1Ve6DEU2KRj3w2YobaAyWeEot8kI8tBbi+bCn0ebt6jSrxXLE+q/jad77+j//wj78fecj/4R/80S7479+/f/n6dfALsI8jBY5iNC5KPEes0CpqhVsuNeQjp1fbW5m1wFTiqbGCn+O6UtaJB6FAfoQHMchHTjtldvEgp33bW+lBYCrx1FjBjzUaKuwfSg/iqEo8NVbwU+Yj8J5H4AfvPePRz+3ZbXGfxx+mv9fYK9zeqpV4rlihBdz2JuLjfq66KXmRj4+eZ14pfXDFIh+ZRHzc19VTJS/y8dHzva/wYK9SH/eroluVOsNdZa1KLDW3j0l+/avbNYSqbl1tRYRQxU2J1QINt5zjeJDTq+1dRbcqdXL+aMnOPZKPnF5t7yq6VakzfFXWqsRy5lalTmcPgptyhKdnj9s1hCHoyPe923eL43EUK+Y3nB9gj/+Ncms48TiCFfNduT17MFqra53OHjhzIx/hTn4o10EcXYmnxopz4xRz5Fw5xYm6XbCcPXDmFn6Sj3AoN5TrII6sxFNjkY9cNtR+qvGOzMfI9WCuzrzyuhmPXyoTXemR/+nIHo0UoRk1d8pRiafECo5KPFcs5zrhFgrkhzJrcXQlnhILbvlsqDVT45GP8z3Fg/M9cF5X5IN8rCngnI+fvMd6uVv+ltE1Q5e2ORtdhVuVOiODylqVWM7cqtTp7IEzN/IR7uRHFd2q1BkJUNaqxHLmVqVOZw+cuTnnI3RTjLfzv7WqKGMMw9noKtyq1BlJVdaqxHLmVqVOZw+cuZGPcCc/quhWpc5IgLJWJZYztyp1OnvgzM05H6FbG6P9nM0dQvUPyTaBth6dja7CrUqdkUVlrUosZ25V6nT2wJkb+Qh38qOKblXqjAQoa1ViOXOrUqezB87czsxH5k9OhIajw6YhHC2kZ/6ZRm/xrcKtSp3ht7JWJZYztyp1OnvgzI18hDv5UUW3KnVGApS1KrGcuVWp09kDZ27O+Qjd1KNsQ+hsdBVuVeqMRausVYnlzK1Knc4eOHMjH+FOflTRrUqdkQBlrUosZ25V6nT2wJmbcz5CtyPG249fMHoEsjGms9FVuFWpM5aBslYlljO3KnU6e+DMjXyEO/lRRbcqdUYClLUqsZy5VanT2QNnbs75CN0Wx+APEZa7Q+hsdBVuVeqMRausVYnlzK1Knc4eOHMjH+FOflTRrUqdkQBlrUosZ25V6nT2wJmbcz5CtyNHqYbQ2egq3KrUGYtWWasSy5lblTqdPXDmRj7CnfyooluVOiMBylqVWM7cqtTp7IEzN+d8hG5HjzINobPRVbhVqTMWrbJWJZYztyp1OnvgzI18hDv5UUW3KnVGApS1KrGcuVWp09kDZ27O+QjdXjFKNITORlfhVqXOWLTKWpVYztyq1OnsgTM38hHu5EcV3arUGQlQ1qrEcuZWpU5nD5y5OecjdHvVsGoIj/hbhM5GV+FWpc5YtMpalVjO3KrU6eyBMzfyEe7kRxXdqtQZCVDWqsRy5lalTmcPnLm55uPVf4MwPHr7cuNfM+pqtHpxqPGUuimxnOuEWyiQH+Qjr1nMqKJblTrVnlbRrUqd5CMUyA/ykdcsZlTRzbnOPufGfs2o1R3CPgHmZzkbXYVblTojgcpalVjO3KrU6eyBMzfyEe7kRxXdqtQZCVDWqsRy5lalTmcPnLk55yN0O2PcsiF0NroKtyp1xqJV1qrEcuZWpU5nD5y5kY9wJz+q6FalzkiAslYlljO3KnU6e+DMzTkfodtZ4+v/9I/+5PuRB//v//4fpuBHvzcb8x2H8ucjlVihlRJPieXMrUqdzh44cyMf4U5+VNGtSp2RAGWtSixnblXqdPbAmRv5CHfyQ61bnsHyjOA2HT290KOfm0Kknz9+hvBe41lUp+qU3JRYoZEST4nlzK1Knc4eOHMjH+FOflTRrUqdkQBlrUosZ25V6nT2wJkb+Qh38kOtW56B74y3jz2pL9G9zFR3CFtolHhKrNBDieeK5Vwn3EKB3Ih1pcxaHF2Jp8SqwI3zZC7/be8qulWpM3zl3NbSvf+RfOzXarqnu25cR6du7XvePN239/xeo/2c3R3CdlIdEef9/du8Wjvfje8Xt0ArsKaHVeEFPxVW4zeCF5pNxwhW4DQPWg5G8I7gFhzdPGi6OXI7woPQn3yE2/tH80GVXWcPnLmFYyoPpu6PnCcDh3xM1dz3vGnW9nbzoPGKRzduzmvUmVt46Xz+UGXN2YPgpqrzB9Dkf9O6J28f/vSWv1RmRLU4uY+eNNvxlViB+XzhacfpeVRyU2K1OvEg7yr56NNMlbWW3TyL+RlHrKv5I+XfVXJTYkUlSjwlVuOWV3t+RhVuR9SpWvNHcJt3O/9uFW5H1Ek++vKWnzU/Q+mpEivYKvGUWPNK5t79zY8/Qxj3GY/6L8fn1L2V5iixQhQlniuWc51wCwXyQ5m1OLoST4kFt3w21Jqp8cjH+Z7iwfkeOK8r8kE+1hSolI8fOgz2cdwh/G2alMFRYgU9JZ4rlnOdcAsF8kOZtTi6Ek+JBbd8NtSaqfHIx/me4sH5HjivK/JBPtYUqJSPNR0y22gIH2opg6PECiOVeK5YznXCLRTID2XW4uhKPCUW3PLZUGumxiMf53uKB+d74LyuyAf5WFOgUj7WdMhuK98QKoOjxAojlXiuWM51wi0UyA9l1uLoSjwlFtzy2VBrpsYjH+d7igfne+C8rsgH+VhToFI+1nTo2fb4LaOjv6i057Aec5TBUWKFOko8VyznOuEWCuSHMmtxdCWeEgtu+WyoNVPjkY/zPcWD8z1wXlfkg3ysKVApH/M6jPVzZe8QKoOjxOJkPB/zrXereEA+tpIwv518zOuy9a5SNyVW8FbiKbHgtpWq+e14MK/L1rtVdKtSZ/itrFWJ5cytSp1b54OR7ZYNYftbhCOFrc1VBkeJFZyVeK5YznXCLRTID2XW4uhKPCUW3PLZUGumxiMf53uKB+d74LyuyAf5WFPgTvk4628Qhr6WDeGa8aPblMFRYkVdSjxXLOc64RYK5Icya3F0JZ4SC275bKg1U+ORj/M9xYPzPXBeV+SDfKwpUCkfazootpVqCJXBUWKFkUo8VyznOuEWCuSHMmtxdCWeEgtu+WyoNVPjkY/zPcWD8z1wXlfkg3ysKVApH2s6qLaVaQiVwVFihZFKPFcs5zrhFgrkhzJrcXQlnhILbvlsqDVT45GP8z3Fg/M9cF5X5IN8rClQKR9rOii3lWgIlcFRYoWRSjxXLOc64RYK5Icya3F0JZ4SC275bKg1U+ORj/M9xYPzPXBeV+SDfKwpUCkfazqot92+IVQGR4kVRirxXLGc64RbKJAfyqzF0ZV4Siy45bOh1kyNRz7O9xQPzvfAeV2RD/KxpkClfKzpcMS2t7G/WnEEJR2mMjhKrKhQieeK5Vwn3EKB/FBmLY6uxFNiwS2fDbVmajzycb6neHC+B87rinyQjzUFKuVjTYelbaP9nO0dwtE/PaEMjhIrjFTiuWI51wm3UCA/lFmLoyvxlFhwy2dDrZkaj3yc7ykenO+B87oiH+RjTYEK+TjzT06E9m9fRlvKNQdP2qYMjhIr5FDiKbGC2/v7t3iQjCrc1HUq8ZRYEQrykV8aag+UeEos8pHPRsxQe6DEU2KRD/KxpQDXly2FPm9Xr1ElnhIrKnfNh7rOzy4n3hns577+w//ln3xPHC696z/47/5Oek6b0NMtxxzFiDuUMZR4SixnblXqdPbAmRv5CHdyY/QbE9OjuZ/byMfUrX3P1fnAg326T/dSexDYSh9csZzrhFsokBuV1kEoo15X7fqcU/3n3o9+rmfa7+a8fbnZLcIRMX+nyuSJEk+JFRSVeK5YznXCLRTID2XW4uhKPCUW3PLZUGumxquSjyp1kg/W6JYCyrWgxHLObpU61R5sZXF7+9gtwkdDeK+h6tbVqsQCUXFTYkWdSjwlljO3KnU6e+DMjXyEO/lRRbcqdUYClLUqsZy5VanT2QNnbuQj3MmPI3TLs/CdcbuGMKQe+a5x+z5wPI5ixfyG8wPs8b9Rbg0nHkewYr4rt2cPRmt1rRMPQoH8IB95zWKGeh3E+WeKOXI+muIE11EsZ25RXxsjdQaGWrfGKx5HuAUvZw+cuak8CBzyMVVz33P37E6rGFmjgUM+pmruez6Xj30z/fey/S2jIZ26m9+yoxm9td/e7Uo8JVbwV+K5YjnX6cxN6adznXALBfKDfOQ1ixlVdKtSp9rTKrpVqZN8hAL5USkfU3XiG4TR85w5rBvCVwpTKYTKWl2xIjtwy68gpWZ4kNe/zVD64IpFPprb+UdXT5W8yEc+F22G0gdXLPLR3M4/unqq5OWej7xrx8+gIXxoXCmEylpdsdxPBK66KXnhQf/JW+mDKxb5IB9bCpDdLYXmt7vqpuQVlSvxlFhwm8/l1ruVPNjS4qzt5RvCSiFU1uqKFQsJbvnTiVIzPMjr32YofXDFIh/N7fyjq6dKXuQjn4s2Q+mDKxb5aG7nH109VfJyz0fetdfNKN0QVgqhslZXLPcTgatuSl540H/yVvrgikU+yMeWAmR3S6H57a66KXlF5Uo8JRbc5nO59W4lD7a0OHu7fUN41C+WqRRCZa2uWLGQ4JY/nSg1w4O8/m2G0gdXLPLR3M4/unqq5EU+8rloM5Q+uGKRj+Z2/tHVUyUv93ysuebwC2WCn31DuCZi77ZKIVTW6ooVOYBbfjUoNcODvP5thtIHVyzy0dzOP7p6quRFPvK5aDOUPrhikY/mdv7R1VMlL/d85F07Z0a5hrBSCJW1umK5nwhcdVPywoP+k7fSB1cs8kE+thQgu1sKzW931U3JKypX4imx4Dafy613K3mwpYXT9reT/+zFS7WoFEJlra5YER645ZeQUjM8yOvfZih9cMUiH83t/KOrp0pe5COfizZD6YMrFvlobucfXT1V8nLPR961sRmj/dzb48+/jzF4wez2c4Qjf7SxUgiVtbpiRezgll98Ss3wIK9/m6H0wRWLfDS384+unip5kY98LtoMpQ+uWOSjuZ1/dPVUycs9H3td0/784Fg/V+Iro5VCqKzVFcv9ROCqm5IXHuw93X/eT+mDKxb5+Oz73ndcPVXyIh970/B5P6UPrljk47Pve99x9VTJyz0fe71y2+/2DWGlECprdcVyPxG46qbkhQf9p3GlD65Y5IN8bClAdrcUmt/uqpuSV1SuxFNiwW0+l1vvVvJgSwvn7bduCCuFUFmrK1YsJLjlTydKzfAgr3+bofTBFYt8NLfzj66eKnmRj3wu2gylD65Y5KO5nX909VTJyz0fede8Zty2IawUQmWtrljuJwJX3ZS88KD/5K30wRWLfJCPLQXI7pZC89tddVPyisqVeEosuM3ncuvdSh5saXGF7ZdpCNsvltkjaqUQKmt1xQrP4bYn+R/3UWqGBx+1zbxS+uCKRT4yifi4r6unSl7k46PnmVdKH1yxyEcmER/3dfVUycs9Hx8d2f9K+wtl9h93ac+v/+gf/+n3pY2K9//+3/0DBcwPjD3ixT6OI9PQbvFXYsWxlHhKLGduVep09sCZG/kId/Kjim5V6owEKGtVYjlzq1KnswfO3MhHuJMfR+iWZ/Frxp6e5tfe288e/dz2Tit7PP7sxL1GGO46lNyUWKGXEk+J5cytSp3OHjhzIx/hTn5U0a1KnZEAZa1KLGduVep09sCZG/kId/JDrVuege+M2zWEqjuELTRKPEesiGbUCrfcIiUfOb3a3uqsBa5jdslHczz3SD5yerW91bqp1lTwc+XmvkZDO5UPrh6Qj1AgP9yzq8ptKOOa3eZB3j3fGZdqCFswtox4f/82pHh897kFWoE1JaPEU2IFxxG80Gw6RrACR4mnxJpyi4xUqLP5OlLrER6E/u1c4MYtNCMfLTnbj+RjW6O5PZS6KbGCqxJPidW4cf6YS9Tye0d4MD2a2zmcfEzd2X5eOR/b6nzeY5qvz1vPeecyv1TmVfJEqEdOTFOeSqzAfV5w02Nlnyu5KbFanXiQc7SaB+SDfCwpoFwLSqx2blvinX1fyU2J1ep0XqPO3LI5WNpf6akSi3wsObb9fvigGkpPlVhRnxJPiaXmpvJShUNDOFFSGRwlljqESm5KLOc6nbnhwWQRJ55W0a1Knc5r1Jkb+UicNCa7VtGtSp3Oa9SZG/mYnBQu/vTxlVHfX8LySm2VoVZicSLoSwEenK9bFQ9Yo+dnzdkDZ26sUbK7pgD5WFNneVsV3arUGU6ra11Oz8iWsX7ujX5Qa7Q6NEo8Vyz1YlPW6cytSp3OHjhzIx/hTn5U0a1KnZEAZa1KLGduVep09sCZG/kId8zGWD/45W1w/svV2PuLZfYSU4ZaiRX8lXiuWM51OnNT+ulcJ9xCgfwgH3nNYkYV3arUqfa0im5V6iQfoUB+kI+8ZtMZR/1CmdF+rvTPECpDrcSK4CjxXLGc63TmpvTTuU64hQL5QT7ymsWMKrpVqVPtaRXdqtRJPkKB/CAfec2uMqNsQ6gMtRIrgqPEc8VyrtOZm9JP5zrhFgrkB/nIaxYzquhWpU61p1V0q1In+QgF8oN85DW70oySDaEy1EqsCI4SzxXLuU5nbko/neuEWyiQH+Qjr1nMqKJblTrVnlbRrUqd5CMUyA/ykdfsajMu2RC2nyPsEVsZaiVW1KLEc8VyrtOZm9JP5zrhFgrkB/nIaxYzquhWpU61p1V0q1In+QgF8oN85DVbmnHUzw8uHS/z/iUbwkyB032VoVZiBUclniuWc53O3JR+OtcJt1AgP8hHXrOYUUW3KnWqPa2iW5U6yUcokB/kI6/ZVWeUaQiVoVZiRXCUeK5YznU6c1P66Vwn3EKB/CAfec1iRhXdqtSp9rSKblXqJB+hQH6Qj7xmV55RoiFUhlqJFcFR4rliOdfpzE3pp3OdcAsF8oN85DWLGVV0q1Kn2tMqulWpk3yEAvlBPvKaXX3G7RtCZaiVWBEcJZ4rlnOdztyUfjrXCbdQID/IR16zmFFFtyp1qj2toluVOslHKJAf5COv2R1mXLYh3POLZZShVmJFcJR4rljOdTpzU/rpXCfcQoH8IB95zWJGFd2q1Kn2tIpuVeokH6FAfpCPvGZ7Zzj/Qpmo4e3Ll9G/bb9Xitfupwy1EitUUOK5YjnX6cxN6adznXALBfKDfOQ1ixlVdKtSp9rTKrpVqZN8hAL5QT7ymnnNGOvnLnuHcM0EZaiVWMFZiafECm7v79/iQTKqcKtSZ4SCfOSXBvnIaxYzquhWpc7wlPNHqJAb5COnV9u7im5V6gxfnc8fLXdXf/z6P//xP/t+ZBF/74/+1mHwc7df4z3FiK+kxlDiKbFU3I6o05mboweh156vQMd+e4bSUyVWcFfiKbEaN/KxJ2G/9sGDX1pknlXRrUqd4X3Uyvkjswq01wM8yGnf9j5ijQa2Yi0cwU3BK+pr3OL53hHH7pm3F//Rz+3ddXa/tyt/YzSEfRZYLbYST4kVbirxlFjO3KrU6eyBMzfyEe7kh1I3JVZUosRTYsEtnzO1Zmo88nG+p3hwvgfO60qdj71qP/cqe+el9hv7xmj8DCFjSQHVvyQEfoRQhafEgtuS++vv48G6Pktbq+hWpc7wWVmrEsuZW5U6nT1w5kY+wp38qKJblTojAcpalViNWz6lvjPeBhtK38pEzEa/txzf8Z6OETw1VnCZYsJt6tT886lesceIZjFfiafGIh/hUG7gQU6vtncl3VrN8Thy/gjNWKNTNfc9d9dtWgX5mKqx/Jzzx7I2S1vc18GVzm1LGr/6/dF+7vK/VEbd8SsNbAtOgemKFbXBrc9hV92UvMjH+dnAgz4PnHVjjfZ5WkW3KnU6r1FnbuTjteePl3xdtK+kD7Mu3xB+qMbohXLBuWKF3HDrC52rbkpe5OP8bOBBnwfOurFG+zytoluVOp3XqDM38uFx/uhjcewsGsID9FUuOFeskA1ufeFx1U3Ji3ycnw086PPAWTfWaJ+nVXSrUqfzGnXmRj48zh99LI6fdYuG0Olro8oF54rlfMKDW99JQ5k1PMCDLQWUeVNiOWe3Sp3OHjhzIx9bZ5357VV0q1Kn2xq9ytdFQ7dbNITzy/z17yoXnCtWqAq3vmy56qbkRT7OzwYe9HngrBtrtM/TKrpVqdN5jTpzIx8e548+Fq+bRUMo0lq54FyxQiq49QXGVTclL/JxfjbwoM8DZ91Yo32eVtGtSp3Oa9SZG/nwOH/0sXjtrMffIRz9RaWvJbx0tPa10Xh89VAuOFes0BRufcly1U3Ji3ycnw086PPAWTfWaJ+nVXSrUqfzGnXmRj7OPX+8/uuiY/0Pdwj78vK7WcoF54rlfMKD2++imHqizBoepKT/3c548DspUk+q6FalzjBfWasSy5lblTqdPXDmRj7CnfxQ65ZncN4MGsIB7ZXBccUKeeDWFxJX3ZS8yMf52cCDPg+cdWON9nlaRbcqdTqvUWdu5MPj/NHH4rxZt2oI29dGXyGncsG5YoWOcOtLk6tuSl7k4/xs4EGfB866sUb7PK2iW5U6ndeoMzfy4XH+eP3XRfvqns66VUM4LezI58oF54oV+sGtL0Wuuil5kY/zs4EHfR4468Ya7fO0im5V6nReo87cyIfH+aOPxfmz3m7yO2VepqRywblihZhw64uUq25KXuTj/GzgQZ8HzrqxRvs8raJblTqd16gzN/Lhcf7oYyGaNfY7Zfg7hBkblAvOFSv0gFsmFb/2ddVNyYt8/PI78wwPMmr92reKblXqDGeVtSqxnLlVqdPZA2du5CPcyQ+1bnkGXjNu95XRo36OUBkcV6yIJtz6Fqirbkpe5OP8bOBBnwfOurFG+zytoluVOp3XqDM38uFx/piyuOLPDwb/t8E7jFMNbvtcueBcscI8uPVF2FU3JS/ycX428KDPA2fdWKN9nlbRrUqdzmvUmRv58Dh/9LHQzxrt577+4z/559/1tH4h/t0//Ju/Xrzomao7DxzVUN65VGJFfUo8JZYztyp1OnvgzI18hDv5UUW3KnVGApS1KrGcuVWp09kDZ27kI9zJjyN0m2Oh6kHmsNfee/Rza5s3t71t7nHBHZrp8TgyRuc/H1uJp8QKnko8JZYztyp1OnvgzI18hDv5UUW3KnVGApS1KrGcuVWp09kDZ27kI9zJD7VuzwzOagafefS8vmVD2CPE3BzuEM6psv5eLLYKulWpM9xW1qrEcuZWpU5nD5y5kY9wJz+q6FalzkiAslYlljO3KnU6e9C4xeNdBg3hhpPv79829ljfHN/xno4RPCVWcFLiKbGuxG3EzyvVGVxHaq2Sjyp1kt1QID/IR16zmFFFtyp1qj2toluVOq+Wj+B7h/H4LaPxtcoj/ztHJvW/oPRUEYt35EP09JhKrMBV4imxrsBt6svIc6VuSqwreOC4rvCgbzVU0a1KnZw/WAdbCijXghLLObtV6nT2YIvb+V8XHevlbvdnJ7ZORK/arly8SqytQGf1gVtWsZ/7K3VTYpGP8/3Egz4PnHVjjfZ5WkW3KnU6r1FnbuTjfuePvoqOnUVDeIC+ysWrxIpSlXhKLLj1BREPztcND873wPn8QT7Ix5oC5GNNneVtVXSrUmc4raxViaXmtpzqc7fcuiE842ujyhAqsdSBhlvfwlXqpsQiH+f7iQd9Hjjrxhrt87SKblXqdF6jztzIx3XOH+d/XbRPq+msWzeE00Jf8Vy5eJVYUbsST4kFt75k4sH5uuHB+R44nz/IB/lYU4B8rKmzvK2KblXqDKeVtSqx1NyWU+2xhYZQ5IMyhEosdaDh1hcYpW5KLPJxvp940OeBs26s0T5Pq+hWpU7nNerMjXzc7/zRV9FrZ739+AWjrz3mS4/WvjYaj0cN5eJVYkW9SjwlFtz60ogH5+uGB+d74Hz+IB/kY00B8rGmzvK2KrpVqTOcVtaqxMpys/m66GCbwx3C5fPPri3KECqxsoHeKhZuWwrNb1fqpsQiH/N+bb2LB1sKzW+voluVOsNlZa1KLGduVep09sCZG/kId/LDWbd8NefNoCEc0F4ZQiVWlKTEU2LBrS9weHC+bnhwvgfO5w/yQT7WFCAfa+osb6uiW5U6w2llrUosNbflVHtuKdEQtq+NKi1QhlCJpQ403PpSo9RNiUU+zvcTD/o8cNaNNdrnaRXdqtTpvEaduZGP654/bL4u2ifhh1lvg185/QBW5YVy8SqxQn8lnhILbn2rAw/O1w0PzvfA+fxBPsjHmgLkY02d5W1VdKtSZzitrFWJpea2nOpjt4z2cyXuECotUIZQiaUONNz6UqPUTYlFPs73Ew/6PHDWjTXa52kV3arU6bxGnbmRj/udP/oq8pj19uXuv2b0tzq3r42O/LZR5eJVYkWJSjwlFtx+G8DkAx4kBfvt7krdlFhBT4mnxILbb8OTfMCDpGC/3b2KblXqDFuVtSqxnLlVqdPZg1Fufl8XHbtHyB3CSMSOoVy8SqygrsRTYsFtR7BmdsGDGVF2vKXUTYkV1JV4Siy47QjWzC54MCPKjreq6FalzrBcWasSy5lblTqdPVBzC7yrDxrCHQ4qF68SK6gr8ZRYcNsRrJld8GBGlB1vKXVTYgV1JZ4SC247gjWzCx7MiLLjrSq6VakzLFfWqsRy5lalTmcP1NwC7w6jVEPYvjaaMU69eN/fv2UOv7ov3FblWdyo1E2JFYTJx6JtqxuUuimxyMeqbYsbnXUjH4u2rW6ooluVOp3XqDM38rF6mljc6KjbyI+gLRZ64oavf/xP/uz7kcf/o7/z+0fCp7Gz3/mN/UdHC40CK7go8ZRYcOtLCh746MYazXlRLbvkg3wsKRBrgXwsqTP/PuePeV223lXqpsQK3ko8JZaa2xQvnjuMRz83ROPxS2VqjQhYnLRb0GpVT7WqCzZKogAKoAAKoAAKoAAKXEuB0c//d+0hyjWEmdiG6aO3qeOrC9PwKPCiBrhlnPz5sw5tBh40JdYfK2Y3FCEf67loW6vkI+qcDvIxVWP5OflY1mZtS8sb1/g1lT5vc9Wt8WqMOX80JdYfjzp/rB+19tZSP0P4aqsj0KOLf8r5+cQy3ZZ9DresYj/3xwN0W1OAfKyps7zNVTfOk8uerW2poluVOsNr1zXqzI18rJ0llrc567bM+vpbfvPjzxDGn6446j9DjdrXRo+kdkSgVc0l3PqcV+qmxIpqlHhKLLidnzU8wIMtBZRrXonlnN0qdTp74MyNfGyddea3O+sWjKff+Juv4MR3B/s47hAe4J1zoOHWZ7hSNyVWVKPEU2LB7fys4QEebCmgXPNKLOfsVqnT2QNnbuRj66wzv91Zt3nG93q3bEN41F1C50DDrW/xKnVTYkU1SjwlFtzOzxoe4MGWAso1r8Ryzm6VOp09cOZGPrbOOvPbnXVrjK3vDjaSA49lG8IBzRanOgcabou2rW5Q6qbECtJKPCUW3FYjtbgRDxalWd2g1E2JFaSVeEosuK1GanEjHixKs7qhim5V6gyzlbUqsdTcVoN9s42P3zIaXzqtOdpdwtFfQRvqOQcabn35VuqmxFLnDW7kY02BKvmoUifnj7W0L28jH8varG2poluVOsNrZa1KLDW3aa6vcXdwrJ97G5s+lavuc+dAw60vl0rdlFhRjRJPiQW387OGB3iwpYByzSuxnLNbpU5nD5y5kY+ts878dmfd5hl7vzvaz/GV0UF/nQMNtz5zlbopsaIaJZ4SC27nZw0P8GBLAeWaV2I5Z7dKnc4eOHMjH1tnnfntzrrNM77/u+Ubwva10R6rnQMNtx5Habj6VEO3Ht1Yoz2qkbU+1dCtRzfWaI9q2qwFA6UPrljOdVbiFrU+j2t8XfSZdf51+YYwL9nPGcqTSiAq8ZRYcPvpd/b/eJBV7Of+VXSrUme4qqzVFcu5TriFAvmhzFocXYmnxIJbPhtqzdR45KPP0+qzaAgfCcjeJWSx9S2bKrpVqTNSoKxVieXMrUqdeBAK5Af5yGsWM5S6KbHg1uens27ko89TZ92WKqpydzDqpyFcSsHC+86BhtuCaRtvK3VTYgVtJZ4SC24boVrYjAcLwmy8rdRNiRW0lXhKLLhthGphMx4sCLPxdhXdqtQZditrVWKpuW1Eu8xmGsKE1c6BhlvCyMmuSt2UWEFRiafEgtskQImneJAQa7KrUjclVlBU4imx4DYJUOIpHiTEmuxaRbcqdYa1ylqVWGpukxiXf0pD+NsIbH1t1DnQcOtbx0rdlFhRjRJPiQW387OGB3iwpYByzSuxnLNbpU5nD5y5kY+ts878dmfd5hn/erfS10WjahrCX94vPnMONNwWbVvdoNRNiRWklXhKLLitRmpxIx4sSrO6QambEitIK/GUWHBbjdTiRjxYlGZ1QxXdqtQZZitrVWKpua0Gu+jGty+jf8nwRsK1u4Tx2IZzoOHWXMo9KnVTYkUVSjwlFtxyGWt740FTIveo1u39/VuOwMreSm5KrKCsxFNiuXMjHyuBX9hEPhaE2XhbqZsSK2gr8ZRYam4bFv3YfMm7g79alz0lftrn6//6p//y+6d3hW/8t3/w14Vox0M9hyBeK0ZrNt2wgg/c8q4oNcODvP5thtIHVyzy0dzOP7p6quRFPvK5aDOUPrhikY/mdv7R1VMlr2r52JuC515g77wz93v0c0OHf3u0A0MAd5vcFlo8xmiPijpdsZzrdOam9NO5TriFAvlBPvKaxYwqulWpU+1pFd2q1Ek+QoH8IB95zfbOuGIz+LO2sX7u0RAyXqWA493GqD1OLHDLpUCpGR7ktJ/urfTBFYt8TB3PPXf1VMmLfOQyMd1b6YMrFvmYOp577uqpkle1fOQSUGtvGsIX+z3yswrxnezpGMEKHCWeEsuZW5U6nT1w5kY+wp38UOoWWHFunGKOnCunOFGZC1ZwgVuokBvkI6dX21uZtcBU4qmxOH801/c/Kj04Oh/7q6q1J79ldMZv9b++zBwi/VYstpEPIs8HVOIpsYKnEs8Vy7lOuIUC+aHMWhxdiafEcuZWpU5nD5y5kY9wJz+q6FalzkiAslYl1tncrvt10fy6fp7xNvaN02c4Xh+hwJ0W25Y+ylpdsUIDuG0lYX67q25KXuRj3vutd/FgS6H57VV0q1JnuKysVYnlzK1Knc4euHMLfs5jtJ/jDuGCuy53CTlJLRi08bZSNyVW0FbiKbHgthGqhc14sCDMxttK3ZRYQVuJp8SC20aoFjbjwYIwG29X0a1KnWG3slYllgO3yncHQ38awlDBdNxtsa3JrKzVFSvqh9taCpa3ueqm5EU+lv1f24IHa+osb6uiW5U6w2llrUosZ25V6nT2wJ1b8KswaAhNXeYk1WeMUjclVlSjxFNiwe38rOEBHmwpoFzzSizn7Fap09kDZ27kY+usM7+9km7zCtzzXRrCFV/P+tpopcWmrNUVKyIGt5WFtrLJVTclL/KxEoCVTXiwIs7Kpiq6VakzrFbWqsRy5lalTmcPnLhV/7poeEFDGCoYDU5SfWYodVNiRTVKPCUW3M7PGh7gwZYCyjWvxHLObpU6nT1w5kY+ts4689sr6TavwL3fpSHc8PeVdwkrLTZlra5YES24bSywhc2uuil5kY8F8zfexoMNgRY2V9GtSp1hs7JWJZYztyp1Onvgxo27g+EIdwh/qmDwf05SfSYodVNiRTVKPCUW3M7PGh7gwZYCyjWvxHLObpU6nT1w5kY+ts4689sr6TavQI133758Hf3LFfcXqt0ljMcjRqXFpqzVFSsyAre+leKqm5IX+Tg/G3jQ54GzbqzRPk+r6FalTuc16sjtVncHB3sUvjLadw6VzeIk1SelUjclluMJb6qwslYllrNuVerEg+lK2f+cfOzXarqnUjclVnBU4imx4DZN0P7neLBfq+melXSb1l31OQ3hTufbXcKdu+/ardJiU9bqihWmw21X9D/t5Kqbkhf5+GT7rjfwYJdMn3aqoluVOsNgZa1KLGduVep09sCV263uDobIg4OGcFDA3umcpPqUU+qmxIpqlHhKLLidnzU8wIMtBZRrXonlnN0qdTp74MyNfGyddea3V9JtXoGa79IQJnxX3SWstNiUtbpiRYTgllhIk11ddVPyIh8TwxNP8SAh1mTXKrpVqTOsVdaqxHLmVqVOZw+cuXF3MNz5OGgIP+px+CtOUn0SK3VTYkU1SjwlFtzOzxoe4MGWAso1r8Ryzm6VOp09cOZGPrbOOvPbK+k2r0Dtd7/+yT/98+9HSvCHf/v3joQ/Bbv3XxZinmKo7lQ2Lko8JVbwU+K5YjnXCbdQID+UWYujK/GUWHDLZ0OtmRqPfJzvKR6c74HzuiIf/fmImb2f4fuO+rpZj35u6GBvx/whhSFO9pPbYozHzMjuv4atxIrjKPGUWM7cqtTp7IEzN/IR7uRHFd2q1BkJUNaqxHLmVqVOZw+cuZGPcCc/7toMhhK5juSzdm+f3+KdoxRQ3iEMjgq8dlJRYAWnwFNiqeqEWyiQH+Qjr1nMqKJblTqbp5zbcuuBfOT0antX0a1KnZw/WrJzjy0fuVns3asADWGnchHU+HCQDez7+7fOI/6cFt/xjhHHVmBNa1Dg/WT5xYpb00zJTelB4xWPKg/Ix1TV9efkY12fpa2hG+ePJXWW3295U63R6ZHuev5omrVaFXWqsnsEt6iTfDS3tx+P8IB8bOv+vEfzQZXdqQfPx+p5rcbr4eA8h18q4+zOE7e22J7e7noZWKMX1emBXblVqTO8cPXAmRv5mK7i/c+r6FalzmprVHXtIx/7zxnTPZW6KbHaOiAfU7f2PQ8fVEPtqYrX3XFoCAccbncJByB2T1UuECVWFKDEc8VyrhNuoUB+KLMWR1fiKbHgls+GWjM1XpV8VKmTfLBGtxRQrgUllnt2m67cHWxKLD8+vjI6+mOIy+Bs0SigXLxKrKhOieeK5Vwn3EKB/FBmLY6uxFNiwS2fDbVmarwq+ahSJ/lgjW4poFwLSiz37G7per/tY/0cdwgHE3H0XULl4lViOZ8IqtTp7IEzN/LRd9KroluVOlmjrIMtBZRrwRXLeR3AbSuh+7Zzd3CfTm/cINwn1Bl7cQLNq67ULI6uxFNiwS2fDbVmajzycb6neIAHawqQjzV1lrcpdVNiBWMlnhILbst5YsuCAmM3CL9wh3BB18zbR9wlVJ5YlFihixLPFcu5TriFAvmhzFocXYmnxIJbPhtqzdR4VfJRpU7ywRrdUkC5FpRY7tl91pW7g8+KLL+mIVzW5rQtysWrxApBlHiuWM51wi0UyA9l1uLoSjwlFtzy2VBrpsarko8qdZIP1uiWAsq1oMRyz+6WrmxfV4CGcF2f3VtVdwmVi1eJFUIo8VyxnOuEWyiQH8qsxdGVeEosuOWzodZMjVclH1XqJB+s0S0FlGtBieWe3TlduTs4p8ryezSEy9q8fIty8SqxQgglniuWc51wCwXyQ5m1OLoST4kFt3w21Jqp8arko0qd5IM1uqWAci0osdyzu6Ur2/cpQEO4T6dde43cJVQuXiVWFK7Ec8VyrhNuoUB+KLMWR1fiKbHgls+GWjM1XpV8VKmTfLBGtxRQrgUllnt2l3Tl7uCSMsvv0xAua/OyLcrFq8QKAZR4rljOdcItFMgPZdbi6Eo8JRbc8tlQa6bGq5KPKnWSD9bolgLKtaDEcs/ulq5szylAQ5jTa3Pv7F1C5eJVYkWhSjxXLOc64RYK5Icya3F0JZ4SC275bKg1U+NVyUeVOskHa3RLAeVaUGK5Z3dNV+4OrqmzvO1t8M9WLCOzZVMB5eJVYgVxJZ4rlnOdcAsF8kOZtTi6Ek+JBbd8NtSaqfGq5KNKneSDNbqlgHItKLHcs7ula9Xto/0cdwgPSM6eu4TKxavEcj4RVKnT2QNnbuSj72RWRbcqdbJGWQdbCijXgiuW8zqA21ZC+7dzd7Bfu7cvX0Z7yv6DV53JCTTvvFKzOLoST4kFt3w21Jqp8cjH+Z7iAR6sKUA+1tRZ3qbUTYkVjJV4Siy4LeeJLaMKjPVz3CEc1X9h/tJdQuWJRYkVZSjxlFjB7f39WzxIhpKbEiuKU+Ipsdy5kY/80iAfec3c14HSUyVW6Oa6Rp25qT1Q4imxnD1w5qb2QImnxAoP9gzuDu5RaXmfr//bP/vX35c3j2/5b/7WXx0HuSjCczjjtWIsNZu92Eo8NVbU5Khb1OnMTaVZ1Kj2VMXN3QPyEQrkhjprcXRl3pRYztxUdUaNak9V3Dh/hDv5ofQzjq7EU2MFP2XelFjO3FR1Ro1tncbzrRHHzey/hXe17Y9+bojyG98YHdJvdXI7ObWAtsfVSTs3KrHikEo8JRbcdgbiaTc8eBJk58squlWpM2xX1qrEcuZWpU5nD5y5kY9wJz+q6Kauc4/S1ZvBHxqNfWP0y+NnCBlXVED9LzAqvDgRqLDCFyWeK5ZznXALBfJDmbU4uhJPiQW3fDbUmqnxyMf5nuLB+R44r6tq+ehLA7OyCtAQZhVL7t8Wbjyqx+jPZMR3vKdjBE+NFVymmE7cVJoFzrTGeO1SpzO30Ix8hEO5ocxaHFmJp8YiH7lsHOGnswfO3KbOBc+RoV5XUy4j3IKXswfO3FQeBM6V8jGt+/k5dwefFel7zS+V6dMtNas1halJB+/cTsiKw7hiRW1w63PYVTclL/LRlw1n3chHn6dK3ZRYzlmD2/lZw4M+D5x1y54/aAb7M/A8k4bwWZECr7MLbk0SV6zgDLc155a3ueqm5EU+lv3f2qL0wRWLfGylYH670k88mNd4z7tKH1yxyMeeJMzv4+qpktd85by7pgAN4Zo6wm0udwmVC84VK2yDW194XXVT8iIffdlw1o189Hmq1E2J5Zw1uJ2fNTzo88BZt57zB3cH+3MwN5OGcE6Vg947uynsWXBLUrhiBV+4Lbm2/r6rbkpe5GM9A2tblT64YpGPtQQsb1P6iQfLOm9tUfrgikU+tlKwvN3V0x5eNIPLPvduoSHsVe5i83oW3FKJrljBF25Lrq2/76qbkhf5WM/A2lalD65Y5GMtAcvblH7iwbLOW1uUPrhikY+tFCxvd/VUyWu5erbsUYCGcI9Kwn3OuEuoXHCuWGER3PqC6qqbkhf56MuGs27ko89TpW5KLOeswe38rOFBnwfOuvWeP7g72J+FtZmPPzuh/3MIawdk22sV6F1wcyxdsYIr3OYc237PVTclL/KxnYOlPZQ+uGKRjyX3199X+okH61qvbVX64IpFPtYSsL7N1VMlr3UFKm0d6+fexqZXElpXa7tLGI9HDuWCc8UK/eDWlyJX3ZS8yEdfNpx1Ix99nip1U2I5Zw1u52cND/o8cNZt5PzB3cHlPIx2FHxldFnbQ7e0pvCog4wsuGdOrljBE27Pbu177aqbkhf52JeFub2UPrhikY8557ffU/qJB9t6L+2h9MEVi3wsub/9vqunI7xoBrd9H9mDhnBEPdO5IwvuuSRXrOAJt2e39r121U3Ji3zsy8LcXkofXLHIx5zz2+8p/cSDbb2X9lD64IpFPpbc337f1VMlr20V2COrAA1hVjHh/kfcJVQuOFessABufUF01U3Ji3z0ZcNZN/LR56lSNyWWc9bgdn7W8KDPA2fdRs8f3B3sz8TemW/8Tpm9Uh2zX2sKFT9POLrgphW6YgVHuE2d2v/cVTclL/KxPw/Peyp9cMUiH8+u73ut9BMP9mk+t5fSB1cs8jHn/L73XD0d5UUzuM//0X6OO4Q7dXbfbXTBTetzxQqOcJs6tf+5q25KXuRjfx6e91T64IpFPp5d3/da6Sce7NN8bi+lD65Y5GPO+X3vuXqq5LVPCfbqVYCGsFc54bx2l7AXUrngXLFCG7j1JcRVNyUv8tGXDWfdyEefp0rdlFjOWYPb+VnDgz4PnHVTnD+4O9ifi+xMGsKsYgft39sUKhZcK8kVK/jBrbmUe3TVTcmLfOQyMd1b6YMrFvmYOr7/udJPPNiv+/OeSh9cscjHs+v7X7t6quKl+HGq/WrW3vPrn/6Lf/P9SAn+4G/8lSPhb4Wd+ZeQ2Fc1epvRueMrsQJfieeK5Vwn3EKB/FBmLY6uxFNiwS2fDbVmajzycb6neHC+B87rqlo++tJQb9ajnxsq+m1oNpOlCrRFHo9bY88+WxjT7Uo8JVZwVOK5YjnXCbdQID+UWYujK/GUWHDLZ0OtmRqPfJzvKR6c74Hzurp7PjI3SPqSwqxnBWgInxUp+lp1xzFOUkqssEOJp8Ry5qaqM2pUe6ri1i6ISjwlFvkIBXJDnbU4utJTJZYzN1WdUaPaUxU3zh/hTn4o/YyjK/HUWMFPmTcllju34Me4lgKPhnD7btS1Sro223ZCi8dXj/f3b92HjO+LT8cIVuAEXpw8mw4jeEdwC47Bb4RXqzMe21DiKbGC3wjeER6Qj5aa/Y9TH0b8jCNOseL1CJ4Sq3EjH6FEbkx9GPEzjjrFitcjeEqsxo18hBL7xxEeTI9OPqZqLD9vPrh9/mi8lpnv3zJdm/tnsedoP8cvlTHMUGsKDanNUooTwcjJ/BlUiafECp7Kk14VbkfUqcrbEdye89z7ugq3I+okH/nUhQ+qofRUiRX1KfGUWI0bHuQUOMIDzh/neUAzmNNeuTcNoVLNgljVTsbOFwpHbuSj76RQRbcqdUYKlLUqsZy5VakTD0KB/CAfec1ihlI3JVZfNcxSKUBDqFJSjHOFu4TqE4EST4kV1irxlFjO3KrU6eyBMzfyEe7kRxXdqtQZCVDW6orlXCfcQoH8UGYtjs7dwbwHyhlvr/9JNSX9e2O1prD9HJ1TteoTgRJPiRWaK/GUWM7cqtTp7IEzN/IR7uRHFd2q1BkJUNbqiuVcJ9xCgfxQZi2OTjOY9+B5xmg/xx3CZ0V5vamA+kSgxFNihRBKPCWWM7cqdTp74MyNfIQ7+VFFtyp1RgKUtbpiOdcJt1AgP5RZyx+dGUcpQEN4lLIi3HaXUAQ3DKM+ESjxlFghlBJPieXMrUqdzh44cyMf4U5+VNGtSp2RAGWtrljOdcItFMgPZdba0bk72JQ49/GNvzpxrgF7jt6awrO/Oqo+ESjxlFjhiRJPieXMrUqdzh44cyMf4U5+VNGtSp2RAGWtrljOdcItFMgPZdba0WkGmxKCx8HvjHKHUOBBBQj1iUCJp8QKL5V4SixnblXqdPbAmRv5CHfyo4puVeqMBChrdcVyrhNuoUB+KLOWPzozXqEADeErVBYco90lFEClIdQnAiWeEiuEUeIpsZy5VanT2QNnbuQj3MmPKrpVqTMSoKzVFcu5TriFAvmhzNr06NwdnKpx/nMawvM9sGagPhEo8ZRYYYIST4nlzK1Knc4eOHMjH+FOflTRrUqdkQBlra5YznXCLRTID2XW8kdnxisVoCF8pdqDx3r1XUL1iUCJp8QKW5R4SixnblXqdPbAmRv5CHfyo4puVeqMBChrdcVyrhNuoUB+KLP2fHTuDj4rcv7rty/8VpnzXUgwaE3h0b9gRn0iUOIpsUJ6JZ4Sy5lblTqdPXDmRj7CnfyooluVOiMBylpdsZzrhFsokB/KrD0fnWbwWRHV67HfKsMdQpUPN8JRnwiUeEqssEyJp8Ry5lalTmcPnLmRj3AnP6roVqXOSICyVlcs5zrhFgrkhzJr+aMz4ywFaAjPUn7guO0u4QDE4lT1iUCJp8QKAZR4SixnblXqdPbAmRv5CHfyo4puVeqMBChrdcVyrhNuoUB+KLM2d3TuDs6p4vEeDaGHD2kWRzSF6hOBEk+JFWIr8ZRYztyq1OnsgTM38hHu5EcV3arUGQlQ1uqK5Vwn3EKB/FCjtbXfAAAtvUlEQVRmbe7oNINzqvi8R0Po40WaibopfH//luawNEF9YnHlpq5TiafECp9dPXDmpvZAiafEcvbAmZvaAyWeEsvZA2dueBDu5EcV3ZzrfHaNZvBZEb/XX//pn/0f34+k9bd//786Eh7shwKKhRYYiqFsUgMrBtxyzih1U2JFFeQj52Xb21U38tEcyj1W0a1KneG+6xp15kY+cueNtvcVdGtc41HxGXWKx/N5BR793PyGne8+fssoAwV+XsxUOrSTlSMe3PpcUeqmxIpqlHhKLLidnzU86PPAWTfWaJ+nVXSrUqfzGu1LKLPOVuBt7JeUnk2f44cCcQIc/RcYx7tw09oUTjed3LCc64RbX1qUWcODPg+cdSMffZ5W0a1Knc5r1JnbEfnoW5Hbs0Y/m24fgT2aAqP9HHcIm5IXf2wniHjsHSM/IxbfZZ+OUayYP8UcxVNyU2EFzrTGeO1Up7MHztzCxzZG/AwM8tGU3P8YmpGP/Xq1PdVZc/bAmVvzIx5Hzh/u68DZA2duR+Zjiq14TjOoUPF1GL/58Xfpo4c46r/X1VL+SK0pfLUQ7cKjOK4SK/go8ZRYztyq1OnsgTM38hHu5EcV3arUGQlQ1uqK5Vwn3EKB/FBmbenoNINLyhz4/mAfx28ZPdCbCtDKE4sSK7RX4imxnLlVqdPZA2du5CPcyY8qulWpMxKgrNUVy7lOuIUC+aHMWv7ozHBWgIbQ2Z0Obq+8S6g8sSixQjYlnhLLmVuVOp09cOZGPsKd/KiiW5U6IwHKWl2xnOuEWyiQH8qsrR2du4Nr6vhue/wMYf/PnPmWVZtZawpHfp5wS0HliUWJFbyVeEosZ25V6nT2wJkb+Qh38qOKblXqjAQoa3XFcq4TbqFAfiiztnZ0msE1dY7eNtbPcYfwaH9Owm9N4RGHV55YlFhRqxJPieXMrUqdzh44cyMf4U5+VNGtSp2RAGWtrljOdcItFMgPZdbWjk4zuKaO/zYaQn+PrBgqTyxKrBBJiafEcuZWpU5nD5y5kY9wJz+q6FalzkiAslZXLOc64RYK5Icya/mjM+NKCtAQXsmtJFf1XULliUWJFbIo8ZRYztyq1OnsgTM38hHu5EcV3arUGQlQ1uqK5Vwn3EKB/FBmbevo3B3cUsh/Ow2hv0dDDFVNofLEosQKcZR4SixnblXqdPbAmRv5CHfyo4puVeqMBChrdcVyrhNuoUB+KLO2dXSawS2FrrGdhvAaPg2xHG0KlScWJVaIosRTYjlzq1KnswfO3MhHuJMfVXSrUmckQFmrK5ZznXALBfJDmbWto9MMbil0ne00hNfxaohpb1OoPLEosUIMJZ4Sy5lblTqdPXDmRj7CnfyooluVOiMBylpdsZzrhFsokB/KrG0dnWZwS6FrbachvJZfL2WrPLEosUIEJZ4Sy5lblTqdPXDmRj7CnfyooluVOiMBylpdsZzrhFsokB/KrOWPzoyrK0BDeHUHE/wzdwmVJxYlVpSrxFNiOXOrUqezB87cyEe4kx9VdKtSZyRAWasrlnOdcAsF8kOZtT1H5+7gHpWutQ8N4bX8Gma7pylUnliUWFG8Ek+J5cytSp3OHjhzIx/hTn5U0a1KnZEAZa2uWM51wi0UyA9l1vYcnWZwj0rX2+dt7O/aX69gGH/50prCeHweyhOLEit4KvGUWM7cqtTp7IEzN/IR7uRHFd2q1BkJUNbqiuVcJ9xCgfxQZm3P0WkG96h0zj6fP9HneLx9GUXIHY+9jRVQnliUWCGZEk+J5cytSp3OHjhzIx/hTn5U0a1KnZEAZa2uWM51wi0UyA9l1vJHZ4adAoP93Nd//r//++9HFvU3/+u/dCQ82AMKTP+lJ54rRrv7qMAKDCWeK5ZznXALBfJDmbU4uhJPiQW3fDbUmqnxyMf5nuLB+R44r6sj8rFH8elnxj37s89rFXj0c0MHfBuazeRLK9BOKvEY/6mGEis4KfFcsZzrhFsokB/KrMXRlXhKLLjls6HWTI1HPs73FA/O98B5XanzsaU2zeCWQtffTkN4fQ+HKoiTinqhq+42RmGN31CRv52sxgpYVa1qbipeUSPcQoXcUGoWR1biKbHglstF2xsPmhK5xyq6Vakz3FfWqsRy5hZ1vnKoPyO+kjvH2q8ADeF+rdgzocD7+7fE3p93je/GT8cInhIrODW8OEmO8JpitVpH8BovBRbcmor5x6kPI37iQV77NmPqQbw34oMSK7hM8UZ4PWPF6xG8Ka9RLLiFAn1j6sOIn3H0KVa8HsFTYsEtFMiPZw/yCMxAgWUF+LMTy9qU2aL+V7VR4eKkN3Lhmh5fiRW4yhOykpsSq9Xp7IEzt2n+Rp4rPVVikY9+V8MH1VB6qsQiH/0Ok4+8dlWyq65zr9LcHdyr1PX3oyG8voeSClyaQuVJT4kVIivxXLGc64RbKJAfyqzF0ZV4Siy45bOh1kyNRz7O9xQP7ufB3opoBvcqdY/9aAjv4aOkirObQuWFR4kV4irxXLGc64RbKJAfyqzF0ZV4Siy45bOh1kyNRz7O9xQP7ufB3opoBvcqdZ/9aAjv46WkkrOaQuWFR4kVoirxXLGc64RbKJAfyqzF0ZV4Siy45bOh1kyNRz7O9xQP7ufB3opoBvcqda/9aAjv5aekmlc3hcoLjxIrxFTiuWI51wm3UCA/lFmLoyvxlFhwy2dDrZkaj3yc7yke3M+DvRXRDO5V6n770RDez1NJRa9qCpUXHiVWiKjEc8VyrhNuoUB+KLMWR1fiKbHgls+GWjM1Hvk431M8uJ8HeyuiGdyr1D33oyG8p6+XqEp54VFihXhKPFcs5zrhFgrkhzJrcXQlnhILbvlsqDVT45GP8z3Fg/t50FcRsyoqQENY0fWdNR95l1B54VFihTRKPFcs5zrhFgrkhzJrcXQlnhILbvlsqDVT45GP8z3Fg/t5kKmIu4MZte657+MP03+9Z2VUJVGgNYXxqBrKC48SK+pT4rliOdcJt1AgP5RZi6Mr8ZRYcMtnQ62ZGo98nO8pHtzPg0xFNIMZtZz3Hfuc/kY/6GyuBzdlU6i88CixQmklniuWc51wCwXyQ5m1OLoST4kFt3w21Jqp8cjH+Z7iwf08yFREM5hRy3zfsX7wy9vgfHN1oKdSQNEUKi88SqzQSInniuVcJ9xCgfxQZi2OrsRTYsEtnw21Zmo88nG+p3hwPw8yFdEMZtTy33e0n+NnCP09tmHYmsIeQsoLjxIralHiuWI51wm3UCA/lFmLoyvxlFhwy2dDrZkaj3yc7yke3M+DTEU0gxm1auxLQ1jDZ1mVPU2h8sKjxApRlHiuWM51wi0UyA9l1uLoSjwlFtzy2VBrpsYjH+d7igf38yBTEc1gRq06+9IQ1vFaVmmmKVReeJRYIYYSzxXLuU64hQL5ocxaHF2Jp8SCWz4bas3UeOTjfE/x4H4eZCqiGcyoVWtfGsJafsuq3dMUKi88SqwQQYnniuVcJ9xCgfxQZi2OrsRTYsEtnw21Zmo88nG+p3hwPw8yFdEMZtSqty8NYT3PZRWvNYXqC8/7+zcZbyU3JVYU6Fon3PriRz7QbU0B8rGmzvK2KrpVqTOcrnLtU9a5vEI+b6EZ/KwJ73xU4Ou/+PP/8P3jW9pXf+P3/qIWEDQ7BeZONPHe6IiGM4YCK3DWGtjYnhlKbkqsqEGJp8S6Ajdl1qJeBV41D5x1U/h5hXXg7IEzN/IR7uwf1c5t6nzsVTqO27TeO4f9rqfAo58bIv34w/QMFBhTIE40zycc15NP4zpWMbNRAAVQAAVQAAVQYFuB9nmoPW7P0O3x/NlMhwzS3RSgIbybozetZ/RrFvHVmxhxcnTDmp6w4bYvwOHnEbrF0fHgXA9Ua5R87PNxupf6PHmEB+Rj6tj686POk84euHF79mDdMbaiwHkK8DOE52l/qyM733lrH3IUgquxRpuPaU1wm6qx/7lat/1HXt8zeJGPdY3mtrrrNse55z33Oslu3lX1uQgP+jxQ6aZeo9lqpv8gk53L/vUUeDSE8XNaR/5XT9SqFTs2hcoTsitW5A1ufavOVTclL/LRlw1n3chHn6dVdKtSZ6U1mk08zWBWsTvsP9bLcYfwDhkwqsGpKVReFF2xwnq49S0AV92UvMhHXzacdSMffZ5W0a1KnZXWaDbxNINZxdg/FKAhJAdyBRyaQuVF0RUrjINbX3xddVPyIh992XDWjXz0eVpFtyp1Vlqj2cTTDGYVY/+mwNuPb4u2VzyigEiB1hTG46uH8qLoihWawq0vWa66KXmRj75sOOtGPvo8raJblTorrdFs4mkGs4rdbP/Bj9vcIbxZHpzKaU3hKzkpL4quWKEn3PpS5aqbkhf56MuGs27ko8/TKrpVqbPSGs0mnmYwqxj7PyvwNthQPuPxGgU+KNCawlfcKVReFF2xQly4fYjY7heuuil5kY/dcfi0o9IHVyzy8cn23W+4eqrkRT52x+HDjmoPPoDveEEzuEOkAruM9nPcISwQkrNLbE3hkTyUJ2RXrNAPbn0pctVNyYt89GXDWTfy0edpFd2q1FlpjWYTTzOYVYz9lxSgIVxShvelChzZFCoviq5YYQbc+iLpqpuSF/noy4azbuSjz9MqulWps9IazSaeZjCrGPuvKUBDuKYO26QKHNEUKi+KrlhhAtz6ouiqm5IX+ejLhrNu5KPP0yq6Vamz0hrNJp5mMKsY+28pQEO4pRDbpQoom0LlRdEVK8SHW18EXXVT8iIffdlw1o189HlaRbcqdVZao9nE0wxmFWP/PQrQEO5RiX2kCiiaQuVF0RUrRIdbX/RcdVPyIh992XDWjXz0eVpFtyp1Vlqj2cTTDGYVY/+9CtAQ7lWK/aQKjDSFyouiK1aIDbe+yLnqpuRFPvqy4awb+ejztIpuVeqstEaziacZzCrG/hkF3r7wl+kzerGvUIHWFMbj3qG8KLpihRZw25uIj/u56qbkRT4+ep55pfTBFYt8ZBLxcV9XT5W8yMdHz/e+Unuw97htP5rBpgSPywrs/yw9h8EdwjlVeO9lCrSmcM8BlSdkV6zQAW570vB5H1fdlLzIx2ff976j9MEVi3zsTcPn/Vw9VfIiH5993/OO2oM9x5zuQzM4VYPnRylAQ3iUsuDuVmBPU6g8IbtihWBw2x2bDzu66qbkRT4+WJ56ofTBFYt8pCLxYWdXT5W8yMcHy1Mv3t+/pfZX7kwzqFQTrDUFvv7Zv/qP39d2GN32+3/tvxiFYH4RBZZOfPG+YuxpPPceR4kVx1TiKbHgtjcRH/fDg4967H1VRbcqdYbvylqVWM7cqtTp7MER3AIzM5Y+E2Uw2LeOAo9+bqjYx88QMlDAQ4F2EYzH6Xh+Pd2Wfe6KFXXALevmz/1ddVPyIh992XDWjXz0eVpFtyp1Oq9RNbdM4mkGM2qxr0KBN36njEJGMFQKxEXwyBOh493G0K7VrdBRiQW3PkfwAN3WFCAfa+osb6uiW5U6w2llrUqsxm05jcdtOfIz0HGsQT5dgY/3UtJ0uEOYlowJRyswPanHc/UY+XmA+JmO6RjBChwlnhILblOX9z/Hg/1aTfesoluVOsNbZa1KLGduVep09mCOW7z3itH+wfqIzz2v4M8xrq0Av1Tm2v7dln2cEKeNoUOhcbEebQCndSjxlFjBUYmnxHLmVqVOZw+cuZGPcCc/quhWpc5IgLJWJZaaWybt7a4gzWBGNfZVKvCmv/+ipAdWdQVaU3j2SdL5ogO3vlWi1E2JFdUo8ZRYcDs/a3jQ54GzbqzRPk+ddctU1JrBzBz2RYFnBUb7Oe4QPivKazsFWlN4FjHniw7c+lKh1E2JFdUo8ZRYcDs/a3jQ54GzbqzRPk+ddctURDOYUYt9j1SAhvBIdcGWKXBWU+h80YFbX7yUuimxoholnhILbudnDQ/6PHDWjTXa56mzbpmKaAYzarHv0QrQEB6tMPgyBV7dFDpfdODWFyulbkqsqEaJp8SC2/lZw4M+D5x1Y432eeqsW6YimsGMWuz7CgUev2V09Funr6DJMVDgpwKtKYzHI4fzRQdufc4rdVNiRTVKPCUW3M7PGh70eeCsG2u0z1Nn3TIV0Qxm1GLf/QqMfS7mDuF+pdnTRIHWFB5Fx/miA7c+15W6KbGiGiWeEgtu52cND/o8cNaNNdrnqbNumYpoBjNqse8rFaAhfKXaHEumwFFNofNFB2598VHqpsSKapR4Siy4nZ81POjzwFk31mifp866ZSqiGcyoxb6vVoCG8NWKczyZAuqm0PmiA7e+2Ch1U2JFNUo8JRbczs8aHvR54Kwba7TPU2fdMhXRDGbUYt8zFKAhPEN1jilTQNUUOl904NYXF6VuSqyoRomnxILb+VnDgz4PnHVjjfZ56qxbpiKawYxa7HuWAo9fKsNAgWsrMG0K43l2OF904JZ18+f+St2UWMFOiafEgtvP7GT/jwdZxX7uX0W3KnWGq8palVhqbj8TvP3/aARj9Hwu2UZnDxTQKkBDqNUTtJMUaCfc7L/EOV904NYXJqVuSqyoRomnxILb+VnDgz4PnHVjjfZ56qzb3oqyn0X24rIfChylwBt/deIoacE9Q4F2t7A1iGscnC86cFtzbnmbUjclVjBW4imx4Lacp7UteLCmzvK2KrpVqTOcVtaqxFJzW071xy00gx/14NWLFMh/Qe4DMX6G8IMcvLiDAq0pXKvF+aIDtzXnlrcpdVNiBWMlnhILbst5WtuCB2vqLG+roluVOsNpZa1KLDW35VR/3EIz+FEPXl1HARrC63gF04QCa02h80UHbgmTJ7sqdVNiBUUlnhILbpMAJZ7iQUKsya5VdKtSZ1irrFWJpeY2ifHqU5rBVXnYaK7A13/5b/7Pnz/1ehDRv/5X/vODkIFFgW0Fnk/Q8Vox1hrOHnwlnhIralHiKbGcuVWp09kDZ27kI9zJjyq6VakzEqCsVYnVuO1N6fNnjb3z2A8FVAo8+rkhqLfBr5wOHZzJKHC0AtMLRDyP/1RDiRWclHhKLLj1JQYP0G1NAfKxps7ytiq6VakznFbWqsRaTuGvLe0fmV993F8MeIYCPxUY/XT7+C2joxBYgQLeCrQTtfu/4LULy6ia03qdsIKLOzdHD5pujtyUfjrXCbdQID/IR16zmKHUTYl1FW59qudnuX+myFfEjGsrMNbP8Wcnru0+7BMKxIXR/QT+/v4tUdHnXePnMGJEnQqsqV4KPEduTbMfwj3+51Zn4xWPbtyOyIeqThU38jFN4P7noZvKgzjq1AfFOlBxm/IKngpugRP8FFiqOoNTq9WZW/B8xZjq+orjcQwUOFoBfqnM0QqDb6VAawrjZH630S7WiroCa/TDyJSHK7cqdYYXrh44cyMf01W8/3kV3arU6bxG1dy2Uh6fHWgGt1Ri+xUVoCG8omtwHlIgmsLWGA4BGU1WfjBRYoVESjxXLOc64RYK5Icya3F0JZ4SC275bKg1U+ORjz5Pt2a1RjA+PzBQ4G4K0BDezVHq2a3AXZpC5cVfiRVGKPFcsZzrhFsokB/KrMXRlXhKLLjls6HWTI1HPvo83ZrVmsGt/diOAldVgIbwqs7BW6LA1ZtC5cVfiRXmKPFcsZzrhFsokB/KrMXRlXhKLLjls6HWTI1HPvo83ZpFM7ilENvvoAC/VOYOLlLDkALTpvBKXwVRXvyVWGGGEs8Vy7lOuIUC+aHMWhxdiafEgls+G2rN1Hjko8/TtVnRCMa40ueCtXrYhgJrCtAQrqnDtjIKtBP+Vf4lUHnxV2JFYJR4rljOdcItFMgPZdbi6Eo8JRbc8tlQa6bGIx99nq7NuspngbUa2IYCGQX4ymhGLfa9vQLTu4WuxSov/kqs0EuJ54rlXCfcQoH8UGYtjq7EU2LBLZ8NtWZqPPLR5+naLJrBNXXYdlcF3vi79He1lrp6FZg2he3OYS+Wep7y4q/EijqVeK5YznXCLRTID2XW4uhKPCUW3PLZUGumxiMffZ4uzeIrokvK8P4lFBj85bd8ZfQSLkPy1Qq0RtDpXwqVF38lVnijxHPFcq4TbqFAfiizFkdX4imx4JbPhlozNR756PN0aZbTtX6JI++jwJEK8JXRI9UF+/IKTO8WnlmM8uKvxApNlHiuWM51wi0UyA9l1uLoSjwlFtzy2VBrpsYjH32eLs2iGVxShvcrKfC4Qzh4j7GSWtRaUoFpU9juHL5SCOXFX4kVGijxXLGc64RbKJAfyqzF0ZV4Siy45bOh1kyNRz76PJ2bxVdE51ThvesqMNbP8ZXR6zoP8xcq0BrBV/9LovLir8QK6ZV4rljOdcItFMgPZdbi6Eo8JRbc8tlQa6bGIx99ns7NevW1fI4D76GAkwJvY/2kUylwQYHjFWh3C1uDeOQRlRd/JVbUrMRzxXKuE26hQH4osxZHV+IpseCWz4ZaMzUe+ejzdG4WzeCcKrx3dQVG+zl+hvDqCYD/yxVoTeGRB1Ze/JVYUbMSzxXLuU64hQL5ocxaHF2Jp8SCWz4bas3UeOSjz9O5WTSDc6rwHgp8+cJXRkkBCnQoMG0K1XcLlRd/JVbIpMRzxXKuE26hQH4osxZHV+IpseCWz4ZaMzUe+ejz9HlWNIIx1Nfr5+PwGgWuqgAN4VWdg/fpCrQLi/JfHJUXfyVWiK3EU2IFt/f3b/EgGUpuSqwoTomnxHLnRj7yS4N85DVzXwdKT5VYat2enVNeo5+xeY0Cd1Hg65//2//r5z+bHFTR7/3lv3AQMrAo4KOA4oLT/gVztKrp3ctRrJivxFNjBT9H3ab/WBAcR4daN5VmUZcrN3cPQjuVD64ekI9QID/cs6vKbSijzu6z2sG16fm8jdcocCcFHv3cUDncIRySj8ko8FOB6UWt9+LTO2/OAyVW4CvxlFhwm3N/+z082NZobo8qulWpMzxW1qrEcubmXGdbt61pVXNt+DyiwN0UoCG8m6PUc5oC7cLj8C+S7WKoECPqUuEpsaI2JZ4rlnOdcAsF8kOZtTi6Ek+JBbd8NtSaqfEiH+7D4RrsrhH8UOBZARrCZ0V4jQKDCkw/UJ158Rz9uan4GZHpGMFTYwWXKaYTN5VmgTOtMV671OnMLTQjH+FQbiizFkdW4qmxyEcuG3N+5hGOn9H+4fLM6+7xVXIEFDhGgd98iX/sOfK/Y3iDigLWCsQFadoYWpOdIdc+VM9sSr/lihWFwC1t548JrropeZGPvmw460Y++jxV69bHYn1WuytIM7iuE1tvrMBgL8cdwhtng9LOV2DaFF7lQqW8+LtiRTLg1rc+XHVT8iIffdlw1o189Hmq1q2PxfIs7goua8MWFMgo8GgI/b8PnimIfVHATYHWCF7hwqW8+LtiRT7g1rdKXHVT8iIffdlw1o189Hmq1q2PxfysK1xP55nzLgocpcBYP8cdwqN8ARcFnhSYNobt+dMup75UXvxdsUJguPXFzFU3JS/y0ZcNZ93IR5+nat36WMzPal8Pnd/KuyiAAj0K0BD2qMYcFBhQIJpBt3/dVF78XbHCMrj1BddVNyUv8tGXDWfdyEefp2rd+lh8nuV23fzMkHdQ4LoK0BBe1zuYX1iBdofQ4V86lRd/V6yICtz6Foyrbkpe5KMvG866kY8+T9W69bH4PMvhWvmZFe+gwH0UoCG8j5dUckEFzr5bqLz4u2JFLODWtzhcdVPyIh992XDWjXz0earWrY/Fx1ncFfyoB69Q4CgF3sZ+BPEoWuCiQB0FzrpbqLz4u2JFiuDWt5ZcdVPyIh992XDWjXz0earWrY/Fx1ncFfyoB69QYE2B0X6OO4Rr6rINBV6owCvvFiov/q5YYR3c+gLsqpuSF/noy4azbuSjz1O1bn0sfs3iruAvLXiGAq9SgIbwVUpzHBTYocAr7hYqL/6uWCE13HYEbmYXV92UvMjHjPE731L64IpFPnaG4YDduCt4gKhAosAOBWgId4jELijwagWOulvo+gFMySu8UuIpseDWt5LwAN3WFCAfa+osb1Prtnyk7S3cFdzWiD1Q4EgFaAiPVBdsFBhQYHq3MGDa615I5cXfFSu0gVtfQlx1U/IiH33ZcNaNfPR5qtatj8UXuz/B1FsH81Dg6grQEF7dQfjfXoHWCI58lUZ58XfFiiDArW85uOqm5EU++rLhrBv56PNUrVsfi5/NYLu+9WIwDwVQQKMADaFGR1BQ4HAF4sLZ87Ua5cXfFSvEh1tfBF11U/IiH33ZcNaNfPR5qtath0XPdaznOMxBARTYr8Db43to+/dmTxRAgVMVaP+auvduofLi74oVhsCtL5auuil5kY++bDjrRj76PFXr1sNi77WrB5s5KFBagcF+7uu/+nf/9/cjBfxr/+V/diQ82ChQVoG1f2Vt2xTiTO9MjuIpsYKLEs8Vy7lOuIUC+aHMWhxdiafEgls+G2rN1HiRj57Rrkm983uOyRwUqKTAo58bKpevjA7Jx2QUOE+BdmGd+xfXtk3FTomnxIr6lHiuWM51wi0UyA9l1uLoSjwlFtzy2VBrdgRepqq5a1RmPvuiAAocrwAN4fEacwQUOFSB+PB2pX99bVxHRWkfWpV4SqyoT4mnxHLmVqVOPAgFcmN6rsvN/Lz3Fc4fn1lf6522lpvW12IPWxSopQANYS2/qfamCrQL7lUuwO/v34aciJ+FiVpb3SN4gTUdI1iB0/CCnwqr8VPhuXFrminrJB9Nzf2PUx8UWXP2wJnbfsc89wxtY7TzsydLWKEACkwV+M30Bc9RAAWurUBcgOO/uCC3i/K1K/rMPj60jn5YbahKrMCcfqBux+h9rMLtiDrJRz51rtklH3kvz5rRrjvtOnQWD46LAiiQV4CGMK8ZM1DAXoF2QW4XaHvCOwkqPxwqsYK+Ek+J5cytSp3OHjhzIx/hjv9o15l23fFnDEMUQIFnBfjK6LMivEaBGykQF+gY7W5he33FEpUfDpVYoaUST4nlzK1Knc4eOHMjH+GO97jDdcVbYdihwOsUeOv7BcKvI8iRUAAFxhVojeBVL+DKD4dKrHBGiafEcuZWpU5nD5y5kY9wx3dc9TriqyjMUGBcgdF+jjuE4x6AgAKXUeCKjaHyw6ESK0xX4imxnLlVqdPZA2du5CPc8Rw0gp6+wAoFFArQECpUBAMFLqbAVRpD5YdDJVbYrcRTYjlzq1KnswfO3MhHuOM3aAT9PIERCqgVoCFUKwoeClxIAefGUPnhUIkV9irxlFjO3KrU6eyBMzfyEe54DRpBLz9ggwJHKvBoCEe/dXokPbBRAAVeocC0MWzPX3HcpWMoPxwqsYKvEk+J5cytSp3OHjhzIx/hjteIZtDhWuClCmxQwFmBsX6OO4TO3sINBV6sQHwAOPtfhZUfDpVYYYUST4nlzK1Knc4eOHMjH+GOzzj7/O+jBExQoJYCb9wgrGU41aLAlgLtX4XP+GCg/HCoxArNlHhKLGduVep09sCZG/kIdzzGGed7j8phgQI3UWDsBuEX7hDeJAeUgQJqBV7dGCo/HCqxQlclnhLLmVuVOp09cOZGPsKd8weN4PkewAAFHBSgIXRwAQ4oYKzAKxpD5YdDJVbYosRTYjlzq1KnswfO3MhHuHPuoBE8V3+OjgJuCtAQujkCHxQwVeCoxlD54VCJFTYo8ZRYztyq1OnsgTM38hHunDdoBM/TniOjgLMCNITO7sANBQwVUDaGyg+HSqyQXYmnxHLmVqVOZw+cuZGPcOecQSN4ju4cFQWuogAN4VWcgicKmCkw2hgqPxwqsUJmJZ4Sy5lblTqdPXDmRj7CndcPGsHXa84RUeCKCtAQXtE1OKOAkQI9jaH6w+H7+zeZIkpuSqwoUImnxApurh44c1N7oMRTYjl74M4t+PUMGsEe1ZiDAnUV+Pqv//3/8/3I8v/qX/pPj4QHGwVQwEyBrQ8ibfso7edGVIEHt5yKeJDTq+1dRbcqdYavUav6/NHyknlsHJr2mbnsiwIocF0FHv3cEHnuEA7Jx2QUQIFnBdoHkfbBJLa3956fP8/teT3F7pk/naPEClwlnhLLmVuVOp09cOZWKR/hw56xdK7dM5d9UAAFUCAUeBv8O4aoiAIogAKzCkw/uLUPLNP3Zifd6M1Ws6Kk0E2Fp8SK2pR4SixnblXqdPagcYvHq452Tog8MVAABWorMHoWeNwhHIWobQDVowAKbCvQPrC0DzAxo723Pfu6e4z+XF38HNd0jOCpsYLLFBNuU6fmn0/1ij1GNIv5Sjw11pXyEVpeZVQ7h17FF3iiwPkKjPVzvzm/ABigAApUUSCawPZffLCZfriposHeOuMD+mjD0I7lihX84NZcyj266qbk5Z6PnGNje7fzZTt/VvgHtTHFmI0CKJBRgJ8hzKjFviiAAjIF2gea1hS217IDXBhI+aHaFSvsgVtfSF11U/Jyz0efc/lZnB/zmjEDBVAgrwANYV4zZqAACggVaI1g++AT0O094WEuA6X8UO2KFWbArS+Srropebnno8+5/bM4F+7Xij1RAAU0CrzxI4QaIUFBARQYU2DaBLYPRNP3xtCvMVv5odoVK5yAW18eXXVT8nLPR59z+2ZVPe/tU4e9UAAFVhUY+xHCL9whXFWXjSiAAmco0BrB9gEpOLT3zuDzimMqP1S7YoWOcOtLk6tuSl7u+ehzbn1WpXPcuhJsRQEUOFMBGsIz1efYKIACqwpMm8D2wWn63urkC21Ufqh2xQo74NYXSlfdlLzc89Hn3PKsO5/PlqtmCwqggKsCNISuzsALBVDggwKtEWwfpGJje+/Djhd7ofxQ7YoVlsCtL5iuuil5ueejz7nPs+527vpcIe+gAApcVQEawqs6B28UKKrAtAlsH7Cm711JFuWHales8ANufal01U3Jyz0ffc59nHX189THaniFAihwRwVoCO/oKjWhQBEFWiN4xQ9cyg/VrlgRQ7j1LUZX3ZS83PPR59yvWVc8L/1izzMUQIFKCtAQVnKbWlHgpgo8N4ZRZnvPsWTlh2pXrNAdbn3pc9VNycs9H33OffnSmsCY73wO6q2PeSiAAvdUgIbwnr5SFQqUVGD6Acz1g5nyQ7UrVoQPbn1L0FU3JS/3fGSdcz3XZOtgfxRAgboKPBrCwT9cUVc7KkcBFDBWwLE5VH6odsWKSMCtb2G46qbk5Z6Pvc7RBO5Viv1QAAVeo8BYP8cdwte4xFFQAAVOVMChOVR+qHbFCovh1hd0V92UvNzzseUcTeCWQmxHARS4qgJvY/3kVcuGNwqgQFUFlprD0GO6TamP8kO1K1boBbe+1LjqpuTlno8556YNYGw/6vwwd2zeQwEUQIGMAqP9HHcIM2qzLwqgwK0UeP6AN/0A+Lytt3Dlh2pXrNAGbn0JcdVNycs9H1PnjjgHTPF5jgIogAKOCnz9t//h//1+JLG//Bf/kyPhwUYBFECBQxQY/WA4nT9KMJpTFZ4SK+pS4imxnLlVqdPZg8YtHqdrK7xhoAAKoMDVFHj0c0OUuUM4JB+TUQAF7qrA9INhzwfG6XyFRko8JVbUpsRTYjlzq1Knqwexptu6VnsRNTNQAAVQ4EoKvPFLRq9kF1xRAAXOUGD6gbF9iAwe0/fP4MUxUQAF9ivA2t2vFXuiAApcTIHBLzdwh/BifkMXBVDgXAWmTeD0A2awmm47lyVHRwEUYH2SARRAARTYpwAN4T6d2AsFUAAFPinw3ABOP4A+b/s0mTdQAAXkCrAG5ZICiAIoUEABGsICJlMiCqDAaxSYNoF8MH2N5hwFBVhrZAAFUAAFxhSgIRzTj9kogAIoMKvAUnPYdp5ub+/xiAIosK7AtPlre7KWmhI8ogAKoECfAjSEfboxCwVQAAV2KzD3gfX5g+3cPrsPwI4ocFMFWCc3NZayUAAFrBR4NISDv5bGqhzIoAAKoMA1FHhuAJ8/+EYVz/tcozJYokCfAqyBPt2YhQIogAKj/Rx3CMkQCqAAChgoMNf8PX9AntvHgDoUUKBLAfLdJRuTUAAFUECuAA2hXFIAUQAFUECjwHMD+PwBOo7yvI/myKCggFYBsqvVEzQUQAEUUCpAQ6hUEywUQAEUOFCBuebv+YP23D4HUgIaBWYVIJezsvAmCqAAClgqQENoaQukUAAFUGCfAs8N4PMH8UB53mcfMnuhwD4FyNw+ndgLBVAABVwVeONXyrhaAy8UQAEUyCsw1/zxgT2vIzPmFSBL87rwLgqgAAqcqcBoP8cdwjPd49gogAIo8AIF9jaJUypzc6bbeX5PBeYavmml5GKqBs9RAAVQ4B4K0BDew0eqQAEUQIGUAlsf7Ncag625KSLs/HIF8PblknNAFEABFLBW4I0/Q2jtD+RQAAVQ4BQF1pq+tYYiyK7NPaWYYgfFn2KGUy4KoAAKDH5nlDuERAgFUAAFUCClwFbDR0OSkjO9M/qmJWMCCqAACqDAigI0hCvisAkFUAAFUCCvwGjDuHbELey1uU7btpq6Na530WCtRrahAAqgAAq8TgEawtdpzZFQAAVQAAUeCow0NCON1Jb4z7xeeawtbmxHARRAARRAgaMUeDSEg186PYoZuCiAAiiAAijwpMBz0/a0eejlcwN45LGGiDIZBVAABVAABT4oMNbPcYfwg5i8QAEUQAEUqKoADWBV56kbBVAABWor8Jva5VM9CqAACqAACqAACqAACqAACtRVgIawrvdUjgIogAIogAIogAIogAIoUFwBGsLiAaB8FEABFEABFEABFEABFECBugrQENb1nspRAAVQAAVQAAVQAAVQAAWKK0BDWDwAlI8CKIACKIACKIACKIACKFBXARrCut5TOQqgAAqgAAqgAAqgAAqgQHEF3sb+akVx9SgfBVAABVAABVAABVAABVAABU5UYLSfO/zvEP67//j/dcnz/AeCu0CYhAIogAIogAIogAIogAIoUFoB/s7suv1vX0ZbynX8rq0/mkFDXl3FMAkFUAAFUAAFUAAFUAAFUOA0Bb5/+f6FpnBZ/sPvEC4f+tcW7gb+0oJnKIACKIACKIACKIACKIACWgWe+w0axF/6PhrC427FPQv/67DPz47j8HwkXqMACqAACqAACqAACqAACtRW4Pv3ffVXaBwP+y2j+5vBfWawFwqgAAqgAAqgAAqgAAqgAAq8UoEKPc1hDeErjeJYKIACKIACKIACKIACKIACKIACeQUOaQgrdNJ5qZmBAiiAAiiAAiiAAiiAAihwNQXu3tsM/VKZu4tztbDCFwVQAAVQAAVQAAVQAAVQQK/AUt9zh58x7G4Il0RRyv+KYyj5goUCKIACKIACKIACKIACKOCjwNENW/QrRx/jaDW7G8IjidEIHqku2CiAAiiAAiiAAiiAAihQQ4HWV1y9aTvSra6GsAk7SkyFM8qD+SiAAiiAAiiAAiiAAiiAAvdVYKnvUDSKga3AOUv91YZwSbhRskfhjvJiPgqgAAqgAAqgAAqgAAqgQB0FWl8y2tA1nGflRnGf8Y54vdgQLhWVIaHAyByPfVEABVAABVAABVAABVAABVAgq8BS3zLa0AXuKEa2luz+iw1hFmi6/5Kg0314jgIogAIogAIogAIogAIogALOCrS+xr2pG9Hw7evM7B+d7Mz7W2/9TrCtHdmOAiiAAiiAAiiAAiiAAiiAAldR4HGnL0ZXY2h+l/D/B05t74onwq2XAAAAAElFTkSuQmCC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525391"/>
            <a:ext cx="3961406" cy="39217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9162" y="2525391"/>
            <a:ext cx="3993314" cy="392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357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d3DT </a:t>
            </a:r>
            <a:r>
              <a:rPr lang="mr-IN" dirty="0"/>
              <a:t>–</a:t>
            </a:r>
            <a:r>
              <a:rPr lang="en-US" dirty="0"/>
              <a:t> Auto-routing a PCB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110" y="732787"/>
            <a:ext cx="8322366" cy="3450613"/>
          </a:xfrm>
        </p:spPr>
        <p:txBody>
          <a:bodyPr/>
          <a:lstStyle/>
          <a:p>
            <a:r>
              <a:rPr lang="en-US" dirty="0"/>
              <a:t>(This part is a bit of an overkill)</a:t>
            </a:r>
          </a:p>
          <a:p>
            <a:r>
              <a:rPr lang="en-US" dirty="0"/>
              <a:t>Naïve engine (wiring toward target + jumps if obstacle) gave more than 30 layers</a:t>
            </a:r>
          </a:p>
          <a:p>
            <a:r>
              <a:rPr lang="en-US" dirty="0"/>
              <a:t>Better engine + random variable in path -&gt; 20-25 layers</a:t>
            </a:r>
          </a:p>
          <a:p>
            <a:r>
              <a:rPr lang="en-US" dirty="0"/>
              <a:t>Genetic selection </a:t>
            </a:r>
            <a:r>
              <a:rPr lang="en-US" dirty="0" err="1"/>
              <a:t>algo</a:t>
            </a:r>
            <a:r>
              <a:rPr lang="en-US" dirty="0"/>
              <a:t> =&gt; 11 layers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20</a:t>
            </a:fld>
            <a:endParaRPr lang="fr-FR"/>
          </a:p>
        </p:txBody>
      </p:sp>
      <p:sp>
        <p:nvSpPr>
          <p:cNvPr id="7" name="AutoShape 4" descr="data:image/png;base64,iVBORw0KGgoAAAANSUhEUgAAA4QAAAN7CAYAAAAdilT3AAAKqGlDQ1BJQ0MgUHJvZmlsZQAASImVlgdUU1kax+976Y0WQEBK6B0pAgGkhB56bzZCAiSUGAOhiQ0ZHIGxoCICiqCDFAVHpchYEAuiDAIW7AMyKCjrYAELKvuAJezsnt09+3/n5v3el+9973v33XvOHwByN0sgSIKlAEjmpwqDPJxpEZFRNNwQgAAMCMAIqLHYKQJGQIAPQLRw/qum7iPZiO4Yz9b69///q6Q5sSlsAKAAhGM4KexkhM/ODrZAmAoAiovENdNTBbNciLCsEGkQ4SOzHD/PZ2c5Zp5vzOWEBLkg/AQAPJnFEsYDQBpF4rQ0djxSh4xH2JTP4fERpiPswOayOAhnIGyUnLxulo8hrBfzT3Xi/1IzRlyTxYoX8/y7zAnvyksRJLEy/8/p+N9KThItPEMDGWSu0DNo9ozMWU3iOm8x82P8/BeYx5nLn2OuyDN0gdkpLlELzGG5ei+wKDGUscAs4eK9vFRmyAIL1wWJ6/OT/HzE9WOZYo5NcQte4DieO3OBs7gh4QucxgvzW+CUxGDvxRwXcVwoChL3HCd0F79jcspib2zW4rNSuSGeiz1EiPvhxLq6ieP8UHG+INVZXFOQFLDYf5KHOJ6SFiy+NxVZYAucwPIKWKwTIJ4f4AMYwBw5TIFlamxG6myjLusEmUJePDeVxkB2SiyNyWebGNHMTc2sAZjdd/Of9f2Duf0EyeMXYyJkfa2YRtaf1GJsJbIWG7sAkMtejGnLAEBdAUBbJVskTJuPoWd/MIAIJIEsUASqQBPoAWOkMytgB5yAG/AC/iAERII1gA24IBkIQTrIBltBHigAu8F+UAoqwFFQA06C06AFnAeXwXVwC/SCe+AxGAQj4DWYAFNgGoIgHESBqJAipAZpQ4aQOUSHHCA3yAcKgiKhaCge4kMiKBvaBhVARVApVAnVQr9A56DLUBfUBz2EhqAx6B30BUbBZFgWVoF14GUwHWbA3nAIvBqOh9fDWXAuvBMugavgE3AzfBm+Bd+DB+HX8CQKoEgoeZQ6yhhFR7mg/FFRqDiUELUJlY8qRlWhGlBtqE7UHdQgahz1GY1FU9E0tDHaDu2JDkWz0evRm9CF6FJ0DboZfRV9Bz2EnkB/x1AwyhhDjC2GiYnAxGPSMXmYYkw1pglzDXMPM4KZwmKx8lhdrDXWExuJTcBuwBZiD2Ebse3YPuwwdhKHwyniDHH2OH8cC5eKy8MdxJ3AXcL140Zwn/AkvBreHO+Oj8Lz8Tn4Ynwd/iK+H/8SP02QImgTbAn+BA4hk7CLcIzQRrhNGCFME6WJukR7YggxgbiVWEJsIF4jPiG+J5FIGiQbUiCJR9pCKiGdIt0gDZE+k2XIBmQX8iqyiLyTfJzcTn5Ifk+hUHQoTpQoSiplJ6WWcoXyjPJJgiphIsGU4EhsliiTaJbol3gjSZDUlmRIrpHMkiyWPCN5W3JciiClI+UixZLaJFUmdU5qQGpSmiptJu0vnSxdKF0n3SU9KoOT0ZFxk+HI5MoclbkiM0xFUTWpLlQ2dRv1GPUadUQWK6sry5RNkC2QPSnbIzshJyO3XC5MLkOuTO6C3KA8Sl5HnimfJL9L/rT8ffkvS1SWMJbELtmxpGFJ/5KPCksVnBRiFfIVGhXuKXxRpCm6KSYq7lFsUXyqhFYyUApUSlc6rHRNaXyp7FK7peyl+UtPL32kDCsbKAcpb1A+qtytPKmiquKhIlA5qHJFZVxVXtVJNUF1n+pF1TE1qpqDGk9tn9oltVc0ORqDlkQroV2lTagrq3uqi9Qr1XvUpzV0NUI1cjQaNZ5qEjXpmnGa+zQ7NCe01LR8tbK16rUeaRO06dpc7QPandofdXR1wnW267TojOoq6DJ1s3TrdZ/oUfQc9dbrVend1cfq0/UT9Q/p9xrABpYGXIMyg9uGsKGVIc/wkGGfEcbIxohvVGU0YEw2ZhinGdcbD5nIm/iY5Ji0mLxZprUsatmeZZ3LvptamiaZHjN9bCZj5mWWY9Zm9s7cwJxtXmZ+14Ji4W6x2aLV4u1yw+Wxyw8vf2BJtfS13G7ZYfnNytpKaNVgNWatZR1tXW49QJelB9AL6TdsMDbONpttztt8trWyTbU9bfunnbFdol2d3egK3RWxK46tGLbXsGfZV9oPOtAcoh2OOAw6qjuyHKscnztpOnGcqp1eMvQZCYwTjDfOps5C5ybnjy62Lhtd2l1Rrh6u+a49bjJuoW6lbs/cNdzj3evdJzwsPTZ4tHtiPL0993gOMFWYbGYtc8LL2muj11Vvsnewd6n3cx8DH6FPmy/s6+W71/eJn7Yf36/FH/gz/ff6Pw3QDVgf8GsgNjAgsCzwRZBZUHZQZzA1eG1wXfBUiHPIrpDHoXqhotCOMMmwVWG1YR/DXcOLwgcjlkVsjLgVqRTJi2yNwkWFRVVHTa50W7l/5cgqy1V5q+6v1l2dsbprjdKapDUX1kquZa09E42JDo+ui/7K8mdVsSZjmDHlMRNsF/YB9muOE2cfZyzWPrYo9mWcfVxR3Gi8ffze+DGuI7eYO85z4ZXy3iZ4JlQkfEz0TzyeOJMUntSYjE+OTj7Hl+En8q+uU12Xsa5PYCjIEwyut12/f/2E0FtYnQKlrE5pTZVFDE63SE/0g2gozSGtLO1Telj6mQzpDH5Gd6ZB5o7Ml1nuWT9vQG9gb+jIVs/emj20kbGxchO0KWZTx2bNzbmbR7Z4bKnZStyauPW3HNOcopwP28K3teWq5G7JHf7B44f6PIk8Yd7AdrvtFT+if+T92LPDYsfBHd/zOfk3C0wLigu+FrILb/5k9lPJTzM743b27LLadXg3djd/9/09jntqiqSLsoqG9/rubd5H25e/78P+tfu7ipcXVxwgHhAdGCzxKWk9qHVw98GvpdzSe2XOZY3lyuU7yj8e4hzqP+x0uKFCpaKg4ssR3pEHlR6VzVU6VcVHsUfTjr44Fnas82f6z7XVStUF1d+O848P1gTVXK21rq2tU67bVQ/Xi+rHTqw60XvS9WRrg3FDZaN8Y8EpcEp06tUv0b/cP+19uuMM/UzDWe2z5U3UpvxmqDmzeaKF2zLYGtnad87rXEebXVvTrya/Hj+vfr7sgtyFXReJF3MvzlzKujTZLmgfvxx/ebhjbcfjKxFX7l4NvNpzzfvajevu1690Mjov3bC/cb7LtuvcTfrNlltWt5q7LbubfrP8ranHqqf5tvXt1l6b3ra+FX0X+x37L99xvXP9LvPurXt+9/ruh95/MLBqYPAB58How6SHbx+lPZp+vOUJ5kn+U6mnxc+Un1X9rv9746DV4IUh16Hu58HPHw+zh1//kfLH15HcF5QXxS/VXtaOmo+eH3Mf63218tXIa8Hr6fG8v0n/rfyN3puzfzr92T0RMTHyVvh25l3he8X3xz8s/9AxGTD5bCp5avpj/ifFTzWf6Z87v4R/eTmd/hX3teSb/re2797fn8wkz8wIWELWnBVAIQOOiwPg3XEAKJGIV+gFgCgx74vnBM17+TkC/4nnvfOcrACYtcqh7QD4OAFQvgXxIAgjNgQEINchTgC2sBCPfyglzsJ8vhapBbEmxTMz7xE/iNMH4NvAzMx0y8zMt2qk2UcAtE/N+/E5uzuBWPJZXwc6t3dVgn/R3wGSLQKXBy7d7AAAAZ1pVFh0WE1MOmNvbS5hZG9iZS54bXAAAAAAADx4OnhtcG1ldGEgeG1sbnM6eD0iYWRvYmU6bnM6bWV0YS8iIHg6eG1wdGs9IlhNUCBDb3JlIDUuNC4wIj4KICAgPHJkZjpSREYgeG1sbnM6cmRmPSJodHRwOi8vd3d3LnczLm9yZy8xOTk5LzAyLzIyLXJkZi1zeW50YXgtbnMjIj4KICAgICAgPHJkZjpEZXNjcmlwdGlvbiByZGY6YWJvdXQ9IiIKICAgICAgICAgICAgeG1sbnM6ZXhpZj0iaHR0cDovL25zLmFkb2JlLmNvbS9leGlmLzEuMC8iPgogICAgICAgICA8ZXhpZjpQaXhlbFhEaW1lbnNpb24+OTAwPC9leGlmOlBpeGVsWERpbWVuc2lvbj4KICAgICAgICAgPGV4aWY6UGl4ZWxZRGltZW5zaW9uPjg5MTwvZXhpZjpQaXhlbFlEaW1lbnNpb24+CiAgICAgIDwvcmRmOkRlc2NyaXB0aW9uPgogICA8L3JkZjpSREY+CjwveDp4bXBtZXRhPgoPjT4AAABAAElEQVR4Aey9acw1bVklut+PB5xapbUxgjkOCXFAE4eDCT8giibqD49T1CN2g+JEN6DoaROPQwIkDscEB1T6NAYbsbvlOOQEOX/UxGAMUX+okDglSiLmVTBGnzjgxCe8Z6/9fvf71lNPTdddq6pW1bXu5Pv23lV1r1rXWqtq1/XW3vu5833f9333Th5WwApYAStgBayAFbACVsAKWAErkE6Bq9PpTrqiXbAVOJoC733ve0+PPvro5b979/xvPEfz1/VYAStgBfagwJ07d06Pf/zjL/898sgje6BsjlbACpwVuDofux5WwArsWAE0gu9+97tPaArdDO7YSFO3AlbACuxcAbwHPfrou0/vec+/np7whCdcGsOdl2T6ViCFAv7nmxQ2u8ijKoAmEM3ge97zHjeDRzXZdVkBK2AFdqQAmkK8J5V/qNwRdVO1AmkVcEOY1noXfgQFcHcQTaGHFbACVsAKWAElBcpXGZQ4mYsVsALdCrgh7NbFS63ALhRAQ+iPie7CKpO0AlbACqRS4P7HRx9NVbOLtQJ7VeD8ozIeVsAK7FWBrmbwXe/6R+ly/s2/eX9pfiZnBayAFbACHAW63qM4yEaxAlaAqYDvEDLVNJYVsAJWwApYAStgBayAFbACVmBHCrgh3JFZpmoFrIAVsAJWwApYAStgBayAFWAq4IaQqaaxrIAVsAJWwApYAStgBayAFbACO1LADeGOzDJVK2AFrIAVsAJWwApYAStgBawAUwE3hEw1jWUFrIAVsAJWwApYAStgBayAFdiRAm4Id2SWqVoBK2AFrIAVsAJWwApYAStgBZgKnP/sxB0mnrGsgBVYVYE9Hr975Lyqqd6ZFbACVuAgCuB873P+Qcx0GQdWwHcID2yuS7MCVsAKWAErYAWsgBWwAlbACgwpcOV/uBmSx+usgLgCe/yH1z1yFo+B6VkBK2AFJBXwDUJJW0zKCrQVOH9kdNnxf37bty27A6NbAStwQ4FP/dT/9cZrtRdvectv0yi99rWvvWA9//nPp2Ea6L4CS2v7mZ/5mSf895M/+ZOnt7/97aev/uqvPn30R3/05TmW4TmW/eqv/urlvz35Au6oDY8YqA914NHDClgBK2AFrABbgf/r+79/FuTVnVnTPdkKWIEjKfCyl7309LKXvXwXJaFhQcNQhkJT+MEf/MGnz/u8zzs99alPPT3+8Y8v1C6Pjz766Oltb3vb6Rd/8RdPf/u3f/tg3Td+4zeefvRHf/TBa4Una2iLhukzPuMzLg1hX81Yj4Fmag8DDeBLX/rSSy5/8zd/8/Qnf/InF9qf+7mfe4KmaHRf/vKX77ox/IIv+ILTJ3/yJ58e97jHdVpy7969S42dKxdYiOPnQz/0Qy/HFY49DBxj5XnXLn/u537u9Pu///tdq+SXvfCFLzw96UlPmszzH/7hH06veMUrJm/vDa2AFdinAnP7ucXvEO5TVrO2AjkV+IIv+N8uhas3he2GpTSGWzaFn/3Zn3165jOfebpzp/u0jAbxEz7hE04f//Eff3rzm998+pVf+ZVTuZhdK21owpqjq9FaS1s0R/iv3DXD8zIKz9e97nVlkfzjp3zKp5ze9KY3nX7t137t9JznPOeEC/Hm+IAP+IDL8re85S2nZz/72ae3vvWtzdXyz5/xjGeckPGrq6sTmr73vOc9Nzgj94888khv/m9sTHqB4+dDPuRDTqXBK00gmnH81xxoZD/t0z7tsugDP/ADm6t287ymGfzt3+Z9ImM3QpmoFbACYQXcEIYl8wQrcGwF1JvCdsNS3NiyKWxebILPX//1X5/+4A/+4EFTgGbgaU972uVOBi6cn/WsZ52e/vSnn97v/d6v0F/0Edp867d+6+kv/uIvTn/5l3952deHfdiHnX7sx37s9F3f9V2nN7zhDQ/2j6Ya/+GiH6OvwX0wofJJaQSb0/t4gnubZ3Pe1s9xZxDNIBpYNPplvOQlL7k8feUrX3nJwmte85rLXUNs+6mf+qkPmuGyveLjJ37iJ54+//M///S+7/u+F3rvfe97b9EszeA73/nO05Of/ORb65dYUJrBn//5n7/8Qww4lvFt56+q/Ou//uvpB37gBy6LyvH5O7/zOw+awrLtXh7dDO7FKfO0AvtUwA3hPn0zayuwqALKTWFpWCDA0k3LFJFx16TcecDHQtFcdX0cDY0CLq6/6Iu+6PJx0rWaQTTQuCv53d/93Q8a1FIXGlVcPH/hF37hpQksy9d4LA18uTPYxRPaooFFI7UVzyla4GOiuDPYbgbBvww0hRjY5mM+5mMuHy3d8o524dX3+JEf+ZGXXOAOHEZXI4jlzWbwj/7oj1ZpCJvNII61P/uzPzu9+MUvBp3LQPOKRhGj2Qy+8Y1vfHCsXlbu5H9uBndilGlagR0r8MiOuZu6FbACCyqAphDfKfToVwDfGcTHRDHQDOKOW1czWBCw7u/+7u/Ky8Uf0XyiGfze7/3eW80gdo6PNWIdtikN2uKkHtsB7qrhP4w+nriLif+25HkhOPA/1ADtXv/619/YCg0gmhH8V5rBsgG2xZxSf1mu8IhMg9vXfM3XXD6OiUZwajO4Bv92M4h94ju5OPZwDOIfidAM4lhrN4Nr8GPvw80gW1HjWQEr0KWAG8IuVbzMCliBiwIqTSHuHkVHzZzoPvCdpfKRStwZbP5YTBcWLmbxAxhrDdwVbDcjXfvGNvhY5poDHxktHxvt44m7g+UjruC2Bc8xTfB9R3xfrXxnsHxMtGteWYdtMad8V7Jr2y2WoRH85m/+5tNHfdRHXZpANFfId9d/+L4g/sPHRHFncI1Rjp93vetdp0//9E+/NK7gjP+++Iu/+PRXf/VXp+vr68u6F7zgBZe7gfiYKO4MsgYa5r4xtK5vztByhWZwqKahdUN1eZ0VsAJ6Cvgjo3qemJEVkFJg64+PorHDBV/043WYgxGdd5k08X8/8zM/M3HL+5ut+WuiaDbwncHSqAwRxTbYFnO6fmhmaG7tuvJR0SGezY9gYj9b8ByrD3f5yq+JouHDx0T7mvDyEVKsxxy1O4Tg03c3sEsHNGBrNYPYf/nHFPwozNAPw5Tt0KyiGUTj8hVf8RWnV7/61V1lTFoGDDTLaI67msxyNxJN9A//8A+P/uPQlJ1iX9B46sD3lllji3pZ3I1jBaxAXAE3hHHNPMMKpFNgq6awNIO1gq/RFNZyW3reE5/4xBt318b217wTN7YtY31phoZ44uOiGE1uzecMHk2MP//zP2++PH3ER3zEjdcZXuAHkaYMNF3tO+If+7Efe+vXR6dgLbXNv/zLv1yaQXy/ED8yg4E/SfGHf/iH4V02a8V3hvHdyvKPGjjPlDwDuLlteEciE5o1ZKhXRHbTsAKbKXBuCO9stnPv2ApYgf0osHZT2G4Gyw/IdCk2tC5zU9illcoy+IK/M/gLv/ALF0q4e4YGEA0f7gziOe7I/O7v/u6N7+fh+4af8zmfc8LFPnu0G8B2g9i1v/d///c/4T/8rUEM8CqNQnt7rMOvi2I97qz98i//cnuTXb/+8A//8BP+rIbKeJ/3eZ/Lj83gT77gv5e97GUXau0/STGVL76b+KVf+qWXu4RoAPERVoxyRxLnofJjNlMxlbfLVq+yF+ZmBcYVmNfP+Q7huMLewgpYgccUWLsptPD1CvzN3/zNpamailDuxk3dfs52aLRwsf6EJzzhhL/fh19cxR0cfCcNH1l87nOfe3mObfBrl6XZwj5//dd//fKLqWt8tLXdIHbVjMYAH/980YteNOnjucDAr7vih2Xwa6Pf8z3f0wU7uGwKr0GABVbiF3ThIfP7egvQnAXZ/EVTNJilEQRo+VGp5p21WTsTmJytXgHJTcEKbKaAG8LNpPeOrcD+FPit3/qt01p/6Lh896/c4cP3adqj3BkcWoe7MQWrPf/Ir9Ew4ZcX0XyMfY8Q2+DuDuZ03ZmNajh2Z63d0Pze7/1e55/FaPsDnvh7hOCpMvDDONAHf4wefx6jjPJ9QrzGHc/m9wqxbVTTgovHqL7NuUs8x595QHP0S7/0S0vAV2PijiyOgfKR0e///u8/PeMZz7h8jLS2ccO8gommEOOIzWARPVu9pW4/WoFsCrghzOa467UCFQqgEXzpS19++UXBiunVU0ojV5rCKNCci+7ovhS3f8UrXnFCY4I/LTE0sM0f//EfXzZpa96lIbshqeE5VM/a617+8pdfPiqJO4Xlh3CaDWDzOT4aix8gga61o91Qt3HY/rTx268/7uM+7vTP//zPl19Oba/b+nVpaPCjMriLiV8Gxqj92CjmFsznPe95eHn6qZ/6qUN8b/BSTMf/stXbIYEXWYHDK3DlrxAe3mMXaAWqFPj7v//7B7/k95SnPGX1ZrCQLg1KeT31sauRmTp36nblO0nN7fGjHGO/JooL0y/7si+7TMMPXER/rbS5v6Hn0ADf0/uO7/iOyx2q9p1C3HFDM4i7Jhi4Owi98d+Xf/mXX5bh+3rtBmOsIblMDPyvlmdgF4tuiruEz372s09vetObLh8DxcdBoXWzEYTWuDOIZhCj/CNHbb6HChrzp+1nwcIvd377t397eTnpEb9Gif+UvzuHhubNb37z5ft/uJs3pxksogBz7Dgv2275yPoRpr3Uu6XW3rcV2FSB2x+iCtHxHcKQXN7YChxbATSBb3rTr55++qdff0IT+IM/+IpLwXi+5p8kaKtcc9FcM6e93+jrKc0gLp7xwygY+MgrfvVwyQEdsD/8rT/8aYlygfglX/Ilp8c97nEPfn0RHNCkoBHE9w/RwKw5+njiu434OGu5g1l44nELj/s0eetb33r5wZiXvvSll+8Houkof44C3xVE043GF/9BZ4zyuHYdfQ0j/oFj7DuN3/md33nhXv6Hu4P423/4vpnqwD/A4Mdg8B1HfNwzy8CxruxLFh9cpxXYgwJuCPfgkjlagZUU+IzPePaDPeFXEN/xjndcGkMs/Mqv/Aqp7249ICr05IM+6IMuH0vruwjDhSmas/LdI9y1wL+8Lz1e9apXXXaBxqoMfHSufBev+b1B/GLmz/7sz5bNVn18wxvecMJ/+MeH5ujiuVUz1eTVfo47hWju8BFS1IAfnMHAr4ni7iDWl1H4l8e1m8LCo/3Ybvja60vDWH4ACI+f9Emf1N5M5nW7GVzjeFMo3s2gggvmYAX2o8DVzDuM+6nUTK2AFQgrgDuF3/qt//ky7+lPf/rpyU9+8mYfHS3km81LWVZ+XAZ3X7a4sP6nf/qnyy9lotHDR0E/67M+64Q/El0+oom7bU972tNu/Coh/rh1+b5ZqYPx2PVxwL47QmV/RbPSnJTHsrxst9ZjaQDb+yt8Cr/yWJa3t9/qNRo/ZLFvFL6Ff3ksy/vmKSwvDSN+RAY/5vSnf/qnp9/4jd+4RW0sc7cmLLAAHJt3Bt0MLiCyIa2AFZBQYG4/5zuEEjaahBXQVOCNb/z/Ti94wTdcvkuIj5Pi42HvfOc7NyVbLprLRXQhs1UzWD4mih8LeeYzn3m5SMaF6LOe9axC7cYjmlfcGWQ1g+0GcMqFeHtOIfiP//iPl7+ph9fQt3x8tKzvesT++vC6th9aNhVrKs+peEOcyjo2Fr6bObWOwqHvkcWtfIew3AXs2x+W484gBv7RA38qpD3amQDHtQfqOfIvgHbp6TuDXap4mRWwAmMKuCEcU8jrrUBiBd71rnddvk+Ij47iu4V4rTDaTeHWzSA0QYOHX2PFRzGf+tSnPvhYaNELF6Zve9vbLt8ZrL1T0b7IBnbthfbf/M07CrUHj1j2lKd89OmJT/x3l2Xvfvc/nr9PeHs7rHziE5/yYB6e9G13Y6OeF1GsIZ7Awvom5prcekq8LG5ywoK3v/0PJuvdhdvGY9T5pCc96dLs/fM//33XLm8se/TRd5+1/qsby8qLwq3kk5ndso+xRzeDYwp5vRWwAlbgvgJuCJ0EK2AFBhV49at/fHD9VitLU4j9N5+vyaf9K4No9Ji/GNq+iC4X10vW+I53vP0BfPP5g4XnJ7jYbzddzfWR57VYTW7lecGK7H9o24KHx7mjD6twB37z+dj++vDG5nWtL1in01NO+GGZr//6r5/d4Lfz0ZXdaL67ftW3q56jLCvf/T1KPa7DClgBXQXcEOp6Y2ZWwAqMKLBVIzhCq2p1++IYIF0X0VXgwUlDjcnD5iEI2rH5XKwmz7lYbXpMvDGsZh1tHl2vx/C65vQtY2JhHxG8dr6VjoE+vbzcClgBK3BEBc4N4dyvIR5RFtdkBayAFVhWgfbFb/vieNm916FHLvbH9qCKBd7mNuZe9/q5unUdA3s8TrrV8VIrYAWswJIKzOvnfIdwSW+MbQWsgBU4K9C+qIUoXRe/ymLNvdhv1qaKBY7m1nRq+nOmbs29to+TIxxLzfr83ApYASugoIAbQgUXzMEKWIHDKdC8cG1f1O6tWObFvioWPDG3umQydRtj0HUsHelYG6vf662AFbACSyjghnAJVY1pBaxASgWOeGHKvNhXxUJYza3ukGXqVsfg5t32Ix6Dtbp4nhWwAlZgqgJuCKcq5e2sgBWwAi0FmhefWNV196I1ZVcvmRf7qlgwxNzqYsnUrY7B7VnNY/Dox+ft6r3EClgBK1CngBvCOt08ywpYgaQKNC8ymxefR5ODebGvigXPzK0uuUzd6hiMz2ofn1mO3XFlvIUVsAJW4KYCV/6R0ZuC+JUVsAJWoK1AtgtJ5sW+KhY8Nrd20qe9Zuo2bY+crZoNYrZjmqOgUayAFZBVYN6PjJ58h1DWWROzAlZgSwWyXjAyL/ZVsZArc6s7upi61THgzHJzyNHRKFbAChxDATeEx/DRVVgBK0BQIGsTWKRjXuyrYqFWcyuOxx6ZusX2vOzWbg6X1dfoVsAK6CvghlDfIzO0AiEF3vKW3w5tn3njZgMIHZoXhtl0YV7sq2LBU3OrSzZTtzoG68xqngN8flhHc+/FCliB7RW4mvmR0+0rMAMrYAWsQECB5kVe8+IvAHG4TZkX+6pYMM3c6qLL1K2OwTaz2ucHnzu28cF7tQJWYFyBuf2c7xCOa+wtrIAV2LkCvpDrN5B5sa+KherNrT8DQ2uYug3tZw/rmg2izyl7cMwcrYAVmKrAuSGc21NO3ZW3swJWwAqsp4Av2Ma1Zl7sq2JBBXMbz0LXFkzduvD3vMzN4Z7dM3crcEQF5vVzvkN4xEy4JiuQVIF3vOMdDyp/ylOe8uC5n9xU4M6dO6d/+28/4rKwPN7cIvYKeBhqWOCkyk3dg+JleYSWHt0KNJtDn4O6NfJSK2AFtBVwQ6jtj9lZASswQYF79+5dtioX/xOmpN6E3Swz8ZhYMJmJp4qlXGe2A62ZEZ+Xsrnveq3AfhVwQ7hf78zcCqRXoFxwFSHar8vyKY9oJufMb+6jNKZMPCYWuDLwstQJvZwPqBAb2fLRVqddf3nd3s6vrYAVsAJbK+CGcGsHvH8rYAVCCjQbmXKRfn19N4TR3PhDPuR/ab48zcECUMEDTxZWIcjCY3EDTrnIncOtaMasU5kb6mR5UDTD4xwPML/4wOKm7MFS3KBje5RjBPssoywrr/1oBayAFdhSgUe23Ln3bQWsgBWYqgAupspFHC6mGBdUuACeexHd5F8uqJvLap9n4bZEnSxPl+BWm4f2vCzclqhzq3yU8xYey/ms7atfWwErYAW2UMAN4Raqe59WwApMUqBcNDUbwUkTJ2x0pAvNsXKZtapiQQNzG0tC93pV3Zi81PJRmsPmOa7bHS+1AlbACiyvgD8yurzG3oMVsAJBBXCRhMG4C9i16yNfaLbrZdaqioWaza3t/LTXqroxeSnno3mOW/q8Ny0R3soKWIGMClz5zxBmtN01WwE9BcrFEJg1L5LYTLNcaEI3Zq2qWMp1mhsUiA9m1rB3Jh4Tq61MOe+tdS5s79+vrYAV2LEC8/4M4cl3CHfsvalbgSMoUC5+ysXQkjWxL+aYeEwsaMjEU8VSrtPcoEB8MLOGvTPxmFhDyjTPhWueH4c4eZ0VsALHVsAN4bH9dXVWQFaBtS902BdzTDwmFgxn4qliKddpblAgPphZw96ZeEysiDKlOVz7fBnh6G2tgBXYvwJuCPfvoSuwArtRoFzUgHC50FmDPPtijonHxIKWTDxVLOU6zQ0KxAcza9g7E4+JFVfm/oxyvtzqHFrL2/OsgBXYhwLnhnDmh073UadZWgErsKEC5SKmXNSsSYV9McfEY2JBUyaeKpZyneYGBeKDmTXsnYnHxIorc3tG8xy65Xn1NjMvsQJWYFsF5vVzV/Omb1u6924FrICuAuViBQybFzFrMmZfzDHxmFjQlImniqVcp7lBgfhgZg17Z+IxseLKjM8o51WFc+04W29hBazAkgrM7ef8kdEl3TG2FUioQLk4KRcrW0nAvphj4jGxoC8TTxVLuU5zgwLxwcwa9s7EY2LFlYnNaJ5rVc6/sQq8tRWwAlsr4IZwawe8fytwEAWULkTYF3NMPCYWosPEU8VSrtPcoEB8MLOGvTPxmFhxZebNKM2h0vl4XkWebQWswBoKuCFcQ2XvwwocWAG1Cw/2xRwTj4mFSDHxVLGU6zQ3KBAfzKxh70w8JlZcGd4MN4Y8LY1kBTIo4IYwg8uu0QosoIBaI4gS2RdzTDwmFrtWJjcmlnKd5gYF4iNTPuLq8Ge4MeRrakQrcEQF3BAe0VXXZAUWVECxEUS5mS40mbWqYrE9ZdZpblAgPjJ5EFdn2RluDJfV1+hWYO8KuCHcu4PmbwVWUkC1EUT5mS40mbWqYrE9ZdZpblAgPjJ5EFdnvRluDNfT2nuyAntSwA3hntwyVyuwgQLKjWCR4/r6bnk6+5F54crEQmFMPCYWuKl6oMyN7QETj4ml7AGbG/D2MNwY7sElc7QC6ynghnA9rb0nK7ArBfbQCBZBcfHKHAw8XHBBQwZWszYG3hLcGLyYdZYLXmCqcQOnJTxg1cripuzBktzgw15G0WFP5/u9aGueVmBPClyd5v4lwz1Va65WwAqMKrC3C4NyQTNa2IQNmFjYHROPiaXMLUudyh4oc1POB3Tb6yi67u38v1e9zdsK0BWY2c/5DiHdEQNagf0qgIuBcmHQrKJcJDSX1TwHNgsL+2fiqWIp12luUCA+mFnD3pl4TCxzi2eDrVnBm8oE/mP0vRdMxfF2VsAK7EuBc0M4s6XcV71mawWsQIcCpUkrFwMdm8z6jlj7I3tzvm8GLMxvYs7Fa9arggVOzRrxWoWbugfOB9ISG+ysKXugzK3p2pzjHThtT5vYY8+b/zAw9L4whuP1VsAKrKXAvH7ukbVoej9WwAroKYBGsPxL8FJv+qV5YFTPxAIfJh4TS5lbljqVPVDm5nzAnfhQ1A3vCaUxLP9oGK/MM6yAFdiDAv7I6B5cMkcrQFagvLkv1QQWusyLHCYW+DHxmFjK3LLUqeyBMjfnA+7Eh7JuqKa8T6z1vhFX0DOsgBWYq4AbwrkKer4V2JECa76hMy9ymFiwi4nHxFLmlqVOZQ+UuTkfcCc+lHVrV+PGsK2IX1uB4yhwNe8Tp8cRwpVYgSMrsGYjCB2ZFzlMLHOrS7k9sG5DCjgfQ+r0r1PWrZ+17xgOaeN1VmArBeb2c75DuJVz3q8VWEGBtRtBlMS8yGFimVtd4OyBdRtSwPkYUqd/nbJu/axvrvEdw5t6+JUV2LMCbgj37J65W4EeBbZoBEGFeZHDxDK3nqCMLLYHIwL1rM6iW5Y6YTOzViYWm1tPpAcXuzEclMcrrcAuFHBDuAubTNIKTFNgq0YQ7JgXOUwsc5uWnfZW9qCtyLTXWXTLUidcZ9bKxGJzm5bw/q3cGPZr4zVWQF0BN4TqDpmfFZigwJaNIOgxL3KYWOY2ITwdm9iDDlEmLMqiW5Y6YTmzViYWm9uEeE/exI3hZKm8oRWQUcANoYwVJmIF6hRAM1jegOsQ5s1iXuQwsVAVE4+JpcwtS53KHihzcz7gTnwo6xavZtqM8r609XvUNLbeygrkVsANYW7/Xf2OFdj6riCkY17kMLHMrS7Y9sC6DSngfAyp079OWbd+1rw1aAwV3q94FRnJChxPATeEx/PUFSVQQOFfXJkXOUws2M/EY2Ipc8tSp7IHytycD7gTH8q6xaupn+G7hfXaeaYVWEOBq/NnzdbYj/dhBawAQQGVf2VlXuQwsSAxE4+JpcwtS53KHihzcz7gTnwo6xavhjPDdws5OhrFCtxSYGY/5zuEtxT1AiugqYDCXUEow7zIYWKZW11u7YF1G1LA+RhSp3+dsm79rNdZ47uF6+jsvViBiAJuCCNqeVsrsIECKncFUTrzIoeJZW51wbQH1m1IAedjSJ3+dcq69bNef43vFq6vufdoBfoUcEPYp4yXW4GNFVBqBCEF8yKHiWVudUG1B9ZtSAHnY0id/nXKuvWz3m5N824hWJTX2zHynq1ATgXu/MAP/tC9JUv/z//HtywJb2wrcEgFVD4eWsQtzWl5XfvY/BfhWozmPCaeKhbqNbem69Ofq+rG5OV8TM9De0umD6pYJR/t2lVfq733qepkXlagrcC5n2svCr32HcKQXN7YCiyrQGm8cHGhNJh8mFjQiImniqVcp7lBgfhgZg17Z+Ixscwtng22ZnUMtpmF7Km+D26jiPdqBdZRwA3hOjp7L1ZgVIHyJogNm89HJ7Y2aL6htlZVvWTisbFQ0BytmoJk4sbSDPqxdWNxAy8MJh4TS5kbq07U6HxAhdhQzy47H211mvWX5+1t/NoKWAGuAlda9yG4xRnNCuxBgeab6/X13WrK+O5Kc8zBAg4Tj4lVuEG3crEwp9YluIEj+M3hVerEYxlz8JaqU5Wb81GcmfbofEzTqb3VUrplO3+0dcVrnN+hQ3l+eeL/WQEr0KnA3H7ukU5UL7QCVmAVBcpFa2lsaneKi5I5zUJ7v0w8JhZ4MvGYWIVbW8va10xuTKxSJytv2bjV5qE9j6kbE8v5aDs1/TV8YA2mp0ws1BfBw3tjszFk6WMcK2AFbirghvCmHn5lBVZRAI1gaQbn7jDy5jplX0w8Jha4M/GYWMrcstSp7IEyN+cD7sRHFt1U6ixNYbljGHfMM6yAFRhSwN8hHFLH66zAAgqwGkFQU3mz7pLJ3LpUGV/G1I2JBeZMPCaWuY3nqmsLe9ClyviyLLqp1Vk+ScN8Dx1321tYgRwKuCHM4bOrFFCg/MtmeVObS0ntzbpZj7k11Zj+nKkbEwsVMPGYWOY2PV/NLe1BU43pz7PoplxnuVsI11jvp9MT4C2twDEVODeEc7+GeExhXJUVYCnAbgTBS/nN2tzqksPUjYnFzpu5OR9DCjgfQ+r0r2PqxsQCYzYeMEsjuMT7K/A9rMD+FJjXz/kO4f4cN+MdKbDER1vYb65MPCYWbGbiMbGUuWWpU9kDZW7OB9yJjyy6KdfZ5VqzMSzPu7bzMitgBYYVuPINwmGBvNYK1Ciw1L9aKr9Zm1tNUtz01qlm3Wp08zFaoxo3a2DA9EEVi13nmHNoBpd63x3bt9dbAQkF5t0gPPkOoYSLJnEkBZa4Kwh9mG/8bDxzq0swUzcmlvNR56eybs5HnadZdFOuc6pz5Q7hUu/BU3l4OyuwRwXcEO7RNXOWVGDJf51UfrM2t7o4MnVjYqEaJh4Ty9y2z5o9qPNAWTflY7RGbd8trFHNc7Ir4IYwewJcP0WBJf9FUvnN2tzq4sPUjYmFaph4TCxz2z5r9qDOA2XdlI/RerVv/uhMuXM4B89zrcDRFfAfpj+6w65vcQXcDHIkZl6YMLFQHRNPFUu5TnODAvHBzBr2zsRjYplbPBtszZbAq6vq5qzm3cKba/zKCliBpgK+Q9hUw8+tQECBJT8iChq+YAqY0dg0i25Z6mQfC1l0y1Kn89E4+QWeKucjUMakTZtNoe8WTpLMGyVUwA1hQtNd8nwFlrwrCHbKb9bmVpcfpm5MLHbezM35GFLA+RhSp38dUzcmFhiz8fpVqF9TGsGl37vrGXqmFdhWAX9kdFv9vfcdKrD0Gwr7zZWJx8SC9Uw8JpYytyx1KnugzM35gDvxkUU35TrjrsVnNO8Wxmd7hhU4rgJXM/9sxXGVcWVWoEMBN4N3O1SpW8S8MGFioRomniqWcp3mBgXig5k17J2Jx8Qyt3g22JotgVdXVXxWaQrLXcM4gmdYAT0F5vZz/sionqdmJKgAGkGMpd9Arq81Gy7Ubm5QITbYF8H2IKZ/2VpVN+ejOBR7zKJbljpj7nO2Lk0h0JZ+X+cwNooVWFaBOz/0Q6+8f6W70H6+5VteshCyYa3AOgosfVewVFGazvK69rG8uTHwmFioh4nHxCrcGJoVLDwy8ZhYLG5LeKDMTdED6AUfFLktkQ/FOrN5wD5GgbflQKZKVrfk4X1bgTkKnPu5OdNPvkM4Sz5PProCa75RsN+QmHhMLGSGiaeKpVynuUGB+GBmDXtn4jGxlLllqVPZAzY34G05kKk13+u3rNX7tgJ9Crgh7FPGy1MrUP4Veujio2zDEKq8IalhgY+5xV1hamYP4vqXGUwfVLGcj+J2/FHVUyavbPmIp+D+jKbmeO5hBbIp4IYwm+Oud1SByL8UzvluUvl+CB7LmItXcPA4Fwvzza2p6Pjzpl72YFyvskUm3UrNzkdTieHnzsewPl1roVnWc3iXHlOWlUYwcg0wBdfbWIE9KPDICf8QsuR/e1DBHK3AYwqs9UZQ3qxZwjPxmFioj4nHxFLmlqVOZQ+UuTkfcCc+suiWpU4kgF0rMJt3C/HawwrsQoGZvZzvEO7CZZNcWoHy8c/yL4RL7o/9BsbEY2JBQyYeE0uZW5Y6lT1Q5uZ8wJ34yKJbljqRAHatzVQ1m8I1rgua+/ZzK7CFAm4It1Dd+5RSYK27giia/QbGxGNisWvNwi1Lnc4HFIgP5yOuGWZk0S1LnUt42pWs0giueY3QxcPLrMAaCjyyxk68DyugqsCaJ3q/WdelIItuWepECpi1MrGUuWWpU9kDZW7OB9xZZjTvFi6zB6Nage0VcEO4vQdmsJECbgbvC+8LiboAMnVjYqEaJh4Ty9y2z5o9qPNAWTcfo/WeTp3ppnCqUt5urwr4I6N7dc68qxVAI4hRPg5SDTRxot+sJwrV2iyLblnqhL3MWplYytyy1KnsgTI35wPurDOaTeFa1w/rVOa9WIGT/zC9Q5BLgTXvCkJZv1nX5SuLblnqZB8LWXTLUqfz4fPkmALsY2Fsf33rSyO49rVEHx8vtwIsBfyRUZaSxpFXYO0TOPsNjInHxILxTDwmljK3LHUqe6DMzfmAO/GRRbcsdSIB7Frjqbo9o3m38PZaL7EC+1Pg/JFR/OEKDytwXAXW/ogolGS/gTHxmFjsWrNwy1Kn8wEF4sP5iGuGGVl0y1LnEp7WJat7VrMpLHcOu7f0UiuwhgLz+jl/h3ANj7yPzRRY+64gCvWbdZ3dWXTLUif7WMiiW5Y6nQ+fJ8cUYB8LY/urWV8awS2uNWr4eo4V6FPgal4/2Qfr5VZgewW2OEGz38CYeEwsuMvEY2Ipc8tSp7IHytycD7gTH1l0y1InEsCuNZ6q2Ixyt7A0iLHZ3toKzFdgbj/n7xDO98AIggq4GbxpCvvNlYnHxELVTDxVLOU6zQ0KxAcza9g7E4+JZW7xbLA1Y+Mp56NO7bpZpSmsm+1ZVmBbBdwQbqu/976AAm4Gb4qq/GadhVuWOpE8Zq1MLGVuWepU9kCZm/MBd/Yx3BTuwyezvK2AG8LbmnjJjhVwM3jTPF9I3NRj6iumbkws8GfiMbHMbWq6bm5nD27qMfVVFt2y1Anf2bVOzRJ7OzeFbEWNt4YCV/6R0TVk9j6WVgCNIMban99nv4Ex8ZhY0JaJx8RS5palTmUPlLk5H3AnPrLolqVOJIBdazxV3BnNpnDt6xJuJUbbjQIzv0R454df+SP3r6QXqvibX/JNCyEb1grcV2CLu4LYc2lCGT403zzm4jGxwIWJx8RS5palTmUPlLk5H3AnPrLolqVOJIBZK7AUx1bXKIpamNNyCpz7uVng/rMTs+Tz5K0V2PJEy37zYeIxseAxE4+JpcwtS53KHihzcz7gTnxk0S1LnUgAu9Z4qpadgfq2vFZZtjqjH0UBN4RHcTJhHTUnWMxhjHKCZ2ABg4nHxDK3OoftgXUbUsD5GFKnf10W3bLUCaeZtTKxluIGjh5WQFEBN4SKrpjTqAI1zWABvb6+W56GH/E9h+aYgwUcJh4Ty9yaLk9/bg+ma9XcMotuWeqEt8xamVjK3LLUqezBktxKw+qmECp7qCngXxlVc8R8RhWY0wyOgg9sgDfruQ1gE56Jx8QCRyYeE0uZW5Y6lT1Q5uZ8wJ34yKJbljqRAGatTKw1uJWmMH4keIYVWFaB8x1C375eVmKjMxVwM3hbzb29Id6uYPoSZq2qWFDD3KZnormlqm5MXs5H0/HYc6YPqljORywTza3X8rQ0hb5T2FTfz+crMK+f8x3C+Q4YYSUF3AzeFpr5BgZ0Jh4TS5lbljqVPVDm5nzAnfjIoluWOpEAZq1MrC24laYwfmR4hhVYRgE3hMvoalSyAm4Gbwu69zfE2xX1L2HWqoqF6s2tPwNDa1R1Y/JyPoYSMLyO6YMqlvMxnIGhtVt56qZwyBWvW1sBN4RrK+79hRVwM3hbMuYbGNCZeEwsZW5Z6lT2QJmb8wF34iOLblnqRAKYtTKxFLi5KYyfIzxjGQXcEC6jq1FJCrgZvC3k0d4Qb1f4cAmzVlUsVGtuDz2PPFPVjcnL+Ygk4ua2TB9UsZyPm55HXql46qYw4pq3XUqBq3lfQVyKlnGzK4BGEAMnyrUH800C3Jl4TCxzq0uWPbBuQwo4H0Pq9K/LoluWOuE0s1YmliK3ZlO4xXVP/5HpNXtRYO7Vsv8O4V6cTsRzq7uCkPjobzrNGDFrZWKxfWByY2Ip12luzSNl+nPnY7pWzS2z6JalTnjLrJWJpcytNIJbXgM1j0s/z6XAlf/qRC7D1avd8kSY5U0HGWDWysRS5palTmUPlLk5H3AnPrLolqVOJIBZKxNLnVs5esrdwtIgluV+tAKDCsy8RejvEA6q65VrKuBmsFvtTG+IzFpVseCyuXVnfWypqm5MXs7HWAr61zN9UMVyPvr9H1uj7Gmbe2kK28v92gospYAbwqWUNW5IATeD3XIx38CwByYeE0uZW5Y6lT1Q5uZ8wJ34yKJbljqRAGatTCx1bn1Hj5vCPmW8fAkF3BAuoaoxQwq4GeyWK9MbIrNWVSy4bG7dWR9bqqobk5fzMZaC/vVMH1SxnI9+/8fWKHs6xt1N4ZhCXs9SwA0hS0njVCngZrBbNuYbGPbAxGNiKXPLUqeyB8rcnA+4Ex9ZdMtSJxLArJWJpc5t6tHjpnCqUt5ujgLnXxmd+S3EOXv33NQKuBnstj/TGyKzVlUsuGxu3VkfW6qqG5OX8zGWgv71TB9UsZyPfv/H1ih7Osa9vb40hXj0sALdCszLhu8QdqvqpQsr4GawW2DmGxj2wMRjYilzy1KnsgfK3JwPuBMfWXTLUicSwKyViaXOLX703J9RmsLa+Z5nBYYUuPPKH/mx+38BfGirGete8k0vnjHbU4+owJbNIPbNGOwTMxOPiQWtmHhMLGVuWepU9kCZm/MBd+Iji25Z6kQCmLUysZbgFk9894wtr6G6GXmpggLnfm4WDf9h+lnyeXJUga1PZHjDYA0mFjgx8ZhY5laXGHtg3YYUcD6G1Olfl0W3LHXCaWatTCw2t/5Ux9agxq2vpWKMvfUeFHBDuAeXDsKx9gSGeYxRTqIsLOAwuJU3MAYWODHxmFh74GYP4NL04XxM16q5JVM3JhY4MvGYWHvg5vNHM+Xjz52PcY26toBu+A95Kxp2bedlViCigBvCiFretlqBuSeu6+u71fvGRHw/oQwWFmpiYDW1YeChTnMrbo8/NrOBre3BuGbYArplyK7zMS0P7a2cj7Yi016XvPkcPk2vspWqboVX4cl6fwGem8Kiqh8ZCvhHZRgqGmNQgeZF4+CGC61sn5Dn7IaNNffNoVmLuTXVmPYcmtmDaVo1t8qiW5Y64a3PH82ET3vufEzTqb1VFt3WqLM0hW2N/doKRBVwQxhVzNuHFFBoBlkX/MyTOxMLhjDxmFjK3LLUqeyBMjfnA+7ERxbdstSJBDBrZWIpc1uzTjeF8fOUZ9xW4Ir3Exu3wb0ktwJuBrv9X/ONoptB/9Is3LLUCaeZtTKxlLllqVPZA2VuzgfciY8sum1RZ2kK8eiRU4G5zl/579LnDM7SVbsZ7FZ4izeKbia3l2bhlqVOOMyslYmlzC1LncoeKHNzPuBOfGTRbcs63RTGc3moGTM7Qn9k9FBp0CjGzWC3D1u+UXQzerg0C7csdcJZZq1MLGVuWepU9kCZm/MBd+Iji24KdZamMO6SZ2RXwA1h9gSQ63cz2C2owhtFNzNu44B9MGtVxVKu09ygQHwws4a9M/GYWOYWzwZbMzae87G9p0oeuCmsy0P2Wec/OzHzHmN2BV3/AwXcDD6Q4sYTpTeKG8TOL7Jwy1In/GXWysRS5palTmUPlLk5H3AnPrLoplhnaQrx6JFFgXle+w5hlpwsXKebwW6BFd8oCtMs3LLUCV+ZtTKxlLllqVPZA2VuzgfciY8suinXWZrCuHuekVEBN4QZXT9YzcwTsioWLDO3eHCZmtmDuP5lBtMHVSzno7gdf1T1lMnL+Yjnosxg+qCKxc5H0c6PVmCqAm4Ipyrl7XoV2PLuoOrJnckLwjPxmFjK3LLUqeyBMjfnA+7ERxbdstSJBDBrZWIpc1Ous3lU+y5hUw0/H1LADeGQOl43qoCbwdsSKb9RZOGWpU6kj1krE0uZW5Y6lT1Q5uZ8wJ34yKKbcp1drrkp7FLFy9oKuCFsK+LXkxVwM3hbKuU3iizcstSJ9DFrZWIpc8tSp7IHytycD7gTH1l0U65zyDU3hUPqeB0UcEPoHFQp4GbwtmzKbxRZuGWpE+lj1srEUuaWpU5lD5S5OR9wJz6y6KZc5xTX3BROUSnvNm4I83pfXbmbwdvSKb9RZOGWpU6kj1krE0uZW5Y6lT1Q5uZ8wJ34yKKbcp0R19wURtTKta0bwlx+z67WzeBtCZXfKLJwy1In0seslYmlzC1LncoeKHNzPuBOfGTRTbnOuGvnvz5+/tuEuJbzsAJNBdwQNtXw80EF3Azelkf5jSITt+vru7fNqVzC1I2JhXKYeEwsdW7OR/xgcD7imqkfB0xPmVjquqmeP+oSen+Wm8I56h1z7p0f+dFXLfrPBN/0jS86pnLJqtqyGWT9SxbzBAgsDFVuLF6oka1bBm5MzewBFKgbTB9UsaCMuTkfQwo4H0PqdK+DZhis9yu2B92s40tRX6k1PtszlBQ493Oz6Fw9lvlZIJ58bAW2PmEwT1ZMLLjOxFPFUq5TmRvTT+U6zQ0KxIfzEdcMM7LolqVOtqeZdKs7gm7Ogl5bX+PdZORXtQrM7eeuzqfX2n17XgIFak4UmMMa5WTFwFPFQm3mVuewqm5MXs5HXTaUdXM+6jzNoluWOpWPUWVuS+UDuB57VmCef+eG0MMKdCtQ0wwWpLmfucf3E5pjDp4qFuozt6bL056X7640tXM+xrVr6oWt52iG+Uw8NhZqa2LOqbWJM1c3JpayB8rc4IHzAYdiI0t2s+ajNJluCmPHxZG29o/KHMnNg9RSTsiMclSxUJu5xR1mamYP4vqXGUwfVLGcj+J2/FHVUyYv5yOeizKD6YMqVqZ8FF/9uG8F3BDu27/F2M+5OziHlOrJnckL+jDxmFjK3LLUqeyBMjfnA+7ERxbdstSJBDBrZWIpc8tS55AH5S4htvHIp4Abwnyej1bsZvCmRH6juKnH1FdM3ZhY4M/EY2KZ29R03dzOHtzUY+qrLLplqRO+M2tlYilzy1LnFA/cFEKlnMMNYU7fe6t2M3hTGr9R3NRj6iumbkws8GfiMbHMbWq6bm5nD27qMfVVFt2y1AnfmbUysZS5Zakz4oGbQqiVb7ghzOd5b8VuBm9K4zeKm3pMfcXUjYkF/kw8Jpa5TU3Xze3swU09pr7KoluWOuE7s1YmljK3LHXWeOCmEKrlGm4Ic/ndW62bwZvS+I3iph5TXzF1Y2KBPxOPiWVuU9N1czt7cFOPqa+y6JalTvjOrJWJpcwtS51zPHBTCPXyDDeEebzurdTN4E1p/EZxU4+pr5i6MbHAn4nHxDK3qem6uZ09uKnH1FdZdMtSJ3xn1srEUuaWpU6GB24KoWKO4YYwh89yVTJPyKpYEN3c4tFjamYP4vqXGUwfVLGcj+J2/FHVUyYv5yOeizKD6YMqVqZ8FF/9eFwF3BAe19tJlW1xd1D15M7kBfGZeEwsZW5Z6lT2QJmb8wF34iOLblnqRAKYtTKxlLllqZPtge8SQtHjDzeEx/e4t0I3gw+l8RvFQy0iz5i6MbFQAxOPiWVukYQ93NYePNQi8iyLblnqhPfMWplYytyy1Mn2AHgYbgrv63Dk/1+dbT5yfa6tRwE3gw+F8RvFQy0iz5i6MbFQAxOPiWVukYQ93NYePNQi8iyLblnqhPfMWplYytyy1Mn2AHjNUZpCPHooKjDPlyv3g4qmHo8T84SsigXXzC2eXaZm9iCuf5nB9EEVy/kobscfVT1l8nI+4rkoM5g+qGJlykfx1Y87UmBeP3i6mjl/R0qZalFg7buDqid3Ji9oy8RjYilzy1KnsgfK3JwPuBMfWXTLUicSwKyViaXMLUudbA+A1zd8l7BPme2Xz+3n/B3C7T1clYGbwfty+42iLnZM3ZhYqIaJx8Qyt+2zZg/qPFDWzcdonadZdMtSJ/sYnZKq0hRO2dbb7EcBN4T78Wo2UzeD9yX0G0VdlJi6MbFQDROPiWVu22fNHtR5oKybj9E6T7PolqVO9jEaSZWbwoha+9j2zo+96v++tyTVF7/oPy0Jb+yAAms1hNgPazBPOqpY0Mrc6hKjqhuTl/NRlw1l3ZyPOk+z6JalTuVjVJnbEvmoOSLXuqas4ZZxzrmfm1X2+VdGPTIosOaBi5MVczDxVLGgl7nVpUZVNyYv56MuG8q6OR91nmbRLUudyseoMjd2PmqORnBY89qyhqPnTFfADeF0rXa75ZQDFtswRjlBsLCAY24xNcsbBUM3JhaqcD5iXpatVXVzPopDsccsumWpE+6rHqPK3JyP2HmjbL2EbgU7+lhyXzhF53t7HQXcEOp4sQiTKc1g2fH19d3ytOoRn9svg4HV5D4Hr8kL/OZgYX7BAz8WFnAxWHgsbiwPUFvRjVUni1uTF4sbcFgeAKuMo+ZjCQ+cj5Ka6Y/FB1Z2lT1Q5gbHWB403ff5o6lG/3McBxnz0a/I8Bo3hcP67GWtf1RmL05V8Gye0Cqmh6aUC4nQpJ6NgTX3jatAM7GAqVqnuRXHY4/OR0yvsjVTNyYW+DHxmFiFW9Fw7mMWbkvU6feXePrgA2swPWVioT4mHhOrcFP0AJxKU8jiZ5z1FXBDuL7mh9sj86SnigXTzK0uuqq6MXk5H9tnwx7UeaCsm4/ROk+z6JalTuVjtC6hnqWogBtCRVcInNa6O8g8IatiwQ5zqwulqm5MXs7H9tmwB3UeKOvmY7TO0yy6ZalT+RhtJ9R3CduK7Ov1+TuE3F+E3Ff5x2TrZpD3kVMkhPnGw8Qyt7rj1x5sr5s92N4D5fOH8+F8DCngfAyp07+OrVvXnkpTiEePtRWYp7nvEK7t18L7czPoZrAmYuw3CiaeKhZ0Nrd42pia2YO4/mUG0wdVLOejuB1/VPWUycv5iOdiyozSFE7Z1tvoKOCGUMeL3TBhnpBVsWCGudVFUlU3Ji/nY/ts2IM6D5R18zFa52kW3bLUqXyM1iXUs/agwJU/MboHm6ZxXOPuIPOErIoFtc1tWubaW6nqxuTlfLRdn/baHkzTqb1VFt2y1Al/mbUysZS5ZalT2QNwmzrKXUJ/dHSqYoTt5n1i9OQ7hAQPFCDcDM77G4pND5lvPEwscGTiMbGUuWWp0x5AgfhwPuKaYQZTNyaWudX5qayb81HnKVu3KIvSFEbnefttFLia2VBuw9p7vaGAm0E3gzcCMeEF+42CiaeKBVnNbUK4WpswNbMHLXEDL5k+qGI5H4FAtDZV9ZTJy/lomb7Cy9IU+k7h8mLP7ed8h3B5j3a/B+YJWRULJplbXVRVdWPycj62z4Y9qPNAWTcfo3WeZtEtS53Kx2hdQj1rjwq4Idyjaw3OS98dZJ6QVbEgp7k1QhV4qqobk5fzEQhEY1N70BAj8DSLblnqhPXMWplYytyy1KnsAbgxRrlLyMAyxnIKuCFcTtvFkd0MciRmvvEwsVAdE4+JpcwtS532AArEh/MR1wwzmLoxscytzk9l3ZyPOk/ZutWx6J7lprBbF6WlbgiV3AhwcTMYEGtgU+YJlIkFykw8JpYytyx12gMoEB/OR1wzzGDqxsQytzo/lXVzPuo8ZetWx2J4lpvCYX22XuuGcGsHKvbvZrBCtI4pzBMoEwtUmXhMLGVuWeq0B1AgPpyPuGaYwdSNiWVudX4q6+Z81HnK1q2OxbRZbgqn6bTFVm4It1BdeJ/ME4sqFuQ3t7oQqurG5OV8bJ8Ne1DngbJuPkbrPM2iW5Y6lY/RuoR61lEUuDr5L9Pvyssl7w4yT8hMLBh0fe0/LRENKtsDJh4Ty/mIJuP+9lk8cD6cjzEF/P4yptDt9T5/3NZkyhKmbkysKdxZ25S7hHj0YCowT887r/ovr77HpNPGetELX9Be5NeVCizZDAKbMcqBzsICjrnF1GR6gD0z8dhY4Od8QIXpg+kB9srEY2OBn/MBFaYPpgfYKxOPjQV+zgdUmD6YHmCvTDw2FvhlyQdqXXtAW3jmwVHg3M/NAjrfIfSwAvdPyiwd2Ac4E4+JBb2YeKpYynWaGxSID2bWsHcmHhPL3OLZYGvGxnM+tvfUHmzvAfu4qqvIs46kgBvCnbjZ/pcU1r9aoXyc3Fl4TCxlblnqVPZAmZvzAXfiI4tuWepEApi1MrGUuWWpU9kDZW7q+YB2U0apA48e2yvghnB7D6oZzP3eAz5/3hxz8NhY4NLEVOLG0gw4zRrxWqVOZW7QzPmAQ7HBzpqyB8rcmq7NOd6Bw/aUxU39GHU+mk5Pe87OmrIHytyabimfP5o8/XwfCjxy+U0ZNOdL/bcPHaRZtu8OMsiWN+wjY6E21TrNrS55TD/tgT0YU4CZNyaWcnaz1KnsgTI352PsrNO9/qi6lbuE3VV7aUiBmX2c/+xESO31N3YzWK858wTKxEJFTDwmljK3LHXaAygQH85HXDPMYOrGxDK3Oj+VdXM+6jw9um5uCutywZ7lhpCtqDge88SiigULzK0uiKq6MXk5H9tnwx7UeaCsm4/ROk+z6JalTuVjVJ1b3RHkWSwFrvxVTpaUfBz23UHmCVkVCy6YW10WVXVj8nI+ts+GPajzQFk3H6N1nmbRLUudyseoOrdyl9A/MFN3LsGsuf2c7xDWa7/oTDeDdfIy33iYWKiGicfEUuaWpU57AAXiw/mIa4YZTN2YWOZW56eybs5HnaeZdCsKlaawvPbjugq4IVxX7032xjyxqGJBWHOri5eqbkxezsf22bAHdR4o6+ZjtM7TLLplqVP5GFXnVncEedYSCrghXELVmZjMu4PME7IqFuQ2t7rQqerG5OV8bJ8Ne1DngbJuPkbrPM2iW5Y6lY9RdW5dR5DvEnapss6y898hnPup03WIZtmLm8G408w3HiYWKmHiMbGUuWWp0x5AgfhwPuKaYQZTNyaWudX5qayb81HnaSbdhhQqTaG/TzikUte6ef2c7xB2aXqAZcwTiyoWbDK3urCqWWXcSQAAQABJREFU6sbk5Xxsnw17UOeBsm4+Rus8zaJbljqVj1F1bnVHkGctrYAbwqUVDuCz7g4yT8iqWJDV3ALhamyqqhuTl/PRMDzw1B4ExGpsmkW3LHXCWmatTCxlblnqVPZAnRv4TRnlLuGUbb0NRwE3hBwdZVCYJ2RVLIhtbnWRU9WNycv5qMsGexbTUyaW81HntD2wbkMKOB9D6vSvy6Rbvwpeo6CAG0IFF84cGHcHmScWVSzYZW51oVXVjcnL+ajLhrJuzkedp0zdmFjKWTO37bNmD+o8UNetpirfJaxRrX6OG8J67Wgz3QxOl5J5YcLEQgVMPCaWMrcsdSp7oMzN+YA78cHUjYmFSph4TCxzi+eMrRkbz/nQ8LSOxf1ZbgrnqBeb64Ywppfk1syTnioWhDe3uvip6sbk5XzUZUNZN+ejzlOmbkws5ayZ2/ZZswd1HqjrVl+VZ66twJX/6sTakt/c39y7g8w3bFUsKGZuN3Mz9ZWqbkxezsfUNNzejumDKpbzcdv3KUuYftqDKYp3b8P0QRXL+ej2fspSZU+n8J+yTblLiEePAQVmynPnv/zXH783AD971Qv/4zfMxjgqwJxmEHNZoxxsDDwmFvgw8VSxlOs0NygQH8ysYe9MPCaWucWzwdaMjed8bO+pPdjeA+XjSj0fde6Nz5pzzTyOvv8tzv3crCLOf5jeY48K4ITAHEw8JhZqZOKpYinXaW5QID6YWcPemXhMLHOLZ4OtGRvP+djeU3uwvQfKx5VyPuqc86ytFXBDuJEDc/+lI8MdwnLCY9UKPCYWosPEU8RCjWzdmHUqe6DMjeWB8wEF4kP93OZ81HnK0s35iOuPGez3KmAyPWViKXNj1Ykay7FQngO7uQzLPTgKXHHvM3FIHR2FFejr67uzpMJnz5tjDh4TC5yA19RJjRs4gt8cXqVOPJbBxGNigd8cPOejOBx7XEK3wmCOn8BgcmNiFW4+fxSnpz0u4UFzz3PytgQ356PpzvjzJTxo7tX5aKrR/7z4oHb9UXgV5nP8BEYbr+CWpt9NYVHk4ePcfu78K6OAWPK/h2T9TEcBHGxzD9hSDRMLmEw8JlbhVuqe+5iF2xJ1Kmd3bi7K/CV0K9hzH5ncmFioi4nHxCrc5mpf5jO5MbFKncrHqDK34u/cR6anTCzno95Z+MAaTE+ZWOx8sPTaB868Xs5/dmJll5v/Krnyrh/sjnnwMrFAkInHxDK3B/EJPbEHIbkebJxFtyx1wlhmrapYynWaGxSID2bWsHcmHhPL3OLZYGs2Fa/cJaxj7Fl9Crgh7FPmoMuZJ1AmFuRm4jGxzK3uYLAH1m1IAedjSJ3+dUzdmFhgzMRjYplbf56G1tiDIXX612XRTbnOfne8pk8BN4R9yiywfOu7g8yDl4kFqZl4TCxzqzsQ7IF1G1LA+RhSp38dUzcmFhgz8ZhY5tafp6E19mBInf51WXTbuk7fJezPYO0aN4S1ygXnuRnsF4x5YmFigTETj4mlzC1LncoeKHNzPuBOfDB1Y2KhEiYeE8vc4jlja8bGcz6291TFAzeFdVnom+WGsE+ZAy1nHrxMLEjMxGNimVvdAWAPrNuQAs7HkDr965i6MbHAmInHxDK3/jwNrbEHQ+r0r8uim3Kd/e54zRQF3BBOUWnmNlveHWQevEwsSMrEY2KZW13g7YF1G1LA+RhSp38dUzcmFhgz8ZhY5tafp6E19mBInf51WXRTrNN3CftzGV3jhjCqWHB7N4PdgjFPLEwssGXiMbGUuWWpU9kDZW7OB9yJD6ZuTCxUwsRjYplbPGdszdh4zsf2nip74KawLh/tWW4I24oc5DXz4GViQV4mHhPL3OrCbw+s25ACzseQOv3rmLoxscCYicfEMrf+PA2tsQdD6vSvy6Kbcp397nhNVIGry9+kj87y9pMU2OruIPPgZWJBNCYeE8vcJkX61kb24JYkkxZk0S1LnTCdWasqlnKd5gYF4oOZNeydicfEMrd4NtiaLYFXqip3CfGYdsws3XcID5Yc5gmUiQWZmXhMLHOrOwjsgXUbUsD5GFKnfx1TNyYWGDPxmFjm1p+noTX2YEid/nVZdFOus98dr6lVwA1hrXIj87a4O8g8eJlYkIqJx8Qyt5Eg96y2Bz3CjCzOoluWOmE3s1ZVLOU6zQ0KxAcza9g7E4+JZW7xbLA1WwKvq6pyl7BrnZeNK3B18mdGx1XawRbMEygTC9Ix8ZhY5lYXbHtg3YYUcD6G1Olfx9SNiQXGTDwmlrn152lojT0YUqd/XRbdlOvsd8dr5vZzvkO4QIbWvjvIPHiZWJCWicfEMre64NsD6zakgPMxpE7/OqZuTCwwZuIxscytP09Da+zBkDr967LoplxnvzsP1/gu4UMtos+uZn4HMbo/b09WgHnwMrFQJhOPiWVudSG0B9ZtSAHnY0id/nVM3ZhYYMzEY2KZW3+ehtbYgyF1+tdl0U25zn53vKYoMLef8x3CoiTpcc27g+yD9/r6LkkF7oUESKlyY3vAxGNiKXugzI3tAROPiaXsgTI3ewB34iOLblnqRAJU3+OVuWXKR+Qs4buEEbUebnvnv776NfcevuQ/+48v+Do+qDDimg0h9jV3lJ/oZWCBC/NANLc6d5m6MbGcjzo/lXVzPuo8zaJbljqVj1Flbs6Hzx9DCpR8DG3Tt27Na/E+DmsvP/dzs3Z5/lEZD5YCawdwzsHSrlkVCzzNre3WtNequjF5OR/TstC1FdMHVSzno8v5actUPWXycj6mZaFrK6YPqljOR5fz05YxPZ22x5tbYf9rX5PfZLC/V24IV/RM8S4cyi8HDkMKJpYytyx1KnugzM35qDubZNEtS53Kx6gyN+fD548hBbLlY0gLr+Mp4IaQpOXUf4mY8zl5fF68OeZiYX4Tcy5eFm6sOoHT1B+v7QFUGB7lexNN7ZR0a7Kfwws4zRrxeg4eGwtcmpjmBoeGR1MvbDlXM3swrHfXWnigrFuTs/PRVKP/eabjqqlCpnw06576vDTOePQYV8A/KjOukcQW5U2MQYaJBT5MPCaWudWlxR5YtyEFnI8hdfrXMXVjYoExE4+JZW79eRpaYw+G1Olfl0W3LHX2O+01XQq4IexSJbhs6t3BIOyDzZkHLxMLBJl4TCxzexCf0BN7EJLrwcZZdMtSJ4xl1qqKpVynuUGB+GBmDXtn4jGxzC2eDbZmbDx2PsCv3CXEc49hBdwQDuuz+VrmAcLEgjBMPCaWudXF1h5YtyEFnI8hdfrXMXVjYoExE4+JZW79eRpaYw+G1Olfl0W3LHX2O+01QwpcnfzR2iF9RtcteXeQefAysSAKE4+JZW6jke3cwB50yjK6MItuWeqE4cxaVbGU6zQ3KBAfzKxh70w8Jpa5xbPB1oyNx85HW6Fyl/Dw3yWc2c+df1RmJkJbeb+mKMA8QJhYKI6Jx8Qyt7ro2QPrNqSA8zGkTv86pm5MLDBm4jGxzK0/T0Nr7MGQOv3rsuiWpc5+p7OsmdfP+SOjM3Ky1N1B5sHLxIJUTDwmlrnVBdkeWLchBZyPIXX61zF1Y2KBMROPiWVu/XkaWmMPhtTpX5dFtyx19jt9f025Szi2Xeb1bgjF3GcevEwsyMTEY2KZW12I7YF1G1LA+RhSp38dUzcmFhgz8ZhY5tafp6E19mBInf51WXTLUme/014TUcANYUStxrZL3B1kHrxMLJTNxGNimVsjlIGn9iAgVmPTLLplqRPWMmtVxVKu09ygQHwws4a9M/GYWOYWzwZbMzYeOx9TFfJdwmGl3BAO67PaWuYBwsSCAEw8Jpa51cXTHli3IQWcjyF1+tcxdWNigTETj4llbv15GlpjD4bU6V+XRbcsdfY77TU1ClzN+wpizS73P4d9d5B58DKx4BQTj4llbnXHkT2wbkMKOB9D6vSvY+rGxAJjJh4Ty9z68zS0xh4MqdO/LotuWersd3p4TblLeMRfHJ3bz/kO4XB2bq11M3hLkkkLMp2kmLWqYsF0c5sU/VsbqerG5OV83LJ9kwVMT5lYzkddHOyBdRtSIFM+hnQYW1eawrHtsq13Q7ih48yDl4kFSZh4TCxzqwusPbBuQwo4H0Pq9K/LoluWOuE0s1ZVLOU6zQ0KxAcza9g7E4+JFVfGM6Yq4IZwqlLn7Zh3B5kHCBMLcjDxmFjmBgXiwx7ENcOMLLplqZPtaRbdstSpnA97AHfiI4tuWeqMJ6B/hu8S3tbGDeFtTRZfwjx4mVgonInHxDK3uljaA+s2pIDzMaRO/7osumWpE04za1XFUq7T3KBAfDCzhr0z8ZhYcWU8I6qAG8KJirHuDjIPECYWZGDiMbHMbWJIW5vZg5YgE19m0S1LnbCdWSsTS5lbljrtARSID+cjrhlmMHVjYqlzq1N7eJbvEt7U586rf/wn7t1cxH31gm/4Wi7gRmiMhhAYjMEOMROPiQWtmHiqWMp1mhsUiA9m1rB3Jh4Ty9zi2WBrxsZzPrb31B5s74HycZUtH3VpmDaLcW0/bU/Lb3Xu52bt5Op8pTELIMNkVmBwELMGEwucmHhMLGVuWepU9kCZm/MBd+Iji25Z6kQCmLUysZS5ZalT2QNlbpnyAR+WGtCRdY2/FMfJuDN7jKvJO/KGsxXwHcK4hOVgjc+8PUMVC0zN7bZfU5ao6sbk5XxMSUL3NkwfVLGcj27vpyxV9ZTJy/mYkoTubZg+qGJly0e3014KBdwQjuSA/S8H19d3R/bYvxqfF2+OOVjAYeIxsfbEzR40E9n/3Pno12ZoDVM3JhY4M/GYWHvi5vPHUPofrsuSjyx17ukYBdc5xynTUyZWZg9Qe3OUZh2PmYd/VGYn7uNEMOek1C6TicfEAk8mHhOrcGtrWfuayY2JVepk5S0bt9o8tOcxdWNiOR9tp6a/hg+swfSUiYX6mHhMLGVuWepU9kCZm/MBd+KDrVucwX5muCEc8Ip9d3BgV4Or2IFm4jGxIAITj4mlzC1LncoeKHNzPuBOfGTRLUudSACzVlUs5TrNDQrEBzNr2DsTj4m1JbdylzDuznFmuCEU9/IoB9sUmZm1MrHAnYmniqVcp7lBgfhgZg17Z+Ixscwtng22Zmy8LPnIUqfz4WN0TAHmscDEGuN9lPVuCIWdZAeaicfEggVMPCaWMrcsdSp7oMzN+YA78ZFFtyx1IgHMWlWxlOs0NygQH8ysYe9MPCaWOre4c/uc4Yawx7etPy6a6WBj1srEUj5JZalT2QNlbs5Hz4l9ZHEW3bLU6WN0JPA9q52PHmFGFjN1Y2KBNhOPiaXELfvHRq9y/6bOyNG90eqjHmxdcjJrZWIpnaTaumWpU9kDZW7OR/uImfY6i25Z6vQxOi337a2cj7Yi014zdWNigT0Tj4mlzm2a8zpbze3nfIeww8st7w5mOtiYtTKxlE9SWepU9kCZm/PRcUKfsCiLblnq9DE6IfQdmzgfHaJMWMTUjYkF6kw8JpYqt8x3Cd0QTjjY19okw8FWtGTWysRSPUmxebHxsnigrJs9gDvxkUW3LHUiAcxaVbGU6zQ3KBAfzKxh70w8JpY6t7hzx5jhhlDEx0wHG7NWJpbySSpLncoeKHNzPupO5Fl0y1Knj1EfB2MKMI8FVSzl40Cd21h+jrz+6nSa+6nTY8mzxcdFmScV9YONWSsTS1m3LHUqe6DMzfmAO/GRRbcsdSIBzFpVsZTrNDcoEB/MrGHvTDwmljq34lz52Cge9zXm8fUdwo3dznSwMWtlYiECTDxVLOU6zQ0KxAcza9g7E4+JZW7xbLA1Y+NlyUeWOp0PH6NjCjCPBSbWGO8s6698g/Ch1WvfHWQHmonHxILCTDwmljK3LHUqe6DMzfmAO/GRRbcsdSIBzFpVsZTrNDcoEB/MrGHvTDwmljq3Lud2eZdw3g3Ck+8QdiVhhWWZDjZmrUws5ZNUljqVPVDm5nzUnaSz6JalTh+jPg7GFGAeC6pYyseBOrex/GRa74bwMbfXvDvIPKmoH2zMWplYyrplqVPZA2VuzgfciY8sumWpEwlg1qqKpVynuUGB+GBmDXtn4jGx1LmNOVfuEo5td5T1bghXdjLTwcaslYkFy5l4qljKdZobFIgPZtawdyYeE8vc4tlga8bGy5KPLHU6Hz5GxxRgHgtMrDHeWde7IVzZ+evru7Q9sg8Qc4tbYw/immFGFt2y1AlPff6ACrHhfMT0Klsr6+bjoLgUe8yiW5Y6lY/RWDLzbH3nx1/z2ntLlvsNX/f8JeEp2Gt9XBT7YYzyU7gMPCYWamPiMbEKN4ZmBQuPDLwl6jQ3KBAb8IHhJ/bK9JSJZW6xTDS3dj6aakx7ni27Pn9My0XZyvkoSsQemboxsVAFE4+J1eQWU/v+dV7hEp275vbnfm7W7s5/h9BjSAHGCX4PQRrSwOusgBWwAlbAClgBK2AFrIAVOKYC6RtCNHx9DRvWzb29j9vmzX0w8BBFc4sdkPChDHtQlBh+zJhdKOJ8DOeirHU+ihKxx3Iu8jn8GLoVP0s1Pn8UJYYfs5w/nI/hHPStXSofffsbWo4eoXkdP7Ttntf5O4QLuodAz31zaNJrn1ia66LPzS2q2P3t7YF1G1LA+RhSp39dJt36VYit8Tk8plfZmqkbEwv8Mh0HGa6NnI9y1MUelXWLVbKvrR/B3zFc8r99ycFju0SgWSdQc6vzmakbEwvVMPGYWOa2fdbsQZ0Hyrr5GK3zlKkbE0s5a+a2fdbsQZ0HbN3qWawzc24vl/oO4VK3gP1GURf+LLplqZN9Ms6iW5Y6nQ+fJ8cUYB4Lqlg+DsZS0L9e1VMmL+ej3/+xNUwfysdGx/a55/Xn7xCip/RgKcAMIDgx8ZhY5laXGHtg3YYUcD6G1Olfl0W3LHXCaWatqljKdZobFIgPZtawdyYeEysTt3gKtpoxr59Le4dwibuDPtjqDoIsumWpM9MbBdNTJpY9qDsXKevmfNR5ytSNiaWcNXPbPmv2oM4Dtm5NFke/S5i2IWyazHjuN4o6FbPolqVOpIBZKxNLmVuWOpU9UObmfMCd+GDqxsRCJUw8Jpa5xXPG1oyN53zUeZpt1lXGT4yy7w76YKs7bLLolqVOv4n5OBhTgHksMLGUs5ulTnswdvR0r3c+unUZW8rUjYkF3kw8JlYmbn35KXcJ8Sg3ZlLyHcKZjvpgqxMwi25Z6kQKmLUysZS5ZalT2QNlbs4H3IkPpm5MLFTCxGNimVs8Z2zN2HjOR52nWWe5IZzhvA+2OvGy6JalTqSAWSsTS5lbljqVPVDm5nzAnfhg6xZn0D+DyY2JBcZMPCaWMrcsdSp7wOYGvKwjXUPI+rioTwR1h0wW3bLUiRQwa2ViKXPLUqeyB8rcnA+4Ex9ZdMtSJxLArFUVS7nOTNxQ65RRPjY6Zds9bZOuIWSYwzypgA8Tj4llbnVpsQfWbUgB52NInf51WXTLUiecZtbKxFLmlqVOewAF4sP5iGvmGfcVSNUQMu4O+mCrO3Sy6JalTqSAWSsTS5lbljqVPVDm5nzAnfjIoluWOpEAZq2qWMp1ZuKGWqPjiHcJUzWEUcPb2zNPKsBm4jGxzK3t/LTX9mCaTu2tsuiWpU74y6yViaXMLUudyh4oc3M+4E58MHVjYqESJh4TKxO3eKKOO8MN4URvfbBNFKq1WRbdstQJe5m1MrGUuWWpU9kDZW7OB9yJjyy6ZakTCWDWqoqlXGcmbqjV46ECaRrCOR8XZZ5UID0Tj4llbg8PjMgzexBR6+G2WXTLUiecZdbKxFLmlqVOZQ+UuTkfcCc+mLoxsVAJE4+JlYlbPFG3ZxztY6NXp4x/mf62r71LfLD1SjO4IotuWeqE2cxamVjK3LLUqeyBMjfnA+7ERxbdstSJBDBrZWKB2/X1XTxQBpMbEwvFMfGYWGxuFCMlQeb9Zfo7r/mJ191bsq6v+9qvWhJ+MnbNHULMYQ3mvyQwsVAfE4+JpcwtS53KHihzcz7gTnxk0S1LnUgAs1YmljK3LHUqe6DMzfmAO/EB3dijprdgcyh4536uPK16PN8hPP6oNYwdHiYeEwsJYOIxsZS5ZalT2QNlbs4H3ImPLLplqRMJYNbKxFLmlqVOZQ+UuTkfcGf7AR9qe4zt2d9kkKIhvFny9Fe+Qzhdq7JlOTjK67mPTDxVLGhkbnVJUdWNycv5qMuGsm7OR52nWXTLUqfyMarMzfnQOX/UMdGc5YZwxJe5nx3H56ibYw4eEwucmHhMLGVuWepU9kCZm/MBd+Iji25Z6kQCmLUysZS5ZalT3QNcpzW9ULlua3KChnN4KXugzA0etPMBvkcYj1x+UwYfq13qv41V2vJWbgkOQwImFvgw8ZhYytyy1KnsgTI35wPuxEcW3bLUiQQwa2ViKXPLUqc9gALx4XzENcMMpm59WOw7tnWVnmfN7OPS/NmJaoErJ/YFpwaOiYX9M/GYWMrcstSp7IEyN+cD7sRHFt2y1IkEMGtlYilzy1KnPYAC8eF8xDXDDKZuTKy6apaf5YZwAY2ZwWFioVQmHhNLmVuWOpU9UObmfMCd+MiiW5Y6kQBmrUwsZW5Z6rQHUCA+nI+4ZpjB1I2JVVfNOrMO3RBu8XFRZnCYWOoHCLNWVSx7UH9SU/WUycv5cD7GFGDmjYnl7I45173eHnTrMraUqRsTC7yZeEwscxtLVff6qR7IfGy0u4xJSw/dEE5SgLjR1OBM2SUTC/tj4jGxlLllqVPZA2VuzgfciY8sumWpEwlg1srEUuaWpU57AAXiw/mIa4YZTN2YWHXVrDvLDSFJb2ZwmFgoj4nHxFLmlqVOZQ+UuTkfcCc+suiWpU4kgFkrE0uZW5Y67QEUiA/nI64ZZjB1Y2LVVbP+rMM2hGt+XJQZHCaW+gHCrFUVyx7Un9RUPWXycj6cjzEFmHljYjm7Y851r7cH3bqMLWXqxsQCbyYeE8vcxlLVvb7Wg71/bPT8dwjxO6UetQrUBqdrf0ws4DPxmFjK3LLUqeyBMjfnA+7ERxbdstSJBDBrZWIpc8tSpz2AAvHhfMQ1wwymbkysumrmzJrXzx32DuEcSafOZQaHiQX+TDwmljK3LHUqe6DMzfmAO/GRRbcsdSIBzFqZWMrcstRpD6BAfDgfcc0wg6kbE6uumm1nHbIhXOPjoszgMLHUDxBmrapY9qD+pKbqKZOX8+F8jCnAzBsTy9kdc657vT3o1mVsKVM3JhZ4M/GYWOY2lqru9SwP9vyx0UM2hN1285ayggNGTCw2XhZuWep0PqBAfDgfcc0wI4tuWepke5pFtyx1KufDHsCd+MiiG7vOuNIaM67mfeJUo4g1WTCDw8SCBkw8JpYytyx1KnugzM35gDvxkUW3LHUiAcxamVjK3LLUaQ+gQHw4H3HNMIOpGxOrrhrerLn93OHuEC75cVFmcJhY6gcIs1ZVLHtQf1JT9ZTJy/lwPsYUYOaNieXsjjnXvd4edOsytpSpGxMLvJl4TCxzG0tV93q2B2Uve/3Y6OEawmII+5EZHCYW6mTiMbGUuWWpU9kDZW7OB9yJjyy6ZakTCWDWysRS5palTnsABeLD+YhrhhlM3ZhYddXozbryX50YN4UZHCYWmDPxmFjK3LLUqeyBMjfnA+7ERxbdstSJBDBrZWIpc8tSpz2AAvHhfMQ1wwymbkysumoWmjXzM6N3fuK1P3VvIWoX2K99/vOWhL+FzfzIKLBYg3kLmYmF+ph4TCxlblnqVPZAmZvzAXfiI4tuWepEApi1MrGUuWWpU9kDZW7OB9yJjyV062PB7EX69tFefu7n2otCr89/mP44g20AwsMcTDwmFmpk4jGxlLllqVPZA2VuzgfciY8sumWpEwlg1srEUuaWpU5lD5S5OR9wJz7YuvUxwH7YPUnfvljLD9UQQhTWXb0SGiYeE4tV6xJ1KnNT9AB6lZMHns8dTE+ZWKhLtU5zq0ud82HdhhRwPobU6V+XRbcsdcJp1Kp4/bGEB6iXUesS3Bi8ip94PNI4XEMIc66v787yCJ8vLqFhYDXJsPDAj4EFnHLQMfBQqxo3+NkcanUqc1siH6iX4QGLm/PRTOD05+U8yT5/OB8xD5pbM44r4Kmdw8GpeZwy6vT5A6rGRvFALR+FV6nG+ShKDD8udQ7Plo9hlfez9vwro/hY5JL/rSNG8+Q+Z484QOaeTMr+mVjAbJ/0yn5qHrNwy1Kn81FzFHC/qG4P6jxQ1s3njzpPs+iWpc5sx6ivAePHPY4F1mAeV0yschxMzQf+sRS9yXpjXi/nPzvRcIoZHCZWNISNkjqfZuGWpU7nozPmowudj1GJOjfIoluWOmEys1YmljK3LHXaAygQH85HXDPMYOrGxGJzq1Nn2VluCB/TlxkcJhY7hFm4ZanT+ag7QTof1m1IAedjSJ3+dVl0y1InnGbWqoqlXKe5QYH4YGYNe2fjxStafsYhGsK5HxdlGs3EYocwC7csdTofdSdI58O6DSngfAyp078ui25Z6oTTzFpVsZTrNDcoEB/MrGHvc/DW/9hoXK8y4xANYSmm5nGO0e39MbGAzcRjYilzy1KnsgfK3JwPuBMfWXTLUicSwKyViaXMLUud9gAKxIfzEdcMM5i6MbHY3OrUWW9W6oaQGRwmFjuEWbhlqdP5qDtBOh/WbUgB52NInf51WXTLUiecZtaqiqVcp7lBgfhgZg17Z+PFK1p3xu4bwtqPizKNZmKxQ5iFW5Y6nY+6E6TzYd2GFHA+htTpX5dFtyx1wmlmrapYynWaGxSID2bWsHcm3l4+NnqFHynNNphGM7HgAxOPiaXMLUudyh4oc3M+4E58ZNEtS51IALNWJpYytyx12gMoEB/OR1wzzGDqxsRic6tTp27W3H5u93cIo7Ixg8PEYocwC7csdTof0SP9/vbOh3UbUsD5GFKnf10W3bLUCaeZtTKx+lNYt4bJjYml7gGzVlUstgd1Cd1u1tXlb9Jvt/9Ze45+XDRLCJl1wiAmniqWcp3mBgXig5k17J2Jx8Qyt3g22Jqx8ZyP7T21B9t7oHxcOR/b50PZg7Y65WOjeFxszIROc4eQGRwmFoLBxGNiKXPLUqeyB8rcnA+4Ex9ZdMtSJxLArJWJpcwtS53KHihzcz7gTnwwdWNioRI2Xlyd7WekaAiZRjOx2CHMwi1Lnc5H3QnS+bBuQwo4H0Pq9K/LoluWOuE0s1YmljK3LHXaAyiQa1yd9vyZ0QleMQ9eJhaoM/GYWMrcstSp7IEyN+cD7sRHFt2y1IkEMGtlYilzy1KnsgfK3JwPuBMfTN2YWKiEjRdXhzlj3mdGd3uHcMr3B5lGM7HYIczCLUudzkfdCdL5sG5DCjgfQ+r0r8uiW5Y64TSzViaWMrcsddoDKLDMKN8jXAZ9PupuG8Kx0pkHLxMLvJl4TCxlblnqVPZAmZvzAXfiI4tuWepEApi1MrGUuWWpU9kDZW7OB9yJD6ZuTCxUwsaLq6M345ANIdNoJhY7hJm4XV/fpR09TN2YWM5HvcXOR1y7TNl1PpyPIQWcjyF1utf5/NGty9hSpm5MLPBm4jGxwE31GAW3o4w7/+0n/8e9JYv5mq/+D4vA931kFMsZo/w0LBNPEQtaMW9js7HAT1E35wPOxIfzEdcMM9i6sY4pZW7qxyi0Y/ngfEDN2HA+YnqVrZlZAyYTj40FfqrHqDI3lmaoke0pixt41Qzsv3bu2P7O/dzYJoPrzz8qc6zBFpqJp4qFBJhb3XGgqhuTl/NRlw1l3ZyPOk+z6JalTuVjVJmb8+Hzx5ACmfIxpMPe1u2yIRzqsFndP9tIHCAsbkws1MnEY2Ipc8tSp7IHytycD7gTH1l0y1InEsCslYmlzC1LncoeKHNzPuBOfCyhW5RF4YBHtbHLhnBMxDmfNS6fe8YjxhwszC84eI4xB4+JBS5MPDYWdGpiqujW5DTXT2UPlLnBA+cDDsVGluw6H7FclK2dj6JE7JGpGxMLVTDxmFjK3FCn319ix8ASfip70OYWV0tzxiF/VKZW6nIiqJ3fnsfEY2KBJxNPFUu5TnODAvHBzBr2zsRjYplbPBtszdh4zsf2ntqD7T1QPq6cj+3zkcmDOrWXm+WG8DFtM4WQWasqFmw1t7oTh6puTF7OR102lHVzPuo8zaJbljqVj1Flbs7H9uePTB7Uqb3srCu9T7EOFzz0/cHhmf1rM4WQWasqFpw2t/68D61R1Y3Jy/kYSsDwOqYPqljOx3AGhtaqesrk5XwMJWB4HdMHVSznYzgDfWuZfqp7sNT3COf2c1enuQh97u5keaYQMmtVxVI/EVi3+ImBqZnzEde/zGD6oIrlfBS344+qnjJ5OR/xXJQZTB9UsZyP4nbskemnugcxZYJbz+znzj8qMxMhyFdp80whZNaqioVsmVvdEaaqG5OX81GXDWXdnI86T7PolqVO5WNUmZvzsf35I5MHdWpHZs3r59J+hzBTCJm1qmIpv+mYW+SE9nBbZtbswUNdo8+YPqhiOR/RVDzcXtVTJi/n46Hf0WdMH1SxnI9oKu5vz/RT3YM6hdadlbIhzBRCZq2qWOonAusWP6kxNXM+4vqXGUwfVLGcj+J2/FHVUyYv5yOeizKD6YMqlvNR3I49Mv1U9yCmzHZb76ohZPygTKYQMmtVxVI/EVi3+MmNqZnzEde/zGD6oIrlfBS344+qnjJ5OR/xXJQZTB9UsZyP4nbskemnugd9ypQflulbv8XyXTWEcwXKFEJmrapYyIO51R0VqroxeTkfddlQ1s35qPM0i25Z6lQ+RpW5OR/bnz8yeVCn9naz0jSEmULIrFUVS/lNx9zqTmjMrNmDOg+UdXM+6jzNoluWOpWPUWVuzsf2549MHtSpve2sFA1hphAya1XFUn7TMbe6Exoza/agzgNl3ZyPOk+z6JalTuVjVJmb87H9+SOTB3Vqbz9rNw1h7fcHM4WQWasqlvKbjrnVndCYWbMHdR4o6+Z81HmaRbcsdSofo8rcnI/tzx+ZPIiorfY9wt00hBGRy7aZQsisVRULvppbSXfsUVU3Ji/nI5aJ5tZMH1SxnI+m47Hnqp4yeTkfsUw0t2b6oIrlfDQdn/6c6ae6B9NV0dzysA1hphAya1XFUj8RWLf4CY6pmfMR17/MYPqgiuV8FLfjj6qeMnk5H/FclBlMH1SxnI/iduyR6ae6BzFlNLc+ZEOYKYTMWlWx1E8E1i1+cmNq5nzE9S8zmD6oYjkfxe34o6qnTF7ORzwXZQbTB1Us56O4HXtk+qnuQUwZ3a3vvPZ1//PekvSe/1X/ngI/9TuE2E5xMD8rzMSCVkw8JpYytyx1KnugzM35gDvxkUW3LHUiAcxamVjK3LLUqeyBMjfnA+7ExxK6xVncnDG1t7k5q/vVuZ/rXjFx6dX5dD1x0+02iwgGw1UHkxsTC3ox8ZhYytyy1KnsgTI35wPuxEcW3bLUiQQwa2ViKXPLUqeyB8rcnA+4Ex9s3eIMbs4An0iPc3N2+9W8/udKuH9qVzrpNesOYQkNE4+JBTGYeKpYynWaGxSIjXLyi83q3trHaLcuY0uZHmBfTDw2Fvj53AYVpg+mB9grE4+NBX7OB1SYPuzBdK2aW2bSjXlMQUMmHhOLya2Zldrnc/u58x3C443r67uzisJnn0toGFhNMiw88GNhFX5z8KBZc8zBAk7xACdRjDl4S3ADJzUPwKnUqsat8AJHjDl+Yr7zARXio+kDw4Mmgzl4TV7AnIOF+c4HVIiPpg8MD5oM5uA1eQFzDhbmOx9QIT6aPhzdA7yH+vpjekaa2cCsDPlg1Tld5WW3POSPysyRDKGeG+SyfyYWMNsHXNlPzSOTGxOr1GkP4q46H3WasbJWshtn0T1jieOqe0/xpUxuTCxUwsRjYhVucbW7Z2ThtkSdrGN+CW7dbseXZuG2RJ3ORyxv2TxQzUfMtdtbyzeEzX+luU2fu4QZaiYWqmTiqWIp12luUCA+mFnD3pl4TCxzi2eDrRkbz/nY3lN7sL0HyseV87F9PuwBxwP0OlsP+YZwLYGYoWZioX4mniqWcp3mBgXig5k17J2Jx8Qyt3g22Jqx8ZyP7T21B9t7oHxcOR/b58MebO9BHYPuWW4Iz7owQ83EgmVMPFUs5TrNDQrEBzNr2DsTj4llbvFssDVj4zkf23tqD7b3QPm4cj62z4c92N6DOgb9s9I3hMxQM7FgGRNPFUu5TnODAvHBzBr2zsRjYplbPBtszdh4zsf2ntqD7T1QPq6cj+3zYQ+296COwfCs1A0hM9RMLFjGxFPFUq7T3KBAfDCzhr0z8ZhY5hbPBlszNp7zsb2n9mB7D5SPK+dj+3zYg+09qGMwPku6IVzyB2WYoWZiwTImniqWcp3mBgXig5k17J2Jx8Qyt3g22Jqx8ZyP7T21B9t7oHxcOR/b58MeLOcB8+9U1rE8naQbwtqixuYxQ83EAm8mniqWcp3mBgXig5k17J2Jx8Qyt3g22Jqx8ZyP7T21B9t7oHxcOR8a+ahj0T2L6SkTS/k46FaStzRdQ8gMDhNLOYRZ6lT2QJmb81F3Qs6iW5Y6lY9RZW7Oh88fQwo4H0Pq9K/LoluWOvud5q25Op3u8NDEkZjBYWJBNiaeKpZyneYGBeKDmTXsnYnHxDK3eDbYmrHxnI/tPbUH23ugfFw5H87HkAKZ8jGkw8N18/q5NHcImcFhYsFIJp4qlnKd5gYF4oOZNeydicfEMrd4NtiasfGcj+09tQfbe6B8XDkfzseQApnyMaQDc12KhpAZHCYWjGTiqWIp12luUCA+mFnD3pl4TCxzi2eDrRkbz/nY3lN7sL0HyseV8+F8DCmQKR9DOrDXXal+YpT1C6PM4DCxYCQTTxVLuU5zgwLxwcwa9s7EY2KZWzwbbM3YeM7H9p7ag+09UD6unA/nY0iBI+ej/NIoHqtG5bSyr6uZ8wuO5CMzOEwsiMXEU8VSrtPcoEB8MLOGvTPxmFjmFs8GWzM2nvOxvaf2YHsPlI8r58P5GFIgUz6GdOhbN7efO+xHRpnBYWLBSCaeKpZyneYGBeKDmTXsnYnHxDK3eDbYmrHxnI/tPbUH23ugfFw5H87HkAKZ8jGkw5LrDtkQMoPDxIKRTDwmFrhdX9/FA2Vk4cauk4nHxEIonI/4ocH2gInHxHI+4tnADLYHTDwmlvPhfIwp4PeXMYVur2cfo0w8JhYqV80Hu87bLq+35M7r/vvr7y25u6967nOq4Gu/Q4h5jFE+w8vEY2KhRiaeKpZynRm4+TiAy/GRRbcsdSIBqJV5ngQmE4+JxeLmfEDJ+MiiW5Y6kYBM5w/Fc9EePABHaFeOC7yOjHM/F9n81rbnv0N4rFErZJ8KTDwmFvgy8VSxlOs0NygQH8ysYe9MPCaWucWzwdaMjed8bO+pPdjeA+XjyvnYPh/2oM6DrWcdriFk/csE2xgcICxuTCzUycRjYilzy1KnsgfK3JwPuBMfWXTLUicSwKyViaXMLUudyh4oc3M+4E58sHWLM+ifAW5bD8mGcM4tUwg657PG5fPAeJyLhfkF5wJ2/t9cbgUHj3OxML/Jby5eFm6sOoHT1B+v7QFUGB7QTDm7TfZz/ASO89FUc9pz52OaTu2t2FlTPkaVuTV98fmjqUb/80zZbargfDTV6H++ZD7YHpSmdYsG8ZA/KtMfi+E15UJieKvpa5l4qlhQw9ymZ6K5papuTF7OR9Px2HOmD6pYzkcsE82tVT1l8nI+mo7HnjN9UMVyPmKZaG6t6imTV6Z8NL2tfX6+Q7j9bcpa8sx5WUKYpU5kg1krE0uZW5Y6lT1Q5uZ8wJ34yKJbljqRAGatTCxlblnqVPZAmZvzAXfmjHn9nO8QnrXPEsIsdeJwYtbKxFLmlqVOZQ+UuTkfcCc+suiWpU4kgFkrE0uZW5Y6lT1Q5uZ8wJ1tR/qGMEsIs9SJw4lZKxNLmVuWOpU9UObmfMCd+MiiW5Y6kQBmrUwsZW5Z6lT2QJmb8wF3th+pG8IsIcxSJw4nZq1MLGVuWepU9kCZm/MBd+Iji25Z6kQCmLUysZS5ZalT2QNlbs4H3NEYaRvCLCHMUicOJ2atTCxlblnqVPZAmZvzAXfiI4tuWepEApi1MrGUuWWpU9kDZW7OB9zRGVcZf1MmSwiz1InDiVkrE0uZW5Y6lT1Q5uZ8wJ34yKJbljqRAGatTCxlblnqVPZAmZvzAXfIY95vypzk7hDO/RuEY/JmCWGWOuE3s1YmljK3LHUqe6DMzfmAO/GRRbcsdSIBzFqZWMrcstSp7IEyN+cD7vSP8rcI+7dYZs3VzIZyGVYLoWYJYZY6ERNmrUwsZW5Z6lT2QJmb8wF34iOLblnqRAKYtTKxlLllqVPZA2VuzgfcWWbM7efk7hAuIxP3xA6OzFCrYinXaW5QID6YWcPemXhMLHOLZ4OtGRvP+djeU3uwvQfKx5Xz4XwMKeB8DKmz/boUDWGWEGapE4cNs1YmljK3LHUqe6DMzfmAO/GRRbcsdSIBzFqZWMrcstSp7IEyN+cD7miPwzeEWUKYpU4cTsxamVjK3LLUqeyBMjfnA+7ERxbdstSJBDBrZWIpc8tSp7IHytycD7ijPw7dEGYJYZY6cTgxa2ViKXPLUqeyB8rcnA+4Ex9ZdMtSJxLArJWJpcwtS53KHihzcz7gzj7G1emgf3ciSwiz1InDiVkrE0uZW5Y6lT1Q5uZ8wJ34yKJbljqRAGatTCxlblnqVPZAmZvzAXfWHPN+VkbqDiHrT05kCWGWOnE4MWtlYilzy1KnsgfK3JwPuBMfWXTLUicSwKyViaXMLUudyh4oc3M+4E792OJPT9z5qf/xM/fqKY/PfN5/+N/HN3psC0ZDCAzFwTSXiQWtmHhMLGVuWepU9kCZm/MBd+Iji25Z6kQCmLUysZS5ZalT2QNlbs4H3IkPtm5xBv0zwK09oj3RuZ9rQ4Renz8yeqzRJapKhUxuTCzow8RjYilzy1KnsgfK3JwPuBMfWXTLUicSwKyViaXMLUudyh4oc3M+4E58sHWLM9CdcbiGkHWHsISGiaeIhWiiVnOLHaTOR0yvsjUza8Bk4rGxwE/xuGLWqeyBMjd7AHfig6kbsDB8jMZ8YHqAPTPx2Fjg53xAhemD6QH2ysRjY4EfMx/A23IcriGEmNfXd2dpis8+F5MZWE0yc/DAqznmYAGHicfE2gs3ZMQeNBPZ/9z56NdmaA1TNyYWODPxmFh74ubzx1D6H65bIh84f+MCEWOOD0twK5XP4QUMJjcm1h64OR8lhdMeM+YDyrCP0WlqL7PVI5cfGcU5can/luG9GCpCPdfgQk4VC/zMrbgUe2yf9GKzb25tD27qMfWVum5T6xjbTr1OxfMkNFXXbcz3qevV63Q+pjr5cDt4yhrOR52S6rrVVXV7lnqdPn/c9mx0ycw+TupXRkeLXXgD1QOEyQsSMvGYWOZWF3B7YN2GFHA+htTpX5dFtyx1wmlmrUwsZW5Z6lT2QJmb8wF34oOtW5zB7RluCB/ThGmOKhZKNbfbB8GUJaq6MXk5H1OS0L0N0wdVLOej2/spS1U9ZfJyPqYkoXsbpg+qWM5Ht/dTlqp6yuTlfExJwrLbyDSEzc9rL1vybXRmqFWxULW53fZ+yhJV3Zi8nI8pSejehumDKpbz0e39lKWqnjJ5OR9TktC9DdMHVSzno9v7KUtVPWXycj66k8D8EZzuPdxcenX/K9U3F2Z6xQy1Khb8NLe6VKvqxuTlfNRlQ1k356PO0yy6ZalT+RhV5uZ8+PwxpIDzMaRO/zq2bu09ze3nZO4Qtgtb4zXTHFUs6GhudWlS1Y3Jy/moy4aybs5HnadZdMtSp/IxqszN+fD5Y0gB52NInf51bN3691S/5vxnJ+b2lPU733Im0xxVLOhrbnUpU9WNycv5qMuGsm7OR52nWXTLUqfyMarMzfnw+WNIAedjSJ3+dWzd+vc0r59LeYeQaY4qFgJjbv2HzdAaVd2YvJyPoQQMr2P6oIrlfAxnYGitqqdMXs7HUAKG1zF9UMVyPoYzMLRW1VMmL+djKAHbrUvXEDJDrYrlg63+gFL1lMnL+XA+xhRg5o2J5eyOOde93h506zK2NItuWeqE38xamVjK3LLUqewBuC09UjWEzFCrYiEw5lZ32KjqxuTlfNRlQ1k356PO0yy6ZalT+RhV5uZ8+PwxpIDzMaRO/zq2bv174q1J0xAyzVHFQizMre7gUNWNycv5qMuGsm7OR52nWXTLUqfyMarMzfnw+WNIAedjSJ3+dWzd+vfEXZOiIWSao4qFWJhb3cGhqhuTl/NRlw1l3ZyPOk+z6JalTuVjVJmb8+Hzx5ACzseQOv3r2Lr174m/5vANIdMcVSzEwtzqDg5V3Zi8nI+6bCjr5nzUeZpFtyx1Kh+jytycD58/hhRwPobU6V/H1q1/T8usOXRDyDRHFQuxMLe6g0NVNyYv56MuG8q6OR91nmbRLUudyseoMjfnw+ePIQWcjyF1+texdevf03Jrro76ZwiZ5qhiIRbmVndwqOrG5OV81GVDWTfno87TLLplqVP5GFXm5nz4/DGkgPMxpE7/OrZu/XsaWTPvzxCeDnmHkGkOEwtWXl/fHXF0+mpzm65Vc0umbkwscHQ+mk5Nf66qm/Mx3cPmlll0y1InvFU9RpW5OR/Ns8L051l0y1JnpmN0esr5W9757z/9s/f4sA8Rn/uVX/7wxcCze/fune7cmdnenvGBwxiFCxOPiYUaGXhL1KnMjaEZ6ltCN0VuS9TpfECB6SObB1CGcSwsoRuDF+pjcmNimRsUqBvwwfmIabdEdhU9gCrORywbRTM8Mj1lYrG5Aa89wLccJ+117dfnfq69KPT6KrT1DjaeKtzUUph4TCzwZ+IxsZS5ZalT2QNlbs4H3ImPLLplqRMJYNbKxFLmlqVOewAF4sP5iGuGGUzdmFhsbnXq8GadG8L5d+V4dOYjsbr/+UxuIiCELG5MLLBk4jGxlLllqVPZA2VuzgfciY8sumWpEwlg1srEUuaWpU5lD5S5OR9wJz7YusUZ9M8At/ljHsbh7hBC0DnfVSifycYjG4uBdyH12P+YdZpbU9n+5yUXZQt7UJQYfsykW1MJ56OpRv9z56Nfm7410Az5amo3N2/Nfc3FMremmtOeN73EDHtg3ZoKOB9NNaY/X1K3OccoKmhzm14Vf8tH0E8u+R+f8nKIMGauuYUdEwuYTDwmlrkVx2OP9iCmV9k6i25Z6oSvzFqZWMrcstSp7IEyN+cD7sRHFt2y1IkEMGtlYrG5AW9uLyfxK6ORL02i6CUG02gmFmpl4jGxzK0uifbAug0p4HwMqdO/LotuWeqE08xamVjK3LLUqeyBMjfnA+7Ex1a6rfkxV4mGMG4NdwbTaCYWqmTiMbHMrS6D9sC6DSngfAyp078ui25Z6oTTzFqZWMrcstSp7IEyN+cD7sSHsm7xavpnpG8ImUYzsWAZE4+JZW79B9TQGnswpE7/uiy6ZakTTjNrZWIpc8tSp7IHytycD7gTH1l0y1InEsCslYnF5hZP+/CM1A0h02gmFjs05jZ8EPStZerGxHI++hwbX870QRXL+RjPQd8Wqp4yeTkffe6PL2f6oIrlfIznoG8LVU+ZvJyPPvfHl7N9GN9jbIu0DSHTGCYW7GPiMbHMLXZwla3tQVEi9phFtyx1wn1mrUwsZW5Z6lT2QJmb8wF34iOLblnqRAKYtTKx2NziaZ82I2VDyDSaicUOjblNOwjaWzF1Y2I5H22npr9m+qCK5XxMz0N7S1VPmbycj7br018zfVDFcj6m56G9paqnTF7OR9v16a/ZPkzfc2zLdA0h0xgmFmxj4jGxzC12UJWt7UFRIvaYRbcsdcJ9Zq1MLGVuWepU9kCZm/MBd+Iji25Z6kQCmLUysdjc4mmPzbi6/OGK2Jzdbs00mokFQZl4TCxzq4u7PbBuQwo4H0Pq9K/LoluWOuE0s1YmljK3LHUqe6DMzfmAO/GhrNukavCHCGeMNHcImUYzseAdE4+JZW51R5Y9sG5DCjgfQ+r0r8uiW5Y64TSzViaWMrcsdSp7oMzN+YA78aGsW7yauhlX9/+2fd3kvcxiGs3Egn5MPCaWudWl2x5YtyEFnI8hdfrXZdEtS51wmlkrE0uZW5Y6lT1Q5uZ8wJ34UNYtVs28W4SHv0PINJqJBZOZeEwsc4sdgmVre1CUiD1m0S1LnXCfWSsTS5lbljqVPVDm5nzAnfjIoluWOpEAZq1MLDa3eNrnzTh0Q8g0monFDo251R0ETN2YWM5HnZ/KujkfdZ5m0S1LncrHqDI358PnjyEFnI8hdfrXKevWz3q5NYdtCJlGM7FgJROPiWVudQeaPbBuQwo4H0Pq9K/LoluWOuE0s1YmljK3LHUqe6DMzfmAO/GhrFu8Gs6MQzaETKOZWLCMicfEMre6A8oeWLchBZyPIXX612XRLUudcJpZKxNLmVuWOpU9UObmfMCd+FDWLV4Nb8ad//n6n7/Hg7uN9O+f86W3F7aW3Lt373TnzrwvQxZIYCkO1MfixsSCVkw8JpYytyx1KnugzM35gDvxkUW3LHUiAcxamVjK3LLUqeyBMjfnA+7EB1u3OIP+GeDWN6b2SOd+rg9i0vLzr4weawyJunWlTG5MLOjCxGNiKXPLUqeyB8rcnA+4Ex9ZdMtSJxLArJWJpcwtS53KHihzcz7gTnywdYsz0J1xuIaQdReObRlCyOLGxEKdTDwmljK3LHUqe6DMzfmAO/GRRbcsdSIBzFqZWMrcstSp7IEyN+cD7sQHW7c4g/4Z4Lb1OFxDCEGvr+9W61o+W4zHuViYX3AuYOf/zeVWcPA4BwvzzQ0qxAZTM+yZicfEMrdYLsrW9qAoEXvMoluWOuE+s1YmljK3LHUqe6DMzfmAO/GxpG7s6/B4dbwZh/xRmVp5EJq55jb3zcRjYoEjE4+JpcwtS53KHihzcz7gTnxk0S1LnUgAs1YmljK3LHUqe6DMzfmAO/GRSbe4OjdnuCF8TI9MoWHWysSCFUw8VSzlOs0NCsQHM2vYOxOPiWVu8WywNWPjOR/be2oPtvdA+bhyPpyPOgVis9wQnvXywRYLTdk6i25Z6oSvzFqZWMrcstSp7IEyN+cD7sRHFt2y1IkEMGtlYilzy1Knsgfq3MCPMa7O3/hm4OwWwwdbnXVZdMtSJ1LArJWJpcwtS53KHihzcz7gTnxk0S1LnUgAs1YmljK3LHUqe6DODfwejJn9XOo7hD7YHsQo9CSLblnqhPnMWplYytyy1KnsgTI35wPuxEcW3bLUiQQwa2ViKXPLUqeyB+rcwI850jaEPtjqYpRFtyx1IgXMWplYytyy1KnsgTI35wPuxEcW3bLUiQQwa2ViKXPLUqeyB+rcwI89UjaEPtjqYpRFtyx1IgXMWplYytyy1KnsgTI35wPuxEcW3bLUiQQwa2ViKXPLUqeyB+rcwG+Jka4h9MFWF6MsumWpEylg1srEUuaWpU5lD5S5OR9wJz6y6JalTiSAWSsTS5lbljqVPVDnBn5LjVQNoQ+2uhhl0S1LnUgBs1YmljK3LHUqe6DMzfmAO/GRRbcsdSIBzFqZWMrcstSp7IE6N/BbcqRpCH2w1cUoi25Z6kQKmLUysZS5ZalT2QNlbs4H3ImPLLplqRMJYNbKxFLmlqVOZQ/UuYHf0iNFQ+iDrS5GWXTLUidSwKyViaXMLUudyh4oc3M+4E58ZNEtS51IALNWJpYytyx1Knugzg381hhXR/8rhD7Y6mKURbcsdSIFzFqZWMrcstSp7IEyN+cD7sRHFt2y1IkEMGtlYilzy1Knsgfq3MBv6pjbzx36DqEPtqkxurldFt2y1Al3mbUysZS5ZalT2QNlbs4H3ImPLLplqRMJYNbKxFLmlqVOZUBDVlQAAEAASURBVA/UuYHfmuOwDaEPtroYZdEtS51IAbNWJpYytyx1KnugzM35gDvxkUW3LHUiAcxamVjK3LLUqeyBOjfwW3scsiH0wVYXoyy6ZakTKWDWysRS5palTmUPlLk5H3AnPrLolqVOJIBZKxNLmVuWOpU9UOcGfluMOz/9//y/95bc8Vd+xZeMwt+7d+90587cT7/e3w2wFAfqY3FjYkErJh4TS5lbljqVPVDm5nzAnfjIoluWOpEAZq1MLGVuWepU9kCZm/MBd+KDrVucQf8McOsbU3ukcz/XBzFp+dWkrXa00ZCoW5fB5MbEgi5MPCaWMrcsdSp7oMzN+YA78ZFFtyx1IgHMWplYytyy1KnsgTI35wPuxAdbtzgD3RlXp/6mVJf1ADPmXTjshonHxGJxKwdHFm6KdcJL+KDIzfmAO/HB1I2JhUqYeEysPXDzMRo7FpyPmF5la6ZuTCwfo8Wh+CN88PkjptsS2VX0oHlcxRRqbT2znzvcHULIc319t6VS7CU+411Cw8Bq7p2FB34MLOCUg46Bh1rVuMHP5lCrU5mb89F0Z9rzkje14wDszW2ah82timZlmdr5I8MxCu2LD2rHVeHlfBQFpj1CtyWyi70zjlEWN+djWh7aW+0hH6ystWvf6vUhf1RmjpgI4dyTSdk/EwuY7RNL2U/NYxZuWep0PmqOAu6PItiDOg+UdfP5o87TLLplqVP5GFXm5nz4/DGkADsfQ/uass4NYUMlpjlMLFBk4jGxlLllqVPZA2VuzgfciY8sumWpEwlg1srEUuaWpU5lD5S5OR9wJz6y6MauM6707RluCB/ThGkOEwv0mHhMLGVuWepU9kCZm/MBd+Iji25Z6kQCmLUysZS5ZalT2QNlbs4H3ImPLLqx64wr3T3DDeFZF6Y5TCxYxsRjYilzy1KnsgfK3JwPuBMfWXTLUicSwKyViaXMLUudyh4oc3M+4E58ZNGNXWdc6f4Z6RtCpjlMLFjGxGNiKXPLUqeyB8rcnA+4Ex9ZdMtSJxLArJWJpcwtS53KHihzcz7gTnxk0Y1dZ1zp4RkSDSHz53iHy725lmkOEwssmXhMLGVuWepU9kCZm/MBd+Iji25Z6kQCmLUysZS5ZalT2QNlbs4H3ImPLLrV1tn8tdu4urEZEg1hjDJn61pzuvbOxAI+E4+JpcwtS53KHihzcz7gTnxk0S1LnUgAs1YmljK3LHUqe6DMzfmAO/GRRTd2nXGlp824mvl3DKftRWwrpjlMLMjExGNiKXPLUqeyB8rcnA+4Ex9ZdMtSJxLArJWJ9f+39+67lnRbclfV0X4iBLJANvjSuH1p3LSxLXhCkA1u2rQvbdoXbMsIgRDvUP/vVyjWqDrzVO618zbmjFwZmeM3pe9bl8wZGSMiZuYalWvv7cytSp3OHjhzIx/hTn5U0U1d55rSo/3c4w/Tj0Ks0fPbpjRHiRVKKfGUWM7cqtTp7IEzN/IR7uRHFd2q1BkJUNaqxHLmVqVOZw+cuZGPcCc/quimrnNb6bF+rtRXRpXmKLHCZCWeEsuZW5U6nT1w5kY+wp38qKJblTojAcpalVjO3KrU6eyBMzfyEe7kRxXd1HXmlc7PKNMQKs1RYoVlSjwlljO3KnU6e+DMjXyEO/lRRbcqdUYClLUqsZy5VanT2QNnbuQj3MmPKrqp68wr3TejREOoNEeJFZYp8ZRYztyq1OnsgTM38hHu5EcV3arUGQlQ1qrEcuZWpU5nD5y5kY9wJz+q6KauM690/4y3u/8IodIcJVZYpsRTYjlzq1KnswfO3MhHuJMfVXSrUmckQFmrEsuZW5U6nT1w5kY+wp38qKKbus600mM/Qvjl1ncIleYoscJkJZ4Sy5lblTqdPXDmRj7CnfyooluVOiMBylqVWM7cqtTp7IEzN/IR7uRHFd3UdeaVHp9x24ZQaY4SKyxT4imxnLlVqdPZA2du5CPcyY8qulWpMxKgrFWJ5cytSp3OHjhzIx/hTn5U0U1dZ15pzYxbNoRKc5RYYZkST4nlzu39/Zsm8XjQraMyb0qsKIh85G1Ve6DEU2KRj3w2YobaAyWeEot8kI8tBbi+bCn0ebt6jSrxXLE+q/jad77+j//wj78fecj/4R/80S7479+/f/n6dfALsI8jBY5iNC5KPEes0CpqhVsuNeQjp1fbW5m1wFTiqbGCn+O6UtaJB6FAfoQHMchHTjtldvEgp33bW+lBYCrx1FjBjzUaKuwfSg/iqEo8NVbwU+Yj8J5H4AfvPePRz+3ZbXGfxx+mv9fYK9zeqpV4rlihBdz2JuLjfq66KXmRj4+eZ14pfXDFIh+ZRHzc19VTJS/y8dHzva/wYK9SH/eroluVOsNdZa1KLDW3j0l+/avbNYSqbl1tRYRQxU2J1QINt5zjeJDTq+1dRbcqdXL+aMnOPZKPnF5t7yq6VakzfFXWqsRy5lalTmcPgptyhKdnj9s1hCHoyPe923eL43EUK+Y3nB9gj/+Ncms48TiCFfNduT17MFqra53OHjhzIx/hTn4o10EcXYmnxopz4xRz5Fw5xYm6XbCcPXDmFn6Sj3AoN5TrII6sxFNjkY9cNtR+qvGOzMfI9WCuzrzyuhmPXyoTXemR/+nIHo0UoRk1d8pRiafECo5KPFcs5zrhFgrkhzJrcXQlnhILbvlsqDVT45GP8z3Fg/M9cF5X5IN8rCngnI+fvMd6uVv+ltE1Q5e2ORtdhVuVOiODylqVWM7cqtTp7IEzN/IR7uRHFd2q1BkJUNaqxHLmVqVOZw+cuTnnI3RTjLfzv7WqKGMMw9noKtyq1BlJVdaqxHLmVqVOZw+cuZGPcCc/quhWpc5IgLJWJZYztyp1OnvgzM05H6FbG6P9nM0dQvUPyTaBth6dja7CrUqdkUVlrUosZ25V6nT2wJkb+Qh38qOKblXqjAQoa1ViOXOrUqezB87czsxH5k9OhIajw6YhHC2kZ/6ZRm/xrcKtSp3ht7JWJZYztyp1OnvgzI18hDv5UUW3KnVGApS1KrGcuVWp09kDZ27O+Qjd1KNsQ+hsdBVuVeqMRausVYnlzK1Knc4eOHMjH+FOflTRrUqdkQBlrUosZ25V6nT2wJmbcz5CtyPG249fMHoEsjGms9FVuFWpM5aBslYlljO3KnU6e+DMjXyEO/lRRbcqdUYClLUqsZy5VanT2QNnbs75CN0Wx+APEZa7Q+hsdBVuVeqMRausVYnlzK1Knc4eOHMjH+FOflTRrUqdkQBlrUosZ25V6nT2wJmbcz5CtyNHqYbQ2egq3KrUGYtWWasSy5lblTqdPXDmRj7CnfyooluVOiMBylqVWM7cqtTp7IEzN+d8hG5HjzINobPRVbhVqTMWrbJWJZYztyp1OnvgzI18hDv5UUW3KnVGApS1KrGcuVWp09kDZ27O+QjdXjFKNITORlfhVqXOWLTKWpVYztyq1OnsgTM38hHu5EcV3arUGQlQ1qrEcuZWpU5nD5y5OecjdHvVsGoIj/hbhM5GV+FWpc5YtMpalVjO3KrU6eyBMzfyEe7kRxXdqtQZCVDWqsRy5lalTmcPnLm55uPVf4MwPHr7cuNfM+pqtHpxqPGUuimxnOuEWyiQH+Qjr1nMqKJblTrVnlbRrUqd5CMUyA/ykdcsZlTRzbnOPufGfs2o1R3CPgHmZzkbXYVblTojgcpalVjO3KrU6eyBMzfyEe7kRxXdqtQZCVDWqsRy5lalTmcPnLk55yN0O2PcsiF0NroKtyp1xqJV1qrEcuZWpU5nD5y5kY9wJz+q6FalzkiAslYlljO3KnU6e+DMzTkfodtZ4+v/9I/+5PuRB//v//4fpuBHvzcb8x2H8ucjlVihlRJPieXMrUqdzh44cyMf4U5+VNGtSp2RAGWtSixnblXqdPbAmRv5CHfyQ61bnsHyjOA2HT290KOfm0Kknz9+hvBe41lUp+qU3JRYoZEST4nlzK1Knc4eOHMjH+FOflTRrUqdkQBlrUosZ25V6nT2wJkb+Qh38kOtW56B74y3jz2pL9G9zFR3CFtolHhKrNBDieeK5Vwn3EKB3Ih1pcxaHF2Jp8SqwI3zZC7/be8qulWpM3zl3NbSvf+RfOzXarqnu25cR6du7XvePN239/xeo/2c3R3CdlIdEef9/du8Wjvfje8Xt0ArsKaHVeEFPxVW4zeCF5pNxwhW4DQPWg5G8I7gFhzdPGi6OXI7woPQn3yE2/tH80GVXWcPnLmFYyoPpu6PnCcDh3xM1dz3vGnW9nbzoPGKRzduzmvUmVt46Xz+UGXN2YPgpqrzB9Dkf9O6J28f/vSWv1RmRLU4uY+eNNvxlViB+XzhacfpeVRyU2K1OvEg7yr56NNMlbWW3TyL+RlHrKv5I+XfVXJTYkUlSjwlVuOWV3t+RhVuR9SpWvNHcJt3O/9uFW5H1Ek++vKWnzU/Q+mpEivYKvGUWPNK5t79zY8/Qxj3GY/6L8fn1L2V5iixQhQlniuWc51wCwXyQ5m1OLoST4kFt3w21Jqp8cjH+Z7iwfkeOK8r8kE+1hSolI8fOgz2cdwh/G2alMFRYgU9JZ4rlnOdcAsF8kOZtTi6Ek+JBbd8NtSaqfHIx/me4sH5HjivK/JBPtYUqJSPNR0y22gIH2opg6PECiOVeK5YznXCLRTID2XW4uhKPCUW3PLZUGumxiMf53uKB+d74LyuyAf5WFOgUj7WdMhuK98QKoOjxAojlXiuWM51wi0UyA9l1uLoSjwlFtzy2VBrpsYjH+d7igfne+C8rsgH+VhToFI+1nTo2fb4LaOjv6i057Aec5TBUWKFOko8VyznOuEWCuSHMmtxdCWeEgtu+WyoNVPjkY/zPcWD8z1wXlfkg3ysKVApH/M6jPVzZe8QKoOjxOJkPB/zrXereEA+tpIwv518zOuy9a5SNyVW8FbiKbHgtpWq+e14MK/L1rtVdKtSZ/itrFWJ5cytSp1b54OR7ZYNYftbhCOFrc1VBkeJFZyVeK5YznXCLRTID2XW4uhKPCUW3PLZUGumxiMf53uKB+d74LyuyAf5WFPgTvk4628Qhr6WDeGa8aPblMFRYkVdSjxXLOc64RYK5Icya3F0JZ4SC275bKg1U+ORj/M9xYPzPXBeV+SDfKwpUCkfazootpVqCJXBUWKFkUo8VyznOuEWCuSHMmtxdCWeEgtu+WyoNVPjkY/zPcWD8z1wXlfkg3ysKVApH2s6qLaVaQiVwVFihZFKPFcs5zrhFgrkhzJrcXQlnhILbvlsqDVT45GP8z3Fg/M9cF5X5IN8rClQKR9rOii3lWgIlcFRYoWRSjxXLOc64RYK5Icya3F0JZ4SC275bKg1U+ORj/M9xYPzPXBeV+SDfKwpUCkfazqot92+IVQGR4kVRirxXLGc64RbKJAfyqzF0ZV4Siy45bOh1kyNRz7O9xQPzvfAeV2RD/KxpkClfKzpcMS2t7G/WnEEJR2mMjhKrKhQieeK5Vwn3EKB/FBmLY6uxFNiwS2fDbVmajzycb6neHC+B87rinyQjzUFKuVjTYelbaP9nO0dwtE/PaEMjhIrjFTiuWI51wm3UCA/lFmLoyvxlFhwy2dDrZkaj3yc7ykenO+B87oiH+RjTYEK+TjzT06E9m9fRlvKNQdP2qYMjhIr5FDiKbGC2/v7t3iQjCrc1HUq8ZRYEQrykV8aag+UeEos8pHPRsxQe6DEU2KRD/KxpQDXly2FPm9Xr1ElnhIrKnfNh7rOzy4n3hns577+w//ln3xPHC696z/47/5Oek6b0NMtxxzFiDuUMZR4SixnblXqdPbAmRv5CHdyY/QbE9OjuZ/byMfUrX3P1fnAg326T/dSexDYSh9csZzrhFsokBuV1kEoo15X7fqcU/3n3o9+rmfa7+a8fbnZLcIRMX+nyuSJEk+JFRSVeK5YznXCLRTID2XW4uhKPCUW3PLZUGumxquSjyp1kg/W6JYCyrWgxHLObpU61R5sZXF7+9gtwkdDeK+h6tbVqsQCUXFTYkWdSjwlljO3KnU6e+DMjXyEO/lRRbcqdUYClLUqsZy5VanT2QNnbuQj3MmPI3TLs/CdcbuGMKQe+a5x+z5wPI5ixfyG8wPs8b9Rbg0nHkewYr4rt2cPRmt1rRMPQoH8IB95zWKGeh3E+WeKOXI+muIE11EsZ25RXxsjdQaGWrfGKx5HuAUvZw+cuak8CBzyMVVz33P37E6rGFmjgUM+pmruez6Xj30z/fey/S2jIZ26m9+yoxm9td/e7Uo8JVbwV+K5YjnX6cxN6adznXALBfKDfOQ1ixlVdKtSp9rTKrpVqZN8hAL5USkfU3XiG4TR85w5rBvCVwpTKYTKWl2xIjtwy68gpWZ4kNe/zVD64IpFPprb+UdXT5W8yEc+F22G0gdXLPLR3M4/unqq5OWej7xrx8+gIXxoXCmEylpdsdxPBK66KXnhQf/JW+mDKxb5IB9bCpDdLYXmt7vqpuQVlSvxlFhwm8/l1ruVPNjS4qzt5RvCSiFU1uqKFQsJbvnTiVIzPMjr32YofXDFIh/N7fyjq6dKXuQjn4s2Q+mDKxb5aG7nH109VfJyz0fetdfNKN0QVgqhslZXLPcTgatuSl540H/yVvrgikU+yMeWAmR3S6H57a66KXlF5Uo8JRbc5nO59W4lD7a0OHu7fUN41C+WqRRCZa2uWLGQ4JY/nSg1w4O8/m2G0gdXLPLR3M4/unqq5EU+8rloM5Q+uGKRj+Z2/tHVUyUv93ysuebwC2WCn31DuCZi77ZKIVTW6ooVOYBbfjUoNcODvP5thtIHVyzy0dzOP7p6quRFPvK5aDOUPrhikY/mdv7R1VMlL/d85F07Z0a5hrBSCJW1umK5nwhcdVPywoP+k7fSB1cs8kE+thQgu1sKzW931U3JKypX4imx4Dafy613K3mwpYXT9reT/+zFS7WoFEJlra5YER645ZeQUjM8yOvfZih9cMUiH83t/KOrp0pe5COfizZD6YMrFvlobucfXT1V8nLPR961sRmj/dzb48+/jzF4wez2c4Qjf7SxUgiVtbpiRezgll98Ss3wIK9/m6H0wRWLfDS384+unip5kY98LtoMpQ+uWOSjuZ1/dPVUycs9H3td0/784Fg/V+Iro5VCqKzVFcv9ROCqm5IXHuw93X/eT+mDKxb5+Oz73ndcPVXyIh970/B5P6UPrljk47Pve99x9VTJyz0fe71y2+/2DWGlECprdcVyPxG46qbkhQf9p3GlD65Y5IN8bClAdrcUmt/uqpuSV1SuxFNiwW0+l1vvVvJgSwvn7bduCCuFUFmrK1YsJLjlTydKzfAgr3+bofTBFYt8NLfzj66eKnmRj3wu2gylD65Y5KO5nX909VTJyz0fede8Zty2IawUQmWtrljuJwJX3ZS88KD/5K30wRWLfJCPLQXI7pZC89tddVPyisqVeEosuM3ncuvdSh5saXGF7ZdpCNsvltkjaqUQKmt1xQrP4bYn+R/3UWqGBx+1zbxS+uCKRT4yifi4r6unSl7k46PnmVdKH1yxyEcmER/3dfVUycs9Hx8d2f9K+wtl9h93ac+v/+gf/+n3pY2K9//+3/0DBcwPjD3ixT6OI9PQbvFXYsWxlHhKLGduVep09sCZG/kId/Kjim5V6owEKGtVYjlzq1KnswfO3MhHuJMfR+iWZ/Frxp6e5tfe288e/dz2Tit7PP7sxL1GGO46lNyUWKGXEk+J5cytSp3OHjhzIx/hTn5U0a1KnZEAZa1KLGduVep09sCZG/kId/JDrVuege+M2zWEqjuELTRKPEesiGbUCrfcIiUfOb3a3uqsBa5jdslHczz3SD5yerW91bqp1lTwc+XmvkZDO5UPrh6Qj1AgP9yzq8ptKOOa3eZB3j3fGZdqCFswtox4f/82pHh897kFWoE1JaPEU2IFxxG80Gw6RrACR4mnxJpyi4xUqLP5OlLrER6E/u1c4MYtNCMfLTnbj+RjW6O5PZS6KbGCqxJPidW4cf6YS9Tye0d4MD2a2zmcfEzd2X5eOR/b6nzeY5qvz1vPeecyv1TmVfJEqEdOTFOeSqzAfV5w02Nlnyu5KbFanXiQc7SaB+SDfCwpoFwLSqx2blvinX1fyU2J1ep0XqPO3LI5WNpf6akSi3wsObb9fvigGkpPlVhRnxJPiaXmpvJShUNDOFFSGRwlljqESm5KLOc6nbnhwWQRJ55W0a1Knc5r1Jkb+UicNCa7VtGtSp3Oa9SZG/mYnBQu/vTxlVHfX8LySm2VoVZicSLoSwEenK9bFQ9Yo+dnzdkDZ26sUbK7pgD5WFNneVsV3arUGU6ra11Oz8iWsX7ujX5Qa7Q6NEo8Vyz1YlPW6cytSp3OHjhzIx/hTn5U0a1KnZEAZa1KLGduVep09sCZG/kId8zGWD/45W1w/svV2PuLZfYSU4ZaiRX8lXiuWM51OnNT+ulcJ9xCgfwgH3nNYkYV3arUqfa0im5V6iQfoUB+kI+8ZtMZR/1CmdF+rvTPECpDrcSK4CjxXLGc63TmpvTTuU64hQL5QT7ymsWMKrpVqVPtaRXdqtRJPkKB/CAfec2uMqNsQ6gMtRIrgqPEc8VyrtOZm9JP5zrhFgrkB/nIaxYzquhWpU61p1V0q1In+QgF8oN85DW70oySDaEy1EqsCI4SzxXLuU5nbko/neuEWyiQH+Qjr1nMqKJblTrVnlbRrUqd5CMUyA/ykdfsajMu2RC2nyPsEVsZaiVW1KLEc8VyrtOZm9JP5zrhFgrkB/nIaxYzquhWpU61p1V0q1In+QgF8oN85DVbmnHUzw8uHS/z/iUbwkyB032VoVZiBUclniuWc53O3JR+OtcJt1AgP8hHXrOYUUW3KnWqPa2iW5U6yUcokB/kI6/ZVWeUaQiVoVZiRXCUeK5YznU6c1P66Vwn3EKB/CAfec1iRhXdqtSp9rSKblXqJB+hQH6Qj7xmV55RoiFUhlqJFcFR4rliOdfpzE3pp3OdcAsF8oN85DWLGVV0q1Kn2tMqulWpk3yEAvlBPvKaXX3G7RtCZaiVWBEcJZ4rlnOdztyUfjrXCbdQID/IR16zmFFFtyp1qj2toluVOslHKJAf5COv2R1mXLYh3POLZZShVmJFcJR4rljOdTpzU/rpXCfcQoH8IB95zWJGFd2q1Kn2tIpuVeokH6FAfpCPvGZ7Zzj/Qpmo4e3Ll9G/bb9Xitfupwy1EitUUOK5YjnX6cxN6adznXALBfKDfOQ1ixlVdKtSp9rTKrpVqZN8hAL5QT7ymnnNGOvnLnuHcM0EZaiVWMFZiafECm7v79/iQTKqcKtSZ4SCfOSXBvnIaxYzquhWpc7wlPNHqJAb5COnV9u7im5V6gxfnc8fLXdXf/z6P//xP/t+ZBF/74/+1mHwc7df4z3FiK+kxlDiKbFU3I6o05mboweh156vQMd+e4bSUyVWcFfiKbEaN/KxJ2G/9sGDX1pknlXRrUqd4X3Uyvkjswq01wM8yGnf9j5ijQa2Yi0cwU3BK+pr3OL53hHH7pm3F//Rz+3ddXa/tyt/YzSEfRZYLbYST4kVbirxlFjO3KrU6eyBMzfyEe7kh1I3JVZUosRTYsEtnzO1Zmo88nG+p3hwvgfO60qdj71qP/cqe+el9hv7xmj8DCFjSQHVvyQEfoRQhafEgtuS++vv48G6Pktbq+hWpc7wWVmrEsuZW5U6nT1w5kY+wp38qKJblTojAcpalViNWz6lvjPeBhtK38pEzEa/txzf8Z6OETw1VnCZYsJt6tT886lesceIZjFfiafGIh/hUG7gQU6vtncl3VrN8Thy/gjNWKNTNfc9d9dtWgX5mKqx/Jzzx7I2S1vc18GVzm1LGr/6/dF+7vK/VEbd8SsNbAtOgemKFbXBrc9hV92UvMjH+dnAgz4PnHVjjfZ5WkW3KnU6r1FnbuTjteePl3xdtK+kD7Mu3xB+qMbohXLBuWKF3HDrC52rbkpe5OP8bOBBnwfOurFG+zytoluVOp3XqDM38uFx/uhjcewsGsID9FUuOFeskA1ufeFx1U3Ji3ycnw086PPAWTfWaJ+nVXSrUqfzGnXmRj48zh99LI6fdYuG0Olro8oF54rlfMKDW99JQ5k1PMCDLQWUeVNiOWe3Sp3OHjhzIx9bZ5357VV0q1Kn2xq9ytdFQ7dbNITzy/z17yoXnCtWqAq3vmy56qbkRT7OzwYe9HngrBtrtM/TKrpVqdN5jTpzIx8e548+Fq+bRUMo0lq54FyxQiq49QXGVTclL/JxfjbwoM8DZ91Yo32eVtGtSp3Oa9SZG/nwOH/0sXjtrMffIRz9RaWvJbx0tPa10Xh89VAuOFes0BRufcly1U3Ji3ycnw086PPAWTfWaJ+nVXSrUqfzGnXmRj7OPX+8/uuiY/0Pdwj78vK7WcoF54rlfMKD2++imHqizBoepKT/3c548DspUk+q6FalzjBfWasSy5lblTqdPXDmRj7CnfxQ65ZncN4MGsIB7ZXBccUKeeDWFxJX3ZS8yMf52cCDPg+cdWON9nlaRbcqdTqvUWdu5MPj/NHH4rxZt2oI29dGXyGncsG5YoWOcOtLk6tuSl7k4/xs4EGfB866sUb7PK2iW5U6ndeoMzfy4XH+eP3XRfvqns66VUM4LezI58oF54oV+sGtL0Wuuil5kY/zs4EHfR4468Ya7fO0im5V6nReo87cyIfH+aOPxfmz3m7yO2VepqRywblihZhw64uUq25KXuTj/GzgQZ8HzrqxRvs8raJblTqd16gzN/Lhcf7oYyGaNfY7Zfg7hBkblAvOFSv0gFsmFb/2ddVNyYt8/PI78wwPMmr92reKblXqDGeVtSqxnLlVqdPZA2du5CPcyQ+1bnkGXjNu95XRo36OUBkcV6yIJtz6Fqirbkpe5OP8bOBBnwfOurFG+zytoluVOp3XqDM38uFx/piyuOLPDwb/t8E7jFMNbvtcueBcscI8uPVF2FU3JS/ycX428KDPA2fdWKN9nlbRrUqdzmvUmRv58Dh/9LHQzxrt577+4z/559/1tH4h/t0//Ju/Xrzomao7DxzVUN65VGJFfUo8JZYztyp1OnvgzI18hDv5UUW3KnVGApS1KrGcuVWp09kDZ27kI9zJjyN0m2Oh6kHmsNfee/Rza5s3t71t7nHBHZrp8TgyRuc/H1uJp8QKnko8JZYztyp1OnvgzI18hDv5UUW3KnVGApS1KrGcuVWp09kDZ27kI9zJD7VuzwzOagafefS8vmVD2CPE3BzuEM6psv5eLLYKulWpM9xW1qrEcuZWpU5nD5y5kY9wJz+q6FalzkiAslYlljO3KnU6e9C4xeNdBg3hhpPv79829ljfHN/xno4RPCVWcFLiKbGuxG3EzyvVGVxHaq2Sjyp1kt1QID/IR16zmFFFtyp1qj2toluVOq+Wj+B7h/H4LaPxtcoj/ztHJvW/oPRUEYt35EP09JhKrMBV4imxrsBt6svIc6VuSqwreOC4rvCgbzVU0a1KnZw/WAdbCijXghLLObtV6nT2YIvb+V8XHevlbvdnJ7ZORK/arly8SqytQGf1gVtWsZ/7K3VTYpGP8/3Egz4PnHVjjfZ5WkW3KnU6r1FnbuTjfuePvoqOnUVDeIC+ysWrxIpSlXhKLLj1BREPztcND873wPn8QT7Ix5oC5GNNneVtVXSrUmc4raxViaXmtpzqc7fcuiE842ujyhAqsdSBhlvfwlXqpsQiH+f7iQd9Hjjrxhrt87SKblXqdF6jztzIx3XOH+d/XbRPq+msWzeE00Jf8Vy5eJVYUbsST4kFt75k4sH5uuHB+R44nz/IB/lYU4B8rKmzvK2KblXqDKeVtSqx1NyWU+2xhYZQ5IMyhEosdaDh1hcYpW5KLPJxvp940OeBs26s0T5Pq+hWpU7nNerMjXzc7/zRV9FrZ739+AWjrz3mS4/WvjYaj0cN5eJVYkW9SjwlFtz60ogH5+uGB+d74Hz+IB/kY00B8rGmzvK2KrpVqTOcVtaqxMpys/m66GCbwx3C5fPPri3KECqxsoHeKhZuWwrNb1fqpsQiH/N+bb2LB1sKzW+voluVOsNlZa1KLGduVep09sCZG/kId/LDWbd8NefNoCEc0F4ZQiVWlKTEU2LBrS9weHC+bnhwvgfO5w/yQT7WFCAfa+osb6uiW5U6w2llrUosNbflVHtuKdEQtq+NKi1QhlCJpQ403PpSo9RNiUU+zvcTD/o8cNaNNdrnaRXdqtTpvEaduZGP654/bL4u2ifhh1lvg185/QBW5YVy8SqxQn8lnhILbn2rAw/O1w0PzvfA+fxBPsjHmgLkY02d5W1VdKtSZzitrFWJpea2nOpjt4z2cyXuECotUIZQiaUONNz6UqPUTYlFPs73Ew/6PHDWjTXa52kV3arU6bxGnbmRj/udP/oq8pj19uXuv2b0tzq3r42O/LZR5eJVYkWJSjwlFtx+G8DkAx4kBfvt7krdlFhBT4mnxILbb8OTfMCDpGC/3b2KblXqDFuVtSqxnLlVqdPZg1Fufl8XHbtHyB3CSMSOoVy8SqygrsRTYsFtR7BmdsGDGVF2vKXUTYkV1JV4Siy47QjWzC54MCPKjreq6FalzrBcWasSy5lblTqdPVBzC7yrDxrCHQ4qF68SK6gr8ZRYcNsRrJld8GBGlB1vKXVTYgV1JZ4SC247gjWzCx7MiLLjrSq6VakzLFfWqsRy5lalTmcP1NwC7w6jVEPYvjaaMU69eN/fv2UOv7ov3FblWdyo1E2JFYTJx6JtqxuUuimxyMeqbYsbnXUjH4u2rW6ooluVOp3XqDM38rF6mljc6KjbyI+gLRZ64oavf/xP/uz7kcf/o7/z+0fCp7Gz3/mN/UdHC40CK7go8ZRYcOtLCh746MYazXlRLbvkg3wsKRBrgXwsqTP/PuePeV223lXqpsQK3ko8JZaa2xQvnjuMRz83ROPxS2VqjQhYnLRb0GpVT7WqCzZKogAKoAAKoAAKoAAKXEuB0c//d+0hyjWEmdiG6aO3qeOrC9PwKPCiBrhlnPz5sw5tBh40JdYfK2Y3FCEf67loW6vkI+qcDvIxVWP5OflY1mZtS8sb1/g1lT5vc9Wt8WqMOX80JdYfjzp/rB+19tZSP0P4aqsj0KOLf8r5+cQy3ZZ9DresYj/3xwN0W1OAfKyps7zNVTfOk8uerW2poluVOsNr1zXqzI18rJ0llrc567bM+vpbfvPjzxDGn6446j9DjdrXRo+kdkSgVc0l3PqcV+qmxIpqlHhKLLidnzU8wIMtBZRrXonlnN0qdTp74MyNfGyddea3O+sWjKff+Juv4MR3B/s47hAe4J1zoOHWZ7hSNyVWVKPEU2LB7fys4QEebCmgXPNKLOfsVqnT2QNnbuRj66wzv91Zt3nG93q3bEN41F1C50DDrW/xKnVTYkU1SjwlFtzOzxoe4MGWAso1r8Ryzm6VOp09cOZGPrbOOvPbnXVrjK3vDjaSA49lG8IBzRanOgcabou2rW5Q6qbECtJKPCUW3FYjtbgRDxalWd2g1E2JFaSVeEosuK1GanEjHixKs7qhim5V6gyzlbUqsdTcVoN9s42P3zIaXzqtOdpdwtFfQRvqOQcabn35VuqmxFLnDW7kY02BKvmoUifnj7W0L28jH8varG2poluVOsNrZa1KLDW3aa6vcXdwrJ97G5s+lavuc+dAw60vl0rdlFhRjRJPiQW387OGB3iwpYByzSuxnLNbpU5nD5y5kY+ts878dmfd5hl7vzvaz/GV0UF/nQMNtz5zlbopsaIaJZ4SC27nZw0P8GBLAeWaV2I5Z7dKnc4eOHMjH1tnnfntzrrNM77/u+Ubwva10R6rnQMNtx5Habj6VEO3Ht1Yoz2qkbU+1dCtRzfWaI9q2qwFA6UPrljOdVbiFrU+j2t8XfSZdf51+YYwL9nPGcqTSiAq8ZRYcPvpd/b/eJBV7Of+VXSrUme4qqzVFcu5TriFAvmhzFocXYmnxIJbPhtqzdR45KPP0+qzaAgfCcjeJWSx9S2bKrpVqTNSoKxVieXMrUqdeBAK5Af5yGsWM5S6KbHg1uens27ko89TZ92WKqpydzDqpyFcSsHC+86BhtuCaRtvK3VTYgVtJZ4SC24boVrYjAcLwmy8rdRNiRW0lXhKLLhthGphMx4sCLPxdhXdqtQZditrVWKpuW1Eu8xmGsKE1c6BhlvCyMmuSt2UWEFRiafEgtskQImneJAQa7KrUjclVlBU4imx4DYJUOIpHiTEmuxaRbcqdYa1ylqVWGpukxiXf0pD+NsIbH1t1DnQcOtbx0rdlFhRjRJPiQW387OGB3iwpYByzSuxnLNbpU5nD5y5kY+ts878dmfd5hn/erfS10WjahrCX94vPnMONNwWbVvdoNRNiRWklXhKLLitRmpxIx4sSrO6QambEitIK/GUWHBbjdTiRjxYlGZ1QxXdqtQZZitrVWKpua0Gu+jGty+jf8nwRsK1u4Tx2IZzoOHWXMo9KnVTYkUVSjwlFtxyGWt740FTIveo1u39/VuOwMreSm5KrKCsxFNiuXMjHyuBX9hEPhaE2XhbqZsSK2gr8ZRYam4bFv3YfMm7g79alz0lftrn6//6p//y+6d3hW/8t3/w14Vox0M9hyBeK0ZrNt2wgg/c8q4oNcODvP5thtIHVyzy0dzOP7p6quRFPvK5aDOUPrhikY/mdv7R1VMlr2r52JuC515g77wz93v0c0OHf3u0A0MAd5vcFlo8xmiPijpdsZzrdOam9NO5TriFAvlBPvKaxYwqulWpU+1pFd2q1Ek+QoH8IB95zfbOuGIz+LO2sX7u0RAyXqWA493GqD1OLHDLpUCpGR7ktJ/urfTBFYt8TB3PPXf1VMmLfOQyMd1b6YMrFvmYOp577uqpkle1fOQSUGtvGsIX+z3yswrxnezpGMEKHCWeEsuZW5U6nT1w5kY+wp38UOoWWHFunGKOnCunOFGZC1ZwgVuokBvkI6dX21uZtcBU4qmxOH801/c/Kj04Oh/7q6q1J79ldMZv9b++zBwi/VYstpEPIs8HVOIpsYKnEs8Vy7lOuIUC+aHMWhxdiafEcuZWpU5nD5y5kY9wJz+q6FalzkiAslYl1tncrvt10fy6fp7xNvaN02c4Xh+hwJ0W25Y+ylpdsUIDuG0lYX67q25KXuRj3vutd/FgS6H57VV0q1JnuKysVYnlzK1Knc4euHMLfs5jtJ/jDuGCuy53CTlJLRi08bZSNyVW0FbiKbHgthGqhc14sCDMxttK3ZRYQVuJp8SC20aoFjbjwYIwG29X0a1KnWG3slYllgO3yncHQ38awlDBdNxtsa3JrKzVFSvqh9taCpa3ueqm5EU+lv1f24IHa+osb6uiW5U6w2llrUosZ25V6nT2wJ1b8KswaAhNXeYk1WeMUjclVlSjxFNiwe38rOEBHmwpoFzzSizn7Fap09kDZ27kY+usM7+9km7zCtzzXRrCFV/P+tpopcWmrNUVKyIGt5WFtrLJVTclL/KxEoCVTXiwIs7Kpiq6VakzrFbWqsRy5lalTmcPnLhV/7poeEFDGCoYDU5SfWYodVNiRTVKPCUW3M7PGh7gwZYCyjWvxHLObpU6nT1w5kY+ts4689sr6TavwL3fpSHc8PeVdwkrLTZlra5YES24bSywhc2uuil5kY8F8zfexoMNgRY2V9GtSp1hs7JWJZYztyp1Onvgxo27g+EIdwh/qmDwf05SfSYodVNiRTVKPCUW3M7PGh7gwZYCyjWvxHLObpU6nT1w5kY+ts4689sr6TavQI133758Hf3LFfcXqt0ljMcjRqXFpqzVFSsyAre+leKqm5IX+Tg/G3jQ54GzbqzRPk+r6FalTuc16sjtVncHB3sUvjLadw6VzeIk1SelUjclluMJb6qwslYllrNuVerEg+lK2f+cfOzXarqnUjclVnBU4imx4DZN0P7neLBfq+melXSb1l31OQ3hTufbXcKdu+/ardJiU9bqihWmw21X9D/t5Kqbkhf5+GT7rjfwYJdMn3aqoluVOsNgZa1KLGduVep09sCV263uDobIg4OGcFDA3umcpPqUU+qmxIpqlHhKLLidnzU8wIMtBZRrXonlnN0qdTp74MyNfGyddea3V9JtXoGa79IQJnxX3SWstNiUtbpiRYTgllhIk11ddVPyIh8TwxNP8SAh1mTXKrpVqTOsVdaqxHLmVqVOZw+cuXF3MNz5OGgIP+px+CtOUn0SK3VTYkU1SjwlFtzOzxoe4MGWAso1r8Ryzm6VOp09cOZGPrbOOvPbK+k2r0Dtd7/+yT/98+9HSvCHf/v3joQ/Bbv3XxZinmKo7lQ2Lko8JVbwU+K5YjnXCbdQID+UWYujK/GUWHDLZ0OtmRqPfJzvKR6c74HzuiIf/fmImb2f4fuO+rpZj35u6GBvx/whhSFO9pPbYozHzMjuv4atxIrjKPGUWM7cqtTp7IEzN/IR7uRHFd2q1BkJUNaqxHLmVqVOZw+cuZGPcCc/7toMhhK5juSzdm+f3+KdoxRQ3iEMjgq8dlJRYAWnwFNiqeqEWyiQH+Qjr1nMqKJblTqbp5zbcuuBfOT0antX0a1KnZw/WrJzjy0fuVns3asADWGnchHU+HCQDez7+7fOI/6cFt/xjhHHVmBNa1Dg/WT5xYpb00zJTelB4xWPKg/Ix1TV9efkY12fpa2hG+ePJXWW3295U63R6ZHuev5omrVaFXWqsnsEt6iTfDS3tx+P8IB8bOv+vEfzQZXdqQfPx+p5rcbr4eA8h18q4+zOE7e22J7e7noZWKMX1emBXblVqTO8cPXAmRv5mK7i/c+r6FalzmprVHXtIx/7zxnTPZW6KbHaOiAfU7f2PQ8fVEPtqYrX3XFoCAccbncJByB2T1UuECVWFKDEc8VyrhNuoUB+KLMWR1fiKbHgls+GWjM1XpV8VKmTfLBGtxRQrgUllnt2m67cHWxKLD8+vjI6+mOIy+Bs0SigXLxKrKhOieeK5Vwn3EKB/FBmLY6uxFNiwS2fDbVmarwq+ahSJ/lgjW4poFwLSiz37G7per/tY/0cdwgHE3H0XULl4lViOZ8IqtTp7IEzN/LRd9KroluVOlmjrIMtBZRrwRXLeR3AbSuh+7Zzd3CfTm/cINwn1Bl7cQLNq67ULI6uxFNiwS2fDbVmajzycb6neIAHawqQjzV1lrcpdVNiBWMlnhILbst5YsuCAmM3CL9wh3BB18zbR9wlVJ5YlFihixLPFcu5TriFAvmhzFocXYmnxIJbPhtqzdR4VfJRpU7ywRrdUkC5FpRY7tl91pW7g8+KLL+mIVzW5rQtysWrxApBlHiuWM51wi0UyA9l1uLoSjwlFtzy2VBrpsarko8qdZIP1uiWAsq1oMRyz+6WrmxfV4CGcF2f3VtVdwmVi1eJFUIo8VyxnOuEWyiQH8qsxdGVeEosuOWzodZMjVclH1XqJB+s0S0FlGtBieWe3TlduTs4p8ryezSEy9q8fIty8SqxQgglniuWc51wCwXyQ5m1OLoST4kFt3w21Jqp8arko0qd5IM1uqWAci0osdyzu6Ur2/cpQEO4T6dde43cJVQuXiVWFK7Ec8VyrhNuoUB+KLMWR1fiKbHgls+GWjM1XpV8VKmTfLBGtxRQrgUllnt2l3Tl7uCSMsvv0xAua/OyLcrFq8QKAZR4rljOdcItFMgPZdbi6Eo8JRbc8tlQa6bGq5KPKnWSD9bolgLKtaDEcs/ulq5szylAQ5jTa3Pv7F1C5eJVYkWhSjxXLOc64RYK5Icya3F0JZ4SC275bKg1U+NVyUeVOskHa3RLAeVaUGK5Z3dNV+4OrqmzvO1t8M9WLCOzZVMB5eJVYgVxJZ4rlnOdcAsF8kOZtTi6Ek+JBbd8NtSaqfGq5KNKneSDNbqlgHItKLHcs7ula9Xto/0cdwgPSM6eu4TKxavEcj4RVKnT2QNnbuSj72RWRbcqdbJGWQdbCijXgiuW8zqA21ZC+7dzd7Bfu7cvX0Z7yv6DV53JCTTvvFKzOLoST4kFt3w21Jqp8cjH+Z7iAR6sKUA+1tRZ3qbUTYkVjJV4Siy4LeeJLaMKjPVz3CEc1X9h/tJdQuWJRYkVZSjxlFjB7f39WzxIhpKbEiuKU+Ipsdy5kY/80iAfec3c14HSUyVW6Oa6Rp25qT1Q4imxnD1w5qb2QImnxAoP9gzuDu5RaXmfr//bP/vX35c3j2/5b/7WXx0HuSjCczjjtWIsNZu92Eo8NVbU5Khb1OnMTaVZ1Kj2VMXN3QPyEQrkhjprcXRl3pRYztxUdUaNak9V3Dh/hDv5ofQzjq7EU2MFP2XelFjO3FR1Ro1tncbzrRHHzey/hXe17Y9+bojyG98YHdJvdXI7ObWAtsfVSTs3KrHikEo8JRbcdgbiaTc8eBJk58squlWpM2xX1qrEcuZWpU5nD5y5kY9wJz+q6Kauc4/S1ZvBHxqNfWP0y+NnCBlXVED9LzAqvDgRqLDCFyWeK5ZznXALBfJDmbU4uhJPiQW3fDbUmqnxyMf5nuLB+R44r6tq+ehLA7OyCtAQZhVL7t8Wbjyqx+jPZMR3vKdjBE+NFVymmE7cVJoFzrTGeO1SpzO30Ix8hEO5ocxaHFmJp8YiH7lsHOGnswfO3KbOBc+RoV5XUy4j3IKXswfO3FQeBM6V8jGt+/k5dwefFel7zS+V6dMtNas1halJB+/cTsiKw7hiRW1w63PYVTclL/LRlw1n3chHn6dK3ZRYzlmD2/lZw4M+D5x1y54/aAb7M/A8k4bwWZECr7MLbk0SV6zgDLc155a3ueqm5EU+lv3f2qL0wRWLfGylYH670k88mNd4z7tKH1yxyMeeJMzv4+qpktd85by7pgAN4Zo6wm0udwmVC84VK2yDW194XXVT8iIffdlw1o189Hmq1E2J5Zw1uJ2fNTzo88BZt57zB3cH+3MwN5OGcE6Vg947uynsWXBLUrhiBV+4Lbm2/r6rbkpe5GM9A2tblT64YpGPtQQsb1P6iQfLOm9tUfrgikU+tlKwvN3V0x5eNIPLPvduoSHsVe5i83oW3FKJrljBF25Lrq2/76qbkhf5WM/A2lalD65Y5GMtAcvblH7iwbLOW1uUPrhikY+tFCxvd/VUyWu5erbsUYCGcI9Kwn3OuEuoXHCuWGER3PqC6qqbkhf56MuGs27ko89TpW5KLOeswe38rOFBnwfOuvWeP7g72J+FtZmPPzuh/3MIawdk22sV6F1wcyxdsYIr3OYc237PVTclL/KxnYOlPZQ+uGKRjyX3199X+okH61qvbVX64IpFPtYSsL7N1VMlr3UFKm0d6+fexqZXElpXa7tLGI9HDuWCc8UK/eDWlyJX3ZS8yEdfNpx1Ix99nip1U2I5Zw1u52cND/o8cNZt5PzB3cHlPIx2FHxldFnbQ7e0pvCog4wsuGdOrljBE27Pbu177aqbkhf52JeFub2UPrhikY8557ffU/qJB9t6L+2h9MEVi3wsub/9vqunI7xoBrd9H9mDhnBEPdO5IwvuuSRXrOAJt2e39r121U3Ji3zsy8LcXkofXLHIx5zz2+8p/cSDbb2X9lD64IpFPpbc337f1VMlr20V2COrAA1hVjHh/kfcJVQuOFessABufUF01U3Ji3z0ZcNZN/LR56lSNyWWc9bgdn7W8KDPA2fdRs8f3B3sz8TemW/8Tpm9Uh2zX2sKFT9POLrgphW6YgVHuE2d2v/cVTclL/KxPw/Peyp9cMUiH8+u73ut9BMP9mk+t5fSB1cs8jHn/L73XD0d5UUzuM//0X6OO4Q7dXbfbXTBTetzxQqOcJs6tf+5q25KXuRjfx6e91T64IpFPp5d3/da6Sce7NN8bi+lD65Y5GPO+X3vuXqq5LVPCfbqVYCGsFc54bx2l7AXUrngXLFCG7j1JcRVNyUv8tGXDWfdyEefp0rdlFjOWYPb+VnDgz4PnHVTnD+4O9ifi+xMGsKsYgft39sUKhZcK8kVK/jBrbmUe3TVTcmLfOQyMd1b6YMrFvmYOr7/udJPPNiv+/OeSh9cscjHs+v7X7t6quKl+HGq/WrW3vPrn/6Lf/P9SAn+4G/8lSPhb4Wd+ZeQ2Fc1epvRueMrsQJfieeK5Vwn3EKB/FBmLY6uxFNiwS2fDbVmajzycb6neHC+B87rqlo++tJQb9ajnxsq+m1oNpOlCrRFHo9bY88+WxjT7Uo8JVZwVOK5YjnXCbdQID+UWYujK/GUWHDLZ0OtmRqPfJzvKR6c74Hzurp7PjI3SPqSwqxnBWgInxUp+lp1xzFOUkqssEOJp8Ry5qaqM2pUe6ri1i6ISjwlFvkIBXJDnbU4utJTJZYzN1WdUaPaUxU3zh/hTn4o/YyjK/HUWMFPmTcllju34Me4lgKPhnD7btS1Sro223ZCi8dXj/f3b92HjO+LT8cIVuAEXpw8mw4jeEdwC47Bb4RXqzMe21DiKbGC3wjeER6Qj5aa/Y9TH0b8jCNOseL1CJ4Sq3EjH6FEbkx9GPEzjjrFitcjeEqsxo18hBL7xxEeTI9OPqZqLD9vPrh9/mi8lpnv3zJdm/tnsedoP8cvlTHMUGsKDanNUooTwcjJ/BlUiafECp7Kk14VbkfUqcrbEdye89z7ugq3I+okH/nUhQ+qofRUiRX1KfGUWI0bHuQUOMIDzh/neUAzmNNeuTcNoVLNgljVTsbOFwpHbuSj76RQRbcqdUYKlLUqsZy5VakTD0KB/CAfec1ihlI3JVZfNcxSKUBDqFJSjHOFu4TqE4EST4kV1irxlFjO3KrU6eyBMzfyEe7kRxXdqtQZCVDW6orlXCfcQoH8UGYtjs7dwbwHyhlvr/9JNSX9e2O1prD9HJ1TteoTgRJPiRWaK/GUWM7cqtTp7IEzN/IR7uRHFd2q1BkJUNbqiuVcJ9xCgfxQZi2OTjOY9+B5xmg/xx3CZ0V5vamA+kSgxFNihRBKPCWWM7cqdTp74MyNfIQ7+VFFtyp1RgKUtbpiOdcJt1AgP5RZyx+dGUcpQEN4lLIi3HaXUAQ3DKM+ESjxlFghlBJPieXMrUqdzh44cyMf4U5+VNGtSp2RAGWtrljOdcItFMgPZdba0bk72JQ49/GNvzpxrgF7jt6awrO/Oqo+ESjxlFjhiRJPieXMrUqdzh44cyMf4U5+VNGtSp2RAGWtrljOdcItFMgPZdba0WkGmxKCx8HvjHKHUOBBBQj1iUCJp8QKL5V4SixnblXqdPbAmRv5CHfyo4puVeqMBChrdcVyrhNuoUB+KLOWPzozXqEADeErVBYco90lFEClIdQnAiWeEiuEUeIpsZy5VanT2QNnbuQj3MmPKrpVqTMSoKzVFcu5TriFAvmhzNr06NwdnKpx/nMawvM9sGagPhEo8ZRYYYIST4nlzK1Knc4eOHMjH+FOflTRrUqdkQBlra5YznXCLRTID2XW8kdnxisVoCF8pdqDx3r1XUL1iUCJp8QKW5R4SixnblXqdPbAmRv5CHfyo4puVeqMBChrdcVyrhNuoUB+KLP2fHTuDj4rcv7rty/8VpnzXUgwaE3h0b9gRn0iUOIpsUJ6JZ4Sy5lblTqdPXDmRj7CnfyooluVOiMBylpdsZzrhFsokB/KrD0fnWbwWRHV67HfKsMdQpUPN8JRnwiUeEqssEyJp8Ry5lalTmcPnLmRj3AnP6roVqXOSICyVlcs5zrhFgrkhzJr+aMz4ywFaAjPUn7guO0u4QDE4lT1iUCJp8QKAZR4SixnblXqdPbAmRv5CHfyo4puVeqMBChrdcVyrhNuoUB+KLM2d3TuDs6p4vEeDaGHD2kWRzSF6hOBEk+JFWIr8ZRYztyq1OnsgTM38hHu5EcV3arUGQlQ1uqK5Vwn3EKB/FCjtbXfAAAtvUlEQVRmbe7oNINzqvi8R0Po40WaibopfH//luawNEF9YnHlpq5TiafECp9dPXDmpvZAiafEcvbAmZvaAyWeEsvZA2dueBDu5EcV3ZzrfHaNZvBZEb/XX//pn/0f34+k9bd//786Eh7shwKKhRYYiqFsUgMrBtxyzih1U2JFFeQj52Xb21U38tEcyj1W0a1KneG+6xp15kY+cueNtvcVdGtc41HxGXWKx/N5BR793PyGne8+fssoAwV+XsxUOrSTlSMe3PpcUeqmxIpqlHhKLLidnzU86PPAWTfWaJ+nVXSrUqfzGu1LKLPOVuBt7JeUnk2f44cCcQIc/RcYx7tw09oUTjed3LCc64RbX1qUWcODPg+cdSMffZ5W0a1Knc5r1JnbEfnoW5Hbs0Y/m24fgT2aAqP9HHcIm5IXf2wniHjsHSM/IxbfZZ+OUayYP8UcxVNyU2EFzrTGeO1Up7MHztzCxzZG/AwM8tGU3P8YmpGP/Xq1PdVZc/bAmVvzIx5Hzh/u68DZA2duR+Zjiq14TjOoUPF1GL/58Xfpo4c46r/X1VL+SK0pfLUQ7cKjOK4SK/go8ZRYztyq1OnsgTM38hHu5EcV3arUGQlQ1uqK5Vwn3EKB/FBmbenoNINLyhz4/mAfx28ZPdCbCtDKE4sSK7RX4imxnLlVqdPZA2du5CPcyY8qulWpMxKgrNUVy7lOuIUC+aHMWv7ozHBWgIbQ2Z0Obq+8S6g8sSixQjYlnhLLmVuVOp09cOZGPsKd/KiiW5U6IwHKWl2xnOuEWyiQH8qsrR2du4Nr6vhue/wMYf/PnPmWVZtZawpHfp5wS0HliUWJFbyVeEosZ25V6nT2wJkb+Qh38qOKblXqjAQoa3XFcq4TbqFAfiiztnZ0msE1dY7eNtbPcYfwaH9Owm9N4RGHV55YlFhRqxJPieXMrUqdzh44cyMf4U5+VNGtSp2RAGWtrljOdcItFMgPZdbWjk4zuKaO/zYaQn+PrBgqTyxKrBBJiafEcuZWpU5nD5y5kY9wJz+q6FalzkiAslZXLOc64RYK5Icya/mjM+NKCtAQXsmtJFf1XULliUWJFbIo8ZRYztyq1OnsgTM38hHu5EcV3arUGQlQ1uqK5Vwn3EKB/FBmbevo3B3cUsh/Ow2hv0dDDFVNofLEosQKcZR4SixnblXqdPbAmRv5CHfyo4puVeqMBChrdcVyrhNuoUB+KLO2dXSawS2FrrGdhvAaPg2xHG0KlScWJVaIosRTYjlzq1KnswfO3MhHuJMfVXSrUmckQFmrK5ZznXALBfJDmbWto9MMbil0ne00hNfxaohpb1OoPLEosUIMJZ4Sy5lblTqdPXDmRj7CnfyooluVOiMBylpdsZzrhFsokB/KrG0dnWZwS6FrbachvJZfL2WrPLEosUIEJZ4Sy5lblTqdPXDmRj7CnfyooluVOiMBylpdsZzrhFsokB/KrOWPzoyrK0BDeHUHE/wzdwmVJxYlVpSrxFNiOXOrUqezB87cyEe4kx9VdKtSZyRAWasrlnOdcAsF8kOZtT1H5+7gHpWutQ8N4bX8Gma7pylUnliUWFG8Ek+J5cytSp3OHjhzIx/hTn5U0a1KnZEAZa2uWM51wi0UyA9l1vYcnWZwj0rX2+dt7O/aX69gGH/50prCeHweyhOLEit4KvGUWM7cqtTp7IEzN/IR7uRHFd2q1BkJUNbqiuVcJ9xCgfxQZm3P0WkG96h0zj6fP9HneLx9GUXIHY+9jRVQnliUWCGZEk+J5cytSp3OHjhzIx/hTn5U0a1KnZEAZa2uWM51wi0UyA9l1vJHZ4adAoP93Nd//r//++9HFvU3/+u/dCQ82AMKTP+lJ54rRrv7qMAKDCWeK5ZznXALBfJDmbU4uhJPiQW3fDbUmqnxyMf5nuLB+R44r6sj8rFH8elnxj37s89rFXj0c0MHfBuazeRLK9BOKvEY/6mGEis4KfFcsZzrhFsokB/KrMXRlXhKLLjls6HWTI1HPs73FA/O98B5XanzsaU2zeCWQtffTkN4fQ+HKoiTinqhq+42RmGN31CRv52sxgpYVa1qbipeUSPcQoXcUGoWR1biKbHglstF2xsPmhK5xyq6Vakz3FfWqsRy5hZ1vnKoPyO+kjvH2q8ADeF+rdgzocD7+7fE3p93je/GT8cInhIrODW8OEmO8JpitVpH8BovBRbcmor5x6kPI37iQV77NmPqQbw34oMSK7hM8UZ4PWPF6xG8Ka9RLLiFAn1j6sOIn3H0KVa8HsFTYsEtFMiPZw/yCMxAgWUF+LMTy9qU2aL+V7VR4eKkN3Lhmh5fiRW4yhOykpsSq9Xp7IEzt2n+Rp4rPVVikY9+V8MH1VB6qsQiH/0Ok4+8dlWyq65zr9LcHdyr1PX3oyG8voeSClyaQuVJT4kVIivxXLGc64RbKJAfyqzF0ZV4Siy45bOh1kyNRz7O9xQP7ufB3opoBvcqdY/9aAjv4aOkirObQuWFR4kV4irxXLGc64RbKJAfyqzF0ZV4Siy45bOh1kyNRz7O9xQP7ufB3opoBvcqdZ/9aAjv46WkkrOaQuWFR4kVoirxXLGc64RbKJAfyqzF0ZV4Siy45bOh1kyNRz7O9xQP7ufB3opoBvcqda/9aAjv5aekmlc3hcoLjxIrxFTiuWI51wm3UCA/lFmLoyvxlFhwy2dDrZkaj3yc7yke3M+DvRXRDO5V6n770RDez1NJRa9qCpUXHiVWiKjEc8VyrhNuoUB+KLMWR1fiKbHgls+GWjM1Hvk431M8uJ8HeyuiGdyr1D33oyG8p6+XqEp54VFihXhKPFcs5zrhFgrkhzJrcXQlnhILbvlsqDVT45GP8z3Fg/t50FcRsyoqQENY0fWdNR95l1B54VFihTRKPFcs5zrhFgrkhzJrcXQlnhILbvlsqDVT45GP8z3Fg/t5kKmIu4MZte657+MP03+9Z2VUJVGgNYXxqBrKC48SK+pT4rliOdcJt1AgP5RZi6Mr8ZRYcMtnQ62ZGo98nO8pHtzPg0xFNIMZtZz3Hfuc/kY/6GyuBzdlU6i88CixQmklniuWc51wCwXyQ5m1OLoST4kFt3w21Jqp8cjH+Z7iwf08yFREM5hRy3zfsX7wy9vgfHN1oKdSQNEUKi88SqzQSInniuVcJ9xCgfxQZi2OrsRTYsEtnw21Zmo88nG+p3hwPw8yFdEMZtTy33e0n+NnCP09tmHYmsIeQsoLjxIralHiuWI51wm3UCA/lFmLoyvxlFhwy2dDrZkaj3yc7yke3M+DTEU0gxm1auxLQ1jDZ1mVPU2h8sKjxApRlHiuWM51wi0UyA9l1uLoSjwlFtzy2VBrpsYjH+d7igf38yBTEc1gRq06+9IQ1vFaVmmmKVReeJRYIYYSzxXLuU64hQL5ocxaHF2Jp8SCWz4bas3UeOTjfE/x4H4eZCqiGcyoVWtfGsJafsuq3dMUKi88SqwQQYnniuVcJ9xCgfxQZi2OrsRTYsEtnw21Zmo88nG+p3hwPw8yFdEMZtSqty8NYT3PZRWvNYXqC8/7+zcZbyU3JVYU6Fon3PriRz7QbU0B8rGmzvK2KrpVqTOcrnLtU9a5vEI+b6EZ/KwJ73xU4Ou/+PP/8P3jW9pXf+P3/qIWEDQ7BeZONPHe6IiGM4YCK3DWGtjYnhlKbkqsqEGJp8S6Ajdl1qJeBV41D5x1U/h5hXXg7IEzN/IR7uwf1c5t6nzsVTqO27TeO4f9rqfAo58bIv34w/QMFBhTIE40zycc15NP4zpWMbNRAAVQAAVQAAVQYFuB9nmoPW7P0O3x/NlMhwzS3RSgIbybozetZ/RrFvHVmxhxcnTDmp6w4bYvwOHnEbrF0fHgXA9Ua5R87PNxupf6PHmEB+Rj6tj686POk84euHF79mDdMbaiwHkK8DOE52l/qyM733lrH3IUgquxRpuPaU1wm6qx/7lat/1HXt8zeJGPdY3mtrrrNse55z33Oslu3lX1uQgP+jxQ6aZeo9lqpv8gk53L/vUUeDSE8XNaR/5XT9SqFTs2hcoTsitW5A1ufavOVTclL/LRlw1n3chHn6dVdKtSZ6U1mk08zWBWsTvsP9bLcYfwDhkwqsGpKVReFF2xwnq49S0AV92UvMhHXzacdSMffZ5W0a1KnZXWaDbxNINZxdg/FKAhJAdyBRyaQuVF0RUrjINbX3xddVPyIh992XDWjXz0eVpFtyp1Vlqj2cTTDGYVY/+mwNuPb4u2VzyigEiB1hTG46uH8qLoihWawq0vWa66KXmRj75sOOtGPvo8raJblTorrdFs4mkGs4rdbP/Bj9vcIbxZHpzKaU3hKzkpL4quWKEn3PpS5aqbkhf56MuGs27ko8/TKrpVqbPSGs0mnmYwqxj7PyvwNthQPuPxGgU+KNCawlfcKVReFF2xQly4fYjY7heuuil5kY/dcfi0o9IHVyzy8cn23W+4eqrkRT52x+HDjmoPPoDveEEzuEOkAruM9nPcISwQkrNLbE3hkTyUJ2RXrNAPbn0pctVNyYt89GXDWTfy0edpFd2q1FlpjWYTTzOYVYz9lxSgIVxShvelChzZFCoviq5YYQbc+iLpqpuSF/noy4azbuSjz9MqulWps9IazSaeZjCrGPuvKUBDuKYO26QKHNEUKi+KrlhhAtz6ouiqm5IX+ejLhrNu5KPP0yq6Vamz0hrNJp5mMKsY+28pQEO4pRDbpQoom0LlRdEVK8SHW18EXXVT8iIffdlw1o189HlaRbcqdVZao9nE0wxmFWP/PQrQEO5RiX2kCiiaQuVF0RUrRIdbX/RcdVPyIh992XDWjXz0eVpFtyp1Vlqj2cTTDGYVY/+9CtAQ7lWK/aQKjDSFyouiK1aIDbe+yLnqpuRFPvqy4awb+ejztIpuVeqstEaziacZzCrG/hkF3r7wl+kzerGvUIHWFMbj3qG8KLpihRZw25uIj/u56qbkRT4+ep55pfTBFYt8ZBLxcV9XT5W8yMdHz/e+Unuw97htP5rBpgSPywrs/yw9h8EdwjlVeO9lCrSmcM8BlSdkV6zQAW570vB5H1fdlLzIx2ff976j9MEVi3zsTcPn/Vw9VfIiH5993/OO2oM9x5zuQzM4VYPnRylAQ3iUsuDuVmBPU6g8IbtihWBw2x2bDzu66qbkRT4+WJ56ofTBFYt8pCLxYWdXT5W8yMcHy1Mv3t+/pfZX7kwzqFQTrDUFvv7Zv/qP39d2GN32+3/tvxiFYH4RBZZOfPG+YuxpPPceR4kVx1TiKbHgtjcRH/fDg4967H1VRbcqdYbvylqVWM7cqtTp7MER3AIzM5Y+E2Uw2LeOAo9+bqjYx88QMlDAQ4F2EYzH6Xh+Pd2Wfe6KFXXALevmz/1ddVPyIh992XDWjXz0eVpFtyp1Oq9RNbdM4mkGM2qxr0KBN36njEJGMFQKxEXwyBOh493G0K7VrdBRiQW3PkfwAN3WFCAfa+osb6uiW5U6w2llrUqsxm05jcdtOfIz0HGsQT5dgY/3UtJ0uEOYlowJRyswPanHc/UY+XmA+JmO6RjBChwlnhILblOX9z/Hg/1aTfesoluVOsNbZa1KLGduVep09mCOW7z3itH+wfqIzz2v4M8xrq0Av1Tm2v7dln2cEKeNoUOhcbEebQCndSjxlFjBUYmnxHLmVqVOZw+cuZGPcCc/quhWpc5IgLJWJZaaWybt7a4gzWBGNfZVKvCmv/+ipAdWdQVaU3j2SdL5ogO3vlWi1E2JFdUo8ZRYcDs/a3jQ54GzbqzRPk+ddctU1JrBzBz2RYFnBUb7Oe4QPivKazsFWlN4FjHniw7c+lKh1E2JFdUo8ZRYcDs/a3jQ54GzbqzRPk+ddctURDOYUYt9j1SAhvBIdcGWKXBWU+h80YFbX7yUuimxoholnhILbudnDQ/6PHDWjTXa56mzbpmKaAYzarHv0QrQEB6tMPgyBV7dFDpfdODWFyulbkqsqEaJp8SC2/lZw4M+D5x1Y432eeqsW6YimsGMWuz7CgUev2V09Funr6DJMVDgpwKtKYzHI4fzRQdufc4rdVNiRTVKPCUW3M7PGh70eeCsG2u0z1Nn3TIV0Qxm1GLf/QqMfS7mDuF+pdnTRIHWFB5Fx/miA7c+15W6KbGiGiWeEgtu52cND/o8cNaNNdrnqbNumYpoBjNqse8rFaAhfKXaHEumwFFNofNFB2598VHqpsSKapR4Siy4nZ81POjzwFk31mifp866ZSqiGcyoxb6vVoCG8NWKczyZAuqm0PmiA7e+2Ch1U2JFNUo8JRbczs8aHvR54Kwba7TPU2fdMhXRDGbUYt8zFKAhPEN1jilTQNUUOl904NYXF6VuSqyoRomnxILb+VnDgz4PnHVjjfZ56qxbpiKawYxa7HuWAo9fKsNAgWsrMG0K43l2OF904JZ18+f+St2UWMFOiafEgtvP7GT/jwdZxX7uX0W3KnWGq8palVhqbj8TvP3/aARj9Hwu2UZnDxTQKkBDqNUTtJMUaCfc7L/EOV904NYXJqVuSqyoRomnxILb+VnDgz4PnHVjjfZ56qzb3oqyn0X24rIfChylwBt/deIoacE9Q4F2t7A1iGscnC86cFtzbnmbUjclVjBW4imx4Lacp7UteLCmzvK2KrpVqTOcVtaqxFJzW071xy00gx/14NWLFMh/Qe4DMX6G8IMcvLiDAq0pXKvF+aIDtzXnlrcpdVNiBWMlnhILbst5WtuCB2vqLG+roluVOsNpZa1KLDW35VR/3EIz+FEPXl1HARrC63gF04QCa02h80UHbgmTJ7sqdVNiBUUlnhILbpMAJZ7iQUKsya5VdKtSZ1irrFWJpeY2ifHqU5rBVXnYaK7A13/5b/7Pnz/1ehDRv/5X/vODkIFFgW0Fnk/Q8Vox1hrOHnwlnhIralHiKbGcuVWp09kDZ27kI9zJjyq6VakzEqCsVYnVuO1N6fNnjb3z2A8FVAo8+rkhqLfBr5wOHZzJKHC0AtMLRDyP/1RDiRWclHhKLLj1JQYP0G1NAfKxps7ytiq6VakznFbWqsRaTuGvLe0fmV993F8MeIYCPxUY/XT7+C2joxBYgQLeCrQTtfu/4LULy6ia03qdsIKLOzdHD5pujtyUfjrXCbdQID/IR16zmKHUTYl1FW59qudnuX+myFfEjGsrMNbP8Wcnru0+7BMKxIXR/QT+/v4tUdHnXePnMGJEnQqsqV4KPEduTbMfwj3+51Zn4xWPbtyOyIeqThU38jFN4P7noZvKgzjq1AfFOlBxm/IKngpugRP8FFiqOoNTq9WZW/B8xZjq+orjcQwUOFoBfqnM0QqDb6VAawrjZH630S7WiroCa/TDyJSHK7cqdYYXrh44cyMf01W8/3kV3arU6bxG1dy2Uh6fHWgGt1Ri+xUVoCG8omtwHlIgmsLWGA4BGU1WfjBRYoVESjxXLOc64RYK5Icya3F0JZ4SC275bKg1U+ORjz5Pt2a1RjA+PzBQ4G4K0BDezVHq2a3AXZpC5cVfiRVGKPFcsZzrhFsokB/KrMXRlXhKLLjls6HWTI1HPvo83ZrVmsGt/diOAldVgIbwqs7BW6LA1ZtC5cVfiRXmKPFcsZzrhFsokB/KrMXRlXhKLLjls6HWTI1HPvo83ZpFM7ilENvvoAC/VOYOLlLDkALTpvBKXwVRXvyVWGGGEs8Vy7lOuIUC+aHMWhxdiafEgls+G2rN1Hjko8/TtVnRCMa40ueCtXrYhgJrCtAQrqnDtjIKtBP+Vf4lUHnxV2JFYJR4rljOdcItFMgPZdbi6Eo8JRbc8tlQa6bGIx99nq7NuspngbUa2IYCGQX4ymhGLfa9vQLTu4WuxSov/kqs0EuJ54rlXCfcQoH8UGYtjq7EU2LBLZ8NtWZqPPLR5+naLJrBNXXYdlcF3vi79He1lrp6FZg2he3OYS+Wep7y4q/EijqVeK5YznXCLRTID2XW4uhKPCUW3PLZUGumxiMffZ4uzeIrokvK8P4lFBj85bd8ZfQSLkPy1Qq0RtDpXwqVF38lVnijxHPFcq4TbqFAfiizFkdX4imx4JbPhlozNR756PN0aZbTtX6JI++jwJEK8JXRI9UF+/IKTO8WnlmM8uKvxApNlHiuWM51wi0UyA9l1uLoSjwlFtzy2VBrpsYjH32eLs2iGVxShvcrKfC4Qzh4j7GSWtRaUoFpU9juHL5SCOXFX4kVGijxXLGc64RbKJAfyqzF0ZV4Siy45bOh1kyNRz76PJ2bxVdE51ThvesqMNbP8ZXR6zoP8xcq0BrBV/9LovLir8QK6ZV4rljOdcItFMgPZdbi6Eo8JRbc8tlQa6bGIx99ns7NevW1fI4D76GAkwJvY/2kUylwQYHjFWh3C1uDeOQRlRd/JVbUrMRzxXKuE26hQH4osxZHV+IpseCWz4ZaMzUe+ejzdG4WzeCcKrx3dQVG+zl+hvDqCYD/yxVoTeGRB1Ze/JVYUbMSzxXLuU64hQL5ocxaHF2Jp8SCWz4bas3UeOSjz9O5WTSDc6rwHgp8+cJXRkkBCnQoMG0K1XcLlRd/JVbIpMRzxXKuE26hQH4osxZHV+IpseCWz4ZaMzUe+ejz9HlWNIIx1Nfr5+PwGgWuqgAN4VWdg/fpCrQLi/JfHJUXfyVWiK3EU2IFt/f3b/EgGUpuSqwoTomnxHLnRj7yS4N85DVzXwdKT5VYat2enVNeo5+xeY0Cd1Hg65//2//r5z+bHFTR7/3lv3AQMrAo4KOA4oLT/gVztKrp3ctRrJivxFNjBT9H3ab/WBAcR4daN5VmUZcrN3cPQjuVD64ekI9QID/cs6vKbSijzu6z2sG16fm8jdcocCcFHv3cUDncIRySj8ko8FOB6UWt9+LTO2/OAyVW4CvxlFhwm3N/+z082NZobo8qulWpMzxW1qrEcubmXGdbt61pVXNt+DyiwN0UoCG8m6PUc5oC7cLj8C+S7WKoECPqUuEpsaI2JZ4rlnOdcAsF8kOZtTi6Ek+JBbd8NtSaqfEiH+7D4RrsrhH8UOBZARrCZ0V4jQKDCkw/UJ158Rz9uan4GZHpGMFTYwWXKaYTN5VmgTOtMV671OnMLTQjH+FQbiizFkdW4qmxyEcuG3N+5hGOn9H+4fLM6+7xVXIEFDhGgd98iX/sOfK/Y3iDigLWCsQFadoYWpOdIdc+VM9sSr/lihWFwC1t548JrropeZGPvmw460Y++jxV69bHYn1WuytIM7iuE1tvrMBgL8cdwhtng9LOV2DaFF7lQqW8+LtiRTLg1rc+XHVT8iIffdlw1o189Hmq1q2PxfIs7goua8MWFMgo8GgI/b8PnimIfVHATYHWCF7hwqW8+LtiRT7g1rdKXHVT8iIffdlw1o189Hmq1q2PxfysK1xP55nzLgocpcBYP8cdwqN8ARcFnhSYNobt+dMup75UXvxdsUJguPXFzFU3JS/y0ZcNZ93IR5+nat36WMzPal8Pnd/KuyiAAj0K0BD2qMYcFBhQIJpBt3/dVF78XbHCMrj1BddVNyUv8tGXDWfdyEefp2rd+lh8nuV23fzMkHdQ4LoK0BBe1zuYX1iBdofQ4V86lRd/V6yICtz6Foyrbkpe5KMvG866kY8+T9W69bH4PMvhWvmZFe+gwH0UoCG8j5dUckEFzr5bqLz4u2JFLODWtzhcdVPyIh992XDWjXz0earWrY/Fx1ncFfyoB69Q4CgF3sZ+BPEoWuCiQB0FzrpbqLz4u2JFiuDWt5ZcdVPyIh992XDWjXz0earWrY/Fx1ncFfyoB69QYE2B0X6OO4Rr6rINBV6owCvvFiov/q5YYR3c+gLsqpuSF/noy4azbuSjz1O1bn0sfs3iruAvLXiGAq9SgIbwVUpzHBTYocAr7hYqL/6uWCE13HYEbmYXV92UvMjHjPE731L64IpFPnaG4YDduCt4gKhAosAOBWgId4jELijwagWOulvo+gFMySu8UuIpseDWt5LwAN3WFCAfa+osb1Prtnyk7S3cFdzWiD1Q4EgFaAiPVBdsFBhQYHq3MGDa615I5cXfFSu0gVtfQlx1U/IiH33ZcNaNfPR5qtatj8UXuz/B1FsH81Dg6grQEF7dQfjfXoHWCI58lUZ58XfFiiDArW85uOqm5EU++rLhrBv56PNUrVsfi5/NYLu+9WIwDwVQQKMADaFGR1BQ4HAF4sLZ87Ua5cXfFSvEh1tfBF11U/IiH33ZcNaNfPR5qtath0XPdaznOMxBARTYr8Db43to+/dmTxRAgVMVaP+auvduofLi74oVhsCtL5auuil5kY++bDjrRj76PFXr1sNi77WrB5s5KFBagcF+7uu/+nf/9/cjBfxr/+V/diQ82ChQVoG1f2Vt2xTiTO9MjuIpsYKLEs8Vy7lOuIUC+aHMWhxdiafEgls+G2rN1HiRj57Rrkm983uOyRwUqKTAo58bKpevjA7Jx2QUOE+BdmGd+xfXtk3FTomnxIr6lHiuWM51wi0UyA9l1uLoSjwlFtzy2VBrdgRepqq5a1RmPvuiAAocrwAN4fEacwQUOFSB+PB2pX99bVxHRWkfWpV4SqyoT4mnxHLmVqVOPAgFcmN6rsvN/Lz3Fc4fn1lf6522lpvW12IPWxSopQANYS2/qfamCrQL7lUuwO/v34aciJ+FiVpb3SN4gTUdI1iB0/CCnwqr8VPhuXFrminrJB9Nzf2PUx8UWXP2wJnbfsc89wxtY7TzsydLWKEACkwV+M30Bc9RAAWurUBcgOO/uCC3i/K1K/rMPj60jn5YbahKrMCcfqBux+h9rMLtiDrJRz51rtklH3kvz5rRrjvtOnQWD46LAiiQV4CGMK8ZM1DAXoF2QW4XaHvCOwkqPxwqsYK+Ek+J5cytSp3OHjhzIx/hjv9o15l23fFnDEMUQIFnBfjK6LMivEaBGykQF+gY7W5he33FEpUfDpVYoaUST4nlzK1Knc4eOHMjH+GO97jDdcVbYdihwOsUeOv7BcKvI8iRUAAFxhVojeBVL+DKD4dKrHBGiafEcuZWpU5nD5y5kY9wx3dc9TriqyjMUGBcgdF+jjuE4x6AgAKXUeCKjaHyw6ESK0xX4imxnLlVqdPZA2du5CPc8Rw0gp6+wAoFFArQECpUBAMFLqbAVRpD5YdDJVbYrcRTYjlzq1KnswfO3MhHuOM3aAT9PIERCqgVoCFUKwoeClxIAefGUPnhUIkV9irxlFjO3KrU6eyBMzfyEe54DRpBLz9ggwJHKvBoCEe/dXokPbBRAAVeocC0MWzPX3HcpWMoPxwqsYKvEk+J5cytSp3OHjhzIx/hjteIZtDhWuClCmxQwFmBsX6OO4TO3sINBV6sQHwAOPtfhZUfDpVYYYUST4nlzK1Knc4eOHMjH+GOzzj7/O+jBExQoJYCb9wgrGU41aLAlgLtX4XP+GCg/HCoxArNlHhKLGduVep09sCZG/kIdzzGGed7j8phgQI3UWDsBuEX7hDeJAeUgQJqBV7dGCo/HCqxQlclnhLLmVuVOp09cOZGPsKd8weN4PkewAAFHBSgIXRwAQ4oYKzAKxpD5YdDJVbYosRTYjlzq1KnswfO3MhHuHPuoBE8V3+OjgJuCtAQujkCHxQwVeCoxlD54VCJFTYo8ZRYztyq1OnsgTM38hHunDdoBM/TniOjgLMCNITO7sANBQwVUDaGyg+HSqyQXYmnxHLmVqVOZw+cuZGPcOecQSN4ju4cFQWuogAN4VWcgicKmCkw2hgqPxwqsUJmJZ4Sy5lblTqdPXDmRj7CndcPGsHXa84RUeCKCtAQXtE1OKOAkQI9jaH6w+H7+zeZIkpuSqwoUImnxApurh44c1N7oMRTYjl74M4t+PUMGsEe1ZiDAnUV+Pqv//3/8/3I8v/qX/pPj4QHGwVQwEyBrQ8ibfso7edGVIEHt5yKeJDTq+1dRbcqdYavUav6/NHyknlsHJr2mbnsiwIocF0FHv3cEHnuEA7Jx2QUQIFnBdoHkfbBJLa3956fP8/teT3F7pk/naPEClwlnhLLmVuVOp09cOZWKR/hw56xdK7dM5d9UAAFUCAUeBv8O4aoiAIogAKzCkw/uLUPLNP3Zifd6M1Ws6Kk0E2Fp8SK2pR4SixnblXqdPagcYvHq452Tog8MVAABWorMHoWeNwhHIWobQDVowAKbCvQPrC0DzAxo723Pfu6e4z+XF38HNd0jOCpsYLLFBNuU6fmn0/1ij1GNIv5Sjw11pXyEVpeZVQ7h17FF3iiwPkKjPVzvzm/ABigAApUUSCawPZffLCZfriposHeOuMD+mjD0I7lihX84NZcyj266qbk5Z6PnGNje7fzZTt/VvgHtTHFmI0CKJBRgJ8hzKjFviiAAjIF2gea1hS217IDXBhI+aHaFSvsgVtfSF11U/Jyz0efc/lZnB/zmjEDBVAgrwANYV4zZqAACggVaI1g++AT0O094WEuA6X8UO2KFWbArS+Srropebnno8+5/bM4F+7Xij1RAAU0CrzxI4QaIUFBARQYU2DaBLYPRNP3xtCvMVv5odoVK5yAW18eXXVT8nLPR59z+2ZVPe/tU4e9UAAFVhUY+xHCL9whXFWXjSiAAmco0BrB9gEpOLT3zuDzimMqP1S7YoWOcOtLk6tuSl7u+ehzbn1WpXPcuhJsRQEUOFMBGsIz1efYKIACqwpMm8D2wWn63urkC21Ufqh2xQo74NYXSlfdlLzc89Hn3PKsO5/PlqtmCwqggKsCNISuzsALBVDggwKtEWwfpGJje+/Djhd7ofxQ7YoVlsCtL5iuuil5ueejz7nPs+527vpcIe+gAApcVQEawqs6B28UKKrAtAlsH7Cm711JFuWHales8ANufal01U3Jyz0ffc59nHX189THaniFAihwRwVoCO/oKjWhQBEFWiN4xQ9cyg/VrlgRQ7j1LUZX3ZS83PPR59yvWVc8L/1izzMUQIFKCtAQVnKbWlHgpgo8N4ZRZnvPsWTlh2pXrNAdbn3pc9VNycs9H33OffnSmsCY73wO6q2PeSiAAvdUgIbwnr5SFQqUVGD6Acz1g5nyQ7UrVoQPbn1L0FU3JS/3fGSdcz3XZOtgfxRAgboKPBrCwT9cUVc7KkcBFDBWwLE5VH6odsWKSMCtb2G46qbk5Z6Pvc7RBO5Viv1QAAVeo8BYP8cdwte4xFFQAAVOVMChOVR+qHbFCovh1hd0V92UvNzzseUcTeCWQmxHARS4qgJvY/3kVcuGNwqgQFUFlprD0GO6TamP8kO1K1boBbe+1LjqpuTlno8556YNYGw/6vwwd2zeQwEUQIGMAqP9HHcIM2qzLwqgwK0UeP6AN/0A+Lytt3Dlh2pXrNAGbn0JcdVNycs9H1PnjjgHTPF5jgIogAKOCnz9t//h//1+JLG//Bf/kyPhwUYBFECBQxQY/WA4nT9KMJpTFZ4SK+pS4imxnLlVqdPZg8YtHqdrK7xhoAAKoMDVFHj0c0OUuUM4JB+TUQAF7qrA9INhzwfG6XyFRko8JVbUpsRTYjlzq1Knqwexptu6VnsRNTNQAAVQ4EoKvPFLRq9kF1xRAAXOUGD6gbF9iAwe0/fP4MUxUQAF9ivA2t2vFXuiAApcTIHBLzdwh/BifkMXBVDgXAWmTeD0A2awmm47lyVHRwEUYH2SARRAARTYpwAN4T6d2AsFUAAFPinw3ABOP4A+b/s0mTdQAAXkCrAG5ZICiAIoUEABGsICJlMiCqDAaxSYNoF8MH2N5hwFBVhrZAAFUAAFxhSgIRzTj9kogAIoMKvAUnPYdp5ub+/xiAIosK7AtPlre7KWmhI8ogAKoECfAjSEfboxCwVQAAV2KzD3gfX5g+3cPrsPwI4ocFMFWCc3NZayUAAFrBR4NISDv5bGqhzIoAAKoMA1FHhuAJ8/+EYVz/tcozJYokCfAqyBPt2YhQIogAKj/Rx3CMkQCqAAChgoMNf8PX9AntvHgDoUUKBLAfLdJRuTUAAFUECuAA2hXFIAUQAFUECjwHMD+PwBOo7yvI/myKCggFYBsqvVEzQUQAEUUCpAQ6hUEywUQAEUOFCBuebv+YP23D4HUgIaBWYVIJezsvAmCqAAClgqQENoaQukUAAFUGCfAs8N4PMH8UB53mcfMnuhwD4FyNw+ndgLBVAABVwVeONXyrhaAy8UQAEUyCsw1/zxgT2vIzPmFSBL87rwLgqgAAqcqcBoP8cdwjPd49gogAIo8AIF9jaJUypzc6bbeX5PBeYavmml5GKqBs9RAAVQ4B4K0BDew0eqQAEUQIGUAlsf7Ncag625KSLs/HIF8PblknNAFEABFLBW4I0/Q2jtD+RQAAVQ4BQF1pq+tYYiyK7NPaWYYgfFn2KGUy4KoAAKDH5nlDuERAgFUAAFUCClwFbDR0OSkjO9M/qmJWMCCqAACqDAigI0hCvisAkFUAAFUCCvwGjDuHbELey1uU7btpq6Na530WCtRrahAAqgAAq8TgEawtdpzZFQAAVQAAUeCow0NCON1Jb4z7xeeawtbmxHARRAARRAgaMUeDSEg186PYoZuCiAAiiAAijwpMBz0/a0eejlcwN45LGGiDIZBVAABVAABT4oMNbPcYfwg5i8QAEUQAEUqKoADWBV56kbBVAABWor8Jva5VM9CqAACqAACqAACqAACqAACtRVgIawrvdUjgIogAIogAIogAIogAIoUFwBGsLiAaB8FEABFEABFEABFEABFECBugrQENb1nspRAAVQAAVQAAVQAAVQAAWKK0BDWDwAlI8CKIACKIACKIACKIACKFBXARrCut5TOQqgAAqgAAqgAAqgAAqgQHEF3sb+akVx9SgfBVAABVAABVAABVAABVAABU5UYLSfO/zvEP67//j/dcnz/AeCu0CYhAIogAIogAIogAIogAIoUFoB/s7suv1vX0ZbynX8rq0/mkFDXl3FMAkFUAAFUAAFUAAFUAAFUOA0Bb5/+f6FpnBZ/sPvEC4f+tcW7gb+0oJnKIACKIACKIACKIACKIACWgWe+w0axF/6PhrC427FPQv/67DPz47j8HwkXqMACqAACqAACqAACqAACtRW4Pv3ffVXaBwP+y2j+5vBfWawFwqgAAqgAAqgAAqgAAqgAAq8UoEKPc1hDeErjeJYKIACKIACKIACKIACKIACKIACeQUOaQgrdNJ5qZmBAiiAAiiAAiiAAiiAAihwNQXu3tsM/VKZu4tztbDCFwVQAAVQAAVQAAVQAAVQQK/AUt9zh58x7G4Il0RRyv+KYyj5goUCKIACKIACKIACKIACKOCjwNENW/QrRx/jaDW7G8IjidEIHqku2CiAAiiAAiiAAiiAAihQQ4HWV1y9aTvSra6GsAk7SkyFM8qD+SiAAiiAAiiAAiiAAiiAAvdVYKnvUDSKga3AOUv91YZwSbhRskfhjvJiPgqgAAqgAAqgAAqgAAqgQB0FWl8y2tA1nGflRnGf8Y54vdgQLhWVIaHAyByPfVEABVAABVAABVAABVAABVAgq8BS3zLa0AXuKEa2luz+iw1hFmi6/5Kg0314jgIogAIogAIogAIogAIogALOCrS+xr2pG9Hw7evM7B+d7Mz7W2/9TrCtHdmOAiiAAiiAAiiAAiiAAiiAAldR4HGnL0ZXY2h+l/D/B05t74onwq2XAAAAAElFTkSuQmCC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78280" y="3571667"/>
            <a:ext cx="5177916" cy="25853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Optimization of </a:t>
            </a:r>
            <a:r>
              <a:rPr lang="en-US" dirty="0">
                <a:solidFill>
                  <a:srgbClr val="FF0000"/>
                </a:solidFill>
              </a:rPr>
              <a:t>starting vector direction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starting pad position</a:t>
            </a:r>
          </a:p>
          <a:p>
            <a:r>
              <a:rPr lang="en-US" dirty="0">
                <a:solidFill>
                  <a:schemeClr val="bg1"/>
                </a:solidFill>
              </a:rPr>
              <a:t>	1) Initialization in middle + next pad direction</a:t>
            </a:r>
          </a:p>
          <a:p>
            <a:r>
              <a:rPr lang="en-US" dirty="0">
                <a:solidFill>
                  <a:schemeClr val="bg1"/>
                </a:solidFill>
              </a:rPr>
              <a:t>	2) </a:t>
            </a:r>
            <a:r>
              <a:rPr lang="en-US" dirty="0">
                <a:solidFill>
                  <a:srgbClr val="FF0000"/>
                </a:solidFill>
              </a:rPr>
              <a:t>Random small variations </a:t>
            </a:r>
            <a:r>
              <a:rPr lang="en-US" dirty="0">
                <a:solidFill>
                  <a:schemeClr val="bg1"/>
                </a:solidFill>
              </a:rPr>
              <a:t>of </a:t>
            </a:r>
            <a:r>
              <a:rPr lang="en-US" dirty="0" err="1">
                <a:solidFill>
                  <a:schemeClr val="bg1"/>
                </a:solidFill>
              </a:rPr>
              <a:t>params</a:t>
            </a:r>
            <a:r>
              <a:rPr lang="en-US" dirty="0">
                <a:solidFill>
                  <a:schemeClr val="bg1"/>
                </a:solidFill>
              </a:rPr>
              <a:t> (x50)</a:t>
            </a:r>
          </a:p>
          <a:p>
            <a:r>
              <a:rPr lang="en-US" dirty="0">
                <a:solidFill>
                  <a:schemeClr val="bg1"/>
                </a:solidFill>
              </a:rPr>
              <a:t>	3) </a:t>
            </a:r>
            <a:r>
              <a:rPr lang="en-US" dirty="0">
                <a:solidFill>
                  <a:srgbClr val="FF0000"/>
                </a:solidFill>
              </a:rPr>
              <a:t>Run</a:t>
            </a:r>
            <a:r>
              <a:rPr lang="en-US" dirty="0">
                <a:solidFill>
                  <a:schemeClr val="bg1"/>
                </a:solidFill>
              </a:rPr>
              <a:t> the engine</a:t>
            </a:r>
          </a:p>
          <a:p>
            <a:r>
              <a:rPr lang="en-US" dirty="0">
                <a:solidFill>
                  <a:schemeClr val="bg1"/>
                </a:solidFill>
              </a:rPr>
              <a:t>	4) </a:t>
            </a:r>
            <a:r>
              <a:rPr lang="en-US" dirty="0">
                <a:solidFill>
                  <a:srgbClr val="FF0000"/>
                </a:solidFill>
              </a:rPr>
              <a:t>Count score </a:t>
            </a:r>
            <a:r>
              <a:rPr lang="en-US" sz="1400" dirty="0">
                <a:solidFill>
                  <a:schemeClr val="bg1"/>
                </a:solidFill>
              </a:rPr>
              <a:t>(</a:t>
            </a:r>
            <a:r>
              <a:rPr lang="en-US" sz="1400" dirty="0" err="1">
                <a:solidFill>
                  <a:schemeClr val="bg1"/>
                </a:solidFill>
              </a:rPr>
              <a:t>nb</a:t>
            </a:r>
            <a:r>
              <a:rPr lang="en-US" sz="1400" dirty="0">
                <a:solidFill>
                  <a:schemeClr val="bg1"/>
                </a:solidFill>
              </a:rPr>
              <a:t> of successful connections, </a:t>
            </a:r>
            <a:r>
              <a:rPr lang="en-US" sz="1400" dirty="0" err="1">
                <a:solidFill>
                  <a:schemeClr val="bg1"/>
                </a:solidFill>
              </a:rPr>
              <a:t>nb</a:t>
            </a:r>
            <a:r>
              <a:rPr lang="en-US" sz="1400" dirty="0">
                <a:solidFill>
                  <a:schemeClr val="bg1"/>
                </a:solidFill>
              </a:rPr>
              <a:t> of layers, length of wire)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	5) </a:t>
            </a:r>
            <a:r>
              <a:rPr lang="en-US" dirty="0">
                <a:solidFill>
                  <a:srgbClr val="FF0000"/>
                </a:solidFill>
              </a:rPr>
              <a:t>Take best or combine best</a:t>
            </a:r>
            <a:r>
              <a:rPr lang="en-US" dirty="0">
                <a:solidFill>
                  <a:schemeClr val="bg1"/>
                </a:solidFill>
              </a:rPr>
              <a:t>, restart at 2) until </a:t>
            </a:r>
            <a:r>
              <a:rPr lang="en-US" dirty="0" err="1">
                <a:solidFill>
                  <a:schemeClr val="bg1"/>
                </a:solidFill>
              </a:rPr>
              <a:t>nb</a:t>
            </a:r>
            <a:r>
              <a:rPr lang="en-US" dirty="0">
                <a:solidFill>
                  <a:schemeClr val="bg1"/>
                </a:solidFill>
              </a:rPr>
              <a:t> of generation reach (50k)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70089" y="5105234"/>
            <a:ext cx="81913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/>
              <a:t>START</a:t>
            </a:r>
          </a:p>
          <a:p>
            <a:pPr algn="ctr"/>
            <a:r>
              <a:rPr lang="en-US" dirty="0"/>
              <a:t>PAD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54375" y="2555169"/>
            <a:ext cx="66755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END</a:t>
            </a:r>
          </a:p>
          <a:p>
            <a:pPr algn="ctr"/>
            <a:r>
              <a:rPr lang="en-US" dirty="0"/>
              <a:t>PAD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77189" y="5047044"/>
            <a:ext cx="212035" cy="21326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25027" y="3018459"/>
            <a:ext cx="212035" cy="213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0"/>
          </p:cNvCxnSpPr>
          <p:nvPr/>
        </p:nvCxnSpPr>
        <p:spPr>
          <a:xfrm flipH="1" flipV="1">
            <a:off x="6270089" y="4681614"/>
            <a:ext cx="713118" cy="36543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flipV="1">
            <a:off x="6270089" y="3125094"/>
            <a:ext cx="2554938" cy="153082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93867" y="461130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Starting vector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10994" y="4955325"/>
            <a:ext cx="2032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C000"/>
                </a:solidFill>
              </a:rPr>
              <a:t>Starting via position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03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d3DT </a:t>
            </a:r>
            <a:r>
              <a:rPr lang="mr-IN" dirty="0"/>
              <a:t>–</a:t>
            </a:r>
            <a:r>
              <a:rPr lang="en-US" dirty="0"/>
              <a:t> Auto-routing a PCB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21</a:t>
            </a:fld>
            <a:endParaRPr lang="fr-FR"/>
          </a:p>
        </p:txBody>
      </p:sp>
      <p:sp>
        <p:nvSpPr>
          <p:cNvPr id="7" name="AutoShape 4" descr="data:image/png;base64,iVBORw0KGgoAAAANSUhEUgAAA4QAAAN7CAYAAAAdilT3AAAKqGlDQ1BJQ0MgUHJvZmlsZQAASImVlgdUU1kax+976Y0WQEBK6B0pAgGkhB56bzZCAiSUGAOhiQ0ZHIGxoCICiqCDFAVHpchYEAuiDAIW7AMyKCjrYAELKvuAJezsnt09+3/n5v3el+9973v33XvOHwByN0sgSIKlAEjmpwqDPJxpEZFRNNwQgAAMCMAIqLHYKQJGQIAPQLRw/qum7iPZiO4Yz9b69///q6Q5sSlsAKAAhGM4KexkhM/ODrZAmAoAiovENdNTBbNciLCsEGkQ4SOzHD/PZ2c5Zp5vzOWEBLkg/AQAPJnFEsYDQBpF4rQ0djxSh4xH2JTP4fERpiPswOayOAhnIGyUnLxulo8hrBfzT3Xi/1IzRlyTxYoX8/y7zAnvyksRJLEy/8/p+N9KThItPEMDGWSu0DNo9ozMWU3iOm8x82P8/BeYx5nLn2OuyDN0gdkpLlELzGG5ei+wKDGUscAs4eK9vFRmyAIL1wWJ6/OT/HzE9WOZYo5NcQte4DieO3OBs7gh4QucxgvzW+CUxGDvxRwXcVwoChL3HCd0F79jcspib2zW4rNSuSGeiz1EiPvhxLq6ieP8UHG+INVZXFOQFLDYf5KHOJ6SFiy+NxVZYAucwPIKWKwTIJ4f4AMYwBw5TIFlamxG6myjLusEmUJePDeVxkB2SiyNyWebGNHMTc2sAZjdd/Of9f2Duf0EyeMXYyJkfa2YRtaf1GJsJbIWG7sAkMtejGnLAEBdAUBbJVskTJuPoWd/MIAIJIEsUASqQBPoAWOkMytgB5yAG/AC/iAERII1gA24IBkIQTrIBltBHigAu8F+UAoqwFFQA06C06AFnAeXwXVwC/SCe+AxGAQj4DWYAFNgGoIgHESBqJAipAZpQ4aQOUSHHCA3yAcKgiKhaCge4kMiKBvaBhVARVApVAnVQr9A56DLUBfUBz2EhqAx6B30BUbBZFgWVoF14GUwHWbA3nAIvBqOh9fDWXAuvBMugavgE3AzfBm+Bd+DB+HX8CQKoEgoeZQ6yhhFR7mg/FFRqDiUELUJlY8qRlWhGlBtqE7UHdQgahz1GY1FU9E0tDHaDu2JDkWz0evRm9CF6FJ0DboZfRV9Bz2EnkB/x1AwyhhDjC2GiYnAxGPSMXmYYkw1pglzDXMPM4KZwmKx8lhdrDXWExuJTcBuwBZiD2Ebse3YPuwwdhKHwyniDHH2OH8cC5eKy8MdxJ3AXcL140Zwn/AkvBreHO+Oj8Lz8Tn4Ynwd/iK+H/8SP02QImgTbAn+BA4hk7CLcIzQRrhNGCFME6WJukR7YggxgbiVWEJsIF4jPiG+J5FIGiQbUiCJR9pCKiGdIt0gDZE+k2XIBmQX8iqyiLyTfJzcTn5Ifk+hUHQoTpQoSiplJ6WWcoXyjPJJgiphIsGU4EhsliiTaJbol3gjSZDUlmRIrpHMkiyWPCN5W3JciiClI+UixZLaJFUmdU5qQGpSmiptJu0vnSxdKF0n3SU9KoOT0ZFxk+HI5MoclbkiM0xFUTWpLlQ2dRv1GPUadUQWK6sry5RNkC2QPSnbIzshJyO3XC5MLkOuTO6C3KA8Sl5HnimfJL9L/rT8ffkvS1SWMJbELtmxpGFJ/5KPCksVnBRiFfIVGhXuKXxRpCm6KSYq7lFsUXyqhFYyUApUSlc6rHRNaXyp7FK7peyl+UtPL32kDCsbKAcpb1A+qtytPKmiquKhIlA5qHJFZVxVXtVJNUF1n+pF1TE1qpqDGk9tn9oltVc0ORqDlkQroV2lTagrq3uqi9Qr1XvUpzV0NUI1cjQaNZ5qEjXpmnGa+zQ7NCe01LR8tbK16rUeaRO06dpc7QPandofdXR1wnW267TojOoq6DJ1s3TrdZ/oUfQc9dbrVend1cfq0/UT9Q/p9xrABpYGXIMyg9uGsKGVIc/wkGGfEcbIxohvVGU0YEw2ZhinGdcbD5nIm/iY5Ji0mLxZprUsatmeZZ3LvptamiaZHjN9bCZj5mWWY9Zm9s7cwJxtXmZ+14Ji4W6x2aLV4u1yw+Wxyw8vf2BJtfS13G7ZYfnNytpKaNVgNWatZR1tXW49QJelB9AL6TdsMDbONpttztt8trWyTbU9bfunnbFdol2d3egK3RWxK46tGLbXsGfZV9oPOtAcoh2OOAw6qjuyHKscnztpOnGcqp1eMvQZCYwTjDfOps5C5ybnjy62Lhtd2l1Rrh6u+a49bjJuoW6lbs/cNdzj3evdJzwsPTZ4tHtiPL0993gOMFWYbGYtc8LL2muj11Vvsnewd6n3cx8DH6FPmy/s6+W71/eJn7Yf36/FH/gz/ff6Pw3QDVgf8GsgNjAgsCzwRZBZUHZQZzA1eG1wXfBUiHPIrpDHoXqhotCOMMmwVWG1YR/DXcOLwgcjlkVsjLgVqRTJi2yNwkWFRVVHTa50W7l/5cgqy1V5q+6v1l2dsbprjdKapDUX1kquZa09E42JDo+ui/7K8mdVsSZjmDHlMRNsF/YB9muOE2cfZyzWPrYo9mWcfVxR3Gi8ffze+DGuI7eYO85z4ZXy3iZ4JlQkfEz0TzyeOJMUntSYjE+OTj7Hl+En8q+uU12Xsa5PYCjIEwyut12/f/2E0FtYnQKlrE5pTZVFDE63SE/0g2gozSGtLO1Telj6mQzpDH5Gd6ZB5o7Ml1nuWT9vQG9gb+jIVs/emj20kbGxchO0KWZTx2bNzbmbR7Z4bKnZStyauPW3HNOcopwP28K3teWq5G7JHf7B44f6PIk8Yd7AdrvtFT+if+T92LPDYsfBHd/zOfk3C0wLigu+FrILb/5k9lPJTzM743b27LLadXg3djd/9/09jntqiqSLsoqG9/rubd5H25e/78P+tfu7ipcXVxwgHhAdGCzxKWk9qHVw98GvpdzSe2XOZY3lyuU7yj8e4hzqP+x0uKFCpaKg4ssR3pEHlR6VzVU6VcVHsUfTjr44Fnas82f6z7XVStUF1d+O848P1gTVXK21rq2tU67bVQ/Xi+rHTqw60XvS9WRrg3FDZaN8Y8EpcEp06tUv0b/cP+19uuMM/UzDWe2z5U3UpvxmqDmzeaKF2zLYGtnad87rXEebXVvTrya/Hj+vfr7sgtyFXReJF3MvzlzKujTZLmgfvxx/ebhjbcfjKxFX7l4NvNpzzfvajevu1690Mjov3bC/cb7LtuvcTfrNlltWt5q7LbubfrP8ranHqqf5tvXt1l6b3ra+FX0X+x37L99xvXP9LvPurXt+9/ruh95/MLBqYPAB58How6SHbx+lPZp+vOUJ5kn+U6mnxc+Un1X9rv9746DV4IUh16Hu58HPHw+zh1//kfLH15HcF5QXxS/VXtaOmo+eH3Mf63218tXIa8Hr6fG8v0n/rfyN3puzfzr92T0RMTHyVvh25l3he8X3xz8s/9AxGTD5bCp5avpj/ifFTzWf6Z87v4R/eTmd/hX3teSb/re2797fn8wkz8wIWELWnBVAIQOOiwPg3XEAKJGIV+gFgCgx74vnBM17+TkC/4nnvfOcrACYtcqh7QD4OAFQvgXxIAgjNgQEINchTgC2sBCPfyglzsJ8vhapBbEmxTMz7xE/iNMH4NvAzMx0y8zMt2qk2UcAtE/N+/E5uzuBWPJZXwc6t3dVgn/R3wGSLQKXBy7d7AAAAZ1pVFh0WE1MOmNvbS5hZG9iZS54bXAAAAAAADx4OnhtcG1ldGEgeG1sbnM6eD0iYWRvYmU6bnM6bWV0YS8iIHg6eG1wdGs9IlhNUCBDb3JlIDUuNC4wIj4KICAgPHJkZjpSREYgeG1sbnM6cmRmPSJodHRwOi8vd3d3LnczLm9yZy8xOTk5LzAyLzIyLXJkZi1zeW50YXgtbnMjIj4KICAgICAgPHJkZjpEZXNjcmlwdGlvbiByZGY6YWJvdXQ9IiIKICAgICAgICAgICAgeG1sbnM6ZXhpZj0iaHR0cDovL25zLmFkb2JlLmNvbS9leGlmLzEuMC8iPgogICAgICAgICA8ZXhpZjpQaXhlbFhEaW1lbnNpb24+OTAwPC9leGlmOlBpeGVsWERpbWVuc2lvbj4KICAgICAgICAgPGV4aWY6UGl4ZWxZRGltZW5zaW9uPjg5MTwvZXhpZjpQaXhlbFlEaW1lbnNpb24+CiAgICAgIDwvcmRmOkRlc2NyaXB0aW9uPgogICA8L3JkZjpSREY+CjwveDp4bXBtZXRhPgoPjT4AAABAAElEQVR4Aey9acw1bVklut+PB5xapbUxgjkOCXFAE4eDCT8giibqD49T1CN2g+JEN6DoaROPQwIkDscEB1T6NAYbsbvlOOQEOX/UxGAMUX+okDglSiLmVTBGnzjgxCe8Z6/9fvf71lNPTdddq6pW1bXu5Pv23lV1r1rXWqtq1/XW3vu5833f9333Th5WwApYAStgBayAFbACVsAKWAErkE6Bq9PpTrqiXbAVOJoC733ve0+PPvro5b979/xvPEfz1/VYAStgBfagwJ07d06Pf/zjL/898sgje6BsjlbACpwVuDofux5WwArsWAE0gu9+97tPaArdDO7YSFO3AlbACuxcAbwHPfrou0/vec+/np7whCdcGsOdl2T6ViCFAv7nmxQ2u8ijKoAmEM3ge97zHjeDRzXZdVkBK2AFdqQAmkK8J5V/qNwRdVO1AmkVcEOY1noXfgQFcHcQTaGHFbACVsAKWAElBcpXGZQ4mYsVsALdCrgh7NbFS63ALhRAQ+iPie7CKpO0AlbACqRS4P7HRx9NVbOLtQJ7VeD8ozIeVsAK7FWBrmbwXe/6R+ly/s2/eX9pfiZnBayAFbACHAW63qM4yEaxAlaAqYDvEDLVNJYVsAJWwApYAStgBayAFbACVmBHCrgh3JFZpmoFrIAVsAJWwApYAStgBayAFWAq4IaQqaaxrIAVsAJWwApYAStgBayAFbACO1LADeGOzDJVK2AFrIAVsAJWwApYAStgBawAUwE3hEw1jWUFrIAVsAJWwApYAStgBayAFdiRAm4Id2SWqVoBK2AFrIAVsAJWwApYAStgBZgKnP/sxB0mnrGsgBVYVYE9Hr975Lyqqd6ZFbACVuAgCuB873P+Qcx0GQdWwHcID2yuS7MCVsAKWAErYAWsgBWwAlbACgwpcOV/uBmSx+usgLgCe/yH1z1yFo+B6VkBK2AFJBXwDUJJW0zKCrQVOH9kdNnxf37bty27A6NbAStwQ4FP/dT/9cZrtRdvectv0yi99rWvvWA9//nPp2Ea6L4CS2v7mZ/5mSf895M/+ZOnt7/97aev/uqvPn30R3/05TmW4TmW/eqv/urlvz35Au6oDY8YqA914NHDClgBK2AFrABbgf/r+79/FuTVnVnTPdkKWIEjKfCyl7309LKXvXwXJaFhQcNQhkJT+MEf/MGnz/u8zzs99alPPT3+8Y8v1C6Pjz766Oltb3vb6Rd/8RdPf/u3f/tg3Td+4zeefvRHf/TBa4Una2iLhukzPuMzLg1hX81Yj4Fmag8DDeBLX/rSSy5/8zd/8/Qnf/InF9qf+7mfe4KmaHRf/vKX77ox/IIv+ILTJ3/yJ58e97jHdVpy7969S42dKxdYiOPnQz/0Qy/HFY49DBxj5XnXLn/u537u9Pu///tdq+SXvfCFLzw96UlPmszzH/7hH06veMUrJm/vDa2AFdinAnP7ucXvEO5TVrO2AjkV+IIv+N8uhas3he2GpTSGWzaFn/3Zn3165jOfebpzp/u0jAbxEz7hE04f//Eff3rzm998+pVf+ZVTuZhdK21owpqjq9FaS1s0R/iv3DXD8zIKz9e97nVlkfzjp3zKp5ze9KY3nX7t137t9JznPOeEC/Hm+IAP+IDL8re85S2nZz/72ae3vvWtzdXyz5/xjGeckPGrq6sTmr73vOc9Nzgj94888khv/m9sTHqB4+dDPuRDTqXBK00gmnH81xxoZD/t0z7tsugDP/ADm6t287ymGfzt3+Z9ImM3QpmoFbACYQXcEIYl8wQrcGwF1JvCdsNS3NiyKWxebILPX//1X5/+4A/+4EFTgGbgaU972uVOBi6cn/WsZ52e/vSnn97v/d6v0F/0Edp867d+6+kv/uIvTn/5l3952deHfdiHnX7sx37s9F3f9V2nN7zhDQ/2j6Ya/+GiH6OvwX0wofJJaQSb0/t4gnubZ3Pe1s9xZxDNIBpYNPplvOQlL7k8feUrX3nJwmte85rLXUNs+6mf+qkPmuGyveLjJ37iJ54+//M///S+7/u+F3rvfe97b9EszeA73/nO05Of/ORb65dYUJrBn//5n7/8Qww4lvFt56+q/Ou//uvpB37gBy6LyvH5O7/zOw+awrLtXh7dDO7FKfO0AvtUwA3hPn0zayuwqALKTWFpWCDA0k3LFJFx16TcecDHQtFcdX0cDY0CLq6/6Iu+6PJx0rWaQTTQuCv53d/93Q8a1FIXGlVcPH/hF37hpQksy9d4LA18uTPYxRPaooFFI7UVzyla4GOiuDPYbgbBvww0hRjY5mM+5mMuHy3d8o524dX3+JEf+ZGXXOAOHEZXI4jlzWbwj/7oj1ZpCJvNII61P/uzPzu9+MUvBp3LQPOKRhGj2Qy+8Y1vfHCsXlbu5H9uBndilGlagR0r8MiOuZu6FbACCyqAphDfKfToVwDfGcTHRDHQDOKOW1czWBCw7u/+7u/Ky8Uf0XyiGfze7/3eW80gdo6PNWIdtikN2uKkHtsB7qrhP4w+nriLif+25HkhOPA/1ADtXv/619/YCg0gmhH8V5rBsgG2xZxSf1mu8IhMg9vXfM3XXD6OiUZwajO4Bv92M4h94ju5OPZwDOIfidAM4lhrN4Nr8GPvw80gW1HjWQEr0KWAG8IuVbzMCliBiwIqTSHuHkVHzZzoPvCdpfKRStwZbP5YTBcWLmbxAxhrDdwVbDcjXfvGNvhY5poDHxktHxvt44m7g+UjruC2Bc8xTfB9R3xfrXxnsHxMtGteWYdtMad8V7Jr2y2WoRH85m/+5tNHfdRHXZpANFfId9d/+L4g/sPHRHFncI1Rjp93vetdp0//9E+/NK7gjP+++Iu/+PRXf/VXp+vr68u6F7zgBZe7gfiYKO4MsgYa5r4xtK5vztByhWZwqKahdUN1eZ0VsAJ6Cvgjo3qemJEVkFJg64+PorHDBV/043WYgxGdd5k08X8/8zM/M3HL+5ut+WuiaDbwncHSqAwRxTbYFnO6fmhmaG7tuvJR0SGezY9gYj9b8ByrD3f5yq+JouHDx0T7mvDyEVKsxxy1O4Tg03c3sEsHNGBrNYPYf/nHFPwozNAPw5Tt0KyiGUTj8hVf8RWnV7/61V1lTFoGDDTLaI67msxyNxJN9A//8A+P/uPQlJ1iX9B46sD3lllji3pZ3I1jBaxAXAE3hHHNPMMKpFNgq6awNIO1gq/RFNZyW3reE5/4xBt318b217wTN7YtY31phoZ44uOiGE1uzecMHk2MP//zP2++PH3ER3zEjdcZXuAHkaYMNF3tO+If+7Efe+vXR6dgLbXNv/zLv1yaQXy/ED8yg4E/SfGHf/iH4V02a8V3hvHdyvKPGjjPlDwDuLlteEciE5o1ZKhXRHbTsAKbKXBuCO9stnPv2ApYgf0osHZT2G4Gyw/IdCk2tC5zU9illcoy+IK/M/gLv/ALF0q4e4YGEA0f7gziOe7I/O7v/u6N7+fh+4af8zmfc8LFPnu0G8B2g9i1v/d///c/4T/8rUEM8CqNQnt7rMOvi2I97qz98i//cnuTXb/+8A//8BP+rIbKeJ/3eZ/Lj83gT77gv5e97GUXau0/STGVL76b+KVf+qWXu4RoAPERVoxyRxLnofJjNlMxlbfLVq+yF+ZmBcYVmNfP+Q7huMLewgpYgccUWLsptPD1CvzN3/zNpamailDuxk3dfs52aLRwsf6EJzzhhL/fh19cxR0cfCcNH1l87nOfe3mObfBrl6XZwj5//dd//fKLqWt8tLXdIHbVjMYAH/980YteNOnjucDAr7vih2Xwa6Pf8z3f0wU7uGwKr0GABVbiF3ThIfP7egvQnAXZ/EVTNJilEQRo+VGp5p21WTsTmJytXgHJTcEKbKaAG8LNpPeOrcD+FPit3/qt01p/6Lh896/c4cP3adqj3BkcWoe7MQWrPf/Ir9Ew4ZcX0XyMfY8Q2+DuDuZ03ZmNajh2Z63d0Pze7/1e55/FaPsDnvh7hOCpMvDDONAHf4wefx6jjPJ9QrzGHc/m9wqxbVTTgovHqL7NuUs8x595QHP0S7/0S0vAV2PijiyOgfKR0e///u8/PeMZz7h8jLS2ccO8gommEOOIzWARPVu9pW4/WoFsCrghzOa467UCFQqgEXzpS19++UXBiunVU0ojV5rCKNCci+7ovhS3f8UrXnFCY4I/LTE0sM0f//EfXzZpa96lIbshqeE5VM/a617+8pdfPiqJO4Xlh3CaDWDzOT4aix8gga61o91Qt3HY/rTx268/7uM+7vTP//zPl19Oba/b+nVpaPCjMriLiV8Gxqj92CjmFsznPe95eHn6qZ/6qUN8b/BSTMf/stXbIYEXWYHDK3DlrxAe3mMXaAWqFPj7v//7B7/k95SnPGX1ZrCQLg1KeT31sauRmTp36nblO0nN7fGjHGO/JooL0y/7si+7TMMPXER/rbS5v6Hn0ADf0/uO7/iOyx2q9p1C3HFDM4i7Jhi4Owi98d+Xf/mXX5bh+3rtBmOsIblMDPyvlmdgF4tuiruEz372s09vetObLh8DxcdBoXWzEYTWuDOIZhCj/CNHbb6HChrzp+1nwcIvd377t397eTnpEb9Gif+UvzuHhubNb37z5ft/uJs3pxksogBz7Dgv2275yPoRpr3Uu6XW3rcV2FSB2x+iCtHxHcKQXN7YChxbATSBb3rTr55++qdff0IT+IM/+IpLwXi+5p8kaKtcc9FcM6e93+jrKc0gLp7xwygY+MgrfvVwyQEdsD/8rT/8aYlygfglX/Ilp8c97nEPfn0RHNCkoBHE9w/RwKw5+njiu434OGu5g1l44nELj/s0eetb33r5wZiXvvSll+8Houkof44C3xVE043GF/9BZ4zyuHYdfQ0j/oFj7DuN3/md33nhXv6Hu4P423/4vpnqwD/A4Mdg8B1HfNwzy8CxruxLFh9cpxXYgwJuCPfgkjlagZUU+IzPePaDPeFXEN/xjndcGkMs/Mqv/Aqp7249ICr05IM+6IMuH0vruwjDhSmas/LdI9y1wL+8Lz1e9apXXXaBxqoMfHSufBev+b1B/GLmz/7sz5bNVn18wxvecMJ/+MeH5ujiuVUz1eTVfo47hWju8BFS1IAfnMHAr4ni7iDWl1H4l8e1m8LCo/3Ybvja60vDWH4ACI+f9Emf1N5M5nW7GVzjeFMo3s2gggvmYAX2o8DVzDuM+6nUTK2AFQgrgDuF3/qt//ky7+lPf/rpyU9+8mYfHS3km81LWVZ+XAZ3X7a4sP6nf/qnyy9lotHDR0E/67M+64Q/El0+oom7bU972tNu/Coh/rh1+b5ZqYPx2PVxwL47QmV/RbPSnJTHsrxst9ZjaQDb+yt8Cr/yWJa3t9/qNRo/ZLFvFL6Ff3ksy/vmKSwvDSN+RAY/5vSnf/qnp9/4jd+4RW0sc7cmLLAAHJt3Bt0MLiCyIa2AFZBQYG4/5zuEEjaahBXQVOCNb/z/Ti94wTdcvkuIj5Pi42HvfOc7NyVbLprLRXQhs1UzWD4mih8LeeYzn3m5SMaF6LOe9axC7cYjmlfcGWQ1g+0GcMqFeHtOIfiP//iPl7+ph9fQt3x8tKzvesT++vC6th9aNhVrKs+peEOcyjo2Fr6bObWOwqHvkcWtfIew3AXs2x+W484gBv7RA38qpD3amQDHtQfqOfIvgHbp6TuDXap4mRWwAmMKuCEcU8jrrUBiBd71rnddvk+Ij47iu4V4rTDaTeHWzSA0QYOHX2PFRzGf+tSnPvhYaNELF6Zve9vbLt8ZrL1T0b7IBnbthfbf/M07CrUHj1j2lKd89OmJT/x3l2Xvfvc/nr9PeHs7rHziE5/yYB6e9G13Y6OeF1GsIZ7Awvom5prcekq8LG5ywoK3v/0PJuvdhdvGY9T5pCc96dLs/fM//33XLm8se/TRd5+1/qsby8qLwq3kk5ndso+xRzeDYwp5vRWwAlbgvgJuCJ0EK2AFBhV49at/fHD9VitLU4j9N5+vyaf9K4No9Ji/GNq+iC4X10vW+I53vP0BfPP5g4XnJ7jYbzddzfWR57VYTW7lecGK7H9o24KHx7mjD6twB37z+dj++vDG5nWtL1in01NO+GGZr//6r5/d4Lfz0ZXdaL67ftW3q56jLCvf/T1KPa7DClgBXQXcEOp6Y2ZWwAqMKLBVIzhCq2p1++IYIF0X0VXgwUlDjcnD5iEI2rH5XKwmz7lYbXpMvDGsZh1tHl2vx/C65vQtY2JhHxG8dr6VjoE+vbzcClgBK3BEBc4N4dyvIR5RFtdkBayAFVhWgfbFb/vieNm916FHLvbH9qCKBd7mNuZe9/q5unUdA3s8TrrV8VIrYAWswJIKzOvnfIdwSW+MbQWsgBU4K9C+qIUoXRe/ymLNvdhv1qaKBY7m1nRq+nOmbs29to+TIxxLzfr83ApYASugoIAbQgUXzMEKWIHDKdC8cG1f1O6tWObFvioWPDG3umQydRtj0HUsHelYG6vf662AFbACSyjghnAJVY1pBaxASgWOeGHKvNhXxUJYza3ukGXqVsfg5t32Ix6Dtbp4nhWwAlZgqgJuCKcq5e2sgBWwAi0FmhefWNV196I1ZVcvmRf7qlgwxNzqYsnUrY7B7VnNY/Dox+ft6r3EClgBK1CngBvCOt08ywpYgaQKNC8ymxefR5ODebGvigXPzK0uuUzd6hiMz2ofn1mO3XFlvIUVsAJW4KYCV/6R0ZuC+JUVsAJWoK1AtgtJ5sW+KhY8Nrd20qe9Zuo2bY+crZoNYrZjmqOgUayAFZBVYN6PjJ58h1DWWROzAlZgSwWyXjAyL/ZVsZArc6s7upi61THgzHJzyNHRKFbAChxDATeEx/DRVVgBK0BQIGsTWKRjXuyrYqFWcyuOxx6ZusX2vOzWbg6X1dfoVsAK6CvghlDfIzO0AiEF3vKW3w5tn3njZgMIHZoXhtl0YV7sq2LBU3OrSzZTtzoG68xqngN8flhHc+/FCliB7RW4mvmR0+0rMAMrYAWsQECB5kVe8+IvAHG4TZkX+6pYMM3c6qLL1K2OwTaz2ucHnzu28cF7tQJWYFyBuf2c7xCOa+wtrIAV2LkCvpDrN5B5sa+KherNrT8DQ2uYug3tZw/rmg2izyl7cMwcrYAVmKrAuSGc21NO3ZW3swJWwAqsp4Av2Ma1Zl7sq2JBBXMbz0LXFkzduvD3vMzN4Z7dM3crcEQF5vVzvkN4xEy4JiuQVIF3vOMdDyp/ylOe8uC5n9xU4M6dO6d/+28/4rKwPN7cIvYKeBhqWOCkyk3dg+JleYSWHt0KNJtDn4O6NfJSK2AFtBVwQ6jtj9lZASswQYF79+5dtioX/xOmpN6E3Swz8ZhYMJmJp4qlXGe2A62ZEZ+Xsrnveq3AfhVwQ7hf78zcCqRXoFxwFSHar8vyKY9oJufMb+6jNKZMPCYWuDLwstQJvZwPqBAb2fLRVqddf3nd3s6vrYAVsAJbK+CGcGsHvH8rYAVCCjQbmXKRfn19N4TR3PhDPuR/ab48zcECUMEDTxZWIcjCY3EDTrnIncOtaMasU5kb6mR5UDTD4xwPML/4wOKm7MFS3KBje5RjBPssoywrr/1oBayAFdhSgUe23Ln3bQWsgBWYqgAupspFHC6mGBdUuACeexHd5F8uqJvLap9n4bZEnSxPl+BWm4f2vCzclqhzq3yU8xYey/ms7atfWwErYAW2UMAN4Raqe59WwApMUqBcNDUbwUkTJ2x0pAvNsXKZtapiQQNzG0tC93pV3Zi81PJRmsPmOa7bHS+1AlbACiyvgD8yurzG3oMVsAJBBXCRhMG4C9i16yNfaLbrZdaqioWaza3t/LTXqroxeSnno3mOW/q8Ny0R3soKWIGMClz5zxBmtN01WwE9BcrFEJg1L5LYTLNcaEI3Zq2qWMp1mhsUiA9m1rB3Jh4Tq61MOe+tdS5s79+vrYAV2LEC8/4M4cl3CHfsvalbgSMoUC5+ysXQkjWxL+aYeEwsaMjEU8VSrtPcoEB8MLOGvTPxmFhDyjTPhWueH4c4eZ0VsALHVsAN4bH9dXVWQFaBtS902BdzTDwmFgxn4qliKddpblAgPphZw96ZeEysiDKlOVz7fBnh6G2tgBXYvwJuCPfvoSuwArtRoFzUgHC50FmDPPtijonHxIKWTDxVLOU6zQ0KxAcza9g7E4+JFVfm/oxyvtzqHFrL2/OsgBXYhwLnhnDmh073UadZWgErsKEC5SKmXNSsSYV9McfEY2JBUyaeKpZyneYGBeKDmTXsnYnHxIorc3tG8xy65Xn1NjMvsQJWYFsF5vVzV/Omb1u6924FrICuAuViBQybFzFrMmZfzDHxmFjQlImniqVcp7lBgfhgZg17Z+IxseLKjM8o51WFc+04W29hBazAkgrM7ef8kdEl3TG2FUioQLk4KRcrW0nAvphj4jGxoC8TTxVLuU5zgwLxwcwa9s7EY2LFlYnNaJ5rVc6/sQq8tRWwAlsr4IZwawe8fytwEAWULkTYF3NMPCYWosPEU8VSrtPcoEB8MLOGvTPxmFhxZebNKM2h0vl4XkWebQWswBoKuCFcQ2XvwwocWAG1Cw/2xRwTj4mFSDHxVLGU6zQ3KBAfzKxh70w8JlZcGd4MN4Y8LY1kBTIo4IYwg8uu0QosoIBaI4gS2RdzTDwmFrtWJjcmlnKd5gYF4iNTPuLq8Ge4MeRrakQrcEQF3BAe0VXXZAUWVECxEUS5mS40mbWqYrE9ZdZpblAgPjJ5EFdn2RluDJfV1+hWYO8KuCHcu4PmbwVWUkC1EUT5mS40mbWqYrE9ZdZpblAgPjJ5EFdnvRluDNfT2nuyAntSwA3hntwyVyuwgQLKjWCR4/r6bnk6+5F54crEQmFMPCYWuKl6oMyN7QETj4ml7AGbG/D2MNwY7sElc7QC6ynghnA9rb0nK7ArBfbQCBZBcfHKHAw8XHBBQwZWszYG3hLcGLyYdZYLXmCqcQOnJTxg1cripuzBktzgw15G0WFP5/u9aGueVmBPClyd5v4lwz1Va65WwAqMKrC3C4NyQTNa2IQNmFjYHROPiaXMLUudyh4oc1POB3Tb6yi67u38v1e9zdsK0BWY2c/5DiHdEQNagf0qgIuBcmHQrKJcJDSX1TwHNgsL+2fiqWIp12luUCA+mFnD3pl4TCxzi2eDrVnBm8oE/mP0vRdMxfF2VsAK7EuBc0M4s6XcV71mawWsQIcCpUkrFwMdm8z6jlj7I3tzvm8GLMxvYs7Fa9arggVOzRrxWoWbugfOB9ISG+ysKXugzK3p2pzjHThtT5vYY8+b/zAw9L4whuP1VsAKrKXAvH7ukbVoej9WwAroKYBGsPxL8FJv+qV5YFTPxAIfJh4TS5lbljqVPVDm5nzAnfhQ1A3vCaUxLP9oGK/MM6yAFdiDAv7I6B5cMkcrQFagvLkv1QQWusyLHCYW+DHxmFjK3LLUqeyBMjfnA+7Eh7JuqKa8T6z1vhFX0DOsgBWYq4AbwrkKer4V2JECa76hMy9ymFiwi4nHxFLmlqVOZQ+UuTkfcCc+lHVrV+PGsK2IX1uB4yhwNe8Tp8cRwpVYgSMrsGYjCB2ZFzlMLHOrS7k9sG5DCjgfQ+r0r1PWrZ+17xgOaeN1VmArBeb2c75DuJVz3q8VWEGBtRtBlMS8yGFimVtd4OyBdRtSwPkYUqd/nbJu/axvrvEdw5t6+JUV2LMCbgj37J65W4EeBbZoBEGFeZHDxDK3nqCMLLYHIwL1rM6iW5Y6YTOzViYWm1tPpAcXuzEclMcrrcAuFHBDuAubTNIKTFNgq0YQ7JgXOUwsc5uWnfZW9qCtyLTXWXTLUidcZ9bKxGJzm5bw/q3cGPZr4zVWQF0BN4TqDpmfFZigwJaNIOgxL3KYWOY2ITwdm9iDDlEmLMqiW5Y6YTmzViYWm9uEeE/exI3hZKm8oRWQUcANoYwVJmIF6hRAM1jegOsQ5s1iXuQwsVAVE4+JpcwtS53KHihzcz7gTnwo6xavZtqM8r609XvUNLbeygrkVsANYW7/Xf2OFdj6riCkY17kMLHMrS7Y9sC6DSngfAyp079OWbd+1rw1aAwV3q94FRnJChxPATeEx/PUFSVQQOFfXJkXOUws2M/EY2Ipc8tSp7IHytycD7gTH8q6xaupn+G7hfXaeaYVWEOBq/NnzdbYj/dhBawAQQGVf2VlXuQwsSAxE4+JpcwtS53KHihzcz7gTnwo6xavhjPDdws5OhrFCtxSYGY/5zuEtxT1AiugqYDCXUEow7zIYWKZW11u7YF1G1LA+RhSp3+dsm79rNdZ47uF6+jsvViBiAJuCCNqeVsrsIECKncFUTrzIoeJZW51wbQH1m1IAedjSJ3+dcq69bNef43vFq6vufdoBfoUcEPYp4yXW4GNFVBqBCEF8yKHiWVudUG1B9ZtSAHnY0id/nXKuvWz3m5N824hWJTX2zHynq1ATgXu/MAP/tC9JUv/z//HtywJb2wrcEgFVD4eWsQtzWl5XfvY/BfhWozmPCaeKhbqNbem69Ofq+rG5OV8TM9De0umD6pYJR/t2lVfq733qepkXlagrcC5n2svCr32HcKQXN7YCiyrQGm8cHGhNJh8mFjQiImniqVcp7lBgfhgZg17Z+Ixscwtng22ZnUMtpmF7Km+D26jiPdqBdZRwA3hOjp7L1ZgVIHyJogNm89HJ7Y2aL6htlZVvWTisbFQ0BytmoJk4sbSDPqxdWNxAy8MJh4TS5kbq07U6HxAhdhQzy47H211mvWX5+1t/NoKWAGuAlda9yG4xRnNCuxBgeab6/X13WrK+O5Kc8zBAg4Tj4lVuEG3crEwp9YluIEj+M3hVerEYxlz8JaqU5Wb81GcmfbofEzTqb3VUrplO3+0dcVrnN+hQ3l+eeL/WQEr0KnA3H7ukU5UL7QCVmAVBcpFa2lsaneKi5I5zUJ7v0w8JhZ4MvGYWIVbW8va10xuTKxSJytv2bjV5qE9j6kbE8v5aDs1/TV8YA2mp0ws1BfBw3tjszFk6WMcK2AFbirghvCmHn5lBVZRAI1gaQbn7jDy5jplX0w8Jha4M/GYWMrcstSp7IEyN+cD7sRHFt1U6ixNYbljGHfMM6yAFRhSwN8hHFLH66zAAgqwGkFQU3mz7pLJ3LpUGV/G1I2JBeZMPCaWuY3nqmsLe9ClyviyLLqp1Vk+ScN8Dx1321tYgRwKuCHM4bOrFFCg/MtmeVObS0ntzbpZj7k11Zj+nKkbEwsVMPGYWOY2PV/NLe1BU43pz7PoplxnuVsI11jvp9MT4C2twDEVODeEc7+GeExhXJUVYCnAbgTBS/nN2tzqksPUjYnFzpu5OR9DCjgfQ+r0r2PqxsQCYzYeMEsjuMT7K/A9rMD+FJjXz/kO4f4cN+MdKbDER1vYb65MPCYWbGbiMbGUuWWpU9kDZW7OB9yJjyy6KdfZ5VqzMSzPu7bzMitgBYYVuPINwmGBvNYK1Ciw1L9aKr9Zm1tNUtz01qlm3Wp08zFaoxo3a2DA9EEVi13nmHNoBpd63x3bt9dbAQkF5t0gPPkOoYSLJnEkBZa4Kwh9mG/8bDxzq0swUzcmlvNR56eybs5HnadZdFOuc6pz5Q7hUu/BU3l4OyuwRwXcEO7RNXOWVGDJf51UfrM2t7o4MnVjYqEaJh4Ty9y2z5o9qPNAWTflY7RGbd8trFHNc7Ir4IYwewJcP0WBJf9FUvnN2tzq4sPUjYmFaph4TCxz2z5r9qDOA2XdlI/RerVv/uhMuXM4B89zrcDRFfAfpj+6w65vcQXcDHIkZl6YMLFQHRNPFUu5TnODAvHBzBr2zsRjYplbPBtszZbAq6vq5qzm3cKba/zKCliBpgK+Q9hUw8+tQECBJT8iChq+YAqY0dg0i25Z6mQfC1l0y1Kn89E4+QWeKucjUMakTZtNoe8WTpLMGyVUwA1hQtNd8nwFlrwrCHbKb9bmVpcfpm5MLHbezM35GFLA+RhSp38dUzcmFhiz8fpVqF9TGsGl37vrGXqmFdhWAX9kdFv9vfcdKrD0Gwr7zZWJx8SC9Uw8JpYytyx1KnugzM35gDvxkUU35TrjrsVnNO8Wxmd7hhU4rgJXM/9sxXGVcWVWoEMBN4N3O1SpW8S8MGFioRomniqWcp3mBgXig5k17J2Jx8Qyt3g22JotgVdXVXxWaQrLXcM4gmdYAT0F5vZz/sionqdmJKgAGkGMpd9Arq81Gy7Ubm5QITbYF8H2IKZ/2VpVN+ejOBR7zKJbljpj7nO2Lk0h0JZ+X+cwNooVWFaBOz/0Q6+8f6W70H6+5VteshCyYa3AOgosfVewVFGazvK69rG8uTHwmFioh4nHxCrcGJoVLDwy8ZhYLG5LeKDMTdED6AUfFLktkQ/FOrN5wD5GgbflQKZKVrfk4X1bgTkKnPu5OdNPvkM4Sz5PProCa75RsN+QmHhMLGSGiaeKpVynuUGB+GBmDXtn4jGxlLllqVPZAzY34G05kKk13+u3rNX7tgJ9Crgh7FPGy1MrUP4Veujio2zDEKq8IalhgY+5xV1hamYP4vqXGUwfVLGcj+J2/FHVUyavbPmIp+D+jKbmeO5hBbIp4IYwm+Oud1SByL8UzvluUvl+CB7LmItXcPA4Fwvzza2p6Pjzpl72YFyvskUm3UrNzkdTieHnzsewPl1roVnWc3iXHlOWlUYwcg0wBdfbWIE9KPDICf8QsuR/e1DBHK3AYwqs9UZQ3qxZwjPxmFioj4nHxFLmlqVOZQ+UuTkfcCc+suiWpU4kgF0rMJt3C/HawwrsQoGZvZzvEO7CZZNcWoHy8c/yL4RL7o/9BsbEY2JBQyYeE0uZW5Y6lT1Q5uZ8wJ34yKJbljqRAHatzVQ1m8I1rgua+/ZzK7CFAm4It1Dd+5RSYK27giia/QbGxGNisWvNwi1Lnc4HFIgP5yOuGWZk0S1LnUt42pWs0giueY3QxcPLrMAaCjyyxk68DyugqsCaJ3q/WdelIItuWepECpi1MrGUuWWpU9kDZW7OB9xZZjTvFi6zB6Nage0VcEO4vQdmsJECbgbvC+8LiboAMnVjYqEaJh4Ty9y2z5o9qPNAWTcfo/WeTp3ppnCqUt5urwr4I6N7dc68qxVAI4hRPg5SDTRxot+sJwrV2iyLblnqhL3MWplYytyy1KnsgTI35wPurDOaTeFa1w/rVOa9WIGT/zC9Q5BLgTXvCkJZv1nX5SuLblnqZB8LWXTLUqfz4fPkmALsY2Fsf33rSyO49rVEHx8vtwIsBfyRUZaSxpFXYO0TOPsNjInHxILxTDwmljK3LHUqe6DMzfmAO/GRRbcsdSIB7Frjqbo9o3m38PZaL7EC+1Pg/JFR/OEKDytwXAXW/ogolGS/gTHxmFjsWrNwy1Kn8wEF4sP5iGuGGVl0y1LnEp7WJat7VrMpLHcOu7f0UiuwhgLz+jl/h3ANj7yPzRRY+64gCvWbdZ3dWXTLUif7WMiiW5Y6nQ+fJ8cUYB8LY/urWV8awS2uNWr4eo4V6FPgal4/2Qfr5VZgewW2OEGz38CYeEwsuMvEY2Ipc8tSp7IHytycD7gTH1l0y1InEsCuNZ6q2Ixyt7A0iLHZ3toKzFdgbj/n7xDO98AIggq4GbxpCvvNlYnHxELVTDxVLOU6zQ0KxAcza9g7E4+JZW7xbLA1Y+Mp56NO7bpZpSmsm+1ZVmBbBdwQbqu/976AAm4Gb4qq/GadhVuWOpE8Zq1MLGVuWepU9kCZm/MBd/Yx3BTuwyezvK2AG8LbmnjJjhVwM3jTPF9I3NRj6iumbkws8GfiMbHMbWq6bm5nD27qMfVVFt2y1Anf2bVOzRJ7OzeFbEWNt4YCV/6R0TVk9j6WVgCNIMban99nv4Ex8ZhY0JaJx8RS5palTmUPlLk5H3AnPrLolqVOJIBdazxV3BnNpnDt6xJuJUbbjQIzv0R454df+SP3r6QXqvibX/JNCyEb1grcV2CLu4LYc2lCGT403zzm4jGxwIWJx8RS5palTmUPlLk5H3AnPrLolqVOJIBZK7AUx1bXKIpamNNyCpz7uVng/rMTs+Tz5K0V2PJEy37zYeIxseAxE4+JpcwtS53KHihzcz7gTnxk0S1LnUgAu9Z4qpadgfq2vFZZtjqjH0UBN4RHcTJhHTUnWMxhjHKCZ2ABg4nHxDK3OoftgXUbUsD5GFKnf10W3bLUCaeZtTKxluIGjh5WQFEBN4SKrpjTqAI1zWABvb6+W56GH/E9h+aYgwUcJh4Ty9yaLk9/bg+ma9XcMotuWeqEt8xamVjK3LLUqezBktxKw+qmECp7qCngXxlVc8R8RhWY0wyOgg9sgDfruQ1gE56Jx8QCRyYeE0uZW5Y6lT1Q5uZ8wJ34yKJbljqRAGatTKw1uJWmMH4keIYVWFaB8x1C375eVmKjMxVwM3hbzb29Id6uYPoSZq2qWFDD3KZnormlqm5MXs5H0/HYc6YPqljORywTza3X8rQ0hb5T2FTfz+crMK+f8x3C+Q4YYSUF3AzeFpr5BgZ0Jh4TS5lbljqVPVDm5nzAnfjIoluWOpEAZq1MrC24laYwfmR4hhVYRgE3hMvoalSyAm4Gbwu69zfE2xX1L2HWqoqF6s2tPwNDa1R1Y/JyPoYSMLyO6YMqlvMxnIGhtVt56qZwyBWvW1sBN4RrK+79hRVwM3hbMuYbGNCZeEwsZW5Z6lT2QJmb8wF34iOLblnqRAKYtTKxFLi5KYyfIzxjGQXcEC6jq1FJCrgZvC3k0d4Qb1f4cAmzVlUsVGtuDz2PPFPVjcnL+Ygk4ua2TB9UsZyPm55HXql46qYw4pq3XUqBq3lfQVyKlnGzK4BGEAMnyrUH800C3Jl4TCxzq0uWPbBuQwo4H0Pq9K/LoluWOuE0s1YmliK3ZlO4xXVP/5HpNXtRYO7Vsv8O4V6cTsRzq7uCkPjobzrNGDFrZWKxfWByY2Ip12luzSNl+nPnY7pWzS2z6JalTnjLrJWJpcytNIJbXgM1j0s/z6XAlf/qRC7D1avd8kSY5U0HGWDWysRS5palTmUPlLk5H3AnPrLolqVOJIBZKxNLnVs5esrdwtIgluV+tAKDCsy8RejvEA6q65VrKuBmsFvtTG+IzFpVseCyuXVnfWypqm5MXs7HWAr61zN9UMVyPvr9H1uj7Gmbe2kK28v92gospYAbwqWUNW5IATeD3XIx38CwByYeE0uZW5Y6lT1Q5uZ8wJ34yKJbljqRAGatTCx1bn1Hj5vCPmW8fAkF3BAuoaoxQwq4GeyWK9MbIrNWVSy4bG7dWR9bqqobk5fzMZaC/vVMH1SxnI9+/8fWKHs6xt1N4ZhCXs9SwA0hS0njVCngZrBbNuYbGPbAxGNiKXPLUqeyB8rcnA+4Ex9ZdMtSJxLArJWJpc5t6tHjpnCqUt5ujgLnXxmd+S3EOXv33NQKuBnstj/TGyKzVlUsuGxu3VkfW6qqG5OX8zGWgv71TB9UsZyPfv/H1ih7Osa9vb40hXj0sALdCszLhu8QdqvqpQsr4GawW2DmGxj2wMRjYilzy1KnsgfK3JwPuBMfWXTLUicSwKyViaXOLX703J9RmsLa+Z5nBYYUuPPKH/mx+38BfGirGete8k0vnjHbU4+owJbNIPbNGOwTMxOPiQWtmHhMLGVuWepU9kCZm/MBd+Iji25Z6kQCmLUysZbgFk9894wtr6G6GXmpggLnfm4WDf9h+lnyeXJUga1PZHjDYA0mFjgx8ZhY5laXGHtg3YYUcD6G1Olfl0W3LHXCaWatTCw2t/5Ux9agxq2vpWKMvfUeFHBDuAeXDsKx9gSGeYxRTqIsLOAwuJU3MAYWODHxmFh74GYP4NL04XxM16q5JVM3JhY4MvGYWHvg5vNHM+Xjz52PcY26toBu+A95Kxp2bedlViCigBvCiFretlqBuSeu6+u71fvGRHw/oQwWFmpiYDW1YeChTnMrbo8/NrOBre3BuGbYArplyK7zMS0P7a2cj7Yi016XvPkcPk2vspWqboVX4cl6fwGem8Kiqh8ZCvhHZRgqGmNQgeZF4+CGC61sn5Dn7IaNNffNoVmLuTXVmPYcmtmDaVo1t8qiW5Y64a3PH82ET3vufEzTqb1VFt3WqLM0hW2N/doKRBVwQxhVzNuHFFBoBlkX/MyTOxMLhjDxmFjK3LLUqeyBMjfnA+7ERxbdstSJBDBrZWIpc1uzTjeF8fOUZ9xW4Ir3Exu3wb0ktwJuBrv9X/ONoptB/9Is3LLUCaeZtTKxlLllqVPZA2VuzgfciY8sum1RZ2kK8eiRU4G5zl/579LnDM7SVbsZ7FZ4izeKbia3l2bhlqVOOMyslYmlzC1LncoeKHNzPuBOfGTRbcs63RTGc3moGTM7Qn9k9FBp0CjGzWC3D1u+UXQzerg0C7csdcJZZq1MLGVuWepU9kCZm/MBd+Iji24KdZamMO6SZ2RXwA1h9gSQ63cz2C2owhtFNzNu44B9MGtVxVKu09ygQHwws4a9M/GYWOYWzwZbMzae87G9p0oeuCmsy0P2Wec/OzHzHmN2BV3/AwXcDD6Q4sYTpTeKG8TOL7Jwy1In/GXWysRS5palTmUPlLk5H3AnPrLoplhnaQrx6JFFgXle+w5hlpwsXKebwW6BFd8oCtMs3LLUCV+ZtTKxlLllqVPZA2VuzgfciY8suinXWZrCuHuekVEBN4QZXT9YzcwTsioWLDO3eHCZmtmDuP5lBtMHVSzno7gdf1T1lMnL+Yjnosxg+qCKxc5H0c6PVmCqAm4Ipyrl7XoV2PLuoOrJnckLwjPxmFjK3LLUqeyBMjfnA+7ERxbdstSJBDBrZWIpc1Ous3lU+y5hUw0/H1LADeGQOl43qoCbwdsSKb9RZOGWpU6kj1krE0uZW5Y6lT1Q5uZ8wJ34yKKbcp1drrkp7FLFy9oKuCFsK+LXkxVwM3hbKuU3iizcstSJ9DFrZWIpc8tSp7IHytycD7gTH1l0U65zyDU3hUPqeB0UcEPoHFQp4GbwtmzKbxRZuGWpE+lj1srEUuaWpU5lD5S5OR9wJz6y6KZc5xTX3BROUSnvNm4I83pfXbmbwdvSKb9RZOGWpU6kj1krE0uZW5Y6lT1Q5uZ8wJ34yKKbcp0R19wURtTKta0bwlx+z67WzeBtCZXfKLJwy1In0seslYmlzC1LncoeKHNzPuBOfGTRTbnOuGvnvz5+/tuEuJbzsAJNBdwQNtXw80EF3Azelkf5jSITt+vru7fNqVzC1I2JhXKYeEwsdW7OR/xgcD7imqkfB0xPmVjquqmeP+oSen+Wm8I56h1z7p0f+dFXLfrPBN/0jS86pnLJqtqyGWT9SxbzBAgsDFVuLF6oka1bBm5MzewBFKgbTB9UsaCMuTkfQwo4H0PqdK+DZhis9yu2B92s40tRX6k1PtszlBQ493Oz6Fw9lvlZIJ58bAW2PmEwT1ZMLLjOxFPFUq5TmRvTT+U6zQ0KxIfzEdcMM7LolqVOtqeZdKs7gm7Ogl5bX+PdZORXtQrM7eeuzqfX2n17XgIFak4UmMMa5WTFwFPFQm3mVuewqm5MXs5HXTaUdXM+6jzNoluWOpWPUWVuS+UDuB57VmCef+eG0MMKdCtQ0wwWpLmfucf3E5pjDp4qFuozt6bL056X7640tXM+xrVr6oWt52iG+Uw8NhZqa2LOqbWJM1c3JpayB8rc4IHzAYdiI0t2s+ajNJluCmPHxZG29o/KHMnNg9RSTsiMclSxUJu5xR1mamYP4vqXGUwfVLGcj+J2/FHVUyYv5yOeizKD6YMqVqZ8FF/9uG8F3BDu27/F2M+5OziHlOrJnckL+jDxmFjK3LLUqeyBMjfnA+7ERxbdstSJBDBrZWIpc8tS55AH5S4htvHIp4Abwnyej1bsZvCmRH6juKnH1FdM3ZhY4M/EY2KZ29R03dzOHtzUY+qrLLplqRO+M2tlYilzy1LnFA/cFEKlnMMNYU7fe6t2M3hTGr9R3NRj6iumbkws8GfiMbHMbWq6bm5nD27qMfVVFt2y1AnfmbUysZS5Zakz4oGbQqiVb7ghzOd5b8VuBm9K4zeKm3pMfcXUjYkF/kw8Jpa5TU3Xze3swU09pr7KoluWOuE7s1YmljK3LHXWeOCmEKrlGm4Ic/ndW62bwZvS+I3iph5TXzF1Y2KBPxOPiWVuU9N1czt7cFOPqa+y6JalTvjOrJWJpcwtS51zPHBTCPXyDDeEebzurdTN4E1p/EZxU4+pr5i6MbHAn4nHxDK3qem6uZ09uKnH1FdZdMtSJ3xn1srEUuaWpU6GB24KoWKO4YYwh89yVTJPyKpYEN3c4tFjamYP4vqXGUwfVLGcj+J2/FHVUyYv5yOeizKD6YMqVqZ8FF/9eFwF3BAe19tJlW1xd1D15M7kBfGZeEwsZW5Z6lT2QJmb8wF34iOLblnqRAKYtTKxlLllqZPtge8SQtHjDzeEx/e4t0I3gw+l8RvFQy0iz5i6MbFQAxOPiWVukYQ93NYePNQi8iyLblnqhPfMWplYytyy1Mn2AHgYbgrv63Dk/1+dbT5yfa6tRwE3gw+F8RvFQy0iz5i6MbFQAxOPiWVukYQ93NYePNQi8iyLblnqhPfMWplYytyy1Mn2AHjNUZpCPHooKjDPlyv3g4qmHo8T84SsigXXzC2eXaZm9iCuf5nB9EEVy/kobscfVT1l8nI+4rkoM5g+qGJlykfx1Y87UmBeP3i6mjl/R0qZalFg7buDqid3Ji9oy8RjYilzy1KnsgfK3JwPuBMfWXTLUicSwKyViaXMLUudbA+A1zd8l7BPme2Xz+3n/B3C7T1clYGbwfty+42iLnZM3ZhYqIaJx8Qyt+2zZg/qPFDWzcdonadZdMtSJ/sYnZKq0hRO2dbb7EcBN4T78Wo2UzeD9yX0G0VdlJi6MbFQDROPiWVu22fNHtR5oKybj9E6T7PolqVO9jEaSZWbwoha+9j2zo+96v++tyTVF7/oPy0Jb+yAAms1hNgPazBPOqpY0Mrc6hKjqhuTl/NRlw1l3ZyPOk+z6JalTuVjVJnbEvmoOSLXuqas4ZZxzrmfm1X2+VdGPTIosOaBi5MVczDxVLGgl7nVpUZVNyYv56MuG8q6OR91nmbRLUudyseoMjd2PmqORnBY89qyhqPnTFfADeF0rXa75ZQDFtswRjlBsLCAY24xNcsbBUM3JhaqcD5iXpatVXVzPopDsccsumWpE+6rHqPK3JyP2HmjbL2EbgU7+lhyXzhF53t7HQXcEOp4sQiTKc1g2fH19d3ytOoRn9svg4HV5D4Hr8kL/OZgYX7BAz8WFnAxWHgsbiwPUFvRjVUni1uTF4sbcFgeAKuMo+ZjCQ+cj5Ka6Y/FB1Z2lT1Q5gbHWB403ff5o6lG/3McBxnz0a/I8Bo3hcP67GWtf1RmL05V8Gye0Cqmh6aUC4nQpJ6NgTX3jatAM7GAqVqnuRXHY4/OR0yvsjVTNyYW+DHxmFiFW9Fw7mMWbkvU6feXePrgA2swPWVioT4mHhOrcFP0AJxKU8jiZ5z1FXBDuL7mh9sj86SnigXTzK0uuqq6MXk5H9tnwx7UeaCsm4/ROk+z6JalTuVjtC6hnqWogBtCRVcInNa6O8g8IatiwQ5zqwulqm5MXs7H9tmwB3UeKOvmY7TO0yy6ZalT+RhtJ9R3CduK7Ov1+TuE3F+E3Ff5x2TrZpD3kVMkhPnGw8Qyt7rj1x5sr5s92N4D5fOH8+F8DCngfAyp07+OrVvXnkpTiEePtRWYp7nvEK7t18L7czPoZrAmYuw3CiaeKhZ0Nrd42pia2YO4/mUG0wdVLOejuB1/VPWUycv5iOdiyozSFE7Z1tvoKOCGUMeL3TBhnpBVsWCGudVFUlU3Ji/nY/ts2IM6D5R18zFa52kW3bLUqXyM1iXUs/agwJU/MboHm6ZxXOPuIPOErIoFtc1tWubaW6nqxuTlfLRdn/baHkzTqb1VFt2y1Al/mbUysZS5ZalT2QNwmzrKXUJ/dHSqYoTt5n1i9OQ7hAQPFCDcDM77G4pND5lvPEwscGTiMbGUuWWp0x5AgfhwPuKaYQZTNyaWudX5qayb81HnKVu3KIvSFEbnefttFLia2VBuw9p7vaGAm0E3gzcCMeEF+42CiaeKBVnNbUK4WpswNbMHLXEDL5k+qGI5H4FAtDZV9ZTJy/lomb7Cy9IU+k7h8mLP7ed8h3B5j3a/B+YJWRULJplbXVRVdWPycj62z4Y9qPNAWTcfo3WeZtEtS53Kx2hdQj1rjwq4Idyjaw3OS98dZJ6QVbEgp7k1QhV4qqobk5fzEQhEY1N70BAj8DSLblnqhPXMWplYytyy1KnsAbgxRrlLyMAyxnIKuCFcTtvFkd0MciRmvvEwsVAdE4+JpcwtS532AArEh/MR1wwzmLoxscytzk9l3ZyPOk/ZutWx6J7lprBbF6WlbgiV3AhwcTMYEGtgU+YJlIkFykw8JpYytyx12gMoEB/OR1wzzGDqxsQytzo/lXVzPuo8ZetWx2J4lpvCYX22XuuGcGsHKvbvZrBCtI4pzBMoEwtUmXhMLGVuWeq0B1AgPpyPuGaYwdSNiWVudX4q6+Z81HnK1q2OxbRZbgqn6bTFVm4It1BdeJ/ME4sqFuQ3t7oQqurG5OV8bJ8Ne1DngbJuPkbrPM2iW5Y6lY/RuoR61lEUuDr5L9Pvyssl7w4yT8hMLBh0fe0/LRENKtsDJh4Ty/mIJuP+9lk8cD6cjzEF/P4yptDt9T5/3NZkyhKmbkysKdxZ25S7hHj0YCowT887r/ovr77HpNPGetELX9Be5NeVCizZDAKbMcqBzsICjrnF1GR6gD0z8dhY4Od8QIXpg+kB9srEY2OBn/MBFaYPpgfYKxOPjQV+zgdUmD6YHmCvTDw2FvhlyQdqXXtAW3jmwVHg3M/NAjrfIfSwAvdPyiwd2Ac4E4+JBb2YeKpYynWaGxSID2bWsHcmHhPL3OLZYGvGxnM+tvfUHmzvAfu4qqvIs46kgBvCnbjZ/pcU1r9aoXyc3Fl4TCxlblnqVPZAmZvzAXfiI4tuWepEApi1MrGUuWWpU9kDZW7q+YB2U0apA48e2yvghnB7D6oZzP3eAz5/3hxz8NhY4NLEVOLG0gw4zRrxWqVOZW7QzPmAQ7HBzpqyB8rcmq7NOd6Bw/aUxU39GHU+mk5Pe87OmrIHytyabimfP5o8/XwfCjxy+U0ZNOdL/bcPHaRZtu8OMsiWN+wjY6E21TrNrS55TD/tgT0YU4CZNyaWcnaz1KnsgTI352PsrNO9/qi6lbuE3VV7aUiBmX2c/+xESO31N3YzWK858wTKxEJFTDwmljK3LHXaAygQH85HXDPMYOrGxDK3Oj+VdXM+6jw9um5uCutywZ7lhpCtqDge88SiigULzK0uiKq6MXk5H9tnwx7UeaCsm4/ROk+z6JalTuVjVJ1b3RHkWSwFrvxVTpaUfBz23UHmCVkVCy6YW10WVXVj8nI+ts+GPajzQFk3H6N1nmbRLUudyseoOrdyl9A/MFN3LsGsuf2c7xDWa7/oTDeDdfIy33iYWKiGicfEUuaWpU57AAXiw/mIa4YZTN2YWOZW56eybs5HnaeZdCsKlaawvPbjugq4IVxX7032xjyxqGJBWHOri5eqbkxezsf22bAHdR4o6+ZjtM7TLLplqVP5GFXnVncEedYSCrghXELVmZjMu4PME7IqFuQ2t7rQqerG5OV8bJ8Ne1DngbJuPkbrPM2iW5Y6lY9RdW5dR5DvEnapss6y898hnPup03WIZtmLm8G408w3HiYWKmHiMbGUuWWp0x5AgfhwPuKaYQZTNyaWudX5qayb81HnaSbdhhQqTaG/TzikUte6ef2c7xB2aXqAZcwTiyoWbDK3urCqWWXcSQAAQABJREFU6sbk5Xxsnw17UOeBsm4+Rus8zaJbljqVj1F1bnVHkGctrYAbwqUVDuCz7g4yT8iqWJDV3ALhamyqqhuTl/PRMDzw1B4ExGpsmkW3LHXCWmatTCxlblnqVPZAnRv4TRnlLuGUbb0NRwE3hBwdZVCYJ2RVLIhtbnWRU9WNycv5qMsGexbTUyaW81HntD2wbkMKOB9D6vSvy6Rbvwpeo6CAG0IFF84cGHcHmScWVSzYZW51oVXVjcnL+ajLhrJuzkedp0zdmFjKWTO37bNmD+o8UNetpirfJaxRrX6OG8J67Wgz3QxOl5J5YcLEQgVMPCaWMrcsdSp7oMzN+YA78cHUjYmFSph4TCxzi+eMrRkbz/nQ8LSOxf1ZbgrnqBeb64Ywppfk1syTnioWhDe3uvip6sbk5XzUZUNZN+ejzlOmbkws5ayZ2/ZZswd1HqjrVl+VZ66twJX/6sTakt/c39y7g8w3bFUsKGZuN3Mz9ZWqbkxezsfUNNzejumDKpbzcdv3KUuYftqDKYp3b8P0QRXL+ej2fspSZU+n8J+yTblLiEePAQVmynPnv/zXH783AD971Qv/4zfMxjgqwJxmEHNZoxxsDDwmFvgw8VSxlOs0NygQH8ysYe9MPCaWucWzwdaMjed8bO+pPdjeA+XjSj0fde6Nz5pzzTyOvv8tzv3crCLOf5jeY48K4ITAHEw8JhZqZOKpYinXaW5QID6YWcPemXhMLHOLZ4OtGRvP+djeU3uwvQfKx5VyPuqc86ytFXBDuJEDc/+lI8MdwnLCY9UKPCYWosPEU8RCjWzdmHUqe6DMjeWB8wEF4kP93OZ81HnK0s35iOuPGez3KmAyPWViKXNj1Ykay7FQngO7uQzLPTgKXHHvM3FIHR2FFejr67uzpMJnz5tjDh4TC5yA19RJjRs4gt8cXqVOPJbBxGNigd8cPOejOBx7XEK3wmCOn8BgcmNiFW4+fxSnpz0u4UFzz3PytgQ356PpzvjzJTxo7tX5aKrR/7z4oHb9UXgV5nP8BEYbr+CWpt9NYVHk4ePcfu78K6OAWPK/h2T9TEcBHGxzD9hSDRMLmEw8JlbhVuqe+5iF2xJ1Kmd3bi7K/CV0K9hzH5ncmFioi4nHxCrc5mpf5jO5MbFKncrHqDK34u/cR6anTCzno95Z+MAaTE+ZWOx8sPTaB868Xs5/dmJll5v/Krnyrh/sjnnwMrFAkInHxDK3B/EJPbEHIbkebJxFtyx1wlhmrapYynWaGxSID2bWsHcmHhPL3OLZYGs2Fa/cJaxj7Fl9Crgh7FPmoMuZJ1AmFuRm4jGxzK3uYLAH1m1IAedjSJ3+dUzdmFhgzMRjYplbf56G1tiDIXX612XRTbnOfne8pk8BN4R9yiywfOu7g8yDl4kFqZl4TCxzqzsQ7IF1G1LA+RhSp38dUzcmFhgz8ZhY5tafp6E19mBInf51WXTbuk7fJezPYO0aN4S1ygXnuRnsF4x5YmFigTETj4mlzC1LncoeKHNzPuBOfDB1Y2KhEiYeE8vc4jlja8bGcz6291TFAzeFdVnom+WGsE+ZAy1nHrxMLEjMxGNimVvdAWAPrNuQAs7HkDr965i6MbHAmInHxDK3/jwNrbEHQ+r0r8uim3Kd/e54zRQF3BBOUWnmNlveHWQevEwsSMrEY2KZW13g7YF1G1LA+RhSp38dUzcmFhgz8ZhY5tafp6E19mBInf51WXRTrNN3CftzGV3jhjCqWHB7N4PdgjFPLEwssGXiMbGUuWWpU9kDZW7OB9yJD6ZuTCxUwsRjYplbPGdszdh4zsf2nip74KawLh/tWW4I24oc5DXz4GViQV4mHhPL3OrCbw+s25ACzseQOv3rmLoxscCYicfEMrf+PA2tsQdD6vSvy6Kbcp397nhNVIGry9+kj87y9pMU2OruIPPgZWJBNCYeE8vcJkX61kb24JYkkxZk0S1LnTCdWasqlnKd5gYF4oOZNeydicfEMrd4NtiaLYFXqip3CfGYdsws3XcID5Yc5gmUiQWZmXhMLHOrOwjsgXUbUsD5GFKnfx1TNyYWGDPxmFjm1p+noTX2YEid/nVZdFOus98dr6lVwA1hrXIj87a4O8g8eJlYkIqJx8Qyt5Eg96y2Bz3CjCzOoluWOmE3s1ZVLOU6zQ0KxAcza9g7E4+JZW7xbLA1WwKvq6pyl7BrnZeNK3B18mdGx1XawRbMEygTC9Ix8ZhY5lYXbHtg3YYUcD6G1Olfx9SNiQXGTDwmlrn152lojT0YUqd/XRbdlOvsd8dr5vZzvkO4QIbWvjvIPHiZWJCWicfEMre64NsD6zakgPMxpE7/OqZuTCwwZuIxscytP09Da+zBkDr967LoplxnvzsP1/gu4UMtos+uZn4HMbo/b09WgHnwMrFQJhOPiWVudSG0B9ZtSAHnY0id/nVM3ZhYYMzEY2KZW3+ehtbYgyF1+tdl0U25zn53vKYoMLef8x3CoiTpcc27g+yD9/r6LkkF7oUESKlyY3vAxGNiKXugzI3tAROPiaXsgTI3ewB34iOLblnqRAJU3+OVuWXKR+Qs4buEEbUebnvnv776NfcevuQ/+48v+Do+qDDimg0h9jV3lJ/oZWCBC/NANLc6d5m6MbGcjzo/lXVzPuo8zaJbljqVj1Flbs6Hzx9DCpR8DG3Tt27Na/E+DmsvP/dzs3Z5/lEZD5YCawdwzsHSrlkVCzzNre3WtNequjF5OR/TstC1FdMHVSzno8v5actUPWXycj6mZaFrK6YPqljOR5fz05YxPZ22x5tbYf9rX5PfZLC/V24IV/RM8S4cyi8HDkMKJpYytyx1KnugzM35qDubZNEtS53Kx6gyN+fD548hBbLlY0gLr+Mp4IaQpOXUf4mY8zl5fF68OeZiYX4Tcy5eFm6sOoHT1B+v7QFUGB7lexNN7ZR0a7Kfwws4zRrxeg4eGwtcmpjmBoeGR1MvbDlXM3swrHfXWnigrFuTs/PRVKP/eabjqqlCpnw06576vDTOePQYV8A/KjOukcQW5U2MQYaJBT5MPCaWudWlxR5YtyEFnI8hdfrXMXVjYoExE4+JZW79eRpaYw+G1Olfl0W3LHX2O+01XQq4IexSJbhs6t3BIOyDzZkHLxMLBJl4TCxzexCf0BN7EJLrwcZZdMtSJ4xl1qqKpVynuUGB+GBmDXtn4jGxzC2eDbZmbDx2PsCv3CXEc49hBdwQDuuz+VrmAcLEgjBMPCaWudXF1h5YtyEFnI8hdfrXMXVjYoExE4+JZW79eRpaYw+G1Olfl0W3LHX2O+01QwpcnfzR2iF9RtcteXeQefAysSAKE4+JZW6jke3cwB50yjK6MItuWeqE4cxaVbGU6zQ3KBAfzKxh70w8Jpa5xbPB1oyNx85HW6Fyl/Dw3yWc2c+df1RmJkJbeb+mKMA8QJhYKI6Jx8Qyt7ro2QPrNqSA8zGkTv86pm5MLDBm4jGxzK0/T0Nr7MGQOv3rsuiWpc5+p7OsmdfP+SOjM3Ky1N1B5sHLxIJUTDwmlrnVBdkeWLchBZyPIXX61zF1Y2KBMROPiWVu/XkaWmMPhtTpX5dFtyx19jt9f025Szi2Xeb1bgjF3GcevEwsyMTEY2KZW12I7YF1G1LA+RhSp38dUzcmFhgz8ZhY5tafp6E19mBInf51WXTLUme/014TUcANYUStxrZL3B1kHrxMLJTNxGNimVsjlIGn9iAgVmPTLLplqRPWMmtVxVKu09ygQHwws4a9M/GYWOYWzwZbMzYeOx9TFfJdwmGl3BAO67PaWuYBwsSCAEw8Jpa51cXTHli3IQWcjyF1+tcxdWNigTETj4llbv15GlpjD4bU6V+XRbcsdfY77TU1ClzN+wpizS73P4d9d5B58DKx4BQTj4llbnXHkT2wbkMKOB9D6vSvY+rGxAJjJh4Ty9z68zS0xh4MqdO/LotuWersd3p4TblLeMRfHJ3bz/kO4XB2bq11M3hLkkkLMp2kmLWqYsF0c5sU/VsbqerG5OV83LJ9kwVMT5lYzkddHOyBdRtSIFM+hnQYW1eawrHtsq13Q7ih48yDl4kFSZh4TCxzqwusPbBuQwo4H0Pq9K/LoluWOuE0s1ZVLOU6zQ0KxAcza9g7E4+JFVfGM6Yq4IZwqlLn7Zh3B5kHCBMLcjDxmFjmBgXiwx7ENcOMLLplqZPtaRbdstSpnA97AHfiI4tuWeqMJ6B/hu8S3tbGDeFtTRZfwjx4mVgonInHxDK3uljaA+s2pIDzMaRO/7osumWpE04za1XFUq7T3KBAfDCzhr0z8ZhYcWU8I6qAG8KJirHuDjIPECYWZGDiMbHMbWJIW5vZg5YgE19m0S1LnbCdWSsTS5lbljrtARSID+cjrhlmMHVjYqlzq1N7eJbvEt7U586rf/wn7t1cxH31gm/4Wi7gRmiMhhAYjMEOMROPiQWtmHiqWMp1mhsUiA9m1rB3Jh4Ty9zi2WBrxsZzPrb31B5s74HycZUtH3VpmDaLcW0/bU/Lb3Xu52bt5Op8pTELIMNkVmBwELMGEwucmHhMLGVuWepU9kCZm/MBd+Iji25Z6kQCmLUysZS5ZalT2QNlbpnyAR+WGtCRdY2/FMfJuDN7jKvJO/KGsxXwHcK4hOVgjc+8PUMVC0zN7bZfU5ao6sbk5XxMSUL3NkwfVLGcj27vpyxV9ZTJy/mYkoTubZg+qGJly0e3014KBdwQjuSA/S8H19d3R/bYvxqfF2+OOVjAYeIxsfbEzR40E9n/3Pno12ZoDVM3JhY4M/GYWHvi5vPHUPofrsuSjyx17ukYBdc5xynTUyZWZg9Qe3OUZh2PmYd/VGYn7uNEMOek1C6TicfEAk8mHhOrcGtrWfuayY2JVepk5S0bt9o8tOcxdWNiOR9tp6a/hg+swfSUiYX6mHhMLGVuWepU9kCZm/MBd+KDrVucwX5muCEc8Ip9d3BgV4Or2IFm4jGxIAITj4mlzC1LncoeKHNzPuBOfGTRLUudSACzVlUs5TrNDQrEBzNr2DsTj4m1JbdylzDuznFmuCEU9/IoB9sUmZm1MrHAnYmniqVcp7lBgfhgZg17Z+Ixscwtng22Zmy8LPnIUqfz4WN0TAHmscDEGuN9lPVuCIWdZAeaicfEggVMPCaWMrcsdSp7oMzN+YA78ZFFtyx1IgHMWlWxlOs0NygQH8ysYe9MPCaWOre4c/uc4Yawx7etPy6a6WBj1srEUj5JZalT2QNlbs5Hz4l9ZHEW3bLU6WN0JPA9q52PHmFGFjN1Y2KBNhOPiaXELfvHRq9y/6bOyNG90eqjHmxdcjJrZWIpnaTaumWpU9kDZW7OR/uImfY6i25Z6vQxOi337a2cj7Yi014zdWNigT0Tj4mlzm2a8zpbze3nfIeww8st7w5mOtiYtTKxlE9SWepU9kCZm/PRcUKfsCiLblnq9DE6IfQdmzgfHaJMWMTUjYkF6kw8JpYqt8x3Cd0QTjjY19okw8FWtGTWysRSPUmxebHxsnigrJs9gDvxkUW3LHUiAcxaVbGU6zQ3KBAfzKxh70w8JpY6t7hzx5jhhlDEx0wHG7NWJpbySSpLncoeKHNzPupO5Fl0y1Knj1EfB2MKMI8FVSzl40Cd21h+jrz+6nSa+6nTY8mzxcdFmScV9YONWSsTS1m3LHUqe6DMzfmAO/GRRbcsdSIBzFpVsZTrNDcoEB/MrGHvTDwmljq34lz52Cge9zXm8fUdwo3dznSwMWtlYiECTDxVLOU6zQ0KxAcza9g7E4+JZW7xbLA1Y+NlyUeWOp0PH6NjCjCPBSbWGO8s6698g/Ch1WvfHWQHmonHxILCTDwmljK3LHUqe6DMzfmAO/GRRbcsdSIBzFpVsZTrNDcoEB/MrGHvTDwmljq3Lud2eZdw3g3Ck+8QdiVhhWWZDjZmrUws5ZNUljqVPVDm5nzUnaSz6JalTh+jPg7GFGAeC6pYyseBOrex/GRa74bwMbfXvDvIPKmoH2zMWplYyrplqVPZA2VuzgfciY8sumWpEwlg1qqKpVynuUGB+GBmDXtn4jGx1LmNOVfuEo5td5T1bghXdjLTwcaslYkFy5l4qljKdZobFIgPZtawdyYeE8vc4tlga8bGy5KPLHU6Hz5GxxRgHgtMrDHeWde7IVzZ+evru7Q9sg8Qc4tbYw/immFGFt2y1AlPff6ACrHhfMT0Klsr6+bjoLgUe8yiW5Y6lY/RWDLzbH3nx1/z2ntLlvsNX/f8JeEp2Gt9XBT7YYzyU7gMPCYWamPiMbEKN4ZmBQuPDLwl6jQ3KBAb8IHhJ/bK9JSJZW6xTDS3dj6aakx7ni27Pn9My0XZyvkoSsQemboxsVAFE4+J1eQWU/v+dV7hEp275vbnfm7W7s5/h9BjSAHGCX4PQRrSwOusgBWwAlbAClgBK2AFrIAVOKYC6RtCNHx9DRvWzb29j9vmzX0w8BBFc4sdkPChDHtQlBh+zJhdKOJ8DOeirHU+ihKxx3Iu8jn8GLoVP0s1Pn8UJYYfs5w/nI/hHPStXSofffsbWo4eoXkdP7Ttntf5O4QLuodAz31zaNJrn1ia66LPzS2q2P3t7YF1G1LA+RhSp39dJt36VYit8Tk8plfZmqkbEwv8Mh0HGa6NnI9y1MUelXWLVbKvrR/B3zFc8r99ycFju0SgWSdQc6vzmakbEwvVMPGYWOa2fdbsQZ0Hyrr5GK3zlKkbE0s5a+a2fdbsQZ0HbN3qWawzc24vl/oO4VK3gP1GURf+LLplqZN9Ms6iW5Y6nQ+fJ8cUYB4Lqlg+DsZS0L9e1VMmL+ej3/+xNUwfysdGx/a55/Xn7xCip/RgKcAMIDgx8ZhY5laXGHtg3YYUcD6G1Olfl0W3LHXCaWatqljKdZobFIgPZtawdyYeEysTt3gKtpoxr59Le4dwibuDPtjqDoIsumWpM9MbBdNTJpY9qDsXKevmfNR5ytSNiaWcNXPbPmv2oM4Dtm5NFke/S5i2IWyazHjuN4o6FbPolqVOpIBZKxNLmVuWOpU9UObmfMCd+GDqxsRCJUw8Jpa5xXPG1oyN53zUeZpt1lXGT4yy7w76YKs7bLLolqVOv4n5OBhTgHksMLGUs5ulTnswdvR0r3c+unUZW8rUjYkF3kw8JlYmbn35KXcJ8Sg3ZlLyHcKZjvpgqxMwi25Z6kQKmLUysZS5ZalT2QNlbs4H3IkPpm5MLFTCxGNimVs8Z2zN2HjOR52nWWe5IZzhvA+2OvGy6JalTqSAWSsTS5lbljqVPVDm5nzAnfhg6xZn0D+DyY2JBcZMPCaWMrcsdSp7wOYGvKwjXUPI+rioTwR1h0wW3bLUiRQwa2ViKXPLUqeyB8rcnA+4Ex9ZdMtSJxLArFUVS7nOTNxQ65RRPjY6Zds9bZOuIWSYwzypgA8Tj4llbnVpsQfWbUgB52NInf51WXTLUiecZtbKxFLmlqVOewAF4sP5iGvmGfcVSNUQMu4O+mCrO3Sy6JalTqSAWSsTS5lbljqVPVDm5nzAnfjIoluWOpEAZq2qWMp1ZuKGWqPjiHcJUzWEUcPb2zNPKsBm4jGxzK3t/LTX9mCaTu2tsuiWpU74y6yViaXMLUudyh4oc3M+4E58MHVjYqESJh4TKxO3eKKOO8MN4URvfbBNFKq1WRbdstQJe5m1MrGUuWWpU9kDZW7OB9yJjyy6ZakTCWDWqoqlXGcmbqjV46ECaRrCOR8XZZ5UID0Tj4llbg8PjMgzexBR6+G2WXTLUiecZdbKxFLmlqVOZQ+UuTkfcCc+mLoxsVAJE4+JlYlbPFG3ZxztY6NXp4x/mf62r71LfLD1SjO4IotuWeqE2cxamVjK3LLUqeyBMjfnA+7ERxbdstSJBDBrZWKB2/X1XTxQBpMbEwvFMfGYWGxuFCMlQeb9Zfo7r/mJ191bsq6v+9qvWhJ+MnbNHULMYQ3mvyQwsVAfE4+JpcwtS53KHihzcz7gTnxk0S1LnUgAs1YmljK3LHUqe6DMzfmAO/EB3dijprdgcyh4536uPK16PN8hPP6oNYwdHiYeEwsJYOIxsZS5ZalT2QNlbs4H3ImPLLplqRMJYNbKxFLmlqVOZQ+UuTkfcGf7AR9qe4zt2d9kkKIhvFny9Fe+Qzhdq7JlOTjK67mPTDxVLGhkbnVJUdWNycv5qMuGsm7OR52nWXTLUqfyMarMzfnQOX/UMdGc5YZwxJe5nx3H56ibYw4eEwucmHhMLGVuWepU9kCZm/MBd+Iji25Z6kQCmLUysZS5ZalT3QNcpzW9ULlua3KChnN4KXugzA0etPMBvkcYj1x+UwYfq13qv41V2vJWbgkOQwImFvgw8ZhYytyy1KnsgTI35wPuxEcW3bLUiQQwa2ViKXPLUqc9gALx4XzENcMMpm59WOw7tnWVnmfN7OPS/NmJaoErJ/YFpwaOiYX9M/GYWMrcstSp7IEyN+cD7sRHFt2y1IkEMGtlYilzy1KnPYAC8eF8xDXDDKZuTKy6apaf5YZwAY2ZwWFioVQmHhNLmVuWOpU9UObmfMCd+MiiW5Y6kQBmrUwsZW5Z6rQHUCA+nI+4ZpjB1I2JVVfNOrMO3RBu8XFRZnCYWOoHCLNWVSx7UH9SU/WUycv5cD7GFGDmjYnl7I45173eHnTrMraUqRsTC7yZeEwscxtLVff6qR7IfGy0u4xJSw/dEE5SgLjR1OBM2SUTC/tj4jGxlLllqVPZA2VuzgfciY8sumWpEwlg1srEUuaWpU57AAXiw/mIa4YZTN2YWHXVrDvLDSFJb2ZwmFgoj4nHxFLmlqVOZQ+UuTkfcCc+suiWpU4kgFkrE0uZW5Y67QEUiA/nI64ZZjB1Y2LVVbP+rMM2hGt+XJQZHCaW+gHCrFUVyx7Un9RUPWXycj6cjzEFmHljYjm7Y851r7cH3bqMLWXqxsQCbyYeE8vcxlLVvb7Wg71/bPT8dwjxO6UetQrUBqdrf0ws4DPxmFjK3LLUqeyBMjfnA+7ERxbdstSJBDBrZWIpc8tSpz2AAvHhfMQ1wwymbkysumrmzJrXzx32DuEcSafOZQaHiQX+TDwmljK3LHUqe6DMzfmAO/GRRbcsdSIBzFqZWMrcstRpD6BAfDgfcc0wg6kbE6uumm1nHbIhXOPjoszgMLHUDxBmrapY9qD+pKbqKZOX8+F8jCnAzBsTy9kdc657vT3o1mVsKVM3JhZ4M/GYWOY2lqru9SwP9vyx0UM2hN1285ayggNGTCw2XhZuWep0PqBAfDgfcc0wI4tuWepke5pFtyx1KufDHsCd+MiiG7vOuNIaM67mfeJUo4g1WTCDw8SCBkw8JpYytyx1KnugzM35gDvxkUW3LHUiAcxamVjK3LLUaQ+gQHw4H3HNMIOpGxOrrhrerLn93OHuEC75cVFmcJhY6gcIs1ZVLHtQf1JT9ZTJy/lwPsYUYOaNieXsjjnXvd4edOsytpSpGxMLvJl4TCxzG0tV93q2B2Uve/3Y6OEawmII+5EZHCYW6mTiMbGUuWWpU9kDZW7OB9yJjyy6ZakTCWDWysRS5palTnsABeLD+YhrhhlM3ZhYddXozbryX50YN4UZHCYWmDPxmFjK3LLUqeyBMjfnA+7ERxbdstSJBDBrZWIpc8tSpz2AAvHhfMQ1wwymbkysumoWmjXzM6N3fuK1P3VvIWoX2K99/vOWhL+FzfzIKLBYg3kLmYmF+ph4TCxlblnqVPZAmZvzAXfiI4tuWepEApi1MrGUuWWpU9kDZW7OB9yJjyV062PB7EX69tFefu7n2otCr89/mP44g20AwsMcTDwmFmpk4jGxlLllqVPZA2VuzgfciY8sumWpEwlg1srEUuaWpU5lD5S5OR9wJz7YuvUxwH7YPUnfvljLD9UQQhTWXb0SGiYeE4tV6xJ1KnNT9AB6lZMHns8dTE+ZWKhLtU5zq0ud82HdhhRwPobU6V+XRbcsdcJp1Kp4/bGEB6iXUesS3Bi8ip94PNI4XEMIc66v787yCJ8vLqFhYDXJsPDAj4EFnHLQMfBQqxo3+NkcanUqc1siH6iX4QGLm/PRTOD05+U8yT5/OB8xD5pbM44r4Kmdw8GpeZwy6vT5A6rGRvFALR+FV6nG+ShKDD8udQ7Plo9hlfez9vwro/hY5JL/rSNG8+Q+Z484QOaeTMr+mVjAbJ/0yn5qHrNwy1Kn81FzFHC/qG4P6jxQ1s3njzpPs+iWpc5sx6ivAePHPY4F1mAeV0yschxMzQf+sRS9yXpjXi/nPzvRcIoZHCZWNISNkjqfZuGWpU7nozPmowudj1GJOjfIoluWOmEys1YmljK3LHXaAygQH85HXDPMYOrGxGJzq1Nn2VluCB/TlxkcJhY7hFm4ZanT+ag7QTof1m1IAedjSJ3+dVl0y1InnGbWqoqlXKe5QYH4YGYNe2fjxStafsYhGsK5HxdlGs3EYocwC7csdTofdSdI58O6DSngfAyp078ui25Z6oTTzFpVsZTrNDcoEB/MrGHvc/DW/9hoXK8y4xANYSmm5nGO0e39MbGAzcRjYilzy1KnsgfK3JwPuBMfWXTLUicSwKyViaXMLUud9gAKxIfzEdcMM5i6MbHY3OrUWW9W6oaQGRwmFjuEWbhlqdP5qDtBOh/WbUgB52NInf51WXTLUiecZtaqiqVcp7lBgfhgZg17Z+PFK1p3xu4bwtqPizKNZmKxQ5iFW5Y6nY+6E6TzYd2GFHA+htTpX5dFtyx1wmlmrapYynWaGxSID2bWsHcm3l4+NnqFHynNNphGM7HgAxOPiaXMLUudyh4oc3M+4E58ZNEtS51IALNWJpYytyx12gMoEB/OR1wzzGDqxsRic6tTp27W3H5u93cIo7Ixg8PEYocwC7csdTof0SP9/vbOh3UbUsD5GFKnf10W3bLUCaeZtTKx+lNYt4bJjYml7gGzVlUstgd1Cd1u1tXlb9Jvt/9Ze45+XDRLCJl1wiAmniqWcp3mBgXig5k17J2Jx8Qyt3g22Jqx8ZyP7T21B9t7oHxcOR/b50PZg7Y65WOjeFxszIROc4eQGRwmFoLBxGNiKXPLUqeyB8rcnA+4Ex9ZdMtSJxLArJWJpcwtS53KHihzcz7gTnwwdWNioRI2Xlyd7WekaAiZRjOx2CHMwi1Lnc5H3QnS+bBuQwo4H0Pq9K/LoluWOuE0s1YmljK3LHXaAyiQa1yd9vyZ0QleMQ9eJhaoM/GYWMrcstSp7IEyN+cD7sRHFt2y1IkEMGtlYilzy1KnsgfK3JwPuBMfTN2YWKiEjRdXhzlj3mdGd3uHcMr3B5lGM7HYIczCLUudzkfdCdL5sG5DCjgfQ+r0r8uiW5Y64TSzViaWMrcsddoDKLDMKN8jXAZ9PupuG8Kx0pkHLxMLvJl4TCxlblnqVPZAmZvzAXfiI4tuWepEApi1MrGUuWWpU9kDZW7OB9yJD6ZuTCxUwsaLq6M345ANIdNoJhY7hJm4XV/fpR09TN2YWM5HvcXOR1y7TNl1PpyPIQWcjyF1utf5/NGty9hSpm5MLPBm4jGxwE31GAW3o4w7/+0n/8e9JYv5mq/+D4vA931kFMsZo/w0LBNPEQtaMW9js7HAT1E35wPOxIfzEdcMM9i6sY4pZW7qxyi0Y/ngfEDN2HA+YnqVrZlZAyYTj40FfqrHqDI3lmaoke0pixt41Qzsv3bu2P7O/dzYJoPrzz8qc6zBFpqJp4qFBJhb3XGgqhuTl/NRlw1l3ZyPOk+z6JalTuVjVJmb8+Hzx5ACmfIxpMPe1u2yIRzqsFndP9tIHCAsbkws1MnEY2Ipc8tSp7IHytycD7gTH1l0y1InEsCslYmlzC1LncoeKHNzPuBOfCyhW5RF4YBHtbHLhnBMxDmfNS6fe8YjxhwszC84eI4xB4+JBS5MPDYWdGpiqujW5DTXT2UPlLnBA+cDDsVGluw6H7FclK2dj6JE7JGpGxMLVTDxmFjK3FCn319ix8ASfip70OYWV0tzxiF/VKZW6nIiqJ3fnsfEY2KBJxNPFUu5TnODAvHBzBr2zsRjYplbPBtszdh4zsf2ntqD7T1QPq6cj+3zkcmDOrWXm+WG8DFtM4WQWasqFmw1t7oTh6puTF7OR102lHVzPuo8zaJbljqVj1Flbs7H9uePTB7Uqb3srCu9T7EOFzz0/cHhmf1rM4WQWasqFpw2t/68D61R1Y3Jy/kYSsDwOqYPqljOx3AGhtaqesrk5XwMJWB4HdMHVSznYzgDfWuZfqp7sNT3COf2c1enuQh97u5keaYQMmtVxVI/EVi3+ImBqZnzEde/zGD6oIrlfBS344+qnjJ5OR/xXJQZTB9UsZyP4nbskemnugcxZYJbz+znzj8qMxMhyFdp80whZNaqioVsmVvdEaaqG5OX81GXDWXdnI86T7PolqVO5WNUmZvzsf35I5MHdWpHZs3r59J+hzBTCJm1qmIpv+mYW+SE9nBbZtbswUNdo8+YPqhiOR/RVDzcXtVTJi/n46Hf0WdMH1SxnI9oKu5vz/RT3YM6hdadlbIhzBRCZq2qWOonAusWP6kxNXM+4vqXGUwfVLGcj+J2/FHVUyYv5yOeizKD6YMqlvNR3I49Mv1U9yCmzHZb76ohZPygTKYQMmtVxVI/EVi3+MmNqZnzEde/zGD6oIrlfBS344+qnjJ5OR/xXJQZTB9UsZyP4nbskemnugd9ypQflulbv8XyXTWEcwXKFEJmrapYyIO51R0VqroxeTkfddlQ1s35qPM0i25Z6lQ+RpW5OR/bnz8yeVCn9naz0jSEmULIrFUVS/lNx9zqTmjMrNmDOg+UdXM+6jzNoluWOpWPUWVuzsf2549MHtSpve2sFA1hphAya1XFUn7TMbe6Exoza/agzgNl3ZyPOk+z6JalTuVjVJmb87H9+SOTB3Vqbz9rNw1h7fcHM4WQWasqlvKbjrnVndCYWbMHdR4o6+Z81HmaRbcsdSofo8rcnI/tzx+ZPIiorfY9wt00hBGRy7aZQsisVRULvppbSXfsUVU3Ji/nI5aJ5tZMH1SxnI+m47Hnqp4yeTkfsUw0t2b6oIrlfDQdn/6c6ae6B9NV0dzysA1hphAya1XFUj8RWLf4CY6pmfMR17/MYPqgiuV8FLfjj6qeMnk5H/FclBlMH1SxnI/iduyR6ae6BzFlNLc+ZEOYKYTMWlWx1E8E1i1+cmNq5nzE9S8zmD6oYjkfxe34o6qnTF7ORzwXZQbTB1Us56O4HXtk+qnuQUwZ3a3vvPZ1//PekvSe/1X/ngI/9TuE2E5xMD8rzMSCVkw8JpYytyx1KnugzM35gDvxkUW3LHUiAcxamVjK3LLUqeyBMjfnA+7ExxK6xVncnDG1t7k5q/vVuZ/rXjFx6dX5dD1x0+02iwgGw1UHkxsTC3ox8ZhYytyy1KnsgTI35wPuxEcW3bLUiQQwa2ViKXPLUqeyB8rcnA+4Ex9s3eIMbs4An0iPc3N2+9W8/udKuH9qVzrpNesOYQkNE4+JBTGYeKpYynWaGxSIjXLyi83q3trHaLcuY0uZHmBfTDw2Fvj53AYVpg+mB9grE4+NBX7OB1SYPuzBdK2aW2bSjXlMQUMmHhOLya2Zldrnc/u58x3C443r67uzisJnn0toGFhNMiw88GNhFX5z8KBZc8zBAk7xACdRjDl4S3ADJzUPwKnUqsat8AJHjDl+Yr7zARXio+kDw4Mmgzl4TV7AnIOF+c4HVIiPpg8MD5oM5uA1eQFzDhbmOx9QIT6aPhzdA7yH+vpjekaa2cCsDPlg1Tld5WW3POSPysyRDKGeG+SyfyYWMNsHXNlPzSOTGxOr1GkP4q46H3WasbJWshtn0T1jieOqe0/xpUxuTCxUwsRjYhVucbW7Z2ThtkSdrGN+CW7dbseXZuG2RJ3ORyxv2TxQzUfMtdtbyzeEzX+luU2fu4QZaiYWqmTiqWIp12luUCA+mFnD3pl4TCxzi2eDrRkbz/nY3lN7sL0HyseV87F9PuwBxwP0OlsP+YZwLYGYoWZioX4mniqWcp3mBgXig5k17J2Jx8Qyt3g22Jqx8ZyP7T21B9t7oHxcOR/b58MebO9BHYPuWW4Iz7owQ83EgmVMPFUs5TrNDQrEBzNr2DsTj4llbvFssDVj4zkf23tqD7b3QPm4cj62z4c92N6DOgb9s9I3hMxQM7FgGRNPFUu5TnODAvHBzBr2zsRjYplbPBtszdh4zsf2ntqD7T1QPq6cj+3zYQ+296COwfCs1A0hM9RMLFjGxFPFUq7T3KBAfDCzhr0z8ZhY5hbPBlszNp7zsb2n9mB7D5SPK+dj+3zYg+09qGMwPku6IVzyB2WYoWZiwTImniqWcp3mBgXig5k17J2Jx8Qyt3g22Jqx8ZyP7T21B9t7oHxcOR/b58MeLOcB8+9U1rE8naQbwtqixuYxQ83EAm8mniqWcp3mBgXig5k17J2Jx8Qyt3g22Jqx8ZyP7T21B9t7oHxcOR8a+ahj0T2L6SkTS/k46FaStzRdQ8gMDhNLOYRZ6lT2QJmb81F3Qs6iW5Y6lY9RZW7Oh88fQwo4H0Pq9K/LoluWOvud5q25Op3u8NDEkZjBYWJBNiaeKpZyneYGBeKDmTXsnYnHxDK3eDbYmrHxnI/tPbUH23ugfFw5H87HkAKZ8jGkw8N18/q5NHcImcFhYsFIJp4qlnKd5gYF4oOZNeydicfEMrd4NtiasfGcj+09tQfbe6B8XDkfzseQApnyMaQDc12KhpAZHCYWjGTiqWIp12luUCA+mFnD3pl4TCxzi2eDrRkbz/nY3lN7sL0HyseV8+F8DCmQKR9DOrDXXal+YpT1C6PM4DCxYCQTTxVLuU5zgwLxwcwa9s7EY2KZWzwbbM3YeM7H9p7ag+09UD6unA/nY0iBI+ej/NIoHqtG5bSyr6uZ8wuO5CMzOEwsiMXEU8VSrtPcoEB8MLOGvTPxmFjmFs8GWzM2nvOxvaf2YHsPlI8r58P5GFIgUz6GdOhbN7efO+xHRpnBYWLBSCaeKpZyneYGBeKDmTXsnYnHxDK3eDbYmrHxnI/tPbUH23ugfFw5H87HkAKZ8jGkw5LrDtkQMoPDxIKRTDwmFrhdX9/FA2Vk4cauk4nHxEIonI/4ocH2gInHxHI+4tnADLYHTDwmlvPhfIwp4PeXMYVur2cfo0w8JhYqV80Hu87bLq+35M7r/vvr7y25u6967nOq4Gu/Q4h5jFE+w8vEY2KhRiaeKpZynRm4+TiAy/GRRbcsdSIBqJV5ngQmE4+JxeLmfEDJ+MiiW5Y6kYBM5w/Fc9EePABHaFeOC7yOjHM/F9n81rbnv0N4rFErZJ8KTDwmFvgy8VSxlOs0NygQH8ysYe9MPCaWucWzwdaMjed8bO+pPdjeA+XjyvnYPh/2oM6DrWcdriFk/csE2xgcICxuTCzUycRjYilzy1KnsgfK3JwPuBMfWXTLUicSwKyViaXMLUudyh4oc3M+4E58sHWLM+ifAW5bD8mGcM4tUwg657PG5fPAeJyLhfkF5wJ2/t9cbgUHj3OxML/Jby5eFm6sOoHT1B+v7QFUGB7QTDm7TfZz/ASO89FUc9pz52OaTu2t2FlTPkaVuTV98fmjqUb/80zZbargfDTV6H++ZD7YHpSmdYsG8ZA/KtMfi+E15UJieKvpa5l4qlhQw9ymZ6K5papuTF7OR9Px2HOmD6pYzkcsE82tVT1l8nI+mo7HnjN9UMVyPmKZaG6t6imTV6Z8NL2tfX6+Q7j9bcpa8sx5WUKYpU5kg1krE0uZW5Y6lT1Q5uZ8wJ34yKJbljqRAGatTCxlblnqVPZAmZvzAXfmjHn9nO8QnrXPEsIsdeJwYtbKxFLmlqVOZQ+UuTkfcCc+suiWpU4kgFkrE0uZW5Y6lT1Q5uZ8wJ1tR/qGMEsIs9SJw4lZKxNLmVuWOpU9UObmfMCd+MiiW5Y6kQBmrUwsZW5Z6lT2QJmb8wF3th+pG8IsIcxSJw4nZq1MLGVuWepU9kCZm/MBd+Iji25Z6kQCmLUysZS5ZalT2QNlbs4H3NEYaRvCLCHMUicOJ2atTCxlblnqVPZAmZvzAXfiI4tuWepEApi1MrGUuWWpU9kDZW7OB9zRGVcZf1MmSwiz1InDiVkrE0uZW5Y6lT1Q5uZ8wJ34yKJbljqRAGatTCxlblnqVPZAmZvzAXfIY95vypzk7hDO/RuEY/JmCWGWOuE3s1YmljK3LHUqe6DMzfmAO/GRRbcsdSIBzFqZWMrcstSp7IEyN+cD7vSP8rcI+7dYZs3VzIZyGVYLoWYJYZY6ERNmrUwsZW5Z6lT2QJmb8wF34iOLblnqRAKYtTKxlLllqVPZA2VuzgfcWWbM7efk7hAuIxP3xA6OzFCrYinXaW5QID6YWcPemXhMLHOLZ4OtGRvP+djeU3uwvQfKx5Xz4XwMKeB8DKmz/boUDWGWEGapE4cNs1YmljK3LHUqe6DMzfmAO/GRRbcsdSIBzFqZWMrcstSp7IEyN+cD7miPwzeEWUKYpU4cTsxamVjK3LLUqeyBMjfnA+7ERxbdstSJBDBrZWIpc8tSp7IHytycD7ijPw7dEGYJYZY6cTgxa2ViKXPLUqeyB8rcnA+4Ex9ZdMtSJxLArJWJpcwtS53KHihzcz7gzj7G1emgf3ciSwiz1InDiVkrE0uZW5Y6lT1Q5uZ8wJ34yKJbljqRAGatTCxlblnqVPZAmZvzAXfWHPN+VkbqDiHrT05kCWGWOnE4MWtlYilzy1KnsgfK3JwPuBMfWXTLUicSwKyViaXMLUudyh4oc3M+4E792OJPT9z5qf/xM/fqKY/PfN5/+N/HN3psC0ZDCAzFwTSXiQWtmHhMLGVuWepU9kCZm/MBd+Iji25Z6kQCmLUysZS5ZalT2QNlbs4H3IkPtm5xBv0zwK09oj3RuZ9rQ4Renz8yeqzRJapKhUxuTCzow8RjYilzy1KnsgfK3JwPuBMfWXTLUicSwKyViaXMLUudyh4oc3M+4E58sHWLM9CdcbiGkHWHsISGiaeIhWiiVnOLHaTOR0yvsjUza8Bk4rGxwE/xuGLWqeyBMjd7AHfig6kbsDB8jMZ8YHqAPTPx2Fjg53xAhemD6QH2ysRjY4EfMx/A23IcriGEmNfXd2dpis8+F5MZWE0yc/DAqznmYAGHicfE2gs3ZMQeNBPZ/9z56NdmaA1TNyYWODPxmFh74ubzx1D6H65bIh84f+MCEWOOD0twK5XP4QUMJjcm1h64OR8lhdMeM+YDyrCP0WlqL7PVI5cfGcU5can/luG9GCpCPdfgQk4VC/zMrbgUe2yf9GKzb25tD27qMfWVum5T6xjbTr1OxfMkNFXXbcz3qevV63Q+pjr5cDt4yhrOR52S6rrVVXV7lnqdPn/c9mx0ycw+TupXRkeLXXgD1QOEyQsSMvGYWOZWF3B7YN2GFHA+htTpX5dFtyx1wmlmrUwsZW5Z6lT2QJmb8wF34oOtW5zB7RluCB/ThGmOKhZKNbfbB8GUJaq6MXk5H1OS0L0N0wdVLOej2/spS1U9ZfJyPqYkoXsbpg+qWM5Ht/dTlqp6yuTlfExJwrLbyDSEzc9rL1vybXRmqFWxULW53fZ+yhJV3Zi8nI8pSejehumDKpbz0e39lKWqnjJ5OR9TktC9DdMHVSzno9v7KUtVPWXycj66k8D8EZzuPdxcenX/K9U3F2Z6xQy1Khb8NLe6VKvqxuTlfNRlQ1k356PO0yy6ZalT+RhV5uZ8+PwxpIDzMaRO/zq2bu09ze3nZO4Qtgtb4zXTHFUs6GhudWlS1Y3Jy/moy4aybs5HnadZdMtSp/IxqszN+fD5Y0gB52NInf51bN3691S/5vxnJ+b2lPU733Im0xxVLOhrbnUpU9WNycv5qMuGsm7OR52nWXTLUqfyMarMzfnw+WNIAedjSJ3+dWzd+vc0r59LeYeQaY4qFgJjbv2HzdAaVd2YvJyPoQQMr2P6oIrlfAxnYGitqqdMXs7HUAKG1zF9UMVyPoYzMLRW1VMmL+djKAHbrUvXEDJDrYrlg63+gFL1lMnL+XA+xhRg5o2J5eyOOde93h506zK2NItuWeqE38xamVjK3LLUqewBuC09UjWEzFCrYiEw5lZ32KjqxuTlfNRlQ1k356PO0yy6ZalT+RhV5uZ8+PwxpIDzMaRO/zq2bv174q1J0xAyzVHFQizMre7gUNWNycv5qMuGsm7OR52nWXTLUqfyMarMzfnw+WNIAedjSJ3+dWzd+vfEXZOiIWSao4qFWJhb3cGhqhuTl/NRlw1l3ZyPOk+z6JalTuVjVJmb8+Hzx5ACzseQOv3r2Lr174m/5vANIdMcVSzEwtzqDg5V3Zi8nI+6bCjr5nzUeZpFtyx1Kh+jytycD58/hhRwPobU6V/H1q1/T8usOXRDyDRHFQuxMLe6g0NVNyYv56MuG8q6OR91nmbRLUudyseoMjfnw+ePIQWcjyF1+texdevf03Jrro76ZwiZ5qhiIRbmVndwqOrG5OV81GVDWTfno87TLLplqVP5GFXm5nz4/DGkgPMxpE7/OrZu/XsaWTPvzxCeDnmHkGkOEwtWXl/fHXF0+mpzm65Vc0umbkwscHQ+mk5Nf66qm/Mx3cPmlll0y1InvFU9RpW5OR/Ns8L051l0y1JnpmN0esr5W9757z/9s/f4sA8Rn/uVX/7wxcCze/fune7cmdnenvGBwxiFCxOPiYUaGXhL1KnMjaEZ6ltCN0VuS9TpfECB6SObB1CGcSwsoRuDF+pjcmNimRsUqBvwwfmIabdEdhU9gCrORywbRTM8Mj1lYrG5Aa89wLccJ+117dfnfq69KPT6KrT1DjaeKtzUUph4TCzwZ+IxsZS5ZalT2QNlbs4H3ImPLLplqRMJYNbKxFLmlqVOewAF4sP5iGuGGUzdmFhsbnXq8GadG8L5d+V4dOYjsbr/+UxuIiCELG5MLLBk4jGxlLllqVPZA2VuzgfciY8sumWpEwlg1srEUuaWpU5lD5S5OR9wJz7YusUZ9M8At/ljHsbh7hBC0DnfVSifycYjG4uBdyH12P+YdZpbU9n+5yUXZQt7UJQYfsykW1MJ56OpRv9z56Nfm7410Az5amo3N2/Nfc3FMremmtOeN73EDHtg3ZoKOB9NNaY/X1K3OccoKmhzm14Vf8tH0E8u+R+f8nKIMGauuYUdEwuYTDwmlrkVx2OP9iCmV9k6i25Z6oSvzFqZWMrcstSp7IEyN+cD7sRHFt2y1IkEMGtlYrG5AW9uLyfxK6ORL02i6CUG02gmFmpl4jGxzK0uifbAug0p4HwMqdO/LotuWeqE08xamVjK3LLUqeyBMjfnA+7Ex1a6rfkxV4mGMG4NdwbTaCYWqmTiMbHMrS6D9sC6DSngfAyp078ui25Z6oTTzFqZWMrcstSp7IEyN+cD7sSHsm7xavpnpG8ImUYzsWAZE4+JZW79B9TQGnswpE7/uiy6ZakTTjNrZWIpc8tSp7IHytycD7gTH1l0y1InEsCslYnF5hZP+/CM1A0h02gmFjs05jZ8EPStZerGxHI++hwbX870QRXL+RjPQd8Wqp4yeTkffe6PL2f6oIrlfIznoG8LVU+ZvJyPPvfHl7N9GN9jbIu0DSHTGCYW7GPiMbHMLXZwla3tQVEi9phFtyx1wn1mrUwsZW5Z6lT2QJmb8wF34iOLblnqRAKYtTKx2NziaZ82I2VDyDSaicUOjblNOwjaWzF1Y2I5H22npr9m+qCK5XxMz0N7S1VPmbycj7br018zfVDFcj6m56G9paqnTF7OR9v16a/ZPkzfc2zLdA0h0xgmFmxj4jGxzC12UJWt7UFRIvaYRbcsdcJ9Zq1MLGVuWepU9kCZm/MBd+Iji25Z6kQCmLUysdjc4mmPzbi6/OGK2Jzdbs00mokFQZl4TCxzq4u7PbBuQwo4H0Pq9K/LoluWOuE0s1YmljK3LHUqe6DMzfmAO/GhrNukavCHCGeMNHcImUYzseAdE4+JZW51R5Y9sG5DCjgfQ+r0r8uiW5Y64TSzViaWMrcsdSp7oMzN+YA78aGsW7yauhlX9/+2fd3kvcxiGs3Egn5MPCaWudWl2x5YtyEFnI8hdfrXZdEtS51wmlkrE0uZW5Y6lT1Q5uZ8wJ34UNYtVs28W4SHv0PINJqJBZOZeEwsc4sdgmVre1CUiD1m0S1LnXCfWSsTS5lbljqVPVDm5nzAnfjIoluWOpEAZq1MLDa3eNrnzTh0Q8g0monFDo251R0ETN2YWM5HnZ/KujkfdZ5m0S1LncrHqDI358PnjyEFnI8hdfrXKevWz3q5NYdtCJlGM7FgJROPiWVudQeaPbBuQwo4H0Pq9K/LoluWOuE0s1YmljK3LHUqe6DMzfmAO/GhrFu8Gs6MQzaETKOZWLCMicfEMre6A8oeWLchBZyPIXX612XRLUudcJpZKxNLmVuWOpU9UObmfMCd+FDWLV4Nb8ad//n6n7/Hg7uN9O+f86W3F7aW3Lt373TnzrwvQxZIYCkO1MfixsSCVkw8JpYytyx1KnugzM35gDvxkUW3LHUiAcxamVjK3LLUqeyBMjfnA+7EB1u3OIP+GeDWN6b2SOd+rg9i0vLzr4weawyJunWlTG5MLOjCxGNiKXPLUqeyB8rcnA+4Ex9ZdMtSJxLArJWJpcwtS53KHihzcz7gTnywdYsz0J1xuIaQdReObRlCyOLGxEKdTDwmljK3LHUqe6DMzfmAO/GRRbcsdSIBzFqZWMrcstSp7IEyN+cD7sQHW7c4g/4Z4Lb1OFxDCEGvr+9W61o+W4zHuViYX3AuYOf/zeVWcPA4BwvzzQ0qxAZTM+yZicfEMrdYLsrW9qAoEXvMoluWOuE+s1YmljK3LHUqe6DMzfmAO/GxpG7s6/B4dbwZh/xRmVp5EJq55jb3zcRjYoEjE4+JpcwtS53KHihzcz7gTnxk0S1LnUgAs1YmljK3LHUqe6DMzfmAO/GRSbe4OjdnuCF8TI9MoWHWysSCFUw8VSzlOs0NCsQHM2vYOxOPiWVu8WywNWPjOR/be2oPtvdA+bhyPpyPOgVis9wQnvXywRYLTdk6i25Z6oSvzFqZWMrcstSp7IEyN+cD7sRHFt2y1IkEMGtlYilzy1Knsgfq3MCPMa7O3/hm4OwWwwdbnXVZdMtSJ1LArJWJpcwtS53KHihzcz7gTnxk0S1LnUgAs1YmljK3LHUqe6DODfwejJn9XOo7hD7YHsQo9CSLblnqhPnMWplYytyy1KnsgTI35wPuxEcW3bLUiQQwa2ViKXPLUqeyB+rcwI850jaEPtjqYpRFtyx1IgXMWplYytyy1KnsgTI35wPuxEcW3bLUiQQwa2ViKXPLUqeyB+rcwI89UjaEPtjqYpRFtyx1IgXMWplYytyy1KnsgTI35wPuxEcW3bLUiQQwa2ViKXPLUqeyB+rcwG+Jka4h9MFWF6MsumWpEylg1srEUuaWpU5lD5S5OR9wJz6y6JalTiSAWSsTS5lbljqVPVDnBn5LjVQNoQ+2uhhl0S1LnUgBs1YmljK3LHUqe6DMzfmAO/GRRbcsdSIBzFqZWMrcstSp7IE6N/BbcqRpCH2w1cUoi25Z6kQKmLUysZS5ZalT2QNlbs4H3ImPLLplqRMJYNbKxFLmlqVOZQ/UuYHf0iNFQ+iDrS5GWXTLUidSwKyViaXMLUudyh4oc3M+4E58ZNEtS51IALNWJpYytyx1Knugzg381hhXR/8rhD7Y6mKURbcsdSIFzFqZWMrcstSp7IEyN+cD7sRHFt2y1IkEMGtlYilzy1Knsgfq3MBv6pjbzx36DqEPtqkxurldFt2y1Al3mbUysZS5ZalT2QNlbs4H3ImPLLplqRMJYNbKxFLmlqVOZUBDVlQAAEAASURBVA/UuYHfmuOwDaEPtroYZdEtS51IAbNWJpYytyx1KnugzM35gDvxkUW3LHUiAcxamVjK3LLUqeyBOjfwW3scsiH0wVYXoyy6ZakTKWDWysRS5palTmUPlLk5H3AnPrLolqVOJIBZKxNLmVuWOpU9UOcGfluMOz/9//y/95bc8Vd+xZeMwt+7d+90587cT7/e3w2wFAfqY3FjYkErJh4TS5lbljqVPVDm5nzAnfjIoluWOpEAZq1MLGVuWepU9kCZm/MBd+KDrVucQf8McOsbU3ukcz/XBzFp+dWkrXa00ZCoW5fB5MbEgi5MPCaWMrcsdSp7oMzN+YA78ZFFtyx1IgHMWplYytyy1KnsgTI35wPuxAdbtzgD3RlXp/6mVJf1ADPmXTjshonHxGJxKwdHFm6KdcJL+KDIzfmAO/HB1I2JhUqYeEysPXDzMRo7FpyPmF5la6ZuTCwfo8Wh+CN88PkjptsS2VX0oHlcxRRqbT2znzvcHULIc319t6VS7CU+411Cw8Bq7p2FB34MLOCUg46Bh1rVuMHP5lCrU5mb89F0Z9rzkje14wDszW2ah82timZlmdr5I8MxCu2LD2rHVeHlfBQFpj1CtyWyi70zjlEWN+djWh7aW+0hH6ystWvf6vUhf1RmjpgI4dyTSdk/EwuY7RNL2U/NYxZuWep0PmqOAu6PItiDOg+UdfP5o87TLLplqVP5GFXm5nz4/DGkADsfQ/uass4NYUMlpjlMLFBk4jGxlLllqVPZA2VuzgfciY8sumWpEwlg1srEUuaWpU5lD5S5OR9wJz6y6MauM6707RluCB/ThGkOEwv0mHhMLGVuWepU9kCZm/MBd+Iji25Z6kQCmLUysZS5ZalT2QNlbs4H3ImPLLqx64wr3T3DDeFZF6Y5TCxYxsRjYilzy1KnsgfK3JwPuBMfWXTLUicSwKyViaXMLUudyh4oc3M+4E58ZNGNXWdc6f4Z6RtCpjlMLFjGxGNiKXPLUqeyB8rcnA+4Ex9ZdMtSJxLArJWJpcwtS53KHihzcz7gTnxk0Y1dZ1zp4RkSDSHz53iHy725lmkOEwssmXhMLGVuWepU9kCZm/MBd+Iji25Z6kQCmLUysZS5ZalT2QNlbs4H3ImPLLrV1tn8tdu4urEZEg1hjDJn61pzuvbOxAI+E4+JpcwtS53KHihzcz7gTnxk0S1LnUgAs1YmljK3LHUqe6DMzfmAO/GRRTd2nXGlp824mvl3DKftRWwrpjlMLMjExGNiKXPLUqeyB8rcnA+4Ex9ZdMtSJxLArJWJ9f+39+67lnRbclfV0X4iBLJANvjSuH1p3LSxLXhCkA1u2rQvbdoXbMsIgRDvUP/vVyjWqDrzVO618zbmjFwZmeM3pe9bl8wZGSMiZuYalWvv7cytSp3OHjhzIx/hTn5U0U1d55rSo/3c4w/Tj0Ks0fPbpjRHiRVKKfGUWM7cqtTp7IEzN/IR7uRHFd2q1BkJUNaqxHLmVqVOZw+cuZGPcCc/quimrnNb6bF+rtRXRpXmKLHCZCWeEsuZW5U6nT1w5kY+wp38qKJblTojAcpalVjO3KrU6eyBMzfyEe7kRxXd1HXmlc7PKNMQKs1RYoVlSjwlljO3KnU6e+DMjXyEO/lRRbcqdUYClLUqsZy5VanT2QNnbuQj3MmPKrqp68wr3TejREOoNEeJFZYp8ZRYztyq1OnsgTM38hHu5EcV3arUGQlQ1qrEcuZWpU5nD5y5kY9wJz+q6KauM690/4y3u/8IodIcJVZYpsRTYjlzq1KnswfO3MhHuJMfVXSrUmckQFmrEsuZW5U6nT1w5kY+wp38qKKbus600mM/Qvjl1ncIleYoscJkJZ4Sy5lblTqdPXDmRj7CnfyooluVOiMBylqVWM7cqtTp7IEzN/IR7uRHFd3UdeaVHp9x24ZQaY4SKyxT4imxnLlVqdPZA2du5CPcyY8qulWpMxKgrFWJ5cytSp3OHjhzIx/hTn5U0U1dZ15pzYxbNoRKc5RYYZkST4nlzu39/Zsm8XjQraMyb0qsKIh85G1Ve6DEU2KRj3w2YobaAyWeEot8kI8tBbi+bCn0ebt6jSrxXLE+q/jad77+j//wj78fecj/4R/80S7479+/f/n6dfALsI8jBY5iNC5KPEes0CpqhVsuNeQjp1fbW5m1wFTiqbGCn+O6UtaJB6FAfoQHMchHTjtldvEgp33bW+lBYCrx1FjBjzUaKuwfSg/iqEo8NVbwU+Yj8J5H4AfvPePRz+3ZbXGfxx+mv9fYK9zeqpV4rlihBdz2JuLjfq66KXmRj4+eZ14pfXDFIh+ZRHzc19VTJS/y8dHzva/wYK9SH/eroluVOsNdZa1KLDW3j0l+/avbNYSqbl1tRYRQxU2J1QINt5zjeJDTq+1dRbcqdXL+aMnOPZKPnF5t7yq6VakzfFXWqsRy5lalTmcPgptyhKdnj9s1hCHoyPe923eL43EUK+Y3nB9gj/+Ncms48TiCFfNduT17MFqra53OHjhzIx/hTn4o10EcXYmnxopz4xRz5Fw5xYm6XbCcPXDmFn6Sj3AoN5TrII6sxFNjkY9cNtR+qvGOzMfI9WCuzrzyuhmPXyoTXemR/+nIHo0UoRk1d8pRiafECo5KPFcs5zrhFgrkhzJrcXQlnhILbvlsqDVT45GP8z3Fg/M9cF5X5IN8rCngnI+fvMd6uVv+ltE1Q5e2ORtdhVuVOiODylqVWM7cqtTp7IEzN/IR7uRHFd2q1BkJUNaqxHLmVqVOZw+cuTnnI3RTjLfzv7WqKGMMw9noKtyq1BlJVdaqxHLmVqVOZw+cuZGPcCc/quhWpc5IgLJWJZYztyp1OnvgzM05H6FbG6P9nM0dQvUPyTaBth6dja7CrUqdkUVlrUosZ25V6nT2wJkb+Qh38qOKblXqjAQoa1ViOXOrUqezB87czsxH5k9OhIajw6YhHC2kZ/6ZRm/xrcKtSp3ht7JWJZYztyp1OnvgzI18hDv5UUW3KnVGApS1KrGcuVWp09kDZ27O+Qjd1KNsQ+hsdBVuVeqMRausVYnlzK1Knc4eOHMjH+FOflTRrUqdkQBlrUosZ25V6nT2wJmbcz5CtyPG249fMHoEsjGms9FVuFWpM5aBslYlljO3KnU6e+DMjXyEO/lRRbcqdUYClLUqsZy5VanT2QNnbs75CN0Wx+APEZa7Q+hsdBVuVeqMRausVYnlzK1Knc4eOHMjH+FOflTRrUqdkQBlrUosZ25V6nT2wJmbcz5CtyNHqYbQ2egq3KrUGYtWWasSy5lblTqdPXDmRj7CnfyooluVOiMBylqVWM7cqtTp7IEzN+d8hG5HjzINobPRVbhVqTMWrbJWJZYztyp1OnvgzI18hDv5UUW3KnVGApS1KrGcuVWp09kDZ27O+QjdXjFKNITORlfhVqXOWLTKWpVYztyq1OnsgTM38hHu5EcV3arUGQlQ1qrEcuZWpU5nD5y5OecjdHvVsGoIj/hbhM5GV+FWpc5YtMpalVjO3KrU6eyBMzfyEe7kRxXdqtQZCVDWqsRy5lalTmcPnLm55uPVf4MwPHr7cuNfM+pqtHpxqPGUuimxnOuEWyiQH+Qjr1nMqKJblTrVnlbRrUqd5CMUyA/ykdcsZlTRzbnOPufGfs2o1R3CPgHmZzkbXYVblTojgcpalVjO3KrU6eyBMzfyEe7kRxXdqtQZCVDWqsRy5lalTmcPnLk55yN0O2PcsiF0NroKtyp1xqJV1qrEcuZWpU5nD5y5kY9wJz+q6FalzkiAslYlljO3KnU6e+DMzTkfodtZ4+v/9I/+5PuRB//v//4fpuBHvzcb8x2H8ucjlVihlRJPieXMrUqdzh44cyMf4U5+VNGtSp2RAGWtSixnblXqdPbAmRv5CHfyQ61bnsHyjOA2HT290KOfm0Kknz9+hvBe41lUp+qU3JRYoZEST4nlzK1Knc4eOHMjH+FOflTRrUqdkQBlrUosZ25V6nT2wJkb+Qh38kOtW56B74y3jz2pL9G9zFR3CFtolHhKrNBDieeK5Vwn3EKB3Ih1pcxaHF2Jp8SqwI3zZC7/be8qulWpM3zl3NbSvf+RfOzXarqnu25cR6du7XvePN239/xeo/2c3R3CdlIdEef9/du8Wjvfje8Xt0ArsKaHVeEFPxVW4zeCF5pNxwhW4DQPWg5G8I7gFhzdPGi6OXI7woPQn3yE2/tH80GVXWcPnLmFYyoPpu6PnCcDh3xM1dz3vGnW9nbzoPGKRzduzmvUmVt46Xz+UGXN2YPgpqrzB9Dkf9O6J28f/vSWv1RmRLU4uY+eNNvxlViB+XzhacfpeVRyU2K1OvEg7yr56NNMlbWW3TyL+RlHrKv5I+XfVXJTYkUlSjwlVuOWV3t+RhVuR9SpWvNHcJt3O/9uFW5H1Ek++vKWnzU/Q+mpEivYKvGUWPNK5t79zY8/Qxj3GY/6L8fn1L2V5iixQhQlniuWc51wCwXyQ5m1OLoST4kFt3w21Jqp8cjH+Z7iwfkeOK8r8kE+1hSolI8fOgz2cdwh/G2alMFRYgU9JZ4rlnOdcAsF8kOZtTi6Ek+JBbd8NtSaqfHIx/me4sH5HjivK/JBPtYUqJSPNR0y22gIH2opg6PECiOVeK5YznXCLRTID2XW4uhKPCUW3PLZUGumxiMf53uKB+d74LyuyAf5WFOgUj7WdMhuK98QKoOjxAojlXiuWM51wi0UyA9l1uLoSjwlFtzy2VBrpsYjH+d7igfne+C8rsgH+VhToFI+1nTo2fb4LaOjv6i057Aec5TBUWKFOko8VyznOuEWCuSHMmtxdCWeEgtu+WyoNVPjkY/zPcWD8z1wXlfkg3ysKVApH/M6jPVzZe8QKoOjxOJkPB/zrXereEA+tpIwv518zOuy9a5SNyVW8FbiKbHgtpWq+e14MK/L1rtVdKtSZ/itrFWJ5cytSp1b54OR7ZYNYftbhCOFrc1VBkeJFZyVeK5YznXCLRTID2XW4uhKPCUW3PLZUGumxiMf53uKB+d74LyuyAf5WFPgTvk4628Qhr6WDeGa8aPblMFRYkVdSjxXLOc64RYK5Icya3F0JZ4SC275bKg1U+ORj/M9xYPzPXBeV+SDfKwpUCkfazootpVqCJXBUWKFkUo8VyznOuEWCuSHMmtxdCWeEgtu+WyoNVPjkY/zPcWD8z1wXlfkg3ysKVApH2s6qLaVaQiVwVFihZFKPFcs5zrhFgrkhzJrcXQlnhILbvlsqDVT45GP8z3Fg/M9cF5X5IN8rClQKR9rOii3lWgIlcFRYoWRSjxXLOc64RYK5Icya3F0JZ4SC275bKg1U+ORj/M9xYPzPXBeV+SDfKwpUCkfazqot92+IVQGR4kVRirxXLGc64RbKJAfyqzF0ZV4Siy45bOh1kyNRz7O9xQPzvfAeV2RD/KxpkClfKzpcMS2t7G/WnEEJR2mMjhKrKhQieeK5Vwn3EKB/FBmLY6uxFNiwS2fDbVmajzycb6neHC+B87rinyQjzUFKuVjTYelbaP9nO0dwtE/PaEMjhIrjFTiuWI51wm3UCA/lFmLoyvxlFhwy2dDrZkaj3yc7ykenO+B87oiH+RjTYEK+TjzT06E9m9fRlvKNQdP2qYMjhIr5FDiKbGC2/v7t3iQjCrc1HUq8ZRYEQrykV8aag+UeEos8pHPRsxQe6DEU2KRD/KxpQDXly2FPm9Xr1ElnhIrKnfNh7rOzy4n3hns577+w//ln3xPHC696z/47/5Oek6b0NMtxxzFiDuUMZR4SixnblXqdPbAmRv5CHdyY/QbE9OjuZ/byMfUrX3P1fnAg326T/dSexDYSh9csZzrhFsokBuV1kEoo15X7fqcU/3n3o9+rmfa7+a8fbnZLcIRMX+nyuSJEk+JFRSVeK5YznXCLRTID2XW4uhKPCUW3PLZUGumxquSjyp1kg/W6JYCyrWgxHLObpU61R5sZXF7+9gtwkdDeK+h6tbVqsQCUXFTYkWdSjwlljO3KnU6e+DMjXyEO/lRRbcqdUYClLUqsZy5VanT2QNnbuQj3MmPI3TLs/CdcbuGMKQe+a5x+z5wPI5ixfyG8wPs8b9Rbg0nHkewYr4rt2cPRmt1rRMPQoH8IB95zWKGeh3E+WeKOXI+muIE11EsZ25RXxsjdQaGWrfGKx5HuAUvZw+cuak8CBzyMVVz33P37E6rGFmjgUM+pmruez6Xj30z/fey/S2jIZ26m9+yoxm9td/e7Uo8JVbwV+K5YjnX6cxN6adznXALBfKDfOQ1ixlVdKtSp9rTKrpVqZN8hAL5USkfU3XiG4TR85w5rBvCVwpTKYTKWl2xIjtwy68gpWZ4kNe/zVD64IpFPprb+UdXT5W8yEc+F22G0gdXLPLR3M4/unqq5OWej7xrx8+gIXxoXCmEylpdsdxPBK66KXnhQf/JW+mDKxb5IB9bCpDdLYXmt7vqpuQVlSvxlFhwm8/l1ruVPNjS4qzt5RvCSiFU1uqKFQsJbvnTiVIzPMjr32YofXDFIh/N7fyjq6dKXuQjn4s2Q+mDKxb5aG7nH109VfJyz0fetdfNKN0QVgqhslZXLPcTgatuSl540H/yVvrgikU+yMeWAmR3S6H57a66KXlF5Uo8JRbc5nO59W4lD7a0OHu7fUN41C+WqRRCZa2uWLGQ4JY/nSg1w4O8/m2G0gdXLPLR3M4/unqq5EU+8rloM5Q+uGKRj+Z2/tHVUyUv93ysuebwC2WCn31DuCZi77ZKIVTW6ooVOYBbfjUoNcODvP5thtIHVyzy0dzOP7p6quRFPvK5aDOUPrhikY/mdv7R1VMlL/d85F07Z0a5hrBSCJW1umK5nwhcdVPywoP+k7fSB1cs8kE+thQgu1sKzW931U3JKypX4imx4Dafy613K3mwpYXT9reT/+zFS7WoFEJlra5YER645ZeQUjM8yOvfZih9cMUiH83t/KOrp0pe5COfizZD6YMrFvlobucfXT1V8nLPR961sRmj/dzb48+/jzF4wez2c4Qjf7SxUgiVtbpiRezgll98Ss3wIK9/m6H0wRWLfDS384+unip5kY98LtoMpQ+uWOSjuZ1/dPVUycs9H3td0/784Fg/V+Iro5VCqKzVFcv9ROCqm5IXHuw93X/eT+mDKxb5+Oz73ndcPVXyIh970/B5P6UPrljk47Pve99x9VTJyz0fe71y2+/2DWGlECprdcVyPxG46qbkhQf9p3GlD65Y5IN8bClAdrcUmt/uqpuSV1SuxFNiwW0+l1vvVvJgSwvn7bduCCuFUFmrK1YsJLjlTydKzfAgr3+bofTBFYt8NLfzj66eKnmRj3wu2gylD65Y5KO5nX909VTJyz0fede8Zty2IawUQmWtrljuJwJX3ZS88KD/5K30wRWLfJCPLQXI7pZC89tddVPyisqVeEosuM3ncuvdSh5saXGF7ZdpCNsvltkjaqUQKmt1xQrP4bYn+R/3UWqGBx+1zbxS+uCKRT4yifi4r6unSl7k46PnmVdKH1yxyEcmER/3dfVUycs9Hx8d2f9K+wtl9h93ac+v/+gf/+n3pY2K9//+3/0DBcwPjD3ixT6OI9PQbvFXYsWxlHhKLGduVep09sCZG/kId/Kjim5V6owEKGtVYjlzq1KnswfO3MhHuJMfR+iWZ/Frxp6e5tfe288e/dz2Tit7PP7sxL1GGO46lNyUWKGXEk+J5cytSp3OHjhzIx/hTn5U0a1KnZEAZa1KLGduVep09sCZG/kId/JDrVuege+M2zWEqjuELTRKPEesiGbUCrfcIiUfOb3a3uqsBa5jdslHczz3SD5yerW91bqp1lTwc+XmvkZDO5UPrh6Qj1AgP9yzq8ptKOOa3eZB3j3fGZdqCFswtox4f/82pHh897kFWoE1JaPEU2IFxxG80Gw6RrACR4mnxJpyi4xUqLP5OlLrER6E/u1c4MYtNCMfLTnbj+RjW6O5PZS6KbGCqxJPidW4cf6YS9Tye0d4MD2a2zmcfEzd2X5eOR/b6nzeY5qvz1vPeecyv1TmVfJEqEdOTFOeSqzAfV5w02Nlnyu5KbFanXiQc7SaB+SDfCwpoFwLSqx2blvinX1fyU2J1ep0XqPO3LI5WNpf6akSi3wsObb9fvigGkpPlVhRnxJPiaXmpvJShUNDOFFSGRwlljqESm5KLOc6nbnhwWQRJ55W0a1Knc5r1Jkb+UicNCa7VtGtSp3Oa9SZG/mYnBQu/vTxlVHfX8LySm2VoVZicSLoSwEenK9bFQ9Yo+dnzdkDZ26sUbK7pgD5WFNneVsV3arUGU6ra11Oz8iWsX7ujX5Qa7Q6NEo8Vyz1YlPW6cytSp3OHjhzIx/hTn5U0a1KnZEAZa1KLGduVep09sCZG/kId8zGWD/45W1w/svV2PuLZfYSU4ZaiRX8lXiuWM51OnNT+ulcJ9xCgfwgH3nNYkYV3arUqfa0im5V6iQfoUB+kI+8ZtMZR/1CmdF+rvTPECpDrcSK4CjxXLGc63TmpvTTuU64hQL5QT7ymsWMKrpVqVPtaRXdqtRJPkKB/CAfec2uMqNsQ6gMtRIrgqPEc8VyrtOZm9JP5zrhFgrkB/nIaxYzquhWpU61p1V0q1In+QgF8oN85DW70oySDaEy1EqsCI4SzxXLuU5nbko/neuEWyiQH+Qjr1nMqKJblTrVnlbRrUqd5CMUyA/ykdfsajMu2RC2nyPsEVsZaiVW1KLEc8VyrtOZm9JP5zrhFgrkB/nIaxYzquhWpU61p1V0q1In+QgF8oN85DVbmnHUzw8uHS/z/iUbwkyB032VoVZiBUclniuWc53O3JR+OtcJt1AgP8hHXrOYUUW3KnWqPa2iW5U6yUcokB/kI6/ZVWeUaQiVoVZiRXCUeK5YznU6c1P66Vwn3EKB/CAfec1iRhXdqtSp9rSKblXqJB+hQH6Qj7xmV55RoiFUhlqJFcFR4rliOdfpzE3pp3OdcAsF8oN85DWLGVV0q1Kn2tMqulWpk3yEAvlBPvKaXX3G7RtCZaiVWBEcJZ4rlnOdztyUfjrXCbdQID/IR16zmFFFtyp1qj2toluVOslHKJAf5COv2R1mXLYh3POLZZShVmJFcJR4rljOdTpzU/rpXCfcQoH8IB95zWJGFd2q1Kn2tIpuVeokH6FAfpCPvGZ7Zzj/Qpmo4e3Ll9G/bb9Xitfupwy1EitUUOK5YjnX6cxN6adznXALBfKDfOQ1ixlVdKtSp9rTKrpVqZN8hAL5QT7ymnnNGOvnLnuHcM0EZaiVWMFZiafECm7v79/iQTKqcKtSZ4SCfOSXBvnIaxYzquhWpc7wlPNHqJAb5COnV9u7im5V6gxfnc8fLXdXf/z6P//xP/t+ZBF/74/+1mHwc7df4z3FiK+kxlDiKbFU3I6o05mboweh156vQMd+e4bSUyVWcFfiKbEaN/KxJ2G/9sGDX1pknlXRrUqd4X3Uyvkjswq01wM8yGnf9j5ijQa2Yi0cwU3BK+pr3OL53hHH7pm3F//Rz+3ddXa/tyt/YzSEfRZYLbYST4kVbirxlFjO3KrU6eyBMzfyEe7kh1I3JVZUosRTYsEtnzO1Zmo88nG+p3hwvgfO60qdj71qP/cqe+el9hv7xmj8DCFjSQHVvyQEfoRQhafEgtuS++vv48G6Pktbq+hWpc7wWVmrEsuZW5U6nT1w5kY+wp38qKJblTojAcpalViNWz6lvjPeBhtK38pEzEa/txzf8Z6OETw1VnCZYsJt6tT886lesceIZjFfiafGIh/hUG7gQU6vtncl3VrN8Thy/gjNWKNTNfc9d9dtWgX5mKqx/Jzzx7I2S1vc18GVzm1LGr/6/dF+7vK/VEbd8SsNbAtOgemKFbXBrc9hV92UvMjH+dnAgz4PnHVjjfZ5WkW3KnU6r1FnbuTjteePl3xdtK+kD7Mu3xB+qMbohXLBuWKF3HDrC52rbkpe5OP8bOBBnwfOurFG+zytoluVOp3XqDM38uFx/uhjcewsGsID9FUuOFeskA1ufeFx1U3Ji3ycnw086PPAWTfWaJ+nVXSrUqfzGnXmRj48zh99LI6fdYuG0Olro8oF54rlfMKDW99JQ5k1PMCDLQWUeVNiOWe3Sp3OHjhzIx9bZ5357VV0q1Kn2xq9ytdFQ7dbNITzy/z17yoXnCtWqAq3vmy56qbkRT7OzwYe9HngrBtrtM/TKrpVqdN5jTpzIx8e548+Fq+bRUMo0lq54FyxQiq49QXGVTclL/JxfjbwoM8DZ91Yo32eVtGtSp3Oa9SZG/nwOH/0sXjtrMffIRz9RaWvJbx0tPa10Xh89VAuOFes0BRufcly1U3Ji3ycnw086PPAWTfWaJ+nVXSrUqfzGnXmRj7OPX+8/uuiY/0Pdwj78vK7WcoF54rlfMKD2++imHqizBoepKT/3c548DspUk+q6FalzjBfWasSy5lblTqdPXDmRj7CnfxQ65ZncN4MGsIB7ZXBccUKeeDWFxJX3ZS8yMf52cCDPg+cdWON9nlaRbcqdTqvUWdu5MPj/NHH4rxZt2oI29dGXyGncsG5YoWOcOtLk6tuSl7k4/xs4EGfB866sUb7PK2iW5U6ndeoMzfy4XH+eP3XRfvqns66VUM4LezI58oF54oV+sGtL0Wuuil5kY/zs4EHfR4468Ya7fO0im5V6nReo87cyIfH+aOPxfmz3m7yO2VepqRywblihZhw64uUq25KXuTj/GzgQZ8HzrqxRvs8raJblTqd16gzN/Lhcf7oYyGaNfY7Zfg7hBkblAvOFSv0gFsmFb/2ddVNyYt8/PI78wwPMmr92reKblXqDGeVtSqxnLlVqdPZA2du5CPcyQ+1bnkGXjNu95XRo36OUBkcV6yIJtz6Fqirbkpe5OP8bOBBnwfOurFG+zytoluVOp3XqDM38uFx/piyuOLPDwb/t8E7jFMNbvtcueBcscI8uPVF2FU3JS/ycX428KDPA2fdWKN9nlbRrUqdzmvUmRv58Dh/9LHQzxrt577+4z/559/1tH4h/t0//Ju/Xrzomao7DxzVUN65VGJFfUo8JZYztyp1OnvgzI18hDv5UUW3KnVGApS1KrGcuVWp09kDZ27kI9zJjyN0m2Oh6kHmsNfee/Rza5s3t71t7nHBHZrp8TgyRuc/H1uJp8QKnko8JZYztyp1OnvgzI18hDv5UUW3KnVGApS1KrGcuVWp09kDZ27kI9zJD7VuzwzOagafefS8vmVD2CPE3BzuEM6psv5eLLYKulWpM9xW1qrEcuZWpU5nD5y5kY9wJz+q6FalzkiAslYlljO3KnU6e9C4xeNdBg3hhpPv79829ljfHN/xno4RPCVWcFLiKbGuxG3EzyvVGVxHaq2Sjyp1kt1QID/IR16zmFFFtyp1qj2toluVOq+Wj+B7h/H4LaPxtcoj/ztHJvW/oPRUEYt35EP09JhKrMBV4imxrsBt6svIc6VuSqwreOC4rvCgbzVU0a1KnZw/WAdbCijXghLLObtV6nT2YIvb+V8XHevlbvdnJ7ZORK/arly8SqytQGf1gVtWsZ/7K3VTYpGP8/3Egz4PnHVjjfZ5WkW3KnU6r1FnbuTjfuePvoqOnUVDeIC+ysWrxIpSlXhKLLj1BREPztcND873wPn8QT7Ix5oC5GNNneVtVXSrUmc4raxViaXmtpzqc7fcuiE842ujyhAqsdSBhlvfwlXqpsQiH+f7iQd9Hjjrxhrt87SKblXqdF6jztzIx3XOH+d/XbRPq+msWzeE00Jf8Vy5eJVYUbsST4kFt75k4sH5uuHB+R44nz/IB/lYU4B8rKmzvK2KblXqDKeVtSqx1NyWU+2xhYZQ5IMyhEosdaDh1hcYpW5KLPJxvp940OeBs26s0T5Pq+hWpU7nNerMjXzc7/zRV9FrZ739+AWjrz3mS4/WvjYaj0cN5eJVYkW9SjwlFtz60ogH5+uGB+d74Hz+IB/kY00B8rGmzvK2KrpVqTOcVtaqxMpys/m66GCbwx3C5fPPri3KECqxsoHeKhZuWwrNb1fqpsQiH/N+bb2LB1sKzW+voluVOsNlZa1KLGduVep09sCZG/kId/LDWbd8NefNoCEc0F4ZQiVWlKTEU2LBrS9weHC+bnhwvgfO5w/yQT7WFCAfa+osb6uiW5U6w2llrUosNbflVHtuKdEQtq+NKi1QhlCJpQ403PpSo9RNiUU+zvcTD/o8cNaNNdrnaRXdqtTpvEaduZGP654/bL4u2ifhh1lvg185/QBW5YVy8SqxQn8lnhILbn2rAw/O1w0PzvfA+fxBPsjHmgLkY02d5W1VdKtSZzitrFWJpea2nOpjt4z2cyXuECotUIZQiaUONNz6UqPUTYlFPs73Ew/6PHDWjTXa52kV3arU6bxGnbmRj/udP/oq8pj19uXuv2b0tzq3r42O/LZR5eJVYkWJSjwlFtx+G8DkAx4kBfvt7krdlFhBT4mnxILbb8OTfMCDpGC/3b2KblXqDFuVtSqxnLlVqdPZg1Fufl8XHbtHyB3CSMSOoVy8SqygrsRTYsFtR7BmdsGDGVF2vKXUTYkV1JV4Siy47QjWzC54MCPKjreq6FalzrBcWasSy5lblTqdPVBzC7yrDxrCHQ4qF68SK6gr8ZRYcNsRrJld8GBGlB1vKXVTYgV1JZ4SC247gjWzCx7MiLLjrSq6VakzLFfWqsRy5lalTmcP1NwC7w6jVEPYvjaaMU69eN/fv2UOv7ov3FblWdyo1E2JFYTJx6JtqxuUuimxyMeqbYsbnXUjH4u2rW6ooluVOp3XqDM38rF6mljc6KjbyI+gLRZ64oavf/xP/uz7kcf/o7/z+0fCp7Gz3/mN/UdHC40CK7go8ZRYcOtLCh746MYazXlRLbvkg3wsKRBrgXwsqTP/PuePeV223lXqpsQK3ko8JZaa2xQvnjuMRz83ROPxS2VqjQhYnLRb0GpVT7WqCzZKogAKoAAKoAAKoAAKXEuB0c//d+0hyjWEmdiG6aO3qeOrC9PwKPCiBrhlnPz5sw5tBh40JdYfK2Y3FCEf67loW6vkI+qcDvIxVWP5OflY1mZtS8sb1/g1lT5vc9Wt8WqMOX80JdYfjzp/rB+19tZSP0P4aqsj0KOLf8r5+cQy3ZZ9DresYj/3xwN0W1OAfKyps7zNVTfOk8uerW2poluVOsNr1zXqzI18rJ0llrc567bM+vpbfvPjzxDGn6446j9DjdrXRo+kdkSgVc0l3PqcV+qmxIpqlHhKLLidnzU8wIMtBZRrXonlnN0qdTp74MyNfGyddea3O+sWjKff+Juv4MR3B/s47hAe4J1zoOHWZ7hSNyVWVKPEU2LB7fys4QEebCmgXPNKLOfsVqnT2QNnbuRj66wzv91Zt3nG93q3bEN41F1C50DDrW/xKnVTYkU1SjwlFtzOzxoe4MGWAso1r8Ryzm6VOp09cOZGPrbOOvPbnXVrjK3vDjaSA49lG8IBzRanOgcabou2rW5Q6qbECtJKPCUW3FYjtbgRDxalWd2g1E2JFaSVeEosuK1GanEjHixKs7qhim5V6gyzlbUqsdTcVoN9s42P3zIaXzqtOdpdwtFfQRvqOQcabn35VuqmxFLnDW7kY02BKvmoUifnj7W0L28jH8varG2poluVOsNrZa1KLDW3aa6vcXdwrJ97G5s+lavuc+dAw60vl0rdlFhRjRJPiQW387OGB3iwpYByzSuxnLNbpU5nD5y5kY+ts878dmfd5hl7vzvaz/GV0UF/nQMNtz5zlbopsaIaJZ4SC27nZw0P8GBLAeWaV2I5Z7dKnc4eOHMjH1tnnfntzrrNM77/u+Ubwva10R6rnQMNtx5Habj6VEO3Ht1Yoz2qkbU+1dCtRzfWaI9q2qwFA6UPrljOdVbiFrU+j2t8XfSZdf51+YYwL9nPGcqTSiAq8ZRYcPvpd/b/eJBV7Of+VXSrUme4qqzVFcu5TriFAvmhzFocXYmnxIJbPhtqzdR45KPP0+qzaAgfCcjeJWSx9S2bKrpVqTNSoKxVieXMrUqdeBAK5Af5yGsWM5S6KbHg1uens27ko89TZ92WKqpydzDqpyFcSsHC+86BhtuCaRtvK3VTYgVtJZ4SC24boVrYjAcLwmy8rdRNiRW0lXhKLLhthGphMx4sCLPxdhXdqtQZditrVWKpuW1Eu8xmGsKE1c6BhlvCyMmuSt2UWEFRiafEgtskQImneJAQa7KrUjclVlBU4imx4DYJUOIpHiTEmuxaRbcqdYa1ylqVWGpukxiXf0pD+NsIbH1t1DnQcOtbx0rdlFhRjRJPiQW387OGB3iwpYByzSuxnLNbpU5nD5y5kY+ts878dmfd5hn/erfS10WjahrCX94vPnMONNwWbVvdoNRNiRWklXhKLLitRmpxIx4sSrO6QambEitIK/GUWHBbjdTiRjxYlGZ1QxXdqtQZZitrVWKpua0Gu+jGty+jf8nwRsK1u4Tx2IZzoOHWXMo9KnVTYkUVSjwlFtxyGWt740FTIveo1u39/VuOwMreSm5KrKCsxFNiuXMjHyuBX9hEPhaE2XhbqZsSK2gr8ZRYam4bFv3YfMm7g79alz0lftrn6//6p//y+6d3hW/8t3/w14Vox0M9hyBeK0ZrNt2wgg/c8q4oNcODvP5thtIHVyzy0dzOP7p6quRFPvK5aDOUPrhikY/mdv7R1VMlr2r52JuC515g77wz93v0c0OHf3u0A0MAd5vcFlo8xmiPijpdsZzrdOam9NO5TriFAvlBPvKaxYwqulWpU+1pFd2q1Ek+QoH8IB95zfbOuGIz+LO2sX7u0RAyXqWA493GqD1OLHDLpUCpGR7ktJ/urfTBFYt8TB3PPXf1VMmLfOQyMd1b6YMrFvmYOp577uqpkle1fOQSUGtvGsIX+z3yswrxnezpGMEKHCWeEsuZW5U6nT1w5kY+wp38UOoWWHFunGKOnCunOFGZC1ZwgVuokBvkI6dX21uZtcBU4qmxOH801/c/Kj04Oh/7q6q1J79ldMZv9b++zBwi/VYstpEPIs8HVOIpsYKnEs8Vy7lOuIUC+aHMWhxdiafEcuZWpU5nD5y5kY9wJz+q6FalzkiAslYl1tncrvt10fy6fp7xNvaN02c4Xh+hwJ0W25Y+ylpdsUIDuG0lYX67q25KXuRj3vutd/FgS6H57VV0q1JnuKysVYnlzK1Knc4euHMLfs5jtJ/jDuGCuy53CTlJLRi08bZSNyVW0FbiKbHgthGqhc14sCDMxttK3ZRYQVuJp8SC20aoFjbjwYIwG29X0a1KnWG3slYllgO3yncHQ38awlDBdNxtsa3JrKzVFSvqh9taCpa3ueqm5EU+lv1f24IHa+osb6uiW5U6w2llrUosZ25V6nT2wJ1b8KswaAhNXeYk1WeMUjclVlSjxFNiwe38rOEBHmwpoFzzSizn7Fap09kDZ27kY+usM7+9km7zCtzzXRrCFV/P+tpopcWmrNUVKyIGt5WFtrLJVTclL/KxEoCVTXiwIs7Kpiq6VakzrFbWqsRy5lalTmcPnLhV/7poeEFDGCoYDU5SfWYodVNiRTVKPCUW3M7PGh7gwZYCyjWvxHLObpU6nT1w5kY+ts4689sr6TavwL3fpSHc8PeVdwkrLTZlra5YES24bSywhc2uuil5kY8F8zfexoMNgRY2V9GtSp1hs7JWJZYztyp1Onvgxo27g+EIdwh/qmDwf05SfSYodVNiRTVKPCUW3M7PGh7gwZYCyjWvxHLObpU6nT1w5kY+ts4689sr6TavQI133758Hf3LFfcXqt0ljMcjRqXFpqzVFSsyAre+leKqm5IX+Tg/G3jQ54GzbqzRPk+r6FalTuc16sjtVncHB3sUvjLadw6VzeIk1SelUjclluMJb6qwslYllrNuVerEg+lK2f+cfOzXarqnUjclVnBU4imx4DZN0P7neLBfq+melXSb1l31OQ3hTufbXcKdu+/ardJiU9bqihWmw21X9D/t5Kqbkhf5+GT7rjfwYJdMn3aqoluVOsNgZa1KLGduVep09sCV263uDobIg4OGcFDA3umcpPqUU+qmxIpqlHhKLLidnzU8wIMtBZRrXonlnN0qdTp74MyNfGyddea3V9JtXoGa79IQJnxX3SWstNiUtbpiRYTgllhIk11ddVPyIh8TwxNP8SAh1mTXKrpVqTOsVdaqxHLmVqVOZw+cuXF3MNz5OGgIP+px+CtOUn0SK3VTYkU1SjwlFtzOzxoe4MGWAso1r8Ryzm6VOp09cOZGPrbOOvPbK+k2r0Dtd7/+yT/98+9HSvCHf/v3joQ/Bbv3XxZinmKo7lQ2Lko8JVbwU+K5YjnXCbdQID+UWYujK/GUWHDLZ0OtmRqPfJzvKR6c74HzuiIf/fmImb2f4fuO+rpZj35u6GBvx/whhSFO9pPbYozHzMjuv4atxIrjKPGUWM7cqtTp7IEzN/IR7uRHFd2q1BkJUNaqxHLmVqVOZw+cuZGPcCc/7toMhhK5juSzdm+f3+KdoxRQ3iEMjgq8dlJRYAWnwFNiqeqEWyiQH+Qjr1nMqKJblTqbp5zbcuuBfOT0antX0a1KnZw/WrJzjy0fuVns3asADWGnchHU+HCQDez7+7fOI/6cFt/xjhHHVmBNa1Dg/WT5xYpb00zJTelB4xWPKg/Ix1TV9efkY12fpa2hG+ePJXWW3295U63R6ZHuev5omrVaFXWqsnsEt6iTfDS3tx+P8IB8bOv+vEfzQZXdqQfPx+p5rcbr4eA8h18q4+zOE7e22J7e7noZWKMX1emBXblVqTO8cPXAmRv5mK7i/c+r6FalzmprVHXtIx/7zxnTPZW6KbHaOiAfU7f2PQ8fVEPtqYrX3XFoCAccbncJByB2T1UuECVWFKDEc8VyrhNuoUB+KLMWR1fiKbHgls+GWjM1XpV8VKmTfLBGtxRQrgUllnt2m67cHWxKLD8+vjI6+mOIy+Bs0SigXLxKrKhOieeK5Vwn3EKB/FBmLY6uxFNiwS2fDbVmarwq+ahSJ/lgjW4poFwLSiz37G7per/tY/0cdwgHE3H0XULl4lViOZ8IqtTp7IEzN/LRd9KroluVOlmjrIMtBZRrwRXLeR3AbSuh+7Zzd3CfTm/cINwn1Bl7cQLNq67ULI6uxFNiwS2fDbVmajzycb6neIAHawqQjzV1lrcpdVNiBWMlnhILbst5YsuCAmM3CL9wh3BB18zbR9wlVJ5YlFihixLPFcu5TriFAvmhzFocXYmnxIJbPhtqzdR4VfJRpU7ywRrdUkC5FpRY7tl91pW7g8+KLL+mIVzW5rQtysWrxApBlHiuWM51wi0UyA9l1uLoSjwlFtzy2VBrpsarko8qdZIP1uiWAsq1oMRyz+6WrmxfV4CGcF2f3VtVdwmVi1eJFUIo8VyxnOuEWyiQH8qsxdGVeEosuOWzodZMjVclH1XqJB+s0S0FlGtBieWe3TlduTs4p8ryezSEy9q8fIty8SqxQgglniuWc51wCwXyQ5m1OLoST4kFt3w21Jqp8arko0qd5IM1uqWAci0osdyzu6Ur2/cpQEO4T6dde43cJVQuXiVWFK7Ec8VyrhNuoUB+KLMWR1fiKbHgls+GWjM1XpV8VKmTfLBGtxRQrgUllnt2l3Tl7uCSMsvv0xAua/OyLcrFq8QKAZR4rljOdcItFMgPZdbi6Eo8JRbc8tlQa6bGq5KPKnWSD9bolgLKtaDEcs/ulq5szylAQ5jTa3Pv7F1C5eJVYkWhSjxXLOc64RYK5Icya3F0JZ4SC275bKg1U+NVyUeVOskHa3RLAeVaUGK5Z3dNV+4OrqmzvO1t8M9WLCOzZVMB5eJVYgVxJZ4rlnOdcAsF8kOZtTi6Ek+JBbd8NtSaqfGq5KNKneSDNbqlgHItKLHcs7ula9Xto/0cdwgPSM6eu4TKxavEcj4RVKnT2QNnbuSj72RWRbcqdbJGWQdbCijXgiuW8zqA21ZC+7dzd7Bfu7cvX0Z7yv6DV53JCTTvvFKzOLoST4kFt3w21Jqp8cjH+Z7iAR6sKUA+1tRZ3qbUTYkVjJV4Siy4LeeJLaMKjPVz3CEc1X9h/tJdQuWJRYkVZSjxlFjB7f39WzxIhpKbEiuKU+Ipsdy5kY/80iAfec3c14HSUyVW6Oa6Rp25qT1Q4imxnD1w5qb2QImnxAoP9gzuDu5RaXmfr//bP/vX35c3j2/5b/7WXx0HuSjCczjjtWIsNZu92Eo8NVbU5Khb1OnMTaVZ1Kj2VMXN3QPyEQrkhjprcXRl3pRYztxUdUaNak9V3Dh/hDv5ofQzjq7EU2MFP2XelFjO3FR1Ro1tncbzrRHHzey/hXe17Y9+bojyG98YHdJvdXI7ObWAtsfVSTs3KrHikEo8JRbcdgbiaTc8eBJk58squlWpM2xX1qrEcuZWpU5nD5y5kY9wJz+q6Kauc4/S1ZvBHxqNfWP0y+NnCBlXVED9LzAqvDgRqLDCFyWeK5ZznXALBfJDmbU4uhJPiQW3fDbUmqnxyMf5nuLB+R44r6tq+ehLA7OyCtAQZhVL7t8Wbjyqx+jPZMR3vKdjBE+NFVymmE7cVJoFzrTGeO1SpzO30Ix8hEO5ocxaHFmJp8YiH7lsHOGnswfO3KbOBc+RoV5XUy4j3IKXswfO3FQeBM6V8jGt+/k5dwefFel7zS+V6dMtNas1halJB+/cTsiKw7hiRW1w63PYVTclL/LRlw1n3chHn6dK3ZRYzlmD2/lZw4M+D5x1y54/aAb7M/A8k4bwWZECr7MLbk0SV6zgDLc155a3ueqm5EU+lv3f2qL0wRWLfGylYH670k88mNd4z7tKH1yxyMeeJMzv4+qpktd85by7pgAN4Zo6wm0udwmVC84VK2yDW194XXVT8iIffdlw1o189Hmq1E2J5Zw1uJ2fNTzo88BZt57zB3cH+3MwN5OGcE6Vg947uynsWXBLUrhiBV+4Lbm2/r6rbkpe5GM9A2tblT64YpGPtQQsb1P6iQfLOm9tUfrgikU+tlKwvN3V0x5eNIPLPvduoSHsVe5i83oW3FKJrljBF25Lrq2/76qbkhf5WM/A2lalD65Y5GMtAcvblH7iwbLOW1uUPrhikY+tFCxvd/VUyWu5erbsUYCGcI9Kwn3OuEuoXHCuWGER3PqC6qqbkhf56MuGs27ko89TpW5KLOeswe38rOFBnwfOuvWeP7g72J+FtZmPPzuh/3MIawdk22sV6F1wcyxdsYIr3OYc237PVTclL/KxnYOlPZQ+uGKRjyX3199X+okH61qvbVX64IpFPtYSsL7N1VMlr3UFKm0d6+fexqZXElpXa7tLGI9HDuWCc8UK/eDWlyJX3ZS8yEdfNpx1Ix99nip1U2I5Zw1u52cND/o8cNZt5PzB3cHlPIx2FHxldFnbQ7e0pvCog4wsuGdOrljBE27Pbu177aqbkhf52JeFub2UPrhikY8557ffU/qJB9t6L+2h9MEVi3wsub/9vqunI7xoBrd9H9mDhnBEPdO5IwvuuSRXrOAJt2e39r121U3Ji3zsy8LcXkofXLHIx5zz2+8p/cSDbb2X9lD64IpFPpbc337f1VMlr20V2COrAA1hVjHh/kfcJVQuOFessABufUF01U3Ji3z0ZcNZN/LR56lSNyWWc9bgdn7W8KDPA2fdRs8f3B3sz8TemW/8Tpm9Uh2zX2sKFT9POLrgphW6YgVHuE2d2v/cVTclL/KxPw/Peyp9cMUiH8+u73ut9BMP9mk+t5fSB1cs8jHn/L73XD0d5UUzuM//0X6OO4Q7dXbfbXTBTetzxQqOcJs6tf+5q25KXuRjfx6e91T64IpFPp5d3/da6Sce7NN8bi+lD65Y5GPO+X3vuXqq5LVPCfbqVYCGsFc54bx2l7AXUrngXLFCG7j1JcRVNyUv8tGXDWfdyEefp0rdlFjOWYPb+VnDgz4PnHVTnD+4O9ifi+xMGsKsYgft39sUKhZcK8kVK/jBrbmUe3TVTcmLfOQyMd1b6YMrFvmYOr7/udJPPNiv+/OeSh9cscjHs+v7X7t6quKl+HGq/WrW3vPrn/6Lf/P9SAn+4G/8lSPhb4Wd+ZeQ2Fc1epvRueMrsQJfieeK5Vwn3EKB/FBmLY6uxFNiwS2fDbVmajzycb6neHC+B87rqlo++tJQb9ajnxsq+m1oNpOlCrRFHo9bY88+WxjT7Uo8JVZwVOK5YjnXCbdQID+UWYujK/GUWHDLZ0OtmRqPfJzvKR6c74Hzurp7PjI3SPqSwqxnBWgInxUp+lp1xzFOUkqssEOJp8Ry5qaqM2pUe6ri1i6ISjwlFvkIBXJDnbU4utJTJZYzN1WdUaPaUxU3zh/hTn4o/YyjK/HUWMFPmTcllju34Me4lgKPhnD7btS1Sro223ZCi8dXj/f3b92HjO+LT8cIVuAEXpw8mw4jeEdwC47Bb4RXqzMe21DiKbGC3wjeER6Qj5aa/Y9TH0b8jCNOseL1CJ4Sq3EjH6FEbkx9GPEzjjrFitcjeEqsxo18hBL7xxEeTI9OPqZqLD9vPrh9/mi8lpnv3zJdm/tnsedoP8cvlTHMUGsKDanNUooTwcjJ/BlUiafECp7Kk14VbkfUqcrbEdye89z7ugq3I+okH/nUhQ+qofRUiRX1KfGUWI0bHuQUOMIDzh/neUAzmNNeuTcNoVLNgljVTsbOFwpHbuSj76RQRbcqdUYKlLUqsZy5VakTD0KB/CAfec1ihlI3JVZfNcxSKUBDqFJSjHOFu4TqE4EST4kV1irxlFjO3KrU6eyBMzfyEe7kRxXdqtQZCVDW6orlXCfcQoH8UGYtjs7dwbwHyhlvr/9JNSX9e2O1prD9HJ1TteoTgRJPiRWaK/GUWM7cqtTp7IEzN/IR7uRHFd2q1BkJUNbqiuVcJ9xCgfxQZi2OTjOY9+B5xmg/xx3CZ0V5vamA+kSgxFNihRBKPCWWM7cqdTp74MyNfIQ7+VFFtyp1RgKUtbpiOdcJt1AgP5RZyx+dGUcpQEN4lLIi3HaXUAQ3DKM+ESjxlFghlBJPieXMrUqdzh44cyMf4U5+VNGtSp2RAGWtrljOdcItFMgPZdba0bk72JQ49/GNvzpxrgF7jt6awrO/Oqo+ESjxlFjhiRJPieXMrUqdzh44cyMf4U5+VNGtSp2RAGWtrljOdcItFMgPZdba0WkGmxKCx8HvjHKHUOBBBQj1iUCJp8QKL5V4SixnblXqdPbAmRv5CHfyo4puVeqMBChrdcVyrhNuoUB+KLOWPzozXqEADeErVBYco90lFEClIdQnAiWeEiuEUeIpsZy5VanT2QNnbuQj3MmPKrpVqTMSoKzVFcu5TriFAvmhzNr06NwdnKpx/nMawvM9sGagPhEo8ZRYYYIST4nlzK1Knc4eOHMjH+FOflTRrUqdkQBlra5YznXCLRTID2XW8kdnxisVoCF8pdqDx3r1XUL1iUCJp8QKW5R4SixnblXqdPbAmRv5CHfyo4puVeqMBChrdcVyrhNuoUB+KLP2fHTuDj4rcv7rty/8VpnzXUgwaE3h0b9gRn0iUOIpsUJ6JZ4Sy5lblTqdPXDmRj7CnfyooluVOiMBylpdsZzrhFsokB/KrD0fnWbwWRHV67HfKsMdQpUPN8JRnwiUeEqssEyJp8Ry5lalTmcPnLmRj3AnP6roVqXOSICyVlcs5zrhFgrkhzJr+aMz4ywFaAjPUn7guO0u4QDE4lT1iUCJp8QKAZR4SixnblXqdPbAmRv5CHfyo4puVeqMBChrdcVyrhNuoUB+KLM2d3TuDs6p4vEeDaGHD2kWRzSF6hOBEk+JFWIr8ZRYztyq1OnsgTM38hHu5EcV3arUGQlQ1uqK5Vwn3EKB/FCjtbXfAAAtvUlEQVRmbe7oNINzqvi8R0Po40WaibopfH//luawNEF9YnHlpq5TiafECp9dPXDmpvZAiafEcvbAmZvaAyWeEsvZA2dueBDu5EcV3ZzrfHaNZvBZEb/XX//pn/0f34+k9bd//786Eh7shwKKhRYYiqFsUgMrBtxyzih1U2JFFeQj52Xb21U38tEcyj1W0a1KneG+6xp15kY+cueNtvcVdGtc41HxGXWKx/N5BR793PyGne8+fssoAwV+XsxUOrSTlSMe3PpcUeqmxIpqlHhKLLidnzU86PPAWTfWaJ+nVXSrUqfzGu1LKLPOVuBt7JeUnk2f44cCcQIc/RcYx7tw09oUTjed3LCc64RbX1qUWcODPg+cdSMffZ5W0a1Knc5r1JnbEfnoW5Hbs0Y/m24fgT2aAqP9HHcIm5IXf2wniHjsHSM/IxbfZZ+OUayYP8UcxVNyU2EFzrTGeO1Up7MHztzCxzZG/AwM8tGU3P8YmpGP/Xq1PdVZc/bAmVvzIx5Hzh/u68DZA2duR+Zjiq14TjOoUPF1GL/58Xfpo4c46r/X1VL+SK0pfLUQ7cKjOK4SK/go8ZRYztyq1OnsgTM38hHu5EcV3arUGQlQ1uqK5Vwn3EKB/FBmbenoNINLyhz4/mAfx28ZPdCbCtDKE4sSK7RX4imxnLlVqdPZA2du5CPcyY8qulWpMxKgrNUVy7lOuIUC+aHMWv7ozHBWgIbQ2Z0Obq+8S6g8sSixQjYlnhLLmVuVOp09cOZGPsKd/KiiW5U6IwHKWl2xnOuEWyiQH8qsrR2du4Nr6vhue/wMYf/PnPmWVZtZawpHfp5wS0HliUWJFbyVeEosZ25V6nT2wJkb+Qh38qOKblXqjAQoa3XFcq4TbqFAfiiztnZ0msE1dY7eNtbPcYfwaH9Owm9N4RGHV55YlFhRqxJPieXMrUqdzh44cyMf4U5+VNGtSp2RAGWtrljOdcItFMgPZdbWjk4zuKaO/zYaQn+PrBgqTyxKrBBJiafEcuZWpU5nD5y5kY9wJz+q6FalzkiAslZXLOc64RYK5Icya/mjM+NKCtAQXsmtJFf1XULliUWJFbIo8ZRYztyq1OnsgTM38hHu5EcV3arUGQlQ1uqK5Vwn3EKB/FBmbevo3B3cUsh/Ow2hv0dDDFVNofLEosQKcZR4SixnblXqdPbAmRv5CHfyo4puVeqMBChrdcVyrhNuoUB+KLO2dXSawS2FrrGdhvAaPg2xHG0KlScWJVaIosRTYjlzq1KnswfO3MhHuJMfVXSrUmckQFmrK5ZznXALBfJDmbWto9MMbil0ne00hNfxaohpb1OoPLEosUIMJZ4Sy5lblTqdPXDmRj7CnfyooluVOiMBylpdsZzrhFsokB/KrG0dnWZwS6FrbachvJZfL2WrPLEosUIEJZ4Sy5lblTqdPXDmRj7CnfyooluVOiMBylpdsZzrhFsokB/KrOWPzoyrK0BDeHUHE/wzdwmVJxYlVpSrxFNiOXOrUqezB87cyEe4kx9VdKtSZyRAWasrlnOdcAsF8kOZtT1H5+7gHpWutQ8N4bX8Gma7pylUnliUWFG8Ek+J5cytSp3OHjhzIx/hTn5U0a1KnZEAZa2uWM51wi0UyA9l1vYcnWZwj0rX2+dt7O/aX69gGH/50prCeHweyhOLEit4KvGUWM7cqtTp7IEzN/IR7uRHFd2q1BkJUNbqiuVcJ9xCgfxQZm3P0WkG96h0zj6fP9HneLx9GUXIHY+9jRVQnliUWCGZEk+J5cytSp3OHjhzIx/hTn5U0a1KnZEAZa2uWM51wi0UyA9l1vJHZ4adAoP93Nd//r//++9HFvU3/+u/dCQ82AMKTP+lJ54rRrv7qMAKDCWeK5ZznXALBfJDmbU4uhJPiQW3fDbUmqnxyMf5nuLB+R44r6sj8rFH8elnxj37s89rFXj0c0MHfBuazeRLK9BOKvEY/6mGEis4KfFcsZzrhFsokB/KrMXRlXhKLLjls6HWTI1HPs73FA/O98B5XanzsaU2zeCWQtffTkN4fQ+HKoiTinqhq+42RmGN31CRv52sxgpYVa1qbipeUSPcQoXcUGoWR1biKbHglstF2xsPmhK5xyq6Vakz3FfWqsRy5hZ1vnKoPyO+kjvH2q8ADeF+rdgzocD7+7fE3p93je/GT8cInhIrODW8OEmO8JpitVpH8BovBRbcmor5x6kPI37iQV77NmPqQbw34oMSK7hM8UZ4PWPF6xG8Ka9RLLiFAn1j6sOIn3H0KVa8HsFTYsEtFMiPZw/yCMxAgWUF+LMTy9qU2aL+V7VR4eKkN3Lhmh5fiRW4yhOykpsSq9Xp7IEzt2n+Rp4rPVVikY9+V8MH1VB6qsQiH/0Ok4+8dlWyq65zr9LcHdyr1PX3oyG8voeSClyaQuVJT4kVIivxXLGc64RbKJAfyqzF0ZV4Siy45bOh1kyNRz7O9xQP7ufB3opoBvcqdY/9aAjv4aOkirObQuWFR4kV4irxXLGc64RbKJAfyqzF0ZV4Siy45bOh1kyNRz7O9xQP7ufB3opoBvcqdZ/9aAjv46WkkrOaQuWFR4kVoirxXLGc64RbKJAfyqzF0ZV4Siy45bOh1kyNRz7O9xQP7ufB3opoBvcqda/9aAjv5aekmlc3hcoLjxIrxFTiuWI51wm3UCA/lFmLoyvxlFhwy2dDrZkaj3yc7yke3M+DvRXRDO5V6n770RDez1NJRa9qCpUXHiVWiKjEc8VyrhNuoUB+KLMWR1fiKbHgls+GWjM1Hvk431M8uJ8HeyuiGdyr1D33oyG8p6+XqEp54VFihXhKPFcs5zrhFgrkhzJrcXQlnhILbvlsqDVT45GP8z3Fg/t50FcRsyoqQENY0fWdNR95l1B54VFihTRKPFcs5zrhFgrkhzJrcXQlnhILbvlsqDVT45GP8z3Fg/t5kKmIu4MZte657+MP03+9Z2VUJVGgNYXxqBrKC48SK+pT4rliOdcJt1AgP5RZi6Mr8ZRYcMtnQ62ZGo98nO8pHtzPg0xFNIMZtZz3Hfuc/kY/6GyuBzdlU6i88CixQmklniuWc51wCwXyQ5m1OLoST4kFt3w21Jqp8cjH+Z7iwf08yFREM5hRy3zfsX7wy9vgfHN1oKdSQNEUKi88SqzQSInniuVcJ9xCgfxQZi2OrsRTYsEtnw21Zmo88nG+p3hwPw8yFdEMZtTy33e0n+NnCP09tmHYmsIeQsoLjxIralHiuWI51wm3UCA/lFmLoyvxlFhwy2dDrZkaj3yc7yke3M+DTEU0gxm1auxLQ1jDZ1mVPU2h8sKjxApRlHiuWM51wi0UyA9l1uLoSjwlFtzy2VBrpsYjH+d7igf38yBTEc1gRq06+9IQ1vFaVmmmKVReeJRYIYYSzxXLuU64hQL5ocxaHF2Jp8SCWz4bas3UeOTjfE/x4H4eZCqiGcyoVWtfGsJafsuq3dMUKi88SqwQQYnniuVcJ9xCgfxQZi2OrsRTYsEtnw21Zmo88nG+p3hwPw8yFdEMZtSqty8NYT3PZRWvNYXqC8/7+zcZbyU3JVYU6Fon3PriRz7QbU0B8rGmzvK2KrpVqTOcrnLtU9a5vEI+b6EZ/KwJ73xU4Ou/+PP/8P3jW9pXf+P3/qIWEDQ7BeZONPHe6IiGM4YCK3DWGtjYnhlKbkqsqEGJp8S6Ajdl1qJeBV41D5x1U/h5hXXg7IEzN/IR7uwf1c5t6nzsVTqO27TeO4f9rqfAo58bIv34w/QMFBhTIE40zycc15NP4zpWMbNRAAVQAAVQAAVQYFuB9nmoPW7P0O3x/NlMhwzS3RSgIbybozetZ/RrFvHVmxhxcnTDmp6w4bYvwOHnEbrF0fHgXA9Ua5R87PNxupf6PHmEB+Rj6tj686POk84euHF79mDdMbaiwHkK8DOE52l/qyM733lrH3IUgquxRpuPaU1wm6qx/7lat/1HXt8zeJGPdY3mtrrrNse55z33Oslu3lX1uQgP+jxQ6aZeo9lqpv8gk53L/vUUeDSE8XNaR/5XT9SqFTs2hcoTsitW5A1ufavOVTclL/LRlw1n3chHn6dVdKtSZ6U1mk08zWBWsTvsP9bLcYfwDhkwqsGpKVReFF2xwnq49S0AV92UvMhHXzacdSMffZ5W0a1KnZXWaDbxNINZxdg/FKAhJAdyBRyaQuVF0RUrjINbX3xddVPyIh992XDWjXz0eVpFtyp1Vlqj2cTTDGYVY/+mwNuPb4u2VzyigEiB1hTG46uH8qLoihWawq0vWa66KXmRj75sOOtGPvo8raJblTorrdFs4mkGs4rdbP/Bj9vcIbxZHpzKaU3hKzkpL4quWKEn3PpS5aqbkhf56MuGs27ko8/TKrpVqbPSGs0mnmYwqxj7PyvwNthQPuPxGgU+KNCawlfcKVReFF2xQly4fYjY7heuuil5kY/dcfi0o9IHVyzy8cn23W+4eqrkRT52x+HDjmoPPoDveEEzuEOkAruM9nPcISwQkrNLbE3hkTyUJ2RXrNAPbn0pctVNyYt89GXDWTfy0edpFd2q1FlpjWYTTzOYVYz9lxSgIVxShvelChzZFCoviq5YYQbc+iLpqpuSF/noy4azbuSjz9MqulWps9IazSaeZjCrGPuvKUBDuKYO26QKHNEUKi+KrlhhAtz6ouiqm5IX+ejLhrNu5KPP0yq6Vamz0hrNJp5mMKsY+28pQEO4pRDbpQoom0LlRdEVK8SHW18EXXVT8iIffdlw1o189HlaRbcqdVZao9nE0wxmFWP/PQrQEO5RiX2kCiiaQuVF0RUrRIdbX/RcdVPyIh992XDWjXz0eVpFtyp1Vlqj2cTTDGYVY/+9CtAQ7lWK/aQKjDSFyouiK1aIDbe+yLnqpuRFPvqy4awb+ejztIpuVeqstEaziacZzCrG/hkF3r7wl+kzerGvUIHWFMbj3qG8KLpihRZw25uIj/u56qbkRT4+ep55pfTBFYt8ZBLxcV9XT5W8yMdHz/e+Unuw97htP5rBpgSPywrs/yw9h8EdwjlVeO9lCrSmcM8BlSdkV6zQAW570vB5H1fdlLzIx2ff976j9MEVi3zsTcPn/Vw9VfIiH5993/OO2oM9x5zuQzM4VYPnRylAQ3iUsuDuVmBPU6g8IbtihWBw2x2bDzu66qbkRT4+WJ56ofTBFYt8pCLxYWdXT5W8yMcHy1Mv3t+/pfZX7kwzqFQTrDUFvv7Zv/qP39d2GN32+3/tvxiFYH4RBZZOfPG+YuxpPPceR4kVx1TiKbHgtjcRH/fDg4967H1VRbcqdYbvylqVWM7cqtTp7MER3AIzM5Y+E2Uw2LeOAo9+bqjYx88QMlDAQ4F2EYzH6Xh+Pd2Wfe6KFXXALevmz/1ddVPyIh992XDWjXz0eVpFtyp1Oq9RNbdM4mkGM2qxr0KBN36njEJGMFQKxEXwyBOh493G0K7VrdBRiQW3PkfwAN3WFCAfa+osb6uiW5U6w2llrUqsxm05jcdtOfIz0HGsQT5dgY/3UtJ0uEOYlowJRyswPanHc/UY+XmA+JmO6RjBChwlnhILblOX9z/Hg/1aTfesoluVOsNbZa1KLGduVep09mCOW7z3itH+wfqIzz2v4M8xrq0Av1Tm2v7dln2cEKeNoUOhcbEebQCndSjxlFjBUYmnxHLmVqVOZw+cuZGPcCc/quhWpc5IgLJWJZaaWybt7a4gzWBGNfZVKvCmv/+ipAdWdQVaU3j2SdL5ogO3vlWi1E2JFdUo8ZRYcDs/a3jQ54GzbqzRPk+ddctU1JrBzBz2RYFnBUb7Oe4QPivKazsFWlN4FjHniw7c+lKh1E2JFdUo8ZRYcDs/a3jQ54GzbqzRPk+ddctURDOYUYt9j1SAhvBIdcGWKXBWU+h80YFbX7yUuimxoholnhILbudnDQ/6PHDWjTXa56mzbpmKaAYzarHv0QrQEB6tMPgyBV7dFDpfdODWFyulbkqsqEaJp8SC2/lZw4M+D5x1Y432eeqsW6YimsGMWuz7CgUev2V09Funr6DJMVDgpwKtKYzHI4fzRQdufc4rdVNiRTVKPCUW3M7PGh70eeCsG2u0z1Nn3TIV0Qxm1GLf/QqMfS7mDuF+pdnTRIHWFB5Fx/miA7c+15W6KbGiGiWeEgtu52cND/o8cNaNNdrnqbNumYpoBjNqse8rFaAhfKXaHEumwFFNofNFB2598VHqpsSKapR4Siy4nZ81POjzwFk31mifp866ZSqiGcyoxb6vVoCG8NWKczyZAuqm0PmiA7e+2Ch1U2JFNUo8JRbczs8aHvR54Kwba7TPU2fdMhXRDGbUYt8zFKAhPEN1jilTQNUUOl904NYXF6VuSqyoRomnxILb+VnDgz4PnHVjjfZ56qxbpiKawYxa7HuWAo9fKsNAgWsrMG0K43l2OF904JZ18+f+St2UWMFOiafEgtvP7GT/jwdZxX7uX0W3KnWGq8palVhqbj8TvP3/aARj9Hwu2UZnDxTQKkBDqNUTtJMUaCfc7L/EOV904NYXJqVuSqyoRomnxILb+VnDgz4PnHVjjfZ56qzb3oqyn0X24rIfChylwBt/deIoacE9Q4F2t7A1iGscnC86cFtzbnmbUjclVjBW4imx4Lacp7UteLCmzvK2KrpVqTOcVtaqxFJzW071xy00gx/14NWLFMh/Qe4DMX6G8IMcvLiDAq0pXKvF+aIDtzXnlrcpdVNiBWMlnhILbst5WtuCB2vqLG+roluVOsNpZa1KLDW35VR/3EIz+FEPXl1HARrC63gF04QCa02h80UHbgmTJ7sqdVNiBUUlnhILbpMAJZ7iQUKsya5VdKtSZ1irrFWJpeY2ifHqU5rBVXnYaK7A13/5b/7Pnz/1ehDRv/5X/vODkIFFgW0Fnk/Q8Vox1hrOHnwlnhIralHiKbGcuVWp09kDZ27kI9zJjyq6VakzEqCsVYnVuO1N6fNnjb3z2A8FVAo8+rkhqLfBr5wOHZzJKHC0AtMLRDyP/1RDiRWclHhKLLj1JQYP0G1NAfKxps7ytiq6VakznFbWqsRaTuGvLe0fmV993F8MeIYCPxUY/XT7+C2joxBYgQLeCrQTtfu/4LULy6ia03qdsIKLOzdHD5pujtyUfjrXCbdQID/IR16zmKHUTYl1FW59qudnuX+myFfEjGsrMNbP8Wcnru0+7BMKxIXR/QT+/v4tUdHnXePnMGJEnQqsqV4KPEduTbMfwj3+51Zn4xWPbtyOyIeqThU38jFN4P7noZvKgzjq1AfFOlBxm/IKngpugRP8FFiqOoNTq9WZW/B8xZjq+orjcQwUOFoBfqnM0QqDb6VAawrjZH630S7WiroCa/TDyJSHK7cqdYYXrh44cyMf01W8/3kV3arU6bxG1dy2Uh6fHWgGt1Ri+xUVoCG8omtwHlIgmsLWGA4BGU1WfjBRYoVESjxXLOc64RYK5Icya3F0JZ4SC275bKg1U+ORjz5Pt2a1RjA+PzBQ4G4K0BDezVHq2a3AXZpC5cVfiRVGKPFcsZzrhFsokB/KrMXRlXhKLLjls6HWTI1HPvo83ZrVmsGt/diOAldVgIbwqs7BW6LA1ZtC5cVfiRXmKPFcsZzrhFsokB/KrMXRlXhKLLjls6HWTI1HPvo83ZpFM7ilENvvoAC/VOYOLlLDkALTpvBKXwVRXvyVWGGGEs8Vy7lOuIUC+aHMWhxdiafEgls+G2rN1Hjko8/TtVnRCMa40ueCtXrYhgJrCtAQrqnDtjIKtBP+Vf4lUHnxV2JFYJR4rljOdcItFMgPZdbi6Eo8JRbc8tlQa6bGIx99nq7NuspngbUa2IYCGQX4ymhGLfa9vQLTu4WuxSov/kqs0EuJ54rlXCfcQoH8UGYtjq7EU2LBLZ8NtWZqPPLR5+naLJrBNXXYdlcF3vi79He1lrp6FZg2he3OYS+Wep7y4q/EijqVeK5YznXCLRTID2XW4uhKPCUW3PLZUGumxiMffZ4uzeIrokvK8P4lFBj85bd8ZfQSLkPy1Qq0RtDpXwqVF38lVnijxHPFcq4TbqFAfiizFkdX4imx4JbPhlozNR756PN0aZbTtX6JI++jwJEK8JXRI9UF+/IKTO8WnlmM8uKvxApNlHiuWM51wi0UyA9l1uLoSjwlFtzy2VBrpsYjH32eLs2iGVxShvcrKfC4Qzh4j7GSWtRaUoFpU9juHL5SCOXFX4kVGijxXLGc64RbKJAfyqzF0ZV4Siy45bOh1kyNRz76PJ2bxVdE51ThvesqMNbP8ZXR6zoP8xcq0BrBV/9LovLir8QK6ZV4rljOdcItFMgPZdbi6Eo8JRbc8tlQa6bGIx99ns7NevW1fI4D76GAkwJvY/2kUylwQYHjFWh3C1uDeOQRlRd/JVbUrMRzxXKuE26hQH4osxZHV+IpseCWz4ZaMzUe+ejzdG4WzeCcKrx3dQVG+zl+hvDqCYD/yxVoTeGRB1Ze/JVYUbMSzxXLuU64hQL5ocxaHF2Jp8SCWz4bas3UeOSjz9O5WTSDc6rwHgp8+cJXRkkBCnQoMG0K1XcLlRd/JVbIpMRzxXKuE26hQH4osxZHV+IpseCWz4ZaMzUe+ejz9HlWNIIx1Nfr5+PwGgWuqgAN4VWdg/fpCrQLi/JfHJUXfyVWiK3EU2IFt/f3b/EgGUpuSqwoTomnxHLnRj7yS4N85DVzXwdKT5VYat2enVNeo5+xeY0Cd1Hg65//2//r5z+bHFTR7/3lv3AQMrAo4KOA4oLT/gVztKrp3ctRrJivxFNjBT9H3ab/WBAcR4daN5VmUZcrN3cPQjuVD64ekI9QID/cs6vKbSijzu6z2sG16fm8jdcocCcFHv3cUDncIRySj8ko8FOB6UWt9+LTO2/OAyVW4CvxlFhwm3N/+z082NZobo8qulWpMzxW1qrEcubmXGdbt61pVXNt+DyiwN0UoCG8m6PUc5oC7cLj8C+S7WKoECPqUuEpsaI2JZ4rlnOdcAsF8kOZtTi6Ek+JBbd8NtSaqfEiH+7D4RrsrhH8UOBZARrCZ0V4jQKDCkw/UJ158Rz9uan4GZHpGMFTYwWXKaYTN5VmgTOtMV671OnMLTQjH+FQbiizFkdW4qmxyEcuG3N+5hGOn9H+4fLM6+7xVXIEFDhGgd98iX/sOfK/Y3iDigLWCsQFadoYWpOdIdc+VM9sSr/lihWFwC1t548JrropeZGPvmw460Y++jxV69bHYn1WuytIM7iuE1tvrMBgL8cdwhtng9LOV2DaFF7lQqW8+LtiRTLg1rc+XHVT8iIffdlw1o189Hmq1q2PxfIs7goua8MWFMgo8GgI/b8PnimIfVHATYHWCF7hwqW8+LtiRT7g1rdKXHVT8iIffdlw1o189Hmq1q2PxfysK1xP55nzLgocpcBYP8cdwqN8ARcFnhSYNobt+dMup75UXvxdsUJguPXFzFU3JS/y0ZcNZ93IR5+nat36WMzPal8Pnd/KuyiAAj0K0BD2qMYcFBhQIJpBt3/dVF78XbHCMrj1BddVNyUv8tGXDWfdyEefp2rd+lh8nuV23fzMkHdQ4LoK0BBe1zuYX1iBdofQ4V86lRd/V6yICtz6Foyrbkpe5KMvG866kY8+T9W69bH4PMvhWvmZFe+gwH0UoCG8j5dUckEFzr5bqLz4u2JFLODWtzhcdVPyIh992XDWjXz0earWrY/Fx1ncFfyoB69Q4CgF3sZ+BPEoWuCiQB0FzrpbqLz4u2JFiuDWt5ZcdVPyIh992XDWjXz0earWrY/Fx1ncFfyoB69QYE2B0X6OO4Rr6rINBV6owCvvFiov/q5YYR3c+gLsqpuSF/noy4azbuSjz1O1bn0sfs3iruAvLXiGAq9SgIbwVUpzHBTYocAr7hYqL/6uWCE13HYEbmYXV92UvMjHjPE731L64IpFPnaG4YDduCt4gKhAosAOBWgId4jELijwagWOulvo+gFMySu8UuIpseDWt5LwAN3WFCAfa+osb1Prtnyk7S3cFdzWiD1Q4EgFaAiPVBdsFBhQYHq3MGDa615I5cXfFSu0gVtfQlx1U/IiH33ZcNaNfPR5qtatj8UXuz/B1FsH81Dg6grQEF7dQfjfXoHWCI58lUZ58XfFiiDArW85uOqm5EU++rLhrBv56PNUrVsfi5/NYLu+9WIwDwVQQKMADaFGR1BQ4HAF4sLZ87Ua5cXfFSvEh1tfBF11U/IiH33ZcNaNfPR5qtath0XPdaznOMxBARTYr8Db43to+/dmTxRAgVMVaP+auvduofLi74oVhsCtL5auuil5kY++bDjrRj76PFXr1sNi77WrB5s5KFBagcF+7uu/+nf/9/cjBfxr/+V/diQ82ChQVoG1f2Vt2xTiTO9MjuIpsYKLEs8Vy7lOuIUC+aHMWhxdiafEgls+G2rN1HiRj57Rrkm983uOyRwUqKTAo58bKpevjA7Jx2QUOE+BdmGd+xfXtk3FTomnxIr6lHiuWM51wi0UyA9l1uLoSjwlFtzy2VBrdgRepqq5a1RmPvuiAAocrwAN4fEacwQUOFSB+PB2pX99bVxHRWkfWpV4SqyoT4mnxHLmVqVOPAgFcmN6rsvN/Lz3Fc4fn1lf6522lpvW12IPWxSopQANYS2/qfamCrQL7lUuwO/v34aciJ+FiVpb3SN4gTUdI1iB0/CCnwqr8VPhuXFrminrJB9Nzf2PUx8UWXP2wJnbfsc89wxtY7TzsydLWKEACkwV+M30Bc9RAAWurUBcgOO/uCC3i/K1K/rMPj60jn5YbahKrMCcfqBux+h9rMLtiDrJRz51rtklH3kvz5rRrjvtOnQWD46LAiiQV4CGMK8ZM1DAXoF2QW4XaHvCOwkqPxwqsYK+Ek+J5cytSp3OHjhzIx/hjv9o15l23fFnDEMUQIFnBfjK6LMivEaBGykQF+gY7W5he33FEpUfDpVYoaUST4nlzK1Knc4eOHMjH+GO97jDdcVbYdihwOsUeOv7BcKvI8iRUAAFxhVojeBVL+DKD4dKrHBGiafEcuZWpU5nD5y5kY9wx3dc9TriqyjMUGBcgdF+jjuE4x6AgAKXUeCKjaHyw6ESK0xX4imxnLlVqdPZA2du5CPc8Rw0gp6+wAoFFArQECpUBAMFLqbAVRpD5YdDJVbYrcRTYjlzq1KnswfO3MhHuOM3aAT9PIERCqgVoCFUKwoeClxIAefGUPnhUIkV9irxlFjO3KrU6eyBMzfyEe54DRpBLz9ggwJHKvBoCEe/dXokPbBRAAVeocC0MWzPX3HcpWMoPxwqsYKvEk+J5cytSp3OHjhzIx/hjteIZtDhWuClCmxQwFmBsX6OO4TO3sINBV6sQHwAOPtfhZUfDpVYYYUST4nlzK1Knc4eOHMjH+GOzzj7/O+jBExQoJYCb9wgrGU41aLAlgLtX4XP+GCg/HCoxArNlHhKLGduVep09sCZG/kIdzzGGed7j8phgQI3UWDsBuEX7hDeJAeUgQJqBV7dGCo/HCqxQlclnhLLmVuVOp09cOZGPsKd8weN4PkewAAFHBSgIXRwAQ4oYKzAKxpD5YdDJVbYosRTYjlzq1KnswfO3MhHuHPuoBE8V3+OjgJuCtAQujkCHxQwVeCoxlD54VCJFTYo8ZRYztyq1OnsgTM38hHunDdoBM/TniOjgLMCNITO7sANBQwVUDaGyg+HSqyQXYmnxHLmVqVOZw+cuZGPcOecQSN4ju4cFQWuogAN4VWcgicKmCkw2hgqPxwqsUJmJZ4Sy5lblTqdPXDmRj7CndcPGsHXa84RUeCKCtAQXtE1OKOAkQI9jaH6w+H7+zeZIkpuSqwoUImnxApurh44c1N7oMRTYjl74M4t+PUMGsEe1ZiDAnUV+Pqv//3/8/3I8v/qX/pPj4QHGwVQwEyBrQ8ibfso7edGVIEHt5yKeJDTq+1dRbcqdYavUav6/NHyknlsHJr2mbnsiwIocF0FHv3cEHnuEA7Jx2QUQIFnBdoHkfbBJLa3956fP8/teT3F7pk/naPEClwlnhLLmVuVOp09cOZWKR/hw56xdK7dM5d9UAAFUCAUeBv8O4aoiAIogAKzCkw/uLUPLNP3Zifd6M1Ws6Kk0E2Fp8SK2pR4SixnblXqdPagcYvHq452Tog8MVAABWorMHoWeNwhHIWobQDVowAKbCvQPrC0DzAxo723Pfu6e4z+XF38HNd0jOCpsYLLFBNuU6fmn0/1ij1GNIv5Sjw11pXyEVpeZVQ7h17FF3iiwPkKjPVzvzm/ABigAApUUSCawPZffLCZfriposHeOuMD+mjD0I7lihX84NZcyj266qbk5Z6PnGNje7fzZTt/VvgHtTHFmI0CKJBRgJ8hzKjFviiAAjIF2gea1hS217IDXBhI+aHaFSvsgVtfSF11U/Jyz0efc/lZnB/zmjEDBVAgrwANYV4zZqAACggVaI1g++AT0O094WEuA6X8UO2KFWbArS+Srropebnno8+5/bM4F+7Xij1RAAU0CrzxI4QaIUFBARQYU2DaBLYPRNP3xtCvMVv5odoVK5yAW18eXXVT8nLPR59z+2ZVPe/tU4e9UAAFVhUY+xHCL9whXFWXjSiAAmco0BrB9gEpOLT3zuDzimMqP1S7YoWOcOtLk6tuSl7u+ehzbn1WpXPcuhJsRQEUOFMBGsIz1efYKIACqwpMm8D2wWn63urkC21Ufqh2xQo74NYXSlfdlLzc89Hn3PKsO5/PlqtmCwqggKsCNISuzsALBVDggwKtEWwfpGJje+/Djhd7ofxQ7YoVlsCtL5iuuil5ueejz7nPs+527vpcIe+gAApcVQEawqs6B28UKKrAtAlsH7Cm711JFuWHales8ANufal01U3Jyz0ffc59nHX189THaniFAihwRwVoCO/oKjWhQBEFWiN4xQ9cyg/VrlgRQ7j1LUZX3ZS83PPR59yvWVc8L/1izzMUQIFKCtAQVnKbWlHgpgo8N4ZRZnvPsWTlh2pXrNAdbn3pc9VNycs9H33OffnSmsCY73wO6q2PeSiAAvdUgIbwnr5SFQqUVGD6Acz1g5nyQ7UrVoQPbn1L0FU3JS/3fGSdcz3XZOtgfxRAgboKPBrCwT9cUVc7KkcBFDBWwLE5VH6odsWKSMCtb2G46qbk5Z6Pvc7RBO5Viv1QAAVeo8BYP8cdwte4xFFQAAVOVMChOVR+qHbFCovh1hd0V92UvNzzseUcTeCWQmxHARS4qgJvY/3kVcuGNwqgQFUFlprD0GO6TamP8kO1K1boBbe+1LjqpuTlno8556YNYGw/6vwwd2zeQwEUQIGMAqP9HHcIM2qzLwqgwK0UeP6AN/0A+Lytt3Dlh2pXrNAGbn0JcdVNycs9H1PnjjgHTPF5jgIogAKOCnz9t//h//1+JLG//Bf/kyPhwUYBFECBQxQY/WA4nT9KMJpTFZ4SK+pS4imxnLlVqdPZg8YtHqdrK7xhoAAKoMDVFHj0c0OUuUM4JB+TUQAF7qrA9INhzwfG6XyFRko8JVbUpsRTYjlzq1Knqwexptu6VnsRNTNQAAVQ4EoKvPFLRq9kF1xRAAXOUGD6gbF9iAwe0/fP4MUxUQAF9ivA2t2vFXuiAApcTIHBLzdwh/BifkMXBVDgXAWmTeD0A2awmm47lyVHRwEUYH2SARRAARTYpwAN4T6d2AsFUAAFPinw3ABOP4A+b/s0mTdQAAXkCrAG5ZICiAIoUEABGsICJlMiCqDAaxSYNoF8MH2N5hwFBVhrZAAFUAAFxhSgIRzTj9kogAIoMKvAUnPYdp5ub+/xiAIosK7AtPlre7KWmhI8ogAKoECfAjSEfboxCwVQAAV2KzD3gfX5g+3cPrsPwI4ocFMFWCc3NZayUAAFrBR4NISDv5bGqhzIoAAKoMA1FHhuAJ8/+EYVz/tcozJYokCfAqyBPt2YhQIogAKj/Rx3CMkQCqAAChgoMNf8PX9AntvHgDoUUKBLAfLdJRuTUAAFUECuAA2hXFIAUQAFUECjwHMD+PwBOo7yvI/myKCggFYBsqvVEzQUQAEUUCpAQ6hUEywUQAEUOFCBuebv+YP23D4HUgIaBWYVIJezsvAmCqAAClgqQENoaQukUAAFUGCfAs8N4PMH8UB53mcfMnuhwD4FyNw+ndgLBVAABVwVeONXyrhaAy8UQAEUyCsw1/zxgT2vIzPmFSBL87rwLgqgAAqcqcBoP8cdwjPd49gogAIo8AIF9jaJUypzc6bbeX5PBeYavmml5GKqBs9RAAVQ4B4K0BDew0eqQAEUQIGUAlsf7Ncag625KSLs/HIF8PblknNAFEABFLBW4I0/Q2jtD+RQAAVQ4BQF1pq+tYYiyK7NPaWYYgfFn2KGUy4KoAAKDH5nlDuERAgFUAAFUCClwFbDR0OSkjO9M/qmJWMCCqAACqDAigI0hCvisAkFUAAFUCCvwGjDuHbELey1uU7btpq6Na530WCtRrahAAqgAAq8TgEawtdpzZFQAAVQAAUeCow0NCON1Jb4z7xeeawtbmxHARRAARRAgaMUeDSEg186PYoZuCiAAiiAAijwpMBz0/a0eejlcwN45LGGiDIZBVAABVAABT4oMNbPcYfwg5i8QAEUQAEUqKoADWBV56kbBVAABWor8Jva5VM9CqAACqAACqAACqAACqAACtRVgIawrvdUjgIogAIogAIogAIogAIoUFwBGsLiAaB8FEABFEABFEABFEABFECBugrQENb1nspRAAVQAAVQAAVQAAVQAAWKK0BDWDwAlI8CKIACKIACKIACKIACKFBXARrCut5TOQqgAAqgAAqgAAqgAAqgQHEF3sb+akVx9SgfBVAABVAABVAABVAABVAABU5UYLSfO/zvEP67//j/dcnz/AeCu0CYhAIogAIogAIogAIogAIoUFoB/s7suv1vX0ZbynX8rq0/mkFDXl3FMAkFUAAFUAAFUAAFUAAFUOA0Bb5/+f6FpnBZ/sPvEC4f+tcW7gb+0oJnKIACKIACKIACKIACKIACWgWe+w0axF/6PhrC427FPQv/67DPz47j8HwkXqMACqAACqAACqAACqAACtRW4Pv3ffVXaBwP+y2j+5vBfWawFwqgAAqgAAqgAAqgAAqgAAq8UoEKPc1hDeErjeJYKIACKIACKIACKIACKIACKIACeQUOaQgrdNJ5qZmBAiiAAiiAAiiAAiiAAihwNQXu3tsM/VKZu4tztbDCFwVQAAVQAAVQAAVQAAVQQK/AUt9zh58x7G4Il0RRyv+KYyj5goUCKIACKIACKIACKIACKOCjwNENW/QrRx/jaDW7G8IjidEIHqku2CiAAiiAAiiAAiiAAihQQ4HWV1y9aTvSra6GsAk7SkyFM8qD+SiAAiiAAiiAAiiAAiiAAvdVYKnvUDSKga3AOUv91YZwSbhRskfhjvJiPgqgAAqgAAqgAAqgAAqgQB0FWl8y2tA1nGflRnGf8Y54vdgQLhWVIaHAyByPfVEABVAABVAABVAABVAABVAgq8BS3zLa0AXuKEa2luz+iw1hFmi6/5Kg0314jgIogAIogAIogAIogAIogALOCrS+xr2pG9Hw7evM7B+d7Mz7W2/9TrCtHdmOAiiAAiiAAiiAAiiAAiiAAldR4HGnL0ZXY2h+l/D/B05t74onwq2XAAAAAElFTkSuQmCC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3659"/>
            <a:ext cx="914400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10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d3DT </a:t>
            </a:r>
            <a:r>
              <a:rPr lang="mr-IN" dirty="0"/>
              <a:t>–</a:t>
            </a:r>
            <a:r>
              <a:rPr lang="en-US" dirty="0"/>
              <a:t> Hexagon pads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22</a:t>
            </a:fld>
            <a:endParaRPr lang="fr-FR"/>
          </a:p>
        </p:txBody>
      </p:sp>
      <p:sp>
        <p:nvSpPr>
          <p:cNvPr id="7" name="AutoShape 4" descr="data:image/png;base64,iVBORw0KGgoAAAANSUhEUgAAA4QAAAN7CAYAAAAdilT3AAAKqGlDQ1BJQ0MgUHJvZmlsZQAASImVlgdUU1kax+976Y0WQEBK6B0pAgGkhB56bzZCAiSUGAOhiQ0ZHIGxoCICiqCDFAVHpchYEAuiDAIW7AMyKCjrYAELKvuAJezsnt09+3/n5v3el+9973v33XvOHwByN0sgSIKlAEjmpwqDPJxpEZFRNNwQgAAMCMAIqLHYKQJGQIAPQLRw/qum7iPZiO4Yz9b69///q6Q5sSlsAKAAhGM4KexkhM/ODrZAmAoAiovENdNTBbNciLCsEGkQ4SOzHD/PZ2c5Zp5vzOWEBLkg/AQAPJnFEsYDQBpF4rQ0djxSh4xH2JTP4fERpiPswOayOAhnIGyUnLxulo8hrBfzT3Xi/1IzRlyTxYoX8/y7zAnvyksRJLEy/8/p+N9KThItPEMDGWSu0DNo9ozMWU3iOm8x82P8/BeYx5nLn2OuyDN0gdkpLlELzGG5ei+wKDGUscAs4eK9vFRmyAIL1wWJ6/OT/HzE9WOZYo5NcQte4DieO3OBs7gh4QucxgvzW+CUxGDvxRwXcVwoChL3HCd0F79jcspib2zW4rNSuSGeiz1EiPvhxLq6ieP8UHG+INVZXFOQFLDYf5KHOJ6SFiy+NxVZYAucwPIKWKwTIJ4f4AMYwBw5TIFlamxG6myjLusEmUJePDeVxkB2SiyNyWebGNHMTc2sAZjdd/Of9f2Duf0EyeMXYyJkfa2YRtaf1GJsJbIWG7sAkMtejGnLAEBdAUBbJVskTJuPoWd/MIAIJIEsUASqQBPoAWOkMytgB5yAG/AC/iAERII1gA24IBkIQTrIBltBHigAu8F+UAoqwFFQA06C06AFnAeXwXVwC/SCe+AxGAQj4DWYAFNgGoIgHESBqJAipAZpQ4aQOUSHHCA3yAcKgiKhaCge4kMiKBvaBhVARVApVAnVQr9A56DLUBfUBz2EhqAx6B30BUbBZFgWVoF14GUwHWbA3nAIvBqOh9fDWXAuvBMugavgE3AzfBm+Bd+DB+HX8CQKoEgoeZQ6yhhFR7mg/FFRqDiUELUJlY8qRlWhGlBtqE7UHdQgahz1GY1FU9E0tDHaDu2JDkWz0evRm9CF6FJ0DboZfRV9Bz2EnkB/x1AwyhhDjC2GiYnAxGPSMXmYYkw1pglzDXMPM4KZwmKx8lhdrDXWExuJTcBuwBZiD2Ebse3YPuwwdhKHwyniDHH2OH8cC5eKy8MdxJ3AXcL140Zwn/AkvBreHO+Oj8Lz8Tn4Ynwd/iK+H/8SP02QImgTbAn+BA4hk7CLcIzQRrhNGCFME6WJukR7YggxgbiVWEJsIF4jPiG+J5FIGiQbUiCJR9pCKiGdIt0gDZE+k2XIBmQX8iqyiLyTfJzcTn5Ifk+hUHQoTpQoSiplJ6WWcoXyjPJJgiphIsGU4EhsliiTaJbol3gjSZDUlmRIrpHMkiyWPCN5W3JciiClI+UixZLaJFUmdU5qQGpSmiptJu0vnSxdKF0n3SU9KoOT0ZFxk+HI5MoclbkiM0xFUTWpLlQ2dRv1GPUadUQWK6sry5RNkC2QPSnbIzshJyO3XC5MLkOuTO6C3KA8Sl5HnimfJL9L/rT8ffkvS1SWMJbELtmxpGFJ/5KPCksVnBRiFfIVGhXuKXxRpCm6KSYq7lFsUXyqhFYyUApUSlc6rHRNaXyp7FK7peyl+UtPL32kDCsbKAcpb1A+qtytPKmiquKhIlA5qHJFZVxVXtVJNUF1n+pF1TE1qpqDGk9tn9oltVc0ORqDlkQroV2lTagrq3uqi9Qr1XvUpzV0NUI1cjQaNZ5qEjXpmnGa+zQ7NCe01LR8tbK16rUeaRO06dpc7QPandofdXR1wnW267TojOoq6DJ1s3TrdZ/oUfQc9dbrVend1cfq0/UT9Q/p9xrABpYGXIMyg9uGsKGVIc/wkGGfEcbIxohvVGU0YEw2ZhinGdcbD5nIm/iY5Ji0mLxZprUsatmeZZ3LvptamiaZHjN9bCZj5mWWY9Zm9s7cwJxtXmZ+14Ji4W6x2aLV4u1yw+Wxyw8vf2BJtfS13G7ZYfnNytpKaNVgNWatZR1tXW49QJelB9AL6TdsMDbONpttztt8trWyTbU9bfunnbFdol2d3egK3RWxK46tGLbXsGfZV9oPOtAcoh2OOAw6qjuyHKscnztpOnGcqp1eMvQZCYwTjDfOps5C5ybnjy62Lhtd2l1Rrh6u+a49bjJuoW6lbs/cNdzj3evdJzwsPTZ4tHtiPL0993gOMFWYbGYtc8LL2muj11Vvsnewd6n3cx8DH6FPmy/s6+W71/eJn7Yf36/FH/gz/ff6Pw3QDVgf8GsgNjAgsCzwRZBZUHZQZzA1eG1wXfBUiHPIrpDHoXqhotCOMMmwVWG1YR/DXcOLwgcjlkVsjLgVqRTJi2yNwkWFRVVHTa50W7l/5cgqy1V5q+6v1l2dsbprjdKapDUX1kquZa09E42JDo+ui/7K8mdVsSZjmDHlMRNsF/YB9muOE2cfZyzWPrYo9mWcfVxR3Gi8ffze+DGuI7eYO85z4ZXy3iZ4JlQkfEz0TzyeOJMUntSYjE+OTj7Hl+En8q+uU12Xsa5PYCjIEwyut12/f/2E0FtYnQKlrE5pTZVFDE63SE/0g2gozSGtLO1Telj6mQzpDH5Gd6ZB5o7Ml1nuWT9vQG9gb+jIVs/emj20kbGxchO0KWZTx2bNzbmbR7Z4bKnZStyauPW3HNOcopwP28K3teWq5G7JHf7B44f6PIk8Yd7AdrvtFT+if+T92LPDYsfBHd/zOfk3C0wLigu+FrILb/5k9lPJTzM743b27LLadXg3djd/9/09jntqiqSLsoqG9/rubd5H25e/78P+tfu7ipcXVxwgHhAdGCzxKWk9qHVw98GvpdzSe2XOZY3lyuU7yj8e4hzqP+x0uKFCpaKg4ssR3pEHlR6VzVU6VcVHsUfTjr44Fnas82f6z7XVStUF1d+O848P1gTVXK21rq2tU67bVQ/Xi+rHTqw60XvS9WRrg3FDZaN8Y8EpcEp06tUv0b/cP+19uuMM/UzDWe2z5U3UpvxmqDmzeaKF2zLYGtnad87rXEebXVvTrya/Hj+vfr7sgtyFXReJF3MvzlzKujTZLmgfvxx/ebhjbcfjKxFX7l4NvNpzzfvajevu1690Mjov3bC/cb7LtuvcTfrNlltWt5q7LbubfrP8ranHqqf5tvXt1l6b3ra+FX0X+x37L99xvXP9LvPurXt+9/ruh95/MLBqYPAB58How6SHbx+lPZp+vOUJ5kn+U6mnxc+Un1X9rv9746DV4IUh16Hu58HPHw+zh1//kfLH15HcF5QXxS/VXtaOmo+eH3Mf63218tXIa8Hr6fG8v0n/rfyN3puzfzr92T0RMTHyVvh25l3he8X3xz8s/9AxGTD5bCp5avpj/ifFTzWf6Z87v4R/eTmd/hX3teSb/re2797fn8wkz8wIWELWnBVAIQOOiwPg3XEAKJGIV+gFgCgx74vnBM17+TkC/4nnvfOcrACYtcqh7QD4OAFQvgXxIAgjNgQEINchTgC2sBCPfyglzsJ8vhapBbEmxTMz7xE/iNMH4NvAzMx0y8zMt2qk2UcAtE/N+/E5uzuBWPJZXwc6t3dVgn/R3wGSLQKXBy7d7AAAAZ1pVFh0WE1MOmNvbS5hZG9iZS54bXAAAAAAADx4OnhtcG1ldGEgeG1sbnM6eD0iYWRvYmU6bnM6bWV0YS8iIHg6eG1wdGs9IlhNUCBDb3JlIDUuNC4wIj4KICAgPHJkZjpSREYgeG1sbnM6cmRmPSJodHRwOi8vd3d3LnczLm9yZy8xOTk5LzAyLzIyLXJkZi1zeW50YXgtbnMjIj4KICAgICAgPHJkZjpEZXNjcmlwdGlvbiByZGY6YWJvdXQ9IiIKICAgICAgICAgICAgeG1sbnM6ZXhpZj0iaHR0cDovL25zLmFkb2JlLmNvbS9leGlmLzEuMC8iPgogICAgICAgICA8ZXhpZjpQaXhlbFhEaW1lbnNpb24+OTAwPC9leGlmOlBpeGVsWERpbWVuc2lvbj4KICAgICAgICAgPGV4aWY6UGl4ZWxZRGltZW5zaW9uPjg5MTwvZXhpZjpQaXhlbFlEaW1lbnNpb24+CiAgICAgIDwvcmRmOkRlc2NyaXB0aW9uPgogICA8L3JkZjpSREY+CjwveDp4bXBtZXRhPgoPjT4AAABAAElEQVR4Aey9acw1bVklut+PB5xapbUxgjkOCXFAE4eDCT8giibqD49T1CN2g+JEN6DoaROPQwIkDscEB1T6NAYbsbvlOOQEOX/UxGAMUX+okDglSiLmVTBGnzjgxCe8Z6/9fvf71lNPTdddq6pW1bXu5Pv23lV1r1rXWqtq1/XW3vu5833f9333Th5WwApYAStgBayAFbACVsAKWAErkE6Bq9PpTrqiXbAVOJoC733ve0+PPvro5b979/xvPEfz1/VYAStgBfagwJ07d06Pf/zjL/898sgje6BsjlbACpwVuDofux5WwArsWAE0gu9+97tPaArdDO7YSFO3AlbACuxcAbwHPfrou0/vec+/np7whCdcGsOdl2T6ViCFAv7nmxQ2u8ijKoAmEM3ge97zHjeDRzXZdVkBK2AFdqQAmkK8J5V/qNwRdVO1AmkVcEOY1noXfgQFcHcQTaGHFbACVsAKWAElBcpXGZQ4mYsVsALdCrgh7NbFS63ALhRAQ+iPie7CKpO0AlbACqRS4P7HRx9NVbOLtQJ7VeD8ozIeVsAK7FWBrmbwXe/6R+ly/s2/eX9pfiZnBayAFbACHAW63qM4yEaxAlaAqYDvEDLVNJYVsAJWwApYAStgBayAFbACVmBHCrgh3JFZpmoFrIAVsAJWwApYAStgBayAFWAq4IaQqaaxrIAVsAJWwApYAStgBayAFbACO1LADeGOzDJVK2AFrIAVsAJWwApYAStgBawAUwE3hEw1jWUFrIAVsAJWwApYAStgBayAFdiRAm4Id2SWqVoBK2AFrIAVsAJWwApYAStgBZgKnP/sxB0mnrGsgBVYVYE9Hr975Lyqqd6ZFbACVuAgCuB873P+Qcx0GQdWwHcID2yuS7MCVsAKWAErYAWsgBWwAlbACgwpcOV/uBmSx+usgLgCe/yH1z1yFo+B6VkBK2AFJBXwDUJJW0zKCrQVOH9kdNnxf37bty27A6NbAStwQ4FP/dT/9cZrtRdvectv0yi99rWvvWA9//nPp2Ea6L4CS2v7mZ/5mSf895M/+ZOnt7/97aev/uqvPn30R3/05TmW4TmW/eqv/urlvz35Au6oDY8YqA914NHDClgBK2AFrABbgf/r+79/FuTVnVnTPdkKWIEjKfCyl7309LKXvXwXJaFhQcNQhkJT+MEf/MGnz/u8zzs99alPPT3+8Y8v1C6Pjz766Oltb3vb6Rd/8RdPf/u3f/tg3Td+4zeefvRHf/TBa4Una2iLhukzPuMzLg1hX81Yj4Fmag8DDeBLX/rSSy5/8zd/8/Qnf/InF9qf+7mfe4KmaHRf/vKX77ox/IIv+ILTJ3/yJ58e97jHdVpy7969S42dKxdYiOPnQz/0Qy/HFY49DBxj5XnXLn/u537u9Pu///tdq+SXvfCFLzw96UlPmszzH/7hH06veMUrJm/vDa2AFdinAnP7ucXvEO5TVrO2AjkV+IIv+N8uhas3he2GpTSGWzaFn/3Zn3165jOfebpzp/u0jAbxEz7hE04f//Eff3rzm998+pVf+ZVTuZhdK21owpqjq9FaS1s0R/iv3DXD8zIKz9e97nVlkfzjp3zKp5ze9KY3nX7t137t9JznPOeEC/Hm+IAP+IDL8re85S2nZz/72ae3vvWtzdXyz5/xjGeckPGrq6sTmr73vOc9Nzgj94888khv/m9sTHqB4+dDPuRDTqXBK00gmnH81xxoZD/t0z7tsugDP/ADm6t287ymGfzt3+Z9ImM3QpmoFbACYQXcEIYl8wQrcGwF1JvCdsNS3NiyKWxebILPX//1X5/+4A/+4EFTgGbgaU972uVOBi6cn/WsZ52e/vSnn97v/d6v0F/0Edp867d+6+kv/uIvTn/5l3952deHfdiHnX7sx37s9F3f9V2nN7zhDQ/2j6Ya/+GiH6OvwX0wofJJaQSb0/t4gnubZ3Pe1s9xZxDNIBpYNPplvOQlL7k8feUrX3nJwmte85rLXUNs+6mf+qkPmuGyveLjJ37iJ54+//M///S+7/u+F3rvfe97b9EszeA73/nO05Of/ORb65dYUJrBn//5n7/8Qww4lvFt56+q/Ou//uvpB37gBy6LyvH5O7/zOw+awrLtXh7dDO7FKfO0AvtUwA3hPn0zayuwqALKTWFpWCDA0k3LFJFx16TcecDHQtFcdX0cDY0CLq6/6Iu+6PJx0rWaQTTQuCv53d/93Q8a1FIXGlVcPH/hF37hpQksy9d4LA18uTPYxRPaooFFI7UVzyla4GOiuDPYbgbBvww0hRjY5mM+5mMuHy3d8o524dX3+JEf+ZGXXOAOHEZXI4jlzWbwj/7oj1ZpCJvNII61P/uzPzu9+MUvBp3LQPOKRhGj2Qy+8Y1vfHCsXlbu5H9uBndilGlagR0r8MiOuZu6FbACCyqAphDfKfToVwDfGcTHRDHQDOKOW1czWBCw7u/+7u/Ky8Uf0XyiGfze7/3eW80gdo6PNWIdtikN2uKkHtsB7qrhP4w+nriLif+25HkhOPA/1ADtXv/619/YCg0gmhH8V5rBsgG2xZxSf1mu8IhMg9vXfM3XXD6OiUZwajO4Bv92M4h94ju5OPZwDOIfidAM4lhrN4Nr8GPvw80gW1HjWQEr0KWAG8IuVbzMCliBiwIqTSHuHkVHzZzoPvCdpfKRStwZbP5YTBcWLmbxAxhrDdwVbDcjXfvGNvhY5poDHxktHxvt44m7g+UjruC2Bc8xTfB9R3xfrXxnsHxMtGteWYdtMad8V7Jr2y2WoRH85m/+5tNHfdRHXZpANFfId9d/+L4g/sPHRHFncI1Rjp93vetdp0//9E+/NK7gjP+++Iu/+PRXf/VXp+vr68u6F7zgBZe7gfiYKO4MsgYa5r4xtK5vztByhWZwqKahdUN1eZ0VsAJ6Cvgjo3qemJEVkFJg64+PorHDBV/043WYgxGdd5k08X8/8zM/M3HL+5ut+WuiaDbwncHSqAwRxTbYFnO6fmhmaG7tuvJR0SGezY9gYj9b8ByrD3f5yq+JouHDx0T7mvDyEVKsxxy1O4Tg03c3sEsHNGBrNYPYf/nHFPwozNAPw5Tt0KyiGUTj8hVf8RWnV7/61V1lTFoGDDTLaI67msxyNxJN9A//8A+P/uPQlJ1iX9B46sD3lllji3pZ3I1jBaxAXAE3hHHNPMMKpFNgq6awNIO1gq/RFNZyW3reE5/4xBt318b217wTN7YtY31phoZ44uOiGE1uzecMHk2MP//zP2++PH3ER3zEjdcZXuAHkaYMNF3tO+If+7Efe+vXR6dgLbXNv/zLv1yaQXy/ED8yg4E/SfGHf/iH4V02a8V3hvHdyvKPGjjPlDwDuLlteEciE5o1ZKhXRHbTsAKbKXBuCO9stnPv2ApYgf0osHZT2G4Gyw/IdCk2tC5zU9illcoy+IK/M/gLv/ALF0q4e4YGEA0f7gziOe7I/O7v/u6N7+fh+4af8zmfc8LFPnu0G8B2g9i1v/d///c/4T/8rUEM8CqNQnt7rMOvi2I97qz98i//cnuTXb/+8A//8BP+rIbKeJ/3eZ/Lj83gT77gv5e97GUXau0/STGVL76b+KVf+qWXu4RoAPERVoxyRxLnofJjNlMxlbfLVq+yF+ZmBcYVmNfP+Q7huMLewgpYgccUWLsptPD1CvzN3/zNpamailDuxk3dfs52aLRwsf6EJzzhhL/fh19cxR0cfCcNH1l87nOfe3mObfBrl6XZwj5//dd//fKLqWt8tLXdIHbVjMYAH/980YteNOnjucDAr7vih2Xwa6Pf8z3f0wU7uGwKr0GABVbiF3ThIfP7egvQnAXZ/EVTNJilEQRo+VGp5p21WTsTmJytXgHJTcEKbKaAG8LNpPeOrcD+FPit3/qt01p/6Lh896/c4cP3adqj3BkcWoe7MQWrPf/Ir9Ew4ZcX0XyMfY8Q2+DuDuZ03ZmNajh2Z63d0Pze7/1e55/FaPsDnvh7hOCpMvDDONAHf4wefx6jjPJ9QrzGHc/m9wqxbVTTgovHqL7NuUs8x595QHP0S7/0S0vAV2PijiyOgfKR0e///u8/PeMZz7h8jLS2ccO8gommEOOIzWARPVu9pW4/WoFsCrghzOa467UCFQqgEXzpS19++UXBiunVU0ojV5rCKNCci+7ovhS3f8UrXnFCY4I/LTE0sM0f//EfXzZpa96lIbshqeE5VM/a617+8pdfPiqJO4Xlh3CaDWDzOT4aix8gga61o91Qt3HY/rTx268/7uM+7vTP//zPl19Oba/b+nVpaPCjMriLiV8Gxqj92CjmFsznPe95eHn6qZ/6qUN8b/BSTMf/stXbIYEXWYHDK3DlrxAe3mMXaAWqFPj7v//7B7/k95SnPGX1ZrCQLg1KeT31sauRmTp36nblO0nN7fGjHGO/JooL0y/7si+7TMMPXER/rbS5v6Hn0ADf0/uO7/iOyx2q9p1C3HFDM4i7Jhi4Owi98d+Xf/mXX5bh+3rtBmOsIblMDPyvlmdgF4tuiruEz372s09vetObLh8DxcdBoXWzEYTWuDOIZhCj/CNHbb6HChrzp+1nwcIvd377t397eTnpEb9Gif+UvzuHhubNb37z5ft/uJs3pxksogBz7Dgv2275yPoRpr3Uu6XW3rcV2FSB2x+iCtHxHcKQXN7YChxbATSBb3rTr55++qdff0IT+IM/+IpLwXi+5p8kaKtcc9FcM6e93+jrKc0gLp7xwygY+MgrfvVwyQEdsD/8rT/8aYlygfglX/Ilp8c97nEPfn0RHNCkoBHE9w/RwKw5+njiu434OGu5g1l44nELj/s0eetb33r5wZiXvvSll+8Houkof44C3xVE043GF/9BZ4zyuHYdfQ0j/oFj7DuN3/md33nhXv6Hu4P423/4vpnqwD/A4Mdg8B1HfNwzy8CxruxLFh9cpxXYgwJuCPfgkjlagZUU+IzPePaDPeFXEN/xjndcGkMs/Mqv/Aqp7249ICr05IM+6IMuH0vruwjDhSmas/LdI9y1wL+8Lz1e9apXXXaBxqoMfHSufBev+b1B/GLmz/7sz5bNVn18wxvecMJ/+MeH5ujiuVUz1eTVfo47hWju8BFS1IAfnMHAr4ni7iDWl1H4l8e1m8LCo/3Ybvja60vDWH4ACI+f9Emf1N5M5nW7GVzjeFMo3s2gggvmYAX2o8DVzDuM+6nUTK2AFQgrgDuF3/qt//ky7+lPf/rpyU9+8mYfHS3km81LWVZ+XAZ3X7a4sP6nf/qnyy9lotHDR0E/67M+64Q/El0+oom7bU972tNu/Coh/rh1+b5ZqYPx2PVxwL47QmV/RbPSnJTHsrxst9ZjaQDb+yt8Cr/yWJa3t9/qNRo/ZLFvFL6Ff3ksy/vmKSwvDSN+RAY/5vSnf/qnp9/4jd+4RW0sc7cmLLAAHJt3Bt0MLiCyIa2AFZBQYG4/5zuEEjaahBXQVOCNb/z/Ti94wTdcvkuIj5Pi42HvfOc7NyVbLprLRXQhs1UzWD4mih8LeeYzn3m5SMaF6LOe9axC7cYjmlfcGWQ1g+0GcMqFeHtOIfiP//iPl7+ph9fQt3x8tKzvesT++vC6th9aNhVrKs+peEOcyjo2Fr6bObWOwqHvkcWtfIew3AXs2x+W484gBv7RA38qpD3amQDHtQfqOfIvgHbp6TuDXap4mRWwAmMKuCEcU8jrrUBiBd71rnddvk+Ij47iu4V4rTDaTeHWzSA0QYOHX2PFRzGf+tSnPvhYaNELF6Zve9vbLt8ZrL1T0b7IBnbthfbf/M07CrUHj1j2lKd89OmJT/x3l2Xvfvc/nr9PeHs7rHziE5/yYB6e9G13Y6OeF1GsIZ7Awvom5prcekq8LG5ywoK3v/0PJuvdhdvGY9T5pCc96dLs/fM//33XLm8se/TRd5+1/qsby8qLwq3kk5ndso+xRzeDYwp5vRWwAlbgvgJuCJ0EK2AFBhV49at/fHD9VitLU4j9N5+vyaf9K4No9Ji/GNq+iC4X10vW+I53vP0BfPP5g4XnJ7jYbzddzfWR57VYTW7lecGK7H9o24KHx7mjD6twB37z+dj++vDG5nWtL1in01NO+GGZr//6r5/d4Lfz0ZXdaL67ftW3q56jLCvf/T1KPa7DClgBXQXcEOp6Y2ZWwAqMKLBVIzhCq2p1++IYIF0X0VXgwUlDjcnD5iEI2rH5XKwmz7lYbXpMvDGsZh1tHl2vx/C65vQtY2JhHxG8dr6VjoE+vbzcClgBK3BEBc4N4dyvIR5RFtdkBayAFVhWgfbFb/vieNm916FHLvbH9qCKBd7mNuZe9/q5unUdA3s8TrrV8VIrYAWswJIKzOvnfIdwSW+MbQWsgBU4K9C+qIUoXRe/ymLNvdhv1qaKBY7m1nRq+nOmbs29to+TIxxLzfr83ApYASugoIAbQgUXzMEKWIHDKdC8cG1f1O6tWObFvioWPDG3umQydRtj0HUsHelYG6vf662AFbACSyjghnAJVY1pBaxASgWOeGHKvNhXxUJYza3ukGXqVsfg5t32Ix6Dtbp4nhWwAlZgqgJuCKcq5e2sgBWwAi0FmhefWNV196I1ZVcvmRf7qlgwxNzqYsnUrY7B7VnNY/Dox+ft6r3EClgBK1CngBvCOt08ywpYgaQKNC8ymxefR5ODebGvigXPzK0uuUzd6hiMz2ofn1mO3XFlvIUVsAJW4KYCV/6R0ZuC+JUVsAJWoK1AtgtJ5sW+KhY8Nrd20qe9Zuo2bY+crZoNYrZjmqOgUayAFZBVYN6PjJ58h1DWWROzAlZgSwWyXjAyL/ZVsZArc6s7upi61THgzHJzyNHRKFbAChxDATeEx/DRVVgBK0BQIGsTWKRjXuyrYqFWcyuOxx6ZusX2vOzWbg6X1dfoVsAK6CvghlDfIzO0AiEF3vKW3w5tn3njZgMIHZoXhtl0YV7sq2LBU3OrSzZTtzoG68xqngN8flhHc+/FCliB7RW4mvmR0+0rMAMrYAWsQECB5kVe8+IvAHG4TZkX+6pYMM3c6qLL1K2OwTaz2ucHnzu28cF7tQJWYFyBuf2c7xCOa+wtrIAV2LkCvpDrN5B5sa+KherNrT8DQ2uYug3tZw/rmg2izyl7cMwcrYAVmKrAuSGc21NO3ZW3swJWwAqsp4Av2Ma1Zl7sq2JBBXMbz0LXFkzduvD3vMzN4Z7dM3crcEQF5vVzvkN4xEy4JiuQVIF3vOMdDyp/ylOe8uC5n9xU4M6dO6d/+28/4rKwPN7cIvYKeBhqWOCkyk3dg+JleYSWHt0KNJtDn4O6NfJSK2AFtBVwQ6jtj9lZASswQYF79+5dtioX/xOmpN6E3Swz8ZhYMJmJp4qlXGe2A62ZEZ+Xsrnveq3AfhVwQ7hf78zcCqRXoFxwFSHar8vyKY9oJufMb+6jNKZMPCYWuDLwstQJvZwPqBAb2fLRVqddf3nd3s6vrYAVsAJbK+CGcGsHvH8rYAVCCjQbmXKRfn19N4TR3PhDPuR/ab48zcECUMEDTxZWIcjCY3EDTrnIncOtaMasU5kb6mR5UDTD4xwPML/4wOKm7MFS3KBje5RjBPssoywrr/1oBayAFdhSgUe23Ln3bQWsgBWYqgAupspFHC6mGBdUuACeexHd5F8uqJvLap9n4bZEnSxPl+BWm4f2vCzclqhzq3yU8xYey/ms7atfWwErYAW2UMAN4Raqe59WwApMUqBcNDUbwUkTJ2x0pAvNsXKZtapiQQNzG0tC93pV3Zi81PJRmsPmOa7bHS+1AlbACiyvgD8yurzG3oMVsAJBBXCRhMG4C9i16yNfaLbrZdaqioWaza3t/LTXqroxeSnno3mOW/q8Ny0R3soKWIGMClz5zxBmtN01WwE9BcrFEJg1L5LYTLNcaEI3Zq2qWMp1mhsUiA9m1rB3Jh4Tq61MOe+tdS5s79+vrYAV2LEC8/4M4cl3CHfsvalbgSMoUC5+ysXQkjWxL+aYeEwsaMjEU8VSrtPcoEB8MLOGvTPxmFhDyjTPhWueH4c4eZ0VsALHVsAN4bH9dXVWQFaBtS902BdzTDwmFgxn4qliKddpblAgPphZw96ZeEysiDKlOVz7fBnh6G2tgBXYvwJuCPfvoSuwArtRoFzUgHC50FmDPPtijonHxIKWTDxVLOU6zQ0KxAcza9g7E4+JFVfm/oxyvtzqHFrL2/OsgBXYhwLnhnDmh073UadZWgErsKEC5SKmXNSsSYV9McfEY2JBUyaeKpZyneYGBeKDmTXsnYnHxIorc3tG8xy65Xn1NjMvsQJWYFsF5vVzV/Omb1u6924FrICuAuViBQybFzFrMmZfzDHxmFjQlImniqVcp7lBgfhgZg17Z+IxseLKjM8o51WFc+04W29hBazAkgrM7ef8kdEl3TG2FUioQLk4KRcrW0nAvphj4jGxoC8TTxVLuU5zgwLxwcwa9s7EY2LFlYnNaJ5rVc6/sQq8tRWwAlsr4IZwawe8fytwEAWULkTYF3NMPCYWosPEU8VSrtPcoEB8MLOGvTPxmFhxZebNKM2h0vl4XkWebQWswBoKuCFcQ2XvwwocWAG1Cw/2xRwTj4mFSDHxVLGU6zQ3KBAfzKxh70w8JlZcGd4MN4Y8LY1kBTIo4IYwg8uu0QosoIBaI4gS2RdzTDwmFrtWJjcmlnKd5gYF4iNTPuLq8Ge4MeRrakQrcEQF3BAe0VXXZAUWVECxEUS5mS40mbWqYrE9ZdZpblAgPjJ5EFdn2RluDJfV1+hWYO8KuCHcu4PmbwVWUkC1EUT5mS40mbWqYrE9ZdZpblAgPjJ5EFdnvRluDNfT2nuyAntSwA3hntwyVyuwgQLKjWCR4/r6bnk6+5F54crEQmFMPCYWuKl6oMyN7QETj4ml7AGbG/D2MNwY7sElc7QC6ynghnA9rb0nK7ArBfbQCBZBcfHKHAw8XHBBQwZWszYG3hLcGLyYdZYLXmCqcQOnJTxg1cripuzBktzgw15G0WFP5/u9aGueVmBPClyd5v4lwz1Va65WwAqMKrC3C4NyQTNa2IQNmFjYHROPiaXMLUudyh4oc1POB3Tb6yi67u38v1e9zdsK0BWY2c/5DiHdEQNagf0qgIuBcmHQrKJcJDSX1TwHNgsL+2fiqWIp12luUCA+mFnD3pl4TCxzi2eDrVnBm8oE/mP0vRdMxfF2VsAK7EuBc0M4s6XcV71mawWsQIcCpUkrFwMdm8z6jlj7I3tzvm8GLMxvYs7Fa9arggVOzRrxWoWbugfOB9ISG+ysKXugzK3p2pzjHThtT5vYY8+b/zAw9L4whuP1VsAKrKXAvH7ukbVoej9WwAroKYBGsPxL8FJv+qV5YFTPxAIfJh4TS5lbljqVPVDm5nzAnfhQ1A3vCaUxLP9oGK/MM6yAFdiDAv7I6B5cMkcrQFagvLkv1QQWusyLHCYW+DHxmFjK3LLUqeyBMjfnA+7Eh7JuqKa8T6z1vhFX0DOsgBWYq4AbwrkKer4V2JECa76hMy9ymFiwi4nHxFLmlqVOZQ+UuTkfcCc+lHVrV+PGsK2IX1uB4yhwNe8Tp8cRwpVYgSMrsGYjCB2ZFzlMLHOrS7k9sG5DCjgfQ+r0r1PWrZ+17xgOaeN1VmArBeb2c75DuJVz3q8VWEGBtRtBlMS8yGFimVtd4OyBdRtSwPkYUqd/nbJu/axvrvEdw5t6+JUV2LMCbgj37J65W4EeBbZoBEGFeZHDxDK3nqCMLLYHIwL1rM6iW5Y6YTOzViYWm1tPpAcXuzEclMcrrcAuFHBDuAubTNIKTFNgq0YQ7JgXOUwsc5uWnfZW9qCtyLTXWXTLUidcZ9bKxGJzm5bw/q3cGPZr4zVWQF0BN4TqDpmfFZigwJaNIOgxL3KYWOY2ITwdm9iDDlEmLMqiW5Y6YTmzViYWm9uEeE/exI3hZKm8oRWQUcANoYwVJmIF6hRAM1jegOsQ5s1iXuQwsVAVE4+JpcwtS53KHihzcz7gTnwo6xavZtqM8r609XvUNLbeygrkVsANYW7/Xf2OFdj6riCkY17kMLHMrS7Y9sC6DSngfAyp079OWbd+1rw1aAwV3q94FRnJChxPATeEx/PUFSVQQOFfXJkXOUws2M/EY2Ipc8tSp7IHytycD7gTH8q6xaupn+G7hfXaeaYVWEOBq/NnzdbYj/dhBawAQQGVf2VlXuQwsSAxE4+JpcwtS53KHihzcz7gTnwo6xavhjPDdws5OhrFCtxSYGY/5zuEtxT1AiugqYDCXUEow7zIYWKZW11u7YF1G1LA+RhSp3+dsm79rNdZ47uF6+jsvViBiAJuCCNqeVsrsIECKncFUTrzIoeJZW51wbQH1m1IAedjSJ3+dcq69bNef43vFq6vufdoBfoUcEPYp4yXW4GNFVBqBCEF8yKHiWVudUG1B9ZtSAHnY0id/nXKuvWz3m5N824hWJTX2zHynq1ATgXu/MAP/tC9JUv/z//HtywJb2wrcEgFVD4eWsQtzWl5XfvY/BfhWozmPCaeKhbqNbem69Ofq+rG5OV8TM9De0umD6pYJR/t2lVfq733qepkXlagrcC5n2svCr32HcKQXN7YCiyrQGm8cHGhNJh8mFjQiImniqVcp7lBgfhgZg17Z+Ixscwtng22ZnUMtpmF7Km+D26jiPdqBdZRwA3hOjp7L1ZgVIHyJogNm89HJ7Y2aL6htlZVvWTisbFQ0BytmoJk4sbSDPqxdWNxAy8MJh4TS5kbq07U6HxAhdhQzy47H211mvWX5+1t/NoKWAGuAlda9yG4xRnNCuxBgeab6/X13WrK+O5Kc8zBAg4Tj4lVuEG3crEwp9YluIEj+M3hVerEYxlz8JaqU5Wb81GcmfbofEzTqb3VUrplO3+0dcVrnN+hQ3l+eeL/WQEr0KnA3H7ukU5UL7QCVmAVBcpFa2lsaneKi5I5zUJ7v0w8JhZ4MvGYWIVbW8va10xuTKxSJytv2bjV5qE9j6kbE8v5aDs1/TV8YA2mp0ws1BfBw3tjszFk6WMcK2AFbirghvCmHn5lBVZRAI1gaQbn7jDy5jplX0w8Jha4M/GYWMrcstSp7IEyN+cD7sRHFt1U6ixNYbljGHfMM6yAFRhSwN8hHFLH66zAAgqwGkFQU3mz7pLJ3LpUGV/G1I2JBeZMPCaWuY3nqmsLe9ClyviyLLqp1Vk+ScN8Dx1321tYgRwKuCHM4bOrFFCg/MtmeVObS0ntzbpZj7k11Zj+nKkbEwsVMPGYWOY2PV/NLe1BU43pz7PoplxnuVsI11jvp9MT4C2twDEVODeEc7+GeExhXJUVYCnAbgTBS/nN2tzqksPUjYnFzpu5OR9DCjgfQ+r0r2PqxsQCYzYeMEsjuMT7K/A9rMD+FJjXz/kO4f4cN+MdKbDER1vYb65MPCYWbGbiMbGUuWWpU9kDZW7OB9yJjyy6KdfZ5VqzMSzPu7bzMitgBYYVuPINwmGBvNYK1Ciw1L9aKr9Zm1tNUtz01qlm3Wp08zFaoxo3a2DA9EEVi13nmHNoBpd63x3bt9dbAQkF5t0gPPkOoYSLJnEkBZa4Kwh9mG/8bDxzq0swUzcmlvNR56eybs5HnadZdFOuc6pz5Q7hUu/BU3l4OyuwRwXcEO7RNXOWVGDJf51UfrM2t7o4MnVjYqEaJh4Ty9y2z5o9qPNAWTflY7RGbd8trFHNc7Ir4IYwewJcP0WBJf9FUvnN2tzq4sPUjYmFaph4TCxz2z5r9qDOA2XdlI/RerVv/uhMuXM4B89zrcDRFfAfpj+6w65vcQXcDHIkZl6YMLFQHRNPFUu5TnODAvHBzBr2zsRjYplbPBtszZbAq6vq5qzm3cKba/zKCliBpgK+Q9hUw8+tQECBJT8iChq+YAqY0dg0i25Z6mQfC1l0y1Kn89E4+QWeKucjUMakTZtNoe8WTpLMGyVUwA1hQtNd8nwFlrwrCHbKb9bmVpcfpm5MLHbezM35GFLA+RhSp38dUzcmFhiz8fpVqF9TGsGl37vrGXqmFdhWAX9kdFv9vfcdKrD0Gwr7zZWJx8SC9Uw8JpYytyx1KnugzM35gDvxkUU35TrjrsVnNO8Wxmd7hhU4rgJXM/9sxXGVcWVWoEMBN4N3O1SpW8S8MGFioRomniqWcp3mBgXig5k17J2Jx8Qyt3g22JotgVdXVXxWaQrLXcM4gmdYAT0F5vZz/sionqdmJKgAGkGMpd9Arq81Gy7Ubm5QITbYF8H2IKZ/2VpVN+ejOBR7zKJbljpj7nO2Lk0h0JZ+X+cwNooVWFaBOz/0Q6+8f6W70H6+5VteshCyYa3AOgosfVewVFGazvK69rG8uTHwmFioh4nHxCrcGJoVLDwy8ZhYLG5LeKDMTdED6AUfFLktkQ/FOrN5wD5GgbflQKZKVrfk4X1bgTkKnPu5OdNPvkM4Sz5PProCa75RsN+QmHhMLGSGiaeKpVynuUGB+GBmDXtn4jGxlLllqVPZAzY34G05kKk13+u3rNX7tgJ9Crgh7FPGy1MrUP4Veujio2zDEKq8IalhgY+5xV1hamYP4vqXGUwfVLGcj+J2/FHVUyavbPmIp+D+jKbmeO5hBbIp4IYwm+Oud1SByL8UzvluUvl+CB7LmItXcPA4Fwvzza2p6Pjzpl72YFyvskUm3UrNzkdTieHnzsewPl1roVnWc3iXHlOWlUYwcg0wBdfbWIE9KPDICf8QsuR/e1DBHK3AYwqs9UZQ3qxZwjPxmFioj4nHxFLmlqVOZQ+UuTkfcCc+suiWpU4kgF0rMJt3C/HawwrsQoGZvZzvEO7CZZNcWoHy8c/yL4RL7o/9BsbEY2JBQyYeE0uZW5Y6lT1Q5uZ8wJ34yKJbljqRAHatzVQ1m8I1rgua+/ZzK7CFAm4It1Dd+5RSYK27giia/QbGxGNisWvNwi1Lnc4HFIgP5yOuGWZk0S1LnUt42pWs0giueY3QxcPLrMAaCjyyxk68DyugqsCaJ3q/WdelIItuWepECpi1MrGUuWWpU9kDZW7OB9xZZjTvFi6zB6Nage0VcEO4vQdmsJECbgbvC+8LiboAMnVjYqEaJh4Ty9y2z5o9qPNAWTcfo/WeTp3ppnCqUt5urwr4I6N7dc68qxVAI4hRPg5SDTRxot+sJwrV2iyLblnqhL3MWplYytyy1KnsgTI35wPurDOaTeFa1w/rVOa9WIGT/zC9Q5BLgTXvCkJZv1nX5SuLblnqZB8LWXTLUqfz4fPkmALsY2Fsf33rSyO49rVEHx8vtwIsBfyRUZaSxpFXYO0TOPsNjInHxILxTDwmljK3LHUqe6DMzfmAO/GRRbcsdSIB7Frjqbo9o3m38PZaL7EC+1Pg/JFR/OEKDytwXAXW/ogolGS/gTHxmFjsWrNwy1Kn8wEF4sP5iGuGGVl0y1LnEp7WJat7VrMpLHcOu7f0UiuwhgLz+jl/h3ANj7yPzRRY+64gCvWbdZ3dWXTLUif7WMiiW5Y6nQ+fJ8cUYB8LY/urWV8awS2uNWr4eo4V6FPgal4/2Qfr5VZgewW2OEGz38CYeEwsuMvEY2Ipc8tSp7IHytycD7gTH1l0y1InEsCuNZ6q2Ixyt7A0iLHZ3toKzFdgbj/n7xDO98AIggq4GbxpCvvNlYnHxELVTDxVLOU6zQ0KxAcza9g7E4+JZW7xbLA1Y+Mp56NO7bpZpSmsm+1ZVmBbBdwQbqu/976AAm4Gb4qq/GadhVuWOpE8Zq1MLGVuWepU9kCZm/MBd/Yx3BTuwyezvK2AG8LbmnjJjhVwM3jTPF9I3NRj6iumbkws8GfiMbHMbWq6bm5nD27qMfVVFt2y1Anf2bVOzRJ7OzeFbEWNt4YCV/6R0TVk9j6WVgCNIMban99nv4Ex8ZhY0JaJx8RS5palTmUPlLk5H3AnPrLolqVOJIBdazxV3BnNpnDt6xJuJUbbjQIzv0R454df+SP3r6QXqvibX/JNCyEb1grcV2CLu4LYc2lCGT403zzm4jGxwIWJx8RS5palTmUPlLk5H3AnPrLolqVOJIBZK7AUx1bXKIpamNNyCpz7uVng/rMTs+Tz5K0V2PJEy37zYeIxseAxE4+JpcwtS53KHihzcz7gTnxk0S1LnUgAu9Z4qpadgfq2vFZZtjqjH0UBN4RHcTJhHTUnWMxhjHKCZ2ABg4nHxDK3OoftgXUbUsD5GFKnf10W3bLUCaeZtTKxluIGjh5WQFEBN4SKrpjTqAI1zWABvb6+W56GH/E9h+aYgwUcJh4Ty9yaLk9/bg+ma9XcMotuWeqEt8xamVjK3LLUqezBktxKw+qmECp7qCngXxlVc8R8RhWY0wyOgg9sgDfruQ1gE56Jx8QCRyYeE0uZW5Y6lT1Q5uZ8wJ34yKJbljqRAGatTKw1uJWmMH4keIYVWFaB8x1C375eVmKjMxVwM3hbzb29Id6uYPoSZq2qWFDD3KZnormlqm5MXs5H0/HYc6YPqljORywTza3X8rQ0hb5T2FTfz+crMK+f8x3C+Q4YYSUF3AzeFpr5BgZ0Jh4TS5lbljqVPVDm5nzAnfjIoluWOpEAZq1MrC24laYwfmR4hhVYRgE3hMvoalSyAm4Gbwu69zfE2xX1L2HWqoqF6s2tPwNDa1R1Y/JyPoYSMLyO6YMqlvMxnIGhtVt56qZwyBWvW1sBN4RrK+79hRVwM3hbMuYbGNCZeEwsZW5Z6lT2QJmb8wF34iOLblnqRAKYtTKxFLi5KYyfIzxjGQXcEC6jq1FJCrgZvC3k0d4Qb1f4cAmzVlUsVGtuDz2PPFPVjcnL+Ygk4ua2TB9UsZyPm55HXql46qYw4pq3XUqBq3lfQVyKlnGzK4BGEAMnyrUH800C3Jl4TCxzq0uWPbBuQwo4H0Pq9K/LoluWOuE0s1YmliK3ZlO4xXVP/5HpNXtRYO7Vsv8O4V6cTsRzq7uCkPjobzrNGDFrZWKxfWByY2Ip12luzSNl+nPnY7pWzS2z6JalTnjLrJWJpcytNIJbXgM1j0s/z6XAlf/qRC7D1avd8kSY5U0HGWDWysRS5palTmUPlLk5H3AnPrLolqVOJIBZKxNLnVs5esrdwtIgluV+tAKDCsy8RejvEA6q65VrKuBmsFvtTG+IzFpVseCyuXVnfWypqm5MXs7HWAr61zN9UMVyPvr9H1uj7Gmbe2kK28v92gospYAbwqWUNW5IATeD3XIx38CwByYeE0uZW5Y6lT1Q5uZ8wJ34yKJbljqRAGatTCx1bn1Hj5vCPmW8fAkF3BAuoaoxQwq4GeyWK9MbIrNWVSy4bG7dWR9bqqobk5fzMZaC/vVMH1SxnI9+/8fWKHs6xt1N4ZhCXs9SwA0hS0njVCngZrBbNuYbGPbAxGNiKXPLUqeyB8rcnA+4Ex9ZdMtSJxLArJWJpc5t6tHjpnCqUt5ujgLnXxmd+S3EOXv33NQKuBnstj/TGyKzVlUsuGxu3VkfW6qqG5OX8zGWgv71TB9UsZyPfv/H1ih7Osa9vb40hXj0sALdCszLhu8QdqvqpQsr4GawW2DmGxj2wMRjYilzy1KnsgfK3JwPuBMfWXTLUicSwKyViaXOLX703J9RmsLa+Z5nBYYUuPPKH/mx+38BfGirGete8k0vnjHbU4+owJbNIPbNGOwTMxOPiQWtmHhMLGVuWepU9kCZm/MBd+Iji25Z6kQCmLUysZbgFk9894wtr6G6GXmpggLnfm4WDf9h+lnyeXJUga1PZHjDYA0mFjgx8ZhY5laXGHtg3YYUcD6G1Olfl0W3LHXCaWatTCw2t/5Ux9agxq2vpWKMvfUeFHBDuAeXDsKx9gSGeYxRTqIsLOAwuJU3MAYWODHxmFh74GYP4NL04XxM16q5JVM3JhY4MvGYWHvg5vNHM+Xjz52PcY26toBu+A95Kxp2bedlViCigBvCiFretlqBuSeu6+u71fvGRHw/oQwWFmpiYDW1YeChTnMrbo8/NrOBre3BuGbYArplyK7zMS0P7a2cj7Yi016XvPkcPk2vspWqboVX4cl6fwGem8Kiqh8ZCvhHZRgqGmNQgeZF4+CGC61sn5Dn7IaNNffNoVmLuTXVmPYcmtmDaVo1t8qiW5Y64a3PH82ET3vufEzTqb1VFt3WqLM0hW2N/doKRBVwQxhVzNuHFFBoBlkX/MyTOxMLhjDxmFjK3LLUqeyBMjfnA+7ERxbdstSJBDBrZWIpc1uzTjeF8fOUZ9xW4Ir3Exu3wb0ktwJuBrv9X/ONoptB/9Is3LLUCaeZtTKxlLllqVPZA2VuzgfciY8sum1RZ2kK8eiRU4G5zl/579LnDM7SVbsZ7FZ4izeKbia3l2bhlqVOOMyslYmlzC1LncoeKHNzPuBOfGTRbcs63RTGc3moGTM7Qn9k9FBp0CjGzWC3D1u+UXQzerg0C7csdcJZZq1MLGVuWepU9kCZm/MBd+Iji24KdZamMO6SZ2RXwA1h9gSQ63cz2C2owhtFNzNu44B9MGtVxVKu09ygQHwws4a9M/GYWOYWzwZbMzae87G9p0oeuCmsy0P2Wec/OzHzHmN2BV3/AwXcDD6Q4sYTpTeKG8TOL7Jwy1In/GXWysRS5palTmUPlLk5H3AnPrLoplhnaQrx6JFFgXle+w5hlpwsXKebwW6BFd8oCtMs3LLUCV+ZtTKxlLllqVPZA2VuzgfciY8suinXWZrCuHuekVEBN4QZXT9YzcwTsioWLDO3eHCZmtmDuP5lBtMHVSzno7gdf1T1lMnL+Yjnosxg+qCKxc5H0c6PVmCqAm4Ipyrl7XoV2PLuoOrJnckLwjPxmFjK3LLUqeyBMjfnA+7ERxbdstSJBDBrZWIpc1Ous3lU+y5hUw0/H1LADeGQOl43qoCbwdsSKb9RZOGWpU6kj1krE0uZW5Y6lT1Q5uZ8wJ34yKKbcp1drrkp7FLFy9oKuCFsK+LXkxVwM3hbKuU3iizcstSJ9DFrZWIpc8tSp7IHytycD7gTH1l0U65zyDU3hUPqeB0UcEPoHFQp4GbwtmzKbxRZuGWpE+lj1srEUuaWpU5lD5S5OR9wJz6y6KZc5xTX3BROUSnvNm4I83pfXbmbwdvSKb9RZOGWpU6kj1krE0uZW5Y6lT1Q5uZ8wJ34yKKbcp0R19wURtTKta0bwlx+z67WzeBtCZXfKLJwy1In0seslYmlzC1LncoeKHNzPuBOfGTRTbnOuGvnvz5+/tuEuJbzsAJNBdwQNtXw80EF3Azelkf5jSITt+vru7fNqVzC1I2JhXKYeEwsdW7OR/xgcD7imqkfB0xPmVjquqmeP+oSen+Wm8I56h1z7p0f+dFXLfrPBN/0jS86pnLJqtqyGWT9SxbzBAgsDFVuLF6oka1bBm5MzewBFKgbTB9UsaCMuTkfQwo4H0PqdK+DZhis9yu2B92s40tRX6k1PtszlBQ493Oz6Fw9lvlZIJ58bAW2PmEwT1ZMLLjOxFPFUq5TmRvTT+U6zQ0KxIfzEdcMM7LolqVOtqeZdKs7gm7Ogl5bX+PdZORXtQrM7eeuzqfX2n17XgIFak4UmMMa5WTFwFPFQm3mVuewqm5MXs5HXTaUdXM+6jzNoluWOpWPUWVuS+UDuB57VmCef+eG0MMKdCtQ0wwWpLmfucf3E5pjDp4qFuozt6bL056X7640tXM+xrVr6oWt52iG+Uw8NhZqa2LOqbWJM1c3JpayB8rc4IHzAYdiI0t2s+ajNJluCmPHxZG29o/KHMnNg9RSTsiMclSxUJu5xR1mamYP4vqXGUwfVLGcj+J2/FHVUyYv5yOeizKD6YMqVqZ8FF/9uG8F3BDu27/F2M+5OziHlOrJnckL+jDxmFjK3LLUqeyBMjfnA+7ERxbdstSJBDBrZWIpc8tS55AH5S4htvHIp4Abwnyej1bsZvCmRH6juKnH1FdM3ZhY4M/EY2KZ29R03dzOHtzUY+qrLLplqRO+M2tlYilzy1LnFA/cFEKlnMMNYU7fe6t2M3hTGr9R3NRj6iumbkws8GfiMbHMbWq6bm5nD27qMfVVFt2y1AnfmbUysZS5Zakz4oGbQqiVb7ghzOd5b8VuBm9K4zeKm3pMfcXUjYkF/kw8Jpa5TU3Xze3swU09pr7KoluWOuE7s1YmljK3LHXWeOCmEKrlGm4Ic/ndW62bwZvS+I3iph5TXzF1Y2KBPxOPiWVuU9N1czt7cFOPqa+y6JalTvjOrJWJpcwtS51zPHBTCPXyDDeEebzurdTN4E1p/EZxU4+pr5i6MbHAn4nHxDK3qem6uZ09uKnH1FdZdMtSJ3xn1srEUuaWpU6GB24KoWKO4YYwh89yVTJPyKpYEN3c4tFjamYP4vqXGUwfVLGcj+J2/FHVUyYv5yOeizKD6YMqVqZ8FF/9eFwF3BAe19tJlW1xd1D15M7kBfGZeEwsZW5Z6lT2QJmb8wF34iOLblnqRAKYtTKxlLllqZPtge8SQtHjDzeEx/e4t0I3gw+l8RvFQy0iz5i6MbFQAxOPiWVukYQ93NYePNQi8iyLblnqhPfMWplYytyy1Mn2AHgYbgrv63Dk/1+dbT5yfa6tRwE3gw+F8RvFQy0iz5i6MbFQAxOPiWVukYQ93NYePNQi8iyLblnqhPfMWplYytyy1Mn2AHjNUZpCPHooKjDPlyv3g4qmHo8T84SsigXXzC2eXaZm9iCuf5nB9EEVy/kobscfVT1l8nI+4rkoM5g+qGJlykfx1Y87UmBeP3i6mjl/R0qZalFg7buDqid3Ji9oy8RjYilzy1KnsgfK3JwPuBMfWXTLUicSwKyViaXMLUudbA+A1zd8l7BPme2Xz+3n/B3C7T1clYGbwfty+42iLnZM3ZhYqIaJx8Qyt+2zZg/qPFDWzcdonadZdMtSJ/sYnZKq0hRO2dbb7EcBN4T78Wo2UzeD9yX0G0VdlJi6MbFQDROPiWVu22fNHtR5oKybj9E6T7PolqVO9jEaSZWbwoha+9j2zo+96v++tyTVF7/oPy0Jb+yAAms1hNgPazBPOqpY0Mrc6hKjqhuTl/NRlw1l3ZyPOk+z6JalTuVjVJnbEvmoOSLXuqas4ZZxzrmfm1X2+VdGPTIosOaBi5MVczDxVLGgl7nVpUZVNyYv56MuG8q6OR91nmbRLUudyseoMjd2PmqORnBY89qyhqPnTFfADeF0rXa75ZQDFtswRjlBsLCAY24xNcsbBUM3JhaqcD5iXpatVXVzPopDsccsumWpE+6rHqPK3JyP2HmjbL2EbgU7+lhyXzhF53t7HQXcEOp4sQiTKc1g2fH19d3ytOoRn9svg4HV5D4Hr8kL/OZgYX7BAz8WFnAxWHgsbiwPUFvRjVUni1uTF4sbcFgeAKuMo+ZjCQ+cj5Ka6Y/FB1Z2lT1Q5gbHWB403ff5o6lG/3McBxnz0a/I8Bo3hcP67GWtf1RmL05V8Gye0Cqmh6aUC4nQpJ6NgTX3jatAM7GAqVqnuRXHY4/OR0yvsjVTNyYW+DHxmFiFW9Fw7mMWbkvU6feXePrgA2swPWVioT4mHhOrcFP0AJxKU8jiZ5z1FXBDuL7mh9sj86SnigXTzK0uuqq6MXk5H9tnwx7UeaCsm4/ROk+z6JalTuVjtC6hnqWogBtCRVcInNa6O8g8IatiwQ5zqwulqm5MXs7H9tmwB3UeKOvmY7TO0yy6ZalT+RhtJ9R3CduK7Ov1+TuE3F+E3Ff5x2TrZpD3kVMkhPnGw8Qyt7rj1x5sr5s92N4D5fOH8+F8DCngfAyp07+OrVvXnkpTiEePtRWYp7nvEK7t18L7czPoZrAmYuw3CiaeKhZ0Nrd42pia2YO4/mUG0wdVLOejuB1/VPWUycv5iOdiyozSFE7Z1tvoKOCGUMeL3TBhnpBVsWCGudVFUlU3Ji/nY/ts2IM6D5R18zFa52kW3bLUqXyM1iXUs/agwJU/MboHm6ZxXOPuIPOErIoFtc1tWubaW6nqxuTlfLRdn/baHkzTqb1VFt2y1Al/mbUysZS5ZalT2QNwmzrKXUJ/dHSqYoTt5n1i9OQ7hAQPFCDcDM77G4pND5lvPEwscGTiMbGUuWWp0x5AgfhwPuKaYQZTNyaWudX5qayb81HnKVu3KIvSFEbnefttFLia2VBuw9p7vaGAm0E3gzcCMeEF+42CiaeKBVnNbUK4WpswNbMHLXEDL5k+qGI5H4FAtDZV9ZTJy/lomb7Cy9IU+k7h8mLP7ed8h3B5j3a/B+YJWRULJplbXVRVdWPycj62z4Y9qPNAWTcfo3WeZtEtS53Kx2hdQj1rjwq4Idyjaw3OS98dZJ6QVbEgp7k1QhV4qqobk5fzEQhEY1N70BAj8DSLblnqhPXMWplYytyy1KnsAbgxRrlLyMAyxnIKuCFcTtvFkd0MciRmvvEwsVAdE4+JpcwtS532AArEh/MR1wwzmLoxscytzk9l3ZyPOk/ZutWx6J7lprBbF6WlbgiV3AhwcTMYEGtgU+YJlIkFykw8JpYytyx12gMoEB/OR1wzzGDqxsQytzo/lXVzPuo8ZetWx2J4lpvCYX22XuuGcGsHKvbvZrBCtI4pzBMoEwtUmXhMLGVuWeq0B1AgPpyPuGaYwdSNiWVudX4q6+Z81HnK1q2OxbRZbgqn6bTFVm4It1BdeJ/ME4sqFuQ3t7oQqurG5OV8bJ8Ne1DngbJuPkbrPM2iW5Y6lY/RuoR61lEUuDr5L9Pvyssl7w4yT8hMLBh0fe0/LRENKtsDJh4Ty/mIJuP+9lk8cD6cjzEF/P4yptDt9T5/3NZkyhKmbkysKdxZ25S7hHj0YCowT887r/ovr77HpNPGetELX9Be5NeVCizZDAKbMcqBzsICjrnF1GR6gD0z8dhY4Od8QIXpg+kB9srEY2OBn/MBFaYPpgfYKxOPjQV+zgdUmD6YHmCvTDw2FvhlyQdqXXtAW3jmwVHg3M/NAjrfIfSwAvdPyiwd2Ac4E4+JBb2YeKpYynWaGxSID2bWsHcmHhPL3OLZYGvGxnM+tvfUHmzvAfu4qqvIs46kgBvCnbjZ/pcU1r9aoXyc3Fl4TCxlblnqVPZAmZvzAXfiI4tuWepEApi1MrGUuWWpU9kDZW7q+YB2U0apA48e2yvghnB7D6oZzP3eAz5/3hxz8NhY4NLEVOLG0gw4zRrxWqVOZW7QzPmAQ7HBzpqyB8rcmq7NOd6Bw/aUxU39GHU+mk5Pe87OmrIHytyabimfP5o8/XwfCjxy+U0ZNOdL/bcPHaRZtu8OMsiWN+wjY6E21TrNrS55TD/tgT0YU4CZNyaWcnaz1KnsgTI352PsrNO9/qi6lbuE3VV7aUiBmX2c/+xESO31N3YzWK858wTKxEJFTDwmljK3LHXaAygQH85HXDPMYOrGxDK3Oj+VdXM+6jw9um5uCutywZ7lhpCtqDge88SiigULzK0uiKq6MXk5H9tnwx7UeaCsm4/ROk+z6JalTuVjVJ1b3RHkWSwFrvxVTpaUfBz23UHmCVkVCy6YW10WVXVj8nI+ts+GPajzQFk3H6N1nmbRLUudyseoOrdyl9A/MFN3LsGsuf2c7xDWa7/oTDeDdfIy33iYWKiGicfEUuaWpU57AAXiw/mIa4YZTN2YWOZW56eybs5HnaeZdCsKlaawvPbjugq4IVxX7032xjyxqGJBWHOri5eqbkxezsf22bAHdR4o6+ZjtM7TLLplqVP5GFXnVncEedYSCrghXELVmZjMu4PME7IqFuQ2t7rQqerG5OV8bJ8Ne1DngbJuPkbrPM2iW5Y6lY9RdW5dR5DvEnapss6y898hnPup03WIZtmLm8G408w3HiYWKmHiMbGUuWWp0x5AgfhwPuKaYQZTNyaWudX5qayb81HnaSbdhhQqTaG/TzikUte6ef2c7xB2aXqAZcwTiyoWbDK3urCqWWXcSQAAQABJREFU6sbk5Xxsnw17UOeBsm4+Rus8zaJbljqVj1F1bnVHkGctrYAbwqUVDuCz7g4yT8iqWJDV3ALhamyqqhuTl/PRMDzw1B4ExGpsmkW3LHXCWmatTCxlblnqVPZAnRv4TRnlLuGUbb0NRwE3hBwdZVCYJ2RVLIhtbnWRU9WNycv5qMsGexbTUyaW81HntD2wbkMKOB9D6vSvy6Rbvwpeo6CAG0IFF84cGHcHmScWVSzYZW51oVXVjcnL+ajLhrJuzkedp0zdmFjKWTO37bNmD+o8UNetpirfJaxRrX6OG8J67Wgz3QxOl5J5YcLEQgVMPCaWMrcsdSp7oMzN+YA78cHUjYmFSph4TCxzi+eMrRkbz/nQ8LSOxf1ZbgrnqBeb64Ywppfk1syTnioWhDe3uvip6sbk5XzUZUNZN+ejzlOmbkws5ayZ2/ZZswd1HqjrVl+VZ66twJX/6sTakt/c39y7g8w3bFUsKGZuN3Mz9ZWqbkxezsfUNNzejumDKpbzcdv3KUuYftqDKYp3b8P0QRXL+ej2fspSZU+n8J+yTblLiEePAQVmynPnv/zXH783AD971Qv/4zfMxjgqwJxmEHNZoxxsDDwmFvgw8VSxlOs0NygQH8ysYe9MPCaWucWzwdaMjed8bO+pPdjeA+XjSj0fde6Nz5pzzTyOvv8tzv3crCLOf5jeY48K4ITAHEw8JhZqZOKpYinXaW5QID6YWcPemXhMLHOLZ4OtGRvP+djeU3uwvQfKx5VyPuqc86ytFXBDuJEDc/+lI8MdwnLCY9UKPCYWosPEU8RCjWzdmHUqe6DMjeWB8wEF4kP93OZ81HnK0s35iOuPGez3KmAyPWViKXNj1Ykay7FQngO7uQzLPTgKXHHvM3FIHR2FFejr67uzpMJnz5tjDh4TC5yA19RJjRs4gt8cXqVOPJbBxGNigd8cPOejOBx7XEK3wmCOn8BgcmNiFW4+fxSnpz0u4UFzz3PytgQ356PpzvjzJTxo7tX5aKrR/7z4oHb9UXgV5nP8BEYbr+CWpt9NYVHk4ePcfu78K6OAWPK/h2T9TEcBHGxzD9hSDRMLmEw8JlbhVuqe+5iF2xJ1Kmd3bi7K/CV0K9hzH5ncmFioi4nHxCrc5mpf5jO5MbFKncrHqDK34u/cR6anTCzno95Z+MAaTE+ZWOx8sPTaB868Xs5/dmJll5v/Krnyrh/sjnnwMrFAkInHxDK3B/EJPbEHIbkebJxFtyx1wlhmrapYynWaGxSID2bWsHcmHhPL3OLZYGs2Fa/cJaxj7Fl9Crgh7FPmoMuZJ1AmFuRm4jGxzK3uYLAH1m1IAedjSJ3+dUzdmFhgzMRjYplbf56G1tiDIXX612XRTbnOfne8pk8BN4R9yiywfOu7g8yDl4kFqZl4TCxzqzsQ7IF1G1LA+RhSp38dUzcmFhgz8ZhY5tafp6E19mBInf51WXTbuk7fJezPYO0aN4S1ygXnuRnsF4x5YmFigTETj4mlzC1LncoeKHNzPuBOfDB1Y2KhEiYeE8vc4jlja8bGcz6291TFAzeFdVnom+WGsE+ZAy1nHrxMLEjMxGNimVvdAWAPrNuQAs7HkDr965i6MbHAmInHxDK3/jwNrbEHQ+r0r8uim3Kd/e54zRQF3BBOUWnmNlveHWQevEwsSMrEY2KZW13g7YF1G1LA+RhSp38dUzcmFhgz8ZhY5tafp6E19mBInf51WXRTrNN3CftzGV3jhjCqWHB7N4PdgjFPLEwssGXiMbGUuWWpU9kDZW7OB9yJD6ZuTCxUwsRjYplbPGdszdh4zsf2nip74KawLh/tWW4I24oc5DXz4GViQV4mHhPL3OrCbw+s25ACzseQOv3rmLoxscCYicfEMrf+PA2tsQdD6vSvy6Kbcp397nhNVIGry9+kj87y9pMU2OruIPPgZWJBNCYeE8vcJkX61kb24JYkkxZk0S1LnTCdWasqlnKd5gYF4oOZNeydicfEMrd4NtiaLYFXqip3CfGYdsws3XcID5Yc5gmUiQWZmXhMLHOrOwjsgXUbUsD5GFKnfx1TNyYWGDPxmFjm1p+noTX2YEid/nVZdFOus98dr6lVwA1hrXIj87a4O8g8eJlYkIqJx8Qyt5Eg96y2Bz3CjCzOoluWOmE3s1ZVLOU6zQ0KxAcza9g7E4+JZW7xbLA1WwKvq6pyl7BrnZeNK3B18mdGx1XawRbMEygTC9Ix8ZhY5lYXbHtg3YYUcD6G1Olfx9SNiQXGTDwmlrn152lojT0YUqd/XRbdlOvsd8dr5vZzvkO4QIbWvjvIPHiZWJCWicfEMre64NsD6zakgPMxpE7/OqZuTCwwZuIxscytP09Da+zBkDr967LoplxnvzsP1/gu4UMtos+uZn4HMbo/b09WgHnwMrFQJhOPiWVudSG0B9ZtSAHnY0id/nVM3ZhYYMzEY2KZW3+ehtbYgyF1+tdl0U25zn53vKYoMLef8x3CoiTpcc27g+yD9/r6LkkF7oUESKlyY3vAxGNiKXugzI3tAROPiaXsgTI3ewB34iOLblnqRAJU3+OVuWXKR+Qs4buEEbUebnvnv776NfcevuQ/+48v+Do+qDDimg0h9jV3lJ/oZWCBC/NANLc6d5m6MbGcjzo/lXVzPuo8zaJbljqVj1Flbs6Hzx9DCpR8DG3Tt27Na/E+DmsvP/dzs3Z5/lEZD5YCawdwzsHSrlkVCzzNre3WtNequjF5OR/TstC1FdMHVSzno8v5actUPWXycj6mZaFrK6YPqljOR5fz05YxPZ22x5tbYf9rX5PfZLC/V24IV/RM8S4cyi8HDkMKJpYytyx1KnugzM35qDubZNEtS53Kx6gyN+fD548hBbLlY0gLr+Mp4IaQpOXUf4mY8zl5fF68OeZiYX4Tcy5eFm6sOoHT1B+v7QFUGB7lexNN7ZR0a7Kfwws4zRrxeg4eGwtcmpjmBoeGR1MvbDlXM3swrHfXWnigrFuTs/PRVKP/eabjqqlCpnw06576vDTOePQYV8A/KjOukcQW5U2MQYaJBT5MPCaWudWlxR5YtyEFnI8hdfrXMXVjYoExE4+JZW79eRpaYw+G1Olfl0W3LHX2O+01XQq4IexSJbhs6t3BIOyDzZkHLxMLBJl4TCxzexCf0BN7EJLrwcZZdMtSJ4xl1qqKpVynuUGB+GBmDXtn4jGxzC2eDbZmbDx2PsCv3CXEc49hBdwQDuuz+VrmAcLEgjBMPCaWudXF1h5YtyEFnI8hdfrXMXVjYoExE4+JZW79eRpaYw+G1Olfl0W3LHX2O+01QwpcnfzR2iF9RtcteXeQefAysSAKE4+JZW6jke3cwB50yjK6MItuWeqE4cxaVbGU6zQ3KBAfzKxh70w8Jpa5xbPB1oyNx85HW6Fyl/Dw3yWc2c+df1RmJkJbeb+mKMA8QJhYKI6Jx8Qyt7ro2QPrNqSA8zGkTv86pm5MLDBm4jGxzK0/T0Nr7MGQOv3rsuiWpc5+p7OsmdfP+SOjM3Ky1N1B5sHLxIJUTDwmlrnVBdkeWLchBZyPIXX61zF1Y2KBMROPiWVu/XkaWmMPhtTpX5dFtyx19jt9f025Szi2Xeb1bgjF3GcevEwsyMTEY2KZW12I7YF1G1LA+RhSp38dUzcmFhgz8ZhY5tafp6E19mBInf51WXTLUme/014TUcANYUStxrZL3B1kHrxMLJTNxGNimVsjlIGn9iAgVmPTLLplqRPWMmtVxVKu09ygQHwws4a9M/GYWOYWzwZbMzYeOx9TFfJdwmGl3BAO67PaWuYBwsSCAEw8Jpa51cXTHli3IQWcjyF1+tcxdWNigTETj4llbv15GlpjD4bU6V+XRbcsdfY77TU1ClzN+wpizS73P4d9d5B58DKx4BQTj4llbnXHkT2wbkMKOB9D6vSvY+rGxAJjJh4Ty9z68zS0xh4MqdO/LotuWersd3p4TblLeMRfHJ3bz/kO4XB2bq11M3hLkkkLMp2kmLWqYsF0c5sU/VsbqerG5OV83LJ9kwVMT5lYzkddHOyBdRtSIFM+hnQYW1eawrHtsq13Q7ih48yDl4kFSZh4TCxzqwusPbBuQwo4H0Pq9K/LoluWOuE0s1ZVLOU6zQ0KxAcza9g7E4+JFVfGM6Yq4IZwqlLn7Zh3B5kHCBMLcjDxmFjmBgXiwx7ENcOMLLplqZPtaRbdstSpnA97AHfiI4tuWeqMJ6B/hu8S3tbGDeFtTRZfwjx4mVgonInHxDK3uljaA+s2pIDzMaRO/7osumWpE04za1XFUq7T3KBAfDCzhr0z8ZhYcWU8I6qAG8KJirHuDjIPECYWZGDiMbHMbWJIW5vZg5YgE19m0S1LnbCdWSsTS5lbljrtARSID+cjrhlmMHVjYqlzq1N7eJbvEt7U586rf/wn7t1cxH31gm/4Wi7gRmiMhhAYjMEOMROPiQWtmHiqWMp1mhsUiA9m1rB3Jh4Ty9zi2WBrxsZzPrb31B5s74HycZUtH3VpmDaLcW0/bU/Lb3Xu52bt5Op8pTELIMNkVmBwELMGEwucmHhMLGVuWepU9kCZm/MBd+Iji25Z6kQCmLUysZS5ZalT2QNlbpnyAR+WGtCRdY2/FMfJuDN7jKvJO/KGsxXwHcK4hOVgjc+8PUMVC0zN7bZfU5ao6sbk5XxMSUL3NkwfVLGcj27vpyxV9ZTJy/mYkoTubZg+qGJly0e3014KBdwQjuSA/S8H19d3R/bYvxqfF2+OOVjAYeIxsfbEzR40E9n/3Pno12ZoDVM3JhY4M/GYWHvi5vPHUPofrsuSjyx17ukYBdc5xynTUyZWZg9Qe3OUZh2PmYd/VGYn7uNEMOek1C6TicfEAk8mHhOrcGtrWfuayY2JVepk5S0bt9o8tOcxdWNiOR9tp6a/hg+swfSUiYX6mHhMLGVuWepU9kCZm/MBd+KDrVucwX5muCEc8Ip9d3BgV4Or2IFm4jGxIAITj4mlzC1LncoeKHNzPuBOfGTRLUudSACzVlUs5TrNDQrEBzNr2DsTj4m1JbdylzDuznFmuCEU9/IoB9sUmZm1MrHAnYmniqVcp7lBgfhgZg17Z+Ixscwtng22Zmy8LPnIUqfz4WN0TAHmscDEGuN9lPVuCIWdZAeaicfEggVMPCaWMrcsdSp7oMzN+YA78ZFFtyx1IgHMWlWxlOs0NygQH8ysYe9MPCaWOre4c/uc4Yawx7etPy6a6WBj1srEUj5JZalT2QNlbs5Hz4l9ZHEW3bLU6WN0JPA9q52PHmFGFjN1Y2KBNhOPiaXELfvHRq9y/6bOyNG90eqjHmxdcjJrZWIpnaTaumWpU9kDZW7OR/uImfY6i25Z6vQxOi337a2cj7Yi014zdWNigT0Tj4mlzm2a8zpbze3nfIeww8st7w5mOtiYtTKxlE9SWepU9kCZm/PRcUKfsCiLblnq9DE6IfQdmzgfHaJMWMTUjYkF6kw8JpYqt8x3Cd0QTjjY19okw8FWtGTWysRSPUmxebHxsnigrJs9gDvxkUW3LHUiAcxaVbGU6zQ3KBAfzKxh70w8JpY6t7hzx5jhhlDEx0wHG7NWJpbySSpLncoeKHNzPupO5Fl0y1Knj1EfB2MKMI8FVSzl40Cd21h+jrz+6nSa+6nTY8mzxcdFmScV9YONWSsTS1m3LHUqe6DMzfmAO/GRRbcsdSIBzFpVsZTrNDcoEB/MrGHvTDwmljq34lz52Cge9zXm8fUdwo3dznSwMWtlYiECTDxVLOU6zQ0KxAcza9g7E4+JZW7xbLA1Y+NlyUeWOp0PH6NjCjCPBSbWGO8s6698g/Ch1WvfHWQHmonHxILCTDwmljK3LHUqe6DMzfmAO/GRRbcsdSIBzFpVsZTrNDcoEB/MrGHvTDwmljq3Lud2eZdw3g3Ck+8QdiVhhWWZDjZmrUws5ZNUljqVPVDm5nzUnaSz6JalTh+jPg7GFGAeC6pYyseBOrex/GRa74bwMbfXvDvIPKmoH2zMWplYyrplqVPZA2VuzgfciY8sumWpEwlg1qqKpVynuUGB+GBmDXtn4jGx1LmNOVfuEo5td5T1bghXdjLTwcaslYkFy5l4qljKdZobFIgPZtawdyYeE8vc4tlga8bGy5KPLHU6Hz5GxxRgHgtMrDHeWde7IVzZ+evru7Q9sg8Qc4tbYw/immFGFt2y1AlPff6ACrHhfMT0Klsr6+bjoLgUe8yiW5Y6lY/RWDLzbH3nx1/z2ntLlvsNX/f8JeEp2Gt9XBT7YYzyU7gMPCYWamPiMbEKN4ZmBQuPDLwl6jQ3KBAb8IHhJ/bK9JSJZW6xTDS3dj6aakx7ni27Pn9My0XZyvkoSsQemboxsVAFE4+J1eQWU/v+dV7hEp275vbnfm7W7s5/h9BjSAHGCX4PQRrSwOusgBWwAlbAClgBK2AFrIAVOKYC6RtCNHx9DRvWzb29j9vmzX0w8BBFc4sdkPChDHtQlBh+zJhdKOJ8DOeirHU+ihKxx3Iu8jn8GLoVP0s1Pn8UJYYfs5w/nI/hHPStXSofffsbWo4eoXkdP7Ttntf5O4QLuodAz31zaNJrn1ia66LPzS2q2P3t7YF1G1LA+RhSp39dJt36VYit8Tk8plfZmqkbEwv8Mh0HGa6NnI9y1MUelXWLVbKvrR/B3zFc8r99ycFju0SgWSdQc6vzmakbEwvVMPGYWOa2fdbsQZ0Hyrr5GK3zlKkbE0s5a+a2fdbsQZ0HbN3qWawzc24vl/oO4VK3gP1GURf+LLplqZN9Ms6iW5Y6nQ+fJ8cUYB4Lqlg+DsZS0L9e1VMmL+ej3/+xNUwfysdGx/a55/Xn7xCip/RgKcAMIDgx8ZhY5laXGHtg3YYUcD6G1Olfl0W3LHXCaWatqljKdZobFIgPZtawdyYeEysTt3gKtpoxr59Le4dwibuDPtjqDoIsumWpM9MbBdNTJpY9qDsXKevmfNR5ytSNiaWcNXPbPmv2oM4Dtm5NFke/S5i2IWyazHjuN4o6FbPolqVOpIBZKxNLmVuWOpU9UObmfMCd+GDqxsRCJUw8Jpa5xXPG1oyN53zUeZpt1lXGT4yy7w76YKs7bLLolqVOv4n5OBhTgHksMLGUs5ulTnswdvR0r3c+unUZW8rUjYkF3kw8JlYmbn35KXcJ8Sg3ZlLyHcKZjvpgqxMwi25Z6kQKmLUysZS5ZalT2QNlbs4H3IkPpm5MLFTCxGNimVs8Z2zN2HjOR52nWWe5IZzhvA+2OvGy6JalTqSAWSsTS5lbljqVPVDm5nzAnfhg6xZn0D+DyY2JBcZMPCaWMrcsdSp7wOYGvKwjXUPI+rioTwR1h0wW3bLUiRQwa2ViKXPLUqeyB8rcnA+4Ex9ZdMtSJxLArFUVS7nOTNxQ65RRPjY6Zds9bZOuIWSYwzypgA8Tj4llbnVpsQfWbUgB52NInf51WXTLUiecZtbKxFLmlqVOewAF4sP5iGvmGfcVSNUQMu4O+mCrO3Sy6JalTqSAWSsTS5lbljqVPVDm5nzAnfjIoluWOpEAZq2qWMp1ZuKGWqPjiHcJUzWEUcPb2zNPKsBm4jGxzK3t/LTX9mCaTu2tsuiWpU74y6yViaXMLUudyh4oc3M+4E58MHVjYqESJh4TKxO3eKKOO8MN4URvfbBNFKq1WRbdstQJe5m1MrGUuWWpU9kDZW7OB9yJjyy6ZakTCWDWqoqlXGcmbqjV46ECaRrCOR8XZZ5UID0Tj4llbg8PjMgzexBR6+G2WXTLUiecZdbKxFLmlqVOZQ+UuTkfcCc+mLoxsVAJE4+JlYlbPFG3ZxztY6NXp4x/mf62r71LfLD1SjO4IotuWeqE2cxamVjK3LLUqeyBMjfnA+7ERxbdstSJBDBrZWKB2/X1XTxQBpMbEwvFMfGYWGxuFCMlQeb9Zfo7r/mJ191bsq6v+9qvWhJ+MnbNHULMYQ3mvyQwsVAfE4+JpcwtS53KHihzcz7gTnxk0S1LnUgAs1YmljK3LHUqe6DMzfmAO/EB3dijprdgcyh4536uPK16PN8hPP6oNYwdHiYeEwsJYOIxsZS5ZalT2QNlbs4H3ImPLLplqRMJYNbKxFLmlqVOZQ+UuTkfcGf7AR9qe4zt2d9kkKIhvFny9Fe+Qzhdq7JlOTjK67mPTDxVLGhkbnVJUdWNycv5qMuGsm7OR52nWXTLUqfyMarMzfnQOX/UMdGc5YZwxJe5nx3H56ibYw4eEwucmHhMLGVuWepU9kCZm/MBd+Iji25Z6kQCmLUysZS5ZalT3QNcpzW9ULlua3KChnN4KXugzA0etPMBvkcYj1x+UwYfq13qv41V2vJWbgkOQwImFvgw8ZhYytyy1KnsgTI35wPuxEcW3bLUiQQwa2ViKXPLUqc9gALx4XzENcMMpm59WOw7tnWVnmfN7OPS/NmJaoErJ/YFpwaOiYX9M/GYWMrcstSp7IEyN+cD7sRHFt2y1IkEMGtlYilzy1KnPYAC8eF8xDXDDKZuTKy6apaf5YZwAY2ZwWFioVQmHhNLmVuWOpU9UObmfMCd+MiiW5Y6kQBmrUwsZW5Z6rQHUCA+nI+4ZpjB1I2JVVfNOrMO3RBu8XFRZnCYWOoHCLNWVSx7UH9SU/WUycv5cD7GFGDmjYnl7I45173eHnTrMraUqRsTC7yZeEwscxtLVff6qR7IfGy0u4xJSw/dEE5SgLjR1OBM2SUTC/tj4jGxlLllqVPZA2VuzgfciY8sumWpEwlg1srEUuaWpU57AAXiw/mIa4YZTN2YWHXVrDvLDSFJb2ZwmFgoj4nHxFLmlqVOZQ+UuTkfcCc+suiWpU4kgFkrE0uZW5Y67QEUiA/nI64ZZjB1Y2LVVbP+rMM2hGt+XJQZHCaW+gHCrFUVyx7Un9RUPWXycj6cjzEFmHljYjm7Y851r7cH3bqMLWXqxsQCbyYeE8vcxlLVvb7Wg71/bPT8dwjxO6UetQrUBqdrf0ws4DPxmFjK3LLUqeyBMjfnA+7ERxbdstSJBDBrZWIpc8tSpz2AAvHhfMQ1wwymbkysumrmzJrXzx32DuEcSafOZQaHiQX+TDwmljK3LHUqe6DMzfmAO/GRRbcsdSIBzFqZWMrcstRpD6BAfDgfcc0wg6kbE6uumm1nHbIhXOPjoszgMLHUDxBmrapY9qD+pKbqKZOX8+F8jCnAzBsTy9kdc657vT3o1mVsKVM3JhZ4M/GYWOY2lqru9SwP9vyx0UM2hN1285ayggNGTCw2XhZuWep0PqBAfDgfcc0wI4tuWepke5pFtyx1KufDHsCd+MiiG7vOuNIaM67mfeJUo4g1WTCDw8SCBkw8JpYytyx1KnugzM35gDvxkUW3LHUiAcxamVjK3LLUaQ+gQHw4H3HNMIOpGxOrrhrerLn93OHuEC75cVFmcJhY6gcIs1ZVLHtQf1JT9ZTJy/lwPsYUYOaNieXsjjnXvd4edOsytpSpGxMLvJl4TCxzG0tV93q2B2Uve/3Y6OEawmII+5EZHCYW6mTiMbGUuWWpU9kDZW7OB9yJjyy6ZakTCWDWysRS5palTnsABeLD+YhrhhlM3ZhYddXozbryX50YN4UZHCYWmDPxmFjK3LLUqeyBMjfnA+7ERxbdstSJBDBrZWIpc8tSpz2AAvHhfMQ1wwymbkysumoWmjXzM6N3fuK1P3VvIWoX2K99/vOWhL+FzfzIKLBYg3kLmYmF+ph4TCxlblnqVPZAmZvzAXfiI4tuWepEApi1MrGUuWWpU9kDZW7OB9yJjyV062PB7EX69tFefu7n2otCr89/mP44g20AwsMcTDwmFmpk4jGxlLllqVPZA2VuzgfciY8sumWpEwlg1srEUuaWpU5lD5S5OR9wJz7YuvUxwH7YPUnfvljLD9UQQhTWXb0SGiYeE4tV6xJ1KnNT9AB6lZMHns8dTE+ZWKhLtU5zq0ud82HdhhRwPobU6V+XRbcsdcJp1Kp4/bGEB6iXUesS3Bi8ip94PNI4XEMIc66v787yCJ8vLqFhYDXJsPDAj4EFnHLQMfBQqxo3+NkcanUqc1siH6iX4QGLm/PRTOD05+U8yT5/OB8xD5pbM44r4Kmdw8GpeZwy6vT5A6rGRvFALR+FV6nG+ShKDD8udQ7Plo9hlfez9vwro/hY5JL/rSNG8+Q+Z484QOaeTMr+mVjAbJ/0yn5qHrNwy1Kn81FzFHC/qG4P6jxQ1s3njzpPs+iWpc5sx6ivAePHPY4F1mAeV0yschxMzQf+sRS9yXpjXi/nPzvRcIoZHCZWNISNkjqfZuGWpU7nozPmowudj1GJOjfIoluWOmEys1YmljK3LHXaAygQH85HXDPMYOrGxGJzq1Nn2VluCB/TlxkcJhY7hFm4ZanT+ag7QTof1m1IAedjSJ3+dVl0y1InnGbWqoqlXKe5QYH4YGYNe2fjxStafsYhGsK5HxdlGs3EYocwC7csdTofdSdI58O6DSngfAyp078ui25Z6oTTzFpVsZTrNDcoEB/MrGHvc/DW/9hoXK8y4xANYSmm5nGO0e39MbGAzcRjYilzy1KnsgfK3JwPuBMfWXTLUicSwKyViaXMLUud9gAKxIfzEdcMM5i6MbHY3OrUWW9W6oaQGRwmFjuEWbhlqdP5qDtBOh/WbUgB52NInf51WXTLUiecZtaqiqVcp7lBgfhgZg17Z+PFK1p3xu4bwtqPizKNZmKxQ5iFW5Y6nY+6E6TzYd2GFHA+htTpX5dFtyx1wmlmrapYynWaGxSID2bWsHcm3l4+NnqFHynNNphGM7HgAxOPiaXMLUudyh4oc3M+4E58ZNEtS51IALNWJpYytyx12gMoEB/OR1wzzGDqxsRic6tTp27W3H5u93cIo7Ixg8PEYocwC7csdTof0SP9/vbOh3UbUsD5GFKnf10W3bLUCaeZtTKx+lNYt4bJjYml7gGzVlUstgd1Cd1u1tXlb9Jvt/9Ze45+XDRLCJl1wiAmniqWcp3mBgXig5k17J2Jx8Qyt3g22Jqx8ZyP7T21B9t7oHxcOR/b50PZg7Y65WOjeFxszIROc4eQGRwmFoLBxGNiKXPLUqeyB8rcnA+4Ex9ZdMtSJxLArJWJpcwtS53KHihzcz7gTnwwdWNioRI2Xlyd7WekaAiZRjOx2CHMwi1Lnc5H3QnS+bBuQwo4H0Pq9K/LoluWOuE0s1YmljK3LHXaAyiQa1yd9vyZ0QleMQ9eJhaoM/GYWMrcstSp7IEyN+cD7sRHFt2y1IkEMGtlYilzy1KnsgfK3JwPuBMfTN2YWKiEjRdXhzlj3mdGd3uHcMr3B5lGM7HYIczCLUudzkfdCdL5sG5DCjgfQ+r0r8uiW5Y64TSzViaWMrcsddoDKLDMKN8jXAZ9PupuG8Kx0pkHLxMLvJl4TCxlblnqVPZAmZvzAXfiI4tuWepEApi1MrGUuWWpU9kDZW7OB9yJD6ZuTCxUwsaLq6M345ANIdNoJhY7hJm4XV/fpR09TN2YWM5HvcXOR1y7TNl1PpyPIQWcjyF1utf5/NGty9hSpm5MLPBm4jGxwE31GAW3o4w7/+0n/8e9JYv5mq/+D4vA931kFMsZo/w0LBNPEQtaMW9js7HAT1E35wPOxIfzEdcMM9i6sY4pZW7qxyi0Y/ngfEDN2HA+YnqVrZlZAyYTj40FfqrHqDI3lmaoke0pixt41Qzsv3bu2P7O/dzYJoPrzz8qc6zBFpqJp4qFBJhb3XGgqhuTl/NRlw1l3ZyPOk+z6JalTuVjVJmb8+Hzx5ACmfIxpMPe1u2yIRzqsFndP9tIHCAsbkws1MnEY2Ipc8tSp7IHytycD7gTH1l0y1InEsCslYmlzC1LncoeKHNzPuBOfCyhW5RF4YBHtbHLhnBMxDmfNS6fe8YjxhwszC84eI4xB4+JBS5MPDYWdGpiqujW5DTXT2UPlLnBA+cDDsVGluw6H7FclK2dj6JE7JGpGxMLVTDxmFjK3FCn319ix8ASfip70OYWV0tzxiF/VKZW6nIiqJ3fnsfEY2KBJxNPFUu5TnODAvHBzBr2zsRjYplbPBtszdh4zsf2ntqD7T1QPq6cj+3zkcmDOrWXm+WG8DFtM4WQWasqFmw1t7oTh6puTF7OR102lHVzPuo8zaJbljqVj1Flbs7H9uePTB7Uqb3srCu9T7EOFzz0/cHhmf1rM4WQWasqFpw2t/68D61R1Y3Jy/kYSsDwOqYPqljOx3AGhtaqesrk5XwMJWB4HdMHVSznYzgDfWuZfqp7sNT3COf2c1enuQh97u5keaYQMmtVxVI/EVi3+ImBqZnzEde/zGD6oIrlfBS344+qnjJ5OR/xXJQZTB9UsZyP4nbskemnugcxZYJbz+znzj8qMxMhyFdp80whZNaqioVsmVvdEaaqG5OX81GXDWXdnI86T7PolqVO5WNUmZvzsf35I5MHdWpHZs3r59J+hzBTCJm1qmIpv+mYW+SE9nBbZtbswUNdo8+YPqhiOR/RVDzcXtVTJi/n46Hf0WdMH1SxnI9oKu5vz/RT3YM6hdadlbIhzBRCZq2qWOonAusWP6kxNXM+4vqXGUwfVLGcj+J2/FHVUyYv5yOeizKD6YMqlvNR3I49Mv1U9yCmzHZb76ohZPygTKYQMmtVxVI/EVi3+MmNqZnzEde/zGD6oIrlfBS344+qnjJ5OR/xXJQZTB9UsZyP4nbskemnugd9ypQflulbv8XyXTWEcwXKFEJmrapYyIO51R0VqroxeTkfddlQ1s35qPM0i25Z6lQ+RpW5OR/bnz8yeVCn9naz0jSEmULIrFUVS/lNx9zqTmjMrNmDOg+UdXM+6jzNoluWOpWPUWVuzsf2549MHtSpve2sFA1hphAya1XFUn7TMbe6Exoza/agzgNl3ZyPOk+z6JalTuVjVJmb87H9+SOTB3Vqbz9rNw1h7fcHM4WQWasqlvKbjrnVndCYWbMHdR4o6+Z81HmaRbcsdSofo8rcnI/tzx+ZPIiorfY9wt00hBGRy7aZQsisVRULvppbSXfsUVU3Ji/nI5aJ5tZMH1SxnI+m47Hnqp4yeTkfsUw0t2b6oIrlfDQdn/6c6ae6B9NV0dzysA1hphAya1XFUj8RWLf4CY6pmfMR17/MYPqgiuV8FLfjj6qeMnk5H/FclBlMH1SxnI/iduyR6ae6BzFlNLc+ZEOYKYTMWlWx1E8E1i1+cmNq5nzE9S8zmD6oYjkfxe34o6qnTF7ORzwXZQbTB1Us56O4HXtk+qnuQUwZ3a3vvPZ1//PekvSe/1X/ngI/9TuE2E5xMD8rzMSCVkw8JpYytyx1KnugzM35gDvxkUW3LHUiAcxamVjK3LLUqeyBMjfnA+7ExxK6xVncnDG1t7k5q/vVuZ/rXjFx6dX5dD1x0+02iwgGw1UHkxsTC3ox8ZhYytyy1KnsgTI35wPuxEcW3bLUiQQwa2ViKXPLUqeyB8rcnA+4Ex9s3eIMbs4An0iPc3N2+9W8/udKuH9qVzrpNesOYQkNE4+JBTGYeKpYynWaGxSIjXLyi83q3trHaLcuY0uZHmBfTDw2Fvj53AYVpg+mB9grE4+NBX7OB1SYPuzBdK2aW2bSjXlMQUMmHhOLya2Zldrnc/u58x3C443r67uzisJnn0toGFhNMiw88GNhFX5z8KBZc8zBAk7xACdRjDl4S3ADJzUPwKnUqsat8AJHjDl+Yr7zARXio+kDw4Mmgzl4TV7AnIOF+c4HVIiPpg8MD5oM5uA1eQFzDhbmOx9QIT6aPhzdA7yH+vpjekaa2cCsDPlg1Tld5WW3POSPysyRDKGeG+SyfyYWMNsHXNlPzSOTGxOr1GkP4q46H3WasbJWshtn0T1jieOqe0/xpUxuTCxUwsRjYhVucbW7Z2ThtkSdrGN+CW7dbseXZuG2RJ3ORyxv2TxQzUfMtdtbyzeEzX+luU2fu4QZaiYWqmTiqWIp12luUCA+mFnD3pl4TCxzi2eDrRkbz/nY3lN7sL0HyseV87F9PuwBxwP0OlsP+YZwLYGYoWZioX4mniqWcp3mBgXig5k17J2Jx8Qyt3g22Jqx8ZyP7T21B9t7oHxcOR/b58MebO9BHYPuWW4Iz7owQ83EgmVMPFUs5TrNDQrEBzNr2DsTj4llbvFssDVj4zkf23tqD7b3QPm4cj62z4c92N6DOgb9s9I3hMxQM7FgGRNPFUu5TnODAvHBzBr2zsRjYplbPBtszdh4zsf2ntqD7T1QPq6cj+3zYQ+296COwfCs1A0hM9RMLFjGxFPFUq7T3KBAfDCzhr0z8ZhY5hbPBlszNp7zsb2n9mB7D5SPK+dj+3zYg+09qGMwPku6IVzyB2WYoWZiwTImniqWcp3mBgXig5k17J2Jx8Qyt3g22Jqx8ZyP7T21B9t7oHxcOR/b58MeLOcB8+9U1rE8naQbwtqixuYxQ83EAm8mniqWcp3mBgXig5k17J2Jx8Qyt3g22Jqx8ZyP7T21B9t7oHxcOR8a+ahj0T2L6SkTS/k46FaStzRdQ8gMDhNLOYRZ6lT2QJmb81F3Qs6iW5Y6lY9RZW7Oh88fQwo4H0Pq9K/LoluWOvud5q25Op3u8NDEkZjBYWJBNiaeKpZyneYGBeKDmTXsnYnHxDK3eDbYmrHxnI/tPbUH23ugfFw5H87HkAKZ8jGkw8N18/q5NHcImcFhYsFIJp4qlnKd5gYF4oOZNeydicfEMrd4NtiasfGcj+09tQfbe6B8XDkfzseQApnyMaQDc12KhpAZHCYWjGTiqWIp12luUCA+mFnD3pl4TCxzi2eDrRkbz/nY3lN7sL0HyseV8+F8DCmQKR9DOrDXXal+YpT1C6PM4DCxYCQTTxVLuU5zgwLxwcwa9s7EY2KZWzwbbM3YeM7H9p7ag+09UD6unA/nY0iBI+ej/NIoHqtG5bSyr6uZ8wuO5CMzOEwsiMXEU8VSrtPcoEB8MLOGvTPxmFjmFs8GWzM2nvOxvaf2YHsPlI8r58P5GFIgUz6GdOhbN7efO+xHRpnBYWLBSCaeKpZyneYGBeKDmTXsnYnHxDK3eDbYmrHxnI/tPbUH23ugfFw5H87HkAKZ8jGkw5LrDtkQMoPDxIKRTDwmFrhdX9/FA2Vk4cauk4nHxEIonI/4ocH2gInHxHI+4tnADLYHTDwmlvPhfIwp4PeXMYVur2cfo0w8JhYqV80Hu87bLq+35M7r/vvr7y25u6967nOq4Gu/Q4h5jFE+w8vEY2KhRiaeKpZynRm4+TiAy/GRRbcsdSIBqJV5ngQmE4+JxeLmfEDJ+MiiW5Y6kYBM5w/Fc9EePABHaFeOC7yOjHM/F9n81rbnv0N4rFErZJ8KTDwmFvgy8VSxlOs0NygQH8ysYe9MPCaWucWzwdaMjed8bO+pPdjeA+XjyvnYPh/2oM6DrWcdriFk/csE2xgcICxuTCzUycRjYilzy1KnsgfK3JwPuBMfWXTLUicSwKyViaXMLUudyh4oc3M+4E58sHWLM+ifAW5bD8mGcM4tUwg657PG5fPAeJyLhfkF5wJ2/t9cbgUHj3OxML/Jby5eFm6sOoHT1B+v7QFUGB7QTDm7TfZz/ASO89FUc9pz52OaTu2t2FlTPkaVuTV98fmjqUb/80zZbargfDTV6H++ZD7YHpSmdYsG8ZA/KtMfi+E15UJieKvpa5l4qlhQw9ymZ6K5papuTF7OR9Px2HOmD6pYzkcsE82tVT1l8nI+mo7HnjN9UMVyPmKZaG6t6imTV6Z8NL2tfX6+Q7j9bcpa8sx5WUKYpU5kg1krE0uZW5Y6lT1Q5uZ8wJ34yKJbljqRAGatTCxlblnqVPZAmZvzAXfmjHn9nO8QnrXPEsIsdeJwYtbKxFLmlqVOZQ+UuTkfcCc+suiWpU4kgFkrE0uZW5Y6lT1Q5uZ8wJ1tR/qGMEsIs9SJw4lZKxNLmVuWOpU9UObmfMCd+MiiW5Y6kQBmrUwsZW5Z6lT2QJmb8wF3th+pG8IsIcxSJw4nZq1MLGVuWepU9kCZm/MBd+Iji25Z6kQCmLUysZS5ZalT2QNlbs4H3NEYaRvCLCHMUicOJ2atTCxlblnqVPZAmZvzAXfiI4tuWepEApi1MrGUuWWpU9kDZW7OB9zRGVcZf1MmSwiz1InDiVkrE0uZW5Y6lT1Q5uZ8wJ34yKJbljqRAGatTCxlblnqVPZAmZvzAXfIY95vypzk7hDO/RuEY/JmCWGWOuE3s1YmljK3LHUqe6DMzfmAO/GRRbcsdSIBzFqZWMrcstSp7IEyN+cD7vSP8rcI+7dYZs3VzIZyGVYLoWYJYZY6ERNmrUwsZW5Z6lT2QJmb8wF34iOLblnqRAKYtTKxlLllqVPZA2VuzgfcWWbM7efk7hAuIxP3xA6OzFCrYinXaW5QID6YWcPemXhMLHOLZ4OtGRvP+djeU3uwvQfKx5Xz4XwMKeB8DKmz/boUDWGWEGapE4cNs1YmljK3LHUqe6DMzfmAO/GRRbcsdSIBzFqZWMrcstSp7IEyN+cD7miPwzeEWUKYpU4cTsxamVjK3LLUqeyBMjfnA+7ERxbdstSJBDBrZWIpc8tSp7IHytycD7ijPw7dEGYJYZY6cTgxa2ViKXPLUqeyB8rcnA+4Ex9ZdMtSJxLArJWJpcwtS53KHihzcz7gzj7G1emgf3ciSwiz1InDiVkrE0uZW5Y6lT1Q5uZ8wJ34yKJbljqRAGatTCxlblnqVPZAmZvzAXfWHPN+VkbqDiHrT05kCWGWOnE4MWtlYilzy1KnsgfK3JwPuBMfWXTLUicSwKyViaXMLUudyh4oc3M+4E792OJPT9z5qf/xM/fqKY/PfN5/+N/HN3psC0ZDCAzFwTSXiQWtmHhMLGVuWepU9kCZm/MBd+Iji25Z6kQCmLUysZS5ZalT2QNlbs4H3IkPtm5xBv0zwK09oj3RuZ9rQ4Renz8yeqzRJapKhUxuTCzow8RjYilzy1KnsgfK3JwPuBMfWXTLUicSwKyViaXMLUudyh4oc3M+4E58sHWLM9CdcbiGkHWHsISGiaeIhWiiVnOLHaTOR0yvsjUza8Bk4rGxwE/xuGLWqeyBMjd7AHfig6kbsDB8jMZ8YHqAPTPx2Fjg53xAhemD6QH2ysRjY4EfMx/A23IcriGEmNfXd2dpis8+F5MZWE0yc/DAqznmYAGHicfE2gs3ZMQeNBPZ/9z56NdmaA1TNyYWODPxmFh74ubzx1D6H65bIh84f+MCEWOOD0twK5XP4QUMJjcm1h64OR8lhdMeM+YDyrCP0WlqL7PVI5cfGcU5can/luG9GCpCPdfgQk4VC/zMrbgUe2yf9GKzb25tD27qMfWVum5T6xjbTr1OxfMkNFXXbcz3qevV63Q+pjr5cDt4yhrOR52S6rrVVXV7lnqdPn/c9mx0ycw+TupXRkeLXXgD1QOEyQsSMvGYWOZWF3B7YN2GFHA+htTpX5dFtyx1wmlmrUwsZW5Z6lT2QJmb8wF34oOtW5zB7RluCB/ThGmOKhZKNbfbB8GUJaq6MXk5H1OS0L0N0wdVLOej2/spS1U9ZfJyPqYkoXsbpg+qWM5Ht/dTlqp6yuTlfExJwrLbyDSEzc9rL1vybXRmqFWxULW53fZ+yhJV3Zi8nI8pSejehumDKpbz0e39lKWqnjJ5OR9TktC9DdMHVSzno9v7KUtVPWXycj66k8D8EZzuPdxcenX/K9U3F2Z6xQy1Khb8NLe6VKvqxuTlfNRlQ1k356PO0yy6ZalT+RhV5uZ8+PwxpIDzMaRO/zq2bu09ze3nZO4Qtgtb4zXTHFUs6GhudWlS1Y3Jy/moy4aybs5HnadZdMtSp/IxqszN+fD5Y0gB52NInf51bN3691S/5vxnJ+b2lPU733Im0xxVLOhrbnUpU9WNycv5qMuGsm7OR52nWXTLUqfyMarMzfnw+WNIAedjSJ3+dWzd+vc0r59LeYeQaY4qFgJjbv2HzdAaVd2YvJyPoQQMr2P6oIrlfAxnYGitqqdMXs7HUAKG1zF9UMVyPoYzMLRW1VMmL+djKAHbrUvXEDJDrYrlg63+gFL1lMnL+XA+xhRg5o2J5eyOOde93h506zK2NItuWeqE38xamVjK3LLUqewBuC09UjWEzFCrYiEw5lZ32KjqxuTlfNRlQ1k356PO0yy6ZalT+RhV5uZ8+PwxpIDzMaRO/zq2bv174q1J0xAyzVHFQizMre7gUNWNycv5qMuGsm7OR52nWXTLUqfyMarMzfnw+WNIAedjSJ3+dWzd+vfEXZOiIWSao4qFWJhb3cGhqhuTl/NRlw1l3ZyPOk+z6JalTuVjVJmb8+Hzx5ACzseQOv3r2Lr174m/5vANIdMcVSzEwtzqDg5V3Zi8nI+6bCjr5nzUeZpFtyx1Kh+jytycD58/hhRwPobU6V/H1q1/T8usOXRDyDRHFQuxMLe6g0NVNyYv56MuG8q6OR91nmbRLUudyseoMjfnw+ePIQWcjyF1+texdevf03Jrro76ZwiZ5qhiIRbmVndwqOrG5OV81GVDWTfno87TLLplqVP5GFXm5nz4/DGkgPMxpE7/OrZu/XsaWTPvzxCeDnmHkGkOEwtWXl/fHXF0+mpzm65Vc0umbkwscHQ+mk5Nf66qm/Mx3cPmlll0y1InvFU9RpW5OR/Ns8L051l0y1JnpmN0esr5W9757z/9s/f4sA8Rn/uVX/7wxcCze/fune7cmdnenvGBwxiFCxOPiYUaGXhL1KnMjaEZ6ltCN0VuS9TpfECB6SObB1CGcSwsoRuDF+pjcmNimRsUqBvwwfmIabdEdhU9gCrORywbRTM8Mj1lYrG5Aa89wLccJ+117dfnfq69KPT6KrT1DjaeKtzUUph4TCzwZ+IxsZS5ZalT2QNlbs4H3ImPLLplqRMJYNbKxFLmlqVOewAF4sP5iGuGGUzdmFhsbnXq8GadG8L5d+V4dOYjsbr/+UxuIiCELG5MLLBk4jGxlLllqVPZA2VuzgfciY8sumWpEwlg1srEUuaWpU5lD5S5OR9wJz7YusUZ9M8At/ljHsbh7hBC0DnfVSifycYjG4uBdyH12P+YdZpbU9n+5yUXZQt7UJQYfsykW1MJ56OpRv9z56Nfm7410Az5amo3N2/Nfc3FMremmtOeN73EDHtg3ZoKOB9NNaY/X1K3OccoKmhzm14Vf8tH0E8u+R+f8nKIMGauuYUdEwuYTDwmlrkVx2OP9iCmV9k6i25Z6oSvzFqZWMrcstSp7IEyN+cD7sRHFt2y1IkEMGtlYrG5AW9uLyfxK6ORL02i6CUG02gmFmpl4jGxzK0uifbAug0p4HwMqdO/LotuWeqE08xamVjK3LLUqeyBMjfnA+7Ex1a6rfkxV4mGMG4NdwbTaCYWqmTiMbHMrS6D9sC6DSngfAyp078ui25Z6oTTzFqZWMrcstSp7IEyN+cD7sSHsm7xavpnpG8ImUYzsWAZE4+JZW79B9TQGnswpE7/uiy6ZakTTjNrZWIpc8tSp7IHytycD7gTH1l0y1InEsCslYnF5hZP+/CM1A0h02gmFjs05jZ8EPStZerGxHI++hwbX870QRXL+RjPQd8Wqp4yeTkffe6PL2f6oIrlfIznoG8LVU+ZvJyPPvfHl7N9GN9jbIu0DSHTGCYW7GPiMbHMLXZwla3tQVEi9phFtyx1wn1mrUwsZW5Z6lT2QJmb8wF34iOLblnqRAKYtTKx2NziaZ82I2VDyDSaicUOjblNOwjaWzF1Y2I5H22npr9m+qCK5XxMz0N7S1VPmbycj7br018zfVDFcj6m56G9paqnTF7OR9v16a/ZPkzfc2zLdA0h0xgmFmxj4jGxzC12UJWt7UFRIvaYRbcsdcJ9Zq1MLGVuWepU9kCZm/MBd+Iji25Z6kQCmLUysdjc4mmPzbi6/OGK2Jzdbs00mokFQZl4TCxzq4u7PbBuQwo4H0Pq9K/LoluWOuE0s1YmljK3LHUqe6DMzfmAO/GhrNukavCHCGeMNHcImUYzseAdE4+JZW51R5Y9sG5DCjgfQ+r0r8uiW5Y64TSzViaWMrcsdSp7oMzN+YA78aGsW7yauhlX9/+2fd3kvcxiGs3Egn5MPCaWudWl2x5YtyEFnI8hdfrXZdEtS51wmlkrE0uZW5Y6lT1Q5uZ8wJ34UNYtVs28W4SHv0PINJqJBZOZeEwsc4sdgmVre1CUiD1m0S1LnXCfWSsTS5lbljqVPVDm5nzAnfjIoluWOpEAZq1MLDa3eNrnzTh0Q8g0monFDo251R0ETN2YWM5HnZ/KujkfdZ5m0S1LncrHqDI358PnjyEFnI8hdfrXKevWz3q5NYdtCJlGM7FgJROPiWVudQeaPbBuQwo4H0Pq9K/LoluWOuE0s1YmljK3LHUqe6DMzfmAO/GhrFu8Gs6MQzaETKOZWLCMicfEMre6A8oeWLchBZyPIXX612XRLUudcJpZKxNLmVuWOpU9UObmfMCd+FDWLV4Nb8ad//n6n7/Hg7uN9O+f86W3F7aW3Lt373TnzrwvQxZIYCkO1MfixsSCVkw8JpYytyx1KnugzM35gDvxkUW3LHUiAcxamVjK3LLUqeyBMjfnA+7EB1u3OIP+GeDWN6b2SOd+rg9i0vLzr4weawyJunWlTG5MLOjCxGNiKXPLUqeyB8rcnA+4Ex9ZdMtSJxLArJWJpcwtS53KHihzcz7gTnywdYsz0J1xuIaQdReObRlCyOLGxEKdTDwmljK3LHUqe6DMzfmAO/GRRbcsdSIBzFqZWMrcstSp7IEyN+cD7sQHW7c4g/4Z4Lb1OFxDCEGvr+9W61o+W4zHuViYX3AuYOf/zeVWcPA4BwvzzQ0qxAZTM+yZicfEMrdYLsrW9qAoEXvMoluWOuE+s1YmljK3LHUqe6DMzfmAO/GxpG7s6/B4dbwZh/xRmVp5EJq55jb3zcRjYoEjE4+JpcwtS53KHihzcz7gTnxk0S1LnUgAs1YmljK3LHUqe6DMzfmAO/GRSbe4OjdnuCF8TI9MoWHWysSCFUw8VSzlOs0NCsQHM2vYOxOPiWVu8WywNWPjOR/be2oPtvdA+bhyPpyPOgVis9wQnvXywRYLTdk6i25Z6oSvzFqZWMrcstSp7IEyN+cD7sRHFt2y1IkEMGtlYilzy1Knsgfq3MCPMa7O3/hm4OwWwwdbnXVZdMtSJ1LArJWJpcwtS53KHihzcz7gTnxk0S1LnUgAs1YmljK3LHUqe6DODfwejJn9XOo7hD7YHsQo9CSLblnqhPnMWplYytyy1KnsgTI35wPuxEcW3bLUiQQwa2ViKXPLUqeyB+rcwI850jaEPtjqYpRFtyx1IgXMWplYytyy1KnsgTI35wPuxEcW3bLUiQQwa2ViKXPLUqeyB+rcwI89UjaEPtjqYpRFtyx1IgXMWplYytyy1KnsgTI35wPuxEcW3bLUiQQwa2ViKXPLUqeyB+rcwG+Jka4h9MFWF6MsumWpEylg1srEUuaWpU5lD5S5OR9wJz6y6JalTiSAWSsTS5lbljqVPVDnBn5LjVQNoQ+2uhhl0S1LnUgBs1YmljK3LHUqe6DMzfmAO/GRRbcsdSIBzFqZWMrcstSp7IE6N/BbcqRpCH2w1cUoi25Z6kQKmLUysZS5ZalT2QNlbs4H3ImPLLplqRMJYNbKxFLmlqVOZQ/UuYHf0iNFQ+iDrS5GWXTLUidSwKyViaXMLUudyh4oc3M+4E58ZNEtS51IALNWJpYytyx1Knugzg381hhXR/8rhD7Y6mKURbcsdSIFzFqZWMrcstSp7IEyN+cD7sRHFt2y1IkEMGtlYilzy1Knsgfq3MBv6pjbzx36DqEPtqkxurldFt2y1Al3mbUysZS5ZalT2QNlbs4H3ImPLLplqRMJYNbKxFLmlqVOZUBDVlQAAEAASURBVA/UuYHfmuOwDaEPtroYZdEtS51IAbNWJpYytyx1KnugzM35gDvxkUW3LHUiAcxamVjK3LLUqeyBOjfwW3scsiH0wVYXoyy6ZakTKWDWysRS5palTmUPlLk5H3AnPrLolqVOJIBZKxNLmVuWOpU9UOcGfluMOz/9//y/95bc8Vd+xZeMwt+7d+90587cT7/e3w2wFAfqY3FjYkErJh4TS5lbljqVPVDm5nzAnfjIoluWOpEAZq1MLGVuWepU9kCZm/MBd+KDrVucQf8McOsbU3ukcz/XBzFp+dWkrXa00ZCoW5fB5MbEgi5MPCaWMrcsdSp7oMzN+YA78ZFFtyx1IgHMWplYytyy1KnsgTI35wPuxAdbtzgD3RlXp/6mVJf1ADPmXTjshonHxGJxKwdHFm6KdcJL+KDIzfmAO/HB1I2JhUqYeEysPXDzMRo7FpyPmF5la6ZuTCwfo8Wh+CN88PkjptsS2VX0oHlcxRRqbT2znzvcHULIc319t6VS7CU+411Cw8Bq7p2FB34MLOCUg46Bh1rVuMHP5lCrU5mb89F0Z9rzkje14wDszW2ah82timZlmdr5I8MxCu2LD2rHVeHlfBQFpj1CtyWyi70zjlEWN+djWh7aW+0hH6ystWvf6vUhf1RmjpgI4dyTSdk/EwuY7RNL2U/NYxZuWep0PmqOAu6PItiDOg+UdfP5o87TLLplqVP5GFXm5nz4/DGkADsfQ/uass4NYUMlpjlMLFBk4jGxlLllqVPZA2VuzgfciY8sumWpEwlg1srEUuaWpU5lD5S5OR9wJz6y6MauM6707RluCB/ThGkOEwv0mHhMLGVuWepU9kCZm/MBd+Iji25Z6kQCmLUysZS5ZalT2QNlbs4H3ImPLLqx64wr3T3DDeFZF6Y5TCxYxsRjYilzy1KnsgfK3JwPuBMfWXTLUicSwKyViaXMLUudyh4oc3M+4E58ZNGNXWdc6f4Z6RtCpjlMLFjGxGNiKXPLUqeyB8rcnA+4Ex9ZdMtSJxLArJWJpcwtS53KHihzcz7gTnxk0Y1dZ1zp4RkSDSHz53iHy725lmkOEwssmXhMLGVuWepU9kCZm/MBd+Iji25Z6kQCmLUysZS5ZalT2QNlbs4H3ImPLLrV1tn8tdu4urEZEg1hjDJn61pzuvbOxAI+E4+JpcwtS53KHihzcz7gTnxk0S1LnUgAs1YmljK3LHUqe6DMzfmAO/GRRTd2nXGlp824mvl3DKftRWwrpjlMLMjExGNiKXPLUqeyB8rcnA+4Ex9ZdMtSJxLArJWJ9f+39+67lnRbclfV0X4iBLJANvjSuH1p3LSxLXhCkA1u2rQvbdoXbMsIgRDvUP/vVyjWqDrzVO618zbmjFwZmeM3pe9bl8wZGSMiZuYalWvv7cytSp3OHjhzIx/hTn5U0U1d55rSo/3c4w/Tj0Ks0fPbpjRHiRVKKfGUWM7cqtTp7IEzN/IR7uRHFd2q1BkJUNaqxHLmVqVOZw+cuZGPcCc/quimrnNb6bF+rtRXRpXmKLHCZCWeEsuZW5U6nT1w5kY+wp38qKJblTojAcpalVjO3KrU6eyBMzfyEe7kRxXd1HXmlc7PKNMQKs1RYoVlSjwlljO3KnU6e+DMjXyEO/lRRbcqdUYClLUqsZy5VanT2QNnbuQj3MmPKrqp68wr3TejREOoNEeJFZYp8ZRYztyq1OnsgTM38hHu5EcV3arUGQlQ1qrEcuZWpU5nD5y5kY9wJz+q6KauM690/4y3u/8IodIcJVZYpsRTYjlzq1KnswfO3MhHuJMfVXSrUmckQFmrEsuZW5U6nT1w5kY+wp38qKKbus600mM/Qvjl1ncIleYoscJkJZ4Sy5lblTqdPXDmRj7CnfyooluVOiMBylqVWM7cqtTp7IEzN/IR7uRHFd3UdeaVHp9x24ZQaY4SKyxT4imxnLlVqdPZA2du5CPcyY8qulWpMxKgrFWJ5cytSp3OHjhzIx/hTn5U0U1dZ15pzYxbNoRKc5RYYZkST4nlzu39/Zsm8XjQraMyb0qsKIh85G1Ve6DEU2KRj3w2YobaAyWeEot8kI8tBbi+bCn0ebt6jSrxXLE+q/jad77+j//wj78fecj/4R/80S7479+/f/n6dfALsI8jBY5iNC5KPEes0CpqhVsuNeQjp1fbW5m1wFTiqbGCn+O6UtaJB6FAfoQHMchHTjtldvEgp33bW+lBYCrx1FjBjzUaKuwfSg/iqEo8NVbwU+Yj8J5H4AfvPePRz+3ZbXGfxx+mv9fYK9zeqpV4rlihBdz2JuLjfq66KXmRj4+eZ14pfXDFIh+ZRHzc19VTJS/y8dHzva/wYK9SH/eroluVOsNdZa1KLDW3j0l+/avbNYSqbl1tRYRQxU2J1QINt5zjeJDTq+1dRbcqdXL+aMnOPZKPnF5t7yq6VakzfFXWqsRy5lalTmcPgptyhKdnj9s1hCHoyPe923eL43EUK+Y3nB9gj/+Ncms48TiCFfNduT17MFqra53OHjhzIx/hTn4o10EcXYmnxopz4xRz5Fw5xYm6XbCcPXDmFn6Sj3AoN5TrII6sxFNjkY9cNtR+qvGOzMfI9WCuzrzyuhmPXyoTXemR/+nIHo0UoRk1d8pRiafECo5KPFcs5zrhFgrkhzJrcXQlnhILbvlsqDVT45GP8z3Fg/M9cF5X5IN8rCngnI+fvMd6uVv+ltE1Q5e2ORtdhVuVOiODylqVWM7cqtTp7IEzN/IR7uRHFd2q1BkJUNaqxHLmVqVOZw+cuTnnI3RTjLfzv7WqKGMMw9noKtyq1BlJVdaqxHLmVqVOZw+cuZGPcCc/quhWpc5IgLJWJZYztyp1OnvgzM05H6FbG6P9nM0dQvUPyTaBth6dja7CrUqdkUVlrUosZ25V6nT2wJkb+Qh38qOKblXqjAQoa1ViOXOrUqezB87czsxH5k9OhIajw6YhHC2kZ/6ZRm/xrcKtSp3ht7JWJZYztyp1OnvgzI18hDv5UUW3KnVGApS1KrGcuVWp09kDZ27O+Qjd1KNsQ+hsdBVuVeqMRausVYnlzK1Knc4eOHMjH+FOflTRrUqdkQBlrUosZ25V6nT2wJmbcz5CtyPG249fMHoEsjGms9FVuFWpM5aBslYlljO3KnU6e+DMjXyEO/lRRbcqdUYClLUqsZy5VanT2QNnbs75CN0Wx+APEZa7Q+hsdBVuVeqMRausVYnlzK1Knc4eOHMjH+FOflTRrUqdkQBlrUosZ25V6nT2wJmbcz5CtyNHqYbQ2egq3KrUGYtWWasSy5lblTqdPXDmRj7CnfyooluVOiMBylqVWM7cqtTp7IEzN+d8hG5HjzINobPRVbhVqTMWrbJWJZYztyp1OnvgzI18hDv5UUW3KnVGApS1KrGcuVWp09kDZ27O+QjdXjFKNITORlfhVqXOWLTKWpVYztyq1OnsgTM38hHu5EcV3arUGQlQ1qrEcuZWpU5nD5y5OecjdHvVsGoIj/hbhM5GV+FWpc5YtMpalVjO3KrU6eyBMzfyEe7kRxXdqtQZCVDWqsRy5lalTmcPnLm55uPVf4MwPHr7cuNfM+pqtHpxqPGUuimxnOuEWyiQH+Qjr1nMqKJblTrVnlbRrUqd5CMUyA/ykdcsZlTRzbnOPufGfs2o1R3CPgHmZzkbXYVblTojgcpalVjO3KrU6eyBMzfyEe7kRxXdqtQZCVDWqsRy5lalTmcPnLk55yN0O2PcsiF0NroKtyp1xqJV1qrEcuZWpU5nD5y5kY9wJz+q6FalzkiAslYlljO3KnU6e+DMzTkfodtZ4+v/9I/+5PuRB//v//4fpuBHvzcb8x2H8ucjlVihlRJPieXMrUqdzh44cyMf4U5+VNGtSp2RAGWtSixnblXqdPbAmRv5CHfyQ61bnsHyjOA2HT290KOfm0Kknz9+hvBe41lUp+qU3JRYoZEST4nlzK1Knc4eOHMjH+FOflTRrUqdkQBlrUosZ25V6nT2wJkb+Qh38kOtW56B74y3jz2pL9G9zFR3CFtolHhKrNBDieeK5Vwn3EKB3Ih1pcxaHF2Jp8SqwI3zZC7/be8qulWpM3zl3NbSvf+RfOzXarqnu25cR6du7XvePN239/xeo/2c3R3CdlIdEef9/du8Wjvfje8Xt0ArsKaHVeEFPxVW4zeCF5pNxwhW4DQPWg5G8I7gFhzdPGi6OXI7woPQn3yE2/tH80GVXWcPnLmFYyoPpu6PnCcDh3xM1dz3vGnW9nbzoPGKRzduzmvUmVt46Xz+UGXN2YPgpqrzB9Dkf9O6J28f/vSWv1RmRLU4uY+eNNvxlViB+XzhacfpeVRyU2K1OvEg7yr56NNMlbWW3TyL+RlHrKv5I+XfVXJTYkUlSjwlVuOWV3t+RhVuR9SpWvNHcJt3O/9uFW5H1Ek++vKWnzU/Q+mpEivYKvGUWPNK5t79zY8/Qxj3GY/6L8fn1L2V5iixQhQlniuWc51wCwXyQ5m1OLoST4kFt3w21Jqp8cjH+Z7iwfkeOK8r8kE+1hSolI8fOgz2cdwh/G2alMFRYgU9JZ4rlnOdcAsF8kOZtTi6Ek+JBbd8NtSaqfHIx/me4sH5HjivK/JBPtYUqJSPNR0y22gIH2opg6PECiOVeK5YznXCLRTID2XW4uhKPCUW3PLZUGumxiMf53uKB+d74LyuyAf5WFOgUj7WdMhuK98QKoOjxAojlXiuWM51wi0UyA9l1uLoSjwlFtzy2VBrpsYjH+d7igfne+C8rsgH+VhToFI+1nTo2fb4LaOjv6i057Aec5TBUWKFOko8VyznOuEWCuSHMmtxdCWeEgtu+WyoNVPjkY/zPcWD8z1wXlfkg3ysKVApH/M6jPVzZe8QKoOjxOJkPB/zrXereEA+tpIwv518zOuy9a5SNyVW8FbiKbHgtpWq+e14MK/L1rtVdKtSZ/itrFWJ5cytSp1b54OR7ZYNYftbhCOFrc1VBkeJFZyVeK5YznXCLRTID2XW4uhKPCUW3PLZUGumxiMf53uKB+d74LyuyAf5WFPgTvk4628Qhr6WDeGa8aPblMFRYkVdSjxXLOc64RYK5Icya3F0JZ4SC275bKg1U+ORj/M9xYPzPXBeV+SDfKwpUCkfazootpVqCJXBUWKFkUo8VyznOuEWCuSHMmtxdCWeEgtu+WyoNVPjkY/zPcWD8z1wXlfkg3ysKVApH2s6qLaVaQiVwVFihZFKPFcs5zrhFgrkhzJrcXQlnhILbvlsqDVT45GP8z3Fg/M9cF5X5IN8rClQKR9rOii3lWgIlcFRYoWRSjxXLOc64RYK5Icya3F0JZ4SC275bKg1U+ORj/M9xYPzPXBeV+SDfKwpUCkfazqot92+IVQGR4kVRirxXLGc64RbKJAfyqzF0ZV4Siy45bOh1kyNRz7O9xQPzvfAeV2RD/KxpkClfKzpcMS2t7G/WnEEJR2mMjhKrKhQieeK5Vwn3EKB/FBmLY6uxFNiwS2fDbVmajzycb6neHC+B87rinyQjzUFKuVjTYelbaP9nO0dwtE/PaEMjhIrjFTiuWI51wm3UCA/lFmLoyvxlFhwy2dDrZkaj3yc7ykenO+B87oiH+RjTYEK+TjzT06E9m9fRlvKNQdP2qYMjhIr5FDiKbGC2/v7t3iQjCrc1HUq8ZRYEQrykV8aag+UeEos8pHPRsxQe6DEU2KRD/KxpQDXly2FPm9Xr1ElnhIrKnfNh7rOzy4n3hns577+w//ln3xPHC696z/47/5Oek6b0NMtxxzFiDuUMZR4SixnblXqdPbAmRv5CHdyY/QbE9OjuZ/byMfUrX3P1fnAg326T/dSexDYSh9csZzrhFsokBuV1kEoo15X7fqcU/3n3o9+rmfa7+a8fbnZLcIRMX+nyuSJEk+JFRSVeK5YznXCLRTID2XW4uhKPCUW3PLZUGumxquSjyp1kg/W6JYCyrWgxHLObpU61R5sZXF7+9gtwkdDeK+h6tbVqsQCUXFTYkWdSjwlljO3KnU6e+DMjXyEO/lRRbcqdUYClLUqsZy5VanT2QNnbuQj3MmPI3TLs/CdcbuGMKQe+a5x+z5wPI5ixfyG8wPs8b9Rbg0nHkewYr4rt2cPRmt1rRMPQoH8IB95zWKGeh3E+WeKOXI+muIE11EsZ25RXxsjdQaGWrfGKx5HuAUvZw+cuak8CBzyMVVz33P37E6rGFmjgUM+pmruez6Xj30z/fey/S2jIZ26m9+yoxm9td/e7Uo8JVbwV+K5YjnX6cxN6adznXALBfKDfOQ1ixlVdKtSp9rTKrpVqZN8hAL5USkfU3XiG4TR85w5rBvCVwpTKYTKWl2xIjtwy68gpWZ4kNe/zVD64IpFPprb+UdXT5W8yEc+F22G0gdXLPLR3M4/unqq5OWej7xrx8+gIXxoXCmEylpdsdxPBK66KXnhQf/JW+mDKxb5IB9bCpDdLYXmt7vqpuQVlSvxlFhwm8/l1ruVPNjS4qzt5RvCSiFU1uqKFQsJbvnTiVIzPMjr32YofXDFIh/N7fyjq6dKXuQjn4s2Q+mDKxb5aG7nH109VfJyz0fetdfNKN0QVgqhslZXLPcTgatuSl540H/yVvrgikU+yMeWAmR3S6H57a66KXlF5Uo8JRbc5nO59W4lD7a0OHu7fUN41C+WqRRCZa2uWLGQ4JY/nSg1w4O8/m2G0gdXLPLR3M4/unqq5EU+8rloM5Q+uGKRj+Z2/tHVUyUv93ysuebwC2WCn31DuCZi77ZKIVTW6ooVOYBbfjUoNcODvP5thtIHVyzy0dzOP7p6quRFPvK5aDOUPrhikY/mdv7R1VMlL/d85F07Z0a5hrBSCJW1umK5nwhcdVPywoP+k7fSB1cs8kE+thQgu1sKzW931U3JKypX4imx4Dafy613K3mwpYXT9reT/+zFS7WoFEJlra5YER645ZeQUjM8yOvfZih9cMUiH83t/KOrp0pe5COfizZD6YMrFvlobucfXT1V8nLPR961sRmj/dzb48+/jzF4wez2c4Qjf7SxUgiVtbpiRezgll98Ss3wIK9/m6H0wRWLfDS384+unip5kY98LtoMpQ+uWOSjuZ1/dPVUycs9H3td0/784Fg/V+Iro5VCqKzVFcv9ROCqm5IXHuw93X/eT+mDKxb5+Oz73ndcPVXyIh970/B5P6UPrljk47Pve99x9VTJyz0fe71y2+/2DWGlECprdcVyPxG46qbkhQf9p3GlD65Y5IN8bClAdrcUmt/uqpuSV1SuxFNiwW0+l1vvVvJgSwvn7bduCCuFUFmrK1YsJLjlTydKzfAgr3+bofTBFYt8NLfzj66eKnmRj3wu2gylD65Y5KO5nX909VTJyz0fede8Zty2IawUQmWtrljuJwJX3ZS88KD/5K30wRWLfJCPLQXI7pZC89tddVPyisqVeEosuM3ncuvdSh5saXGF7ZdpCNsvltkjaqUQKmt1xQrP4bYn+R/3UWqGBx+1zbxS+uCKRT4yifi4r6unSl7k46PnmVdKH1yxyEcmER/3dfVUycs9Hx8d2f9K+wtl9h93ac+v/+gf/+n3pY2K9//+3/0DBcwPjD3ixT6OI9PQbvFXYsWxlHhKLGduVep09sCZG/kId/Kjim5V6owEKGtVYjlzq1KnswfO3MhHuJMfR+iWZ/Frxp6e5tfe288e/dz2Tit7PP7sxL1GGO46lNyUWKGXEk+J5cytSp3OHjhzIx/hTn5U0a1KnZEAZa1KLGduVep09sCZG/kId/JDrVuege+M2zWEqjuELTRKPEesiGbUCrfcIiUfOb3a3uqsBa5jdslHczz3SD5yerW91bqp1lTwc+XmvkZDO5UPrh6Qj1AgP9yzq8ptKOOa3eZB3j3fGZdqCFswtox4f/82pHh897kFWoE1JaPEU2IFxxG80Gw6RrACR4mnxJpyi4xUqLP5OlLrER6E/u1c4MYtNCMfLTnbj+RjW6O5PZS6KbGCqxJPidW4cf6YS9Tye0d4MD2a2zmcfEzd2X5eOR/b6nzeY5qvz1vPeecyv1TmVfJEqEdOTFOeSqzAfV5w02Nlnyu5KbFanXiQc7SaB+SDfCwpoFwLSqx2blvinX1fyU2J1ep0XqPO3LI5WNpf6akSi3wsObb9fvigGkpPlVhRnxJPiaXmpvJShUNDOFFSGRwlljqESm5KLOc6nbnhwWQRJ55W0a1Knc5r1Jkb+UicNCa7VtGtSp3Oa9SZG/mYnBQu/vTxlVHfX8LySm2VoVZicSLoSwEenK9bFQ9Yo+dnzdkDZ26sUbK7pgD5WFNneVsV3arUGU6ra11Oz8iWsX7ujX5Qa7Q6NEo8Vyz1YlPW6cytSp3OHjhzIx/hTn5U0a1KnZEAZa1KLGduVep09sCZG/kId8zGWD/45W1w/svV2PuLZfYSU4ZaiRX8lXiuWM51OnNT+ulcJ9xCgfwgH3nNYkYV3arUqfa0im5V6iQfoUB+kI+8ZtMZR/1CmdF+rvTPECpDrcSK4CjxXLGc63TmpvTTuU64hQL5QT7ymsWMKrpVqVPtaRXdqtRJPkKB/CAfec2uMqNsQ6gMtRIrgqPEc8VyrtOZm9JP5zrhFgrkB/nIaxYzquhWpU61p1V0q1In+QgF8oN85DW70oySDaEy1EqsCI4SzxXLuU5nbko/neuEWyiQH+Qjr1nMqKJblTrVnlbRrUqd5CMUyA/ykdfsajMu2RC2nyPsEVsZaiVW1KLEc8VyrtOZm9JP5zrhFgrkB/nIaxYzquhWpU61p1V0q1In+QgF8oN85DVbmnHUzw8uHS/z/iUbwkyB032VoVZiBUclniuWc53O3JR+OtcJt1AgP8hHXrOYUUW3KnWqPa2iW5U6yUcokB/kI6/ZVWeUaQiVoVZiRXCUeK5YznU6c1P66Vwn3EKB/CAfec1iRhXdqtSp9rSKblXqJB+hQH6Qj7xmV55RoiFUhlqJFcFR4rliOdfpzE3pp3OdcAsF8oN85DWLGVV0q1Kn2tMqulWpk3yEAvlBPvKaXX3G7RtCZaiVWBEcJZ4rlnOdztyUfjrXCbdQID/IR16zmFFFtyp1qj2toluVOslHKJAf5COv2R1mXLYh3POLZZShVmJFcJR4rljOdTpzU/rpXCfcQoH8IB95zWJGFd2q1Kn2tIpuVeokH6FAfpCPvGZ7Zzj/Qpmo4e3Ll9G/bb9Xitfupwy1EitUUOK5YjnX6cxN6adznXALBfKDfOQ1ixlVdKtSp9rTKrpVqZN8hAL5QT7ymnnNGOvnLnuHcM0EZaiVWMFZiafECm7v79/iQTKqcKtSZ4SCfOSXBvnIaxYzquhWpc7wlPNHqJAb5COnV9u7im5V6gxfnc8fLXdXf/z6P//xP/t+ZBF/74/+1mHwc7df4z3FiK+kxlDiKbFU3I6o05mboweh156vQMd+e4bSUyVWcFfiKbEaN/KxJ2G/9sGDX1pknlXRrUqd4X3Uyvkjswq01wM8yGnf9j5ijQa2Yi0cwU3BK+pr3OL53hHH7pm3F//Rz+3ddXa/tyt/YzSEfRZYLbYST4kVbirxlFjO3KrU6eyBMzfyEe7kh1I3JVZUosRTYsEtnzO1Zmo88nG+p3hwvgfO60qdj71qP/cqe+el9hv7xmj8DCFjSQHVvyQEfoRQhafEgtuS++vv48G6Pktbq+hWpc7wWVmrEsuZW5U6nT1w5kY+wp38qKJblTojAcpalViNWz6lvjPeBhtK38pEzEa/txzf8Z6OETw1VnCZYsJt6tT886lesceIZjFfiafGIh/hUG7gQU6vtncl3VrN8Thy/gjNWKNTNfc9d9dtWgX5mKqx/Jzzx7I2S1vc18GVzm1LGr/6/dF+7vK/VEbd8SsNbAtOgemKFbXBrc9hV92UvMjH+dnAgz4PnHVjjfZ5WkW3KnU6r1FnbuTjteePl3xdtK+kD7Mu3xB+qMbohXLBuWKF3HDrC52rbkpe5OP8bOBBnwfOurFG+zytoluVOp3XqDM38uFx/uhjcewsGsID9FUuOFeskA1ufeFx1U3Ji3ycnw086PPAWTfWaJ+nVXSrUqfzGnXmRj48zh99LI6fdYuG0Olro8oF54rlfMKDW99JQ5k1PMCDLQWUeVNiOWe3Sp3OHjhzIx9bZ5357VV0q1Kn2xq9ytdFQ7dbNITzy/z17yoXnCtWqAq3vmy56qbkRT7OzwYe9HngrBtrtM/TKrpVqdN5jTpzIx8e548+Fq+bRUMo0lq54FyxQiq49QXGVTclL/JxfjbwoM8DZ91Yo32eVtGtSp3Oa9SZG/nwOH/0sXjtrMffIRz9RaWvJbx0tPa10Xh89VAuOFes0BRufcly1U3Ji3ycnw086PPAWTfWaJ+nVXSrUqfzGnXmRj7OPX+8/uuiY/0Pdwj78vK7WcoF54rlfMKD2++imHqizBoepKT/3c548DspUk+q6FalzjBfWasSy5lblTqdPXDmRj7CnfxQ65ZncN4MGsIB7ZXBccUKeeDWFxJX3ZS8yMf52cCDPg+cdWON9nlaRbcqdTqvUWdu5MPj/NHH4rxZt2oI29dGXyGncsG5YoWOcOtLk6tuSl7k4/xs4EGfB866sUb7PK2iW5U6ndeoMzfy4XH+eP3XRfvqns66VUM4LezI58oF54oV+sGtL0Wuuil5kY/zs4EHfR4468Ya7fO0im5V6nReo87cyIfH+aOPxfmz3m7yO2VepqRywblihZhw64uUq25KXuTj/GzgQZ8HzrqxRvs8raJblTqd16gzN/Lhcf7oYyGaNfY7Zfg7hBkblAvOFSv0gFsmFb/2ddVNyYt8/PI78wwPMmr92reKblXqDGeVtSqxnLlVqdPZA2du5CPcyQ+1bnkGXjNu95XRo36OUBkcV6yIJtz6Fqirbkpe5OP8bOBBnwfOurFG+zytoluVOp3XqDM38uFx/piyuOLPDwb/t8E7jFMNbvtcueBcscI8uPVF2FU3JS/ycX428KDPA2fdWKN9nlbRrUqdzmvUmRv58Dh/9LHQzxrt577+4z/559/1tH4h/t0//Ju/Xrzomao7DxzVUN65VGJFfUo8JZYztyp1OnvgzI18hDv5UUW3KnVGApS1KrGcuVWp09kDZ27kI9zJjyN0m2Oh6kHmsNfee/Rza5s3t71t7nHBHZrp8TgyRuc/H1uJp8QKnko8JZYztyp1OnvgzI18hDv5UUW3KnVGApS1KrGcuVWp09kDZ27kI9zJD7VuzwzOagafefS8vmVD2CPE3BzuEM6psv5eLLYKulWpM9xW1qrEcuZWpU5nD5y5kY9wJz+q6FalzkiAslYlljO3KnU6e9C4xeNdBg3hhpPv79829ljfHN/xno4RPCVWcFLiKbGuxG3EzyvVGVxHaq2Sjyp1kt1QID/IR16zmFFFtyp1qj2toluVOq+Wj+B7h/H4LaPxtcoj/ztHJvW/oPRUEYt35EP09JhKrMBV4imxrsBt6svIc6VuSqwreOC4rvCgbzVU0a1KnZw/WAdbCijXghLLObtV6nT2YIvb+V8XHevlbvdnJ7ZORK/arly8SqytQGf1gVtWsZ/7K3VTYpGP8/3Egz4PnHVjjfZ5WkW3KnU6r1FnbuTjfuePvoqOnUVDeIC+ysWrxIpSlXhKLLj1BREPztcND873wPn8QT7Ix5oC5GNNneVtVXSrUmc4raxViaXmtpzqc7fcuiE842ujyhAqsdSBhlvfwlXqpsQiH+f7iQd9Hjjrxhrt87SKblXqdF6jztzIx3XOH+d/XbRPq+msWzeE00Jf8Vy5eJVYUbsST4kFt75k4sH5uuHB+R44nz/IB/lYU4B8rKmzvK2KblXqDKeVtSqx1NyWU+2xhYZQ5IMyhEosdaDh1hcYpW5KLPJxvp940OeBs26s0T5Pq+hWpU7nNerMjXzc7/zRV9FrZ739+AWjrz3mS4/WvjYaj0cN5eJVYkW9SjwlFtz60ogH5+uGB+d74Hz+IB/kY00B8rGmzvK2KrpVqTOcVtaqxMpys/m66GCbwx3C5fPPri3KECqxsoHeKhZuWwrNb1fqpsQiH/N+bb2LB1sKzW+voluVOsNlZa1KLGduVep09sCZG/kId/LDWbd8NefNoCEc0F4ZQiVWlKTEU2LBrS9weHC+bnhwvgfO5w/yQT7WFCAfa+osb6uiW5U6w2llrUosNbflVHtuKdEQtq+NKi1QhlCJpQ403PpSo9RNiUU+zvcTD/o8cNaNNdrnaRXdqtTpvEaduZGP654/bL4u2ifhh1lvg185/QBW5YVy8SqxQn8lnhILbn2rAw/O1w0PzvfA+fxBPsjHmgLkY02d5W1VdKtSZzitrFWJpea2nOpjt4z2cyXuECotUIZQiaUONNz6UqPUTYlFPs73Ew/6PHDWjTXa52kV3arU6bxGnbmRj/udP/oq8pj19uXuv2b0tzq3r42O/LZR5eJVYkWJSjwlFtx+G8DkAx4kBfvt7krdlFhBT4mnxILbb8OTfMCDpGC/3b2KblXqDFuVtSqxnLlVqdPZg1Fufl8XHbtHyB3CSMSOoVy8SqygrsRTYsFtR7BmdsGDGVF2vKXUTYkV1JV4Siy47QjWzC54MCPKjreq6FalzrBcWasSy5lblTqdPVBzC7yrDxrCHQ4qF68SK6gr8ZRYcNsRrJld8GBGlB1vKXVTYgV1JZ4SC247gjWzCx7MiLLjrSq6VakzLFfWqsRy5lalTmcP1NwC7w6jVEPYvjaaMU69eN/fv2UOv7ov3FblWdyo1E2JFYTJx6JtqxuUuimxyMeqbYsbnXUjH4u2rW6ooluVOp3XqDM38rF6mljc6KjbyI+gLRZ64oavf/xP/uz7kcf/o7/z+0fCp7Gz3/mN/UdHC40CK7go8ZRYcOtLCh746MYazXlRLbvkg3wsKRBrgXwsqTP/PuePeV223lXqpsQK3ko8JZaa2xQvnjuMRz83ROPxS2VqjQhYnLRb0GpVT7WqCzZKogAKoAAKoAAKoAAKXEuB0c//d+0hyjWEmdiG6aO3qeOrC9PwKPCiBrhlnPz5sw5tBh40JdYfK2Y3FCEf67loW6vkI+qcDvIxVWP5OflY1mZtS8sb1/g1lT5vc9Wt8WqMOX80JdYfjzp/rB+19tZSP0P4aqsj0KOLf8r5+cQy3ZZ9DresYj/3xwN0W1OAfKyps7zNVTfOk8uerW2poluVOsNr1zXqzI18rJ0llrc567bM+vpbfvPjzxDGn6446j9DjdrXRo+kdkSgVc0l3PqcV+qmxIpqlHhKLLidnzU8wIMtBZRrXonlnN0qdTp74MyNfGyddea3O+sWjKff+Juv4MR3B/s47hAe4J1zoOHWZ7hSNyVWVKPEU2LB7fys4QEebCmgXPNKLOfsVqnT2QNnbuRj66wzv91Zt3nG93q3bEN41F1C50DDrW/xKnVTYkU1SjwlFtzOzxoe4MGWAso1r8Ryzm6VOp09cOZGPrbOOvPbnXVrjK3vDjaSA49lG8IBzRanOgcabou2rW5Q6qbECtJKPCUW3FYjtbgRDxalWd2g1E2JFaSVeEosuK1GanEjHixKs7qhim5V6gyzlbUqsdTcVoN9s42P3zIaXzqtOdpdwtFfQRvqOQcabn35VuqmxFLnDW7kY02BKvmoUifnj7W0L28jH8varG2poluVOsNrZa1KLDW3aa6vcXdwrJ97G5s+lavuc+dAw60vl0rdlFhRjRJPiQW387OGB3iwpYByzSuxnLNbpU5nD5y5kY+ts878dmfd5hl7vzvaz/GV0UF/nQMNtz5zlbopsaIaJZ4SC27nZw0P8GBLAeWaV2I5Z7dKnc4eOHMjH1tnnfntzrrNM77/u+Ubwva10R6rnQMNtx5Habj6VEO3Ht1Yoz2qkbU+1dCtRzfWaI9q2qwFA6UPrljOdVbiFrU+j2t8XfSZdf51+YYwL9nPGcqTSiAq8ZRYcPvpd/b/eJBV7Of+VXSrUme4qqzVFcu5TriFAvmhzFocXYmnxIJbPhtqzdR45KPP0+qzaAgfCcjeJWSx9S2bKrpVqTNSoKxVieXMrUqdeBAK5Af5yGsWM5S6KbHg1uens27ko89TZ92WKqpydzDqpyFcSsHC+86BhtuCaRtvK3VTYgVtJZ4SC24boVrYjAcLwmy8rdRNiRW0lXhKLLhthGphMx4sCLPxdhXdqtQZditrVWKpuW1Eu8xmGsKE1c6BhlvCyMmuSt2UWEFRiafEgtskQImneJAQa7KrUjclVlBU4imx4DYJUOIpHiTEmuxaRbcqdYa1ylqVWGpukxiXf0pD+NsIbH1t1DnQcOtbx0rdlFhRjRJPiQW387OGB3iwpYByzSuxnLNbpU5nD5y5kY+ts878dmfd5hn/erfS10WjahrCX94vPnMONNwWbVvdoNRNiRWklXhKLLitRmpxIx4sSrO6QambEitIK/GUWHBbjdTiRjxYlGZ1QxXdqtQZZitrVWKpua0Gu+jGty+jf8nwRsK1u4Tx2IZzoOHWXMo9KnVTYkUVSjwlFtxyGWt740FTIveo1u39/VuOwMreSm5KrKCsxFNiuXMjHyuBX9hEPhaE2XhbqZsSK2gr8ZRYam4bFv3YfMm7g79alz0lftrn6//6p//y+6d3hW/8t3/w14Vox0M9hyBeK0ZrNt2wgg/c8q4oNcODvP5thtIHVyzy0dzOP7p6quRFPvK5aDOUPrhikY/mdv7R1VMlr2r52JuC515g77wz93v0c0OHf3u0A0MAd5vcFlo8xmiPijpdsZzrdOam9NO5TriFAvlBPvKaxYwqulWpU+1pFd2q1Ek+QoH8IB95zfbOuGIz+LO2sX7u0RAyXqWA493GqD1OLHDLpUCpGR7ktJ/urfTBFYt8TB3PPXf1VMmLfOQyMd1b6YMrFvmYOp577uqpkle1fOQSUGtvGsIX+z3yswrxnezpGMEKHCWeEsuZW5U6nT1w5kY+wp38UOoWWHFunGKOnCunOFGZC1ZwgVuokBvkI6dX21uZtcBU4qmxOH801/c/Kj04Oh/7q6q1J79ldMZv9b++zBwi/VYstpEPIs8HVOIpsYKnEs8Vy7lOuIUC+aHMWhxdiafEcuZWpU5nD5y5kY9wJz+q6FalzkiAslYl1tncrvt10fy6fp7xNvaN02c4Xh+hwJ0W25Y+ylpdsUIDuG0lYX67q25KXuRj3vutd/FgS6H57VV0q1JnuKysVYnlzK1Knc4euHMLfs5jtJ/jDuGCuy53CTlJLRi08bZSNyVW0FbiKbHgthGqhc14sCDMxttK3ZRYQVuJp8SC20aoFjbjwYIwG29X0a1KnWG3slYllgO3yncHQ38awlDBdNxtsa3JrKzVFSvqh9taCpa3ueqm5EU+lv1f24IHa+osb6uiW5U6w2llrUosZ25V6nT2wJ1b8KswaAhNXeYk1WeMUjclVlSjxFNiwe38rOEBHmwpoFzzSizn7Fap09kDZ27kY+usM7+9km7zCtzzXRrCFV/P+tpopcWmrNUVKyIGt5WFtrLJVTclL/KxEoCVTXiwIs7Kpiq6VakzrFbWqsRy5lalTmcPnLhV/7poeEFDGCoYDU5SfWYodVNiRTVKPCUW3M7PGh7gwZYCyjWvxHLObpU6nT1w5kY+ts4689sr6TavwL3fpSHc8PeVdwkrLTZlra5YES24bSywhc2uuil5kY8F8zfexoMNgRY2V9GtSp1hs7JWJZYztyp1Onvgxo27g+EIdwh/qmDwf05SfSYodVNiRTVKPCUW3M7PGh7gwZYCyjWvxHLObpU6nT1w5kY+ts4689sr6TavQI133758Hf3LFfcXqt0ljMcjRqXFpqzVFSsyAre+leKqm5IX+Tg/G3jQ54GzbqzRPk+r6FalTuc16sjtVncHB3sUvjLadw6VzeIk1SelUjclluMJb6qwslYllrNuVerEg+lK2f+cfOzXarqnUjclVnBU4imx4DZN0P7neLBfq+melXSb1l31OQ3hTufbXcKdu+/ardJiU9bqihWmw21X9D/t5Kqbkhf5+GT7rjfwYJdMn3aqoluVOsNgZa1KLGduVep09sCV263uDobIg4OGcFDA3umcpPqUU+qmxIpqlHhKLLidnzU8wIMtBZRrXonlnN0qdTp74MyNfGyddea3V9JtXoGa79IQJnxX3SWstNiUtbpiRYTgllhIk11ddVPyIh8TwxNP8SAh1mTXKrpVqTOsVdaqxHLmVqVOZw+cuXF3MNz5OGgIP+px+CtOUn0SK3VTYkU1SjwlFtzOzxoe4MGWAso1r8Ryzm6VOp09cOZGPrbOOvPbK+k2r0Dtd7/+yT/98+9HSvCHf/v3joQ/Bbv3XxZinmKo7lQ2Lko8JVbwU+K5YjnXCbdQID+UWYujK/GUWHDLZ0OtmRqPfJzvKR6c74HzuiIf/fmImb2f4fuO+rpZj35u6GBvx/whhSFO9pPbYozHzMjuv4atxIrjKPGUWM7cqtTp7IEzN/IR7uRHFd2q1BkJUNaqxHLmVqVOZw+cuZGPcCc/7toMhhK5juSzdm+f3+KdoxRQ3iEMjgq8dlJRYAWnwFNiqeqEWyiQH+Qjr1nMqKJblTqbp5zbcuuBfOT0antX0a1KnZw/WrJzjy0fuVns3asADWGnchHU+HCQDez7+7fOI/6cFt/xjhHHVmBNa1Dg/WT5xYpb00zJTelB4xWPKg/Ix1TV9efkY12fpa2hG+ePJXWW3295U63R6ZHuev5omrVaFXWqsnsEt6iTfDS3tx+P8IB8bOv+vEfzQZXdqQfPx+p5rcbr4eA8h18q4+zOE7e22J7e7noZWKMX1emBXblVqTO8cPXAmRv5mK7i/c+r6FalzmprVHXtIx/7zxnTPZW6KbHaOiAfU7f2PQ8fVEPtqYrX3XFoCAccbncJByB2T1UuECVWFKDEc8VyrhNuoUB+KLMWR1fiKbHgls+GWjM1XpV8VKmTfLBGtxRQrgUllnt2m67cHWxKLD8+vjI6+mOIy+Bs0SigXLxKrKhOieeK5Vwn3EKB/FBmLY6uxFNiwS2fDbVmarwq+ahSJ/lgjW4poFwLSiz37G7per/tY/0cdwgHE3H0XULl4lViOZ8IqtTp7IEzN/LRd9KroluVOlmjrIMtBZRrwRXLeR3AbSuh+7Zzd3CfTm/cINwn1Bl7cQLNq67ULI6uxFNiwS2fDbVmajzycb6neIAHawqQjzV1lrcpdVNiBWMlnhILbst5YsuCAmM3CL9wh3BB18zbR9wlVJ5YlFihixLPFcu5TriFAvmhzFocXYmnxIJbPhtqzdR4VfJRpU7ywRrdUkC5FpRY7tl91pW7g8+KLL+mIVzW5rQtysWrxApBlHiuWM51wi0UyA9l1uLoSjwlFtzy2VBrpsarko8qdZIP1uiWAsq1oMRyz+6WrmxfV4CGcF2f3VtVdwmVi1eJFUIo8VyxnOuEWyiQH8qsxdGVeEosuOWzodZMjVclH1XqJB+s0S0FlGtBieWe3TlduTs4p8ryezSEy9q8fIty8SqxQgglniuWc51wCwXyQ5m1OLoST4kFt3w21Jqp8arko0qd5IM1uqWAci0osdyzu6Ur2/cpQEO4T6dde43cJVQuXiVWFK7Ec8VyrhNuoUB+KLMWR1fiKbHgls+GWjM1XpV8VKmTfLBGtxRQrgUllnt2l3Tl7uCSMsvv0xAua/OyLcrFq8QKAZR4rljOdcItFMgPZdbi6Eo8JRbc8tlQa6bGq5KPKnWSD9bolgLKtaDEcs/ulq5szylAQ5jTa3Pv7F1C5eJVYkWhSjxXLOc64RYK5Icya3F0JZ4SC275bKg1U+NVyUeVOskHa3RLAeVaUGK5Z3dNV+4OrqmzvO1t8M9WLCOzZVMB5eJVYgVxJZ4rlnOdcAsF8kOZtTi6Ek+JBbd8NtSaqfGq5KNKneSDNbqlgHItKLHcs7ula9Xto/0cdwgPSM6eu4TKxavEcj4RVKnT2QNnbuSj72RWRbcqdbJGWQdbCijXgiuW8zqA21ZC+7dzd7Bfu7cvX0Z7yv6DV53JCTTvvFKzOLoST4kFt3w21Jqp8cjH+Z7iAR6sKUA+1tRZ3qbUTYkVjJV4Siy4LeeJLaMKjPVz3CEc1X9h/tJdQuWJRYkVZSjxlFjB7f39WzxIhpKbEiuKU+Ipsdy5kY/80iAfec3c14HSUyVW6Oa6Rp25qT1Q4imxnD1w5qb2QImnxAoP9gzuDu5RaXmfr//bP/vX35c3j2/5b/7WXx0HuSjCczjjtWIsNZu92Eo8NVbU5Khb1OnMTaVZ1Kj2VMXN3QPyEQrkhjprcXRl3pRYztxUdUaNak9V3Dh/hDv5ofQzjq7EU2MFP2XelFjO3FR1Ro1tncbzrRHHzey/hXe17Y9+bojyG98YHdJvdXI7ObWAtsfVSTs3KrHikEo8JRbcdgbiaTc8eBJk58squlWpM2xX1qrEcuZWpU5nD5y5kY9wJz+q6Kauc4/S1ZvBHxqNfWP0y+NnCBlXVED9LzAqvDgRqLDCFyWeK5ZznXALBfJDmbU4uhJPiQW3fDbUmqnxyMf5nuLB+R44r6tq+ehLA7OyCtAQZhVL7t8Wbjyqx+jPZMR3vKdjBE+NFVymmE7cVJoFzrTGeO1SpzO30Ix8hEO5ocxaHFmJp8YiH7lsHOGnswfO3KbOBc+RoV5XUy4j3IKXswfO3FQeBM6V8jGt+/k5dwefFel7zS+V6dMtNas1halJB+/cTsiKw7hiRW1w63PYVTclL/LRlw1n3chHn6dK3ZRYzlmD2/lZw4M+D5x1y54/aAb7M/A8k4bwWZECr7MLbk0SV6zgDLc155a3ueqm5EU+lv3f2qL0wRWLfGylYH670k88mNd4z7tKH1yxyMeeJMzv4+qpktd85by7pgAN4Zo6wm0udwmVC84VK2yDW194XXVT8iIffdlw1o189Hmq1E2J5Zw1uJ2fNTzo88BZt57zB3cH+3MwN5OGcE6Vg947uynsWXBLUrhiBV+4Lbm2/r6rbkpe5GM9A2tblT64YpGPtQQsb1P6iQfLOm9tUfrgikU+tlKwvN3V0x5eNIPLPvduoSHsVe5i83oW3FKJrljBF25Lrq2/76qbkhf5WM/A2lalD65Y5GMtAcvblH7iwbLOW1uUPrhikY+tFCxvd/VUyWu5erbsUYCGcI9Kwn3OuEuoXHCuWGER3PqC6qqbkhf56MuGs27ko89TpW5KLOeswe38rOFBnwfOuvWeP7g72J+FtZmPPzuh/3MIawdk22sV6F1wcyxdsYIr3OYc237PVTclL/KxnYOlPZQ+uGKRjyX3199X+okH61qvbVX64IpFPtYSsL7N1VMlr3UFKm0d6+fexqZXElpXa7tLGI9HDuWCc8UK/eDWlyJX3ZS8yEdfNpx1Ix99nip1U2I5Zw1u52cND/o8cNZt5PzB3cHlPIx2FHxldFnbQ7e0pvCog4wsuGdOrljBE27Pbu177aqbkhf52JeFub2UPrhikY8557ffU/qJB9t6L+2h9MEVi3wsub/9vqunI7xoBrd9H9mDhnBEPdO5IwvuuSRXrOAJt2e39r121U3Ji3zsy8LcXkofXLHIx5zz2+8p/cSDbb2X9lD64IpFPpbc337f1VMlr20V2COrAA1hVjHh/kfcJVQuOFessABufUF01U3Ji3z0ZcNZN/LR56lSNyWWc9bgdn7W8KDPA2fdRs8f3B3sz8TemW/8Tpm9Uh2zX2sKFT9POLrgphW6YgVHuE2d2v/cVTclL/KxPw/Peyp9cMUiH8+u73ut9BMP9mk+t5fSB1cs8jHn/L73XD0d5UUzuM//0X6OO4Q7dXbfbXTBTetzxQqOcJs6tf+5q25KXuRjfx6e91T64IpFPp5d3/da6Sce7NN8bi+lD65Y5GPO+X3vuXqq5LVPCfbqVYCGsFc54bx2l7AXUrngXLFCG7j1JcRVNyUv8tGXDWfdyEefp0rdlFjOWYPb+VnDgz4PnHVTnD+4O9ifi+xMGsKsYgft39sUKhZcK8kVK/jBrbmUe3TVTcmLfOQyMd1b6YMrFvmYOr7/udJPPNiv+/OeSh9cscjHs+v7X7t6quKl+HGq/WrW3vPrn/6Lf/P9SAn+4G/8lSPhb4Wd+ZeQ2Fc1epvRueMrsQJfieeK5Vwn3EKB/FBmLY6uxFNiwS2fDbVmajzycb6neHC+B87rqlo++tJQb9ajnxsq+m1oNpOlCrRFHo9bY88+WxjT7Uo8JVZwVOK5YjnXCbdQID+UWYujK/GUWHDLZ0OtmRqPfJzvKR6c74Hzurp7PjI3SPqSwqxnBWgInxUp+lp1xzFOUkqssEOJp8Ry5qaqM2pUe6ri1i6ISjwlFvkIBXJDnbU4utJTJZYzN1WdUaPaUxU3zh/hTn4o/YyjK/HUWMFPmTcllju34Me4lgKPhnD7btS1Sro223ZCi8dXj/f3b92HjO+LT8cIVuAEXpw8mw4jeEdwC47Bb4RXqzMe21DiKbGC3wjeER6Qj5aa/Y9TH0b8jCNOseL1CJ4Sq3EjH6FEbkx9GPEzjjrFitcjeEqsxo18hBL7xxEeTI9OPqZqLD9vPrh9/mi8lpnv3zJdm/tnsedoP8cvlTHMUGsKDanNUooTwcjJ/BlUiafECp7Kk14VbkfUqcrbEdye89z7ugq3I+okH/nUhQ+qofRUiRX1KfGUWI0bHuQUOMIDzh/neUAzmNNeuTcNoVLNgljVTsbOFwpHbuSj76RQRbcqdUYKlLUqsZy5VakTD0KB/CAfec1ihlI3JVZfNcxSKUBDqFJSjHOFu4TqE4EST4kV1irxlFjO3KrU6eyBMzfyEe7kRxXdqtQZCVDW6orlXCfcQoH8UGYtjs7dwbwHyhlvr/9JNSX9e2O1prD9HJ1TteoTgRJPiRWaK/GUWM7cqtTp7IEzN/IR7uRHFd2q1BkJUNbqiuVcJ9xCgfxQZi2OTjOY9+B5xmg/xx3CZ0V5vamA+kSgxFNihRBKPCWWM7cqdTp74MyNfIQ7+VFFtyp1RgKUtbpiOdcJt1AgP5RZyx+dGUcpQEN4lLIi3HaXUAQ3DKM+ESjxlFghlBJPieXMrUqdzh44cyMf4U5+VNGtSp2RAGWtrljOdcItFMgPZdba0bk72JQ49/GNvzpxrgF7jt6awrO/Oqo+ESjxlFjhiRJPieXMrUqdzh44cyMf4U5+VNGtSp2RAGWtrljOdcItFMgPZdba0WkGmxKCx8HvjHKHUOBBBQj1iUCJp8QKL5V4SixnblXqdPbAmRv5CHfyo4puVeqMBChrdcVyrhNuoUB+KLOWPzozXqEADeErVBYco90lFEClIdQnAiWeEiuEUeIpsZy5VanT2QNnbuQj3MmPKrpVqTMSoKzVFcu5TriFAvmhzNr06NwdnKpx/nMawvM9sGagPhEo8ZRYYYIST4nlzK1Knc4eOHMjH+FOflTRrUqdkQBlra5YznXCLRTID2XW8kdnxisVoCF8pdqDx3r1XUL1iUCJp8QKW5R4SixnblXqdPbAmRv5CHfyo4puVeqMBChrdcVyrhNuoUB+KLP2fHTuDj4rcv7rty/8VpnzXUgwaE3h0b9gRn0iUOIpsUJ6JZ4Sy5lblTqdPXDmRj7CnfyooluVOiMBylpdsZzrhFsokB/KrD0fnWbwWRHV67HfKsMdQpUPN8JRnwiUeEqssEyJp8Ry5lalTmcPnLmRj3AnP6roVqXOSICyVlcs5zrhFgrkhzJr+aMz4ywFaAjPUn7guO0u4QDE4lT1iUCJp8QKAZR4SixnblXqdPbAmRv5CHfyo4puVeqMBChrdcVyrhNuoUB+KLM2d3TuDs6p4vEeDaGHD2kWRzSF6hOBEk+JFWIr8ZRYztyq1OnsgTM38hHu5EcV3arUGQlQ1uqK5Vwn3EKB/FCjtbXfAAAtvUlEQVRmbe7oNINzqvi8R0Po40WaibopfH//luawNEF9YnHlpq5TiafECp9dPXDmpvZAiafEcvbAmZvaAyWeEsvZA2dueBDu5EcV3ZzrfHaNZvBZEb/XX//pn/0f34+k9bd//786Eh7shwKKhRYYiqFsUgMrBtxyzih1U2JFFeQj52Xb21U38tEcyj1W0a1KneG+6xp15kY+cueNtvcVdGtc41HxGXWKx/N5BR793PyGne8+fssoAwV+XsxUOrSTlSMe3PpcUeqmxIpqlHhKLLidnzU86PPAWTfWaJ+nVXSrUqfzGu1LKLPOVuBt7JeUnk2f44cCcQIc/RcYx7tw09oUTjed3LCc64RbX1qUWcODPg+cdSMffZ5W0a1Knc5r1JnbEfnoW5Hbs0Y/m24fgT2aAqP9HHcIm5IXf2wniHjsHSM/IxbfZZ+OUayYP8UcxVNyU2EFzrTGeO1Up7MHztzCxzZG/AwM8tGU3P8YmpGP/Xq1PdVZc/bAmVvzIx5Hzh/u68DZA2duR+Zjiq14TjOoUPF1GL/58Xfpo4c46r/X1VL+SK0pfLUQ7cKjOK4SK/go8ZRYztyq1OnsgTM38hHu5EcV3arUGQlQ1uqK5Vwn3EKB/FBmbenoNINLyhz4/mAfx28ZPdCbCtDKE4sSK7RX4imxnLlVqdPZA2du5CPcyY8qulWpMxKgrNUVy7lOuIUC+aHMWv7ozHBWgIbQ2Z0Obq+8S6g8sSixQjYlnhLLmVuVOp09cOZGPsKd/KiiW5U6IwHKWl2xnOuEWyiQH8qsrR2du4Nr6vhue/wMYf/PnPmWVZtZawpHfp5wS0HliUWJFbyVeEosZ25V6nT2wJkb+Qh38qOKblXqjAQoa3XFcq4TbqFAfiiztnZ0msE1dY7eNtbPcYfwaH9Owm9N4RGHV55YlFhRqxJPieXMrUqdzh44cyMf4U5+VNGtSp2RAGWtrljOdcItFMgPZdbWjk4zuKaO/zYaQn+PrBgqTyxKrBBJiafEcuZWpU5nD5y5kY9wJz+q6FalzkiAslZXLOc64RYK5Icya/mjM+NKCtAQXsmtJFf1XULliUWJFbIo8ZRYztyq1OnsgTM38hHu5EcV3arUGQlQ1uqK5Vwn3EKB/FBmbevo3B3cUsh/Ow2hv0dDDFVNofLEosQKcZR4SixnblXqdPbAmRv5CHfyo4puVeqMBChrdcVyrhNuoUB+KLO2dXSawS2FrrGdhvAaPg2xHG0KlScWJVaIosRTYjlzq1KnswfO3MhHuJMfVXSrUmckQFmrK5ZznXALBfJDmbWto9MMbil0ne00hNfxaohpb1OoPLEosUIMJZ4Sy5lblTqdPXDmRj7CnfyooluVOiMBylpdsZzrhFsokB/KrG0dnWZwS6FrbachvJZfL2WrPLEosUIEJZ4Sy5lblTqdPXDmRj7CnfyooluVOiMBylpdsZzrhFsokB/KrOWPzoyrK0BDeHUHE/wzdwmVJxYlVpSrxFNiOXOrUqezB87cyEe4kx9VdKtSZyRAWasrlnOdcAsF8kOZtT1H5+7gHpWutQ8N4bX8Gma7pylUnliUWFG8Ek+J5cytSp3OHjhzIx/hTn5U0a1KnZEAZa2uWM51wi0UyA9l1vYcnWZwj0rX2+dt7O/aX69gGH/50prCeHweyhOLEit4KvGUWM7cqtTp7IEzN/IR7uRHFd2q1BkJUNbqiuVcJ9xCgfxQZm3P0WkG96h0zj6fP9HneLx9GUXIHY+9jRVQnliUWCGZEk+J5cytSp3OHjhzIx/hTn5U0a1KnZEAZa2uWM51wi0UyA9l1vJHZ4adAoP93Nd//r//++9HFvU3/+u/dCQ82AMKTP+lJ54rRrv7qMAKDCWeK5ZznXALBfJDmbU4uhJPiQW3fDbUmqnxyMf5nuLB+R44r6sj8rFH8elnxj37s89rFXj0c0MHfBuazeRLK9BOKvEY/6mGEis4KfFcsZzrhFsokB/KrMXRlXhKLLjls6HWTI1HPs73FA/O98B5XanzsaU2zeCWQtffTkN4fQ+HKoiTinqhq+42RmGN31CRv52sxgpYVa1qbipeUSPcQoXcUGoWR1biKbHglstF2xsPmhK5xyq6Vakz3FfWqsRy5hZ1vnKoPyO+kjvH2q8ADeF+rdgzocD7+7fE3p93je/GT8cInhIrODW8OEmO8JpitVpH8BovBRbcmor5x6kPI37iQV77NmPqQbw34oMSK7hM8UZ4PWPF6xG8Ka9RLLiFAn1j6sOIn3H0KVa8HsFTYsEtFMiPZw/yCMxAgWUF+LMTy9qU2aL+V7VR4eKkN3Lhmh5fiRW4yhOykpsSq9Xp7IEzt2n+Rp4rPVVikY9+V8MH1VB6qsQiH/0Ok4+8dlWyq65zr9LcHdyr1PX3oyG8voeSClyaQuVJT4kVIivxXLGc64RbKJAfyqzF0ZV4Siy45bOh1kyNRz7O9xQP7ufB3opoBvcqdY/9aAjv4aOkirObQuWFR4kV4irxXLGc64RbKJAfyqzF0ZV4Siy45bOh1kyNRz7O9xQP7ufB3opoBvcqdZ/9aAjv46WkkrOaQuWFR4kVoirxXLGc64RbKJAfyqzF0ZV4Siy45bOh1kyNRz7O9xQP7ufB3opoBvcqda/9aAjv5aekmlc3hcoLjxIrxFTiuWI51wm3UCA/lFmLoyvxlFhwy2dDrZkaj3yc7yke3M+DvRXRDO5V6n770RDez1NJRa9qCpUXHiVWiKjEc8VyrhNuoUB+KLMWR1fiKbHgls+GWjM1Hvk431M8uJ8HeyuiGdyr1D33oyG8p6+XqEp54VFihXhKPFcs5zrhFgrkhzJrcXQlnhILbvlsqDVT45GP8z3Fg/t50FcRsyoqQENY0fWdNR95l1B54VFihTRKPFcs5zrhFgrkhzJrcXQlnhILbvlsqDVT45GP8z3Fg/t5kKmIu4MZte657+MP03+9Z2VUJVGgNYXxqBrKC48SK+pT4rliOdcJt1AgP5RZi6Mr8ZRYcMtnQ62ZGo98nO8pHtzPg0xFNIMZtZz3Hfuc/kY/6GyuBzdlU6i88CixQmklniuWc51wCwXyQ5m1OLoST4kFt3w21Jqp8cjH+Z7iwf08yFREM5hRy3zfsX7wy9vgfHN1oKdSQNEUKi88SqzQSInniuVcJ9xCgfxQZi2OrsRTYsEtnw21Zmo88nG+p3hwPw8yFdEMZtTy33e0n+NnCP09tmHYmsIeQsoLjxIralHiuWI51wm3UCA/lFmLoyvxlFhwy2dDrZkaj3yc7yke3M+DTEU0gxm1auxLQ1jDZ1mVPU2h8sKjxApRlHiuWM51wi0UyA9l1uLoSjwlFtzy2VBrpsYjH+d7igf38yBTEc1gRq06+9IQ1vFaVmmmKVReeJRYIYYSzxXLuU64hQL5ocxaHF2Jp8SCWz4bas3UeOTjfE/x4H4eZCqiGcyoVWtfGsJafsuq3dMUKi88SqwQQYnniuVcJ9xCgfxQZi2OrsRTYsEtnw21Zmo88nG+p3hwPw8yFdEMZtSqty8NYT3PZRWvNYXqC8/7+zcZbyU3JVYU6Fon3PriRz7QbU0B8rGmzvK2KrpVqTOcrnLtU9a5vEI+b6EZ/KwJ73xU4Ou/+PP/8P3jW9pXf+P3/qIWEDQ7BeZONPHe6IiGM4YCK3DWGtjYnhlKbkqsqEGJp8S6Ajdl1qJeBV41D5x1U/h5hXXg7IEzN/IR7uwf1c5t6nzsVTqO27TeO4f9rqfAo58bIv34w/QMFBhTIE40zycc15NP4zpWMbNRAAVQAAVQAAVQYFuB9nmoPW7P0O3x/NlMhwzS3RSgIbybozetZ/RrFvHVmxhxcnTDmp6w4bYvwOHnEbrF0fHgXA9Ua5R87PNxupf6PHmEB+Rj6tj686POk84euHF79mDdMbaiwHkK8DOE52l/qyM733lrH3IUgquxRpuPaU1wm6qx/7lat/1HXt8zeJGPdY3mtrrrNse55z33Oslu3lX1uQgP+jxQ6aZeo9lqpv8gk53L/vUUeDSE8XNaR/5XT9SqFTs2hcoTsitW5A1ufavOVTclL/LRlw1n3chHn6dVdKtSZ6U1mk08zWBWsTvsP9bLcYfwDhkwqsGpKVReFF2xwnq49S0AV92UvMhHXzacdSMffZ5W0a1KnZXWaDbxNINZxdg/FKAhJAdyBRyaQuVF0RUrjINbX3xddVPyIh992XDWjXz0eVpFtyp1Vlqj2cTTDGYVY/+mwNuPb4u2VzyigEiB1hTG46uH8qLoihWawq0vWa66KXmRj75sOOtGPvo8raJblTorrdFs4mkGs4rdbP/Bj9vcIbxZHpzKaU3hKzkpL4quWKEn3PpS5aqbkhf56MuGs27ko8/TKrpVqbPSGs0mnmYwqxj7PyvwNthQPuPxGgU+KNCawlfcKVReFF2xQly4fYjY7heuuil5kY/dcfi0o9IHVyzy8cn23W+4eqrkRT52x+HDjmoPPoDveEEzuEOkAruM9nPcISwQkrNLbE3hkTyUJ2RXrNAPbn0pctVNyYt89GXDWTfy0edpFd2q1FlpjWYTTzOYVYz9lxSgIVxShvelChzZFCoviq5YYQbc+iLpqpuSF/noy4azbuSjz9MqulWps9IazSaeZjCrGPuvKUBDuKYO26QKHNEUKi+KrlhhAtz6ouiqm5IX+ejLhrNu5KPP0yq6Vamz0hrNJp5mMKsY+28pQEO4pRDbpQoom0LlRdEVK8SHW18EXXVT8iIffdlw1o189HlaRbcqdVZao9nE0wxmFWP/PQrQEO5RiX2kCiiaQuVF0RUrRIdbX/RcdVPyIh992XDWjXz0eVpFtyp1Vlqj2cTTDGYVY/+9CtAQ7lWK/aQKjDSFyouiK1aIDbe+yLnqpuRFPvqy4awb+ejztIpuVeqstEaziacZzCrG/hkF3r7wl+kzerGvUIHWFMbj3qG8KLpihRZw25uIj/u56qbkRT4+ep55pfTBFYt8ZBLxcV9XT5W8yMdHz/e+Unuw97htP5rBpgSPywrs/yw9h8EdwjlVeO9lCrSmcM8BlSdkV6zQAW570vB5H1fdlLzIx2ff976j9MEVi3zsTcPn/Vw9VfIiH5993/OO2oM9x5zuQzM4VYPnRylAQ3iUsuDuVmBPU6g8IbtihWBw2x2bDzu66qbkRT4+WJ56ofTBFYt8pCLxYWdXT5W8yMcHy1Mv3t+/pfZX7kwzqFQTrDUFvv7Zv/qP39d2GN32+3/tvxiFYH4RBZZOfPG+YuxpPPceR4kVx1TiKbHgtjcRH/fDg4967H1VRbcqdYbvylqVWM7cqtTp7MER3AIzM5Y+E2Uw2LeOAo9+bqjYx88QMlDAQ4F2EYzH6Xh+Pd2Wfe6KFXXALevmz/1ddVPyIh992XDWjXz0eVpFtyp1Oq9RNbdM4mkGM2qxr0KBN36njEJGMFQKxEXwyBOh493G0K7VrdBRiQW3PkfwAN3WFCAfa+osb6uiW5U6w2llrUqsxm05jcdtOfIz0HGsQT5dgY/3UtJ0uEOYlowJRyswPanHc/UY+XmA+JmO6RjBChwlnhILblOX9z/Hg/1aTfesoluVOsNbZa1KLGduVep09mCOW7z3itH+wfqIzz2v4M8xrq0Av1Tm2v7dln2cEKeNoUOhcbEebQCndSjxlFjBUYmnxHLmVqVOZw+cuZGPcCc/quhWpc5IgLJWJZaaWybt7a4gzWBGNfZVKvCmv/+ipAdWdQVaU3j2SdL5ogO3vlWi1E2JFdUo8ZRYcDs/a3jQ54GzbqzRPk+ddctU1JrBzBz2RYFnBUb7Oe4QPivKazsFWlN4FjHniw7c+lKh1E2JFdUo8ZRYcDs/a3jQ54GzbqzRPk+ddctURDOYUYt9j1SAhvBIdcGWKXBWU+h80YFbX7yUuimxoholnhILbudnDQ/6PHDWjTXa56mzbpmKaAYzarHv0QrQEB6tMPgyBV7dFDpfdODWFyulbkqsqEaJp8SC2/lZw4M+D5x1Y432eeqsW6YimsGMWuz7CgUev2V09Funr6DJMVDgpwKtKYzHI4fzRQdufc4rdVNiRTVKPCUW3M7PGh70eeCsG2u0z1Nn3TIV0Qxm1GLf/QqMfS7mDuF+pdnTRIHWFB5Fx/miA7c+15W6KbGiGiWeEgtu52cND/o8cNaNNdrnqbNumYpoBjNqse8rFaAhfKXaHEumwFFNofNFB2598VHqpsSKapR4Siy4nZ81POjzwFk31mifp866ZSqiGcyoxb6vVoCG8NWKczyZAuqm0PmiA7e+2Ch1U2JFNUo8JRbczs8aHvR54Kwba7TPU2fdMhXRDGbUYt8zFKAhPEN1jilTQNUUOl904NYXF6VuSqyoRomnxILb+VnDgz4PnHVjjfZ56qxbpiKawYxa7HuWAo9fKsNAgWsrMG0K43l2OF904JZ18+f+St2UWMFOiafEgtvP7GT/jwdZxX7uX0W3KnWGq8palVhqbj8TvP3/aARj9Hwu2UZnDxTQKkBDqNUTtJMUaCfc7L/EOV904NYXJqVuSqyoRomnxILb+VnDgz4PnHVjjfZ56qzb3oqyn0X24rIfChylwBt/deIoacE9Q4F2t7A1iGscnC86cFtzbnmbUjclVjBW4imx4Lacp7UteLCmzvK2KrpVqTOcVtaqxFJzW071xy00gx/14NWLFMh/Qe4DMX6G8IMcvLiDAq0pXKvF+aIDtzXnlrcpdVNiBWMlnhILbst5WtuCB2vqLG+roluVOsNpZa1KLDW35VR/3EIz+FEPXl1HARrC63gF04QCa02h80UHbgmTJ7sqdVNiBUUlnhILbpMAJZ7iQUKsya5VdKtSZ1irrFWJpeY2ifHqU5rBVXnYaK7A13/5b/7Pnz/1ehDRv/5X/vODkIFFgW0Fnk/Q8Vox1hrOHnwlnhIralHiKbGcuVWp09kDZ27kI9zJjyq6VakzEqCsVYnVuO1N6fNnjb3z2A8FVAo8+rkhqLfBr5wOHZzJKHC0AtMLRDyP/1RDiRWclHhKLLj1JQYP0G1NAfKxps7ytiq6VakznFbWqsRaTuGvLe0fmV993F8MeIYCPxUY/XT7+C2joxBYgQLeCrQTtfu/4LULy6ia03qdsIKLOzdHD5pujtyUfjrXCbdQID/IR16zmKHUTYl1FW59qudnuX+myFfEjGsrMNbP8Wcnru0+7BMKxIXR/QT+/v4tUdHnXePnMGJEnQqsqV4KPEduTbMfwj3+51Zn4xWPbtyOyIeqThU38jFN4P7noZvKgzjq1AfFOlBxm/IKngpugRP8FFiqOoNTq9WZW/B8xZjq+orjcQwUOFoBfqnM0QqDb6VAawrjZH630S7WiroCa/TDyJSHK7cqdYYXrh44cyMf01W8/3kV3arU6bxG1dy2Uh6fHWgGt1Ri+xUVoCG8omtwHlIgmsLWGA4BGU1WfjBRYoVESjxXLOc64RYK5Icya3F0JZ4SC275bKg1U+ORjz5Pt2a1RjA+PzBQ4G4K0BDezVHq2a3AXZpC5cVfiRVGKPFcsZzrhFsokB/KrMXRlXhKLLjls6HWTI1HPvo83ZrVmsGt/diOAldVgIbwqs7BW6LA1ZtC5cVfiRXmKPFcsZzrhFsokB/KrMXRlXhKLLjls6HWTI1HPvo83ZpFM7ilENvvoAC/VOYOLlLDkALTpvBKXwVRXvyVWGGGEs8Vy7lOuIUC+aHMWhxdiafEgls+G2rN1Hjko8/TtVnRCMa40ueCtXrYhgJrCtAQrqnDtjIKtBP+Vf4lUHnxV2JFYJR4rljOdcItFMgPZdbi6Eo8JRbc8tlQa6bGIx99nq7NuspngbUa2IYCGQX4ymhGLfa9vQLTu4WuxSov/kqs0EuJ54rlXCfcQoH8UGYtjq7EU2LBLZ8NtWZqPPLR5+naLJrBNXXYdlcF3vi79He1lrp6FZg2he3OYS+Wep7y4q/EijqVeK5YznXCLRTID2XW4uhKPCUW3PLZUGumxiMffZ4uzeIrokvK8P4lFBj85bd8ZfQSLkPy1Qq0RtDpXwqVF38lVnijxHPFcq4TbqFAfiizFkdX4imx4JbPhlozNR756PN0aZbTtX6JI++jwJEK8JXRI9UF+/IKTO8WnlmM8uKvxApNlHiuWM51wi0UyA9l1uLoSjwlFtzy2VBrpsYjH32eLs2iGVxShvcrKfC4Qzh4j7GSWtRaUoFpU9juHL5SCOXFX4kVGijxXLGc64RbKJAfyqzF0ZV4Siy45bOh1kyNRz76PJ2bxVdE51ThvesqMNbP8ZXR6zoP8xcq0BrBV/9LovLir8QK6ZV4rljOdcItFMgPZdbi6Eo8JRbc8tlQa6bGIx99ns7NevW1fI4D76GAkwJvY/2kUylwQYHjFWh3C1uDeOQRlRd/JVbUrMRzxXKuE26hQH4osxZHV+IpseCWz4ZaMzUe+ejzdG4WzeCcKrx3dQVG+zl+hvDqCYD/yxVoTeGRB1Ze/JVYUbMSzxXLuU64hQL5ocxaHF2Jp8SCWz4bas3UeOSjz9O5WTSDc6rwHgp8+cJXRkkBCnQoMG0K1XcLlRd/JVbIpMRzxXKuE26hQH4osxZHV+IpseCWz4ZaMzUe+ejz9HlWNIIx1Nfr5+PwGgWuqgAN4VWdg/fpCrQLi/JfHJUXfyVWiK3EU2IFt/f3b/EgGUpuSqwoTomnxHLnRj7yS4N85DVzXwdKT5VYat2enVNeo5+xeY0Cd1Hg65//2//r5z+bHFTR7/3lv3AQMrAo4KOA4oLT/gVztKrp3ctRrJivxFNjBT9H3ab/WBAcR4daN5VmUZcrN3cPQjuVD64ekI9QID/cs6vKbSijzu6z2sG16fm8jdcocCcFHv3cUDncIRySj8ko8FOB6UWt9+LTO2/OAyVW4CvxlFhwm3N/+z082NZobo8qulWpMzxW1qrEcubmXGdbt61pVXNt+DyiwN0UoCG8m6PUc5oC7cLj8C+S7WKoECPqUuEpsaI2JZ4rlnOdcAsF8kOZtTi6Ek+JBbd8NtSaqfEiH+7D4RrsrhH8UOBZARrCZ0V4jQKDCkw/UJ158Rz9uan4GZHpGMFTYwWXKaYTN5VmgTOtMV671OnMLTQjH+FQbiizFkdW4qmxyEcuG3N+5hGOn9H+4fLM6+7xVXIEFDhGgd98iX/sOfK/Y3iDigLWCsQFadoYWpOdIdc+VM9sSr/lihWFwC1t548JrropeZGPvmw460Y++jxV69bHYn1WuytIM7iuE1tvrMBgL8cdwhtng9LOV2DaFF7lQqW8+LtiRTLg1rc+XHVT8iIffdlw1o189Hmq1q2PxfIs7goua8MWFMgo8GgI/b8PnimIfVHATYHWCF7hwqW8+LtiRT7g1rdKXHVT8iIffdlw1o189Hmq1q2PxfysK1xP55nzLgocpcBYP8cdwqN8ARcFnhSYNobt+dMup75UXvxdsUJguPXFzFU3JS/y0ZcNZ93IR5+nat36WMzPal8Pnd/KuyiAAj0K0BD2qMYcFBhQIJpBt3/dVF78XbHCMrj1BddVNyUv8tGXDWfdyEefp2rd+lh8nuV23fzMkHdQ4LoK0BBe1zuYX1iBdofQ4V86lRd/V6yICtz6Foyrbkpe5KMvG866kY8+T9W69bH4PMvhWvmZFe+gwH0UoCG8j5dUckEFzr5bqLz4u2JFLODWtzhcdVPyIh992XDWjXz0earWrY/Fx1ncFfyoB69Q4CgF3sZ+BPEoWuCiQB0FzrpbqLz4u2JFiuDWt5ZcdVPyIh992XDWjXz0earWrY/Fx1ncFfyoB69QYE2B0X6OO4Rr6rINBV6owCvvFiov/q5YYR3c+gLsqpuSF/noy4azbuSjz1O1bn0sfs3iruAvLXiGAq9SgIbwVUpzHBTYocAr7hYqL/6uWCE13HYEbmYXV92UvMjHjPE731L64IpFPnaG4YDduCt4gKhAosAOBWgId4jELijwagWOulvo+gFMySu8UuIpseDWt5LwAN3WFCAfa+osb1Prtnyk7S3cFdzWiD1Q4EgFaAiPVBdsFBhQYHq3MGDa615I5cXfFSu0gVtfQlx1U/IiH33ZcNaNfPR5qtatj8UXuz/B1FsH81Dg6grQEF7dQfjfXoHWCI58lUZ58XfFiiDArW85uOqm5EU++rLhrBv56PNUrVsfi5/NYLu+9WIwDwVQQKMADaFGR1BQ4HAF4sLZ87Ua5cXfFSvEh1tfBF11U/IiH33ZcNaNfPR5qtath0XPdaznOMxBARTYr8Db43to+/dmTxRAgVMVaP+auvduofLi74oVhsCtL5auuil5kY++bDjrRj76PFXr1sNi77WrB5s5KFBagcF+7uu/+nf/9/cjBfxr/+V/diQ82ChQVoG1f2Vt2xTiTO9MjuIpsYKLEs8Vy7lOuIUC+aHMWhxdiafEgls+G2rN1HiRj57Rrkm983uOyRwUqKTAo58bKpevjA7Jx2QUOE+BdmGd+xfXtk3FTomnxIr6lHiuWM51wi0UyA9l1uLoSjwlFtzy2VBrdgRepqq5a1RmPvuiAAocrwAN4fEacwQUOFSB+PB2pX99bVxHRWkfWpV4SqyoT4mnxHLmVqVOPAgFcmN6rsvN/Lz3Fc4fn1lf6522lpvW12IPWxSopQANYS2/qfamCrQL7lUuwO/v34aciJ+FiVpb3SN4gTUdI1iB0/CCnwqr8VPhuXFrminrJB9Nzf2PUx8UWXP2wJnbfsc89wxtY7TzsydLWKEACkwV+M30Bc9RAAWurUBcgOO/uCC3i/K1K/rMPj60jn5YbahKrMCcfqBux+h9rMLtiDrJRz51rtklH3kvz5rRrjvtOnQWD46LAiiQV4CGMK8ZM1DAXoF2QW4XaHvCOwkqPxwqsYK+Ek+J5cytSp3OHjhzIx/hjv9o15l23fFnDEMUQIFnBfjK6LMivEaBGykQF+gY7W5he33FEpUfDpVYoaUST4nlzK1Knc4eOHMjH+GO97jDdcVbYdihwOsUeOv7BcKvI8iRUAAFxhVojeBVL+DKD4dKrHBGiafEcuZWpU5nD5y5kY9wx3dc9TriqyjMUGBcgdF+jjuE4x6AgAKXUeCKjaHyw6ESK0xX4imxnLlVqdPZA2du5CPc8Rw0gp6+wAoFFArQECpUBAMFLqbAVRpD5YdDJVbYrcRTYjlzq1KnswfO3MhHuOM3aAT9PIERCqgVoCFUKwoeClxIAefGUPnhUIkV9irxlFjO3KrU6eyBMzfyEe54DRpBLz9ggwJHKvBoCEe/dXokPbBRAAVeocC0MWzPX3HcpWMoPxwqsYKvEk+J5cytSp3OHjhzIx/hjteIZtDhWuClCmxQwFmBsX6OO4TO3sINBV6sQHwAOPtfhZUfDpVYYYUST4nlzK1Knc4eOHMjH+GOzzj7/O+jBExQoJYCb9wgrGU41aLAlgLtX4XP+GCg/HCoxArNlHhKLGduVep09sCZG/kIdzzGGed7j8phgQI3UWDsBuEX7hDeJAeUgQJqBV7dGCo/HCqxQlclnhLLmVuVOp09cOZGPsKd8weN4PkewAAFHBSgIXRwAQ4oYKzAKxpD5YdDJVbYosRTYjlzq1KnswfO3MhHuHPuoBE8V3+OjgJuCtAQujkCHxQwVeCoxlD54VCJFTYo8ZRYztyq1OnsgTM38hHunDdoBM/TniOjgLMCNITO7sANBQwVUDaGyg+HSqyQXYmnxHLmVqVOZw+cuZGPcOecQSN4ju4cFQWuogAN4VWcgicKmCkw2hgqPxwqsUJmJZ4Sy5lblTqdPXDmRj7CndcPGsHXa84RUeCKCtAQXtE1OKOAkQI9jaH6w+H7+zeZIkpuSqwoUImnxApurh44c1N7oMRTYjl74M4t+PUMGsEe1ZiDAnUV+Pqv//3/8/3I8v/qX/pPj4QHGwVQwEyBrQ8ibfso7edGVIEHt5yKeJDTq+1dRbcqdYavUav6/NHyknlsHJr2mbnsiwIocF0FHv3cEHnuEA7Jx2QUQIFnBdoHkfbBJLa3956fP8/teT3F7pk/naPEClwlnhLLmVuVOp09cOZWKR/hw56xdK7dM5d9UAAFUCAUeBv8O4aoiAIogAKzCkw/uLUPLNP3Zifd6M1Ws6Kk0E2Fp8SK2pR4SixnblXqdPagcYvHq452Tog8MVAABWorMHoWeNwhHIWobQDVowAKbCvQPrC0DzAxo723Pfu6e4z+XF38HNd0jOCpsYLLFBNuU6fmn0/1ij1GNIv5Sjw11pXyEVpeZVQ7h17FF3iiwPkKjPVzvzm/ABigAApUUSCawPZffLCZfriposHeOuMD+mjD0I7lihX84NZcyj266qbk5Z6PnGNje7fzZTt/VvgHtTHFmI0CKJBRgJ8hzKjFviiAAjIF2gea1hS217IDXBhI+aHaFSvsgVtfSF11U/Jyz0efc/lZnB/zmjEDBVAgrwANYV4zZqAACggVaI1g++AT0O094WEuA6X8UO2KFWbArS+Srropebnno8+5/bM4F+7Xij1RAAU0CrzxI4QaIUFBARQYU2DaBLYPRNP3xtCvMVv5odoVK5yAW18eXXVT8nLPR59z+2ZVPe/tU4e9UAAFVhUY+xHCL9whXFWXjSiAAmco0BrB9gEpOLT3zuDzimMqP1S7YoWOcOtLk6tuSl7u+ehzbn1WpXPcuhJsRQEUOFMBGsIz1efYKIACqwpMm8D2wWn63urkC21Ufqh2xQo74NYXSlfdlLzc89Hn3PKsO5/PlqtmCwqggKsCNISuzsALBVDggwKtEWwfpGJje+/Djhd7ofxQ7YoVlsCtL5iuuil5ueejz7nPs+527vpcIe+gAApcVQEawqs6B28UKKrAtAlsH7Cm711JFuWHales8ANufal01U3Jyz0ffc59nHX189THaniFAihwRwVoCO/oKjWhQBEFWiN4xQ9cyg/VrlgRQ7j1LUZX3ZS83PPR59yvWVc8L/1izzMUQIFKCtAQVnKbWlHgpgo8N4ZRZnvPsWTlh2pXrNAdbn3pc9VNycs9H33OffnSmsCY73wO6q2PeSiAAvdUgIbwnr5SFQqUVGD6Acz1g5nyQ7UrVoQPbn1L0FU3JS/3fGSdcz3XZOtgfxRAgboKPBrCwT9cUVc7KkcBFDBWwLE5VH6odsWKSMCtb2G46qbk5Z6Pvc7RBO5Viv1QAAVeo8BYP8cdwte4xFFQAAVOVMChOVR+qHbFCovh1hd0V92UvNzzseUcTeCWQmxHARS4qgJvY/3kVcuGNwqgQFUFlprD0GO6TamP8kO1K1boBbe+1LjqpuTlno8556YNYGw/6vwwd2zeQwEUQIGMAqP9HHcIM2qzLwqgwK0UeP6AN/0A+Lytt3Dlh2pXrNAGbn0JcdVNycs9H1PnjjgHTPF5jgIogAKOCnz9t//h//1+JLG//Bf/kyPhwUYBFECBQxQY/WA4nT9KMJpTFZ4SK+pS4imxnLlVqdPZg8YtHqdrK7xhoAAKoMDVFHj0c0OUuUM4JB+TUQAF7qrA9INhzwfG6XyFRko8JVbUpsRTYjlzq1Knqwexptu6VnsRNTNQAAVQ4EoKvPFLRq9kF1xRAAXOUGD6gbF9iAwe0/fP4MUxUQAF9ivA2t2vFXuiAApcTIHBLzdwh/BifkMXBVDgXAWmTeD0A2awmm47lyVHRwEUYH2SARRAARTYpwAN4T6d2AsFUAAFPinw3ABOP4A+b/s0mTdQAAXkCrAG5ZICiAIoUEABGsICJlMiCqDAaxSYNoF8MH2N5hwFBVhrZAAFUAAFxhSgIRzTj9kogAIoMKvAUnPYdp5ub+/xiAIosK7AtPlre7KWmhI8ogAKoECfAjSEfboxCwVQAAV2KzD3gfX5g+3cPrsPwI4ocFMFWCc3NZayUAAFrBR4NISDv5bGqhzIoAAKoMA1FHhuAJ8/+EYVz/tcozJYokCfAqyBPt2YhQIogAKj/Rx3CMkQCqAAChgoMNf8PX9AntvHgDoUUKBLAfLdJRuTUAAFUECuAA2hXFIAUQAFUECjwHMD+PwBOo7yvI/myKCggFYBsqvVEzQUQAEUUCpAQ6hUEywUQAEUOFCBuebv+YP23D4HUgIaBWYVIJezsvAmCqAAClgqQENoaQukUAAFUGCfAs8N4PMH8UB53mcfMnuhwD4FyNw+ndgLBVAABVwVeONXyrhaAy8UQAEUyCsw1/zxgT2vIzPmFSBL87rwLgqgAAqcqcBoP8cdwjPd49gogAIo8AIF9jaJUypzc6bbeX5PBeYavmml5GKqBs9RAAVQ4B4K0BDew0eqQAEUQIGUAlsf7Ncag625KSLs/HIF8PblknNAFEABFLBW4I0/Q2jtD+RQAAVQ4BQF1pq+tYYiyK7NPaWYYgfFn2KGUy4KoAAKDH5nlDuERAgFUAAFUCClwFbDR0OSkjO9M/qmJWMCCqAACqDAigI0hCvisAkFUAAFUCCvwGjDuHbELey1uU7btpq6Na530WCtRrahAAqgAAq8TgEawtdpzZFQAAVQAAUeCow0NCON1Jb4z7xeeawtbmxHARRAARRAgaMUeDSEg186PYoZuCiAAiiAAijwpMBz0/a0eejlcwN45LGGiDIZBVAABVAABT4oMNbPcYfwg5i8QAEUQAEUqKoADWBV56kbBVAABWor8Jva5VM9CqAACqAACqAACqAACqAACtRVgIawrvdUjgIogAIogAIogAIogAIoUFwBGsLiAaB8FEABFEABFEABFEABFECBugrQENb1nspRAAVQAAVQAAVQAAVQAAWKK0BDWDwAlI8CKIACKIACKIACKIACKFBXARrCut5TOQqgAAqgAAqgAAqgAAqgQHEF3sb+akVx9SgfBVAABVAABVAABVAABVAABU5UYLSfO/zvEP67//j/dcnz/AeCu0CYhAIogAIogAIogAIogAIoUFoB/s7suv1vX0ZbynX8rq0/mkFDXl3FMAkFUAAFUAAFUAAFUAAFUOA0Bb5/+f6FpnBZ/sPvEC4f+tcW7gb+0oJnKIACKIACKIACKIACKIACWgWe+w0axF/6PhrC427FPQv/67DPz47j8HwkXqMACqAACqAACqAACqAACtRW4Pv3ffVXaBwP+y2j+5vBfWawFwqgAAqgAAqgAAqgAAqgAAq8UoEKPc1hDeErjeJYKIACKIACKIACKIACKIACKIACeQUOaQgrdNJ5qZmBAiiAAiiAAiiAAiiAAihwNQXu3tsM/VKZu4tztbDCFwVQAAVQAAVQAAVQAAVQQK/AUt9zh58x7G4Il0RRyv+KYyj5goUCKIACKIACKIACKIACKOCjwNENW/QrRx/jaDW7G8IjidEIHqku2CiAAiiAAiiAAiiAAihQQ4HWV1y9aTvSra6GsAk7SkyFM8qD+SiAAiiAAiiAAiiAAiiAAvdVYKnvUDSKga3AOUv91YZwSbhRskfhjvJiPgqgAAqgAAqgAAqgAAqgQB0FWl8y2tA1nGflRnGf8Y54vdgQLhWVIaHAyByPfVEABVAABVAABVAABVAABVAgq8BS3zLa0AXuKEa2luz+iw1hFmi6/5Kg0314jgIogAIogAIogAIogAIogALOCrS+xr2pG9Hw7evM7B+d7Mz7W2/9TrCtHdmOAiiAAiiAAiiAAiiAAiiAAldR4HGnL0ZXY2h+l/D/B05t74onwq2XAAAAAElFTkSuQmCC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71149"/>
            <a:ext cx="8322366" cy="3450613"/>
          </a:xfrm>
        </p:spPr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algo</a:t>
            </a:r>
            <a:r>
              <a:rPr lang="en-US" dirty="0"/>
              <a:t> that take only position and neighbors (shape independent)</a:t>
            </a:r>
          </a:p>
          <a:p>
            <a:r>
              <a:rPr lang="en-US" dirty="0"/>
              <a:t>1k line of code (more simple than before) :</a:t>
            </a:r>
          </a:p>
          <a:p>
            <a:pPr lvl="1"/>
            <a:r>
              <a:rPr lang="en-US" b="1" dirty="0"/>
              <a:t>1) Geometry (pad position and </a:t>
            </a:r>
            <a:r>
              <a:rPr lang="en-US" b="1" dirty="0" err="1"/>
              <a:t>neighboor</a:t>
            </a:r>
            <a:r>
              <a:rPr lang="en-US" b="1" dirty="0"/>
              <a:t> list)</a:t>
            </a:r>
            <a:endParaRPr lang="en-US" dirty="0"/>
          </a:p>
          <a:p>
            <a:pPr lvl="1"/>
            <a:r>
              <a:rPr lang="en-US" b="1" dirty="0"/>
              <a:t>2) Multiplexing</a:t>
            </a:r>
            <a:endParaRPr lang="en-US" dirty="0"/>
          </a:p>
          <a:p>
            <a:pPr lvl="1"/>
            <a:r>
              <a:rPr lang="en-US" b="1" dirty="0"/>
              <a:t>3) Verification</a:t>
            </a:r>
            <a:endParaRPr lang="en-US" dirty="0"/>
          </a:p>
          <a:p>
            <a:pPr lvl="1"/>
            <a:r>
              <a:rPr lang="en-US" b="1" dirty="0"/>
              <a:t>4) DXF output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AutoShape 2" descr="data:image/png;base64,iVBORw0KGgoAAAANSUhEUgAAB2oAAAS4CAYAAADWo0gjAAAME2lDQ1BJQ0MgUHJvZmlsZQAASImVVwdYU8kWnltSCAktEAEpoXekV+m9CEgHGyEJEEqAhKBiVxYVXLuIgA1dBVFwLYAsNuzKImCvD1RUVtbFgg2VNymg62vfO9839/45c86Z/5ycO98MAIo2rLy8bFQJgBx+gSA6yJeZmJTMJD0CCMCAMpgEKCy2MM8nKiocQBl7/13e3YTWUK5ZiWP96/x/FWUOV8gGAImCOJUjZOdAfAQAXJ2dJygAgNAB9QazC/LEeAhiVQEkCAARF+N0KVYX41QptpTYxEb7QewNAJnKYgnSAVAQ82YWstNhHAUxRxs+h8eHuBpiT3YGiwPxfYgtc3JyIVYkQ2ya+l2c9L/FTB2PyWKlj2NpLhIh+/OEedmsuf9nOf635GSLxtbQh4OaIQiOFucM61ablRsmxlSI2/ipEZEQq0B8kceR2Ivx3QxRcJzMfpAt9IM1AwwAUMBh+YdBrAUxQ5QV5yPDdiyBxBfaoxG8gpBYGU4V5EbL4qOF/OyIcFmcFRnckDG8jSsMiBmzSeMFhkAMOw09UpQRmyDliZ4t5MVHQKwAcZcwKyZM5vuwKMMvYsxGIIoWczaE+G2aIDBaaoOp5wjH8sKs2SzJWrAXMO+CjNhgqS+WyBUmho9x4HD9A6QcMA6XHyfjhsHu8o2W+ZbkZUfJ7LFt3OygaGmdsYPCwpgx354C2GDSOmCPMlmhUbK13uUVRMVKueEoCAd+wB8wgQiOVJALMgGvc7B5EP6SzgQCFhCAdMAFVjLNmEeCZIYPnzGgCPwJERcIx/18JbNcUAj1X8a10qcVSJPMFko8ssBTiHNwTdwTd8fD4dMbDjvcBXcd82Mqjq1KDCD6E4OJgUSzcR5syDobDgHg/RtdGHxzYXZiLvyxHL7FIzwldBMeEW4Qegl3QDx4Iokis5rFWyr4gTkTTAG9MFqgLLvU77PDjSFrR9wX94D8IXecgWsCK9wBZuKDe8HcHKH2e4aicW7favnjemLW3+cj0yuYKzjKWKSO/zN+41Y/RvH7rkYc+A770RJbgR3GLmCnsUtYG9YMmNhJrAXrwI6L8XgnPJF0wthq0RJuWTAOb8zGpt5mwObzD2uzZOuL6yUs4M4pEH8Mfrl5cwW89IwCpg/cjbnMED7b2pJpZ2PrAoB4b5duHW8Ykj0bYVz+pss/BYBrKVSmf9OxDAA49hQA+rtvOoPXsN3XAnC8iy0SFEp14u0YEAAFKMKvQgPoAANgCvOxA07AHXiDABAKIkEsSAIzYcUzQA7kPBvMB0tACSgDa8EmUAm2g12gFhwAh0AzaAOnwXlwBXSBG+Ae7It+8AIMgXdgBEEQEkJD6IgGoosYIRaIHeKCeCIBSDgSjSQhKUg6wkdEyHxkGVKGrEcqkZ1IHfIrcgw5jVxCupE7SB8ygLxGPqEYSkVVUW3UGJ2EuqA+aBgai85A09F8tAgtRlejFWgNuh9tQk+jV9AbaC/6Ah3GACaPMTA9zApzwfywSCwZS8ME2EKsFCvHarAGrBX+z9ewXmwQ+4gTcTrOxK1gbwbjcTgbz8cX4qvwSrwWb8LP4tfwPnwI/0qgEbQIFgQ3QgghkZBOmE0oIZQT9hCOEs7B76af8I5IJDKIJkRn+F0mETOJ84iriFuJjcRTxG7iY+IwiUTSIFmQPEiRJBapgFRC2kLaTzpJ6iH1kz6Q5cm6ZDtyIDmZzCcvJZeT95FPkHvIz8gjckpyRnJucpFyHLm5cmvkdsu1yl2V65cboShTTCgelFhKJmUJpYLSQDlHuU95Iy8vry/vKj9Vnie/WL5C/qD8Rfk++Y9UFao51Y86nSqirqbupZ6i3qG+odFoxjRvWjKtgLaaVkc7Q3tI+6BAV7BWCFHgKCxSqFJoUuhReKkop2ik6KM4U7FIsVzxsOJVxUElOSVjJT8lltJCpSqlY0q3lIaV6cq2ypHKOcqrlPcpX1J+rkJSMVYJUOGoFKvsUjmj8piO0Q3ofnQ2fRl9N/0cvV+VqGqiGqKaqVqmekC1U3VITUXNQS1ebY5aldpxtV4GxjBmhDCyGWsYhxg3GZ8maE/wmcCdsHJCw4SeCe/VJ6p7q3PVS9Ub1W+of9JgagRoZGms02jWeKCJa5prTtWcrblN85zm4ETVie4T2RNLJx6aeFcL1TLXitaap7VLq0NrWFtHO0g7T3uL9hntQR2GjrdOps5GnRM6A7p0XU9dnu5G3ZO6fzDVmD7MbGYF8yxzSE9LL1hPpLdTr1NvRN9EP05/qX6j/gMDioGLQZrBRoN2gyFDXcMphvMN6w3vGskZuRhlGG02umD03tjEOMF4uXGz8XMTdZMQkyKTepP7pjRTL9N80xrT62ZEMxezLLOtZl3mqLmjeYZ5lflVC9TCyYJnsdWi25Jg6WrJt6yxvGVFtfKxKrSqt+qzZliHWy+1brZ+OclwUvKkdZMuTPpq42iTbbPb5p6tim2o7VLbVtvXduZ2bLsqu+v2NPtA+0X2LfavHCwcuA7bHG470h2nOC53bHf84uTsJHBqcBpwNnROca52vuWi6hLlssrloivB1dd1kWub60c3J7cCt0Nuf7lbuWe573N/PtlkMnfy7smPPfQ9WB47PXo9mZ4pnjs8e730vFheNV6PvA28Od57vJ/5mPlk+uz3eelr4yvwPer73s/Nb4HfKX/MP8i/1L8zQCUgLqAy4GGgfmB6YH3gUJBj0LygU8GE4LDgdcG3QrRD2CF1IUOhzqELQs+GUcNiwirDHoWbhwvCW6egU0KnbJhyP8Iogh/RHAkiQyI3RD6IMonKj/ptKnFq1NSqqU+jbaPnR1+IocfMitkX8y7WN3ZN7L040zhRXHu8Yvz0+Lr49wn+CesTehMnJS5IvJKkmcRLakkmJccn70kenhYwbdO0/umO00um35xhMmPOjEszNWdmzzw+S3EWa9bhFEJKQsq+lM+sSFYNazg1JLU6dYjtx97MfsHx5mzkDHA9uOu5z9I80tanPU/3SN+QPpDhlVGeMcjz41XyXmUGZ27PfJ8VmbU3azQ7Ibsxh5yTknOMr8LP4p/N1cmdk9udZ5FXkteb75a/KX9IECbYI0SEM4QtBarwmNMhMhX9JOor9CysKvwwO3724TnKc/hzOuaaz10591lRYNEv8/B57Hnt8/XmL5nft8Bnwc6FyMLUhe2LDBYVL+pfHLS4dgllSdaS35faLF2/9O2yhGWtxdrFi4sf/xT0U32JQomg5NZy9+XbV+AreCs6V9qv3LLyaymn9HKZTVl52edV7FWXf7b9ueLn0dVpqzvXOK3Ztpa4lr/25jqvdbXrldcXrX+8YcqGpo3MjaUb326atelSuUP59s2UzaLNvRXhFS1bDLes3fK5MqPyRpVvVWO1VvXK6vdbOVt7tnlva9iuvb1s+6cdvB23dwbtbKoxrinfRdxVuOvp7vjdF35x+aVuj+aesj1f9vL39tZG156tc66r26e1b009Wi+qH9g/fX/XAf8DLQ1WDTsbGY1lB8FB0cE/fk359eahsEPth10ONxwxOlJ9lH60tAlpmts01JzR3NuS1NJ9LPRYe6t769HfrH/b26bXVnVc7fiaE5QTxSdGTxadHD6Vd2rwdPrpx+2z2u+dSTxz/ezUs53nws5dPB94/swFnwsnL3pcbLvkdunYZZfLzVecrjR1OHYc/d3x96OdTp1NV52vtnS5drV2T+4+0ePVc/qa/7Xz10OuX7kRcaP7ZtzN27em3+q9zbn9/E72nVd3C++O3Ft8n3C/9IHSg/KHWg9r/mH2j8Zep97jff59HY9iHt17zH784onwyef+4qe0p+XPdJ/VPbd73jYQOND1x7Q/+l/kvRgZLPlT+c/ql6Yvj/zl/VfHUOJQ/yvBq9HXq95ovNn71uFt+3DU8MN3Oe9G3pd+0PhQ+9Hl44VPCZ+ejcz+TPpc8cXsS+vXsK/3R3NGR/NYApbkKIDBgaalAfB6LwC0JHh26AKAoiC9e0kEkd4XJQj8Jyy9n0nECYC93gDELQYgHJ5RtsFhBDEVvsVH71hvgNrbjw+ZCNPs7aSxqPAGQ/gwOvpGGwBSKwBfBKOjI1tHR7/shmTvAHAqX3rnEwsRnu93mIvR1cm0neAH+Seta2wkhw+8KQAAAAlwSFlzAAAWJQAAFiUBSVIk8AAAAZ9pVFh0WE1MOmNvbS5hZG9iZS54bXAAAAAAADx4OnhtcG1ldGEgeG1sbnM6eD0iYWRvYmU6bnM6bWV0YS8iIHg6eG1wdGs9IlhNUCBDb3JlIDUuNC4wIj4KICAgPHJkZjpSREYgeG1sbnM6cmRmPSJodHRwOi8vd3d3LnczLm9yZy8xOTk5LzAyLzIyLXJkZi1zeW50YXgtbnMjIj4KICAgICAgPHJkZjpEZXNjcmlwdGlvbiByZGY6YWJvdXQ9IiIKICAgICAgICAgICAgeG1sbnM6ZXhpZj0iaHR0cDovL25zLmFkb2JlLmNvbS9leGlmLzEuMC8iPgogICAgICAgICA8ZXhpZjpQaXhlbFhEaW1lbnNpb24+MTg5ODwvZXhpZjpQaXhlbFhEaW1lbnNpb24+CiAgICAgICAgIDxleGlmOlBpeGVsWURpbWVuc2lvbj4xMjA4PC9leGlmOlBpeGVsWURpbWVuc2lvbj4KICAgICAgPC9yZGY6RGVzY3JpcHRpb24+CiAgIDwvcmRmOlJERj4KPC94OnhtcG1ldGE+Ch+VieoAAAAcaURPVAAAAAIAAAAAAAACXAAAACgAAAJcAAACXAAB4GmqvOn3AABAAElEQVR4AezdC/wNdf748fci9yz1lZXcy2XLJbFUPyRJVNuNRC5FN0oW27LdkK3tIluii6iUjUSxuijaChuhkHvlnktCyD3Mf97z3/nsOV/nnO858z2Xme/3NY/H15mZz8x8PvP8zMw5zvt8Pp/fWPYkTAgggAACCCCAAAIIIIAAAggggAACCCCAAAIIIIAAAggEUIBQVwArjSI7Ar8hUMuVgAACCCCAAAIIIIAAAggggAACCCCAAAIIIIAAAggggAACCKRXgEBter3JDQEEEEAAAQQQQAABBBBAAAEEEEAAAQQQQAABBBBAAAEEEBACtVwECCCAAAIIIIAAAggggAACCCCAAAIIIIAAAggggAACCCCAQJoFCNSmGZzsEEAAAQQQQAABBBBAAAEEEEAAAQQQQAABBBBAAAEEEEAAAQK1XAMIIIAAAggggAACCCCAAAIIIIAAAggggAACCCCAAAIIIIBAmgUI1KYZnOwQQAABBBBAAAEEEEAAAQQQQAABBBBAAAEEEEAAAQQQQAABArVcAwgggAACCCCAAAIIIIAAAggggAACCCCAAAIIIIAAAggggECaBQjUphmc7BBAAAEEEEAAAQQQQAABBBBAAAEEEEAAAQQQQAABBBBAAAECtVwDCCCAAAIIIIAAAggggAACCCCAAAIIIIAAAggggAACCCCAQJoFCNSmGZzsEEAAAQQQQAABBBBAAAEEEEAAAQQQQAABBBBAAAEEEEAAAQK1XAMIIIAAAggggAACCCCAAAIIIIAAAggggAACCCCAAAIIIIBAmgUI1KYZnOwQQAABBBBAAAEEEEAAAQQQQAABBBBAAAEEEEAAAQQQQAABArVcAwgggAACCCCAAAIIIIAAAggggAACCCCAAAIIIIAAAggggECaBQjUphmc7BBAAAEEEEAAAQQQQAABBBBAAAEEEEAAAQQQQAABBBBAAAECtVwDCCCAAAIIIIAAAggggAACCCCAAAIIIIAAAggggAACCCCAQJoFCNSmGZzsEEAAAQQQQAABBBBAAAEEEEAAAQQQQAABBBBAAAEEEEAAAQK1XAMIIIAAAggggAACCCCAAAIIIIAAAggggAACCCCAAAIIIIBAmgUI1KYZnOwQQAABBBBAAAEEEEAAAQQQQAABBBBAAAEEEEAAAQQQQAABArVcAwgggAACCCCAAAIIIIAAAggggAACCCCAAAIIIIAAAggggECaBQjUphmc7BBAAAEEEEAAAQQQQAABBBBAAAEEEEAAAQQQQAABBBBAAAECtVwDCCCAAAIIIIAAAggggAACCCCAAAIIIIAAAggggAACCCCAQJoFCNSmGZzsEEAAAQQQQAABBBBAAAEEEEAAAQQQQAABBBBAAAEEEEAAAQK1XAMIIIAAAggggAACCCCAAAIIIIAAAggggAACCCCAAAIIIIBAmgUI1KYZnOwQQAABBBBAAAEEEEAAAQQQQAABBBBAAAEEEEAAAQQQQACBPBOoPX78uEyePFkWLlwo3333nfNXvHhxqVmzpvNXq1Ytadasmfzud7/zVOurV6+WWbNmyffff+/8/eY3v5GKFStKlSpV5Prrr5ezzz7b03HZCQEEEEAAAQQQQAABBBBAAAEEEEAAAQQQQAABBBBAAAEE8p9AngjUTpkyRR566CFZtWpVzBosU6aMjB49Wtq1axdzu9DEtWvXyuDBg+XNN9+UEydOhCaZeQ3aNm/eXJ588klp1KiRWc8MAggggAACCCCAAAIIIIAAAggggAACCCCAAAIIIIAAAgggEEkg8IHanj17yosvvhjp3KKu6969u7zwwgtSuHDhqNtowhdffCGtWrWSgwcPxtzOTSxSpIiMHDlSbrvtNncVrwgggAACCCCAAAIIIIAAAggggAACCCCAAAIIIIAAAggggMBJAoEO1GpL1yFDhpx0UlWrVpVLL73UWf/111/LihUr5OjRo2HbaevX++67L2xd6MLSpUvlkksukT179oSult/+9rdyzjnnSNGiRWXDhg3yww8/hKXrwvjx4+Xmm28+aT0rEEAAAQQQQAABBBBAAAEEEEAAAQQQQAABBBBAAAEEEEAAARUIbKB20qRJ0qFDh7BabNmypYwZM8YZNzY0Yd26dfLHP/7RCdi66zXgquPNZmVluavMqwZ1a9SoIRs3bjTrSpUqJf/4xz+cAKy2nHWn+fPnS79+/WTevHnuKtFtNdCr49cyIYAAAggggAACCCCAAAIIIIAAAggggAACCCCAAAIIIIAAAtkFAhmo1bFif//738uaNWvM+WiQdvr06VKsWDGzLnTml19+kSZNmsjKlSvN6gEDBsjjjz9ult0Z7UpZu1R2p1NPPVXmzp0rdevWdVeFvWrXyNpFsnaV7E433XSTTJgwwV3kFQEEEEAAAQQQQAABBBBAAAEEEEAAAQQQQAABBBBAAAEEEDACgQzUvvXWW6KBUHeqX7++EySNFqR1t9PxY3v37u0uStOmTWX27NlmWWe0Na12bbxp0yazXve7++67zXKkGW1Be/7554tlWU5y8eLFZceOHVKiRIlIm7MOAQQQQAABBBBAAAEEEEAAAQQQQAABBBBAAAEEEEAAAQTysUAgA7X16tWTb775xlTbuHHjpGvXrmY52szu3bvlzDPPlCNHjjibaPfH2cegnTx5srRv394cQlvT7ty5UwoXLmzWRZtp3rx5WOBXW9SGBpSj7cd6BBBAAAEEEEAAAQQQQAABBBBAAAEEEEAAAQQQQAABBBDIXwKBC9Ru2LBBqlatamrptNNOky1btkjRokXNulgz//nPf2Tv3r1mk8svv1wKFSpklu+55x4ZNWqUWb7hhhtEg7fxTIMHD5YhQ4aYTa+55hqZOnWqWWYGAQQQQAABBBBAAAEEEEAAAQQQQAABBBBAAAEEEEAAAQQQUIHABWrHjx8vXbp0MbXXr18/efrpp81ybmfq1Kkjy5cvN4d59dVX5ZZbbjHLsWY+++wzadGihdmkSJEismvXLro/NiLMIIAAAggggAACCCCAAAIIIIAAAggggAACCCCAAAIIIICACgQuUHvnnXfK6NGjTe19/vnn0qxZM7Ocmxnt4viMM84w48z+5je/ke3btzvr4jnu4cOHpXTp0qZrZd1n1apVUqtWrXh2ZxsEEEAAAQQQQAABBBBAAAEEEEAAAQQQQAABBBBAAAEEEMgnAoEL1J577rmycuVKUz2bNm2SihUrOssHDhyQDz74QBYuXCjbtm0TDbTq9uedd57UrVvXbGd2zjYzY8YMadOmjVlbtmxZ2bFjh1mOZ6ZmzZry7bffmk21la2OXcuEAAIIIIAAAggggAACCCCAAAIIIIAAAggggAACCCCAAAIIuAKBCtT++uuvot0JW5bllL9w4cJy6NAhOXbsmAwdOtTpAlmXo02dO3eWJ598UsqXLx9xkzfeeEO6du1q0jTounr1arMcz0yTJk3kyy+/NJtOmjRJ2rdvb5ZjzWhgmQkBBBBAAAEEEEAAAQQQQAABBBBAAAEEEEAAAQQQQAABBJIj4MYVk3O05B4lUIHan376Kawb4nPOOUfmzJkjrVq1kmXLlsUlc+qpp8qQIUOkb9++J23/7LPPyp/+9Cez/qKLLpL//Oc/ZjmeGW2Rqy1z3WnkyJFy9913u4sxXwnUxuQhEQEEEEAAAQQQQAABBBBAAAEEEEAAAQQQQAABBBBAAIGEBAjUJsQVfWPtUlhbubqTBlKPHj0qixYtclc5r0WLFnVazWq3yMePHw9LcxfGjh0r3bt3dxed10GDBskjjzxi1l111VUyffp0sxzPTKdOnWTChAlm04ceeijsmCYhwkxeDtT6+SaIUBWsQgABBBBAAAEEEEAAAQQQQAABBBBAAAEEEEAAAQQQCLCAG3fzc4wqUC1qtUth7Vo40lSgQAHp1auX03pVW9oWLFhQDh8+LKtWrZL3339fBg8eHBa0LVmypCxZskSqV69uDnfvvffKc889Z5a7desmr732mlmOZ0Zbzz7//PNmU13WVrXxTO4FE8+2QdvGzzdB0CwpLwIIIIAAAggggAACCCCAAAIIIIAAAggggAACCCCAQGwBN+7m5xhVoAK1H330kVxxxRUnqWdlZYmmNWjQ4KQ0d8WHH34oN910k+zbt89dJRdeeKHTtbFbUXfddZe89NJLJj2RIKu7U8+ePeXFF190F+Wvf/2rPPbYY2Y51oxbDj9fMLHKTxoCCCCAAAIIIIAAAggggAACCCCAAAIIIIAAAggggAACfhAIQtwtUIHayZMnS/v27U+q27ffflvatWt30vrsK7KPQavp3333nZx99tnOpg8//LAMHTrU7Na1a1cZN26cWY5n5pZbbgnbZ/jw4RHHw410rCBcMJHKzToEEEAAAQQQQAABBBBAAAEEEEAAAQQQQAABBBBAAAEE/CQQhLhboAK1H3zwgVx55ZVhdZzIOLIHDhyQSpUqye7du80xpk6dKtdcc42zrF0Waytad9L1mp7IpK1233rrLbPLG2+8IZ07dzbLsWaCcMHEKj9pCCCAAAIIIIAAAggggAACCCCAAAIIIIAAAggggAACCPhBIAhxt0AFaufOnStNmzYNq9snnnhC/vKXv4Sti7Vw6623ho07++ijj8r999/v7PLOO+/IDTfcYHa/5JJL5NNPPzXL8cxcfvnlMnPmTLOpdrkcqbtms0HITBAumJDiMosAAggggAACCCCAAAIIIIAAAggggAACCCCAAAIIIICALwWCEHcLVKD2m2++kXr16oVV9vTp00Vb1cY7Pf744864se72N998s4wfP95Z/OKLL+Tiiy92k6Ru3bqydOlSsxzPTM2aNeXbb781my5atEguuOACsxxrJggXTKzyk4YAAggggAACCCCAAAIIIIAAAggggAACCCCAAAIIIICAHwSCEHcLVKBWuyw+/fTTw+p2yZIlJwVvwzbItqBdEevYs+507bXXyrvvvussrl271oxXqytOOeUU2bt3rxQrVszdPOarZVlSvHhxOXz4sLNdgQIFZMeOHSeVOdpBgnDBRCs76xFAAAEEEEAAAQQQQAABBBBAAAEEEEAAAQQQQAABBBDwi0AQ4m6BCtRqxVapUkU2btxo6jh0jFmzMsaMdnX84IMPmi0eeOAB+dvf/uYsHzlyxAmq6li27vT5559Ls2bN3MWYr9lb/F500UXyn//8J+Y+oYlBuGBCy8s8AggggAACCCCAAAIIIIAAAggggAACCCCAAAIIIIAAAn4UCELcLXCB2uuvv960gNVK166MBwwYEHf933LLLTJu3Diz/YQJE+Smm24yy126dDFdIevKv//97zJw4ECTHmvm2WeflT/96U9mk0T21Z2CcMGYk2MGAQQQQAABBBBAAAEEEEAAAQQQQAABBBBAAAEEEEAAAZ8KBCHuFrhA7QsvvCC9evUyVX7hhReKji0bz6RdElevXl22bt1qNl++fLmce+65Zvmjjz6SK664wixr2rJly0wQ1SREmGnUqJHomLTulP3Y7vpor0G4YKKVnfUIIIAAAggggAACCCCAAAIIIIAAAggggAACCCCAAAII+EUgCHG3wAVq9+3bJ+XLl5eDBw+aen7zzTelY8eOZjnaTPYWr/Xq1ZOvv/5adCxZdzp+/LicddZZsn37dneV04JXx7KNNU2bNk1Ct6lataqsW7cu1i4npQXhgjmp0KxAAAEEEEAAAQQQQAABBBBAAAEEEEAAAQQQQAABBBBAwGcCQYi7BS5Qq3V81113yUsvvWSq+8wzz5QPPvhANPAabfrqq6+clrI7d+40m8yePVuaNm1qlt2Zvn37yjPPPOMuyhlnnCHz588XDb5Gmj7++GMnSHvo0CGTPHr0aLn99tvNcjwzQbhg4jkPtkEAAQQQQAABBBBAAAEEEEAAAQQQQAABBBBAAAEEEEAgkwJBiLsFMlC7d+9eJyi7ceNGU79FihSRp556Sm677TYpVqyYWX/kyBGZOHGi9OzZU0IDqdoCV1viRpq0a2QN+oYGdatUqeIEb6+55hqzy48//ihTp06Ve++9V44ePWrWN27cWObNmxdXd8lmJ3smCBdMaHmZRwABBBBAAAEEEEAAAQQQQAABBBBAAAEEEEAAAQQQQMCPAkGIuwUyUKuVrYHQ1q1byy+//BJW99qNcY0aNaRmzZqyfv16WbVqlfz6669h25QrV060hW2FChXC1ocuvPfee3L11VeHrnLmtdtlPbZ2jbx69eqT0kuVKiVz5syRunXrnpSW04ogXDA5nQPpCCCAAAIIIIAAAggggAACCCCAAAIIIIAAAggggAACCGRaIAhxt8AGarVylyxZIldeeaVoC9h4p8qVK8vMmTPlnHPOyXGXl19+We65556w1rKxdtIukmfMmCHnn39+rM2ipgXhgolaeBIQQAABBBBAAAEEEEAAAQQQQAABBBBAAAEEEEAAAQQQ8IlAEOJugQ7Uaj3//PPP8sgjj8ioUaNOajkbeh0ULlzY6aL4gQcekNKlS4cmxZzXlrs6Ju4333wTdbuCBQvKddddJ48//rhUr1496nY5JQThgsnpHEhHAAEEEEAAAQQQQAABBBBAAAEEEEAAAQQQQAABBBBAINMCQYi7BT5Q61byrl275F//+pfT7bC2sN2/f79kZWXJmWeeKZdccolcfvnlCQVo3eO6r/Pnz5fJkyc73Slv3rxZihYtKlWrVpWzzz5bbr75ZqlWrZq7qefXIFwwnk+OHRFAAAEEEEAAAQQQQAABBBBAAAEEEEAAAQQQQAABBBBIk0AQ4m55JlCbpjpNaTZBuGBSCsDBEUAAAQQQQAABBBBAAAEEEEAAAQQQQAABBBBAAAEEEEiCQBDibgRqk1DRyTpEEC6YZJ0rx0EAAQQQQAABBBBAAAEEEEAAAQQQQAABBBBAAAEEEEAgVQJBiLsRqE1V7Xs4bhAuGA+nxS4IIIAAAggggAACCCCAAAIIIIAAAggggAACCCCAAAIIpFUgCHE3ArVpvSRiZxaECyb2GZCKAAIIIIAAAggggAACCCCAAAIIIIAAAggggAACCCCAQOYFghB3I1Cb+evElCAIF4wpLDMIIIAAAggggAACCCCAAAIIIIAAAggggAACCCCAAAII+FQgCHE3ArU+uniCcMH4iIuiIIAAAggggAACCCCAAAIIIIAAAggggAACCCCAAAIIIBBRIAhxNwK1EasuMyuDcMFkRoZcEUAAAQQQQAABBBBAAAEEEEAAAQQQQAABBBBAAAEEEIhfIAhxNwK18ddnyrcMwgWTcgQyQAABBBBAAAEEEEAAAQQQQAABBBBAAAEEEEAAAQQQQCCXAkGIuxGozWUlJ3P3IFwwyTxfjoUAAggggAACCCCAAAIIIIAAAggggAACCCCAAAIIIIBAKgSCEHcjUJuKmvd4zCBcMB5Pjd0QQAABBBBAAAEEEEAAAQQQQAABBBBAAAEEEEAAAQQQSJtAEOJuBGrTdjnknFEQLpicz4ItEEAAAQQQQAABBBBAAAEEEEAAAQQQQAABBBBAAAEEEMisQBDibgRqM3uNhOUehAsmrMAsIIAAAggggAACCCCAAAIIIIAAAggggAACCCCAAAIIIOBDgSDE3QjU+ujCCcIF4yMuioIAAggggAACCCCAAAIIIIAAAggggAACCCCAAAIIIIBARIEgxN0I1EasusysDMIFkxkZckUAAQQQQAABBBBAAAEEEEAAAQQQQAABBBBAAAEEEEAgfoEgxN0I1MZfnynfMggXTMoRyAABBBBAAAEEEEAAAQQQQAABBBBAAAEEEEAAAQQQQACBXAoEIe5GoDaXlZzM3YNwwSTzfDkWAggggAACCCCAAAIIIIAAAggggAACCCCAAAIIIIAAAqkQCELcjUBtKmre4zHdC8bj7gntZllWQtuzMQIIIIAAAggggAACCCCAAAIIIIAAAggggAACCCCAAAJBEXDjbn6OiRGo9dHV5F4w6SiSny/KdJw/eSCAAAIIIIAAAggggAACCCCAAAIIIIAAAggggAACCORdATfu5ueYGIFaH11/QbhgfMRFURBAAAEEEEAAAQQQQAABBBBAAAEEEEAAAQQQQAABBBCIKBCEuBuB2ohVl5mVQbhgMiNDrggggAACCCCAAAIIIIAAAggggAACCCCAAAIIIIAAAgjELxCEuBuB2vjrM+VbBuGCSTkCGSCAAAIIIIAAAggggAACCCCAAAIIIIAAAggggAACCCCQS4EgxN0I1OaykpO5exAumGSeL8dCAAEEEEAAAQQQQAABBBBAAAEEEEAAAQQQQAABBBBAIBUCQYi7EahNRc17PGYQLhiPp8ZuCCCAAAIIIIAAAggggAACCCCAAAIIIIAAAggggAACCKRNIAhxNwK1absccs4oCBdMzmfBFggggEDuBA4dOiTFihXL3UHYO2UC1E/KaDkwAo7Arl27pHDhwnLqqaciggACCCCAAAIIIIAAAggggAACCCCQC4EgxN0I1OaigpO9axAumGSfM8dDAAEEVGDSpEny9NNPy5o1a2Tv3r2SlZUl5557rgwYMEDatGkDUoYFZsyYIY899pisXLlSNIhUunRpqVmzpvTt21c6dOiQ4dKRPQL+FWjYsKF8/fXXTgF37NjhPNsilXbbtm0ybNgwmTVrlixbtkwsy5Jy5cpJjx49ZODAgQRtI6GxDgEEEEAAAQQQQAABBBBAAAEEEMhBIAhxNwK1OVRiOpODcMGk04O8EEAgfwj06dNHRowYEfVke/XqJaNGjYqaTkJqBfr37y/Dhw+PmslNN90kEyZMiJpOAgL5VUCDrq1atTKnr4HasmXLmmV3ZufOndK8eXPnhxDuutDX2rVry4IFC6RkyZKhq5lHAAEEEEAAAQQQQAABBBBAAAEEEMhBIAhxNwK1OVRiOpODcMGk04O8EEAg7wtoS83QFrPa1WeDBg1k7ty5cvz4cQPw9ttvS7t27cwyM+kR+Oijj+SKK64wmZUoUUKaNWsm8+bNkz179pj1r7zyitx6661mmZn0CWgwcNCgQXFneNlll8mQIUPi3p4NExM4cOCAbNmyRcaMGSPPPfecHD582BwgUqD2xIkToq1uFy9e7GynXR63bNlSVqxYIZs2bTL73nnnnfLiiy+aZWYQQAABBBBAAAEEEEAAAQQQQAABBHIWCELcjUBtzvWYti2CcMGkDYOMEEAgXwhoEFCDgTq1b9/eCW6UKlVKfvjhB/n9738vv/zyi5PWsWNHefPNN515/kmfgAaHRo8e7WRYvXp1Wbp0qWiw9siRI3LJJZfI/PnznbSrrrpKpk+fnr6CkZMReOONN6Rr165mOacZ7ap64sSJOW1GugcB/UHJjTfeGHXPSIHaOXPmOD9+0J00SLtw4UKpW7eu/Prrr9KvXz8ZOXKkczxtifvjjz+K+1kxaiYkIIAAAggggAACCCCAAAIIIIAAAggYAfe7FB1myq8TgVof1UwQLhgfcVEUBBDIAwJnnnmm6NiMOr333nty5ZVXmrPq1q2bvP76685yvXr1ZMmSJSaNmfQIXH755TJz5kwns/vvv18effRRk7F2V63dVuuk4wkvX77cpDGTPoFXX31VunfvHneGnTp1kn/+859xb8+G8QvkFKj96aefThqjVoOx//jHP5xMtJtxHafWnXbv3i1ffvmlu+i0tNVgLhMCCCCAAAIIIIAAAggggAACCCCAQHwCQYi7EaiNry7TslUQLpi0QJAJAgjkCwHt8nPs2LHi/pqpc+fOUrx4cXPuGlByxz5t27atvP/++yaNmfQIhI5Pe91118k777xjMtaxg1944QVnmXFqDUvaZ7SV5nfffRc1X/2Bwz333OOkn3baafLFF19IzZo1o25PgneB7du3O63O3SN8/vnn8ve//91dlEiB2mrVqsn69eudbfRHEdo1NRMCCCCAAAIIIIAAAggggAACCCCAQHIEghB3I1CbnLpOylGCcMEk5UQ5CAIIIBBDQAO4U6dOlS5dusjBgwedLd9991259tprY+xFUioEtBvWJk2aiNbJKaecIhq41W6O//3vf8tTTz1luqbO3ho6FWXhmIkLaFe5jRo1ks2bNztd5v7rX/9y6i/xI7GHF4FJkyaJdjXtTtkDtdqbgPYq4E6LFi2SZ599VmbPni0a9K1du7YzRvTDDz8sxYoVczfjFQEEEEAAAQQQQAABBBBAAAEEEEAgToEgxN0I1MZZmenYLAgXTDocyAMBBPKvQOPGjZ0udN0ArQYHH3/8cWesxvyrktkzHzdunNx+++3OmJnZS6LvWy+99JKTnj2N5cwLXH311U6X4loSbVX73HPPZb5Q+agEOQVq16xZI7Vq1TIi5cqVc8ahNSv+O6MB208++UTKly+fPYllBBBAAAEEEEAAAQQQQAABBBBAAIEYAkGIuxGojVGB6U4KwgWTbhPyQwCB/CVQsWJF+eGHH8xJFyhQQHr06CHDhw+XkiVLmvXMpE/g+eefl969ezutaiPlql0gjxw50mmxGSmddZkR0G7DtftwnbKyspzukUuXLp2ZwuTTXHMK1GoLWm3xHDoVLVpULrroIqeL6sOHD5ukG2+8Ud566y2zzAwCCCCAAAIIIIAAAggggAACCCCAQM4CQYi7EajNuR7TtkUQLpi0YZARAgjkS4EhQ4bIunXrZM6cOWbcRoXo3r27M55tvkTJ4Ek/+eSTMmDAAFOCevXqibbS1NZ98+bNM+v79OkjzzzzjFlmJrMC+/btk+rVq8vOnTudgmiwvWfPnpktVD7MPadArd5DGpR1p/PPP18+++wzKVWqlFN3t9xyS9jY3KtWrQprgevuxysCCCCAAAIIIIAAAggggAACCCCAQGSBIMTdCNRGrruMrA3CBZMRGDJFAIF8J3DkyBHp2LGj6Ni07rRx40apVKmSu8hrGgTOOOMM0XE1ddIxg19//XWT68CBA+WJJ55wlrUV4J49e6RIkSImnZnMCTz99NPy5z//2SlAnTp1ZPHixVKwYMHMFSif5pxToHbt2rVy9tlnG53sYz3PmDFD2rRpY9K1Ra22rGVCAAEEEEAAAQQQQAABBBBAAAEEEIhPIAhxNwK18dVlWrYKwgWTFggyQQCBfCGwe/dupztWPdlChQrJBRdcEHbec+fOlaZNm5p106dPl6uuusosM5NagRUrVsh5551nMnn//felbdu2ZnnJkiWiLQDdafbs2WH15a7nNb0Cx44dk2rVqsnmzZudjKdOnSrXXHNNegtBbo5AToFaHYu7RIkSRit7i9mjR4+Kdld96NAhZ5thw4ZJ//79zfbMIIAAAggggAACCCCAAAIIIIAAAgjEFghC3I1Abew6TGtqEC6YtIKQGQII5GmB0ECfPv+0RaZ2+elO2gVoixYt3EXJ3trMJDCTEoFp06bJtddea46t9dG8eXOz/N1330mNGjXM8muvvSbdunUzy8xkRiB0bFoN8v34449SuHDhzBQmn+eaU6BWebSXADeo/vLLL8ttt91m1DZs2CBVq1Y1y1OmTJHrr7/eLDODAAIIIIAAAggggAACCCCAAAIIIBBbIAhxNwK1seswralBuGDSCkJmCCCQpwVOnDghWVlZ8vPPPzvn+eabbzrdHbsnreMzjhs3zl10ghlnnXWWWWYmtQLff/+9nHPOOSaTu+++W0aOHGmWH3vsMXnggQfMsnavW79+fbPMTGYEGjZsKF999ZWTuQbONYDOlBmBeAK1oV2It2rVSj7++GNTWL3fevfubZa//fbbsHvSJDCDAAIIIIAAAggggAACCCCAAAIIIBBRIAhxNwK1EasuMyuDcMFkRoZcEUAgrwpoi01tualTsWLFpF+/fs6YjZMnT5YPP/xQNJirk3a5q13vMqVPwLIsqVu3rixfvtzJVMc41fEytRvdmTNnOvWmYwnrVLt2bfnmm2+cLqydFfyTEYGlS5eGBctphZ6RajCZxhOoXb16tdPF+PHjx539OnToIDfccIOsW7dOhg4dKgcOHHDW632n3VgzIYAAAggggAACCCCAAAIIIIAAAgjELxCEuBuB2vjrM+VbBuGCSTkCGSCAQL4S0HFQW7duLVu2bIl63mXKlBFtrVm5cuWo25CQGoFFixbJhRdeKDruabSpSJEiMn/+/LAAYbRtWZ9agVdffVW6d+/uZKL1sm/fPro9Ti15zKPHE6jVA4wfP97pNtz9YUr2g2oX1vPmzZNatWplT2IZAQQQQAABBBBAAAEEEEAAAQQQQCCGQBDibgRqY1RgupOCcMGk24T8EEAg7wts2rRJ2rVrJxoU1FacoZO2pB09erRUqFAhdDXzaRTQbnTvuOMO+frrr0/KtWXLljJixAj5/e9/f1IaK9IvoC3S//GPfzgZN27c2Amgp78U5OgKxBuo1e1feeUVGTBggOzcudPd3Xlt1KiR6HGqVKkStp4FBBBAAAEEEEAAAQQQQAABBBBAAIGcBYIQdyNQm3M9pm2LIFwwacMgIwQQyHcC+/fvlyVLloiOjaqtZ7X1WPny5fOdgx9PWFv66fiY+rd161YnaFSjRg2pVq2aH4ubb8ukY5zOmjXLOf/bb7/d+ZFDvsUI4InrD1VWrVolX375pZQtW1bq1KkjlSpVEvfzYQBPiSIjgAACCCCAAAIIIIAAAggggAACGRVwv1fJ3kAoo4XKljmB2mwgmVwMwgWTSR/yRgABBBBAAIHoAuXKlZMdO3Y4Gzz44IPOGKfRtyYFAQQQQAABBBBAAAEEEEAAAQQQQACBvC0QhLgbgVofXYNBuGB8xEVREEAAAQQQQAABBBBAAAEEEEAAAQQQQAABBBBAAAEEEIgoEIS4G4HaiFWXmZVBuGAyI0OuCCCAAAIIIIAAAggggAACCCCAAAIIIIAAAggggAACCMQvEIS4G4Ha+Osz5VsG4YJJOQIZIIAAAggggAACCCCAAAIIIIAAAggggAACCCCAAAIIIJBLgSDE3QjU5rKSk7l7EC6YZJ4vx0IAAQQQQAABBBBAAAEEEEAAAQQQQAABBBBAAAEEEEAgFQJBiLsRqE1FzXs8ZhAuGI+nxm4+FThy5IgUKVIk7tKdOHFCduzYIWXLlpWCBQvGvR8bpkeA+kmPM7nkPQHunczXaaLvR1riXbt2SeHCheXUU0/N/AlQgqgChw4dkmLFikVNJyH5Al7MvdyDyS85R0QAAQQQQAABBBBAAAEEEEAguQJBiLsRqE1unefqaEG4YHJ1guzsC4H33ntPJk6cKPPnz5e1a9c6QddatWpJ7969pX379hHL+MEHH8jQoUPlm2++kYMHDzpB2saNG8t9990n1157bcR9WJl7Aa0nNXYnrZ/hw4e7i+aV+jEUvpgZOHCgzJkzJ2ZZmjRpIk8//XTMbUhMvQD3TuqNY+Xg5f1o27ZtMmzYMJk1a5YsW7ZMLMuScuXKSY8ePUTvPYK2scQTT/P6PJs0aZLzjFuzZo3s3btXsrKy5Nxzz5UBAwZImzZtEi8Ie+Qo4MXcyz2YY0HYAAEEEEAAAQQQQAABBBBAAAEfCQQh7kaglgvGRwIUJdUCGvi7+eabRVuPRZratm0r06ZNk0KFCplkDRTql+LRpsGDB8ugQYOiJbPeo8C+ffukZs2asn37dnOErl27yrhx48yyzlA/YRy+WGjQoIEsXrw4Zllat24tM2bMiLkNiakV4N5JrW9OR/fyfrRz505p3ry5rFy5MuLha9euLQsWLJCSJUtGTGdl4gJenmd9+vSRESNGRM2sV69eMmrUqKjpJCQu4MXcyz2YeMnYAwEEEEAAAQQQQAABBBBAAIHMChCozax/4HJ3L5h0FFxboDDlL4G5c+dKixYt5NixY86Ja3eRGghcsWJFWOBWg64afNXpo48+kiuuuMKZ139KlCghF198saxevVo2bdpk1n/++efSrFkzs8xM7gUifemaPVBL/eTeORVHKFOmjOzZsyfmoQnUxuRJeSL3TsqJY2bg5f1If2DUsGFD8yMIfQ9r2bKl8x4W+n505513yosvvhgzfxLjF0j0eaY/QAltMastnDXYq3V+/Phxk/Hbb78t7dq1M8vMeBfwYu7lHvReQvZEAAEEEEAAAQQQQAABBBBAIHMCbtzN1zExu3BMPhGwL1WNnqblzyenTDHSKGC3pDXXlh2gtX766Scn9w0bNlh2ANeknXLKKdbhw4edNLubQrP+D3/4g3XgwAFnvT2OmWUHmkzaJZdcksYzyftZ2a0xLXsMYMe3QoUKxtkO1IadPPUTxuGLBTtAa+rLDlZYu3fvjvj3yy+/+KK8+bUQ3DuZrXkv70ezZ88295YdpLWWLl3qnMTRo0ete+65x6TZY6hbdlA3syeYR3L38jwL/Wxgd9dv2d0eOxqbN2+27KCtqaeOHTvmEaXMn4YXcy/3YObPlBIggAACCCCAAAIIIIAAAgggkLiAG3NLfM/07aFjezH5RCAIF4xPqCiGB4GKFSuaL0jtsTHDjjB16lSTptfh119/bdld74ate//998P2scdCM+l2V8nO9mEbsOBJQAMMF110kWNrt2a2Qr9M7datmzkm9WMofDWjQXb3WW6PxeirslGY/y/AvZP5KyHR9yMtcd++fc291b9//7CT2LVrl2WPN2z+9MdETLkX8PI8K1++vKkne/zTsELoj43c52O9evXC0ljwLuDF3Ms96L2E7IkAAggggAACCCCAAAIIIIBA5gTc7yIyV4Kcc2aMWruW/DIFogm2X7AoR0IC2t3xb3/7W9Ptsf2FttNlpHsQu1WtVK1a1V10xqm1v/gTuxWtWbdmzRqpUaOGWdYxVLVLRHe8Wz1maHeHZkNmEhJ45ZVXpEePHmK3bJZvvvlGHn30URk/frxzDDtQK6+99pozv3DhQuonIdn0bGz/6EGuu+46JzMdT1i7q7ZblIkdOJIzzjgjPYUgl5gC3DsxeVKe6OX96I9//KNUq1ZN1q9f75Rv5syZctlll6W8rPk9g0SfZ/p5YOzYsfojUIeuc+fOUrx4ccPYqVMnmTBhgrPctm1bsX8AZtKY8SbgxdzrPeithOyFAAIIIIAAAggggAACCCCAQGYFAhF3yzmWyxbpErAvV6elQbryIx8EXIHXX3/dtHLR63DZsmXWV199FbZuypQp7ubO648//hiWPmbMmLB0FhIX0FZhWVlZjqu2HtPJ/qLbOIe2qKV+EvdNxx7Dhw839dWzZ0+rUqVKZtkO1DqtAun2OB01ET0P7p3oNn5IifR+tHXrVnMf6XvUokWLrC5duliVK1e2ihQpYtWvX98aOHCgdfDgQT+cQp4pQ7KeZ/bYtJZ+hrCDtqYe33333Tzj5McTyY15pHvQj+dImRBAAAEEEEAAAQQQQAABBBCIRyAIcTda1Nq15JcpEJF9v2BRjqQJ2AFXOf/882Xbtm3OMatXry6rV6+WX3/9VUqWLGlazN5xxx3y0ksvmXxHjBghffr0MctPPPGE/OUvfzHLzCQucNdddznG9hiL8t133zmtoO1gRMQWtYcOHaJ+EidO+R56T+i9EWuqUqWK2MFCOe2002JtRlqKBLh3UgSbhMNGez9au3at1KpVy+RQrlw50W2zT7Vr15ZPPvlEtEcIptwLJON51rhxY1m+fLnYQXSnQNpbxOOPPy79+vXLfQE5QkSB3JhHuwftIS4i5sVKBBBAAAEEEEAAAQQQQAABBPwuEIS4G4FaH11FQbhgfMRFUZIgsHLlSrnqqqtMd5J6SHvsWWnfvr1zdO1aUr/01kmvzxYtWkjHjh2dLnlfeOEF05Wypj/00EPyyCOP6CyTBwHtjrVJkyZOYFwD4hoY1ylaoFbTqB9V8NekXbROnz7dFKply5aigdkvvvhCVq1aZdbfdNNNpgtQs5KZtAlw76SNOu6MYr0f2S1opVGjRmHHKlq0qNjjeTv31uHDh03ajTfeKG+99ZZZZsa7QDKeZ/ZYqPLDDz+YQhQoUMDp3t9urev82MgkMJM0Aa/mse7BpBWOAyGAAAIIIIAAAggggAACCCCQZoEgxN0I1Kb5ooiVXRAumFjlJy1YAjrW6d13321auWjphw4dKg8++KA5ER27tm7dumJ31WrWRZsZNmyY9O/fP1oy62MI6Bhz2gJGgxHaullf9ctsnWIFaqmfGKgZSnr44Yed1mP79++XK664wrQaO3r0qBNYnzNnjinZzp075fTTTzfLzKRPgHsnfdbx5JTT+9G8efOcoKx7LH1OfvbZZ1KqVCnR++iWW24JG+9UfxQR2gLX3Y/XxASS8TwbMmSIrFu3TvTZ544xrKXo3r27M55tYiVi63gEvJjndA/Gky/bIIAAAggggAACCCCAAAIIIOBHgUDE3eLpw5lt0iNgX8TO2F3pyY1c8quA3aWxpWNnutebvpYoUcKaMGFCRBIdr9ZutRS2vd0FnnXvvfdaZ555plk/duzYiPuzMmeBqVOnGsdBgwZZH3/8sfmzW2SatFatWjnr16xZYw5K/RgK38+MGjXK1KXed7Nnz/Z9mfNyAbl3Ml+78b4fff/992H3znvvvRdW+A8//DAs3W5RG5bOQvIFEn2e2a2ereuuuy6snjZu3Jj8gnFEIxCPebz3oDkoMwgggAACCCCAAAIIIIAAAggETMCNg/i52LSotWvJL1MgIvt+waIcngT27dvndGtsBwLN/hdccIG8+eabUqNGDbMu+4z9EBPtEu+bb76RrKwsp2VTsWLFRP+0paBO2kXypZdemn1XluMQeOONN6Rr165xbPn/N9GWy9qC2Z2oH1fC368rVqyQ8847zxRy4sSJ0qFDB7PMTPoFuHfSb+7mmMj7kY5vav+gyN3V6UY8tMWsvg+VLl1adPxhnejhwVClbCbS88z+MZEzvrpmqmOa6ueL0Gnu3LnStGlTs0q7idfhF5i8C+zevduzeSL3oPcSsicCCCCAAAIIIIAAAggggAACmRUIQtyNQG1mr5Gw3INwwYQVmIXACejYs5MnTzbltlvFylNPPSWFCxc26+KdWbx4sTRo0MDZXPffs2ePE7iNd3+2+59AbgO1/zvS/+aon/9ZpGtOu1u1W5Y72enz3G4dHTYGo46bqWPTutNXX31l7iF3Ha+ZF+DeSU8dJPp+VKlSJdm8ebNTuJdfflluu+02U1Dtyrpq1apmecqUKXL99debZWYSF/DyPNMu+7Vbap30GaifC7R7anfS7qp1rHt3sltGy5VXXuku8upBYMmSJZ7NE70HPRSPXRBAAAEEEEAAAQQQQAABBBDIuEAQ4m4EajN+mfyvAEG4YP5XWuaCJqABWv1Szp2GDx8uffv2dRcjvjZr1sxpRauJnTp1kueff95sd8MNN8g777zjLF922WUyc+ZMk8ZMYgIaZPjyyy8j7jRy5EjRVkg6aX306tVLatasKfXr13eWtZWzTtSPw5DRf3744QepWLGiKcMzzzwjffr0MctaR3YX486ytkbftWsXP24wOumd4dmWXu/suXl5Pxo4cKA88cQTzqG05WZozxD6nOzdu7fJ5ttvv5VzzjnHLDOTuICX51mRIkWcXjd+/vlnJ0PtraNjx44mcx1LeNy4cWZZA+9nnXWWWWYmcQEd4157OknU3Ms9mHjp2AMBBBBAAAEEEEAAAQQQQACBzAsEIe5GoDbz14kpQRAuGFNYZgInoF2sTpo0yZQ7tJWLWfnfGf3Su0uXLhL6xbh2Y6gtcBs3bizaXeH48ePNbtpKpnnz5maZmeQJaD241t26dZPXXnvNHJz6MRS+mdEA+tKlS53y6D3WuXNn59749NNP5cUXXzTl1Na2gwcPNsvMpFeAeye93tlz8/J+tHr1aqfr8OPHjzuH02PoD4bWrVsnQ4cOlQMHDjjrr7nmGrHH/c6eJcseBLw8z6699lqZNm2ak5v+IKVfv35y9tlnO7152GMJiwYWdWrbtq28//77zjz/5E7Ai7mXezB3pWRvBBBAAAEEEEAAAQQQQAABBDIjEIS4G4HazFwbEXMNwgUTseCsDIRAhQoVZOvWrXGVdcyYMdKjRw/ZuXOnNGnSRNauXRt1vzvuuENeeumlqOkk5E4gVqCW+smdbSr2Xr58ufNjBh1TM9pUp04dmT9/vhQvXjzaJqxPsQD3ToqBczi8l/cjPaT+aEV/sOIG+7Jno+PUzps3T0LHr82+DcvxC3h5nunYta1bt5YtW7ZEzahMmTKiXYxXrlw56jYkxC/gxdzrPRh/qdgSAQQQQAABBBBAAAEEEEAAAX8IBCHuRqDWH9eKU4ogXDA+4qIoCQisX79eqlWrFvcebqBWd9Agbc+ePU/q2liDTNqt69/+9jfRcemYUiMQK1CrOVI/qXHPzVEXLlzotCJzu6wOPZaOqzlixAi6PA5FydA8905m4HPzfqQlfuWVV2TAgAHOD4lCz6BRo0ZOrxFVqlQJXc18LgW8PM82bdok7dq1k0WLFollWWEl0Ja0o0ePFg0UMiVPIBHz3N6DySs1R0IAAQQQQAABBBBAAAEEEEAg9QJBiLsRqE39dRB3DkG4YOI+GTbMcwJLliwR/du9e7foF+FNmzaVsmXL5rnzDOoJUT/+qzlt5aRjZf70009OCz9tSastyZj8JcC946/6iKc0GvxbtWqVM7a3vg/pvVWpUiVxP0fFcwy2SUzAy/Ns//79zueG77//3mk9qy2dy5cvn1jGbJ2QAOYJcbExAggggAACCCCAAAIIIIBAPhBwvy/K/mNyP506gVof1UYQLhgfcVEUBBBAAAEEEEAAAQQQQAABBBBAAAEEEEAAAQQQQAABBCIKBCHuRqA2YtVlZmUQLpjMyJArAggggAACCCCAAAIIIIAAAggggAACCCCAAAIIIIAAAvELBCHuRqA2/vpM+ZZBuGBSjkAGCCCAAAIIIIAAAggggAACCCCAAAIIIIAAAggggAACCORSIAhxNwK1uazkZO4ehAsmmefLsRBAAAEEEEAAAQQQQAABBBBAAAEEEEAAAQQQQAABBBBIhUAQ4m4EalNR8x6PGYQLxuOpsRsCCCCAAAIIIIAAAggggAACCCCAAAIIIIAAAggggAACaRMIQtyNQG3aLoecMwrCBZPzWbAFAgggEFvg0KFDUqxYsdgbZUvdtWuXFC5cWE499dRsKSwmW8BL/ezbt09KlSqV7KJwvBgCXu4JL3UbowgkxSGAeRxIGdzkyJEjUqRIkYRKQJ0mxJWxjamnjNGTMQIIIIAAAggggAACCCDgK4EgxN0I1ProkgnCBeMjLoqCAAIBEpg0aZI8/fTTsmbNGtm7d69kZWXJueeeKwMGDJA2bdpEPJNt27bJsGHDZNasWbJs2TKxLEvKlSsnPXr0kIEDBxK0jajmbaWX+pk7d64888wzsnDhQtm0aZOcfvrp0qhRI+nUqZN06dLFW0HYK6aAl3vCS93GLASJOQokaq7Pszlz5sQ8bpMmTZxnaMyNSIxL4L333pOJEyfK/PnzZe3atVK2bFmpVauW9O7dW9q3bx/xGDNmzJDHHntMVq5cKfojidKlS0vNmjWlb9++0qFDh4j7sDJ5Ag0bNpSvv/7aOeCOHTuczxCRjp7ovRfpGKxDAAEEEEAAAQQQQAABBBDIWwJBiLsRqPXRNReEC8ZHXEktipcWFV72SWqhORgCARHo06ePjBgxImppe/XqJaNGjQpL37lzpzRv3tz5Ujws4b8LtWvXlgULFkjJkiUjJbMuAQEv9fPxxx/LtddeK9piKdL05JNPyn333RcpiXUeBbzcE17q1mPx2O2/Al7MGzRoIIsXL45p2Lp1a9FgIVPuBDRAe/PNN8uJEyciHqht27Yybdo0KVSokEnv37+/DB8+3Cxnn7nppptkwoQJ2VeznCQB/bFWq1atzNE0UKvB9eyTl3sv+zFYRgABBBBAAAEEEEAAAQQQyHsCgYi72S2UmHwiYN8Clv4xpUdg+vTplv1lnVW9enXH3f7Sx2ratKll/xo/agG87BP1YCSkXcD+ItU666yzzJ/dEibtZchvGX744YfO/eU+3+yuiy07AGsVLFgwbP3bb79taI4fP26df/75Jt3u8tiyW91alSpVMuv0eHfeeafZhxlvAl7q56effrLsrkJNXdjBcuvyyy+3fve735l1Wj8zZ870Vij2OknAyz3hpW5PypgVCQl4NbdbZ4bdO+7zMvTVDtQmVBY2PlnAbrVs2QFYY63vLXXq1LEKFChg1qn5oEGDzM52cDwsrUSJEs77UfY6e+WVV8w+zOReYP/+/ZbdA4dl/+DHKlq0aFgd2IHakzLweu+ddCBWIIAAAggggAACCCCAAAII5DkB9/sVP58YUUEf1U4QLhgfceWqKBqwy/7FnOuvr3aLCuvXX38Ny8PLPmEHYCGjAnZ3uycFkrp27ZrRMuWHzDW44N5bdpeSltaDTps3b7Y0aOumdezY0XDMnj3brNcv0pcuXeqkHT161LrnnntMmv64wm4VZfZjJnEBL/Xz/PPPmzr47W9/69Sl5qz1o0EPt065vxKvj2h7eLknvNRttPxZH5+AF/M9e/aYe0Z/kLJ79+6If7/88kt8hWCrqAL64zz3+WR3W2zpj0502rBhg9WiRQuTdsopp1iHDx920u644w6zXn/YpwFEnTTd7o7apF111VXOev7JvYD+YNKtp0ivkQK1Xu693JeUIyCAAAIIIIAAAggggAACCARBwP2/pZ/LSqDWR7UThAvGR1yei+KlRYWXfTwXkB1TInDvvfee9MUfgaSUUIcdtHz58sbdHhcwLE393edevXr1TJq2dHbX211OmvU6Y48NaH3wwQfmz+6CPCydhcQEvNTPxRdfbOrHHtMxLMPXXnvNpGkg/uDBg2HpLHgT8HJPeKlbb6VjL1fAi7nd5bG5Z+wxu91D8ZoCgYoVKxpre8z0sBymTp1q0vT9xx4P1Um3u9w16++///6wfZ599lmTZo+5HpbGgneBnAK1boA9NAcv917o/swjgAACCCCAAAIIIIAAAgjkXQH3e2Y/nyFj1Nq15JcpEH1l+wUrF+Xo3Lmz/POf/3SOYLeokLlz50pWVpZs3LhRbr31Vvn000+dNLtFhdgtWMTu4lO87JOLIrJrkgWWLFkiDRs2FLv7UKlQoYJs2bLFycEOFMq4ceOSnBuHcwV0DMCxY8fqD4KcVXofFS9e3E2WTp06mXH9dFzA999/30mrVq2arF+/3pm3u8+Vyy67zOzDTPIEvNaP3Q2l6BjdOr366qtyyy23OPP6j936WerXr2+WddzN0GWTwExCAoneE17rNqFCsXGYgFdzO0Ao1113nXMsfT/S9yW75wHnHjvjjDPC8mDBu8CxY8fE7gFA9FUn+wc/0rJlS3NAu1WtVK1a1SzrOLV//OMfJXR8Wq2nd955x2yj46u/8MILzjLj1BqWXM9s377deS9xD/T555/L3//+d3dR7ECt87ndXeH13nP35xUBBBBAAAEEEEAAAQQQQCBvCwQi7ubnKHJ+K5t9Ozi/zM9v553u8/XSosLLPuk+L/KLLGB/gWdddNFFzr11xRVXOOMSu/dat27dIu/E2pQK6HibU6ZMseygrVMvWh/vvvuuk+fWrVvNOl2/aNEiq0uXLlblypWdcVHtoJ81cOBAWmqmsIZi1U9oN61aP//+97/DSqItnt37S191fEem3Akk856IVbe5KyV7RxPIyXz48OHmnunZs2fYWNx2oNbS1tR0exxNN3nrX3/9dVMP+uxatmyZc/AFCxaYoTK0S2R9/7F/4Gc98sgjYd33Z+8xInkl40hvvfVWWN1EalEbSSmney/SPqxDAAEEEEAAAQQQQAABBBDIewLud5V+PjO6PvZR7QThgvERl6ei6LizGhzScS/1b9asWWHHsVvxhX0ZZLeocMaqTXSfsIOykFEBaVuKCwAAQABJREFUu0WnU6f6BeuqVassu1WnqWMCtemvmj/84Q9hAVqtl9AuKFevXm3qR5+J5cqVC1t2n5O1a9e2NIDFlFyBnOrn22+/DauPL7/8MqwAOm6jW0f6qsEPptwJJOueyKluc1dK9o4kEI95pG75Q+8hna9SpYrT7XukPFiXewG7BacV2nWujkWrnxfdSbt01/eq7PWiy/avcq3Ro0e7m/KaAgEvgdp47r0UFJVDIoAAAggggAACCCCAAAII+FDA/f+8D4tmikSg1lBkfiYIF0zmlVJbgmgtKmLl6mWfWMcjLXkC2rrP7tba+XJVWyXpRKA2eb5ejnTWWWeFfdldoEAB6/bbbzctxhYuXBiWrs9Fu6td69JLL3Ve3eekvt54441eisA+MQRyqp8vvvgirH7cVmehh9Q6detJWwsy5U4gWfdETnWbu1KydySBeMyvvvpqc7/ofWN3x2v16NHD0h+juPeRvtpd60bKgnW5FFixYoVld3kcZq1jpIZOo0aNMq1qQ+vEnbe7QLa09w6m1Ah4CdTGc++lprQcFQEEEEAAAQQQQAABBBBAwG8C7v/f/Vau0PIwRq1dS36ZAtFXtl+wUlCOH3/8Uc4//3zZtm2bc3S7RYXYLZmkUKFCUXPzsk/Ug5GQdIG77rpLXnrpJSlbtqx89913zvh0dje6Mn78eCcvu0Wt2C1lkp4vB4wuMGTIEFm3bp3MmTPHjEOrW3fv3t0Zz3bevHlid1VtDqD35GeffSalSpWSnTt3OuOhumPZ6kZ2K2mpVauW2Z6Z3AnkVD92YFbq1q1rMvnqq6+kQYMGZtnuajLsmWm3NBM7EG/SmUlcIFn3RE51m3jJ2CMngXjMH374YVm+fLns379f7O75pV+/fs5hjx496ozPrc9Kd9Jn4Omnn+4u8ppLAX3/v/vuu+XgwYPmSEOHDpUHH3zQLD/55JMyYMAAs1yvXj2xg+vyySefiN6b7tSnTx955pln3EVekyhgB86lQ4cO5ojZx6g1CSEz8dx7IZsziwACCCCAAAIIIIAAAgggkIcFAhF3C43aMp9ZAfteCPtFfyqXM3um/ss9nhYV2UvtZZ/sx2A5dQKh48rZwVqTES1qDUVGZ7SL3Ouuuy7smbdx40br+++/D1uXfdy/Dz/8MCxdW9owJV8gWv3YP04J8//888/DMs8+hq12H8+UO4Fk3xPR6jZ3pWTvWAJezbUlZ+hnwdmzZ8fKhrQ4BbRbYx0PONS2RIkS1oQJE046gv1DL7OdjpceOtkBXJOmPT9oPTMlX8BLi1q3FF7vPXd/XhFAAAEEEEAAAQQQQAABBIIv4P7/389nQotau5b8MrmR/XSUx74o05FNIPKIp0VF9hPxsk/2Y7CcOgG7C0Jp3LixLFq0yGklra92d6xOhrSoTZ179iPv3r3bacms67Vl+gUXXBC2ydy5c6Vp06Zm3fTp08Xu4ljsL8zNuuwtZrWVWenSpeXQoUPONsOGDZP+/fub7ZmJX8BL/bRp00bs8b1F7zGd3n77bWnXrp3J1A4qyjnnnGOWtcVZkyZNzDIziQtoa79E74lbb7014XvvqquuSrxw7GEEvNxPOZnbPwiT8847z+QxceLEsJaFJoGZuAX27dsn7du3l48//tjso+9Nb775ptSoUcOs05ns/tqbQ9u2bc02S5YscT5juCvsQHrYe5q7ntfcCeTUojYV917uSszeCCCAAAIIIIAAAggggAACfhJw426+jon5OYqc38pmX7zOL/Pz23ln6nwTaVHhltHLPu6+vKZPYOrUqaaVy6BBgyz7C1nzp+P/ufdaq1atnPVr1qxJX+HyUU6LFy821vYborV3796ws//0009NutaJ23q2YsWKZv3LL78cts/69etNmu4zZcqUsHQW4hfwWj/VqlUzdfDAAw+EZaj14d5fWufbt28PS2fBm0Ci94TXuvVWOvZSAS/mK1eutOwfmjh/f/7zn81Y3a6oHZg195PeV3ZX424Srx4F7B+WhJnee++91pEjRyIeLfSzhPrb3fCHbfftt9+GHcv+EV9YOgvJEcipRa2Xey85JeMoCCCAAAIIIIAAAggggAACQRBwv6v0c1nFz4XLb2ULwgWTV+pEA0aXX3552BdsdosKK1bAzss+ecUraOfx+uuvh9Wte29Fe9UvypmSL2CPV2qVKVPG1IXdYiksE3uMYJOmdbN582YnPbQ7SQ2mh07PPfdc2D76RTmTNwGv9TNw4EBTB/b4wGFBjhtvvNGkXXLJJd4Kxl4nCSR6T3it25MyZkXcAl7M9ZkX+r5kj3Eall/Hjh1NerFixSy7dXVYOguJCdg9ABhPdR8+fHjMA9hj24dtb49nG7b9o48+GpauAUOm5AvkFKj1cu8lv5QcEQEEEEAAAQQQQAABBBBAwK8C7ncvfi2flotArY9qJwgXjI+4clWURFpUuBl52cfdl9f0ChCoTa93rNyuueYa80W2Bhq0Bearr75qXXnllZbdHbVJs7uTNIexuzu2ChYsaNI6dOhg2V0fWo8//ril4wi6z0o9NlPuBLzUz7Jly0wdaF1o3b3yyivWnXfeGbY+e2vo3JU0f+/t5Z7wUrf5Wzn3Z+/FvF69eua+KVWqlNWrVy9LA1N33XWXWa/3mfYOwZQ7gdAfkqipekf7088Rdhfvlt31tKkHfV+yu6u29NmmxypSpIhJq127tqW9rjAlXyCnQK3m6OXeS35JOSICCCCAAAIIIIAAAggggIAfBdzvkv1YNrdMjFFr15JfpkD0le0XrFyUY/Lkyc74ZO4h7BYV0rdvX3cx4quXfSIeiJVpEdiwYYN8+eWXEfMaOXKk6NioOjVr1kzsL8WlZs2aUr9+/YjbszJ3AjrGX+vWrWXLli1RD2S3uhW7JZJUrlzZbDN+/HixW9yasVBNwn9ndJxaHf/UbtGZPYnlBAS81s+f/vQnefbZZ6Pm1KJFC7G7spbixYtH3YaExAQSvSe81m1ipWLrUAEv5suXL3fGVNexiKNNderUkfnz53M/RQOKc32FChVk69atcW09ZswY6dGjhzPW/YUXXijHjh2Lup8dsHXqh88RUYlylZDTGLV6cC/3Xq4Kxc4IIIAAAggggAACCCCAAAKBEQhE3M2N2PKaeQH7ynZ+mZ/5kuTtEiTaokI1vOyTtxWDe3adO3c2LWC0612m1Ats3LjRatSokaVjlrrPOfdVW2P+8MMPEQsxduxYKysr66R99Fg6Vi1TcgS81s+DDz5oFS1aNKx+tMXZ9ddfbx06dCg5heMoYQKJ3hNe6zYsUxYSEvBivmDBAuv//u//wu4l9xl522230eVxQjUQeeN169ZF9HWds7/agVpzoEWLFlkNGjSIuL+Oe28HCc22zCRfIJ4WtZqrl3sv+aXliAgggAACCCCAAAIIIIAAAn4TcP/P77dyhZaHFrV2LfllCkRk3y9YuSiHlxYVXvbJRRHZNYUCXbp0EW2ZppO22Hzttdecef5JvcD+/ftlyZIl8v333zutZ7U1bPny5WNmbL9hid3tq9NCumzZsqItyypVqiTu8zLmziQmJOClfuyuPkVbBNrdIUvVqlXFDmaI3T11QvmycWICXu4JL3WbWKnYOruAF3NtFWiPuy0//fST01uAPu+0xwGmzAvY3SA7daP1o61yq1SpIjVq1JBq1aplvnCUIEzAy70XdgAWEEAAAQQQQAABBBBAAAEE8pSA+z2yfqfm14lArY9qJggXjI+4PBXFboWX0Jdq2vXdpZdemvA+2l0ekz8FCNT6s14oFQIIIIAAAggggAACCCCAAAIIIIAAAggggAACyRQIQtyNQG0yazyXxwrCBZPLU2R3BBBAAAEEEEAAAQQQQAABBBBAAAEEEEAAAQQQQAABBFIuEIS4G4HalF8G8WcQhAsm/rNhSwQQQAABBBBAAAEEEEAAAQQQQAABBBBAAAEEEEAAAQQyIxCEuBuB2sxcGxFzDcIFE7HgrEQAAQQQQAABBBBAAAEEEEAAAQQQQAABBBBAAAEEEEDARwJBiLsRqOWC8ZEARUEAAQQQQAABBBBAAAEEEEAAAQQQQAABBBBAAAEEEEAg9wIEanNvmK+OEIQLJl9VCCeLAAIIIIAAAggggAACCCCAAAIIIIAAAggggAACCCAQSIEgxN1oUeujSysIF4yPuCgKAggggAACCCCAAAIIIIAAAggggAACCCCAAAIIIIAAAhEFghB3I1AbseoyszIIF0xmZMgVAQQQQAABBBBAAAEEEEAAAQQQQAABBBBAAAEEEEAAgfgFghB3I1Abf32mfMsgXDApRyADBBBAAAEEEEAAAQQQQAABBBBAAAEEEEAAAQQQQAABBHIpEIS4G4HaXFZyMncPwgWTzPPlWAgggAACCCCAAAIIIIAAAggggAACCCCAAAIIIIAAAgikQiAIcTcCtamoeY/HDMIF4/HU2A0BBBBAAAEEEEAAAQQQQAABBBBAAAEEEEAAAQQQQACBtAkEIe5GoDZtl0POGQXhgjl06JAUK1Ys55MJ2eLIkSNSpEiRkDXMIoAAAggg4H8BL+95/j+rYJaQughmvVHqzAjs2rVLChcuLKeeempmCkCuCCCAAAIIIIAAAggggAACCPhEIAhxNwK1PrlYtBh+vWAmTZokTz/9tKxZs0b27t0rWVlZcu6558qAAQOkTZs2EQXfe+89mThxosyfP1/Wrl0rZcuWlVq1aknv3r2lffv2EfdhZeoFBg4cKHPmzImZUZMmTZz6jrZRw4YN5euvv3aSd+zY4VwP0bZlPQL5QUCfdffdd585VX3GDR8+3CzrTDLuvbADspCwQDz1pAedMWOGPPbYY7Jy5UrRYEfp0qWlZs2a0rdvX+nQoUPC+bKDdwEvnz+858aekQS8PLu87BMpb9YlJrBt2zYZNmyYzJo1S5YtWyaWZUm5cuWkR48ezntQTkHbeJ+RiZWKrRFAAAEEEEAAAQQQQAABBBDIrIBf426hKgRqQzUyPO/HC6ZPnz4yYsSIqDK9evWSUaNGhaXrFz0333yznDhxImy9u9C2bVuZNm2aFCpUyF3Fa5oEGjRoIIsXL46ZW+vWrZ1ARaSN9Mu/Vq1amSQN1GoQngmB/Cqwb98+J4i3fft2Q9C1a1cZN26cWdaZ3N57YQdjIWGBeOupf//+JwXZQzO76aabZMKECaGrmE+RgJfPHykqSr4+rJdnl5d98jVyEk5+586d0rx5c+cHJpEOV7t2bVmwYIGULFkyUrLE+4yMuDMrky5Ab0RJJ+WACCCAAAIIIIAAAgggkI8F/Bh3y14dBGqzi2Rw2W8XjLYqCm0xq7/E1y/f5s6dK8ePHzdSb7/9trRr185Z1rQWLVrIsWPHnGXtdk1bIq1YsSIscDto0CAZPHiwOQYz6REoU6aM7NmzJ2Zm2QO1Bw4ckC1btsiYMWPkueeek8OHD5v9CdQaipTMxGq9rEFzvY/inS677DIZMmRIvJuzXZwCkYJJkQK1Xu69OIvAZnEIxFNPH330kVxxxRXmaCVKlJBmzZrJvHnzwp6br7zyitx6661mO2aSL+Dl80fyS8ERVcDLs8vLPmh7F9AfRurnBfeHePrZu2XLls5n702bNpkD33nnnfLiiy+a5dCZeJ6Rodszn3wBeiNKvilHRAABBBBAAAEEEEAAAQRUwG9xt4i1YneLxeQTAbuCLP3zy2QH7JzyaJnsrjwtu9tjp2ibN2+27KCtSevYsaMpst2S1qy3A7TWTz/95KRt2LDBsgO4Ju2UU06x7ICf2Y+Z1AvYAVrjbwfgrd27d0f8++WXX0xh7G4nzT7u9Rn6agdqzbbMJFdg5syZYfbZrV9//fWw9NB6iTRvd9ma3AJyNMv+UtwqWLCgUw8VKlQw9WEHasN0vNx7YQdgIVcC8dbTHXfcYeqwevXq1v79+5189b3K7hLepF111VW5Kg875yzg5fNHzkdli0QFvDy7vOyTaLnYPlxg9uzZ5vlkB2mtpUuXOhscPXrUuueee0ya3QOKZQd1w3e2l+J9Rp60IyuSJmD31GAVKFDA1FX2z3F2b0TWr7/+mrT8OBACCCCAAAIIIIAAAgggkJ8E3P9j+fmc/RMV9LNSmsrmtwumfPny5gsD+1feYQoaiHDLW69ePZNWsWJFs94e19as15mpU6eaNN3XHuc0LJ2F1AroF3FundnjC8eVWU6BWjcQH9fB2ChHAQ0M2WNBW/Z4p1bRokVNfWm9ZQ/U2q36wtLduo322qlTpxzzZ4P4BfTL7osuusipA7sVphX6I5Vu3bqFHcjLvRd2ABY8CyRST3a37uaeuv/++8PyfPbZZ02aPUZ7WBoLyRfw8vkj+aXgiF6eXV72QTp3Avb42eb5ZHffHnYwe5xt64MPPjB/dpe6YemJPCPDdmQhaQJz5syx7OFgTB1qsL1OnTonBW7tXlSSlicHQgABBBBAAAEEEEAAAQTyk4D7fbmfz5lArY9qx08XjN21sTV69GjrpZdecv7s7m/DpLQVrVte/ZW3TvpL7+LFi1v6BYP+2V2zhu2zfv16s4/ua49TG5bOQmoF3n33XeNvj5/pZKYtX3788ceoGW/bts2yu6A0f3/961/NMbQOCdRGpUs4IaegePZArdab3dV41L+RI0eaujrttNOs1atXJ1wmdoguMHbsWMdXewdYtWqV1blzZ+OdPVDr5d6LnjMpiQgkUk/9+vUzdXjdddeFZdOzZ0+TZo9TG5bGQnIFvHz+SG4JOJor4OXZ5WUfNz9evQlUrVrVPJ+0N45EpkSekYkcl23jFwj9oRe9EcXvxpYIIIAAAggggAACCCCAQLwCbhwr3u0zsR2B2kyoR8kzCBeMfoE6ZcoUJyDrlle/lItnyt5V67Jly+LZjW2SJDB8+HDzRZ4GHSpVqmSWzzjjDEtbZIR2exwp27feesvsQ6A2kpD3dTkFahMJim/fvt1yW7fbffBb06dP914w9jxJQFsoZWVlOfeC3jc6xQrUJuPeO6kQrMhRINF6WrBggWnBpAH4gQMHOj+EeOSRR8K6+8/ew0SOBWGDpAjk5vNHUgqQDw/i5dnlZZ98SJu0U966dWvY57JFixZZXbp0sSpXrmwVKVLEql+/vvMsO3jw4El5JvqMPOkArEiKgPt5TT9X0xtRUkg5CAIIIIAAAggggAACCCAQJuDGscJW+myBQK2PKsTvF8wf/vCHsACtfpGd/QuFaJwaOArtylDH/2OspWhaqVl/7733hn2Z515voa9VqlSx9Iu7aBOB2mgyuV+fzNbLOoamW686Ph1TcgXuvPNOx1fH+9NW6TrFCtQm495L7hnkj6MlWk+q8tprr1n63ubeP6Gv+qMH7WmCKf0Cufn8kf7S5p0cvTy7vOyTd8TSfybaW0boc6pcuXJhy25a7dq1LQ3qhk5enpGh+zOfewF6I8q9IUdAAAEEEEAAAQQQQAABBHIScP9vnNN2mUwnUJtJ/Wx5+/2COeuss8K+/ClQoIB1++2359gKc8WKFVZot2x6ntp6kCm9AldffXVY/bVs2dLq0aOHpV/eudeevsbq1pNAbfrqzKv1m2++aepTW33+/PPP6St0PsgptNWldg3vTrECtcm499x8eI1PwEs96ZFHjRplWtWGPhfd+V69elk6piNTegW8fv5IbynzXm5enl1e9sl7cuk7o4ULF5r3fPc5pWPcX3rppSeNdX/jjTeagnl9RpoDMJMWAXojSgszmSCAAAIIIIAAAggggEAeF3D/v+zn0yRQ66Pa8fsFM3jwYKtr164nBV27d+8eVfHVV18Na4Wr5zh06NCo25OQOoGHHnrI0nEXW7VqFdYS+siRI1bTpk3DvujbuXNnxIJ4DR5GPBgrYwp4sd67d6/pklfvteeffz5mHiQmJqBdrzZs2NC5V84//3xLl90pVqA2Gfeemw+vOQt4racnnngi7DlYr14968EHH7QuvPDCsPV9+vTJuRBskVQBL58/klqAfHowL88uL/vkU96knPYXX3wR9nzS9yb9LKCTDplw5ZVXhqXrmOpen5FJKTAHiVuA3ojipmJDBBBAAAEEEEAAAQQQQCCmgN/jblr43+g/dkGZfCBgd6volMLvVWIH9qRjx45ij01r1DZu3Cj2mKdm+dixY2J3fycvvPCCWVeiRAkZM2aM2C02zTpm/CFgB/Tk7rvvNoWZPXu22MFbs+zO2C2hpUOHDu6i2F8Cit1q0ywzkzwBL9Z2V+Ty5z//2SlEnTp1ZPHixVKwYMHkFSqfH2natGly7bXXOgqDBg2Siy++2IjYQT755JNPnGX7xxBy3333iT1GoNSoUcNsE2km3nsv0r6siyzgtZ7ssbqdZ5oe1R7jUeyWTCYDe7xa0TrWyW6tJnaX12KP/2jSmUmPQDyfP9JTEnLx8uzysg/SsQXWrl0rZ599ttnIHkNb7OCsWZ4xY4a0adPGLNs/AnOeXcl+LzMZMJMUgZUrV4o9jIWsX7/eHE8/F7Zv394sM4MAAggggAACCCCAAAIIIBCfQBDibgRq46vLtGzlpwtm9+7d8t133znnXahQIbngggvCDObOnRsWyJs+fbrzhYJutG/fPueLhI8//tjso/vbXbLmGLQwOzCTVgG7e2o577zzTJ4TJ04MC8i6CV6Ch+6+vCYmkKi1/jiiWrVqsnnzZiejqVOnyjXXXJNYpmwdU+CNN94Qu1eBmNuEJvbv31+GDRsWuuqk+XjvvZN2ZEVUAS/1dOutt4Y9A99//31p27atyWPJkiVit1Qzy9F+zGI2YMazQG4+f3jOlB0TFvDy7PKyT8IFy2c7HDx4UPSHkO5kt5iVWrVquYty9OhRKV26tBw6dMhZp+9J+qOUZL+XmQyZybWAPVa68+NJrVt3snsjEruHB3eRVwQQQAABBBBAAAEEEEAAgQQE/BR3i1ZsArXRZDKw3k8XTOiX0loubT1UqlQpo/LZZ59JixYtzHLoL/j1196TJ082adqy9qmnnpLChQubdcykV0C/uBs7dqyTqdantgYsWbKkKYS2sAht6fzVV19JgwYNTLo7k2jw0N2P18QFErWeMGGCdOrUyclIv5T98ccfuecSZ4+5h5cAoD0OdFLuvZgFIzFMwEs9aQ8CbgszPZi+xzVv3twcV3+4FNo6Wr9I79atm0lnJnkCufn8kbxScCQvnxuKFSvG8y4Dl472aOP+SOvll1+W2267zZRiw4YNUrVqVbM8ZcoUOXDgAIFaI+KfGXoj8k9dUBIEEEAAAQQQQAABBBDIWwJ+irtFkyVQG00mA+v9dMGcOHHC6dL2559/diS0Nax2d+xOt9xyi4wbN85ddL4gOuuss5wAbWi3XMOHD5e+ffua7ZjJjMAPP/wgFStWNJk/88wzYo+zaJY1wKeBPp30i9Zdu3Y5r2aD/84kGjzMvj/L8Qskam2PnSoaYNdJA0gaSGJKroB+4f3ll19GPOjIkSNFexrQqVmzZtKrVy+pWbOm8xxNxr0XMVNWRhTwUk/6w5VzzjnHHE+7gtc6dafHHntMHnjgAXfR6Va8fv36ZpmZ5Al4/fyRvBJwJBXw8rlBPzvwvEv/9RPaNbt2vR/ao40+x3r37m0K9e2338opp5yS8HsZzztDmJIZeiNKCSsHRQABBBBAAAEEEEAAAQQcAT/F3aJWiY5Ry+QPAbuSdLzgtPzFc8Z2t6mmLHbwzrK/pLZeffVVyx77yipQoIBJs7uHNIe78cYbzXo9F7sVbtQ/e/w/sx8zqReoV6+eqRutFzuQZNktaa277rrLrNc6s1vbRi2Mbh96jdpj1EbdloTcCSRibbdAC6sXu4V77jJn74QFOnfubOrADpSH7Z+Mey/sgCx4FohWT3Zw0LK7fzd1aI/tbNnjA1p26zRL39fs8WhNWu3ata1ff/3VcxnYMWcBL58/cj4qWyQq4OXZ5WWfRMvF9uECdutnS59Z7uezDh06WPaPvazHH3/csrtFNuv1vsppivaMzGk/0nMn0K5dO1NPWo92b0SWPSZ37g7K3ggggAACCCCAAAIIIIAAAo6A+/9lP3PQotauJb9MbmQ/HeWxL8ocs9GxxFq3bi1btmyJum2ZMmWclkWVK1d2tqlQoYJs3bo16vahCWPGjBHtFpQpPQLLly+Xxo0bS+iYV9lzrlOnjsyfP1+KFy+ePclZTrSVZ8SDsDIugUSs7R9QSPfu3Z3j2gElZ5xouhqPizlpG3Xp0kXGjx/vHC97i+Zk3HtJK2g+P1Cselq0aJFceOGFot1PRpv0/tJnJK3LogklZ72Xzx/JyZmjhAp4eXZ52Sc0T+a9Cej7j773aIv0SJMOiTBv3ryw8WsjbRfrGRlpe9blXkCHi6E3otw7cgQEEEAAAQQQQAABBBBAIJqAG3eLJyYW7RgpX+/nKHJ+K5td2c6vqf103hs3brQaNWpk2Rdz2C+9tazaktbuGs8Ud926dSdt455TpFc7UGv2ZSY9AgsWLLD+7//+L2I92WOaWXYQN2ZBEmnlGfNAJOYokIi13b24qVM7GJ/jsdkg+QI5tULK7b2X/BLnzyPmVE92sNayx+c291Poe1fLli0tO4CYP+EycNaJfP7IQPHyTZZenl1e9sk3oCk80bFjx1pZWVknPb/0c/z69evjyjmnZ2RcB2GjhATojSghLjZGAAEEEEAAAQQQQAABBBIWcL/fS3jHNO5Ai1q7lvwy+Tmyv3//frG7V5Xvv/9etPVsrVq1pHz58n6hoxwJCmhrJR2nzO662KlLbUmrraOZ/COQSItaHZNu1qxZTuFvv/12GT16tH9OhJKECXDvhXH4ckFbpOnzUf+0h4gqVapIjRo1pFq1ar4sb14vFJ8//FHDXp5dXvbxx9kGtxT2/yHF7grZGYO2bNmyop/vKlWqJO7/MYJ7Znm35PRGlHfrljNDAAEEEEAAAQQQQAABfwi4/yfW/zP7dSJQ66OaCcIF4yMuioJAnhZIJFBbrlw52bFjh+Px4IMPytChQ/O0DSeHAAIIIIAAAggEXcBu6ZzQj4AYNiboNU75EUAAAQQQQAABBBBAIBMCQYi7EajNxJURJc8gXDBRis5qBBBAAAEEEEAAAQQQQAABBBBAAAEEEEAAAQQQQAABBHwjEIS4G4Fa31wuYrol83MTbB9xURQEEEAAAQQQQAABBBBAAAEEEEAAAQQQQAABBBBAAAEEIgoQqI3IwspoAkG4YKKVnfUIIIAAAggggAACCCCAAAIIIIAAAggggAACCCCAAAII+EUgCHE3WtT65WqxyxGEC8ZHXBQFAQQQQAABBBBAAAEEEEAAAQQQQAABBBBAAAEEEEAAgYgCQYi7EaiNWHWZWRmECyYzMuSKQHwCR44ckSJFisS38X+32rVrlxQuXFhOPfXUhPZjYwTyqsChQ4ekWLFiefX0OC8EEEAAAQQQQAABBBBAAAEEEEAAAQQQyCcCQYi7Eaj10cUYhAvGR1wpLcrAgQNlzpw5MfNo0qSJPP300zG3ITH1Au+9955MnDhR5s+fL2vXrpWyZctKrVq1pHfv3tK+ffuIBdi2bZsMGzZMZs2aJcuWLRMdF7pcuXLSo0cP0bonaBuRjZV5WGDSpEnO82zNmjWyd+9eycrKknPPPVcGDBggbdq0MWeu98ygQYPMck4zl112mQwZMiSnzUhHIM8IJOPzg76n3XfffcZE38uGDx9ulpnxLpBI/fC88+7MnggggAACCCCAAAIIIIAAAgj4RSAIcTcCtX65WuxyBOGC8RFXSovSoEEDWbx4ccw8WrduLTNmzIi5DYmpFdAvs2+++WY5ceJExIzatm0r06ZNk0KFCpn0nTt3SvPmzWXlypVmXehM7dq1ZcGCBVKyZMnQ1cxnWMBLa+kMFzkw2ffp00dGjBgRtby9evWSUaNGOelvvPGGdO3aNeq22RM6dOjg/JAi+3qWcy/APZF7w1QcIbefH/bt2yc1a9aU7du3m+LpPTdu3DizzIx3gUTqh+edd+dk78nzLtmiHA8BBBBAAAEEEEAAAQQQyD8CQYi7Eaj10fUYhAvGR1wpLUqZMmVkz549MfMgUBuTJ+WJc+fOlRYtWsixY8ecvLT7Yv1ye8WKFWGBW239N3jwYGcbDeg2bNjQBOF1n5YtWzr7bNq06f+xdy7wN1R7/18n5ZpLRZK7eoVKCJFuJBR6ujxFyuU8hNJFLv1ROpy86lSPHE7qHHLrciKOJ15IF11cKrcQUUQRUUgll3Rb//Wd86z1zJo9e++ZNTN7z/z2Z71ev9/MrPu8v7PWzF7ftb5L1blfv37sH//4h7rGSbgESAZr1661Mt23b5+1etOtBJPV0m75wC89AZpsYl8xS6vJSZFB7eu3335TCWfPns1uuukmNm3aNNarVy/ln+3k1ltvZf/85z+zRUO4RwJB24TXtuexOojmQiDo94PbxAkoal1AG3r5kQ/6O0PIISUL2t9hZXpIgggxG7yDQoSJrEAABEAABEAABEAABEAABDwTSILeDYpaz+KMPmISHpjoKeS/BDL7WaFCBasipMBIp2Q46aSTsOoyj+Lq1q2bkg0paEmxROZad+7cyf7rv/6LvfPOO1btSE4//vijtXctmbO+/PLLLX9S0q5evZpdcMEF7JdffmGDBg1iEyZMsMLIfPI333yjVrnn8TaLXNFkSrJt27bqvkhRS7ydzmS1tDMPXGcncPXVV7PXX3/dikjmVSdPnszKlSvHdu/ezc4991yr7VBg165d2UsvvcRIXp999lnajNevX8/uvvtuK/zUU09l77//vjWBIm0CBHgmELRNeG17niuEiCkEgn4/UPshRQZNkqhatSr76quvrDKgqE1BbeThVz7o74wwh5IoaH+HlemhiCHUTPAOChUnMgMBEAABEAABEAABEAABEPBBIBF6N7E3I1xMCIhni9MfXH4JCJPHlhxIFmJ/xvxWBqWnJVC9enUlJ7FXsBZv7ty5KozkKFZvWuEDBw5U/oMHD9bSfPvtt/zVV19Vf8LMnhaOC3MChw8f5mLvUy72XOQlS5ZUMiDZiIHwlIyFQp0Lc9UqnlCq8wYNGvATTjhB+VFasVo6JS08/BGoUqWKYipWL2mJhXJIhTVs2FALc7sQplq5bJfiA4jPnz/fLRr8DAiYtgm/bc+gakhiIxDk+0FYfOAtW7a02pyYQMGFWX/V/nr27GkrBaemBILIx1km+jsnkfCuTfs7ew3uvfde1X7oe4H+6J0Gl1sCeAflljdKAwEQAAEQAAEQAAEQAAEQcCcgfxe6h8bDF1rBeMjBqkUSHpgY4YqsKq+88ooa3BF7wlnlCDPIXKywjKxMZOyPgFgBy0uXLs1JgUd/Ypa+lsEXX3yhZEjtSuxTa4XXrl1b+b/55ptaGlxEQ2DWrFmKuezj7Ec3Ra1dQSFWS/P9+/dblduxYwcX5q5VfmK1NP/pp5+iqXgB5CpW7fFJkybxiRMnWn9HjhzR7lqsolWsxX7PWpjbRadOnVR8sarWLQr8DAmYtAmTtmdYPST7XwJBvh+mTJlitR/q1z755BMurEao9gRFbTiPWBD5OGuA/s5JJLxrk/7OXjop5IsVK2a1H7EyXbUjKGrtlKI/xzsoesYoAQRAAARAAARAAARAAARAwBsBORbtLXZ+YkFRmx/urqUm4YFxrXgR8xw7dqwa1Lnzzjt5jRo11PXpp5/OaVWmMKVbxO66aN3O888/r2RG7Wrjxo18z549mt+aNWt49+7dec2aNXmJEiV4o0aN+LBhw/jRo0eLFow83022gTqphLVXU67KJNl5XS1tT4/zYARIgTtnzhxrMoR8L5GCI5MTZpFV+xImyPl3332XKTrCfBIwaRMmbc9ntRDdQcD0+4EsOlC7ofZG3xjkoKh1wA3h0lQ+zqLR3zmJhHtt0t/JGmBluiSR/yPeQfmXAWoAAiAAAiAAAiAAAiAAAiDwbwJyfDPOPLBHrZBSXFwibGXHBVaE9RgwYAD729/+lrGEWrVqsQ8//JDRHoxw8SJAe8s2btyY7d2716rYWWedxT799FO2fft2Vq9ePVXZypUrW/vQKo//Palfvz576623mDAJ6wzCtQEBYR6SffTRRyrlkiVL2F/+8hd1LRS11t7C0uPXX39l5cuXZ3QkJ8xRszZt2shgJlbVMrEyWl2L1dLsP/7jP9Q1ToIRaN68Ofv444+ZmLBgZUR7PD/22GPWHs7pcqa9AKmdHThwwIryzDPPMDHJJV10+PskYNom/LY9n9VCdBcCpt8Pd9xxBxMr2639umkPaOoDxUQi9uKLL1qliBW1bPr06S4lwssPAVP52MtAf2enEf65aX8nazJ16lTWu3dvRu+uDRs2sEceeQTtSMLJ8RHvoBwDR3EgAAIgAAIgAAIgAAIgAAJpCSRB75ZYRe2xY8fYypUr08LPFlCqVClGA9JeHSl6hHlVtm3bNuuPhCtmfDNS2N14443s7LPP9ppV2nhJeGDSVr4IBZDSR+ytqO6IlEQk5/fff58Jc4TK/5ZbbmEzZsxQ1zjJP4HNmzczYY6QCdPHqjJiRj+7+eabmVhBy5o1a6b86UTsl8rEnoCWbIUJXRXWuXNn9vLLL6trnIRHgOTRpUsXlaFTUasC0py88MILTJgvVKFitTQ7//zz1TVOghGg99ru3btVJmJfYGvQW6xEYyeffLLyt5+IVc9syJAhlpfYS5gJs5NMmJ20R8F5hAS8tomgbS/CWygyWZt8P6xevZq1aNGCiZWAlrK2b9++Fg8oasN/LEzk46wF+jsnkdxeZ+rvDh48yMR2CdakIbEyndF7C+0ot/LJVBreQZnoIAwEQAAEQAAEQAAEQAAEQCBKAonQu8V5uW+mur333nvKzKIQou9zsfonU/YqTChmLfNzYrA6bRlC0LxVq1Z81apVKp3JibwPk7RIEx6Bhx56iN9www28bdu2mtnV48eP88suu0x7DsQKsvAKRk6BCEybNk0z1UrtafTo0SpPoWjXZCdW3fIffvjBCifzux07dtTCaY9AuPAJCAW4xtnN9HG6UsXqDC5WOqv01I/TfsVw4REYNWoUp3387Ps5U1vq1auXayHE326mcu7cua7x4BkNAT9tIkjbi6b2RS9Xv98PZGa8adOmVp9G7yS6lg6mjyWJ8I5+5eMsGf2dk0hur7P1d/369bPaUqVKlfj3339vVQ7tKLcyylQa3kGZ6CAMBEAABEAABEAABEAABEAgSgJJ0Lsldo/a5557Tg3WS9B+jl4UtaQMLl26tOdyaJ/LZ5991viZkvU3zgAJIyfw9NNPa8/D0qVLIy8TBWQmQAOntJewbD90LFOmDBernbWENOnCHmfBggVa+KJFi7RwGlCCC5+A6UDdpk2bUpSHYnVG+BVEjhYBscLcmrBibzM7d+5MoWPfq7FChQqcJrTA5YaA3zZh2vZyczdFvxS37wea2CDb2MiRI/kbb7yh/oQ1DxVGE8cobMuWLUUfVJ7u0E0+zqqgv3MSyd11tv6OJsvKSbXCjLiqGBS1CkXeT/AOyrsIUAEQAAEQAAEQAAEQAAEQKFgCcuwlzgASq6gdMWKEGsCSoP0csylq169fz2nQ2Zmn2DfMWv1w6aWX8mrVqqWEU3yxp5iRzGVZRomRKCcExN6NmsxnzpyZk3JRiDsBWhHbrl07TSZNmjRxHcw+cuSIFs+5YpYUTMIkuoozZswY90LhG4iAyUBdttXSgSpUwIm//fZbvmLFCutPmAZPIbFs2TLVHuj9JEzCp8Sh9ibfXWIfzZRweERDwKRNmLS9aGpfmLm6fT88//zzqv3IdpTpOHjw4MKEl4O7dpOPs1j0d04iubnO1t9hZXpu5BC0FLyDghJEehAAARAAARAAARAAARAAAVMCcqzFNH0u0iV2j9quXbsyoSQTjBmrU6cO++Mf/2ide/136qmnsrvuuss1+s8//8zOOeccJlYPqfBy5cqxv/71r+y2225jYuWs8heD3GzQoEHsgw8+UH4U96OPPrL2NVWeHk4SYSvbw30kOQrtQTtlyhTrFkgeYoWLti+jGGRgtDetdB9++CG78MIL5SWOOSZAe8/+61//UqXee++97L//+79Z8eLFlZ/9pEaNGmzXrl2Wl1j9zm6//XYVvGPHDibMvarrOXPmWPtPKw+chELAzx5lv/76KyOZ/v3vf1dli9XSbPLkyVo7VIE48UVATEhiwtyqlYb6O2EqktH7S7p3332XtW7dWl4ysQqdCRPh6prec40aNVLXznAVgJPQCARpE37aXmgVLqCMTL4fxCpBbc/tbLiEopaJSUTZoiHchYCJfOzfd+jvXKBG7OW1v5s3bx67/vrrrdrQd/sll1yiavb444+zt956y7oWK9PZ/fffz2rWrGn9zlORcJITAngH5QQzCgEBEAABEAABEAABEAABEHAhkAi9Wy60wVGUIff0Ety5UNKGWoRQCmgrHMqWLcvFAE3aMmilXsuWLbU0QpmXNn66ALoX+oPLHwGhxNPkOG7cOK0yYoKACqfVl0ePHtXCcZE7ArNnz1ayoHYzduzYrIUPHTpUpSFTknb31FNPqTDKb+vWrfZgnIdEwOuKCj+rpUOqWsFlQ6uQTjnlFPXck1lPu6MVsvK9REfqH+1u6tSpKpxM/8PssZ1O+OdB24TXthd+zQsjR5Pvhy+++IKTZQ63P7LcItvf5ZdfbsVZt25dYcCM4C5N5GOvBvo7O43oz/30d1iZHr08wigB76AwKCIPEAABEAABEAABEAABEAABEwJyfMUkba7SJFYraDdL/Nhjj4XGiwaaxao7NThGQpwwYULW/MlUstDMq3S0t+3hw4ezprNHSMIDY69vUT1v2LChkqNYXcb79+/PaXDhjjvuUP4kK9pPDi5/BDp37qzJg2SV7o8G8ciRueNixYqpdF26dOG0zyn1IbSvrWyD1113Xf5urIiX7HWg7qabblLyILmIlbVQBEbwbNCzLp97mnzy4IMPcjIzKVbOqv3+KLxDhw4ppQ8cOFClbd68eUo4PMIlELRNeG174da6sHIL8/sBe2uG/+wEkQ/6u/DlkSlHP/0dFLWZSMYnDO+g+MgCNQEBEAABEAABEAABEACBQiMgxz7jfN+JNH0s9tVjFStWFHz/7V555RVl8kr6mR7JjCqZU5VOrKZlBw4cSGtKVcaj4xVXXMGWLl2qvGbMmOHLPGcilmCruyu6J2KfMiaUDkyslk17kw0aNGBk9loo5NPGQUC0BKpWrcr27NnjqRAyldu7d28rrthDmomVguz33393TSsmgVimzOvVq+caDs9gBLyYvnP2w2K1NBOD5MEKRmpXAmR6tX379uyrr75yDSdPseqWiZV8lrlIeyQyI7l48WLLq0+fPmzSpEn2YJyHSCCMNuGl7YVY5YLMKszvh+7duzN6X5Gjd9b06dOtc/wzJxBEPujvzLn7Tem3v6OtK1auXOlajJhsy5YvX26FiZXpTEy+ZHXr1tXM9rsmhGfoBPAOCh0pMgQBEAABEAABEAABEAABEPBIIBF6tzhrkdPVTewHq1bxCFnwzZs3p4vq21/sW6vl/Z//+Z+e86AVllQf+ed3VZ5M57lARIyMwKpVq7jd7KCUDR3FvqYweRwZeW8Zf/7556qd2WWT7lwoarWMxT7EXEz2SMmjWbNmnExRwkVHwMuKCpPV0tHVuOjnLPZj5/Ts261CyLZEK2l3797tCuH0009XbWjEiBGuceAZDoEw2oSXthdObQs7l7C+H7CiNprnyFQ+6O+ikYdbrmH0dzJftCNJIv9HvIPyLwPUAARAAARAAARAAARAAAQKlYAc54zz/SdyRS2tMKCVBuSEGVNr5WPx4sWt66D/aKUkzbiXTpiAZGIPXHmZ8fjuu++y1q1bqzhizz5Gq3+FSVXll+kkEZr9TDdQBMNotZnYq5Tt37+f0QpLej5odRlc8gmIjpkJU8jWKoxKlSpZshVmz5lsh8m/w3jegZcVFaarpeN5x8mplTDXz4QZf7Zt2zZr9Sz1eVWqVEnODRThmobRJry0vSKMMOe3hu+HnCP3VSDk4wtXTiOH0d/JCmNluiSR/yPeQfmXAWoAAiAAAiAAAiAAAiAAAoVKQI73kz4gri6RitpRo0axP//5zxbTs88+m3322Weh8CUTx2LGPO3ba+VHAvz6668tPy8F/PTTT4zMpop9blV0UgR5NaGahAdG3RhOQAAEQMCAQLaBOrGimdWpU8dzznaz1p4TISIIJIhAWG0iW9tLEBJUFQRAoIgSCKu/k3igqJUk8n/EOyj/MkANQAAEQAAEQAAEQAAEQKBQCSRB75ZIRa0wY8X++c9/Ws9Vx44d2YIFC6wVQLRn6IYNG6w/+UOfVkCef/75TJixzTr4/9prr7FrrrlGPa+0ym7fvn3q2ssJ7XtEKzClo1W2tHetF5eEB8bLfSAOCIAACIAACIAACIAACIAACIAACIAACIAACIAACIAACIAACIAACOSTQBL0bolU1LZo0cIyV0rC7dWrFytVqhT7xz/+wX777be08j7ppJPY//t//4+JffRYyZIlXeO98MILrEePHiqMlK6ffvqpuvZyYq8bxafZwzfffLOXpMrkqlzR6ykRIoEACIAACIAACIAACIAACIAACIAACIAACIAACIAACIAACIAACIAACGgEoKjVcIR3UbFiRWvvV5McyVTypEmTtL1kZT7jx49n9913n7xkLVu2ZO+995669nJCK3JpZa50EyZMYHfddZe8zHhMwgOT8QYQCAIgAAIgAAIgAAIgAAIgAAIgAAIgAAIgAAIgAAIgAAIgAAIgAAIxIJAEvVviVtR+99137NRTT00r3tq1a7PmzZuz77//nn388cds9+7dKXFpRe2aNWvYeeedp4WNHDmSPfzww8qvU6dObP78+eray8mtt97KZsyYoaI+9NBDWp4qwOVEPjAuQYn3wirhxIsQNwACIAACIAACIAACIAACIAACIAACIAACIAACIAACIAACIAACiSEg9W5x1lElTlG7evVqdtFFF2kPASlun3rqKXbllVeyM844QwvbvHkz69+/P1uyZInmf8EFF7BVq1axEiVKKP97773Xykd69OzZk02fPl1eejrS6tlnnnlGxaVrWlXrxckHxkvcpMWJcyNIGkvUt3AIHD9+XOujst3577//bu2rTftrFytWLFt0hOeRwKFDh1i5cuXyWAMU7YXAt99+y4oXL87Kli3rJTriBCBw7NgxaysLr1mgv/NKKtx4aBPh8kRuIAACRYsAvu+KljxxNyAAAiAAAiAAAiAAAkWDgNS7xVlHlThFLa1WpVWr0tWqVYstWrSI1atXT3q5Hh955BFrf1p7IJk5/utf/6q87rjjDjZx4kR17UfJKhPdeeed1n658nr48OHs0UcflZcZj0l4YJo2bcrWrl1r3ce+ffsYmaF2c2T+me6bFOU0qFehQgVGe/4OHDiQdenSxS0J/EAABASBBQsWsJkzZ7IVK1aw7du3M1K6Uv92zz33pN3v+tVXX2WjR49mGzZsYEePHrWUtGRZ4P7772fXX389uEZMgORFrKWjfcnHjh0rL9Vx+fLlbNy4cYwmHH355ZfstNNOY82aNbPead27d1fxcBIOgWHDhrFly5ZlzIz2lX/yySe1OHv37mVjxoxhixcvZhs3bmT0EVe5cmXWu3dvRnlCaavhCnQxa9Ysi/+WLVvYDz/8YH1TkLWToUOHMtpKws2hv3OjEq1f0Dbh9dsx2rsorNy9MDftIwuLJO62kAl4aUfEB993hfyU4N5BAARAAARAAARAAASSQCAJejcagEyU27p1K3/uuef43/72Ny6Ur1wMHnmqv1h5wdu2bcvFg6P+SpUqxX/99VeVXpgpVmEUr0ePHirM64lYhavlIQbrvSZV6TwnyHHEN998U9WR+AhFrWsNBg0apMWzM6fzW265xTUdPEGg0AmIiSj8hBNOSNt+OnTowH/55RcN05AhQ9LGp/Y2atQoLT4uwiUglEtcWHLQZOD27nj99dc5vXOc/aG8fuKJJ8KtGHLjjRs3Tstbcm/fvr1Gav/+/fzcc89Nm65+/fr8xx9/1NLgwoyAsGKSljPJR1hDSckY/V0Kksg9grYJr9+Okd9IARXglblJH1lAGHGrBU7AazvC912BPyi4fRAAARAAARAAARAAgUQQkOOAca5s4hS1QWCKFUwpg4JiH1uV5dNPP62FX3fddSrM64lYLarl8cILL3hNqtJ5TpCDiIcPH+ZipQsXq8W42NtX1ZEebjdFrVhJq8UpU6YMF6tiuFhRq/lPnTo1B7VHEUEJNGnShIsZJ9YfDdbCRUdArPzjJ554omonwtwqb9CgQYriVuylrSrh1t7atWvHa9SoofKhtipMv6s0OAmXgJuyyamopbYjzOwrmZx88smc5ORU8NKgIFx4BJzvHflRZj/aFbW//fabptylNkjvL2d76tevX3iVLNCchCUU1R5IHmKVMr/iiiu4MNmu+c+ePVsRQn+nUOTsxLRN+P12zNkNFeGCTJj77SOLML6c3xpNzKtWrZr6ExaHVB3oW6Bly5ae//70pz+ptDgJRsBvO8L3XTDeSA0CIAACIAACIAACIAACuSIgxwJzVZ5JOQWlqCVAzgFXuyJ1zpw52gBhq1atfDN1rtqlwUivLm4PjDBJqPGQ9ZNHN0Vt3759VZqzzjqL0w9ecj/99BMXJiZVWKdOnbxiQbw8EfA6kzxP1Styxd52222qfQgz4Vwqxnfs2MFbt26twk466SSrPREAYSJU+Yu9u/mRI0csLmJvW04KKNlWTfqyIgc4ghtat26dUixVrVpV8XYqasW+5SqsfPnyfNeuXVZtfv75Z0sZL+XkTBdBlQsmy++//14xJ2XrwYMHXf/sq2OXLl2q0pCS9qOPPlJyuvvuu1WYMEfOyUoHnDkBe/8kTIVzWplOjtoGKW1lm+jatasqBP2dQpGzE5M2YfLtmLMbKqIFmTA36SOLKL6c31Y2SxzPP/+86gNlX5jpSJOE4YITMGlH+L4Lzh05gAAIgAAIgAAIgAAIgEAuCMjfVLkoy7SMglPUkulQKRg60kpR6d577z0t7IILLpBBno/nnHOOlseaNWs8p5X18pwg4ojZfrBKRZK9GnZF9QMPPGAP4uPHj1dsaMAVLn4E/M4kj98dJLdG1atXV+1D7Jmp3cjcuXNVGPUTYp9ofujQIc1v4cKFWhp7+6WVuhQfLjwCpKijFS8kj6uvvprbFe1kAt/uLrnkEiUrsdewPYhPnz5dhZGCSuwxrIXjwowAKdHlO1Xsd+opE1rRJNMMHjxYSyP2Wudib1T1R5Mh4MwJVKlSRbEW+3JrGdGEBSmHhg0bWmHo7zREObswaRP2d4+Uo/3o9u2YsxsqogWZMDfpI4sovpzfVjZLHGR1yN5msp3feuutOb+HoligSTvC911RfBJwTyAAAiAAAiAAAiAAAkWRgPxdFed7+wNVTlS0YNztt9/OpkyZou5X7HPLhELRut6+fTs7++yzVZhYucbErGcm9hVUfplOCGXp0qWZWD1qRRN7TTKx6pSddtppmZKpsLhtavz1118zsaJI1U+YT2V/+ctf1LUYbGMVK1ZU13QiBreZ2JfX8rvhhhvY//zP/6hwsd8c+/vf/25di31qmTD7pcJwkn8CwsQk69y5c9qK0LMsVpKlDUeAOQGxVzYTKy0ZHckJhRBr06aNylCsqmW1a9dW1/PmzWNC0cHEKlrlJ0yUMzFRRF0LxQY75ZRTmFAoWn6Up1hZqMJxEoyAGEhlvXv3ZvSe2LBhA6N3yYsvvmhlKhS1TChgVQHCbDwTij3retq0aeyPf/yjCqM+tlGjRupaDJ5r1yoAJ74IiMkNjN5B5MS+9kwo/6z3Ocnh9NNPd82rTp067IsvvrDChI4CEScAAEAASURBVEUBdtVVV7nGg2cwAtQn0XeY/Pzs1q2b9e0kcxVKB/V9ICbXMTEJha1evRr9nQSUw6NJmzD5dszhLRXJokyYm/SRRRJejm9q/fr1rGnTpkyYFWfCEgf76quvrBrQO4reVeToe/uzzz6zzt3+UR7CyoMVdOqpp7L333+fCUssblHh54OASTvC950PwIgKAiAAAiAAAiAAAiAAAnkkEDe9mysKUtQWkrv88su1WcqvvPKKun0yz0t7qgpQ6s/P3o5kJtGellZb+XEyrZ80uYz78ssva/fntipi1apVak9NMtE6bNgwvnz5cv7www9r5gydK2hyeR8oy52AyUxy95zgGzYBpxm8jRs38g8//FBrj2S63e6++eYbLXzy5Mn2YJwHIECrK8UkFYuv3FdOKJsUb/uKWrt5Serj3377ba1kykv2/XSkfTjhghMQE4YU1zvvvFPb9kAoajnJzW72eM+ePSo+yYGsYXTv3p3XrFnT2l9YKNOt9xlWPAeXTbocaD9U6sfEhDclC/mNhv4uHbXo/MNqE16+HaO7i8LM2Qtzv31kYZIM9679WOJIV7JQJnJpgUUMNPD58+eniwr/gASytSN83wUEjOQgAAIgAAIgAAIgAAIgkEMCcuw1h0X6LipRpo8nTpzI69Wrp/5I+efXycF1KRyxCk3Lwj7YTnHEClItPNPFuHHj1OCi37SUr6xTpjLyGZbtB6usm1hJxklJK+/HfqRBhUmTJsmoOMaIwN69ey0lESmK6G/48OGaDN0U8zGqfpGtCg3K2c2E0t7Pv/zyi2UiV6zaVzKi/aHtzm5qnNrg448/bg/GeQAC/fr1s7jTXqU0UEfO/u6wK2q3bt2qZERyWLlypVYyTRCy95GklIcLTsDNtKSdM53XqlWLk6Kc3KeffqrJoXLlytq1TFu/fn1OCiy4cAnQHtt2BS19Q9hNwJOCHP1duMyz5RZWm/D67ZitPgj3TsALc799pPfSETMdAWFJwHqvUP/2ySefpP1uSJee/Dt16qTeTbR3Olx0BLK1I3zfRcceOYMACIAACIAACIAACIBA2ATkuF7Y+YaZX6IUtcuWLVM/TglutWrVOM1O9upoZYYUCh2FuSIuTI1qyUlBZY9De6l6LUOYstLSfvzxx1re2S5kudni5Ss82w9WWa+nn35aG1CV9yWPwgSyZ6YyTxxzT8CrvHNfs8IpcdOmTVyYPNb6FVr5LJ0wj6zCaBLElVdeyZ999llO+6DSvrSyzdHxoYcekslwDEDAbjWAJg9Jl05RK0wSanKg1dBOZ1dA0SonuOAErr32Wo07tRVhqpqTotXeLoQZfqswYVpX86c49I1AbYqO9jTCRHzwCiIHjQB9z9kZU5vo06ePtuoZ/Z2GLPKLsNoEviUiF1VKAV6Y++0jUwqBhy8CfixxpMv4pZdeUv0kTTz+7rvv0kWFfwgEsrUjfN+FABlZgAAIgAAIgAAIgAAIgECOCMgxpxwVZ1RMohS1P//8s7biggAvXbrU042TQtY5QDtgwICUtBTvjDPOUD+EqQxpei8lss1D7PWkpSHlil8X9wcm2w9Wul9atSfvg44NGzbkI0aM4BdffLHm78beLy/Ej5aAF3lHW4PCzl3sZZrS340ePVqDIvbT1EyK29ue83zMmDFaWlz4J0CmWeWEnMaNG3O6li6dolbsX6v1fWTC1e7onWOXFSwO2OmYn9PEBLFHLW/btq22MlPsUcsvu+wyjfmBAwe4c8CV5Cv2qLcqQNYEOnbsqKWh1VBw4REYNWoUF3s0pkxM6dWrlyoE/Z1CkZOTsNoEviVyIi6tEC/M/faRWgG48E3AjyUOt8zpfWS3CvXMM8+4RYNfiASytSN834UIG1mBAAiAAAiAAAiAAAiAQMQE5NhrxMUEyj5Rilq603bt2mmDpWS6MNvKVRqYvf3227V0p5xyijJ56CR43333aXFpP7vPP//cGU1dv/7667xUqVJaGpPB9rg/MNl+sBIQMgUq74P297O7oUOHqjBaoUQmP+HiS8CLvONb++TWjMwa056ash3RkfbOnjFjhutN0QpN2g/bHp9W05JZwzPPPFP5k8k9uGAE7BNyRo4cyd944w31Z1/tR8pBCiPT+s69gp37njv3OJs3b16wSiJ1VgJk9cHeXmjC17Zt2zQ/5z7qixYt0sKpf4QLnwB9F5CC3S6fnTt3qoLQ3ykUkZ+E1SbwLRG5qFIKCMrcrY9MKQQengn4tcThljFNtpP9YoMGDVIsQrmlgV8wAtnaEb7vgvFFahAAARAAARAAARAAARDIJQH5eyqXZfotK3GK2jVr1qSsMitXrhwnc1AHDx7U7p9MFpPpUNr7TApDHmk/2XTuq6++0mYtUxpSCNMgvd3R3pH/+Mc/ePHixbX8mzdvbmTaV9bNXkaczrP9YCWFubwHOi5cuFCr/rp167Rwr6uhtUxwkTMC2eSds4oUUEG0YsI5GaVJkyaWwi8TBurrqP1RP0gKwsOHD1urPe1901tvvZUpC4R5IED7x9r7uGzngwcPtgZT7aaNZ8+erZX02WefaXl+8MEHWjguwifgfFfNnDmTHzlyRJODc8UsTfiyT8jCCnVzuZAJ0BUrVlh/9E3ndM5tLubPn69FQX+n4YjsIqw2gW+JyESUNuOgzN36yLSFISAjARNLHM4MaQJf9erV1TvK+XvUGR/X4RDI1o7IIgq+78JhjVxAAARAAARAAARAAARAIGoCcgw36nKC5J84RS3d7L/+9S9O+zFKwPbjWWedxW+88UZrhVnZsmVd45AZXjKjnMnRwKA9X3lepUoV3qpVK16vXj3XcFIaf/TRR5myThsmy0gbIc8B2X6w2leb0b28++67Wo23bt2qMZs+fboWjot4Ecgm73jVtmjU5qabbtLaCK2KJQWRiVu7dq3KixS2R48eNckGaWwETBS1lLxOnTpKFg8++KAtR87nzJmjwui9RhOA4IIR2Lx5MyclOf0NGTJE2+eUcibFrHzf0lGao7YPhNNez3ZHZnftaUhucGYE7JO26JmXJqZlbu+8847G2rm6WcazH9Hf2WmEdx5Gm8C3RHjy8JpTNuamfaTX8hHv/wjYfxt5tcTxf6n/fWbfm7ZChQrG34XOfHGdmUC2dkSp8X2XmSFCQQAEQAAEQAAEQAAEQCAuBOSYXlzq41aPRCpq6UbGjh2bspJVAs90vOqqq6zVZm4wnH5kvti+Ii1TvhRGJpJpsNDUyfxN00edLtsPVufKsLvuukur0iOPPKINvtJgLVx8CWSTd3xrnsya0UpL2QfQkfq4bI722ixfvrz1R+aS7Y4mrMj8qN+DC06AlHWk5HP7u/TSSxXvyy+/3Ioj+7hhw4apMJrkY1e+d+7cWYXRJCC44AR27dqlmFIbcFrQ6Nq1qwqnVbJyEoPdPD+Zr7a7p556SqWhPGniEZwZAVphRttPyP6JlBB217NnTxVGcUie5NDf2Snl5jyMNoFvidzIyl5KNuamfaS9DJx7I2A6wcueO1lWkf0l9Y9wuSGQrR1RLfB9lxtZoBQQAAEQAAEQAAEQAAEQCEpA/qYKmk+U6ROrqCUotG9Z3759+UknnaR+wEroziPNeH3xxRctc6B+gL7//vv8ggsuyJh/sWLFOK2Eo/28gjhZ5yB5RJk22w9WMkd4/vnnK1bEpVOnTpxWJpEyokSJEiqsfv36nEx5wcWXQDZ5x7fmyayZXWFHfQGtzk/3RwN/5OyD6LQv7aBBgzjJrVu3bqqtUV7O1e3JJBTvWtuZOwdSaV9N2b/TsUOHDnzq1Km8X79+mr9zFWe87zjetWvYsKFiS+2of//+Vtu44447lD/JglY4SUfmjum9JWXVpUsXPmvWLP7YY49Z+0RL/+uuu04mwdGQADGUPElZTivNp02bxjt27KiZkqS2Ih36O0kid8cw2gS+JXInL1mSF+YmfaTMH0fvBIIqatevX6/6SuozvVgY8F47xMxEwEs7wvddJoIIAwEQAAEQAAEQAAEQAIH4EJBjUPGpUWpN/kBeoqKJdkJhy9577z0mVriwLVu2MGE6konVGuy0005jQiHIxGoy1qBBAyZM7Bnfp9hPjQmTy0ysqGJiJjorWbIkq127Njv77LPZbbfdxoQi2DhvmVDWL64iEQPWTAxcy+qy/fv3s4oVK6prOhH7zTFhWpqJfXs0f/uFUNgy4tmoUSO7N85jRsCLvGNW5URXp2rVqmzPnj2e7mHy5Mmsd+/e7MCBA6xFixZs+/btadOJySxs4sSJacMREA6B7t27MzEZyMpMKGqZMO2uZXzfffex8ePHa372i9atWzMxAMtKly5t98a5IQGxxyIT+8UzsVo2bQ70XUDvIjtzkiHJT0w8ck0nzE4ysY8wEyujXcPh6Y3Apk2bWPv27dlXX32VNgF9x4lV6axmzZpWHPR3aVFFGhC0TeBbIlLxuGbuhblpH+laIDzTEtixYwdbuXKla/iECRPY8uXLrTBhiYOJCUWsbt262u8jMYGF9erVy4pDv58OHTrEhLUn1/zgGS4BL+2ISsT3XbjckRsIgAAIgAAIgAAIgAAIREEg7no3655TdbfwyRcBIRBr1nS+ys9WrpeZxZSHUNbyCy+8UJsBLu+tTZs2XAzQZisK4TEg4FXeMahq4qvw+eefu7YX2W6cR6GoVfdMK/nJTKszjlA+8eHDh/u2IqAyxokvAplW1MqMRowYwcUkH01WtIKTzFQfO3ZMRsMxJAKrVq3idpPU9jZy++23K5PHzuKmTJnCxSQkTU6UtlmzZpzMX8OFQ4CsohBT2qfWLhs6p5W0u3fvTikI/V0Kkpx4BGkT+JbIiYi0QrwyN+0jtcJwYUzAy3fDwIEDVf8oJh8Zl4WE/gl4bUeUM77v/PNFChAAARAAARAAARAAARDIJQE57pTLMv2WVSRW1ArQRcIlQrPvkTStRqIVzvRHqwRr1arFzjnnnFBWHnusAqIFJOB1JnnAYpA8JALCPB6jv4MHD1rtTeznyCpVqhRS7sgmLALC5DujlUzCXJ5llUFMamFlypQJK3vk40KAVm/Su4isQNBKWFpJS6s1MznxMcWE2VdrJRS1I0pTo0aNQJY5MpVXyGGHDx+2+i6hhLVWz5KMqlSpkhEJ+ruMeCIJRJuIBGssMjXpI2NR8YRXIpslDro9MRGPLV682LrTPn36sEmTJiX8rotu9fF9V3RlizsDARAAARAAARAAARBIPoEk6N2gqI3Rc5aEByZGuFCViAlAURsxYGQPAiAAAiAAAiAAAiBQkAS8KGorV67M9u3bZ/ERqzbZ6NGjC5IVbhoEQAAEQAAEQAAEQAAEQAAEghBIgt4NitogEg45bRIemJBvGdmBAAiAAAiAAAiAAAiAAAiAAAiAAAiAAAiAAAiAAAiAAAiAAAiAQOgEkqB3g6I2dLGbZ5iEB8b87pASBEAABEAABEAABEAABEAABEAABEAABEAABEAABEAABEAABEAABHJDIAl6Nyhqc/MseColCQ+MpxtBJBAAARAAARAAARAAARAAARAAARAAARAAARAAARAAARAAARAAARDII4Ek6N2gqM3jA+IsOgkPjLPOuAYBEAABEAABEAABEAABEAABEAABEAABEAABEAABEAABEAABEACBuBFIgt4NitoYPTVJeGBihAtVAYEUAsePH2clSpRI8YdHcgj8/vvvbN++faxSpUqsWLFiyal4gdf02LFjrFSpUgVOIf63f+jQIVauXLn4V7TAa4j2lLsH4Ntvv2XFixdnZcuW9Vwo5OMZVWgRwTw0lJFmZPIdjvdSpCJB5iAAAiAAAiAAAiAAAiAAAoJAEvRuUNTG6FFNwgMTI1yoCghYBBYsWMBmzpzJVqxYwbZv324p+OrVq8fuuecedvPNN6dQGjZsGFu2bFmKv92jRYsW7Mknn7R74TxiAq+++iobPXo027BhAzt69KilpG3evDm7//772fXXXx9x6cjeToDaE3GXjtrR2LFj5aU6zpo1y2onW7ZsYT/88AOrWLEiO++889jQoUPZNddco+LhJBwCpn3X8uXL2bhx49jq1avZl19+yU477TTWrFkzduutt7Lu3buHUznkogiYyum1115jjz76KNu8eTMj5WGFChVY3bp12cCBA1mXLl1U/jgJTmDv3r1szJgxbPHixWzjxo2Mc84qV67MevfuzUh+bkpb9HfBufvNISjzpk2bsrVr11rF0gQwekfBhU/A73c41QDvpfDlkClHk/eSSZpMdUAYCIAACIAACIAACIAACOSTQCL0bmJwAi4mBMTDyukPLvcEfvrpp9wXihIDE5gxYwY/4YQTrHYj24/92KFDB/7LL79o5TRu3DhtfJm2ffv2WhpcREtgyJAhGWUyatSoaCuA3BUBoXDlZ5xxhiaPHj16qHB5cu+992pxZNuRx/79+8uoOIZEwKTvev3117lY6ZxWVk888URItUM2koCJnAYNGpRWRtSmbrnlFpk9jgEJ7N+/n5977rlpedevX5//+OOPWino7zQcObkIyvzNN9/UZCwUtTmpd6EVYvIdjvdS7p8Sk/eSSZrc3xlKBAEQAAEQAAEQAAEQAAFvBOR4pbfY+YkFrWB+uLuWmoQHxrXiCfWcP38+v+222/hZZ51lDeYIU6v8sssu42IGv3ZHNNjTsmVLz39/+tOftPS4iIaAWBXLTzzxRDUQJ0wX8gYNGqQobkeOHKlVQKxSUmlkm3MeoajVkEV6IVaRafIoU6YMb9euHa9Ro4bmv2TJkkjrgcz/TcBtcNypqF20aJEmG7H6jF9xxRVcmKrW/GfPng2sIRLw23eRQkqYglcyOfnkk6225VTE0zsOLjwCfuXk1geKFencmc/UqVPDq2SB5vTbb79xu/KBvhuItfN9069fP0UI/Z1CkbMTU+aHDx/mwsIDFxYheMmSJVXfR994UNSGLz6T73C8l8KXg5ccne8T5+8eunb+9jFJ46UuiAMCIAACIAACIAACIAAC+SAgv4HzUbbXMqGo9UoqB/GS8MDkAENOivAzA/z555/XBnuknNIdhYnCnNxDoRdCSnYpA2EektPgD7kdO3bw1q1bq7CTTjqJyxXT33//vfKnwdmDBw+6/jlX0xQ66yjvX5jKVTK56KKL+JEjR6zixD5n1qCRlHGrVq2irAbyFgTWrVunlK1Vq1ZVcnEqamkwT8pFmEXmtAqX3K5duzgpbWVY165dLX/8C07ApO965plnlCzKly9vyYdq8vPPP1uTWqScnPINXtvCzcFETn379lVyooljpGwiR+8tYYZfhXXq1KlwwYZ050uXLlU8SUn70UcfWTlTm7j77rtVGE3cE/ulW2Ho70KC7yMbE+Y0yVL2aW5HKGp9CMBjVJPvcLyXPMINMZrJe8kkTYhVRlYgAAIgAAIgAAIgAAIgEDoB+Tsx9IxDzBCK2hBhBs0qCQ9M0HuMQ3q/M8BpFYuUjZej2PcvDrdZ5OtQvXp1JRexn6x2v3PnzlVhJDOxR5kVToooKUOxj6aWBhe5J3Do0CElD5LLwoULtUrYB15p9TTFh4uGACklyHIAyeHqq6+2rA3IttKzZ0+t0CpVqii5ib3ptDBS+sl0DRs21MJwYU7ApO+65JJLlCzEnt1a4dOnT1dhpFwX+0Jr4bgwI2Aip7Zt2ypZPPDAA1rB48ePV2E0qQUuGAGx36/iOXjwYC0zsS8wF3ulqz+aLEQO/Z2GKScXJszt3wvyHWQ/ysl8ObmBAinE5Dsc76XcPxwm7yWTNLm/M5QIAiAAAiAAAiAAAiAAAt4JyN+H3lPkPiYUtblnnrbEJDwwaSufoAC/M8C/+eYbvnz58rR/EyZMUAN/p556Kv/0008TRCOZVaV9Z0uXLs1pRQz9LV68WLuRL774QsmE2tW8efOs8FdeeUX5P/fcc5YfzRonGcPlnsCqVauUPEhOZLLQ7milpn0PYhpEh4uGwJQpUyxZ0Ar0Tz75hHfr1k3Jxq6oJdOhkyZN4hMnTrT+5ApoWStaRSvfZbRHNFw4BEz6LrvZ42nTpmkVWb9+vZITyYsGZeGCEzCRk31/2htuuEGrxJ133qnkhH1qNTRGF7Vr11Y8vZj8Rn9nhDlQIlPme/fu5WRGXP4NHz5cyZr6OChqA4klJbHpdzjeSykoI/cweS+ZpIn8RlAACIAACIAACIAACIAACAQgIMcqA2QReVIoaiNH7L2AJDww3u8mvjFNZoCnu5uvv/6ay/z+8Ic/cNr3Fi7/BJzmqjdu3GhVauzYsWrgjgbA7fvSnX766ZxW28Dsce7k9+GHHyp5UP83Z84crXBSoMt+kY6TJ0/WwnERDgFaSVaxYkWLNbUBcukUtelKpMF1kh9NoJAyo4E+uHAI+O277GYLSR5vv/22VhGSuZQTHUm5ARecgF85UYk0YUVOSKGJEsOGDbMmhj388MOaKXHn6vXgtS2sHPbs2aM982vWrOHdu3fnNWvWtPZybtSokcXey+py9He5f3b8Mn/55Zc1eUNRm1uZuX2H472UWxnI0kzeSyZpZHk4ggAIgAAIgAAIgAAIgEAcCcgxsDjWTdYJilpJIgbHJDwwMcAUqAqmM8DTFUp7xkm50f5mcPknQMpzu9k82vOP5E7u3nvvVfKScnMea9WqxUmJARc9ARoQlwoKkgPt1Wh3drOfFP7444/bg3EeEoF+/fpZ7YL2ZaSBVHJ+FLW0t7BdQUvKJqc58pCqWrDZ+O27tm7dqvV1K1eu1NjR/qf2vo8G1eGCE/ArJ1kimaKmdmOXiTynSWC0ih0uGAGydiKZ0rFy5cratQyrX78+J6VuOof+Lh2Z6PxNmENRG508suWc7jsc76Vs5KIJN3kvmaSJpvbIFQRAAARAAARAAARAAATCISB/84eTWzS5QFEbDVejXOUDk4ujUQULIJHbDPB0t/3SSy+pQT5ajfbdd9+liwr/HBHYtGkTt5s2pLZE+5ZJd+211yqZUVibNm147969OQ3M2tsdTExKYtEfSQaSPSkkrrzySv7ss89y2lOT9qWVYXR86KGHoq9QgZVgX81H5oyl86OorVatmiYnUr736dMHq9MlzBCOfvuu999/X5OJtCpgr4p9kgStnoELTsCvnGSJTz/9tDZpxd7v0Xn//v057SMNZ05g9erVWpsgriVLlrTeOXS0M+/cuXPagtDfpUUTWYAJcyhqIxNHxowzfYfjvZQRXWSBJu8lkzSR3QAyBgEQAAEQAAEQAAEQAIEQCMjf/CFkFVkWUNRGhtZ/xvKBycXRf+2Kfop0M8Dd7pz2zpSmQklezzzzjFs0+OWQAO3BaF/VR3IZPXq0VgNS9NEegG3bttVW/B0/fpxfdtll2kDtgQMHtLS4iIYA7SdctmxZjX26PnDMmDHRVKJAcyVTkk2bNrXYN27cmNO1dH4UtaNGjeI9evRImSTRq1cvmR2OAQn47bs2bNigtSkyM253v/76qxaOFZt2OubnfuVEJZGlAHuf17BhQz5ixAh+8cUXa/4DBgwwrxhScqeSiPo8+pYjR2ZxO3bsqPGmvbrdHPo7NyrR+pkwh6I2Wpm45Z7tOxzvJTdq0fuZvJdM0kR/JygBBEAABEAABEAABEAABMwJyHEX8xyiTwlFbfSMPZeQhAfG880kLGKmGeBut0IKIymvBg0acBr0hssPATJrTPvNSnnQsUyZMnzGjBm+KkQrmux5LF261Fd6RDYnQKv9WrZsqfGn1bRkeu3MM89U/lOmTDEvBClTCMydO1exHTlyJH/jjTfUn32lM01soLAtW7ak5GH3IHO6NBHC3o527txpj4LzCAi49V3O/Z2XLFmilezcK3DevHlaOC7CJ+AmJyqFTI7LNkN7ptrd0KFDVRit+qQ2BmdGYNu2bYol8Xbu+bto0SItnBR9mRz6u0x0ognzwxyK2mhk4Jar1+9wvJfc6OXXL917KVOtTNJkyg9hIAACIAACIAACIAACIJALAnLcJRdlmZYBRa0puQjSJeGBieC2855lthngzgrSgET16tXVgB4pO+DyQ4BWw7Rr107JgtpQkyZNsiqU3Gr78ccfa/nMnDnTLRr8IiJAZj1JBmRSnJSChw8ftlZ4Fi9eXMnlrbfeiqj0wszWaepdvoPSHQcPHmzt37xixQpOf2vWrEkBt2zZMiUvymf+/PkpceARLgG3vosmD9lNG8+ePVsr9LPPPtPk9MEHH2jhuAifgJucnH4LFy7UCl63bp0mJ0wg0vD4ujhy5IjG0rlilixrlCpVSsWhCXm0Xz36O1+YA0cOizkUtYFF4SkDP9/heC95QprTSM53kJffPiZpcnpTKAwEQAAEQAAEQAAEQAAEXAjIsU6XoNh4QVEbG1FwNTgUoyoV6ap4nQHuhGDfm7ZChQqcBvfg8kPgpptuUu2GOlxagZlOHps3b+akaKK/IUOGpOyfSYMTstOmo9NUaH7usLBLXbt2rZIJKWyPHj1a2EBCvnsTRa1dcUR7CkvTobJq77zzjpIZtSPnqjUZD0fvBEz7rjp16ihZPPjgg1qBc+bMUWEkRzL9DxeMgImc7Kvaqb28++67WiW2bt2q5ETh06dP18Jx4Y+AfZId7YVud2SGnxjLP2oj6O/shHJzHhZzKGpzIy8/3+FUI7yXciMXWYrJe8kkjSwPRxAAARAAARAAARAAARCIKwH5Wz+u9aN6QVEbI+kk4YGJEa5AVfEzA9xZEK3YlLLq2bOnMxjXOSJAK8SkHOg4duzYjCXv2rVLiz9u3DgtfteuXVU4raqBUlDDE9kF7Q1cvnx5649MWNvdjTfeqGRy1VVX2YNwHgIBUkzQBAW3v0svvVSxv/zyy604NIBO+9iecsopKowmrtgd9Yn2dkntDi4YAdO+a9iwYUoW9erV0yaxdO7cWYW1atUqWAWR2iJgIifnyua77rpLo/nII48oOVG7ojYIZ07AbkqaTLrb3VNPPaWxJiU5+js7odych8Ucitro5eX3O5xqhPdS9HKxl2DyXjJJYy8T5yAAAiAAAiAAAiAAAiAQRwJyrDKOdZN1gqJWkojBMQkPTAwwhVIFvzPAZaHr16/XBvKwWkySyf3RrmigtlOuXLm0f7RykFzDhg2V/Ch+//79OQ3m3XHHHcqf8qL9OuFyQ8A+cE770g4aNMiSSbdu3TSZOFea5aZ2hVuKnb9zQsp1112nZEOTGmi1JpmQ79ixo2Zut0OHDoULMOQ7N+m7aO9n+V1BR5LH1KlTeb9+/TR/58rCkKteUNn5lROZfD///POVPIoVK8Y7derESSb0jitRooQKq1+/PidLIHDmBMjcMTGW7aJLly581qxZ/LHHHrP2tpf+1MdJh/5OksjdMQzmUNRGLy+T73C8l6KXi7MEv+8lSm+SxlkurkEABEAABEAABEAABEAgTgTk7/041clZFyhqnUTyeJ2EByaPeEIr2mQGuCycBrmlnGgANZ2ZXRkfx+gInHnmmUoWUibpjpMnT7YqQgNEpUuXzpiuQYMGnPayg8sNgf379/Ozzjoro0z69u2bm8qgFEUgk6KW9ierWrVqRpnRqtsdO3ao/HASjIBp3zVgwICMcmrdujX6u2Ci0VKbyGn16tWcJqmke3+RP31vYDWthtr44oUXXtAmlDi505YW9v1r0d8ZozZOGAZzKGqN8XtOaPIdTpnjveQZcSgRTd5LJmlCqSwyAQEQAAEQAAEQAAEQAIGICMjf/hFlH0q2UNSGgjGcTJLwwIRzp/nNxWQGuKzxwIED1WBq8+bNpTeOOSbw+eefKznIdpPpKBW1VM1Vq1Zxu1lXe7rbb78dJo9zLEsqbtu2bZzMUNplQeekVB8+fLhlfjIP1SroIjMpagnMzp07ebNmzTjtb+qUG63c3L17d0Hzi+LmTfuuESNG8JIlS2pyolWFZFr82LFjUVS1oPM0kdOaNWv4hRdeqMlItqs2bdrwTZs2FTTTsG9+ypQpvGLFiim8qU8jk/BOh/7OSST666DMoaiNVkZBvsOpZngvRSsfZ+4m7yWTNM5ycQ0CIAACIAACIAACIAACcSEgx1jiUh+3evyBPEVF4WJAQAx4W7WASKIVhlgJxvbs2eOpEKHgY71791ZxhTKJLV682Lru06cPmzRpkgrDSbIIiIFvJvagY2JFJxP7NzKxkpaJVYDJuokiVlthWpzR38GDB1mtWrWY2L+WVapUqYjdZdG6ncOHD1syE8p2VrNmTastValSpWjdZMzuxqTvEiZzmVilxsQqGVa7dm0mlIKsTJkyMbuzolUdv3ISZpCtdxK9l+gbhfrAc845h9WpU6dogYnJ3dC3tlg5y1auXGm9Z+gboEaNGkx+i7tVE/2dG5Vo/cA8Wr75zB3vpdzT9/teohqapMn9naFEEAABEAABEAABEAABEMhMQP7Wj7PeDYrazDLMaWgSHpicAomgMLFSwtegp1NRW7lyZbZv3z6rZmI2OBs9enQEtUSWIAACIAACIAACIAACIAACIAACIAACIAACIAACIAACIAACIAACQQgkQe8GRW0QCYecNgkPTMi3jOxAAARAAARAAARAAARAAARAAARAAARAAARAAARAAARAAARAAARAIHQCSdC7QVEbutjNM0zCA2N+d0gJAiAAAiAAAiAAAiAAAiAAAiAAAiAAAiAAAiAAAiAAAiAAAiAAArkhkAS9GxS1uXkWPJWShAfG040gEgiAAAiAAAiAAAiAAAiAAAiAAAiAAAiAAAiAAAiAAAiAAAiAAAjkkUAS9G5Q1ObxAXEWnYQHxllnXIMACIAACIAACIAACIAACIAACIAACIAACIAACIAACIAACIAACIBA3AgkQe8GRW2MnpokPDAxwoWqhEDg+PHjrESJEr5yOnbsGCtVqpSvNIicOwLffvstK168OCtbtmzuCkVJIAACIJBjAr///jvbt28fq1SpEitWrFiOS0dxfggcOnSIlStXzk8SxA1IAN9qAQEiOQgYEkDbMwSHZCAAAiAAAiAAAiAAAiAQIYEk6N2gqI3wAfCbdRIeGL/3hPjxI7BgwQI2c+ZMtmLFCrZ9+3ZrkLtevXrsnnvuYTfffLNrhV977TX26KOPss2bNzNSBFaoUIHVrVuXDRw4kHXp0sU1DTyDE2jatClbu3atlREpJCpWrOia6d69e9mYMWPY4sWL2caNGxnnnFWuXJn17t2bDRs2DEpbV2rwLOoE6NlftmxZxtts0aIFe/LJJ622M3LkyIxx7YFXXXUV+/Of/2z3wrlPAn7kY8/61VdfZaNHj2YbNmxgR48etZS0zZs3Z/fffz+7/vrr7VFxHgEB+n4g1tLRd8PYsWPlpTouX76cjRs3jq1evZp9+eWX7LTTTmPNmjVjt956K+vevbuKh5PwCMyaNcvqz7Zs2cJ++OEH65vhvPPOY0OHDmXXXHNN1oK8yjZrRogAAkWEgNfv8KBtr4jgwm2AAAiAAAiAAAiAAAiAQGwJJEHvBkVtjB6fJDwwMcKFqhgQoEG42267jdFKJDfXoUMHNm/ePHbiiSeq4MGDB7sOwsoIt9xyC5sxY4a8xDEkAqR0bdu2rcpNrhxTHv97cuDAAXbFFVdYSnRnGF3Xr1+frVq1ip188sluwfALgYDJyvQQikUWWQhceOGFbN26dRljtW/fntFElBdeeIH16NEjY1x7IE1Qof4UzpyAH/nIUkhBSJNS0rlRo0YxPwr3dPnA350ArYylSVpff/21ikDt5rnnnlPXdPLGG29YSnNaWebmnnjiCU3Z6xYHfv4IDBgwgP3tb39Lm6h///7s6aefThvuVbZpM0AACBQxAl6/w4O2vSKGDbcDAiAAAiAAAiAAAiAAArEkkAi9m1h5BRcTAuIp5vQXZ9ekSRMuHmzrb//+/Z6qKpR4vFq1aupPrML0lA6RwiUgVpZxoYC1njF6zoR5XN6gQQN+wgknKD/yF4PcqmChwNDCypQpw8WqDC5W1Gr+U6dOVWlwYk7g8OHDXKyE4UIZwUuWLKkxForalIx/++033rhxYxWPZEryqVGjhvIjmfbr1y8lLTyCEZg/fz4Xkx74WWedZbEW5lf5ZZddxsWqCk8Zm/SlnjJGJEXA2U9RW3D+CUWtFZ/6MGdYpmuxKlCVgxMzAn7kQyW4vY/atWuX0t8tWbLErEJIlZXAvffem9JOhKJWS0ffhmJLBRVPTBLiJKczzjhD+VHbevPNN7V0uDAnsGjRIo2t2PqAiwlcXJgE1/xnz56dthAvsk2bGAHGBPx+C/iNb1yxAk3o9zs8jLZXoKhDvW2TsQa0pVBFgMxAAARAAARAAARAIPYE5BhfnCsab61gnMlFULe4PzA0qCbrSEc3xZETizC9ljI45xzUc6bBdTQESKkk5SdWxHCpaN+xYwdv3bq1CjvppJP4Tz/9ZFWib9++yp8UUjSAQY7ChclQFdapUyfLH//MCZCCT8rH7ejW3pYuXarSkJL2o48+sirw888/87vvvluFkRJRrKI2rxxSagRoQMg5wcEuM7Eynf/yyy9aGvuFSV9qT4/z7AS+//579fzT5IWDBw+6/v34449WZt988w0XplrT/k2YMEHld+qpp/JPP/00eyUQIy0Bv/KhjIQJVyWDiy66iB85csTKX6xo56Rwl22wVatWactFgDkBsTpdKf6qVq2qeDu/6Z555hkVVr58eb5r1y6rUHov0eQwKSdnOvOaIaX9+RemqDl9e5Mj9qS0lcy7du3qCsurbF0Tw9OYgN9vAb/xjStWoAlNvsODtr0CRR3qbZuMNaAthSoCZAYCIAACIAACIAACiSAgfxfHubJQ1MZIOnF8YPzOLHbixAx9J5H8XVevXl0N1ok9GbWKzJ07V4XRcyj2RbXCheld5f/AAw9oacaPH6/CaAAdLhiBbANEUrFuL4VWp8t+Q5iotgdxsZcwF3s5qj9SZsAFJ2CyMp1KDdqXBq95YeVAigfZNsT+jIFuXph55bL/JIsStJoaLhgBv/IRZlmVPEmuCxcu1Cpg7z/JcgTFhwuPAE30admypSWDq6++2rImINtXz549tYIuueQSJat77rlHC5s+fboKIwWi2GNYC8eFGYEqVaoorgsWLNAyIYW4lFXDhg21MLrwI9uUxPDwTcDvt4Df+L4rhASKgP09ItuM/ej2HR6k7amCcRKIgNexBrSlQJiRGARAAARAAARAAAQST0B+28f5RqCojZF04vbAZPvB6rbCz44TM/TtNPJ7Tqv7SpcubZk7ppWXYt8lrUJffPGFGsij51DsU2uFDxo0SPnfcMMNWpo777xThYl9arUwXPgnsHfvXsu0J5n3pL/hw4crviQTtwGi2rVrqzg0OxwuegImK9OD9qXR31XRK+GVV15RbUPsn2ndIK3ipJWzfh1ZDJDvZ1qpDhecgF/5iH22lQxIFmQi3u5oRY19lTtNUoELj8CUKVMs/mRx45NPPuHdunVT8nAqau1mj6dNm6ZVYv369SodyZG+E+GCEaAtECZNmsQnTpxo/cmV5jJXWkUr+y+y9uB0fmTrTItrfwT8fgv4je+vNojtJOD3Ozxo23OWj2v/BLyONaAt+WeLFCAAAiAAAiAAAiBQ1AjI38Vxvi8oamMknbg9MNl+1LgpjiROzNCXJJJxfP7559VAHj2HGzdutCpOg+Ny8JsGaIcNG2aZBn344Yc1c3rOFRzJuOt41/Lll1/WZOJsb3v27NHC16xZw7t3785r1qxp7Q/YqFEjS15YsRSunOXKSmonXlemB+lLw6194eQ2duxY1T5oUol93+bTTz+d02p0afY4E5WXXnpJ5VOxYkX+3XffZYqOMI8E/Mrnww8/VHKgtjdnzhytJFLAy28oOk6ePFkLx4U5AbLOQM8+caV2Qy6dotZu0priv/3221rBlJddTjQpCS4aAqREonZCk/Qkc5ogYXd+ZGtPh3MzAn6/BfzGN6sVUqUjkO07PF06L20vXVr4eyfgZ6wBbck7V8QEARAAARAAARAAgaJKQP4ujvP9QVEbI+nE7YHxO7PYjhIz9O004n1OZj3tprtoL1r7/ppkqpCUtPL5tB/JDCit5IALn0C2ASLaI9Mui8qVK2vXMqx+/fqclLpwwQmYrkwP0pcGr3Vh5uBmCk+2CXmsVauWZSI8HSFapSkVVJSG9t6EC4eAX/nQhBM5aYhkQfun253dFD+FP/744/ZgnAcg0K9fP+vdQnudkyKWXDpF7datW7X30MqVK7WSaX972f7oSJPE4MInQHs42xW09A3nnFhEpfqRbfi1LLwc/X4L+I1feESjveNs3+FupXtte25p4eePgJ+xBrQlf2wRGwRAAARAAARAAASKIgE5FhHne4OiNkbSifsD4/UHK2box+ihylKVTZs2cbv5XHoGadax3T399NPaALl8TuWxf//+1h5n9jQ4D04gW3tbvXq1NuBN8ihZsiS/8sorraOUDx07d+4cvELIISuBdCvTnQmzydYZH9f+CVx77bVa+2jTpg3v3bs3p4kL9raRyWz7mDFjVNwGDRrwX3/91X9FkMKVgIl8SIZSdjRJiPq6Z599ltM+qLQvrQyj40MPPeRaLjz9EbBb1SDTutKlU9S+//77mhykdQ6Zjo52hTutrIYLn0C1atU0ORDzPn36aFYE/Mo2/FoiR7/fAn7jg3AwAia8vbS9YLVCaiIQdKzBRLYgDwIgAAIgAAIgAAIgkGwCcswozncBRW2MpBP3B8brjxrM0I/RQ5WhKrR3nH3FBT1/o0eP1lLQqiT5XNKxYcOGfMSIEfziiy/W/AcMGKClw0VwAtnam3NAvHHjxpxWAJIjM8kdO3bUZET7CsJFRyDbynR7ydlka4+LczMCpKijfbXbtm2rrSQ7fvw4v+yyy7S2ceDAgZRCaPW03cz13LlzU+LAw5yAiXxoL/WyZctqsrO/n+znpGSHC0aAzHc2bdrU4k3vF7qWLp2idsOGDZp8yGS13dFkB7ucYJHDTie881GjRvEePXqkTMTr1auXVYiJbMOrHXKSBPx+C/iNL8vB0YyACe9sbc+sJkjlJBB0rMFEts464BoEQAAEQAAEQAAEQCBZBORYRJxrDUVtjKQT9wfGy48azNCP0QOVpiqkgKA9G+XzRscyZcrwGTNmpKQgU4cyHu1/andDhw5VYbSSk0wawoVHIFt727Ztm+JPMnLuE7xo0SItnPKDi4aAl5Xp9pKzydYeF+fhEyArAbJfo+PSpUtTCrHvTVuhQgVOCl643BDIJB9aodmyZUtNfrSalkwpn3nmmcqfTCLCBSNAkxNkOxk5ciR/44031J99dTNNhqCwLVu2cOdewUuWLNEq4dzDdt68eVo4LsIlQN9lNGFFypGOO3fu5CayDbdmyI0I+P0W8BsflIMRCMI7XdsLViOkJgJhjDUEkS2kAAIgAAIgAAIgAAIgkEwC8ndxnGsPRW2MpBP3BybbjxrM0I/Rw5SmKrTisl27dtqgXZMmTawBVmeSjz/+WIu3cOFCLcq6deu0cDdlh5YAF74IZGtvR44c0fg7V8ySYqlUqVIqDlaY+cLvObKXlenOzLLJ1hkf1+EScPZtM2fOTCmA+kX5Tu7Zs2dKODyiI5BNPr///junOKRMJwXh4cOHrdWexYsXVzJ76623oqtggeTsNOUu20O64+DBgy3z4HbTxrNnz9ZoffbZZ0pGlM8HH3yghePCPwEyAbpixQrrb82aNSkZLFu2TGM+f/58a2/gdHJ08yfZwoVPwO+3gN/44de4sHLMxtuk7RUWwfDvNqyxhmyyDb/myBEEQAAEQAAEQAAEQCDfBORv3XzXI1P5UNRmopPjsLg/MNl+1GCGfo4fGIPibrrpJm3AjlYhpVspZpcnPZvvvvuuVuLWrVu1vKZPn66F4yIYgWztjXK3m2alvRrtjsyEyj6FjnPmzLEH4zwgAT8r051FeZGtMw2uvRPYvHkzJ8UC/Q0ZMkTbl5FyIcWsvW04zbOuX79eC3euVvdeE8R0IxBUPm55rl27VsmMFLZHjx51iwY/HwRMFLWUfZ06dZQsHnzwQa1Eeg/Jtkf7DJPJeLhgBOyT5oip3AJB5vrOO+8o5sSe+jNT2co8cQyHgN9vAb/xw6ll4eaSjbdJ2ytcmuHcuf23qVdLD24lZ5OtWxr4gQAIgAAIgAAIgAAIJJuAHIuI811AURsj6cT9gcn2owYDPzF6mFyqQitb5DNGx7Fjx7rE+j8v58qXu+666/8Cxdkjjzyi5UcDFnDhEcjW3qgku/lpMj9pd0899ZQmH1Ksw4VDwM/KdLcSvcjWLR38vBHYtWuX9uyPGzdOS9i1a1cVTqvOnUq9qVOnqvASJUqkncyiZYoLzwRM5UN7C5cvX976I/P9dnfjjTcqmV111VX2IJwbEqDJPjSpwe3v0ksvVbwvv/xyK478Bhg2bJgKq1evntZ+OnfurMJatWplWDMksxOgFWannHKK4korze2OLALYv/2o/ZnK1p4vzoMT8Pst4Dd+8BoWdg7ZeJu0vcImGvzuwxpryCbb4DVFDiAAAiAAAiAAAiAAAnEjIH8Xx61e9vpAUWunkefzuD8w2X7UhPXjKc9iKLLF2wdI6VkrV65c2j+SJZmXPP/889UAX7FixXinTp04rdykvEiBIZ/Z+vXrc1phCBcegWztjUoic8ckFymHLl268FmzZvHHHnvM2ndY+l933XXhVQw5cT8r091weZGtWzr4eSfQsGFD1S6or+vfv7+1H+Add9yh/Kl90IoMpxs4cKCK07x5c2cwrkMgYCIf+8QU2pd20KBBlky7deum5EUydVp/CKG6yMJBwM7caRqc9hGW7x46dujQgdPkh379+mn+TisQjiJw6YMAveMlc5p8QiuZySx/x44dud0UNckim8sk22xpEe6PgN9vAb/x/dUGsZ0EvPAOs+05y8d1KoGwxhq8yDa1dPiAAAiAAAiAAAiAAAgkmYD8zRzne/gDVU5UFC4GBITJMqsWcRWJUAAxoQhSpPbv388qVqyornfs2MFWrlypru0nEyZMYMuXL7e8xOoLJgbNWd26dVmjRo3s0XAeIYGqVauyPXv2eCph8uTJrHfv3kzsd8Yuvvhi9uuvv6ZNJxS2TOyPBlmmJWQWkK29yVxffPFFJgbKmVCsSy/tWKFCBSb2AWRiZZPmjwszAv/617/YzTffrBKLlelMKPbUtZcTr7L1khfiuBMQe5gyoWRlYrWsewTh26BBA6vvKl26tBZHrE5nixcvtvz69OnDJk2apIXjIjgBE/kcOHCAtWjRgm3fvj1tBfr27csmTpyYNhwB4RDo3r07o3cPOXr/iK0PrHP577777mPjx4+XlynH1q1bM2GClznbXkpEeHgisGnTJta+fXv21VdfpY0vVt0yseqZ1axZM20cCsgm24yJEeiLgN9vAb/xfVUGkVMIeOEdZttLqQA8UgiENdbgRbYphcMDBEAABEAABEAABEAg0QTirnez4MZZi1xodRMCsWbEx/W+g8w+xQz9/Er1888/V6st5HOW6SgUtarCQlnLL7zwQtf0bdq04WKQQsXFSXgE/LS3KVOmcDFpIkVGzZo1s0wchlcr5OR3ZbobMT+ydUsPP28EVq1axe0mWu193u23355i8ljmevrpp6u2NGLECOmNY8gETOSzbds2Tmbe7bKkc6Hw48OHD+dkihIuegJevumo7ZQsWVKTFVmAIDPVx44di76SBVbCzp07Ob3zaZ9aZ/uglbS7d+/2RMSLbD1lhEhZCfj9FvAbP2sFECEjAa+8w2p7GSuDwKwE/PRdXmWbtVBEAAEQAAEQAAEQAAEQSAwB+Ts5zhXGilohpbi4uGv2g8w+xQz9uDxlZvWg1Zpij1Prj1bl1qpVi51zzjmsTp06ZhkiVegExIuGCVPI1qr2SpUqWasFa9SowWS/EnqBBZqhycp0J6ogfakzL1xnJ0ArXqj/IisQtLKcVtLS6jK4eBAwkc/69esZ/R08eNB6H4n9axn1e3DxIiC2RGC0elqYQ2a1a9dmYtIXK1OmTLwqWcRqc/jwYattiEkN1upZ6vOqVKlSxO6yaNyO328Bv/GLBqXk3AXaXn5l5WesAW0pv7JC6SAAAiAAAiAAAiCQDwJyfJzGz+PqoKiNkWTkA5OLKpk8lEF+1Pj58ZSL+0cZIAACIOCXwBdffOFrcoI0Ie4sJ0hf6swL1yAAAiAAAiAAAskj4PdbwG/85BFBjUHAnICfsQa0JXPOSAkCIAACIAACIAACSSUg9W4mOrFc3TMUtbki7aEc+cB4iBo4SpwfysA3hwxAAARAAARAAARAAARAAARAAARAAARAAARAAARAAARAAARAAAQKmoDUu8VZJwZFbYwe0SQ8MDHChaqAAAiAAAiAAAiAAAiAAAiAAAiAAAiAAAiAAAiAAAiAAAiAAAiAgCuBJOjdoKh1FV1+PJPwwOSHDEoFARAAARAAARAAARAAARAAARAAARAAARAAARAAARAAARAAARAAAe8EkqB3g6LWuzwjj5mEByZyCCgABEAABEAABEAABEAABEAABEAABEAABEAABEAABEAABEAABEAABAISSILeDYragEIOM3kSHpgw7zfJef3+++9s3759rFKlSqxYsWJJvpUiVfdvv/2WFS9enJUtW9bzfR0/fpyVKFHCc3xEBIGiTuDYsWOsVKlSvm7TpO35KgCRUwiY9F0msk0pGB6+CJi0jUOHDrFy5cr5KgeRQaAoE0DfVZSli3sDARAISgB9ZFCCSA8CIAACIAACIFDUCSRB7wZFbYyewiQ8MDHCFWpVmjZtytauXWvlSQrYihUruub/6quvstGjR7MNGzawo0ePWkra5s2bs/vvv59df/31rmngGS2BvXv3sjFjxrDFixezjRs3MtoUvHLlyqx3795s2LBhrkrbBQsWsJkzZ7IVK1aw7du3Wwr3evXqsXvuuYfdfPPN0VYYuYNADAnMmjWLPfnkk2zLli3shx9+sPrA8847jw0dOpRdc801rjU2aXuuGcHTMwGTvstEtp4rhIiuBEzaxvLly9m4cePY6tWr2ZdffslOO+001qxZM3brrbey7t27u5YDT/8E6Ltg2bJlGRO2aNHC6g/TRfL6zZguPfy9EfDbd4UhW281Q6x0BLy0DcgpHT34FyoB0zbx2muvsUcffZRt3ryZ0aSwChUqsLp167KBAweyLl26FCpO3DcIgAAIgAAIgAAIuBJIhN5NKDXgYkJAPEWc/uByS+DNN9+0uEv+QlHrWoEhQ4Zo8WR8eRw1apRrOnhGR2D//v383HPPTSuX+vXr8x9//FGrwIwZM/gJJ5yQNk2HDh34L7/8oqXBBQgUZQL33ntv2vZA/Vv//v1Tbt+k7aVkAg9fBEz6LhPZ+qoUIqcQMGkbr7/+Oher2NO2wyeeeCKlHHiYEWjcuHFazvJ7rn379mkz9/rNmDYDBHgiYNJ3BZWtp4ohUloCXtsG5JQWIQIKlIBJmxg0aFDGd9ktt9xSoDRx2yAAAiAAAiAAAiDgTkD+3ncPjYcvtILxkINViyQ8MDHCFagqhw8f5mLlGBcrYXnJkiW1HzpuiloxY1WLU6ZMGd6uXTteo0YNzX/JkiWB6oXE3gn89ttv3P7DVpg85mLlX4pM+vXrpzIVq2j4iSeeqGRGaRo0aJCiuB05cqRKg5PwCTRp0oSLmUzWHyk1vDhSUlWrVk39idniXpIhThYCixYtUu2B3kHCbDi/4ooruDDprvnPnj1b5WTS9lRinBgRMOm7TGRrVDkkUgRM2gb1gcL8vmpvJ598svV9ccYZZyg/apukBIELTkCsONK4ym9v+9GpqPX7zRi8loWdg2nfZSLbwiYd/O5N2gbkFJx7WDn4/R73Gz+sehb1fPy2CbdxCfoN7Mxn6tSpRR0d7g8EQAAEQADHDSm4AABAAElEQVQEQAAEPBOQv/k9J8hDRChq8wA9XZFJeGDS1T1J/sKUWsZBOjdFrTABqtJcdNFF/MiRI9Ytiz0COQ3oSdm1atUqSSgSXdelS5cq7qRw/eijj6z7+fnnn/ndd9+twsQ+wlzsKWyF3XbbbcpfmIbiUkm4Y8cO3rp1axV20kkn8Z9++inRfOJaea8rLuz1F6Z4uVNp0aNHD3sUnBsSsPdfwuw3J9bkdu3aZSltZd/WtWtXVYJJ21OJcWJEwKTvMpGtUeWQSBEwaRvPPPOMeveUL1/eanuUIb3LaCKRbIPo8xRm45Pvv/9e8aRB7YMHD7r+2S1xmHwzGlcQCS0CJn2XiWyBOxgBk7YBOQVjHmZqv9/jfuOHWdeinJdJm+jbt696l5111lmcJkyQo9+uwnS/CuvUqVNRRod7AwEQAAEQAAEQAAFfBOTYiq9EOY4MRW2OgWcqLgkPTKb6JyUs28CCVN7J+zl06JD6wUMyWrhwoQyyjvb8aLUmxYeLngCtqJRtZvDgwVqBYp8eLvYTVn+kUCdXvXp1lUbsx6mlmTt3rgqjfMWexVo4LswJmKy4sJfmZgIRSgs7IfPzKlWqqOde7H+qZUSMZRtr2LChCjNpeyoxTowImPRdJrI1qhwSKQImbeOSSy5R7Uzsk67yopPp06erMFrtfvToUS0cF/4IrFu3TvEU+297Smz/xpP9of3o/Gb0lCkiZSRg0neZyDZjJRCYlYBJ24CcsmKNNILf73G/8SOtfBHN3KRNtG3bVr3LHnjgAY3M+PHjVRhNNIcDARAAARAAARAAARD4NwH5Oz7OPKCojZF0kvDAxAiXcVX27t3LyWSQ/Bs+fLj6QUMycA66rVq1Sgsnk8l2RyvQ7HuekoIQLnoCtWvXVnLxYhKS9p0tXbo0p9W39Ld48WKtkl988YXKj56DefPmaeG4MCOQbSDPbQW7vSQawJBmeKtWrapkBEWtnZLZOZlpnTRpEp84caL1Jy0FyNxoFa18L9HezdL5bXsyHY5mBEz6LlPZmtUQqSQBk7ZhN3s8bdo0mZV1XL9+vWqD1BapP4QzJ/DKK68ons8995yVEa1m+uabb9Jm6vebMW1GCPBEwLTvMpGtpwohUloCJm0DckqLM/IAv9/jfuNHfgNFtACTNmHfn/aGG27QyNx5553qPYd9ajU0uAABEAABEAABEChwAnJ8M84YoKiNkXSS8MDECFdoVXn55ZfVDxqSgVNR++GHH2rhc+bM0cqmAT4pOzpOnjxZC8dF+AT27NmjMV+zZg3v3r07r1mzprXXX6NGjfiwYcN8rT56/vnntTw3btwYfsULMMdsAz3O9mZHRCarW7Zsacnl6quv5nbzrz179rRHxXmIBGignPo5mtgg+zYaSCIXRdsLseoFmZWfviuTbAsSXog3bdI27CYPqa29/fbbWo3IOoRsg3SkCWZw5gTGjh2reNJgdo0aNdT16aefzmlFtN3ssVtJ2b4Z3dLALziBbH1XGLINXsvCzsFL24Cc8veM+P0e9xs/f3eW7JJN2gRNIpeTxGm7HvrNu3z5cv7www9r25Y4LeUkmxRqDwIgAAIgAAIgAALBCMixlWC5RJsaitpo+frKPQkPjK8bSkjkbAMLZGpQ/hgiGdG+MHZnNzFE4Y8//rg9GOcREPj000/V4Coxr1y5snYt21L9+vUtxVK2Knz99dfcbmqP9vuhVWxwwQmYrLiQpU6ZMsWSKw1CfPLJJ7xbt25KzlDUSkrhHmkPbruCltjbzYSH3fbCrX3h5ean78om28KjF+4dm7SNrVu3qj6N3lsrV67UKkX7zcn3GR1JKQ9nTsDNjL6dL53XqlWLk4I8ncv2zZguHfzNCXjpu8KQrXkNkZIIeGkbkFP+nhW/3+N+4+fvzpJdsmmboK0R6Bvd+Q6j6z/84Q+WxZxkk0HtQQAEQAAEQAAEQCBcAvK7Kdxcw80NitpweQbKLQkPTKAbjGliLwMLbdq0UT+E6MfPlVdeyZ999llO+8nRvrRSdnR86KGHYnqnRadaq1ev1pgT95IlS1pyoaNdHp07d85445s2beJ2c5WUlmaRw0VDwEt7o5JpoLxixYqWLGmVEzkoai0Mkf6rVq2a1n5okkqfPn3UKrMw216kN1IAmfvtu7LJtgCQRXqLJm3j/fff19qbmyUH+0QxWnkDZ07g2muv1XjTt13v3r05TeqyfzdkMhfp9R1mXkukdBLw0neFIVtnubj2R8BL24Cc/DGNMrYXednL9xvfnhbn6QmYtomnn35am0huf4fRef/+/TlZJoIDARAAARAAARAAARD4NwH5vRRnHlDUxkg6SXhgYoQrtKp4+eFJ+5eWLVtWG8iT8nIex4wZE1rdkJE7AefgduPGjTntFUyOTOl27NhRkxWtxnRztB+gffUgyXL06NFuUeEXEgEv7Y2K6tevnyXDSpUqcTIPSg6KWgtDpP9GjRrFaf9f5+SFXr16WeWG1fYivYkCyNyk78om2wLAFuktmrSNDRs2aO8q2mrB7n799VctnPaUhjMnQBPpaD+/tm3bapYCjh8/zi+77DKN9YEDB1wL8voOc00MTyMCXvquMGRrVDkkUgS8tA3ISeHK+4kXedkr6Te+PS3O0xMwaRNkvcs+/tCwYUM+YsQIfvHFF2v+AwYMSF8wQkAABEAABEAABECgwAjI76c43zYUtTGSThIemBjhCq0qXn940koXuV+mlBWtpiWTRWeeeab6YUTmWuGiJbBt2zbFm2Th3INn0aJFWjjJ2O7IrDHtTyflSMcyZcrwGTNm2KPhPAICXtqbfe+liRMnqlpAUatQRH5CJldJoWFvIzt37uRB217kFS/iBYTRd6WTbRFHF/ntmbQN5x73S5Ys0erp3MN23rx5WjguwiNAq5Ps/d3SpUtdM/fyDnNNCM/ABEz7Lq+yDVzBAs8gaNuAnHL7APmVl9/4ub2bollaujZBk1jl+6p79+7azQ8dOlSFkZUp6jfhQAAEQAAEQAAEQAAEuPpGijMLKGpjJB35wR2jKhVEVfz88CQTQh9//DF/6aWX+BtvvMEPHz7Mf/vtN168eHHV4N96662C4JbPmzxy5IjiTe3GuWKWVseUKlVKxbGvcqaVt+3atVNhlL5JkyZ8y5Yt+bylgik7W3uj9tS0aVNLPrRSmq6lg6JWkgjnSOalV6xYYf2tWbMmJdNly5Zp7WT+/Pk8SNtLKQAevgj46btMZOurMoicQsCkbdCKWbtp49mzZ2v5fvbZZ1ob/OCDD7RwXIRHgL7t5Hc4HWfOnOmaebZ3mGsieHomEEXf5VW2niuJiK4EgrYNyMkVa2SefuXlN35kFS+gjN3ahNNv4cKFGpF169Zp77J0k460RLgAARAAARAAARAAgQIgIH/vx/lWoaiNkXSS8MDECFdoVQn6w3Pt2rXqBxEpbI8ePRpa3ZBRegLVq1dX3Gm/YLsjU9WyPdFxzpw5Kvimm27SwmhFNCl24XJDIFt7mzt3rpLPyJEjrQkRNCmC/ux7RZPpSvKDgt1cbvbBHNp7W5oPlzm+8847ShbUjuTKddO2J/PF0YyAn77LVLZmNUMqScCkbdSpU0e1swcffFBmZR3p3SXfZdRGv/76ay0cF94JbN68mQ8ePNj6GzJkiNp3W+ZAilnJmo5OM9QyXrZ3mIyHoxkBk74rLNma1RipJIFsbQNykqTiccwmL2ct/cZ3psd1KgGTNmH/nUTvqnfffVfLeOvWrdq7bPr06Vo4LkAABEAABEAABECgUAnI3/txvn8oamMknSQ8MDHCFVpVvPzwpL3Lypcvb/2RyVy7u/HGG9UPoquuusoehPMICdhNO5HSzu6eeuopJRNqV/SjlRytVpLtjI5jx461J8N5Dghka2/PP/+8JiO7vNzOaeAdzowArVY+5ZRTFG+yFGB3PXv2VGHEfteuXVawSduz54tz/wT89l2msvVfM6SwEzBpG8OGDVPtrF69etrEoc6dO6uwVq1a2YvCuU8C1H/Z3yHjxo3TcujatasKJ4sc6SbdZXuHaZniwjcBk74rLNn6riwSaASytQ3IScOV94ts8nJW0G98Z3pcpxIwaRNOSxt33XWXlvEjjzyi3mX0zqPJL3AgAAIgAAIgAAIgAAIwfYxnwCcBOYDkMxmiByTg5YenffCV9qUdNGgQp3R2U6wkP+es1oBVQ/IMBMjccbFixdSP0S5duvBZs2bxxx57zNpvVran6667TuViH/Sm8HLlyqX9I4UhXPgEsrU3KGrDZ54pR2ofsq2QcoJW9E2bNo137NhRM8naoUMHlY1J21OJcWJEwKTvMpGtUeWQSBEwaRsbN25UbZDaIrW1qVOn8n79+mn+TssRqlCceCbQsGFDxZTe//3797e+5e644w7lTzIgaw7pXLZ3WLp08PdOwKTvCkO23muImG4EvLQNyMmNXH78vMjLXjO/8e1pcZ6egN82QdswnX/++eqdRb+FO3XqxOkbgb4VS5QoocLq16/Pf/nll/SFIwQEQAAEQAAEQAAECoiAHPuM8y3/gSonKgoXAwLCrJ1VC4gkt8IQyj0mlHyq0P3797OKFSuqazo5cOAAa9GiBdu+fbvmb7/o27cvmzhxot0L5xETePHFF5lY9cfEj1bXkipUqMDEnn5MrFKywqtWrcr27NnjGtfpOXnyZNa7d2+nN64DEsjW3nbs2MFWrlzpWsqECRPY8uXLrbDLL7+ciUF2VrduXdaoUSPX+PDMTmDTpk2sffv27KuvvkobWay6ZWJGPqtZs6aK47ftqYQ4MSJg0neZytaogkikCJi0jfvuu4+NHz9e5eE8ad26NROmx1np0qWdQbj2QUDs7ceaN2/OxGrZtKkaNGjAxN7daVlne4elzRgBngmY9F1hyNZzBRHRlYCXtgE5uaLLi6cXedkr5je+PS3O0xMwaRNr1qxhF198MRP73KfNWChsrXcZfiOlRYQAEAABEAABEACBAiOQCL1bnLXIhVY30T6sGZCFdt/5vl+vM4S3bdvGycSulJM8ioFTPnz4cE7m2uByT2DKlClcKNZT5NKsWTNOe9VK9/nnn6fEkTJ0OwpFrUyKY4gEvLY3tyLtK9jJLC9cOAR27tzJqb3QHpjOtkCr+3bv3u1akNe255oYnp4JBOm7TGXruXKI6ErApG2MGDGClyxZUmuDtFKGtlc4duyYaznw9E9g1apV/NJLL9U4y37v9ttvT2vyWJYU5B0m88AxOwGTviuobLPXCjEyEfDaNiCnTBRzF+ZVXrJGfuPLdDhmJ2DSJoSyll944YWu77I2bdpwMeEle8GIAQIgAAIgAAIgAAIFRED+7o/zLWNFrZBSXFwiNPtxgZXHeqxfv57R38GDB1mtWrWY2L+WVapUKY81QtGik2XC5KS1EpNkQStiatSowWSbAqH4EAgyI7979+6MVquRo5XU06dPt87xLxwChw8ftvo2MSnFWj1LK9GrVKmSMXO0vYx4YhNoItvYVD6hFTFpG8JEIaPVNcIcMqtduzYTg7CsTJkyCSUQ72rTqk2xfz0jKyrU19F3A1kPgIsXAZO+C7KNlwzT1QZySkcmN/5+v8f9xs/NXRStUvy2CbIoRe8x+iOLUTQucc4557A6deoULTC4GxAAARAAARAAARAIgYDUEdBYTVwdFLUxkkwSHpgY4UJVQAAEEkggyEAPFLUJFDiqDAIgAAIgAAIgAAIgECsCfr/H/caP1c2iMiAAAiAAAiAAAiAAAgVPIAl6NyhqY/SYJuGBiREuVAUEQAAEQAAEQAAEQAAEQAAEQAAEQAAEQAAEQAAEQAAEQAAEQAAEXAkkQe8GRa2r6PLjmYQHJj9kUCoIgAAIgAAIgAAIgAAIgAAIgAAIgAAIgAAIgAAIgAAIgAAIgAAIeCeQBL0bFLXe5Rl5zCQ8MJFDQAEgAAIgAAIgAAIgAAIgAAIgAAIgAAIgAAIgAAIgAAIgAAIgAAIgEJBAEvRuUNQGFHKYyZPwwIR5v8gLBEAABEAABEAABEAABEAABEAABEAABEAABEAABEAABEAABEAABKIgkAS9GxS1UUjeMM8kPDCGt4ZkIAACIFBkCRw7doyVKlXK1/0dP36clShRwlcaRM49ARPZ5r6WKBEEQAAEQAAEQAAECpOAybeaSZrCpBveXYN5eCyREwiAAAiAAAiAgH8CSdC7QVHrX66RpYjjAzNs2DC2bNmyjPfcokUL9uSTT6aNM3PmTHb//fer8JtvvpmNHTtWXeMEBEAABJJGYNasWVa/t2XLFvbDDz+wihUrsvPOO48NHTqUXXPNNa63s2DBAkb94YoVK9j27dtZpUqVWL169dg999zDqF+EC5eA6fvLRLbh1hy5gQAIgAAIgAAIgAAIpCNg8q1mkiZd+fD3RiAo86ZNm7K1a9dahe3bt8/6veWtZMQCARAAARAAARAAAZ1AHPVueg0Zg6LWSSSP13F8YC688EK2bt26jFTat2/PXnvtNdc4hw4dYnXr1mVff/21Cu/Rowd77rnn1DVO4ksAq/7iKxvULH8EBgwYwP72t//P3rmA/1Ts+3+iXHNp95Pkzn5CZUtIKSKR0Omyi8jlnCSlaAsPdtrs7aldHXn0r5xTuWV3Io4Tj6SLXblsuYWIIoUURdkl15T5r8/6/2fOmvVd6/tda9blu9b3+57n+f3WZW6feX3WzJrvfNbM/B9XAQYPHsyee+45xZ8MtHfeeSc7ffq0cl9cdO3alS1cuJCdeeaZ4haOAQnovL90dBtQTEQHARAAgdAJoP8WOtK8Jwid5l0FECAhBHT6ajpxElLc1IoRlPnSpUtZp06dZPnJUEsfucKBAAiAAAiAAAiAgA6BJNrd7OWAodZOJI/X4oGJQwTOuadszjnnHPbDDz9kDZvNUOvUQYehNivOvHti1l/eVZAhAP1QHTduXMZ9txvXXXcd+/Of/+zmjfsBCNBHKdYZs5UqVWJkEFy5ciX79ddfZcrz5s1jt912m3lNfh06dGC//PKLeV2mTBnzA5atW7cqhlvS8fjx42UaOAlGwO/7S0e3wSREbCuBbKtvoA20ksrvebbZLdBTfnUTtP+WrQ7mt2SFl7tX1kF1Wnjk4i2RVz1ZpdKJY42P8+wEdPpqOnGySwHfXAR0mR89epR9/fXXbOrUqeyZZ55hJ06ckFnBUCtR4AQEQAAEQAAEQECDgLC7ebWJaWQRPIohHFxCCBjaJOtpLH9eimwYaKUshmGCHzp0yPHvp59+ckzOmInLS5cubaZRs2ZNmZZhqHUMj5v5JzB79mxeqlQpqSv782jM+uOnTp3Kv6BFJsGsWbNcdWLXEV337NmzyAjFV1zjwxSpC2O5Ym4se2xmvnfvXm4YbaVfr169pFDGTFp531hhgB88eND02717NzcMuNLvrLPO4saAhIyHE30COu8vHd3qS4iYVgJUj84//3xZF6gds/YV0AZaaeXv/J133lF0ZAyaKsJATwqOWC+C9t9y1cFYC1PgmXllHVSnBY4x8uJ51ZNVEJ041vg4z01Ap6+mEye3JAiRjYAOc2OZZKWPYf+Na+9zZMsffiAAAiAAAiAAAiBgJyD6Fvb7SbpmSRKm2GVJ2gNDhlYhk7Hvoi/1GMt78jZt2pjxu3Tpwq2Giv79+/tKC4HjIWDsRcyNZVelzo1Zf7xp06YZhltj1l88AiEXSWD69OlSL6JOZjv27t1bxsVJuARq1KghdWHMdFESJ8OS0EuzZs2kX+3ateV9Yz9veZ9OFixYIP0orrEPk+KPCz0COu8vHd3qSYdYdgJDhw5V6gHVBauhFm2gnVh810eOHOHGXtx85MiRvFy5coqe7IOm0FN8erHmFEb/LVcdtOaH82AEvLAOQ6fBpERsL3qyU9KJY08D19kJ6PTVdOJklwK+uQjoMM9lqBUfuubKG/4gAAIgAAIgAAIg4ERAjNc6+SXlHpY+NrSUFJe0KdiGAYHdcsstJh7aU9YYNGXGl8KM9kg677zzsmIzBuvYgAEDmDFDjG3evJk9+uij7OWXXzbjGIZaNnPmzKzx4Rk/gT59+rD/+q//MjOmfYVpudaSkhK2Z88e9m//9m/svffeM/1Ip8Ysala2bNn4hSzSHGmpp88++8y19Js2bWIPPPCA6f+b3/yGrVq1ylxa1zUCPLQI0P6y06ZNow+czPhUZypUqCDTMgzkzJgBY17TnrOLFy82lzuuUqWKXPb4jTfeYB07dpRxjFm1rH79+vKa9qn9l3/5F3mNEz0Cft9fOrrVkwyx7ASo/aLldGnpcGP1DXPJOwpDfQ6xnz3aQDu1eK5pCfcePXq4ZkZ6se4XBz25oorUI2j/zUsdjLQARZS4V9ZBdVpESCMpqlc9WTPXiWONj/PcBHT6ajpxckuCENkI6DL/5ptv2EcffSSTXrZsGfvrX/8qrw1DrTk2IW/gBARAAARAAARAAAR8EEia3c1R9KRYjCGHOfJvzlRICotJkybJmRP33Xcfr1Onjrw2DLV82LBh3GnZ4++//54bBj4zLIUhZww4yLiYUZsUDatyYNafyiMtV8aPWi50Z7x0+KJFi9IiesHIaRiY+Pz587lhtJXt3GuvveapfPalQrds2eIpHgJlJ6D7/rKnGkS39rRwnUnAGMwLvPoG2sBMrmHdCXN2C/QUllYy0xF9AOOHHve7akMYdTBTItxxIuCHdRCdOuWNe94J+NGTSFUnjoiLY3ACOn01nTjBJS3uFPwyf/XVV+XvKnq/YUZtcT8/KD0IgAAIgAAIBCVA/Qn6S7JLtnRJJheBbEl7YJyWbxIyimO9evU4GWatbtCgQeaDb8yy4LRPIDkYaq2EkndO+86SkYmWO6a/pUuXKkLu2rVL+aFkzPpT/HGRPwLdu3eXujFm1eZPkCLN+fLLL1cMtLTPrH2g3A0NGS6sS4M1bNgQe0C7wfJ5X/f9Zc0miG6t6eDcnYAxQ91sv6jefPLJJ1p9BbSB7nyD+uzfv5+/+eab8m/MmDHyfUP9QD+DptBTUG04xw/afwujDjpLhrt2Al5ZB9WpPV9c+yPgVU/WVHXiWOPjXJ+ATl9NJ46+hIhJBHSYw1CLZwcEQAAEQAAEQCBMAsKWFWaaYacFQ23YRAOkl7QH5sYbb1QG5IzlOrmxnDFv0qSJcv+OO+6QpV67dq3c0/T555+X92GolShSeYJZf8lU2yuvvCLrIs1i/+c//5lMQQtYqlq1akkdUBteqlQpPnDgQMfVBqwYtm7dyo0lj5W4NHsNLhwCOu8ve866urWng2tnAmGsvoE20JltVHd1B02hp6g0kjvdbP23MOpgbgkQggiEyTqbTkE7GAEdPenECSYlYlsJ6PTVdOJY88S5fwI6zHX7HP6lQwwQAAEQAAEQAIFiIJA0u5sTcxhqnajk6V7SHphHHnmEG3vU8k6dOikzxIw9annbtm0VA8N3333HaTkbY585837z5s3Na4EShlpBIn1HzPpLps6M/aLlEuPUdkyZMiWZgha4VOPHj+fGXpoZRte77rrLteQzZsxQZuGS/iZMmOAaHh7+Cfh9fznloKNbp3Rwz5lA0NU30AY6c43yrs6gKfQUpUayp52r/xa0DmbPHb5WAmGxzqVTa544909AR086cfxLhhhuBHT6ajpx3PLHfW8EdJjr9Dm8SYNQIAACIAACIAACxUggaXY3Jx3AUOtEJU/30vDACDTPPfecYqhdvnw5X7Bggbw3btw4/vbbb8s/mo0rykeGX/Lbvn27SA7HhBLArL+EKsYQa+LEibJONW3alP/yyy/JFbYIJDtx4oT5YYto5+i4Z88epeS0nCHt920NU7FiRT579mwlHC6iJeD0/sqWoxfdZosPv0wCYay+gTYwk2vUd3QGTaGnqLXinH6u/lsYddA5Z9y1EwiLdS6d2vPFtT8COnrSieNPKoT2SkCnr6YTx6s8COdMwA9znT6Hc664CwIgAAIgAAIgAAJcjsUmmQUMtQnSjhi8T5BIrqJ8/PHH8gEnuefMmcPtS3GJ8rgdhw8f7po+PPJPALP+8q8DNwnI4Fe7dm1ZB+kjCbjoCdDydqtXrzb/1q9fn5HhihUrpE6o3Vu0aJEMQ7PKOnfurPi3aNECH6xIQvGdOL2/gug2PskLI6cwVt9AG5ifZ8HvoCn0lB895eq/hVEH81Oy9OUaFutcOk0fmWRJrKMnnTjJKnX6pNHpq+nESR+ZZEkcFnO/fY5kUYA0IAACIAACIAACSSMg7FNJk8sqDwy1Vhp5Pk/SA7Nt2zZOhlT6GzFiRMZ+i2SYFfLS8cMPP4ShNs/PT1jZY9ZfWCSjS8e631/VqlU5LUcOFz2BjRs3ynbvjDPO4GR8tbr33ntP+lO7+Prrr0vv2267TfEbOnQo9CbphHui8/4KottwpS/81MJYfQNtYH6eE7+DptBTvHry2n8Low7GW7L05haUtVedppdQMiTX0ZNOnGSUNr1S6PTVdOKkl1AyJA+Lud8+RzJKDylAAARAAARAAASSSkDYsZIqH8kFQ22CtJOkB2bv3r2KUWHy5MkKqV69ekn/8uXL82PHjvFdu3aZM2vJiGv/u/rqq2X4du3amf7UiYdLFgHM+kuWPtykoZmYor3o37+/WzDcD5kAzZ4455xzJHsyQlgd6ULohY7UjpKbN2+ecn/SpEnWaDgPmYDO+0tXtyGLXhTJhbH6BtrA/DwqfgdNoaf49OSn/xZGHYyvZOnOKQhrPzpNN6X8S6+jJ504+S9puiXQ6avpxEk3pfxLHxZzv32O/JccEoAACIAACIAACCSZgBivTbSMSRau2GRL2gPTrFkzaVyoXLkyHzx4MKcO87333ivvk8y0H20u16dPHxkHhqVctPLnj1l/+WPvNedNmzbJukT1zzpr02saCKdP4KabbpL86SOVhx9+mNOShN26deOlSpWSfl27dpWZ9OjRQ94nnVF76vZHA39wwQnovL90dBtc0uJLIejgNtrA/D0zfgZNoad49eSn/xa0DsZbsnTnFoS1H52mm1L+pdfRk06c/Jc0/RLo9NV04qSfVH5LEAZzP32O/JYWuYMACIAACIAACKSBQNLsbk7MzqCbhqBwCSBgLKVpSpEUlRj7+LHWrVszY7asK52mTZsyY89GVqFCBdcw5NG3b1/28ssvm2EMQy2bOXOmeY5/ySHw3//93+z222+XAhmz/tiwYcPkNU6SQcAwCrK77rrLFKZs2bLs8OHDrEyZMskQrgik2Lp1K7v++uvZ119/7VpaY9YtM1YMYHXr1jXD1KxZk+3bt881vNVj6tSpbMCAAdZbONcgoPP+0tGthmhFH2X37t1szZo1jhyeffZZtnLlStPPWH2DGR+IsUaNGrFLL71UhkcbKFHEfjJ37lzWs2dPme/BgwdZSUmJvLaeQE9WGtGe++2/Ba2D0ZamsFLXZe1Xp4VFLf7S6OjJ2Hok0Lss/lIWRo46fTWdOIVBK3+lCIO5nz5H/kqKnEEABEAABEAABNJCIGl2N0duTtZb3MsPAUNB5qyr/OTunOvatWu5ddliISMd7777bnPJY+eY6l3MqFV5JPEKs/6SqJVMmQzjuZydaXxIkRkAdyInsGfPHt6qVStO+9Ra20Q6p5m0X331lZThiy++yAhjj2O9Ngy1Mi5OghHQeX/50W0w6RDbiYCXvgLaQCdy8dzzM7sFeopHJ5RLmP03L3UwvpIVdk7ZWIep08KmGH3psunJLXedOG5p4X4mAZ2+mk6czJxxxw+BoMz99Dn8yIWwIAACIAACIAACxUlAjL0mufSYUWtoKSkuyZZ9+ipyx44djGZPNG7cmNFMWpo1Blc4BDDrLx267NSpE1u6dKkp7MCBA9kLL7yQDsELUMojR44wY3lPtnPnTnP2LLWNNWrUKMCSprtIOu8v6DY/Ovey+gbawPzohnL1M7sFeopPT2H237zUwfhKVtg5ZWMdpk4Lm2L0pcumJ7fcdeK4pYX77gR0+mo6cdwlgI8XAmDuhRLCgAAIgAAIgAAIRE0gyXY3UXYYagWJBBzT8MAkABNEiIDArl27WIMGDTynjOVZPaMKPWD16tXZgQMHzHTHjh3LJkyYEHoeSBAEQAAE8kHAy+A22sB8aOb/5enHUAs9xaOnsPtvXupgPCUr/FzcWIet08InGW0J3fSULVedONnSgx8IgAAIgAAIgAAIgAAIgEAwAmmwu8FQG0zHocZOwwMTaoGRGAiAAAiAAAiAAAiAAAiAAAiAAAiAAAiAAAiAAAiAAAiAAAiAAAhEQCANdjcYaiNQvG6SaXhgdMuGeCAAAiAAAiAAAiAAAiAAAiAAAiAAAiAAAiAAAiAAAiAAAiAAAiAQF4E02N1gqI3rafCQTxoeGA/FQBAQAAEQAAEQAAEQAAEQAAEQAAEQAAEQAAEQAAEQAAEQAAEQAAEQyCuBNNjdYKjN6yOiZp6GB0aVGFcgAAIgAAIgAAIgAAIgAAIgAAIgAAIgAAIgAAIgAAIgAAIgAAIgkDwCabC7wVCboOcmDQ9MgnDlXZTDhw+zypUr510OCAAChUbg+PHjrHz58oVWrIIuD3SWPPV+//33rEyZMqxSpUrJE66IJNKpG+hfxPeA6OhHJ058JUJOggD0JEjEd/TL/PTp0+zAgQOsWrVqrHTp0vEJipx8EYCefOEKHNhvPQqcIRIAARAAARAAARAAgSIgkAa7Gwy1CXoQ0/DAJAhXqKK0bNmSbdiwwUyTBgxKSkoc01+5ciWbPHkyW7duHfvyyy/Zueeey1q1asV69+7N+vbt6xgHN0EABHITmDt3LnvqqafY9u3b2Y8//mjWwYsvvpiNGjWK3XDDDbkTQAhtAqNHj2YrVqzIGv+KK64w9WMN9Oabb7LHHnuMbdu2jZFRsGrVqqxRo0Zs2LBhrGfPntagOI+JwP79+9nEiRPZ0qVL2ZYtWxjnnFWvXp0NGDCAkZ5htI1HETrtGfoX8eiGctHRD9q7+PTjlNOcOXPYyJEjpdftt9/OJk2aJK/FCfQkSMR31KlPb7zxBpswYQLbvHkzO3bsmGmkbd26tanjm2++OT7hizQnr/UJeorvAfFaj6h/N27cOM+CXXfddezPf/6z5/AICAIgAAIgAAIgAAKFSiAVdjdjEA8uIQSMisDpDy5eAu+8847JXfA3DLWOArz11lvcmOWnhBVx6Pjkk086xsNNEACB7ASGDh3qWq+obg0ePDh7AvANRKB58+ZZ+ZMOrr/+eiWPhx56KGucO+64QwmPi+gJHDx4kF900UWuemnSpAn/6aefohekyHPQac/Qv4jvodHRD9q7+PTjlJPx8RY///zzlbatX79+GUGhpwwkkd/QqU8jRoxQdGn9LUXn48ePj1zuYs7Aa32CnuJ7SvzUo1mzZmWtP/b6ZHw4GV9BkBMIgAAIgAAIgAAIJJiA6CclWEQOq2CCtJOGByZBuAKJcuTIEW7M3OPG1/m8XLlyyg8eJ0MtDYCXLVtWhjv77LN5586dMwaOyOgLl1wCs2fP5rVq1ZJ/xsy/5ApbJJItWbJE1itqA40Zf/yaa67hxhJ4yv158+YVCZH4i2nMhFVYi3eR9Wg11BozlpTwFStW5MasZ25PZ/r06fEXpkhz/PXXX7nV4G4seWzqpE6dOoquBg0aVKSE4im2TnuG/kU8uqFcdPSD9i4+/bjl5GTEsBtqoSc3etHdD6s+0e8p+7tq2bJl0Qle5Cnr1ifoKZoHx289or61tX+e69xY9SsawZEq1xlXaNGiBTdm85h/1P+DAwEQAAEQAAEQiI+A6DfFl6P/nGCo9c8sshhpeGAiK3yMCRtLC2X9geNkqJ0yZYqMU6VKFb53715T4p9//pk3bdpU+tkHjmIsFrLKQcDrF+Q5koF3yATIACjaPmMpQ056Ikd1jIy2wq9Xr14h54zkiMAPP/wgGZOx9dChQ45/1pmY99xzj4zTsGFDTh++kDtx4gQ3lkiWft27dzfv41/0BJYvXy65k5H2o48+MjOld9QDDzwg/Yx9ALmx11z0AhVpDjrtGfoX8T0sOvpBexeffpxy2rhxo/xwq2bNmrIts/e3oScnetHe06lPxpYWUoeXX345P3r0qCnkyZMnzZU7RJ+vffv20QpfpKl7rU/QU3wPiN969O2333JjqwTXv2effVbWsd/85jf8008/ja8wRZSTzriC11XciggjigoCIAACIAACsRIQvzVizdRnZjDU+gQWZfA0PDBRlj+utHMZap2+brzqqqvkj54hQ4Yoos6cOVP6kWHJ2GtJ8cdFMgh4+YI8GZIWlxQ1atSQ9ef1119XCk8DsaJdbNasmeKHi3AI0KCdYGzsB+wp0U6dOsk4f/zjH5U4Tz/9tPSjgT64eAjQ6gBCj8OHD1cyNfYP5sY+c/KPBsThoiGg056hfxGNLpxS1dEP2jsnkvHco49K2rRpY7ZtXbp04Xfeeads5/r3768IAT0pOGK58FufDh8+LPVH76vFixcrclp/n5155pmcwsOFR8BrfYKewmPuJSW/9Shbmt988w2vXbu2Wc9o1uaiRYuyBYdfAAJexxX8ruIWQCREBQEQAAEQAAEQyEFAjJnlCJZXbxhq84pfzTwND4wqcTqv9u/fz2mJNPE3ZswYZeDAyVBrXfZ4xowZSsE3bdqkxCfDB1yyCHj9gjxZUhe+NLRc6wsvvMCff/5580/MrBAlp1m0ol3s2rWruI1jiARee+01yfill14yU6ZZtvTFvpuz7gN4yy23KMHuu+8+mR72qVXQRHpRv359yR1L8EeK2jVx3fYM/QtXpKF66OoH7V2oavCV2LRp08x27ayzzuKffPIJ79Onj2zn7IZa6MkX2sCBderT2rVrpf6ob0db0FgdzVArVaqUDEMfGMGFR8BrfYKewmOeKyWdepQtTVrJRvxuotVU4KIh4HVcwfrxidCL9ei0ils0EiNVEAABEAABEAABIiDew0mmAUNtgrSThgcmQbhCE+XVV1+VlZV0YDfUWpcGJf93331XyZtmKwnd0ZEMwHDJIeD1C/LkSAxJaOBi/vz5vEKFCrJukUERLnwCkyZNkozJyGrdJ+68887jNFPTuuwxSUCDeGIwlQbQR48ebS7B9pe//EVZrto+Qzp86ZEiEdi3b5/UIb2D1q9fz/v27cvr1q1r7q1+6aWXmjrCag/5eV6ytWfoX+RHJ9Zcs+mHwqG9s9KK75z61iUlJWbbRu8hctkMtdBTfLrJllO2+vThhx8q7yrq51kdfSBm/T01depUqzfOAxDwU5+gpwCgQ4qarR65ZfHKK6/I+kNt5z//+U+3oLgfgICfcYVchlr7mFMAsRAVBEAABEAABEDAAwHxW8ND0LwFgaE2b+gzM07DA5Mpdfrv5DLU7tixQ/7wIR2tWbNGKTTtyyh0R8dZs2Yp/rjILwGvX5DnV0rkLgjQnmVWAy0ZAp966inhjWPIBJyW7rK2Z3Rer149ToN8VkdLvpNu7GHpmpZbo5nScPEQoP3HrHqoXr26ci38mjRpYhp145EKuRCBXO0Z+hf5fU5y6UdIh/ZOkIjvOGjQILMdo3216YMGctkMteQPPRGF/Llc9Yk+FhIfedF7ifYVtjrr1gnk/8QTT1i9cR6AgJ/6BD0FAB1C1Fz1yCkLmo0uPmyhujNlyhSnYLgXAgE/4wo6q7iFICKSAAEQAAEQAAEQcCEgxsZcvBNxG4baRKjh/wmRhgcmQbhCEyWXoXbVqlXKoPeWLVsy8rYOPNAMNbhkEPDzBXkyJIYUtWrVUuob1a2BAwdmzOoEqXAI3HjjjQrvjh078gEDBnAy6ol3Eh3tyxg/99xzyoCrNSydDx48mNNX53DRE1i3bp2iK+Jfrlw5fu2115pHq2569OgRvUDIQRLI1Z6hfyFR5eUkl36EUGjvBIl4jtbZsbQ1gnC5DLXQkyCVn6OX+kR9DPFOoo+66D314osv8iFDhnDal1b40fGRRx7JT0EKLFed+gQ95e8h8FKP7NJNnDhR1p2mTZvyX375xR4E1yEQCDqukGvMKQQRkQQIgAAIgAAIgEAWAuK3RpYgefeCoTbvKvhfAdLwwPyvtIVzlqvTvHnzZvnjh3RES0JZHf0YErqjI2aSWenk99zPF+T5lRS5CwLjx4/n/fr149Y9N6le3XXXXSIIjiESoIFQ2me2U6dOyszlkydP8rZt2ypt23fffWfmTLNcrG1es2bN+NixY/mVV16p3H/wwQdDlBRJuRGwG/uaN2/OaXYFOVpWrVu3bopeaK9HuHgI5GrP0L+IRw9uueTSD8VDe+dGL5r7tORny5YtzTaL2jK6Fi6boRZ6EpTyd/RSn3bt2qVskWDtS9jPyfgEF4yAbn2CnoJxDxLbSz2ypn/q1Cleu3Zt2c9bsGCB1RvnIRIIOq6Qa8wpRFGRFAiAAAiAAAiAgAMB8XvDwSsxt2CoTYwq0rGpcYJwhSZKrk6zfc+kZcuWKXnb95hbuHCh4o+L/BDQ+YI8P5IiVycCtKQ4GRDFi5SOe/bscQqKexERoNlJVv7Lly83c6KlKMV92gvV6kaNGiX9aFYn6REuWgI7d+6UzEkv9r2BlyxZovjTOw8uXgJu7Rn6F/HqwS03N/1QeLR3btSiuU9GBvF+GTduHH/77bfln3WWH31cRH7bt283BYGeotGHTqrZ6hOlRysTtWnTRuqZ9E2zaWkrhgsuuEDepyVG4YIR0K1PlCv0FIx90Ni56pFI37o3bdWqVTl9aAkXPoEwxhVyjTmFLzVSBAEQAAEQAAEQsBIQvzOt95J2DkNtgjSShgcmQbhCEyVXp5lmzFqXNp43b56S92effSYHFUiHH3zwgeKPi/gJ6H5BHr+kxZ0jLSG1evVq82/9+vUZMFasWKHUrUWLFmWEwY3oCHz88ccK/zlz5nD7vcWLFysCbNy4UYkjjLtKIFyESuDo0aMKc/uMWRq0K1++vAyDWUqh4peJ6bRn6F9IfJGf6OgH7V3kasnIYNasWbKtEr+Lsh2HDx+O91IGxehv6NQnq1S0NQLVLzIykcH9yJEj5uzpMmXKSP3//e9/t0bBuQYBnfpkzQZ6stII/zxoPSKJWrRoIetM//79wxcSKZptk85KD3Z0ucac7OFxDQIgAAIgAAIgEC4B8bsy3FTDTQ2G2nB5BkpNPDBxHAMJWmCRvXSaGzRoIH8EPfzwwwqB+fPnSz/ab+mbb75R/HERP4EgX5DHL23x5mg16lHdEcu1CiLvvfeerFvULtpnCopwOOoR2LZtG6dBbvobMWJExj7AZJi1vo9o2Xdr3SK/999/X8l8x44dSpyZM2cq/riIhoB12Tva78/qaAlDqx7pnQUXPgHd9gz9i/B14ZSijn7Q3jmRjPaejmEJeopWJ06p69Qnp3Ss9zZs2CDfVWSwPXbsmNUb5xoEdOpTrmygp1yEvPsHrUebNm2SdQa/k7xz9xvS+o7xs9KDPR8vY072OLgGARAAARAAARAIj4AYFwsvxfBTgqE2fKbaKYoHJo6jtpAFGNFLp3n06NHyh1Djxo2VZYV69Ogh/dq3b1+AhNJXpCgGJtJHIfkS08znc845R9YfmllhdfRluLU93Lt3r9Ub5wEJEE8r38mTJysp9urVS/rTjEwaNLWvIHD//fcrcR599FEZh9KmQSi46AlYl5ymJUGt7plnnlF0QsZ0uPAJ6LZn6F+ErwunFHX0g/bOiWS09+jDEvpIyOnv6quvlm1Zu3btzDD0joGeotWJU+o69YnSadu2La9SpYr5d9999ylJ33rrrVK/1113neKHCz0COvWJcoKe9Hj7jaVbj0Q+06dPl3WmbNmyyviECINjcAJhjSt4GXMKLi1SAAEQAAEQAAEQcCMgxj/d/JNwH4baJGjh/8uQhgcmQbhCE8VLp5n26RH6oWPXrl05/TgaNGiQct8+kyk0IZGQLwJh/aDylSkCaxG46aabZB0iYyDNWJ8xYwbv1q2bsuQ41Tm48Ak0a9ZM8q9cuTIfPHgwpzbx3nvvlfepzaMvyMnRMniXXHKJ9CtdujTv3r07p7aPPlqhgSLRVjZp0oSfOnXKjId/0RKg5Y5JF4J9z549+dy5c/njjz/OK1asKO9TfYOLjoBOe4b+RXT6sKfsVz9o7+wE83vdp08f2ZZZl/iEnvKjF7/1iaS0flRE+9I+9NBDZp/Dqlt6j9lX68hPCQs7Vytza32CnuLVu049EhIOGzZMtomtW7cWt3EMmUBY4wpexpxCFh3JgQAIgAAIgAAIWAiI8TLLrcSdnkESGYLCJYCAsfSnKQVUEq8yjMFsZgxqy0wPHjzISkpK5LU4+cMf/sCefvppcZlx7NChAzOWZmUVKlTI8MONeAns3r2brVmzxjHTZ599lq1cudL0M2ZkMMMwxRo1asQuvfRSx/C4GS2BrVu3suuvv559/fXXrhkZs26ZMWuG1a1b1zUMPPQIGHvEMWNwhxmzZV0TaNq0KTP2EpZtm7GfMLvyyiuZsb+maxzDYGvGQb1yRRS6x8svv8yMwVZmGC0c065atSoz9lBnxqoQjv64GZyAbnuG/kVw9l5S0NEP2jsvZOMJ07dvX0btHDlq64yl9c1z+gc9SRSxnejUp++++45dccUV7PPPP3eV85577mHPP/+8qz88wiGQrT5BT+Ew9pKKTj0S6RorqLClS5ealwMHDmQvvPCC8MIxRAJhjSt4HXMKUXQkBQIgAAIgAAIgYCGQCrtb4kzHRSyQ8eyYX0UWMYK8FN3P141jx47l5cqVk1+vks5oFhMt13X8+PG8yI9M/RHI9gW5v5QQOiwCe/bs4a1ateK0T61oB8WRZtJ+9dVXYWWFdBwIrF27lluXlBTs6Xj33Xc77hNnDIrzyy67LENfFKdjx47cGHhyyAm3oiYwbdo0bnxolKEXql+0BCJc9AR02zP0L6LXDeWgox+0d/HoJlcuufpv0FMuguH769SnnTt3clqi39rXoHPjQ1c+ZswYTsvBwkVPIFd9gp6i14HIQaceUdzzzjtP1iPqQ8DFTyBXPbJK5GfMyRoP5yAAAiAAAiAAAuEQEL8/wkktmlQwo9bQUlJcKiz7SYGVRzmMpTwZzUIzlitk9evXZ4axghlLS+ZRImTth0C2L8j9pIOw4RM4cuQI27RpEzMGh8zZszTzr0aNGuFnhBQdCdBX/cb+pYxWFSD2NJOWZjO7OZq5SeHpb9++faxevXrswgsvZA0aNHCLgvsxEDC6i8xYCtlcVaBatWqmHuvUqcNEHyMGEZCFQUCnPUP/Ir5Hx69+0N7Fp5sgOUFPQejpx/Vbnygn6u/R36FDh8z+g7EvKqN3FlyyCEBP8elDpx7FJx1yciLgZ1wBM2qdCOIeCIAACIAACMRHQIyJ0ZhZUh0MtQnSTBoemAThgiggoEXAzw8qrQwQCQRAAARAAARAAARAAARAAARAAARAoGAJ+BlXgKG2YB8DFAwEQAAEQCAlBNJgd4OhNkEPUxoemAThgiggAAIgAAIgAAIgAAIgAAIgAAIgAAIgAAIgAAIgAAIgAAIgAAIg4EggDXY3GGodVZefm2l4YPJDBrmCAAiAAAiAAAiAAAiAAAiAAAiAAAiAAAiAAAiAAAiAAAiAAAiAgHcCabC7wVDrXZ+Rh0zDAxM5BGQAAiAAAiAAAiAAAiAAAiAAAiAAAiAAAiAAAiAAAiAAAiAAAiAAAgEJpMHuBkNtQCWHGT0ND0yY5UVaIAACIAACIAACIAACIAACIAACIAACIAACIAACIAACIAACIAACIBAFgTTY3WCojULzmmmm4YHRLBqigQAIgAAIgAAIgAAIgAAIgAAIgAAIgAAIgAAIgAAIgAAIgAAIgEBsBNJgd4OhNrbHIXdGaXhgcpcCIUAABEAABEAABEAABEAABEAABEAABEAABEAABEAABEAABEAABEAgvwTSYHeDoTa/z4iSexoeGEVgXIAACIAACIAACIAACIAACIAACIAACIAACIAACIAACIAACIAACIBAAgmkwe4GQ22CHpw0PDAJwgVRQAAEQAAEQAAEQAAEQAAEQAAEQAAEQAAEQAAEQAAEQAAEQAAEQMCRQBrsbjDUOqouPzfT8MDkhwxyBQEQAAEQAAEQAAEQAAEQAAEQAAEQAAEQAAEQAAEQAAEQAAEQAAHvBNJgd4Oh1rs+Iw+ZhgcmcgjIAARAAARAAARAAARAAARAAARAAARAAARAAARAAARAAARAAARAAAQCEkiD3Q2G2oBKDjN6Gh6YkydPsrJly/oq9vHjx1n58uV9xUFgEAABPQLff/89K1OmDKtUqZJeAojlm4BOu3j48GFWuXJl33khAgiAwP8SQHv3vyziOgPzuEjHnw90Gx9znX4D9BOffoLkpKPbIPkhrh4BjE/ocYsz1unTp9mBAwdYtWrVWOnSpePMuijzQp0oSrWj0CAAAiBQVATSYHcreEPt3r17Wbdu3diJEyfMh2/48OFs0KBBvh/ETz/9lC1dupTt3LnT/CPl1q5dm9WrV4/deuut7Le//a3vNO0RkvrAvP7662zOnDls9erV7PPPPzc7y40bN2ZDhgxht99+u70Y5vWbb77JHnvsMbZt2zZGAwtVq1ZljRo1YsOGDWM9e/Z0jIOb8RMgvY4cOVJmTPqcNGmSvKaT0aNHsxUrVij37BdXXHEFe+qpp+y3ce2TgC7r/fv3s4kTJ5pt1JYtWxjnnFWvXp0NGDDA1B+Mtj4V4SG4Tru4cuVKNnnyZLZu3Tr25ZdfsnPPPZe1atWK9e7dm/Xt29dDrggCAoVLoGXLlmzDhg1mAWlgrqSkxLGwaO8csUR6Myhzr7qNtBBFlriX/h0hCarbIsMaqLg6/QboJxBy35F1++E6uvUtHCK4EvD6jsH4hCvCSDx069Mbb7zBJkyYwDZv3syOHTtmGmlbt25tjlncfPPNkcharInOnTvXHMPZvn07+/HHH82+98UXX8xGjRrFbrjhhgwsujrNSAg3QAAEQAAEQCAPBJJqd1NQGAP6Bet+/fVX3q5dO24UWP49+uijvsprGGZ5nz59eKlSpWQa1vTo3FA0b9++PV+7dq2vtO2BRbr2+/m8nj17dtayd+3alZ86dUoR8aGHHnJlRWW84447lPC4yA8BozPOzz//fEVX/fr1yxCmefPmShjxnFqP119/fUY83PBPQIf1wYMH+UUXXeSqoyZNmvCffvrJvzCI4UpAp1186623uLGygKuennzySdf84AEChU7gnXfeUeqGYah1LDLaO0cskd4MytyrbiMtRJEl7rV/F1S3RYY1UHF1+g3QTyDkWpF1+uE6utUSDpEcCXh9x2B8whFfpDd16tOIESOU/qB1vIHOx48fH6nMxZT40KFDs7IePHhwBg4dnWYkghsgAAIgAAIgkCcCol+Rp+w9ZUszrwrWGV/iZXQ+/Bhq//GPf/AKFSpkpCEUaz8aSwLzF198UZunSE87gZAjGrMo+ZlnninLbyynyps2bZphuB03bpzM2fhSVYan8lSsWJEbX+NxY0atcn/69OkyDk7yQ8Cpc+5kqLXrTjyn1iMMteHo0C9r+hjF+oOJ6ijVtzp16ij1zVhFIBwBkQrXaRdpsJXeD6LOnH322bxz584ZH0rQYBNc/gi0aNHC/PCKPr4incFFS+DIkSPc+IKfG6s68HLlysn6QfXEyVCL9i5afTilrsvcr26d8sY9fQJe+ne6utWXqnhj6vQboJ/8PC9+++E6us1PyQorV7/vGIxP5Ef/fuuTk57o95L9d+2yZcvyU6ACynXJkiVKv9tYfYtfc8013FhiWrk/b948pdR+dapExgUIgAAIgAAI5JmAGJPNsxhZsy9YQ+2qVasUI6NQhldD7aZNmzKMi5RGlSpVuLG8Dr/66qt5rVq1lI6MyOPll1/OCt3NU8R384/7/p13J5VzPQAAQABJREFU3inLZyxbLAeud+/ezTt06CD9zjrrLG4sLW2Kd88998j7DRs25PRDihz5G8vjSr/u3bub9/EvPwQ2btwoO+I1a9aUerEban/44QfpRwbAQ4cOOf5hxmZwPeqwXr58udQPGWk/+ugjU5Cff/6ZP/DAA9LP2NuHG/v8BBcSKXCddnHKlClSF/QOMZbkl3qij19E22+vf8AdHwGvMzLik6iwczKWWpPPvXj+rUcnQy3au/ifCR3mOrqNv2SFm6PX/p2ObguXWrQl0+k3QD/R6sQpdZ1+uI5unfLGPe8EdN4xGJ/wzjeskDr1yVhyV/YNL7/8cn706FFTHGPfZ04fhYt+Iq1kBxeMgJWnsfUVp5U4yNFvVDLaCta9evWSGenoVEbGCQiAAAiAAAgkgIB4vyVAFFcRCtJQSx2N+vXryw6GUAQdvRhqqTNYt25dJX7lypX5tGnTpEFSEP3ggw/4lVdemRF2165dIojno5DTc4SIAxp78MpyGfuPKrktWLBA+pHcxr5ypn+nTp3k/T/+8Y9KnKefflr6UUccLj8EyGDXpk0bUxddunRRDE/9+/dXhKIBP/FcGnuVKH64CJeADmtjz2epH2P/bUUgY29obuzxI/+oXYMLTkCnXbzqqquknoy9vRUhZs6cKf3oh7GxF5Pij4voCPidkRGdJMWXcq6BVqcZzWjv4n9OdJjr6Db+khVmjn76dzq6LUxq0ZdKp98A/USvF3sOOv1wHd3a88W1PwI67xiMT/hjHEZov/Xp8OHD8vcQjT0sXrxYEcOqd1rxjcLD6ROoUaOG5G3ssa0kRB8Oi/GfZs2aST+/OpURcQICIAACIAACCSEg3m8JEcdRjII01Pbu3Vt2LoQSxNGLofY//uM/lPg0eC5mqjlRpK/9hOFL5KOzD6uI65RH3Pdo31la9plm6dHf0qVLFRHIEC3kpePChQtNf+v+L7fccosS57777pNxdPgoieFCmwB9cEA6o5nQn3zyibkHs9Cl3VD72muvSZ299NJLZp70NeW3336rnT8iOhPQYW39IAXL5jpzDfOubrtoXfZ4xowZiki0eoOof3SkH8Fw0ROwDvhY+Ytzpxmd0UtVPDns37+f0xJ34m/MmDFKPXAy1KK9i//50GGuo9v4S1aYOfrp3+notjCpRVsq3X4D9BOtXpxS99sP19WtU964552AzjsG4xPe+YYV0m99Wrt2rdIPpK0xrI4mYpQqVUqGoY+R4fQI0NL6L7zwAn/++efNPzFzWaRGs2jF76GuXbuK29yvTmVEnIAACIAACIBAQgiI91tCxHEUo+AMtWRMEuDpeI2x14L1Opehlmad2ffBePbZZx3hWW/SYDvtayfyIiOnWPbXGi7buYibLUxS/GbNmiXLSnJv2bLFFI062aITTYbA0aNH85UrV/K//OUvyjIq9i/3klKuQpeDZlmWlJSYuqOv9cn16dNH6tJuqJ00aZL0I0O7tW6cd955nNLAssfhPDV+We/bt0/qhurg+vXred++fc3VAMgweOmll5r1DzM0w9GPl1Sc2kXrMlGkp3fffVdJiuqkaPvpSIYruOgJ5DLUOhkKo5eqeHN49dVXlXpg54/2Lv5nIyzmuXQbf8kKM0c//buwdFuYJOMtlVO/AfqJVwciN7/9cBHP7eikW7ewuK9PwMs7BuMT+nx1Y/qtTx9++KHSD5w/f76SNX0kbv29NHXqVMUfF8EJkAGXuNM4pmBNxlnh/OpUxMMRBEAABEAABJJCQLzfkiKPkxwFZaj97LPPFGMg7Ufy7//+77KjQQp57LHHnDjIe/PmzVPC02xar0uGtmvXTok7e/Zsma6XkzQ8MFSOb775hluXS6G9aOmrYuFoKU8y0oryWI9kzKYv+ODyQ2DQoEGmXmjPUjIgkctmqB06dKijHq06rVevHqcBQrhgBPyy/vTTTxXdVK9eXbkWOmrSpAmnQT+4aAm4tYs7duxQ9LJmzRpFENq/W+iKjjSwBxc9AZ0ZGdFLVbw55BpoRXsX/7MRFvNcuo2/ZIWZo5/+XVi6LUyS8ZXKrd8A/cSnA2tOfvvh1rj2czfd2sPhOjgBr+8YjE8EZ+0nBb/1iT4sFh/70+8hGsezOusWWuT/xBNPWL1xHpAA7QlsNdDSWJ596zO/Og0oEqKDAAiAAAiAQOgExNhr6AmHmGDBGGp//vln3qpVKzngfeGFF3JaxsOvofb++++XaZACf//733vGPW7cOCXuTTfd5DkuBUzDA7N169aM/X9pZpLVPffcc0pHW5RLHAcPHsxpHy24eAlYvyampW6Ey2aovfHGG+VzSfrr2LEjHzBgACfjn9AnHbGUtaCpf/TLet26dYoOSA/lypXj1157rXm06qdHjx76giFmTgLZ2sVVq1YpehKrD1gTtQ5M0NfKcPET8DrQF79kxZFjLv5o7+J/DsJinku38Zes8HL0278LS7eFRzK+EmXrN0A/8enBmpPffrg1rvU8m26t4XAeDgGv7xiMT4TD22sqOvWJxhnE71f6uJ9+07744ot8yJAhnPalFX50fOSRR7yKgnAeCNSqVUvhS79NBw4cqKycpqNTD1kjCAiAAAiAAAjERkD0JWLLUCOjgjHU0hK7Ajh9AUY/csn5NdRecsklMh1Kz76fYDbG7733nhKXlh/1s/yxkD9bHvn0IxbWL+1I3gkTJigi0deNohx0bNasGR87diy/8sorlfsPPvigEg8X0RKgpWxatmxp6qB58+acroXLZqilH0G013CnTp2Urypplnnbtm0VnX733XciSRw1CPhlbTcAkl5p/x5ytGxot27dFP3QfsRw4RPI1S5u3rxZ0QMt7WV1v/zyi+KPFQesdOI79zrQF59ExZVTLv5o7+J/HsJinku38ZessHLU6d+FpdvCIhlfaXL1G6Cf+HRhzclvP9waV5zn0q0Ih2N4BLy8YzA+ER5vrynp1Kddu3Ypq+NZx5Ts5xMnTvQqCsJ5IDB+/Hjer1+/jAkZd911l4yto1MZGScgAAIgAAIgkAACoj+RAFFcRSgIQ+3f//53ZQandR9aP4ZaMm5Y95mlc9oPw6s7fvw4J+OsUDwd/RhHRDyv+cUVjpY1pv1JhXx0rFixInda2pmW1BXhaL9Mqxs1apT0o5l/tOQnXDwEFixYINnTzO+3335b/lm/XiWDLPlt3749p2D0ZbLQNR2XL1+eMw4C6BFwYr1z506Fv33f5yVLlij+NJABFx4Br+2ifU+lZcuWKULY97BduHCh4o+LeAh4GeiLR5LizCUXf7R38T8XYTHPpdv4S1ZYOer078LSbWGRjL40XvsN0E/0uvCbg1M/3JqGV91a4+A8HAJe3jEYnwiHdVipZKtPtPJQmzZtlN+wNJuWlt294IIL5P1p06aFJQ7SsRCg8Tn6SN86xrNnzx5LCOfTbDp1joG7IAACIAACIBA/AfF+iz9n7zmm3lBLs/isnTaa5WedLejHUGs3bFCn3q+jJZeF4un4/vvve05CxPMcIYaANEOvc+fOSplatGjhaMj7+OOPlXCLFy9WJNy4caPiD8OegifSC9r3UjxfXo7Dhw/PKY9d33PmzMkZBwH0CDixpqXdrbq0fxRCs57Lly8vw+DLYz32TrH8tIs0Y9a6tDHtg251tLe6VY8ffPCB1RvnMRHwMtAXkyhFmU0u/mjv4n8swmKeS7fxl6ywctTp34Wl28IiGW1p/PQboJ9odaGTulM/XKTjR7ciDo7hEcj1jrHrDuMT4bHXTcmuE/sYAm2RRWFeeeUV8wNyWqGOxvfKlCkjfzPRRA04PQLff/89X716tfm3fv36jERWrFghOdNv1EWLFmWEsd/IpVN7eFyDAAiAAAiAQD4IiLHXfOTtNc/UG2ppH1gBukqVKnz37t1K2f0Yau2DHY0aNVLS8nLRunVrKQ/JZd+/NVsaohzZwsTtd9tttynloa8ZyQDk5Kxf9VNZ7EbqHTt2KGnNnDnTKRnci4CA/dkWz5rbkQy127Zt43SkvxEjRih7lJCI9KPKGt++pGsExSjYJHVZ165dW+qA9vCxOlo+yqqf+fPnW71xHoCAn3aRsmnQoIHUxcMPP6zkTHoReqJVHL755hvFHxfxEMg10BePFMWbixf+aO/ifz7CYO5Ft/GXrHBy1OnfUenD0G3hUIy+JH77DdBP9Dqx5qDbD6c0/OrWmi/OgxPI9Y7B+ERwxn5TCFKf3PLasGGD/L1EBttjx465BcX9HASskyfotyd9bGJ19u3caNWuKHRqzRPnIAACIAACIBAHATH2Gkdeunmk2lA7ZcoU2WEj2C+//HIGBz+G2smTJyvp0bIrfl2XLl2UNJ599lnPSSTtgaGZX0ImOk6aNClrWewzw+6//34lPC1JbU2POolw8RAgox0ZVp3+rr76aqmXdu3amWFIN3v37pX3SW9UP6yuV69e0p9mbuIHk5WOv3Nd1tblxGnZaqt75plnpH5If/ShBFxwAn7bRcrRuod648aNlY9devToIfXUvn374AIiBS0CuQb6tBJFJM8EvPBHe+cZZ2gBw2DuRbehCVyECen07whTGLotQtxaRdbpN0A/Wqi1I+n2w3V0qy0kIjoSyPWOwfiEI7ZIb+rWJ1oZjyZe0B9tu2V1t956q/y9dN1111m9cO6TAM1OPueccyRPmrlsdf3795d+NIZA+tTVqTVdnIMACIAACIBAvgkIm1S+5ciWf2oNtbS8hnVZz969ezuW04+h9k9/+pPSKenevbtjmtluWo1X9AA88sgj2YIrfuKBKcQjGSOs+/c2adKE034+cPkn0KdPH/ncU8fc6po1ayb9KleuzAcPHszpB/G9994r79PzSvvewgUjoMOaljsuXbq01EXPnj3NWfyPP/64uY+0aEto5QG4cAhYDavEl+qF2x/NdCJH+y0JXdCxa9eufPr06XzQoEHKffus6HAkRipeCOQa6POSBsLoE/DCH+2dPl/dmGEw96JbXfkQLzuBbP27MHSbPXf4CgI6/QboR9CL76jTD9fRbXwlKo6ccr1jaBndSy65RPa36XcTjfFQnxvjE9E9Izr1yfqBCu1L+9BDD5njDtZ3Gf2Osq/aFl0pCjdl66qENKZKKz7NmDGDd+vWTdmyh36zCqejUxEXRxAAARAAARBIAgExLpsEWdxkSKWh9vjx47xp06ayw12nTh3+ww8/OJbRj6F2yJAhMk1Snt1o5ZiB7SYZsoTi6WifVWoLrlxa4xXyORlsMZtWUX1eL6w/fuzPPBmYKlSooDzT9meT6iLtpwUXjIAu67/97W/KDyq7fqpWrcppwA8uHALWPdHtrO3XU6dOlZk++OCDWetRhw4dUI8krfhPcg30xS9RceXolT/au/ifi6DMveo2/pIVfo7Z+ndU+qC6LXyC4ZRQt98A/YTD32sqOv1wXd16lQnhchPw8o5Zt24dJ8OfvZ9uvcb4RG7WfkLo1KeDBw/yhg0bZtXTPffc40cMhHUhQJNeatasmZU1zbq1biuno1OX7HEbBEAABEAABPJCQPT98pK5x0xTaah94IEHZKeiVKlSfNmyZa7F9WOotc9u8mNkFQLYZxqOGTNGeOU8JumB+eKLLyRjIVe2o9UgsX79en7ZZZc5xu/YsSPfunVrThYIEB+BXAN5a9eu5dblka3Pwd13340lj0NUlS7radOm8ZKSkow616pVK07LIsKFQyBIu0gSjB07lpcrV07RE33ZT8t50QdIcPkj4GWgL3/SFX7OfvijvYv/eQjC3I9u4y9ZYeeYq39HpQ+i28KmF07pgvYboJ9w9OA1FT/98KC69SoTwmUn4PUdg/GJ7Byj8PVTn0T+O3fu5LSdj3W8gc7pw3EaV6Nle+HCIbBnzx5OYwW0T62dN82k/eqrrzIy0tFpRiK4AQIgAAIgAAJ5IiDed3nK3lO2Z1AoQ9DUOGMze3bjjTdKeY29/9hf//pXeW0/mThxIhs5cqS8/dhjjzGjkyevrSfG0sdswoQJ8la/fv3YSy+9JK+9nPzrv/6rEsfY15UNGzbMS1RmdJLMcClTiWPZjGWGmLEnpvm3b98+Vq9ePXbhhReyBg0aOIbHzeQTMAzspj6Nr12Zsc8mM2bSMuNLy+QLnkIJdVhTu2HMnGVr1qxh1apVM/VjrDYg25UUYihIkY0l35nxFTMzvkpm9evXZ8ZHLaxixYoFWdY0FWru3LnMWDpcikztnPHxg7zGSbIIoL2LXx9gHj/zuHKEbuMirZcP9KPHLUgsnX54kPwQNx4CGJ+Ih7M9F536tGnTJkZ/hw4dMseRjP1rzd+39rRxHZzAkSNHTNaGkZzVrVvXHOepUaNG1oR1dJo1QXiCAAiAAAiAQAwE0mB3S5Whdv/+/ex3v/sd++6770z1tWjRgn3wwQfsrLPOclWnH0PtlClTmDGLVqZl7N3AFixYIK+9nNxxxx3M+LJTBjWWrWLGF+3yOttJGh6YbPLDDwRAAARAAATSSACG2jRqDTKDAAiAAAiAAAiAAAiAAAiAAAiAAAiAAAiAQHYCabC7pcpQ2717d7Z48WKTurH8CduwYQNr1KhRVi34MdT+z//8D/v9738v02vfvj1777335LWXk86dO7N33nlHBl2yZAnr0qWLvM52koYHJpv88AMBEAABEAABEAABEAABEAABEAABEAABEAABEAABEAABEAABEACBJBBIg90tVYZaWorjyy+/NHVbtmxZT8sS0lIeP/74o3weKleuzCpVqiSv6YTSNPa6ZatWrWJXXXWV9KPZux999JG89nJChmNa8lc4Yz8URjN/vbg0PDBeyoEwIAACIAACIAACIAACIAACIAACIAACIAACIAACIAACIAACIAACIJBPAmmwu6XWUBumYn/99VfTUPv555+z3/72tzJpWlKZjLzly5eX97Kd0B5CNNP3xIkTZjAy/h44cICde+652aJJvzQ8MFJYnIAACIAACIAACIAACIAACIAACIAACIAACIAACIAACIAACIAACIBAQgmkwe4GQ63x8AhD7cmTJ02j6tGjR+UjtWzZMtauXTt5ne1k8+bNrFmzZjJImzZt2D/+8Q95neskDQ9MrjLAHwRAAARAAARAAARAAARAAARAAARAAARAAARAAARAAARAAARAAATyTSANdrdUGWqfffZZdvjwYV96paWHX3vtNRmnU6dOjPaetboxY8Ywoay+ffuyl19+WXr/9a9/ZaNHj5bX2U6efvpp9oc//EEG8ROXIgkZaGYuHAiAAAiAAAiAAAiAAAiAAAiAAAiAAAiAAAiAAAiAAAiAAAiAAAiAgB6BNNjdUmWo1VHDtGnT2N133y2jPvbYY4wMs27urbfeYl26dJHeF198MduyZYs0okoPh5NWrVoxMgwL9/HHHzOK79Wl4YHxWhaEAwEQAAEQAAEQAAEQAAEQAAEQAAEQAAEQAAEQAAEQAAEQAAEQAIF8EUiD3Q2GWtvTQcsg16pVi33zzTfSh2bk3nzzzfLa6WThwoVKmPr167MvvvjCKajrvTQ8MK7Cp9yDlr0uW7asr1IcP37c8/7FvhJGYG0C33//PStTpgyrVKmSdhqICAIgAAJpIKDT3uG9lQbNQsakE6DVfSpXrpx0MYtKPrRtRaVuFBYEQAAEQAAEQAAEQAAEQAAEfBFIg90NhloHlQ4bNoxNnjxZ+px33nls9erVjIyvTu7tt982jbQ0SCDcCy+8wAYOHCguPR3T8MB4KkhKAr3++utszpw5pm4///xzVq1aNda4cWM2ZMgQdvvttzuWYu7cueypp55i27dvZz/++CMrKSkxZ02PGjWK3XDDDY5xcDNaAvv372cTJ05kS5cuNWe/09Lh1atXZwMGDDCXLc9ltKVnYOTIkVJI0v2kSZPkNU6CE6Dl41esWJE1oSuuuMKsWyKQThwRF0d/BPywpno2btw4zxlcd9117M9//rPn8AiYnYBOe4f3Vnam8C0uAn7aOyuZlStXmr8N1q1bx7788kt27rnnMlpJp3fv3oy2TYGLn8Cbb77JaKWkbdu2MfpwpWrVqqxRo0aMfsf17NkzfoGQIwiAAAiAQNEQ8DKGoNvnKBqIKCgIgAAIgAAIxEggFXY3w6hR0G7q1Km04av8M37Q5yzv119/zQ0DnIxD8evVq8cXLFigxDVm3fL//M//5MYMPiVs69at+enTp5WwXi6EnF7CIkwwArNnz+alSpVS9Cb407Fr16781KlTSiZDhw51DU9xBg8erITHRfQEDh48yC+66CJXvTRp0oT/9NNProIYxnZ+/vnnK/H79evnGh4eegSaN2+uMLbWNXF+/fXXK4nrxFESwIVnAn5Yz5o1K6cuhU7paAyWe5YDAbMT0Gnv8N7KzjQO3xMnTsSRDfLwSMBPeyeSNLZF4eXLl3dt+5588kkRFMeYCDz00EOu+qB3zx133BGTJMgmKAG0kUEJ+o+vw1wnjn/JEMMLAejCC6Vow3gdQ9Dpc0QrOVIHARAAARAAgeIlIMYqk0yAJVm4MGTTMdRSvosWLXIcAKhRowZv3749N2ZeOvobS6Hxjz76SEv0NDwwWgVLWCRjZh8/88wzpf7I0N60adMMw60xa0xKvmTJEhme9GTM0uTXXHMNL126tHJ/3rx5Mg5OoiVgLFPOrT9+SI/GrGZep04dRSeDBg1yFcTJiAFDrSsubQ9jlouiE9HWWY92Q61OHG0BizyiH9bTp0/PqUurXo3ZZkVON5zi67R3eG+Fw14nFepD3nnnnbxhw4ZmfTFW7OBt27blxuxmJbl33nmHt2nTxvPfn/70JyU+LvwT8NPeUer0gYSxNYZs984++2zeuXPnjI+8SJdw8RAwZtJKfdD7pmLFimb/z65bel/BxUugRYsW3PhS3fyjuuPmvLaRbvFx3z8BHeY6cfxLhhheCEAXXijFF8brGIL9vWT9jSTO7b+B4ysFcgIBEAABEACB4iIg3r1JLjUMtVm0YyxfnDFbVijV6Wgskcw3bNiQJcXsXiLN7KHgG5QADZ4K1sYSaeYgHKW5e/du3qFDB+l31llncfHFKnWgRRxjaVxOX1GS27t3r2m0FX69evUy7+Nf9ASWL18udUJGWvGBxM8//8wfeOAB6UcD5E4z3Ddu3CgN7TVr1pThYagNV3c//PCDZEuG9EOHDjn+WWc+68QJV+riSc0v62+//ZYbS4C6/j377LNS37/5zW/4p59+WjwwIyypTnuH91aECsmStJ8VOzBDPQvICLz8tnckwpQpU2SbVqVKFbPfR/epr0Ef+Yn+H/oORCUed88990ju9DHEkSNHzIypz25soyD9unfvHo9AyMUkQB8riPpAxwMHDjiS8dNGOiaAm74J6DDXieNbMETwRAC68IQptkBexxB0+hyxFQIZgQAIgAAIgEAREhC/VZJcdBhqc2hn1apV/He/+53yw1MoVhxpVuVtt93Gd+7cmSO17N4iveyh4BuUQO3ataU+jf1mleRoeWuhBzoKwzvNpBb3jb1tlTg0OCf8mjVrpvjhIjoCxh5kkvvw4cOVjIy9yvgbb7wh/06ePKn4k+GWZjGR3rp06WLOfBI67N+/vxIWF8EI0I9ZwdbYy9lTYjpxPCWMQBkEwmRN2wGI9pVm1NDX/3DhENBp7/DeCoe9n1T8rtiBGep+6AYPq9PeXXXVVfIdNmTIEEWImTNnSj9aaeXYsWOKPy6iIdCpUyfJ/Y9//KOSydNPPy39Lr74YsUPF+ETICP59u3b+ciRI3m5cuUke+r3ORlq/baR4UtcfCnqMNeJU3xk4ykxdBEPZ6+5+BlD0OlzeJUD4UAABEAABEAABPwTEGPT/mPGF6PgDbVhofzggw84GYNuvfVW3qpVK3MJOzLQ/eUvf+Gff/55KNmk4YEJpaB5TIT2na1QoYI5U5pmYS5dulSRZteuXcogw8KFCzktOUmzq59//nnz7+jRo0ocmkUrdEd728LFQ6B+/fqSu98lB6dNm2bGpVnTn3zyCe/Tp49MC4bacPX32muvSbYvvfSSmTh9YUwzM92cThy3tHA/O4EwWdPsJdEW0qx2uPAI+G3v8N4Kj72flPyu2IEZ6n7oBg+r095Zlz2eMWOGIsSmTZtkm0dtHw3KwkVPwLo/7S233KJkeN9990mdYJ9aBU3oF7SUu3jnOx2dDLV+28jQhS7CBHWY68QpQrSxFBm6iAWz50z8jCHo9Dk8C4KAIAACIAACIAACvgmI3yy+I8YYAYbaGGHnyioND0yuMqTd374M4ZYtW1yLRAPh8+fPNw2/QnfUIYeLnsC+ffuUwaH169fzvn378rp165p7yV166aV89OjRjrNbaLZtSUmJGZ9mqZGDoTY6nU2aNEnqigZQrXsI03LxpAPrssckiU6c6EpQ2CmHxfqVV16Reqb69c9//rOwwcVYuiDtnV1MvLfsRMK9FjPKqU/gdcUONwkwQ92NjP59v+2dddlC0um7776rZE79CdH/oyPtnQoXPYG1a9fyUqVKmezpgzvq79GS/PTxLM1sFjqxr4ATvWTFlUMuQ63THrVhtpHFRVu/tDrMdeLoS4iY2QhAF9noxOvndwzBb58j3tIgNxAAARAAARAoPgLid2KSSw5DbYK0k4YHJkG4QheFBkWtS0XSvlc0A9fJXX755YqBlgaK7IOyTvFwLxwCtO+lqC90rF69unIt/Jo0acLJyGF1gwYNMsPS3rU0CEsOhloroXDPhw4d6qgboSM61qtXj9OPX+F04oi4OPojEAZr2rNbfPxA+qQ9HeHCIxCkvbNKgfeWlUb45zordmSTAjPUs9HR8/Pb3u3YsUN5f61Zs0bJmPZEtb7L6GM/uHgI0LLT1Pe28hfntPQ+rYQDFy2B/fv3mx8n0AcK9DdmzBhFH3ZDbdhtZLSlK4zUdZjrxCkMWskrBXSRLJ34HUPw2+dIVmkhDQiAAAiAAAgUHgHxezHJJYOhNkHaScMDkyBcoYqydetWbl1aknRBX4q7uVq1aimDEfRl/8CBAzNmBrrFx/1gBNatW6fwJ33R3ljXXnttxh5ZPXr0kJlZZ2HQUtbCwVArSIR/vPHGGxVddezYkQ8YMICTEV20eXS0LlGoEyd8yYsjxTBYT5w4UeqyadOm/JdffikOeDGVUre9s4uH95adSLzXflbswAz1aHTjt71btWqVbNvoPeW0yoqY2Un+NHsGLh4Czz33nJxVa+1LiPPBgwdz2ksQLj4Cr776qlJf7IbaXJL4aSNzpQV/bwR0mOvE8SYNQvklAF34JaYfXmcMwW+fQ186xAQBEAABEAABEPBCQPxW9BI2X2FgqM0XeYd80/DAOIid+lu05xjtWyv403HChAlZyzV+/HhOexTbjbt33XVX1njwDIeAffC0efPmnGb1kaOBoW7duin6pH1oacnPli1bmvcpPF0LB0OtIBH+8ZFHHuG0h1ynTp2UWecnT5409/q21rvvvvvOFEAnTviSF0eKQVnT1/7WZdkWLFhQHOBiLKVOe+ckHt5bTlTiuednxQ7MUI9OJ37bu82bNyt9iQ8//FARjj5Ksb7DMItTwRPZxRNPPKFwb9asGR87diy/8sorlfsPPvhgZDIg4UwCQQy1ftrIzJxxR4eADnOdODqyIU5uAtBFbkZhhdAdQ/Db5whLXqQDAiAAAiAAAiDgTED8dnf2TcZdGGqToQdTijQ8MAnCFVgUMjDQnpmCOx0rVqzIZ8+e7TltWvaOjFDWNPbs2eM5PgLqEdi5c6fC3L4P2ZIlSxR/GjwiA5LQ07hx4/jbb78t/2iWp/AjgyL5bd++XU84xPJMgGbECO50XL58ec64OnFyJooAjgS8sLbO/KtatSonAzxcuAR02rtsEuC9lY1O+H5+V+zADPXwdeAlRaf27ttvv1XeUcuWLVOSsu9hu3DhQsUfF9EQoK0rRN+hb9++SiajRo2SfrTSCrV3cPEQ0DXU+m0j4ylNYeeiw1wnTmFTzF/poIt42UcxhuDU54i3VMgNBEAABEAABIqPgPgNmeSSw1CbIO2k4YFJEK5AotCMlc6dO8vBHGLfokULR+Mc7Z25evVq82/9+vUZ+a5YsUJJZ9GiRRlhcCNcAkePHlWY04xZqyNjUfny5WUYGvi2Lw8l6pvbcfjw4dYkcR4BgY8//ljqiPQwZ86cnLnoxMmZKAI4EvDCmtpNUYf69+/vmA5uBiOg097hvRWMeVix/a7YgRnqYZH3n45Te0czZq1LG8+bN09J+LPPPpPtH7WDH3zwgeKPi/AJ2PW0ePFiJZONGzcqOvHyAZiSAC60CegYav22kdrCIaIkoMNcJ47MECehEoAuQsXpKbEoxhDs7zIvv4E9CYtAIAACIAACIAACrgTE2KVrgAR4wFCbACUIEdLwwAhZ03687bbblIGcoUOHus4Esw76nHHGGXKJXcHgvffeU9Kyz+4U4XAMl4B1udUXX3xRSXzXrl2KTubPnw9DrUIonott27ZxMnjT34gRIzL2cKYfpaLdoyMtK6kTJ57SFF4uQVlv2rRJ0R/avuieEb/tHd5b0enCS8q6K3ZghroXunphdNu7Bg0ayHbu4YcfVjKnvoV4h1H/kJaihIuWgHVmE7F///33lQx37NghdUL+M2fOVPxxER0BP4Za3TYyOukLP2Ud5jpxCp9kfkoIXeSHO+WqY6jV7XPkr5TIGQRAAARAAAQKn4D47Z7kksJQmyDtpOGBSRAubVFoRoRgTcdJkyZlTYv2JTnnnHNkHBpItTqaRWZNb+/evVZvnEdEwLq8HS1XbHXPPPOMohMauCPjLRkGnf6uvvpqGb5du3ZmGDJ0wAUjQHXBWjcmT56sJNirVy/pTzOgjx07xnXiKIniwjOBoKynT58u9Ve2bFnXj108C4SArgT8tnd4b7mijNzDz4oddmEwQ91OJLxr3fZu9OjRsp1r3Lix0s716NFD+rVv3z48YZGSKwH7LOb7779fCfvoo49KnVD/A305BU+kF14NtUHayEgLUMCJ6zDXiVPACPNaNOgir/i1xhB0+xz5LSlyBwEQAAEQAIHCJiDGp5NcShhqE6SdNDwwCcKlLYp1YI2YV65c2fWPvqAkd9NNN8mBHzIo0awKWnqoW7duyrJ4Xbt21ZYLEf0RoOWOS5cuLfXSs2dPPnfuXP7444+bew2L+kS6y+X69Okj08Hyrblo+fNv1qyZZEt1bfDgwZwG8+699155n3RF+wYLpxNHxMXRH4EgrIcNGyZ12Lp1a38ZI7QvAjrtHd5bvhCHFtjPih3WTDFD3UojmnOd9m7Lli2ynaN3FfXz6COVQYMGKfftK3tEUwKkevr0aX7JJZdI9tQP7N69Oyf+1L+nj4ZE/69JkyacZqHBxUPAq6FWt42MpxSFmYsOc504hUkv/6WCLvKvAzcJso0h6PQ53PLBfRAAARAAARAAgeAExO/E4ClFlwIMtdGx9Z1yGh4Y34VKYIQLLrhADuII5m7HqVOnmiWgfURq1qyZNR7Nut29e3cCS1y4Iv3tb39TDOV2PVatWpXb9691opHtR5ZTeNzzToAGuStUqJC17jRt2pTTPpzC6cQRcXH0RyAI6+uuu07qdeDAgf4yRmjfBPy2d3hv+UYcOILfFTusGWKGupVGNOe67d2DDz4o2zp7P4OuO3TooLzDopEeqQoC69at42eeeWZWnZDBFrNpBbF4jl4MtUHayHhKUXi56DDXiVN45JJRIugiGXpwkyLbGIJun8MtL9wHARAAARAAARAIRkD8lg+WSrSxYaiNlq+v1NPwwPgqUAIDf/HFF1kHdoQOxFEYaqkoe/bs4a1ateK0D5nwF0eaYfHVV18lsMSFL9K0adN4SUlJhk5IV7TcsReX7UeWl/gIk53A2rVruXV5aVFv6Hj33XebSx7bU9CJY08D194I6LI+77zzZL0bO3ast8wQKhABv+0d3luBcPuOrLNih8gEM9QFiWiPuu0dtXHlypWTbR69v2g256233sqPHz8erdBIPYPA+vXr+WWXXaboQ/QtOnbsyLdu3ZoRBzeiJeDFUBukjYxW+sJNXYe5TpzCJZjfkkEX+eWfK/dcYwi6fY5c+cIfBEAABEAABEDAPwHxe9F/zPhinEFZGYLCJYCAYQA0pYBKEqCMLCIcOXKEGUsUsp07d7K6desyY88yVqNGjSwx4BU1AaozxsxZtmbNGlatWjVmzNBkderUYaJORZ0/0vdGwBg4ZcZ+wezgwYNmvSE9GTPRs0bWiZM1QXi6EgBrVzSJ8tBp7/DeikeFxsobbN++fZ4yMz4EYwMGDJBhjb3W2dKlS81rY4Y6e+GFF6QfTsInoNPeGcvoMmOmOjNmybD69eszw1DIKlasGL5wSNETAWMZZLNPQf0Kqnf16tVjF154IWvQoIGn+AgULgFj+xFmbEMiE6W+nvEhpbymkyBtpJIQLjwT0GGuE8ezQAjoiwB04QtXYgPr9DkSWxgIBgIgAAIgAAIpJSBsBEm2u8FQm6CHKw0PTIJwQRQQAAEQAAEQAAEQSAQBYwUHXwYiu6G2evXq7MCBA2ZZjNmbbMKECYkoF4QAARAAAS8Echlqg7aRXmRAGJWADvNrr7020LtMlQBXQQjo6M/6AViQvBEXBEAABEAABEAABAqNQBrsbjDUJuipS8MDkyBcEAUEQAAEQAAEQAAEQAAEQAAEQAAEQAAEQAAEQAAEQAAEQAAEQAAEHAmkwe4GQ62j6vJzMw0PTH7IIFcQAAEQAAEQAAEQAAEQAAEQAAEQAAEQAAEQAAEQAAEQAAEQAAEQ8E4gDXY3GGq96zPykGl4YCKHgAxAAARAAARAAARAAARAAARAAARAAARAAARAAARAAARAAARAAARAICCBNNjdYKgNqOQwo4sHJsw03dJK8sbJbjLjPgiAAAiAAAiAAAiAAAiAAAiAAAiAAAiAAAiAAAiAAAiAAAiAAAh4ISDsbkm2icFQ60WTMYURD0wc2UXxUJ4+fZodOHCAVatWjZUuXTqOYiCPgAS+//57VqZMGVapUiXPKR0+fJhVrlzZc3gEjIYA6ls0XHVSPXnyJCtbtqznqNCdZ1R5DQg95RU/MgcBEACBgiWg0//229coWHgoGAiAQCoJHD9+nJUvX96X7DpxfGWAwJIA3jESBU5AAARAAAQKlICwu0VhEwsLGQy1YZEMIZ00PDBOxXzjjTfYhAkT2ObNm9mxY8dMI23r1q3ZyJEj2c033+wUBffySGD//v1s4sSJbOnSpWzLli2MGqjq1auzAQMGsNGjRzsabVeuXMkmT57M1q1bx7788kt27rnnslatWrHevXuzvn375rE0xZc16lsydP7666+zOXPmsNWrV7PPP//c/EClcePGbMiQIez22293FBK6c8QS203SF72XhCM9TZo0SVzKI/QkUeAEBMx+wYoVK7KSuOKKK9hTTz3lGqZly5Zsw4YNpj990FdSUuIaFh4gUKgEdPrfOn2NQuWHcoEACKSPwNy5c83+wfbt29mPP/5ovv8vvvhiNmrUKHbDDTc4FkgnjmNCuJmTgN93DI0VBe0T5hQKAUAABEAABEAgIgKpsLsZRhq4hBAwnkNOf2lyI0aMMGUWstuP48ePT1NxCl7WgwcP8osuushVZ02aNOE//fSTwuGtt97ixtevrnGefPJJJTwuoiOA+hYdWz8pz549m5cqVcq1TnTt2pWfOnVKSRK6U3DEfmEMDvHzzz9f0Vm/fv0y5ICeMpAk+saJEycSLV8hCNe8eXOl3tj7eXR9/fXXuxb1nXfeUeIbhlrXsPAIj4BO3dCJE57EhZ2STv9bp69R2BRROhBwJoC2y5lLvu8OHTpUef/b+w+DBw/OEFEnTkYiuOGJgM47Jmif0JNgCAQCIAACIAACEREQfZGIkg8l2XRZBUMpcnITScMDY6X35ptvKp3vihUr8s6dO/M6deoo95ctW2aNhvM8Efj111+5tXNtLHnMjS9ZM/Q1aNAgKSENLBlLukp9nn322aaO7QYPGoiFi5YA6lu0fL2mbnxFzM8880xZJ6geNW3aNMNwO27cOJkkdCdR5O3EaeDHbqiFnvKmHjPjFi1acOMLR/OP3j1ubtGiRfzOO+/kDRs2NOuhsd0Cb9u2LTdmYLhFwf0ABKpWrSrbO9FPtR/thtojR45wY/YMN2aw83LlyinxYagNoIwcUXXqhk6cHGLA20ZAp/+t09ewZYvLEAh4fS9ZsyLjR61ateTfsGHDrN44D4lA0LZLR7chiV4UySxZskR59xvbLPFrrrmGG9tjKffnzZsneejEkZFx4ouA7jtGp0/oSzAEBgEQAAEQAIEICYhxjAizCJw0DLWBEYaXQBoeGGtpjWVrZEf78ssv50ePHjW9jf0tzNkVojzt27e3RsN5nggsX75c6ouMSx999JEpyc8//8wfeOAB6UeD3sbejKbflClT5P0qVarwvXv3yjhknBI6ths88lTEgs4W9S0Z6iUDkXjuGzVqxIVBaffu3bxDhw7S76yzzuLiC3/oLr+627hxoxwYqlmzptSRvd2CnvKnJ6+zLnW+/s9fqdKf8w8//CDrC33YdejQIcc/60ocZDAXbaTTEYbaaJ4LnbqhEyca6Qs7VZ3+t05fo7Apxl86r+8lq2ReV++wxsG5fwJB2y4d3fqXsrhj0Adcog9gbDXCqW6Qo7EEMtoKv169eklQOnFkZJz4IqDzjtHpE/oSCoFBAARAAARAIGICov8RcTaBkoehNhC+cCOn4YERJT58+LDsYJPcixcvFl7m0TpQR7PPKDxcfgnQF93iGRs+fLgizPfff8+NfRnlHxnbyV111VUyjrH3phJn5syZ0o9+cBn7Eyv+uAiPAOpbeCyDplS7dm353Bt7MirJLViwQPpRXTP2ZDTbPlHv0FYquGK5oI9O2rRpY+qlS5cu5kxMoY/+/ftLGVDHJIrYTvzOutT9+j+2AhVgRvSRg6gvxn5ynkpo7f+JuNaj+LjFU2II5ImATt3QieNJGATKIKDT//bb18jIFDe0CPh9L9kz8bJ6hz0Orv0R0G27gurWn5QIXaNGDdl/MPZBVYDQh5KiX9CsWTPppxNHRsaJLwI67xidPqEvoRAYBEAABEAABCImIPofEWcTKHkYagPhCzdyGh4YUeK1a9fKDjbJTUvcWR19NWndw5GMgHD5JVC/fn2pM69LFVuXPZ4xY4ZSgE2bNsn06BmgzjtcNARQ36Lh6jdV2ne2QoUKnGak09/SpUuVJHbt2qXUiYULF3LoTkEU+8W0adNMndAM508++YT36dNH6shqqIWe4lVNLmOe06xLna//4y1V4eX22muvyfry0ksvmQWkGRXffvuta2H379/PaRlx8TdmzBiZBvUVYKh1RaftoVM3dOJoC1jkEf32v3X6GkWOOJTi67yXrBl7Xb3DGgfn/gnotF1BdetfyuKOQcu9v/DCC/z55583/8Sqa4IKzaIV415du3Y1b+vEEenh6I+A7jtGp0/oTzKEBgEQAAEQAIFoCYj+R7S5BEsdhtpg/EKNnYYHRhT4ww8/lB1sknv+/PnCyzzSIJ4oDx2nTp2q+OMiXgL79u1T9LF+/Xret29fXrduXXMP2ksvvZSPHj1amRVrXd6GdPjuu+8qQtMsXKuOaVAWLhoCqG/RcA071VmzZil1YsuWLRy6C5uy9/SojSopKTF1IvaIczPUQk/euYYRMtegqZMxT+fr/zBkLeY0Jk2aJNu0++67T9nT/rzzzuNUr6zLHjuxevXVV2Ua1Gdw0q1TPNzzTkCnbujE8S4RQgoCOv1vEdft6NTXcAuL+94J6LyXROpeV+8Q4XHUJ6DTdgXRrb6kiGknQMZYGjOij17FGAIZ/7I5nTjZ0oNfbgJu75gw+oS5c0cIEAABEAABEIiOgOh/RJdD8JRhqA3OMLQU0vDAiMLSMrfWGbP33HOP8DKPTz/9tOyAU7meeOIJxR8X8RL49NNPFX1Ur15duRbPXpMmTTgNKpHbsWOHEmbNmjWK0LT/pohHR+rUw0VDAPUtGq5hpvrNN99w65JdDRs25PTFMnQXJmV/aQ0aNMhso2jfbfrwhJyboRZ68sc2aGi/sy51v/4PKmexx3daxtP63qfzevXqcfoows3BUOtGJpz7OnVDJ0440hZfKjr972yU3Poa2eLAzxsBv+8la6peV++wxsG5fwK6bVcQ3fqXEjGcCFx++eWKgZZWurFvIWOPpxPHngau/RHI9o4Jo0/oTxqEBgEQAAEQAIFwCYixjHBTDTc1GGrD5RkotTQ8MNYCduzYURrqzjjjDH7ttdfyF198kdNeprQvrSgPHR955BFrVJzHTGDdunWKPkgn5cqVM3VGR6uuevToYUq3atUq5T7NDrQ7q7GevrKEi44A6lt0bIOmvHXrVm5d2pDqE329Lxx0J0jEd6SljEX7REuvCedmqCV/6ElQiv8Y1Jjn9vV//CUprBxvvPFGpR9AdWTAgAGcPuqy9hvuuOMO14IH1a1rwvDwRECnbujE8SRMEQbS6X+7YcrV13CLh/t6BLy2XX5W79CTBLG8EvDadnnVrdd8ES43gVq1ain9BuqjDxw4MOuqHDpxckuCEG4Ecr1jwugTuuWN+yAAAiAAAiAQBwExhhFHXrp5wFCrSy6CeGl4YKzFpv0YK1WqpHS6RRnsx4kTJ1qj4jxmAnaja/PmzTntI0yOliHs1q2bokfay3Hz5s3KPVoa1Op++eUXxZ/2ooGLjgDqW3Rsg6RMezdbl/Citm/ChAlKktCdgiPyC1omrWXLlmb7RG0dXQuXzVALPQlK8R+DDJpm+/o//pIUVo70kd0tt9zCO3XqpMx8OXnyJG/btq3SB/juu+8cCx9Et44J4qZnAjp1QyeOZ4GKMKBO/9sJk5e+hlM83NMn4LXt8rN6h740iJmLgJ+2y6tuc+UJf+8Exo8fz/v165fxYetdd93lmohOHNfE4JGVgJd3TBh9wqxCwBMEQAAEQAAEIiYgbFURZxMoeRhqA+ELN3IaHhh7iWmWZZs2bZTBOppNS0ujXHDBBfI+LQkFlz8CO3fulLqg5+z1119XhFmyZIniTz9g7fsML1u2TIlj38N24cKFij8uwieA+hY+U90Uafk12rNRtNt0rFixIp89e7ZjktCdI5ZIbi5YsEDqZdy4cfztt9+Wf9ZZs2R8Ir/t27dLOaAniSLWE91B01xf/8daiCLL7LnnnpP1jNq/5cuXOxLQ1a1jYrjpmYBO3dCJ41mgIg2o0/+2ovLb17DGxXkwAl7aLp3VO4JJhdhOBPy2XV5065QP7gUnQFsn0Qdg1t9Pe/bsyZqwTpysCcJTEgjrHeO1TygzxgkIgAAIgAAI5IGA6H/kIWvPWcJQ6xlV9AHT8MA4UTh9+jT/+OOP+SuvvGIOeh85csScwVSmTBnZCf/73//uFBX3YiJw9OhRqQt6zmjGrNXR7Jjy5cvLMDQDmmbMiqVDKc68efOsUfhnn30mw5P/Bx98oPjjIhoCqG/RcPWTKs1G79y5s/L8t2jRQjH4OaUH3TlRCf+efek78W51Ow4fPlwRAnpScMRyoTNo6uXr/1iEL9JMqN9nrVNz5sxxJKGjW8eEcNMzAZ26oRPHs0BFHFCn/y1w6fY1RHwcgxHI1Xbprt4RTCrEthPQabty6daeB679EaDlwFevXm3+rV+/PiPyihUrlP7DokWLzL3u/cbJSBg3fBEI8x3jtU/oS0AEBgEQAAEQAIGQCYjxi5CTDTU5GGpDxRkssTQ8MF5LuGHDBtkBJ4PtsWPHvEZFuIgI1K5dW+qE9hK2OlryUzx/dJw/f77p3aBBA3n/4YcftkYxw4g4tEcxLTkFlx8CqG/xcr/ttttkvaA6QCsI0McOOg6606GWPU5QQ61T6tCTE5Xw7vkZNA3r6//wpC/MlLZt28bpIwb6GzFiRMY+cmSYFX0AOtq3RxBU/OhWxMFRj4BO3dCJoydd8cbS6X8TrTD7GsVLX7/kudquIKt36EuFmIJAkLYrl25FHjjqEdi4caPsH9AYgdhuSaT23nvvSX/qP9BKXzpxRHo46hHw844Jq0+oJyligQAIgAAIgEA4BMT4RTipRZMKDLXRcNVKNQ0PjLVgtD9ZlSpVzD9aAtTqbr31VtkBv+6666xeOM8TgVGjRkmd0JKfVvfMM89IP3oOd+zYYXqPHj1a3m/cuLFijOrRo4f0a9++vTU5nEdAAPUtAqgaSdLMctFW03HSpEk5U4HuciIKNQB9eEJGJKe/q6++WuqvXbt2ZhgaHCIHPYWqBl+JeR00DfPrf18CFmHgvXv3yrpCbd3kyZMVCr169ZL+tCKH2wd5XnWrJI4L3wR06oZOHN+CIQLX6X/r9DWAOlwCudquKD4KC7cEhZta0LYrl24Ll1w8JaPZ5uecc47sI9Cqa1bXv39/6Uf9C+pv6MSxpolzfwT8vmPC6hP6kxKhQQAEQAAEQCBcAmIsN9xUw00NhtpweQZKLQ0PjLWA1oEH2pf2oYce4vTDp0+fPkrn+/3337dGw3meCNByx6VLl5a66dmzJ587dy5//PHHzb01xfN30003SQlpv0Zxn45du3bl06dP54MGDVLu22foygRwEhoB1LfQUAZKyPqBAtWJypUru/7RIB456C4Q8lAjW99PNFBkddCTlUa8514HTf18/R9vCQozt2bNmsl3PbV1gwcPNvt59957r7xP7SDtBe3mvOrWLT7ueyOgUzd04niTBqGsBHT63zp9DWueOA9OIFfbBUNtcMa6KQRtu3LpVlcuxPtfAjSeIMYQ6GMuWpmLlqnu1q2bsrUSjS0IpxNHxMXRHwGdd0wYfUJ/UiI0CIAACIAACIRLQPRNwk013NRgqA2XZ6DU0vDAWAt48OBB3rBhQ9kJF/Jbj/fcc481Cs7zTOBvf/ub8uPIqis6r1q1asb+tQ8++GBWHXfo0IHTHlxw0RJAfYuWr9fUL7jggqz1wVqnpk6daiYL3XmlG324bIZa6Cl6/m45eBk09fv1v1teuO+dAH2sVaFChaxtXtOmTbP2Abzo1rtECOlEQKdu6MRxyhv3vBHw2//W6Wt4kwShvBLI1Xbprt7hNX+EcyYQRtuVS7fOOeOuHwK0Z2nNmjWz9h9o1u3u3btlsjpxZGSc+CKg844Jo0/oS0gEBgEQAAEQAIGQCYjx2pCTDTU5GGpDxRkssTQ8MPYS7ty5k9MyukJ2caSBvTFjxpjL2Njj4Dq/BKZNm8ZLSkoydNaqVStOgw5ObuzYsbxcuXJKHJqdS0tcHz9+3CkK7kVAAPUtAqg+kvziiy+UOiDaO7ejMNRSFtCdD9ARBs1mqIWeIgSfI2kvg6Y6X//nyBbeHgisXbuWW5cMt7Z3d999t+uSxyJpL7oVYXHUI6BTN3Ti6EmHWIKA1/53kL6GyAvH4ASCtF25+hrBpSveFMJou4LotnjJ+y/5nj17OI0v0D611r4DndNM2q+++iojUZ04GYngRlYCQd4xQfuEWQWDJwiAAAiAAAhETED0RyLOJlDyZ1BsQ1C4BBAwOrGmFGlUyaZNmxj9HTp0iNWrV48Ze/2xatWqJYAqRHAiQM+YsRQbW7NmjaknY0YMq1OnDhPPoFOcU6dOMeNLV2Z8Tcnq16/PLrvsMlaxYkWnoLgXMQHUt4gBR5g8dBch3BCThp5ChOkhKWMZfmYsxy9DGrObmfFBkbymE2NmBtu3b59yz+3C+EiCDRgwwM0b9zUIbN26lRn71zPSjbFnPaN+gzEbRiMlRAmbgE7d0IkTttzFmJ5O/7sYOSWhzF7eS25y9u3bl7388sumt7HNAps5c6ZbUNz3SSCMtiuIbn2Ki+AGgSNHjpjjRMZHq6xu3bpmH6JGjRpZ2ejEyZogPEMlgD5hqDiRGAiAAAiAQEwEhM0jybze05cAAEAASURBVHY3GGpjehi8ZJOGB8ZLORAGBEAABEAABEAABLwSyDVoaqz2wBo0aOA1OQZDrWdUCJhyAjp149prr0V9SrneIX70BHK9l7JJAENtNjr6fjrtndNHW0F0qy89YoIACIAACIAACIAACOSTQBrsbjDU5vMJseWdhgfGJjIuQQAEQAAEQAAEQAAEQAAEQAAEQAAEQAAEQAAEQAAEQAAEQAAEQCBxBNJgd4OhNkGPTRoemAThgiggAAIgAAIgAAIgAAIgAAIgAAIgAAIgAAIgAAIgAAIgAAIgAAIg4EggDXY3GGodVZefm2l4YPJDBrmCAAiAAAiAAAiAAAiAAAiAAAiAAAiAAAiAAAiAAAiAAAiAAAiAgHcCabC7wVDrXZ+Rh0zDAxM5BGQAAiAAAiAAAiAAAiAAAiAAAiAAAiAAAiAAAiAAAiAAAiAAAiAAAgEJpMHuBkNtQCWHGT0ND0yY5U1SWsePH2fly5f3LNLp06fZgQMHWLVq1Vjp0qU9x0NAEAAB/wRQ3/wzizvG4cOHWeXKlePOtqjz8/veIlgnT55kZcuWLWpuSSu8jh6TVoZikwc6KzaNo7wgAALo5+EZAIHgBNB/CM4wjhTweykOysgDBEAABOInkAa7Gwy18T8Xrjmm4YFxFT6FHnPnzmVPPfUU2759O/vxxx9ZSUkJu/jii9moUaPYDTfc4FiiN954g02YMIFt3ryZHTt2zDTStm7dmo0cOZLdfPPNjnFwEwRAQCXQsmVLtmHDBvMmffBAdc/Job45UYn+3pw5c8w2TeR0++23s0mTJolLeVy5ciWbPHkyW7duHfvyyy/Zueeey1q1asV69+7N+vbtK8PhJDwCOu+t119/nZFOV69ezT7//HPzA6PGjRuzIUOGMNItXPwEdPQYv5TFkaPX9xF0lt/nwYueRo8ezVasWJFV0CuuuMLs+2cNBE8QKHACXuoTIUA/LxkPAtq2ZOjBLoXX30voP9jJRXutW1/weylavSB1EAABEEgCgVTY3ThcYggYDy2nP7joCQwdOtRkLZjbj4MHD84QYsSIEVnjjB8/PiMObiSfwIkTJ5IvZAFJ+M477yj1yDDUOpYO9c0RS+Q3jY9W+Pnnn6/oqF+/fhn5vvXWW9xYhUAJZ21Hn3zyyYw4uBGMgM57a/bs2bxUqVKueuratSs/depUMMEQ2xcBHT36ygCBPRPw+j6CzjwjjSSgVz01b97cta0T76frr78+EhmRKAikhYDX+oR+XnI0irYtOboQknj9vYT+gyAW31GnvuD3Unz6QU4gAAIgkE8C4jdhPmXIlTesgrkIxeifhgcmRhyRZbVkyRJlIKdSpUr8mmuu4cYSxsr9efPmSRnefPNNxa9ixYq8c+fOvE6dOsr9ZcuWyTg4iZ8AdbJr1aol/4YNG+YoxKJFi/idd97JGzZsaOrPWMKat23blhtfvDqGx81gBI4cOcKNmevcmHnOy5Urp9QZJ0Mt6lsw3kFiOw0o2A21Bw8e5MbyuVKPZ599ttke2g28NBgIFw4BnfeWMbOMn3nmmVJPZcqU4U2bNs0w3I4bNy4cIZFKTgI6esyZKAL4IuD3fQSd+cIbWmC/eqKMq1atKts78ZvKfoShNjQVZU2oRYsW3Phi3fyjPkMu5zd8rvTgrxLwW5/Qz1P55fsKbVu+NZCZv5ffS+g/ZHKL447f+oLfS3FoBXmAAAiAQDIIiN+GyZDGWQoYap255OVuGh6Y/8veeYB/Udz5fxSlBsRIEelgBESCCDYUFBFUwDN6SlHKPyKgqBiKARSFhEejHnJwojlpIvEEIZzwgGIhKmCkiIAgKIgCAUFBiIVqYf772buZ29nf7nd3Z8t39/t9z/Pss2Xqvj47ZeczJS9gIo6UOmkEa2PZR04jIsns2rWLk9JW2PXo0UPGbCyJLJ9fdNFF/PDhw6adsX8Ft4Z35ZVXSj+4SJaA35GtGDGZrFxI+S3ylNPZSVGL/JasjERs69atkwNWatasKeVmV9Q+88wz0u60004zy04K44cffjAVgULOdn8iHpyDE7DWM37rLRqMImTRqFEjLjrLd+zYwdu1ayftTj31VI6VBYLLRMeHjhx14oEfZwI69RFk5swyzqc6cvrmm29kmWZsX8IPHjzoeHz//fdxJh1hGwT8ztgUsIK6F/5w9kdAJz+hneePbRKuULYlQTlYHH7/l9B+CMY1Ctc6+QX/S1GQRxggAAIgkA0Con8szamFojZF0snCB5MiXNpJqVGjhuzMMfaiUMIhxYKQQ/PmzU277777Tj4ju1deeUXxY/0BptlL5B4meQJ+RrZixGTycrHmD5G3rGehPBIpQ34TJJI9nzhxgrdu3dos66699lpzxrmQU58+fZTEXHbZZbJMNPY5VexmzJgh7Wjgi7GXt2KPGz0CQestiqV27dpSFsZ+7ErE8+fPl3YkZ2PPaMUeN/EQ0JFjPCkpzlCD1kdECTJL/lvRkRN1nIs6a/jw4cknushjDDpjM6j7Iscb6vV18hPaeaGQR+oZZVukOEMHFuR/Ce2H0LgDB6CTX/C/FBgzPIAACIBAZgmI/8U0vwAUtSmSThY+mBTh0krKzz//zCdPnsyfffZZ8xAzY0VgNItWyIH27iOzevVq+YzsaAlXq6GZnNY9AF999VWrNa4TIOB3ZCtGTCYgDFsUe/fu5bSUsThGjhyp5Ce7ohb5zQYwodtp06aZcqHZlR9//DHv2bOnlJNdUWtd9vi5555TUrh+/Xrpj8pLypsw4Qjo1Fu072z58uU5LXdMx5IlS5REbN++XZHTggULFHvcRE9AR47Rp6K4QwxaH0Fm+flegsqJUvnyyy/LMu355583E04za7766qv8vEQRxeqlCLSvnBLUfRGhjOVVdfIT2nmxiEIrUJRtWthi8+T3fwnth9hEkDPgoPkF/0s5ccISBEAABAqOgND3pPnFoKhNkXTEB5PEOUWvnYqkUGN63rx5Zse24E8NPTIffPCB7PwhO3JnNdQJJPzQeerUqVZrXMdMIMjIVoyYjFkYPoJ/6aWXlPxiV9Qiv/mAGLGTAwcO8CpVqphyEfs6uylqrUtKUXn31ltvKamhsKzlISnoYeIhkKve8opx5syZipw2btzo5QX2MREII8eYklQ0wXrVR24gIDM3MvE89yOn8ePHyzLtrrvu4nXq1JH31apV41S3YdnjeOTjpXi1t/OCuo8n1cUbqld+QjsvXd8Gyrb0yCPI/5JbqtF+cCMTzfOo8wv+l6KRC0IBARAAgbQQEH2VaUmPUzqgqHWikqdn4oNJ4pynV0xltLTnLM08EtxpRpl1mUhautM6Y7Z///7Ke0ycOFH6pTAef/xxxR438RLwO7IVIybjlYPf0L06iJDf/JKMzt2AAQPMMqxq1aqcOujIuClqt27dqpR3q1atUhJCe52KspTO9IMLEz0Br3orV4xffvmlspxrw4YNOZWPMMkTCCPH5FNbeDF61UdObwyZOVGJ95kfOTltf2Gti+i6Xr16nDraYaIlEHTGZlD30aYWoXnlJ7Tz0vWNoGxLjzyC/C85pRrtBycq0T6LMr/gfyla2SA0EAABEEgDAfF/mIa0uKUBilo3Mnl4noUPJg9YYo+yVq1aimKBlLL9+vVTRt63b99eujnppJP4VVddxadMmcJpf0bal1bIjs4PPfRQ7GlGBP9DIIqRrYIlRkwKEvGevTqIKHbkt3hlYA2dlpoWA1FoSXhh3BS17733nlLeOc3EFOFReUgjm2GiJ+Cn3nKKddOmTbx+/fqKDGl2E0x+COjKMT+pLbxY/dRH9reGzOxE4r/3I6frr79eKdeoHdG3b1/epEkT5Xn37t3jT3CRx+BHXlZEQd1b/eI6OAEv3mjnBWcapw+UbXHS9R920P8lp5DRfnCiEu2zqPIL/peilQtCAwEQAIG0EBC6m7SkxykdUNQ6UcnTsyx8MHlCE2u0Y8aM4b179y7ReX377bfLeGk/v4oVKyqdPUJe9vO4ceOkP1zESyDsyFaROoyYFCTiP3t1EFEKkN/ilwPFQMtvtWrVyizXWrRoYd6LmN0UtRs2bFDKQVqq2mp++uknxZ72BIeJnoCfesseK+0nbF09guqusWPH2p3hPkECOnJMMHkFH5Wf+sgOATKzE4n/3o+caJDkjTfeyDt06KCsinP8+HHepk0bpV76+uuv4090EcfgR15WPEHdW/3iOjgBL95o5wVnGqcPlG1x0vUXts7/klPIaD84UYn2WRT5Bf9L0coEoYEACIBAmggI/U2a0mRPCxS1diJ5vM/CB5NHPLFHTUt2UiePkAOdd+7cKeOlmWOtW7dW7Gk2LS2xctZZZ8nntBQvTPwEohjZSqnEiMn4ZWWNwauDSLhFfhMk4jvPnz9fllujR4/mb7zxhjyss5qp45vstmzZwu17ci9dulRJoH1vswULFij2uImWgFe9RbHRssa0Z6O1bqtQoQKfNWtWtIlBaNoE/MhRO3B4dCXgtz5yCgAyc6ISz7MwcqIUPf3000r5t2zZsngSilBNAkHlFdQ9MIcj4MUb7bxwfJP0jbItGdo6/0u5Uob2Qy468dl55Rf8L8XHHiGDAAiAQFoIiD6xtKTHKR1Q1DpRydOzLHwweUITWbS0VO7KlSvNY82aNSXCXb58udKZs3DhQsXNiRMn+EcffcRffPFFU3Fx6NAhcxZa6dKlpb+//e1vih/cRE8gqpGtGDEZvWy8QvTqILL6R36z0oj+2r7ct6iD3M5Dhw7lNGPWurTx3LlzlYR9+umnsiykcFasWKHY4yY4gTD11rfffss7duyoyKRly5am0j14SuAjDIEwcgwTL/y6E/CqjyAzd3ZJ2njJySst1G631muzZ8/28gL7EASCyiuo+xBJg1eDgBdvtPOy85mgbEtGVjr/S2g/JCObILHkyi/4XwpCEm5BAARAILsExD9hmt8AitoUSScLH0yKcGklZd26dbKzhvaapUaZ1bz99tvSnuSxaNEiq7Xj9dq1a6UfUtgeOXLE0R0eRkcg7MhWjJiMThZBQ/LqIPIKD/nNi5B/e52OBwq9QYMGssx78MEHlQjnzZsn7aiMpWXFYcIRCFNv3XzzzVIeVKfRChC0FChM8gTCyDH51BZHjF71EWSWju/AS06bN2/mNJCIjmHDhvHvv/9eSTgpZsU/Fp3tS/YrjnETmoCXvOwRBHVv94/7YAT88EY7LxjTuFyjbIuLbLBwdf6X0H4IxjgK12HyC/6XopAAwgABEACB9BMQ/4RpTikUtSmSThY+mBTh0koKzcQ8/fTTZYcNzYy1mj59+kg7kseuXbtMa9rf6rTTTjMPWkLSam666Sbp5+qrr7Za4TomAjo/TCIpGDEpSOTn7KeDCPktGdnQXsDUge10XH755bJca9u2remGOh3IjBgxQto1btxYUfx17dpV2l155ZXJvEiBx6Jbb9FsZ9GuoPP48eMLnFS6X09Xjul+q2ynzqs+gszSIV8vOVFb3VrWTZgwQUl4jx49pH25cuUwoFKhE/2Nl7zsMQZ1b/eP+2AE/PBGOy8Y07hco2yLi2ywcHX+l9B+CMY4Cte6+QX/S1HQRxggAAIgkA0C4p8xzamFojZF0snCB5MiXNpJueGGG5QOG5oRRkvgdu7cWVnSs1OnTjKO4cOHSz+0L+2QIUPMpaN69uwpn5P83nnnHekHF/ERCKOoxYjJ+OTiJ2Q/HUTIb35IxuvGWrbRABarof2DRX1FZyorp0+fzgcMGKA8nzJlitUbrkMQ0Km3rEpzklOlSpVcDypTYeInoCPH+FNVvDH4qY8gs/x/H37k1Lx5c1n/UFk3cOBAs51+5513yudUDtJ+7DDxEvAjL2sKgrq3+sV1cAJ+eKOdF5xrXD5QtsVFNppwc/0vof0QDeMgoejkF/wvBSEMtyAAAiCQbQKiHzPNbwFFbYqkk4UPJkW4tJNC+1PUrFlT6bgR7MWZZt3u2LFDxrF//37esGHDnH769+8v3eMiXgI6I1spRRgxGa9c/ITup4MI+c0PyXjd5Op4oJjvu+++nOVhu3bt+OHDh+NNZBGFrlNvnXXWWTllJOo7Ok+dOrWIaObvVXXkmL/UFn7MfuojyCz/34EfOZFiqXz58jnLvGbNmqFeSkCcfuRlTUZQ91a/uA5OwC9vtPOCs43DB8q2OKhGF2au/yW0H6Lj7DcknfyC/yW/dOEOBEAABLJPQPSBpflNoKhNkXSy8MGkCFeopOzcuZNfeOGFnPZQFNzFmWaH7d69u0T427Zt4x06dCjhnjqGRo4cyWmJG5j8E8j1w4QRk/mXj98OIuS3/MoqVz4SKRs1ahQvW7asUiaWKlWK03LwR48eFc5wjohAkHrr888/V+Qi6je3MxS1EQnJRzBB5OgjODgJQcBvfQSZhYAcgVe/clq9ejW3LttvLe/uuOMOLHkcgSz8BOFXXiKsoO6FP5z1CAThjXaeHuOofaFsi5podOF5/S+h/RAda78hBckv+F/ySxXuQAAEQKAwCIj/wzS/zUmUOCOhMCkgYCgNzVRAJMkJ49ChQ2z9+vXMUAqxunXrMmO/RVajRo2cCSD3dBw8eJDVq1ePGftpsqpVq+b0A8vkCPTq1Yu98MILZoTGkq1sxowZMnJjJjXbs2ePvM91YSguWN++fXM5gV0CBJDfEoAcIooff/yRGSPGmTGCmdWvX59dcMEFrEKFCiFChFcvAjr1lleYsE+eAOSYPPOwMUJmYQkm43/Tpk1s69atzFidw2zXGzNpmbFSTjKRIxY2Z84c1q1bN0mC5FClShV5b78I6t7uH/fxEkA7L16+QUJH2RaEVrrcov2QvDyQX5JnjhhBAARAIO0EsqB3g6I2RV9RFj6YFOFCUkDAkYCbotZYLpk1aNDA0Y/TQyhqnajgGQiAAAiAAAiAAAiAAAg4EwiqeA3q3jlWPAUBEAABEAABEAABEAABEAABdwJZ0LtBUesuv8RtsvDBJA4FEYIACIAACIAACIAACIAACIAACIAACIAACIAACIAACIAACIAACIBAQAJZ0LtBURtQqHE6z8IHE+f7I2wQAAEQAAEQAAEQAAEQAAEQAAEQAAEQAAEQAAEQAAEQAAEQAAEQiIJAFvRuUNRGIemIwsjCBxPRqyIYEAABEAABEAABEAABEAABEAABEAABEAABEAABEAABEAABEAABEIiNQBb0blDUxib+4AFn4YMJ/lbwAQIgAAIgAAIgAAIgAAIgAAIgAAIgAAIgAAIgAAIgAAIgAAIgAALJEsiC3g2K2mS/iZyxZeGDyfkCsAQBEIiUwNGjR1m5cuUiDROBRU9AR07fffcdq1SpUvSJQYggAAIgECMBnfIuxuQgaBcCOnI6cOAAK126NKtYsaJLqHgcFQEd+ej4iSq9CAcEQAAEQKC4CaCNkF35o/2QXdkh5SAAAtESyILeDYraaGUeKrQsfDChXhCeQQAEPAnMmTOHPfnkk2zLli3s22+/ZVWqVGFNmzZlw4cPZ9ddd52n/1atWrG1a9ea7vbt22f69/QEB4EJ6Mjp3XffZRMmTGDvv/8++8c//sHOOOMMduGFF7Jbb72V9erVK3Aa4CE3gREjRrDly5fndHTJJZeY+c3N0ezZs9n9998vrW+55RY2fvx4eY8LECgGAn7LuyVLlrDRo0f7RnL11VezP/zhD77dw2FuAn7lZA1l7969bNy4cYxkt3HjRsY5Z9WrV2d9+/ZlVIZCaWulFe5aRz6vvfYae/TRR9nmzZsZdZJXrlyZNWrUiA0ePJh169YtXILgGwRAAARAAARyEEAbIQecPFn5/TfVaXPk6ZUQLQiAAAgkRiATejfjhxwmJQSML5PTAQMCIFCcBAYNGmSWAaIssJ8HDhyYE8ybb76p+DcUtTndw1KPgI6cXn/9dW7MjlbkY5XvE088oZcY+HIl0KJFC1fegv0111zj6t8YKMHPPPNMJYzevXu7uocFCBQigSDl3cyZM5X8IvKZ29lQNBUisry8UxA5iQTu37+fn3vuua4ya9KkCf/++++Fc5xDENCRz5AhQ1xlQ3mqe/fuIVIEryAAAiAAAiDgTgBtBHc2+bLx+2+q0+bI1zshXhAAARBIkoDol0gyzqBxYUatIaW0mExo9tMCC+mIhIDfEXnWyDBj00ojumuaNWGdMUuzWC644AJGszB//vlnGdHcuXPZzTffLO8PHz7MvvjiCzZ16lT21FNPsWPHjkk7mlFbtWpVeY+L8AR05PT111+zWrVqsePHj5sJ+MUvfsFat27NNmzYwL788kuZKEPRzmiGGUw0BE4//XT2zTff5AzMUNQykqmTue+++9h//Md/KFaGopY9//zzyjPcJENAp75KJmWFG0vQ8u65555jt99+u28gtJrAf/3Xf/l2D4fOBILKiUI5ceIEo/bcunXrzEBpyeP27duzTZs2mSs+iJgGDBjA/vM//1Pc4qxBQEc+xuAudu2118rYKlSowNq2bctWrFih1GvTp09nv/3tb6U7XERLINc/D1YQiJZ1mNBytQ8gpzBk4/ELmcTDNcpQ0UaIkmZ0Yfn5N9Vpc0SXQoQEAiAAAukmkAm9W1DNLtzHR8D4nM2R0/HFgJBB4P8I+B2R938+OMeMTSuNaK9pZp8oA4zlVTnJh8yuXbu4obSVdj169JARG0vayOfCr/WMGbUSVWQXOnJ65plnpJxOO+00U6aUoB9++IE3a9ZM2mG2ZmRi4oaCVnI1BkDwgwcPOh5us8UM5QUvVaqUGUbNmjVlWJBRdDIKEpJOfRUkfLh1JhC0vPvqq6+4MbjI9Zg0aZLMS7/85S/5J5984hwxngYiEFROFPiyZcukLAwlLf/www/NOKleuueee6SdMdiLGx22gdIDxyoBHfn0799fyqBhw4b80KFDZqDGYDxuLNkv7bp06aJGhrvICHj982AFgchQhwrIq30AOYXCG4tnyCQWrJEGijZCpDgjCczvv6lOmyOSBCIQEAABEMgAAdFfnuakYp3dFEknCx9MinAhKSEJOC2J4qSEoM4hY79UbuzTyMuWLSs7h+h7hSIwpBAs3mvUqCHZLlq0yGLDOclFlA/NmzeXdl6KWlqyCCZaAjpyuuyyy6T87r33XiVBM2bMkHakkD9y5Ihijxs9AvQzK/KMsb9zoEBIKWHMeDb9GzOa+G233SbD6tOnT6Cw4DgaAn7rq2hiQyiCgE55J/zaz8bqAbx27dpmXjJGsvKFCxfaneBek4COnIw9TmW5NnToUCVmYy9U/uqrr8rDWA1CscdNMAI68unQoYOUzwMPPKBEOHHiRGnXtGlTxQ434QgE+ecxZjNLOYj2Rq6zsYJAuMTBtyMBr/YB5OSILa8PIZO84vcVOdoIvjAl5ijIv6lOmyOxF0FEIAACIJBnAqKtnudk5IweSx8bUkqLycQU7LTAQjpCEVi/fr255B0tqWvMFjOXzqUADYWgsqwnLbPbtWtX17iwtK4rmkAWtLzQtGnTaOCM6a9nz56sfPnyMgxaHnLWrFnmfadOndgrr7xiXtOyucYsGOlu6dKl7E9/+pO8NxS1rEqVKvIeF+EI6MrJGOAglz2mpUH/3//7fzIhJL/zzz9f3tMylNZ7aYGLQATmz5/PbrzxRtMPLVVMZZsx68KUQ7Vq1XKGRUtJ9u3bl5166qnm8tSPPPIIe+GFF0w/hqKWGcr1nP5hGS0Bv/VVtLEiNN3yzo3c9ddfz4xBSKa1MWPTXKrfzS2e+yegK6cGDRqw7du3mxFh2X3/vIO61JWPoTxn48ePN6Ojuuy///u/ZdQDBw5kf/7zn817Y59a2T6UDnChRSDoPw/9A3366aeucVHdRWUdGWMFAfbee++xRo0aubqHRXACftoHkFNwrnH7gEziJhw+fLQRwjOMMgS//6a6bY4o04qwQAAEQCDNBDKhd8upxoVlogSMj9kcmZtopIis6AgYDTjfs8UwYzO/n4ehSOfz5s3jhtJWjtp/+eWXXRP10ksvSXdUnmBGrSuqSC1yycm6BC/J5K233lLipplLouyns7GvjGKPGz0CRge35HrXXXfxOnXqyHtDUctppLjTssckD2Nwg+mW3JAxBk5Iv5hRqycPXV9B6ivdOOAvGIFc5Z1bSC+++KLMQ5S//vnPf7o5xfOICOSS0549e6Q8qN5Zs2YN79WrF69bty4vU6YMNwYL8REjRmCFh4hk4RRMLvmQ+9WrV/OTTz7ZlJMxaMiUBy0r/sc//lHZDsO+AotTXHjmj0CU/zxYQcAf8zCuomgfQE5hJBCPX8gkHq5BQkUbIQit+N1G8W/q1eaI/y0QAwiAAAikg4Doe01HapxTgaWPnbnk5WkWPpi8gEGkkRIwZm7Kjp+PP/44pxJi7969puKIlEd0jBw5UuncgyIwUtEogV100UWKgpY66p588knFjf0Gilo7kfjvveS0detWJc+sWrVKSRTtNyfKfjrTvk0w4Qk4LYVn5UzX9erV4/TzazUDBgww5UH7MpKSnQwUtVZCyV4Hqa+STVlxxuZV3jlRof0DxeAHyne0ZzdMvAS85ER7A1vLw+rVqyv3wq5JkyacOmxhoiXgJR8RG22NQG0/IQ/rmZYPnzx5snCKcwQEovznob2Dhbxoz2eY6AlE0T6AnKKXS9gQIZOwBMP7RxshPMMoQwj7b+q3zRFlmhEWCIAACKSVgGifpzV9lC4oalMknSx8MCnChaRoEAg7Ig+KQA3oml5q1aolO3mobKCZFf369XOcBSiigHwEieTOXnIylrpT5Lhx48YSiROzZkjONBMUJjwBY5lVhXv79u25sZwxJ8WDqGvpbCwbKSOzzmB69tln5XMoaiWKRC/C1leJJrZIIvMq75wwjBs3Tua5Zs2a8Z9++snJGZ5FSMBLTu+//76UiSgPjSX6+VVXXcXpLJ7R2dj+IsKUISgi4CUfQenpp5+Ws2qtMhHXxhLInGYVwsRDQLdNjRUE4pGHNdQo2geQk5VoOq4hk3TIAW2EdMiBUhHFv6nfNkd63hopAQEQAIH4CIj/qPhiCB8yFLXhGUYWQhY+mMheFgHlhUDYEXm6nRZ5edmMRzpmzBhu7KvJ69evr3Sa3n777a5vBvm4oonNwktOGzZsUOT3wQcfKGkhpYUo++mMGTIKHu2bhx56iBv7+vEOHTooM9GPHz/O27RpozD/+uuvOS0J1apVK/N5ixYtzHsRORS1gkSy57D1VbKpLY7YvMo7O4Uff/yR165dW+Y3Y+9ouxPcx0DAS072AURU5tHMZzK0Ukrnzp2lzKheotVXYKIj4CUfiunxxx9XZNC8eXM+atQofumllyrP77vvvugShpAUAjptaqwgoCCM7SZs+wByik002gFDJtroIveINkLkSLUCjOrf1E+bQyuB8AQCIAACGSQg+l7TnHQoalMknSx8MCnChaQEJBDFiDydTouAyYRzGwFaGpcUTqJ8oPPOnTttrv7nFvJxxJLIQzc5ffXVV4rsli5dqqTHvoftggULFHvcRE+AZilZ89OyZcs4KZDEs9GjR/M33nhDHjQbV9iR4pfstmzZEn3CEKIkEEV9JQPDReQE3Mo7e0TW2TGVK1fmNFACJjkCbnLatm2bLNOobLPvc7p48WLFntoWMNETcJMPxUTL74t6h/YPtprhw4dLO5oBTeHARE9Ap02NFQSil4M9xCjaB5CTnWr+7yGT/MtApABtBEEiv+eo/01ztTny+6aIHQRAAASSIyD+r5KLMXhMUNQGZxabjyx8MLG9PAKOlUBUI/J0Oi1ifbECCZyW8Fq5cqV5rFmzpsRbLV++XHbKUTmxcOHCEm7oAeTjiCWyhzpyohmz1qWN586dq6Tn008/VWS7YsUKxR430RP46KOPFOazZ8829wYWdbCf89ChQ6NPGEI0CURVXwFnOAI65Z09xpYtW8q81qdPH7s17iMgoCOnw4cPS7lQeWefMUsK9XLlykk31IEOo0dARz72OuqVV15RIl+3bp2UDcmPBhvBRE8gaJsaKwhELwN7iFG0DyAnO9X830Mm+ZeBNQVoI1hp5O965syZSl3v9X9K/6Y6bY78vSFiBgEQAIHkCYiyNPmY/ccIRa1/VrG7zMIHEzsERBALgahG5AXttIjlZQowUGun20knnSSXIBSv+vbbbysNdfvsF+EO8hEk4jnryqlBgwZSfg8++KCSuHnz5kk7kv2XX36p2OMmOIHNmzdz+lmlY9iwYSX2dSbFrKhv6UzLUev8DAdPGXz4IRBVfeUnLrhxJ6Bb3okQ169fr+Qzt3pLuMdZj4CunKxLUk+ZMkWJfPv27YrsqJ6C0SOgIx9rGUh11DvvvKNEvnXrVkU+M2bMUOxxEw2BoG1qrCAQDfdcoVjzhu7qJ5BTLsL5sYNM8sM9V6xoI+Sik4ydzr+pTpsjmbdBLCAAAiCQDgKiHzAdqXFOBRS1zlzy8jQLH0xewCDS0AR0GnpOkQbttHAKA89KEqAR4qeffrrseKMfVquhmUiifKDzrl27rNbyGvKRKGK50JXTiBEjpPwaN26sLP/ZtWtXaXfllVfGku5iC5TyhzW/TJgwQUHQo0cPaU+zxo4cOcJJMUEKXKfj8ssvl+7btm1ruqEfYZh4CERVX8WTuuIJVbe8E4SmT58u802ZMmWUck+4wTk8AV05WZfPpSXdreapp56SsqOylBSDMHoEdORjX2nj7rvvViJ/5JFHFPmgPlLwRHYTtE2NFQQiQ+8aUBTtA8jJFW/eLCCTvKF3jRhtBFc0iVno/JvqtDkSeyFEBAIgAAIpICD6CVOQFNckQFHriiZ5iyx8MMlTQYxREIjix5bSEbTTIoq0F0sYN9xwg+x4I+URzbx87rnneOfOnZWlczt16uSKBPJxRROZhY6cNm7cKGVL5TzJkJQYAwYMUJ7bZzVFlugiDKh58+aSbaVKlfjAgQPN8uvOO++Uz0kWNCPDy/Ts2VP6wfKtXrTC20dVX4VPCULQKe8EtcGDB8t8c/HFF4vHOMdAQEdOtNxxqVKlpIy6devG58yZwx977DFeoUIF+ZzChglHIKh8Tpw4wc877zwpA5JTly5dOLURaHAXDXwQ/4xNmjThtGwoTPQEgrSpsYJA9PydQgzbPoCcnKjm9xlkkl/+brGjjeBGJh3Pc/2bBm1zpOONkAoQAAEQSIaA+IdKJja9WE4ib0ZCYVJAwFj20kwFRJICYRRYEnbs2MFWrVrl+FaTJk1i7777rmlnzBZjhkKDNWrUiJ1//vkl3BudeMzozJPP9+/fz6pUqSLvcaFPYNOmTeyaa65hX3zxhWsgxqxbZsycYHXr1nV0A/k4Yon0oa6cfve737GJEye6pqVdu3bMWBqUlS9f3tUNLPwTMPb4Y4ZyiBmzZV09NWvWjBl7Q3sy79WrF3vhhRfMcAxFLTOWmXQNExbhCURVX4VPCULQLe+InDFLky1ZssSE2K9fPzZ58mQAjYmArpyoXKMyzVAMOqascuXKzNg3nRkrQTja46E/AjryWbNmDbv00kuZsc+9aySGwtasw5za666eYOGbQJA2tTGwkt1+++1m2CSX7777jpUuXdp3XHDoj0DY9gHk5I9zkq4gkyRpB4sLbYRgvJJ0nevfVKfNkWTaERcIgAAI5JNAJvRuevpd+IqDgPGxyhHScV/HkX6EmU0CuUbk2d8oyOhyu1/cexPYuXMnv/DCCzntVWovA2gW5u7du3MGAvnkxBOZpa6cRo0axcuWLavIlmbK3HTTTfzo0aORpQ8B/Q+B1atXc+uyxdY8dccdd5hLHvthFaSM9BMe3OgTgCz02en61C3vqlWrJss6Kvtg4iWgK6dp06ZxY8CdlJUoJ6ktQsvuwURDQEc+hrKWX3DBBSVkQzJq3749Nzpjo0kcQnEkEKRNjRUEHBEm+tBP+wBySlQkviKDTHxhypsjtBHyhj5nxF7lnU6bI2eEsAQBEACBAiEg/nXT/DqYUWtIKS1GaPaTSI/xUSYRDeLIAIFcI/LsyQ8yutzuF/f+CRw6dIgZS0Gxbdu2mbNnaTZLjRo1/AcAl4kQ0JGTsUQho9mexnLIrH79+szohGXGMpOJpLdYI6GRxcYei4xWAKC8RDNpaXY6TPYIBKmvsvd26U6xTnmX7jcqzNTpyIn+CYxlDs2VV6pWrWqWkXXq1GFJ/pcUpjRKvlVQ+dBsZ6q/6NizZw+rV68eO+ecc1iDBg1KBo4nkRII8s+DFQQiRa8VmJ/2AeSkhTZWT5BJrHgjCRxthEgw5iWQoG2OvCQSkYIACIBAggTE/22adWJQ1Cb4QXhFlYUPxusdYJ89An5+bMVbBem0EH5wBgEQAAEQAIEoCASpr6KID2GAAAiAAAgUJ4Eg/zzVq1dn+/btM0EZKwiwsWPHFie0PL61n/YB5JRHAblEDZm4gMFjEAABEAABEACByAlkQe8GRW3kYtcPMAsfjP7bwScIgAAIgAAIgAAIgAAIgAAIgAAIgAAIgAAIgAAIgAAIgAAIgAAIJEMgC3o3KGqT+RZ8xZKFD8bXi8ARCIAACIAACIAACIAACIAACIAACIAACIAACIAACIAACIAACIAACOSRQBb0blDU5vEDsUedhQ/GnmbcgwAIgAAIgAAIgAAIgAAIgAAIgAAIgAAIgAAIgAAIgAAIgAAIgEDaCGRB7wZFbYq+mix8MCnChaSAAAiAAAiAAAiAAAiAAAiAAAiAAAiAAAiAAAiAAAiAAAiAAAiAgCOBLOjdoKh1FF1+Hmbhg8kPGcQKAvEROHDgACtdujSrWLFifJEgZIXA8ePHWZkyZZRnXjeQkxeh/NofPXqUlStXLr+JQOyeBCAnT0RwUGQEkCeKTOB43dQRQPsudSJxTBDk5IglNQ9RlyUvCjBPnjliBAEQAAEQAIEwBLKgd4OiNoyEI/abhQ8m4lfOW3AjRoxgy5cvzxn/JZdcwp588km2ZMkSNnr06JxurZZXX301+8Mf/mB9hOuECMyePZvdf//9MrZbbrmFjR8/Xt6Li71797Jx48aZst24cSPjnLPq1auzvn37Mvo2oLQVpKI7L1q0iJF8Vq5cyT777DNWtWpV1rhxY3bvvfcykpOTgZycqMT/rFWrVmzt2rVmRPv27WNVqlRxjPS1115jjz76KNu8eTOjDrzKlSuzRo0ascGDB7Nu3bo5+sHD6Aj4Le8gp+iYI6TCIDBnzhyzfbdlyxb27bffmmVc06ZN2fDhw9l1113n+ZJ+855nQHDgSiBIO10EouNH+MU5GgJ+2w9o30XD228ounkDcvJLOJw7XfmErcvCpbo4fQdlrivb4qSLtwYBEAABEACBeAlkQu9mKChgUkLA+Bw5HTDxE2jRooXJWjB3Ol9zzTVmQmbOnOnp1urfUFDE/wKIoQQBo7OVn3nmmYqsevfuXcLd/v37+bnnnqu4s8qvSZMm/Pvvvy/hDw/0CcyaNYuffPLJrsw7derEf/zxRyUCyEnBkdjNm2++qcjJUNQ6xj1kyBDFnTUP0XX37t0d/eFhNAT8lneQUzS8EUrhEBg0aFDOsmvgwIE5X9Zv3ssZCCw9CQRpp4vAdPwIvziHJ+C3/YD2XXjWQUPQyRuQU1DK+u515BO2LtNPbfH61GGuI9viJRzPmx87diyegBEqCIAACIBA5giIfss0JxxawRRJJwsfTIpwhUqKMfMrZ0cdyUIoaqdPn+7pVsiOzrfeemuotMGzHgGnnye7ovbnn3/m1h8mY8ljbsye4XXq1FFkPGDAAL1EwFcJAsbMdX7KKadIvsS8WbNmJRS3xqx16RdykigSuTh06BA3ZpZxYzY6L1u2rJQVlWdOilpjhqbipkKFCmY+sperVHbCxEPAT3kHOcXDPmioNFClVq1a8jBmnHsGoePHM1A44IsXL1bKLmP1DH7FFVfwUqVKKc/nzp3rSstP3nP1DAvfBOz1ibWdLa5FO10EquNH+MVZj0DQ9gPad3qcw/oKmjcgp7DEg/kPKp8o6rJgKYRrXeZBZQvS0RBYuHAhv+2223jDhg3N9p2xkhdv06YNN2ZE+4oA7XBfmOAIBEAABDJHQPxHpjnhUNSmSDpZ+GBShEs7Kd98843skCMl3cGDBx0PMavyq6++4u+++67rMWnSJBneL3/5S/7JJ59opw0e9QisW7dOdrTWrFlTysOuqF22bJm0I4Xhhx9+aEb4ww8/8HvuuUfaUWP+xIkTeomBL4UA/SSJss1YFpfTCH0yO3bs4O3atZN2p556KhcjXiEnBWGsN/TDKuTjdHZS1Pbv31/6oR9g6qglQ/IzloyXdl26dIk17cUauN/yDnLK/xeiM/tSx0/+3zQbKSDFnijnjCX3ObEms2vXLk5KW2HXo0cPxxfym/ccPeOhbwJB2+kUsI4f3wmCQ0cCOu0HtO8cUcb6UCdvQE6xikQJXEc+YesyJQG48UVAh7mObH0lBo5yEtBZycsaINrhVhq4BgEQAIHCIiD+99P8VlDUpkg6WfhgUoRLOynU0SZYG/uRaYdDHr/88kteu3ZtMzxjrXNOo/dgkiVACtXWrVubMrj22mvN0ZNCvn369FESQzOZhN3QoUMVO2OPTf7qq6/K4/jx44o9bvQIiPxB3I09n5VA5s+fL+VB9sa+qKY95KRgivXGq6NVKNatiejQoYOU2wMPPGC14hMnTpR2xp6Pih1uwhMIUt5BTuF5hw1BZ/aljp+w6SwW/zVq1JDlk7FvuvLaNLBLtA+aN2+u2NFNkLxXwjMeBCKg007X8RMoUXBcgoBO+wHtuxIYY3+gkzcgp9jFIiPQkU+YukxGjItABHSY68g2UKLguAQBnZW87IGgHW4ngnsQAAEQKBwC4n8/zW8ERW2KpJOFDyZFuLST8vLLL8vOuOeff94Mh0Y80szZoIZmjAm50YxMmOQJTJs2zZQBzcj8+OOPec+ePaVM7Ira+vXrSzvaSwsmXgK072z58uU5zV6mY8mSJUqE27dvl/KgfLRgwQLTHnJSMMV6s3fvXk5L5Ipj5MiRikycFLXWfU9vvPFGJX133XWX9I99ahU0kdwEKe8gp0iQawdCHXRiSd1cKz1YI9DxY/WPa3cCtJTn5MmT+bPPPmsehw8fVhzTLFrRnqN90+0mSN6z+8V9MAI67XQdP8FSBdd2AjrtB7Tv7BTjv9fJG5BT/HIRMQSVT9i6TMSLs38CusyDytZ/iuDSjYDOSl7WsNAOt9LANQiAAAgUHgHxv5/mN4OiNkXSycIHkyJc2kkZP3687IwjpYJ1f9Jq1apxGkUslj3OFcmLL74ow6lSpQr/5z//mcs57GIgQLNgiT3lHZIbGTdF7Z49e6S8yP2aNWt4r169eN26dXmZMmX4+eefz0eMGMGPHDkSQ0oRpBOBmTNnKjLZuHEjh5ycSCX37KWXXlJk4qSoXb16tdxjmAZIUL6h5eH/+Mc/KsuH2mesJfcWhRlTkPKOCEBO+fsOdGZf6vjJ3xsWTszUATtv3jxzUJFoh1PnqtUEzXtWv7gOTkCnna7jJ3jK4CMXAa/2A9p3uejFZxc0b0BO8cnCKeSg8nEKg575qcvc/OK5HgEv5lHJVi91xelLZyUvQQrtcEECZxAAARAoXALifz/NbwhFbYqkk4UPJkW4tJPitJyJYC/O9erV49Qx52Zo7wqhICQ/zzzzjJtTPI+RwIABA0ylEu0pS7OiybgpamnvYCFfOlevXl25F3ZNmjQxlYUxJhtBGwRo2XDrMlK01ynNwIWc8vt5eHW0itTNmDGDk5JW5BvrmZaBp5lrMNESCFLeiZghJ0Ei2bPO7EsdP8m+VeHFdtFFFykKWirT7Ev001vr5L3Co5XcG+m003X8JPdGxRGTV/sB7bv8fAdB8wbklKycgsrHKXV+6zInv3imR8AP8yhkq5e64vSlu5KXoIV2uCCBMwiAAAgULgHRb5nmN4SiNkXSycIHkyJc2km5/vrrFeVC+/bted++fTkp6IQM6Jxr2c5x48ZJt82aNeM//fSTdnrgUY+AdbYYLWUojJui9v3335cyE3IuW7Ysv+qqqzidxTM6d+3aVQSHcwwENm3axK3LqhFz2uuMDOQUA/AAQXp1tIqgnn76aTmr1pp3xPXAgQPNPR2Fe5zDEQha3onYICdBIrmzzuxLHT/JvVHhxlSrVi2l7j/55JN5v379lFVVdPNe4VKL/8102uk6fuJ/k+KKwav9gPZdfr6HoHkDckpWTkHl45Q6P3WZkz880yfgh3kUstVPIXzaCTit5CXcoB0uSOAMAiAAAoVNQPRXpvktoahNkXSy8MGkCJd2Uh566CFO+yp26NBBmTlx/Phx3qZNG6XT7uuvvy4RD43Wsy6rMn/+/BJu8CBeArTUUKtWrUxZtWjRwlzuScTopqh97733FNmSP5oZTYaWd+3cubNiT/vdwkRP4LnnnlNmMFG5N3bsWBkR5CRR5OXCq6OVEvX4448reaV58+Z81KhR/NJLL1We33fffXl5h0KLVKe8g5zy9xXozL7U8ZO/NyycmMeMGcN79+5dYuDQ7bffbr6kbt4rHEL5eROddrqOn/y8XeHG6tV+QPsuP7IPmjcgp2TlFFQ+Tqnzqsuc/OBZOAJ+mEch23CphG9BwG0lL2GPdrgggTMIgAAIFDaBLOjdoKhN0TeYhQ8mRbhiSQrNPhJyoPOyZctKxGPdm7Zy5cqcFLwwyRIg5biQ0+jRo/kbb7whD5ohLexIGU92W7Zs4du2bZPPyd6+f+bixYsVe+pwgomOAA1woD2hhWzoXKFCBT5r1iwlEshJwZH4jVdHKyWIlhoXcqR9nq1m+PDh0o5mqh87dsxqjWsNAjrlHUUDOWnADulFZ/aljp+QyYR3GwEqp2gAnyjX6Lxz506um/dsweM2QgJ+2un26HT82MPAvTcBr/YD2nfeDJN24ZQ3IKekpeAen5N83F1zs83tVJfl8gO7cATc2g9eoQaVrVd4sHcnkGslL/KFdrg7O9iAAAiAQKEREP/7aX4vKGpTJJ0sfDApwhVLUj766COlo2727Nkl4mnZsqV006dPnxL2eBA/AfvSNSLvuJ2HDh3KDx8+LOVG7uwzZknhXq5cOemGlreGiYYAzVzu2LGjZEv8KR+RAt1uICc7kWTvvTpa7WXkK6+8oiRw3bp1ipydBrsoHnDjSUCnvIOcPLFG7kBn9qWOn8gTXiQB0rJ2K1euNI81a9aUeOvly5crZdfChQu5Tt4rETAeRErAXrY5tdPtEer4sYeBe28CXu0HtO+8GSbtwilvQE5JS8E9Pif56NRl7jHAxg+BOJg7ydZPWuAmGAGvlbzQDg/GE65BAARAIOsEhM4gze8BRW2KpJOFDyZFuLSSsnnzZk5KOzqGDRum7ENGAVKHj5ADnT/44AMlnvXr1yv29lmZimPcxEZAt/PUumT1lClTlPRt375dke28efMUe9zoE7j55psVtoMGDco5Ex1y0mcd1qdXR6t1hhmVke+8844S5datWxVZz5gxQ7HHTXACOuUd5BScc1gfVuZ+V3rQ8RM2ncXq3zqI5KSTTpJbHwgeb7/9tlJ2UftOJ++J8HDWI6DTTtfxo5c6+MpFwKv9QH7RvstFMHo73bwBOUUvC6cQdeSjU5c5xY1n/gnoMNeRrf8UwaUXAb8reaEd7kUS9iAAAiBQWASEvifNbwVFbYqkk4UPJkW4tJKya9cupSNuwoQJSjg9evSQ9jS78siRI4r99OnTpX2ZMmVyKpsUj7iJlAApVUmp7nRcfvnlUkZt27Y13dAPFhnrsqy0LLLVPPXUU9If5UVSOMGEJzB37lyF6/jx4z0DhZw8EcXmwKuj9dNPP1XkeffddytpeeSRRxR7kfcUR7gJRECnvIOcAiGOxLGOUk/HTySJLcJAaNbE6aefLssn2sbCamiFFNEOpzO1F3XynjVMXAcnoNNO1/ETPGXw4UXAq/1A/tG+86IYrb1u3oCcopWDW2g68tGpy9zix3N/BHSY68jWX2rgyotAkJW80A73ogl7EAABECgsAuJ/P81vBUVtiqSThQ8mRbi0k9K8eXPZGVepUiU+cOBATp0Ld955p3xOsqAZMXYzePBg6ebiiy+2W+M+BQR69uwpZWRfmpqWOy5VqpS079atG58zZw5/7LHHzP1SRR684YYbUvAmhZGErl27St7El/Kc20E/S2Qgp/zJ3quj9cSJE/y8886TMqX81KVLF04z1EnWNIBF5KMmTZpwGtEMEx8Bt/IOcoqPuVvIOp09On7c4sdzbwJUt4vyiQbjPfjgg5yWxevcuTM/+eSTpV2nTp08A3PLe54e4cCTgE47XcePZ0LgIBABr/YDBYb2XSCkkTjWyRuQUyTofQWiI58o6zJfiYQjrsNcR7ZAHZ5AkJW80A4PzxshgAAIgECWCIi+gDSn+SRKnJFQmBQQMJZiM1MBkcQrDGNPEGYoWZkxW9Y1ombNmjFjLzNWvnx5xY0xC5MtWbLEfNavXz82efJkxR43+SfQq1cv9sILL5gJMRS1zFh6VUkU2dFzQ5GhPBc3lStXZitWrGCNGzcWj3AOQaBmzZpsz549vkKYOnUq69u3r+kWcvKFLHJHxsAFZgxgkOHu37+fValSRd7ThbG/I7v00kvZTz/9pDy33hgKW7MMPf/8862PcR0xgVzlHeQUMWyP4Hbs2MFWrVrl6GrSpEns3XffNe2MlR6YMUCMNWrUiFF9E9QP8pQjYl8PN23axK655hr2xRdfuLo3Zt0yYyUAVrduXVc3ZJEr7+X0CEtPAjrtdB0/ngmBg0AE/LQfKEC07wJhDe1YN29ATqHR+wpARz5R1mW+EglHTIe5jmyBOhyBv/71r+yWW26RgRgreTFjooW8t1/otN3RDrdTxD0IgAAIZIdAJvRuadYiF1vajE/bHM1fbO+dj/ddvXo1ty6RK9jT+Y477iix5LFIY7Vq1eSMi1GjRonHOKeIgJ9ZLtOmTeOG8knKUsj/wgsvNJc6TNHrZDopn3/+eQnGgrXT2VDUKu8LOSk4ErnxMyOGEmIoAfkFF1zgKN/27dtzo0MjkfQWeyRe5R3klI4vxEtOTqnU8eMUDp6pBHbu3Mmprqd9au31EM2k3b17t+rB5Q7ycQET0WOddrqOn4iSi2AMAn7bDwQL7btkPxndvAE5JSMnHflEVZcl84aFEYsOcx3ZFgat/LyFzkpebilFO8+NDJ6DAAiAQHYJiP//NL8BZtQaUkqLyYRmPy2wIkoHjY409iJlNGuMZlDSTFqaTQFT+ASMgpkZS3uZs5mqVq1qyr5OnTpM5MPCJ5CNN4Sc0isnmpVO5ScdNGu6Xr167JxzzmENGjRIb6KLMGWQU/6FrjP7UsdP/t80Oyk4dOgQW79+Pdu2bZs5e5bagDVq1MjOCxRJSnXa6Tp+igRnql4T7bvkxaGTNyCn5OSkIx/UZcnJR8Skw1xHtiI+nP0T0F3JyykGtMOdqOAZCIAACGSbgOjvp/ZtWg0UtSmSTBY+mBThQlJAAARAAARAAARAIPUEdDp7dPykHgQSCAIgAAIgAAIgAAIgAAIRE9i+fXugwcLWLZeckoJ2uBMVPAMBEACBbBPIgt4NitoUfWNZ+GBShAtJAQEQAAEQAAEQAAEQAAEQAAEQAAEQAAEQAAEQAAEQAAEQAAEQAAFHAlnQu0FR6yi6/DzMwgeTHzKIFQRAAARAAARAAARAAARAAARAAARAAARAAARAAARAAARAAARAAAT8E8iC3g2KWv/yjN1lFj6Y2CEgAhAAARAAARAAARAAARAAARAAARAAARAAARAAARAAARAAARAAARAISSALejcoakMKOUrvWfhgonxfhAUCIAACIAACIAACIAACIAACIAACIAACIAACIAACIAACIAACIAACcRDIgt4Nito4JK8ZZhYHV9QpAABAAElEQVQ+GM1Xg7eUEjhw4AArXbo0q1ixou8UHj9+nJUpU8a3ezjUJ6DD+rvvvmOVKlXSjxQ+AxPQkdPRo0dZuXLlAscFD/oEdOSkHxt8xk3gxIkTbN++faxq1aqsVKlScUeH8EGg4Amg/ZCciHXa38mlDjGFIYD2XRh68FvIBFDuZVu6KNvSIT+dfATZpUN2SAUIgED+CWRB7wZFbf6/E5mCLHwwMrG4yCyBvXv3snHjxrElS5awjRs3Ms45q169Ouvbty8bMWKEo9J20aJFbPbs2WzlypXss88+MzvGGzduzO699152yy23ZJZFGhOuw/rdd99lEyZMYO+//z77xz/+wc444wx24YUXsltvvZX16tUrja+Z+TTpyOm1115jjz76KNu8eTOjn6zKlSuzRo0ascGDB7Nu3bplnkkaXyConKgMXL58ec5XueSSS9iTTz6Z0w0svQnosn711VfZ2LFj2YYNG9iRI0dMJe3FF1/M7r//fvab3/zGO2K4AIECJKCbn9B+SO5j0Gl/W1NH7XAq54Sh9vf48ePFLc4RENDNR2jfRQAfQRQkgbDlXqtWrdjatWtNNjQ4r0qVKgXJKa0vhbItHZLRyUdz5swx/1e3bNnCvv32WzPvNG3alA0fPpxdd9116XgxpAIEQAAEEiaQCb2boaSBSQkB4/vkdMCAQFwE9u/fz88991zzOxPfm/XcpEkT/v333yvRz5o1i5988smufjp16sR//PFHxQ9u9AjosH799de5MTPTVT5PPPGEXmLgy5WAjpyGDBniKiPKg927d3eNDxZ6BHTk1KJFi5xyIlldc801egmCL4WADuthw4bllM+YMWOUOHADAsVCQCc/of2Q3Neh0/62ps7oZOVnnnmmUv717t3b6gTXERDQyUdo30UAPmQQx44dCxkCvMdBIGy59+abbyplnqGojSOZCNOFAMo2FzAJP9bJR4MGDVLyjrW/j64HDhyY8FsgOhAAARBIBwFRHqYjNc6pgFbQmUtenooPJolzXl4QkeaVwM8//8ytHRDGksfcGE3H69SpozTkBgwYINNpzCzjp5xyirQnP82aNSuhuB09erT0gws9AjqsqeFuLEMt5fOLX/yCd+zYsURnHv3owkRDQEdOxmhkKSMq3ytUqGDmPWNGrfJ8+vTp0SQSoXAdORE2u0yc6mMoaqP5wIKydspHVN7Z67ClS5dGk0CEokWgZcuW3Bipah5UR8EkQyBofkL7IRm5UCw67W976pw6XaGotVMKfx80HznVS/RvZQ8H7bvwsrGHsHDhQn7bbbfxhg0bmm1pYxsE3qZNG27MIlOc0j9Q69atfR8PP/yw4h83egR0y71Dhw5xYwYgN1YP4GXLllX+k6Co1ZOFji+UbTrUovejk48WL16s5BtjizN+xRVXcGObGOX53Llzo08wQgQBEACBlBMQ/XtpTiYUtSmSjvhgkjin6LWRlIQILFu2TDbOSOH64YcfmjH/8MMP/J577pF29KNr7P1n2tEPsPgejSVaueh03bFjB2/Xrp20O/XUUzlGM4cTpA7rZ555RsrgtNNO47t27ZIyJYW6kB0688LJxupbR079+/eXsqAOJeqEIEN5xlhGV9p16dLFGhWuQxDQkdM333wjZUEdrQcPHnQ87KsOhEhm0XrVYW0s1yXlc9FFF/HDhw+b/Iy9h81ZzqK8u/LKK4uWa75fHLNf8iMBnfyE9kNystJpf1tTt27dOtnBWrNmTVkOom1npRT+WicfoX0XnrtOCEFWTJk5c6bMM6KdkOtsbEWikyT4sRHQKfdIyZ5LNlDU2iDHeIuyLUa4AYLWyUc0oFjkI2OLBE4rcpChfiJS2gq7Hj16BEgJnIIACIBAYRAQZWCa3waK2hRJJwsfTIpwISkBCRj7YMqG2dChQxXfxn6Z3Nj3Tx7U8U2mdu3a0o+xJ6PiZ/78+dKOvl1j/xjFHjfBCOiwvuyyy6QMjP2ClQhnzJgh7ahRbuzlqNjjRo+Ajpw6dOggZfHAAw8oEU+cOFHakSIKJhoCOnKiznBRDxv790STEITiSCAo6++++07KhmT0yiuvKOFaO/doFQhyD5MMAcx+SYZzrliC5icKC+2HXESjtdNpf4sU0MBJmg1I5d61115rziAU9VSfPn2EM5wjIKCTj9C+iwB8wCCCrphCs5lFnvFzvvXWWwOmCM6dCOiUe9a2nJOsxIBxp/jwLFoCKNui5akbmk4+qlGjhizzFi1apERNA7xE3mrevLlihxsQAAEQKAYCogxM87tCUZsi6WThg0kRLiQlIIH69evLhpmfpXBp39ny5ctzmn1Lx5IlS5QYt2/fLsOjb3fBggWKPW78E9BlbV32+LnnnlMiXL9+vSIf6oCCCUdAV07WPX5uvPFGJRF33XWXlBP2qVXQaN/oyunll1+Wsnj++efN+GmGzVdffaWdFnh0JhCU9erVq6VsqL6hZfGshkaLW/dSp4FHMPET8OpUxeyX+GVAMQTNT+QH7QeikIwJ2v62pmratGlm2Ucr13z88ce8Z8+esiyEotZKKvy1Tj5C+y4896AhBF0xhdpw7777rusxadIkmad++ctf8k8++SRokuDegYBOubd3715OS+6KY+TIkVI21PaDotYBdEyPULbFBDZgsEHzES2VPHnyZP7ss8+ah1h9SERLs2hFn3OnTp3EY5xBAARAoGgIiDIwzS8MRW2KpJOFDyZFuJCUAAT27NkjG2X0na1Zs4b36tWL161b1+ysO//88/mIESMCzbq0LyW1cePGACmC0yAEnFhbl2gjmb711ltKkDRLWpQpdKafXph4CTjJiWIkJZNQIlFnK+U16jT64x//qCxBZB/1Gm9qizd0NzmNHz9e5hlSoFv3Pq1WrRqnUc1Y9jia7yYo6w8++EDKhsqzefPmKQmhjlhreTd16lTFHjfxEPBS1KJTNR7u9lCD5ie0H+wE47sP0/6mdlyVKlXMso3qHzJQ1MYnq6D5iFKC9l188nALWWfFFLewvvzyS7l6FO2tTvvewoQnEKbcs8b+0ksvKW07tCmsdOK9RtkWL18/oUeVjyguUuDSvxNNwhD/SzQ4CQYEQAAEio2AKAPT/N5Q1KZIOln4YFKEC0kJQIBGB4vvi87Vq1dX7oVdkyZNODUKvQz92FqXVaF9N2kWG0z0BNxYb926VZHhqlWrlMhp/1MhVzqTcgomPgJuchIx0lLUpKS1ykRcU+cQjX6FiZ9ALjkNGjTIUT5CTnSuV68ep85zmHAEgrKmpdvFYAeSA+2dZTXWJcTJ/vHHH7da4zomApj9EhPYgMEGzU9oPwQEHMJ5mPb3gAEDzDqpatWqnJTrZKCoDSEMD69B85EIDu07QSL+s+6KKW4p69Kli2z33XPPPW7O8DwggTDlnjUqKGqtNJK/RtmWPHNrjFHlo4suukhR0FJ/hH1LM2u8uAYBEACBQiYg+vbS/I5Q1KZIOln4YFKEC0kJQOD999+XP6LiOytbtiy/6qqrOJ3FMzp37do1Z8ibNm3i1mVYyA/NqoGJnkAu1u+9954iN6cZzVbFBs0UgImHQC45iRiffvppRdFkzXN0PXDgQE570cHER8BLTtdff72Sp9q3b8/79u3LaQCLVV5Yojq8jHRYkzyEHGhwA9VfU6ZM4bQ/N+1LK+zo/NBDD4VPJEIITACdqoGRReIhaH5C+yES7L4C0W1/W2cz0RKGwkBRK0hEfw6aj0QK0L4TJPJ/dlsxxSllL774omw30Mz1f/7zn07O8EyDgG65Z48KbQo7kWTvUbYly9seW1T5qFatWrKso38k6h/q168fVomyA8c9CIBAURAQfUZpflkoalMknSx8MCnChaQEIGDvlGvRogWnPf3I0DJCnTt3VhpwtA+Wk6F9UK1LptA3O3bsWCeneBaSgBfrDRs2KDKjpUGt5qefflLsMWPTSie6ay85UUw0u0+U73Ru3rw5HzVqFL/00kuV5/fdd190CUNICgE/ciLlHu0h3KFDB2Wk8fHjx3mbNm0UWX399ddK+LgJRkCHNe2LXrFiRUUO1nxlvR43blywBMF1JATQqRoJxsCBBM1PaD8ERqztQaf9TUsUtmrVyizrqL1O98JAUStIRH8Omo8oBWjfRS8H3RBzrZhiD5P+gcWy4tR2eOaZZ+xOcB+CgE655xQd2hROVJJ5hrItGc65YokqH40ZM4b37t27xESL22+/PVf0sAMBEACBgiQg+ozS/HJQ1KZIOln4YFKEC0kJQGDbtm1K57Z9L8zFixcr9vRjZDW01BTt2Si+UTpXqFCBz5o1y+oM1xEQ8Mvavifj0qVLldjte9AtWLBAscdNOAJ+5USx0LKFIu/Q3tBWM3z4cGlHs9tpyWqY6AgEkVOuWGlUuZAhnZctW5bLOexCEMjFmlYOaN26tSILmk1LS1aeddZZ8vm0adNCpABedQmgU1WXXHz+nPIT2g/x8baHrNP+nj9/vizLRo8ezd944w15WFcWoEFFZLdlyxZ7tLiPmIBTPqIo0L6LGLRmcF4rptiDpcFcok3XrFkzToNbYaIjoFPuOcWONoUTlWSeoWxLhnOuWKLKRyIO6mOgAcmi7KPzzp07hTXOIAACIFAUBEQZmOaXhaI2RdLJwgeTIlxISgAChw8fVhpl9hmzNGOsXLly0o11NhKNOu7YsaO0o++0ZcuW6BgKwN+v0yCsqVPBurTx3LlzlWg+/fRTRWYrVqxQ7HGjTyCInD766CNFDq+88ooS8bp16xR7KAAVPKFugsjJKyK7HGfPnu3lBfaaBLxY0xLh5IaWLSQlxaFDh8wZZ6VLl5Z56W9/+5tm7PAWhgA6VcPQi8evU35C+yEe1k6h6rS/7cu3iv9Dt/PQoUOdosazCAk45SP7M7TvIgQeICg/K6ZYg6MBfLVr15btBRoYARMtAZ1yzykFaFM4UYn/Gcq2+Bn7iUEnHx04cICvXLnSPNasWVMimuXLl8uyj9oUCxcuLOEGD0AABECgkAmI/6k0vyMUtSmSThY+mBThQlICErD+lNK+flZDS0qK74/O8+bNk9Y333yzYkczl0ixCxM9gaCsGzRoIGXz4IMPKgkiGQqZ0n6OtCQYTDQEgsjJOjOG5PHOO+8oidi6dauUE9nPmDFDsceNPoEgctq8eTOnzm46hg0bVmLfHlLMivxEZ/tS4/qpLD6fcbBeu3atlA8pbI8cOVJ8YFPwxuhUTV4IuvkJ7YfkZBW0/Q1FbXKyETHp5CO07wS9/Jx1V0yx7k1buXJl/NPGJL6g5Z5TMtCmcKIS/zOUbfEz9htD0HxkHQBO/T80aNlq3n77bfm/RP+z9lX2rG5xDQIgAAKFSED06aX53aCoTZF0svDBpAgXkhKQgHWJVVouzWqeeuoppdFGyiMyNEtTfJd0Hj9+vNUbriMkoMN6xIgRUj6NGzdWOhu6du0q7a688soIU1rcQQWVk31m8913360AfOSRR6ScKI/RDxZMeAJB5bRr1y5FDhMmTFAS0aNHD2lPqw9AEajgCXSjy5r2CT7ttNPMg5bit5qbbrpJyufqq6+2WuE6QQLoVE0Q9v9GpZuf0H5ITlZB2980eJIGBzkdl19+uSzr2rZta7pBuyG8LHXyEdp34bnrhhBmxRRaFUr82/bp00c3CfDnQSBouecUHNoUTlTif4ayLX7GfmMImo9oT/vTTz9dlnE0MMVqqMwT5R+dqe6DAQEQAIFiIiDKwDS/MxS1KZJOFj6YFOFCUgISoOWOS5UqJRtn3bp143PmzOGPPfaYud+s+P5uuOEGGbJV2Uf2lSpVcj1oBgCMPgEd1rRfo5AbnTt16sSnT5/OBwwYoDy3z6DWTyV8BpUTLdN63nnnSXlQHuzSpQsnmVBYZcqUkXZNmjThNEMAJjyBoHKiGJs3by5lQWXdwIEDOXUS3XnnnfI55TPaMxAmHAEd1tbOCtqXdsiQIaZ8evbsqcjHPms9XErhOwgBdKoGoRWdW538hPZDdPy9QtJpf7uFaS3voGRyo6T3PGg+QvtOj3MUvoKsmGKNb/369Up7AbPJrHSivY6i3EObIlqZ+A0NZZtfUvG708lH1Jcn+odocDGtukZLxHfu3FnZNov6jWBAAARAoNgIiPIxze8NRW2KpJOFDyZFuJAUDQJ/+ctflAaa+ObEmZaAogahMGeddZZs6Ak3buepU6cKbzhrENBlfd999+WUUbt27TjtcQITDQEdOb3//vucFEtueYeek8IWs2KikRGFoiMnUlyUL18+p5yaNWuG/BSBmHRY79+/nzds2DCnfPr37x9B6hCELgF0quqSC+dPJz9RjGg/hOMexHfQ9rdb2FDUupEJ/1wnH6F9F5570BCCrphiDZ8Gs4q2OLW7sZWPlU7012HLPbQpopeJ3xBRtvklFb+7oPmI9hiuWbOmLOtEmWc906zbHTt2xJ94xAACIAACKSMgysKUJUtJDhS1Co783mThg8kvIcQeBYFp06bxKlWqlGi8XXjhhZyWWxPm888/L+FGfKNOZyhqBbng57CsR40axcuWLavIi2Zu0nKgR48eDZ4g+HAkEEZOa9as4RdccIEiI5GP2rdvzzdt2uQYJx4GJxBGTqtXr+bWpSWFjOh8xx13YMnj4OJw9aHDetu2bZyW7rfKha5JwT5y5EhOS37B5I8AOlXzx14nP1Fq0X5ITmZ+29+5UgRFbS464e108hHad+G5BwlBZ8UUEf7gwYNl++Hiiy8Wj3GOkUCYcg9tihgF4yNolG0+ICXkJGg+2rlzJ6e+Pdqn1v7PRDNpd+/enVDKEQ0IgAAIpIuAKBPTlSo1NSfRrZFQmBQQMCpSMxUQSQqEUeBJoG/MmDnLVq1axapWrcqMWWKsTp06THyDBf76Bfl6xpK5zBhByYwZAax+/frMUAqyChUqFOS7ZvWljKWkmLH/s3ns2bOH1atXj51zzjmsQYMGWX2lgk23oTg35WTM4mTG/s9mGWmMPi7Y983ni+mwNpYvZHQcPHjQzEfG/rVmXZbP90DcjBnbKTBjWwWJgvKPMTBM3uMifgI6+Qnth/jlImJA+1uQSPc5aD5C+y45eRozxRi1of0YYxAx69u3r3RqDPRiS5YsMe/79evHJk+eLO1wER8BlHvxsY07ZJRtcRP2H75OPjp06JD5v2QMdGV169Y1/2lr1KjhP1K4BAEQAIECIyB0HlSmptVAUZsiyWThg0kRLiQFBEAABEAABEAABEAgJQSgqE2JIJAMEAABEChAAsbKT4EGN9oVtdWrV2f79u0zyRirCbCxY8cWICW8EgiAAAiAAAiAAAiAgBOBLOjdoKh1klyenmXhg8kTGkQLAiAAAiAAAiAAAiAAAiAAAiAAAiAAAiAAAiAAAiAAAiAAAiAAAr4JZEHvVhCK2i+++ILNnTvXXPZz79695lJ4Z555prkcHi0t+atf/Yp17NiRnXLKKb6FZ3f4ySefmEvl0LIRdJBwa9eubcZh7APJzj77bLuXwPdZ+GACvxQ8gAAIgAAIgAAIgAAIgAAIgAAIgAAIgAAIgAAIgAAIgAAIgAAIgEDCBLKgd8u0otbYBJ0NGDCAvfbaa4z2T8hlSJH60EMPsdtuu42VKlUql1PF7rPPPmNjxoxhL774omscJOgrrriCPfHEE8zYtF3xH+QmCx9MkPeBWxAAARAAARAAARAAARAAARAAARAAARAAARAAARAAARAAARAAARDIB4Es6N0yq6hdsmQJ69atmzl7Nohwzz33XLZs2TJ2xhlneHp77733WIcOHdiRI0c83ZKDMmXKsEmTJrE77rjDl3u7oyx8MPY04x4EQAAEQAAEQAAEQAAEQAAEQAAEQAAEQAAEQAAEQAAEQAAEQAAE0kYgC3q3TCpqd+zYwVq0aMG++eabEjIvXbo0a9asGeOcs61bt7JDhw6VcNOpUye2aNEic/niEpb/++DDDz9kV155ZYk4TjvtNHMp5bJlyzJKB83qtZsXXnjBnLlrf+51n4UPxusdYA8CaSVAs+737dvHqlatGmhWfVrfB+kCARAAARAoPAKoq9Iv0++++45VqlQp/QktoBQePXqUlStXLtAb6fgJFAEcg0BGCRw/ftwcYO43+aiX/JKCu2IicODAAUZ9jxUrVvT92mg/+EYVmcOg5R1FjPZDZPg9A9KRD/KRJ1Y4AAEQcCGQCb2bodDMnGnTpg03mCvHsGHD+Nq1a/kPP/ygvM/8+fN506ZNFbfk9/HHH1fcWW+MyoLXrVtX8WN0yPBp06bxY8eOWZ3yFStW8EsvvbSE2+3btyvu/NyId/LjFm5AAAT8EXjllVf4JZdcwsuXL2/mU2Ppc966dWv+8ssv+wsArkCgyAi0bNmSGw0Y89i/f7/j2w8fPtzMR5SX3I4hQ4Y4+sVDECgmAn7yE/FAXZWfr2LWrFm8Vq1a8hg8eLBjQpYvX87/9V//ldepU8dsSxgr8/Brr72Wz5w509E9HoYn8NJLL/GLLrqIG4NkTeZVqlThxlYz/NVXX3UNXMePa2CwAIECIrBw4UJubAHFGzZsaOYnY+Aqpz6VOXPmuL4l6iVXNLAoUgJ79uzh9H/z61//2vxPov676tWr8wceeIAbyiNHKmg/OGKJ9aFOeYf2Q6wiUQLXkQ/ykYIQNyAAApoEsqB3o5mnmTLr1q0zfy4EXOpMnjhxYs53MJYu5tRRJvzQ+Ve/+pWrnz//+c+KW2OUHDdm2Lq6P3z4sNlRbQ2/e/furu7dLIR/N3s8BwEQCEaABnCIfOV0NvafDhYgXINAgRN48803lTxjzEJ3fGNjVQvFnVP+uuaaaxz94mH+CNgHm+UvJcURs9/8hLoqP9/Dt99+y88880ylLOvdu3eJxLz++uvcmM2puLOWeU888UQJP3gQjsCgQYNceRP7gQMHlohAx0+JQPAgVgKog2LF6xo4DUg5+eSTXfOUsdoY//HHHxX/qJcUHIneIJ8kitt3ZDR41dhGzTUfNWnShH///fdKeGg/KDgSudEp79B+SEQ0ZiQ68kE+Sk4+iAkECp2A+IdP83tmTlF7zz33KI2jkSNH+uK7c+dO5QeFflaMZZFL+KXZtGK0vBCgse9sCXf2B+vXr5ej6sgfzd5zCt/uz3ov4rM+wzUIgIAegddee00pKypUqMA7duxYIn8vXbpULwL40ibgd4aZNQK/s56sfnDtjwDVVVu2bOH3338/N5b1V/KNm6K2cuXKijtRf1nPUNT646/rym8+0hm1rJsm+ONm2y9IfkJdlb+vxqljzq6opY7ZMmXKyPLuF7/4hdmWsCt4SSkPEw2BxYsXS95Up9CAWZpJSyuiWOuYuXPnygh1/EjPuIiVAOqgWPF6Bk6zkE455RSZd4ylWrmxTZTSL0L5avTo0TIs1EsSRWIXYfOJ3zZhYi9UYBH9/PPP3DpIlfLRddddV6JfYcCAAfLN0X6QKBK70Cnv0H5ITDxcRz7IR8nJBzGBQDEQEP+SaX7XzClqGzRoIH80aDbt559/7ptv48aNpV8SDi1bbDf00y8ER2fqHCDlrR/Ttm1bxS8pFoIYEW8QP3ALAiDgTMC65DktnUcz38lQfiYFkshvxl7UzgHgaSwE/M4ws0bud9aT1Q+u/RGgJe9EXnA6Oylqjf3hpR/qpDh48KDjYR9V7i9FcOWHgN98pDNq2U/8cONMQCc/oa5yZhn3U1qhRyj+atasKcs0u6L2mWeekXa0BO+uXbvMpNFWK6TsEOWm3V/c6S/k8K1ttFtuuYVTG4AMsaf/MsG8R48eEoOOH+kZF7ERQB0UG1rfAdNyxyLPNGrUiFOnN5kdO3bwdu3aSbtTTz1VbvGEesk33kgchs0nftuEkSS2SANZtmyZzCukpBWr7VFbwDqRhJYUN/Z0Nimh/ZD8x6JT3qH9kJycdOSDfJScfBATCBQDAdEmTvO7ZkpRS40e66j2evXqBWL7L//yL7KBRcJx2pPl7rvvVtzQflR+DY1EFUKn8w033ODXq+lO+A3kCY5BAARKEKA9YkR+ojPtsWQ11s50GmXutqeM1Q+u9QnozNi0xuZn1pPVPa79E7DmBWueEdeiQ88aonULAtqrFiYZAkHzkc6o5WTepHBjCZqfUFfl51ug/wnaW5vKOdpn1tpx1KdPHyVRl112mWxP3HvvvYrdjBkzpB0pEGmrFZjwBGrUqCG5Llq0SAmQFOKifmrevLm00/EjPeMiFgKog2LBGjjQ2rVryzzz5JNPKv7nz58v7ShfrV271vwnEnmMzviHUpBFfqObT4K2CSNPeJEFSPvXi3wxdOhQ5e0PHDhg7p1O+6fTISZ5oP2gYErkJmh5R4lC+yER0ZiR6MgH+Sg5+SAmECgGAqIuT/O7ZkpRSzN7BFQ60zJYQQwpdq3+33///RLezzvvPMXNc889V8KN24O3335b8UtKZWpE+zUibX7dwx0IgIAzgdWrVyt5kZahtBqanWHdq4l+qmDiIeCluHCasWlNid9ZT1Y/uPZPYO/evZyWuBMHbScg6iI6OylqX375Zenm+eefNyOjWbZfffWV/4jhMhABnXxkVT75nUUTKFFwXIJA0PyEuqoEwkQeTJs2zSzDaAbZxx9/zHv27CnLNLui1jpA1P5PQNueWMtLqq9gwhGg5SUnT57Mn332WfMQq6GIUGkWrWBO+2qS0fEjwsM5PgKog+Jj6zdk2neWtmOiGYB0LFmyRPG6fft2mZ8oXy1YsICjXlIQxX6jk0902oSxv0iBR1C/fn2ZV/xudYD2Q7IfhU55h/ZDcjLSkQ+lDvkoORkhJhAoBgLiPzLN75opRS3NPKCGqTjee+8932x3794tG1dCMNSxbDXUIU3LKQt7ug7S8Xz06FGlIqFwqAPIrxHx+nUPdyAAAs4EPvjgA5mPKV/NmzdPcUj5WuQ3Ok+dOlWxx010BLw6E5wUgSL2ILOehB+cwxF46aWXlLzhJJ/x48dLN3fddZeyP1O1atU4jTrHssfh5GD3rZOPdEYt2+PFfTgCXvkJdVU4vjq+aeZLlSpVzDKMyioybopa6zLv1FZ46623lCgpLGtbgga8wMRDgDpTqS1HSifBnAYN5TI6fnKFB7tgBFAHBeOVD9czZ86U+Yny1caNGznqpWQloZNPdNqEyb5VYcW2Z88eJZ+sWbOG9+rVi9etW9fs+zv//PP5iBEjlFU10H5I3zfgVN65pRLtBzcy8T13kg/yUXy8ETIIFCsB8R+Z5vfPlKJWFyTtHWEdgU2Cufnmm0sEZ99InvaYCGrOOeccpSH3zjvv+A4iCx+M75eBQxDIIwFaftA6Y7Z///5KaiZOnKjk08cff1yxx010BILOMLPGHGTWk9UfrvUJeCmWKGSnpahF/SXOtIIFKTFgoiEQNB/pjlqOJrUIRRDwyk+oqwSp5M4DBgww639q44sBm26K2q1btypthVWrVikJPXbsmGJPnUww0RO46KKLFAUtzYS2L+Fqj1XHjz0M3OsTQB2kzy4pn19++aWy5GfDhg05yQ31UlIS4CbvoDOeKXVB24TJvVFhxvTJJ58odX316tWVe/Hv06RJE05KXTJoP6TrW3Ar75xSifaDE5V4n7nJB/koXu4IHQSKkYCos9P87gWvqN2xY4e5/5QQBp1p+YTPPvushFzso3hoqcCg5uKLL1YabjTi0a8RafTrHu5AAATcCbRv317mRZodf9VVV/EpU6Zw2mOO9qUV+Y3ODz30kHtAsImUgJfiQkQWZNaT8INzeAJ+5HP99dcr+YfyWt++fTl1UFjzVffu3cMnCCE4EvAjJ0eP//vQ3t6hWTQw0RPwIyfUVdFzdwuRlvQUg7hoaV1h3BS1tHKPtUxzyiciPHJHqw3ARE+gVq1aihyIeb9+/XKu3KDjJ/qUI0Q3AqiD3Mgk83zTpk3cupQrlV/WPgvUS8nIwSsWv/nET1vDKy7YuxOg7dKsbQG6Llu2rNm3QGerXdeuXc2A0H5w55m0jVd5Z08P2g92IvHe55IP8lG87BE6CBQjAVFnp/ndC0pR+9e//pX//ve/50OGDOFXX301P+OMM5SGEwnk7LPP5itXrnSUyYQJExT3rVu3dnSX6+G1116rhDFp0qRczhW7LHwwSoJxAwIpJkD7LlWsWFHJjyKP2c/jxo1L8ZsUVtL8diYEmfVUWITy+zZ+5EMDG2688UbeoUMHZVbT8ePHeZs2bZQ89/XXX+f3hQo0dj9ycnt1t1HLbu7xXJ+AHzmhrtLnG8QnLWPXqlUrs3xq0aKFua+p8O+mqN2wYYNSntGSoFbz008/Kfa0typM9ATGjBnDe/fuXUKxdPvtt7tGpuPHNTBYREoAdVCkOAMHRnttW5cQp3+isWPHKuGgXlJw5OUmSD7x09bIy0sUSKR2ZRG1Ib799lvz7WiLmM6dOyttAdr6DO2HdAjfT3lnTynaD3Yi8d17yQf5KD72CBkEipWA0AWk+f0LSlE7bNgwpZEkBCDO1EGTa9+8hx9+WPHfpUuXwLKzL7EcZKaeSGchngODhAcQiIAAzX6hARfWPEWzaWnp1rPOOks+pyV2YZIh4KczIeisp2RSXhyx+JFPLhJPP/20zFeU75YtW5bLOew0CejKKdeoZc2kwFsOAn7lhLoqB8SIrObPny/LptGjR/M33nhDHtbZYzQAhey2bNnC7fvZL126VEmNfe+sBQsWKPa4iZYALTVNg4SsbbqdO3fmjETHT84AYRmKAOqgUPhCeaZlje+66y4l/1SoUIHPmjXLMVzUS45YEnkYNJ/4bWskkvgCjGTbtm1Kvlm0aJHylvbt00geaD8oiBK/CVreOSUQ7QcnKtE88ysf5KNoeCMUEACB/yMg/iP/70n6ropKUUsCadq0qbK0j1UktCSqEBqd+/TpY7X2dT1w4EAljLvvvtuXP3JkjbvQrn1DgEMQiJjAiRMn+EcffcRffPFFs/P10KFD5kya0qVLyzz3t7/9LeJYEZwbAa/OBJ1ZT25x4XlwAl7y8QqR8pq1/po9e7aXF9hrENCRk9eoZY1kwIsHgSByQl3lATOktX0JSWs55XQ9dOhQTjNmrUsbz507V0nFp59+qpR3K1asUOxxE5wAbXtAKx/RsWbNmhIBLF++XGG+cOFCcz/0oH5KBIwHsRNAHRQ7YtcIaPZfx44dlbzTsmVLc0CKqyfDAvVSLjrx2OnkkyBtjXhSXdihHj58WMk7NGPWamhFoXLlykk3tFIX2g9WQsleBynvdNocyb5N4cUWRD7IR4Unf7wRCOSbgPjvz3c6csVfUIraiRMn8ssvv5xfcMEF/Mwzz1Q6V4QwxPnf//3fS3ARS20KN0GUrCKwO++8UzbSKJyRI0cKK8+ziNfTIRyAAAiEIrB27VqZT0lhe+TIkVDhwbN/Al6dCTqznvzHDpdeBLzks3nzZk4KDDpoFQv7KhWkmBV1GZ3tS4V6xQ97fwS85GQNxe+oZasfXEdDIIicnGJEXeVERe+ZjqKWYmrQoIEs0x588EEl8nnz5km7k046idNSlTDhCKxbt05hKpaXFKG+/fbb0p7qGJrZpONHhIdz/ARQB8XP2CuGm2++Wck3tLIQKZd0DOolHWrefsLkk7BtDe/UwUXt2rVlHpoyZYoChJYKt/77UNuADNoPCqbEboKUd2g/JCYWGVEQ+ZAn5COJDhcgAAIREBD1dQRBxRZEQSlq7ZSowfv3v/+d9+rVi5cpU0ZpQJFw7EuU0TLFQmh0pv2QghqahWsNY/z48b6DEP58e4BDEAABVwK0V+Zpp51mHrTUl9XcdNNNMp/SftYwyRHw6kzQ7UxP7g0KOyYv+ezatUvmHaqzaG93q7Eu/0+jyzEIwkonumsvOYmYgoxaFn5wjo6AHzmhroqOd66QqCOVBpI4HTTIU7TB27Zta7qhzjsyI0aMkHaNGzdWlBtdu3aVdldeeWWu6GHnkwCtqnH66adLrrQaitXY/7OoTtLxYw0T1/ERQB0UH1u/IdNKAKJ8o7OfvgnUS37pRuMubD7x09aIJqXFG8rw4cNlPqItEqzmqaeeknaUx7Zu3Wpao/1gpZTMddDyDu2HZOQiYgkqH/KHfCTo4QwCIBAFAdEmjiKsuMIoaEWtFRrN6ilfvrzSiKKZt1Zj31vvhhtusFr7uu7WrZsSx1/+8hdf/shRFj4Y3y8DhyCQZwLWHyral3bIkCGcfmR79uwp8xrluXfeeSfPKS2u6L06E6Coze/34CUfSl3z5s1lHqpUqRKnJf/Jn31FCdoHEiYeAn7kRDEHHbUcT2qLN1Q/ckJdlf/vw9ousG97Qvs0ivY5nTt16sSnT5/O7avw2GfY5P+tspsC+v8SzGnAD81kpuVAO3furKyWRLIQRseP8ItzfARQB8XH1m/I1gEllK+o3eZ2UBucDOolv3SjcRc2n/hpa0ST0uINhZY7LlWqlKybqM9vzpw5/LHHHuO017Oos6z9h2g/JP+96JR3aD8kJycd+SAfJScfxAQCxUBA1NdpfteiUdSSEOyNWBIQ7WkkjHUJM7LTGR1PI+yE4Om8ePFiEbznWfjzdAgHIAACngT279/PGzZsqORHkcfEuX///p7hwEG0BOzlMMnJanRnPVnDwLU+AS/5UMj0w2Qf+CTylDg3a9aM055OMPEQ8CMnnVHL8aS2eEP1IyfUVfn/PnIpail19913X862RLt27VDeRShG2uu8Zs2aOZnTrNsdO3bIWHX8SM+4iIUA6qBYsAYO9KyzzsqZl0S7jc5Tp041w0e9FBiztoco8omftoZ2AuFREqAJGNZ96615h64rV67M7fvXov0g8SVyoVPeof2QiGjMSHTkQx6Rj5KTEWICgUInIOruNL9nUSlqaWkL64g3EtCMGTOkfGiZZCE0Ov/617+Wdn4vzjnnHCWMNWvW+PUq/fn2AIcgAAI5CWzbto3bB09Q3iYlE+0fTWUCTLIEwnQmeHWmJ/smhRmbX/msXr3a3BPeWmeK6zvuuANLHsf8efiRk86o5ZiTXXTB+5ETQUFdld9Pw0/dMmrUKF62bFnZVqfyjmbX0FYKR48eze8LFGDsO3fu5BdeeCGnvX9F3SLONJN29+7dJd5ax0+JQPAgMgKogyJDqR3Q559/XiL/iHzkdBaKWooQ9ZI29kAeo8gnftsagRIGx44Epk2bxqtUqVIiX1F9RYONnQzaD05Uon8WprxD+yF6edhDDCMfCgv5yE4U9yAAAjoERPtXx29Sfk6iiIyEZsL8+c9/ZsYMHZlWYzYcM5bukfd+Li655BK2atUq6dRYmpGNGTPGvP/ss8/Y2WefLe1OPfVUZuwZwoxlt+SzXBeE0lAAsWPHjpnOjBF3bN++feyMM87I5U3aGZ0R5nWGRCLTjgsQSDOB9evXMzoOHjzI6tWrx4y9l1jVqlXTnOSCTZuxTBQzlouS72eM2mfGD6+8z3Vh7DfOXnjhBdOJsTwlMwba5HIOuwQIbNq0iRl7MTGSo7F/IzNm0jJjplMCMRd3FH7ykTEjje3Zs8cXKKNzlvXt29eXWziKjwDqqvjYRhHyjz/+yIyZF8xYVYDVr1+fGVuoMGMAaBRBIwwXAocOHTLbb4bSiNWtW9esZ2rUqOHi+n8e6/jJGSAstQigDtLCljpPqJfiFUkU+cRPmzDetyiu0Kmvzpg5a/YpUn8C/fvUqVOHib48JxpoPzhRSd8ztB/SJxNripCPrDRwDQIgoENA1NVp1rtlSlHbqlUrZuw1K2WxdOlS1rZtW3nv56J79+7MGHUonT755JPM2LvSvD9+/LipVLUqg4PEsWHDBmbs3SfDbt26NTNm6cp7r4ssfDBe7wB7EAABEMhFIExnAhS1ucjCrpgIeOUjY1Q/a9CggW8kUNT6RgWHIAACIAACHgRQB3kAgjUIGASiyidebULABgEQAAEQAAEQAAEQYHJQFRS1EX0Nt912G3vxxRdlaM8++yyjWbVBzPnnn88+/PBD6eXNN99kV199tby3KgLo4Z/+9Cc2YsQIaZ/rYuLEiex3v/uddBLEL3mColaiwwUIgAAIgAAIgAAIgAAIgAAIgAAIgAAIgAAIgAAIgAAIgAAIgAAIaBPIgt4tUzNqx44dyx5++GEpEJodO2vWLHnvdXHkyBFWuXJlRksmCENLE1uXQH399dfZtddeK6xZ06ZNzSXOhDClhcOFsTcFM/aklTa0PBr592tEHGnW7Pt9F7gDARAAARAAARAAARAAARAAARAAARAAARAAARAAARAAARAAARAAgXwRyILeLVOK2sWLF7NOnTpJeZYuXZrt3r1bUbRKS4eLe+65hz399NPShvY4su/f9vPPP7NatWqxL7/8Urp7+eWX2W9+8xt573SxYMECxQ3tXWVsmO7k1PVZFj4Y18TDAgRAAARAAARAAARAAARAAARAAARAAARAAARAAARAAARAAARAAARSQiALerdMKWpJrpdccglbtWqVFDEtZbxo0SJWs2ZN+czpYsaMGey3v/2tYvXMM8+wu+66S3lGN4MHD2YTJkyQz6tVq8ZWrlzJSPnqZN544w1TSXv06FFpPXnyZNavXz957+ciCx+Mn/eAGxAAARAAARAAARAAARAAARAAARAAARAAARAAARAAARAAARAAARDIJ4Es6N0yp6j9+9//zi6//HJFrqSkpf1qSYl7xhlnSDtaQnjDhg3s97//PSNlqtV07NiRvfbaa3JfWKsdzbJt3rw5+/rrr+XjevXqmcrbG264QT776quv2Pz589mgQYPYDz/8IJ9ffPHFbMWKFY5hS0cOF1n4YBySjUcgAAIgAAIgAAIgAAIgAAIgAAIgAAIgAAIgAAIgAAIgAAIgAAIgkCoCWdC7ZU5RSxLu2rUrmzt3rqOwSWnbpEkTtn//frZt2zZ2+PDhEu5on9qNGzeaSxyXsPzfBzRL9/rrry9hTcslN2rUyFwa+ZNPPilhX6lSJbZ8+XL261//uoSd14MsfDBe7wB7EAABEAABEAABEAABEAABEAABEAABEAABEAABEAABEAABEAABEMg3gSzo3TKpqKXZqw8//DD7t3/7N3bixIlAcr7iiivYpEmT2Hnnnefpb8qUKYz2tbXOls3liZZIplm6LVq0yOXM1S4LH4xr4mEBAiAAAiAAAiAAAiAAAiAAAiAAAiAAAiAAAiAAAiAAAiAAAiAAAikhkAW9WyYVtUK+y5YtY71792Y7d+4Uj1zPNNN23LhxrHv37q5unCxoCeM777zTXELZyZ6elSpVit14443sscceYw0bNnRz5vk8Cx+M50vAAQiAAAiAAAiAAAiAAAiAAAiAAAiAAAiAAAiAAAiAAAiAAAiAAAjkmUAW9G6ZVtSSfI8ePWouY0zLEH/88cfmsXv3blanTh12zjnnsF/96lfmuWXLlqx8+fLan8TKlSvZX//6V7Z9+3a2a9cuVrZsWVa/fn129tlns9tuu401aNBAO2zhMQsfjEgrziAAAiAAAiAAAiAAAiAAAiAAAiAAAiAAAiAAAiAAAiAAAiAAAiCQVgJZ0LtlXlGbVuHrpCsLH4zOe8EPCIAACIAACIAACIAACIAACIAACIAACIAACIAACIAACIAACIAACCRJIAt6Nyhqk/wiPOLKwgfj8QqwLgICNIu9XLlyRfCm+X9FHdYHDhxgpUuXZhUrVsz/CxRJCnTkVCRo8JogECsB5L1Y8SJwEACBmAgELbtOnDjB9u3bx6pWrWpuuRNTshCsjUBQOZF3HT+2aHELAiAAApkggPIuE2Jix48fZ2XKlMlGYpFKEAABEIiRQBb0blDUxvgBBA06Cx9M0HeC+3QTaNWqFVu7dq2ZSOoAqlKlimOCX3vtNfboo4+yzZs3M1IEVq5cmTVq1IgNHjyYdevWzdEPHuoRmDNnDnvyySfZli1b2LfffmvKpGnTpmz48OHsuuuucwx079695h7cS5YsMZeC55yz6tWrs759+7IRI0ZAaetILdxDv3IimYwePdp3ZFdffTX7wx/+4Ns9HIJAoRDwWx/5zXuFwgXvAQIgUBgEdMquV199lY0dO5Zt2LCBHTlyxFTSXnzxxez+++9nv/nNbwoDTMreQkdO+E9KmRCRHBAAgcAEZs+ebdYtwuMtt9zCxo8fL27lWaeMlJ5xEZgA9eUsX748p79LLrnE7D+yOlq0aBEjmdIWfp999pk50Ktx48bs3nvvZSRbGBAAARAoRgKZ0LsZHfowKSFgZBJOBwwIJEHgzTffNL838d0ZilrHaIcMGaK4E+7FuXv37o7+8DA4gUGDBuVkPXDgwBKB7t+/n5977rmu/po0acK///77Ev7wQJ9AEDnNnDnTVTYiD1nPxsAH/YTBJwhklIDf+ihI3ssoioJM9rFjxwryvfBSIOCXgE7ZNWzYsJzthzFjxviNHu58EtCRE/6TfMKFMxAAgdQSMAaH8zPPPFOpc3r37l0ivTplZIlA8CAQgRYtWihysfYbiOtrrrlGCXPWrFn85JNPdvXXqVMn/uOPPyp+cAMCIAACxUBAlJtpfldoBVMknSx8MCnChaRoEDh06BA3ZmpyYyQ+L1u2rNJ4c1LUGiPEFTcVKlTgxqxObsyoVZ5Pnz5dIzXwYiWwePFihamxdDG/4ooreKlSpZTnc+fOld5+/vlnbm28G0sem/KpU6eO4mfAgAHSDy7CEQgqJ8obomz3c7711lvDJRC+PQmQUrB169a+j4cfftgzTDgITiBofRQ07wVPEXz4IUCdP7Vq1ZKHsbKGo7eFCxfy2267jTds+P/ZOxeYK4qzj29BuZaLlku535IKbd8AAqJULBdBCxiLUSgtlwQElEoNQgNULKSkiTZIMCIJCIitEYQSIUhpLVa5RLmDIiqIAsWCAqJFQFDqfPvs15nO7rt7dmZ29pw95/wned/ds3N79vfsPDs713aeDXSXbGU9e/Zk7kyM0PC4aJdALj3BBtplHZeaie0Kq3/379+fBet3mzZtisse/ooEbOkJ30mKwC0Gy2XvorIxiROVFq7rEejSpQtzZ7R4fzTgOM7pho9LD/6VCYR1wAY7ak1sZOWccEWXQLDdLaw9Qe6odWffsquuukq0P1D7UEVFRaWOW3fFL11REB4EQAAEip4At6FZvhF01GZIO8XwwGQIF0TRJECNo/wZCzuGddSOGzdOxKHGVmpYJ0ezY9wlVoTfoEGDNKVB8CABqmBzvbjL0TAa2Uru+PHjjDptud+wYcNE1M2bN4vrVAl/8803Pb+vvvqKPfDAA8KPGsjd/c1EPJyYE9DV0yeffMK2bt0a+Td//nyhp2uvvZa999575sIhphIBzHJWwpRqIJP3kW7ZS/UGyjRx1RkX1ACOkfyFe0ji9AQbmF/dmNgud8sLUTe44YYb2IULFzyh3X3mmJxer1698nszJZybzFW1Ho7vpMI/EHH2LkxCkzhh6eCaPgHVFVR4yrrheTwc1Qns3btXDAxv1qyZePcEO2pNbKS6FAgZRuDzzz8X+qBBQGfPng39k1dPo0GSvN3I3aqM8cEQR48eZb179xZ+V199tdemF5YvroEACIBAqRLg9jHL94eO2gxppxgemAzhgiiaBOIaxnklTk62X79+ojL3m9/8RvZiTzzxhPCjBiW4ZASaNGkieLp7ivgSow8lbh86duwo/GgmE78+efJkcZ1O3L2Embu3mfijxj245ARM9BSV68cff8xatGjh6ZBGltMMNLj0CWCWc/qM43IweR/ZLHtx8sE/nIDKjAuM5A9nl8+rcXqCDcynNhjTtV3nzp0TdTuq461fv94nsGw/adYMhYdLTkBXT5QjvpOSc0+aQpy9C0vfJE5YOrimRkB3BRXd8GpSIFQYARrITasM0bvm9ttv91ZC4W0Lo0aN8kUxsZG+BPBDmwB1onN9TJ06VSk+b1ugeI8//rgvzpo1a0R65L9nzx6fP36AAAiAQKkT4DY1y/eJjtoMaacYHpgM4YIomgROnjzJaCk1/jd9+nRfRS2so1bed2nw4MG+HO+//34RH/vU+tBo/6AljBctWsQWLlzo/fGZEzwhmkXL7QPtKcJdmzZtxHUacQyXLgFTPUVJRTPRuV5pBjRcfghglnN+OOfKRfd9ZLvs5ZINfuEEVGdcYCR/OL98XVXRE2xgvrTBmInt2rFjh6gbUB2BtiyRHc0GlGes06A8uGQETPREOeI7KRn3pLFV7F0wD5M4wTTwW52APLCEf/PIx+CKXrrh1SVByDACS5Ys8d43NLvy3XffZcOHDxfvH7mj1tRGhuWJa+oEXnzxRaGPZ5991otIs2ypHhfmaN/ZWrVqMVppjf42btzoC3bkyBGRHpXDtWvX+vzxAwRAAARKnQCvg2T5PtFRmyHtFMMDkyFcECUhgRdeeMFXUQvrqKXGIt4YRBX4adOmeUu4/u53v/MtxxucAZpQNET/LwH6KFq9erVX4eb2gSrs5E6cOOHT365du9iIESNYq1atWPXq1VmnTp08fV28ePG/qeGQFoFceorK8/nnnxf6a9CgAfvss8+iguJ6HglglnMeYUtZqbyPpODi1KTsicg4USagM+MCI/mVsVoPqKOnqMxhA6PI2L2ey3bt3r1b1A+o7kf1QNlRAy2vE9Jx8eLFsjfOLRLIpSfKBt9JFmFrJmVi70ziaIqF4AECcR2vwfYH3fCB7PBTgwCtvkXfoPQeoVW6yEV11EYlG2cjo+LhuhqBuXPnivc9TZKQ96lv1KiRpzd52eO4VINbX+zfvz8uCvxBAARAoKQI8G+oLN8UOmozpJ1ieGAyhAuiJCSg2jC+bNkyRp20/PmUj7RcK80EhbNPgPYkoxGRnDfpQF6+hvYy5X50bNy4se839+vQoYPXqWtfQqRIBOL0FEaJZsPwD2PS04IFC8KC4VoBCGCWcwGgu1mqvo9k6UzKnhwf5+oEVGdcYCS/OtM0QqrqKVfesIG56Njxi7NdNMCOD5KkOgLtgyo7eesR8n/sscdkb5xbIhCnJ54NvpM4ifweTeydSZz83lXp5aa7gopu+NIjlr87Gj9+vNd20LBhQ0azNMnpdNSq2sj83VHp5RS2TDtv4+HH1q1be1texd09DcSTl69u164do3o7HAiAAAiUEwFuO7N8z+iozZB2iuGByRAuiJKQgGrD+FNPPeVrMOLPKT9OmDCB0QhlOLsEmjdv7ut4pUa7sWPHMj5qcufOnT5/0keNGjVYnz59vCPXDx2HDBliVzikJgjE6UkElE7mzJkjdFdRUcGuXLki+eK0UAQwy7lQ5M06ak3KXuHusHhztjHjgt89RvJzEvaPNvQEG2hfL2Epqtiuvn37inoCDYqkut3TTz/NJk6cyGhfWrmO98gjj4Rlg2sJCajoibLAd1JC0AbRTeydSRwD0RAlhoBq+wNPRjc8j4djbgLyagC09RJ3Oh21qjaSp42jPoE77rjD976nusGYMWMYDcSX6wFx25AdOHCAyVtmUVyavQ4HAiAAAuVGgNvOLN83OmozpJ1ieGAyhAuiJCSg8uFDo/T5c0nHjh07shkzZrCbbrrJd/3BBx9MKA2iBwnMmjWLjRw5slKlevTo0V7Q119/3aeDzp07M5qpSY6WkRo4cKDPn/adgbNPIE5PwRxp5Kq8NOiaNWuCQfC7AAQwy7kA0KUsVd5HUnDvVLfsBePjtxqBpDMueC4Yyc9JpHNMqifYwHT0Epaqiu2ifeTq1Knjq8fJ9XH5nAZ/wdknoKInfCfZ566Soom9M4mjIgvC6BHQre/phteTpjxD03LFXbt29d4v1H5Av7nT6ahVsZE8XRzNCNBArMGDB7N+/fr5Vla7fPky69mzp6+OcObMmdBMnnnmGd8qbVR/mD17dmhYXAQBEACBUifAv6GyfJ/oqM2QdorhgckQLoiSkIDKhw8thcOfS9r/VHZTp04VfjST89KlcwgUrwAAH+FJREFUS7I3zi0RIK5UQed6oOOxY8fY4cOHfdeC+wRv2LDB50/6hkuPQJSegjnKM5bq16/P6EMLrvAEMMu5sDpQeR9FSaha9qLi43o0ARszLih1jOSPZmzDx4aeYANtaEIvjTjbRXvH9ejRw1eXo9m0tBRi06ZNxXVazhUuPQK59ITvpPS4R6VsYu9M4kTlj+vJCOjW93TDJ5OuPGLTIGHerjBz5kz28ssviz95NQfqHCS/gwcP5gSTy0bmjAjPRARoNQeuRzpu3rzZlx4NDqd9beUwtWvXZsuXL/eFww8QAAEQKCcC3CZm+Z7RUZsh7RTDA5MhXBAlIYG4D5+3337bV7Fbv369L8e9e/f6/IOVQ19g/MhJgJbj2rZtm/e3a9euSmG3bNniY71u3Tp24cIF37XgjFnqAKxZs6YIgxkXlbBqXzDRUzCTLl26CJ2MGjUq6I3fBSCAWc4FgB7IMu59ZKPsBbLEzxgCtmZcYCR/DOiE3jb0BBuYUAk5oie1XbS1CNXHaZAXNZifP3/em/1UrVo1UZd45ZVXckgALxUCJnrCd5IKWbthTOydSRy7UiM1mUBcfU8OS+e64YPx8bsygeA2FLwNMuo4efJkbw9U3baKyjnjik0CwXfQihUrRPK0Skr//v1FPYF0S20QcZ3uIgGcgAAIgECJEuDvuizfHjpqM6SdYnhgMoQLoiQkEPfhI4+2pGfztdde8+V46NAhX+Vv2bJlPn/8UCcgd3rTXmR8CWOewquvvupjzWfPykvo0t5lsqNl87hNoePq1atlb5wbEDDVE89q3759Pp1wPXJ/HAtDALOcC8NdzjXufZS07Ml54VyNgFwHMJlxgZH8apyThkqqJ8ofNjCpFqLjp2G79uzZI+oS1GF78eLFaAHgo0TARE9y2cN3khLmxIFk5qrvJZM4iQVFApEE4up7wYi64YPx8bsyAZOOWhMbWTlnXNEh8M477zDqJKe/KVOmsC+++MIXnTpm5bae3bt3C/+7777b50crcWAVL4EHJyAAAmVMgNvNLCNAR22GtFMMD0yGcEGUhATiPnzef/99XwXvl7/8pS/H3//+9z5/qsDDmRGg0d7XXHON4EmNprKjmZfcPtDx+PHjnre8/DQtTyS7J5980heHOtbhkhEw1RPPdenSpUIn1atXxwcTB1PgI2Y5F1gBbvZx76OkZa/wd1h8Epg05PG7xEh+TiL9YxI9celgAzkJ+0dT20V7z9WrV8/7o6ULZXfXXXeJusStt94qe+HckICJnvCdZAg7QTQTe2cSJ4GIiBpDIK6+F4yuGz4YH78rE6DB3NTJF/Z38803i/fLLbfc4oWhNh4TG1k5Z1zRIUDtPXL7z7x583zRhw0bJvxpFTU+aGvVqlXiOsWfO3euLx5+gAAIgEA5E+B2NcsM0FGbIe3wByYfxwzdNkQpEIG4Dx9abu2HP/yhqOhVrVqVDRo0iNHMzSFDhjDqaOLPaocOHRjNnoEzJ3DnnXcKnlTZfvjhhxktGTlw4EBWpUoV4TdgwACRCS13THrhehg6dChbuXIle/TRRxntQcKvU9pwdgiY6InnPGnSJKGT7t2788s4FpAAZjkXEL6Uddz7iIImKXtSVjhVJJCkcRsj+RUhWwiWRE+UPWygBSXEJGFiu+SBeLQv7UMPPeQNaBk+fLioR1AdL7jaTYwo8M5BQFdP+E7KATMlLxN7ZxInJfGRrEtApb4ng9INL8fFuT4B+R0T3KJH10bq544YQQIdO3YU7/y6deuyCRMmeGXovvvuE9epLkArDHBH7XS8DYiOFC/qj+wjHAiAAAiUEwFuH7N8z98i4VxB4TJAwF3yNG9SQO15Q53ZjNwOPcft2BPynT592mnQoIH4TSfufqnOTTfd5Fy5csV3Xf7hdtg67p4lTqdOneTLONckcODAAee2225z/vWvf0XGdGfdOu6oVqdVq1YizHPPPee4H1KO22Akrskn9evXd9544w2nffv28mWcGxIw1RNl5856djZu3OjlPHbsWGfRokWGUiCaLQLuYAhn9OjRXnJky86dO+e4S0naSh7pKBJQeR8lKXuKYiCYRODo0aPO9u3bpSv/O50/f76zdetW74I748JxG46c6667zqsH/PnPf3buueceEdgdye+4g1TEb5zYJWCqJy4FbCAnkd7RxHadOXPGufHGG50PPvggUrBx48Y5CxcujPSHhx4BEz3hO0mPcdLQJvaOvoNM3mVJZUX8cAIq9T05pm54OS7O9QmMGDHCobYFctS+4G5t5Z3TPxMbKSLjxIiAuw+t4w7udtzZspHxKyoqvLa4WrVqeWGaNWvmnDhxIjK87LF48WJnzJgx8iWcgwAIgEBJE+D9bpnuE6OOWrhsEHBLgzf6KRvSQIpSJ6A6QtVthGDXX3+9b2Qef1b79u3L3Ep7qaPK2/0dO3aMdevWjdE+tZwxP9JM2o8++ihUliVLljC3k71SHEqLljeCs0vAVE+NGjUSOpoxY4ZdoZCaEQHMcjbCZj2S6vvItOxZF7jME8w14wIj+bPzcOTSE5cSNpCTSPdoYrsOHz7MaFsLXg/kR7cxlk2fPt1bijJdqcsvdRM94TspG8+Jir0LSmoSJ5gGfusRUK3v8VR1w/N4OJoRiCsTJjbSTBLE4gR27NjB5CWpeV2Ajvfee69Y8pjCf/jhh5XqDHL44LnbUcuzwREEQAAEyoIAt4NZvlnMqHW1lBVXFD37WYEFOfJKgGZrunucen80Qq9169bO9773Padt27Z5laNcMjt//rzjLkfouI103uxZmg3bpEmTnLfvvmgcdylkb9R4w4YNHRpd2bJlS4fblZyR4WlEwERPRhkhUmoEMMs5NbSpJoyylyre2MRzzbjASP5YfHkLkEtPXAjYQE4iP0cT20X1Qfo7e/asV/929691qJ4Hlx4BXT3hOyk9XaimrGLvgmmZxAmmgd96BHRnyOqG15MGoU0J6NpI03wQ738EaEYztcfRKnjUNkRtPbTaGhwIgAAIgIA6Ad4+Tu3nWXXoqM2QZorhgckQLogCAiAAAiAAAokING7c2Dl16pSXhjvL2Zk9e3ai9BAZBMqBQFTjtruCg9YALiy5lu7TEqUnOVfYQJkGzkEABIqVgIq9C96bSZxgGvitR0C341U3vJ40CA0CIAACIAACIFBOBIqh3w0dtRl6IovhgckQLogCAiAAAiAAAiAAAiAAAiAAAiAAAiAAAiAAAiAAAiAAAiAAAiAAAqEEiqHfDR21oaorzMVieGAKQwa5ggAIgAAIgAAIgAAIgAAIgAAIgAAIgAAIgAAIgAAIgAAIgAAIgIA6gWLod0NHrbo+Uw9ZDA9M6hCQAQiAAAiAAAiAAAiAAAiAAAiAAAiAAAiAAAiAAAiAAAiAAAiAAAgkJFAM/W7oqE2oZJvRi+GBsXm/SAsEQAAEQAAEQAAEQAAEQAAEQAAEQAAEQAAEQAAEQAAEQAAEQAAE0iBQDP1u6KhNQ/OGaRbDA2N4a4gGAnkhcPnyZad69epaeX366adOtWrVnDp16mjFQ+D0CEAn6bFFyiAAAtki8OWXXzo1a9bMllBlJI0Jf5O6Rhkhxa2CgDKBb775xjl16pTTsGFDp2rVqsrxEDD/BM6dO+fUrVs3/xkjRxAAARAAARAAARAAARCwQKAY+t3QUWtB0baSKIYHxta9Ih0QsEXgpZdeclasWOFs27bN+eCDD7zGnvbt2zsTJ0507rnnntBsTp486cyZM8fZuHGjs3//focx5jRu3NgZM2aMM23aNHTahlJL9yJ0ki5fpF78BMg2bdmyJeeN3Hjjjc7jjz8eGYZs5a9//WvhTzZy7ty54jdO8kNg5cqVnp4OHjzo/Pvf/3YaNGjg/OAHP3CmTp3q/OQnP8mPEGWciwl/k7pGGSNOfOs27F3Xrl2dPXv2eLJQZyCVM7h0Cai+Y/7yl784s2fPdt566y3n4sWLXidt9+7dvffTT3/603SFROqOatnYunWrM2/ePGfnzp3OP//5T+c73/mO061bN+fnP/+5M2LECJBMiYBKObJhI1MSH8mCAAiAAAiAAAiAQCYJFEW/m9tBAZcRAu5TzOgPDgRAQI3A8uXLWZUqVbxyw8uPfBwwYAD7+uuvfYmdPn2aff/734+M06FDB/bFF1/44uBHugSgk3T5IvXSINC5c+dIu8Xt3m233RZ5s26HIPvud7/rS2PkyJGR4eGRDoFf/epXPh1w3fHjhAkT0skYqXoETPib1DWAOxmBpPbu73//u6+cuR21yQRC7FgCqu+YKVOm+HTDbR8/zpo1KzYvBDAnoFo2/va3vzF3tYdIXf3hD38wFwIxIwmolqOkNjJSAHgoE7h06ZJyWB7QJA6PiyMIgAAIgAAIgEAyAvx7I1kq6cZGr2C6fLVSL4YHRuuGEBgEUiTgzixjV111lWhAcJcvZhUVFZU6bmfOnCmk+M9//sPkD1uK485eYi1bthTpUDkcP368iIOTdAlAJ+nyNUm9S5cuzB1p5v1RJ7rsqIGvR48eyn+//e1v5eg4T0Cgfv36PjvF6wzyMVdHbVgHFTpqEyjEIOqGDRt8OnSX3Gc//vGPmbvkp+/6qlWrDFJHlDgCJvxN6hpxcsA/noCJvTt//jxzZ6kzd9UAVqNGDV+ZQkdtPPOkIVTeMX/96199eqlduzbr379/pXr4pk2bkoqD+BIB3bJBdT93Kxmhq29/+9uenoKDvahOCGeXgEo5ohxNbKRdScsztXXr1rFf/OIXrF27dl75cJdtZz179mTuSh2RQEziRCYGD+sEaDBe8+bNxd+kSZOs54EEowmY8M/VVhGdE3xAAARAwF1KswgmSKKjNkNPajE8MBnCBVHKnAB9JPEyc9111zHeoXT06FHWu3dv4Xf11VczPnp18+bN4jp10r755psexa+++oo98MADwo8+utx9s8qccH5uHzrJD2fVXOJmWvzxj38U5YSXv1zHoUOHqmaNcDkIfP7554I7DS45e/Zs6F/UagB79+4VnYHNmjUTaaGjNgf0FLyoI52XF3fZaUYzZ8gdP36cUact9xs2bFgKuSNJE/4mdQ2QTkbAxN5RIzkvP2FHdNQm00lcbNV3jLvEu9DTDTfcwC5cuOAl7e77zOTy2atXr7gs4a9IwKRsLFiwQOipXr163juKsqPvJRoUy8sY6hCKSlAMplqOTGykoggIloOAyeoaJnFyiAAvywRUZ7BbzhbJ/ZeACf+4tgrABQEQAIFcBHgdNleYQvuho7bQGpDyL4YHRhIXpyBQUAItWrQQDQXunow+WdasWSP8qFy5e5R5/jRCkpezyZMn++J8+umnzN0zS/xRoxFc+gSgk/QZx+WgM9Ni6dKlogzxspTr6O5jFpc9/BUIUOMd5+zuY6oQ439BaNAJzYKm+Lfffrs3E4CnNWrUqP8FxFnqBJo0aSL06O556suPGry5Xjp27Ojzww87BEz4m9Q17EhbvqmY2Lu4zig+mK98qaZ356rvmHPnzgkbR7Zu/fr1PqFkHdKKORQeLjkBmSt/x8jHsLLxox/9SOhq4sSJPiGWLVsm/GiAkbvHsM8fP8wIqJYjSt3ERppJhVicgMnqGiZxeH445oeA6gz2/EhTfrmo8tdpqyg/irhjEAABHQK8DqwTJ99h0VGbb+I58iuGByaH+PACgbwRoH1na9WqxWhWLP1t3LjRl/eRI0dEIwKVq7Vr13r+bdq0EdexXJcPWcF+QCcFQ+9lHNeAF5yF9Mknn7CtW7dG/s2fP1+UsWuvvZa99957hb3BEsn9xRdfFFyfffZZ765oRgXpI84tWbLEi0urC7z77rts+PDhIi101MbRs+dPy7wvWrSILVy40PvjM8l4DjSLltcDaX91OLsETPib1jXsSl5+qZnYu5MnTzJaVpf/TZ8+XZQnKldhnVHlRzadO1Z9x+zYscOnE1qmWnY0s6ZKlSoiDA2ehEtOwKRsyMseP/PMMz4h9u3bJ3REZYs6DeGSE1AtR5STiY1MLmF5p2CyuoZJnPKmnN+7J9vFtx7BakP5ZU+5qfLXbavI/50gRxAAgWIiwNtbsiwzOmozpJ1ieGAyhAuigEAkgeDyrPv372cnTpzwNSzs2rWLjRgxgrVq1crbh6lTp05s2rRpGBkeSdW+B3Rin6luinEfPzqN2x9//DHjs89oj1vakwnODoG5c+cK+3X//ff79vNr1KgRo5npYcse00oBDRo08OLyPZfQUWtHJ7ZSoQ7E1atXe4OPeD2QGmHh8kMgCf+wukZ+pC7tXEztnUzlhRdeEDaTypXOu0xOB+e5Cei8Y3bv3u3TCdk92dHAI24D6bh48WLZG+eWCMSVDXlZXdLDP/7xD1/OpHNZTzQ4Ai4ZAZ1yRDnZsJHJJC6/2Pz7hp591ZW8TOKUH9nC3LHODPbCSFjauerwt9lWUdpUcXcgAAIqBHgdViVsocKgo7ZQ5EPyLYYHJkRsXAKBTBGgziJ5ecN27doxmhVDM/t4GaNj48aNfb+5X4cOHbxO3UzdVIkKA50UXrEmMy2ipB40aJAoU7TnM5w9AmFLQ3GbxY+tW7dm1Ngnu/Hjx3s6oX23qfGVHDpqZUKFPac9Gml1CK5DmvUcbAAsrISlnXsS/lF1jdImlp+7M7V3snRxnVFyWJybE9B5x9ASufKM2XHjxvkyfuKJJ4QtJJv42GOP+fzxww6BuLJx6NAhnx62b9/uy/jSpUs+fxqwApeMgE45opxs2MhkEpdXbJPVNUzilBfVwt6tzgz2wkpamrnr8LfZVlGaNHFXIAACOgR4u4tOnHyHRUdtvonnyK8YHpgc4sMLBApO4MCBA0xeSpfKFI3CI7dz505fwwL51ahRg/Xp08c78vJHxyFDhhT8XspBAOgke1qOa8CLkvj5558X5YtmcH722WdRQXHdgMAdd9wh+JKN6tu3LxszZgyjgSWy7frZz34mUqdlJnmjOC23yx06ajmJwh+bN2/u0x/pa+zYsaGzowsvbelJYMo/V12j9Cjl/45M7F1QStN3WTAd/I4mYPKOoXcXf2fRyhtUB3/66acZ7YNK+9JyPzo+8sgj0ZnDx5hAXNl4/fXXfXqgVYmCjtctSE80uxPOnIBJObJhI80lRswgAZPVNUziBPPFbzMCujPYzXJBrCgCSfnHvcOi8sV1EAABECAC/FsjyzTQUZsh7RTDA5MhXBAFBHwEaA8leWYSlafZs2eLMMGGh86dOzPaD4scLYk3cOBAYbQpLu3lCJcuAegkXb4mqZt8/FA54svrUtlZsGCBSdaIk4MANVgPHjyY9evXzzfj8vLly6xnz54+23XmzBlGy7l27drVu062jn5zh45aTqLwx1mzZrGRI0dWGmA0evTowgtXBhKY8I+ra5QBttRvUdfehQlk8i4LSwfXwgmYvmOOHDnC6tSp43tn8e/f4HHOnDnhmeNqIgJxZeOtt97y6YeWrJbdlStXfP609zqcGQHTcmTDRppJjFhBAiara5jECeaL3+YEdGewm+eEmGEEkvKPe4eF5YlrIAACIMAJ8O8N/juLR3TUZkgrxfDAZAgXRAEBjwAtLUR7NvLyQ8fatWuz5cuX+wgdPnzYF+all17y+W/YsMHnT5VAuHQJQCfp8jVJ3eTjhxpTefmrqKhg1IgHlz8CTz31lOBPeti8eTNbs2aNuDZz5kz28ssviz95RhN1/JLfwYMH8ycwcqpEgJaSpI54Xo7oeOzYsUrhcCEdAir8Vesa6UiIVDmBMHvH/eSjybtMjo/z3ASSvGNohmaPHj189o5m09Jyrk2bNhXXaWlEOPsE4spGcK/gTZs2+YQI7mG7du1anz9+qBNIUo6iclG1kVHxcV2dgMnqGiZx1CVCyDgCJjPY49KEvzoBG/zj3mHq0iAkCIBAORLg7S1Zvnd01GZIO8XwwGQIF0QBAW9GbP/+/UWjDpWhLl26hHY6XLhwwRcuOGOWZqbVrFlThMFI/vQfMOgkfca6Oeh+/FDnRYsWLUS5oUYnuPwSePvttwV/soErVqxgwSXVeP0i6jh58uT8Cl2GudFSX9u2bfP+du3aVYnAli1bfHpct25dpTC4YE4gCX9aNUC1rmEuIWKqEAizd2HxdN9lYWngWjSBpO+Yb775hpEuadsEGix0/vx5b+WHatWqCTv4yiuvRAsAH2MCcWWDBtvJSxuvWrXKl9f7778vdER1ijfeeMPnjx/qBJKWo7CcVG1kWFxcUydgsrqGSRx1iRAyjoDpDPa4dOGvRsAW/7h3mJo0CAUCIFCuBHh7WJbvHx21GdJOMTwwGcIFUUCA3X333b7GAhqNTx2uUU7uUKI9sWRHy7HxMkjH1atXy944T4kAdJISWMNkdT9+5L1p69evn7P8GYpU9tHeeecdRh2p9DdlypRK+5dSx6xsu2iZwjQa/8peEQkB7N27V+iJ9mbkS+/zZF999VXhT/oMrvrAw+FoRiAJf926hpmEiEUETOxdGDndd1lYGrgWTSCNd8yePXuEDaQO24sXL0YLAB9jAiplo23btkIXDz/8sC8v+j7idQ56l9EyrnBmBEzKkS0baSYxYpmsrmESB6TtE0hjBrt9KUs3RVv8Vd5hpUsRdwYCIJCUAK/DJk0nzfjoqE2TrmbaxfDAaN4SgoNAagRohDcvM3ScO3dubF5Tp04VcWjJT9k9+eSTwo/SO3TokOyN85QIQCcpgTVMVvfjh2aw83I4atQow1wRLReB48ePC8bEet68eb7gw4YNE/60KgA1btPAE+rADfu7+eabRfhbbrnFC0OdWHDpEqCR5Ndcc41gT4McZEflh5clOpLe4ewRMOVvUtewJ3X5pWRi78Io6b7LwtLAtWgCpu8Y2lO9Xr163h9tWyK7u+66S9jAW2+9VfbCuUUCKmVj2rRpQhft27f3DcIbMmSI8OvVq5dFycovKZNyZMtGlh/t5HdssrqGSZzkkiKFMAImAyPC0sE1MwK2+Ku8w8wkRCwQAIFyIMDbW7J8r+iozZB2iuGByRAuiFLmBOSGAio7devWjfyjiiE5Wu64atWqooFh6NChbOXKlezRRx/19rXlZfDOO+8sc7r5u33oJH+sVXLS+fjZt2+fKEtUdjADUIWwWZiOHTsK1mTrJkyYwEhX9913n7hOOqD9aOPc8OHDRRx0rsfRsutP7xb+nqFOdZqpREvhDRw40LfU5IABA+xmjNQ8Aib8TeoawJ2MgA17p/MuSyYtYgcJ5HrHyIPzaF/ahx56yHuXyXHIRr722mvBZPHbEgGVskH7CPN3FR3pnbR06VI2fvx43/Xg6kSWREQyLgG5TATrajZsJCDrEzBZXcMkjr5kiKFCwFZHoUpeCFOZgC3+Ku+wyrnjCgiAAAj8PwFev80yD3TUZkg7xfDAZAgXRClzAk2bNvU1FvDyE3ZcvHixoPWnP/3J1yAeDE/Ltwb3rxWRcZIKAegkFaxGiep8/FCjHS8/1atX9824MMockSIJUKNprVq1BG/OXT5WVFQw2vc5zuVq/IuLC/9kBGjvuGbNmuXUI826PXr0aLKMEDuUgAl/07pGqAC4qETAhr3TeZcpCYVAygRyvWNOnz7N2rVrl9MGjhs3TjkvBNQnoFo2HnzwwZx66t27t1KdQ19CxCACucqRDRsJynoETFbXMImjJxVC6xAwmcGukz7C5iZgi7/qOyy3NPAFARAoVwK8/SzL94+O2gxppxgemAzhgihlTODDDz/M2XjAyxI/yh21hG3JkiWsQYMGldLo1q0bo0okXP4JQCf5Zx6Wo87Hz6RJk0QZ6t69e1hyuGaRwI4dO5i8bDG3b3S89957lffzy9X4Z1FcJBVB4NixY4zeNbS3n6xDOqdZSx999FFETFy2QUCHf9K6hg15yzWNpPZO511WrozTuu+4d8zhw4cZbT8StH80GGn69OmMlimHS4+ATtmYMWMGq1Gjhk9XtDIRLVP95ZdfpickUs7ZUUt4ktpIINYjYLK6hkkcPakQ2haBuPeWrXyQTjgBHf4677Dw3HAVBECgnAnw748sM/gWCecKCpcBAm6jnScFVJIBZUCEkidA5cydOets377dadiwoePORnNatmzp8HJY8gAyeIPQSeGV4i4F7rhLggtB3NkvjjuoQfyWT9yGVmfjxo3epbFjxzqLFi2SvXGeEoEDBw447h7aDunG3TvOs13uLMyUckOyaRE4f/684y4f7ridFk6rVq08XTZp0iSt7JBugAD4B4Bk9CfsXUYVY0Essn/0d/bsWad169aOu3+tVx+3kDSSsEjg66+/dtzVCBx3FqfTpk0b5/rrr3dq165tMQcklYQAbGQSeupx3dVQnBMnTihFcAeIO2PGjHFM4ihlgEDWCYwYMcJ57rnnvHTdpcadZcuWWc8DCUYT0OGv01YRnSN8QAAEypUAb+/Pcr8bOmoz9HQWwwOTIVwQBQRAAARAwDIBnY+fxo0bO6dOnfIkcGddOLNnz7YsDZIDARAAARAAARAAARAAARAAgcIQcFfbctq2baucOXXU9unTRzsOde7CFYaATkdhYSQs7Vx1+Ou0VZQ2NdwdCICACYFi6HdDR62JZlOKUwwPTEq3jmRBAARAAARAAARAAARAAARAAARAAARAAARAAARAAARAAARAAARAwBqBYuh3Q0etNXUnT6gYHpjkd4kUQAAEQAAEQAAEQAAEQAAEQAAEQAAEQAAEQAAEQAAEQAAEQAAEQCBdAsXQ74aO2nSfAa3Ui+GB0bohBAYBEAABEAABEAABEAABEAABEAABEAABEAABEAABEAABEAABEACBAhAohn43dNQW4MGIypI/MFH+Nq9neeNkm/eJtEAABEAABEAABEAABEAABEAABEAABEAABEAABEAABEAABEAABMqPAO93y3Kf2P8BAAD//8v/W7kAAEAASURBVOydB/QWtZr/IyhVikoR6XBXQOUiAhYUBVFU0LWsgihl/yKgqHARPYCioKyueoDFVbmr0ixHEC4rHFQsWChXaVIFBFFAvKCAqEgRC/nnmb2Jk/m97zszmcy87Ztzfr95Z5I8yXyeeTIpk+QYLhyDywkCxxxzTGL5gNoTQ42EQMCYwHfffcfKlCnDKlWqZCwDEUEABMwJwAbN2YWNefjwYVa+fPlQ0fbv388qV64cKg4Cg0AxEDCxp2Lgks/3CJ0mrz0wT555UimifpcU6WjpwAaj8QsTG6zD0EJYEMhM4MiRI6xs2bKZA3l8YYMeIDgFgRgIyHG3XB4TOwYDtTFo3lBkPjwwhreGaCAAAgEJ7Nq1i40ZM4bNnz+frVu3jtELpGbNmqxPnz5s2LBhvoO2rVu3ZitXrnRS2717N6tWrVrAlBEMBAqbwPTp09m9996rbvKGG25g48aNU+fyR1QblHJw9CcwY8YMNnbsWLZp0yb2448/OuXV6aefzoYOHcquuOKKlAIWL17Mxo8fz5YvX86++uordtJJJ7E2bdqwm266ifXs2TNlHFwEgWIgENaeqE6xaNGijGjOPfdcx0YzBoJnaAJB30dvvfUWe/TRR9mGDRsYDSxVrVqVNWnShA0ePJh169YtdLqI4E8grB15JQbVrTcezs0JBG37oH5nztgkpuk7JqoNmuS1WONEZR3U9oqVbxL3bWpnSeSt2NJ4/fXXGdUBlixZwr744gtWvXp11rRpU3bXXXcx6ndI5VDPS0UF10AgPgJ5Me5GA7VwuUFAPIo0uzk3MoNcgAAIJE5gz549/LTTTnPKAVkeuI/NmjXjP/30U9p8vfvuu1pcMVCbNiw87BH4+eef7QmDpFgIiEFAfvLJJ2v20atXrxJpRbXBEgJxIS2BgQMHavpwl3X0e8CAASXivv3221zMuk0b74knnigRBxfsEkB5Z5enLWkm9tSyZcu0tiTt8bLLLrOVRcj5J4Gg76O77747o35uvPFGMLVMwMSO3FkIqlt3HPyORiBo2wf1u2icTWKbvGOi2qBJPos1TlTWQW2vWPkmdd8mdpZU3oopnWnTpvFSpUqlrbd17tyZ//rrrxoS1PM0HDgBgUQIyDZuIokZJoJRQUNwcUTLhwcmjvuGTBAAAc5///137q5oiyWPuZhRxuvVq6dV+Pr376/hOnDgABez0biYKcjLlSunhcVArYbK6sncuXP5zTffzBs3buwwF19M8nbt2nHxZbKWDjVi27ZtG/jvwQcf1OLjxA6BVJ0R3oFaUxu0k8PikjJv3jytrBLLu/OLLrqIly5dWrs+c+ZMBYY6WcUSUsr/+OOP5506dSoxAE82B2eXQNDyLl2q1HlRp04d9SdmA6YLiusGBEzsiZIRszOVPck2iPeIgVoDhfhECfI+EjMsNN1UrFjRqRN6dTZ58mSf1OAdlICpHbnlB9GtOzx+mxEI2/ZB/c6Mc9RY3vLK+36hc/c7xoYNRs1zscQ3ZR3W9oqFZzbvM6ydZTOvhZq2WJ2GH3vssareRv14zZs3LzFwO3LkSIUA9TyFAj9AIFECsi6SaKIhE8NAbUhgcQbPhwcmzvuHbBAoZgILFy7UKndr1qxxcPzyyy/8zjvvVH40IHj06FHHjwYFZbmR6oiB2nieqDBfTL744osZdeTVm1jKMJ5MF7HUVatWqQHA2rVrK314B2pNbLCIsUa6deqYk8++WAqK0ywkcjt27OA0aCv9unfvrtKZMGGCul6lShUnLHlSGUmNYRnHq1clAD+MCIQp71IlgBlmqajYvWZiTz/88IOyGfoobN++fSn/Mq3iYfcuikNa0PdRv379lH7ogzDqHCdHM9rFctTK78orrywOcAncpYkdubMVVLfuOPgdnoBJ2wf1u/Cco8YwecdEtcGoeS6m+CasTWyvmJhm415N7Cwb+Sz0NOnjfdkOFdtTcPq4mNy2bdt4hw4dlN9xxx3n1OPID/U8ogAHAskTkLaafMrBU8RAbXBWsYfMhwcmdghIAASKlADNMJJlwJAhQzQKYl8y/uabb6q/I0eOOP5+DSZZSdSE4SQSgbBfTNJsF6nXIEexz2ak/CGyToA+aqAZzcT+8ssvd2ZBSz307t1bC2xig5oAnAQmUKtWLWUXYj8fLR4NtEodtWjRQvmdf/756rrY60ddpx9Tp05VfjTQe+jQIc0fJ2YEwpZ3qVLBDLNUVOxeM7EnGlSSdib2hLabIUhLSSDM++jSSy9V+rnvvvs0eU8++aTyE3t6a344MSdgYkcytTC6lXFwNCNg0vZB/c6MdZRYJu+YKDYYJa/FGNeEtYntFSPbJO/ZxM6SzF+xpFW3bl1VLxs7dqx227Nnz1Z+VO9euXKl4496noYJJyCQGAHZ/k0sQYOEMFBrAC2uKPnwwMR175ALAsVOoGHDhqoSF3Tpzl27dnFaNkX+DR8+XMmg8gQDtfafqrBfTH777bd88eLFaf+efvpppbMTTzyRf/bZZ/YzXcQSJ02a5PClL1g3btzIe/TooXh7B2pNbLCI0RrfOi1B+Nxzz/Fnn33W+Tt48KAmi2bRyvoQ7ecjnXvZ4ylTpsjLznH16tUqDsWljgu46ATClnfeFEkPcjnrTLPZvfFwHpyAqT299tprymZeeOEFJ0GamUHvLLh4CIR5H7n3Lbv22mu1DN1+++1Kd9inVkNjfGJqRzLBMLqVcXA0I2DS9kH9zox1lFhh3zFRbTBKXostrilrE9srNrZJ329YO0s6f8WQHu07W6FCBU7LHdPf/PnztdveunWrqrNRG3XOnDmOP+p5GiacgEBiBGQ/U2IJGiSEgVoDaHFFyYcHJq57h1wQKGYCO3fu1CpwK1as4D179uT169d39mQ888wz+bBhw3xnib366quaHAzU2n+qTL6YTJeLb775hkt5xxxzDKd9IOHsEaCZ6NWqVXNsQu6JmW6g1pYN2st98UmijqNZs2Y5jV1ZH6IOCHLupb3I7/3339cAka5lHDrSxytw0QnI8omYBv1CXKaKGWaSRHaOmeyJcjRu3DhlMzTwV69ePXVeo0YNTmUmlj22p7sw7yNKddmyZWpvM/rQiOqA9NHXww8/rC0P712RwF6OIYkI+NkRhQmrW4oDZ4+AX9sH9Tt7rMNIsvWOCWKDYfKFsOkJhGXtZ3vpU4KPLQK27MxWfiCnJAHvNljr1q1zAqGeV5IVroBAEgRkn1ESaZmmgYFaU3IxxMuHByaG24ZIECh6AjSLUto/HWvWrKmdS79mzZpx6nBI59BgSkfGznXTLybTpU57y0nd0j7EcHYJ9O/f3+FL+zrTQB+5dAO1tmzQ7h0Uj7Szzz5bG6ClgQn3wODmzZuVrZDNLF26VIND+zZKW6IjNYrhohGIWt5hhlk0/lFi+9kTyU61JLXbhuh3gwYNnEGoKHlB3P8jEOZ9JJnRku5UFnr1Quf0cRetTAAXH4EgdkSpm+g2vlwXn2S/tg/qd9l5Jmy8Y4LaYHbusLBSNWHtZ3uFRSg378aGneXmnRVGruijfPcy440bN+bUvpIO9TxJAkcQSI6AbFcll2L4lDBQG55ZbDHy4YGJ7eYhGASKmMDy5ctLdMSVK1eOX3zxxZyOsmygY9euXdOSQoMpLZpEPNJ9MZkq8VdeeUXplWZ9fv/996mC4ZohAfdXqrTErnTpBmpt2aBMB8dwBOrUqaPsgcq5UqVK8b59+6oZfR999JHmL79GdqdCcWRZSV+Yw8VLIFN5hxlm8bL3k+5nTxT/qquuUvZCdtOxY0fep08fTh+ESTuiI5bW9aPt7x/2fSQlPvPMM2pWrVsn8veAAQM4zVyHi4dAEDsy1W08OS5OqX5tH9TvsvNc2HjHBLHB7Nxd4aVqwtrP9gqPUu7dkQ07y727KowcrV+/nruX3ae6G+3z7Hao57lp4DcIJENAtqOSSc0sFQzUmnGLJVY+PDCx3DiEgkCRE/AOQrRs2ZL/+OOPDhVavrhLly5axynttZnKocGUikoy1/y+mHTngnQrl+Slcn/ChAlub/yOSICW7mrdurVjM2RLdC5duoFaWzYo08ExHIFRo0bxXr16lWjQ3nLLLY6gtWvXamXgJ598oiXw22+/af6YaabhsX7iV95hhpl15KEE+tkTCXvggQc47X166aWXarPXjxw5wtu1a6fZ0969e0Olj8B/EDB5H1Hsxx9/XNNBixYt+IgRI/h5552nXR80aNAfieGXVQJ+dmSqW6uZhDDu1/ZB/S47D4mNd4yfDWbnzgozVRPWfrZXmKRy665s2Flu3VFh5GbKlCnaSlHU3zN69Gjt5lDP03DgBAQSI5AP424YqE3scfBPKB8eGP+7QAgQAIGwBLZs2aJ1vHn3HJs3b57mTw2jVA4NplRU4r8W5ItJdy7GjBmj9Nm8eXNOg0xw9gjMnj1b8R05ciR/55131B/NGpPvWhqgIL9NmzZxWzZo7y6KUxItYUyDR1JHdNy+fTv/9ttvtWsLFizQAHn3sJ0zZ47mjxN7BPzKO8wws8c6qqR09uQnl77wd9vgwoUL/aLAPw0Bk/cRiaIl+6UOevbsqUkfOnSo8qNVV0jPcPERSGdHprqNL6fFKdmv7YP6Xe49F2HfMelsMPfuLP9zFIa1n+3lP438voOwdpbfd5sbuadljW+//XZVR6N6XMWKFfm0adNKZBD1vBJIcAEEEiEg21eJJGaYCAZqDcHFES0fHpg47hsyQaDYCRw8eFCr0HlnzNIMl/Lly6swNNCXyqHBlIpKvNeCfDHpzgFV4OvWrat0SR19cHYJeJdkle/WdMchQ4ZwWzZo904KUxoti7tkyRLnb8WKFSVuctGiRco+SGdz5851PmZwL208c+ZMLd7nn3+uxfn44481f5zYIeBX3mGGmR3OYaSY2JOf/E8//VSzp+nTp/tFgX8aAibvIy//N954Q5O+atUqTT8YSNfwGJ2Y2JGJbo0yh0gZCfi1fVC/y4gvK57eMo7eMSY2mJXMF0Citlj72V4BoMrrW0hlZ3l9QzmeeVoxrVOnTlr9rFWrVs4H4d6se3WDep6XEM5BID4Csk8wvhSiS8ZAbXSG1iTkwwNj7WYhCARAQCPgHrx7/vnnNb+tW7dqlb5Zs2Zp/vIEDSZJIv5jmC8m3blx701btWpVToPwcHYJmHae2rBBu3dSmNLcgwzHHHOMWuZd3u0HH3yglXdyhYFGjRqp6/fff78M7hypTJR1KJJJS/PC2SMQtLzDDDN7zINKMrGnDRs2cPpAhf7uuecetRe0TJM6zaU90dG71LgMh6M/AZP3kduOiP+HH36oJbR582ZNP1OnTtX8cRKegIkdmeg2fM4Qw49AkLYP6nd+FO36m7xjTGzQbq6LR5ot1kFsr3ioJn+nJnaWfC6LJ8Xrr79eq5sNHDgwbT8P6nnF81zgTnOPgGzj5l7O/sgRBmr/YJH1X/nwwGQdEjIAAgVKwL2UHS3J6nZPPfWUVvGjTrpUDg2mVFTsXwvzxaQ3dfqyUpb1vXv39nrj3AIB+rCBBhpS/V1wwQWK/4UXXuiEoQ4LcjZs0EL2C14Ezbo84YQTlB7o4wW3I7uQNkLHHTt2ON7Dhg1T15s2bao1frt27ar82rdv7xaH3xEJhCnvMHAREbZBdBN7Ipty29j48eO1lLt37678aTWPQ4cOaf44CU7A5H3kXSHgjjvu0BJ85JFHlH5Ij/IdpgXCSSgCJnZkottQmULgQASCtH1QvwuE0logk3eMiQ1ay3CRCbLFOojtFRnaRG/XxM4SzWARJUYrPbnr1ePGjct496jnZcQDTxCIlYC01VgTiSgcA7URAdqMng8PjM37hSwQAIE/CNByx6VLl1aVvG7duvEZM2bwxx57zNnbQpYPV1999R+RPL/QYPIAiek0zBeT7iysXr1a6Zf0KWcKusPgd7wEevTooXTgHSi3YYPx5r5wpFM5Jss0GgiiGbK0rG6XLl24e4njzp07q5tet26dikNxyW/y5Mm8f//+2nXvigRKAH4YEQhT3mGg1ghx5Egm9tSiRQtlN5UrV+YDBgzgVIe47bbb1HWyM9rnGy4eAuneR0ePHuVnnHGG0gPVDa+88kpOZRt9lFK2bFnl16xZM04z3uGiEzCxo3SpptNtuvC4bk4gSNsH9TtzvqYxTd4xNm3QNN/FEs8G6yC2Vyw8s3WfJnaWrbwWcrruD4ap7kz16nR/1FZCPa+QnwbcW64TkH1QuZxPDNTmkHby4YHJIVzICggUHIGXXnpJG6SQZYI80lK53v1r3RDQYHLTiOd32C8m3bmgQSWpS+poxbLHbjrJ/PbrPI1qg8ncRf6nQnvz1K5dW9mDtAv3kWbdbtu2TbvZQYMGZYzToUMHZ79hLRJOjAmELe8ww8wYdaSIJvZEHz5UqFAhoz01b94c9hRJM5kjZ3ofLV++nB977LEZ9UP1CMymzcw4jK+JHaWTn0m36eLguhmBoG0f1O/M+JrGMnnH2LRB03wXSzwbrIPaXrEwzcZ9mthZNvJZ6GmecsopGetr7vbtxIkTHRyo5xX6U4H7y1UC0h5zNX+ULwzU5pB28uGBySFcyAoIFCSBSZMm8WrVqpWo7LVp04ZTJ3gmhwZTJjp2/MJ+MelOdfDgwUqv55xzjtsLvxMiEKTzNIoNJnQbBZHM9u3bOZVrtKesrP/II82W/frrr1Pe54gRI3i5cuW0ODTj7LrrruOHDx9OGQcXzQhEKe+8KQaxPW8cnAcnYGJPy5Yt4+7l4KX90fHWW2/FksfB8RuF9LOJFStW8LPOOksr66SOOnbsyNevX2+ULiKlJ2BiR6mk+ek2VRxcMyMQpu2D+p0ZY9NYJu8YWzZomudiiheVdRjbKyauSd+riZ0lncdCTu/LL79MWU+T9TXvUQ7UEhPU8wr5ycC95SoBaZO5mj/K1zH0T2QULgcIiM5KJxdQSQ4oA1kAgSwSoDJAzJxlS5cuZdWrV2diVgurV68ek2VEFrNW9EmLWYBs586dgTiIijjr06ePCiv2Hmbz5893zvv27cuee+455YcfuUUANpicPg4cOMDEsuBsy5YtrH79+kzsP8tq1aqVMQNiqU8mZgMw8SU5a9iwIRODGaxixYoZ48AzPIEo5Z03tZ49e7KXX37ZuSyWHWdTp071BsG5BQIm9iQG/NjmzZvZnj17HPujOoeY0W4hNxARlYBYHs/RDemH6h4NGjRgp556KmvUqFFU0YifgYCJHWUQB68cIoD6XfLKMHnHwAaT0xNYJ8c6zpRM7CzO/EB2MAKo5wXjhFAgYIuA7FPP5XE3DNTa0rYFOfnwwFi4TYgAARAAgbwkIGY0h+oc9Q7U1qxZk+3evdu5dzErkI0ePTovOSDTIAAChU8gannnJYSBWi8RnIMACIAACIAACIAACIAACIAACIAACCRBIB/G3TBQm8STEDCNfHhgAt4KgoEACIAACIAACIAACIAACIAACIAACIAACIAACIAACIAACIAACIBA1gjkw7gbBmqz9niUTDgfHpiSucYVEAABEAABEAABEAABEAABEAABEAABEAABEAABEAABEAABEAABEMgtAvkw7oaB2hx6ZvLhgckhXMgKCIAACIAACIAACIAACIAACIAACIAACIAACIAACIAACIAACIAACKQkkA/jbhioTam67FzMhwcmO2SQKgiAAAiAAAiAAAiAAAiAAAiAAAiAAAiAAAiAAAiAAAiAAAiAAAgEJ5AP424YqA2uz9hD5sMDEzsEJAACEQgcPnyYlS9fPpQEkzihEkDgEgS+++47VqZMGVapUqUSfriQfQJHjhxhZcuWzX5GkIOMBEz0hPIuI1J4gkAgAvv372eVK1cOFBaBskcA5V322CPlwiJw9OhRtnv3bla9enVWunTpwrq5PLwblG15qLR/Zhlt4PzVHXIeDwETm0AZGI8uIBUEioFAPoy7YaA2h57EfHhgcggXsgICDoEZM2awsWPHsk2bNrEff/yRVatWjZ1++uls6NCh7IorrkhJySROSkG4GJjArl272JgxY9j8+fPZunXrGOec1axZk/Xp04cNGzbMd9B2+vTp7N5771Xp3XDDDWzcuHHqHD+iEXj99dcZMV6yZAn74osvnM64pk2bsrvuuosRa68jnS1atMh7WTs/99xzHdvULuIkEoGweqLEUN5FQo7IBUbAtOxavHgxGz9+PFu+fDn76quv2EknncTatGnDbrrpJtazZ88Co5T92zHV01tvvcUeffRRtmHDBkadf1WrVmVNmjRhgwcPZt26dcv+jRVYDkz0ZBKnwLAlfjumzN988002evRotnbtWnbo0CFnkPacc85x6uPXXHNN4vdRzAmibMu+9k3tKGobOPt3nl85CKMn6pcYOXJk4Bu85JJL2EMPPRQ4PAKmJmBiE2jPpmaJqyAAAuEI5MW4m+gsh8sRAuLx4vQHBwIgEIzAwIEDHZuRtuM9DhgwoIQgkzglhOBCKAJ79uzhp512WlpdNWvWjP/0009pZYoBeH7yySdr8Xv16pU2PDzCEZg2bRovVaqUxtdtS507d+a//vqrJrRly5Zpw8u4l112mRYHJ9EImOgJ5V005ohdeARMyq63336bi9U60pZ5TzzxROGByvIdmejp7rvvTqsjei/deOONWb6rwkveRE8mcQqPXLJ3ZML8nnvuyWhPo0aNSvYmijg1lG25oXwTO4raBs6NO8+vXITR04svvpixnJNtWnkUH3zlF4wczK2JTaA9m4OKRJZAIE8JyPI8l7OPUcEc0k4+PDA5hAtZKXIC8+bN0yrWYhldftFFF3GxJJd2febMmYqUSRwVGT+MCPz+++/c3WASSx5zMdOZ16tXT9NT//7908pPVTnHQG1aXKE8xKxYfuyxxypdkH6aN29eYuBWfG2syRWzlFQc+e7yHjFQqyGLdGKiJ5R3kZAnFrlVq1ZcfNnp/FHnBVy8BMKWXaQTsRS8Ku+OP/543qlTpxIfD7377rvxZrzIpIfVk5htpnRE76KKFSs6dQ2vnMmTJxcZyXhv18vXWw+gc29dwCROvHdR+NLDMk9lT1TueevuCxYsKHx4Wb7DVLqgdpRXpyjb4leUl7lfeWejDRz/XRVeCmH0RHaTSo/prolVVAoPWIJ3ZGITaM8mqCAkBQJFQECW77l8qxiozSHt5MMDk0O4kJUiJ0AdP9JmxNKsnGZdktuxYwenQVvp1717d0XKJI6KjB9GBBYuXKh0QYOAa9asceT88ssv/M4771R+Yt8rLvbAKpHGqlWr1OB77dq1VXgM1JZAZXTh5ptvVkzF8pBcDhRt27aNd+jQQfkdd9xx/Oeff3bS+OGHH9R16izat29fyr9Ms6SNMlvEkUz0hPIu9x8YGtyT7yo6ij0Acz/TeZxDk7JrwoQJSkdVqlRx6hiEgN5h9FGL1B/eSfYeDBM99evXT+micePG/MCBA06G6L0lluFXfldeeaW9jBa5JBM9mcQpcsyRb9+EudhCRtnM2WefzQ8ePOjk48iRI87Auyz32rdvHzl/EJCZAMq2zHyS8jWxo6ht4KTurZDSCaunb7/9loutLdL+Pf3006osPPHEE/lnn31WSLgSvxcTm0B7NnE1IUEQKGgCsg6byzeJgdoc0k4+PDA5hAtZKXICtWrVUhVnsW+jRoM6TKU9tWjRQvmZxFGR8cOIgNgXTuliyJAhmgyxfxwX+1+pP+oAcjsauG3btq0T//LLL+fuwarevXu7g+K3IYG6desq/Yi9njUps2fPVn5kTytXrnT8afBc2pfYC1qLg5N4CJjoCeVdPLqIKpUGkMSe6lzsuc3LlSunbIlsCgO1Uelmjm9Sdp1//vlKR2LPbi2BqVOnKj/6QEzs4aj548SMgImeLr30UqWL++67T0v4ySefVH40AAVnh4CJnkzi2Mlt8UoJy3z//v3KXui99MYbb2jwxD6Byp9WZKHwcPERQNkWH9swksPaEcmO0gYOkzeE/YOAiZ7+iK3/+uabb7hsf9HKN3PnztUD4Cw0ARObQHs2NGZEAAEQyEBA9mNmCJJ1LwzUZl0Ff2QgHx6YP3KLXyCQPQK0bMpzzz3Hn332WedPfuktc0SzaKU90f6a5EziSHk4mhNo2LCh0kXYpSEnTZrkxKXZnBs3buQ9evRQsjBQa64TGZP2na1QoQKnmc70N3/+fOnlHLdu3ap4kz3NmTPHuf7aa6+p6y+88IJzjb5gpq+S4ewTMNETyjv7erAh0d3BLd9R7iMGam1QTi/DpOxyL3s8ZcoUTfjq1atVWUh6pA5CuOgETPTk3sPx2muv1TJx++23Kz1hn1oNTaQTEz2ZxImUSUTmYZkvW7ZM2QuVa/RhkdvRCkalSpVSYeiDS7j4CKBsi49tGMlh7YhkR2kDh8kbwv5BwERPf8TWf9EKHLKOTquAwUUnENYm0J6NzhwSQAAEdAKyXNev5tYZBmpzSB/58MDkEC5kBQRKEKDK3KxZs5zBJ2lPVGHP5EziZJIHvz8I7Ny5UzVwSB8rVqzgPXv25PXr13f2/DvzzDP5sGHDUs5Cotm21apVc+LT15fkMFD7B9skfr344oua/tatW+ckO27cOHWdOsDde5bVqFHD+YIcyx4noaH/SyOdnlLlAOVdKirJXfMbqJVLjyeXo+JKKWzZ5V5Cj95h77//vgaM3lOyrkFH2ksQLjqBsHqiFGlwSQ4e0cddVLeg5QwffvhhbTsM7wos0XNbvBJM9GQSp3gJ27nzsMw/+eQTrVyjdpXb0Ud57nJv4sSJbm/8tkwAZZtloIbiwtpRlDawYRYRTRAIq6d00F555RVVzlF/xPfff58uKK4HJGDTJtCeDQgdwUAABEoQkHXYEh45dAEDtbmkDNHJQw8NHAiAQHgCtIcSzQ6UBS911HmXcvVKNYnjlYHz9ARoHxepDzrWrFlTO5d+zZo141R5d7v+/fs7YWnvWuosJ4eBWjeheH/Tck/upYZozz+a2Ulu4MCBKfUo9UnHBg0acBrEgIuXQCY9eVNGeeclkvz5rl27nME8GtCjv+HDh2u2hIHaeHUStuzavHmzpp+lS5dqGaT9T93lHn00ARedQFg9yRRpKWqq+7l1In/TsoW0EgucPQImejKJYy/HxSkpLHNawl1+9ED2Q3ukup17KXHyf/zxx93e+B0DAZRtMUANKTKsHUVpA4fMGoK7CITVkyuq+kmrBsiPxamMmzBhgvLDD3MCtmwC7VlzHSAmCIAAV+3EXGaBUcEc0o7sTEjimEO3jayAgBUCderUUYUu2RB1MvTt25dnmtlnEsdKZotEyPLlyzWdkF5oT8aLL764xN6MXbt2VVTcX4/T8tbSYaBWkoj3uH79em25LtIbzQSU7qqrrtL02rFjR96nTx9OA+7u9xeWmJTE4jn66cmbKso7L5Hsn7/66quazWCgNl6dhC27PvroI00/clUBdy7dAxo0kwMuOoGwepIpPvPMM9oAk/t9RL8HDBjAjx49KoPjGJGAiZ5M4kTMZtFHN2FO9TppP/SRA9Xbn3/+eU77dNO+tNKPjg888EDRM44bAMq2uAn7yw9rR6ZtYP+cIEQmAmH1lErWmDFjVBnXvHlz/ttvv6UKhmshCdiyCbRnQ4JHcBAAAY2ArMNqF3PsBAO1OaQQ+cAkccyh20ZWQMAKgVGjRvFevXqVGGC65ZZb0so3iZNWGDxKEPB2crds2ZLTV6rkaECiS5cuqiFE5R7tQ0tL2bRu3dq5TuHpXDoM1EoS8R1pD0b3zHTSy+jRo7UEqVOO9gC89NJLtVnrR44c4e3atdN0unfvXi0uTuwQCKInb0oo77xEsn+OgdpkdRC27Fq7dq1WntGSoG5HnXfuOjtmbLrpmP8OqydKiWb1uXXRokULPmLECH7eeedp1wcNGmSeMcTUCJjoySSOlihOQhMwYb5161ZtyXC3bXl/06AGXHwEULbFxzaM5LB2ZNIGDpMfhE1NIKyevFJo9ai6deuqesPs2bO9QXBuSMCWTaA9a6gARAMBEHAIyHpsLuPAQG0OaScfHpgcwoWsgEBKArQUIQ0iSXui4/bt21OGlRdN4si4OKYnsGXLFk0P3r3h5s2bp/nToAU1iKTuRo4cyd955x315/7CnwYJyW/Tpk3pMwCfwASoYUr7zUr2dKxYsSKfNm1aYBkUkL76d8tYuHBhqPgInJmADT2hvMvMOElfDNQmSTtzWqnKLu9ejAsWLNCEePewnTNnjuaPE/sEUumJUqFtEuS7p2fPnlrCQ4cOVX60qgeVgXDxEkinp0ypmsTJJA9+/gQyMacVBNq2batsh+yLZtPS0qKnnHKKuj5p0iT/hBDCmADKNmN0iUVMZUcmbeDEMlykCaXSkxeFe2/aqlWrcvoIGc4OAds2gfasHb1ACggUGwHZXszl+8ZAbQ5pJx8emBzChawUMQHa+3LJkiXO34oVK0qQWLRokepAILuaO3eus19m2DglBONCKAIHDx7U9EAzZt2OGj/ly5dXYeirfNrjT5aFQY5Dhgxxi8RvAwI0y7lTp04a91atWhkNgn/66aeanOnTpxvkCFFSEQijJ5MyMlWauBYvAQzUxss3jPRUZRfNmHUvbTxz5kxN5Oeff66Vdx9//LHmjxP7BFLpyXvtjTfe0BJetWqVpid8QKThieXEq5MgdQGTOLFkvoiE+jGnpcIpDA1e0MeRBw4ccFa6KVOmjLKp9957r4iIJXurXv2gbEuWf9DUvHqi8s6kDRw0PYQzI5BKT15J1P6V/Q+9e/f2euM8AgETm0B7NgJwRAUBEEhJQJbxKT1z5CIGanNEEZSNfHhgcggXslLEBNydbrR3klxOVyL54IMPlD2RXdFMTpM4Uh6O5gTcywfR/lZuR0uryXKPjrNmzcJArRtQQr+vv/56TQ80WyLdF8QbNmzgNDhOf/fcc0+JPaCpc8KtU+9SoQndUkEmE0ZPKO/y4xHAQG1yejItuxo1aqTKtPvvv1/LML2zZHlHdZFvvvlG88dJeAImenKvxEH6+PDDD7WEN2/erPRE/lOnTtX8cRKegImeTOKEzxliuAnEwXzlypXKnmjA9tChQ+4k8dsiAZRtFmFGEGVqR2HbwBGyiKiCgKmeJLzVq1erso3qCt6VwGQ4HM0JhLUJtGfNWSMmCIBAagKy7Z7aNzeuYqA2N/Tg5CIfHpgcwoWsFDEB2rf0hBNOUJVp+tLb7egLSGlPdNyxY4fzBXjYOG6Z+G1GwL3kIC1X7HZPPfWUpifqTKXBWxrsS/V3wQUXqPAXXnihE4Yq8HDmBGiGmNtWxo0bl1EY2ZI7/Pjx47Xw3bt3V/40WxodeBoe45OwejIpI40zh4jGBDBQa4wudETTsmvYsGGqTGvatKn2EUvXrl2VX/v27UPnCRFKEjDRk3dm8x133KEJfuSRR5Se6P2FeoOGx+jERE8mcYwyh0iKgCnzdu3a8SpVqjh/tC2G21133XXKni655BK3F35bJoCyzTJQQ3GmdhS2DWyYPUT7JwFTPUmAkydPVmVb2bJltfqeDINjNAJhbQLt2Wi8ERsEQKAkAdmXWdInd65goDZ3dKEqBjmUJWQFBHKWwNVXX61shgaEaKbLlClTeJcuXbSlCjt37qzuwSSOiowfRgRouePSpUsrXXXr1o3PmDGDP/bYY84eqPJFSbrxcz169FBysByRH61g/u6BBtJF5cqV0/7RstTkWrRoofRA4QcMGMBpwOm2225T10kW7TEMZ4eAiZ5Q3tlhH6cUDNTGSbekbJOyi/ZplO8pOlKdgjrz+vfvr133rhhRMnVcCUogrJ5oedYzzjhD6YPqHFdeeSUnnVDZSR2uUofNmjXjtNc3XHQCYfVEKZrEiZ7T4pZgwtzdmU770t59991OPc9dDyeb8s5eL27S9u8eZZt9pqYSTezIZhvYNN/FFs9ET5LR4MGDVV3hnHPOkZdxtEjAxCbQnrWoAIgCARBQ5Xwuo8BAbQ5pR3Yi5FCWkBUQyFkCtM9I7dq1VUEr7cd9pBm027ZtU/dgEkdFxg9jAi+99JI2eO7WEf2uWrUq9+5fmyoxdwcRBmpTEQp/7ZRTTsloQ25dTZw40UmABi4qVKiQMV7z5s2d/ZnC5wgxUhEw0RPKu1Qkc+saBmqT1Ydp2TVo0KCM5V2HDh1Q3llUpYmeli9fzmlAyf3O8v6mAVvMprWnKBM9mcSxl+PilGTCfM+ePbxx48YZ7alfv37FCTThu0bZljDwNMmZ2BGJstUGTpMtXPYQMNUTiaEVAmS9oW/fvh7JOLVFIKxNoD1rizzkgAAIEAFZzucyDQzU5pB28uGBySFcyAoI8O3bt/M2bdpw2htO2o880qyXr7/+ugQlkzglhOBCaAKTJk3i1apVK6En0h8tdxzEYaA2CKXgYb788ssS+pD2k+ooB2ophWXLlnH3UtTu8LfeeiuWPA6uBt+QUfSE8s4Xb1YDYKA2efymZdeIESN4uXLltDKTZm7SMqCHDx9O/kYKPEUTPa1YsYKfddZZmo7ku6ljx458/fr1BU4t+dsz0ZNJnOTvrLBSNGG+ZcsWTluWSBuSR/pQb/jw4c6WMoVFKXfvBmVbbujGxI4o5zbawLlBID9yYaqnGjVqqPKO6nxw8REIaxNoz8anC0gGgWIjIOuzuXzfx1DmREbhcoCAGGxycgGV5IAykIW8InDgwAG2evVqJjoVWP369ZnYR47VqlUr4z2YxMkoEJ6+BKhsEzNn2dKlS1n16tWZmHXJ6tWrx2TZ5ysAAXKOgOj4ZmJvYSZmXzh2RzoVM9lzLp/FniGUd7n5BIhl4JlYDl5ljuxIfNCizvEjPgImZZdYMpeJL/uZmLHBGjZsyMSgIKtYsWJ8mYRkFlZPYqlQ551E76WdO3eyBg0asFNPPZU1atQINGMkEFZPlBWTODHeQlGINmFO7Sv627dvn2NPYv9apw5fFMBy6CZRtuWOMkzsCG3g5PVnoqfkc1m8KZrYBNqzxfu84M5BwBYB2fecy+NuGKi1pW0LcvLhgbFwmxABAiAAAiAAAiAAAkVPAAO1Rf8IAAAIgAAIgAAIgAAIgAAIgAAIgAAIgEDMBPJh3A0DtTE/BGHE58MDE+Z+EBYEQAAEQAAEQAAEQAAEQAAEQAAEQAAEQAAEQAAEQAAEQAAEQAAEskEgH8bdMFCbjScjTZr58MCkyTougwAIgAAIgAAIgAAIgAAIgAAIgAAIgAAIgAAIgAAIgAAIgAAIgEDOEMiHcTcM1ObM48LUPo25vFZ2DuFCVkAABEAABEAABEAABEAABEAABEAABEAABEAABEAABEAABEAABEAgJQEM1KbEgovpCOTDA5Mu77gOAiAAAiAAAiAAAiAAAiAAAiAAAiAAAiAAAiAAAiAAAiAAAiAAArlCIB/G3TCjNleeFpGPfHhgcggXsgICBU/g8OHDrHz58gV/n8V4g/v372eVK1cuxlvHPYMACBQogaNHj7Ldu3ez6tWrs9KlSxfoXeK2QCA6ge+++46VKVOGVapUKbCwI0eOsLJlywYOj4AgUCwETGwD9fD8eDrQFs4PPSGXyREwqT+gvEtOPzKlsO8ltKEkORxBIF4C+TDuhoHaeJ+BUNLz4YEJdUMIDAIgEJrAjBkz2NixY9mmTZvYjz/+yKpVq8ZOP/10NnToUHbFFVf4yps+fTq79957VbgbbriBjRs3Tp3jh30CrVu3ZitXrnQE0yAF6SyVW7x4MRs/fjxbvnw5++qrr9hJJ53E2rRpw2666SbWs2fPVFFwDQSKhkAQOxo2bBhbtGhRRibnnnuuU4ZmDARPqwTefPNNNnr0aLZ27Vp26NAhZ5D2nHPOcd5F11xzjdW0IAwE8pXArl272JgxY9j8+fPZunXrGG11U7NmTdanTx9GZVuqQdvXX3+dUb1uyZIl7IsvvnA+gmjatCm76667GNXv4ECgWAmY2Abq4dl9WoLU8yiHUdvC2b1LpA4C9gmY1B9Q3tnXg59Ek/cS2lB+VOEPAnYJ5MW4m2gkwuUIAfH4cfqDAwEQKE4CAwcOdMoAWRZ4jwMGDMgIRgzs8pNPPlmT0atXr4xx4BmNwLvvvqvxFgO1KQW+/fbbXMyO1sK69fvEE0+kjIeLIFAMBILaUcuWLdPakLSnyy67rBiQ5cw93nPPPRl1MmrUqJzJKzKSmcDPP/+cOQB8jQns2bOHn3baaWltpVmzZvynn37S5E+bNo2XKlUqbZzOnTvzX3/9VYuDExAoBgImtoF6eHafjKD1vKht4ezeZWGnjjpCdvRrUn9AeZe8rkzeS2hDJa8npAgCss8ol0lgVDCHtJMPD0wO4UJWQKCgCMybN0/rjBMzK/hFF13ExfKR2vWZM2emve9UjVsM1KbFZexx4MABLmY8czFzmZcrV07TT6qBWmpgieUKVbjjjz+ed+rUqcSgOnViwMVPoFWrVlx8Sef8kW78XNjwfvLg/38EwtoRxapataqyI1ln8h4xUJvcE/bWW29p+qhYsaJTttWrV0+7vmDBguQyhZQcAkHLrblz5/Kbb76ZN27c2NGZWLaat2vXjosZTSBpicDvv//O3R+ZiCWPuVghhXvtpH///ipFsXIAP/bYY5UdUZzmzZuXGLgdOXKkioMf9gkEtSN3ytRZW6dOHfU3ePBgtzd+RyRgYhuoh0eEbhg9bD3PRlvYMKuIloYA6ghpwCR02aT+gPIuIeW4kjF5L6EN5QKInyCQIAHZd5RgkqGTwkBtaGTxRciHBya+u4dkEChuAjS4IMsAsZwdp9mx5Hbs2MFp0Fb6de/ePSWoVatWqUHd2rVrq/AYqE2Jy/gidV5LXaQ6phqonTBhgopTpUoVR6eUgV9++cXpeJVyoCtjtQSOGPSLfikwbHgZD8fMBEzs6IcfflB2RIMc+/btS/nnnZWWOSfwjUJALMuvdHL22WfzgwcPOuLEvkzc/U5r3759lGQQNySBoOWWydf/IbOC4ILAwoULlZ3QgOuaNWscLlQHuPPOO5UfDZKLPcocPxo8l3WDJk2acPlR0bZt23iHDh2U33HHHccxyymexyyoHblTx8o2bhrx/DaxDdTD49FFJqkm9Tx3vcGkLZwpP/ALTwB1hPDMbMcwqT+gvLOtBX95Ju8ltKH8uSIECMRBQLav4pBtSyYGam2RtCAnHx4YC7cJESAAAikI1KpVS3W8if0ttBA0gCfLhxYtWmh+dEIde23btnXCXH755c7sGBm+d+/eJcLjgjkBv44H2ZnqTuH8889X+hP7yrm9+NSpU5UfDciL/R01f5xEJxD2i/6w4aPnsPgkmNgRfYwiyzWxZ3fxQcuxO96/f7/SB+nljTfe0HLo1jHNDKTwcPERCFtumXz9H1/uC1syzaiUZdeQIUO0m/3uu++42J9M/dFHDuTq1q2r4owdO1aLM3v2bOVHcleuXKn548ScQFg78qaElW28ROyfm9gG6uH29eAn0V0HkOWf+5iqvRSlLeyXH/iHI4A6QjhecYU2qT+gvItLG+nlhn0voQ2VniV8QCBuArIuEnc6UeRjoDYKPctx8+GBsXzLEAcCICAI0LI2zz33HH/22WedPzkrScKhWbSyfKA9ybxu0qRJjj/NrNi4cSPv0aOHCo+BWi+taOe7du3itFSN/Bs+fLhiTTpK1fHgXvZ4ypQpWgZWr16txafBKDh7BPw6irwzoMOGt5fT4pJkYkevvfaaspUXXnjBAUazbL/99tvigpcjd7ts2TKlDyr7aDl4t6OZZe79NWkwCi4eAibllsnX//HkvvClNmzYUNkKzdL0c7TvbIUKFTjNvqW/+fPna1G2bt2q5JHtzZkzR/PHiRkBEztyp4SVbdw04vltahuoh8ejj0xSw9bzoraFM+UFfuEJoI4QnlkcMcLWHygPKO/i0ER6mSbvJbSh0vOEDwjETUD2q8edThT5GKiNQs9y3Hx4YCzfMsSBAAhkIECN1lmzZjkddrJ8oMEKt6PZGNWqVXM67eQ+WBiodROK9/err76qdZh6B2rdy7WSDt9//30tQ6Q/qVs60gAwnD0Cfh2vXn2FDW8vp8Utyc+OiM64ceOUrdx+++3a/o41atTgVP5h2ePknqNPPvlE6YPKLnpXuR0NoLvLtokTJ7q98dsiAZNyK+zX/xazW1Sidu7cqdnBihUreM+ePXn9+vWdztQzzzyTDxs2LNRqGi+++KImc926dUXFNK6bNbEjmResbCNJZPeYyjZQD8+uTmTqQep5Mqz7GKQt7A6P33YIoI5gh2MUKSb1B5R3UYjHEzfVewltqHhYQyoIBCEg+yeChM1WGAzUZot8inTz4YFJkW1cAgEQiIEA7fdHMypkuUCzZb3L31Gy/fv3d8LQ3mZUOSeHgVoHQyL//DoeNm/erHRIuly6dKmWL9pbTuqYjlSZh7NHIOwX/WHD28tpcUvysyOik2pJSbft0O8GDRpw+vgBLn4CtEy7e8Zsv379tESffPJJrWx7/PHHNX+c2CMQttwy+frfXm6LS9Jnn32m2UHNmjW1c1mGNWvWjFOnrJ/75ptvuHt50MaNG3PSJ1x0AmHtyJ0iVrZx08jO73S2gXp4dvThTTVIPc8bJ2hb2BsP59EIoI4QjZ+t2Cb1B5R3tujbkZPuvYQ2lB2+kAICJgRk28skblJxMFCbFOkA6eTDAxPgNhAEBEDAAoE6deponXnUId63b19txhgtmyI7ymnZZOkwUCtJxH/063j46KOPND2mmvkidUjvAJo1CBcfAT99eVMOG94bH+fBCAThfNVVV2m21LFjR96nTx9OAxyy/kTHG2+8MViiCBWZAOlAsj/mmGP4xRdfzJ9//nlOe3HTvrTSj44PPPBA5PQgIBiBIPaUSVKqr/8zhYdfegLLly/X7IBsoVy5co6t0NFtI127dk0vSPisX7+eu5dBpLg0CxQuHgJB7Qgr28TDP4zUTLaBengYkvGFDWpP7hwEaQu7w+N3MgRQR0iGs0n9AeVdMroJkkqm9xLFRxsqCEWEAQH7BGTby75kexIxUGuPZWRJ+fDARL5JCAABEAhEYNSoUbxXr14lOuVuueUWJz4tBdW6dWunk69ly5bOPrdSMAZqJYn4j34dD2vXrtU6YmmpG7f77bffNH/aqxguPgJ++vKmHDa8Nz7OgxEIwpkG+q699lp+6aWXaqsLHDlyhLdr106zo7179wZLGKEiEaC9MitVqqSxl3VZ73HMmDGR0kLk4ASC2FM6aem+/k8XHtczE/B2mlJ9jfZvJkdL73fp0kWzn40bN6YUSPvbu1dZIfsaPXp0yrC4aIdAUDvCyjZ2eJtK8bMN1MNNydqNF9Se3Kn6tYXdYfE7GQKoIyTDmVIxqT+gvEtOP5lS8nsvUVy0oTIRhB8IxEdA9lHEl0J0yRiojc7QmoR8eGCs3SwEgQAIBCJAS+PS4IQsH+i4fft2Pnv2bHVt5MiR/J133lF/7i/0aFCD/DZt2hQoPQQKR8Cv48G7T+OCBQu0BLx7ycyZM0fzx4ldAn768qYWNrw3Ps6DEYjK+ZlnnlHlIZWRCxcuDJYwQkUmQKsEtG3bVuNPs2lpqepTTjlFXaelQeGSIWBqT35f/yeT+8JKZcuWLcoGqGx6/fXXtRucN2+e5k+6cztagpL25HbXAStWrMinTZvmDobfMRAIYkdY2SYG8AFFBrUN1MMDAo05WBB7SpeFdG3hdOFxPR4CqCPEwzWdVJP6A8q7dDSTuR70vSRzgzaUJIEjCCRHQLapkksxfEoYqA3PLLYY+fDAxHbzEAwCRUyAlk1bsmSJ87dixYoSJBYtWqR10s2dO9fZy1SWGUGOQ4YMKSEXF6IT8Ot4oBmz7qWNZ86cqSX6+eefa7r9+OOPNX+c2CXgpy9vamHDe+PjPBiBqJw//fRTzY6mT58eLGGEskLg6NGjnHTwyiuvOB8GHThwwFnloUyZMkov7733npW0IMSfgIk9Bfn63z9lhPASOHjwoLIBqqt5Z8zSigDly5dXYdwzz2nmbadOnZQfxW/VqhU+vPNCjuncz46wsk1M4AOIDWMbqIcHAJpAED97MmkLJ5BtJPFPAqgjJP8omNQfUN4lryeZYpj3koxDR7Sh3DTwGwTiJyD7zuNPyTwFDNSas7MeMx8eGOs3DYEgAAJ81apVqiOO9vmTy+JJNB988IHyp3KCZmR494eR5Ue6IwZqJU27R7+OB0qtUaNGSn/333+/loFZs2YpP9I9LSkFFx+BIPpypx42vDsufgcn4Md5w4YNnMow+rvnnnu0vbopFRqYdZd93iXGg+cEIW0RWLlypdIJDdgeOnTIlmjI8SHgZ0/u6GG//nfHxe9gBOrWratsgfZwdjta+s5ddlGdQLrrr79e86NZ6jSwC5cMAT87wso2yeghVSphbQP18FQUk73mZ08mbeFk76A4U0MdIbt6N6k/oLzLjs7Cvpcy5RJtqEx04AcC0QjIdlc0KfHGxkBtvHxDSc+HBybUDSEwCIBAIAL0Vf4JJ5ygOuRoVpLb9e7dW/lRObFjxw5nXwsanEj1d8EFF6jwF154oROGGsBw9gn4dTxQisOGDVP6aNq0qdbR2rVrV+XXvn17+xmERI1AEH25I4QN746L38EJ+HGmMk/Wkeg4fvx4TXj37t2VP81Ow6Cghie2E9obuEqVKs4fLc/qdtddd53SySWXXOL2wu+YCfjZk0ze9Ot/GR/HYASGDh2qbIG2o3C7p556SvlR2bZ582bHm1bfcJd548aNc0fD7wQI+NkRPphMQAkpkjCxDdTDU4BM+JKfPZm0hRO+haJLDnWE7KvcpP6A8i55vZm8l9CGSl5PSBEEiIBsX+UyDQzU5pB28uGBySFcyAoIFBSBq6++Wr00aKCBZl7SMkNdunTRls7t3Lmz73336NFDyaJBXrj4CPh1PFDKtP+ILN/pSDqcPHky79+/v3bdO9MmvlwXr+Qg+nLTCRveHRe/gxMIwrlFixbKXipXrswHDBjAKd5tt92mrpN90Z7dcMkQcHcg0b60d999t6MT9zuIdPLhhx8mkyGk4hAIYk8U0ObX/0CfngAtd1y6dGlVTnXr1o3PmDGDP/bYY5z2m5X1A6oHSuf+iIv8qcxL90cDhnD2CfjZEQZq7TMPItHENlAPD0I23jB+9kSp22wLx3s3xSEddYTs69mk/oDyLnm9mbyX0IZKXk9IEQSIgGx35TINDNTmkHby4YHJIVzICggUFAHa36927drqxSHLA/eRZt1u27bN977dneQYqPXFFSlAkI4HSmDQoEEZdduhQwdOe9HAxUsgqL5kLsKGl/FwDEcgCGfqeKhQoUJGO2revDnsKBz6SKH37NnDGzdunFEn/fr1i5QGIocnEMSeTL7+D58TxJAEXnrpJe2jO3fdjn5XrVpV27/2lFNOyWhX7vgTJ06UyeBokYCfHdGy1alWtaFrWNnGoiI8okxtA/VwD8iET/3sibJjsy2c8O0VXHKoI+SOSsPWHyjnKO+S1Z/JewltqGR1hNRAQBKQbSh5notHDNTmkFby4YHJIVzICggUHIHt27fzNm3acNqrVJYH8kizML/++utA94yB2kCYrAQK0vEgExoxYgQvV66cpluaZUNLhB4+fFgGwzFGAmH0RdkIGz7GrBe06KCcly1bpnWAy/KRjrfeeiuWPM7CU7JlyxZOy7m6dUG/aVB9+PDhnJYzhEuWQBB7Mvn6P9m7KLzUJk2axKtVq1bCVqjeR4N+0n355Zclwnjty32OgVpJzu4xiB2lSxH18HRkol2Pahuoh0fjHyV2UHuy1RaOklfE5Rx1hNx6CoLWH9y5RnnnphHf7yjvJbSh4tMLJINAOgKyDZXOPxeuH0OZEBmFywECYnDGyQVUkgPKQBZAIIsEDhw4wFavXs1E5Y2pW/BgAABAAElEQVTVr1+fiX1NWa1atbKYIyRti8Cvv/7KxBfjTMwOZA0bNmRnnXUWE0sf2hIPOT4ExHKTTCw7qUKJr1mZ6DhX594fYcN74+M8HgLr169nYi9HRvqj8lHMpGVixYF4EoPUQATonUV/+/btYw0aNGBi7yVWvXr1QHERyC6BIOWWWMGD7dy5M1DCYiCQ9enTJ1BYBMpMgNp4YilDtnTpUsc+qOyqV68ek23AzLHhmySBIHaULj89e/ZkL7/8suMtVrZhU6dOTRcU1xMmgHp4wsANk0Nb2BCcpWioI1gCaVGMSf0B5Z1FBcQoCm2oGOFCNAh4CMg2Vy6Pu2Gg1qO0bJ7KByaJPOTyQ5nE/SMNEAABEACB4iMQtuM1bPjiI4o7BgEQyDUCfuWWmL3JGjVqFDjbGKgNjAoBC4iAnx1lulUM1GaiAz8QAIFcJoA6Qi5rB3kDARAAARCIQkCOu+XymBgGaqNo2HJc+cBYFptSXC4/lCkzjIsgAAIgAAIgAAIgAAIgAAIgAAIgAAIgAAIgAAIgAAIgAAIgAAIgEJCAHHfL5TExDNQGVGYSwfLhgUmCA9IAARAAARAAARAAARAAARAAARAAARAAARAAARAAARAAARAAARAAgSgE8mHcDQO1UTRsOW4+PDCWbxniQAAEQAAEQAAEQAAEQAAEQAAEQAAEQAAEQAAEQAAEQAAEQAAEQMA6gXwYd8NArXW1mwvMhwfG/O4QEwRAAARAAARAAARAAARAAARAAARAAARAAARAAARAAARAAARAAASSIZAP424YqE3mWQiUSj48MIFuBIFAAARAIAKBw4cPs/Lly0eQgKggAAIgAAIgEJ3Ad999x8qUKcMqVaoUXRgkJEoAdYlEcSOxPCJgYhsmcfIICbIKAiAAAiCQBQJ4t2QBegxJQo8xQIXIWAjkw7gbBmpjUb2Z0Hx4YMzuDLFAAARAIDOBGTNmsLFjx7JNmzaxH3/8kVWrVo2dfvrpbOjQoeyKK67IHBm+IAACbNiwYWzRokUZSZx77rmOnWUMBE+rBKZPn87uvfdeJfOGG25g48aNU+f0A7rTcGT9ZNeuXWzMmDFs/vz5bN26dYxzzmrWrMn69Onj6AqDtsmrKIgdUa5Ql0heN0gxPwiY2MZbb73FHn30UbZhwwZGH61UrVqVNWnShA0ePJh169YtP24cuQQBECgqAjbq1K1bt2YrV650uO3evdvplygqiDHfbND3EdXDR44cGTg3l1xyCXvooYcCh0fAaARQR4jGD7GzQyAfxt0wUJudZyNlqvnwwKTMOC6CAAiAQAQCgwYNYv/93/+dVsKAAQPYM888k9YfHiAAAoydddZZbNWqVRlRXHbZZYwaVXDJENi/f7/Tqf3NN9+oBHv16sVeeOEFdU4/oDsNR1ZP9u7dyy666CJnYCJVRpo1a8aWLVvGjj/++FTeuBYDgaB2hLpEDPATEHnkyBFWtmzZBFIq3iRMbGPIkCElPipyE7zxxhvZtGnT3JfwGwRAAASyTiBqnZoGBy+99FJ1HzRQW716dXWOH9EIhHkfvfTSS4zaTUEdfUBEH/bBxU8AdYT4GSOFeAjkxbib+EocLkcIiMeQ0x8cCIAACBQLgXnz5jnlniz/xEwlLjrJeenSpbXrM2fOLBYkOX+fomOO16lTR/2JmRU5n+diyKCY6aLZjLQp91EM1BYDipy5x4EDB5bQiehwKJE/6K4Ekqxc+P3333nLli2VzsSSx1ys6MDr1aunrpE99e/fPyv5K9ZEg9gR6hK58XQErR/MnTuX33zzzbxx48aObYlOcN6uXTsuZtnkxo0UUC5MbEN80KWVeRUrVnTKQu+7avLkyQVEKvdu5d133+Vt27YN/Pfggw/m3k0UcI6ClnduBK1ateKik9j527Nnj9sLvy0R8JZT7naQ/O1tDx04cICLVb24WAGHlytXTiv/xECtpZxBTNj3Eb1jpM6CHG+66SZAToAA6ggJQEYSsRGQZUlsCVgQjFFBCxBticiHB8bWvUIOCIAACBABaijJsk8sCcrFsscOmB07dnAatJV+3bt3B7AcIED6Ofnkk5VeSD+pBp5yIKtFlYUffvhB6YQGlvbt25fy76effioqLtm8WTG7WX1wUrt2baUfr71Ad9nUkp72woULlZ5okHbNmjVOgF9++YXfeeedyo8GlY4ePapHxlksBILaEeoSseAPJTRo/YAGN0qVKqXsSdbz5LFz5878119/DZU2AqcnYGIb/fr1U/qhwXQaxCD3888/c7GFgvK78sor0ycMn8gEXnzxRcVa2kemo5hNFjlNCAhGIGh555ZGA+9u/WEA0E3Hzm+TOjV9IOTWi/c39GRHNyQl7Pvo22+/5YsXL0779/TTTyvdnXjiifyzzz6zl1lISksAdYS0aOCRBwRkGZ/LWcVAbQ5pJx8emBzChayAAAgUAIFatWqpCvbrr7+u3RENaMhysUWLFpofTrJDIMjMpuzkrLhTpcEMaStiX+fihpEDd0+DeDQLhnRy+eWXOzPHpH569+6t5RC603Bk9YRWB5B6Ekt6aXkR+zPyN998U/2J5Vo1f5zYJxDGjlCXsM8/rMQg9QOxjzo/9thjlZ3RBxHNmzcvMXAr9qQLmzzCpyFgYhti2U+lo/vuu0+T/OSTTyq/008/XfPDiV0CmE1ml6dNaUHKO0oPMzVtUveXZVKn9huoxcxnf+5BQ5i8j9LJFtvK8Lp16zrvI5qlTit1wCVDAHWEZDgjlXgIyLZ+PNLtSMVArR2OVqTkwwNj5UYhBARAAAQEAVpm8rnnnuPPPvus83fw4EGNC82ileUizbCAyy6BoDObspvL4kz9tddeU7Yi9j91INBX5fQlMlzyBCZNmuTo47jjjuMbN27kPXr0UPrxDtRCd8nrJ12KDRs2VHqimS9w2SUQ1I5Ql8iunij1oPUDWu5Y1uuaNGnCZQf4tm3beIcOHZQflZ00exMuGgFT27j77ruVLq699lotE7fffrvyE/vUan44sUsAs8ns8rQlLWh55zcAiJmatjTyhxyTOvWuXbs4LeUq/4YPH67KOHpfyffUH6nglwkB0/dRurRoRQdZn6BVb+CSI4A6QnKskZJ9ArLcsC/ZnkQM1NpjGVlSPjwwkW8SAkAABEDAhwBV5GfNmsUrVKigKuDU8ILLHoEwM5uyl8viTXncuHHKVqgT1b2nZo0aNTjNFMSyx8k8HzTzslq1ao4+5P7NmQZqobtk9OKXys6dO5UNUX18xYoVvGfPnrx+/fq8bNmy/Mwzz+TDhg3jhw4d8hMFfwsEwtpRqiRRl0hFxf61MPUDOfuFbGzs2LFaZmbPnq3Z4MqVKzV/nNgj4Gcby5YtU7OcadCcyj5afvLhhx/WtiXxroRjL4eQ5EcAs8n8CMXjH6a88xuoxQCgfR3ZqFO/+uqr2rsIerKvJ7dEv/eRO6z8/corrygdUZvr+++/l144JkAAdYQEICOJ2Ajkw7gbBmpjU394wfnwwIS/K8QAARAAgeAEzj77bG2AljqIvJ15waUhpC0CQWc22UoPcsIRSLUEm6xTyGODBg04DX7AxUugf//+TucB7WNKs5rJZRqohe7i1UdQ6bSvlbQVOtasWVM7l37NmjXjNKgLFy+BsHbkzQ3qEl4i8Z0HrR/QvrP0AR4td0x/8+fP1zK1detWzebmzJmj+ePEDoGgtjF16lROdXBZ9rmPtMwkrYgDlz0CmE2WHfZByzvKHWZqJq8jG3VqDNQmp7eg7yN3jmh/aPlBLL2XJkyY4PbG74QIoI6QEGgkY52ArM9aF2xRIAZqLcKMKiofHpio94j4IAACIJCJQJ06dbROoVKlSvG+fftiNmAmaDH72ZjZFHMWi178VVddpdlNx44deZ8+fTgNKsm6BR2xTGG8j4r7C2Na0l26TAO10J2klN3j8uXLNVsheylXrhy/+OKLnaPbjrp27ZrdzBZ46iZ25EWCuoSXSDznNusHL774omaD69atiyfTRS41qG0888wzalatu/yTvwcMGMBpdiFc8gQwmyx55pRi1PIOA4Dx681GnRp6il9PMoWg7yMZno5jxoxRdQXa4/63335ze+N3QgRQR0gINJKxTkDWY60LtigQA7UWYUYVlQ8PTNR7RHwQAAEQyERg1KhRvFevXty9VyCVjbfcckumaPCLkUDUmU0xZg2i/0nggQce4LSP3KWXXqrNQD9y5Ahv166datCSLe3duxfcYiBAS3e1bt3aYd2yZUtnD26ZTKaBWuhOUsru8aOPPtLshHRIX+2To2XvunTpovnT3sNw9gmY2pE3J6hLeInEc26rfkDLuNaqVUvZWOPGjTnNwIWzTyCIbTz++ONKF1RvaNGiBR8xYgQ/77zztOuDBg2yn0FIzEgAs8ky4onVM2p5hwHAWNXjCLdRp4ae4teTTCHI+0iGpSPVC9xbKNCWCXDJE0AdIXnmSNEegXwYd8NArT19R5aUDw9M5JuEABAAARAIQODnn392Bp5kuUjH7du3B4iJIDYJ2JjZZDM/kBWeAH3x6rajhQsXhheCGL4E3Psrjhw5kr/zzjvqj2Y4Sx3QYDr5bdq0yVcmdOeLyFqALVu2KB2Rrrx7L86bN0/zp448OPsEbNsR6hL2dSQl2qofrF+/vsTHebS3I1y8BDLZBi3dL99ZtFe32w0dOlT50aoDJAcuOQKYTZYca3dKNso7DAC6iSb/O2idGnpKXjeZ3kfu3LhXE6hatSqnD5LhkieAOkLyzJGiPQKyfmtPon1JGKi1z9RYYj48MMY3h4ggAAIg4CFAS0gtWbLE+VuxYoXHl/NFixapziAqH+fOnVsiDC7ER8DWzKb4cgjJQQh8+umnmh1Nnz49SDSECUnAu2ynrNOlOw4ZMsQ3BejOF5G1AAcPHtTsxDtjljqDypcvr8JQZzmcfQImdoS6hH09+Em0VT+YMmWKs2+tu5wcPXq0X/LwD0jAxDa875033nhDS23VqlWqHCS94eMvDU+sJ5hNFivetMJtlXcYAEyLOBEPb9mWrj0EPcWjDpP3kTcnrVq1Uu+f3r17e71xngABrx2hjpAAdCRhlYBsc1gValnYMSRPZDSvHd3C3//+d/baa6+xL7/8konlk9gPP/zAxNKZrGnTps5fkyZN2LnnnsvKli1rdK+fffYZmz9/PhNf3Dt/xxxzDBPLLrAGDRqw6667jv3pT38ykuuORDLJFYBK3LeF3yAAAiCQksDq1auZWF7S8aPyj8rtypUrq7Affvgh69ChgzoXM5yYWH5SneNHvATmzJnDrrnmGicRMUOQnX/++SpBseQNe++995xzMUOQ3Xvvvax+/frs1FNPVWHwIxkCYkCJTZo0yUmM7Ih0dfzxx6vERYcDE3vTqvNPPvmEnXXWWeocP+wQeOmll5hYtj2wMDFQy8Q+wtBdYGLxB6xXrx7bsWOHk9Dzzz/Pbr31VpXotm3bnHaFvDBr1iyn/i/PcbRDwMSOxNLiqEvYwR9YStT6gdhTjg0cOJD99a9/VWlWrFiRTZw4UXtfKU/8MCJgUs8m3ci6HyVKdfGLLrpIpf/5559rdb2pU6cy0WGu/PEjPgLTpk1jN910k5OAmE3Gvv32W1amTJn4EoRkh0DU8k5iFCsFsG7duslTJrZVYNWqVVPn+BGNgK32EPQUTQ/pYpu8j9z9PmvWrGFnnnmmEo9+IYUi0R/u8pASRh0hUfxIzAKBvBh3o4HafHb0JZR3E3KhO/Wljfv3GWecwUUHZajbpaXQaG+xUqVKpZRJ8oWiefv27TktiRLFybxGkYG4IAACIJAvBOgL5RNOOEGVrbScjdvRl5KyXKSj6EB3e+N3zARMZjbFnCWIT0GA7MJtJ+PHj9dCde/eXfnTjMBDhw5p/jixQ2Dr1q2c6qSp/i644AKlgwsvvNAJQ7OSoDs77G1JcS/pSUtUu91TTz2ldEj2tnnzZrc3flsiYGJHqEtYgh9CTJT6Ae2x2alTJ82eaJZMkOXgQ2QRQQUBE9sQA7Gabu644w6N5SOPPKL507sMLhkCmE2WDGdvKlHKO7cszNR007D/21adGnqyrxuSaPI+cudk8uTJ6t0jJl9h2WM3nAR/o46QIGwkFQsB2W8Wi3BLQvN26WNa+oX2TJGQgx6PO+44/tBDDzkbkfsxFLN0SyzHlCkdemGIL/D9xKb1l7LTBoAHCIAACBQYgauvvlqV4zSIdP/993NaCk98Qal9INO5c+cCu/Pcvx1bHRO5f6f5n8MWLVooOxKz0vmAAQM4dTTcdttt6jrVMcRs2/y/2Ty8A/rgT9bxvEt1QXe5o1Ba7rh06dJKV2LmC6e9Mh977DEuZvup6/TegkueQCY7Ql0iWX1EqR9cf/31ypaoXBQza9HhGqP6wtrG0aNHOX3cLt9ZVCZeeeWVTh9H165dOfV3SL9mzZoF6lOJ8faKRrSYjaa4E3/vPupFAyILNxqlvHNnFwOAbhrx/LZRp4ae4tENSQ37PnLnZPDgwaoMPOecc9xe+J0gAdQREoSNpGIhIOuwsQi3JDRvlz6mJePGjRsnGJd0tCTxaaedxrZv3+4sU0xL+HidGAxg//Ef/+G9rM5paQUxS9ZZilNdFD+qVKnC/uVf/oWVK1eO0TJoX3/9tdvb+f3yyy+zm2++ucR1vwt5MQXb7ybgDwIgAAIhCKxfv55ddtll7B//+EfaWGLWLRNf7DtL66YNBA/rBOgdt3Tp0pRyn376abZ48WLHT8wQZGJgkNEWA+4liVJGxMVYCIj9YphotDIxWzat/ObNmzOxJzSrUKFC2jDwiIeA+LCQUd2QHC0RSUtFSgfdSRK5cSQ9kY5ER0TKDNFykx9//LGzrUrKALgYG4FMdoS6RGzYUwo2rR/87W9/YzfccIOSSW150fmqzvHDPgET21ixYgU777zzWKo+FJlD2k6K6hSo90ki8R7FR6zslltucRIh9vv378eyx/EiV9JNyzsl4J8/sKSul4j9cxt1aujJvl6kRJP3kYxLWy3RVoTk+vbty5577jnphWPCBFBHSBg4krNKIC/G3SwN+CYq5s0331Rf0wiNOb9r167tzB7xLo155MgR/sQTT5SYGSv280i7xBLFEXvtaWnQDBWxBxz/+eeftXsVnTVcNGRKhKWlu8I6eS9h4yE8CIAACOQzAfFRDW/Tpo2zjLwsB+WRZtKKD2Ly+fYKMu+ZZjYV5A3nwU3R9gvuJXalDdFR7LWJJY+zqEM/e4HusqicFElTfV/sG6fV7cmO6D1lUr9PkQQuGRDwsyPUJQygxhAlk55oRqb73UTt63R/NIsNzg4BE9sQHbFc7Gev6UvqrmPHjlx0uNvJHKQEIoDZZIEwJR4oU3nnzQxmanqJxHMetU4NPcWjFynV5H1EcWvUqKHeRyNGjJDicMwSAdQRsgQeyUYmIOuykQXFKCAvZ9SKfW3Yu+++K/j+n6tevTpbsGABE8vvyEsljmLfGyb29WAHDx5UfvRVzjvvvKPO5Y//+Z//Ybfffrs8ZZUqVXJmDv35z39W19w/aAYLyfroo4/U5RtvvJFNmzZNnQf5kRcj+0FuBGFAAARAwIDAgQMHmFjay1kJQXws48xYqlWrloEkRImbQKaZTXGnDfmZCdDXymL/TLZnzx7HhmgmLc1Kh8t9AtBd7uhItL2YWArZWVWA2hlkR/Xq1WOyrp47OUVOvARQl/ASSfY8U/1AfFjNdu7cGShDEydOZH369AkUFoGCEQhrG7SyANUn6I/01qBBA3bqqaeyRo0aBUsQoawRwGwyayitCspU3nkTwkxNL5F4z1GnjpdvVOlh30dR00N8+wRQR7DPFBLjJyDb8tTWz1WXdwO1tDwmdZTIJclo6Rdagqxly5a+jJ966ikm9sHRwokv451Gh7z4yy+/OEsbf/XVV/ISoyUe77jjDnWe6gctlUx5kMqmpQV3797NxJ5WqYKnvJYPD0zKjOMiCIAACIBAUREI0zFRVGBwsyAAAiAAAiBQxATS1Q+ozR1mgA8DtUX8EOHWSxCoWbOm07dEHmI2GRs9enSJMLiQPIF05V2qnGCgNhUVXAMBEAABEACB5Ajkw7hb3g3UPvnkk+wvf/mL0qLYkJzNnj1bnWf6QYO7NDvWvYfbnDlz2L/+67+qaN69cyj83r17A+0BctFFF7GFCxcqWTSjlmbWBnX58MAEvReEAwEQAAEQAAEQAAEQAAEQAAEQAAEQAAEQAAEQAAEQAAEQAAEQAIFsEciHcbe8G6i988472TPPPKN0OmXKFPbv//7v6tzvBy1/vHLlShXs4YcfZg888IA698r/t3/7N0aDt0HcqFGj2EMPPaSChhlEpkj58MCom8MPEAABEAABEAABEAABEAABEAABEAABEAABEAABEAABEAABEAABEMhRAvkw7pZ3A7XXXHMNo1mw0i1evJidf/758tT3SAOv//u//6vC3Xbbbeyvf/2rOqc9qD799FN1HmYg+MMPP2QdOnRQcWlZ5u+++y7w8sf58MCom8MPEAABEAABEAABEAABEAABEAABEAABEAABEAABEAABEAABEAABEMhRAvkw7pZ3A7XeGbHePWb9noUzzjiD0cby0tG+tTSLlhwtcVyjRg21zywp8JtvvnGuyfCZjj///DOrWrUqO3LkiAq2ceNG1rRpU3We6Uc+PDCZ8g8/EAABEAABEAABEAABEAABEAABEAABEAABEAABEAABEAABEAABEMgFAvkw7pZ3A7Xbtm1jv/zyi9Lvn/70J1aqVCl1nunH999/z6pVq8Zor1rpFi1axC644ALn9K233mJXXHGF9GLVq1dnu3fvVudBfjRp0oRt3rxZBaVZtrR3bRCXDw9MkPtAGBAAATsE6KMPmpkPV3gE9u/fzypXrlx4N5bDd3T48GFWvnz5wDmkugLVAaguULp06cDxEDAZAtBPMpyjpgI9RSWYXPywZWRyOUNKIAACIAACIAACcRIwqQPQ6oFlypRhlSpVijNrkB2RAPqUIgI0iG5iT9CTAWhEAYGQBPJh3C3vBmpD6kAL3qtXL/bSSy+pa8ceeyzbt2+fqliQH4WRjgZdP/vsM3ka6HjuueeypUuXqrAzZsxgN9xwgzrP9CMfHphM+YcfCIBAdAKvv/46mz59OluyZAn74osvnEEimpV/1113pSxLhg0bxuiDk0yOyqWxY8dmCgK/CARIX/fee6+SQGX+uHHj1Ln8QUv1jx8/ni1fvpx99dVX7KSTTmJt2rRhN910E+vZs6cMhqNFAvQOpmd/06ZN7Mcff3Q+1jr99NPZ0KFDtQ+z3Em++eabbPTo0Wzt2rXs0KFDziDtOeec4+iYtl+Ai4dA69at2cqVKx3hNEBOH9alctBPKirJXQta3kFPyekkVUpB7Yk+Un300UfZhg0bnO1aaGUgav8MHjyYdevWLZVoXAMBEAABEAABECgAAibtpF27drExY8aw+fPns3Xr1jmrEdasWZP16dOHUb8EBm3tPhimfT1h+5Ts5ro4pZnYE/RUnM8K7jp7BPJi3I0XiXvhhRe4eBS0v5EjR2p3LzrQNf+2bdtq/kFOLr/8ck3G008/HSSaE0bmL3AEBAQBECgoAtOmTeNihQCtDJHlAh07d+7Mf/31V+2eW7ZsmTa8jHvZZZdpcXBij4AY/OMnn3yypgPxwU+JBN5++20uZnNq4aR+6PjEE0+UiIML0QgMHDgwLW9iPmDAgBIJ3HPPPRnjjBo1qkQcXIhO4N1339W4i4HalEKhn5RYErsYtLyDnhJTScqEgtrT3Xffrdmd+51Ev2+88caU8nERBEAABHKJgNh+KnR2TOKETgQRNAJgruHI+olJO2nPnj38tNNOS1t3aNasGf/pp5+yfm+FlAGTvh6TPqVCYpaNezGxJ+gpG5pCmsVOQLZ3c5kDfQFV0E4sucYfeughLkbNtQoFvfDEEsravT/44INamCuvvFLzD3LSvXt3TcYDDzwQJJoTRj4whXgMDAEBQaBICYhZsVzM8lflh1hGiDdv3rzEwK33AxMx+0XFSVd2YKA2vocqVaXcO1BLjVqxhLXS0/HHH887depUYoCXOtfh7BCYN2+e4k12Ib7u5mIbAi6WMNauz5w5UyUoZpZpfhUrVnT0VK9ePe36ggULVBz8MCdw4MABLmY6czEbnZcrV05jnGqgFvoxZ20rZpDyDnqyRTucHBv2JLZ/4d46xeTJk8NlBKEDEaDOuTp16qg/MYNZxaO6AH0sHPSP2q9w8RDIpKd0KZrESScL19MTmDt3Lr/55pt548aNnfqD2KaCt2vXjosZTWkjmcRJKwwegQhEZd6qVSunH4/68qg9BWeHgEk76ffff+fuQUPqq6B6g7ed1L9/fzuZhBSHgLdelqq/x93XY9qnBNzmBEzsCXoy542YIBCFgCxDo8iIO25BD9R++umnTiNXKkIexb6AXCxpWIKtWFpU6yjs3bt3iTB+F2iGjkyHjnfccYdfFOXvjldov9VN4gcIgEBKAtTZIO1eLDuoGqNiX27eoUMH5Xfcccdx+UXyDz/8oK5TQ0ks5Z7yD1+2pkQe+eKqVavUwF/t2rWVLrwDtRMmTFB+VapU4Tt27HDSpo+FaDBe6t0bL3IGi1gANVglV7EUNaeZgOSIPQ3aSj/6uEo6sSSyun722WfzgwcPOl5ivxjulte+fXsZBUdDAtSRKnWQ6phqoBb6MYRtKVrQ8g56sgQ8hBgTe+rXr5+yQRrooIFeclS/ENslKD+Tj1ZDZL0og/rNTH/xxRcV/1Tlo/eaWKK6KDnGfdN+ekqVvkmcVHJwLTMBk1lIJnEy5wK+fgSiMg+6OoRfPuBfkoC7XRO0nbRw4UL1bqJB2jVr1jiCqT175513Kj/6aIImy8BFJ2DS12PSpxQ9p8UtwcSeoKfifmZw99kjINtR2cuBf8oFOVBLgxJiLX9OAxpSCfJIAyBi39mUZOjrLxmOjmEGWaXA2267TZMxfPhw6eV7lGn7BkQAEACBgiNQt25dVXaIPTW1+5s9e7byo3JC7OPo+FPHuSw3xJ6bWhycxEuAGqA024X405L37sq29yOf888/X+mJPghyu6lTpyo/GkAUe6K6vfHbkECtWrUUV7H3iyaFBsSl3bRo0cLx279/v7pGfm+88YYWxz0QQjPfKTycOQE3T6kL99E7awL6MWdtI2bQ8g56skE7vIyw9kQpXHrpparMu++++7REn3zySeVHA+9wdgn4zUynWczu8tDvt9jn3m4GIc0h4KenVJhM4qSSg2vpCZjMQjKJkz4H8AlCwJR52NUhguQFYUoSCNtOIgm08oN8Hw0ZMkQT+t133/E333xT/dFHrnDRCZj09Zj0KUXPaXFLMLEn6Km4nxncffYIyPdY9nLgn3JBDdRSRxLtResuKKUSaLmU//f//p+aVZMKDS1TLMPT0WR2E3XQu2WMGzcuVVIpr8l4KT1xEQRAoGAJ0L6zFSpU4PR1Kv3Nnz9fu9etW7dq5cqcOXMc/9dee01dp7KPHH15+e233zq/8S8+ApMmTXLY0wdBGzdu5D169FC68A7Uupc9njJlipap1atXq3j0DqAGGVw0ArQ013PPPcefffZZ50/OjJVS3VsU0L7P5JYtW6bpgZbkdTuaJePeP5o6I+DMCezatYvTErnyjz5qk3UgOnoHaqEfc9Y2YgYt76AnG7TDywhrT5SCe3/aa6+9Vkv09ttvV/aIfWo1NJFPgsxMpzrc4sWL0/49/fTTSj8nnnhi2g+QI2e2iAUE0ZMXj0kcrwyc+xNwfxgZdAUikzj+OUGITARMmPt9dJRqtZVMeYBfagIm7SSS1LBhQ/XuwXY9qdnavhq2r8e0T8l2votJnok9QU/F9ITgXnONgOxzyrV8ufNTMAO1y5cv57RUoYTuPtLSktTg9XPPPPOMFv/qq6/2i1LCn5afcqf90ksvlQiT7oKMl84f10EABIqTgHcZvHXr1jkg6EMQWW5Qx6p7j5gaNWo4X75i2WP7zwx9NVytWjWHvdxXLt1ArXvJItLV+++/r2WIZEkd0pEGruDiIUANqVmzZjkfRUjm1AAm98knn2h6oHBuRx3nMg4dJ06c6PbG74gEXn31VY2vd6AW+okIOEL0MOUd9BQBtMWofvZESdGguvz4hD44opWIqK308MMPa8vDe1cksJjNohMVdGZ6JjDffPMNl7Mw6CNk2v8Rzi4BEz2ZxLGb6+KRJp9/qosFXYHIJE7xEI3nTk2Y+w3UeuuG8eS8eKVmaift3LlTq6evWLGC9+zZk9evX5/TB8lnnnmmU4/AylB2nx/bfT3p+pTs5hrSiEAme/IjBD35EYI/CJgTkH165hLij5n3A7XUMHrsscc4LUUogcsjfWU8fvx4Tl+sBHHUMSvj0tFkHzr3UmIkgzYWD+pk2kHDIxwIgEDhE6BOOfcqAbSXnCzTUi2xJssReWzQoAGnjnY4ewTkMvm0Bw8NxJJLN1C7efNm7b2ydOlSLSO0H6DUFR2pYg5nnwB9yEWz1iVrGphwd/BRx4IctKAwtH+j27mXAiX/xx9/3O2N3xEJ+A0sQT8RAUeIHqa8g54igLYY1c+eZFK09H6qbWKojKNBQFqZAM4egaAz0zOlSHsGy/cY7QkIZ5+AiZ5M4tjPeeFLNJmFZBKn8EnGe4emzE1Wh4j3TopHul87ibaOk+8eOtasWVM7l37NmjXjNKgLZ4eAzb6eTH1KdnILKZKAnz3JcKmO0FMqKrgGAvYIyPeVPYn2JeX1QC0VYt6BUYJOS4fSvgn79u0LRezvf/+7VuH485//HCo+BT711FM1GfS1WVCXDw9M0HtBOBAAgegE1q9fry0zRGUEfW0s3VVXXaWVNx07duR9+vTh1EiS5QkdsXShJBb96J6FREvrSpduoPajjz7SdCFnQ8t4dHQPEIZZLt8tA78zE6hTp46mB2Let29f7p5xTvYj7YYGKS6++GL+/PPPc9pX2PsxGG2VAGePQJCBJejHHu+gksKWdyQXegpKN75wQeyJUqeVhNzvH1n+yeOAAQM4fRALF51AmJnp6VJ75ZVX1DuKVvX4/vvv0wXFdUMCJnoyiWOYPUTzIWAyC8kkjk824O1DICjzoO8yn+TgHYCAXzuJVi+UdQN5LFeunNNWoqO8RseuXbsGSBFBghCw1dfj16cUJC8IE5yAnz2lkwQ9pSOD6yBgj4B8X9mTaF9S3g7UfvXVV/zkk0/WKgUE/PLLL+eff/65EaktW7Zo8ugr8zDLd1BnhruiQp0fe/fuDZyXfHhgAt8MAoIACEQiQHuZumcAUvkwevRoTSYNFtHecvTBint24JEjR3i7du208ixMWaQlghNFgJawad26tcO1ZcuWzpI20jPdQO3atWs1PdDSoG7322+/af6YweSmY+/3qFGjnH3n3fsrkU3dcsstKhHaC7pSpUqaPuR72XscM2aMiocf0QkE6YyDfqJzDiPBpLwj+dBTGMrxhA1iT7QqgLtca9GiBR8xYgQ/77zztOuDBg2KJ5NFJjXMzPRUaGifdLnlAultwoQJqYLhWkQCJnoyiRMxm4iegoDJLCSTOCmSxqUQBMIwD/IuC5E0gmYg4NdO8n54TO1gei+RoyWpu3TpotUdNm7cmCE1eAUlYKOvJ0ifUtD8IFwwAn72lEoK9JSKCq6BgH0Csv1rX7I9iXk5UEvLqXg7EmhAg5bwiuJoCcqKFStqlYwFCxYEFrlmzRotbtu2bQPHpYD58MCEuiEEBgEQCE2Ayjfab1aWB3SkcmnatGmhZHn33F64cGGo+AhcksDs2bOVXkaOHMnfeecd9eeeRUYD5+S3adMm7t3b1PtO8e5hO2fOnJIJ44o1AvSep48b3Pa1fft2JZ9mPNO72+1Ps2lp6alTTjlFXadlDuHsEQjaGQf92GPuJ8mkvJMyoSdJIjvHIPZES/fLco72mXO7oUOHKj/6AJXKTThzAiYz072p0cdBUl/Nmzfn9JEXnF0CJnoyiWM315BGBExmIZnEAe1oBMIyD/Iui5YjxPYSSNdO8k5o8e5fT9u9yXcUHUl3cPES8OvrsdWnFO9dFLb0dPbkvmvoyU0Dv0EgfgLyXRV/SuYp5OVA7T333KNVBGgGjHeWkikS96woUuB//ud/BhZF++FKpYeNS4nIuIETREAQAIGCIkBfpnbq1EmVBVQmtGrVyhnwC3ujn376qSZn+vTpYUUgvIeAd6kuWWanO9IS/NSZ6l5acubMmZpUWgHCHf/jjz/W/HESngAtQ7hkyRLnL9X2A4sWLdKYz507V0uEVscg+6FlJmnA/cCBA87sadpWQerqvffe0+LgJBqBMJ1x0E801kFjm5R3btnQk5tGsr/97MlbP3jjjTe0DK5atUqVdVTm4UMvDU+oE9OZ6e5EqBOvbt26Sif0EQWcXQImejKJYzfXkEYETGYhmcQB7WgETJj7vcui5ah4Y5u0kw4ePKjeQVQv8M6YpdW8ypcvr8Jg5aH4ny9vXc7d12OzTyn+O8nvFEzsSd4x9CRJ4AgCyRGQ/XnJpRg+pbwbqP3yyy857R0n4dLyxO+++274O08T46233lKyKY3TTz898P5McklMmTd6eYZxMl6YOAgLAiBQOASuv/56rfyhWXzU8EnlNmzY4OzFTYOB9PGKe69NCk+VdVmm0NHWxyyp8lIs10wHLho1aqR0cf/992u4Zs2apfzo3UZLgsFFI+AeZCCmcmkuKfWDDz5QzMk2vF+Fy3Du48qVK1UcGrANsy2CWw5+pyYQtTMO+knNNcpV0/IuU5rQUyY69vz87Mk9W5rKwA8//FBLfPPmzaq8I/+oKxZpwovsxM066EocXkTuvWmrVq2atl7ojYfz4ARM9GQSJ3iOENKPgMksJJM4fvmAf2YCUZj7vcsypwzfdARM20nuD4aef/55TTxte0H1BflH7Vu4aASi9PWE6VOKlkvENrUnIgc94fkBgeQJyPdU8ikHTzHvBmofeeQRVQEgwLSfkk1Hs5+8e9++9tprvkm4G2uUL9oHL6zLhwcm7D0hPAiAQDACNNNSlgF0HDduXMaIO3bs0MLTjH636969u/KnL1wxsOSmY/abGqE0AJ7q74ILLlC8L7zwQicMVdzJDRs2TPk1bdpU62Tt2rWr8mvfvr1ZxhBLI0CzXE444QTFlTq53a53797Kj2yNbIkc7etcpUoV54+WH3e76667TsW55JJL3F74bYFAkM446McC6BAiTMs76CkE5JiC+tmTdyWHO+64Q8uJt60l32VaIJwEImDjgwdaWUXWD+n9BWefgImeTOLYz3lxSjSZhWQSpzjp2rvrqMz93mX2clpckkzbSe5tEWibH7d76qmn1HuK3lf0wRdcNAKmfT1h+5Si5RKxTe0JesKzAwLZISDbVNlJPViqeTdQSzNcJVia1RLH7KO//OUvKg1Kq0aNGpxm8qZzb7/9trbUB8V57rnn0gVPe13eV9oA8AABEChYAu4BOyoLKleunPaPOofItWjRQpVVFH7AgAHOnjC33Xabuk6yaBYHXLwE3MvmeztSab9GWb7TsXPnznzy5Mm8f//+2nXv18nx5riwpV999dWKLX2oQDOZadm1Ll26aEtRky6kc3dA0L60d999t2NPbt2S/ryzz2R8HM0JBOmMg37M+dqO6bYJb3kHPdmmHV6enz3RstRnnHGGKiNLly7Nr7zySk7vIKqLlC1bVvk1a9aM04woODMCUQfzVq9erXRB758gK0CY5bS4Y5noySROcVO2d/cms5BM4tjLcXFKisrc711WnFTt3LVJO4mWO6b6gmzTduvWjc+YMYM/9thjvGLFiuo6yYazQ8Ckr8ekT8lObotXiok9QU/F+7zgzrNLQL7DspuLzKkfQ94io3nhtm3bxsRMVZXXatWqMTGzRZ2b/LjhhhuYmCmjRd25cycTL0W2d+9edb1BgwZMzFhjohBW17799lsmZtIysTwp++WXX9T1c845h4l9BplYclFdC/JDhs8jlQS5LYQBARAIQKB27dqMyp4gbuLEiaxPnz5MLK/OqLwRs2XTRmvevDkT+3WyChUqpA0Dj+gEevbsyV5++WVHkBi4YGKpSE2o+ACIPfnkk9o190mHDh2Y6ICFntxQIvxev349u+yyy9g//vGPtFLErFsmZoqx+vXrO2HonX/uueeyL774Im2cfv36sWeffTatPzzMCIiOHiY6fFTkPXv2MKrjuR3046aR3d+ZyjvoKbu6odSD2JPYv5udd955TKwklDbDYsDWqT+ceeaZacPAIzMBarsuXbo0ZaCnn36aLV682PETK3Ew8bEda9KkCXPzFh8YsVtuucUJQ/rYv38/Ex8qp5SHi+YETPQklqGOpFvz3BZ3zL/97W+M+m+kEysQscGDB8vTlEeTOCkF4WJgAjaYB3mXBc4QAmoETNpJJIDautTOFR98afLkCZWL1A8qVpCSl3CMQMCkr8ekTylCFhFVEDCxJ+gJjw4IZIdAXoy7ZR7HzS1fmrkqVGn176GHHkp5k3Pnzk2ZTq1atTgtT0nLV6bKC81qW7NmTUqZfhelPL9w8AcBECgsAjRjX9p/kKMYqFUAli1bxt3L7rrj33rrrVjyWJGK90emGWYyZVqqv1y5cpqu6ctkWlb38OHDMhiOlghs376dt2nTRtvXXtoHzaT9+uuvS6S0ZcsWTst5yXDyKD504MOHD+e0vBGcfQJBZ01AP/bZm0j0K++gJxOq9uIEtScxWMvPOuusEuUdlXsdO3bkouPJXqYgqQQBPzuiCGIASulHfJhXQgYuxE8giJ68uTCJ45WB89QETGYhmcRJnTquBiVgg3nQd1nQPCGcTsCknUQSJk2axMXHlOrdJNtK1OaibTPg7BII09cTpU/Jbq6LT1oYe4Keiu/5wB3nDgH5zsqdHJXMSV7NqJ0wYQIT+ygJrvacGKhlDz74YEqBYgkwduedd2qzZVMG/OdFsUQye+utt1jLli0zBUvrlxcj+2lzDw8QAIFsEqAv+cR+MIxmotFXrDSTlmYMwuUWAbGEpDMTWiyH7KwQITrJmVguKrcyWWC5OXDgABPLRzIxeOTMniX7EB9dZbxLCk9/+/btY7Sihth3k1WvXj1jHHgmRwD6SY51lJSgpyj0kolLs2Ko7kB/tKoHlXennnoqa9SoUTIZKOJUMs1Ml1jEh0Ns/vz5zmnfvn2Z2FpHeuGYEIEgevJmxSSOVwbOUxMwmYVkEid16rgalIAN5phRG5R2tHAm7STRrczEUsjOqgLUPqJ+h3r16oVeUTBazosrNvp68kPfJvaUH3eGXIJAYRDIh3G3vBqoFfvFsf/6r/+y+nRkGqilhGjpDrHfI1u7dm3adMWMKHbttdcysT8Da9y4cdpwfh758MD43QP8QQAEQAAEQAAEQAAEQAAEQAAE0hMIMphXs2ZNtnv3bkeIWJWDjR49Or1A+MRCIIievAmbxPHKwPn/Z+9coH+o9v6/Q66R6ie5X3qecMqSECnlEhV6ujwh8uM8CVFYqIXS4WTlqRa/pafyrIR0eSKOE0vSKadyWeUWIooI6RBSkUu62P/5zPnvfWbPb77fmdlz+c78vu+91u8335l9+8zrs28zn9l7FydgzNbz9REJbRXTsWNH33Foexk4fQI6enJiDkOtvg4QEwRAAARAAARAoDiBNNjdUmWoLY44viu0xyPttUEDz/379zNj+UpzNtS//du/sXvuucfXA0AmqdNQYDLJjusgAAIgAAIgAAIgAAIgAAIgAAIgAAIgAAIgAAIgAAIgAAIgAAIgkBQCabC7wVCblNJiyJGGApMgXBAFBEAABEAABEAABEAABEAABEAABEAABEAABEAABEAABEAABEAABBwJpMHuBkOto+pyczENBSY3ZJArCIAACIAACIAACIAACIAACIAACIAACIAACIAACIAACIAACIAACHgnkAa7Gwy13vUZecg0FJjIISADEAABEAABEAABEAABEAABEAABEAABEAABEAABEAABEAABEAABEAhIIA12NxhqAyo5zOhpKDBh3i/SAgEQyE8CZ86cYeXKlfN186dPn2YVKlTwFQeB4yMA/cTHWuQE5oJEyTsePXqUlS1bllWuXLnk3VzC7gj1KGEKCVEc6DZEmEiqRBHQqRvHjx9nVapUKVEccDMgAAIlnwDeOyRbxzr6wXNSsnUK6UAgyQTSYHeDoTZBJSgNBSZBuCAKCIBAigi89dZbbN68eWzNmjVs9+7drFq1aqxx48Zs2LBhrEePHo53Mn/+fDZ16lS2Y8cOduzYMVZQUMAuv/xyNmbMGHbLLbc4xsFF/wTGjh3LVq1alTVimzZtTF1YA0E/Vhrx/PbLXFe38dxNfuRC7d7DDz8sb5bau6KiInkufhw8eJBNmTKFLV++nG3dupVxzln16tXZgAEDGOkRRltBKvjRbz2y59iyZUu2ceNG8/Lhw4fNvskeBufhEvBaj9555x02efJktn37dkYv8qpWrcoaNWrERo4cyXr16hWuUEgNBFJEQKfdW716NZs2bRpbv349+/rrr9lFF13EWrVqxfr06cMKCwtTdPcQFQSCEwhjTO21LwsubX6noPPeAeOH+MqMjn7wnBSffpATCJRkAqmwuxkvguASQsCoDJz+4EAABECgJBGYO3cuL1WqlNm+iXbOeuzatSv/9ddflVsePnx4xvAUd+jQoUp4nOgTaN68eVbWxPumm25SMoB+FByxnOgw19FtLDeTJ5kYH5jwSy65RKlf/fr1K3b3R44c4X/4wx+UcNY2skmTJvynn34qFg8X/BPQqUfWXN577z1FT4ah1uqN3xEQ8FqPRo0apejGWofo99133x2BdEgSBJJPQKfd+9vf/saNlWwy1qmnn346+TeeUgl//vnnlEpessUOOqb22peVbIrR353OeweMH6LXi8hBRz94ThL0cndEv5Q79sg5XALi+TDcVMNNDVbBcHkGSi0NBSbQDSIyCIBA3hEwZmryMmXKyBc9xnKevGnTpsUMtxMmTJBsli1bJsNTu2jMJOM33HADL126tHJ9wYIFMg5+6BMwZhwpXEVfZD1aDbXQjz5r3Zi6zP3qVlc+xHMm4PRy3G6o/f3337n15R+1kcaKAbxu3bpKvRw8eLBzJrjqmYBuPTpx4gQ3VnbgxsxoXr58eUUvMNR6xq8d0Es9MmbCKHqpVKmSWY/sbeDs2bO15UBEdwItWrTgxpfq5h+9WLU6+sihbdu2nv/+9Kc/WaPjtyYBnXaPdGdsUSLr1Hnnnce7dOlS7MMj0ilcOASWLFnC77nnHn7ppZea3I2Vh3i7du24MRPaUwZk/Khdu7b8M1YR8BQPgbwTsPcn1uck8dv6vGRP2UtfZo+Dc38EdN47YPzgj3GQ0Dr6wXNSEOLB4nrtlzC+C8YZseMlIPrreHP1lxsMtf54RRo6DQUmUgBIHARAoMQRoJcOom0zlh/k4sXd3r17eYcOHaTfueeey8WXevSQK+IYy4Ry+gKZ3P79+02jrfDr3bt3ieMV9w39+OOPkjUZh77//nvHP+tsPugnbi1xc0azKPde64SObuO/s5Kb46ZNm+THJbVq1ZL1zG6oXblypfQjI+2nn35qQvnll1/4gw8+KP3ope3Zs2dLLrAY7kyn7aKX5KLuOR1hqI1WcV7r0aBBg6SeyNBBxnVyNK4wlu6Xft27d49W4DxO3W22+SuvvCL14FSX7NeMparzmGZ4t67T7k2fPl3q6vzzzzfH3yQR9Uv0saXQlb0/C0/q/EpJZ4aZlRBmalppRPM76Jjaa18WjfT5k6rOeweMH+IrHzr6wXNSfPqx5uSnX8L4zkoOv5NOQIxhkywnDLUJ0k4aCkyCcEEUEACBFBCoU6eOfKFj7DerSLxo0SLpR+2fseef6V+jRg153djDRIlDL4VEW9msWTPFDyf+CdCLA8HT2PvXUwLQjydMoQbSYa6j21CFzuPEyKBKM8eobt18883mLBlRz/r376+QoVkvwm/06NGKn7HHJn/77bfl35kzZxR/nPgjoFOP3Ay14uMjf5IgtBcCfupR586dZT165JFHlOSfeeYZ6Wfsc6/44SQYAT+zzWk2s2jrvByNfVCDCYfYJgGddu/aa6+Vuho2bJhCcs6cOdKPVrw5deqU4o8TfwR0ZpjZc8BMTTuR8M+DjKn99GXhS55fKeq8d8D4Ib4yoqMfPCfFpx+Rk99+CeM7QQ7HNBAQzyBJlhWG2gRpJw0FJkG4IAoIgEDCCdC+sxUrVuQ0S4z+li9frki8Z88e+bKH2r/FixdzWt5mxowZ/IUXXjD/Tp48qcShWbSiraS9beGCEXjzzTclz5dfftlMjL4aP3TokGPC0I8jlkgv6jL3q9tIbyLPEp81a5ZZr2ilgM8//5z37dtX1jO7obZBgwbSD8tIRldQdOvRwYMHOS2LJ/7GjRsn9UV9EQy10enMTz2y7i93xx13KEINGTJE6gz71CpoAp24fcRgn21O44rVq1dn/Hvuueekni688EL+xRdfBJIPkbn2mNq67PFLL72koNy8ebPUE7WBZMCC0yegM8PMmhvxF1vDZFu9wxoHv/0TCDKm9tOX+ZcMMQQBnfcOFBfjB0Ew2qOufvCcFK1enFL32y9hfOdEEdeSSkC8S06qfCQXDLUJ0k4aCkyCcEEUEACBlBOwL5OydevWjHdEL9kXLlxoGn5FW0kPzXDBCBQVFckXbvQy27ov5sUXX8zpK1brsseZcoN+MpGJ7rob87B0G90dlMyUaRZsQUGBWa/EHnGZDLUHDhyQ9Y/atQ0bNvDCwkJer149c3/AK6+8ko8dOxYzliIsKm71yJ71G2+8oegMhlo7oXDO/dQjynHdunW8VKlSpm7oAwmqN2QUfPzxx5UtE+yrdIQjbX6m4mao9VM3vv32Wy5m2tAet7QvGlx0BLK1e9YlXqlfev/99xVBqG6KcTgd6SMWOH0CotwTS68rD4ncMFNTkIj+qDum9tuXRX8n+ZtDpvcOGD8ko0w46QfPSbnRTZB+yS4xxnd2IjjPNQExhs21HNnyh6E2G52Y/dJQYGJGguxAAARKKAEatFmXY6M95ehLSyd39dVXKwZaeglrf5nhFA/X3Ak4LZcm+iJxrF+/PqcXDZkc9JOJTHTXvTAPQ7fR3UHJTXnw4MHmS2zaU5ZeeJPLZKilGWOintGxevXqyrnwa9KkCaeXFXDhEvBSj+w5wlBrJxLNuZ96JCSgJVlpfCDqjfVIxj9arQMuPAJhzjanvYOFvmhvbrjoCLi1ezt37pS6IJ2sXbtWEYb2fRa6oiO9XIfTI6A7w0zkhpmagkT0R90xtU5fFv3d5F8Obu8dMH7IbZnIpB88J8Wvl6D9kl1ijO/sRHCeawJiDJtrObLlD0NtNjox+6WhwMSMBNmBAAiUQALbtm3j1mVsqO2jmRmZXO3atZWXQjRrZuDAgZ5memZKE9f/SeDWW29V2Hbq1IkPGDCAk2FI9El0zLZcJPQTf2nywjwM3cZ/Z+nO0fpVPi3fLlwmQ+369euVekZ1rXz58rxjx47m0VoHe/bsKZLDMSQCXuqRPSsYau1Ewj/3W4+EBM8//7ycVWutO+L30KFDOc1Ag4uGgG7deP3112U7SKsR/PDDD9EIiFRNAm7t3kcffST1QXXHabUbMXud/GmmIVw0BJxmmImcMFNTkIjnqDOm1u3L4rmj/MnFy3sHjB9yVx6y6QfPSbnTS6acs/VL9jgY39mJ4DwJBMRzYRJkySQDDLWZyOTgehoKTA6wIEsQAIESRID2uqJ9a0V7R8dJkyZlvcOJEyfyfv36FTPu3nvvvVnjwdOdwGOPPcZpP7/OnTsrs5TPnDnD27Vrp+jpu+++c0wQ+nHEEulFL8zD0G2kUyzqFAAAQABJREFUN1HCEqelJFu2bGnWmebNm5t7A4pbzGSotb8Qp3jHjh0zo9Gyod26dVPqIO13CxceAS/1yJ6brjHKng7OnQno1CNK6amnnlLqSrNmzfj48eP5Nddco1wfMWKEc8a4GpiATt2g9k4sFU/jwenTpweWAwlkJ+DW7m3ZskWpM5988omS4G+//ab4Y6a6gie0k0wzzEQGmKkpSMRz9Dum1u3L4rmb/MnFy3sHjB9yVx7c9IPnpNzpxilnt37JGgfjOysN/E4SAfEeOkky2WWBodZOJIfnaSgwOcSDrEEABFJMgJZRoT1QRTtHx0qVKvG5c+d6vitabo2MitY09u3b5zk+AvojQF8XW1mvXLkyawLQT1Y8kXjqMver20iEL2GJLlq0SNaXCRMm8HfffVf+0Ux1UZfoowjy27FjB9+1a5e8Tv72/TOXLVum+JMhBC58An7qkY4xKnyJS26KOvWIaNBS46KO0T7PVjdmzBjpRzPWSd9w4RPQqRtTpkyRumnatCknIyBcPAQytXuHDh2SOqE6tWLFCkUg+x62ixcvVvxxEpxAthlmlDpmagZnHGYKTmNq3b4sTLnyOS0/7x0wfoi/pHjVD56T4tdNphzd+iV7PIzv7ERwnhQC4nkxKfI4yQFDrROVHF1LQ4HJERpkCwIgkGIC9EVdly5dlBc/LVq0MA0V9tuipbzWrFlj/m3YsMHuzVetWqWks2TJkmJhcCEcAp999pnCet68eeZetdBPOHy9phJFnXDSrVd5EM6ZgH0pKDGmy3QcPXo0P3nypFLH7DNmaWZ7hQoVZBh66IXTIxBWPdIxRulJnJ+xdOqRvT1bunSpAm/Tpk2yDlF9dPvoSImME88E/NYNelFbp04dqRsybMCFS0Cn3SNjuXVp4wULFihCffnll1JnVJ8+/vhjxR8nwQi4zTDDTM1gfKOIbe+D6HlJpy+LQrZ8TNPPewe77jB+iL7E+NEPnpOi14eXHNz6JXsaGN/ZieA8SQTEu5kkyWSXBYZaO5EcnosCE8cxh7eJrEEABPKMwF133aW81Bk+fDgnA4STs75QPeecc+QyoCLsBx98oKRln4EmwuHoTmD79u2cjEX099BDDxXb85deNFj7I1r+Dvpx5xp2CB3mOroNW+58S0/3pZzVUPHiiy8q2Pbs2aPUwYULFyr+OPFOQKceOaXu1xjllAauZSagU4+sM5eoz/rwww+VDHbu3KnUozlz5ij+OAmHgN+6Yd27rGrVqhnHheFIl5+p6LZ7DRs2lHXm0UcfVeBRPyTGhjROp6UQ4YIT8DrDzNreeV29I7h0+Z2Czphapy/Lb8rh3b2f9w7W+oTxQ3g6yJaSH/1QOnhOykYzWj+v/ZJdCozv7ERwniQCYgybJJnsssBQayeSw3NRYOI45vA2kTUIgEAeEaAv8a1tWlFRUda7py/FL7jgAhmHBnpW179/f+lH6e7fv9/qjd8+CBA7q26mTZumxO7du7f0p1l9p06dMvfdhH4UTJGf6NQJHd1GfiMlPAMyqtLHDU5/1113naxL119/vRmGXqCTsy7LSssiW92zzz4r41FdJYMTnB4BnXrklJNfY5RTGriWmYBOPbLP8HvggQeUDJ544gmlHom6pwTCSWACfusGrawixiA0toMLn4Buuzd27Fipm8aNGytG9J49e0q/9u3bhy90HqboZ4YZDIDxFxCdMbVOXxb/nZW8HP2+d8D4Id4y4Fc/JB2ek+LVkcjNT78k4ogjxneCBI5JJCCePZIom5AJhlpBIgHHNBSYBGCCCCAAAikiYH2hQ21clSpVMv7Rywdyt912m3wJRAZC+pqfllzp1q2bshxb165dU0QimaI2a9ZMsibdDB06lNPL1vvvv19eJ73RV/vCQT+CRHxHHeY6uo3vjvIrp759+8r6ZDdI0HLHpUuXlv69evXi8+fP508++aS5j7cYG1IZgAtGQKce2XP0a4yyx8e5PoFM9ejs2bP8iiuukHWI6lP37t05zVCnMUi5cuWkX5MmTTjNEIALn4CfurF582apE2rjsDpK+PoQKeq0e1u3blX0Q+Pt2bNn88GDByvX7atAiDxx9EfAzwwzGGr9sQ0rdJhj6kx9WViy5nM6ft87YPwQb2nxqx+SDs9J8epI5OanXxJx6IjxnZUGfieRgHi3kkTZhEww1AoSCTimocAkABNEAAEQSBGBmjVrKi91RDvndJw5c6Z5Z7RfTK1atbLGo1mde/fuTRGJZIpKL+MqVqyYlXXTpk3NvTTFHUA/gkR8Rx3mOrqN747yKye3l3Kvvvqq8hGKvX2kZUHt+9fmF8Fw7lanHtlz9mOMssfFeTAC2erR+vXreZkyZbL2ZWSwxWzaYDrIFttP3SCjn2jnSC+ZtsPIlh/8vBHQbfdGjBghdSR0ZT126NBBGRt6kwah7AT8zjDDTE07wXjOwxxTZ+vL4rmbkpuLznsHjB/iKw86+iHp8JwUn44oJ7/9klU6jO+sNPA7iQTEWDaJsgmZYKgVJBJwTEOBSQAmiAACIJASAl999VXWlzyizRNHYail29u3bx9v1aoVp/2vhL840pf933zzTUooJF/MdevWcevSrIIzHe+77z5zyWP7XUA/diLRn+sw19Ft9HeSfzl4eSk3a9YsXlBQUKy9o3aQXszChUNApx5Zc/ZjjLLGw+/gBNzq0YYNG/hVV11VrA5RX9apUye+bdu24EIghYwE/NSNkSNHSj21bt06Y5rwCIeAbrs3fvx4Xr58eakrqks0Y/3OO+/kp0+fDke4PE9FZ4ZZJmRubWSmeLjujUBYY2royRtvv6GCvHfA+MEvbf/hg+iHcsNzkn/mujGC9EsY3+lSR7y4CIh3nXHlp5PPORTJEBQuAQQMg4QpBVSSAGVABBAAgUQQOHHiBDOWUGG7du1i9erVY8ZeWaxGjRqJkK2kCWG8xGbGHpjsyJEjJmdjJi0zZi5nvU3oJyueSDx1mOvoNhLhkWhWAjT+M2bOsrVr17Jq1aoxqoN169ZlYnyYNTI8fRHQqUe+MkDgnBAwljE0+zHqyw4cOMDq16/PLrvsMtawYcOcyJNPmRpLtjNj6XZ5yzSWMD4+kefWH8Z+3Gz58uXmpYEDB7IZM2ZYvfE7IgI67Z6xVDgzZuUyY0Yha9CgATM+hmCVKlWKSML8S9ZYQchsq7zcufFBKxswYEDGoIWFhey1114z/Y1tFticOXMyhoWHPgGMqfXZJTkmxg9J1s4/ZcNzUjw6CtIvYXwXj46Qiz4B8V4lyXY3GGr19Rt6zDQUmNBvGgmCAAiAAAiAAAiAAAiAAAiAAAikloAfQ2316tXZ4cOHzXs1Zm2ySZMmpfa+ITgI6BIwVsvw9REJDLW6pBEPBEAABEDAC4Gg/RLGd14oI0wuCaTB7gZDbS5LiC3vNBQYm8g4BQEQAAEQAAEQAAEQAAEQAAEQAAEQAAEQAAEQAAEQAAEQAAEQAIHEEUiD3Q2G2gQVmzQUmAThgiggAAIgAAIgAAIgAAIgAAIgAAIgAAIgAAIgAAIgAAIgAAIgAAIg4EggDXY3GGodVZebi2koMLkhg1xBAARAAARAAARAAARAAARAAARAAARAAARAAARAAARAAARAAARAwDuBNNjdYKj1rs/IQ6ahwEQOARmAAAiAAAiAAAiAAAiAAAiAAAiAAAiAAAiAAAiAAAiAAAiAAAiAQEACabC7wVAbUMlhRk9DgQnzfpEWCIAACIAACIAACIAACIAACIAACIAACIAACIAACIAACIAACIAACERBIA12Nxhqo9C8ZpppKDCat4ZoIAACIAACIAACIAACIAACIAACIAACIAACIAACIAACIAACIAACIBAbgTTY3WCoja04uGeUhgLjfhcIAQIgAAIgAAIgAAIgAAIgAAIgAAIgAAIgAAIgAAIgAAIgAAIgAAK5JZAGuxsMtbktI0ruaSgwisA4AQEQAAEQAAEQAAEQAAEQAAEQAAEQAAEQAAEQAAEQAAEQAAEQAIEEEkiD3Q2G2gQVnDQUmAThgiggAAIgAAIgAAIgAAIgAAIgAAIgAAIgAAIgAAIgAAIgAAIgAAIg4EggDXY3GGodVZebi2koMLkhg1xBAARAAARAAARAAARAAARAAARAAARAAARAAARAAARAAARAAARAwDuBNNjdYKj1rs/IQ6ahwEQOARmAAAiAQMoInD59mlWoUMGX1DpxfGWAwMUInDlzhpUrV67Y9UwXzp49yw4fPsyqVavGSpcunSkYrodE4OjRo6xs2bKscuXKnlNEPfKMKrSAOnoKLXMkBAIlhADqUQlRJG4jtQQwfki+6jAOT76O0JclX0ck4fHjx1mVKlXSISykBAEQAIEICaTB7gZDbYQFwG/SaSgwfu8J4UEABECgJBKYP38+mzp1KtuxYwc7duwYKygoYJdffjkbM2YMu+WWWxxvWSeOY0K46JnAW2+9xebNm8fWrFnDdu/ebRpdGzduzIYNG8Z69OjhmM7bb7/NJk2axLZs2cJOnTplGmlbt27NHn74YXb77bc7xsFFPQIHDx5kU6ZMYcuXL2dbt25lnHNWvXp1NmDAADZ27FhHoy3qkR7rILF09GTNr2XLlmzjxo3mJfr4gdpLOBDINwJB6xH1ZdQPCUd9WFFRkTjFMQQC1O+sWrUqa0pt2rQxx3/Ub02YMCFrWKvnjTfeyP785z9bL+G3JgE/erJm8c4777DJkyez7du3MzIwVa1alTVq1IiNHDmS9erVyxoUv0MgoKsnjMNDgO8hCV39BO3LPIiGIBYCunpavXo1mzZtGlu/fj37+uuv2UUXXcRatWrF+vTpwwoLCy054GcYBHT0pBMnDFmRBgjkM4FU2N2Ml2JwCSFgVBZOf3AgAAIgAALJJTB8+HCzrRZttv04dOjQYsLrxCmWCC74IjB37lxeqlSpjLrq2rUr//XXX5U0H3rooYzhSc8TJ05UwuNEn8CRI0f4H/7wh4y8mzRpwn/66SclA9QjBUcsJzp6sgr23nvvKTo2DLVWb/wGgbwgELQeGR+E8UsuuUSpS/369csLdnHeZPPmzRXG9vEdnd90002mSK+88oprWGt8wxAY562U6Lz86EmAGDVqVFZ93X333SIojiER0NETxuEhwfeQjI5+gvZlHsRCEBsBHT397W9/48ZqXxnbvKefftqWC06DEtDRk06coHIiPgjkOwExNk8yB1gFE6SdNBSYBOGCKCAAAiAQO4Fly5YpDz3GMq38hhtu4MbSuMr1BQsWSNl04sjI+KFFwJgRw8uUKSN1Yiypy5s2bVrMcGvMhpHpGzMtZHjqjytVqsS7dOnC69atq1xfsWKFjIMfegR+//13bn04Jf0YM9GLsR48eLDMAPVIoojth46eSLgTJ05wY7UBbsz+4+XLl1fqDwy1sakva0YtWrTgxhfF5h+9eIWLjoBuPbJK5PSRCgy1VkLh/DZmWCrtlXg2tx6FoXb27NmuYa3xjFlM4QiJVLgfPREup/EdjTns6ZBO4cIjYOdrrQ/it6hPlKuTnjAOD08f9pT86ieMvswuA87dCfjVE43pjK1+ZP903nnnmc+z9o+96ENKuPAI+NUT5awTJzyJkRII5CcBMf5I8t3DUJsg7aShwCQIF0QBARAAgdgJ0AsF0VYbyw5ymuVCbv/+/ZyMtsKvd+/eUjadODIyfmgRuOeee6QujGXtuDBE7N27l3fo0EH6nXvuufznn3828zCWrpbXr776an7y5EnzurG3rTmDRui2ffv2WjIh0r8IrFy5UrImI+2nn35qev7yyy/8wQcflH7G/sDc2KPM9EM9+he/uH7p6MlYmlrqT9QZ6xGG2ri0lzkfzHLOzCYKH516ZJVj06ZN8mOwWrVqyfoFQ62VUvDfP/74o2RLRrzvv//e8U+s9HDo0CFuLC2Z8e+5556T6V144YX8iy++CC4kUuB+9UTIBg0aJHVx6aWXmh8T0XUa/xlLWUu/7t2702W4EAjo6Anj8BDAe0xCRz9B+zKPoiGYhYCOnqZPny7btPPPP998R0FJ0jMWfbQsxuQYQ1hAB/ypoyedOAHFRHQQAAGDgGgDkwwDhtoEaScNBSZBuCAKCIAACMROoEaNGrJzN/Y/VfKnBx7Rjjdr1kz66cSRkfFDi0CdOnWkLoy9hJU0Fi1aJP1IX8bemfz48ePKtaVLlypxrMYnmqlL4eH0CRj7wUneo0ePVhIy9o3jxv5k8o8M5eRQjxRMsZzo6MlaV0R7aD2KjyZiuQFkIglglrNEEfsPnXokhKQPVdq2bWu2lzfffDO3foTUv39/EQzHEAiQQVy0VWPGjAmU4rfffsvFOIRmri9ZsiRQeoj8LwI6eurcubPU7SOPPPKvxIxfzzzzjPQjQyFcOAT86gnj8HC4e03Fr34o3SB9mVe5EE4loKOna6+9VrZpw4YNUxKcM2eO9KMPzE+dOqX440SPgI6edOLoSYdYIAACVgJirG+9lrTfMNQmSCNpKDAJwgVRQAAEQCBWArTk04wZM/gLL7xg/okZl0IImkUr2nHa/5ScThyRHo56BGjf2YoVK3KaqUl/y5cvVxLas2eP1BPpa/HixXzdunXKNVq21epo5rR1v1syJMLpE2jQoIHk7WXpLdQjfdZBYvrVE+V18OBBc/lCWsKQ/saNGyd1TfUNhtogGtGL62Y8xyxnPa5eY+nUI5H2rFmzzPpDqz98/vnnvG/fvrI+wVArKIVzfPPNNyXbl19+2UyUZrzQzFm/jmZmivEgrRIBFx4BHT1Z96e94447FGGGDBkidYV9ahU0gU786gnj8EC4fUf2qx/KIEhf5ltARDAJ6OjJuuzxSy+9pJDcvHmzbO+ojyJjIVxwAjp60okTXFKkAAIgIMbnSSYBQ22CtJOGApMgXBAFBEAABBJBgIxICxcuNI2Doh2nwXc2pxMnW3rw807glVdeUR5St27dyj/55BPlGunT6uhFrdAtHWfOnGn1xm8fBA4cOKCw3LBhAy8sLOT16tUz91S68sor+dixYz195Y165AO8z6Bh6emNN95Q9A1DrU9FhBDczVALnYQAOUMSQeoRrS5QUFBg1h+ayUQOhtoMoEO4XFRUJNsqMt5Z96e/+OKLzdlkYtnjbNm9/vrrMh3S3w8//JAtOPx8EtDRExkBxcd29NEDjTFo2erHH39c2bbEvlKOT9EQ3ELAr54wDrfAi+GnX/0E6ctiuJ0Sm4VfPVmX06Xn1ffff19hQ+MK6/MsfVAJF5yAXz1RjjpxgkuKFEAABEQbmGQSMNQmSDtpKDAJwgVRQAAEQCDnBGgvU5q9KdpvegFkX2rXLqROHHsaONcjQMsRWpfQpb3KaAYuLf0kXuKRLmk/M6uzLo1H/k899ZTVG799EKB9+kR9oWP16tWVc+HXpEkTTi+GMjnUo0xkwrkelp5gqA1HH0FSwSznIPSCxQ1SjwYPHmy2jbRXN718JQdDbTB9ZIs9fPhwx75I9El0rF+/PqcX3Zkcrb4hjOsUnvYKhAuXgK6eaMlPGqNb9Sl+0/LUtGIOXHgE/OoJ4/Dw2HtJya9+gvRlXuRBGGcCfvW0c+dOpY1bu3atkjDtyy3aPTrSx8twwQn41RPlqBMnuKRIAQRAQLSBSSYBQ22CtJOGApMgXBAFBEAABHJOoHbt2soDDxn7Bg4cyLPNutCJk/MbLQECbNu2TVm2i/pcmmkmXKdOnaQu6aVdx44d+Ysvvshpfx/al1b00XR87LHHRDQcfRJYv369wpJ4li9f3uRNRyvnnj17Zkwd9SgjmlA8wtITDLWhqCPURKCTUHFmTUy3HllnANJ2C8LBUCtIhH+89dZblf6HxgQDBgzg9NGQtV/KtjzulClTZNimTZvy3377LXxB8zxFXT09//zzygd5Vp3S76FDh3LaExouHAI6esI4PBz2XlLxqx/dvsyLLAiTmYBfPX300UeyD6J2jVaNsjvrh8k0qxMuOAG/eqIcdeIElxQpgAAIiPFfkknAUJsg7aShwCQIF0QBARAAgZwTmDhxIu/Xr18xA+C9996bUTadOBkTg4cnArRHj3XmM/W3kyZNUuLS3rWVK1dWHnBFv2w/0stYOD0C9pcIzZs35zQLiRwtwdqtWzdFB7Qvo5NDPXKiEt61sPQEo2B4OgkrJegkLJLu6ejUI1rSvWXLlmY7SO0jnQsHQ60gEf6RPsCi/Us7d+6srIxy5swZ3q5dO6Vf+u6774oJQKtz1KlTR4ZbtGhRsTC4EJyAjp5oFRTrOK5Zs2Z8/Pjx/JprrlGujxgxIriASMEkoKMnjMPjKzx+9aPTl8V3NyU3J7962rJli9Km0ZLiVkcfD1nbQqwkYKWj/9uvnignnTj6EiImCICAICDaQHGexCMMtQnSShoKTIJwQRQQAAEQSAwBWkqIXvCJdpyO+/btyyqfTpysCcKzGAF6cUp7zVn1UqlSJT537txiYekCfXnctm1bJTzNpqXliWrWrCmvz5o1yzE+LroT2LVrl+RIerHvCbds2TLFn4xK2RzqUTY6+n5h6QlGQX0dRBUTOomKbPF0deoRGfhEnzVhwgT+7rvvyj/rjDMyKJLfjh07imeMK6ESoNmYQid0XLlyZbH0rXvTVq1alZOBFy5eApn0RMuHC/0VFhYqQo0ZM0b60aoeNKaAi5ZAJj1RrhiHR8veS+pO+tHpy7zkhTD6BJz0dOjQIdmeUZu3YsUKJQP7HraLFy9W/HESPgEnPbnlohPHLU34gwAI/JOAGA8mmQcMtQnSThoKTIJwQRQQAAEQiJUA7Uu2Zs0a82/Dhg3F8l61apXycLRkyRJzLzO/cYoljAtaBGiWZpcuXRSdtGjRwvWlNi1999lnn3F66UovwU+cOGHOaCpbtqxM6+9//7uWTIjE+cmTJyVHGvfYZ8zSy+0KFSrIMDR7WafugXUwAjp6csoRRkEnKrm9Bp3Ex1+nHtGeceKZ0Mtx9OjR8d1QnuZEYwKrLubNm1eMBI0vRJj+/fsX88eF6Ak46cl+benSpYogmzZtknoj/TkZ4ZUIOAlMwK4Te33CODww4kAJOOlHpy8LJAQiuxJw0hPNmLUubbxgwQIlnS+//FJp7z7++GPFHyfhE3DSk1suOnHc0oQ/CIDAPwmIsXqSecBQmyDtpKHAJAgXRAEBEACBWAlYX+bQHqZiuVYhxAcffKA8/NBMQZ04Ij0cgxG46667FH3QrFjdGS4bN26UaZHB9tSpU8GEy/PY1uUhaR9gq6Ol78R4iI4LFy5EPbICivG3Xz05iQajoBOV3F6DTuLl77cewVAbr34ot+3bt3MyeNPfQw89xH/66SdFCDIkWfsl+3KSmzdvVvztK0UoieFEm4COnqwz1EmHH374oZL/zp07Fd3NmTNH8ceJfwI6enLLBeNwN0Le/XX147cv8y4RQjoR0NVTw4YNZZv26KOPKknTM5Xoy+hdxrfffqv448Q/AR096cTxLxligAAIOBEQbaCTX1KuwVCbFE0YcqShwCQIF0QBARAAgVgJ0D5xF1xwgWyracal1dEMCtGO03H//v3mTEy/caxp4rceAfqC2KqLoqIi14RoD7rzzz/f/KPlkq3uzjvvlOndeOONVi/81iBgXWqQlu+0umeffVayJh3SS1SdumdNE7/1CPjVk1MuMAo6UcntNegkXv5+6xF9rEKGQae/6667TraP119/vRmGPgiDC0aAxmvWMcO0adOUBHv37i39acUH+8das2fPlv7lypXT/ihMyRQnxQjo6Mk+g+yBBx5Q0n3iiSek7qgMoD4peLROdPREGWEcroXbdyRd/fjty3wLhggKAV09jR07VrZpjRs3Vvqjnj17Sr/27dsr+eFEj4COnnTi6EmHWCAAAnYCYrxvv56kcxhqE6QNUWDiOCbotiEKCIAACKSGwG233SYfcOhlHX2p+tJLL/Fu3bopSw117dpV3pNOHBkZP7QIWB9EqU+tUqVKxj+avUTO+gKC9qUdNWoUJ4NG3759pc4pLftsDC0B8zwSLXdcunRpybVXr158/vz5/Mknn+S0h7AYB1HdEQ71SJCI76ijJ7t0MAraieT+HDqJVwdh1CMhsbU/wvK6gko4x2bNmsm+h8YMQ4cONccA999/v7xOfRPtG2x3I0eOlGFat25t98Z5iAT86omW0b3iiiukfmjs0b17d06redBYkQzrYszRpEkT/uuvv4Yobf4m5VdPRArj8PjKi45+wuzL4rvTdOekoyfa51m0aXSkdxL0MdHgwYOV6/YVjdJNKrfS6+hJJ05u7xK5g0DJICDaxyTfDQy1CdKOKDBxHBN02xAFBEAABFJDgPYMqVWrlvKgY2+zaQbt3r175T3pxJGR8UOLQM2aNbPqyKqzmTNnmnkcOXKEX3rppVnjDRo0SEseRCpO4NVXX1U+brDqhH5XrVpV2b8W9ag4wziu+NWTXSYYBe1Ecn8OncSvg6D1SEgMQ60gEf6RXm5XrFgx6xigadOm5j7r9txppQ3Rhw0cONDujfMQCejoaf369Zw+wBM6cjqSwRazacNTlI6eMA4Pj79bSjr6oTTD6svc5IP/Pwno6mnEiBFZ27sOHTo49mXgrkdAR086cfSkQywQAAErATEGtF5L2m8YahOkkTQUmAThgiggAAIgkBMC+/bt461ateK0t4tot8WRvlr95ptvismlE6dYIrjgicBXX31VTC9CP05HYailxHft2sVpKV57OHp5O27cOHMJXk9CIJAnArNmzeIFBQXFeFP9ouU/7Q71yE4knnO/erJKBaOglUYyfkMnudFDkHokJIahVpCI5rhu3TpuXV7aOha47777ii15LKS4+OKLZT82fvx4cRnHiAjo6GnDhg38qquuknqy6rZTp05827ZtEUmbv8nq6Anj8PjKi45+SLow+rL47jL9Oenqifqi8uXLK20erShA2/mcPn06/WASdgc6etKJk7DbhjggkDoCYvyXZMHPIeEMQeESQMB46W9KAZUkQBkQAQRAAARcCJw4cYJt3ryZGS8VWL169ZixDwyrUaNG1lg6cbImCM9ICJBe6e/7779n9evXZ8a+WaxatWqR5JXvidKYx1hOja1du9ZkbMxYYnXr1mViTOTEB/XIiUq013T0FK1ESF2XgLHMODOWG5fRjVlMzPhgQp7jR3QEUI+iYxtmyobRjhn7ozOqGzS2o37JWC0lzCyQVggE/OrJWAbZ1Cvp9sCBA+b47rLLLmMNGzYMQRokkYmAXz1ROhiHZ6IZ/nUd/aAvC18Pbinq6MlYyp0ZKxIxY/Yma9CgATM+VmHGFjNuWcE/AAEdPenECSAiooJAXhMQ75ioH0uqg6E2QZpJQ4FJEC6IAgIgAAIgAAIgAAIgAAIg4IMADLU+YCEoCIAACIAACIAACIAACIAACIBA6gmkwe4GQ22CilkaCkyCcEEUEAABEAABEAABEAABEAABEAABEAABEAABEAABEAABEAABEAABEHAkkAa7Gwy1jqrLzcU0FJjckEGuIAACIAACIAACIAACIAACIAACIAACIAACIAACIAACIAACIAACIOCdQBrsbjDUetdn5CHTUGAih4AMQAAEQAAEQAAEQAAEQAAEQAAEQAAEQAAEQAAEQAAEQAAEQAAEQCAggTTY3WCoDajkMKOnocCEeb9ICwRAAARAAARAAARAAARAAARAAARAAARAAARAAARAAARAAARAAASiIJAGuxsMtVFoXjPNNBQYzVtDNBAAARAAARAAARAAARAAARAAARAAARAAARAAARAAARAAARAAARCIjUAa7G4w1MZWHNwzSkOBcb8LhAABEAABEAABEAABEAABEAABEAABEAABEAABEAABEAABEAABEACB3BJIg90NhtrclhEl9zQUGEVgnIAACIBATASOHj3KypYtyypXrhxTjsgGBEAABHJD4PTp06xChQq5yRy5ggAIgEBEBNC2RQQ2hmSPHz/OqlSpEkNOyAIE0kFA59n0zJkzrFy5cum4wTyWUke3eYwr0K3rsEZ/FAg5IoNAXhNIg90NhtoEFdE0FJgE4YIoIAACKSXQsmVLtnHjRlP6w4cPs4KCAsc7OXjwIJsyZQpbvnw527p1K+Ocs+rVq7MBAwawsWPHwmjrSC34RS/6If6rVq3KmlmbNm3Y1KlTs4aBJwiUdAJe6hMxmD9/vllfduzYwY4dO2a2i5dffjkbM2YMu+WWW0o6JtwfCIBACSXwzjvvsMmTJ7Pt27czeiFbtWpV1qhRIzZy5EjWq1evEnrXyb4tr/3S6tWr2bRp09j69evZ119/zS666CLWqlUr1qdPH1ZYWJjsm4R0IBABAZ1n07feeovNmzePrVmzhu3evZtVq1aNNW7cmA0bNoz16NEjAimRpJWA1/ZOR7fWfPDbOwEd1uiPvPNFSBAAgcwE0mB3g6E2s/5i90lDgYkdCjIEARAoUQTI6Nq5c2d5T2SopQdWu/vuu+/YDTfcYL7Ys/vReZMmTdi6devYeeed5+SNa5oEvOrnqquuYps2bcqay0033cToBS0cCOQrAa/1acSIEex//ud/MmIaOnQoe/755zP6wyNeApgREy9v5JZeAqNHj2ZFRUUZb+Duu+9mc+fOzegPj/AJeO2X3n33XXb77bczmgXt5J5++mn28MMPO3nhGgiUSAI6z6ZkoL3nnnvY2bNnHZl07dqVLV68mJUpU8bRHxeDEfDa3unoNphk+RtbhzX6o+SXFzwbJV9HkPCfBFJhdzNmKMElhIBRbDj9wYEACIBASSJw4sQJbswS48YLHV6+fHmznRPtnWGoLXarv//+O2/evLkMZyx5zI0ZZbxu3bryGsUfPHhwsbi44J+AX/1QDsaMGEUXQp/Wo2Go9S8MYngm0KJFC24MNM2/I0eOeIpnvBDntWvXln/GjCZP8RDIOwG/9WnZsmVKXTKWd+fGRyq8dOnSyvUFCxZ4FwIhPRPwWo+WLFnCjZet/NJLLzX1YnxgxNu1a8eNmdCe80LA4ATee+893rZtW89/f/rTn4JnihS0CBgfailtWKVKlcyxnH38MHv2bK30Eck7Ab/9Eo0pjOVZpf6MjyJ5ly5d+CWXXCKv0XiP6iNcdAS89k9CAr/hRTwc3QnoPJsaKw9xwwAr6ww9zzZt2pSXKlVKXqN6NGHCBHcBEMIzAb/tnY5uPQuDgAoBHdbojxSEiTrBs1Gi1AFhPBIQ7ys9Bs9JMFgFc4LdOdM0FBhnyXEVBEAABJwJ0Ets0bY5HZ0MtStXrpRx6KH2008/NRP/5Zdf+IMPPij96EW58YWyc8a46omAjn5+/PFHqQMyoH///feOfz/99JMnGRDIPwF6OWqtT071yJ6qsZxusZes/fr1swfDeQACOvWJPmgQujSWwOOkJ3L79+/nZLQVfr179w4gGaI6EfBaj+gDB/uLVaEXOhozYvivv/7qlAWuhUzglVdekXXCqoNMv42ldUOWAMl5JTBo0CCpK/rAgV6ek/v555+5sTWC9OvevbvXJBFOg4BOvzR9+nSpn/PPP9/sjyhrGoeToUnUN4whNBTiMYrX/kkk5ze8iIejNwI6z6b0cZeoK8Zy71x8VLl3717eoUMH6Xfuueea7aI3SRAqGwGd9k5Ht9lkgF9mAjqs0R9l5plLHzwb5ZI+8g5CQPTLQdKIOi4MtVET9pF+GgqMj9tBUBAAARAwZxuJts3pKB5araholp8IayybZ/Xixv5m/O2335Z/xjIrij9O/BFwe6B10o+x5LHUj7F/pr8MEVqbgN8vxO0ZDR8+XOpN1C+8ZLVTCnauU59q1Kgh9WLsY6YIQPoRumrWrJnihxM9An7rEWbE6HGOKhbNvhR1wsvR2EszKlGQrgsBY5sLqatHHnlECf3MM89IP2MvbsUPJ+ES0OmXrr32WqkfYx9NRaA5c+ZIP/qY6NSpU4o/TvQJ+O2f/IbXlwwxdZ5N69SpI+vK1KlTFYiLFi2SftSXbdy4UfHHiR4BnfZOR7d60iGWDmv0R8krN3g2Sp5OIJF3AuL50XuM+ENij1pDS0lxqVgrOymwIAcIgEAqCHz77bfMmBErZV2xYgX77//+b3luGAJZQUGBPKcfDRs2ZHv27DGvGV+IsxtvvFHxx0l4BHT0Y7xcYHfccYcpxMsvv8wMYxIzZgEy2pvk4osvDk84pCQJGMvesp49e8pz+49Mez2LcJs3b2YtW7ZkxpJTrFatWuwf//iH6UW6Ix3ChUPAb32iPctmzZpFH02aAvTt25dVrFhRCmMYmeT+jbSP2dKlS6UffvgnoFOPSCf/93//Z2ZmzIhhq1evNvusffv2sf/6r/9iH3zwgelnzIhhxioCzFgu1L9giOGZALV1X375Zcbw1NYZK2+Y/hdeeCH76KOPGOkNLn4C1v1paczw17/+VQpB+27/7//+r3mOfWollkh++O2XSAhjmxJzTEe/X3rpJfbHP/6RfpqOxvRXXnmlOGXGx3vKufTAD18E/PZPfsP7EgaBixHw+2z622+/MWM2OqMjOeMjY9apUyeZrjGrljVo0ECe0z61//Ef/yHP8UOPgE5751e3epIhFhHQYY3+KHllB89GydMJJPJOIBV2t/htw8gxEwGjaJlf1mXyx3UQAAEQSDuBN954w2znRHtnn7F54MABxX/Dhg28sLCQ16tXz9wvy3g5xMeOHYsv+CMqCG76oWyLioqkjoYMGaLsHWwYajl9LYtlj8NVkM4X4kICWh6c9nSkOnfzzTeb+2yK+te/f38RDMcICHipT07Z0h5OCxcu5IbRVta1N9980ykorvkgoFOPMCPGB+AcBzVe0HKhL9q/m/bOgssdgXXr1sklw2lpTxq7GR868Mcff1xZ1t2+kkDuJM6PnN36Jev2FjRWeP/99xUwtLKNGEPQkfYihgtOwG//5Dd8cAnzN4Uonk3ty/hv3bo1fwFHeOdu7V0Uuo3wdlKdtA5r9EfJVLkYa9MYAKsFJFNHkCozATGGzRwi9z5Y+jj3OpASpKHASGHxAwRAAAQ0CLg9MH3xxRfKC6Dq1asr56KdbNKkCacBP1y4BNz0Q7k5LaEr9CKO9evXN5epDle6/E3t4MGD5stQeiFKf+PGjVPqhf2DByspY8amGZZelH/++efc+ApWxoWh1koq/N9e6pM916uvvlox0JLe7A/B9jg490bAbz2ifWfJWE57pdPf8uXLlYyMlR9kXaK2z5gRo/jjJF4CtNep6INoP3u43BOgZXKpDRN6sR7JmD5jxozcC5lnErj1Szt37lT0tXbtWoUQ7TFs1SMZnOCCE/DbP/kNH1zC/E0h7GdT+qjIuu0F7eGNfe6jKV9u7V3Yuo3mLkpGqjqs0R8lT/d4NkqeTiCRPwJiDOsvVryhYaiNl3fW3NJQYLLeADxBAARAwIWA2wPT+vXrlRdA1C4aS97wjh07mkfRTtLRWArWJTd4+yXgph9K79Zbb1V0ZCzlxQcMGMDJeG7Vj7Gcod/sEd4jAS96oqRo5ouxtLipF5rpTA6GWhNDLP+86skqTO3atZV6VKpUKT5w4EDMUrdCCum3jn6sWWNGjJVGbn+//vrrst5Qm/fDDz/kViDkbhJ4/vnn5axa6/hA/DaWQOa06gNcfATc2j1juXBZl0hPTjP9qF8SOqRVVuDCJ+CmJ3uOfsPb4+M8M4Ewn023bdvGjSWPZf2hekSzo+GiIeBWL8LUbTR3UHJS1WGN/ih9+sezUfp0lm8Si/Frku8bhtoEaScNBSZBuCAKCIBACgm4PTDZB+TNmzfnxv6n5p3SrMFu3bopD7c0QxAuPAJu+qGcHnvsMW7sN8c7d+6szPQz9qjl7dq1U/Tz3XffhSccUpIEvOiJAg8ePNjUR7Vq1TgtH0UOhloTQyz/vOrJKszEiRO5sXdwsRd59957rzUYfodAQEc/IlvMiBEkcn+kMYL4IIWepaZPn557oSABf+qpp5TxQLNmzfj48eP5Nddco1wfMWIEaMVIwK3d27Jli6KfTz75RJHO2HNT8cesaAVPaCduerJn5De8PT7OMxMI69nU2O9ZWTGF+qtJkyZlzhg+gQm41YuwdBtY0DxIQIc1+qN0FQw8G6VLX/kqbRrsbjDUJqh0pqHAJAgXRAEBEEghAbcHpl27dikvgOx7ly1btkzxp/TgwiPgph+3nGj2jOjL6Lhy5Uq3KPDXIOBFT9b9AV944QWZCwy1EkXkP7zoKZMQtLwkfRBhrU/79u3LFBzXNQjo6gczYjRgRxhlypQpsp40bdqUkyEJLvcE6AMh0X4VFhYqAo0ZM0b60aop1N7BxUPArd07dOiQ1A3pb8WKFYpg9j0DseS7gie0Ezc92TPyG94eH+eZCQR9NqWlQocMGaLUq0qVKvG5c+dmzhQ+oRBwqxdBdRuKkHmSiA5r9EfpKRx4NkqPrvJdUvFskmQOMNQmSDtpKDAJwgVRQAAEUkjA7YHp5MmTyoOsfcYszdqsUKGCDEMvaOHCI+CmH7ecPvvsM6kb6tPmzZvnFgX+GgTc9PT777/zli1bmrqgWel0LhwMtYJE9Ec3PdHS1GvWrDH/NmzYUEygVatWKfVpyZIlxcLggj4BN/04pYwZMU5UcneNXoDXqVNH1pNFixblThjkLAnYxwJLly6VfvRj06ZNUmc0VsBHXQqeSE/c2j360MG6tPGCBQsUeb788ktFdx9//LHij5NwCLjpyZ6L3/D2+DjPTCDIsymt+NClSxelzrRo0YLv2LEjc4bwCY2AW70IotvQhMyThHRYoz9KR+HAs1E69AQp/0kgDXY3GGoTVFrTUGAShAuigAAIpJCA2wMT3ZL1peuLL76o3OWePXuUh92FCxcq/jgJRsBNP9u3b+ejR482/x566KFi+2aSYVb0ZXS0L5kXTDrEFgTc9ETGCqGHCRMm8HfffVf+0Z7Cwo+WryY/vDASZMM9uunJaqw455xz5DLvQooPPvhA6op0Zl9hQITDUY+Am36sqWJGjJVGcn5b96atWrUqp4+54HJPwNoHUdv14YcfKkLt3LlTadvmzJmj+OMkOgJe2r2GDRtK/Tz66KOKMDTuFmMI6rdoqUO48Al40ZM1V7/hrXHx252A7rPpXXfdJesL1Zvhw4ejn3LHHVoIL/VCV7ehCZlHCemwRn+U3AKCZ6Pk6gaSZSYgxrCZQ+TeB4ba3OtASpCGAiOFxQ8QAAEQ0CDg5YHJuiQeGZKs7tlnn1UeeOllH1x4BNz0s3//foX/tGnTlMx79+4t/Wnm86lTpxR/nIRDwE1Pr7zyitSDGFtkO5LxHS58Am56opnOF1xwgdQVGZ2srn///tKP9Ef1Dy48Am76ETlhRowgkbwjzUwSbRvVF7hkELDPunzggQcUwZ544gmpN9IffbQCFw8BL+3e2LFjpX4aN26sGJZ69uwp/dq3bx+P0HmYixc9WbH4DW+Ni9/uBHSeTWk2uuif6FhUVOSeEUKESsBLvdDRbahC5lFiOqzRHyWzgODZKJl6gVTuBES/7B4ydyFgqM0d+2I5p6HAFBMaF0AABEDABwEvD0y03HHp0qXlw22vXr34/Pnz+ZNPPslpTx/RVt52220+ckZQLwS86KdZs2ZSB1WqVOFDhw7lFO/++++X10lHNJMTLhoCbnqCoTYa7n5TddMTpUftmGjT6OMGmr1ES0h169ZNWX6ya9eufrNHeBcCXvRDSWBGjAvIHHlv3rxZ1h2qQ5hxniNFOGR79uxZfsUVV0j90Jiue/funFZJIUNfuXLlpF+TJk04zcqAi4eAl3Zv69atUj9Ut6j/mT17Nh88eLBy3b7qTTx3kB+5eNGTlYTf8Na4+O1OQOfZ1PpRA9UjembK9EfjdrjwCXipFzq6DV/S/EhRhzX6o2SWDTwbJVMvkMqdgHjv4h4ydyFgqM0d+2I5p6HAFBMaF0AABEDABwEvD0yU3KuvvqoYKUT7KI60xCEN9uHCJeBFP/TAVLFiReVlndCLODZt2pTTXjRw0RBw0xMtEU7LUDv9XXfddVJ3119/vRkGs5lyoyfKlfZyrFWrltSJqEPWI8263bt3bzRC5nGqbvWI0GBGTHILCBmORD0hwx+WPU6WrtavX8/LlCkjdSR0ZT2S3tD/xKs3L+0eSTRixIisuuvQoQPGeRGqzquehAh+w4t4OHon4PfZtGbNmlnrkLUtnDlzpndBENIzAa/1wq9uPQuAgMUI6LBGf1QMY04v4Nkop/iReUACou8NmEyk0WGojRSvv8TTUGD83RFCgwAIgIBKwOsDE8WaNWsWLygoKPaQ26pVK06GKLjwCXjVz7p167jV4Cf6Lzred999WPI4fNUoKXrVkxLp/5/07dtX1iksFepEKLxrXvW0b98+Tu0a7fdnrUv0m2YyffPNN+EJhZQkAS/6wYwYiStxP0aOHCnrS+vWrRMnHwTifMOGDfyqq66SerK2b7Rf+rZt24ApZgJe2j0h0vjx43n58uUV/dHs6DvvvJOfPn1aBMMxAgJ+9ETZ+w0fgch5kaTXZ9OvvvpKqTfWts/pNwy10RQfP/XCq26jkTS/UtVhjf4oOWUEz0bJ0QUk8U9A9MH+Y8YX4xzKyhAULgEEjBd0phRQSQKUARFAAAQSQYDaQ2PmLFu7di2rVq0aM2Zqsrp16zLRXiZCyDwWwnjJyox9gtmRI0eYsY+ZqR9j9l8eE4nn1o2lwJmxJLjMjPgbHzXI82w/CgsL2WuvvWYGMQy1bM6cOdmCwy9GAidOnGDGcq5s165drF69emadqlGjRowS5FdWXuqRMduZHThwwBMY40UrGzBggKewCBScgLGHPVu+fLmZ0MCBA9mMGTOCJ4oUQidgLINsjhNorEB1qX79+uyyyy5jDRs2DD0vJBg+AWNZamas/MCM1VRYgwYNmGF4Z8Y2JOFnhBQVAl76J2sEv+GtcfHbHwE8m/rjlabQ0G182tJhjf4oPv1kywnPRtnowC/pBMR7ZGqDkupgqE2QZtJQYBKEC6KAAAiAAAiAQF4SCPJCDobavCwyuGkHAm71yFi5wZcxCYZaB8gRXqpevTo7fPiwmYMx04JNmjQpwtyQNAiAAAjER8Ctf7JL4je8PT7OQQAEQAAEQMCNAJ6N3AjBP+kE0mB3g6E2QaUoDQUmQbggCgiAAAiAAAiAAAiAAAiAAAiAAAiAAAiAAAiAAAiAAAiAAAiAAAg4EkiD3Q2GWkfV5eZiGgpMbsggVxAAARAAARAAARAAARAAARAAARAAARAAARAAARAAARAAARAAARDwTiANdjcYar3rM/KQaSgwkUNABiAAAiAAAiAAAiAAAiAAAiAAAiAAAiAAAiAAAiAAAiAAAiAAAiAQkEAa7G4w1AZUcpjRRYEJM81MaSV54+RMMuM6CIAACIAACIAACIAACIAACIAACIAACIAACIAACIAACIAACIAACHghIOxuSbaJwVDrRZMxhREFJo7sklwo47h/5AECIAACuSRw9OhRVrZsWVa5cuVcioG8XQicPn2aVahQwSUUvEEABEAABEDAOwGdvgXjBu98wwqpo6ew8kY64RA4e/YsO3z4MKtWrRorXbp0OIkiFS0COvXpzJkzrFy5clr5IVK0BFC3ouUbZuo6dS/M/JFWcQIY0xVngisgEAcBYXdLsk0Mhto4SoLHPNJQYDzeCoKBAAiAQN4QmDdvHnv44Yfl/fbo0YMVFRXJc/Hj4MGDbMqUKWz58uVs69atjAYH1atXZwMGDGBjx46F0VaAiujoVU/z589nU6dOZTt27GDHjh1jBQUF7PLLL2djxoxht9xyS0TSIVkQAAEQAIGSTECnb8G4If4S4VVPNJabMGGCZwFvvPFG9uc//9lzeAQMRuDtt99mkyZNYlu2bGGnTp0yjbStW7c2x+u33357sMQR2zMBr/XJmuBbb73FaMy+Zs0atnv3btPI3rhxYzZs2DBGz1hw0RBo2bIl27hxo5k4fdxAzz9ODnXLiUp817zq6Z133mGTJ09m27dvZ2QUrFq1KmvUqBEbOXIk69WrV3wCIydJAGM6iQI/QCBnBFJhdzNeFMMlhIBRUjn9wYEACIAACKSDgGHI45dcconZdos2vF+/fsWEP3LkCP/DH/6ghBPh6dikSRP+008/FYuHC+EQ8Kqn4cOHZ9QR6Wno0KHhCIRUQCCPCPz88895dLe4VRAoTkCnb8G4oTjHqK/40dMrr7ySdbxgHePRb+PFeNTiI/3/T+Chhx7KqpuJEyeCVQwE/NQnIc7cuXN5qVKlMuqva9eu/NdffxXBcQyJwHvvvacwNwy1jimjbjliie2iVz2NGjVK0ae9P7r77rtjkxkZ/ZMAxnQoCSCQDAKiPUyGNM5SwCrozCUnV9NQYHICBpmCAAiAQEIJOL2EsBtqf//9d968eXP5wGQsecyNmZm8bt268hq1/4MHD07oXaZfLC96WrZsmaIPY1lqfsMNN3BjqTzl+oIFC9IPJIF3QC/nateuLf+ML76llPRiom3btp7//vSnP8m4+BEugWx6sua0ZMkSfs899/BLL73UrD/GspO8Xbt23JhdYw2G3xER8Kona/YtWrTgxlfG5h+9UIILh4BO34JxQzjs/aTiV0+zZ89WxgbiOT7TsU+fPn7EQVhNAsYsMkUvlSpV4l26dCk25l6xYoVmDojmhYDf+kRprlq1ipcpU0bqj56XmjZtWsxwa8xk9yICwrgQOHHiBDdWD+LGqlC8fPnykju1YU6GWtQtF6AReYehJ3rvYMyoVXRMfRhcPAQwpouHM3IBAS8ExDjdS9hchYGhNlfkHfJNQ4FxEBuXQAAEQCAvCWzatEka8WrVqiUffuyG2pUrV0o/eunw6aefmrx++eUX/uCDD0o/MmQY+/3kJcsob9qrnm666SapC2NpNU6zcMnt37+fk9FW9NG9e/eOUty8TNttxjNmLiWjWLjpSUiJGTGCRG6OXvVklc7rLA1rHPz2RkCnb8G4wRvbMEP51dOhQ4f46tWrM/4999xzctxw4YUX8i+++CJMcZFWBgLGVhWS+9VXX81PnjxphjT2OuVWHbdv3z5DCrgcBgEra69javq4S4y1jSVaufhgaO/evbxDhw7S79xzz+VYqSOYluijOcHa6ehkqEXdCsZcJ7aOngYNGiR1Sx9LkqGXHNWZNm3aSL/u3bvriIQ4GgQwptOAhiggEBEB0edFlHwoycJQGwrGcBJJQ4EJ506RCgiAAAikmwAZVGmGH7XbN998szlzTLTh/fv3V26OZgYKv9GjRyt+xp4x3NjrR/7RiyS48Aj40VONGjWknoz9sRQhyPgudNisWTPFDyfBCbjNeMbMpeCMw0jBTU+UB2bEhEE6WBpe9EQ5+J2lEUyq/I2t07dg3BB/edHRUyYpv/32W16nTh1z3ECz1GmFAbjoCRw/flyO1WjMtnTpUiVTq9GDZm5SeLhoCOjUJ1FnSHdTp05VBFu0aJGiW2MvVcUfJ/4IWOuCeL6xHoWRXKSKuiVIxHv0qyeSrnPnzrKuPPLII4rAzzzzjPQjwztcPAQwpouHM3IBAS8ERF/nJWyuwsBQmyvyDvmmocA4iI1LIAACIJB3BGbNmmU+6NBX3Z9//jnv27evfPCxG2obNGgg/WjWElx8BLzqiZYkmjFjBn/hhRfMPzEDQ0hKs2hFH037Y8GFR8DLjGfMXAqPt25KXvREaWNGjC7hcOJ51ZPbyz+n2TThSJhfqej2LRg3xFtOdPWUSUqaqSTGDLRyClw8BNatWye5E39a1tXqaLUB6/6n9KEkXPgEdOoT7TtbsWJFTisP0d/y5csVwfbs2aPodvHixYo/TvwROHjwIKeljMXfuHHjFL52Qy3qlj++YYX2qyfK17o/7R133KGIMmTIEKln7FOroIn0BGO6SPEicRDwRUCMzzYTnqAAAEAASURBVH1FijkwDLUxA8+WXRoKTDb54QcCIAAC+UCAZsEWFBSYDzpiH81MhtoDBw7IByJq4zds2MALCwt5vXr1eLly5fiVV17Jx44dy0+dOpUP6GK9Rz96yiQYvWxauHCh+fJI9NFvvvlmpuC47pOAnxnPmZLGzKVMZMK77kdPmBETHne/KfnRk5uh1v6S1q8sCJ+dQLa+BeOG7Ozi9M2mp0xyvP7663LcR2PFH374IVNQXA+ZwCeffCLZ05iNxm9WRx99ibEcHWfOnGn1xu+ICejUJyGSfQuMrVu3Ci8cQyDwxhtvKHXDPgZA3QoBcghJuOmJsiCjuvgghT4op/cMtEz/448/rmzlY189KgTxkIQDAYzpHKDgEgjkkIAYB+ZQBNesYah1RRRfgDQUmPhoICcQAAEQSCaBwYMHmw+ztKfsjz/+aAqZyVBLe5KJtp2O1atXV86FX5MmTTgN5OHCI+BHT0650t5m9HW/0BE97NqXYnOKh2veCXid8ZwtRcxcykYnHD+vesKMmHB466biVU+Uvs4sDV25EE8l4Na3YNyg8srVmZuenOSiGZviQz4aO0yfPt0pGK5FRIA+ehQGCuJPezVanXXZT/J/6qmnrN74HSEBnfokxKEP8qxLKdO+mzTegAuPgJsBEHUrPNZBUnLTk0h7zpw5nJ5bxTOs9UjL8dMqUnDxEMCYLh7OyAUEvBIQ7aHX8LkIB0NtLqhnyDMNBSaD6LgMAiAAAnlBwPqVKi2TK1wmQ+369euLPSSVL1+ed+zYkdNRtPt07Nmzp0gOx4AE/OrJKbvatWsr+qGXfwMHDuQ//fSTU3Bc80kgjBnPmLnkE7pG8DD0JLLFjBhBIvxjUD15ffkXvuT5l6Jb34JxQzLKhJuenKScMmWKHDc0bdqU//bbb07BcC1CAp06dZI6IIMEjbdffPFFPmzYME770lrH3Y899liEkiBpKwGd+kTxt23bxq3LhpL+aEUIuHAJeBkDoG6Fy1wnNS96onSff/555aMVa7tHv4cOHcppFRa46AlgTBc9Y+QAAn4IiPbQT5y4w8JQGzfxLPmlocBkER9eIAACIFCiCdCSXS1btjRf8jRv3pzTuXCZDLUfffSR8lKI4tGMC3K0rFS3bt0Uf9rvFi4YAR09OeU4ceJE3q9fv2IviO69916n4Ljmk0DQGc+YueQTuGbwoHoS2WJGjCARzTGonry+/ItG+vxK1a1vwbghGeXBTU92KWmGn3Xp90WLFtmD4DwGArSXaeXKlZWxtXjHYj+SYR0uHgJ+6xNJ9dJLLykr25D+Jk2aFI/AeZaLlzEA6lbuC4UXPdFKAda2rlmzZnz8+PH8mmuuUa6PGDEi9zeUBxJgTJcHSsYtpoqAaB+TLDQMtQnSThoKTIJwQRQQAAEQiJUAvXQT7fSECRP4u+++K/+sXxl37tzZvL5jxw6+a9cuGYfi2veDWbZsmeJPD2BwwQjo6Clbjj///DO/4447FD3t27cvWxT4uRAIY8YzZi65QA7BOww9kRiYEROCMrIkEYaevLz8yyICvDQIZOpbMG7QgBlhlEx6smdpXeGhatWq/MyZM/YgOI+JAO1f2rZtW2XcRrNphw8fzmvWrCmv03LxcPES8FKf6KOHIUOGSD3R81OlSpX43Llz4xU2j3LzOgZA3cptofCiJ9qaSbyvKCwsVAQeM2aM9KOVvag+wkVLAGO6aPkidRDwS0C0j37jxRkehto4abvklYYC43IL8AYBEACBEkvAvmynaLMzHUePHs1PnjwpH4gonH3GLL3Iq1ChggyDr/uDFx8dPdGyoWvWrDH/NmzYUEyIVatWSR2RHpcsWVIsDC54IxDGjGfMXPLGOkioMPRE+WNGTBAtuMcNS09eXv65S4MQdgI6fQvGDXaK0Z/r6MkuVYsWLeQ4oX///nZvnMdMgJb1/OyzzzgZ0OnDyhMnTpgr4ZQtW1bq6e9//3vMUuVHdkHqE62W0qVLF6kjGnNT3aKPX+GiI+BnDIC6FZ0e3FJ20xO1edb3EkuXLlWS3LRpk+K/cuVKxR8n4RPAmC58pkgRBIIQEG1kkDSijgtDbdSEfaSfhgLj43YQFARAAARKFAEdAyABsC6FR/tkWR0tIyXafjouXLjQ6o3fGgR09GR9cKU9zcTy1CL7Dz74QNGTfWa0CIejO4EwZjxj5pI756AhguoJM2KCasBb/KB6Erm4vfwT4XD0R0C3b8G4wR/noKF19STy3bx5M8YIAkaCjxs3bpR6IoPtqVOnEixtekULUp/uuusuqSN6LqJZ0JidHn1ZCDoGQN2KXkeUg5uerGNCqj8ffvihItjOnTuV+jVnzhzFHyfREMCYLhquSBUEdAiId686ceOKA0NtXKQ95JOGAuPhNhAEBEAABEokATKqzps3z/Hvuuuukw8+119/vRmGXlSQsy4zRMsiW92zzz4r41EfQA9QcMEI6OiJZqVdcMEFUhdkCLQ6mh0j+mg67t+/3+qN3z4I6BjS7clj5pKdSPjnQfSEGTHh6yNTikH0ZE3T7eWfNSx+eyeg27dg3OCdcRghdfUk8p49e7YcI5QrVw6GJQEmB8d27drx888/3/yj5XOt7s4775R6uvHGG61e+B0iAd36tGDBAqkfGmsXFRWFKBWSykbAyxgAdSsbwXj83PT05ZdfKnXogQceUAR74oknFH/xrkIJhJPQCWBMFzpSJAgC2gTEOz3tBGKICENtDJC9ZpGGAuP1XhAOBEAABPKJQN++feWDj33JO1ruuHTp0tK/V69efP78+fzJJ58091wSbf9tt92WT8hycq/Z9ET8hS5oOepHH33UXLa1W7duvFSpUtKva9euOZG9pGQa1LCEmUvxlIQgesKMmHh0RLkE0ZNVSreXf9aw+O2PgE7fgnGDP8ZhhNbRk8h35MiRcozQunVrcRnHHBCwvhCnfWlHjRplzkKzjv9orGefaZYDUUt0ljr1qWfPnrIekY6qVKmS8Y/6PrjwCHgZA6BuhcdbNyU3PdGy1FdccYWsR/T+oXv37pxW9KL6RR8SiWfdJk2acFr9Bi56AhjTRc8YOYCAVwKiDfQaPhfhzqFMDUHhEkDAWG7RlAIqSYAyIAIIgAAI+CBQWFjIXnvtNTOGYahlxlJCSmzyo+vGA5RyXZxUrVqVffzxx6xx48biEo4REMimp23btrGbbrqJ/eMf/8iYszHrlhlfH7N69eplDAOP7AT27t3L1q5d6xjoueeeY6tXrzb9jJnpbOjQoaxRo0bsyiuvlOGNPU/Zvffea54bLxzY8ePHmbGEofTHj3AI6OrpL3/5C+vRo4cUwpgRwwwjhjzHj3AJ6OrJLoXx8RAzPiKSl48cOcIKCgrkOX7oE9DtWzBu0GeuE1NXT5SXsVoKW758uZntwIED2YwZM3REQJwQCHz33XesTZs2bPfu3RlTGzRoEHvhhRcy+sMjOAGd+lSrVi124MABT5nPnDmTDRgwwFNYBHIn4GUMgLrlzjHqEF70tGHDBnbNNdew3377LaM49Py0Zs0a5fkqY2B4hEIAY7pQMCIREAhMIBV2t1xYh5GnMwGjxJlfODn74ioIgAAIgEBSCVi/1LfPqBUyz5o1ixsvvuWXrKLNb9WqFafleuGiJ+Cmp3379nHSB+1TK/QjjjST9ptvvoleyDzOwU0/hAYzl3JfQLLpCTNicq8fIUE2PYkw4ug2S0OEw1GPgG7fgnGDHm/dWLp6uvjii+WYYfz48brZI15IBHbt2sVpqxExfhPHihUr8nHjxnFamhcuegJ+6tNXX31VTF9Cb05Hw1Ab/Q3kUQ5exwCoW7ktFF71ZBhr+VVXXeVYpzp16sSNDylyeyN5mjvGdHmqeNx2ogiIMUWihLIJgxm1hpaS4lJh2U8KLMgBAiAAAikkYPTBzFj+xpxRWK1aNda0aVNWt25dJtr/FN5SiRT5xIkTzFhilxkvJMzZszTTuUaNGiXyXpN0U9lmPAs5MXNJkMjdMZueMCMmd3qx55xNT/awXmZp2OPg3D8Bnb4F4wb/nIPG0NFT0DwRP3wCNI6jv++//57Vr1+fGXtsMhp7w8VLAPUpXt5x5Ia6FQflYHnQKl47d+40/2imOrWBl112GWvYsGGwhBE7EAGM6QLhQ2QQCExAvHeluphUB0NtgjSThgKTIFwQBQRAAARAAARAoAQR8GJYql69Ojt8+LB518bMJTZp0qQSRCAdt5JJT8bKAL5eAGHpwmj1nUlPTrnCUOtEBddAAARAAARAAARAAARAAARAAARKAoE02N1gqE1QSUtDgUkQLogCAiAAAiAAAiAAAiAAAiAAAiAAAiAAAiAAAiAAAiAAAiAAAiAAAo4E0mB3g6HWUXW5uZiGApMbMsgVBEAABEAABEAABEAABEAABEAABEAABEAABEAABEAABEAABEAABLwTSIPdDYZa7/qMPGQaCkzkEJABCIAACIAACIAACIAACIAACIAACIAACIAACIAACIAACIAACIAACAQkkAa7Gwy1AZUcZvQ0FJgw7xdpgQAIgAAIgAAIgAAIgAAIgAAIgAAIgAAIgAAIgAAIgAAIgAAIgEAUBNJgd4OhNgrNa6aZhgKjeWuIBgIgAAIgUEIInD59mlWoUKGE3E3+3MbZs2fZ4cOHWbVq1Vjp0qXz58ZxpyAAAnlJ4Pjx46xKlSp5ee+5umm/4wP0S7nSFPJNMgG/9SjJ9wLZVAJnzpxh5cqVUy/iDARAAARKIAH0ZSVQqSXgltJgd4OhNkEFLQ0FJkG4IAoIgAAIgEBMBObPn8+mTp3KduzYwY4dO8YKCgrY5ZdfzsaMGcNuueWWmKRANlYC8+bNYw8//LC81KNHD1ZUVCTPxY+3336bTZo0iW3ZsoWdOnXKNNK2bt3ajHv77beLYDhGRMCLnsaOHctWrVqVVYI2bdqYdTBrIHiCQAkl4KUe0a2vXr2aTZs2ja1fv559/fXX7KKLLmKtWrViffr0YYWFhSWUTm5vS2d8gH4ptzqz544+yE4k/nOdemSV0msbaY2D3/4I6NaTt956i5F+1qxZw3bv3m1+MNm4cWM2bNgwRmN3uHAJ6OrJKkXLli3Zxo0bzUv0kSs998KBQD4T8NrHvPPOO2zy5Mls+/bt7OjRo6xq1aqsUaNGbOTIkaxXr175jBD3nhACqbC7cbjEEDDKLac/OBAAARAAARBICoHhw4ebfZPoo+zHoUOHJkXUvJHDMJbzSy65RNFLv379it3/Qw89pISx627ixInF4uBCeAS86ql58+ZZ9UR6u+mmm8ITDClJAj///LP87fWHThyvaSNccQJe69Hf/vY3bqz2kLEuPf3008UTx5VABHTGB+iXAiGPJDL6oEiwek5Upx5ZE/faRlrj4Ld/Ajr1ZO7cubxUqVIZ+6WuXbvyX3/91b8wiJGRgI6erIm99957ir4MQ63VG79BIO8IeO1jRo0apdQd+3uHu+++O+/Y4YaTR0CUy+RJ9i+JYBX8F4uc/0pDgck5JAgAAiAAAiAQG4Fly5YpA+7KlSvzG264gRtL5yrXFyxYEJtMyIhzp5d6dkOt8UWroqNKlSrxLl268Lp16yrXV6xYAaQREfCiJ8ra+NpY0YkYD1qPMNSGp6QlS5bwe+65h1966aUmd2M5cN6uXTtuzGjKmIlOnIyJwcMXAS/16MiRI9xYTlLWo/POO89s7+wftNALWLhwCOiMD9AvhcM+7FTQB4VN1Ht6OvXInrqXNtIeB+f+CfitJ8ZKKbxMmTKyXypbtixv2rRpMcPthAkT/AuDGBkJ+NUTJXTixAlurBrFjZWKePny5aXOaBwOQ21G1LF40McOtWvXln/GzMxY8kUm/yLgpY9xGt8Zq64Ve8adPXv2vxLGLxDIAQHxfiUHWXvOEoZaz6iiD5iGAhM9BeQAAiAAAiCQFAJkHBJ9k7E8F6cvKsnt37+fk9FW+PXu3TspIpd4OTZt2iQN5bVq1ZI6sBtqjaWppd/VV1/NT548abIx9scyZ2cK3bVv377EM8vFDXrV048//ij1RA+033//vePfTz/9lIvbKHF56sxu0YlT4sDl6Ia81qPp06fLenT++eebfRSJ/Msvv5gvxkV7Z28nc3RbJSJbnfEB+qXkqR59UG51olOPrBJ7bSOtcfDbPwGdekIfhIm+x1j6k9MHReT27t3LO3ToIP3OPfdcjpU6/OvEKYaOnugjPaEnpyMMtU6k47nmdSZnPNLkZy5e+5hBgwbJekQfwtLHD+SobTO275F+3bt3z0+QuOvEEBDtfGIEchAEhloHKLm6lIYCkys2yBcEQAAEQCB+AjVq1JADa2OPJUUAeuEt+q1mzZopfjiJhsDZs2d527ZtTe4333yzOStQ6KB///4y0+PHj0vdkP/SpUulH/2wvpSgr/0pPFx4BLzqiXKkB2ChQ2PP5/CEQErFCOjMbtGJUyxjXNAi4KceXXvttbIeGfv+KfnNmTNH+tEHRsZe3Yo/TvQI+B0foF/S4xx1LPRBURPOnr7femRNzU8baY2H3/4J6NSTOnXqyL5n6tSpSqaLFi2SfjQGNPZDVfxxokdAR0/WZyIxHrcehYFdTyLECkLAy0zOIOkjbnYCfvqYzp07yzbtkUceURJ+5plnpB99sAcHArkkINr3XMrgljcMtW6EYvRPQ4GJEQeyAgEQAAEQyCGB33//nc+YMYO/8MIL5p+YkSlEolm0ot+iPZbgoicwa9Yskzl9ff/555/zvn37Sh1YDbXr1q2T10lHtJyX1dEXytY9s95++22rN34HJOBVT5TNm2++KXX18ssvmznTjIBDhw4FlALR7QR0ZrfoxLHni3M9An7qkXXZ45deeknJcPPmzbKOUXtIL3LhghHQGR+gXwrGPKrY6IOiIuuerk49sqbqp420xsNv/wT81hPad7ZixYqcljumv+XLlyuZ7tmzR+mXFi9erPjjRI+AXz1RLgcPHuS0bKv4GzdunKIbGGr1dBE0Fo3VxFZL2VaQCpoP4mcm4KePse5Pe8cddyiJDhkyRNYp7FOroMFJDgiI95c5yNpzljDUekYVfcA0FJjoKSAHEAABEACBJBOgF0sLFy40X0CIfosejOGiJXD06FFeUFBgPuiI/XkyGWo/+eQT+UBEOiJ9WR0ZAYXu6Dhz5kyrN34HIOBHT5RNUVGR1AU9yFr3EL744os56RrLHgdQiCWqzuwWnTiWLPFTk4CfemRd6pDas/fff1/JldKytnf0MhYuGgLZxgfol6JhHjRV9EFBCYYfP1s9Ern5aSNFHBz1CYRdT1555RWlX9q6dau+cIgpCYShpzfeeEPRDQy1Em9sP/zM5IxNqDzLyG8fQx/jiY/A6YPysWPH8tWrV/PHH39c2S7LvkJbnmHF7SaAgHgmTIAoGUWAoTYjmvg90lBg4qeCHEEABEAABJJCgPY6pS/ERX9FA3H7cl5JkbWkyTF48GCTe7Vq1TgZJshlMtTS0p7iYYl0RfvGWJ11CSLyf+qpp6ze+B2AgB89UTZOy3qJ+iWO9evX5/TADKdPQGd2i04cfQkR00rATz3auXOn7JOozqxdu9aalLk/lqhLdKQX5HDhE3AbH6BfCp95GCmiDwqDYnhpuNUjkZOfNlLEwVGfQJj15Ntvv+XWJa9pP0cab8AFJxCGnmCoDa6HoCn4mckZNC/Edyag08fQViP0bsg65ha/zznnHHOlNufccBUE4iMgymR8OfrPCYZa/8wiiyEKTBzHyG4CCYMACIAACJRYArVr11YG32QMHDhwIGb8Raxx61eqtBS1cJkMteTfqVMnqSt6OOrYsSN/8cUXOe3fSPvSWscajz32mEgSxwAEdPR06623KrogvQ0YMIA3adJEuY6logIoxkNUndktOnE8iJL3QfzWo48++kipK04zk6wfrtCMG7jwCXgZH6BfCp970BTRBwUlGG58L/XIbxsZroT5mVpY9WTbtm28QYMGSp9Fe6TChUMgDD3BUBuOLnRT8TuTUzcfxMtMQLePef7555UPxa3vGuj30KFDOc2WhgOBXBIQ5TKXMrjlDUOtG6EY/UWBieMY420hKxAAARAAgRJCYOLEibxfv37FXjLce++9JeQOk3cbtARey5YtzZc6zZs353QuXDZDLe1/VblyZeVlUKbxxZQpU0SSOGoS0NUTGclpL5/OnTsrs9PPnDnD27Vrp+jvu+++05QO0bIR0JndohMnmwzw+ycBnXq0ZcsWpZ7QErtW99tvvyn+tPc6XPgEvIwP0C+Fzz1oiuiDghIMN75bPdJpI8OVMD9TC6Oe0P7p1lWJaEw+adKk/AQa0V2HoScYaiNSjsdkdWZyekwawTwQ0O1jaHUu63uGZs2a8fHjx/NrrrlGuT5ixAgPUiAICERHQJTT6HIInjIMtcEZhpZCGgpMaDeLhEAABEAABFJL4OeffzaNS6LfouO+fftSez9JFnzRokXyAWfChAn83XfflX/W2Ulk6CO/HTt2yNuhmWVt27aV8UlPNJuWlgarWbOmvE5LTMEFIxBET5lypi+TrXVs5cqVmYLiuiYBndktOnE0xcu7aDr1yL7n9ooVKxRu9j1sFy9erPjjJFwCbuMD9Evh8o4yNfRBUdLNnnameqTTRmbPCb5BCbjVE1rWeMiQIcp4rlKlSnzu3LlBs0Z8HwTc9CSSgqFWkIj/qDuTM35JS26Oun0Mbc0knlkLCwsVQGPGjJF+5cuXN7ckUQLgBARiJCDKaYxZ+s4KhlrfyKKLkIYCE93dI2UQAAEQAIEkEaClh9asWWP+bdiwoZhoq1atkoNu6r+WLFlSLAwuBCdgX15VjBUyHUePHq1kSksMffbZZ/z11183DbknTpwwZ+WWLVtW6u/vf/+7Egcn/gkE1ZNTjqQ3q57nzZvnFAzXNAnozG7RiaMpXl5G06lHNGPWurTxggULFHZffvmlUo8+/vhjxR8n/gkEHR+gX/LPPBcx0AdFS12nHum0kdHeBVLPVk+OHTvGu3TpovRBLVq0UD6qBMF4CGTTk1UCGGqtNOL7rTuTMz4J8yMnnT7GXreWLl2qwNq0aZPSBuLDYwUPTmImIN6txJytr+xgqPWFK9rAaSgw0RJA6iAAAiAAAkkhYB1U0x6n9LLB6j744ANl0P3WW29ZvfE7JAI6D0xuWW/cuFHqjgy2p06dcosCfxcCOnravn07J8M6/T300EPF9nomw6wYG9LRvqSri0jwzkBAZ3aLTpwM2eNyFgI69YiSa9iwoawrjz76qJLDwoULpR/1ZbRsNVwwAlGMD9AvBdOJTmz0QTrUwoujU49028jwpM6/lILUk7vuukv2PzSOoxVtaGsLuPAJBNGTVRoYaq004vutO5MzPgnzIyedPsaqO2rnPvzwQwXWzp07lXZwzpw5ij9OQCBOAuLdSpx5+s3rHIpgCAqXAALGywNTCqgkAcqACCAAAiCQ5wSMGS+soKCA/fDDDyYJY0Ym6927t6Tyxz/+kb388svyfP/+/ax27dryHD/CIbB37162du1ax8See+45tnr1atPv+uuvZ0OHDmWNGjViV155JaNzY+9G069Pnz5s+vTpMo3//M//ZH/961/N8xtvvJG999570g8/9Ajo6InqV506dWSG06ZNY8bePfKc9GYsjWeeV6hQgRmzbxgd4fQJHD9+nPXo0YMZy4TLRIzZLYzat8suu0xes/7QiWONj9/eCejUI2rvxo0bx5588kkzo8aNG7NPP/2UGR+hmOe9evVi8+fPN3+3b9+eGR8ZeRcIIR0J6I4P0C854szZxW+++QZ9UM7oM6ZTj4wVBLTGhDm8zdRnrVtP/vKXv5jjDQGgqKiIjRw5UpziGDIBXT3ZxaDxAo0bhDty5Ij5PCzOcYyGwKuvvsr69evnOXHjI1c2ZcoUz+ER0BsBnXH4eeedx/793/9dZvDAAw8wekch3OTJk5nxEaU4ZcZHSua7CnkBP0AgRgKpsLv5tewifHQEjLJpfmkSXQ5IGQRAAARAAAS8E7jtttvkF5CGgYjTTCVa+rNbt27KUpNdu3b1nihChkagb9++Uj/9+/dX0rXuB0P70o4aNYrTV+LWODTusH/1qiSCk1AIWJnb9dSsWTOpwypVqnDD2G7q6f7775fXSU+0PzFccAI6s1t04gSXFCnYCWSrR7TvqXiOoiP1SbNnz+aDBw9Wrr/44ov2ZHGuSUBnfIB+SRN2hNHQB0UI10PSOvUoU7LZ2shMcXDdGwGdetKzZ0+l/6ExXqY/msUGF5yAjp7suWJGrZ1IPOc6MznjkQy5CAKZ+hjazuKKK66Q7V3p0qV59+7dOY25qR0sV66c9GvSpAmnVYrgQCBXBMTzYq7y95Ivlj72QimmMGkoMDGhQDYgAAIgAAIJIEB7jtSqVUsOrkU/ZT1ecMEF3Pj6MgHS5p8ImR6YiITxBTi/9NJLs+pu0KBB+QctB3ecTU9kYKpYsWJWPTVt2pSfPHkyB5KXrCxp71Jr22XMbnG9QZ04rokigBaBbPWIEjRmoyv6teqafnfo0AH1SIu8cySd8QH6JWeWubyKPiiX9DnXqUeZJHZrIzPFw3V3Ajr1pGbNmln7JGsfNXPmTHchEMKVgI6e7InCUGsnEs/5nj17OG354vR33XXXybpkrMxhhqGl4+HiJZCtj1m/fj2nD8Ot7Zr9Nxlsobd4dYbcihMQ5bK4T3KuwFCbHF3IRi1BIkEUEAABEACBPCewb98+3qpVK057+4mBjTjSrCVjqak8J5S728/2wERS7dq1i3fu3LmY3sgwaCwVyn///ffcCZ9HObvpad26ddz6EkLULzred9992EM4pLKiM7tFJ05I4iIZGwG3ekTBx48fz8uXL6+0efRl/5133slPnz5tSxGnQQnojA/QLwWlHn589EHhM/WTok49ckrfSxvpFA/XvBHwU0+++uorpR+yjuucfsNQ600HXkL50ZNTejDUOlHJ7TW0bbnlL3J308OGDRv4VVdd5dj2derUiW/btk0khSMI5IyA6INzJoCHjLFHraGlpLhUrJWdFFiQAwRAAARAIFYCJ06cYJs3b2bGS1ZWr149RvsA1qhRI1YZkJkeAdIb/X3//fesfv36rF27dqxatWp6iSFWZASMB1i2c+dORvthUf0yZtIyY8Z6ZPnlW8LG6gDswIEDnm7beGnKBgwYwHTieMoAgSIjYCypxoxZasyYWcMaNGjAjJdGrFKlSpHlh4QZ0xkfoF9KXslBH5RbnejUo9xKnJ+5o56kQ+/QUzr05EXKwsJC9tprr5lBjS1k2Jw5c7xEQ5gcEKC91+lZlv7omYveO1x22WWsYcOGOZAGWYJAcQJpsLvBUFtcbzm7koYCkzM4yBgEQAAEQAAEQAAEQAAENAgYS6r5eklAhtqOHTv6jkPGXTgQAAEQAAEQAAEQAAEQAIHgBGCoDc4QKYAACPyTQBrsbjDUJqi0pqHAJAgXRAEBEAABEAABEAABEAABEAABEAABEAABEAABEAABEAABEAABEAABRwJpsLvBUOuoutxcTEOByQ0Z5AoCIAACIAACIAACIAACIAACIAACIAACIAACIAACIAACIAACIAAC3gmkwe4GQ613fUYeMg0FJnIIyAAEQAAEQAAEQAAEQAAEQAAEQAAEQAAEQAAEQAAEQAAEQAAEQAAEAhJIg90NhtqASg4zehoKTJj3i7RAAARAAARAAARAAARAAARAAARAAARAAARAAARAAARAAARAAARAIAoCabC7wVAbheY100xDgdG8NUQDARAAgRJL4MyZM6xcuXKe7+/s2bPs8OHDrFq1aqx06dKe4yFg/AROnz7NKlSoEH/GeZij33pEiKCfPCwouGVPBHTq09GjR1nZsmVZ5cqVPeWBQPoEdPSjnxtiggAIgAAIgAAIlAQCOuOH48ePsypVqpSE20/NPeg8o+rESQ2QEiAo6lEJUKJxC2mwu8FQm6CyloYCkyBcEAUEQAAEckbgrbfeYvPmzWNr1qxhu3fvNo2ujRs3ZsOGDWM9evRwlOvtt99mkyZNYlu2bGGnTp0yjbStW7dmDz/8MLv99tsd4+CiPoGxY8eyVatWZU2gTZs2bOrUqUqY+fPnm9d27NjBjh07xgoKCtjll1/OxowZw2655RYlLE6CEdCpR++88w6bPHky2759OyPDUtWqVVmjRo3YyJEjWa9evYIJhNggkGICOvXp4MGDbMqUKWz58uVs69atjHPOqlevzgYMGMCoDYXRNrwC4Vc/un1YeBIjJRAAARAAARAAgVwT8Dt+IHlXr17Npk2bxtavX8++/vprdtFFF7FWrVqxPn36sMLCwlzfUonMX+cdAp5r4ykKumNq1KN49BNnLqmwuxkP5HAJIWAUTk5/cCAAAv+PvTMBuqK4+n5HVDYFNCwisr8lECWIiCgKgiwqYFyiIMqSiIigwotgAREDkdKohZTGJQHZRCMIIUIh4oIiS5RNQBAURAVRUEBURMC1vz7zvd3pnmfuvTM9M/fOPPffVffO0tuZ35me6enTCwiAQHIJzJw5kx9zzDHO81o+t/Vtly5d+I8//mhcwPDhwzOGp7hjx441wuMgPIHmzZtnZU7cL7nkEiOjwYMHZ40zaNAgIzwO7AnYlKM77rgjq36uu+46e4EQ0xeBo0eP+gqHQPklYFOe9u3bx3/zm99kLFNNmjTh3377bX4vpJTmZqMfm3dYKcVXsMvC865g6JExCIBAngngeZdn4D6zs6k/vPzyy1zMCJWxfvfggw/6zB3B/BKwaUPAd61fuuHD2dSpUY7Cc09iCrLdNomySZlKrVVw+vTpvFevXs5vxowZ8nqtt++99x5/9NFH+ZAhQ3jXrl15t27d+MCBA/kDDzzAP/jgA+t09YhpuGF0ebEPAiAAAsVGQIzQ5Mcee6z68BHTRPKmTZuWMNyOGTNGoRE9JVV4es5XrFiRd+7cmdepU8c4v3TpUhUHO+EJiJGWBl/5jtW3uqF20aJFRngxkoxfdNFFXExPbZyfM2dOeOGKPIWoypEY4czdep46dWqR043+8hcsWMBvuOEG3rBhQ6csiGnbeZs2bbjoOW5k9uqrr/LWrVv7/v35z3824uPAjoBNefr555+53mhB7zIqT+730oABA+yEQixFwEY/FNn9bNPfXXJff4epDLETioDf512mTKhR/bTTTlM/MdtDpqA4HxEBG+Y2cSISt2iTadGiBRcjWZwfdRTSHeoPOo387Yd93mXTaf6uovTmZFN/oLIllmRS364nnHCC0+5wyimnqHNUh6AyBxcNAZs2BK/2IXzXRqMPr1SC1qlRjrwolo5z8hsqyVdTag219erVUy+i2267zVoH27dvd4y92UZPUYWzXbt2fPXq1db5UMQ03DChLhCRQQAEQCDlBMhYIZ/VYrpVLhsaduzYwdu3b6/8jjvuOC57Jotpc9X5c889l3/33XcOBbHGjDOiU6ZH7xG4aAh8/fXXijl99Bw4cMDzp48WowZvqQsxfTUX0x47wuzatYuT0Vb69ezZMxohizgVm3J08803Kx2QwfDQoUMOQSpnYgpr5Ucd6eCiIxCkJz91jJTlxM9WTFUdnaBFnJJNeVq2bJnSFRlp33nnHYfgDz/8wOm7SeqPjPJiXfUiphv+0m30Y/MOCy8pUgjyvPOiRfUGd2N4nz59vILiXEQEbJjbxIlI3KJNhoxC8r1C27179xosUH8wcOTlIOzzLpdO83IRpTwTm/rDE088ocpa5cqVOX3HkqP6HXUul+UQ76bobh6bNgR810bHP1dKNnVqlKNcVNPrL5+BSb6CUmmo/c9//qNeQKQEW0MtpVOhQgUjLalUry31XHryySet9S3TtE4AEUEABEAABGIlULt2bfVOEGubGnnNmzdP+dHzfN26dfzgwYPGuYULFxpxaESafPbTSF0KDxeewPr16xVXsbasrwRr1qyp4oi1gIw49DEr9dSsWTPDDwfBCQQtR5RDp06dlA7+9Kc/GZk+8sgjyo86RsBFQyBoT34azSzLiZ+tWCcrGkGLPBWb8kSj/KSOhg0bZhAUaz9zsaa6+lGnIjh7Ajb6sXmH2UuImEQg6PPOi5rX1IdoDPciFd05G+Y2caKTuHhSog51W7du5XfeeScvV66ceufQu8dtqEX9Ib/3he3zLohO83tFpTM3m/rDBRdcoMra7bffboChWSdl3Y86IR8+fNjwx4EdAZs2BHzX2rG2iWVTp0Y5siGdjjjyGZhkaUudofann37itD6ghE9bG0Pthg0bPKecol5J55xzDr/wwgudKY30fOT+M888Y6VzGd8qMiKBAAiAAAjESoDWnaXOOzT6iH6LFy828vv444+Nd8/8+fOdmRbks5221GChO+rVr8/YQI3jcOEJPP/880oXTz31lJMg9ab84osvPBOnaUAnTZrEJ06c6PzkqGcZmEbRSj1SHQPOnoBNOaLc9HV8rrrqKkMAWopC6gfr1BpoQh0E7clP5WvFihUZf4899pjS08knn8zff//9UPIhMnfWQw/6XiJu9evXV7rA9Hfx3Um2z7ug77D4rqB4Ug76vHOToYZAuVRCrVq1VPmCodZNKrpjG+Y2caKTuHhS0juiyvqZvnUbalF/yO+9YfO8C6rT/F5R6cvNtv6gT3s8bdo0Awy1cevlkJ6HcOEI2LYh4Ls2HPcgsW3q1ChHQQinK6x8BiZZ6lJlqCUjrT6FgFRAUEMt9RyvW7eu8RKrVKkSnzJliprKUir1rbfe4ueff36JsNRgH9RJeYPGQ3gQAAEQAIHCE3BP27Vp0yb+9ttvG++HuXPnGoJSw4R89tN28uTJhj8O7AhMmDBBcSUjnr7uYvXq1TmNJtOnPc6UC318kc702TWosg8XHwGvckS50fISslMDTS0+cuRIxyB4zz33GFNTu0dDxydp6U/Zpid/Jiqff/45l+nRkiG0Lhpc/AS8ytPu3bvV85HeO2vXruW9e/d2vn2oYeKss85yyhdGWhRGP5RrVO+w+K+g9OQgn09UJvzMmKJfOU0PTutzU9xLL73UWdOb9unXt29fPSj2IyJgw9wmTkTiFl0yuYx6cukYP2BQf/BDKVgYm+ddlDoNJi1CexHwqt/pU7zS++f11183otKMKfLdRFtaJxUuHgK52hDwXRsPd69Ug9apUY68KJaec/IZmOQrSr2hlhobXnvtNafR1b0mjFRAUEPt3//+d+MFRtNCyLWbvJRJI2/kx5nM02ZEh4zrlQfOgQAIgAAIJJcANSLo097QGprUE5YauqVxiZ7x1JlId/qUreT/wAMP6N7YtyTgNa2dfMfKLa1lTx+smRytJ6wbaMk46G68zRQX5+0IZCpHMjWasov0IHWob8n4R6Oi4aIhYNuTP1PutHaw1FfQenmmNHE+O4FM5YlGMktd0LZGjRrGsfRr0qQJp+8suHgIZNIP5RbFOyweqUtnqmGfd9SZm8oNvZ/ee+893qtXL1WmYKiN556xYW4TJx7pS3+qe/bscYxAZAii36hRo1SZoLISxFCL+kO094vt8y5KnUZ7RcWXWqb6w7Zt24xytmrVKgPO0aNHDX8y9sJFT8BvGwK+a6Nn75Vi0Do1ypEXxdJzTn7nJvmKUmuopQ8gMqBKyNm2QRqEaDStPvKG0qWp2nI5mkaCGgmlHNS4S2s4BHEybpA4CAsCIAACIFBYAps3bzamkaRnOfU6lq5Dhw7q3UDviYsvvthZz5zWjaF1aeWzn7Z33323jIZtCAKXX365wZV00K9fP06GB513tk5Vp512mhGWDO79+/f3NRI3hOhFGzVXOSIwjz/+uNHxQdcl7Q8aNIjTiBm4+Al49eTPlOuzzz6rylLVqlX5V199lSkozkdEIFt5WrNmjdKHLEO0fiC9m9zrCHbv3j0iiZCMTiCbfihcFO8wPT/shyOQ7XlHHb7ouUZliWbrIAdDbTjeuWLbMLeJk0sO+Psn8NxzzxnvHb+GWtQf/DOOKmS2552eh61O9TSwH5xAtvrDm2++aZQzmt3L7fQO5DTSEC56An7bEPBdGz17rxSD1qlRjrwolp5z8ts3yVeUWkMt9VKRgHNtgxhq58yZY6RLxmAy3vpxbdu2NeLOnDnTTzQVRl6HOoEdEAABEACBRBOgtV/0UZf0HB83bpwhM02F77dj0fjx4424OLAjQAZvWse0U6dOxihYep+3adPGeFfv37/fM5OxY8dyWltOX8uR9HvjjTd6hsdJewJ+yhGNNpf1JNo2a9aMjx49usTyE0OGDLEXBDF9EcjUk98rMq3DLY0YpLcnnnjCKxjORUggV3lyN0A0b96ck57IUeN5165djbJGIwThoiOQSz+UUxTvsOgkLu6Ucj3vBgwY4JSXatWqcZoujxwMtfHeMzbMbeLEexXFlbqNUQ/1h/zfI7med7pENjrV42M/OIFc9YeNGzca9Tdagkl3tFSg/i2FmYh0OtHt+2lDwHdtdLxzpRS0To1ylItouv3lMzDJVwFDrUs7t956q/Hy+v3vf+8KkflwzJgxRtwrrrgic2APnzTcMB5i4xQIgAAIFB0BmjaK1j6Vz23aVqxYkWfqoEM9Wt1T5NNoWpqK5dRTT1Xp0LRscPESoN6rut6WLVuWNUOaJoqMvnqcnTt3Zo0DT38EgpQjagSXOqD1NHU3YsQI5UcjAklncPEQyNaT3ytH6nwi9da0aVNOjURw8RDwW562b9+udEK6ca/rvGjRIsOfGmPhwhPwq59cOQV9h+VKD/6ZCeR63ulrzE2cOFElBEOtQhH5jg1zmziRC17kCdoY9VB/yO9Nk+t555bGRqfuNHDsj4Df+sMXX3xh1N+WLl1qZOBee3P+/PmGPw6iJZCtDQHftdGytk3Nq06NcmRLMx3xZLtEkqVNraH23Xff5TTnvtfv+uuvN15QQUbUnnnmmUZc6rXk1y1ZssSIW7Zs2UDTH6fhhvHLAuFAAARAoLQSoB7enTt3Np73LVq04Fu3bs16yTQlK727aBqvV155xXk//Pzzz/z4449XadGa63DxEiAdyPctbWfNmuWsVbty5UpOv7Vr15YQYPny5UacBQsWlAiDE8EIBClHbp0tXLjQyGz9+vWGfnIZ343IOPBNIFdPfndC1LBUu3ZtpZt58+a5g+A4IgJBytN3332ndELPQPeIWZp5oHz58ioMZnoIr6Qg+smVm/t5SO8wuOgJ5HreUf3tnHPOccoJjUqnY+lgqJUkot3aMLeJE63USI0IBDXqof6Q3/sm1/POS5qgOvVKA+dyEwhSf6DOkPrUxjRbpO4++OADVbej+t9bb72le2PfggBNqx+0DcFdj8N3rQX4iKK4dUF1apSjiOAmNBnZDphQ8RyxUmuozQZ12LBhxgvIr6GWpvvS15mlfepN4dcdOXKEk3FWKt6r8SNbWjJetjDwAwEQAAEQKCyBa665xnjO06hYv1PkuyVft26dSosMtocPH3YHwXFAAlu2bOFUD6Df8OHDS6wpSxVw+b6lLU0LpRv66N1PH8W6c3fEco9A08Ni3x+BIOWIDHy6zt544w0jk23bthn+06dPN/xxEI6A35787lz0teWqVKli/Zx0p4vjkgSClCeKrRvQn3zySSNBmq5fL29z5841/HEQnEAQ/di8w4JLhBiZCPh93unvJZpVizrgyV+HDh1UGaIlGOh8rs58meTB+f8SsGFuE+e/OWIvKgJBjXqoP0RFPns6fp93XqkE1alXGjiXm0CQ+gOl1qBBA/X+ueuuu4wMqD4n63f0vUtTXcOFI2DThqC/l0gf+K4Np4NssW3r1ChH2aim208+A5N8FTDUatpxT/VF0xEEdaeffrp6+Xk9dLOll4YbJpv88AMBEACB0k7AvY75hAkTcl4yrYlauXJl50fTJevu6quvVu+Mjh076l7YtySwa9cuxZTeqw8//LCRUs+ePZU/jRoj4ziNuDjppJPUeWog0l3fvn2VH6VJecDZEwhajtw9wGmZCt3de++9hn7ooxkuGgJBevK7c6SZBmTdlsoQXDwEgpYnkkKfLpwMSbp79NFHld5If9QRAs6eQFD92LzD7KVDTJ1AkOfdjBkzjHIin3WZttR5DC4cARvmNnHCSYnYXgSCGvVQf/CiGO25IM87r5yD6tQrDZzLTiBo/YFSGzlypHo3NW7c2Ogk2b17d+XXrl277JnD1xcBmzYEfNf6QhtJINs6NcpRJPgTmYispydSuP8TCoZaTTvuinyjRo00X3+7rVq1Ui8/ugFmz57tL6IIlYYbxvfFICAIgAAIlEIC+gcOPbMrVaqU8UfvFHJ6gzitS3vHHXc4U4DpU+NRWu7elKUQX94uqVmzZuqdSjoaNGiQw/yWW25R54k5jYKRjtaVl+9hMuBSL2SaCqxr167GNFJdunSRUbC1JBC0HNG04frSFGXKlOHdunXjNBKQ0tJnM2nSpAmnEQJw0RAI2pNf5rphwwZVnqhcYRS6JBP9Nmh5IgloumMqR/KZ16NHD+eb5f7773fWW5fn6bkIF46AjX5s3mHhpERsIhDkeeduN5BlJtMWhtrw95gNc5s44SVFCm4CQYx6qD+46cVzHOR55yVBEJ16xce53ARs6g+bNm1SdTt6H9F369SpU/mAAQOM8+7ZVHJLgxCZCARtQ8B3bSaS8Zy3qVOjHMWjiySkKuvpSZAlkwww1GpkaNSNVBptW7durfn627300kuNNB577DF/EUUombfvCAgIAiAAAiCQVwKnnnqqelbLZ3am7eTJkx3ZaFr9hg0bZo1388035/U6SntmVLmuUKFCVuZNmzbltFajdLRGSa1atbLGoVG3O3bskFGwtSRgU47WrFnDqaNDpvJG58lgi9G0lkrxiGbTk18mQ41CUlekF9vp4WV62GYmYFOeKLWnn37a6IQi9SW3NF21e/3azFLAJxMBG/3YvMMy5Y/z/ggEfd7RFOG0lILX78ILL1TPv7Zt2zph8G7yp4dsoWyY28TJJgP87AgEMeqh/mDHOEisoM87r7SD6NQrPs7lJmBTf6BUhwwZot5Bsk6nb9u3b298A+eWBCGyEbBpQ8B3bTai0frZ1qlRjqLVQ1JSk8/CpMjjJQcMtRqVP//5z8YLjUZrBHX6lIp0A9x9992+k5A3TGnc+oaAgCAAAiCQUAIfffSR8Y7I9ayWhlq6nO3bt3OaXtIdh4yJo0aNcqbeTehlp1as1atXc72xVGd/0003ea4HvHPnTt6yZUtjvXoZj3okf/rpp6nlkRTBw5SjtWvX8rPPPrtEOSId0ZqAmzdvTspllgo5bHryywsfOnSo0hPNNgMXD4Ew5YkkmjJlCq9atarSlXze0XOQDBxw4QiE0Y/NOyyctMUdO8zzzk1OnzEF07676cRzbMPcJk480pf+VIMY9VB/iP9+iOJ5F0Sn8V9R6cshTP2BaIwePZqXK1fOqN/RTCq07NKRI0dKH7ACX5FNGwK+a/OnNNs6NcpR/nSUr5zkt26+8rPJ51cUSQhaqtzw4cPZQw89pK7ptttuY2K9JXWcaWfw4MFGOPFhxaZPn54puOd5sW4ae+KJJ5QfHYtRteo4245Y0D2bd6r9SuFtlmp9QHgQAIHCEBDTeTH6HThwgNWrV4+J9WuZWA+9MMIUSa7CeMfEGotMjGxmYq0eJkbSMjEyNuvVHzp0yNGTMLCzunXrOvFq1qyZNQ4880NATBfl6JN0unv3bqccnX766axBgwb5EaCIchEjzB3Gfi5ZdExh/fr1U0FFxxS2ePFi57h///5s0qRJyg87ySJAdXQxcpatWrXKeR/RM7JOnTqsNH+XJEsD2aWxeYdlTxG+XgTCPO/c6fXu3Zs988wzzmmb9gR3ejjOTcCGuU2c3JIghBcBsRwYE1PsKy+qk4tOQupY30H9QacRz34Uz7sgOo3nKpBqLgJiKRgmRnsyMaKQ1a9fn4nOrqxixYq5osE/BIGgbQj4rg0B2yKqTZ0a5cgCdIKjyO/bJNuoYKjVbiCxdh2bOHGiOhPEyCojDRw4kP3jH/+Qh0yMlGL33XefOs62k4YbJpv88AMBEAABEAABEAABEEg/ATGaMpDx222orVGjBtu7d68DQvRGZuPGjUs/FFwBCIBAqSQQ9nnnhgIDoJtI/Mc2zG3ixH8lpTOHIEY91B/ivQeiet4F0Wm8V4TUQQAEQAAEQMAfgTTY3WCo1XQppj42GpL69OnDnnrqKS1E7t0//OEPRpwJEyYwMX1L7ogiRBpuGF8XgkAgAAIgAAIgAAIgAAIgAAIgAAIgAAIgAAIgAAIgAAIgAAIgAAIgUEACabC7wVCr3SA0ZTGNopXuiiuuYPPmzZOHvrbXXXcdE+s1qLBPP/00E+ufqONsO2m4YbLJDz8QAAEQAAEQAAEQAAEQAAEQAAEQAAEQAAEQAAEQAAEQAAEQAAEQSAKBNNjdYKjV7pR///vf7Pe//706065dO7ZkyRJ17Genc+fO7NVXX1VBFy1axC699FJ1nG0nDTdMNvnhBwIgAAIgAAIgAAIgAAIgAAIgAAIgAAIgAAIgAAIgAAIgAAIgAAJJIJAGuxsMtdqd8uabb7ILLrhAnfntb3/L3nnnHXXsZ6dRo0Zs27ZtKujatWtZixYt1HG2nTTcMNnkhx8IgAAIgAAIgAAIgAAIgAAIgAAIgAAIgAAIgAAIgAAIgAAIgAAIJIFAGuxuMNRqd8qHH37I/ud//kedOe6449g333zDypcvr85l2+GcswoVKrCjR486wY455hi2d+9e9utf/zpbNOWXhhtGCYsdEAABEACBUkngyy+/ZMcffzw78cQTfV/fwYMHWaVKlXyHR8D8E/jll1+cOkm1atVYmTJl8i8AcvRN4MiRI77rnr4TRUAQKDICNu+yIkOEyy1SAigbyVb8999/z8qWLRtISNQbAuGKJDCYR4Ix9kRs9ITv2tjVggxSRsCmHKXsEiFukRBIg90NhlrtZqRKMRlVv/vuO3V26dKlrG3btuo4287GjRtZs2bNVJDWrVuz//znP+o4104abphc1wB/EAABEACB9BHYs2cPGz9+PFu8eDHbtGkTo45HNWrUYP369WMjR470NNquWLGCPfzww2zNmjXsk08+cd6fLVu2ZNdffz3r3bt3+iAkXGLSw/Lly7NKed5557GHHnrICPPiiy+ycePGMaqjHD582DHStmrVit15553syiuvNMLiIDwBWz299NJL7L777mNbtmxh1IhepUoVRrO0DB06lPXo0SO8YEjBIRBEP/Q8HDNmjG9yHTt2ZH/5y198h0fAzASC6ElPxeZdpsfHfjACNnqyiRNMKoT2IhC2bJxzzjls3bp1TtLUEb1q1ape2eCcJYEXXniBzZo1i61cuZLR4AHqVNe4cWN2++23s2uvvdYz1dmzZzt1vq1btzqDC0gnZ5xxBhsxYgS77LLLPOPgZDgCQZnjeReOt23soHqifPBda0s7WLwoygQ9K+k7Vjp6Rk6YMEEeYhsRAZtypGeNeoNOA/tJIZAKu5tojC11btiwYVzcBOp32223+b7GXr16qXiUxl//+lffcUWDtXVcykTK7DtDBAQBEAABEACBkAT27dvHf/Ob36h3kHwXyW2TJk34t99+a+Ty8ssvczHbRMY4Dz74oBEeB+EJNG/ePCNvqatLLrnEyGj48OFZ44wdO9YIj4PwBGz0dMcdd2TV03XXXRdeMKTgEAiinxkzZmTViyx3cisM6qAcEYEgepJZ2rzLZFxs7QjY6Mkmjp10iCUJhC0br776qvEsFIZamTS2ERCYOXMmFzOxGYzle4W2Xbp04T/++KOR0+DBgzOGpziDBg0ywuMgPAEb5njeheceNAUbPeG7Nihl+/Bhy4SY8ZKfcsopxvOvT58+9gIhpicBm3KkJ4R6g04D+0kiIOtsZZIXAABAAElEQVRXSZLJLQuNmil1LoyhVoxoMB76olciF9MF+mIkeowYcd99911f8WSgNNwwUlZsQQAEQAAE0k/g559/5voHk5jymIte+LxOnTrG+2zAgAHqYqnBT0zJpvxPOOEE3rlz5xIfTVRBh4uOgBhhqZjL+oJ7qxtq3fWZihUrOnpy61bMHBKdkEiJR6EnKoPudKZOnQq6ERBwc3WXITqW5YiYe/lnOidmE4hAQiRBBILoicLbvMsoHlw4AkH1RLnZxAknZXHHti0bhw4d4mKkJhejlni5cuWMZyEMtdHdU2KmFH7ssccqvlQPb9q0aQnDrZjdQWW6aNEiFZ7eR2KpEn7RRRdxsayFcX7OnDkqDnbCEbBljuddOO5BY9voCd+1QSmHCx+2THgZEGGoDacTd2ybckRpoN7gJonjJBKQ3/FJlE3KBEOtJPF/259++qlEY/Pzzz/vClXycN68eUbFuH79+iUD5TiThhsmxyXAGwRAAARAIEUEli1bpt5d1Dj0zjvvONL/8MMPnGajkO8lMQWb6rT0xBNPqPOVK1fmu3btUnGocUnGwUdTdDfC119/rbiSEe/AgQOeP33kM3U0k7o499xzuVjWwRFILPPgGKKkX7t27aITtMhTstHTzTffrPTUsGFD5yOXMB49epSLqayVX7du3YqcbvjLD6qfL774goup8DL+HnvsMaWfk08+mb///vvhhUQKPKieCJnNuwyowxGw0ZNNnHBSIrZN2RDTHapnm6wr6FsYaqO7r2644QbFWix3wMloRG7Hjh28ffv2yu+4445z6gXkR52JpD7ElJ+cRpiRo/o4GW2lX8+ePZ3z+AtPwIY5nnfhuQdNwUZP+K4NStk+fNgysX79etUhpVatWupZhzYHe514xbQpR6g3eJHEuSQSkHWkJMomZYKhVpLQtv/7v/+rHvqkxOrVq/OPPvpIC2Huek2VMWnSJDOQj6M03DA+LgNBQAAEQAAEUkJArH+p3nc0G4XuxDqZXKxvqn5k4CN3wQUXqDhi7Sw9Cp8+fbryo8YisSaq4Y8DOwL0YSrrCGLtsZyJHDx4UIWneAsXLjTi6B9TNJKDwsOFJxBUT5Rjp06dlK7+9Kc/GUI88sgjyo8M73DhCNjoJ1OOn3/+Oa9du7ajH7HWDV+wYEGmoDgfkICNnmzeZQHFQnAXARs92cRxZYvDgARsyoZeR5B1D30rjYkBRUFwDwLyPUJ8H3roISOEeyCAWCPY8a9Zs6aqG4i1bY04ZLCQumrWrJnhhwN7AjbM8byz520b00ZP+K61pR08XpgyQbNctm7d2nm+XXrppVzv5NK3b9/gwiBGRgI25Qj1how44ZEwArKOlDCxDHFgqDVw/P+Dzz77jFetWlVVckmR9erV41RZ1h010vzjH//gNApJKpu2rVq1UiOP9PC59mUaucLBHwRAAARAAASiIECzP8h3j9+pivVpj6dNm2aIsWHDBpUepUsfZHDhCdDMHlJPTz31lJMg9UqmEX9ebvXq1So8xaPpC3VHoy/09dDIIA8XnkBQPVGO+vq0V111lSHEwIEDlR6xTq2BxurARj+ZMqIRzrJM0uwDcNERsNGTzbssOomLMyUbPdnEKU660V21TdnYs2cPp+UT5G/UqFHqeUfPPRhqo9EPrTtboUIFpy2J2pMWL15sJPzxxx8b3OfPn+9M804DAiZOnOj85GwpMiKNopXvJlrbFi48AZo+3IY5nnfh2QdJwVZP+K4NQjlc2DBlYsqUKc6zjWYXeO+993ivXr3Usw6G2nB60WPbliPUG3SK2E8yAVlHSrSMSRbOVrYwa9TKPKlnvFSgvqXeJTRNYOPGjT39K1WqpKaOlGn53cp8/IZHOBAAARAAARCwJbB7927jPbZ27Vreu3dvXrduXWcN2rPOOouPHDnSGBWrT1lE76zXX3/dyJ5G4cp3GW2pkQ8uPIEJEyYormS809eZpVk/aMSMPu3x22+/rcKTHubOnWsIQQZeXU+TJ082/HFgRyConigXMqpLozk1PlCZo+l277nnHmMKQ/eoGTsJizuWjX68iD377LOq/FDHzq+++sorGM5ZEgiqJ5t3maVoiKYRCKonimoTR8sSuwEJRFU2nnvuOfXMo7oDDLUBFWEZfMaMGQb3TZs2ZUyJGteprkeGX1m/I6MIXHwEcjHH8y4+9kFSzqYnfNcGIRk+rG2ZoPYFOZCKvnnJwVAbXh9BUshWjrzSQb3BiwrOJYGArCMlQZZMMmBEbSYy4jz1nHOPlpVK9dpSY6mckiZLshm9ZJoZA8ADBEAABEAABCIiQOspyvcObWvUqGEcS78mTZpwauwjt23bNiPMqlWrDGloXU0Zj7bUyAQXnsDgwYMNrjpjuU8zf9CHLDmacloa/8if1kHVnT6lLvk/8MADujf2LQkE1ZPMhqYMJyOt1KW+pWl1bZbTkGlj+18Ctvr5bwrcWQtQNhaRnmhtM7hoCQTVk827LFqJizO1oHoiSjZxipNuNFcdVdlAg2s0+giSCs3cpk8/SWvY0whcL3fuuecaBlqqT7inUfaKh3P2BPwwx/POnm9UMXPpCd+1UZH2l45tmRgwYIDzjVStWjVOxnVyMNT6Yx5FqFzlyCsP1Bu8qOBcEgjIdpYkyJJJBhhqM5H5v/Nvvvkm/+1vf+vZeCYVXKZMGX7NNdfw7du350gtu7dML3so+IIACIAACIBAeAJr1qwp8W4rV64cv/jiizlt5TuJtt27d3cypHeift6rd79uIKSes3DhCVx++eUG9w4dOvB+/fpxMqLr+tCnx6Uw0o+MfaTXJ598ktO6wrQurfSj7d133x1eSKTAbfRE2B5//HHDsK7rhvYHDRpktaQGVGISsNWPnsr48eNV2WnatCn/6aefdG/sR0AgqJ5s3mURiFn0SQTVEwGziVP0oEMAiKpsoME1hBIsom7evJnrU1ZTPYDW/8vkTjvtNPVeorBUD+/fv78x00qmuDhvR8APczzv7NhGGSuXnvBdGyXt3GnZlAl95iGa8l06GGolifi3ucqRlwSoN3hRwbkkEJDtLEmQJZMMpdJQm+liw5x/6623OE2pfPXVV/OWLVvyNm3a8D59+jhT03344YdhklZx03DDKGGxAwIgAAIgkGoC7o/T5s2bO6PF6KJoWruuXbsaDT+0HszGjRuNczTFru7IaCHfZbTFSECdjv0+GVJp/dJOnToZoyS+//57pz6iM9+/f7+TEa1tduKJJxr60MPp+2R8ggtPwEZPNJpZ10WzZs346NGj+fnnn2+cHzJkSHgBizwFG/3oyGg0U+3atZVe5s2bp3tjPyICQfVk8y6LSNSiTiaongiWTZyihhzy4qMqG2hwDamIANGnTZtmjI6l+sG4ceOypjB27FinXcpt3L3xxhuzxoOnPQE/zPG8s+cbVcxcesJ3bVSk/aUTtEzQdLvnnHOOU++mdgo6lg6GWkki/m2ucuQlAeoNXlRwLgkEZLtLEmTJJAMMtZnIFOB8Gm6YAmBBliAAAiAAAjEQoFkg5HuHtu41MBctWmT4U4Xbvbbp0qVLDcnca/3Mnz/f8MdB9ARoNKaux2XLlqlMaMRz69atDX8aTUtTT5166qnq/JQpU1Qc7MRDIJOeaBovqT9aI1p3I0aMUH40yp2mFoeLh0Am/ei56WvTVqlShVNHCbj8EvDSk827LL9SF19uXnrKRcEmTq40i90/qrKBBtf47yTqCDRw4ED1zqd6QcWKFfnMmTN9Z051BOrUJ+sUtN25c6fv+AgYnIAtczzvgrMOEyOTnvBdG4ZqtHG9ygR1iJTPszFjxvBXXnlF/fSZo6gjM/lt3bo1WqGQmkEgUzkyAv3fAeoNXlRwLgkE5DMlCbJkkgGG2kxkCnA+DTdMAbAgSxAAARAAgRgIfPfdd+rjh94/NGJWd2SEKF++vApDoy5pxKw+tfGcOXP0KPyDDz5Q4SlNmo0CLl4C7777rsF81qxZRoa//PILpzBkZKKP2EOHDjk9ko8//ngV77XXXjPi4CB6Al56cp9buHChkfH69euVjqg86UZ4IyAOQhNw68JdjiiDFi1aKH307ds3dJ5IIDgBLz3ZvMuC54wYQQh46SlXfJs4udIsdv+oygYaXOO9k7755hveuXNn9X6h9z29b7yMDl9++SVfuXKl81u7dm0JwZYvX26ks2DBghJhcCIYgTiY43kXTAd+QtvoCd+1fsjmJ4xXmZgxY4bxPKNnY7YfzYAJF46ATTnyyhH1Bi8qOJcEAvIZkgRZMskAQ20mMgU4n4YbpgBYkCUIgAAIgEBMBPRpPGn9Ut3R1LnyvUTbuXPnOt4NGjRQ5++66y49ihNGxqF1UT///HPDHwfBCWzZssVZeoE+PocPH15izTEyKEnmtHVPR+2V47p161QcMtgePnzYKxjOBSBgoye9pzjp7o033jBy3LZtm9IT+U+fPt3wx4F/Ajb60VPfsGGDoQv3DAR6WOzbE7DVk827zF5KxLTRk00ckA5PIIqygQbX8HrIlsI111xjvF9o1pNMMzboHbionk1GXt0tWbLESAvvKp2O3b4Nczzv7FiHiWWjJ8oP37VhqPuPa1MmYKj1zzeqkLblyJ0/6g1uIjhOCgHZbpYUebzkgKHWi0qBzqXhhikQGmQLAiAAAiAQAwF9alWaNkh3jz76qNHYQ0YjciNHjlTnGzdubDQmde/eXfm1a9dOTw77lgR27dqlmFI94eGHHzZS6tmzp/KnEdDS6NqmTRteuXJl50fT6enu6quvVnE6duyoe2HfkoCNntwj0G+99VYj93vvvVfpiXRPH89wdgRs9KPnNHXqVKWLsmXLGs89PRz2wxGw1ZPNuyycpMUd20ZPNnGKm3I0Vx9F2UCDazS68EqFZqaRbUC0nTBhglcwdY7WaDzppJNUHJotRXc024OeHpU7uHAEbJjjeReOuU1sGz1RPviutaEdPI5NmaBO49Qh2et34YUXqmdd27ZtnTD4TgquF3cM23LkTgf1BjcRHCeFgKwjJUUeLzlgqPWiUqBzabhhCoQG2YIACIAACMRAgKY7LlOmjPrQ6dGjB589eza///77nbWx5HvpiiuuULnTuqfyPG27dOnCyYgxYMAA47x7hK5KADuBCTRr1kyxrVSpEh80aBCnD6BbbrlFnSdd0Po90umNs7Qu7R133OHE6dWrlxHHPYpTxsc2OIGgeqJpqc8880ylDyqL3bp141R2qNMDGQRlWWvSpAmnNezg7AkE1Y+e09ChQ5UuWrVqpXthP2ICNnqyeZdFLHbRJWejJ5s4RQc24guOomygwTVipWjJ6R0c6X1PdbxMPxpdRo7q5LJuQB30aHabadOm8a5duxrLk1D9HC4aAjbM8byLhn2QVGz0hO/aIITDhY2yTOjfs1iOJJxe3LFtypE7DdQb3ERwnBQCsv6UFHm85ICh1otKgc6l4YYpEBpkCwIgAAIgEBOBp59+2mjYke8iua1SpUqJ9WuHDBmiGolkOH3bvn17TmujwUVDgBoRKlSokJV506ZNDeb79u3jDRs2zBrn5ptvjkZApOIQsNHTmjVrOBnS9fLj3ieDLXqJh7/JbPQjc6WR51Iv/fv3l6exjYGArZ5s3mUxiF80SdroySZO0QCN8ULDlg00uMannFNPPVW9W+Q7JtN28uTJjiC0lmOtWrWyxqNRtzt27IhP8CJL2YY5nnf5v0ls9ERS4rs2P7qKskzAUBufzmzLkS4R6g06DewniYCsYyVJJrcsMNS6iRTwOA03TAHxIGsQAAEQAIGYCEyZMoVXrVq1RKNPy5YtOU075OVGjx7Ny5UrZ8ShEYE0re6RI0e8ouBcCAKrV6/m+jRPss5A25tuuklNeaxnsX37dk5TWuthaZ+MvqNGjeI0vRFctARs9LR27Vp+9tlnl9AT6apDhw588+bN0QpZxKnZ6IdwVa9eXemHnn1w8RKw1ZPNuyzeKyndqdvoySZO6aaYn6sLUzbQ4BqPjj766CP1XnHX07yOpaGWpNm5cyenOjqtU+sOSyNpP/3003iELuJUbZjjeZf/G8ZGTyQlvmvzo6uoygQMtfHqy7YcSalQb5AksE0aAVlnSppcujy/ogMhKFwCCIiKtiMFVJIAZUAEEAABECgyAvTuEVPksVWrVrFq1aoxMUKT1alTh8l3kxcOMRUrE70umeghy+rXr8+EsYlVrFjRKyjORURAGO2YWC+YiRGzTKwR7OhJjJzImvqGDRsY/Q4cOMDq1avHxPq1jo6zRoJnKAJB9SSmQXb0SrrdvXu3o6fTTz+dNWjQIJQciOxNIKh+vFPB2bgJ2OjJ5l0W93WU9vRt9GQTp7RzjPv6UDbiJpz/9A8dOuTU70THPFa3bl2nXlizZs38C1JEOdowx/Mu/zeIjZ7wXZs/PaFM5I91mJxsylGY/BAXBOImINs2k2x3g6E27rsgQPppuGECXA6CggAIgAAIgAAIgAAIgAAIgAAIgAAIgAAIgAAIgAAIgAAIgAAIgEBBCKTB7gZDbUFuDe9M03DDeEuOsyAAAiAAAiAAAiAAAiAAAiAAAiAAAiAAAiAAAiAAAiAAAiAAAiCQHAJpsLvBUJuc+0VNL5nkIdgJwgVRQAAEQAAEQAAEQAAEQAAEQAAEQAAEQAAEQAAEQAAEQAAEQAAEQMCTAAy1nlhwMhOBNNwwmWTHeRAAARAAARAAARAAARAAARAAARAAARAAARAAARAAARAAARAAARBICoE02N0wojYpd4uQIw03TIJwQRQQAAEQAAEQAAEQAAEQAAEQAAEQAAEQAAEQAAEQAAEQAAEQAAEQ8CSQBrsbDLWeqivMyTTcMIUhg1xBAARAAARAID4Cv/zyC9u7dy+rVq0aK1OmTHwZIWVrAkeOHGHly5e3jo+IIAAC/yXw5ZdfsuOPP56deOKJ/z2JPRAAARAAARAAgaIkYFPPtolTlHAjvGjU3yKEGWNSNnpCeYpRIa6kbfTz/fffs7Jly7pSwmHaCKTB7gZDbYLuqjTcMAnCBVFAAARAAARAIBSBF198kY0bN45t3LiRHT582DHStmrVit15553syiuvDJU2Iocn8NJLL7H77ruPbdmyhdEHVZUqVVijRo3Y0KFDWY8ePcJngBRAoIgI7Nmzh40fP54tXryYbdq0iXHOWY0aNVi/fv3YyJEjYbQt4L1A/JcvX55VgvPOO4899NBDWcPAEwRAAARAAAT8Epg9e7bzXtm6dSv75ptvWNWqVdkZZ5zBRowYwS677DLPZGzieCaEk74JhK2/zZo1y/m2lRlee+21bMKECfIQ24gI2OgJ5Ski+D6SsdHPCy+8wKj8rFy5kn344YdOp/7GjRuz22+/nVE5gksfgTTY3WCoTdB9lYYbJkG4IAoIgAAIgAAIWBMgYywZLTK5sWPHsjFjxmTyxvmYCQwbNixrI8J1113HZs6cGbMUSB4ESgeB/fv3s4suusjp9OB1RU2aNGGrV69mJ5xwgpc3zsVM4Oyzz2br16/Pmssll1zCqPMKHAiAQDACGAUTjBdCFweBIUOGsL/97W8ZL3bQoEHs8ccfN/xt4hgJ4CAwgbD1t4MHDzqdXD///HOVd58+fdhTTz2ljrETnoCNnlCewnP3m4KNfshAe8MNNzCaec3LdenShc2fP58de+yxXt44l1ACabC7wVCboJtH3jD5EIl60cOBAAiAAAiAQDESePnll9mll16qLr1ixYrsggsuYO+//z775JNP1PmlS5eytm3bqmPs5IeAl35ID2+99Rb7+uuvlRBTp05lf/zjH9UxdvJHgEZlBunI0LFjR/aXv/wlfwIiJ0WAGhjOOeccZQikKY87dOjANm/ebDzvBgwYwP7xj3+oeNjJH4GTTjrJeLZ55QxDrReVwp7DKKXC8s+WO0bBZKOTTD96T61bt84RjpYjodGdcPEQoE4/+ohZWgaBOgytWLGC/fzzzyrTOXPmsGuuucY5tomjEsKOFYEo6m9exkAYaq3UkTGSjZ5QnjLijNzDRj/0LGzfvj376aefHHno24lm9aJvJ0pPOvoWps79cOkhIO1uibaJCeHgEkJA3NpkPc3LLyGXDDFAAARAAARAIO8ExLRe6l177rnn8u+++86RQYy64KIxXPm1a9cu77IhQ85vvvlmpYOGDRvyQ4cOOViOHj3KxfSfyq9bt27AVSACM2bMUHrwU3cVU1UXSFJku2zZMqUr0dDA33nnHQfKDz/8wG+77TblJ9bo5qLxAcDyTEB0PlE6EA3n/MCBA56/b7/9Ns+SIbtsBMQ0ofyUU05RuqPnoGj8zhYFfnkiIGbb4Mccc4yhG/09JUbB8B9//DFP0iAbPwReffVVQ1/CUOsnGsJYEtC/dcT0nZyeZ+R27drFhdFW6aJnz54qB5s4KjJ2rAiErb+JmTp4mTJlHH3WqlVL6RXvKit1ZIxkoyeUp4w4I/ew0Y8YSavKizDQ8n379jly7dixgwsDrvI77rjjOLVPwKWHgKwPJlliWp8ILiEE0nDDJAQVxAABEAABEAABKwJiCihVuab37sKFC410xFoxyl9MZcMpPFx+CXTq1Enp4E9/+pOR+SOPPKL8yOAOVxgCYjSz0oOsv2bbXn/99YURFLlysaaz0pWYUtwgItZ+5mKtbvWjzipw+SVADamy7Ih1AfObOXKzJjB48GClN6k/NH5b44wsoljrmVPdTeqEOqc0bdq0hOFWjIKJLE8kZEeAOuGJtVG5WIqElytXTumMdAdDrR1Tv7Fq1qypeIvR50Y0eo7J8tOsWTPlZxNHRcaOFYEw9TfqeNe6dWtHl2IWKa4bnvr27WslDyJ5E7DRE8qTN8s4ztrop3bt2uo5+NBDDxlizZs3T/nRs1LMBGH44yDZBOT7LclSYupjoaWkuFQMwU4KLMgBAiAAAiAAAhYE1qxZw8QoWhVTNBKx008/XR3TWj40DaWc1kYYMYzpwVRA7MRGQF+f9qqrrmL//ve/VV60Ztbf//535xjr1Cosed+haQk/+OCDjPlu2LCBidGajv/JJ5/M3nzzTWfKqIwR4BEbgQYNGrCPP/7YSV+MWmI0DTVccgiIBh9GzzlytGacaCRnYnQTo3U1q1evnhxBIYkiQM83mqaVpggVo5TYZ5995viR7rDun8JUkJ1evXqxf/7zn07eNE0hTV9IU+ju3LnTWSphyZIljp8YBcPEKHVWtmzZgshZ7JnSlLrdu3fPiIHqGGKWh4z+8LAnQN83U6ZMoQE7TiJUZipUqKASFB3rmBiV7hzTGoyiQ6vzTRQ0jkoQO9YEwtTfaHmYfv36MXrWbdy4kd17773smWeecWQRhlo2ffp0a7kQ0SQQVE82ZdDMEUdBCATVD013XLlyZTXtMbUF0ZIx0olRtax+/fry0Fmn9ne/+506xk6yCaTC7pZkK3KxySZuZ6dnRrFdN64XBEAABEAABPJF4O2333betfKdO3fuXCPrL774wvCfPHmy4Y+D+AmsXr1ajX6hKYVGjhzJRWMrv+eee4wp2dyjAOKXDDn4IfD5559z2RNZfAzxBQsW+ImGMDEQ2L17t/E8W7t2Le/duzevW7cuFwYKftZZZznl6/DhwzHkjiT9EJgwYYLS0cCBA3mdOnXUsTDUOiOiMe2xH5L5CYNRSvnhbJuLfPdQHQ+jYGwpxh9Pn71G1sf1rZxmMn5JkIMkIDqecPomEkZb9Q56/vnnpbfn1iaOZ0I4WYJAmPobzZYiOqg4eqTRhOSEQV7pFSNqS+C2PhFGT+5MUZ7cRMIfR6kfKY17+Z9NmzZJL2xTQEDWNZIsKqY+TpB20nDDJAgXRAEBEAABEACBwATIIKGvXUbroepOn1qX3ssPPPCA7o39PBEQPb05GWll3UjfkvFv0qRJeZIE2QQlQGsHS33RGqhwhSPw/vvvK12QTmrUqGEcSz01adKEU2MGXP4JeE2hK/Uit/Xq1ePU8ApXeAJiVJlThuj99N5776Hxu/AqURLQurNkZKLpjum3ePFi5Uc7YmYB4/k3f/58wx8H+SOwZ88e/tJLL6nfqFGjDN3AUJs/XVBOYqYhw0BLzzd3Rwe3RDZx3GngODOBMPW3AQMGOOVJjErnX3/9tZMJDLWZWYfxCaMnPV+UJ51GdPtR6UdKRJ2R9WmrGzZsiDXvJZyUbOW3VZLFhaE2QdpJww2TIFwQBQRAAARAAASsCIjpa1SDEBn9Lr74Yv7kk0/y22+/3VjbjN7Ld999t1UeiBSOwOOPP24Y1GUdSW7FFMicRjbBJYvAs88+q8oW9eb/6quvkiVgkUkjpnpX+pBlh9YCpGeee01AMQ1lkdFJxuVefvnlho7o/SSmK+RkPJc6o62Y6j0ZAhexFBillG7lYxRMcvX33HPPGc87GGrzq6vTTjvN4E8dWvv378+zzeZgEye/V5Xu3Gzrb/qsRBMnTlQQYKhVKCLdsdWTWwiUJzeRaI6j0g9Js3nzZi6mPDaelTQ7BFy6CMhvqyRLDUNtgrSThhsmQbggCgiAAAiAAAhYEaBRFSeeeKJR0ZbvYPd2/PjxVnkgkj0BGsWs66FZs2Z89OjR/PzzzzfODxkyxD4TxIycgFhXU021Rvp74oknIs8DCQYjINYGNspM8+bNOemJHDWEd+3a1fCnEYJw+SVAnYHEGrW8U6dOxggmsUYtb9OmjaGf/fv351c45GYQwCglA0eqDjAKJtnqgqG2sPoZO3YsF2tslzBC3HjjjRkFs4mTMTF4lCBgU3+jqXPF+ulOvYHqe3QsHQy1kkS0Wxs9eUmA8uRFJfy5qPQzbdo0Y9YB+s4dN25ceAGRQt4JyDamvGccIEMYagPAijtoGm6YuBkgfRAAARAAARDIBwFaT6R169ZGI/ixxx7LaRrKU089VZ2naQ7h8kuApuqSdSJaT1N3I0aMUH40IvDo0aO6N/YLSIA6NUi9NW3alP/0008FlAZZE4Ht27crnZBu3Os6L1q0yPCnxnK45BCgmQVkmaLtsmXLkiNckUmCUUrpVThGwSRfdzDUJkNHVKemjkP6e2fnzp1ZhbOJkzVBeDoEbOpv8+bNU7obM2YMf+WVV9RPn02KOoaR39atW0E7JAEbPWXLEuUpG53gfmH1Q0sqDBw4UJUrejZWrFiRz5w5M7gwiJEIAvL9lghhMgjxKzovBIVLAAEx/aIjBVSSAGVABBAAARAAgVJPgN63W7ZsYRs3bmRimlYmDLesfPnyzu+HH35wrv+1115jYprQUs8iKRcoGlTZmWeeqcRZuHAh69KlizresGEDE73E1bEwXDAx6kwdY6cwBIRRljVo0IDt2rXLEUA0FrErrriiMMIgV0VArMnNRIOCOhYjZlnjxo3VMT3nqlSpwo4cOeKcE8Z2NmzYMOWPncIScD8PZ82axXr06FFYoYowdzHNPmvVqhVbu3at8/6hrZga1CEhOhOxZ555xtnv27cvE+urFyGh5F4y6ePWW29l9CyUToyCYWKWDnmIbQIIiOkjjWebmPHBqZcnQLRSJ8KBAwfYBx984FyX6KDKWrRoYVzjihUrjHr1ggULnO+joHG6detmpIuDYARs6m/Vq1dnYmS074yovkf1Pjh7AjZ6+uMf/xi4DKI82enIRj/yO+jgwYPs2muvZaJTg8qcnpdimR92+umnq3PYSReBVNjdyFALlwwC4vZ2emokQxpIAQIgAAIgAALFR2DdunWq1+Txxx/PRQW/+CAU8Ir13uBUL3rjjTcMabZt26b0Q/6iEdbwx0FhCOhr0wrDH6dpW+GSQaB27dqqzNBa3LqjaeDl9wdt586dq3tjP2YCoqMQFw1Czm/48OEl1gMUhllDP2+//XbMEiF5LwL6ewmjlLwIJe8cRsEkTyfZJMKI2mx0ovVbv369eq+IBmu1HILMZcmSJcqf6gU0E4dNHJketvYEgtbf3Otw6/U7r32qf8CFJxBUTyhP4ZkHSSGofmTa11xzjfEspFnX8H0r6aR3K5+FSb4CTH2cIO2k4YZJEC6IAgIgAAIgAAJWBGjdv8qVKzs/ms5Gd1dffbWqlHfs2FH3wn4eCIge+4o/1YvESBgj13vvvdfwp49duMITED2MlV7EqLLCCwQJFAF9unCa7k53jz76qNIblTfqCAGXPwJiBLrB/+GHHzYy79mzp/IXsz2g45BBJ38HaPzOH+socqJ1uDt37qzKDj3b6B2FaT6joBtPGjDUxsPVK1Vat/Skk05S5YM62umO6nCyXZK29J6yiaOniX07AkHrb9T5jjp4ef0uvPBCpde2bds6YfANZacXd6ygekJ5chOM9ziofkiaOXPmqPJCz8EJEybEKyRSzxsB+X7LW4YWGcFQawEtrihpuGHiunakCwIgAAIgAAL5IqBX2Gld2jvuuINTI1GvXr2MSrl7NGe+5CvmfMQUk1xMfaz0UKZMGS6me+I0ErB79+68bNmyyq9JkyacRs3AFZaAmI5a6YTqsu51UAsrHXIX0x1zKkfyO0NMncvFNJP8/vvvd9ZZkufFVNWAVQACzZo1U7qpVKkSHzRokPM+uuWWW9R50hGN5IQrDAEYagvD3TZXjIKxJVe4eDDU5pc9ve/lu586Ad1111182rRpvGvXrlxM6678xNIjSjCbOCoydqwIRFl/079x0aHSSh0ZI9noCeUpI87IPWz0Q20O8hlJW6qfZ/pRHREuPQSkXpMsMdaoFVpKikvFXNlJgQU5QAAEQAAEQMCSwP79+9l5553HPvzww4wp3HzzzWzixIkZ/eERHwFa/+/8889ntO5pJicMtmzlypXsrLPOyhQE5/NEQDTusRtvvNHJjfRCa/qIacPzlDuy8UOA1tCk9TNprU0vR+vUvvXWW8b6tV7hcC56Au+++66z/imto5XJNW3a1HneVahQIVMQnI+RwI4dO9iqVas8c3jssccYrelIToxSYsLQzho1aoR3kyet+E/+61//ctaUkzmJUTBs6NCh8hDbhBLAGrX5VQytf37JJZewzz77LGPGYtQtEyMuWd26dZ0wNnEyJg4P3wSiqr9hPXXfyK0CBtUTypMVZutIQfVTq1Yttnv3bl/5TZ48mfXr189XWAQqPIFU2N2SbEUuNtnELev02ii268b1ggAIgAAIgEC+CWzfvp3TNKDy3Su3oiGcjxo1ypnmK98yIb//EhDGWn722WeX0A/pqUOHDlx84P43MPYKSkA0gis9tWrVqqCyIPPMBKZMmcKrVq2qdCWfeS1btuQ0XR5c4QisXr2a69MSSt3Q9qabbsKUx4VTTc6cMUopJ6K8BsAomLzijiwzjKiNDKXvhHbu3Mnp/U/r1OrvHNqnkbSffvppibRs4pRIBCcCE4ii/oZ3VWDsgSME1RPKU2DEoSL41c9HH31U4pnofkbqx8JQG0ouRM4vAam7/OYaLDeMqBVaSopLhWU/KbAgBwiAAAiAAAhEQEBM28rod+DAAVavXj0m1q9l1apViyBlJBGWAI3+E2tmOj/q1Ur6Of3001mDBg3CJo34ERIQHR7Y4sWLnRT79+/PJk2aFGHqSCpKAuIzkYkpwJzRgfSco5GaderUYfIbJMq8kFZwAjTCgp55+/btc0Y3k35oVBNccglglFKydINRMMnSh19pMKLWL6nowx06dMj5DhIdWJ3Rs40bN2Y1a9bMmpFNnKwJwjMnAdTfciJKRAAbPaE85U91NvrJn3TIKR8E5Dcv3QtJdTDUJkgzabhhEoQLooAACIAACIAACIAACBSYQI0aNdjevXsdKUaPHs3GjRtXYImQPQiAAAjkhwAMtfnh7CcXMTNAoI5cmK7QD9X8hIGhNj+ckQsIgAAIgAAIFDOBNNjdYKhN0B2ahhsmQbggCgiAAAiAAAiAAAiAAAiAAAiAAAiAAAiAAAiAAAiAAAiAAAiAAAh4EkiD3Q2GWk/VFeZkGm6YwpBBriAAAiAAAiAAAiAAAiAAAiAAAiAAAiAAAiAAAiAAAiAAAiAAAiDgn0Aa7G4w1PrXZ+wh03DDxA4BGYAACIAACIAACIAACIAACIAACIAACIAACIAACIAACIAACIAACIBASAJpsLvBUBtSyVFGT8MNE+X1Ii0QAAEQAAEQAAEQAAEQAAEQAAEQAAEQAAEQAAEQAAEQAAEQAAEQiINAGuxuMNTGoXnLNNNww1heGqKBAAiAAAiAAAjkkcCRI0dY+fLl85gjsvIiAD14UUnOORv9fP/996xs2bLJuYgikMSG+cGDB1mlSpWKgE66L/HLL79kxx9/PDvxxBPTfSGQHgRAAARyELCpc+RIEt4gAAIgkEgCqIcnUi1FL1Qa7G4w1CboNk3DDZMgXBAFBEAABEAABEBAIzB79mz20EMPsa1bt7JvvvmGVa1alZ1xxhlsxIgR7LLLLtNCYjdOAmH1MGvWLHbnnXcqEa+99lo2YcIEdYydcARs9PPCCy8w0svKlSvZhx9+yKpVq8YaN27Mbr/9dkb6gYuegA3zFStWsIcffpitWbOGffLJJ+zXv/41a9myJbv++utZ7969oxcSKRoEzjnnHLZu3Trn3N69e513kBHg/w727NnDxo8fzxYvXsw2bdrEOOesRo0arF+/fmzkyJEw2npBi/CcHz2RHpYvX5411/POO8+pc2QNBE8QKKUE/JQjunSbOkcpRYbLAgEQSCkBv8871MNTquAiEjsNdjcYahN0Q6bhhkkQLogCAiAAAiBQAAI2I5sKIGbRZTlkyBD2t7/9LeN1Dxo0iD3++OMZ/eERDYGweqDex40aNWKff/65EqhPnz7sqaeeUsfYsSdgox8y0N5www3sl19+8cy4S5cubP78+ezYY4/19MfJ4ARsmL/yyivsyiuvZDRiycs9+OCDRgcIrzA4Z0+AjK6dOnVSCZChljo0uN3+/fvZRRddxLZs2eL2co6bNGnCVq9ezU444QRPf5wMR8Cvns4++2y2fv36rJldcskl7KWXXsoaBp4gUBoJ+C1HNnWO0sgrbdeEb920aQzyxknA7/MO9fA4tYC0oyKQCrub6MEKlxAC4sbj9IMDARAAARAAgSQRWLBgAReGCt6wYUPnPSUaX3mbNm246CWeJDGLVpZFixY5epH1CDGFJBcN4bxMmTLG+Tlz5hQto3xceBR6GDx4sKEz0qkw1OZD/FKfh41+xIgyLgywSidiilbetGlTfswxx6hzpKMxY8aUen75ukAb5vv27eNiOmqlE2Hk4507d+annHKKOkd6evXVV/N1GUWRz6FDh7iYwYGLGQB4uXLlDNbCUFuCwc8//8ybN2+uwlF5ErM98Dp16qhzpKcBAwaUiIsT9gSC6olyqlKliqET0ov7Jwy19kIhZkYCLVq04KIh0fnRs82PmzlzJj/ttNPUb+jQoX6iIUwAAkHLkU2dI4A4COqTgN/yhG9dn0BjCuZXTzL7oOFlPGz9EQj6vEM93B9XhCo8AVmXLbwkmSWAVTAzm7z7pOGGyTsUZAgCIAACIFBQAtT44zZKyPcVbcVoMv7jjz8WVMZiz5waS6VOxDSsXEx77CDZtWsXJ6Ot9OvZs2exo4r1+sPqQYxeUsb1WrVqKb3BUBuN2mz0Qx1UZPkRI525bDTfsWMHb9++vfI77rjj+NGjR6MRtMhTsWH+xBNPKF1UrlyZ07OP3A8//OAY1qUOUZaiu7moo5bk6rX1MtQuW7ZMxSEj7TvvvKP0dNtttyk/6gwmRrBHJ2wRp2Sjp6+//lrpggzpBw4c8Px9++23RUw2nkunziR6efIqR+6cqc7n7pSCZ52bUrhjm3JkU+cIJyViuwn4LU/41nWTy++xXz1JqYKGl/Gw9UfA5nmHerg/tghVeAKyjlV4STJLAENtZjZ590nDDZN3KMgQBEAABECgYARsRjYVTNgizrhmzZqqYU+s62iQoMY6Wb9o1qyZ4YeDaAmE0QMZJVq3bu3o6tJLL3VGsEu99e3bN1pBizQ1G/3Url1blR+x/rNBbt68ecqPdCXW5jT8cWBHwIb5BRdcoHQh1g02Mp4+fbryo44rhw8fNvxxYEcgV0Oe7NSgp06j/ORzbdiwYboX//LLL/mLL76ofmLqScMfB3YEbPREnYaknsQa93YZI5ZvAkFHLrkTxkwcbiLRH9uUI5s6R/SSF1+KQcsTvnULc48E1VPQ8IW5qtKRq83zDvXw0qH7YrgKWb9N8rVijVqhpaS4VMyVnRRYkAMEQAAEQCB2Ar169WL//Oc/nXxo3cwVK1awqlWrsp07d7I//vGPbMmSJY6fGE3GxMgKJqaejF0mZGASoHUzp0yZQh3vHA/SWYUKFVSg66+/nome4s4xraW5cOFC5Yed6AiE1cPUqVNZv379GJWljRs3snvvvZc988wzjoDCUMuEsSk6YYswJRv9/PTTT0yMzmS0JSeMSKxDhw6KnhhVy+rXr6+OaZ3a3/3ud+oYO8EJ2DIX0+4yWlOO3LRp09gf/vAHZ5/+xKhNdtZZZ6ljWndTP1Ye2AlEgNbRJrbSLV26lP31r3+Vh0wYap36gjohdho0aMA+/vhj55QYEcM6duyoe2M/BgI2ehKdUNhVV13lSEPro4sOX0yM2nTKWPXq1WOQsniTFEtSsO7du2cEkGmtZxlhw4YN7JxzzmFiWnEmZuJgn332meNFOsPa9pJS+G3QcmRT5wgvJVKwKU/41s3/fRNUT0HD5/+KSleOQZ93dPWoh5eue6A0X00q7G5JtiIXm2yiMDi9V4vtunG9IAACIAACySRgM7IpmVdSfFLRWoBz587lwmjr1C2ojvH8888XH4gCX7EfPdBIMtEBwtGTXFdONBwpvWFEbXxK9KOfTLnPmDFD6YjK16ZNmzIFxfmICHgx16dpJT28/vrrRm5UvuQ3Fm1feuklwx8H0RB47rnnDM7uEbW7d+82/NeuXct79+7N69at66wvLIznfOTIkRjxHI06MqaSS08UccKECUpXAwcONNYQFoZaTu8pTHucEXEgD5uRSzIDYQzETBwSRp63fsqRl0hh6hxe6eGcScCmPOFb12SYj6OgegoaPh/XUEx55HreoR5eTHdD+q9VfhMm+Uow9XGCtJOGGyZBuCAKCIAACIBAjARo3Vky8tE6cvRbvHixkZsYFaMa8uj9JUaTGf44KByBc8891zDQ0vqZ7mlbCydd8eTsVw8DBgxwyhKty0gfu+RgqI3/PvGrHy9JRG9zrk9r2LBhQ6zV7QUqwnOZmG/bts14F61atcrIldYOlt9YtCVjL1z0BHI15L3//vuGHmrUqGEcSx01adKEk1EXLh4CufREuXpNpSv1I7f16tVzpquOR8riSXXPnj1O5xHqQEK/UaNGGeXC3eFBJyNmU3HCUh3vvffeQ71BhxPzvp9y5BYhTJ3DnRaOvQkELU/41vXmGPfZoHoKGj5u+Yst/VzPO9TDi+2OSPf1ynpskq8ChtoEaScNN0yCcEEUEAABEACBAhLwGtlUQHGQtUbgtNNOMxr6jjnmGN6/f3+MgNEY5WPXjx5Wr17NST9UB5w4caISC4ZahSK2HT/68cp88+bNXEx5bJQx6u0PFx+BbMzffPNNQxdeI5tlGaNyRqMF4aInkKshb82aNYaeSBdiqjx+8cUXO1v5HUxbMRVs9AIiRYdALj1RoMsvv9zQlZjynYup+TkZ0XU9XXfddaAaMQE/+qEsMRNHxOADJudXT3qytnUOPQ3sByNgoyc9B3zr6jTi2w+qp6Dh45O8OFLOxRv18OK4D0rLVcp6bJKvB4baBGknDTdMgnBBFBAAARAAgQIRyDSyqUDiIFsXgbFjx3KxPlkJY9KNN97oConDOAnk0gNNgSfWlnMavps3b87pWDoYaiWJ+La59OOVs1j/1BitTnX3cePGeQXFuYgI5GIu1nQ2jEdvv/22kbNY99bwnzRpkuGPg2gIBG3Io2eeWPfUyZxGDXbt2tXQE40QhIueQC49UY533303F2vU8k6dOhmzcYh1oHmbNm0MPe3fvz96IYs4RT/6ITyYiaOwN4lfPelS2tQ59PjYD07ARk8yF3zrShLxb4PqKWj4+K+gdOeQizfq4aVb/6Xt6tJgd4OhNkF3nbxh8rFN0GVDFBAAARAAgRQRyDayKUWXURSi0pSf1Niq1yt27txZFNeepIvMpId58+Yp3YwZM4a/8sor6kcjmKTeqLGc/LZu3Zqkyyo1smTSj36BND0erdUodULbihUr8pkzZ+rBsB8hAb/Mv/jiC0MvS5cuNaRwr52FafoNPJEd5GrI2759u6GnF154wch70aJFhj+lBxc9gVx6ypXj448/buhp2bJluaLAPwABP/rBTBwBgMYU1I+eMmXtp86RKS7OByNgqyd86wbjHDZ0UD0FDR9WvmKPn4s36uHFfoek6/rlt3ySpYahNkHakTdMPrYJumyIAgIgAAIgkBICuUY2peQySpWYNP3dypUrnd/atWtLXNvy5cuNRtUFCxaUCIMT4QnY6ME9pVqu+t+wYcPCC1qkKdjoR6KiUX+dO3c2ylGLFi1gOJeAYtgGYU4jZvWpjefMmWNI9MEHHxi6e+uttwx/HERDIFdD3nfffWfowT1ilkZrli9fXoUZP358NIIhFYNALj0ZgT0O3n33XaUjemfNmjXLIxRO2RLIpR/MxGFLNtp4ufQUps4RraTFnVouPXnRwbeuF5V4zwXVU9Dw8Upf+lPPxRv18NJ/D5SmK5TtLUm+JhhqE6SdNNwwCcIFUUAABEAABPJEwO/IpjyJg2w0AuvXr1eNpr/61a/UVJIyyJIlS5Q/1TPco5hkOGzDEbDRAwy14ZgHiW2jH5n+NddcY5ShwYMHczIqwcVHICjzBg0aKB3dddddhmBz585VfvSMpOkM4aInkKshj3KsXbu20sWTTz5pCPHxxx8rP3pXkd7goieQS09btmzh1CmIfsOHDy+xtj0ZZmWbBW3dU41HL3FxpZhLP5iJIxn3Qy49halzJOMKS4cUufSkXyW+dXUa+d0PoieSLGj4/F5N6cvND2/Uw0uf3kvrFck6bJKvD4baBGknDTdMgnBBFBAAARAAgTwQCDKyKQ/iIAsXARpdcdJJJ6mG02effdYI0bdvX+VH9Yxdu3YZ/jiIhoCNHsgwQY3eXr8LL7xQ6a1t27ZOGGr4g7MjYKMfyolGZ8r6OW0nTJhgJwBi+SZgw3zkyJFKT40bNzYM6d27d1d+7dq18y0HAgYj4Kchb8SIEUoXNKW77h599FHlR2Vt27Ztujf2IyKQS09UR9CfeQ8//LCRc8+ePZU/jYA+fPiw4Y+DcARy6QcdvMLxjSp2Lj3Z1jmikg/p/H8CufQkOeFbV5IozNavnqR0QcPLeNjaEfDDG/VwO7aIlX8Cso6b/5z95whDrX9WsYdMww0TOwRkAAIgAAIgkCgCQUc2JUr4IhHmiiuuMBpOaUQZTd3VtWtXY0rQLl26FAmRwlxmlHro1auX0ikZ2+HCE7DRj27ko3p6pUqVMv6oAR0uPAEb5ps2bVLlhfREz7qpU6fyAQMGGOfdozjDS4sUJAE/DXk03XGZMmWUTnr06MFnz57N77//fmfNZ/ktTGUVLh4CfvTUrFkzpSN65g0aNMgZwXTLLbeo86QrWlsdLloCufQDQ220vG1Ty6UnStemzmErD+J5E/CjJ4qJb11vfvk661dPUp6g4WU8bO0I+OGNergdW8TKPwH5rZH/nP3nCEOtf1axh0zDDRM7BGQAAiAAAiCQGAI2I5sSI3wRCUJrxtWqVctoQJV1CrmlUbc7duwoIir5v9Qo9QBDbfT6s9HPqaeemrVcyfJF28mTJ0cvdBGmaMt8yJAhWXXVvn17TuukwsVDwE9DHuX89NNPGx2I9DJE+1WqVOHu9Wvjkbg4U/WjJ2pwrVChQtby1LRpU5SnGG6hXPrBTBwxQLdIMpeeKEmbOoeFKIiShYAfPeFbNwvAPHn50ZMuStDwelzsByfglzfq4cHZIkb+Ccjvjvzn7D9HGGr9s4o9ZBpumNghIAMQAAEQAIHEELAZ2ZQY4YtMkJ07d/KWLVtyWoNR1ifklkaXffrpp0VGpDCXG5UeYKiNR39B9PPRRx+VKEuyTHltYagNr7OwzEePHs3LlStn6I1GcF599dX8yJEj4QVEChkJ+G3IowSmTJnCq1atauiJyhS9w8gQBRcfAb96Wr16Nden4NefeTfddBOmPI5JRX7145U96g1eVOI551dPQeoc8Uha3Kn60RO+dQt/j/jRky5l0PB6XOwHJxCEN+rhwfkiRn4JyPpsfnMNltuvKLgQFC4BBETjqiMFVJIAZUAEEAABEAABJkZpst27d/siIYwUrF+/fr7CIlB8BA4dOsQ2bNjAtm/fzurWrcvEeo2sZs2a8WWIlD0JQA+eWBJzEvpJjCoiF+THH39kYiQTE6MCWf369dnZZ5/NKlasGHk+SDAcAfreFSNn2apVq1i1atWYGKHJ6tSpw+T3cLjUETsqAps3b2ZivWC2b98+pz5BehIzdESVPNJxERBTgTMxJbg6S9xFpwZ1nG2nd+/e7JlnnnGCiCUT2PTp07MFh18eCaDOkUfYWlZ+yhO+dTVgBdr1oyddtKDh9bjYj58A6uHxM0YO9gTkd0aS7W4w1NrrN/KYabhhIr9oJAgCIAACIJBIAmJUC2vQoIFv2WCo9Y0KAUEABEAABEAABEAABEDAIBDGAAFDrYESByDAcpUnfOsm4ybJpSe3lEHDu+PjGARAoHgJpMHuBkNtgu7PNNwwCcIFUUAABEAABEAABEAABEAABEAABEAABEAABEAABEAABEAABEAABEDAk0Aa7G4w1HqqrjAn03DDFIYMcgUBEAABEAABEAABEAABEAABEAABEAABEAABEAABEAABEAABEAAB/wTSYHeDoda/PmMPmYYbJnYIyAAEQAAEQAAEQAAEQAAEQAAEQAAEQAAEQAAEQAAEQAAEQAAEQAAEQhJIg90NhtqQSo4yehpumCivF2mBAAiAAAiAAAiAAAiAAAiAAAiAAAiAAAiAAAiAAAiAAAiAAAiAQBwE0mB3g6E2Ds1bppmGG8by0hANBEAABEAABEAABEAABEAABEAABEAABEAABEAABEAABEAABEAABPJGIA12Nxhq83Y75M4oDTdM7qtACBAAARAAARAAARAAARAAARAAARAAARAAARAAARAAARAAARAAARAoLIE02N1gqC3sPWLknoYbxhAYByAAAiAAAiAAAiAAAiAAAiAAAiAAAiAAAiAAAiAAAiAAAiAAAiCQQAJpsLvBUJugGycNN0yCcEEUEAABEAABEAABEAABEAABEAABEAABEAABEAABEAABEAABEAABEPAkkAa7Gwy1nqorzMk03DCFIYNcQQAEQAAEQAAEQAAEQAAEQAAEQAAEQAAEQAAEQAAEQAAEQAAEQMA/gTTY3WCo9a/P2EOm4YaJHQIyAAEQAAEQAAEQAAEQAAEQAAEQAAEQAAEQAAEQAAEQAAEQAAEQAIGQBNJgd4OhNqSSo4yehhsmyutFWiAAAiAAAiAAAiAAAiAAAiAAAiAAAiCQLwIHDx5klSpVyld2yEcQOHLkCCtfvrxvFr/88gvbu3cvq1atGitTpozveAhoRyCofigXmzh20iGWJADmkkSytzZ6+vLLL9nxxx/PTjzxxGRfXCmQzkY/peCycQmCQBrsbjDUJuhWTcMNkyBcEAUEQAAEQAAEQAAEQCCPBGbNmsXuvPNOleO1117LJkyYoI5pZ+TIkWz58uXGOffBeeedxx566CH3aRyDAAiAAAiAQCACft5LlOCKFSvYww8/zNasWcM++eQT9utf/5q1bNmSXX/99ax3796B8kRgfwRmz57tvOu3bt3KvvnmG1a1alV2xhlnsBEjRrDLLrvMM5EXX3yRjRs3jm3cuJEdPnzYMdK2mYmKcQAAQABJREFUatXKqXtceeWVnnFw0o6AjX5eeukldt9997EtW7YwMixVqVKFNWrUiA0dOpT16NHDThDEykrAr54WL17MxowZkzUt3bNjx47sL3/5i34K+yEI+NWTnsWePXvY+PHjGelu06ZNjHPOatSowfr16+d8T8Foq9MKtx9UP/ieDcc7qbFTYXcTDwK4hBAQNzKnHxwIgAAIgAAIgAAIgAAIJImAaGTlp5xyilNXlXXWPn36lBCxefPmRhgZVt9ecsklJeLhBAiAQGYCR48ezewJHxAoUgJ+30svv/wyF6M5M76bHnzwwSIlGN9lDx48OCNvqg8MGjSoRObDhw/PGmfs2LEl4uCEHQEb/dxxxx1Z9XPdddfZCYNYGQkE0dOMGTOy6kevh9O+MKxnzBcewQgE0ZNMed++ffw3v/lNRp01adKEf/vttzI4tiEI2OgH37MhgCc4qnwOJlhEDqtggrSThhsmQbggCgiAAAiAAAj4JtCiRQsuetA5P/ow0t2rr77KW7du7fv35z//WY+O/QgIzJw5k5922mnqJ3rmq1ShH4WioDteH7lehloxuiJjo4Os68JQG68qs5WnTDnbxMmUFs5nJ+CX9YIFC/gNN9zAGzZs6JQpMQUob9OmDRejArJnAN9ICPjVk55ZtrqGHg770RDw816iOl/ZsmXVe+mEE07gnTt3LtHxiOoacNEQWLRokeJN730xKoxfdNFFXExhbJyfM2eOylCM1DT8Klas6OipTp06xvmlS5eqONixIxCVfsSoaO6u802dOtVOKMQqQSConoi9rGf72YrZBErkiRPBCQTVE+Xw888/c90QKKY85lSe3M+7AQMGBBcIMQwCNvqhBNzPNq8yhe9ZA3UqDqQekywsDLUJ0k4abpgE4YIoIAACIAACIOCLADW+yXcsbcWaV0Y89EA2cOT9INeIGOgn7yopkeH69etVA2utWrVUeXIbar/++mvlRw0OBw4c8Pyhh3gJxJGdyFWevDKyieOVDs7lJuCXNRkJjznmGFWe9HcY7Xfp0oX/+OOPuTNECCsCfvWkJ56rrqGHxX54An7fS0888YQqR5UrV+a7du1yMv/hhx9406ZNlZ/7fRZewuJNgRqv5TNLLJHAqTyRI/ZktJV+PXv2VJDElMjq/Lnnnsu/++47x+/777/nenrt2rVTcbBjR0Dn6Vc/N998s9IPdR46dOiQkznN9iCWs1B+3bp1sxMKsUoQCKqnL774gosp3jP+HnvsMaWnk08+mb///vsl8sSJ4ASC6olyWLZsmdIFGWnfeecdJ2N6L912223KjzroifW6gwuFGIqAjX7wPavwlbodWf9I8oXBUJsg7aThhkkQLogCAiAAAiAAAhkJUAOCWBOLi/U0ebly5dQHD71r3YZa9EDOiDEvHrlGxEA/eVFDxkyogYBGnFPZufTSS50RfrLO2rdvXyMeNZxLP7EGneGHg/wQyFWevKSwieOVDs7lJuCHtVjjmR977LGqLFEjHhmU3IZbsRZd7gwRwoqAHz1RwkHqGlaCIJIngSDvpQsuuECVpdtvv91Ib/r06cqPDIhiTVTDHwd2BGrWrKm4vvDCC0YiZBCX9YRmzZo5fgcPHlTnyG/hwoVGHJpFQMahZyOFh7MnEFQ/lFOnTp2UDv70pz8ZmT/yyCPKjwzucNEQsNFTppw///xzXrt2bUdPNMMUzdgBFw0BGz3RzFHymTZs2DBDELH2MxdrdasfdVaBsydgox98z9rzTnpMWe6SLCcMtQnSThpumAThgiggAAIgAAIg4ElAb9CR71Z96zbUogeyJ8a8nPQzIgb6yYsqMmYyZcoUpzHhuOOO4++99x7v1auXalxwG2qff/555ffUU085aVKvZNIhXPwE/JQntxQ2cdxp4NgfAb+sabpj+c5q1KgRl9P179ixg7dv3175UZnE2rX+2AcJ5VdPQesaQWRA2OwEgryX9GmPp02bZiS8YcMGVZ6ozJHu4cIRoCk9J02axCdOnOj85MhYmSqNopXPN5oZgNzq1avVOfKjjpa6oxG5ekcVMmLA2RGw0Q/lpK9Pe9VVVxmZDxw4UOkP69QaaKwPbPWUKUMa6SzLHY3YhIuGgK2e6tevr/SBafej0YVXKrb6wfesF83ScU4+B5N8NTDUJkg7abhhEoQLooAACIAACICAJ4Fcjaey0dszsuskeiC7gER4GGRETKZsoZ9MZKI5T726q1at6jQmyHWDsxlqJ0yYoBoeqOFOX2upevXqnNLAtMfR6Madik15sonjzhfH/ggEYS1HvdC34UMPPWRkMG/ePFXGyH/dunWGPw7CEQiipyjrGuGkLq7YQd5L+vSFVF5ef/11AxalJdtgaEvrpMLFQ4AazOfOncsrVKigmFNjOLm3335bnSM9UDjdUWcvXU+TJ0/WvbEfAYFs+qHkyZgujeXUSWjkyJHOFLv33HOPMZ21ewR1BKIhCY1ALj1pQdXus88+q8oP1em/+uor5YedeAhk09Pu3buVPui5tnbtWt67d29et25dZz31s846yylfmOEhHt1Qqtn0Q/74niUKpdPJukSSrw6G2gRpJw03TIJwQRQQAAEQAAEQ8CSwZ88ep7GNGtzoN2rUKOODKIihFj2QPRFHcjLIiJhMGUI/mchEc37AgAFO2aE1kqjBm1w2Q63XdKGyfiu39erV49Q4DhctAZvyZBMnWqmLJzW/rGndWTJk0HTH9Fu8eLEB6eOPPzbeZ/Pnzzf8cRCOgF89US5R1jXCSV1csYO8l7Zt22aUl1WrVhmwaES6fDfRdsaMGYY/DqIhQGvO6gZaMvTpnVDIICGNgKQHWg9Vd/rUuuT/wAMP6N7YD0kgl35k8jRVOOlOLzNyn6bTpZHUcPER8KsnXQIajS47XJKuaM1uuHgJ5NITrQ0syw1ta9SoYRxLvyZNmnAy6sJFSyCXfig3fM9GyzxJqcnylSSZ3LLAUOsmUsDjNNwwBcSDrEEABEAABEDAisBzzz1nfAD5NdSiB7IVbl+RgoyIyZQg9JOJTDTn9dETNIWhdNkMtZdffrlR1jp06MD79evHqbFB1nNpi6nxJM1otjblySZONNIWXypRsiZDkl6WNm3aVHxAY7risHqyrWvEdDmlMtmg76U333wzZ3nRDYQ0igYuegKnnXaaoQdi3r9/f2OGDaovyGcbGf0uvvhi/uSTT3JaV1hfs5vC3H333dELWcQp+tEP4Xn88ccNg7rUl9wOGjSI06wEcPEQ8KsnPffx48erckVr3f/000+6N/ZjIJBLT2vWrFE6kWWnXLlyzjOPtvIcbbt37x6DhMWdZC79EB18z5bee0SWryRfIQy1CdJOGm6YBOGCKCAAAiAAAiDgi4BN4yl6IPtCax0oyIgYr0ygHy8q0Z2jKaHOOeccp7GgefPmzhRRMvVshlpqPKW1yzp16mSMlvn+++95mzZtjMaH/fv3yySxDUnApjzZxAkpZtFGj4o1TfVes2ZNVY4aNmzIaQQuXDQEwurJpq4RjeTFkYrNe2njxo2qvFBbC02xqzsyWsg2GNpiRKBOJ7r9sWPH8j59+nB9XUbifeONN6pMaLaAE0880dCHrht9n4xPcNER8KMfGsWs66BZs2Z89OjR/PzzzzfODxkyJDrBkJJBwI+e9AhUP9CXUqClE+DiJ5BLT+4ORPSdRd+15KgzedeuXY0y9d5778UvdBHlkEs/hALfs6X3hpDvsSRfIQy1CdJOGm6YBOGCKCAAAiAAAiDgi4BN4yl6IPtCaxUo6IgYr0ygHy8q0Z3T18EcM2YMf+WVV9RPH/VCBlny27p1a87MaSSGrOvSdtmyZTnjIEBuAjblySZObkkQwotAVKw3b95cwshBa6TCRUMgCj3Z1DWikb44UrF5L7nXNl26dKkBy72GLaYSN/BEfkBTTVNnLr0usHPnTpUPzRDQunVrw59G09I0lKeeeqo6T1OUw0VPIJt+aAkMqTdaT1N3I0aMUH40IpDSgYuPQDY96bnqMw9VqVKFU6dJuPwRyKSn7du3q/JCZcq9rvOiRYsMf6pbwEVPIJN+cuWE79lchJLtL99jSZYShtoEaScNN0yCcEEUEAABEAABEPBFIGjjKXog+8JqFchmRIw7I+jHTST6Y/f0qrKOmmk7bNiwnEK8++67RsPDrFmzcsZBgOwEbMqTTZzsUsA3E4GoWE+bNs1Y35HK4bhx4zJli/MBCUSlp6B1jYBiFn1wm/cSjZjVpzaeM2eOwfGDDz4w3ktvvfWW4Y+D4ARoCvGVK1c6v7Vr15ZIYPny5QbzBQsWGGFo6lyqL5CRiTqCHTp0yJnVg9bslnWQ1157zYiDA/8EbPTjrr8tXLjQyHD9+vVKN6QjdMQz8Fgd2OjJnVGLFi2UXvr27ev2xnEEBGz09N133ym9UHlxj5glg3r58uVVGMwgYK8oG/3kys39PMT3bC5iyfKX9YhkSWVKA0OtyaOgR2m4YQoKCJmDAAiAAAiAgAWBoI2n6IFsAdlnFJsRMe6koR83keiPbRrEt2zZwslgS7/hw4cba8+RhPQhK+u6tHVPQRn9VZT+FG3Kk02c0k8ynisMy5o6pQwcONAoNxUrVuQzZ86MR+AiTTWsniS2oHUNGQ9bfwRs3kuUcoMGDVQZuuuuu4zM5s6dq/xoXVSaXhwuHAHdaEdM5ZSeMtUlS5Yo5lQXcI8mk+H07bp161QcMtgePnxY98Z+AAI2+tGfkaSzN954w8hx27ZtSj/kP336dMMfB8EJ2OhJz2XDhg2GTvyUMz0+9v0RsNWTPiU1rcWtO5oGnsqR/NF7Cs6OgI1+8D1rxzotsWS5SrK8MNQmSDtpuGEShAuigAAIgAAIgIAvAkEbT9ED2RdWq0C2Da16ZtCPTiOefWokIMOq1+/CCy9UjQdt27Z1wtCH8K5du9R5qtM+/PDDhnA9e/ZU/tRTHA2tBh6rA5vyZBPHSjhE4mFYk3Gjc+fOqsxQmaJnn59pxoE+GIEwetJzClrX0ONiPzcBm/cSpTpy5EhVjho3bmxM/9m9e3fl165du9xCIEROAjRC/aSTTlJcqXOd7mhkn2z3oi3VHcjROvaVK1d2ftRBRXdXX321itOxY0fdC/sBCdjoxz3y/NZbbzVyvffee5V+SKdUJ4QLR8BGT3qOU6dOVTopW7as8dzTw2E/HAFbPenThdMyMrp79NFHle6oPFFHCDg7Ajb6wfesHeu0xJL1jyTLC0NtgrQjb5h8bBN02RAFBEAABEAABGIlEKTxFD2QY1VFKMMFSQb9xKsfP6n36tVLNSC4p1Jr1qyZ8qtUqRIfNGgQp/J3yy23qPNUz6V1b+HCE7AxMNnECS9pcaYQhvU111xjlBlaoxHry8VzH4XRky5RkLqGHg/74Qlkey/Ruqd6+0qXLl04GTEGDBhgnHePagovVfGmcMUVVyi21DGLRjLTFO5du3Y1pqImXUinGy5oXdo77rjDqT/ouiU9ukdzyvjY+icQVD80HfWZZ56pdFqmTBnerVs3TmWGOjuQIVCWsSZNmnCaDQIuPIGgetJzHDp0qNJJq1atdC/sR0zARk803TGVI1luevTowWfPns3vv/9+TjOnyPOUNlw4Ajb6wfdsOOZJji3LVpJl/BUJJwSFSwABMTVM3qSA2vOGGhmBAAiAAAgUmID48GHiA0hJsW/fPla1alV1rO+IhiR24403OqdEwwM7ePAgE9Os6UGwH4LAjh072KpVqzxTeOyxx9iKFSscPzFSkwkjH2vUqBE766yzVHjoR6Eo2E7v3r3ZM8884+QvDLVMTHGnZBHr9jDRIMTEaFl1zr3TtGlTJtavYxUqVHB74TggAZvyVKVKlVBlMKCIRR3cRj/0vPvXv/7Frr32WsVuwoQJTDS6qmPsREvAVk9uKYLUNdxxcRyOQLb3EqX8v//7v+yRRx7JmEn79u2ZmBoU76WMhIJ5bN68mV1yySXss88+yxhRjLplYuQlq1u3rhNm//797LzzzmMffvhhxjg333wzmzhxYkZ/ePgjYKMfsd4wO//885lY9zljJvTdRPU7vd6eMTA8chKw0ZNMVIzSZIsXL3YO+/fvzyZNmiS9sI2YgK2e6FuKvqNERwhPiai+LtZNZ2ImCE9/nPRHwEY/+J71xzaNoaTdLdE2MTLUwiWDgLjJnZ4zyZAGUoAACIAACIBA6SAQZJQLeiAXTuf6qAn3SE0pFfQjSRRum0tPq1ev5vr0yLJ+S9ubbroJUx7nSXW59OQlhk0cr3RwLjeBbKz16Vip3NDo9Ew/Gg0KFx+BbHpy5xqkruGOi+NwBPzoafTo0bxcuXJqpBKVLRrRRNPqHjlyJJwAiF2CwM6dO3nLli05rVOr1wNon0bSfvrppyXibN++ndM0oO7womMXHzVqFKdpLOGiIWCjH2Gs5WeffXYJ/ZC+OnTowIVBJBrhkIoiYKMnily9enWlJ3r2wcVLwFZPU6ZM4aLzuNKVfPbRs5Om+4eLhoCNfvA9Gw37pKUiy1jS5NLlwYhaoaWkuFRY9pMCC3KAAAiAAAiAgE8CQUa5oAeyT6gxBMs1IoayhH5iAB9TktSDWayrxGgEO/UGp5G0NIIGLj8E/JQntyQ2cdxp4NgfgWysa9WqxXbv3u0rocmTJ7N+/fr5CotAwQlk05M7tSB1DXdcHOeHgJiSldFIGTEdMqtfvz4TRicmppnMT+ZFmsuhQ4eYWLaCCSOsM3qW6gM1a9bMSoPC0+/AgQOsXr16TKxfy6pVq5Y1DjztCATVD43+o7od/eg9Rfo5/fTTWYMGDewEQCxfBILqyVeiCBQ5ARs9CQMNE1MhO7Pd0HOOvpfq1KnDpH0gciGLOEEb/eB7tnTdMLJcUblLqoOhNkGaScMNkyBcEAUEQAAEQAAEfBEI0nhao0YNtnfvXidd0QOZjRs3zlceCBSegJ8GcegnPGekUBwE/JQnNwmbOO40cOyPQCbWYgRFoAZvGGr98bYNlUlPXukFqWt4xcc5EAABEAABEAABEAABEACBeAikwe4GQ208urdKNQ03jNWFIRIIgAAIgAAIgAAIgAAIgAAIgAAIgAAIgAAIgAAIgAAIgAAIgAAI5JFAGuxuMNTm8YbIlVUabphc1wB/EAABEAABEAABEAABEAABEAABEAABEAABEAABEAABEAABEAABECg0gTTY3WCoLfRdouWfhhtGExe7IAACIAACIAACIAACIAACIAACIAACIAACIAACIAACIAACIAACIJBIAmmwu8FQm6BbJw03TIJwQRQQAAEQAAEQAAEQAAEQAAEQAAEQAAEQAAEQAAEQAAEQAAEQAAEQ8CSQBrsbDLWeqivMyTTcMIUhg1xBAARAAARAAARAoDgIfP/996xs2bLFcbG4ShCIicDBgwdZpUqVYkodyUZB4JdffmF79+5l1apVY2XKlIkiyf/H3p2AS02lCR+PGwLKouKCCrK4gIqIoijtgrsNOi5tu4LOSCuIWws4QIutLaOjjk3jaDvTKu6jKO0jPO6KC2Irm4i47yAOqCjtguJ+vrz1zUknuZWq5CSpOqn7z/Pcm6ok5+TN782pStWpJNSRk8Dq1audVq1a5VQ71aYV+Oyzz5wWLVo4bdq0SVsV5XMUoB3liEvVzUKA44bipJnXu+LkqjlFWoR+NzpqLdoji7DDWMRFKAgggAACCCCAgFUCY8eOdWbNmlUxpj322MP54x//GFjmgQcecKZMmeLMnj3beffdd0sdFz169HDOPvts59e//nVgWZ6YC5jmx7/Gvn37OgsWLChNkk6mDh06+GfzOAMB0zw9++yzzqRJk5x58+Y5H3zwgbPRRhs5u+22m3PiiSc6Q4YMySAyqqgkIK9h559/vreIvHZNnDjRe64fPPTQQ86ECROcRYsWOd98802pk7Zfv36lskceeaRejHFOAnHz9MgjjziXXXaZ89prrznSEdi+fXtnu+22c8477zznuOOOyyk6qo2bn+XLlztXXXWVM2PGDOfll192lFLOpptu6gwdOtSR11A6bfPdl+Lm6Z577ikd87355pvOF198UTpm2GGHHZwxY8Y4v/zlL/MNktoRsFwg7jE1xw31TWTcPHHcUN88sfbqAoXod3MP6BgsEXB3KSV/DAgggAACCCCAQCWBb7/9ttLssvNMypStiImRAn369Ckdy+ljunLjQw45JFD+rrvuUmuuuWZkuYEDB6offvghUIYnZgIm+fGv6fHHHw/kye2o9c/mcUYCJnl69NFHlXvGXyA//vZ35ZVXZhQd1ZQTcDsg1GabbRbwP/nkk5ssOnr06MAy/hzJ44svvrhJGSZkJxA3TyNHjqyYp+OPPz67oKjJE4ibnxUrVqjtt98+Mkc9e/ZUX331lVcvD7IViJunc845JzJH8no3YsSIbAOjtiYCfPZpQmLNhLjH1Bw31DdlcfPEcUN988Ta4wnozx3xlq7PUvQK1se97FqLsMOUDZyJCCCAAAIIIJC7wP33369OOukk1b1799IXP+7lItXee++t3F/rR67bpExkZcyoKuCecVTxSzk51vN31Lpn36q1117bK+NeulD16tWrScftRRddVHXdLFBdIGl+pMZVq1Yp90wY5Z4pqFq2bOnlSnJJR211c5MlkuZJOi3cy4V7uVl//fXVwQcf3KTjUL5sYshHoFyHRLij1j3TwsuRtJ/11luvlKfOnTsHps+cOTOfIKlVmebJPfNPhdvlTTfdhGjGAnHy89NPPyn/j1nkuEHyE25Hw4YNyzg6qtMCcfL08MMPB17X3DOc1b777qvcy7wHpk+dOlVXyzgjgbSffXbddVflnnVV+pPjC4bsBJIeU3PckJ19kpqyyBPHDUnEWbZWAkXod6OjtlZ7Q4z1FGGHibEZLIIAAggggAACGQuYnHVpUibjsJtVdZ9//rn35Zt8OF25cmXZP/9ZLtLxro//3EtKKv2F0OLFi9V+++3nzVtnnXUUZwWk251M8iM/gtD5KTemozZdTsqVNsnTdddd5+WpXbt2aunSpaWqv//++9IPH3Tuwh2H5dbPtOQCL774otf5sMUWW3i5CHu7l/v05u2+++7q66+/Lq3MvS936QcsOk8DBgxIHgQlqgrEzdPpp5/u5Ul+GCZf2Mog70Hupfu9eYcddljVdbJAfIG4+XnmmWe8HEgn7UsvvVRaibzenXXWWd48+TGfez/H+AGwZCyBuHmSH+Xp1zT3MvBKzsKVQd6fpNNWzzvhhBNirZeF4gmk/ewT9+zBeNGwlF/A5Jia4wa/YG0em+SJ44ba5Ia1pBfQ773pa8qvBjpq87NNXHMRdpjEG0UBBBBAAAEEEEglYHLWpUmZVEFSWMmXd/pYzr33WCyRTp06eWXc+9YGykybNs2bJ/W690UNzOdJMgGT/FT7skJ3rCeLhKUrCZjk6Re/+IXXVtz7Ogeqv+WWW7x58uW4e0/UwHyepBOQjqD+/fuXjA899NDSVR/06+App5ziVf7ll196eZD5Dz74oDdPHvjbmlxlQJZnyE4gbp5kjQcddJCXq9/97neBIK6++mpvnnyBzpCNQJL8uPcI9nIwatSoQADuvYSVey9H709+BMGQnUCSPHXs2NHL0wMPPBAIQn7Eol8ne/fuHZjHE3MB088+Sc8eNI+weZf0v8/r/d8/Dh9Tc9xQn/0laZ4kSo4b6pMr1ppcQL/mJC9ZuxJ01NbOuuqairDDVN0IFkAAAQQQQACBTAVMzro0KZNp0M2wsvvuu8/74u3WW28tCcjZgR9//HFZDbnvbOvWrZWcESN/M2bMCCz3/vvve/XJMeL06dMD83mSTCBpfqT25cuXK7nsmv4bN25cICfhL5WSRcTS5QRM8uS/7PHNN98cqHbhwoWBnElHMEN2ApMnTy75yln/r7/+uho8eLDn7e+onTt3rjddXs/kcuL+Qc4289+rWzqbGLITiJsnWaP/PnNHHXVUIIgzzjjDyyP3qQ3QpHqSJD9du3b1csDl3FOxJy4cN09yeerrr79e/eUvfyn96asH6BXKWbT6u7+BAwfqyYxTCph89qnWKcWVU1ImxVc86TE1xw0+vBo+TJonCY3jhhomiFWlEtDvvakqybkwHbU5Ayepvgg7TJLtYVkEEEAAAQQQSC9gctalSZn0kTbvGiZOnOh98SZfZvvvF7fJJpsoOQvGf9njalq33XabV58cI7788svVijC/gkAW+bn77rsDOaGjtgK44aykefJfKlnayZNPPhlYs5xhpj9jyVg63RmyERDbDh06lHzl9U2GqI7aF154IZCHe++9NxCE/KDFn6cbb7wxMJ8n5gJJ8iRrkS/Hdae5dMCPHTtWPfvss+qSSy4JXLI1fJageYTNu2SS/CxbtizQTubPn6+GDBmittpqq9J9unfeeedSvrhyQPb7VJI8Ra1dOnDltU9+pKdf7+THSQzZCJh89qnWUctxXja5KVdLtWNqjhvKqdV+WrU8SUQcN9Q+L6zRTEC/95qVrk0pOmpr4xxrLUXYYWJtCAshgAACCCCAQCYCJmddmpTJJNhmXsk555zjffGmj+nC4y5duij5sq/a8NFHHyn/ZfPkPoGSVwZzgSzyE+fLCvMIKSkCSfP01ltvBdrdnDlzApByX01/O5QfQDBkIzBs2LCSrdwLUzrMZYjqqJWOI935J/mQ+5n5B/8ldWX+FVdc4Z/N4xQCSfKkVyOXDJdOWn/b0Y/XWGON0tmCelnG6QSS5OeNN94I5GTTTTcNPNc56tmzp5JOXYbsBJLkqdxa5b7c/g5aaV/hW16UK8e0eAKmn31Mzh6MFxFLVROodkzNcUM1wdrMr5YnHQXHDVqCsc0C+jjJ6hhtDq65xVaEHaa55YTtRQABBBBAwGYBk7MuTcrYbGBLbIcffnjgC9MDDjhADR06VMkXpvoYT8bVLhf56quvKv+lDaWM/OKfIZ1AFvmJ+2VFukibd+mkeXruuecC7avcmef+DkI5Y5chvYD/7Am5vKceojpqZb68JurXQuns23///dUNN9yg5L7Ccl9aPU/GF154oa6ScQoBkzzJ6v785z8HOtb9uZHHI0aMUHK/ToZ0AknzM2/evEA7kVy0bNmy1JZk7M/Tsccemy44SnsCSfPkFfQ92HLLLQP5kfel0047LdGVVnzV8TChQNzPPhznJYRNsXgca44bUgBnVDROnmRVHDdkBE41uQro46RcV5Kycs6oTQmYZfEi7DBZbi91IYAAAggggIC5gMlZlyZlzCNsXiWlY0Hu53fQQQcFzpL47rvv1N577x34gu7TTz8tiyP31/SfcSHHhhMmTCi7LBOTCWSRn7hfViSLjKX9AknztGjRokDbkkvl+Ycff/wxMF/uG8iQTkAu39m3b9+Sa58+fZQ810Oljlq573abNm0C+dCff8Pjq666SlfJ2FDANE9yNrM/H71791bjx49Xe+65Z2D6ueeeaxgZxUTAJD/hH6ZI+5P7O8sgl2gdNGhQIEdy32iGdAImeSq3xosvvlidfPLJTX6Id+qpp5ZbnGkZCiT57MNxXobwVaqKY81xQxXEGsyOkyeOG2qQCFaRiYA+vs2kspwqoaM2J1iTaouww5hsF2UQQAABBBBAIFsBk7MuTcpkG3XzrU1+ZayP82T8zDPPBDDkkm1yX1v/Muutt5666667AsvxJB+BavnRa43zZYVelnH2AuXyFL636cyZMwMrDt/Ddvr06YH5PEkuMG3aNO+16qKLLlKPPfaY9+c/+0V+tCLz3nzzTW8lcsZz//79vfLymidn08olrzfffHNv+uTJk70yPDATMM2TXMpavxfJ/U/9w5gxY7x5cganXFqcwUzAJD/vvPOO5y85Ct8n+OGHHw7Ml/cshnQCJnmqtEZpM/KjPt3GZLxkyZJKRZiXQiDpZx+O81JgJywa15rjhoSwGS8eJ08cN2SMTnW5Cej33txWkEHFdNRmgJhVFUXYYbLaVupBAAEEEEAAATMBk7MuTcqYRUepcgKvvPJK4Eu5KVOmeIvJ2TAHH3xwYP6uu+4a6NzwFuZBLgKV8uNfYZwvK/zL8zhbgXJ5kjNm/Zc2njp1amClb7/9dqBtPf/884H5PEkuEL6EpP4MGzUeNWpUYCVyyVzJ5Z133lnqyF21alXp7MIWLVp4uXriiScCZXiSXMAkT+E29uCDDwZW/OKLL3o5knyHf3QUWJgnFQVM8vP1118H/MNnzMoVPFq1auUtw5npFVMQa6ZJnj777DM1e/bs0t/8+fObrGfWrFlejqQd3X///U2WYUJ6AZPPPhznpXePW0MSa44b4qpmv1y1PHHckL05NeYnoD+r5LeG9DXTUZveMLMairDDZLaxVIQAAggggAACiQRMzro0KZMoKBYuCbz22mtKOiPkb/To0U3uOSYds/o4T8b+y7Mec8wxgXlyZpl82cqQnUCa/PijqPZlhX9ZHicXMM1Tt27dvDZ0wQUXBFZ87733evPkvqhyCUSGdAImHRfV1rhgwQIvT9Jh+80331QrwvwqAiZ58p89KO9VTz/9dGAtb731lpcnmX/LLbcE5vMkvoBJfqT2Tp06eTmQezz7B7lMqP9YQ17/GNIJmOTJ/4MGed/Rl6fWkTz11FOBPIXPjNbLMTYTSPPZh+M8M3OTUmmtOW4wUU9eplqeOG5IbkqJ+gnoY6T6RVB9zXTUVjeq2RJF2GFqhsGKEEAAAQQQQMATMDnr0qSMt0IeJBJYunRp4Eu3SZMmBcqfcMIJ3nw520V3QsjZf/r4T8YTJ04MlONJNgKm+QmvvdqXFeHleZ5MwDRPY8eO9dpRjx49Aj90OPbYY715AwYMSBYQS5cVkM4g+fFJub+99trL895nn31Ky0inhQxyr+527dqV/uRS7/7h6KOP9sodeOCB/lk8NhQwyVP4DPQzzzwzsPZLL73Uy5O8Z+ncBhbiSSwBk/xIxf7LT8vlxf3DNddcE8iPdKwzpBMwyZPc13aDDTbwciFXD/APp5xyijdP2pG89zFkI5D2sw/HednkIU4tcaw5bogjme8y1fLEcUO+/tSerYD+3iXbWrOtjY7abD1T1VaEHSbVBlIYAQQQQAABBIwETM66NCljFByFSgK9e/f2vnhr27atGjFihJIPt8OHD/emy7Ge3NNRD/5OJJkn5aL+5KwOBnMBk/yE11bty4rw8jxPLmCSJ7l/mf4cJeOBAweqm266SQ0bNiwwPXz2WfLoKFFNYPDgwZ65dEb4B38Hk9yXduTIkaXXSH8ZyV/4LE5/HTzORsBv7s+TXF5yxx139HK41lprqcMOO0xJ25H3q3XXXdeb17NnTyVnrjFkLxCVH1mTXO5Y8qJf84477jh1zz33qMsvv1zJve319COOOCL7wKgxIFApT+KvcyE/0JOrPcileAcNGhS4XL+8XzFkJ5D2sw/HednlolpNcaw5bqimmP/8anniuCH/HLCG7AT0+3J2NWZfEx212Zsa11iEHcZ44yiIAAIIIIAAAkYCJmddmpQxCo5CnoB0FrVu3dr7Yk4f1/nHvXr1UnKPOT1svvnmFZf3l73xxht1McYGAib5Ca+m2pcV4eV5nlzANE/nnntuxba03377Bdpe8sgoEUegUsfFihUrVPfu3Svm6fTTT4+zGpZJKVApT/PmzVPSke5//wk/lg5bzqZNmYQKxSvlR4rdfvvtgc6+cH7at29f6tCtsApmZSBQKU9y38YtttiiYjuSs24XL16cQSRUIQJZfPbhOK92+1Ica44bapePqDXFyRPHDVF6TLdNQB8v2RaXPx46av0adX5chB2mzkSsHgEEEEAAgWYnYHLWpUmZZgebwwbPnTtX+S/9qY/tZPyb3/zGu+SxrPq9996r+AWev6w8pqM2fcKS5Kfc2uJ8WVGuHNOSCZjmafz48aply5aBdiVnnslldVevXp0sCJY2EqjUcSEVvvPOO0ou1xp+fZMfuYwbN07JJUMZ8heolqf58+erXXbZpUmeJG8HHHCAevXVV/MPshmvoVp+hGby5MmqQ4cOTXK02267KblcL0P+AtXytGTJEiX5kPvUhl/z5EzaDz/8MP8gm9Easvjsw3Fe7XaYuNYcN9QuJ+XWFDdPHDeU02OabQL6vdi2uPzxrCFP3EAZLBBwD+BKUZASC5JBCAgggAACCFgi4P4i31m2bFmsaNzOPGfo0KGOSZlYK2ChWALul9iOe284x/0luOPeM9Nxz6R13DMnYpVlofwFyE/+xlmswSRP7qVYHfdMJsc9M9fp2rWr43Y2Oe7lQLMIhzoyFFi4cKEjfytXrnS6dOniuPehczbeeOMM10BVaQXcyxmW3sfkvUyOQSRP2267rdOtW7e0VVM+IwH53si9FLIzZ86cUvuRY43OnTs7+nuljFZDNSkFVq1aVXq9czucnK222qp0XNixY8eUtVI8LJDFZx/3MuKOezlxr2o5jnd/EOE950H9BDhuqJ993DVz3BBXiuXqJaCPj2zud6Ojtl57R5n1FmGHKRM2kxBAAAEEEEAgJwH3rIhEX4pKR+3++++fuIx07jIggAACCCCAAAIIIIAAAkUSMPm8VO6zDx21Rco6sSKAAALJBIrQ70ZHbbKc5rp0EXaYXAGoHAEEEEAAAQQQQAABBBBAAAEEEEAAAQQQQAABBBBAAIEMBIrQ70ZHbQaJzqqKIuwwWW0r9SCAAAIIIIAAAggggAACCCCAAAIIIIAAAggggAACCCCQl0AR+t3oqM0r+wb1FmGHMdgsiiCAAAIIIIAAAggggAACCCCAAAIIIIAAAggggAACCCBQU4Ei9LvRUVvTXaLyyoqww1TeAuYigAACCCCAAAIIIIAAAggggAACCCCAAAIIIIAAAgggUH+BIvS70VFb//3Ei6AIO4wXLA8QQAABBBBAAAEEmpXA6tWrnVatWjWrbW4uG0tua5dpE+svv/zSadu2be2CZE3Od99956y77rqxJX7++Wfnk08+cTbeeGNnrbXWil2OBdMJJM2TrM2kDaaLktII2C1g0o4+++wzp0WLFk6bNm3s3rgGis4kTw20+WwKApkImLQjjhsyoa97JUXod6Ojtu67yT8C0DvMP6bk90gplV/l1IwAAggggECdBcaOHevMmjWrYhR77LGH88c//tFbxqSMV5gHiQSysJ4yZYpz/vnne+v99a9/7UycONF7zoNsBO65555SO3nzzTedL774wunQoYOzww47OGPGjHF++ctfVl1J3759nQULFpSWk04MKc+QrYBpe0qb22y3orFrM7F+9tlnnUmTJjnz5s1zPvjgA2ejjTZydtttN+fEE090hgwZ0thgddq6Bx54wJH3ltmzZzvvvvtuqdO1R48eztlnn+3Ie0y54aGHHnImTJjgLFq0yPnmm29KnbT9+vUrvT8deeSR5YowLaWASZ4eeeQR57LLLnNee+01RzqY2rdv72y33XbOeeed5xx33HEpI6I4AsUTMGlHy5cvd6666ipnxowZzssvv+zI94qbbrqpM3ToUEeORei0zX4/SJon02PC7COnRgTsEUjajiRyk2N3e7aYSMoJ6H43q/vE3OAYLBFwdyLpPa3JnyWbTBgIIIAAAgjkItCnT5+q76eHHHJIYN0mZQIV8CS2QFprt8NQbbbZZoEcn3zyybHXz4LxBM4555yAcfg4dcSIERUrevzxxwPl3Y7aissz00zApD2lza1ZpM2zlIn1o48+qtyz1wPtx9/+rrzyyuaJmeNW33XXXWrNNdeMNB84cKD64YcfAhGMHj06cnnJ18UXXxxYnifpBUzyNHLkyIp5Ov7449MHRg0VBb799tuK85lZWwGTdrRixQq1/fbbR7alnj17qq+++qq2G9LgazPJk8kxYYMz1nzzeL2rOXnFFZq0I5Nj94pBMNMKAf1ZyopgIoKQX0AxWCJQhB3GEirCQAABBBBAoKKAe6ZE5BcJ+v023FFrUqZiEMyMFEhrXe7DEx21kdxGMx5++OFAG3LPklD77ruvci/pGZg+derUQP2rVq1S7tm3yj3bWbVs2TKwLB21AarMniRtT6a5zSzgZlSRibV8Ge5ectdrO+uvv746+OCDm/w4RX4IwZCNgHsFDrX22mt75u7lPFWvXr2adNxedNFF3grdMzS95eW4Yr311ivlqXPnzoHpM2fO9MrwIJ1AVnlyrwahwq+bN910U7rgKN1E4P7771cnnXSS6t69e6lNuJcFV3vvvbdyz1IKLCuvZf3794/99/vf/z5QnifJBEza0U8//aT8HYDyGintKPx6N2zYsGTBsHSkgEmepLLwa5v+3Osfhz8DRwbBjNgCcV/voiqUzsQtt9zS+3Ov9hC1KNMTCJi0I5Nj9wQhsWgdBfTrYB1DqLpqOmqrEtVugSLsMLXTYE0IIIAAAgiYCXz++efel6TyJcLKlSvL/vl/9W1Sxiw6SqW1fvHFF73Owi222MLLNR212e5b8iWOPjZ1L/mp5CxmGZYuXaqk01bPO+GEE7wVy5evenq5MR21HlVmD0zak0luMwu4mVVkYn3dddd57ahdu3alNids33//fanzULctXvOy25mkM0m7upfDVdJZLsPixYvVfvvt581bZ511lD5Txr0EvDd99913V19//XWpjHvvM+XP+4ABA0rT+ZdewCRPp59+upcn6TCUHxPJIHl0b4HhzTvssMPSB0gNnkCSM5huu+02Lw+6HVYau5eq9tbDg+QCJu3omWee8XIknbQvvfRSacXyvnTWWWd586Qz3r1fd/KgKNFEwCRPJseETVbMhMQCSV7vylXOlaLKqWQzzaQd+Y/h4n4GziZaaslbQB9b5L2eNPXTUZtGL+OyRdhhMt5kqkMAAQQQQCBzAenI0++p7n00Y9VvUiZWxSzURCCNtXz5I2ddSH4PPfTQ0pkaOtennHJKk3UxwVygY8eOXjty7+sTqEg6iLR77969vXnVOmp154dXgAepBUzak0luUwfaTCswsf7FL37htS/33qgBuVtuucWbJz+YcO+JGpjPEzOBTp06ea7uvesDlUybNs2bJ6977j231ZdffhmY9uCDDwbK+F8L5UxdWZ4hvUDSPMkaDzroIC9Xv/vd7wJBXH311d486XhnyEYg6RlMcjazPqaIM3bv051NoM20FpN2JGf36dyMGjUqIOfe81m59+r2/uTHKgzpBUzyZHJMmD7S5l1D0te7clpcKaqcSjbTTNqRybF7NtFSS94C+n0s7/WkqZ+O2jR6GZctwg6T8SZTHQIIIIAAApkL3Hfffd6XCbfeemupfvmF8ccffxy5LpMykZUxo6JAGuvJkyeXcitnNb3++utq8ODBXq7pqK3InmimXOLu+uuvV3/5y19Kf/pMMV2JnEWrj1vlvo16WL58uZLLgeq/cePGecvJ8nTUaqnsxknbk2lus4u4+dRkau2/7PHNN98cAFu4cGGgTcmXsgzpBOS+s61bt1Zylpj8zZgxI1Dh+++/HzCfPn26mjt3bmCaXO7dP8jZMf773UonBkM6AZM8yRr996c96qijAkGcccYZXh65T22AJtWTpGcwyfH5s88+G/l37bXXennacMMN1RtvvJEqvuZc2LQdde3a1csBl93Pfw8yzVPSY8L8t6Tx15D09S4sIsdx+rYyXCkqrJPuuUk7Mj12TxcppWsloL+/qNX6TNZDR62JWk5lirDD5LTpVIsAAggggEBmAhMnTvS+TJAv4fz3T9pkk02U/Crcf9ljWbFJmcwCbmYVmVrLL/Y7dOhQyq2+bw8dtbXdeeTD67333lvq1NDHrfKlUNRw9913e22RjtoopXTTTdtTeK1Jcxsuz/P4ApWs/ZctlDbz5JNPBiqW10Hd9mQsP4pgyFcgfFnWl19+Wb3wwguBPMjron+Qjid/nm688Ub/bB7nIFAuT7Ia6VTXnebyI6+xY8eWOgQvueSSwGX8w1eOyCHEZlOlyRlMUTgfffSR0vWtscYaSu4DyZCfQLl2tGzZssDr2fz589WQIUPUVlttVbqf+s4771xqV1zhIb+8hGsulydZJqtjwvD6eB4toF+f5D0/zhU5/DVxpSi/Ru0fR7WjcpFUOnYvtzzT7BTQx+Z2Rvf/o6Kj1qLsFGGHsYiLUBBAAAEEECgrUO7yQfo9Vo+7dOmi5AtvPZiU0WUZJxMwtR42bFjpiyK5/5V0ZshAR20y+zRLyz0Y5awz3YbkC+/wFxLh+umoDYtk/9y0PfkjMcmtvzyP4wtUs37rrbe8NiZtbc6cOYHK5b6aug3KWL5kYshPQDqJ/JfAk3ucyhka0iGhO/8kD3IfVP/gv6SuzL/iiiv8s3mcsUBUnvRq5JLh8p7lbzv6sXT+yRUkGLIRMDmDqdKa5d7BOldyL1SG/ASi2pGcwaxzIONNN9008FzP69mzp5JOXYZ8BaLyJGvN4pgw3+gbq/a0r3dcKap++0OldhSOqtqxe3h5ntsroN+v7I1QKTpqLcpOEXYYi7gIBQEEEEAAgbIChx9+eOALhAMOOEANHTpUyRcI+r1Wxv7L3JmUKbtyJlYVMLH2nxEjl+PVAx21WiL/8ZZbbhloP9JJcdpppzU5O90fCR21fo18Hpu0p3AkJrkN18HzeALVrJ977rlAO5OzN8ODv4NQzp5hyEfg1VdfVf7Lfcpxg9x7Vg9ybKGPKaSzb//991c33HCDkvsKy31p9TwZX3jhhboY44wFquVJVvfnP/850LHuz408HjFihJIzmxjyF0hyBtOdd97ptSO5osrf//73/ANspmuo1I7mzZvn5UG3nZYtW5Ze82Ssp8n42GOPbaaCtdnsSnmSCLI4JqzNljSPtVR6veNKUfXbB6q1o3Bk1Y7dw8vz3F4B/X5lb4R01FqVmyLsMFaBEQwCCCCAAAJlBOQLUbkP2UEHHRQ44++7775Te++9d+ALhU8//bRUg0mZMqtmUgyBpNZyqaG+ffuW8tanTx8lz/VAR62WyH988cUXq5NPPrlJx8Wpp54auXI6aiNpMpuRtD2VW7FJbsvVw7TqAtWsFy1aFHiPkkvs+ocff/wxMJ8zAf062T2WewP7ryAgn9MnTJgQWIHcu7ZNmzaBfOjP8+HxVVddFSjLk2wE4uRJzmb256N3795q/Pjxas899wxMP/fcc7MJiloiBZKcwST3eda3u5D8XXfddZH1MiOdQLV2FP4BkRyLS35kWLFihRo0aFCgLb3++uvpAqJ0WYFqeZJCWRwTll05ExMLVHu940pRiUkzKRCnHYVXVO3YPbw8z+0V0MeD9kZIR61VuSnCDmMVGMEggAACCCCQUEDOqtDvtzJ+5plnqtZgUqZqpSxQVqCc9bRp07ycXXTRReqxxx7z/vxnNEnHvMx78803y9bNxGwE5NKr8kMIfztasmRJ2crpqC3LUrOJ5dpTpZUnyW2lephXXSDKOnxv05kzZwYqC9/Ddvr06YH5PEknIJcxlHvb+1/f1ltvPXXXXXeVrVjOeO7fv39geTmbVi4/ufnmm3vT5fKGDNkJJMmT3C5B51Puq+kfxowZ482TMwOlXTLkI5D0DCb5cYPOW69evZT8SIUhW4G47eidd97xciE5Cd/P+eGHHw7Ml2M/huwE4uap2hqTHhNWq4/50QLVXu+4UlS0XV5zsmhHUcfuecVMvdkL6OOK7GvOrkYufZydZeqairDDpN5IKkAAAQQQQKCOAq+88krgy4QpU6ZUjcakTNVKWaCsQDnr8GWj9PFS1HjUqFFl62ZifAG5HNfs2bNLf/Pnz29ScNasWYF2dP/99zdZRibQUVuWpWYTy7WnrHJbs40o8IpMrKUzwn9p46lTpwYE3n777UDbe/755wPzeWIuIGeIHXzwwQHfXXfdteqPf+SSudLW5DKt8mOhVatWla780KJFC6+uJ554wjwwSgYEkuQp/Br44IMPBup68cUXvRzJMUWcH+8FKuBJLIGkZzDJF+qdOnXyciM/2GPIViBJO/r666+9XEg7CZ8xK1csatWqlbcMVxDILldJ8lRtreHXwzifgavVyfymAtVe77hSVFOzvKckaUcmx+55x0/92Qno74+yqzH7muiozd7UuMYi7DDGG0dBBBBAAAEEaiDw2muvKemok7/Ro0c3uX+mfCjV77cylstKmpSpwaY05CpMrOmorf2u4P/yWu69KB9w/cNTTz0VaEfhsyv0snTUaol8xibtKavc5rNFjVWrqXW3bt289nXBBRcEUO69915vnrRNubQeQzYCxxxzjGcrxwdyVqx0QJgMCxYs8OqSDttvvvnGpBrKlBFIkif/FTkkp08//XSgxrfeesvLk8y/5ZZbAvN5kk7A9Awm/71p27dvb9wO00Xf2KWTtCOR8Hecy724/YNcBl7aj/6T9ymGbASS5MnkmDCbKKlFBOK+3vnfl7hSVG32nSTtyPTYvTZbwlrSCuj3qbT15Fmejto8dRPWXYQdJuEmsTgCCCCAAAI1FVi6dKn3RYG8r06aNCmw/hNOOMGbL7/+li9PTcoEKuVJbAETa/kCSDrYy/3ttddeXj732Wef0jLyAYshnYD82nuDDTbwbOVLU/9wyimnePOknUleyw101JZTyW6aSXvKKrfZbUXj1mRqPXbsWK999ejRI9BJceyxx3rzBgwY0Lh4Nd4yOXNZfxaX8cSJE6tGIPe8b9euXelPLpfsH44++mivvgMPPNA/i8cpBJLmKXwG+plnnhlY+6WXXurlSfLO8UOAJ9WTJGcwhVckZ7Lr9ijHGwzZCiRtR7J2/2XC5VYj/uGaa67x8iV5kx9AMKQXSJonk2PC9FFSgwgkeb3jB8i13WeStiPTY/fabhVrMxXQxxam5WtRjo7aWijHXEcRdpiYm8JiCCCAAAII1E2gd+/e3hcGbdu2VSNGjChdgnX48OHedHnPlV+x6sGkjC7LOJlAltaDBw/2csqXecnyUG3pI444wrOVHzXImX1yOa9BgwYFLs06cODAyKroqI2kyWyGSXvKIreZbUCDV2RiLfc91Z8LZSxt7KabblLDhg0LTA+f1dTglLlunr8DXMzl2CHqT75klcHfcSH3pR05cmTpWMP/viR1hc/izHVDGrzypHmSy1LvuOOOXrtZa6211GGHHaak7Uhd6667rjevZ8+epTOiGpywZpuX5Awmf1ALFy70ciLtJ+qKHf4yPE4mkLQdSe1yuWNpP5IT+TvuuOPUPffcoy6//HIl9/HW0+U9jyEbAZM8mRwTZhNt864lyesdHbW13VdM2pHJsXttt4q1mQro9yrT8rUoR0dtLZRjrqMIO0zMTWExBBBAAAEE6iYgX3K3bt3a+9JAv7/6x7169VJyzyU9mJTRZRknE8jS2v+FOB21yfJQbWm5l9UWW2xRsR3JWbeLFy+OrIqO2kiazGaYtKcscpvZBjR4RabW5557bsW2t99++wXewxqcMffN23zzzSt6+48fbrzxxlI8K1asUN27d69Y7vTTT8899ua0ApM8zZs3T0lHuj+H4cfSYcvZtNntSUnPYPKvWX6UovMjeTG9/Li/Th4HBUzakdRw++23B36op/Okx3KZ6vD9a4Nr5lkSAZM8mRwTJomJZZsKJH2940pRTQ3znGLSjkyP3fPcDurORkC/X2VTWz610FGbj6tRrUXYYYw2jEIIIIAAAgjUWGDu3LnKf1lc/R4r49/85jdl7xdnUqbGm9Uwq8vKmo7afHeJJUuWqN12203JvTD9bUgey1l+H374YcUA6KityJPZTJP2lDa3mQXfDCoytR4/frxq2bJloO3JGU1yWd3Vq1c3A7nabOJ7770XMA6/1oWf645aie6dd95RchnQ8DLyY7Fx48YpuYQeQzYCafI0f/58tcsuuzTJk+TtgAMOUK+++mo2QVJLScDkDCZNd95553l56tevn57MOCOBNO1IQpg8eZ/AU4UAAEAASURBVLLq0KGDlyP92ifHitIBxZCNQJo8mRwTZhN186wlzetdWIzPtWGRdM/TtCPTY/d0EVM6bwH9npX3etLUv4YUdgNlsEDA/RKsFAUpsSAZhIAAAggg0BAC7pdvjnuvJMc988Vx7/XnuGfSOu5ZgBW3zaRMxQqZGSmAdSSNVTNWrVrluJcjdNxOCWerrbYqtaWOHTtaFSPBOI5JeyK3tdtzTKx/+OEHx/1lv+OeJeN07drVcTubHPcyk7ULmjXFEpDXR/lbuXKl06VLF8e9f62z8cYbxyrLQrURcC+DXDoelGPCZcuWlfK07bbbOt26datNAM1oLe7VOErGcTbZ/eGDM3ToUG9R94cPzowZM0rPTzvtNOf666/35vHADgH5vtI9c9aZM2dO6XVOPlt17tzZ0d9n2hElUZgcE6KWXCDN6114bUOGDHHuuOOO0mT3SlHOLbfcEl6E5zUWMDl2r3GIrC6BgH6fsrnfjY7amAl94403SgeM8gWV/ElyO3XqVDrAd3/V7Gy99dYxa4perAg7THT0zEEAAQQQQAABBBBAAAEEEEAAAQQQaI4C7lmViTq/wx21m266qfPJJ5+U6NyrCjgTJkxojoxsMwIIFEAg7etdeBPpqA2L8ByBbAWK0O9GR22VnL/77rvOxRdf7Nx5552O/Aqz3CCJ3nfffZ0rr7zScS/5UW6RWNOKsMPE2hAWQgABBBBAAAEEEEAAAQQQQAABBBBAAAEEEEAAAQQQQKCOAkXod6OjtsIO8txzzzly6ZVvvvmmwlL/mLXuuus61157rePe++4fExM8KsIOk2BzWBQBBBBAAAEEEEAAAQQQQAABBBBAAAEEEEAAAQQQQACBuggUod+NjtqIXeOll15yBgwY4Hz++eeBJdq1a+dss802TsuWLZ3Fixc7H374YWC+PJFryp900klNplebUIQdpto2MB8BBBBAAAEEEEAAAQQQQAABBBBAAAEEEEAAAQQQQACBegsUod+Njtoye8n333/vbLvtts6SJUu8uW3btnX+9Kc/lTpg5cxZPcyePdsZOXKk8/zzz+tJjiwrHb1dunTxpsV5UIQdJs52sAwCCCCAAAIIIIAAAggggAACCCCAAAIIIIAAAggggAAC9RQoQr8bHbVl9pD//u//ds444wxvTps2bZxnn33W2Wmnnbxp/gdyaWS5RLJcKlkPxx9/vHPXXXfpp7HGRdhhYm0ICyGAAAIIIIAAAgg4q1evdlq1apVIwqRMohWwsCfw2WefOS1atHDkWJ/BXgGTPNGOap9Pkzx99913jv9H0LWPuvmt0SRPzU+pfltskp8vv/yydLJA/aJmzdUEfv75Z+eTTz5xNt54Y2ettdaqtjjz6yjA8UMd8Vl1wwiYvJc1zMazIdYKFKHfjY7a0O4jZ9PKpY0/+OADb47cd/bMM8/0npd7IGfQ9unTx1FKlWa3bt26dCC23nrrlVu87LQi7DBlA2ciAggggAACCCCAQEngnnvucf74xz86b775pvPFF184HTp0cHbYYQdnzJgxzi9/+cuySiZlylbExKoCy5cvd6666ipnxowZzssvv1w6dt90002doUOHOmPHjq3aaTtlyhTn/PPP99bz61//2pk4caL3nAfZCJjkiXaUjX2SWkzy9MADDzjSjuTKVO+++26p46JHjx7O2Wef7Uh7YshewCRP/ij69u3rLFiwoDRJOpvkfY0hOwGT/MiJBJMmTXLmzZtX+u5qo402cnbbbTfnxBNPdIYMGZJdcNRUEpDjg1mzZlXU2GOPPUrHf/6FHnroIWfChAnOokWLHDnBQzpp+/XrVzqOOPLII/2L8jgDAdM8PfLII85ll13mvPbaa450MLVv397ZbrvtnPPOO8857rjjMoiMKkQgSX7kOP2iiy6KDXfggQc6f/jDH2Ivz4LRAkny5K/F5L3MX57HCOQtUIh+N7djkcEnMHXqVOlp9f7cX9gr95e+viWiH+6zzz5eOanDPaM2euEyc/R6y8xiEgIIIIAAAggggIDlAuecc07gWFAf2+nxiBEjmmyBSZkmlTAhlsCKFSvU9ttvH5mjnj17qq+++iqyLrfjXW222WaB8ieffHLk8swwEzDJE+3IzDpNKZM8yefjNddcM9CG9OujjAcOHKh++OGHNGFRNiRgkid/FY8//nggX25HrX82j1MKmOTn0UcfVe7VOgJ58bejK6+8MmVUFA8LuCdlRHpr+0MOOSRQbPTo0RXLXHzxxYHleZJewCRP7q3sKubJvVpi+sCooSSQJD+33XZbxbzodqfHboc6yhkJJMmTXqXJe5kuyxiBWgno14tarc9kPfIrcgafgHvmbODN4Fe/+pVvbuWH7q99AmWPOOKIygVCc4uww4RC5ikCCCCAAAIIWCiw6667KvcXg6U/+eDEkL/Aww8/HDgOlB/77bvvvso9eyIwXX4UqAeTMros42QCP/30k/J/8eBe8li5Zzirzp07B/IzbNiwyIrLdQbSURvJZTTDJE+0IyPqVIVM8uSejabWXnttr71JG+zVq1eTjlv5TM2QjYBJnmTNq1atUu5VIZR79QDVsmVLL2fyfQUdtdnkRmoxyY8c07mXC/dysv7666uDDz64yY+IpIOdITsB9wxLz1x/bxce+ztq3TM0A8u7V9or5Sl8zDFz5szsgqQmlUWe5NgwXM9NN92EbgYCYddwG5Lnuh2Jebn5UdPcqwlkECFViECSPMnyJu9lUo4BgVoL6NePWq83yfroqA1p7bjjjoE3g5tvvjm0RPTTp556KlBWDqDlQ07coQg7TNxtYTkEEEAAAQQQqI8AZ7/Ux12+WNDHcu7lO5WcfSnD0qVLlXTa6nknnHCCF6BJGa8wDxIJPPPMM14OpIPIvW1Jqbx72xN11llnefPc+8cp915yTep+8cUXvU73LbbYwluejtomVKkmmOSJdpSK3KiwSZ5OOukkr924l5RU+kdEixcvVvvtt583b5111lHffvutUVwUCgqY5Mm9hLiXC/2+5R/TURs0TvPMJD/XXXedl5927dqVjjEkBnkvkx8+6Fzx3pQmM8Gyn3/+uecqnXgrV64s++e/Iod7ywuvzO67766+/vrrUqVytT7/e9aAAQOCK+OZsYBJnk4//XQvT927d/e+v5X3IPdS1t68ww47zDguCv5/gaT5+fjjj5V7iffIP/cWhV5+NtxwQ/XGG29AnYFA0jzJKk3eyzIIlSoQSCygj5ESF6xhATpqfdjyYVHOPtGJk8fy5hB3cG86H/h1o9Tz+uuvxy3urTd2ARZEAAEEEEAAAQRcAc5+qf9u0LFjR+9Yzr0HYyAg+cJUH1/27t3bm2dSxivMg0QC7n3GvByMGjUqUNa9H5ly7yPn/YVveyIdt/379y+VP/TQQ5W/w+mUU04J1MWTdAImeaIdpTM3KW2Sp06dOnlt0L2Pd2C106ZN8+bJa6V7P9TAfJ6YCZjkqVpHre5gN4uIUn4Bk/z84he/8NqKe19nf3Xqlltu8ebJD8Tce6IG5vPETEB+qKWP4caMGVO1ki+//NJbXso9+OCDgTL+NiZXGZDlGdILJM2TrPGggw7ycvW73/0uEMTVV1/tzZOOd4Z0Aib5iVrjRx99pPQxhXxvf//990ctyvSEAiZ5MnkvSxgWiyOQiYB+L8+kspwqoaPWBxu+bJb8oj7psO2223pv5rIDPP3007GrKMIOE3tjWBABBBBAAAEEaiLg/8JHH0v4x5z9kn8a5JJP119/vfrLX/5S+tNnTug1y1m0OidyD0YZTMro+hgnF+jatauXg6SXhJw8eXKprJzpJz/CHDx4sFcXHbXJc1GpRNI80Y4qaeY3L2me5L6zrVu3VnI2u/zNmDEjENz777/vtSl5rZw+fXpgPk/MBJLmSdayfPlyJZdt1X/jxo0L5IaOWrNclCtlkh//ZY/DV39buHBhIFfyhTtDeoH77rvPc7311ltLFcpZZ1EndcydO9dbXl7P5DLi/kGuuOK/V7f8UIwhvUDSPMka/fenPeqoowJBnHHGGV4euU9tgMboiUl+olYkZzjrz1VyVRyG7ARM8mTyXpZdxNSEQHwB/boRv0Ttl6Sj1mcevlm5XJIp6dCvXz/vDUN2APnyNO5QhB0m7rawHAIIIIAAAgjURqBaRy1fqtYmD+XWIp1I9957b6mDQh/nyQfgSoNJmUr1MU+pZcuWBY7P58+fr4YMGaK22mqr0tVwdt55ZzV27NiyZx/J2bYdOnQolZdfjMtAR20+e1WaPIUjoh2FRbJ7nmWedFThz+Evv/yynsXYUCCrPN19992B10+OKQwTEipmkh//JSnlmOLJJ58M1CrvV/pYQ8bS2c6QXmDixImeq3Te+e8zu8kmmyg5NvBf9viFF17wlpc8yHGgf5AOXn+ebrzxRv9sHhsKJM2TrEY61XWnufwYT44F5XK7l1xySeC2JeEr5RiG2KyLmeSnHNidd97ptR85Pv/73/9ebjGmGQokzZPJe5lhaBRDILWAfu9NXVGOFdBR68OdNGmS94IvyZNLnCUd5HJoOvEyluvmxx10ubjLsxwCCCCAAAIIIMDZL3buA3JPMjmDTB/fyRdA4ct9hiM3KROug+dNBeS+VToPMt50000Dz/W8nj17ljp1/TUMGzastKxcaUe+JJeBjlq/UHaP0+TJHwXtyK+R/eOs8qQjk0sY+i9fLfcJlDNwGdIJZJUnOmrT5SGqtEl+3nrrrcB715w5cwLVy3019fuZjOUHEAzpBc4555yAq99YP+7SpYuSjnIZ5JLTuvNP5st9UP2D/5K6Mv+KK67wz+axoUDSPOnVyCXD5Rhd59I/lsvqyhVzGNILmObHv2Y5G13/eFLyJPfsZshWIGmeTN7Lso2Y2hCIL6Bf3+OXqP2SdNT6zH//+98H3pxNbhjvv7Sd7AAXXnihbw2VH+odphHHlbecuQgggAACCCCQlQBfqmYlma6eLbfcMnBcKV/anXbaaYGzLsJrMCkTroPnTQXmzZsXyIUca7ds2VLtv//+pbH/2PvYY4/1KvCfaSGXtdYDHbVaItuxaZ7CUdCOwiLZPs8qTxLVq6++qvyXzJO2mOSKVNluWWPVllWeOKbIZ78wyc9zzz0XeC8rd+a5v4NQzoxiSC9w+OGHB9wPOOAANXToUCU/7vIfP/gvjyvL6HnS2SfHGzfccIOS+wrLfWn1PBkn+c4w/dY0bg0meRKNP//5z4GOdX9u5PGIESPUzz//3LhwNdoy0/z4w7vqqqu8ttOrVy/1448/+mfzOAOBpHkyeS/LIEyqQMBIQL++GxWuUSE6an3QctCkkyZjk3tOyZu4v44zzzzTt4bKD/3lGu1x5S1nLgIIIIAAAghkJcCXqllJpqvn4osvVieffHKTTohTTz01smKTMpGVMcMTCH+53adPHyW/ypdBLuM5aNCgwPG73IdWLp3bt2/f0nRZXp7rgY5aLZHt2CRP5SKgHZVTyW5aVnmS+2v6rzogn38nTJiQXaDNvKas8sQxRT47kkl+Fi1aFHivkkvs+gfptPB/j8SZgH4d88fSkSr3Lz3ooIMCV0b57rvv1N577x0w//TTT0srkvtut2nTJjDPnxv/Y+l8YkgvYJInOZvZn4vevXur8ePHqz333DMw/dxzz00fYDOvwSQ/fjK50kanTp28vEybNs0/m8cZCSTNk8l7WUahUg0CiQX0633igjUsQEetD1tf2kwnLkknq65m+PDh3huH1DNu3Dg9q+pYr7fqgiyAAAIIIIAAAghECPClagRMnSbLpQjlCz59nCfjJUuWVIzGpEzFCpv5zHfeeSfgH77X2MMPPxyYL21IvgDSObvooovUY4895v35z5SRL25l3ptvvtnMldNvvkmeKq2VdlRJx3xe2jzJl61yn0fdvmS83nrrqbvuuss8KEo2EUibJ10hxxRaItuxSX7C9zadOXNmIKjwPWynT58emM+T7AXkbEz/a9kzzzzjrUTOeJbbqfnny9m0cmnRzTff3Js+efJkrwwP8hGIypPc1kLnZ8iQIYGVjxkzxpsnV2GRYwqGfASi8uNfm//etO3bt1fyQwmG2gqUy5PJe1lto2ZtCPxDQL/e/2OKfY/oqPXlRH45opMmYzkLIukgZ+H660hyuRldLuk6WR4BBBBAAAEEENACfKmqJWo3lvuSzZ49u/Q3f/78JiueNWtW4Pjw/vvvL93LLGmZJhUzIZbA119/HfCXM2b9g3zZ06pVK28ZObtF7u2nj83jjEeNGuWvkscGAiZ5Mml7BqFRxCdgkiddXM5kP/jggwNta9ddd+WHDhoow3GaPPnD4JjCr5HdY5P8yBmz/ksbT506NRDQ22+/HWhbzz//fGA+T7IXeOWVVwLmU6ZMCaxELpkry0gnk/yoa9WqVaUrdLRo0cIr98QTTwTK8CR7gXJ5Ck978MEHAyt+8cUXvRzJcaC/Ez6wIE9SC4RzEW5HsgI5VtDH4yZXv0wdJBWUXst0DmQseTJ5L4MSgXoJ6P23XuuPs146an1K4V+HHHHEEb658R4ed9xx3puH7AC33357vILuUkXYYWJvDAsigAACCCCAQF0E+FK19uz+L3PkXmT6sro6kqeeeso7zpPjPTmj06SMro9xcgH/5dLkPnH+QS5RqI/DZXzvvffSUesHquHjpHmiHdUwOb5VJc2TLnrMMccE2pqcWcZZMVon+7FpnvyRcEzh18j2sUl+unXr5rWhCy64IBCQvHfp9zI5Fvnoo48C83mSXOC1115T8kMs+Rs9erT66quvApVIR4U2l3H4ctSBhf/vyYIFC7wy0mH7zTfflFuMaQkETPLkv3KK5O7pp58OrPGtt97y8iTzb7nllsB8nsQXMMmPv/aFCxcGchG+Mo5/WR6bC5jmyeS9zDxKSiJgLqDfr81ryL8kHbU+Y/+BrSRvwIABvrnxHsrlz3TiZSyXUos76HJxl2c5BBBAAAEEEEAgLMCXqmGR/J/L/Us32GAD7xhQzpzwD+ErrixdurR0RkXSMv46eZxMwH8JOzle9w/XXHONlzs5Hpcv56TzVr6ALfe31157ecvvs88+pWWkw5AhvUDSPJm0vfRRUkPSPImYnP2nP+/KOMmVpxA3EzDJU3hNHFOERbJ7bpKfsWPHeu2oR48egR86HHvssd48k++ystuyxqlJjtf8r1uTJk0KbNwJJ5zgzZcrc+hOV7l3bbt27Up/cql3/3D00Ud7ZQ488ED/LB4bCpjkKXwGevjWd5deeqmXJ9kHOM4zTI5bzCQ//rXddNNNXi7WXXfdwOuefzkepxMwzZPJe1m6SCmNgJmAfj83K12bUnTU+pz/9re/eS/+kryddtrJNzfew2233TZQR7nL30XVVIQdJip2piOAAAIIIICAHQJ8qVqfPMiVWPSxnHxZJ2e63HzzzWrQoEGBSxUOHDjQC9CkjFeYB4kE5HLHa621lpcjuQrOPffcoy6//PLS/TF17uJcUWfw4MFePVx+LVEaqi5skifaUVXWzBcwyZO/E0naW9u2bSP/5NLjDOkFTPIUXivHFGGR7J6b5Efue6rfr2QsxxTSiTFs2LDA9PCVI7KLuvnV1Lt3b89WXrdGjBihpF0MHz7cmy65kPvZ68HfcSH3pR05cmSpjP/4QcqEz+LU5RknF0iaJ7ks9Y477ujlUI4RDzvsMCVtR96vpENQt7WePXsqub86g7lA0vz413Teeed5uejXr59/Fo8zFjDJk8l7WcZhUx0CsQT0a3qsheu0EB21PvjwTbDXWWcd7xdxvsUiH8obvdxkXide7h/y6aefRi4fnqHLhafzHAEEEEAAAQQQiCvAl6pxpbJdTu6vtMUWW3jHgfq4zj+WM2gXL17srdikjFeYB4kF5JYk/vv7+XMjj9u3b6/ky4Zqg/+LVjpqq2kln580T7Sj5MZZlEiap80337zi66O/Pd54441ZhEgdrkDSPIXROKYIi2T73CQ/5557bsW2tN9++5XuG5htpM23Nukcb926dUXzXr16BcxXrFihunfvXrHM6aef3nxRc9hykzzNmzdPSUe6//0n/Fg6bDmbNn3CTPKj1ypnnuu8nHbaaXoy4xwETPNk8l6WQ/hUiUBFAf06UnGhOs+ko9aXgG+//Tbwi3pJ4MyZM31LVH740ksveW8eUrZ///6VC4TmFmGHCYXMUwQQQAABBBCwTIAvVeuXkCVLlqjddttNyb3h9HGdHstZLx9++GGT4EzKNKmECbEFJk+erDp06NAkP5I3udxxnIGO2jhK6ZZJmifaUTpv09Jx8/Tee+81aXP6tbHcmI5a04yULxc3T+VKc0xRTiXbaSb5GT9+fOAkAWlHckagXFZ39erV2QZIbWru3LnKf9sD/+vWb37zm7IneMiJIOFbo0k56fQdN25c6RYY0GYrYJInuQriLrvsUvY96oADDlCvvvpqtkE249pM8iNcm2yyiZcfee1jyFfANE8m72X5bgm1IxAU0O/dwal2PVtDwnEDZfg/gSFDhjh33HGH5/Hv//7vjnsfEO95pQdXX32189vf/tZbJElZKeR+qVcqS0o8Qh4ggAACCCCAQEIB93KujntZV6+U+6t+x+2Y8p7zIH+BVatWOQsXLnTcL+mcrbbaynHvI+d07Nix4opNylSskJmRAnKs7Z4568yZM8fZeOONHfdMGKdz587esXhkQWbUVMAkT7SjmqaotDKTPNU+StZInuzeB0zy416K1XGvKOC4Z0A5Xbt2ddzOJme99daze0MLHp3baee497F35Nhaju3k+MG9WkrFrZLjQflbuXKl06VLF8e9f23p2KNiIWamEkiaJ/fqiKW8Sm6XLVtWypN7WzunW7duqeKgcHmBpPkpXwtT8xYwyZPJe1ne20H9CGiBIvS70VGrs/V/40cffdQ59NBDvak77LBD6cBXJ9ObUeaB+0t8x/01ljdHDpqlfNxBr0Ne2BgQQAABBBBAAAETATpqTdQogwACCCCAAAIIIIAAAggggAACCCDQaAJF6Hejoza01/3000/Olltu6Xz00UfenPvuu8858sgjveflHkyfPj2wjPyi0b3EU7lFI6cVYYeJDJ4ZCCCAAAIIIIAAAggggAACCCCAAAIIIIAAAggggAACCFgiUIR+Nzpqy+ws5513njNp0iRvjns9fGf27Nmly8l4E30PHnvssVInrXsvEG/q9ddf77g3Ofeex3lQhB0mznawDAIIIIAAAggggAACCCCAAAIIIIAAAggggAACCCCAAAL1FChCvxsdtWX2ELknQe/evZ1PP/3Umyv3kpDO2yOOOMKb9vHHHzvTpk1zzjnnHOf777/3pvfr1895/vnnE9/nqgg7jLeRPEAAAQQQQAABBBBAAAEEEEAAAQQQQAABBBBAAAEEEEDAUoEi9LvRURux8zzwwAPO4Ycf3mRux44dne222650aeQ33nijyfy2bds6s2bNcnbaaacm86pNKMIOU20bmI8AAggggAACCCCAAAIIIIAAAggggAACCCCAAAIIIIBAvQWK0O9GR22FveSGG25wzjrrrMDZshUWd+QSyY888ojTp0+fSotFzivCDhMZPDMQQAABBBBAAAEEEEAAAQQQQAABBBBAAAEEEEAAAQQQsESgCP1udNRW2VnkEsbDhw93Fi1aFLnkWmut5Rx11FHO5Zdf7nTv3j1yuWozirDDVNsG5iOAAAIIIIAAAggggAACCCCAAAIIIIAAAggggAACCCBQb4Ei9LvRURtzL5k9e7bz17/+1Xn//fedpUuXOi1btnS6du3qbL311s5JJ53kdOvWLWZN0YsVYYeJjp45CCCAAAIIIIAAAggggAACCCCAAAIIIIAAAggggAACCNghUIR+Nzpq7dhXSlEUYYexiItQEEAAAQQQQAABBBBAAAEEEEAAAQQQQAABBBBAAAEEECgrUIR+Nzpqy6auPhOLsMPUR4a1IoAAAggggAACCCCAAAIIIIAAAggggAACCCCAAAIIIBBfoAj9bnTUxs9n7ksWYYfJHYEVIIAAAggggAACCCCAAAIIIIAAAggggAACCCCAAAIIIJBSoAj9bnTUpkxylsWLsMNkub3UhQACCCCAAAIIIIAAAggggAACCCCAAAIIIIAAAggggEAeAkXod6OjNo/MG9ZZhB3GcNMohgACCCCAAAIIIIAAAggggAACCCCAAAIIIIAAAggggEDNBIrQ70ZHbc12h+orKsIOU30rWAIBBBBAAAEEEEAAAQQQQAABBBBAAAEEEEAAAQQQQACB+goUod+Njtr67iOBtRdhhwkEzBMEEEAAAQQQQAABBBBAAAEEEEAAAQQQQAABBBBAAAEELBQoQr8bHbUW7ThF2GEs4iIUBBBAAAEEEEAAAQQQQAABBBBAAAEEEEAAAQQQQAABBMoKFKHfjY7asqmrz8Qi7DD1kWGtCCCAAAIIIIAAAggggAACCCCAAAIIIIAAAggggAACCMQXKEK/Gx218fOZ+5JF2GFyR2AFCCCAAAIIIIAAAggggAACCCCAAAIIIIAAAggggAACCKQUKEK/Gx21KZOcZfEi7DBZbi91IYAAAggggAACCCCAAAIIIIAAAggggAACCCCAAAIIIJCHQBH63eiozSPzhnUWYYcx3DSKIYAAAggggAACCCCAAAIIIIAAAggggAACCCCAAAIIIFAzgSL0u9FRW7PdofqKirDDVN8KlkAAAQQQQAABBBBAAAEEEEAAAQQQQAABBBBAAAEEEECgvgJF6Hejo7a++0hg7UXYYQIB8wQBBBBAAAEEEEAAAQQQQAABBBBAAAEEEEAAAQQQQAABCwWK0O9GR61FO04RdhiLuAgFAQQQQAABBBBAAAEEEEAAAQQQQAABBBBAAAEEEEAAgbICReh3o6O2bOrqM7EIO0x9ZFgrAggggAACCCCAAAIIIIAAAggggAACCCCAAAIIIIAAAvEFitDvRkdt/HzmvqTeYXJfkbsCpVQtVsM6EEAAAQQQQAABBBBAAAEEEEAAAQQQQAABBBBAAAEEEKi5gO53s7lPjI7amu8W0SvUO0z0EtnNsXmnzG4rqQkBBBBAAAEEEEAAAQQQQAABBBBAAAEEEEAAAQQQQKA5Cuh+N5v7xOiotWjPLMIOYxEXoSCAAAIIIIAAAggggAACCCCAAAIIIIAAAggggAACCCBQVqAI/W501JZNXX0mFmGHqY8Ma0UAAQQQQAABBBBAAAEEEEAAAQQQQAABBBBAAAEEEEAgvkAR+t3oqI2fz9yXLMIOkzsCK0AAAQQQQAABBBBAAAEEEEAAAQQQQAABBBBAAAEEEEAgpUAR+t3oqE2Z5CyLF2GHyXJ7qQsBBBBAAAEEEEAAAQQQQAABBBBAAAEEEEAAAQQQQACBPASK0O9GR20emTesswg7jOGmUQwBBBBAAAEEEEAAAQQQQAABBBBAAAEEEEAAAQQQQACBmgkUod+Njtqa7Q7VV1SEHab6VrAEAggggAACCCCAAAIIIIAAAggggAACCCCAAAIIIIAAAvUVKEK/Gx219d1HAmsvwg4TCJgnCCCAAAIIIIAAAggggAACCCCAAAIIIIAAAggggAACCFgoUIR+NzpqLdpxirDDWMRFKAgggAACCCCAAAIIIIAAAggggAACCCCAAAIIIIAAAgiUFShCvxsdtWVTV5+JRdhh6iPDWhFAAAEEEEAAAQQQQAABBBBAAAEEEEAAAQQQQAABBBCIL1CEfjc6auPnM/cli7DD5I7AChBAAAEEEEAAAQQQQAABBBBAAAEEEEAAAQQQQAABBBBIKVCEfjc6alMmOcviRdhhstxe6kIAAQQQQAABBBBAAAEEEEAAAQQQQAABBBBAAAEEEEAgD4Ei9LvRUZtH5g3rLMIOY7hpFEMAAQQQQAABBBBAAAEEEEAAAQQQQAABBBBAAAEEEECgZgJF6Hejo7Zmu0P1FRVhh6m+FSyBAAIIIIAAAggggAACCCCAAAIIIIAAAggggAACCCCAQH0FitDvRkdtffeRwNqLsMMEAuYJAggggAACCCCAAAIIIIAAAggggAACCCCAAAIIIIAAAhYKFKHfjY5ai3acIuwwFnERCgIIIIAAAggggAACCCCAAAIIIIAAAggggAACCCCAAAJlBYrQ70ZHbdnU1WdiEXaY+siwVgQQQAABBBBAAAEEEEAAAQQQQAABBBBAAAEEEEAAAQTiCxSh342O2vj5zH3JIuwwuSOwAgQQQAABBBBAAAEEEEAAAQQQQAABBBBAAAEEEEAAAQRSChSh342O2pRJzrJ4EXaYLLeXuhBAAAEEEEAAAQQQQAABBBBAAAEEEEAAAQQQQAABBBDIQ6AI/W501OaRecM6i7DDGG4axRBAAAEEEEAAAQQQQAABBBBAAAEEEEAAAQQQQAABBBComUAR+t3oqK3Z7lB9RUXYYapvBUsggAACCCCAAAIIIIAAAggggAACCCCAAAIIIIAAAgggUF+BIvS70VFb330ksPYi7DCBgHmCAAIIIIAAAggggAACCCCAAAIIIIAAAggggAACCCCAgIUCReh3o6PWoh2nCDuMRVyEggACCCCAAAIIIIAAAggggAACCCCAAAIIIIAAAggggEBZgSL0u9FRWzZ19ZlYhB2mPjKsFQEEEEAAAQQQQAABBBBAAAEEEEAAAQQQQAABBBBAAIH4AkXod6OjNn4+c1+yCDtM7gisAAEEEEAAAQQQQAABBBBAAAEEEEAAAQQQQAABBBBAAIGUAkXod6OjNmWSsyxehB0my+2lLgQQQAABBBBAAAEEEEAAAQQQQAABBBBAAAEEEEAAAQTyEChCvxsdtXlk3rDOIuwwhptGMQQQQAABBBBAAAEEEEAAAQQQQAABBBBAAAEEEEAAAQRqJlCEfjc6amu2O1RfURF2mOpbwRIIIIAAAggggAACCCCAAAIIIIAAAggggAACCCCAAAII1FegCP1udNTWdx8JrL0IO0wgYJ4ggAACCCCAAAIIIIAAAggggAACCCCAAAIIIIAAAgggYKFAEfrd6Ki1aMcpwg5jERehIIAAAggggAACCCCAAAIIIIAAAggggAACCCCAAAIIIFBWoAj9bnTUlk1dfSYWYYepjwxrRQABBBBAAAEEEEAAAQQQQAABBBBAAAEEEEAAAQQQQCC+QBH63eiojZ/P3JfUO0zuK3JXoJSqxWpYBwIIIIAAAggggAACCCCAAAIIIIAAAggggAACCCCAAAI1F9D9bjb3idFRW/PdInqFeoeJXiK7OTbvlNW2UjsVeRuqbSPzEchKgPaSlST1NAcB2ktzyDLbmJUA7SUrSeppDgK0l+aQZbYxrQDtJK0g5ZuTAO2lOWWbbU0rQHtJK0j55iTQqO2lCNtFR61FLa0IO4wNXDjZkAViKIoA7aUomSJOGwRoLzZkgRiKIkB7KUqmiNMGAdqLDVkgBtsFaCe2Z4j4bBKgvdiUDWKxXYD2YnuGiM8mgUZtL0XYLjpqLWoJRdhhbODCyYYsEENRBGgvRckUcdogQHuxIQvEUBQB2ktRMkWcNgjQXmzIAjHYLkA7sT1DxGeTAO3FpmwQi+0CtBfbM0R8Ngk0anspwnbRUWtRSyjCDmMDF042ZIEYiiJAeylKpojTBgHaiw1ZIIaiCNBeipIp4rRBgPZiQxaIwXYB2ontGSI+mwRoLzZlg1hsF6C92J4h4rNJoFHbSxG2i45ai1pCEXYYG7hwsiELxFAUAdpLUTJFnDYI0F5syAIxFEWA9lKUTBGnDQK0FxuyQAy2C9BObM8Q8dkkQHuxKRvEYrsA7cX2DBGfTQKN2l6KsF101FrUEoqww9jAhZMNWSCGogjQXoqSKeK0QYD2YkMWiKEoArSXomSKOG0QoL3YkAVisF2AdmJ7hojPJgHai03ZIBbbBWgvtmeI+GwSaNT2UoTtoqPWopZQhB3GBi6cbMgCMRRFgPZSlEwRpw0CtBcbskAMRRGgvRQlU8RpgwDtxYYsEIPtArQT2zNEfDYJ0F5sygax2C5Ae7E9Q8Rnk0CjtpcibBcdtRa1hCLsMDZw4WRDFoihKAK0l6JkijhtEKC92JAFYiiKAO2lKJkiThsEaC82ZIEYbBegndieIeKzSYD2YlM2iMV2AdqL7RkiPpsEGrW9FGG76Ki1qCUUYYexgQsnG7JADEURoL0UJVPEaYMA7cWGLBBDUQRoL0XJFHHaIEB7sSELxGC7AO3E9gwRn00CtBebskEstgvQXmzPEPHZJNCo7aUI20VHrUUtoQg7jA1cONmQBWIoigDtpSiZIk4bBGgvNmSBGIoiQHspSqaI0wYB2osNWSAG2wVoJ7ZniPhsEqC92JQNYrFdgPZie4aIzyaBRm0vRdguOmotaglF2GFs4MLJhiwQQ1EEaC9FyRRx2iBAe7EhC8RQFAHaS1EyRZw2CNBebMgCMdguQDuxPUPEZ5MA7cWmbBCL7QK0F9szRHw2CTRqeynCdtFRa1FLKMIOYwMXTjZkgRiKIkB7KUqmiNMGAdqLDVkghqII0F6KkinitEGA9mJDFojBdgHaie0ZIj6bBGgvNmWDWGwXoL3YniHis0mgUdtLEbaLjlqLWkIRdhgbuHCyIQvEUBQB2ktRMkWcNgjQXmzIAjEURYD2UpRMEacNArQXG7JADLYL0E5szxDx2SRAe7EpG8RiuwDtxfYMEZ9NAo3aXoqwXXTUWtQSirDD2MCFkw1ZIIaiCNBeipIp4rRBgPZiQxaIoSgCtJeiZIo4bRCgvdiQBWKwXYB2YnuGiM8mAdqLTdkgFtsFaC+2Z4j4bBJo1PZShO2io9aillCEHcYGLpxsyAIxFEWA9lKUTBGnDQK0FxuyQAxFEaC9FCVTxGmDAO3FhiwQg+0CtBPbM0R8NgnQXmzKBrHYLkB7sT1DxGeTQKO2lyJsFx21FrWEIuwwNnDhZEMWiKEoArSXomSKOG0QoL3YkAViKIoA7aUomSJOGwRoLzZkgRhsF6Cd2J4h4rNJgPZiUzaIxXYB2ovtGSI+mwQatb0UYbvoqLWoJRRhh7GBCycbskAMRRGgvRQlU8RpgwDtxYYsEENRBGgvRckUcdogQHuxIQvEYLsA7cT2DBGfTQK0F5uyQSy2C9BebM8Q8dkk0KjtpQjbRUetRS2hCDuMDVw42ZAFYiiKAO2lKJkiThsEaC82ZIEYiiJAeylKpojTBgHaiw1ZIAbbBWgntmeI+GwSoL3YlA1isV2A9mJ7hojPJoFGbS9F2C46ai1qCbbsMLbEEZUa4ouSSTYdx2ReUUvjGCUTb7rtfnorbI+T+HSm0o1xTOenS+OoJczGtvvprbI9TuLTmUo3xjGdny6No5YwG9vup7fK9jiJT2cq3RjHdH66NI5awmxsu5/eKtvjtD0+HLVAujF5TuenS9vuaHt8OGqBbMZJ8510+WyiTFYLHbXJvHJd2pYdxpY4orCJL0om2XQck3lFLY1jlEy86bb76a2wPU7i05lKN8YxnZ8ujaOWMBvb7qe3yvY4iU9nKt0Yx3R+ujSOWsJsbLuf3irb4yQ+nal0YxzT+enSOGoJs7HtfnqrbI/T9vhw1ALpxuQ5nZ8ubbuj7fHhqAWyGSfNd9Lls4kyWS101CbzynVpW3YYW+KIwia+KJlk03FM5hW1NI5RMvGm2+6nt8L2OIlPZyrdGMd0fro0jlrCbGy7n94q2+MkPp2pdGMc0/np0jhqCbOx7X56q2yPk/h0ptKNcUznp0vjqCXMxrb76a2yPU7b48NRC6Qbk+d0frq07Y62x4ejFshmnDTfSZfPJspktdBRm8wr16Vt2WFsiSMKm/iiZJJNxzGZV9TSOEbJxJtuu5/eCtvjJD6dqXRjHNP56dI4agmzse1+eqtsj5P4dKbSjXFM56dL46glzMa2++mtsj1O4tOZSjfGMZ2fLo2jljAb2+6nt8r2OG2PD0ctkG5MntP56dK2O9oeH45aIJtx0nwnXT6bKJPVQkdtMq9cl7Zlh7Eljihs4ouSSTYdx2ReUUvjGCUTb7rtfnorbI+T+HSm0o1xTOenS+OoJczGtvvprbI9TuLTmUo3xjGdny6No5YwG9vup7fK9jiJT2cq3RjHdH66NI5awmxsu5/eKtvjtD0+HLVAujF5TuenS9vuaHt8OGqBbMZJ8510+WyiTFYLHbXJvHJd2pYdxpY4orCJL0om2XQck3lFLY1jlEy86bb76a2wPU7i05lKN8YxnZ8ujaOWMBvb7qe3yvY4iU9nKt0Yx3R+ujSOWsJsbLuf3irb4yQ+nal0YxzT+enSOGoJs7HtfnqrbI/T9vhw1ALpxuQ5nZ8ubbuj7fHhqAWyGSfNd9Lls4kyWS101CbzynVpW3YYW+KIwia+KJlk03FM5hW1NI5RMvGm2+6nt8L2OIlPZyrdGMd0fro0jlrCbGy7n94q2+MkPp2pdGMc0/np0jhqCbOx7X56q2yPk/h0ptKNcUznp0vjqCXMxrb76a2yPU7b48NRC6Qbk+d0frq07Y62x4ejFshmnDTfSZfPJspktdBRm8wr16Vt2WFsiSMKm/iiZJJNxzGZV9TSOEbJxJtuu5/eCtvjJD6dqXRjHNP56dI4agmzse1+eqtsj5P4dKbSjXFM56dL46glzMa2++mtsj1O4tOZSjfGMZ2fLo2jljAb2+6nt8r2OG2PD0ctkG5MntP56dK2O9oeH45aIJtx0nwnXT6bKJPVQkdtMq9cl7Zlh7Eljihs4ouSSTYdx2ReUUvjGCUTb7rtfnorbI+T+HSm0o1xTOenS+OoJczGtvvprbI9TuLTmUo3xjGdny6No5YwG9vup7fK9jiJT2cq3RjHdH66NI5awmxsu5/eKtvjtD0+HLVAujF5TuenS9vuaHt8OGqBbMZJ8510+WyiTFYLHbXJvHJd2pYdxpY4orCJL0om2XQck3lFLY1jlEy86bb76a2wPU7i05lKN8YxnZ8ujaOWMBvb7qe3yvY4iU9nKt0Yx3R+ujSOWsJsbLuf3irb4yQ+nal0YxzT+enSOGoJs7HtfnqrbI/T9vhw1ALpxuQ5nZ8ubbuj7fHhqAWyGSfNd9Lls4kyWS101CbzynVpW3YYW+KIwia+KJlk03FM5hW1NI5RMvGm2+6nt8L2OIlPZyrdGMd0fro0jlrCbGy7n94q2+MkPp2pdGMc0/np0jhqCbOx7X56q2yPk/h0ptKNcUznp0vjqCXMxrb76a2yPU7b48NRC6Qbk+d0frq07Y62x4ejFshmnDTfSZfPJspktdBRm8wr16Vt2WFsiSMKm/iiZJJNxzGZV9TSOEbJxJtuu5/eCtvjJD6dqXRjHNP56dI4agmzse1+eqtsj5P4dKbSjXFM56dL46glzMa2++mtsj1O4tOZSjfGMZ2fLo2jljAb2+6nt8r2OG2PD0ctkG5MntP56dK2O9oeH45aIJtx0nwnXT6bKJPVQkdtMq9cl7Zlh7Eljihs4ouSSTYdx2ReUUvjGCUTb7rtfnorbI+T+HSm0o1xTOenS+OoJczGtvvprbI9TuLTmUo3xjGdny6No5YwG9vup7fK9jiJT2cq3RjHdH66NI5awmxsu5/eKtvjtD0+HLVAujF5TuenS9vuaHt8OGqBbMZJ8510+WyiTFYLHbXJvHJd2pYdxpY4orCJL0om2XQck3lFLY1jlEy86bb76a2wPU7i05lKN8YxnZ8ujaOWMBvb7qe3yvY4iU9nKt0Yx3R+ujSOWsJsbLuf3irb4yQ+nal0YxzT+enSOGoJs7HtfnqrbI/T9vhw1ALpxuQ5nZ8ubbuj7fHhqAWyGSfNd9Lls4kyWS101CbzynVpW3YYW+KIwia+KJlk03FM5hW1NI5RMvGm2+6nt8L2OIlPZyrdGMd0fro0jlrCbGy7n94q2+MkPp2pdGMc0/np0jhqCbOx7X56q2yPk/h0ptKNcUznp0vjqCXMxrb76a2yPU7b48NRC6Qbk+d0frq07Y62x4ejFshmnDTfSZfPJspktdBRm8wr16X1DpPrSqgcAQQQQAABBBBAAAEEEEAAAQQQQAABBBBAAAEEEEAAgWYioJSydkvpqLUoNXTUWpQMQkEAAQQQQAABBBBAAAEEEEAAAQQQQAABBBBAAAEEECi8AB21hU8hG4AAAggggAACCCCAAAIIIIAAAggggAACCCCAAAIIIIAAAghkJ8AZtdlZUhMCCCCAAAIIIIAAAggggAACCCCAAAIIIIAAAggggAACCCAQS4CO2lhMLIQAAggggAACCCCAAAIIIIAAAggggAACCCCAAAIIIIAAAghkJ0BHbXaW1IQAAggggAACCCCAAAIIIIAAAggggAACCCCAAAIIIIAAAgjEEqCjNhYTCyGAAAIIIIAAAggggAACCCCAAAIIIIAAAggggAACCCCAAALZCdBRm50lNSGAAAIIIIAAAggggAACCCCAAAIIIIAAAggggAACCCCAAAKxBOiojcXEQggggAACCCCAAAIIIIAAAggggAACCCCAAAIIIIAAAggggEB2AnTUZmdJTQgggAACCCCAAAIIIIAAAggggAACCCCAAAIIIIAAAggggEAsATpqYzGxEAIIIIAAAggggAACCCCAAAIIIIAAAggggAACCCCAAAIIIJCdAB212VlSEwIIIIAAAggggAACCCCAAAIIIIAAAggggAACCCCAAAIIIBBLgI7aWEwshAACCCCAAAIIIIAAAggggAACCCCAAAIIIIAAAggggAACCGQnQEdtdpbUhAACCCCAAAIIIIAAAggggAACCCCAAAIIIIAAAggggAACCMQSoKM2FhMLIYAAAggggAACCCCAAAIIIIAAAggggAACCCCAAAIIIIAAAtkJ0FGbnSU1IYAAAggggAACCCCAAAIIIIAAAggggAACCCCAAAIIIIAAArEE6KiNxcRC9RRQSjl/+9vfnPvuu8957733nI8++sj5/PPPna5duzo9evQo/W233XbOHnvs4ay77rpGob7xxhvOjBkznHfeeaf0t8YaazidOnVyunTp4hx99NHO1ltvbVQvhRCwQeDWW28t7d8Sy8EHH+wMGTIkVVi0l1R8FLZMgP3ZsoQQTl0FeL+oKz8rt1iAzyMWJ4fQrBH43//9X2fq1KnOK6+84ixfvtxZuXKls9lmm5U+U8vn6m222ab0WWTttdc2jpnjNmM6ChZIYOnSpc6gQYOcb7/9thT1qFGjnGHDhiXeAtpLYjIKWCSwevVqZ86cOcYRtWrVyunXr1/s8rSX2FQsWACBn376yfnrX//qzJs3z3n77bdLf61bt3ak/0T+pD9ln332KR2nmWwO7cVELUYZ90MnAwLWCkyZMkVtueWWyt2Vq/7tuOOO6oUXXki0LW7HrBo8eLBac801I+t3O23VgAED1Ny5cxPVzcII2CLgfjHi7d9nnXWWcVi0F2M6CloowP5sYVIIqe4CvF/UPQUEYKEAn0csTAohWSXgdiqpgQMHVvxMrT/Puz+AVu6PgtSPP/6YaBs4bkvExcIFFnC/XFful+fe53dpO5deemmiLaK9JOJiYUsF3BN2Au1Av4/EHXfv3j3WltFeYjGxUIEE3A5a1bNnz6rtZ4MNNlDuD+wSbRntJRFX4oWdxCUogEANBH744QflnvVX9UUl/Aa9zjrrqD/84Q9Kylcb5E3f/TVJ7HW4Z+uqG264oVq1zEfAKoHwwa1pRy3txaq0EkxKAfbnlIAUb0gB3i8aMq1sVAoBPo+kwKNosxF4/PHH1YYbbhj7M7X+/L799turTz/9NJYTx22xmFioQQQmTJjQpD0l6ailvTTIjsBmlH7Uo98zTMZxOmppL+xojSYwfPjwJu8h1drPqaeeqr777ruqFLSXqkSpF6CjNjUhFeQhMHLkyMgXFveSxOqQQw5R7mn6yr1sUtnlLrjggophLVy4ULVv375J2Xbt2qm+ffuqvfbaK/JM3jvuuKNi3cxEwBYB+aW6/Lrd/6Zs0lFLe7Elo8SRhQD7cxaK1NFoArxfNFpG2Z4sBPg8koUidTSywPvvv1/2M7V89mjRooXadddd1S677KLWX3/9wOcR/dlEPqf8/PPPFYk4bqvIw8wGE3juuefKfscVt6OW9tJgO0Qz35zx48eXfe/Q7yHVxtU6amkvzXwHa8DNv+iii8q2GffWkWro0KGlvz59+pSO0cLt58orr6woQnupyJPZTDpqM6OkoqwEHnrooSYvLFtssYW6++67lVxWyT/ILz7kxSR8Zqx8MHzzzTf9i3qPpcxWW20VWEfbtm3V5MmTlXsPEG85efD888+rPffcs8my8qGUAQGbBeRL99NPPz2w78obcdKOWtqLzVkmtqQC7M9JxVi+OQjwftEcssw2JhXg80hSMZZvjgJ77713k88ao0ePVgsWLFDff/99gGTatGlqhx12aLL8FVdcEVjO/4TjNr8Gjxtd4IsvvlDyZXr4y3N5HqejlvbS6HtI89u+448/3msP3bp1U5dcckmiv2uvvTYSjfYSScOMggpIn0n4/eOAAw5Q5fov3n333SbHZHLi2ooVK8puPe2lLEsuE+mozYWVStMIHHTQQYEXl4033li99tprFat0b2Kt1ltvvUA5qafc8F//9V+B5dq0aaNeeumlcouWpn399deqf//+gTJywMCAgG0Cy5YtU0888YQ677zz1GabbRbYZ/UbdtKOWtqLbVkmnjQC7M9p9CjbSAK8XzRSNtmWPAT4PJKHKnU2ksCLL74Y+KyxxhprqKuvvrriJn7zzTels2z15xIZb7PNNpFlOG6LpGFGAwqceOKJgTblbydxOmppLw24UzTzTZKrHep28M///M+ZatBeMuWksjoLyL3Nt9tuO6+9SLuRTlo57ooavvzySyW3odBtTMZjxowpuzjtpSxLLhPpqM2FlUpNBT788EO15pprei8Ucl9Y+UVunOE///M/vXL6hSb8yxH5FUjnzp0Dy1X6lZVer5ziLx8+db1yBu+qVav0bMYI1FVg8ODBSn5woPfPSuMkHbW0l7qmlZVnLMD+nDEo1RVSgPeLQqaNoGsswOeRGoOzukIKyGcK/2eOcePGxdqOJUuWBD7vy2f/cp+rOW6LxclCDSJw6623BtrTvvvuG3heraOW9tIgOwKbERDw367u8ssvD8xL84T2kkaPsjYKTJkyJfCesfPOO1fspNXbcM011wTKyZVSwgPtJSyS73M6avP1pfaEApMmTQq8SBxxxBGxa5BfkIQvgTx9+vRA+alTpwbql84tedGJM+yzzz6BsnfddVecYiyDQO4Cu+++e2Df9H9pEn6cpKOW9pJ76lhBDQXYn2uIzaqsFeD9wtrUEJhFAnwesSgZhGKtgFyGUn/OkB80v/fee7Fj7dGjh1dW6pDbDYUHjtvCIjxvVIG333478KNruX3Rf/zHfwTayGWXXVZx82kvFXmYWUCBTz/9NNAG7rvvvsy2gvaSGSUVWSKw0047BdqL/PgnzvDZZ58pOUFOH8/J5Y/DA+0lLJLvczpq8/Wl9oQCZ555pvcCIS8UN998c6Iadtlll0B5uYeBfwjX/6tf/co/u+Lj8E25k3QiV6yYmQikFMjri3faS8rEUNwqAfZnq9JBMHUS4P2iTvCstlAC4fcLPo8UKn0EWwOBn3/+OfDFXpcuXRKt9Z/+6Z8Cn9nvueeeJuXD7ZDP7U2ImNAAAnIv5912281rD9tuu62SW28l7ailvTTAzsAmBATkBzy680jG1W6HFyhc5QntpQoQswslIFcS9beVDTfcUK1evTr2Njz77LPqwQcf9P5++OGHQFnaS4Aj9yd01OZOzAqSCEjnp/8FRl4wkgxHH310oPzw4cMDxXfcccfA/CRfvDz11FOBsvKrk3KXaQqskCcI1EDglVdeUXPmzCn7F77XTZLVGfcNAAAY1ElEQVQzamkvNUgeq6iZAPtzzahZkcUCvF9YnBxCs0aAzyPWpIJALBX45JNPAp+L5TKtSQbp2PV/5p83b16T4hy3NSFhQgMKjB071msL66yzjtJtIWlHLe2lAXeOZr5Jt99+u9c21lprrdhXQozDRnuJo8QyRRHwtxU5tho5cmSmodNeMuWsWhkdtVWJWKCWAuEzYsP3mK0Wyw477OC9mcsLlFxvXQ8rVqwI3GdWLtH08ccf69lVx/KLFP8lAaT+119/vWo5FkCgngKjRo0KtIm4HbW0l3pmjXVnLcD+nLUo9TWiAO8XjZhVtslEgM8jJmqUaU4CX375pZKzYPXfc889F3vz5R7Q/k5aefz5558HynPcFuDgSYMKPPHEE4H7NfvvQ5uko5b20qA7SDPfLP8VDbfeeuvMNGgvmVFSkSUCcrl8/3HVzJkzM4uM9pIZZeyK6KiNTcWCtRCQjtk333zT+5P7zsYdVq5cGTjQlReqWbNmecUffvjhwIvXxhtv7M2L+0AuReN/AXz66afjFmU5BOoiYPrFO+2lLulipTkJsD/nBEu1DSXA+0VDpZONSSHA55EUeBRFoIKAXOb1hBNOCHyePuaYY5qU4LitCQkTGkxA7r+5+eabe21h7733Vv7vvpJ01NJeGmznYHNKAieddJLXPgYNGlSaJvdzlrMHzz//fHXIIYco+X720EMPLT2Xe3K+++67VfVoL1WJWKBgAttvv73XVqS/4oMPPvC2QK4CKj+qkzYzePBgNWTIEHX55ZerBx54ILCcVyD0gPYSAqnBUzpqa4DMKmojIC84/k7UtddeW8mvffVw2223BeZvt912elbscb9+/QJ1lLufTuzKWBCBGgiYfvFOe6lBclhFzQTYn2tGzYoKLMD7RYGTR+jWCPB5xJpUEIhlAosXLy59oe7/vC5Xqyr3xTrHbZYlj3AyF/BfYr9du3ZK2od/SNJRS3vxy/G4UQT8372eeuqpSu6TKZdA9r+HhB/L5cMvuOCCivfnpL00yh7CdoiA/ABOrhaq20KLFi1KP/r57rvv1Pjx41WrVq28eXoZ/1g6b5ctWxaJSXuJpMltBh21udFScS0F5NdT/hcbeSyXyvAPkyZNCizTv39//+xYj+XXWv71XHvttbHKsRAC9RIw/eKd9lKvjLHePATYn/NQpc5GE+D9otEyyvbUWoDPI7UWZ322Cvz1r39V//qv/1q6T9qBBx6oNtpoo8BnaPk8LZeynD17dtlN4LitLAsTG0TguuuuC7SHO+64o8mWJemopb004WNCAwiUe9/wfxdb6bG8vzz55JNlFWgvZVmYWFCBTz75JPB+ss0226iPPvpI9erVKzC9Untp06aNmjhxYlkB2ktZllwn0lGbKy+V5y3w888/qz/84Q+BX5DIC1CfPn1Kvyzxr//3v/994IXqsMMO88+O9Th8qaYLL7wwVjkWQqBeAqZfvNNe6pUx1puHAPtzHqrU2WgCvF80WkbZnloJ8HmkVtKspygCo0ePDnzuDn9B2LdvX/XVV19Fbg7HbZE0zCi4wCuvvBI4w+nEE08su0VJOmppL2UJmVhgAbmtXfh9w/+8a9eu6vjjjy9dpWHLLbcsu2zLli2VtLfwQHsJi/C8yAJy60h/25AT0uQYyz9NHkt7kHZT6az0yZMnN6GgvTQhyX0CHbW5E7OCvATkTVdehMIvQG3btlWLFi1qstqzzz47sOwpp5zSZJlqE0aMGBGoQy6/wYCAzQKmX7zTXmzOKrElFWB/TirG8s1RgPeL5ph1tjmtAJ9H0gpSvhEFqnXUyuf3HXbYoXTftHLbz3FbORWmFV1g9erVgbOcOnfurD7//POym5Wko5b2UpaQiQUWmDt3buB7V3nP2HDDDdX//M//qOXLlzfZsldffVXtu+++TcrstNNO6ttvvw0sT3sJcPCk4AJyZZJwn4h+vuaaa6qzzjpLvf766+rHH38sbam8Dy1YsEBNmDChSaft+uuvr955552ACO0lwFGTJ3TU1oSZlWQpIL++HTt2rJL7D+gXID2W+86+8cYbZVc3bNiwwPImnazDhw8P1DFu3Liy62IiArYImH7xTnuxJYPEkYUA+3MWitTR6AK8XzR6htm+LAX4PJKlJnU1msDVV1+t9tprL7XLLruozTbbTMmXhfrzenj8pz/9qcnmc9zWhIQJDSAgX5jr/V/axMyZMyO3KklHLe0lkpEZBRW48847vbYibaZLly6lzqZqm/Nv//ZvgXJS9re//W2gGO0lwMGTggs88sgjTfZ52e87dOigXnjhhYpb99BDDyk50U2/L8l4zz33VHKlID3QXrRE7cZ01NbOmjWlFJAXC7n3U8eOHQMvJPJiIjfP/pd/+Rf1xRdfRK5FLlPsfwE6+eSTI5f9f+3daahU5f8A8KfFHUMx2sl2kmgBo8TCfFEiFFhRWFlRIEYULS8qrKCFyhbsRWEbSUGSRUUb7a/KtE1LLShtTxGNNALbLDn/55nffw5z7p07d+beudOduZ+By5z1Oef5nPO9Z855zvM8Pc1ItXAr0+ipHfee1jedQKsF+vrgXby0+kjZ3kAKOJ8HUlfanSLgetEpR1I+BlLA/chA6kq7UwX++eefbPny5dlFF12UjRgxonA/ne6tX3755ULW/W4rcBjpAIFXX321cN6nige1Po0U1IqXWpLmtaPA+vXrS89+H3jggezOO++sWou2Wr7Sb7TTTjutEGujRo3KaxOmdcRLNTnT2lXgueeeK5zv5fKKNL2eT9c+aNP6X3/9db6qeMkpWjagoLZl1O25oQULFmTjxo0bkL8U8PV+Pvnkk+yEE06o+g8odZL9/vvv95rUokWLCuvPmjWr13W6LjB79uxCGk899VTXRYwPYYHBEi+Vh6CvD97FS6Wi4XYXcD63+xG0/60QcL1ohbJttLOA+5F2Pnr2fbAIpBoeo0ePLtxTp5q3lR+/2yo1DLe7wKZNm0q1m8oP0CdPnpzt2LGjZrYaKagVLzUpzRxiAj/99FPh+pLirrKvWvEyxE6IDs/ua6+91u18P+OMM+rO9fbt20vNipevT+n7pZdeytcXLzlFywYU1LaMuj031LXj6Mrg7e9w6rumt096I+ruu+/Odt99927/fFIfBentj/SGbj2fF154oZDG9OnT61mtsEzXt7PeeOONwnwjQ1vgv46Xavp9ffAuXqppmtauAs7ndj1y9ruVAq4XrdS2rXYScD/STkfLvraDwLPPPlu4L0/PFVI/a+WP321lCd+dIHD66afn53t6SaGnrroq89pIQa14qZQzTCDLUv/Plc+rKyvYiBdnSCcJLFu2rHCup/P+nnvuaSiLl1xySSGNVIu9/BEvZYnWfe+SNhUPpA+BqgKx34yQ/gbiE9s+D7Hgs8ekt2zZEmLzSOGdd94pLDN8+PAQO7QON910Uxg/fnxhXq2RFStWhJNOOilfJHYsH9asWZOP1zMQ+8ANsRmOfNGVK1eG+EZkPm5gaAv8l/HSk3x8ISIsXLgwnx37xgkPPvhgPt7TgHjpScb0dhRwPrfjUbPPrRZwvWi1uO21g4D7kXY4Svax3QTiyw8h9osWfv/993zXn3zyyRC7GSqN+92WsxjoAIGJEyeGWMuvlJPY9HeIfQf2mqtYyynEbr3y5VK8jB07Nh9PAynN2NdtEC8FFiMEQnw5IsT+N3OJ6667Ltx7772lcfGSsxjoAIG1a9eGY489tpCT2NR+iLVqC9NqjcTKcWH+/Pn5InPmzAlLliwpjYuXnKVlAwpqW0ZtQ40IbNiwIcSmjsPmzZsLq82cObNUyHTYYYcVptcz8u2334bK9YYNG1b68Rv7LKhn9VT7PMQ3IMNff/1VWj79KP7555/DhAkT6lrfQgT+C4G+PngXL//F0bLNgRJwPg+UrHQ7ScD1opOOprw0Q8D9SDMUpdGJAg8//HChkHXevHmlgtdG8jplypTw0Ucf5avccsst4dZbby2N+92WsxjoAIHKgtpmZmfnzp2lglrx0kxVaXWCwNy5c8PixYvzrMQaguHGG28sjYuXnMVABwhs27atW5nE6tWruxXe1spqrHEeLr744nyRM888M7z44oulcfGSs7RuoHWVd22JQH0CqSnjWNu2UPU+NRET37KtL4EelooFrNmYMWMK6cYakD0s3X1yrH1bWHfq1KndFzKFwCAT6GtTluJlkB1Iu9MvAedzv/isPEQEXC+GyIGWzboE3I/UxWShISqQ+tiMT6zyv0buqctks2fPztdPacUWgMqzMr/bcgoDHSDQtRnWytjpz3AsqC3piJcOOElkoakC06ZNK1xfYqFTnr54ySkMdIhAfBmocL5X9jFbTxbvuOOOwvqx9dJ8NfGSU7RsQB+1LaO2oXoFYo2Owj+J2MRLtmrVqnpXr7nchRdeWEh7wYIFNZevnJn6w638Id3IupXpGCbQSoG+PnhP+yheWnmkbGugBZzPAy0s/XYXcL1o9yNo/5sp4H6kmZrS6jSBCy64oHBf/OijjzacxdhUXyGN2N1RIQ2/2wocRtpYIHY7lKU+/xr5O+usswrxEbsM67Z+6j+9/BEvZQnf7S6QridHHnlk/nf77bc3nKXYvHghftatW1dIQ7wUOIy0uUDX60VsyrihHMVuJwrxsnTp0sL64qXAMeAjCmoHnNgGGhH47rvvsl122SX/JxGbJ8663rQ1kl7XZd9888087VToetRRR2WVP3C7Ll85fvzxxxfW/eKLLypnGyYwKAX68+BdvAzKQ2qn+ijgfO4jnNWGjIDrxZA51DLai4D7kV6AzB7yAunBeeULzOedd15DJrFv2izd51emEbsUKqThd1uBw8gQE3j88ccL8XHXXXfVFBAvNXnMbCOBZcuWFc79Aw44oO5ntimbqfZs5bVl5MiR2b///lsQEC8FDiNtLvDQQw8VzvnUQmm9nz///DPbb7/9Cut3LesQL/VqNmc5BbXNcZRKkwTSW4aVF9Wbb765SSn/L5l0gd5nn30K26hsBqOnjaWmAyr36+CDD+5pUdMJDCqB/jx4Fy+D6lDamX4KOJ/7CWj1jhdwvej4QyyDdQq4H6kTymJDVuD1118v3BsPHz4861rQWgvniiuuKKy/7777dlvc77ZuJCYMIYFGC2rFyxA6OTo8qzt27MhS13eVz1/fe++9unKd4mDSpEmFda+++upu64qXbiQmtLHAb7/91i1mnn766bpy1LXl0NTaSblZ/XIC4qUs0ZpvBbWtcbaVOgVSDdfyBTnd8G3evLnONetf7Jprrsm3kba11157ZenN+Z4+b731VjZq1KjCOo899lhPi5tOYFAJ9OfBe8qIeBlUh9PO9FPA+dxPQKt3tIDrRUcfXplrQMD9SANYFh2yAieeeGLh/vi4447LNm7c2KvHE088UVgv3Y+n2iDVPn63VVMxbSgINFpQm0zEy1A4M4ZGHmfMmFG4Thx00EFZ11p+XSX+/vvvbO7cuYX1xo8fn23durXroqVx8VKVxcQ2FbjssssK536qJbt69eqauVm5cmXWtZnwnl6KEC81KZs6c5eUWvxx7EPgPxf44YcfQqypmu9H/IcRTj311Hy8LwPnnntuOPvsswurbtq0KcS3RMIvv/yST48X/hDfJAmzZs3Kp23ZsiXEmrThqquuCvGtrnx6vCkNH3zwQYhNNOfTDBAYrAKxj7WwcOHCfPeuvPLKEPvJycd7GxAvvQmZ304Czud2Olr2tdUCrhetFre9wSjgfmQwHhX7NBgFli9fHk4++eTCru2///4h9i8YpkyZEiZMmJDPS4+c1q5dG66//vrw9ttv59PTQHwgH2KzelXvrf1uK1AZGUICixcvDrHQKc9xbPo4zJ8/Px+vNiBeqqmY1o4Cq1atCtOmTQt//PFHvvt77LFHeOSRR8LMmTNDLIDNp6fry5dffhkuvfTS8PHHH+fT00B6xhtr1BamlUfES1nCdycIxFq1pXKOH3/8Mc/OiBEjwn333Ve6lsTKZ/n0+FJDeOaZZ8Lll18eYtPH+fTzzz8/xJq4+XjlgHip1Bjg4VRQ60NgMAikmqvxdG/q32233VY1a6+++mrV7aRml6ZPn17quL7avsQfB9maNWuqpmkigcEo0N8aUilP4mUwHln71FcB53Nf5azX6QKuF51+hOWvHgH3I/UoWYbA/wTiS9FV76nTfXQstM3iS9dZakZvzJgxVZcbN25ctmHDhpqcfrfV5DGzQwX6UqM2UYiXDj0hhmC2nn/++SxWjql67Tj00EOzWCEnmzp1ajZ27Niqy6R+OlMzyrU+4qWWjnntJrBixYqq8bDrrruWyjhixbTsmGOOyYYNG9YtZvbee+9eW0URL605IzR93BpnW6lDYNGiRd3+WVQrLG1kWk8FtWl3UvPFqXnletNLTSR/+umndeTEIgQGj0AzHryn3IiXwXNM7Un/BZzP/TeUQucJuF503jGVo8YF3I80bmaNoSuQmpq84YYbsvQQsN576vJyp5xySvb555/Xhed3W11MFuoggb4W1CYC8dJBJ8IQz8r999/f0DPb8vUlvSS0ffv2uvTES11MFmoTgc8++yxLzR6XY6Ge74kTJ2br16+vK4fipS6mfi2koLZffFZupsC1117b0D+Tev7h1CqoTfue3jhJb5TUSmu33XbLzjnnnOybb75pZnalRaAlAs168J52Vry05JDZSIsEnM8tgraZthFwvWibQ2VHB1DA/cgA4kq6YwXefffdLD3oq3VPXZ6XatouXbq0YQu/2xoms0IbC/SnoDZlW7y08cG36wWB2JRrNm/evKq1AMvXlfL3IYccki1ZsiTbuXNnIY3eRsRLb0Lmt5PAtm3bSn2WV6s5W46V9J0qrsWuj7Jff/21oeyJl4a4Gl5YH7Xx7PQh8OGHH4bYtEb4/vvvQ2x+KYwcObLUX+5hhx0W5syZE+IFHxIBAv8vIF6cCp0k4HzupKMpL4NNQHwNtiNifwazgHgZzEfHvvUmkPo5izVkw1dffVXqLzD1Gbhx48Zw4IEHhiOOOCIcfvjhpe/JkyeH0aNH95Zcj/PFSY80ZhDoJiBeupGY0KYCqe/N1Dd6rPkX1q1bFzZv3lzqqzb1hz5p0qQQa9GGo48+ump/5/VmWbzUK2W5dhDYunVreOWVV8KyZctC6mM21jIPe+65Z4g1bkPs8jHMmDEjxC4o+pwV8dJnuporKqityWMmAQIECBAgQIAAAQIECBAgQIAAAQIECBAgQIAAAQIEmi+goLb5plIkQIAAAQIECBAgQIAAAQIECBAgQIAAAQIECBAgQIBATQEFtTV5zCRAgAABAgQIECBAgAABAgQIECBAgAABAgQIECBAgEDzBRTUNt9UigQIECBAgAABAgQIECBAgAABAgQIECBAgAABAgQIEKgpoKC2Jo+ZBAgQIECAAAECBAgQIECAAAECBAgQIECAAAECBAgQaL6Agtrmm0qRAAECBAgQIECAAAECBAgQIECAAAECBAgQIECAAAECNQUU1NbkMZMAAQIECBAgQIAAAQIECBAgQIAAAQIECBAgQIAAAQLNF1BQ23xTKRIgQIAAAQIECBAgQIAAAQIECBAgQIAAAQIECBAgQKCmgILamjxmEiBAgAABAgQIECBAgAABAgQIECBAgAABAgQIECBAoPkCCmqbbypFAgQIECBAgAABAgQIECBAgAABAgQIECBAgAABAgQI1BRQUFuTx0wCBAgQIECAAAECBAgQIECAAAECBAgQIECAAAECBAg0X0BBbfNNpUiAAAECBAgQIECAAAECBAgQIECAAAECBAgQIECAAIGaAgpqa/KYSYAAAQIECBAgQIAAAQIECBAgQIAAAQIECBAgQIAAgeYLKKhtvqkUCRAgQIAAAQIECBAgQIAAAQIECBAgQIAAAQIECBAgUFNAQW1NHjMJECBAgAABAgQIECBAgAABAgQIECBAgAABAgQIECDQfAEFtc03lSIBAgQIECBAgAABAgQIECBAgAABAgQIECBAgAABAgRqCiiorcljJgECBAgQIECAAAECBAgQIECAAAECBAgQIECAAAECBJovoKC2+aZSJECAAAECBAgQIECAAAECBAgQIECAAAECBAgQIECAQE0BBbU1ecwkQIAAAQIECBAgQIAAAQIECBAgQIAAAQIECBAgQIBA8wUU1DbfVIoECBAgQIAAAQIECBAgQIAAAQIECBAgQIAAAQIECBCoKaCgtiaPmQQIECBAgAABAgQIECBAgAABAgQIECBAgAABAgQIEGi+gILa5ptKkQABAgQIECBAgAABAgQIECBAgAABAgQIECBAgAABAjUFFNTW5DGTAAECBAgQIECAAAECBAgQIECAAAECBAgQIECAAAECzRdQUNt8UykSIECAAAECBAgQIECAAAECBAgQIECAAAECBAgQIECgpoCC2po8ZhIgQIAAAQIECBAgQIAAAQIECBAgQIAAAQIECBAgQKD5Av8H4Y5tMhlSxqkAAAAASUVORK5CYII=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996" y="1298809"/>
            <a:ext cx="3917725" cy="29882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10" y="3449061"/>
            <a:ext cx="3391976" cy="33859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67" y="4426656"/>
            <a:ext cx="3364960" cy="210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73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 TPC using 2D Multiplexing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702" y="2117678"/>
            <a:ext cx="89334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Why ?</a:t>
            </a:r>
          </a:p>
          <a:p>
            <a:r>
              <a:rPr lang="en-US" i="1" dirty="0"/>
              <a:t>	-&gt; Multiplexing grows with the square of electronics channels -&gt; cheap 2D readout</a:t>
            </a:r>
          </a:p>
          <a:p>
            <a:r>
              <a:rPr lang="en-US" i="1" dirty="0"/>
              <a:t>	-&gt; One readout plane for one tracking system</a:t>
            </a:r>
          </a:p>
          <a:p>
            <a:r>
              <a:rPr lang="en-US" i="1" dirty="0"/>
              <a:t>	-&gt; TPC has a much larger acceptance compare to a tracking telescope</a:t>
            </a:r>
          </a:p>
          <a:p>
            <a:r>
              <a:rPr lang="en-US" i="1" dirty="0"/>
              <a:t>	-&gt; Compact and one single object</a:t>
            </a:r>
          </a:p>
          <a:p>
            <a:r>
              <a:rPr lang="en-US" i="1" dirty="0"/>
              <a:t>	-&gt; Could give the direction of the particle (multiple measurement)</a:t>
            </a:r>
          </a:p>
          <a:p>
            <a:r>
              <a:rPr lang="en-US" i="1" dirty="0"/>
              <a:t>	-&gt; Fun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25398" y="4096166"/>
            <a:ext cx="8933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This study :</a:t>
            </a:r>
            <a:endParaRPr lang="en-US" i="1" dirty="0"/>
          </a:p>
          <a:p>
            <a:r>
              <a:rPr lang="en-US" i="1" dirty="0"/>
              <a:t>	-&gt; Simulation for a proof of concept for 2D multiplexing and reconstruction</a:t>
            </a:r>
          </a:p>
          <a:p>
            <a:r>
              <a:rPr lang="en-US" i="1" dirty="0"/>
              <a:t>	-&gt; Development of multiplexing and reconstruction algorithm  </a:t>
            </a:r>
          </a:p>
          <a:p>
            <a:r>
              <a:rPr lang="en-US" i="1" dirty="0"/>
              <a:t>	-&gt; Performances comparison with a Muon Telescope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25398" y="5326418"/>
            <a:ext cx="8933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Applications ?</a:t>
            </a:r>
          </a:p>
          <a:p>
            <a:r>
              <a:rPr lang="en-US" i="1" dirty="0"/>
              <a:t>	-&gt; </a:t>
            </a:r>
            <a:r>
              <a:rPr lang="en-US" i="1" dirty="0" err="1"/>
              <a:t>Muography</a:t>
            </a:r>
            <a:endParaRPr lang="en-US" i="1" dirty="0"/>
          </a:p>
          <a:p>
            <a:r>
              <a:rPr lang="en-US" i="1" dirty="0"/>
              <a:t>	-&gt; Case study for low rate TPC</a:t>
            </a:r>
          </a:p>
          <a:p>
            <a:r>
              <a:rPr lang="en-US" i="1" dirty="0"/>
              <a:t>	-&gt; Cosmic veto for low background experiment</a:t>
            </a:r>
          </a:p>
          <a:p>
            <a:r>
              <a:rPr lang="en-US" i="1" dirty="0"/>
              <a:t>	-&gt; Large Detector Characterization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" y="643160"/>
            <a:ext cx="8933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What ?</a:t>
            </a:r>
          </a:p>
          <a:p>
            <a:r>
              <a:rPr lang="en-US" i="1" dirty="0"/>
              <a:t>	-&gt; Application of the ”</a:t>
            </a:r>
            <a:r>
              <a:rPr lang="en-US" i="1" dirty="0" err="1"/>
              <a:t>MultiGen</a:t>
            </a:r>
            <a:r>
              <a:rPr lang="en-US" i="1" dirty="0"/>
              <a:t>” multiplexing concept to a full 2D Pixel readout</a:t>
            </a:r>
          </a:p>
          <a:p>
            <a:r>
              <a:rPr lang="en-US" i="1" dirty="0"/>
              <a:t>	-&gt; A ~ 40x40x40cm</a:t>
            </a:r>
            <a:r>
              <a:rPr lang="en-US" i="1" baseline="30000" dirty="0"/>
              <a:t>3 </a:t>
            </a:r>
            <a:r>
              <a:rPr lang="en-US" i="1" dirty="0"/>
              <a:t>TPC read with a multiplexed pixels + metallic Micromegas</a:t>
            </a:r>
          </a:p>
          <a:p>
            <a:r>
              <a:rPr lang="en-US" i="1" baseline="30000" dirty="0"/>
              <a:t>	</a:t>
            </a:r>
            <a:r>
              <a:rPr lang="en-US" i="1" dirty="0"/>
              <a:t>-&gt; Need from 4 to 8 DREAM 64ch. Asics</a:t>
            </a:r>
          </a:p>
          <a:p>
            <a:r>
              <a:rPr lang="en-US" i="1" dirty="0"/>
              <a:t>	-&gt; Precision comparable to a tracking telescope </a:t>
            </a:r>
            <a:endParaRPr lang="en-US" i="1" baseline="30000" dirty="0"/>
          </a:p>
        </p:txBody>
      </p:sp>
      <p:sp>
        <p:nvSpPr>
          <p:cNvPr id="17" name="Rectangle 16"/>
          <p:cNvSpPr/>
          <p:nvPr/>
        </p:nvSpPr>
        <p:spPr>
          <a:xfrm>
            <a:off x="7327900" y="5664200"/>
            <a:ext cx="584200" cy="584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7010400" y="6007100"/>
            <a:ext cx="647700" cy="3556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658100" y="6007100"/>
            <a:ext cx="533400" cy="3556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10400" y="3682250"/>
            <a:ext cx="1992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TPC acceptance </a:t>
            </a:r>
            <a:r>
              <a:rPr lang="en-US" sz="1200" dirty="0" err="1"/>
              <a:t>vs</a:t>
            </a:r>
            <a:r>
              <a:rPr lang="en-US" sz="1200" dirty="0"/>
              <a:t> Telescope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23</a:t>
            </a:fld>
            <a:endParaRPr lang="fr-FR"/>
          </a:p>
        </p:txBody>
      </p:sp>
      <p:cxnSp>
        <p:nvCxnSpPr>
          <p:cNvPr id="23" name="Straight Connector 22"/>
          <p:cNvCxnSpPr/>
          <p:nvPr/>
        </p:nvCxnSpPr>
        <p:spPr>
          <a:xfrm>
            <a:off x="8255000" y="6248400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255000" y="5664200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255000" y="5041900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255000" y="4457700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191500" y="4046738"/>
            <a:ext cx="495300" cy="2505409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8255000" y="4046738"/>
            <a:ext cx="482600" cy="2505409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0676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TPC angular resolution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1132" y="857563"/>
            <a:ext cx="2903556" cy="23903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/>
              <a:t>Arbitrary Nominal Parameters :</a:t>
            </a:r>
          </a:p>
          <a:p>
            <a:r>
              <a:rPr lang="en-US" sz="1400" dirty="0"/>
              <a:t>L</a:t>
            </a:r>
            <a:r>
              <a:rPr lang="en-US" sz="1400" baseline="-25000" dirty="0"/>
              <a:t>DRIFT</a:t>
            </a:r>
            <a:r>
              <a:rPr lang="en-US" sz="1400" dirty="0"/>
              <a:t> = 20cm</a:t>
            </a:r>
          </a:p>
          <a:p>
            <a:r>
              <a:rPr lang="en-US" sz="1400" dirty="0"/>
              <a:t>Padplane = 8x8 (fast)</a:t>
            </a:r>
          </a:p>
          <a:p>
            <a:r>
              <a:rPr lang="en-US" sz="1400" dirty="0"/>
              <a:t>Pixel size = 4x4mm</a:t>
            </a:r>
            <a:r>
              <a:rPr lang="en-US" sz="1400" baseline="30000" dirty="0"/>
              <a:t>2</a:t>
            </a:r>
          </a:p>
          <a:p>
            <a:r>
              <a:rPr lang="en-US" sz="1400" dirty="0"/>
              <a:t>Time Bin size = 1µs</a:t>
            </a:r>
          </a:p>
          <a:p>
            <a:r>
              <a:rPr lang="en-US" sz="1400" dirty="0" err="1"/>
              <a:t>Ar</a:t>
            </a:r>
            <a:r>
              <a:rPr lang="en-US" sz="1400" dirty="0"/>
              <a:t>/C0</a:t>
            </a:r>
            <a:r>
              <a:rPr lang="en-US" sz="1400" baseline="-25000" dirty="0"/>
              <a:t>2 </a:t>
            </a:r>
            <a:r>
              <a:rPr lang="en-US" sz="1400" dirty="0"/>
              <a:t>90/10 Mixture at 250V/cm: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-N</a:t>
            </a:r>
            <a:r>
              <a:rPr lang="en-US" sz="1400" baseline="-25000" dirty="0"/>
              <a:t>T</a:t>
            </a:r>
            <a:r>
              <a:rPr lang="en-US" sz="1400" dirty="0"/>
              <a:t>=98 el./cm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-L. Diff. 0.157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dirty="0"/>
              <a:t>	-T. Diff. 0.157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-V</a:t>
            </a:r>
            <a:r>
              <a:rPr lang="en-US" sz="1400" baseline="-25000" dirty="0"/>
              <a:t>DRIFT</a:t>
            </a:r>
            <a:r>
              <a:rPr lang="en-US" sz="1400" dirty="0"/>
              <a:t> 0.55cm/µs</a:t>
            </a:r>
          </a:p>
          <a:p>
            <a:endParaRPr lang="en-US" sz="1400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121798" y="5998430"/>
            <a:ext cx="599991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Nominal Resolution = 1.6mrad  (0.5mrad for a </a:t>
            </a:r>
            <a:r>
              <a:rPr lang="en-US"/>
              <a:t>mm telescope)</a:t>
            </a:r>
            <a:endParaRPr lang="en-US" dirty="0"/>
          </a:p>
        </p:txBody>
      </p:sp>
      <p:pic>
        <p:nvPicPr>
          <p:cNvPr id="11" name="Picture 10" descr="cresang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381" y="832329"/>
            <a:ext cx="5248746" cy="49850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4082035" y="5162492"/>
            <a:ext cx="2574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Resolution</a:t>
            </a:r>
            <a:r>
              <a:rPr lang="fr-FR" dirty="0"/>
              <a:t> Vs </a:t>
            </a:r>
            <a:r>
              <a:rPr lang="fr-FR" dirty="0" err="1"/>
              <a:t>Track</a:t>
            </a:r>
            <a:r>
              <a:rPr lang="fr-FR" dirty="0"/>
              <a:t> angle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24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082035" y="2642223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Resolution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262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208170"/>
            <a:ext cx="7986259" cy="1049235"/>
          </a:xfrm>
        </p:spPr>
        <p:txBody>
          <a:bodyPr>
            <a:normAutofit/>
          </a:bodyPr>
          <a:lstStyle/>
          <a:p>
            <a:r>
              <a:rPr lang="en-US" dirty="0"/>
              <a:t>TPC angular resolution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553660"/>
              </p:ext>
            </p:extLst>
          </p:nvPr>
        </p:nvGraphicFramePr>
        <p:xfrm>
          <a:off x="229076" y="906895"/>
          <a:ext cx="1955862" cy="21270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7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dirty="0"/>
                        <a:t>L</a:t>
                      </a:r>
                      <a:r>
                        <a:rPr lang="fr-FR" sz="1400" baseline="-25000" dirty="0"/>
                        <a:t>DRIFT </a:t>
                      </a:r>
                      <a:r>
                        <a:rPr lang="fr-FR" sz="1400" baseline="0" dirty="0"/>
                        <a:t>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Ang. </a:t>
                      </a:r>
                      <a:r>
                        <a:rPr lang="fr-FR" sz="1400" dirty="0" err="1"/>
                        <a:t>Res</a:t>
                      </a:r>
                      <a:r>
                        <a:rPr lang="fr-FR" sz="1400" dirty="0"/>
                        <a:t> (</a:t>
                      </a:r>
                      <a:r>
                        <a:rPr lang="fr-FR" sz="1400" dirty="0" err="1"/>
                        <a:t>mrad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4.38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048164"/>
              </p:ext>
            </p:extLst>
          </p:nvPr>
        </p:nvGraphicFramePr>
        <p:xfrm>
          <a:off x="2311607" y="906895"/>
          <a:ext cx="1955862" cy="21270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7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baseline="0" dirty="0"/>
                        <a:t>Diffusion </a:t>
                      </a:r>
                      <a:r>
                        <a:rPr lang="fr-FR" sz="1400" baseline="0" dirty="0" err="1"/>
                        <a:t>sqrt</a:t>
                      </a:r>
                      <a:r>
                        <a:rPr lang="fr-FR" sz="1400" baseline="0" dirty="0"/>
                        <a:t>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Ang. </a:t>
                      </a:r>
                      <a:r>
                        <a:rPr lang="fr-FR" sz="1400" dirty="0" err="1"/>
                        <a:t>Res</a:t>
                      </a:r>
                      <a:r>
                        <a:rPr lang="fr-FR" sz="1400" dirty="0"/>
                        <a:t> (</a:t>
                      </a:r>
                      <a:r>
                        <a:rPr lang="fr-FR" sz="1400" dirty="0" err="1"/>
                        <a:t>mrad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0.157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0.079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0.039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305334"/>
              </p:ext>
            </p:extLst>
          </p:nvPr>
        </p:nvGraphicFramePr>
        <p:xfrm>
          <a:off x="4406206" y="889628"/>
          <a:ext cx="1955862" cy="21270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7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baseline="0" dirty="0"/>
                        <a:t>Gain </a:t>
                      </a:r>
                      <a:r>
                        <a:rPr lang="fr-FR" sz="1400" baseline="0" dirty="0" err="1"/>
                        <a:t>Gas</a:t>
                      </a:r>
                      <a:endParaRPr lang="fr-FR" sz="1400" baseline="0" dirty="0"/>
                    </a:p>
                    <a:p>
                      <a:r>
                        <a:rPr lang="fr-FR" sz="1400" baseline="0" dirty="0"/>
                        <a:t>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Ang. </a:t>
                      </a:r>
                      <a:r>
                        <a:rPr lang="fr-FR" sz="1400" dirty="0" err="1"/>
                        <a:t>Res</a:t>
                      </a:r>
                      <a:r>
                        <a:rPr lang="fr-FR" sz="1400" dirty="0"/>
                        <a:t> (</a:t>
                      </a:r>
                      <a:r>
                        <a:rPr lang="fr-FR" sz="1400" dirty="0" err="1"/>
                        <a:t>mrad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078627"/>
              </p:ext>
            </p:extLst>
          </p:nvPr>
        </p:nvGraphicFramePr>
        <p:xfrm>
          <a:off x="229076" y="3562170"/>
          <a:ext cx="1955862" cy="21270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7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baseline="0" dirty="0" err="1"/>
                        <a:t>Vdrift</a:t>
                      </a:r>
                      <a:endParaRPr lang="fr-FR" sz="1400" baseline="0" dirty="0"/>
                    </a:p>
                    <a:p>
                      <a:r>
                        <a:rPr lang="fr-FR" sz="1400" baseline="0" dirty="0"/>
                        <a:t>µs/cm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Ang. </a:t>
                      </a:r>
                      <a:r>
                        <a:rPr lang="fr-FR" sz="1400" dirty="0" err="1"/>
                        <a:t>Res</a:t>
                      </a:r>
                      <a:r>
                        <a:rPr lang="fr-FR" sz="1400" dirty="0"/>
                        <a:t> (</a:t>
                      </a:r>
                      <a:r>
                        <a:rPr lang="fr-FR" sz="1400" dirty="0" err="1"/>
                        <a:t>mrad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820517"/>
              </p:ext>
            </p:extLst>
          </p:nvPr>
        </p:nvGraphicFramePr>
        <p:xfrm>
          <a:off x="2451990" y="3562170"/>
          <a:ext cx="1955862" cy="21270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7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baseline="0" dirty="0"/>
                        <a:t>Time Bin</a:t>
                      </a:r>
                    </a:p>
                    <a:p>
                      <a:r>
                        <a:rPr lang="fr-FR" sz="1400" baseline="0" dirty="0"/>
                        <a:t>µs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Ang. </a:t>
                      </a:r>
                      <a:r>
                        <a:rPr lang="fr-FR" sz="1400" dirty="0" err="1"/>
                        <a:t>Res</a:t>
                      </a:r>
                      <a:r>
                        <a:rPr lang="fr-FR" sz="1400" dirty="0"/>
                        <a:t> (</a:t>
                      </a:r>
                      <a:r>
                        <a:rPr lang="fr-FR" sz="1400" dirty="0" err="1"/>
                        <a:t>mrad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085274"/>
              </p:ext>
            </p:extLst>
          </p:nvPr>
        </p:nvGraphicFramePr>
        <p:xfrm>
          <a:off x="4674904" y="3562170"/>
          <a:ext cx="1955862" cy="234040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7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baseline="0" dirty="0"/>
                        <a:t>Pixel Size</a:t>
                      </a:r>
                    </a:p>
                    <a:p>
                      <a:r>
                        <a:rPr lang="fr-FR" sz="1400" baseline="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Ang. </a:t>
                      </a:r>
                      <a:r>
                        <a:rPr lang="fr-FR" sz="1400" dirty="0" err="1"/>
                        <a:t>Res</a:t>
                      </a:r>
                      <a:r>
                        <a:rPr lang="fr-FR" sz="1400" dirty="0"/>
                        <a:t> (</a:t>
                      </a:r>
                      <a:r>
                        <a:rPr lang="fr-FR" sz="1400" dirty="0" err="1"/>
                        <a:t>mrad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721078" y="6100175"/>
            <a:ext cx="462717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=&gt; TPC size, Pixels size and Drift length crucial.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078135"/>
              </p:ext>
            </p:extLst>
          </p:nvPr>
        </p:nvGraphicFramePr>
        <p:xfrm>
          <a:off x="6983354" y="3562170"/>
          <a:ext cx="1824242" cy="21270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50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baseline="0" dirty="0"/>
                        <a:t>Padplane size (el </a:t>
                      </a:r>
                      <a:r>
                        <a:rPr lang="fr-FR" sz="1400" baseline="0" dirty="0" err="1"/>
                        <a:t>ch</a:t>
                      </a:r>
                      <a:r>
                        <a:rPr lang="fr-FR" sz="1400" baseline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mrad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8x8 (11.2cm)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11x11 (22cm)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15x15 (42cm)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545989"/>
              </p:ext>
            </p:extLst>
          </p:nvPr>
        </p:nvGraphicFramePr>
        <p:xfrm>
          <a:off x="6680934" y="889628"/>
          <a:ext cx="1955862" cy="21270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7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777">
                <a:tc>
                  <a:txBody>
                    <a:bodyPr/>
                    <a:lstStyle/>
                    <a:p>
                      <a:r>
                        <a:rPr lang="fr-FR" sz="1400" baseline="0" dirty="0" err="1"/>
                        <a:t>Multiplexing</a:t>
                      </a:r>
                      <a:r>
                        <a:rPr lang="fr-FR" sz="1400" baseline="0" dirty="0"/>
                        <a:t> factor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Ang. </a:t>
                      </a:r>
                      <a:r>
                        <a:rPr lang="fr-FR" sz="1400" dirty="0" err="1"/>
                        <a:t>Res</a:t>
                      </a:r>
                      <a:r>
                        <a:rPr lang="fr-FR" sz="1400" dirty="0"/>
                        <a:t> (</a:t>
                      </a:r>
                      <a:r>
                        <a:rPr lang="fr-FR" sz="1400" dirty="0" err="1"/>
                        <a:t>mrad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dirty="0"/>
                        <a:t>3.1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dirty="0"/>
                        <a:t>4.1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dirty="0"/>
                        <a:t>6.1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000000"/>
                          </a:solidFill>
                        </a:rPr>
                        <a:t>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dirty="0">
                          <a:solidFill>
                            <a:srgbClr val="0000FF"/>
                          </a:solidFill>
                        </a:rPr>
                        <a:t>12.3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777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dirty="0"/>
                        <a:t>12.9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1.5 (?)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29076" y="6150773"/>
            <a:ext cx="254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Blue</a:t>
            </a:r>
            <a:r>
              <a:rPr lang="en-US" dirty="0"/>
              <a:t>: nominal parameters</a:t>
            </a:r>
          </a:p>
        </p:txBody>
      </p:sp>
    </p:spTree>
    <p:extLst>
      <p:ext uri="{BB962C8B-B14F-4D97-AF65-F5344CB8AC3E}">
        <p14:creationId xmlns:p14="http://schemas.microsoft.com/office/powerpoint/2010/main" val="11147677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vTrackTpc15_15op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997" y="884732"/>
            <a:ext cx="6158965" cy="59732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2" y="208170"/>
            <a:ext cx="8401049" cy="1049235"/>
          </a:xfrm>
        </p:spPr>
        <p:txBody>
          <a:bodyPr/>
          <a:lstStyle/>
          <a:p>
            <a:r>
              <a:rPr lang="en-US" dirty="0"/>
              <a:t>Optimization for spatial resolution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467602"/>
            <a:ext cx="2430736" cy="23903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u="sng" dirty="0"/>
              <a:t>“Optimized” Parameters :</a:t>
            </a:r>
          </a:p>
          <a:p>
            <a:r>
              <a:rPr lang="en-US" sz="1400" dirty="0"/>
              <a:t>L</a:t>
            </a:r>
            <a:r>
              <a:rPr lang="en-US" sz="1400" baseline="-25000" dirty="0"/>
              <a:t>DRIFT</a:t>
            </a:r>
            <a:r>
              <a:rPr lang="en-US" sz="1400" dirty="0"/>
              <a:t> = </a:t>
            </a:r>
            <a:r>
              <a:rPr lang="en-US" sz="1400" dirty="0">
                <a:solidFill>
                  <a:srgbClr val="FF0000"/>
                </a:solidFill>
              </a:rPr>
              <a:t>30cm</a:t>
            </a:r>
          </a:p>
          <a:p>
            <a:r>
              <a:rPr lang="en-US" sz="1400" dirty="0"/>
              <a:t>Padplane = </a:t>
            </a:r>
            <a:r>
              <a:rPr lang="en-US" sz="1400" dirty="0">
                <a:solidFill>
                  <a:srgbClr val="FF0000"/>
                </a:solidFill>
              </a:rPr>
              <a:t>15x15</a:t>
            </a:r>
          </a:p>
          <a:p>
            <a:r>
              <a:rPr lang="en-US" sz="1400" dirty="0"/>
              <a:t>Pixel size = </a:t>
            </a:r>
            <a:r>
              <a:rPr lang="en-US" sz="1400" dirty="0">
                <a:solidFill>
                  <a:srgbClr val="FF0000"/>
                </a:solidFill>
              </a:rPr>
              <a:t>3x3</a:t>
            </a:r>
            <a:r>
              <a:rPr lang="en-US" sz="1400" dirty="0"/>
              <a:t>mm</a:t>
            </a:r>
            <a:r>
              <a:rPr lang="en-US" sz="1400" baseline="30000" dirty="0"/>
              <a:t>2</a:t>
            </a:r>
          </a:p>
          <a:p>
            <a:r>
              <a:rPr lang="en-US" sz="1400" dirty="0"/>
              <a:t>Time Bin size = </a:t>
            </a:r>
            <a:r>
              <a:rPr lang="en-US" sz="1400" dirty="0">
                <a:solidFill>
                  <a:srgbClr val="FF0000"/>
                </a:solidFill>
              </a:rPr>
              <a:t>0.5</a:t>
            </a:r>
            <a:r>
              <a:rPr lang="en-US" sz="1400" dirty="0"/>
              <a:t>µs</a:t>
            </a:r>
          </a:p>
          <a:p>
            <a:r>
              <a:rPr lang="en-US" sz="1400" dirty="0" err="1"/>
              <a:t>Ar</a:t>
            </a:r>
            <a:r>
              <a:rPr lang="en-US" sz="1400" dirty="0"/>
              <a:t>/C0</a:t>
            </a:r>
            <a:r>
              <a:rPr lang="en-US" sz="1400" baseline="-25000" dirty="0"/>
              <a:t>2 </a:t>
            </a:r>
            <a:r>
              <a:rPr lang="en-US" sz="1400" dirty="0"/>
              <a:t>90/10 Mixture :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-N</a:t>
            </a:r>
            <a:r>
              <a:rPr lang="en-US" sz="1400" baseline="-25000" dirty="0"/>
              <a:t>T</a:t>
            </a:r>
            <a:r>
              <a:rPr lang="en-US" sz="1400" dirty="0"/>
              <a:t>=98 el./cm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-L. Diff. 0.157</a:t>
            </a:r>
            <a:r>
              <a:rPr lang="en-US" sz="1400" dirty="0">
                <a:solidFill>
                  <a:srgbClr val="FF0000"/>
                </a:solidFill>
              </a:rPr>
              <a:t>/2</a:t>
            </a:r>
            <a:r>
              <a:rPr lang="en-US" sz="1400" dirty="0"/>
              <a:t>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dirty="0"/>
              <a:t>	-T. Diff. 0.157</a:t>
            </a:r>
            <a:r>
              <a:rPr lang="en-US" sz="1400" dirty="0">
                <a:solidFill>
                  <a:srgbClr val="FF0000"/>
                </a:solidFill>
              </a:rPr>
              <a:t>/2</a:t>
            </a:r>
            <a:r>
              <a:rPr lang="en-US" sz="1400" dirty="0"/>
              <a:t>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-V</a:t>
            </a:r>
            <a:r>
              <a:rPr lang="en-US" sz="1400" baseline="-25000" dirty="0"/>
              <a:t>DRIFT</a:t>
            </a:r>
            <a:r>
              <a:rPr lang="en-US" sz="1400" dirty="0"/>
              <a:t> 0.55cm/µs</a:t>
            </a:r>
          </a:p>
          <a:p>
            <a:endParaRPr lang="en-US" sz="1400" baseline="-25000" dirty="0"/>
          </a:p>
        </p:txBody>
      </p:sp>
      <p:pic>
        <p:nvPicPr>
          <p:cNvPr id="9" name="Picture 8" descr="Screen Shot 2016-02-17 at 4.26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1" y="923799"/>
            <a:ext cx="2237799" cy="13549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04358" y="2231533"/>
            <a:ext cx="187826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Res</a:t>
            </a:r>
            <a:r>
              <a:rPr lang="fr-FR" dirty="0"/>
              <a:t>. = 0.44 </a:t>
            </a:r>
            <a:r>
              <a:rPr lang="fr-FR" dirty="0" err="1"/>
              <a:t>mrad</a:t>
            </a:r>
            <a:r>
              <a:rPr lang="fr-FR" dirty="0"/>
              <a:t> 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24234" y="6548799"/>
            <a:ext cx="4034004" cy="309201"/>
          </a:xfrm>
        </p:spPr>
        <p:txBody>
          <a:bodyPr/>
          <a:lstStyle/>
          <a:p>
            <a:r>
              <a:rPr lang="fr-FR"/>
              <a:t>CEA/Irfu - Maxence Vandenbroucke - RD51 - 10/2020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1339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02" y="919804"/>
            <a:ext cx="8745598" cy="5308768"/>
          </a:xfrm>
        </p:spPr>
        <p:txBody>
          <a:bodyPr>
            <a:noAutofit/>
          </a:bodyPr>
          <a:lstStyle/>
          <a:p>
            <a:r>
              <a:rPr lang="en-US" sz="1800" dirty="0"/>
              <a:t>Simulations should that it is possible to operate a TPC using a “</a:t>
            </a:r>
            <a:r>
              <a:rPr lang="en-US" sz="1800" dirty="0" err="1"/>
              <a:t>MultiGen</a:t>
            </a:r>
            <a:r>
              <a:rPr lang="en-US" sz="1800" dirty="0"/>
              <a:t>” multiplexing approach however challenging</a:t>
            </a:r>
          </a:p>
          <a:p>
            <a:r>
              <a:rPr lang="en-US" sz="1800" dirty="0"/>
              <a:t>Simulated performances better than telescope in term of resolution</a:t>
            </a:r>
          </a:p>
          <a:p>
            <a:r>
              <a:rPr lang="en-US" sz="1800" dirty="0"/>
              <a:t>The construction of a prototype is considered at Saclay </a:t>
            </a:r>
          </a:p>
          <a:p>
            <a:r>
              <a:rPr lang="en-US" sz="1800" dirty="0"/>
              <a:t>Routing will be difficult</a:t>
            </a:r>
          </a:p>
          <a:p>
            <a:r>
              <a:rPr lang="en-US" sz="1800" dirty="0"/>
              <a:t>TPC should be mm metallic to avoid large cluster size</a:t>
            </a:r>
          </a:p>
          <a:p>
            <a:r>
              <a:rPr lang="en-US" sz="1800" dirty="0"/>
              <a:t>My preferred option :</a:t>
            </a:r>
          </a:p>
          <a:p>
            <a:pPr lvl="1"/>
            <a:r>
              <a:rPr lang="en-US" dirty="0"/>
              <a:t>2 readouts of 256 </a:t>
            </a:r>
            <a:r>
              <a:rPr lang="en-US" dirty="0" err="1"/>
              <a:t>ch.</a:t>
            </a:r>
            <a:r>
              <a:rPr lang="en-US" dirty="0"/>
              <a:t> (=1FEU) on top of each other</a:t>
            </a:r>
          </a:p>
          <a:p>
            <a:pPr lvl="2"/>
            <a:r>
              <a:rPr lang="en-US" sz="1200" dirty="0"/>
              <a:t>Correction for systematics errors</a:t>
            </a:r>
          </a:p>
          <a:p>
            <a:pPr lvl="2"/>
            <a:r>
              <a:rPr lang="en-US" sz="1200" dirty="0"/>
              <a:t>Possibility to rotate multiplexed pattern to avoid certain ambiguities</a:t>
            </a:r>
          </a:p>
          <a:p>
            <a:pPr lvl="2"/>
            <a:r>
              <a:rPr lang="en-US" sz="1200" dirty="0"/>
              <a:t>No HV in contact with outside world</a:t>
            </a:r>
          </a:p>
          <a:p>
            <a:pPr lvl="2"/>
            <a:r>
              <a:rPr lang="en-US" sz="1200" dirty="0"/>
              <a:t>Fix the Z of the tracks</a:t>
            </a:r>
          </a:p>
          <a:p>
            <a:pPr lvl="1"/>
            <a:r>
              <a:rPr lang="en-US" dirty="0"/>
              <a:t>3mm pitch (36x36cm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Drift for each readout of ~20cm</a:t>
            </a:r>
          </a:p>
          <a:p>
            <a:pPr lvl="1"/>
            <a:r>
              <a:rPr lang="en-US" dirty="0" err="1"/>
              <a:t>Ar</a:t>
            </a:r>
            <a:r>
              <a:rPr lang="en-US" dirty="0"/>
              <a:t>/CO</a:t>
            </a:r>
            <a:r>
              <a:rPr lang="en-US" baseline="-25000" dirty="0"/>
              <a:t>2</a:t>
            </a:r>
            <a:r>
              <a:rPr lang="en-US" dirty="0"/>
              <a:t> : slow and easy gas</a:t>
            </a:r>
          </a:p>
          <a:p>
            <a:pPr lvl="1"/>
            <a:r>
              <a:rPr lang="en-US" dirty="0"/>
              <a:t>Drift field 250V/cm (=5kV for drift)</a:t>
            </a:r>
          </a:p>
          <a:p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6604000" y="4255670"/>
            <a:ext cx="2273300" cy="2146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1"/>
            <a:endCxn id="4" idx="3"/>
          </p:cNvCxnSpPr>
          <p:nvPr/>
        </p:nvCxnSpPr>
        <p:spPr>
          <a:xfrm>
            <a:off x="6604000" y="5328820"/>
            <a:ext cx="2273300" cy="0"/>
          </a:xfrm>
          <a:prstGeom prst="line">
            <a:avLst/>
          </a:prstGeom>
          <a:ln w="635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604000" y="4260850"/>
            <a:ext cx="2273300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04000" y="6375400"/>
            <a:ext cx="2273300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62893" y="6190734"/>
            <a:ext cx="1135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Readout bot.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0313" y="5130284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Drift electrode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62893" y="4057134"/>
            <a:ext cx="1135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Readout top.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340600" y="3670300"/>
            <a:ext cx="1016000" cy="318770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950200" y="4260850"/>
            <a:ext cx="254000" cy="1054100"/>
          </a:xfrm>
          <a:prstGeom prst="line">
            <a:avLst/>
          </a:prstGeom>
          <a:ln w="9525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442200" y="5377934"/>
            <a:ext cx="254000" cy="1054100"/>
          </a:xfrm>
          <a:prstGeom prst="line">
            <a:avLst/>
          </a:prstGeom>
          <a:ln w="9525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6200" y="3389411"/>
            <a:ext cx="93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Real Track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93729" y="4570511"/>
            <a:ext cx="751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Recons. 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Track1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60229" y="5667514"/>
            <a:ext cx="751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Recons. 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Track2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479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2-17 at 5.43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61" y="-484095"/>
            <a:ext cx="8933381" cy="7122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348" y="-102792"/>
            <a:ext cx="6571343" cy="1049235"/>
          </a:xfrm>
        </p:spPr>
        <p:txBody>
          <a:bodyPr/>
          <a:lstStyle/>
          <a:p>
            <a:r>
              <a:rPr lang="en-US" u="sng" dirty="0"/>
              <a:t>TPC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196" y="1360451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MC STEPS</a:t>
            </a:r>
          </a:p>
          <a:p>
            <a:pPr lvl="1"/>
            <a:r>
              <a:rPr lang="en-US" sz="1800" dirty="0"/>
              <a:t>(A) generate tracks </a:t>
            </a:r>
          </a:p>
          <a:p>
            <a:pPr lvl="1"/>
            <a:r>
              <a:rPr lang="en-US" sz="1800" dirty="0"/>
              <a:t>(B) Ionization</a:t>
            </a:r>
          </a:p>
          <a:p>
            <a:pPr lvl="1"/>
            <a:r>
              <a:rPr lang="en-US" sz="1800" dirty="0"/>
              <a:t>(C) Drift to padplane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1262" y="4343573"/>
            <a:ext cx="2699397" cy="23903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u="sng" dirty="0"/>
              <a:t>Arbitrary Nominal Parameters :</a:t>
            </a:r>
          </a:p>
          <a:p>
            <a:r>
              <a:rPr lang="en-US" sz="1400" dirty="0"/>
              <a:t>L</a:t>
            </a:r>
            <a:r>
              <a:rPr lang="en-US" sz="1400" baseline="-25000" dirty="0"/>
              <a:t>DRIFT</a:t>
            </a:r>
            <a:r>
              <a:rPr lang="en-US" sz="1400" dirty="0"/>
              <a:t> = 20cm</a:t>
            </a:r>
          </a:p>
          <a:p>
            <a:r>
              <a:rPr lang="en-US" sz="1400" dirty="0"/>
              <a:t>Padplane = 8x8 (fast)</a:t>
            </a:r>
          </a:p>
          <a:p>
            <a:r>
              <a:rPr lang="en-US" sz="1400" dirty="0"/>
              <a:t>Pixel size = 4x4mm</a:t>
            </a:r>
            <a:r>
              <a:rPr lang="en-US" sz="1400" baseline="30000" dirty="0"/>
              <a:t>2</a:t>
            </a:r>
          </a:p>
          <a:p>
            <a:r>
              <a:rPr lang="en-US" sz="1400" dirty="0"/>
              <a:t>Time Bin size = 1µs</a:t>
            </a:r>
          </a:p>
          <a:p>
            <a:r>
              <a:rPr lang="en-US" sz="1400" dirty="0" err="1"/>
              <a:t>Ar</a:t>
            </a:r>
            <a:r>
              <a:rPr lang="en-US" sz="1400" dirty="0"/>
              <a:t>/C0</a:t>
            </a:r>
            <a:r>
              <a:rPr lang="en-US" sz="1400" baseline="-25000" dirty="0"/>
              <a:t>2 </a:t>
            </a:r>
            <a:r>
              <a:rPr lang="en-US" sz="1400" dirty="0"/>
              <a:t>90/10</a:t>
            </a:r>
            <a:r>
              <a:rPr lang="en-US" sz="1400" baseline="-25000" dirty="0"/>
              <a:t> </a:t>
            </a:r>
            <a:r>
              <a:rPr lang="en-US" sz="1400" dirty="0"/>
              <a:t>Mixture at 250V/cm:</a:t>
            </a:r>
          </a:p>
          <a:p>
            <a:r>
              <a:rPr lang="en-US" sz="1400" baseline="-25000" dirty="0"/>
              <a:t>	</a:t>
            </a:r>
            <a:r>
              <a:rPr lang="en-US" sz="1400" dirty="0">
                <a:solidFill>
                  <a:srgbClr val="FF0000"/>
                </a:solidFill>
              </a:rPr>
              <a:t>-N</a:t>
            </a:r>
            <a:r>
              <a:rPr lang="en-US" sz="1400" baseline="-25000" dirty="0">
                <a:solidFill>
                  <a:srgbClr val="FF0000"/>
                </a:solidFill>
              </a:rPr>
              <a:t>T</a:t>
            </a:r>
            <a:r>
              <a:rPr lang="en-US" sz="1400" dirty="0">
                <a:solidFill>
                  <a:srgbClr val="FF0000"/>
                </a:solidFill>
              </a:rPr>
              <a:t>=10 el./cm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-L. Diff. </a:t>
            </a:r>
            <a:r>
              <a:rPr lang="en-US" sz="1400" dirty="0">
                <a:solidFill>
                  <a:srgbClr val="FF0000"/>
                </a:solidFill>
              </a:rPr>
              <a:t>0.157*3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dirty="0"/>
              <a:t>	-T. Diff. </a:t>
            </a:r>
            <a:r>
              <a:rPr lang="en-US" sz="1400" dirty="0">
                <a:solidFill>
                  <a:srgbClr val="FF0000"/>
                </a:solidFill>
              </a:rPr>
              <a:t>0.157*3</a:t>
            </a:r>
            <a:r>
              <a:rPr lang="en-US" sz="1400" dirty="0"/>
              <a:t>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-V</a:t>
            </a:r>
            <a:r>
              <a:rPr lang="en-US" sz="1400" baseline="-25000" dirty="0"/>
              <a:t>DRIFT</a:t>
            </a:r>
            <a:r>
              <a:rPr lang="en-US" sz="1400" dirty="0"/>
              <a:t> 0.55cm/µs</a:t>
            </a:r>
          </a:p>
          <a:p>
            <a:endParaRPr lang="en-US" sz="14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5416266" y="271122"/>
            <a:ext cx="2626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Blue =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Primary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el</a:t>
            </a:r>
          </a:p>
          <a:p>
            <a:r>
              <a:rPr lang="fr-FR" dirty="0" err="1">
                <a:solidFill>
                  <a:srgbClr val="002060"/>
                </a:solidFill>
              </a:rPr>
              <a:t>Dark</a:t>
            </a:r>
            <a:r>
              <a:rPr lang="fr-FR" dirty="0">
                <a:solidFill>
                  <a:srgbClr val="002060"/>
                </a:solidFill>
              </a:rPr>
              <a:t> Blue = </a:t>
            </a:r>
            <a:r>
              <a:rPr lang="fr-FR" dirty="0" err="1">
                <a:solidFill>
                  <a:srgbClr val="002060"/>
                </a:solidFill>
              </a:rPr>
              <a:t>drifted</a:t>
            </a:r>
            <a:r>
              <a:rPr lang="fr-FR" dirty="0">
                <a:solidFill>
                  <a:srgbClr val="002060"/>
                </a:solidFill>
              </a:rPr>
              <a:t> el.</a:t>
            </a:r>
          </a:p>
          <a:p>
            <a:r>
              <a:rPr lang="fr-FR" dirty="0" err="1">
                <a:solidFill>
                  <a:srgbClr val="FF0000"/>
                </a:solidFill>
              </a:rPr>
              <a:t>Red</a:t>
            </a:r>
            <a:r>
              <a:rPr lang="fr-FR" dirty="0">
                <a:solidFill>
                  <a:srgbClr val="FF0000"/>
                </a:solidFill>
              </a:rPr>
              <a:t> = fit </a:t>
            </a:r>
            <a:r>
              <a:rPr lang="fr-FR" dirty="0" err="1">
                <a:solidFill>
                  <a:srgbClr val="FF0000"/>
                </a:solidFill>
              </a:rPr>
              <a:t>result</a:t>
            </a:r>
            <a:r>
              <a:rPr lang="fr-FR" dirty="0">
                <a:solidFill>
                  <a:srgbClr val="FF0000"/>
                </a:solidFill>
              </a:rPr>
              <a:t> (</a:t>
            </a:r>
            <a:r>
              <a:rPr lang="fr-FR" dirty="0" err="1">
                <a:solidFill>
                  <a:srgbClr val="FF0000"/>
                </a:solidFill>
              </a:rPr>
              <a:t>bad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here</a:t>
            </a:r>
            <a:r>
              <a:rPr lang="fr-FR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729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Multiplexing</a:t>
            </a:r>
            <a:r>
              <a:rPr lang="fr-FR" dirty="0"/>
              <a:t> pixels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" y="938444"/>
            <a:ext cx="8933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Number of channels (el.) and pixels (physical pads) :</a:t>
            </a:r>
          </a:p>
          <a:p>
            <a:r>
              <a:rPr lang="en-US" dirty="0"/>
              <a:t>Multiplexing in 2D = Neighboring pixels are direct neighbors </a:t>
            </a:r>
            <a:r>
              <a:rPr lang="en-US" i="1" dirty="0">
                <a:solidFill>
                  <a:srgbClr val="FF0000"/>
                </a:solidFill>
              </a:rPr>
              <a:t>only one time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448299"/>
              </p:ext>
            </p:extLst>
          </p:nvPr>
        </p:nvGraphicFramePr>
        <p:xfrm>
          <a:off x="1965720" y="1687713"/>
          <a:ext cx="145761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5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8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323933"/>
              </p:ext>
            </p:extLst>
          </p:nvPr>
        </p:nvGraphicFramePr>
        <p:xfrm>
          <a:off x="4508141" y="1687713"/>
          <a:ext cx="145761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5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8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91984" y="2800233"/>
            <a:ext cx="411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97769" y="2800233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Not ok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1865" y="3259812"/>
            <a:ext cx="490905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err="1"/>
              <a:t>Npixels_max</a:t>
            </a:r>
            <a:r>
              <a:rPr lang="fr-FR" dirty="0"/>
              <a:t>(</a:t>
            </a:r>
            <a:r>
              <a:rPr lang="fr-FR" dirty="0" err="1"/>
              <a:t>q,p</a:t>
            </a:r>
            <a:r>
              <a:rPr lang="fr-FR" dirty="0"/>
              <a:t>)=[q(q-1)/2+1] * [p(p-1)/2+1]</a:t>
            </a:r>
          </a:p>
          <a:p>
            <a:r>
              <a:rPr lang="fr-FR" dirty="0"/>
              <a:t>So 1 DREAM = 64ch = 8x8 =&gt; 29x29 pixels (841)</a:t>
            </a:r>
          </a:p>
        </p:txBody>
      </p:sp>
      <p:pic>
        <p:nvPicPr>
          <p:cNvPr id="11" name="Picture 10" descr="image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469" y="2596261"/>
            <a:ext cx="2667968" cy="160078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950085"/>
              </p:ext>
            </p:extLst>
          </p:nvPr>
        </p:nvGraphicFramePr>
        <p:xfrm>
          <a:off x="41423" y="4299980"/>
          <a:ext cx="8933435" cy="24636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6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0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0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04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04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461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Q*P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NB</a:t>
                      </a:r>
                      <a:r>
                        <a:rPr lang="fr-FR" sz="1200" b="1" baseline="0" dirty="0"/>
                        <a:t> OF EL. CHANNELS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MAX.</a:t>
                      </a:r>
                      <a:r>
                        <a:rPr lang="fr-FR" sz="1200" b="1" baseline="0" dirty="0"/>
                        <a:t> PIXELS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SIZE </a:t>
                      </a:r>
                      <a:r>
                        <a:rPr lang="fr-FR" sz="1100" b="1" dirty="0"/>
                        <a:t>(4mm pads)</a:t>
                      </a:r>
                      <a:endParaRPr lang="fr-FR" sz="1400" b="1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SIZE </a:t>
                      </a:r>
                      <a:r>
                        <a:rPr kumimoji="0" lang="fr-FR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(5mm pads)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SIZE </a:t>
                      </a:r>
                      <a:r>
                        <a:rPr kumimoji="0" lang="fr-FR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(3mm pads)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397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8x8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64 ch. (1 ASIC)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29x29=841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11.6x11.6 cm</a:t>
                      </a:r>
                      <a:r>
                        <a:rPr lang="fr-FR" sz="1600" baseline="30000" dirty="0"/>
                        <a:t>2</a:t>
                      </a:r>
                      <a:r>
                        <a:rPr lang="fr-FR" sz="16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14.5x14.5 cm</a:t>
                      </a:r>
                      <a:r>
                        <a:rPr lang="fr-FR" sz="1600" baseline="30000" dirty="0"/>
                        <a:t>2</a:t>
                      </a:r>
                      <a:r>
                        <a:rPr lang="fr-FR" sz="16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8.7x8.7 cm</a:t>
                      </a:r>
                      <a:r>
                        <a:rPr lang="fr-FR" sz="1600" baseline="30000" dirty="0"/>
                        <a:t>2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397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11x11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121 ch. (2 </a:t>
                      </a:r>
                      <a:r>
                        <a:rPr lang="fr-FR" sz="1600" dirty="0" err="1"/>
                        <a:t>ASICs</a:t>
                      </a:r>
                      <a:r>
                        <a:rPr lang="fr-FR" sz="16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56x56=</a:t>
                      </a:r>
                      <a:r>
                        <a:rPr lang="sk-SK" sz="1600" dirty="0"/>
                        <a:t>3136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22.4x22.4 cm</a:t>
                      </a:r>
                      <a:r>
                        <a:rPr lang="fr-FR" sz="1600" baseline="30000" dirty="0"/>
                        <a:t>2</a:t>
                      </a:r>
                      <a:r>
                        <a:rPr lang="fr-FR" sz="16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28x28 cm</a:t>
                      </a:r>
                      <a:r>
                        <a:rPr lang="fr-FR" sz="1600" baseline="30000" dirty="0"/>
                        <a:t>2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16.8x16.8 cm</a:t>
                      </a:r>
                      <a:r>
                        <a:rPr lang="fr-FR" sz="1600" baseline="30000" dirty="0"/>
                        <a:t>2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397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16x16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256</a:t>
                      </a:r>
                      <a:r>
                        <a:rPr lang="fr-FR" sz="1600" baseline="0" dirty="0"/>
                        <a:t> ch. (4 </a:t>
                      </a:r>
                      <a:r>
                        <a:rPr lang="fr-FR" sz="1600" baseline="0" dirty="0" err="1"/>
                        <a:t>ASICs</a:t>
                      </a:r>
                      <a:r>
                        <a:rPr lang="fr-FR" sz="1600" baseline="0" dirty="0"/>
                        <a:t>, 1/2FEU)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121x121=</a:t>
                      </a:r>
                    </a:p>
                    <a:p>
                      <a:pPr algn="ctr"/>
                      <a:r>
                        <a:rPr lang="sk-SK" sz="1600" dirty="0"/>
                        <a:t>14641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48.4x48.4 cm</a:t>
                      </a:r>
                      <a:r>
                        <a:rPr lang="fr-FR" sz="1600" baseline="30000" dirty="0"/>
                        <a:t>2</a:t>
                      </a:r>
                      <a:r>
                        <a:rPr lang="fr-FR" sz="16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60.5x60.5 cm</a:t>
                      </a:r>
                      <a:r>
                        <a:rPr lang="fr-FR" sz="1600" baseline="30000" dirty="0"/>
                        <a:t>2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36.3x36.3 cm</a:t>
                      </a:r>
                      <a:r>
                        <a:rPr lang="fr-FR" sz="1600" baseline="30000" dirty="0"/>
                        <a:t>2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397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22x22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484 ch. (8 ASICS</a:t>
                      </a:r>
                      <a:r>
                        <a:rPr lang="fr-FR" sz="1600" baseline="0" dirty="0"/>
                        <a:t>, 1FEU</a:t>
                      </a:r>
                      <a:r>
                        <a:rPr lang="fr-FR" sz="16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232x232=</a:t>
                      </a:r>
                    </a:p>
                    <a:p>
                      <a:pPr algn="ctr"/>
                      <a:r>
                        <a:rPr lang="is-IS" sz="1600" dirty="0"/>
                        <a:t>53824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92.8x92.8 cm</a:t>
                      </a:r>
                      <a:r>
                        <a:rPr lang="fr-FR" sz="1600" baseline="30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116x116 cm</a:t>
                      </a:r>
                      <a:r>
                        <a:rPr lang="fr-FR" sz="1600" baseline="30000" dirty="0"/>
                        <a:t>2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69.6x69.6 cm</a:t>
                      </a:r>
                      <a:r>
                        <a:rPr lang="fr-FR" sz="1600" baseline="30000" dirty="0"/>
                        <a:t>2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5072" y="3870581"/>
            <a:ext cx="1684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S. </a:t>
            </a:r>
            <a:r>
              <a:rPr lang="en-US" sz="1200" dirty="0" err="1"/>
              <a:t>Procureur</a:t>
            </a:r>
            <a:r>
              <a:rPr lang="en-US" sz="1200" dirty="0"/>
              <a:t> HDR, 2015</a:t>
            </a:r>
          </a:p>
        </p:txBody>
      </p:sp>
    </p:spTree>
    <p:extLst>
      <p:ext uri="{BB962C8B-B14F-4D97-AF65-F5344CB8AC3E}">
        <p14:creationId xmlns:p14="http://schemas.microsoft.com/office/powerpoint/2010/main" val="3897225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Mutliplexing Factor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4000" y="1676400"/>
            <a:ext cx="820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Defined here as the number of pixels over the number of electronics channels:*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4200" y="2768600"/>
            <a:ext cx="290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For a 28x28 pixels padplane 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664794"/>
              </p:ext>
            </p:extLst>
          </p:nvPr>
        </p:nvGraphicFramePr>
        <p:xfrm>
          <a:off x="2172465" y="3645528"/>
          <a:ext cx="4583934" cy="230902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27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7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6272">
                <a:tc>
                  <a:txBody>
                    <a:bodyPr/>
                    <a:lstStyle/>
                    <a:p>
                      <a:r>
                        <a:rPr lang="fr-FR" sz="1400" baseline="0" dirty="0" err="1"/>
                        <a:t>Number</a:t>
                      </a:r>
                      <a:r>
                        <a:rPr lang="fr-FR" sz="1400" baseline="0" dirty="0"/>
                        <a:t> of el. </a:t>
                      </a:r>
                      <a:r>
                        <a:rPr lang="fr-FR" sz="1400" baseline="0" dirty="0" err="1"/>
                        <a:t>channels</a:t>
                      </a:r>
                      <a:endParaRPr lang="fr-F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aseline="0" dirty="0" err="1"/>
                        <a:t>Multiplexing</a:t>
                      </a:r>
                      <a:r>
                        <a:rPr lang="fr-FR" sz="1400" baseline="0" dirty="0"/>
                        <a:t>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Avr.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baseline="0" dirty="0" err="1"/>
                        <a:t>Length</a:t>
                      </a:r>
                      <a:r>
                        <a:rPr lang="fr-FR" sz="1400" baseline="0" dirty="0"/>
                        <a:t> </a:t>
                      </a:r>
                    </a:p>
                    <a:p>
                      <a:r>
                        <a:rPr lang="fr-FR" sz="1400" baseline="0" dirty="0"/>
                        <a:t>In pitch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dirty="0"/>
                        <a:t>3.1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dirty="0"/>
                        <a:t>4.1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dirty="0"/>
                        <a:t>6.1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000000"/>
                          </a:solidFill>
                        </a:rPr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dirty="0">
                          <a:solidFill>
                            <a:srgbClr val="0000FF"/>
                          </a:solidFill>
                        </a:rPr>
                        <a:t>12.3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3366FF"/>
                          </a:solidFill>
                        </a:rPr>
                        <a:t>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dirty="0"/>
                        <a:t>12.9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7453" y="6317583"/>
            <a:ext cx="20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  <a:r>
              <a:rPr lang="en-US" sz="1400" dirty="0" err="1"/>
              <a:t>MultiGen</a:t>
            </a:r>
            <a:r>
              <a:rPr lang="en-US" sz="1400" dirty="0"/>
              <a:t> 1024/61=16.8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37135" y="6548799"/>
            <a:ext cx="4034004" cy="309201"/>
          </a:xfrm>
        </p:spPr>
        <p:txBody>
          <a:bodyPr/>
          <a:lstStyle/>
          <a:p>
            <a:r>
              <a:rPr lang="fr-FR"/>
              <a:t>CEA/Irfu - Maxence Vandenbroucke - RD51 - 10/2020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095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41901"/>
            <a:ext cx="6571343" cy="1049235"/>
          </a:xfrm>
        </p:spPr>
        <p:txBody>
          <a:bodyPr/>
          <a:lstStyle/>
          <a:p>
            <a:r>
              <a:rPr lang="en-US" dirty="0"/>
              <a:t>Resolution OF a Telescope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3491" y="683823"/>
            <a:ext cx="8184603" cy="3450613"/>
          </a:xfrm>
        </p:spPr>
        <p:txBody>
          <a:bodyPr>
            <a:normAutofit/>
          </a:bodyPr>
          <a:lstStyle/>
          <a:p>
            <a:r>
              <a:rPr lang="en-US" sz="1600" dirty="0"/>
              <a:t>Let’s look at a muon telescope  as a point of comparison (using a quick smearing MC):</a:t>
            </a:r>
          </a:p>
          <a:p>
            <a:pPr lvl="1"/>
            <a:r>
              <a:rPr lang="en-US" sz="1400" dirty="0"/>
              <a:t>« </a:t>
            </a:r>
            <a:r>
              <a:rPr lang="en-US" sz="1400" dirty="0" err="1"/>
              <a:t>Watto</a:t>
            </a:r>
            <a:r>
              <a:rPr lang="en-US" sz="1400" dirty="0"/>
              <a:t> » configuration with 400um resolution 90% efficiency, 4</a:t>
            </a:r>
            <a:r>
              <a:rPr lang="en-US" sz="1400" b="1" dirty="0"/>
              <a:t> </a:t>
            </a:r>
            <a:r>
              <a:rPr lang="en-US" sz="1400" dirty="0"/>
              <a:t>detectors at 0 40 80 120cm</a:t>
            </a:r>
          </a:p>
          <a:p>
            <a:r>
              <a:rPr lang="en-US" sz="1600" dirty="0"/>
              <a:t>Simulation reproduce </a:t>
            </a:r>
            <a:r>
              <a:rPr lang="en-US" sz="1600" dirty="0" err="1"/>
              <a:t>watto’s</a:t>
            </a:r>
            <a:r>
              <a:rPr lang="en-US" sz="1600" dirty="0"/>
              <a:t> results </a:t>
            </a:r>
          </a:p>
        </p:txBody>
      </p:sp>
      <p:pic>
        <p:nvPicPr>
          <p:cNvPr id="4" name="Picture 3" descr="Screen Shot 2016-02-11 at 5.53.12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2"/>
          <a:stretch/>
        </p:blipFill>
        <p:spPr>
          <a:xfrm>
            <a:off x="957509" y="1947309"/>
            <a:ext cx="3193799" cy="20928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860206" y="5936556"/>
            <a:ext cx="29815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resolution projected at 10m =0.478cm</a:t>
            </a:r>
          </a:p>
        </p:txBody>
      </p:sp>
      <p:pic>
        <p:nvPicPr>
          <p:cNvPr id="6" name="Picture 5" descr="Screen Shot 2016-02-11 at 5.52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09" y="4254729"/>
            <a:ext cx="2445552" cy="16626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439170" y="5996819"/>
            <a:ext cx="457200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/>
              <a:t>=&gt; Angular resolution = 0.5mrad (goal)</a:t>
            </a:r>
          </a:p>
        </p:txBody>
      </p:sp>
      <p:pic>
        <p:nvPicPr>
          <p:cNvPr id="8" name="Picture 7" descr="Screen Shot 2016-02-11 at 5.52.4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996" y="1947309"/>
            <a:ext cx="3498758" cy="39595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CEA/Irfu - Maxence Vandenbroucke - RD51 - 10/2020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en-US" smtClean="0"/>
              <a:t>30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89946" y="2343563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9946" y="1759363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946" y="1137063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89946" y="552863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6446" y="141901"/>
            <a:ext cx="495300" cy="2505409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89946" y="141901"/>
            <a:ext cx="482600" cy="2505409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0846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Wire length</a:t>
            </a:r>
          </a:p>
        </p:txBody>
      </p:sp>
      <p:pic>
        <p:nvPicPr>
          <p:cNvPr id="4" name="Picture 3" descr="length_120-120_256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1935064"/>
            <a:ext cx="6934200" cy="34114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41300" y="850698"/>
            <a:ext cx="831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Length of wire connected to each el. Channel for a padplane of 120x120 pixels read by 256 channels. This corresponds to 56.25 multiplexing factor (</a:t>
            </a:r>
            <a:r>
              <a:rPr lang="en-US" dirty="0" err="1"/>
              <a:t>nb.</a:t>
            </a:r>
            <a:r>
              <a:rPr lang="en-US" dirty="0"/>
              <a:t> Pixels/</a:t>
            </a:r>
            <a:r>
              <a:rPr lang="en-US" dirty="0" err="1"/>
              <a:t>nb</a:t>
            </a:r>
            <a:r>
              <a:rPr lang="en-US" dirty="0"/>
              <a:t> of el. Ch.)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85529" y="5741432"/>
            <a:ext cx="51849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charset="2"/>
              <a:buChar char="Þ"/>
            </a:pPr>
            <a:r>
              <a:rPr lang="en-US" dirty="0" err="1">
                <a:solidFill>
                  <a:srgbClr val="000000"/>
                </a:solidFill>
              </a:rPr>
              <a:t>Avr</a:t>
            </a:r>
            <a:r>
              <a:rPr lang="en-US" dirty="0"/>
              <a:t>. = 1507.6 =&gt; 6m with 4mm pitch (+routing</a:t>
            </a:r>
            <a:r>
              <a:rPr lang="mr-IN" dirty="0"/>
              <a:t>…</a:t>
            </a:r>
            <a:r>
              <a:rPr lang="en-US" dirty="0"/>
              <a:t>)</a:t>
            </a:r>
          </a:p>
          <a:p>
            <a:pPr marL="285750" indent="-285750">
              <a:buFont typeface="Symbol" charset="2"/>
              <a:buChar char="Þ"/>
            </a:pPr>
            <a:r>
              <a:rPr lang="en-US" dirty="0" err="1"/>
              <a:t>MultiGen</a:t>
            </a:r>
            <a:r>
              <a:rPr lang="en-US" dirty="0"/>
              <a:t> MM are ~6m</a:t>
            </a:r>
          </a:p>
          <a:p>
            <a:pPr marL="285750" indent="-285750">
              <a:buFont typeface="Symbol" charset="2"/>
              <a:buChar char="Þ"/>
            </a:pPr>
            <a:r>
              <a:rPr lang="en-US" dirty="0"/>
              <a:t>This is manageable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900" y="5741432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Length is calculated by the sum of the max. difference of position on each line 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32100" y="5880100"/>
            <a:ext cx="0" cy="692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84500" y="6143367"/>
            <a:ext cx="0" cy="3494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49600" y="5666264"/>
            <a:ext cx="0" cy="6013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365500" y="6029235"/>
            <a:ext cx="0" cy="692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44800" y="6197242"/>
            <a:ext cx="520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  <a:endParaRPr lang="fr-FR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8542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0" y="244141"/>
            <a:ext cx="6571343" cy="1049235"/>
          </a:xfrm>
        </p:spPr>
        <p:txBody>
          <a:bodyPr/>
          <a:lstStyle/>
          <a:p>
            <a:r>
              <a:rPr lang="en-US" dirty="0"/>
              <a:t>Check PadPlane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3490" y="905033"/>
            <a:ext cx="6571343" cy="3450613"/>
          </a:xfrm>
        </p:spPr>
        <p:txBody>
          <a:bodyPr>
            <a:normAutofit/>
          </a:bodyPr>
          <a:lstStyle/>
          <a:p>
            <a:r>
              <a:rPr lang="en-US" sz="1600" dirty="0"/>
              <a:t>First pass on all the full padplane to check for duplicates of channel pair</a:t>
            </a:r>
          </a:p>
          <a:p>
            <a:r>
              <a:rPr lang="en-US" sz="1600" dirty="0"/>
              <a:t>Uses the detector as a 2D tracker to check is it possible to reconstruct position in a simple MC </a:t>
            </a:r>
          </a:p>
          <a:p>
            <a:r>
              <a:rPr lang="en-US" sz="1600" dirty="0"/>
              <a:t>15 x 15 padplane, 4mm sq. pixels, signal size = 4mm </a:t>
            </a:r>
          </a:p>
          <a:p>
            <a:r>
              <a:rPr lang="en-US" sz="1600" dirty="0"/>
              <a:t>=&gt; 99.3% Efficiency, ~600µm resolution (no amplitude on pixels)</a:t>
            </a:r>
          </a:p>
        </p:txBody>
      </p:sp>
      <p:pic>
        <p:nvPicPr>
          <p:cNvPr id="4" name="Picture 3" descr="Eff_15_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4689"/>
            <a:ext cx="4156334" cy="31506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Res_15_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070" y="3284548"/>
            <a:ext cx="4787930" cy="287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2053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About the maximum pixels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735363"/>
            <a:ext cx="3898900" cy="558614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fr-FR" sz="1050" b="1" dirty="0"/>
              <a:t>Maximum </a:t>
            </a:r>
            <a:r>
              <a:rPr lang="fr-FR" sz="1050" b="1" dirty="0" err="1"/>
              <a:t>Channels</a:t>
            </a:r>
            <a:r>
              <a:rPr lang="fr-FR" sz="1050" b="1" dirty="0"/>
              <a:t> per square :</a:t>
            </a:r>
            <a:endParaRPr lang="fr-FR" sz="1050" dirty="0"/>
          </a:p>
          <a:p>
            <a:endParaRPr lang="fr-FR" sz="1050" dirty="0"/>
          </a:p>
          <a:p>
            <a:r>
              <a:rPr lang="fr-FR" sz="1050" dirty="0"/>
              <a:t>Si on a un carré de 5 de coté, le nombre de voisins par place est : </a:t>
            </a:r>
          </a:p>
          <a:p>
            <a:r>
              <a:rPr lang="is-IS" sz="1050" dirty="0"/>
              <a:t>2 3 3 3 2 (=13) </a:t>
            </a:r>
          </a:p>
          <a:p>
            <a:r>
              <a:rPr lang="is-IS" sz="1050" dirty="0"/>
              <a:t>3 4 4 4 3 (=18) </a:t>
            </a:r>
          </a:p>
          <a:p>
            <a:r>
              <a:rPr lang="is-IS" sz="1050" dirty="0"/>
              <a:t>3 4 4 4 3 </a:t>
            </a:r>
          </a:p>
          <a:p>
            <a:r>
              <a:rPr lang="is-IS" sz="1050" dirty="0"/>
              <a:t>3 4 4 4 3 </a:t>
            </a:r>
          </a:p>
          <a:p>
            <a:r>
              <a:rPr lang="is-IS" sz="1050" dirty="0"/>
              <a:t>2 3 3 3 2 </a:t>
            </a:r>
          </a:p>
          <a:p>
            <a:endParaRPr lang="is-IS" sz="1050" dirty="0"/>
          </a:p>
          <a:p>
            <a:r>
              <a:rPr lang="fr-FR" sz="1050" dirty="0"/>
              <a:t>soit 13*2 + 3*18 = 80 </a:t>
            </a:r>
          </a:p>
          <a:p>
            <a:endParaRPr lang="fr-FR" sz="1050" dirty="0"/>
          </a:p>
          <a:p>
            <a:r>
              <a:rPr lang="fr-FR" sz="1050" dirty="0"/>
              <a:t>or chaque </a:t>
            </a:r>
            <a:r>
              <a:rPr lang="fr-FR" sz="1050" dirty="0" err="1"/>
              <a:t>channel</a:t>
            </a:r>
            <a:r>
              <a:rPr lang="fr-FR" sz="1050" dirty="0"/>
              <a:t> ne pouvant avoir que (maxchannel-1) au total (sinon plus unique les voisins), le nombre total de voisins max est </a:t>
            </a:r>
            <a:r>
              <a:rPr lang="fr-FR" sz="1050" dirty="0" err="1"/>
              <a:t>maxchannel</a:t>
            </a:r>
            <a:r>
              <a:rPr lang="fr-FR" sz="1050" dirty="0"/>
              <a:t>*(maxchannel-1) </a:t>
            </a:r>
          </a:p>
          <a:p>
            <a:endParaRPr lang="fr-FR" sz="1050" dirty="0"/>
          </a:p>
          <a:p>
            <a:r>
              <a:rPr lang="fr-FR" sz="1050" dirty="0"/>
              <a:t>Donc ici il faut que </a:t>
            </a:r>
          </a:p>
          <a:p>
            <a:r>
              <a:rPr lang="fr-FR" sz="1050" dirty="0" err="1"/>
              <a:t>maxchannel</a:t>
            </a:r>
            <a:r>
              <a:rPr lang="fr-FR" sz="1050" dirty="0"/>
              <a:t>*(maxchannel-1)&gt;74 =&gt; </a:t>
            </a:r>
            <a:r>
              <a:rPr lang="fr-FR" sz="1050" dirty="0" err="1"/>
              <a:t>maxchannel</a:t>
            </a:r>
            <a:r>
              <a:rPr lang="fr-FR" sz="1050" dirty="0"/>
              <a:t> = 10 </a:t>
            </a:r>
          </a:p>
          <a:p>
            <a:endParaRPr lang="fr-FR" sz="1050" dirty="0"/>
          </a:p>
          <a:p>
            <a:r>
              <a:rPr lang="fr-FR" sz="1050" dirty="0"/>
              <a:t>Le nombre total de voisins d’un rectangle X*Y est </a:t>
            </a:r>
          </a:p>
          <a:p>
            <a:r>
              <a:rPr lang="fr-FR" sz="1050" dirty="0" err="1"/>
              <a:t>totalvoisin</a:t>
            </a:r>
            <a:r>
              <a:rPr lang="fr-FR" sz="1050" dirty="0"/>
              <a:t> = 2*(2*2+(X-2)*3) //premier et dernier ligne </a:t>
            </a:r>
          </a:p>
          <a:p>
            <a:r>
              <a:rPr lang="is-IS" sz="1050" dirty="0"/>
              <a:t>                    + (Y-2)*(4*(X-2)+(2*3))</a:t>
            </a:r>
          </a:p>
          <a:p>
            <a:r>
              <a:rPr lang="is-IS" sz="1050" dirty="0"/>
              <a:t>	     = 4XY-2X-2Y</a:t>
            </a:r>
          </a:p>
          <a:p>
            <a:endParaRPr lang="is-IS" sz="1050" dirty="0"/>
          </a:p>
          <a:p>
            <a:r>
              <a:rPr lang="is-IS" sz="1050" dirty="0"/>
              <a:t>Si X=Y totalvoisin=4X</a:t>
            </a:r>
            <a:r>
              <a:rPr lang="is-IS" sz="1050" baseline="30000" dirty="0"/>
              <a:t>2</a:t>
            </a:r>
            <a:r>
              <a:rPr lang="is-IS" sz="1050" dirty="0"/>
              <a:t>-4X </a:t>
            </a:r>
          </a:p>
          <a:p>
            <a:r>
              <a:rPr lang="en-US" sz="1050" dirty="0"/>
              <a:t>Si X=Y </a:t>
            </a:r>
            <a:r>
              <a:rPr lang="en-US" sz="1050" dirty="0" err="1"/>
              <a:t>c’est</a:t>
            </a:r>
            <a:r>
              <a:rPr lang="en-US" sz="1050" dirty="0"/>
              <a:t> un </a:t>
            </a:r>
            <a:r>
              <a:rPr lang="en-US" sz="1050" dirty="0" err="1"/>
              <a:t>carré</a:t>
            </a:r>
            <a:r>
              <a:rPr lang="en-US" sz="1050" dirty="0"/>
              <a:t>, le </a:t>
            </a:r>
            <a:r>
              <a:rPr lang="en-US" sz="1050" dirty="0" err="1"/>
              <a:t>pire</a:t>
            </a:r>
            <a:r>
              <a:rPr lang="en-US" sz="1050" dirty="0"/>
              <a:t> </a:t>
            </a:r>
            <a:r>
              <a:rPr lang="en-US" sz="1050" dirty="0" err="1"/>
              <a:t>cas</a:t>
            </a:r>
            <a:r>
              <a:rPr lang="en-US" sz="1050" dirty="0"/>
              <a:t>.</a:t>
            </a:r>
          </a:p>
          <a:p>
            <a:endParaRPr lang="en-US" sz="1050" dirty="0"/>
          </a:p>
          <a:p>
            <a:r>
              <a:rPr lang="en-US" sz="1050" dirty="0"/>
              <a:t>Si on </a:t>
            </a:r>
            <a:r>
              <a:rPr lang="en-US" sz="1050" dirty="0" err="1"/>
              <a:t>prend</a:t>
            </a:r>
            <a:r>
              <a:rPr lang="en-US" sz="1050" dirty="0"/>
              <a:t> </a:t>
            </a:r>
            <a:r>
              <a:rPr lang="en-US" sz="1050" dirty="0" err="1"/>
              <a:t>totalvoisin</a:t>
            </a:r>
            <a:r>
              <a:rPr lang="en-US" sz="1050" dirty="0"/>
              <a:t>=</a:t>
            </a:r>
            <a:r>
              <a:rPr lang="en-US" sz="1050" dirty="0" err="1"/>
              <a:t>maxchannel</a:t>
            </a:r>
            <a:r>
              <a:rPr lang="en-US" sz="1050" dirty="0"/>
              <a:t>(maxchannel-1) on </a:t>
            </a:r>
            <a:r>
              <a:rPr lang="en-US" sz="1050" dirty="0" err="1"/>
              <a:t>obtient</a:t>
            </a:r>
            <a:r>
              <a:rPr lang="en-US" sz="1050" dirty="0"/>
              <a:t> </a:t>
            </a:r>
            <a:r>
              <a:rPr lang="en-US" sz="1050" dirty="0" err="1"/>
              <a:t>comme</a:t>
            </a:r>
            <a:r>
              <a:rPr lang="en-US" sz="1050" dirty="0"/>
              <a:t> borne </a:t>
            </a:r>
            <a:r>
              <a:rPr lang="en-US" sz="1050" dirty="0" err="1"/>
              <a:t>superieure</a:t>
            </a:r>
            <a:r>
              <a:rPr lang="en-US" sz="1050" dirty="0"/>
              <a:t> (wolfram) :</a:t>
            </a:r>
          </a:p>
          <a:p>
            <a:r>
              <a:rPr lang="en-US" sz="1050" dirty="0"/>
              <a:t>  </a:t>
            </a:r>
          </a:p>
          <a:p>
            <a:r>
              <a:rPr lang="en-US" sz="1050" dirty="0" err="1"/>
              <a:t>maxchannel</a:t>
            </a:r>
            <a:r>
              <a:rPr lang="en-US" sz="1050" dirty="0"/>
              <a:t> = 1/2*(</a:t>
            </a:r>
            <a:r>
              <a:rPr lang="en-US" sz="1050" dirty="0" err="1"/>
              <a:t>sqrt</a:t>
            </a:r>
            <a:r>
              <a:rPr lang="en-US" sz="1050" dirty="0"/>
              <a:t>(16X</a:t>
            </a:r>
            <a:r>
              <a:rPr lang="en-US" sz="1050" baseline="30000" dirty="0"/>
              <a:t>2</a:t>
            </a:r>
            <a:r>
              <a:rPr lang="en-US" sz="1050" dirty="0"/>
              <a:t>-16X+1)+1)</a:t>
            </a:r>
          </a:p>
          <a:p>
            <a:r>
              <a:rPr lang="en-US" sz="1050" dirty="0" err="1"/>
              <a:t>Ou</a:t>
            </a:r>
            <a:endParaRPr lang="en-US" sz="1050" dirty="0"/>
          </a:p>
          <a:p>
            <a:r>
              <a:rPr lang="en-US" sz="1050" dirty="0"/>
              <a:t>X = 1/2*(</a:t>
            </a:r>
            <a:r>
              <a:rPr lang="en-US" sz="1050" dirty="0" err="1"/>
              <a:t>sqrt</a:t>
            </a:r>
            <a:r>
              <a:rPr lang="en-US" sz="1050" dirty="0"/>
              <a:t>(a</a:t>
            </a:r>
            <a:r>
              <a:rPr lang="en-US" sz="1050" baseline="30000" dirty="0"/>
              <a:t>2</a:t>
            </a:r>
            <a:r>
              <a:rPr lang="en-US" sz="1050" dirty="0"/>
              <a:t>-a+1)+1)</a:t>
            </a:r>
          </a:p>
          <a:p>
            <a:r>
              <a:rPr lang="en-US" sz="1050" dirty="0"/>
              <a:t>a</a:t>
            </a:r>
            <a:r>
              <a:rPr lang="pl-PL" sz="1050" dirty="0"/>
              <a:t>=</a:t>
            </a:r>
            <a:r>
              <a:rPr lang="pl-PL" sz="1050" dirty="0" err="1"/>
              <a:t>maxchannel</a:t>
            </a:r>
            <a:endParaRPr lang="pl-PL" sz="1050" dirty="0"/>
          </a:p>
          <a:p>
            <a:endParaRPr lang="pl-PL" sz="1050" dirty="0"/>
          </a:p>
        </p:txBody>
      </p:sp>
      <p:sp>
        <p:nvSpPr>
          <p:cNvPr id="5" name="Rectangle 4"/>
          <p:cNvSpPr/>
          <p:nvPr/>
        </p:nvSpPr>
        <p:spPr>
          <a:xfrm>
            <a:off x="4737100" y="1014763"/>
            <a:ext cx="4572000" cy="31624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pl-PL" sz="1050" dirty="0" err="1">
                <a:solidFill>
                  <a:prstClr val="black"/>
                </a:solidFill>
              </a:rPr>
              <a:t>pour</a:t>
            </a:r>
            <a:r>
              <a:rPr lang="pl-PL" sz="1050" dirty="0">
                <a:solidFill>
                  <a:prstClr val="black"/>
                </a:solidFill>
              </a:rPr>
              <a:t> 5*5 </a:t>
            </a:r>
            <a:r>
              <a:rPr lang="pl-PL" sz="1050" dirty="0" err="1">
                <a:solidFill>
                  <a:prstClr val="black"/>
                </a:solidFill>
              </a:rPr>
              <a:t>il</a:t>
            </a:r>
            <a:r>
              <a:rPr lang="pl-PL" sz="1050" dirty="0">
                <a:solidFill>
                  <a:prstClr val="black"/>
                </a:solidFill>
              </a:rPr>
              <a:t> </a:t>
            </a:r>
            <a:r>
              <a:rPr lang="pl-PL" sz="1050" dirty="0" err="1">
                <a:solidFill>
                  <a:prstClr val="black"/>
                </a:solidFill>
              </a:rPr>
              <a:t>faut</a:t>
            </a:r>
            <a:r>
              <a:rPr lang="pl-PL" sz="1050" dirty="0">
                <a:solidFill>
                  <a:prstClr val="black"/>
                </a:solidFill>
              </a:rPr>
              <a:t> 10 </a:t>
            </a:r>
            <a:r>
              <a:rPr lang="pl-PL" sz="1050" dirty="0" err="1">
                <a:solidFill>
                  <a:prstClr val="black"/>
                </a:solidFill>
              </a:rPr>
              <a:t>channels</a:t>
            </a:r>
            <a:r>
              <a:rPr lang="pl-PL" sz="1050" dirty="0">
                <a:solidFill>
                  <a:prstClr val="black"/>
                </a:solidFill>
              </a:rPr>
              <a:t>, on </a:t>
            </a:r>
            <a:r>
              <a:rPr lang="pl-PL" sz="1050" dirty="0" err="1">
                <a:solidFill>
                  <a:prstClr val="black"/>
                </a:solidFill>
              </a:rPr>
              <a:t>trouve</a:t>
            </a:r>
            <a:r>
              <a:rPr lang="pl-PL" sz="1050" dirty="0">
                <a:solidFill>
                  <a:prstClr val="black"/>
                </a:solidFill>
              </a:rPr>
              <a:t> par </a:t>
            </a:r>
            <a:r>
              <a:rPr lang="pl-PL" sz="1050" dirty="0" err="1">
                <a:solidFill>
                  <a:prstClr val="black"/>
                </a:solidFill>
              </a:rPr>
              <a:t>exemple</a:t>
            </a:r>
            <a:r>
              <a:rPr lang="pl-PL" sz="1050" dirty="0">
                <a:solidFill>
                  <a:prstClr val="black"/>
                </a:solidFill>
              </a:rPr>
              <a:t> : 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06 09 07 05 08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04 00 08 02 04</a:t>
            </a:r>
          </a:p>
          <a:p>
            <a:pPr lvl="0"/>
            <a:r>
              <a:rPr lang="pt-BR" sz="1050" dirty="0">
                <a:solidFill>
                  <a:prstClr val="black"/>
                </a:solidFill>
              </a:rPr>
              <a:t>05 01 03 07 01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06 02 00 06 08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01 09 05 03 09</a:t>
            </a:r>
          </a:p>
          <a:p>
            <a:pPr lvl="0"/>
            <a:endParaRPr lang="is-IS" sz="1050" dirty="0">
              <a:solidFill>
                <a:prstClr val="black"/>
              </a:solidFill>
            </a:endParaRPr>
          </a:p>
          <a:p>
            <a:pPr lvl="0"/>
            <a:r>
              <a:rPr lang="en-US" sz="1050" dirty="0">
                <a:solidFill>
                  <a:prstClr val="black"/>
                </a:solidFill>
              </a:rPr>
              <a:t>///////////////////////////////////////////////// </a:t>
            </a:r>
          </a:p>
          <a:p>
            <a:pPr lvl="0"/>
            <a:r>
              <a:rPr lang="en-US" sz="1050" dirty="0">
                <a:solidFill>
                  <a:prstClr val="black"/>
                </a:solidFill>
              </a:rPr>
              <a:t>Or </a:t>
            </a:r>
            <a:r>
              <a:rPr lang="en-US" sz="1050" dirty="0" err="1">
                <a:solidFill>
                  <a:prstClr val="black"/>
                </a:solidFill>
              </a:rPr>
              <a:t>ca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veut</a:t>
            </a:r>
            <a:r>
              <a:rPr lang="en-US" sz="1050" dirty="0">
                <a:solidFill>
                  <a:prstClr val="black"/>
                </a:solidFill>
              </a:rPr>
              <a:t> dire </a:t>
            </a:r>
            <a:r>
              <a:rPr lang="en-US" sz="1050" dirty="0" err="1">
                <a:solidFill>
                  <a:prstClr val="black"/>
                </a:solidFill>
              </a:rPr>
              <a:t>que</a:t>
            </a:r>
            <a:r>
              <a:rPr lang="en-US" sz="1050" dirty="0">
                <a:solidFill>
                  <a:prstClr val="black"/>
                </a:solidFill>
              </a:rPr>
              <a:t> pour 4*5 -&gt; 62 </a:t>
            </a:r>
            <a:r>
              <a:rPr lang="en-US" sz="1050" dirty="0" err="1">
                <a:solidFill>
                  <a:prstClr val="black"/>
                </a:solidFill>
              </a:rPr>
              <a:t>totalvoisin</a:t>
            </a:r>
            <a:r>
              <a:rPr lang="en-US" sz="1050" dirty="0">
                <a:solidFill>
                  <a:prstClr val="black"/>
                </a:solidFill>
              </a:rPr>
              <a:t>, 9 channel ok </a:t>
            </a:r>
          </a:p>
          <a:p>
            <a:pPr lvl="0"/>
            <a:endParaRPr lang="en-US" sz="1050" dirty="0">
              <a:solidFill>
                <a:prstClr val="black"/>
              </a:solidFill>
            </a:endParaRPr>
          </a:p>
          <a:p>
            <a:pPr lvl="0"/>
            <a:r>
              <a:rPr lang="en-US" sz="1050" dirty="0">
                <a:solidFill>
                  <a:prstClr val="black"/>
                </a:solidFill>
              </a:rPr>
              <a:t>on </a:t>
            </a:r>
            <a:r>
              <a:rPr lang="en-US" sz="1050" dirty="0" err="1">
                <a:solidFill>
                  <a:prstClr val="black"/>
                </a:solidFill>
              </a:rPr>
              <a:t>trouve</a:t>
            </a:r>
            <a:r>
              <a:rPr lang="en-US" sz="1050" dirty="0">
                <a:solidFill>
                  <a:prstClr val="black"/>
                </a:solidFill>
              </a:rPr>
              <a:t> : 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07 04 05 02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03 00 07 01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02 06 08 00</a:t>
            </a:r>
          </a:p>
          <a:p>
            <a:pPr lvl="0"/>
            <a:r>
              <a:rPr lang="pt-BR" sz="1050" dirty="0">
                <a:solidFill>
                  <a:prstClr val="black"/>
                </a:solidFill>
              </a:rPr>
              <a:t>08 01 04 02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03 05 06 07 </a:t>
            </a:r>
          </a:p>
          <a:p>
            <a:pPr lvl="0"/>
            <a:endParaRPr lang="is-IS" sz="1050" dirty="0">
              <a:solidFill>
                <a:prstClr val="black"/>
              </a:solidFill>
            </a:endParaRPr>
          </a:p>
          <a:p>
            <a:pPr lvl="0"/>
            <a:r>
              <a:rPr lang="en-US" sz="1050" dirty="0">
                <a:solidFill>
                  <a:prstClr val="black"/>
                </a:solidFill>
              </a:rPr>
              <a:t>N</a:t>
            </a:r>
            <a:r>
              <a:rPr lang="is-IS" sz="1050" dirty="0">
                <a:solidFill>
                  <a:prstClr val="black"/>
                </a:solidFill>
              </a:rPr>
              <a:t>otons que c’est plus que N</a:t>
            </a:r>
            <a:r>
              <a:rPr lang="is-IS" sz="1050" baseline="-25000" dirty="0">
                <a:solidFill>
                  <a:prstClr val="black"/>
                </a:solidFill>
              </a:rPr>
              <a:t>max</a:t>
            </a:r>
            <a:r>
              <a:rPr lang="is-IS" sz="1050" dirty="0">
                <a:solidFill>
                  <a:prstClr val="black"/>
                </a:solidFill>
              </a:rPr>
              <a:t>(p</a:t>
            </a:r>
            <a:r>
              <a:rPr lang="is-IS" sz="1050" baseline="-25000" dirty="0">
                <a:solidFill>
                  <a:prstClr val="black"/>
                </a:solidFill>
              </a:rPr>
              <a:t>1</a:t>
            </a:r>
            <a:r>
              <a:rPr lang="is-IS" sz="1050" dirty="0">
                <a:solidFill>
                  <a:prstClr val="black"/>
                </a:solidFill>
              </a:rPr>
              <a:t>,p</a:t>
            </a:r>
            <a:r>
              <a:rPr lang="is-IS" sz="1050" baseline="-25000" dirty="0">
                <a:solidFill>
                  <a:prstClr val="black"/>
                </a:solidFill>
              </a:rPr>
              <a:t>2</a:t>
            </a:r>
            <a:r>
              <a:rPr lang="is-IS" sz="1050" dirty="0">
                <a:solidFill>
                  <a:prstClr val="black"/>
                </a:solidFill>
              </a:rPr>
              <a:t>)=(p</a:t>
            </a:r>
            <a:r>
              <a:rPr lang="is-IS" sz="1050" baseline="-25000" dirty="0">
                <a:solidFill>
                  <a:prstClr val="black"/>
                </a:solidFill>
              </a:rPr>
              <a:t>1</a:t>
            </a:r>
            <a:r>
              <a:rPr lang="is-IS" sz="1050" dirty="0">
                <a:solidFill>
                  <a:prstClr val="black"/>
                </a:solidFill>
              </a:rPr>
              <a:t>(p</a:t>
            </a:r>
            <a:r>
              <a:rPr lang="is-IS" sz="1050" baseline="-25000" dirty="0">
                <a:solidFill>
                  <a:prstClr val="black"/>
                </a:solidFill>
              </a:rPr>
              <a:t>1</a:t>
            </a:r>
            <a:r>
              <a:rPr lang="is-IS" sz="1050" dirty="0">
                <a:solidFill>
                  <a:prstClr val="black"/>
                </a:solidFill>
              </a:rPr>
              <a:t>-1)/2+1)*(p</a:t>
            </a:r>
            <a:r>
              <a:rPr lang="is-IS" sz="1050" baseline="-25000" dirty="0">
                <a:solidFill>
                  <a:prstClr val="black"/>
                </a:solidFill>
              </a:rPr>
              <a:t>2</a:t>
            </a:r>
            <a:r>
              <a:rPr lang="is-IS" sz="1050" dirty="0">
                <a:solidFill>
                  <a:prstClr val="black"/>
                </a:solidFill>
              </a:rPr>
              <a:t>(p</a:t>
            </a:r>
            <a:r>
              <a:rPr lang="is-IS" sz="1050" baseline="-25000" dirty="0">
                <a:solidFill>
                  <a:prstClr val="black"/>
                </a:solidFill>
              </a:rPr>
              <a:t>2</a:t>
            </a:r>
            <a:r>
              <a:rPr lang="is-IS" sz="1050" dirty="0">
                <a:solidFill>
                  <a:prstClr val="black"/>
                </a:solidFill>
              </a:rPr>
              <a:t>-1)/2+1)</a:t>
            </a:r>
          </a:p>
          <a:p>
            <a:pPr lvl="0"/>
            <a:r>
              <a:rPr lang="is-IS" sz="1050" dirty="0">
                <a:solidFill>
                  <a:prstClr val="black"/>
                </a:solidFill>
              </a:rPr>
              <a:t>			  N</a:t>
            </a:r>
            <a:r>
              <a:rPr lang="is-IS" sz="1050" baseline="-25000" dirty="0">
                <a:solidFill>
                  <a:prstClr val="black"/>
                </a:solidFill>
              </a:rPr>
              <a:t>max</a:t>
            </a:r>
            <a:r>
              <a:rPr lang="is-IS" sz="1050" dirty="0">
                <a:solidFill>
                  <a:prstClr val="black"/>
                </a:solidFill>
              </a:rPr>
              <a:t>(3,3)=4*4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29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Padplane 8x8</a:t>
            </a:r>
          </a:p>
        </p:txBody>
      </p:sp>
      <p:pic>
        <p:nvPicPr>
          <p:cNvPr id="4" name="Picture 3" descr="PadPlane_8_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85" y="1057275"/>
            <a:ext cx="8635752" cy="5372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518026" y="6364845"/>
            <a:ext cx="24540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Nb. on pixel is the el. </a:t>
            </a:r>
            <a:r>
              <a:rPr lang="en-US" sz="1600" dirty="0" err="1"/>
              <a:t>ch.</a:t>
            </a:r>
            <a:r>
              <a:rPr lang="en-US" sz="1600" dirty="0"/>
              <a:t> Id.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182762"/>
              </p:ext>
            </p:extLst>
          </p:nvPr>
        </p:nvGraphicFramePr>
        <p:xfrm>
          <a:off x="236785" y="6484851"/>
          <a:ext cx="4936480" cy="335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3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3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4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728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8x8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64 el.</a:t>
                      </a:r>
                      <a:r>
                        <a:rPr lang="fr-FR" sz="1600" baseline="0" dirty="0"/>
                        <a:t> </a:t>
                      </a:r>
                      <a:r>
                        <a:rPr lang="fr-FR" sz="1600" baseline="0" dirty="0" err="1"/>
                        <a:t>channels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29x29 pixels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841 pixels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531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6-02-17 at 5.32.17 PM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902" y="1071465"/>
            <a:ext cx="5833522" cy="49435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208170"/>
            <a:ext cx="7466593" cy="1049235"/>
          </a:xfrm>
        </p:spPr>
        <p:txBody>
          <a:bodyPr/>
          <a:lstStyle/>
          <a:p>
            <a:r>
              <a:rPr lang="en-US" dirty="0"/>
              <a:t>TPC RECONSTRUCTION (</a:t>
            </a:r>
            <a:r>
              <a:rPr lang="en-US" dirty="0" err="1"/>
              <a:t>simu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48281" y="1257405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n-US" sz="1800" dirty="0"/>
              <a:t>(A) generate tracks </a:t>
            </a:r>
          </a:p>
          <a:p>
            <a:pPr lvl="1"/>
            <a:r>
              <a:rPr lang="en-US" sz="1800" dirty="0"/>
              <a:t>(B) Ionization</a:t>
            </a:r>
          </a:p>
          <a:p>
            <a:pPr lvl="1"/>
            <a:r>
              <a:rPr lang="en-US" sz="1800" dirty="0"/>
              <a:t>(C) Drift to padplane </a:t>
            </a:r>
          </a:p>
          <a:p>
            <a:pPr lvl="1"/>
            <a:r>
              <a:rPr lang="en-US" sz="1800" dirty="0"/>
              <a:t>(D) Digitalization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(E) Hit Reconstruction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(F) Clustering 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(G) Track Fitting and Refit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695" y="4467602"/>
            <a:ext cx="2858243" cy="23903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/>
              <a:t>Arbitrary Nominal Parameters :</a:t>
            </a:r>
          </a:p>
          <a:p>
            <a:r>
              <a:rPr lang="en-US" sz="1400" dirty="0"/>
              <a:t>L</a:t>
            </a:r>
            <a:r>
              <a:rPr lang="en-US" sz="1400" baseline="-25000" dirty="0"/>
              <a:t>DRIFT</a:t>
            </a:r>
            <a:r>
              <a:rPr lang="en-US" sz="1400" dirty="0"/>
              <a:t> = 20cm</a:t>
            </a:r>
          </a:p>
          <a:p>
            <a:r>
              <a:rPr lang="en-US" sz="1400" dirty="0"/>
              <a:t>Padplane = 8x8 (fast)</a:t>
            </a:r>
          </a:p>
          <a:p>
            <a:r>
              <a:rPr lang="en-US" sz="1400" dirty="0"/>
              <a:t>Pixel size = 4x4mm</a:t>
            </a:r>
            <a:r>
              <a:rPr lang="en-US" sz="1400" baseline="30000" dirty="0"/>
              <a:t>2</a:t>
            </a:r>
          </a:p>
          <a:p>
            <a:r>
              <a:rPr lang="en-US" sz="1400" dirty="0"/>
              <a:t>Time Bin size = 1µs</a:t>
            </a:r>
          </a:p>
          <a:p>
            <a:r>
              <a:rPr lang="en-US" sz="1400" dirty="0" err="1"/>
              <a:t>Ar</a:t>
            </a:r>
            <a:r>
              <a:rPr lang="en-US" sz="1400" dirty="0"/>
              <a:t>/C0</a:t>
            </a:r>
            <a:r>
              <a:rPr lang="en-US" sz="1400" baseline="-25000" dirty="0"/>
              <a:t>2 </a:t>
            </a:r>
            <a:r>
              <a:rPr lang="en-US" sz="1400" dirty="0"/>
              <a:t>90/10 Mixture at 250V/cm: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-N</a:t>
            </a:r>
            <a:r>
              <a:rPr lang="en-US" sz="1400" baseline="-25000" dirty="0"/>
              <a:t>T</a:t>
            </a:r>
            <a:r>
              <a:rPr lang="en-US" sz="1400" dirty="0"/>
              <a:t>=98 el./cm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-L. Diff. 0.157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dirty="0"/>
              <a:t>	-T. Diff. 0.157 </a:t>
            </a:r>
            <a:r>
              <a:rPr lang="en-US" sz="1400" dirty="0" err="1"/>
              <a:t>sqrt</a:t>
            </a:r>
            <a:r>
              <a:rPr lang="en-US" sz="1400" dirty="0"/>
              <a:t>(cm)</a:t>
            </a:r>
          </a:p>
          <a:p>
            <a:r>
              <a:rPr lang="en-US" sz="1400" baseline="-25000" dirty="0"/>
              <a:t>	</a:t>
            </a:r>
            <a:r>
              <a:rPr lang="en-US" sz="1400" dirty="0"/>
              <a:t>-V</a:t>
            </a:r>
            <a:r>
              <a:rPr lang="en-US" sz="1400" baseline="-25000" dirty="0"/>
              <a:t>DRIFT</a:t>
            </a:r>
            <a:r>
              <a:rPr lang="en-US" sz="1400" dirty="0"/>
              <a:t> 0.55cm/µs</a:t>
            </a:r>
          </a:p>
          <a:p>
            <a:endParaRPr lang="en-US" sz="1400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585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6-02-17 at 1.54.21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10038" y1="6068" x2="10038" y2="6068"/>
                        <a14:backgroundMark x1="7935" y1="9452" x2="7935" y2="9452"/>
                        <a14:backgroundMark x1="7935" y1="9452" x2="7935" y2="9452"/>
                        <a14:backgroundMark x1="7935" y1="9452" x2="7935" y2="9452"/>
                        <a14:backgroundMark x1="7935" y1="9452" x2="7935" y2="9452"/>
                        <a14:backgroundMark x1="7935" y1="9452" x2="7935" y2="9452"/>
                        <a14:backgroundMark x1="7935" y1="9452" x2="7935" y2="9452"/>
                        <a14:backgroundMark x1="7935" y1="9452" x2="7935" y2="9452"/>
                        <a14:backgroundMark x1="17113" y1="10968" x2="17113" y2="10968"/>
                        <a14:backgroundMark x1="17113" y1="10968" x2="17113" y2="10968"/>
                        <a14:backgroundMark x1="17113" y1="10968" x2="17113" y2="10968"/>
                        <a14:backgroundMark x1="7935" y1="73046" x2="7935" y2="73046"/>
                        <a14:backgroundMark x1="7935" y1="73046" x2="7935" y2="73046"/>
                        <a14:backgroundMark x1="7935" y1="73046" x2="7935" y2="73046"/>
                        <a14:backgroundMark x1="15392" y1="88098" x2="15392" y2="88098"/>
                        <a14:backgroundMark x1="15392" y1="88098" x2="15392" y2="88098"/>
                        <a14:backgroundMark x1="72371" y1="90898" x2="72371" y2="90898"/>
                        <a14:backgroundMark x1="72371" y1="90898" x2="72371" y2="90898"/>
                        <a14:backgroundMark x1="86042" y1="87515" x2="86042" y2="87515"/>
                        <a14:backgroundMark x1="86042" y1="87515" x2="86042" y2="87515"/>
                        <a14:backgroundMark x1="94455" y1="10035" x2="94455" y2="10035"/>
                        <a14:backgroundMark x1="94455" y1="10035" x2="94455" y2="100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6" y="622576"/>
            <a:ext cx="7233174" cy="59262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55" y="0"/>
            <a:ext cx="6571343" cy="1049235"/>
          </a:xfrm>
        </p:spPr>
        <p:txBody>
          <a:bodyPr/>
          <a:lstStyle/>
          <a:p>
            <a:r>
              <a:rPr lang="en-US" dirty="0"/>
              <a:t>One event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399" y="666519"/>
            <a:ext cx="23510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B0F0"/>
                </a:solidFill>
              </a:rPr>
              <a:t>Blue = </a:t>
            </a:r>
            <a:r>
              <a:rPr lang="fr-FR" sz="1600" dirty="0" err="1">
                <a:solidFill>
                  <a:srgbClr val="00B0F0"/>
                </a:solidFill>
              </a:rPr>
              <a:t>Primary</a:t>
            </a:r>
            <a:r>
              <a:rPr lang="fr-FR" sz="1600" dirty="0">
                <a:solidFill>
                  <a:srgbClr val="00B0F0"/>
                </a:solidFill>
              </a:rPr>
              <a:t> el.</a:t>
            </a:r>
          </a:p>
          <a:p>
            <a:r>
              <a:rPr lang="fr-FR" sz="1600" dirty="0" err="1">
                <a:solidFill>
                  <a:schemeClr val="accent3">
                    <a:lumMod val="50000"/>
                  </a:schemeClr>
                </a:solidFill>
              </a:rPr>
              <a:t>Dark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</a:rPr>
              <a:t> Blue = </a:t>
            </a:r>
            <a:r>
              <a:rPr lang="fr-FR" sz="1600" dirty="0" err="1">
                <a:solidFill>
                  <a:schemeClr val="accent3">
                    <a:lumMod val="50000"/>
                  </a:schemeClr>
                </a:solidFill>
              </a:rPr>
              <a:t>drifted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</a:rPr>
              <a:t> el.</a:t>
            </a: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Gray = pixels </a:t>
            </a:r>
            <a:r>
              <a:rPr lang="fr-FR" sz="1600" dirty="0" err="1">
                <a:solidFill>
                  <a:schemeClr val="bg1">
                    <a:lumMod val="50000"/>
                  </a:schemeClr>
                </a:solidFill>
              </a:rPr>
              <a:t>touched</a:t>
            </a:r>
            <a:endParaRPr lang="fr-FR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sz="1600" dirty="0" err="1">
                <a:solidFill>
                  <a:srgbClr val="C00000"/>
                </a:solidFill>
              </a:rPr>
              <a:t>Red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sq</a:t>
            </a:r>
            <a:r>
              <a:rPr lang="fr-FR" sz="1600" dirty="0">
                <a:solidFill>
                  <a:srgbClr val="C00000"/>
                </a:solidFill>
              </a:rPr>
              <a:t> = </a:t>
            </a:r>
            <a:r>
              <a:rPr lang="fr-FR" sz="1600" dirty="0" err="1">
                <a:solidFill>
                  <a:srgbClr val="C00000"/>
                </a:solidFill>
              </a:rPr>
              <a:t>reconstructed</a:t>
            </a:r>
            <a:r>
              <a:rPr lang="fr-FR" sz="1600" dirty="0">
                <a:solidFill>
                  <a:srgbClr val="C00000"/>
                </a:solidFill>
              </a:rPr>
              <a:t> cl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74385" y="4650844"/>
            <a:ext cx="2150450" cy="189795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b="1" u="sng" dirty="0"/>
              <a:t>Arbitrary Nominal Parameters :</a:t>
            </a:r>
          </a:p>
          <a:p>
            <a:r>
              <a:rPr lang="en-US" sz="1100" dirty="0"/>
              <a:t>L</a:t>
            </a:r>
            <a:r>
              <a:rPr lang="en-US" sz="1100" baseline="-25000" dirty="0"/>
              <a:t>DRIFT</a:t>
            </a:r>
            <a:r>
              <a:rPr lang="en-US" sz="1100" dirty="0"/>
              <a:t> = 20cm</a:t>
            </a:r>
          </a:p>
          <a:p>
            <a:r>
              <a:rPr lang="en-US" sz="1100" dirty="0"/>
              <a:t>Padplane = 8x8 (fast)</a:t>
            </a:r>
          </a:p>
          <a:p>
            <a:r>
              <a:rPr lang="en-US" sz="1100" dirty="0"/>
              <a:t>Pixel size = 4x4mm</a:t>
            </a:r>
            <a:r>
              <a:rPr lang="en-US" sz="1100" baseline="30000" dirty="0"/>
              <a:t>2</a:t>
            </a:r>
          </a:p>
          <a:p>
            <a:r>
              <a:rPr lang="en-US" sz="1100" dirty="0"/>
              <a:t>Time Bin size = 1µs</a:t>
            </a:r>
          </a:p>
          <a:p>
            <a:r>
              <a:rPr lang="en-US" sz="1100" dirty="0" err="1"/>
              <a:t>Ar</a:t>
            </a:r>
            <a:r>
              <a:rPr lang="en-US" sz="1100" dirty="0"/>
              <a:t>/C0</a:t>
            </a:r>
            <a:r>
              <a:rPr lang="en-US" sz="1100" baseline="-25000" dirty="0"/>
              <a:t>2 </a:t>
            </a:r>
            <a:r>
              <a:rPr lang="en-US" sz="1100" dirty="0"/>
              <a:t>90/10 Mixture at 250V/cm:</a:t>
            </a:r>
          </a:p>
          <a:p>
            <a:r>
              <a:rPr lang="en-US" sz="1100" baseline="-25000" dirty="0"/>
              <a:t>	</a:t>
            </a:r>
            <a:r>
              <a:rPr lang="en-US" sz="1100" dirty="0"/>
              <a:t>-N</a:t>
            </a:r>
            <a:r>
              <a:rPr lang="en-US" sz="1100" baseline="-25000" dirty="0"/>
              <a:t>T</a:t>
            </a:r>
            <a:r>
              <a:rPr lang="en-US" sz="1100" dirty="0"/>
              <a:t>=98 el./cm</a:t>
            </a:r>
          </a:p>
          <a:p>
            <a:r>
              <a:rPr lang="en-US" sz="1100" baseline="-25000" dirty="0"/>
              <a:t>	</a:t>
            </a:r>
            <a:r>
              <a:rPr lang="en-US" sz="1100" dirty="0"/>
              <a:t>-L. Diff. 0.157 </a:t>
            </a:r>
            <a:r>
              <a:rPr lang="en-US" sz="1100" dirty="0" err="1"/>
              <a:t>sqrt</a:t>
            </a:r>
            <a:r>
              <a:rPr lang="en-US" sz="1100" dirty="0"/>
              <a:t>(cm)</a:t>
            </a:r>
          </a:p>
          <a:p>
            <a:r>
              <a:rPr lang="en-US" sz="1100" dirty="0"/>
              <a:t>	-T. Diff. 0.157 </a:t>
            </a:r>
            <a:r>
              <a:rPr lang="en-US" sz="1100" dirty="0" err="1"/>
              <a:t>sqrt</a:t>
            </a:r>
            <a:r>
              <a:rPr lang="en-US" sz="1100" dirty="0"/>
              <a:t>(cm)</a:t>
            </a:r>
          </a:p>
          <a:p>
            <a:r>
              <a:rPr lang="en-US" sz="1100" baseline="-25000" dirty="0"/>
              <a:t>	</a:t>
            </a:r>
            <a:r>
              <a:rPr lang="en-US" sz="1100" dirty="0"/>
              <a:t>-V</a:t>
            </a:r>
            <a:r>
              <a:rPr lang="en-US" sz="1100" baseline="-25000" dirty="0"/>
              <a:t>DRIFT</a:t>
            </a:r>
            <a:r>
              <a:rPr lang="en-US" sz="1100" dirty="0"/>
              <a:t> 0.55cm/µs</a:t>
            </a:r>
          </a:p>
          <a:p>
            <a:endParaRPr lang="en-US" sz="1100" baseline="-25000" dirty="0"/>
          </a:p>
        </p:txBody>
      </p:sp>
      <p:pic>
        <p:nvPicPr>
          <p:cNvPr id="7" name="Picture 6" descr="Screen Shot 2016-02-17 at 1.53.3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96" y="110220"/>
            <a:ext cx="2817936" cy="22943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08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HIT 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60" y="909693"/>
            <a:ext cx="4548797" cy="5540491"/>
          </a:xfrm>
        </p:spPr>
        <p:txBody>
          <a:bodyPr>
            <a:noAutofit/>
          </a:bodyPr>
          <a:lstStyle/>
          <a:p>
            <a:r>
              <a:rPr lang="en-US" sz="1400" dirty="0"/>
              <a:t>Hit = one physical charge deposit on one el. channel</a:t>
            </a:r>
          </a:p>
          <a:p>
            <a:r>
              <a:rPr lang="en-US" sz="1400" dirty="0"/>
              <a:t>When the multiplexity is high (High rate or multiplexing), signals often overlaps</a:t>
            </a:r>
          </a:p>
          <a:p>
            <a:r>
              <a:rPr lang="en-US" sz="1400" dirty="0"/>
              <a:t>Time is important to give the position along the drift coordinate</a:t>
            </a:r>
          </a:p>
          <a:p>
            <a:r>
              <a:rPr lang="en-US" sz="1400" b="1" dirty="0"/>
              <a:t>Two basics methods :</a:t>
            </a:r>
          </a:p>
          <a:p>
            <a:pPr lvl="1"/>
            <a:r>
              <a:rPr lang="en-US" sz="1400" b="1" dirty="0"/>
              <a:t>Peak detection (local </a:t>
            </a:r>
            <a:r>
              <a:rPr lang="en-US" sz="1400" b="1" dirty="0" err="1"/>
              <a:t>maximas</a:t>
            </a:r>
            <a:r>
              <a:rPr lang="en-US" sz="1400" b="1" dirty="0"/>
              <a:t>)</a:t>
            </a:r>
          </a:p>
          <a:p>
            <a:pPr lvl="1"/>
            <a:r>
              <a:rPr lang="en-US" sz="1400" b="1" dirty="0"/>
              <a:t>Global maxima (one hit per channel per event) &lt;= not compatible with multiplexing</a:t>
            </a:r>
          </a:p>
          <a:p>
            <a:r>
              <a:rPr lang="en-US" sz="1400" dirty="0"/>
              <a:t>With front-electronics that consist of charge amplifier + pole zero cancelation (PZC) : </a:t>
            </a:r>
            <a:r>
              <a:rPr lang="en-US" sz="1400" b="1" dirty="0"/>
              <a:t>rising edge contains all information </a:t>
            </a:r>
          </a:p>
          <a:p>
            <a:pPr lvl="1"/>
            <a:endParaRPr lang="en-US" sz="14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6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CDE92E-42A3-1D48-8B94-611A4DBB5D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11" t="53840" r="7870" b="2355"/>
          <a:stretch/>
        </p:blipFill>
        <p:spPr>
          <a:xfrm>
            <a:off x="4739637" y="792764"/>
            <a:ext cx="4034004" cy="19785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26BE71-2426-C34A-9422-7545DB65477A}"/>
              </a:ext>
            </a:extLst>
          </p:cNvPr>
          <p:cNvSpPr txBox="1"/>
          <p:nvPr/>
        </p:nvSpPr>
        <p:spPr>
          <a:xfrm>
            <a:off x="6605024" y="812828"/>
            <a:ext cx="2253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Cosmic muon event in a </a:t>
            </a:r>
            <a:r>
              <a:rPr lang="en-US" sz="1400" dirty="0" err="1"/>
              <a:t>multipl</a:t>
            </a:r>
            <a:r>
              <a:rPr lang="en-US" sz="1400" dirty="0"/>
              <a:t>. TPC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7CDB50-5B5B-D44F-8DFC-A25A6B3DC049}"/>
              </a:ext>
            </a:extLst>
          </p:cNvPr>
          <p:cNvSpPr txBox="1"/>
          <p:nvPr/>
        </p:nvSpPr>
        <p:spPr>
          <a:xfrm rot="16200000">
            <a:off x="4842842" y="1000634"/>
            <a:ext cx="8130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Amp. (</a:t>
            </a:r>
            <a:r>
              <a:rPr lang="en-US" sz="1100" dirty="0" err="1"/>
              <a:t>adc</a:t>
            </a:r>
            <a:r>
              <a:rPr lang="en-US" sz="1100" dirty="0"/>
              <a:t>)</a:t>
            </a:r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510A0F76-529C-7A45-BC1A-2BEDD4A1A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3074" y="5117125"/>
            <a:ext cx="2971949" cy="16785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A1C1F1B-C9A8-B14C-AEEF-97E293A48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9162" y="2800497"/>
            <a:ext cx="3658464" cy="21717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C89AE20-AE7E-7D43-AC97-3DA5C5A08A98}"/>
              </a:ext>
            </a:extLst>
          </p:cNvPr>
          <p:cNvSpPr/>
          <p:nvPr/>
        </p:nvSpPr>
        <p:spPr>
          <a:xfrm>
            <a:off x="5380169" y="5038482"/>
            <a:ext cx="24497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A0 · (t/τ)3 · sin(t/(3.00τ)) · </a:t>
            </a:r>
            <a:r>
              <a:rPr lang="fr-FR" sz="1200" dirty="0" err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exp(−t/τ</a:t>
            </a:r>
            <a:r>
              <a:rPr lang="fr-FR" sz="12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)</a:t>
            </a:r>
          </a:p>
        </p:txBody>
      </p:sp>
      <p:grpSp>
        <p:nvGrpSpPr>
          <p:cNvPr id="20" name="Grouper 7">
            <a:extLst>
              <a:ext uri="{FF2B5EF4-FFF2-40B4-BE49-F238E27FC236}">
                <a16:creationId xmlns:a16="http://schemas.microsoft.com/office/drawing/2014/main" id="{A3D21A2B-6173-0F48-84E8-E7D05AF2235A}"/>
              </a:ext>
            </a:extLst>
          </p:cNvPr>
          <p:cNvGrpSpPr/>
          <p:nvPr/>
        </p:nvGrpSpPr>
        <p:grpSpPr>
          <a:xfrm>
            <a:off x="1443490" y="4678327"/>
            <a:ext cx="2940527" cy="2179674"/>
            <a:chOff x="4583112" y="5903199"/>
            <a:chExt cx="4592772" cy="3312952"/>
          </a:xfrm>
        </p:grpSpPr>
        <p:pic>
          <p:nvPicPr>
            <p:cNvPr id="21" name="Image 8" descr="cluster.eps">
              <a:extLst>
                <a:ext uri="{FF2B5EF4-FFF2-40B4-BE49-F238E27FC236}">
                  <a16:creationId xmlns:a16="http://schemas.microsoft.com/office/drawing/2014/main" id="{F6C423DD-FE2D-5E40-952C-BD253772B02C}"/>
                </a:ext>
              </a:extLst>
            </p:cNvPr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4583112" y="5903199"/>
              <a:ext cx="4592772" cy="3312952"/>
            </a:xfrm>
            <a:prstGeom prst="rect">
              <a:avLst/>
            </a:prstGeom>
          </p:spPr>
        </p:pic>
        <p:sp>
          <p:nvSpPr>
            <p:cNvPr id="22" name="ZoneTexte 9">
              <a:extLst>
                <a:ext uri="{FF2B5EF4-FFF2-40B4-BE49-F238E27FC236}">
                  <a16:creationId xmlns:a16="http://schemas.microsoft.com/office/drawing/2014/main" id="{EA6D5BF5-D802-124D-8D2E-C5EAC1C71F0D}"/>
                </a:ext>
              </a:extLst>
            </p:cNvPr>
            <p:cNvSpPr txBox="1"/>
            <p:nvPr/>
          </p:nvSpPr>
          <p:spPr>
            <a:xfrm>
              <a:off x="4986823" y="6170612"/>
              <a:ext cx="1892675" cy="547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FOPI Krypton</a:t>
              </a:r>
            </a:p>
          </p:txBody>
        </p:sp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B5551711-B4F6-4844-9DBE-D7E304907242}"/>
              </a:ext>
            </a:extLst>
          </p:cNvPr>
          <p:cNvSpPr/>
          <p:nvPr/>
        </p:nvSpPr>
        <p:spPr>
          <a:xfrm rot="18003403">
            <a:off x="1737226" y="5845418"/>
            <a:ext cx="935665" cy="2663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07BDFD-60AE-AA48-9FCB-A23C7CBFB3C4}"/>
              </a:ext>
            </a:extLst>
          </p:cNvPr>
          <p:cNvSpPr txBox="1"/>
          <p:nvPr/>
        </p:nvSpPr>
        <p:spPr>
          <a:xfrm>
            <a:off x="6855" y="5978570"/>
            <a:ext cx="1740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Charges arriving between the Mesh and readout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C2FBC0-EFC7-EA4B-8FBA-B04B85315368}"/>
              </a:ext>
            </a:extLst>
          </p:cNvPr>
          <p:cNvSpPr/>
          <p:nvPr/>
        </p:nvSpPr>
        <p:spPr>
          <a:xfrm>
            <a:off x="4729162" y="2535190"/>
            <a:ext cx="14910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1400" dirty="0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Marion </a:t>
            </a:r>
            <a:r>
              <a:rPr lang="fr" sz="1400" dirty="0" err="1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Lehuraux</a:t>
            </a:r>
            <a:r>
              <a:rPr lang="fr" sz="1400" dirty="0">
                <a:solidFill>
                  <a:srgbClr val="01058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306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4B18BEB-9638-D841-BC31-8019EF2A4809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2" name="Grouper 16"/>
          <p:cNvGrpSpPr/>
          <p:nvPr/>
        </p:nvGrpSpPr>
        <p:grpSpPr>
          <a:xfrm>
            <a:off x="2567520" y="1562760"/>
            <a:ext cx="2027520" cy="2280960"/>
            <a:chOff x="1687512" y="1049337"/>
            <a:chExt cx="3454400" cy="3187700"/>
          </a:xfrm>
        </p:grpSpPr>
        <p:pic>
          <p:nvPicPr>
            <p:cNvPr id="7" name="Image 6" descr="t0fit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3"/>
                <a:stretch>
                  <a:fillRect/>
                </a:stretch>
              </p:blipFill>
            </mc:Choice>
            <mc:Fallback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1687512" y="1049337"/>
              <a:ext cx="3454400" cy="3187700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2040447" y="1381963"/>
              <a:ext cx="2624940" cy="480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3" dirty="0"/>
                <a:t>Fit, RMS*=0.699</a:t>
              </a:r>
            </a:p>
          </p:txBody>
        </p:sp>
      </p:grpSp>
      <p:grpSp>
        <p:nvGrpSpPr>
          <p:cNvPr id="4" name="Grouper 17"/>
          <p:cNvGrpSpPr/>
          <p:nvPr/>
        </p:nvGrpSpPr>
        <p:grpSpPr>
          <a:xfrm>
            <a:off x="355680" y="1009800"/>
            <a:ext cx="2027520" cy="2280960"/>
            <a:chOff x="5624512" y="1049337"/>
            <a:chExt cx="3454400" cy="3187700"/>
          </a:xfrm>
        </p:grpSpPr>
        <p:pic>
          <p:nvPicPr>
            <p:cNvPr id="8" name="Image 7" descr="t0max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5624512" y="1049337"/>
              <a:ext cx="3454400" cy="3187700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5860039" y="1381963"/>
              <a:ext cx="3081039" cy="480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3" dirty="0" err="1"/>
                <a:t>Tmax</a:t>
              </a:r>
              <a:r>
                <a:rPr lang="en-US" sz="1633" dirty="0"/>
                <a:t>, RMS*=1.234</a:t>
              </a:r>
            </a:p>
          </p:txBody>
        </p:sp>
      </p:grpSp>
      <p:grpSp>
        <p:nvGrpSpPr>
          <p:cNvPr id="5" name="Grouper 18"/>
          <p:cNvGrpSpPr/>
          <p:nvPr/>
        </p:nvGrpSpPr>
        <p:grpSpPr>
          <a:xfrm>
            <a:off x="2567520" y="4120200"/>
            <a:ext cx="2027520" cy="2280960"/>
            <a:chOff x="1687512" y="3856037"/>
            <a:chExt cx="3454400" cy="3187700"/>
          </a:xfrm>
        </p:grpSpPr>
        <p:pic>
          <p:nvPicPr>
            <p:cNvPr id="11" name="Image 10" descr="t0diff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7"/>
                <a:stretch>
                  <a:fillRect/>
                </a:stretch>
              </p:blipFill>
            </mc:Choice>
            <mc:Fallback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>
              <a:off x="1687512" y="3856037"/>
              <a:ext cx="3454400" cy="3187700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1923039" y="4188663"/>
              <a:ext cx="2786078" cy="480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3" dirty="0"/>
                <a:t>Diff, RMS*=0.636</a:t>
              </a:r>
            </a:p>
          </p:txBody>
        </p:sp>
      </p:grpSp>
      <p:grpSp>
        <p:nvGrpSpPr>
          <p:cNvPr id="6" name="Grouper 19"/>
          <p:cNvGrpSpPr/>
          <p:nvPr/>
        </p:nvGrpSpPr>
        <p:grpSpPr>
          <a:xfrm>
            <a:off x="355680" y="3498120"/>
            <a:ext cx="2027520" cy="2280960"/>
            <a:chOff x="5599112" y="3856037"/>
            <a:chExt cx="3454400" cy="3187700"/>
          </a:xfrm>
        </p:grpSpPr>
        <p:pic>
          <p:nvPicPr>
            <p:cNvPr id="10" name="Image 9" descr="t0cf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5599112" y="3856037"/>
              <a:ext cx="3454400" cy="3187700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5926347" y="4188663"/>
              <a:ext cx="2626799" cy="480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3" dirty="0"/>
                <a:t>CF, RMS*=0.646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4662654" y="1870777"/>
            <a:ext cx="4570560" cy="31413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1045" indent="-311045">
              <a:spcAft>
                <a:spcPts val="2721"/>
              </a:spcAft>
            </a:pPr>
            <a:r>
              <a:rPr lang="en-US" sz="1633" u="sng" dirty="0" err="1">
                <a:solidFill>
                  <a:schemeClr val="accent2"/>
                </a:solidFill>
                <a:latin typeface="Helvetica Neue"/>
                <a:cs typeface="Helvetica Neue"/>
              </a:rPr>
              <a:t>TMax</a:t>
            </a:r>
            <a:r>
              <a:rPr lang="en-US" sz="1633" u="sng" dirty="0">
                <a:solidFill>
                  <a:schemeClr val="accent2"/>
                </a:solidFill>
                <a:latin typeface="Helvetica Neue"/>
                <a:cs typeface="Helvetica Neue"/>
              </a:rPr>
              <a:t>:</a:t>
            </a:r>
            <a:r>
              <a:rPr lang="en-US" sz="1633" dirty="0">
                <a:latin typeface="Helvetica Neue"/>
                <a:cs typeface="Helvetica Neue"/>
              </a:rPr>
              <a:t> Time at of the maximal sample.</a:t>
            </a:r>
          </a:p>
          <a:p>
            <a:pPr marL="311045" indent="-311045">
              <a:spcAft>
                <a:spcPts val="2721"/>
              </a:spcAft>
            </a:pPr>
            <a:r>
              <a:rPr lang="en-US" sz="1633" u="sng" dirty="0" err="1">
                <a:solidFill>
                  <a:schemeClr val="accent2"/>
                </a:solidFill>
                <a:latin typeface="Helvetica Neue"/>
                <a:cs typeface="Helvetica Neue"/>
              </a:rPr>
              <a:t>TFit</a:t>
            </a:r>
            <a:r>
              <a:rPr lang="en-US" sz="1633" u="sng" dirty="0">
                <a:solidFill>
                  <a:schemeClr val="accent2"/>
                </a:solidFill>
                <a:latin typeface="Helvetica Neue"/>
                <a:cs typeface="Helvetica Neue"/>
              </a:rPr>
              <a:t>:</a:t>
            </a:r>
            <a:r>
              <a:rPr lang="en-US" sz="1633" dirty="0">
                <a:latin typeface="Helvetica Neue"/>
                <a:cs typeface="Helvetica Neue"/>
              </a:rPr>
              <a:t> Timing extracted from the fit the analytical  description of the pulse shape.</a:t>
            </a:r>
          </a:p>
          <a:p>
            <a:pPr marL="311045" indent="-311045">
              <a:spcAft>
                <a:spcPts val="2721"/>
              </a:spcAft>
            </a:pPr>
            <a:r>
              <a:rPr lang="en-US" sz="1633" u="sng" dirty="0">
                <a:solidFill>
                  <a:schemeClr val="accent2"/>
                </a:solidFill>
                <a:latin typeface="Helvetica Neue"/>
                <a:cs typeface="Helvetica Neue"/>
              </a:rPr>
              <a:t>TCF :</a:t>
            </a:r>
            <a:r>
              <a:rPr lang="en-US" sz="1633" dirty="0">
                <a:latin typeface="Helvetica Neue"/>
                <a:cs typeface="Helvetica Neue"/>
              </a:rPr>
              <a:t> Timing obtained by the Constant Fraction algorithm when </a:t>
            </a:r>
            <a:r>
              <a:rPr lang="fr-FR" sz="1633" dirty="0">
                <a:latin typeface="Helvetica Neue"/>
                <a:cs typeface="Helvetica Neue"/>
              </a:rPr>
              <a:t>s(k)−2</a:t>
            </a:r>
            <a:r>
              <a:rPr lang="fr-FR" sz="1633" dirty="0">
                <a:latin typeface="Wingdings"/>
                <a:ea typeface="Wingdings"/>
                <a:cs typeface="Wingdings"/>
              </a:rPr>
              <a:t></a:t>
            </a:r>
            <a:r>
              <a:rPr lang="fr-FR" sz="1633" dirty="0">
                <a:latin typeface="Helvetica Neue"/>
                <a:cs typeface="Helvetica Neue"/>
              </a:rPr>
              <a:t>s(k-2)=0</a:t>
            </a:r>
          </a:p>
          <a:p>
            <a:pPr marL="311045" indent="-311045">
              <a:spcAft>
                <a:spcPts val="2721"/>
              </a:spcAft>
            </a:pPr>
            <a:r>
              <a:rPr lang="en-US" sz="1633" u="sng" dirty="0" err="1">
                <a:solidFill>
                  <a:schemeClr val="accent2"/>
                </a:solidFill>
                <a:latin typeface="Helvetica Neue"/>
                <a:cs typeface="Helvetica Neue"/>
              </a:rPr>
              <a:t>TDiff</a:t>
            </a:r>
            <a:r>
              <a:rPr lang="en-US" sz="1633" dirty="0">
                <a:latin typeface="Helvetica Neue"/>
                <a:cs typeface="Helvetica Neue"/>
              </a:rPr>
              <a:t>: Timing obtained by the extrapolation of the maximal differential to the abscissa axis.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080" y="6495521"/>
            <a:ext cx="4907520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33" dirty="0"/>
              <a:t>“RMS*” for the rising edge between 0.18 and 0.22</a:t>
            </a:r>
          </a:p>
        </p:txBody>
      </p:sp>
      <p:cxnSp>
        <p:nvCxnSpPr>
          <p:cNvPr id="28" name="Connecteur droit avec flèche 27"/>
          <p:cNvCxnSpPr/>
          <p:nvPr/>
        </p:nvCxnSpPr>
        <p:spPr bwMode="auto">
          <a:xfrm rot="10800000">
            <a:off x="4226400" y="2461320"/>
            <a:ext cx="414720" cy="6912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 bwMode="auto">
          <a:xfrm rot="5400000">
            <a:off x="4019040" y="4465800"/>
            <a:ext cx="967680" cy="55296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itre 1"/>
          <p:cNvSpPr>
            <a:spLocks noGrp="1"/>
          </p:cNvSpPr>
          <p:nvPr>
            <p:ph type="title"/>
          </p:nvPr>
        </p:nvSpPr>
        <p:spPr>
          <a:xfrm>
            <a:off x="44639" y="124098"/>
            <a:ext cx="6497280" cy="624960"/>
          </a:xfrm>
        </p:spPr>
        <p:txBody>
          <a:bodyPr/>
          <a:lstStyle/>
          <a:p>
            <a:r>
              <a:rPr lang="en-US" dirty="0"/>
              <a:t>Time Reconstruction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254240" y="3152521"/>
            <a:ext cx="106150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/>
              <a:t>T</a:t>
            </a:r>
            <a:r>
              <a:rPr lang="en-US" sz="1270" dirty="0" err="1"/>
              <a:t>ime</a:t>
            </a:r>
            <a:r>
              <a:rPr lang="en-US" sz="1270" dirty="0"/>
              <a:t> (x60ns)</a:t>
            </a:r>
          </a:p>
        </p:txBody>
      </p:sp>
      <p:sp>
        <p:nvSpPr>
          <p:cNvPr id="30" name="ZoneTexte 29"/>
          <p:cNvSpPr txBox="1"/>
          <p:nvPr/>
        </p:nvSpPr>
        <p:spPr>
          <a:xfrm rot="16200000">
            <a:off x="-197888" y="1462773"/>
            <a:ext cx="96019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 err="1"/>
              <a:t>Norm</a:t>
            </a:r>
            <a:r>
              <a:rPr lang="fr-FR" sz="1270" dirty="0"/>
              <a:t>. </a:t>
            </a:r>
            <a:r>
              <a:rPr lang="fr-FR" sz="1270" dirty="0" err="1"/>
              <a:t>amp</a:t>
            </a:r>
            <a:r>
              <a:rPr lang="fr-FR" sz="1270" dirty="0"/>
              <a:t>.</a:t>
            </a:r>
            <a:endParaRPr lang="en-US" sz="1270" dirty="0"/>
          </a:p>
        </p:txBody>
      </p:sp>
      <p:sp>
        <p:nvSpPr>
          <p:cNvPr id="31" name="ZoneTexte 30"/>
          <p:cNvSpPr txBox="1"/>
          <p:nvPr/>
        </p:nvSpPr>
        <p:spPr>
          <a:xfrm>
            <a:off x="3535200" y="3714180"/>
            <a:ext cx="106150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/>
              <a:t>T</a:t>
            </a:r>
            <a:r>
              <a:rPr lang="en-US" sz="1270" dirty="0" err="1"/>
              <a:t>ime</a:t>
            </a:r>
            <a:r>
              <a:rPr lang="en-US" sz="1270" dirty="0"/>
              <a:t> (x60ns)</a:t>
            </a:r>
          </a:p>
        </p:txBody>
      </p:sp>
      <p:sp>
        <p:nvSpPr>
          <p:cNvPr id="32" name="ZoneTexte 31"/>
          <p:cNvSpPr txBox="1"/>
          <p:nvPr/>
        </p:nvSpPr>
        <p:spPr>
          <a:xfrm rot="16200000">
            <a:off x="2083072" y="2024433"/>
            <a:ext cx="96019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 err="1"/>
              <a:t>Norm</a:t>
            </a:r>
            <a:r>
              <a:rPr lang="fr-FR" sz="1270" dirty="0"/>
              <a:t>. </a:t>
            </a:r>
            <a:r>
              <a:rPr lang="fr-FR" sz="1270" dirty="0" err="1"/>
              <a:t>amp</a:t>
            </a:r>
            <a:r>
              <a:rPr lang="fr-FR" sz="1270" dirty="0"/>
              <a:t>.</a:t>
            </a:r>
            <a:endParaRPr lang="en-US" sz="1270" dirty="0"/>
          </a:p>
        </p:txBody>
      </p:sp>
      <p:sp>
        <p:nvSpPr>
          <p:cNvPr id="34" name="ZoneTexte 33"/>
          <p:cNvSpPr txBox="1"/>
          <p:nvPr/>
        </p:nvSpPr>
        <p:spPr>
          <a:xfrm>
            <a:off x="3466080" y="6271620"/>
            <a:ext cx="106150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/>
              <a:t>T</a:t>
            </a:r>
            <a:r>
              <a:rPr lang="en-US" sz="1270" dirty="0" err="1"/>
              <a:t>ime</a:t>
            </a:r>
            <a:r>
              <a:rPr lang="en-US" sz="1270" dirty="0"/>
              <a:t> (x60ns)</a:t>
            </a:r>
          </a:p>
        </p:txBody>
      </p:sp>
      <p:sp>
        <p:nvSpPr>
          <p:cNvPr id="35" name="ZoneTexte 34"/>
          <p:cNvSpPr txBox="1"/>
          <p:nvPr/>
        </p:nvSpPr>
        <p:spPr>
          <a:xfrm rot="16200000">
            <a:off x="2013952" y="4581873"/>
            <a:ext cx="96019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 err="1"/>
              <a:t>Norm</a:t>
            </a:r>
            <a:r>
              <a:rPr lang="fr-FR" sz="1270" dirty="0"/>
              <a:t>. </a:t>
            </a:r>
            <a:r>
              <a:rPr lang="fr-FR" sz="1270" dirty="0" err="1"/>
              <a:t>amp</a:t>
            </a:r>
            <a:r>
              <a:rPr lang="fr-FR" sz="1270" dirty="0"/>
              <a:t>.</a:t>
            </a:r>
            <a:endParaRPr lang="en-US" sz="1270" dirty="0"/>
          </a:p>
        </p:txBody>
      </p:sp>
      <p:sp>
        <p:nvSpPr>
          <p:cNvPr id="37" name="ZoneTexte 36"/>
          <p:cNvSpPr txBox="1"/>
          <p:nvPr/>
        </p:nvSpPr>
        <p:spPr>
          <a:xfrm>
            <a:off x="1254240" y="5691285"/>
            <a:ext cx="106150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/>
              <a:t>T</a:t>
            </a:r>
            <a:r>
              <a:rPr lang="en-US" sz="1270" dirty="0" err="1"/>
              <a:t>ime</a:t>
            </a:r>
            <a:r>
              <a:rPr lang="en-US" sz="1270" dirty="0"/>
              <a:t> (x60ns)</a:t>
            </a:r>
          </a:p>
        </p:txBody>
      </p:sp>
      <p:sp>
        <p:nvSpPr>
          <p:cNvPr id="38" name="ZoneTexte 37"/>
          <p:cNvSpPr txBox="1"/>
          <p:nvPr/>
        </p:nvSpPr>
        <p:spPr>
          <a:xfrm rot="16200000">
            <a:off x="-197888" y="4001537"/>
            <a:ext cx="960199" cy="28777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70" dirty="0" err="1"/>
              <a:t>Norm</a:t>
            </a:r>
            <a:r>
              <a:rPr lang="fr-FR" sz="1270" dirty="0"/>
              <a:t>. </a:t>
            </a:r>
            <a:r>
              <a:rPr lang="fr-FR" sz="1270" dirty="0" err="1"/>
              <a:t>amp</a:t>
            </a:r>
            <a:r>
              <a:rPr lang="fr-FR" sz="1270" dirty="0"/>
              <a:t>.</a:t>
            </a:r>
            <a:endParaRPr lang="en-US" sz="1270" dirty="0"/>
          </a:p>
        </p:txBody>
      </p:sp>
      <p:cxnSp>
        <p:nvCxnSpPr>
          <p:cNvPr id="27" name="Connecteur droit avec flèche 26"/>
          <p:cNvCxnSpPr/>
          <p:nvPr/>
        </p:nvCxnSpPr>
        <p:spPr bwMode="auto">
          <a:xfrm rot="10800000">
            <a:off x="1738080" y="1562760"/>
            <a:ext cx="3179520" cy="27648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 bwMode="auto">
          <a:xfrm rot="10800000" flipV="1">
            <a:off x="2014560" y="3359880"/>
            <a:ext cx="2557440" cy="103680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Image 5" descr="exampleFitSigTC.eps">
            <a:extLst>
              <a:ext uri="{FF2B5EF4-FFF2-40B4-BE49-F238E27FC236}">
                <a16:creationId xmlns:a16="http://schemas.microsoft.com/office/drawing/2014/main" id="{3B4CB62A-84B7-E047-9FD7-8757A2257D68}"/>
              </a:ext>
            </a:extLst>
          </p:cNvPr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5044023" y="60045"/>
            <a:ext cx="3364431" cy="175045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6E8A86E-21D6-1B42-A67E-F9E1A05DB0AD}"/>
              </a:ext>
            </a:extLst>
          </p:cNvPr>
          <p:cNvSpPr/>
          <p:nvPr/>
        </p:nvSpPr>
        <p:spPr>
          <a:xfrm>
            <a:off x="4930932" y="5550262"/>
            <a:ext cx="4034004" cy="9537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0" indent="-228600" defTabSz="685800">
              <a:lnSpc>
                <a:spcPct val="120000"/>
              </a:lnSpc>
              <a:spcBef>
                <a:spcPts val="1000"/>
              </a:spcBef>
              <a:buClr>
                <a:srgbClr val="B71E4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Time at maximum amplitude works but much better results by exploiting the differential of rising edges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D36590-9D94-254A-A63B-896D062BBB08}"/>
              </a:ext>
            </a:extLst>
          </p:cNvPr>
          <p:cNvSpPr txBox="1"/>
          <p:nvPr/>
        </p:nvSpPr>
        <p:spPr>
          <a:xfrm>
            <a:off x="369493" y="817442"/>
            <a:ext cx="438735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Superposition of normalized signals at reconstructed time</a:t>
            </a:r>
          </a:p>
        </p:txBody>
      </p:sp>
    </p:spTree>
    <p:extLst>
      <p:ext uri="{BB962C8B-B14F-4D97-AF65-F5344CB8AC3E}">
        <p14:creationId xmlns:p14="http://schemas.microsoft.com/office/powerpoint/2010/main" val="2583742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146" y="192294"/>
            <a:ext cx="7374521" cy="1049235"/>
          </a:xfrm>
        </p:spPr>
        <p:txBody>
          <a:bodyPr/>
          <a:lstStyle/>
          <a:p>
            <a:r>
              <a:rPr lang="fr-FR" dirty="0"/>
              <a:t>Clustering </a:t>
            </a:r>
            <a:r>
              <a:rPr lang="fr-FR" dirty="0" err="1"/>
              <a:t>with</a:t>
            </a:r>
            <a:r>
              <a:rPr lang="fr-FR" dirty="0"/>
              <a:t> 2d </a:t>
            </a:r>
            <a:r>
              <a:rPr lang="fr-FR" dirty="0" err="1"/>
              <a:t>multiplexing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702" y="1375328"/>
            <a:ext cx="4335659" cy="3450613"/>
          </a:xfrm>
        </p:spPr>
        <p:txBody>
          <a:bodyPr>
            <a:noAutofit/>
          </a:bodyPr>
          <a:lstStyle/>
          <a:p>
            <a:r>
              <a:rPr lang="en-US" sz="1800" dirty="0"/>
              <a:t>Clustering (</a:t>
            </a:r>
            <a:r>
              <a:rPr lang="en-US" sz="1800" b="1" dirty="0"/>
              <a:t>from electronics channels to physical position</a:t>
            </a:r>
            <a:r>
              <a:rPr lang="en-US" sz="1800" dirty="0"/>
              <a:t>) is not trivial with </a:t>
            </a:r>
            <a:r>
              <a:rPr lang="en-US" sz="1800" dirty="0" err="1"/>
              <a:t>mutiplexing</a:t>
            </a:r>
            <a:endParaRPr lang="en-US" sz="1800" dirty="0"/>
          </a:p>
          <a:p>
            <a:pPr lvl="1"/>
            <a:r>
              <a:rPr lang="en-US" sz="1400" dirty="0"/>
              <a:t>El. Ch., Time =&gt; XYZ ?</a:t>
            </a:r>
          </a:p>
          <a:p>
            <a:r>
              <a:rPr lang="en-US" sz="1800" dirty="0"/>
              <a:t>Division in Z per slices of 1µs</a:t>
            </a:r>
          </a:p>
          <a:p>
            <a:r>
              <a:rPr lang="en-US" sz="1800" dirty="0"/>
              <a:t>For each time slice, look at all possible combination of channels and take largest cluster </a:t>
            </a:r>
            <a:r>
              <a:rPr lang="en-US" sz="1100" b="1" dirty="0"/>
              <a:t>(should be unique </a:t>
            </a:r>
            <a:r>
              <a:rPr lang="en-US" sz="1100" b="1" dirty="0" err="1"/>
              <a:t>bc</a:t>
            </a:r>
            <a:r>
              <a:rPr lang="en-US" sz="1100" b="1" dirty="0"/>
              <a:t> 2 channels are neighbors only once)</a:t>
            </a:r>
          </a:p>
          <a:p>
            <a:r>
              <a:rPr lang="en-US" sz="1800" dirty="0"/>
              <a:t>This is probably not the best solution (Pattern recognition? Other than Z/time division ?)</a:t>
            </a:r>
          </a:p>
        </p:txBody>
      </p:sp>
      <p:pic>
        <p:nvPicPr>
          <p:cNvPr id="7" name="Picture 6" descr="TpcClustering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647" y="1676186"/>
            <a:ext cx="4414838" cy="42817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428532" y="5688449"/>
            <a:ext cx="230063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Red:fitted</a:t>
            </a:r>
            <a:r>
              <a:rPr lang="fr-FR" sz="1400" dirty="0"/>
              <a:t> </a:t>
            </a:r>
            <a:r>
              <a:rPr lang="fr-FR" sz="1400" dirty="0" err="1"/>
              <a:t>track</a:t>
            </a:r>
            <a:endParaRPr lang="fr-FR" sz="1400" dirty="0"/>
          </a:p>
          <a:p>
            <a:r>
              <a:rPr lang="fr-FR" sz="1400" dirty="0"/>
              <a:t>Gray o : entry/exit of </a:t>
            </a:r>
            <a:r>
              <a:rPr lang="fr-FR" sz="1400" dirty="0" err="1"/>
              <a:t>particle</a:t>
            </a:r>
            <a:endParaRPr lang="fr-FR" sz="1400" dirty="0"/>
          </a:p>
          <a:p>
            <a:r>
              <a:rPr lang="fr-FR" sz="1400" dirty="0"/>
              <a:t>Gray Pixels : Active pixels</a:t>
            </a:r>
          </a:p>
          <a:p>
            <a:r>
              <a:rPr lang="fr-FR" sz="1400" dirty="0" err="1"/>
              <a:t>Colored</a:t>
            </a:r>
            <a:r>
              <a:rPr lang="fr-FR" sz="1400" dirty="0"/>
              <a:t> Pixels : </a:t>
            </a:r>
            <a:r>
              <a:rPr lang="fr-FR" sz="1400" dirty="0" err="1"/>
              <a:t>Used</a:t>
            </a:r>
            <a:r>
              <a:rPr lang="fr-FR" sz="1400" dirty="0"/>
              <a:t> pixels</a:t>
            </a:r>
          </a:p>
          <a:p>
            <a:r>
              <a:rPr lang="fr-FR" sz="1400" dirty="0"/>
              <a:t>Sq. Marker : Cluster position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CEA/Irfu - Maxence Vandenbroucke - RD51 - 10/2020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556C-057A-EB4C-95F5-DA27DC76CA8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0823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3235</TotalTime>
  <Words>3310</Words>
  <Application>Microsoft Macintosh PowerPoint</Application>
  <PresentationFormat>On-screen Show (4:3)</PresentationFormat>
  <Paragraphs>592</Paragraphs>
  <Slides>34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Arial</vt:lpstr>
      <vt:lpstr>Calibri</vt:lpstr>
      <vt:lpstr>Chalkduster</vt:lpstr>
      <vt:lpstr>Gill Sans MT</vt:lpstr>
      <vt:lpstr>Helvetica Neue</vt:lpstr>
      <vt:lpstr>Montserrat</vt:lpstr>
      <vt:lpstr>Montserrat Medium</vt:lpstr>
      <vt:lpstr>Symbol</vt:lpstr>
      <vt:lpstr>Times</vt:lpstr>
      <vt:lpstr>Times New Roman</vt:lpstr>
      <vt:lpstr>Wingdings</vt:lpstr>
      <vt:lpstr>Gallery</vt:lpstr>
      <vt:lpstr>Multiplexing and track reconstruction in a TPC</vt:lpstr>
      <vt:lpstr>The multigen 2d detector (2x1d)</vt:lpstr>
      <vt:lpstr>Multiplexing pixels</vt:lpstr>
      <vt:lpstr>Padplane 8x8</vt:lpstr>
      <vt:lpstr>TPC RECONSTRUCTION (simu)</vt:lpstr>
      <vt:lpstr>One event</vt:lpstr>
      <vt:lpstr>HIT RECONSTRUCTION</vt:lpstr>
      <vt:lpstr>Time Reconstruction</vt:lpstr>
      <vt:lpstr>Clustering with 2d multiplexing</vt:lpstr>
      <vt:lpstr>Clustering (2)</vt:lpstr>
      <vt:lpstr>Double Tracks? </vt:lpstr>
      <vt:lpstr>2D Hough Transform</vt:lpstr>
      <vt:lpstr>Double Tracks + HT</vt:lpstr>
      <vt:lpstr>HT with no clustering ?</vt:lpstr>
      <vt:lpstr>d3DT Project</vt:lpstr>
      <vt:lpstr>D3DT:  “Typical Event”</vt:lpstr>
      <vt:lpstr>D3DT : Reconstruction</vt:lpstr>
      <vt:lpstr>Conclusion</vt:lpstr>
      <vt:lpstr>SPARE</vt:lpstr>
      <vt:lpstr>d3DT Project</vt:lpstr>
      <vt:lpstr>d3DT – Auto-routing a PCB</vt:lpstr>
      <vt:lpstr>d3DT – Auto-routing a PCB</vt:lpstr>
      <vt:lpstr>d3DT – Hexagon pads</vt:lpstr>
      <vt:lpstr>A TPC using 2D Multiplexing</vt:lpstr>
      <vt:lpstr>TPC angular resolution</vt:lpstr>
      <vt:lpstr>TPC angular resolution</vt:lpstr>
      <vt:lpstr>Optimization for spatial resolution</vt:lpstr>
      <vt:lpstr>Conclusion</vt:lpstr>
      <vt:lpstr>TPC simulation</vt:lpstr>
      <vt:lpstr>Mutliplexing Factor</vt:lpstr>
      <vt:lpstr>Resolution OF a Telescope</vt:lpstr>
      <vt:lpstr>Wire length</vt:lpstr>
      <vt:lpstr>Check PadPlane</vt:lpstr>
      <vt:lpstr>About the maximum pixels :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2D TPC Multiplexed</dc:title>
  <dc:creator>Maxence Vandenbroucke</dc:creator>
  <cp:lastModifiedBy>Maxence</cp:lastModifiedBy>
  <cp:revision>202</cp:revision>
  <dcterms:created xsi:type="dcterms:W3CDTF">2016-02-17T15:40:30Z</dcterms:created>
  <dcterms:modified xsi:type="dcterms:W3CDTF">2020-10-08T15:33:28Z</dcterms:modified>
</cp:coreProperties>
</file>