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99" r:id="rId3"/>
    <p:sldId id="262" r:id="rId4"/>
    <p:sldId id="263" r:id="rId5"/>
    <p:sldId id="451" r:id="rId6"/>
    <p:sldId id="392" r:id="rId7"/>
    <p:sldId id="393" r:id="rId8"/>
    <p:sldId id="286" r:id="rId9"/>
    <p:sldId id="446" r:id="rId10"/>
    <p:sldId id="452" r:id="rId11"/>
    <p:sldId id="544" r:id="rId12"/>
    <p:sldId id="264" r:id="rId13"/>
    <p:sldId id="550" r:id="rId14"/>
    <p:sldId id="394" r:id="rId15"/>
    <p:sldId id="546" r:id="rId16"/>
    <p:sldId id="547" r:id="rId17"/>
    <p:sldId id="450" r:id="rId18"/>
    <p:sldId id="265" r:id="rId19"/>
    <p:sldId id="261" r:id="rId20"/>
    <p:sldId id="332" r:id="rId21"/>
    <p:sldId id="379" r:id="rId22"/>
    <p:sldId id="448" r:id="rId23"/>
    <p:sldId id="447" r:id="rId24"/>
    <p:sldId id="259" r:id="rId25"/>
    <p:sldId id="258" r:id="rId26"/>
    <p:sldId id="295" r:id="rId27"/>
    <p:sldId id="257" r:id="rId28"/>
    <p:sldId id="266" r:id="rId29"/>
    <p:sldId id="268" r:id="rId30"/>
    <p:sldId id="267" r:id="rId31"/>
    <p:sldId id="543" r:id="rId32"/>
    <p:sldId id="386" r:id="rId33"/>
    <p:sldId id="449" r:id="rId34"/>
    <p:sldId id="548" r:id="rId35"/>
    <p:sldId id="549" r:id="rId36"/>
    <p:sldId id="542" r:id="rId37"/>
    <p:sldId id="510" r:id="rId38"/>
    <p:sldId id="501" r:id="rId39"/>
    <p:sldId id="260" r:id="rId40"/>
    <p:sldId id="270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463"/>
  </p:normalViewPr>
  <p:slideViewPr>
    <p:cSldViewPr snapToGrid="0" snapToObjects="1">
      <p:cViewPr varScale="1">
        <p:scale>
          <a:sx n="109" d="100"/>
          <a:sy n="109" d="100"/>
        </p:scale>
        <p:origin x="216" y="200"/>
      </p:cViewPr>
      <p:guideLst/>
    </p:cSldViewPr>
  </p:slideViewPr>
  <p:outlineViewPr>
    <p:cViewPr>
      <p:scale>
        <a:sx n="33" d="100"/>
        <a:sy n="33" d="100"/>
      </p:scale>
      <p:origin x="0" y="-218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1" d="100"/>
        <a:sy n="6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CB6AB-545E-5C4C-8D96-8248CC6D7AAC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5C3C6-EE1A-1B4A-AE1F-525F3C94C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20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5C3C6-EE1A-1B4A-AE1F-525F3C94C0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67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02ADB-1ACC-463B-AFCE-2FE6DB12AED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11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5C3C6-EE1A-1B4A-AE1F-525F3C94C0E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542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213" y="1112838"/>
            <a:ext cx="6575425" cy="3698875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5005388"/>
            <a:ext cx="5335587" cy="44418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b="1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661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0AB54-C026-DE41-8117-14148346F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E5CF3D-3FCE-2F45-9411-88479A5CF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FA90F-F8B7-0D48-AEAD-31C0ADBEC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954E0-CDCE-AB47-8BC6-396358D59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3BB98-2294-A245-89A1-C68E8F10C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FE9E9-BC35-8B4B-919F-738D9A668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BB9186-B7C0-6747-8876-BADCBA600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51BE3-4FFB-7440-9418-2EA3949DA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67CB3-1950-A74B-B0DD-043ACC7DA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59762-FE15-8947-A747-28F0F878F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23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0478F6-6297-C644-AE8B-232B37C698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421DAE-F6FB-2A43-8460-D68B9F3D59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C2706-0A79-824A-AE80-20CF001DB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AE27E-8921-864E-BABB-8D6C8722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229FB-C634-E847-B52D-4712AEC8A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30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ab2_cl31exp_internals_presentation5.PNG" descr="ab2_cl31exp_internals_presentation5.PNG"/>
          <p:cNvPicPr>
            <a:picLocks noChangeAspect="1"/>
          </p:cNvPicPr>
          <p:nvPr/>
        </p:nvPicPr>
        <p:blipFill>
          <a:blip r:embed="rId2">
            <a:alphaModFix amt="7311"/>
          </a:blip>
          <a:stretch>
            <a:fillRect/>
          </a:stretch>
        </p:blipFill>
        <p:spPr>
          <a:xfrm>
            <a:off x="-168991" y="891275"/>
            <a:ext cx="12558107" cy="565588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0" name="Group"/>
          <p:cNvGrpSpPr/>
          <p:nvPr/>
        </p:nvGrpSpPr>
        <p:grpSpPr>
          <a:xfrm>
            <a:off x="0" y="6536532"/>
            <a:ext cx="12192000" cy="321469"/>
            <a:chOff x="0" y="0"/>
            <a:chExt cx="13004800" cy="457200"/>
          </a:xfrm>
        </p:grpSpPr>
        <p:sp>
          <p:nvSpPr>
            <p:cNvPr id="118" name="Rectangle"/>
            <p:cNvSpPr/>
            <p:nvPr/>
          </p:nvSpPr>
          <p:spPr>
            <a:xfrm>
              <a:off x="6502400" y="0"/>
              <a:ext cx="6502400" cy="457200"/>
            </a:xfrm>
            <a:prstGeom prst="rect">
              <a:avLst/>
            </a:prstGeom>
            <a:solidFill>
              <a:srgbClr val="6408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/>
            </a:p>
          </p:txBody>
        </p:sp>
        <p:sp>
          <p:nvSpPr>
            <p:cNvPr id="119" name="Rectangle"/>
            <p:cNvSpPr/>
            <p:nvPr/>
          </p:nvSpPr>
          <p:spPr>
            <a:xfrm>
              <a:off x="0" y="0"/>
              <a:ext cx="6502400" cy="457200"/>
            </a:xfrm>
            <a:prstGeom prst="rect">
              <a:avLst/>
            </a:prstGeom>
            <a:solidFill>
              <a:srgbClr val="433A3A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/>
            </a:p>
          </p:txBody>
        </p:sp>
      </p:grpSp>
      <p:sp>
        <p:nvSpPr>
          <p:cNvPr id="121" name="A. Saastamoinen"/>
          <p:cNvSpPr txBox="1"/>
          <p:nvPr/>
        </p:nvSpPr>
        <p:spPr>
          <a:xfrm>
            <a:off x="9466352" y="6518237"/>
            <a:ext cx="2678907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18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800"/>
              <a:t>A. Saastamoinen</a:t>
            </a:r>
          </a:p>
        </p:txBody>
      </p:sp>
      <p:sp>
        <p:nvSpPr>
          <p:cNvPr id="122" name="Rectangle"/>
          <p:cNvSpPr/>
          <p:nvPr/>
        </p:nvSpPr>
        <p:spPr>
          <a:xfrm>
            <a:off x="0" y="1"/>
            <a:ext cx="12192000" cy="892969"/>
          </a:xfrm>
          <a:prstGeom prst="rect">
            <a:avLst/>
          </a:prstGeom>
          <a:solidFill>
            <a:srgbClr val="640800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/>
          </a:p>
        </p:txBody>
      </p:sp>
      <p:sp>
        <p:nvSpPr>
          <p:cNvPr id="123" name="Nuclear Physics in Astrophysics 8, Catania, Italy               June 22, 2017"/>
          <p:cNvSpPr txBox="1"/>
          <p:nvPr/>
        </p:nvSpPr>
        <p:spPr>
          <a:xfrm>
            <a:off x="-2709" y="6446580"/>
            <a:ext cx="6096001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3" indent="0">
              <a:defRPr sz="16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/>
              <a:t>Nuclear Physics in Astrophysics 8, Catania, Italy               June 22, 2017</a:t>
            </a:r>
          </a:p>
        </p:txBody>
      </p:sp>
      <p:pic>
        <p:nvPicPr>
          <p:cNvPr id="124" name="TAM-Logo-white.png" descr="TAM-Logo-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1175" y="6530280"/>
            <a:ext cx="680357" cy="357188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xfrm>
            <a:off x="-11906" y="-8930"/>
            <a:ext cx="12215812" cy="91082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1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70531" y="6518673"/>
            <a:ext cx="321469" cy="258961"/>
          </a:xfrm>
          <a:prstGeom prst="rect">
            <a:avLst/>
          </a:prstGeom>
        </p:spPr>
        <p:txBody>
          <a:bodyPr/>
          <a:lstStyle>
            <a:lvl1pPr>
              <a:defRPr sz="13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014559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893033" y="1320106"/>
            <a:ext cx="10486571" cy="326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 sz="1688">
              <a:latin typeface="Helvetica" pitchFamily="-111" charset="0"/>
              <a:ea typeface="ヒラギノ角ゴ Pro W3" pitchFamily="-111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5487206" y="3009305"/>
            <a:ext cx="12192000" cy="351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>
              <a:defRPr/>
            </a:pPr>
            <a:endParaRPr lang="en-US" sz="1688">
              <a:latin typeface="Arial" charset="0"/>
              <a:ea typeface="ヒラギノ角ゴ Pro W3" pitchFamily="-111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0572" y="76201"/>
            <a:ext cx="11030857" cy="92392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0811" y="1067099"/>
            <a:ext cx="10970381" cy="5027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676572" y="6356450"/>
            <a:ext cx="5344080" cy="21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rgbClr val="064308"/>
                </a:solidFill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LECM TPC WG, Aug 2020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676571" y="6572250"/>
            <a:ext cx="5321905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rgbClr val="064308"/>
                </a:solidFill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Speaker - Slide </a:t>
            </a:r>
            <a:fld id="{EBE01311-EF90-4B83-B1FF-12E2D8AE8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21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maroon-body.jpg" descr="maroon-bo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1"/>
            <a:ext cx="12192003" cy="685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609599" y="147764"/>
            <a:ext cx="10972803" cy="1452436"/>
          </a:xfrm>
          <a:prstGeom prst="rect">
            <a:avLst/>
          </a:prstGeom>
        </p:spPr>
        <p:txBody>
          <a:bodyPr lIns="45719" tIns="45719" rIns="45719" bIns="45719"/>
          <a:lstStyle>
            <a:lvl1pPr defTabSz="321468">
              <a:defRPr sz="4200"/>
            </a:lvl1pPr>
          </a:lstStyle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idx="1"/>
          </p:nvPr>
        </p:nvSpPr>
        <p:spPr>
          <a:xfrm>
            <a:off x="609599" y="1600200"/>
            <a:ext cx="10972803" cy="5257801"/>
          </a:xfrm>
          <a:prstGeom prst="rect">
            <a:avLst/>
          </a:prstGeom>
        </p:spPr>
        <p:txBody>
          <a:bodyPr lIns="45719" tIns="45719" rIns="45719" bIns="45719"/>
          <a:lstStyle>
            <a:lvl1pPr marL="155863" indent="-155863" defTabSz="321468">
              <a:spcBef>
                <a:spcPts val="400"/>
              </a:spcBef>
              <a:buFontTx/>
              <a:buBlip>
                <a:blip r:embed="rId3"/>
              </a:buBlip>
              <a:defRPr sz="3000"/>
            </a:lvl1pPr>
            <a:lvl2pPr marL="763360" indent="-306160" defTabSz="321468">
              <a:spcBef>
                <a:spcPts val="400"/>
              </a:spcBef>
              <a:buFontTx/>
              <a:defRPr sz="3000"/>
            </a:lvl2pPr>
            <a:lvl3pPr marL="1200150" indent="-285750" defTabSz="321468">
              <a:spcBef>
                <a:spcPts val="400"/>
              </a:spcBef>
              <a:buFontTx/>
              <a:defRPr sz="3000"/>
            </a:lvl3pPr>
            <a:lvl4pPr marL="1714500" indent="-342899" defTabSz="321468">
              <a:spcBef>
                <a:spcPts val="400"/>
              </a:spcBef>
              <a:buFontTx/>
              <a:defRPr sz="3000"/>
            </a:lvl4pPr>
            <a:lvl5pPr marL="2171700" indent="-342900" defTabSz="321468">
              <a:spcBef>
                <a:spcPts val="400"/>
              </a:spcBef>
              <a:buFontTx/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57283" y="6613340"/>
            <a:ext cx="325119" cy="237905"/>
          </a:xfrm>
          <a:prstGeom prst="rect">
            <a:avLst/>
          </a:prstGeom>
        </p:spPr>
        <p:txBody>
          <a:bodyPr wrap="none" lIns="45719" tIns="45719" rIns="45719" bIns="45719"/>
          <a:lstStyle>
            <a:lvl1pPr defTabSz="321468">
              <a:defRPr sz="1100"/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48114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FE4B9-77CB-0942-AF31-D1201DF32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70FA5-1E47-5D4C-BECB-F9FC16593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C0F5C-1C76-A648-9175-A4A16058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57B42-BF11-8745-992E-117FB03CB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99B0B-32CF-5846-B0B2-B97C1C8BA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9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EDB1-91BD-174C-ACB6-6B638589E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7DBB5-7500-1649-B9C4-77C5AA081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8310B-A2AC-314E-82DF-61948C93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1A421-AED1-8643-AA01-B95ECE64C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E6D7F-BF5C-3140-B2EC-5AE3C0BB7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4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40C88-4A50-124A-A908-5A9520006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66E17-2E17-E144-AA02-CC1BF13DD7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F8C6F-1892-074E-B051-6945A710D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B3737-7E72-D348-8206-593CD187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7CA30D-54F0-8044-8E63-F094E5AA7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BF39E-D2DF-4F48-9893-0F0F43B88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8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A8573-1B9B-7844-A98F-E010AE22F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90A89-560C-434A-81CA-0892D8C49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74941-36D7-BC42-8099-32C874434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2499F-6B2B-B54E-8667-EE197E5386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0CF8B9-1A47-0D4C-B390-736C39582E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B10C11-7270-6C45-AC9B-26CC676A5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52DF48-BE02-E248-B798-B2EB895F4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F85482-1C1D-0F46-892D-D3B144551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71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23B24-03DE-F349-B23E-C8D6D80D6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9C2B14-4482-514A-919A-FE8202369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E756D4-8B03-7E46-BAB2-19053264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686645-9535-994F-A777-9393A43E5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3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1BCF8F-E136-344A-91D1-9C57697E9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C77910-C3E2-FE42-855A-B4586DFAC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C9FAC-B48D-8F45-B5AA-A46AFEB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3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D670B-5F4E-D64C-9010-0456EBD92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3875C-2F64-E54E-A4D9-8BD0EE051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DE5271-2103-174D-8231-A9D1DB12C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9433BD-1C1F-0945-B442-B7014DABA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C544B-8CB2-3341-9820-C96E15E5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989697-1567-8E48-84CD-3D4189201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4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1D943-6BD2-8040-BD54-085F309AF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D213CC-AAA1-D149-ACA3-38874D558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DC6A1-3763-1C45-AE6C-B5E4A2CE20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D4DE21-E027-3344-96AB-17534EB35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82E112-7655-714E-B16D-B75DB5B73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BDDD6-A1B7-4E4E-8E98-F06EC9005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2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62A6C0-6BE5-4646-8398-5C9BE5D11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532D2-FD12-084D-B3CD-4DEF4FADB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C995C6-2836-4A45-BEBB-35BCF47EE1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D0302-10D4-1749-AFE7-4C9DC55D0A29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69C4A-B187-5A46-BBDC-74262A72B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4B293-1A92-CF42-83E0-A83EFE33E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A1FB6-8945-0D41-927B-C74529B7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67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2.tiff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emf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53.png"/><Relationship Id="rId4" Type="http://schemas.microsoft.com/office/2007/relationships/hdphoto" Target="../media/hdphoto3.wdp"/><Relationship Id="rId9" Type="http://schemas.microsoft.com/office/2007/relationships/hdphoto" Target="../media/hdphoto5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68.tiff"/><Relationship Id="rId4" Type="http://schemas.microsoft.com/office/2007/relationships/hdphoto" Target="../media/hdphoto6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tiff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tiff"/><Relationship Id="rId4" Type="http://schemas.openxmlformats.org/officeDocument/2006/relationships/image" Target="../media/image7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emf"/><Relationship Id="rId5" Type="http://schemas.microsoft.com/office/2007/relationships/hdphoto" Target="../media/hdphoto7.wdp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1.emf"/><Relationship Id="rId4" Type="http://schemas.openxmlformats.org/officeDocument/2006/relationships/image" Target="../media/image9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arxiv.org/abs/1903.0140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jpe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7F4E7D-BBBC-7040-BF25-2B96049F38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17683"/>
            <a:ext cx="12192001" cy="68226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DB9CE9-967A-DE48-BA8B-EB6BFB5258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TPCs &amp; Active Targets in Nuclear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E39E06-A105-E74E-B2B8-83BB86A0E2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518455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Emanuel (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lolly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) Pollacco</a:t>
            </a:r>
          </a:p>
          <a:p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for the PUMA, GET, AT-TPC GADGET, ACTAR,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TeBAT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… collaborations</a:t>
            </a:r>
          </a:p>
          <a:p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IRFU/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DPhN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6</a:t>
            </a:r>
            <a:r>
              <a:rPr lang="en-US" b="1" baseline="30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th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October 2020</a:t>
            </a:r>
          </a:p>
        </p:txBody>
      </p:sp>
    </p:spTree>
    <p:extLst>
      <p:ext uri="{BB962C8B-B14F-4D97-AF65-F5344CB8AC3E}">
        <p14:creationId xmlns:p14="http://schemas.microsoft.com/office/powerpoint/2010/main" val="3145044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A1A3C-5188-C740-90A9-55DF4E930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Spectrometer Focal Plane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02ABD9-1437-9040-89C7-6FB4A1B90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D26DD7-D5E2-0743-B57D-64F581AAA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661" y="4390824"/>
            <a:ext cx="5502237" cy="20410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7E36E4-C214-7C44-9388-5D01F4F12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1954302" cy="8251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F78470-9E45-014C-8E35-B687949C402B}"/>
              </a:ext>
            </a:extLst>
          </p:cNvPr>
          <p:cNvSpPr txBox="1"/>
          <p:nvPr/>
        </p:nvSpPr>
        <p:spPr>
          <a:xfrm>
            <a:off x="6660705" y="1823177"/>
            <a:ext cx="4017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X2 Improvement in </a:t>
            </a:r>
            <a:r>
              <a:rPr lang="en-US" sz="2800" err="1"/>
              <a:t>Resoln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43821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A26F7E-CD34-614C-BE71-8ECF39DA8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918"/>
            <a:ext cx="12191999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103012-4F87-E546-BFD3-4414FA3C2BB3}"/>
              </a:ext>
            </a:extLst>
          </p:cNvPr>
          <p:cNvSpPr txBox="1"/>
          <p:nvPr/>
        </p:nvSpPr>
        <p:spPr>
          <a:xfrm>
            <a:off x="3402105" y="2783542"/>
            <a:ext cx="1954574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X10 more e /Signal</a:t>
            </a:r>
          </a:p>
          <a:p>
            <a:r>
              <a:rPr lang="en-US" dirty="0">
                <a:solidFill>
                  <a:schemeClr val="bg1"/>
                </a:solidFill>
              </a:rPr>
              <a:t>Be 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 Mg/S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Image 47" descr="LogoIrfu.png">
            <a:extLst>
              <a:ext uri="{FF2B5EF4-FFF2-40B4-BE49-F238E27FC236}">
                <a16:creationId xmlns:a16="http://schemas.microsoft.com/office/drawing/2014/main" id="{3F51B17B-8BDE-E440-8C0D-671B52B4D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50000"/>
                    </a14:imgEffect>
                    <a14:imgEffect>
                      <a14:colorTemperature colorTemp="7983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096000" y="6200323"/>
            <a:ext cx="814748" cy="805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1983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A46E60F-B1BC-BB4B-8614-8EBF7C372F39}"/>
              </a:ext>
            </a:extLst>
          </p:cNvPr>
          <p:cNvGrpSpPr/>
          <p:nvPr/>
        </p:nvGrpSpPr>
        <p:grpSpPr>
          <a:xfrm>
            <a:off x="6266329" y="4764851"/>
            <a:ext cx="3805255" cy="2510008"/>
            <a:chOff x="2547940" y="-457202"/>
            <a:chExt cx="5676896" cy="5600704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F2278202-7663-D24D-94A3-0FF15C82CBDF}"/>
                </a:ext>
              </a:extLst>
            </p:cNvPr>
            <p:cNvSpPr/>
            <p:nvPr/>
          </p:nvSpPr>
          <p:spPr>
            <a:xfrm>
              <a:off x="5386388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EC1CFC5-8CE9-AD4D-8BF4-877EAC2DA5DA}"/>
                </a:ext>
              </a:extLst>
            </p:cNvPr>
            <p:cNvSpPr/>
            <p:nvPr/>
          </p:nvSpPr>
          <p:spPr>
            <a:xfrm>
              <a:off x="6096000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3B126305-FB34-9D4A-BF21-A3BE5111AF65}"/>
                </a:ext>
              </a:extLst>
            </p:cNvPr>
            <p:cNvSpPr/>
            <p:nvPr/>
          </p:nvSpPr>
          <p:spPr>
            <a:xfrm>
              <a:off x="6805612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8A6F5DF1-A0DF-8C48-A405-42DF2869DEC1}"/>
                </a:ext>
              </a:extLst>
            </p:cNvPr>
            <p:cNvSpPr/>
            <p:nvPr/>
          </p:nvSpPr>
          <p:spPr>
            <a:xfrm>
              <a:off x="7515224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82EBDB27-B5A7-FB41-B662-499715F2691F}"/>
                </a:ext>
              </a:extLst>
            </p:cNvPr>
            <p:cNvSpPr/>
            <p:nvPr/>
          </p:nvSpPr>
          <p:spPr>
            <a:xfrm>
              <a:off x="5386388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A3D63875-CA26-274C-BFE4-2602CEA8CD74}"/>
                </a:ext>
              </a:extLst>
            </p:cNvPr>
            <p:cNvSpPr/>
            <p:nvPr/>
          </p:nvSpPr>
          <p:spPr>
            <a:xfrm>
              <a:off x="6096000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974ED886-0408-DC4B-8034-5094841DDC8F}"/>
                </a:ext>
              </a:extLst>
            </p:cNvPr>
            <p:cNvSpPr/>
            <p:nvPr/>
          </p:nvSpPr>
          <p:spPr>
            <a:xfrm>
              <a:off x="6805612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5E333AF7-2B68-F24C-842B-7EA535333E6C}"/>
                </a:ext>
              </a:extLst>
            </p:cNvPr>
            <p:cNvSpPr/>
            <p:nvPr/>
          </p:nvSpPr>
          <p:spPr>
            <a:xfrm>
              <a:off x="7515224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2081978D-5F14-1447-A778-649C37E0C3AD}"/>
                </a:ext>
              </a:extLst>
            </p:cNvPr>
            <p:cNvSpPr/>
            <p:nvPr/>
          </p:nvSpPr>
          <p:spPr>
            <a:xfrm>
              <a:off x="5386388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1005886B-6148-8E41-82B5-40AA6C062199}"/>
                </a:ext>
              </a:extLst>
            </p:cNvPr>
            <p:cNvSpPr/>
            <p:nvPr/>
          </p:nvSpPr>
          <p:spPr>
            <a:xfrm>
              <a:off x="6096000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9D009BEF-09B8-7A4E-BDFD-4D87B8A021D0}"/>
                </a:ext>
              </a:extLst>
            </p:cNvPr>
            <p:cNvSpPr/>
            <p:nvPr/>
          </p:nvSpPr>
          <p:spPr>
            <a:xfrm>
              <a:off x="6805612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C521C113-C834-5D46-B795-F2B6293CBD63}"/>
                </a:ext>
              </a:extLst>
            </p:cNvPr>
            <p:cNvSpPr/>
            <p:nvPr/>
          </p:nvSpPr>
          <p:spPr>
            <a:xfrm>
              <a:off x="7515224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3B11719D-88CC-6444-B548-1373898A1AD4}"/>
                </a:ext>
              </a:extLst>
            </p:cNvPr>
            <p:cNvSpPr/>
            <p:nvPr/>
          </p:nvSpPr>
          <p:spPr>
            <a:xfrm>
              <a:off x="5386388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B3C8E3F7-55AB-E44B-9CF1-33AD7B19D4F6}"/>
                </a:ext>
              </a:extLst>
            </p:cNvPr>
            <p:cNvSpPr/>
            <p:nvPr/>
          </p:nvSpPr>
          <p:spPr>
            <a:xfrm>
              <a:off x="6096000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8D2EB1BB-78BC-9647-917F-1F9B529CE143}"/>
                </a:ext>
              </a:extLst>
            </p:cNvPr>
            <p:cNvSpPr/>
            <p:nvPr/>
          </p:nvSpPr>
          <p:spPr>
            <a:xfrm>
              <a:off x="6805612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4C461F8B-CFD1-D740-8A1D-30E958358D02}"/>
                </a:ext>
              </a:extLst>
            </p:cNvPr>
            <p:cNvSpPr/>
            <p:nvPr/>
          </p:nvSpPr>
          <p:spPr>
            <a:xfrm>
              <a:off x="7515224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6495A10E-089F-204D-9CC0-4CDB1C607DF4}"/>
                </a:ext>
              </a:extLst>
            </p:cNvPr>
            <p:cNvSpPr/>
            <p:nvPr/>
          </p:nvSpPr>
          <p:spPr>
            <a:xfrm>
              <a:off x="2547940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39BCB899-57F2-DC41-9D19-6AA4BD3C184A}"/>
                </a:ext>
              </a:extLst>
            </p:cNvPr>
            <p:cNvSpPr/>
            <p:nvPr/>
          </p:nvSpPr>
          <p:spPr>
            <a:xfrm>
              <a:off x="3257552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F86F6061-8C86-3F41-99FB-E856ADA91D32}"/>
                </a:ext>
              </a:extLst>
            </p:cNvPr>
            <p:cNvSpPr/>
            <p:nvPr/>
          </p:nvSpPr>
          <p:spPr>
            <a:xfrm>
              <a:off x="3967164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04D2B453-6B4B-7445-8909-22BF4FE2D305}"/>
                </a:ext>
              </a:extLst>
            </p:cNvPr>
            <p:cNvSpPr/>
            <p:nvPr/>
          </p:nvSpPr>
          <p:spPr>
            <a:xfrm>
              <a:off x="4676776" y="2343150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6885904-A9FA-CC4B-B9B7-AF3FB69E2BAC}"/>
                </a:ext>
              </a:extLst>
            </p:cNvPr>
            <p:cNvSpPr/>
            <p:nvPr/>
          </p:nvSpPr>
          <p:spPr>
            <a:xfrm>
              <a:off x="2547940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4E8CE0DA-1834-DA4F-9358-11C5F9520FA0}"/>
                </a:ext>
              </a:extLst>
            </p:cNvPr>
            <p:cNvSpPr/>
            <p:nvPr/>
          </p:nvSpPr>
          <p:spPr>
            <a:xfrm>
              <a:off x="3257552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A2DE9A78-EBE1-0741-81FB-94A2E92EC6A6}"/>
                </a:ext>
              </a:extLst>
            </p:cNvPr>
            <p:cNvSpPr/>
            <p:nvPr/>
          </p:nvSpPr>
          <p:spPr>
            <a:xfrm>
              <a:off x="3967164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BEB2B7F9-E8B1-5C40-A39D-21AD5CEF1F46}"/>
                </a:ext>
              </a:extLst>
            </p:cNvPr>
            <p:cNvSpPr/>
            <p:nvPr/>
          </p:nvSpPr>
          <p:spPr>
            <a:xfrm>
              <a:off x="4676776" y="3043238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9DA93835-C934-AD4E-9F89-7890E27828C5}"/>
                </a:ext>
              </a:extLst>
            </p:cNvPr>
            <p:cNvSpPr/>
            <p:nvPr/>
          </p:nvSpPr>
          <p:spPr>
            <a:xfrm>
              <a:off x="2547940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43665987-270B-5F4B-A379-234881BD7844}"/>
                </a:ext>
              </a:extLst>
            </p:cNvPr>
            <p:cNvSpPr/>
            <p:nvPr/>
          </p:nvSpPr>
          <p:spPr>
            <a:xfrm>
              <a:off x="3257552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452F94DF-E085-BA44-B590-CAB15057B592}"/>
                </a:ext>
              </a:extLst>
            </p:cNvPr>
            <p:cNvSpPr/>
            <p:nvPr/>
          </p:nvSpPr>
          <p:spPr>
            <a:xfrm>
              <a:off x="3967164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0A47B9EF-5858-6F4E-AE5B-51D01668007A}"/>
                </a:ext>
              </a:extLst>
            </p:cNvPr>
            <p:cNvSpPr/>
            <p:nvPr/>
          </p:nvSpPr>
          <p:spPr>
            <a:xfrm>
              <a:off x="4676776" y="374332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CD4B7BCD-D274-5743-8B92-201A2C7BD6D7}"/>
                </a:ext>
              </a:extLst>
            </p:cNvPr>
            <p:cNvSpPr/>
            <p:nvPr/>
          </p:nvSpPr>
          <p:spPr>
            <a:xfrm>
              <a:off x="2547940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B5B808E7-2863-584C-BD5A-B9271D68B1DF}"/>
                </a:ext>
              </a:extLst>
            </p:cNvPr>
            <p:cNvSpPr/>
            <p:nvPr/>
          </p:nvSpPr>
          <p:spPr>
            <a:xfrm>
              <a:off x="3257552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A06722FA-8EE3-4448-ACED-97FCBEC7F302}"/>
                </a:ext>
              </a:extLst>
            </p:cNvPr>
            <p:cNvSpPr/>
            <p:nvPr/>
          </p:nvSpPr>
          <p:spPr>
            <a:xfrm>
              <a:off x="3967164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AAF2FB7C-E83E-E547-B043-73A300FC0263}"/>
                </a:ext>
              </a:extLst>
            </p:cNvPr>
            <p:cNvSpPr/>
            <p:nvPr/>
          </p:nvSpPr>
          <p:spPr>
            <a:xfrm>
              <a:off x="4676776" y="444341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4FD56F37-4611-3F40-AB29-D16AEA5BC5ED}"/>
                </a:ext>
              </a:extLst>
            </p:cNvPr>
            <p:cNvSpPr/>
            <p:nvPr/>
          </p:nvSpPr>
          <p:spPr>
            <a:xfrm>
              <a:off x="2547940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CD67CF9A-8ACB-A64F-8B22-4C04C3E8CA75}"/>
                </a:ext>
              </a:extLst>
            </p:cNvPr>
            <p:cNvSpPr/>
            <p:nvPr/>
          </p:nvSpPr>
          <p:spPr>
            <a:xfrm>
              <a:off x="3257552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4527F470-1ABD-384C-8A31-D48967DED2B5}"/>
                </a:ext>
              </a:extLst>
            </p:cNvPr>
            <p:cNvSpPr/>
            <p:nvPr/>
          </p:nvSpPr>
          <p:spPr>
            <a:xfrm>
              <a:off x="3967164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4F6395FD-01BD-3C46-855B-0543F45F7998}"/>
                </a:ext>
              </a:extLst>
            </p:cNvPr>
            <p:cNvSpPr/>
            <p:nvPr/>
          </p:nvSpPr>
          <p:spPr>
            <a:xfrm>
              <a:off x="4676776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DFCC74DD-65C3-214D-985F-9C5A63F88475}"/>
                </a:ext>
              </a:extLst>
            </p:cNvPr>
            <p:cNvSpPr/>
            <p:nvPr/>
          </p:nvSpPr>
          <p:spPr>
            <a:xfrm>
              <a:off x="2547940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B01AA0A8-0C20-084F-A066-48D8434E288D}"/>
                </a:ext>
              </a:extLst>
            </p:cNvPr>
            <p:cNvSpPr/>
            <p:nvPr/>
          </p:nvSpPr>
          <p:spPr>
            <a:xfrm>
              <a:off x="3257552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8BA5223-68B7-014B-892D-7E810870DF8F}"/>
                </a:ext>
              </a:extLst>
            </p:cNvPr>
            <p:cNvSpPr/>
            <p:nvPr/>
          </p:nvSpPr>
          <p:spPr>
            <a:xfrm>
              <a:off x="3967164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21CB2B58-08C8-E246-9A74-F000996B6667}"/>
                </a:ext>
              </a:extLst>
            </p:cNvPr>
            <p:cNvSpPr/>
            <p:nvPr/>
          </p:nvSpPr>
          <p:spPr>
            <a:xfrm>
              <a:off x="4676776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38E9D169-0D4C-7546-BC43-69253FAF70C3}"/>
                </a:ext>
              </a:extLst>
            </p:cNvPr>
            <p:cNvSpPr/>
            <p:nvPr/>
          </p:nvSpPr>
          <p:spPr>
            <a:xfrm>
              <a:off x="2547940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CC6A25F7-EB4D-EB47-AA2C-407FCE16C1DD}"/>
                </a:ext>
              </a:extLst>
            </p:cNvPr>
            <p:cNvSpPr/>
            <p:nvPr/>
          </p:nvSpPr>
          <p:spPr>
            <a:xfrm>
              <a:off x="3257552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66209E34-B79E-8147-A13F-5002501B34B7}"/>
                </a:ext>
              </a:extLst>
            </p:cNvPr>
            <p:cNvSpPr/>
            <p:nvPr/>
          </p:nvSpPr>
          <p:spPr>
            <a:xfrm>
              <a:off x="3967164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7D10CD3C-5638-944A-9C5B-8013668EF7C8}"/>
                </a:ext>
              </a:extLst>
            </p:cNvPr>
            <p:cNvSpPr/>
            <p:nvPr/>
          </p:nvSpPr>
          <p:spPr>
            <a:xfrm>
              <a:off x="4676776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4EB75F57-AC28-2146-8FB4-EEE923BA352D}"/>
                </a:ext>
              </a:extLst>
            </p:cNvPr>
            <p:cNvSpPr/>
            <p:nvPr/>
          </p:nvSpPr>
          <p:spPr>
            <a:xfrm>
              <a:off x="2547940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913E7821-78F5-BD42-AB19-D58050EA957A}"/>
                </a:ext>
              </a:extLst>
            </p:cNvPr>
            <p:cNvSpPr/>
            <p:nvPr/>
          </p:nvSpPr>
          <p:spPr>
            <a:xfrm>
              <a:off x="3257552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516C8181-B465-BF43-B5D4-B4352D87E7F2}"/>
                </a:ext>
              </a:extLst>
            </p:cNvPr>
            <p:cNvSpPr/>
            <p:nvPr/>
          </p:nvSpPr>
          <p:spPr>
            <a:xfrm>
              <a:off x="3967164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8A960BFA-1529-6B40-911F-2102B23935BA}"/>
                </a:ext>
              </a:extLst>
            </p:cNvPr>
            <p:cNvSpPr/>
            <p:nvPr/>
          </p:nvSpPr>
          <p:spPr>
            <a:xfrm>
              <a:off x="4676776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EFAF7621-6895-5A42-B010-91C8F9DCC9E0}"/>
                </a:ext>
              </a:extLst>
            </p:cNvPr>
            <p:cNvSpPr/>
            <p:nvPr/>
          </p:nvSpPr>
          <p:spPr>
            <a:xfrm>
              <a:off x="5386388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503AA0E-75AC-DB48-BB41-A98F19175778}"/>
                </a:ext>
              </a:extLst>
            </p:cNvPr>
            <p:cNvSpPr/>
            <p:nvPr/>
          </p:nvSpPr>
          <p:spPr>
            <a:xfrm>
              <a:off x="6096000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45F8352A-62CA-0541-86A1-31E629D4DB6B}"/>
                </a:ext>
              </a:extLst>
            </p:cNvPr>
            <p:cNvSpPr/>
            <p:nvPr/>
          </p:nvSpPr>
          <p:spPr>
            <a:xfrm>
              <a:off x="6805612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595AE42A-8B17-4E4C-9109-4C418F67E643}"/>
                </a:ext>
              </a:extLst>
            </p:cNvPr>
            <p:cNvSpPr/>
            <p:nvPr/>
          </p:nvSpPr>
          <p:spPr>
            <a:xfrm>
              <a:off x="7515224" y="-45720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6C9783AC-DC1C-CD43-BF8C-B1086F7AF661}"/>
                </a:ext>
              </a:extLst>
            </p:cNvPr>
            <p:cNvSpPr/>
            <p:nvPr/>
          </p:nvSpPr>
          <p:spPr>
            <a:xfrm>
              <a:off x="5386388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46289C69-9117-B941-815C-B02CEA987EC4}"/>
                </a:ext>
              </a:extLst>
            </p:cNvPr>
            <p:cNvSpPr/>
            <p:nvPr/>
          </p:nvSpPr>
          <p:spPr>
            <a:xfrm>
              <a:off x="6096000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19C888CD-4B66-2043-99B3-9A546DD452CE}"/>
                </a:ext>
              </a:extLst>
            </p:cNvPr>
            <p:cNvSpPr/>
            <p:nvPr/>
          </p:nvSpPr>
          <p:spPr>
            <a:xfrm>
              <a:off x="6805612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32624C8-48BF-0640-AB49-66D8B3C41B36}"/>
                </a:ext>
              </a:extLst>
            </p:cNvPr>
            <p:cNvSpPr/>
            <p:nvPr/>
          </p:nvSpPr>
          <p:spPr>
            <a:xfrm>
              <a:off x="7515224" y="242886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D3A0AD38-8FE7-C14B-BAFA-ED9DCC1DD001}"/>
                </a:ext>
              </a:extLst>
            </p:cNvPr>
            <p:cNvSpPr/>
            <p:nvPr/>
          </p:nvSpPr>
          <p:spPr>
            <a:xfrm>
              <a:off x="5386388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1B06F7BB-7763-D142-A2CC-19E78EA169B3}"/>
                </a:ext>
              </a:extLst>
            </p:cNvPr>
            <p:cNvSpPr/>
            <p:nvPr/>
          </p:nvSpPr>
          <p:spPr>
            <a:xfrm>
              <a:off x="6096000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766BDDBD-4759-2349-B2C3-A285C1C96065}"/>
                </a:ext>
              </a:extLst>
            </p:cNvPr>
            <p:cNvSpPr/>
            <p:nvPr/>
          </p:nvSpPr>
          <p:spPr>
            <a:xfrm>
              <a:off x="6805612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6798BE9C-AD62-6042-A18E-ECFF4CB33DDF}"/>
                </a:ext>
              </a:extLst>
            </p:cNvPr>
            <p:cNvSpPr/>
            <p:nvPr/>
          </p:nvSpPr>
          <p:spPr>
            <a:xfrm>
              <a:off x="7515224" y="942974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D9197059-BF57-F847-8E94-C1F39CF0D2E8}"/>
                </a:ext>
              </a:extLst>
            </p:cNvPr>
            <p:cNvSpPr/>
            <p:nvPr/>
          </p:nvSpPr>
          <p:spPr>
            <a:xfrm>
              <a:off x="5386388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ounded Rectangle 81">
              <a:extLst>
                <a:ext uri="{FF2B5EF4-FFF2-40B4-BE49-F238E27FC236}">
                  <a16:creationId xmlns:a16="http://schemas.microsoft.com/office/drawing/2014/main" id="{AD8B5B90-EA9A-DD48-B0E1-A54F01D80B97}"/>
                </a:ext>
              </a:extLst>
            </p:cNvPr>
            <p:cNvSpPr/>
            <p:nvPr/>
          </p:nvSpPr>
          <p:spPr>
            <a:xfrm>
              <a:off x="6096000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F0F952C4-2FB2-5848-B834-D0ECAE6587A7}"/>
                </a:ext>
              </a:extLst>
            </p:cNvPr>
            <p:cNvSpPr/>
            <p:nvPr/>
          </p:nvSpPr>
          <p:spPr>
            <a:xfrm>
              <a:off x="6805612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4576FA0B-31DF-1B4A-9663-41F71F79054E}"/>
                </a:ext>
              </a:extLst>
            </p:cNvPr>
            <p:cNvSpPr/>
            <p:nvPr/>
          </p:nvSpPr>
          <p:spPr>
            <a:xfrm>
              <a:off x="7515224" y="1643062"/>
              <a:ext cx="709612" cy="700088"/>
            </a:xfrm>
            <a:prstGeom prst="roundRect">
              <a:avLst/>
            </a:prstGeom>
            <a:grpFill/>
            <a:ln>
              <a:solidFill>
                <a:schemeClr val="accent2">
                  <a:lumMod val="50000"/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71F2B4E-A72A-1748-BD80-BC32AB81D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8" y="-25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Some Difficulties with AT/ TPCs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821BD-35F5-DD43-A910-871E1F1AE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3256"/>
            <a:ext cx="10515600" cy="5834744"/>
          </a:xfrm>
        </p:spPr>
        <p:txBody>
          <a:bodyPr>
            <a:normAutofit fontScale="62500" lnSpcReduction="20000"/>
          </a:bodyPr>
          <a:lstStyle/>
          <a:p>
            <a:r>
              <a:rPr lang="en-US" sz="3800" b="1" dirty="0"/>
              <a:t>Small &amp; </a:t>
            </a:r>
            <a:r>
              <a:rPr lang="en-US" sz="3800" b="1" dirty="0" err="1"/>
              <a:t>transportanle</a:t>
            </a:r>
            <a:r>
              <a:rPr lang="en-US" sz="3800" b="1" dirty="0"/>
              <a:t> structures detectors  </a:t>
            </a:r>
          </a:p>
          <a:p>
            <a:pPr lvl="1"/>
            <a:r>
              <a:rPr lang="en-US" sz="2500" dirty="0"/>
              <a:t>Small </a:t>
            </a:r>
            <a:r>
              <a:rPr lang="en-US" sz="2500" dirty="0" err="1"/>
              <a:t>dyn</a:t>
            </a:r>
            <a:r>
              <a:rPr lang="en-US" sz="2500" dirty="0"/>
              <a:t> </a:t>
            </a:r>
            <a:r>
              <a:rPr lang="en-US" sz="2500" dirty="0" err="1"/>
              <a:t>rnges</a:t>
            </a:r>
            <a:r>
              <a:rPr lang="en-US" sz="2500" dirty="0"/>
              <a:t> </a:t>
            </a:r>
            <a:r>
              <a:rPr lang="en-US" sz="2500" dirty="0">
                <a:sym typeface="Wingdings" pitchFamily="2" charset="2"/>
              </a:rPr>
              <a:t> magnets / DSSSD, </a:t>
            </a:r>
            <a:r>
              <a:rPr lang="en-US" sz="2500" dirty="0" err="1">
                <a:sym typeface="Wingdings" pitchFamily="2" charset="2"/>
              </a:rPr>
              <a:t>CsI</a:t>
            </a:r>
            <a:r>
              <a:rPr lang="en-US" sz="2500" dirty="0">
                <a:sym typeface="Wingdings" pitchFamily="2" charset="2"/>
              </a:rPr>
              <a:t> …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dirty="0">
                <a:sym typeface="Wingdings" pitchFamily="2" charset="2"/>
              </a:rPr>
              <a:t>A complex compact device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dirty="0">
                <a:solidFill>
                  <a:srgbClr val="FF0000"/>
                </a:solidFill>
                <a:sym typeface="Wingdings" pitchFamily="2" charset="2"/>
              </a:rPr>
              <a:t>Simulations, tests … being done </a:t>
            </a:r>
            <a:endParaRPr lang="en-US" sz="2500" dirty="0">
              <a:solidFill>
                <a:srgbClr val="FF0000"/>
              </a:solidFill>
            </a:endParaRPr>
          </a:p>
          <a:p>
            <a:pPr lvl="1"/>
            <a:endParaRPr lang="en-US" sz="2500" dirty="0"/>
          </a:p>
          <a:p>
            <a:r>
              <a:rPr lang="en-US" sz="3600" b="1" dirty="0"/>
              <a:t>Gas H</a:t>
            </a:r>
            <a:r>
              <a:rPr lang="en-US" sz="3600" b="1" baseline="-25000" dirty="0"/>
              <a:t>2</a:t>
            </a:r>
            <a:r>
              <a:rPr lang="en-US" sz="3600" b="1" dirty="0"/>
              <a:t>, D</a:t>
            </a:r>
            <a:r>
              <a:rPr lang="en-US" sz="3600" b="1" baseline="-25000" dirty="0"/>
              <a:t>2</a:t>
            </a:r>
            <a:r>
              <a:rPr lang="en-US" sz="3600" b="1" dirty="0"/>
              <a:t>, </a:t>
            </a:r>
            <a:r>
              <a:rPr lang="en-US" sz="3600" b="1" baseline="30000" dirty="0"/>
              <a:t>3</a:t>
            </a:r>
            <a:r>
              <a:rPr lang="en-US" sz="3600" b="1" dirty="0"/>
              <a:t>He, </a:t>
            </a:r>
            <a:r>
              <a:rPr lang="en-US" sz="3600" b="1" baseline="30000" dirty="0"/>
              <a:t>4</a:t>
            </a:r>
            <a:r>
              <a:rPr lang="en-US" sz="3600" b="1" dirty="0"/>
              <a:t>H, … </a:t>
            </a:r>
            <a:r>
              <a:rPr lang="en-US" sz="3600" b="1" baseline="30000" dirty="0"/>
              <a:t>12</a:t>
            </a:r>
            <a:r>
              <a:rPr lang="en-US" sz="3600" b="1" dirty="0"/>
              <a:t>CO</a:t>
            </a:r>
            <a:r>
              <a:rPr lang="en-US" sz="3600" b="1" baseline="-25000" dirty="0"/>
              <a:t>2</a:t>
            </a:r>
          </a:p>
          <a:p>
            <a:pPr lvl="1"/>
            <a:r>
              <a:rPr lang="en-US" sz="2500" dirty="0"/>
              <a:t>Pure or small  % quencher </a:t>
            </a:r>
          </a:p>
          <a:p>
            <a:pPr lvl="1"/>
            <a:r>
              <a:rPr lang="en-US" sz="2500" dirty="0"/>
              <a:t>High drift fields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i="1" dirty="0" err="1"/>
              <a:t>Cortesi</a:t>
            </a:r>
            <a:r>
              <a:rPr lang="en-US" sz="2500" i="1" dirty="0"/>
              <a:t> et al (NSCL M-THGEM) </a:t>
            </a:r>
            <a:r>
              <a:rPr lang="en-US" sz="2500" i="1" u="sng" dirty="0" err="1">
                <a:solidFill>
                  <a:srgbClr val="FF0000"/>
                </a:solidFill>
              </a:rPr>
              <a:t>soln</a:t>
            </a:r>
            <a:r>
              <a:rPr lang="en-US" sz="2500" i="1" u="sng" dirty="0">
                <a:solidFill>
                  <a:srgbClr val="FF0000"/>
                </a:solidFill>
              </a:rPr>
              <a:t> in view</a:t>
            </a:r>
          </a:p>
          <a:p>
            <a:pPr marL="457200" lvl="1" indent="0">
              <a:buNone/>
            </a:pPr>
            <a:endParaRPr lang="en-US" sz="2500" dirty="0"/>
          </a:p>
          <a:p>
            <a:r>
              <a:rPr lang="en-US" sz="3600" b="1" dirty="0"/>
              <a:t>Low energies (close to the Bragg peak)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dirty="0"/>
              <a:t>Short Tracks </a:t>
            </a:r>
            <a:r>
              <a:rPr lang="en-US" sz="2000" dirty="0">
                <a:sym typeface="Wingdings" pitchFamily="2" charset="2"/>
              </a:rPr>
              <a:t></a:t>
            </a:r>
            <a:r>
              <a:rPr lang="en-US" sz="2500" dirty="0">
                <a:sym typeface="Wingdings" pitchFamily="2" charset="2"/>
              </a:rPr>
              <a:t> </a:t>
            </a:r>
            <a:r>
              <a:rPr lang="en-US" sz="2500" dirty="0"/>
              <a:t>Energy &amp; Angular </a:t>
            </a:r>
            <a:r>
              <a:rPr lang="en-US" sz="2500" dirty="0" err="1"/>
              <a:t>resol</a:t>
            </a:r>
            <a:r>
              <a:rPr lang="en-US" sz="2500" baseline="30000" dirty="0" err="1"/>
              <a:t>n</a:t>
            </a:r>
            <a:r>
              <a:rPr lang="en-US" sz="2500" dirty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dirty="0"/>
              <a:t>High density pad plane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i="1" dirty="0" err="1"/>
              <a:t>Pancin</a:t>
            </a:r>
            <a:r>
              <a:rPr lang="en-US" sz="2500" i="1" dirty="0"/>
              <a:t> et al (GANIL) </a:t>
            </a:r>
            <a:r>
              <a:rPr lang="en-GB" i="1" dirty="0"/>
              <a:t>J. Giovinazzo et al (CENBG)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u="sng" dirty="0">
                <a:solidFill>
                  <a:srgbClr val="FF0000"/>
                </a:solidFill>
              </a:rPr>
              <a:t>Work being accomplished</a:t>
            </a:r>
          </a:p>
          <a:p>
            <a:pPr lvl="1"/>
            <a:endParaRPr lang="en-US" sz="2500" dirty="0"/>
          </a:p>
          <a:p>
            <a:r>
              <a:rPr lang="en-US" sz="3600" b="1" dirty="0"/>
              <a:t>Beam in the active zone</a:t>
            </a:r>
          </a:p>
          <a:p>
            <a:pPr lvl="1">
              <a:buFont typeface="Wingdings" pitchFamily="2" charset="2"/>
              <a:buChar char="Ø"/>
            </a:pPr>
            <a:r>
              <a:rPr lang="en-US" sz="2900" dirty="0"/>
              <a:t> </a:t>
            </a:r>
            <a:r>
              <a:rPr lang="en-US" sz="2900" dirty="0">
                <a:solidFill>
                  <a:srgbClr val="FF0000"/>
                </a:solidFill>
              </a:rPr>
              <a:t>A major difficulty</a:t>
            </a:r>
          </a:p>
          <a:p>
            <a:pPr lvl="2">
              <a:buFont typeface="Wingdings" pitchFamily="2" charset="2"/>
              <a:buChar char="Ø"/>
            </a:pPr>
            <a:r>
              <a:rPr lang="en-US" sz="2300" dirty="0"/>
              <a:t>Vertex </a:t>
            </a:r>
            <a:r>
              <a:rPr lang="en-US" sz="2300" dirty="0" err="1"/>
              <a:t>resoln</a:t>
            </a:r>
            <a:r>
              <a:rPr lang="en-US" sz="2300" dirty="0"/>
              <a:t>   (No magnet/Dipole/Solenoid)</a:t>
            </a:r>
          </a:p>
          <a:p>
            <a:pPr lvl="2">
              <a:buFont typeface="Wingdings" pitchFamily="2" charset="2"/>
              <a:buChar char="Ø"/>
            </a:pPr>
            <a:r>
              <a:rPr lang="en-US" sz="2300" dirty="0"/>
              <a:t>Field distortions – local &amp; MPGDs</a:t>
            </a:r>
          </a:p>
          <a:p>
            <a:pPr lvl="2">
              <a:buFont typeface="Wingdings" pitchFamily="2" charset="2"/>
              <a:buChar char="Ø"/>
            </a:pPr>
            <a:r>
              <a:rPr lang="en-US" sz="2300" dirty="0">
                <a:solidFill>
                  <a:srgbClr val="FF0000"/>
                </a:solidFill>
              </a:rPr>
              <a:t>Resistive option  (not discussed)</a:t>
            </a:r>
          </a:p>
          <a:p>
            <a:pPr lvl="3">
              <a:buFont typeface="Wingdings" pitchFamily="2" charset="2"/>
              <a:buChar char="Ø"/>
            </a:pPr>
            <a:r>
              <a:rPr lang="en-US" sz="2300" i="1" dirty="0"/>
              <a:t>GADGET/PUMA/</a:t>
            </a:r>
            <a:r>
              <a:rPr lang="en-US" sz="2300" i="1" dirty="0" err="1"/>
              <a:t>TeBAT</a:t>
            </a:r>
            <a:r>
              <a:rPr lang="en-US" sz="2300" i="1" dirty="0"/>
              <a:t>/…</a:t>
            </a:r>
          </a:p>
          <a:p>
            <a:pPr lvl="3">
              <a:buFont typeface="Wingdings" pitchFamily="2" charset="2"/>
              <a:buChar char="Ø"/>
            </a:pPr>
            <a:r>
              <a:rPr lang="en-US" sz="2300" i="1" u="sng" dirty="0" err="1">
                <a:solidFill>
                  <a:srgbClr val="FF0000"/>
                </a:solidFill>
              </a:rPr>
              <a:t>Soln</a:t>
            </a:r>
            <a:r>
              <a:rPr lang="en-US" sz="2300" i="1" u="sng" dirty="0">
                <a:solidFill>
                  <a:srgbClr val="FF0000"/>
                </a:solidFill>
              </a:rPr>
              <a:t> in view</a:t>
            </a:r>
          </a:p>
          <a:p>
            <a:pPr marL="914400" lvl="2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E96DC86-A506-A940-9168-07E8023847B7}"/>
              </a:ext>
            </a:extLst>
          </p:cNvPr>
          <p:cNvGrpSpPr/>
          <p:nvPr/>
        </p:nvGrpSpPr>
        <p:grpSpPr>
          <a:xfrm>
            <a:off x="6145930" y="3490549"/>
            <a:ext cx="2394160" cy="1092468"/>
            <a:chOff x="7062938" y="1636748"/>
            <a:chExt cx="4277818" cy="11530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5438DCE-6836-A44F-9F31-A9FC94807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54750" y="1636748"/>
              <a:ext cx="3563257" cy="108110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7D36A3-C0FB-6648-BC61-F8726DF669F9}"/>
                </a:ext>
              </a:extLst>
            </p:cNvPr>
            <p:cNvSpPr txBox="1"/>
            <p:nvPr/>
          </p:nvSpPr>
          <p:spPr>
            <a:xfrm rot="16200000">
              <a:off x="6980647" y="1954860"/>
              <a:ext cx="714509" cy="549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err="1"/>
                <a:t>dE</a:t>
              </a:r>
              <a:r>
                <a:rPr lang="en-US" sz="1400"/>
                <a:t>/dx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5ED6CBA-D160-D641-B97D-BA10FB824B3B}"/>
                </a:ext>
              </a:extLst>
            </p:cNvPr>
            <p:cNvSpPr txBox="1"/>
            <p:nvPr/>
          </p:nvSpPr>
          <p:spPr>
            <a:xfrm>
              <a:off x="11067924" y="2482032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E</a:t>
              </a: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99AC645-82E5-6444-9FF8-DD59CC9E3548}"/>
              </a:ext>
            </a:extLst>
          </p:cNvPr>
          <p:cNvCxnSpPr>
            <a:cxnSpLocks/>
          </p:cNvCxnSpPr>
          <p:nvPr/>
        </p:nvCxnSpPr>
        <p:spPr>
          <a:xfrm flipV="1">
            <a:off x="7935686" y="5279571"/>
            <a:ext cx="2536371" cy="555172"/>
          </a:xfrm>
          <a:prstGeom prst="straightConnector1">
            <a:avLst/>
          </a:prstGeom>
          <a:ln w="76200">
            <a:tailEnd type="triangle"/>
          </a:ln>
          <a:effectLst>
            <a:glow rad="1727200">
              <a:schemeClr val="accent1">
                <a:satMod val="175000"/>
                <a:alpha val="64000"/>
              </a:schemeClr>
            </a:glow>
            <a:softEdge rad="0"/>
          </a:effectLst>
          <a:scene3d>
            <a:camera prst="orthographicFront"/>
            <a:lightRig rig="threePt" dir="t"/>
          </a:scene3d>
          <a:sp3d prstMaterial="plastic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8AD7B-C77B-5842-B2F1-60AC1AF52223}"/>
              </a:ext>
            </a:extLst>
          </p:cNvPr>
          <p:cNvCxnSpPr>
            <a:cxnSpLocks/>
          </p:cNvCxnSpPr>
          <p:nvPr/>
        </p:nvCxnSpPr>
        <p:spPr>
          <a:xfrm>
            <a:off x="5719213" y="5834743"/>
            <a:ext cx="2216473" cy="0"/>
          </a:xfrm>
          <a:prstGeom prst="line">
            <a:avLst/>
          </a:prstGeom>
          <a:ln w="76200">
            <a:headEnd type="none" w="med" len="med"/>
            <a:tailEnd type="oval" w="med" len="med"/>
          </a:ln>
          <a:effectLst>
            <a:glow rad="1181100">
              <a:schemeClr val="accent1">
                <a:satMod val="175000"/>
                <a:alpha val="63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BDB394E-1CBB-8341-AA1D-F09AD2C7E1B8}"/>
              </a:ext>
            </a:extLst>
          </p:cNvPr>
          <p:cNvCxnSpPr>
            <a:cxnSpLocks/>
          </p:cNvCxnSpPr>
          <p:nvPr/>
        </p:nvCxnSpPr>
        <p:spPr>
          <a:xfrm>
            <a:off x="7935686" y="5827939"/>
            <a:ext cx="2694214" cy="593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66C3D93-A81B-EE49-B400-E078EBAB2E15}"/>
              </a:ext>
            </a:extLst>
          </p:cNvPr>
          <p:cNvSpPr txBox="1"/>
          <p:nvPr/>
        </p:nvSpPr>
        <p:spPr>
          <a:xfrm>
            <a:off x="10532128" y="4990751"/>
            <a:ext cx="609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Z</a:t>
            </a:r>
            <a:r>
              <a:rPr lang="en-US" baseline="30000"/>
              <a:t>2</a:t>
            </a:r>
            <a:r>
              <a:rPr lang="en-US"/>
              <a:t>/E</a:t>
            </a:r>
          </a:p>
        </p:txBody>
      </p:sp>
      <p:pic>
        <p:nvPicPr>
          <p:cNvPr id="90" name="Picture 5" descr="E:\giovinazzo\physique\ACTAR-TPC\projet\ERC\2013-11_Kick-Off_meeting\figures\tpc-actar.png">
            <a:extLst>
              <a:ext uri="{FF2B5EF4-FFF2-40B4-BE49-F238E27FC236}">
                <a16:creationId xmlns:a16="http://schemas.microsoft.com/office/drawing/2014/main" id="{A31675B1-AE30-0D44-A637-897B33C3E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1" b="6151"/>
          <a:stretch>
            <a:fillRect/>
          </a:stretch>
        </p:blipFill>
        <p:spPr bwMode="auto">
          <a:xfrm>
            <a:off x="10071584" y="3611982"/>
            <a:ext cx="1310782" cy="74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171DEFE4-7AC7-3647-8E3A-3019C9B83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5266" y="3611982"/>
            <a:ext cx="909608" cy="77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7254BE2D-6A3D-C64C-B7C0-6C35D5C3B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9634" y="2056279"/>
            <a:ext cx="303825" cy="808566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F6B8DE41-A771-E74B-A867-0EB718AF83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4659" y="927684"/>
            <a:ext cx="1603972" cy="1128595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9C6EA1D5-5D96-124D-B397-F6851A864A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1631" y="1044934"/>
            <a:ext cx="1312141" cy="959927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F472DADA-B7CC-0749-B5D5-A6E0829217D7}"/>
              </a:ext>
            </a:extLst>
          </p:cNvPr>
          <p:cNvSpPr txBox="1"/>
          <p:nvPr/>
        </p:nvSpPr>
        <p:spPr>
          <a:xfrm>
            <a:off x="10633596" y="6269819"/>
            <a:ext cx="957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</a:t>
            </a:r>
            <a:r>
              <a:rPr lang="en-US" baseline="30000"/>
              <a:t>2</a:t>
            </a:r>
            <a:r>
              <a:rPr lang="en-US"/>
              <a:t>-2</a:t>
            </a:r>
            <a:r>
              <a:rPr lang="en-US" baseline="30000"/>
              <a:t>2</a:t>
            </a:r>
            <a:r>
              <a:rPr lang="en-US"/>
              <a:t>/E’</a:t>
            </a:r>
          </a:p>
        </p:txBody>
      </p:sp>
    </p:spTree>
    <p:extLst>
      <p:ext uri="{BB962C8B-B14F-4D97-AF65-F5344CB8AC3E}">
        <p14:creationId xmlns:p14="http://schemas.microsoft.com/office/powerpoint/2010/main" val="189515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009962-B038-164D-B316-6281393DE235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A01F0E-A583-2046-8FC5-87657623A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18" y="418447"/>
            <a:ext cx="10781450" cy="1325563"/>
          </a:xfrm>
        </p:spPr>
        <p:txBody>
          <a:bodyPr>
            <a:normAutofit fontScale="90000"/>
          </a:bodyPr>
          <a:lstStyle/>
          <a:p>
            <a:pPr algn="r"/>
            <a:r>
              <a:rPr lang="en-US" sz="40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R-MM </a:t>
            </a:r>
            <a:r>
              <a:rPr lang="en-US" sz="4000" dirty="0" err="1">
                <a:solidFill>
                  <a:srgbClr val="FFFF00"/>
                </a:solidFill>
                <a:latin typeface="Arial Rounded MT Bold" panose="020F0704030504030204" pitchFamily="34" charset="77"/>
              </a:rPr>
              <a:t>TeBAT</a:t>
            </a:r>
            <a:r>
              <a:rPr lang="en-US" sz="40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– </a:t>
            </a:r>
            <a:r>
              <a:rPr lang="en-US" sz="36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Texas &amp;  </a:t>
            </a:r>
            <a:r>
              <a:rPr lang="en-GB" sz="36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E </a:t>
            </a:r>
            <a:r>
              <a:rPr lang="en-GB" sz="3600" dirty="0" err="1">
                <a:solidFill>
                  <a:srgbClr val="FFFF00"/>
                </a:solidFill>
                <a:latin typeface="Arial Rounded MT Bold" panose="020F0704030504030204" pitchFamily="34" charset="77"/>
              </a:rPr>
              <a:t>Galyaev</a:t>
            </a:r>
            <a:r>
              <a:rPr lang="en-GB" sz="36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/ Radiation </a:t>
            </a:r>
            <a:r>
              <a:rPr lang="en-GB" sz="27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Detection and Imaging </a:t>
            </a:r>
            <a:r>
              <a:rPr lang="en-GB" sz="31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(RDI) </a:t>
            </a:r>
            <a:br>
              <a:rPr lang="en-US" sz="4000" dirty="0">
                <a:solidFill>
                  <a:srgbClr val="FFFF00"/>
                </a:solidFill>
                <a:latin typeface="Arial Rounded MT Bold" panose="020F0704030504030204" pitchFamily="34" charset="77"/>
              </a:rPr>
            </a:br>
            <a:r>
              <a:rPr lang="en-US" sz="40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– OPERA code simulations 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F4C8F3-3ED9-D942-A53E-B5A6472AA1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6548" y="2038707"/>
            <a:ext cx="6165112" cy="2262298"/>
          </a:xfr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E5D091-30EF-1E46-960D-FFCC567B9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712" y="1690688"/>
            <a:ext cx="4146698" cy="22622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CABA1C-5512-E84F-A986-97A67448EFAC}"/>
              </a:ext>
            </a:extLst>
          </p:cNvPr>
          <p:cNvSpPr txBox="1"/>
          <p:nvPr/>
        </p:nvSpPr>
        <p:spPr>
          <a:xfrm>
            <a:off x="3455566" y="3496379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77"/>
              </a:rPr>
              <a:t>Mesh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F12F1B-71CA-7E46-86A5-217F32A7DC91}"/>
              </a:ext>
            </a:extLst>
          </p:cNvPr>
          <p:cNvSpPr txBox="1"/>
          <p:nvPr/>
        </p:nvSpPr>
        <p:spPr>
          <a:xfrm>
            <a:off x="8435331" y="3173213"/>
            <a:ext cx="2327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R-MM</a:t>
            </a:r>
          </a:p>
          <a:p>
            <a:r>
              <a:rPr lang="en-US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OPERA+GARFIELD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441C4C-39B8-2C4C-84C0-90738F027F25}"/>
              </a:ext>
            </a:extLst>
          </p:cNvPr>
          <p:cNvSpPr txBox="1"/>
          <p:nvPr/>
        </p:nvSpPr>
        <p:spPr>
          <a:xfrm>
            <a:off x="6096000" y="2239712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77"/>
              </a:rPr>
              <a:t>Pillar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653B7B-5BFE-1948-AFEC-76D667CBE7F5}"/>
              </a:ext>
            </a:extLst>
          </p:cNvPr>
          <p:cNvSpPr txBox="1"/>
          <p:nvPr/>
        </p:nvSpPr>
        <p:spPr>
          <a:xfrm>
            <a:off x="5665718" y="3194220"/>
            <a:ext cx="2327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77"/>
              </a:rPr>
              <a:t>R-MM</a:t>
            </a:r>
          </a:p>
          <a:p>
            <a:r>
              <a:rPr lang="en-US" dirty="0">
                <a:latin typeface="Arial Rounded MT Bold" panose="020F0704030504030204" pitchFamily="34" charset="77"/>
              </a:rPr>
              <a:t>OPERA+GARFIELD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41E96C-B42B-1E4E-A2C9-143823757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928" y="4230578"/>
            <a:ext cx="4118482" cy="226229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4CC1F0-8691-3442-AFF6-4D2B7F66C137}"/>
              </a:ext>
            </a:extLst>
          </p:cNvPr>
          <p:cNvSpPr txBox="1"/>
          <p:nvPr/>
        </p:nvSpPr>
        <p:spPr>
          <a:xfrm>
            <a:off x="3480020" y="5807984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77"/>
              </a:rPr>
              <a:t>Mesh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72814-BAF7-BB43-9515-BFAC743307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04" y="1903248"/>
            <a:ext cx="1987899" cy="16158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286F546-7930-3840-BC6E-F75B6C51B2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203455" y="3772273"/>
            <a:ext cx="2022318" cy="360893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69622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giovinazzo\physique\ACTAR-TPC\projet\ERC\2013-11_Kick-Off_meeting\figures\tpc-act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1" b="6151"/>
          <a:stretch>
            <a:fillRect/>
          </a:stretch>
        </p:blipFill>
        <p:spPr bwMode="auto">
          <a:xfrm>
            <a:off x="19015" y="24811"/>
            <a:ext cx="12192000" cy="6887809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 flipH="1">
            <a:off x="418920" y="305507"/>
            <a:ext cx="73185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i="1" dirty="0">
                <a:solidFill>
                  <a:schemeClr val="bg1">
                    <a:lumMod val="65000"/>
                  </a:schemeClr>
                </a:solidFill>
              </a:rPr>
              <a:t>ACTAR ACTAR </a:t>
            </a:r>
            <a:r>
              <a:rPr lang="en-GB" sz="3600" i="1" dirty="0">
                <a:solidFill>
                  <a:schemeClr val="bg1">
                    <a:lumMod val="65000"/>
                  </a:schemeClr>
                </a:solidFill>
              </a:rPr>
              <a:t>– For multi particle decay &amp; Spectroscopy</a:t>
            </a:r>
          </a:p>
        </p:txBody>
      </p:sp>
      <p:sp>
        <p:nvSpPr>
          <p:cNvPr id="5" name="ZoneTexte 4"/>
          <p:cNvSpPr txBox="1"/>
          <p:nvPr/>
        </p:nvSpPr>
        <p:spPr>
          <a:xfrm flipH="1">
            <a:off x="2640138" y="5933702"/>
            <a:ext cx="4725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High pad density</a:t>
            </a:r>
          </a:p>
          <a:p>
            <a:r>
              <a:rPr lang="en-GB" sz="2800" dirty="0">
                <a:solidFill>
                  <a:schemeClr val="bg1"/>
                </a:solidFill>
              </a:rPr>
              <a:t>2x2mm</a:t>
            </a:r>
            <a:r>
              <a:rPr lang="en-GB" sz="2800" baseline="30000" dirty="0">
                <a:solidFill>
                  <a:schemeClr val="bg1"/>
                </a:solidFill>
              </a:rPr>
              <a:t>2</a:t>
            </a:r>
            <a:r>
              <a:rPr lang="en-GB" sz="2800" dirty="0">
                <a:solidFill>
                  <a:schemeClr val="bg1"/>
                </a:solidFill>
              </a:rPr>
              <a:t>  </a:t>
            </a:r>
            <a:r>
              <a:rPr lang="en-GB" sz="2000" dirty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en-GB" sz="2800" dirty="0">
                <a:solidFill>
                  <a:schemeClr val="bg1"/>
                </a:solidFill>
                <a:sym typeface="Wingdings" pitchFamily="2" charset="2"/>
              </a:rPr>
              <a:t> 16k </a:t>
            </a:r>
            <a:r>
              <a:rPr lang="en-GB" sz="2800" dirty="0" err="1">
                <a:solidFill>
                  <a:schemeClr val="bg1"/>
                </a:solidFill>
                <a:sym typeface="Wingdings" pitchFamily="2" charset="2"/>
              </a:rPr>
              <a:t>ch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6" name="Image 5" descr="GET-Logo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10234910" y="3655087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Image 5" descr="GET-Logo .png">
            <a:extLst>
              <a:ext uri="{FF2B5EF4-FFF2-40B4-BE49-F238E27FC236}">
                <a16:creationId xmlns:a16="http://schemas.microsoft.com/office/drawing/2014/main" id="{2F2C0C5E-5B26-5B4A-B7CD-EAE4157340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9760779" y="3824421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Image 5" descr="GET-Logo .png">
            <a:extLst>
              <a:ext uri="{FF2B5EF4-FFF2-40B4-BE49-F238E27FC236}">
                <a16:creationId xmlns:a16="http://schemas.microsoft.com/office/drawing/2014/main" id="{70BB3333-D912-2F47-A4B2-BBCB8BF86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9254928" y="4010687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Image 5" descr="GET-Logo .png">
            <a:extLst>
              <a:ext uri="{FF2B5EF4-FFF2-40B4-BE49-F238E27FC236}">
                <a16:creationId xmlns:a16="http://schemas.microsoft.com/office/drawing/2014/main" id="{2C7724C0-FC1C-304D-A893-A9AA11C365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8669996" y="4213886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Image 5" descr="GET-Logo .png">
            <a:extLst>
              <a:ext uri="{FF2B5EF4-FFF2-40B4-BE49-F238E27FC236}">
                <a16:creationId xmlns:a16="http://schemas.microsoft.com/office/drawing/2014/main" id="{3629D62C-C8BE-B84B-A195-7C3087207A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10840552" y="4474577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Image 5" descr="GET-Logo .png">
            <a:extLst>
              <a:ext uri="{FF2B5EF4-FFF2-40B4-BE49-F238E27FC236}">
                <a16:creationId xmlns:a16="http://schemas.microsoft.com/office/drawing/2014/main" id="{9389E263-16BE-3E49-9023-B336BCED3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10366421" y="4643911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" name="Image 5" descr="GET-Logo .png">
            <a:extLst>
              <a:ext uri="{FF2B5EF4-FFF2-40B4-BE49-F238E27FC236}">
                <a16:creationId xmlns:a16="http://schemas.microsoft.com/office/drawing/2014/main" id="{BA6A218F-0358-D14F-8124-6BB88D9D6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9860570" y="4830177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" name="Image 5" descr="GET-Logo .png">
            <a:extLst>
              <a:ext uri="{FF2B5EF4-FFF2-40B4-BE49-F238E27FC236}">
                <a16:creationId xmlns:a16="http://schemas.microsoft.com/office/drawing/2014/main" id="{F41E468E-CEF0-5043-AD33-F82990A923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2567">
            <a:off x="9275638" y="5033376"/>
            <a:ext cx="979821" cy="518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5B6FE6-39DF-8D47-A675-0B0EA7A68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0292" y="0"/>
            <a:ext cx="2452693" cy="209950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53FCA1-219E-E44F-A1A8-6A68F1233981}"/>
              </a:ext>
            </a:extLst>
          </p:cNvPr>
          <p:cNvCxnSpPr/>
          <p:nvPr/>
        </p:nvCxnSpPr>
        <p:spPr>
          <a:xfrm flipH="1">
            <a:off x="7493000" y="1323439"/>
            <a:ext cx="2227292" cy="117846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2354FCB-1F0C-A04A-BC28-28A2A28D08A0}"/>
              </a:ext>
            </a:extLst>
          </p:cNvPr>
          <p:cNvSpPr/>
          <p:nvPr/>
        </p:nvSpPr>
        <p:spPr>
          <a:xfrm>
            <a:off x="19015" y="2783541"/>
            <a:ext cx="12191999" cy="1668452"/>
          </a:xfrm>
          <a:prstGeom prst="rect">
            <a:avLst/>
          </a:prstGeom>
          <a:solidFill>
            <a:srgbClr val="FF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 Typical System – ACTAT (GANIL)</a:t>
            </a:r>
          </a:p>
        </p:txBody>
      </p:sp>
    </p:spTree>
    <p:extLst>
      <p:ext uri="{BB962C8B-B14F-4D97-AF65-F5344CB8AC3E}">
        <p14:creationId xmlns:p14="http://schemas.microsoft.com/office/powerpoint/2010/main" val="10185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1D62C-6F0F-4C47-9696-CF481D7CA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09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Arial Rounded MT Bold" panose="020F0704030504030204" pitchFamily="34" charset="77"/>
              </a:rPr>
              <a:t>Electro-Mechanics Difficulties in AT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9D23C-C485-0442-A0ED-4F80B6599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0222"/>
            <a:ext cx="10515600" cy="4614040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AT need low pressures – 50-1000Torr </a:t>
            </a:r>
            <a:r>
              <a:rPr lang="en-US" sz="2400" dirty="0">
                <a:sym typeface="Wingdings" pitchFamily="2" charset="2"/>
              </a:rPr>
              <a:t> track length /</a:t>
            </a:r>
            <a:r>
              <a:rPr lang="en-US" sz="2400" dirty="0" err="1">
                <a:sym typeface="Wingdings" pitchFamily="2" charset="2"/>
              </a:rPr>
              <a:t>resoln</a:t>
            </a:r>
            <a:r>
              <a:rPr lang="en-US" sz="2400" dirty="0">
                <a:sym typeface="Wingdings" pitchFamily="2" charset="2"/>
              </a:rPr>
              <a:t>/…</a:t>
            </a:r>
          </a:p>
          <a:p>
            <a:endParaRPr lang="en-US" sz="2400" dirty="0"/>
          </a:p>
          <a:p>
            <a:r>
              <a:rPr lang="en-US" sz="2400" dirty="0"/>
              <a:t>Low capacitance signal transport - Direct very front-end.</a:t>
            </a:r>
          </a:p>
          <a:p>
            <a:endParaRPr lang="en-US" sz="2400" dirty="0"/>
          </a:p>
          <a:p>
            <a:r>
              <a:rPr lang="en-US" sz="2400" dirty="0"/>
              <a:t>Pad-plane that does support 1.5Ton of </a:t>
            </a:r>
            <a:r>
              <a:rPr lang="en-US" sz="2400" dirty="0">
                <a:solidFill>
                  <a:srgbClr val="FF0000"/>
                </a:solidFill>
              </a:rPr>
              <a:t>negative pressure:-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 air vacuum</a:t>
            </a:r>
          </a:p>
          <a:p>
            <a:endParaRPr lang="en-US" sz="2400" dirty="0"/>
          </a:p>
          <a:p>
            <a:r>
              <a:rPr lang="en-US" sz="2400" b="1" dirty="0" err="1"/>
              <a:t>Soln</a:t>
            </a:r>
            <a:r>
              <a:rPr lang="en-US" sz="2400" b="1" dirty="0"/>
              <a:t> #1 </a:t>
            </a:r>
            <a:r>
              <a:rPr lang="en-US" sz="2400" dirty="0"/>
              <a:t>:- CENBG + CERN </a:t>
            </a:r>
            <a:r>
              <a:rPr lang="en-US" sz="2400" dirty="0">
                <a:sym typeface="Wingdings" pitchFamily="2" charset="2"/>
              </a:rPr>
              <a:t> ACTAR  Metal Frame with 16k holes, custom built connectors, precise mechanics, tests, expensive</a:t>
            </a:r>
          </a:p>
          <a:p>
            <a:pPr lvl="1"/>
            <a:r>
              <a:rPr lang="en-GB" dirty="0"/>
              <a:t>J. Giovinazzo, et al.,  , </a:t>
            </a:r>
            <a:r>
              <a:rPr lang="en-GB" dirty="0" err="1"/>
              <a:t>Nucl.NIM</a:t>
            </a:r>
            <a:r>
              <a:rPr lang="en-GB" dirty="0"/>
              <a:t>. A892 (2018) 114–121.</a:t>
            </a:r>
          </a:p>
          <a:p>
            <a:endParaRPr lang="en-US" sz="2400" dirty="0">
              <a:sym typeface="Wingdings" pitchFamily="2" charset="2"/>
            </a:endParaRP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b="1" dirty="0"/>
              <a:t>Soln#2 </a:t>
            </a:r>
            <a:r>
              <a:rPr lang="en-US" sz="2400" dirty="0"/>
              <a:t>:- Texas A&amp;M +CERN + IRFU </a:t>
            </a:r>
            <a:r>
              <a:rPr lang="en-US" sz="2400" dirty="0">
                <a:sym typeface="Wingdings" pitchFamily="2" charset="2"/>
              </a:rPr>
              <a:t> </a:t>
            </a:r>
            <a:r>
              <a:rPr lang="en-US" sz="2400" dirty="0" err="1">
                <a:sym typeface="Wingdings" pitchFamily="2" charset="2"/>
              </a:rPr>
              <a:t>TeBAT</a:t>
            </a:r>
            <a:r>
              <a:rPr lang="en-US" sz="2400" dirty="0">
                <a:sym typeface="Wingdings" pitchFamily="2" charset="2"/>
              </a:rPr>
              <a:t>  </a:t>
            </a:r>
            <a:r>
              <a:rPr lang="en-US" sz="2400" dirty="0" err="1">
                <a:sym typeface="Wingdings" pitchFamily="2" charset="2"/>
              </a:rPr>
              <a:t>PCB+Metal</a:t>
            </a:r>
            <a:r>
              <a:rPr lang="en-US" sz="2400" dirty="0">
                <a:sym typeface="Wingdings" pitchFamily="2" charset="2"/>
              </a:rPr>
              <a:t> support,  (7000 </a:t>
            </a:r>
            <a:r>
              <a:rPr lang="en-US" sz="2400" dirty="0" err="1">
                <a:sym typeface="Wingdings" pitchFamily="2" charset="2"/>
              </a:rPr>
              <a:t>ch</a:t>
            </a:r>
            <a:r>
              <a:rPr lang="en-US" sz="2400" dirty="0">
                <a:sym typeface="Wingdings" pitchFamily="2" charset="2"/>
              </a:rPr>
              <a:t>)                               </a:t>
            </a:r>
          </a:p>
          <a:p>
            <a:pPr marL="0" indent="0">
              <a:buNone/>
            </a:pPr>
            <a:r>
              <a:rPr lang="en-US" sz="2400" dirty="0">
                <a:sym typeface="Wingdings" pitchFamily="2" charset="2"/>
              </a:rPr>
              <a:t>     standard PCB 5mm, 10mm Stainless frame, glue, screws, tests, expensive (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In progress</a:t>
            </a:r>
            <a:r>
              <a:rPr lang="en-US" sz="2400" dirty="0">
                <a:sym typeface="Wingdings" pitchFamily="2" charset="2"/>
              </a:rPr>
              <a:t>) No pictures yet</a:t>
            </a:r>
            <a:endParaRPr lang="en-US" sz="2400" dirty="0"/>
          </a:p>
        </p:txBody>
      </p:sp>
      <p:pic>
        <p:nvPicPr>
          <p:cNvPr id="4" name="Picture 5" descr="E:\giovinazzo\physique\ACTAR-TPC\projet\ERC\2013-11_Kick-Off_meeting\figures\tpc-actar.png">
            <a:extLst>
              <a:ext uri="{FF2B5EF4-FFF2-40B4-BE49-F238E27FC236}">
                <a16:creationId xmlns:a16="http://schemas.microsoft.com/office/drawing/2014/main" id="{EF84A837-6DAF-7F4C-9A1D-82566C214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1" b="6151"/>
          <a:stretch>
            <a:fillRect/>
          </a:stretch>
        </p:blipFill>
        <p:spPr bwMode="auto">
          <a:xfrm>
            <a:off x="7759308" y="4173324"/>
            <a:ext cx="859174" cy="485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4B6D84-F592-C246-9D33-C0E9AD7E1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026" y="3684494"/>
            <a:ext cx="1785006" cy="130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2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A9E96B-A1F0-5E42-88A5-C655DAD07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47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DB8F18-9602-4047-B1B3-E6AC6171F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619" y="0"/>
            <a:ext cx="3431381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59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3A943-0DAE-A646-9C78-B9CE9204E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00" y="22066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TPC/AT-TPC  Tracks (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x,y,z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) &amp;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Engy</a:t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US" sz="3600" b="1" i="1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Near the Bragg peak not so easy</a:t>
            </a:r>
            <a:endParaRPr lang="en-US" b="1" i="1" dirty="0">
              <a:solidFill>
                <a:srgbClr val="C0000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43F4A-394C-7D41-8266-F4E60D068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066" y="1568450"/>
            <a:ext cx="11188700" cy="236537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7200" dirty="0"/>
          </a:p>
          <a:p>
            <a:pPr lvl="1"/>
            <a:r>
              <a:rPr lang="en-US" sz="7200" dirty="0"/>
              <a:t>Total </a:t>
            </a:r>
            <a:r>
              <a:rPr lang="en-US" sz="7200" dirty="0">
                <a:latin typeface="Symbol" pitchFamily="2" charset="2"/>
              </a:rPr>
              <a:t>S</a:t>
            </a:r>
            <a:r>
              <a:rPr lang="en-US" sz="7200" dirty="0"/>
              <a:t>-Charge Measure </a:t>
            </a:r>
            <a:r>
              <a:rPr lang="en-US" sz="7200" dirty="0">
                <a:sym typeface="Wingdings" pitchFamily="2" charset="2"/>
              </a:rPr>
              <a:t> Large pads (100mm</a:t>
            </a:r>
            <a:r>
              <a:rPr lang="en-US" sz="7200" baseline="30000" dirty="0">
                <a:sym typeface="Wingdings" pitchFamily="2" charset="2"/>
              </a:rPr>
              <a:t>2</a:t>
            </a:r>
            <a:r>
              <a:rPr lang="en-US" sz="7200" dirty="0">
                <a:sym typeface="Wingdings" pitchFamily="2" charset="2"/>
              </a:rPr>
              <a:t>)</a:t>
            </a:r>
          </a:p>
          <a:p>
            <a:pPr lvl="2"/>
            <a:r>
              <a:rPr lang="en-US" sz="7200" dirty="0">
                <a:sym typeface="Wingdings" pitchFamily="2" charset="2"/>
              </a:rPr>
              <a:t> </a:t>
            </a:r>
            <a:r>
              <a:rPr lang="en-US" sz="7200" b="1" dirty="0" err="1">
                <a:sym typeface="Wingdings" pitchFamily="2" charset="2"/>
              </a:rPr>
              <a:t>AstroBox</a:t>
            </a:r>
            <a:r>
              <a:rPr lang="en-US" sz="7200" b="1" dirty="0">
                <a:sym typeface="Wingdings" pitchFamily="2" charset="2"/>
              </a:rPr>
              <a:t> (Texas A&amp;M) &amp; GADGET1 (NSCL) </a:t>
            </a:r>
            <a:r>
              <a:rPr lang="en-US" sz="7200" b="1" dirty="0" err="1">
                <a:sym typeface="Wingdings" pitchFamily="2" charset="2"/>
              </a:rPr>
              <a:t>ß</a:t>
            </a:r>
            <a:r>
              <a:rPr lang="en-US" sz="7200" b="1" dirty="0">
                <a:sym typeface="Wingdings" pitchFamily="2" charset="2"/>
              </a:rPr>
              <a:t> – background /</a:t>
            </a:r>
            <a:r>
              <a:rPr lang="en-US" sz="7200" b="1" dirty="0" err="1">
                <a:sym typeface="Wingdings" pitchFamily="2" charset="2"/>
              </a:rPr>
              <a:t>resoln</a:t>
            </a:r>
            <a:endParaRPr lang="en-US" sz="7200" b="1" dirty="0">
              <a:solidFill>
                <a:srgbClr val="FF0000"/>
              </a:solidFill>
              <a:sym typeface="Wingdings" pitchFamily="2" charset="2"/>
            </a:endParaRPr>
          </a:p>
          <a:p>
            <a:pPr lvl="2"/>
            <a:endParaRPr lang="en-US" sz="7200" dirty="0">
              <a:sym typeface="Wingdings" pitchFamily="2" charset="2"/>
            </a:endParaRPr>
          </a:p>
          <a:p>
            <a:pPr lvl="1"/>
            <a:r>
              <a:rPr lang="en-US" sz="7200" dirty="0"/>
              <a:t>Track length + </a:t>
            </a:r>
            <a:r>
              <a:rPr lang="en-US" sz="7200" dirty="0">
                <a:latin typeface="Symbol" pitchFamily="2" charset="2"/>
              </a:rPr>
              <a:t>S</a:t>
            </a:r>
            <a:r>
              <a:rPr lang="en-US" sz="7200" dirty="0"/>
              <a:t>-Charge Measure/( </a:t>
            </a:r>
            <a:r>
              <a:rPr lang="en-US" sz="7200" dirty="0" err="1">
                <a:latin typeface="Symbol" pitchFamily="2" charset="2"/>
              </a:rPr>
              <a:t>q,f</a:t>
            </a:r>
            <a:r>
              <a:rPr lang="en-US" sz="7200" dirty="0"/>
              <a:t> ) </a:t>
            </a:r>
            <a:r>
              <a:rPr lang="en-US" sz="7200" dirty="0">
                <a:sym typeface="Wingdings" pitchFamily="2" charset="2"/>
              </a:rPr>
              <a:t>Small pads 4-9mm</a:t>
            </a:r>
            <a:r>
              <a:rPr lang="en-US" sz="7200" baseline="30000" dirty="0">
                <a:sym typeface="Wingdings" pitchFamily="2" charset="2"/>
              </a:rPr>
              <a:t>2</a:t>
            </a:r>
          </a:p>
          <a:p>
            <a:pPr lvl="2"/>
            <a:r>
              <a:rPr lang="en-US" sz="7200" dirty="0">
                <a:sym typeface="Wingdings" pitchFamily="2" charset="2"/>
              </a:rPr>
              <a:t> </a:t>
            </a:r>
            <a:r>
              <a:rPr lang="en-US" sz="7200" b="1" dirty="0">
                <a:sym typeface="Wingdings" pitchFamily="2" charset="2"/>
              </a:rPr>
              <a:t>ACTAR, </a:t>
            </a:r>
            <a:r>
              <a:rPr lang="en-US" sz="7200" b="1" dirty="0">
                <a:solidFill>
                  <a:srgbClr val="FF0000"/>
                </a:solidFill>
                <a:sym typeface="Wingdings" pitchFamily="2" charset="2"/>
              </a:rPr>
              <a:t>PUMA</a:t>
            </a:r>
            <a:r>
              <a:rPr lang="en-US" sz="7200" b="1" dirty="0">
                <a:sym typeface="Wingdings" pitchFamily="2" charset="2"/>
              </a:rPr>
              <a:t>, AT-TPC …  ACTAR </a:t>
            </a:r>
            <a:r>
              <a:rPr lang="en-GB" sz="7200" dirty="0"/>
              <a:t>38(4) </a:t>
            </a:r>
            <a:r>
              <a:rPr lang="en-GB" sz="7200" dirty="0" err="1"/>
              <a:t>keV</a:t>
            </a:r>
            <a:r>
              <a:rPr lang="en-GB" sz="7200" dirty="0"/>
              <a:t> FWHM and 54(9) </a:t>
            </a:r>
            <a:r>
              <a:rPr lang="en-GB" sz="7200" dirty="0" err="1"/>
              <a:t>keV</a:t>
            </a:r>
            <a:r>
              <a:rPr lang="en-GB" sz="7200" dirty="0"/>
              <a:t> FWHM</a:t>
            </a:r>
          </a:p>
          <a:p>
            <a:pPr lvl="2"/>
            <a:r>
              <a:rPr lang="en-GB" sz="7200" dirty="0"/>
              <a:t>B. </a:t>
            </a:r>
            <a:r>
              <a:rPr lang="en-GB" sz="7200" dirty="0" err="1"/>
              <a:t>Mauss</a:t>
            </a:r>
            <a:r>
              <a:rPr lang="en-GB" sz="7200" dirty="0"/>
              <a:t> et al. NIM A, 2019, 940 </a:t>
            </a:r>
          </a:p>
          <a:p>
            <a:pPr marL="914400" lvl="2" indent="0">
              <a:buNone/>
            </a:pPr>
            <a:endParaRPr lang="en-US" sz="7200" b="1" dirty="0">
              <a:sym typeface="Wingdings" pitchFamily="2" charset="2"/>
            </a:endParaRPr>
          </a:p>
          <a:p>
            <a:pPr lvl="2"/>
            <a:endParaRPr lang="en-US" sz="7200" baseline="30000" dirty="0">
              <a:sym typeface="Wingdings" pitchFamily="2" charset="2"/>
            </a:endParaRPr>
          </a:p>
          <a:p>
            <a:pPr lvl="1"/>
            <a:r>
              <a:rPr lang="en-US" sz="7200" dirty="0">
                <a:sym typeface="Wingdings" pitchFamily="2" charset="2"/>
              </a:rPr>
              <a:t>Measurement close to Bragg is complex:-</a:t>
            </a:r>
          </a:p>
          <a:p>
            <a:pPr lvl="2"/>
            <a:r>
              <a:rPr lang="it" sz="7200" dirty="0"/>
              <a:t>J. Giovinazzo, J. Pancin, J. Pibernat, T. Roger - </a:t>
            </a:r>
            <a:r>
              <a:rPr lang="en-GB" sz="7200" dirty="0"/>
              <a:t>NIM, A 953 (2020) 163184 (ref there in)</a:t>
            </a:r>
          </a:p>
          <a:p>
            <a:pPr lvl="1"/>
            <a:endParaRPr lang="en-GB" dirty="0"/>
          </a:p>
          <a:p>
            <a:pPr lvl="1"/>
            <a:endParaRPr lang="en-US" sz="2800" dirty="0">
              <a:sym typeface="Wingdings" pitchFamily="2" charset="2"/>
            </a:endParaRPr>
          </a:p>
          <a:p>
            <a:pPr lvl="2"/>
            <a:endParaRPr lang="en-US" sz="2400" dirty="0">
              <a:sym typeface="Wingdings" pitchFamily="2" charset="2"/>
            </a:endParaRPr>
          </a:p>
          <a:p>
            <a:pPr lvl="2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85642E-5267-594E-9D01-7500A5C21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8506" y="1416451"/>
            <a:ext cx="2731328" cy="2517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1E695C-B2DF-594D-9126-35E66EEF2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834" y="4313276"/>
            <a:ext cx="2314307" cy="2377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21139E-5F6D-A64E-A8DE-E6086980B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66" y="4912537"/>
            <a:ext cx="1498600" cy="13462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AC6BE8-9158-E44C-950B-4540913D9390}"/>
              </a:ext>
            </a:extLst>
          </p:cNvPr>
          <p:cNvCxnSpPr>
            <a:cxnSpLocks/>
          </p:cNvCxnSpPr>
          <p:nvPr/>
        </p:nvCxnSpPr>
        <p:spPr>
          <a:xfrm flipV="1">
            <a:off x="1270000" y="4450976"/>
            <a:ext cx="948765" cy="461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BDEFDA2-8F00-D540-945C-F528666B953C}"/>
              </a:ext>
            </a:extLst>
          </p:cNvPr>
          <p:cNvCxnSpPr>
            <a:cxnSpLocks/>
          </p:cNvCxnSpPr>
          <p:nvPr/>
        </p:nvCxnSpPr>
        <p:spPr>
          <a:xfrm>
            <a:off x="1418583" y="5959105"/>
            <a:ext cx="692605" cy="431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A191783D-89B7-4642-A49D-D278E9C2A9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0900" y="4500825"/>
            <a:ext cx="3206295" cy="2198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7232724-CA3E-3549-8146-2CEAF1A241FD}"/>
              </a:ext>
            </a:extLst>
          </p:cNvPr>
          <p:cNvSpPr txBox="1"/>
          <p:nvPr/>
        </p:nvSpPr>
        <p:spPr>
          <a:xfrm>
            <a:off x="7651376" y="4930715"/>
            <a:ext cx="1332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Drift V/cm</a:t>
            </a:r>
          </a:p>
          <a:p>
            <a:r>
              <a:rPr lang="en-US">
                <a:solidFill>
                  <a:srgbClr val="0070C0"/>
                </a:solidFill>
              </a:rPr>
              <a:t>vs </a:t>
            </a:r>
            <a:r>
              <a:rPr lang="en-US">
                <a:solidFill>
                  <a:srgbClr val="0070C0"/>
                </a:solidFill>
                <a:latin typeface="Symbol" pitchFamily="2" charset="2"/>
              </a:rPr>
              <a:t>s (</a:t>
            </a:r>
            <a:r>
              <a:rPr lang="en-US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fwhm</a:t>
            </a:r>
            <a:r>
              <a:rPr lang="en-US">
                <a:latin typeface="Symbol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53419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2C10B-A792-1F4E-8D62-F58327D65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52031F0C-285C-6349-8986-EAB6FDF9A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476" y="146682"/>
            <a:ext cx="12815889" cy="4307212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7B671016-6700-9F45-B306-40327B96B198}"/>
              </a:ext>
            </a:extLst>
          </p:cNvPr>
          <p:cNvSpPr/>
          <p:nvPr/>
        </p:nvSpPr>
        <p:spPr>
          <a:xfrm>
            <a:off x="9444038" y="-310518"/>
            <a:ext cx="3000375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8EBD722-B8EB-AA4E-8BF5-44F883354D94}"/>
              </a:ext>
            </a:extLst>
          </p:cNvPr>
          <p:cNvSpPr/>
          <p:nvPr/>
        </p:nvSpPr>
        <p:spPr>
          <a:xfrm>
            <a:off x="4295775" y="3847469"/>
            <a:ext cx="3000375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034B515-52D8-1040-81E8-664193684420}"/>
              </a:ext>
            </a:extLst>
          </p:cNvPr>
          <p:cNvSpPr/>
          <p:nvPr/>
        </p:nvSpPr>
        <p:spPr>
          <a:xfrm>
            <a:off x="14288" y="3547431"/>
            <a:ext cx="1647824" cy="3000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Not connected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5291630B-FE56-2848-8726-5F3018590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880" y="4030914"/>
            <a:ext cx="3443920" cy="241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B564C4B2-52B3-AF49-8B61-1F44ECB6C4BB}"/>
              </a:ext>
            </a:extLst>
          </p:cNvPr>
          <p:cNvSpPr/>
          <p:nvPr/>
        </p:nvSpPr>
        <p:spPr>
          <a:xfrm>
            <a:off x="5795962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5AA13DB3-00C8-DF4C-808E-106FCB0FB43A}"/>
              </a:ext>
            </a:extLst>
          </p:cNvPr>
          <p:cNvSpPr/>
          <p:nvPr/>
        </p:nvSpPr>
        <p:spPr>
          <a:xfrm>
            <a:off x="6171009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C8F9FCCD-7E20-8849-9652-C64FAAD56BBF}"/>
              </a:ext>
            </a:extLst>
          </p:cNvPr>
          <p:cNvSpPr/>
          <p:nvPr/>
        </p:nvSpPr>
        <p:spPr>
          <a:xfrm>
            <a:off x="6546056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EFA3C0A9-02AB-4047-9195-91214FC571C7}"/>
              </a:ext>
            </a:extLst>
          </p:cNvPr>
          <p:cNvSpPr/>
          <p:nvPr/>
        </p:nvSpPr>
        <p:spPr>
          <a:xfrm>
            <a:off x="6921102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4AF2D3DA-AB92-1A4B-B264-FEEFEC793562}"/>
              </a:ext>
            </a:extLst>
          </p:cNvPr>
          <p:cNvSpPr/>
          <p:nvPr/>
        </p:nvSpPr>
        <p:spPr>
          <a:xfrm>
            <a:off x="5795962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A505D169-93C4-8F47-B822-51D337AB5512}"/>
              </a:ext>
            </a:extLst>
          </p:cNvPr>
          <p:cNvSpPr/>
          <p:nvPr/>
        </p:nvSpPr>
        <p:spPr>
          <a:xfrm>
            <a:off x="6171009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6EE49759-2E6D-D247-B348-61E287CCFEE1}"/>
              </a:ext>
            </a:extLst>
          </p:cNvPr>
          <p:cNvSpPr/>
          <p:nvPr/>
        </p:nvSpPr>
        <p:spPr>
          <a:xfrm>
            <a:off x="6546056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A9DF6B74-E55C-D546-A1FD-BBA9110953B5}"/>
              </a:ext>
            </a:extLst>
          </p:cNvPr>
          <p:cNvSpPr/>
          <p:nvPr/>
        </p:nvSpPr>
        <p:spPr>
          <a:xfrm>
            <a:off x="6921102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9BA8F1B2-F9E0-ED49-95EE-FA5B2A47FD14}"/>
              </a:ext>
            </a:extLst>
          </p:cNvPr>
          <p:cNvSpPr/>
          <p:nvPr/>
        </p:nvSpPr>
        <p:spPr>
          <a:xfrm>
            <a:off x="5795962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388BFF64-8BBC-AB4F-96F6-A78B5AF8E089}"/>
              </a:ext>
            </a:extLst>
          </p:cNvPr>
          <p:cNvSpPr/>
          <p:nvPr/>
        </p:nvSpPr>
        <p:spPr>
          <a:xfrm>
            <a:off x="6171009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AC20CE63-5733-6044-B7FD-0B5F94B7EC8A}"/>
              </a:ext>
            </a:extLst>
          </p:cNvPr>
          <p:cNvSpPr/>
          <p:nvPr/>
        </p:nvSpPr>
        <p:spPr>
          <a:xfrm>
            <a:off x="6546056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D152B98-BC19-0C42-9DF1-F5DBBEC96337}"/>
              </a:ext>
            </a:extLst>
          </p:cNvPr>
          <p:cNvSpPr/>
          <p:nvPr/>
        </p:nvSpPr>
        <p:spPr>
          <a:xfrm>
            <a:off x="6921102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CAA19BCE-0AA0-7A44-A049-17BFD3CF9300}"/>
              </a:ext>
            </a:extLst>
          </p:cNvPr>
          <p:cNvSpPr/>
          <p:nvPr/>
        </p:nvSpPr>
        <p:spPr>
          <a:xfrm>
            <a:off x="5795962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3BC0EFA9-F5D5-9743-A411-E712DB535DC9}"/>
              </a:ext>
            </a:extLst>
          </p:cNvPr>
          <p:cNvSpPr/>
          <p:nvPr/>
        </p:nvSpPr>
        <p:spPr>
          <a:xfrm>
            <a:off x="6171009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5810397F-DE6D-9646-A597-9C983F879790}"/>
              </a:ext>
            </a:extLst>
          </p:cNvPr>
          <p:cNvSpPr/>
          <p:nvPr/>
        </p:nvSpPr>
        <p:spPr>
          <a:xfrm>
            <a:off x="6546056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43BB665F-15C0-804D-9D69-B95B34D1B670}"/>
              </a:ext>
            </a:extLst>
          </p:cNvPr>
          <p:cNvSpPr/>
          <p:nvPr/>
        </p:nvSpPr>
        <p:spPr>
          <a:xfrm>
            <a:off x="6921102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43F11E19-AB20-354A-97CE-51FDF40ECD83}"/>
              </a:ext>
            </a:extLst>
          </p:cNvPr>
          <p:cNvSpPr/>
          <p:nvPr/>
        </p:nvSpPr>
        <p:spPr>
          <a:xfrm>
            <a:off x="4295775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2A934E60-180E-9248-99BC-8D9CF388510D}"/>
              </a:ext>
            </a:extLst>
          </p:cNvPr>
          <p:cNvSpPr/>
          <p:nvPr/>
        </p:nvSpPr>
        <p:spPr>
          <a:xfrm>
            <a:off x="4670822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E054C163-517C-9B4F-B8DF-C61E428254C4}"/>
              </a:ext>
            </a:extLst>
          </p:cNvPr>
          <p:cNvSpPr/>
          <p:nvPr/>
        </p:nvSpPr>
        <p:spPr>
          <a:xfrm>
            <a:off x="5045869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29DCE880-B6F8-D14B-B1F2-313814D208AE}"/>
              </a:ext>
            </a:extLst>
          </p:cNvPr>
          <p:cNvSpPr/>
          <p:nvPr/>
        </p:nvSpPr>
        <p:spPr>
          <a:xfrm>
            <a:off x="5420915" y="5261895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64DB0E19-C43A-364B-BC29-F1C0A056EC6A}"/>
              </a:ext>
            </a:extLst>
          </p:cNvPr>
          <p:cNvSpPr/>
          <p:nvPr/>
        </p:nvSpPr>
        <p:spPr>
          <a:xfrm>
            <a:off x="4295775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F73E90B0-D409-8C40-9FD2-F51504F2025A}"/>
              </a:ext>
            </a:extLst>
          </p:cNvPr>
          <p:cNvSpPr/>
          <p:nvPr/>
        </p:nvSpPr>
        <p:spPr>
          <a:xfrm>
            <a:off x="4670822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56E5ABA8-D48B-CB46-8602-52A308429069}"/>
              </a:ext>
            </a:extLst>
          </p:cNvPr>
          <p:cNvSpPr/>
          <p:nvPr/>
        </p:nvSpPr>
        <p:spPr>
          <a:xfrm>
            <a:off x="5045869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BB572A92-1B26-8642-A1AA-4FF79E93FC4D}"/>
              </a:ext>
            </a:extLst>
          </p:cNvPr>
          <p:cNvSpPr/>
          <p:nvPr/>
        </p:nvSpPr>
        <p:spPr>
          <a:xfrm>
            <a:off x="5420915" y="556964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F8DBB653-5E69-9F4D-8140-67C6C897C879}"/>
              </a:ext>
            </a:extLst>
          </p:cNvPr>
          <p:cNvSpPr/>
          <p:nvPr/>
        </p:nvSpPr>
        <p:spPr>
          <a:xfrm>
            <a:off x="4295775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44405DE2-44EF-0646-A071-8E428D94F297}"/>
              </a:ext>
            </a:extLst>
          </p:cNvPr>
          <p:cNvSpPr/>
          <p:nvPr/>
        </p:nvSpPr>
        <p:spPr>
          <a:xfrm>
            <a:off x="4670822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4CA2036B-AF38-D643-BE2B-12F2D7EB8861}"/>
              </a:ext>
            </a:extLst>
          </p:cNvPr>
          <p:cNvSpPr/>
          <p:nvPr/>
        </p:nvSpPr>
        <p:spPr>
          <a:xfrm>
            <a:off x="5045869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C81E85B-7D1F-584C-9720-57757A3DE7A3}"/>
              </a:ext>
            </a:extLst>
          </p:cNvPr>
          <p:cNvSpPr/>
          <p:nvPr/>
        </p:nvSpPr>
        <p:spPr>
          <a:xfrm>
            <a:off x="5420915" y="5877385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020F8A8-DB3C-2741-BACC-C15ADBAD2885}"/>
              </a:ext>
            </a:extLst>
          </p:cNvPr>
          <p:cNvSpPr/>
          <p:nvPr/>
        </p:nvSpPr>
        <p:spPr>
          <a:xfrm>
            <a:off x="4295775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C4701E46-7C71-0845-9FF9-46286CEB00E4}"/>
              </a:ext>
            </a:extLst>
          </p:cNvPr>
          <p:cNvSpPr/>
          <p:nvPr/>
        </p:nvSpPr>
        <p:spPr>
          <a:xfrm>
            <a:off x="4670822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446F1634-7F72-F44E-8C1F-8D08E9B0E0A4}"/>
              </a:ext>
            </a:extLst>
          </p:cNvPr>
          <p:cNvSpPr/>
          <p:nvPr/>
        </p:nvSpPr>
        <p:spPr>
          <a:xfrm>
            <a:off x="5045869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A1D88F4A-72EA-1A49-AF5D-AAFA869B6015}"/>
              </a:ext>
            </a:extLst>
          </p:cNvPr>
          <p:cNvSpPr/>
          <p:nvPr/>
        </p:nvSpPr>
        <p:spPr>
          <a:xfrm>
            <a:off x="5420915" y="6185130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D4E4358A-8166-5745-B7F6-30049E1F4D18}"/>
              </a:ext>
            </a:extLst>
          </p:cNvPr>
          <p:cNvSpPr/>
          <p:nvPr/>
        </p:nvSpPr>
        <p:spPr>
          <a:xfrm>
            <a:off x="4295775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AD76A015-3DB1-494C-AA94-EBF15A969EBC}"/>
              </a:ext>
            </a:extLst>
          </p:cNvPr>
          <p:cNvSpPr/>
          <p:nvPr/>
        </p:nvSpPr>
        <p:spPr>
          <a:xfrm>
            <a:off x="4670822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C9746E88-FC14-6B4B-AF3D-42720042995F}"/>
              </a:ext>
            </a:extLst>
          </p:cNvPr>
          <p:cNvSpPr/>
          <p:nvPr/>
        </p:nvSpPr>
        <p:spPr>
          <a:xfrm>
            <a:off x="5045869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3ABF9DDB-3209-DA41-8A37-D1144F226FF1}"/>
              </a:ext>
            </a:extLst>
          </p:cNvPr>
          <p:cNvSpPr/>
          <p:nvPr/>
        </p:nvSpPr>
        <p:spPr>
          <a:xfrm>
            <a:off x="5420915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>
            <a:extLst>
              <a:ext uri="{FF2B5EF4-FFF2-40B4-BE49-F238E27FC236}">
                <a16:creationId xmlns:a16="http://schemas.microsoft.com/office/drawing/2014/main" id="{EA9E6D22-A936-3A4A-8C9B-C25FBF716E8F}"/>
              </a:ext>
            </a:extLst>
          </p:cNvPr>
          <p:cNvSpPr/>
          <p:nvPr/>
        </p:nvSpPr>
        <p:spPr>
          <a:xfrm>
            <a:off x="4295775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3DE68BF0-60B0-BF46-860F-D4FCB90D9363}"/>
              </a:ext>
            </a:extLst>
          </p:cNvPr>
          <p:cNvSpPr/>
          <p:nvPr/>
        </p:nvSpPr>
        <p:spPr>
          <a:xfrm>
            <a:off x="4670822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33C36C06-12AF-7E4F-B5D6-C0C24F69A97D}"/>
              </a:ext>
            </a:extLst>
          </p:cNvPr>
          <p:cNvSpPr/>
          <p:nvPr/>
        </p:nvSpPr>
        <p:spPr>
          <a:xfrm>
            <a:off x="5045869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CDA02C51-F42A-A845-954F-25D6A27F9CB8}"/>
              </a:ext>
            </a:extLst>
          </p:cNvPr>
          <p:cNvSpPr/>
          <p:nvPr/>
        </p:nvSpPr>
        <p:spPr>
          <a:xfrm>
            <a:off x="5420915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721CC3F3-D707-C94D-A7F5-5ED90936E9F9}"/>
              </a:ext>
            </a:extLst>
          </p:cNvPr>
          <p:cNvSpPr/>
          <p:nvPr/>
        </p:nvSpPr>
        <p:spPr>
          <a:xfrm>
            <a:off x="4295775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4AA96493-9324-D541-8CE5-6D1BC43A4E2F}"/>
              </a:ext>
            </a:extLst>
          </p:cNvPr>
          <p:cNvSpPr/>
          <p:nvPr/>
        </p:nvSpPr>
        <p:spPr>
          <a:xfrm>
            <a:off x="4670822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C68C0341-2F48-5247-844F-CD02AE98E8A8}"/>
              </a:ext>
            </a:extLst>
          </p:cNvPr>
          <p:cNvSpPr/>
          <p:nvPr/>
        </p:nvSpPr>
        <p:spPr>
          <a:xfrm>
            <a:off x="5045869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4831D5EA-9839-4844-BE95-82DD80704685}"/>
              </a:ext>
            </a:extLst>
          </p:cNvPr>
          <p:cNvSpPr/>
          <p:nvPr/>
        </p:nvSpPr>
        <p:spPr>
          <a:xfrm>
            <a:off x="5420915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4A95222F-72CF-F44D-A80C-CB7DE98023F0}"/>
              </a:ext>
            </a:extLst>
          </p:cNvPr>
          <p:cNvSpPr/>
          <p:nvPr/>
        </p:nvSpPr>
        <p:spPr>
          <a:xfrm>
            <a:off x="4295775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ounded Rectangle 123">
            <a:extLst>
              <a:ext uri="{FF2B5EF4-FFF2-40B4-BE49-F238E27FC236}">
                <a16:creationId xmlns:a16="http://schemas.microsoft.com/office/drawing/2014/main" id="{7B087A9E-9172-1F43-9471-C5C23B416D78}"/>
              </a:ext>
            </a:extLst>
          </p:cNvPr>
          <p:cNvSpPr/>
          <p:nvPr/>
        </p:nvSpPr>
        <p:spPr>
          <a:xfrm>
            <a:off x="4670822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C4F32BC5-39D4-394F-A77E-AC1176EA15AE}"/>
              </a:ext>
            </a:extLst>
          </p:cNvPr>
          <p:cNvSpPr/>
          <p:nvPr/>
        </p:nvSpPr>
        <p:spPr>
          <a:xfrm>
            <a:off x="5045869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96F6FBC7-4674-F246-A268-CAF016E79678}"/>
              </a:ext>
            </a:extLst>
          </p:cNvPr>
          <p:cNvSpPr/>
          <p:nvPr/>
        </p:nvSpPr>
        <p:spPr>
          <a:xfrm>
            <a:off x="5420915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F7C63532-D7AF-0741-9F3F-87F91A29B41E}"/>
              </a:ext>
            </a:extLst>
          </p:cNvPr>
          <p:cNvSpPr/>
          <p:nvPr/>
        </p:nvSpPr>
        <p:spPr>
          <a:xfrm>
            <a:off x="5795962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535BF0A-851A-C84E-B8FA-94869C88DFB7}"/>
              </a:ext>
            </a:extLst>
          </p:cNvPr>
          <p:cNvSpPr/>
          <p:nvPr/>
        </p:nvSpPr>
        <p:spPr>
          <a:xfrm>
            <a:off x="6171009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6EE17FB2-DD6E-1D44-A2E7-210B3B16F83D}"/>
              </a:ext>
            </a:extLst>
          </p:cNvPr>
          <p:cNvSpPr/>
          <p:nvPr/>
        </p:nvSpPr>
        <p:spPr>
          <a:xfrm>
            <a:off x="6546056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1D13C3EC-F7E2-4244-9D50-C6215B20E4C6}"/>
              </a:ext>
            </a:extLst>
          </p:cNvPr>
          <p:cNvSpPr/>
          <p:nvPr/>
        </p:nvSpPr>
        <p:spPr>
          <a:xfrm>
            <a:off x="6921102" y="403091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40DF55F7-02BC-3648-A7E4-D2C9ACE2A539}"/>
              </a:ext>
            </a:extLst>
          </p:cNvPr>
          <p:cNvSpPr/>
          <p:nvPr/>
        </p:nvSpPr>
        <p:spPr>
          <a:xfrm>
            <a:off x="5795962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3FEBA6FF-1DAA-FC48-ACBB-E6B0AF1F1A97}"/>
              </a:ext>
            </a:extLst>
          </p:cNvPr>
          <p:cNvSpPr/>
          <p:nvPr/>
        </p:nvSpPr>
        <p:spPr>
          <a:xfrm>
            <a:off x="6171009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BAAB969B-B3E1-3B4A-9CD5-01A7B032D0D8}"/>
              </a:ext>
            </a:extLst>
          </p:cNvPr>
          <p:cNvSpPr/>
          <p:nvPr/>
        </p:nvSpPr>
        <p:spPr>
          <a:xfrm>
            <a:off x="6546056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4792F051-62E0-644C-8612-2E1655F97211}"/>
              </a:ext>
            </a:extLst>
          </p:cNvPr>
          <p:cNvSpPr/>
          <p:nvPr/>
        </p:nvSpPr>
        <p:spPr>
          <a:xfrm>
            <a:off x="6921102" y="4338659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934D1A8B-985F-4745-835A-DE50D2F9979C}"/>
              </a:ext>
            </a:extLst>
          </p:cNvPr>
          <p:cNvSpPr/>
          <p:nvPr/>
        </p:nvSpPr>
        <p:spPr>
          <a:xfrm>
            <a:off x="5795962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2BE6FC0E-859E-CE4D-B444-C7CD4A8DC8C6}"/>
              </a:ext>
            </a:extLst>
          </p:cNvPr>
          <p:cNvSpPr/>
          <p:nvPr/>
        </p:nvSpPr>
        <p:spPr>
          <a:xfrm>
            <a:off x="6171009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B5279C94-AA06-D543-94A8-3EDFB1420A38}"/>
              </a:ext>
            </a:extLst>
          </p:cNvPr>
          <p:cNvSpPr/>
          <p:nvPr/>
        </p:nvSpPr>
        <p:spPr>
          <a:xfrm>
            <a:off x="6546056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3582D19F-B07E-5246-B21D-B69A72B265FF}"/>
              </a:ext>
            </a:extLst>
          </p:cNvPr>
          <p:cNvSpPr/>
          <p:nvPr/>
        </p:nvSpPr>
        <p:spPr>
          <a:xfrm>
            <a:off x="6921102" y="4646404"/>
            <a:ext cx="375047" cy="3077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BA8045C4-653D-774A-A410-86909960DDE7}"/>
              </a:ext>
            </a:extLst>
          </p:cNvPr>
          <p:cNvSpPr/>
          <p:nvPr/>
        </p:nvSpPr>
        <p:spPr>
          <a:xfrm>
            <a:off x="5795962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34CDE3A3-85E3-E547-A1C6-A11EDCC90568}"/>
              </a:ext>
            </a:extLst>
          </p:cNvPr>
          <p:cNvSpPr/>
          <p:nvPr/>
        </p:nvSpPr>
        <p:spPr>
          <a:xfrm>
            <a:off x="6171009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ounded Rectangle 140">
            <a:extLst>
              <a:ext uri="{FF2B5EF4-FFF2-40B4-BE49-F238E27FC236}">
                <a16:creationId xmlns:a16="http://schemas.microsoft.com/office/drawing/2014/main" id="{59636E97-151D-EE43-ACF1-5691ED77CEE3}"/>
              </a:ext>
            </a:extLst>
          </p:cNvPr>
          <p:cNvSpPr/>
          <p:nvPr/>
        </p:nvSpPr>
        <p:spPr>
          <a:xfrm>
            <a:off x="6546056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80FB1D1C-9CC7-8E4F-9106-465DDADE9438}"/>
              </a:ext>
            </a:extLst>
          </p:cNvPr>
          <p:cNvSpPr/>
          <p:nvPr/>
        </p:nvSpPr>
        <p:spPr>
          <a:xfrm>
            <a:off x="6921102" y="4954149"/>
            <a:ext cx="375047" cy="3077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6ADC2591-B4F1-BC42-8B03-904E0545DEB3}"/>
              </a:ext>
            </a:extLst>
          </p:cNvPr>
          <p:cNvCxnSpPr>
            <a:cxnSpLocks/>
            <a:endCxn id="82" idx="1"/>
          </p:cNvCxnSpPr>
          <p:nvPr/>
        </p:nvCxnSpPr>
        <p:spPr>
          <a:xfrm>
            <a:off x="4152550" y="5261896"/>
            <a:ext cx="2768552" cy="153872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B07E433-30AC-F142-88A6-DEA400746621}"/>
              </a:ext>
            </a:extLst>
          </p:cNvPr>
          <p:cNvCxnSpPr>
            <a:cxnSpLocks/>
          </p:cNvCxnSpPr>
          <p:nvPr/>
        </p:nvCxnSpPr>
        <p:spPr>
          <a:xfrm>
            <a:off x="6290352" y="5608047"/>
            <a:ext cx="1125140" cy="615491"/>
          </a:xfrm>
          <a:prstGeom prst="line">
            <a:avLst/>
          </a:prstGeom>
          <a:ln w="571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8" name="Image 6">
            <a:extLst>
              <a:ext uri="{FF2B5EF4-FFF2-40B4-BE49-F238E27FC236}">
                <a16:creationId xmlns:a16="http://schemas.microsoft.com/office/drawing/2014/main" id="{FA8203DC-0803-8B43-96CC-6E1CF844B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90602" y="4396648"/>
            <a:ext cx="2101854" cy="2271273"/>
          </a:xfrm>
          <a:prstGeom prst="rect">
            <a:avLst/>
          </a:prstGeom>
        </p:spPr>
      </p:pic>
      <p:pic>
        <p:nvPicPr>
          <p:cNvPr id="149" name="Image 1">
            <a:extLst>
              <a:ext uri="{FF2B5EF4-FFF2-40B4-BE49-F238E27FC236}">
                <a16:creationId xmlns:a16="http://schemas.microsoft.com/office/drawing/2014/main" id="{42356068-4C98-E142-B530-C00E384CF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9901"/>
            <a:ext cx="3909593" cy="3868758"/>
          </a:xfrm>
          <a:prstGeom prst="rect">
            <a:avLst/>
          </a:prstGeom>
        </p:spPr>
      </p:pic>
      <p:sp>
        <p:nvSpPr>
          <p:cNvPr id="150" name="TextBox 149">
            <a:extLst>
              <a:ext uri="{FF2B5EF4-FFF2-40B4-BE49-F238E27FC236}">
                <a16:creationId xmlns:a16="http://schemas.microsoft.com/office/drawing/2014/main" id="{0FB58EC6-3C63-6C49-B7CB-F904585F71EA}"/>
              </a:ext>
            </a:extLst>
          </p:cNvPr>
          <p:cNvSpPr txBox="1"/>
          <p:nvPr/>
        </p:nvSpPr>
        <p:spPr>
          <a:xfrm>
            <a:off x="0" y="2599128"/>
            <a:ext cx="12192000" cy="175432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Methods to Removing or Attenuating     the Beam </a:t>
            </a:r>
            <a:r>
              <a:rPr lang="en-US" sz="5400" dirty="0" err="1">
                <a:solidFill>
                  <a:schemeClr val="bg1"/>
                </a:solidFill>
              </a:rPr>
              <a:t>wrt</a:t>
            </a:r>
            <a:r>
              <a:rPr lang="en-US" sz="5400" dirty="0">
                <a:solidFill>
                  <a:schemeClr val="bg1"/>
                </a:solidFill>
              </a:rPr>
              <a:t> light ions z=1 or 2 </a:t>
            </a:r>
          </a:p>
        </p:txBody>
      </p:sp>
    </p:spTree>
    <p:extLst>
      <p:ext uri="{BB962C8B-B14F-4D97-AF65-F5344CB8AC3E}">
        <p14:creationId xmlns:p14="http://schemas.microsoft.com/office/powerpoint/2010/main" val="323466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AC86D6-DC1A-6549-8050-A94EFCE9E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2390" y="0"/>
            <a:ext cx="5194300" cy="7010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A57A725-F8D7-EA48-8AE4-7A5DB4E51E36}"/>
              </a:ext>
            </a:extLst>
          </p:cNvPr>
          <p:cNvSpPr/>
          <p:nvPr/>
        </p:nvSpPr>
        <p:spPr>
          <a:xfrm>
            <a:off x="6309848" y="153987"/>
            <a:ext cx="1075689" cy="318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4DEC90-AEBA-C14A-BED5-F64A1582F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51" y="2268538"/>
            <a:ext cx="10515600" cy="4435475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Positive Approach for </a:t>
            </a:r>
            <a:r>
              <a:rPr lang="en-US" b="1" err="1">
                <a:solidFill>
                  <a:schemeClr val="accent5">
                    <a:lumMod val="75000"/>
                  </a:schemeClr>
                </a:solidFill>
              </a:rPr>
              <a:t>ff</a:t>
            </a:r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 &amp; more</a:t>
            </a:r>
            <a:br>
              <a:rPr lang="en-US" b="1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/>
            </a:br>
            <a:r>
              <a:rPr lang="en-US"/>
              <a:t>    </a:t>
            </a:r>
            <a:r>
              <a:rPr lang="en-US" sz="3600"/>
              <a:t>“Cage the beam”</a:t>
            </a:r>
            <a:br>
              <a:rPr lang="en-US" sz="3600"/>
            </a:br>
            <a:r>
              <a:rPr lang="en-US" sz="3600"/>
              <a:t>     </a:t>
            </a:r>
            <a:r>
              <a:rPr lang="en-US" sz="3600" baseline="30000"/>
              <a:t>136</a:t>
            </a:r>
            <a:r>
              <a:rPr lang="en-US" sz="3600"/>
              <a:t>Xe (7.6MeV/A)+Ag</a:t>
            </a:r>
            <a:br>
              <a:rPr lang="en-US" sz="3600"/>
            </a:br>
            <a:r>
              <a:rPr lang="en-US" sz="3600"/>
              <a:t>     I beam  = 10</a:t>
            </a:r>
            <a:r>
              <a:rPr lang="en-US" sz="3600" baseline="30000"/>
              <a:t>6 </a:t>
            </a:r>
            <a:r>
              <a:rPr lang="en-US" sz="3600"/>
              <a:t>@ 7.6MeV/A </a:t>
            </a:r>
            <a:br>
              <a:rPr lang="en-US" sz="3600"/>
            </a:br>
            <a:r>
              <a:rPr lang="en-US" sz="3600" baseline="30000"/>
              <a:t>        </a:t>
            </a:r>
            <a:r>
              <a:rPr lang="en-GB" sz="3600" i="1"/>
              <a:t>Carmen </a:t>
            </a:r>
            <a:r>
              <a:rPr lang="en-GB" sz="3600" i="1" err="1"/>
              <a:t>Rodrguez</a:t>
            </a:r>
            <a:r>
              <a:rPr lang="en-GB" sz="3600" i="1"/>
              <a:t>  USC, Spain</a:t>
            </a:r>
            <a:br>
              <a:rPr lang="en-GB" sz="3600" i="1"/>
            </a:br>
            <a:r>
              <a:rPr lang="en-GB" sz="3600">
                <a:solidFill>
                  <a:schemeClr val="accent2">
                    <a:lumMod val="75000"/>
                  </a:schemeClr>
                </a:solidFill>
              </a:rPr>
              <a:t>      Z</a:t>
            </a:r>
            <a:r>
              <a:rPr lang="en-GB" sz="3600" baseline="3000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GB" sz="3600">
                <a:solidFill>
                  <a:schemeClr val="accent2">
                    <a:lumMod val="75000"/>
                  </a:schemeClr>
                </a:solidFill>
              </a:rPr>
              <a:t>/E = 1000/E </a:t>
            </a:r>
            <a:r>
              <a:rPr lang="en-GB" sz="360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 10</a:t>
            </a:r>
            <a:r>
              <a:rPr lang="en-GB" sz="3600" baseline="3000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4</a:t>
            </a:r>
            <a:r>
              <a:rPr lang="en-GB" sz="360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/E</a:t>
            </a:r>
            <a:br>
              <a:rPr lang="en-GB" sz="360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</a:br>
            <a:r>
              <a:rPr lang="en-GB" sz="360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	</a:t>
            </a:r>
            <a:r>
              <a:rPr lang="en-GB" sz="3600" b="1">
                <a:solidFill>
                  <a:srgbClr val="FF0000"/>
                </a:solidFill>
                <a:sym typeface="Wingdings" pitchFamily="2" charset="2"/>
              </a:rPr>
              <a:t>Close to 10</a:t>
            </a:r>
            <a:r>
              <a:rPr lang="en-GB" sz="3600" b="1" baseline="30000">
                <a:solidFill>
                  <a:srgbClr val="FF0000"/>
                </a:solidFill>
                <a:sym typeface="Wingdings" pitchFamily="2" charset="2"/>
              </a:rPr>
              <a:t>8 </a:t>
            </a:r>
            <a:r>
              <a:rPr lang="en-GB" sz="3600" b="1" err="1">
                <a:solidFill>
                  <a:srgbClr val="FF0000"/>
                </a:solidFill>
                <a:sym typeface="Wingdings" pitchFamily="2" charset="2"/>
              </a:rPr>
              <a:t>Raether</a:t>
            </a:r>
            <a:r>
              <a:rPr lang="en-GB" sz="3600" b="1">
                <a:solidFill>
                  <a:srgbClr val="FF0000"/>
                </a:solidFill>
                <a:sym typeface="Wingdings" pitchFamily="2" charset="2"/>
              </a:rPr>
              <a:t> Limits</a:t>
            </a:r>
            <a:br>
              <a:rPr lang="en-GB" sz="3600" b="1">
                <a:solidFill>
                  <a:srgbClr val="FF0000"/>
                </a:solidFill>
                <a:sym typeface="Wingdings" pitchFamily="2" charset="2"/>
              </a:rPr>
            </a:br>
            <a:r>
              <a:rPr lang="en-GB" sz="3600" b="1">
                <a:solidFill>
                  <a:srgbClr val="FF0000"/>
                </a:solidFill>
                <a:sym typeface="Wingdings" pitchFamily="2" charset="2"/>
              </a:rPr>
              <a:t>	for G=10</a:t>
            </a:r>
            <a:r>
              <a:rPr lang="en-GB" sz="3600" b="1" baseline="30000">
                <a:solidFill>
                  <a:srgbClr val="FF0000"/>
                </a:solidFill>
                <a:sym typeface="Wingdings" pitchFamily="2" charset="2"/>
              </a:rPr>
              <a:t>3-4</a:t>
            </a:r>
            <a:br>
              <a:rPr lang="en-US"/>
            </a:br>
            <a:r>
              <a:rPr lang="en-US" sz="4000"/>
              <a:t>   </a:t>
            </a:r>
            <a:br>
              <a:rPr lang="en-US" sz="4000"/>
            </a:br>
            <a:r>
              <a:rPr lang="en-US" sz="3100" b="1"/>
              <a:t>Interesting for</a:t>
            </a:r>
            <a:br>
              <a:rPr lang="en-US" sz="3100" b="1"/>
            </a:br>
            <a:r>
              <a:rPr lang="en-US" sz="3100" b="1"/>
              <a:t>    ISOLDE Beams </a:t>
            </a:r>
            <a:br>
              <a:rPr lang="en-US" sz="3100" b="1"/>
            </a:br>
            <a:r>
              <a:rPr lang="en-US" sz="3100" b="1"/>
              <a:t>    </a:t>
            </a:r>
            <a:r>
              <a:rPr lang="en-US" sz="3100" b="1" err="1"/>
              <a:t>ie</a:t>
            </a:r>
            <a:r>
              <a:rPr lang="en-US" sz="3100" b="1"/>
              <a:t> Low emittance</a:t>
            </a:r>
            <a:br>
              <a:rPr lang="en-US" sz="3100"/>
            </a:br>
            <a:r>
              <a:rPr lang="en-US" sz="3100"/>
              <a:t>    </a:t>
            </a:r>
            <a:r>
              <a:rPr lang="en-US" sz="2200">
                <a:sym typeface="Wingdings" pitchFamily="2" charset="2"/>
              </a:rPr>
              <a:t></a:t>
            </a:r>
            <a:r>
              <a:rPr lang="en-US" sz="3100">
                <a:sym typeface="Wingdings" pitchFamily="2" charset="2"/>
              </a:rPr>
              <a:t> close to beam vertex</a:t>
            </a: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1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759EDF5-DFBB-0248-A8DB-1C771DFEDB2F}"/>
              </a:ext>
            </a:extLst>
          </p:cNvPr>
          <p:cNvSpPr/>
          <p:nvPr/>
        </p:nvSpPr>
        <p:spPr>
          <a:xfrm>
            <a:off x="1" y="17683"/>
            <a:ext cx="121919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13" y="766968"/>
            <a:ext cx="11264160" cy="58429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2831" y="2297168"/>
            <a:ext cx="250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Diego G Diaz et al.(2017)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07" y="182395"/>
            <a:ext cx="7589364" cy="1004721"/>
          </a:xfr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5">
                    <a:lumMod val="75000"/>
                  </a:schemeClr>
                </a:solidFill>
              </a:rPr>
              <a:t>Nucl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. Phys. and </a:t>
            </a:r>
            <a:r>
              <a:rPr lang="fr-FR" b="1" dirty="0" err="1">
                <a:solidFill>
                  <a:schemeClr val="accent5">
                    <a:lumMod val="75000"/>
                  </a:schemeClr>
                </a:solidFill>
              </a:rPr>
              <a:t>other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5">
                    <a:lumMod val="75000"/>
                  </a:schemeClr>
                </a:solidFill>
              </a:rPr>
              <a:t>domains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208C8F0E-7B72-E14E-AF74-3E20F87B8CB5}"/>
              </a:ext>
            </a:extLst>
          </p:cNvPr>
          <p:cNvSpPr/>
          <p:nvPr/>
        </p:nvSpPr>
        <p:spPr>
          <a:xfrm rot="1854837">
            <a:off x="10514037" y="4547608"/>
            <a:ext cx="470647" cy="7799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B0CCB5EA-CA7E-4F43-9775-C9EEEBECB432}"/>
              </a:ext>
            </a:extLst>
          </p:cNvPr>
          <p:cNvSpPr/>
          <p:nvPr/>
        </p:nvSpPr>
        <p:spPr>
          <a:xfrm rot="1854837">
            <a:off x="5940903" y="1451739"/>
            <a:ext cx="470647" cy="7799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27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100"/>
            <a:ext cx="10668000" cy="68199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8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188" y="1151467"/>
            <a:ext cx="1174850" cy="117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 3" descr="GET-Logo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48" y="160575"/>
            <a:ext cx="1322052" cy="819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Flèche vers la droite 5"/>
          <p:cNvSpPr/>
          <p:nvPr/>
        </p:nvSpPr>
        <p:spPr>
          <a:xfrm rot="21213942">
            <a:off x="6529678" y="4102553"/>
            <a:ext cx="1254214" cy="497717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FE70B8-2DF0-DE4F-8558-B215B7CA23CA}"/>
              </a:ext>
            </a:extLst>
          </p:cNvPr>
          <p:cNvSpPr txBox="1"/>
          <p:nvPr/>
        </p:nvSpPr>
        <p:spPr>
          <a:xfrm>
            <a:off x="10769600" y="38100"/>
            <a:ext cx="1290738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Gas &amp; DSSD</a:t>
            </a:r>
          </a:p>
        </p:txBody>
      </p:sp>
      <p:sp>
        <p:nvSpPr>
          <p:cNvPr id="5" name="Striped Right Arrow 4">
            <a:extLst>
              <a:ext uri="{FF2B5EF4-FFF2-40B4-BE49-F238E27FC236}">
                <a16:creationId xmlns:a16="http://schemas.microsoft.com/office/drawing/2014/main" id="{B33E7ACB-B008-9247-8672-EA4F60645AFF}"/>
              </a:ext>
            </a:extLst>
          </p:cNvPr>
          <p:cNvSpPr/>
          <p:nvPr/>
        </p:nvSpPr>
        <p:spPr>
          <a:xfrm rot="21250510">
            <a:off x="8153625" y="3355214"/>
            <a:ext cx="2425482" cy="111633"/>
          </a:xfrm>
          <a:prstGeom prst="stripedRightArrow">
            <a:avLst>
              <a:gd name="adj1" fmla="val 89015"/>
              <a:gd name="adj2" fmla="val 67495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03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60000">
            <a:off x="-222765" y="-3369402"/>
            <a:ext cx="11482279" cy="1240780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84" l="1683" r="9884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8101327" y="993767"/>
            <a:ext cx="3612887" cy="3298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ZoneTexte 1"/>
          <p:cNvSpPr txBox="1"/>
          <p:nvPr/>
        </p:nvSpPr>
        <p:spPr>
          <a:xfrm rot="20908413">
            <a:off x="2398150" y="518059"/>
            <a:ext cx="16269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/>
              <a:t>Data</a:t>
            </a:r>
          </a:p>
          <a:p>
            <a:r>
              <a:rPr lang="en-GB" sz="3600" b="1" baseline="30000"/>
              <a:t>46</a:t>
            </a:r>
            <a:r>
              <a:rPr lang="en-GB" sz="3600" b="1"/>
              <a:t>Ar + p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165" b="9826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8033" y="401319"/>
            <a:ext cx="1226603" cy="1299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7" descr="LogoIrfu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662711">
            <a:off x="614584" y="1971951"/>
            <a:ext cx="643470" cy="1274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ZoneTexte 3"/>
          <p:cNvSpPr txBox="1"/>
          <p:nvPr/>
        </p:nvSpPr>
        <p:spPr>
          <a:xfrm rot="20877743">
            <a:off x="2483752" y="1848933"/>
            <a:ext cx="148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First RA beam</a:t>
            </a:r>
          </a:p>
          <a:p>
            <a:r>
              <a:rPr lang="en-GB"/>
              <a:t>at FRIB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8566" y="1453576"/>
            <a:ext cx="99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Run 112</a:t>
            </a:r>
          </a:p>
          <a:p>
            <a:r>
              <a:rPr lang="en-US"/>
              <a:t>Event 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64583F-E84A-954D-83F0-7823A6997C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11742">
            <a:off x="4287658" y="-371511"/>
            <a:ext cx="1866900" cy="641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02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49144A-5D46-5B47-92AF-88F363C96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165" y="1738457"/>
            <a:ext cx="5495269" cy="4943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8E1AD4-CC0D-514B-A23B-E3CA456D0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748" y="2344214"/>
            <a:ext cx="3118338" cy="322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718564-AFF8-044B-8A10-F48E27B10FE1}"/>
              </a:ext>
            </a:extLst>
          </p:cNvPr>
          <p:cNvSpPr txBox="1"/>
          <p:nvPr/>
        </p:nvSpPr>
        <p:spPr>
          <a:xfrm>
            <a:off x="185225" y="175587"/>
            <a:ext cx="94956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err="1">
                <a:solidFill>
                  <a:schemeClr val="accent1"/>
                </a:solidFill>
              </a:rPr>
              <a:t>S</a:t>
            </a:r>
            <a:r>
              <a:rPr lang="en-US" sz="3200" err="1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sz="3200" err="1">
                <a:solidFill>
                  <a:schemeClr val="accent1"/>
                </a:solidFill>
              </a:rPr>
              <a:t>IRIT</a:t>
            </a:r>
            <a:r>
              <a:rPr lang="en-US" sz="3200">
                <a:solidFill>
                  <a:schemeClr val="accent1"/>
                </a:solidFill>
              </a:rPr>
              <a:t> Symmetry Energy Studies via pion &amp; ion flow </a:t>
            </a:r>
            <a:r>
              <a:rPr lang="en-US" sz="3200" i="1" err="1">
                <a:solidFill>
                  <a:schemeClr val="accent1"/>
                </a:solidFill>
              </a:rPr>
              <a:t>Isobe</a:t>
            </a:r>
            <a:r>
              <a:rPr lang="en-US" sz="3200" i="1">
                <a:solidFill>
                  <a:schemeClr val="accent1"/>
                </a:solidFill>
              </a:rPr>
              <a:t> et al.   Riken &amp; NSCL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02EE7C-13E3-3741-A405-FE44052D3A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3815" y="4557215"/>
            <a:ext cx="3932185" cy="2125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450A01-FD26-854B-9CBC-8BB991FA0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670" y="1441190"/>
            <a:ext cx="4030258" cy="292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705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004F2-FA99-EC43-9411-494CD58DC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849" y="85614"/>
            <a:ext cx="11600739" cy="1325563"/>
          </a:xfrm>
        </p:spPr>
        <p:txBody>
          <a:bodyPr>
            <a:normAutofit/>
          </a:bodyPr>
          <a:lstStyle/>
          <a:p>
            <a:r>
              <a:rPr lang="en-US" b="1" err="1">
                <a:solidFill>
                  <a:schemeClr val="accent5">
                    <a:lumMod val="75000"/>
                  </a:schemeClr>
                </a:solidFill>
              </a:rPr>
              <a:t>S</a:t>
            </a:r>
            <a:r>
              <a:rPr lang="en-US" b="1" err="1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b="1" err="1">
                <a:solidFill>
                  <a:schemeClr val="accent5">
                    <a:lumMod val="75000"/>
                  </a:schemeClr>
                </a:solidFill>
              </a:rPr>
              <a:t>IRIT</a:t>
            </a:r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:  Affects Of Saturation &amp; data loss </a:t>
            </a:r>
            <a:br>
              <a:rPr lang="en-US" b="1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3600" b="1" i="1">
                <a:solidFill>
                  <a:srgbClr val="FF0000"/>
                </a:solidFill>
              </a:rPr>
              <a:t>Representative of what is seen in AT with/without magnets  </a:t>
            </a:r>
            <a:endParaRPr lang="en-US" b="1" i="1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E6411D-ACFA-AD45-B552-CA0B4E8F7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1411177"/>
            <a:ext cx="4550770" cy="2371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E06C3F-BE32-6D46-9005-A3BD46481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50" y="4179794"/>
            <a:ext cx="4506673" cy="2371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D837F2-0890-9E4B-B696-B43A962C5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479" y="1304974"/>
            <a:ext cx="4309110" cy="3696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2A1650-F67C-2848-8D55-4AB62AAB1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1690" y="5365499"/>
            <a:ext cx="2641600" cy="1314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65F6D0-51BD-A741-8BCD-4B1096D73C70}"/>
              </a:ext>
            </a:extLst>
          </p:cNvPr>
          <p:cNvSpPr txBox="1"/>
          <p:nvPr/>
        </p:nvSpPr>
        <p:spPr>
          <a:xfrm>
            <a:off x="3963609" y="6313104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Dead-Time in </a:t>
            </a:r>
            <a:r>
              <a:rPr lang="en-US" dirty="0" err="1"/>
              <a:t>ms</a:t>
            </a:r>
            <a:endParaRPr lang="en-US" dirty="0"/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4D7BBFE0-6C78-5D47-AAC8-949610E1FC97}"/>
              </a:ext>
            </a:extLst>
          </p:cNvPr>
          <p:cNvSpPr/>
          <p:nvPr/>
        </p:nvSpPr>
        <p:spPr>
          <a:xfrm>
            <a:off x="5002306" y="2153129"/>
            <a:ext cx="1492213" cy="88750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Linearity</a:t>
            </a:r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965C5693-DD89-2441-A824-BE7D597FEAFB}"/>
              </a:ext>
            </a:extLst>
          </p:cNvPr>
          <p:cNvSpPr/>
          <p:nvPr/>
        </p:nvSpPr>
        <p:spPr>
          <a:xfrm>
            <a:off x="5068845" y="4397311"/>
            <a:ext cx="1492213" cy="88750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Dead-Time</a:t>
            </a:r>
          </a:p>
        </p:txBody>
      </p:sp>
      <p:sp>
        <p:nvSpPr>
          <p:cNvPr id="13" name="Up Arrow 12">
            <a:extLst>
              <a:ext uri="{FF2B5EF4-FFF2-40B4-BE49-F238E27FC236}">
                <a16:creationId xmlns:a16="http://schemas.microsoft.com/office/drawing/2014/main" id="{8D6D7561-F0ED-7448-8B43-E734F5E94891}"/>
              </a:ext>
            </a:extLst>
          </p:cNvPr>
          <p:cNvSpPr/>
          <p:nvPr/>
        </p:nvSpPr>
        <p:spPr>
          <a:xfrm>
            <a:off x="9910806" y="5236755"/>
            <a:ext cx="1492213" cy="121936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X-Talk</a:t>
            </a:r>
          </a:p>
        </p:txBody>
      </p:sp>
    </p:spTree>
    <p:extLst>
      <p:ext uri="{BB962C8B-B14F-4D97-AF65-F5344CB8AC3E}">
        <p14:creationId xmlns:p14="http://schemas.microsoft.com/office/powerpoint/2010/main" val="318724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03828-BEDE-A44B-8364-8BBD07DB2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Arial Rounded MT Bold" panose="020F0704030504030204" pitchFamily="34" charset="77"/>
              </a:rPr>
              <a:t>Electronics for TPC &amp; Active Targets in </a:t>
            </a:r>
            <a:r>
              <a:rPr lang="en-US" sz="3200" dirty="0" err="1">
                <a:solidFill>
                  <a:schemeClr val="accent1"/>
                </a:solidFill>
                <a:latin typeface="Arial Rounded MT Bold" panose="020F0704030504030204" pitchFamily="34" charset="77"/>
              </a:rPr>
              <a:t>Nucl</a:t>
            </a:r>
            <a:r>
              <a:rPr lang="en-US" sz="3200" dirty="0">
                <a:solidFill>
                  <a:schemeClr val="accent1"/>
                </a:solidFill>
                <a:latin typeface="Arial Rounded MT Bold" panose="020F0704030504030204" pitchFamily="34" charset="77"/>
              </a:rPr>
              <a:t>. Phys.</a:t>
            </a:r>
            <a:br>
              <a:rPr lang="en-US" sz="3200" dirty="0">
                <a:solidFill>
                  <a:schemeClr val="accent1"/>
                </a:solidFill>
                <a:latin typeface="Arial Rounded MT Bold" panose="020F0704030504030204" pitchFamily="34" charset="77"/>
              </a:rPr>
            </a:br>
            <a:r>
              <a:rPr lang="en-US" sz="3200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A Stopper for </a:t>
            </a:r>
            <a:r>
              <a:rPr lang="en-US" sz="3200" dirty="0" err="1">
                <a:solidFill>
                  <a:srgbClr val="C00000"/>
                </a:solidFill>
                <a:latin typeface="Arial Rounded MT Bold" panose="020F0704030504030204" pitchFamily="34" charset="77"/>
              </a:rPr>
              <a:t>Nucl</a:t>
            </a:r>
            <a:r>
              <a:rPr lang="en-US" sz="3200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. Phys.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DE616-D670-E14C-B318-C1585C6ED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282" y="1995674"/>
            <a:ext cx="10515600" cy="4351338"/>
          </a:xfrm>
        </p:spPr>
        <p:txBody>
          <a:bodyPr/>
          <a:lstStyle/>
          <a:p>
            <a:pPr lvl="1"/>
            <a:r>
              <a:rPr lang="en-US" dirty="0"/>
              <a:t>Budget</a:t>
            </a:r>
          </a:p>
          <a:p>
            <a:pPr lvl="1"/>
            <a:r>
              <a:rPr lang="en-US" dirty="0"/>
              <a:t>Appropriate design for </a:t>
            </a:r>
            <a:r>
              <a:rPr lang="en-US" dirty="0" err="1"/>
              <a:t>Nucl</a:t>
            </a:r>
            <a:r>
              <a:rPr lang="en-US" dirty="0"/>
              <a:t>. Phys. Experiments (</a:t>
            </a:r>
            <a:r>
              <a:rPr lang="en-US" i="1" dirty="0">
                <a:solidFill>
                  <a:srgbClr val="FF0000"/>
                </a:solidFill>
              </a:rPr>
              <a:t>Experience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Local Computing (</a:t>
            </a:r>
            <a:r>
              <a:rPr lang="en-US" i="1" dirty="0">
                <a:solidFill>
                  <a:srgbClr val="FF0000"/>
                </a:solidFill>
              </a:rPr>
              <a:t>Infrastructure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Manpower &amp; Analysis Knowhow (</a:t>
            </a:r>
            <a:r>
              <a:rPr lang="en-US" i="1" dirty="0">
                <a:solidFill>
                  <a:srgbClr val="FF0000"/>
                </a:solidFill>
              </a:rPr>
              <a:t>Infrastructure</a:t>
            </a:r>
            <a:r>
              <a:rPr lang="en-US" dirty="0"/>
              <a:t>) </a:t>
            </a:r>
          </a:p>
          <a:p>
            <a:pPr lvl="2"/>
            <a:endParaRPr lang="en-US" dirty="0"/>
          </a:p>
          <a:p>
            <a:r>
              <a:rPr lang="en-US" sz="2400" dirty="0"/>
              <a:t>A significant progress was achieved over the years via a </a:t>
            </a:r>
            <a:r>
              <a:rPr lang="en-US" sz="2400" u="sng" dirty="0"/>
              <a:t>multi-lab effort</a:t>
            </a:r>
            <a:r>
              <a:rPr lang="en-US" sz="2400" dirty="0"/>
              <a:t> via GET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400" u="sng" dirty="0"/>
              <a:t>But difficult to keep up with improvements &amp; advance in µ-electronics.</a:t>
            </a:r>
            <a:endParaRPr lang="en-US" u="sng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93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C18857-0962-2148-BF5D-C276BA066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560" y="467360"/>
            <a:ext cx="9928880" cy="6085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BEBC84-8AA7-4944-8021-D0C5BD0AB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0"/>
            <a:ext cx="12192000" cy="6858000"/>
          </a:xfrm>
          <a:prstGeom prst="rect">
            <a:avLst/>
          </a:prstGeom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37E57E7D-75EA-0148-9D33-1665270B6182}"/>
              </a:ext>
            </a:extLst>
          </p:cNvPr>
          <p:cNvSpPr/>
          <p:nvPr/>
        </p:nvSpPr>
        <p:spPr>
          <a:xfrm>
            <a:off x="5499100" y="3873500"/>
            <a:ext cx="482600" cy="1536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</a:t>
            </a:r>
          </a:p>
          <a:p>
            <a:pPr algn="ctr"/>
            <a:r>
              <a:rPr lang="en-US"/>
              <a:t>T</a:t>
            </a:r>
          </a:p>
          <a:p>
            <a:pPr algn="ctr"/>
            <a:endParaRPr lang="en-US"/>
          </a:p>
        </p:txBody>
      </p:sp>
      <p:pic>
        <p:nvPicPr>
          <p:cNvPr id="5" name="Image 7">
            <a:extLst>
              <a:ext uri="{FF2B5EF4-FFF2-40B4-BE49-F238E27FC236}">
                <a16:creationId xmlns:a16="http://schemas.microsoft.com/office/drawing/2014/main" id="{02D98D7C-FB7A-CB43-9B97-4052E471BE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" t="2958" r="1225"/>
          <a:stretch/>
        </p:blipFill>
        <p:spPr>
          <a:xfrm>
            <a:off x="544839" y="1040296"/>
            <a:ext cx="10515601" cy="581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700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1642556" y="1048910"/>
            <a:ext cx="6480572" cy="42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865" tIns="33338" rIns="67865" bIns="33338"/>
          <a:lstStyle>
            <a:lvl1pPr marL="342900" indent="-342900"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20000"/>
              </a:spcBef>
              <a:buClr>
                <a:srgbClr val="0006A3"/>
              </a:buClr>
              <a:buSzPct val="75000"/>
              <a:buFont typeface="Monotype Sorts" charset="2"/>
              <a:buChar char=""/>
            </a:pPr>
            <a:endParaRPr lang="fr-FR" altLang="fr-FR" sz="1500">
              <a:solidFill>
                <a:srgbClr val="000AFE"/>
              </a:solidFill>
              <a:latin typeface="+mj-lt"/>
            </a:endParaRPr>
          </a:p>
        </p:txBody>
      </p:sp>
      <p:sp>
        <p:nvSpPr>
          <p:cNvPr id="24581" name="Titre 50"/>
          <p:cNvSpPr>
            <a:spLocks noGrp="1"/>
          </p:cNvSpPr>
          <p:nvPr>
            <p:ph type="title"/>
          </p:nvPr>
        </p:nvSpPr>
        <p:spPr bwMode="auto">
          <a:xfrm>
            <a:off x="288440" y="285560"/>
            <a:ext cx="8067284" cy="749600"/>
          </a:xfr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FR" altLang="fr-FR" b="1">
                <a:solidFill>
                  <a:schemeClr val="accent5">
                    <a:lumMod val="75000"/>
                  </a:schemeClr>
                </a:solidFill>
                <a:ea typeface="ＭＳ Ｐゴシック" panose="020B0600070205080204" pitchFamily="34" charset="-128"/>
              </a:rPr>
              <a:t>ASIC FEANICS </a:t>
            </a:r>
            <a:r>
              <a:rPr lang="fr-FR" altLang="fr-FR" b="1" err="1">
                <a:solidFill>
                  <a:schemeClr val="accent5">
                    <a:lumMod val="75000"/>
                  </a:schemeClr>
                </a:solidFill>
                <a:ea typeface="ＭＳ Ｐゴシック" panose="020B0600070205080204" pitchFamily="34" charset="-128"/>
              </a:rPr>
              <a:t>pre</a:t>
            </a:r>
            <a:r>
              <a:rPr lang="fr-FR" altLang="fr-FR" b="1">
                <a:solidFill>
                  <a:schemeClr val="accent5">
                    <a:lumMod val="75000"/>
                  </a:schemeClr>
                </a:solidFill>
                <a:ea typeface="ＭＳ Ｐゴシック" panose="020B0600070205080204" pitchFamily="34" charset="-128"/>
              </a:rPr>
              <a:t> &amp; </a:t>
            </a:r>
            <a:r>
              <a:rPr lang="fr-FR" altLang="fr-FR" b="1" err="1">
                <a:solidFill>
                  <a:schemeClr val="accent5">
                    <a:lumMod val="75000"/>
                  </a:schemeClr>
                </a:solidFill>
                <a:ea typeface="ＭＳ Ｐゴシック" panose="020B0600070205080204" pitchFamily="34" charset="-128"/>
              </a:rPr>
              <a:t>amp</a:t>
            </a:r>
            <a:r>
              <a:rPr lang="fr-FR" altLang="fr-FR" b="1">
                <a:solidFill>
                  <a:schemeClr val="accent5">
                    <a:lumMod val="75000"/>
                  </a:schemeClr>
                </a:solidFill>
                <a:ea typeface="ＭＳ Ｐゴシック" panose="020B0600070205080204" pitchFamily="34" charset="-128"/>
              </a:rPr>
              <a:t> (16)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88440" y="2298997"/>
            <a:ext cx="5471742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endParaRPr lang="fr-FR" altLang="fr-FR" sz="14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fr-FR" altLang="fr-FR" sz="1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fr-FR" altLang="fr-FR" sz="200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Energy</a:t>
            </a:r>
            <a:r>
              <a:rPr lang="fr-FR" altLang="fr-FR" sz="20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range in Si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100 </a:t>
            </a:r>
            <a:r>
              <a:rPr lang="fr-FR" altLang="fr-FR" sz="160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keV</a:t>
            </a: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to 20 MeV </a:t>
            </a:r>
            <a:r>
              <a:rPr lang="fr-FR" altLang="fr-FR" sz="160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with</a:t>
            </a: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a </a:t>
            </a:r>
            <a:r>
              <a:rPr lang="fr-FR" altLang="fr-FR" sz="160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resolution</a:t>
            </a: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~ 21 </a:t>
            </a:r>
            <a:r>
              <a:rPr lang="fr-FR" altLang="fr-FR" sz="160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keV</a:t>
            </a: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FWHM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15 MeV to 500 MeV </a:t>
            </a:r>
            <a:r>
              <a:rPr lang="fr-FR" altLang="fr-FR" sz="160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with</a:t>
            </a: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a </a:t>
            </a:r>
            <a:r>
              <a:rPr lang="fr-FR" altLang="fr-FR" sz="160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resolution</a:t>
            </a:r>
            <a:r>
              <a:rPr lang="fr-FR" altLang="fr-FR" sz="16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&lt; 1% FWHM </a:t>
            </a:r>
            <a:endParaRPr lang="fr-FR" altLang="fr-FR" sz="1600">
              <a:solidFill>
                <a:srgbClr val="000AFE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928E-DC79-43C8-89F2-C55A10FC8C87}" type="slidenum">
              <a:rPr lang="en-US" smtClean="0"/>
              <a:t>26</a:t>
            </a:fld>
            <a:endParaRPr lang="en-US"/>
          </a:p>
        </p:txBody>
      </p:sp>
      <p:pic>
        <p:nvPicPr>
          <p:cNvPr id="59" name="Image 1" descr="image001"/>
          <p:cNvPicPr>
            <a:picLocks noChangeAspect="1" noChangeArrowheads="1"/>
          </p:cNvPicPr>
          <p:nvPr/>
        </p:nvPicPr>
        <p:blipFill>
          <a:blip r:embed="rId3">
            <a:alphaModFix amt="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74" b="99371" l="1852" r="96914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22083" y="-177823"/>
            <a:ext cx="7596634" cy="721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>
              <a:schemeClr val="accent2">
                <a:alpha val="40000"/>
              </a:schemeClr>
            </a:glow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288440" y="6336929"/>
            <a:ext cx="177753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On Going Project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2232" y="5970828"/>
            <a:ext cx="1466997" cy="723923"/>
          </a:xfrm>
          <a:prstGeom prst="rect">
            <a:avLst/>
          </a:prstGeom>
        </p:spPr>
      </p:pic>
      <p:pic>
        <p:nvPicPr>
          <p:cNvPr id="60" name="Image 28" descr="LogoIrfu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3623" y="4122964"/>
            <a:ext cx="980354" cy="1252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6F61CD-85B6-4E45-895C-F9332B6DDE94}"/>
              </a:ext>
            </a:extLst>
          </p:cNvPr>
          <p:cNvSpPr txBox="1"/>
          <p:nvPr/>
        </p:nvSpPr>
        <p:spPr>
          <a:xfrm>
            <a:off x="-198516" y="1186399"/>
            <a:ext cx="788509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/>
              <a:t>Florent BOUYJOU, Olivier GEVIN, Thomas CHAMINADE, </a:t>
            </a:r>
            <a:r>
              <a:rPr lang="en-US"/>
              <a:t>Eric DELAGNES,</a:t>
            </a:r>
            <a:endParaRPr lang="fr-FR"/>
          </a:p>
          <a:p>
            <a:pPr algn="ctr"/>
            <a:r>
              <a:rPr lang="fr-FR"/>
              <a:t>Marine VANDEBOUC &amp;  Emanuel POLLACCO</a:t>
            </a:r>
          </a:p>
        </p:txBody>
      </p:sp>
    </p:spTree>
    <p:extLst>
      <p:ext uri="{BB962C8B-B14F-4D97-AF65-F5344CB8AC3E}">
        <p14:creationId xmlns:p14="http://schemas.microsoft.com/office/powerpoint/2010/main" val="2801643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EA1802-B254-2544-86CB-3EF230C5B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965" y="985997"/>
            <a:ext cx="9062710" cy="5208346"/>
          </a:xfrm>
          <a:prstGeom prst="rect">
            <a:avLst/>
          </a:prstGeom>
        </p:spPr>
      </p:pic>
      <p:grpSp>
        <p:nvGrpSpPr>
          <p:cNvPr id="109" name="Group 108">
            <a:extLst>
              <a:ext uri="{FF2B5EF4-FFF2-40B4-BE49-F238E27FC236}">
                <a16:creationId xmlns:a16="http://schemas.microsoft.com/office/drawing/2014/main" id="{C67CB112-C282-EB4D-9768-805E867DA994}"/>
              </a:ext>
            </a:extLst>
          </p:cNvPr>
          <p:cNvGrpSpPr/>
          <p:nvPr/>
        </p:nvGrpSpPr>
        <p:grpSpPr>
          <a:xfrm>
            <a:off x="7849772" y="2110154"/>
            <a:ext cx="3785771" cy="3868178"/>
            <a:chOff x="3983897" y="886834"/>
            <a:chExt cx="8959941" cy="6090305"/>
          </a:xfrm>
        </p:grpSpPr>
        <p:sp>
          <p:nvSpPr>
            <p:cNvPr id="110" name="Freeform 61">
              <a:extLst>
                <a:ext uri="{FF2B5EF4-FFF2-40B4-BE49-F238E27FC236}">
                  <a16:creationId xmlns:a16="http://schemas.microsoft.com/office/drawing/2014/main" id="{DF053CD1-8505-AB4B-A431-DBCC49FA5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0572" y="2348440"/>
              <a:ext cx="1394920" cy="2617733"/>
            </a:xfrm>
            <a:custGeom>
              <a:avLst/>
              <a:gdLst>
                <a:gd name="T0" fmla="*/ 0 w 8851"/>
                <a:gd name="T1" fmla="*/ 2147483646 h 9887"/>
                <a:gd name="T2" fmla="*/ 2147483646 w 8851"/>
                <a:gd name="T3" fmla="*/ 2147483646 h 9887"/>
                <a:gd name="T4" fmla="*/ 2147483646 w 8851"/>
                <a:gd name="T5" fmla="*/ 2147483646 h 9887"/>
                <a:gd name="T6" fmla="*/ 2147483646 w 8851"/>
                <a:gd name="T7" fmla="*/ 2147483646 h 9887"/>
                <a:gd name="T8" fmla="*/ 2147483646 w 8851"/>
                <a:gd name="T9" fmla="*/ 2147483646 h 9887"/>
                <a:gd name="T10" fmla="*/ 2147483646 w 8851"/>
                <a:gd name="T11" fmla="*/ 0 h 98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51"/>
                <a:gd name="T19" fmla="*/ 0 h 9887"/>
                <a:gd name="T20" fmla="*/ 8851 w 8851"/>
                <a:gd name="T21" fmla="*/ 9887 h 98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51" h="9887">
                  <a:moveTo>
                    <a:pt x="0" y="9887"/>
                  </a:moveTo>
                  <a:cubicBezTo>
                    <a:pt x="1509" y="9861"/>
                    <a:pt x="2355" y="9726"/>
                    <a:pt x="3020" y="9620"/>
                  </a:cubicBezTo>
                  <a:cubicBezTo>
                    <a:pt x="3687" y="9512"/>
                    <a:pt x="3669" y="9459"/>
                    <a:pt x="3977" y="9258"/>
                  </a:cubicBezTo>
                  <a:lnTo>
                    <a:pt x="4863" y="8373"/>
                  </a:lnTo>
                  <a:cubicBezTo>
                    <a:pt x="5321" y="7489"/>
                    <a:pt x="6547" y="5411"/>
                    <a:pt x="7124" y="4059"/>
                  </a:cubicBezTo>
                  <a:lnTo>
                    <a:pt x="8851" y="0"/>
                  </a:lnTo>
                </a:path>
              </a:pathLst>
            </a:custGeom>
            <a:noFill/>
            <a:ln w="28575">
              <a:solidFill>
                <a:srgbClr val="DF85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11" name="Freeform 58">
              <a:extLst>
                <a:ext uri="{FF2B5EF4-FFF2-40B4-BE49-F238E27FC236}">
                  <a16:creationId xmlns:a16="http://schemas.microsoft.com/office/drawing/2014/main" id="{8D345B3B-A92C-DC4E-94BB-D04CA631F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69" y="3334868"/>
              <a:ext cx="3882561" cy="1676687"/>
            </a:xfrm>
            <a:custGeom>
              <a:avLst/>
              <a:gdLst>
                <a:gd name="T0" fmla="*/ 0 w 8067"/>
                <a:gd name="T1" fmla="*/ 2147483646 h 10001"/>
                <a:gd name="T2" fmla="*/ 2147483646 w 8067"/>
                <a:gd name="T3" fmla="*/ 2147483646 h 10001"/>
                <a:gd name="T4" fmla="*/ 2147483646 w 8067"/>
                <a:gd name="T5" fmla="*/ 2147483646 h 10001"/>
                <a:gd name="T6" fmla="*/ 2147483646 w 8067"/>
                <a:gd name="T7" fmla="*/ 2147483646 h 10001"/>
                <a:gd name="T8" fmla="*/ 2147483646 w 8067"/>
                <a:gd name="T9" fmla="*/ 2147483646 h 100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67"/>
                <a:gd name="T16" fmla="*/ 0 h 10001"/>
                <a:gd name="T17" fmla="*/ 8067 w 8067"/>
                <a:gd name="T18" fmla="*/ 10001 h 100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67" h="10001">
                  <a:moveTo>
                    <a:pt x="0" y="9816"/>
                  </a:moveTo>
                  <a:cubicBezTo>
                    <a:pt x="610" y="9653"/>
                    <a:pt x="1038" y="10001"/>
                    <a:pt x="1529" y="8587"/>
                  </a:cubicBezTo>
                  <a:cubicBezTo>
                    <a:pt x="2020" y="7173"/>
                    <a:pt x="2521" y="2666"/>
                    <a:pt x="2962" y="1333"/>
                  </a:cubicBezTo>
                  <a:cubicBezTo>
                    <a:pt x="3403" y="0"/>
                    <a:pt x="3326" y="502"/>
                    <a:pt x="4177" y="592"/>
                  </a:cubicBezTo>
                  <a:lnTo>
                    <a:pt x="8067" y="1875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12" name="Line 64">
              <a:extLst>
                <a:ext uri="{FF2B5EF4-FFF2-40B4-BE49-F238E27FC236}">
                  <a16:creationId xmlns:a16="http://schemas.microsoft.com/office/drawing/2014/main" id="{AEE01458-DEA8-EB4F-BD4B-0BA7ABC203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8032" y="2446365"/>
              <a:ext cx="3786208" cy="0"/>
            </a:xfrm>
            <a:prstGeom prst="line">
              <a:avLst/>
            </a:prstGeom>
            <a:ln w="19050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13" name="Rectangle 104">
              <a:extLst>
                <a:ext uri="{FF2B5EF4-FFF2-40B4-BE49-F238E27FC236}">
                  <a16:creationId xmlns:a16="http://schemas.microsoft.com/office/drawing/2014/main" id="{2B65F0B4-8DEB-064F-ACB6-A16937670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0704" y="4512370"/>
              <a:ext cx="112034" cy="53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725">
                  <a:solidFill>
                    <a:srgbClr val="000000"/>
                  </a:solidFill>
                  <a:latin typeface="+mj-lt"/>
                </a:rPr>
                <a:t> </a:t>
              </a:r>
              <a:endParaRPr lang="fr-FR" altLang="fr-FR" sz="1350">
                <a:latin typeface="+mj-lt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1882379-8433-B342-9DBC-4E8F1E060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828" y="1821491"/>
              <a:ext cx="2415231" cy="571106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006E63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250" i="1" err="1">
                  <a:solidFill>
                    <a:srgbClr val="000000"/>
                  </a:solidFill>
                  <a:latin typeface="+mj-lt"/>
                </a:rPr>
                <a:t>CSA_output</a:t>
              </a:r>
              <a:r>
                <a:rPr lang="fr-FR" altLang="fr-FR" sz="1250" i="1">
                  <a:solidFill>
                    <a:srgbClr val="000000"/>
                  </a:solidFill>
                  <a:latin typeface="+mj-lt"/>
                </a:rPr>
                <a:t> (t)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342F64C-327F-8546-8B0C-360C9035B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6019" y="2016446"/>
              <a:ext cx="1630988" cy="55567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006E63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200" i="1" err="1">
                  <a:solidFill>
                    <a:srgbClr val="00CC00"/>
                  </a:solidFill>
                  <a:latin typeface="+mj-lt"/>
                </a:rPr>
                <a:t>threshold</a:t>
              </a:r>
              <a:endParaRPr lang="fr-FR" altLang="fr-FR" sz="1200" i="1">
                <a:solidFill>
                  <a:srgbClr val="00CC00"/>
                </a:solidFill>
                <a:latin typeface="+mj-lt"/>
              </a:endParaRPr>
            </a:p>
          </p:txBody>
        </p:sp>
        <p:sp>
          <p:nvSpPr>
            <p:cNvPr id="116" name="Rectangle 169">
              <a:extLst>
                <a:ext uri="{FF2B5EF4-FFF2-40B4-BE49-F238E27FC236}">
                  <a16:creationId xmlns:a16="http://schemas.microsoft.com/office/drawing/2014/main" id="{ACF79F01-D518-624A-B55A-C4E36E30A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6135" y="4918407"/>
              <a:ext cx="135621" cy="53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725">
                  <a:solidFill>
                    <a:srgbClr val="000000"/>
                  </a:solidFill>
                  <a:latin typeface="+mj-lt"/>
                </a:rPr>
                <a:t>t</a:t>
              </a:r>
              <a:endParaRPr lang="fr-FR" altLang="fr-FR" sz="1350">
                <a:latin typeface="+mj-lt"/>
              </a:endParaRPr>
            </a:p>
          </p:txBody>
        </p:sp>
        <p:grpSp>
          <p:nvGrpSpPr>
            <p:cNvPr id="117" name="Groupe 49">
              <a:extLst>
                <a:ext uri="{FF2B5EF4-FFF2-40B4-BE49-F238E27FC236}">
                  <a16:creationId xmlns:a16="http://schemas.microsoft.com/office/drawing/2014/main" id="{4CA9B8AE-6C7D-D34B-826B-2704CCCA44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08094" y="5376988"/>
              <a:ext cx="4051176" cy="432308"/>
              <a:chOff x="7631857" y="9641358"/>
              <a:chExt cx="2936874" cy="287337"/>
            </a:xfrm>
          </p:grpSpPr>
          <p:sp>
            <p:nvSpPr>
              <p:cNvPr id="155" name="Line 176">
                <a:extLst>
                  <a:ext uri="{FF2B5EF4-FFF2-40B4-BE49-F238E27FC236}">
                    <a16:creationId xmlns:a16="http://schemas.microsoft.com/office/drawing/2014/main" id="{86EFFA75-A319-FA4B-A37E-1F43F4464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31857" y="9928695"/>
                <a:ext cx="984250" cy="0"/>
              </a:xfrm>
              <a:prstGeom prst="line">
                <a:avLst/>
              </a:prstGeom>
              <a:noFill/>
              <a:ln w="28575">
                <a:solidFill>
                  <a:srgbClr val="DF852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6" name="Line 177">
                <a:extLst>
                  <a:ext uri="{FF2B5EF4-FFF2-40B4-BE49-F238E27FC236}">
                    <a16:creationId xmlns:a16="http://schemas.microsoft.com/office/drawing/2014/main" id="{79334D98-03C7-BB4D-BB5D-0727458392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20869" y="9641358"/>
                <a:ext cx="0" cy="287337"/>
              </a:xfrm>
              <a:prstGeom prst="line">
                <a:avLst/>
              </a:prstGeom>
              <a:noFill/>
              <a:ln w="28575">
                <a:solidFill>
                  <a:srgbClr val="DF852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7" name="Line 178">
                <a:extLst>
                  <a:ext uri="{FF2B5EF4-FFF2-40B4-BE49-F238E27FC236}">
                    <a16:creationId xmlns:a16="http://schemas.microsoft.com/office/drawing/2014/main" id="{1C66C020-6B26-7E48-9AD8-CC628875D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20869" y="9641358"/>
                <a:ext cx="225425" cy="0"/>
              </a:xfrm>
              <a:prstGeom prst="line">
                <a:avLst/>
              </a:prstGeom>
              <a:noFill/>
              <a:ln w="28575">
                <a:solidFill>
                  <a:srgbClr val="DF852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8" name="Line 179">
                <a:extLst>
                  <a:ext uri="{FF2B5EF4-FFF2-40B4-BE49-F238E27FC236}">
                    <a16:creationId xmlns:a16="http://schemas.microsoft.com/office/drawing/2014/main" id="{270E556C-AD0E-FE4E-B136-E48DEA8C5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6293" y="9641358"/>
                <a:ext cx="0" cy="287337"/>
              </a:xfrm>
              <a:prstGeom prst="line">
                <a:avLst/>
              </a:prstGeom>
              <a:noFill/>
              <a:ln w="28575">
                <a:solidFill>
                  <a:srgbClr val="DF852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9" name="Line 180">
                <a:extLst>
                  <a:ext uri="{FF2B5EF4-FFF2-40B4-BE49-F238E27FC236}">
                    <a16:creationId xmlns:a16="http://schemas.microsoft.com/office/drawing/2014/main" id="{12E3E4B9-CEEB-9344-B16B-50B35F9E43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6293" y="9928695"/>
                <a:ext cx="1722438" cy="0"/>
              </a:xfrm>
              <a:prstGeom prst="line">
                <a:avLst/>
              </a:prstGeom>
              <a:noFill/>
              <a:ln w="28575">
                <a:solidFill>
                  <a:srgbClr val="DF852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</p:grpSp>
        <p:grpSp>
          <p:nvGrpSpPr>
            <p:cNvPr id="118" name="Groupe 50">
              <a:extLst>
                <a:ext uri="{FF2B5EF4-FFF2-40B4-BE49-F238E27FC236}">
                  <a16:creationId xmlns:a16="http://schemas.microsoft.com/office/drawing/2014/main" id="{56FCDA61-9147-2741-9BB2-B5AF5002F7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08094" y="5919161"/>
              <a:ext cx="4051176" cy="432310"/>
              <a:chOff x="7631857" y="10001720"/>
              <a:chExt cx="2936874" cy="287338"/>
            </a:xfrm>
          </p:grpSpPr>
          <p:sp>
            <p:nvSpPr>
              <p:cNvPr id="150" name="Line 181">
                <a:extLst>
                  <a:ext uri="{FF2B5EF4-FFF2-40B4-BE49-F238E27FC236}">
                    <a16:creationId xmlns:a16="http://schemas.microsoft.com/office/drawing/2014/main" id="{E52C1F4C-5A00-CA45-AB76-BB5B78AA51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31857" y="10289058"/>
                <a:ext cx="985837" cy="0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1" name="Line 182">
                <a:extLst>
                  <a:ext uri="{FF2B5EF4-FFF2-40B4-BE49-F238E27FC236}">
                    <a16:creationId xmlns:a16="http://schemas.microsoft.com/office/drawing/2014/main" id="{D8C5954D-48C7-8646-8382-554FCF685B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22457" y="10001720"/>
                <a:ext cx="0" cy="287338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2" name="Line 183">
                <a:extLst>
                  <a:ext uri="{FF2B5EF4-FFF2-40B4-BE49-F238E27FC236}">
                    <a16:creationId xmlns:a16="http://schemas.microsoft.com/office/drawing/2014/main" id="{E6156BC7-BBDE-D646-84BB-FFBFEF0728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22457" y="10001720"/>
                <a:ext cx="1581150" cy="0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3" name="Line 184">
                <a:extLst>
                  <a:ext uri="{FF2B5EF4-FFF2-40B4-BE49-F238E27FC236}">
                    <a16:creationId xmlns:a16="http://schemas.microsoft.com/office/drawing/2014/main" id="{4AA5FBBF-11B7-A343-B7C0-65D16E77FA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3606" y="10001720"/>
                <a:ext cx="0" cy="287338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  <p:sp>
            <p:nvSpPr>
              <p:cNvPr id="154" name="Line 185">
                <a:extLst>
                  <a:ext uri="{FF2B5EF4-FFF2-40B4-BE49-F238E27FC236}">
                    <a16:creationId xmlns:a16="http://schemas.microsoft.com/office/drawing/2014/main" id="{473C61F3-7201-954C-8F9F-35B1BB54F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13131" y="10289058"/>
                <a:ext cx="355600" cy="0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>
                  <a:latin typeface="+mj-lt"/>
                </a:endParaRPr>
              </a:p>
            </p:txBody>
          </p:sp>
        </p:grpSp>
        <p:sp>
          <p:nvSpPr>
            <p:cNvPr id="119" name="Rectangle 239">
              <a:extLst>
                <a:ext uri="{FF2B5EF4-FFF2-40B4-BE49-F238E27FC236}">
                  <a16:creationId xmlns:a16="http://schemas.microsoft.com/office/drawing/2014/main" id="{ACFD915D-4D28-E24B-8E85-384BE8DE7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594" y="5534695"/>
              <a:ext cx="2581804" cy="416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350" i="1" err="1">
                  <a:solidFill>
                    <a:srgbClr val="000000"/>
                  </a:solidFill>
                  <a:latin typeface="+mj-lt"/>
                </a:rPr>
                <a:t>Discri</a:t>
              </a:r>
              <a:r>
                <a:rPr lang="fr-FR" altLang="fr-FR" sz="1350" i="1">
                  <a:solidFill>
                    <a:srgbClr val="000000"/>
                  </a:solidFill>
                  <a:latin typeface="+mj-lt"/>
                </a:rPr>
                <a:t>  output</a:t>
              </a:r>
              <a:endParaRPr lang="fr-FR" altLang="fr-FR" sz="1350">
                <a:latin typeface="+mj-lt"/>
              </a:endParaRPr>
            </a:p>
          </p:txBody>
        </p:sp>
        <p:sp>
          <p:nvSpPr>
            <p:cNvPr id="120" name="Freeform 58">
              <a:extLst>
                <a:ext uri="{FF2B5EF4-FFF2-40B4-BE49-F238E27FC236}">
                  <a16:creationId xmlns:a16="http://schemas.microsoft.com/office/drawing/2014/main" id="{DE6360E6-82A8-2745-A109-377F66139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9043" y="3972581"/>
              <a:ext cx="3882560" cy="1031807"/>
            </a:xfrm>
            <a:custGeom>
              <a:avLst/>
              <a:gdLst>
                <a:gd name="T0" fmla="*/ 0 w 8067"/>
                <a:gd name="T1" fmla="*/ 2147483646 h 10001"/>
                <a:gd name="T2" fmla="*/ 2147483646 w 8067"/>
                <a:gd name="T3" fmla="*/ 2147483646 h 10001"/>
                <a:gd name="T4" fmla="*/ 2147483646 w 8067"/>
                <a:gd name="T5" fmla="*/ 2147483646 h 10001"/>
                <a:gd name="T6" fmla="*/ 2147483646 w 8067"/>
                <a:gd name="T7" fmla="*/ 2147483646 h 10001"/>
                <a:gd name="T8" fmla="*/ 2147483646 w 8067"/>
                <a:gd name="T9" fmla="*/ 2147483646 h 100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67"/>
                <a:gd name="T16" fmla="*/ 0 h 10001"/>
                <a:gd name="T17" fmla="*/ 8067 w 8067"/>
                <a:gd name="T18" fmla="*/ 10001 h 100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67" h="10001">
                  <a:moveTo>
                    <a:pt x="0" y="9816"/>
                  </a:moveTo>
                  <a:cubicBezTo>
                    <a:pt x="610" y="9653"/>
                    <a:pt x="1038" y="10001"/>
                    <a:pt x="1529" y="8587"/>
                  </a:cubicBezTo>
                  <a:cubicBezTo>
                    <a:pt x="2020" y="7173"/>
                    <a:pt x="2521" y="2666"/>
                    <a:pt x="2962" y="1333"/>
                  </a:cubicBezTo>
                  <a:cubicBezTo>
                    <a:pt x="3403" y="0"/>
                    <a:pt x="3326" y="502"/>
                    <a:pt x="4177" y="592"/>
                  </a:cubicBezTo>
                  <a:lnTo>
                    <a:pt x="8067" y="1875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21" name="Freeform 61">
              <a:extLst>
                <a:ext uri="{FF2B5EF4-FFF2-40B4-BE49-F238E27FC236}">
                  <a16:creationId xmlns:a16="http://schemas.microsoft.com/office/drawing/2014/main" id="{86155AA4-DA3E-684D-84B9-658B04A88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194" y="2329332"/>
              <a:ext cx="3921978" cy="2646396"/>
            </a:xfrm>
            <a:custGeom>
              <a:avLst/>
              <a:gdLst>
                <a:gd name="T0" fmla="*/ 0 w 10985"/>
                <a:gd name="T1" fmla="*/ 2147483646 h 10000"/>
                <a:gd name="T2" fmla="*/ 2147483646 w 10985"/>
                <a:gd name="T3" fmla="*/ 2147483646 h 10000"/>
                <a:gd name="T4" fmla="*/ 2147483646 w 10985"/>
                <a:gd name="T5" fmla="*/ 2147483646 h 10000"/>
                <a:gd name="T6" fmla="*/ 2147483646 w 10985"/>
                <a:gd name="T7" fmla="*/ 2147483646 h 10000"/>
                <a:gd name="T8" fmla="*/ 2147483646 w 10985"/>
                <a:gd name="T9" fmla="*/ 2147483646 h 10000"/>
                <a:gd name="T10" fmla="*/ 2147483646 w 10985"/>
                <a:gd name="T11" fmla="*/ 2147483646 h 10000"/>
                <a:gd name="T12" fmla="*/ 2147483646 w 10985"/>
                <a:gd name="T13" fmla="*/ 2147483646 h 10000"/>
                <a:gd name="T14" fmla="*/ 2147483646 w 10985"/>
                <a:gd name="T15" fmla="*/ 2147483646 h 10000"/>
                <a:gd name="T16" fmla="*/ 2147483646 w 10985"/>
                <a:gd name="T17" fmla="*/ 2147483646 h 10000"/>
                <a:gd name="T18" fmla="*/ 2147483646 w 10985"/>
                <a:gd name="T19" fmla="*/ 2147483646 h 100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985"/>
                <a:gd name="T31" fmla="*/ 0 h 10000"/>
                <a:gd name="T32" fmla="*/ 10985 w 10985"/>
                <a:gd name="T33" fmla="*/ 10000 h 100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985" h="10000">
                  <a:moveTo>
                    <a:pt x="0" y="10000"/>
                  </a:moveTo>
                  <a:cubicBezTo>
                    <a:pt x="666" y="9974"/>
                    <a:pt x="1037" y="9839"/>
                    <a:pt x="1332" y="9733"/>
                  </a:cubicBezTo>
                  <a:cubicBezTo>
                    <a:pt x="1625" y="9625"/>
                    <a:pt x="1620" y="9572"/>
                    <a:pt x="1754" y="9371"/>
                  </a:cubicBezTo>
                  <a:cubicBezTo>
                    <a:pt x="1885" y="9075"/>
                    <a:pt x="2013" y="8780"/>
                    <a:pt x="2145" y="8486"/>
                  </a:cubicBezTo>
                  <a:cubicBezTo>
                    <a:pt x="2347" y="7602"/>
                    <a:pt x="2889" y="5524"/>
                    <a:pt x="3143" y="4172"/>
                  </a:cubicBezTo>
                  <a:lnTo>
                    <a:pt x="3905" y="113"/>
                  </a:lnTo>
                  <a:cubicBezTo>
                    <a:pt x="4072" y="0"/>
                    <a:pt x="4243" y="2007"/>
                    <a:pt x="4413" y="2954"/>
                  </a:cubicBezTo>
                  <a:cubicBezTo>
                    <a:pt x="4583" y="3901"/>
                    <a:pt x="4752" y="4849"/>
                    <a:pt x="4921" y="5796"/>
                  </a:cubicBezTo>
                  <a:cubicBezTo>
                    <a:pt x="5241" y="7683"/>
                    <a:pt x="5963" y="3633"/>
                    <a:pt x="6810" y="3418"/>
                  </a:cubicBezTo>
                  <a:lnTo>
                    <a:pt x="10985" y="4237"/>
                  </a:lnTo>
                </a:path>
              </a:pathLst>
            </a:custGeom>
            <a:noFill/>
            <a:ln w="28575">
              <a:solidFill>
                <a:srgbClr val="DF85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22" name="Freeform 61">
              <a:extLst>
                <a:ext uri="{FF2B5EF4-FFF2-40B4-BE49-F238E27FC236}">
                  <a16:creationId xmlns:a16="http://schemas.microsoft.com/office/drawing/2014/main" id="{FE8556AB-5EF3-6C4C-A23C-E5086BD26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4006" y="2329332"/>
              <a:ext cx="3919787" cy="2646396"/>
            </a:xfrm>
            <a:custGeom>
              <a:avLst/>
              <a:gdLst>
                <a:gd name="T0" fmla="*/ 0 w 10986"/>
                <a:gd name="T1" fmla="*/ 2147483646 h 10000"/>
                <a:gd name="T2" fmla="*/ 2147483646 w 10986"/>
                <a:gd name="T3" fmla="*/ 2147483646 h 10000"/>
                <a:gd name="T4" fmla="*/ 2147483646 w 10986"/>
                <a:gd name="T5" fmla="*/ 2147483646 h 10000"/>
                <a:gd name="T6" fmla="*/ 2147483646 w 10986"/>
                <a:gd name="T7" fmla="*/ 2147483646 h 10000"/>
                <a:gd name="T8" fmla="*/ 2147483646 w 10986"/>
                <a:gd name="T9" fmla="*/ 2147483646 h 10000"/>
                <a:gd name="T10" fmla="*/ 2147483646 w 10986"/>
                <a:gd name="T11" fmla="*/ 2147483646 h 10000"/>
                <a:gd name="T12" fmla="*/ 2147483646 w 10986"/>
                <a:gd name="T13" fmla="*/ 2147483646 h 10000"/>
                <a:gd name="T14" fmla="*/ 2147483646 w 10986"/>
                <a:gd name="T15" fmla="*/ 2147483646 h 10000"/>
                <a:gd name="T16" fmla="*/ 2147483646 w 10986"/>
                <a:gd name="T17" fmla="*/ 2147483646 h 10000"/>
                <a:gd name="T18" fmla="*/ 2147483646 w 10986"/>
                <a:gd name="T19" fmla="*/ 2147483646 h 100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986"/>
                <a:gd name="T31" fmla="*/ 0 h 10000"/>
                <a:gd name="T32" fmla="*/ 10986 w 10986"/>
                <a:gd name="T33" fmla="*/ 10000 h 100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986" h="10000">
                  <a:moveTo>
                    <a:pt x="0" y="10000"/>
                  </a:moveTo>
                  <a:cubicBezTo>
                    <a:pt x="666" y="9974"/>
                    <a:pt x="1037" y="9840"/>
                    <a:pt x="1332" y="9732"/>
                  </a:cubicBezTo>
                  <a:cubicBezTo>
                    <a:pt x="1625" y="9625"/>
                    <a:pt x="1620" y="9572"/>
                    <a:pt x="1754" y="9371"/>
                  </a:cubicBezTo>
                  <a:cubicBezTo>
                    <a:pt x="1885" y="9076"/>
                    <a:pt x="2014" y="8780"/>
                    <a:pt x="2146" y="8486"/>
                  </a:cubicBezTo>
                  <a:cubicBezTo>
                    <a:pt x="2349" y="7602"/>
                    <a:pt x="2890" y="5524"/>
                    <a:pt x="3145" y="4171"/>
                  </a:cubicBezTo>
                  <a:cubicBezTo>
                    <a:pt x="3399" y="2819"/>
                    <a:pt x="3652" y="1465"/>
                    <a:pt x="3907" y="112"/>
                  </a:cubicBezTo>
                  <a:cubicBezTo>
                    <a:pt x="4073" y="0"/>
                    <a:pt x="4244" y="2007"/>
                    <a:pt x="4414" y="2954"/>
                  </a:cubicBezTo>
                  <a:cubicBezTo>
                    <a:pt x="4584" y="3901"/>
                    <a:pt x="4753" y="4849"/>
                    <a:pt x="4923" y="5796"/>
                  </a:cubicBezTo>
                  <a:cubicBezTo>
                    <a:pt x="5243" y="7684"/>
                    <a:pt x="6104" y="1875"/>
                    <a:pt x="6950" y="1659"/>
                  </a:cubicBezTo>
                  <a:lnTo>
                    <a:pt x="10986" y="2190"/>
                  </a:lnTo>
                </a:path>
              </a:pathLst>
            </a:custGeom>
            <a:noFill/>
            <a:ln w="28575">
              <a:solidFill>
                <a:srgbClr val="DF85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23" name="Freeform 58">
              <a:extLst>
                <a:ext uri="{FF2B5EF4-FFF2-40B4-BE49-F238E27FC236}">
                  <a16:creationId xmlns:a16="http://schemas.microsoft.com/office/drawing/2014/main" id="{87027FD0-FC70-7C44-82E3-3769B7970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9041" y="2467861"/>
              <a:ext cx="3897889" cy="2541303"/>
            </a:xfrm>
            <a:custGeom>
              <a:avLst/>
              <a:gdLst>
                <a:gd name="T0" fmla="*/ 0 w 8099"/>
                <a:gd name="T1" fmla="*/ 2147483646 h 10001"/>
                <a:gd name="T2" fmla="*/ 2147483646 w 8099"/>
                <a:gd name="T3" fmla="*/ 2147483646 h 10001"/>
                <a:gd name="T4" fmla="*/ 2147483646 w 8099"/>
                <a:gd name="T5" fmla="*/ 2147483646 h 10001"/>
                <a:gd name="T6" fmla="*/ 2147483646 w 8099"/>
                <a:gd name="T7" fmla="*/ 2147483646 h 10001"/>
                <a:gd name="T8" fmla="*/ 2147483646 w 8099"/>
                <a:gd name="T9" fmla="*/ 2147483646 h 100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99"/>
                <a:gd name="T16" fmla="*/ 0 h 10001"/>
                <a:gd name="T17" fmla="*/ 8099 w 8099"/>
                <a:gd name="T18" fmla="*/ 10001 h 100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99" h="10001">
                  <a:moveTo>
                    <a:pt x="0" y="9816"/>
                  </a:moveTo>
                  <a:cubicBezTo>
                    <a:pt x="610" y="9653"/>
                    <a:pt x="1038" y="10001"/>
                    <a:pt x="1529" y="8587"/>
                  </a:cubicBezTo>
                  <a:cubicBezTo>
                    <a:pt x="2020" y="7173"/>
                    <a:pt x="2521" y="2666"/>
                    <a:pt x="2962" y="1333"/>
                  </a:cubicBezTo>
                  <a:cubicBezTo>
                    <a:pt x="3403" y="0"/>
                    <a:pt x="3326" y="502"/>
                    <a:pt x="4177" y="592"/>
                  </a:cubicBezTo>
                  <a:lnTo>
                    <a:pt x="8099" y="1325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24" name="Rectangle 239">
              <a:extLst>
                <a:ext uri="{FF2B5EF4-FFF2-40B4-BE49-F238E27FC236}">
                  <a16:creationId xmlns:a16="http://schemas.microsoft.com/office/drawing/2014/main" id="{72ED5FBC-A877-8441-AA67-8E3424692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8571" y="6141290"/>
              <a:ext cx="1462802" cy="416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350" i="1" err="1">
                  <a:solidFill>
                    <a:srgbClr val="000000"/>
                  </a:solidFill>
                  <a:latin typeface="+mj-lt"/>
                </a:rPr>
                <a:t>Cmd_LG</a:t>
              </a:r>
              <a:endParaRPr lang="fr-FR" altLang="fr-FR" sz="1350">
                <a:latin typeface="+mj-lt"/>
              </a:endParaRPr>
            </a:p>
          </p:txBody>
        </p:sp>
        <p:sp>
          <p:nvSpPr>
            <p:cNvPr id="125" name="Line 180">
              <a:extLst>
                <a:ext uri="{FF2B5EF4-FFF2-40B4-BE49-F238E27FC236}">
                  <a16:creationId xmlns:a16="http://schemas.microsoft.com/office/drawing/2014/main" id="{7833A52D-A173-AC4B-8C9B-7C2A7A9E5F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8063" y="5133364"/>
              <a:ext cx="4213224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26" name="Line 180">
              <a:extLst>
                <a:ext uri="{FF2B5EF4-FFF2-40B4-BE49-F238E27FC236}">
                  <a16:creationId xmlns:a16="http://schemas.microsoft.com/office/drawing/2014/main" id="{AF55E073-785F-8145-BE83-EC394F745C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708092" y="2123930"/>
              <a:ext cx="0" cy="464552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27" name="Rectangle 239">
              <a:extLst>
                <a:ext uri="{FF2B5EF4-FFF2-40B4-BE49-F238E27FC236}">
                  <a16:creationId xmlns:a16="http://schemas.microsoft.com/office/drawing/2014/main" id="{B3C98A66-A1FB-3A41-BCE3-951A7A5F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8934" y="6100684"/>
              <a:ext cx="937250" cy="37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200" i="1">
                  <a:solidFill>
                    <a:srgbClr val="000000"/>
                  </a:solidFill>
                  <a:latin typeface="+mj-lt"/>
                </a:rPr>
                <a:t>2.4 µs</a:t>
              </a:r>
            </a:p>
          </p:txBody>
        </p:sp>
        <p:sp>
          <p:nvSpPr>
            <p:cNvPr id="128" name="Line 180">
              <a:extLst>
                <a:ext uri="{FF2B5EF4-FFF2-40B4-BE49-F238E27FC236}">
                  <a16:creationId xmlns:a16="http://schemas.microsoft.com/office/drawing/2014/main" id="{EFF85B1C-EC5F-0743-A867-D8093485DC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0362" y="6758509"/>
              <a:ext cx="425045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29" name="Rectangle 169">
              <a:extLst>
                <a:ext uri="{FF2B5EF4-FFF2-40B4-BE49-F238E27FC236}">
                  <a16:creationId xmlns:a16="http://schemas.microsoft.com/office/drawing/2014/main" id="{EE0B2410-02C2-9F45-B445-8FA8F9EDA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6135" y="6444621"/>
              <a:ext cx="135621" cy="53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bg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fr-FR" altLang="fr-FR" sz="1725">
                  <a:solidFill>
                    <a:srgbClr val="000000"/>
                  </a:solidFill>
                  <a:latin typeface="+mj-lt"/>
                </a:rPr>
                <a:t>t</a:t>
              </a:r>
              <a:endParaRPr lang="fr-FR" altLang="fr-FR" sz="1350">
                <a:latin typeface="+mj-lt"/>
              </a:endParaRPr>
            </a:p>
          </p:txBody>
        </p:sp>
        <p:sp>
          <p:nvSpPr>
            <p:cNvPr id="130" name="Freeform 61">
              <a:extLst>
                <a:ext uri="{FF2B5EF4-FFF2-40B4-BE49-F238E27FC236}">
                  <a16:creationId xmlns:a16="http://schemas.microsoft.com/office/drawing/2014/main" id="{A300AFE8-DE7F-8E4E-9226-B5C617AD2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2063" y="2348440"/>
              <a:ext cx="2527058" cy="2032565"/>
            </a:xfrm>
            <a:custGeom>
              <a:avLst/>
              <a:gdLst>
                <a:gd name="T0" fmla="*/ 0 w 9029"/>
                <a:gd name="T1" fmla="*/ 2147483646 h 10000"/>
                <a:gd name="T2" fmla="*/ 2147483646 w 9029"/>
                <a:gd name="T3" fmla="*/ 2147483646 h 10000"/>
                <a:gd name="T4" fmla="*/ 2147483646 w 9029"/>
                <a:gd name="T5" fmla="*/ 2147483646 h 10000"/>
                <a:gd name="T6" fmla="*/ 2147483646 w 9029"/>
                <a:gd name="T7" fmla="*/ 2147483646 h 10000"/>
                <a:gd name="T8" fmla="*/ 2147483646 w 9029"/>
                <a:gd name="T9" fmla="*/ 2147483646 h 1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29"/>
                <a:gd name="T16" fmla="*/ 0 h 10000"/>
                <a:gd name="T17" fmla="*/ 9029 w 9029"/>
                <a:gd name="T18" fmla="*/ 10000 h 1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29" h="10000">
                  <a:moveTo>
                    <a:pt x="0" y="146"/>
                  </a:moveTo>
                  <a:cubicBezTo>
                    <a:pt x="213" y="0"/>
                    <a:pt x="432" y="2613"/>
                    <a:pt x="648" y="3844"/>
                  </a:cubicBezTo>
                  <a:lnTo>
                    <a:pt x="1296" y="7544"/>
                  </a:lnTo>
                  <a:cubicBezTo>
                    <a:pt x="1702" y="10000"/>
                    <a:pt x="2809" y="6980"/>
                    <a:pt x="3887" y="6980"/>
                  </a:cubicBezTo>
                  <a:lnTo>
                    <a:pt x="9029" y="7740"/>
                  </a:lnTo>
                </a:path>
              </a:pathLst>
            </a:custGeom>
            <a:noFill/>
            <a:ln w="28575">
              <a:solidFill>
                <a:srgbClr val="DF85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31" name="Line 64">
              <a:extLst>
                <a:ext uri="{FF2B5EF4-FFF2-40B4-BE49-F238E27FC236}">
                  <a16:creationId xmlns:a16="http://schemas.microsoft.com/office/drawing/2014/main" id="{5D016919-ECDC-C14D-8A7D-FBA1422ED7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061315" y="2147809"/>
              <a:ext cx="4376" cy="4829328"/>
            </a:xfrm>
            <a:prstGeom prst="line">
              <a:avLst/>
            </a:prstGeom>
            <a:ln w="19050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1350">
                <a:latin typeface="+mj-lt"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E13E47FF-1A02-E944-A655-B89537D7C0C2}"/>
                </a:ext>
              </a:extLst>
            </p:cNvPr>
            <p:cNvSpPr/>
            <p:nvPr/>
          </p:nvSpPr>
          <p:spPr>
            <a:xfrm>
              <a:off x="3983897" y="886834"/>
              <a:ext cx="8806084" cy="59709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2396FF24-B54D-5E41-8967-B80026E5EBDB}"/>
                </a:ext>
              </a:extLst>
            </p:cNvPr>
            <p:cNvCxnSpPr/>
            <p:nvPr/>
          </p:nvCxnSpPr>
          <p:spPr>
            <a:xfrm>
              <a:off x="6664495" y="5092020"/>
              <a:ext cx="434098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3695DD1A-D9A9-2043-AE25-1CE1E2589D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18926" y="1642821"/>
              <a:ext cx="0" cy="320613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6D7A19ED-0BB9-964B-BA73-09D01468A099}"/>
                </a:ext>
              </a:extLst>
            </p:cNvPr>
            <p:cNvSpPr/>
            <p:nvPr/>
          </p:nvSpPr>
          <p:spPr>
            <a:xfrm>
              <a:off x="7242121" y="2102194"/>
              <a:ext cx="3390954" cy="2738782"/>
            </a:xfrm>
            <a:custGeom>
              <a:avLst/>
              <a:gdLst>
                <a:gd name="connsiteX0" fmla="*/ 0 w 1843688"/>
                <a:gd name="connsiteY0" fmla="*/ 604625 h 609649"/>
                <a:gd name="connsiteX1" fmla="*/ 241738 w 1843688"/>
                <a:gd name="connsiteY1" fmla="*/ 37066 h 609649"/>
                <a:gd name="connsiteX2" fmla="*/ 777765 w 1843688"/>
                <a:gd name="connsiteY2" fmla="*/ 110639 h 609649"/>
                <a:gd name="connsiteX3" fmla="*/ 1681655 w 1843688"/>
                <a:gd name="connsiteY3" fmla="*/ 562583 h 609649"/>
                <a:gd name="connsiteX4" fmla="*/ 1839310 w 1843688"/>
                <a:gd name="connsiteY4" fmla="*/ 573094 h 60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688" h="609649">
                  <a:moveTo>
                    <a:pt x="0" y="604625"/>
                  </a:moveTo>
                  <a:cubicBezTo>
                    <a:pt x="56055" y="362011"/>
                    <a:pt x="112111" y="119397"/>
                    <a:pt x="241738" y="37066"/>
                  </a:cubicBezTo>
                  <a:cubicBezTo>
                    <a:pt x="371365" y="-45265"/>
                    <a:pt x="537779" y="23053"/>
                    <a:pt x="777765" y="110639"/>
                  </a:cubicBezTo>
                  <a:cubicBezTo>
                    <a:pt x="1017751" y="198225"/>
                    <a:pt x="1504731" y="485507"/>
                    <a:pt x="1681655" y="562583"/>
                  </a:cubicBezTo>
                  <a:cubicBezTo>
                    <a:pt x="1858579" y="639659"/>
                    <a:pt x="1848944" y="606376"/>
                    <a:pt x="1839310" y="57309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93507ED5-1908-F64A-B931-09EFF4ECB79D}"/>
                </a:ext>
              </a:extLst>
            </p:cNvPr>
            <p:cNvSpPr/>
            <p:nvPr/>
          </p:nvSpPr>
          <p:spPr>
            <a:xfrm>
              <a:off x="7415908" y="4385193"/>
              <a:ext cx="3390954" cy="404835"/>
            </a:xfrm>
            <a:custGeom>
              <a:avLst/>
              <a:gdLst>
                <a:gd name="connsiteX0" fmla="*/ 0 w 1843688"/>
                <a:gd name="connsiteY0" fmla="*/ 604625 h 609649"/>
                <a:gd name="connsiteX1" fmla="*/ 241738 w 1843688"/>
                <a:gd name="connsiteY1" fmla="*/ 37066 h 609649"/>
                <a:gd name="connsiteX2" fmla="*/ 777765 w 1843688"/>
                <a:gd name="connsiteY2" fmla="*/ 110639 h 609649"/>
                <a:gd name="connsiteX3" fmla="*/ 1681655 w 1843688"/>
                <a:gd name="connsiteY3" fmla="*/ 562583 h 609649"/>
                <a:gd name="connsiteX4" fmla="*/ 1839310 w 1843688"/>
                <a:gd name="connsiteY4" fmla="*/ 573094 h 60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688" h="609649">
                  <a:moveTo>
                    <a:pt x="0" y="604625"/>
                  </a:moveTo>
                  <a:cubicBezTo>
                    <a:pt x="56055" y="362011"/>
                    <a:pt x="112111" y="119397"/>
                    <a:pt x="241738" y="37066"/>
                  </a:cubicBezTo>
                  <a:cubicBezTo>
                    <a:pt x="371365" y="-45265"/>
                    <a:pt x="537779" y="23053"/>
                    <a:pt x="777765" y="110639"/>
                  </a:cubicBezTo>
                  <a:cubicBezTo>
                    <a:pt x="1017751" y="198225"/>
                    <a:pt x="1504731" y="485507"/>
                    <a:pt x="1681655" y="562583"/>
                  </a:cubicBezTo>
                  <a:cubicBezTo>
                    <a:pt x="1858579" y="639659"/>
                    <a:pt x="1848944" y="606376"/>
                    <a:pt x="1839310" y="573094"/>
                  </a:cubicBezTo>
                </a:path>
              </a:pathLst>
            </a:cu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5E8D89F6-59BF-E845-8868-2BA2AB87B096}"/>
                </a:ext>
              </a:extLst>
            </p:cNvPr>
            <p:cNvSpPr/>
            <p:nvPr/>
          </p:nvSpPr>
          <p:spPr>
            <a:xfrm>
              <a:off x="7289836" y="3261409"/>
              <a:ext cx="3390954" cy="1587549"/>
            </a:xfrm>
            <a:custGeom>
              <a:avLst/>
              <a:gdLst>
                <a:gd name="connsiteX0" fmla="*/ 0 w 1843688"/>
                <a:gd name="connsiteY0" fmla="*/ 604625 h 609649"/>
                <a:gd name="connsiteX1" fmla="*/ 241738 w 1843688"/>
                <a:gd name="connsiteY1" fmla="*/ 37066 h 609649"/>
                <a:gd name="connsiteX2" fmla="*/ 777765 w 1843688"/>
                <a:gd name="connsiteY2" fmla="*/ 110639 h 609649"/>
                <a:gd name="connsiteX3" fmla="*/ 1681655 w 1843688"/>
                <a:gd name="connsiteY3" fmla="*/ 562583 h 609649"/>
                <a:gd name="connsiteX4" fmla="*/ 1839310 w 1843688"/>
                <a:gd name="connsiteY4" fmla="*/ 573094 h 60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688" h="609649">
                  <a:moveTo>
                    <a:pt x="0" y="604625"/>
                  </a:moveTo>
                  <a:cubicBezTo>
                    <a:pt x="56055" y="362011"/>
                    <a:pt x="112111" y="119397"/>
                    <a:pt x="241738" y="37066"/>
                  </a:cubicBezTo>
                  <a:cubicBezTo>
                    <a:pt x="371365" y="-45265"/>
                    <a:pt x="537779" y="23053"/>
                    <a:pt x="777765" y="110639"/>
                  </a:cubicBezTo>
                  <a:cubicBezTo>
                    <a:pt x="1017751" y="198225"/>
                    <a:pt x="1504731" y="485507"/>
                    <a:pt x="1681655" y="562583"/>
                  </a:cubicBezTo>
                  <a:cubicBezTo>
                    <a:pt x="1858579" y="639659"/>
                    <a:pt x="1848944" y="606376"/>
                    <a:pt x="1839310" y="573094"/>
                  </a:cubicBezTo>
                </a:path>
              </a:pathLst>
            </a:custGeom>
            <a:noFill/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F174DF3F-8E3F-D844-9B1A-5008F614A46C}"/>
                </a:ext>
              </a:extLst>
            </p:cNvPr>
            <p:cNvSpPr/>
            <p:nvPr/>
          </p:nvSpPr>
          <p:spPr>
            <a:xfrm>
              <a:off x="7383179" y="4844807"/>
              <a:ext cx="3390954" cy="91714"/>
            </a:xfrm>
            <a:custGeom>
              <a:avLst/>
              <a:gdLst>
                <a:gd name="connsiteX0" fmla="*/ 0 w 1843688"/>
                <a:gd name="connsiteY0" fmla="*/ 604625 h 609649"/>
                <a:gd name="connsiteX1" fmla="*/ 241738 w 1843688"/>
                <a:gd name="connsiteY1" fmla="*/ 37066 h 609649"/>
                <a:gd name="connsiteX2" fmla="*/ 777765 w 1843688"/>
                <a:gd name="connsiteY2" fmla="*/ 110639 h 609649"/>
                <a:gd name="connsiteX3" fmla="*/ 1681655 w 1843688"/>
                <a:gd name="connsiteY3" fmla="*/ 562583 h 609649"/>
                <a:gd name="connsiteX4" fmla="*/ 1839310 w 1843688"/>
                <a:gd name="connsiteY4" fmla="*/ 573094 h 60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688" h="609649">
                  <a:moveTo>
                    <a:pt x="0" y="604625"/>
                  </a:moveTo>
                  <a:cubicBezTo>
                    <a:pt x="56055" y="362011"/>
                    <a:pt x="112111" y="119397"/>
                    <a:pt x="241738" y="37066"/>
                  </a:cubicBezTo>
                  <a:cubicBezTo>
                    <a:pt x="371365" y="-45265"/>
                    <a:pt x="537779" y="23053"/>
                    <a:pt x="777765" y="110639"/>
                  </a:cubicBezTo>
                  <a:cubicBezTo>
                    <a:pt x="1017751" y="198225"/>
                    <a:pt x="1504731" y="485507"/>
                    <a:pt x="1681655" y="562583"/>
                  </a:cubicBezTo>
                  <a:cubicBezTo>
                    <a:pt x="1858579" y="639659"/>
                    <a:pt x="1848944" y="606376"/>
                    <a:pt x="1839310" y="573094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853BBB9F-54BA-BC4A-B36A-E3881229C5EE}"/>
                </a:ext>
              </a:extLst>
            </p:cNvPr>
            <p:cNvCxnSpPr>
              <a:cxnSpLocks/>
            </p:cNvCxnSpPr>
            <p:nvPr/>
          </p:nvCxnSpPr>
          <p:spPr>
            <a:xfrm>
              <a:off x="5956306" y="4721895"/>
              <a:ext cx="5305335" cy="91419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1957FC6B-0A72-1741-B319-D8ECD8275FA3}"/>
                </a:ext>
              </a:extLst>
            </p:cNvPr>
            <p:cNvCxnSpPr>
              <a:cxnSpLocks/>
            </p:cNvCxnSpPr>
            <p:nvPr/>
          </p:nvCxnSpPr>
          <p:spPr>
            <a:xfrm>
              <a:off x="5948723" y="3783182"/>
              <a:ext cx="5305335" cy="91419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87973599-A00F-DE49-BAE2-71C9FED508FD}"/>
                </a:ext>
              </a:extLst>
            </p:cNvPr>
            <p:cNvCxnSpPr>
              <a:cxnSpLocks/>
            </p:cNvCxnSpPr>
            <p:nvPr/>
          </p:nvCxnSpPr>
          <p:spPr>
            <a:xfrm>
              <a:off x="5876537" y="2549074"/>
              <a:ext cx="5305335" cy="91419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7769222-0673-3E44-9D22-9BD258C8091A}"/>
                </a:ext>
              </a:extLst>
            </p:cNvPr>
            <p:cNvSpPr txBox="1"/>
            <p:nvPr/>
          </p:nvSpPr>
          <p:spPr>
            <a:xfrm>
              <a:off x="8118997" y="5171032"/>
              <a:ext cx="1267289" cy="740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FF00"/>
                  </a:solidFill>
                </a:rPr>
                <a:t>Time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7475F38-EA7E-A44A-8BFD-711F8102F509}"/>
                </a:ext>
              </a:extLst>
            </p:cNvPr>
            <p:cNvSpPr txBox="1"/>
            <p:nvPr/>
          </p:nvSpPr>
          <p:spPr>
            <a:xfrm flipH="1">
              <a:off x="9778314" y="1980782"/>
              <a:ext cx="3165524" cy="117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FFFF00"/>
                  </a:solidFill>
                </a:rPr>
                <a:t>Saturate</a:t>
              </a:r>
            </a:p>
            <a:p>
              <a:r>
                <a:rPr lang="en-US" sz="1600">
                  <a:solidFill>
                    <a:srgbClr val="FFFF00"/>
                  </a:solidFill>
                </a:rPr>
                <a:t>Close Gates LG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851DDD40-301C-4D43-B2EF-B430FEDD56E7}"/>
                </a:ext>
              </a:extLst>
            </p:cNvPr>
            <p:cNvSpPr txBox="1"/>
            <p:nvPr/>
          </p:nvSpPr>
          <p:spPr>
            <a:xfrm flipH="1">
              <a:off x="10650595" y="3205864"/>
              <a:ext cx="2246131" cy="679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FFFF00"/>
                  </a:solidFill>
                </a:rPr>
                <a:t>Add C</a:t>
              </a:r>
              <a:r>
                <a:rPr lang="en-US" sz="1600" baseline="-25000">
                  <a:solidFill>
                    <a:srgbClr val="FFFF00"/>
                  </a:solidFill>
                </a:rPr>
                <a:t>L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F800CB8-885C-FA4C-914F-0633BDA91927}"/>
                </a:ext>
              </a:extLst>
            </p:cNvPr>
            <p:cNvSpPr txBox="1"/>
            <p:nvPr/>
          </p:nvSpPr>
          <p:spPr>
            <a:xfrm flipH="1">
              <a:off x="10627419" y="4145975"/>
              <a:ext cx="2246131" cy="679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FFFF00"/>
                  </a:solidFill>
                </a:rPr>
                <a:t>Trigger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3CDB8A40-62C0-004E-BF0F-B29DE6D929BE}"/>
                </a:ext>
              </a:extLst>
            </p:cNvPr>
            <p:cNvSpPr txBox="1"/>
            <p:nvPr/>
          </p:nvSpPr>
          <p:spPr>
            <a:xfrm flipH="1">
              <a:off x="5329154" y="4173211"/>
              <a:ext cx="1686796" cy="514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-25000">
                  <a:solidFill>
                    <a:srgbClr val="FFFF00"/>
                  </a:solidFill>
                </a:rPr>
                <a:t>Disc 1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7383ECD-BE71-684F-B143-079AA85CE278}"/>
                </a:ext>
              </a:extLst>
            </p:cNvPr>
            <p:cNvSpPr txBox="1"/>
            <p:nvPr/>
          </p:nvSpPr>
          <p:spPr>
            <a:xfrm flipH="1">
              <a:off x="5317884" y="3128142"/>
              <a:ext cx="1686796" cy="514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-25000">
                  <a:solidFill>
                    <a:schemeClr val="tx2"/>
                  </a:solidFill>
                </a:rPr>
                <a:t>Disc 2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5AC8E434-FC1F-DB4E-AED7-CF0E58BCA767}"/>
                </a:ext>
              </a:extLst>
            </p:cNvPr>
            <p:cNvSpPr txBox="1"/>
            <p:nvPr/>
          </p:nvSpPr>
          <p:spPr>
            <a:xfrm flipH="1">
              <a:off x="5277756" y="1962110"/>
              <a:ext cx="1686796" cy="514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-25000">
                  <a:solidFill>
                    <a:srgbClr val="FFFF00"/>
                  </a:solidFill>
                </a:rPr>
                <a:t>Disc 3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C0E5D53E-6342-A842-B2E5-184F3F4EE7C9}"/>
                </a:ext>
              </a:extLst>
            </p:cNvPr>
            <p:cNvSpPr txBox="1"/>
            <p:nvPr/>
          </p:nvSpPr>
          <p:spPr>
            <a:xfrm flipH="1">
              <a:off x="6272434" y="5990878"/>
              <a:ext cx="5773699" cy="484584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</a:rPr>
                <a:t>For 3 different  detector signals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81355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BF0C60-435D-4D41-947A-E6315ABE5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072" y="1386632"/>
            <a:ext cx="9062710" cy="520834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1B385C5-5D9C-694F-AF2B-5A831EBAD674}"/>
              </a:ext>
            </a:extLst>
          </p:cNvPr>
          <p:cNvGrpSpPr/>
          <p:nvPr/>
        </p:nvGrpSpPr>
        <p:grpSpPr>
          <a:xfrm>
            <a:off x="-3677909" y="-595860"/>
            <a:ext cx="1026694" cy="332055"/>
            <a:chOff x="994611" y="-1299412"/>
            <a:chExt cx="1331494" cy="41709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F488301-A23A-4A4E-9E58-98C7F3BE93D0}"/>
                </a:ext>
              </a:extLst>
            </p:cNvPr>
            <p:cNvCxnSpPr/>
            <p:nvPr/>
          </p:nvCxnSpPr>
          <p:spPr>
            <a:xfrm>
              <a:off x="994611" y="-1090863"/>
              <a:ext cx="133149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4CEEF01-B682-044B-9E19-972015D3CB98}"/>
                </a:ext>
              </a:extLst>
            </p:cNvPr>
            <p:cNvSpPr/>
            <p:nvPr/>
          </p:nvSpPr>
          <p:spPr>
            <a:xfrm>
              <a:off x="1579607" y="-1299411"/>
              <a:ext cx="161502" cy="41709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149633-5812-F24C-8D11-AB24AA7678A0}"/>
                </a:ext>
              </a:extLst>
            </p:cNvPr>
            <p:cNvSpPr/>
            <p:nvPr/>
          </p:nvSpPr>
          <p:spPr>
            <a:xfrm>
              <a:off x="1589228" y="-1299412"/>
              <a:ext cx="142260" cy="4170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20A439-CF76-8D4B-90C6-A65F106C33D1}"/>
              </a:ext>
            </a:extLst>
          </p:cNvPr>
          <p:cNvGrpSpPr/>
          <p:nvPr/>
        </p:nvGrpSpPr>
        <p:grpSpPr>
          <a:xfrm>
            <a:off x="-3403085" y="-284692"/>
            <a:ext cx="1026694" cy="332055"/>
            <a:chOff x="994611" y="-1299412"/>
            <a:chExt cx="1331494" cy="41709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F007A-280B-6C44-A972-6AEA6164492A}"/>
                </a:ext>
              </a:extLst>
            </p:cNvPr>
            <p:cNvCxnSpPr/>
            <p:nvPr/>
          </p:nvCxnSpPr>
          <p:spPr>
            <a:xfrm>
              <a:off x="994611" y="-1090863"/>
              <a:ext cx="133149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A975449-5EBD-9C49-AD0C-E4ACD8B3D6C4}"/>
                </a:ext>
              </a:extLst>
            </p:cNvPr>
            <p:cNvSpPr/>
            <p:nvPr/>
          </p:nvSpPr>
          <p:spPr>
            <a:xfrm>
              <a:off x="1579607" y="-1299411"/>
              <a:ext cx="161502" cy="41709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1F91A5D-605F-554A-A276-A24B2C764449}"/>
                </a:ext>
              </a:extLst>
            </p:cNvPr>
            <p:cNvSpPr/>
            <p:nvPr/>
          </p:nvSpPr>
          <p:spPr>
            <a:xfrm>
              <a:off x="1589228" y="-1299412"/>
              <a:ext cx="142260" cy="4170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A7B212D-505B-484F-A828-EB2FC00B4E2F}"/>
              </a:ext>
            </a:extLst>
          </p:cNvPr>
          <p:cNvGrpSpPr/>
          <p:nvPr/>
        </p:nvGrpSpPr>
        <p:grpSpPr>
          <a:xfrm>
            <a:off x="539913" y="663657"/>
            <a:ext cx="2494353" cy="1873682"/>
            <a:chOff x="939857" y="331770"/>
            <a:chExt cx="2345177" cy="1730829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5CF23A99-CA03-B245-920F-2D4CE3A5B916}"/>
                </a:ext>
              </a:extLst>
            </p:cNvPr>
            <p:cNvSpPr/>
            <p:nvPr/>
          </p:nvSpPr>
          <p:spPr>
            <a:xfrm>
              <a:off x="939857" y="331770"/>
              <a:ext cx="2345177" cy="173082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60CA598-ED35-9546-A252-49DE86395B3E}"/>
                </a:ext>
              </a:extLst>
            </p:cNvPr>
            <p:cNvGrpSpPr/>
            <p:nvPr/>
          </p:nvGrpSpPr>
          <p:grpSpPr>
            <a:xfrm>
              <a:off x="1186581" y="521984"/>
              <a:ext cx="1026694" cy="332055"/>
              <a:chOff x="994611" y="-1299412"/>
              <a:chExt cx="1331494" cy="417096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20CEBDDF-CC53-1C49-B797-92E0145F9712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0341BDD-8218-A54F-8FCC-33CF47DF713A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FBDB1F2-2B65-8547-869D-98ED8F0D3D25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78E8289-BFD8-0743-8611-11CD0D33477B}"/>
                </a:ext>
              </a:extLst>
            </p:cNvPr>
            <p:cNvGrpSpPr/>
            <p:nvPr/>
          </p:nvGrpSpPr>
          <p:grpSpPr>
            <a:xfrm>
              <a:off x="1424818" y="833597"/>
              <a:ext cx="1026694" cy="332055"/>
              <a:chOff x="994611" y="-1299412"/>
              <a:chExt cx="1331494" cy="417096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385193-CA36-6847-BBFD-B34C734D2D19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D5CC1ED2-A2CA-E145-810D-B56927FE5130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A164BC6-8A88-B541-B071-EF518CD9B9D9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C5616B4-F28E-854F-BEAA-0F5BD8C551F7}"/>
                </a:ext>
              </a:extLst>
            </p:cNvPr>
            <p:cNvGrpSpPr/>
            <p:nvPr/>
          </p:nvGrpSpPr>
          <p:grpSpPr>
            <a:xfrm>
              <a:off x="1653946" y="1138394"/>
              <a:ext cx="1026694" cy="332055"/>
              <a:chOff x="994611" y="-1299412"/>
              <a:chExt cx="1331494" cy="417096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DB59316-0D9A-8843-8B18-1021798986E6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AA5214D-754A-C540-B5AF-DFBA23D873A1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CFD7883-841D-C347-996E-AAF9D92B019F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E7D08D1-2C26-DF48-BD3F-2FDF27F090AB}"/>
                </a:ext>
              </a:extLst>
            </p:cNvPr>
            <p:cNvGrpSpPr/>
            <p:nvPr/>
          </p:nvGrpSpPr>
          <p:grpSpPr>
            <a:xfrm>
              <a:off x="1888046" y="1436377"/>
              <a:ext cx="1026694" cy="332055"/>
              <a:chOff x="994611" y="-1299412"/>
              <a:chExt cx="1331494" cy="417096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5FD711B-8FE5-374B-972F-D9427C573819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9C2BACF-DBA1-484D-BDAF-50978DAC6F0A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BA57426-6C29-6E46-96E9-6F200FBD9726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4D8668A-3905-5D44-87F3-F6A98858C3F4}"/>
              </a:ext>
            </a:extLst>
          </p:cNvPr>
          <p:cNvCxnSpPr/>
          <p:nvPr/>
        </p:nvCxnSpPr>
        <p:spPr>
          <a:xfrm>
            <a:off x="3050697" y="1618407"/>
            <a:ext cx="1246174" cy="79302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84B9418-D01A-AA49-89A5-AC82A1A447FB}"/>
              </a:ext>
            </a:extLst>
          </p:cNvPr>
          <p:cNvGrpSpPr/>
          <p:nvPr/>
        </p:nvGrpSpPr>
        <p:grpSpPr>
          <a:xfrm>
            <a:off x="288319" y="2707644"/>
            <a:ext cx="2494353" cy="1873682"/>
            <a:chOff x="939857" y="331770"/>
            <a:chExt cx="2345177" cy="1730829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6A68DC80-D98E-E34E-9F32-F46C2FA3BCFA}"/>
                </a:ext>
              </a:extLst>
            </p:cNvPr>
            <p:cNvSpPr/>
            <p:nvPr/>
          </p:nvSpPr>
          <p:spPr>
            <a:xfrm>
              <a:off x="939857" y="331770"/>
              <a:ext cx="2345177" cy="173082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88B7442-EB85-1949-9A0C-21312C5CA15A}"/>
                </a:ext>
              </a:extLst>
            </p:cNvPr>
            <p:cNvGrpSpPr/>
            <p:nvPr/>
          </p:nvGrpSpPr>
          <p:grpSpPr>
            <a:xfrm>
              <a:off x="1186581" y="521984"/>
              <a:ext cx="1026694" cy="332055"/>
              <a:chOff x="994611" y="-1299412"/>
              <a:chExt cx="1331494" cy="417096"/>
            </a:xfrm>
            <a:grpFill/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53CF364-6835-5944-B9E9-904A8E097C48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grpFill/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70DA7F8C-64FC-E946-BAB0-A0B426E82FAC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grpFill/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20BCF9D-37AA-5D47-B5F2-DBCF8EABE9CE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8E78FE7-F04E-7640-B434-1E231960E79D}"/>
                </a:ext>
              </a:extLst>
            </p:cNvPr>
            <p:cNvGrpSpPr/>
            <p:nvPr/>
          </p:nvGrpSpPr>
          <p:grpSpPr>
            <a:xfrm>
              <a:off x="1424818" y="833597"/>
              <a:ext cx="1026694" cy="332055"/>
              <a:chOff x="994611" y="-1299412"/>
              <a:chExt cx="1331494" cy="417096"/>
            </a:xfrm>
            <a:grpFill/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DE6FCA4E-F015-F048-9062-40D83B7E6CB6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grpFill/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F71601E-F424-4A4E-A39E-0806C603F6BA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grpFill/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C4D5396-2DF8-C64E-91A2-6F23AA8EA3BF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4E9ADF23-B2E4-B744-84C0-579C05543509}"/>
                </a:ext>
              </a:extLst>
            </p:cNvPr>
            <p:cNvGrpSpPr/>
            <p:nvPr/>
          </p:nvGrpSpPr>
          <p:grpSpPr>
            <a:xfrm>
              <a:off x="1653946" y="1138394"/>
              <a:ext cx="1026694" cy="332055"/>
              <a:chOff x="994611" y="-1299412"/>
              <a:chExt cx="1331494" cy="417096"/>
            </a:xfrm>
            <a:grpFill/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63E5D3A-3E7D-124F-BE6B-E7265C109742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grpFill/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4EAE8633-8164-EC4C-9299-E27784D8D5DC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grpFill/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53E942AD-27FC-5F49-8267-7BDA3B727F9A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783D089-20AC-5440-ABF1-D185EB151B53}"/>
                </a:ext>
              </a:extLst>
            </p:cNvPr>
            <p:cNvGrpSpPr/>
            <p:nvPr/>
          </p:nvGrpSpPr>
          <p:grpSpPr>
            <a:xfrm>
              <a:off x="1888046" y="1436377"/>
              <a:ext cx="1026694" cy="332055"/>
              <a:chOff x="994611" y="-1299412"/>
              <a:chExt cx="1331494" cy="417096"/>
            </a:xfrm>
            <a:grpFill/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EC0C3B2-72FC-7344-A57B-B3AE6FDDF292}"/>
                  </a:ext>
                </a:extLst>
              </p:cNvPr>
              <p:cNvCxnSpPr/>
              <p:nvPr/>
            </p:nvCxnSpPr>
            <p:spPr>
              <a:xfrm>
                <a:off x="994611" y="-1090863"/>
                <a:ext cx="1331494" cy="0"/>
              </a:xfrm>
              <a:prstGeom prst="line">
                <a:avLst/>
              </a:prstGeom>
              <a:grpFill/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588B2E29-DBC5-264F-8AF1-067F6F144FB6}"/>
                  </a:ext>
                </a:extLst>
              </p:cNvPr>
              <p:cNvSpPr/>
              <p:nvPr/>
            </p:nvSpPr>
            <p:spPr>
              <a:xfrm>
                <a:off x="1579607" y="-1299411"/>
                <a:ext cx="161502" cy="417095"/>
              </a:xfrm>
              <a:prstGeom prst="rect">
                <a:avLst/>
              </a:prstGeom>
              <a:grpFill/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1E8253A3-641A-9847-A485-AEC5BFF59F8C}"/>
                  </a:ext>
                </a:extLst>
              </p:cNvPr>
              <p:cNvSpPr/>
              <p:nvPr/>
            </p:nvSpPr>
            <p:spPr>
              <a:xfrm>
                <a:off x="1589228" y="-1299412"/>
                <a:ext cx="142259" cy="417095"/>
              </a:xfrm>
              <a:prstGeom prst="rect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1A4B891-4F06-0947-9885-58B23B37E8F5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2782672" y="3429000"/>
            <a:ext cx="1573646" cy="215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5E3626C-6E24-0B4C-85DA-BF60BDD187AE}"/>
              </a:ext>
            </a:extLst>
          </p:cNvPr>
          <p:cNvSpPr txBox="1"/>
          <p:nvPr/>
        </p:nvSpPr>
        <p:spPr>
          <a:xfrm>
            <a:off x="261879" y="5547089"/>
            <a:ext cx="3517566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Dynamic Range = 2</a:t>
            </a:r>
            <a:r>
              <a:rPr lang="en-US" sz="2800" baseline="30000">
                <a:solidFill>
                  <a:schemeClr val="bg1"/>
                </a:solidFill>
              </a:rPr>
              <a:t>16-17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F878065-E530-844E-AE70-C1EF1DDA7121}"/>
              </a:ext>
            </a:extLst>
          </p:cNvPr>
          <p:cNvSpPr txBox="1"/>
          <p:nvPr/>
        </p:nvSpPr>
        <p:spPr>
          <a:xfrm>
            <a:off x="3514040" y="393582"/>
            <a:ext cx="570015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3200" err="1">
                <a:solidFill>
                  <a:schemeClr val="bg1"/>
                </a:solidFill>
              </a:rPr>
              <a:t>Pre+Amp</a:t>
            </a:r>
            <a:r>
              <a:rPr lang="en-US" sz="3200">
                <a:solidFill>
                  <a:schemeClr val="bg1"/>
                </a:solidFill>
              </a:rPr>
              <a:t>  to a Single/Diff-Output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8A1918D0-F3E3-654E-A9D9-F56CD44F1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648" y="2716164"/>
            <a:ext cx="5545462" cy="335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73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96ACF6-3A65-5744-A17E-D619FEBB725A}"/>
              </a:ext>
            </a:extLst>
          </p:cNvPr>
          <p:cNvSpPr/>
          <p:nvPr/>
        </p:nvSpPr>
        <p:spPr>
          <a:xfrm>
            <a:off x="1" y="17683"/>
            <a:ext cx="121919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540316C-7CC6-B147-81AE-5A975445248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32649" y="962359"/>
            <a:ext cx="8793894" cy="493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76AF3-E65E-A44B-86C7-FACEC1AE4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184" y="67139"/>
            <a:ext cx="11214100" cy="1325563"/>
          </a:xfrm>
        </p:spPr>
        <p:txBody>
          <a:bodyPr/>
          <a:lstStyle/>
          <a:p>
            <a:r>
              <a:rPr lang="en-US" b="1" dirty="0" err="1">
                <a:solidFill>
                  <a:schemeClr val="accent1"/>
                </a:solidFill>
              </a:rPr>
              <a:t>Nucl</a:t>
            </a:r>
            <a:r>
              <a:rPr lang="en-US" b="1" dirty="0">
                <a:solidFill>
                  <a:schemeClr val="accent1"/>
                </a:solidFill>
              </a:rPr>
              <a:t>. Phys.  Labs Using TPC concept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m:- Magnet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8070E-B5A3-B34A-BCF6-AD47FC094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213"/>
            <a:ext cx="11214100" cy="57747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3400" b="1" dirty="0"/>
          </a:p>
          <a:p>
            <a:pPr marL="0" indent="0">
              <a:buNone/>
            </a:pPr>
            <a:r>
              <a:rPr lang="en-US" sz="3400" b="1" dirty="0"/>
              <a:t>Rare Isotope Beams Labs – Inverse Kinematics</a:t>
            </a:r>
          </a:p>
          <a:p>
            <a:pPr marL="0" indent="0">
              <a:buNone/>
            </a:pPr>
            <a:r>
              <a:rPr lang="en-US" sz="3400" dirty="0"/>
              <a:t>A large fraction of the instruments are “portable”:-  #</a:t>
            </a:r>
          </a:p>
          <a:p>
            <a:pPr marL="0" indent="0">
              <a:buNone/>
            </a:pPr>
            <a:endParaRPr lang="en-US" sz="3400" dirty="0"/>
          </a:p>
          <a:p>
            <a:pPr lvl="1"/>
            <a:r>
              <a:rPr lang="en-US" dirty="0"/>
              <a:t>RIKEN (Japan)    – CATs / </a:t>
            </a:r>
            <a:r>
              <a:rPr lang="en-US" dirty="0" err="1"/>
              <a:t>S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dirty="0" err="1"/>
              <a:t>IRIT</a:t>
            </a:r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baseline="30000" dirty="0"/>
              <a:t>#</a:t>
            </a:r>
            <a:r>
              <a:rPr lang="en-US" dirty="0"/>
              <a:t> / MINOS</a:t>
            </a:r>
            <a:r>
              <a:rPr lang="en-US" b="1" baseline="30000" dirty="0"/>
              <a:t>#</a:t>
            </a:r>
            <a:endParaRPr lang="en-US" dirty="0"/>
          </a:p>
          <a:p>
            <a:pPr lvl="1"/>
            <a:r>
              <a:rPr lang="en-US" dirty="0"/>
              <a:t>GANIL                  – S</a:t>
            </a:r>
            <a:r>
              <a:rPr lang="en-US" baseline="30000" dirty="0"/>
              <a:t>3</a:t>
            </a:r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  <a:r>
              <a:rPr lang="en-US" dirty="0"/>
              <a:t>  / ACTAR</a:t>
            </a:r>
          </a:p>
          <a:p>
            <a:pPr lvl="1"/>
            <a:r>
              <a:rPr lang="en-US" dirty="0"/>
              <a:t>Texas A&amp;M (US) – </a:t>
            </a:r>
            <a:r>
              <a:rPr lang="en-US" dirty="0" err="1"/>
              <a:t>AstroBox</a:t>
            </a:r>
            <a:r>
              <a:rPr lang="en-US" dirty="0"/>
              <a:t> </a:t>
            </a:r>
            <a:r>
              <a:rPr lang="en-US" b="1" baseline="30000" dirty="0"/>
              <a:t>#</a:t>
            </a:r>
            <a:r>
              <a:rPr lang="en-US" dirty="0"/>
              <a:t> / </a:t>
            </a:r>
            <a:r>
              <a:rPr lang="en-US" dirty="0" err="1"/>
              <a:t>TexAT</a:t>
            </a:r>
            <a:r>
              <a:rPr lang="en-US" b="1" baseline="30000" dirty="0"/>
              <a:t> # </a:t>
            </a:r>
            <a:r>
              <a:rPr lang="en-US" dirty="0"/>
              <a:t>/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TeBAT</a:t>
            </a:r>
            <a:r>
              <a:rPr lang="en-US" b="1" baseline="30000" dirty="0"/>
              <a:t> # </a:t>
            </a:r>
            <a:r>
              <a:rPr lang="en-US" dirty="0"/>
              <a:t>/ SPECTRO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  </a:t>
            </a:r>
            <a:r>
              <a:rPr lang="en-US" sz="2100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-  </a:t>
            </a:r>
            <a:r>
              <a:rPr lang="en-US" sz="21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beam physics  </a:t>
            </a:r>
            <a:r>
              <a:rPr lang="en-US" sz="2100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21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C(</a:t>
            </a:r>
            <a:r>
              <a:rPr lang="en-US" sz="21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n,n</a:t>
            </a:r>
            <a:r>
              <a:rPr lang="en-US" sz="21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’)3</a:t>
            </a:r>
            <a:r>
              <a:rPr lang="en-US" sz="2100" dirty="0">
                <a:solidFill>
                  <a:schemeClr val="accent6">
                    <a:lumMod val="75000"/>
                  </a:schemeClr>
                </a:solidFill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Symbol" pitchFamily="2" charset="2"/>
              <a:cs typeface="Arial" panose="020B0604020202020204" pitchFamily="34" charset="0"/>
            </a:endParaRPr>
          </a:p>
          <a:p>
            <a:pPr lvl="1"/>
            <a:r>
              <a:rPr lang="en-US" dirty="0"/>
              <a:t>NSCL (US)       – AT-TPC /</a:t>
            </a:r>
            <a:r>
              <a:rPr lang="en-US" dirty="0" err="1"/>
              <a:t>p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AT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-TPC</a:t>
            </a:r>
            <a:r>
              <a:rPr lang="en-US" b="1" baseline="30000" dirty="0"/>
              <a:t> #</a:t>
            </a:r>
            <a:r>
              <a:rPr lang="en-US" dirty="0"/>
              <a:t> / GADGET 1 /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GADGET 2</a:t>
            </a:r>
          </a:p>
          <a:p>
            <a:pPr lvl="1"/>
            <a:r>
              <a:rPr lang="en-US" dirty="0"/>
              <a:t>CERN (Swiss)  –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PU</a:t>
            </a:r>
            <a:r>
              <a:rPr lang="en-US" dirty="0">
                <a:solidFill>
                  <a:srgbClr val="FF0000"/>
                </a:solidFill>
              </a:rPr>
              <a:t>MA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baseline="30000" dirty="0"/>
              <a:t>#</a:t>
            </a:r>
            <a:r>
              <a:rPr lang="en-US" dirty="0"/>
              <a:t>(</a:t>
            </a:r>
            <a:r>
              <a:rPr lang="en-US" i="1" dirty="0"/>
              <a:t>TUD</a:t>
            </a:r>
            <a:r>
              <a:rPr lang="en-US" dirty="0"/>
              <a:t>) </a:t>
            </a:r>
            <a:r>
              <a:rPr lang="en-US" dirty="0">
                <a:solidFill>
                  <a:srgbClr val="FF0000"/>
                </a:solidFill>
              </a:rPr>
              <a:t>/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SpecMAT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</a:t>
            </a:r>
            <a:r>
              <a:rPr lang="en-US" i="1" dirty="0" err="1"/>
              <a:t>Louven</a:t>
            </a:r>
            <a:r>
              <a:rPr lang="en-US" dirty="0"/>
              <a:t>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 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Anti proton beams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/>
              <a:t>UoW</a:t>
            </a:r>
            <a:r>
              <a:rPr lang="en-US" dirty="0"/>
              <a:t> (Poland)            -  ELITPC          		                 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Symbol" pitchFamily="2" charset="2"/>
                <a:cs typeface="Arial" panose="020B0604020202020204" pitchFamily="34" charset="0"/>
              </a:rPr>
              <a:t>g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beam (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Symbol" pitchFamily="2" charset="2"/>
                <a:cs typeface="Arial" panose="020B0604020202020204" pitchFamily="34" charset="0"/>
              </a:rPr>
              <a:t>g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,p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or (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Symbol" pitchFamily="2" charset="2"/>
                <a:cs typeface="Arial" panose="020B0604020202020204" pitchFamily="34" charset="0"/>
              </a:rPr>
              <a:t>g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,a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dirty="0"/>
              <a:t>GSI/</a:t>
            </a:r>
            <a:r>
              <a:rPr lang="en-US" dirty="0">
                <a:solidFill>
                  <a:srgbClr val="FF0000"/>
                </a:solidFill>
              </a:rPr>
              <a:t>FAIR </a:t>
            </a:r>
            <a:r>
              <a:rPr lang="en-US" dirty="0"/>
              <a:t>(Germany)  – </a:t>
            </a:r>
            <a:r>
              <a:rPr lang="en-US" dirty="0">
                <a:solidFill>
                  <a:srgbClr val="FF0000"/>
                </a:solidFill>
              </a:rPr>
              <a:t>HYDRA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  <a:r>
              <a:rPr lang="en-US" dirty="0"/>
              <a:t> (TUD)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SPES</a:t>
            </a:r>
            <a:r>
              <a:rPr lang="en-US" dirty="0"/>
              <a:t> (Italy)                 </a:t>
            </a:r>
            <a:r>
              <a:rPr lang="en-US" dirty="0">
                <a:solidFill>
                  <a:srgbClr val="FF0000"/>
                </a:solidFill>
              </a:rPr>
              <a:t> – ATS</a:t>
            </a:r>
            <a:r>
              <a:rPr lang="en-US" b="1" baseline="30000" dirty="0"/>
              <a:t> #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RAON</a:t>
            </a:r>
            <a:r>
              <a:rPr lang="en-US" dirty="0"/>
              <a:t> (S. Korea)         </a:t>
            </a:r>
            <a:r>
              <a:rPr lang="en-US" dirty="0">
                <a:solidFill>
                  <a:srgbClr val="FF0000"/>
                </a:solidFill>
              </a:rPr>
              <a:t>– LAMPS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</a:p>
          <a:p>
            <a:pPr lvl="1"/>
            <a:r>
              <a:rPr lang="en-US" dirty="0"/>
              <a:t>IMPCAS/</a:t>
            </a:r>
            <a:r>
              <a:rPr lang="en-US" dirty="0" err="1">
                <a:solidFill>
                  <a:srgbClr val="FF0000"/>
                </a:solidFill>
              </a:rPr>
              <a:t>EicC</a:t>
            </a:r>
            <a:r>
              <a:rPr lang="en-US" dirty="0"/>
              <a:t> (China) </a:t>
            </a:r>
            <a:r>
              <a:rPr lang="en-US" dirty="0">
                <a:solidFill>
                  <a:srgbClr val="FF0000"/>
                </a:solidFill>
              </a:rPr>
              <a:t>– HAIF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…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…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0343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8AF23B-BC63-D844-8C30-78F34B3B6D28}"/>
              </a:ext>
            </a:extLst>
          </p:cNvPr>
          <p:cNvCxnSpPr/>
          <p:nvPr/>
        </p:nvCxnSpPr>
        <p:spPr>
          <a:xfrm flipV="1">
            <a:off x="3985951" y="2037182"/>
            <a:ext cx="1556632" cy="1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Image 16">
            <a:extLst>
              <a:ext uri="{FF2B5EF4-FFF2-40B4-BE49-F238E27FC236}">
                <a16:creationId xmlns:a16="http://schemas.microsoft.com/office/drawing/2014/main" id="{C5481037-D5FA-AF47-BB3D-73FD711A20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96" r="5321"/>
          <a:stretch/>
        </p:blipFill>
        <p:spPr>
          <a:xfrm>
            <a:off x="7475608" y="607687"/>
            <a:ext cx="4018484" cy="3053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B2229A-B0F6-3444-9603-44C59B868018}"/>
              </a:ext>
            </a:extLst>
          </p:cNvPr>
          <p:cNvSpPr/>
          <p:nvPr/>
        </p:nvSpPr>
        <p:spPr>
          <a:xfrm>
            <a:off x="1021211" y="2463281"/>
            <a:ext cx="1212980" cy="117565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Dets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040DED-98CA-EB48-9199-78BCD7EB5A6F}"/>
              </a:ext>
            </a:extLst>
          </p:cNvPr>
          <p:cNvSpPr/>
          <p:nvPr/>
        </p:nvSpPr>
        <p:spPr>
          <a:xfrm>
            <a:off x="3151651" y="1449355"/>
            <a:ext cx="1212980" cy="11756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FEANICS</a:t>
            </a:r>
          </a:p>
          <a:p>
            <a:pPr algn="ctr"/>
            <a:r>
              <a:rPr lang="en-US"/>
              <a:t>16ch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AD6B8E-727B-7245-B4EE-FEAF929A9CCB}"/>
              </a:ext>
            </a:extLst>
          </p:cNvPr>
          <p:cNvSpPr/>
          <p:nvPr/>
        </p:nvSpPr>
        <p:spPr>
          <a:xfrm>
            <a:off x="3207635" y="3638938"/>
            <a:ext cx="1212980" cy="11756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FEANICS</a:t>
            </a:r>
          </a:p>
          <a:p>
            <a:pPr algn="ctr"/>
            <a:r>
              <a:rPr lang="en-US"/>
              <a:t>16ch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7B573C-4BFB-294C-8897-A8960095C902}"/>
              </a:ext>
            </a:extLst>
          </p:cNvPr>
          <p:cNvSpPr/>
          <p:nvPr/>
        </p:nvSpPr>
        <p:spPr>
          <a:xfrm>
            <a:off x="4764267" y="1449354"/>
            <a:ext cx="1212980" cy="117565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GET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7859DC-675B-E440-AB28-065481485974}"/>
              </a:ext>
            </a:extLst>
          </p:cNvPr>
          <p:cNvSpPr/>
          <p:nvPr/>
        </p:nvSpPr>
        <p:spPr>
          <a:xfrm>
            <a:off x="5988058" y="3638937"/>
            <a:ext cx="1212980" cy="117565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Sampling</a:t>
            </a:r>
          </a:p>
          <a:p>
            <a:pPr algn="ctr"/>
            <a:r>
              <a:rPr lang="en-US"/>
              <a:t>ADC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2E428D-E433-994A-8E35-F69E51D5B49B}"/>
              </a:ext>
            </a:extLst>
          </p:cNvPr>
          <p:cNvCxnSpPr>
            <a:stCxn id="5" idx="3"/>
          </p:cNvCxnSpPr>
          <p:nvPr/>
        </p:nvCxnSpPr>
        <p:spPr>
          <a:xfrm flipV="1">
            <a:off x="4420615" y="4226766"/>
            <a:ext cx="1556632" cy="1"/>
          </a:xfrm>
          <a:prstGeom prst="line">
            <a:avLst/>
          </a:prstGeom>
          <a:ln cmpd="thickThin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E6B741-B896-EC4F-B54E-F92968F3EC2D}"/>
              </a:ext>
            </a:extLst>
          </p:cNvPr>
          <p:cNvCxnSpPr/>
          <p:nvPr/>
        </p:nvCxnSpPr>
        <p:spPr>
          <a:xfrm flipV="1">
            <a:off x="4423727" y="4341844"/>
            <a:ext cx="1556632" cy="1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25572E5-BBCA-C448-962C-C913374CDAAA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2348265" y="2037184"/>
            <a:ext cx="803386" cy="748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E54612-0671-6F4E-8519-42F4C949896A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2348265" y="3429000"/>
            <a:ext cx="859370" cy="797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E72570E-D413-644A-B949-68DB33FA6EE9}"/>
              </a:ext>
            </a:extLst>
          </p:cNvPr>
          <p:cNvSpPr txBox="1"/>
          <p:nvPr/>
        </p:nvSpPr>
        <p:spPr>
          <a:xfrm>
            <a:off x="248206" y="164524"/>
            <a:ext cx="280006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Performance</a:t>
            </a:r>
          </a:p>
          <a:p>
            <a:endParaRPr lang="en-US" sz="2000" b="1"/>
          </a:p>
          <a:p>
            <a:r>
              <a:rPr lang="en-US" sz="2000"/>
              <a:t>High Gain 7.8keV/22MeV</a:t>
            </a:r>
          </a:p>
          <a:p>
            <a:r>
              <a:rPr lang="en-US" sz="2000"/>
              <a:t>Low gain 0.4/500MeV</a:t>
            </a:r>
          </a:p>
          <a:p>
            <a:r>
              <a:rPr lang="en-US" sz="2000"/>
              <a:t>Peaking Time: 10ns</a:t>
            </a:r>
          </a:p>
          <a:p>
            <a:r>
              <a:rPr lang="en-US" sz="2000">
                <a:solidFill>
                  <a:srgbClr val="C00000"/>
                </a:solidFill>
              </a:rPr>
              <a:t>Recovery time: 4µsec</a:t>
            </a:r>
          </a:p>
          <a:p>
            <a:r>
              <a:rPr lang="en-US" sz="2000" err="1"/>
              <a:t>Dyn</a:t>
            </a:r>
            <a:r>
              <a:rPr lang="en-US" sz="2000"/>
              <a:t> </a:t>
            </a:r>
            <a:r>
              <a:rPr lang="en-US" sz="2000" err="1"/>
              <a:t>Rnge</a:t>
            </a:r>
            <a:r>
              <a:rPr lang="en-US" sz="2000"/>
              <a:t> 1:2</a:t>
            </a:r>
            <a:r>
              <a:rPr lang="en-US" sz="2000" baseline="30000"/>
              <a:t>17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E940DB-01A9-974F-A5CD-9FCCFE215191}"/>
              </a:ext>
            </a:extLst>
          </p:cNvPr>
          <p:cNvSpPr txBox="1"/>
          <p:nvPr/>
        </p:nvSpPr>
        <p:spPr>
          <a:xfrm>
            <a:off x="2348265" y="381093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15287E-CF27-BA45-B259-D15D9EFA3690}"/>
              </a:ext>
            </a:extLst>
          </p:cNvPr>
          <p:cNvSpPr txBox="1"/>
          <p:nvPr/>
        </p:nvSpPr>
        <p:spPr>
          <a:xfrm>
            <a:off x="5023530" y="3748186"/>
            <a:ext cx="519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Diff</a:t>
            </a:r>
          </a:p>
        </p:txBody>
      </p:sp>
      <p:pic>
        <p:nvPicPr>
          <p:cNvPr id="20" name="Image 5">
            <a:extLst>
              <a:ext uri="{FF2B5EF4-FFF2-40B4-BE49-F238E27FC236}">
                <a16:creationId xmlns:a16="http://schemas.microsoft.com/office/drawing/2014/main" id="{E3372828-1E05-1542-AEAD-B29E961B319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427734" y="3935963"/>
            <a:ext cx="4114233" cy="2401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 descr="E:\giovinazzo\physique\ACTAR-TPC\documents\GET\GET-Logo-v3-whiteback-square-192x192.png">
            <a:extLst>
              <a:ext uri="{FF2B5EF4-FFF2-40B4-BE49-F238E27FC236}">
                <a16:creationId xmlns:a16="http://schemas.microsoft.com/office/drawing/2014/main" id="{1AB1E6A8-9EAF-0544-B6CE-96B8F93198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" t="2618" r="3230" b="2635"/>
          <a:stretch/>
        </p:blipFill>
        <p:spPr bwMode="auto">
          <a:xfrm>
            <a:off x="4931602" y="1766992"/>
            <a:ext cx="878309" cy="540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88279C8-7AD2-E24D-A5DF-189BEF3585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006" y="5176671"/>
            <a:ext cx="2402354" cy="1303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98C43D-82DD-0845-B1EB-43122D671337}"/>
              </a:ext>
            </a:extLst>
          </p:cNvPr>
          <p:cNvSpPr/>
          <p:nvPr/>
        </p:nvSpPr>
        <p:spPr>
          <a:xfrm>
            <a:off x="3048268" y="1210235"/>
            <a:ext cx="3204614" cy="157516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00C18D-10FC-A546-B703-361EBF33BB4E}"/>
              </a:ext>
            </a:extLst>
          </p:cNvPr>
          <p:cNvCxnSpPr/>
          <p:nvPr/>
        </p:nvCxnSpPr>
        <p:spPr>
          <a:xfrm>
            <a:off x="578224" y="2037182"/>
            <a:ext cx="645458" cy="31394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38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95C2E5-9C13-A34B-ABD3-62EE8F379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55F9D6-DBD4-344E-87C6-94F2D1A9447F}"/>
              </a:ext>
            </a:extLst>
          </p:cNvPr>
          <p:cNvSpPr txBox="1"/>
          <p:nvPr/>
        </p:nvSpPr>
        <p:spPr>
          <a:xfrm>
            <a:off x="0" y="2265528"/>
            <a:ext cx="12192000" cy="313932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Towards Solving the Pure Gas Difficulty Via M-THGEM</a:t>
            </a:r>
          </a:p>
          <a:p>
            <a:pPr algn="ctr"/>
            <a:r>
              <a:rPr lang="en-US" sz="4800" dirty="0" err="1">
                <a:solidFill>
                  <a:srgbClr val="FFFF00"/>
                </a:solidFill>
                <a:latin typeface="Arial Rounded MT Bold" panose="020F0704030504030204" pitchFamily="34" charset="77"/>
              </a:rPr>
              <a:t>Compitable</a:t>
            </a:r>
            <a:r>
              <a:rPr lang="en-US" sz="48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with </a:t>
            </a:r>
          </a:p>
          <a:p>
            <a:pPr marL="685800" indent="-685800" algn="ctr">
              <a:buFontTx/>
              <a:buChar char="-"/>
            </a:pPr>
            <a:r>
              <a:rPr lang="en-US" sz="4800" dirty="0">
                <a:solidFill>
                  <a:srgbClr val="FFFF00"/>
                </a:solidFill>
                <a:latin typeface="Symbol" pitchFamily="2" charset="2"/>
              </a:rPr>
              <a:t>D</a:t>
            </a:r>
            <a:r>
              <a:rPr lang="en-US" sz="48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E &amp;</a:t>
            </a:r>
            <a:r>
              <a:rPr lang="en-US" sz="4800" dirty="0" err="1">
                <a:solidFill>
                  <a:srgbClr val="FFFF00"/>
                </a:solidFill>
                <a:latin typeface="Symbol" pitchFamily="2" charset="2"/>
              </a:rPr>
              <a:t>Dq</a:t>
            </a:r>
            <a:r>
              <a:rPr lang="en-US" sz="48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</a:t>
            </a:r>
            <a:r>
              <a:rPr lang="en-US" sz="4800" dirty="0" err="1">
                <a:solidFill>
                  <a:srgbClr val="FFFF00"/>
                </a:solidFill>
                <a:latin typeface="Arial Rounded MT Bold" panose="020F0704030504030204" pitchFamily="34" charset="77"/>
              </a:rPr>
              <a:t>resol</a:t>
            </a:r>
            <a:r>
              <a:rPr lang="en-US" sz="4800" baseline="30000" dirty="0" err="1">
                <a:solidFill>
                  <a:srgbClr val="FFFF00"/>
                </a:solidFill>
                <a:latin typeface="Arial Rounded MT Bold" panose="020F0704030504030204" pitchFamily="34" charset="77"/>
              </a:rPr>
              <a:t>n</a:t>
            </a:r>
            <a:r>
              <a:rPr lang="en-US" sz="4800" baseline="300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</a:t>
            </a:r>
            <a:r>
              <a:rPr lang="en-US" sz="54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?</a:t>
            </a:r>
            <a:endParaRPr lang="en-US" sz="4800" dirty="0">
              <a:solidFill>
                <a:srgbClr val="FFFF00"/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7367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122"/>
          <p:cNvSpPr/>
          <p:nvPr/>
        </p:nvSpPr>
        <p:spPr>
          <a:xfrm>
            <a:off x="114983" y="7313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93580" y="1650652"/>
            <a:ext cx="4742603" cy="4641697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34" name="Group 33"/>
          <p:cNvGrpSpPr/>
          <p:nvPr/>
        </p:nvGrpSpPr>
        <p:grpSpPr>
          <a:xfrm>
            <a:off x="6905447" y="1842708"/>
            <a:ext cx="4337538" cy="4485907"/>
            <a:chOff x="5451232" y="1936873"/>
            <a:chExt cx="4337538" cy="4485907"/>
          </a:xfrm>
        </p:grpSpPr>
        <p:sp>
          <p:nvSpPr>
            <p:cNvPr id="3" name="Oval 2"/>
            <p:cNvSpPr/>
            <p:nvPr/>
          </p:nvSpPr>
          <p:spPr>
            <a:xfrm>
              <a:off x="5451232" y="1936873"/>
              <a:ext cx="4337538" cy="4323250"/>
            </a:xfrm>
            <a:prstGeom prst="ellipse">
              <a:avLst/>
            </a:prstGeom>
            <a:pattFill prst="solidDmnd">
              <a:fgClr>
                <a:srgbClr val="C00000"/>
              </a:fgClr>
              <a:bgClr>
                <a:schemeClr val="bg1"/>
              </a:bgClr>
            </a:patt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6406663" y="2886441"/>
              <a:ext cx="2426676" cy="241238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stCxn id="3" idx="2"/>
              <a:endCxn id="3" idx="6"/>
            </p:cNvCxnSpPr>
            <p:nvPr/>
          </p:nvCxnSpPr>
          <p:spPr>
            <a:xfrm>
              <a:off x="5451232" y="4098498"/>
              <a:ext cx="4337538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endCxn id="3" idx="4"/>
            </p:cNvCxnSpPr>
            <p:nvPr/>
          </p:nvCxnSpPr>
          <p:spPr>
            <a:xfrm>
              <a:off x="7620001" y="1936873"/>
              <a:ext cx="0" cy="432325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746631" y="2095133"/>
              <a:ext cx="1839790" cy="3995004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661639" y="2203938"/>
              <a:ext cx="1950427" cy="3886199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791200" y="3021258"/>
              <a:ext cx="3681046" cy="2265849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5791200" y="3021258"/>
              <a:ext cx="3645878" cy="2277572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6406663" y="2874718"/>
              <a:ext cx="2426676" cy="2412389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6420215" y="4198326"/>
              <a:ext cx="2492619" cy="2224454"/>
            </a:xfrm>
            <a:prstGeom prst="arc">
              <a:avLst>
                <a:gd name="adj1" fmla="val 16200000"/>
                <a:gd name="adj2" fmla="val 2410559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Arc 25"/>
          <p:cNvSpPr/>
          <p:nvPr/>
        </p:nvSpPr>
        <p:spPr>
          <a:xfrm rot="4894295">
            <a:off x="5081491" y="2433954"/>
            <a:ext cx="4194739" cy="3912577"/>
          </a:xfrm>
          <a:prstGeom prst="arc">
            <a:avLst>
              <a:gd name="adj1" fmla="val 16200000"/>
              <a:gd name="adj2" fmla="val 20377312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14051433">
            <a:off x="8578702" y="-19576"/>
            <a:ext cx="5314666" cy="5243204"/>
          </a:xfrm>
          <a:prstGeom prst="arc">
            <a:avLst>
              <a:gd name="adj1" fmla="val 16200000"/>
              <a:gd name="adj2" fmla="val 2023635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 rot="17708481">
            <a:off x="3855192" y="1848645"/>
            <a:ext cx="5314666" cy="5243204"/>
          </a:xfrm>
          <a:prstGeom prst="arc">
            <a:avLst>
              <a:gd name="adj1" fmla="val 5523"/>
              <a:gd name="adj2" fmla="val 3463466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8549291" y="3475520"/>
            <a:ext cx="1057900" cy="1030720"/>
          </a:xfrm>
          <a:prstGeom prst="ellipse">
            <a:avLst/>
          </a:prstGeom>
          <a:solidFill>
            <a:schemeClr val="bg1">
              <a:lumMod val="85000"/>
              <a:alpha val="42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9064881" y="11066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charset="2"/>
                <a:ea typeface="Symbol" charset="2"/>
                <a:cs typeface="Symbol" charset="2"/>
              </a:rPr>
              <a:t>p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396505" y="177127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charset="2"/>
                <a:ea typeface="Symbol" charset="2"/>
                <a:cs typeface="Symbol" charset="2"/>
              </a:rPr>
              <a:t>p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804614" y="612438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charset="2"/>
                <a:ea typeface="Symbol" charset="2"/>
                <a:cs typeface="Symbol" charset="2"/>
              </a:rPr>
              <a:t>p</a:t>
            </a:r>
          </a:p>
        </p:txBody>
      </p:sp>
      <p:sp>
        <p:nvSpPr>
          <p:cNvPr id="103" name="Block Arc 102"/>
          <p:cNvSpPr/>
          <p:nvPr/>
        </p:nvSpPr>
        <p:spPr>
          <a:xfrm>
            <a:off x="5157824" y="78319"/>
            <a:ext cx="7876737" cy="7840301"/>
          </a:xfrm>
          <a:prstGeom prst="blockArc">
            <a:avLst>
              <a:gd name="adj1" fmla="val 21551749"/>
              <a:gd name="adj2" fmla="val 21532887"/>
              <a:gd name="adj3" fmla="val 19854"/>
            </a:avLst>
          </a:prstGeom>
          <a:solidFill>
            <a:schemeClr val="accent1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3" y="7587"/>
            <a:ext cx="5250761" cy="1139972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  Detection PUMA</a:t>
            </a:r>
            <a:br>
              <a:rPr lang="en-US" b="1">
                <a:solidFill>
                  <a:schemeClr val="accent5">
                    <a:lumMod val="75000"/>
                  </a:schemeClr>
                </a:solidFill>
              </a:rPr>
            </a:br>
            <a:endParaRPr lang="en-US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69962" y="318230"/>
            <a:ext cx="1808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>
                <a:solidFill>
                  <a:srgbClr val="FFFF00"/>
                </a:solidFill>
              </a:rPr>
              <a:t>Solenoid</a:t>
            </a:r>
          </a:p>
          <a:p>
            <a:pPr algn="ctr"/>
            <a:r>
              <a:rPr lang="en-US" sz="3600">
                <a:solidFill>
                  <a:srgbClr val="FFFF00"/>
                </a:solidFill>
              </a:rPr>
              <a:t>4T</a:t>
            </a:r>
          </a:p>
        </p:txBody>
      </p:sp>
      <p:pic>
        <p:nvPicPr>
          <p:cNvPr id="125" name="Image 28" descr="LogoIrf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406" y="5565507"/>
            <a:ext cx="894281" cy="1013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itle 1"/>
          <p:cNvSpPr txBox="1">
            <a:spLocks/>
          </p:cNvSpPr>
          <p:nvPr/>
        </p:nvSpPr>
        <p:spPr>
          <a:xfrm>
            <a:off x="118814" y="1539787"/>
            <a:ext cx="4401614" cy="11399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   Double Layer</a:t>
            </a:r>
          </a:p>
          <a:p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   Field Cage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36914" y="2940837"/>
            <a:ext cx="4401614" cy="11399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5">
                    <a:lumMod val="75000"/>
                  </a:schemeClr>
                </a:solidFill>
              </a:rPr>
              <a:t>   Active Volume</a:t>
            </a:r>
          </a:p>
          <a:p>
            <a:r>
              <a:rPr lang="en-US" sz="3600" b="1" dirty="0">
                <a:solidFill>
                  <a:schemeClr val="accent5">
                    <a:lumMod val="75000"/>
                  </a:schemeClr>
                </a:solidFill>
              </a:rPr>
              <a:t>   TPC - Small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153703" y="4272820"/>
            <a:ext cx="4401614" cy="11399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en-US" b="1" err="1">
                <a:solidFill>
                  <a:schemeClr val="accent5">
                    <a:lumMod val="75000"/>
                  </a:schemeClr>
                </a:solidFill>
              </a:rPr>
              <a:t>Scint</a:t>
            </a:r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. Barrel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2C2EC48-578A-0048-90EE-73A0803247E3}"/>
              </a:ext>
            </a:extLst>
          </p:cNvPr>
          <p:cNvGrpSpPr/>
          <p:nvPr/>
        </p:nvGrpSpPr>
        <p:grpSpPr>
          <a:xfrm>
            <a:off x="3357838" y="3900044"/>
            <a:ext cx="3553607" cy="2901141"/>
            <a:chOff x="2554942" y="-20761"/>
            <a:chExt cx="7848599" cy="6910830"/>
          </a:xfrm>
        </p:grpSpPr>
        <p:pic>
          <p:nvPicPr>
            <p:cNvPr id="36" name="Image 7" descr="IMG_1987.jpg">
              <a:extLst>
                <a:ext uri="{FF2B5EF4-FFF2-40B4-BE49-F238E27FC236}">
                  <a16:creationId xmlns:a16="http://schemas.microsoft.com/office/drawing/2014/main" id="{01318DB1-B4CC-EC43-8902-4CDB9A28D9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94" r="14519"/>
            <a:stretch/>
          </p:blipFill>
          <p:spPr>
            <a:xfrm>
              <a:off x="2554942" y="-20761"/>
              <a:ext cx="6992470" cy="691083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D12EDEA-D915-4545-AE96-AB99932DCE9C}"/>
                </a:ext>
              </a:extLst>
            </p:cNvPr>
            <p:cNvCxnSpPr/>
            <p:nvPr/>
          </p:nvCxnSpPr>
          <p:spPr>
            <a:xfrm flipH="1" flipV="1">
              <a:off x="3227294" y="134471"/>
              <a:ext cx="685800" cy="954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EC7A4AE-2FA1-384A-A9DC-9B410B3BFEC2}"/>
                </a:ext>
              </a:extLst>
            </p:cNvPr>
            <p:cNvCxnSpPr/>
            <p:nvPr/>
          </p:nvCxnSpPr>
          <p:spPr>
            <a:xfrm flipH="1" flipV="1">
              <a:off x="4047565" y="1331259"/>
              <a:ext cx="784411" cy="109369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1745829-EFB0-D647-8534-57EFEE3036B4}"/>
                </a:ext>
              </a:extLst>
            </p:cNvPr>
            <p:cNvCxnSpPr/>
            <p:nvPr/>
          </p:nvCxnSpPr>
          <p:spPr>
            <a:xfrm flipH="1" flipV="1">
              <a:off x="5298142" y="4719918"/>
              <a:ext cx="13446" cy="104887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BEED89E-8609-2F44-A175-5763B548615A}"/>
                </a:ext>
              </a:extLst>
            </p:cNvPr>
            <p:cNvCxnSpPr/>
            <p:nvPr/>
          </p:nvCxnSpPr>
          <p:spPr>
            <a:xfrm flipV="1">
              <a:off x="7073153" y="1878106"/>
              <a:ext cx="1048870" cy="39444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4968F63-9B3C-5947-B923-BC99F19990CB}"/>
                </a:ext>
              </a:extLst>
            </p:cNvPr>
            <p:cNvCxnSpPr/>
            <p:nvPr/>
          </p:nvCxnSpPr>
          <p:spPr>
            <a:xfrm flipH="1">
              <a:off x="8691282" y="1025338"/>
              <a:ext cx="1712259" cy="61184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D1AF76D-53FA-8042-A6DC-FB14F7F38FF2}"/>
                </a:ext>
              </a:extLst>
            </p:cNvPr>
            <p:cNvCxnSpPr/>
            <p:nvPr/>
          </p:nvCxnSpPr>
          <p:spPr>
            <a:xfrm>
              <a:off x="7073153" y="4765088"/>
              <a:ext cx="228600" cy="38513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049D8CD-3B09-BC41-A544-4BB86F5E67B4}"/>
                </a:ext>
              </a:extLst>
            </p:cNvPr>
            <p:cNvCxnSpPr/>
            <p:nvPr/>
          </p:nvCxnSpPr>
          <p:spPr>
            <a:xfrm flipH="1" flipV="1">
              <a:off x="7799294" y="6024282"/>
              <a:ext cx="537882" cy="83371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C1E24EE-4975-DF4C-BB00-707605AF7AAF}"/>
                </a:ext>
              </a:extLst>
            </p:cNvPr>
            <p:cNvSpPr txBox="1"/>
            <p:nvPr/>
          </p:nvSpPr>
          <p:spPr>
            <a:xfrm>
              <a:off x="6190125" y="943798"/>
              <a:ext cx="2839753" cy="152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srgbClr val="FFFF00"/>
                  </a:solidFill>
                </a:rPr>
                <a:t>MINOS</a:t>
              </a:r>
            </a:p>
            <a:p>
              <a:r>
                <a:rPr lang="en-US" sz="1100" b="1">
                  <a:solidFill>
                    <a:srgbClr val="FFFF00"/>
                  </a:solidFill>
                </a:rPr>
                <a:t>Field Cage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66F8807-E5FA-7D4D-ADA1-1C4D3809C158}"/>
              </a:ext>
            </a:extLst>
          </p:cNvPr>
          <p:cNvSpPr/>
          <p:nvPr/>
        </p:nvSpPr>
        <p:spPr>
          <a:xfrm>
            <a:off x="22234" y="978031"/>
            <a:ext cx="5225527" cy="44435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414F2A1-A1ED-4E49-AEA2-E33EE2510593}"/>
              </a:ext>
            </a:extLst>
          </p:cNvPr>
          <p:cNvGrpSpPr/>
          <p:nvPr/>
        </p:nvGrpSpPr>
        <p:grpSpPr>
          <a:xfrm>
            <a:off x="697785" y="1123331"/>
            <a:ext cx="4228060" cy="3682167"/>
            <a:chOff x="6136206" y="2474037"/>
            <a:chExt cx="4228060" cy="3682167"/>
          </a:xfrm>
        </p:grpSpPr>
        <p:sp>
          <p:nvSpPr>
            <p:cNvPr id="66" name="Ellipse 18">
              <a:extLst>
                <a:ext uri="{FF2B5EF4-FFF2-40B4-BE49-F238E27FC236}">
                  <a16:creationId xmlns:a16="http://schemas.microsoft.com/office/drawing/2014/main" id="{BAC4D46F-9BAF-4748-BDBE-363CB65B0433}"/>
                </a:ext>
              </a:extLst>
            </p:cNvPr>
            <p:cNvSpPr/>
            <p:nvPr/>
          </p:nvSpPr>
          <p:spPr>
            <a:xfrm>
              <a:off x="9760701" y="2817144"/>
              <a:ext cx="325353" cy="30321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Ellipse 19">
              <a:extLst>
                <a:ext uri="{FF2B5EF4-FFF2-40B4-BE49-F238E27FC236}">
                  <a16:creationId xmlns:a16="http://schemas.microsoft.com/office/drawing/2014/main" id="{9597C3B7-6D30-2E4A-98A0-EE11D66AEF1F}"/>
                </a:ext>
              </a:extLst>
            </p:cNvPr>
            <p:cNvSpPr/>
            <p:nvPr/>
          </p:nvSpPr>
          <p:spPr>
            <a:xfrm>
              <a:off x="6710139" y="4092838"/>
              <a:ext cx="1553299" cy="1325862"/>
            </a:xfrm>
            <a:prstGeom prst="ellipse">
              <a:avLst/>
            </a:prstGeom>
            <a:gradFill flip="none" rotWithShape="1">
              <a:gsLst>
                <a:gs pos="0">
                  <a:srgbClr val="A6A6A6"/>
                </a:gs>
                <a:gs pos="100000">
                  <a:srgbClr val="FFFFFF"/>
                </a:gs>
                <a:gs pos="50000">
                  <a:srgbClr val="A6A6A6"/>
                </a:gs>
              </a:gsLst>
              <a:lin ang="13500000" scaled="0"/>
              <a:tileRect/>
            </a:gradFill>
            <a:ln>
              <a:solidFill>
                <a:srgbClr val="000000"/>
              </a:solidFill>
            </a:ln>
            <a:effectLst>
              <a:innerShdw blurRad="63500" dist="50800" dir="13500000">
                <a:schemeClr val="bg1">
                  <a:lumMod val="85000"/>
                  <a:alpha val="50000"/>
                </a:scheme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Ellipse 20">
              <a:extLst>
                <a:ext uri="{FF2B5EF4-FFF2-40B4-BE49-F238E27FC236}">
                  <a16:creationId xmlns:a16="http://schemas.microsoft.com/office/drawing/2014/main" id="{2D7749D3-F6AD-8C43-AC05-C2AFA7255270}"/>
                </a:ext>
              </a:extLst>
            </p:cNvPr>
            <p:cNvSpPr/>
            <p:nvPr/>
          </p:nvSpPr>
          <p:spPr>
            <a:xfrm>
              <a:off x="7812140" y="4276598"/>
              <a:ext cx="262382" cy="22892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85195433-F2F0-CF46-AD7C-7AB84BBDA24D}"/>
                </a:ext>
              </a:extLst>
            </p:cNvPr>
            <p:cNvSpPr/>
            <p:nvPr/>
          </p:nvSpPr>
          <p:spPr>
            <a:xfrm>
              <a:off x="6379534" y="3675208"/>
              <a:ext cx="2508369" cy="2184331"/>
            </a:xfrm>
            <a:prstGeom prst="arc">
              <a:avLst>
                <a:gd name="adj1" fmla="val 15906424"/>
                <a:gd name="adj2" fmla="val 97093"/>
              </a:avLst>
            </a:prstGeom>
            <a:ln>
              <a:solidFill>
                <a:srgbClr val="96C31E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B7589B31-FD63-9E40-9F30-8B5DD9606DE5}"/>
                </a:ext>
              </a:extLst>
            </p:cNvPr>
            <p:cNvSpPr/>
            <p:nvPr/>
          </p:nvSpPr>
          <p:spPr>
            <a:xfrm>
              <a:off x="6290549" y="3422992"/>
              <a:ext cx="2875485" cy="2599443"/>
            </a:xfrm>
            <a:prstGeom prst="arc">
              <a:avLst>
                <a:gd name="adj1" fmla="val 15906424"/>
                <a:gd name="adj2" fmla="val 97093"/>
              </a:avLst>
            </a:prstGeom>
            <a:ln>
              <a:solidFill>
                <a:srgbClr val="96C31E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530E88DD-1223-8A4D-A0BA-BF0ECD3B3C73}"/>
                </a:ext>
              </a:extLst>
            </p:cNvPr>
            <p:cNvSpPr/>
            <p:nvPr/>
          </p:nvSpPr>
          <p:spPr>
            <a:xfrm>
              <a:off x="6421959" y="3905092"/>
              <a:ext cx="2187823" cy="1860388"/>
            </a:xfrm>
            <a:prstGeom prst="arc">
              <a:avLst>
                <a:gd name="adj1" fmla="val 15906424"/>
                <a:gd name="adj2" fmla="val 97093"/>
              </a:avLst>
            </a:prstGeom>
            <a:ln>
              <a:solidFill>
                <a:srgbClr val="96C31E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ZoneTexte 25">
              <a:extLst>
                <a:ext uri="{FF2B5EF4-FFF2-40B4-BE49-F238E27FC236}">
                  <a16:creationId xmlns:a16="http://schemas.microsoft.com/office/drawing/2014/main" id="{E05A4309-02AC-B44E-A85D-B4D46DA37379}"/>
                </a:ext>
              </a:extLst>
            </p:cNvPr>
            <p:cNvSpPr txBox="1"/>
            <p:nvPr/>
          </p:nvSpPr>
          <p:spPr>
            <a:xfrm>
              <a:off x="8596250" y="2544490"/>
              <a:ext cx="109727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sz="1600" dirty="0"/>
            </a:p>
            <a:p>
              <a:r>
                <a:rPr lang="fr-FR" sz="1600" dirty="0"/>
                <a:t>antiproton</a:t>
              </a:r>
            </a:p>
          </p:txBody>
        </p:sp>
        <p:cxnSp>
          <p:nvCxnSpPr>
            <p:cNvPr id="73" name="Connecteur droit avec flèche 27">
              <a:extLst>
                <a:ext uri="{FF2B5EF4-FFF2-40B4-BE49-F238E27FC236}">
                  <a16:creationId xmlns:a16="http://schemas.microsoft.com/office/drawing/2014/main" id="{E959333A-1F99-8F40-8336-EF07F3D870B3}"/>
                </a:ext>
              </a:extLst>
            </p:cNvPr>
            <p:cNvCxnSpPr/>
            <p:nvPr/>
          </p:nvCxnSpPr>
          <p:spPr>
            <a:xfrm flipH="1" flipV="1">
              <a:off x="8656488" y="3462290"/>
              <a:ext cx="199411" cy="776364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28">
              <a:extLst>
                <a:ext uri="{FF2B5EF4-FFF2-40B4-BE49-F238E27FC236}">
                  <a16:creationId xmlns:a16="http://schemas.microsoft.com/office/drawing/2014/main" id="{318D8BB7-FDD5-7648-BCC5-095086FF0325}"/>
                </a:ext>
              </a:extLst>
            </p:cNvPr>
            <p:cNvCxnSpPr/>
            <p:nvPr/>
          </p:nvCxnSpPr>
          <p:spPr>
            <a:xfrm flipH="1" flipV="1">
              <a:off x="8385069" y="3678314"/>
              <a:ext cx="199411" cy="776364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avec flèche 29">
              <a:extLst>
                <a:ext uri="{FF2B5EF4-FFF2-40B4-BE49-F238E27FC236}">
                  <a16:creationId xmlns:a16="http://schemas.microsoft.com/office/drawing/2014/main" id="{5873D339-8520-9944-A206-E7A088281B5E}"/>
                </a:ext>
              </a:extLst>
            </p:cNvPr>
            <p:cNvCxnSpPr/>
            <p:nvPr/>
          </p:nvCxnSpPr>
          <p:spPr>
            <a:xfrm flipH="1" flipV="1">
              <a:off x="8169045" y="3966346"/>
              <a:ext cx="199411" cy="776364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ZoneTexte 30">
              <a:extLst>
                <a:ext uri="{FF2B5EF4-FFF2-40B4-BE49-F238E27FC236}">
                  <a16:creationId xmlns:a16="http://schemas.microsoft.com/office/drawing/2014/main" id="{A9CAFA4F-C0A4-9546-A706-788117780D5E}"/>
                </a:ext>
              </a:extLst>
            </p:cNvPr>
            <p:cNvSpPr txBox="1"/>
            <p:nvPr/>
          </p:nvSpPr>
          <p:spPr>
            <a:xfrm>
              <a:off x="8944518" y="4995944"/>
              <a:ext cx="14197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err="1"/>
                <a:t>Decay</a:t>
              </a:r>
              <a:r>
                <a:rPr lang="fr-FR" sz="1600"/>
                <a:t> photons</a:t>
              </a:r>
            </a:p>
          </p:txBody>
        </p:sp>
        <p:sp>
          <p:nvSpPr>
            <p:cNvPr id="77" name="ZoneTexte 36">
              <a:extLst>
                <a:ext uri="{FF2B5EF4-FFF2-40B4-BE49-F238E27FC236}">
                  <a16:creationId xmlns:a16="http://schemas.microsoft.com/office/drawing/2014/main" id="{32669262-9AC4-254D-8A1E-4FA5DDB7B393}"/>
                </a:ext>
              </a:extLst>
            </p:cNvPr>
            <p:cNvSpPr txBox="1"/>
            <p:nvPr/>
          </p:nvSpPr>
          <p:spPr>
            <a:xfrm>
              <a:off x="6136206" y="5418701"/>
              <a:ext cx="18380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Surface annihilation</a:t>
              </a:r>
            </a:p>
            <a:p>
              <a:r>
                <a:rPr lang="fr-FR" sz="1600" dirty="0"/>
                <a:t>&amp; pions, </a:t>
              </a:r>
              <a:r>
                <a:rPr lang="mr-IN" sz="1600" dirty="0"/>
                <a:t>…</a:t>
              </a:r>
              <a:endParaRPr lang="fr-FR" sz="1600" dirty="0"/>
            </a:p>
          </p:txBody>
        </p:sp>
        <p:cxnSp>
          <p:nvCxnSpPr>
            <p:cNvPr id="78" name="Connecteur droit avec flèche 37">
              <a:extLst>
                <a:ext uri="{FF2B5EF4-FFF2-40B4-BE49-F238E27FC236}">
                  <a16:creationId xmlns:a16="http://schemas.microsoft.com/office/drawing/2014/main" id="{E5596E65-B5C3-3B47-B243-52B5BE3DF5C4}"/>
                </a:ext>
              </a:extLst>
            </p:cNvPr>
            <p:cNvCxnSpPr/>
            <p:nvPr/>
          </p:nvCxnSpPr>
          <p:spPr>
            <a:xfrm flipH="1" flipV="1">
              <a:off x="6208214" y="4110362"/>
              <a:ext cx="1530462" cy="237356"/>
            </a:xfrm>
            <a:prstGeom prst="straightConnector1">
              <a:avLst/>
            </a:prstGeom>
            <a:ln w="76200" cmpd="sng">
              <a:solidFill>
                <a:srgbClr val="96C31E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avec flèche 39">
              <a:extLst>
                <a:ext uri="{FF2B5EF4-FFF2-40B4-BE49-F238E27FC236}">
                  <a16:creationId xmlns:a16="http://schemas.microsoft.com/office/drawing/2014/main" id="{F4B83C4D-09E5-7444-A1F9-419C19389DAA}"/>
                </a:ext>
              </a:extLst>
            </p:cNvPr>
            <p:cNvCxnSpPr/>
            <p:nvPr/>
          </p:nvCxnSpPr>
          <p:spPr>
            <a:xfrm>
              <a:off x="8008414" y="4603360"/>
              <a:ext cx="576064" cy="1523227"/>
            </a:xfrm>
            <a:prstGeom prst="straightConnector1">
              <a:avLst/>
            </a:prstGeom>
            <a:ln w="76200" cmpd="sng">
              <a:solidFill>
                <a:srgbClr val="96C31E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40">
              <a:extLst>
                <a:ext uri="{FF2B5EF4-FFF2-40B4-BE49-F238E27FC236}">
                  <a16:creationId xmlns:a16="http://schemas.microsoft.com/office/drawing/2014/main" id="{50DF7E28-E0AC-1742-A8F1-8DAEC1D37328}"/>
                </a:ext>
              </a:extLst>
            </p:cNvPr>
            <p:cNvSpPr txBox="1"/>
            <p:nvPr/>
          </p:nvSpPr>
          <p:spPr>
            <a:xfrm>
              <a:off x="6494978" y="3606307"/>
              <a:ext cx="3535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>
                  <a:latin typeface="Symbol" charset="2"/>
                  <a:cs typeface="Symbol" charset="2"/>
                </a:rPr>
                <a:t>p</a:t>
              </a:r>
            </a:p>
          </p:txBody>
        </p:sp>
        <p:sp>
          <p:nvSpPr>
            <p:cNvPr id="81" name="ZoneTexte 43">
              <a:extLst>
                <a:ext uri="{FF2B5EF4-FFF2-40B4-BE49-F238E27FC236}">
                  <a16:creationId xmlns:a16="http://schemas.microsoft.com/office/drawing/2014/main" id="{FD3FBFC1-9C29-D04F-B819-8999EF454D66}"/>
                </a:ext>
              </a:extLst>
            </p:cNvPr>
            <p:cNvSpPr txBox="1"/>
            <p:nvPr/>
          </p:nvSpPr>
          <p:spPr>
            <a:xfrm>
              <a:off x="7438808" y="2670203"/>
              <a:ext cx="3535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>
                  <a:latin typeface="Symbol" charset="2"/>
                  <a:cs typeface="Symbol" charset="2"/>
                </a:rPr>
                <a:t>p</a:t>
              </a:r>
            </a:p>
          </p:txBody>
        </p:sp>
        <p:sp>
          <p:nvSpPr>
            <p:cNvPr id="82" name="ZoneTexte 44">
              <a:extLst>
                <a:ext uri="{FF2B5EF4-FFF2-40B4-BE49-F238E27FC236}">
                  <a16:creationId xmlns:a16="http://schemas.microsoft.com/office/drawing/2014/main" id="{E6A323F9-ABB0-244F-8FDC-B985AC22A173}"/>
                </a:ext>
              </a:extLst>
            </p:cNvPr>
            <p:cNvSpPr txBox="1"/>
            <p:nvPr/>
          </p:nvSpPr>
          <p:spPr>
            <a:xfrm>
              <a:off x="8584478" y="5694539"/>
              <a:ext cx="3535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>
                  <a:latin typeface="Symbol" charset="2"/>
                  <a:cs typeface="Symbol" charset="2"/>
                </a:rPr>
                <a:t>p</a:t>
              </a:r>
            </a:p>
          </p:txBody>
        </p:sp>
        <p:cxnSp>
          <p:nvCxnSpPr>
            <p:cNvPr id="83" name="Connecteur droit avec flèche 39">
              <a:extLst>
                <a:ext uri="{FF2B5EF4-FFF2-40B4-BE49-F238E27FC236}">
                  <a16:creationId xmlns:a16="http://schemas.microsoft.com/office/drawing/2014/main" id="{B786DD17-3FBA-CE44-AAF5-2634E022E6D9}"/>
                </a:ext>
              </a:extLst>
            </p:cNvPr>
            <p:cNvCxnSpPr/>
            <p:nvPr/>
          </p:nvCxnSpPr>
          <p:spPr>
            <a:xfrm flipH="1" flipV="1">
              <a:off x="7285827" y="2474037"/>
              <a:ext cx="430531" cy="1623892"/>
            </a:xfrm>
            <a:prstGeom prst="straightConnector1">
              <a:avLst/>
            </a:prstGeom>
            <a:ln w="76200" cmpd="sng">
              <a:solidFill>
                <a:srgbClr val="96C31E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Ellipse 18">
              <a:extLst>
                <a:ext uri="{FF2B5EF4-FFF2-40B4-BE49-F238E27FC236}">
                  <a16:creationId xmlns:a16="http://schemas.microsoft.com/office/drawing/2014/main" id="{AC4CAB46-6A79-1242-A0FD-2EEF8742ECBB}"/>
                </a:ext>
              </a:extLst>
            </p:cNvPr>
            <p:cNvSpPr/>
            <p:nvPr/>
          </p:nvSpPr>
          <p:spPr>
            <a:xfrm>
              <a:off x="7963916" y="4454678"/>
              <a:ext cx="264950" cy="19142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41EAAE8-4E1E-3645-9FDC-456AF2B90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5208" y="5736094"/>
            <a:ext cx="21971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28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E3BF674-44C2-314B-AC22-927858702754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0C74AE-E9FA-984E-860F-D496615B9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83" y="1307492"/>
            <a:ext cx="3360108" cy="2458165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30F2C0-3692-4142-BE2D-08A6E97BA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347" y="4161183"/>
            <a:ext cx="4174882" cy="2370405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74A0DE8-63B1-DD47-A83B-FA21E11E3BA7}"/>
              </a:ext>
            </a:extLst>
          </p:cNvPr>
          <p:cNvCxnSpPr/>
          <p:nvPr/>
        </p:nvCxnSpPr>
        <p:spPr>
          <a:xfrm flipH="1">
            <a:off x="1076528" y="2757267"/>
            <a:ext cx="1041009" cy="229303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65592C-8E9D-C94A-9A2B-A27CB2E929A1}"/>
              </a:ext>
            </a:extLst>
          </p:cNvPr>
          <p:cNvCxnSpPr>
            <a:cxnSpLocks/>
          </p:cNvCxnSpPr>
          <p:nvPr/>
        </p:nvCxnSpPr>
        <p:spPr>
          <a:xfrm>
            <a:off x="3638575" y="2757267"/>
            <a:ext cx="1046737" cy="223676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D59DBB5-B2ED-4248-AAB1-65F37CA96C52}"/>
              </a:ext>
            </a:extLst>
          </p:cNvPr>
          <p:cNvSpPr txBox="1"/>
          <p:nvPr/>
        </p:nvSpPr>
        <p:spPr>
          <a:xfrm>
            <a:off x="816347" y="195744"/>
            <a:ext cx="3360108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/>
              <a:t>PUMA Detection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B4CA27-39A5-5049-B808-CB4D08E06DB2}"/>
              </a:ext>
            </a:extLst>
          </p:cNvPr>
          <p:cNvSpPr txBox="1"/>
          <p:nvPr/>
        </p:nvSpPr>
        <p:spPr>
          <a:xfrm>
            <a:off x="7506690" y="1004341"/>
            <a:ext cx="4560392" cy="55399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sz="2800" u="sng" dirty="0">
                <a:solidFill>
                  <a:srgbClr val="FFFF00"/>
                </a:solidFill>
              </a:rPr>
              <a:t>Reaction Zone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TPC Resistive Micromegas</a:t>
            </a:r>
          </a:p>
          <a:p>
            <a:pPr lvl="2"/>
            <a:r>
              <a:rPr lang="en-US" sz="2800" dirty="0">
                <a:solidFill>
                  <a:srgbClr val="FFFF00"/>
                </a:solidFill>
              </a:rPr>
              <a:t>Electronics</a:t>
            </a:r>
          </a:p>
          <a:p>
            <a:pPr lvl="2"/>
            <a:r>
              <a:rPr lang="en-US" sz="2800" dirty="0">
                <a:solidFill>
                  <a:srgbClr val="FFFF00"/>
                </a:solidFill>
              </a:rPr>
              <a:t>5000 channels</a:t>
            </a:r>
          </a:p>
          <a:p>
            <a:pPr lvl="2"/>
            <a:r>
              <a:rPr lang="en-US" sz="2800" dirty="0">
                <a:solidFill>
                  <a:srgbClr val="FFFF00"/>
                </a:solidFill>
              </a:rPr>
              <a:t>STAGE/AGET (IRFU)</a:t>
            </a:r>
          </a:p>
          <a:p>
            <a:pPr lvl="1"/>
            <a:endParaRPr lang="en-US" sz="2800" dirty="0">
              <a:solidFill>
                <a:srgbClr val="FFFF00"/>
              </a:solidFill>
            </a:endParaRPr>
          </a:p>
          <a:p>
            <a:pPr lvl="1"/>
            <a:r>
              <a:rPr lang="en-US" sz="2800" u="sng" dirty="0">
                <a:solidFill>
                  <a:srgbClr val="FFFF00"/>
                </a:solidFill>
              </a:rPr>
              <a:t>Storage Zone</a:t>
            </a:r>
          </a:p>
          <a:p>
            <a:pPr lvl="1"/>
            <a:r>
              <a:rPr lang="en-US" sz="2800" u="sng" dirty="0">
                <a:solidFill>
                  <a:srgbClr val="FFFF00"/>
                </a:solidFill>
              </a:rPr>
              <a:t>Reaction Zone</a:t>
            </a:r>
          </a:p>
          <a:p>
            <a:pPr lvl="1"/>
            <a:r>
              <a:rPr lang="en-US" sz="2800" dirty="0">
                <a:solidFill>
                  <a:srgbClr val="FFFF00"/>
                </a:solidFill>
              </a:rPr>
              <a:t>Plastics Barrels (x3)</a:t>
            </a:r>
          </a:p>
          <a:p>
            <a:pPr lvl="2"/>
            <a:r>
              <a:rPr lang="en-US" sz="2800" dirty="0" err="1">
                <a:solidFill>
                  <a:srgbClr val="FFFF00"/>
                </a:solidFill>
              </a:rPr>
              <a:t>SiPM</a:t>
            </a:r>
            <a:endParaRPr lang="en-US" sz="2800" dirty="0">
              <a:solidFill>
                <a:srgbClr val="FFFF00"/>
              </a:solidFill>
            </a:endParaRPr>
          </a:p>
          <a:p>
            <a:pPr lvl="2"/>
            <a:r>
              <a:rPr lang="en-US" sz="2800" dirty="0">
                <a:solidFill>
                  <a:srgbClr val="FFFF00"/>
                </a:solidFill>
              </a:rPr>
              <a:t>512 Channels</a:t>
            </a:r>
          </a:p>
          <a:p>
            <a:pPr lvl="2"/>
            <a:r>
              <a:rPr lang="en-US" sz="2800" dirty="0">
                <a:solidFill>
                  <a:srgbClr val="FFFF00"/>
                </a:solidFill>
              </a:rPr>
              <a:t>GSI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159437D-89F3-514D-9266-462FD4AFE7CB}"/>
              </a:ext>
            </a:extLst>
          </p:cNvPr>
          <p:cNvCxnSpPr/>
          <p:nvPr/>
        </p:nvCxnSpPr>
        <p:spPr>
          <a:xfrm flipH="1">
            <a:off x="2713220" y="1606342"/>
            <a:ext cx="4793470" cy="311556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1112893-438C-C046-87A9-AA9B5018F35F}"/>
              </a:ext>
            </a:extLst>
          </p:cNvPr>
          <p:cNvCxnSpPr>
            <a:cxnSpLocks/>
          </p:cNvCxnSpPr>
          <p:nvPr/>
        </p:nvCxnSpPr>
        <p:spPr>
          <a:xfrm flipH="1">
            <a:off x="3410841" y="3903784"/>
            <a:ext cx="4087929" cy="119912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135E8C2-CFFC-9043-8921-9E295AACE047}"/>
              </a:ext>
            </a:extLst>
          </p:cNvPr>
          <p:cNvCxnSpPr>
            <a:cxnSpLocks/>
          </p:cNvCxnSpPr>
          <p:nvPr/>
        </p:nvCxnSpPr>
        <p:spPr>
          <a:xfrm flipH="1">
            <a:off x="2812657" y="3875648"/>
            <a:ext cx="4560392" cy="84625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4480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2E91314-23CA-F14F-8BF3-8255D64F8CCD}"/>
              </a:ext>
            </a:extLst>
          </p:cNvPr>
          <p:cNvSpPr/>
          <p:nvPr/>
        </p:nvSpPr>
        <p:spPr>
          <a:xfrm>
            <a:off x="1" y="17683"/>
            <a:ext cx="121919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6127A0-A13A-994F-BF4E-44D1D7E47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731" y="4114895"/>
            <a:ext cx="5624269" cy="271578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0F06DE-1392-8A43-9460-185FF86AF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877" y="573024"/>
            <a:ext cx="3943037" cy="3429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8E1CFE-48C9-0146-A9CC-90A88CCF23FF}"/>
              </a:ext>
            </a:extLst>
          </p:cNvPr>
          <p:cNvSpPr/>
          <p:nvPr/>
        </p:nvSpPr>
        <p:spPr>
          <a:xfrm>
            <a:off x="4982118" y="2442745"/>
            <a:ext cx="1229194" cy="12854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9DFF62-3291-9342-BAF9-D97B57267287}"/>
              </a:ext>
            </a:extLst>
          </p:cNvPr>
          <p:cNvCxnSpPr>
            <a:cxnSpLocks/>
          </p:cNvCxnSpPr>
          <p:nvPr/>
        </p:nvCxnSpPr>
        <p:spPr>
          <a:xfrm flipH="1">
            <a:off x="4017364" y="3554946"/>
            <a:ext cx="1107159" cy="897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63FD2A9-E759-5840-9789-23D146468528}"/>
              </a:ext>
            </a:extLst>
          </p:cNvPr>
          <p:cNvSpPr txBox="1"/>
          <p:nvPr/>
        </p:nvSpPr>
        <p:spPr>
          <a:xfrm>
            <a:off x="2818408" y="5535182"/>
            <a:ext cx="779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TPC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R-MM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C81C0-CC88-B54D-B334-0E2AFEA43BA2}"/>
              </a:ext>
            </a:extLst>
          </p:cNvPr>
          <p:cNvSpPr txBox="1"/>
          <p:nvPr/>
        </p:nvSpPr>
        <p:spPr>
          <a:xfrm>
            <a:off x="4936693" y="4515269"/>
            <a:ext cx="1002967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Anti</a:t>
            </a:r>
          </a:p>
          <a:p>
            <a:r>
              <a:rPr lang="en-US" dirty="0">
                <a:solidFill>
                  <a:srgbClr val="FFFF00"/>
                </a:solidFill>
              </a:rPr>
              <a:t>-Proton</a:t>
            </a:r>
          </a:p>
          <a:p>
            <a:r>
              <a:rPr lang="en-US" dirty="0">
                <a:solidFill>
                  <a:srgbClr val="FFFF00"/>
                </a:solidFill>
              </a:rPr>
              <a:t>Reaction</a:t>
            </a:r>
          </a:p>
          <a:p>
            <a:r>
              <a:rPr lang="en-US" dirty="0">
                <a:solidFill>
                  <a:srgbClr val="FFFF00"/>
                </a:solidFill>
              </a:rPr>
              <a:t>Zone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FA5407-FF97-FC45-8ADF-C2AEC62771A0}"/>
              </a:ext>
            </a:extLst>
          </p:cNvPr>
          <p:cNvSpPr txBox="1"/>
          <p:nvPr/>
        </p:nvSpPr>
        <p:spPr>
          <a:xfrm rot="19554652">
            <a:off x="3589748" y="1160133"/>
            <a:ext cx="10029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Anti</a:t>
            </a:r>
          </a:p>
          <a:p>
            <a:r>
              <a:rPr lang="en-US" dirty="0">
                <a:solidFill>
                  <a:srgbClr val="FFFF00"/>
                </a:solidFill>
              </a:rPr>
              <a:t>-Proton</a:t>
            </a:r>
          </a:p>
          <a:p>
            <a:r>
              <a:rPr lang="en-US" dirty="0">
                <a:solidFill>
                  <a:srgbClr val="FFFF00"/>
                </a:solidFill>
              </a:rPr>
              <a:t>Reaction</a:t>
            </a:r>
          </a:p>
          <a:p>
            <a:r>
              <a:rPr lang="en-US" dirty="0">
                <a:solidFill>
                  <a:srgbClr val="FFFF00"/>
                </a:solidFill>
              </a:rPr>
              <a:t>Zone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33A4B4-D910-3246-99FC-DC78A7BA68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Diffused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70297" y="842310"/>
            <a:ext cx="1975092" cy="237040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7D7674-852D-1F48-87AE-FA5ACB8648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7478" y="3554946"/>
            <a:ext cx="4982611" cy="31209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Down Arrow 11">
            <a:extLst>
              <a:ext uri="{FF2B5EF4-FFF2-40B4-BE49-F238E27FC236}">
                <a16:creationId xmlns:a16="http://schemas.microsoft.com/office/drawing/2014/main" id="{C54011F8-1825-CC47-8A6B-653BE6EBA920}"/>
              </a:ext>
            </a:extLst>
          </p:cNvPr>
          <p:cNvSpPr/>
          <p:nvPr/>
        </p:nvSpPr>
        <p:spPr>
          <a:xfrm>
            <a:off x="8679761" y="181677"/>
            <a:ext cx="225082" cy="507239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73683CFB-3346-2245-A0CC-5EE74DA7CF6A}"/>
              </a:ext>
            </a:extLst>
          </p:cNvPr>
          <p:cNvSpPr/>
          <p:nvPr/>
        </p:nvSpPr>
        <p:spPr>
          <a:xfrm>
            <a:off x="9008007" y="181677"/>
            <a:ext cx="225082" cy="507239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6EFA3FED-B86D-B04F-BB8A-CE2B826BAB7B}"/>
              </a:ext>
            </a:extLst>
          </p:cNvPr>
          <p:cNvSpPr/>
          <p:nvPr/>
        </p:nvSpPr>
        <p:spPr>
          <a:xfrm>
            <a:off x="9446242" y="181677"/>
            <a:ext cx="225082" cy="507239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A989150D-789C-A445-88BC-A698C2A46092}"/>
              </a:ext>
            </a:extLst>
          </p:cNvPr>
          <p:cNvSpPr/>
          <p:nvPr/>
        </p:nvSpPr>
        <p:spPr>
          <a:xfrm>
            <a:off x="9940098" y="181677"/>
            <a:ext cx="225082" cy="507239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DE958B-F961-3F4A-BD22-6819B4797C0D}"/>
              </a:ext>
            </a:extLst>
          </p:cNvPr>
          <p:cNvSpPr txBox="1"/>
          <p:nvPr/>
        </p:nvSpPr>
        <p:spPr>
          <a:xfrm>
            <a:off x="141667" y="308615"/>
            <a:ext cx="198785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PUMA</a:t>
            </a:r>
          </a:p>
          <a:p>
            <a:r>
              <a:rPr lang="en-GB" sz="2000" dirty="0">
                <a:solidFill>
                  <a:srgbClr val="FFFF00"/>
                </a:solidFill>
              </a:rPr>
              <a:t>  Sabrina </a:t>
            </a:r>
            <a:r>
              <a:rPr lang="en-GB" sz="2000" dirty="0" err="1">
                <a:solidFill>
                  <a:srgbClr val="FFFF00"/>
                </a:solidFill>
              </a:rPr>
              <a:t>Zacarias</a:t>
            </a:r>
            <a:endParaRPr lang="en-GB" sz="2000" dirty="0">
              <a:solidFill>
                <a:srgbClr val="FFFF00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  Rui </a:t>
            </a:r>
            <a:r>
              <a:rPr lang="en-US" sz="2000" dirty="0" err="1">
                <a:solidFill>
                  <a:srgbClr val="FFFF00"/>
                </a:solidFill>
              </a:rPr>
              <a:t>d’Oliviera</a:t>
            </a:r>
            <a:endParaRPr lang="en-GB" sz="2000" dirty="0">
              <a:solidFill>
                <a:srgbClr val="FFFF00"/>
              </a:solidFill>
            </a:endParaRPr>
          </a:p>
          <a:p>
            <a:r>
              <a:rPr lang="en-GB" sz="2000" dirty="0">
                <a:solidFill>
                  <a:srgbClr val="FFFF00"/>
                </a:solidFill>
              </a:rPr>
              <a:t>  Bertrand </a:t>
            </a:r>
            <a:r>
              <a:rPr lang="en-GB" sz="2000" dirty="0" err="1">
                <a:solidFill>
                  <a:srgbClr val="FFFF00"/>
                </a:solidFill>
              </a:rPr>
              <a:t>Mehl</a:t>
            </a:r>
            <a:endParaRPr lang="en-GB" sz="2000" dirty="0">
              <a:solidFill>
                <a:srgbClr val="FFFF00"/>
              </a:solidFill>
            </a:endParaRPr>
          </a:p>
          <a:p>
            <a:r>
              <a:rPr lang="en-GB" sz="2000" dirty="0">
                <a:solidFill>
                  <a:srgbClr val="FFFF00"/>
                </a:solidFill>
              </a:rPr>
              <a:t>  EP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294AB0-3F27-2744-A541-825716C5D198}"/>
              </a:ext>
            </a:extLst>
          </p:cNvPr>
          <p:cNvSpPr txBox="1"/>
          <p:nvPr/>
        </p:nvSpPr>
        <p:spPr>
          <a:xfrm>
            <a:off x="9637569" y="4022664"/>
            <a:ext cx="2412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Statistical Displacement</a:t>
            </a:r>
          </a:p>
          <a:p>
            <a:r>
              <a:rPr lang="en-US" dirty="0"/>
              <a:t>Garfield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36D9E7-6E7B-7044-91B1-641F2AFD5CD8}"/>
              </a:ext>
            </a:extLst>
          </p:cNvPr>
          <p:cNvSpPr/>
          <p:nvPr/>
        </p:nvSpPr>
        <p:spPr>
          <a:xfrm>
            <a:off x="764061" y="4114895"/>
            <a:ext cx="284813" cy="24494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Plastic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4AB23CC-2C66-254A-86AB-D448071D4E24}"/>
              </a:ext>
            </a:extLst>
          </p:cNvPr>
          <p:cNvSpPr/>
          <p:nvPr/>
        </p:nvSpPr>
        <p:spPr>
          <a:xfrm>
            <a:off x="-25182" y="4099905"/>
            <a:ext cx="729979" cy="2449480"/>
          </a:xfrm>
          <a:prstGeom prst="rect">
            <a:avLst/>
          </a:prstGeom>
          <a:solidFill>
            <a:srgbClr val="00206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</a:t>
            </a:r>
          </a:p>
          <a:p>
            <a:pPr algn="ctr"/>
            <a:r>
              <a:rPr lang="en-US" dirty="0" err="1"/>
              <a:t>enoid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456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75E49AD-EEDE-8F45-8465-41D5F5989786}"/>
              </a:ext>
            </a:extLst>
          </p:cNvPr>
          <p:cNvSpPr/>
          <p:nvPr/>
        </p:nvSpPr>
        <p:spPr>
          <a:xfrm>
            <a:off x="1" y="17683"/>
            <a:ext cx="121919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B52390-655F-FB40-929D-8E49D93C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9719" y="2508170"/>
            <a:ext cx="5908623" cy="1325563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 Thanks</a:t>
            </a:r>
          </a:p>
        </p:txBody>
      </p:sp>
    </p:spTree>
    <p:extLst>
      <p:ext uri="{BB962C8B-B14F-4D97-AF65-F5344CB8AC3E}">
        <p14:creationId xmlns:p14="http://schemas.microsoft.com/office/powerpoint/2010/main" val="38480947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5438" y="1"/>
            <a:ext cx="9001125" cy="1339915"/>
          </a:xfrm>
        </p:spPr>
        <p:txBody>
          <a:bodyPr>
            <a:normAutofit fontScale="90000"/>
          </a:bodyPr>
          <a:lstStyle/>
          <a:p>
            <a:r>
              <a:rPr lang="en-US"/>
              <a:t>Example: </a:t>
            </a:r>
            <a:r>
              <a:rPr lang="en-US" baseline="30000"/>
              <a:t>23</a:t>
            </a:r>
            <a:r>
              <a:rPr lang="en-US"/>
              <a:t>Al(</a:t>
            </a:r>
            <a:r>
              <a:rPr lang="en-US">
                <a:latin typeface="Symbol" panose="05050102010706020507" pitchFamily="18" charset="2"/>
              </a:rPr>
              <a:t>b</a:t>
            </a:r>
            <a:r>
              <a:rPr lang="en-US"/>
              <a:t>p)</a:t>
            </a:r>
            <a:r>
              <a:rPr lang="en-US" baseline="30000"/>
              <a:t>22</a:t>
            </a:r>
            <a:r>
              <a:rPr lang="en-US"/>
              <a:t>Na to probe </a:t>
            </a:r>
            <a:r>
              <a:rPr lang="en-US" baseline="30000"/>
              <a:t>22</a:t>
            </a:r>
            <a:r>
              <a:rPr lang="en-US"/>
              <a:t>Na(</a:t>
            </a:r>
            <a:r>
              <a:rPr lang="en-US" err="1"/>
              <a:t>p,</a:t>
            </a:r>
            <a:r>
              <a:rPr lang="en-US" err="1">
                <a:latin typeface="Symbol" panose="05050102010706020507" pitchFamily="18" charset="2"/>
              </a:rPr>
              <a:t>g</a:t>
            </a:r>
            <a:r>
              <a:rPr lang="en-US"/>
              <a:t>)</a:t>
            </a:r>
            <a:r>
              <a:rPr lang="en-US" baseline="30000"/>
              <a:t>23</a:t>
            </a:r>
            <a:r>
              <a:rPr lang="en-US"/>
              <a:t>Mg</a:t>
            </a:r>
            <a:r>
              <a:rPr lang="en-US" baseline="30000"/>
              <a:t> </a:t>
            </a:r>
            <a:r>
              <a:rPr lang="en-US"/>
              <a:t>reaction and </a:t>
            </a:r>
            <a:r>
              <a:rPr lang="en-US" baseline="30000"/>
              <a:t>22</a:t>
            </a:r>
            <a:r>
              <a:rPr lang="en-US"/>
              <a:t>Na production in novae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LECM TPC WG, Aug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C. Wrede - Slide </a:t>
            </a:r>
            <a:fld id="{EBE01311-EF90-4B83-B1FF-12E2D8AE869A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313" y="1081228"/>
            <a:ext cx="3809339" cy="2500312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024313" y="6163308"/>
            <a:ext cx="3429000" cy="25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31">
                <a:cs typeface="ヒラギノ角ゴ Pro W3"/>
              </a:rPr>
              <a:t>M. Friedman </a:t>
            </a:r>
            <a:r>
              <a:rPr lang="en-US" sz="1031" i="1">
                <a:cs typeface="ヒラギノ角ゴ Pro W3"/>
              </a:rPr>
              <a:t>et al</a:t>
            </a:r>
            <a:r>
              <a:rPr lang="en-US" sz="1031">
                <a:cs typeface="ヒラギノ角ゴ Pro W3"/>
              </a:rPr>
              <a:t>., </a:t>
            </a:r>
            <a:r>
              <a:rPr lang="en-US" sz="1031">
                <a:solidFill>
                  <a:srgbClr val="C00000"/>
                </a:solidFill>
              </a:rPr>
              <a:t>Phys. Rev. C 101, 052802(R) (2020)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5658181" y="1062770"/>
            <a:ext cx="4811879" cy="1008918"/>
          </a:xfrm>
        </p:spPr>
        <p:txBody>
          <a:bodyPr/>
          <a:lstStyle/>
          <a:p>
            <a:pPr eaLnBrk="1" hangingPunct="1"/>
            <a:r>
              <a:rPr lang="en-US" sz="1875"/>
              <a:t>Beta background suppressed to reveal low-energy proton peaks</a:t>
            </a:r>
          </a:p>
          <a:p>
            <a:pPr eaLnBrk="1" hangingPunct="1"/>
            <a:r>
              <a:rPr lang="en-US" sz="1875"/>
              <a:t>Sensitive to proton-gamma coincidences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50" y="2214563"/>
            <a:ext cx="3214688" cy="38034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7347BC-F6BB-4C8A-B4FF-8E5E917D14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8376" y="3750143"/>
            <a:ext cx="3479729" cy="224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423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879" y="260014"/>
            <a:ext cx="9229328" cy="47657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GADGET1/2 – Grid switching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ea typeface="ヒラギノ角ゴ Pro W3"/>
                <a:cs typeface="ヒラギノ角ゴ Pro W3"/>
              </a:rPr>
              <a:t>LECM TPC WG, Aug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C. Wrede - Slide </a:t>
            </a:r>
            <a:fld id="{EBE01311-EF90-4B83-B1FF-12E2D8AE869A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0" y="1350126"/>
            <a:ext cx="6032745" cy="4341432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095750" y="6137836"/>
            <a:ext cx="3390672" cy="25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31">
                <a:cs typeface="ヒラギノ角ゴ Pro W3"/>
              </a:rPr>
              <a:t>M. Friedman, D. Perez-Loureiro </a:t>
            </a:r>
            <a:r>
              <a:rPr lang="en-US" sz="1031" i="1">
                <a:cs typeface="ヒラギノ角ゴ Pro W3"/>
              </a:rPr>
              <a:t>et al</a:t>
            </a:r>
            <a:r>
              <a:rPr lang="en-US" sz="1031">
                <a:cs typeface="ヒラギノ角ゴ Pro W3"/>
              </a:rPr>
              <a:t>., NIM A 940, 93 (2019)</a:t>
            </a:r>
          </a:p>
        </p:txBody>
      </p:sp>
      <p:pic>
        <p:nvPicPr>
          <p:cNvPr id="8" name="Image 28" descr="LogoIrfu.png">
            <a:extLst>
              <a:ext uri="{FF2B5EF4-FFF2-40B4-BE49-F238E27FC236}">
                <a16:creationId xmlns:a16="http://schemas.microsoft.com/office/drawing/2014/main" id="{34EE1E83-6955-0440-B8CB-B5490563B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499" y="6246102"/>
            <a:ext cx="487339" cy="552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29214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4063" y="76201"/>
            <a:ext cx="8143875" cy="908246"/>
          </a:xfrm>
        </p:spPr>
        <p:txBody>
          <a:bodyPr>
            <a:normAutofit fontScale="90000"/>
          </a:bodyPr>
          <a:lstStyle/>
          <a:p>
            <a:r>
              <a:rPr lang="en-US"/>
              <a:t>X-ray bursts: which reactions impact modeling of the light curve?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ea typeface="ヒラギノ角ゴ Pro W3"/>
                <a:cs typeface="ヒラギノ角ゴ Pro W3"/>
              </a:rPr>
              <a:t>LECM TPC WG, Aug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C. Wrede - Slide </a:t>
            </a:r>
            <a:fld id="{EBE01311-EF90-4B83-B1FF-12E2D8AE869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95750" y="6127763"/>
            <a:ext cx="2735044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/>
              <a:t>R. Cyburt </a:t>
            </a:r>
            <a:r>
              <a:rPr lang="en-US" sz="1125" i="1"/>
              <a:t>et al</a:t>
            </a:r>
            <a:r>
              <a:rPr lang="en-US" sz="1125"/>
              <a:t>., </a:t>
            </a:r>
            <a:r>
              <a:rPr lang="en-US" sz="1125" err="1"/>
              <a:t>Astrophys</a:t>
            </a:r>
            <a:r>
              <a:rPr lang="en-US" sz="1125"/>
              <a:t>. J. 830, 55 (2016)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187" y="1228299"/>
            <a:ext cx="3997527" cy="47656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375" y="1643063"/>
            <a:ext cx="3500267" cy="38809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32E8FF-48A5-C644-BEB7-F18FD08B8F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437" y="0"/>
            <a:ext cx="900112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8694ED-D84E-AE4E-97B1-D759D5B0E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5437" y="0"/>
            <a:ext cx="9001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7468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0036813" y="6613340"/>
            <a:ext cx="173989" cy="2379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wrap="none" lIns="45719" tIns="45719" rIns="45719" bIns="45719" rtlCol="0" anchor="ctr"/>
          <a:lstStyle>
            <a:lvl1pPr defTabSz="321468">
              <a:defRPr sz="1100"/>
            </a:lvl1pPr>
          </a:lstStyle>
          <a:p>
            <a:fld id="{86CB4B4D-7CA3-9044-876B-883B54F8677D}" type="slidenum">
              <a:rPr/>
              <a:t>39</a:t>
            </a:fld>
            <a:endParaRPr/>
          </a:p>
        </p:txBody>
      </p:sp>
      <p:sp>
        <p:nvSpPr>
          <p:cNvPr id="234" name="Summary"/>
          <p:cNvSpPr txBox="1"/>
          <p:nvPr/>
        </p:nvSpPr>
        <p:spPr>
          <a:xfrm>
            <a:off x="2501094" y="23358"/>
            <a:ext cx="7370837" cy="1087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19" rIns="45719" bIns="45719" anchor="ctr">
            <a:normAutofit/>
          </a:bodyPr>
          <a:lstStyle>
            <a:lvl1pPr algn="ctr" defTabSz="321468">
              <a:defRPr sz="4200" b="1">
                <a:solidFill>
                  <a:srgbClr val="94175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Experiments with TexAT</a:t>
            </a:r>
          </a:p>
        </p:txBody>
      </p:sp>
      <p:sp>
        <p:nvSpPr>
          <p:cNvPr id="235" name="TexAT - versatile active target detector system for measurements with rare isotope beams…"/>
          <p:cNvSpPr txBox="1"/>
          <p:nvPr/>
        </p:nvSpPr>
        <p:spPr>
          <a:xfrm>
            <a:off x="2089342" y="1092808"/>
            <a:ext cx="8013319" cy="47334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8" tIns="35718" rIns="35718" bIns="35718">
            <a:spAutoFit/>
          </a:bodyPr>
          <a:lstStyle/>
          <a:p>
            <a:pPr marL="566405" indent="-566405" defTabSz="410765">
              <a:lnSpc>
                <a:spcPct val="150000"/>
              </a:lnSpc>
              <a:buSzPct val="100000"/>
              <a:buBlip>
                <a:blip r:embed="rId2"/>
              </a:buBlip>
              <a:defRPr sz="24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400"/>
              <a:t>Resonance scattering:</a:t>
            </a:r>
          </a:p>
          <a:p>
            <a:pPr marL="931672" lvl="4" indent="-550672" defTabSz="410765">
              <a:lnSpc>
                <a:spcPct val="150000"/>
              </a:lnSpc>
              <a:buSzPct val="100000"/>
              <a:buBlip>
                <a:blip r:embed="rId3"/>
              </a:buBlip>
              <a:defRPr sz="20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000"/>
              <a:t>Structure of </a:t>
            </a:r>
            <a:r>
              <a:rPr sz="2000" baseline="31999"/>
              <a:t>9</a:t>
            </a:r>
            <a:r>
              <a:rPr sz="2000"/>
              <a:t>C - </a:t>
            </a:r>
            <a:r>
              <a:rPr sz="2000" baseline="31999"/>
              <a:t>8</a:t>
            </a:r>
            <a:r>
              <a:rPr sz="2000"/>
              <a:t>B+p [J. Hooker, et al. (2019) arXiv </a:t>
            </a:r>
            <a:r>
              <a:rPr sz="20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1903.01402</a:t>
            </a:r>
            <a:r>
              <a:rPr sz="2000">
                <a:solidFill>
                  <a:srgbClr val="333333"/>
                </a:solidFill>
              </a:rPr>
              <a:t> ] (August 2017)</a:t>
            </a:r>
          </a:p>
          <a:p>
            <a:pPr marL="931672" lvl="4" indent="-550672" defTabSz="410765">
              <a:lnSpc>
                <a:spcPct val="150000"/>
              </a:lnSpc>
              <a:buSzPct val="100000"/>
              <a:buBlip>
                <a:blip r:embed="rId3"/>
              </a:buBlip>
              <a:defRPr sz="20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000">
                <a:solidFill>
                  <a:srgbClr val="333333"/>
                </a:solidFill>
              </a:rPr>
              <a:t>Search for linear chain states in </a:t>
            </a:r>
            <a:r>
              <a:rPr sz="2000" baseline="31999">
                <a:solidFill>
                  <a:srgbClr val="333333"/>
                </a:solidFill>
              </a:rPr>
              <a:t>14</a:t>
            </a:r>
            <a:r>
              <a:rPr sz="2000">
                <a:solidFill>
                  <a:srgbClr val="333333"/>
                </a:solidFill>
              </a:rPr>
              <a:t>O - </a:t>
            </a:r>
            <a:r>
              <a:rPr sz="2000" baseline="31999">
                <a:solidFill>
                  <a:srgbClr val="333333"/>
                </a:solidFill>
              </a:rPr>
              <a:t>10</a:t>
            </a:r>
            <a:r>
              <a:rPr sz="2000">
                <a:solidFill>
                  <a:srgbClr val="333333"/>
                </a:solidFill>
              </a:rPr>
              <a:t>C+α (April 2018)</a:t>
            </a:r>
          </a:p>
          <a:p>
            <a:pPr marL="931672" lvl="4" indent="-550672" defTabSz="410765">
              <a:lnSpc>
                <a:spcPct val="150000"/>
              </a:lnSpc>
              <a:buSzPct val="100000"/>
              <a:buBlip>
                <a:blip r:embed="rId3"/>
              </a:buBlip>
              <a:defRPr sz="20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000">
                <a:solidFill>
                  <a:srgbClr val="333333"/>
                </a:solidFill>
              </a:rPr>
              <a:t>Clustering in </a:t>
            </a:r>
            <a:r>
              <a:rPr sz="2000" baseline="31999">
                <a:solidFill>
                  <a:srgbClr val="333333"/>
                </a:solidFill>
              </a:rPr>
              <a:t>18</a:t>
            </a:r>
            <a:r>
              <a:rPr sz="2000">
                <a:solidFill>
                  <a:srgbClr val="333333"/>
                </a:solidFill>
              </a:rPr>
              <a:t>Ne - </a:t>
            </a:r>
            <a:r>
              <a:rPr sz="2000" baseline="31999">
                <a:solidFill>
                  <a:srgbClr val="333333"/>
                </a:solidFill>
              </a:rPr>
              <a:t>14</a:t>
            </a:r>
            <a:r>
              <a:rPr sz="2000">
                <a:solidFill>
                  <a:srgbClr val="333333"/>
                </a:solidFill>
              </a:rPr>
              <a:t>O+α (April 2018)</a:t>
            </a:r>
          </a:p>
          <a:p>
            <a:pPr marL="931672" lvl="4" indent="-550672" defTabSz="410765">
              <a:lnSpc>
                <a:spcPct val="150000"/>
              </a:lnSpc>
              <a:buSzPct val="100000"/>
              <a:buBlip>
                <a:blip r:embed="rId3"/>
              </a:buBlip>
              <a:defRPr sz="20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000">
                <a:solidFill>
                  <a:srgbClr val="333333"/>
                </a:solidFill>
              </a:rPr>
              <a:t>Structure of </a:t>
            </a:r>
            <a:r>
              <a:rPr sz="2000" baseline="31999">
                <a:solidFill>
                  <a:srgbClr val="333333"/>
                </a:solidFill>
              </a:rPr>
              <a:t>13</a:t>
            </a:r>
            <a:r>
              <a:rPr sz="2000">
                <a:solidFill>
                  <a:srgbClr val="333333"/>
                </a:solidFill>
              </a:rPr>
              <a:t>Be through </a:t>
            </a:r>
            <a:r>
              <a:rPr sz="2000" baseline="31999">
                <a:solidFill>
                  <a:srgbClr val="333333"/>
                </a:solidFill>
              </a:rPr>
              <a:t>13</a:t>
            </a:r>
            <a:r>
              <a:rPr sz="2000">
                <a:solidFill>
                  <a:srgbClr val="333333"/>
                </a:solidFill>
              </a:rPr>
              <a:t>B IAS - </a:t>
            </a:r>
            <a:r>
              <a:rPr sz="2000" baseline="31999">
                <a:solidFill>
                  <a:srgbClr val="333333"/>
                </a:solidFill>
              </a:rPr>
              <a:t>12</a:t>
            </a:r>
            <a:r>
              <a:rPr sz="2000">
                <a:solidFill>
                  <a:srgbClr val="333333"/>
                </a:solidFill>
              </a:rPr>
              <a:t>Be+p (August 2019)</a:t>
            </a:r>
          </a:p>
          <a:p>
            <a:pPr marL="550672" lvl="3" indent="-550672" defTabSz="410765">
              <a:lnSpc>
                <a:spcPct val="150000"/>
              </a:lnSpc>
              <a:buSzPct val="100000"/>
              <a:buBlip>
                <a:blip r:embed="rId2"/>
              </a:buBlip>
              <a:defRPr sz="20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000">
                <a:solidFill>
                  <a:srgbClr val="333333"/>
                </a:solidFill>
              </a:rPr>
              <a:t>Direct measurement of </a:t>
            </a:r>
            <a:r>
              <a:rPr sz="2000" baseline="31999">
                <a:solidFill>
                  <a:srgbClr val="333333"/>
                </a:solidFill>
              </a:rPr>
              <a:t>8</a:t>
            </a:r>
            <a:r>
              <a:rPr sz="2000">
                <a:solidFill>
                  <a:srgbClr val="333333"/>
                </a:solidFill>
              </a:rPr>
              <a:t>B+</a:t>
            </a:r>
            <a:r>
              <a:rPr sz="2000" baseline="31999">
                <a:solidFill>
                  <a:srgbClr val="333333"/>
                </a:solidFill>
              </a:rPr>
              <a:t>40</a:t>
            </a:r>
            <a:r>
              <a:rPr sz="2000">
                <a:solidFill>
                  <a:srgbClr val="333333"/>
                </a:solidFill>
              </a:rPr>
              <a:t>Ar fusion (September 2018)</a:t>
            </a:r>
          </a:p>
          <a:p>
            <a:pPr marL="550672" lvl="4" indent="-550672" defTabSz="410765">
              <a:lnSpc>
                <a:spcPct val="150000"/>
              </a:lnSpc>
              <a:buSzPct val="100000"/>
              <a:buBlip>
                <a:blip r:embed="rId2"/>
              </a:buBlip>
              <a:defRPr sz="20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000">
                <a:solidFill>
                  <a:srgbClr val="333333"/>
                </a:solidFill>
              </a:rPr>
              <a:t>β delayed charged particle emission from </a:t>
            </a:r>
            <a:r>
              <a:rPr sz="2000" baseline="31999">
                <a:solidFill>
                  <a:srgbClr val="333333"/>
                </a:solidFill>
              </a:rPr>
              <a:t>12</a:t>
            </a:r>
            <a:r>
              <a:rPr sz="2000">
                <a:solidFill>
                  <a:srgbClr val="333333"/>
                </a:solidFill>
              </a:rPr>
              <a:t>N - Hoyle state decays (November 2018, March 2019)</a:t>
            </a:r>
          </a:p>
          <a:p>
            <a:pPr marL="550672" lvl="4" indent="-550672" defTabSz="410765">
              <a:lnSpc>
                <a:spcPct val="150000"/>
              </a:lnSpc>
              <a:buSzPct val="100000"/>
              <a:buBlip>
                <a:blip r:embed="rId2"/>
              </a:buBlip>
              <a:defRPr sz="20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  <a:r>
              <a:rPr sz="2000">
                <a:solidFill>
                  <a:srgbClr val="333333"/>
                </a:solidFill>
              </a:rPr>
              <a:t>Nucleon transfer reaction - </a:t>
            </a:r>
            <a:r>
              <a:rPr sz="2000" baseline="31999">
                <a:solidFill>
                  <a:srgbClr val="333333"/>
                </a:solidFill>
              </a:rPr>
              <a:t>12</a:t>
            </a:r>
            <a:r>
              <a:rPr sz="2000">
                <a:solidFill>
                  <a:srgbClr val="333333"/>
                </a:solidFill>
              </a:rPr>
              <a:t>B(d,</a:t>
            </a:r>
            <a:r>
              <a:rPr sz="2000" baseline="31999">
                <a:solidFill>
                  <a:srgbClr val="333333"/>
                </a:solidFill>
              </a:rPr>
              <a:t>3</a:t>
            </a:r>
            <a:r>
              <a:rPr sz="2000">
                <a:solidFill>
                  <a:srgbClr val="333333"/>
                </a:solidFill>
              </a:rPr>
              <a:t>He) (May 2019)</a:t>
            </a:r>
          </a:p>
        </p:txBody>
      </p:sp>
    </p:spTree>
    <p:extLst>
      <p:ext uri="{BB962C8B-B14F-4D97-AF65-F5344CB8AC3E}">
        <p14:creationId xmlns:p14="http://schemas.microsoft.com/office/powerpoint/2010/main" val="381137427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F5E80-DD0D-1848-AED2-F36BD2ADA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" y="-12938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Physics Programs in Inverse Kinematics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9A543-9F3F-334B-9AEB-587E6F1C4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9414"/>
            <a:ext cx="10515600" cy="5794376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800" b="1" dirty="0" err="1"/>
              <a:t>AstroPhys</a:t>
            </a:r>
            <a:endParaRPr lang="en-US" sz="3800" b="1" dirty="0"/>
          </a:p>
          <a:p>
            <a:pPr lvl="1"/>
            <a:r>
              <a:rPr lang="en-US" dirty="0"/>
              <a:t>High beam currents (low x-sections)</a:t>
            </a:r>
          </a:p>
          <a:p>
            <a:pPr lvl="1"/>
            <a:r>
              <a:rPr lang="en-US" dirty="0"/>
              <a:t>Very Low energy recoils  </a:t>
            </a:r>
            <a:r>
              <a:rPr lang="en-US" b="1" dirty="0"/>
              <a:t>BUT</a:t>
            </a:r>
            <a:r>
              <a:rPr lang="en-US" dirty="0"/>
              <a:t> Angular &amp; Energy </a:t>
            </a:r>
            <a:r>
              <a:rPr lang="en-US" dirty="0" err="1"/>
              <a:t>resol</a:t>
            </a:r>
            <a:r>
              <a:rPr lang="en-US" baseline="30000" dirty="0" err="1"/>
              <a:t>n</a:t>
            </a:r>
            <a:endParaRPr lang="en-US" baseline="30000" dirty="0"/>
          </a:p>
          <a:p>
            <a:pPr lvl="1"/>
            <a:r>
              <a:rPr lang="en-US" dirty="0"/>
              <a:t>Reactions with 3 or more  particle final states 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baseline="30000" dirty="0"/>
              <a:t>16</a:t>
            </a:r>
            <a:r>
              <a:rPr lang="en-US" dirty="0"/>
              <a:t>O </a:t>
            </a:r>
            <a:r>
              <a:rPr lang="en-US" dirty="0">
                <a:sym typeface="Wingdings" pitchFamily="2" charset="2"/>
              </a:rPr>
              <a:t> 4</a:t>
            </a:r>
            <a:r>
              <a:rPr lang="en-US" dirty="0">
                <a:latin typeface="Symbol" pitchFamily="2" charset="2"/>
                <a:sym typeface="Wingdings" pitchFamily="2" charset="2"/>
              </a:rPr>
              <a:t>a</a:t>
            </a:r>
            <a:r>
              <a:rPr lang="en-US" baseline="30000" dirty="0"/>
              <a:t>   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  <a:p>
            <a:pPr lvl="1"/>
            <a:r>
              <a:rPr lang="en-US" dirty="0"/>
              <a:t>4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 solid angle cover</a:t>
            </a:r>
          </a:p>
          <a:p>
            <a:pPr lvl="1"/>
            <a:r>
              <a:rPr lang="en-US" dirty="0"/>
              <a:t>He &amp; H</a:t>
            </a:r>
            <a:r>
              <a:rPr lang="en-US" baseline="-25000" dirty="0"/>
              <a:t>2</a:t>
            </a:r>
            <a:r>
              <a:rPr lang="en-US" dirty="0"/>
              <a:t> targets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4000" b="1" dirty="0"/>
              <a:t>Implantation-Decay  </a:t>
            </a:r>
            <a:endParaRPr lang="en-US" sz="4000" dirty="0"/>
          </a:p>
          <a:p>
            <a:pPr lvl="1"/>
            <a:r>
              <a:rPr lang="en-US" dirty="0" err="1"/>
              <a:t>ß</a:t>
            </a:r>
            <a:r>
              <a:rPr lang="en-US" dirty="0"/>
              <a:t>-delayed p/ </a:t>
            </a:r>
            <a:r>
              <a:rPr lang="en-US" dirty="0">
                <a:solidFill>
                  <a:srgbClr val="FF0000"/>
                </a:solidFill>
              </a:rPr>
              <a:t>2p</a:t>
            </a:r>
            <a:r>
              <a:rPr lang="en-US" dirty="0"/>
              <a:t>/3p/ 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dirty="0" err="1"/>
              <a:t>p</a:t>
            </a:r>
            <a:r>
              <a:rPr lang="en-US" dirty="0"/>
              <a:t>   </a:t>
            </a:r>
            <a:r>
              <a:rPr lang="en-US" dirty="0">
                <a:sym typeface="Wingdings" pitchFamily="2" charset="2"/>
              </a:rPr>
              <a:t></a:t>
            </a:r>
            <a:r>
              <a:rPr lang="en-US" dirty="0"/>
              <a:t>  </a:t>
            </a:r>
            <a:r>
              <a:rPr lang="en-US" baseline="30000" dirty="0"/>
              <a:t>45</a:t>
            </a:r>
            <a:r>
              <a:rPr lang="en-US" dirty="0"/>
              <a:t>Fe/</a:t>
            </a:r>
            <a:r>
              <a:rPr lang="en-US" baseline="30000" dirty="0"/>
              <a:t>67</a:t>
            </a:r>
            <a:r>
              <a:rPr lang="en-US" dirty="0"/>
              <a:t>Kr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3800" b="1" dirty="0"/>
              <a:t>Reactions - low incident energies &lt; 50MeV/A</a:t>
            </a:r>
          </a:p>
          <a:p>
            <a:pPr lvl="1"/>
            <a:r>
              <a:rPr lang="en-US" dirty="0"/>
              <a:t>Particle Spectroscopy in shell structures</a:t>
            </a:r>
          </a:p>
          <a:p>
            <a:pPr lvl="1"/>
            <a:r>
              <a:rPr lang="en-US" dirty="0"/>
              <a:t>Low energy recoil </a:t>
            </a:r>
            <a:r>
              <a:rPr lang="en-US" b="1" dirty="0"/>
              <a:t>BUT </a:t>
            </a:r>
            <a:r>
              <a:rPr lang="en-US" dirty="0"/>
              <a:t>Angular &amp; Energy </a:t>
            </a:r>
            <a:r>
              <a:rPr lang="en-US" dirty="0" err="1"/>
              <a:t>resol</a:t>
            </a:r>
            <a:r>
              <a:rPr lang="en-US" baseline="30000" dirty="0" err="1"/>
              <a:t>n</a:t>
            </a:r>
            <a:endParaRPr lang="en-US" dirty="0"/>
          </a:p>
          <a:p>
            <a:pPr lvl="1"/>
            <a:r>
              <a:rPr lang="en-US" dirty="0"/>
              <a:t>He &amp; H</a:t>
            </a:r>
            <a:r>
              <a:rPr lang="en-US" baseline="-25000" dirty="0"/>
              <a:t>2</a:t>
            </a:r>
            <a:r>
              <a:rPr lang="en-US" dirty="0"/>
              <a:t> targets   </a:t>
            </a:r>
            <a:r>
              <a:rPr lang="en-US" dirty="0" err="1"/>
              <a:t>eg</a:t>
            </a:r>
            <a:r>
              <a:rPr lang="en-US" dirty="0"/>
              <a:t> (</a:t>
            </a:r>
            <a:r>
              <a:rPr lang="en-US" dirty="0" err="1"/>
              <a:t>d,p</a:t>
            </a:r>
            <a:r>
              <a:rPr lang="en-US" dirty="0"/>
              <a:t>), (</a:t>
            </a:r>
            <a:r>
              <a:rPr lang="en-US" baseline="30000" dirty="0"/>
              <a:t>3</a:t>
            </a:r>
            <a:r>
              <a:rPr lang="en-US" dirty="0"/>
              <a:t>He,2p),…                         (</a:t>
            </a:r>
            <a:r>
              <a:rPr lang="en-US" dirty="0" err="1">
                <a:latin typeface="Symbol" pitchFamily="2" charset="2"/>
              </a:rPr>
              <a:t>a,a</a:t>
            </a:r>
            <a:r>
              <a:rPr lang="en-US" dirty="0"/>
              <a:t>’)  - GDR </a:t>
            </a:r>
            <a:r>
              <a:rPr lang="en-US" dirty="0" err="1"/>
              <a:t>Vandebrouck</a:t>
            </a:r>
            <a:r>
              <a:rPr lang="en-US" dirty="0"/>
              <a:t>, </a:t>
            </a:r>
            <a:r>
              <a:rPr lang="en-US" dirty="0" err="1"/>
              <a:t>Gibelin</a:t>
            </a:r>
            <a:r>
              <a:rPr lang="en-US" dirty="0"/>
              <a:t> </a:t>
            </a:r>
            <a:r>
              <a:rPr lang="en-US" dirty="0" err="1"/>
              <a:t>et.al</a:t>
            </a:r>
            <a:r>
              <a:rPr lang="en-US" dirty="0"/>
              <a:t> (2014) PRL</a:t>
            </a:r>
          </a:p>
          <a:p>
            <a:pPr lvl="1"/>
            <a:r>
              <a:rPr lang="en-US" dirty="0"/>
              <a:t>3 body final states possible  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4000" b="1" dirty="0"/>
              <a:t>Reactions - high incident energies &gt; 250MeV/A</a:t>
            </a:r>
          </a:p>
          <a:p>
            <a:pPr lvl="1"/>
            <a:r>
              <a:rPr lang="en-US" sz="2300" dirty="0"/>
              <a:t>Spectroscopy </a:t>
            </a:r>
          </a:p>
          <a:p>
            <a:pPr lvl="2"/>
            <a:r>
              <a:rPr lang="en-US" sz="2300" dirty="0"/>
              <a:t>LH</a:t>
            </a:r>
            <a:r>
              <a:rPr lang="en-US" sz="2300" baseline="-25000" dirty="0"/>
              <a:t>2</a:t>
            </a:r>
            <a:r>
              <a:rPr lang="en-US" sz="2300" dirty="0"/>
              <a:t> targets (p,2p,</a:t>
            </a:r>
            <a:r>
              <a:rPr lang="en-US" sz="2300" dirty="0">
                <a:latin typeface="Symbol" pitchFamily="2" charset="2"/>
              </a:rPr>
              <a:t>g</a:t>
            </a:r>
            <a:r>
              <a:rPr lang="en-US" sz="2300" dirty="0"/>
              <a:t>), (</a:t>
            </a:r>
            <a:r>
              <a:rPr lang="en-US" sz="2300" dirty="0" err="1"/>
              <a:t>p,pn,</a:t>
            </a:r>
            <a:r>
              <a:rPr lang="en-US" sz="2300" dirty="0" err="1">
                <a:latin typeface="Symbol" pitchFamily="2" charset="2"/>
              </a:rPr>
              <a:t>g</a:t>
            </a:r>
            <a:r>
              <a:rPr lang="en-US" sz="2300" dirty="0"/>
              <a:t>)</a:t>
            </a:r>
          </a:p>
          <a:p>
            <a:pPr lvl="1"/>
            <a:r>
              <a:rPr lang="en-US" sz="2300" dirty="0"/>
              <a:t>Study of Symmetry Energy</a:t>
            </a:r>
          </a:p>
          <a:p>
            <a:pPr lvl="2"/>
            <a:r>
              <a:rPr lang="en-US" sz="2300" dirty="0" err="1"/>
              <a:t>eg</a:t>
            </a:r>
            <a:r>
              <a:rPr lang="en-US" sz="2300" dirty="0"/>
              <a:t> </a:t>
            </a:r>
            <a:r>
              <a:rPr lang="en-US" sz="2300" baseline="30000" dirty="0"/>
              <a:t>132</a:t>
            </a:r>
            <a:r>
              <a:rPr lang="en-US" sz="2300" dirty="0"/>
              <a:t>Sn+</a:t>
            </a:r>
            <a:r>
              <a:rPr lang="en-US" sz="2300" baseline="30000" dirty="0"/>
              <a:t>134</a:t>
            </a:r>
            <a:r>
              <a:rPr lang="en-US" sz="2300" dirty="0"/>
              <a:t>Sn 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322B2D-028D-5C40-A934-C143C8AE4A06}"/>
              </a:ext>
            </a:extLst>
          </p:cNvPr>
          <p:cNvSpPr txBox="1"/>
          <p:nvPr/>
        </p:nvSpPr>
        <p:spPr>
          <a:xfrm>
            <a:off x="7757944" y="905590"/>
            <a:ext cx="3595856" cy="14773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600" b="1" dirty="0"/>
              <a:t>Exotica</a:t>
            </a:r>
          </a:p>
          <a:p>
            <a:pPr lvl="1"/>
            <a:r>
              <a:rPr lang="en-US" dirty="0"/>
              <a:t>. Gamma Beam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(</a:t>
            </a:r>
            <a:r>
              <a:rPr lang="en-US" dirty="0" err="1">
                <a:latin typeface="Symbol" pitchFamily="2" charset="2"/>
              </a:rPr>
              <a:t>g</a:t>
            </a:r>
            <a:r>
              <a:rPr lang="en-US" dirty="0" err="1"/>
              <a:t>,p</a:t>
            </a:r>
            <a:r>
              <a:rPr lang="en-US" dirty="0"/>
              <a:t>) or (</a:t>
            </a:r>
            <a:r>
              <a:rPr lang="en-US" dirty="0" err="1">
                <a:latin typeface="Symbol" pitchFamily="2" charset="2"/>
              </a:rPr>
              <a:t>g,a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. Neutron beam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baseline="30000" dirty="0">
                <a:sym typeface="Wingdings" pitchFamily="2" charset="2"/>
              </a:rPr>
              <a:t>12</a:t>
            </a:r>
            <a:r>
              <a:rPr lang="en-US" dirty="0">
                <a:sym typeface="Wingdings" pitchFamily="2" charset="2"/>
              </a:rPr>
              <a:t>C(</a:t>
            </a:r>
            <a:r>
              <a:rPr lang="en-US" dirty="0" err="1">
                <a:sym typeface="Wingdings" pitchFamily="2" charset="2"/>
              </a:rPr>
              <a:t>n,n</a:t>
            </a:r>
            <a:r>
              <a:rPr lang="en-US" dirty="0">
                <a:sym typeface="Wingdings" pitchFamily="2" charset="2"/>
              </a:rPr>
              <a:t>’)3</a:t>
            </a:r>
            <a:r>
              <a:rPr lang="en-US" dirty="0">
                <a:latin typeface="Symbol" pitchFamily="2" charset="2"/>
                <a:sym typeface="Wingdings" pitchFamily="2" charset="2"/>
              </a:rPr>
              <a:t>a</a:t>
            </a:r>
          </a:p>
          <a:p>
            <a:pPr lvl="1"/>
            <a:r>
              <a:rPr lang="en-US" dirty="0">
                <a:latin typeface="Symbol" pitchFamily="2" charset="2"/>
                <a:sym typeface="Wingdings" pitchFamily="2" charset="2"/>
              </a:rPr>
              <a:t>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 + Nucleus</a:t>
            </a:r>
            <a:endParaRPr lang="en-US" dirty="0">
              <a:latin typeface="Symbol" pitchFamily="2" charset="2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A50EE64-241B-1E47-AAE8-29C92303D757}"/>
              </a:ext>
            </a:extLst>
          </p:cNvPr>
          <p:cNvCxnSpPr/>
          <p:nvPr/>
        </p:nvCxnSpPr>
        <p:spPr>
          <a:xfrm>
            <a:off x="8396194" y="2092325"/>
            <a:ext cx="1111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3177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er 71"/>
          <p:cNvGrpSpPr/>
          <p:nvPr/>
        </p:nvGrpSpPr>
        <p:grpSpPr>
          <a:xfrm>
            <a:off x="5196472" y="2355436"/>
            <a:ext cx="4849796" cy="3343096"/>
            <a:chOff x="1959624" y="2812015"/>
            <a:chExt cx="4849796" cy="3343096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/>
          <a:scene3d>
            <a:camera prst="isometricTopUp"/>
            <a:lightRig rig="threePt" dir="t"/>
          </a:scene3d>
        </p:grpSpPr>
        <p:sp>
          <p:nvSpPr>
            <p:cNvPr id="73" name="Rectangle 72"/>
            <p:cNvSpPr/>
            <p:nvPr/>
          </p:nvSpPr>
          <p:spPr>
            <a:xfrm>
              <a:off x="1959624" y="2812015"/>
              <a:ext cx="4849796" cy="334309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315883" y="3127368"/>
              <a:ext cx="412376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315882" y="3127368"/>
              <a:ext cx="68729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003176" y="3127368"/>
              <a:ext cx="68729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690470" y="3127368"/>
              <a:ext cx="68729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690470" y="3127368"/>
              <a:ext cx="68729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065058" y="3127368"/>
              <a:ext cx="68729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752352" y="3127368"/>
              <a:ext cx="68729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377761" y="3127368"/>
              <a:ext cx="687294" cy="26744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315882" y="4114979"/>
              <a:ext cx="687293" cy="65442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003175" y="4114979"/>
              <a:ext cx="687293" cy="65442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690468" y="4114979"/>
              <a:ext cx="687293" cy="65442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065058" y="4114979"/>
              <a:ext cx="687293" cy="65442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377765" y="4114979"/>
              <a:ext cx="687293" cy="65442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752351" y="4114979"/>
              <a:ext cx="687293" cy="65442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439647" y="4350442"/>
              <a:ext cx="369773" cy="2155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439647" y="4565982"/>
              <a:ext cx="369773" cy="2155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959624" y="4124502"/>
              <a:ext cx="356259" cy="2155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959624" y="4345242"/>
              <a:ext cx="356259" cy="2155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959624" y="4560782"/>
              <a:ext cx="356259" cy="2155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439647" y="4118002"/>
              <a:ext cx="369773" cy="2155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sp3d>
              <a:bevelB w="114300" prst="hardEdg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238275" y="234160"/>
            <a:ext cx="4578135" cy="2062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fr-FR" sz="400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AstroBoX</a:t>
            </a:r>
            <a:r>
              <a:rPr lang="fr-FR" sz="4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- II</a:t>
            </a:r>
          </a:p>
          <a:p>
            <a:r>
              <a:rPr lang="fr-FR" sz="240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Gas</a:t>
            </a:r>
            <a:r>
              <a:rPr lang="fr-FR" sz="24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fr-FR" sz="240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det</a:t>
            </a:r>
            <a:r>
              <a:rPr lang="fr-FR" sz="24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. </a:t>
            </a:r>
            <a:r>
              <a:rPr lang="fr-FR" sz="24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  <a:sym typeface="Wingdings"/>
              </a:rPr>
              <a:t></a:t>
            </a:r>
            <a:endParaRPr lang="fr-FR" sz="2400" baseline="3000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lvl="1"/>
            <a:r>
              <a:rPr lang="fr-FR" sz="2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Multi-</a:t>
            </a:r>
            <a:r>
              <a:rPr lang="fr-FR" sz="200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Function</a:t>
            </a:r>
            <a:r>
              <a:rPr lang="fr-FR" sz="2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(</a:t>
            </a:r>
            <a:r>
              <a:rPr lang="fr-FR" sz="2000" i="1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generic</a:t>
            </a:r>
            <a:r>
              <a:rPr lang="fr-FR" sz="2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)</a:t>
            </a:r>
          </a:p>
          <a:p>
            <a:pPr lvl="1"/>
            <a:r>
              <a:rPr lang="fr-FR" sz="2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High </a:t>
            </a:r>
            <a:r>
              <a:rPr lang="fr-FR" sz="200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resoln</a:t>
            </a:r>
            <a:r>
              <a:rPr lang="fr-FR" sz="2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.</a:t>
            </a:r>
          </a:p>
          <a:p>
            <a:pPr lvl="1"/>
            <a:r>
              <a:rPr lang="fr-FR" sz="2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Rejection of </a:t>
            </a:r>
            <a:r>
              <a:rPr lang="fr-FR" sz="200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  <a:cs typeface="Symbol" charset="2"/>
              </a:rPr>
              <a:t>ß</a:t>
            </a:r>
            <a:r>
              <a:rPr lang="fr-FR" sz="200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-background</a:t>
            </a:r>
          </a:p>
        </p:txBody>
      </p:sp>
      <p:cxnSp>
        <p:nvCxnSpPr>
          <p:cNvPr id="104" name="Straight Arrow Connector 7"/>
          <p:cNvCxnSpPr/>
          <p:nvPr/>
        </p:nvCxnSpPr>
        <p:spPr>
          <a:xfrm flipH="1" flipV="1">
            <a:off x="7472384" y="3472599"/>
            <a:ext cx="502072" cy="1596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8"/>
          <p:cNvSpPr txBox="1"/>
          <p:nvPr/>
        </p:nvSpPr>
        <p:spPr>
          <a:xfrm>
            <a:off x="8275578" y="4078563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6600"/>
                </a:solidFill>
                <a:latin typeface="Symbol" charset="2"/>
                <a:cs typeface="Symbol" charset="2"/>
              </a:rPr>
              <a:t>b</a:t>
            </a:r>
          </a:p>
        </p:txBody>
      </p:sp>
      <p:sp>
        <p:nvSpPr>
          <p:cNvPr id="106" name="TextBox 3"/>
          <p:cNvSpPr txBox="1"/>
          <p:nvPr/>
        </p:nvSpPr>
        <p:spPr>
          <a:xfrm>
            <a:off x="7700541" y="3225072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</a:p>
        </p:txBody>
      </p:sp>
      <p:sp>
        <p:nvSpPr>
          <p:cNvPr id="107" name="ZoneTexte 106"/>
          <p:cNvSpPr txBox="1"/>
          <p:nvPr/>
        </p:nvSpPr>
        <p:spPr>
          <a:xfrm rot="19792085">
            <a:off x="4346258" y="2988151"/>
            <a:ext cx="2074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Micro Pattern GD</a:t>
            </a:r>
          </a:p>
          <a:p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GEM/MICROMEGAS</a:t>
            </a:r>
          </a:p>
          <a:p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Resistive</a:t>
            </a:r>
          </a:p>
        </p:txBody>
      </p:sp>
      <p:sp>
        <p:nvSpPr>
          <p:cNvPr id="39" name="Légende encadrée 2 38"/>
          <p:cNvSpPr/>
          <p:nvPr/>
        </p:nvSpPr>
        <p:spPr>
          <a:xfrm>
            <a:off x="9507302" y="568648"/>
            <a:ext cx="1167878" cy="92827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1628"/>
              <a:gd name="adj6" fmla="val -74921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Anti-</a:t>
            </a:r>
          </a:p>
          <a:p>
            <a:pPr algn="ctr"/>
            <a:r>
              <a:rPr lang="en-GB" sz="140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Coinc</a:t>
            </a:r>
            <a:endParaRPr lang="en-GB" sz="14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Ring</a:t>
            </a:r>
          </a:p>
        </p:txBody>
      </p:sp>
      <p:sp>
        <p:nvSpPr>
          <p:cNvPr id="46" name="Légende encadrée 2 45"/>
          <p:cNvSpPr/>
          <p:nvPr/>
        </p:nvSpPr>
        <p:spPr>
          <a:xfrm>
            <a:off x="9461631" y="4665730"/>
            <a:ext cx="1169274" cy="103280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48111"/>
              <a:gd name="adj6" fmla="val -22664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OUT</a:t>
            </a: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Beam Anti-</a:t>
            </a:r>
            <a:r>
              <a:rPr lang="en-GB" sz="140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Coinc</a:t>
            </a:r>
            <a:endParaRPr lang="en-GB" sz="14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en-GB" sz="140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Aligment</a:t>
            </a:r>
            <a:endParaRPr lang="en-GB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Forme libre 100"/>
          <p:cNvSpPr/>
          <p:nvPr/>
        </p:nvSpPr>
        <p:spPr>
          <a:xfrm>
            <a:off x="5572499" y="3060788"/>
            <a:ext cx="2387327" cy="2001118"/>
          </a:xfrm>
          <a:custGeom>
            <a:avLst/>
            <a:gdLst>
              <a:gd name="connsiteX0" fmla="*/ 103732 w 2387327"/>
              <a:gd name="connsiteY0" fmla="*/ 2001118 h 2001118"/>
              <a:gd name="connsiteX1" fmla="*/ 52416 w 2387327"/>
              <a:gd name="connsiteY1" fmla="*/ 1936980 h 2001118"/>
              <a:gd name="connsiteX2" fmla="*/ 13928 w 2387327"/>
              <a:gd name="connsiteY2" fmla="*/ 1847186 h 2001118"/>
              <a:gd name="connsiteX3" fmla="*/ 1099 w 2387327"/>
              <a:gd name="connsiteY3" fmla="*/ 1808703 h 2001118"/>
              <a:gd name="connsiteX4" fmla="*/ 39586 w 2387327"/>
              <a:gd name="connsiteY4" fmla="*/ 1783048 h 2001118"/>
              <a:gd name="connsiteX5" fmla="*/ 103732 w 2387327"/>
              <a:gd name="connsiteY5" fmla="*/ 1744565 h 2001118"/>
              <a:gd name="connsiteX6" fmla="*/ 142220 w 2387327"/>
              <a:gd name="connsiteY6" fmla="*/ 1718909 h 2001118"/>
              <a:gd name="connsiteX7" fmla="*/ 206366 w 2387327"/>
              <a:gd name="connsiteY7" fmla="*/ 1654771 h 2001118"/>
              <a:gd name="connsiteX8" fmla="*/ 270512 w 2387327"/>
              <a:gd name="connsiteY8" fmla="*/ 1603460 h 2001118"/>
              <a:gd name="connsiteX9" fmla="*/ 334658 w 2387327"/>
              <a:gd name="connsiteY9" fmla="*/ 1539322 h 2001118"/>
              <a:gd name="connsiteX10" fmla="*/ 360316 w 2387327"/>
              <a:gd name="connsiteY10" fmla="*/ 1500839 h 2001118"/>
              <a:gd name="connsiteX11" fmla="*/ 398803 w 2387327"/>
              <a:gd name="connsiteY11" fmla="*/ 1475183 h 2001118"/>
              <a:gd name="connsiteX12" fmla="*/ 424462 w 2387327"/>
              <a:gd name="connsiteY12" fmla="*/ 1449528 h 2001118"/>
              <a:gd name="connsiteX13" fmla="*/ 501437 w 2387327"/>
              <a:gd name="connsiteY13" fmla="*/ 1398217 h 2001118"/>
              <a:gd name="connsiteX14" fmla="*/ 578412 w 2387327"/>
              <a:gd name="connsiteY14" fmla="*/ 1372562 h 2001118"/>
              <a:gd name="connsiteX15" fmla="*/ 629729 w 2387327"/>
              <a:gd name="connsiteY15" fmla="*/ 1334079 h 2001118"/>
              <a:gd name="connsiteX16" fmla="*/ 655387 w 2387327"/>
              <a:gd name="connsiteY16" fmla="*/ 1308423 h 2001118"/>
              <a:gd name="connsiteX17" fmla="*/ 732362 w 2387327"/>
              <a:gd name="connsiteY17" fmla="*/ 1282768 h 2001118"/>
              <a:gd name="connsiteX18" fmla="*/ 770850 w 2387327"/>
              <a:gd name="connsiteY18" fmla="*/ 1269940 h 2001118"/>
              <a:gd name="connsiteX19" fmla="*/ 809337 w 2387327"/>
              <a:gd name="connsiteY19" fmla="*/ 1257113 h 2001118"/>
              <a:gd name="connsiteX20" fmla="*/ 873483 w 2387327"/>
              <a:gd name="connsiteY20" fmla="*/ 1205802 h 2001118"/>
              <a:gd name="connsiteX21" fmla="*/ 924800 w 2387327"/>
              <a:gd name="connsiteY21" fmla="*/ 1154491 h 2001118"/>
              <a:gd name="connsiteX22" fmla="*/ 976117 w 2387327"/>
              <a:gd name="connsiteY22" fmla="*/ 1090353 h 2001118"/>
              <a:gd name="connsiteX23" fmla="*/ 1001775 w 2387327"/>
              <a:gd name="connsiteY23" fmla="*/ 1013387 h 2001118"/>
              <a:gd name="connsiteX24" fmla="*/ 1014604 w 2387327"/>
              <a:gd name="connsiteY24" fmla="*/ 974904 h 2001118"/>
              <a:gd name="connsiteX25" fmla="*/ 1027433 w 2387327"/>
              <a:gd name="connsiteY25" fmla="*/ 936421 h 2001118"/>
              <a:gd name="connsiteX26" fmla="*/ 1040263 w 2387327"/>
              <a:gd name="connsiteY26" fmla="*/ 885110 h 2001118"/>
              <a:gd name="connsiteX27" fmla="*/ 1078750 w 2387327"/>
              <a:gd name="connsiteY27" fmla="*/ 808144 h 2001118"/>
              <a:gd name="connsiteX28" fmla="*/ 1130067 w 2387327"/>
              <a:gd name="connsiteY28" fmla="*/ 692695 h 2001118"/>
              <a:gd name="connsiteX29" fmla="*/ 1181384 w 2387327"/>
              <a:gd name="connsiteY29" fmla="*/ 577246 h 2001118"/>
              <a:gd name="connsiteX30" fmla="*/ 1207042 w 2387327"/>
              <a:gd name="connsiteY30" fmla="*/ 525935 h 2001118"/>
              <a:gd name="connsiteX31" fmla="*/ 1232700 w 2387327"/>
              <a:gd name="connsiteY31" fmla="*/ 500279 h 2001118"/>
              <a:gd name="connsiteX32" fmla="*/ 1258359 w 2387327"/>
              <a:gd name="connsiteY32" fmla="*/ 461796 h 2001118"/>
              <a:gd name="connsiteX33" fmla="*/ 1284017 w 2387327"/>
              <a:gd name="connsiteY33" fmla="*/ 384830 h 2001118"/>
              <a:gd name="connsiteX34" fmla="*/ 1296846 w 2387327"/>
              <a:gd name="connsiteY34" fmla="*/ 346347 h 2001118"/>
              <a:gd name="connsiteX35" fmla="*/ 1386651 w 2387327"/>
              <a:gd name="connsiteY35" fmla="*/ 269381 h 2001118"/>
              <a:gd name="connsiteX36" fmla="*/ 1437967 w 2387327"/>
              <a:gd name="connsiteY36" fmla="*/ 192415 h 2001118"/>
              <a:gd name="connsiteX37" fmla="*/ 1502113 w 2387327"/>
              <a:gd name="connsiteY37" fmla="*/ 141104 h 2001118"/>
              <a:gd name="connsiteX38" fmla="*/ 1527772 w 2387327"/>
              <a:gd name="connsiteY38" fmla="*/ 115449 h 2001118"/>
              <a:gd name="connsiteX39" fmla="*/ 1566259 w 2387327"/>
              <a:gd name="connsiteY39" fmla="*/ 89794 h 2001118"/>
              <a:gd name="connsiteX40" fmla="*/ 1591917 w 2387327"/>
              <a:gd name="connsiteY40" fmla="*/ 64138 h 2001118"/>
              <a:gd name="connsiteX41" fmla="*/ 1707380 w 2387327"/>
              <a:gd name="connsiteY41" fmla="*/ 12827 h 2001118"/>
              <a:gd name="connsiteX42" fmla="*/ 1745868 w 2387327"/>
              <a:gd name="connsiteY42" fmla="*/ 0 h 2001118"/>
              <a:gd name="connsiteX43" fmla="*/ 1976793 w 2387327"/>
              <a:gd name="connsiteY43" fmla="*/ 12827 h 2001118"/>
              <a:gd name="connsiteX44" fmla="*/ 2002451 w 2387327"/>
              <a:gd name="connsiteY44" fmla="*/ 38483 h 2001118"/>
              <a:gd name="connsiteX45" fmla="*/ 2079426 w 2387327"/>
              <a:gd name="connsiteY45" fmla="*/ 64138 h 2001118"/>
              <a:gd name="connsiteX46" fmla="*/ 2143572 w 2387327"/>
              <a:gd name="connsiteY46" fmla="*/ 115449 h 2001118"/>
              <a:gd name="connsiteX47" fmla="*/ 2194889 w 2387327"/>
              <a:gd name="connsiteY47" fmla="*/ 166760 h 2001118"/>
              <a:gd name="connsiteX48" fmla="*/ 2233377 w 2387327"/>
              <a:gd name="connsiteY48" fmla="*/ 230898 h 2001118"/>
              <a:gd name="connsiteX49" fmla="*/ 2246206 w 2387327"/>
              <a:gd name="connsiteY49" fmla="*/ 269381 h 2001118"/>
              <a:gd name="connsiteX50" fmla="*/ 2271864 w 2387327"/>
              <a:gd name="connsiteY50" fmla="*/ 307864 h 2001118"/>
              <a:gd name="connsiteX51" fmla="*/ 2297522 w 2387327"/>
              <a:gd name="connsiteY51" fmla="*/ 384830 h 2001118"/>
              <a:gd name="connsiteX52" fmla="*/ 2323181 w 2387327"/>
              <a:gd name="connsiteY52" fmla="*/ 461796 h 2001118"/>
              <a:gd name="connsiteX53" fmla="*/ 2348839 w 2387327"/>
              <a:gd name="connsiteY53" fmla="*/ 551590 h 2001118"/>
              <a:gd name="connsiteX54" fmla="*/ 2374498 w 2387327"/>
              <a:gd name="connsiteY54" fmla="*/ 590073 h 2001118"/>
              <a:gd name="connsiteX55" fmla="*/ 2387327 w 2387327"/>
              <a:gd name="connsiteY55" fmla="*/ 628556 h 200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387327" h="2001118">
                <a:moveTo>
                  <a:pt x="103732" y="2001118"/>
                </a:moveTo>
                <a:cubicBezTo>
                  <a:pt x="86627" y="1979739"/>
                  <a:pt x="64662" y="1961469"/>
                  <a:pt x="52416" y="1936980"/>
                </a:cubicBezTo>
                <a:cubicBezTo>
                  <a:pt x="-8391" y="1815381"/>
                  <a:pt x="80302" y="1913555"/>
                  <a:pt x="13928" y="1847186"/>
                </a:cubicBezTo>
                <a:cubicBezTo>
                  <a:pt x="9652" y="1834358"/>
                  <a:pt x="-3923" y="1821257"/>
                  <a:pt x="1099" y="1808703"/>
                </a:cubicBezTo>
                <a:cubicBezTo>
                  <a:pt x="6826" y="1794388"/>
                  <a:pt x="27546" y="1792679"/>
                  <a:pt x="39586" y="1783048"/>
                </a:cubicBezTo>
                <a:cubicBezTo>
                  <a:pt x="89902" y="1742800"/>
                  <a:pt x="36895" y="1766841"/>
                  <a:pt x="103732" y="1744565"/>
                </a:cubicBezTo>
                <a:cubicBezTo>
                  <a:pt x="116561" y="1736013"/>
                  <a:pt x="130616" y="1729061"/>
                  <a:pt x="142220" y="1718909"/>
                </a:cubicBezTo>
                <a:cubicBezTo>
                  <a:pt x="164977" y="1698999"/>
                  <a:pt x="181207" y="1671542"/>
                  <a:pt x="206366" y="1654771"/>
                </a:cubicBezTo>
                <a:cubicBezTo>
                  <a:pt x="254917" y="1622407"/>
                  <a:pt x="233950" y="1640018"/>
                  <a:pt x="270512" y="1603460"/>
                </a:cubicBezTo>
                <a:cubicBezTo>
                  <a:pt x="333360" y="1477777"/>
                  <a:pt x="256006" y="1602235"/>
                  <a:pt x="334658" y="1539322"/>
                </a:cubicBezTo>
                <a:cubicBezTo>
                  <a:pt x="346698" y="1529692"/>
                  <a:pt x="349414" y="1511740"/>
                  <a:pt x="360316" y="1500839"/>
                </a:cubicBezTo>
                <a:cubicBezTo>
                  <a:pt x="371219" y="1489937"/>
                  <a:pt x="386763" y="1484814"/>
                  <a:pt x="398803" y="1475183"/>
                </a:cubicBezTo>
                <a:cubicBezTo>
                  <a:pt x="408248" y="1467628"/>
                  <a:pt x="414786" y="1456784"/>
                  <a:pt x="424462" y="1449528"/>
                </a:cubicBezTo>
                <a:cubicBezTo>
                  <a:pt x="449132" y="1431028"/>
                  <a:pt x="472183" y="1407967"/>
                  <a:pt x="501437" y="1398217"/>
                </a:cubicBezTo>
                <a:lnTo>
                  <a:pt x="578412" y="1372562"/>
                </a:lnTo>
                <a:cubicBezTo>
                  <a:pt x="595518" y="1359734"/>
                  <a:pt x="613303" y="1347766"/>
                  <a:pt x="629729" y="1334079"/>
                </a:cubicBezTo>
                <a:cubicBezTo>
                  <a:pt x="639021" y="1326337"/>
                  <a:pt x="644569" y="1313832"/>
                  <a:pt x="655387" y="1308423"/>
                </a:cubicBezTo>
                <a:cubicBezTo>
                  <a:pt x="679578" y="1296329"/>
                  <a:pt x="706704" y="1291320"/>
                  <a:pt x="732362" y="1282768"/>
                </a:cubicBezTo>
                <a:lnTo>
                  <a:pt x="770850" y="1269940"/>
                </a:lnTo>
                <a:lnTo>
                  <a:pt x="809337" y="1257113"/>
                </a:lnTo>
                <a:cubicBezTo>
                  <a:pt x="896683" y="1169777"/>
                  <a:pt x="760196" y="1302894"/>
                  <a:pt x="873483" y="1205802"/>
                </a:cubicBezTo>
                <a:cubicBezTo>
                  <a:pt x="891850" y="1190061"/>
                  <a:pt x="924800" y="1154491"/>
                  <a:pt x="924800" y="1154491"/>
                </a:cubicBezTo>
                <a:cubicBezTo>
                  <a:pt x="971585" y="1014151"/>
                  <a:pt x="893219" y="1222973"/>
                  <a:pt x="976117" y="1090353"/>
                </a:cubicBezTo>
                <a:cubicBezTo>
                  <a:pt x="990451" y="1067421"/>
                  <a:pt x="993222" y="1039042"/>
                  <a:pt x="1001775" y="1013387"/>
                </a:cubicBezTo>
                <a:lnTo>
                  <a:pt x="1014604" y="974904"/>
                </a:lnTo>
                <a:cubicBezTo>
                  <a:pt x="1018880" y="962076"/>
                  <a:pt x="1024153" y="949539"/>
                  <a:pt x="1027433" y="936421"/>
                </a:cubicBezTo>
                <a:cubicBezTo>
                  <a:pt x="1031710" y="919317"/>
                  <a:pt x="1035419" y="902062"/>
                  <a:pt x="1040263" y="885110"/>
                </a:cubicBezTo>
                <a:cubicBezTo>
                  <a:pt x="1068338" y="786862"/>
                  <a:pt x="1033767" y="909345"/>
                  <a:pt x="1078750" y="808144"/>
                </a:cubicBezTo>
                <a:cubicBezTo>
                  <a:pt x="1139815" y="670761"/>
                  <a:pt x="1071999" y="779784"/>
                  <a:pt x="1130067" y="692695"/>
                </a:cubicBezTo>
                <a:cubicBezTo>
                  <a:pt x="1174867" y="558309"/>
                  <a:pt x="1132589" y="662626"/>
                  <a:pt x="1181384" y="577246"/>
                </a:cubicBezTo>
                <a:cubicBezTo>
                  <a:pt x="1190872" y="560643"/>
                  <a:pt x="1196434" y="541846"/>
                  <a:pt x="1207042" y="525935"/>
                </a:cubicBezTo>
                <a:cubicBezTo>
                  <a:pt x="1213751" y="515872"/>
                  <a:pt x="1225144" y="509723"/>
                  <a:pt x="1232700" y="500279"/>
                </a:cubicBezTo>
                <a:cubicBezTo>
                  <a:pt x="1242332" y="488240"/>
                  <a:pt x="1249806" y="474624"/>
                  <a:pt x="1258359" y="461796"/>
                </a:cubicBezTo>
                <a:lnTo>
                  <a:pt x="1284017" y="384830"/>
                </a:lnTo>
                <a:cubicBezTo>
                  <a:pt x="1288293" y="372002"/>
                  <a:pt x="1287284" y="355908"/>
                  <a:pt x="1296846" y="346347"/>
                </a:cubicBezTo>
                <a:cubicBezTo>
                  <a:pt x="1359066" y="284134"/>
                  <a:pt x="1328035" y="308453"/>
                  <a:pt x="1386651" y="269381"/>
                </a:cubicBezTo>
                <a:cubicBezTo>
                  <a:pt x="1403756" y="243726"/>
                  <a:pt x="1416162" y="214217"/>
                  <a:pt x="1437967" y="192415"/>
                </a:cubicBezTo>
                <a:cubicBezTo>
                  <a:pt x="1499921" y="130471"/>
                  <a:pt x="1421194" y="205832"/>
                  <a:pt x="1502113" y="141104"/>
                </a:cubicBezTo>
                <a:cubicBezTo>
                  <a:pt x="1511558" y="133549"/>
                  <a:pt x="1518327" y="123004"/>
                  <a:pt x="1527772" y="115449"/>
                </a:cubicBezTo>
                <a:cubicBezTo>
                  <a:pt x="1539812" y="105818"/>
                  <a:pt x="1554219" y="99425"/>
                  <a:pt x="1566259" y="89794"/>
                </a:cubicBezTo>
                <a:cubicBezTo>
                  <a:pt x="1575704" y="82239"/>
                  <a:pt x="1582472" y="71693"/>
                  <a:pt x="1591917" y="64138"/>
                </a:cubicBezTo>
                <a:cubicBezTo>
                  <a:pt x="1635480" y="29292"/>
                  <a:pt x="1646353" y="33167"/>
                  <a:pt x="1707380" y="12827"/>
                </a:cubicBezTo>
                <a:lnTo>
                  <a:pt x="1745868" y="0"/>
                </a:lnTo>
                <a:cubicBezTo>
                  <a:pt x="1822843" y="4276"/>
                  <a:pt x="1900552" y="1392"/>
                  <a:pt x="1976793" y="12827"/>
                </a:cubicBezTo>
                <a:cubicBezTo>
                  <a:pt x="1988754" y="14621"/>
                  <a:pt x="1991633" y="33074"/>
                  <a:pt x="2002451" y="38483"/>
                </a:cubicBezTo>
                <a:cubicBezTo>
                  <a:pt x="2026642" y="50577"/>
                  <a:pt x="2079426" y="64138"/>
                  <a:pt x="2079426" y="64138"/>
                </a:cubicBezTo>
                <a:cubicBezTo>
                  <a:pt x="2166772" y="151474"/>
                  <a:pt x="2030285" y="18357"/>
                  <a:pt x="2143572" y="115449"/>
                </a:cubicBezTo>
                <a:cubicBezTo>
                  <a:pt x="2161939" y="131190"/>
                  <a:pt x="2194889" y="166760"/>
                  <a:pt x="2194889" y="166760"/>
                </a:cubicBezTo>
                <a:cubicBezTo>
                  <a:pt x="2231230" y="275773"/>
                  <a:pt x="2180546" y="142858"/>
                  <a:pt x="2233377" y="230898"/>
                </a:cubicBezTo>
                <a:cubicBezTo>
                  <a:pt x="2240335" y="242492"/>
                  <a:pt x="2240158" y="257287"/>
                  <a:pt x="2246206" y="269381"/>
                </a:cubicBezTo>
                <a:cubicBezTo>
                  <a:pt x="2253101" y="283170"/>
                  <a:pt x="2265602" y="293776"/>
                  <a:pt x="2271864" y="307864"/>
                </a:cubicBezTo>
                <a:cubicBezTo>
                  <a:pt x="2282848" y="332576"/>
                  <a:pt x="2288969" y="359175"/>
                  <a:pt x="2297522" y="384830"/>
                </a:cubicBezTo>
                <a:lnTo>
                  <a:pt x="2323181" y="461796"/>
                </a:lnTo>
                <a:cubicBezTo>
                  <a:pt x="2327291" y="478235"/>
                  <a:pt x="2339637" y="533188"/>
                  <a:pt x="2348839" y="551590"/>
                </a:cubicBezTo>
                <a:cubicBezTo>
                  <a:pt x="2355735" y="565380"/>
                  <a:pt x="2365945" y="577245"/>
                  <a:pt x="2374498" y="590073"/>
                </a:cubicBezTo>
                <a:lnTo>
                  <a:pt x="2387327" y="628556"/>
                </a:ln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7" name="Connecteur droit avec flèche 96"/>
          <p:cNvCxnSpPr/>
          <p:nvPr/>
        </p:nvCxnSpPr>
        <p:spPr>
          <a:xfrm flipV="1">
            <a:off x="4244286" y="3688890"/>
            <a:ext cx="3672027" cy="2165600"/>
          </a:xfrm>
          <a:prstGeom prst="straightConnector1">
            <a:avLst/>
          </a:prstGeom>
          <a:ln w="57150" cmpd="sng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8"/>
          <p:cNvCxnSpPr/>
          <p:nvPr/>
        </p:nvCxnSpPr>
        <p:spPr>
          <a:xfrm>
            <a:off x="8051828" y="3658400"/>
            <a:ext cx="500156" cy="1673646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Oval 6"/>
          <p:cNvSpPr/>
          <p:nvPr/>
        </p:nvSpPr>
        <p:spPr>
          <a:xfrm rot="7200168">
            <a:off x="7966781" y="3580337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" name="Image 39" descr="LogoIrf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92" y="4912563"/>
            <a:ext cx="643470" cy="822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12" descr="cyclotron-logo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48" y="4052669"/>
            <a:ext cx="920136" cy="681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 descr="Unknow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9505" y="5963853"/>
            <a:ext cx="772768" cy="632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2" name="Légende encadrée 2 41"/>
          <p:cNvSpPr/>
          <p:nvPr/>
        </p:nvSpPr>
        <p:spPr>
          <a:xfrm>
            <a:off x="9460235" y="5783510"/>
            <a:ext cx="1169274" cy="80361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3042"/>
              <a:gd name="adj6" fmla="val -280590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IN</a:t>
            </a: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Beam </a:t>
            </a:r>
            <a:r>
              <a:rPr lang="en-GB" sz="140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Coinc</a:t>
            </a:r>
            <a:endParaRPr lang="en-GB" sz="14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en-GB" sz="140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Aligment</a:t>
            </a:r>
            <a:endParaRPr lang="en-GB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Légende encadrée 1 46"/>
          <p:cNvSpPr/>
          <p:nvPr/>
        </p:nvSpPr>
        <p:spPr>
          <a:xfrm>
            <a:off x="5255943" y="5698533"/>
            <a:ext cx="900257" cy="934117"/>
          </a:xfrm>
          <a:prstGeom prst="borderCallout1">
            <a:avLst>
              <a:gd name="adj1" fmla="val -7500"/>
              <a:gd name="adj2" fmla="val 49313"/>
              <a:gd name="adj3" fmla="val -73333"/>
              <a:gd name="adj4" fmla="val 79660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ZoneTexte 47"/>
          <p:cNvSpPr txBox="1"/>
          <p:nvPr/>
        </p:nvSpPr>
        <p:spPr>
          <a:xfrm>
            <a:off x="5383657" y="5804675"/>
            <a:ext cx="772542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/>
              <a:t>Position</a:t>
            </a:r>
          </a:p>
          <a:p>
            <a:r>
              <a:rPr lang="en-GB" sz="1400"/>
              <a:t>Beam</a:t>
            </a:r>
          </a:p>
          <a:p>
            <a:r>
              <a:rPr lang="en-GB" sz="1400"/>
              <a:t>Count</a:t>
            </a:r>
          </a:p>
        </p:txBody>
      </p:sp>
      <p:sp>
        <p:nvSpPr>
          <p:cNvPr id="49" name="Légende encadrée 2 48"/>
          <p:cNvSpPr/>
          <p:nvPr/>
        </p:nvSpPr>
        <p:spPr>
          <a:xfrm>
            <a:off x="7744760" y="1353223"/>
            <a:ext cx="880618" cy="83437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9672"/>
              <a:gd name="adj6" fmla="val -175064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Beam</a:t>
            </a: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Z</a:t>
            </a:r>
          </a:p>
        </p:txBody>
      </p:sp>
      <p:sp>
        <p:nvSpPr>
          <p:cNvPr id="50" name="Légende encadrée 2 49"/>
          <p:cNvSpPr/>
          <p:nvPr/>
        </p:nvSpPr>
        <p:spPr>
          <a:xfrm>
            <a:off x="9676495" y="2507384"/>
            <a:ext cx="820280" cy="45706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6270"/>
              <a:gd name="adj6" fmla="val -162785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Charge</a:t>
            </a:r>
          </a:p>
        </p:txBody>
      </p:sp>
      <p:pic>
        <p:nvPicPr>
          <p:cNvPr id="44" name="Picture 43" descr="Fig2_Na20_PID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549" t="14099" r="14591" b="5929"/>
          <a:stretch/>
        </p:blipFill>
        <p:spPr bwMode="auto">
          <a:xfrm rot="19805132">
            <a:off x="2180507" y="4095501"/>
            <a:ext cx="2093614" cy="1932808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" name="ZoneTexte 50"/>
          <p:cNvSpPr txBox="1"/>
          <p:nvPr/>
        </p:nvSpPr>
        <p:spPr>
          <a:xfrm>
            <a:off x="5125049" y="72461"/>
            <a:ext cx="23971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i-FI" sz="160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i-FI" sz="1600">
                <a:solidFill>
                  <a:schemeClr val="bg1">
                    <a:lumMod val="50000"/>
                  </a:schemeClr>
                </a:solidFill>
              </a:rPr>
              <a:t>EP, </a:t>
            </a:r>
            <a:r>
              <a:rPr lang="fi-FI" sz="1600" err="1">
                <a:solidFill>
                  <a:schemeClr val="bg1">
                    <a:lumMod val="50000"/>
                  </a:schemeClr>
                </a:solidFill>
              </a:rPr>
              <a:t>A.Saastamoinen</a:t>
            </a:r>
            <a:r>
              <a:rPr lang="fi-FI" sz="1600">
                <a:solidFill>
                  <a:schemeClr val="bg1">
                    <a:lumMod val="50000"/>
                  </a:schemeClr>
                </a:solidFill>
              </a:rPr>
              <a:t>, et al., </a:t>
            </a:r>
            <a:endParaRPr lang="en-GB" sz="1600"/>
          </a:p>
          <a:p>
            <a:r>
              <a:rPr lang="it-IT" sz="1600"/>
              <a:t>NIM. A 723 (2013)</a:t>
            </a:r>
            <a:endParaRPr lang="en-GB" sz="1600"/>
          </a:p>
          <a:p>
            <a:r>
              <a:rPr lang="fi-FI" sz="1600" err="1">
                <a:solidFill>
                  <a:schemeClr val="bg1">
                    <a:lumMod val="50000"/>
                  </a:schemeClr>
                </a:solidFill>
              </a:rPr>
              <a:t>A.Saastamoinen</a:t>
            </a:r>
            <a:r>
              <a:rPr lang="fi-FI" sz="1600">
                <a:solidFill>
                  <a:schemeClr val="bg1">
                    <a:lumMod val="50000"/>
                  </a:schemeClr>
                </a:solidFill>
              </a:rPr>
              <a:t>, et </a:t>
            </a:r>
            <a:r>
              <a:rPr lang="fi-FI" sz="1600" err="1">
                <a:solidFill>
                  <a:schemeClr val="bg1">
                    <a:lumMod val="50000"/>
                  </a:schemeClr>
                </a:solidFill>
              </a:rPr>
              <a:t>al</a:t>
            </a:r>
            <a:endParaRPr lang="fi-FI" sz="160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600"/>
              <a:t>NIM 376 (2014)</a:t>
            </a:r>
          </a:p>
          <a:p>
            <a:r>
              <a:rPr lang="fr-FR" sz="2000"/>
              <a:t> </a:t>
            </a:r>
            <a:endParaRPr lang="en-GB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89115" y="5891943"/>
            <a:ext cx="15946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/>
              <a:t>HR-</a:t>
            </a:r>
            <a:r>
              <a:rPr lang="en-US" err="1"/>
              <a:t>Resol</a:t>
            </a:r>
            <a:r>
              <a:rPr lang="en-US" baseline="30000" err="1"/>
              <a:t>n</a:t>
            </a:r>
            <a:r>
              <a:rPr lang="en-US"/>
              <a:t> MM</a:t>
            </a:r>
          </a:p>
          <a:p>
            <a:pPr algn="ctr"/>
            <a:r>
              <a:rPr lang="en-US"/>
              <a:t>CERN</a:t>
            </a:r>
          </a:p>
        </p:txBody>
      </p:sp>
      <p:cxnSp>
        <p:nvCxnSpPr>
          <p:cNvPr id="3" name="Straight Arrow Connector 2"/>
          <p:cNvCxnSpPr>
            <a:stCxn id="45" idx="0"/>
          </p:cNvCxnSpPr>
          <p:nvPr/>
        </p:nvCxnSpPr>
        <p:spPr>
          <a:xfrm flipV="1">
            <a:off x="7486417" y="4898061"/>
            <a:ext cx="172102" cy="993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6758" y="2468368"/>
            <a:ext cx="1886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/>
              <a:t>ß</a:t>
            </a:r>
            <a:r>
              <a:rPr lang="en-US"/>
              <a:t> Delayed p decay</a:t>
            </a:r>
          </a:p>
          <a:p>
            <a:r>
              <a:rPr lang="en-US"/>
              <a:t>23Al, 31S, 25Si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004971" y="193731"/>
            <a:ext cx="958331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/>
              <a:t>Generic</a:t>
            </a:r>
          </a:p>
        </p:txBody>
      </p:sp>
      <p:sp>
        <p:nvSpPr>
          <p:cNvPr id="53" name="Légende encadrée 2 38"/>
          <p:cNvSpPr/>
          <p:nvPr/>
        </p:nvSpPr>
        <p:spPr>
          <a:xfrm>
            <a:off x="10795424" y="3098714"/>
            <a:ext cx="1167878" cy="92827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041"/>
              <a:gd name="adj6" fmla="val -10157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GEM</a:t>
            </a: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Resistive</a:t>
            </a:r>
          </a:p>
          <a:p>
            <a:pPr algn="ctr"/>
            <a:r>
              <a:rPr lang="en-GB" sz="1400">
                <a:solidFill>
                  <a:schemeClr val="tx1">
                    <a:lumMod val="85000"/>
                    <a:lumOff val="15000"/>
                  </a:schemeClr>
                </a:solidFill>
              </a:rPr>
              <a:t>GLASS</a:t>
            </a:r>
          </a:p>
        </p:txBody>
      </p:sp>
    </p:spTree>
    <p:extLst>
      <p:ext uri="{BB962C8B-B14F-4D97-AF65-F5344CB8AC3E}">
        <p14:creationId xmlns:p14="http://schemas.microsoft.com/office/powerpoint/2010/main" val="18985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8B0F235-45DE-4846-AF54-626E04956CAB}"/>
              </a:ext>
            </a:extLst>
          </p:cNvPr>
          <p:cNvSpPr/>
          <p:nvPr/>
        </p:nvSpPr>
        <p:spPr>
          <a:xfrm>
            <a:off x="-30600" y="-12662"/>
            <a:ext cx="121919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1601B8C8-CD77-4741-B943-19ABEF3598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4593757"/>
            <a:ext cx="3113267" cy="212924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5768106-98C8-6941-8370-827D132C9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01" y="2246129"/>
            <a:ext cx="3113266" cy="219057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780B39E2-7343-2D42-9E89-A341C2601B9E}"/>
              </a:ext>
            </a:extLst>
          </p:cNvPr>
          <p:cNvGrpSpPr/>
          <p:nvPr/>
        </p:nvGrpSpPr>
        <p:grpSpPr>
          <a:xfrm>
            <a:off x="651418" y="4598144"/>
            <a:ext cx="3113266" cy="2129245"/>
            <a:chOff x="-3702335" y="1265646"/>
            <a:chExt cx="6577095" cy="5592354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D35A1B9D-6C41-F542-A69E-3F270F111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702335" y="1265646"/>
              <a:ext cx="6577095" cy="559235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FB76E3B-2DFD-A143-AE75-03FB8F187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604" y="4461911"/>
              <a:ext cx="2826156" cy="23960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55CED23-DB3F-B94A-98DA-2471D91B80C0}"/>
              </a:ext>
            </a:extLst>
          </p:cNvPr>
          <p:cNvSpPr txBox="1"/>
          <p:nvPr/>
        </p:nvSpPr>
        <p:spPr>
          <a:xfrm>
            <a:off x="9953898" y="4805005"/>
            <a:ext cx="152105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MINOS</a:t>
            </a:r>
          </a:p>
          <a:p>
            <a:r>
              <a:rPr lang="en-US" err="1"/>
              <a:t>Obertelli</a:t>
            </a:r>
            <a:r>
              <a:rPr lang="en-US"/>
              <a:t> et al.</a:t>
            </a:r>
          </a:p>
          <a:p>
            <a:r>
              <a:rPr lang="en-US" err="1"/>
              <a:t>NaI</a:t>
            </a:r>
            <a:r>
              <a:rPr lang="en-US"/>
              <a:t> +PM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145477C-3A8E-CC48-B63F-BDB1DBF3D91D}"/>
              </a:ext>
            </a:extLst>
          </p:cNvPr>
          <p:cNvSpPr txBox="1"/>
          <p:nvPr/>
        </p:nvSpPr>
        <p:spPr>
          <a:xfrm>
            <a:off x="4349965" y="4593757"/>
            <a:ext cx="124758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ACTAR</a:t>
            </a:r>
          </a:p>
          <a:p>
            <a:r>
              <a:rPr lang="en-US" dirty="0"/>
              <a:t>Roger et al.</a:t>
            </a:r>
          </a:p>
          <a:p>
            <a:r>
              <a:rPr lang="en-US" dirty="0" err="1"/>
              <a:t>CsI</a:t>
            </a:r>
            <a:r>
              <a:rPr lang="en-US" dirty="0"/>
              <a:t> &amp; Si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931C670B-4AF6-CE4E-A6B8-8DC84DA8D7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2307455"/>
            <a:ext cx="3113265" cy="212924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625FBF61-85D4-7644-A195-594BCE5F9A16}"/>
              </a:ext>
            </a:extLst>
          </p:cNvPr>
          <p:cNvSpPr txBox="1"/>
          <p:nvPr/>
        </p:nvSpPr>
        <p:spPr>
          <a:xfrm>
            <a:off x="9773364" y="2623507"/>
            <a:ext cx="131959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err="1">
                <a:solidFill>
                  <a:srgbClr val="FF0000"/>
                </a:solidFill>
              </a:rPr>
              <a:t>SpecMAT</a:t>
            </a:r>
            <a:endParaRPr lang="en-US">
              <a:solidFill>
                <a:srgbClr val="FF0000"/>
              </a:solidFill>
            </a:endParaRPr>
          </a:p>
          <a:p>
            <a:r>
              <a:rPr lang="en-US"/>
              <a:t>Raabe et al.</a:t>
            </a:r>
          </a:p>
          <a:p>
            <a:r>
              <a:rPr lang="en-US"/>
              <a:t>LaBr</a:t>
            </a:r>
            <a:r>
              <a:rPr lang="en-US" baseline="-25000"/>
              <a:t>3</a:t>
            </a:r>
            <a:r>
              <a:rPr lang="en-US"/>
              <a:t> +</a:t>
            </a:r>
            <a:r>
              <a:rPr lang="en-US" err="1"/>
              <a:t>SiPM</a:t>
            </a:r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10F3E24-1A34-5041-9EF1-262FDA08AD3F}"/>
              </a:ext>
            </a:extLst>
          </p:cNvPr>
          <p:cNvSpPr txBox="1"/>
          <p:nvPr/>
        </p:nvSpPr>
        <p:spPr>
          <a:xfrm>
            <a:off x="3880679" y="2535304"/>
            <a:ext cx="165122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err="1"/>
              <a:t>TexAT</a:t>
            </a:r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/</a:t>
            </a:r>
            <a:r>
              <a:rPr lang="en-US" err="1">
                <a:solidFill>
                  <a:srgbClr val="FF0000"/>
                </a:solidFill>
              </a:rPr>
              <a:t>TeBAT</a:t>
            </a:r>
            <a:endParaRPr lang="en-US">
              <a:solidFill>
                <a:srgbClr val="FF0000"/>
              </a:solidFill>
            </a:endParaRPr>
          </a:p>
          <a:p>
            <a:r>
              <a:rPr lang="en-US" err="1"/>
              <a:t>Rogachev</a:t>
            </a:r>
            <a:r>
              <a:rPr lang="en-US"/>
              <a:t>  et al.</a:t>
            </a:r>
          </a:p>
          <a:p>
            <a:r>
              <a:rPr lang="en-US"/>
              <a:t>Si &amp; </a:t>
            </a:r>
            <a:r>
              <a:rPr lang="en-US" err="1"/>
              <a:t>CsI</a:t>
            </a:r>
            <a:endParaRPr lang="en-US"/>
          </a:p>
        </p:txBody>
      </p:sp>
      <p:pic>
        <p:nvPicPr>
          <p:cNvPr id="54" name="Picture 2" descr="image001">
            <a:extLst>
              <a:ext uri="{FF2B5EF4-FFF2-40B4-BE49-F238E27FC236}">
                <a16:creationId xmlns:a16="http://schemas.microsoft.com/office/drawing/2014/main" id="{5712640B-21B2-4A40-9B0C-306515DF1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4998"/>
            <a:ext cx="1918950" cy="201540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7789CC31-0FF5-874C-BFB4-6FC5E7AEA4DA}"/>
              </a:ext>
            </a:extLst>
          </p:cNvPr>
          <p:cNvSpPr txBox="1"/>
          <p:nvPr/>
        </p:nvSpPr>
        <p:spPr>
          <a:xfrm>
            <a:off x="8301681" y="564970"/>
            <a:ext cx="140615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GADGET 1/ </a:t>
            </a:r>
            <a:r>
              <a:rPr lang="en-US">
                <a:solidFill>
                  <a:srgbClr val="FF0000"/>
                </a:solidFill>
              </a:rPr>
              <a:t>2</a:t>
            </a:r>
          </a:p>
          <a:p>
            <a:r>
              <a:rPr lang="en-US"/>
              <a:t>Wrede et al.</a:t>
            </a:r>
          </a:p>
          <a:p>
            <a:r>
              <a:rPr lang="en-US"/>
              <a:t>Ge (</a:t>
            </a:r>
            <a:r>
              <a:rPr lang="en-US" err="1"/>
              <a:t>SeGa</a:t>
            </a:r>
            <a:r>
              <a:rPr lang="en-US"/>
              <a:t>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67BD748-217A-F249-A95C-0A2C3CB4B429}"/>
              </a:ext>
            </a:extLst>
          </p:cNvPr>
          <p:cNvSpPr txBox="1"/>
          <p:nvPr/>
        </p:nvSpPr>
        <p:spPr>
          <a:xfrm>
            <a:off x="598001" y="399364"/>
            <a:ext cx="4883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Examples</a:t>
            </a:r>
            <a:r>
              <a:rPr lang="en-US" sz="28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 TPC/ATTPC with </a:t>
            </a:r>
          </a:p>
          <a:p>
            <a:r>
              <a:rPr lang="en-US" sz="2800" dirty="0">
                <a:solidFill>
                  <a:srgbClr val="FFFF00"/>
                </a:solidFill>
                <a:latin typeface="Arial Rounded MT Bold" panose="020F0704030504030204" pitchFamily="34" charset="77"/>
              </a:rPr>
              <a:t>Spectroscopy  Auxiliaries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6E1AE95-DDA8-CE43-B674-4AFEF56E9173}"/>
              </a:ext>
            </a:extLst>
          </p:cNvPr>
          <p:cNvSpPr/>
          <p:nvPr/>
        </p:nvSpPr>
        <p:spPr>
          <a:xfrm>
            <a:off x="6096000" y="3918086"/>
            <a:ext cx="523164" cy="4913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AFB2F6-DE19-0C44-B0CD-79750BB507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9144" y="5105891"/>
            <a:ext cx="1935859" cy="1928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2DF2DE-56D5-1042-B601-9B669BABDCC0}"/>
              </a:ext>
            </a:extLst>
          </p:cNvPr>
          <p:cNvSpPr txBox="1"/>
          <p:nvPr/>
        </p:nvSpPr>
        <p:spPr>
          <a:xfrm>
            <a:off x="9953898" y="5948077"/>
            <a:ext cx="164211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Chalkduster" panose="03050602040202020205" pitchFamily="66" charset="77"/>
                <a:ea typeface="Brush Script MT" panose="03060802040406070304" pitchFamily="66" charset="-122"/>
                <a:cs typeface="Brush Script MT" panose="03060802040406070304" pitchFamily="66" charset="-122"/>
              </a:rPr>
              <a:t>Publishing </a:t>
            </a:r>
          </a:p>
          <a:p>
            <a:r>
              <a:rPr lang="en-US" dirty="0">
                <a:latin typeface="Chalkduster" panose="03050602040202020205" pitchFamily="66" charset="77"/>
                <a:ea typeface="Brush Script MT" panose="03060802040406070304" pitchFamily="66" charset="-122"/>
                <a:cs typeface="Brush Script MT" panose="03060802040406070304" pitchFamily="66" charset="-122"/>
              </a:rPr>
              <a:t>Machine</a:t>
            </a:r>
          </a:p>
        </p:txBody>
      </p:sp>
    </p:spTree>
    <p:extLst>
      <p:ext uri="{BB962C8B-B14F-4D97-AF65-F5344CB8AC3E}">
        <p14:creationId xmlns:p14="http://schemas.microsoft.com/office/powerpoint/2010/main" val="3660417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29" descr="logo_min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913" y="1299568"/>
            <a:ext cx="3201465" cy="2345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221" y="4753179"/>
            <a:ext cx="1079380" cy="10254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836" y="4753176"/>
            <a:ext cx="999030" cy="10081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314" y="4681168"/>
            <a:ext cx="1067950" cy="1196104"/>
          </a:xfrm>
          <a:prstGeom prst="rect">
            <a:avLst/>
          </a:prstGeom>
        </p:spPr>
      </p:pic>
      <p:pic>
        <p:nvPicPr>
          <p:cNvPr id="1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0" y="93497"/>
            <a:ext cx="12422777" cy="6873652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2510151" y="3551625"/>
            <a:ext cx="3816424" cy="7058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</p:cNvCxnSpPr>
          <p:nvPr/>
        </p:nvCxnSpPr>
        <p:spPr>
          <a:xfrm>
            <a:off x="6576307" y="4327718"/>
            <a:ext cx="5931307" cy="1050457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672064" y="3356992"/>
            <a:ext cx="2258594" cy="864096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600056" y="4365104"/>
            <a:ext cx="216024" cy="13681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205606" y="3573019"/>
            <a:ext cx="1474571" cy="2107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6205606" y="3678391"/>
            <a:ext cx="1292959" cy="1826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278913" y="3797992"/>
            <a:ext cx="966033" cy="1469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088139" y="4987073"/>
            <a:ext cx="576064" cy="1303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6003302" y="4851338"/>
            <a:ext cx="648074" cy="1357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6126626" y="5103848"/>
            <a:ext cx="576064" cy="1303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915107" y="3427035"/>
            <a:ext cx="3466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>
                    <a:lumMod val="20000"/>
                    <a:lumOff val="80000"/>
                  </a:schemeClr>
                </a:solidFill>
              </a:rPr>
              <a:t>e</a:t>
            </a:r>
            <a:r>
              <a:rPr lang="en-US" baseline="3000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13190" y="6196020"/>
            <a:ext cx="4665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A. </a:t>
            </a:r>
            <a:r>
              <a:rPr lang="en-US" err="1">
                <a:solidFill>
                  <a:srgbClr val="FFFFFF"/>
                </a:solidFill>
              </a:rPr>
              <a:t>Obertelli</a:t>
            </a:r>
            <a:r>
              <a:rPr lang="en-US">
                <a:solidFill>
                  <a:srgbClr val="FFFFFF"/>
                </a:solidFill>
              </a:rPr>
              <a:t> </a:t>
            </a:r>
            <a:r>
              <a:rPr lang="en-US" i="1">
                <a:solidFill>
                  <a:srgbClr val="FFFFFF"/>
                </a:solidFill>
              </a:rPr>
              <a:t>et al., </a:t>
            </a:r>
            <a:r>
              <a:rPr lang="en-US">
                <a:solidFill>
                  <a:srgbClr val="FFFFFF"/>
                </a:solidFill>
              </a:rPr>
              <a:t>Eur. Phys. Jour. A </a:t>
            </a:r>
            <a:r>
              <a:rPr lang="en-US" b="1">
                <a:solidFill>
                  <a:srgbClr val="FFFFFF"/>
                </a:solidFill>
              </a:rPr>
              <a:t>50</a:t>
            </a:r>
            <a:r>
              <a:rPr lang="en-US">
                <a:solidFill>
                  <a:srgbClr val="FFFFFF"/>
                </a:solidFill>
              </a:rPr>
              <a:t>, 8 (2014)</a:t>
            </a:r>
          </a:p>
          <a:p>
            <a:pPr algn="ctr"/>
            <a:r>
              <a:rPr lang="en-US" i="1">
                <a:solidFill>
                  <a:srgbClr val="FFFFFF"/>
                </a:solidFill>
              </a:rPr>
              <a:t>http://minos.cea.fr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13791" y="144491"/>
            <a:ext cx="18423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MINOS : </a:t>
            </a:r>
          </a:p>
          <a:p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Magic </a:t>
            </a:r>
          </a:p>
          <a:p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Numbers </a:t>
            </a:r>
          </a:p>
          <a:p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Off Stability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8807" y="2010632"/>
            <a:ext cx="13857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In-beam </a:t>
            </a:r>
          </a:p>
          <a:p>
            <a:r>
              <a:rPr lang="en-US" b="1">
                <a:solidFill>
                  <a:schemeClr val="bg1"/>
                </a:solidFill>
              </a:rPr>
              <a:t>knockout </a:t>
            </a:r>
          </a:p>
          <a:p>
            <a:r>
              <a:rPr lang="en-US" b="1">
                <a:solidFill>
                  <a:schemeClr val="bg1"/>
                </a:solidFill>
              </a:rPr>
              <a:t>experiments</a:t>
            </a:r>
          </a:p>
        </p:txBody>
      </p:sp>
      <p:sp>
        <p:nvSpPr>
          <p:cNvPr id="28" name="TextBox 27"/>
          <p:cNvSpPr txBox="1"/>
          <p:nvPr/>
        </p:nvSpPr>
        <p:spPr>
          <a:xfrm rot="710396">
            <a:off x="6990327" y="4723080"/>
            <a:ext cx="720080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i="1">
                <a:latin typeface="Baoli SC Regular"/>
                <a:cs typeface="Baoli SC Regular"/>
              </a:rPr>
              <a:t>TPC</a:t>
            </a:r>
          </a:p>
        </p:txBody>
      </p:sp>
      <p:sp>
        <p:nvSpPr>
          <p:cNvPr id="6" name="Ellipse 5"/>
          <p:cNvSpPr/>
          <p:nvPr/>
        </p:nvSpPr>
        <p:spPr>
          <a:xfrm>
            <a:off x="8976320" y="321297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50800" dist="660400" dir="2700000" algn="tl" rotWithShape="0">
              <a:prstClr val="black">
                <a:alpha val="7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Ellipse 32"/>
          <p:cNvSpPr/>
          <p:nvPr/>
        </p:nvSpPr>
        <p:spPr>
          <a:xfrm>
            <a:off x="6635215" y="5708408"/>
            <a:ext cx="500872" cy="544736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36525" dist="304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64" y="1424751"/>
            <a:ext cx="1128858" cy="11860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29" name="Grouper 28"/>
          <p:cNvGrpSpPr/>
          <p:nvPr/>
        </p:nvGrpSpPr>
        <p:grpSpPr>
          <a:xfrm rot="15745882">
            <a:off x="6902198" y="2572255"/>
            <a:ext cx="1499379" cy="1800652"/>
            <a:chOff x="-2557763" y="2098044"/>
            <a:chExt cx="1748799" cy="1926648"/>
          </a:xfrm>
        </p:grpSpPr>
        <p:cxnSp>
          <p:nvCxnSpPr>
            <p:cNvPr id="31" name="Connecteur en arc 30"/>
            <p:cNvCxnSpPr/>
            <p:nvPr/>
          </p:nvCxnSpPr>
          <p:spPr>
            <a:xfrm rot="16200000" flipH="1">
              <a:off x="-2576054" y="2116335"/>
              <a:ext cx="618694" cy="582111"/>
            </a:xfrm>
            <a:prstGeom prst="curvedConnector3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en arc 34"/>
            <p:cNvCxnSpPr/>
            <p:nvPr/>
          </p:nvCxnSpPr>
          <p:spPr>
            <a:xfrm rot="16200000" flipH="1">
              <a:off x="-2009118" y="2699747"/>
              <a:ext cx="618694" cy="582111"/>
            </a:xfrm>
            <a:prstGeom prst="curvedConnector3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en arc 35"/>
            <p:cNvCxnSpPr/>
            <p:nvPr/>
          </p:nvCxnSpPr>
          <p:spPr>
            <a:xfrm rot="16200000" flipH="1">
              <a:off x="-1409366" y="3424289"/>
              <a:ext cx="618694" cy="582111"/>
            </a:xfrm>
            <a:prstGeom prst="curvedConnector3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Ellipse 41"/>
          <p:cNvSpPr/>
          <p:nvPr/>
        </p:nvSpPr>
        <p:spPr>
          <a:xfrm>
            <a:off x="6414658" y="4197344"/>
            <a:ext cx="346146" cy="216024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654628" y="2987390"/>
            <a:ext cx="4360489" cy="310854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FFFF"/>
                </a:solidFill>
              </a:rPr>
              <a:t>(p,2p</a:t>
            </a:r>
            <a:r>
              <a:rPr lang="en-GB" sz="2800" dirty="0">
                <a:solidFill>
                  <a:srgbClr val="FFFFFF"/>
                </a:solidFill>
                <a:latin typeface="Symbol" charset="2"/>
                <a:cs typeface="Symbol" charset="2"/>
              </a:rPr>
              <a:t>g</a:t>
            </a:r>
            <a:r>
              <a:rPr lang="en-GB" sz="2800" dirty="0">
                <a:solidFill>
                  <a:srgbClr val="FFFFFF"/>
                </a:solidFill>
              </a:rPr>
              <a:t>)</a:t>
            </a:r>
          </a:p>
          <a:p>
            <a:r>
              <a:rPr lang="en-GB" sz="2800" dirty="0">
                <a:solidFill>
                  <a:srgbClr val="FFFFFF"/>
                </a:solidFill>
              </a:rPr>
              <a:t>(</a:t>
            </a:r>
            <a:r>
              <a:rPr lang="en-GB" sz="2800" dirty="0" err="1">
                <a:solidFill>
                  <a:srgbClr val="FFFFFF"/>
                </a:solidFill>
              </a:rPr>
              <a:t>p,pn</a:t>
            </a:r>
            <a:r>
              <a:rPr lang="en-GB" sz="2800" dirty="0" err="1">
                <a:solidFill>
                  <a:srgbClr val="FFFFFF"/>
                </a:solidFill>
                <a:latin typeface="Symbol" charset="2"/>
                <a:cs typeface="Symbol" charset="2"/>
              </a:rPr>
              <a:t>g</a:t>
            </a:r>
            <a:r>
              <a:rPr lang="en-GB" sz="2800" dirty="0">
                <a:solidFill>
                  <a:srgbClr val="FFFFFF"/>
                </a:solidFill>
              </a:rPr>
              <a:t>)</a:t>
            </a:r>
          </a:p>
          <a:p>
            <a:r>
              <a:rPr lang="en-GB" sz="2800" dirty="0">
                <a:solidFill>
                  <a:srgbClr val="FFFFFF"/>
                </a:solidFill>
              </a:rPr>
              <a:t>(</a:t>
            </a:r>
            <a:r>
              <a:rPr lang="en-GB" sz="2800" dirty="0" err="1">
                <a:solidFill>
                  <a:srgbClr val="FFFFFF"/>
                </a:solidFill>
              </a:rPr>
              <a:t>p,</a:t>
            </a:r>
            <a:r>
              <a:rPr lang="en-GB" sz="2800" dirty="0" err="1">
                <a:solidFill>
                  <a:srgbClr val="FFFFFF"/>
                </a:solidFill>
                <a:latin typeface="Symbol" charset="2"/>
                <a:cs typeface="Symbol" charset="2"/>
              </a:rPr>
              <a:t>ag</a:t>
            </a:r>
            <a:r>
              <a:rPr lang="en-GB" sz="2800" dirty="0">
                <a:solidFill>
                  <a:srgbClr val="FFFFFF"/>
                </a:solidFill>
                <a:latin typeface="Symbol" charset="2"/>
                <a:cs typeface="Symbol" charset="2"/>
              </a:rPr>
              <a:t>)</a:t>
            </a:r>
          </a:p>
          <a:p>
            <a:r>
              <a:rPr lang="en-GB" sz="2800" dirty="0">
                <a:solidFill>
                  <a:srgbClr val="FFFFFF"/>
                </a:solidFill>
                <a:latin typeface="Symbol" charset="2"/>
                <a:cs typeface="Symbol" charset="2"/>
              </a:rPr>
              <a:t>…</a:t>
            </a:r>
          </a:p>
          <a:p>
            <a:pPr marL="457200" indent="-457200">
              <a:buFont typeface="Symbol" pitchFamily="2" charset="2"/>
              <a:buChar char="g"/>
            </a:pPr>
            <a:r>
              <a:rPr lang="en-GB" sz="2800" dirty="0">
                <a:solidFill>
                  <a:srgbClr val="FFFFFF"/>
                </a:solidFill>
                <a:latin typeface="Symbol" charset="2"/>
                <a:cs typeface="Symbol" charset="2"/>
              </a:rPr>
              <a:t>- </a:t>
            </a:r>
            <a:r>
              <a:rPr lang="en-GB" sz="2800" dirty="0">
                <a:solidFill>
                  <a:srgbClr val="FFFFFF"/>
                </a:solidFill>
                <a:cs typeface="Symbol" charset="2"/>
              </a:rPr>
              <a:t>spectroscopy</a:t>
            </a:r>
          </a:p>
          <a:p>
            <a:pPr marL="457200" indent="-457200">
              <a:buFont typeface="Symbol" pitchFamily="2" charset="2"/>
              <a:buChar char="g"/>
            </a:pPr>
            <a:r>
              <a:rPr lang="en-GB" sz="2800" i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Doppler corrected</a:t>
            </a:r>
          </a:p>
          <a:p>
            <a:r>
              <a:rPr lang="en-GB" sz="2800" i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1Hz beam physics </a:t>
            </a:r>
          </a:p>
        </p:txBody>
      </p:sp>
      <p:pic>
        <p:nvPicPr>
          <p:cNvPr id="45" name="Picture 2" descr="http://ribf.riken.jp/~barbieri/nishina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0097" y="104055"/>
            <a:ext cx="835038" cy="873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0" name="Image 49" descr="GET-Logo 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645" y="93497"/>
            <a:ext cx="1114237" cy="910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7" name="Grouper 36"/>
          <p:cNvGrpSpPr/>
          <p:nvPr/>
        </p:nvGrpSpPr>
        <p:grpSpPr>
          <a:xfrm rot="15745882">
            <a:off x="8614781" y="848768"/>
            <a:ext cx="1499379" cy="1800652"/>
            <a:chOff x="-2557763" y="2098044"/>
            <a:chExt cx="1748799" cy="1926648"/>
          </a:xfrm>
        </p:grpSpPr>
        <p:cxnSp>
          <p:nvCxnSpPr>
            <p:cNvPr id="38" name="Connecteur en arc 37"/>
            <p:cNvCxnSpPr/>
            <p:nvPr/>
          </p:nvCxnSpPr>
          <p:spPr>
            <a:xfrm rot="16200000" flipH="1">
              <a:off x="-2576054" y="2116335"/>
              <a:ext cx="618694" cy="582111"/>
            </a:xfrm>
            <a:prstGeom prst="curvedConnector3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en arc 39"/>
            <p:cNvCxnSpPr/>
            <p:nvPr/>
          </p:nvCxnSpPr>
          <p:spPr>
            <a:xfrm rot="16200000" flipH="1">
              <a:off x="-2009118" y="2699747"/>
              <a:ext cx="618694" cy="582111"/>
            </a:xfrm>
            <a:prstGeom prst="curvedConnector3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en arc 40"/>
            <p:cNvCxnSpPr/>
            <p:nvPr/>
          </p:nvCxnSpPr>
          <p:spPr>
            <a:xfrm rot="16200000" flipH="1">
              <a:off x="-1409366" y="3424289"/>
              <a:ext cx="618694" cy="582111"/>
            </a:xfrm>
            <a:prstGeom prst="curvedConnector3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Image 47" descr="LogoIrfu.png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50000"/>
                    </a14:imgEffect>
                    <a14:imgEffect>
                      <a14:colorTemperature colorTemp="7983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61265" y="104056"/>
            <a:ext cx="977957" cy="966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C7E6672A-F1DE-FE43-A2A0-42DFF509B9EA}"/>
              </a:ext>
            </a:extLst>
          </p:cNvPr>
          <p:cNvSpPr txBox="1"/>
          <p:nvPr/>
        </p:nvSpPr>
        <p:spPr>
          <a:xfrm>
            <a:off x="10943844" y="144491"/>
            <a:ext cx="1290738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Gas &amp; DSSD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E572F3-5668-A94B-8D58-19B5351D1F0F}"/>
              </a:ext>
            </a:extLst>
          </p:cNvPr>
          <p:cNvSpPr txBox="1"/>
          <p:nvPr/>
        </p:nvSpPr>
        <p:spPr>
          <a:xfrm rot="621952">
            <a:off x="10506867" y="4919181"/>
            <a:ext cx="146924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Spectrometer</a:t>
            </a:r>
          </a:p>
        </p:txBody>
      </p:sp>
    </p:spTree>
    <p:extLst>
      <p:ext uri="{BB962C8B-B14F-4D97-AF65-F5344CB8AC3E}">
        <p14:creationId xmlns:p14="http://schemas.microsoft.com/office/powerpoint/2010/main" val="1014811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onfigMinosTPCDaliExpS021Nov15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492" y="-70555"/>
            <a:ext cx="9271550" cy="6999110"/>
          </a:xfrm>
          <a:prstGeom prst="rect">
            <a:avLst/>
          </a:prstGeom>
        </p:spPr>
      </p:pic>
      <p:pic>
        <p:nvPicPr>
          <p:cNvPr id="2" name="Image 1" descr="ConfigMinostopExpSam21vNov15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970" y="0"/>
            <a:ext cx="5138462" cy="6858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B9E270D-CB2C-D747-A8E1-0CE0056C45C4}"/>
              </a:ext>
            </a:extLst>
          </p:cNvPr>
          <p:cNvCxnSpPr/>
          <p:nvPr/>
        </p:nvCxnSpPr>
        <p:spPr>
          <a:xfrm>
            <a:off x="3014133" y="3064933"/>
            <a:ext cx="6096000" cy="287867"/>
          </a:xfrm>
          <a:prstGeom prst="straightConnector1">
            <a:avLst/>
          </a:prstGeom>
          <a:ln w="3175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B5E4F58-D504-CA4A-9B41-2BF6AB602362}"/>
              </a:ext>
            </a:extLst>
          </p:cNvPr>
          <p:cNvSpPr txBox="1"/>
          <p:nvPr/>
        </p:nvSpPr>
        <p:spPr>
          <a:xfrm>
            <a:off x="10216044" y="2270425"/>
            <a:ext cx="1290738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Gas &amp; DSSD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DF3FCA-0EBF-CE4B-844F-58BD84095651}"/>
              </a:ext>
            </a:extLst>
          </p:cNvPr>
          <p:cNvSpPr txBox="1"/>
          <p:nvPr/>
        </p:nvSpPr>
        <p:spPr>
          <a:xfrm>
            <a:off x="8486453" y="4867949"/>
            <a:ext cx="3429001" cy="1815882"/>
          </a:xfrm>
          <a:prstGeom prst="rect">
            <a:avLst/>
          </a:prstGeom>
          <a:solidFill>
            <a:schemeClr val="tx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Can we build a TPC </a:t>
            </a:r>
          </a:p>
          <a:p>
            <a:r>
              <a:rPr lang="en-US" sz="2800" dirty="0">
                <a:solidFill>
                  <a:schemeClr val="bg1"/>
                </a:solidFill>
              </a:rPr>
              <a:t>with much higher</a:t>
            </a:r>
          </a:p>
          <a:p>
            <a:r>
              <a:rPr lang="en-US" sz="2800" dirty="0">
                <a:solidFill>
                  <a:schemeClr val="bg1"/>
                </a:solidFill>
              </a:rPr>
              <a:t>tracking </a:t>
            </a:r>
            <a:r>
              <a:rPr lang="en-US" sz="2800" dirty="0" err="1">
                <a:solidFill>
                  <a:schemeClr val="bg1"/>
                </a:solidFill>
              </a:rPr>
              <a:t>resoln</a:t>
            </a:r>
            <a:r>
              <a:rPr lang="en-US" sz="2800" dirty="0">
                <a:solidFill>
                  <a:schemeClr val="bg1"/>
                </a:solidFill>
              </a:rPr>
              <a:t> ?</a:t>
            </a:r>
          </a:p>
          <a:p>
            <a:r>
              <a:rPr lang="en-US" sz="2800" dirty="0">
                <a:solidFill>
                  <a:schemeClr val="bg1"/>
                </a:solidFill>
              </a:rPr>
              <a:t>Minos Vertex 3-4mm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45AB1-3538-644A-87A9-F9D9569D17AD}"/>
              </a:ext>
            </a:extLst>
          </p:cNvPr>
          <p:cNvSpPr txBox="1"/>
          <p:nvPr/>
        </p:nvSpPr>
        <p:spPr>
          <a:xfrm>
            <a:off x="5174951" y="4894957"/>
            <a:ext cx="3199042" cy="1384995"/>
          </a:xfrm>
          <a:prstGeom prst="rect">
            <a:avLst/>
          </a:prstGeom>
          <a:solidFill>
            <a:schemeClr val="tx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Replacing of MINOS</a:t>
            </a:r>
          </a:p>
          <a:p>
            <a:r>
              <a:rPr lang="en-US" sz="2800" dirty="0">
                <a:solidFill>
                  <a:schemeClr val="bg1"/>
                </a:solidFill>
              </a:rPr>
              <a:t>by DSSSDs is being done</a:t>
            </a:r>
          </a:p>
        </p:txBody>
      </p:sp>
    </p:spTree>
    <p:extLst>
      <p:ext uri="{BB962C8B-B14F-4D97-AF65-F5344CB8AC3E}">
        <p14:creationId xmlns:p14="http://schemas.microsoft.com/office/powerpoint/2010/main" val="4042874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ab2_cl31exp_internals_presentation8.PNG" descr="ab2_cl31exp_internals_presentation8.PNG"/>
          <p:cNvPicPr>
            <a:picLocks noChangeAspect="1"/>
          </p:cNvPicPr>
          <p:nvPr/>
        </p:nvPicPr>
        <p:blipFill rotWithShape="1">
          <a:blip r:embed="rId2"/>
          <a:srcRect l="3538" r="-2562"/>
          <a:stretch/>
        </p:blipFill>
        <p:spPr>
          <a:xfrm flipV="1">
            <a:off x="8195" y="901898"/>
            <a:ext cx="12418141" cy="5572644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The AstroBox2 detect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000"/>
            </a:lvl1pPr>
          </a:lstStyle>
          <a:p>
            <a:r>
              <a:rPr lang="fr-FR" sz="6600"/>
              <a:t> </a:t>
            </a:r>
            <a:r>
              <a:rPr sz="6600"/>
              <a:t>AstroBox2 </a:t>
            </a:r>
            <a:r>
              <a:rPr lang="fr-FR" sz="6600"/>
              <a:t> </a:t>
            </a:r>
            <a:endParaRPr sz="6600"/>
          </a:p>
        </p:txBody>
      </p:sp>
      <p:sp>
        <p:nvSpPr>
          <p:cNvPr id="2" name="Rectangle 1"/>
          <p:cNvSpPr/>
          <p:nvPr/>
        </p:nvSpPr>
        <p:spPr>
          <a:xfrm>
            <a:off x="0" y="6533535"/>
            <a:ext cx="6096000" cy="324465"/>
          </a:xfrm>
          <a:prstGeom prst="rect">
            <a:avLst/>
          </a:prstGeom>
          <a:solidFill>
            <a:srgbClr val="5C5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8229600" cy="901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en-US" sz="320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Multi-Function high </a:t>
            </a:r>
            <a:r>
              <a:rPr lang="en-US" sz="3200" err="1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resol</a:t>
            </a:r>
            <a:r>
              <a:rPr lang="en-US" sz="3200" baseline="30000" err="1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n</a:t>
            </a:r>
            <a:r>
              <a:rPr lang="en-US" sz="320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 Pad Planes</a:t>
            </a:r>
            <a:endParaRPr lang="en-US" sz="3200" i="1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77"/>
            </a:endParaRPr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403761" y="2624447"/>
            <a:ext cx="5692239" cy="1175657"/>
          </a:xfrm>
          <a:prstGeom prst="straightConnector1">
            <a:avLst/>
          </a:prstGeom>
          <a:ln w="57150">
            <a:solidFill>
              <a:srgbClr val="FF000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491566" y="3403599"/>
            <a:ext cx="165100" cy="1651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6692900" y="3081325"/>
            <a:ext cx="141294" cy="2968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5"/>
          </p:cNvCxnSpPr>
          <p:nvPr/>
        </p:nvCxnSpPr>
        <p:spPr>
          <a:xfrm>
            <a:off x="6632488" y="3544521"/>
            <a:ext cx="2208578" cy="283087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Screen Shot 2017-06-20 at 10.54.21 .png" descr="Screen Shot 2017-06-20 at 10.54.21 .png">
            <a:extLst>
              <a:ext uri="{FF2B5EF4-FFF2-40B4-BE49-F238E27FC236}">
                <a16:creationId xmlns:a16="http://schemas.microsoft.com/office/drawing/2014/main" id="{37678FCD-8FE4-EA42-B30E-8431FB234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325" y="1042820"/>
            <a:ext cx="4436726" cy="29947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DAB916-FA2B-3141-AB87-61CB7B4D253A}"/>
              </a:ext>
            </a:extLst>
          </p:cNvPr>
          <p:cNvSpPr txBox="1"/>
          <p:nvPr/>
        </p:nvSpPr>
        <p:spPr>
          <a:xfrm>
            <a:off x="7218814" y="4037610"/>
            <a:ext cx="306494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err="1"/>
              <a:t>ß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E6624A-9EAB-1D4A-8010-890EE20E64F9}"/>
              </a:ext>
            </a:extLst>
          </p:cNvPr>
          <p:cNvSpPr txBox="1"/>
          <p:nvPr/>
        </p:nvSpPr>
        <p:spPr>
          <a:xfrm>
            <a:off x="354482" y="4710932"/>
            <a:ext cx="376031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A small 32 Channel Large </a:t>
            </a:r>
          </a:p>
          <a:p>
            <a:r>
              <a:rPr lang="en-US" sz="2400" dirty="0">
                <a:solidFill>
                  <a:schemeClr val="accent1"/>
                </a:solidFill>
              </a:rPr>
              <a:t>Simplicity  </a:t>
            </a:r>
          </a:p>
          <a:p>
            <a:r>
              <a:rPr lang="en-US" sz="2400" dirty="0">
                <a:solidFill>
                  <a:schemeClr val="accent1"/>
                </a:solidFill>
              </a:rPr>
              <a:t>Micromegas</a:t>
            </a:r>
          </a:p>
          <a:p>
            <a:r>
              <a:rPr lang="en-US" sz="2400" dirty="0">
                <a:solidFill>
                  <a:schemeClr val="accent1"/>
                </a:solidFill>
              </a:rPr>
              <a:t>Multi-</a:t>
            </a:r>
            <a:r>
              <a:rPr lang="en-US" sz="2400" dirty="0" err="1">
                <a:solidFill>
                  <a:schemeClr val="accent1"/>
                </a:solidFill>
              </a:rPr>
              <a:t>fn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7AA9418-954B-644D-993F-40CDAD1DD114}"/>
              </a:ext>
            </a:extLst>
          </p:cNvPr>
          <p:cNvSpPr/>
          <p:nvPr/>
        </p:nvSpPr>
        <p:spPr>
          <a:xfrm>
            <a:off x="5640344" y="3355603"/>
            <a:ext cx="992144" cy="774700"/>
          </a:xfrm>
          <a:custGeom>
            <a:avLst/>
            <a:gdLst>
              <a:gd name="connsiteX0" fmla="*/ 330200 w 723900"/>
              <a:gd name="connsiteY0" fmla="*/ 406400 h 774700"/>
              <a:gd name="connsiteX1" fmla="*/ 114300 w 723900"/>
              <a:gd name="connsiteY1" fmla="*/ 279400 h 774700"/>
              <a:gd name="connsiteX2" fmla="*/ 88900 w 723900"/>
              <a:gd name="connsiteY2" fmla="*/ 203200 h 774700"/>
              <a:gd name="connsiteX3" fmla="*/ 127000 w 723900"/>
              <a:gd name="connsiteY3" fmla="*/ 114300 h 774700"/>
              <a:gd name="connsiteX4" fmla="*/ 165100 w 723900"/>
              <a:gd name="connsiteY4" fmla="*/ 101600 h 774700"/>
              <a:gd name="connsiteX5" fmla="*/ 177800 w 723900"/>
              <a:gd name="connsiteY5" fmla="*/ 63500 h 774700"/>
              <a:gd name="connsiteX6" fmla="*/ 165100 w 723900"/>
              <a:gd name="connsiteY6" fmla="*/ 25400 h 774700"/>
              <a:gd name="connsiteX7" fmla="*/ 203200 w 723900"/>
              <a:gd name="connsiteY7" fmla="*/ 0 h 774700"/>
              <a:gd name="connsiteX8" fmla="*/ 279400 w 723900"/>
              <a:gd name="connsiteY8" fmla="*/ 38100 h 774700"/>
              <a:gd name="connsiteX9" fmla="*/ 330200 w 723900"/>
              <a:gd name="connsiteY9" fmla="*/ 114300 h 774700"/>
              <a:gd name="connsiteX10" fmla="*/ 368300 w 723900"/>
              <a:gd name="connsiteY10" fmla="*/ 190500 h 774700"/>
              <a:gd name="connsiteX11" fmla="*/ 355600 w 723900"/>
              <a:gd name="connsiteY11" fmla="*/ 228600 h 774700"/>
              <a:gd name="connsiteX12" fmla="*/ 419100 w 723900"/>
              <a:gd name="connsiteY12" fmla="*/ 342900 h 774700"/>
              <a:gd name="connsiteX13" fmla="*/ 495300 w 723900"/>
              <a:gd name="connsiteY13" fmla="*/ 368300 h 774700"/>
              <a:gd name="connsiteX14" fmla="*/ 495300 w 723900"/>
              <a:gd name="connsiteY14" fmla="*/ 508000 h 774700"/>
              <a:gd name="connsiteX15" fmla="*/ 469900 w 723900"/>
              <a:gd name="connsiteY15" fmla="*/ 546100 h 774700"/>
              <a:gd name="connsiteX16" fmla="*/ 419100 w 723900"/>
              <a:gd name="connsiteY16" fmla="*/ 596900 h 774700"/>
              <a:gd name="connsiteX17" fmla="*/ 431800 w 723900"/>
              <a:gd name="connsiteY17" fmla="*/ 673100 h 774700"/>
              <a:gd name="connsiteX18" fmla="*/ 444500 w 723900"/>
              <a:gd name="connsiteY18" fmla="*/ 749300 h 774700"/>
              <a:gd name="connsiteX19" fmla="*/ 368300 w 723900"/>
              <a:gd name="connsiteY19" fmla="*/ 774700 h 774700"/>
              <a:gd name="connsiteX20" fmla="*/ 266700 w 723900"/>
              <a:gd name="connsiteY20" fmla="*/ 736600 h 774700"/>
              <a:gd name="connsiteX21" fmla="*/ 241300 w 723900"/>
              <a:gd name="connsiteY21" fmla="*/ 698500 h 774700"/>
              <a:gd name="connsiteX22" fmla="*/ 228600 w 723900"/>
              <a:gd name="connsiteY22" fmla="*/ 647700 h 774700"/>
              <a:gd name="connsiteX23" fmla="*/ 215900 w 723900"/>
              <a:gd name="connsiteY23" fmla="*/ 571500 h 774700"/>
              <a:gd name="connsiteX24" fmla="*/ 177800 w 723900"/>
              <a:gd name="connsiteY24" fmla="*/ 558800 h 774700"/>
              <a:gd name="connsiteX25" fmla="*/ 88900 w 723900"/>
              <a:gd name="connsiteY25" fmla="*/ 533400 h 774700"/>
              <a:gd name="connsiteX26" fmla="*/ 25400 w 723900"/>
              <a:gd name="connsiteY26" fmla="*/ 419100 h 774700"/>
              <a:gd name="connsiteX27" fmla="*/ 0 w 723900"/>
              <a:gd name="connsiteY27" fmla="*/ 381000 h 774700"/>
              <a:gd name="connsiteX28" fmla="*/ 25400 w 723900"/>
              <a:gd name="connsiteY28" fmla="*/ 304800 h 774700"/>
              <a:gd name="connsiteX29" fmla="*/ 76200 w 723900"/>
              <a:gd name="connsiteY29" fmla="*/ 228600 h 774700"/>
              <a:gd name="connsiteX30" fmla="*/ 114300 w 723900"/>
              <a:gd name="connsiteY30" fmla="*/ 241300 h 774700"/>
              <a:gd name="connsiteX31" fmla="*/ 228600 w 723900"/>
              <a:gd name="connsiteY31" fmla="*/ 266700 h 774700"/>
              <a:gd name="connsiteX32" fmla="*/ 317500 w 723900"/>
              <a:gd name="connsiteY32" fmla="*/ 330200 h 774700"/>
              <a:gd name="connsiteX33" fmla="*/ 355600 w 723900"/>
              <a:gd name="connsiteY33" fmla="*/ 254000 h 774700"/>
              <a:gd name="connsiteX34" fmla="*/ 342900 w 723900"/>
              <a:gd name="connsiteY34" fmla="*/ 203200 h 774700"/>
              <a:gd name="connsiteX35" fmla="*/ 355600 w 723900"/>
              <a:gd name="connsiteY35" fmla="*/ 152400 h 774700"/>
              <a:gd name="connsiteX36" fmla="*/ 393700 w 723900"/>
              <a:gd name="connsiteY36" fmla="*/ 139700 h 774700"/>
              <a:gd name="connsiteX37" fmla="*/ 469900 w 723900"/>
              <a:gd name="connsiteY37" fmla="*/ 177800 h 774700"/>
              <a:gd name="connsiteX38" fmla="*/ 495300 w 723900"/>
              <a:gd name="connsiteY38" fmla="*/ 215900 h 774700"/>
              <a:gd name="connsiteX39" fmla="*/ 508000 w 723900"/>
              <a:gd name="connsiteY39" fmla="*/ 266700 h 774700"/>
              <a:gd name="connsiteX40" fmla="*/ 520700 w 723900"/>
              <a:gd name="connsiteY40" fmla="*/ 304800 h 774700"/>
              <a:gd name="connsiteX41" fmla="*/ 508000 w 723900"/>
              <a:gd name="connsiteY41" fmla="*/ 381000 h 774700"/>
              <a:gd name="connsiteX42" fmla="*/ 431800 w 723900"/>
              <a:gd name="connsiteY42" fmla="*/ 406400 h 774700"/>
              <a:gd name="connsiteX43" fmla="*/ 469900 w 723900"/>
              <a:gd name="connsiteY43" fmla="*/ 431800 h 774700"/>
              <a:gd name="connsiteX44" fmla="*/ 482600 w 723900"/>
              <a:gd name="connsiteY44" fmla="*/ 469900 h 774700"/>
              <a:gd name="connsiteX45" fmla="*/ 520700 w 723900"/>
              <a:gd name="connsiteY45" fmla="*/ 482600 h 774700"/>
              <a:gd name="connsiteX46" fmla="*/ 609600 w 723900"/>
              <a:gd name="connsiteY46" fmla="*/ 520700 h 774700"/>
              <a:gd name="connsiteX47" fmla="*/ 622300 w 723900"/>
              <a:gd name="connsiteY47" fmla="*/ 596900 h 774700"/>
              <a:gd name="connsiteX48" fmla="*/ 660400 w 723900"/>
              <a:gd name="connsiteY48" fmla="*/ 609600 h 774700"/>
              <a:gd name="connsiteX49" fmla="*/ 673100 w 723900"/>
              <a:gd name="connsiteY49" fmla="*/ 558800 h 774700"/>
              <a:gd name="connsiteX50" fmla="*/ 685800 w 723900"/>
              <a:gd name="connsiteY50" fmla="*/ 520700 h 774700"/>
              <a:gd name="connsiteX51" fmla="*/ 698500 w 723900"/>
              <a:gd name="connsiteY51" fmla="*/ 393700 h 774700"/>
              <a:gd name="connsiteX52" fmla="*/ 711200 w 723900"/>
              <a:gd name="connsiteY52" fmla="*/ 355600 h 774700"/>
              <a:gd name="connsiteX53" fmla="*/ 698500 w 723900"/>
              <a:gd name="connsiteY53" fmla="*/ 292100 h 774700"/>
              <a:gd name="connsiteX54" fmla="*/ 723900 w 723900"/>
              <a:gd name="connsiteY54" fmla="*/ 203200 h 774700"/>
              <a:gd name="connsiteX55" fmla="*/ 711200 w 723900"/>
              <a:gd name="connsiteY55" fmla="*/ 15240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23900" h="774700">
                <a:moveTo>
                  <a:pt x="330200" y="406400"/>
                </a:moveTo>
                <a:cubicBezTo>
                  <a:pt x="258233" y="364067"/>
                  <a:pt x="178166" y="333182"/>
                  <a:pt x="114300" y="279400"/>
                </a:cubicBezTo>
                <a:cubicBezTo>
                  <a:pt x="93820" y="262154"/>
                  <a:pt x="88900" y="203200"/>
                  <a:pt x="88900" y="203200"/>
                </a:cubicBezTo>
                <a:cubicBezTo>
                  <a:pt x="96526" y="172695"/>
                  <a:pt x="99592" y="136226"/>
                  <a:pt x="127000" y="114300"/>
                </a:cubicBezTo>
                <a:cubicBezTo>
                  <a:pt x="137453" y="105937"/>
                  <a:pt x="152400" y="105833"/>
                  <a:pt x="165100" y="101600"/>
                </a:cubicBezTo>
                <a:cubicBezTo>
                  <a:pt x="169333" y="88900"/>
                  <a:pt x="177800" y="76887"/>
                  <a:pt x="177800" y="63500"/>
                </a:cubicBezTo>
                <a:cubicBezTo>
                  <a:pt x="177800" y="50113"/>
                  <a:pt x="160128" y="37829"/>
                  <a:pt x="165100" y="25400"/>
                </a:cubicBezTo>
                <a:cubicBezTo>
                  <a:pt x="170769" y="11228"/>
                  <a:pt x="190500" y="8467"/>
                  <a:pt x="203200" y="0"/>
                </a:cubicBezTo>
                <a:cubicBezTo>
                  <a:pt x="230377" y="9059"/>
                  <a:pt x="259125" y="14929"/>
                  <a:pt x="279400" y="38100"/>
                </a:cubicBezTo>
                <a:cubicBezTo>
                  <a:pt x="299502" y="61074"/>
                  <a:pt x="313267" y="88900"/>
                  <a:pt x="330200" y="114300"/>
                </a:cubicBezTo>
                <a:cubicBezTo>
                  <a:pt x="363026" y="163539"/>
                  <a:pt x="350773" y="137920"/>
                  <a:pt x="368300" y="190500"/>
                </a:cubicBezTo>
                <a:cubicBezTo>
                  <a:pt x="364067" y="203200"/>
                  <a:pt x="355600" y="215213"/>
                  <a:pt x="355600" y="228600"/>
                </a:cubicBezTo>
                <a:cubicBezTo>
                  <a:pt x="355600" y="258420"/>
                  <a:pt x="411848" y="340483"/>
                  <a:pt x="419100" y="342900"/>
                </a:cubicBezTo>
                <a:lnTo>
                  <a:pt x="495300" y="368300"/>
                </a:lnTo>
                <a:cubicBezTo>
                  <a:pt x="505848" y="431587"/>
                  <a:pt x="517829" y="447923"/>
                  <a:pt x="495300" y="508000"/>
                </a:cubicBezTo>
                <a:cubicBezTo>
                  <a:pt x="489941" y="522292"/>
                  <a:pt x="476726" y="532448"/>
                  <a:pt x="469900" y="546100"/>
                </a:cubicBezTo>
                <a:cubicBezTo>
                  <a:pt x="442807" y="600287"/>
                  <a:pt x="480060" y="576580"/>
                  <a:pt x="419100" y="596900"/>
                </a:cubicBezTo>
                <a:cubicBezTo>
                  <a:pt x="423333" y="622300"/>
                  <a:pt x="423657" y="648671"/>
                  <a:pt x="431800" y="673100"/>
                </a:cubicBezTo>
                <a:cubicBezTo>
                  <a:pt x="439072" y="694915"/>
                  <a:pt x="484439" y="720772"/>
                  <a:pt x="444500" y="749300"/>
                </a:cubicBezTo>
                <a:cubicBezTo>
                  <a:pt x="422713" y="764862"/>
                  <a:pt x="368300" y="774700"/>
                  <a:pt x="368300" y="774700"/>
                </a:cubicBezTo>
                <a:cubicBezTo>
                  <a:pt x="334121" y="766155"/>
                  <a:pt x="295162" y="760318"/>
                  <a:pt x="266700" y="736600"/>
                </a:cubicBezTo>
                <a:cubicBezTo>
                  <a:pt x="254974" y="726829"/>
                  <a:pt x="249767" y="711200"/>
                  <a:pt x="241300" y="698500"/>
                </a:cubicBezTo>
                <a:cubicBezTo>
                  <a:pt x="237067" y="681567"/>
                  <a:pt x="232023" y="664816"/>
                  <a:pt x="228600" y="647700"/>
                </a:cubicBezTo>
                <a:cubicBezTo>
                  <a:pt x="223550" y="622450"/>
                  <a:pt x="228676" y="593858"/>
                  <a:pt x="215900" y="571500"/>
                </a:cubicBezTo>
                <a:cubicBezTo>
                  <a:pt x="209258" y="559877"/>
                  <a:pt x="190672" y="562478"/>
                  <a:pt x="177800" y="558800"/>
                </a:cubicBezTo>
                <a:cubicBezTo>
                  <a:pt x="66172" y="526906"/>
                  <a:pt x="180251" y="563850"/>
                  <a:pt x="88900" y="533400"/>
                </a:cubicBezTo>
                <a:cubicBezTo>
                  <a:pt x="66547" y="466340"/>
                  <a:pt x="83626" y="506439"/>
                  <a:pt x="25400" y="419100"/>
                </a:cubicBezTo>
                <a:lnTo>
                  <a:pt x="0" y="381000"/>
                </a:lnTo>
                <a:cubicBezTo>
                  <a:pt x="8467" y="355600"/>
                  <a:pt x="10548" y="327077"/>
                  <a:pt x="25400" y="304800"/>
                </a:cubicBezTo>
                <a:lnTo>
                  <a:pt x="76200" y="228600"/>
                </a:lnTo>
                <a:cubicBezTo>
                  <a:pt x="88900" y="232833"/>
                  <a:pt x="101428" y="237622"/>
                  <a:pt x="114300" y="241300"/>
                </a:cubicBezTo>
                <a:cubicBezTo>
                  <a:pt x="156149" y="253257"/>
                  <a:pt x="184952" y="257970"/>
                  <a:pt x="228600" y="266700"/>
                </a:cubicBezTo>
                <a:cubicBezTo>
                  <a:pt x="286826" y="354039"/>
                  <a:pt x="250440" y="352553"/>
                  <a:pt x="317500" y="330200"/>
                </a:cubicBezTo>
                <a:cubicBezTo>
                  <a:pt x="330342" y="310937"/>
                  <a:pt x="355600" y="280290"/>
                  <a:pt x="355600" y="254000"/>
                </a:cubicBezTo>
                <a:cubicBezTo>
                  <a:pt x="355600" y="236546"/>
                  <a:pt x="347133" y="220133"/>
                  <a:pt x="342900" y="203200"/>
                </a:cubicBezTo>
                <a:cubicBezTo>
                  <a:pt x="347133" y="186267"/>
                  <a:pt x="344696" y="166030"/>
                  <a:pt x="355600" y="152400"/>
                </a:cubicBezTo>
                <a:cubicBezTo>
                  <a:pt x="363963" y="141947"/>
                  <a:pt x="380313" y="139700"/>
                  <a:pt x="393700" y="139700"/>
                </a:cubicBezTo>
                <a:cubicBezTo>
                  <a:pt x="419990" y="139700"/>
                  <a:pt x="450637" y="164958"/>
                  <a:pt x="469900" y="177800"/>
                </a:cubicBezTo>
                <a:cubicBezTo>
                  <a:pt x="478367" y="190500"/>
                  <a:pt x="489287" y="201871"/>
                  <a:pt x="495300" y="215900"/>
                </a:cubicBezTo>
                <a:cubicBezTo>
                  <a:pt x="502176" y="231943"/>
                  <a:pt x="503205" y="249917"/>
                  <a:pt x="508000" y="266700"/>
                </a:cubicBezTo>
                <a:cubicBezTo>
                  <a:pt x="511678" y="279572"/>
                  <a:pt x="516467" y="292100"/>
                  <a:pt x="520700" y="304800"/>
                </a:cubicBezTo>
                <a:cubicBezTo>
                  <a:pt x="516467" y="330200"/>
                  <a:pt x="527782" y="364515"/>
                  <a:pt x="508000" y="381000"/>
                </a:cubicBezTo>
                <a:cubicBezTo>
                  <a:pt x="394828" y="475310"/>
                  <a:pt x="473990" y="279829"/>
                  <a:pt x="431800" y="406400"/>
                </a:cubicBezTo>
                <a:cubicBezTo>
                  <a:pt x="444500" y="414867"/>
                  <a:pt x="460365" y="419881"/>
                  <a:pt x="469900" y="431800"/>
                </a:cubicBezTo>
                <a:cubicBezTo>
                  <a:pt x="478263" y="442253"/>
                  <a:pt x="473134" y="460434"/>
                  <a:pt x="482600" y="469900"/>
                </a:cubicBezTo>
                <a:cubicBezTo>
                  <a:pt x="492066" y="479366"/>
                  <a:pt x="508395" y="477327"/>
                  <a:pt x="520700" y="482600"/>
                </a:cubicBezTo>
                <a:cubicBezTo>
                  <a:pt x="630554" y="529680"/>
                  <a:pt x="520249" y="490916"/>
                  <a:pt x="609600" y="520700"/>
                </a:cubicBezTo>
                <a:cubicBezTo>
                  <a:pt x="613833" y="546100"/>
                  <a:pt x="609524" y="574542"/>
                  <a:pt x="622300" y="596900"/>
                </a:cubicBezTo>
                <a:cubicBezTo>
                  <a:pt x="628942" y="608523"/>
                  <a:pt x="649690" y="617632"/>
                  <a:pt x="660400" y="609600"/>
                </a:cubicBezTo>
                <a:cubicBezTo>
                  <a:pt x="674364" y="599127"/>
                  <a:pt x="668305" y="575583"/>
                  <a:pt x="673100" y="558800"/>
                </a:cubicBezTo>
                <a:cubicBezTo>
                  <a:pt x="676778" y="545928"/>
                  <a:pt x="681567" y="533400"/>
                  <a:pt x="685800" y="520700"/>
                </a:cubicBezTo>
                <a:cubicBezTo>
                  <a:pt x="666606" y="443925"/>
                  <a:pt x="667580" y="486459"/>
                  <a:pt x="698500" y="393700"/>
                </a:cubicBezTo>
                <a:lnTo>
                  <a:pt x="711200" y="355600"/>
                </a:lnTo>
                <a:cubicBezTo>
                  <a:pt x="706967" y="334433"/>
                  <a:pt x="698500" y="313686"/>
                  <a:pt x="698500" y="292100"/>
                </a:cubicBezTo>
                <a:cubicBezTo>
                  <a:pt x="698500" y="276153"/>
                  <a:pt x="717911" y="221167"/>
                  <a:pt x="723900" y="203200"/>
                </a:cubicBezTo>
                <a:lnTo>
                  <a:pt x="711200" y="152400"/>
                </a:lnTo>
              </a:path>
            </a:pathLst>
          </a:custGeom>
          <a:noFill/>
          <a:ln w="2857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22164-5315-4744-9283-48773E3B2871}"/>
              </a:ext>
            </a:extLst>
          </p:cNvPr>
          <p:cNvSpPr txBox="1"/>
          <p:nvPr/>
        </p:nvSpPr>
        <p:spPr>
          <a:xfrm>
            <a:off x="8656335" y="226640"/>
            <a:ext cx="1872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err="1">
                <a:solidFill>
                  <a:schemeClr val="bg1"/>
                </a:solidFill>
                <a:latin typeface="Arial Rounded MT Bold" panose="020F0704030504030204" pitchFamily="34" charset="77"/>
              </a:rPr>
              <a:t>AstroBOX</a:t>
            </a:r>
            <a:endParaRPr lang="en-US" sz="2800">
              <a:solidFill>
                <a:schemeClr val="bg1"/>
              </a:solidFill>
              <a:latin typeface="Arial Rounded MT Bold" panose="020F0704030504030204" pitchFamily="34" charset="77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760B454-C925-E34D-9FDF-90C3965731C0}"/>
              </a:ext>
            </a:extLst>
          </p:cNvPr>
          <p:cNvGrpSpPr/>
          <p:nvPr/>
        </p:nvGrpSpPr>
        <p:grpSpPr>
          <a:xfrm>
            <a:off x="1413231" y="2624446"/>
            <a:ext cx="821410" cy="580320"/>
            <a:chOff x="10104895" y="-1131375"/>
            <a:chExt cx="821410" cy="5267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A666B29-B928-1143-A1CB-37595A7D7B21}"/>
                </a:ext>
              </a:extLst>
            </p:cNvPr>
            <p:cNvSpPr/>
            <p:nvPr/>
          </p:nvSpPr>
          <p:spPr>
            <a:xfrm>
              <a:off x="10104895" y="-1131375"/>
              <a:ext cx="821410" cy="52676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DA4170-7F4D-F24B-A972-79432A685006}"/>
                </a:ext>
              </a:extLst>
            </p:cNvPr>
            <p:cNvSpPr txBox="1"/>
            <p:nvPr/>
          </p:nvSpPr>
          <p:spPr>
            <a:xfrm>
              <a:off x="10228115" y="-973948"/>
              <a:ext cx="633507" cy="33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>
                  <a:solidFill>
                    <a:schemeClr val="bg1"/>
                  </a:solidFill>
                </a:rPr>
                <a:t>23</a:t>
              </a:r>
              <a:r>
                <a:rPr lang="en-US">
                  <a:solidFill>
                    <a:schemeClr val="bg1"/>
                  </a:solidFill>
                </a:rPr>
                <a:t>Al</a:t>
              </a:r>
              <a:r>
                <a:rPr lang="en-US" sz="2000" baseline="30000">
                  <a:solidFill>
                    <a:schemeClr val="bg1"/>
                  </a:solidFill>
                </a:rPr>
                <a:t>--</a:t>
              </a:r>
              <a:endParaRPr lang="en-US" baseline="30000">
                <a:solidFill>
                  <a:schemeClr val="bg1"/>
                </a:solidFill>
              </a:endParaRP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F61A0D9-4623-594D-BF32-9E7D7ECC5328}"/>
              </a:ext>
            </a:extLst>
          </p:cNvPr>
          <p:cNvCxnSpPr>
            <a:cxnSpLocks/>
          </p:cNvCxnSpPr>
          <p:nvPr/>
        </p:nvCxnSpPr>
        <p:spPr>
          <a:xfrm flipH="1">
            <a:off x="8841066" y="1681201"/>
            <a:ext cx="168463" cy="16970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47" descr="LogoIrfu.png">
            <a:extLst>
              <a:ext uri="{FF2B5EF4-FFF2-40B4-BE49-F238E27FC236}">
                <a16:creationId xmlns:a16="http://schemas.microsoft.com/office/drawing/2014/main" id="{74746D02-69CF-EF4C-A024-6D9FF7C8C0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50000"/>
                    </a14:imgEffect>
                    <a14:imgEffect>
                      <a14:colorTemperature colorTemp="7983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39092" y="5297662"/>
            <a:ext cx="977957" cy="966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413299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ab2_cl31exp_internals_presentation8.PNG" descr="ab2_cl31exp_internals_presentation8.PNG"/>
          <p:cNvPicPr>
            <a:picLocks noChangeAspect="1"/>
          </p:cNvPicPr>
          <p:nvPr/>
        </p:nvPicPr>
        <p:blipFill rotWithShape="1">
          <a:blip r:embed="rId2"/>
          <a:srcRect l="3538" r="-2562"/>
          <a:stretch/>
        </p:blipFill>
        <p:spPr>
          <a:xfrm flipV="1">
            <a:off x="-11906" y="1042820"/>
            <a:ext cx="12418141" cy="5572644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The AstroBox2 detect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000"/>
            </a:lvl1pPr>
          </a:lstStyle>
          <a:p>
            <a:r>
              <a:rPr lang="fr-FR" sz="6600"/>
              <a:t> </a:t>
            </a:r>
            <a:r>
              <a:rPr sz="6600"/>
              <a:t>AstroBox2 </a:t>
            </a:r>
            <a:r>
              <a:rPr lang="fr-FR" sz="6600"/>
              <a:t> </a:t>
            </a:r>
            <a:endParaRPr sz="6600"/>
          </a:p>
        </p:txBody>
      </p:sp>
      <p:sp>
        <p:nvSpPr>
          <p:cNvPr id="2" name="Rectangle 1"/>
          <p:cNvSpPr/>
          <p:nvPr/>
        </p:nvSpPr>
        <p:spPr>
          <a:xfrm>
            <a:off x="0" y="6533535"/>
            <a:ext cx="6096000" cy="324465"/>
          </a:xfrm>
          <a:prstGeom prst="rect">
            <a:avLst/>
          </a:prstGeom>
          <a:solidFill>
            <a:srgbClr val="5C5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8229600" cy="901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>
                <a:solidFill>
                  <a:schemeClr val="accent5">
                    <a:lumMod val="75000"/>
                  </a:schemeClr>
                </a:solidFill>
              </a:rPr>
              <a:t>    Multi-Function high </a:t>
            </a:r>
            <a:r>
              <a:rPr lang="en-US" sz="3200" err="1">
                <a:solidFill>
                  <a:schemeClr val="accent5">
                    <a:lumMod val="75000"/>
                  </a:schemeClr>
                </a:solidFill>
              </a:rPr>
              <a:t>resol</a:t>
            </a:r>
            <a:r>
              <a:rPr lang="en-US" sz="3200" baseline="30000" err="1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en-US" sz="3200">
                <a:solidFill>
                  <a:schemeClr val="accent5">
                    <a:lumMod val="75000"/>
                  </a:schemeClr>
                </a:solidFill>
              </a:rPr>
              <a:t> Pad Planes</a:t>
            </a:r>
            <a:endParaRPr lang="en-US" sz="3200" i="1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324620" y="2754465"/>
            <a:ext cx="5692239" cy="1175657"/>
          </a:xfrm>
          <a:prstGeom prst="straightConnector1">
            <a:avLst/>
          </a:prstGeom>
          <a:ln w="57150">
            <a:solidFill>
              <a:srgbClr val="FF000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454890" y="2828855"/>
            <a:ext cx="165100" cy="1651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9" idx="5"/>
          </p:cNvCxnSpPr>
          <p:nvPr/>
        </p:nvCxnSpPr>
        <p:spPr>
          <a:xfrm>
            <a:off x="6595812" y="2969777"/>
            <a:ext cx="2208578" cy="283087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Screen Shot 2017-06-20 at 10.54.21 .png" descr="Screen Shot 2017-06-20 at 10.54.21 .png">
            <a:extLst>
              <a:ext uri="{FF2B5EF4-FFF2-40B4-BE49-F238E27FC236}">
                <a16:creationId xmlns:a16="http://schemas.microsoft.com/office/drawing/2014/main" id="{37678FCD-8FE4-EA42-B30E-8431FB234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010" y="1042820"/>
            <a:ext cx="5553041" cy="29947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DAB916-FA2B-3141-AB87-61CB7B4D253A}"/>
              </a:ext>
            </a:extLst>
          </p:cNvPr>
          <p:cNvSpPr txBox="1"/>
          <p:nvPr/>
        </p:nvSpPr>
        <p:spPr>
          <a:xfrm>
            <a:off x="7218814" y="4037610"/>
            <a:ext cx="3064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err="1"/>
              <a:t>ß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E6624A-9EAB-1D4A-8010-890EE20E64F9}"/>
              </a:ext>
            </a:extLst>
          </p:cNvPr>
          <p:cNvSpPr txBox="1"/>
          <p:nvPr/>
        </p:nvSpPr>
        <p:spPr>
          <a:xfrm>
            <a:off x="354483" y="4959960"/>
            <a:ext cx="3760317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Simplicity Hides Difficulties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if 23Al</a:t>
            </a:r>
            <a:r>
              <a:rPr lang="en-US" sz="2400" baseline="30000" dirty="0">
                <a:solidFill>
                  <a:srgbClr val="FF0000"/>
                </a:solidFill>
              </a:rPr>
              <a:t>--- </a:t>
            </a:r>
            <a:r>
              <a:rPr lang="en-US" sz="2400" dirty="0">
                <a:solidFill>
                  <a:srgbClr val="FF0000"/>
                </a:solidFill>
              </a:rPr>
              <a:t>is not neutralized rapidly??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7AA9418-954B-644D-993F-40CDAD1DD114}"/>
              </a:ext>
            </a:extLst>
          </p:cNvPr>
          <p:cNvSpPr/>
          <p:nvPr/>
        </p:nvSpPr>
        <p:spPr>
          <a:xfrm>
            <a:off x="5563515" y="3412754"/>
            <a:ext cx="992144" cy="774700"/>
          </a:xfrm>
          <a:custGeom>
            <a:avLst/>
            <a:gdLst>
              <a:gd name="connsiteX0" fmla="*/ 330200 w 723900"/>
              <a:gd name="connsiteY0" fmla="*/ 406400 h 774700"/>
              <a:gd name="connsiteX1" fmla="*/ 114300 w 723900"/>
              <a:gd name="connsiteY1" fmla="*/ 279400 h 774700"/>
              <a:gd name="connsiteX2" fmla="*/ 88900 w 723900"/>
              <a:gd name="connsiteY2" fmla="*/ 203200 h 774700"/>
              <a:gd name="connsiteX3" fmla="*/ 127000 w 723900"/>
              <a:gd name="connsiteY3" fmla="*/ 114300 h 774700"/>
              <a:gd name="connsiteX4" fmla="*/ 165100 w 723900"/>
              <a:gd name="connsiteY4" fmla="*/ 101600 h 774700"/>
              <a:gd name="connsiteX5" fmla="*/ 177800 w 723900"/>
              <a:gd name="connsiteY5" fmla="*/ 63500 h 774700"/>
              <a:gd name="connsiteX6" fmla="*/ 165100 w 723900"/>
              <a:gd name="connsiteY6" fmla="*/ 25400 h 774700"/>
              <a:gd name="connsiteX7" fmla="*/ 203200 w 723900"/>
              <a:gd name="connsiteY7" fmla="*/ 0 h 774700"/>
              <a:gd name="connsiteX8" fmla="*/ 279400 w 723900"/>
              <a:gd name="connsiteY8" fmla="*/ 38100 h 774700"/>
              <a:gd name="connsiteX9" fmla="*/ 330200 w 723900"/>
              <a:gd name="connsiteY9" fmla="*/ 114300 h 774700"/>
              <a:gd name="connsiteX10" fmla="*/ 368300 w 723900"/>
              <a:gd name="connsiteY10" fmla="*/ 190500 h 774700"/>
              <a:gd name="connsiteX11" fmla="*/ 355600 w 723900"/>
              <a:gd name="connsiteY11" fmla="*/ 228600 h 774700"/>
              <a:gd name="connsiteX12" fmla="*/ 419100 w 723900"/>
              <a:gd name="connsiteY12" fmla="*/ 342900 h 774700"/>
              <a:gd name="connsiteX13" fmla="*/ 495300 w 723900"/>
              <a:gd name="connsiteY13" fmla="*/ 368300 h 774700"/>
              <a:gd name="connsiteX14" fmla="*/ 495300 w 723900"/>
              <a:gd name="connsiteY14" fmla="*/ 508000 h 774700"/>
              <a:gd name="connsiteX15" fmla="*/ 469900 w 723900"/>
              <a:gd name="connsiteY15" fmla="*/ 546100 h 774700"/>
              <a:gd name="connsiteX16" fmla="*/ 419100 w 723900"/>
              <a:gd name="connsiteY16" fmla="*/ 596900 h 774700"/>
              <a:gd name="connsiteX17" fmla="*/ 431800 w 723900"/>
              <a:gd name="connsiteY17" fmla="*/ 673100 h 774700"/>
              <a:gd name="connsiteX18" fmla="*/ 444500 w 723900"/>
              <a:gd name="connsiteY18" fmla="*/ 749300 h 774700"/>
              <a:gd name="connsiteX19" fmla="*/ 368300 w 723900"/>
              <a:gd name="connsiteY19" fmla="*/ 774700 h 774700"/>
              <a:gd name="connsiteX20" fmla="*/ 266700 w 723900"/>
              <a:gd name="connsiteY20" fmla="*/ 736600 h 774700"/>
              <a:gd name="connsiteX21" fmla="*/ 241300 w 723900"/>
              <a:gd name="connsiteY21" fmla="*/ 698500 h 774700"/>
              <a:gd name="connsiteX22" fmla="*/ 228600 w 723900"/>
              <a:gd name="connsiteY22" fmla="*/ 647700 h 774700"/>
              <a:gd name="connsiteX23" fmla="*/ 215900 w 723900"/>
              <a:gd name="connsiteY23" fmla="*/ 571500 h 774700"/>
              <a:gd name="connsiteX24" fmla="*/ 177800 w 723900"/>
              <a:gd name="connsiteY24" fmla="*/ 558800 h 774700"/>
              <a:gd name="connsiteX25" fmla="*/ 88900 w 723900"/>
              <a:gd name="connsiteY25" fmla="*/ 533400 h 774700"/>
              <a:gd name="connsiteX26" fmla="*/ 25400 w 723900"/>
              <a:gd name="connsiteY26" fmla="*/ 419100 h 774700"/>
              <a:gd name="connsiteX27" fmla="*/ 0 w 723900"/>
              <a:gd name="connsiteY27" fmla="*/ 381000 h 774700"/>
              <a:gd name="connsiteX28" fmla="*/ 25400 w 723900"/>
              <a:gd name="connsiteY28" fmla="*/ 304800 h 774700"/>
              <a:gd name="connsiteX29" fmla="*/ 76200 w 723900"/>
              <a:gd name="connsiteY29" fmla="*/ 228600 h 774700"/>
              <a:gd name="connsiteX30" fmla="*/ 114300 w 723900"/>
              <a:gd name="connsiteY30" fmla="*/ 241300 h 774700"/>
              <a:gd name="connsiteX31" fmla="*/ 228600 w 723900"/>
              <a:gd name="connsiteY31" fmla="*/ 266700 h 774700"/>
              <a:gd name="connsiteX32" fmla="*/ 317500 w 723900"/>
              <a:gd name="connsiteY32" fmla="*/ 330200 h 774700"/>
              <a:gd name="connsiteX33" fmla="*/ 355600 w 723900"/>
              <a:gd name="connsiteY33" fmla="*/ 254000 h 774700"/>
              <a:gd name="connsiteX34" fmla="*/ 342900 w 723900"/>
              <a:gd name="connsiteY34" fmla="*/ 203200 h 774700"/>
              <a:gd name="connsiteX35" fmla="*/ 355600 w 723900"/>
              <a:gd name="connsiteY35" fmla="*/ 152400 h 774700"/>
              <a:gd name="connsiteX36" fmla="*/ 393700 w 723900"/>
              <a:gd name="connsiteY36" fmla="*/ 139700 h 774700"/>
              <a:gd name="connsiteX37" fmla="*/ 469900 w 723900"/>
              <a:gd name="connsiteY37" fmla="*/ 177800 h 774700"/>
              <a:gd name="connsiteX38" fmla="*/ 495300 w 723900"/>
              <a:gd name="connsiteY38" fmla="*/ 215900 h 774700"/>
              <a:gd name="connsiteX39" fmla="*/ 508000 w 723900"/>
              <a:gd name="connsiteY39" fmla="*/ 266700 h 774700"/>
              <a:gd name="connsiteX40" fmla="*/ 520700 w 723900"/>
              <a:gd name="connsiteY40" fmla="*/ 304800 h 774700"/>
              <a:gd name="connsiteX41" fmla="*/ 508000 w 723900"/>
              <a:gd name="connsiteY41" fmla="*/ 381000 h 774700"/>
              <a:gd name="connsiteX42" fmla="*/ 431800 w 723900"/>
              <a:gd name="connsiteY42" fmla="*/ 406400 h 774700"/>
              <a:gd name="connsiteX43" fmla="*/ 469900 w 723900"/>
              <a:gd name="connsiteY43" fmla="*/ 431800 h 774700"/>
              <a:gd name="connsiteX44" fmla="*/ 482600 w 723900"/>
              <a:gd name="connsiteY44" fmla="*/ 469900 h 774700"/>
              <a:gd name="connsiteX45" fmla="*/ 520700 w 723900"/>
              <a:gd name="connsiteY45" fmla="*/ 482600 h 774700"/>
              <a:gd name="connsiteX46" fmla="*/ 609600 w 723900"/>
              <a:gd name="connsiteY46" fmla="*/ 520700 h 774700"/>
              <a:gd name="connsiteX47" fmla="*/ 622300 w 723900"/>
              <a:gd name="connsiteY47" fmla="*/ 596900 h 774700"/>
              <a:gd name="connsiteX48" fmla="*/ 660400 w 723900"/>
              <a:gd name="connsiteY48" fmla="*/ 609600 h 774700"/>
              <a:gd name="connsiteX49" fmla="*/ 673100 w 723900"/>
              <a:gd name="connsiteY49" fmla="*/ 558800 h 774700"/>
              <a:gd name="connsiteX50" fmla="*/ 685800 w 723900"/>
              <a:gd name="connsiteY50" fmla="*/ 520700 h 774700"/>
              <a:gd name="connsiteX51" fmla="*/ 698500 w 723900"/>
              <a:gd name="connsiteY51" fmla="*/ 393700 h 774700"/>
              <a:gd name="connsiteX52" fmla="*/ 711200 w 723900"/>
              <a:gd name="connsiteY52" fmla="*/ 355600 h 774700"/>
              <a:gd name="connsiteX53" fmla="*/ 698500 w 723900"/>
              <a:gd name="connsiteY53" fmla="*/ 292100 h 774700"/>
              <a:gd name="connsiteX54" fmla="*/ 723900 w 723900"/>
              <a:gd name="connsiteY54" fmla="*/ 203200 h 774700"/>
              <a:gd name="connsiteX55" fmla="*/ 711200 w 723900"/>
              <a:gd name="connsiteY55" fmla="*/ 15240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23900" h="774700">
                <a:moveTo>
                  <a:pt x="330200" y="406400"/>
                </a:moveTo>
                <a:cubicBezTo>
                  <a:pt x="258233" y="364067"/>
                  <a:pt x="178166" y="333182"/>
                  <a:pt x="114300" y="279400"/>
                </a:cubicBezTo>
                <a:cubicBezTo>
                  <a:pt x="93820" y="262154"/>
                  <a:pt x="88900" y="203200"/>
                  <a:pt x="88900" y="203200"/>
                </a:cubicBezTo>
                <a:cubicBezTo>
                  <a:pt x="96526" y="172695"/>
                  <a:pt x="99592" y="136226"/>
                  <a:pt x="127000" y="114300"/>
                </a:cubicBezTo>
                <a:cubicBezTo>
                  <a:pt x="137453" y="105937"/>
                  <a:pt x="152400" y="105833"/>
                  <a:pt x="165100" y="101600"/>
                </a:cubicBezTo>
                <a:cubicBezTo>
                  <a:pt x="169333" y="88900"/>
                  <a:pt x="177800" y="76887"/>
                  <a:pt x="177800" y="63500"/>
                </a:cubicBezTo>
                <a:cubicBezTo>
                  <a:pt x="177800" y="50113"/>
                  <a:pt x="160128" y="37829"/>
                  <a:pt x="165100" y="25400"/>
                </a:cubicBezTo>
                <a:cubicBezTo>
                  <a:pt x="170769" y="11228"/>
                  <a:pt x="190500" y="8467"/>
                  <a:pt x="203200" y="0"/>
                </a:cubicBezTo>
                <a:cubicBezTo>
                  <a:pt x="230377" y="9059"/>
                  <a:pt x="259125" y="14929"/>
                  <a:pt x="279400" y="38100"/>
                </a:cubicBezTo>
                <a:cubicBezTo>
                  <a:pt x="299502" y="61074"/>
                  <a:pt x="313267" y="88900"/>
                  <a:pt x="330200" y="114300"/>
                </a:cubicBezTo>
                <a:cubicBezTo>
                  <a:pt x="363026" y="163539"/>
                  <a:pt x="350773" y="137920"/>
                  <a:pt x="368300" y="190500"/>
                </a:cubicBezTo>
                <a:cubicBezTo>
                  <a:pt x="364067" y="203200"/>
                  <a:pt x="355600" y="215213"/>
                  <a:pt x="355600" y="228600"/>
                </a:cubicBezTo>
                <a:cubicBezTo>
                  <a:pt x="355600" y="258420"/>
                  <a:pt x="411848" y="340483"/>
                  <a:pt x="419100" y="342900"/>
                </a:cubicBezTo>
                <a:lnTo>
                  <a:pt x="495300" y="368300"/>
                </a:lnTo>
                <a:cubicBezTo>
                  <a:pt x="505848" y="431587"/>
                  <a:pt x="517829" y="447923"/>
                  <a:pt x="495300" y="508000"/>
                </a:cubicBezTo>
                <a:cubicBezTo>
                  <a:pt x="489941" y="522292"/>
                  <a:pt x="476726" y="532448"/>
                  <a:pt x="469900" y="546100"/>
                </a:cubicBezTo>
                <a:cubicBezTo>
                  <a:pt x="442807" y="600287"/>
                  <a:pt x="480060" y="576580"/>
                  <a:pt x="419100" y="596900"/>
                </a:cubicBezTo>
                <a:cubicBezTo>
                  <a:pt x="423333" y="622300"/>
                  <a:pt x="423657" y="648671"/>
                  <a:pt x="431800" y="673100"/>
                </a:cubicBezTo>
                <a:cubicBezTo>
                  <a:pt x="439072" y="694915"/>
                  <a:pt x="484439" y="720772"/>
                  <a:pt x="444500" y="749300"/>
                </a:cubicBezTo>
                <a:cubicBezTo>
                  <a:pt x="422713" y="764862"/>
                  <a:pt x="368300" y="774700"/>
                  <a:pt x="368300" y="774700"/>
                </a:cubicBezTo>
                <a:cubicBezTo>
                  <a:pt x="334121" y="766155"/>
                  <a:pt x="295162" y="760318"/>
                  <a:pt x="266700" y="736600"/>
                </a:cubicBezTo>
                <a:cubicBezTo>
                  <a:pt x="254974" y="726829"/>
                  <a:pt x="249767" y="711200"/>
                  <a:pt x="241300" y="698500"/>
                </a:cubicBezTo>
                <a:cubicBezTo>
                  <a:pt x="237067" y="681567"/>
                  <a:pt x="232023" y="664816"/>
                  <a:pt x="228600" y="647700"/>
                </a:cubicBezTo>
                <a:cubicBezTo>
                  <a:pt x="223550" y="622450"/>
                  <a:pt x="228676" y="593858"/>
                  <a:pt x="215900" y="571500"/>
                </a:cubicBezTo>
                <a:cubicBezTo>
                  <a:pt x="209258" y="559877"/>
                  <a:pt x="190672" y="562478"/>
                  <a:pt x="177800" y="558800"/>
                </a:cubicBezTo>
                <a:cubicBezTo>
                  <a:pt x="66172" y="526906"/>
                  <a:pt x="180251" y="563850"/>
                  <a:pt x="88900" y="533400"/>
                </a:cubicBezTo>
                <a:cubicBezTo>
                  <a:pt x="66547" y="466340"/>
                  <a:pt x="83626" y="506439"/>
                  <a:pt x="25400" y="419100"/>
                </a:cubicBezTo>
                <a:lnTo>
                  <a:pt x="0" y="381000"/>
                </a:lnTo>
                <a:cubicBezTo>
                  <a:pt x="8467" y="355600"/>
                  <a:pt x="10548" y="327077"/>
                  <a:pt x="25400" y="304800"/>
                </a:cubicBezTo>
                <a:lnTo>
                  <a:pt x="76200" y="228600"/>
                </a:lnTo>
                <a:cubicBezTo>
                  <a:pt x="88900" y="232833"/>
                  <a:pt x="101428" y="237622"/>
                  <a:pt x="114300" y="241300"/>
                </a:cubicBezTo>
                <a:cubicBezTo>
                  <a:pt x="156149" y="253257"/>
                  <a:pt x="184952" y="257970"/>
                  <a:pt x="228600" y="266700"/>
                </a:cubicBezTo>
                <a:cubicBezTo>
                  <a:pt x="286826" y="354039"/>
                  <a:pt x="250440" y="352553"/>
                  <a:pt x="317500" y="330200"/>
                </a:cubicBezTo>
                <a:cubicBezTo>
                  <a:pt x="330342" y="310937"/>
                  <a:pt x="355600" y="280290"/>
                  <a:pt x="355600" y="254000"/>
                </a:cubicBezTo>
                <a:cubicBezTo>
                  <a:pt x="355600" y="236546"/>
                  <a:pt x="347133" y="220133"/>
                  <a:pt x="342900" y="203200"/>
                </a:cubicBezTo>
                <a:cubicBezTo>
                  <a:pt x="347133" y="186267"/>
                  <a:pt x="344696" y="166030"/>
                  <a:pt x="355600" y="152400"/>
                </a:cubicBezTo>
                <a:cubicBezTo>
                  <a:pt x="363963" y="141947"/>
                  <a:pt x="380313" y="139700"/>
                  <a:pt x="393700" y="139700"/>
                </a:cubicBezTo>
                <a:cubicBezTo>
                  <a:pt x="419990" y="139700"/>
                  <a:pt x="450637" y="164958"/>
                  <a:pt x="469900" y="177800"/>
                </a:cubicBezTo>
                <a:cubicBezTo>
                  <a:pt x="478367" y="190500"/>
                  <a:pt x="489287" y="201871"/>
                  <a:pt x="495300" y="215900"/>
                </a:cubicBezTo>
                <a:cubicBezTo>
                  <a:pt x="502176" y="231943"/>
                  <a:pt x="503205" y="249917"/>
                  <a:pt x="508000" y="266700"/>
                </a:cubicBezTo>
                <a:cubicBezTo>
                  <a:pt x="511678" y="279572"/>
                  <a:pt x="516467" y="292100"/>
                  <a:pt x="520700" y="304800"/>
                </a:cubicBezTo>
                <a:cubicBezTo>
                  <a:pt x="516467" y="330200"/>
                  <a:pt x="527782" y="364515"/>
                  <a:pt x="508000" y="381000"/>
                </a:cubicBezTo>
                <a:cubicBezTo>
                  <a:pt x="394828" y="475310"/>
                  <a:pt x="473990" y="279829"/>
                  <a:pt x="431800" y="406400"/>
                </a:cubicBezTo>
                <a:cubicBezTo>
                  <a:pt x="444500" y="414867"/>
                  <a:pt x="460365" y="419881"/>
                  <a:pt x="469900" y="431800"/>
                </a:cubicBezTo>
                <a:cubicBezTo>
                  <a:pt x="478263" y="442253"/>
                  <a:pt x="473134" y="460434"/>
                  <a:pt x="482600" y="469900"/>
                </a:cubicBezTo>
                <a:cubicBezTo>
                  <a:pt x="492066" y="479366"/>
                  <a:pt x="508395" y="477327"/>
                  <a:pt x="520700" y="482600"/>
                </a:cubicBezTo>
                <a:cubicBezTo>
                  <a:pt x="630554" y="529680"/>
                  <a:pt x="520249" y="490916"/>
                  <a:pt x="609600" y="520700"/>
                </a:cubicBezTo>
                <a:cubicBezTo>
                  <a:pt x="613833" y="546100"/>
                  <a:pt x="609524" y="574542"/>
                  <a:pt x="622300" y="596900"/>
                </a:cubicBezTo>
                <a:cubicBezTo>
                  <a:pt x="628942" y="608523"/>
                  <a:pt x="649690" y="617632"/>
                  <a:pt x="660400" y="609600"/>
                </a:cubicBezTo>
                <a:cubicBezTo>
                  <a:pt x="674364" y="599127"/>
                  <a:pt x="668305" y="575583"/>
                  <a:pt x="673100" y="558800"/>
                </a:cubicBezTo>
                <a:cubicBezTo>
                  <a:pt x="676778" y="545928"/>
                  <a:pt x="681567" y="533400"/>
                  <a:pt x="685800" y="520700"/>
                </a:cubicBezTo>
                <a:cubicBezTo>
                  <a:pt x="666606" y="443925"/>
                  <a:pt x="667580" y="486459"/>
                  <a:pt x="698500" y="393700"/>
                </a:cubicBezTo>
                <a:lnTo>
                  <a:pt x="711200" y="355600"/>
                </a:lnTo>
                <a:cubicBezTo>
                  <a:pt x="706967" y="334433"/>
                  <a:pt x="698500" y="313686"/>
                  <a:pt x="698500" y="292100"/>
                </a:cubicBezTo>
                <a:cubicBezTo>
                  <a:pt x="698500" y="276153"/>
                  <a:pt x="717911" y="221167"/>
                  <a:pt x="723900" y="203200"/>
                </a:cubicBezTo>
                <a:lnTo>
                  <a:pt x="711200" y="152400"/>
                </a:lnTo>
              </a:path>
            </a:pathLst>
          </a:custGeom>
          <a:noFill/>
          <a:ln w="2857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80EA935-2498-A14E-A281-0A2BED20F0F2}"/>
              </a:ext>
            </a:extLst>
          </p:cNvPr>
          <p:cNvCxnSpPr/>
          <p:nvPr/>
        </p:nvCxnSpPr>
        <p:spPr>
          <a:xfrm flipH="1" flipV="1">
            <a:off x="6547871" y="2926747"/>
            <a:ext cx="7788" cy="633843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CED315-77A5-364E-AB08-75AF9567083A}"/>
              </a:ext>
            </a:extLst>
          </p:cNvPr>
          <p:cNvCxnSpPr>
            <a:cxnSpLocks/>
          </p:cNvCxnSpPr>
          <p:nvPr/>
        </p:nvCxnSpPr>
        <p:spPr>
          <a:xfrm flipV="1">
            <a:off x="6537440" y="2512391"/>
            <a:ext cx="0" cy="414356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9D9DB6-2A59-C84F-B34B-EBA53917D151}"/>
              </a:ext>
            </a:extLst>
          </p:cNvPr>
          <p:cNvGrpSpPr/>
          <p:nvPr/>
        </p:nvGrpSpPr>
        <p:grpSpPr>
          <a:xfrm>
            <a:off x="3704095" y="3219784"/>
            <a:ext cx="821410" cy="580320"/>
            <a:chOff x="10104895" y="-1131375"/>
            <a:chExt cx="821410" cy="52676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648E686-543A-744C-B7C8-678CDBE49994}"/>
                </a:ext>
              </a:extLst>
            </p:cNvPr>
            <p:cNvSpPr/>
            <p:nvPr/>
          </p:nvSpPr>
          <p:spPr>
            <a:xfrm>
              <a:off x="10104895" y="-1131375"/>
              <a:ext cx="821410" cy="52676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C96304-A290-6043-8540-11A018CCFCA1}"/>
                </a:ext>
              </a:extLst>
            </p:cNvPr>
            <p:cNvSpPr txBox="1"/>
            <p:nvPr/>
          </p:nvSpPr>
          <p:spPr>
            <a:xfrm>
              <a:off x="10228115" y="-973948"/>
              <a:ext cx="633507" cy="33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>
                  <a:solidFill>
                    <a:schemeClr val="bg1"/>
                  </a:solidFill>
                </a:rPr>
                <a:t>23</a:t>
              </a:r>
              <a:r>
                <a:rPr lang="en-US">
                  <a:solidFill>
                    <a:schemeClr val="bg1"/>
                  </a:solidFill>
                </a:rPr>
                <a:t>Al</a:t>
              </a:r>
              <a:r>
                <a:rPr lang="en-US" sz="2000" baseline="30000">
                  <a:solidFill>
                    <a:schemeClr val="bg1"/>
                  </a:solidFill>
                </a:rPr>
                <a:t>--</a:t>
              </a:r>
              <a:endParaRPr lang="en-US" baseline="3000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9A61D51-2FEF-8E4A-90C4-3867EFDA70CB}"/>
              </a:ext>
            </a:extLst>
          </p:cNvPr>
          <p:cNvSpPr/>
          <p:nvPr/>
        </p:nvSpPr>
        <p:spPr>
          <a:xfrm>
            <a:off x="8636044" y="145804"/>
            <a:ext cx="1872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err="1">
                <a:solidFill>
                  <a:schemeClr val="bg1"/>
                </a:solidFill>
                <a:latin typeface="Arial Rounded MT Bold" panose="020F0704030504030204" pitchFamily="34" charset="77"/>
              </a:rPr>
              <a:t>AstroBOX</a:t>
            </a:r>
            <a:endParaRPr lang="en-US" sz="2800">
              <a:solidFill>
                <a:schemeClr val="bg1"/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6917297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1921</Words>
  <Application>Microsoft Macintosh PowerPoint</Application>
  <PresentationFormat>Widescreen</PresentationFormat>
  <Paragraphs>389</Paragraphs>
  <Slides>40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3" baseType="lpstr">
      <vt:lpstr>Apple Chancery</vt:lpstr>
      <vt:lpstr>Arial</vt:lpstr>
      <vt:lpstr>Arial Rounded MT Bold</vt:lpstr>
      <vt:lpstr>Baoli SC Regular</vt:lpstr>
      <vt:lpstr>Calibri</vt:lpstr>
      <vt:lpstr>Calibri Light</vt:lpstr>
      <vt:lpstr>Chalkduster</vt:lpstr>
      <vt:lpstr>Gill Sans</vt:lpstr>
      <vt:lpstr>Helvetica</vt:lpstr>
      <vt:lpstr>Monotype Sorts</vt:lpstr>
      <vt:lpstr>Symbol</vt:lpstr>
      <vt:lpstr>Wingdings</vt:lpstr>
      <vt:lpstr>Office Theme</vt:lpstr>
      <vt:lpstr>TPCs &amp; Active Targets in Nuclear Physics</vt:lpstr>
      <vt:lpstr> Nucl. Phys. and other domains</vt:lpstr>
      <vt:lpstr>Nucl. Phys.  Labs Using TPC concept m:- Magnet</vt:lpstr>
      <vt:lpstr>Physics Programs in Inverse Kinematics</vt:lpstr>
      <vt:lpstr>PowerPoint Presentation</vt:lpstr>
      <vt:lpstr>PowerPoint Presentation</vt:lpstr>
      <vt:lpstr>PowerPoint Presentation</vt:lpstr>
      <vt:lpstr> AstroBox2  </vt:lpstr>
      <vt:lpstr> AstroBox2  </vt:lpstr>
      <vt:lpstr>Spectrometer Focal Plane</vt:lpstr>
      <vt:lpstr>PowerPoint Presentation</vt:lpstr>
      <vt:lpstr>Some Difficulties with AT/ TPCs Today</vt:lpstr>
      <vt:lpstr>R-MM TeBAT – Texas &amp;  E Galyaev / Radiation Detection and Imaging (RDI)  – OPERA code simulations  </vt:lpstr>
      <vt:lpstr>PowerPoint Presentation</vt:lpstr>
      <vt:lpstr>Electro-Mechanics Difficulties in AT detectors</vt:lpstr>
      <vt:lpstr>PowerPoint Presentation</vt:lpstr>
      <vt:lpstr>TPC/AT-TPC  Tracks (x,y,z) &amp; Engy Near the Bragg peak not so easy</vt:lpstr>
      <vt:lpstr>PowerPoint Presentation</vt:lpstr>
      <vt:lpstr>Positive Approach for ff &amp; more      “Cage the beam”      136Xe (7.6MeV/A)+Ag      I beam  = 106 @ 7.6MeV/A          Carmen Rodrguez  USC, Spain       Z2/E = 1000/E  104/E  Close to 108 Raether Limits  for G=103-4     Interesting for     ISOLDE Beams      ie Low emittance      close to beam vertex    </vt:lpstr>
      <vt:lpstr>PowerPoint Presentation</vt:lpstr>
      <vt:lpstr>PowerPoint Presentation</vt:lpstr>
      <vt:lpstr>PowerPoint Presentation</vt:lpstr>
      <vt:lpstr>SpIRIT:  Affects Of Saturation &amp; data loss  Representative of what is seen in AT with/without magnets  </vt:lpstr>
      <vt:lpstr>Electronics for TPC &amp; Active Targets in Nucl. Phys. A Stopper for Nucl. Phys. projects</vt:lpstr>
      <vt:lpstr>PowerPoint Presentation</vt:lpstr>
      <vt:lpstr>ASIC FEANICS pre &amp; amp (16)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Detection PUMA </vt:lpstr>
      <vt:lpstr>PowerPoint Presentation</vt:lpstr>
      <vt:lpstr>PowerPoint Presentation</vt:lpstr>
      <vt:lpstr>  Thanks</vt:lpstr>
      <vt:lpstr>Example: 23Al(bp)22Na to probe 22Na(p,g)23Mg reaction and 22Na production in novae</vt:lpstr>
      <vt:lpstr>GADGET1/2 – Grid switching </vt:lpstr>
      <vt:lpstr>X-ray bursts: which reactions impact modeling of the light curve?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TPCs &amp; Active Targets in Nuclear Physics</dc:title>
  <dc:creator>emanuel pollacco</dc:creator>
  <cp:lastModifiedBy>GONZALEZ DIAZ DIEGO</cp:lastModifiedBy>
  <cp:revision>97</cp:revision>
  <dcterms:created xsi:type="dcterms:W3CDTF">2020-10-05T10:38:24Z</dcterms:created>
  <dcterms:modified xsi:type="dcterms:W3CDTF">2020-10-06T13:15:38Z</dcterms:modified>
</cp:coreProperties>
</file>