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458" r:id="rId2"/>
    <p:sldId id="459" r:id="rId3"/>
    <p:sldId id="460" r:id="rId4"/>
    <p:sldId id="475" r:id="rId5"/>
    <p:sldId id="492" r:id="rId6"/>
    <p:sldId id="494" r:id="rId7"/>
    <p:sldId id="491" r:id="rId8"/>
    <p:sldId id="476" r:id="rId9"/>
    <p:sldId id="482" r:id="rId10"/>
    <p:sldId id="504" r:id="rId11"/>
    <p:sldId id="505" r:id="rId12"/>
    <p:sldId id="506" r:id="rId13"/>
    <p:sldId id="468" r:id="rId14"/>
    <p:sldId id="477" r:id="rId15"/>
    <p:sldId id="469" r:id="rId16"/>
    <p:sldId id="473" r:id="rId17"/>
    <p:sldId id="495" r:id="rId18"/>
    <p:sldId id="499" r:id="rId19"/>
    <p:sldId id="486" r:id="rId20"/>
    <p:sldId id="465" r:id="rId21"/>
    <p:sldId id="500" r:id="rId22"/>
    <p:sldId id="485" r:id="rId23"/>
    <p:sldId id="501" r:id="rId24"/>
    <p:sldId id="502" r:id="rId25"/>
    <p:sldId id="490" r:id="rId26"/>
    <p:sldId id="489" r:id="rId27"/>
    <p:sldId id="461" r:id="rId28"/>
    <p:sldId id="487" r:id="rId2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8F00"/>
    <a:srgbClr val="0000FF"/>
    <a:srgbClr val="000099"/>
    <a:srgbClr val="5F9723"/>
    <a:srgbClr val="2484C9"/>
    <a:srgbClr val="00FF00"/>
    <a:srgbClr val="E60000"/>
    <a:srgbClr val="CC0000"/>
    <a:srgbClr val="253971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97" autoAdjust="0"/>
    <p:restoredTop sz="92188" autoAdjust="0"/>
  </p:normalViewPr>
  <p:slideViewPr>
    <p:cSldViewPr snapToGrid="0" snapToObjects="1">
      <p:cViewPr varScale="1">
        <p:scale>
          <a:sx n="122" d="100"/>
          <a:sy n="122" d="100"/>
        </p:scale>
        <p:origin x="150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3306" y="-108"/>
      </p:cViewPr>
      <p:guideLst>
        <p:guide orient="horz" pos="3223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JETS\TPC\MESURES\2007\070423_CompareBulkAachenT2K_Saclay\CompareBulkAachenT2K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83796296296296"/>
          <c:y val="3.6953703703703704E-2"/>
          <c:w val="0.79394027777777787"/>
          <c:h val="0.78488979401972603"/>
        </c:manualLayout>
      </c:layout>
      <c:scatterChart>
        <c:scatterStyle val="smoothMarker"/>
        <c:varyColors val="0"/>
        <c:ser>
          <c:idx val="2"/>
          <c:order val="0"/>
          <c:tx>
            <c:v>Après Viellissement</c:v>
          </c:tx>
          <c:spPr>
            <a:ln w="19050">
              <a:solidFill>
                <a:srgbClr val="FF0000"/>
              </a:solidFill>
              <a:prstDash val="solid"/>
            </a:ln>
          </c:spPr>
          <c:marker>
            <c:symbol val="circ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GAIN!$A$47:$A$63</c:f>
              <c:numCache>
                <c:formatCode>General</c:formatCode>
                <c:ptCount val="17"/>
                <c:pt idx="0">
                  <c:v>300</c:v>
                </c:pt>
                <c:pt idx="1">
                  <c:v>310</c:v>
                </c:pt>
                <c:pt idx="2">
                  <c:v>320</c:v>
                </c:pt>
                <c:pt idx="3">
                  <c:v>330</c:v>
                </c:pt>
                <c:pt idx="4">
                  <c:v>340</c:v>
                </c:pt>
                <c:pt idx="5">
                  <c:v>350</c:v>
                </c:pt>
                <c:pt idx="6">
                  <c:v>360</c:v>
                </c:pt>
                <c:pt idx="7">
                  <c:v>370</c:v>
                </c:pt>
                <c:pt idx="8">
                  <c:v>380</c:v>
                </c:pt>
                <c:pt idx="9">
                  <c:v>390</c:v>
                </c:pt>
                <c:pt idx="10">
                  <c:v>400</c:v>
                </c:pt>
                <c:pt idx="11">
                  <c:v>411</c:v>
                </c:pt>
                <c:pt idx="12">
                  <c:v>420</c:v>
                </c:pt>
                <c:pt idx="13">
                  <c:v>430</c:v>
                </c:pt>
                <c:pt idx="14">
                  <c:v>440</c:v>
                </c:pt>
                <c:pt idx="15">
                  <c:v>450</c:v>
                </c:pt>
                <c:pt idx="16">
                  <c:v>455</c:v>
                </c:pt>
              </c:numCache>
            </c:numRef>
          </c:xVal>
          <c:yVal>
            <c:numRef>
              <c:f>GAIN!$C$47:$C$63</c:f>
              <c:numCache>
                <c:formatCode>0</c:formatCode>
                <c:ptCount val="17"/>
                <c:pt idx="0">
                  <c:v>160.29447798295453</c:v>
                </c:pt>
                <c:pt idx="1">
                  <c:v>215.78102805397725</c:v>
                </c:pt>
                <c:pt idx="2">
                  <c:v>311.95771484375001</c:v>
                </c:pt>
                <c:pt idx="3">
                  <c:v>447.59150390624995</c:v>
                </c:pt>
                <c:pt idx="4">
                  <c:v>626.38149857954545</c:v>
                </c:pt>
                <c:pt idx="5">
                  <c:v>896.41604225852279</c:v>
                </c:pt>
                <c:pt idx="6">
                  <c:v>1260.1612038352273</c:v>
                </c:pt>
                <c:pt idx="7">
                  <c:v>1787.8999467329547</c:v>
                </c:pt>
                <c:pt idx="8">
                  <c:v>2575.8089577414776</c:v>
                </c:pt>
                <c:pt idx="9">
                  <c:v>3491.9535511363629</c:v>
                </c:pt>
                <c:pt idx="10">
                  <c:v>5006.119850852273</c:v>
                </c:pt>
                <c:pt idx="11">
                  <c:v>7768.1170099431811</c:v>
                </c:pt>
                <c:pt idx="12">
                  <c:v>10690.408647017046</c:v>
                </c:pt>
                <c:pt idx="13">
                  <c:v>16103.42986505682</c:v>
                </c:pt>
                <c:pt idx="14">
                  <c:v>24229.126864346588</c:v>
                </c:pt>
                <c:pt idx="15">
                  <c:v>39210.495383522728</c:v>
                </c:pt>
                <c:pt idx="16">
                  <c:v>48828.1640625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AAB-4631-85ED-FF4385DAE4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456128"/>
        <c:axId val="73550080"/>
      </c:scatterChart>
      <c:valAx>
        <c:axId val="57456128"/>
        <c:scaling>
          <c:orientation val="minMax"/>
          <c:max val="480"/>
          <c:min val="280"/>
        </c:scaling>
        <c:delete val="0"/>
        <c:axPos val="b"/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 sz="1125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V</a:t>
                </a:r>
                <a:r>
                  <a:rPr lang="fr-FR" sz="1125" b="1" i="0" u="none" strike="noStrike" baseline="-25000">
                    <a:solidFill>
                      <a:srgbClr val="000000"/>
                    </a:solidFill>
                    <a:latin typeface="Arial"/>
                    <a:cs typeface="Arial"/>
                  </a:rPr>
                  <a:t>mesh</a:t>
                </a:r>
                <a:r>
                  <a:rPr lang="fr-FR" sz="1125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 (V)</a:t>
                </a:r>
              </a:p>
            </c:rich>
          </c:tx>
          <c:layout>
            <c:manualLayout>
              <c:xMode val="edge"/>
              <c:yMode val="edge"/>
              <c:x val="0.51145833333333335"/>
              <c:y val="0.9258010118043844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73550080"/>
        <c:crosses val="autoZero"/>
        <c:crossBetween val="midCat"/>
      </c:valAx>
      <c:valAx>
        <c:axId val="73550080"/>
        <c:scaling>
          <c:logBase val="10"/>
          <c:orientation val="minMax"/>
          <c:min val="10"/>
        </c:scaling>
        <c:delete val="0"/>
        <c:axPos val="l"/>
        <c:title>
          <c:tx>
            <c:rich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/>
                  <a:t>Gain</a:t>
                </a:r>
              </a:p>
            </c:rich>
          </c:tx>
          <c:layout>
            <c:manualLayout>
              <c:xMode val="edge"/>
              <c:yMode val="edge"/>
              <c:x val="1.0416666666666666E-2"/>
              <c:y val="0.41652613827993257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57456128"/>
        <c:crosses val="autoZero"/>
        <c:crossBetween val="midCat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F93C1C36-71CE-4C2A-8C49-DDC6BC4057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9211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186830F4-6759-4513-9D59-CB926333CA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6490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A71A4D-6734-4C91-98C2-3CE45E0B701A}" type="slidenum">
              <a:rPr lang="fr-FR" smtClean="0"/>
              <a:pPr>
                <a:defRPr/>
              </a:pPr>
              <a:t>1</a:t>
            </a:fld>
            <a:endParaRPr lang="fr-FR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mtClean="0"/>
              <a:t>I’m here to present a TPC review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4373" y="5063"/>
            <a:ext cx="8084720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442200" y="6661150"/>
            <a:ext cx="1619250" cy="17938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247F4A3C-2A8A-4CF3-B012-5CFD63464F3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lvl1pPr algn="l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</p:spPr>
        <p:txBody>
          <a:bodyPr/>
          <a:lstStyle>
            <a:lvl1pPr algn="ctr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Ions Backflow in TPCs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20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442200" y="6661150"/>
            <a:ext cx="1619250" cy="17938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247F4A3C-2A8A-4CF3-B012-5CFD63464F3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lvl1pPr algn="l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</p:spPr>
        <p:txBody>
          <a:bodyPr/>
          <a:lstStyle>
            <a:lvl1pPr algn="ctr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Ions Backflow in TPCs</a:t>
            </a:r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574373" y="5063"/>
            <a:ext cx="8084720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865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/>
        </p:nvSpPr>
        <p:spPr bwMode="auto">
          <a:xfrm>
            <a:off x="1958" y="-7938"/>
            <a:ext cx="9144000" cy="439738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fr-FR" altLang="fr-FR" smtClean="0"/>
          </a:p>
        </p:txBody>
      </p:sp>
      <p:sp>
        <p:nvSpPr>
          <p:cNvPr id="1027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fr-FR"/>
          </a:p>
        </p:txBody>
      </p:sp>
      <p:sp>
        <p:nvSpPr>
          <p:cNvPr id="1028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255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Cliquez pour modifier les styles du texte du masque</a:t>
            </a:r>
          </a:p>
          <a:p>
            <a:pPr lvl="1"/>
            <a:r>
              <a:rPr lang="en-US" altLang="fr-FR" smtClean="0"/>
              <a:t>Deuxième niveau</a:t>
            </a:r>
          </a:p>
          <a:p>
            <a:pPr lvl="2"/>
            <a:r>
              <a:rPr lang="en-US" altLang="fr-FR" smtClean="0"/>
              <a:t>Troisième niveau</a:t>
            </a:r>
          </a:p>
          <a:p>
            <a:pPr lvl="3"/>
            <a:r>
              <a:rPr lang="en-US" altLang="fr-FR" smtClean="0"/>
              <a:t>Quatrième niveau</a:t>
            </a:r>
          </a:p>
          <a:p>
            <a:pPr lvl="4"/>
            <a:r>
              <a:rPr lang="en-US" altLang="fr-FR" smtClean="0"/>
              <a:t>Cinquième niveau</a:t>
            </a:r>
          </a:p>
        </p:txBody>
      </p:sp>
      <p:sp>
        <p:nvSpPr>
          <p:cNvPr id="1032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fr-FR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442200" y="6661150"/>
            <a:ext cx="1619250" cy="17938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247F4A3C-2A8A-4CF3-B012-5CFD63464F3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15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lvl1pPr algn="l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82763" y="6661150"/>
            <a:ext cx="5578475" cy="179388"/>
          </a:xfrm>
          <a:prstGeom prst="rect">
            <a:avLst/>
          </a:prstGeom>
        </p:spPr>
        <p:txBody>
          <a:bodyPr/>
          <a:lstStyle>
            <a:lvl1pPr algn="ctr">
              <a:defRPr sz="1000" dirty="0" smtClean="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Ions Backflow in TPCs</a:t>
            </a:r>
            <a:endParaRPr lang="en-US" dirty="0"/>
          </a:p>
        </p:txBody>
      </p:sp>
      <p:pic>
        <p:nvPicPr>
          <p:cNvPr id="19" name="Picture 189" descr="D:\LOGO_CEA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792"/>
            <a:ext cx="562431" cy="46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973" y="-16485"/>
            <a:ext cx="451020" cy="450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8" name="object 27"/>
          <p:cNvSpPr/>
          <p:nvPr userDrawn="1"/>
        </p:nvSpPr>
        <p:spPr>
          <a:xfrm flipV="1">
            <a:off x="611" y="432491"/>
            <a:ext cx="9144000" cy="18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Bell MT" pitchFamily="18" charset="0"/>
          <a:ea typeface="+mn-ea"/>
          <a:cs typeface="Arial" pitchFamily="34" charset="0"/>
        </a:defRPr>
      </a:lvl1pPr>
      <a:lvl2pPr marL="528638" indent="-1746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Bell MT" pitchFamily="18" charset="0"/>
          <a:cs typeface="Arial" pitchFamily="34" charset="0"/>
        </a:defRPr>
      </a:lvl2pPr>
      <a:lvl3pPr marL="881063" indent="-17303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99"/>
          </a:solidFill>
          <a:latin typeface="Bell MT" pitchFamily="18" charset="0"/>
          <a:cs typeface="Arial" pitchFamily="34" charset="0"/>
        </a:defRPr>
      </a:lvl3pPr>
      <a:lvl4pPr marL="1252538" indent="-19208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000099"/>
          </a:solidFill>
          <a:latin typeface="Bell MT" pitchFamily="18" charset="0"/>
          <a:cs typeface="Arial" pitchFamily="34" charset="0"/>
        </a:defRPr>
      </a:lvl4pPr>
      <a:lvl5pPr marL="1611313" indent="-174625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00099"/>
          </a:solidFill>
          <a:latin typeface="Bell MT" pitchFamily="18" charset="0"/>
          <a:cs typeface="Arial" pitchFamily="34" charset="0"/>
        </a:defRPr>
      </a:lvl5pPr>
      <a:lvl6pPr marL="20685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57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29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01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jpeg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1.png"/><Relationship Id="rId7" Type="http://schemas.openxmlformats.org/officeDocument/2006/relationships/image" Target="../media/image170.png"/><Relationship Id="rId12" Type="http://schemas.openxmlformats.org/officeDocument/2006/relationships/image" Target="../media/image3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11" Type="http://schemas.openxmlformats.org/officeDocument/2006/relationships/image" Target="../media/image36.png"/><Relationship Id="rId5" Type="http://schemas.openxmlformats.org/officeDocument/2006/relationships/image" Target="../media/image15.png"/><Relationship Id="rId10" Type="http://schemas.openxmlformats.org/officeDocument/2006/relationships/image" Target="../media/image34.png"/><Relationship Id="rId4" Type="http://schemas.openxmlformats.org/officeDocument/2006/relationships/image" Target="../media/image32.png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image" Target="../media/image7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2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-95250"/>
            <a:ext cx="9144000" cy="69936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82553" y="3064752"/>
            <a:ext cx="792162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GB" altLang="fr-FR" sz="1800" dirty="0" smtClean="0">
                <a:solidFill>
                  <a:srgbClr val="0000FF"/>
                </a:solidFill>
              </a:rPr>
              <a:t>D. </a:t>
            </a:r>
            <a:r>
              <a:rPr lang="en-GB" altLang="fr-FR" sz="1800" dirty="0" err="1" smtClean="0">
                <a:solidFill>
                  <a:srgbClr val="0000FF"/>
                </a:solidFill>
              </a:rPr>
              <a:t>Attié</a:t>
            </a:r>
            <a:endParaRPr lang="en-GB" altLang="fr-FR" sz="1800" dirty="0" smtClean="0">
              <a:solidFill>
                <a:srgbClr val="0000FF"/>
              </a:solidFill>
            </a:endParaRPr>
          </a:p>
          <a:p>
            <a:pPr algn="ctr" eaLnBrk="1" hangingPunct="1">
              <a:buFontTx/>
              <a:buNone/>
            </a:pPr>
            <a:endParaRPr lang="en-GB" altLang="fr-FR" sz="800" dirty="0" smtClean="0">
              <a:solidFill>
                <a:srgbClr val="0000FF"/>
              </a:solidFill>
            </a:endParaRPr>
          </a:p>
          <a:p>
            <a:pPr algn="ctr" eaLnBrk="1" hangingPunct="1">
              <a:buFontTx/>
              <a:buNone/>
            </a:pPr>
            <a:r>
              <a:rPr lang="en-GB" altLang="fr-FR" sz="1800" dirty="0" smtClean="0">
                <a:solidFill>
                  <a:srgbClr val="00B050"/>
                </a:solidFill>
              </a:rPr>
              <a:t>CEA/</a:t>
            </a:r>
            <a:r>
              <a:rPr lang="en-GB" altLang="fr-FR" sz="1800" dirty="0" err="1" smtClean="0">
                <a:solidFill>
                  <a:srgbClr val="00B050"/>
                </a:solidFill>
              </a:rPr>
              <a:t>Irfu</a:t>
            </a:r>
            <a:endParaRPr lang="en-GB" altLang="fr-FR" sz="1800" dirty="0" smtClean="0">
              <a:solidFill>
                <a:srgbClr val="00B050"/>
              </a:solidFill>
            </a:endParaRPr>
          </a:p>
          <a:p>
            <a:pPr algn="ctr" eaLnBrk="1" hangingPunct="1">
              <a:buFontTx/>
              <a:buNone/>
            </a:pPr>
            <a:r>
              <a:rPr lang="en-GB" altLang="fr-FR" sz="1800" dirty="0" smtClean="0">
                <a:solidFill>
                  <a:srgbClr val="00B050"/>
                </a:solidFill>
              </a:rPr>
              <a:t>Paris-</a:t>
            </a:r>
            <a:r>
              <a:rPr lang="en-GB" altLang="fr-FR" sz="1800" dirty="0" err="1" smtClean="0">
                <a:solidFill>
                  <a:srgbClr val="00B050"/>
                </a:solidFill>
              </a:rPr>
              <a:t>Saclay</a:t>
            </a:r>
            <a:r>
              <a:rPr lang="en-GB" altLang="fr-FR" sz="1800" dirty="0" smtClean="0">
                <a:solidFill>
                  <a:srgbClr val="00B050"/>
                </a:solidFill>
              </a:rPr>
              <a:t> University</a:t>
            </a:r>
            <a:endParaRPr lang="en-GB" altLang="fr-FR" sz="1800" dirty="0">
              <a:solidFill>
                <a:srgbClr val="00B050"/>
              </a:solidFill>
            </a:endParaRPr>
          </a:p>
        </p:txBody>
      </p:sp>
      <p:sp>
        <p:nvSpPr>
          <p:cNvPr id="2053" name="Rectangle 10"/>
          <p:cNvSpPr txBox="1">
            <a:spLocks noChangeArrowheads="1"/>
          </p:cNvSpPr>
          <p:nvPr/>
        </p:nvSpPr>
        <p:spPr bwMode="auto">
          <a:xfrm>
            <a:off x="2029558" y="4627173"/>
            <a:ext cx="50276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fr-FR" sz="1600" dirty="0" smtClean="0">
                <a:solidFill>
                  <a:srgbClr val="253971"/>
                </a:solidFill>
              </a:rPr>
              <a:t>RD51 – New Horizon in TPC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fr-FR" sz="1600" dirty="0" smtClean="0">
                <a:solidFill>
                  <a:srgbClr val="253971"/>
                </a:solidFill>
              </a:rPr>
              <a:t>October 5</a:t>
            </a:r>
            <a:r>
              <a:rPr lang="en-GB" altLang="fr-FR" sz="1600" baseline="30000" dirty="0" smtClean="0">
                <a:solidFill>
                  <a:srgbClr val="253971"/>
                </a:solidFill>
              </a:rPr>
              <a:t>th</a:t>
            </a:r>
            <a:r>
              <a:rPr lang="en-GB" altLang="fr-FR" sz="1600" dirty="0" smtClean="0">
                <a:solidFill>
                  <a:srgbClr val="253971"/>
                </a:solidFill>
              </a:rPr>
              <a:t>, 2020</a:t>
            </a:r>
            <a:endParaRPr lang="en-GB" altLang="fr-FR" sz="1600" dirty="0">
              <a:solidFill>
                <a:srgbClr val="253971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66788" y="359075"/>
            <a:ext cx="7681912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09" rIns="91418" bIns="45709" anchor="ctr"/>
          <a:lstStyle/>
          <a:p>
            <a:pPr algn="ctr">
              <a:defRPr/>
            </a:pPr>
            <a:r>
              <a:rPr lang="en-GB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Ions Backflow in TPCs: Simulations, Measurements and Suppression</a:t>
            </a:r>
            <a:endParaRPr lang="en-GB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142" y="5395026"/>
            <a:ext cx="967136" cy="96495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71" name="Picture 189" descr="D:\LOGO_CE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27" y="5395026"/>
            <a:ext cx="132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/>
          <p:cNvSpPr txBox="1"/>
          <p:nvPr/>
        </p:nvSpPr>
        <p:spPr>
          <a:xfrm>
            <a:off x="258852" y="651349"/>
            <a:ext cx="5494247" cy="377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r>
              <a:rPr lang="fr-FR" sz="20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Single GEM</a:t>
            </a:r>
          </a:p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endParaRPr lang="fr-FR" sz="20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endParaRPr lang="fr-FR" sz="2000" kern="0" dirty="0" smtClean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endParaRPr lang="fr-FR" sz="20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endParaRPr lang="fr-FR" sz="2000" kern="0" dirty="0" smtClean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endParaRPr lang="fr-FR" sz="20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endParaRPr lang="fr-FR" sz="1100" kern="0" dirty="0" smtClean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endParaRPr lang="fr-FR" sz="11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endParaRPr lang="fr-FR" sz="1100" kern="0" dirty="0" smtClean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  <a:p>
            <a:pPr marL="174625" lvl="0" indent="-174625" eaLnBrk="0" hangingPunct="0">
              <a:spcBef>
                <a:spcPct val="20000"/>
              </a:spcBef>
              <a:buFontTx/>
              <a:buChar char="•"/>
            </a:pPr>
            <a:r>
              <a:rPr lang="fr-FR" sz="2000" kern="0" dirty="0" err="1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Micromegas</a:t>
            </a:r>
            <a:endParaRPr lang="fr-FR" sz="20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19" name="Espace réservé du contenu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73" y="3809880"/>
            <a:ext cx="2542202" cy="2520000"/>
          </a:xfr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in Single GEM or </a:t>
            </a:r>
            <a:r>
              <a:rPr lang="en-US" dirty="0" err="1" smtClean="0"/>
              <a:t>Micromegas</a:t>
            </a:r>
            <a:endParaRPr lang="en-US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23" y="924745"/>
            <a:ext cx="6109072" cy="248570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594" y="1057944"/>
            <a:ext cx="2235030" cy="1980000"/>
          </a:xfrm>
          <a:prstGeom prst="rect">
            <a:avLst/>
          </a:prstGeom>
        </p:spPr>
      </p:pic>
      <p:pic>
        <p:nvPicPr>
          <p:cNvPr id="5122" name="Picture 2" descr="https://ars.els-cdn.com/content/image/1-s2.0-S0168900217304837-gr3_lr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541" y="3898128"/>
            <a:ext cx="2349937" cy="237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5522044" y="6064834"/>
            <a:ext cx="3438442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D. S. Bhattacharya, NIMA 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861 (2017) 64–70</a:t>
            </a:r>
            <a:endParaRPr lang="en-US" sz="1400" i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251643" y="632299"/>
            <a:ext cx="3220305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P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. </a:t>
            </a: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Bhattacharya, NIMA 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870 (2017) 64–72</a:t>
            </a:r>
            <a:endParaRPr lang="en-US" sz="1400" i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9030" y="3859108"/>
            <a:ext cx="3331456" cy="216921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87991" y="3026705"/>
            <a:ext cx="2232984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fr-FR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F. V. </a:t>
            </a:r>
            <a:r>
              <a:rPr lang="fr-FR" sz="1200" dirty="0" err="1" smtClean="0">
                <a:solidFill>
                  <a:srgbClr val="478F00"/>
                </a:solidFill>
                <a:latin typeface="Bell MT" panose="02020503060305020303" pitchFamily="18" charset="0"/>
              </a:rPr>
              <a:t>Böhmer</a:t>
            </a:r>
            <a:r>
              <a:rPr lang="fr-FR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, arXiv:1209.0482v1</a:t>
            </a:r>
            <a:endParaRPr lang="en-US" sz="12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78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25" name="Text Box 38"/>
          <p:cNvSpPr txBox="1">
            <a:spLocks noChangeArrowheads="1"/>
          </p:cNvSpPr>
          <p:nvPr/>
        </p:nvSpPr>
        <p:spPr bwMode="auto">
          <a:xfrm>
            <a:off x="574373" y="5610782"/>
            <a:ext cx="2712024" cy="307777"/>
          </a:xfrm>
          <a:prstGeom prst="rect">
            <a:avLst/>
          </a:prstGeom>
          <a:noFill/>
          <a:ln>
            <a:solidFill>
              <a:srgbClr val="0000FF"/>
            </a:solidFill>
          </a:ln>
          <a:extLst/>
        </p:spPr>
        <p:txBody>
          <a:bodyPr wrap="none">
            <a:spAutoFit/>
          </a:bodyPr>
          <a:lstStyle/>
          <a:p>
            <a:r>
              <a:rPr lang="en-US" sz="1400" kern="1200" dirty="0">
                <a:solidFill>
                  <a:srgbClr val="0000FF"/>
                </a:solidFill>
                <a:latin typeface="Bell MT" panose="02020503060305020303" pitchFamily="18" charset="0"/>
              </a:rPr>
              <a:t>P. Colas </a:t>
            </a:r>
            <a:r>
              <a:rPr lang="en-US" sz="1400" i="1" kern="1200" dirty="0">
                <a:solidFill>
                  <a:srgbClr val="0000FF"/>
                </a:solidFill>
                <a:latin typeface="Bell MT" panose="02020503060305020303" pitchFamily="18" charset="0"/>
              </a:rPr>
              <a:t>et </a:t>
            </a:r>
            <a:r>
              <a:rPr lang="en-US" sz="1400" i="1" kern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al.</a:t>
            </a:r>
            <a:r>
              <a:rPr lang="en-US" sz="1400" kern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, NIMA535(2004)226</a:t>
            </a:r>
            <a:endParaRPr lang="en-US" sz="1400" kern="12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grpSp>
        <p:nvGrpSpPr>
          <p:cNvPr id="26" name="Group 15"/>
          <p:cNvGrpSpPr/>
          <p:nvPr/>
        </p:nvGrpSpPr>
        <p:grpSpPr>
          <a:xfrm>
            <a:off x="4820092" y="3465787"/>
            <a:ext cx="4038600" cy="2805112"/>
            <a:chOff x="4705792" y="3465787"/>
            <a:chExt cx="4038600" cy="2805112"/>
          </a:xfrm>
        </p:grpSpPr>
        <p:grpSp>
          <p:nvGrpSpPr>
            <p:cNvPr id="27" name="Group 42"/>
            <p:cNvGrpSpPr/>
            <p:nvPr/>
          </p:nvGrpSpPr>
          <p:grpSpPr>
            <a:xfrm>
              <a:off x="4705792" y="3465787"/>
              <a:ext cx="4038600" cy="2805112"/>
              <a:chOff x="4705792" y="3465787"/>
              <a:chExt cx="4038600" cy="2805112"/>
            </a:xfrm>
          </p:grpSpPr>
          <p:grpSp>
            <p:nvGrpSpPr>
              <p:cNvPr id="29" name="Group 27"/>
              <p:cNvGrpSpPr>
                <a:grpSpLocks/>
              </p:cNvGrpSpPr>
              <p:nvPr/>
            </p:nvGrpSpPr>
            <p:grpSpPr bwMode="auto">
              <a:xfrm>
                <a:off x="4705792" y="3465787"/>
                <a:ext cx="4038600" cy="2805112"/>
                <a:chOff x="3024" y="2208"/>
                <a:chExt cx="2544" cy="1767"/>
              </a:xfrm>
            </p:grpSpPr>
            <p:pic>
              <p:nvPicPr>
                <p:cNvPr id="31" name="Picture 31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24" y="2208"/>
                  <a:ext cx="2544" cy="17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2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552" y="3314"/>
                  <a:ext cx="742" cy="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kern="1200">
                      <a:latin typeface="+mj-lt"/>
                    </a:rPr>
                    <a:t>Ar-CH</a:t>
                  </a:r>
                  <a:r>
                    <a:rPr lang="en-US" sz="1400" b="1" kern="1200" baseline="-25000">
                      <a:latin typeface="+mj-lt"/>
                    </a:rPr>
                    <a:t>4</a:t>
                  </a:r>
                  <a:r>
                    <a:rPr lang="en-US" sz="1400" b="1" kern="1200">
                      <a:latin typeface="+mj-lt"/>
                    </a:rPr>
                    <a:t> 97-3</a:t>
                  </a:r>
                </a:p>
              </p:txBody>
            </p:sp>
            <p:sp>
              <p:nvSpPr>
                <p:cNvPr id="33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4260" y="2580"/>
                  <a:ext cx="0" cy="1104"/>
                </a:xfrm>
                <a:prstGeom prst="line">
                  <a:avLst/>
                </a:prstGeom>
                <a:noFill/>
                <a:ln w="19050">
                  <a:solidFill>
                    <a:srgbClr val="FF112C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 kern="1200"/>
                </a:p>
              </p:txBody>
            </p:sp>
            <p:sp>
              <p:nvSpPr>
                <p:cNvPr id="34" name="Line 20"/>
                <p:cNvSpPr>
                  <a:spLocks noChangeShapeType="1"/>
                </p:cNvSpPr>
                <p:nvPr/>
              </p:nvSpPr>
              <p:spPr bwMode="auto">
                <a:xfrm flipH="1" flipV="1">
                  <a:off x="3444" y="2880"/>
                  <a:ext cx="924" cy="0"/>
                </a:xfrm>
                <a:prstGeom prst="line">
                  <a:avLst/>
                </a:prstGeom>
                <a:noFill/>
                <a:ln w="19050">
                  <a:solidFill>
                    <a:srgbClr val="FF112C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 kern="1200"/>
                </a:p>
              </p:txBody>
            </p:sp>
          </p:grpSp>
          <p:sp>
            <p:nvSpPr>
              <p:cNvPr id="30" name="Text Box 29"/>
              <p:cNvSpPr txBox="1">
                <a:spLocks noChangeArrowheads="1"/>
              </p:cNvSpPr>
              <p:nvPr/>
            </p:nvSpPr>
            <p:spPr bwMode="auto">
              <a:xfrm>
                <a:off x="7338038" y="5918559"/>
                <a:ext cx="649288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112C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b="1" kern="1200" dirty="0" smtClean="0">
                    <a:latin typeface="+mj-lt"/>
                  </a:rPr>
                  <a:t>E</a:t>
                </a:r>
                <a:r>
                  <a:rPr lang="en-US" sz="1400" b="1" kern="1200" baseline="-25000" dirty="0" smtClean="0">
                    <a:latin typeface="+mj-lt"/>
                  </a:rPr>
                  <a:t>A</a:t>
                </a:r>
                <a:r>
                  <a:rPr lang="en-US" sz="1400" b="1" kern="1200" dirty="0" smtClean="0">
                    <a:latin typeface="+mj-lt"/>
                  </a:rPr>
                  <a:t>/E</a:t>
                </a:r>
                <a:r>
                  <a:rPr lang="en-US" sz="1400" b="1" kern="1200" baseline="-25000" dirty="0" smtClean="0">
                    <a:latin typeface="+mj-lt"/>
                  </a:rPr>
                  <a:t>D</a:t>
                </a:r>
                <a:endParaRPr lang="en-US" sz="1400" b="1" kern="1200" dirty="0">
                  <a:latin typeface="+mj-lt"/>
                </a:endParaRPr>
              </a:p>
            </p:txBody>
          </p:sp>
        </p:grpSp>
        <p:sp>
          <p:nvSpPr>
            <p:cNvPr id="28" name="TextBox 44"/>
            <p:cNvSpPr txBox="1"/>
            <p:nvPr/>
          </p:nvSpPr>
          <p:spPr>
            <a:xfrm>
              <a:off x="6979829" y="4363310"/>
              <a:ext cx="4619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FF0000"/>
                  </a:solidFill>
                  <a:latin typeface="Bell MT" panose="02020503060305020303" pitchFamily="18" charset="0"/>
                </a:rPr>
                <a:t>1%</a:t>
              </a:r>
              <a:endParaRPr lang="en-US" sz="1600" b="1" i="1" dirty="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</p:grpSp>
      <p:grpSp>
        <p:nvGrpSpPr>
          <p:cNvPr id="35" name="Group 11"/>
          <p:cNvGrpSpPr/>
          <p:nvPr/>
        </p:nvGrpSpPr>
        <p:grpSpPr>
          <a:xfrm>
            <a:off x="4894777" y="602993"/>
            <a:ext cx="3962400" cy="2865438"/>
            <a:chOff x="4780477" y="602993"/>
            <a:chExt cx="3962400" cy="2865438"/>
          </a:xfrm>
        </p:grpSpPr>
        <p:grpSp>
          <p:nvGrpSpPr>
            <p:cNvPr id="36" name="Group 43"/>
            <p:cNvGrpSpPr/>
            <p:nvPr/>
          </p:nvGrpSpPr>
          <p:grpSpPr>
            <a:xfrm>
              <a:off x="4780477" y="602993"/>
              <a:ext cx="3962400" cy="2865438"/>
              <a:chOff x="4780477" y="602993"/>
              <a:chExt cx="3962400" cy="2865438"/>
            </a:xfrm>
          </p:grpSpPr>
          <p:pic>
            <p:nvPicPr>
              <p:cNvPr id="39" name="Picture 2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0477" y="602993"/>
                <a:ext cx="3962400" cy="28654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41" name="Freeform 22"/>
              <p:cNvSpPr>
                <a:spLocks/>
              </p:cNvSpPr>
              <p:nvPr/>
            </p:nvSpPr>
            <p:spPr bwMode="auto">
              <a:xfrm>
                <a:off x="5394840" y="1474531"/>
                <a:ext cx="3132138" cy="1349375"/>
              </a:xfrm>
              <a:custGeom>
                <a:avLst/>
                <a:gdLst>
                  <a:gd name="T0" fmla="*/ 0 w 2200"/>
                  <a:gd name="T1" fmla="*/ 20 h 948"/>
                  <a:gd name="T2" fmla="*/ 24 w 2200"/>
                  <a:gd name="T3" fmla="*/ 0 h 948"/>
                  <a:gd name="T4" fmla="*/ 76 w 2200"/>
                  <a:gd name="T5" fmla="*/ 172 h 948"/>
                  <a:gd name="T6" fmla="*/ 200 w 2200"/>
                  <a:gd name="T7" fmla="*/ 360 h 948"/>
                  <a:gd name="T8" fmla="*/ 416 w 2200"/>
                  <a:gd name="T9" fmla="*/ 520 h 948"/>
                  <a:gd name="T10" fmla="*/ 744 w 2200"/>
                  <a:gd name="T11" fmla="*/ 664 h 948"/>
                  <a:gd name="T12" fmla="*/ 1112 w 2200"/>
                  <a:gd name="T13" fmla="*/ 764 h 948"/>
                  <a:gd name="T14" fmla="*/ 1540 w 2200"/>
                  <a:gd name="T15" fmla="*/ 856 h 948"/>
                  <a:gd name="T16" fmla="*/ 1960 w 2200"/>
                  <a:gd name="T17" fmla="*/ 916 h 948"/>
                  <a:gd name="T18" fmla="*/ 2200 w 2200"/>
                  <a:gd name="T19" fmla="*/ 948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00" h="948">
                    <a:moveTo>
                      <a:pt x="0" y="20"/>
                    </a:moveTo>
                    <a:lnTo>
                      <a:pt x="24" y="0"/>
                    </a:lnTo>
                    <a:cubicBezTo>
                      <a:pt x="37" y="25"/>
                      <a:pt x="47" y="112"/>
                      <a:pt x="76" y="172"/>
                    </a:cubicBezTo>
                    <a:cubicBezTo>
                      <a:pt x="105" y="232"/>
                      <a:pt x="143" y="302"/>
                      <a:pt x="200" y="360"/>
                    </a:cubicBezTo>
                    <a:cubicBezTo>
                      <a:pt x="257" y="418"/>
                      <a:pt x="325" y="469"/>
                      <a:pt x="416" y="520"/>
                    </a:cubicBezTo>
                    <a:cubicBezTo>
                      <a:pt x="507" y="571"/>
                      <a:pt x="628" y="623"/>
                      <a:pt x="744" y="664"/>
                    </a:cubicBezTo>
                    <a:cubicBezTo>
                      <a:pt x="860" y="705"/>
                      <a:pt x="979" y="732"/>
                      <a:pt x="1112" y="764"/>
                    </a:cubicBezTo>
                    <a:cubicBezTo>
                      <a:pt x="1245" y="796"/>
                      <a:pt x="1399" y="831"/>
                      <a:pt x="1540" y="856"/>
                    </a:cubicBezTo>
                    <a:cubicBezTo>
                      <a:pt x="1681" y="881"/>
                      <a:pt x="1850" y="901"/>
                      <a:pt x="1960" y="916"/>
                    </a:cubicBezTo>
                    <a:cubicBezTo>
                      <a:pt x="2070" y="931"/>
                      <a:pt x="2159" y="943"/>
                      <a:pt x="2200" y="948"/>
                    </a:cubicBezTo>
                  </a:path>
                </a:pathLst>
              </a:custGeom>
              <a:noFill/>
              <a:ln w="28575" cap="flat" cmpd="sng">
                <a:solidFill>
                  <a:srgbClr val="FF112C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600" kern="1200"/>
              </a:p>
            </p:txBody>
          </p:sp>
          <p:sp>
            <p:nvSpPr>
              <p:cNvPr id="42" name="Line 31"/>
              <p:cNvSpPr>
                <a:spLocks noChangeShapeType="1"/>
              </p:cNvSpPr>
              <p:nvPr/>
            </p:nvSpPr>
            <p:spPr bwMode="auto">
              <a:xfrm flipV="1">
                <a:off x="5771077" y="1212593"/>
                <a:ext cx="0" cy="1752600"/>
              </a:xfrm>
              <a:prstGeom prst="line">
                <a:avLst/>
              </a:prstGeom>
              <a:noFill/>
              <a:ln w="19050">
                <a:solidFill>
                  <a:srgbClr val="FF112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600" kern="1200"/>
              </a:p>
            </p:txBody>
          </p:sp>
          <p:sp>
            <p:nvSpPr>
              <p:cNvPr id="43" name="Line 32"/>
              <p:cNvSpPr>
                <a:spLocks noChangeShapeType="1"/>
              </p:cNvSpPr>
              <p:nvPr/>
            </p:nvSpPr>
            <p:spPr bwMode="auto">
              <a:xfrm flipH="1" flipV="1">
                <a:off x="5313877" y="2050793"/>
                <a:ext cx="762000" cy="0"/>
              </a:xfrm>
              <a:prstGeom prst="line">
                <a:avLst/>
              </a:prstGeom>
              <a:noFill/>
              <a:ln w="19050">
                <a:solidFill>
                  <a:srgbClr val="FF112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600" kern="1200"/>
              </a:p>
            </p:txBody>
          </p:sp>
          <p:sp>
            <p:nvSpPr>
              <p:cNvPr id="44" name="Line 33"/>
              <p:cNvSpPr>
                <a:spLocks noChangeShapeType="1"/>
              </p:cNvSpPr>
              <p:nvPr/>
            </p:nvSpPr>
            <p:spPr bwMode="auto">
              <a:xfrm flipH="1" flipV="1">
                <a:off x="5313877" y="1441193"/>
                <a:ext cx="762000" cy="0"/>
              </a:xfrm>
              <a:prstGeom prst="line">
                <a:avLst/>
              </a:prstGeom>
              <a:noFill/>
              <a:ln w="19050">
                <a:solidFill>
                  <a:srgbClr val="FF112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600" kern="1200"/>
              </a:p>
            </p:txBody>
          </p:sp>
          <p:sp>
            <p:nvSpPr>
              <p:cNvPr id="45" name="Line 34"/>
              <p:cNvSpPr>
                <a:spLocks noChangeShapeType="1"/>
              </p:cNvSpPr>
              <p:nvPr/>
            </p:nvSpPr>
            <p:spPr bwMode="auto">
              <a:xfrm flipV="1">
                <a:off x="5847277" y="2355593"/>
                <a:ext cx="381000" cy="228600"/>
              </a:xfrm>
              <a:prstGeom prst="line">
                <a:avLst/>
              </a:prstGeom>
              <a:noFill/>
              <a:ln w="28575">
                <a:solidFill>
                  <a:srgbClr val="FF473B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600" kern="1200"/>
              </a:p>
            </p:txBody>
          </p:sp>
        </p:grpSp>
        <p:sp>
          <p:nvSpPr>
            <p:cNvPr id="37" name="TextBox 1"/>
            <p:cNvSpPr txBox="1"/>
            <p:nvPr/>
          </p:nvSpPr>
          <p:spPr>
            <a:xfrm>
              <a:off x="6155352" y="1881516"/>
              <a:ext cx="5125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FF0000"/>
                  </a:solidFill>
                  <a:latin typeface="Bell MT" panose="02020503060305020303" pitchFamily="18" charset="0"/>
                </a:rPr>
                <a:t>1%</a:t>
              </a:r>
              <a:endParaRPr lang="en-US" sz="1600" b="1" i="1" dirty="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38" name="TextBox 45"/>
            <p:cNvSpPr txBox="1"/>
            <p:nvPr/>
          </p:nvSpPr>
          <p:spPr>
            <a:xfrm>
              <a:off x="5758610" y="1096898"/>
              <a:ext cx="5125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solidFill>
                    <a:srgbClr val="FF0000"/>
                  </a:solidFill>
                  <a:latin typeface="Bell MT" panose="02020503060305020303" pitchFamily="18" charset="0"/>
                </a:rPr>
                <a:t>5</a:t>
              </a:r>
              <a:r>
                <a:rPr lang="en-US" sz="1600" b="1" i="1" dirty="0" smtClean="0">
                  <a:solidFill>
                    <a:srgbClr val="FF0000"/>
                  </a:solidFill>
                  <a:latin typeface="Bell MT" panose="02020503060305020303" pitchFamily="18" charset="0"/>
                </a:rPr>
                <a:t>%</a:t>
              </a:r>
              <a:endParaRPr lang="en-US" sz="1600" b="1" i="1" dirty="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47" name="Espace réservé du contenu 1"/>
          <p:cNvSpPr>
            <a:spLocks noGrp="1"/>
          </p:cNvSpPr>
          <p:nvPr>
            <p:ph idx="1"/>
          </p:nvPr>
        </p:nvSpPr>
        <p:spPr>
          <a:xfrm>
            <a:off x="217968" y="602993"/>
            <a:ext cx="7772400" cy="4114800"/>
          </a:xfrm>
        </p:spPr>
        <p:txBody>
          <a:bodyPr/>
          <a:lstStyle/>
          <a:p>
            <a:r>
              <a:rPr lang="en-US" dirty="0"/>
              <a:t>MWPC-TPC: IBF~30</a:t>
            </a:r>
            <a:r>
              <a:rPr lang="en-US" dirty="0" smtClean="0"/>
              <a:t>%</a:t>
            </a:r>
            <a:endParaRPr lang="en-US" dirty="0"/>
          </a:p>
          <a:p>
            <a:endParaRPr lang="fr-FR" dirty="0" smtClean="0"/>
          </a:p>
          <a:p>
            <a:r>
              <a:rPr lang="en-US" kern="1200" dirty="0"/>
              <a:t>The </a:t>
            </a:r>
            <a:r>
              <a:rPr lang="en-US" dirty="0"/>
              <a:t>ions backflow </a:t>
            </a:r>
            <a:r>
              <a:rPr lang="en-US" kern="1200" dirty="0"/>
              <a:t>depends </a:t>
            </a:r>
            <a:r>
              <a:rPr lang="en-US" kern="1200" dirty="0" smtClean="0"/>
              <a:t>on </a:t>
            </a:r>
            <a:br>
              <a:rPr lang="en-US" kern="1200" dirty="0" smtClean="0"/>
            </a:br>
            <a:r>
              <a:rPr lang="en-US" kern="1200" dirty="0" smtClean="0"/>
              <a:t>avalanche spread (transverse diffusion)</a:t>
            </a:r>
            <a:br>
              <a:rPr lang="en-US" kern="1200" dirty="0" smtClean="0"/>
            </a:br>
            <a:r>
              <a:rPr lang="en-US" kern="1200" dirty="0" smtClean="0"/>
              <a:t>but </a:t>
            </a:r>
            <a:r>
              <a:rPr lang="en-US" kern="1200" dirty="0"/>
              <a:t>cannot </a:t>
            </a:r>
            <a:r>
              <a:rPr lang="en-US" kern="1200" dirty="0" smtClean="0"/>
              <a:t>be </a:t>
            </a:r>
            <a:r>
              <a:rPr lang="en-US" kern="1200" dirty="0"/>
              <a:t>smaller than the field </a:t>
            </a:r>
            <a:r>
              <a:rPr lang="en-US" kern="1200" dirty="0" smtClean="0"/>
              <a:t>ratio</a:t>
            </a:r>
            <a:endParaRPr lang="en-US" kern="1200" dirty="0"/>
          </a:p>
          <a:p>
            <a:endParaRPr lang="fr-FR" dirty="0" smtClean="0"/>
          </a:p>
          <a:p>
            <a:r>
              <a:rPr lang="en-CA" altLang="fr-FR" dirty="0"/>
              <a:t>The absence of effect of the magnetic field </a:t>
            </a:r>
            <a:r>
              <a:rPr lang="en-CA" altLang="fr-FR" dirty="0" smtClean="0"/>
              <a:t/>
            </a:r>
            <a:br>
              <a:rPr lang="en-CA" altLang="fr-FR" dirty="0" smtClean="0"/>
            </a:br>
            <a:r>
              <a:rPr lang="en-CA" altLang="fr-FR" dirty="0" smtClean="0"/>
              <a:t>on </a:t>
            </a:r>
            <a:r>
              <a:rPr lang="en-CA" altLang="fr-FR" dirty="0"/>
              <a:t>the ion backflow suppression </a:t>
            </a:r>
            <a:r>
              <a:rPr lang="en-CA" altLang="fr-FR" dirty="0" smtClean="0"/>
              <a:t/>
            </a:r>
            <a:br>
              <a:rPr lang="en-CA" altLang="fr-FR" dirty="0" smtClean="0"/>
            </a:br>
            <a:r>
              <a:rPr lang="en-CA" altLang="fr-FR" dirty="0" smtClean="0"/>
              <a:t>has </a:t>
            </a:r>
            <a:r>
              <a:rPr lang="en-CA" altLang="fr-FR" dirty="0"/>
              <a:t>been tested up to </a:t>
            </a:r>
            <a:r>
              <a:rPr lang="en-CA" altLang="fr-FR" dirty="0" smtClean="0"/>
              <a:t>2T</a:t>
            </a:r>
          </a:p>
          <a:p>
            <a:endParaRPr lang="en-CA" altLang="fr-FR" dirty="0"/>
          </a:p>
          <a:p>
            <a:r>
              <a:rPr lang="en-CA" altLang="fr-FR" dirty="0" smtClean="0"/>
              <a:t>For a </a:t>
            </a:r>
            <a:r>
              <a:rPr lang="en-CA" altLang="fr-FR" b="1" dirty="0" smtClean="0">
                <a:solidFill>
                  <a:srgbClr val="FF0000"/>
                </a:solidFill>
              </a:rPr>
              <a:t>E</a:t>
            </a:r>
            <a:r>
              <a:rPr lang="en-CA" altLang="fr-FR" b="1" baseline="-25000" dirty="0" smtClean="0">
                <a:solidFill>
                  <a:srgbClr val="FF0000"/>
                </a:solidFill>
              </a:rPr>
              <a:t>A</a:t>
            </a:r>
            <a:r>
              <a:rPr lang="en-CA" altLang="fr-FR" b="1" dirty="0" smtClean="0">
                <a:solidFill>
                  <a:srgbClr val="FF0000"/>
                </a:solidFill>
              </a:rPr>
              <a:t>/E</a:t>
            </a:r>
            <a:r>
              <a:rPr lang="en-CA" altLang="fr-FR" b="1" baseline="-25000" dirty="0" smtClean="0">
                <a:solidFill>
                  <a:srgbClr val="FF0000"/>
                </a:solidFill>
              </a:rPr>
              <a:t>D</a:t>
            </a:r>
            <a:r>
              <a:rPr lang="en-CA" altLang="fr-FR" b="1" dirty="0" smtClean="0">
                <a:solidFill>
                  <a:srgbClr val="FF0000"/>
                </a:solidFill>
              </a:rPr>
              <a:t> ~100, IBF~1-5%</a:t>
            </a:r>
            <a:r>
              <a:rPr lang="fr-FR" altLang="fr-FR" dirty="0" smtClean="0"/>
              <a:t/>
            </a:r>
            <a:br>
              <a:rPr lang="fr-FR" altLang="fr-FR" dirty="0" smtClean="0"/>
            </a:br>
            <a:r>
              <a:rPr lang="fr-FR" altLang="fr-FR" dirty="0" err="1" smtClean="0"/>
              <a:t>depending</a:t>
            </a:r>
            <a:r>
              <a:rPr lang="fr-FR" altLang="fr-FR" dirty="0" smtClean="0"/>
              <a:t> on </a:t>
            </a:r>
            <a:r>
              <a:rPr lang="fr-FR" altLang="fr-FR" dirty="0" err="1" smtClean="0"/>
              <a:t>geometry</a:t>
            </a:r>
            <a:r>
              <a:rPr lang="fr-FR" altLang="fr-FR" dirty="0" smtClean="0"/>
              <a:t> (</a:t>
            </a:r>
            <a:r>
              <a:rPr lang="fr-FR" altLang="fr-FR" dirty="0" err="1" smtClean="0"/>
              <a:t>hole</a:t>
            </a:r>
            <a:r>
              <a:rPr lang="fr-FR" altLang="fr-FR" dirty="0" smtClean="0"/>
              <a:t> pitch)</a:t>
            </a:r>
            <a:endParaRPr lang="en-CA" altLang="fr-FR" dirty="0"/>
          </a:p>
        </p:txBody>
      </p:sp>
    </p:spTree>
    <p:extLst>
      <p:ext uri="{BB962C8B-B14F-4D97-AF65-F5344CB8AC3E}">
        <p14:creationId xmlns:p14="http://schemas.microsoft.com/office/powerpoint/2010/main" val="342597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for LC-TPC:</a:t>
            </a:r>
          </a:p>
          <a:p>
            <a:pPr lvl="1"/>
            <a:r>
              <a:rPr lang="fr-FR" sz="1800" dirty="0" smtClean="0"/>
              <a:t>(</a:t>
            </a:r>
            <a:r>
              <a:rPr lang="fr-FR" sz="1800" dirty="0" err="1" smtClean="0"/>
              <a:t>resistive</a:t>
            </a:r>
            <a:r>
              <a:rPr lang="fr-FR" sz="1800" dirty="0" smtClean="0"/>
              <a:t>) </a:t>
            </a:r>
            <a:r>
              <a:rPr lang="fr-FR" sz="1800" dirty="0" err="1" smtClean="0"/>
              <a:t>bulk</a:t>
            </a:r>
            <a:r>
              <a:rPr lang="fr-FR" sz="1800" dirty="0" smtClean="0"/>
              <a:t> </a:t>
            </a:r>
            <a:r>
              <a:rPr lang="fr-FR" sz="1800" dirty="0" err="1" smtClean="0"/>
              <a:t>technology</a:t>
            </a:r>
            <a:endParaRPr lang="fr-FR" sz="1800" dirty="0" smtClean="0"/>
          </a:p>
          <a:p>
            <a:pPr lvl="1"/>
            <a:r>
              <a:rPr lang="fr-FR" sz="1800" dirty="0" smtClean="0"/>
              <a:t>128 µm gap</a:t>
            </a:r>
            <a:endParaRPr lang="fr-FR" sz="1800" dirty="0"/>
          </a:p>
          <a:p>
            <a:pPr lvl="1"/>
            <a:r>
              <a:rPr lang="fr-FR" sz="1800" dirty="0" err="1" smtClean="0"/>
              <a:t>woven</a:t>
            </a:r>
            <a:r>
              <a:rPr lang="fr-FR" sz="1800" dirty="0" smtClean="0"/>
              <a:t> </a:t>
            </a:r>
            <a:r>
              <a:rPr lang="fr-FR" sz="1800" dirty="0" err="1" smtClean="0"/>
              <a:t>mesh</a:t>
            </a:r>
            <a:r>
              <a:rPr lang="fr-FR" sz="1800" dirty="0" smtClean="0"/>
              <a:t> </a:t>
            </a:r>
            <a:r>
              <a:rPr lang="fr-FR" sz="1800" dirty="0" err="1" smtClean="0"/>
              <a:t>with</a:t>
            </a:r>
            <a:r>
              <a:rPr lang="fr-FR" sz="1800" dirty="0" smtClean="0"/>
              <a:t> </a:t>
            </a:r>
            <a:r>
              <a:rPr lang="fr-FR" sz="1800" dirty="0" err="1" smtClean="0"/>
              <a:t>pillars</a:t>
            </a:r>
            <a:endParaRPr lang="fr-FR" sz="1800" dirty="0"/>
          </a:p>
          <a:p>
            <a:pPr lvl="1"/>
            <a:r>
              <a:rPr lang="fr-FR" sz="1800" dirty="0" smtClean="0"/>
              <a:t>63 </a:t>
            </a:r>
            <a:r>
              <a:rPr lang="fr-FR" sz="1800" dirty="0"/>
              <a:t>µm </a:t>
            </a:r>
            <a:r>
              <a:rPr lang="fr-FR" sz="1800" dirty="0" smtClean="0"/>
              <a:t>pitch (45 </a:t>
            </a:r>
            <a:r>
              <a:rPr lang="fr-FR" sz="1800" dirty="0"/>
              <a:t>µm </a:t>
            </a:r>
            <a:r>
              <a:rPr lang="fr-FR" sz="1800" dirty="0" err="1" smtClean="0"/>
              <a:t>hole</a:t>
            </a:r>
            <a:r>
              <a:rPr lang="fr-FR" sz="1800" dirty="0" smtClean="0"/>
              <a:t> /18 µm </a:t>
            </a:r>
            <a:r>
              <a:rPr lang="fr-FR" sz="1800" dirty="0" err="1" smtClean="0"/>
              <a:t>wire</a:t>
            </a:r>
            <a:r>
              <a:rPr lang="fr-FR" sz="1800" dirty="0" smtClean="0"/>
              <a:t> </a:t>
            </a:r>
            <a:r>
              <a:rPr lang="fr-FR" sz="1800" dirty="0" smtClean="0">
                <a:sym typeface="Symbol"/>
              </a:rPr>
              <a:t>)</a:t>
            </a:r>
          </a:p>
          <a:p>
            <a:pPr lvl="1"/>
            <a:r>
              <a:rPr lang="fr-FR" sz="1800" dirty="0" smtClean="0">
                <a:sym typeface="Symbol"/>
              </a:rPr>
              <a:t>400 LPI</a:t>
            </a:r>
            <a:endParaRPr lang="fr-FR" sz="1800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Ion </a:t>
            </a:r>
            <a:r>
              <a:rPr lang="fr-FR" dirty="0" err="1"/>
              <a:t>Backflow</a:t>
            </a:r>
            <a:r>
              <a:rPr lang="fr-FR" dirty="0"/>
              <a:t> in </a:t>
            </a:r>
            <a:r>
              <a:rPr lang="fr-FR" dirty="0" err="1"/>
              <a:t>Bulk</a:t>
            </a:r>
            <a:r>
              <a:rPr lang="fr-FR" dirty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704975" y="6292527"/>
            <a:ext cx="2022157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W. Wang, </a:t>
            </a:r>
            <a:r>
              <a:rPr lang="fr-FR" sz="12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PhD</a:t>
            </a:r>
            <a:r>
              <a:rPr lang="fr-FR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 </a:t>
            </a:r>
            <a:r>
              <a:rPr lang="fr-FR" sz="12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Thesis</a:t>
            </a:r>
            <a:r>
              <a:rPr lang="fr-FR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 (2013)</a:t>
            </a:r>
            <a:endParaRPr lang="fr-FR" sz="12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0" y="2885767"/>
            <a:ext cx="6358159" cy="331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85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October 5</a:t>
            </a:r>
            <a:r>
              <a:rPr lang="en-GB" baseline="30000" dirty="0" smtClean="0"/>
              <a:t>th</a:t>
            </a:r>
            <a:r>
              <a:rPr lang="en-GB" dirty="0" smtClean="0"/>
              <a:t>, 2020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Ion Backflow in TPCs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Geometry and Field Ratio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Espace réservé du contenu 8"/>
              <p:cNvSpPr>
                <a:spLocks noGrp="1"/>
              </p:cNvSpPr>
              <p:nvPr>
                <p:ph idx="1"/>
              </p:nvPr>
            </p:nvSpPr>
            <p:spPr>
              <a:xfrm>
                <a:off x="385884" y="658318"/>
                <a:ext cx="7772400" cy="1935818"/>
              </a:xfrm>
            </p:spPr>
            <p:txBody>
              <a:bodyPr/>
              <a:lstStyle/>
              <a:p>
                <a:r>
                  <a:rPr lang="en-GB" b="0" dirty="0" smtClean="0">
                    <a:latin typeface="Cambria Math"/>
                  </a:rPr>
                  <a:t>Study of IBF dependency with hole geometries and field ratios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GB" b="0" i="1" smtClean="0">
                        <a:latin typeface="Cambria Math"/>
                      </a:rPr>
                      <m:t>𝐵𝐹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𝐹𝑅</m:t>
                            </m:r>
                          </m:den>
                        </m:f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/>
                                  </a:rPr>
                                  <m:t>𝑝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  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GB" sz="1600" dirty="0" smtClean="0"/>
              </a:p>
            </p:txBody>
          </p:sp>
        </mc:Choice>
        <mc:Fallback xmlns="">
          <p:sp>
            <p:nvSpPr>
              <p:cNvPr id="9" name="Espace réservé du contenu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5884" y="658318"/>
                <a:ext cx="7772400" cy="1935818"/>
              </a:xfrm>
              <a:blipFill>
                <a:blip r:embed="rId2"/>
                <a:stretch>
                  <a:fillRect l="-78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2" y="3568485"/>
            <a:ext cx="2272648" cy="138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Picture 18" descr="D:\max\ingrid2_v2\f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412" y="2750168"/>
            <a:ext cx="2182955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9" name="Picture 19" descr="D:\max\ingrid2_v2\f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679" y="2750168"/>
            <a:ext cx="2182955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D:\max\ingrid2_v2\f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412" y="4796268"/>
            <a:ext cx="2182955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1" name="Picture 21" descr="D:\max\ingrid2_v2\f1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479" y="4796268"/>
            <a:ext cx="2182955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3864773" y="2432161"/>
            <a:ext cx="15792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20 µm hole pitch</a:t>
            </a:r>
            <a:endParaRPr lang="en-GB" sz="1600" dirty="0">
              <a:solidFill>
                <a:srgbClr val="478F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746840" y="2408919"/>
            <a:ext cx="15792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32 µm hole pitch</a:t>
            </a:r>
            <a:endParaRPr lang="en-GB" sz="1600" dirty="0">
              <a:solidFill>
                <a:srgbClr val="478F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864773" y="4457714"/>
            <a:ext cx="15792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45 µm hole pitch</a:t>
            </a:r>
            <a:endParaRPr lang="en-GB" sz="1600" dirty="0">
              <a:solidFill>
                <a:srgbClr val="478F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746840" y="4457714"/>
            <a:ext cx="15792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58 µm hole pitch</a:t>
            </a:r>
            <a:endParaRPr lang="en-GB" sz="1600" dirty="0">
              <a:solidFill>
                <a:srgbClr val="478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4367" y="5015391"/>
            <a:ext cx="13516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Ingrid sample</a:t>
            </a:r>
            <a:endParaRPr lang="en-GB" sz="1600" dirty="0">
              <a:solidFill>
                <a:srgbClr val="478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Espace réservé du contenu 8"/>
              <p:cNvSpPr txBox="1">
                <a:spLocks/>
              </p:cNvSpPr>
              <p:nvPr/>
            </p:nvSpPr>
            <p:spPr bwMode="auto">
              <a:xfrm>
                <a:off x="2545793" y="1170179"/>
                <a:ext cx="5796516" cy="1191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8" tIns="45709" rIns="91418" bIns="45709" numCol="1" anchor="t" anchorCtr="0" compatLnSpc="1">
                <a:prstTxWarp prst="textNoShape">
                  <a:avLst/>
                </a:prstTxWarp>
              </a:bodyPr>
              <a:lstStyle>
                <a:lvl1pPr marL="174625" indent="-1746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000099"/>
                    </a:solidFill>
                    <a:latin typeface="Bell MT" pitchFamily="18" charset="0"/>
                    <a:ea typeface="+mn-ea"/>
                    <a:cs typeface="Arial" pitchFamily="34" charset="0"/>
                  </a:defRPr>
                </a:lvl1pPr>
                <a:lvl2pPr marL="528638" indent="-1746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defRPr>
                </a:lvl2pPr>
                <a:lvl3pPr marL="881063" indent="-1730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defRPr>
                </a:lvl3pPr>
                <a:lvl4pPr marL="1252538" indent="-19208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defRPr>
                </a:lvl4pPr>
                <a:lvl5pPr marL="1611313" indent="-1746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defRPr>
                </a:lvl5pPr>
                <a:lvl6pPr marL="2068513" indent="-174625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6pPr>
                <a:lvl7pPr marL="2525713" indent="-174625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7pPr>
                <a:lvl8pPr marL="2982913" indent="-174625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8pPr>
                <a:lvl9pPr marL="3440113" indent="-174625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354013" lvl="1" indent="0">
                  <a:buNone/>
                </a:pPr>
                <a:r>
                  <a:rPr lang="en-GB" sz="1600" dirty="0" smtClean="0"/>
                  <a:t>- p: </a:t>
                </a:r>
                <a:r>
                  <a:rPr lang="en-GB" sz="1600" dirty="0"/>
                  <a:t>hole pitch </a:t>
                </a:r>
                <a:endParaRPr lang="en-GB" sz="1600" i="1" dirty="0">
                  <a:latin typeface="Cambria Math"/>
                  <a:ea typeface="Cambria Math"/>
                </a:endParaRPr>
              </a:p>
              <a:p>
                <a:pPr marL="354013" lvl="1" indent="0">
                  <a:buNone/>
                </a:pPr>
                <a:r>
                  <a:rPr lang="en-GB" sz="1600" dirty="0" smtClean="0">
                    <a:ea typeface="Cambria Math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sz="1600" i="1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1600" dirty="0" smtClean="0"/>
                  <a:t>: </a:t>
                </a:r>
                <a:r>
                  <a:rPr lang="en-GB" sz="1600" dirty="0"/>
                  <a:t>transverse </a:t>
                </a:r>
                <a:r>
                  <a:rPr lang="en-GB" sz="1600" dirty="0" smtClean="0"/>
                  <a:t>diffusion, D</a:t>
                </a:r>
                <a:r>
                  <a:rPr lang="en-GB" sz="1600" baseline="-25000" dirty="0" smtClean="0"/>
                  <a:t>t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600" i="1">
                            <a:latin typeface="Cambria Math"/>
                          </a:rPr>
                          <m:t>𝑧</m:t>
                        </m:r>
                      </m:e>
                    </m:rad>
                  </m:oMath>
                </a14:m>
                <a:r>
                  <a:rPr lang="en-GB" sz="1600" dirty="0"/>
                  <a:t> (D</a:t>
                </a:r>
                <a:r>
                  <a:rPr lang="en-GB" sz="1600" baseline="-25000" dirty="0"/>
                  <a:t>t</a:t>
                </a:r>
                <a:r>
                  <a:rPr lang="en-GB" sz="1600" dirty="0"/>
                  <a:t>: transverse coefficient)</a:t>
                </a:r>
              </a:p>
              <a:p>
                <a:pPr marL="354013" lvl="1" indent="0">
                  <a:buNone/>
                </a:pPr>
                <a:r>
                  <a:rPr lang="en-GB" sz="1600" dirty="0" smtClean="0"/>
                  <a:t>- FR: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GB" sz="1600" b="0" i="0" baseline="-25000" smtClean="0">
                            <a:latin typeface="Cambria Math"/>
                          </a:rPr>
                          <m:t>drift</m:t>
                        </m:r>
                      </m:num>
                      <m:den>
                        <m:r>
                          <a:rPr lang="en-GB" sz="1600" i="1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GB" sz="1600" b="0" i="0" baseline="-25000" smtClean="0">
                            <a:latin typeface="Cambria Math"/>
                          </a:rPr>
                          <m:t>amplication</m:t>
                        </m:r>
                      </m:den>
                    </m:f>
                  </m:oMath>
                </a14:m>
                <a:endParaRPr lang="en-GB" sz="1600" dirty="0"/>
              </a:p>
              <a:p>
                <a:endParaRPr lang="en-GB" kern="0" dirty="0" smtClean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GB" sz="1600" kern="0" dirty="0" smtClean="0"/>
              </a:p>
            </p:txBody>
          </p:sp>
        </mc:Choice>
        <mc:Fallback xmlns="">
          <p:sp>
            <p:nvSpPr>
              <p:cNvPr id="17" name="Espace réservé du contenu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45793" y="1170179"/>
                <a:ext cx="5796516" cy="1191311"/>
              </a:xfrm>
              <a:prstGeom prst="rect">
                <a:avLst/>
              </a:prstGeom>
              <a:blipFill>
                <a:blip r:embed="rId8"/>
                <a:stretch>
                  <a:fillRect t="-10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/>
          <p:cNvSpPr txBox="1"/>
          <p:nvPr/>
        </p:nvSpPr>
        <p:spPr>
          <a:xfrm>
            <a:off x="264913" y="5933870"/>
            <a:ext cx="2358018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M. </a:t>
            </a:r>
            <a:r>
              <a:rPr lang="en-GB" sz="12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Chefdeville</a:t>
            </a:r>
            <a:r>
              <a:rPr lang="en-GB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, PhD Thesis (2009)</a:t>
            </a:r>
            <a:endParaRPr lang="en-GB" sz="12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01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October 5</a:t>
            </a:r>
            <a:r>
              <a:rPr lang="en-GB" baseline="30000" dirty="0" smtClean="0"/>
              <a:t>th</a:t>
            </a:r>
            <a:r>
              <a:rPr lang="en-GB" dirty="0" smtClean="0"/>
              <a:t>, 2020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Ion Backflow in TPCs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 Backflow with </a:t>
            </a:r>
            <a:r>
              <a:rPr lang="en-GB" dirty="0" err="1" smtClean="0"/>
              <a:t>Micromegas</a:t>
            </a:r>
            <a:r>
              <a:rPr lang="en-GB" dirty="0" smtClean="0"/>
              <a:t>: Simulation</a:t>
            </a:r>
            <a:endParaRPr lang="en-GB" dirty="0"/>
          </a:p>
        </p:txBody>
      </p:sp>
      <p:grpSp>
        <p:nvGrpSpPr>
          <p:cNvPr id="54" name="Groupe 53"/>
          <p:cNvGrpSpPr/>
          <p:nvPr/>
        </p:nvGrpSpPr>
        <p:grpSpPr>
          <a:xfrm>
            <a:off x="137772" y="2539915"/>
            <a:ext cx="8841747" cy="3753908"/>
            <a:chOff x="204936" y="1547515"/>
            <a:chExt cx="8841747" cy="3753908"/>
          </a:xfrm>
        </p:grpSpPr>
        <p:pic>
          <p:nvPicPr>
            <p:cNvPr id="28" name="Picture 2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2074" y="2047452"/>
              <a:ext cx="2524125" cy="2524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7468" y="2128415"/>
              <a:ext cx="2443163" cy="2443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4750" y="2092696"/>
              <a:ext cx="2514600" cy="2514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6383336" y="1914050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0.75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3752850" y="1913101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0.5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1136650" y="1913101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0.25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221732" y="1547515"/>
              <a:ext cx="8820000" cy="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218078" y="2266321"/>
              <a:ext cx="8820000" cy="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218078" y="4605467"/>
              <a:ext cx="8820000" cy="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>
              <a:off x="218078" y="5295091"/>
              <a:ext cx="8820000" cy="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1111250" y="1557423"/>
              <a:ext cx="0" cy="374400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3752850" y="1557401"/>
              <a:ext cx="0" cy="374400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>
              <a:off x="6394450" y="1557401"/>
              <a:ext cx="0" cy="374400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5" name="Line 20"/>
            <p:cNvSpPr>
              <a:spLocks noChangeShapeType="1"/>
            </p:cNvSpPr>
            <p:nvPr/>
          </p:nvSpPr>
          <p:spPr bwMode="auto">
            <a:xfrm>
              <a:off x="9046683" y="1552278"/>
              <a:ext cx="0" cy="374400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/>
                <p:cNvSpPr txBox="1"/>
                <p:nvPr/>
              </p:nvSpPr>
              <p:spPr>
                <a:xfrm>
                  <a:off x="2157527" y="4740505"/>
                  <a:ext cx="59984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0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2.5</m:t>
                        </m:r>
                      </m:oMath>
                    </m:oMathPara>
                  </a14:m>
                  <a:endParaRPr lang="en-GB" sz="2000" dirty="0">
                    <a:solidFill>
                      <a:srgbClr val="000099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ZoneTexte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7527" y="4740505"/>
                  <a:ext cx="599844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/>
                <p:cNvSpPr txBox="1"/>
                <p:nvPr/>
              </p:nvSpPr>
              <p:spPr>
                <a:xfrm>
                  <a:off x="4703005" y="4740505"/>
                  <a:ext cx="74251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0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1.03</m:t>
                        </m:r>
                      </m:oMath>
                    </m:oMathPara>
                  </a14:m>
                  <a:endParaRPr lang="en-GB" sz="2000" dirty="0">
                    <a:solidFill>
                      <a:srgbClr val="000099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ZoneTexte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3005" y="4740505"/>
                  <a:ext cx="742511" cy="4001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ZoneTexte 39"/>
                <p:cNvSpPr txBox="1"/>
                <p:nvPr/>
              </p:nvSpPr>
              <p:spPr>
                <a:xfrm>
                  <a:off x="7538511" y="4740505"/>
                  <a:ext cx="40427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0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en-GB" sz="2000" dirty="0">
                    <a:solidFill>
                      <a:srgbClr val="000099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ZoneTexte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8511" y="4740505"/>
                  <a:ext cx="404277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333263" y="4607296"/>
                  <a:ext cx="639919" cy="66652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sz="200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IBF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FR</m:t>
                            </m:r>
                          </m:den>
                        </m:f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263" y="4607296"/>
                  <a:ext cx="639919" cy="666529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Line 14"/>
            <p:cNvSpPr>
              <a:spLocks noChangeShapeType="1"/>
            </p:cNvSpPr>
            <p:nvPr/>
          </p:nvSpPr>
          <p:spPr bwMode="auto">
            <a:xfrm>
              <a:off x="204936" y="1903417"/>
              <a:ext cx="8820000" cy="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1124247" y="1553101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500 LPI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47" name="Rectangle 12"/>
            <p:cNvSpPr>
              <a:spLocks noChangeArrowheads="1"/>
            </p:cNvSpPr>
            <p:nvPr/>
          </p:nvSpPr>
          <p:spPr bwMode="auto">
            <a:xfrm>
              <a:off x="3753461" y="1554050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1000 LPI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48" name="Rectangle 12"/>
            <p:cNvSpPr>
              <a:spLocks noChangeArrowheads="1"/>
            </p:cNvSpPr>
            <p:nvPr/>
          </p:nvSpPr>
          <p:spPr bwMode="auto">
            <a:xfrm>
              <a:off x="6403941" y="1554999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1500 LPI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49" name="Rectangle 12"/>
            <p:cNvSpPr>
              <a:spLocks noChangeArrowheads="1"/>
            </p:cNvSpPr>
            <p:nvPr/>
          </p:nvSpPr>
          <p:spPr bwMode="auto">
            <a:xfrm>
              <a:off x="271457" y="1553101"/>
              <a:ext cx="82233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Mesh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50" name="Rectangle 12"/>
            <p:cNvSpPr>
              <a:spLocks noChangeArrowheads="1"/>
            </p:cNvSpPr>
            <p:nvPr/>
          </p:nvSpPr>
          <p:spPr bwMode="auto">
            <a:xfrm>
              <a:off x="221732" y="1913101"/>
              <a:ext cx="881127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  <a:sym typeface="Symbol"/>
                </a:rPr>
                <a:t></a:t>
              </a:r>
              <a:r>
                <a:rPr lang="en-GB" altLang="fr-FR" sz="1800" baseline="-25000" dirty="0" smtClean="0">
                  <a:solidFill>
                    <a:srgbClr val="000099"/>
                  </a:solidFill>
                  <a:latin typeface="Bell MT" panose="02020503060305020303" pitchFamily="18" charset="0"/>
                  <a:sym typeface="Symbol"/>
                </a:rPr>
                <a:t>t</a:t>
              </a: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/p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 flipH="1">
              <a:off x="211036" y="1547515"/>
              <a:ext cx="0" cy="374400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53" name="Rectangle 12"/>
            <p:cNvSpPr>
              <a:spLocks noChangeArrowheads="1"/>
            </p:cNvSpPr>
            <p:nvPr/>
          </p:nvSpPr>
          <p:spPr bwMode="auto">
            <a:xfrm rot="16200000">
              <a:off x="-845968" y="3149177"/>
              <a:ext cx="2998381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Theoretical model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</p:grpSp>
      <p:pic>
        <p:nvPicPr>
          <p:cNvPr id="55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167" y="612709"/>
            <a:ext cx="1669856" cy="166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75" b="8667"/>
          <a:stretch/>
        </p:blipFill>
        <p:spPr bwMode="auto">
          <a:xfrm>
            <a:off x="6633810" y="612709"/>
            <a:ext cx="2355269" cy="168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 Box 7"/>
          <p:cNvSpPr txBox="1">
            <a:spLocks noChangeArrowheads="1"/>
          </p:cNvSpPr>
          <p:nvPr/>
        </p:nvSpPr>
        <p:spPr bwMode="auto">
          <a:xfrm>
            <a:off x="6336777" y="1897987"/>
            <a:ext cx="6178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2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2D </a:t>
            </a:r>
            <a:endParaRPr lang="en-GB" altLang="fr-FR" sz="2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Text Box 8"/>
          <p:cNvSpPr txBox="1">
            <a:spLocks noChangeArrowheads="1"/>
          </p:cNvSpPr>
          <p:nvPr/>
        </p:nvSpPr>
        <p:spPr bwMode="auto">
          <a:xfrm>
            <a:off x="8484382" y="1897987"/>
            <a:ext cx="5258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2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3D </a:t>
            </a:r>
            <a:endParaRPr lang="en-GB" altLang="fr-FR" sz="2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pic>
        <p:nvPicPr>
          <p:cNvPr id="59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39" y="1028304"/>
            <a:ext cx="1892512" cy="1177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7" descr="period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077" y="635583"/>
            <a:ext cx="1582866" cy="157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 Box 5"/>
          <p:cNvSpPr txBox="1">
            <a:spLocks noChangeArrowheads="1"/>
          </p:cNvSpPr>
          <p:nvPr/>
        </p:nvSpPr>
        <p:spPr bwMode="auto">
          <a:xfrm>
            <a:off x="5627432" y="523069"/>
            <a:ext cx="220747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14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Sum of </a:t>
            </a:r>
            <a:r>
              <a:rPr lang="en-GB" altLang="fr-FR" sz="1400" dirty="0" err="1" smtClean="0">
                <a:solidFill>
                  <a:srgbClr val="478F00"/>
                </a:solidFill>
                <a:latin typeface="Bell MT" panose="02020503060305020303" pitchFamily="18" charset="0"/>
              </a:rPr>
              <a:t>gaussian</a:t>
            </a:r>
            <a:r>
              <a:rPr lang="en-GB" altLang="fr-FR" sz="14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 diffusions </a:t>
            </a:r>
            <a:endParaRPr lang="en-GB" altLang="fr-FR" sz="14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sp>
        <p:nvSpPr>
          <p:cNvPr id="62" name="Line 10"/>
          <p:cNvSpPr>
            <a:spLocks noChangeShapeType="1"/>
          </p:cNvSpPr>
          <p:nvPr/>
        </p:nvSpPr>
        <p:spPr bwMode="auto">
          <a:xfrm>
            <a:off x="3289150" y="2247595"/>
            <a:ext cx="5105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2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63" name="Text Box 11"/>
          <p:cNvSpPr txBox="1">
            <a:spLocks noChangeArrowheads="1"/>
          </p:cNvSpPr>
          <p:nvPr/>
        </p:nvSpPr>
        <p:spPr bwMode="auto">
          <a:xfrm>
            <a:off x="3472079" y="2253456"/>
            <a:ext cx="381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12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l</a:t>
            </a:r>
            <a:endParaRPr lang="en-GB" altLang="fr-FR" sz="12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64" name="Text Box 5"/>
          <p:cNvSpPr txBox="1">
            <a:spLocks noChangeArrowheads="1"/>
          </p:cNvSpPr>
          <p:nvPr/>
        </p:nvSpPr>
        <p:spPr bwMode="auto">
          <a:xfrm>
            <a:off x="2799014" y="685395"/>
            <a:ext cx="220747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14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Periodical structure</a:t>
            </a:r>
            <a:endParaRPr lang="en-GB" altLang="fr-FR" sz="14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sp>
        <p:nvSpPr>
          <p:cNvPr id="65" name="Espace réservé du contenu 1"/>
          <p:cNvSpPr>
            <a:spLocks noGrp="1"/>
          </p:cNvSpPr>
          <p:nvPr>
            <p:ph idx="1"/>
          </p:nvPr>
        </p:nvSpPr>
        <p:spPr>
          <a:xfrm>
            <a:off x="217968" y="602993"/>
            <a:ext cx="7772400" cy="4114800"/>
          </a:xfrm>
        </p:spPr>
        <p:txBody>
          <a:bodyPr/>
          <a:lstStyle/>
          <a:p>
            <a:r>
              <a:rPr lang="en-GB" dirty="0" smtClean="0"/>
              <a:t>IBF calculation: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52" name="ZoneTexte 51"/>
          <p:cNvSpPr txBox="1"/>
          <p:nvPr/>
        </p:nvSpPr>
        <p:spPr>
          <a:xfrm>
            <a:off x="204293" y="6341270"/>
            <a:ext cx="2358018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M. </a:t>
            </a:r>
            <a:r>
              <a:rPr lang="en-GB" sz="12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Chefdeville</a:t>
            </a:r>
            <a:r>
              <a:rPr lang="en-GB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, PhD Thesis (2009)</a:t>
            </a:r>
            <a:endParaRPr lang="en-GB" sz="12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37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2014-06-16_105935_c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646" y="3644982"/>
            <a:ext cx="2974354" cy="297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Grid</a:t>
            </a:r>
            <a:r>
              <a:rPr lang="fr-FR" dirty="0" smtClean="0"/>
              <a:t> </a:t>
            </a:r>
            <a:r>
              <a:rPr lang="fr-FR" dirty="0" err="1" smtClean="0"/>
              <a:t>Geometry</a:t>
            </a:r>
            <a:r>
              <a:rPr lang="fr-FR" dirty="0" smtClean="0"/>
              <a:t> and Fields</a:t>
            </a:r>
            <a:endParaRPr lang="fr-FR" dirty="0"/>
          </a:p>
        </p:txBody>
      </p:sp>
      <p:pic>
        <p:nvPicPr>
          <p:cNvPr id="5121" name="Picture 1" descr="D:\2014-06-16_105846_cr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0" y="784032"/>
            <a:ext cx="3072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2014-06-16_105900_cr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24"/>
          <a:stretch/>
        </p:blipFill>
        <p:spPr bwMode="auto">
          <a:xfrm>
            <a:off x="3055333" y="764982"/>
            <a:ext cx="314425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2014-06-16_105918_cr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064669" y="784033"/>
            <a:ext cx="3072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0367208"/>
              </p:ext>
            </p:extLst>
          </p:nvPr>
        </p:nvGraphicFramePr>
        <p:xfrm>
          <a:off x="2855308" y="3843043"/>
          <a:ext cx="3019343" cy="24028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1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6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5360">
                <a:tc>
                  <a:txBody>
                    <a:bodyPr/>
                    <a:lstStyle/>
                    <a:p>
                      <a:pPr marL="34925" algn="ctr"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Gap</a:t>
                      </a:r>
                      <a:r>
                        <a:rPr lang="en-US" sz="1200" i="0" spc="9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i="0" spc="-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(µm)</a:t>
                      </a:r>
                      <a:endParaRPr lang="fr-FR" sz="1200" i="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 Hole pitch </a:t>
                      </a:r>
                    </a:p>
                    <a:p>
                      <a:pPr marL="0" indent="0" algn="ctr"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1200" i="0" spc="135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i="0" spc="-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(µm)</a:t>
                      </a:r>
                      <a:endParaRPr lang="fr-FR" sz="1200" i="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Hole</a:t>
                      </a:r>
                      <a:r>
                        <a:rPr lang="en-US" sz="1200" i="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  <a:sym typeface="Symbol"/>
                        </a:rPr>
                        <a:t></a:t>
                      </a:r>
                      <a:r>
                        <a:rPr lang="en-US" sz="1200" i="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indent="0" algn="ctr"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en-US" sz="1200" i="0" spc="135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i="0" spc="-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(µm)</a:t>
                      </a:r>
                      <a:endParaRPr lang="fr-FR" sz="1200" i="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 err="1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σ</a:t>
                      </a:r>
                      <a:r>
                        <a:rPr lang="en-US" sz="1200" i="0" baseline="-25000" dirty="0" err="1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US" sz="1200" i="0" spc="-14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i="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/p</a:t>
                      </a:r>
                      <a:endParaRPr lang="fr-FR" sz="1200" i="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">
                <a:tc rowSpan="4">
                  <a:txBody>
                    <a:bodyPr/>
                    <a:lstStyle/>
                    <a:p>
                      <a:pPr marL="0" indent="0" algn="ctr"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45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0515" indent="0" algn="ctr">
                        <a:spcBef>
                          <a:spcPts val="245"/>
                        </a:spcBef>
                        <a:spcAft>
                          <a:spcPts val="0"/>
                        </a:spcAft>
                        <a:tabLst>
                          <a:tab pos="714375" algn="l"/>
                          <a:tab pos="790575" algn="l"/>
                        </a:tabLs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20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1785" indent="0" algn="ctr"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12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0.47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037">
                <a:tc vMerge="1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09245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32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242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23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0.30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037">
                <a:tc vMerge="1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09245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45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2420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32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0.21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037">
                <a:tc vMerge="1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0515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58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242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21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0.16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037">
                <a:tc rowSpan="4">
                  <a:txBody>
                    <a:bodyPr/>
                    <a:lstStyle/>
                    <a:p>
                      <a:pPr marL="0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58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0515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20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1785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9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0.58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1037">
                <a:tc vMerge="1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09245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32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242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15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0.36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1037">
                <a:tc vMerge="1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09245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45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2420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34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0.26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1037">
                <a:tc vMerge="1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0515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58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242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22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0.20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1037">
                <a:tc rowSpan="3">
                  <a:txBody>
                    <a:bodyPr/>
                    <a:lstStyle/>
                    <a:p>
                      <a:pPr marL="0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70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0515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32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1785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18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0.43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1037">
                <a:tc vMerge="1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09245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45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242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32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7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0.30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5632">
                <a:tc vMerge="1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0515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58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1785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22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2520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  <a:ea typeface="Calibri"/>
                          <a:cs typeface="Times New Roman"/>
                        </a:rPr>
                        <a:t>0.24</a:t>
                      </a:r>
                      <a:endParaRPr lang="fr-FR" sz="1200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5725" y="3916288"/>
                <a:ext cx="2638020" cy="6667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16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Fits </a:t>
                </a:r>
                <a:r>
                  <a:rPr lang="fr-FR" sz="1600" kern="0" dirty="0" err="1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using</a:t>
                </a:r>
                <a:r>
                  <a:rPr lang="fr-FR" sz="16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fr-FR" sz="1600" i="1" kern="0" dirty="0" smtClean="0">
                        <a:solidFill>
                          <a:srgbClr val="000099"/>
                        </a:solidFill>
                        <a:latin typeface="Cambria Math"/>
                        <a:cs typeface="Arial" pitchFamily="34" charset="0"/>
                      </a:rPr>
                      <m:t>𝐵𝐹</m:t>
                    </m:r>
                    <m:r>
                      <a:rPr lang="fr-FR" sz="1600" i="1" kern="0" dirty="0" smtClean="0">
                        <a:solidFill>
                          <a:srgbClr val="000099"/>
                        </a:solidFill>
                        <a:latin typeface="Cambria Math"/>
                        <a:cs typeface="Arial" pitchFamily="34" charset="0"/>
                      </a:rPr>
                      <m:t>(</m:t>
                    </m:r>
                    <m:r>
                      <a:rPr lang="fr-FR" sz="1600" i="1" kern="0" dirty="0" smtClean="0">
                        <a:solidFill>
                          <a:srgbClr val="000099"/>
                        </a:solidFill>
                        <a:latin typeface="Cambria Math"/>
                        <a:cs typeface="Arial" pitchFamily="34" charset="0"/>
                      </a:rPr>
                      <m:t>𝑥</m:t>
                    </m:r>
                    <m:r>
                      <a:rPr lang="fr-FR" sz="1600" b="0" i="1" kern="0" dirty="0" smtClean="0">
                        <a:solidFill>
                          <a:srgbClr val="000099"/>
                        </a:solidFill>
                        <a:latin typeface="Cambria Math"/>
                        <a:cs typeface="Arial" pitchFamily="34" charset="0"/>
                      </a:rPr>
                      <m:t>,</m:t>
                    </m:r>
                    <m:r>
                      <a:rPr lang="fr-FR" sz="1600" b="0" i="1" kern="0" dirty="0" smtClean="0">
                        <a:solidFill>
                          <a:srgbClr val="000099"/>
                        </a:solidFill>
                        <a:latin typeface="Cambria Math"/>
                        <a:cs typeface="Arial" pitchFamily="34" charset="0"/>
                      </a:rPr>
                      <m:t>𝑦</m:t>
                    </m:r>
                    <m:r>
                      <a:rPr lang="fr-FR" sz="1600" i="1" kern="0" dirty="0" smtClean="0">
                        <a:solidFill>
                          <a:srgbClr val="000099"/>
                        </a:solidFill>
                        <a:latin typeface="Cambria Math"/>
                        <a:cs typeface="Arial" pitchFamily="34" charset="0"/>
                      </a:rPr>
                      <m:t>) = </m:t>
                    </m:r>
                    <m:f>
                      <m:fPr>
                        <m:ctrlPr>
                          <a:rPr lang="fr-FR" sz="1600" i="1" kern="0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fr-FR" sz="1600" b="0" i="1" kern="0" dirty="0" smtClean="0">
                            <a:solidFill>
                              <a:srgbClr val="000099"/>
                            </a:solidFill>
                            <a:latin typeface="Cambria Math"/>
                            <a:cs typeface="Arial" pitchFamily="34" charset="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fr-FR" sz="1600" i="1" kern="0" dirty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fr-FR" sz="1600" b="0" i="1" kern="0" dirty="0" smtClean="0">
                                <a:solidFill>
                                  <a:srgbClr val="000099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𝐹𝑅</m:t>
                            </m:r>
                          </m:e>
                          <m:sup>
                            <m:r>
                              <a:rPr lang="fr-FR" sz="1600" b="0" i="1" kern="0" dirty="0" smtClean="0">
                                <a:solidFill>
                                  <a:srgbClr val="000099"/>
                                </a:solidFill>
                                <a:latin typeface="Cambria Math"/>
                                <a:cs typeface="Arial" pitchFamily="34" charset="0"/>
                              </a:rPr>
                              <m:t>−</m:t>
                            </m:r>
                            <m:r>
                              <a:rPr lang="fr-FR" sz="1600" b="0" i="1" kern="0" dirty="0" smtClean="0">
                                <a:solidFill>
                                  <a:srgbClr val="000099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𝑦</m:t>
                            </m:r>
                          </m:sup>
                        </m:sSup>
                      </m:den>
                    </m:f>
                  </m:oMath>
                </a14:m>
                <a:r>
                  <a:rPr lang="fr-FR" sz="1600" dirty="0" smtClean="0">
                    <a:solidFill>
                      <a:srgbClr val="000099"/>
                    </a:solidFill>
                    <a:latin typeface="Bell MT" panose="02020503060305020303" pitchFamily="18" charset="0"/>
                  </a:rPr>
                  <a:t>   </a:t>
                </a:r>
              </a:p>
              <a:p>
                <a:r>
                  <a:rPr lang="fr-FR" sz="1600" dirty="0" err="1" smtClean="0">
                    <a:solidFill>
                      <a:srgbClr val="000099"/>
                    </a:solidFill>
                    <a:latin typeface="Bell MT" panose="02020503060305020303" pitchFamily="18" charset="0"/>
                  </a:rPr>
                  <a:t>with</a:t>
                </a:r>
                <a:r>
                  <a:rPr lang="fr-FR" sz="1600" dirty="0" smtClean="0">
                    <a:solidFill>
                      <a:srgbClr val="000099"/>
                    </a:solidFill>
                    <a:latin typeface="Bell MT" panose="02020503060305020303" pitchFamily="18" charset="0"/>
                  </a:rPr>
                  <a:t> y~1</a:t>
                </a:r>
                <a:endParaRPr lang="fr-FR" sz="1600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5" y="3916288"/>
                <a:ext cx="2638020" cy="666721"/>
              </a:xfrm>
              <a:prstGeom prst="rect">
                <a:avLst/>
              </a:prstGeom>
              <a:blipFill>
                <a:blip r:embed="rId6"/>
                <a:stretch>
                  <a:fillRect l="-115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875353" y="506691"/>
            <a:ext cx="10583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45 µm gap</a:t>
            </a:r>
            <a:endParaRPr lang="fr-FR" sz="1600" dirty="0">
              <a:solidFill>
                <a:srgbClr val="478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32903" y="509644"/>
            <a:ext cx="10583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58 µm gap</a:t>
            </a:r>
            <a:endParaRPr lang="fr-FR" sz="1600" dirty="0">
              <a:solidFill>
                <a:srgbClr val="478F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390453" y="512597"/>
            <a:ext cx="10583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70 µm gap</a:t>
            </a:r>
            <a:endParaRPr lang="fr-FR" sz="1600" dirty="0">
              <a:solidFill>
                <a:srgbClr val="478F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64913" y="5933870"/>
            <a:ext cx="2358018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M. </a:t>
            </a:r>
            <a:r>
              <a:rPr lang="fr-FR" sz="12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Chefdeville</a:t>
            </a:r>
            <a:r>
              <a:rPr lang="fr-FR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, </a:t>
            </a:r>
            <a:r>
              <a:rPr lang="fr-FR" sz="12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PhD</a:t>
            </a:r>
            <a:r>
              <a:rPr lang="fr-FR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 </a:t>
            </a:r>
            <a:r>
              <a:rPr lang="fr-FR" sz="12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Thesis</a:t>
            </a:r>
            <a:r>
              <a:rPr lang="fr-FR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 (2009)</a:t>
            </a:r>
            <a:endParaRPr lang="fr-FR" sz="12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019874" y="3439078"/>
            <a:ext cx="325410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FR" sz="1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fr-FR" sz="1000" baseline="-25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</a:t>
            </a:r>
            <a:r>
              <a:rPr lang="fr-FR" sz="1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/E</a:t>
            </a:r>
            <a:r>
              <a:rPr lang="fr-FR" sz="1000" baseline="-25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</a:t>
            </a:r>
            <a:endParaRPr lang="fr-FR" sz="1000" baseline="-25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074967" y="3415824"/>
            <a:ext cx="325410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FR" sz="1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fr-FR" sz="1000" baseline="-25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</a:t>
            </a:r>
            <a:r>
              <a:rPr lang="fr-FR" sz="1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/E</a:t>
            </a:r>
            <a:r>
              <a:rPr lang="fr-FR" sz="1000" baseline="-25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</a:t>
            </a:r>
            <a:endParaRPr lang="fr-FR" sz="1000" baseline="-25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8100365" y="3437929"/>
            <a:ext cx="325410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FR" sz="1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fr-FR" sz="1000" baseline="-25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</a:t>
            </a:r>
            <a:r>
              <a:rPr lang="fr-FR" sz="1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/E</a:t>
            </a:r>
            <a:r>
              <a:rPr lang="fr-FR" sz="1000" baseline="-25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</a:t>
            </a:r>
            <a:endParaRPr lang="fr-FR" sz="1000" baseline="-25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213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/>
          <a:srcRect l="1209" r="2938"/>
          <a:stretch/>
        </p:blipFill>
        <p:spPr>
          <a:xfrm>
            <a:off x="4074843" y="922736"/>
            <a:ext cx="5069157" cy="2102103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in </a:t>
            </a:r>
            <a:r>
              <a:rPr lang="fr-FR" dirty="0" err="1" smtClean="0"/>
              <a:t>Bulk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pic>
        <p:nvPicPr>
          <p:cNvPr id="9225" name="Picture 9" descr="D:\2014-06-16_1153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590" y="3705121"/>
            <a:ext cx="5021262" cy="247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2014-06-16_114304_cr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" r="6989"/>
          <a:stretch/>
        </p:blipFill>
        <p:spPr bwMode="auto">
          <a:xfrm>
            <a:off x="85725" y="3543488"/>
            <a:ext cx="3971865" cy="2793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315500" y="6266622"/>
            <a:ext cx="2892715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Bhattacharya</a:t>
            </a:r>
            <a:r>
              <a:rPr lang="fr-FR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 et al. JINST 9 C04037 (2014)</a:t>
            </a:r>
            <a:endParaRPr lang="fr-FR" sz="12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Espace réservé du contenu 1"/>
          <p:cNvSpPr>
            <a:spLocks noGrp="1"/>
          </p:cNvSpPr>
          <p:nvPr>
            <p:ph idx="1"/>
          </p:nvPr>
        </p:nvSpPr>
        <p:spPr>
          <a:xfrm>
            <a:off x="315500" y="720554"/>
            <a:ext cx="7772400" cy="4114800"/>
          </a:xfrm>
        </p:spPr>
        <p:txBody>
          <a:bodyPr/>
          <a:lstStyle/>
          <a:p>
            <a:r>
              <a:rPr lang="en-US" dirty="0" smtClean="0"/>
              <a:t>IBF vs field ratio</a:t>
            </a:r>
          </a:p>
          <a:p>
            <a:pPr lvl="1"/>
            <a:r>
              <a:rPr lang="en-US" sz="1800" dirty="0" smtClean="0"/>
              <a:t>Gas mixture: </a:t>
            </a:r>
            <a:r>
              <a:rPr lang="en-US" sz="1800" dirty="0" err="1" smtClean="0"/>
              <a:t>Ar</a:t>
            </a:r>
            <a:r>
              <a:rPr lang="en-US" sz="1800" dirty="0" smtClean="0"/>
              <a:t>/</a:t>
            </a:r>
            <a:r>
              <a:rPr lang="en-US" sz="1800" dirty="0" err="1" smtClean="0"/>
              <a:t>Iso</a:t>
            </a:r>
            <a:r>
              <a:rPr lang="en-US" sz="1800" dirty="0" smtClean="0"/>
              <a:t> (90-10)</a:t>
            </a:r>
          </a:p>
          <a:p>
            <a:pPr lvl="1"/>
            <a:r>
              <a:rPr lang="en-US" sz="1800" dirty="0" smtClean="0"/>
              <a:t>Amplification gap: 128 </a:t>
            </a:r>
            <a:r>
              <a:rPr lang="en-US" sz="1800" dirty="0">
                <a:sym typeface="Symbol" panose="05050102010706020507" pitchFamily="18" charset="2"/>
              </a:rPr>
              <a:t></a:t>
            </a:r>
            <a:r>
              <a:rPr lang="en-US" sz="1800" dirty="0" smtClean="0"/>
              <a:t>m</a:t>
            </a:r>
          </a:p>
          <a:p>
            <a:pPr lvl="1"/>
            <a:r>
              <a:rPr lang="en-US" sz="1800" dirty="0"/>
              <a:t>Pitch: 63 </a:t>
            </a:r>
            <a:r>
              <a:rPr lang="en-US" sz="1800" dirty="0">
                <a:sym typeface="Symbol" panose="05050102010706020507" pitchFamily="18" charset="2"/>
              </a:rPr>
              <a:t></a:t>
            </a:r>
            <a:r>
              <a:rPr lang="en-US" sz="1800" dirty="0" smtClean="0"/>
              <a:t>m </a:t>
            </a:r>
          </a:p>
          <a:p>
            <a:pPr lvl="1"/>
            <a:r>
              <a:rPr lang="en-US" sz="1800" dirty="0" err="1" smtClean="0"/>
              <a:t>V</a:t>
            </a:r>
            <a:r>
              <a:rPr lang="en-US" sz="1800" baseline="-25000" dirty="0" err="1" smtClean="0"/>
              <a:t>mesh</a:t>
            </a:r>
            <a:r>
              <a:rPr lang="en-US" sz="1800" dirty="0" smtClean="0"/>
              <a:t> </a:t>
            </a:r>
            <a:r>
              <a:rPr lang="en-US" sz="1800" dirty="0"/>
              <a:t>= 500 </a:t>
            </a:r>
            <a:r>
              <a:rPr lang="en-US" sz="1800" dirty="0" smtClean="0"/>
              <a:t>V</a:t>
            </a:r>
            <a:endParaRPr lang="en-US" sz="1800" dirty="0"/>
          </a:p>
          <a:p>
            <a:pPr lvl="1"/>
            <a:r>
              <a:rPr lang="en-US" sz="1800" dirty="0" err="1" smtClean="0"/>
              <a:t>E</a:t>
            </a:r>
            <a:r>
              <a:rPr lang="en-US" sz="1800" baseline="-25000" dirty="0" err="1" smtClean="0"/>
              <a:t>field</a:t>
            </a:r>
            <a:r>
              <a:rPr lang="en-US" sz="1800" dirty="0" smtClean="0"/>
              <a:t> = 200 V/cm</a:t>
            </a:r>
          </a:p>
          <a:p>
            <a:pPr lvl="1"/>
            <a:endParaRPr lang="en-US" dirty="0"/>
          </a:p>
          <a:p>
            <a:endParaRPr lang="fr-FR" dirty="0"/>
          </a:p>
        </p:txBody>
      </p:sp>
      <p:cxnSp>
        <p:nvCxnSpPr>
          <p:cNvPr id="11" name="Connecteur droit 10"/>
          <p:cNvCxnSpPr/>
          <p:nvPr/>
        </p:nvCxnSpPr>
        <p:spPr bwMode="auto">
          <a:xfrm>
            <a:off x="767751" y="3786996"/>
            <a:ext cx="3019245" cy="20272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9982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299600"/>
            <a:ext cx="9122262" cy="2974108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15500" y="720554"/>
            <a:ext cx="7772400" cy="4114800"/>
          </a:xfrm>
        </p:spPr>
        <p:txBody>
          <a:bodyPr/>
          <a:lstStyle/>
          <a:p>
            <a:r>
              <a:rPr lang="en-US" dirty="0" smtClean="0"/>
              <a:t>IBF vs amplification gap and hole pitch</a:t>
            </a:r>
          </a:p>
          <a:p>
            <a:pPr lvl="1"/>
            <a:r>
              <a:rPr lang="en-US" sz="1800" dirty="0"/>
              <a:t>Gas mixture: </a:t>
            </a:r>
            <a:r>
              <a:rPr lang="en-US" sz="1800" dirty="0" err="1"/>
              <a:t>Ar</a:t>
            </a:r>
            <a:r>
              <a:rPr lang="en-US" sz="1800" dirty="0"/>
              <a:t>/</a:t>
            </a:r>
            <a:r>
              <a:rPr lang="en-US" sz="1800" dirty="0" err="1"/>
              <a:t>Iso</a:t>
            </a:r>
            <a:r>
              <a:rPr lang="en-US" sz="1800" dirty="0"/>
              <a:t> (90-10)</a:t>
            </a:r>
          </a:p>
          <a:p>
            <a:pPr lvl="1"/>
            <a:r>
              <a:rPr lang="en-US" sz="1800" dirty="0" err="1" smtClean="0"/>
              <a:t>V</a:t>
            </a:r>
            <a:r>
              <a:rPr lang="en-US" sz="1800" baseline="-25000" dirty="0" err="1" smtClean="0"/>
              <a:t>mesh</a:t>
            </a:r>
            <a:r>
              <a:rPr lang="en-US" sz="1800" dirty="0" smtClean="0"/>
              <a:t> </a:t>
            </a:r>
            <a:r>
              <a:rPr lang="en-US" sz="1800" dirty="0"/>
              <a:t>= 500 </a:t>
            </a:r>
            <a:r>
              <a:rPr lang="en-US" sz="1800" dirty="0" smtClean="0"/>
              <a:t>V</a:t>
            </a:r>
            <a:endParaRPr lang="en-US" sz="1800" dirty="0"/>
          </a:p>
          <a:p>
            <a:pPr lvl="1"/>
            <a:r>
              <a:rPr lang="en-US" sz="1800" dirty="0" err="1"/>
              <a:t>E</a:t>
            </a:r>
            <a:r>
              <a:rPr lang="en-US" sz="1800" baseline="-25000" dirty="0" err="1"/>
              <a:t>field</a:t>
            </a:r>
            <a:r>
              <a:rPr lang="en-US" sz="1800" dirty="0"/>
              <a:t> = 200 </a:t>
            </a:r>
            <a:r>
              <a:rPr lang="en-US" sz="1800" dirty="0" smtClean="0"/>
              <a:t>V/cm</a:t>
            </a:r>
            <a:endParaRPr lang="en-US" dirty="0"/>
          </a:p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in </a:t>
            </a:r>
            <a:r>
              <a:rPr lang="fr-FR" dirty="0" err="1" smtClean="0"/>
              <a:t>Bulk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pic>
        <p:nvPicPr>
          <p:cNvPr id="10242" name="Picture 2" descr="D:\2014-06-16_114304_cr3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" r="4119"/>
          <a:stretch/>
        </p:blipFill>
        <p:spPr bwMode="auto">
          <a:xfrm>
            <a:off x="4718650" y="486466"/>
            <a:ext cx="4328034" cy="292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315500" y="6266622"/>
            <a:ext cx="2892715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Bhattacharya</a:t>
            </a:r>
            <a:r>
              <a:rPr lang="fr-FR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 et al. JINST 9 C04037 (2014)</a:t>
            </a:r>
            <a:endParaRPr lang="fr-FR" sz="12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907103" y="5363800"/>
            <a:ext cx="114731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Gap: 128 </a:t>
            </a:r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en-US" sz="1200" b="1" dirty="0" smtClean="0">
                <a:latin typeface="+mj-lt"/>
              </a:rPr>
              <a:t> </a:t>
            </a:r>
            <a:endParaRPr lang="en-US" sz="1200" b="1" dirty="0">
              <a:latin typeface="+mj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537660" y="5363993"/>
            <a:ext cx="114731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Pitch: 78 </a:t>
            </a:r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en-US" sz="1200" b="1" dirty="0" smtClean="0">
                <a:latin typeface="+mj-lt"/>
              </a:rPr>
              <a:t> </a:t>
            </a:r>
            <a:endParaRPr lang="en-US" sz="1200" b="1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3496" y="3013262"/>
            <a:ext cx="956232" cy="276999"/>
          </a:xfrm>
          <a:prstGeom prst="rect">
            <a:avLst/>
          </a:prstGeom>
          <a:ln>
            <a:solidFill>
              <a:srgbClr val="478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Simulations</a:t>
            </a:r>
            <a:endParaRPr lang="en-US" sz="12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79366" y="2479985"/>
            <a:ext cx="1146013" cy="276999"/>
          </a:xfrm>
          <a:prstGeom prst="rect">
            <a:avLst/>
          </a:prstGeom>
          <a:solidFill>
            <a:schemeClr val="bg1"/>
          </a:solidFill>
          <a:ln>
            <a:solidFill>
              <a:srgbClr val="478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Measurements</a:t>
            </a:r>
            <a:endParaRPr lang="en-US" sz="12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14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Possible Solutions to </a:t>
            </a:r>
            <a:r>
              <a:rPr lang="fr-FR" dirty="0" err="1" smtClean="0"/>
              <a:t>Reduce</a:t>
            </a:r>
            <a:r>
              <a:rPr lang="fr-FR" dirty="0" smtClean="0"/>
              <a:t> Ion Feedback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80974" y="614688"/>
            <a:ext cx="9144001" cy="3270561"/>
          </a:xfrm>
        </p:spPr>
        <p:txBody>
          <a:bodyPr/>
          <a:lstStyle/>
          <a:p>
            <a:r>
              <a:rPr lang="en-US" dirty="0" smtClean="0"/>
              <a:t>Two families of solutions: with or without gating grid</a:t>
            </a:r>
          </a:p>
          <a:p>
            <a:endParaRPr lang="en-US" dirty="0"/>
          </a:p>
          <a:p>
            <a:r>
              <a:rPr lang="en-US" dirty="0" smtClean="0"/>
              <a:t>Solutions with gating grid (wires, GEM)</a:t>
            </a:r>
          </a:p>
          <a:p>
            <a:endParaRPr lang="en-US" dirty="0"/>
          </a:p>
          <a:p>
            <a:r>
              <a:rPr lang="en-US" dirty="0" smtClean="0"/>
              <a:t>Solution without gating grid</a:t>
            </a:r>
          </a:p>
          <a:p>
            <a:pPr lvl="1"/>
            <a:r>
              <a:rPr lang="en-US" dirty="0" smtClean="0"/>
              <a:t>Trigger in asynchronous or synchronous modes</a:t>
            </a:r>
          </a:p>
          <a:p>
            <a:pPr lvl="1"/>
            <a:r>
              <a:rPr lang="en-US" dirty="0" smtClean="0"/>
              <a:t>Hybrid MPGDs (double/triple meshes, Quadruple GEMs, </a:t>
            </a:r>
            <a:r>
              <a:rPr lang="en-US" dirty="0" err="1" smtClean="0"/>
              <a:t>GEMs+Micromegas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/>
          <a:srcRect l="5984" b="16878"/>
          <a:stretch/>
        </p:blipFill>
        <p:spPr>
          <a:xfrm>
            <a:off x="4914901" y="3697157"/>
            <a:ext cx="4039468" cy="242311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64" y="3885249"/>
            <a:ext cx="3290212" cy="223502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605428" y="6120274"/>
            <a:ext cx="1557084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marL="0" lvl="2" eaLnBrk="0" hangingPunct="0">
              <a:spcBef>
                <a:spcPct val="20000"/>
              </a:spcBef>
            </a:pPr>
            <a:r>
              <a:rPr lang="en-GB" sz="12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Gating grid in MSGCs</a:t>
            </a:r>
            <a:endParaRPr lang="en-GB" sz="12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308906" y="6133342"/>
            <a:ext cx="3251458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marL="0" lvl="2" eaLnBrk="0" hangingPunct="0">
              <a:spcBef>
                <a:spcPct val="20000"/>
              </a:spcBef>
            </a:pPr>
            <a:r>
              <a:rPr lang="en-GB" sz="12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Trigger with asynchronous or synchronous modes</a:t>
            </a:r>
            <a:endParaRPr lang="en-GB" sz="12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11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/>
              <p:cNvSpPr>
                <a:spLocks noGrp="1"/>
              </p:cNvSpPr>
              <p:nvPr>
                <p:ph idx="1"/>
              </p:nvPr>
            </p:nvSpPr>
            <p:spPr>
              <a:xfrm>
                <a:off x="361949" y="673100"/>
                <a:ext cx="8524875" cy="4114800"/>
              </a:xfrm>
            </p:spPr>
            <p:txBody>
              <a:bodyPr/>
              <a:lstStyle/>
              <a:p>
                <a:r>
                  <a:rPr lang="en-US" dirty="0" smtClean="0"/>
                  <a:t>Using gating:</a:t>
                </a:r>
              </a:p>
              <a:p>
                <a:pPr lvl="1"/>
                <a:r>
                  <a:rPr lang="en-US" sz="1800" dirty="0"/>
                  <a:t>any multi-stage gain structure, a low gain stage makes irreducible contributions to gain </a:t>
                </a:r>
                <a:r>
                  <a:rPr lang="en-US" sz="1800" dirty="0" smtClean="0"/>
                  <a:t>fluctuations </a:t>
                </a:r>
                <a:r>
                  <a:rPr lang="en-US" sz="1800" dirty="0" smtClean="0">
                    <a:sym typeface="Wingdings" panose="05000000000000000000" pitchFamily="2" charset="2"/>
                  </a:rPr>
                  <a:t> no energy resolution loss</a:t>
                </a:r>
                <a:endParaRPr lang="en-US" sz="18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n-US" sz="1800" dirty="0" smtClean="0"/>
                  <a:t>First </a:t>
                </a:r>
                <a:r>
                  <a:rPr lang="en-US" sz="1800" dirty="0"/>
                  <a:t>(early) stage(s) of G-G-G-G and </a:t>
                </a:r>
                <a:r>
                  <a:rPr lang="en-US" sz="1800" dirty="0" smtClean="0"/>
                  <a:t>G-G-MM </a:t>
                </a:r>
                <a:r>
                  <a:rPr lang="en-US" sz="1800" dirty="0"/>
                  <a:t>must have low gain since they are coupled strongly to the </a:t>
                </a:r>
                <a:r>
                  <a:rPr lang="en-US" sz="1800" dirty="0" smtClean="0"/>
                  <a:t>gas</a:t>
                </a:r>
              </a:p>
              <a:p>
                <a:pPr lvl="1"/>
                <a:r>
                  <a:rPr lang="en-US" sz="1800" dirty="0" smtClean="0"/>
                  <a:t>The </a:t>
                </a:r>
                <a:r>
                  <a:rPr lang="en-US" sz="1800" dirty="0"/>
                  <a:t>field ratio </a:t>
                </a:r>
                <a:r>
                  <a:rPr lang="en-US" sz="1800" dirty="0" smtClean="0"/>
                  <a:t>principle, larger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𝑡𝑟𝑎𝑛𝑠𝑓𝑒𝑟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𝑑𝑟𝑖𝑓𝑡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>
                    <a:sym typeface="Wingdings" panose="05000000000000000000" pitchFamily="2" charset="2"/>
                  </a:rPr>
                  <a:t>  </a:t>
                </a:r>
                <a:r>
                  <a:rPr lang="en-US" sz="1800" dirty="0" smtClean="0">
                    <a:sym typeface="Wingdings" panose="05000000000000000000" pitchFamily="2" charset="2"/>
                  </a:rPr>
                  <a:t>low IBF, is independent of gain</a:t>
                </a:r>
              </a:p>
              <a:p>
                <a:pPr lvl="1"/>
                <a:endParaRPr lang="en-US" sz="18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n-US" sz="1800" dirty="0" smtClean="0">
                    <a:sym typeface="Wingdings" panose="05000000000000000000" pitchFamily="2" charset="2"/>
                  </a:rPr>
                  <a:t>Passive </a:t>
                </a:r>
                <a:r>
                  <a:rPr lang="en-US" sz="1800" dirty="0">
                    <a:sym typeface="Wingdings" panose="05000000000000000000" pitchFamily="2" charset="2"/>
                  </a:rPr>
                  <a:t>structure </a:t>
                </a:r>
                <a:r>
                  <a:rPr lang="en-US" sz="1800" dirty="0" smtClean="0">
                    <a:sym typeface="Wingdings" panose="05000000000000000000" pitchFamily="2" charset="2"/>
                  </a:rPr>
                  <a:t>generating </a:t>
                </a:r>
                <a:r>
                  <a:rPr lang="en-US" sz="1800" dirty="0">
                    <a:sym typeface="Wingdings" panose="05000000000000000000" pitchFamily="2" charset="2"/>
                  </a:rPr>
                  <a:t>a field ratio can lower IBF with little or no loss in energy resolution</a:t>
                </a:r>
                <a:endParaRPr lang="en-US" sz="1800" dirty="0"/>
              </a:p>
              <a:p>
                <a:pPr lvl="1"/>
                <a:endParaRPr lang="en-US" sz="1800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" name="Espace réservé du contenu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1949" y="673100"/>
                <a:ext cx="8524875" cy="4114800"/>
              </a:xfrm>
              <a:blipFill>
                <a:blip r:embed="rId2"/>
                <a:stretch>
                  <a:fillRect l="-572" t="-741" r="-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Feedback Reduction and Energy Resolutio</a:t>
            </a:r>
            <a:r>
              <a:rPr lang="en-US" dirty="0"/>
              <a:t>n</a:t>
            </a:r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 rotWithShape="1">
          <a:blip r:embed="rId3"/>
          <a:srcRect t="25280"/>
          <a:stretch/>
        </p:blipFill>
        <p:spPr>
          <a:xfrm>
            <a:off x="361949" y="4219575"/>
            <a:ext cx="3619500" cy="1772150"/>
          </a:xfrm>
          <a:prstGeom prst="rect">
            <a:avLst/>
          </a:prstGeom>
        </p:spPr>
      </p:pic>
      <p:pic>
        <p:nvPicPr>
          <p:cNvPr id="11" name="Picture 8"/>
          <p:cNvPicPr>
            <a:picLocks noChangeAspect="1"/>
          </p:cNvPicPr>
          <p:nvPr/>
        </p:nvPicPr>
        <p:blipFill rotWithShape="1">
          <a:blip r:embed="rId4"/>
          <a:srcRect t="24827"/>
          <a:stretch/>
        </p:blipFill>
        <p:spPr>
          <a:xfrm>
            <a:off x="4624386" y="4121751"/>
            <a:ext cx="3838575" cy="180437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55728" y="6049438"/>
            <a:ext cx="1868472" cy="276999"/>
          </a:xfrm>
          <a:prstGeom prst="rect">
            <a:avLst/>
          </a:prstGeom>
          <a:ln>
            <a:solidFill>
              <a:srgbClr val="478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Cylindrical holes gating</a:t>
            </a:r>
            <a:endParaRPr lang="en-US" sz="12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95991" y="6049437"/>
            <a:ext cx="1546209" cy="276999"/>
          </a:xfrm>
          <a:prstGeom prst="rect">
            <a:avLst/>
          </a:prstGeom>
          <a:ln>
            <a:solidFill>
              <a:srgbClr val="478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Wire mesh gating</a:t>
            </a:r>
            <a:endParaRPr lang="en-US" sz="12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1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74373" y="831850"/>
            <a:ext cx="8375651" cy="2901950"/>
          </a:xfrm>
        </p:spPr>
        <p:txBody>
          <a:bodyPr/>
          <a:lstStyle/>
          <a:p>
            <a:r>
              <a:rPr lang="en-GB" dirty="0" smtClean="0"/>
              <a:t>Introduction: Ion Mobility and Ion Backflow in Time Projection Chambers</a:t>
            </a:r>
          </a:p>
          <a:p>
            <a:endParaRPr lang="en-GB" dirty="0"/>
          </a:p>
          <a:p>
            <a:r>
              <a:rPr lang="en-GB" dirty="0" smtClean="0"/>
              <a:t>Ion Backflow in Micro-Pattern Gas Detectors (GEM &amp; </a:t>
            </a:r>
            <a:r>
              <a:rPr lang="en-GB" dirty="0" err="1" smtClean="0"/>
              <a:t>Micromegas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Studies: Simulations &amp; Measurements</a:t>
            </a:r>
          </a:p>
          <a:p>
            <a:pPr marL="354013" lvl="1" indent="0">
              <a:buNone/>
            </a:pPr>
            <a:endParaRPr lang="en-GB" dirty="0" smtClean="0"/>
          </a:p>
          <a:p>
            <a:r>
              <a:rPr lang="en-GB" dirty="0" smtClean="0"/>
              <a:t>Ion Backflow Solutions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300" y="2317343"/>
            <a:ext cx="3363193" cy="410023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636219" y="5985365"/>
            <a:ext cx="2225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Bell MT" panose="02020503060305020303" pitchFamily="18" charset="0"/>
              </a:rPr>
              <a:t>STAR TPC at RHIC</a:t>
            </a:r>
          </a:p>
        </p:txBody>
      </p:sp>
    </p:spTree>
    <p:extLst>
      <p:ext uri="{BB962C8B-B14F-4D97-AF65-F5344CB8AC3E}">
        <p14:creationId xmlns:p14="http://schemas.microsoft.com/office/powerpoint/2010/main" val="278177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06424" y="713258"/>
            <a:ext cx="7772400" cy="4114800"/>
          </a:xfrm>
        </p:spPr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offset </a:t>
            </a:r>
            <a:r>
              <a:rPr lang="fr-FR" dirty="0" err="1" smtClean="0"/>
              <a:t>metal</a:t>
            </a:r>
            <a:r>
              <a:rPr lang="fr-FR" dirty="0" smtClean="0"/>
              <a:t> </a:t>
            </a:r>
            <a:r>
              <a:rPr lang="fr-FR" dirty="0" err="1" smtClean="0"/>
              <a:t>meshes</a:t>
            </a:r>
            <a:r>
              <a:rPr lang="fr-FR" dirty="0" smtClean="0"/>
              <a:t> (5 </a:t>
            </a:r>
            <a:r>
              <a:rPr lang="fr-FR" dirty="0" smtClean="0">
                <a:sym typeface="Symbol"/>
              </a:rPr>
              <a:t>µm </a:t>
            </a:r>
            <a:r>
              <a:rPr lang="fr-FR" dirty="0" err="1" smtClean="0">
                <a:sym typeface="Symbol"/>
              </a:rPr>
              <a:t>cooper</a:t>
            </a:r>
            <a:r>
              <a:rPr lang="fr-FR" dirty="0" smtClean="0"/>
              <a:t>):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dirty="0"/>
              <a:t>Open questions:</a:t>
            </a:r>
          </a:p>
          <a:p>
            <a:pPr marL="0" indent="0">
              <a:buNone/>
            </a:pPr>
            <a:r>
              <a:rPr lang="en-US" sz="1800" dirty="0"/>
              <a:t>   - never used in TPC</a:t>
            </a:r>
          </a:p>
          <a:p>
            <a:pPr marL="0" indent="0">
              <a:buNone/>
            </a:pPr>
            <a:r>
              <a:rPr lang="en-US" sz="1800" dirty="0"/>
              <a:t>   - effect of magnetic field?</a:t>
            </a:r>
          </a:p>
          <a:p>
            <a:pPr marL="0" indent="0">
              <a:buNone/>
            </a:pPr>
            <a:r>
              <a:rPr lang="en-US" sz="1800" dirty="0"/>
              <a:t>   - large area?</a:t>
            </a:r>
          </a:p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Possible Solution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endParaRPr lang="fr-FR" dirty="0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656"/>
            <a:ext cx="4438774" cy="2356240"/>
          </a:xfrm>
          <a:prstGeom prst="rect">
            <a:avLst/>
          </a:prstGeom>
        </p:spPr>
      </p:pic>
      <p:pic>
        <p:nvPicPr>
          <p:cNvPr id="10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98" y="1150230"/>
            <a:ext cx="4416252" cy="3059269"/>
          </a:xfrm>
          <a:prstGeom prst="rect">
            <a:avLst/>
          </a:prstGeom>
        </p:spPr>
      </p:pic>
      <p:sp>
        <p:nvSpPr>
          <p:cNvPr id="11" name="TextBox 6"/>
          <p:cNvSpPr txBox="1"/>
          <p:nvPr/>
        </p:nvSpPr>
        <p:spPr>
          <a:xfrm>
            <a:off x="5245115" y="4967157"/>
            <a:ext cx="2903615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F. </a:t>
            </a:r>
            <a:r>
              <a:rPr lang="en-US" sz="14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Jeanneau</a:t>
            </a: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Bell MT" panose="02020503060305020303" pitchFamily="18" charset="0"/>
              </a:rPr>
              <a:t>et al.</a:t>
            </a: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, NIMA623(2010)94</a:t>
            </a:r>
            <a:endParaRPr lang="en-US" sz="14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8303502" y="3160895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10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-5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9" name="Connecteur droit avec flèche 8"/>
          <p:cNvCxnSpPr/>
          <p:nvPr/>
        </p:nvCxnSpPr>
        <p:spPr bwMode="auto">
          <a:xfrm>
            <a:off x="4438774" y="2227262"/>
            <a:ext cx="0" cy="4470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2" name="ZoneTexte 11"/>
          <p:cNvSpPr txBox="1"/>
          <p:nvPr/>
        </p:nvSpPr>
        <p:spPr>
          <a:xfrm>
            <a:off x="4251793" y="2679864"/>
            <a:ext cx="595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Bell MT" panose="02020503060305020303" pitchFamily="18" charset="0"/>
              </a:rPr>
              <a:t>50 </a:t>
            </a:r>
            <a:r>
              <a:rPr lang="fr-FR" sz="1200" dirty="0" smtClean="0">
                <a:latin typeface="Bell MT"/>
                <a:sym typeface="Symbol"/>
              </a:rPr>
              <a:t>m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31741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06424" y="562581"/>
            <a:ext cx="6159870" cy="2029942"/>
          </a:xfrm>
        </p:spPr>
        <p:txBody>
          <a:bodyPr/>
          <a:lstStyle/>
          <a:p>
            <a:r>
              <a:rPr lang="en-GB" dirty="0" err="1" smtClean="0"/>
              <a:t>Micromegas</a:t>
            </a:r>
            <a:r>
              <a:rPr lang="en-GB" dirty="0" smtClean="0"/>
              <a:t> using double meshes</a:t>
            </a:r>
          </a:p>
          <a:p>
            <a:r>
              <a:rPr lang="en-GB" dirty="0" smtClean="0"/>
              <a:t>Need higher amplification field</a:t>
            </a:r>
          </a:p>
          <a:p>
            <a:endParaRPr lang="en-GB" sz="1100" dirty="0" smtClean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R</a:t>
            </a:r>
            <a:r>
              <a:rPr lang="en-GB" b="1" dirty="0" smtClean="0"/>
              <a:t>educe IBF by a factor of 2 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Possible Solution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871" y="4087739"/>
            <a:ext cx="2428607" cy="257341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/>
          <a:srcRect r="5102"/>
          <a:stretch/>
        </p:blipFill>
        <p:spPr>
          <a:xfrm>
            <a:off x="4743680" y="3368303"/>
            <a:ext cx="4400319" cy="302182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/>
          <a:srcRect r="5102"/>
          <a:stretch/>
        </p:blipFill>
        <p:spPr>
          <a:xfrm>
            <a:off x="4743681" y="507788"/>
            <a:ext cx="4400319" cy="283538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5953" y="1918106"/>
            <a:ext cx="1920200" cy="1725653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717608" y="3739760"/>
            <a:ext cx="3242747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P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. </a:t>
            </a: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Bhattacharya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, </a:t>
            </a: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JINST 10 (2015) 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P09017</a:t>
            </a:r>
            <a:endParaRPr lang="en-US" sz="1400" i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6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in Triple GEM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849" y="455729"/>
            <a:ext cx="2880000" cy="2954483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10574" y="3528797"/>
            <a:ext cx="3220305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P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. </a:t>
            </a: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Bhattacharya, NIMA 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870 (2017) 64–72</a:t>
            </a:r>
            <a:endParaRPr lang="en-US" sz="1400" i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74" y="3857183"/>
            <a:ext cx="7729107" cy="278530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73" y="787003"/>
            <a:ext cx="3605204" cy="2391853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057589" y="3529360"/>
            <a:ext cx="3400611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H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. Natal da </a:t>
            </a: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Luz, </a:t>
            </a:r>
            <a:r>
              <a:rPr lang="en-US" sz="1400" i="1" dirty="0" smtClean="0">
                <a:solidFill>
                  <a:srgbClr val="0000FF"/>
                </a:solidFill>
                <a:latin typeface="Bell MT" panose="02020503060305020303" pitchFamily="18" charset="0"/>
              </a:rPr>
              <a:t>et al. - </a:t>
            </a:r>
            <a:r>
              <a:rPr lang="en-US" sz="1400" dirty="0">
                <a:solidFill>
                  <a:srgbClr val="0000FF"/>
                </a:solidFill>
                <a:latin typeface="Bell MT" panose="02020503060305020303" pitchFamily="18" charset="0"/>
              </a:rPr>
              <a:t>arXiv:1803.09382v2</a:t>
            </a:r>
            <a:endParaRPr lang="en-US" sz="1400" i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8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in Triple-GEM for ALICE-TPC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60" y="3701209"/>
            <a:ext cx="3661855" cy="288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t="5853" b="5455"/>
          <a:stretch/>
        </p:blipFill>
        <p:spPr>
          <a:xfrm>
            <a:off x="4497404" y="3638005"/>
            <a:ext cx="4219368" cy="294320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43605" y="6308135"/>
            <a:ext cx="1393429" cy="276999"/>
          </a:xfrm>
          <a:prstGeom prst="rect">
            <a:avLst/>
          </a:prstGeom>
          <a:ln>
            <a:solidFill>
              <a:srgbClr val="478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478F00"/>
                </a:solidFill>
                <a:latin typeface="Bell MT" panose="02020503060305020303" pitchFamily="18" charset="0"/>
              </a:rPr>
              <a:t>Ar</a:t>
            </a:r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/CO</a:t>
            </a:r>
            <a:r>
              <a:rPr lang="en-US" sz="1200" baseline="-250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2</a:t>
            </a:r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 </a:t>
            </a:r>
            <a:r>
              <a:rPr lang="en-US" sz="1200" dirty="0">
                <a:solidFill>
                  <a:srgbClr val="478F00"/>
                </a:solidFill>
                <a:latin typeface="Bell MT" panose="02020503060305020303" pitchFamily="18" charset="0"/>
              </a:rPr>
              <a:t>(90-10)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40796" y="6337579"/>
            <a:ext cx="1383904" cy="276999"/>
          </a:xfrm>
          <a:prstGeom prst="rect">
            <a:avLst/>
          </a:prstGeom>
          <a:ln>
            <a:solidFill>
              <a:srgbClr val="478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Ne/CO</a:t>
            </a:r>
            <a:r>
              <a:rPr lang="en-US" sz="1200" baseline="-250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2</a:t>
            </a:r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 (90-10)</a:t>
            </a:r>
            <a:endParaRPr lang="en-US" sz="12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/>
          <a:srcRect t="3410"/>
          <a:stretch/>
        </p:blipFill>
        <p:spPr>
          <a:xfrm>
            <a:off x="5183448" y="687544"/>
            <a:ext cx="3768203" cy="286258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373" y="854981"/>
            <a:ext cx="3432990" cy="2700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541835" y="3273125"/>
            <a:ext cx="1781826" cy="276999"/>
          </a:xfrm>
          <a:prstGeom prst="rect">
            <a:avLst/>
          </a:prstGeom>
          <a:ln>
            <a:solidFill>
              <a:srgbClr val="478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Ne/CO</a:t>
            </a:r>
            <a:r>
              <a:rPr lang="en-US" sz="1200" baseline="-250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2</a:t>
            </a:r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/N</a:t>
            </a:r>
            <a:r>
              <a:rPr lang="en-US" sz="1200" baseline="-250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2 </a:t>
            </a:r>
            <a:r>
              <a:rPr lang="en-US" sz="12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(90-10-5)</a:t>
            </a:r>
            <a:endParaRPr lang="en-US" sz="12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12853" y="3319631"/>
            <a:ext cx="1359202" cy="276999"/>
          </a:xfrm>
          <a:prstGeom prst="rect">
            <a:avLst/>
          </a:prstGeom>
          <a:ln>
            <a:solidFill>
              <a:srgbClr val="478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478F00"/>
                </a:solidFill>
                <a:latin typeface="Bell MT" panose="02020503060305020303" pitchFamily="18" charset="0"/>
              </a:rPr>
              <a:t>Ne-CF4 (90-10)</a:t>
            </a:r>
          </a:p>
        </p:txBody>
      </p:sp>
      <p:sp>
        <p:nvSpPr>
          <p:cNvPr id="17" name="TextBox 6"/>
          <p:cNvSpPr txBox="1"/>
          <p:nvPr/>
        </p:nvSpPr>
        <p:spPr>
          <a:xfrm>
            <a:off x="488511" y="521392"/>
            <a:ext cx="2547492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Ball </a:t>
            </a:r>
            <a:r>
              <a:rPr lang="en-US" sz="1400" i="1" dirty="0" smtClean="0">
                <a:solidFill>
                  <a:srgbClr val="0000FF"/>
                </a:solidFill>
                <a:latin typeface="Bell MT" panose="02020503060305020303" pitchFamily="18" charset="0"/>
              </a:rPr>
              <a:t>et al.</a:t>
            </a: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, JINST C04025 (2014)</a:t>
            </a:r>
            <a:endParaRPr lang="en-US" sz="14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7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in Quadruple-GEM for ALICE-TPC</a:t>
            </a:r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0" y="2239743"/>
            <a:ext cx="5067300" cy="4213189"/>
          </a:xfrm>
          <a:prstGeom prst="rect">
            <a:avLst/>
          </a:prstGeom>
        </p:spPr>
      </p:pic>
      <p:sp>
        <p:nvSpPr>
          <p:cNvPr id="18" name="Espace réservé du contenu 1"/>
          <p:cNvSpPr>
            <a:spLocks noGrp="1"/>
          </p:cNvSpPr>
          <p:nvPr>
            <p:ph idx="1"/>
          </p:nvPr>
        </p:nvSpPr>
        <p:spPr>
          <a:xfrm>
            <a:off x="155325" y="547296"/>
            <a:ext cx="8655300" cy="4114800"/>
          </a:xfrm>
        </p:spPr>
        <p:txBody>
          <a:bodyPr/>
          <a:lstStyle/>
          <a:p>
            <a:r>
              <a:rPr lang="en-US" dirty="0" smtClean="0"/>
              <a:t>Measurements of 55Fe energy resolution in quadruple GEMs</a:t>
            </a:r>
          </a:p>
          <a:p>
            <a:pPr lvl="1"/>
            <a:r>
              <a:rPr lang="en-US" sz="1800" dirty="0" smtClean="0"/>
              <a:t>Ne/CO</a:t>
            </a:r>
            <a:r>
              <a:rPr lang="en-US" sz="1800" baseline="-25000" dirty="0" smtClean="0"/>
              <a:t>2</a:t>
            </a:r>
            <a:r>
              <a:rPr lang="en-US" sz="1800" dirty="0"/>
              <a:t>/</a:t>
            </a:r>
            <a:r>
              <a:rPr lang="en-US" sz="1800" dirty="0" smtClean="0"/>
              <a:t>N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(90-10-5)</a:t>
            </a:r>
          </a:p>
          <a:p>
            <a:pPr lvl="1"/>
            <a:r>
              <a:rPr lang="en-US" sz="1800" dirty="0"/>
              <a:t>GEM3 and GEM4 are adjusted to achieve a total effective gain of </a:t>
            </a:r>
            <a:r>
              <a:rPr lang="en-US" sz="1800" dirty="0" smtClean="0"/>
              <a:t>2000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voltage on GEM1 increases for a given setting between 225 </a:t>
            </a:r>
            <a:r>
              <a:rPr lang="en-US" sz="1800" dirty="0" smtClean="0"/>
              <a:t>and 315 </a:t>
            </a:r>
            <a:r>
              <a:rPr lang="en-US" sz="1800" dirty="0"/>
              <a:t>V from left to right</a:t>
            </a:r>
            <a:endParaRPr lang="en-GB" sz="4400" dirty="0" smtClean="0"/>
          </a:p>
          <a:p>
            <a:pPr marL="0" indent="0">
              <a:buNone/>
            </a:pPr>
            <a:endParaRPr lang="en-GB" sz="1800" dirty="0"/>
          </a:p>
        </p:txBody>
      </p:sp>
      <p:grpSp>
        <p:nvGrpSpPr>
          <p:cNvPr id="41" name="Group 20"/>
          <p:cNvGrpSpPr>
            <a:grpSpLocks noChangeAspect="1"/>
          </p:cNvGrpSpPr>
          <p:nvPr/>
        </p:nvGrpSpPr>
        <p:grpSpPr>
          <a:xfrm>
            <a:off x="295134" y="2573567"/>
            <a:ext cx="4248150" cy="3662309"/>
            <a:chOff x="853609" y="1096775"/>
            <a:chExt cx="6001588" cy="5037335"/>
          </a:xfrm>
        </p:grpSpPr>
        <p:pic>
          <p:nvPicPr>
            <p:cNvPr id="42" name="Picture 21" descr="Fig. 2.">
              <a:extLst>
                <a:ext uri="{FF2B5EF4-FFF2-40B4-BE49-F238E27FC236}">
                  <a16:creationId xmlns:a16="http://schemas.microsoft.com/office/drawing/2014/main" id="{B0B2CC93-84A2-46DB-9BC0-C9E1723DC3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244" b="96057" l="429" r="90000">
                          <a14:foregroundMark x1="39143" y1="8244" x2="39143" y2="8244"/>
                          <a14:foregroundMark x1="4286" y1="17025" x2="4286" y2="17025"/>
                          <a14:foregroundMark x1="571" y1="55376" x2="571" y2="55376"/>
                          <a14:foregroundMark x1="2714" y1="91398" x2="2714" y2="91398"/>
                          <a14:foregroundMark x1="571" y1="96057" x2="571" y2="960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609" y="1349986"/>
              <a:ext cx="6001588" cy="478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3" name="Group 22"/>
            <p:cNvGrpSpPr/>
            <p:nvPr/>
          </p:nvGrpSpPr>
          <p:grpSpPr>
            <a:xfrm>
              <a:off x="853609" y="1096775"/>
              <a:ext cx="4261163" cy="5037335"/>
              <a:chOff x="179109" y="1819372"/>
              <a:chExt cx="4261163" cy="503733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35"/>
                  <p:cNvSpPr txBox="1"/>
                  <p:nvPr/>
                </p:nvSpPr>
                <p:spPr>
                  <a:xfrm>
                    <a:off x="517688" y="1819372"/>
                    <a:ext cx="3433776" cy="55421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800" i="1" smtClean="0">
                                <a:solidFill>
                                  <a:srgbClr val="D6009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solidFill>
                                  <a:srgbClr val="D60093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a14:m>
                    <a:r>
                      <a:rPr lang="en-US" sz="1800" dirty="0" smtClean="0">
                        <a:solidFill>
                          <a:srgbClr val="D60093"/>
                        </a:solidFill>
                        <a:latin typeface="Bell MT" panose="02020503060305020303" pitchFamily="18" charset="0"/>
                      </a:rPr>
                      <a:t>-drift = 400 V/cm </a:t>
                    </a:r>
                    <a:endParaRPr lang="en-US" sz="1800" dirty="0">
                      <a:solidFill>
                        <a:srgbClr val="D60093"/>
                      </a:solidFill>
                      <a:latin typeface="Bell MT" panose="020205030603050203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56" name="TextBox 3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7688" y="1819372"/>
                    <a:ext cx="3433776" cy="55421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2424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7" name="TextBox 36"/>
              <p:cNvSpPr txBox="1"/>
              <p:nvPr/>
            </p:nvSpPr>
            <p:spPr>
              <a:xfrm>
                <a:off x="1673866" y="6348708"/>
                <a:ext cx="2766406" cy="507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>
                    <a:solidFill>
                      <a:srgbClr val="D60093"/>
                    </a:solidFill>
                    <a:latin typeface="Bell MT" panose="02020503060305020303" pitchFamily="18" charset="0"/>
                  </a:rPr>
                  <a:t>90-10 of Ne-CF</a:t>
                </a:r>
                <a:r>
                  <a:rPr lang="en-US" sz="1800" baseline="-25000" dirty="0" smtClean="0">
                    <a:solidFill>
                      <a:srgbClr val="D60093"/>
                    </a:solidFill>
                    <a:latin typeface="Bell MT" panose="02020503060305020303" pitchFamily="18" charset="0"/>
                  </a:rPr>
                  <a:t>4</a:t>
                </a:r>
                <a:endParaRPr lang="en-US" sz="1800" baseline="-25000" dirty="0">
                  <a:solidFill>
                    <a:srgbClr val="D60093"/>
                  </a:solidFill>
                  <a:latin typeface="Bell MT" panose="02020503060305020303" pitchFamily="18" charset="0"/>
                </a:endParaRPr>
              </a:p>
            </p:txBody>
          </p:sp>
          <p:sp>
            <p:nvSpPr>
              <p:cNvPr id="58" name="TextBox 37"/>
              <p:cNvSpPr txBox="1"/>
              <p:nvPr/>
            </p:nvSpPr>
            <p:spPr>
              <a:xfrm>
                <a:off x="1022448" y="5715619"/>
                <a:ext cx="2476668" cy="4119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/>
                  <a:t>Pad Plane</a:t>
                </a:r>
                <a:endParaRPr lang="en-US" sz="1800" dirty="0"/>
              </a:p>
            </p:txBody>
          </p:sp>
          <p:sp>
            <p:nvSpPr>
              <p:cNvPr id="59" name="TextBox 38"/>
              <p:cNvSpPr txBox="1"/>
              <p:nvPr/>
            </p:nvSpPr>
            <p:spPr>
              <a:xfrm>
                <a:off x="197963" y="2384826"/>
                <a:ext cx="301658" cy="4119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 smtClean="0">
                    <a:solidFill>
                      <a:srgbClr val="C00000"/>
                    </a:solidFill>
                  </a:rPr>
                  <a:t>1</a:t>
                </a:r>
                <a:endParaRPr lang="en-US" sz="18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60" name="TextBox 39"/>
              <p:cNvSpPr txBox="1"/>
              <p:nvPr/>
            </p:nvSpPr>
            <p:spPr>
              <a:xfrm>
                <a:off x="216030" y="3343189"/>
                <a:ext cx="301658" cy="4119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solidFill>
                      <a:srgbClr val="C00000"/>
                    </a:solidFill>
                  </a:rPr>
                  <a:t>2</a:t>
                </a:r>
              </a:p>
            </p:txBody>
          </p:sp>
          <p:sp>
            <p:nvSpPr>
              <p:cNvPr id="61" name="TextBox 40"/>
              <p:cNvSpPr txBox="1"/>
              <p:nvPr/>
            </p:nvSpPr>
            <p:spPr>
              <a:xfrm>
                <a:off x="216030" y="4259948"/>
                <a:ext cx="301658" cy="4119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solidFill>
                      <a:srgbClr val="C00000"/>
                    </a:solidFill>
                  </a:rPr>
                  <a:t>3</a:t>
                </a:r>
              </a:p>
            </p:txBody>
          </p:sp>
          <p:sp>
            <p:nvSpPr>
              <p:cNvPr id="62" name="TextBox 41"/>
              <p:cNvSpPr txBox="1"/>
              <p:nvPr/>
            </p:nvSpPr>
            <p:spPr>
              <a:xfrm>
                <a:off x="179109" y="5155288"/>
                <a:ext cx="301658" cy="4119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solidFill>
                      <a:srgbClr val="C00000"/>
                    </a:solidFill>
                  </a:rPr>
                  <a:t>4</a:t>
                </a:r>
              </a:p>
            </p:txBody>
          </p:sp>
        </p:grpSp>
        <p:cxnSp>
          <p:nvCxnSpPr>
            <p:cNvPr id="44" name="Straight Arrow Connector 23"/>
            <p:cNvCxnSpPr/>
            <p:nvPr/>
          </p:nvCxnSpPr>
          <p:spPr>
            <a:xfrm flipV="1">
              <a:off x="1565513" y="1662227"/>
              <a:ext cx="300994" cy="69346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24"/>
            <p:cNvCxnSpPr/>
            <p:nvPr/>
          </p:nvCxnSpPr>
          <p:spPr>
            <a:xfrm flipV="1">
              <a:off x="1501097" y="3379476"/>
              <a:ext cx="300994" cy="69346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25"/>
            <p:cNvCxnSpPr/>
            <p:nvPr/>
          </p:nvCxnSpPr>
          <p:spPr>
            <a:xfrm flipV="1">
              <a:off x="1556086" y="2863510"/>
              <a:ext cx="1053604" cy="20903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26"/>
            <p:cNvCxnSpPr/>
            <p:nvPr/>
          </p:nvCxnSpPr>
          <p:spPr>
            <a:xfrm flipV="1">
              <a:off x="1501097" y="4363575"/>
              <a:ext cx="1035982" cy="23975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27"/>
            <p:cNvSpPr txBox="1"/>
            <p:nvPr/>
          </p:nvSpPr>
          <p:spPr>
            <a:xfrm>
              <a:off x="3731568" y="1662227"/>
              <a:ext cx="738985" cy="291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b="1" dirty="0" smtClean="0">
                  <a:latin typeface="Calibri" panose="020F0502020204030204" pitchFamily="34" charset="0"/>
                </a:rPr>
                <a:t>Δ</a:t>
              </a:r>
              <a:r>
                <a:rPr lang="en-US" sz="1100" b="1" dirty="0" smtClean="0">
                  <a:latin typeface="Calibri" panose="020F0502020204030204" pitchFamily="34" charset="0"/>
                </a:rPr>
                <a:t>V</a:t>
              </a:r>
              <a:r>
                <a:rPr lang="en-US" sz="1100" b="1" baseline="-25000" dirty="0" smtClean="0">
                  <a:latin typeface="Calibri" panose="020F0502020204030204" pitchFamily="34" charset="0"/>
                </a:rPr>
                <a:t>1</a:t>
              </a:r>
              <a:endParaRPr lang="en-US" sz="1100" b="1" baseline="-25000" dirty="0"/>
            </a:p>
          </p:txBody>
        </p:sp>
        <p:sp>
          <p:nvSpPr>
            <p:cNvPr id="49" name="TextBox 28"/>
            <p:cNvSpPr txBox="1"/>
            <p:nvPr/>
          </p:nvSpPr>
          <p:spPr>
            <a:xfrm>
              <a:off x="3731568" y="2318658"/>
              <a:ext cx="738985" cy="291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b="1" dirty="0" smtClean="0">
                  <a:latin typeface="Calibri" panose="020F0502020204030204" pitchFamily="34" charset="0"/>
                </a:rPr>
                <a:t>Δ</a:t>
              </a:r>
              <a:r>
                <a:rPr lang="en-US" sz="1100" b="1" dirty="0" smtClean="0">
                  <a:latin typeface="Calibri" panose="020F0502020204030204" pitchFamily="34" charset="0"/>
                </a:rPr>
                <a:t>V</a:t>
              </a:r>
              <a:r>
                <a:rPr lang="en-US" sz="1100" b="1" baseline="-25000" dirty="0">
                  <a:latin typeface="Calibri" panose="020F0502020204030204" pitchFamily="34" charset="0"/>
                </a:rPr>
                <a:t>2</a:t>
              </a:r>
              <a:endParaRPr lang="en-US" sz="1100" b="1" baseline="-25000" dirty="0"/>
            </a:p>
          </p:txBody>
        </p:sp>
        <p:sp>
          <p:nvSpPr>
            <p:cNvPr id="50" name="TextBox 29"/>
            <p:cNvSpPr txBox="1"/>
            <p:nvPr/>
          </p:nvSpPr>
          <p:spPr>
            <a:xfrm>
              <a:off x="3731568" y="3041030"/>
              <a:ext cx="738985" cy="291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b="1" dirty="0" smtClean="0">
                  <a:latin typeface="Calibri" panose="020F0502020204030204" pitchFamily="34" charset="0"/>
                </a:rPr>
                <a:t>Δ</a:t>
              </a:r>
              <a:r>
                <a:rPr lang="en-US" sz="1100" b="1" dirty="0" smtClean="0">
                  <a:latin typeface="Calibri" panose="020F0502020204030204" pitchFamily="34" charset="0"/>
                </a:rPr>
                <a:t>V</a:t>
              </a:r>
              <a:r>
                <a:rPr lang="en-US" sz="1100" b="1" baseline="-25000" dirty="0">
                  <a:latin typeface="Calibri" panose="020F0502020204030204" pitchFamily="34" charset="0"/>
                </a:rPr>
                <a:t>3</a:t>
              </a:r>
              <a:endParaRPr lang="en-US" sz="1100" b="1" baseline="-25000" dirty="0"/>
            </a:p>
          </p:txBody>
        </p:sp>
        <p:sp>
          <p:nvSpPr>
            <p:cNvPr id="51" name="TextBox 30"/>
            <p:cNvSpPr txBox="1"/>
            <p:nvPr/>
          </p:nvSpPr>
          <p:spPr>
            <a:xfrm>
              <a:off x="3731568" y="3763403"/>
              <a:ext cx="738985" cy="291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b="1" dirty="0" smtClean="0">
                  <a:latin typeface="Calibri" panose="020F0502020204030204" pitchFamily="34" charset="0"/>
                </a:rPr>
                <a:t>Δ</a:t>
              </a:r>
              <a:r>
                <a:rPr lang="en-US" sz="1100" b="1" dirty="0" smtClean="0">
                  <a:latin typeface="Calibri" panose="020F0502020204030204" pitchFamily="34" charset="0"/>
                </a:rPr>
                <a:t>V</a:t>
              </a:r>
              <a:r>
                <a:rPr lang="en-US" sz="1100" b="1" baseline="-25000" dirty="0">
                  <a:latin typeface="Calibri" panose="020F0502020204030204" pitchFamily="34" charset="0"/>
                </a:rPr>
                <a:t>4</a:t>
              </a:r>
              <a:endParaRPr lang="en-US" sz="1100" b="1" baseline="-25000" dirty="0"/>
            </a:p>
          </p:txBody>
        </p:sp>
        <p:sp>
          <p:nvSpPr>
            <p:cNvPr id="52" name="TextBox 31"/>
            <p:cNvSpPr txBox="1"/>
            <p:nvPr/>
          </p:nvSpPr>
          <p:spPr>
            <a:xfrm>
              <a:off x="5063175" y="2118393"/>
              <a:ext cx="738985" cy="291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b="1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Δ</a:t>
              </a:r>
              <a:r>
                <a:rPr lang="en-US" sz="1100" b="1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V</a:t>
              </a:r>
              <a:r>
                <a:rPr lang="en-US" sz="1100" b="1" baseline="-25000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1</a:t>
              </a:r>
              <a:endParaRPr lang="en-US" sz="1100" b="1" baseline="-25000" dirty="0">
                <a:solidFill>
                  <a:srgbClr val="0033CC"/>
                </a:solidFill>
              </a:endParaRPr>
            </a:p>
          </p:txBody>
        </p:sp>
        <p:sp>
          <p:nvSpPr>
            <p:cNvPr id="53" name="TextBox 32"/>
            <p:cNvSpPr txBox="1"/>
            <p:nvPr/>
          </p:nvSpPr>
          <p:spPr>
            <a:xfrm>
              <a:off x="5063175" y="2774823"/>
              <a:ext cx="738985" cy="291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b="1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Δ</a:t>
              </a:r>
              <a:r>
                <a:rPr lang="en-US" sz="1100" b="1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V</a:t>
              </a:r>
              <a:r>
                <a:rPr lang="en-US" sz="1100" b="1" baseline="-25000" dirty="0">
                  <a:solidFill>
                    <a:srgbClr val="0033CC"/>
                  </a:solidFill>
                  <a:latin typeface="Calibri" panose="020F0502020204030204" pitchFamily="34" charset="0"/>
                </a:rPr>
                <a:t>2</a:t>
              </a:r>
              <a:endParaRPr lang="en-US" sz="1100" b="1" baseline="-25000" dirty="0">
                <a:solidFill>
                  <a:srgbClr val="0033CC"/>
                </a:solidFill>
              </a:endParaRPr>
            </a:p>
          </p:txBody>
        </p:sp>
        <p:sp>
          <p:nvSpPr>
            <p:cNvPr id="54" name="TextBox 33"/>
            <p:cNvSpPr txBox="1"/>
            <p:nvPr/>
          </p:nvSpPr>
          <p:spPr>
            <a:xfrm>
              <a:off x="5063175" y="3497196"/>
              <a:ext cx="738985" cy="291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b="1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Δ</a:t>
              </a:r>
              <a:r>
                <a:rPr lang="en-US" sz="1100" b="1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V</a:t>
              </a:r>
              <a:r>
                <a:rPr lang="en-US" sz="1100" b="1" baseline="-25000" dirty="0">
                  <a:solidFill>
                    <a:srgbClr val="0033CC"/>
                  </a:solidFill>
                  <a:latin typeface="Calibri" panose="020F0502020204030204" pitchFamily="34" charset="0"/>
                </a:rPr>
                <a:t>3</a:t>
              </a:r>
              <a:endParaRPr lang="en-US" sz="1100" b="1" baseline="-25000" dirty="0">
                <a:solidFill>
                  <a:srgbClr val="0033CC"/>
                </a:solidFill>
              </a:endParaRPr>
            </a:p>
          </p:txBody>
        </p:sp>
        <p:sp>
          <p:nvSpPr>
            <p:cNvPr id="55" name="TextBox 34"/>
            <p:cNvSpPr txBox="1"/>
            <p:nvPr/>
          </p:nvSpPr>
          <p:spPr>
            <a:xfrm>
              <a:off x="5063175" y="4219569"/>
              <a:ext cx="738985" cy="291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00" b="1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Δ</a:t>
              </a:r>
              <a:r>
                <a:rPr lang="en-US" sz="1100" b="1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V</a:t>
              </a:r>
              <a:r>
                <a:rPr lang="en-US" sz="1100" b="1" baseline="-25000" dirty="0">
                  <a:solidFill>
                    <a:srgbClr val="0033CC"/>
                  </a:solidFill>
                  <a:latin typeface="Calibri" panose="020F0502020204030204" pitchFamily="34" charset="0"/>
                </a:rPr>
                <a:t>4</a:t>
              </a:r>
              <a:endParaRPr lang="en-US" sz="1100" b="1" baseline="-25000" dirty="0">
                <a:solidFill>
                  <a:srgbClr val="0033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08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74235" y="554103"/>
            <a:ext cx="8632684" cy="4114800"/>
          </a:xfrm>
        </p:spPr>
        <p:txBody>
          <a:bodyPr/>
          <a:lstStyle/>
          <a:p>
            <a:r>
              <a:rPr lang="en-US" dirty="0"/>
              <a:t>BNL-</a:t>
            </a:r>
            <a:r>
              <a:rPr lang="en-US" dirty="0" err="1"/>
              <a:t>Saclay</a:t>
            </a:r>
            <a:r>
              <a:rPr lang="en-US" dirty="0"/>
              <a:t>-Yale team R&amp;D </a:t>
            </a:r>
            <a:r>
              <a:rPr lang="en-US" dirty="0" smtClean="0"/>
              <a:t>Motivation: high </a:t>
            </a:r>
            <a:r>
              <a:rPr lang="en-US" dirty="0"/>
              <a:t>r</a:t>
            </a:r>
            <a:r>
              <a:rPr lang="en-US" dirty="0" smtClean="0"/>
              <a:t>ate </a:t>
            </a:r>
            <a:r>
              <a:rPr lang="en-US" dirty="0"/>
              <a:t>TPC as a barrel tracker in EIC </a:t>
            </a:r>
            <a:r>
              <a:rPr lang="en-US" dirty="0" smtClean="0"/>
              <a:t>detector</a:t>
            </a:r>
          </a:p>
          <a:p>
            <a:r>
              <a:rPr lang="en-US" dirty="0"/>
              <a:t>S</a:t>
            </a:r>
            <a:r>
              <a:rPr lang="en-US" dirty="0" smtClean="0"/>
              <a:t>mall </a:t>
            </a:r>
            <a:r>
              <a:rPr lang="en-US" dirty="0"/>
              <a:t>TPC (~ 45-50 pad rows, ~100 cm drift distance),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field</a:t>
            </a:r>
            <a:r>
              <a:rPr lang="en-US" dirty="0" smtClean="0"/>
              <a:t>&gt;1.5 T, </a:t>
            </a:r>
            <a:r>
              <a:rPr lang="en-US" dirty="0"/>
              <a:t>beams interaction </a:t>
            </a:r>
            <a:r>
              <a:rPr lang="en-US" dirty="0" smtClean="0"/>
              <a:t>rate up to </a:t>
            </a:r>
            <a:r>
              <a:rPr lang="en-US" dirty="0"/>
              <a:t>500 kHz.</a:t>
            </a:r>
          </a:p>
          <a:p>
            <a:pPr>
              <a:tabLst>
                <a:tab pos="896938" algn="l"/>
                <a:tab pos="982663" algn="l"/>
              </a:tabLst>
            </a:pPr>
            <a:r>
              <a:rPr lang="en-US" dirty="0" smtClean="0"/>
              <a:t>Needs</a:t>
            </a:r>
            <a:r>
              <a:rPr lang="en-US" dirty="0"/>
              <a:t>: </a:t>
            </a:r>
            <a:r>
              <a:rPr lang="en-US" dirty="0" smtClean="0"/>
              <a:t>	</a:t>
            </a:r>
            <a:r>
              <a:rPr lang="en-US" sz="1600" dirty="0" smtClean="0"/>
              <a:t>- Gain </a:t>
            </a:r>
            <a:r>
              <a:rPr lang="en-US" sz="1600" dirty="0"/>
              <a:t>~</a:t>
            </a:r>
            <a:r>
              <a:rPr lang="en-US" sz="1600" dirty="0" smtClean="0"/>
              <a:t>2000</a:t>
            </a:r>
            <a:br>
              <a:rPr lang="en-US" sz="1600" dirty="0" smtClean="0"/>
            </a:br>
            <a:r>
              <a:rPr lang="en-US" sz="1600" dirty="0" smtClean="0"/>
              <a:t>		- Good </a:t>
            </a:r>
            <a:r>
              <a:rPr lang="en-US" sz="1600" dirty="0"/>
              <a:t>energy resolution: </a:t>
            </a:r>
            <a:r>
              <a:rPr lang="en-US" sz="1600" dirty="0" err="1"/>
              <a:t>dE</a:t>
            </a:r>
            <a:r>
              <a:rPr lang="en-US" sz="1600" dirty="0"/>
              <a:t>/dx &lt; 12</a:t>
            </a:r>
            <a:r>
              <a:rPr lang="en-US" sz="1600" dirty="0" smtClean="0"/>
              <a:t>%</a:t>
            </a:r>
            <a:br>
              <a:rPr lang="en-US" sz="1600" dirty="0" smtClean="0"/>
            </a:br>
            <a:r>
              <a:rPr lang="en-US" sz="1600" dirty="0" smtClean="0"/>
              <a:t>		- Lowest </a:t>
            </a:r>
            <a:r>
              <a:rPr lang="en-US" sz="1600" dirty="0"/>
              <a:t>possible </a:t>
            </a:r>
            <a:r>
              <a:rPr lang="en-US" sz="1600" dirty="0" smtClean="0"/>
              <a:t>IBF</a:t>
            </a:r>
          </a:p>
          <a:p>
            <a:pPr>
              <a:tabLst>
                <a:tab pos="896938" algn="l"/>
                <a:tab pos="982663" algn="l"/>
              </a:tabLst>
            </a:pPr>
            <a:r>
              <a:rPr lang="en-US" dirty="0"/>
              <a:t>MM + GEM + MM, with ZZ-pad shape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R-protection </a:t>
            </a:r>
            <a:r>
              <a:rPr lang="en-US" dirty="0"/>
              <a:t>promising </a:t>
            </a:r>
            <a:r>
              <a:rPr lang="en-US" dirty="0" smtClean="0"/>
              <a:t>configuration</a:t>
            </a:r>
          </a:p>
          <a:p>
            <a:pPr>
              <a:tabLst>
                <a:tab pos="896938" algn="l"/>
                <a:tab pos="982663" algn="l"/>
              </a:tabLst>
            </a:pPr>
            <a:r>
              <a:rPr lang="en-US" dirty="0" smtClean="0"/>
              <a:t>Data taking in progress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for EIC: requirements &amp; R&amp;D</a:t>
            </a:r>
            <a:endParaRPr lang="en-US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85725" y="3974135"/>
            <a:ext cx="4618303" cy="2575959"/>
          </a:xfrm>
          <a:prstGeom prst="rect">
            <a:avLst/>
          </a:prstGeom>
          <a:ln>
            <a:noFill/>
          </a:ln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5475429" y="1881547"/>
            <a:ext cx="3420000" cy="1910931"/>
          </a:xfrm>
          <a:prstGeom prst="rect">
            <a:avLst/>
          </a:prstGeom>
          <a:ln>
            <a:noFill/>
          </a:ln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5431174" y="3882348"/>
            <a:ext cx="3420000" cy="2599063"/>
          </a:xfrm>
          <a:prstGeom prst="rect">
            <a:avLst/>
          </a:prstGeom>
          <a:ln>
            <a:noFill/>
          </a:ln>
        </p:spPr>
      </p:pic>
      <p:sp>
        <p:nvSpPr>
          <p:cNvPr id="21" name="ZoneTexte 20"/>
          <p:cNvSpPr txBox="1"/>
          <p:nvPr/>
        </p:nvSpPr>
        <p:spPr>
          <a:xfrm>
            <a:off x="7833920" y="6242317"/>
            <a:ext cx="1061509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A. Glaenzer</a:t>
            </a:r>
            <a:endParaRPr lang="en-US" sz="1400" i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90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e 40"/>
          <p:cNvGrpSpPr/>
          <p:nvPr/>
        </p:nvGrpSpPr>
        <p:grpSpPr>
          <a:xfrm>
            <a:off x="168988" y="3283152"/>
            <a:ext cx="5029200" cy="3350561"/>
            <a:chOff x="168988" y="3283152"/>
            <a:chExt cx="5029200" cy="3350561"/>
          </a:xfrm>
        </p:grpSpPr>
        <p:grpSp>
          <p:nvGrpSpPr>
            <p:cNvPr id="40" name="Groupe 39"/>
            <p:cNvGrpSpPr/>
            <p:nvPr/>
          </p:nvGrpSpPr>
          <p:grpSpPr>
            <a:xfrm>
              <a:off x="168988" y="3283152"/>
              <a:ext cx="5029200" cy="3350561"/>
              <a:chOff x="168988" y="3283152"/>
              <a:chExt cx="5029200" cy="3350561"/>
            </a:xfrm>
          </p:grpSpPr>
          <p:grpSp>
            <p:nvGrpSpPr>
              <p:cNvPr id="11" name="Groupe 10"/>
              <p:cNvGrpSpPr/>
              <p:nvPr/>
            </p:nvGrpSpPr>
            <p:grpSpPr>
              <a:xfrm>
                <a:off x="168988" y="3283152"/>
                <a:ext cx="5029200" cy="3350561"/>
                <a:chOff x="1752601" y="1710266"/>
                <a:chExt cx="5029200" cy="3350561"/>
              </a:xfrm>
            </p:grpSpPr>
            <p:pic>
              <p:nvPicPr>
                <p:cNvPr id="29" name="Content Placeholder 3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175" r="6626" b="1219"/>
                <a:stretch/>
              </p:blipFill>
              <p:spPr bwMode="auto">
                <a:xfrm>
                  <a:off x="1752601" y="1710266"/>
                  <a:ext cx="5029200" cy="33505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" name="Oval 2"/>
                <p:cNvSpPr/>
                <p:nvPr/>
              </p:nvSpPr>
              <p:spPr>
                <a:xfrm>
                  <a:off x="3086101" y="3429000"/>
                  <a:ext cx="228600" cy="228600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1" name="Oval 12"/>
                <p:cNvSpPr/>
                <p:nvPr/>
              </p:nvSpPr>
              <p:spPr>
                <a:xfrm>
                  <a:off x="2819400" y="2498834"/>
                  <a:ext cx="228600" cy="228600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2" name="Espace réservé du contenu 1"/>
              <p:cNvSpPr txBox="1">
                <a:spLocks/>
              </p:cNvSpPr>
              <p:nvPr/>
            </p:nvSpPr>
            <p:spPr bwMode="auto">
              <a:xfrm>
                <a:off x="3200777" y="3955359"/>
                <a:ext cx="1794539" cy="15058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/>
                </a:solidFill>
              </a:ln>
              <a:extLst/>
            </p:spPr>
            <p:txBody>
              <a:bodyPr vert="horz" wrap="square" lIns="36000" tIns="36000" rIns="36000" bIns="36000" numCol="1" anchor="t" anchorCtr="0" compatLnSpc="1">
                <a:prstTxWarp prst="textNoShape">
                  <a:avLst/>
                </a:prstTxWarp>
              </a:bodyPr>
              <a:lstStyle>
                <a:lvl1pPr marL="174625" indent="-1746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000099"/>
                    </a:solidFill>
                    <a:latin typeface="Bell MT" pitchFamily="18" charset="0"/>
                    <a:ea typeface="+mn-ea"/>
                    <a:cs typeface="Arial" pitchFamily="34" charset="0"/>
                  </a:defRPr>
                </a:lvl1pPr>
                <a:lvl2pPr marL="528638" indent="-1746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defRPr>
                </a:lvl2pPr>
                <a:lvl3pPr marL="881063" indent="-1730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defRPr>
                </a:lvl3pPr>
                <a:lvl4pPr marL="1252538" indent="-19208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defRPr>
                </a:lvl4pPr>
                <a:lvl5pPr marL="1611313" indent="-1746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defRPr>
                </a:lvl5pPr>
                <a:lvl6pPr marL="2068513" indent="-174625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6pPr>
                <a:lvl7pPr marL="2525713" indent="-174625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7pPr>
                <a:lvl8pPr marL="2982913" indent="-174625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8pPr>
                <a:lvl9pPr marL="3440113" indent="-174625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-  </a:t>
                </a:r>
                <a:r>
                  <a:rPr lang="en-GB" sz="1200" kern="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E</a:t>
                </a:r>
                <a:r>
                  <a:rPr lang="en-GB" sz="1200" kern="0" baseline="-250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drift</a:t>
                </a:r>
                <a: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= 0.4 kV/cm</a:t>
                </a:r>
                <a:b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</a:br>
                <a: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-  </a:t>
                </a:r>
                <a:r>
                  <a:rPr lang="en-GB" sz="1200" kern="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E</a:t>
                </a:r>
                <a:r>
                  <a:rPr lang="en-GB" sz="1200" kern="0" baseline="-250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transverse</a:t>
                </a:r>
                <a: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= 2 kV/cm</a:t>
                </a:r>
                <a:b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</a:br>
                <a: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-  </a:t>
                </a:r>
                <a:r>
                  <a:rPr lang="en-GB" sz="1200" kern="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E</a:t>
                </a:r>
                <a:r>
                  <a:rPr lang="en-GB" sz="1200" kern="0" baseline="-250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induction</a:t>
                </a:r>
                <a: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= 0.075 kV/cm</a:t>
                </a:r>
                <a:b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</a:br>
                <a: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-  Gain ~ 2000</a:t>
                </a:r>
              </a:p>
              <a:p>
                <a:pPr>
                  <a:buFontTx/>
                  <a:buChar char="-"/>
                </a:pPr>
                <a:r>
                  <a:rPr lang="en-GB" sz="12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B</a:t>
                </a:r>
                <a:r>
                  <a:rPr lang="en-GB" sz="1200" baseline="-250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field</a:t>
                </a:r>
                <a:r>
                  <a:rPr lang="en-GB" sz="12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: 1.5T.    </a:t>
                </a:r>
              </a:p>
              <a:p>
                <a:pPr>
                  <a:buFontTx/>
                  <a:buChar char="-"/>
                </a:pPr>
                <a:r>
                  <a:rPr lang="en-GB" sz="12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v</a:t>
                </a:r>
                <a:r>
                  <a:rPr lang="en-GB" sz="1200" kern="0" baseline="-250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drift</a:t>
                </a:r>
                <a: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en-GB" sz="12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= 8.2 cm/</a:t>
                </a:r>
                <a:r>
                  <a:rPr lang="el-GR" sz="1200" dirty="0" smtClean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</a:t>
                </a:r>
                <a:r>
                  <a:rPr lang="en-GB" sz="12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s</a:t>
                </a:r>
              </a:p>
              <a:p>
                <a:pPr>
                  <a:buFontTx/>
                  <a:buChar char="-"/>
                </a:pPr>
                <a:r>
                  <a:rPr lang="en-GB" sz="1200" dirty="0" smtClean="0">
                    <a:solidFill>
                      <a:schemeClr val="accent5">
                        <a:lumMod val="50000"/>
                      </a:schemeClr>
                    </a:solidFill>
                    <a:sym typeface="Symbol" panose="05050102010706020507" pitchFamily="18" charset="2"/>
                  </a:rPr>
                  <a:t></a:t>
                </a:r>
                <a:r>
                  <a:rPr lang="en-GB" sz="1200" kern="0" baseline="-250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transverse</a:t>
                </a:r>
                <a:r>
                  <a:rPr lang="en-GB" sz="1200" kern="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=</a:t>
                </a:r>
                <a:r>
                  <a:rPr lang="en-GB" sz="12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58 </a:t>
                </a:r>
                <a:r>
                  <a:rPr lang="en-GB" sz="1200" dirty="0" smtClean="0">
                    <a:solidFill>
                      <a:schemeClr val="accent5">
                        <a:lumMod val="50000"/>
                      </a:schemeClr>
                    </a:solidFill>
                    <a:sym typeface="Symbol" panose="05050102010706020507" pitchFamily="18" charset="2"/>
                  </a:rPr>
                  <a:t></a:t>
                </a:r>
                <a:r>
                  <a:rPr lang="en-GB" sz="12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m/√cm</a:t>
                </a:r>
                <a:endParaRPr lang="en-GB" sz="1200" kern="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33" name="Espace réservé du contenu 1"/>
            <p:cNvSpPr txBox="1">
              <a:spLocks/>
            </p:cNvSpPr>
            <p:nvPr/>
          </p:nvSpPr>
          <p:spPr bwMode="auto">
            <a:xfrm>
              <a:off x="2916105" y="3415141"/>
              <a:ext cx="2079211" cy="5423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  <a:extLst/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</a:bodyPr>
            <a:lstStyle>
              <a:lvl1pPr marL="174625" indent="-174625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000099"/>
                  </a:solidFill>
                  <a:latin typeface="Bell MT" pitchFamily="18" charset="0"/>
                  <a:ea typeface="+mn-ea"/>
                  <a:cs typeface="Arial" pitchFamily="34" charset="0"/>
                </a:defRPr>
              </a:lvl1pPr>
              <a:lvl2pPr marL="528638" indent="-174625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000099"/>
                  </a:solidFill>
                  <a:latin typeface="Bell MT" pitchFamily="18" charset="0"/>
                  <a:cs typeface="Arial" pitchFamily="34" charset="0"/>
                </a:defRPr>
              </a:lvl2pPr>
              <a:lvl3pPr marL="881063" indent="-173038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rgbClr val="000099"/>
                  </a:solidFill>
                  <a:latin typeface="Bell MT" pitchFamily="18" charset="0"/>
                  <a:cs typeface="Arial" pitchFamily="34" charset="0"/>
                </a:defRPr>
              </a:lvl3pPr>
              <a:lvl4pPr marL="1252538" indent="-192088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rgbClr val="000099"/>
                  </a:solidFill>
                  <a:latin typeface="Bell MT" pitchFamily="18" charset="0"/>
                  <a:cs typeface="Arial" pitchFamily="34" charset="0"/>
                </a:defRPr>
              </a:lvl4pPr>
              <a:lvl5pPr marL="1611313" indent="-174625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99"/>
                  </a:solidFill>
                  <a:latin typeface="Bell MT" pitchFamily="18" charset="0"/>
                  <a:cs typeface="Arial" pitchFamily="34" charset="0"/>
                </a:defRPr>
              </a:lvl5pPr>
              <a:lvl6pPr marL="2068513" indent="-174625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+mn-lt"/>
                </a:defRPr>
              </a:lvl6pPr>
              <a:lvl7pPr marL="2525713" indent="-174625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+mn-lt"/>
                </a:defRPr>
              </a:lvl7pPr>
              <a:lvl8pPr marL="2982913" indent="-174625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+mn-lt"/>
                </a:defRPr>
              </a:lvl8pPr>
              <a:lvl9pPr marL="3440113" indent="-174625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sz="1400" b="1" kern="0" dirty="0" smtClean="0">
                  <a:solidFill>
                    <a:schemeClr val="tx1"/>
                  </a:solidFill>
                </a:rPr>
                <a:t>-- w/o R-protection </a:t>
              </a:r>
            </a:p>
            <a:p>
              <a:pPr marL="0" indent="0">
                <a:buNone/>
              </a:pPr>
              <a:r>
                <a:rPr lang="en-GB" sz="1400" kern="0" dirty="0" smtClean="0">
                  <a:solidFill>
                    <a:srgbClr val="0000FF"/>
                  </a:solidFill>
                </a:rPr>
                <a:t>-</a:t>
              </a:r>
              <a:r>
                <a:rPr lang="en-GB" sz="1400" b="1" kern="0" dirty="0" smtClean="0">
                  <a:solidFill>
                    <a:srgbClr val="0000FF"/>
                  </a:solidFill>
                </a:rPr>
                <a:t>- w R-protection</a:t>
              </a:r>
              <a:endParaRPr lang="en-GB" sz="1400" b="1" dirty="0">
                <a:solidFill>
                  <a:srgbClr val="0000FF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502488" y="3999331"/>
              <a:ext cx="11737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2484C9"/>
                  </a:solidFill>
                  <a:latin typeface="Bell MT" panose="02020503060305020303" pitchFamily="18" charset="0"/>
                </a:rPr>
                <a:t>V</a:t>
              </a:r>
              <a:r>
                <a:rPr lang="en-GB" sz="1400" baseline="-25000" dirty="0" smtClean="0">
                  <a:solidFill>
                    <a:srgbClr val="2484C9"/>
                  </a:solidFill>
                  <a:latin typeface="Bell MT" panose="02020503060305020303" pitchFamily="18" charset="0"/>
                </a:rPr>
                <a:t>MM</a:t>
              </a:r>
              <a:r>
                <a:rPr lang="en-GB" sz="1400" dirty="0" smtClean="0">
                  <a:solidFill>
                    <a:srgbClr val="2484C9"/>
                  </a:solidFill>
                  <a:latin typeface="Bell MT" panose="02020503060305020303" pitchFamily="18" charset="0"/>
                </a:rPr>
                <a:t> = 450 V</a:t>
              </a:r>
              <a:endParaRPr lang="en-GB" sz="1400" dirty="0">
                <a:solidFill>
                  <a:srgbClr val="2484C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1704975" y="4850444"/>
              <a:ext cx="11737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2484C9"/>
                  </a:solidFill>
                  <a:latin typeface="Bell MT" panose="02020503060305020303" pitchFamily="18" charset="0"/>
                </a:rPr>
                <a:t>V</a:t>
              </a:r>
              <a:r>
                <a:rPr lang="en-GB" sz="1400" baseline="-25000" dirty="0" smtClean="0">
                  <a:solidFill>
                    <a:srgbClr val="2484C9"/>
                  </a:solidFill>
                  <a:latin typeface="Bell MT" panose="02020503060305020303" pitchFamily="18" charset="0"/>
                </a:rPr>
                <a:t>MM</a:t>
              </a:r>
              <a:r>
                <a:rPr lang="en-GB" sz="1400" dirty="0" smtClean="0">
                  <a:solidFill>
                    <a:srgbClr val="2484C9"/>
                  </a:solidFill>
                  <a:latin typeface="Bell MT" panose="02020503060305020303" pitchFamily="18" charset="0"/>
                </a:rPr>
                <a:t> = 480 V</a:t>
              </a:r>
              <a:endParaRPr lang="en-GB" sz="1400" dirty="0">
                <a:solidFill>
                  <a:srgbClr val="2484C9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54" name="Rectangle 53"/>
          <p:cNvSpPr/>
          <p:nvPr/>
        </p:nvSpPr>
        <p:spPr bwMode="auto">
          <a:xfrm>
            <a:off x="168988" y="3283152"/>
            <a:ext cx="5179389" cy="32921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October 5</a:t>
            </a:r>
            <a:r>
              <a:rPr lang="en-GB" baseline="30000" dirty="0" smtClean="0"/>
              <a:t>th</a:t>
            </a:r>
            <a:r>
              <a:rPr lang="en-GB" dirty="0" smtClean="0"/>
              <a:t>, 2020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Ion Backflow in TPCs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TPC for EIC: </a:t>
            </a:r>
            <a:r>
              <a:rPr lang="en-GB" dirty="0" smtClean="0"/>
              <a:t>Hybrid detectors MM + 2GEMs</a:t>
            </a:r>
            <a:endParaRPr lang="en-GB" dirty="0"/>
          </a:p>
        </p:txBody>
      </p:sp>
      <p:pic>
        <p:nvPicPr>
          <p:cNvPr id="20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6" r="7672"/>
          <a:stretch/>
        </p:blipFill>
        <p:spPr>
          <a:xfrm>
            <a:off x="5515336" y="3452064"/>
            <a:ext cx="3600000" cy="2815313"/>
          </a:xfrm>
          <a:prstGeom prst="rect">
            <a:avLst/>
          </a:prstGeom>
        </p:spPr>
      </p:pic>
      <p:sp>
        <p:nvSpPr>
          <p:cNvPr id="24" name="TextBox 9"/>
          <p:cNvSpPr txBox="1"/>
          <p:nvPr/>
        </p:nvSpPr>
        <p:spPr>
          <a:xfrm>
            <a:off x="7049936" y="3755111"/>
            <a:ext cx="1751164" cy="44203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Bell MT" panose="02020503060305020303" pitchFamily="18" charset="0"/>
                <a:cs typeface="+mn-cs"/>
              </a:rPr>
              <a:t> </a:t>
            </a:r>
            <a:r>
              <a:rPr lang="en-GB" sz="1200" dirty="0" smtClean="0">
                <a:solidFill>
                  <a:srgbClr val="FF0000"/>
                </a:solidFill>
                <a:latin typeface="Bell MT" panose="02020503060305020303" pitchFamily="18" charset="0"/>
                <a:cs typeface="+mn-cs"/>
              </a:rPr>
              <a:t>P10+CF4(10%);   </a:t>
            </a:r>
            <a:r>
              <a:rPr lang="en-GB" sz="1200" dirty="0" smtClean="0">
                <a:solidFill>
                  <a:srgbClr val="0070C0"/>
                </a:solidFill>
                <a:latin typeface="Bell MT" panose="02020503060305020303" pitchFamily="18" charset="0"/>
                <a:cs typeface="+mn-cs"/>
              </a:rPr>
              <a:t>Ne+CF4(10%)+CH4(10%)</a:t>
            </a:r>
            <a:endParaRPr lang="en-GB" sz="1200" dirty="0">
              <a:solidFill>
                <a:srgbClr val="0070C0"/>
              </a:solidFill>
              <a:latin typeface="Bell MT" panose="02020503060305020303" pitchFamily="18" charset="0"/>
              <a:cs typeface="+mn-cs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5544000" y="722052"/>
            <a:ext cx="3600000" cy="2775072"/>
            <a:chOff x="5437977" y="796272"/>
            <a:chExt cx="3600000" cy="2775072"/>
          </a:xfrm>
        </p:grpSpPr>
        <p:pic>
          <p:nvPicPr>
            <p:cNvPr id="19" name="Content Placeholder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97" r="4049"/>
            <a:stretch/>
          </p:blipFill>
          <p:spPr bwMode="auto">
            <a:xfrm>
              <a:off x="5437977" y="796272"/>
              <a:ext cx="3600000" cy="2775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5"/>
            <p:cNvSpPr txBox="1"/>
            <p:nvPr/>
          </p:nvSpPr>
          <p:spPr>
            <a:xfrm>
              <a:off x="6555238" y="891215"/>
              <a:ext cx="2231669" cy="2573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black"/>
                  </a:solidFill>
                  <a:latin typeface="Bell MT" panose="02020503060305020303" pitchFamily="18" charset="0"/>
                  <a:cs typeface="+mn-cs"/>
                </a:rPr>
                <a:t> Ne(90%) + CO2(10%) + N2(5%)</a:t>
              </a:r>
              <a:endParaRPr lang="en-GB" sz="1200" dirty="0">
                <a:solidFill>
                  <a:prstClr val="black"/>
                </a:solidFill>
                <a:latin typeface="Bell MT" panose="02020503060305020303" pitchFamily="18" charset="0"/>
                <a:cs typeface="+mn-cs"/>
              </a:endParaRPr>
            </a:p>
          </p:txBody>
        </p:sp>
        <p:sp>
          <p:nvSpPr>
            <p:cNvPr id="26" name="TextBox 7"/>
            <p:cNvSpPr txBox="1"/>
            <p:nvPr/>
          </p:nvSpPr>
          <p:spPr>
            <a:xfrm>
              <a:off x="6718313" y="1149907"/>
              <a:ext cx="2068594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GB" sz="1200" dirty="0" smtClean="0">
                  <a:solidFill>
                    <a:srgbClr val="FF33CC"/>
                  </a:solidFill>
                  <a:latin typeface="Bell MT" panose="02020503060305020303" pitchFamily="18" charset="0"/>
                </a:rPr>
                <a:t>4GEMs, BNL-Yale</a:t>
              </a:r>
            </a:p>
            <a:p>
              <a:r>
                <a:rPr lang="en-GB" sz="1200" dirty="0" smtClean="0">
                  <a:solidFill>
                    <a:srgbClr val="0000FF"/>
                  </a:solidFill>
                  <a:latin typeface="Bell MT" panose="02020503060305020303" pitchFamily="18" charset="0"/>
                </a:rPr>
                <a:t>MMG+2GEMs, Yale</a:t>
              </a:r>
            </a:p>
            <a:p>
              <a:r>
                <a:rPr lang="en-GB" sz="1200" dirty="0" smtClean="0">
                  <a:solidFill>
                    <a:srgbClr val="00FF00"/>
                  </a:solidFill>
                  <a:latin typeface="Bell MT" panose="02020503060305020303" pitchFamily="18" charset="0"/>
                </a:rPr>
                <a:t>4GEMs, ALICE TPC upgrade</a:t>
              </a:r>
              <a:endParaRPr lang="en-GB" sz="1200" dirty="0">
                <a:solidFill>
                  <a:srgbClr val="00FF00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6379100" y="6206871"/>
            <a:ext cx="2513830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S. </a:t>
            </a:r>
            <a:r>
              <a:rPr lang="en-GB" sz="14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Aiola</a:t>
            </a:r>
            <a:r>
              <a:rPr lang="en-GB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, NIMA 834 (2016) 149</a:t>
            </a:r>
            <a:endParaRPr lang="en-GB" sz="1400" i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7051812" y="4200431"/>
            <a:ext cx="1367571" cy="461665"/>
            <a:chOff x="7155327" y="4390207"/>
            <a:chExt cx="1367571" cy="461665"/>
          </a:xfrm>
        </p:grpSpPr>
        <p:sp>
          <p:nvSpPr>
            <p:cNvPr id="37" name="TextBox 10"/>
            <p:cNvSpPr txBox="1"/>
            <p:nvPr/>
          </p:nvSpPr>
          <p:spPr>
            <a:xfrm>
              <a:off x="7155327" y="4390207"/>
              <a:ext cx="1367571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black"/>
                  </a:solidFill>
                  <a:latin typeface="Bell MT" panose="02020503060305020303" pitchFamily="18" charset="0"/>
                  <a:cs typeface="+mn-cs"/>
                </a:rPr>
                <a:t>      4GEMs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black"/>
                  </a:solidFill>
                  <a:latin typeface="Bell MT" panose="02020503060305020303" pitchFamily="18" charset="0"/>
                  <a:cs typeface="+mn-cs"/>
                </a:rPr>
                <a:t>      MM + 2GEMs</a:t>
              </a:r>
              <a:endParaRPr lang="en-GB" sz="1200" dirty="0">
                <a:solidFill>
                  <a:prstClr val="black"/>
                </a:solidFill>
                <a:latin typeface="Bell MT" panose="02020503060305020303" pitchFamily="18" charset="0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316427" y="4483590"/>
              <a:ext cx="72000" cy="72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Oval 12"/>
            <p:cNvSpPr/>
            <p:nvPr/>
          </p:nvSpPr>
          <p:spPr>
            <a:xfrm>
              <a:off x="7316149" y="4671059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55325" y="547296"/>
            <a:ext cx="7772400" cy="4114800"/>
          </a:xfrm>
        </p:spPr>
        <p:txBody>
          <a:bodyPr/>
          <a:lstStyle/>
          <a:p>
            <a:r>
              <a:rPr lang="en-GB" sz="1800" dirty="0" smtClean="0"/>
              <a:t>Using setup with R-protection the MM mesh </a:t>
            </a:r>
          </a:p>
          <a:p>
            <a:pPr marL="0" indent="0">
              <a:buNone/>
            </a:pPr>
            <a:r>
              <a:rPr lang="en-GB" sz="1800" dirty="0" smtClean="0"/>
              <a:t>   HV PS reaction on sparks was tested </a:t>
            </a:r>
          </a:p>
          <a:p>
            <a:r>
              <a:rPr lang="en-GB" sz="1800" dirty="0" smtClean="0"/>
              <a:t>Am</a:t>
            </a:r>
            <a:r>
              <a:rPr lang="en-GB" sz="1800" baseline="30000" dirty="0" smtClean="0"/>
              <a:t>241</a:t>
            </a:r>
            <a:r>
              <a:rPr lang="en-GB" sz="1800" dirty="0" smtClean="0"/>
              <a:t> source (</a:t>
            </a:r>
            <a:r>
              <a:rPr lang="en-GB" sz="1800" dirty="0" err="1" smtClean="0"/>
              <a:t>V</a:t>
            </a:r>
            <a:r>
              <a:rPr lang="en-GB" sz="1800" baseline="-25000" dirty="0" err="1" smtClean="0"/>
              <a:t>mesh</a:t>
            </a:r>
            <a:r>
              <a:rPr lang="en-GB" sz="1800" dirty="0" smtClean="0"/>
              <a:t> ~ 670 V, C10 gas mixture).  </a:t>
            </a:r>
          </a:p>
          <a:p>
            <a:r>
              <a:rPr lang="en-GB" sz="1800" dirty="0" smtClean="0"/>
              <a:t>In a case of spark (rate ~ 1/20 s) </a:t>
            </a:r>
            <a:br>
              <a:rPr lang="en-GB" sz="1800" dirty="0" smtClean="0"/>
            </a:br>
            <a:r>
              <a:rPr lang="en-GB" sz="1800" dirty="0" smtClean="0"/>
              <a:t>- </a:t>
            </a:r>
            <a:r>
              <a:rPr lang="en-GB" sz="1600" dirty="0" smtClean="0"/>
              <a:t>HV drop ~ 0.4 V</a:t>
            </a:r>
            <a:br>
              <a:rPr lang="en-GB" sz="1600" dirty="0" smtClean="0"/>
            </a:br>
            <a:r>
              <a:rPr lang="en-GB" sz="1600" dirty="0" smtClean="0"/>
              <a:t>- Recovery time ~ 600 </a:t>
            </a:r>
            <a:r>
              <a:rPr lang="en-GB" sz="1600" dirty="0" err="1" smtClean="0"/>
              <a:t>μs</a:t>
            </a:r>
            <a:endParaRPr lang="en-GB" sz="1800" dirty="0" smtClean="0"/>
          </a:p>
          <a:p>
            <a:r>
              <a:rPr lang="en-GB" sz="1800" dirty="0" smtClean="0"/>
              <a:t>For two voltages “stability” test was done </a:t>
            </a:r>
            <a:br>
              <a:rPr lang="en-GB" sz="1800" dirty="0" smtClean="0"/>
            </a:br>
            <a:r>
              <a:rPr lang="en-GB" sz="1800" dirty="0" smtClean="0"/>
              <a:t>with X-ray source</a:t>
            </a:r>
            <a:br>
              <a:rPr lang="en-GB" sz="1800" dirty="0" smtClean="0"/>
            </a:br>
            <a:r>
              <a:rPr lang="en-GB" sz="1800" dirty="0" smtClean="0"/>
              <a:t>Anode current : 10 </a:t>
            </a:r>
            <a:r>
              <a:rPr lang="en-GB" sz="1800" dirty="0" err="1" smtClean="0"/>
              <a:t>nA</a:t>
            </a:r>
            <a:r>
              <a:rPr lang="en-GB" sz="1800" dirty="0" smtClean="0"/>
              <a:t>/cm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, 7 hours runs, </a:t>
            </a:r>
            <a:r>
              <a:rPr lang="en-GB" sz="1800" dirty="0" smtClean="0">
                <a:sym typeface="Wingdings" panose="05000000000000000000" pitchFamily="2" charset="2"/>
              </a:rPr>
              <a:t> </a:t>
            </a:r>
            <a:r>
              <a:rPr lang="en-GB" sz="1800" dirty="0" smtClean="0"/>
              <a:t>no sparks </a:t>
            </a: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56" name="Image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736" y="3373859"/>
            <a:ext cx="4833942" cy="3216769"/>
          </a:xfrm>
          <a:prstGeom prst="rect">
            <a:avLst/>
          </a:prstGeom>
        </p:spPr>
      </p:pic>
      <p:sp>
        <p:nvSpPr>
          <p:cNvPr id="57" name="ZoneTexte 56"/>
          <p:cNvSpPr txBox="1"/>
          <p:nvPr/>
        </p:nvSpPr>
        <p:spPr>
          <a:xfrm>
            <a:off x="6585274" y="476035"/>
            <a:ext cx="2073819" cy="288147"/>
          </a:xfrm>
          <a:prstGeom prst="rect">
            <a:avLst/>
          </a:prstGeom>
          <a:noFill/>
          <a:ln>
            <a:solidFill>
              <a:srgbClr val="5F9723"/>
            </a:solidFill>
          </a:ln>
        </p:spPr>
        <p:txBody>
          <a:bodyPr wrap="none" lIns="72000" tIns="36000" rIns="72000" bIns="36000" rtlCol="0">
            <a:spAutoFit/>
          </a:bodyPr>
          <a:lstStyle/>
          <a:p>
            <a:r>
              <a:rPr lang="en-GB" sz="1400" dirty="0">
                <a:solidFill>
                  <a:srgbClr val="5F9723"/>
                </a:solidFill>
                <a:latin typeface="Bell MT" panose="02020503060305020303" pitchFamily="18" charset="0"/>
              </a:rPr>
              <a:t>See Nikolai </a:t>
            </a:r>
            <a:r>
              <a:rPr lang="en-GB" sz="1400" dirty="0" smtClean="0">
                <a:solidFill>
                  <a:srgbClr val="5F9723"/>
                </a:solidFill>
                <a:latin typeface="Bell MT" panose="02020503060305020303" pitchFamily="18" charset="0"/>
              </a:rPr>
              <a:t>Smirnov’s talk</a:t>
            </a:r>
            <a:endParaRPr lang="en-GB" sz="1400" i="1" dirty="0">
              <a:solidFill>
                <a:srgbClr val="5F9723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98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19099" y="825500"/>
            <a:ext cx="8578252" cy="5540794"/>
          </a:xfrm>
        </p:spPr>
        <p:txBody>
          <a:bodyPr/>
          <a:lstStyle/>
          <a:p>
            <a:r>
              <a:rPr lang="en-US" dirty="0" err="1" smtClean="0"/>
              <a:t>Micromegas</a:t>
            </a:r>
            <a:r>
              <a:rPr lang="en-US" dirty="0" smtClean="0"/>
              <a:t> and triple-GEMs offer intrinsic ion backflow suppression</a:t>
            </a:r>
          </a:p>
          <a:p>
            <a:pPr lvl="1"/>
            <a:r>
              <a:rPr lang="en-US" sz="1800" dirty="0" err="1" smtClean="0"/>
              <a:t>Micromegas</a:t>
            </a:r>
            <a:r>
              <a:rPr lang="en-US" sz="1800" dirty="0" smtClean="0"/>
              <a:t>: E</a:t>
            </a:r>
            <a:r>
              <a:rPr lang="en-US" sz="1800" baseline="-25000" dirty="0" smtClean="0"/>
              <a:t>A</a:t>
            </a:r>
            <a:r>
              <a:rPr lang="en-US" sz="1800" dirty="0" smtClean="0"/>
              <a:t>/E</a:t>
            </a:r>
            <a:r>
              <a:rPr lang="en-US" sz="1800" baseline="-25000" dirty="0" smtClean="0"/>
              <a:t>D</a:t>
            </a:r>
            <a:r>
              <a:rPr lang="en-US" sz="1800" dirty="0" smtClean="0"/>
              <a:t>~100 </a:t>
            </a:r>
            <a:r>
              <a:rPr lang="en-US" sz="1800" dirty="0" smtClean="0">
                <a:sym typeface="Wingdings" panose="05000000000000000000" pitchFamily="2" charset="2"/>
              </a:rPr>
              <a:t> IBF~ 1-2%</a:t>
            </a:r>
          </a:p>
          <a:p>
            <a:pPr lvl="1"/>
            <a:r>
              <a:rPr lang="en-US" sz="1800" dirty="0" smtClean="0"/>
              <a:t>Triple GEMs </a:t>
            </a:r>
            <a:r>
              <a:rPr lang="en-US" sz="1800" dirty="0" smtClean="0"/>
              <a:t>with different </a:t>
            </a:r>
            <a:r>
              <a:rPr lang="en-US" sz="1800" dirty="0" smtClean="0"/>
              <a:t>pitches: </a:t>
            </a:r>
            <a:r>
              <a:rPr lang="en-US" sz="1800" dirty="0">
                <a:sym typeface="Wingdings" panose="05000000000000000000" pitchFamily="2" charset="2"/>
              </a:rPr>
              <a:t>IBF~ 1-2</a:t>
            </a:r>
            <a:r>
              <a:rPr lang="en-US" sz="1800" dirty="0" smtClean="0">
                <a:sym typeface="Wingdings" panose="05000000000000000000" pitchFamily="2" charset="2"/>
              </a:rPr>
              <a:t>%</a:t>
            </a:r>
            <a:endParaRPr lang="en-US" sz="1800" dirty="0" smtClean="0"/>
          </a:p>
          <a:p>
            <a:pPr lvl="1"/>
            <a:r>
              <a:rPr lang="en-US" sz="1800" dirty="0" smtClean="0"/>
              <a:t>Quadruple GEMs: </a:t>
            </a:r>
            <a:r>
              <a:rPr lang="en-US" sz="1800" dirty="0">
                <a:sym typeface="Wingdings" panose="05000000000000000000" pitchFamily="2" charset="2"/>
              </a:rPr>
              <a:t>IBF~ 1-2</a:t>
            </a:r>
            <a:r>
              <a:rPr lang="en-US" sz="1800" dirty="0" smtClean="0">
                <a:sym typeface="Wingdings" panose="05000000000000000000" pitchFamily="2" charset="2"/>
              </a:rPr>
              <a:t>%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Gain ~2000  ~20 ions for 1 primary (95% of space charge)</a:t>
            </a:r>
            <a:endParaRPr lang="en-US" sz="1800" dirty="0" smtClean="0"/>
          </a:p>
          <a:p>
            <a:pPr marL="354013" lvl="1" indent="0">
              <a:buNone/>
            </a:pPr>
            <a:endParaRPr lang="en-US" dirty="0" smtClean="0"/>
          </a:p>
          <a:p>
            <a:r>
              <a:rPr lang="en-US" dirty="0" smtClean="0"/>
              <a:t>But not optimal for high rate experiment</a:t>
            </a:r>
          </a:p>
          <a:p>
            <a:endParaRPr lang="en-US" dirty="0" smtClean="0"/>
          </a:p>
          <a:p>
            <a:r>
              <a:rPr lang="en-US" dirty="0" smtClean="0"/>
              <a:t>Experimental </a:t>
            </a:r>
            <a:r>
              <a:rPr lang="en-US" dirty="0"/>
              <a:t>and numerical studies </a:t>
            </a:r>
            <a:r>
              <a:rPr lang="en-US" dirty="0" smtClean="0"/>
              <a:t>show effects </a:t>
            </a:r>
            <a:r>
              <a:rPr lang="en-US" dirty="0"/>
              <a:t>of different geometrical and electrical parameters on the ion backflow </a:t>
            </a:r>
            <a:r>
              <a:rPr lang="en-US" dirty="0" smtClean="0"/>
              <a:t>fraction</a:t>
            </a:r>
          </a:p>
          <a:p>
            <a:endParaRPr lang="en-US" dirty="0"/>
          </a:p>
          <a:p>
            <a:r>
              <a:rPr lang="en-US" dirty="0" smtClean="0"/>
              <a:t>Measurements are still on-going (EIC, FCC) with different geometries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/>
              <a:t> </a:t>
            </a:r>
            <a:r>
              <a:rPr lang="fr-FR" dirty="0" smtClean="0"/>
              <a:t>&amp; Outlook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03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1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7462"/>
            <a:ext cx="4572000" cy="3586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/>
              <p:cNvSpPr>
                <a:spLocks noGrp="1"/>
              </p:cNvSpPr>
              <p:nvPr>
                <p:ph idx="1"/>
              </p:nvPr>
            </p:nvSpPr>
            <p:spPr>
              <a:xfrm>
                <a:off x="252363" y="568717"/>
                <a:ext cx="8624218" cy="5814830"/>
              </a:xfrm>
            </p:spPr>
            <p:txBody>
              <a:bodyPr/>
              <a:lstStyle/>
              <a:p>
                <a:r>
                  <a:rPr lang="en-GB" dirty="0" smtClean="0"/>
                  <a:t>Mobility: ratio of ion velocity and electric field</a:t>
                </a:r>
              </a:p>
              <a:p>
                <a:endParaRPr lang="en-GB" dirty="0"/>
              </a:p>
              <a:p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   </a:t>
                </a:r>
              </a:p>
              <a:p>
                <a:pPr marL="0" indent="0">
                  <a:buNone/>
                </a:pPr>
                <a:endParaRPr lang="en-GB" sz="1200" dirty="0"/>
              </a:p>
              <a:p>
                <a:pPr marL="0" indent="0">
                  <a:buNone/>
                </a:pPr>
                <a:endParaRPr lang="en-GB" sz="1200" dirty="0" smtClean="0"/>
              </a:p>
              <a:p>
                <a:pPr marL="0" indent="0">
                  <a:buNone/>
                </a:pPr>
                <a:endParaRPr lang="en-GB" sz="1200" dirty="0"/>
              </a:p>
              <a:p>
                <a:pPr marL="0" indent="0">
                  <a:buNone/>
                </a:pPr>
                <a:endParaRPr lang="en-GB" sz="1200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r>
                  <a:rPr lang="en-GB" dirty="0" smtClean="0"/>
                  <a:t>In gas mixture of </a:t>
                </a:r>
                <a:r>
                  <a:rPr lang="en-GB" i="1" dirty="0" smtClean="0"/>
                  <a:t>n</a:t>
                </a:r>
                <a:r>
                  <a:rPr lang="en-GB" dirty="0" smtClean="0"/>
                  <a:t> different gases, ions mobility is given by Blanc’s law: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:r>
                  <a:rPr lang="en-GB" sz="1800" dirty="0" smtClean="0"/>
                  <a:t> </a:t>
                </a:r>
                <a:endParaRPr lang="en-GB" sz="1600" dirty="0" smtClean="0"/>
              </a:p>
              <a:p>
                <a:pPr marL="0" indent="0">
                  <a:buNone/>
                  <a:tabLst>
                    <a:tab pos="361950" algn="l"/>
                  </a:tabLst>
                </a:pPr>
                <a:r>
                  <a:rPr lang="en-GB" sz="1800" dirty="0" smtClean="0"/>
                  <a:t/>
                </a:r>
                <a:br>
                  <a:rPr lang="en-GB" sz="1800" dirty="0" smtClean="0"/>
                </a:br>
                <a:r>
                  <a:rPr lang="en-GB" sz="1600" dirty="0" smtClean="0"/>
                  <a:t> 	Example: </a:t>
                </a:r>
                <a:r>
                  <a:rPr lang="en-GB" sz="1600" dirty="0"/>
                  <a:t>Ar-CH</a:t>
                </a:r>
                <a:r>
                  <a:rPr lang="en-GB" sz="1600" baseline="-25000" dirty="0"/>
                  <a:t>4</a:t>
                </a:r>
                <a:r>
                  <a:rPr lang="en-GB" sz="1600" dirty="0"/>
                  <a:t>, </a:t>
                </a:r>
                <a:r>
                  <a:rPr lang="en-GB" sz="1600" dirty="0" smtClean="0"/>
                  <a:t>E=1kV/cm </a:t>
                </a:r>
                <a:r>
                  <a:rPr lang="en-GB" sz="1600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latin typeface="Cambria Math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GB" sz="1600" dirty="0"/>
                  <a:t>=1.8 µm/s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2" name="Espace réservé du contenu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2363" y="568717"/>
                <a:ext cx="8624218" cy="5814830"/>
              </a:xfrm>
              <a:blipFill>
                <a:blip r:embed="rId3"/>
                <a:stretch>
                  <a:fillRect l="-565" t="-524" b="-1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October 5</a:t>
            </a:r>
            <a:r>
              <a:rPr lang="en-GB" baseline="30000" dirty="0" smtClean="0"/>
              <a:t>th</a:t>
            </a:r>
            <a:r>
              <a:rPr lang="en-GB" dirty="0" smtClean="0"/>
              <a:t>, 2020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Ion Backflow in TPCs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Ions Mobility in Gases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5082560" y="1018548"/>
            <a:ext cx="3710274" cy="24622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S. C. Brown Basic Data in Plasma Physics (Wiley, New York 1959)</a:t>
            </a:r>
            <a:endParaRPr lang="en-GB" sz="10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884556" y="988406"/>
                <a:ext cx="1175129" cy="6179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a:rPr lang="en-GB" sz="20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GB" sz="2000" b="0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+</m:t>
                              </m:r>
                            </m:sub>
                          </m:sSub>
                        </m:num>
                        <m:den>
                          <m:r>
                            <a:rPr lang="en-GB" sz="20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𝐸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556" y="988406"/>
                <a:ext cx="1175129" cy="6179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82253"/>
              </p:ext>
            </p:extLst>
          </p:nvPr>
        </p:nvGraphicFramePr>
        <p:xfrm>
          <a:off x="480963" y="1776651"/>
          <a:ext cx="3657600" cy="273367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47800">
                  <a:extLst>
                    <a:ext uri="{9D8B030D-6E8A-4147-A177-3AD203B41FA5}">
                      <a16:colId xmlns:a16="http://schemas.microsoft.com/office/drawing/2014/main" val="4109614367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557338703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52740712"/>
                    </a:ext>
                  </a:extLst>
                </a:gridCol>
              </a:tblGrid>
              <a:tr h="359395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 err="1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Gas</a:t>
                      </a:r>
                      <a:endParaRPr lang="fr-FR" sz="1400" b="0" i="0" u="none" strike="noStrike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</a:rPr>
                        <a:t>µ</a:t>
                      </a:r>
                      <a:r>
                        <a:rPr lang="fr-FR" sz="1400" b="0" i="1" u="none" strike="noStrike" baseline="30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 </a:t>
                      </a:r>
                      <a:endParaRPr lang="fr-FR" sz="1400" b="0" i="1" u="none" strike="noStrike" baseline="30000" dirty="0" smtClean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  <a:p>
                      <a:pPr algn="ctr" rtl="0" fontAlgn="ctr"/>
                      <a:r>
                        <a:rPr lang="fr-FR" sz="1400" b="0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(</a:t>
                      </a:r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cm²s</a:t>
                      </a:r>
                      <a:r>
                        <a:rPr lang="fr-FR" sz="1400" b="0" i="0" u="none" strike="noStrike" baseline="30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-1</a:t>
                      </a:r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V</a:t>
                      </a:r>
                      <a:r>
                        <a:rPr lang="fr-FR" sz="1400" b="0" i="0" u="none" strike="noStrike" baseline="30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-1</a:t>
                      </a:r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)</a:t>
                      </a:r>
                      <a:endParaRPr lang="fr-FR" sz="1400" b="0" i="1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818403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He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He</a:t>
                      </a:r>
                      <a:r>
                        <a:rPr lang="fr-FR" sz="1400" b="0" i="0" u="none" strike="noStrike" baseline="30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</a:t>
                      </a:r>
                      <a:endParaRPr lang="fr-FR" sz="1400" b="0" i="0" u="none" strike="noStrike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10.2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2628262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 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Ar</a:t>
                      </a:r>
                      <a:r>
                        <a:rPr lang="fr-FR" sz="1400" b="0" i="0" u="none" strike="noStrike" baseline="30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</a:t>
                      </a:r>
                      <a:endParaRPr lang="fr-FR" sz="1400" b="0" i="0" u="none" strike="noStrike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5607793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 </a:t>
                      </a:r>
                      <a:r>
                        <a:rPr lang="fr-FR" sz="1400" b="0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H</a:t>
                      </a:r>
                      <a:r>
                        <a:rPr lang="fr-FR" sz="1400" b="0" i="0" u="none" strike="noStrike" baseline="-2500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2</a:t>
                      </a:r>
                      <a:r>
                        <a:rPr lang="fr-FR" sz="1400" b="0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O</a:t>
                      </a:r>
                      <a:endParaRPr lang="fr-FR" sz="1400" b="0" i="0" u="none" strike="noStrike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H</a:t>
                      </a:r>
                      <a:r>
                        <a:rPr lang="fr-FR" sz="1400" b="0" i="0" u="none" strike="noStrike" baseline="-2500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2</a:t>
                      </a:r>
                      <a:r>
                        <a:rPr lang="fr-FR" sz="1400" b="0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O</a:t>
                      </a:r>
                      <a:r>
                        <a:rPr lang="fr-FR" sz="1400" b="0" i="0" u="none" strike="noStrike" baseline="30000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</a:t>
                      </a:r>
                      <a:endParaRPr lang="fr-FR" sz="1400" b="0" i="0" u="none" strike="noStrike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0.7</a:t>
                      </a:r>
                      <a:endParaRPr lang="fr-FR" sz="1400" b="0" i="0" u="none" strike="noStrike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424813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 CH</a:t>
                      </a:r>
                      <a:r>
                        <a:rPr lang="fr-FR" sz="1400" b="0" i="0" u="none" strike="noStrike" baseline="-25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4</a:t>
                      </a:r>
                      <a:endParaRPr lang="fr-FR" sz="1400" b="0" i="0" u="none" strike="noStrike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CH</a:t>
                      </a:r>
                      <a:r>
                        <a:rPr lang="fr-FR" sz="1400" b="0" i="0" u="none" strike="noStrike" baseline="-25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4</a:t>
                      </a:r>
                      <a:r>
                        <a:rPr lang="fr-FR" sz="1400" b="0" i="0" u="none" strike="noStrike" baseline="30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</a:t>
                      </a:r>
                      <a:endParaRPr lang="fr-FR" sz="1400" b="0" i="0" u="none" strike="noStrike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2.26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1798324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 Ar-CH</a:t>
                      </a:r>
                      <a:r>
                        <a:rPr lang="fr-FR" sz="1400" b="0" i="0" u="none" strike="noStrike" baseline="-25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4</a:t>
                      </a:r>
                      <a:endParaRPr lang="fr-FR" sz="1400" b="0" i="0" u="none" strike="noStrike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CH</a:t>
                      </a:r>
                      <a:r>
                        <a:rPr lang="fr-FR" sz="1400" b="0" i="0" u="none" strike="noStrike" baseline="-25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4</a:t>
                      </a:r>
                      <a:r>
                        <a:rPr lang="fr-FR" sz="1400" b="0" i="0" u="none" strike="noStrike" baseline="30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</a:t>
                      </a:r>
                      <a:endParaRPr lang="fr-FR" sz="1400" b="0" i="0" u="none" strike="noStrike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1.87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86305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CO</a:t>
                      </a:r>
                      <a:r>
                        <a:rPr lang="fr-FR" sz="1400" b="0" i="0" u="none" strike="noStrike" baseline="-25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CO</a:t>
                      </a:r>
                      <a:r>
                        <a:rPr lang="fr-FR" sz="1400" b="0" i="0" u="none" strike="noStrike" baseline="-25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2</a:t>
                      </a:r>
                      <a:r>
                        <a:rPr lang="fr-FR" sz="1400" b="0" i="0" u="none" strike="noStrike" baseline="30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</a:t>
                      </a:r>
                      <a:endParaRPr lang="fr-FR" sz="1400" b="0" i="0" u="none" strike="noStrike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40932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Ar-CO</a:t>
                      </a:r>
                      <a:r>
                        <a:rPr lang="fr-FR" sz="1400" b="0" i="0" u="none" strike="noStrike" baseline="-25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2</a:t>
                      </a:r>
                      <a:endParaRPr lang="fr-FR" sz="1400" b="0" i="0" u="none" strike="noStrike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CO</a:t>
                      </a:r>
                      <a:r>
                        <a:rPr lang="fr-FR" sz="1400" b="0" i="0" u="none" strike="noStrike" baseline="-25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2</a:t>
                      </a:r>
                      <a:r>
                        <a:rPr lang="fr-FR" sz="1400" b="0" i="0" u="none" strike="noStrike" baseline="30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</a:t>
                      </a:r>
                      <a:endParaRPr lang="fr-FR" sz="1400" b="0" i="0" u="none" strike="noStrike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197928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Iso-C</a:t>
                      </a:r>
                      <a:r>
                        <a:rPr lang="fr-FR" sz="1400" b="0" i="0" u="none" strike="noStrike" baseline="-25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4</a:t>
                      </a:r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H</a:t>
                      </a:r>
                      <a:r>
                        <a:rPr lang="fr-FR" sz="1400" b="0" i="0" u="none" strike="noStrike" baseline="-25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10</a:t>
                      </a:r>
                      <a:endParaRPr lang="fr-FR" sz="1400" b="0" i="0" u="none" strike="noStrike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Iso-C</a:t>
                      </a:r>
                      <a:r>
                        <a:rPr lang="fr-FR" sz="1400" b="0" i="0" u="none" strike="noStrike" baseline="-25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4</a:t>
                      </a:r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H</a:t>
                      </a:r>
                      <a:r>
                        <a:rPr lang="fr-FR" sz="1400" b="0" i="0" u="none" strike="noStrike" baseline="-25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10</a:t>
                      </a:r>
                      <a:r>
                        <a:rPr lang="fr-FR" sz="1400" b="0" i="0" u="none" strike="noStrike" baseline="3000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</a:t>
                      </a:r>
                      <a:endParaRPr lang="fr-FR" sz="1400" b="0" i="0" u="none" strike="noStrike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0.61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3691080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Ar-Iso-C</a:t>
                      </a:r>
                      <a:r>
                        <a:rPr lang="fr-FR" sz="1400" b="0" i="0" u="none" strike="noStrike" baseline="-25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4</a:t>
                      </a:r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H</a:t>
                      </a:r>
                      <a:r>
                        <a:rPr lang="fr-FR" sz="1400" b="0" i="0" u="none" strike="noStrike" baseline="-25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10</a:t>
                      </a:r>
                      <a:endParaRPr lang="fr-FR" sz="1400" b="0" i="0" u="none" strike="noStrike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Iso-C</a:t>
                      </a:r>
                      <a:r>
                        <a:rPr lang="fr-FR" sz="1400" b="0" i="0" u="none" strike="noStrike" baseline="-25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4</a:t>
                      </a:r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H</a:t>
                      </a:r>
                      <a:r>
                        <a:rPr lang="fr-FR" sz="1400" b="0" i="0" u="none" strike="noStrike" baseline="-25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10</a:t>
                      </a:r>
                      <a:r>
                        <a:rPr lang="fr-FR" sz="1400" b="0" i="0" u="none" strike="noStrike" baseline="30000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+</a:t>
                      </a:r>
                      <a:endParaRPr lang="fr-FR" sz="1400" b="0" i="0" u="none" strike="noStrike" dirty="0">
                        <a:solidFill>
                          <a:srgbClr val="000099"/>
                        </a:solidFill>
                        <a:effectLst/>
                        <a:latin typeface="Bell MT" panose="020205030603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99"/>
                          </a:solidFill>
                          <a:effectLst/>
                          <a:latin typeface="Bell MT" panose="02020503060305020303" pitchFamily="18" charset="0"/>
                        </a:rPr>
                        <a:t>1.56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13767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884556" y="5103206"/>
                <a:ext cx="1728977" cy="848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80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b="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8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GB" sz="18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r>
                        <a:rPr lang="en-GB" sz="1800" b="0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1800" b="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800" b="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1800" b="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1800" b="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GB" sz="18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800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GB" sz="1800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8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𝑖𝑘</m:t>
                                  </m:r>
                                </m:sub>
                                <m:sup>
                                  <m:r>
                                    <a:rPr lang="en-GB" sz="1800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GB" sz="18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556" y="5103206"/>
                <a:ext cx="1728977" cy="8485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2830551" y="5266765"/>
                <a:ext cx="4027449" cy="5733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896938" lvl="2" indent="-190500" eaLnBrk="0" hangingPunct="0">
                  <a:spcBef>
                    <a:spcPct val="20000"/>
                  </a:spcBef>
                  <a:buFont typeface="Bell MT" panose="02020503060305020303" pitchFamily="18" charset="0"/>
                  <a:buChar char="–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kern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kern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1400" b="0" i="1" kern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GB" sz="14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: concentration by volume of gas </a:t>
                </a:r>
                <a:r>
                  <a:rPr lang="en-GB" sz="1400" i="1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k</a:t>
                </a:r>
                <a:endParaRPr lang="en-GB" sz="1400" i="1" kern="0" dirty="0">
                  <a:solidFill>
                    <a:srgbClr val="000099"/>
                  </a:solidFill>
                  <a:latin typeface="Bell MT" pitchFamily="18" charset="0"/>
                  <a:cs typeface="Arial" pitchFamily="34" charset="0"/>
                </a:endParaRPr>
              </a:p>
              <a:p>
                <a:pPr marL="896938" lvl="2" indent="-190500" eaLnBrk="0" hangingPunct="0">
                  <a:spcBef>
                    <a:spcPct val="20000"/>
                  </a:spcBef>
                  <a:buFont typeface="Bell MT" panose="02020503060305020303" pitchFamily="18" charset="0"/>
                  <a:buChar char="–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i="1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𝑖𝑘</m:t>
                        </m:r>
                      </m:sub>
                      <m:sup>
                        <m:r>
                          <a:rPr lang="en-GB" sz="14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GB" sz="14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:</a:t>
                </a:r>
                <a:r>
                  <a:rPr lang="en-GB" sz="1400" kern="0" dirty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 </a:t>
                </a:r>
                <a:r>
                  <a:rPr lang="en-GB" sz="14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mobility of the ion of kind </a:t>
                </a:r>
                <a:r>
                  <a:rPr lang="en-GB" sz="1400" i="1" kern="0" dirty="0" err="1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i</a:t>
                </a:r>
                <a:r>
                  <a:rPr lang="en-GB" sz="14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 in gas </a:t>
                </a:r>
                <a:r>
                  <a:rPr lang="en-GB" sz="1400" i="1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k</a:t>
                </a:r>
                <a:endParaRPr lang="en-GB" sz="1400" i="1" kern="0" dirty="0">
                  <a:solidFill>
                    <a:srgbClr val="000099"/>
                  </a:solidFill>
                  <a:latin typeface="Bell MT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551" y="5266765"/>
                <a:ext cx="4027449" cy="573362"/>
              </a:xfrm>
              <a:prstGeom prst="rect">
                <a:avLst/>
              </a:prstGeom>
              <a:blipFill>
                <a:blip r:embed="rId6"/>
                <a:stretch>
                  <a:fillRect t="-2128"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2613533" y="4482081"/>
            <a:ext cx="16562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en-GB" sz="11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(NTP: 300K, 760 mmHg)</a:t>
            </a:r>
            <a:endParaRPr lang="en-GB" sz="11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2949" y="1009023"/>
            <a:ext cx="4587893" cy="369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8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0139" y="570088"/>
            <a:ext cx="8811311" cy="2977745"/>
          </a:xfrm>
        </p:spPr>
        <p:txBody>
          <a:bodyPr/>
          <a:lstStyle/>
          <a:p>
            <a:r>
              <a:rPr lang="en-US" dirty="0" smtClean="0"/>
              <a:t>Ion drift velocity is ~1-10 000 times lower than electron drift velocity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dirty="0" smtClean="0"/>
              <a:t>Ion backflow more </a:t>
            </a:r>
            <a:r>
              <a:rPr lang="en-US" dirty="0"/>
              <a:t>problematic in </a:t>
            </a:r>
            <a:r>
              <a:rPr lang="en-US" dirty="0" smtClean="0"/>
              <a:t>MSGCs </a:t>
            </a:r>
            <a:r>
              <a:rPr lang="en-US" dirty="0"/>
              <a:t>than </a:t>
            </a:r>
            <a:r>
              <a:rPr lang="en-US" dirty="0" smtClean="0"/>
              <a:t>MPGDs and depends of:</a:t>
            </a:r>
            <a:endParaRPr lang="en-GB" dirty="0" smtClean="0"/>
          </a:p>
          <a:p>
            <a:pPr marL="896938" lvl="2" indent="-190500">
              <a:buFont typeface="Bell MT" panose="02020503060305020303" pitchFamily="18" charset="0"/>
              <a:buChar char="–"/>
            </a:pPr>
            <a:r>
              <a:rPr lang="en-GB" dirty="0" smtClean="0"/>
              <a:t>Amplification structure at anode</a:t>
            </a:r>
          </a:p>
          <a:p>
            <a:pPr marL="896938" lvl="2" indent="-190500">
              <a:buFont typeface="Bell MT" panose="02020503060305020303" pitchFamily="18" charset="0"/>
              <a:buChar char="–"/>
            </a:pPr>
            <a:r>
              <a:rPr lang="en-GB" dirty="0" smtClean="0"/>
              <a:t>Field ratio (</a:t>
            </a:r>
            <a:r>
              <a:rPr lang="en-GB" dirty="0" err="1" smtClean="0"/>
              <a:t>E</a:t>
            </a:r>
            <a:r>
              <a:rPr lang="en-GB" baseline="-25000" dirty="0" err="1" smtClean="0"/>
              <a:t>a</a:t>
            </a:r>
            <a:r>
              <a:rPr lang="en-GB" dirty="0" smtClean="0"/>
              <a:t>/E</a:t>
            </a:r>
            <a:r>
              <a:rPr lang="en-GB" baseline="-25000" dirty="0" smtClean="0"/>
              <a:t>d</a:t>
            </a:r>
            <a:r>
              <a:rPr lang="en-GB" dirty="0" smtClean="0"/>
              <a:t>)</a:t>
            </a:r>
          </a:p>
          <a:p>
            <a:pPr marL="896938" lvl="2" indent="-190500">
              <a:buFont typeface="Bell MT" panose="02020503060305020303" pitchFamily="18" charset="0"/>
              <a:buChar char="–"/>
            </a:pPr>
            <a:r>
              <a:rPr lang="en-GB" dirty="0"/>
              <a:t>Gas </a:t>
            </a:r>
            <a:r>
              <a:rPr lang="en-GB" dirty="0" smtClean="0"/>
              <a:t>mixture</a:t>
            </a:r>
            <a:endParaRPr lang="en-GB" dirty="0"/>
          </a:p>
          <a:p>
            <a:endParaRPr lang="en-US" sz="1000" dirty="0"/>
          </a:p>
          <a:p>
            <a:r>
              <a:rPr lang="en-GB" dirty="0" smtClean="0"/>
              <a:t>IBF issues/solutions </a:t>
            </a:r>
            <a:r>
              <a:rPr lang="en-GB" dirty="0"/>
              <a:t>depend of:</a:t>
            </a:r>
          </a:p>
          <a:p>
            <a:pPr marL="896938" lvl="2" indent="-190500">
              <a:buFont typeface="Bell MT" panose="02020503060305020303" pitchFamily="18" charset="0"/>
              <a:buChar char="–"/>
            </a:pPr>
            <a:r>
              <a:rPr lang="en-GB" dirty="0"/>
              <a:t>Beam time structure</a:t>
            </a:r>
          </a:p>
          <a:p>
            <a:pPr marL="896938" lvl="2" indent="-190500">
              <a:buFont typeface="Bell MT" panose="02020503060305020303" pitchFamily="18" charset="0"/>
              <a:buChar char="–"/>
            </a:pPr>
            <a:r>
              <a:rPr lang="en-GB" dirty="0"/>
              <a:t>TPC length</a:t>
            </a:r>
          </a:p>
          <a:p>
            <a:pPr marL="0" indent="0">
              <a:buNone/>
            </a:pPr>
            <a:endParaRPr lang="fr-FR" i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in Time Projection Chambers </a:t>
            </a:r>
            <a:endParaRPr lang="fr-FR" dirty="0"/>
          </a:p>
        </p:txBody>
      </p:sp>
      <p:sp>
        <p:nvSpPr>
          <p:cNvPr id="15" name="Espace réservé de la date 3"/>
          <p:cNvSpPr txBox="1">
            <a:spLocks/>
          </p:cNvSpPr>
          <p:nvPr/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rgbClr val="253971"/>
                </a:solidFill>
                <a:latin typeface="Bookman Old Style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/>
              <a:t>,</a:t>
            </a:r>
            <a:r>
              <a:rPr lang="en-US" dirty="0" smtClean="0"/>
              <a:t> 2020</a:t>
            </a:r>
            <a:endParaRPr lang="en-US" dirty="0"/>
          </a:p>
        </p:txBody>
      </p:sp>
      <p:sp>
        <p:nvSpPr>
          <p:cNvPr id="7" name="Cylindre 6"/>
          <p:cNvSpPr/>
          <p:nvPr/>
        </p:nvSpPr>
        <p:spPr bwMode="auto">
          <a:xfrm rot="16200000">
            <a:off x="1479186" y="3184877"/>
            <a:ext cx="1440000" cy="2880000"/>
          </a:xfrm>
          <a:prstGeom prst="can">
            <a:avLst/>
          </a:prstGeom>
          <a:solidFill>
            <a:schemeClr val="accent3">
              <a:lumMod val="50000"/>
              <a:alpha val="5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3269464" y="3904878"/>
            <a:ext cx="370225" cy="14400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1597710" y="3904878"/>
            <a:ext cx="370225" cy="144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2436235" y="3904878"/>
            <a:ext cx="370225" cy="144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Cylindre 20"/>
          <p:cNvSpPr/>
          <p:nvPr/>
        </p:nvSpPr>
        <p:spPr bwMode="auto">
          <a:xfrm rot="16200000">
            <a:off x="6082816" y="3184878"/>
            <a:ext cx="1440000" cy="2880000"/>
          </a:xfrm>
          <a:prstGeom prst="can">
            <a:avLst/>
          </a:prstGeom>
          <a:solidFill>
            <a:schemeClr val="accent3">
              <a:lumMod val="50000"/>
              <a:alpha val="5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Ellipse 21"/>
          <p:cNvSpPr/>
          <p:nvPr/>
        </p:nvSpPr>
        <p:spPr bwMode="auto">
          <a:xfrm>
            <a:off x="7873094" y="3904879"/>
            <a:ext cx="370225" cy="14400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Cylindre 24"/>
          <p:cNvSpPr/>
          <p:nvPr/>
        </p:nvSpPr>
        <p:spPr bwMode="auto">
          <a:xfrm rot="16200000">
            <a:off x="6083259" y="3184876"/>
            <a:ext cx="1440000" cy="2880000"/>
          </a:xfrm>
          <a:prstGeom prst="can">
            <a:avLst/>
          </a:prstGeom>
          <a:solidFill>
            <a:schemeClr val="accent2">
              <a:alpha val="5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834763" y="3577461"/>
            <a:ext cx="55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ILC</a:t>
            </a:r>
            <a:endParaRPr lang="en-US" sz="18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891989" y="3577461"/>
            <a:ext cx="1821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CEPC, EIC, FCC</a:t>
            </a:r>
            <a:endParaRPr lang="en-US" sz="18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cxnSp>
        <p:nvCxnSpPr>
          <p:cNvPr id="17" name="Connecteur droit avec flèche 16"/>
          <p:cNvCxnSpPr/>
          <p:nvPr/>
        </p:nvCxnSpPr>
        <p:spPr bwMode="auto">
          <a:xfrm>
            <a:off x="1518249" y="6409426"/>
            <a:ext cx="1800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29" name="Connecteur droit avec flèche 28"/>
          <p:cNvCxnSpPr/>
          <p:nvPr/>
        </p:nvCxnSpPr>
        <p:spPr bwMode="auto">
          <a:xfrm>
            <a:off x="5845833" y="6397924"/>
            <a:ext cx="1800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0" name="Connecteur droit avec flèche 29"/>
          <p:cNvCxnSpPr/>
          <p:nvPr/>
        </p:nvCxnSpPr>
        <p:spPr bwMode="auto">
          <a:xfrm flipV="1">
            <a:off x="1532597" y="5528787"/>
            <a:ext cx="59" cy="90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2" name="Connecteur droit avec flèche 31"/>
          <p:cNvCxnSpPr/>
          <p:nvPr/>
        </p:nvCxnSpPr>
        <p:spPr bwMode="auto">
          <a:xfrm flipV="1">
            <a:off x="5863176" y="5509426"/>
            <a:ext cx="59" cy="90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 flipV="1">
            <a:off x="2061424" y="5978787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Connecteur droit 38"/>
          <p:cNvCxnSpPr/>
          <p:nvPr/>
        </p:nvCxnSpPr>
        <p:spPr bwMode="auto">
          <a:xfrm flipV="1">
            <a:off x="2623824" y="5978787"/>
            <a:ext cx="0" cy="4306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Connecteur droit 39"/>
          <p:cNvCxnSpPr/>
          <p:nvPr/>
        </p:nvCxnSpPr>
        <p:spPr bwMode="auto">
          <a:xfrm flipH="1">
            <a:off x="1597710" y="6395050"/>
            <a:ext cx="1588514" cy="785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Connecteur droit 42"/>
          <p:cNvCxnSpPr/>
          <p:nvPr/>
        </p:nvCxnSpPr>
        <p:spPr bwMode="auto">
          <a:xfrm flipH="1">
            <a:off x="5894864" y="5967285"/>
            <a:ext cx="84883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7" name="ZoneTexte 7176"/>
          <p:cNvSpPr txBox="1"/>
          <p:nvPr/>
        </p:nvSpPr>
        <p:spPr>
          <a:xfrm>
            <a:off x="903976" y="5528787"/>
            <a:ext cx="614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0099"/>
                </a:solidFill>
                <a:latin typeface="Bell MT" panose="02020503060305020303" pitchFamily="18" charset="0"/>
              </a:rPr>
              <a:t>F</a:t>
            </a:r>
            <a:r>
              <a:rPr lang="en-US" sz="1400" baseline="-25000" dirty="0" err="1" smtClean="0">
                <a:solidFill>
                  <a:srgbClr val="000099"/>
                </a:solidFill>
                <a:latin typeface="Bell MT" panose="02020503060305020303" pitchFamily="18" charset="0"/>
              </a:rPr>
              <a:t>beam</a:t>
            </a:r>
            <a:endParaRPr lang="en-US" sz="1400" baseline="-25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5286752" y="5509424"/>
            <a:ext cx="614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0099"/>
                </a:solidFill>
                <a:latin typeface="Bell MT" panose="02020503060305020303" pitchFamily="18" charset="0"/>
              </a:rPr>
              <a:t>F</a:t>
            </a:r>
            <a:r>
              <a:rPr lang="en-US" sz="1400" baseline="-25000" dirty="0" err="1" smtClean="0">
                <a:solidFill>
                  <a:srgbClr val="000099"/>
                </a:solidFill>
                <a:latin typeface="Bell MT" panose="02020503060305020303" pitchFamily="18" charset="0"/>
              </a:rPr>
              <a:t>beam</a:t>
            </a:r>
            <a:endParaRPr lang="en-US" sz="1400" baseline="-25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2956875" y="6375649"/>
            <a:ext cx="519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time</a:t>
            </a:r>
            <a:endParaRPr lang="en-US" sz="1400" baseline="-25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7353524" y="6379961"/>
            <a:ext cx="519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time</a:t>
            </a:r>
            <a:endParaRPr lang="en-US" sz="1400" baseline="-25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 rot="16200000">
            <a:off x="214451" y="4438620"/>
            <a:ext cx="679717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anode</a:t>
            </a:r>
            <a:endParaRPr lang="en-US" sz="1400" baseline="-25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 rot="16200000">
            <a:off x="4888375" y="4438621"/>
            <a:ext cx="679717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anode</a:t>
            </a:r>
            <a:endParaRPr lang="en-US" sz="1400" baseline="-25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 rot="16200000">
            <a:off x="7992170" y="4399065"/>
            <a:ext cx="80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cathode</a:t>
            </a:r>
            <a:endParaRPr lang="en-US" sz="1400" baseline="-25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 rot="16200000">
            <a:off x="3389923" y="4428731"/>
            <a:ext cx="807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cathode</a:t>
            </a:r>
            <a:endParaRPr lang="en-US" sz="1400" baseline="-25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cxnSp>
        <p:nvCxnSpPr>
          <p:cNvPr id="57" name="Connecteur droit 56"/>
          <p:cNvCxnSpPr/>
          <p:nvPr/>
        </p:nvCxnSpPr>
        <p:spPr bwMode="auto">
          <a:xfrm flipV="1">
            <a:off x="6743700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Connecteur droit 77"/>
          <p:cNvCxnSpPr/>
          <p:nvPr/>
        </p:nvCxnSpPr>
        <p:spPr bwMode="auto">
          <a:xfrm flipV="1">
            <a:off x="6791325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Connecteur droit 78"/>
          <p:cNvCxnSpPr/>
          <p:nvPr/>
        </p:nvCxnSpPr>
        <p:spPr bwMode="auto">
          <a:xfrm flipV="1">
            <a:off x="6838950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Connecteur droit 79"/>
          <p:cNvCxnSpPr/>
          <p:nvPr/>
        </p:nvCxnSpPr>
        <p:spPr bwMode="auto">
          <a:xfrm flipV="1">
            <a:off x="6886575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Connecteur droit 80"/>
          <p:cNvCxnSpPr/>
          <p:nvPr/>
        </p:nvCxnSpPr>
        <p:spPr bwMode="auto">
          <a:xfrm flipV="1">
            <a:off x="6934200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Connecteur droit 81"/>
          <p:cNvCxnSpPr/>
          <p:nvPr/>
        </p:nvCxnSpPr>
        <p:spPr bwMode="auto">
          <a:xfrm flipV="1">
            <a:off x="6981825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Connecteur droit 82"/>
          <p:cNvCxnSpPr/>
          <p:nvPr/>
        </p:nvCxnSpPr>
        <p:spPr bwMode="auto">
          <a:xfrm flipV="1">
            <a:off x="7029450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Connecteur droit 83"/>
          <p:cNvCxnSpPr/>
          <p:nvPr/>
        </p:nvCxnSpPr>
        <p:spPr bwMode="auto">
          <a:xfrm flipV="1">
            <a:off x="7077075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Connecteur droit 84"/>
          <p:cNvCxnSpPr/>
          <p:nvPr/>
        </p:nvCxnSpPr>
        <p:spPr bwMode="auto">
          <a:xfrm flipV="1">
            <a:off x="7124700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Connecteur droit 85"/>
          <p:cNvCxnSpPr/>
          <p:nvPr/>
        </p:nvCxnSpPr>
        <p:spPr bwMode="auto">
          <a:xfrm flipV="1">
            <a:off x="7172325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Connecteur droit 86"/>
          <p:cNvCxnSpPr/>
          <p:nvPr/>
        </p:nvCxnSpPr>
        <p:spPr bwMode="auto">
          <a:xfrm flipV="1">
            <a:off x="7219950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Connecteur droit 87"/>
          <p:cNvCxnSpPr/>
          <p:nvPr/>
        </p:nvCxnSpPr>
        <p:spPr bwMode="auto">
          <a:xfrm flipV="1">
            <a:off x="7267575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Connecteur droit 88"/>
          <p:cNvCxnSpPr/>
          <p:nvPr/>
        </p:nvCxnSpPr>
        <p:spPr bwMode="auto">
          <a:xfrm flipV="1">
            <a:off x="7315200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Connecteur droit 89"/>
          <p:cNvCxnSpPr/>
          <p:nvPr/>
        </p:nvCxnSpPr>
        <p:spPr bwMode="auto">
          <a:xfrm flipV="1">
            <a:off x="7362825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Connecteur droit 90"/>
          <p:cNvCxnSpPr/>
          <p:nvPr/>
        </p:nvCxnSpPr>
        <p:spPr bwMode="auto">
          <a:xfrm flipV="1">
            <a:off x="7410450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Connecteur droit 91"/>
          <p:cNvCxnSpPr/>
          <p:nvPr/>
        </p:nvCxnSpPr>
        <p:spPr bwMode="auto">
          <a:xfrm flipV="1">
            <a:off x="7458075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Connecteur droit 92"/>
          <p:cNvCxnSpPr/>
          <p:nvPr/>
        </p:nvCxnSpPr>
        <p:spPr bwMode="auto">
          <a:xfrm flipV="1">
            <a:off x="7505700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Connecteur droit 93"/>
          <p:cNvCxnSpPr/>
          <p:nvPr/>
        </p:nvCxnSpPr>
        <p:spPr bwMode="auto">
          <a:xfrm flipV="1">
            <a:off x="7553325" y="5967285"/>
            <a:ext cx="0" cy="4191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ZoneTexte 94"/>
          <p:cNvSpPr txBox="1"/>
          <p:nvPr/>
        </p:nvSpPr>
        <p:spPr>
          <a:xfrm>
            <a:off x="1770952" y="5417103"/>
            <a:ext cx="882220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marL="0" lvl="2" eaLnBrk="0" hangingPunct="0">
              <a:spcBef>
                <a:spcPct val="20000"/>
              </a:spcBef>
            </a:pPr>
            <a:r>
              <a:rPr lang="en-GB" sz="12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Disks of ions</a:t>
            </a:r>
            <a:endParaRPr lang="en-GB" sz="1200" kern="0" dirty="0">
              <a:solidFill>
                <a:srgbClr val="000099"/>
              </a:solidFill>
              <a:latin typeface="Bell MT" pitchFamily="18" charset="0"/>
              <a:cs typeface="Arial" pitchFamily="34" charset="0"/>
            </a:endParaRPr>
          </a:p>
        </p:txBody>
      </p:sp>
      <p:cxnSp>
        <p:nvCxnSpPr>
          <p:cNvPr id="7181" name="Connecteur droit avec flèche 7180"/>
          <p:cNvCxnSpPr>
            <a:stCxn id="95" idx="0"/>
            <a:endCxn id="18" idx="4"/>
          </p:cNvCxnSpPr>
          <p:nvPr/>
        </p:nvCxnSpPr>
        <p:spPr bwMode="auto">
          <a:xfrm flipH="1" flipV="1">
            <a:off x="1782823" y="5344878"/>
            <a:ext cx="429239" cy="722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8" name="Connecteur droit avec flèche 97"/>
          <p:cNvCxnSpPr>
            <a:stCxn id="95" idx="0"/>
          </p:cNvCxnSpPr>
          <p:nvPr/>
        </p:nvCxnSpPr>
        <p:spPr bwMode="auto">
          <a:xfrm flipV="1">
            <a:off x="2212062" y="5316305"/>
            <a:ext cx="428011" cy="1007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2" name="ZoneTexte 101"/>
          <p:cNvSpPr txBox="1"/>
          <p:nvPr/>
        </p:nvSpPr>
        <p:spPr>
          <a:xfrm>
            <a:off x="3054118" y="2903054"/>
            <a:ext cx="3222677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96938" lvl="2" indent="-190500" eaLnBrk="0" hangingPunct="0">
              <a:spcBef>
                <a:spcPct val="20000"/>
              </a:spcBef>
              <a:buFont typeface="Bell MT" panose="02020503060305020303" pitchFamily="18" charset="0"/>
              <a:buChar char="–"/>
            </a:pPr>
            <a:r>
              <a:rPr lang="en-GB" sz="16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Energy resolution </a:t>
            </a:r>
            <a:r>
              <a:rPr lang="en-GB" sz="1600" kern="0" dirty="0" err="1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dE</a:t>
            </a:r>
            <a:r>
              <a:rPr lang="en-GB" sz="16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/dx</a:t>
            </a:r>
          </a:p>
          <a:p>
            <a:pPr marL="896938" lvl="2" indent="-190500" eaLnBrk="0" hangingPunct="0">
              <a:spcBef>
                <a:spcPct val="20000"/>
              </a:spcBef>
              <a:buFont typeface="Bell MT" panose="02020503060305020303" pitchFamily="18" charset="0"/>
              <a:buChar char="–"/>
            </a:pPr>
            <a:r>
              <a:rPr lang="en-GB" sz="16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Detector </a:t>
            </a:r>
            <a:r>
              <a:rPr lang="en-GB" sz="1600" kern="0" dirty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g</a:t>
            </a:r>
            <a:r>
              <a:rPr lang="en-GB" sz="1600" kern="0" dirty="0" smtClean="0">
                <a:solidFill>
                  <a:srgbClr val="000099"/>
                </a:solidFill>
                <a:latin typeface="Bell MT" pitchFamily="18" charset="0"/>
                <a:cs typeface="Arial" pitchFamily="34" charset="0"/>
              </a:rPr>
              <a:t>ain</a:t>
            </a:r>
          </a:p>
        </p:txBody>
      </p:sp>
    </p:spTree>
    <p:extLst>
      <p:ext uri="{BB962C8B-B14F-4D97-AF65-F5344CB8AC3E}">
        <p14:creationId xmlns:p14="http://schemas.microsoft.com/office/powerpoint/2010/main" val="250320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/>
              <p:cNvSpPr>
                <a:spLocks noGrp="1"/>
              </p:cNvSpPr>
              <p:nvPr>
                <p:ph idx="1"/>
              </p:nvPr>
            </p:nvSpPr>
            <p:spPr>
              <a:xfrm>
                <a:off x="250139" y="626541"/>
                <a:ext cx="8811311" cy="4114800"/>
              </a:xfrm>
            </p:spPr>
            <p:txBody>
              <a:bodyPr/>
              <a:lstStyle/>
              <a:p>
                <a:r>
                  <a:rPr lang="en-CA" altLang="fr-FR" dirty="0" smtClean="0"/>
                  <a:t>The positive ions have negligible diffusion (due to their high masses)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A part a secondary </a:t>
                </a:r>
                <a:r>
                  <a:rPr lang="en-GB" dirty="0"/>
                  <a:t>ions from amplification region </a:t>
                </a:r>
                <a:r>
                  <a:rPr lang="en-GB" dirty="0" smtClean="0"/>
                  <a:t>can escape </a:t>
                </a:r>
                <a:r>
                  <a:rPr lang="en-GB" dirty="0"/>
                  <a:t>to </a:t>
                </a:r>
                <a:r>
                  <a:rPr lang="en-GB" dirty="0" smtClean="0"/>
                  <a:t>drift region</a:t>
                </a:r>
                <a:endParaRPr lang="en-GB" dirty="0"/>
              </a:p>
              <a:p>
                <a:pPr lvl="1">
                  <a:buFont typeface="Wingdings" panose="05000000000000000000" pitchFamily="2" charset="2"/>
                  <a:buChar char="à"/>
                </a:pPr>
                <a:r>
                  <a:rPr lang="en-GB" sz="1800" dirty="0" smtClean="0">
                    <a:sym typeface="Wingdings" panose="05000000000000000000" pitchFamily="2" charset="2"/>
                  </a:rPr>
                  <a:t> d</a:t>
                </a:r>
                <a:r>
                  <a:rPr lang="en-GB" sz="1800" dirty="0" smtClean="0"/>
                  <a:t>istortion </a:t>
                </a:r>
                <a:r>
                  <a:rPr lang="en-GB" sz="1800" dirty="0"/>
                  <a:t>of electric </a:t>
                </a:r>
                <a:r>
                  <a:rPr lang="en-GB" sz="1800" dirty="0" smtClean="0"/>
                  <a:t>field</a:t>
                </a:r>
              </a:p>
              <a:p>
                <a:pPr lvl="1">
                  <a:buFont typeface="Wingdings" panose="05000000000000000000" pitchFamily="2" charset="2"/>
                  <a:buChar char="à"/>
                </a:pPr>
                <a:r>
                  <a:rPr lang="en-GB" sz="1800" dirty="0"/>
                  <a:t> </a:t>
                </a:r>
                <a:r>
                  <a:rPr lang="en-GB" sz="1800" dirty="0" smtClean="0"/>
                  <a:t>modification of detector stable </a:t>
                </a:r>
                <a:r>
                  <a:rPr lang="en-GB" sz="1800" dirty="0"/>
                  <a:t>operation </a:t>
                </a:r>
                <a:r>
                  <a:rPr lang="en-GB" sz="1800" dirty="0" smtClean="0"/>
                  <a:t>(margin &lt;0.1%)</a:t>
                </a:r>
                <a:br>
                  <a:rPr lang="en-GB" sz="1800" dirty="0" smtClean="0"/>
                </a:br>
                <a:endParaRPr lang="en-GB" sz="1600" dirty="0" smtClean="0"/>
              </a:p>
              <a:p>
                <a:pPr>
                  <a:tabLst>
                    <a:tab pos="2962275" algn="l"/>
                  </a:tabLst>
                </a:pPr>
                <a:r>
                  <a:rPr lang="en-GB" dirty="0" smtClean="0"/>
                  <a:t>Ion </a:t>
                </a:r>
                <a:r>
                  <a:rPr lang="en-GB" dirty="0"/>
                  <a:t>b</a:t>
                </a:r>
                <a:r>
                  <a:rPr lang="en-GB" dirty="0" smtClean="0"/>
                  <a:t>ackflow definition:	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𝐼𝐵𝐹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</m:oMath>
                </a14:m>
                <a:endParaRPr lang="en-GB" sz="1200" dirty="0"/>
              </a:p>
              <a:p>
                <a:pPr marL="896938" lvl="2" indent="-190500">
                  <a:buFont typeface="Bell MT" panose="02020503060305020303" pitchFamily="18" charset="0"/>
                  <a:buChar char="–"/>
                </a:pPr>
                <a:endParaRPr lang="en-GB" sz="1200" dirty="0" smtClean="0"/>
              </a:p>
              <a:p>
                <a:pPr marL="896938" lvl="2" indent="-190500">
                  <a:buFont typeface="Bell MT" panose="02020503060305020303" pitchFamily="18" charset="0"/>
                  <a:buChar char="–"/>
                </a:pPr>
                <a:endParaRPr lang="en-GB" sz="1200" dirty="0"/>
              </a:p>
              <a:p>
                <a:pPr>
                  <a:tabLst>
                    <a:tab pos="3048000" algn="l"/>
                  </a:tabLst>
                </a:pPr>
                <a:r>
                  <a:rPr lang="en-GB" dirty="0" smtClean="0"/>
                  <a:t>Field ratio and pitch dependence:</a:t>
                </a:r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𝐼𝐵𝐹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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𝐹𝑅</m:t>
                        </m:r>
                      </m:den>
                    </m:f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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FR" dirty="0" smtClean="0"/>
              </a:p>
              <a:p>
                <a:pPr>
                  <a:tabLst>
                    <a:tab pos="3048000" algn="l"/>
                  </a:tabLst>
                </a:pPr>
                <a:endParaRPr lang="en-GB" dirty="0" smtClean="0"/>
              </a:p>
              <a:p>
                <a:pPr marL="0" indent="0">
                  <a:buNone/>
                  <a:tabLst>
                    <a:tab pos="3048000" algn="l"/>
                  </a:tabLst>
                </a:pPr>
                <a:r>
                  <a:rPr lang="en-CA" altLang="fr-FR" dirty="0" smtClean="0"/>
                  <a:t> </a:t>
                </a:r>
                <a:r>
                  <a:rPr lang="en-CA" altLang="fr-FR" dirty="0"/>
                  <a:t/>
                </a:r>
                <a:br>
                  <a:rPr lang="en-CA" altLang="fr-FR" dirty="0"/>
                </a:b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Espace réservé du contenu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0139" y="626541"/>
                <a:ext cx="8811311" cy="4114800"/>
              </a:xfrm>
              <a:blipFill>
                <a:blip r:embed="rId2"/>
                <a:stretch>
                  <a:fillRect l="-554" t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in Time Projection Chambers </a:t>
            </a:r>
            <a:endParaRPr lang="fr-FR" dirty="0"/>
          </a:p>
        </p:txBody>
      </p:sp>
      <p:sp>
        <p:nvSpPr>
          <p:cNvPr id="15" name="Espace réservé de la date 3"/>
          <p:cNvSpPr txBox="1">
            <a:spLocks/>
          </p:cNvSpPr>
          <p:nvPr/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rgbClr val="253971"/>
                </a:solidFill>
                <a:latin typeface="Bookman Old Style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/>
              <a:t>,</a:t>
            </a:r>
            <a:r>
              <a:rPr lang="en-US" dirty="0" smtClean="0"/>
              <a:t> 2020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4922494" y="2715608"/>
                <a:ext cx="3779240" cy="634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896938" lvl="2" indent="-190500" eaLnBrk="0" hangingPunct="0">
                  <a:spcBef>
                    <a:spcPct val="20000"/>
                  </a:spcBef>
                  <a:buFont typeface="Bell MT" panose="02020503060305020303" pitchFamily="18" charset="0"/>
                  <a:buChar char="–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kern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16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fr-FR" sz="1600" b="0" i="0" kern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sz="16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backflowing </a:t>
                </a:r>
                <a:r>
                  <a:rPr lang="en-GB" sz="1600" kern="0" dirty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ions</a:t>
                </a:r>
              </a:p>
              <a:p>
                <a:pPr marL="896938" lvl="2" indent="-190500" eaLnBrk="0" hangingPunct="0">
                  <a:spcBef>
                    <a:spcPct val="20000"/>
                  </a:spcBef>
                  <a:buFont typeface="Bell MT" panose="02020503060305020303" pitchFamily="18" charset="0"/>
                  <a:buChar char="–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16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fr-FR" sz="1600" b="0" i="0" kern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600" kern="0" dirty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 total ions from </a:t>
                </a:r>
                <a:r>
                  <a:rPr lang="en-GB" sz="16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amplification</a:t>
                </a:r>
                <a:endParaRPr lang="en-GB" sz="1600" kern="0" dirty="0">
                  <a:solidFill>
                    <a:srgbClr val="000099"/>
                  </a:solidFill>
                  <a:latin typeface="Bell MT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494" y="2715608"/>
                <a:ext cx="3779240" cy="634020"/>
              </a:xfrm>
              <a:prstGeom prst="rect">
                <a:avLst/>
              </a:prstGeom>
              <a:blipFill>
                <a:blip r:embed="rId3"/>
                <a:stretch>
                  <a:fillRect t="-1923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4922494" y="4507712"/>
                <a:ext cx="3036472" cy="9294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896938" lvl="2" indent="-190500" eaLnBrk="0" hangingPunct="0">
                  <a:spcBef>
                    <a:spcPct val="20000"/>
                  </a:spcBef>
                  <a:buFont typeface="Bell MT" panose="02020503060305020303" pitchFamily="18" charset="0"/>
                  <a:buChar char="–"/>
                </a:pPr>
                <a:r>
                  <a:rPr lang="en-GB" sz="1600" i="1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FR</a:t>
                </a:r>
                <a:r>
                  <a:rPr lang="en-GB" sz="16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: field </a:t>
                </a:r>
                <a:r>
                  <a:rPr lang="en-GB" sz="1600" kern="0" dirty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ratio</a:t>
                </a:r>
              </a:p>
              <a:p>
                <a:pPr marL="896938" lvl="2" indent="-190500" eaLnBrk="0" hangingPunct="0">
                  <a:spcBef>
                    <a:spcPct val="20000"/>
                  </a:spcBef>
                  <a:buFont typeface="Bell MT" panose="02020503060305020303" pitchFamily="18" charset="0"/>
                  <a:buChar char="–"/>
                </a:pPr>
                <a:r>
                  <a:rPr lang="en-GB" sz="1600" i="1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p</a:t>
                </a:r>
                <a:r>
                  <a:rPr lang="en-GB" sz="16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: pitch </a:t>
                </a:r>
                <a:r>
                  <a:rPr lang="en-GB" sz="1600" kern="0" dirty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of the holes</a:t>
                </a:r>
              </a:p>
              <a:p>
                <a:pPr marL="896938" lvl="2" indent="-190500" eaLnBrk="0" hangingPunct="0">
                  <a:spcBef>
                    <a:spcPct val="20000"/>
                  </a:spcBef>
                  <a:buFont typeface="Bell MT" panose="02020503060305020303" pitchFamily="18" charset="0"/>
                  <a:buChar char="–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</m:t>
                        </m:r>
                      </m:e>
                      <m:sub>
                        <m:r>
                          <a:rPr lang="en-GB" sz="16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1600" kern="0" dirty="0" smtClean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: </a:t>
                </a:r>
                <a:r>
                  <a:rPr lang="en-GB" sz="1600" kern="0" dirty="0">
                    <a:solidFill>
                      <a:srgbClr val="000099"/>
                    </a:solidFill>
                    <a:latin typeface="Bell MT" pitchFamily="18" charset="0"/>
                    <a:cs typeface="Arial" pitchFamily="34" charset="0"/>
                  </a:rPr>
                  <a:t>transverse diffusion</a:t>
                </a: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494" y="4507712"/>
                <a:ext cx="3036472" cy="929485"/>
              </a:xfrm>
              <a:prstGeom prst="rect">
                <a:avLst/>
              </a:prstGeom>
              <a:blipFill>
                <a:blip r:embed="rId4"/>
                <a:stretch>
                  <a:fillRect t="-1961"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139" y="4678055"/>
            <a:ext cx="1650089" cy="169276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6"/>
          <a:srcRect l="8610" t="8393" r="9030" b="9773"/>
          <a:stretch/>
        </p:blipFill>
        <p:spPr>
          <a:xfrm>
            <a:off x="2395512" y="4820729"/>
            <a:ext cx="2031697" cy="1507649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928631" y="6324393"/>
            <a:ext cx="434982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marL="0" lvl="2" eaLnBrk="0" hangingPunct="0">
              <a:spcBef>
                <a:spcPct val="20000"/>
              </a:spcBef>
            </a:pPr>
            <a:r>
              <a:rPr lang="en-GB" sz="12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GEM</a:t>
            </a:r>
            <a:endParaRPr lang="en-GB" sz="1200" kern="0" dirty="0">
              <a:solidFill>
                <a:srgbClr val="478F00"/>
              </a:solidFill>
              <a:latin typeface="Bell MT" pitchFamily="18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877870" y="6324393"/>
            <a:ext cx="119640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marL="0" lvl="2" eaLnBrk="0" hangingPunct="0">
              <a:spcBef>
                <a:spcPct val="20000"/>
              </a:spcBef>
            </a:pPr>
            <a:r>
              <a:rPr lang="en-GB" sz="1200" kern="0" dirty="0" err="1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Miromegas</a:t>
            </a:r>
            <a:r>
              <a:rPr lang="en-GB" sz="1200" kern="0" dirty="0" smtClean="0">
                <a:solidFill>
                  <a:srgbClr val="478F00"/>
                </a:solidFill>
                <a:latin typeface="Bell MT" pitchFamily="18" charset="0"/>
                <a:cs typeface="Arial" pitchFamily="34" charset="0"/>
              </a:rPr>
              <a:t> mesh</a:t>
            </a:r>
            <a:endParaRPr lang="en-GB" sz="1200" kern="0" dirty="0">
              <a:solidFill>
                <a:srgbClr val="478F00"/>
              </a:solidFill>
              <a:latin typeface="Bell MT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8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0139" y="626540"/>
            <a:ext cx="8811311" cy="5964759"/>
          </a:xfrm>
        </p:spPr>
        <p:txBody>
          <a:bodyPr/>
          <a:lstStyle/>
          <a:p>
            <a:r>
              <a:rPr lang="en-GB" dirty="0" smtClean="0"/>
              <a:t>Most of simulations are based on open source </a:t>
            </a:r>
            <a:r>
              <a:rPr lang="en-GB" dirty="0" err="1" smtClean="0"/>
              <a:t>softwares</a:t>
            </a:r>
            <a:r>
              <a:rPr lang="en-GB" dirty="0" smtClean="0"/>
              <a:t> (</a:t>
            </a:r>
            <a:r>
              <a:rPr lang="en-GB" dirty="0" err="1" smtClean="0"/>
              <a:t>Cern</a:t>
            </a:r>
            <a:r>
              <a:rPr lang="en-GB" dirty="0" smtClean="0"/>
              <a:t>):</a:t>
            </a:r>
          </a:p>
          <a:p>
            <a:pPr lvl="1"/>
            <a:r>
              <a:rPr lang="en-GB" sz="1800" b="1" dirty="0" smtClean="0"/>
              <a:t>Garfield</a:t>
            </a:r>
            <a:r>
              <a:rPr lang="en-GB" sz="1800" dirty="0" smtClean="0"/>
              <a:t>: two- and three-dimensional drift chambers simulation</a:t>
            </a:r>
          </a:p>
          <a:p>
            <a:pPr lvl="1"/>
            <a:r>
              <a:rPr lang="en-GB" sz="1800" b="1" dirty="0" err="1" smtClean="0"/>
              <a:t>Magboltz</a:t>
            </a:r>
            <a:r>
              <a:rPr lang="en-GB" sz="1800" dirty="0" smtClean="0"/>
              <a:t>: electron transport properties in gas mixtures</a:t>
            </a:r>
          </a:p>
          <a:p>
            <a:pPr lvl="1"/>
            <a:r>
              <a:rPr lang="en-GB" sz="1800" b="1" dirty="0" smtClean="0"/>
              <a:t>Heed</a:t>
            </a:r>
            <a:r>
              <a:rPr lang="en-GB" sz="1800" dirty="0" smtClean="0"/>
              <a:t>: ionisation of gas molecules by particles in gaseous detector</a:t>
            </a:r>
          </a:p>
          <a:p>
            <a:pPr lvl="1"/>
            <a:r>
              <a:rPr lang="en-GB" sz="1800" b="1" dirty="0" err="1" smtClean="0"/>
              <a:t>neBEM</a:t>
            </a:r>
            <a:r>
              <a:rPr lang="en-GB" sz="1800" dirty="0" smtClean="0"/>
              <a:t> solver: electric field and potential in three-dimensional geometries</a:t>
            </a:r>
            <a:endParaRPr lang="en-GB" dirty="0" smtClean="0"/>
          </a:p>
          <a:p>
            <a:endParaRPr lang="en-GB" sz="1200" dirty="0" smtClean="0"/>
          </a:p>
          <a:p>
            <a:r>
              <a:rPr lang="en-GB" b="1" dirty="0" smtClean="0"/>
              <a:t>Field solver</a:t>
            </a:r>
            <a:r>
              <a:rPr lang="en-GB" dirty="0" smtClean="0"/>
              <a:t>: Maxwell, </a:t>
            </a:r>
            <a:r>
              <a:rPr lang="en-GB" dirty="0" err="1" smtClean="0"/>
              <a:t>Comsol</a:t>
            </a:r>
            <a:r>
              <a:rPr lang="en-GB" dirty="0" smtClean="0"/>
              <a:t> </a:t>
            </a:r>
            <a:r>
              <a:rPr lang="en-GB" dirty="0" err="1" smtClean="0"/>
              <a:t>Multiphysics</a:t>
            </a:r>
            <a:r>
              <a:rPr lang="en-GB" dirty="0" smtClean="0"/>
              <a:t> (AC/DC), </a:t>
            </a:r>
            <a:r>
              <a:rPr lang="en-GB" b="1" dirty="0" err="1" smtClean="0"/>
              <a:t>neBEM</a:t>
            </a:r>
            <a:r>
              <a:rPr lang="en-GB" dirty="0" smtClean="0"/>
              <a:t>, …</a:t>
            </a:r>
          </a:p>
          <a:p>
            <a:endParaRPr lang="en-GB" sz="1200" dirty="0" smtClean="0"/>
          </a:p>
          <a:p>
            <a:r>
              <a:rPr lang="en-GB" dirty="0" smtClean="0"/>
              <a:t>Particle interaction in </a:t>
            </a:r>
            <a:r>
              <a:rPr lang="en-GB" b="1" dirty="0" smtClean="0"/>
              <a:t>Garfield</a:t>
            </a:r>
            <a:r>
              <a:rPr lang="en-GB" dirty="0" smtClean="0"/>
              <a:t> framework</a:t>
            </a:r>
          </a:p>
          <a:p>
            <a:pPr lvl="1"/>
            <a:r>
              <a:rPr lang="en-GB" sz="1800" b="1" dirty="0" smtClean="0"/>
              <a:t>Detector/geometry modelling</a:t>
            </a:r>
            <a:r>
              <a:rPr lang="en-GB" sz="1800" dirty="0" smtClean="0"/>
              <a:t>:</a:t>
            </a:r>
            <a:r>
              <a:rPr lang="en-GB" sz="1800" b="1" dirty="0" smtClean="0"/>
              <a:t> Garfield</a:t>
            </a:r>
            <a:endParaRPr lang="en-GB" sz="1800" dirty="0" smtClean="0"/>
          </a:p>
          <a:p>
            <a:pPr lvl="1"/>
            <a:r>
              <a:rPr lang="en-GB" sz="1800" b="1" dirty="0" smtClean="0"/>
              <a:t>Ionization: </a:t>
            </a:r>
            <a:r>
              <a:rPr lang="en-GB" sz="1800" dirty="0" smtClean="0"/>
              <a:t>energy loss through ionisation of a particle crossing the gas and production of clusters (</a:t>
            </a:r>
            <a:r>
              <a:rPr lang="en-GB" sz="1800" b="1" dirty="0" smtClean="0"/>
              <a:t>Heed)</a:t>
            </a:r>
          </a:p>
          <a:p>
            <a:pPr lvl="1"/>
            <a:r>
              <a:rPr lang="en-GB" sz="1800" b="1" dirty="0" smtClean="0"/>
              <a:t>Transport and amplification</a:t>
            </a:r>
            <a:r>
              <a:rPr lang="en-GB" sz="1800" dirty="0" smtClean="0"/>
              <a:t>:</a:t>
            </a:r>
            <a:r>
              <a:rPr lang="en-GB" sz="1800" b="1" dirty="0" smtClean="0"/>
              <a:t> </a:t>
            </a:r>
            <a:r>
              <a:rPr lang="en-GB" sz="1800" dirty="0" smtClean="0"/>
              <a:t>electron drift velocity and diffusion coefficients (longitudinal &amp; transverse), Townsend and attachment coefficients (</a:t>
            </a:r>
            <a:r>
              <a:rPr lang="en-GB" sz="1800" b="1" dirty="0" err="1" smtClean="0"/>
              <a:t>Magboltz</a:t>
            </a:r>
            <a:r>
              <a:rPr lang="en-GB" sz="1800" b="1" dirty="0" smtClean="0"/>
              <a:t>)</a:t>
            </a:r>
            <a:endParaRPr lang="en-GB" sz="1800" dirty="0" smtClean="0"/>
          </a:p>
          <a:p>
            <a:pPr lvl="1"/>
            <a:r>
              <a:rPr lang="en-GB" sz="1800" b="1" dirty="0" smtClean="0"/>
              <a:t>Detector response</a:t>
            </a:r>
            <a:r>
              <a:rPr lang="en-GB" sz="1800" dirty="0" smtClean="0"/>
              <a:t>:</a:t>
            </a:r>
            <a:r>
              <a:rPr lang="en-GB" sz="1800" b="1" dirty="0" smtClean="0"/>
              <a:t> </a:t>
            </a:r>
            <a:r>
              <a:rPr lang="en-GB" sz="1800" dirty="0" smtClean="0"/>
              <a:t>charge induction using reciprocity theorem (Shockley-</a:t>
            </a:r>
            <a:r>
              <a:rPr lang="en-GB" sz="1800" dirty="0" err="1" smtClean="0"/>
              <a:t>Ramo’s</a:t>
            </a:r>
            <a:r>
              <a:rPr lang="en-GB" sz="1800" dirty="0" smtClean="0"/>
              <a:t> theorem), particle drift, charge sharing (pad response function), charge collection (</a:t>
            </a:r>
            <a:r>
              <a:rPr lang="en-GB" sz="1800" b="1" dirty="0" smtClean="0"/>
              <a:t>Garfield</a:t>
            </a:r>
            <a:r>
              <a:rPr lang="en-GB" sz="1800" dirty="0" smtClean="0"/>
              <a:t>)</a:t>
            </a:r>
          </a:p>
          <a:p>
            <a:pPr lvl="1"/>
            <a:endParaRPr lang="en-GB" sz="1200" b="1" i="1" dirty="0" smtClean="0"/>
          </a:p>
          <a:p>
            <a:r>
              <a:rPr lang="en-GB" dirty="0" smtClean="0"/>
              <a:t>Comparison of present numerical estimates with experimental results </a:t>
            </a:r>
          </a:p>
          <a:p>
            <a:pPr>
              <a:tabLst>
                <a:tab pos="3048000" algn="l"/>
              </a:tabLst>
            </a:pPr>
            <a:endParaRPr lang="en-GB" dirty="0" smtClean="0"/>
          </a:p>
          <a:p>
            <a:pPr marL="0" indent="0">
              <a:buNone/>
              <a:tabLst>
                <a:tab pos="3048000" algn="l"/>
              </a:tabLst>
            </a:pPr>
            <a:r>
              <a:rPr lang="en-GB" altLang="fr-FR" dirty="0" smtClean="0"/>
              <a:t> </a:t>
            </a:r>
            <a:br>
              <a:rPr lang="en-GB" altLang="fr-FR" dirty="0" smtClean="0"/>
            </a:br>
            <a:endParaRPr lang="en-GB" dirty="0" smtClean="0"/>
          </a:p>
          <a:p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Ion Backflow in TPCs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 Feedback Simulations</a:t>
            </a:r>
            <a:endParaRPr lang="en-GB" dirty="0"/>
          </a:p>
        </p:txBody>
      </p:sp>
      <p:sp>
        <p:nvSpPr>
          <p:cNvPr id="15" name="Espace réservé de la date 3"/>
          <p:cNvSpPr txBox="1">
            <a:spLocks/>
          </p:cNvSpPr>
          <p:nvPr/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rgbClr val="253971"/>
                </a:solidFill>
                <a:latin typeface="Bookman Old Style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dirty="0" smtClean="0"/>
              <a:t>October 5</a:t>
            </a:r>
            <a:r>
              <a:rPr lang="en-GB" baseline="30000" dirty="0" smtClean="0"/>
              <a:t>th</a:t>
            </a:r>
            <a:r>
              <a:rPr lang="en-GB" dirty="0" smtClean="0"/>
              <a:t>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14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:\PROJETS\TPC\SIMU\GARFIELD\BASE\T2K\PLOT\argon-95_cf4-3_isobutane-2_emin-1_emax-100000\argon-85_cf4-3_isobutane-2_emin-1_emax-100000_transversediffusion_lo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238" y="797350"/>
            <a:ext cx="3600000" cy="244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necteur droit 15"/>
          <p:cNvCxnSpPr/>
          <p:nvPr/>
        </p:nvCxnSpPr>
        <p:spPr bwMode="auto">
          <a:xfrm>
            <a:off x="7304143" y="2782878"/>
            <a:ext cx="0" cy="198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0140" y="626541"/>
            <a:ext cx="6193190" cy="4114800"/>
          </a:xfrm>
        </p:spPr>
        <p:txBody>
          <a:bodyPr/>
          <a:lstStyle/>
          <a:p>
            <a:r>
              <a:rPr lang="en-GB" dirty="0" smtClean="0"/>
              <a:t>T2K gas: </a:t>
            </a:r>
            <a:r>
              <a:rPr lang="en-GB" dirty="0" err="1" smtClean="0"/>
              <a:t>Ar</a:t>
            </a:r>
            <a:r>
              <a:rPr lang="en-GB" dirty="0" smtClean="0"/>
              <a:t>/CF</a:t>
            </a:r>
            <a:r>
              <a:rPr lang="en-GB" baseline="-25000" dirty="0" smtClean="0"/>
              <a:t>4</a:t>
            </a:r>
            <a:r>
              <a:rPr lang="en-GB" dirty="0" smtClean="0"/>
              <a:t>/iso-C</a:t>
            </a:r>
            <a:r>
              <a:rPr lang="en-GB" baseline="-25000" dirty="0" smtClean="0"/>
              <a:t>4</a:t>
            </a:r>
            <a:r>
              <a:rPr lang="en-GB" dirty="0" smtClean="0"/>
              <a:t>H</a:t>
            </a:r>
            <a:r>
              <a:rPr lang="en-GB" baseline="-25000" dirty="0" smtClean="0"/>
              <a:t>10</a:t>
            </a:r>
            <a:r>
              <a:rPr lang="en-GB" dirty="0" smtClean="0"/>
              <a:t> 95/3/2</a:t>
            </a:r>
          </a:p>
          <a:p>
            <a:endParaRPr lang="en-GB" sz="800" dirty="0" smtClean="0"/>
          </a:p>
          <a:p>
            <a:r>
              <a:rPr lang="en-GB" dirty="0" smtClean="0"/>
              <a:t>Drift field: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drift</a:t>
            </a:r>
            <a:r>
              <a:rPr lang="en-GB" baseline="-25000" dirty="0" smtClean="0"/>
              <a:t> = </a:t>
            </a:r>
            <a:r>
              <a:rPr lang="en-GB" dirty="0" smtClean="0"/>
              <a:t>230 V/cm  (</a:t>
            </a:r>
            <a:r>
              <a:rPr lang="en-GB" dirty="0" err="1" smtClean="0"/>
              <a:t>V</a:t>
            </a:r>
            <a:r>
              <a:rPr lang="en-GB" baseline="-25000" dirty="0" err="1" smtClean="0"/>
              <a:t>drift</a:t>
            </a:r>
            <a:r>
              <a:rPr lang="en-GB" dirty="0" smtClean="0"/>
              <a:t> = 7.5 cm/µs)</a:t>
            </a:r>
          </a:p>
          <a:p>
            <a:endParaRPr lang="en-GB" sz="800" dirty="0" smtClean="0"/>
          </a:p>
          <a:p>
            <a:r>
              <a:rPr lang="en-GB" dirty="0" smtClean="0"/>
              <a:t>Bulk </a:t>
            </a:r>
            <a:r>
              <a:rPr lang="en-GB" dirty="0" err="1" smtClean="0"/>
              <a:t>Micromegas</a:t>
            </a:r>
            <a:r>
              <a:rPr lang="en-GB" dirty="0" smtClean="0"/>
              <a:t>: </a:t>
            </a:r>
          </a:p>
          <a:p>
            <a:endParaRPr lang="en-GB" sz="800" dirty="0" smtClean="0"/>
          </a:p>
          <a:p>
            <a:endParaRPr lang="en-GB" sz="800" dirty="0" smtClean="0"/>
          </a:p>
          <a:p>
            <a:endParaRPr lang="en-GB" sz="800" dirty="0" smtClean="0"/>
          </a:p>
          <a:p>
            <a:r>
              <a:rPr lang="en-GB" dirty="0" smtClean="0"/>
              <a:t>Gas gain: 2000-4000 (380-400V)</a:t>
            </a:r>
          </a:p>
          <a:p>
            <a:endParaRPr lang="en-GB" sz="800" dirty="0" smtClean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b="1" dirty="0" err="1" smtClean="0">
                <a:solidFill>
                  <a:srgbClr val="FF0000"/>
                </a:solidFill>
              </a:rPr>
              <a:t>E</a:t>
            </a:r>
            <a:r>
              <a:rPr lang="en-GB" b="1" baseline="-25000" dirty="0" err="1" smtClean="0">
                <a:solidFill>
                  <a:srgbClr val="FF0000"/>
                </a:solidFill>
              </a:rPr>
              <a:t>amplification</a:t>
            </a:r>
            <a:r>
              <a:rPr lang="en-GB" b="1" dirty="0" smtClean="0">
                <a:solidFill>
                  <a:srgbClr val="FF0000"/>
                </a:solidFill>
              </a:rPr>
              <a:t>/</a:t>
            </a:r>
            <a:r>
              <a:rPr lang="en-GB" b="1" dirty="0" err="1" smtClean="0">
                <a:solidFill>
                  <a:srgbClr val="FF0000"/>
                </a:solidFill>
              </a:rPr>
              <a:t>E</a:t>
            </a:r>
            <a:r>
              <a:rPr lang="en-GB" b="1" baseline="-25000" dirty="0" err="1" smtClean="0">
                <a:solidFill>
                  <a:srgbClr val="FF0000"/>
                </a:solidFill>
              </a:rPr>
              <a:t>drift</a:t>
            </a:r>
            <a:r>
              <a:rPr lang="en-GB" b="1" dirty="0" smtClean="0">
                <a:solidFill>
                  <a:srgbClr val="FF0000"/>
                </a:solidFill>
              </a:rPr>
              <a:t>=E</a:t>
            </a:r>
            <a:r>
              <a:rPr lang="en-GB" b="1" baseline="-25000" dirty="0" smtClean="0">
                <a:solidFill>
                  <a:srgbClr val="FF0000"/>
                </a:solidFill>
              </a:rPr>
              <a:t>A</a:t>
            </a:r>
            <a:r>
              <a:rPr lang="en-GB" b="1" dirty="0" smtClean="0">
                <a:solidFill>
                  <a:srgbClr val="FF0000"/>
                </a:solidFill>
              </a:rPr>
              <a:t>/E</a:t>
            </a:r>
            <a:r>
              <a:rPr lang="en-GB" b="1" baseline="-25000" dirty="0" smtClean="0">
                <a:solidFill>
                  <a:srgbClr val="FF0000"/>
                </a:solidFill>
              </a:rPr>
              <a:t>D</a:t>
            </a:r>
            <a:r>
              <a:rPr lang="en-GB" b="1" dirty="0" smtClean="0">
                <a:solidFill>
                  <a:srgbClr val="FF0000"/>
                </a:solidFill>
              </a:rPr>
              <a:t>=130-135</a:t>
            </a:r>
          </a:p>
          <a:p>
            <a:pPr marL="0" indent="0">
              <a:buNone/>
            </a:pPr>
            <a:endParaRPr lang="en-GB" sz="800" b="1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IBF requirement: &lt; 1% (for margin &lt;0.1%)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669437" y="5854084"/>
            <a:ext cx="1619250" cy="17938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October 5th, 2020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Ion Backflow in TPCs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Operational Conditions and Ion Backflow in ILC-TPC</a:t>
            </a:r>
            <a:endParaRPr lang="en-GB" dirty="0"/>
          </a:p>
        </p:txBody>
      </p:sp>
      <p:graphicFrame>
        <p:nvGraphicFramePr>
          <p:cNvPr id="8" name="Graphiqu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99756"/>
              </p:ext>
            </p:extLst>
          </p:nvPr>
        </p:nvGraphicFramePr>
        <p:xfrm>
          <a:off x="109640" y="4059292"/>
          <a:ext cx="4733739" cy="2516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171" name="Picture 3" descr="D:\PROJETS\TPC\SIMU\GARFIELD\BASE\T2K\PLOT\argon-95_cf4-3_isobutane-2_emin-1_emax-100000\argon-85_cf4-3_isobutane-2_emin-1_emax-100000_driftvelocity_log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00" y="3913430"/>
            <a:ext cx="3600000" cy="244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necteur droit 8"/>
          <p:cNvCxnSpPr/>
          <p:nvPr/>
        </p:nvCxnSpPr>
        <p:spPr bwMode="auto">
          <a:xfrm>
            <a:off x="7304143" y="5540352"/>
            <a:ext cx="0" cy="576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ZoneTexte 9"/>
          <p:cNvSpPr txBox="1"/>
          <p:nvPr/>
        </p:nvSpPr>
        <p:spPr>
          <a:xfrm>
            <a:off x="6710724" y="6298955"/>
            <a:ext cx="1207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FF0000"/>
                </a:solidFill>
                <a:latin typeface="Bell MT" panose="02020503060305020303" pitchFamily="18" charset="0"/>
              </a:rPr>
              <a:t>E</a:t>
            </a:r>
            <a:r>
              <a:rPr lang="en-GB" sz="1200" baseline="-25000" dirty="0" err="1" smtClean="0">
                <a:solidFill>
                  <a:srgbClr val="FF0000"/>
                </a:solidFill>
                <a:latin typeface="Bell MT" panose="02020503060305020303" pitchFamily="18" charset="0"/>
              </a:rPr>
              <a:t>drift</a:t>
            </a:r>
            <a:r>
              <a:rPr lang="en-GB" sz="12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=230 V/cm</a:t>
            </a:r>
            <a:endParaRPr lang="en-GB" sz="1200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Forme en L 10"/>
          <p:cNvSpPr/>
          <p:nvPr/>
        </p:nvSpPr>
        <p:spPr bwMode="auto">
          <a:xfrm rot="10800000">
            <a:off x="882133" y="4854938"/>
            <a:ext cx="2088000" cy="1270656"/>
          </a:xfrm>
          <a:prstGeom prst="corner">
            <a:avLst>
              <a:gd name="adj1" fmla="val 8218"/>
              <a:gd name="adj2" fmla="val 18000"/>
            </a:avLst>
          </a:prstGeom>
          <a:solidFill>
            <a:srgbClr val="FF0000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Espace réservé du contenu 1"/>
          <p:cNvSpPr txBox="1">
            <a:spLocks/>
          </p:cNvSpPr>
          <p:nvPr/>
        </p:nvSpPr>
        <p:spPr bwMode="auto">
          <a:xfrm>
            <a:off x="2082892" y="1696497"/>
            <a:ext cx="3180632" cy="836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GB" sz="1600" dirty="0" smtClean="0"/>
              <a:t>amplification gap: 128 µm </a:t>
            </a:r>
          </a:p>
          <a:p>
            <a:pPr lvl="1"/>
            <a:r>
              <a:rPr lang="en-GB" sz="1600" dirty="0" smtClean="0"/>
              <a:t>hole pitch: 63 µm (400 </a:t>
            </a:r>
            <a:r>
              <a:rPr lang="en-GB" sz="1600" dirty="0" err="1" smtClean="0"/>
              <a:t>lpi</a:t>
            </a:r>
            <a:r>
              <a:rPr lang="en-GB" sz="1600" dirty="0" smtClean="0"/>
              <a:t>)</a:t>
            </a:r>
          </a:p>
          <a:p>
            <a:endParaRPr lang="en-GB" kern="0" dirty="0"/>
          </a:p>
        </p:txBody>
      </p:sp>
      <p:sp>
        <p:nvSpPr>
          <p:cNvPr id="15" name="Espace réservé de la date 3"/>
          <p:cNvSpPr txBox="1">
            <a:spLocks/>
          </p:cNvSpPr>
          <p:nvPr/>
        </p:nvSpPr>
        <p:spPr>
          <a:xfrm>
            <a:off x="85725" y="6661150"/>
            <a:ext cx="1619250" cy="1793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rgbClr val="253971"/>
                </a:solidFill>
                <a:latin typeface="Bookman Old Style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dirty="0" smtClean="0"/>
              <a:t>October 5</a:t>
            </a:r>
            <a:r>
              <a:rPr lang="en-GB" baseline="30000" dirty="0" smtClean="0"/>
              <a:t>th</a:t>
            </a:r>
            <a:r>
              <a:rPr lang="en-GB" dirty="0" smtClean="0"/>
              <a:t>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60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mimeg field ex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488" y="2877304"/>
            <a:ext cx="3063067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October 5</a:t>
            </a:r>
            <a:r>
              <a:rPr lang="en-GB" baseline="30000" dirty="0" smtClean="0"/>
              <a:t>th</a:t>
            </a:r>
            <a:r>
              <a:rPr lang="en-GB" dirty="0" smtClean="0"/>
              <a:t>, 2020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Ion Backflow in TPCs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Micromegas</a:t>
            </a:r>
            <a:r>
              <a:rPr lang="en-GB" dirty="0" smtClean="0"/>
              <a:t>: Intrinsic </a:t>
            </a:r>
            <a:r>
              <a:rPr lang="en-GB" dirty="0" err="1" smtClean="0"/>
              <a:t>Suppresion</a:t>
            </a:r>
            <a:r>
              <a:rPr lang="en-GB" dirty="0" smtClean="0"/>
              <a:t> of Ion Backflow</a:t>
            </a:r>
            <a:endParaRPr lang="en-GB" dirty="0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800108" y="3690842"/>
            <a:ext cx="1477592" cy="170678"/>
          </a:xfrm>
          <a:prstGeom prst="ellipse">
            <a:avLst/>
          </a:prstGeom>
          <a:solidFill>
            <a:srgbClr val="CCECFF"/>
          </a:solidFill>
          <a:ln w="28575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95299" y="3623781"/>
            <a:ext cx="7000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1400" b="1" dirty="0" smtClean="0">
                <a:solidFill>
                  <a:srgbClr val="0000FF"/>
                </a:solidFill>
                <a:latin typeface="Bell MT" panose="02020503060305020303" pitchFamily="18" charset="0"/>
              </a:rPr>
              <a:t>S1</a:t>
            </a:r>
            <a:endParaRPr lang="en-GB" altLang="fr-FR" sz="1400" b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1432741" y="6429679"/>
            <a:ext cx="200901" cy="47625"/>
          </a:xfrm>
          <a:prstGeom prst="ellipse">
            <a:avLst/>
          </a:prstGeom>
          <a:solidFill>
            <a:srgbClr val="CCECFF"/>
          </a:solidFill>
          <a:ln w="28575">
            <a:solidFill>
              <a:srgbClr val="CC00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7" name="Espace réservé du contenu 1"/>
          <p:cNvSpPr txBox="1">
            <a:spLocks/>
          </p:cNvSpPr>
          <p:nvPr/>
        </p:nvSpPr>
        <p:spPr bwMode="auto">
          <a:xfrm>
            <a:off x="243214" y="625631"/>
            <a:ext cx="8786337" cy="2117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fr-FR" kern="0" dirty="0" smtClean="0"/>
              <a:t>In </a:t>
            </a:r>
            <a:r>
              <a:rPr lang="en-GB" altLang="fr-FR" kern="0" dirty="0" err="1" smtClean="0"/>
              <a:t>Micromegas</a:t>
            </a:r>
            <a:r>
              <a:rPr lang="en-GB" altLang="fr-FR" kern="0" dirty="0" smtClean="0"/>
              <a:t>, if the pitch hole is comparable to the avalanche size, only the fraction ~ S</a:t>
            </a:r>
            <a:r>
              <a:rPr lang="en-GB" altLang="fr-FR" kern="0" baseline="-25000" dirty="0" smtClean="0"/>
              <a:t>2</a:t>
            </a:r>
            <a:r>
              <a:rPr lang="en-GB" altLang="fr-FR" kern="0" dirty="0" smtClean="0"/>
              <a:t>/S</a:t>
            </a:r>
            <a:r>
              <a:rPr lang="en-GB" altLang="fr-FR" kern="0" baseline="-25000" dirty="0" smtClean="0"/>
              <a:t>1</a:t>
            </a:r>
            <a:r>
              <a:rPr lang="en-GB" altLang="fr-FR" kern="0" dirty="0" smtClean="0"/>
              <a:t> = </a:t>
            </a:r>
            <a:r>
              <a:rPr lang="en-GB" altLang="fr-FR" kern="0" dirty="0" err="1" smtClean="0"/>
              <a:t>E</a:t>
            </a:r>
            <a:r>
              <a:rPr lang="en-GB" altLang="fr-FR" kern="0" baseline="-25000" dirty="0" err="1" smtClean="0"/>
              <a:t>drift</a:t>
            </a:r>
            <a:r>
              <a:rPr lang="en-GB" altLang="fr-FR" kern="0" dirty="0" smtClean="0"/>
              <a:t>/</a:t>
            </a:r>
            <a:r>
              <a:rPr lang="en-GB" altLang="fr-FR" kern="0" dirty="0" err="1" smtClean="0"/>
              <a:t>E</a:t>
            </a:r>
            <a:r>
              <a:rPr lang="en-GB" altLang="fr-FR" kern="0" baseline="-25000" dirty="0" err="1" smtClean="0"/>
              <a:t>amplification</a:t>
            </a:r>
            <a:r>
              <a:rPr lang="en-GB" altLang="fr-FR" kern="0" dirty="0" smtClean="0"/>
              <a:t> drift back to the drift space. </a:t>
            </a:r>
          </a:p>
          <a:p>
            <a:pPr>
              <a:spcBef>
                <a:spcPct val="50000"/>
              </a:spcBef>
            </a:pPr>
            <a:r>
              <a:rPr lang="en-GB" altLang="fr-FR" kern="0" dirty="0" smtClean="0"/>
              <a:t>Others are neutralized on the mesh: optimally, the backflow fraction is as low as the field ratio</a:t>
            </a:r>
          </a:p>
          <a:p>
            <a:pPr>
              <a:spcBef>
                <a:spcPct val="50000"/>
              </a:spcBef>
            </a:pPr>
            <a:r>
              <a:rPr lang="en-GB" altLang="fr-FR" kern="0" dirty="0" smtClean="0"/>
              <a:t>This has been experimentally thoroughly verified</a:t>
            </a:r>
          </a:p>
        </p:txBody>
      </p:sp>
      <p:sp>
        <p:nvSpPr>
          <p:cNvPr id="19" name="Freeform 7"/>
          <p:cNvSpPr>
            <a:spLocks noChangeAspect="1"/>
          </p:cNvSpPr>
          <p:nvPr/>
        </p:nvSpPr>
        <p:spPr bwMode="auto">
          <a:xfrm>
            <a:off x="2393728" y="5204926"/>
            <a:ext cx="1441780" cy="1244442"/>
          </a:xfrm>
          <a:custGeom>
            <a:avLst/>
            <a:gdLst>
              <a:gd name="T0" fmla="*/ 417 w 922"/>
              <a:gd name="T1" fmla="*/ 13 h 440"/>
              <a:gd name="T2" fmla="*/ 409 w 922"/>
              <a:gd name="T3" fmla="*/ 93 h 440"/>
              <a:gd name="T4" fmla="*/ 337 w 922"/>
              <a:gd name="T5" fmla="*/ 225 h 440"/>
              <a:gd name="T6" fmla="*/ 217 w 922"/>
              <a:gd name="T7" fmla="*/ 365 h 440"/>
              <a:gd name="T8" fmla="*/ 101 w 922"/>
              <a:gd name="T9" fmla="*/ 429 h 440"/>
              <a:gd name="T10" fmla="*/ 821 w 922"/>
              <a:gd name="T11" fmla="*/ 429 h 440"/>
              <a:gd name="T12" fmla="*/ 705 w 922"/>
              <a:gd name="T13" fmla="*/ 373 h 440"/>
              <a:gd name="T14" fmla="*/ 541 w 922"/>
              <a:gd name="T15" fmla="*/ 241 h 440"/>
              <a:gd name="T16" fmla="*/ 469 w 922"/>
              <a:gd name="T17" fmla="*/ 89 h 440"/>
              <a:gd name="T18" fmla="*/ 449 w 922"/>
              <a:gd name="T19" fmla="*/ 13 h 440"/>
              <a:gd name="T20" fmla="*/ 417 w 922"/>
              <a:gd name="T21" fmla="*/ 13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2" h="440">
                <a:moveTo>
                  <a:pt x="417" y="13"/>
                </a:moveTo>
                <a:cubicBezTo>
                  <a:pt x="410" y="26"/>
                  <a:pt x="422" y="58"/>
                  <a:pt x="409" y="93"/>
                </a:cubicBezTo>
                <a:cubicBezTo>
                  <a:pt x="396" y="128"/>
                  <a:pt x="369" y="180"/>
                  <a:pt x="337" y="225"/>
                </a:cubicBezTo>
                <a:cubicBezTo>
                  <a:pt x="305" y="270"/>
                  <a:pt x="256" y="331"/>
                  <a:pt x="217" y="365"/>
                </a:cubicBezTo>
                <a:cubicBezTo>
                  <a:pt x="178" y="399"/>
                  <a:pt x="0" y="418"/>
                  <a:pt x="101" y="429"/>
                </a:cubicBezTo>
                <a:cubicBezTo>
                  <a:pt x="202" y="440"/>
                  <a:pt x="720" y="438"/>
                  <a:pt x="821" y="429"/>
                </a:cubicBezTo>
                <a:cubicBezTo>
                  <a:pt x="922" y="420"/>
                  <a:pt x="752" y="404"/>
                  <a:pt x="705" y="373"/>
                </a:cubicBezTo>
                <a:cubicBezTo>
                  <a:pt x="658" y="342"/>
                  <a:pt x="580" y="288"/>
                  <a:pt x="541" y="241"/>
                </a:cubicBezTo>
                <a:cubicBezTo>
                  <a:pt x="502" y="194"/>
                  <a:pt x="484" y="127"/>
                  <a:pt x="469" y="89"/>
                </a:cubicBezTo>
                <a:cubicBezTo>
                  <a:pt x="454" y="51"/>
                  <a:pt x="458" y="26"/>
                  <a:pt x="449" y="13"/>
                </a:cubicBezTo>
                <a:cubicBezTo>
                  <a:pt x="440" y="0"/>
                  <a:pt x="424" y="0"/>
                  <a:pt x="417" y="13"/>
                </a:cubicBezTo>
                <a:close/>
              </a:path>
            </a:pathLst>
          </a:custGeom>
          <a:gradFill rotWithShape="0">
            <a:gsLst>
              <a:gs pos="0">
                <a:srgbClr val="C3FFFF"/>
              </a:gs>
              <a:gs pos="50000">
                <a:srgbClr val="0B24C7">
                  <a:alpha val="80000"/>
                </a:srgbClr>
              </a:gs>
              <a:gs pos="100000">
                <a:srgbClr val="C3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sz="1600" kern="1200" dirty="0"/>
          </a:p>
        </p:txBody>
      </p:sp>
      <p:grpSp>
        <p:nvGrpSpPr>
          <p:cNvPr id="20" name="Group 8"/>
          <p:cNvGrpSpPr>
            <a:grpSpLocks noChangeAspect="1"/>
          </p:cNvGrpSpPr>
          <p:nvPr/>
        </p:nvGrpSpPr>
        <p:grpSpPr bwMode="auto">
          <a:xfrm>
            <a:off x="2370342" y="2911033"/>
            <a:ext cx="1453111" cy="3528000"/>
            <a:chOff x="1246" y="1086"/>
            <a:chExt cx="846" cy="2054"/>
          </a:xfrm>
        </p:grpSpPr>
        <p:grpSp>
          <p:nvGrpSpPr>
            <p:cNvPr id="21" name="Group 37"/>
            <p:cNvGrpSpPr>
              <a:grpSpLocks/>
            </p:cNvGrpSpPr>
            <p:nvPr/>
          </p:nvGrpSpPr>
          <p:grpSpPr bwMode="auto">
            <a:xfrm>
              <a:off x="1246" y="1086"/>
              <a:ext cx="846" cy="2052"/>
              <a:chOff x="479" y="805"/>
              <a:chExt cx="1099" cy="2656"/>
            </a:xfrm>
          </p:grpSpPr>
          <p:sp>
            <p:nvSpPr>
              <p:cNvPr id="23" name="Freeform 39"/>
              <p:cNvSpPr>
                <a:spLocks/>
              </p:cNvSpPr>
              <p:nvPr/>
            </p:nvSpPr>
            <p:spPr bwMode="auto">
              <a:xfrm>
                <a:off x="938" y="2270"/>
                <a:ext cx="161" cy="1191"/>
              </a:xfrm>
              <a:custGeom>
                <a:avLst/>
                <a:gdLst>
                  <a:gd name="T0" fmla="*/ 161 w 161"/>
                  <a:gd name="T1" fmla="*/ 1186 h 1191"/>
                  <a:gd name="T2" fmla="*/ 36 w 161"/>
                  <a:gd name="T3" fmla="*/ 1186 h 1191"/>
                  <a:gd name="T4" fmla="*/ 42 w 161"/>
                  <a:gd name="T5" fmla="*/ 87 h 1191"/>
                  <a:gd name="T6" fmla="*/ 42 w 161"/>
                  <a:gd name="T7" fmla="*/ 0 h 1191"/>
                  <a:gd name="T8" fmla="*/ 123 w 161"/>
                  <a:gd name="T9" fmla="*/ 0 h 1191"/>
                  <a:gd name="T10" fmla="*/ 123 w 161"/>
                  <a:gd name="T11" fmla="*/ 1191 h 1191"/>
                  <a:gd name="T12" fmla="*/ 36 w 161"/>
                  <a:gd name="T13" fmla="*/ 118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" h="1191">
                    <a:moveTo>
                      <a:pt x="161" y="1186"/>
                    </a:moveTo>
                    <a:lnTo>
                      <a:pt x="36" y="1186"/>
                    </a:lnTo>
                    <a:lnTo>
                      <a:pt x="42" y="87"/>
                    </a:lnTo>
                    <a:lnTo>
                      <a:pt x="42" y="0"/>
                    </a:lnTo>
                    <a:cubicBezTo>
                      <a:pt x="69" y="0"/>
                      <a:pt x="96" y="0"/>
                      <a:pt x="123" y="0"/>
                    </a:cubicBezTo>
                    <a:lnTo>
                      <a:pt x="123" y="1191"/>
                    </a:lnTo>
                    <a:cubicBezTo>
                      <a:pt x="29" y="1180"/>
                      <a:pt x="0" y="1181"/>
                      <a:pt x="36" y="1181"/>
                    </a:cubicBezTo>
                  </a:path>
                </a:pathLst>
              </a:custGeom>
              <a:gradFill rotWithShape="0">
                <a:gsLst>
                  <a:gs pos="0">
                    <a:srgbClr val="FFB8D1"/>
                  </a:gs>
                  <a:gs pos="50000">
                    <a:srgbClr val="FF112C">
                      <a:alpha val="71001"/>
                    </a:srgbClr>
                  </a:gs>
                  <a:gs pos="100000">
                    <a:srgbClr val="FFB8D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B24C7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sz="1600" kern="1200" dirty="0"/>
              </a:p>
            </p:txBody>
          </p:sp>
          <p:sp>
            <p:nvSpPr>
              <p:cNvPr id="24" name="Freeform 40"/>
              <p:cNvSpPr>
                <a:spLocks/>
              </p:cNvSpPr>
              <p:nvPr/>
            </p:nvSpPr>
            <p:spPr bwMode="auto">
              <a:xfrm>
                <a:off x="479" y="805"/>
                <a:ext cx="1099" cy="1497"/>
              </a:xfrm>
              <a:custGeom>
                <a:avLst/>
                <a:gdLst>
                  <a:gd name="T0" fmla="*/ 501 w 1099"/>
                  <a:gd name="T1" fmla="*/ 1470 h 1497"/>
                  <a:gd name="T2" fmla="*/ 452 w 1099"/>
                  <a:gd name="T3" fmla="*/ 1432 h 1497"/>
                  <a:gd name="T4" fmla="*/ 435 w 1099"/>
                  <a:gd name="T5" fmla="*/ 1426 h 1497"/>
                  <a:gd name="T6" fmla="*/ 234 w 1099"/>
                  <a:gd name="T7" fmla="*/ 1399 h 1497"/>
                  <a:gd name="T8" fmla="*/ 98 w 1099"/>
                  <a:gd name="T9" fmla="*/ 1383 h 1497"/>
                  <a:gd name="T10" fmla="*/ 33 w 1099"/>
                  <a:gd name="T11" fmla="*/ 1377 h 1497"/>
                  <a:gd name="T12" fmla="*/ 0 w 1099"/>
                  <a:gd name="T13" fmla="*/ 1339 h 1497"/>
                  <a:gd name="T14" fmla="*/ 11 w 1099"/>
                  <a:gd name="T15" fmla="*/ 0 h 1497"/>
                  <a:gd name="T16" fmla="*/ 1099 w 1099"/>
                  <a:gd name="T17" fmla="*/ 0 h 1497"/>
                  <a:gd name="T18" fmla="*/ 1099 w 1099"/>
                  <a:gd name="T19" fmla="*/ 860 h 1497"/>
                  <a:gd name="T20" fmla="*/ 1088 w 1099"/>
                  <a:gd name="T21" fmla="*/ 1258 h 1497"/>
                  <a:gd name="T22" fmla="*/ 1072 w 1099"/>
                  <a:gd name="T23" fmla="*/ 1339 h 1497"/>
                  <a:gd name="T24" fmla="*/ 1023 w 1099"/>
                  <a:gd name="T25" fmla="*/ 1372 h 1497"/>
                  <a:gd name="T26" fmla="*/ 909 w 1099"/>
                  <a:gd name="T27" fmla="*/ 1383 h 1497"/>
                  <a:gd name="T28" fmla="*/ 740 w 1099"/>
                  <a:gd name="T29" fmla="*/ 1399 h 1497"/>
                  <a:gd name="T30" fmla="*/ 604 w 1099"/>
                  <a:gd name="T31" fmla="*/ 1437 h 1497"/>
                  <a:gd name="T32" fmla="*/ 566 w 1099"/>
                  <a:gd name="T33" fmla="*/ 1465 h 1497"/>
                  <a:gd name="T34" fmla="*/ 550 w 1099"/>
                  <a:gd name="T35" fmla="*/ 1497 h 1497"/>
                  <a:gd name="T36" fmla="*/ 501 w 1099"/>
                  <a:gd name="T37" fmla="*/ 1470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99" h="1497">
                    <a:moveTo>
                      <a:pt x="501" y="1470"/>
                    </a:moveTo>
                    <a:cubicBezTo>
                      <a:pt x="484" y="1457"/>
                      <a:pt x="469" y="1443"/>
                      <a:pt x="452" y="1432"/>
                    </a:cubicBezTo>
                    <a:cubicBezTo>
                      <a:pt x="447" y="1428"/>
                      <a:pt x="435" y="1426"/>
                      <a:pt x="435" y="1426"/>
                    </a:cubicBezTo>
                    <a:lnTo>
                      <a:pt x="234" y="1399"/>
                    </a:lnTo>
                    <a:lnTo>
                      <a:pt x="98" y="1383"/>
                    </a:lnTo>
                    <a:lnTo>
                      <a:pt x="33" y="1377"/>
                    </a:lnTo>
                    <a:lnTo>
                      <a:pt x="0" y="1339"/>
                    </a:lnTo>
                    <a:lnTo>
                      <a:pt x="11" y="0"/>
                    </a:lnTo>
                    <a:lnTo>
                      <a:pt x="1099" y="0"/>
                    </a:lnTo>
                    <a:lnTo>
                      <a:pt x="1099" y="860"/>
                    </a:lnTo>
                    <a:lnTo>
                      <a:pt x="1088" y="1258"/>
                    </a:lnTo>
                    <a:lnTo>
                      <a:pt x="1072" y="1339"/>
                    </a:lnTo>
                    <a:lnTo>
                      <a:pt x="1023" y="1372"/>
                    </a:lnTo>
                    <a:lnTo>
                      <a:pt x="909" y="1383"/>
                    </a:lnTo>
                    <a:lnTo>
                      <a:pt x="740" y="1399"/>
                    </a:lnTo>
                    <a:lnTo>
                      <a:pt x="604" y="1437"/>
                    </a:lnTo>
                    <a:lnTo>
                      <a:pt x="566" y="1465"/>
                    </a:lnTo>
                    <a:lnTo>
                      <a:pt x="550" y="1497"/>
                    </a:lnTo>
                    <a:cubicBezTo>
                      <a:pt x="533" y="1488"/>
                      <a:pt x="501" y="1470"/>
                      <a:pt x="501" y="147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B8D1"/>
                  </a:gs>
                  <a:gs pos="50000">
                    <a:srgbClr val="FF112C">
                      <a:alpha val="71001"/>
                    </a:srgbClr>
                  </a:gs>
                  <a:gs pos="100000">
                    <a:srgbClr val="FFB8D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GB" sz="1600" kern="1200" dirty="0"/>
              </a:p>
            </p:txBody>
          </p:sp>
        </p:grp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1256" y="2206"/>
              <a:ext cx="807" cy="934"/>
            </a:xfrm>
            <a:custGeom>
              <a:avLst/>
              <a:gdLst>
                <a:gd name="T0" fmla="*/ 96 w 1045"/>
                <a:gd name="T1" fmla="*/ 4 h 1209"/>
                <a:gd name="T2" fmla="*/ 207 w 1045"/>
                <a:gd name="T3" fmla="*/ 1 h 1209"/>
                <a:gd name="T4" fmla="*/ 348 w 1045"/>
                <a:gd name="T5" fmla="*/ 12 h 1209"/>
                <a:gd name="T6" fmla="*/ 441 w 1045"/>
                <a:gd name="T7" fmla="*/ 50 h 1209"/>
                <a:gd name="T8" fmla="*/ 506 w 1045"/>
                <a:gd name="T9" fmla="*/ 115 h 1209"/>
                <a:gd name="T10" fmla="*/ 577 w 1045"/>
                <a:gd name="T11" fmla="*/ 72 h 1209"/>
                <a:gd name="T12" fmla="*/ 680 w 1045"/>
                <a:gd name="T13" fmla="*/ 7 h 1209"/>
                <a:gd name="T14" fmla="*/ 783 w 1045"/>
                <a:gd name="T15" fmla="*/ 1 h 1209"/>
                <a:gd name="T16" fmla="*/ 903 w 1045"/>
                <a:gd name="T17" fmla="*/ 1 h 1209"/>
                <a:gd name="T18" fmla="*/ 985 w 1045"/>
                <a:gd name="T19" fmla="*/ 12 h 1209"/>
                <a:gd name="T20" fmla="*/ 1017 w 1045"/>
                <a:gd name="T21" fmla="*/ 34 h 1209"/>
                <a:gd name="T22" fmla="*/ 870 w 1045"/>
                <a:gd name="T23" fmla="*/ 23 h 1209"/>
                <a:gd name="T24" fmla="*/ 870 w 1045"/>
                <a:gd name="T25" fmla="*/ 77 h 1209"/>
                <a:gd name="T26" fmla="*/ 1045 w 1045"/>
                <a:gd name="T27" fmla="*/ 83 h 1209"/>
                <a:gd name="T28" fmla="*/ 1039 w 1045"/>
                <a:gd name="T29" fmla="*/ 1204 h 1209"/>
                <a:gd name="T30" fmla="*/ 5 w 1045"/>
                <a:gd name="T31" fmla="*/ 1209 h 1209"/>
                <a:gd name="T32" fmla="*/ 0 w 1045"/>
                <a:gd name="T33" fmla="*/ 88 h 1209"/>
                <a:gd name="T34" fmla="*/ 152 w 1045"/>
                <a:gd name="T35" fmla="*/ 88 h 1209"/>
                <a:gd name="T36" fmla="*/ 158 w 1045"/>
                <a:gd name="T37" fmla="*/ 34 h 1209"/>
                <a:gd name="T38" fmla="*/ 49 w 1045"/>
                <a:gd name="T39" fmla="*/ 23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5" h="1209">
                  <a:moveTo>
                    <a:pt x="96" y="4"/>
                  </a:moveTo>
                  <a:cubicBezTo>
                    <a:pt x="202" y="0"/>
                    <a:pt x="165" y="1"/>
                    <a:pt x="207" y="1"/>
                  </a:cubicBezTo>
                  <a:cubicBezTo>
                    <a:pt x="344" y="12"/>
                    <a:pt x="297" y="12"/>
                    <a:pt x="348" y="12"/>
                  </a:cubicBezTo>
                  <a:lnTo>
                    <a:pt x="441" y="50"/>
                  </a:lnTo>
                  <a:lnTo>
                    <a:pt x="506" y="115"/>
                  </a:lnTo>
                  <a:cubicBezTo>
                    <a:pt x="578" y="76"/>
                    <a:pt x="577" y="103"/>
                    <a:pt x="577" y="72"/>
                  </a:cubicBezTo>
                  <a:lnTo>
                    <a:pt x="680" y="7"/>
                  </a:lnTo>
                  <a:lnTo>
                    <a:pt x="783" y="1"/>
                  </a:lnTo>
                  <a:cubicBezTo>
                    <a:pt x="823" y="1"/>
                    <a:pt x="863" y="1"/>
                    <a:pt x="903" y="1"/>
                  </a:cubicBezTo>
                  <a:lnTo>
                    <a:pt x="985" y="12"/>
                  </a:lnTo>
                  <a:lnTo>
                    <a:pt x="1017" y="34"/>
                  </a:lnTo>
                  <a:lnTo>
                    <a:pt x="870" y="23"/>
                  </a:lnTo>
                  <a:lnTo>
                    <a:pt x="870" y="77"/>
                  </a:lnTo>
                  <a:lnTo>
                    <a:pt x="1045" y="83"/>
                  </a:lnTo>
                  <a:lnTo>
                    <a:pt x="1039" y="1204"/>
                  </a:lnTo>
                  <a:lnTo>
                    <a:pt x="5" y="1209"/>
                  </a:lnTo>
                  <a:lnTo>
                    <a:pt x="0" y="88"/>
                  </a:lnTo>
                  <a:lnTo>
                    <a:pt x="152" y="88"/>
                  </a:lnTo>
                  <a:lnTo>
                    <a:pt x="158" y="34"/>
                  </a:lnTo>
                  <a:lnTo>
                    <a:pt x="49" y="23"/>
                  </a:lnTo>
                </a:path>
              </a:pathLst>
            </a:custGeom>
            <a:gradFill rotWithShape="0">
              <a:gsLst>
                <a:gs pos="0">
                  <a:srgbClr val="FFB8D1"/>
                </a:gs>
                <a:gs pos="50000">
                  <a:srgbClr val="FF112C">
                    <a:alpha val="61000"/>
                  </a:srgbClr>
                </a:gs>
                <a:gs pos="100000">
                  <a:srgbClr val="FFB8D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 sz="1600" kern="1200" dirty="0"/>
            </a:p>
          </p:txBody>
        </p:sp>
      </p:grpSp>
      <p:sp>
        <p:nvSpPr>
          <p:cNvPr id="25" name="Freeform 9"/>
          <p:cNvSpPr>
            <a:spLocks noChangeAspect="1"/>
          </p:cNvSpPr>
          <p:nvPr/>
        </p:nvSpPr>
        <p:spPr bwMode="auto">
          <a:xfrm>
            <a:off x="1502281" y="5204926"/>
            <a:ext cx="322186" cy="1244442"/>
          </a:xfrm>
          <a:custGeom>
            <a:avLst/>
            <a:gdLst>
              <a:gd name="T0" fmla="*/ 417 w 922"/>
              <a:gd name="T1" fmla="*/ 13 h 440"/>
              <a:gd name="T2" fmla="*/ 409 w 922"/>
              <a:gd name="T3" fmla="*/ 93 h 440"/>
              <a:gd name="T4" fmla="*/ 337 w 922"/>
              <a:gd name="T5" fmla="*/ 225 h 440"/>
              <a:gd name="T6" fmla="*/ 217 w 922"/>
              <a:gd name="T7" fmla="*/ 365 h 440"/>
              <a:gd name="T8" fmla="*/ 101 w 922"/>
              <a:gd name="T9" fmla="*/ 429 h 440"/>
              <a:gd name="T10" fmla="*/ 821 w 922"/>
              <a:gd name="T11" fmla="*/ 429 h 440"/>
              <a:gd name="T12" fmla="*/ 705 w 922"/>
              <a:gd name="T13" fmla="*/ 373 h 440"/>
              <a:gd name="T14" fmla="*/ 541 w 922"/>
              <a:gd name="T15" fmla="*/ 241 h 440"/>
              <a:gd name="T16" fmla="*/ 469 w 922"/>
              <a:gd name="T17" fmla="*/ 89 h 440"/>
              <a:gd name="T18" fmla="*/ 449 w 922"/>
              <a:gd name="T19" fmla="*/ 13 h 440"/>
              <a:gd name="T20" fmla="*/ 417 w 922"/>
              <a:gd name="T21" fmla="*/ 13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2" h="440">
                <a:moveTo>
                  <a:pt x="417" y="13"/>
                </a:moveTo>
                <a:cubicBezTo>
                  <a:pt x="410" y="26"/>
                  <a:pt x="422" y="58"/>
                  <a:pt x="409" y="93"/>
                </a:cubicBezTo>
                <a:cubicBezTo>
                  <a:pt x="396" y="128"/>
                  <a:pt x="369" y="180"/>
                  <a:pt x="337" y="225"/>
                </a:cubicBezTo>
                <a:cubicBezTo>
                  <a:pt x="305" y="270"/>
                  <a:pt x="256" y="331"/>
                  <a:pt x="217" y="365"/>
                </a:cubicBezTo>
                <a:cubicBezTo>
                  <a:pt x="178" y="399"/>
                  <a:pt x="0" y="418"/>
                  <a:pt x="101" y="429"/>
                </a:cubicBezTo>
                <a:cubicBezTo>
                  <a:pt x="202" y="440"/>
                  <a:pt x="720" y="438"/>
                  <a:pt x="821" y="429"/>
                </a:cubicBezTo>
                <a:cubicBezTo>
                  <a:pt x="922" y="420"/>
                  <a:pt x="752" y="404"/>
                  <a:pt x="705" y="373"/>
                </a:cubicBezTo>
                <a:cubicBezTo>
                  <a:pt x="658" y="342"/>
                  <a:pt x="580" y="288"/>
                  <a:pt x="541" y="241"/>
                </a:cubicBezTo>
                <a:cubicBezTo>
                  <a:pt x="502" y="194"/>
                  <a:pt x="484" y="127"/>
                  <a:pt x="469" y="89"/>
                </a:cubicBezTo>
                <a:cubicBezTo>
                  <a:pt x="454" y="51"/>
                  <a:pt x="458" y="26"/>
                  <a:pt x="449" y="13"/>
                </a:cubicBezTo>
                <a:cubicBezTo>
                  <a:pt x="440" y="0"/>
                  <a:pt x="424" y="0"/>
                  <a:pt x="417" y="13"/>
                </a:cubicBezTo>
                <a:close/>
              </a:path>
            </a:pathLst>
          </a:custGeom>
          <a:gradFill rotWithShape="0">
            <a:gsLst>
              <a:gs pos="0">
                <a:srgbClr val="C3FFFF"/>
              </a:gs>
              <a:gs pos="50000">
                <a:srgbClr val="0B24C7">
                  <a:alpha val="80000"/>
                </a:srgbClr>
              </a:gs>
              <a:gs pos="100000">
                <a:srgbClr val="C3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sz="1600" kern="1200" dirty="0"/>
          </a:p>
        </p:txBody>
      </p:sp>
      <p:grpSp>
        <p:nvGrpSpPr>
          <p:cNvPr id="26" name="Group 10"/>
          <p:cNvGrpSpPr>
            <a:grpSpLocks noChangeAspect="1"/>
          </p:cNvGrpSpPr>
          <p:nvPr/>
        </p:nvGrpSpPr>
        <p:grpSpPr bwMode="auto">
          <a:xfrm>
            <a:off x="800108" y="2918390"/>
            <a:ext cx="1577192" cy="3600537"/>
            <a:chOff x="416" y="1098"/>
            <a:chExt cx="928" cy="2065"/>
          </a:xfrm>
        </p:grpSpPr>
        <p:sp>
          <p:nvSpPr>
            <p:cNvPr id="27" name="Freeform 35"/>
            <p:cNvSpPr>
              <a:spLocks/>
            </p:cNvSpPr>
            <p:nvPr/>
          </p:nvSpPr>
          <p:spPr bwMode="auto">
            <a:xfrm>
              <a:off x="416" y="1098"/>
              <a:ext cx="928" cy="1155"/>
            </a:xfrm>
            <a:custGeom>
              <a:avLst/>
              <a:gdLst>
                <a:gd name="T0" fmla="*/ 501 w 1099"/>
                <a:gd name="T1" fmla="*/ 1470 h 1497"/>
                <a:gd name="T2" fmla="*/ 452 w 1099"/>
                <a:gd name="T3" fmla="*/ 1432 h 1497"/>
                <a:gd name="T4" fmla="*/ 435 w 1099"/>
                <a:gd name="T5" fmla="*/ 1426 h 1497"/>
                <a:gd name="T6" fmla="*/ 234 w 1099"/>
                <a:gd name="T7" fmla="*/ 1399 h 1497"/>
                <a:gd name="T8" fmla="*/ 98 w 1099"/>
                <a:gd name="T9" fmla="*/ 1383 h 1497"/>
                <a:gd name="T10" fmla="*/ 33 w 1099"/>
                <a:gd name="T11" fmla="*/ 1377 h 1497"/>
                <a:gd name="T12" fmla="*/ 0 w 1099"/>
                <a:gd name="T13" fmla="*/ 1339 h 1497"/>
                <a:gd name="T14" fmla="*/ 11 w 1099"/>
                <a:gd name="T15" fmla="*/ 0 h 1497"/>
                <a:gd name="T16" fmla="*/ 1099 w 1099"/>
                <a:gd name="T17" fmla="*/ 0 h 1497"/>
                <a:gd name="T18" fmla="*/ 1099 w 1099"/>
                <a:gd name="T19" fmla="*/ 860 h 1497"/>
                <a:gd name="T20" fmla="*/ 1088 w 1099"/>
                <a:gd name="T21" fmla="*/ 1258 h 1497"/>
                <a:gd name="T22" fmla="*/ 1072 w 1099"/>
                <a:gd name="T23" fmla="*/ 1339 h 1497"/>
                <a:gd name="T24" fmla="*/ 1023 w 1099"/>
                <a:gd name="T25" fmla="*/ 1372 h 1497"/>
                <a:gd name="T26" fmla="*/ 909 w 1099"/>
                <a:gd name="T27" fmla="*/ 1383 h 1497"/>
                <a:gd name="T28" fmla="*/ 740 w 1099"/>
                <a:gd name="T29" fmla="*/ 1399 h 1497"/>
                <a:gd name="T30" fmla="*/ 604 w 1099"/>
                <a:gd name="T31" fmla="*/ 1437 h 1497"/>
                <a:gd name="T32" fmla="*/ 566 w 1099"/>
                <a:gd name="T33" fmla="*/ 1465 h 1497"/>
                <a:gd name="T34" fmla="*/ 550 w 1099"/>
                <a:gd name="T35" fmla="*/ 1497 h 1497"/>
                <a:gd name="T36" fmla="*/ 501 w 1099"/>
                <a:gd name="T37" fmla="*/ 1470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99" h="1497">
                  <a:moveTo>
                    <a:pt x="501" y="1470"/>
                  </a:moveTo>
                  <a:cubicBezTo>
                    <a:pt x="484" y="1457"/>
                    <a:pt x="469" y="1443"/>
                    <a:pt x="452" y="1432"/>
                  </a:cubicBezTo>
                  <a:cubicBezTo>
                    <a:pt x="447" y="1428"/>
                    <a:pt x="435" y="1426"/>
                    <a:pt x="435" y="1426"/>
                  </a:cubicBezTo>
                  <a:lnTo>
                    <a:pt x="234" y="1399"/>
                  </a:lnTo>
                  <a:lnTo>
                    <a:pt x="98" y="1383"/>
                  </a:lnTo>
                  <a:lnTo>
                    <a:pt x="33" y="1377"/>
                  </a:lnTo>
                  <a:lnTo>
                    <a:pt x="0" y="1339"/>
                  </a:lnTo>
                  <a:lnTo>
                    <a:pt x="11" y="0"/>
                  </a:lnTo>
                  <a:lnTo>
                    <a:pt x="1099" y="0"/>
                  </a:lnTo>
                  <a:lnTo>
                    <a:pt x="1099" y="860"/>
                  </a:lnTo>
                  <a:lnTo>
                    <a:pt x="1088" y="1258"/>
                  </a:lnTo>
                  <a:lnTo>
                    <a:pt x="1072" y="1339"/>
                  </a:lnTo>
                  <a:lnTo>
                    <a:pt x="1023" y="1372"/>
                  </a:lnTo>
                  <a:lnTo>
                    <a:pt x="909" y="1383"/>
                  </a:lnTo>
                  <a:lnTo>
                    <a:pt x="740" y="1399"/>
                  </a:lnTo>
                  <a:lnTo>
                    <a:pt x="604" y="1437"/>
                  </a:lnTo>
                  <a:lnTo>
                    <a:pt x="566" y="1465"/>
                  </a:lnTo>
                  <a:lnTo>
                    <a:pt x="550" y="1497"/>
                  </a:lnTo>
                  <a:cubicBezTo>
                    <a:pt x="533" y="1488"/>
                    <a:pt x="501" y="1470"/>
                    <a:pt x="501" y="147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B8D1"/>
                </a:gs>
                <a:gs pos="50000">
                  <a:srgbClr val="FF112C">
                    <a:alpha val="81000"/>
                  </a:srgbClr>
                </a:gs>
                <a:gs pos="100000">
                  <a:srgbClr val="FFB8D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 sz="1600" kern="1200" dirty="0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465" y="2169"/>
              <a:ext cx="792" cy="994"/>
            </a:xfrm>
            <a:custGeom>
              <a:avLst/>
              <a:gdLst>
                <a:gd name="T0" fmla="*/ 0 w 792"/>
                <a:gd name="T1" fmla="*/ 47 h 1020"/>
                <a:gd name="T2" fmla="*/ 76 w 792"/>
                <a:gd name="T3" fmla="*/ 15 h 1020"/>
                <a:gd name="T4" fmla="*/ 188 w 792"/>
                <a:gd name="T5" fmla="*/ 15 h 1020"/>
                <a:gd name="T6" fmla="*/ 308 w 792"/>
                <a:gd name="T7" fmla="*/ 35 h 1020"/>
                <a:gd name="T8" fmla="*/ 368 w 792"/>
                <a:gd name="T9" fmla="*/ 55 h 1020"/>
                <a:gd name="T10" fmla="*/ 400 w 792"/>
                <a:gd name="T11" fmla="*/ 131 h 1020"/>
                <a:gd name="T12" fmla="*/ 436 w 792"/>
                <a:gd name="T13" fmla="*/ 79 h 1020"/>
                <a:gd name="T14" fmla="*/ 532 w 792"/>
                <a:gd name="T15" fmla="*/ 35 h 1020"/>
                <a:gd name="T16" fmla="*/ 648 w 792"/>
                <a:gd name="T17" fmla="*/ 23 h 1020"/>
                <a:gd name="T18" fmla="*/ 752 w 792"/>
                <a:gd name="T19" fmla="*/ 39 h 1020"/>
                <a:gd name="T20" fmla="*/ 792 w 792"/>
                <a:gd name="T21" fmla="*/ 51 h 1020"/>
                <a:gd name="T22" fmla="*/ 692 w 792"/>
                <a:gd name="T23" fmla="*/ 51 h 1020"/>
                <a:gd name="T24" fmla="*/ 688 w 792"/>
                <a:gd name="T25" fmla="*/ 83 h 1020"/>
                <a:gd name="T26" fmla="*/ 596 w 792"/>
                <a:gd name="T27" fmla="*/ 83 h 1020"/>
                <a:gd name="T28" fmla="*/ 512 w 792"/>
                <a:gd name="T29" fmla="*/ 111 h 1020"/>
                <a:gd name="T30" fmla="*/ 492 w 792"/>
                <a:gd name="T31" fmla="*/ 183 h 1020"/>
                <a:gd name="T32" fmla="*/ 500 w 792"/>
                <a:gd name="T33" fmla="*/ 951 h 1020"/>
                <a:gd name="T34" fmla="*/ 304 w 792"/>
                <a:gd name="T35" fmla="*/ 951 h 1020"/>
                <a:gd name="T36" fmla="*/ 328 w 792"/>
                <a:gd name="T37" fmla="*/ 163 h 1020"/>
                <a:gd name="T38" fmla="*/ 300 w 792"/>
                <a:gd name="T39" fmla="*/ 87 h 1020"/>
                <a:gd name="T40" fmla="*/ 228 w 792"/>
                <a:gd name="T41" fmla="*/ 79 h 1020"/>
                <a:gd name="T42" fmla="*/ 164 w 792"/>
                <a:gd name="T43" fmla="*/ 79 h 1020"/>
                <a:gd name="T44" fmla="*/ 104 w 792"/>
                <a:gd name="T45" fmla="*/ 75 h 1020"/>
                <a:gd name="T46" fmla="*/ 0 w 792"/>
                <a:gd name="T47" fmla="*/ 4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2" h="1020">
                  <a:moveTo>
                    <a:pt x="0" y="47"/>
                  </a:moveTo>
                  <a:cubicBezTo>
                    <a:pt x="70" y="13"/>
                    <a:pt x="42" y="15"/>
                    <a:pt x="76" y="15"/>
                  </a:cubicBezTo>
                  <a:cubicBezTo>
                    <a:pt x="113" y="15"/>
                    <a:pt x="150" y="15"/>
                    <a:pt x="188" y="15"/>
                  </a:cubicBezTo>
                  <a:cubicBezTo>
                    <a:pt x="303" y="27"/>
                    <a:pt x="273" y="0"/>
                    <a:pt x="308" y="35"/>
                  </a:cubicBezTo>
                  <a:lnTo>
                    <a:pt x="368" y="55"/>
                  </a:lnTo>
                  <a:lnTo>
                    <a:pt x="400" y="131"/>
                  </a:lnTo>
                  <a:lnTo>
                    <a:pt x="436" y="79"/>
                  </a:lnTo>
                  <a:lnTo>
                    <a:pt x="532" y="35"/>
                  </a:lnTo>
                  <a:lnTo>
                    <a:pt x="648" y="23"/>
                  </a:lnTo>
                  <a:lnTo>
                    <a:pt x="752" y="39"/>
                  </a:lnTo>
                  <a:lnTo>
                    <a:pt x="792" y="51"/>
                  </a:lnTo>
                  <a:lnTo>
                    <a:pt x="692" y="51"/>
                  </a:lnTo>
                  <a:lnTo>
                    <a:pt x="688" y="83"/>
                  </a:lnTo>
                  <a:lnTo>
                    <a:pt x="596" y="83"/>
                  </a:lnTo>
                  <a:lnTo>
                    <a:pt x="512" y="111"/>
                  </a:lnTo>
                  <a:lnTo>
                    <a:pt x="492" y="183"/>
                  </a:lnTo>
                  <a:lnTo>
                    <a:pt x="500" y="951"/>
                  </a:lnTo>
                  <a:cubicBezTo>
                    <a:pt x="302" y="955"/>
                    <a:pt x="304" y="1020"/>
                    <a:pt x="304" y="951"/>
                  </a:cubicBezTo>
                  <a:lnTo>
                    <a:pt x="328" y="163"/>
                  </a:lnTo>
                  <a:lnTo>
                    <a:pt x="300" y="87"/>
                  </a:lnTo>
                  <a:lnTo>
                    <a:pt x="228" y="79"/>
                  </a:lnTo>
                  <a:lnTo>
                    <a:pt x="164" y="79"/>
                  </a:lnTo>
                  <a:lnTo>
                    <a:pt x="104" y="75"/>
                  </a:lnTo>
                  <a:lnTo>
                    <a:pt x="0" y="47"/>
                  </a:lnTo>
                  <a:close/>
                </a:path>
              </a:pathLst>
            </a:custGeom>
            <a:gradFill rotWithShape="0">
              <a:gsLst>
                <a:gs pos="0">
                  <a:srgbClr val="FFB8D1"/>
                </a:gs>
                <a:gs pos="50000">
                  <a:srgbClr val="FF112C">
                    <a:alpha val="62000"/>
                  </a:srgbClr>
                </a:gs>
                <a:gs pos="100000">
                  <a:srgbClr val="FFB8D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B24C7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 sz="1600" kern="1200" dirty="0"/>
            </a:p>
          </p:txBody>
        </p:sp>
      </p:grpSp>
      <p:sp>
        <p:nvSpPr>
          <p:cNvPr id="29" name="Text Box 25"/>
          <p:cNvSpPr txBox="1">
            <a:spLocks noChangeAspect="1" noChangeArrowheads="1"/>
          </p:cNvSpPr>
          <p:nvPr/>
        </p:nvSpPr>
        <p:spPr bwMode="auto">
          <a:xfrm>
            <a:off x="3852256" y="2957305"/>
            <a:ext cx="23087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400" b="1" kern="12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E</a:t>
            </a:r>
            <a:r>
              <a:rPr lang="en-GB" sz="1400" b="1" kern="1200" baseline="-25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D</a:t>
            </a:r>
            <a:r>
              <a:rPr lang="en-GB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 drift field </a:t>
            </a:r>
            <a:endParaRPr lang="en-GB" sz="1400" b="1" kern="12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0" name="Text Box 26"/>
          <p:cNvSpPr txBox="1">
            <a:spLocks noChangeAspect="1" noChangeArrowheads="1"/>
          </p:cNvSpPr>
          <p:nvPr/>
        </p:nvSpPr>
        <p:spPr bwMode="auto">
          <a:xfrm>
            <a:off x="3813278" y="6029607"/>
            <a:ext cx="24247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400" b="1" kern="12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E</a:t>
            </a:r>
            <a:r>
              <a:rPr lang="en-GB" sz="1400" b="1" kern="1200" baseline="-25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A </a:t>
            </a:r>
            <a:r>
              <a:rPr lang="en-GB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amplification field </a:t>
            </a:r>
            <a:endParaRPr lang="en-GB" sz="1400" b="1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120152" y="6383925"/>
            <a:ext cx="4302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1400" b="1" dirty="0" smtClean="0">
                <a:solidFill>
                  <a:srgbClr val="0000FF"/>
                </a:solidFill>
                <a:latin typeface="Bell MT" panose="02020503060305020303" pitchFamily="18" charset="0"/>
              </a:rPr>
              <a:t>S2</a:t>
            </a:r>
            <a:endParaRPr lang="en-GB" altLang="fr-FR" sz="1400" b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/>
              <p:cNvSpPr txBox="1"/>
              <p:nvPr/>
            </p:nvSpPr>
            <p:spPr>
              <a:xfrm>
                <a:off x="5298409" y="4270918"/>
                <a:ext cx="1616148" cy="584199"/>
              </a:xfrm>
              <a:prstGeom prst="rect">
                <a:avLst/>
              </a:prstGeom>
              <a:noFill/>
              <a:ln>
                <a:solidFill>
                  <a:srgbClr val="E60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altLang="fr-FR" sz="2000" b="0" i="0" kern="0" smtClean="0">
                        <a:solidFill>
                          <a:srgbClr val="000099"/>
                        </a:solidFill>
                        <a:latin typeface="Cambria Math"/>
                      </a:rPr>
                      <m:t>FR</m:t>
                    </m:r>
                    <m:r>
                      <a:rPr lang="en-GB" altLang="fr-FR" sz="2000" b="0" i="0" kern="0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altLang="fr-FR" sz="2000" i="1" kern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altLang="fr-FR" sz="2000" i="1" kern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fr-FR" sz="2000" b="0" i="0" kern="0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fr-FR" sz="2000" b="0" i="0" kern="0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D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altLang="fr-FR" sz="2000" i="1" kern="0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fr-FR" sz="2000" b="0" i="0" kern="0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fr-FR" sz="2000" b="0" i="0" kern="0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A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altLang="fr-FR" sz="2000" kern="0" dirty="0">
                    <a:solidFill>
                      <a:srgbClr val="000099"/>
                    </a:solidFill>
                    <a:latin typeface="Bell MT" panose="020205030603050203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altLang="fr-FR" sz="2000" i="0" ker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altLang="fr-FR" sz="2000" i="1" ker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altLang="fr-FR" sz="2000" i="1" ker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fr-FR" sz="2000" b="0" i="0" kern="0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S</m:t>
                            </m:r>
                          </m:e>
                          <m:sub>
                            <m:r>
                              <a:rPr lang="en-GB" altLang="fr-FR" sz="2000" b="0" i="0" kern="0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altLang="fr-FR" sz="2000" i="1" ker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fr-FR" sz="2000" b="0" i="0" kern="0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S</m:t>
                            </m:r>
                          </m:e>
                          <m:sub>
                            <m:r>
                              <a:rPr lang="en-GB" altLang="fr-FR" sz="2000" b="0" i="0" kern="0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GB" sz="2000" dirty="0">
                  <a:solidFill>
                    <a:srgbClr val="000099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31" name="ZoneText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409" y="4270918"/>
                <a:ext cx="1616148" cy="5841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E6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350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/>
              <p:cNvSpPr>
                <a:spLocks noGrp="1"/>
              </p:cNvSpPr>
              <p:nvPr>
                <p:ph idx="1"/>
              </p:nvPr>
            </p:nvSpPr>
            <p:spPr>
              <a:xfrm>
                <a:off x="442928" y="748015"/>
                <a:ext cx="8429625" cy="4525734"/>
              </a:xfrm>
            </p:spPr>
            <p:txBody>
              <a:bodyPr/>
              <a:lstStyle/>
              <a:p>
                <a:r>
                  <a:rPr lang="fr-FR" b="0" dirty="0" smtClean="0"/>
                  <a:t>The ion </a:t>
                </a:r>
                <a:r>
                  <a:rPr lang="fr-FR" b="0" dirty="0" err="1" smtClean="0"/>
                  <a:t>backflow</a:t>
                </a:r>
                <a:r>
                  <a:rPr lang="fr-FR" b="0" dirty="0" smtClean="0"/>
                  <a:t> fraction </a:t>
                </a:r>
                <a:r>
                  <a:rPr lang="fr-FR" dirty="0" err="1"/>
                  <a:t>i</a:t>
                </a:r>
                <a:r>
                  <a:rPr lang="fr-FR" dirty="0" err="1" smtClean="0"/>
                  <a:t>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given</a:t>
                </a:r>
                <a:r>
                  <a:rPr lang="fr-FR" dirty="0" smtClean="0"/>
                  <a:t> by:</a:t>
                </a:r>
              </a:p>
              <a:p>
                <a:pPr marL="0" indent="0">
                  <a:buNone/>
                </a:pPr>
                <a:endParaRPr lang="fr-FR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fr-FR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b="0" i="0" smtClean="0">
                          <a:latin typeface="Cambria Math"/>
                        </a:rPr>
                        <m:t>IBF</m:t>
                      </m:r>
                      <m:r>
                        <a:rPr lang="fr-FR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drift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i="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amp</m:t>
                              </m:r>
                            </m:sub>
                          </m:sSub>
                        </m:den>
                      </m:f>
                      <m:r>
                        <a:rPr lang="fr-FR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a:rPr lang="fr-FR" b="0" i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/>
                                    </a:rPr>
                                    <m:t>I</m:t>
                                  </m:r>
                                </m:e>
                                <m:sub>
                                  <m:r>
                                    <a:rPr lang="fr-FR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a:rPr lang="fr-FR" b="0" i="0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endParaRPr lang="fr-FR" dirty="0" smtClean="0"/>
              </a:p>
              <a:p>
                <a:endParaRPr lang="fr-FR" dirty="0"/>
              </a:p>
              <a:p>
                <a:endParaRPr lang="fr-FR" dirty="0" smtClean="0"/>
              </a:p>
              <a:p>
                <a:pPr>
                  <a:spcBef>
                    <a:spcPct val="50000"/>
                  </a:spcBef>
                </a:pPr>
                <a:r>
                  <a:rPr lang="en-CA" altLang="fr-FR" dirty="0" smtClean="0"/>
                  <a:t>Determination of the </a:t>
                </a:r>
                <a:r>
                  <a:rPr lang="en-CA" altLang="fr-FR" dirty="0"/>
                  <a:t>primary ionisation from the drift current at low </a:t>
                </a:r>
                <a:r>
                  <a:rPr lang="en-CA" altLang="fr-FR" dirty="0" smtClean="0"/>
                  <a:t>V</a:t>
                </a:r>
                <a:r>
                  <a:rPr lang="en-CA" altLang="fr-FR" baseline="-25000" dirty="0" smtClean="0"/>
                  <a:t>amp</a:t>
                </a:r>
                <a:r>
                  <a:rPr lang="en-CA" altLang="fr-FR" dirty="0" smtClean="0"/>
                  <a:t> </a:t>
                </a:r>
                <a:endParaRPr lang="en-CA" altLang="fr-FR" dirty="0"/>
              </a:p>
              <a:p>
                <a:pPr>
                  <a:spcBef>
                    <a:spcPct val="50000"/>
                  </a:spcBef>
                </a:pPr>
                <a:r>
                  <a:rPr lang="en-CA" altLang="fr-FR" dirty="0" smtClean="0"/>
                  <a:t>Using equation (1) &amp; (2) G is eliminated </a:t>
                </a:r>
                <a:r>
                  <a:rPr lang="en-CA" altLang="fr-FR" dirty="0" smtClean="0">
                    <a:sym typeface="Wingdings" panose="05000000000000000000" pitchFamily="2" charset="2"/>
                  </a:rPr>
                  <a:t></a:t>
                </a:r>
                <a:r>
                  <a:rPr lang="en-CA" altLang="fr-FR" dirty="0" smtClean="0"/>
                  <a:t> IBF</a:t>
                </a:r>
                <a:endParaRPr lang="en-CA" altLang="fr-FR" dirty="0"/>
              </a:p>
              <a:p>
                <a:pPr>
                  <a:spcBef>
                    <a:spcPct val="50000"/>
                  </a:spcBef>
                </a:pPr>
                <a:endParaRPr lang="en-CA" alt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" name="Espace réservé du contenu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2928" y="748015"/>
                <a:ext cx="8429625" cy="4525734"/>
              </a:xfrm>
              <a:blipFill>
                <a:blip r:embed="rId2"/>
                <a:stretch>
                  <a:fillRect l="-651" t="-809" b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47F4A3C-2A8A-4CF3-B012-5CFD63464F3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October 5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Ion Backflow in TPCs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: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Principle</a:t>
            </a:r>
            <a:endParaRPr lang="fr-FR" dirty="0"/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4176729" y="3256265"/>
            <a:ext cx="977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altLang="fr-FR" sz="2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V</a:t>
            </a:r>
            <a:r>
              <a:rPr lang="fr-FR" altLang="fr-FR" sz="2000" baseline="-25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amp</a:t>
            </a:r>
            <a:endParaRPr lang="fr-FR" altLang="fr-FR" sz="2000" dirty="0" smtClean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4329129" y="1478265"/>
            <a:ext cx="88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altLang="fr-FR" sz="2000" smtClean="0">
                <a:solidFill>
                  <a:srgbClr val="000099"/>
                </a:solidFill>
                <a:latin typeface="Bell MT" panose="02020503060305020303" pitchFamily="18" charset="0"/>
              </a:rPr>
              <a:t>V</a:t>
            </a:r>
            <a:r>
              <a:rPr lang="fr-FR" altLang="fr-FR" sz="2000" baseline="-25000" smtClean="0">
                <a:solidFill>
                  <a:srgbClr val="000099"/>
                </a:solidFill>
                <a:latin typeface="Bell MT" panose="02020503060305020303" pitchFamily="18" charset="0"/>
              </a:rPr>
              <a:t>drift</a:t>
            </a:r>
            <a:endParaRPr lang="fr-FR" altLang="fr-FR" sz="2000" smtClean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272353" y="3051477"/>
            <a:ext cx="20708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altLang="fr-FR" sz="2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I</a:t>
            </a:r>
            <a:r>
              <a:rPr lang="fr-FR" altLang="fr-FR" sz="2000" baseline="-25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2</a:t>
            </a:r>
            <a:r>
              <a:rPr lang="fr-FR" altLang="fr-FR" sz="2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 (amplification)</a:t>
            </a: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7294579" y="1563990"/>
            <a:ext cx="1274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altLang="fr-FR" sz="2000" smtClean="0">
                <a:solidFill>
                  <a:srgbClr val="000000"/>
                </a:solidFill>
                <a:latin typeface="Bell MT" panose="02020503060305020303" pitchFamily="18" charset="0"/>
              </a:rPr>
              <a:t>I</a:t>
            </a:r>
            <a:r>
              <a:rPr lang="fr-FR" altLang="fr-FR" sz="2000" baseline="-25000" smtClean="0">
                <a:solidFill>
                  <a:srgbClr val="000000"/>
                </a:solidFill>
                <a:latin typeface="Bell MT" panose="02020503060305020303" pitchFamily="18" charset="0"/>
              </a:rPr>
              <a:t>1</a:t>
            </a:r>
            <a:r>
              <a:rPr lang="fr-FR" altLang="fr-FR" sz="2000" smtClean="0">
                <a:solidFill>
                  <a:srgbClr val="000000"/>
                </a:solidFill>
                <a:latin typeface="Bell MT" panose="02020503060305020303" pitchFamily="18" charset="0"/>
              </a:rPr>
              <a:t> (drift)</a:t>
            </a:r>
          </a:p>
        </p:txBody>
      </p: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5091129" y="1115941"/>
            <a:ext cx="2181225" cy="2827711"/>
            <a:chOff x="896" y="976"/>
            <a:chExt cx="2336" cy="2472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0" y="1472"/>
              <a:ext cx="1528" cy="16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2320" y="3352"/>
              <a:ext cx="3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 flipH="1">
              <a:off x="2304" y="3360"/>
              <a:ext cx="80" cy="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 flipH="1">
              <a:off x="2384" y="3360"/>
              <a:ext cx="80" cy="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 flipH="1">
              <a:off x="2528" y="3352"/>
              <a:ext cx="80" cy="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H="1">
              <a:off x="2592" y="3352"/>
              <a:ext cx="80" cy="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 flipH="1">
              <a:off x="2456" y="3360"/>
              <a:ext cx="80" cy="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>
              <a:off x="2480" y="3152"/>
              <a:ext cx="0" cy="2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>
              <a:off x="1312" y="2880"/>
              <a:ext cx="13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1" name="Line 14"/>
            <p:cNvSpPr>
              <a:spLocks noChangeShapeType="1"/>
            </p:cNvSpPr>
            <p:nvPr/>
          </p:nvSpPr>
          <p:spPr bwMode="auto">
            <a:xfrm flipV="1">
              <a:off x="896" y="2896"/>
              <a:ext cx="0" cy="2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V="1">
              <a:off x="992" y="1536"/>
              <a:ext cx="8" cy="16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2816" y="2864"/>
              <a:ext cx="4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2784" y="1544"/>
              <a:ext cx="4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280" y="1544"/>
              <a:ext cx="1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>
              <a:off x="1988" y="976"/>
              <a:ext cx="0" cy="39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 sz="1800" smtClean="0">
                <a:solidFill>
                  <a:srgbClr val="000000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5832088" y="748015"/>
            <a:ext cx="13716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altLang="fr-FR" sz="16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X-ray gun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6840554" y="1898952"/>
            <a:ext cx="222089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altLang="fr-FR" sz="16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(1) </a:t>
            </a:r>
            <a:r>
              <a:rPr lang="fr-FR" altLang="fr-FR" sz="1600" dirty="0" err="1" smtClean="0">
                <a:solidFill>
                  <a:srgbClr val="478F00"/>
                </a:solidFill>
                <a:latin typeface="Bell MT" panose="02020503060305020303" pitchFamily="18" charset="0"/>
              </a:rPr>
              <a:t>primaries+IBF</a:t>
            </a:r>
            <a:endParaRPr lang="fr-FR" altLang="fr-FR" sz="1600" dirty="0" smtClean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6919929" y="3483277"/>
            <a:ext cx="2305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altLang="fr-FR" sz="16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(2) I</a:t>
            </a:r>
            <a:r>
              <a:rPr lang="fr-FR" altLang="fr-FR" sz="1600" baseline="-250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1</a:t>
            </a:r>
            <a:r>
              <a:rPr lang="fr-FR" altLang="fr-FR" sz="16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+I</a:t>
            </a:r>
            <a:r>
              <a:rPr lang="fr-FR" altLang="fr-FR" sz="1600" baseline="-250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2</a:t>
            </a:r>
            <a:r>
              <a:rPr lang="fr-FR" altLang="fr-FR" sz="16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 ~ G × </a:t>
            </a:r>
            <a:r>
              <a:rPr lang="fr-FR" altLang="fr-FR" sz="1600" dirty="0" err="1" smtClean="0">
                <a:solidFill>
                  <a:srgbClr val="478F00"/>
                </a:solidFill>
                <a:latin typeface="Bell MT" panose="02020503060305020303" pitchFamily="18" charset="0"/>
              </a:rPr>
              <a:t>primaries</a:t>
            </a:r>
            <a:endParaRPr lang="fr-FR" altLang="fr-FR" sz="1600" dirty="0" smtClean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46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77816</TotalTime>
  <Words>2429</Words>
  <Application>Microsoft Office PowerPoint</Application>
  <PresentationFormat>Affichage à l'écran (4:3)</PresentationFormat>
  <Paragraphs>523</Paragraphs>
  <Slides>28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8" baseType="lpstr">
      <vt:lpstr>Arial</vt:lpstr>
      <vt:lpstr>Bell MT</vt:lpstr>
      <vt:lpstr>Bookman Old Style</vt:lpstr>
      <vt:lpstr>Calibri</vt:lpstr>
      <vt:lpstr>Cambria Math</vt:lpstr>
      <vt:lpstr>Comic Sans MS</vt:lpstr>
      <vt:lpstr>Symbol</vt:lpstr>
      <vt:lpstr>Times New Roman</vt:lpstr>
      <vt:lpstr>Wingdings</vt:lpstr>
      <vt:lpstr>Modèle par défaut</vt:lpstr>
      <vt:lpstr>Présentation PowerPoint</vt:lpstr>
      <vt:lpstr>Outline</vt:lpstr>
      <vt:lpstr>Ions Mobility in Gases</vt:lpstr>
      <vt:lpstr>Ion Backflow in Time Projection Chambers </vt:lpstr>
      <vt:lpstr>Ion Backflow in Time Projection Chambers </vt:lpstr>
      <vt:lpstr>Ion Feedback Simulations</vt:lpstr>
      <vt:lpstr>Operational Conditions and Ion Backflow in ILC-TPC</vt:lpstr>
      <vt:lpstr>Micromegas: Intrinsic Suppresion of Ion Backflow</vt:lpstr>
      <vt:lpstr>Ion Backflow: Measurement Principle</vt:lpstr>
      <vt:lpstr>Ion Backflow in Single GEM or Micromegas</vt:lpstr>
      <vt:lpstr>Ion Backflow with Micromegas</vt:lpstr>
      <vt:lpstr>Ion Backflow in Bulk Micromegas</vt:lpstr>
      <vt:lpstr>Grid Geometry and Field Ratio</vt:lpstr>
      <vt:lpstr>Ion Backflow with Micromegas: Simulation</vt:lpstr>
      <vt:lpstr>Grid Geometry and Fields</vt:lpstr>
      <vt:lpstr>Ion Backflow in Bulk Micromegas</vt:lpstr>
      <vt:lpstr>Ion Backflow in Bulk Micromegas</vt:lpstr>
      <vt:lpstr>Possible Solutions to Reduce Ion Feedback</vt:lpstr>
      <vt:lpstr>Ion Feedback Reduction and Energy Resolution</vt:lpstr>
      <vt:lpstr>Possible Solution without Gating Grid</vt:lpstr>
      <vt:lpstr>Possible Solution without Gating Grid</vt:lpstr>
      <vt:lpstr>Ion Backflow in Triple GEM</vt:lpstr>
      <vt:lpstr>Ion Backflow in Triple-GEM for ALICE-TPC</vt:lpstr>
      <vt:lpstr>Ion Backflow in Quadruple-GEM for ALICE-TPC</vt:lpstr>
      <vt:lpstr>TPC for EIC: requirements &amp; R&amp;D</vt:lpstr>
      <vt:lpstr>TPC for EIC: Hybrid detectors MM + 2GEMs</vt:lpstr>
      <vt:lpstr>Summary &amp; Outlook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the Micromegas ILC-TPC Large Prototype</dc:title>
  <dc:subject>MPGD2009</dc:subject>
  <dc:creator>David Attié</dc:creator>
  <cp:lastModifiedBy>ATTIE David</cp:lastModifiedBy>
  <cp:revision>3264</cp:revision>
  <dcterms:created xsi:type="dcterms:W3CDTF">1601-01-01T00:00:00Z</dcterms:created>
  <dcterms:modified xsi:type="dcterms:W3CDTF">2020-10-05T14:19:59Z</dcterms:modified>
</cp:coreProperties>
</file>