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463" r:id="rId2"/>
    <p:sldId id="548" r:id="rId3"/>
    <p:sldId id="536" r:id="rId4"/>
    <p:sldId id="510" r:id="rId5"/>
    <p:sldId id="538" r:id="rId6"/>
    <p:sldId id="539" r:id="rId7"/>
    <p:sldId id="540" r:id="rId8"/>
    <p:sldId id="541" r:id="rId9"/>
    <p:sldId id="542" r:id="rId10"/>
    <p:sldId id="543" r:id="rId11"/>
    <p:sldId id="547" r:id="rId12"/>
    <p:sldId id="544" r:id="rId13"/>
    <p:sldId id="545" r:id="rId14"/>
    <p:sldId id="546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47" autoAdjust="0"/>
    <p:restoredTop sz="95009" autoAdjust="0"/>
  </p:normalViewPr>
  <p:slideViewPr>
    <p:cSldViewPr>
      <p:cViewPr varScale="1">
        <p:scale>
          <a:sx n="92" d="100"/>
          <a:sy n="92" d="100"/>
        </p:scale>
        <p:origin x="992" y="192"/>
      </p:cViewPr>
      <p:guideLst>
        <p:guide orient="horz" pos="2160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1F41B-5C57-436C-90E6-D46C969112E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B4C3B-A507-4AC6-8C55-FDBC06173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946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4C3B-A507-4AC6-8C55-FDBC06173CE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6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3CA53-AE35-48B9-8B85-77295771D8C3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FF65C-B071-417A-8D04-EB137278020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35C890-9918-9840-8017-0E8521D5CEF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560" y="92076"/>
            <a:ext cx="1381200" cy="826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853952"/>
            <a:ext cx="8640960" cy="11430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Machine learning in particle identification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Заголовок 5">
            <a:extLst>
              <a:ext uri="{FF2B5EF4-FFF2-40B4-BE49-F238E27FC236}">
                <a16:creationId xmlns:a16="http://schemas.microsoft.com/office/drawing/2014/main" id="{8B21136D-3B65-0D45-B187-C2B09519CD50}"/>
              </a:ext>
            </a:extLst>
          </p:cNvPr>
          <p:cNvSpPr txBox="1">
            <a:spLocks/>
          </p:cNvSpPr>
          <p:nvPr/>
        </p:nvSpPr>
        <p:spPr>
          <a:xfrm>
            <a:off x="396000" y="3212976"/>
            <a:ext cx="86404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solidFill>
                <a:schemeClr val="accent1">
                  <a:lumMod val="7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  <a:p>
            <a:endParaRPr lang="en-US" sz="3200" dirty="0">
              <a:solidFill>
                <a:schemeClr val="accent1">
                  <a:lumMod val="7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  <a:p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MISiS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, 30 October, 2019</a:t>
            </a:r>
          </a:p>
          <a:p>
            <a:endParaRPr lang="en-US" sz="3200" dirty="0">
              <a:solidFill>
                <a:schemeClr val="accent1">
                  <a:lumMod val="7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rPr>
              <a:t>Andrey Ustyuzhanin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07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Machine learning in PID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000" y="907200"/>
            <a:ext cx="806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Particle identification </a:t>
            </a:r>
            <a:r>
              <a:rPr lang="en-US" sz="2400">
                <a:latin typeface="Myriad Pro" charset="0"/>
                <a:ea typeface="Myriad Pro" charset="0"/>
                <a:cs typeface="Myriad Pro" charset="0"/>
              </a:rPr>
              <a:t>is multiclass problem in machine learning: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915439" y="1700808"/>
            <a:ext cx="7977041" cy="4631744"/>
            <a:chOff x="454106" y="1340769"/>
            <a:chExt cx="7977041" cy="4631744"/>
          </a:xfrm>
        </p:grpSpPr>
        <p:pic>
          <p:nvPicPr>
            <p:cNvPr id="22" name="Изображение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2256128" y="1050915"/>
              <a:ext cx="4631744" cy="521145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54106" y="5013176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Tracking System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7544" y="3822139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ECAL &amp; HCAL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4106" y="2785561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RICH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4" y="1517362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Muon Chambers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18979" y="1959223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Ghost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pic>
        <p:nvPicPr>
          <p:cNvPr id="28" name="Изображение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745" y="5408790"/>
            <a:ext cx="152400" cy="165100"/>
          </a:xfrm>
          <a:prstGeom prst="rect">
            <a:avLst/>
          </a:prstGeom>
        </p:spPr>
      </p:pic>
      <p:pic>
        <p:nvPicPr>
          <p:cNvPr id="29" name="Изображение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2345" y="4777913"/>
            <a:ext cx="190500" cy="241300"/>
          </a:xfrm>
          <a:prstGeom prst="rect">
            <a:avLst/>
          </a:prstGeom>
        </p:spPr>
      </p:pic>
      <p:pic>
        <p:nvPicPr>
          <p:cNvPr id="30" name="Изображение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249" y="3579659"/>
            <a:ext cx="304800" cy="254000"/>
          </a:xfrm>
          <a:prstGeom prst="rect">
            <a:avLst/>
          </a:prstGeom>
        </p:spPr>
      </p:pic>
      <p:pic>
        <p:nvPicPr>
          <p:cNvPr id="31" name="Изображение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2345" y="4223236"/>
            <a:ext cx="203200" cy="165100"/>
          </a:xfrm>
          <a:prstGeom prst="rect">
            <a:avLst/>
          </a:prstGeom>
        </p:spPr>
      </p:pic>
      <p:pic>
        <p:nvPicPr>
          <p:cNvPr id="32" name="Изображение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6049" y="3037432"/>
            <a:ext cx="203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96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Machine learning in PID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000" y="836712"/>
            <a:ext cx="8064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In modern experiments the particles are recognized very well: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636" y="1268760"/>
            <a:ext cx="6466780" cy="517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52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Probability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000" y="907200"/>
            <a:ext cx="734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The classifier output is probability that a track belong to a particle type: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980159" y="1988840"/>
            <a:ext cx="5472608" cy="3934787"/>
            <a:chOff x="2051720" y="2060848"/>
            <a:chExt cx="4915036" cy="3533895"/>
          </a:xfrm>
        </p:grpSpPr>
        <p:pic>
          <p:nvPicPr>
            <p:cNvPr id="4" name="Изображение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1720" y="2060848"/>
              <a:ext cx="4824536" cy="353389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568691" y="2132856"/>
              <a:ext cx="3888432" cy="414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Probability to be an electron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05236" y="5055567"/>
              <a:ext cx="450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0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16216" y="5013176"/>
              <a:ext cx="450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5225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Probability flatness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000" y="907200"/>
            <a:ext cx="8208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Probability distributions for different momentum regions can be different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96" y="2280889"/>
            <a:ext cx="4320000" cy="3164335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16" y="2280884"/>
            <a:ext cx="4320000" cy="31643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99792" y="1700808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Probability to be an electron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2249263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Low momentum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052" y="4915563"/>
            <a:ext cx="45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0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9532" y="4915563"/>
            <a:ext cx="45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0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5976" y="4915563"/>
            <a:ext cx="45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Myriad Pro" charset="0"/>
                <a:ea typeface="Myriad Pro" charset="0"/>
                <a:cs typeface="Myriad Pro" charset="0"/>
              </a:rPr>
              <a:t>1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76456" y="4915563"/>
            <a:ext cx="45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1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23648" y="2239736"/>
            <a:ext cx="252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High momentum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9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Probability flatness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000" y="907200"/>
            <a:ext cx="7920464" cy="475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For physics it is better if the probability distributions are the same for all momentum regions (flat along momentum). 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To provide this option classifier loss function should be modified:</a:t>
            </a:r>
          </a:p>
          <a:p>
            <a:pPr>
              <a:spcAft>
                <a:spcPts val="600"/>
              </a:spcAft>
            </a:pPr>
            <a:endParaRPr lang="en-US" sz="2400" b="0" dirty="0">
              <a:latin typeface="Myriad Pro" charset="0"/>
              <a:ea typeface="Cambria Math" charset="0"/>
              <a:cs typeface="Cambria Math" charset="0"/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where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	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	           -  </a:t>
            </a: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modified loss function,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	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                 </a:t>
            </a: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-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 origin loss function of the classifier,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	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             </a:t>
            </a: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 - term that try to make predictions flat,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	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    </a:t>
            </a: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- adjust parameter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3" y="3008499"/>
            <a:ext cx="4381500" cy="3556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5470" y="3861048"/>
            <a:ext cx="1422400" cy="3556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5470" y="4310758"/>
            <a:ext cx="1028700" cy="35560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0897" y="4729584"/>
            <a:ext cx="736600" cy="35560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5470" y="5263933"/>
            <a:ext cx="2032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86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Overview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495477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Momentum and charge estimation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918497" y="908720"/>
            <a:ext cx="7757959" cy="3888432"/>
            <a:chOff x="918497" y="908720"/>
            <a:chExt cx="7757959" cy="3888432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3419872" y="908720"/>
              <a:ext cx="720080" cy="3888432"/>
            </a:xfrm>
            <a:prstGeom prst="rect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9" name="Прямая соединительная линия 68"/>
            <p:cNvCxnSpPr/>
            <p:nvPr/>
          </p:nvCxnSpPr>
          <p:spPr>
            <a:xfrm>
              <a:off x="4089883" y="1749782"/>
              <a:ext cx="4514565" cy="37423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V="1">
              <a:off x="4089883" y="3221356"/>
              <a:ext cx="4514565" cy="45966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Прямоугольник 73"/>
            <p:cNvSpPr/>
            <p:nvPr/>
          </p:nvSpPr>
          <p:spPr>
            <a:xfrm>
              <a:off x="5148064" y="908720"/>
              <a:ext cx="720080" cy="388843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Ring Imaging Cherenkov</a:t>
              </a:r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6084168" y="908720"/>
              <a:ext cx="720080" cy="38884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Electromagnetic Calorimeter</a:t>
              </a:r>
              <a:endParaRPr lang="ru-RU" sz="24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7020272" y="908720"/>
              <a:ext cx="720080" cy="3888432"/>
            </a:xfrm>
            <a:prstGeom prst="rect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Hadron Calorimeter</a:t>
              </a:r>
              <a:endParaRPr lang="ru-RU" sz="24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7956376" y="908720"/>
              <a:ext cx="720080" cy="3888432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Muon Chambers</a:t>
              </a:r>
              <a:endParaRPr lang="ru-RU" sz="24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4283968" y="1195184"/>
              <a:ext cx="432048" cy="3213298"/>
              <a:chOff x="4644008" y="1195184"/>
              <a:chExt cx="432048" cy="3213298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4644008" y="1195184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5076056" y="1195184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4788024" y="1195184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4932040" y="1195184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Группа 61"/>
            <p:cNvGrpSpPr/>
            <p:nvPr/>
          </p:nvGrpSpPr>
          <p:grpSpPr>
            <a:xfrm>
              <a:off x="2843808" y="1195184"/>
              <a:ext cx="432048" cy="3213298"/>
              <a:chOff x="4644008" y="1193616"/>
              <a:chExt cx="432048" cy="3213298"/>
            </a:xfrm>
          </p:grpSpPr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4644008" y="1193616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5076056" y="1193616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4788024" y="1193616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4932040" y="1193616"/>
                <a:ext cx="0" cy="321329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971600" y="1753082"/>
              <a:ext cx="2502571" cy="8838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918497" y="2882377"/>
              <a:ext cx="2555674" cy="790133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Овал 72"/>
            <p:cNvSpPr>
              <a:spLocks noChangeAspect="1"/>
            </p:cNvSpPr>
            <p:nvPr/>
          </p:nvSpPr>
          <p:spPr>
            <a:xfrm>
              <a:off x="2788332" y="1919065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>
              <a:spLocks noChangeAspect="1"/>
            </p:cNvSpPr>
            <p:nvPr/>
          </p:nvSpPr>
          <p:spPr>
            <a:xfrm>
              <a:off x="2933886" y="187330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>
              <a:spLocks noChangeAspect="1"/>
            </p:cNvSpPr>
            <p:nvPr/>
          </p:nvSpPr>
          <p:spPr>
            <a:xfrm>
              <a:off x="3075257" y="181930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>
              <a:spLocks noChangeAspect="1"/>
            </p:cNvSpPr>
            <p:nvPr/>
          </p:nvSpPr>
          <p:spPr>
            <a:xfrm>
              <a:off x="3219211" y="176530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/>
            <p:cNvSpPr>
              <a:spLocks noChangeAspect="1"/>
            </p:cNvSpPr>
            <p:nvPr/>
          </p:nvSpPr>
          <p:spPr>
            <a:xfrm>
              <a:off x="2790427" y="342900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>
              <a:spLocks noChangeAspect="1"/>
            </p:cNvSpPr>
            <p:nvPr/>
          </p:nvSpPr>
          <p:spPr>
            <a:xfrm>
              <a:off x="2930739" y="3472948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>
              <a:spLocks noChangeAspect="1"/>
            </p:cNvSpPr>
            <p:nvPr/>
          </p:nvSpPr>
          <p:spPr>
            <a:xfrm>
              <a:off x="3075207" y="3505225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>
              <a:spLocks noChangeAspect="1"/>
            </p:cNvSpPr>
            <p:nvPr/>
          </p:nvSpPr>
          <p:spPr>
            <a:xfrm>
              <a:off x="3222308" y="355502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Овал 81"/>
            <p:cNvSpPr>
              <a:spLocks noChangeAspect="1"/>
            </p:cNvSpPr>
            <p:nvPr/>
          </p:nvSpPr>
          <p:spPr>
            <a:xfrm>
              <a:off x="4231974" y="1722502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82"/>
            <p:cNvSpPr>
              <a:spLocks noChangeAspect="1"/>
            </p:cNvSpPr>
            <p:nvPr/>
          </p:nvSpPr>
          <p:spPr>
            <a:xfrm>
              <a:off x="4377070" y="1732178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>
              <a:spLocks noChangeAspect="1"/>
            </p:cNvSpPr>
            <p:nvPr/>
          </p:nvSpPr>
          <p:spPr>
            <a:xfrm>
              <a:off x="4517983" y="173905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>
              <a:spLocks noChangeAspect="1"/>
            </p:cNvSpPr>
            <p:nvPr/>
          </p:nvSpPr>
          <p:spPr>
            <a:xfrm>
              <a:off x="4662000" y="1753082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Овал 85"/>
            <p:cNvSpPr>
              <a:spLocks noChangeAspect="1"/>
            </p:cNvSpPr>
            <p:nvPr/>
          </p:nvSpPr>
          <p:spPr>
            <a:xfrm>
              <a:off x="4661120" y="3564197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>
              <a:spLocks noChangeAspect="1"/>
            </p:cNvSpPr>
            <p:nvPr/>
          </p:nvSpPr>
          <p:spPr>
            <a:xfrm>
              <a:off x="4517983" y="3580948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Овал 87"/>
            <p:cNvSpPr>
              <a:spLocks noChangeAspect="1"/>
            </p:cNvSpPr>
            <p:nvPr/>
          </p:nvSpPr>
          <p:spPr>
            <a:xfrm>
              <a:off x="4371754" y="359102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>
              <a:spLocks noChangeAspect="1"/>
            </p:cNvSpPr>
            <p:nvPr/>
          </p:nvSpPr>
          <p:spPr>
            <a:xfrm>
              <a:off x="4231974" y="3609024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631289" y="982133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421693" y="1722502"/>
              <a:ext cx="722489" cy="45719"/>
            </a:xfrm>
            <a:custGeom>
              <a:avLst/>
              <a:gdLst>
                <a:gd name="connsiteX0" fmla="*/ 0 w 722489"/>
                <a:gd name="connsiteY0" fmla="*/ 101600 h 101600"/>
                <a:gd name="connsiteX1" fmla="*/ 361245 w 722489"/>
                <a:gd name="connsiteY1" fmla="*/ 0 h 101600"/>
                <a:gd name="connsiteX2" fmla="*/ 722489 w 722489"/>
                <a:gd name="connsiteY2" fmla="*/ 101600 h 101600"/>
                <a:gd name="connsiteX3" fmla="*/ 722489 w 722489"/>
                <a:gd name="connsiteY3" fmla="*/ 10160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489" h="101600">
                  <a:moveTo>
                    <a:pt x="0" y="101600"/>
                  </a:moveTo>
                  <a:cubicBezTo>
                    <a:pt x="120415" y="50800"/>
                    <a:pt x="240830" y="0"/>
                    <a:pt x="361245" y="0"/>
                  </a:cubicBezTo>
                  <a:cubicBezTo>
                    <a:pt x="481660" y="0"/>
                    <a:pt x="722489" y="101600"/>
                    <a:pt x="722489" y="101600"/>
                  </a:cubicBezTo>
                  <a:lnTo>
                    <a:pt x="722489" y="101600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3440058" y="3658156"/>
              <a:ext cx="717889" cy="45719"/>
            </a:xfrm>
            <a:custGeom>
              <a:avLst/>
              <a:gdLst>
                <a:gd name="connsiteX0" fmla="*/ 0 w 717889"/>
                <a:gd name="connsiteY0" fmla="*/ 0 h 79548"/>
                <a:gd name="connsiteX1" fmla="*/ 293511 w 717889"/>
                <a:gd name="connsiteY1" fmla="*/ 79022 h 79548"/>
                <a:gd name="connsiteX2" fmla="*/ 688622 w 717889"/>
                <a:gd name="connsiteY2" fmla="*/ 33867 h 79548"/>
                <a:gd name="connsiteX3" fmla="*/ 688622 w 717889"/>
                <a:gd name="connsiteY3" fmla="*/ 22578 h 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7889" h="79548">
                  <a:moveTo>
                    <a:pt x="0" y="0"/>
                  </a:moveTo>
                  <a:cubicBezTo>
                    <a:pt x="89370" y="36688"/>
                    <a:pt x="178741" y="73377"/>
                    <a:pt x="293511" y="79022"/>
                  </a:cubicBezTo>
                  <a:cubicBezTo>
                    <a:pt x="408281" y="84667"/>
                    <a:pt x="622770" y="43274"/>
                    <a:pt x="688622" y="33867"/>
                  </a:cubicBezTo>
                  <a:cubicBezTo>
                    <a:pt x="754474" y="24460"/>
                    <a:pt x="688622" y="22578"/>
                    <a:pt x="688622" y="22578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418620" y="4954774"/>
            <a:ext cx="2897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Energy and particle </a:t>
            </a:r>
            <a:r>
              <a:rPr lang="en-US" sz="2400">
                <a:latin typeface="Myriad Pro" charset="0"/>
                <a:ea typeface="Myriad Pro" charset="0"/>
                <a:cs typeface="Myriad Pro" charset="0"/>
              </a:rPr>
              <a:t>type estimation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2" name="Дуга 71"/>
          <p:cNvSpPr/>
          <p:nvPr/>
        </p:nvSpPr>
        <p:spPr>
          <a:xfrm rot="2492327">
            <a:off x="759307" y="2466777"/>
            <a:ext cx="566757" cy="566757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>
            <a:spLocks noChangeAspect="1"/>
          </p:cNvSpPr>
          <p:nvPr/>
        </p:nvSpPr>
        <p:spPr>
          <a:xfrm>
            <a:off x="598548" y="2519505"/>
            <a:ext cx="461304" cy="46130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>
            <a:spLocks noChangeAspect="1"/>
          </p:cNvSpPr>
          <p:nvPr/>
        </p:nvSpPr>
        <p:spPr>
          <a:xfrm>
            <a:off x="1868104" y="2150880"/>
            <a:ext cx="288000" cy="28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>
            <a:spLocks noChangeAspect="1"/>
          </p:cNvSpPr>
          <p:nvPr/>
        </p:nvSpPr>
        <p:spPr>
          <a:xfrm>
            <a:off x="1865160" y="3068960"/>
            <a:ext cx="288000" cy="288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8" name="Изображение 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58" y="3134545"/>
            <a:ext cx="368300" cy="254000"/>
          </a:xfrm>
          <a:prstGeom prst="rect">
            <a:avLst/>
          </a:prstGeom>
        </p:spPr>
      </p:pic>
      <p:pic>
        <p:nvPicPr>
          <p:cNvPr id="99" name="Изображение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080" y="1601521"/>
            <a:ext cx="469900" cy="419100"/>
          </a:xfrm>
          <a:prstGeom prst="rect">
            <a:avLst/>
          </a:prstGeom>
        </p:spPr>
      </p:pic>
      <p:pic>
        <p:nvPicPr>
          <p:cNvPr id="100" name="Изображение 9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210" y="3482960"/>
            <a:ext cx="469900" cy="419100"/>
          </a:xfrm>
          <a:prstGeom prst="rect">
            <a:avLst/>
          </a:prstGeom>
        </p:spPr>
      </p:pic>
      <p:pic>
        <p:nvPicPr>
          <p:cNvPr id="101" name="Изображени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7727" y="2679501"/>
            <a:ext cx="2032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87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Overview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491860" y="620688"/>
            <a:ext cx="6537514" cy="5734217"/>
            <a:chOff x="1907704" y="1480616"/>
            <a:chExt cx="5330766" cy="4731455"/>
          </a:xfrm>
        </p:grpSpPr>
        <p:pic>
          <p:nvPicPr>
            <p:cNvPr id="8" name="Изображение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1480616"/>
              <a:ext cx="5330766" cy="454067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664875" y="5996210"/>
              <a:ext cx="3744416" cy="215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Myriad Pro" charset="0"/>
                  <a:ea typeface="Myriad Pro" charset="0"/>
                  <a:cs typeface="Myriad Pro" charset="0"/>
                </a:rPr>
                <a:t>Lippmann / https://</a:t>
              </a:r>
              <a:r>
                <a:rPr lang="en-US" sz="1100" dirty="0" err="1">
                  <a:latin typeface="Myriad Pro" charset="0"/>
                  <a:ea typeface="Myriad Pro" charset="0"/>
                  <a:cs typeface="Myriad Pro" charset="0"/>
                </a:rPr>
                <a:t>inspirehep.net</a:t>
              </a:r>
              <a:r>
                <a:rPr lang="en-US" sz="1100" dirty="0">
                  <a:latin typeface="Myriad Pro" charset="0"/>
                  <a:ea typeface="Myriad Pro" charset="0"/>
                  <a:cs typeface="Myriad Pro" charset="0"/>
                </a:rPr>
                <a:t>/record/884672/plots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6491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Problem statement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28000" y="907200"/>
                <a:ext cx="8064480" cy="5663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The goal of the </a:t>
                </a:r>
                <a:r>
                  <a:rPr lang="en-US" sz="2400" b="1" dirty="0">
                    <a:latin typeface="Myriad Pro" charset="0"/>
                    <a:ea typeface="Myriad Pro" charset="0"/>
                    <a:cs typeface="Myriad Pro" charset="0"/>
                  </a:rPr>
                  <a:t>particle identification 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(</a:t>
                </a:r>
                <a:r>
                  <a:rPr lang="en-US" sz="2400" b="1" dirty="0">
                    <a:latin typeface="Myriad Pro" charset="0"/>
                    <a:ea typeface="Myriad Pro" charset="0"/>
                    <a:cs typeface="Myriad Pro" charset="0"/>
                  </a:rPr>
                  <a:t>PID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 is to identify 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               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a type of a particle associated with a track using responses from different </a:t>
                </a:r>
                <a:r>
                  <a:rPr lang="en-US" sz="2400" dirty="0" err="1">
                    <a:latin typeface="Myriad Pro" charset="0"/>
                    <a:ea typeface="Myriad Pro" charset="0"/>
                    <a:cs typeface="Myriad Pro" charset="0"/>
                  </a:rPr>
                  <a:t>subdetectors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There are 5 particle types: Electron (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   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), Proton (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 </m:t>
                    </m:r>
                  </m:oMath>
                </a14:m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 ,Kaon (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 </m:t>
                    </m:r>
                  </m:oMath>
                </a14:m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),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Pion (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   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), </a:t>
                </a:r>
                <a:r>
                  <a:rPr lang="en-US" sz="2400" dirty="0" err="1">
                    <a:latin typeface="Myriad Pro" charset="0"/>
                    <a:ea typeface="Myriad Pro" charset="0"/>
                    <a:cs typeface="Myriad Pro" charset="0"/>
                  </a:rPr>
                  <a:t>Muon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 (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    </a:t>
                </a: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)</a:t>
                </a:r>
                <a:r>
                  <a:rPr lang="ru-RU" sz="2400" dirty="0">
                    <a:latin typeface="Myriad Pro" charset="0"/>
                    <a:ea typeface="Myriad Pro" charset="0"/>
                    <a:cs typeface="Myriad Pro" charset="0"/>
                  </a:rPr>
                  <a:t>.</a:t>
                </a:r>
                <a:endParaRPr lang="en-US" sz="240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endParaRPr lang="en-US" sz="240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Subdetectors: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Tracking system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Ring Imaging Cherenkov detector (RICH)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Electromagnetic calorimeter (ECAL)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Hadron calorimeter (HCAL)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dirty="0">
                    <a:latin typeface="Myriad Pro" charset="0"/>
                    <a:ea typeface="Myriad Pro" charset="0"/>
                    <a:cs typeface="Myriad Pro" charset="0"/>
                  </a:rPr>
                  <a:t>Muon Chambers</a:t>
                </a:r>
                <a:endParaRPr lang="ru-RU" sz="240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endParaRPr lang="ru-RU" sz="2400" dirty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000" y="907200"/>
                <a:ext cx="8064480" cy="5663089"/>
              </a:xfrm>
              <a:prstGeom prst="rect">
                <a:avLst/>
              </a:prstGeom>
              <a:blipFill rotWithShape="0">
                <a:blip r:embed="rId2"/>
                <a:stretch>
                  <a:fillRect l="-1209" t="-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000" y="2250000"/>
            <a:ext cx="152400" cy="1651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2247412"/>
            <a:ext cx="190500" cy="24130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400" y="2161100"/>
            <a:ext cx="304800" cy="25400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2496" y="2682000"/>
            <a:ext cx="203200" cy="165100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7824" y="2665250"/>
            <a:ext cx="203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53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General idea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915439" y="1677576"/>
            <a:ext cx="7977041" cy="4631744"/>
            <a:chOff x="454106" y="1340769"/>
            <a:chExt cx="7977041" cy="4631744"/>
          </a:xfrm>
        </p:grpSpPr>
        <p:pic>
          <p:nvPicPr>
            <p:cNvPr id="8" name="Изображение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2256128" y="1050915"/>
              <a:ext cx="4631744" cy="521145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4106" y="5013176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Tracking System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7544" y="3822139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ECAL &amp; HCAL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4106" y="2785561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RICH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7544" y="1517362"/>
              <a:ext cx="1512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Muon Chambers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18979" y="1959223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atin typeface="Myriad Pro" charset="0"/>
                  <a:ea typeface="Myriad Pro" charset="0"/>
                  <a:cs typeface="Myriad Pro" charset="0"/>
                </a:rPr>
                <a:t>Ghost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28000" y="907200"/>
            <a:ext cx="8208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Particle identification </a:t>
            </a:r>
            <a:r>
              <a:rPr lang="en-US" sz="2400">
                <a:latin typeface="Myriad Pro" charset="0"/>
                <a:ea typeface="Myriad Pro" charset="0"/>
                <a:cs typeface="Myriad Pro" charset="0"/>
              </a:rPr>
              <a:t>is multiclass problem in machine learning: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745" y="5385558"/>
            <a:ext cx="152400" cy="16510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2345" y="4754681"/>
            <a:ext cx="190500" cy="241300"/>
          </a:xfrm>
          <a:prstGeom prst="rect">
            <a:avLst/>
          </a:prstGeom>
        </p:spPr>
      </p:pic>
      <p:pic>
        <p:nvPicPr>
          <p:cNvPr id="23" name="Изображение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249" y="3556427"/>
            <a:ext cx="304800" cy="254000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2345" y="4200004"/>
            <a:ext cx="203200" cy="165100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6049" y="3014200"/>
            <a:ext cx="2032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5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Tracking system features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000" y="907200"/>
            <a:ext cx="7200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Particle momentum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Particle charge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Track parameters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Quality of track fit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Number of track hits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…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1383063" y="2956954"/>
            <a:ext cx="6666799" cy="3152960"/>
            <a:chOff x="598548" y="764584"/>
            <a:chExt cx="8221924" cy="3888432"/>
          </a:xfrm>
        </p:grpSpPr>
        <p:sp>
          <p:nvSpPr>
            <p:cNvPr id="44" name="Дуга 43"/>
            <p:cNvSpPr/>
            <p:nvPr/>
          </p:nvSpPr>
          <p:spPr>
            <a:xfrm rot="2492327">
              <a:off x="759307" y="2466777"/>
              <a:ext cx="566757" cy="566757"/>
            </a:xfrm>
            <a:prstGeom prst="arc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2880000" y="1196751"/>
              <a:ext cx="1080000" cy="3240001"/>
              <a:chOff x="2880000" y="1533454"/>
              <a:chExt cx="1080000" cy="2831335"/>
            </a:xfrm>
          </p:grpSpPr>
          <p:cxnSp>
            <p:nvCxnSpPr>
              <p:cNvPr id="89" name="Прямая соединительная линия 88"/>
              <p:cNvCxnSpPr/>
              <p:nvPr/>
            </p:nvCxnSpPr>
            <p:spPr>
              <a:xfrm>
                <a:off x="2880000" y="1533454"/>
                <a:ext cx="0" cy="28313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я соединительная линия 89"/>
              <p:cNvCxnSpPr/>
              <p:nvPr/>
            </p:nvCxnSpPr>
            <p:spPr>
              <a:xfrm>
                <a:off x="3960000" y="1533455"/>
                <a:ext cx="0" cy="28313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Прямая соединительная линия 90"/>
              <p:cNvCxnSpPr/>
              <p:nvPr/>
            </p:nvCxnSpPr>
            <p:spPr>
              <a:xfrm>
                <a:off x="3240000" y="1533454"/>
                <a:ext cx="0" cy="28313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Прямая соединительная линия 91"/>
              <p:cNvCxnSpPr/>
              <p:nvPr/>
            </p:nvCxnSpPr>
            <p:spPr>
              <a:xfrm>
                <a:off x="3600000" y="1533455"/>
                <a:ext cx="0" cy="283133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Группа 53"/>
            <p:cNvGrpSpPr/>
            <p:nvPr/>
          </p:nvGrpSpPr>
          <p:grpSpPr>
            <a:xfrm>
              <a:off x="7308304" y="1195184"/>
              <a:ext cx="1080000" cy="3240000"/>
              <a:chOff x="2880000" y="1533455"/>
              <a:chExt cx="1080000" cy="2831649"/>
            </a:xfrm>
          </p:grpSpPr>
          <p:cxnSp>
            <p:nvCxnSpPr>
              <p:cNvPr id="85" name="Прямая соединительная линия 84"/>
              <p:cNvCxnSpPr/>
              <p:nvPr/>
            </p:nvCxnSpPr>
            <p:spPr>
              <a:xfrm>
                <a:off x="2880000" y="1533455"/>
                <a:ext cx="0" cy="283164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единительная линия 85"/>
              <p:cNvCxnSpPr/>
              <p:nvPr/>
            </p:nvCxnSpPr>
            <p:spPr>
              <a:xfrm>
                <a:off x="3960000" y="1533455"/>
                <a:ext cx="0" cy="283164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3240000" y="1533455"/>
                <a:ext cx="0" cy="283164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>
                <a:off x="3600000" y="1533455"/>
                <a:ext cx="0" cy="2831649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935669" y="1576078"/>
              <a:ext cx="3168351" cy="106083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918838" y="2852936"/>
              <a:ext cx="3248048" cy="100811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Полилиния 56"/>
            <p:cNvSpPr/>
            <p:nvPr/>
          </p:nvSpPr>
          <p:spPr>
            <a:xfrm>
              <a:off x="4104020" y="1221886"/>
              <a:ext cx="3132117" cy="354192"/>
            </a:xfrm>
            <a:custGeom>
              <a:avLst/>
              <a:gdLst>
                <a:gd name="connsiteX0" fmla="*/ 0 w 3055717"/>
                <a:gd name="connsiteY0" fmla="*/ 497807 h 497807"/>
                <a:gd name="connsiteX1" fmla="*/ 1504709 w 3055717"/>
                <a:gd name="connsiteY1" fmla="*/ 96 h 497807"/>
                <a:gd name="connsiteX2" fmla="*/ 3055717 w 3055717"/>
                <a:gd name="connsiteY2" fmla="*/ 451509 h 497807"/>
                <a:gd name="connsiteX3" fmla="*/ 3055717 w 3055717"/>
                <a:gd name="connsiteY3" fmla="*/ 451509 h 49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5717" h="497807">
                  <a:moveTo>
                    <a:pt x="0" y="497807"/>
                  </a:moveTo>
                  <a:cubicBezTo>
                    <a:pt x="497711" y="252809"/>
                    <a:pt x="995423" y="7812"/>
                    <a:pt x="1504709" y="96"/>
                  </a:cubicBezTo>
                  <a:cubicBezTo>
                    <a:pt x="2013995" y="-7620"/>
                    <a:pt x="3055717" y="451509"/>
                    <a:pt x="3055717" y="451509"/>
                  </a:cubicBezTo>
                  <a:lnTo>
                    <a:pt x="3055717" y="451509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 flipV="1">
              <a:off x="4166886" y="3861048"/>
              <a:ext cx="3069410" cy="288032"/>
            </a:xfrm>
            <a:custGeom>
              <a:avLst/>
              <a:gdLst>
                <a:gd name="connsiteX0" fmla="*/ 0 w 3055717"/>
                <a:gd name="connsiteY0" fmla="*/ 497807 h 497807"/>
                <a:gd name="connsiteX1" fmla="*/ 1504709 w 3055717"/>
                <a:gd name="connsiteY1" fmla="*/ 96 h 497807"/>
                <a:gd name="connsiteX2" fmla="*/ 3055717 w 3055717"/>
                <a:gd name="connsiteY2" fmla="*/ 451509 h 497807"/>
                <a:gd name="connsiteX3" fmla="*/ 3055717 w 3055717"/>
                <a:gd name="connsiteY3" fmla="*/ 451509 h 49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5717" h="497807">
                  <a:moveTo>
                    <a:pt x="0" y="497807"/>
                  </a:moveTo>
                  <a:cubicBezTo>
                    <a:pt x="497711" y="252809"/>
                    <a:pt x="995423" y="7812"/>
                    <a:pt x="1504709" y="96"/>
                  </a:cubicBezTo>
                  <a:cubicBezTo>
                    <a:pt x="2013995" y="-7620"/>
                    <a:pt x="3055717" y="451509"/>
                    <a:pt x="3055717" y="451509"/>
                  </a:cubicBezTo>
                  <a:lnTo>
                    <a:pt x="3055717" y="451509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9" name="Прямая соединительная линия 58"/>
            <p:cNvCxnSpPr/>
            <p:nvPr/>
          </p:nvCxnSpPr>
          <p:spPr>
            <a:xfrm>
              <a:off x="7236296" y="1556792"/>
              <a:ext cx="1584176" cy="48189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V="1">
              <a:off x="7236296" y="3437984"/>
              <a:ext cx="1584176" cy="45439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Овал 60"/>
            <p:cNvSpPr>
              <a:spLocks noChangeAspect="1"/>
            </p:cNvSpPr>
            <p:nvPr/>
          </p:nvSpPr>
          <p:spPr>
            <a:xfrm>
              <a:off x="2808000" y="1916832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>
              <a:spLocks noChangeAspect="1"/>
            </p:cNvSpPr>
            <p:nvPr/>
          </p:nvSpPr>
          <p:spPr>
            <a:xfrm>
              <a:off x="3168000" y="1799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>
              <a:spLocks noChangeAspect="1"/>
            </p:cNvSpPr>
            <p:nvPr/>
          </p:nvSpPr>
          <p:spPr>
            <a:xfrm>
              <a:off x="3528000" y="1691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>
              <a:spLocks noChangeAspect="1"/>
            </p:cNvSpPr>
            <p:nvPr/>
          </p:nvSpPr>
          <p:spPr>
            <a:xfrm>
              <a:off x="3888000" y="1556792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>
              <a:spLocks noChangeAspect="1"/>
            </p:cNvSpPr>
            <p:nvPr/>
          </p:nvSpPr>
          <p:spPr>
            <a:xfrm>
              <a:off x="2808000" y="3383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>
              <a:spLocks noChangeAspect="1"/>
            </p:cNvSpPr>
            <p:nvPr/>
          </p:nvSpPr>
          <p:spPr>
            <a:xfrm>
              <a:off x="3168000" y="3501008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>
              <a:spLocks noChangeAspect="1"/>
            </p:cNvSpPr>
            <p:nvPr/>
          </p:nvSpPr>
          <p:spPr>
            <a:xfrm>
              <a:off x="3528000" y="3599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>
              <a:spLocks noChangeAspect="1"/>
            </p:cNvSpPr>
            <p:nvPr/>
          </p:nvSpPr>
          <p:spPr>
            <a:xfrm>
              <a:off x="3888000" y="3717032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>
              <a:spLocks noChangeAspect="1"/>
            </p:cNvSpPr>
            <p:nvPr/>
          </p:nvSpPr>
          <p:spPr>
            <a:xfrm>
              <a:off x="7236312" y="14847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>
              <a:spLocks noChangeAspect="1"/>
            </p:cNvSpPr>
            <p:nvPr/>
          </p:nvSpPr>
          <p:spPr>
            <a:xfrm>
              <a:off x="7596336" y="1628816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>
              <a:spLocks noChangeAspect="1"/>
            </p:cNvSpPr>
            <p:nvPr/>
          </p:nvSpPr>
          <p:spPr>
            <a:xfrm>
              <a:off x="7956000" y="1727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>
              <a:spLocks noChangeAspect="1"/>
            </p:cNvSpPr>
            <p:nvPr/>
          </p:nvSpPr>
          <p:spPr>
            <a:xfrm>
              <a:off x="8316432" y="184482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>
              <a:spLocks noChangeAspect="1"/>
            </p:cNvSpPr>
            <p:nvPr/>
          </p:nvSpPr>
          <p:spPr>
            <a:xfrm>
              <a:off x="8316416" y="350102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>
              <a:spLocks noChangeAspect="1"/>
            </p:cNvSpPr>
            <p:nvPr/>
          </p:nvSpPr>
          <p:spPr>
            <a:xfrm>
              <a:off x="7956000" y="3599984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>
              <a:spLocks noChangeAspect="1"/>
            </p:cNvSpPr>
            <p:nvPr/>
          </p:nvSpPr>
          <p:spPr>
            <a:xfrm>
              <a:off x="7596000" y="3696709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>
              <a:spLocks noChangeAspect="1"/>
            </p:cNvSpPr>
            <p:nvPr/>
          </p:nvSpPr>
          <p:spPr>
            <a:xfrm>
              <a:off x="7236296" y="3789040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>
              <a:spLocks noChangeAspect="1"/>
            </p:cNvSpPr>
            <p:nvPr/>
          </p:nvSpPr>
          <p:spPr>
            <a:xfrm>
              <a:off x="598548" y="2519505"/>
              <a:ext cx="461304" cy="46130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4414801" y="764584"/>
              <a:ext cx="2533463" cy="3888432"/>
            </a:xfrm>
            <a:prstGeom prst="rect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>
              <a:spLocks noChangeAspect="1"/>
            </p:cNvSpPr>
            <p:nvPr/>
          </p:nvSpPr>
          <p:spPr>
            <a:xfrm>
              <a:off x="1868104" y="2150880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>
              <a:spLocks noChangeAspect="1"/>
            </p:cNvSpPr>
            <p:nvPr/>
          </p:nvSpPr>
          <p:spPr>
            <a:xfrm>
              <a:off x="1865160" y="3023984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" name="Изображение 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658" y="3134545"/>
              <a:ext cx="368300" cy="254000"/>
            </a:xfrm>
            <a:prstGeom prst="rect">
              <a:avLst/>
            </a:prstGeom>
          </p:spPr>
        </p:pic>
        <p:pic>
          <p:nvPicPr>
            <p:cNvPr id="82" name="Изображение 8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8080" y="1601521"/>
              <a:ext cx="469900" cy="419100"/>
            </a:xfrm>
            <a:prstGeom prst="rect">
              <a:avLst/>
            </a:prstGeom>
          </p:spPr>
        </p:pic>
        <p:pic>
          <p:nvPicPr>
            <p:cNvPr id="83" name="Изображение 8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74210" y="3437984"/>
              <a:ext cx="469900" cy="419100"/>
            </a:xfrm>
            <a:prstGeom prst="rect">
              <a:avLst/>
            </a:prstGeom>
          </p:spPr>
        </p:pic>
        <p:pic>
          <p:nvPicPr>
            <p:cNvPr id="84" name="Изображение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7727" y="2679501"/>
              <a:ext cx="203200" cy="16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530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RICH features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000" y="907200"/>
            <a:ext cx="7992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Angle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Quality of angle reconstruction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Reconstructed particle type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Reconstructed particle energy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Light intensity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…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80275" y="6189754"/>
            <a:ext cx="4594342" cy="191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Myriad Pro" charset="0"/>
                <a:ea typeface="Myriad Pro" charset="0"/>
                <a:cs typeface="Myriad Pro" charset="0"/>
              </a:rPr>
              <a:t>LHCb</a:t>
            </a:r>
            <a:r>
              <a:rPr lang="en-US" sz="1100" dirty="0">
                <a:latin typeface="Myriad Pro" charset="0"/>
                <a:ea typeface="Myriad Pro" charset="0"/>
                <a:cs typeface="Myriad Pro" charset="0"/>
              </a:rPr>
              <a:t> / https://</a:t>
            </a:r>
            <a:r>
              <a:rPr lang="en-US" sz="1100" dirty="0" err="1">
                <a:latin typeface="Myriad Pro" charset="0"/>
                <a:ea typeface="Myriad Pro" charset="0"/>
                <a:cs typeface="Myriad Pro" charset="0"/>
              </a:rPr>
              <a:t>cds.cern.ch</a:t>
            </a:r>
            <a:r>
              <a:rPr lang="en-US" sz="1100" dirty="0">
                <a:latin typeface="Myriad Pro" charset="0"/>
                <a:ea typeface="Myriad Pro" charset="0"/>
                <a:cs typeface="Myriad Pro" charset="0"/>
              </a:rPr>
              <a:t>/record/1495721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721" y="2795228"/>
            <a:ext cx="5689607" cy="3730116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008000"/>
            <a:ext cx="152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28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Calorimeter features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000" y="907200"/>
            <a:ext cx="6912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Measured particle enegry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Shower parameters:</a:t>
            </a: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              </a:t>
            </a: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,width, ...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Number of clusters in each layer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Intensity of the clusters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Distance form track of the original particle</a:t>
            </a:r>
            <a:endParaRPr lang="is-I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…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922" y="1346228"/>
            <a:ext cx="850900" cy="317500"/>
          </a:xfrm>
          <a:prstGeom prst="rect">
            <a:avLst/>
          </a:prstGeom>
        </p:spPr>
      </p:pic>
      <p:grpSp>
        <p:nvGrpSpPr>
          <p:cNvPr id="70" name="Группа 69"/>
          <p:cNvGrpSpPr/>
          <p:nvPr/>
        </p:nvGrpSpPr>
        <p:grpSpPr>
          <a:xfrm>
            <a:off x="1043608" y="3284984"/>
            <a:ext cx="6949819" cy="2880320"/>
            <a:chOff x="817371" y="3420442"/>
            <a:chExt cx="6949819" cy="2880320"/>
          </a:xfrm>
        </p:grpSpPr>
        <p:cxnSp>
          <p:nvCxnSpPr>
            <p:cNvPr id="313" name="Прямая со стрелкой 312"/>
            <p:cNvCxnSpPr/>
            <p:nvPr/>
          </p:nvCxnSpPr>
          <p:spPr>
            <a:xfrm>
              <a:off x="1178458" y="5029458"/>
              <a:ext cx="648072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4" name="Группа 313"/>
            <p:cNvGrpSpPr/>
            <p:nvPr/>
          </p:nvGrpSpPr>
          <p:grpSpPr>
            <a:xfrm>
              <a:off x="1826530" y="3420442"/>
              <a:ext cx="1116124" cy="2880320"/>
              <a:chOff x="1331640" y="2132856"/>
              <a:chExt cx="1116124" cy="2880320"/>
            </a:xfrm>
          </p:grpSpPr>
          <p:sp>
            <p:nvSpPr>
              <p:cNvPr id="315" name="Прямоугольник 314"/>
              <p:cNvSpPr/>
              <p:nvPr/>
            </p:nvSpPr>
            <p:spPr>
              <a:xfrm>
                <a:off x="1331640" y="2132856"/>
                <a:ext cx="576064" cy="288032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grpSp>
            <p:nvGrpSpPr>
              <p:cNvPr id="316" name="Группа 315"/>
              <p:cNvGrpSpPr/>
              <p:nvPr/>
            </p:nvGrpSpPr>
            <p:grpSpPr>
              <a:xfrm>
                <a:off x="1907704" y="2132856"/>
                <a:ext cx="540060" cy="2880319"/>
                <a:chOff x="2591780" y="2132856"/>
                <a:chExt cx="540060" cy="2880319"/>
              </a:xfrm>
            </p:grpSpPr>
            <p:sp>
              <p:nvSpPr>
                <p:cNvPr id="317" name="Прямоугольник 316"/>
                <p:cNvSpPr/>
                <p:nvPr/>
              </p:nvSpPr>
              <p:spPr>
                <a:xfrm>
                  <a:off x="2591780" y="213285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8" name="Прямоугольник 317"/>
                <p:cNvSpPr/>
                <p:nvPr/>
              </p:nvSpPr>
              <p:spPr>
                <a:xfrm>
                  <a:off x="2591780" y="242088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9" name="Прямоугольник 318"/>
                <p:cNvSpPr/>
                <p:nvPr/>
              </p:nvSpPr>
              <p:spPr>
                <a:xfrm>
                  <a:off x="2591780" y="2708920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0" name="Прямоугольник 319"/>
                <p:cNvSpPr/>
                <p:nvPr/>
              </p:nvSpPr>
              <p:spPr>
                <a:xfrm>
                  <a:off x="2591780" y="299695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1" name="Прямоугольник 320"/>
                <p:cNvSpPr/>
                <p:nvPr/>
              </p:nvSpPr>
              <p:spPr>
                <a:xfrm>
                  <a:off x="2591780" y="328498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2" name="Прямоугольник 321"/>
                <p:cNvSpPr/>
                <p:nvPr/>
              </p:nvSpPr>
              <p:spPr>
                <a:xfrm>
                  <a:off x="2591780" y="3573017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3" name="Прямоугольник 322"/>
                <p:cNvSpPr/>
                <p:nvPr/>
              </p:nvSpPr>
              <p:spPr>
                <a:xfrm>
                  <a:off x="2591780" y="386104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4" name="Прямоугольник 323"/>
                <p:cNvSpPr/>
                <p:nvPr/>
              </p:nvSpPr>
              <p:spPr>
                <a:xfrm>
                  <a:off x="2591780" y="4149082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5" name="Прямоугольник 324"/>
                <p:cNvSpPr/>
                <p:nvPr/>
              </p:nvSpPr>
              <p:spPr>
                <a:xfrm>
                  <a:off x="2591780" y="443711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6" name="Прямоугольник 325"/>
                <p:cNvSpPr/>
                <p:nvPr/>
              </p:nvSpPr>
              <p:spPr>
                <a:xfrm>
                  <a:off x="2591780" y="4725144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27" name="Группа 326"/>
            <p:cNvGrpSpPr/>
            <p:nvPr/>
          </p:nvGrpSpPr>
          <p:grpSpPr>
            <a:xfrm>
              <a:off x="3032664" y="3420442"/>
              <a:ext cx="1116124" cy="2880320"/>
              <a:chOff x="1331640" y="2132856"/>
              <a:chExt cx="1116124" cy="2880320"/>
            </a:xfrm>
          </p:grpSpPr>
          <p:sp>
            <p:nvSpPr>
              <p:cNvPr id="328" name="Прямоугольник 327"/>
              <p:cNvSpPr/>
              <p:nvPr/>
            </p:nvSpPr>
            <p:spPr>
              <a:xfrm>
                <a:off x="1331640" y="2132856"/>
                <a:ext cx="576064" cy="288032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grpSp>
            <p:nvGrpSpPr>
              <p:cNvPr id="329" name="Группа 328"/>
              <p:cNvGrpSpPr/>
              <p:nvPr/>
            </p:nvGrpSpPr>
            <p:grpSpPr>
              <a:xfrm>
                <a:off x="1907704" y="2132856"/>
                <a:ext cx="540060" cy="2880319"/>
                <a:chOff x="2591780" y="2132856"/>
                <a:chExt cx="540060" cy="2880319"/>
              </a:xfrm>
            </p:grpSpPr>
            <p:sp>
              <p:nvSpPr>
                <p:cNvPr id="330" name="Прямоугольник 329"/>
                <p:cNvSpPr/>
                <p:nvPr/>
              </p:nvSpPr>
              <p:spPr>
                <a:xfrm>
                  <a:off x="2591780" y="213285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1" name="Прямоугольник 330"/>
                <p:cNvSpPr/>
                <p:nvPr/>
              </p:nvSpPr>
              <p:spPr>
                <a:xfrm>
                  <a:off x="2591780" y="242088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2" name="Прямоугольник 331"/>
                <p:cNvSpPr/>
                <p:nvPr/>
              </p:nvSpPr>
              <p:spPr>
                <a:xfrm>
                  <a:off x="2591780" y="2708920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3" name="Прямоугольник 332"/>
                <p:cNvSpPr/>
                <p:nvPr/>
              </p:nvSpPr>
              <p:spPr>
                <a:xfrm>
                  <a:off x="2591780" y="299695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4" name="Прямоугольник 333"/>
                <p:cNvSpPr/>
                <p:nvPr/>
              </p:nvSpPr>
              <p:spPr>
                <a:xfrm>
                  <a:off x="2591780" y="3284986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5" name="Прямоугольник 334"/>
                <p:cNvSpPr/>
                <p:nvPr/>
              </p:nvSpPr>
              <p:spPr>
                <a:xfrm>
                  <a:off x="2591780" y="3573017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6" name="Прямоугольник 335"/>
                <p:cNvSpPr/>
                <p:nvPr/>
              </p:nvSpPr>
              <p:spPr>
                <a:xfrm>
                  <a:off x="2591780" y="3861049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7" name="Прямоугольник 336"/>
                <p:cNvSpPr/>
                <p:nvPr/>
              </p:nvSpPr>
              <p:spPr>
                <a:xfrm>
                  <a:off x="2591780" y="4149082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8" name="Прямоугольник 337"/>
                <p:cNvSpPr/>
                <p:nvPr/>
              </p:nvSpPr>
              <p:spPr>
                <a:xfrm>
                  <a:off x="2591780" y="443711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9" name="Прямоугольник 338"/>
                <p:cNvSpPr/>
                <p:nvPr/>
              </p:nvSpPr>
              <p:spPr>
                <a:xfrm>
                  <a:off x="2591780" y="4725144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40" name="Группа 339"/>
            <p:cNvGrpSpPr/>
            <p:nvPr/>
          </p:nvGrpSpPr>
          <p:grpSpPr>
            <a:xfrm>
              <a:off x="4238798" y="3420442"/>
              <a:ext cx="1116124" cy="2880320"/>
              <a:chOff x="1331640" y="2132856"/>
              <a:chExt cx="1116124" cy="2880320"/>
            </a:xfrm>
          </p:grpSpPr>
          <p:sp>
            <p:nvSpPr>
              <p:cNvPr id="341" name="Прямоугольник 340"/>
              <p:cNvSpPr/>
              <p:nvPr/>
            </p:nvSpPr>
            <p:spPr>
              <a:xfrm>
                <a:off x="1331640" y="2132856"/>
                <a:ext cx="576064" cy="288032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grpSp>
            <p:nvGrpSpPr>
              <p:cNvPr id="342" name="Группа 341"/>
              <p:cNvGrpSpPr/>
              <p:nvPr/>
            </p:nvGrpSpPr>
            <p:grpSpPr>
              <a:xfrm>
                <a:off x="1907704" y="2132856"/>
                <a:ext cx="540060" cy="2880319"/>
                <a:chOff x="2591780" y="2132856"/>
                <a:chExt cx="540060" cy="2880319"/>
              </a:xfrm>
            </p:grpSpPr>
            <p:sp>
              <p:nvSpPr>
                <p:cNvPr id="343" name="Прямоугольник 342"/>
                <p:cNvSpPr/>
                <p:nvPr/>
              </p:nvSpPr>
              <p:spPr>
                <a:xfrm>
                  <a:off x="2591780" y="213285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4" name="Прямоугольник 343"/>
                <p:cNvSpPr/>
                <p:nvPr/>
              </p:nvSpPr>
              <p:spPr>
                <a:xfrm>
                  <a:off x="2591780" y="242088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5" name="Прямоугольник 344"/>
                <p:cNvSpPr/>
                <p:nvPr/>
              </p:nvSpPr>
              <p:spPr>
                <a:xfrm>
                  <a:off x="2591780" y="2708920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6" name="Прямоугольник 345"/>
                <p:cNvSpPr/>
                <p:nvPr/>
              </p:nvSpPr>
              <p:spPr>
                <a:xfrm>
                  <a:off x="2591780" y="2996953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7" name="Прямоугольник 346"/>
                <p:cNvSpPr/>
                <p:nvPr/>
              </p:nvSpPr>
              <p:spPr>
                <a:xfrm>
                  <a:off x="2591780" y="3284986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8" name="Прямоугольник 347"/>
                <p:cNvSpPr/>
                <p:nvPr/>
              </p:nvSpPr>
              <p:spPr>
                <a:xfrm>
                  <a:off x="2591780" y="3573017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9" name="Прямоугольник 348"/>
                <p:cNvSpPr/>
                <p:nvPr/>
              </p:nvSpPr>
              <p:spPr>
                <a:xfrm>
                  <a:off x="2591780" y="3861049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0" name="Прямоугольник 349"/>
                <p:cNvSpPr/>
                <p:nvPr/>
              </p:nvSpPr>
              <p:spPr>
                <a:xfrm>
                  <a:off x="2591780" y="4149082"/>
                  <a:ext cx="540060" cy="288031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1" name="Прямоугольник 350"/>
                <p:cNvSpPr/>
                <p:nvPr/>
              </p:nvSpPr>
              <p:spPr>
                <a:xfrm>
                  <a:off x="2591780" y="443711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2" name="Прямоугольник 351"/>
                <p:cNvSpPr/>
                <p:nvPr/>
              </p:nvSpPr>
              <p:spPr>
                <a:xfrm>
                  <a:off x="2591780" y="4725144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53" name="Группа 352"/>
            <p:cNvGrpSpPr/>
            <p:nvPr/>
          </p:nvGrpSpPr>
          <p:grpSpPr>
            <a:xfrm>
              <a:off x="5444932" y="3420442"/>
              <a:ext cx="1116124" cy="2880320"/>
              <a:chOff x="1331640" y="2132856"/>
              <a:chExt cx="1116124" cy="2880320"/>
            </a:xfrm>
          </p:grpSpPr>
          <p:sp>
            <p:nvSpPr>
              <p:cNvPr id="354" name="Прямоугольник 353"/>
              <p:cNvSpPr/>
              <p:nvPr/>
            </p:nvSpPr>
            <p:spPr>
              <a:xfrm>
                <a:off x="1331640" y="2132856"/>
                <a:ext cx="576064" cy="288032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grpSp>
            <p:nvGrpSpPr>
              <p:cNvPr id="355" name="Группа 354"/>
              <p:cNvGrpSpPr/>
              <p:nvPr/>
            </p:nvGrpSpPr>
            <p:grpSpPr>
              <a:xfrm>
                <a:off x="1907704" y="2132856"/>
                <a:ext cx="540060" cy="2880319"/>
                <a:chOff x="2591780" y="2132856"/>
                <a:chExt cx="540060" cy="2880319"/>
              </a:xfrm>
            </p:grpSpPr>
            <p:sp>
              <p:nvSpPr>
                <p:cNvPr id="356" name="Прямоугольник 355"/>
                <p:cNvSpPr/>
                <p:nvPr/>
              </p:nvSpPr>
              <p:spPr>
                <a:xfrm>
                  <a:off x="2591780" y="213285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7" name="Прямоугольник 356"/>
                <p:cNvSpPr/>
                <p:nvPr/>
              </p:nvSpPr>
              <p:spPr>
                <a:xfrm>
                  <a:off x="2591780" y="242088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8" name="Прямоугольник 357"/>
                <p:cNvSpPr/>
                <p:nvPr/>
              </p:nvSpPr>
              <p:spPr>
                <a:xfrm>
                  <a:off x="2591780" y="2708920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9" name="Прямоугольник 358"/>
                <p:cNvSpPr/>
                <p:nvPr/>
              </p:nvSpPr>
              <p:spPr>
                <a:xfrm>
                  <a:off x="2591780" y="299695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0" name="Прямоугольник 359"/>
                <p:cNvSpPr/>
                <p:nvPr/>
              </p:nvSpPr>
              <p:spPr>
                <a:xfrm>
                  <a:off x="2591780" y="328498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1" name="Прямоугольник 360"/>
                <p:cNvSpPr/>
                <p:nvPr/>
              </p:nvSpPr>
              <p:spPr>
                <a:xfrm>
                  <a:off x="2591780" y="3573017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2" name="Прямоугольник 361"/>
                <p:cNvSpPr/>
                <p:nvPr/>
              </p:nvSpPr>
              <p:spPr>
                <a:xfrm>
                  <a:off x="2591780" y="386104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3" name="Прямоугольник 362"/>
                <p:cNvSpPr/>
                <p:nvPr/>
              </p:nvSpPr>
              <p:spPr>
                <a:xfrm>
                  <a:off x="2591780" y="4149082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4" name="Прямоугольник 363"/>
                <p:cNvSpPr/>
                <p:nvPr/>
              </p:nvSpPr>
              <p:spPr>
                <a:xfrm>
                  <a:off x="2591780" y="443711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5" name="Прямоугольник 364"/>
                <p:cNvSpPr/>
                <p:nvPr/>
              </p:nvSpPr>
              <p:spPr>
                <a:xfrm>
                  <a:off x="2591780" y="4725144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66" name="Группа 365"/>
            <p:cNvGrpSpPr/>
            <p:nvPr/>
          </p:nvGrpSpPr>
          <p:grpSpPr>
            <a:xfrm>
              <a:off x="6651066" y="3420442"/>
              <a:ext cx="1116124" cy="2880320"/>
              <a:chOff x="1331640" y="2132856"/>
              <a:chExt cx="1116124" cy="2880320"/>
            </a:xfrm>
          </p:grpSpPr>
          <p:sp>
            <p:nvSpPr>
              <p:cNvPr id="367" name="Прямоугольник 366"/>
              <p:cNvSpPr/>
              <p:nvPr/>
            </p:nvSpPr>
            <p:spPr>
              <a:xfrm>
                <a:off x="1331640" y="2132856"/>
                <a:ext cx="576064" cy="288032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  <p:grpSp>
            <p:nvGrpSpPr>
              <p:cNvPr id="368" name="Группа 367"/>
              <p:cNvGrpSpPr/>
              <p:nvPr/>
            </p:nvGrpSpPr>
            <p:grpSpPr>
              <a:xfrm>
                <a:off x="1907704" y="2132856"/>
                <a:ext cx="540060" cy="2880319"/>
                <a:chOff x="2591780" y="2132856"/>
                <a:chExt cx="540060" cy="2880319"/>
              </a:xfrm>
            </p:grpSpPr>
            <p:sp>
              <p:nvSpPr>
                <p:cNvPr id="369" name="Прямоугольник 368"/>
                <p:cNvSpPr/>
                <p:nvPr/>
              </p:nvSpPr>
              <p:spPr>
                <a:xfrm>
                  <a:off x="2591780" y="213285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0" name="Прямоугольник 369"/>
                <p:cNvSpPr/>
                <p:nvPr/>
              </p:nvSpPr>
              <p:spPr>
                <a:xfrm>
                  <a:off x="2591780" y="242088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1" name="Прямоугольник 370"/>
                <p:cNvSpPr/>
                <p:nvPr/>
              </p:nvSpPr>
              <p:spPr>
                <a:xfrm>
                  <a:off x="2591780" y="2708920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2" name="Прямоугольник 371"/>
                <p:cNvSpPr/>
                <p:nvPr/>
              </p:nvSpPr>
              <p:spPr>
                <a:xfrm>
                  <a:off x="2591780" y="299695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3" name="Прямоугольник 372"/>
                <p:cNvSpPr/>
                <p:nvPr/>
              </p:nvSpPr>
              <p:spPr>
                <a:xfrm>
                  <a:off x="2591780" y="3284986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4" name="Прямоугольник 373"/>
                <p:cNvSpPr/>
                <p:nvPr/>
              </p:nvSpPr>
              <p:spPr>
                <a:xfrm>
                  <a:off x="2591780" y="3573017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5" name="Прямоугольник 374"/>
                <p:cNvSpPr/>
                <p:nvPr/>
              </p:nvSpPr>
              <p:spPr>
                <a:xfrm>
                  <a:off x="2591780" y="3861049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6" name="Прямоугольник 375"/>
                <p:cNvSpPr/>
                <p:nvPr/>
              </p:nvSpPr>
              <p:spPr>
                <a:xfrm>
                  <a:off x="2591780" y="4149082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7" name="Прямоугольник 376"/>
                <p:cNvSpPr/>
                <p:nvPr/>
              </p:nvSpPr>
              <p:spPr>
                <a:xfrm>
                  <a:off x="2591780" y="4437113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8" name="Прямоугольник 377"/>
                <p:cNvSpPr/>
                <p:nvPr/>
              </p:nvSpPr>
              <p:spPr>
                <a:xfrm>
                  <a:off x="2591780" y="4725144"/>
                  <a:ext cx="540060" cy="2880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379" name="Группа 378"/>
            <p:cNvGrpSpPr/>
            <p:nvPr/>
          </p:nvGrpSpPr>
          <p:grpSpPr>
            <a:xfrm>
              <a:off x="1852444" y="4873857"/>
              <a:ext cx="512534" cy="293493"/>
              <a:chOff x="1259632" y="5373216"/>
              <a:chExt cx="512534" cy="293493"/>
            </a:xfrm>
          </p:grpSpPr>
          <p:grpSp>
            <p:nvGrpSpPr>
              <p:cNvPr id="380" name="Группа 379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385" name="Прямая соединительная линия 384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Прямая соединительная линия 385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Прямая соединительная линия 386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1" name="Группа 380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382" name="Прямая соединительная линия 381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Прямая соединительная линия 382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Прямая соединительная линия 383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8" name="Группа 387"/>
            <p:cNvGrpSpPr/>
            <p:nvPr/>
          </p:nvGrpSpPr>
          <p:grpSpPr>
            <a:xfrm>
              <a:off x="3078192" y="4572570"/>
              <a:ext cx="512534" cy="293493"/>
              <a:chOff x="1259632" y="5373216"/>
              <a:chExt cx="512534" cy="293493"/>
            </a:xfrm>
          </p:grpSpPr>
          <p:grpSp>
            <p:nvGrpSpPr>
              <p:cNvPr id="389" name="Группа 388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394" name="Прямая соединительная линия 393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Прямая соединительная линия 394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Прямая соединительная линия 395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0" name="Группа 389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391" name="Прямая соединительная линия 390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Прямая соединительная линия 391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Прямая соединительная линия 392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97" name="Группа 396"/>
            <p:cNvGrpSpPr/>
            <p:nvPr/>
          </p:nvGrpSpPr>
          <p:grpSpPr>
            <a:xfrm>
              <a:off x="3064429" y="4852410"/>
              <a:ext cx="512534" cy="293493"/>
              <a:chOff x="1259632" y="5373216"/>
              <a:chExt cx="512534" cy="293493"/>
            </a:xfrm>
          </p:grpSpPr>
          <p:grpSp>
            <p:nvGrpSpPr>
              <p:cNvPr id="398" name="Группа 397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03" name="Прямая соединительная линия 402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Прямая соединительная линия 403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Прямая соединительная линия 404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9" name="Группа 398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00" name="Прямая соединительная линия 399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Прямая соединительная линия 400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Прямая соединительная линия 401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6" name="Группа 405"/>
            <p:cNvGrpSpPr/>
            <p:nvPr/>
          </p:nvGrpSpPr>
          <p:grpSpPr>
            <a:xfrm>
              <a:off x="3078192" y="5155310"/>
              <a:ext cx="512534" cy="293493"/>
              <a:chOff x="1259632" y="5373216"/>
              <a:chExt cx="512534" cy="293493"/>
            </a:xfrm>
          </p:grpSpPr>
          <p:grpSp>
            <p:nvGrpSpPr>
              <p:cNvPr id="407" name="Группа 406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12" name="Прямая соединительная линия 411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Прямая соединительная линия 412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Прямая соединительная линия 413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8" name="Группа 407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09" name="Прямая соединительная линия 408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Прямая соединительная линия 409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Прямая соединительная линия 410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15" name="Группа 414"/>
            <p:cNvGrpSpPr/>
            <p:nvPr/>
          </p:nvGrpSpPr>
          <p:grpSpPr>
            <a:xfrm>
              <a:off x="4266324" y="4572570"/>
              <a:ext cx="512534" cy="293493"/>
              <a:chOff x="1259632" y="5373216"/>
              <a:chExt cx="512534" cy="293493"/>
            </a:xfrm>
          </p:grpSpPr>
          <p:grpSp>
            <p:nvGrpSpPr>
              <p:cNvPr id="416" name="Группа 415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21" name="Прямая соединительная линия 420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Прямая соединительная линия 421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Прямая соединительная линия 422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Группа 416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18" name="Прямая соединительная линия 417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Прямая соединительная линия 418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Прямая соединительная линия 419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4" name="Группа 423"/>
            <p:cNvGrpSpPr/>
            <p:nvPr/>
          </p:nvGrpSpPr>
          <p:grpSpPr>
            <a:xfrm>
              <a:off x="4252561" y="4852410"/>
              <a:ext cx="512534" cy="293493"/>
              <a:chOff x="1259632" y="5373216"/>
              <a:chExt cx="512534" cy="293493"/>
            </a:xfrm>
          </p:grpSpPr>
          <p:grpSp>
            <p:nvGrpSpPr>
              <p:cNvPr id="425" name="Группа 424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30" name="Прямая соединительная линия 429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Прямая соединительная линия 430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Прямая соединительная линия 431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6" name="Группа 425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27" name="Прямая соединительная линия 426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Прямая соединительная линия 427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Прямая соединительная линия 428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3" name="Группа 432"/>
            <p:cNvGrpSpPr/>
            <p:nvPr/>
          </p:nvGrpSpPr>
          <p:grpSpPr>
            <a:xfrm>
              <a:off x="4266324" y="5155310"/>
              <a:ext cx="512534" cy="293493"/>
              <a:chOff x="1259632" y="5373216"/>
              <a:chExt cx="512534" cy="293493"/>
            </a:xfrm>
          </p:grpSpPr>
          <p:grpSp>
            <p:nvGrpSpPr>
              <p:cNvPr id="434" name="Группа 433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39" name="Прямая соединительная линия 438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" name="Прямая соединительная линия 439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Прямая соединительная линия 440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5" name="Группа 434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36" name="Прямая соединительная линия 435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Прямая соединительная линия 436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" name="Прямая соединительная линия 437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2" name="Группа 441"/>
            <p:cNvGrpSpPr/>
            <p:nvPr/>
          </p:nvGrpSpPr>
          <p:grpSpPr>
            <a:xfrm>
              <a:off x="4274802" y="5436666"/>
              <a:ext cx="512534" cy="293493"/>
              <a:chOff x="1259632" y="5373216"/>
              <a:chExt cx="512534" cy="293493"/>
            </a:xfrm>
          </p:grpSpPr>
          <p:grpSp>
            <p:nvGrpSpPr>
              <p:cNvPr id="443" name="Группа 442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48" name="Прямая соединительная линия 447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9" name="Прямая соединительная линия 448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Прямая соединительная линия 449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4" name="Группа 443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45" name="Прямая соединительная линия 444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6" name="Прямая соединительная линия 445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7" name="Прямая соединительная линия 446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1" name="Группа 450"/>
            <p:cNvGrpSpPr/>
            <p:nvPr/>
          </p:nvGrpSpPr>
          <p:grpSpPr>
            <a:xfrm>
              <a:off x="4266324" y="4284538"/>
              <a:ext cx="512534" cy="293493"/>
              <a:chOff x="1259632" y="5373216"/>
              <a:chExt cx="512534" cy="293493"/>
            </a:xfrm>
          </p:grpSpPr>
          <p:grpSp>
            <p:nvGrpSpPr>
              <p:cNvPr id="452" name="Группа 451"/>
              <p:cNvGrpSpPr/>
              <p:nvPr/>
            </p:nvGrpSpPr>
            <p:grpSpPr>
              <a:xfrm>
                <a:off x="1275594" y="5373216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57" name="Прямая соединительная линия 456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Прямая соединительная линия 457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Прямая соединительная линия 458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3" name="Группа 452"/>
              <p:cNvGrpSpPr/>
              <p:nvPr/>
            </p:nvGrpSpPr>
            <p:grpSpPr>
              <a:xfrm flipV="1">
                <a:off x="1259632" y="5517232"/>
                <a:ext cx="496572" cy="149477"/>
                <a:chOff x="1275594" y="5373216"/>
                <a:chExt cx="496572" cy="149477"/>
              </a:xfrm>
            </p:grpSpPr>
            <p:cxnSp>
              <p:nvCxnSpPr>
                <p:cNvPr id="454" name="Прямая соединительная линия 453"/>
                <p:cNvCxnSpPr/>
                <p:nvPr/>
              </p:nvCxnSpPr>
              <p:spPr>
                <a:xfrm flipV="1">
                  <a:off x="1275594" y="5445224"/>
                  <a:ext cx="313234" cy="60106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Прямая соединительная линия 454"/>
                <p:cNvCxnSpPr/>
                <p:nvPr/>
              </p:nvCxnSpPr>
              <p:spPr>
                <a:xfrm>
                  <a:off x="1565983" y="5453159"/>
                  <a:ext cx="206183" cy="69534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Прямая соединительная линия 455"/>
                <p:cNvCxnSpPr/>
                <p:nvPr/>
              </p:nvCxnSpPr>
              <p:spPr>
                <a:xfrm flipV="1">
                  <a:off x="1547664" y="5373216"/>
                  <a:ext cx="224502" cy="7448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60" name="Прямая со стрелкой 459"/>
            <p:cNvCxnSpPr/>
            <p:nvPr/>
          </p:nvCxnSpPr>
          <p:spPr>
            <a:xfrm>
              <a:off x="1826530" y="4129498"/>
              <a:ext cx="298833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61" name="Изображение 4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4662" y="3826036"/>
              <a:ext cx="683695" cy="255110"/>
            </a:xfrm>
            <a:prstGeom prst="rect">
              <a:avLst/>
            </a:prstGeom>
          </p:spPr>
        </p:pic>
        <p:pic>
          <p:nvPicPr>
            <p:cNvPr id="462" name="Изображение 4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371" y="4932353"/>
              <a:ext cx="355600" cy="228600"/>
            </a:xfrm>
            <a:prstGeom prst="rect">
              <a:avLst/>
            </a:prstGeom>
          </p:spPr>
        </p:pic>
        <p:sp>
          <p:nvSpPr>
            <p:cNvPr id="463" name="TextBox 462"/>
            <p:cNvSpPr txBox="1"/>
            <p:nvPr/>
          </p:nvSpPr>
          <p:spPr>
            <a:xfrm>
              <a:off x="5179316" y="4190848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yriad Pro" charset="0"/>
                  <a:ea typeface="Myriad Pro" charset="0"/>
                  <a:cs typeface="Myriad Pro" charset="0"/>
                </a:rPr>
                <a:t>Cluster</a:t>
              </a:r>
              <a:endParaRPr lang="ru-RU" sz="24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7045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 anchor="t"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Times New Roman" pitchFamily="18" charset="0"/>
              </a:rPr>
              <a:t>Muon chambers features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000" y="907200"/>
            <a:ext cx="7776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Muon track parameters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Quality of track fit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Number of active chambers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Myriad Pro" charset="0"/>
                <a:ea typeface="Myriad Pro" charset="0"/>
                <a:cs typeface="Myriad Pro" charset="0"/>
              </a:rPr>
              <a:t>Distance between the track and the active chambers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dirty="0">
                <a:latin typeface="Myriad Pro" charset="0"/>
                <a:ea typeface="Myriad Pro" charset="0"/>
                <a:cs typeface="Myriad Pro" charset="0"/>
              </a:rPr>
              <a:t> 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is-IS" sz="2400" dirty="0">
                <a:latin typeface="Myriad Pro" charset="0"/>
                <a:ea typeface="Myriad Pro" charset="0"/>
                <a:cs typeface="Myriad Pro" charset="0"/>
              </a:rPr>
              <a:t>…</a:t>
            </a:r>
            <a:endParaRPr lang="ru-RU" sz="2400" dirty="0">
              <a:latin typeface="Myriad Pro" charset="0"/>
              <a:ea typeface="Myriad Pro" charset="0"/>
              <a:cs typeface="Myriad Pro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691680" y="2884469"/>
            <a:ext cx="5760640" cy="3496859"/>
            <a:chOff x="1763688" y="2713455"/>
            <a:chExt cx="6006268" cy="3645962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2477368" y="2713455"/>
              <a:ext cx="432048" cy="3027600"/>
              <a:chOff x="1835696" y="2204864"/>
              <a:chExt cx="432048" cy="3024336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1835696" y="220486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835696" y="2708920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1835696" y="3212976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1835696" y="3717032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1835696" y="4221088"/>
                <a:ext cx="432048" cy="50405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835696" y="472514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2977424" y="2713455"/>
              <a:ext cx="504056" cy="3027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4" name="Группа 63"/>
            <p:cNvGrpSpPr/>
            <p:nvPr/>
          </p:nvGrpSpPr>
          <p:grpSpPr>
            <a:xfrm>
              <a:off x="3549488" y="2713455"/>
              <a:ext cx="432048" cy="3027600"/>
              <a:chOff x="1835696" y="2204864"/>
              <a:chExt cx="432048" cy="3024336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835696" y="220486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35696" y="2708920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1835696" y="3212976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1835696" y="3717032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1835696" y="4221088"/>
                <a:ext cx="432048" cy="50405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835696" y="472514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1" name="Прямоугольник 70"/>
            <p:cNvSpPr/>
            <p:nvPr/>
          </p:nvSpPr>
          <p:spPr>
            <a:xfrm>
              <a:off x="4049544" y="2713455"/>
              <a:ext cx="504056" cy="3027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4621608" y="2713455"/>
              <a:ext cx="432048" cy="3027600"/>
              <a:chOff x="1835696" y="2204864"/>
              <a:chExt cx="432048" cy="3024336"/>
            </a:xfrm>
          </p:grpSpPr>
          <p:sp>
            <p:nvSpPr>
              <p:cNvPr id="73" name="Прямоугольник 72"/>
              <p:cNvSpPr/>
              <p:nvPr/>
            </p:nvSpPr>
            <p:spPr>
              <a:xfrm>
                <a:off x="1835696" y="220486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835696" y="2708920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35696" y="3212976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1835696" y="3717032"/>
                <a:ext cx="432048" cy="50405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1835696" y="4221088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1835696" y="472514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9" name="Прямоугольник 78"/>
            <p:cNvSpPr/>
            <p:nvPr/>
          </p:nvSpPr>
          <p:spPr>
            <a:xfrm>
              <a:off x="5121664" y="2713455"/>
              <a:ext cx="504056" cy="3027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0" name="Группа 79"/>
            <p:cNvGrpSpPr/>
            <p:nvPr/>
          </p:nvGrpSpPr>
          <p:grpSpPr>
            <a:xfrm>
              <a:off x="5693728" y="2713455"/>
              <a:ext cx="432048" cy="3027600"/>
              <a:chOff x="1835696" y="2204864"/>
              <a:chExt cx="432048" cy="3024336"/>
            </a:xfrm>
          </p:grpSpPr>
          <p:sp>
            <p:nvSpPr>
              <p:cNvPr id="81" name="Прямоугольник 80"/>
              <p:cNvSpPr/>
              <p:nvPr/>
            </p:nvSpPr>
            <p:spPr>
              <a:xfrm>
                <a:off x="1835696" y="220486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1835696" y="2708920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1835696" y="3212976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1835696" y="3717032"/>
                <a:ext cx="432048" cy="50405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1835696" y="4221088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1835696" y="472514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7" name="Прямоугольник 86"/>
            <p:cNvSpPr/>
            <p:nvPr/>
          </p:nvSpPr>
          <p:spPr>
            <a:xfrm>
              <a:off x="6193784" y="2713455"/>
              <a:ext cx="504056" cy="3027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8" name="Группа 87"/>
            <p:cNvGrpSpPr/>
            <p:nvPr/>
          </p:nvGrpSpPr>
          <p:grpSpPr>
            <a:xfrm>
              <a:off x="6765848" y="2713455"/>
              <a:ext cx="432048" cy="3027600"/>
              <a:chOff x="1835696" y="2204864"/>
              <a:chExt cx="432048" cy="3024336"/>
            </a:xfrm>
          </p:grpSpPr>
          <p:sp>
            <p:nvSpPr>
              <p:cNvPr id="89" name="Прямоугольник 88"/>
              <p:cNvSpPr/>
              <p:nvPr/>
            </p:nvSpPr>
            <p:spPr>
              <a:xfrm>
                <a:off x="1835696" y="220486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1835696" y="2708920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1835696" y="3212976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1835696" y="3717032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1835696" y="4221088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1835696" y="4725144"/>
                <a:ext cx="432048" cy="50405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Прямоугольник 94"/>
            <p:cNvSpPr/>
            <p:nvPr/>
          </p:nvSpPr>
          <p:spPr>
            <a:xfrm>
              <a:off x="7265900" y="2713455"/>
              <a:ext cx="504056" cy="3027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rPr>
                <a:t>Metal</a:t>
              </a:r>
              <a:endParaRPr lang="ru-RU" sz="24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  <p:cxnSp>
          <p:nvCxnSpPr>
            <p:cNvPr id="96" name="Прямая со стрелкой 95"/>
            <p:cNvCxnSpPr/>
            <p:nvPr/>
          </p:nvCxnSpPr>
          <p:spPr>
            <a:xfrm flipV="1">
              <a:off x="1763688" y="4347242"/>
              <a:ext cx="4728126" cy="819021"/>
            </a:xfrm>
            <a:prstGeom prst="straightConnector1">
              <a:avLst/>
            </a:prstGeom>
            <a:ln w="508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 стрелкой 96"/>
            <p:cNvCxnSpPr/>
            <p:nvPr/>
          </p:nvCxnSpPr>
          <p:spPr>
            <a:xfrm>
              <a:off x="2477368" y="5958351"/>
              <a:ext cx="401444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6491814" y="4347242"/>
              <a:ext cx="0" cy="1611109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9" name="Изображение 9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34719" y="4831742"/>
              <a:ext cx="203200" cy="241300"/>
            </a:xfrm>
            <a:prstGeom prst="rect">
              <a:avLst/>
            </a:prstGeom>
          </p:spPr>
        </p:pic>
        <p:pic>
          <p:nvPicPr>
            <p:cNvPr id="100" name="Изображение 9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9925" y="6041917"/>
              <a:ext cx="850900" cy="317500"/>
            </a:xfrm>
            <a:prstGeom prst="rect">
              <a:avLst/>
            </a:prstGeom>
          </p:spPr>
        </p:pic>
      </p:grp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1987" y="2463428"/>
            <a:ext cx="8509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881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riad Pro+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5688021</TotalTime>
  <Words>362</Words>
  <Application>Microsoft Macintosh PowerPoint</Application>
  <PresentationFormat>Экран (4:3)</PresentationFormat>
  <Paragraphs>97</Paragraphs>
  <Slides>14</Slides>
  <Notes>1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Myriad Pro</vt:lpstr>
      <vt:lpstr>Times New Roman</vt:lpstr>
      <vt:lpstr>Тема Office</vt:lpstr>
      <vt:lpstr>Machine learning in particle identification</vt:lpstr>
      <vt:lpstr>Overview</vt:lpstr>
      <vt:lpstr>Overview</vt:lpstr>
      <vt:lpstr>Problem statement</vt:lpstr>
      <vt:lpstr>General idea</vt:lpstr>
      <vt:lpstr>Tracking system features</vt:lpstr>
      <vt:lpstr>RICH features</vt:lpstr>
      <vt:lpstr>Calorimeter features</vt:lpstr>
      <vt:lpstr>Muon chambers features</vt:lpstr>
      <vt:lpstr>Machine learning in PID</vt:lpstr>
      <vt:lpstr>Machine learning in PID</vt:lpstr>
      <vt:lpstr>Probability</vt:lpstr>
      <vt:lpstr>Probability flatness</vt:lpstr>
      <vt:lpstr>Probability flatness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Andrey Ustyuzhanin</cp:lastModifiedBy>
  <cp:revision>1587</cp:revision>
  <dcterms:created xsi:type="dcterms:W3CDTF">2005-01-01T07:06:31Z</dcterms:created>
  <dcterms:modified xsi:type="dcterms:W3CDTF">2019-10-30T14:25:19Z</dcterms:modified>
</cp:coreProperties>
</file>