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sldIdLst>
    <p:sldId id="258" r:id="rId5"/>
    <p:sldId id="265" r:id="rId6"/>
    <p:sldId id="266" r:id="rId7"/>
    <p:sldId id="262" r:id="rId8"/>
    <p:sldId id="261" r:id="rId9"/>
    <p:sldId id="267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64" r:id="rId18"/>
    <p:sldId id="274" r:id="rId19"/>
    <p:sldId id="275" r:id="rId20"/>
    <p:sldId id="277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77" autoAdjust="0"/>
    <p:restoredTop sz="94660"/>
  </p:normalViewPr>
  <p:slideViewPr>
    <p:cSldViewPr snapToGrid="0">
      <p:cViewPr>
        <p:scale>
          <a:sx n="117" d="100"/>
          <a:sy n="117" d="100"/>
        </p:scale>
        <p:origin x="5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FDAB0-3815-DE40-98A0-D4748ED7AB6C}" type="datetimeFigureOut">
              <a:rPr lang="en-RU" smtClean="0"/>
              <a:t>5/27/20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D9FF7-1C9D-BC40-B9CF-45E6FE0F629F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100758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D971D-E062-4E3A-9256-C9F1BE7FC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312EAA-BEA0-49B5-9C5F-C9C5FA29D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C5F56-64F5-443B-8C1B-FC11F3092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13.04.2020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2FAF4-858F-422F-BE0F-094B8068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Andrey Ustyuzhanin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2F417-8248-45A5-AF46-77F4796BF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ABC42C-C6CC-47FC-904E-31573FDBB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3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1C920-BB07-4E64-AEAC-D14D1F5CB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3"/>
            <a:ext cx="10515600" cy="4758710"/>
          </a:xfrm>
          <a:prstGeom prst="rect">
            <a:avLst/>
          </a:prstGeom>
        </p:spPr>
        <p:txBody>
          <a:bodyPr>
            <a:normAutofit/>
          </a:bodyPr>
          <a:lstStyle>
            <a:lvl1pPr marL="7200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 sz="2400"/>
            </a:lvl1pPr>
            <a:lvl2pPr marL="1008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2000"/>
            </a:lvl2pPr>
            <a:lvl3pPr marL="1314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800"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/>
            </a:lvl4pPr>
            <a:lvl5pPr marL="1872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B6BAA2-D1AD-8C4E-91DE-7F67EDAD0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2BC9F9F-4877-FA4F-9CB7-213050EE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C11485F-D050-6243-8582-A2EFAD5CF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257F2958-960D-074A-9A25-7F13F77FC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3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21CFF-0CA8-2D43-9A85-70A17787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43E9BD-88E6-9E40-A873-8D42F31C8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5E55ABA-8C2A-FC4C-88D8-01897659CF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72202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410400" fontAlgn="ctr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C69259D8-85C8-AD46-B6E4-4350B50F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A87A59D-1541-EB41-9EF2-1C18CC038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081CDC2-B8A8-5D4B-8EDE-A5B7366A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43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42286-19DA-4FA9-8EA1-884BEE260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387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F72A3-437B-4178-8C02-76196725C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387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D541031-081E-D649-9D9D-B5A69B15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86A488A-F909-E947-83F1-C74499D0736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2505075"/>
            <a:ext cx="5181600" cy="3671888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759048-16B0-D642-8642-7D4ABFDA658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2" y="2505075"/>
            <a:ext cx="5181600" cy="3671888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E22A78F8-7F3C-8E4F-BC9B-97654A58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3E43F7A9-3982-2043-B17B-FCCBA40BC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A3852D33-C256-024C-AEEA-E4C92A0E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A1043-5271-44C1-ADF0-E00B147E5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05" y="72192"/>
            <a:ext cx="11806990" cy="7658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77E64-C5B1-4A45-AB4B-643B2527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11A6D-AEE4-4908-B506-9C7C56239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9DB5-F1E3-493B-B48D-AC38B5C2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2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3739345-E1BD-E140-82C7-84ACB10AEE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68ED403-BD55-2D43-AC1A-AC8F5EEEB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7287F617-A094-B649-BFCC-57208DBE3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06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46A6-D67E-4169-B8D9-976701E8B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CB2E9-75B3-4AC8-AE0C-72B3523D8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E26D22-B2E0-6E4C-9B37-6A8F27A36DB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80012" y="995363"/>
            <a:ext cx="6172200" cy="4873625"/>
          </a:xfrm>
          <a:prstGeom prst="rect">
            <a:avLst/>
          </a:prstGeom>
        </p:spPr>
        <p:txBody>
          <a:bodyPr/>
          <a:lstStyle>
            <a:lvl1pPr marL="228600" indent="-410400" fontAlgn="ctr">
              <a:spcBef>
                <a:spcPts val="10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6858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11430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16002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2057400" indent="-288000" fontAlgn="ctr">
              <a:spcBef>
                <a:spcPts val="1000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37CEA2BD-7BE8-2043-9E66-8B1C0D9006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2BD1247-5574-7143-8D83-B990617E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FB3E4B3B-1A43-3B47-9EB2-E062EC73E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5016A-DF0B-46AD-8FF6-25C2FB76F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ED4A8F-1CD7-4325-8095-6F64380D90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0D9CE2-D3BB-40B4-BBAF-21F8A4BAA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85147CD-29DD-924C-837A-07E8BC81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0393" y="6492875"/>
            <a:ext cx="1751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13.04.2020</a:t>
            </a:r>
            <a:endParaRPr lang="ru-RU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FD5531D-6032-364A-96D3-88334563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505" y="6492875"/>
            <a:ext cx="376766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36B28F7-104B-E24D-A7B4-CF4C894D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295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2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CE14D91-C0DA-C147-ADBB-76BD6EF80A21}"/>
              </a:ext>
            </a:extLst>
          </p:cNvPr>
          <p:cNvSpPr txBox="1"/>
          <p:nvPr userDrawn="1"/>
        </p:nvSpPr>
        <p:spPr>
          <a:xfrm>
            <a:off x="5629413" y="6362151"/>
            <a:ext cx="1107996" cy="235642"/>
          </a:xfrm>
          <a:prstGeom prst="rect">
            <a:avLst/>
          </a:prstGeom>
          <a:noFill/>
        </p:spPr>
        <p:txBody>
          <a:bodyPr vert="vert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RU" sz="7200" b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›</a:t>
            </a:r>
            <a:endParaRPr lang="en-RU" sz="7200" b="0" dirty="0">
              <a:solidFill>
                <a:schemeClr val="bg1"/>
              </a:solidFill>
            </a:endParaRPr>
          </a:p>
        </p:txBody>
      </p:sp>
      <p:sp>
        <p:nvSpPr>
          <p:cNvPr id="7" name="Title Placeholder 11">
            <a:extLst>
              <a:ext uri="{FF2B5EF4-FFF2-40B4-BE49-F238E27FC236}">
                <a16:creationId xmlns:a16="http://schemas.microsoft.com/office/drawing/2014/main" id="{A52A806E-2D27-144C-926E-C93B2813E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256607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442D7C-F4CD-43B3-B107-D6071D5F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E25C0-DC9F-463E-AD4F-70E1B2A45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1B76B-B647-4085-9CED-4F7C9E5E00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13.04.2020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B54ED-F8A8-4546-92E6-B0C3483DD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Andrey Ustyuzhanin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31F92-0CAF-447E-BDAB-0452548C87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C42C-C6CC-47FC-904E-31573FDBB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4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yPqjPekn7g&amp;feature=youtu.be" TargetMode="External"/><Relationship Id="rId2" Type="http://schemas.openxmlformats.org/officeDocument/2006/relationships/hyperlink" Target="https://arxiv.org/abs/1808.066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34-019-0141-3" TargetMode="External"/><Relationship Id="rId2" Type="http://schemas.openxmlformats.org/officeDocument/2006/relationships/hyperlink" Target="https://www.nature.com/articles/s41586-019-1666-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learning-to-simulate/home#h.p_hjnaJ6k8y0wo" TargetMode="External"/><Relationship Id="rId2" Type="http://schemas.openxmlformats.org/officeDocument/2006/relationships/hyperlink" Target="https://arxiv.org/abs/2002.0940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microsoft.com/en-us/research/wp-content/uploads/2009/10/Fourth_Paradigm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FHWTZ4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192140203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nature.com/articles/s41586-018-0361-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ai.com/blog/better-language-models/#sample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C30B9A-F4A3-4C5D-B6B4-792124224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792" y="5638976"/>
            <a:ext cx="771527" cy="703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B1E05E-9621-47AC-AA3F-FB23E4652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399" y="5642789"/>
            <a:ext cx="657385" cy="832261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8B3FAFC-1BF2-4748-8051-3C9A1EE67F7B}"/>
              </a:ext>
            </a:extLst>
          </p:cNvPr>
          <p:cNvSpPr txBox="1">
            <a:spLocks/>
          </p:cNvSpPr>
          <p:nvPr/>
        </p:nvSpPr>
        <p:spPr>
          <a:xfrm>
            <a:off x="1524000" y="6475050"/>
            <a:ext cx="9144000" cy="439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  <a:latin typeface="Myriad Pro" panose="020B0503030403020204" pitchFamily="34" charset="0"/>
              </a:rPr>
              <a:t>May </a:t>
            </a:r>
            <a:r>
              <a:rPr lang="ru-RU" sz="1200" dirty="0">
                <a:solidFill>
                  <a:schemeClr val="tx2"/>
                </a:solidFill>
                <a:latin typeface="Myriad Pro" panose="020B0503030403020204" pitchFamily="34" charset="0"/>
              </a:rPr>
              <a:t>25</a:t>
            </a:r>
            <a:r>
              <a:rPr lang="en-US" sz="1200" dirty="0">
                <a:solidFill>
                  <a:schemeClr val="tx2"/>
                </a:solidFill>
                <a:latin typeface="Myriad Pro" panose="020B0503030403020204" pitchFamily="34" charset="0"/>
              </a:rPr>
              <a:t>, 2020</a:t>
            </a:r>
            <a:endParaRPr lang="ru-RU" sz="1200" dirty="0">
              <a:solidFill>
                <a:schemeClr val="tx2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7936421-9813-9248-BD68-C90B6AD2D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88" y="270229"/>
            <a:ext cx="11428640" cy="2155861"/>
          </a:xfrm>
        </p:spPr>
        <p:txBody>
          <a:bodyPr>
            <a:noAutofit/>
          </a:bodyPr>
          <a:lstStyle/>
          <a:p>
            <a:pPr algn="l"/>
            <a:r>
              <a:rPr lang="en-US" sz="8000" b="1" dirty="0">
                <a:solidFill>
                  <a:schemeClr val="tx2"/>
                </a:solidFill>
                <a:latin typeface="Myriad Pro" panose="020B0503030403020204" pitchFamily="34" charset="0"/>
              </a:rPr>
              <a:t>Machine Intelligence</a:t>
            </a:r>
            <a:endParaRPr lang="ru-RU" sz="8000" b="1" dirty="0">
              <a:solidFill>
                <a:schemeClr val="tx2"/>
              </a:solidFill>
              <a:latin typeface="Myriad Pro" panose="020B0503030403020204" pitchFamily="34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60EBB76-1B7A-D64F-845D-E8EEBBF2AF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88" y="2340462"/>
            <a:ext cx="10332811" cy="642186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Myriad Pro" panose="020B0503030403020204" pitchFamily="34" charset="0"/>
              </a:rPr>
              <a:t>inter-disciplinary introduction</a:t>
            </a:r>
            <a:endParaRPr lang="ru-RU" sz="3200" dirty="0">
              <a:latin typeface="Myriad Pro" panose="020B0503030403020204" pitchFamily="34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456DC148-6CCF-8B4C-9981-09849304596B}"/>
              </a:ext>
            </a:extLst>
          </p:cNvPr>
          <p:cNvSpPr txBox="1">
            <a:spLocks/>
          </p:cNvSpPr>
          <p:nvPr/>
        </p:nvSpPr>
        <p:spPr>
          <a:xfrm>
            <a:off x="487589" y="3875352"/>
            <a:ext cx="8170636" cy="914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en-US" sz="1800" dirty="0">
                <a:latin typeface="Myriad Pro" panose="020B0503030403020204" pitchFamily="34" charset="0"/>
              </a:rPr>
              <a:t>Andrey </a:t>
            </a:r>
            <a:r>
              <a:rPr lang="en-US" sz="1800" dirty="0" err="1">
                <a:latin typeface="Myriad Pro" panose="020B0503030403020204" pitchFamily="34" charset="0"/>
              </a:rPr>
              <a:t>Ustyuzhanin</a:t>
            </a:r>
            <a:r>
              <a:rPr lang="en-US" sz="1800" dirty="0">
                <a:latin typeface="Myriad Pro" panose="020B0503030403020204" pitchFamily="34" charset="0"/>
              </a:rPr>
              <a:t> </a:t>
            </a:r>
            <a:r>
              <a:rPr lang="en-US" sz="1800" baseline="30000" dirty="0">
                <a:latin typeface="Myriad Pro" panose="020B0503030403020204" pitchFamily="34" charset="0"/>
              </a:rPr>
              <a:t>1,2</a:t>
            </a:r>
            <a:endParaRPr lang="ru-RU" sz="1800" baseline="30000" dirty="0">
              <a:latin typeface="Myriad Pro" panose="020B0503030403020204" pitchFamily="34" charset="0"/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4C6B1C05-E30E-CE42-A7ED-995F6069DAC8}"/>
              </a:ext>
            </a:extLst>
          </p:cNvPr>
          <p:cNvSpPr txBox="1">
            <a:spLocks/>
          </p:cNvSpPr>
          <p:nvPr/>
        </p:nvSpPr>
        <p:spPr>
          <a:xfrm>
            <a:off x="487589" y="4525024"/>
            <a:ext cx="8170636" cy="91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aseline="30000" dirty="0">
                <a:latin typeface="Myriad Pro" panose="020B0503030403020204" pitchFamily="34" charset="0"/>
              </a:rPr>
              <a:t>1</a:t>
            </a:r>
            <a:r>
              <a:rPr lang="en-US" sz="1400" dirty="0">
                <a:latin typeface="Myriad Pro" panose="020B0503030403020204" pitchFamily="34" charset="0"/>
              </a:rPr>
              <a:t> NRU HSE</a:t>
            </a:r>
          </a:p>
          <a:p>
            <a:pPr algn="l"/>
            <a:r>
              <a:rPr lang="en-US" sz="1400" baseline="30000" dirty="0">
                <a:latin typeface="Myriad Pro" panose="020B0503030403020204" pitchFamily="34" charset="0"/>
              </a:rPr>
              <a:t>2 </a:t>
            </a:r>
            <a:r>
              <a:rPr lang="en-US" sz="1400" dirty="0">
                <a:latin typeface="Myriad Pro" panose="020B0503030403020204" pitchFamily="34" charset="0"/>
              </a:rPr>
              <a:t>NUST </a:t>
            </a:r>
            <a:r>
              <a:rPr lang="en-US" sz="1400" dirty="0" err="1">
                <a:latin typeface="Myriad Pro" panose="020B0503030403020204" pitchFamily="34" charset="0"/>
              </a:rPr>
              <a:t>MISiS</a:t>
            </a:r>
            <a:endParaRPr lang="ru-RU" sz="1400" dirty="0">
              <a:latin typeface="Myriad Pro" panose="020B0503030403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24E1B2C-76FA-2041-A7E0-53725D748E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94" y="5668478"/>
            <a:ext cx="1217644" cy="72906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02A3E7F-5794-004E-B7BD-E775D94D8B34}"/>
              </a:ext>
            </a:extLst>
          </p:cNvPr>
          <p:cNvSpPr/>
          <p:nvPr/>
        </p:nvSpPr>
        <p:spPr>
          <a:xfrm>
            <a:off x="3153908" y="322902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/>
              <a:t>Advanced</a:t>
            </a:r>
            <a:r>
              <a:rPr lang="ru-RU" dirty="0"/>
              <a:t> </a:t>
            </a:r>
            <a:r>
              <a:rPr lang="ru-RU" dirty="0" err="1"/>
              <a:t>Computing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Machine</a:t>
            </a:r>
            <a:r>
              <a:rPr lang="ru-RU" dirty="0"/>
              <a:t> </a:t>
            </a:r>
            <a:r>
              <a:rPr lang="ru-RU" dirty="0" err="1"/>
              <a:t>Learning</a:t>
            </a:r>
            <a:r>
              <a:rPr lang="ru-RU" dirty="0"/>
              <a:t> </a:t>
            </a:r>
            <a:r>
              <a:rPr lang="ru-RU" dirty="0" err="1"/>
              <a:t>Course</a:t>
            </a:r>
            <a:r>
              <a:rPr lang="ru-RU" dirty="0"/>
              <a:t>                     </a:t>
            </a:r>
          </a:p>
          <a:p>
            <a:pPr algn="ctr"/>
            <a:r>
              <a:rPr lang="ru-RU" dirty="0"/>
              <a:t>25-27 </a:t>
            </a:r>
            <a:r>
              <a:rPr lang="ru-RU" dirty="0" err="1"/>
              <a:t>May</a:t>
            </a:r>
            <a:r>
              <a:rPr lang="ru-RU" dirty="0"/>
              <a:t> 2020, IGFAE </a:t>
            </a:r>
          </a:p>
        </p:txBody>
      </p:sp>
    </p:spTree>
    <p:extLst>
      <p:ext uri="{BB962C8B-B14F-4D97-AF65-F5344CB8AC3E}">
        <p14:creationId xmlns:p14="http://schemas.microsoft.com/office/powerpoint/2010/main" val="2187195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9701B14-E2D8-3F40-8219-0BC4BAEB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City street view simulation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99E07D-D4CE-6F47-B3DA-4DE7D959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84C2BEA-E240-9E4F-B985-413A5FED1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715E883-BAC2-DA41-B83F-0809CB82AA9B}"/>
              </a:ext>
            </a:extLst>
          </p:cNvPr>
          <p:cNvSpPr/>
          <p:nvPr/>
        </p:nvSpPr>
        <p:spPr>
          <a:xfrm>
            <a:off x="8156816" y="5834811"/>
            <a:ext cx="3365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>
                <a:hlinkClick r:id="rId2"/>
              </a:rPr>
              <a:t>https://arxiv.org/abs/1808.06601</a:t>
            </a:r>
            <a:r>
              <a:rPr lang="en-US"/>
              <a:t> 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8021275-93C4-CF43-A8DA-068E0E7D7CD9}"/>
              </a:ext>
            </a:extLst>
          </p:cNvPr>
          <p:cNvSpPr/>
          <p:nvPr/>
        </p:nvSpPr>
        <p:spPr>
          <a:xfrm>
            <a:off x="1139687" y="583481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https://www.youtube.com/watch?v=ayPqjPekn7g</a:t>
            </a:r>
            <a:endParaRPr lang="ru-RU" dirty="0"/>
          </a:p>
        </p:txBody>
      </p:sp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9C501AA1-23AF-3748-A8A6-BF3159FB5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2555"/>
            <a:ext cx="10515600" cy="2610769"/>
          </a:xfr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AEC052D-8317-534D-AC7C-73AA1A3D2A15}"/>
              </a:ext>
            </a:extLst>
          </p:cNvPr>
          <p:cNvSpPr/>
          <p:nvPr/>
        </p:nvSpPr>
        <p:spPr>
          <a:xfrm>
            <a:off x="3048000" y="451205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</a:t>
            </a:r>
            <a:r>
              <a:rPr lang="ru-RU" dirty="0" err="1"/>
              <a:t>his</a:t>
            </a:r>
            <a:r>
              <a:rPr lang="ru-RU" dirty="0"/>
              <a:t> </a:t>
            </a:r>
            <a:r>
              <a:rPr lang="ru-RU" dirty="0" err="1"/>
              <a:t>time</a:t>
            </a:r>
            <a:r>
              <a:rPr lang="ru-RU" dirty="0"/>
              <a:t> </a:t>
            </a:r>
            <a:r>
              <a:rPr lang="ru-RU" dirty="0" err="1"/>
              <a:t>lap</a:t>
            </a:r>
            <a:r>
              <a:rPr lang="ru-RU" dirty="0"/>
              <a:t> </a:t>
            </a:r>
            <a:r>
              <a:rPr lang="ru-RU" dirty="0" err="1"/>
              <a:t>shows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original</a:t>
            </a:r>
            <a:r>
              <a:rPr lang="ru-RU" dirty="0"/>
              <a:t> </a:t>
            </a:r>
            <a:r>
              <a:rPr lang="ru-RU" dirty="0" err="1"/>
              <a:t>scene</a:t>
            </a:r>
            <a:r>
              <a:rPr lang="ru-RU" dirty="0"/>
              <a:t> (</a:t>
            </a:r>
            <a:r>
              <a:rPr lang="ru-RU" dirty="0" err="1"/>
              <a:t>left</a:t>
            </a:r>
            <a:r>
              <a:rPr lang="ru-RU" dirty="0"/>
              <a:t>), </a:t>
            </a:r>
            <a:r>
              <a:rPr lang="ru-RU" dirty="0" err="1"/>
              <a:t>segmentation</a:t>
            </a:r>
            <a:r>
              <a:rPr lang="ru-RU" dirty="0"/>
              <a:t> </a:t>
            </a:r>
            <a:r>
              <a:rPr lang="ru-RU" dirty="0" err="1"/>
              <a:t>map</a:t>
            </a:r>
            <a:r>
              <a:rPr lang="ru-RU" dirty="0"/>
              <a:t> (</a:t>
            </a:r>
            <a:r>
              <a:rPr lang="ru-RU" dirty="0" err="1"/>
              <a:t>bottom</a:t>
            </a:r>
            <a:r>
              <a:rPr lang="ru-RU" dirty="0"/>
              <a:t> </a:t>
            </a:r>
            <a:r>
              <a:rPr lang="ru-RU" dirty="0" err="1"/>
              <a:t>right</a:t>
            </a:r>
            <a:r>
              <a:rPr lang="ru-RU" dirty="0"/>
              <a:t>)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neural-network</a:t>
            </a:r>
            <a:r>
              <a:rPr lang="ru-RU" dirty="0"/>
              <a:t> </a:t>
            </a:r>
            <a:r>
              <a:rPr lang="ru-RU" dirty="0" err="1"/>
              <a:t>produced</a:t>
            </a:r>
            <a:r>
              <a:rPr lang="ru-RU" dirty="0"/>
              <a:t> </a:t>
            </a:r>
            <a:r>
              <a:rPr lang="ru-RU" dirty="0" err="1"/>
              <a:t>scene</a:t>
            </a:r>
            <a:r>
              <a:rPr lang="ru-RU" dirty="0"/>
              <a:t> (</a:t>
            </a:r>
            <a:r>
              <a:rPr lang="ru-RU" dirty="0" err="1"/>
              <a:t>right</a:t>
            </a:r>
            <a:r>
              <a:rPr lang="ru-RU" dirty="0"/>
              <a:t>)</a:t>
            </a:r>
            <a:r>
              <a:rPr lang="en-US" dirty="0"/>
              <a:t> by NVIDIA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6222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54698DD-5ED1-DC4B-B643-C6F5F05FB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experimental confirmation that computations on quantum processors could be practically performed exponentially faster than on regular supercomputers</a:t>
            </a:r>
            <a:br>
              <a:rPr lang="en-US" dirty="0"/>
            </a:br>
            <a:r>
              <a:rPr lang="en-US" dirty="0">
                <a:hlinkClick r:id="rId2"/>
              </a:rPr>
              <a:t>https://www.nature.com/articles/s41586-019-1666-5</a:t>
            </a:r>
            <a:r>
              <a:rPr lang="en-US" dirty="0"/>
              <a:t> </a:t>
            </a:r>
          </a:p>
          <a:p>
            <a:r>
              <a:rPr lang="en-US" dirty="0"/>
              <a:t>keep 53 qubits strictly in sync during computation is not an easy task</a:t>
            </a:r>
          </a:p>
          <a:p>
            <a:r>
              <a:rPr lang="en-US" dirty="0"/>
              <a:t>How to control qubits with Reinforcement Learning: </a:t>
            </a:r>
            <a:r>
              <a:rPr lang="en-US" dirty="0">
                <a:hlinkClick r:id="rId3"/>
              </a:rPr>
              <a:t>https://www.nature.com/articles/s41534-019-0141-3</a:t>
            </a:r>
            <a:endParaRPr lang="en-US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ACCBABA-C3BA-9D4E-9415-9004E314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supremacy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F43D5CA-7F0D-6344-997B-D6E77BBD0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A44A0A2-B73D-204D-BBDF-52A6EDEA9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93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53F1EA3-7AAE-3145-9279-71196C13F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435" y="838035"/>
            <a:ext cx="10714381" cy="5851000"/>
          </a:xfrm>
        </p:spPr>
        <p:txBody>
          <a:bodyPr>
            <a:normAutofit/>
          </a:bodyPr>
          <a:lstStyle/>
          <a:p>
            <a:r>
              <a:rPr lang="en-US" dirty="0"/>
              <a:t>Paper by Alvaro Sanchez-Gonzalez et al. from Google (</a:t>
            </a:r>
            <a:r>
              <a:rPr lang="en-US" dirty="0">
                <a:hlinkClick r:id="rId2"/>
              </a:rPr>
              <a:t>link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The time lap</a:t>
            </a:r>
            <a:r>
              <a:rPr lang="en-US" dirty="0"/>
              <a:t> shows properly simulated water volume evolution (left) and simulated evolution by the trained neural network (right) with "Graph Network-based Simulators" .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6CB300C-05F1-DE42-BEC5-4117A47AA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Fluid dynamics computation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B5442F-445C-F04B-9422-78DD32760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C0E510-F51A-E047-B613-A5D258B6F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172786-77BB-E94B-A27A-A46A0A5FD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809" y="1504793"/>
            <a:ext cx="6790381" cy="384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38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81FA370-F3E5-F140-9D78-B04A4DCB4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Abridged History of science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C280ED-E08D-AB44-B502-398E8D557C0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3768725" cy="365125"/>
          </a:xfrm>
        </p:spPr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1219C1-B764-D04E-B8A9-10FD350EC5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1ABC42C-C6CC-47FC-904E-31573FDBB02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492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4E5D4-208B-F944-B273-80AD436F2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Jim Gray’s vision of science, 2009</a:t>
            </a:r>
            <a:endParaRPr lang="en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27B90-9C4C-5449-B726-95295B021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E6DF0-7D4A-CF4F-B409-552D9521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7F47F41-66C4-C642-AD03-F88F1688E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922337"/>
            <a:ext cx="7721600" cy="57531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4D2053C-D7D1-FE45-99A8-32147A789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935" y="1714500"/>
            <a:ext cx="2730283" cy="34290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28A9F88-08A5-2F4F-A7CE-219C21E973EC}"/>
              </a:ext>
            </a:extLst>
          </p:cNvPr>
          <p:cNvSpPr/>
          <p:nvPr/>
        </p:nvSpPr>
        <p:spPr>
          <a:xfrm>
            <a:off x="10390093" y="5143500"/>
            <a:ext cx="72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link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323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7DA7C-429D-B94A-BAAA-CC12B8D2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Physics-inspired approaches in ML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F08B1D-0418-0C4F-B6F5-6A2A7E4F6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Simulated Annealing</a:t>
            </a:r>
          </a:p>
          <a:p>
            <a:r>
              <a:rPr lang="en-US" dirty="0"/>
              <a:t>MCMC techniques</a:t>
            </a:r>
          </a:p>
          <a:p>
            <a:r>
              <a:rPr lang="en-US" dirty="0"/>
              <a:t>Gibbs sampling</a:t>
            </a:r>
          </a:p>
          <a:p>
            <a:r>
              <a:rPr lang="en-US" dirty="0"/>
              <a:t>Gaussian process</a:t>
            </a:r>
          </a:p>
          <a:p>
            <a:r>
              <a:rPr lang="en-US" dirty="0"/>
              <a:t>Gradient descent</a:t>
            </a:r>
          </a:p>
          <a:p>
            <a:r>
              <a:rPr lang="en-US" dirty="0"/>
              <a:t>Boltzmann Machine</a:t>
            </a:r>
          </a:p>
          <a:p>
            <a:r>
              <a:rPr lang="en-US" dirty="0"/>
              <a:t>Energy-based GANs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B64CCB-7FA4-5E47-AD82-29C3007F15A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72202" y="5633545"/>
            <a:ext cx="5181600" cy="5434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Arxiv:1903.10563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499D7B-F7DC-6843-8CB7-B223935E1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8811F3-FDF7-8C40-8032-A852BA4E2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884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15C45-9897-9342-AD50-258B8DFF2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ML application areas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F320C80-B052-834F-A653-14C3D07A47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73641"/>
            <a:ext cx="10551896" cy="4040481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A67AFB-6C57-C247-9025-AF2AC93C8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9B80D6-C4E7-FE46-A077-88B59D2CC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2802864-9F5B-A440-9725-02146215BF35}"/>
              </a:ext>
            </a:extLst>
          </p:cNvPr>
          <p:cNvSpPr/>
          <p:nvPr/>
        </p:nvSpPr>
        <p:spPr>
          <a:xfrm>
            <a:off x="7098896" y="5534166"/>
            <a:ext cx="2336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http://bit.ly/2FHWTZ4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3715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49FE4C-5367-1145-8B7A-D2441559C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Fast Calorimetry Simulation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A9AEF9-E17D-6B4B-8827-30D8308B8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69971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LHCb</a:t>
            </a:r>
            <a:r>
              <a:rPr lang="en-US" dirty="0"/>
              <a:t>-like calorimeter 30x30</a:t>
            </a:r>
          </a:p>
          <a:p>
            <a:r>
              <a:rPr lang="en-US" dirty="0"/>
              <a:t>5 conditional parameters per particle (3D momentum, 2D coordinate)</a:t>
            </a:r>
          </a:p>
          <a:p>
            <a:r>
              <a:rPr lang="en-US" dirty="0"/>
              <a:t>Electrons from particle gun shot at 1x1 cm square at the center of the calorimeter face</a:t>
            </a:r>
          </a:p>
          <a:p>
            <a:r>
              <a:rPr lang="en-US" dirty="0"/>
              <a:t>Approach: use GANs</a:t>
            </a:r>
          </a:p>
          <a:p>
            <a:r>
              <a:rPr lang="en-US"/>
              <a:t>10</a:t>
            </a:r>
            <a:r>
              <a:rPr lang="en-US" baseline="30000"/>
              <a:t>5 </a:t>
            </a:r>
            <a:r>
              <a:rPr lang="en-US"/>
              <a:t>x </a:t>
            </a:r>
            <a:r>
              <a:rPr lang="en-US" dirty="0"/>
              <a:t>speed-up!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00CF66-FD55-D44C-AE67-E8B36E493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062459-489E-024E-8C9D-99433B2AB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70815E-8138-EF4C-9BAF-11DDF0912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71" y="845746"/>
            <a:ext cx="6491324" cy="5660233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B28E3B3-42AE-C946-B40B-D304E7442B3B}"/>
              </a:ext>
            </a:extLst>
          </p:cNvPr>
          <p:cNvSpPr/>
          <p:nvPr/>
        </p:nvSpPr>
        <p:spPr>
          <a:xfrm>
            <a:off x="1751461" y="6416476"/>
            <a:ext cx="563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	</a:t>
            </a:r>
            <a:r>
              <a:rPr lang="ru-RU" dirty="0">
                <a:hlinkClick r:id="rId3"/>
              </a:rPr>
              <a:t>https://doi.org/10.1051/epjconf/201921402034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789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BEE15486-3D0A-8F4E-8441-1F3E47DE7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Better understanding how to use computer vision and natural language processing techniques, e.g., dealing with data structures, like trees and graphs, that can be analyzed with Deep Learning</a:t>
            </a:r>
          </a:p>
          <a:p>
            <a:r>
              <a:rPr lang="en-US" dirty="0"/>
              <a:t>Can ML help with our most computationally costly problems, like simulation or the combinatorial challenge of tracking?</a:t>
            </a:r>
          </a:p>
          <a:p>
            <a:r>
              <a:rPr lang="en-US" dirty="0"/>
              <a:t>Can fast O(ns-µs) NN inference be done with FPGAs to put ML early in the trigger / data acquisition process?</a:t>
            </a:r>
          </a:p>
          <a:p>
            <a:r>
              <a:rPr lang="en-US" dirty="0"/>
              <a:t>Can we design better architectures and training algorithms to tackle our HEP challenges?</a:t>
            </a:r>
          </a:p>
          <a:p>
            <a:r>
              <a:rPr lang="en-US" dirty="0"/>
              <a:t>How can we make best use of our simulation for inference without the PDF, e.g., Likelihood Free Inference?  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B6FA5DE-B76D-4945-9E79-0BAB42A30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AI Challenges in Physics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28F792-E14C-974E-A112-96945C46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8217A9-DC43-934A-A2B2-5F854775E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E98659A-7D5C-C74D-AEA5-6B04A391FC6B}"/>
              </a:ext>
            </a:extLst>
          </p:cNvPr>
          <p:cNvSpPr/>
          <p:nvPr/>
        </p:nvSpPr>
        <p:spPr>
          <a:xfrm>
            <a:off x="5022575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ru-RU" dirty="0">
                <a:hlinkClick r:id="rId2"/>
              </a:rPr>
              <a:t>nature.com/articles/s41586-018-0361-2</a:t>
            </a:r>
            <a:r>
              <a:rPr lang="en-US" dirty="0"/>
              <a:t>   </a:t>
            </a:r>
            <a:endParaRPr lang="ru-RU" dirty="0"/>
          </a:p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33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D3F53B0-BDAB-5540-B9F7-4ADFDD6F6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18253"/>
            <a:ext cx="7759148" cy="4758710"/>
          </a:xfrm>
        </p:spPr>
        <p:txBody>
          <a:bodyPr>
            <a:normAutofit fontScale="92500"/>
          </a:bodyPr>
          <a:lstStyle/>
          <a:p>
            <a:r>
              <a:rPr lang="en-US" dirty="0"/>
              <a:t>Head of Laboratory of methods for Big Data Analysis at </a:t>
            </a:r>
            <a:br>
              <a:rPr lang="en-US" dirty="0"/>
            </a:br>
            <a:r>
              <a:rPr lang="en-US" dirty="0"/>
              <a:t>Higher School of Economics (HSE),</a:t>
            </a:r>
          </a:p>
          <a:p>
            <a:pPr lvl="1"/>
            <a:r>
              <a:rPr lang="en-US" dirty="0"/>
              <a:t>Applications of Machine Learning to natural science challenges</a:t>
            </a:r>
          </a:p>
          <a:p>
            <a:pPr lvl="1"/>
            <a:r>
              <a:rPr lang="en-US" dirty="0"/>
              <a:t>HSE has joined </a:t>
            </a:r>
            <a:r>
              <a:rPr lang="en-US" dirty="0" err="1"/>
              <a:t>LHCb</a:t>
            </a:r>
            <a:r>
              <a:rPr lang="en-US" dirty="0"/>
              <a:t> in 2018</a:t>
            </a:r>
          </a:p>
          <a:p>
            <a:r>
              <a:rPr lang="en-US" dirty="0"/>
              <a:t>Head of </a:t>
            </a:r>
            <a:r>
              <a:rPr lang="en-US" dirty="0" err="1"/>
              <a:t>LHCb</a:t>
            </a:r>
            <a:r>
              <a:rPr lang="en-US" dirty="0"/>
              <a:t> Yandex School of Data Analysis (YSDA) team</a:t>
            </a:r>
          </a:p>
          <a:p>
            <a:r>
              <a:rPr lang="en-US" dirty="0"/>
              <a:t>Co-organizer of </a:t>
            </a:r>
            <a:r>
              <a:rPr lang="en-US" dirty="0" err="1"/>
              <a:t>Flavours</a:t>
            </a:r>
            <a:r>
              <a:rPr lang="en-US" dirty="0"/>
              <a:t> of Physics Kaggle competitions, 2015</a:t>
            </a:r>
          </a:p>
          <a:p>
            <a:r>
              <a:rPr lang="en-US" dirty="0"/>
              <a:t>Co-organizer of </a:t>
            </a:r>
            <a:r>
              <a:rPr lang="en-US" dirty="0" err="1"/>
              <a:t>TrackML</a:t>
            </a:r>
            <a:r>
              <a:rPr lang="en-US" dirty="0"/>
              <a:t> challenge (2018) </a:t>
            </a:r>
          </a:p>
          <a:p>
            <a:r>
              <a:rPr lang="en-US" dirty="0"/>
              <a:t>Education activities (5 MLHEP schools, ML at ICL, Clermont-Ferrand, URL Barcelona, Coursera)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B3BFD87-B0AF-B245-951A-16B54DF37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words about your lecturer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78919-FB4D-4A43-92C6-D4666E01A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67A5A2-0592-C647-84BC-A39EA941D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64687F-FAD7-7C4D-80DB-CB318183D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958" y="1276829"/>
            <a:ext cx="3334042" cy="504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5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1A8DC18A-855B-0747-B0FC-F5C096A08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  <a:p>
            <a:r>
              <a:rPr lang="en-US" dirty="0"/>
              <a:t>Magic of Machine Intelligence</a:t>
            </a:r>
          </a:p>
          <a:p>
            <a:r>
              <a:rPr lang="en-US" dirty="0"/>
              <a:t>For natural sciences</a:t>
            </a:r>
          </a:p>
          <a:p>
            <a:r>
              <a:rPr lang="en-US" dirty="0"/>
              <a:t>Linear models</a:t>
            </a:r>
          </a:p>
          <a:p>
            <a:r>
              <a:rPr lang="en-US" dirty="0"/>
              <a:t>Figures of merit</a:t>
            </a:r>
          </a:p>
          <a:p>
            <a:r>
              <a:rPr lang="en-US" dirty="0"/>
              <a:t>Overfitting: how to fool a linear regression</a:t>
            </a:r>
          </a:p>
          <a:p>
            <a:r>
              <a:rPr lang="en-US"/>
              <a:t>Regularization</a:t>
            </a:r>
            <a:endParaRPr lang="en-US" dirty="0"/>
          </a:p>
          <a:p>
            <a:r>
              <a:rPr lang="en-US" dirty="0"/>
              <a:t>Conclusion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E79A788-79CC-F146-B7D4-5C2DFBA50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7F855-AD5F-BF41-A717-A42CDEE0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ABDCEF-BA38-064A-BECE-68E8C643B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68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79D22-7949-6544-A49E-361186E06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Intelligence Magic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63548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5F3CD7-32E3-F14F-A50C-3604D7BB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Human-level playing in computer games (Go, StarCraft, </a:t>
            </a:r>
            <a:r>
              <a:rPr lang="en-GB" dirty="0" err="1"/>
              <a:t>Dota</a:t>
            </a:r>
            <a:r>
              <a:rPr lang="en-GB" dirty="0"/>
              <a:t> 2) and winning world's Go champion Lee Sedol by Google AlphaGo;</a:t>
            </a:r>
          </a:p>
          <a:p>
            <a:r>
              <a:rPr lang="en-GB" dirty="0"/>
              <a:t>Understanding and generation of human-readable and understandable texts;</a:t>
            </a:r>
          </a:p>
          <a:p>
            <a:r>
              <a:rPr lang="en-GB" dirty="0"/>
              <a:t>Recognition and generation of images indistinguishable from photos by the naked eye;</a:t>
            </a:r>
          </a:p>
          <a:p>
            <a:r>
              <a:rPr lang="en-GB" dirty="0"/>
              <a:t>Simulation of complicated physics processes;</a:t>
            </a:r>
          </a:p>
          <a:p>
            <a:r>
              <a:rPr lang="en-GB" dirty="0"/>
              <a:t>Controlling complicated real-time systems like quantum qubits;</a:t>
            </a:r>
          </a:p>
          <a:p>
            <a:r>
              <a:rPr lang="en-GB" dirty="0"/>
              <a:t>Controlling autonomous vehicles in populated regions;</a:t>
            </a:r>
          </a:p>
          <a:p>
            <a:r>
              <a:rPr lang="en-GB" dirty="0"/>
              <a:t>and many others.</a:t>
            </a:r>
          </a:p>
          <a:p>
            <a:endParaRPr lang="en-GB" dirty="0"/>
          </a:p>
          <a:p>
            <a:endParaRPr lang="en-RU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2727E-8510-5F4B-8904-4D776FCF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Myanmar Text" panose="020B0502040204020203" pitchFamily="34" charset="0"/>
              </a:rPr>
              <a:t>Remarkable examples of AI technologies progress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5831C-8ED2-6B41-B3D1-67B8994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45C92-D62A-F244-BEA6-C1F0B7F0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60CBE2-CB3B-2E43-85F6-54D09955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546076-1D0E-AF46-A4A3-FF5548D7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4E9B862-BC58-2E4C-BDBE-BF4AB5A6DAF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45740" y="2765425"/>
            <a:ext cx="906985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"Any sufficiently advanced technology is indistinguishable from magic." </a:t>
            </a:r>
            <a:br>
              <a:rPr lang="en-US" dirty="0"/>
            </a:br>
            <a:r>
              <a:rPr lang="en-US" dirty="0"/>
              <a:t>Arthur Clarke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103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321D2C-1D1D-2949-B6EB-DA2484D75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F7826-26D0-CC48-9C4B-C02D56DF3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B88FF-E53E-9545-8CDF-71E8E96C9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3428C2-981C-BA46-8C1C-ACC4BFC7E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278" y="0"/>
            <a:ext cx="8495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075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401C8E96-F480-3B44-B2F4-0C359F607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3"/>
            <a:ext cx="5257800" cy="4758710"/>
          </a:xfrm>
        </p:spPr>
        <p:txBody>
          <a:bodyPr/>
          <a:lstStyle/>
          <a:p>
            <a:r>
              <a:rPr lang="en-US" dirty="0"/>
              <a:t>Human-written input:</a:t>
            </a:r>
          </a:p>
          <a:p>
            <a:pPr marL="309600" indent="0">
              <a:buNone/>
            </a:pPr>
            <a:r>
              <a:rPr lang="en-US" dirty="0"/>
              <a:t>– "A train carriage containing controlled nuclear materials was stolen in Cincinnati today. Its whereabouts are unknown."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B9D9F5F-33C3-3548-8203-FDF771690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Human-level text understanding and generation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3E62EB-D381-1846-A7C8-899CCC64E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Andrey Ustyuzhanin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E3C3D1-CDC8-3844-8CF1-61A9DA5B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Объект 1">
            <a:extLst>
              <a:ext uri="{FF2B5EF4-FFF2-40B4-BE49-F238E27FC236}">
                <a16:creationId xmlns:a16="http://schemas.microsoft.com/office/drawing/2014/main" id="{27820456-D349-D84C-9EF1-846A34F5656A}"/>
              </a:ext>
            </a:extLst>
          </p:cNvPr>
          <p:cNvSpPr txBox="1">
            <a:spLocks/>
          </p:cNvSpPr>
          <p:nvPr/>
        </p:nvSpPr>
        <p:spPr>
          <a:xfrm>
            <a:off x="5370095" y="1458280"/>
            <a:ext cx="6119540" cy="475871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720000" indent="-410400" algn="l" defTabSz="914400" rtl="0" eaLnBrk="1" fontAlgn="ctr" latinLnBrk="0" hangingPunct="1">
              <a:lnSpc>
                <a:spcPct val="125000"/>
              </a:lnSpc>
              <a:spcBef>
                <a:spcPts val="700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08000" indent="-288000" algn="l" defTabSz="914400" rtl="0" eaLnBrk="1" fontAlgn="ctr" latinLnBrk="0" hangingPunct="1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14000" indent="-288000" algn="l" defTabSz="914400" rtl="0" eaLnBrk="1" fontAlgn="ctr" latinLnBrk="0" hangingPunct="1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88000" algn="l" defTabSz="914400" rtl="0" eaLnBrk="1" fontAlgn="ctr" latinLnBrk="0" hangingPunct="1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72000" indent="-288000" algn="l" defTabSz="914400" rtl="0" eaLnBrk="1" fontAlgn="ctr" latinLnBrk="0" hangingPunct="1">
              <a:lnSpc>
                <a:spcPct val="125000"/>
              </a:lnSpc>
              <a:spcBef>
                <a:spcPts val="700"/>
              </a:spcBef>
              <a:buClr>
                <a:schemeClr val="tx1"/>
              </a:buClr>
              <a:buFont typeface="System Font Regular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GPT2 models by </a:t>
            </a:r>
            <a:r>
              <a:rPr lang="en-US" dirty="0" err="1"/>
              <a:t>OpenAI</a:t>
            </a:r>
            <a:endParaRPr lang="en-US" dirty="0"/>
          </a:p>
          <a:p>
            <a:pPr marL="309600" indent="0">
              <a:buNone/>
            </a:pPr>
            <a:r>
              <a:rPr lang="en-US" dirty="0"/>
              <a:t>- "The incident occurred on the downtown train line,  </a:t>
            </a:r>
          </a:p>
          <a:p>
            <a:pPr marL="309600" indent="0">
              <a:buNone/>
            </a:pPr>
            <a:r>
              <a:rPr lang="en-US" dirty="0"/>
              <a:t>which runs from Covington and Ashland stations."</a:t>
            </a:r>
          </a:p>
          <a:p>
            <a:pPr marL="309600" indent="0">
              <a:buNone/>
            </a:pPr>
            <a:r>
              <a:rPr lang="en-US" dirty="0"/>
              <a:t>- "In an email to Ohio news outlets, the U.S.  </a:t>
            </a:r>
          </a:p>
          <a:p>
            <a:pPr marL="309600" indent="0">
              <a:buNone/>
            </a:pPr>
            <a:r>
              <a:rPr lang="en-US" dirty="0"/>
              <a:t>Department of Energy said it is working with the Federal  </a:t>
            </a:r>
          </a:p>
          <a:p>
            <a:pPr marL="309600" indent="0">
              <a:buNone/>
            </a:pPr>
            <a:r>
              <a:rPr lang="en-US" dirty="0"/>
              <a:t>Railroad Administration to find the thief."</a:t>
            </a:r>
          </a:p>
          <a:p>
            <a:pPr marL="309600" indent="0">
              <a:buNone/>
            </a:pPr>
            <a:r>
              <a:rPr lang="en-US" dirty="0"/>
              <a:t>- "The theft of this nuclear material will have significant  </a:t>
            </a:r>
          </a:p>
          <a:p>
            <a:pPr marL="309600" indent="0">
              <a:buNone/>
            </a:pPr>
            <a:r>
              <a:rPr lang="en-US" dirty="0"/>
              <a:t>negative consequences on public and environmental health,  </a:t>
            </a:r>
          </a:p>
          <a:p>
            <a:pPr marL="309600" indent="0">
              <a:buNone/>
            </a:pPr>
            <a:r>
              <a:rPr lang="en-US" dirty="0"/>
              <a:t>our workforce and the economy of our nation," said Tom Hicks,  </a:t>
            </a:r>
          </a:p>
          <a:p>
            <a:pPr marL="309600" indent="0">
              <a:buNone/>
            </a:pPr>
            <a:r>
              <a:rPr lang="en-US" dirty="0"/>
              <a:t>the U.S. Energy Secretary, in a statement. "Our top priority is  </a:t>
            </a:r>
          </a:p>
          <a:p>
            <a:pPr marL="309600" indent="0">
              <a:buNone/>
            </a:pPr>
            <a:r>
              <a:rPr lang="en-US" dirty="0"/>
              <a:t>to secure the theft and ensure it doesn’t happen again."</a:t>
            </a:r>
          </a:p>
          <a:p>
            <a:pPr marL="309600" indent="0">
              <a:buNone/>
            </a:pPr>
            <a:r>
              <a:rPr lang="en-US" dirty="0"/>
              <a:t>- "The stolen material was taken from the University of  </a:t>
            </a:r>
          </a:p>
          <a:p>
            <a:pPr marL="309600" indent="0">
              <a:buNone/>
            </a:pPr>
            <a:r>
              <a:rPr lang="en-US" dirty="0"/>
              <a:t>Cincinnati’s Research Triangle Park nuclear research site,  </a:t>
            </a:r>
          </a:p>
          <a:p>
            <a:pPr marL="309600" indent="0">
              <a:buNone/>
            </a:pPr>
            <a:r>
              <a:rPr lang="en-US" dirty="0"/>
              <a:t>according to a news release from Department officials.” …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B1A992-6F07-2449-A9C5-7EF9889F9191}"/>
              </a:ext>
            </a:extLst>
          </p:cNvPr>
          <p:cNvSpPr/>
          <p:nvPr/>
        </p:nvSpPr>
        <p:spPr>
          <a:xfrm>
            <a:off x="2585395" y="6123543"/>
            <a:ext cx="5847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2"/>
              </a:rPr>
              <a:t>https://openai.com/blog/better-language-models/#sample2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756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70A1295-61BC-4214-AA3E-D39667302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7E7041D-320E-EC47-9C01-F0812D8D4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5116529"/>
            <a:ext cx="10592174" cy="10006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latin typeface="+mj-lt"/>
              </a:rPr>
              <a:t>Comprehension of written text. </a:t>
            </a:r>
            <a:r>
              <a:rPr lang="en-US" sz="4000" dirty="0" err="1">
                <a:latin typeface="+mj-lt"/>
              </a:rPr>
              <a:t>SuperGLUE</a:t>
            </a:r>
            <a:r>
              <a:rPr lang="en-US" sz="4000" dirty="0">
                <a:latin typeface="+mj-lt"/>
              </a:rPr>
              <a:t> metric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28CC613-2D18-DF48-9DA2-3D9112FB5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514"/>
          <a:stretch/>
        </p:blipFill>
        <p:spPr>
          <a:xfrm>
            <a:off x="-1" y="10"/>
            <a:ext cx="12192001" cy="4201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B139475-2B26-4CA9-9413-DE741E49F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2941813"/>
            <a:ext cx="12188952" cy="1828800"/>
            <a:chOff x="-305" y="3144820"/>
            <a:chExt cx="9182100" cy="1551136"/>
          </a:xfrm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C6BF63-6277-4C39-BE5D-3C341662C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76854"/>
              <a:ext cx="9182100" cy="1019102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EA3BAD9-C130-4A9C-9086-20D132A6C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44820"/>
              <a:ext cx="9182100" cy="932744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587D38B-9E07-4A8B-B285-5FEBF6A60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80789"/>
              <a:ext cx="9182100" cy="544245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EF4DD4B-217B-4346-A2B8-432793639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324550"/>
              <a:ext cx="9182100" cy="765639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31055B-756C-344A-8401-F138F8253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Andrey Ustyuzhanin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6FA6D1-8503-934C-9BB3-6774B76DB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21ABC42C-C6CC-47FC-904E-31573FDBB029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46083742"/>
      </p:ext>
    </p:extLst>
  </p:cSld>
  <p:clrMapOvr>
    <a:masterClrMapping/>
  </p:clrMapOvr>
</p:sld>
</file>

<file path=ppt/theme/theme1.xml><?xml version="1.0" encoding="utf-8"?>
<a:theme xmlns:a="http://schemas.openxmlformats.org/drawingml/2006/main" name="HSE">
  <a:themeElements>
    <a:clrScheme name="HSE">
      <a:dk1>
        <a:srgbClr val="000000"/>
      </a:dk1>
      <a:lt1>
        <a:srgbClr val="FFFFFF"/>
      </a:lt1>
      <a:dk2>
        <a:srgbClr val="005AAA"/>
      </a:dk2>
      <a:lt2>
        <a:srgbClr val="CED9EA"/>
      </a:lt2>
      <a:accent1>
        <a:srgbClr val="992622"/>
      </a:accent1>
      <a:accent2>
        <a:srgbClr val="F36C2A"/>
      </a:accent2>
      <a:accent3>
        <a:srgbClr val="E58224"/>
      </a:accent3>
      <a:accent4>
        <a:srgbClr val="142B50"/>
      </a:accent4>
      <a:accent5>
        <a:srgbClr val="4C5FAB"/>
      </a:accent5>
      <a:accent6>
        <a:srgbClr val="28A348"/>
      </a:accent6>
      <a:hlink>
        <a:srgbClr val="000000"/>
      </a:hlink>
      <a:folHlink>
        <a:srgbClr val="000000"/>
      </a:folHlink>
    </a:clrScheme>
    <a:fontScheme name="HSE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F92DA508495354898BAAA65F78C1E56" ma:contentTypeVersion="2" ma:contentTypeDescription="Создание документа." ma:contentTypeScope="" ma:versionID="81b1a881905ec1e446a9a94e9eb6fc8d">
  <xsd:schema xmlns:xsd="http://www.w3.org/2001/XMLSchema" xmlns:xs="http://www.w3.org/2001/XMLSchema" xmlns:p="http://schemas.microsoft.com/office/2006/metadata/properties" xmlns:ns2="d258768f-595e-4f2e-bb13-e4a347c6cd1e" targetNamespace="http://schemas.microsoft.com/office/2006/metadata/properties" ma:root="true" ma:fieldsID="09709213625c3507324bf92500a85a69" ns2:_="">
    <xsd:import namespace="d258768f-595e-4f2e-bb13-e4a347c6cd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58768f-595e-4f2e-bb13-e4a347c6cd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B40442-68EA-4285-AAFD-0966C47C499C}">
  <ds:schemaRefs>
    <ds:schemaRef ds:uri="http://purl.org/dc/dcmitype/"/>
    <ds:schemaRef ds:uri="d258768f-595e-4f2e-bb13-e4a347c6cd1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9DCFF4E-7731-4E81-AB1D-41746E451C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C533A-F944-4775-A310-9570272E09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58768f-595e-4f2e-bb13-e4a347c6cd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857</Words>
  <Application>Microsoft Macintosh PowerPoint</Application>
  <PresentationFormat>Широкоэкранный</PresentationFormat>
  <Paragraphs>133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Menlo Bold</vt:lpstr>
      <vt:lpstr>Myriad Pro</vt:lpstr>
      <vt:lpstr>System Font Regular</vt:lpstr>
      <vt:lpstr>HSE</vt:lpstr>
      <vt:lpstr>Machine Intelligence</vt:lpstr>
      <vt:lpstr>A few words about your lecturer</vt:lpstr>
      <vt:lpstr>Outlook</vt:lpstr>
      <vt:lpstr>Machine Intelligence Magic</vt:lpstr>
      <vt:lpstr>Remarkable examples of AI technologies progress</vt:lpstr>
      <vt:lpstr>"Any sufficiently advanced technology is indistinguishable from magic."  Arthur Clarke</vt:lpstr>
      <vt:lpstr>Презентация PowerPoint</vt:lpstr>
      <vt:lpstr>Human-level text understanding and generation</vt:lpstr>
      <vt:lpstr>Comprehension of written text. SuperGLUE metric</vt:lpstr>
      <vt:lpstr>City street view simulation</vt:lpstr>
      <vt:lpstr>Quantum supremacy</vt:lpstr>
      <vt:lpstr>Fluid dynamics computation</vt:lpstr>
      <vt:lpstr>Abridged History of science</vt:lpstr>
      <vt:lpstr>Jim Gray’s vision of science, 2009</vt:lpstr>
      <vt:lpstr>Physics-inspired approaches in ML</vt:lpstr>
      <vt:lpstr>Important ML application areas</vt:lpstr>
      <vt:lpstr>Example: Fast Calorimetry Simulation</vt:lpstr>
      <vt:lpstr>Modern AI Challenges in Physics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Intelligence</dc:title>
  <dc:creator>Устюжанин Андрей Евгеньевич</dc:creator>
  <cp:lastModifiedBy>Устюжанин Андрей Евгеньевич</cp:lastModifiedBy>
  <cp:revision>12</cp:revision>
  <dcterms:created xsi:type="dcterms:W3CDTF">2020-05-18T19:58:48Z</dcterms:created>
  <dcterms:modified xsi:type="dcterms:W3CDTF">2020-05-26T23:26:05Z</dcterms:modified>
</cp:coreProperties>
</file>