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62" r:id="rId3"/>
    <p:sldId id="278" r:id="rId4"/>
    <p:sldId id="263" r:id="rId5"/>
    <p:sldId id="270" r:id="rId6"/>
    <p:sldId id="279" r:id="rId7"/>
    <p:sldId id="271" r:id="rId8"/>
    <p:sldId id="261" r:id="rId9"/>
    <p:sldId id="277" r:id="rId10"/>
    <p:sldId id="272" r:id="rId11"/>
    <p:sldId id="273" r:id="rId12"/>
    <p:sldId id="274" r:id="rId13"/>
    <p:sldId id="275" r:id="rId14"/>
    <p:sldId id="276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42" autoAdjust="0"/>
    <p:restoredTop sz="94660"/>
  </p:normalViewPr>
  <p:slideViewPr>
    <p:cSldViewPr>
      <p:cViewPr>
        <p:scale>
          <a:sx n="96" d="100"/>
          <a:sy n="96" d="100"/>
        </p:scale>
        <p:origin x="-1272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C0142-A2FA-4252-81B4-80E92450D979}" type="datetimeFigureOut">
              <a:rPr lang="es-ES" smtClean="0"/>
              <a:t>08/01/2020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30474-B8AC-49AE-B437-E044A4B240A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945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0474-B8AC-49AE-B437-E044A4B240A8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8773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DAD81-745D-C946-BED7-A1F289B5808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964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0474-B8AC-49AE-B437-E044A4B240A8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9863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0474-B8AC-49AE-B437-E044A4B240A8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9863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0474-B8AC-49AE-B437-E044A4B240A8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9863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0474-B8AC-49AE-B437-E044A4B240A8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9863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DAD81-745D-C946-BED7-A1F289B5808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251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DAD81-745D-C946-BED7-A1F289B5808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99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DAD81-745D-C946-BED7-A1F289B5808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24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DAD81-745D-C946-BED7-A1F289B5808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34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5C7B-FBA2-4F9F-A81A-B1AA80371794}" type="datetimeFigureOut">
              <a:rPr lang="es-ES" smtClean="0"/>
              <a:t>08/01/2020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D2F6-A595-43CE-866D-20FF6FECC5C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5C7B-FBA2-4F9F-A81A-B1AA80371794}" type="datetimeFigureOut">
              <a:rPr lang="es-ES" smtClean="0"/>
              <a:t>08/01/2020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D2F6-A595-43CE-866D-20FF6FECC5C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5C7B-FBA2-4F9F-A81A-B1AA80371794}" type="datetimeFigureOut">
              <a:rPr lang="es-ES" smtClean="0"/>
              <a:t>08/01/2020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D2F6-A595-43CE-866D-20FF6FECC5C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5C7B-FBA2-4F9F-A81A-B1AA80371794}" type="datetimeFigureOut">
              <a:rPr lang="es-ES" smtClean="0"/>
              <a:t>08/01/2020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D2F6-A595-43CE-866D-20FF6FECC5C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5C7B-FBA2-4F9F-A81A-B1AA80371794}" type="datetimeFigureOut">
              <a:rPr lang="es-ES" smtClean="0"/>
              <a:t>08/01/2020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D2F6-A595-43CE-866D-20FF6FECC5C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5C7B-FBA2-4F9F-A81A-B1AA80371794}" type="datetimeFigureOut">
              <a:rPr lang="es-ES" smtClean="0"/>
              <a:t>08/01/2020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D2F6-A595-43CE-866D-20FF6FECC5C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5C7B-FBA2-4F9F-A81A-B1AA80371794}" type="datetimeFigureOut">
              <a:rPr lang="es-ES" smtClean="0"/>
              <a:t>08/01/2020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D2F6-A595-43CE-866D-20FF6FECC5C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5C7B-FBA2-4F9F-A81A-B1AA80371794}" type="datetimeFigureOut">
              <a:rPr lang="es-ES" smtClean="0"/>
              <a:t>08/01/2020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D2F6-A595-43CE-866D-20FF6FECC5C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5C7B-FBA2-4F9F-A81A-B1AA80371794}" type="datetimeFigureOut">
              <a:rPr lang="es-ES" smtClean="0"/>
              <a:t>08/01/2020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D2F6-A595-43CE-866D-20FF6FECC5CA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5C7B-FBA2-4F9F-A81A-B1AA80371794}" type="datetimeFigureOut">
              <a:rPr lang="es-ES" smtClean="0"/>
              <a:t>08/01/2020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0D2F6-A595-43CE-866D-20FF6FECC5CA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E5C7B-FBA2-4F9F-A81A-B1AA80371794}" type="datetimeFigureOut">
              <a:rPr lang="es-ES" smtClean="0"/>
              <a:t>08/01/2020</a:t>
            </a:fld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F0D2F6-A595-43CE-866D-20FF6FECC5CA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3F0D2F6-A595-43CE-866D-20FF6FECC5CA}" type="slidenum">
              <a:rPr lang="es-ES" smtClean="0"/>
              <a:t>‹Nº›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17E5C7B-FBA2-4F9F-A81A-B1AA80371794}" type="datetimeFigureOut">
              <a:rPr lang="es-ES" smtClean="0"/>
              <a:t>08/01/2020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hyperlink" Target="https://youtu.be/53wvQWz5pK4" TargetMode="Externa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6.png"/><Relationship Id="rId7" Type="http://schemas.openxmlformats.org/officeDocument/2006/relationships/image" Target="../media/image1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5688632" cy="925959"/>
          </a:xfrm>
        </p:spPr>
        <p:txBody>
          <a:bodyPr/>
          <a:lstStyle/>
          <a:p>
            <a:r>
              <a:rPr lang="es-ES" sz="4800" dirty="0" smtClean="0">
                <a:latin typeface="Trebuchet MS" pitchFamily="34" charset="0"/>
              </a:rPr>
              <a:t>RA 2019 </a:t>
            </a:r>
            <a:r>
              <a:rPr lang="es-ES" sz="4800" dirty="0" err="1">
                <a:latin typeface="Trebuchet MS" pitchFamily="34" charset="0"/>
              </a:rPr>
              <a:t>H</a:t>
            </a:r>
            <a:r>
              <a:rPr lang="es-ES" sz="4800" dirty="0" err="1" smtClean="0">
                <a:latin typeface="Trebuchet MS" pitchFamily="34" charset="0"/>
              </a:rPr>
              <a:t>ighlights</a:t>
            </a:r>
            <a:endParaRPr lang="es-ES" sz="4800" dirty="0">
              <a:latin typeface="Trebuchet MS" pitchFamily="34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764704"/>
            <a:ext cx="2232248" cy="1676292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683568" y="2060848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atin typeface="Trebuchet MS" pitchFamily="34" charset="0"/>
              </a:rPr>
              <a:t>Nuclear </a:t>
            </a:r>
            <a:r>
              <a:rPr lang="es-ES" sz="2800" dirty="0" err="1" smtClean="0">
                <a:latin typeface="Trebuchet MS" pitchFamily="34" charset="0"/>
              </a:rPr>
              <a:t>Physics</a:t>
            </a:r>
            <a:r>
              <a:rPr lang="es-ES" sz="2800" dirty="0" smtClean="0">
                <a:latin typeface="Trebuchet MS" pitchFamily="34" charset="0"/>
              </a:rPr>
              <a:t> </a:t>
            </a:r>
            <a:r>
              <a:rPr lang="es-ES" sz="2800" dirty="0" err="1" smtClean="0">
                <a:latin typeface="Trebuchet MS" pitchFamily="34" charset="0"/>
              </a:rPr>
              <a:t>from</a:t>
            </a:r>
            <a:r>
              <a:rPr lang="es-ES" sz="2800" dirty="0" smtClean="0">
                <a:latin typeface="Trebuchet MS" pitchFamily="34" charset="0"/>
              </a:rPr>
              <a:t> </a:t>
            </a:r>
            <a:r>
              <a:rPr lang="es-ES" sz="2800" dirty="0" err="1" smtClean="0">
                <a:latin typeface="Trebuchet MS" pitchFamily="34" charset="0"/>
              </a:rPr>
              <a:t>the</a:t>
            </a:r>
            <a:r>
              <a:rPr lang="es-ES" sz="2800" dirty="0" smtClean="0">
                <a:latin typeface="Trebuchet MS" pitchFamily="34" charset="0"/>
              </a:rPr>
              <a:t> </a:t>
            </a:r>
            <a:r>
              <a:rPr lang="es-ES" sz="2800" dirty="0" err="1" smtClean="0">
                <a:latin typeface="Trebuchet MS" pitchFamily="34" charset="0"/>
              </a:rPr>
              <a:t>Lab</a:t>
            </a:r>
            <a:r>
              <a:rPr lang="es-ES" sz="2800" dirty="0" smtClean="0">
                <a:latin typeface="Trebuchet MS" pitchFamily="34" charset="0"/>
              </a:rPr>
              <a:t> to </a:t>
            </a:r>
            <a:r>
              <a:rPr lang="es-ES" sz="2800" dirty="0" err="1" smtClean="0">
                <a:latin typeface="Trebuchet MS" pitchFamily="34" charset="0"/>
              </a:rPr>
              <a:t>improve</a:t>
            </a:r>
            <a:r>
              <a:rPr lang="es-ES" sz="2800" dirty="0" smtClean="0">
                <a:latin typeface="Trebuchet MS" pitchFamily="34" charset="0"/>
              </a:rPr>
              <a:t> </a:t>
            </a:r>
            <a:r>
              <a:rPr lang="es-ES" sz="2800" dirty="0" err="1" smtClean="0">
                <a:latin typeface="Trebuchet MS" pitchFamily="34" charset="0"/>
              </a:rPr>
              <a:t>people´s</a:t>
            </a:r>
            <a:r>
              <a:rPr lang="es-ES" sz="2800" dirty="0" smtClean="0">
                <a:latin typeface="Trebuchet MS" pitchFamily="34" charset="0"/>
              </a:rPr>
              <a:t> </a:t>
            </a:r>
            <a:r>
              <a:rPr lang="es-ES" sz="2800" dirty="0" err="1" smtClean="0">
                <a:latin typeface="Trebuchet MS" pitchFamily="34" charset="0"/>
              </a:rPr>
              <a:t>health</a:t>
            </a:r>
            <a:endParaRPr lang="es-ES" sz="2800" dirty="0">
              <a:latin typeface="Trebuchet MS" pitchFamily="34" charset="0"/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25" y="2924944"/>
            <a:ext cx="7572375" cy="2133600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755576" y="5013176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Broad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spectrum of experimental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activities, 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from fundamental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research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up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to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societal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applications </a:t>
            </a:r>
            <a:endParaRPr lang="es-ES" dirty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827584" y="5661248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At the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knowledge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frontier,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looking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for higher precision experiments linked to the existing and in-construction worldwide radioactive ion beam facilities. </a:t>
            </a:r>
            <a:endParaRPr lang="es-ES" dirty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0" name="9 Elipse"/>
          <p:cNvSpPr/>
          <p:nvPr/>
        </p:nvSpPr>
        <p:spPr>
          <a:xfrm>
            <a:off x="395536" y="3717032"/>
            <a:ext cx="4104456" cy="1224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2466975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58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7">
            <a:extLst>
              <a:ext uri="{FF2B5EF4-FFF2-40B4-BE49-F238E27FC236}">
                <a16:creationId xmlns:a16="http://schemas.microsoft.com/office/drawing/2014/main" xmlns="" id="{E1D315C5-F19A-6240-93FB-0B19C25B48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"/>
          <a:stretch>
            <a:fillRect/>
          </a:stretch>
        </p:blipFill>
        <p:spPr bwMode="auto">
          <a:xfrm>
            <a:off x="4716016" y="2383751"/>
            <a:ext cx="3456384" cy="17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03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395536" y="548680"/>
            <a:ext cx="804905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cs typeface="Helvetica"/>
              </a:rPr>
              <a:t>Participants: </a:t>
            </a:r>
            <a:r>
              <a:rPr lang="en-US" sz="1600" dirty="0">
                <a:cs typeface="Helvetica"/>
              </a:rPr>
              <a:t>B. Fernández-Domínguez, H. Alvarez-Pol, M. </a:t>
            </a:r>
            <a:r>
              <a:rPr lang="en-US" sz="1600" dirty="0" err="1">
                <a:cs typeface="Helvetica"/>
              </a:rPr>
              <a:t>Caamaño</a:t>
            </a:r>
            <a:r>
              <a:rPr lang="en-US" sz="1600" dirty="0">
                <a:cs typeface="Helvetica"/>
              </a:rPr>
              <a:t>, J. Lois, D. </a:t>
            </a:r>
            <a:r>
              <a:rPr lang="en-US" sz="1600" dirty="0" err="1">
                <a:cs typeface="Helvetica"/>
              </a:rPr>
              <a:t>Regueira</a:t>
            </a:r>
            <a:r>
              <a:rPr lang="en-US" sz="1600" dirty="0">
                <a:cs typeface="Helvetica"/>
              </a:rPr>
              <a:t>, D. Fernández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274422" y="150271"/>
            <a:ext cx="8458200" cy="58860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rgbClr val="000090"/>
                </a:solidFill>
                <a:latin typeface="Helvetica"/>
                <a:cs typeface="Helvetica"/>
              </a:rPr>
              <a:t>ACTIVE TARGETS : ACTAR TPC 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878F-7151-7543-881A-CDBA8A4DDB6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60626" y="1218840"/>
            <a:ext cx="5553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cs typeface="Helvetica"/>
              </a:rPr>
              <a:t> PUBLICATIONS  (highlighted)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A883688-3627-1949-A644-039554F83D8A}"/>
              </a:ext>
            </a:extLst>
          </p:cNvPr>
          <p:cNvSpPr txBox="1"/>
          <p:nvPr/>
        </p:nvSpPr>
        <p:spPr>
          <a:xfrm>
            <a:off x="487498" y="1556423"/>
            <a:ext cx="81238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ea typeface="Arial Narrow" charset="0"/>
                <a:cs typeface="Arial Narrow" charset="0"/>
              </a:rPr>
              <a:t>”Validation  of the energy-loss response of alpha particles in iC4H10  with ACTARSIM”</a:t>
            </a:r>
          </a:p>
          <a:p>
            <a:r>
              <a:rPr lang="es-ES" sz="1600" dirty="0"/>
              <a:t>  P. </a:t>
            </a:r>
            <a:r>
              <a:rPr lang="es-ES" sz="1600" dirty="0" err="1"/>
              <a:t>Konczykowski</a:t>
            </a:r>
            <a:r>
              <a:rPr lang="es-ES" sz="1600" dirty="0"/>
              <a:t>, </a:t>
            </a:r>
            <a:r>
              <a:rPr lang="es-ES" sz="1600" b="1" dirty="0"/>
              <a:t>B. Fernández-Domínguez, H. </a:t>
            </a:r>
            <a:r>
              <a:rPr lang="es-ES" sz="1600" b="1" dirty="0" err="1"/>
              <a:t>Alvarez</a:t>
            </a:r>
            <a:r>
              <a:rPr lang="es-ES" sz="1600" b="1" dirty="0"/>
              <a:t>-Pol, M. Caamaño </a:t>
            </a:r>
            <a:r>
              <a:rPr lang="es-ES" sz="1600" dirty="0"/>
              <a:t>et al., NIMA 927, 125 (2019). 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CE0AE14-743C-7540-925C-842EE806B9DA}"/>
              </a:ext>
            </a:extLst>
          </p:cNvPr>
          <p:cNvSpPr/>
          <p:nvPr/>
        </p:nvSpPr>
        <p:spPr>
          <a:xfrm>
            <a:off x="503082" y="5324895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ea typeface="Arial Narrow" charset="0"/>
                <a:cs typeface="Arial Narrow" charset="0"/>
              </a:rPr>
              <a:t> </a:t>
            </a:r>
            <a:endParaRPr lang="es-E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14C3C3AA-3AA4-BC45-8767-AF3952C1914A}"/>
              </a:ext>
            </a:extLst>
          </p:cNvPr>
          <p:cNvSpPr txBox="1"/>
          <p:nvPr/>
        </p:nvSpPr>
        <p:spPr>
          <a:xfrm>
            <a:off x="425941" y="3770990"/>
            <a:ext cx="5553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cs typeface="Helvetica"/>
              </a:rPr>
              <a:t>PROPOSALS APPROVED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51076E5-9B71-1743-AB6D-E730CF91FC20}"/>
              </a:ext>
            </a:extLst>
          </p:cNvPr>
          <p:cNvSpPr txBox="1"/>
          <p:nvPr/>
        </p:nvSpPr>
        <p:spPr>
          <a:xfrm>
            <a:off x="425941" y="4114815"/>
            <a:ext cx="818537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”Probing </a:t>
            </a:r>
            <a:r>
              <a:rPr lang="es-E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 Z=6 </a:t>
            </a:r>
            <a:r>
              <a:rPr lang="es-E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shell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 gap in </a:t>
            </a:r>
            <a:r>
              <a:rPr lang="es-ES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C: </a:t>
            </a:r>
            <a:r>
              <a:rPr lang="es-E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study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es-E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 spin-</a:t>
            </a:r>
            <a:r>
              <a:rPr lang="es-E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orbit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 1p</a:t>
            </a:r>
            <a:r>
              <a:rPr lang="es-ES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3/2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-1p</a:t>
            </a:r>
            <a:r>
              <a:rPr lang="es-ES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splitting</a:t>
            </a:r>
            <a:r>
              <a:rPr lang="es-ES" sz="1600" dirty="0">
                <a:latin typeface="Helvetica" pitchFamily="2" charset="0"/>
              </a:rPr>
              <a:t>” </a:t>
            </a:r>
            <a:r>
              <a:rPr lang="es-ES" sz="1600" dirty="0" err="1"/>
              <a:t>approved</a:t>
            </a:r>
            <a:r>
              <a:rPr lang="es-ES" sz="1600" dirty="0"/>
              <a:t> </a:t>
            </a:r>
            <a:r>
              <a:rPr lang="es-ES" sz="1600" dirty="0" err="1"/>
              <a:t>by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GANIL PAC  (</a:t>
            </a:r>
            <a:r>
              <a:rPr lang="es-ES" sz="1600" dirty="0" err="1"/>
              <a:t>October</a:t>
            </a:r>
            <a:r>
              <a:rPr lang="es-ES" sz="1600" dirty="0"/>
              <a:t> 2019). </a:t>
            </a:r>
            <a:r>
              <a:rPr lang="es-ES" sz="1600" dirty="0" err="1"/>
              <a:t>Spokesperson</a:t>
            </a:r>
            <a:r>
              <a:rPr lang="es-ES" sz="1600" dirty="0"/>
              <a:t>: </a:t>
            </a:r>
            <a:r>
              <a:rPr lang="es-ES" sz="1600" b="1" dirty="0"/>
              <a:t>B. Fernández-Domínguez</a:t>
            </a:r>
            <a:r>
              <a:rPr lang="es-ES" sz="1600" dirty="0"/>
              <a:t>, D. Suzuki &amp; T. Roger. Schedule to run </a:t>
            </a:r>
            <a:r>
              <a:rPr lang="es-ES" sz="1600" dirty="0" err="1"/>
              <a:t>March</a:t>
            </a:r>
            <a:r>
              <a:rPr lang="es-ES" sz="1600" dirty="0"/>
              <a:t> 2020. </a:t>
            </a:r>
          </a:p>
          <a:p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Letter</a:t>
            </a:r>
            <a:r>
              <a:rPr lang="es-ES" sz="1600" dirty="0"/>
              <a:t> of </a:t>
            </a:r>
            <a:r>
              <a:rPr lang="es-ES" sz="1600" dirty="0" err="1"/>
              <a:t>Intent</a:t>
            </a:r>
            <a:r>
              <a:rPr lang="es-ES" sz="1600" dirty="0"/>
              <a:t> to </a:t>
            </a:r>
            <a:r>
              <a:rPr lang="es-ES" sz="1600" dirty="0" err="1"/>
              <a:t>take</a:t>
            </a:r>
            <a:r>
              <a:rPr lang="es-ES" sz="1600" dirty="0"/>
              <a:t> ACTAR-TPC to TRIUMF </a:t>
            </a:r>
            <a:r>
              <a:rPr lang="es-ES" sz="1600" dirty="0" err="1"/>
              <a:t>endorsed</a:t>
            </a:r>
            <a:r>
              <a:rPr lang="es-ES" sz="1600" dirty="0"/>
              <a:t> </a:t>
            </a:r>
            <a:r>
              <a:rPr lang="es-ES" sz="1600" dirty="0" err="1"/>
              <a:t>by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TRIUMF SAP- </a:t>
            </a:r>
            <a:r>
              <a:rPr lang="es-ES" sz="1600" dirty="0" err="1"/>
              <a:t>EECommittee</a:t>
            </a:r>
            <a:r>
              <a:rPr lang="es-ES" sz="1600" dirty="0"/>
              <a:t>. </a:t>
            </a:r>
            <a:r>
              <a:rPr lang="es-ES" sz="1600" dirty="0" err="1"/>
              <a:t>Spokesperson</a:t>
            </a:r>
            <a:r>
              <a:rPr lang="es-ES" sz="1600" dirty="0"/>
              <a:t>: </a:t>
            </a:r>
            <a:r>
              <a:rPr lang="es-ES" sz="1600" b="1" dirty="0"/>
              <a:t>B. Fernández-Domínguez</a:t>
            </a:r>
            <a:r>
              <a:rPr lang="es-ES" sz="1600" dirty="0"/>
              <a:t>, G.F.  </a:t>
            </a:r>
            <a:r>
              <a:rPr lang="es-ES" sz="1600" dirty="0" err="1"/>
              <a:t>Grinyer</a:t>
            </a:r>
            <a:r>
              <a:rPr lang="es-ES" sz="1600" dirty="0"/>
              <a:t>, R. </a:t>
            </a:r>
            <a:r>
              <a:rPr lang="es-ES" sz="1600" dirty="0" err="1"/>
              <a:t>Kanungo</a:t>
            </a:r>
            <a:r>
              <a:rPr lang="es-ES" sz="1600" dirty="0"/>
              <a:t>, T. Roger, D. Suzuki.  TRIUMF (</a:t>
            </a:r>
            <a:r>
              <a:rPr lang="es-ES" sz="1600" dirty="0" err="1"/>
              <a:t>Canada</a:t>
            </a:r>
            <a:r>
              <a:rPr lang="es-ES" sz="1600" dirty="0"/>
              <a:t>). </a:t>
            </a:r>
            <a:r>
              <a:rPr lang="es-ES" sz="1600" dirty="0" err="1"/>
              <a:t>Summer</a:t>
            </a:r>
            <a:r>
              <a:rPr lang="es-ES" sz="1600" dirty="0"/>
              <a:t>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/>
              <a:t>Proposal</a:t>
            </a:r>
            <a:r>
              <a:rPr lang="es-ES" sz="1600" dirty="0"/>
              <a:t> </a:t>
            </a:r>
            <a:r>
              <a:rPr lang="es-ES" sz="1600" dirty="0" err="1"/>
              <a:t>submitted</a:t>
            </a:r>
            <a:r>
              <a:rPr lang="es-ES" sz="1600" dirty="0"/>
              <a:t> to </a:t>
            </a:r>
            <a:r>
              <a:rPr lang="es-ES" sz="1600" dirty="0" err="1"/>
              <a:t>the</a:t>
            </a:r>
            <a:r>
              <a:rPr lang="es-ES" sz="1600" dirty="0"/>
              <a:t> SAP-EEC TRIUMF (</a:t>
            </a:r>
            <a:r>
              <a:rPr lang="es-ES" sz="1600" dirty="0" err="1"/>
              <a:t>Canada</a:t>
            </a:r>
            <a:r>
              <a:rPr lang="es-ES" sz="1600" dirty="0"/>
              <a:t>). </a:t>
            </a:r>
            <a:r>
              <a:rPr lang="es-ES" sz="1600" dirty="0" err="1"/>
              <a:t>Spokesperson</a:t>
            </a:r>
            <a:r>
              <a:rPr lang="es-ES" sz="1600" dirty="0"/>
              <a:t>: </a:t>
            </a:r>
            <a:r>
              <a:rPr lang="es-ES" sz="1600" b="1" dirty="0"/>
              <a:t>B. Fernández-Domínguez,</a:t>
            </a:r>
            <a:r>
              <a:rPr lang="es-ES" sz="1600" dirty="0"/>
              <a:t> T. Roger, O. </a:t>
            </a:r>
            <a:r>
              <a:rPr lang="es-ES" sz="1600" dirty="0" err="1"/>
              <a:t>Tengblad</a:t>
            </a:r>
            <a:r>
              <a:rPr lang="es-ES" sz="1600" dirty="0"/>
              <a:t>. </a:t>
            </a:r>
            <a:r>
              <a:rPr lang="es-ES" sz="1600" dirty="0" err="1"/>
              <a:t>December</a:t>
            </a:r>
            <a:r>
              <a:rPr lang="es-ES" sz="1600" dirty="0"/>
              <a:t> 2019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02EF475-E75F-0C47-98BE-B2E65F1708BA}"/>
              </a:ext>
            </a:extLst>
          </p:cNvPr>
          <p:cNvSpPr/>
          <p:nvPr/>
        </p:nvSpPr>
        <p:spPr>
          <a:xfrm>
            <a:off x="539750" y="2405748"/>
            <a:ext cx="47376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i="1" dirty="0">
                <a:cs typeface="Helvetica"/>
              </a:rPr>
              <a:t>“</a:t>
            </a:r>
            <a:r>
              <a:rPr lang="es-ES" sz="1600" i="1" dirty="0" err="1">
                <a:cs typeface="Helvetica"/>
              </a:rPr>
              <a:t>Comissioning</a:t>
            </a:r>
            <a:r>
              <a:rPr lang="es-ES" sz="1600" i="1" dirty="0">
                <a:cs typeface="Helvetica"/>
              </a:rPr>
              <a:t> of </a:t>
            </a:r>
            <a:r>
              <a:rPr lang="es-ES" sz="1600" i="1" dirty="0" err="1">
                <a:cs typeface="Helvetica"/>
              </a:rPr>
              <a:t>the</a:t>
            </a:r>
            <a:r>
              <a:rPr lang="es-ES" sz="1600" i="1" dirty="0">
                <a:cs typeface="Helvetica"/>
              </a:rPr>
              <a:t> </a:t>
            </a:r>
            <a:r>
              <a:rPr lang="es-ES" sz="1600" i="1" dirty="0" err="1">
                <a:cs typeface="Helvetica"/>
              </a:rPr>
              <a:t>ACtive</a:t>
            </a:r>
            <a:r>
              <a:rPr lang="es-ES" sz="1600" i="1" dirty="0">
                <a:cs typeface="Helvetica"/>
              </a:rPr>
              <a:t> </a:t>
            </a:r>
            <a:r>
              <a:rPr lang="es-ES" sz="1600" i="1" dirty="0" err="1">
                <a:cs typeface="Helvetica"/>
              </a:rPr>
              <a:t>TARget</a:t>
            </a:r>
            <a:r>
              <a:rPr lang="es-ES" sz="1600" i="1" dirty="0">
                <a:cs typeface="Helvetica"/>
              </a:rPr>
              <a:t> and Time </a:t>
            </a:r>
            <a:r>
              <a:rPr lang="es-ES" sz="1600" i="1" dirty="0" err="1">
                <a:cs typeface="Helvetica"/>
              </a:rPr>
              <a:t>Pojection</a:t>
            </a:r>
            <a:r>
              <a:rPr lang="es-ES" sz="1600" i="1" dirty="0">
                <a:cs typeface="Helvetica"/>
              </a:rPr>
              <a:t> </a:t>
            </a:r>
            <a:r>
              <a:rPr lang="es-ES" sz="1600" i="1" dirty="0" err="1">
                <a:cs typeface="Helvetica"/>
              </a:rPr>
              <a:t>Chamber</a:t>
            </a:r>
            <a:r>
              <a:rPr lang="es-ES" sz="1600" i="1" dirty="0">
                <a:cs typeface="Helvetica"/>
              </a:rPr>
              <a:t> (ACTAR TPC)”  </a:t>
            </a:r>
          </a:p>
          <a:p>
            <a:r>
              <a:rPr lang="es-ES" sz="1600" dirty="0"/>
              <a:t>B. </a:t>
            </a:r>
            <a:r>
              <a:rPr lang="es-ES" sz="1600" dirty="0" err="1"/>
              <a:t>Mauss</a:t>
            </a:r>
            <a:r>
              <a:rPr lang="es-ES" sz="1600" dirty="0"/>
              <a:t>, </a:t>
            </a:r>
            <a:r>
              <a:rPr lang="es-ES" sz="1600" b="1" dirty="0"/>
              <a:t>H. </a:t>
            </a:r>
            <a:r>
              <a:rPr lang="es-ES" sz="1600" b="1" dirty="0" err="1"/>
              <a:t>Alvarez</a:t>
            </a:r>
            <a:r>
              <a:rPr lang="es-ES" sz="1600" b="1" dirty="0"/>
              <a:t>-Pol, M. Caamaño, B. Fernández-Domínguez </a:t>
            </a:r>
            <a:r>
              <a:rPr lang="es-ES" sz="1600" dirty="0"/>
              <a:t>et al.  NIMA 940, 498 (2019)</a:t>
            </a:r>
          </a:p>
        </p:txBody>
      </p:sp>
      <p:pic>
        <p:nvPicPr>
          <p:cNvPr id="18" name="1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128" y="647021"/>
            <a:ext cx="732056" cy="54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274422" y="150271"/>
            <a:ext cx="8458200" cy="58860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rgbClr val="000090"/>
                </a:solidFill>
                <a:latin typeface="Helvetica"/>
                <a:cs typeface="Helvetica"/>
              </a:rPr>
              <a:t>ACTIVE TARGETS : ACTAR TPC Experiments 2019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878F-7151-7543-881A-CDBA8A4DDB6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CE0AE14-743C-7540-925C-842EE806B9DA}"/>
              </a:ext>
            </a:extLst>
          </p:cNvPr>
          <p:cNvSpPr/>
          <p:nvPr/>
        </p:nvSpPr>
        <p:spPr>
          <a:xfrm>
            <a:off x="503082" y="5026521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ea typeface="Arial Narrow" charset="0"/>
                <a:cs typeface="Arial Narrow" charset="0"/>
              </a:rPr>
              <a:t> </a:t>
            </a:r>
            <a:endParaRPr lang="es-ES" dirty="0"/>
          </a:p>
        </p:txBody>
      </p:sp>
      <p:sp>
        <p:nvSpPr>
          <p:cNvPr id="18" name="Text Box 4">
            <a:extLst>
              <a:ext uri="{FF2B5EF4-FFF2-40B4-BE49-F238E27FC236}">
                <a16:creationId xmlns:a16="http://schemas.microsoft.com/office/drawing/2014/main" xmlns="" id="{AF761A81-6CC0-4D47-ABD7-F878A7F9F1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131509"/>
            <a:ext cx="8783637" cy="469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WenQuanYi Zen Hei Sharp" charset="0"/>
              </a:defRPr>
            </a:lvl1pPr>
            <a:lvl2pPr marL="4572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WenQuanYi Zen Hei Sharp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WenQuanYi Zen Hei Sharp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WenQuanYi Zen Hei Sharp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WenQuanYi Zen Hei Sharp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WenQuanYi Zen Hei Sharp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WenQuanYi Zen Hei Sharp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WenQuanYi Zen Hei Sharp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cs typeface="WenQuanYi Zen Hei Sharp" charset="0"/>
              </a:defRPr>
            </a:lvl9pPr>
          </a:lstStyle>
          <a:p>
            <a:pPr marL="285750" indent="-285750">
              <a:buClr>
                <a:srgbClr val="008000"/>
              </a:buClr>
              <a:buFont typeface="Arial" panose="020B0604020202020204" pitchFamily="34" charset="0"/>
              <a:buChar char="•"/>
            </a:pPr>
            <a:r>
              <a:rPr lang="en-US" altLang="en-US" sz="16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Detector commissioned (2017): </a:t>
            </a:r>
            <a:r>
              <a:rPr lang="en-US" sz="1600" baseline="30000" dirty="0">
                <a:latin typeface="+mn-lt"/>
                <a:cs typeface="Times New Roman" panose="02020603050405020304" pitchFamily="18" charset="0"/>
              </a:rPr>
              <a:t>18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O(</a:t>
            </a:r>
            <a:r>
              <a:rPr lang="en-US" sz="1600" dirty="0" err="1">
                <a:latin typeface="+mn-lt"/>
                <a:cs typeface="Times New Roman" panose="02020603050405020304" pitchFamily="18" charset="0"/>
              </a:rPr>
              <a:t>p,p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) and </a:t>
            </a:r>
            <a:r>
              <a:rPr lang="en-US" sz="1600" baseline="30000" dirty="0">
                <a:latin typeface="+mn-lt"/>
                <a:cs typeface="Times New Roman" panose="02020603050405020304" pitchFamily="18" charset="0"/>
              </a:rPr>
              <a:t>18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O(</a:t>
            </a:r>
            <a:r>
              <a:rPr lang="en-US" sz="1600" dirty="0" err="1">
                <a:latin typeface="+mn-lt"/>
                <a:cs typeface="Times New Roman" panose="02020603050405020304" pitchFamily="18" charset="0"/>
              </a:rPr>
              <a:t>p,a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) excitation functions</a:t>
            </a:r>
          </a:p>
          <a:p>
            <a:pPr marL="285750" indent="-285750">
              <a:buClr>
                <a:srgbClr val="008000"/>
              </a:buClr>
              <a:buFont typeface="Arial" panose="020B0604020202020204" pitchFamily="34" charset="0"/>
              <a:buChar char="•"/>
            </a:pPr>
            <a:r>
              <a:rPr lang="en-US" altLang="en-US" sz="1600" dirty="0">
                <a:latin typeface="+mn-lt"/>
                <a:cs typeface="Times New Roman" panose="02020603050405020304" pitchFamily="18" charset="0"/>
              </a:rPr>
              <a:t> 2 experiments done (2019):</a:t>
            </a:r>
          </a:p>
          <a:p>
            <a:pPr lvl="1">
              <a:buClr>
                <a:srgbClr val="008000"/>
              </a:buClr>
            </a:pPr>
            <a:r>
              <a:rPr lang="en-US" altLang="en-US" sz="1600" dirty="0">
                <a:latin typeface="+mn-lt"/>
                <a:cs typeface="Times New Roman" panose="02020603050405020304" pitchFamily="18" charset="0"/>
              </a:rPr>
              <a:t>- E690: Proton-decay Branches from the 10+ Isomer in 54Ni (D. Rudolph, B. Blank)</a:t>
            </a:r>
          </a:p>
          <a:p>
            <a:pPr lvl="1">
              <a:buClr>
                <a:srgbClr val="008000"/>
              </a:buClr>
            </a:pPr>
            <a:r>
              <a:rPr lang="en-US" altLang="en-US" sz="1600" dirty="0">
                <a:latin typeface="+mn-lt"/>
                <a:cs typeface="Times New Roman" panose="02020603050405020304" pitchFamily="18" charset="0"/>
              </a:rPr>
              <a:t>		</a:t>
            </a:r>
            <a:r>
              <a:rPr lang="en-US" altLang="en-US" sz="1600" dirty="0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1600" dirty="0">
                <a:latin typeface="+mn-lt"/>
                <a:cs typeface="Times New Roman" panose="02020603050405020304" pitchFamily="18" charset="0"/>
              </a:rPr>
              <a:t>Implantation (550 MeV </a:t>
            </a:r>
            <a:r>
              <a:rPr lang="en-US" altLang="en-US" sz="1600" baseline="30000" dirty="0">
                <a:latin typeface="+mn-lt"/>
                <a:cs typeface="Times New Roman" panose="02020603050405020304" pitchFamily="18" charset="0"/>
              </a:rPr>
              <a:t>54</a:t>
            </a:r>
            <a:r>
              <a:rPr lang="en-US" altLang="en-US" sz="1600" dirty="0">
                <a:latin typeface="+mn-lt"/>
                <a:cs typeface="Times New Roman" panose="02020603050405020304" pitchFamily="18" charset="0"/>
              </a:rPr>
              <a:t>Ni/</a:t>
            </a:r>
            <a:r>
              <a:rPr lang="en-US" altLang="en-US" sz="1600" baseline="30000" dirty="0">
                <a:latin typeface="+mn-lt"/>
                <a:cs typeface="Times New Roman" panose="02020603050405020304" pitchFamily="18" charset="0"/>
              </a:rPr>
              <a:t>53</a:t>
            </a:r>
            <a:r>
              <a:rPr lang="en-US" altLang="en-US" sz="1600" dirty="0">
                <a:latin typeface="+mn-lt"/>
                <a:cs typeface="Times New Roman" panose="02020603050405020304" pitchFamily="18" charset="0"/>
              </a:rPr>
              <a:t>Co beams)/Decay (2 MeV protons)</a:t>
            </a:r>
          </a:p>
          <a:p>
            <a:pPr lvl="1">
              <a:buClr>
                <a:srgbClr val="008000"/>
              </a:buClr>
            </a:pPr>
            <a:r>
              <a:rPr lang="en-US" altLang="en-US" sz="1600" dirty="0">
                <a:latin typeface="+mn-lt"/>
                <a:cs typeface="Times New Roman" panose="02020603050405020304" pitchFamily="18" charset="0"/>
              </a:rPr>
              <a:t>		</a:t>
            </a:r>
            <a:r>
              <a:rPr lang="en-US" altLang="en-US" sz="1600" dirty="0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 Detection dynamics OK (capacitive couplings manageable)</a:t>
            </a:r>
          </a:p>
          <a:p>
            <a:pPr lvl="1">
              <a:buClr>
                <a:srgbClr val="008000"/>
              </a:buClr>
            </a:pPr>
            <a:endParaRPr lang="fr-FR" altLang="en-US" sz="1600" dirty="0">
              <a:latin typeface="+mn-lt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1">
              <a:buClr>
                <a:srgbClr val="008000"/>
              </a:buClr>
            </a:pPr>
            <a:r>
              <a:rPr lang="fr-FR" altLang="en-US" sz="1600" dirty="0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- E780: </a:t>
            </a:r>
            <a:r>
              <a:rPr lang="en-US" sz="1600" dirty="0">
                <a:latin typeface="+mn-lt"/>
                <a:cs typeface="Times New Roman" panose="02020603050405020304" pitchFamily="18" charset="0"/>
              </a:rPr>
              <a:t>Study of giant resonances in exotic Ni isotopes at LISE</a:t>
            </a:r>
            <a:endParaRPr lang="fr-FR" sz="1600" dirty="0">
              <a:latin typeface="+mn-lt"/>
              <a:cs typeface="Times New Roman" panose="02020603050405020304" pitchFamily="18" charset="0"/>
            </a:endParaRPr>
          </a:p>
          <a:p>
            <a:pPr lvl="1">
              <a:buClr>
                <a:srgbClr val="008000"/>
              </a:buClr>
            </a:pPr>
            <a:r>
              <a:rPr lang="fr-FR" altLang="en-US" sz="1600" dirty="0">
                <a:latin typeface="+mn-lt"/>
                <a:cs typeface="Times New Roman" panose="02020603050405020304" pitchFamily="18" charset="0"/>
              </a:rPr>
              <a:t>		</a:t>
            </a:r>
            <a:r>
              <a:rPr lang="fr-FR" altLang="en-US" sz="1600" dirty="0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 40 kHz </a:t>
            </a:r>
            <a:r>
              <a:rPr lang="fr-FR" altLang="en-US" sz="1600" baseline="30000" dirty="0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58,68</a:t>
            </a:r>
            <a:r>
              <a:rPr lang="fr-FR" altLang="en-US" sz="1600" dirty="0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Ni </a:t>
            </a:r>
            <a:r>
              <a:rPr lang="fr-FR" altLang="en-US" sz="1600" dirty="0" err="1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beam</a:t>
            </a:r>
            <a:r>
              <a:rPr lang="fr-FR" altLang="en-US" sz="1600" dirty="0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fr-FR" altLang="en-US" sz="1600" dirty="0" err="1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detection</a:t>
            </a:r>
            <a:r>
              <a:rPr lang="fr-FR" altLang="en-US" sz="1600" dirty="0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 of 200 </a:t>
            </a:r>
            <a:r>
              <a:rPr lang="fr-FR" altLang="en-US" sz="1600" dirty="0" err="1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keV</a:t>
            </a:r>
            <a:r>
              <a:rPr lang="fr-FR" altLang="en-US" sz="1600" dirty="0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 a </a:t>
            </a:r>
            <a:r>
              <a:rPr lang="fr-FR" altLang="en-US" sz="1600" dirty="0" err="1"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particles</a:t>
            </a:r>
            <a:endParaRPr lang="en-US" altLang="en-US" sz="1600" dirty="0">
              <a:latin typeface="+mn-lt"/>
              <a:cs typeface="Times New Roman" panose="02020603050405020304" pitchFamily="18" charset="0"/>
            </a:endParaRPr>
          </a:p>
          <a:p>
            <a:pPr lvl="1">
              <a:buClr>
                <a:srgbClr val="008000"/>
              </a:buClr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13">
              <a:buClrTx/>
              <a:buFontTx/>
              <a:buNone/>
            </a:pP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7">
            <a:extLst>
              <a:ext uri="{FF2B5EF4-FFF2-40B4-BE49-F238E27FC236}">
                <a16:creationId xmlns:a16="http://schemas.microsoft.com/office/drawing/2014/main" xmlns="" id="{A8EB88A0-0642-0147-9DEE-D946DB65F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212" y="3212976"/>
            <a:ext cx="1723431" cy="2546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" name="Picture 8">
            <a:extLst>
              <a:ext uri="{FF2B5EF4-FFF2-40B4-BE49-F238E27FC236}">
                <a16:creationId xmlns:a16="http://schemas.microsoft.com/office/drawing/2014/main" xmlns="" id="{C4583F88-2674-304A-90B8-8E64106882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78" y="4314568"/>
            <a:ext cx="2109147" cy="2041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B859B42C-940F-5B45-BE48-9149F0E1460C}"/>
              </a:ext>
            </a:extLst>
          </p:cNvPr>
          <p:cNvSpPr/>
          <p:nvPr/>
        </p:nvSpPr>
        <p:spPr>
          <a:xfrm>
            <a:off x="777316" y="4934188"/>
            <a:ext cx="13603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cs typeface="Arial" panose="020B0604020202020204" pitchFamily="34" charset="0"/>
              </a:rPr>
              <a:t>Courtesy B. </a:t>
            </a:r>
            <a:r>
              <a:rPr lang="en-US" altLang="en-US" sz="1200" b="1" dirty="0" err="1">
                <a:cs typeface="Arial" panose="020B0604020202020204" pitchFamily="34" charset="0"/>
              </a:rPr>
              <a:t>Mauss</a:t>
            </a:r>
            <a:endParaRPr lang="en-US" sz="1200" dirty="0"/>
          </a:p>
        </p:txBody>
      </p:sp>
      <p:pic>
        <p:nvPicPr>
          <p:cNvPr id="28" name="Picture 5">
            <a:extLst>
              <a:ext uri="{FF2B5EF4-FFF2-40B4-BE49-F238E27FC236}">
                <a16:creationId xmlns:a16="http://schemas.microsoft.com/office/drawing/2014/main" xmlns="" id="{3274D680-30CB-0C43-B494-E61E012BC3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717032"/>
            <a:ext cx="2735542" cy="2234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" name="Picture 8">
            <a:extLst>
              <a:ext uri="{FF2B5EF4-FFF2-40B4-BE49-F238E27FC236}">
                <a16:creationId xmlns:a16="http://schemas.microsoft.com/office/drawing/2014/main" xmlns="" id="{9C16F441-6002-7A4A-B7CC-6B12EF5E4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33056"/>
            <a:ext cx="2718543" cy="1722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" name="16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128" y="647021"/>
            <a:ext cx="732056" cy="54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29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274422" y="150271"/>
            <a:ext cx="8458200" cy="58860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rgbClr val="000090"/>
                </a:solidFill>
                <a:latin typeface="Helvetica"/>
                <a:cs typeface="Helvetica"/>
              </a:rPr>
              <a:t>ACTIVE TARGETS : ACTAR TPC TECHNICAL DEVELOPMENTS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878F-7151-7543-881A-CDBA8A4DDB6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CE0AE14-743C-7540-925C-842EE806B9DA}"/>
              </a:ext>
            </a:extLst>
          </p:cNvPr>
          <p:cNvSpPr/>
          <p:nvPr/>
        </p:nvSpPr>
        <p:spPr>
          <a:xfrm>
            <a:off x="503082" y="5026521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ea typeface="Arial Narrow" charset="0"/>
                <a:cs typeface="Arial Narrow" charset="0"/>
              </a:rPr>
              <a:t> </a:t>
            </a:r>
            <a:endParaRPr lang="es-E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3D56677-E188-0549-B02B-6C3CB2F68440}"/>
              </a:ext>
            </a:extLst>
          </p:cNvPr>
          <p:cNvSpPr/>
          <p:nvPr/>
        </p:nvSpPr>
        <p:spPr>
          <a:xfrm>
            <a:off x="411378" y="1114379"/>
            <a:ext cx="50853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en-US" sz="1600" dirty="0"/>
              <a:t>In </a:t>
            </a:r>
            <a:r>
              <a:rPr lang="fr-FR" altLang="en-US" sz="1600" dirty="0" err="1"/>
              <a:t>order</a:t>
            </a:r>
            <a:r>
              <a:rPr lang="fr-FR" altLang="en-US" sz="1600" dirty="0"/>
              <a:t> to </a:t>
            </a:r>
            <a:r>
              <a:rPr lang="fr-FR" altLang="en-US" sz="1600" dirty="0" err="1"/>
              <a:t>perform</a:t>
            </a:r>
            <a:r>
              <a:rPr lang="fr-FR" altLang="en-US" sz="1600" dirty="0"/>
              <a:t> </a:t>
            </a:r>
            <a:r>
              <a:rPr lang="fr-FR" altLang="en-US" sz="1600" dirty="0" err="1"/>
              <a:t>experiments</a:t>
            </a:r>
            <a:r>
              <a:rPr lang="fr-FR" altLang="en-US" sz="1600" dirty="0"/>
              <a:t> </a:t>
            </a:r>
            <a:r>
              <a:rPr lang="fr-FR" altLang="en-US" sz="1600" dirty="0" err="1"/>
              <a:t>with</a:t>
            </a:r>
            <a:r>
              <a:rPr lang="fr-FR" altLang="en-US" sz="1600" dirty="0"/>
              <a:t> intense/</a:t>
            </a:r>
            <a:r>
              <a:rPr lang="fr-FR" altLang="en-US" sz="1600" dirty="0" err="1"/>
              <a:t>heavy</a:t>
            </a:r>
            <a:r>
              <a:rPr lang="fr-FR" altLang="en-US" sz="1600" dirty="0"/>
              <a:t> </a:t>
            </a:r>
            <a:r>
              <a:rPr lang="fr-FR" altLang="en-US" sz="1600" dirty="0" err="1"/>
              <a:t>beams</a:t>
            </a:r>
            <a:endParaRPr lang="es-ES" sz="16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8A71720-8D08-2643-9AA1-C2D8D373E317}"/>
              </a:ext>
            </a:extLst>
          </p:cNvPr>
          <p:cNvSpPr/>
          <p:nvPr/>
        </p:nvSpPr>
        <p:spPr>
          <a:xfrm>
            <a:off x="503082" y="2807079"/>
            <a:ext cx="4889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Tx/>
              <a:buFontTx/>
              <a:buNone/>
            </a:pPr>
            <a:r>
              <a:rPr lang="fr-FR" altLang="en-US" dirty="0">
                <a:solidFill>
                  <a:schemeClr val="accent1">
                    <a:lumMod val="75000"/>
                  </a:schemeClr>
                </a:solidFill>
              </a:rPr>
              <a:t>An </a:t>
            </a:r>
            <a:r>
              <a:rPr lang="fr-FR" altLang="en-US" dirty="0" err="1">
                <a:solidFill>
                  <a:schemeClr val="accent1">
                    <a:lumMod val="75000"/>
                  </a:schemeClr>
                </a:solidFill>
              </a:rPr>
              <a:t>electrostatic</a:t>
            </a:r>
            <a:r>
              <a:rPr lang="fr-FR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altLang="en-US" dirty="0" err="1">
                <a:solidFill>
                  <a:schemeClr val="accent1">
                    <a:lumMod val="75000"/>
                  </a:schemeClr>
                </a:solidFill>
              </a:rPr>
              <a:t>mask</a:t>
            </a:r>
            <a:r>
              <a:rPr lang="fr-FR" altLang="en-US" dirty="0">
                <a:solidFill>
                  <a:schemeClr val="accent1">
                    <a:lumMod val="75000"/>
                  </a:schemeClr>
                </a:solidFill>
              </a:rPr>
              <a:t> for </a:t>
            </a:r>
            <a:r>
              <a:rPr lang="fr-FR" altLang="en-US" dirty="0" err="1">
                <a:solidFill>
                  <a:schemeClr val="accent1">
                    <a:lumMod val="75000"/>
                  </a:schemeClr>
                </a:solidFill>
              </a:rPr>
              <a:t>field</a:t>
            </a:r>
            <a:r>
              <a:rPr lang="fr-FR" altLang="en-US" dirty="0">
                <a:solidFill>
                  <a:schemeClr val="accent1">
                    <a:lumMod val="75000"/>
                  </a:schemeClr>
                </a:solidFill>
              </a:rPr>
              <a:t> screening </a:t>
            </a:r>
            <a:r>
              <a:rPr lang="fr-FR" altLang="en-US" dirty="0" err="1">
                <a:solidFill>
                  <a:schemeClr val="accent1">
                    <a:lumMod val="75000"/>
                  </a:schemeClr>
                </a:solidFill>
              </a:rPr>
              <a:t>is</a:t>
            </a:r>
            <a:r>
              <a:rPr lang="fr-FR" alt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altLang="en-US" dirty="0" err="1">
                <a:solidFill>
                  <a:schemeClr val="accent1">
                    <a:lumMod val="75000"/>
                  </a:schemeClr>
                </a:solidFill>
              </a:rPr>
              <a:t>needed</a:t>
            </a:r>
            <a:endParaRPr lang="fr-FR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9" name="Picture 8">
            <a:extLst>
              <a:ext uri="{FF2B5EF4-FFF2-40B4-BE49-F238E27FC236}">
                <a16:creationId xmlns:a16="http://schemas.microsoft.com/office/drawing/2014/main" xmlns="" id="{DE4796DB-FF00-224B-85CD-8A2747312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573016"/>
            <a:ext cx="3447759" cy="2574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9" name="Text Box 9">
            <a:extLst>
              <a:ext uri="{FF2B5EF4-FFF2-40B4-BE49-F238E27FC236}">
                <a16:creationId xmlns:a16="http://schemas.microsoft.com/office/drawing/2014/main" xmlns="" id="{D1CFE8E5-CE51-4A40-97A9-3385FB76C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949" y="3634483"/>
            <a:ext cx="3808413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eaLnBrk="1" hangingPunct="1">
              <a:spcAft>
                <a:spcPts val="600"/>
              </a:spcAft>
              <a:buClrTx/>
              <a:buFontTx/>
              <a:buNone/>
            </a:pPr>
            <a:r>
              <a:rPr lang="en-US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Tested with 10</a:t>
            </a:r>
            <a:r>
              <a:rPr lang="en-US" altLang="en-US" sz="160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Hz of </a:t>
            </a:r>
            <a:r>
              <a:rPr lang="en-US" altLang="en-US" sz="160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238</a:t>
            </a:r>
            <a:r>
              <a:rPr lang="en-US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 @ 4.2A MeV</a:t>
            </a:r>
          </a:p>
        </p:txBody>
      </p:sp>
      <p:sp>
        <p:nvSpPr>
          <p:cNvPr id="31" name="Rectangle 10">
            <a:extLst>
              <a:ext uri="{FF2B5EF4-FFF2-40B4-BE49-F238E27FC236}">
                <a16:creationId xmlns:a16="http://schemas.microsoft.com/office/drawing/2014/main" xmlns="" id="{5DD5AE1B-9356-7846-83B4-BB22A0F6B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076788"/>
            <a:ext cx="3607760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Rodriguez et al., NIM A</a:t>
            </a:r>
            <a:r>
              <a:rPr lang="en-US" altLang="en-US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768</a:t>
            </a:r>
            <a:r>
              <a:rPr lang="en-US" alt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179 (2014)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DE26D7F-D0F7-B248-BD94-6497F19CC3A4}"/>
              </a:ext>
            </a:extLst>
          </p:cNvPr>
          <p:cNvSpPr/>
          <p:nvPr/>
        </p:nvSpPr>
        <p:spPr>
          <a:xfrm>
            <a:off x="1004930" y="1628291"/>
            <a:ext cx="77276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8000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IS581 experiment (ISOLDE): Determination of the fission barrier height in fission of heavy radioactive beams induced by the (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d,p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)-transfer – M.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Veselsky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R. Raabe</a:t>
            </a:r>
          </a:p>
          <a:p>
            <a:pPr marL="285750" indent="-285750">
              <a:buClr>
                <a:srgbClr val="008000"/>
              </a:buClr>
              <a:buFont typeface="Arial" panose="020B0604020202020204" pitchFamily="34" charset="0"/>
              <a:buChar char="•"/>
            </a:pPr>
            <a:r>
              <a:rPr lang="en-US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Continuation of the transfer induced fission program  (M. </a:t>
            </a:r>
            <a:r>
              <a:rPr lang="en-US" alt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Caamaño</a:t>
            </a:r>
            <a:r>
              <a:rPr lang="en-US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F. </a:t>
            </a:r>
            <a:r>
              <a:rPr lang="en-US" alt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Farget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Clr>
                <a:srgbClr val="008000"/>
              </a:buClr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128" y="647021"/>
            <a:ext cx="732056" cy="54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44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274422" y="150271"/>
            <a:ext cx="8458200" cy="58860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00090"/>
                </a:solidFill>
                <a:latin typeface="Helvetica"/>
                <a:cs typeface="Helvetica"/>
              </a:rPr>
              <a:t>FISSION Highlights 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878F-7151-7543-881A-CDBA8A4DDB6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60626" y="1361034"/>
            <a:ext cx="5553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cs typeface="Helvetica"/>
              </a:rPr>
              <a:t> PUBLICATIONS  (highlighted)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A883688-3627-1949-A644-039554F83D8A}"/>
              </a:ext>
            </a:extLst>
          </p:cNvPr>
          <p:cNvSpPr txBox="1"/>
          <p:nvPr/>
        </p:nvSpPr>
        <p:spPr>
          <a:xfrm>
            <a:off x="608802" y="1735567"/>
            <a:ext cx="781080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ea typeface="Arial Narrow" charset="0"/>
                <a:cs typeface="Arial Narrow" charset="0"/>
              </a:rPr>
              <a:t>”First Direct Measurement of Isotopic Fission-Fragment Yields of U-239”</a:t>
            </a:r>
          </a:p>
          <a:p>
            <a:r>
              <a:rPr lang="es-ES" sz="1600" dirty="0"/>
              <a:t>	D. Ramos, </a:t>
            </a:r>
            <a:r>
              <a:rPr lang="es-ES" sz="1600" b="1" dirty="0"/>
              <a:t>M. Caamaño, </a:t>
            </a:r>
            <a:r>
              <a:rPr lang="es-ES" sz="1600" dirty="0" err="1"/>
              <a:t>with</a:t>
            </a:r>
            <a:r>
              <a:rPr lang="es-ES" sz="1600" dirty="0"/>
              <a:t> </a:t>
            </a:r>
            <a:r>
              <a:rPr lang="es-ES" sz="1600" b="1" dirty="0"/>
              <a:t>B. Fernández-Domínguez, H. </a:t>
            </a:r>
            <a:r>
              <a:rPr lang="es-ES" sz="1600" b="1" dirty="0" err="1"/>
              <a:t>Alvarez</a:t>
            </a:r>
            <a:r>
              <a:rPr lang="es-ES" sz="1600" b="1" dirty="0"/>
              <a:t>-Pol, </a:t>
            </a:r>
            <a:r>
              <a:rPr lang="es-ES" sz="1600" dirty="0"/>
              <a:t>et al., </a:t>
            </a:r>
          </a:p>
          <a:p>
            <a:r>
              <a:rPr lang="es-ES" sz="1600" dirty="0"/>
              <a:t>	</a:t>
            </a:r>
            <a:r>
              <a:rPr lang="es-ES" sz="1600" dirty="0" err="1"/>
              <a:t>Physical</a:t>
            </a:r>
            <a:r>
              <a:rPr lang="es-ES" sz="1600" dirty="0"/>
              <a:t> </a:t>
            </a:r>
            <a:r>
              <a:rPr lang="es-ES" sz="1600" dirty="0" err="1"/>
              <a:t>Review</a:t>
            </a:r>
            <a:r>
              <a:rPr lang="es-ES" sz="1600" dirty="0"/>
              <a:t> </a:t>
            </a:r>
            <a:r>
              <a:rPr lang="es-ES" sz="1600" dirty="0" err="1"/>
              <a:t>Letters</a:t>
            </a:r>
            <a:r>
              <a:rPr lang="es-ES" sz="1600" dirty="0"/>
              <a:t> 123, 092503 (2019).</a:t>
            </a:r>
          </a:p>
          <a:p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i="1" dirty="0">
                <a:cs typeface="Helvetica"/>
              </a:rPr>
              <a:t>“</a:t>
            </a:r>
            <a:r>
              <a:rPr lang="es-ES" sz="1600" i="1" dirty="0" err="1">
                <a:cs typeface="Helvetica"/>
              </a:rPr>
              <a:t>Insight</a:t>
            </a:r>
            <a:r>
              <a:rPr lang="es-ES" sz="1600" i="1" dirty="0">
                <a:cs typeface="Helvetica"/>
              </a:rPr>
              <a:t> </a:t>
            </a:r>
            <a:r>
              <a:rPr lang="es-ES" sz="1600" i="1" dirty="0" err="1">
                <a:cs typeface="Helvetica"/>
              </a:rPr>
              <a:t>into</a:t>
            </a:r>
            <a:r>
              <a:rPr lang="es-ES" sz="1600" i="1" dirty="0">
                <a:cs typeface="Helvetica"/>
              </a:rPr>
              <a:t> </a:t>
            </a:r>
            <a:r>
              <a:rPr lang="es-ES" sz="1600" i="1" dirty="0" err="1">
                <a:cs typeface="Helvetica"/>
              </a:rPr>
              <a:t>excitation</a:t>
            </a:r>
            <a:r>
              <a:rPr lang="es-ES" sz="1600" i="1" dirty="0">
                <a:cs typeface="Helvetica"/>
              </a:rPr>
              <a:t> </a:t>
            </a:r>
            <a:r>
              <a:rPr lang="es-ES" sz="1600" i="1" dirty="0" err="1">
                <a:cs typeface="Helvetica"/>
              </a:rPr>
              <a:t>energy</a:t>
            </a:r>
            <a:r>
              <a:rPr lang="es-ES" sz="1600" i="1" dirty="0">
                <a:cs typeface="Helvetica"/>
              </a:rPr>
              <a:t> and </a:t>
            </a:r>
            <a:r>
              <a:rPr lang="es-ES" sz="1600" i="1" dirty="0" err="1">
                <a:cs typeface="Helvetica"/>
              </a:rPr>
              <a:t>structure</a:t>
            </a:r>
            <a:r>
              <a:rPr lang="es-ES" sz="1600" i="1" dirty="0">
                <a:cs typeface="Helvetica"/>
              </a:rPr>
              <a:t> </a:t>
            </a:r>
            <a:r>
              <a:rPr lang="es-ES" sz="1600" i="1" dirty="0" err="1">
                <a:cs typeface="Helvetica"/>
              </a:rPr>
              <a:t>effects</a:t>
            </a:r>
            <a:r>
              <a:rPr lang="es-ES" sz="1600" i="1" dirty="0">
                <a:cs typeface="Helvetica"/>
              </a:rPr>
              <a:t> in </a:t>
            </a:r>
            <a:r>
              <a:rPr lang="es-ES" sz="1600" i="1" dirty="0" err="1">
                <a:cs typeface="Helvetica"/>
              </a:rPr>
              <a:t>fission</a:t>
            </a:r>
            <a:r>
              <a:rPr lang="es-ES" sz="1600" i="1" dirty="0">
                <a:cs typeface="Helvetica"/>
              </a:rPr>
              <a:t> </a:t>
            </a:r>
            <a:r>
              <a:rPr lang="es-ES" sz="1600" i="1" dirty="0" err="1">
                <a:cs typeface="Helvetica"/>
              </a:rPr>
              <a:t>from</a:t>
            </a:r>
            <a:r>
              <a:rPr lang="es-ES" sz="1600" i="1" dirty="0">
                <a:cs typeface="Helvetica"/>
              </a:rPr>
              <a:t> </a:t>
            </a:r>
            <a:r>
              <a:rPr lang="es-ES" sz="1600" i="1" dirty="0" err="1">
                <a:cs typeface="Helvetica"/>
              </a:rPr>
              <a:t>isotopic</a:t>
            </a:r>
            <a:r>
              <a:rPr lang="es-ES" sz="1600" i="1" dirty="0">
                <a:cs typeface="Helvetica"/>
              </a:rPr>
              <a:t> </a:t>
            </a:r>
            <a:r>
              <a:rPr lang="es-ES" sz="1600" i="1" dirty="0" err="1">
                <a:cs typeface="Helvetica"/>
              </a:rPr>
              <a:t>information</a:t>
            </a:r>
            <a:r>
              <a:rPr lang="es-ES" sz="1600" i="1" dirty="0">
                <a:cs typeface="Helvetica"/>
              </a:rPr>
              <a:t> in </a:t>
            </a:r>
            <a:r>
              <a:rPr lang="es-ES" sz="1600" i="1" dirty="0" err="1">
                <a:cs typeface="Helvetica"/>
              </a:rPr>
              <a:t>fission</a:t>
            </a:r>
            <a:r>
              <a:rPr lang="es-ES" sz="1600" i="1" dirty="0">
                <a:cs typeface="Helvetica"/>
              </a:rPr>
              <a:t> </a:t>
            </a:r>
            <a:r>
              <a:rPr lang="es-ES" sz="1600" i="1" dirty="0" err="1">
                <a:cs typeface="Helvetica"/>
              </a:rPr>
              <a:t>yields</a:t>
            </a:r>
            <a:r>
              <a:rPr lang="es-ES" sz="1600" i="1" dirty="0">
                <a:cs typeface="Helvetica"/>
              </a:rPr>
              <a:t>” </a:t>
            </a:r>
          </a:p>
          <a:p>
            <a:r>
              <a:rPr lang="es-ES" sz="1600" dirty="0"/>
              <a:t>	D. Ramos, </a:t>
            </a:r>
            <a:r>
              <a:rPr lang="es-ES" sz="1600" b="1" dirty="0"/>
              <a:t>M. Caamaño, </a:t>
            </a:r>
            <a:r>
              <a:rPr lang="es-ES" sz="1600" dirty="0" err="1"/>
              <a:t>with</a:t>
            </a:r>
            <a:r>
              <a:rPr lang="es-ES" sz="1600" dirty="0"/>
              <a:t> </a:t>
            </a:r>
            <a:r>
              <a:rPr lang="es-ES" sz="1600" b="1" dirty="0"/>
              <a:t>B. Fernández-Domínguez, </a:t>
            </a:r>
            <a:r>
              <a:rPr lang="es-ES" sz="1600" dirty="0"/>
              <a:t>et al., </a:t>
            </a:r>
          </a:p>
          <a:p>
            <a:r>
              <a:rPr lang="es-ES" sz="1600" dirty="0"/>
              <a:t>	 </a:t>
            </a:r>
            <a:r>
              <a:rPr lang="es-ES" sz="1600" dirty="0" err="1"/>
              <a:t>Physical</a:t>
            </a:r>
            <a:r>
              <a:rPr lang="es-ES" sz="1600" dirty="0"/>
              <a:t> </a:t>
            </a:r>
            <a:r>
              <a:rPr lang="es-ES" sz="1600" dirty="0" err="1"/>
              <a:t>Review</a:t>
            </a:r>
            <a:r>
              <a:rPr lang="es-ES" sz="1600" dirty="0"/>
              <a:t> C 99, 024615 (2019).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CE0AE14-743C-7540-925C-842EE806B9DA}"/>
              </a:ext>
            </a:extLst>
          </p:cNvPr>
          <p:cNvSpPr/>
          <p:nvPr/>
        </p:nvSpPr>
        <p:spPr>
          <a:xfrm>
            <a:off x="503082" y="5026521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ea typeface="Arial Narrow" charset="0"/>
                <a:cs typeface="Arial Narrow" charset="0"/>
              </a:rPr>
              <a:t> </a:t>
            </a:r>
            <a:endParaRPr lang="es-E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14C3C3AA-3AA4-BC45-8767-AF3952C1914A}"/>
              </a:ext>
            </a:extLst>
          </p:cNvPr>
          <p:cNvSpPr txBox="1"/>
          <p:nvPr/>
        </p:nvSpPr>
        <p:spPr>
          <a:xfrm>
            <a:off x="446884" y="5120144"/>
            <a:ext cx="5553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cs typeface="Helvetica"/>
              </a:rPr>
              <a:t>PROPOSALS APPROVED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51076E5-9B71-1743-AB6D-E730CF91FC20}"/>
              </a:ext>
            </a:extLst>
          </p:cNvPr>
          <p:cNvSpPr txBox="1"/>
          <p:nvPr/>
        </p:nvSpPr>
        <p:spPr>
          <a:xfrm>
            <a:off x="425941" y="5469180"/>
            <a:ext cx="83066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s-E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Fusion-fission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s-E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quasi-fission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 at PRISMA </a:t>
            </a:r>
            <a:r>
              <a:rPr lang="es-E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s-ES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208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Pb </a:t>
            </a:r>
            <a:r>
              <a:rPr lang="es-E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” </a:t>
            </a:r>
          </a:p>
          <a:p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Approved</a:t>
            </a:r>
            <a:r>
              <a:rPr lang="es-E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 PAC of LNL </a:t>
            </a:r>
            <a:r>
              <a:rPr lang="es-E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Legnaro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-INFN (</a:t>
            </a:r>
            <a:r>
              <a:rPr lang="es-E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March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, 2019). </a:t>
            </a:r>
          </a:p>
          <a:p>
            <a:r>
              <a:rPr lang="es-E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Spokespersons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s-E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M. Caamaño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, D. Ramos (GANIL), A. </a:t>
            </a:r>
            <a:r>
              <a:rPr lang="es-E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Gottardo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 (LNL), J.J. Valiente-</a:t>
            </a:r>
            <a:r>
              <a:rPr lang="es-E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Dobón</a:t>
            </a:r>
            <a:r>
              <a:rPr lang="es-ES" sz="1600" dirty="0">
                <a:latin typeface="Calibri" panose="020F0502020204030204" pitchFamily="34" charset="0"/>
                <a:cs typeface="Calibri" panose="020F0502020204030204" pitchFamily="34" charset="0"/>
              </a:rPr>
              <a:t> (LNL).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850EAC20-CCB0-4340-87E6-29A7378D17D7}"/>
              </a:ext>
            </a:extLst>
          </p:cNvPr>
          <p:cNvSpPr/>
          <p:nvPr/>
        </p:nvSpPr>
        <p:spPr>
          <a:xfrm>
            <a:off x="411378" y="549855"/>
            <a:ext cx="832124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cs typeface="Helvetica"/>
              </a:rPr>
              <a:t>Participants: </a:t>
            </a:r>
            <a:r>
              <a:rPr lang="en-US" sz="1600" dirty="0">
                <a:cs typeface="Helvetica"/>
              </a:rPr>
              <a:t>M. </a:t>
            </a:r>
            <a:r>
              <a:rPr lang="en-US" sz="1600" dirty="0" err="1">
                <a:cs typeface="Helvetica"/>
              </a:rPr>
              <a:t>Caamaño</a:t>
            </a:r>
            <a:r>
              <a:rPr lang="en-US" sz="1600" dirty="0">
                <a:cs typeface="Helvetica"/>
              </a:rPr>
              <a:t>, B. Fernández-Domínguez, H. Alvarez Pol, G. </a:t>
            </a:r>
            <a:r>
              <a:rPr lang="en-US" sz="1600" dirty="0" err="1">
                <a:cs typeface="Helvetica"/>
              </a:rPr>
              <a:t>Mantovani</a:t>
            </a:r>
            <a:r>
              <a:rPr lang="en-US" sz="1600" dirty="0">
                <a:cs typeface="Helvetica"/>
              </a:rPr>
              <a:t>, D. Fernández, J. Lois, D. </a:t>
            </a:r>
            <a:r>
              <a:rPr lang="en-US" sz="1600" dirty="0" err="1">
                <a:cs typeface="Helvetica"/>
              </a:rPr>
              <a:t>Regueira</a:t>
            </a:r>
            <a:endParaRPr lang="en-US" sz="1600" dirty="0">
              <a:cs typeface="Helvetica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9DDE5D3-8DF4-0D45-9F4C-9DB76C54E0CA}"/>
              </a:ext>
            </a:extLst>
          </p:cNvPr>
          <p:cNvSpPr txBox="1"/>
          <p:nvPr/>
        </p:nvSpPr>
        <p:spPr>
          <a:xfrm>
            <a:off x="360626" y="3934734"/>
            <a:ext cx="5553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cs typeface="Helvetica"/>
              </a:rPr>
              <a:t> CONFERENCES  (highlighted)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0F2382B-3896-D147-A5F0-0F05CBD3F3AE}"/>
              </a:ext>
            </a:extLst>
          </p:cNvPr>
          <p:cNvSpPr txBox="1"/>
          <p:nvPr/>
        </p:nvSpPr>
        <p:spPr>
          <a:xfrm>
            <a:off x="431289" y="4314392"/>
            <a:ext cx="83066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Gordon Research Conference on Nuclear Chemistry. June (2019) New London, US</a:t>
            </a: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GB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Caamaño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Chairman of session “Affecting Pathways to Fusion of Heavy Nuclei”</a:t>
            </a:r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128" y="647021"/>
            <a:ext cx="732056" cy="54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01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274422" y="150271"/>
            <a:ext cx="8458200" cy="58860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00090"/>
                </a:solidFill>
                <a:latin typeface="Helvetica"/>
                <a:cs typeface="Helvetica"/>
              </a:rPr>
              <a:t>New Developments in FISSION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878F-7151-7543-881A-CDBA8A4DDB6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A559EDC-2365-964A-9F38-B73AA80B454E}"/>
              </a:ext>
            </a:extLst>
          </p:cNvPr>
          <p:cNvSpPr txBox="1"/>
          <p:nvPr/>
        </p:nvSpPr>
        <p:spPr>
          <a:xfrm>
            <a:off x="323528" y="836712"/>
            <a:ext cx="752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cs typeface="Helvetica"/>
              </a:rPr>
              <a:t>IMPROVEMENTS in the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cs typeface="Helvetica"/>
              </a:rPr>
              <a:t>VAMOS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cs typeface="Helvetica"/>
              </a:rPr>
              <a:t> spectrometer and new beams at GANIL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2DF4E37-5FC8-1E4F-9B12-8D1E02DC23DD}"/>
              </a:ext>
            </a:extLst>
          </p:cNvPr>
          <p:cNvSpPr txBox="1"/>
          <p:nvPr/>
        </p:nvSpPr>
        <p:spPr>
          <a:xfrm>
            <a:off x="571703" y="1211245"/>
            <a:ext cx="80188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cs typeface="Arial Narrow" charset="0"/>
              </a:rPr>
              <a:t>Setting up of the second arm, and </a:t>
            </a:r>
            <a:r>
              <a:rPr lang="en-GB" sz="1600" b="1" dirty="0">
                <a:solidFill>
                  <a:prstClr val="black"/>
                </a:solidFill>
                <a:cs typeface="Arial Narrow" charset="0"/>
              </a:rPr>
              <a:t>upgrade of the target detectors </a:t>
            </a:r>
            <a:r>
              <a:rPr lang="en-GB" sz="1600" b="1" dirty="0">
                <a:cs typeface="Arial Narrow" charset="0"/>
              </a:rPr>
              <a:t>of the spectrometer</a:t>
            </a:r>
          </a:p>
          <a:p>
            <a:r>
              <a:rPr lang="en-GB" sz="1600" dirty="0" smtClean="0">
                <a:cs typeface="Arial Narrow" charset="0"/>
              </a:rPr>
              <a:t>Collaboration </a:t>
            </a:r>
            <a:r>
              <a:rPr lang="en-GB" sz="1600" dirty="0">
                <a:cs typeface="Arial Narrow" charset="0"/>
              </a:rPr>
              <a:t>between GANIL (France), IGFAE-USC, CEA-DAM (France) to furnish the second arm of the spectrometer to measure and identify both fission fragment simultaneously, and improve the determination of the fission energy below 200 </a:t>
            </a:r>
            <a:r>
              <a:rPr lang="en-GB" sz="1600" dirty="0" err="1">
                <a:cs typeface="Arial Narrow" charset="0"/>
              </a:rPr>
              <a:t>keV</a:t>
            </a:r>
            <a:r>
              <a:rPr lang="en-GB" sz="1600" dirty="0">
                <a:cs typeface="Arial Narrow" charset="0"/>
              </a:rPr>
              <a:t>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prstClr val="black"/>
                </a:solidFill>
                <a:cs typeface="Arial Narrow" charset="0"/>
              </a:rPr>
              <a:t>Development of a new thorium beam for inverse kinematics</a:t>
            </a:r>
          </a:p>
          <a:p>
            <a:pPr lvl="1"/>
            <a:r>
              <a:rPr lang="en-GB" sz="1600" dirty="0">
                <a:cs typeface="Arial Narrow" charset="0"/>
              </a:rPr>
              <a:t>Collaboration between IGFAE-USC and GANIL (France) to </a:t>
            </a:r>
            <a:r>
              <a:rPr lang="en-GB" sz="1600" dirty="0">
                <a:solidFill>
                  <a:prstClr val="black"/>
                </a:solidFill>
                <a:cs typeface="Arial Narrow" charset="0"/>
              </a:rPr>
              <a:t>plan a new systematic study with systems produced with a </a:t>
            </a:r>
            <a:r>
              <a:rPr lang="en-GB" sz="1600" baseline="30000" dirty="0">
                <a:solidFill>
                  <a:prstClr val="black"/>
                </a:solidFill>
                <a:cs typeface="Arial Narrow" charset="0"/>
              </a:rPr>
              <a:t>232</a:t>
            </a:r>
            <a:r>
              <a:rPr lang="en-GB" sz="1600" dirty="0">
                <a:solidFill>
                  <a:prstClr val="black"/>
                </a:solidFill>
                <a:cs typeface="Arial Narrow" charset="0"/>
              </a:rPr>
              <a:t>Th beam at Coulomb energies.</a:t>
            </a:r>
          </a:p>
          <a:p>
            <a:pPr lvl="1"/>
            <a:endParaRPr lang="en-GB" sz="1600" dirty="0">
              <a:solidFill>
                <a:prstClr val="black"/>
              </a:solidFill>
              <a:cs typeface="Arial Narrow" charset="0"/>
            </a:endParaRPr>
          </a:p>
          <a:p>
            <a:r>
              <a:rPr lang="en-GB" sz="1600" dirty="0">
                <a:solidFill>
                  <a:prstClr val="black"/>
                </a:solidFill>
                <a:cs typeface="Arial Narrow" charset="0"/>
              </a:rPr>
              <a:t>With these improvements, the fission campaign at GANIL will keep its leading and unique position in fission studies at low energy.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6B1C155-3E0F-5443-989A-77D5CADF7704}"/>
              </a:ext>
            </a:extLst>
          </p:cNvPr>
          <p:cNvSpPr txBox="1"/>
          <p:nvPr/>
        </p:nvSpPr>
        <p:spPr>
          <a:xfrm>
            <a:off x="358645" y="4077072"/>
            <a:ext cx="752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cs typeface="Helvetica"/>
              </a:rPr>
              <a:t>DESIGN of a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cs typeface="Helvetica"/>
              </a:rPr>
              <a:t>new detector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cs typeface="Helvetica"/>
              </a:rPr>
              <a:t>for fixed-target fission studies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6116F8E-B80A-264C-B4ED-5D83C276F6C3}"/>
              </a:ext>
            </a:extLst>
          </p:cNvPr>
          <p:cNvSpPr txBox="1"/>
          <p:nvPr/>
        </p:nvSpPr>
        <p:spPr>
          <a:xfrm>
            <a:off x="606820" y="4437112"/>
            <a:ext cx="80188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cs typeface="Arial Narrow" charset="0"/>
              </a:rPr>
              <a:t>Collaboration between IGFAE-USC and </a:t>
            </a:r>
            <a:r>
              <a:rPr lang="en-GB" sz="1600" dirty="0" err="1">
                <a:cs typeface="Arial Narrow" charset="0"/>
              </a:rPr>
              <a:t>UVigo</a:t>
            </a:r>
            <a:r>
              <a:rPr lang="en-GB" sz="1600" dirty="0">
                <a:cs typeface="Arial Narrow" charset="0"/>
              </a:rPr>
              <a:t> to build a new Optical-TPC fission chamber.</a:t>
            </a:r>
          </a:p>
          <a:p>
            <a:r>
              <a:rPr lang="en-GB" sz="1600" dirty="0" smtClean="0">
                <a:cs typeface="Arial Narrow" charset="0"/>
              </a:rPr>
              <a:t>It </a:t>
            </a:r>
            <a:r>
              <a:rPr lang="en-GB" sz="1600" dirty="0">
                <a:cs typeface="Arial Narrow" charset="0"/>
              </a:rPr>
              <a:t>will be devoted to the measurement of fission yields, and angular and energy distributions through the imaging of the trajectories of fragments stopped in a gas volume. </a:t>
            </a:r>
          </a:p>
          <a:p>
            <a:r>
              <a:rPr lang="en-GB" sz="1600" dirty="0">
                <a:cs typeface="Arial Narrow" charset="0"/>
              </a:rPr>
              <a:t>	</a:t>
            </a:r>
            <a:endParaRPr lang="en-GB" sz="1600" dirty="0">
              <a:solidFill>
                <a:prstClr val="black"/>
              </a:solidFill>
              <a:cs typeface="Arial Narrow" charset="0"/>
            </a:endParaRPr>
          </a:p>
          <a:p>
            <a:r>
              <a:rPr lang="en-GB" sz="1600" dirty="0">
                <a:solidFill>
                  <a:prstClr val="black"/>
                </a:solidFill>
                <a:cs typeface="Arial Narrow" charset="0"/>
              </a:rPr>
              <a:t>The detector will be commissioned and </a:t>
            </a:r>
            <a:r>
              <a:rPr lang="en-GB" sz="1600" dirty="0">
                <a:cs typeface="Arial Narrow" charset="0"/>
              </a:rPr>
              <a:t>used in fixed-target facilities such as CNA (Seville), NFS/Spiral2 (France), and </a:t>
            </a:r>
            <a:r>
              <a:rPr lang="en-GB" sz="1600" dirty="0" err="1">
                <a:cs typeface="Arial Narrow" charset="0"/>
              </a:rPr>
              <a:t>n_TOF</a:t>
            </a:r>
            <a:r>
              <a:rPr lang="en-GB" sz="1600" dirty="0">
                <a:cs typeface="Arial Narrow" charset="0"/>
              </a:rPr>
              <a:t>/CERN. The goal is to complement the studies in inverse kinematics at VAMOS</a:t>
            </a:r>
            <a:endParaRPr lang="en-GB" sz="1600" dirty="0">
              <a:solidFill>
                <a:prstClr val="black"/>
              </a:solidFill>
              <a:cs typeface="Arial Narrow" charset="0"/>
            </a:endParaRP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128" y="647021"/>
            <a:ext cx="732056" cy="54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71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1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636912"/>
            <a:ext cx="6140399" cy="3672408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128" y="647021"/>
            <a:ext cx="732056" cy="549731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179512" y="188640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RP </a:t>
            </a:r>
            <a:r>
              <a:rPr lang="es-ES" sz="2800" b="1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sz="2800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Structure</a:t>
            </a:r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of </a:t>
            </a:r>
            <a:r>
              <a:rPr lang="es-ES" sz="2800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the</a:t>
            </a:r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sz="2800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many</a:t>
            </a:r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sz="2800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body-systems</a:t>
            </a:r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and </a:t>
            </a:r>
            <a:r>
              <a:rPr lang="es-ES" sz="2800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astrophysical</a:t>
            </a:r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and </a:t>
            </a:r>
            <a:r>
              <a:rPr lang="es-ES" sz="2800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cosmological</a:t>
            </a:r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sz="2800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applications</a:t>
            </a:r>
            <a:r>
              <a:rPr lang="es-ES" sz="2800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endParaRPr lang="es-ES" sz="2800" dirty="0">
              <a:solidFill>
                <a:schemeClr val="accent1">
                  <a:lumMod val="75000"/>
                </a:schemeClr>
              </a:solidFill>
              <a:latin typeface="Trebuchet MS" pitchFamily="34" charset="0"/>
            </a:endParaRP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95536" y="1988840"/>
            <a:ext cx="504056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rebuchet MS" pitchFamily="34" charset="0"/>
              </a:rPr>
              <a:t>Contribution to FAIR/R3B experiment. </a:t>
            </a:r>
            <a:endParaRPr lang="es-ES" sz="20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22" name="2 Imagen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013176"/>
            <a:ext cx="1008112" cy="850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323528" y="1268760"/>
            <a:ext cx="64807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Common tool :  Study of properties of exotic nuclei induced by heavy-ions reactions 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16257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6716"/>
            <a:ext cx="6659563" cy="374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128" y="647021"/>
            <a:ext cx="732056" cy="549731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395536" y="436602"/>
            <a:ext cx="504056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rebuchet MS" pitchFamily="34" charset="0"/>
              </a:rPr>
              <a:t>Contribution to FAIR/R3B experiment. </a:t>
            </a:r>
            <a:endParaRPr lang="es-ES" sz="20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51520" y="836712"/>
            <a:ext cx="7992888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>
                <a:solidFill>
                  <a:srgbClr val="0033CC"/>
                </a:solidFill>
                <a:latin typeface="Trebuchet MS" pitchFamily="34" charset="0"/>
              </a:rPr>
              <a:t>Complete kinematics, fixed target experiments </a:t>
            </a:r>
            <a:r>
              <a:rPr lang="en-US" dirty="0" smtClean="0">
                <a:solidFill>
                  <a:srgbClr val="0033CC"/>
                </a:solidFill>
                <a:latin typeface="Trebuchet MS" pitchFamily="34" charset="0"/>
              </a:rPr>
              <a:t>to study </a:t>
            </a:r>
            <a:r>
              <a:rPr lang="en-US" sz="2000" b="1" dirty="0" smtClean="0">
                <a:solidFill>
                  <a:srgbClr val="FF0000"/>
                </a:solidFill>
                <a:latin typeface="Trebuchet MS" pitchFamily="34" charset="0"/>
              </a:rPr>
              <a:t>r</a:t>
            </a:r>
            <a:r>
              <a:rPr lang="en-US" dirty="0" smtClean="0">
                <a:solidFill>
                  <a:srgbClr val="0033CC"/>
                </a:solidFill>
                <a:latin typeface="Trebuchet MS" pitchFamily="34" charset="0"/>
              </a:rPr>
              <a:t>eactions with </a:t>
            </a:r>
            <a:r>
              <a:rPr lang="en-US" sz="2000" b="1" dirty="0" smtClean="0">
                <a:solidFill>
                  <a:srgbClr val="FF0000"/>
                </a:solidFill>
                <a:latin typeface="Trebuchet MS" pitchFamily="34" charset="0"/>
              </a:rPr>
              <a:t>r</a:t>
            </a:r>
            <a:r>
              <a:rPr lang="en-US" dirty="0" smtClean="0">
                <a:solidFill>
                  <a:srgbClr val="0033CC"/>
                </a:solidFill>
                <a:latin typeface="Trebuchet MS" pitchFamily="34" charset="0"/>
              </a:rPr>
              <a:t>elativistic </a:t>
            </a:r>
            <a:r>
              <a:rPr lang="en-US" sz="2000" b="1" dirty="0">
                <a:solidFill>
                  <a:srgbClr val="FF0000"/>
                </a:solidFill>
                <a:latin typeface="Trebuchet MS" pitchFamily="34" charset="0"/>
              </a:rPr>
              <a:t>r</a:t>
            </a:r>
            <a:r>
              <a:rPr lang="en-US" dirty="0">
                <a:solidFill>
                  <a:srgbClr val="0033CC"/>
                </a:solidFill>
                <a:latin typeface="Trebuchet MS" pitchFamily="34" charset="0"/>
              </a:rPr>
              <a:t>adioactive </a:t>
            </a:r>
            <a:r>
              <a:rPr lang="en-US" sz="2000" dirty="0" smtClean="0">
                <a:solidFill>
                  <a:srgbClr val="FF0000"/>
                </a:solidFill>
                <a:latin typeface="Trebuchet MS" pitchFamily="34" charset="0"/>
              </a:rPr>
              <a:t>b</a:t>
            </a:r>
            <a:r>
              <a:rPr lang="en-US" dirty="0" smtClean="0">
                <a:solidFill>
                  <a:srgbClr val="0033CC"/>
                </a:solidFill>
                <a:latin typeface="Trebuchet MS" pitchFamily="34" charset="0"/>
              </a:rPr>
              <a:t>eams  ( 1 </a:t>
            </a:r>
            <a:r>
              <a:rPr lang="en-US" dirty="0" err="1" smtClean="0">
                <a:solidFill>
                  <a:srgbClr val="0033CC"/>
                </a:solidFill>
                <a:latin typeface="Trebuchet MS" pitchFamily="34" charset="0"/>
              </a:rPr>
              <a:t>GeV</a:t>
            </a:r>
            <a:r>
              <a:rPr lang="en-US" dirty="0" smtClean="0">
                <a:solidFill>
                  <a:srgbClr val="0033CC"/>
                </a:solidFill>
                <a:latin typeface="Trebuchet MS" pitchFamily="34" charset="0"/>
              </a:rPr>
              <a:t> per nucleon)</a:t>
            </a:r>
            <a:endParaRPr lang="en-US" dirty="0">
              <a:solidFill>
                <a:srgbClr val="0033CC"/>
              </a:solidFill>
              <a:latin typeface="Trebuchet MS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568950" y="2418308"/>
            <a:ext cx="8794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 err="1">
                <a:solidFill>
                  <a:schemeClr val="bg1"/>
                </a:solidFill>
                <a:latin typeface="+mn-lt"/>
              </a:rPr>
              <a:t>neutrons</a:t>
            </a:r>
            <a:endParaRPr lang="es-E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921250" y="3786733"/>
            <a:ext cx="1506538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solidFill>
                  <a:schemeClr val="bg1"/>
                </a:solidFill>
                <a:latin typeface="+mn-lt"/>
              </a:rPr>
              <a:t>heavy </a:t>
            </a:r>
            <a:r>
              <a:rPr lang="es-ES" sz="1400" dirty="0" err="1">
                <a:solidFill>
                  <a:schemeClr val="bg1"/>
                </a:solidFill>
                <a:latin typeface="+mn-lt"/>
              </a:rPr>
              <a:t>fragments</a:t>
            </a:r>
            <a:endParaRPr lang="es-E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3768725" y="4434433"/>
            <a:ext cx="13573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 err="1">
                <a:solidFill>
                  <a:schemeClr val="bg1"/>
                </a:solidFill>
                <a:latin typeface="+mn-lt"/>
              </a:rPr>
              <a:t>protons</a:t>
            </a:r>
            <a:endParaRPr lang="es-ES" sz="1400" dirty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es-ES" sz="1400" dirty="0">
                <a:solidFill>
                  <a:schemeClr val="bg1"/>
                </a:solidFill>
                <a:latin typeface="+mn-lt"/>
              </a:rPr>
              <a:t>light </a:t>
            </a:r>
            <a:r>
              <a:rPr lang="es-ES" sz="1400" dirty="0" err="1">
                <a:solidFill>
                  <a:schemeClr val="bg1"/>
                </a:solidFill>
                <a:latin typeface="+mn-lt"/>
              </a:rPr>
              <a:t>fragments</a:t>
            </a:r>
            <a:endParaRPr lang="es-E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54013" y="1834108"/>
            <a:ext cx="78105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solidFill>
                  <a:schemeClr val="bg1"/>
                </a:solidFill>
                <a:latin typeface="Symbol" pitchFamily="18" charset="2"/>
              </a:rPr>
              <a:t>g</a:t>
            </a:r>
            <a:r>
              <a:rPr lang="es-ES" sz="1400" dirty="0">
                <a:solidFill>
                  <a:schemeClr val="bg1"/>
                </a:solidFill>
                <a:latin typeface="+mn-lt"/>
              </a:rPr>
              <a:t>-</a:t>
            </a:r>
            <a:r>
              <a:rPr lang="es-ES" sz="1400" dirty="0" err="1">
                <a:solidFill>
                  <a:schemeClr val="bg1"/>
                </a:solidFill>
                <a:latin typeface="+mn-lt"/>
              </a:rPr>
              <a:t>rays</a:t>
            </a:r>
            <a:endParaRPr lang="es-ES" sz="1400" dirty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es-ES" sz="1400" dirty="0" err="1">
                <a:solidFill>
                  <a:schemeClr val="bg1"/>
                </a:solidFill>
                <a:latin typeface="+mn-lt"/>
              </a:rPr>
              <a:t>protons</a:t>
            </a:r>
            <a:endParaRPr lang="es-E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8" name="5 CuadroTexto"/>
          <p:cNvSpPr txBox="1">
            <a:spLocks noChangeArrowheads="1"/>
          </p:cNvSpPr>
          <p:nvPr/>
        </p:nvSpPr>
        <p:spPr bwMode="auto">
          <a:xfrm>
            <a:off x="6804248" y="1628800"/>
            <a:ext cx="16690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600" dirty="0">
                <a:latin typeface="Trebuchet MS" pitchFamily="34" charset="0"/>
              </a:rPr>
              <a:t>~ 250 </a:t>
            </a:r>
            <a:r>
              <a:rPr lang="es-ES" sz="1600" dirty="0" err="1" smtClean="0">
                <a:latin typeface="Trebuchet MS" pitchFamily="34" charset="0"/>
              </a:rPr>
              <a:t>scientists</a:t>
            </a:r>
            <a:endParaRPr lang="es-ES" sz="1600" dirty="0" smtClean="0">
              <a:latin typeface="Trebuchet MS" pitchFamily="34" charset="0"/>
            </a:endParaRPr>
          </a:p>
          <a:p>
            <a:pPr eaLnBrk="1" hangingPunct="1"/>
            <a:r>
              <a:rPr lang="es-ES" sz="1600" dirty="0" smtClean="0">
                <a:latin typeface="Trebuchet MS" pitchFamily="34" charset="0"/>
              </a:rPr>
              <a:t>~ 50 </a:t>
            </a:r>
            <a:r>
              <a:rPr lang="es-ES" sz="1600" dirty="0" err="1" smtClean="0">
                <a:latin typeface="Trebuchet MS" pitchFamily="34" charset="0"/>
              </a:rPr>
              <a:t>institutions</a:t>
            </a:r>
            <a:endParaRPr lang="es-ES" sz="1600" dirty="0" smtClean="0">
              <a:latin typeface="Trebuchet MS" pitchFamily="34" charset="0"/>
            </a:endParaRPr>
          </a:p>
          <a:p>
            <a:pPr eaLnBrk="1" hangingPunct="1"/>
            <a:r>
              <a:rPr lang="es-ES" sz="1600" dirty="0" smtClean="0">
                <a:latin typeface="Trebuchet MS" pitchFamily="34" charset="0"/>
              </a:rPr>
              <a:t>~ 15 </a:t>
            </a:r>
            <a:r>
              <a:rPr lang="es-ES" sz="1600" dirty="0" err="1" smtClean="0">
                <a:latin typeface="Trebuchet MS" pitchFamily="34" charset="0"/>
              </a:rPr>
              <a:t>countries</a:t>
            </a:r>
            <a:r>
              <a:rPr lang="es-ES" sz="1600" dirty="0" smtClean="0">
                <a:latin typeface="Trebuchet MS" pitchFamily="34" charset="0"/>
              </a:rPr>
              <a:t> </a:t>
            </a:r>
            <a:endParaRPr lang="es-ES" sz="1600" dirty="0">
              <a:latin typeface="Trebuchet MS" pitchFamily="34" charset="0"/>
            </a:endParaRPr>
          </a:p>
        </p:txBody>
      </p:sp>
      <p:sp>
        <p:nvSpPr>
          <p:cNvPr id="39" name="38 Rectángulo"/>
          <p:cNvSpPr/>
          <p:nvPr/>
        </p:nvSpPr>
        <p:spPr>
          <a:xfrm>
            <a:off x="683568" y="4500409"/>
            <a:ext cx="16562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400" dirty="0" err="1" smtClean="0">
                <a:solidFill>
                  <a:schemeClr val="bg1"/>
                </a:solidFill>
                <a:latin typeface="+mj-lt"/>
              </a:rPr>
              <a:t>Large</a:t>
            </a:r>
            <a:r>
              <a:rPr lang="es-ES_tradnl" sz="14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s-ES_tradnl" sz="1400" dirty="0" err="1" smtClean="0">
                <a:solidFill>
                  <a:schemeClr val="bg1"/>
                </a:solidFill>
                <a:latin typeface="+mj-lt"/>
              </a:rPr>
              <a:t>acceptance</a:t>
            </a:r>
            <a:r>
              <a:rPr lang="es-ES_tradnl" sz="1400" dirty="0" smtClean="0">
                <a:solidFill>
                  <a:schemeClr val="bg1"/>
                </a:solidFill>
                <a:latin typeface="+mj-lt"/>
              </a:rPr>
              <a:t> </a:t>
            </a:r>
          </a:p>
          <a:p>
            <a:r>
              <a:rPr lang="es-ES_tradnl" sz="1400" dirty="0" err="1" smtClean="0">
                <a:solidFill>
                  <a:schemeClr val="bg1"/>
                </a:solidFill>
                <a:latin typeface="+mj-lt"/>
              </a:rPr>
              <a:t>Dipole</a:t>
            </a:r>
            <a:endParaRPr lang="es-ES_tradnl" sz="14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39 Rectángulo"/>
          <p:cNvSpPr/>
          <p:nvPr/>
        </p:nvSpPr>
        <p:spPr>
          <a:xfrm>
            <a:off x="395536" y="3573016"/>
            <a:ext cx="6415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 smtClean="0">
                <a:solidFill>
                  <a:schemeClr val="bg1"/>
                </a:solidFill>
                <a:latin typeface="+mj-lt"/>
              </a:rPr>
              <a:t>target</a:t>
            </a:r>
            <a:endParaRPr lang="es-ES" sz="1400" dirty="0">
              <a:latin typeface="+mj-lt"/>
            </a:endParaRPr>
          </a:p>
        </p:txBody>
      </p:sp>
      <p:cxnSp>
        <p:nvCxnSpPr>
          <p:cNvPr id="41" name="40 Conector recto de flecha"/>
          <p:cNvCxnSpPr/>
          <p:nvPr/>
        </p:nvCxnSpPr>
        <p:spPr>
          <a:xfrm flipV="1">
            <a:off x="611560" y="2780928"/>
            <a:ext cx="144016" cy="7920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/>
          <p:nvPr/>
        </p:nvCxnSpPr>
        <p:spPr>
          <a:xfrm>
            <a:off x="107504" y="2420888"/>
            <a:ext cx="504056" cy="144016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Rectángulo"/>
          <p:cNvSpPr/>
          <p:nvPr/>
        </p:nvSpPr>
        <p:spPr>
          <a:xfrm>
            <a:off x="467544" y="5469031"/>
            <a:ext cx="7632848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002060"/>
                </a:solidFill>
                <a:latin typeface="Trebuchet MS" pitchFamily="34" charset="0"/>
              </a:rPr>
              <a:t>FAIR/R3B offers unique </a:t>
            </a:r>
            <a:r>
              <a:rPr lang="en-US" dirty="0">
                <a:solidFill>
                  <a:srgbClr val="002060"/>
                </a:solidFill>
                <a:latin typeface="Trebuchet MS" pitchFamily="34" charset="0"/>
              </a:rPr>
              <a:t>physics opportunities </a:t>
            </a:r>
            <a:endParaRPr lang="en-US" dirty="0" smtClean="0">
              <a:solidFill>
                <a:srgbClr val="002060"/>
              </a:solidFill>
              <a:latin typeface="Trebuchet MS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to study heavy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neutron-rich nuclei of relevance to r- process of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nucleosynthesis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endParaRPr lang="en-US" dirty="0" smtClean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To reproduce ¨high-density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environment¨conditions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endParaRPr lang="es-ES" dirty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292080" y="1628800"/>
            <a:ext cx="15855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FF00"/>
                </a:solidFill>
                <a:latin typeface="Trebuchet MS" pitchFamily="34" charset="0"/>
              </a:rPr>
              <a:t>Spokesperson: D. Cortina </a:t>
            </a:r>
            <a:endParaRPr lang="es-ES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07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34 Rectángulo"/>
          <p:cNvSpPr/>
          <p:nvPr/>
        </p:nvSpPr>
        <p:spPr>
          <a:xfrm>
            <a:off x="395536" y="3068960"/>
            <a:ext cx="468560" cy="36004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Rectángulo"/>
          <p:cNvSpPr/>
          <p:nvPr/>
        </p:nvSpPr>
        <p:spPr>
          <a:xfrm>
            <a:off x="7380312" y="3068960"/>
            <a:ext cx="864096" cy="36004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128" y="647021"/>
            <a:ext cx="732056" cy="549731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395536" y="188640"/>
            <a:ext cx="504056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rebuchet MS" pitchFamily="34" charset="0"/>
              </a:rPr>
              <a:t>Contribution to FAIR/R3B experiment. </a:t>
            </a:r>
            <a:endParaRPr lang="es-ES" sz="20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grpSp>
        <p:nvGrpSpPr>
          <p:cNvPr id="13" name="12 Grupo"/>
          <p:cNvGrpSpPr/>
          <p:nvPr/>
        </p:nvGrpSpPr>
        <p:grpSpPr>
          <a:xfrm>
            <a:off x="4139952" y="692696"/>
            <a:ext cx="3969950" cy="2224606"/>
            <a:chOff x="-193427" y="3376296"/>
            <a:chExt cx="4638675" cy="2820988"/>
          </a:xfrm>
        </p:grpSpPr>
        <p:grpSp>
          <p:nvGrpSpPr>
            <p:cNvPr id="14" name="13 Grupo"/>
            <p:cNvGrpSpPr>
              <a:grpSpLocks/>
            </p:cNvGrpSpPr>
            <p:nvPr/>
          </p:nvGrpSpPr>
          <p:grpSpPr bwMode="auto">
            <a:xfrm>
              <a:off x="-193427" y="3376296"/>
              <a:ext cx="4638675" cy="2820988"/>
              <a:chOff x="-481519" y="4024368"/>
              <a:chExt cx="4639148" cy="2820987"/>
            </a:xfrm>
          </p:grpSpPr>
          <p:pic>
            <p:nvPicPr>
              <p:cNvPr id="16" name="6 Imagen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81519" y="4024368"/>
                <a:ext cx="2597150" cy="2820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Text Box 6"/>
              <p:cNvSpPr txBox="1">
                <a:spLocks noChangeArrowheads="1"/>
              </p:cNvSpPr>
              <p:nvPr/>
            </p:nvSpPr>
            <p:spPr bwMode="auto">
              <a:xfrm>
                <a:off x="2295302" y="4115681"/>
                <a:ext cx="1862327" cy="171725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36000" rIns="36000">
                <a:spAutoFit/>
              </a:bodyPr>
              <a:lstStyle/>
              <a:p>
                <a:pPr>
                  <a:defRPr/>
                </a:pPr>
                <a:r>
                  <a:rPr lang="en-US" sz="16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rebuchet MS" pitchFamily="34" charset="0"/>
                  </a:rPr>
                  <a:t>Electromagnetic</a:t>
                </a:r>
              </a:p>
              <a:p>
                <a:pPr>
                  <a:defRPr/>
                </a:pPr>
                <a:r>
                  <a:rPr lang="en-US" sz="16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rebuchet MS" pitchFamily="34" charset="0"/>
                  </a:rPr>
                  <a:t>signals provide first evidence for </a:t>
                </a:r>
                <a:r>
                  <a:rPr lang="en-US" sz="16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rebuchet MS" pitchFamily="34" charset="0"/>
                  </a:rPr>
                  <a:t>r-process </a:t>
                </a:r>
                <a:r>
                  <a:rPr lang="en-US" sz="1600" dirty="0" err="1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rebuchet MS" pitchFamily="34" charset="0"/>
                  </a:rPr>
                  <a:t>nucleosynthesis</a:t>
                </a:r>
                <a:r>
                  <a:rPr lang="en-US" dirty="0" smtClean="0">
                    <a:solidFill>
                      <a:srgbClr val="0033CC"/>
                    </a:solidFill>
                    <a:latin typeface="+mj-lt"/>
                  </a:rPr>
                  <a:t>.</a:t>
                </a:r>
                <a:endParaRPr lang="en-US" sz="1600" dirty="0"/>
              </a:p>
            </p:txBody>
          </p:sp>
        </p:grpSp>
        <p:sp>
          <p:nvSpPr>
            <p:cNvPr id="15" name="14 Rectángulo"/>
            <p:cNvSpPr/>
            <p:nvPr/>
          </p:nvSpPr>
          <p:spPr>
            <a:xfrm>
              <a:off x="2607852" y="5293853"/>
              <a:ext cx="1826285" cy="819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1200" i="1" dirty="0" err="1" smtClean="0">
                  <a:latin typeface="Trebuchet MS" pitchFamily="34" charset="0"/>
                </a:rPr>
                <a:t>Metzger</a:t>
              </a:r>
              <a:r>
                <a:rPr lang="es-ES" sz="1200" i="1" dirty="0" smtClean="0">
                  <a:latin typeface="Trebuchet MS" pitchFamily="34" charset="0"/>
                </a:rPr>
                <a:t> &amp; </a:t>
              </a:r>
              <a:r>
                <a:rPr lang="es-ES" sz="1200" i="1" dirty="0" err="1" smtClean="0">
                  <a:latin typeface="Trebuchet MS" pitchFamily="34" charset="0"/>
                </a:rPr>
                <a:t>Martinez</a:t>
              </a:r>
              <a:r>
                <a:rPr lang="es-ES" sz="1200" i="1" dirty="0" smtClean="0">
                  <a:latin typeface="Trebuchet MS" pitchFamily="34" charset="0"/>
                </a:rPr>
                <a:t>-Pinedo et al (2010)</a:t>
              </a:r>
              <a:endParaRPr lang="es-ES" sz="1200" i="1" dirty="0">
                <a:latin typeface="Trebuchet MS" pitchFamily="34" charset="0"/>
              </a:endParaRPr>
            </a:p>
          </p:txBody>
        </p:sp>
      </p:grpSp>
      <p:pic>
        <p:nvPicPr>
          <p:cNvPr id="20" name="4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4048125" cy="1822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95940" y="692696"/>
            <a:ext cx="2965450" cy="338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defRPr/>
            </a:pPr>
            <a:r>
              <a:rPr lang="en-US" sz="1600" dirty="0" err="1" smtClean="0">
                <a:solidFill>
                  <a:srgbClr val="0033CC"/>
                </a:solidFill>
                <a:latin typeface="Trebuchet MS" pitchFamily="34" charset="0"/>
              </a:rPr>
              <a:t>Kilonova</a:t>
            </a:r>
            <a:r>
              <a:rPr lang="en-US" sz="1600" dirty="0" smtClean="0">
                <a:solidFill>
                  <a:srgbClr val="0033CC"/>
                </a:solidFill>
                <a:latin typeface="Trebuchet MS" pitchFamily="34" charset="0"/>
              </a:rPr>
              <a:t> Physics</a:t>
            </a:r>
            <a:endParaRPr lang="en-US" sz="1600" dirty="0">
              <a:solidFill>
                <a:srgbClr val="0033CC"/>
              </a:solidFill>
              <a:latin typeface="Trebuchet MS" pitchFamily="34" charset="0"/>
            </a:endParaRPr>
          </a:p>
        </p:txBody>
      </p:sp>
      <p:sp>
        <p:nvSpPr>
          <p:cNvPr id="22" name="21 Elipse"/>
          <p:cNvSpPr/>
          <p:nvPr/>
        </p:nvSpPr>
        <p:spPr bwMode="auto">
          <a:xfrm>
            <a:off x="2658090" y="1489621"/>
            <a:ext cx="1219200" cy="406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grpSp>
        <p:nvGrpSpPr>
          <p:cNvPr id="18" name="17 Grupo"/>
          <p:cNvGrpSpPr/>
          <p:nvPr/>
        </p:nvGrpSpPr>
        <p:grpSpPr>
          <a:xfrm>
            <a:off x="379397" y="2997960"/>
            <a:ext cx="8051614" cy="3671400"/>
            <a:chOff x="-35396" y="1025333"/>
            <a:chExt cx="9501004" cy="5283987"/>
          </a:xfrm>
        </p:grpSpPr>
        <p:pic>
          <p:nvPicPr>
            <p:cNvPr id="23" name="22 Imagen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1127518"/>
              <a:ext cx="7902247" cy="5181802"/>
            </a:xfrm>
            <a:prstGeom prst="rect">
              <a:avLst/>
            </a:prstGeom>
          </p:spPr>
        </p:pic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2195737" y="2823926"/>
              <a:ext cx="4309812" cy="2327695"/>
            </a:xfrm>
            <a:custGeom>
              <a:avLst/>
              <a:gdLst>
                <a:gd name="T0" fmla="*/ 0 w 2462"/>
                <a:gd name="T1" fmla="*/ 2147483647 h 1175"/>
                <a:gd name="T2" fmla="*/ 2147483647 w 2462"/>
                <a:gd name="T3" fmla="*/ 2147483647 h 1175"/>
                <a:gd name="T4" fmla="*/ 2147483647 w 2462"/>
                <a:gd name="T5" fmla="*/ 2147483647 h 1175"/>
                <a:gd name="T6" fmla="*/ 2147483647 w 2462"/>
                <a:gd name="T7" fmla="*/ 2147483647 h 1175"/>
                <a:gd name="T8" fmla="*/ 2147483647 w 2462"/>
                <a:gd name="T9" fmla="*/ 2147483647 h 1175"/>
                <a:gd name="T10" fmla="*/ 2147483647 w 2462"/>
                <a:gd name="T11" fmla="*/ 2147483647 h 1175"/>
                <a:gd name="T12" fmla="*/ 2147483647 w 2462"/>
                <a:gd name="T13" fmla="*/ 2147483647 h 1175"/>
                <a:gd name="T14" fmla="*/ 2147483647 w 2462"/>
                <a:gd name="T15" fmla="*/ 0 h 11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62" h="1175">
                  <a:moveTo>
                    <a:pt x="0" y="1175"/>
                  </a:moveTo>
                  <a:lnTo>
                    <a:pt x="265" y="1099"/>
                  </a:lnTo>
                  <a:lnTo>
                    <a:pt x="265" y="1023"/>
                  </a:lnTo>
                  <a:lnTo>
                    <a:pt x="909" y="834"/>
                  </a:lnTo>
                  <a:lnTo>
                    <a:pt x="909" y="720"/>
                  </a:lnTo>
                  <a:lnTo>
                    <a:pt x="1818" y="379"/>
                  </a:lnTo>
                  <a:lnTo>
                    <a:pt x="1818" y="228"/>
                  </a:lnTo>
                  <a:lnTo>
                    <a:pt x="2462" y="0"/>
                  </a:lnTo>
                </a:path>
              </a:pathLst>
            </a:custGeom>
            <a:noFill/>
            <a:ln w="762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grpSp>
          <p:nvGrpSpPr>
            <p:cNvPr id="25" name="24 Grupo"/>
            <p:cNvGrpSpPr/>
            <p:nvPr/>
          </p:nvGrpSpPr>
          <p:grpSpPr>
            <a:xfrm>
              <a:off x="-35396" y="1025333"/>
              <a:ext cx="9501004" cy="5192888"/>
              <a:chOff x="48808" y="779406"/>
              <a:chExt cx="10159490" cy="5461883"/>
            </a:xfrm>
          </p:grpSpPr>
          <p:sp>
            <p:nvSpPr>
              <p:cNvPr id="26" name="25 CuadroTexto"/>
              <p:cNvSpPr txBox="1"/>
              <p:nvPr/>
            </p:nvSpPr>
            <p:spPr>
              <a:xfrm>
                <a:off x="69172" y="779406"/>
                <a:ext cx="4126072" cy="119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b="1" dirty="0" smtClean="0">
                    <a:latin typeface="Trebuchet MS" pitchFamily="34" charset="0"/>
                  </a:rPr>
                  <a:t>Single </a:t>
                </a:r>
                <a:r>
                  <a:rPr lang="es-ES" sz="1600" b="1" dirty="0" err="1" smtClean="0">
                    <a:latin typeface="Trebuchet MS" pitchFamily="34" charset="0"/>
                  </a:rPr>
                  <a:t>particle</a:t>
                </a:r>
                <a:r>
                  <a:rPr lang="es-ES" sz="1600" b="1" dirty="0" smtClean="0">
                    <a:latin typeface="Trebuchet MS" pitchFamily="34" charset="0"/>
                  </a:rPr>
                  <a:t> </a:t>
                </a:r>
                <a:r>
                  <a:rPr lang="es-ES" sz="1600" b="1" dirty="0" err="1" smtClean="0">
                    <a:latin typeface="Trebuchet MS" pitchFamily="34" charset="0"/>
                  </a:rPr>
                  <a:t>structure</a:t>
                </a:r>
                <a:endParaRPr lang="es-ES" sz="1600" b="1" dirty="0" smtClean="0">
                  <a:latin typeface="Trebuchet MS" pitchFamily="34" charset="0"/>
                </a:endParaRPr>
              </a:p>
              <a:p>
                <a:r>
                  <a:rPr lang="es-ES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Shell </a:t>
                </a:r>
                <a:r>
                  <a:rPr lang="es-ES" sz="1600" b="1" dirty="0" err="1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evolution</a:t>
                </a:r>
                <a:r>
                  <a:rPr lang="es-ES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 </a:t>
                </a:r>
              </a:p>
              <a:p>
                <a:r>
                  <a:rPr lang="es-ES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Short-</a:t>
                </a:r>
                <a:r>
                  <a:rPr lang="es-ES" sz="1600" b="1" dirty="0" err="1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range</a:t>
                </a:r>
                <a:r>
                  <a:rPr lang="es-ES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 </a:t>
                </a:r>
                <a:r>
                  <a:rPr lang="es-ES" sz="1600" b="1" dirty="0" err="1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correlations</a:t>
                </a:r>
                <a:endParaRPr lang="es-ES" sz="1600" b="1" dirty="0" smtClean="0">
                  <a:solidFill>
                    <a:schemeClr val="accent2">
                      <a:lumMod val="75000"/>
                    </a:schemeClr>
                  </a:solidFill>
                  <a:latin typeface="Trebuchet MS" pitchFamily="34" charset="0"/>
                </a:endParaRPr>
              </a:p>
            </p:txBody>
          </p:sp>
          <p:sp>
            <p:nvSpPr>
              <p:cNvPr id="27" name="26 CuadroTexto"/>
              <p:cNvSpPr txBox="1"/>
              <p:nvPr/>
            </p:nvSpPr>
            <p:spPr>
              <a:xfrm>
                <a:off x="48808" y="2028337"/>
                <a:ext cx="4654192" cy="119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b="1" dirty="0" err="1" smtClean="0">
                    <a:latin typeface="Trebuchet MS" pitchFamily="34" charset="0"/>
                  </a:rPr>
                  <a:t>Collective</a:t>
                </a:r>
                <a:r>
                  <a:rPr lang="es-ES" sz="1600" b="1" dirty="0" smtClean="0">
                    <a:latin typeface="Trebuchet MS" pitchFamily="34" charset="0"/>
                  </a:rPr>
                  <a:t> </a:t>
                </a:r>
                <a:r>
                  <a:rPr lang="es-ES" sz="1600" b="1" dirty="0" err="1" smtClean="0">
                    <a:latin typeface="Trebuchet MS" pitchFamily="34" charset="0"/>
                  </a:rPr>
                  <a:t>behaviour</a:t>
                </a:r>
                <a:endParaRPr lang="es-ES" sz="1600" b="1" dirty="0" smtClean="0">
                  <a:latin typeface="Trebuchet MS" pitchFamily="34" charset="0"/>
                </a:endParaRPr>
              </a:p>
              <a:p>
                <a:r>
                  <a:rPr lang="es-ES" sz="1600" b="1" dirty="0" err="1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Fission</a:t>
                </a:r>
                <a:r>
                  <a:rPr lang="es-ES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 </a:t>
                </a:r>
                <a:r>
                  <a:rPr lang="es-ES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  <a:sym typeface="Wingdings" pitchFamily="2" charset="2"/>
                  </a:rPr>
                  <a:t> </a:t>
                </a:r>
                <a:r>
                  <a:rPr lang="es-ES" sz="1600" b="1" dirty="0" err="1" smtClean="0">
                    <a:solidFill>
                      <a:schemeClr val="accent1">
                        <a:lumMod val="75000"/>
                      </a:schemeClr>
                    </a:solidFill>
                    <a:latin typeface="Trebuchet MS" pitchFamily="34" charset="0"/>
                    <a:sym typeface="Wingdings" pitchFamily="2" charset="2"/>
                  </a:rPr>
                  <a:t>implication</a:t>
                </a:r>
                <a:r>
                  <a:rPr lang="es-ES" sz="1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ebuchet MS" pitchFamily="34" charset="0"/>
                    <a:sym typeface="Wingdings" pitchFamily="2" charset="2"/>
                  </a:rPr>
                  <a:t> in r-</a:t>
                </a:r>
                <a:r>
                  <a:rPr lang="es-ES" sz="1600" b="1" dirty="0" err="1" smtClean="0">
                    <a:solidFill>
                      <a:schemeClr val="accent1">
                        <a:lumMod val="75000"/>
                      </a:schemeClr>
                    </a:solidFill>
                    <a:latin typeface="Trebuchet MS" pitchFamily="34" charset="0"/>
                    <a:sym typeface="Wingdings" pitchFamily="2" charset="2"/>
                  </a:rPr>
                  <a:t>process</a:t>
                </a:r>
                <a:r>
                  <a:rPr lang="es-ES" sz="1600" b="1" dirty="0" smtClean="0">
                    <a:solidFill>
                      <a:schemeClr val="accent1">
                        <a:lumMod val="75000"/>
                      </a:schemeClr>
                    </a:solidFill>
                    <a:latin typeface="Trebuchet MS" pitchFamily="34" charset="0"/>
                  </a:rPr>
                  <a:t> </a:t>
                </a:r>
              </a:p>
              <a:p>
                <a:r>
                  <a:rPr lang="es-ES" sz="1600" b="1" dirty="0" err="1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Dipole</a:t>
                </a:r>
                <a:r>
                  <a:rPr lang="es-ES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 response </a:t>
                </a:r>
                <a:r>
                  <a:rPr lang="es-ES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  <a:sym typeface="Wingdings" pitchFamily="2" charset="2"/>
                  </a:rPr>
                  <a:t> </a:t>
                </a:r>
                <a:r>
                  <a:rPr lang="es-ES" sz="1600" b="1" dirty="0" err="1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  <a:sym typeface="Wingdings" pitchFamily="2" charset="2"/>
                  </a:rPr>
                  <a:t>EoS</a:t>
                </a:r>
                <a:endParaRPr lang="es-ES" sz="1600" b="1" dirty="0" smtClean="0">
                  <a:solidFill>
                    <a:schemeClr val="accent2">
                      <a:lumMod val="75000"/>
                    </a:schemeClr>
                  </a:solidFill>
                  <a:latin typeface="Trebuchet MS" pitchFamily="34" charset="0"/>
                </a:endParaRPr>
              </a:p>
            </p:txBody>
          </p:sp>
          <p:sp>
            <p:nvSpPr>
              <p:cNvPr id="29" name="28 CuadroTexto"/>
              <p:cNvSpPr txBox="1"/>
              <p:nvPr/>
            </p:nvSpPr>
            <p:spPr>
              <a:xfrm>
                <a:off x="7428781" y="5356067"/>
                <a:ext cx="2779517" cy="8852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b="1" dirty="0" err="1" smtClean="0">
                    <a:latin typeface="Trebuchet MS" pitchFamily="34" charset="0"/>
                  </a:rPr>
                  <a:t>Exotic</a:t>
                </a:r>
                <a:r>
                  <a:rPr lang="es-ES" sz="1600" b="1" dirty="0" smtClean="0">
                    <a:latin typeface="Trebuchet MS" pitchFamily="34" charset="0"/>
                  </a:rPr>
                  <a:t> </a:t>
                </a:r>
                <a:r>
                  <a:rPr lang="es-ES" sz="1600" b="1" dirty="0" err="1" smtClean="0">
                    <a:latin typeface="Trebuchet MS" pitchFamily="34" charset="0"/>
                  </a:rPr>
                  <a:t>Systems</a:t>
                </a:r>
                <a:endParaRPr lang="es-ES" sz="1600" b="1" dirty="0" smtClean="0">
                  <a:latin typeface="Trebuchet MS" pitchFamily="34" charset="0"/>
                </a:endParaRPr>
              </a:p>
              <a:p>
                <a:r>
                  <a:rPr lang="es-ES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n-</a:t>
                </a:r>
                <a:r>
                  <a:rPr lang="es-ES" sz="1600" b="1" dirty="0" err="1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rich</a:t>
                </a:r>
                <a:r>
                  <a:rPr lang="es-ES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 </a:t>
                </a:r>
                <a:r>
                  <a:rPr lang="es-ES" sz="1600" b="1" dirty="0" err="1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hypernuclei</a:t>
                </a:r>
                <a:endParaRPr lang="es-ES" sz="1600" b="1" dirty="0" smtClean="0">
                  <a:solidFill>
                    <a:schemeClr val="accent2">
                      <a:lumMod val="75000"/>
                    </a:schemeClr>
                  </a:solidFill>
                  <a:latin typeface="Trebuchet MS" pitchFamily="34" charset="0"/>
                </a:endParaRPr>
              </a:p>
            </p:txBody>
          </p:sp>
          <p:sp>
            <p:nvSpPr>
              <p:cNvPr id="28" name="27 CuadroTexto"/>
              <p:cNvSpPr txBox="1"/>
              <p:nvPr/>
            </p:nvSpPr>
            <p:spPr>
              <a:xfrm>
                <a:off x="7519640" y="3393987"/>
                <a:ext cx="2597798" cy="20034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b="1" dirty="0" err="1" smtClean="0">
                    <a:latin typeface="Trebuchet MS" pitchFamily="34" charset="0"/>
                  </a:rPr>
                  <a:t>EoS</a:t>
                </a:r>
                <a:r>
                  <a:rPr lang="es-ES" sz="1600" b="1" dirty="0" smtClean="0">
                    <a:latin typeface="Trebuchet MS" pitchFamily="34" charset="0"/>
                  </a:rPr>
                  <a:t>- </a:t>
                </a:r>
                <a:r>
                  <a:rPr lang="es-ES" sz="1600" b="1" dirty="0" err="1" smtClean="0">
                    <a:latin typeface="Trebuchet MS" pitchFamily="34" charset="0"/>
                  </a:rPr>
                  <a:t>Symmetry</a:t>
                </a:r>
                <a:r>
                  <a:rPr lang="es-ES" sz="1600" b="1" dirty="0" smtClean="0">
                    <a:latin typeface="Trebuchet MS" pitchFamily="34" charset="0"/>
                  </a:rPr>
                  <a:t> E</a:t>
                </a:r>
              </a:p>
              <a:p>
                <a:r>
                  <a:rPr lang="es-ES" sz="1600" b="1" dirty="0" err="1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Dipolarizability</a:t>
                </a:r>
                <a:endParaRPr lang="es-ES" sz="1600" b="1" dirty="0" smtClean="0">
                  <a:solidFill>
                    <a:schemeClr val="accent2">
                      <a:lumMod val="75000"/>
                    </a:schemeClr>
                  </a:solidFill>
                  <a:latin typeface="Trebuchet MS" pitchFamily="34" charset="0"/>
                </a:endParaRPr>
              </a:p>
              <a:p>
                <a:r>
                  <a:rPr lang="es-ES" sz="1600" b="1" dirty="0" err="1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Neutron</a:t>
                </a:r>
                <a:r>
                  <a:rPr lang="es-ES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-skin</a:t>
                </a:r>
              </a:p>
              <a:p>
                <a:r>
                  <a:rPr lang="es-ES" sz="1600" b="1" dirty="0" err="1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Nucleus-Nucleus</a:t>
                </a:r>
                <a:r>
                  <a:rPr lang="es-ES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 </a:t>
                </a:r>
                <a:r>
                  <a:rPr lang="es-ES" sz="1600" b="1" dirty="0" err="1" smtClean="0">
                    <a:solidFill>
                      <a:schemeClr val="accent2">
                        <a:lumMod val="75000"/>
                      </a:schemeClr>
                    </a:solidFill>
                    <a:latin typeface="Trebuchet MS" pitchFamily="34" charset="0"/>
                  </a:rPr>
                  <a:t>collisions</a:t>
                </a:r>
                <a:endParaRPr lang="es-ES" sz="1600" b="1" dirty="0" smtClean="0">
                  <a:solidFill>
                    <a:schemeClr val="accent2">
                      <a:lumMod val="75000"/>
                    </a:schemeClr>
                  </a:solidFill>
                  <a:latin typeface="Trebuchet MS" pitchFamily="34" charset="0"/>
                </a:endParaRPr>
              </a:p>
            </p:txBody>
          </p:sp>
        </p:grpSp>
      </p:grpSp>
      <p:sp>
        <p:nvSpPr>
          <p:cNvPr id="34" name="Oval 17"/>
          <p:cNvSpPr/>
          <p:nvPr/>
        </p:nvSpPr>
        <p:spPr>
          <a:xfrm rot="20489609">
            <a:off x="3323404" y="3925706"/>
            <a:ext cx="3342039" cy="1303231"/>
          </a:xfrm>
          <a:prstGeom prst="ellipse">
            <a:avLst/>
          </a:prstGeom>
          <a:noFill/>
          <a:ln w="571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22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128" y="647021"/>
            <a:ext cx="732056" cy="549731"/>
          </a:xfrm>
          <a:prstGeom prst="rect">
            <a:avLst/>
          </a:prstGeom>
        </p:spPr>
      </p:pic>
      <p:sp>
        <p:nvSpPr>
          <p:cNvPr id="13" name="12 Rectángulo"/>
          <p:cNvSpPr/>
          <p:nvPr/>
        </p:nvSpPr>
        <p:spPr>
          <a:xfrm>
            <a:off x="467544" y="1948770"/>
            <a:ext cx="7056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latin typeface="Trebuchet MS" pitchFamily="34" charset="0"/>
              </a:rPr>
              <a:t> </a:t>
            </a:r>
            <a:r>
              <a:rPr lang="en-US" sz="2000" b="1" dirty="0">
                <a:solidFill>
                  <a:schemeClr val="accent1"/>
                </a:solidFill>
                <a:latin typeface="Trebuchet MS" pitchFamily="34" charset="0"/>
              </a:rPr>
              <a:t>R3B/ Phase 0 experimental </a:t>
            </a:r>
            <a:r>
              <a:rPr lang="en-US" sz="2000" b="1" dirty="0" smtClean="0">
                <a:solidFill>
                  <a:schemeClr val="accent1"/>
                </a:solidFill>
                <a:latin typeface="Trebuchet MS" pitchFamily="34" charset="0"/>
              </a:rPr>
              <a:t>program in 2019 -2020</a:t>
            </a:r>
            <a:endParaRPr lang="es-ES" sz="2000" b="1" dirty="0">
              <a:solidFill>
                <a:schemeClr val="accent1"/>
              </a:solidFill>
              <a:latin typeface="Trebuchet MS" pitchFamily="34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539552" y="2812866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s-ES" dirty="0" smtClean="0">
                <a:solidFill>
                  <a:srgbClr val="0070C0"/>
                </a:solidFill>
                <a:latin typeface="Trebuchet MS" pitchFamily="34" charset="0"/>
              </a:rPr>
              <a:t> 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R3B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Commissioning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Trebuchet MS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S473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Measurements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of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accurate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cross-sections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to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constraint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EoS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( n-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rich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Sn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isopes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)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S454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Study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of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astrophysical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reaction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rate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of </a:t>
            </a:r>
            <a:r>
              <a:rPr lang="es-ES" baseline="30000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12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C(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a,g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)</a:t>
            </a:r>
            <a:r>
              <a:rPr lang="es-ES" baseline="30000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16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O </a:t>
            </a:r>
          </a:p>
        </p:txBody>
      </p:sp>
      <p:sp>
        <p:nvSpPr>
          <p:cNvPr id="21" name="20 Rectángulo"/>
          <p:cNvSpPr/>
          <p:nvPr/>
        </p:nvSpPr>
        <p:spPr>
          <a:xfrm>
            <a:off x="3203848" y="2452826"/>
            <a:ext cx="2448272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Trebuchet MS" pitchFamily="34" charset="0"/>
              </a:rPr>
              <a:t>Stable bea</a:t>
            </a:r>
            <a:r>
              <a:rPr lang="en-US" sz="2000" b="1" dirty="0" smtClean="0">
                <a:solidFill>
                  <a:schemeClr val="bg1"/>
                </a:solidFill>
                <a:latin typeface="Trebuchet MS" pitchFamily="34" charset="0"/>
              </a:rPr>
              <a:t>ms</a:t>
            </a:r>
            <a:r>
              <a:rPr lang="en-US" sz="2000" b="1" dirty="0" smtClean="0">
                <a:solidFill>
                  <a:schemeClr val="bg1"/>
                </a:solidFill>
                <a:latin typeface="Trebuchet MS" pitchFamily="34" charset="0"/>
              </a:rPr>
              <a:t> 2019 </a:t>
            </a:r>
            <a:endParaRPr lang="es-ES" sz="20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3131840" y="4293096"/>
            <a:ext cx="2448272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Trebuchet MS" pitchFamily="34" charset="0"/>
              </a:rPr>
              <a:t>Exotic bea</a:t>
            </a:r>
            <a:r>
              <a:rPr lang="en-US" sz="2000" b="1" dirty="0" smtClean="0">
                <a:solidFill>
                  <a:schemeClr val="bg1"/>
                </a:solidFill>
                <a:latin typeface="Trebuchet MS" pitchFamily="34" charset="0"/>
              </a:rPr>
              <a:t>ms</a:t>
            </a:r>
            <a:r>
              <a:rPr lang="en-US" sz="2000" b="1" dirty="0" smtClean="0">
                <a:solidFill>
                  <a:schemeClr val="bg1"/>
                </a:solidFill>
                <a:latin typeface="Trebuchet MS" pitchFamily="34" charset="0"/>
              </a:rPr>
              <a:t> 2019 </a:t>
            </a:r>
            <a:endParaRPr lang="es-ES" sz="20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683568" y="4843026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CAVE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preparatio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n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for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the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2020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campaign</a:t>
            </a:r>
            <a:endParaRPr lang="es-ES" dirty="0" smtClean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  <a:p>
            <a:endParaRPr lang="es-ES" dirty="0" smtClean="0">
              <a:solidFill>
                <a:schemeClr val="accent1">
                  <a:lumMod val="75000"/>
                </a:schemeClr>
              </a:solidFill>
              <a:latin typeface="Trebuchet MS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R3B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Commissioning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  <a:sym typeface="Wingdings" pitchFamily="2" charset="2"/>
              </a:rPr>
              <a:t> </a:t>
            </a: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  <a:sym typeface="Wingdings" pitchFamily="2" charset="2"/>
              </a:rPr>
              <a:t>CALIFA 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  <a:sym typeface="Wingdings" pitchFamily="2" charset="2"/>
              </a:rPr>
              <a:t>(IGFAE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  <a:sym typeface="Wingdings" pitchFamily="2" charset="2"/>
              </a:rPr>
              <a:t>leading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  <a:sym typeface="Wingdings" pitchFamily="2" charset="2"/>
              </a:rPr>
              <a:t> role)</a:t>
            </a:r>
            <a:endParaRPr lang="es-ES" dirty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S467 Single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particle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structure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in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the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Ca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isotopic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chain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(p,2p)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S455 </a:t>
            </a:r>
            <a:r>
              <a:rPr lang="es-ES" b="1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Fission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investigated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with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relativistic-radioactive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beams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and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the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advance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SOFIA set-up 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Spokesperson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J.Benlliure</a:t>
            </a:r>
            <a:endParaRPr lang="es-ES" dirty="0" smtClean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39552" y="260648"/>
            <a:ext cx="73740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Trebuchet MS" pitchFamily="34" charset="0"/>
              </a:rPr>
              <a:t>The team </a:t>
            </a:r>
          </a:p>
          <a:p>
            <a:r>
              <a:rPr lang="en-US" dirty="0" smtClean="0">
                <a:latin typeface="Trebuchet MS" pitchFamily="34" charset="0"/>
              </a:rPr>
              <a:t>J. </a:t>
            </a:r>
            <a:r>
              <a:rPr lang="en-US" dirty="0" err="1" smtClean="0">
                <a:latin typeface="Trebuchet MS" pitchFamily="34" charset="0"/>
              </a:rPr>
              <a:t>Benlliure</a:t>
            </a:r>
            <a:r>
              <a:rPr lang="en-US" dirty="0" smtClean="0">
                <a:latin typeface="Trebuchet MS" pitchFamily="34" charset="0"/>
              </a:rPr>
              <a:t>, H. Alvarez-Pol, P. </a:t>
            </a:r>
            <a:r>
              <a:rPr lang="en-US" dirty="0" err="1" smtClean="0">
                <a:latin typeface="Trebuchet MS" pitchFamily="34" charset="0"/>
              </a:rPr>
              <a:t>Cabanelas</a:t>
            </a:r>
            <a:r>
              <a:rPr lang="en-US" dirty="0" smtClean="0">
                <a:latin typeface="Trebuchet MS" pitchFamily="34" charset="0"/>
              </a:rPr>
              <a:t>. J.L Rodríguez, J.M. </a:t>
            </a:r>
            <a:r>
              <a:rPr lang="en-US" dirty="0" err="1" smtClean="0">
                <a:latin typeface="Trebuchet MS" pitchFamily="34" charset="0"/>
              </a:rPr>
              <a:t>Boillos</a:t>
            </a:r>
            <a:r>
              <a:rPr lang="en-US" dirty="0" smtClean="0">
                <a:latin typeface="Trebuchet MS" pitchFamily="34" charset="0"/>
              </a:rPr>
              <a:t>,</a:t>
            </a:r>
          </a:p>
          <a:p>
            <a:r>
              <a:rPr lang="en-US" dirty="0" smtClean="0">
                <a:latin typeface="Trebuchet MS" pitchFamily="34" charset="0"/>
              </a:rPr>
              <a:t>M. </a:t>
            </a:r>
            <a:r>
              <a:rPr lang="en-US" dirty="0" err="1" smtClean="0">
                <a:latin typeface="Trebuchet MS" pitchFamily="34" charset="0"/>
              </a:rPr>
              <a:t>Feijoo</a:t>
            </a:r>
            <a:r>
              <a:rPr lang="en-US" dirty="0" smtClean="0">
                <a:latin typeface="Trebuchet MS" pitchFamily="34" charset="0"/>
              </a:rPr>
              <a:t>, G. </a:t>
            </a:r>
            <a:r>
              <a:rPr lang="en-US" dirty="0" err="1" smtClean="0">
                <a:latin typeface="Trebuchet MS" pitchFamily="34" charset="0"/>
              </a:rPr>
              <a:t>García</a:t>
            </a:r>
            <a:r>
              <a:rPr lang="en-US" dirty="0" smtClean="0">
                <a:latin typeface="Trebuchet MS" pitchFamily="34" charset="0"/>
              </a:rPr>
              <a:t> , E. </a:t>
            </a:r>
            <a:r>
              <a:rPr lang="en-US" dirty="0" err="1" smtClean="0">
                <a:latin typeface="Trebuchet MS" pitchFamily="34" charset="0"/>
              </a:rPr>
              <a:t>Galiana</a:t>
            </a:r>
            <a:r>
              <a:rPr lang="en-US" dirty="0" smtClean="0">
                <a:latin typeface="Trebuchet MS" pitchFamily="34" charset="0"/>
              </a:rPr>
              <a:t>,  D. González and D. Cortina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1547664" y="134076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2019 </a:t>
            </a:r>
            <a:r>
              <a:rPr lang="es-ES" sz="2400" b="1" dirty="0" err="1" smtClean="0">
                <a:solidFill>
                  <a:schemeClr val="accent6">
                    <a:lumMod val="75000"/>
                  </a:schemeClr>
                </a:solidFill>
              </a:rPr>
              <a:t>Highlights</a:t>
            </a:r>
            <a:endParaRPr lang="es-E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5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57" y="1628800"/>
            <a:ext cx="6659563" cy="374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128" y="647021"/>
            <a:ext cx="732056" cy="549731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395536" y="436602"/>
            <a:ext cx="5040560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rebuchet MS" pitchFamily="34" charset="0"/>
              </a:rPr>
              <a:t>Contribution to FAIR/R3B experiment. </a:t>
            </a:r>
            <a:endParaRPr lang="es-ES" sz="20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217022" y="2418308"/>
            <a:ext cx="8794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 err="1">
                <a:solidFill>
                  <a:schemeClr val="bg1"/>
                </a:solidFill>
                <a:latin typeface="+mn-lt"/>
              </a:rPr>
              <a:t>neutrons</a:t>
            </a:r>
            <a:endParaRPr lang="es-E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5569322" y="3786733"/>
            <a:ext cx="1506538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solidFill>
                  <a:schemeClr val="bg1"/>
                </a:solidFill>
                <a:latin typeface="+mn-lt"/>
              </a:rPr>
              <a:t>heavy </a:t>
            </a:r>
            <a:r>
              <a:rPr lang="es-ES" sz="1400" dirty="0" err="1">
                <a:solidFill>
                  <a:schemeClr val="bg1"/>
                </a:solidFill>
                <a:latin typeface="+mn-lt"/>
              </a:rPr>
              <a:t>fragments</a:t>
            </a:r>
            <a:endParaRPr lang="es-E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416797" y="4434433"/>
            <a:ext cx="13573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 err="1">
                <a:solidFill>
                  <a:schemeClr val="bg1"/>
                </a:solidFill>
                <a:latin typeface="+mn-lt"/>
              </a:rPr>
              <a:t>protons</a:t>
            </a:r>
            <a:endParaRPr lang="es-ES" sz="1400" dirty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es-ES" sz="1400" dirty="0">
                <a:solidFill>
                  <a:schemeClr val="bg1"/>
                </a:solidFill>
                <a:latin typeface="+mn-lt"/>
              </a:rPr>
              <a:t>light </a:t>
            </a:r>
            <a:r>
              <a:rPr lang="es-ES" sz="1400" dirty="0" err="1">
                <a:solidFill>
                  <a:schemeClr val="bg1"/>
                </a:solidFill>
                <a:latin typeface="+mn-lt"/>
              </a:rPr>
              <a:t>fragments</a:t>
            </a:r>
            <a:endParaRPr lang="es-E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002085" y="1834108"/>
            <a:ext cx="78105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400" dirty="0">
                <a:solidFill>
                  <a:schemeClr val="bg1"/>
                </a:solidFill>
                <a:latin typeface="Symbol" pitchFamily="18" charset="2"/>
              </a:rPr>
              <a:t>g</a:t>
            </a:r>
            <a:r>
              <a:rPr lang="es-ES" sz="1400" dirty="0">
                <a:solidFill>
                  <a:schemeClr val="bg1"/>
                </a:solidFill>
                <a:latin typeface="+mn-lt"/>
              </a:rPr>
              <a:t>-</a:t>
            </a:r>
            <a:r>
              <a:rPr lang="es-ES" sz="1400" dirty="0" err="1">
                <a:solidFill>
                  <a:schemeClr val="bg1"/>
                </a:solidFill>
                <a:latin typeface="+mn-lt"/>
              </a:rPr>
              <a:t>rays</a:t>
            </a:r>
            <a:endParaRPr lang="es-ES" sz="1400" dirty="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r>
              <a:rPr lang="es-ES" sz="1400" dirty="0" err="1">
                <a:solidFill>
                  <a:schemeClr val="bg1"/>
                </a:solidFill>
                <a:latin typeface="+mn-lt"/>
              </a:rPr>
              <a:t>protons</a:t>
            </a:r>
            <a:endParaRPr lang="es-ES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9" name="38 Rectángulo"/>
          <p:cNvSpPr/>
          <p:nvPr/>
        </p:nvSpPr>
        <p:spPr>
          <a:xfrm>
            <a:off x="1331640" y="4500409"/>
            <a:ext cx="16562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400" dirty="0" err="1" smtClean="0">
                <a:solidFill>
                  <a:schemeClr val="bg1"/>
                </a:solidFill>
                <a:latin typeface="+mj-lt"/>
              </a:rPr>
              <a:t>Large</a:t>
            </a:r>
            <a:r>
              <a:rPr lang="es-ES_tradnl" sz="14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s-ES_tradnl" sz="1400" dirty="0" err="1" smtClean="0">
                <a:solidFill>
                  <a:schemeClr val="bg1"/>
                </a:solidFill>
                <a:latin typeface="+mj-lt"/>
              </a:rPr>
              <a:t>acceptance</a:t>
            </a:r>
            <a:r>
              <a:rPr lang="es-ES_tradnl" sz="1400" dirty="0" smtClean="0">
                <a:solidFill>
                  <a:schemeClr val="bg1"/>
                </a:solidFill>
                <a:latin typeface="+mj-lt"/>
              </a:rPr>
              <a:t> </a:t>
            </a:r>
          </a:p>
          <a:p>
            <a:r>
              <a:rPr lang="es-ES_tradnl" sz="1400" dirty="0" err="1" smtClean="0">
                <a:solidFill>
                  <a:schemeClr val="bg1"/>
                </a:solidFill>
                <a:latin typeface="+mj-lt"/>
              </a:rPr>
              <a:t>Dipole</a:t>
            </a:r>
            <a:endParaRPr lang="es-ES_tradnl" sz="14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39 Rectángulo"/>
          <p:cNvSpPr/>
          <p:nvPr/>
        </p:nvSpPr>
        <p:spPr>
          <a:xfrm>
            <a:off x="1043608" y="3573016"/>
            <a:ext cx="6415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 smtClean="0">
                <a:solidFill>
                  <a:schemeClr val="bg1"/>
                </a:solidFill>
                <a:latin typeface="+mj-lt"/>
              </a:rPr>
              <a:t>target</a:t>
            </a:r>
            <a:endParaRPr lang="es-ES" sz="1400" dirty="0">
              <a:latin typeface="+mj-lt"/>
            </a:endParaRPr>
          </a:p>
        </p:txBody>
      </p:sp>
      <p:cxnSp>
        <p:nvCxnSpPr>
          <p:cNvPr id="41" name="40 Conector recto de flecha"/>
          <p:cNvCxnSpPr/>
          <p:nvPr/>
        </p:nvCxnSpPr>
        <p:spPr>
          <a:xfrm flipV="1">
            <a:off x="1259632" y="2780928"/>
            <a:ext cx="144016" cy="7920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/>
          <p:nvPr/>
        </p:nvCxnSpPr>
        <p:spPr>
          <a:xfrm>
            <a:off x="755576" y="2420888"/>
            <a:ext cx="504056" cy="144016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1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412776"/>
            <a:ext cx="3893902" cy="2880320"/>
          </a:xfrm>
          <a:prstGeom prst="rect">
            <a:avLst/>
          </a:prstGeom>
        </p:spPr>
      </p:pic>
      <p:pic>
        <p:nvPicPr>
          <p:cNvPr id="20" name="19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365104"/>
            <a:ext cx="1744812" cy="2326416"/>
          </a:xfrm>
          <a:prstGeom prst="rect">
            <a:avLst/>
          </a:prstGeom>
        </p:spPr>
      </p:pic>
      <p:pic>
        <p:nvPicPr>
          <p:cNvPr id="21" name="20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293096"/>
            <a:ext cx="1728192" cy="2304256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941168"/>
            <a:ext cx="2952328" cy="1822935"/>
          </a:xfrm>
          <a:prstGeom prst="rect">
            <a:avLst/>
          </a:prstGeom>
        </p:spPr>
      </p:pic>
      <p:pic>
        <p:nvPicPr>
          <p:cNvPr id="23" name="6 Imagen"/>
          <p:cNvPicPr/>
          <p:nvPr/>
        </p:nvPicPr>
        <p:blipFill>
          <a:blip r:embed="rId8"/>
          <a:stretch>
            <a:fillRect/>
          </a:stretch>
        </p:blipFill>
        <p:spPr>
          <a:xfrm>
            <a:off x="251520" y="1484784"/>
            <a:ext cx="4032448" cy="2592288"/>
          </a:xfrm>
          <a:prstGeom prst="rect">
            <a:avLst/>
          </a:prstGeom>
          <a:ln>
            <a:noFill/>
          </a:ln>
        </p:spPr>
      </p:pic>
      <p:sp>
        <p:nvSpPr>
          <p:cNvPr id="2" name="1 CuadroTexto"/>
          <p:cNvSpPr txBox="1"/>
          <p:nvPr/>
        </p:nvSpPr>
        <p:spPr>
          <a:xfrm>
            <a:off x="683568" y="1052736"/>
            <a:ext cx="6552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All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the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instrumentation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has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been</a:t>
            </a:r>
            <a:r>
              <a:rPr lang="es-ES" sz="1600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sz="1600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refurbished</a:t>
            </a:r>
            <a:endParaRPr lang="es-ES" sz="1600" dirty="0">
              <a:solidFill>
                <a:schemeClr val="accent1">
                  <a:lumMod val="75000"/>
                </a:schemeClr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99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9713" y="1727141"/>
            <a:ext cx="732056" cy="549731"/>
          </a:xfrm>
          <a:prstGeom prst="rect">
            <a:avLst/>
          </a:prstGeom>
        </p:spPr>
      </p:pic>
      <p:sp>
        <p:nvSpPr>
          <p:cNvPr id="13" name="12 Rectángulo"/>
          <p:cNvSpPr/>
          <p:nvPr/>
        </p:nvSpPr>
        <p:spPr>
          <a:xfrm>
            <a:off x="395536" y="404664"/>
            <a:ext cx="7056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latin typeface="Trebuchet MS" pitchFamily="34" charset="0"/>
              </a:rPr>
              <a:t> </a:t>
            </a:r>
            <a:endParaRPr lang="es-ES" sz="2000" b="1" dirty="0">
              <a:solidFill>
                <a:schemeClr val="accent1"/>
              </a:solidFill>
              <a:latin typeface="Trebuchet MS" pitchFamily="34" charset="0"/>
            </a:endParaRPr>
          </a:p>
        </p:txBody>
      </p:sp>
      <p:pic>
        <p:nvPicPr>
          <p:cNvPr id="8" name="0 Imagen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4427984" y="4005064"/>
            <a:ext cx="2520280" cy="2088232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971600" y="188640"/>
            <a:ext cx="3701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CALIFA INSTALLATION AT CAVE C </a:t>
            </a:r>
            <a:endParaRPr lang="es-ES" b="1" dirty="0">
              <a:solidFill>
                <a:schemeClr val="accent1">
                  <a:lumMod val="50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431" y="2070118"/>
            <a:ext cx="2718457" cy="2511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221088"/>
            <a:ext cx="3698296" cy="2378036"/>
          </a:xfrm>
          <a:prstGeom prst="rect">
            <a:avLst/>
          </a:prstGeom>
        </p:spPr>
      </p:pic>
      <p:sp>
        <p:nvSpPr>
          <p:cNvPr id="12" name="11 Rectángulo"/>
          <p:cNvSpPr/>
          <p:nvPr/>
        </p:nvSpPr>
        <p:spPr>
          <a:xfrm>
            <a:off x="2411760" y="2132856"/>
            <a:ext cx="864096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Trebuchet MS" pitchFamily="34" charset="0"/>
              </a:rPr>
              <a:t>2017 </a:t>
            </a:r>
            <a:endParaRPr lang="es-ES" sz="20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395536" y="5373216"/>
            <a:ext cx="864096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Trebuchet MS" pitchFamily="34" charset="0"/>
              </a:rPr>
              <a:t>2018 </a:t>
            </a:r>
            <a:endParaRPr lang="es-ES" sz="20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95936" y="2043608"/>
            <a:ext cx="2519263" cy="1889448"/>
          </a:xfrm>
          <a:prstGeom prst="rect">
            <a:avLst/>
          </a:prstGeom>
        </p:spPr>
      </p:pic>
      <p:sp>
        <p:nvSpPr>
          <p:cNvPr id="19" name="18 Rectángulo"/>
          <p:cNvSpPr/>
          <p:nvPr/>
        </p:nvSpPr>
        <p:spPr>
          <a:xfrm>
            <a:off x="3923928" y="3861048"/>
            <a:ext cx="864096" cy="40011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Trebuchet MS" pitchFamily="34" charset="0"/>
              </a:rPr>
              <a:t>2019 </a:t>
            </a:r>
            <a:endParaRPr lang="es-ES" sz="2000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79512" y="557679"/>
            <a:ext cx="8892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IGFAE </a:t>
            </a:r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has a </a:t>
            </a:r>
            <a:r>
              <a:rPr lang="es-ES" dirty="0" err="1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leading</a:t>
            </a:r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role in </a:t>
            </a:r>
            <a:r>
              <a:rPr lang="es-ES" dirty="0" err="1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the</a:t>
            </a:r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CALIFA </a:t>
            </a:r>
            <a:r>
              <a:rPr lang="es-ES" dirty="0" err="1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design</a:t>
            </a:r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and </a:t>
            </a:r>
            <a:r>
              <a:rPr lang="es-ES" dirty="0" err="1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construction</a:t>
            </a:r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(</a:t>
            </a:r>
            <a:r>
              <a:rPr lang="es-ES" dirty="0" err="1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since</a:t>
            </a:r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2005)</a:t>
            </a:r>
          </a:p>
          <a:p>
            <a:pPr>
              <a:spcAft>
                <a:spcPts val="600"/>
              </a:spcAft>
            </a:pP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Our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contribution</a:t>
            </a:r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represents</a:t>
            </a:r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 ~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25 % </a:t>
            </a:r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of </a:t>
            </a:r>
            <a:r>
              <a:rPr lang="es-ES" dirty="0" err="1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the</a:t>
            </a:r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total </a:t>
            </a:r>
            <a:r>
              <a:rPr lang="es-ES" dirty="0" err="1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investment</a:t>
            </a:r>
            <a:endParaRPr lang="es-ES" dirty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Hardware , software and </a:t>
            </a:r>
            <a:r>
              <a:rPr lang="es-ES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simulation</a:t>
            </a:r>
            <a:r>
              <a:rPr lang="es-E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, </a:t>
            </a:r>
            <a:r>
              <a:rPr lang="es-ES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constrution</a:t>
            </a:r>
            <a:r>
              <a:rPr lang="es-E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and </a:t>
            </a:r>
            <a:r>
              <a:rPr lang="es-ES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operation</a:t>
            </a:r>
            <a:endParaRPr lang="es-ES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411760" y="1556792"/>
            <a:ext cx="5832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 smtClean="0"/>
              <a:t>Seed</a:t>
            </a:r>
            <a:r>
              <a:rPr lang="es-ES" sz="1600" dirty="0" smtClean="0"/>
              <a:t> of a </a:t>
            </a:r>
            <a:r>
              <a:rPr lang="es-ES" sz="1600" dirty="0" err="1" smtClean="0"/>
              <a:t>tecnological</a:t>
            </a:r>
            <a:r>
              <a:rPr lang="es-ES" sz="1600" dirty="0" smtClean="0"/>
              <a:t> transfer </a:t>
            </a:r>
            <a:r>
              <a:rPr lang="es-ES" sz="1600" dirty="0" err="1" smtClean="0"/>
              <a:t>project</a:t>
            </a:r>
            <a:r>
              <a:rPr lang="es-ES" sz="1600" dirty="0" smtClean="0"/>
              <a:t> (</a:t>
            </a:r>
            <a:r>
              <a:rPr lang="es-ES" sz="1600" dirty="0" err="1" smtClean="0"/>
              <a:t>See</a:t>
            </a:r>
            <a:r>
              <a:rPr lang="es-ES" sz="1600" dirty="0" smtClean="0"/>
              <a:t> P. </a:t>
            </a:r>
            <a:r>
              <a:rPr lang="es-ES" sz="1600" dirty="0" err="1" smtClean="0"/>
              <a:t>Cabanelas</a:t>
            </a:r>
            <a:r>
              <a:rPr lang="es-ES" sz="1600" dirty="0" smtClean="0"/>
              <a:t> </a:t>
            </a:r>
            <a:r>
              <a:rPr lang="es-ES" sz="1600" dirty="0" err="1" smtClean="0"/>
              <a:t>talk</a:t>
            </a:r>
            <a:r>
              <a:rPr lang="es-ES" sz="1600" dirty="0" smtClean="0"/>
              <a:t>)</a:t>
            </a:r>
            <a:endParaRPr lang="es-ES" sz="16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2411760" y="6381328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</a:t>
            </a:r>
            <a:r>
              <a:rPr lang="es-ES" sz="1600" dirty="0" smtClean="0"/>
              <a:t>P. </a:t>
            </a:r>
            <a:r>
              <a:rPr lang="es-ES" sz="1600" dirty="0" err="1" smtClean="0"/>
              <a:t>Cabanelas,H</a:t>
            </a:r>
            <a:r>
              <a:rPr lang="es-ES" sz="1600" dirty="0" smtClean="0"/>
              <a:t>. Álvarez,  J.L  Rodríguez, M. Feijoo, G. García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85735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128" y="647021"/>
            <a:ext cx="732056" cy="549731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611560" y="404664"/>
            <a:ext cx="5104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Preparation</a:t>
            </a:r>
            <a:r>
              <a:rPr lang="es-E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es-E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of (p,2p)</a:t>
            </a:r>
            <a:r>
              <a:rPr lang="es-E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es-ES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fission</a:t>
            </a:r>
            <a:r>
              <a:rPr lang="es-E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es-ES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experiment</a:t>
            </a:r>
            <a:r>
              <a:rPr lang="es-E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endParaRPr lang="es-ES" sz="2000" b="1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836712"/>
            <a:ext cx="7827784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IGFAE  leads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one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of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the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firts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experiments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of FAIR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Phase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0 (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May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2020) </a:t>
            </a:r>
            <a:endParaRPr lang="es-ES" dirty="0" smtClean="0">
              <a:solidFill>
                <a:schemeClr val="accent1">
                  <a:lumMod val="75000"/>
                </a:schemeClr>
              </a:solidFill>
              <a:latin typeface="Trebuchet MS" pitchFamily="34" charset="0"/>
            </a:endParaRP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Novel idea :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determination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of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fission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barriers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 and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yield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of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exotic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isotopes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Trebuchet MS" pitchFamily="34" charset="0"/>
            </a:endParaRPr>
          </a:p>
          <a:p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of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relevance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to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understand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the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r-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process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Proposal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of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the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experiment</a:t>
            </a:r>
            <a:r>
              <a:rPr lang="es-ES" dirty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endParaRPr lang="es-ES" dirty="0" smtClean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Development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of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advance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simulations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Design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of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the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inner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silicon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tracker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prototype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3635896" y="6165304"/>
            <a:ext cx="5112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 J. </a:t>
            </a:r>
            <a:r>
              <a:rPr lang="es-ES" sz="1600" dirty="0" err="1" smtClean="0"/>
              <a:t>Benlliure</a:t>
            </a:r>
            <a:r>
              <a:rPr lang="es-ES" sz="1600" dirty="0" smtClean="0"/>
              <a:t>, J.L  Rodríguez, M. Feijoo, H. Álvarez</a:t>
            </a:r>
            <a:endParaRPr lang="es-ES" sz="1600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964" y="2708920"/>
            <a:ext cx="6514452" cy="3211071"/>
          </a:xfrm>
          <a:prstGeom prst="rect">
            <a:avLst/>
          </a:prstGeom>
        </p:spPr>
      </p:pic>
      <p:pic>
        <p:nvPicPr>
          <p:cNvPr id="15" name="14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97152"/>
            <a:ext cx="2104836" cy="1916832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92896"/>
            <a:ext cx="2377436" cy="2016224"/>
          </a:xfrm>
          <a:prstGeom prst="rect">
            <a:avLst/>
          </a:prstGeom>
        </p:spPr>
      </p:pic>
      <p:cxnSp>
        <p:nvCxnSpPr>
          <p:cNvPr id="20" name="19 Conector recto de flecha"/>
          <p:cNvCxnSpPr/>
          <p:nvPr/>
        </p:nvCxnSpPr>
        <p:spPr>
          <a:xfrm flipH="1" flipV="1">
            <a:off x="1835696" y="3861048"/>
            <a:ext cx="79208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H="1">
            <a:off x="2483768" y="4941168"/>
            <a:ext cx="57606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727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128" y="647021"/>
            <a:ext cx="732056" cy="549731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611560" y="404664"/>
            <a:ext cx="52517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Summary</a:t>
            </a:r>
            <a:r>
              <a:rPr lang="es-E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of </a:t>
            </a:r>
            <a:r>
              <a:rPr lang="es-ES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othe</a:t>
            </a:r>
            <a:r>
              <a:rPr lang="es-ES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</a:t>
            </a:r>
            <a:r>
              <a:rPr lang="es-E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es-ES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scientific</a:t>
            </a:r>
            <a:r>
              <a:rPr lang="es-E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es-ES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achievements</a:t>
            </a:r>
            <a:endParaRPr lang="es-ES" sz="2000" b="1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95536" y="908720"/>
            <a:ext cx="788436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Development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of software and simulation environment 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- R3BRoot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Elisabeth </a:t>
            </a:r>
            <a:r>
              <a:rPr lang="en-US" sz="1600" b="1" dirty="0" err="1">
                <a:solidFill>
                  <a:schemeClr val="accent6">
                    <a:lumMod val="75000"/>
                  </a:schemeClr>
                </a:solidFill>
              </a:rPr>
              <a:t>Galiana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PhD expected in February 2021). </a:t>
            </a:r>
            <a:endParaRPr lang="es-ES" sz="1600" dirty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- Neuronal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network algorithm developments for high –energy CALIFA event reconstruction (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Gabriel </a:t>
            </a:r>
            <a:r>
              <a:rPr lang="en-US" sz="1600" b="1" dirty="0" err="1">
                <a:solidFill>
                  <a:schemeClr val="accent6">
                    <a:lumMod val="75000"/>
                  </a:schemeClr>
                </a:solidFill>
              </a:rPr>
              <a:t>García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 Master Thesis July 2019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).</a:t>
            </a:r>
            <a:endParaRPr lang="es-ES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 </a:t>
            </a:r>
            <a:endParaRPr lang="es-ES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We have opened 2 PhD positions (FPI call under evaluation) to reinforce our participation in the R3B Physics program</a:t>
            </a:r>
            <a:r>
              <a:rPr lang="en-US" dirty="0" smtClean="0"/>
              <a:t>.</a:t>
            </a:r>
          </a:p>
          <a:p>
            <a:pPr marL="285750" lvl="0" indent="-285750">
              <a:buFont typeface="Wingdings" pitchFamily="2" charset="2"/>
              <a:buChar char="ü"/>
            </a:pPr>
            <a:endParaRPr lang="es-ES" sz="1600" dirty="0" smtClean="0"/>
          </a:p>
          <a:p>
            <a:pPr marL="285750" lvl="0" indent="-285750"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progress in the data sorting and interpretation of experiments performed within the past years 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- Juan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M. </a:t>
            </a:r>
            <a:r>
              <a:rPr lang="en-US" sz="1600" dirty="0" err="1">
                <a:solidFill>
                  <a:schemeClr val="accent6">
                    <a:lumMod val="75000"/>
                  </a:schemeClr>
                </a:solidFill>
              </a:rPr>
              <a:t>Boillos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 PhD defended in May 2019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lvl="0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- Manuel </a:t>
            </a:r>
            <a:r>
              <a:rPr lang="en-US" sz="1600" dirty="0" err="1">
                <a:solidFill>
                  <a:schemeClr val="accent6">
                    <a:lumMod val="75000"/>
                  </a:schemeClr>
                </a:solidFill>
              </a:rPr>
              <a:t>Feijoo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 PhD expected in December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2021.  </a:t>
            </a:r>
          </a:p>
          <a:p>
            <a:pPr lvl="0"/>
            <a:endParaRPr lang="es-ES" sz="1600" dirty="0"/>
          </a:p>
          <a:p>
            <a:pPr marL="285750" lvl="0" indent="-285750"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are in charge of the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organisation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of the International Conference on Direct Reactions with Exotic Beams </a:t>
            </a:r>
            <a:r>
              <a:rPr lang="en-US" dirty="0"/>
              <a:t>(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DREB2020</a:t>
            </a:r>
            <a:r>
              <a:rPr lang="en-US" dirty="0" smtClean="0"/>
              <a:t>)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that will be held in Santiago from 29 of June to 3 of July 2020.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We won the bid to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organise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EuNPC2021</a:t>
            </a:r>
            <a:endParaRPr lang="es-ES" sz="1600" dirty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endParaRPr lang="es-ES" sz="1600" dirty="0"/>
          </a:p>
          <a:p>
            <a:pPr marL="285750" lvl="0" indent="-285750">
              <a:buFont typeface="Wingdings" pitchFamily="2" charset="2"/>
              <a:buChar char="ü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this activity, we have published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7 papers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and participated in several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whorkshops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and attended 5 conferences (D. Cortina got a plenary talk in the largest Nuclear Physics conference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INPC2019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) and doctoral schools</a:t>
            </a:r>
            <a:r>
              <a:rPr lang="en-GB" dirty="0"/>
              <a:t>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8135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1736</TotalTime>
  <Words>1232</Words>
  <Application>Microsoft Office PowerPoint</Application>
  <PresentationFormat>Presentación en pantalla (4:3)</PresentationFormat>
  <Paragraphs>180</Paragraphs>
  <Slides>14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Adyacencia</vt:lpstr>
      <vt:lpstr>RA 2019 Highlights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lola</dc:creator>
  <cp:lastModifiedBy>lola</cp:lastModifiedBy>
  <cp:revision>97</cp:revision>
  <dcterms:created xsi:type="dcterms:W3CDTF">2019-01-09T10:58:28Z</dcterms:created>
  <dcterms:modified xsi:type="dcterms:W3CDTF">2020-01-09T10:37:08Z</dcterms:modified>
</cp:coreProperties>
</file>