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</p:sldMasterIdLst>
  <p:notesMasterIdLst>
    <p:notesMasterId r:id="rId12"/>
  </p:notesMasterIdLst>
  <p:handoutMasterIdLst>
    <p:handoutMasterId r:id="rId13"/>
  </p:handoutMasterIdLst>
  <p:sldIdLst>
    <p:sldId id="1006" r:id="rId3"/>
    <p:sldId id="1094" r:id="rId4"/>
    <p:sldId id="1113" r:id="rId5"/>
    <p:sldId id="1080" r:id="rId6"/>
    <p:sldId id="1114" r:id="rId7"/>
    <p:sldId id="1116" r:id="rId8"/>
    <p:sldId id="1120" r:id="rId9"/>
    <p:sldId id="1115" r:id="rId10"/>
    <p:sldId id="111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ECFF"/>
    <a:srgbClr val="CCFF66"/>
    <a:srgbClr val="929000"/>
    <a:srgbClr val="FFCCCC"/>
    <a:srgbClr val="0033CC"/>
    <a:srgbClr val="FF9999"/>
    <a:srgbClr val="009900"/>
    <a:srgbClr val="EFAF2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6" autoAdjust="0"/>
    <p:restoredTop sz="90978" autoAdjust="0"/>
  </p:normalViewPr>
  <p:slideViewPr>
    <p:cSldViewPr>
      <p:cViewPr varScale="1">
        <p:scale>
          <a:sx n="125" d="100"/>
          <a:sy n="125" d="100"/>
        </p:scale>
        <p:origin x="144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75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C7E00B56-5276-41D5-A241-DC79B1F13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75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7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Haga clic para modificar el estilo de texto del patrón</a:t>
            </a:r>
          </a:p>
          <a:p>
            <a:pPr lvl="1"/>
            <a:r>
              <a:rPr lang="en-US" noProof="0"/>
              <a:t>Segundo nivel</a:t>
            </a:r>
          </a:p>
          <a:p>
            <a:pPr lvl="2"/>
            <a:r>
              <a:rPr lang="en-US" noProof="0"/>
              <a:t>Tercer nivel</a:t>
            </a:r>
          </a:p>
          <a:p>
            <a:pPr lvl="3"/>
            <a:r>
              <a:rPr lang="en-US" noProof="0"/>
              <a:t>Cuarto nivel</a:t>
            </a:r>
          </a:p>
          <a:p>
            <a:pPr lvl="4"/>
            <a:r>
              <a:rPr lang="en-US" noProof="0"/>
              <a:t>Quinto nivel</a:t>
            </a:r>
          </a:p>
        </p:txBody>
      </p:sp>
      <p:sp>
        <p:nvSpPr>
          <p:cNvPr id="207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7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4689CB09-4EB5-46E6-8537-6C412720A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05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89CB09-4EB5-46E6-8537-6C412720ABB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608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89CB09-4EB5-46E6-8537-6C412720ABB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47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89CB09-4EB5-46E6-8537-6C412720ABB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532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89CB09-4EB5-46E6-8537-6C412720ABB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41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89CB09-4EB5-46E6-8537-6C412720ABB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48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89CB09-4EB5-46E6-8537-6C412720ABB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89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297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26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910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53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A7B840-F61A-4298-9979-7FF818D39218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E912F1-13B5-4588-B2D0-2493141C4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02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C0F71-E8D6-4536-9552-46E7EED1F0A8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BF75B-1B4F-40D9-B048-0D49609B61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71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626C7-F61B-474F-B1A3-E0B0FA9B91D6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4B833-AC35-4032-A679-026DFB254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62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251CE-B249-487E-AEE4-2B9CA693EF2A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88DBE-F4E5-4E10-AC0B-724AE1C490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557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64410-C4CE-49FB-A98A-758B11DF1430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614BA-DD6F-4F04-8201-47D7B5B91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92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C7538-B595-4F2B-8DE9-886A91BFF77E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FBC79-656D-4170-9857-4BE9A596A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479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89067-7F99-49DF-AE9E-1511CD0A6EF7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2012D-033D-4FD7-9AC4-50883CAC7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 userDrawn="1"/>
        </p:nvSpPr>
        <p:spPr>
          <a:xfrm>
            <a:off x="1370856" y="246336"/>
            <a:ext cx="6408712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916287551"/>
      </p:ext>
    </p:extLst>
  </p:cSld>
  <p:clrMapOvr>
    <a:masterClrMapping/>
  </p:clrMapOvr>
  <p:hf hdr="0" ft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99C1C-D781-42EB-AD59-54FC1D74A9AC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FFABC-3C36-440D-B351-31B93B579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6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2C78F-2717-4785-A8D9-AC67E42A6A1C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F3700-E82C-4957-AA2C-C55252E98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678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3BAE0-BA58-4AC0-A0C6-76F6E741FEC6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E10F-E879-4434-A09F-31692F681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454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5F33E-321D-4273-BF5D-C4944F09D360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77269-6A1E-4CE1-8C4B-A9D1B29A1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6261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2856E-746E-4754-B089-9CE93FCF0921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26407-22C1-4A7E-8FA4-A719646B6D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0942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3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6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47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3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0813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8332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8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1FDF9B-209A-46FE-A61C-2EE8C6B4C0C2}" type="datetimeFigureOut">
              <a:rPr lang="en-US"/>
              <a:pPr>
                <a:defRPr/>
              </a:pPr>
              <a:t>1/9/20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A91E654-1579-427C-AB23-A3E1ACC8B5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10" Type="http://schemas.openxmlformats.org/officeDocument/2006/relationships/image" Target="../media/image10.png"/><Relationship Id="rId4" Type="http://schemas.openxmlformats.org/officeDocument/2006/relationships/image" Target="../media/image4.jp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g"/><Relationship Id="rId7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tiff"/><Relationship Id="rId7" Type="http://schemas.openxmlformats.org/officeDocument/2006/relationships/hyperlink" Target="http://arxiv.org/abs/arXiv:1907.0329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tiff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tiff"/><Relationship Id="rId13" Type="http://schemas.openxmlformats.org/officeDocument/2006/relationships/image" Target="../media/image30.png"/><Relationship Id="rId18" Type="http://schemas.openxmlformats.org/officeDocument/2006/relationships/image" Target="../media/image35.jpg"/><Relationship Id="rId3" Type="http://schemas.openxmlformats.org/officeDocument/2006/relationships/image" Target="../media/image21.tiff"/><Relationship Id="rId7" Type="http://schemas.openxmlformats.org/officeDocument/2006/relationships/hyperlink" Target="https://arxiv.org/abs/1910.06983" TargetMode="External"/><Relationship Id="rId12" Type="http://schemas.openxmlformats.org/officeDocument/2006/relationships/image" Target="../media/image29.tiff"/><Relationship Id="rId17" Type="http://schemas.openxmlformats.org/officeDocument/2006/relationships/image" Target="../media/image34.jp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tiff"/><Relationship Id="rId11" Type="http://schemas.openxmlformats.org/officeDocument/2006/relationships/image" Target="../media/image28.png"/><Relationship Id="rId5" Type="http://schemas.openxmlformats.org/officeDocument/2006/relationships/image" Target="../media/image23.tiff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2.tiff"/><Relationship Id="rId9" Type="http://schemas.openxmlformats.org/officeDocument/2006/relationships/image" Target="../media/image26.tiff"/><Relationship Id="rId1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tiff"/><Relationship Id="rId7" Type="http://schemas.openxmlformats.org/officeDocument/2006/relationships/image" Target="../media/image4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tiff"/><Relationship Id="rId5" Type="http://schemas.openxmlformats.org/officeDocument/2006/relationships/image" Target="../media/image40.tiff"/><Relationship Id="rId4" Type="http://schemas.openxmlformats.org/officeDocument/2006/relationships/image" Target="../media/image39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tiff"/><Relationship Id="rId5" Type="http://schemas.openxmlformats.org/officeDocument/2006/relationships/image" Target="../media/image45.tiff"/><Relationship Id="rId4" Type="http://schemas.openxmlformats.org/officeDocument/2006/relationships/image" Target="../media/image44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C064C45-C70B-CB40-9A27-E33B22EFE99E}"/>
              </a:ext>
            </a:extLst>
          </p:cNvPr>
          <p:cNvSpPr/>
          <p:nvPr/>
        </p:nvSpPr>
        <p:spPr>
          <a:xfrm>
            <a:off x="467544" y="497404"/>
            <a:ext cx="4140968" cy="5886002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51977A-AF51-6B4F-ABD7-76E42E1A29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4A32E"/>
              </a:clrFrom>
              <a:clrTo>
                <a:srgbClr val="F4A32E">
                  <a:alpha val="0"/>
                </a:srgbClr>
              </a:clrTo>
            </a:clrChange>
            <a:alphaModFix am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" t="6657" r="62901" b="3360"/>
          <a:stretch/>
        </p:blipFill>
        <p:spPr>
          <a:xfrm>
            <a:off x="669176" y="497404"/>
            <a:ext cx="3714467" cy="588600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-27384"/>
            <a:ext cx="7848872" cy="576064"/>
          </a:xfrm>
        </p:spPr>
        <p:txBody>
          <a:bodyPr/>
          <a:lstStyle/>
          <a:p>
            <a:r>
              <a:rPr lang="en-US" sz="2800" b="1" i="1" dirty="0">
                <a:latin typeface="Times New Roman" charset="0"/>
                <a:ea typeface="Times New Roman" charset="0"/>
                <a:cs typeface="Times New Roman" charset="0"/>
              </a:rPr>
              <a:t>(WIMP) Dark Matter and the Nature of Neutrinos (part II)</a:t>
            </a:r>
            <a:endParaRPr lang="en-US" sz="28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55252" y="4797152"/>
            <a:ext cx="7344816" cy="504056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Diego Gonzalez Diaz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0" y="6413266"/>
            <a:ext cx="3830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cs typeface="Times New Roman" pitchFamily="18" charset="0"/>
              </a:rPr>
              <a:t>9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/01/2020, IGFAE retreat, Santiago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D7C06-1DB1-DE47-B454-7232D8204D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4A32E"/>
              </a:clrFrom>
              <a:clrTo>
                <a:srgbClr val="F4A32E">
                  <a:alpha val="0"/>
                </a:srgbClr>
              </a:clrTo>
            </a:clrChange>
            <a:alphaModFix am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33" t="6657" r="41335" b="3360"/>
          <a:stretch/>
        </p:blipFill>
        <p:spPr>
          <a:xfrm>
            <a:off x="5940152" y="116632"/>
            <a:ext cx="2616227" cy="626677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DCC397C-C9DE-7241-B3DB-24DE921149C8}"/>
              </a:ext>
            </a:extLst>
          </p:cNvPr>
          <p:cNvSpPr/>
          <p:nvPr/>
        </p:nvSpPr>
        <p:spPr>
          <a:xfrm>
            <a:off x="4608512" y="497405"/>
            <a:ext cx="4065663" cy="588600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395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id="{C513CB3D-F960-4346-95A5-22AC40E6FC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0" t="34144" r="15954" b="13626"/>
          <a:stretch/>
        </p:blipFill>
        <p:spPr>
          <a:xfrm>
            <a:off x="1619672" y="4778081"/>
            <a:ext cx="5539486" cy="2035295"/>
          </a:xfrm>
          <a:prstGeom prst="rect">
            <a:avLst/>
          </a:pr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3D0BDB85-5E8C-1342-B625-C69C9D3B4F1B}"/>
              </a:ext>
            </a:extLst>
          </p:cNvPr>
          <p:cNvSpPr/>
          <p:nvPr/>
        </p:nvSpPr>
        <p:spPr>
          <a:xfrm>
            <a:off x="1566342" y="4774350"/>
            <a:ext cx="5684787" cy="641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A82D57AA-545D-FD46-B4AA-1078398758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6" t="57856" r="52384" b="12327"/>
          <a:stretch/>
        </p:blipFill>
        <p:spPr>
          <a:xfrm>
            <a:off x="5978495" y="4741429"/>
            <a:ext cx="572113" cy="706782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27A63B01-E742-EA47-9813-BE808C1E71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6" t="27607" r="50146" b="42779"/>
          <a:stretch/>
        </p:blipFill>
        <p:spPr>
          <a:xfrm>
            <a:off x="4387416" y="4799074"/>
            <a:ext cx="617237" cy="66162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5002196E-73D4-1848-BC16-A0CCAFBBA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56" b="71627"/>
          <a:stretch/>
        </p:blipFill>
        <p:spPr>
          <a:xfrm>
            <a:off x="2543127" y="4728477"/>
            <a:ext cx="597872" cy="711445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5A2A3A02-B13A-CB41-8432-3313B7F22100}"/>
              </a:ext>
            </a:extLst>
          </p:cNvPr>
          <p:cNvSpPr txBox="1"/>
          <p:nvPr/>
        </p:nvSpPr>
        <p:spPr>
          <a:xfrm>
            <a:off x="2483768" y="5437429"/>
            <a:ext cx="55976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Dani </a:t>
            </a:r>
          </a:p>
          <a:p>
            <a:r>
              <a:rPr lang="en-US" sz="1200" dirty="0"/>
              <a:t>(PhD)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7BBDE5D-28B7-114D-A8E1-1DE5BD8BF69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91" t="74207" r="19349" b="405"/>
          <a:stretch/>
        </p:blipFill>
        <p:spPr>
          <a:xfrm>
            <a:off x="3778137" y="4862638"/>
            <a:ext cx="622654" cy="58319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A741FDB4-DED4-3C44-B391-47522101E67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92" r="42621" b="75647"/>
          <a:stretch/>
        </p:blipFill>
        <p:spPr>
          <a:xfrm>
            <a:off x="3116639" y="4751163"/>
            <a:ext cx="512591" cy="696846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C4D4BA75-20E8-D34A-9739-1C60BFDB9B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3" t="26244" r="28472" b="43741"/>
          <a:stretch/>
        </p:blipFill>
        <p:spPr>
          <a:xfrm>
            <a:off x="5002631" y="4763782"/>
            <a:ext cx="462000" cy="666308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8C295BC6-622C-864B-A753-9FD608ABEB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0" r="52477" b="71531"/>
          <a:stretch/>
        </p:blipFill>
        <p:spPr>
          <a:xfrm>
            <a:off x="5452993" y="4767459"/>
            <a:ext cx="545938" cy="663809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90573658-1904-1541-8496-EDC19DCA7267}"/>
              </a:ext>
            </a:extLst>
          </p:cNvPr>
          <p:cNvSpPr txBox="1"/>
          <p:nvPr/>
        </p:nvSpPr>
        <p:spPr>
          <a:xfrm>
            <a:off x="5883136" y="5429824"/>
            <a:ext cx="73609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/>
              <a:t>Marwan </a:t>
            </a:r>
          </a:p>
          <a:p>
            <a:r>
              <a:rPr lang="en-US" sz="1200"/>
              <a:t>(PhD)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DCC33D0-2577-4B49-BDEA-250973FB3295}"/>
              </a:ext>
            </a:extLst>
          </p:cNvPr>
          <p:cNvSpPr txBox="1"/>
          <p:nvPr/>
        </p:nvSpPr>
        <p:spPr>
          <a:xfrm>
            <a:off x="4327180" y="5415607"/>
            <a:ext cx="80823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err="1"/>
              <a:t>Cris</a:t>
            </a:r>
            <a:r>
              <a:rPr lang="en-US" sz="1200"/>
              <a:t> </a:t>
            </a:r>
          </a:p>
          <a:p>
            <a:r>
              <a:rPr lang="en-US" sz="1200"/>
              <a:t>(</a:t>
            </a:r>
            <a:r>
              <a:rPr lang="en-US" sz="1200" err="1"/>
              <a:t>PostDoc</a:t>
            </a:r>
            <a:r>
              <a:rPr lang="en-US" sz="1200"/>
              <a:t>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3C0E787-77CC-4147-905D-27F01827087D}"/>
              </a:ext>
            </a:extLst>
          </p:cNvPr>
          <p:cNvSpPr txBox="1"/>
          <p:nvPr/>
        </p:nvSpPr>
        <p:spPr>
          <a:xfrm>
            <a:off x="2987824" y="5435861"/>
            <a:ext cx="80823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/>
              <a:t>Jose</a:t>
            </a:r>
          </a:p>
          <a:p>
            <a:r>
              <a:rPr lang="en-US" sz="1200"/>
              <a:t>(</a:t>
            </a:r>
            <a:r>
              <a:rPr lang="en-US" sz="1200" err="1"/>
              <a:t>PostDoc</a:t>
            </a:r>
            <a:r>
              <a:rPr lang="en-US" sz="1200"/>
              <a:t>)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19D282E-A5A1-1D46-90C5-2FAC5CFC17F4}"/>
              </a:ext>
            </a:extLst>
          </p:cNvPr>
          <p:cNvCxnSpPr>
            <a:cxnSpLocks/>
          </p:cNvCxnSpPr>
          <p:nvPr/>
        </p:nvCxnSpPr>
        <p:spPr>
          <a:xfrm flipV="1">
            <a:off x="3535980" y="4095693"/>
            <a:ext cx="1466651" cy="7014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1435F8E3-10BB-674D-914F-CFD5110FC03D}"/>
              </a:ext>
            </a:extLst>
          </p:cNvPr>
          <p:cNvCxnSpPr>
            <a:cxnSpLocks/>
          </p:cNvCxnSpPr>
          <p:nvPr/>
        </p:nvCxnSpPr>
        <p:spPr>
          <a:xfrm flipV="1">
            <a:off x="3988286" y="4095692"/>
            <a:ext cx="1014345" cy="7230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9371B04-7F2B-0D49-AB84-40FBC588D333}"/>
              </a:ext>
            </a:extLst>
          </p:cNvPr>
          <p:cNvCxnSpPr>
            <a:cxnSpLocks/>
          </p:cNvCxnSpPr>
          <p:nvPr/>
        </p:nvCxnSpPr>
        <p:spPr>
          <a:xfrm flipV="1">
            <a:off x="4499992" y="4095692"/>
            <a:ext cx="502639" cy="6786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F1E038EB-FA13-0745-B895-58D04D57F89D}"/>
              </a:ext>
            </a:extLst>
          </p:cNvPr>
          <p:cNvCxnSpPr>
            <a:cxnSpLocks/>
          </p:cNvCxnSpPr>
          <p:nvPr/>
        </p:nvCxnSpPr>
        <p:spPr>
          <a:xfrm flipV="1">
            <a:off x="4831334" y="4095693"/>
            <a:ext cx="171297" cy="7743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D3DF1CB-3502-464B-9D00-A04CA20A5DC9}"/>
              </a:ext>
            </a:extLst>
          </p:cNvPr>
          <p:cNvCxnSpPr>
            <a:cxnSpLocks/>
            <a:stCxn id="70" idx="0"/>
          </p:cNvCxnSpPr>
          <p:nvPr/>
        </p:nvCxnSpPr>
        <p:spPr>
          <a:xfrm flipH="1" flipV="1">
            <a:off x="5002633" y="4085860"/>
            <a:ext cx="230998" cy="6779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1CEE7C3B-0CA5-9943-8CD2-9352401C4601}"/>
              </a:ext>
            </a:extLst>
          </p:cNvPr>
          <p:cNvCxnSpPr>
            <a:cxnSpLocks/>
          </p:cNvCxnSpPr>
          <p:nvPr/>
        </p:nvCxnSpPr>
        <p:spPr>
          <a:xfrm flipH="1" flipV="1">
            <a:off x="5002631" y="4095692"/>
            <a:ext cx="649489" cy="7412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5A597D3-00C9-3C40-A9E5-1FFC74A4D6ED}"/>
              </a:ext>
            </a:extLst>
          </p:cNvPr>
          <p:cNvCxnSpPr>
            <a:cxnSpLocks/>
          </p:cNvCxnSpPr>
          <p:nvPr/>
        </p:nvCxnSpPr>
        <p:spPr>
          <a:xfrm flipH="1" flipV="1">
            <a:off x="5018568" y="4111389"/>
            <a:ext cx="968593" cy="7339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C3CD7297-F42C-094C-88EF-2E7DCFE71E3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42"/>
          <a:stretch/>
        </p:blipFill>
        <p:spPr>
          <a:xfrm rot="19744108">
            <a:off x="328306" y="941572"/>
            <a:ext cx="2890389" cy="1890488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BBCD10F3-376C-D74B-946A-A9EEDF15DD6A}"/>
              </a:ext>
            </a:extLst>
          </p:cNvPr>
          <p:cNvSpPr/>
          <p:nvPr/>
        </p:nvSpPr>
        <p:spPr>
          <a:xfrm>
            <a:off x="251520" y="3212976"/>
            <a:ext cx="2797562" cy="882716"/>
          </a:xfrm>
          <a:prstGeom prst="rect">
            <a:avLst/>
          </a:prstGeom>
          <a:solidFill>
            <a:srgbClr val="929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038BEF2-B33A-AD4A-8616-E3BDBD0928D5}"/>
              </a:ext>
            </a:extLst>
          </p:cNvPr>
          <p:cNvSpPr txBox="1"/>
          <p:nvPr/>
        </p:nvSpPr>
        <p:spPr>
          <a:xfrm>
            <a:off x="290625" y="3296866"/>
            <a:ext cx="27975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J. </a:t>
            </a:r>
            <a:r>
              <a:rPr lang="en-US" dirty="0" err="1">
                <a:latin typeface="Times" pitchFamily="2" charset="0"/>
              </a:rPr>
              <a:t>Saborido</a:t>
            </a:r>
            <a:r>
              <a:rPr lang="en-US">
                <a:latin typeface="Times" pitchFamily="2" charset="0"/>
              </a:rPr>
              <a:t>/A. </a:t>
            </a:r>
            <a:r>
              <a:rPr lang="en-US" err="1">
                <a:latin typeface="Times" pitchFamily="2" charset="0"/>
              </a:rPr>
              <a:t>Gallas</a:t>
            </a:r>
            <a:r>
              <a:rPr lang="en-US">
                <a:latin typeface="Times" pitchFamily="2" charset="0"/>
              </a:rPr>
              <a:t> (</a:t>
            </a:r>
            <a:r>
              <a:rPr lang="en-US" err="1">
                <a:latin typeface="Times" pitchFamily="2" charset="0"/>
              </a:rPr>
              <a:t>LHCb</a:t>
            </a:r>
            <a:r>
              <a:rPr lang="en-US">
                <a:latin typeface="Times" pitchFamily="2" charset="0"/>
              </a:rPr>
              <a:t> group)</a:t>
            </a:r>
          </a:p>
          <a:p>
            <a:r>
              <a:rPr lang="en-US">
                <a:latin typeface="Times" pitchFamily="2" charset="0"/>
              </a:rPr>
              <a:t>B. Fernández/I. Durán (FICA group)</a:t>
            </a:r>
          </a:p>
          <a:p>
            <a:r>
              <a:rPr lang="en-US">
                <a:latin typeface="Times" pitchFamily="2" charset="0"/>
              </a:rPr>
              <a:t>J. </a:t>
            </a:r>
            <a:r>
              <a:rPr lang="en-US" err="1">
                <a:latin typeface="Times" pitchFamily="2" charset="0"/>
              </a:rPr>
              <a:t>Benlliure</a:t>
            </a:r>
            <a:r>
              <a:rPr lang="en-US">
                <a:latin typeface="Times" pitchFamily="2" charset="0"/>
              </a:rPr>
              <a:t> (GENP group)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3860B5F-BEE5-BE4F-BE5C-DF9F2E5A1174}"/>
              </a:ext>
            </a:extLst>
          </p:cNvPr>
          <p:cNvSpPr txBox="1"/>
          <p:nvPr/>
        </p:nvSpPr>
        <p:spPr>
          <a:xfrm>
            <a:off x="1944661" y="2845160"/>
            <a:ext cx="1183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latin typeface="Times" pitchFamily="2" charset="0"/>
              </a:rPr>
              <a:t>group leaders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3029EE-650A-1847-B050-4F3C3E8B485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7" t="3350" r="5733"/>
          <a:stretch/>
        </p:blipFill>
        <p:spPr>
          <a:xfrm>
            <a:off x="2555776" y="45296"/>
            <a:ext cx="6487527" cy="338370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57AEFA2-A90E-1646-BC78-F887D6C9B15F}"/>
              </a:ext>
            </a:extLst>
          </p:cNvPr>
          <p:cNvSpPr txBox="1"/>
          <p:nvPr/>
        </p:nvSpPr>
        <p:spPr>
          <a:xfrm>
            <a:off x="5580112" y="954016"/>
            <a:ext cx="2106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Xunta</a:t>
            </a:r>
            <a:r>
              <a:rPr lang="en-US" b="1" dirty="0"/>
              <a:t> (OTPCs</a:t>
            </a:r>
          </a:p>
          <a:p>
            <a:r>
              <a:rPr lang="en-US" b="1" dirty="0"/>
              <a:t>for Rare Event Searches)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008F81-EB05-5143-A983-4D9E563DD5E1}"/>
              </a:ext>
            </a:extLst>
          </p:cNvPr>
          <p:cNvSpPr txBox="1"/>
          <p:nvPr/>
        </p:nvSpPr>
        <p:spPr>
          <a:xfrm>
            <a:off x="2931965" y="390950"/>
            <a:ext cx="1350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err="1"/>
              <a:t>Xunta</a:t>
            </a:r>
            <a:r>
              <a:rPr lang="en-US" b="1"/>
              <a:t> (Fission </a:t>
            </a:r>
          </a:p>
          <a:p>
            <a:r>
              <a:rPr lang="en-US" b="1"/>
              <a:t>TPC)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A900AAD-5BCB-7643-AAC0-CF2521E06B7F}"/>
              </a:ext>
            </a:extLst>
          </p:cNvPr>
          <p:cNvSpPr txBox="1"/>
          <p:nvPr/>
        </p:nvSpPr>
        <p:spPr>
          <a:xfrm>
            <a:off x="5233631" y="312911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CERN-RD51 (OTPCs)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4584E7D-4ACC-924D-87B2-08E325851F59}"/>
              </a:ext>
            </a:extLst>
          </p:cNvPr>
          <p:cNvSpPr txBox="1"/>
          <p:nvPr/>
        </p:nvSpPr>
        <p:spPr>
          <a:xfrm>
            <a:off x="7603020" y="482133"/>
            <a:ext cx="1326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FPA </a:t>
            </a:r>
          </a:p>
          <a:p>
            <a:r>
              <a:rPr lang="en-US" b="1">
                <a:solidFill>
                  <a:srgbClr val="FFFF00"/>
                </a:solidFill>
              </a:rPr>
              <a:t>(active targets)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D2BC74-271B-3A43-AE7E-268B7409CF70}"/>
              </a:ext>
            </a:extLst>
          </p:cNvPr>
          <p:cNvSpPr/>
          <p:nvPr/>
        </p:nvSpPr>
        <p:spPr>
          <a:xfrm>
            <a:off x="3988286" y="3209362"/>
            <a:ext cx="2808312" cy="886330"/>
          </a:xfrm>
          <a:prstGeom prst="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E7E685A-EB27-2B4B-8EE2-FEB42DCF01B4}"/>
              </a:ext>
            </a:extLst>
          </p:cNvPr>
          <p:cNvSpPr txBox="1"/>
          <p:nvPr/>
        </p:nvSpPr>
        <p:spPr>
          <a:xfrm>
            <a:off x="4132302" y="3308082"/>
            <a:ext cx="25713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J. A. Hernando (</a:t>
            </a:r>
            <a:r>
              <a:rPr lang="en-US" dirty="0" err="1">
                <a:latin typeface="Times" pitchFamily="2" charset="0"/>
              </a:rPr>
              <a:t>LHCb</a:t>
            </a:r>
            <a:r>
              <a:rPr lang="en-US" dirty="0">
                <a:latin typeface="Times" pitchFamily="2" charset="0"/>
              </a:rPr>
              <a:t> group)</a:t>
            </a:r>
          </a:p>
          <a:p>
            <a:r>
              <a:rPr lang="en-US" dirty="0">
                <a:latin typeface="Times" pitchFamily="2" charset="0"/>
              </a:rPr>
              <a:t>M. </a:t>
            </a:r>
            <a:r>
              <a:rPr lang="en-US" dirty="0" err="1">
                <a:latin typeface="Times" pitchFamily="2" charset="0"/>
              </a:rPr>
              <a:t>Caamaño</a:t>
            </a:r>
            <a:r>
              <a:rPr lang="en-US" dirty="0">
                <a:latin typeface="Times" pitchFamily="2" charset="0"/>
              </a:rPr>
              <a:t> (FICA group)</a:t>
            </a:r>
          </a:p>
          <a:p>
            <a:r>
              <a:rPr lang="en-US" dirty="0">
                <a:latin typeface="Times" pitchFamily="2" charset="0"/>
              </a:rPr>
              <a:t>D. Gonzalez-Diaz (GENP group)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95ACBF-D28B-1E45-91C6-D5700C25DDD7}"/>
              </a:ext>
            </a:extLst>
          </p:cNvPr>
          <p:cNvSpPr txBox="1"/>
          <p:nvPr/>
        </p:nvSpPr>
        <p:spPr>
          <a:xfrm>
            <a:off x="6333357" y="2908184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latin typeface="Times" pitchFamily="2" charset="0"/>
              </a:rPr>
              <a:t>IPs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A36887C-84F0-3F4C-B5B3-ED84C9CE52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872" y="1772816"/>
            <a:ext cx="1092995" cy="1763697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E2DCA300-F926-4C4F-BB73-B1854AAEE929}"/>
              </a:ext>
            </a:extLst>
          </p:cNvPr>
          <p:cNvSpPr/>
          <p:nvPr/>
        </p:nvSpPr>
        <p:spPr>
          <a:xfrm>
            <a:off x="7212025" y="3639273"/>
            <a:ext cx="1865054" cy="76500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B7F1B5C-B21F-E24C-B69F-02565B22851E}"/>
              </a:ext>
            </a:extLst>
          </p:cNvPr>
          <p:cNvSpPr txBox="1"/>
          <p:nvPr/>
        </p:nvSpPr>
        <p:spPr>
          <a:xfrm>
            <a:off x="7251130" y="3665617"/>
            <a:ext cx="18259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Times" pitchFamily="2" charset="0"/>
              </a:rPr>
              <a:t>J. A. Garzón (</a:t>
            </a:r>
            <a:r>
              <a:rPr lang="en-US" err="1">
                <a:latin typeface="Times" pitchFamily="2" charset="0"/>
              </a:rPr>
              <a:t>LabCaF</a:t>
            </a:r>
            <a:r>
              <a:rPr lang="en-US">
                <a:latin typeface="Times" pitchFamily="2" charset="0"/>
              </a:rPr>
              <a:t>)</a:t>
            </a:r>
          </a:p>
          <a:p>
            <a:r>
              <a:rPr lang="en-US">
                <a:latin typeface="Times" pitchFamily="2" charset="0"/>
              </a:rPr>
              <a:t>Faculty Dean</a:t>
            </a:r>
          </a:p>
          <a:p>
            <a:r>
              <a:rPr lang="en-US">
                <a:latin typeface="Times" pitchFamily="2" charset="0"/>
              </a:rPr>
              <a:t>Institute Director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7A1D317-11E7-FC41-B55C-744E9350E5B3}"/>
              </a:ext>
            </a:extLst>
          </p:cNvPr>
          <p:cNvSpPr txBox="1"/>
          <p:nvPr/>
        </p:nvSpPr>
        <p:spPr>
          <a:xfrm>
            <a:off x="7514337" y="4417367"/>
            <a:ext cx="1358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latin typeface="Times" pitchFamily="2" charset="0"/>
              </a:rPr>
              <a:t>own the hangar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3D3B562-1789-0245-9AF6-5B9DAD8942F2}"/>
              </a:ext>
            </a:extLst>
          </p:cNvPr>
          <p:cNvSpPr txBox="1"/>
          <p:nvPr/>
        </p:nvSpPr>
        <p:spPr>
          <a:xfrm>
            <a:off x="874918" y="4282998"/>
            <a:ext cx="1508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latin typeface="Times" pitchFamily="2" charset="0"/>
              </a:rPr>
              <a:t>young researchers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F44C074B-B55F-9E47-90C8-77F9977D050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2" t="6369" r="13678" b="7611"/>
          <a:stretch/>
        </p:blipFill>
        <p:spPr>
          <a:xfrm>
            <a:off x="7696910" y="5397950"/>
            <a:ext cx="865102" cy="1439355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13C65A98-D400-3343-980C-27F6D0FDE0FA}"/>
              </a:ext>
            </a:extLst>
          </p:cNvPr>
          <p:cNvSpPr txBox="1"/>
          <p:nvPr/>
        </p:nvSpPr>
        <p:spPr>
          <a:xfrm>
            <a:off x="7667635" y="4941554"/>
            <a:ext cx="9236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/>
              <a:t>David </a:t>
            </a:r>
          </a:p>
          <a:p>
            <a:r>
              <a:rPr lang="en-US" sz="1200"/>
              <a:t>(technician)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C0A9112D-EDAD-3140-93E8-E49453F2C5E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4" t="27711" r="53493" b="18720"/>
          <a:stretch/>
        </p:blipFill>
        <p:spPr>
          <a:xfrm>
            <a:off x="427972" y="5236015"/>
            <a:ext cx="754469" cy="1577361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CFF5D311-CCFD-5E45-86BD-0DD0BA8A679D}"/>
              </a:ext>
            </a:extLst>
          </p:cNvPr>
          <p:cNvSpPr txBox="1"/>
          <p:nvPr/>
        </p:nvSpPr>
        <p:spPr>
          <a:xfrm>
            <a:off x="270511" y="4774350"/>
            <a:ext cx="114967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/>
              <a:t>Enrique</a:t>
            </a:r>
          </a:p>
          <a:p>
            <a:r>
              <a:rPr lang="en-US" sz="1200"/>
              <a:t>(head engineer)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788561-4FED-6041-AD66-5AB6DB3AEEE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81" t="10025" r="28992" b="12645"/>
          <a:stretch/>
        </p:blipFill>
        <p:spPr>
          <a:xfrm>
            <a:off x="1871886" y="4769695"/>
            <a:ext cx="621925" cy="1129399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251EEF1C-16FC-DF47-AA5B-DD88EF04C6E9}"/>
              </a:ext>
            </a:extLst>
          </p:cNvPr>
          <p:cNvSpPr txBox="1"/>
          <p:nvPr/>
        </p:nvSpPr>
        <p:spPr>
          <a:xfrm>
            <a:off x="1624985" y="5877272"/>
            <a:ext cx="124906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/>
              <a:t>Gonzalo</a:t>
            </a:r>
          </a:p>
          <a:p>
            <a:r>
              <a:rPr lang="en-US" sz="1200"/>
              <a:t>Senior (</a:t>
            </a:r>
            <a:r>
              <a:rPr lang="en-US" sz="1200" err="1"/>
              <a:t>PostDoc</a:t>
            </a:r>
            <a:r>
              <a:rPr lang="en-US" sz="1200"/>
              <a:t>)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7F3657C-9EA8-2A4A-B414-F3DC32F19BFE}"/>
              </a:ext>
            </a:extLst>
          </p:cNvPr>
          <p:cNvSpPr txBox="1"/>
          <p:nvPr/>
        </p:nvSpPr>
        <p:spPr>
          <a:xfrm>
            <a:off x="4219492" y="1081860"/>
            <a:ext cx="117295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/>
              <a:t>FPA (NEXT)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1ED4852-E0AE-3043-991C-566D5832DED2}"/>
              </a:ext>
            </a:extLst>
          </p:cNvPr>
          <p:cNvSpPr txBox="1"/>
          <p:nvPr/>
        </p:nvSpPr>
        <p:spPr>
          <a:xfrm>
            <a:off x="8534181" y="-155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2019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5829AE2-95E9-B047-B3C9-7328C9EBA928}"/>
              </a:ext>
            </a:extLst>
          </p:cNvPr>
          <p:cNvSpPr txBox="1"/>
          <p:nvPr/>
        </p:nvSpPr>
        <p:spPr>
          <a:xfrm>
            <a:off x="3651529" y="4408383"/>
            <a:ext cx="98296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/>
              <a:t>Gonzalo</a:t>
            </a:r>
          </a:p>
          <a:p>
            <a:r>
              <a:rPr lang="en-US" sz="1200"/>
              <a:t>Junior (PhD)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3BBEF05-0E38-AA41-9797-0CEB41FA9DF1}"/>
              </a:ext>
            </a:extLst>
          </p:cNvPr>
          <p:cNvSpPr txBox="1"/>
          <p:nvPr/>
        </p:nvSpPr>
        <p:spPr>
          <a:xfrm>
            <a:off x="5515116" y="4375313"/>
            <a:ext cx="66877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/>
              <a:t>Miguel </a:t>
            </a:r>
          </a:p>
          <a:p>
            <a:r>
              <a:rPr lang="en-US" sz="1200"/>
              <a:t>(PhD)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883D404-9AC2-B248-8967-D6A68B3CF710}"/>
              </a:ext>
            </a:extLst>
          </p:cNvPr>
          <p:cNvSpPr txBox="1"/>
          <p:nvPr/>
        </p:nvSpPr>
        <p:spPr>
          <a:xfrm>
            <a:off x="4964788" y="4376035"/>
            <a:ext cx="55976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err="1"/>
              <a:t>Brais</a:t>
            </a:r>
            <a:r>
              <a:rPr lang="en-US" sz="1200"/>
              <a:t> </a:t>
            </a:r>
          </a:p>
          <a:p>
            <a:r>
              <a:rPr lang="en-US" sz="1200"/>
              <a:t>(PhD)</a:t>
            </a:r>
          </a:p>
        </p:txBody>
      </p:sp>
    </p:spTree>
    <p:extLst>
      <p:ext uri="{BB962C8B-B14F-4D97-AF65-F5344CB8AC3E}">
        <p14:creationId xmlns:p14="http://schemas.microsoft.com/office/powerpoint/2010/main" val="1509726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id="{C513CB3D-F960-4346-95A5-22AC40E6FC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0" t="34144" r="15954" b="13626"/>
          <a:stretch/>
        </p:blipFill>
        <p:spPr>
          <a:xfrm>
            <a:off x="1619672" y="4778081"/>
            <a:ext cx="5539486" cy="203529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729E530-DAC8-C043-BB45-2B06D16CE967}"/>
              </a:ext>
            </a:extLst>
          </p:cNvPr>
          <p:cNvSpPr/>
          <p:nvPr/>
        </p:nvSpPr>
        <p:spPr>
          <a:xfrm>
            <a:off x="1566342" y="4774350"/>
            <a:ext cx="5684787" cy="641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19D282E-A5A1-1D46-90C5-2FAC5CFC17F4}"/>
              </a:ext>
            </a:extLst>
          </p:cNvPr>
          <p:cNvCxnSpPr>
            <a:cxnSpLocks/>
          </p:cNvCxnSpPr>
          <p:nvPr/>
        </p:nvCxnSpPr>
        <p:spPr>
          <a:xfrm flipV="1">
            <a:off x="3535980" y="4095693"/>
            <a:ext cx="1466651" cy="7014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1435F8E3-10BB-674D-914F-CFD5110FC03D}"/>
              </a:ext>
            </a:extLst>
          </p:cNvPr>
          <p:cNvCxnSpPr>
            <a:cxnSpLocks/>
          </p:cNvCxnSpPr>
          <p:nvPr/>
        </p:nvCxnSpPr>
        <p:spPr>
          <a:xfrm flipV="1">
            <a:off x="3988286" y="4095692"/>
            <a:ext cx="1014345" cy="7230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9371B04-7F2B-0D49-AB84-40FBC588D333}"/>
              </a:ext>
            </a:extLst>
          </p:cNvPr>
          <p:cNvCxnSpPr>
            <a:cxnSpLocks/>
          </p:cNvCxnSpPr>
          <p:nvPr/>
        </p:nvCxnSpPr>
        <p:spPr>
          <a:xfrm flipV="1">
            <a:off x="4499992" y="4095692"/>
            <a:ext cx="502639" cy="6786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F1E038EB-FA13-0745-B895-58D04D57F89D}"/>
              </a:ext>
            </a:extLst>
          </p:cNvPr>
          <p:cNvCxnSpPr>
            <a:cxnSpLocks/>
          </p:cNvCxnSpPr>
          <p:nvPr/>
        </p:nvCxnSpPr>
        <p:spPr>
          <a:xfrm flipV="1">
            <a:off x="4831334" y="4095693"/>
            <a:ext cx="171297" cy="7743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D3DF1CB-3502-464B-9D00-A04CA20A5DC9}"/>
              </a:ext>
            </a:extLst>
          </p:cNvPr>
          <p:cNvCxnSpPr>
            <a:cxnSpLocks/>
          </p:cNvCxnSpPr>
          <p:nvPr/>
        </p:nvCxnSpPr>
        <p:spPr>
          <a:xfrm flipH="1" flipV="1">
            <a:off x="5002633" y="4095692"/>
            <a:ext cx="230998" cy="6779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1CEE7C3B-0CA5-9943-8CD2-9352401C4601}"/>
              </a:ext>
            </a:extLst>
          </p:cNvPr>
          <p:cNvCxnSpPr>
            <a:cxnSpLocks/>
          </p:cNvCxnSpPr>
          <p:nvPr/>
        </p:nvCxnSpPr>
        <p:spPr>
          <a:xfrm flipH="1" flipV="1">
            <a:off x="5002631" y="4095692"/>
            <a:ext cx="649489" cy="7412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5A597D3-00C9-3C40-A9E5-1FFC74A4D6ED}"/>
              </a:ext>
            </a:extLst>
          </p:cNvPr>
          <p:cNvCxnSpPr>
            <a:cxnSpLocks/>
          </p:cNvCxnSpPr>
          <p:nvPr/>
        </p:nvCxnSpPr>
        <p:spPr>
          <a:xfrm flipH="1" flipV="1">
            <a:off x="5018568" y="4111389"/>
            <a:ext cx="968593" cy="7339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C3CD7297-F42C-094C-88EF-2E7DCFE71E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42"/>
          <a:stretch/>
        </p:blipFill>
        <p:spPr>
          <a:xfrm rot="19744108">
            <a:off x="328306" y="941572"/>
            <a:ext cx="2890389" cy="1890488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13860B5F-BEE5-BE4F-BE5C-DF9F2E5A1174}"/>
              </a:ext>
            </a:extLst>
          </p:cNvPr>
          <p:cNvSpPr txBox="1"/>
          <p:nvPr/>
        </p:nvSpPr>
        <p:spPr>
          <a:xfrm>
            <a:off x="1944661" y="2845160"/>
            <a:ext cx="1183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latin typeface="Times" pitchFamily="2" charset="0"/>
              </a:rPr>
              <a:t>group leaders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3029EE-650A-1847-B050-4F3C3E8B48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7" t="3350" r="5733"/>
          <a:stretch/>
        </p:blipFill>
        <p:spPr>
          <a:xfrm>
            <a:off x="2555776" y="45296"/>
            <a:ext cx="6487527" cy="338370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57AEFA2-A90E-1646-BC78-F887D6C9B15F}"/>
              </a:ext>
            </a:extLst>
          </p:cNvPr>
          <p:cNvSpPr txBox="1"/>
          <p:nvPr/>
        </p:nvSpPr>
        <p:spPr>
          <a:xfrm>
            <a:off x="5580112" y="954016"/>
            <a:ext cx="2106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Xunta</a:t>
            </a:r>
            <a:r>
              <a:rPr lang="en-US" b="1" dirty="0"/>
              <a:t> (OTPCs</a:t>
            </a:r>
          </a:p>
          <a:p>
            <a:r>
              <a:rPr lang="en-US" b="1" dirty="0"/>
              <a:t>for Rare Event Searches)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A900AAD-5BCB-7643-AAC0-CF2521E06B7F}"/>
              </a:ext>
            </a:extLst>
          </p:cNvPr>
          <p:cNvSpPr txBox="1"/>
          <p:nvPr/>
        </p:nvSpPr>
        <p:spPr>
          <a:xfrm>
            <a:off x="5319764" y="98048"/>
            <a:ext cx="1786065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CERN-RD51 </a:t>
            </a:r>
          </a:p>
          <a:p>
            <a:pPr algn="ctr"/>
            <a:r>
              <a:rPr lang="en-US" b="1" dirty="0"/>
              <a:t>(cryogenic detectors)</a:t>
            </a:r>
          </a:p>
          <a:p>
            <a:pPr algn="ctr"/>
            <a:r>
              <a:rPr lang="en-US" b="1" dirty="0"/>
              <a:t>new!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D2BC74-271B-3A43-AE7E-268B7409CF70}"/>
              </a:ext>
            </a:extLst>
          </p:cNvPr>
          <p:cNvSpPr/>
          <p:nvPr/>
        </p:nvSpPr>
        <p:spPr>
          <a:xfrm>
            <a:off x="3988286" y="3226582"/>
            <a:ext cx="2808312" cy="869109"/>
          </a:xfrm>
          <a:prstGeom prst="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E7E685A-EB27-2B4B-8EE2-FEB42DCF01B4}"/>
              </a:ext>
            </a:extLst>
          </p:cNvPr>
          <p:cNvSpPr txBox="1"/>
          <p:nvPr/>
        </p:nvSpPr>
        <p:spPr>
          <a:xfrm>
            <a:off x="4110146" y="3429000"/>
            <a:ext cx="2571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J. A. Hernando (</a:t>
            </a:r>
            <a:r>
              <a:rPr lang="en-US" dirty="0" err="1">
                <a:latin typeface="Times" pitchFamily="2" charset="0"/>
              </a:rPr>
              <a:t>LHCb</a:t>
            </a:r>
            <a:r>
              <a:rPr lang="en-US" dirty="0">
                <a:latin typeface="Times" pitchFamily="2" charset="0"/>
              </a:rPr>
              <a:t> group) </a:t>
            </a:r>
          </a:p>
          <a:p>
            <a:r>
              <a:rPr lang="en-US" dirty="0">
                <a:latin typeface="Times" pitchFamily="2" charset="0"/>
              </a:rPr>
              <a:t>D. Gonzalez-Diaz (GENP group)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95ACBF-D28B-1E45-91C6-D5700C25DDD7}"/>
              </a:ext>
            </a:extLst>
          </p:cNvPr>
          <p:cNvSpPr txBox="1"/>
          <p:nvPr/>
        </p:nvSpPr>
        <p:spPr>
          <a:xfrm>
            <a:off x="6333357" y="2908184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" pitchFamily="2" charset="0"/>
              </a:rPr>
              <a:t>IPs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A36887C-84F0-3F4C-B5B3-ED84C9CE52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872" y="1772816"/>
            <a:ext cx="1092995" cy="1763697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E2DCA300-F926-4C4F-BB73-B1854AAEE929}"/>
              </a:ext>
            </a:extLst>
          </p:cNvPr>
          <p:cNvSpPr/>
          <p:nvPr/>
        </p:nvSpPr>
        <p:spPr>
          <a:xfrm>
            <a:off x="7212025" y="3639273"/>
            <a:ext cx="1865054" cy="76500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B7F1B5C-B21F-E24C-B69F-02565B22851E}"/>
              </a:ext>
            </a:extLst>
          </p:cNvPr>
          <p:cNvSpPr txBox="1"/>
          <p:nvPr/>
        </p:nvSpPr>
        <p:spPr>
          <a:xfrm>
            <a:off x="7251130" y="3665617"/>
            <a:ext cx="18259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Times" pitchFamily="2" charset="0"/>
              </a:rPr>
              <a:t>J. A. Garzón (</a:t>
            </a:r>
            <a:r>
              <a:rPr lang="en-US" err="1">
                <a:latin typeface="Times" pitchFamily="2" charset="0"/>
              </a:rPr>
              <a:t>LabCaF</a:t>
            </a:r>
            <a:r>
              <a:rPr lang="en-US">
                <a:latin typeface="Times" pitchFamily="2" charset="0"/>
              </a:rPr>
              <a:t>)</a:t>
            </a:r>
          </a:p>
          <a:p>
            <a:r>
              <a:rPr lang="en-US">
                <a:latin typeface="Times" pitchFamily="2" charset="0"/>
              </a:rPr>
              <a:t>Faculty Dean</a:t>
            </a:r>
          </a:p>
          <a:p>
            <a:r>
              <a:rPr lang="en-US">
                <a:latin typeface="Times" pitchFamily="2" charset="0"/>
              </a:rPr>
              <a:t>Institute Director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7A1D317-11E7-FC41-B55C-744E9350E5B3}"/>
              </a:ext>
            </a:extLst>
          </p:cNvPr>
          <p:cNvSpPr txBox="1"/>
          <p:nvPr/>
        </p:nvSpPr>
        <p:spPr>
          <a:xfrm>
            <a:off x="7514337" y="4417367"/>
            <a:ext cx="1358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latin typeface="Times" pitchFamily="2" charset="0"/>
              </a:rPr>
              <a:t>own the hangar 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8C295BC6-622C-864B-A753-9FD608ABEBC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0" r="52477" b="71531"/>
          <a:stretch/>
        </p:blipFill>
        <p:spPr>
          <a:xfrm>
            <a:off x="5452993" y="4767459"/>
            <a:ext cx="545938" cy="663809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E3BBEF05-0E38-AA41-9797-0CEB41FA9DF1}"/>
              </a:ext>
            </a:extLst>
          </p:cNvPr>
          <p:cNvSpPr txBox="1"/>
          <p:nvPr/>
        </p:nvSpPr>
        <p:spPr>
          <a:xfrm>
            <a:off x="5515116" y="4375313"/>
            <a:ext cx="66877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Miguel </a:t>
            </a:r>
          </a:p>
          <a:p>
            <a:r>
              <a:rPr lang="en-US" sz="1200" dirty="0"/>
              <a:t>(PhD)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DCC33D0-2577-4B49-BDEA-250973FB3295}"/>
              </a:ext>
            </a:extLst>
          </p:cNvPr>
          <p:cNvSpPr txBox="1"/>
          <p:nvPr/>
        </p:nvSpPr>
        <p:spPr>
          <a:xfrm>
            <a:off x="3851920" y="5439982"/>
            <a:ext cx="80823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A. </a:t>
            </a:r>
            <a:r>
              <a:rPr lang="en-US" sz="1200" dirty="0" err="1"/>
              <a:t>Saa</a:t>
            </a:r>
            <a:endParaRPr lang="en-US" sz="1200" dirty="0"/>
          </a:p>
          <a:p>
            <a:pPr algn="ctr"/>
            <a:r>
              <a:rPr lang="en-US" sz="1200" dirty="0"/>
              <a:t>(</a:t>
            </a:r>
            <a:r>
              <a:rPr lang="en-US" sz="1200" dirty="0" err="1"/>
              <a:t>PostDoc</a:t>
            </a:r>
            <a:r>
              <a:rPr lang="en-US" sz="1200" dirty="0"/>
              <a:t>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3D3B562-1789-0245-9AF6-5B9DAD8942F2}"/>
              </a:ext>
            </a:extLst>
          </p:cNvPr>
          <p:cNvSpPr txBox="1"/>
          <p:nvPr/>
        </p:nvSpPr>
        <p:spPr>
          <a:xfrm>
            <a:off x="874918" y="4282998"/>
            <a:ext cx="1508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latin typeface="Times" pitchFamily="2" charset="0"/>
              </a:rPr>
              <a:t>young researchers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F44C074B-B55F-9E47-90C8-77F9977D050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2" t="6369" r="13678" b="7611"/>
          <a:stretch/>
        </p:blipFill>
        <p:spPr>
          <a:xfrm>
            <a:off x="7696910" y="5397950"/>
            <a:ext cx="865102" cy="1439355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13C65A98-D400-3343-980C-27F6D0FDE0FA}"/>
              </a:ext>
            </a:extLst>
          </p:cNvPr>
          <p:cNvSpPr txBox="1"/>
          <p:nvPr/>
        </p:nvSpPr>
        <p:spPr>
          <a:xfrm>
            <a:off x="7667635" y="4941554"/>
            <a:ext cx="9236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/>
              <a:t>David </a:t>
            </a:r>
          </a:p>
          <a:p>
            <a:r>
              <a:rPr lang="en-US" sz="1200"/>
              <a:t>(technician)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C0A9112D-EDAD-3140-93E8-E49453F2C5E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4" t="27711" r="53493" b="18720"/>
          <a:stretch/>
        </p:blipFill>
        <p:spPr>
          <a:xfrm>
            <a:off x="427972" y="5236015"/>
            <a:ext cx="754469" cy="1577361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CFF5D311-CCFD-5E45-86BD-0DD0BA8A679D}"/>
              </a:ext>
            </a:extLst>
          </p:cNvPr>
          <p:cNvSpPr txBox="1"/>
          <p:nvPr/>
        </p:nvSpPr>
        <p:spPr>
          <a:xfrm>
            <a:off x="270511" y="4774350"/>
            <a:ext cx="114967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/>
              <a:t>Enrique</a:t>
            </a:r>
          </a:p>
          <a:p>
            <a:r>
              <a:rPr lang="en-US" sz="1200"/>
              <a:t>(head engineer)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214FE2C-2F82-8342-9D9D-71D0BB5D7662}"/>
              </a:ext>
            </a:extLst>
          </p:cNvPr>
          <p:cNvSpPr txBox="1"/>
          <p:nvPr/>
        </p:nvSpPr>
        <p:spPr>
          <a:xfrm>
            <a:off x="2903014" y="328653"/>
            <a:ext cx="1132041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IGNITE </a:t>
            </a:r>
          </a:p>
          <a:p>
            <a:pPr algn="ctr"/>
            <a:r>
              <a:rPr lang="en-US" b="1" dirty="0"/>
              <a:t>(DUNE-ND)</a:t>
            </a:r>
          </a:p>
          <a:p>
            <a:pPr algn="ctr"/>
            <a:r>
              <a:rPr lang="en-US" b="1" dirty="0"/>
              <a:t>new!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DB926E6-689A-8F42-8EEA-A8FF1497D960}"/>
              </a:ext>
            </a:extLst>
          </p:cNvPr>
          <p:cNvSpPr txBox="1"/>
          <p:nvPr/>
        </p:nvSpPr>
        <p:spPr>
          <a:xfrm>
            <a:off x="2785367" y="5435392"/>
            <a:ext cx="82586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(DUNE </a:t>
            </a:r>
          </a:p>
          <a:p>
            <a:pPr algn="ctr"/>
            <a:r>
              <a:rPr lang="en-US" sz="1200" dirty="0" err="1"/>
              <a:t>PostDoc</a:t>
            </a:r>
            <a:r>
              <a:rPr lang="en-US" sz="1200" dirty="0"/>
              <a:t>?)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8D58B729-E1AD-6A4A-B345-550E78A8D8B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72" t="46064" r="9629" b="39063"/>
          <a:stretch/>
        </p:blipFill>
        <p:spPr>
          <a:xfrm>
            <a:off x="4875065" y="4783974"/>
            <a:ext cx="483563" cy="652601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1870E023-C21D-AA42-A03F-62B1683E773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86" t="64960" r="36027" b="18341"/>
          <a:stretch/>
        </p:blipFill>
        <p:spPr>
          <a:xfrm>
            <a:off x="3964248" y="4815364"/>
            <a:ext cx="626401" cy="633555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954C386F-54B3-4443-BD4B-88A83C622AB9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1" t="48202" r="38444" b="36152"/>
          <a:stretch/>
        </p:blipFill>
        <p:spPr>
          <a:xfrm>
            <a:off x="2906193" y="4820532"/>
            <a:ext cx="644862" cy="620608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5883D404-9AC2-B248-8967-D6A68B3CF710}"/>
              </a:ext>
            </a:extLst>
          </p:cNvPr>
          <p:cNvSpPr txBox="1"/>
          <p:nvPr/>
        </p:nvSpPr>
        <p:spPr>
          <a:xfrm>
            <a:off x="4727271" y="5439087"/>
            <a:ext cx="80823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P. </a:t>
            </a:r>
            <a:r>
              <a:rPr lang="en-US" sz="1200" dirty="0" err="1"/>
              <a:t>Amedo</a:t>
            </a:r>
            <a:r>
              <a:rPr lang="en-US" sz="1200" dirty="0"/>
              <a:t> </a:t>
            </a:r>
          </a:p>
          <a:p>
            <a:pPr algn="ctr"/>
            <a:r>
              <a:rPr lang="en-US" sz="1200" dirty="0"/>
              <a:t>(PhD)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694274D-FB64-3E45-942D-6409A5A2DC45}"/>
              </a:ext>
            </a:extLst>
          </p:cNvPr>
          <p:cNvSpPr txBox="1"/>
          <p:nvPr/>
        </p:nvSpPr>
        <p:spPr>
          <a:xfrm>
            <a:off x="4219492" y="1081860"/>
            <a:ext cx="117295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/>
              <a:t>FPA (NEXT)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F2079B71-2078-AC46-B574-C67A4162D9C3}"/>
              </a:ext>
            </a:extLst>
          </p:cNvPr>
          <p:cNvSpPr txBox="1"/>
          <p:nvPr/>
        </p:nvSpPr>
        <p:spPr>
          <a:xfrm>
            <a:off x="0" y="7054"/>
            <a:ext cx="2264376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save the date: </a:t>
            </a:r>
            <a:r>
              <a:rPr lang="en-US" b="1" dirty="0"/>
              <a:t>CERN-RD51 collaboration meeting</a:t>
            </a:r>
          </a:p>
          <a:p>
            <a:pPr algn="ctr"/>
            <a:r>
              <a:rPr lang="en-US" b="1" dirty="0"/>
              <a:t>in June 22, 2020,</a:t>
            </a:r>
          </a:p>
          <a:p>
            <a:pPr algn="ctr"/>
            <a:r>
              <a:rPr lang="en-US" b="1" dirty="0"/>
              <a:t>Santiago !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47E371C8-95A1-4642-8DA9-07F2F6B8C5AD}"/>
              </a:ext>
            </a:extLst>
          </p:cNvPr>
          <p:cNvSpPr/>
          <p:nvPr/>
        </p:nvSpPr>
        <p:spPr>
          <a:xfrm>
            <a:off x="251520" y="3212976"/>
            <a:ext cx="2797562" cy="882716"/>
          </a:xfrm>
          <a:prstGeom prst="rect">
            <a:avLst/>
          </a:prstGeom>
          <a:solidFill>
            <a:srgbClr val="929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F997164-C660-5643-AFEF-3E6F25DE8A7C}"/>
              </a:ext>
            </a:extLst>
          </p:cNvPr>
          <p:cNvSpPr txBox="1"/>
          <p:nvPr/>
        </p:nvSpPr>
        <p:spPr>
          <a:xfrm>
            <a:off x="290625" y="3409836"/>
            <a:ext cx="2797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J. </a:t>
            </a:r>
            <a:r>
              <a:rPr lang="en-US" dirty="0" err="1">
                <a:latin typeface="Times" pitchFamily="2" charset="0"/>
              </a:rPr>
              <a:t>Saborido</a:t>
            </a:r>
            <a:r>
              <a:rPr lang="en-US" dirty="0">
                <a:latin typeface="Times" pitchFamily="2" charset="0"/>
              </a:rPr>
              <a:t>/A. </a:t>
            </a:r>
            <a:r>
              <a:rPr lang="en-US" dirty="0" err="1">
                <a:latin typeface="Times" pitchFamily="2" charset="0"/>
              </a:rPr>
              <a:t>Gallas</a:t>
            </a:r>
            <a:r>
              <a:rPr lang="en-US" dirty="0">
                <a:latin typeface="Times" pitchFamily="2" charset="0"/>
              </a:rPr>
              <a:t> (</a:t>
            </a:r>
            <a:r>
              <a:rPr lang="en-US" dirty="0" err="1">
                <a:latin typeface="Times" pitchFamily="2" charset="0"/>
              </a:rPr>
              <a:t>LHCb</a:t>
            </a:r>
            <a:r>
              <a:rPr lang="en-US" dirty="0">
                <a:latin typeface="Times" pitchFamily="2" charset="0"/>
              </a:rPr>
              <a:t> group)</a:t>
            </a:r>
          </a:p>
          <a:p>
            <a:r>
              <a:rPr lang="en-US" dirty="0">
                <a:latin typeface="Times" pitchFamily="2" charset="0"/>
              </a:rPr>
              <a:t>J. </a:t>
            </a:r>
            <a:r>
              <a:rPr lang="en-US" dirty="0" err="1">
                <a:latin typeface="Times" pitchFamily="2" charset="0"/>
              </a:rPr>
              <a:t>Benlliure</a:t>
            </a:r>
            <a:r>
              <a:rPr lang="en-US" dirty="0">
                <a:latin typeface="Times" pitchFamily="2" charset="0"/>
              </a:rPr>
              <a:t> (GENP group)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794FFA3-B005-B445-AB97-2BB28CB6008A}"/>
              </a:ext>
            </a:extLst>
          </p:cNvPr>
          <p:cNvSpPr txBox="1"/>
          <p:nvPr/>
        </p:nvSpPr>
        <p:spPr>
          <a:xfrm>
            <a:off x="8534181" y="-155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36284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D69EB2-5847-7549-BE0E-AA9E2559D3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9144000" cy="5143500"/>
          </a:xfrm>
          <a:prstGeom prst="rect">
            <a:avLst/>
          </a:prstGeom>
        </p:spPr>
      </p:pic>
      <p:sp>
        <p:nvSpPr>
          <p:cNvPr id="5" name="5 CuadroTexto">
            <a:extLst>
              <a:ext uri="{FF2B5EF4-FFF2-40B4-BE49-F238E27FC236}">
                <a16:creationId xmlns:a16="http://schemas.microsoft.com/office/drawing/2014/main" id="{EBDBED7F-B353-A743-9B4C-8AB30D2C6EB6}"/>
              </a:ext>
            </a:extLst>
          </p:cNvPr>
          <p:cNvSpPr txBox="1"/>
          <p:nvPr/>
        </p:nvSpPr>
        <p:spPr>
          <a:xfrm>
            <a:off x="3056082" y="107340"/>
            <a:ext cx="2704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OTPC gaseous detector lab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55208C8-FD3B-5347-A2C4-21B59B80E47B}"/>
              </a:ext>
            </a:extLst>
          </p:cNvPr>
          <p:cNvCxnSpPr/>
          <p:nvPr/>
        </p:nvCxnSpPr>
        <p:spPr>
          <a:xfrm>
            <a:off x="2699792" y="485964"/>
            <a:ext cx="338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1001D17C-EC10-B148-994D-003373FDA9A3}"/>
              </a:ext>
            </a:extLst>
          </p:cNvPr>
          <p:cNvGrpSpPr/>
          <p:nvPr/>
        </p:nvGrpSpPr>
        <p:grpSpPr>
          <a:xfrm>
            <a:off x="4148336" y="2127826"/>
            <a:ext cx="4688773" cy="3261363"/>
            <a:chOff x="4148336" y="2436396"/>
            <a:chExt cx="4688773" cy="326136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3BFA6FEA-5BEA-C842-978C-5856F2C84CBB}"/>
                </a:ext>
              </a:extLst>
            </p:cNvPr>
            <p:cNvSpPr/>
            <p:nvPr/>
          </p:nvSpPr>
          <p:spPr>
            <a:xfrm rot="20552556">
              <a:off x="4446520" y="3775936"/>
              <a:ext cx="2615962" cy="101269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C4C7A2C-ED05-1647-B980-9FC32465C08F}"/>
                </a:ext>
              </a:extLst>
            </p:cNvPr>
            <p:cNvSpPr/>
            <p:nvPr/>
          </p:nvSpPr>
          <p:spPr>
            <a:xfrm>
              <a:off x="4148336" y="2924944"/>
              <a:ext cx="1215752" cy="1080120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CE9D93B-461E-7A4D-890A-5BB4BD54553C}"/>
                </a:ext>
              </a:extLst>
            </p:cNvPr>
            <p:cNvSpPr/>
            <p:nvPr/>
          </p:nvSpPr>
          <p:spPr>
            <a:xfrm>
              <a:off x="7123086" y="4509120"/>
              <a:ext cx="1481361" cy="1188639"/>
            </a:xfrm>
            <a:prstGeom prst="ellipse">
              <a:avLst/>
            </a:prstGeom>
            <a:noFill/>
            <a:ln>
              <a:solidFill>
                <a:srgbClr val="CCE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CB32EDB-86D8-DB4F-9AC7-D2FDB1DB3932}"/>
                </a:ext>
              </a:extLst>
            </p:cNvPr>
            <p:cNvSpPr txBox="1"/>
            <p:nvPr/>
          </p:nvSpPr>
          <p:spPr>
            <a:xfrm>
              <a:off x="4913501" y="2436396"/>
              <a:ext cx="1681999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rgbClr val="FFFF00"/>
                  </a:solidFill>
                </a:rPr>
                <a:t>Nausicaa0 </a:t>
              </a:r>
            </a:p>
            <a:p>
              <a:r>
                <a:rPr lang="en-US" b="1">
                  <a:solidFill>
                    <a:srgbClr val="FFFF00"/>
                  </a:solidFill>
                </a:rPr>
                <a:t>(FAT-GEM studies)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94712E8-523A-904D-B624-4B3ABA79E9B8}"/>
                </a:ext>
              </a:extLst>
            </p:cNvPr>
            <p:cNvSpPr txBox="1"/>
            <p:nvPr/>
          </p:nvSpPr>
          <p:spPr>
            <a:xfrm>
              <a:off x="6877632" y="3231068"/>
              <a:ext cx="12714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Nausicaa1 </a:t>
              </a:r>
            </a:p>
            <a:p>
              <a:r>
                <a:rPr lang="en-US" b="1" dirty="0">
                  <a:solidFill>
                    <a:srgbClr val="FF0000"/>
                  </a:solidFill>
                </a:rPr>
                <a:t>(Optical TPC)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88FA720-7A55-4F4B-BF38-C181ED7C406B}"/>
                </a:ext>
              </a:extLst>
            </p:cNvPr>
            <p:cNvSpPr txBox="1"/>
            <p:nvPr/>
          </p:nvSpPr>
          <p:spPr>
            <a:xfrm>
              <a:off x="7863766" y="3853531"/>
              <a:ext cx="9733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CECFF"/>
                  </a:solidFill>
                </a:rPr>
                <a:t>Nausicaa2</a:t>
              </a:r>
            </a:p>
            <a:p>
              <a:r>
                <a:rPr lang="en-US" b="1" dirty="0">
                  <a:solidFill>
                    <a:srgbClr val="CCECFF"/>
                  </a:solidFill>
                </a:rPr>
                <a:t>(R+D)</a:t>
              </a:r>
            </a:p>
          </p:txBody>
        </p:sp>
      </p:grpSp>
      <p:sp>
        <p:nvSpPr>
          <p:cNvPr id="20" name="5 CuadroTexto">
            <a:extLst>
              <a:ext uri="{FF2B5EF4-FFF2-40B4-BE49-F238E27FC236}">
                <a16:creationId xmlns:a16="http://schemas.microsoft.com/office/drawing/2014/main" id="{8E572D19-3B1B-2543-8C93-FB17D4085AA0}"/>
              </a:ext>
            </a:extLst>
          </p:cNvPr>
          <p:cNvSpPr txBox="1"/>
          <p:nvPr/>
        </p:nvSpPr>
        <p:spPr>
          <a:xfrm>
            <a:off x="3030059" y="5867980"/>
            <a:ext cx="2178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main results of 2019!</a:t>
            </a:r>
            <a:endParaRPr lang="en-US" dirty="0"/>
          </a:p>
        </p:txBody>
      </p:sp>
      <p:sp>
        <p:nvSpPr>
          <p:cNvPr id="2" name="Curved Up Arrow 1">
            <a:extLst>
              <a:ext uri="{FF2B5EF4-FFF2-40B4-BE49-F238E27FC236}">
                <a16:creationId xmlns:a16="http://schemas.microsoft.com/office/drawing/2014/main" id="{21385BA9-4CB5-734D-B56A-DB3FBA30E99B}"/>
              </a:ext>
            </a:extLst>
          </p:cNvPr>
          <p:cNvSpPr/>
          <p:nvPr/>
        </p:nvSpPr>
        <p:spPr>
          <a:xfrm rot="791963">
            <a:off x="3751912" y="6365975"/>
            <a:ext cx="823112" cy="391602"/>
          </a:xfrm>
          <a:prstGeom prst="curved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44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" name="Group 253">
            <a:extLst>
              <a:ext uri="{FF2B5EF4-FFF2-40B4-BE49-F238E27FC236}">
                <a16:creationId xmlns:a16="http://schemas.microsoft.com/office/drawing/2014/main" id="{EE521F5A-EA9F-334B-95EC-D189440B37D3}"/>
              </a:ext>
            </a:extLst>
          </p:cNvPr>
          <p:cNvGrpSpPr/>
          <p:nvPr/>
        </p:nvGrpSpPr>
        <p:grpSpPr>
          <a:xfrm>
            <a:off x="-8764" y="148660"/>
            <a:ext cx="9196011" cy="3434344"/>
            <a:chOff x="-8764" y="148660"/>
            <a:chExt cx="9196011" cy="3434344"/>
          </a:xfrm>
        </p:grpSpPr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CDBC38C3-8281-4E4E-A6F1-AB2188188705}"/>
                </a:ext>
              </a:extLst>
            </p:cNvPr>
            <p:cNvSpPr/>
            <p:nvPr/>
          </p:nvSpPr>
          <p:spPr>
            <a:xfrm>
              <a:off x="-8764" y="500946"/>
              <a:ext cx="9144001" cy="3082058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6CF392A-76AA-9847-A24C-5D8133395F00}"/>
                </a:ext>
              </a:extLst>
            </p:cNvPr>
            <p:cNvSpPr txBox="1"/>
            <p:nvPr/>
          </p:nvSpPr>
          <p:spPr>
            <a:xfrm>
              <a:off x="374117" y="148660"/>
              <a:ext cx="88131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en-US" sz="1600" dirty="0"/>
                <a:t>New amplification structures for </a:t>
              </a:r>
              <a:r>
                <a:rPr lang="en-US" sz="1600" b="1" dirty="0">
                  <a:solidFill>
                    <a:srgbClr val="00B0F0"/>
                  </a:solidFill>
                </a:rPr>
                <a:t>pressurized</a:t>
              </a:r>
              <a:r>
                <a:rPr lang="en-US" sz="1600" dirty="0"/>
                <a:t> time projection chambers (e.g., NEXT).</a:t>
              </a:r>
            </a:p>
          </p:txBody>
        </p:sp>
        <p:pic>
          <p:nvPicPr>
            <p:cNvPr id="231" name="Picture 230">
              <a:extLst>
                <a:ext uri="{FF2B5EF4-FFF2-40B4-BE49-F238E27FC236}">
                  <a16:creationId xmlns:a16="http://schemas.microsoft.com/office/drawing/2014/main" id="{CE289746-AADD-704A-819A-7F65A0D2A6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1913"/>
            <a:stretch/>
          </p:blipFill>
          <p:spPr>
            <a:xfrm>
              <a:off x="4782696" y="2053304"/>
              <a:ext cx="1207497" cy="1047522"/>
            </a:xfrm>
            <a:prstGeom prst="rect">
              <a:avLst/>
            </a:prstGeom>
            <a:ln>
              <a:solidFill>
                <a:sysClr val="window" lastClr="FFFFFF"/>
              </a:solidFill>
            </a:ln>
          </p:spPr>
        </p:pic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B92F79DD-419C-AA49-A8D2-62352D422213}"/>
                </a:ext>
              </a:extLst>
            </p:cNvPr>
            <p:cNvSpPr txBox="1"/>
            <p:nvPr/>
          </p:nvSpPr>
          <p:spPr>
            <a:xfrm>
              <a:off x="6235377" y="1136931"/>
              <a:ext cx="252525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>
                  <a:solidFill>
                    <a:prstClr val="black"/>
                  </a:solidFill>
                  <a:latin typeface="Times" pitchFamily="2" charset="0"/>
                </a:rPr>
                <a:t>FAT-GEM: </a:t>
              </a:r>
              <a:r>
                <a:rPr lang="en-US" i="1" dirty="0">
                  <a:solidFill>
                    <a:prstClr val="black"/>
                  </a:solidFill>
                  <a:latin typeface="Times" pitchFamily="2" charset="0"/>
                </a:rPr>
                <a:t>a ‘super-thick’ (5mm) acrylic-based GEM with semitransparent ‘gate’ plane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289572CA-CC20-714B-8450-218DBCAA4297}"/>
                </a:ext>
              </a:extLst>
            </p:cNvPr>
            <p:cNvSpPr txBox="1"/>
            <p:nvPr/>
          </p:nvSpPr>
          <p:spPr>
            <a:xfrm>
              <a:off x="6235377" y="1910435"/>
              <a:ext cx="25252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i="1" dirty="0">
                  <a:solidFill>
                    <a:prstClr val="black"/>
                  </a:solidFill>
                  <a:latin typeface="Times" pitchFamily="2" charset="0"/>
                </a:rPr>
                <a:t>several geometries procured at the RD51 workshop</a:t>
              </a:r>
            </a:p>
          </p:txBody>
        </p:sp>
        <p:pic>
          <p:nvPicPr>
            <p:cNvPr id="234" name="Picture 233">
              <a:extLst>
                <a:ext uri="{FF2B5EF4-FFF2-40B4-BE49-F238E27FC236}">
                  <a16:creationId xmlns:a16="http://schemas.microsoft.com/office/drawing/2014/main" id="{BB83CA94-1481-3D45-B8ED-EE0CA9488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7203" y="500947"/>
              <a:ext cx="3593737" cy="2321960"/>
            </a:xfrm>
            <a:prstGeom prst="rect">
              <a:avLst/>
            </a:prstGeom>
          </p:spPr>
        </p:pic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8C83E1D8-4CF7-484C-8C17-70C2ECE289E1}"/>
                </a:ext>
              </a:extLst>
            </p:cNvPr>
            <p:cNvSpPr/>
            <p:nvPr/>
          </p:nvSpPr>
          <p:spPr>
            <a:xfrm>
              <a:off x="754974" y="2080606"/>
              <a:ext cx="1026539" cy="58043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787AF16A-980F-6F48-8073-365320290916}"/>
                </a:ext>
              </a:extLst>
            </p:cNvPr>
            <p:cNvSpPr/>
            <p:nvPr/>
          </p:nvSpPr>
          <p:spPr>
            <a:xfrm>
              <a:off x="2159043" y="2080605"/>
              <a:ext cx="1026539" cy="58043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37" name="Picture 236">
              <a:extLst>
                <a:ext uri="{FF2B5EF4-FFF2-40B4-BE49-F238E27FC236}">
                  <a16:creationId xmlns:a16="http://schemas.microsoft.com/office/drawing/2014/main" id="{359F89E7-6147-D847-AB6E-3A72EDD947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alphaModFix amt="49000"/>
            </a:blip>
            <a:srcRect l="13820" t="11563" r="17984" b="25241"/>
            <a:stretch/>
          </p:blipFill>
          <p:spPr>
            <a:xfrm>
              <a:off x="568331" y="613225"/>
              <a:ext cx="2813681" cy="2047818"/>
            </a:xfrm>
            <a:prstGeom prst="rect">
              <a:avLst/>
            </a:prstGeom>
          </p:spPr>
        </p:pic>
        <p:pic>
          <p:nvPicPr>
            <p:cNvPr id="238" name="Picture 237">
              <a:extLst>
                <a:ext uri="{FF2B5EF4-FFF2-40B4-BE49-F238E27FC236}">
                  <a16:creationId xmlns:a16="http://schemas.microsoft.com/office/drawing/2014/main" id="{72141E11-5BDA-0C4C-B103-2E982481F3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-1" t="15632" r="5736"/>
            <a:stretch/>
          </p:blipFill>
          <p:spPr>
            <a:xfrm>
              <a:off x="4780682" y="1136931"/>
              <a:ext cx="1207497" cy="97326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1F1722C8-13D3-6941-9BDF-174D3F1FDAD3}"/>
                </a:ext>
              </a:extLst>
            </p:cNvPr>
            <p:cNvSpPr txBox="1"/>
            <p:nvPr/>
          </p:nvSpPr>
          <p:spPr>
            <a:xfrm>
              <a:off x="4419219" y="516066"/>
              <a:ext cx="46085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u="sng" dirty="0">
                  <a:solidFill>
                    <a:prstClr val="black"/>
                  </a:solidFill>
                  <a:latin typeface="Times" pitchFamily="2" charset="0"/>
                </a:rPr>
                <a:t>‘FAT-GEM’</a:t>
              </a:r>
              <a:r>
                <a:rPr lang="en-US" sz="1600" b="1" dirty="0">
                  <a:solidFill>
                    <a:prstClr val="black"/>
                  </a:solidFill>
                  <a:latin typeface="Times" pitchFamily="2" charset="0"/>
                </a:rPr>
                <a:t> (Field-Assisted Transparent Gaseous Electroluminescence Multiplier)</a:t>
              </a:r>
            </a:p>
          </p:txBody>
        </p:sp>
        <p:sp>
          <p:nvSpPr>
            <p:cNvPr id="240" name="Down Arrow 239">
              <a:extLst>
                <a:ext uri="{FF2B5EF4-FFF2-40B4-BE49-F238E27FC236}">
                  <a16:creationId xmlns:a16="http://schemas.microsoft.com/office/drawing/2014/main" id="{C22B8EE1-2D15-9241-A0EA-E536E98813EE}"/>
                </a:ext>
              </a:extLst>
            </p:cNvPr>
            <p:cNvSpPr/>
            <p:nvPr/>
          </p:nvSpPr>
          <p:spPr>
            <a:xfrm rot="5400000">
              <a:off x="3972494" y="1667844"/>
              <a:ext cx="440571" cy="628613"/>
            </a:xfrm>
            <a:prstGeom prst="downArrow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3164ECD3-8886-784E-A001-85906B398EF9}"/>
                </a:ext>
              </a:extLst>
            </p:cNvPr>
            <p:cNvSpPr/>
            <p:nvPr/>
          </p:nvSpPr>
          <p:spPr>
            <a:xfrm>
              <a:off x="568331" y="500947"/>
              <a:ext cx="2813681" cy="112278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A5E82325-4713-C644-B590-5E94FAF0CD9F}"/>
                </a:ext>
              </a:extLst>
            </p:cNvPr>
            <p:cNvSpPr/>
            <p:nvPr/>
          </p:nvSpPr>
          <p:spPr>
            <a:xfrm rot="18485069" flipV="1">
              <a:off x="1879373" y="2310006"/>
              <a:ext cx="553094" cy="57746"/>
            </a:xfrm>
            <a:custGeom>
              <a:avLst/>
              <a:gdLst>
                <a:gd name="connsiteX0" fmla="*/ 0 w 1589810"/>
                <a:gd name="connsiteY0" fmla="*/ 197427 h 218220"/>
                <a:gd name="connsiteX1" fmla="*/ 187037 w 1589810"/>
                <a:gd name="connsiteY1" fmla="*/ 10391 h 218220"/>
                <a:gd name="connsiteX2" fmla="*/ 374073 w 1589810"/>
                <a:gd name="connsiteY2" fmla="*/ 218209 h 218220"/>
                <a:gd name="connsiteX3" fmla="*/ 571500 w 1589810"/>
                <a:gd name="connsiteY3" fmla="*/ 0 h 218220"/>
                <a:gd name="connsiteX4" fmla="*/ 779319 w 1589810"/>
                <a:gd name="connsiteY4" fmla="*/ 218209 h 218220"/>
                <a:gd name="connsiteX5" fmla="*/ 987137 w 1589810"/>
                <a:gd name="connsiteY5" fmla="*/ 0 h 218220"/>
                <a:gd name="connsiteX6" fmla="*/ 1184564 w 1589810"/>
                <a:gd name="connsiteY6" fmla="*/ 218209 h 218220"/>
                <a:gd name="connsiteX7" fmla="*/ 1330037 w 1589810"/>
                <a:gd name="connsiteY7" fmla="*/ 10391 h 218220"/>
                <a:gd name="connsiteX8" fmla="*/ 1423555 w 1589810"/>
                <a:gd name="connsiteY8" fmla="*/ 114300 h 218220"/>
                <a:gd name="connsiteX9" fmla="*/ 1589810 w 1589810"/>
                <a:gd name="connsiteY9" fmla="*/ 124691 h 21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9810" h="218220">
                  <a:moveTo>
                    <a:pt x="0" y="197427"/>
                  </a:moveTo>
                  <a:cubicBezTo>
                    <a:pt x="62346" y="102177"/>
                    <a:pt x="124692" y="6927"/>
                    <a:pt x="187037" y="10391"/>
                  </a:cubicBezTo>
                  <a:cubicBezTo>
                    <a:pt x="249382" y="13855"/>
                    <a:pt x="309996" y="219941"/>
                    <a:pt x="374073" y="218209"/>
                  </a:cubicBezTo>
                  <a:cubicBezTo>
                    <a:pt x="438150" y="216477"/>
                    <a:pt x="503959" y="0"/>
                    <a:pt x="571500" y="0"/>
                  </a:cubicBezTo>
                  <a:cubicBezTo>
                    <a:pt x="639041" y="0"/>
                    <a:pt x="710046" y="218209"/>
                    <a:pt x="779319" y="218209"/>
                  </a:cubicBezTo>
                  <a:cubicBezTo>
                    <a:pt x="848592" y="218209"/>
                    <a:pt x="919596" y="0"/>
                    <a:pt x="987137" y="0"/>
                  </a:cubicBezTo>
                  <a:cubicBezTo>
                    <a:pt x="1054678" y="0"/>
                    <a:pt x="1127414" y="216477"/>
                    <a:pt x="1184564" y="218209"/>
                  </a:cubicBezTo>
                  <a:cubicBezTo>
                    <a:pt x="1241714" y="219941"/>
                    <a:pt x="1290205" y="27709"/>
                    <a:pt x="1330037" y="10391"/>
                  </a:cubicBezTo>
                  <a:cubicBezTo>
                    <a:pt x="1369869" y="-6927"/>
                    <a:pt x="1380260" y="95250"/>
                    <a:pt x="1423555" y="114300"/>
                  </a:cubicBezTo>
                  <a:cubicBezTo>
                    <a:pt x="1466851" y="133350"/>
                    <a:pt x="1528330" y="129020"/>
                    <a:pt x="1589810" y="124691"/>
                  </a:cubicBezTo>
                </a:path>
              </a:pathLst>
            </a:custGeom>
            <a:noFill/>
            <a:ln w="12700" cap="flat" cmpd="sng" algn="ctr">
              <a:solidFill>
                <a:srgbClr val="FFFF00"/>
              </a:solidFill>
              <a:prstDash val="solid"/>
              <a:miter lim="800000"/>
              <a:headEnd type="none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1EA142C1-8E85-F848-9A88-CE14FEAF568C}"/>
                </a:ext>
              </a:extLst>
            </p:cNvPr>
            <p:cNvSpPr/>
            <p:nvPr/>
          </p:nvSpPr>
          <p:spPr>
            <a:xfrm rot="19597112" flipV="1">
              <a:off x="1930091" y="2467669"/>
              <a:ext cx="553094" cy="57746"/>
            </a:xfrm>
            <a:custGeom>
              <a:avLst/>
              <a:gdLst>
                <a:gd name="connsiteX0" fmla="*/ 0 w 1589810"/>
                <a:gd name="connsiteY0" fmla="*/ 197427 h 218220"/>
                <a:gd name="connsiteX1" fmla="*/ 187037 w 1589810"/>
                <a:gd name="connsiteY1" fmla="*/ 10391 h 218220"/>
                <a:gd name="connsiteX2" fmla="*/ 374073 w 1589810"/>
                <a:gd name="connsiteY2" fmla="*/ 218209 h 218220"/>
                <a:gd name="connsiteX3" fmla="*/ 571500 w 1589810"/>
                <a:gd name="connsiteY3" fmla="*/ 0 h 218220"/>
                <a:gd name="connsiteX4" fmla="*/ 779319 w 1589810"/>
                <a:gd name="connsiteY4" fmla="*/ 218209 h 218220"/>
                <a:gd name="connsiteX5" fmla="*/ 987137 w 1589810"/>
                <a:gd name="connsiteY5" fmla="*/ 0 h 218220"/>
                <a:gd name="connsiteX6" fmla="*/ 1184564 w 1589810"/>
                <a:gd name="connsiteY6" fmla="*/ 218209 h 218220"/>
                <a:gd name="connsiteX7" fmla="*/ 1330037 w 1589810"/>
                <a:gd name="connsiteY7" fmla="*/ 10391 h 218220"/>
                <a:gd name="connsiteX8" fmla="*/ 1423555 w 1589810"/>
                <a:gd name="connsiteY8" fmla="*/ 114300 h 218220"/>
                <a:gd name="connsiteX9" fmla="*/ 1589810 w 1589810"/>
                <a:gd name="connsiteY9" fmla="*/ 124691 h 21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9810" h="218220">
                  <a:moveTo>
                    <a:pt x="0" y="197427"/>
                  </a:moveTo>
                  <a:cubicBezTo>
                    <a:pt x="62346" y="102177"/>
                    <a:pt x="124692" y="6927"/>
                    <a:pt x="187037" y="10391"/>
                  </a:cubicBezTo>
                  <a:cubicBezTo>
                    <a:pt x="249382" y="13855"/>
                    <a:pt x="309996" y="219941"/>
                    <a:pt x="374073" y="218209"/>
                  </a:cubicBezTo>
                  <a:cubicBezTo>
                    <a:pt x="438150" y="216477"/>
                    <a:pt x="503959" y="0"/>
                    <a:pt x="571500" y="0"/>
                  </a:cubicBezTo>
                  <a:cubicBezTo>
                    <a:pt x="639041" y="0"/>
                    <a:pt x="710046" y="218209"/>
                    <a:pt x="779319" y="218209"/>
                  </a:cubicBezTo>
                  <a:cubicBezTo>
                    <a:pt x="848592" y="218209"/>
                    <a:pt x="919596" y="0"/>
                    <a:pt x="987137" y="0"/>
                  </a:cubicBezTo>
                  <a:cubicBezTo>
                    <a:pt x="1054678" y="0"/>
                    <a:pt x="1127414" y="216477"/>
                    <a:pt x="1184564" y="218209"/>
                  </a:cubicBezTo>
                  <a:cubicBezTo>
                    <a:pt x="1241714" y="219941"/>
                    <a:pt x="1290205" y="27709"/>
                    <a:pt x="1330037" y="10391"/>
                  </a:cubicBezTo>
                  <a:cubicBezTo>
                    <a:pt x="1369869" y="-6927"/>
                    <a:pt x="1380260" y="95250"/>
                    <a:pt x="1423555" y="114300"/>
                  </a:cubicBezTo>
                  <a:cubicBezTo>
                    <a:pt x="1466851" y="133350"/>
                    <a:pt x="1528330" y="129020"/>
                    <a:pt x="1589810" y="124691"/>
                  </a:cubicBezTo>
                </a:path>
              </a:pathLst>
            </a:custGeom>
            <a:noFill/>
            <a:ln w="12700" cap="flat" cmpd="sng" algn="ctr">
              <a:solidFill>
                <a:srgbClr val="FFFF00"/>
              </a:solidFill>
              <a:prstDash val="solid"/>
              <a:miter lim="800000"/>
              <a:headEnd type="none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BFE5AD1D-FC71-B949-BE00-2409E8B9062B}"/>
                </a:ext>
              </a:extLst>
            </p:cNvPr>
            <p:cNvSpPr/>
            <p:nvPr/>
          </p:nvSpPr>
          <p:spPr>
            <a:xfrm rot="18098409" flipV="1">
              <a:off x="1852933" y="2038857"/>
              <a:ext cx="553094" cy="57746"/>
            </a:xfrm>
            <a:custGeom>
              <a:avLst/>
              <a:gdLst>
                <a:gd name="connsiteX0" fmla="*/ 0 w 1589810"/>
                <a:gd name="connsiteY0" fmla="*/ 197427 h 218220"/>
                <a:gd name="connsiteX1" fmla="*/ 187037 w 1589810"/>
                <a:gd name="connsiteY1" fmla="*/ 10391 h 218220"/>
                <a:gd name="connsiteX2" fmla="*/ 374073 w 1589810"/>
                <a:gd name="connsiteY2" fmla="*/ 218209 h 218220"/>
                <a:gd name="connsiteX3" fmla="*/ 571500 w 1589810"/>
                <a:gd name="connsiteY3" fmla="*/ 0 h 218220"/>
                <a:gd name="connsiteX4" fmla="*/ 779319 w 1589810"/>
                <a:gd name="connsiteY4" fmla="*/ 218209 h 218220"/>
                <a:gd name="connsiteX5" fmla="*/ 987137 w 1589810"/>
                <a:gd name="connsiteY5" fmla="*/ 0 h 218220"/>
                <a:gd name="connsiteX6" fmla="*/ 1184564 w 1589810"/>
                <a:gd name="connsiteY6" fmla="*/ 218209 h 218220"/>
                <a:gd name="connsiteX7" fmla="*/ 1330037 w 1589810"/>
                <a:gd name="connsiteY7" fmla="*/ 10391 h 218220"/>
                <a:gd name="connsiteX8" fmla="*/ 1423555 w 1589810"/>
                <a:gd name="connsiteY8" fmla="*/ 114300 h 218220"/>
                <a:gd name="connsiteX9" fmla="*/ 1589810 w 1589810"/>
                <a:gd name="connsiteY9" fmla="*/ 124691 h 21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9810" h="218220">
                  <a:moveTo>
                    <a:pt x="0" y="197427"/>
                  </a:moveTo>
                  <a:cubicBezTo>
                    <a:pt x="62346" y="102177"/>
                    <a:pt x="124692" y="6927"/>
                    <a:pt x="187037" y="10391"/>
                  </a:cubicBezTo>
                  <a:cubicBezTo>
                    <a:pt x="249382" y="13855"/>
                    <a:pt x="309996" y="219941"/>
                    <a:pt x="374073" y="218209"/>
                  </a:cubicBezTo>
                  <a:cubicBezTo>
                    <a:pt x="438150" y="216477"/>
                    <a:pt x="503959" y="0"/>
                    <a:pt x="571500" y="0"/>
                  </a:cubicBezTo>
                  <a:cubicBezTo>
                    <a:pt x="639041" y="0"/>
                    <a:pt x="710046" y="218209"/>
                    <a:pt x="779319" y="218209"/>
                  </a:cubicBezTo>
                  <a:cubicBezTo>
                    <a:pt x="848592" y="218209"/>
                    <a:pt x="919596" y="0"/>
                    <a:pt x="987137" y="0"/>
                  </a:cubicBezTo>
                  <a:cubicBezTo>
                    <a:pt x="1054678" y="0"/>
                    <a:pt x="1127414" y="216477"/>
                    <a:pt x="1184564" y="218209"/>
                  </a:cubicBezTo>
                  <a:cubicBezTo>
                    <a:pt x="1241714" y="219941"/>
                    <a:pt x="1290205" y="27709"/>
                    <a:pt x="1330037" y="10391"/>
                  </a:cubicBezTo>
                  <a:cubicBezTo>
                    <a:pt x="1369869" y="-6927"/>
                    <a:pt x="1380260" y="95250"/>
                    <a:pt x="1423555" y="114300"/>
                  </a:cubicBezTo>
                  <a:cubicBezTo>
                    <a:pt x="1466851" y="133350"/>
                    <a:pt x="1528330" y="129020"/>
                    <a:pt x="1589810" y="124691"/>
                  </a:cubicBezTo>
                </a:path>
              </a:pathLst>
            </a:custGeom>
            <a:noFill/>
            <a:ln w="12700" cap="flat" cmpd="sng" algn="ctr">
              <a:solidFill>
                <a:srgbClr val="FFFF00"/>
              </a:solidFill>
              <a:prstDash val="solid"/>
              <a:miter lim="800000"/>
              <a:headEnd type="none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23F3C719-9300-8A49-97C2-CA317C613230}"/>
                </a:ext>
              </a:extLst>
            </p:cNvPr>
            <p:cNvSpPr/>
            <p:nvPr/>
          </p:nvSpPr>
          <p:spPr>
            <a:xfrm rot="15304092" flipV="1">
              <a:off x="1528235" y="1977354"/>
              <a:ext cx="553094" cy="57746"/>
            </a:xfrm>
            <a:custGeom>
              <a:avLst/>
              <a:gdLst>
                <a:gd name="connsiteX0" fmla="*/ 0 w 1589810"/>
                <a:gd name="connsiteY0" fmla="*/ 197427 h 218220"/>
                <a:gd name="connsiteX1" fmla="*/ 187037 w 1589810"/>
                <a:gd name="connsiteY1" fmla="*/ 10391 h 218220"/>
                <a:gd name="connsiteX2" fmla="*/ 374073 w 1589810"/>
                <a:gd name="connsiteY2" fmla="*/ 218209 h 218220"/>
                <a:gd name="connsiteX3" fmla="*/ 571500 w 1589810"/>
                <a:gd name="connsiteY3" fmla="*/ 0 h 218220"/>
                <a:gd name="connsiteX4" fmla="*/ 779319 w 1589810"/>
                <a:gd name="connsiteY4" fmla="*/ 218209 h 218220"/>
                <a:gd name="connsiteX5" fmla="*/ 987137 w 1589810"/>
                <a:gd name="connsiteY5" fmla="*/ 0 h 218220"/>
                <a:gd name="connsiteX6" fmla="*/ 1184564 w 1589810"/>
                <a:gd name="connsiteY6" fmla="*/ 218209 h 218220"/>
                <a:gd name="connsiteX7" fmla="*/ 1330037 w 1589810"/>
                <a:gd name="connsiteY7" fmla="*/ 10391 h 218220"/>
                <a:gd name="connsiteX8" fmla="*/ 1423555 w 1589810"/>
                <a:gd name="connsiteY8" fmla="*/ 114300 h 218220"/>
                <a:gd name="connsiteX9" fmla="*/ 1589810 w 1589810"/>
                <a:gd name="connsiteY9" fmla="*/ 124691 h 21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9810" h="218220">
                  <a:moveTo>
                    <a:pt x="0" y="197427"/>
                  </a:moveTo>
                  <a:cubicBezTo>
                    <a:pt x="62346" y="102177"/>
                    <a:pt x="124692" y="6927"/>
                    <a:pt x="187037" y="10391"/>
                  </a:cubicBezTo>
                  <a:cubicBezTo>
                    <a:pt x="249382" y="13855"/>
                    <a:pt x="309996" y="219941"/>
                    <a:pt x="374073" y="218209"/>
                  </a:cubicBezTo>
                  <a:cubicBezTo>
                    <a:pt x="438150" y="216477"/>
                    <a:pt x="503959" y="0"/>
                    <a:pt x="571500" y="0"/>
                  </a:cubicBezTo>
                  <a:cubicBezTo>
                    <a:pt x="639041" y="0"/>
                    <a:pt x="710046" y="218209"/>
                    <a:pt x="779319" y="218209"/>
                  </a:cubicBezTo>
                  <a:cubicBezTo>
                    <a:pt x="848592" y="218209"/>
                    <a:pt x="919596" y="0"/>
                    <a:pt x="987137" y="0"/>
                  </a:cubicBezTo>
                  <a:cubicBezTo>
                    <a:pt x="1054678" y="0"/>
                    <a:pt x="1127414" y="216477"/>
                    <a:pt x="1184564" y="218209"/>
                  </a:cubicBezTo>
                  <a:cubicBezTo>
                    <a:pt x="1241714" y="219941"/>
                    <a:pt x="1290205" y="27709"/>
                    <a:pt x="1330037" y="10391"/>
                  </a:cubicBezTo>
                  <a:cubicBezTo>
                    <a:pt x="1369869" y="-6927"/>
                    <a:pt x="1380260" y="95250"/>
                    <a:pt x="1423555" y="114300"/>
                  </a:cubicBezTo>
                  <a:cubicBezTo>
                    <a:pt x="1466851" y="133350"/>
                    <a:pt x="1528330" y="129020"/>
                    <a:pt x="1589810" y="124691"/>
                  </a:cubicBezTo>
                </a:path>
              </a:pathLst>
            </a:custGeom>
            <a:noFill/>
            <a:ln w="12700" cap="flat" cmpd="sng" algn="ctr">
              <a:solidFill>
                <a:srgbClr val="FFFF00"/>
              </a:solidFill>
              <a:prstDash val="solid"/>
              <a:miter lim="800000"/>
              <a:headEnd type="none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1CF99D7-1724-684B-940F-28C63FB279C1}"/>
                </a:ext>
              </a:extLst>
            </p:cNvPr>
            <p:cNvSpPr/>
            <p:nvPr/>
          </p:nvSpPr>
          <p:spPr>
            <a:xfrm rot="12975252" flipV="1">
              <a:off x="1350285" y="2155124"/>
              <a:ext cx="553094" cy="57746"/>
            </a:xfrm>
            <a:custGeom>
              <a:avLst/>
              <a:gdLst>
                <a:gd name="connsiteX0" fmla="*/ 0 w 1589810"/>
                <a:gd name="connsiteY0" fmla="*/ 197427 h 218220"/>
                <a:gd name="connsiteX1" fmla="*/ 187037 w 1589810"/>
                <a:gd name="connsiteY1" fmla="*/ 10391 h 218220"/>
                <a:gd name="connsiteX2" fmla="*/ 374073 w 1589810"/>
                <a:gd name="connsiteY2" fmla="*/ 218209 h 218220"/>
                <a:gd name="connsiteX3" fmla="*/ 571500 w 1589810"/>
                <a:gd name="connsiteY3" fmla="*/ 0 h 218220"/>
                <a:gd name="connsiteX4" fmla="*/ 779319 w 1589810"/>
                <a:gd name="connsiteY4" fmla="*/ 218209 h 218220"/>
                <a:gd name="connsiteX5" fmla="*/ 987137 w 1589810"/>
                <a:gd name="connsiteY5" fmla="*/ 0 h 218220"/>
                <a:gd name="connsiteX6" fmla="*/ 1184564 w 1589810"/>
                <a:gd name="connsiteY6" fmla="*/ 218209 h 218220"/>
                <a:gd name="connsiteX7" fmla="*/ 1330037 w 1589810"/>
                <a:gd name="connsiteY7" fmla="*/ 10391 h 218220"/>
                <a:gd name="connsiteX8" fmla="*/ 1423555 w 1589810"/>
                <a:gd name="connsiteY8" fmla="*/ 114300 h 218220"/>
                <a:gd name="connsiteX9" fmla="*/ 1589810 w 1589810"/>
                <a:gd name="connsiteY9" fmla="*/ 124691 h 21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9810" h="218220">
                  <a:moveTo>
                    <a:pt x="0" y="197427"/>
                  </a:moveTo>
                  <a:cubicBezTo>
                    <a:pt x="62346" y="102177"/>
                    <a:pt x="124692" y="6927"/>
                    <a:pt x="187037" y="10391"/>
                  </a:cubicBezTo>
                  <a:cubicBezTo>
                    <a:pt x="249382" y="13855"/>
                    <a:pt x="309996" y="219941"/>
                    <a:pt x="374073" y="218209"/>
                  </a:cubicBezTo>
                  <a:cubicBezTo>
                    <a:pt x="438150" y="216477"/>
                    <a:pt x="503959" y="0"/>
                    <a:pt x="571500" y="0"/>
                  </a:cubicBezTo>
                  <a:cubicBezTo>
                    <a:pt x="639041" y="0"/>
                    <a:pt x="710046" y="218209"/>
                    <a:pt x="779319" y="218209"/>
                  </a:cubicBezTo>
                  <a:cubicBezTo>
                    <a:pt x="848592" y="218209"/>
                    <a:pt x="919596" y="0"/>
                    <a:pt x="987137" y="0"/>
                  </a:cubicBezTo>
                  <a:cubicBezTo>
                    <a:pt x="1054678" y="0"/>
                    <a:pt x="1127414" y="216477"/>
                    <a:pt x="1184564" y="218209"/>
                  </a:cubicBezTo>
                  <a:cubicBezTo>
                    <a:pt x="1241714" y="219941"/>
                    <a:pt x="1290205" y="27709"/>
                    <a:pt x="1330037" y="10391"/>
                  </a:cubicBezTo>
                  <a:cubicBezTo>
                    <a:pt x="1369869" y="-6927"/>
                    <a:pt x="1380260" y="95250"/>
                    <a:pt x="1423555" y="114300"/>
                  </a:cubicBezTo>
                  <a:cubicBezTo>
                    <a:pt x="1466851" y="133350"/>
                    <a:pt x="1528330" y="129020"/>
                    <a:pt x="1589810" y="124691"/>
                  </a:cubicBezTo>
                </a:path>
              </a:pathLst>
            </a:custGeom>
            <a:noFill/>
            <a:ln w="12700" cap="flat" cmpd="sng" algn="ctr">
              <a:solidFill>
                <a:srgbClr val="FFFF00"/>
              </a:solidFill>
              <a:prstDash val="solid"/>
              <a:miter lim="800000"/>
              <a:headEnd type="none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3E6C3ADD-4651-904C-A82B-E52F0A1EAD2F}"/>
                </a:ext>
              </a:extLst>
            </p:cNvPr>
            <p:cNvSpPr/>
            <p:nvPr/>
          </p:nvSpPr>
          <p:spPr>
            <a:xfrm rot="11970193" flipV="1">
              <a:off x="1320049" y="2397113"/>
              <a:ext cx="553094" cy="57746"/>
            </a:xfrm>
            <a:custGeom>
              <a:avLst/>
              <a:gdLst>
                <a:gd name="connsiteX0" fmla="*/ 0 w 1589810"/>
                <a:gd name="connsiteY0" fmla="*/ 197427 h 218220"/>
                <a:gd name="connsiteX1" fmla="*/ 187037 w 1589810"/>
                <a:gd name="connsiteY1" fmla="*/ 10391 h 218220"/>
                <a:gd name="connsiteX2" fmla="*/ 374073 w 1589810"/>
                <a:gd name="connsiteY2" fmla="*/ 218209 h 218220"/>
                <a:gd name="connsiteX3" fmla="*/ 571500 w 1589810"/>
                <a:gd name="connsiteY3" fmla="*/ 0 h 218220"/>
                <a:gd name="connsiteX4" fmla="*/ 779319 w 1589810"/>
                <a:gd name="connsiteY4" fmla="*/ 218209 h 218220"/>
                <a:gd name="connsiteX5" fmla="*/ 987137 w 1589810"/>
                <a:gd name="connsiteY5" fmla="*/ 0 h 218220"/>
                <a:gd name="connsiteX6" fmla="*/ 1184564 w 1589810"/>
                <a:gd name="connsiteY6" fmla="*/ 218209 h 218220"/>
                <a:gd name="connsiteX7" fmla="*/ 1330037 w 1589810"/>
                <a:gd name="connsiteY7" fmla="*/ 10391 h 218220"/>
                <a:gd name="connsiteX8" fmla="*/ 1423555 w 1589810"/>
                <a:gd name="connsiteY8" fmla="*/ 114300 h 218220"/>
                <a:gd name="connsiteX9" fmla="*/ 1589810 w 1589810"/>
                <a:gd name="connsiteY9" fmla="*/ 124691 h 21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9810" h="218220">
                  <a:moveTo>
                    <a:pt x="0" y="197427"/>
                  </a:moveTo>
                  <a:cubicBezTo>
                    <a:pt x="62346" y="102177"/>
                    <a:pt x="124692" y="6927"/>
                    <a:pt x="187037" y="10391"/>
                  </a:cubicBezTo>
                  <a:cubicBezTo>
                    <a:pt x="249382" y="13855"/>
                    <a:pt x="309996" y="219941"/>
                    <a:pt x="374073" y="218209"/>
                  </a:cubicBezTo>
                  <a:cubicBezTo>
                    <a:pt x="438150" y="216477"/>
                    <a:pt x="503959" y="0"/>
                    <a:pt x="571500" y="0"/>
                  </a:cubicBezTo>
                  <a:cubicBezTo>
                    <a:pt x="639041" y="0"/>
                    <a:pt x="710046" y="218209"/>
                    <a:pt x="779319" y="218209"/>
                  </a:cubicBezTo>
                  <a:cubicBezTo>
                    <a:pt x="848592" y="218209"/>
                    <a:pt x="919596" y="0"/>
                    <a:pt x="987137" y="0"/>
                  </a:cubicBezTo>
                  <a:cubicBezTo>
                    <a:pt x="1054678" y="0"/>
                    <a:pt x="1127414" y="216477"/>
                    <a:pt x="1184564" y="218209"/>
                  </a:cubicBezTo>
                  <a:cubicBezTo>
                    <a:pt x="1241714" y="219941"/>
                    <a:pt x="1290205" y="27709"/>
                    <a:pt x="1330037" y="10391"/>
                  </a:cubicBezTo>
                  <a:cubicBezTo>
                    <a:pt x="1369869" y="-6927"/>
                    <a:pt x="1380260" y="95250"/>
                    <a:pt x="1423555" y="114300"/>
                  </a:cubicBezTo>
                  <a:cubicBezTo>
                    <a:pt x="1466851" y="133350"/>
                    <a:pt x="1528330" y="129020"/>
                    <a:pt x="1589810" y="124691"/>
                  </a:cubicBezTo>
                </a:path>
              </a:pathLst>
            </a:custGeom>
            <a:noFill/>
            <a:ln w="12700" cap="flat" cmpd="sng" algn="ctr">
              <a:solidFill>
                <a:srgbClr val="FFFF00"/>
              </a:solidFill>
              <a:prstDash val="solid"/>
              <a:miter lim="800000"/>
              <a:headEnd type="none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4D69AB07-4496-4B46-9052-C0440166B648}"/>
                </a:ext>
              </a:extLst>
            </p:cNvPr>
            <p:cNvSpPr txBox="1"/>
            <p:nvPr/>
          </p:nvSpPr>
          <p:spPr>
            <a:xfrm>
              <a:off x="6147413" y="2723799"/>
              <a:ext cx="2880320" cy="30777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600"/>
                </a:spcAft>
              </a:pPr>
              <a:r>
                <a:rPr lang="en-US" dirty="0">
                  <a:latin typeface="Times" pitchFamily="2" charset="0"/>
                </a:rPr>
                <a:t>designed, tested, optimized at IGFAE</a:t>
              </a:r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71C8284B-43C5-E347-B161-4DCA9930BA6E}"/>
                </a:ext>
              </a:extLst>
            </p:cNvPr>
            <p:cNvSpPr txBox="1"/>
            <p:nvPr/>
          </p:nvSpPr>
          <p:spPr>
            <a:xfrm>
              <a:off x="960619" y="3111351"/>
              <a:ext cx="7035035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‘</a:t>
              </a:r>
              <a:r>
                <a:rPr lang="en-US" sz="1200" i="1" dirty="0"/>
                <a:t>A new amplification structure for time projection chambers based on electroluminescence</a:t>
              </a:r>
              <a:r>
                <a:rPr lang="en-US" sz="1200" dirty="0"/>
                <a:t>’, D. González-Díaz, M. </a:t>
              </a:r>
              <a:r>
                <a:rPr lang="en-US" sz="1200" dirty="0" err="1"/>
                <a:t>Fontaíña</a:t>
              </a:r>
              <a:r>
                <a:rPr lang="en-US" sz="1200" dirty="0"/>
                <a:t>, D. García Castro et al, </a:t>
              </a:r>
              <a:r>
                <a:rPr lang="es-ES" sz="1200" dirty="0"/>
                <a:t> </a:t>
              </a:r>
              <a:r>
                <a:rPr lang="es-ES" sz="1200" b="1" dirty="0"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arXiv:1907.03292</a:t>
              </a:r>
              <a:r>
                <a:rPr lang="es-ES" sz="1200" b="1" dirty="0"/>
                <a:t> [</a:t>
              </a:r>
              <a:r>
                <a:rPr lang="es-ES" sz="1200" b="1" dirty="0" err="1"/>
                <a:t>physics.ins-det</a:t>
              </a:r>
              <a:r>
                <a:rPr lang="es-ES" sz="1200" b="1" dirty="0"/>
                <a:t>]</a:t>
              </a:r>
              <a:r>
                <a:rPr lang="en-US" sz="1100" dirty="0"/>
                <a:t>. </a:t>
              </a:r>
            </a:p>
          </p:txBody>
        </p:sp>
      </p:grpSp>
      <p:sp>
        <p:nvSpPr>
          <p:cNvPr id="252" name="Rectangle 251">
            <a:extLst>
              <a:ext uri="{FF2B5EF4-FFF2-40B4-BE49-F238E27FC236}">
                <a16:creationId xmlns:a16="http://schemas.microsoft.com/office/drawing/2014/main" id="{C31B261C-9CC4-DA4B-A6CC-AAB14F866F73}"/>
              </a:ext>
            </a:extLst>
          </p:cNvPr>
          <p:cNvSpPr/>
          <p:nvPr/>
        </p:nvSpPr>
        <p:spPr>
          <a:xfrm>
            <a:off x="-7607" y="128125"/>
            <a:ext cx="9152764" cy="372574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EF1D248B-C0C5-164E-8896-2F27A6075FB8}"/>
              </a:ext>
            </a:extLst>
          </p:cNvPr>
          <p:cNvGrpSpPr/>
          <p:nvPr/>
        </p:nvGrpSpPr>
        <p:grpSpPr>
          <a:xfrm>
            <a:off x="-8764" y="3770026"/>
            <a:ext cx="9324528" cy="3101336"/>
            <a:chOff x="-8764" y="3770026"/>
            <a:chExt cx="9324528" cy="3101336"/>
          </a:xfrm>
        </p:grpSpPr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E3290ADE-B4D1-0F4B-99E7-EB15B94EA19B}"/>
                </a:ext>
              </a:extLst>
            </p:cNvPr>
            <p:cNvGrpSpPr/>
            <p:nvPr/>
          </p:nvGrpSpPr>
          <p:grpSpPr>
            <a:xfrm>
              <a:off x="-8764" y="4141998"/>
              <a:ext cx="9324528" cy="2716002"/>
              <a:chOff x="179512" y="3475198"/>
              <a:chExt cx="9324528" cy="2716002"/>
            </a:xfrm>
          </p:grpSpPr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DCC5BD7E-2C0D-444E-940F-91DA05B55C16}"/>
                  </a:ext>
                </a:extLst>
              </p:cNvPr>
              <p:cNvSpPr/>
              <p:nvPr/>
            </p:nvSpPr>
            <p:spPr>
              <a:xfrm>
                <a:off x="179512" y="3479872"/>
                <a:ext cx="9144001" cy="2711328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F6A8311A-1B91-C54A-87F1-3E1FC164C6F5}"/>
                  </a:ext>
                </a:extLst>
              </p:cNvPr>
              <p:cNvSpPr/>
              <p:nvPr/>
            </p:nvSpPr>
            <p:spPr>
              <a:xfrm>
                <a:off x="1286023" y="4809670"/>
                <a:ext cx="133991" cy="14847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C9C6C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50"/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95CED2A-0D64-9C4E-9FB5-3A64B682A2CE}"/>
                  </a:ext>
                </a:extLst>
              </p:cNvPr>
              <p:cNvSpPr txBox="1"/>
              <p:nvPr/>
            </p:nvSpPr>
            <p:spPr>
              <a:xfrm>
                <a:off x="4683335" y="3719790"/>
                <a:ext cx="482070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b="1" dirty="0">
                    <a:solidFill>
                      <a:prstClr val="black"/>
                    </a:solidFill>
                    <a:latin typeface="Times" pitchFamily="2" charset="0"/>
                  </a:rPr>
                  <a:t>standard thick-GEM coupled to a resistive electrode</a:t>
                </a:r>
                <a:endParaRPr lang="en-US" sz="1600" b="1" i="1" dirty="0">
                  <a:solidFill>
                    <a:prstClr val="black"/>
                  </a:solidFill>
                  <a:latin typeface="Times" pitchFamily="2" charset="0"/>
                </a:endParaRP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165A87D6-DBE2-C544-8AFB-3D1525F0E79D}"/>
                  </a:ext>
                </a:extLst>
              </p:cNvPr>
              <p:cNvSpPr txBox="1"/>
              <p:nvPr/>
            </p:nvSpPr>
            <p:spPr>
              <a:xfrm>
                <a:off x="5399584" y="3475198"/>
                <a:ext cx="33882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b="1" u="sng" dirty="0">
                    <a:solidFill>
                      <a:prstClr val="black"/>
                    </a:solidFill>
                    <a:latin typeface="Times" pitchFamily="2" charset="0"/>
                  </a:rPr>
                  <a:t>RP-WELL</a:t>
                </a:r>
                <a:r>
                  <a:rPr lang="en-US" sz="1600" b="1" dirty="0">
                    <a:solidFill>
                      <a:prstClr val="black"/>
                    </a:solidFill>
                    <a:latin typeface="Times" pitchFamily="2" charset="0"/>
                  </a:rPr>
                  <a:t> (for cryogenic operation)</a:t>
                </a:r>
              </a:p>
            </p:txBody>
          </p:sp>
          <p:sp>
            <p:nvSpPr>
              <p:cNvPr id="122" name="Down Arrow 121">
                <a:extLst>
                  <a:ext uri="{FF2B5EF4-FFF2-40B4-BE49-F238E27FC236}">
                    <a16:creationId xmlns:a16="http://schemas.microsoft.com/office/drawing/2014/main" id="{D08159D3-9EBD-EC40-8DEF-BEC80624EC90}"/>
                  </a:ext>
                </a:extLst>
              </p:cNvPr>
              <p:cNvSpPr/>
              <p:nvPr/>
            </p:nvSpPr>
            <p:spPr>
              <a:xfrm rot="5400000">
                <a:off x="4287970" y="4346343"/>
                <a:ext cx="440571" cy="440638"/>
              </a:xfrm>
              <a:prstGeom prst="downArrow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330BC2B8-23A7-DC4B-A476-CECDC395F916}"/>
                  </a:ext>
                </a:extLst>
              </p:cNvPr>
              <p:cNvGrpSpPr/>
              <p:nvPr/>
            </p:nvGrpSpPr>
            <p:grpSpPr>
              <a:xfrm>
                <a:off x="179512" y="3478696"/>
                <a:ext cx="4450133" cy="1797929"/>
                <a:chOff x="897623" y="1645006"/>
                <a:chExt cx="8423072" cy="2793633"/>
              </a:xfrm>
            </p:grpSpPr>
            <p:grpSp>
              <p:nvGrpSpPr>
                <p:cNvPr id="124" name="Group 123">
                  <a:extLst>
                    <a:ext uri="{FF2B5EF4-FFF2-40B4-BE49-F238E27FC236}">
                      <a16:creationId xmlns:a16="http://schemas.microsoft.com/office/drawing/2014/main" id="{017A4AC1-7FA7-7648-A5B1-31A3881AEC6F}"/>
                    </a:ext>
                  </a:extLst>
                </p:cNvPr>
                <p:cNvGrpSpPr/>
                <p:nvPr/>
              </p:nvGrpSpPr>
              <p:grpSpPr>
                <a:xfrm>
                  <a:off x="897623" y="1645006"/>
                  <a:ext cx="8423072" cy="2793633"/>
                  <a:chOff x="1621585" y="2119229"/>
                  <a:chExt cx="10128596" cy="3175457"/>
                </a:xfrm>
              </p:grpSpPr>
              <p:grpSp>
                <p:nvGrpSpPr>
                  <p:cNvPr id="128" name="Group 127">
                    <a:extLst>
                      <a:ext uri="{FF2B5EF4-FFF2-40B4-BE49-F238E27FC236}">
                        <a16:creationId xmlns:a16="http://schemas.microsoft.com/office/drawing/2014/main" id="{85A6D338-5986-6A42-8486-6FDDEE4667AF}"/>
                      </a:ext>
                    </a:extLst>
                  </p:cNvPr>
                  <p:cNvGrpSpPr/>
                  <p:nvPr/>
                </p:nvGrpSpPr>
                <p:grpSpPr>
                  <a:xfrm>
                    <a:off x="1621585" y="2119229"/>
                    <a:ext cx="10128596" cy="3175457"/>
                    <a:chOff x="1713408" y="2771677"/>
                    <a:chExt cx="10123109" cy="1845503"/>
                  </a:xfrm>
                </p:grpSpPr>
                <p:cxnSp>
                  <p:nvCxnSpPr>
                    <p:cNvPr id="132" name="Straight Connector 131">
                      <a:extLst>
                        <a:ext uri="{FF2B5EF4-FFF2-40B4-BE49-F238E27FC236}">
                          <a16:creationId xmlns:a16="http://schemas.microsoft.com/office/drawing/2014/main" id="{1BCFE437-BC42-234B-B63C-226F3A9BF5F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971744" y="2957976"/>
                      <a:ext cx="4114800" cy="0"/>
                    </a:xfrm>
                    <a:prstGeom prst="line">
                      <a:avLst/>
                    </a:prstGeom>
                    <a:ln w="2540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3" name="Rectangle 132">
                      <a:extLst>
                        <a:ext uri="{FF2B5EF4-FFF2-40B4-BE49-F238E27FC236}">
                          <a16:creationId xmlns:a16="http://schemas.microsoft.com/office/drawing/2014/main" id="{51202C62-BE7F-DD4B-80E1-AEFC21778F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8341" y="2976638"/>
                      <a:ext cx="125790" cy="460682"/>
                    </a:xfrm>
                    <a:prstGeom prst="rect">
                      <a:avLst/>
                    </a:pr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134" name="Rectangle 133">
                      <a:extLst>
                        <a:ext uri="{FF2B5EF4-FFF2-40B4-BE49-F238E27FC236}">
                          <a16:creationId xmlns:a16="http://schemas.microsoft.com/office/drawing/2014/main" id="{E8336EBD-5F9A-FF4E-8406-03B0F22618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1539" y="2976638"/>
                      <a:ext cx="122208" cy="460682"/>
                    </a:xfrm>
                    <a:prstGeom prst="rect">
                      <a:avLst/>
                    </a:pr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grpSp>
                  <p:nvGrpSpPr>
                    <p:cNvPr id="135" name="Group 134">
                      <a:extLst>
                        <a:ext uri="{FF2B5EF4-FFF2-40B4-BE49-F238E27FC236}">
                          <a16:creationId xmlns:a16="http://schemas.microsoft.com/office/drawing/2014/main" id="{DFBDDF04-23FF-B240-B3EC-E343367836C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26147" y="3433293"/>
                      <a:ext cx="3337560" cy="237055"/>
                      <a:chOff x="2514600" y="2990777"/>
                      <a:chExt cx="3337560" cy="237055"/>
                    </a:xfrm>
                  </p:grpSpPr>
                  <p:grpSp>
                    <p:nvGrpSpPr>
                      <p:cNvPr id="185" name="Group 184">
                        <a:extLst>
                          <a:ext uri="{FF2B5EF4-FFF2-40B4-BE49-F238E27FC236}">
                            <a16:creationId xmlns:a16="http://schemas.microsoft.com/office/drawing/2014/main" id="{8F64F825-DC25-0349-B2E2-DE13198D657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14600" y="3048000"/>
                        <a:ext cx="137160" cy="179832"/>
                        <a:chOff x="2514600" y="3048000"/>
                        <a:chExt cx="137160" cy="179832"/>
                      </a:xfrm>
                    </p:grpSpPr>
                    <p:cxnSp>
                      <p:nvCxnSpPr>
                        <p:cNvPr id="214" name="Straight Connector 213">
                          <a:extLst>
                            <a:ext uri="{FF2B5EF4-FFF2-40B4-BE49-F238E27FC236}">
                              <a16:creationId xmlns:a16="http://schemas.microsoft.com/office/drawing/2014/main" id="{0B630D81-35D1-0342-91CD-B03C612A55CA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5" name="Straight Connector 214">
                          <a:extLst>
                            <a:ext uri="{FF2B5EF4-FFF2-40B4-BE49-F238E27FC236}">
                              <a16:creationId xmlns:a16="http://schemas.microsoft.com/office/drawing/2014/main" id="{DD0350DC-AC86-894C-9EC0-9952197C6547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16" name="Rectangle 215">
                          <a:extLst>
                            <a:ext uri="{FF2B5EF4-FFF2-40B4-BE49-F238E27FC236}">
                              <a16:creationId xmlns:a16="http://schemas.microsoft.com/office/drawing/2014/main" id="{801A7235-9CEE-D14A-8FFC-81FF281CDE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14600" y="3200400"/>
                          <a:ext cx="137160" cy="27432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/>
                        </a:p>
                      </p:txBody>
                    </p:sp>
                  </p:grpSp>
                  <p:grpSp>
                    <p:nvGrpSpPr>
                      <p:cNvPr id="186" name="Group 185">
                        <a:extLst>
                          <a:ext uri="{FF2B5EF4-FFF2-40B4-BE49-F238E27FC236}">
                            <a16:creationId xmlns:a16="http://schemas.microsoft.com/office/drawing/2014/main" id="{DD20E565-E5C0-A544-8FA1-D9B0CD957BF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977551" y="3043140"/>
                        <a:ext cx="137160" cy="179832"/>
                        <a:chOff x="2514600" y="3048000"/>
                        <a:chExt cx="137160" cy="179832"/>
                      </a:xfrm>
                    </p:grpSpPr>
                    <p:cxnSp>
                      <p:nvCxnSpPr>
                        <p:cNvPr id="211" name="Straight Connector 210">
                          <a:extLst>
                            <a:ext uri="{FF2B5EF4-FFF2-40B4-BE49-F238E27FC236}">
                              <a16:creationId xmlns:a16="http://schemas.microsoft.com/office/drawing/2014/main" id="{8D781901-EE44-DD45-A9BF-5BA03A4E0031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2" name="Straight Connector 211">
                          <a:extLst>
                            <a:ext uri="{FF2B5EF4-FFF2-40B4-BE49-F238E27FC236}">
                              <a16:creationId xmlns:a16="http://schemas.microsoft.com/office/drawing/2014/main" id="{8FEFE9F3-C498-C541-9533-FA66717997C6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13" name="Rectangle 212">
                          <a:extLst>
                            <a:ext uri="{FF2B5EF4-FFF2-40B4-BE49-F238E27FC236}">
                              <a16:creationId xmlns:a16="http://schemas.microsoft.com/office/drawing/2014/main" id="{BB86E171-3F0B-D645-9FD7-D551DE90972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14600" y="3200400"/>
                          <a:ext cx="137160" cy="27432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/>
                        </a:p>
                      </p:txBody>
                    </p:sp>
                  </p:grpSp>
                  <p:grpSp>
                    <p:nvGrpSpPr>
                      <p:cNvPr id="187" name="Group 186">
                        <a:extLst>
                          <a:ext uri="{FF2B5EF4-FFF2-40B4-BE49-F238E27FC236}">
                            <a16:creationId xmlns:a16="http://schemas.microsoft.com/office/drawing/2014/main" id="{B103530C-FEE6-4543-9843-56862499EFB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429001" y="2990777"/>
                        <a:ext cx="137160" cy="235818"/>
                        <a:chOff x="2514600" y="3103986"/>
                        <a:chExt cx="137160" cy="235818"/>
                      </a:xfrm>
                    </p:grpSpPr>
                    <p:cxnSp>
                      <p:nvCxnSpPr>
                        <p:cNvPr id="208" name="Straight Connector 207">
                          <a:extLst>
                            <a:ext uri="{FF2B5EF4-FFF2-40B4-BE49-F238E27FC236}">
                              <a16:creationId xmlns:a16="http://schemas.microsoft.com/office/drawing/2014/main" id="{68B73598-3EB1-E84C-B3DE-ED242A7157CE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103986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9" name="Straight Connector 208">
                          <a:extLst>
                            <a:ext uri="{FF2B5EF4-FFF2-40B4-BE49-F238E27FC236}">
                              <a16:creationId xmlns:a16="http://schemas.microsoft.com/office/drawing/2014/main" id="{BE80D2B9-FB97-1C40-8AB4-C8C75386BB45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103986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10" name="Rectangle 209">
                          <a:extLst>
                            <a:ext uri="{FF2B5EF4-FFF2-40B4-BE49-F238E27FC236}">
                              <a16:creationId xmlns:a16="http://schemas.microsoft.com/office/drawing/2014/main" id="{D2483A04-01AF-BE46-B44E-AD1FFE8DF0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14600" y="3312372"/>
                          <a:ext cx="137160" cy="27432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/>
                        </a:p>
                      </p:txBody>
                    </p:sp>
                  </p:grpSp>
                  <p:grpSp>
                    <p:nvGrpSpPr>
                      <p:cNvPr id="188" name="Group 187">
                        <a:extLst>
                          <a:ext uri="{FF2B5EF4-FFF2-40B4-BE49-F238E27FC236}">
                            <a16:creationId xmlns:a16="http://schemas.microsoft.com/office/drawing/2014/main" id="{FE48135D-3B82-B84C-8E55-2527527A5C2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886200" y="3038164"/>
                        <a:ext cx="137160" cy="179832"/>
                        <a:chOff x="2514600" y="3048000"/>
                        <a:chExt cx="137160" cy="179832"/>
                      </a:xfrm>
                    </p:grpSpPr>
                    <p:cxnSp>
                      <p:nvCxnSpPr>
                        <p:cNvPr id="205" name="Straight Connector 204">
                          <a:extLst>
                            <a:ext uri="{FF2B5EF4-FFF2-40B4-BE49-F238E27FC236}">
                              <a16:creationId xmlns:a16="http://schemas.microsoft.com/office/drawing/2014/main" id="{B7FAE723-6259-B44A-9C90-4DF44D87C0D1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6" name="Straight Connector 205">
                          <a:extLst>
                            <a:ext uri="{FF2B5EF4-FFF2-40B4-BE49-F238E27FC236}">
                              <a16:creationId xmlns:a16="http://schemas.microsoft.com/office/drawing/2014/main" id="{073E08F6-77ED-C74D-95A8-60B05CA3321D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07" name="Rectangle 206">
                          <a:extLst>
                            <a:ext uri="{FF2B5EF4-FFF2-40B4-BE49-F238E27FC236}">
                              <a16:creationId xmlns:a16="http://schemas.microsoft.com/office/drawing/2014/main" id="{B5956C9D-D515-254F-AF3B-6C9337AC9B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14600" y="3200400"/>
                          <a:ext cx="137160" cy="27432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/>
                        </a:p>
                      </p:txBody>
                    </p:sp>
                  </p:grpSp>
                  <p:grpSp>
                    <p:nvGrpSpPr>
                      <p:cNvPr id="189" name="Group 188">
                        <a:extLst>
                          <a:ext uri="{FF2B5EF4-FFF2-40B4-BE49-F238E27FC236}">
                            <a16:creationId xmlns:a16="http://schemas.microsoft.com/office/drawing/2014/main" id="{A3AD43DF-438A-C745-A2FE-90EBAF0F095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343400" y="3036299"/>
                        <a:ext cx="137160" cy="179832"/>
                        <a:chOff x="2514600" y="3048000"/>
                        <a:chExt cx="137160" cy="179832"/>
                      </a:xfrm>
                    </p:grpSpPr>
                    <p:cxnSp>
                      <p:nvCxnSpPr>
                        <p:cNvPr id="202" name="Straight Connector 201">
                          <a:extLst>
                            <a:ext uri="{FF2B5EF4-FFF2-40B4-BE49-F238E27FC236}">
                              <a16:creationId xmlns:a16="http://schemas.microsoft.com/office/drawing/2014/main" id="{BB2709CB-FC0B-9841-9105-59ED2D9D4E0C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3" name="Straight Connector 202">
                          <a:extLst>
                            <a:ext uri="{FF2B5EF4-FFF2-40B4-BE49-F238E27FC236}">
                              <a16:creationId xmlns:a16="http://schemas.microsoft.com/office/drawing/2014/main" id="{EBB1A85F-ADA0-8344-961E-933CED5A7A78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04" name="Rectangle 203">
                          <a:extLst>
                            <a:ext uri="{FF2B5EF4-FFF2-40B4-BE49-F238E27FC236}">
                              <a16:creationId xmlns:a16="http://schemas.microsoft.com/office/drawing/2014/main" id="{49CDF262-1260-DD4C-AF2F-6DA7EB9947C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14600" y="3200400"/>
                          <a:ext cx="137160" cy="27432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/>
                        </a:p>
                      </p:txBody>
                    </p:sp>
                  </p:grpSp>
                  <p:grpSp>
                    <p:nvGrpSpPr>
                      <p:cNvPr id="190" name="Group 189">
                        <a:extLst>
                          <a:ext uri="{FF2B5EF4-FFF2-40B4-BE49-F238E27FC236}">
                            <a16:creationId xmlns:a16="http://schemas.microsoft.com/office/drawing/2014/main" id="{B99EE22F-41BE-BF4C-A6A3-3347D53C4E3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00600" y="3036299"/>
                        <a:ext cx="137160" cy="179832"/>
                        <a:chOff x="2514600" y="3048000"/>
                        <a:chExt cx="137160" cy="179832"/>
                      </a:xfrm>
                    </p:grpSpPr>
                    <p:cxnSp>
                      <p:nvCxnSpPr>
                        <p:cNvPr id="199" name="Straight Connector 198">
                          <a:extLst>
                            <a:ext uri="{FF2B5EF4-FFF2-40B4-BE49-F238E27FC236}">
                              <a16:creationId xmlns:a16="http://schemas.microsoft.com/office/drawing/2014/main" id="{F3131DBD-7E38-C745-AE90-059416DC7408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0" name="Straight Connector 199">
                          <a:extLst>
                            <a:ext uri="{FF2B5EF4-FFF2-40B4-BE49-F238E27FC236}">
                              <a16:creationId xmlns:a16="http://schemas.microsoft.com/office/drawing/2014/main" id="{CFF017F4-9906-EA4F-852D-9C2BF12E13E2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01" name="Rectangle 200">
                          <a:extLst>
                            <a:ext uri="{FF2B5EF4-FFF2-40B4-BE49-F238E27FC236}">
                              <a16:creationId xmlns:a16="http://schemas.microsoft.com/office/drawing/2014/main" id="{5A19FEB5-CE73-884D-BC03-BCBC8B02CC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14600" y="3200400"/>
                          <a:ext cx="137160" cy="27432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/>
                        </a:p>
                      </p:txBody>
                    </p:sp>
                  </p:grpSp>
                  <p:grpSp>
                    <p:nvGrpSpPr>
                      <p:cNvPr id="191" name="Group 190">
                        <a:extLst>
                          <a:ext uri="{FF2B5EF4-FFF2-40B4-BE49-F238E27FC236}">
                            <a16:creationId xmlns:a16="http://schemas.microsoft.com/office/drawing/2014/main" id="{EFD88D08-4CA8-8D48-86E1-7F8DE4F2327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7800" y="3036527"/>
                        <a:ext cx="137160" cy="179832"/>
                        <a:chOff x="2514600" y="3048000"/>
                        <a:chExt cx="137160" cy="179832"/>
                      </a:xfrm>
                    </p:grpSpPr>
                    <p:cxnSp>
                      <p:nvCxnSpPr>
                        <p:cNvPr id="196" name="Straight Connector 195">
                          <a:extLst>
                            <a:ext uri="{FF2B5EF4-FFF2-40B4-BE49-F238E27FC236}">
                              <a16:creationId xmlns:a16="http://schemas.microsoft.com/office/drawing/2014/main" id="{9935AFB0-0BB7-4849-B961-4D523F980087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7" name="Straight Connector 196">
                          <a:extLst>
                            <a:ext uri="{FF2B5EF4-FFF2-40B4-BE49-F238E27FC236}">
                              <a16:creationId xmlns:a16="http://schemas.microsoft.com/office/drawing/2014/main" id="{677F3531-0039-4540-ADBB-5A646DCF12C2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198" name="Rectangle 197">
                          <a:extLst>
                            <a:ext uri="{FF2B5EF4-FFF2-40B4-BE49-F238E27FC236}">
                              <a16:creationId xmlns:a16="http://schemas.microsoft.com/office/drawing/2014/main" id="{AE5AE4B3-2209-A14B-9EB3-C3037DA8ABD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14600" y="3200400"/>
                          <a:ext cx="137160" cy="27432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/>
                        </a:p>
                      </p:txBody>
                    </p:sp>
                  </p:grpSp>
                  <p:grpSp>
                    <p:nvGrpSpPr>
                      <p:cNvPr id="192" name="Group 191">
                        <a:extLst>
                          <a:ext uri="{FF2B5EF4-FFF2-40B4-BE49-F238E27FC236}">
                            <a16:creationId xmlns:a16="http://schemas.microsoft.com/office/drawing/2014/main" id="{B6F495EB-A7E3-1140-9F4D-6C94A83A529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715000" y="3036527"/>
                        <a:ext cx="137160" cy="179832"/>
                        <a:chOff x="2514600" y="3048000"/>
                        <a:chExt cx="137160" cy="179832"/>
                      </a:xfrm>
                    </p:grpSpPr>
                    <p:cxnSp>
                      <p:nvCxnSpPr>
                        <p:cNvPr id="193" name="Straight Connector 192">
                          <a:extLst>
                            <a:ext uri="{FF2B5EF4-FFF2-40B4-BE49-F238E27FC236}">
                              <a16:creationId xmlns:a16="http://schemas.microsoft.com/office/drawing/2014/main" id="{E7A58D47-268E-334C-907A-A949FD76BD0D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4" name="Straight Connector 193">
                          <a:extLst>
                            <a:ext uri="{FF2B5EF4-FFF2-40B4-BE49-F238E27FC236}">
                              <a16:creationId xmlns:a16="http://schemas.microsoft.com/office/drawing/2014/main" id="{A5252D4D-3CCB-7142-9FB1-2F59A74EA2C6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90800" y="3048000"/>
                          <a:ext cx="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195" name="Rectangle 194">
                          <a:extLst>
                            <a:ext uri="{FF2B5EF4-FFF2-40B4-BE49-F238E27FC236}">
                              <a16:creationId xmlns:a16="http://schemas.microsoft.com/office/drawing/2014/main" id="{8A6468B7-E67B-1C4B-8CC2-70B836ACE91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14600" y="3200400"/>
                          <a:ext cx="137160" cy="27432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/>
                        </a:p>
                      </p:txBody>
                    </p:sp>
                  </p:grpSp>
                </p:grpSp>
                <p:sp>
                  <p:nvSpPr>
                    <p:cNvPr id="136" name="Rectangle 135">
                      <a:extLst>
                        <a:ext uri="{FF2B5EF4-FFF2-40B4-BE49-F238E27FC236}">
                          <a16:creationId xmlns:a16="http://schemas.microsoft.com/office/drawing/2014/main" id="{20DEABC8-6E07-584A-B543-3CB7868390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8341" y="3725758"/>
                      <a:ext cx="122208" cy="332002"/>
                    </a:xfrm>
                    <a:prstGeom prst="rect">
                      <a:avLst/>
                    </a:pr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US" sz="1050"/>
                        <a:t>  </a:t>
                      </a:r>
                    </a:p>
                  </p:txBody>
                </p:sp>
                <p:sp>
                  <p:nvSpPr>
                    <p:cNvPr id="137" name="Rectangle 136">
                      <a:extLst>
                        <a:ext uri="{FF2B5EF4-FFF2-40B4-BE49-F238E27FC236}">
                          <a16:creationId xmlns:a16="http://schemas.microsoft.com/office/drawing/2014/main" id="{84C518C2-E8E3-B34B-ADCB-DC429D29C5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1539" y="3725758"/>
                      <a:ext cx="122208" cy="332002"/>
                    </a:xfrm>
                    <a:prstGeom prst="rect">
                      <a:avLst/>
                    </a:pr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US" sz="1050"/>
                        <a:t>  </a:t>
                      </a:r>
                    </a:p>
                  </p:txBody>
                </p:sp>
                <p:cxnSp>
                  <p:nvCxnSpPr>
                    <p:cNvPr id="138" name="Straight Connector 137">
                      <a:extLst>
                        <a:ext uri="{FF2B5EF4-FFF2-40B4-BE49-F238E27FC236}">
                          <a16:creationId xmlns:a16="http://schemas.microsoft.com/office/drawing/2014/main" id="{9B9BD2DB-8C74-9446-945A-207BEC59158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411549" y="4203748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Straight Connector 138">
                      <a:extLst>
                        <a:ext uri="{FF2B5EF4-FFF2-40B4-BE49-F238E27FC236}">
                          <a16:creationId xmlns:a16="http://schemas.microsoft.com/office/drawing/2014/main" id="{86644B4F-3AAD-B442-8FCE-BE3453C25A0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411549" y="4203748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0" name="Straight Connector 139">
                      <a:extLst>
                        <a:ext uri="{FF2B5EF4-FFF2-40B4-BE49-F238E27FC236}">
                          <a16:creationId xmlns:a16="http://schemas.microsoft.com/office/drawing/2014/main" id="{452CEEEA-E8FF-5247-A292-1946FFF5684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402347" y="4142729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Straight Connector 140">
                      <a:extLst>
                        <a:ext uri="{FF2B5EF4-FFF2-40B4-BE49-F238E27FC236}">
                          <a16:creationId xmlns:a16="http://schemas.microsoft.com/office/drawing/2014/main" id="{89C3BA8A-D976-474F-99BC-85C30564806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402347" y="4142729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2" name="Rectangle 141">
                      <a:extLst>
                        <a:ext uri="{FF2B5EF4-FFF2-40B4-BE49-F238E27FC236}">
                          <a16:creationId xmlns:a16="http://schemas.microsoft.com/office/drawing/2014/main" id="{1EE0B301-015E-A14E-92DE-F129DB3FA4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12898" y="4137869"/>
                      <a:ext cx="304800" cy="1524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C9C6C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cxnSp>
                  <p:nvCxnSpPr>
                    <p:cNvPr id="143" name="Straight Connector 142">
                      <a:extLst>
                        <a:ext uri="{FF2B5EF4-FFF2-40B4-BE49-F238E27FC236}">
                          <a16:creationId xmlns:a16="http://schemas.microsoft.com/office/drawing/2014/main" id="{518A3AB3-460A-7147-A318-50F17FAC443C}"/>
                        </a:ext>
                      </a:extLst>
                    </p:cNvPr>
                    <p:cNvCxnSpPr>
                      <a:stCxn id="142" idx="0"/>
                      <a:endCxn id="142" idx="0"/>
                    </p:cNvCxnSpPr>
                    <p:nvPr/>
                  </p:nvCxnSpPr>
                  <p:spPr>
                    <a:xfrm>
                      <a:off x="4865298" y="4137869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4" name="Straight Connector 143">
                      <a:extLst>
                        <a:ext uri="{FF2B5EF4-FFF2-40B4-BE49-F238E27FC236}">
                          <a16:creationId xmlns:a16="http://schemas.microsoft.com/office/drawing/2014/main" id="{5545EA2B-0D3A-DC4C-8F5C-977DE3479957}"/>
                        </a:ext>
                      </a:extLst>
                    </p:cNvPr>
                    <p:cNvCxnSpPr>
                      <a:stCxn id="142" idx="0"/>
                      <a:endCxn id="142" idx="0"/>
                    </p:cNvCxnSpPr>
                    <p:nvPr/>
                  </p:nvCxnSpPr>
                  <p:spPr>
                    <a:xfrm>
                      <a:off x="4865298" y="4137869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5" name="Rectangle 144">
                      <a:extLst>
                        <a:ext uri="{FF2B5EF4-FFF2-40B4-BE49-F238E27FC236}">
                          <a16:creationId xmlns:a16="http://schemas.microsoft.com/office/drawing/2014/main" id="{ABE4DBD5-9A32-D54E-93A0-3CC4FA2D66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9098" y="4101106"/>
                      <a:ext cx="137160" cy="27432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9050"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146" name="Rectangle 145">
                      <a:extLst>
                        <a:ext uri="{FF2B5EF4-FFF2-40B4-BE49-F238E27FC236}">
                          <a16:creationId xmlns:a16="http://schemas.microsoft.com/office/drawing/2014/main" id="{78207465-BD2D-734A-8DE9-0D4DDC67D0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64348" y="4125895"/>
                      <a:ext cx="304800" cy="157685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C9C6C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cxnSp>
                  <p:nvCxnSpPr>
                    <p:cNvPr id="147" name="Straight Connector 146">
                      <a:extLst>
                        <a:ext uri="{FF2B5EF4-FFF2-40B4-BE49-F238E27FC236}">
                          <a16:creationId xmlns:a16="http://schemas.microsoft.com/office/drawing/2014/main" id="{75CEDB3F-A4C3-D44F-B3C7-79753F61F27D}"/>
                        </a:ext>
                      </a:extLst>
                    </p:cNvPr>
                    <p:cNvCxnSpPr>
                      <a:stCxn id="146" idx="0"/>
                      <a:endCxn id="146" idx="0"/>
                    </p:cNvCxnSpPr>
                    <p:nvPr/>
                  </p:nvCxnSpPr>
                  <p:spPr>
                    <a:xfrm>
                      <a:off x="5316748" y="4125895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Straight Connector 147">
                      <a:extLst>
                        <a:ext uri="{FF2B5EF4-FFF2-40B4-BE49-F238E27FC236}">
                          <a16:creationId xmlns:a16="http://schemas.microsoft.com/office/drawing/2014/main" id="{0DAC20E8-8998-BB40-AD30-F7665A0E1FFD}"/>
                        </a:ext>
                      </a:extLst>
                    </p:cNvPr>
                    <p:cNvCxnSpPr>
                      <a:stCxn id="146" idx="0"/>
                      <a:endCxn id="146" idx="0"/>
                    </p:cNvCxnSpPr>
                    <p:nvPr/>
                  </p:nvCxnSpPr>
                  <p:spPr>
                    <a:xfrm>
                      <a:off x="5316748" y="4125895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9" name="Rectangle 148">
                      <a:extLst>
                        <a:ext uri="{FF2B5EF4-FFF2-40B4-BE49-F238E27FC236}">
                          <a16:creationId xmlns:a16="http://schemas.microsoft.com/office/drawing/2014/main" id="{13C3D894-550C-E04C-94C9-A013068F20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40548" y="4097512"/>
                      <a:ext cx="137160" cy="28383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150" name="Rectangle 149">
                      <a:extLst>
                        <a:ext uri="{FF2B5EF4-FFF2-40B4-BE49-F238E27FC236}">
                          <a16:creationId xmlns:a16="http://schemas.microsoft.com/office/drawing/2014/main" id="{A6AC35C8-02B6-344D-A246-09C425E22B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21547" y="4123562"/>
                      <a:ext cx="304800" cy="1524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C9C6C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cxnSp>
                  <p:nvCxnSpPr>
                    <p:cNvPr id="151" name="Straight Connector 150">
                      <a:extLst>
                        <a:ext uri="{FF2B5EF4-FFF2-40B4-BE49-F238E27FC236}">
                          <a16:creationId xmlns:a16="http://schemas.microsoft.com/office/drawing/2014/main" id="{32C2203B-70AB-1245-8DA6-1FD2C9A7A6A8}"/>
                        </a:ext>
                      </a:extLst>
                    </p:cNvPr>
                    <p:cNvCxnSpPr>
                      <a:stCxn id="150" idx="0"/>
                      <a:endCxn id="150" idx="0"/>
                    </p:cNvCxnSpPr>
                    <p:nvPr/>
                  </p:nvCxnSpPr>
                  <p:spPr>
                    <a:xfrm>
                      <a:off x="5773947" y="4123562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Straight Connector 151">
                      <a:extLst>
                        <a:ext uri="{FF2B5EF4-FFF2-40B4-BE49-F238E27FC236}">
                          <a16:creationId xmlns:a16="http://schemas.microsoft.com/office/drawing/2014/main" id="{7EB648D5-2D68-7E44-A03E-7F5DA5A2E0D5}"/>
                        </a:ext>
                      </a:extLst>
                    </p:cNvPr>
                    <p:cNvCxnSpPr>
                      <a:stCxn id="150" idx="0"/>
                      <a:endCxn id="150" idx="0"/>
                    </p:cNvCxnSpPr>
                    <p:nvPr/>
                  </p:nvCxnSpPr>
                  <p:spPr>
                    <a:xfrm>
                      <a:off x="5773947" y="4123562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3" name="Rectangle 152">
                      <a:extLst>
                        <a:ext uri="{FF2B5EF4-FFF2-40B4-BE49-F238E27FC236}">
                          <a16:creationId xmlns:a16="http://schemas.microsoft.com/office/drawing/2014/main" id="{AF2F9708-C53B-9A4F-86BD-3024D0AC45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97747" y="4096130"/>
                      <a:ext cx="137160" cy="27432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154" name="Rectangle 153">
                      <a:extLst>
                        <a:ext uri="{FF2B5EF4-FFF2-40B4-BE49-F238E27FC236}">
                          <a16:creationId xmlns:a16="http://schemas.microsoft.com/office/drawing/2014/main" id="{88F7DA6B-0A4D-EB4A-9CE8-4214130043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8747" y="4121697"/>
                      <a:ext cx="304800" cy="1524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C9C6C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cxnSp>
                  <p:nvCxnSpPr>
                    <p:cNvPr id="155" name="Straight Connector 154">
                      <a:extLst>
                        <a:ext uri="{FF2B5EF4-FFF2-40B4-BE49-F238E27FC236}">
                          <a16:creationId xmlns:a16="http://schemas.microsoft.com/office/drawing/2014/main" id="{213014E6-208E-184D-9424-7E1633EA0000}"/>
                        </a:ext>
                      </a:extLst>
                    </p:cNvPr>
                    <p:cNvCxnSpPr>
                      <a:stCxn id="154" idx="0"/>
                      <a:endCxn id="154" idx="0"/>
                    </p:cNvCxnSpPr>
                    <p:nvPr/>
                  </p:nvCxnSpPr>
                  <p:spPr>
                    <a:xfrm>
                      <a:off x="6231147" y="4121697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" name="Straight Connector 155">
                      <a:extLst>
                        <a:ext uri="{FF2B5EF4-FFF2-40B4-BE49-F238E27FC236}">
                          <a16:creationId xmlns:a16="http://schemas.microsoft.com/office/drawing/2014/main" id="{99F73965-F377-9A4B-A6BC-63A3B93F78E3}"/>
                        </a:ext>
                      </a:extLst>
                    </p:cNvPr>
                    <p:cNvCxnSpPr>
                      <a:stCxn id="154" idx="0"/>
                      <a:endCxn id="154" idx="0"/>
                    </p:cNvCxnSpPr>
                    <p:nvPr/>
                  </p:nvCxnSpPr>
                  <p:spPr>
                    <a:xfrm>
                      <a:off x="6231147" y="4121697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7" name="Rectangle 156">
                      <a:extLst>
                        <a:ext uri="{FF2B5EF4-FFF2-40B4-BE49-F238E27FC236}">
                          <a16:creationId xmlns:a16="http://schemas.microsoft.com/office/drawing/2014/main" id="{D26361FA-AA01-8C4A-9E50-422429ECBC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54947" y="4094265"/>
                      <a:ext cx="137160" cy="27432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158" name="Rectangle 157">
                      <a:extLst>
                        <a:ext uri="{FF2B5EF4-FFF2-40B4-BE49-F238E27FC236}">
                          <a16:creationId xmlns:a16="http://schemas.microsoft.com/office/drawing/2014/main" id="{DE4C69A8-6910-3847-9167-249B5A836D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35947" y="4121697"/>
                      <a:ext cx="304800" cy="1524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C9C6C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cxnSp>
                  <p:nvCxnSpPr>
                    <p:cNvPr id="159" name="Straight Connector 158">
                      <a:extLst>
                        <a:ext uri="{FF2B5EF4-FFF2-40B4-BE49-F238E27FC236}">
                          <a16:creationId xmlns:a16="http://schemas.microsoft.com/office/drawing/2014/main" id="{7FB32772-A916-2A4A-BE81-C1F542181F18}"/>
                        </a:ext>
                      </a:extLst>
                    </p:cNvPr>
                    <p:cNvCxnSpPr>
                      <a:stCxn id="158" idx="0"/>
                      <a:endCxn id="158" idx="0"/>
                    </p:cNvCxnSpPr>
                    <p:nvPr/>
                  </p:nvCxnSpPr>
                  <p:spPr>
                    <a:xfrm>
                      <a:off x="6688347" y="4121697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" name="Straight Connector 159">
                      <a:extLst>
                        <a:ext uri="{FF2B5EF4-FFF2-40B4-BE49-F238E27FC236}">
                          <a16:creationId xmlns:a16="http://schemas.microsoft.com/office/drawing/2014/main" id="{DAC3061E-FC99-EB48-B37D-06559C004DDE}"/>
                        </a:ext>
                      </a:extLst>
                    </p:cNvPr>
                    <p:cNvCxnSpPr>
                      <a:stCxn id="158" idx="0"/>
                      <a:endCxn id="158" idx="0"/>
                    </p:cNvCxnSpPr>
                    <p:nvPr/>
                  </p:nvCxnSpPr>
                  <p:spPr>
                    <a:xfrm>
                      <a:off x="6688347" y="4121697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1" name="Rectangle 160">
                      <a:extLst>
                        <a:ext uri="{FF2B5EF4-FFF2-40B4-BE49-F238E27FC236}">
                          <a16:creationId xmlns:a16="http://schemas.microsoft.com/office/drawing/2014/main" id="{C60D7179-63F3-E642-9A7E-1B45B3025E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12147" y="4094265"/>
                      <a:ext cx="137160" cy="27432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162" name="Rectangle 161">
                      <a:extLst>
                        <a:ext uri="{FF2B5EF4-FFF2-40B4-BE49-F238E27FC236}">
                          <a16:creationId xmlns:a16="http://schemas.microsoft.com/office/drawing/2014/main" id="{2B7982D3-1311-8845-BEC8-F50B0062B2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93147" y="4121925"/>
                      <a:ext cx="304800" cy="1524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C9C6C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cxnSp>
                  <p:nvCxnSpPr>
                    <p:cNvPr id="163" name="Straight Connector 162">
                      <a:extLst>
                        <a:ext uri="{FF2B5EF4-FFF2-40B4-BE49-F238E27FC236}">
                          <a16:creationId xmlns:a16="http://schemas.microsoft.com/office/drawing/2014/main" id="{C2FC81D2-37A5-6E48-B6E4-F24294927891}"/>
                        </a:ext>
                      </a:extLst>
                    </p:cNvPr>
                    <p:cNvCxnSpPr>
                      <a:stCxn id="162" idx="0"/>
                      <a:endCxn id="162" idx="0"/>
                    </p:cNvCxnSpPr>
                    <p:nvPr/>
                  </p:nvCxnSpPr>
                  <p:spPr>
                    <a:xfrm>
                      <a:off x="7145547" y="4121925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4" name="Straight Connector 163">
                      <a:extLst>
                        <a:ext uri="{FF2B5EF4-FFF2-40B4-BE49-F238E27FC236}">
                          <a16:creationId xmlns:a16="http://schemas.microsoft.com/office/drawing/2014/main" id="{57473FC6-19C3-984B-AB86-6CD206E10C44}"/>
                        </a:ext>
                      </a:extLst>
                    </p:cNvPr>
                    <p:cNvCxnSpPr>
                      <a:stCxn id="162" idx="0"/>
                      <a:endCxn id="162" idx="0"/>
                    </p:cNvCxnSpPr>
                    <p:nvPr/>
                  </p:nvCxnSpPr>
                  <p:spPr>
                    <a:xfrm>
                      <a:off x="7145547" y="4121925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5" name="Rectangle 164">
                      <a:extLst>
                        <a:ext uri="{FF2B5EF4-FFF2-40B4-BE49-F238E27FC236}">
                          <a16:creationId xmlns:a16="http://schemas.microsoft.com/office/drawing/2014/main" id="{22BB3A1F-0E05-4345-A719-CEB4E6DAAD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69347" y="4094493"/>
                      <a:ext cx="137160" cy="27432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166" name="Rectangle 165">
                      <a:extLst>
                        <a:ext uri="{FF2B5EF4-FFF2-40B4-BE49-F238E27FC236}">
                          <a16:creationId xmlns:a16="http://schemas.microsoft.com/office/drawing/2014/main" id="{71AD5479-63EF-9A43-B30E-62B0674C5B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50347" y="4121925"/>
                      <a:ext cx="304800" cy="1524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C9C6C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cxnSp>
                  <p:nvCxnSpPr>
                    <p:cNvPr id="167" name="Straight Connector 166">
                      <a:extLst>
                        <a:ext uri="{FF2B5EF4-FFF2-40B4-BE49-F238E27FC236}">
                          <a16:creationId xmlns:a16="http://schemas.microsoft.com/office/drawing/2014/main" id="{8DEB419A-F6D9-E44F-A152-A058ACD61EA6}"/>
                        </a:ext>
                      </a:extLst>
                    </p:cNvPr>
                    <p:cNvCxnSpPr>
                      <a:stCxn id="166" idx="0"/>
                      <a:endCxn id="166" idx="0"/>
                    </p:cNvCxnSpPr>
                    <p:nvPr/>
                  </p:nvCxnSpPr>
                  <p:spPr>
                    <a:xfrm>
                      <a:off x="7602747" y="4121925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" name="Straight Connector 167">
                      <a:extLst>
                        <a:ext uri="{FF2B5EF4-FFF2-40B4-BE49-F238E27FC236}">
                          <a16:creationId xmlns:a16="http://schemas.microsoft.com/office/drawing/2014/main" id="{1BB853DC-FD4E-FD4B-83DB-A4FD0719A810}"/>
                        </a:ext>
                      </a:extLst>
                    </p:cNvPr>
                    <p:cNvCxnSpPr>
                      <a:stCxn id="166" idx="0"/>
                      <a:endCxn id="166" idx="0"/>
                    </p:cNvCxnSpPr>
                    <p:nvPr/>
                  </p:nvCxnSpPr>
                  <p:spPr>
                    <a:xfrm>
                      <a:off x="7602747" y="4121925"/>
                      <a:ext cx="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9" name="Rectangle 168">
                      <a:extLst>
                        <a:ext uri="{FF2B5EF4-FFF2-40B4-BE49-F238E27FC236}">
                          <a16:creationId xmlns:a16="http://schemas.microsoft.com/office/drawing/2014/main" id="{A3855D32-F0B5-E04E-836C-BAA7797605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26547" y="4094493"/>
                      <a:ext cx="137160" cy="27432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cxnSp>
                  <p:nvCxnSpPr>
                    <p:cNvPr id="170" name="Straight Arrow Connector 169">
                      <a:extLst>
                        <a:ext uri="{FF2B5EF4-FFF2-40B4-BE49-F238E27FC236}">
                          <a16:creationId xmlns:a16="http://schemas.microsoft.com/office/drawing/2014/main" id="{D10A8330-6D7E-AD48-A64A-D65986F3938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168294" y="2955707"/>
                      <a:ext cx="393422" cy="4863"/>
                    </a:xfrm>
                    <a:prstGeom prst="straightConnector1">
                      <a:avLst/>
                    </a:prstGeom>
                    <a:ln w="1905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" name="Straight Arrow Connector 170">
                      <a:extLst>
                        <a:ext uri="{FF2B5EF4-FFF2-40B4-BE49-F238E27FC236}">
                          <a16:creationId xmlns:a16="http://schemas.microsoft.com/office/drawing/2014/main" id="{329077CA-17CD-4746-937F-F631C1C8060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588588" y="3631215"/>
                      <a:ext cx="659920" cy="6841"/>
                    </a:xfrm>
                    <a:prstGeom prst="straightConnector1">
                      <a:avLst/>
                    </a:prstGeom>
                    <a:ln w="1905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" name="Straight Arrow Connector 171">
                      <a:extLst>
                        <a:ext uri="{FF2B5EF4-FFF2-40B4-BE49-F238E27FC236}">
                          <a16:creationId xmlns:a16="http://schemas.microsoft.com/office/drawing/2014/main" id="{ADD626F7-04DA-8847-BB1D-96B9EBB91852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4248508" y="2985409"/>
                      <a:ext cx="9059" cy="451911"/>
                    </a:xfrm>
                    <a:prstGeom prst="straightConnector1">
                      <a:avLst/>
                    </a:prstGeom>
                    <a:ln w="1905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" name="Straight Arrow Connector 172">
                      <a:extLst>
                        <a:ext uri="{FF2B5EF4-FFF2-40B4-BE49-F238E27FC236}">
                          <a16:creationId xmlns:a16="http://schemas.microsoft.com/office/drawing/2014/main" id="{252F363E-45D6-0B47-851C-CE73F85698F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7840342" y="4046222"/>
                      <a:ext cx="910853" cy="115622"/>
                    </a:xfrm>
                    <a:prstGeom prst="straightConnector1">
                      <a:avLst/>
                    </a:prstGeom>
                    <a:ln w="1905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4" name="Straight Arrow Connector 173">
                      <a:extLst>
                        <a:ext uri="{FF2B5EF4-FFF2-40B4-BE49-F238E27FC236}">
                          <a16:creationId xmlns:a16="http://schemas.microsoft.com/office/drawing/2014/main" id="{CA3B3EF8-05C2-234E-9B9F-53F83561284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411747" y="4312075"/>
                      <a:ext cx="533400" cy="0"/>
                    </a:xfrm>
                    <a:prstGeom prst="straightConnector1">
                      <a:avLst/>
                    </a:prstGeom>
                    <a:ln w="1905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5" name="Straight Arrow Connector 174">
                      <a:extLst>
                        <a:ext uri="{FF2B5EF4-FFF2-40B4-BE49-F238E27FC236}">
                          <a16:creationId xmlns:a16="http://schemas.microsoft.com/office/drawing/2014/main" id="{6A02F6DA-494C-2648-8470-67769ADF4EE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104515" y="4411477"/>
                      <a:ext cx="513794" cy="109610"/>
                    </a:xfrm>
                    <a:prstGeom prst="straightConnector1">
                      <a:avLst/>
                    </a:prstGeom>
                    <a:ln w="1905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6" name="TextBox 58">
                      <a:extLst>
                        <a:ext uri="{FF2B5EF4-FFF2-40B4-BE49-F238E27FC236}">
                          <a16:creationId xmlns:a16="http://schemas.microsoft.com/office/drawing/2014/main" id="{97650452-E4F1-634A-AD3E-5FEEFBD9BBD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571925" y="2771677"/>
                      <a:ext cx="1255145" cy="47388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00" b="1" dirty="0"/>
                        <a:t>G10 source Holder</a:t>
                      </a:r>
                    </a:p>
                  </p:txBody>
                </p:sp>
                <p:sp>
                  <p:nvSpPr>
                    <p:cNvPr id="177" name="TextBox 61">
                      <a:extLst>
                        <a:ext uri="{FF2B5EF4-FFF2-40B4-BE49-F238E27FC236}">
                          <a16:creationId xmlns:a16="http://schemas.microsoft.com/office/drawing/2014/main" id="{837ED015-CFF4-B740-9CBA-F59B47A243B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41447" y="3388751"/>
                      <a:ext cx="2132516" cy="2211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00" b="1" dirty="0"/>
                        <a:t>cathode/mesh</a:t>
                      </a:r>
                    </a:p>
                  </p:txBody>
                </p:sp>
                <p:sp>
                  <p:nvSpPr>
                    <p:cNvPr id="178" name="TextBox 62">
                      <a:extLst>
                        <a:ext uri="{FF2B5EF4-FFF2-40B4-BE49-F238E27FC236}">
                          <a16:creationId xmlns:a16="http://schemas.microsoft.com/office/drawing/2014/main" id="{C1B74756-3BCB-8A44-87E5-2DA7C6B2EC0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13408" y="4173574"/>
                      <a:ext cx="1859556" cy="34751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00" b="1" dirty="0"/>
                        <a:t>Fe Ceramic RP,  2 mm</a:t>
                      </a:r>
                    </a:p>
                  </p:txBody>
                </p:sp>
                <p:sp>
                  <p:nvSpPr>
                    <p:cNvPr id="179" name="TextBox 63">
                      <a:extLst>
                        <a:ext uri="{FF2B5EF4-FFF2-40B4-BE49-F238E27FC236}">
                          <a16:creationId xmlns:a16="http://schemas.microsoft.com/office/drawing/2014/main" id="{8381EF6B-914F-FF47-AF97-F2E8047C3F8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713711" y="4396035"/>
                      <a:ext cx="3122806" cy="2211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00" b="1" dirty="0"/>
                        <a:t>conductive anode</a:t>
                      </a:r>
                    </a:p>
                  </p:txBody>
                </p:sp>
                <p:sp>
                  <p:nvSpPr>
                    <p:cNvPr id="180" name="TextBox 65">
                      <a:extLst>
                        <a:ext uri="{FF2B5EF4-FFF2-40B4-BE49-F238E27FC236}">
                          <a16:creationId xmlns:a16="http://schemas.microsoft.com/office/drawing/2014/main" id="{12146BAC-91C5-984D-90C3-46D2EEB09E2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248509" y="3146988"/>
                      <a:ext cx="992040" cy="34751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00" dirty="0"/>
                        <a:t>10 mm</a:t>
                      </a:r>
                    </a:p>
                  </p:txBody>
                </p:sp>
                <p:cxnSp>
                  <p:nvCxnSpPr>
                    <p:cNvPr id="181" name="Straight Arrow Connector 180">
                      <a:extLst>
                        <a:ext uri="{FF2B5EF4-FFF2-40B4-BE49-F238E27FC236}">
                          <a16:creationId xmlns:a16="http://schemas.microsoft.com/office/drawing/2014/main" id="{EAEBFE72-FCDA-4F48-8106-1FAB1805A58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630947" y="3680240"/>
                      <a:ext cx="0" cy="450600"/>
                    </a:xfrm>
                    <a:prstGeom prst="straightConnector1">
                      <a:avLst/>
                    </a:prstGeom>
                    <a:ln w="1905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2" name="TextBox 68">
                      <a:extLst>
                        <a:ext uri="{FF2B5EF4-FFF2-40B4-BE49-F238E27FC236}">
                          <a16:creationId xmlns:a16="http://schemas.microsoft.com/office/drawing/2014/main" id="{A2C1BC9D-9CF0-074D-81BF-BF63197447C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186712" y="3731557"/>
                      <a:ext cx="678585" cy="28432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600" dirty="0"/>
                        <a:t>5mm</a:t>
                      </a:r>
                    </a:p>
                  </p:txBody>
                </p:sp>
                <p:sp>
                  <p:nvSpPr>
                    <p:cNvPr id="183" name="Rectangle 182">
                      <a:extLst>
                        <a:ext uri="{FF2B5EF4-FFF2-40B4-BE49-F238E27FC236}">
                          <a16:creationId xmlns:a16="http://schemas.microsoft.com/office/drawing/2014/main" id="{19104AEE-FFB6-2B43-902F-18FA17E4C1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8341" y="4252516"/>
                      <a:ext cx="4061606" cy="119118"/>
                    </a:xfrm>
                    <a:prstGeom prst="rect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184" name="Rectangle 183">
                      <a:extLst>
                        <a:ext uri="{FF2B5EF4-FFF2-40B4-BE49-F238E27FC236}">
                          <a16:creationId xmlns:a16="http://schemas.microsoft.com/office/drawing/2014/main" id="{BDBAFC2B-0F89-3D45-8B99-D2EE14649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8341" y="4365883"/>
                      <a:ext cx="4061606" cy="59559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050"/>
                    </a:p>
                  </p:txBody>
                </p:sp>
              </p:grpSp>
              <p:sp>
                <p:nvSpPr>
                  <p:cNvPr id="129" name="Oval 128">
                    <a:extLst>
                      <a:ext uri="{FF2B5EF4-FFF2-40B4-BE49-F238E27FC236}">
                        <a16:creationId xmlns:a16="http://schemas.microsoft.com/office/drawing/2014/main" id="{B2889623-829A-1B42-BACC-834524EFD979}"/>
                      </a:ext>
                    </a:extLst>
                  </p:cNvPr>
                  <p:cNvSpPr/>
                  <p:nvPr/>
                </p:nvSpPr>
                <p:spPr>
                  <a:xfrm>
                    <a:off x="5552370" y="2671198"/>
                    <a:ext cx="590546" cy="45719"/>
                  </a:xfrm>
                  <a:prstGeom prst="ellipse">
                    <a:avLst/>
                  </a:prstGeom>
                  <a:noFill/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/>
                  </a:p>
                </p:txBody>
              </p:sp>
              <p:sp>
                <p:nvSpPr>
                  <p:cNvPr id="130" name="Rectangle 129">
                    <a:extLst>
                      <a:ext uri="{FF2B5EF4-FFF2-40B4-BE49-F238E27FC236}">
                        <a16:creationId xmlns:a16="http://schemas.microsoft.com/office/drawing/2014/main" id="{711EF3D5-DEF3-3D41-B105-898CA38EFD36}"/>
                      </a:ext>
                    </a:extLst>
                  </p:cNvPr>
                  <p:cNvSpPr/>
                  <p:nvPr/>
                </p:nvSpPr>
                <p:spPr>
                  <a:xfrm>
                    <a:off x="5394417" y="2295176"/>
                    <a:ext cx="899837" cy="212322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25400"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Rectangle 130">
                    <a:extLst>
                      <a:ext uri="{FF2B5EF4-FFF2-40B4-BE49-F238E27FC236}">
                        <a16:creationId xmlns:a16="http://schemas.microsoft.com/office/drawing/2014/main" id="{833A9F27-F5F6-0747-B8E8-D51464D839E6}"/>
                      </a:ext>
                    </a:extLst>
                  </p:cNvPr>
                  <p:cNvSpPr/>
                  <p:nvPr/>
                </p:nvSpPr>
                <p:spPr>
                  <a:xfrm>
                    <a:off x="5549898" y="2507498"/>
                    <a:ext cx="575293" cy="163424"/>
                  </a:xfrm>
                  <a:prstGeom prst="rect">
                    <a:avLst/>
                  </a:prstGeom>
                  <a:noFill/>
                  <a:ln w="25400"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/>
                  </a:p>
                </p:txBody>
              </p:sp>
            </p:grpSp>
            <p:cxnSp>
              <p:nvCxnSpPr>
                <p:cNvPr id="125" name="Straight Arrow Connector 124">
                  <a:extLst>
                    <a:ext uri="{FF2B5EF4-FFF2-40B4-BE49-F238E27FC236}">
                      <a16:creationId xmlns:a16="http://schemas.microsoft.com/office/drawing/2014/main" id="{00CE94B6-BAFE-8540-BD5F-10BD74AA6A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83477" y="2058475"/>
                  <a:ext cx="2034711" cy="573410"/>
                </a:xfrm>
                <a:prstGeom prst="straightConnector1">
                  <a:avLst/>
                </a:prstGeom>
                <a:ln w="190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TextBox 58">
                  <a:extLst>
                    <a:ext uri="{FF2B5EF4-FFF2-40B4-BE49-F238E27FC236}">
                      <a16:creationId xmlns:a16="http://schemas.microsoft.com/office/drawing/2014/main" id="{0650CC46-AC12-4E43-B1A0-B0D85B790C13}"/>
                    </a:ext>
                  </a:extLst>
                </p:cNvPr>
                <p:cNvSpPr txBox="1"/>
                <p:nvPr/>
              </p:nvSpPr>
              <p:spPr>
                <a:xfrm>
                  <a:off x="6998254" y="2586997"/>
                  <a:ext cx="1696015" cy="5260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800" b="1" dirty="0"/>
                    <a:t>uncollimated </a:t>
                  </a:r>
                  <a:r>
                    <a:rPr lang="en-US" sz="800" b="1" baseline="30000" dirty="0"/>
                    <a:t>55</a:t>
                  </a:r>
                  <a:r>
                    <a:rPr lang="en-US" sz="800" b="1" dirty="0"/>
                    <a:t>Fe source</a:t>
                  </a:r>
                </a:p>
              </p:txBody>
            </p:sp>
            <p:sp>
              <p:nvSpPr>
                <p:cNvPr id="127" name="TextBox 63">
                  <a:extLst>
                    <a:ext uri="{FF2B5EF4-FFF2-40B4-BE49-F238E27FC236}">
                      <a16:creationId xmlns:a16="http://schemas.microsoft.com/office/drawing/2014/main" id="{A60056C8-FA68-C14A-B861-CE810879D6C9}"/>
                    </a:ext>
                  </a:extLst>
                </p:cNvPr>
                <p:cNvSpPr txBox="1"/>
                <p:nvPr/>
              </p:nvSpPr>
              <p:spPr>
                <a:xfrm>
                  <a:off x="6733167" y="3227838"/>
                  <a:ext cx="1940756" cy="7173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800" b="1" dirty="0"/>
                    <a:t>0.6 mm FR4  single-sided THGEM </a:t>
                  </a:r>
                </a:p>
              </p:txBody>
            </p:sp>
          </p:grpSp>
          <p:pic>
            <p:nvPicPr>
              <p:cNvPr id="217" name="Picture 2">
                <a:extLst>
                  <a:ext uri="{FF2B5EF4-FFF2-40B4-BE49-F238E27FC236}">
                    <a16:creationId xmlns:a16="http://schemas.microsoft.com/office/drawing/2014/main" id="{44F8CD8D-F9E6-A947-B770-5AD3DE3D61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51512" y="4058344"/>
                <a:ext cx="1162249" cy="1120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8" name="Picture 217">
                <a:extLst>
                  <a:ext uri="{FF2B5EF4-FFF2-40B4-BE49-F238E27FC236}">
                    <a16:creationId xmlns:a16="http://schemas.microsoft.com/office/drawing/2014/main" id="{E1CE587F-E8C7-824E-9A95-D97BC707E2C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93975" y="4010415"/>
                <a:ext cx="2479803" cy="1704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9" name="Rectangle 218">
                <a:extLst>
                  <a:ext uri="{FF2B5EF4-FFF2-40B4-BE49-F238E27FC236}">
                    <a16:creationId xmlns:a16="http://schemas.microsoft.com/office/drawing/2014/main" id="{F95D2453-5660-4341-BB0C-B04A56DE8252}"/>
                  </a:ext>
                </a:extLst>
              </p:cNvPr>
              <p:cNvSpPr/>
              <p:nvPr/>
            </p:nvSpPr>
            <p:spPr>
              <a:xfrm>
                <a:off x="1319521" y="4773855"/>
                <a:ext cx="60296" cy="2672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50"/>
              </a:p>
            </p:txBody>
          </p:sp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AE3CD0C3-902E-2141-B2FD-C8CB84CD2DA1}"/>
                  </a:ext>
                </a:extLst>
              </p:cNvPr>
              <p:cNvSpPr txBox="1"/>
              <p:nvPr/>
            </p:nvSpPr>
            <p:spPr>
              <a:xfrm>
                <a:off x="4256320" y="5210472"/>
                <a:ext cx="2134851" cy="52322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dirty="0">
                    <a:solidFill>
                      <a:prstClr val="black"/>
                    </a:solidFill>
                    <a:latin typeface="Times" pitchFamily="2" charset="0"/>
                  </a:rPr>
                  <a:t>developed by IGFAE in collaboration with ICMM</a:t>
                </a:r>
              </a:p>
            </p:txBody>
          </p:sp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47611F4A-1824-A446-AC0C-103FBB86B214}"/>
                  </a:ext>
                </a:extLst>
              </p:cNvPr>
              <p:cNvSpPr txBox="1"/>
              <p:nvPr/>
            </p:nvSpPr>
            <p:spPr>
              <a:xfrm>
                <a:off x="998632" y="5138464"/>
                <a:ext cx="21765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dirty="0">
                    <a:solidFill>
                      <a:prstClr val="black"/>
                    </a:solidFill>
                    <a:latin typeface="Times" pitchFamily="2" charset="0"/>
                  </a:rPr>
                  <a:t>measurements at Weizmann Institute (A. Roy)</a:t>
                </a:r>
              </a:p>
            </p:txBody>
          </p:sp>
          <p:sp>
            <p:nvSpPr>
              <p:cNvPr id="222" name="TextBox 58">
                <a:extLst>
                  <a:ext uri="{FF2B5EF4-FFF2-40B4-BE49-F238E27FC236}">
                    <a16:creationId xmlns:a16="http://schemas.microsoft.com/office/drawing/2014/main" id="{D41BE567-4BA1-CF4F-AA8F-4FD3A2005969}"/>
                  </a:ext>
                </a:extLst>
              </p:cNvPr>
              <p:cNvSpPr txBox="1"/>
              <p:nvPr/>
            </p:nvSpPr>
            <p:spPr>
              <a:xfrm>
                <a:off x="1880589" y="3927549"/>
                <a:ext cx="5517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00" b="1" dirty="0"/>
                  <a:t>Ne/CH</a:t>
                </a:r>
                <a:r>
                  <a:rPr lang="en-US" sz="800" b="1" baseline="-25000" dirty="0"/>
                  <a:t>4</a:t>
                </a:r>
                <a:endParaRPr lang="en-US" sz="800" b="1" dirty="0"/>
              </a:p>
            </p:txBody>
          </p:sp>
        </p:grp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371D4901-B1A3-D54B-A506-3478BAA27831}"/>
                </a:ext>
              </a:extLst>
            </p:cNvPr>
            <p:cNvSpPr txBox="1"/>
            <p:nvPr/>
          </p:nvSpPr>
          <p:spPr>
            <a:xfrm>
              <a:off x="949917" y="6409697"/>
              <a:ext cx="6862443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‘</a:t>
              </a:r>
              <a:r>
                <a:rPr lang="en-US" sz="1200" i="1" dirty="0"/>
                <a:t>First results of Resistive Plate Well (RP-WELL) detector operation at 163K</a:t>
              </a:r>
              <a:r>
                <a:rPr lang="en-US" sz="1200" dirty="0"/>
                <a:t>’, A. Roy, M. Morales et al, </a:t>
              </a:r>
              <a:r>
                <a:rPr lang="es-ES" sz="1200" b="1" dirty="0"/>
                <a:t>JINST 14 (2019) no.10, P10014</a:t>
              </a:r>
              <a:r>
                <a:rPr lang="en-US" sz="1200" b="1" dirty="0"/>
                <a:t>. 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927A96FE-4FC8-A74C-B712-FCFC829C0D5B}"/>
                </a:ext>
              </a:extLst>
            </p:cNvPr>
            <p:cNvSpPr txBox="1"/>
            <p:nvPr/>
          </p:nvSpPr>
          <p:spPr>
            <a:xfrm>
              <a:off x="399967" y="3770026"/>
              <a:ext cx="88131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 startAt="2"/>
              </a:pPr>
              <a:r>
                <a:rPr lang="en-US" sz="1600" dirty="0"/>
                <a:t>New amplification structures for </a:t>
              </a:r>
              <a:r>
                <a:rPr lang="en-US" sz="1600" b="1" dirty="0">
                  <a:solidFill>
                    <a:srgbClr val="00B0F0"/>
                  </a:solidFill>
                </a:rPr>
                <a:t>cryogenic </a:t>
              </a:r>
              <a:r>
                <a:rPr lang="en-US" sz="1600" dirty="0"/>
                <a:t>time projection chambers (e.g., XENON and DUNE).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263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9481C043-58B7-6044-B0AC-192D485BB2BE}"/>
              </a:ext>
            </a:extLst>
          </p:cNvPr>
          <p:cNvGrpSpPr/>
          <p:nvPr/>
        </p:nvGrpSpPr>
        <p:grpSpPr>
          <a:xfrm>
            <a:off x="0" y="126850"/>
            <a:ext cx="9144001" cy="3564105"/>
            <a:chOff x="0" y="116632"/>
            <a:chExt cx="9144001" cy="3564105"/>
          </a:xfrm>
        </p:grpSpPr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FD8F69CC-09F1-4F46-BFC1-19C1F09B5811}"/>
                </a:ext>
              </a:extLst>
            </p:cNvPr>
            <p:cNvSpPr/>
            <p:nvPr/>
          </p:nvSpPr>
          <p:spPr>
            <a:xfrm>
              <a:off x="0" y="476672"/>
              <a:ext cx="9144001" cy="320406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0B80895-E7C6-B34F-B579-FF29242004D3}"/>
                </a:ext>
              </a:extLst>
            </p:cNvPr>
            <p:cNvSpPr/>
            <p:nvPr/>
          </p:nvSpPr>
          <p:spPr>
            <a:xfrm>
              <a:off x="3175147" y="1370578"/>
              <a:ext cx="5818541" cy="18300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6CF392A-76AA-9847-A24C-5D8133395F00}"/>
                </a:ext>
              </a:extLst>
            </p:cNvPr>
            <p:cNvSpPr txBox="1"/>
            <p:nvPr/>
          </p:nvSpPr>
          <p:spPr>
            <a:xfrm>
              <a:off x="395536" y="116632"/>
              <a:ext cx="70369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+mj-lt"/>
                <a:buAutoNum type="arabicPeriod" startAt="3"/>
              </a:pPr>
              <a:r>
                <a:rPr lang="en-US" sz="1600" dirty="0"/>
                <a:t>Refactorization of state of the art TPC simulation code from Fortran to Python.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BA118F5-DDE4-1B4F-BDF9-F5CE3D9AB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2129" y="576064"/>
              <a:ext cx="2564904" cy="2564904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ABD592C-682A-434D-A844-BF6101F1D44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75147" y="1370578"/>
              <a:ext cx="3868639" cy="1836857"/>
              <a:chOff x="3707904" y="1431695"/>
              <a:chExt cx="5256584" cy="249586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EF959408-1676-1C47-9087-F6355AF11C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07904" y="1431695"/>
                <a:ext cx="2564905" cy="2213329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DE98166-7B3A-7247-879D-EFF4919705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92378" y="1442824"/>
                <a:ext cx="2672110" cy="2202201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435A5E8-DF08-6F49-B61A-00B70DC159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23928" y="3645024"/>
                <a:ext cx="2243649" cy="282534"/>
              </a:xfrm>
              <a:prstGeom prst="rect">
                <a:avLst/>
              </a:prstGeom>
            </p:spPr>
          </p:pic>
          <p:pic>
            <p:nvPicPr>
              <p:cNvPr id="223" name="Picture 222">
                <a:extLst>
                  <a:ext uri="{FF2B5EF4-FFF2-40B4-BE49-F238E27FC236}">
                    <a16:creationId xmlns:a16="http://schemas.microsoft.com/office/drawing/2014/main" id="{88F9825B-6A38-2D41-9A9F-0F8621783F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38486" y="3635722"/>
                <a:ext cx="2243649" cy="282534"/>
              </a:xfrm>
              <a:prstGeom prst="rect">
                <a:avLst/>
              </a:prstGeom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3EB003-DC21-E345-BEEB-B3B3EB3DCA12}"/>
                </a:ext>
              </a:extLst>
            </p:cNvPr>
            <p:cNvSpPr txBox="1"/>
            <p:nvPr/>
          </p:nvSpPr>
          <p:spPr>
            <a:xfrm>
              <a:off x="1187625" y="3202816"/>
              <a:ext cx="6855664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‘</a:t>
              </a:r>
              <a:r>
                <a:rPr lang="en-US" sz="1200" i="1" dirty="0"/>
                <a:t>Electron transport in gaseous detectors with a Python-based Monte Carlo Simulation Code</a:t>
              </a:r>
              <a:r>
                <a:rPr lang="en-US" sz="1200" dirty="0"/>
                <a:t>’, B. Al </a:t>
              </a:r>
              <a:r>
                <a:rPr lang="en-US" sz="1200" dirty="0" err="1"/>
                <a:t>Atoum</a:t>
              </a:r>
              <a:r>
                <a:rPr lang="en-US" sz="1200" dirty="0"/>
                <a:t>, S. F. </a:t>
              </a:r>
              <a:r>
                <a:rPr lang="en-US" sz="1200" dirty="0" err="1"/>
                <a:t>Biagi</a:t>
              </a:r>
              <a:r>
                <a:rPr lang="en-US" sz="1200" dirty="0"/>
                <a:t>, D. González Díaz, B. J. P. Jones, A. D. McDonald, </a:t>
              </a:r>
              <a:r>
                <a:rPr lang="es-ES" sz="1200" b="1" dirty="0"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arXiv:1910.06983</a:t>
              </a:r>
              <a:r>
                <a:rPr lang="es-ES" sz="1200" b="1" dirty="0"/>
                <a:t> [</a:t>
              </a:r>
              <a:r>
                <a:rPr lang="es-ES" sz="1200" b="1" dirty="0" err="1"/>
                <a:t>physics.ins-det</a:t>
              </a:r>
              <a:r>
                <a:rPr lang="es-ES" sz="1200" b="1" dirty="0"/>
                <a:t>]</a:t>
              </a:r>
              <a:r>
                <a:rPr lang="en-US" sz="1200" dirty="0"/>
                <a:t>. </a:t>
              </a:r>
            </a:p>
          </p:txBody>
        </p:sp>
        <p:pic>
          <p:nvPicPr>
            <p:cNvPr id="224" name="Picture 223">
              <a:extLst>
                <a:ext uri="{FF2B5EF4-FFF2-40B4-BE49-F238E27FC236}">
                  <a16:creationId xmlns:a16="http://schemas.microsoft.com/office/drawing/2014/main" id="{D0887701-BCFA-1D46-BC33-72B4F0A0B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92889" y="1400396"/>
              <a:ext cx="1900799" cy="1728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655A661-0767-074B-9907-43405151F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733325" y="565196"/>
              <a:ext cx="4654353" cy="102088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BCE2AE2-E1EF-1746-8951-EF19F16F801E}"/>
              </a:ext>
            </a:extLst>
          </p:cNvPr>
          <p:cNvGrpSpPr/>
          <p:nvPr/>
        </p:nvGrpSpPr>
        <p:grpSpPr>
          <a:xfrm>
            <a:off x="9431" y="3787793"/>
            <a:ext cx="10507509" cy="3097591"/>
            <a:chOff x="9431" y="3787793"/>
            <a:chExt cx="10507509" cy="3097591"/>
          </a:xfrm>
        </p:grpSpPr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F5072DA2-4211-BE4D-983C-29A448F8AC86}"/>
                </a:ext>
              </a:extLst>
            </p:cNvPr>
            <p:cNvSpPr/>
            <p:nvPr/>
          </p:nvSpPr>
          <p:spPr>
            <a:xfrm>
              <a:off x="9431" y="4146622"/>
              <a:ext cx="9144001" cy="2738762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26" name="Picture 22">
              <a:extLst>
                <a:ext uri="{FF2B5EF4-FFF2-40B4-BE49-F238E27FC236}">
                  <a16:creationId xmlns:a16="http://schemas.microsoft.com/office/drawing/2014/main" id="{026430CC-81A9-F84B-A094-F63552DBAC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69" y="4171977"/>
              <a:ext cx="1483512" cy="1459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2">
              <a:extLst>
                <a:ext uri="{FF2B5EF4-FFF2-40B4-BE49-F238E27FC236}">
                  <a16:creationId xmlns:a16="http://schemas.microsoft.com/office/drawing/2014/main" id="{4DB9005C-E319-5442-B7A4-BA79C4B74E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04" t="10017" r="7368" b="11842"/>
            <a:stretch>
              <a:fillRect/>
            </a:stretch>
          </p:blipFill>
          <p:spPr bwMode="auto">
            <a:xfrm>
              <a:off x="1541071" y="4182586"/>
              <a:ext cx="1759626" cy="1274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4">
              <a:extLst>
                <a:ext uri="{FF2B5EF4-FFF2-40B4-BE49-F238E27FC236}">
                  <a16:creationId xmlns:a16="http://schemas.microsoft.com/office/drawing/2014/main" id="{4307E30E-E75D-C24A-B99D-DB6662090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2940" y="6728024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E174CE5-B88F-D648-9628-D31FCA8E6488}"/>
                </a:ext>
              </a:extLst>
            </p:cNvPr>
            <p:cNvSpPr/>
            <p:nvPr/>
          </p:nvSpPr>
          <p:spPr>
            <a:xfrm>
              <a:off x="371783" y="3787793"/>
              <a:ext cx="646246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+mj-lt"/>
                <a:buAutoNum type="arabicPeriod" startAt="4"/>
              </a:pPr>
              <a:r>
                <a:rPr lang="en-US" sz="1600" dirty="0"/>
                <a:t>Some teasers on ongoing activities towards next generation OTPCs.</a:t>
              </a:r>
            </a:p>
          </p:txBody>
        </p:sp>
        <p:pic>
          <p:nvPicPr>
            <p:cNvPr id="227" name="Picture 226">
              <a:extLst>
                <a:ext uri="{FF2B5EF4-FFF2-40B4-BE49-F238E27FC236}">
                  <a16:creationId xmlns:a16="http://schemas.microsoft.com/office/drawing/2014/main" id="{7979DAF6-D1F6-8848-976D-B85344E40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0379" y="5461384"/>
              <a:ext cx="1519381" cy="1351992"/>
            </a:xfrm>
            <a:prstGeom prst="rect">
              <a:avLst/>
            </a:prstGeom>
          </p:spPr>
        </p:pic>
        <p:pic>
          <p:nvPicPr>
            <p:cNvPr id="228" name="Picture 227">
              <a:extLst>
                <a:ext uri="{FF2B5EF4-FFF2-40B4-BE49-F238E27FC236}">
                  <a16:creationId xmlns:a16="http://schemas.microsoft.com/office/drawing/2014/main" id="{93A6045B-E23C-924E-A7C8-9E97D9DA238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10" t="23571" r="18120" b="21432"/>
            <a:stretch/>
          </p:blipFill>
          <p:spPr bwMode="auto">
            <a:xfrm>
              <a:off x="1574506" y="5495160"/>
              <a:ext cx="1726191" cy="1125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1D50AB6-8DB5-144B-ACF3-A22BDD163C7D}"/>
                </a:ext>
              </a:extLst>
            </p:cNvPr>
            <p:cNvSpPr txBox="1"/>
            <p:nvPr/>
          </p:nvSpPr>
          <p:spPr>
            <a:xfrm>
              <a:off x="355096" y="4174483"/>
              <a:ext cx="9605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𝛼-particles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6B4E0B0-3EB6-194C-8D01-FEB7CD76D705}"/>
                </a:ext>
              </a:extLst>
            </p:cNvPr>
            <p:cNvSpPr/>
            <p:nvPr/>
          </p:nvSpPr>
          <p:spPr>
            <a:xfrm>
              <a:off x="51069" y="4171977"/>
              <a:ext cx="3249628" cy="263741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0654FBB-FD94-D241-A5F3-D5234224AD9F}"/>
                </a:ext>
              </a:extLst>
            </p:cNvPr>
            <p:cNvSpPr txBox="1"/>
            <p:nvPr/>
          </p:nvSpPr>
          <p:spPr>
            <a:xfrm>
              <a:off x="2687390" y="4149080"/>
              <a:ext cx="6431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OTPC</a:t>
              </a:r>
            </a:p>
          </p:txBody>
        </p: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F263141E-54C9-B645-B182-11B65A28FBBA}"/>
                </a:ext>
              </a:extLst>
            </p:cNvPr>
            <p:cNvSpPr/>
            <p:nvPr/>
          </p:nvSpPr>
          <p:spPr>
            <a:xfrm>
              <a:off x="3345744" y="4171977"/>
              <a:ext cx="2867629" cy="264139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565BF2A0-C334-4845-931A-394CF560E442}"/>
                </a:ext>
              </a:extLst>
            </p:cNvPr>
            <p:cNvSpPr/>
            <p:nvPr/>
          </p:nvSpPr>
          <p:spPr>
            <a:xfrm>
              <a:off x="6266940" y="4176454"/>
              <a:ext cx="2867629" cy="263293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ACDA75AC-C12A-1047-9C06-EC61A9C810B4}"/>
                </a:ext>
              </a:extLst>
            </p:cNvPr>
            <p:cNvSpPr txBox="1"/>
            <p:nvPr/>
          </p:nvSpPr>
          <p:spPr>
            <a:xfrm>
              <a:off x="3347864" y="4149080"/>
              <a:ext cx="28793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fundamentals of high-pressure xenon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B35B8286-93A9-B44E-AFF2-132E8E889640}"/>
                </a:ext>
              </a:extLst>
            </p:cNvPr>
            <p:cNvSpPr txBox="1"/>
            <p:nvPr/>
          </p:nvSpPr>
          <p:spPr>
            <a:xfrm>
              <a:off x="7190914" y="4149080"/>
              <a:ext cx="10534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applications</a:t>
              </a:r>
            </a:p>
          </p:txBody>
        </p:sp>
        <p:pic>
          <p:nvPicPr>
            <p:cNvPr id="255" name="Picture 254" descr="A picture containing electronics, monitor, photo, screen&#10;&#10;Description automatically generated">
              <a:extLst>
                <a:ext uri="{FF2B5EF4-FFF2-40B4-BE49-F238E27FC236}">
                  <a16:creationId xmlns:a16="http://schemas.microsoft.com/office/drawing/2014/main" id="{F9F1AC4F-01EA-B64B-83C7-33815478C9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-1" r="65283"/>
            <a:stretch/>
          </p:blipFill>
          <p:spPr>
            <a:xfrm>
              <a:off x="7678676" y="5799016"/>
              <a:ext cx="1141796" cy="1010372"/>
            </a:xfrm>
            <a:prstGeom prst="rect">
              <a:avLst/>
            </a:prstGeom>
          </p:spPr>
        </p:pic>
        <p:pic>
          <p:nvPicPr>
            <p:cNvPr id="258" name="Picture 257">
              <a:extLst>
                <a:ext uri="{FF2B5EF4-FFF2-40B4-BE49-F238E27FC236}">
                  <a16:creationId xmlns:a16="http://schemas.microsoft.com/office/drawing/2014/main" id="{21EFC769-8FDE-4844-AD05-36AABA8036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8834" t="20843" r="12243" b="22299"/>
            <a:stretch/>
          </p:blipFill>
          <p:spPr>
            <a:xfrm>
              <a:off x="6611978" y="4437112"/>
              <a:ext cx="2158169" cy="1333087"/>
            </a:xfrm>
            <a:prstGeom prst="rect">
              <a:avLst/>
            </a:prstGeom>
          </p:spPr>
        </p:pic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D207282A-3ADF-A24A-B8C3-A43296790193}"/>
                </a:ext>
              </a:extLst>
            </p:cNvPr>
            <p:cNvSpPr txBox="1"/>
            <p:nvPr/>
          </p:nvSpPr>
          <p:spPr>
            <a:xfrm>
              <a:off x="7422331" y="4730952"/>
              <a:ext cx="278457" cy="210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chemeClr val="accent4">
                      <a:lumMod val="50000"/>
                    </a:schemeClr>
                  </a:solidFill>
                </a:rPr>
                <a:t>e-</a:t>
              </a:r>
            </a:p>
          </p:txBody>
        </p:sp>
        <p:cxnSp>
          <p:nvCxnSpPr>
            <p:cNvPr id="263" name="Straight Arrow Connector 262">
              <a:extLst>
                <a:ext uri="{FF2B5EF4-FFF2-40B4-BE49-F238E27FC236}">
                  <a16:creationId xmlns:a16="http://schemas.microsoft.com/office/drawing/2014/main" id="{48954B81-4D0A-A444-932D-2B67C154AFDC}"/>
                </a:ext>
              </a:extLst>
            </p:cNvPr>
            <p:cNvCxnSpPr>
              <a:cxnSpLocks/>
            </p:cNvCxnSpPr>
            <p:nvPr/>
          </p:nvCxnSpPr>
          <p:spPr>
            <a:xfrm>
              <a:off x="6611978" y="5063232"/>
              <a:ext cx="244847" cy="5847"/>
            </a:xfrm>
            <a:prstGeom prst="straightConnector1">
              <a:avLst/>
            </a:prstGeom>
            <a:ln w="19050">
              <a:solidFill>
                <a:srgbClr val="FF7E7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0700F68C-8F50-8649-9F56-07DF2A762B27}"/>
                </a:ext>
              </a:extLst>
            </p:cNvPr>
            <p:cNvSpPr txBox="1"/>
            <p:nvPr/>
          </p:nvSpPr>
          <p:spPr>
            <a:xfrm>
              <a:off x="7176750" y="4901427"/>
              <a:ext cx="46358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Times" pitchFamily="2" charset="0"/>
                </a:rPr>
                <a:t>beamline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5FD754FF-2CE9-2743-8881-E5D821D7BE3C}"/>
                </a:ext>
              </a:extLst>
            </p:cNvPr>
            <p:cNvSpPr txBox="1"/>
            <p:nvPr/>
          </p:nvSpPr>
          <p:spPr>
            <a:xfrm>
              <a:off x="7743509" y="5020707"/>
              <a:ext cx="4010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Times" pitchFamily="2" charset="0"/>
                </a:rPr>
                <a:t>sample</a:t>
              </a:r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DC299C5A-E206-C24B-B3E6-1842ABAFCFF3}"/>
                </a:ext>
              </a:extLst>
            </p:cNvPr>
            <p:cNvSpPr txBox="1"/>
            <p:nvPr/>
          </p:nvSpPr>
          <p:spPr>
            <a:xfrm>
              <a:off x="7137553" y="4485528"/>
              <a:ext cx="4683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Times" pitchFamily="2" charset="0"/>
                </a:rPr>
                <a:t>FAT-GEM</a:t>
              </a:r>
            </a:p>
            <a:p>
              <a:r>
                <a:rPr lang="en-US" sz="500" dirty="0">
                  <a:latin typeface="Times" pitchFamily="2" charset="0"/>
                </a:rPr>
                <a:t>structure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E0F77050-E3C7-F84E-BD4C-BB2D65EF0C44}"/>
                </a:ext>
              </a:extLst>
            </p:cNvPr>
            <p:cNvSpPr txBox="1"/>
            <p:nvPr/>
          </p:nvSpPr>
          <p:spPr>
            <a:xfrm>
              <a:off x="6516216" y="4875765"/>
              <a:ext cx="5501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Times" pitchFamily="2" charset="0"/>
                </a:rPr>
                <a:t>hard X-rays</a:t>
              </a:r>
            </a:p>
          </p:txBody>
        </p: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8D635E51-A065-584C-B4B5-CA398D72B35E}"/>
                </a:ext>
              </a:extLst>
            </p:cNvPr>
            <p:cNvCxnSpPr>
              <a:cxnSpLocks/>
            </p:cNvCxnSpPr>
            <p:nvPr/>
          </p:nvCxnSpPr>
          <p:spPr>
            <a:xfrm>
              <a:off x="7133155" y="5063824"/>
              <a:ext cx="1307173" cy="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314CA76B-6C9C-FE48-B594-14F13BDA8DA1}"/>
                </a:ext>
              </a:extLst>
            </p:cNvPr>
            <p:cNvCxnSpPr>
              <a:cxnSpLocks/>
            </p:cNvCxnSpPr>
            <p:nvPr/>
          </p:nvCxnSpPr>
          <p:spPr>
            <a:xfrm>
              <a:off x="8607029" y="5063232"/>
              <a:ext cx="110238" cy="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3AB873C4-BF29-C64F-BC89-B72800432CBF}"/>
                </a:ext>
              </a:extLst>
            </p:cNvPr>
            <p:cNvCxnSpPr>
              <a:cxnSpLocks/>
            </p:cNvCxnSpPr>
            <p:nvPr/>
          </p:nvCxnSpPr>
          <p:spPr>
            <a:xfrm>
              <a:off x="6866513" y="5063232"/>
              <a:ext cx="110238" cy="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Arrow Connector 271">
              <a:extLst>
                <a:ext uri="{FF2B5EF4-FFF2-40B4-BE49-F238E27FC236}">
                  <a16:creationId xmlns:a16="http://schemas.microsoft.com/office/drawing/2014/main" id="{62A0A820-5390-9A43-BE60-6B34EAF6DF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4247" y="5531249"/>
              <a:ext cx="0" cy="141933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Arrow Connector 272">
              <a:extLst>
                <a:ext uri="{FF2B5EF4-FFF2-40B4-BE49-F238E27FC236}">
                  <a16:creationId xmlns:a16="http://schemas.microsoft.com/office/drawing/2014/main" id="{871A6CF4-DCAE-9744-A689-2CB6E60D59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4696" y="5567243"/>
              <a:ext cx="89178" cy="10061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Arrow Connector 273">
              <a:extLst>
                <a:ext uri="{FF2B5EF4-FFF2-40B4-BE49-F238E27FC236}">
                  <a16:creationId xmlns:a16="http://schemas.microsoft.com/office/drawing/2014/main" id="{ACCAE3B3-6D4A-C54D-AE16-34750DD62E1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05188" y="5668055"/>
              <a:ext cx="132644" cy="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387485E3-8650-394B-B4B1-9B8863AE2658}"/>
                </a:ext>
              </a:extLst>
            </p:cNvPr>
            <p:cNvSpPr txBox="1"/>
            <p:nvPr/>
          </p:nvSpPr>
          <p:spPr>
            <a:xfrm>
              <a:off x="6835896" y="5561800"/>
              <a:ext cx="22313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Times" pitchFamily="2" charset="0"/>
                </a:rPr>
                <a:t>x</a:t>
              </a: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C006FBF3-19E7-C249-86F6-2D991B41D387}"/>
                </a:ext>
              </a:extLst>
            </p:cNvPr>
            <p:cNvSpPr txBox="1"/>
            <p:nvPr/>
          </p:nvSpPr>
          <p:spPr>
            <a:xfrm>
              <a:off x="6682219" y="5360974"/>
              <a:ext cx="22313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Times" pitchFamily="2" charset="0"/>
                </a:rPr>
                <a:t>y</a:t>
              </a:r>
            </a:p>
          </p:txBody>
        </p: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78BE61A9-F56C-2B44-9078-33C60E36611B}"/>
                </a:ext>
              </a:extLst>
            </p:cNvPr>
            <p:cNvSpPr txBox="1"/>
            <p:nvPr/>
          </p:nvSpPr>
          <p:spPr>
            <a:xfrm>
              <a:off x="6556712" y="5528774"/>
              <a:ext cx="21833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Times" pitchFamily="2" charset="0"/>
                </a:rPr>
                <a:t>z</a:t>
              </a:r>
            </a:p>
          </p:txBody>
        </p:sp>
        <p:cxnSp>
          <p:nvCxnSpPr>
            <p:cNvPr id="278" name="Straight Arrow Connector 277">
              <a:extLst>
                <a:ext uri="{FF2B5EF4-FFF2-40B4-BE49-F238E27FC236}">
                  <a16:creationId xmlns:a16="http://schemas.microsoft.com/office/drawing/2014/main" id="{11722EE1-D6AD-0E49-B6D6-EA20335442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37668" y="4615187"/>
              <a:ext cx="309481" cy="436518"/>
            </a:xfrm>
            <a:prstGeom prst="straightConnector1">
              <a:avLst/>
            </a:prstGeom>
            <a:ln>
              <a:solidFill>
                <a:srgbClr val="FFFF00"/>
              </a:solidFill>
              <a:prstDash val="dash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Arrow Connector 278">
              <a:extLst>
                <a:ext uri="{FF2B5EF4-FFF2-40B4-BE49-F238E27FC236}">
                  <a16:creationId xmlns:a16="http://schemas.microsoft.com/office/drawing/2014/main" id="{BE966B91-6266-0A40-B90E-CFF5007228E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25018" y="4741664"/>
              <a:ext cx="207930" cy="316704"/>
            </a:xfrm>
            <a:prstGeom prst="straightConnector1">
              <a:avLst/>
            </a:prstGeom>
            <a:ln>
              <a:solidFill>
                <a:srgbClr val="FFFF00"/>
              </a:solidFill>
              <a:prstDash val="dash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Arrow Connector 283">
              <a:extLst>
                <a:ext uri="{FF2B5EF4-FFF2-40B4-BE49-F238E27FC236}">
                  <a16:creationId xmlns:a16="http://schemas.microsoft.com/office/drawing/2014/main" id="{CBB0BC3F-32D6-C84C-A46B-4E31DD05A0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66632" y="4631243"/>
              <a:ext cx="164909" cy="0"/>
            </a:xfrm>
            <a:prstGeom prst="straightConnector1">
              <a:avLst/>
            </a:prstGeom>
            <a:ln w="9525">
              <a:solidFill>
                <a:schemeClr val="accent4">
                  <a:lumMod val="50000"/>
                </a:schemeClr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523DAFDF-8497-8148-ADEB-7A501B3C6E36}"/>
                </a:ext>
              </a:extLst>
            </p:cNvPr>
            <p:cNvSpPr txBox="1"/>
            <p:nvPr/>
          </p:nvSpPr>
          <p:spPr>
            <a:xfrm>
              <a:off x="7868219" y="4636040"/>
              <a:ext cx="278457" cy="210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chemeClr val="accent4">
                      <a:lumMod val="50000"/>
                    </a:schemeClr>
                  </a:solidFill>
                </a:rPr>
                <a:t>e-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3A10D857-D9A2-9E43-AD29-0C1BDA9B7055}"/>
                </a:ext>
              </a:extLst>
            </p:cNvPr>
            <p:cNvSpPr txBox="1"/>
            <p:nvPr/>
          </p:nvSpPr>
          <p:spPr>
            <a:xfrm>
              <a:off x="8074018" y="4514199"/>
              <a:ext cx="4219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Times" pitchFamily="2" charset="0"/>
                </a:rPr>
                <a:t>cathode</a:t>
              </a: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A0576FC8-17B7-6645-A60F-8141E9F62E94}"/>
                </a:ext>
              </a:extLst>
            </p:cNvPr>
            <p:cNvSpPr txBox="1"/>
            <p:nvPr/>
          </p:nvSpPr>
          <p:spPr>
            <a:xfrm>
              <a:off x="6620571" y="4526563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err="1">
                  <a:latin typeface="Times" pitchFamily="2" charset="0"/>
                </a:rPr>
                <a:t>SiPM</a:t>
              </a:r>
              <a:endParaRPr lang="en-US" sz="600" dirty="0">
                <a:latin typeface="Times" pitchFamily="2" charset="0"/>
              </a:endParaRPr>
            </a:p>
            <a:p>
              <a:r>
                <a:rPr lang="en-US" sz="600" dirty="0">
                  <a:latin typeface="Times" pitchFamily="2" charset="0"/>
                </a:rPr>
                <a:t>plane</a:t>
              </a:r>
            </a:p>
          </p:txBody>
        </p:sp>
        <p:cxnSp>
          <p:nvCxnSpPr>
            <p:cNvPr id="292" name="Straight Arrow Connector 291">
              <a:extLst>
                <a:ext uri="{FF2B5EF4-FFF2-40B4-BE49-F238E27FC236}">
                  <a16:creationId xmlns:a16="http://schemas.microsoft.com/office/drawing/2014/main" id="{B6FD2428-9DB6-3742-91D6-24769E1D99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2408" y="4603233"/>
              <a:ext cx="164909" cy="0"/>
            </a:xfrm>
            <a:prstGeom prst="straightConnector1">
              <a:avLst/>
            </a:prstGeom>
            <a:ln w="9525">
              <a:solidFill>
                <a:schemeClr val="accent4">
                  <a:lumMod val="50000"/>
                </a:schemeClr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Arrow Connector 292">
              <a:extLst>
                <a:ext uri="{FF2B5EF4-FFF2-40B4-BE49-F238E27FC236}">
                  <a16:creationId xmlns:a16="http://schemas.microsoft.com/office/drawing/2014/main" id="{FAB411F0-4398-8A48-9DC5-8AB4F11F0C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87525" y="4655866"/>
              <a:ext cx="164909" cy="0"/>
            </a:xfrm>
            <a:prstGeom prst="straightConnector1">
              <a:avLst/>
            </a:prstGeom>
            <a:ln w="9525">
              <a:solidFill>
                <a:schemeClr val="accent4">
                  <a:lumMod val="50000"/>
                </a:schemeClr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Arrow Connector 297">
              <a:extLst>
                <a:ext uri="{FF2B5EF4-FFF2-40B4-BE49-F238E27FC236}">
                  <a16:creationId xmlns:a16="http://schemas.microsoft.com/office/drawing/2014/main" id="{DAD51A60-2364-8F43-BBC7-7AD86A1A7B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71752" y="4715452"/>
              <a:ext cx="164909" cy="0"/>
            </a:xfrm>
            <a:prstGeom prst="straightConnector1">
              <a:avLst/>
            </a:prstGeom>
            <a:ln w="9525">
              <a:solidFill>
                <a:schemeClr val="accent4">
                  <a:lumMod val="50000"/>
                </a:schemeClr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Arrow Connector 298">
              <a:extLst>
                <a:ext uri="{FF2B5EF4-FFF2-40B4-BE49-F238E27FC236}">
                  <a16:creationId xmlns:a16="http://schemas.microsoft.com/office/drawing/2014/main" id="{E21282CE-BE70-B647-A673-3E37A81409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6869" y="4779710"/>
              <a:ext cx="164909" cy="0"/>
            </a:xfrm>
            <a:prstGeom prst="straightConnector1">
              <a:avLst/>
            </a:prstGeom>
            <a:ln w="9525">
              <a:solidFill>
                <a:schemeClr val="accent4">
                  <a:lumMod val="50000"/>
                </a:schemeClr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Arrow Connector 299">
              <a:extLst>
                <a:ext uri="{FF2B5EF4-FFF2-40B4-BE49-F238E27FC236}">
                  <a16:creationId xmlns:a16="http://schemas.microsoft.com/office/drawing/2014/main" id="{E7E300DF-1606-3B48-8E58-E3EA4E829F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42783" y="4751124"/>
              <a:ext cx="164909" cy="0"/>
            </a:xfrm>
            <a:prstGeom prst="straightConnector1">
              <a:avLst/>
            </a:prstGeom>
            <a:ln w="9525">
              <a:solidFill>
                <a:schemeClr val="accent4">
                  <a:lumMod val="50000"/>
                </a:schemeClr>
              </a:solidFill>
              <a:headEnd w="sm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6" name="Cube 335">
              <a:extLst>
                <a:ext uri="{FF2B5EF4-FFF2-40B4-BE49-F238E27FC236}">
                  <a16:creationId xmlns:a16="http://schemas.microsoft.com/office/drawing/2014/main" id="{26CCDDFE-3B85-D74A-98D3-70E4FCEE15D7}"/>
                </a:ext>
              </a:extLst>
            </p:cNvPr>
            <p:cNvSpPr/>
            <p:nvPr/>
          </p:nvSpPr>
          <p:spPr>
            <a:xfrm rot="16200000">
              <a:off x="7701071" y="5032814"/>
              <a:ext cx="76644" cy="72532"/>
            </a:xfrm>
            <a:prstGeom prst="cube">
              <a:avLst>
                <a:gd name="adj" fmla="val 34650"/>
              </a:avLst>
            </a:prstGeom>
            <a:solidFill>
              <a:schemeClr val="accent1">
                <a:lumMod val="20000"/>
                <a:lumOff val="80000"/>
                <a:alpha val="44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37" name="Picture 336">
              <a:extLst>
                <a:ext uri="{FF2B5EF4-FFF2-40B4-BE49-F238E27FC236}">
                  <a16:creationId xmlns:a16="http://schemas.microsoft.com/office/drawing/2014/main" id="{A439E0B4-DFB7-6348-89D5-1E83412B29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546943" y="5785555"/>
              <a:ext cx="1099984" cy="977057"/>
            </a:xfrm>
            <a:prstGeom prst="rect">
              <a:avLst/>
            </a:prstGeom>
          </p:spPr>
        </p:pic>
        <p:pic>
          <p:nvPicPr>
            <p:cNvPr id="341" name="Google Shape;63;p14">
              <a:extLst>
                <a:ext uri="{FF2B5EF4-FFF2-40B4-BE49-F238E27FC236}">
                  <a16:creationId xmlns:a16="http://schemas.microsoft.com/office/drawing/2014/main" id="{34B6DCED-67A4-134E-82CD-954E3590ED7D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17">
              <a:alphaModFix/>
            </a:blip>
            <a:srcRect l="32061" t="50165" r="31855" b="31783"/>
            <a:stretch/>
          </p:blipFill>
          <p:spPr>
            <a:xfrm>
              <a:off x="3411080" y="4497190"/>
              <a:ext cx="1271716" cy="848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2" name="Google Shape;73;p15">
              <a:extLst>
                <a:ext uri="{FF2B5EF4-FFF2-40B4-BE49-F238E27FC236}">
                  <a16:creationId xmlns:a16="http://schemas.microsoft.com/office/drawing/2014/main" id="{92043A7E-6CDF-6240-BA11-5ADB2186C1C5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18">
              <a:alphaModFix/>
            </a:blip>
            <a:srcRect l="8675" t="14072" b="37100"/>
            <a:stretch/>
          </p:blipFill>
          <p:spPr>
            <a:xfrm rot="10800000">
              <a:off x="4841682" y="4468817"/>
              <a:ext cx="1268037" cy="904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3" name="Picture 342" descr="A close up of a map&#10;&#10;Description automatically generated">
              <a:extLst>
                <a:ext uri="{FF2B5EF4-FFF2-40B4-BE49-F238E27FC236}">
                  <a16:creationId xmlns:a16="http://schemas.microsoft.com/office/drawing/2014/main" id="{1308593F-8636-FB42-800E-72B5F0C7B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2644" y="5406394"/>
              <a:ext cx="1353204" cy="1402994"/>
            </a:xfrm>
            <a:prstGeom prst="rect">
              <a:avLst/>
            </a:prstGeom>
          </p:spPr>
        </p:pic>
        <p:pic>
          <p:nvPicPr>
            <p:cNvPr id="30" name="Picture 29" descr="A close up of a map&#10;&#10;Description automatically generated">
              <a:extLst>
                <a:ext uri="{FF2B5EF4-FFF2-40B4-BE49-F238E27FC236}">
                  <a16:creationId xmlns:a16="http://schemas.microsoft.com/office/drawing/2014/main" id="{7F913C61-09F9-DC43-806D-013AAA6064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3" t="6380" r="8327" b="3760"/>
            <a:stretch/>
          </p:blipFill>
          <p:spPr>
            <a:xfrm>
              <a:off x="4769289" y="5406394"/>
              <a:ext cx="1421908" cy="14029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6550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7A503F90-B071-954A-84D2-6B56AEFED030}"/>
              </a:ext>
            </a:extLst>
          </p:cNvPr>
          <p:cNvSpPr/>
          <p:nvPr/>
        </p:nvSpPr>
        <p:spPr>
          <a:xfrm>
            <a:off x="5704293" y="4456776"/>
            <a:ext cx="3358935" cy="2373491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8E04849-E8BB-B64B-9F0B-BA6F8EC51D34}"/>
              </a:ext>
            </a:extLst>
          </p:cNvPr>
          <p:cNvSpPr/>
          <p:nvPr/>
        </p:nvSpPr>
        <p:spPr>
          <a:xfrm>
            <a:off x="35495" y="4456776"/>
            <a:ext cx="5611309" cy="2373491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21C3993-C39B-B74B-9255-10D49C9D5877}"/>
              </a:ext>
            </a:extLst>
          </p:cNvPr>
          <p:cNvSpPr/>
          <p:nvPr/>
        </p:nvSpPr>
        <p:spPr>
          <a:xfrm>
            <a:off x="35496" y="500945"/>
            <a:ext cx="9027733" cy="3903567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3AEC2F4E-1AE9-AA49-90AD-B83F5B16B28F}"/>
              </a:ext>
            </a:extLst>
          </p:cNvPr>
          <p:cNvSpPr txBox="1"/>
          <p:nvPr/>
        </p:nvSpPr>
        <p:spPr>
          <a:xfrm>
            <a:off x="399967" y="117207"/>
            <a:ext cx="8813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New amplification structures for </a:t>
            </a:r>
            <a:r>
              <a:rPr lang="en-US" sz="1600" b="1" dirty="0">
                <a:solidFill>
                  <a:srgbClr val="00B0F0"/>
                </a:solidFill>
              </a:rPr>
              <a:t>pressurized</a:t>
            </a:r>
            <a:r>
              <a:rPr lang="en-US" sz="1600" dirty="0"/>
              <a:t> time projection chambers (e.g., NEXT). </a:t>
            </a:r>
            <a:r>
              <a:rPr lang="en-US" sz="1600" i="1" dirty="0"/>
              <a:t>Expanded…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72DB7A-BBA8-3242-95E3-5F9ABC87DEEC}"/>
              </a:ext>
            </a:extLst>
          </p:cNvPr>
          <p:cNvSpPr txBox="1"/>
          <p:nvPr/>
        </p:nvSpPr>
        <p:spPr>
          <a:xfrm>
            <a:off x="1331640" y="476672"/>
            <a:ext cx="2616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 concept for 𝛽𝛽0𝜈 searches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82E5E83-187E-574A-B68B-5289C27AF6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07" b="7047"/>
          <a:stretch/>
        </p:blipFill>
        <p:spPr>
          <a:xfrm>
            <a:off x="107504" y="859814"/>
            <a:ext cx="4790876" cy="32307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BED2483-3BFA-4F44-9608-A1C3F4C4A791}"/>
              </a:ext>
            </a:extLst>
          </p:cNvPr>
          <p:cNvSpPr txBox="1"/>
          <p:nvPr/>
        </p:nvSpPr>
        <p:spPr>
          <a:xfrm>
            <a:off x="1574059" y="830436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-28 kV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AB5E68-B278-A34B-A1E6-18DBA0B1B5A5}"/>
              </a:ext>
            </a:extLst>
          </p:cNvPr>
          <p:cNvSpPr txBox="1"/>
          <p:nvPr/>
        </p:nvSpPr>
        <p:spPr>
          <a:xfrm>
            <a:off x="2772221" y="830436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-7.9 kV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92F6EC-EF23-F447-B5F0-9D8274A778A3}"/>
              </a:ext>
            </a:extLst>
          </p:cNvPr>
          <p:cNvSpPr txBox="1"/>
          <p:nvPr/>
        </p:nvSpPr>
        <p:spPr>
          <a:xfrm>
            <a:off x="1335496" y="4096736"/>
            <a:ext cx="1742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drift</a:t>
            </a:r>
            <a:r>
              <a:rPr lang="en-US" dirty="0"/>
              <a:t> = -53 kV/cm/bar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8085C6-9C55-E34F-A26D-80D6F979071F}"/>
              </a:ext>
            </a:extLst>
          </p:cNvPr>
          <p:cNvSpPr txBox="1"/>
          <p:nvPr/>
        </p:nvSpPr>
        <p:spPr>
          <a:xfrm>
            <a:off x="3434880" y="4096736"/>
            <a:ext cx="1813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baseline="-25000" dirty="0"/>
              <a:t>EL</a:t>
            </a:r>
            <a:r>
              <a:rPr lang="en-US" dirty="0"/>
              <a:t> = -1.32 kV/cm/bar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72E22D-F466-C44F-B1B3-018FAF614FB9}"/>
              </a:ext>
            </a:extLst>
          </p:cNvPr>
          <p:cNvSpPr txBox="1"/>
          <p:nvPr/>
        </p:nvSpPr>
        <p:spPr>
          <a:xfrm>
            <a:off x="2064488" y="1066205"/>
            <a:ext cx="876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 = 10bar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B8E397-B39F-7444-B75B-1C2D7C5A43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4711" y="875725"/>
            <a:ext cx="1685641" cy="16716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BE7FE7-5195-E249-9C7E-405E4BEF18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5219" y="2691201"/>
            <a:ext cx="1685641" cy="1641859"/>
          </a:xfrm>
          <a:prstGeom prst="rect">
            <a:avLst/>
          </a:prstGeom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D37A7B09-6D15-AF40-94D4-F43F9BC098FC}"/>
              </a:ext>
            </a:extLst>
          </p:cNvPr>
          <p:cNvSpPr/>
          <p:nvPr/>
        </p:nvSpPr>
        <p:spPr>
          <a:xfrm>
            <a:off x="5220072" y="2475177"/>
            <a:ext cx="503886" cy="216024"/>
          </a:xfrm>
          <a:prstGeom prst="rightArrow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8B7E1BC-C55D-D242-BC9D-CC98B5A868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222" y="4806961"/>
            <a:ext cx="3761404" cy="147925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BDF817E-5BB7-9C4B-89EB-FF1BEC6438D6}"/>
              </a:ext>
            </a:extLst>
          </p:cNvPr>
          <p:cNvSpPr txBox="1"/>
          <p:nvPr/>
        </p:nvSpPr>
        <p:spPr>
          <a:xfrm>
            <a:off x="107504" y="6535776"/>
            <a:ext cx="3318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stainless steel elastic limit: 700N/mm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FC9F34-0C35-9D46-8C1F-64305C0F2C85}"/>
              </a:ext>
            </a:extLst>
          </p:cNvPr>
          <p:cNvSpPr txBox="1"/>
          <p:nvPr/>
        </p:nvSpPr>
        <p:spPr>
          <a:xfrm>
            <a:off x="107504" y="6266475"/>
            <a:ext cx="5117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typical size of NEXT-100 (1m). NEXT-1T is at least 2m in size!.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E03536-52B8-9C49-9246-8779C0F8B67F}"/>
              </a:ext>
            </a:extLst>
          </p:cNvPr>
          <p:cNvSpPr txBox="1"/>
          <p:nvPr/>
        </p:nvSpPr>
        <p:spPr>
          <a:xfrm>
            <a:off x="137000" y="4517239"/>
            <a:ext cx="5307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Unfortunately</a:t>
            </a:r>
            <a:r>
              <a:rPr lang="en-US" dirty="0"/>
              <a:t>, electrostatic mesh/wire   sagging limits the detector size!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DC8E3B-8B59-5948-9EC5-7B215DCA5722}"/>
              </a:ext>
            </a:extLst>
          </p:cNvPr>
          <p:cNvSpPr txBox="1"/>
          <p:nvPr/>
        </p:nvSpPr>
        <p:spPr>
          <a:xfrm>
            <a:off x="5832648" y="4509120"/>
            <a:ext cx="3203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Alternative</a:t>
            </a:r>
            <a:r>
              <a:rPr lang="en-US" dirty="0"/>
              <a:t>:</a:t>
            </a:r>
          </a:p>
          <a:p>
            <a:r>
              <a:rPr lang="en-US" dirty="0"/>
              <a:t>develop rugged and versatile structures that can be customized at will.</a:t>
            </a:r>
          </a:p>
          <a:p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60AED56-A08D-A945-A55A-9E49048FEEC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9" t="2552" r="59918" b="1220"/>
          <a:stretch/>
        </p:blipFill>
        <p:spPr>
          <a:xfrm>
            <a:off x="5754438" y="5417732"/>
            <a:ext cx="1381235" cy="130575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FED1369-D9EE-9F4E-AEC9-70870C6EBA8F}"/>
              </a:ext>
            </a:extLst>
          </p:cNvPr>
          <p:cNvSpPr txBox="1"/>
          <p:nvPr/>
        </p:nvSpPr>
        <p:spPr>
          <a:xfrm>
            <a:off x="8612959" y="4404512"/>
            <a:ext cx="444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92D050"/>
                </a:solidFill>
                <a:sym typeface="Wingdings" pitchFamily="2" charset="2"/>
              </a:rPr>
              <a:t></a:t>
            </a:r>
            <a:endParaRPr lang="en-US" sz="2400" dirty="0">
              <a:solidFill>
                <a:srgbClr val="92D05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DA1A478-A60A-914D-AE97-2BBF07BFFB55}"/>
              </a:ext>
            </a:extLst>
          </p:cNvPr>
          <p:cNvSpPr txBox="1"/>
          <p:nvPr/>
        </p:nvSpPr>
        <p:spPr>
          <a:xfrm>
            <a:off x="4737542" y="5209241"/>
            <a:ext cx="444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2D56E2A-E3C3-4C4B-B27F-A7C65AF4BA73}"/>
              </a:ext>
            </a:extLst>
          </p:cNvPr>
          <p:cNvGrpSpPr/>
          <p:nvPr/>
        </p:nvGrpSpPr>
        <p:grpSpPr>
          <a:xfrm>
            <a:off x="2987824" y="1556792"/>
            <a:ext cx="864096" cy="3570235"/>
            <a:chOff x="2987824" y="1556792"/>
            <a:chExt cx="864096" cy="357023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8F44288-F8E6-CD49-9F08-FD6882916DF2}"/>
                </a:ext>
              </a:extLst>
            </p:cNvPr>
            <p:cNvSpPr/>
            <p:nvPr/>
          </p:nvSpPr>
          <p:spPr>
            <a:xfrm>
              <a:off x="3434880" y="1556792"/>
              <a:ext cx="417040" cy="2160240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A34E5D90-28E9-A044-9993-DA3801374E1C}"/>
                </a:ext>
              </a:extLst>
            </p:cNvPr>
            <p:cNvSpPr/>
            <p:nvPr/>
          </p:nvSpPr>
          <p:spPr>
            <a:xfrm>
              <a:off x="2987824" y="3647768"/>
              <a:ext cx="383458" cy="1479259"/>
            </a:xfrm>
            <a:custGeom>
              <a:avLst/>
              <a:gdLst>
                <a:gd name="connsiteX0" fmla="*/ 383458 w 383458"/>
                <a:gd name="connsiteY0" fmla="*/ 0 h 1356851"/>
                <a:gd name="connsiteX1" fmla="*/ 167149 w 383458"/>
                <a:gd name="connsiteY1" fmla="*/ 314632 h 1356851"/>
                <a:gd name="connsiteX2" fmla="*/ 29497 w 383458"/>
                <a:gd name="connsiteY2" fmla="*/ 914400 h 1356851"/>
                <a:gd name="connsiteX3" fmla="*/ 0 w 383458"/>
                <a:gd name="connsiteY3" fmla="*/ 1356851 h 135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458" h="1356851">
                  <a:moveTo>
                    <a:pt x="383458" y="0"/>
                  </a:moveTo>
                  <a:cubicBezTo>
                    <a:pt x="304800" y="81116"/>
                    <a:pt x="226142" y="162232"/>
                    <a:pt x="167149" y="314632"/>
                  </a:cubicBezTo>
                  <a:cubicBezTo>
                    <a:pt x="108156" y="467032"/>
                    <a:pt x="57355" y="740697"/>
                    <a:pt x="29497" y="914400"/>
                  </a:cubicBezTo>
                  <a:cubicBezTo>
                    <a:pt x="1639" y="1088103"/>
                    <a:pt x="819" y="1222477"/>
                    <a:pt x="0" y="1356851"/>
                  </a:cubicBezTo>
                </a:path>
              </a:pathLst>
            </a:custGeom>
            <a:noFill/>
            <a:ln>
              <a:solidFill>
                <a:srgbClr val="00B0F0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13DDD77C-7AE9-A34C-BF68-7497C41933C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"/>
          <a:stretch/>
        </p:blipFill>
        <p:spPr>
          <a:xfrm>
            <a:off x="7175596" y="5502555"/>
            <a:ext cx="1804625" cy="115815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57D8116-A1C4-C54F-BCA5-2B45FF89239E}"/>
              </a:ext>
            </a:extLst>
          </p:cNvPr>
          <p:cNvSpPr/>
          <p:nvPr/>
        </p:nvSpPr>
        <p:spPr>
          <a:xfrm>
            <a:off x="3512200" y="6604303"/>
            <a:ext cx="2232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aseline="30000" dirty="0">
                <a:solidFill>
                  <a:srgbClr val="000000"/>
                </a:solidFill>
                <a:latin typeface="Times" pitchFamily="2" charset="0"/>
              </a:rPr>
              <a:t>*</a:t>
            </a:r>
            <a:r>
              <a:rPr lang="es-ES" sz="1200" dirty="0">
                <a:solidFill>
                  <a:srgbClr val="000000"/>
                </a:solidFill>
                <a:latin typeface="Times" pitchFamily="2" charset="0"/>
              </a:rPr>
              <a:t>JINST 13 (2018) no.10, P10002</a:t>
            </a:r>
            <a:endParaRPr lang="en-US" sz="1200" dirty="0">
              <a:latin typeface="Times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8F5D95-9374-B047-AF7D-D5471C71CC7E}"/>
              </a:ext>
            </a:extLst>
          </p:cNvPr>
          <p:cNvSpPr/>
          <p:nvPr/>
        </p:nvSpPr>
        <p:spPr>
          <a:xfrm>
            <a:off x="3502040" y="6650551"/>
            <a:ext cx="2134604" cy="16955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1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Rectangle 255">
            <a:extLst>
              <a:ext uri="{FF2B5EF4-FFF2-40B4-BE49-F238E27FC236}">
                <a16:creationId xmlns:a16="http://schemas.microsoft.com/office/drawing/2014/main" id="{D65FEC0E-8101-F44A-9EBF-138BC3B687BC}"/>
              </a:ext>
            </a:extLst>
          </p:cNvPr>
          <p:cNvSpPr/>
          <p:nvPr/>
        </p:nvSpPr>
        <p:spPr>
          <a:xfrm>
            <a:off x="2632042" y="3947489"/>
            <a:ext cx="3578789" cy="2830061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68E3EDFC-8787-934E-87F6-1A8656D23C55}"/>
              </a:ext>
            </a:extLst>
          </p:cNvPr>
          <p:cNvSpPr/>
          <p:nvPr/>
        </p:nvSpPr>
        <p:spPr>
          <a:xfrm>
            <a:off x="6267512" y="1211777"/>
            <a:ext cx="2844000" cy="3864562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6ECE6FAA-2B18-2847-9049-F9FDA1702A03}"/>
              </a:ext>
            </a:extLst>
          </p:cNvPr>
          <p:cNvSpPr/>
          <p:nvPr/>
        </p:nvSpPr>
        <p:spPr>
          <a:xfrm>
            <a:off x="3144464" y="544330"/>
            <a:ext cx="2664712" cy="3006647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848B9BE6-D038-0E46-8EBF-031D25DF9EEA}"/>
              </a:ext>
            </a:extLst>
          </p:cNvPr>
          <p:cNvSpPr/>
          <p:nvPr/>
        </p:nvSpPr>
        <p:spPr>
          <a:xfrm>
            <a:off x="-2503" y="600944"/>
            <a:ext cx="2581127" cy="3642991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3AEC2F4E-1AE9-AA49-90AD-B83F5B16B28F}"/>
              </a:ext>
            </a:extLst>
          </p:cNvPr>
          <p:cNvSpPr txBox="1"/>
          <p:nvPr/>
        </p:nvSpPr>
        <p:spPr>
          <a:xfrm>
            <a:off x="399967" y="117207"/>
            <a:ext cx="8813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New amplification structures for </a:t>
            </a:r>
            <a:r>
              <a:rPr lang="en-US" sz="1600" b="1" dirty="0">
                <a:solidFill>
                  <a:srgbClr val="00B0F0"/>
                </a:solidFill>
              </a:rPr>
              <a:t>pressurized</a:t>
            </a:r>
            <a:r>
              <a:rPr lang="en-US" sz="1600" dirty="0"/>
              <a:t> time projection chambers (e.g., NEXT). </a:t>
            </a:r>
            <a:r>
              <a:rPr lang="en-US" sz="1600" i="1" dirty="0"/>
              <a:t>Expanded…</a:t>
            </a: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A66403-C1FE-1C4D-83AF-2FEDBF171D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69" t="2552" r="59918" b="1220"/>
          <a:stretch/>
        </p:blipFill>
        <p:spPr>
          <a:xfrm>
            <a:off x="3782462" y="883213"/>
            <a:ext cx="1381235" cy="13057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318CB0-2B4A-FB4E-89FF-E62C05615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320" y="1836827"/>
            <a:ext cx="2769176" cy="31843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6AF363-DD76-A24B-9B19-B274BD0ACF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2404" y="4293096"/>
            <a:ext cx="3469013" cy="24300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F8C9CC-2559-5747-A42C-BB0578D002B1}"/>
              </a:ext>
            </a:extLst>
          </p:cNvPr>
          <p:cNvSpPr txBox="1"/>
          <p:nvPr/>
        </p:nvSpPr>
        <p:spPr>
          <a:xfrm>
            <a:off x="3192881" y="548680"/>
            <a:ext cx="2677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II. </a:t>
            </a:r>
            <a:r>
              <a:rPr lang="en-US" dirty="0"/>
              <a:t>Fabrication (CERN workshops)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E511BF50-D346-AA46-99B0-8D1972F9C758}"/>
              </a:ext>
            </a:extLst>
          </p:cNvPr>
          <p:cNvSpPr txBox="1"/>
          <p:nvPr/>
        </p:nvSpPr>
        <p:spPr>
          <a:xfrm>
            <a:off x="6902202" y="1225038"/>
            <a:ext cx="1640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III. </a:t>
            </a:r>
            <a:r>
              <a:rPr lang="en-US" dirty="0"/>
              <a:t>Characterization</a:t>
            </a:r>
          </a:p>
          <a:p>
            <a:pPr algn="ctr"/>
            <a:r>
              <a:rPr lang="en-US" dirty="0"/>
              <a:t>(IGFAE)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73B895D6-D9B8-EE44-8E67-F4F79A1E8129}"/>
              </a:ext>
            </a:extLst>
          </p:cNvPr>
          <p:cNvSpPr txBox="1"/>
          <p:nvPr/>
        </p:nvSpPr>
        <p:spPr>
          <a:xfrm>
            <a:off x="3391813" y="3947489"/>
            <a:ext cx="2083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IV. </a:t>
            </a:r>
            <a:r>
              <a:rPr lang="en-US" dirty="0"/>
              <a:t>Data analysis (IGFAE)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2AC082-5CD8-D343-ABE1-D204B88A6A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01" y="931531"/>
            <a:ext cx="2469847" cy="3252123"/>
          </a:xfrm>
          <a:prstGeom prst="rect">
            <a:avLst/>
          </a:prstGeom>
        </p:spPr>
      </p:pic>
      <p:sp>
        <p:nvSpPr>
          <p:cNvPr id="227" name="TextBox 226">
            <a:extLst>
              <a:ext uri="{FF2B5EF4-FFF2-40B4-BE49-F238E27FC236}">
                <a16:creationId xmlns:a16="http://schemas.microsoft.com/office/drawing/2014/main" id="{FE55DE02-0886-D641-B862-C13CD425B5B4}"/>
              </a:ext>
            </a:extLst>
          </p:cNvPr>
          <p:cNvSpPr txBox="1"/>
          <p:nvPr/>
        </p:nvSpPr>
        <p:spPr>
          <a:xfrm>
            <a:off x="333076" y="600944"/>
            <a:ext cx="20948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I. </a:t>
            </a:r>
            <a:r>
              <a:rPr lang="en-US" dirty="0"/>
              <a:t>Design phase (IGFAE)</a:t>
            </a:r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42AD0458-EDCB-0D40-BFC8-68A99370B0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085" t="1220" b="1220"/>
          <a:stretch/>
        </p:blipFill>
        <p:spPr>
          <a:xfrm>
            <a:off x="3466196" y="2251375"/>
            <a:ext cx="2008623" cy="1263586"/>
          </a:xfrm>
          <a:prstGeom prst="rect">
            <a:avLst/>
          </a:prstGeom>
        </p:spPr>
      </p:pic>
      <p:sp>
        <p:nvSpPr>
          <p:cNvPr id="11" name="Curved Left Arrow 10">
            <a:extLst>
              <a:ext uri="{FF2B5EF4-FFF2-40B4-BE49-F238E27FC236}">
                <a16:creationId xmlns:a16="http://schemas.microsoft.com/office/drawing/2014/main" id="{B0AB4A7D-37E0-EE4D-8C0F-EBC476EA2B8F}"/>
              </a:ext>
            </a:extLst>
          </p:cNvPr>
          <p:cNvSpPr/>
          <p:nvPr/>
        </p:nvSpPr>
        <p:spPr>
          <a:xfrm rot="15147159">
            <a:off x="2730566" y="201691"/>
            <a:ext cx="264888" cy="782228"/>
          </a:xfrm>
          <a:prstGeom prst="curvedLeftArrow">
            <a:avLst>
              <a:gd name="adj1" fmla="val 25000"/>
              <a:gd name="adj2" fmla="val 85669"/>
              <a:gd name="adj3" fmla="val 25000"/>
            </a:avLst>
          </a:prstGeom>
          <a:solidFill>
            <a:srgbClr val="92D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7" name="Curved Left Arrow 256">
            <a:extLst>
              <a:ext uri="{FF2B5EF4-FFF2-40B4-BE49-F238E27FC236}">
                <a16:creationId xmlns:a16="http://schemas.microsoft.com/office/drawing/2014/main" id="{9FBA5B83-9712-544F-A2C3-1F5ADB61F15A}"/>
              </a:ext>
            </a:extLst>
          </p:cNvPr>
          <p:cNvSpPr/>
          <p:nvPr/>
        </p:nvSpPr>
        <p:spPr>
          <a:xfrm rot="17166677">
            <a:off x="5999471" y="664924"/>
            <a:ext cx="264888" cy="811124"/>
          </a:xfrm>
          <a:prstGeom prst="curvedLeftArrow">
            <a:avLst>
              <a:gd name="adj1" fmla="val 25000"/>
              <a:gd name="adj2" fmla="val 85669"/>
              <a:gd name="adj3" fmla="val 25000"/>
            </a:avLst>
          </a:prstGeom>
          <a:solidFill>
            <a:srgbClr val="92D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Up Arrow 11">
            <a:extLst>
              <a:ext uri="{FF2B5EF4-FFF2-40B4-BE49-F238E27FC236}">
                <a16:creationId xmlns:a16="http://schemas.microsoft.com/office/drawing/2014/main" id="{2E782DCD-D335-0349-A54E-B742F2A18A23}"/>
              </a:ext>
            </a:extLst>
          </p:cNvPr>
          <p:cNvSpPr/>
          <p:nvPr/>
        </p:nvSpPr>
        <p:spPr>
          <a:xfrm rot="8749609">
            <a:off x="5500508" y="3586038"/>
            <a:ext cx="810103" cy="264703"/>
          </a:xfrm>
          <a:prstGeom prst="curvedUpArrow">
            <a:avLst>
              <a:gd name="adj1" fmla="val 26704"/>
              <a:gd name="adj2" fmla="val 85748"/>
              <a:gd name="adj3" fmla="val 26748"/>
            </a:avLst>
          </a:prstGeom>
          <a:solidFill>
            <a:srgbClr val="92D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220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1ACD0720-69AC-6248-93E4-CB9BF3322EC3}"/>
              </a:ext>
            </a:extLst>
          </p:cNvPr>
          <p:cNvSpPr/>
          <p:nvPr/>
        </p:nvSpPr>
        <p:spPr>
          <a:xfrm>
            <a:off x="933159" y="4561885"/>
            <a:ext cx="7278569" cy="2296115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19C57C7-2D6E-1D45-A784-E87A68123BED}"/>
              </a:ext>
            </a:extLst>
          </p:cNvPr>
          <p:cNvSpPr/>
          <p:nvPr/>
        </p:nvSpPr>
        <p:spPr>
          <a:xfrm>
            <a:off x="295374" y="493248"/>
            <a:ext cx="8525098" cy="3895751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3AEC2F4E-1AE9-AA49-90AD-B83F5B16B28F}"/>
              </a:ext>
            </a:extLst>
          </p:cNvPr>
          <p:cNvSpPr txBox="1"/>
          <p:nvPr/>
        </p:nvSpPr>
        <p:spPr>
          <a:xfrm>
            <a:off x="399967" y="117207"/>
            <a:ext cx="8813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New amplification structures for </a:t>
            </a:r>
            <a:r>
              <a:rPr lang="en-US" sz="1600" b="1" dirty="0">
                <a:solidFill>
                  <a:srgbClr val="00B0F0"/>
                </a:solidFill>
              </a:rPr>
              <a:t>pressurized</a:t>
            </a:r>
            <a:r>
              <a:rPr lang="en-US" sz="1600" dirty="0"/>
              <a:t> time projection chambers (e.g., NEXT). </a:t>
            </a:r>
            <a:r>
              <a:rPr lang="en-US" sz="1600" i="1" dirty="0"/>
              <a:t>Expanded…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50B731-D58F-8146-916C-8C70A19A3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102683"/>
            <a:ext cx="3939868" cy="31409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02ED60-7998-0A48-9E52-488803382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578" y="1102683"/>
            <a:ext cx="3811160" cy="314096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837F9D9-2713-1348-86A6-5ACC64E156C2}"/>
              </a:ext>
            </a:extLst>
          </p:cNvPr>
          <p:cNvSpPr txBox="1"/>
          <p:nvPr/>
        </p:nvSpPr>
        <p:spPr>
          <a:xfrm>
            <a:off x="3851920" y="476672"/>
            <a:ext cx="1304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V. </a:t>
            </a:r>
            <a:r>
              <a:rPr lang="en-US" dirty="0"/>
              <a:t>Some results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4FF0A9-20CA-1348-9834-2019902A0A4C}"/>
              </a:ext>
            </a:extLst>
          </p:cNvPr>
          <p:cNvSpPr txBox="1"/>
          <p:nvPr/>
        </p:nvSpPr>
        <p:spPr>
          <a:xfrm>
            <a:off x="1835696" y="781281"/>
            <a:ext cx="1067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optical gain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D75129-ACB2-8E40-A127-62F6FC343BD1}"/>
              </a:ext>
            </a:extLst>
          </p:cNvPr>
          <p:cNvSpPr txBox="1"/>
          <p:nvPr/>
        </p:nvSpPr>
        <p:spPr>
          <a:xfrm>
            <a:off x="6162995" y="781280"/>
            <a:ext cx="1433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resolution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CCDDB4-DFB7-E14B-B64E-46D2F996AC17}"/>
              </a:ext>
            </a:extLst>
          </p:cNvPr>
          <p:cNvSpPr txBox="1"/>
          <p:nvPr/>
        </p:nvSpPr>
        <p:spPr>
          <a:xfrm>
            <a:off x="1187623" y="4644425"/>
            <a:ext cx="6768753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First proof that this type of structure works at least as well as a conventional electroluminescence mesh in NEXT conditions!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C57AF2-6E8F-AB4E-948F-9CA3846FE669}"/>
              </a:ext>
            </a:extLst>
          </p:cNvPr>
          <p:cNvSpPr txBox="1"/>
          <p:nvPr/>
        </p:nvSpPr>
        <p:spPr>
          <a:xfrm>
            <a:off x="1187623" y="5445224"/>
            <a:ext cx="6768753" cy="138499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Next steps:</a:t>
            </a:r>
          </a:p>
          <a:p>
            <a:pPr algn="just"/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Optimize the geometry (several patterns have been produced). At Santiago, several post-processing steps will be tried (wavelength shifting and resistive coating).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Scale-up the chosen design to at least 50cm x 50cm.</a:t>
            </a:r>
          </a:p>
        </p:txBody>
      </p:sp>
    </p:spTree>
    <p:extLst>
      <p:ext uri="{BB962C8B-B14F-4D97-AF65-F5344CB8AC3E}">
        <p14:creationId xmlns:p14="http://schemas.microsoft.com/office/powerpoint/2010/main" val="262506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1_Diseño predeterminado">
  <a:themeElements>
    <a:clrScheme name="1_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iseño predeterminado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13688</TotalTime>
  <Words>868</Words>
  <Application>Microsoft Macintosh PowerPoint</Application>
  <PresentationFormat>On-screen Show (4:3)</PresentationFormat>
  <Paragraphs>169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Comic Sans MS</vt:lpstr>
      <vt:lpstr>Times</vt:lpstr>
      <vt:lpstr>Times New Roman</vt:lpstr>
      <vt:lpstr>1_Diseño predeterminado</vt:lpstr>
      <vt:lpstr>Diseño personalizado</vt:lpstr>
      <vt:lpstr>(WIMP) Dark Matter and the Nature of Neutrinos (part II)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GENP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Diego</dc:creator>
  <cp:lastModifiedBy>GONZALEZ DIAZ DIEGO</cp:lastModifiedBy>
  <cp:revision>2997</cp:revision>
  <dcterms:created xsi:type="dcterms:W3CDTF">2006-02-28T14:51:29Z</dcterms:created>
  <dcterms:modified xsi:type="dcterms:W3CDTF">2020-01-09T07:42:47Z</dcterms:modified>
</cp:coreProperties>
</file>