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3" r:id="rId4"/>
    <p:sldId id="266" r:id="rId5"/>
    <p:sldId id="262" r:id="rId6"/>
    <p:sldId id="265" r:id="rId7"/>
    <p:sldId id="259" r:id="rId8"/>
    <p:sldId id="260" r:id="rId9"/>
    <p:sldId id="261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1D202-42C5-4BAC-9EE9-35724178327C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FD61F-4F96-4023-9A72-7E3841A395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968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FD61F-4F96-4023-9A72-7E3841A3955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137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0335-CBF7-4FF9-9A5D-73D79BEDD0AA}" type="datetime1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081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BE20-5B8D-4A91-94FA-6180EDFFD360}" type="datetime1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66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D9A9-BA44-475B-B273-16220F6CB303}" type="datetime1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529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201B2-9857-48B5-96DC-E611CA447953}" type="datetime1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432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6415-3F86-46AB-B313-711CB357FF41}" type="datetime1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734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2006-4387-4996-B3C2-B5B52FE65F7C}" type="datetime1">
              <a:rPr lang="en-GB" smtClean="0"/>
              <a:t>08/01/2020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87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1EED-DB9E-4A99-99A9-02EA61689DAB}" type="datetime1">
              <a:rPr lang="en-GB" smtClean="0"/>
              <a:t>08/01/2020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001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824D-E014-4809-ACF2-1D2196D3C7C7}" type="datetime1">
              <a:rPr lang="en-GB" smtClean="0"/>
              <a:t>08/01/2020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34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3D55-332D-4F04-906A-FE55D8DA1A03}" type="datetime1">
              <a:rPr lang="en-GB" smtClean="0"/>
              <a:t>08/01/2020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715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5250-2230-49DB-A6CB-F83E250523FB}" type="datetime1">
              <a:rPr lang="en-GB" smtClean="0"/>
              <a:t>08/01/2020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4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8D8-2F26-49ED-8A24-107B359727ED}" type="datetime1">
              <a:rPr lang="en-GB" smtClean="0"/>
              <a:t>08/01/2020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04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F98BB-A356-4BD9-95BC-100AC3913BC4}" type="datetime1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6D8CA-B3D5-4F73-8516-127CBF29C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51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rct=j&amp;q=&amp;esrc=s&amp;source=images&amp;cd=&amp;ved=2ahUKEwiwopifmfTmAhXwyYUKHaPQDTgQjRx6BAgBEAQ&amp;url=https%3A%2F%2Ftwitter.com%2Fcerncourier&amp;psig=AOvVaw3AGc5fItm-FDqf2697l6F_&amp;ust=1578579554020058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com/url?sa=i&amp;rct=j&amp;q=&amp;esrc=s&amp;source=images&amp;cd=&amp;ved=2ahUKEwiwopifmfTmAhXwyYUKHaPQDTgQjRx6BAgBEAQ&amp;url=https%3A%2F%2Ftwitter.com%2Fcerncourier&amp;psig=AOvVaw3AGc5fItm-FDqf2697l6F_&amp;ust=1578579554020058" TargetMode="Externa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1706.01420v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rxiv.org/abs/1912.0916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1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6" name="Picture 5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CustomShape 2"/>
          <p:cNvSpPr/>
          <p:nvPr/>
        </p:nvSpPr>
        <p:spPr>
          <a:xfrm>
            <a:off x="2438400" y="2514600"/>
            <a:ext cx="4118413" cy="7679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b="0" strike="noStrike" spc="-1" dirty="0" smtClean="0">
                <a:solidFill>
                  <a:srgbClr val="FF3300"/>
                </a:solidFill>
                <a:latin typeface="Book Antiqua"/>
                <a:ea typeface="DejaVu Sans"/>
              </a:rPr>
              <a:t>Highlights 2019</a:t>
            </a:r>
            <a:endParaRPr lang="en-US" sz="4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338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10</a:t>
            </a:fld>
            <a:endParaRPr lang="en-GB"/>
          </a:p>
        </p:txBody>
      </p:sp>
      <p:sp>
        <p:nvSpPr>
          <p:cNvPr id="3" name="CustomShape 2"/>
          <p:cNvSpPr/>
          <p:nvPr/>
        </p:nvSpPr>
        <p:spPr>
          <a:xfrm>
            <a:off x="3960" y="152935"/>
            <a:ext cx="3646361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 dirty="0" smtClean="0">
                <a:solidFill>
                  <a:srgbClr val="FF3300"/>
                </a:solidFill>
                <a:latin typeface="Book Antiqua"/>
                <a:ea typeface="DejaVu Sans"/>
              </a:rPr>
              <a:t>Publications, theses…</a:t>
            </a:r>
            <a:endParaRPr lang="en-US" sz="2800" b="0" strike="noStrike" spc="-1" dirty="0">
              <a:latin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5" name="Picture 4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380997" y="5029200"/>
            <a:ext cx="8305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3 Theses presented in 2019 ( 2 of them </a:t>
            </a:r>
            <a:r>
              <a:rPr lang="en-GB" dirty="0" err="1" smtClean="0"/>
              <a:t>cosupervised</a:t>
            </a:r>
            <a:r>
              <a:rPr lang="en-GB" dirty="0" smtClean="0"/>
              <a:t> with members from the previous talk). Now they are postdocs at NIKHEF, Zurich and EPFL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Ongoing: 5 PhD theses, 5 master/bachelor theses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50211" y="443126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Theses: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219200"/>
            <a:ext cx="858886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Publications 2019: </a:t>
            </a:r>
          </a:p>
          <a:p>
            <a:endParaRPr lang="en-GB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/>
              <a:t>7 LHCb PAPERS 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1</a:t>
            </a:r>
            <a:r>
              <a:rPr lang="en-GB" dirty="0" smtClean="0"/>
              <a:t> LHCb CONF (to become paper early 2020)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2</a:t>
            </a:r>
            <a:r>
              <a:rPr lang="en-GB" dirty="0" smtClean="0"/>
              <a:t> LHCb trigger papers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/>
              <a:t>1 LHCb Hardware paper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/>
              <a:t>1 </a:t>
            </a:r>
            <a:r>
              <a:rPr lang="en-GB" dirty="0" err="1" smtClean="0"/>
              <a:t>CodexB</a:t>
            </a:r>
            <a:r>
              <a:rPr lang="en-GB" dirty="0"/>
              <a:t> </a:t>
            </a:r>
            <a:r>
              <a:rPr lang="en-GB" dirty="0" smtClean="0"/>
              <a:t>design paper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7</a:t>
            </a:r>
            <a:r>
              <a:rPr lang="en-GB" dirty="0" smtClean="0"/>
              <a:t> Phenomenology (SUSY, B anomalies, Dark Matter, LLP’s, </a:t>
            </a:r>
            <a:r>
              <a:rPr lang="en-GB" dirty="0" err="1" smtClean="0"/>
              <a:t>Axions</a:t>
            </a:r>
            <a:r>
              <a:rPr lang="en-GB" dirty="0" smtClean="0"/>
              <a:t>, </a:t>
            </a:r>
            <a:r>
              <a:rPr lang="en-GB" dirty="0" err="1" smtClean="0"/>
              <a:t>muonium</a:t>
            </a:r>
            <a:r>
              <a:rPr lang="en-GB" dirty="0" smtClean="0"/>
              <a:t>, Charmless B decays …)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/>
              <a:t>2 Yellow reports (flavour, direct searches)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/>
              <a:t>Other (strangeness program, LLP community) :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7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51519" y="365941"/>
            <a:ext cx="2218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3300"/>
                </a:solidFill>
                <a:latin typeface="Book Antiqua" panose="02040602050305030304" pitchFamily="18" charset="0"/>
              </a:rPr>
              <a:t>B</a:t>
            </a:r>
            <a:r>
              <a:rPr lang="en-GB" sz="2800" baseline="-25000" dirty="0" err="1" smtClean="0">
                <a:solidFill>
                  <a:srgbClr val="FF3300"/>
                </a:solidFill>
                <a:latin typeface="Book Antiqua" panose="02040602050305030304" pitchFamily="18" charset="0"/>
              </a:rPr>
              <a:t>s</a:t>
            </a:r>
            <a:r>
              <a:rPr lang="en-GB" sz="2800" dirty="0" smtClean="0">
                <a:solidFill>
                  <a:srgbClr val="FF3300"/>
                </a:solidFill>
                <a:latin typeface="Book Antiqua" panose="02040602050305030304" pitchFamily="18" charset="0"/>
              </a:rPr>
              <a:t> </a:t>
            </a:r>
            <a:r>
              <a:rPr lang="en-GB" sz="2800" dirty="0" smtClean="0">
                <a:solidFill>
                  <a:srgbClr val="FF3300"/>
                </a:solidFill>
                <a:latin typeface="Book Antiqua" panose="02040602050305030304" pitchFamily="18" charset="0"/>
              </a:rPr>
              <a:t>oscillation</a:t>
            </a:r>
            <a:endParaRPr lang="en-GB" sz="2800" dirty="0">
              <a:solidFill>
                <a:srgbClr val="FF33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19" y="1268760"/>
            <a:ext cx="46805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Bs</a:t>
            </a:r>
            <a:r>
              <a:rPr lang="en-GB" dirty="0" smtClean="0"/>
              <a:t> oscillation parameters and lifetime </a:t>
            </a:r>
            <a:r>
              <a:rPr lang="en-GB" dirty="0" smtClean="0">
                <a:sym typeface="Wingdings" panose="05000000000000000000" pitchFamily="2" charset="2"/>
              </a:rPr>
              <a:t> One of </a:t>
            </a:r>
            <a:r>
              <a:rPr lang="en-GB" dirty="0" err="1" smtClean="0">
                <a:sym typeface="Wingdings" panose="05000000000000000000" pitchFamily="2" charset="2"/>
              </a:rPr>
              <a:t>LHCb’s</a:t>
            </a:r>
            <a:r>
              <a:rPr lang="en-GB" dirty="0" smtClean="0">
                <a:sym typeface="Wingdings" panose="05000000000000000000" pitchFamily="2" charset="2"/>
              </a:rPr>
              <a:t> main goals. Coordinated analysis between many countries (NL, GE, UK, US, CN...)</a:t>
            </a:r>
            <a:endParaRPr lang="en-GB" dirty="0" smtClean="0"/>
          </a:p>
          <a:p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Crucial test for any model that predicts BSM in the </a:t>
            </a:r>
            <a:r>
              <a:rPr lang="en-GB" dirty="0" err="1" smtClean="0"/>
              <a:t>Bs</a:t>
            </a:r>
            <a:r>
              <a:rPr lang="en-GB" dirty="0" smtClean="0"/>
              <a:t> sector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s-ES" dirty="0" smtClean="0"/>
          </a:p>
          <a:p>
            <a:pPr marL="285750" indent="-285750">
              <a:buFont typeface="Arial" charset="0"/>
              <a:buChar char="•"/>
            </a:pPr>
            <a:r>
              <a:rPr lang="es-ES" dirty="0" err="1" smtClean="0"/>
              <a:t>Eg</a:t>
            </a:r>
            <a:r>
              <a:rPr lang="es-ES" dirty="0" smtClean="0"/>
              <a:t>, B </a:t>
            </a:r>
            <a:r>
              <a:rPr lang="es-ES" dirty="0" err="1" smtClean="0"/>
              <a:t>anomalies</a:t>
            </a:r>
            <a:r>
              <a:rPr lang="es-ES" dirty="0" smtClean="0"/>
              <a:t>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1519" y="5445224"/>
            <a:ext cx="6779228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WG Convener: </a:t>
            </a:r>
            <a:r>
              <a:rPr lang="en-GB" dirty="0" err="1" smtClean="0"/>
              <a:t>Veronika</a:t>
            </a:r>
            <a:r>
              <a:rPr lang="en-GB" dirty="0" smtClean="0"/>
              <a:t> </a:t>
            </a:r>
            <a:r>
              <a:rPr lang="en-GB" dirty="0" err="1" smtClean="0"/>
              <a:t>Chobanova</a:t>
            </a:r>
            <a:endParaRPr lang="en-GB" dirty="0" smtClean="0"/>
          </a:p>
          <a:p>
            <a:r>
              <a:rPr lang="en-GB" dirty="0" smtClean="0"/>
              <a:t>PhD </a:t>
            </a:r>
            <a:r>
              <a:rPr lang="en-GB" dirty="0" smtClean="0"/>
              <a:t>thesis: Miriam Lucio (sup.: Diego Martinez </a:t>
            </a:r>
            <a:r>
              <a:rPr lang="en-GB" dirty="0" smtClean="0"/>
              <a:t>&amp; </a:t>
            </a:r>
            <a:r>
              <a:rPr lang="en-GB" dirty="0" err="1" smtClean="0"/>
              <a:t>Veronika</a:t>
            </a:r>
            <a:r>
              <a:rPr lang="en-GB" dirty="0" smtClean="0"/>
              <a:t> </a:t>
            </a:r>
            <a:r>
              <a:rPr lang="en-GB" dirty="0" err="1" smtClean="0"/>
              <a:t>Chobanova</a:t>
            </a:r>
            <a:r>
              <a:rPr lang="en-GB" dirty="0" smtClean="0"/>
              <a:t>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7" name="Picture 6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0" name="Straight Connector 9"/>
          <p:cNvCxnSpPr>
            <a:stCxn id="33" idx="0"/>
          </p:cNvCxnSpPr>
          <p:nvPr/>
        </p:nvCxnSpPr>
        <p:spPr>
          <a:xfrm flipV="1">
            <a:off x="671131" y="4581128"/>
            <a:ext cx="660509" cy="223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384892" y="4581128"/>
            <a:ext cx="810844" cy="51844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331640" y="4110817"/>
            <a:ext cx="935860" cy="470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14678" y="46034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605094" y="4908902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2267500" y="3670385"/>
            <a:ext cx="573598" cy="958877"/>
            <a:chOff x="2267500" y="4140696"/>
            <a:chExt cx="573598" cy="958877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2267500" y="4140696"/>
              <a:ext cx="319844" cy="44043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2267500" y="4581129"/>
              <a:ext cx="231808" cy="50405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518574" y="4149824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μ</a:t>
              </a:r>
              <a:endParaRPr lang="en-GB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518574" y="4730241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μ</a:t>
              </a:r>
              <a:endParaRPr lang="en-GB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70170" y="390507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Ζ’</a:t>
            </a:r>
            <a:endParaRPr lang="en-GB" dirty="0"/>
          </a:p>
        </p:txBody>
      </p:sp>
      <p:sp>
        <p:nvSpPr>
          <p:cNvPr id="38" name="Right Arrow 37"/>
          <p:cNvSpPr/>
          <p:nvPr/>
        </p:nvSpPr>
        <p:spPr>
          <a:xfrm>
            <a:off x="3021439" y="4477762"/>
            <a:ext cx="511954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>
            <a:off x="3744801" y="4005064"/>
            <a:ext cx="504056" cy="5760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3851096" y="4581128"/>
            <a:ext cx="397761" cy="6069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248857" y="4581128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607827" y="415609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563888" y="4730241"/>
                <a:ext cx="3545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/>
                            </a:rPr>
                            <m:t>𝑠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4730241"/>
                <a:ext cx="354521" cy="369332"/>
              </a:xfrm>
              <a:prstGeom prst="rect">
                <a:avLst/>
              </a:prstGeom>
              <a:blipFill rotWithShape="1">
                <a:blip r:embed="rId5"/>
                <a:stretch>
                  <a:fillRect r="-206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Connector 43"/>
          <p:cNvCxnSpPr/>
          <p:nvPr/>
        </p:nvCxnSpPr>
        <p:spPr>
          <a:xfrm flipH="1">
            <a:off x="5220072" y="4149080"/>
            <a:ext cx="319844" cy="4404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5220072" y="4589513"/>
            <a:ext cx="231808" cy="5040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441615" y="4869160"/>
                <a:ext cx="372474" cy="375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1615" y="4869160"/>
                <a:ext cx="372474" cy="37542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5486627" y="4176246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601374" y="414908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Ζ’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78" y="3799959"/>
            <a:ext cx="1621691" cy="410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18069" y="386104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W/A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00" y="889161"/>
            <a:ext cx="4110450" cy="2790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07333" y="889161"/>
            <a:ext cx="234615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LHCb- PAPER-2019-013</a:t>
            </a:r>
          </a:p>
          <a:p>
            <a:endParaRPr lang="en-GB" dirty="0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121" y="2852936"/>
            <a:ext cx="1965427" cy="288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713093" y="4368612"/>
            <a:ext cx="20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SM : - 37 </a:t>
            </a:r>
            <a:r>
              <a:rPr lang="es-ES" dirty="0" smtClean="0">
                <a:sym typeface="Mathematica1"/>
              </a:rPr>
              <a:t> 1 </a:t>
            </a:r>
            <a:r>
              <a:rPr lang="es-ES" dirty="0" err="1" smtClean="0">
                <a:sym typeface="Mathematica1"/>
              </a:rPr>
              <a:t>mrad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8519377" y="1857887"/>
            <a:ext cx="13063" cy="367590"/>
          </a:xfrm>
          <a:prstGeom prst="line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6948264" y="2204864"/>
            <a:ext cx="1561490" cy="313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rot="5400000">
            <a:off x="7984517" y="2314636"/>
            <a:ext cx="811254" cy="265346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6233" y="6292334"/>
            <a:ext cx="2461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Highlighted LHCb,   RSEF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6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3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64" y="2209800"/>
            <a:ext cx="3267536" cy="3607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19" y="548680"/>
            <a:ext cx="4581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00"/>
                </a:solidFill>
                <a:latin typeface="Book Antiqua" panose="02040602050305030304" pitchFamily="18" charset="0"/>
              </a:rPr>
              <a:t>CP Asymmetry in B+ </a:t>
            </a:r>
            <a:r>
              <a:rPr lang="en-GB" sz="2800" dirty="0" smtClean="0">
                <a:solidFill>
                  <a:srgbClr val="FF3300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 3</a:t>
            </a:r>
            <a:r>
              <a:rPr lang="el-GR" sz="2800" dirty="0" smtClean="0">
                <a:solidFill>
                  <a:srgbClr val="FF3300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π</a:t>
            </a:r>
            <a:endParaRPr lang="en-GB" sz="2800" dirty="0">
              <a:solidFill>
                <a:srgbClr val="FF3300"/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Picture 2" descr="Image result for cern courie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50" y="1143000"/>
            <a:ext cx="1443895" cy="144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18224" y="22098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July 2019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8" name="Picture 7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845661" y="4495800"/>
            <a:ext cx="1174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Dalseno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635869" y="1600200"/>
            <a:ext cx="51816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Book Antiqua" panose="02040602050305030304" pitchFamily="18" charset="0"/>
              </a:rPr>
              <a:t>Very large CPV (~60%) observed in B</a:t>
            </a:r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3</a:t>
            </a:r>
            <a:r>
              <a:rPr lang="el-GR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π</a:t>
            </a:r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 decays in certain regions of the </a:t>
            </a:r>
            <a:r>
              <a:rPr lang="en-GB" sz="2000" dirty="0" err="1" smtClean="0">
                <a:latin typeface="Book Antiqua" panose="02040602050305030304" pitchFamily="18" charset="0"/>
                <a:sym typeface="Wingdings" panose="05000000000000000000" pitchFamily="2" charset="2"/>
              </a:rPr>
              <a:t>Dalitz</a:t>
            </a:r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 plane </a:t>
            </a:r>
          </a:p>
          <a:p>
            <a:endParaRPr lang="en-GB" sz="2000" dirty="0">
              <a:latin typeface="Book Antiqua" panose="02040602050305030304" pitchFamily="18" charset="0"/>
              <a:sym typeface="Wingdings" panose="05000000000000000000" pitchFamily="2" charset="2"/>
            </a:endParaRPr>
          </a:p>
          <a:p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In principle it could be accommodated by QCD effects via </a:t>
            </a:r>
            <a:r>
              <a:rPr lang="el-GR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ππ</a:t>
            </a:r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 </a:t>
            </a:r>
            <a:r>
              <a:rPr lang="en-GB" sz="2000" dirty="0" err="1" smtClean="0">
                <a:latin typeface="Book Antiqua" panose="02040602050305030304" pitchFamily="18" charset="0"/>
                <a:sym typeface="Wingdings" panose="05000000000000000000" pitchFamily="2" charset="2"/>
              </a:rPr>
              <a:t>rescattering</a:t>
            </a:r>
            <a:endParaRPr lang="en-GB" sz="2000" dirty="0">
              <a:latin typeface="Book Antiqua" panose="02040602050305030304" pitchFamily="18" charset="0"/>
              <a:sym typeface="Wingdings" panose="05000000000000000000" pitchFamily="2" charset="2"/>
            </a:endParaRPr>
          </a:p>
          <a:p>
            <a:endParaRPr lang="en-GB" sz="2000" dirty="0" smtClean="0">
              <a:latin typeface="Book Antiqua" panose="02040602050305030304" pitchFamily="18" charset="0"/>
              <a:sym typeface="Wingdings" panose="05000000000000000000" pitchFamily="2" charset="2"/>
            </a:endParaRPr>
          </a:p>
          <a:p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Two papers:  </a:t>
            </a:r>
          </a:p>
          <a:p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    </a:t>
            </a:r>
          </a:p>
          <a:p>
            <a:r>
              <a:rPr lang="en-GB" sz="2000" dirty="0">
                <a:latin typeface="Book Antiqua" panose="02040602050305030304" pitchFamily="18" charset="0"/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   * Accepted by PRD (editor suggestion)</a:t>
            </a:r>
          </a:p>
          <a:p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    * Accepted by PRL (</a:t>
            </a:r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editor suggestion)</a:t>
            </a:r>
          </a:p>
          <a:p>
            <a:endParaRPr lang="en-GB" sz="2000" dirty="0" smtClean="0">
              <a:latin typeface="Book Antiqua" panose="02040602050305030304" pitchFamily="18" charset="0"/>
              <a:sym typeface="Wingdings" panose="05000000000000000000" pitchFamily="2" charset="2"/>
            </a:endParaRPr>
          </a:p>
          <a:p>
            <a:endParaRPr lang="en-GB" sz="2000" dirty="0">
              <a:latin typeface="Book Antiqua" panose="02040602050305030304" pitchFamily="18" charset="0"/>
              <a:sym typeface="Wingdings" panose="05000000000000000000" pitchFamily="2" charset="2"/>
            </a:endParaRPr>
          </a:p>
          <a:p>
            <a:r>
              <a:rPr lang="en-GB" sz="2000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Highlighted CERN courier </a:t>
            </a:r>
            <a:r>
              <a:rPr lang="en-GB" sz="2000" b="1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July 2019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59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2"/>
          <p:cNvSpPr txBox="1"/>
          <p:nvPr/>
        </p:nvSpPr>
        <p:spPr>
          <a:xfrm>
            <a:off x="152400" y="1825560"/>
            <a:ext cx="3721020" cy="46670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2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Update</a:t>
            </a:r>
            <a:r>
              <a:rPr lang="es-E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of </a:t>
            </a:r>
            <a:r>
              <a:rPr lang="es-ES" sz="2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dark</a:t>
            </a:r>
            <a:r>
              <a:rPr lang="es-E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photons</a:t>
            </a:r>
            <a:r>
              <a:rPr lang="es-E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with</a:t>
            </a:r>
            <a:r>
              <a:rPr lang="es-E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full Run 2 LHCb </a:t>
            </a:r>
            <a:r>
              <a:rPr lang="es-ES" sz="2000" b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dataset</a:t>
            </a:r>
            <a:endParaRPr lang="es-ES" sz="2000" b="1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 panose="02040602050305030304" pitchFamily="18" charset="0"/>
            </a:endParaRPr>
          </a:p>
          <a:p>
            <a:pPr marL="360">
              <a:lnSpc>
                <a:spcPct val="90000"/>
              </a:lnSpc>
              <a:buClr>
                <a:srgbClr val="000000"/>
              </a:buClr>
            </a:pPr>
            <a:endParaRPr lang="es-E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 panose="02040602050305030304" pitchFamily="18" charset="0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Make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use of </a:t>
            </a:r>
            <a:r>
              <a:rPr lang="es-E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turbo data, i.e., </a:t>
            </a:r>
            <a:r>
              <a:rPr lang="es-ES" sz="2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reconstructed</a:t>
            </a:r>
            <a:r>
              <a:rPr lang="es-E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online 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(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important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achievement</a:t>
            </a:r>
            <a:r>
              <a:rPr lang="es-E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)</a:t>
            </a:r>
          </a:p>
          <a:p>
            <a:pPr marL="360">
              <a:lnSpc>
                <a:spcPct val="90000"/>
              </a:lnSpc>
              <a:buClr>
                <a:srgbClr val="000000"/>
              </a:buClr>
            </a:pPr>
            <a:endParaRPr lang="es-E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 panose="02040602050305030304" pitchFamily="18" charset="0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Look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for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displaced and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prompt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dark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photons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decaying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to </a:t>
            </a:r>
            <a:r>
              <a:rPr lang="es-ES" sz="20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dimuons</a:t>
            </a:r>
            <a:endParaRPr lang="es-ES" sz="20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 panose="02040602050305030304" pitchFamily="18" charset="0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endParaRPr lang="es-E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 panose="02040602050305030304" pitchFamily="18" charset="0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No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discovery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,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but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world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best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result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in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large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chunk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of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parameter</a:t>
            </a:r>
            <a:r>
              <a:rPr lang="es-E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 </a:t>
            </a:r>
            <a:r>
              <a:rPr lang="es-E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 Antiqua" panose="02040602050305030304" pitchFamily="18" charset="0"/>
              </a:rPr>
              <a:t>space</a:t>
            </a:r>
            <a:endParaRPr lang="es-E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 panose="02040602050305030304" pitchFamily="18" charset="0"/>
            </a:endParaRPr>
          </a:p>
        </p:txBody>
      </p:sp>
      <p:pic>
        <p:nvPicPr>
          <p:cNvPr id="41" name="Imagen 3"/>
          <p:cNvPicPr/>
          <p:nvPr/>
        </p:nvPicPr>
        <p:blipFill>
          <a:blip r:embed="rId2"/>
          <a:stretch/>
        </p:blipFill>
        <p:spPr>
          <a:xfrm>
            <a:off x="3957120" y="2266920"/>
            <a:ext cx="4862160" cy="3500280"/>
          </a:xfrm>
          <a:prstGeom prst="rect">
            <a:avLst/>
          </a:prstGeom>
          <a:ln>
            <a:noFill/>
          </a:ln>
        </p:spPr>
      </p:pic>
      <p:sp>
        <p:nvSpPr>
          <p:cNvPr id="42" name="CustomShape 3"/>
          <p:cNvSpPr/>
          <p:nvPr/>
        </p:nvSpPr>
        <p:spPr>
          <a:xfrm>
            <a:off x="4689259" y="1460880"/>
            <a:ext cx="37557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arxiv:1910.06926, accepted for publication in PRL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CustomShape 2"/>
          <p:cNvSpPr/>
          <p:nvPr/>
        </p:nvSpPr>
        <p:spPr>
          <a:xfrm>
            <a:off x="403920" y="304920"/>
            <a:ext cx="3875461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 dirty="0" smtClean="0">
                <a:solidFill>
                  <a:srgbClr val="FF3300"/>
                </a:solidFill>
                <a:latin typeface="Book Antiqua"/>
                <a:ea typeface="DejaVu Sans"/>
              </a:rPr>
              <a:t>Dark Photons searches </a:t>
            </a:r>
            <a:endParaRPr lang="en-US" sz="2800" b="0" strike="noStrike" spc="-1" dirty="0">
              <a:latin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8" name="Picture 7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4689259" y="57672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X. Cid Vidal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59411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81967484-C150-4EE3-8406-E52D94E52A26}" type="slidenum">
              <a:rPr lang="en-US" sz="1200" b="0" strike="noStrike" spc="-1">
                <a:solidFill>
                  <a:srgbClr val="8B8B8B"/>
                </a:solidFill>
                <a:latin typeface="Book Antiqua"/>
                <a:ea typeface="DejaVu Sans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288" name="CustomShape 2"/>
          <p:cNvSpPr/>
          <p:nvPr/>
        </p:nvSpPr>
        <p:spPr>
          <a:xfrm>
            <a:off x="403920" y="304920"/>
            <a:ext cx="5738407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 dirty="0" err="1">
                <a:solidFill>
                  <a:srgbClr val="FF3300"/>
                </a:solidFill>
                <a:latin typeface="Book Antiqua"/>
                <a:ea typeface="DejaVu Sans"/>
              </a:rPr>
              <a:t>K</a:t>
            </a:r>
            <a:r>
              <a:rPr lang="en-US" sz="2800" b="0" strike="noStrike" spc="-1" baseline="-25000" dirty="0" err="1">
                <a:solidFill>
                  <a:srgbClr val="FF3300"/>
                </a:solidFill>
                <a:latin typeface="Book Antiqua"/>
                <a:ea typeface="DejaVu Sans"/>
              </a:rPr>
              <a:t>S</a:t>
            </a:r>
            <a:r>
              <a:rPr lang="en-US" sz="2800" b="0" strike="noStrike" spc="-1" dirty="0" err="1">
                <a:solidFill>
                  <a:srgbClr val="FF3300"/>
                </a:solidFill>
                <a:latin typeface="Book Antiqua"/>
                <a:ea typeface="DejaVu Sans"/>
              </a:rPr>
              <a:t>→</a:t>
            </a:r>
            <a:r>
              <a:rPr lang="en-US" sz="2800" b="0" strike="noStrike" spc="-1" dirty="0" err="1" smtClean="0">
                <a:solidFill>
                  <a:srgbClr val="FF3300"/>
                </a:solidFill>
                <a:latin typeface="Book Antiqua"/>
                <a:ea typeface="DejaVu Sans"/>
              </a:rPr>
              <a:t>μμ</a:t>
            </a:r>
            <a:r>
              <a:rPr lang="en-US" sz="2800" spc="-1" dirty="0" smtClean="0">
                <a:solidFill>
                  <a:srgbClr val="FF3300"/>
                </a:solidFill>
                <a:latin typeface="Book Antiqua"/>
                <a:ea typeface="DejaVu Sans"/>
              </a:rPr>
              <a:t>: The rarest detected decay?</a:t>
            </a:r>
            <a:endParaRPr lang="en-US" sz="2800" b="0" strike="noStrike" spc="-1" dirty="0">
              <a:latin typeface="Arial"/>
            </a:endParaRPr>
          </a:p>
        </p:txBody>
      </p:sp>
      <p:grpSp>
        <p:nvGrpSpPr>
          <p:cNvPr id="290" name="Group 4"/>
          <p:cNvGrpSpPr/>
          <p:nvPr/>
        </p:nvGrpSpPr>
        <p:grpSpPr>
          <a:xfrm>
            <a:off x="7697520" y="-9720"/>
            <a:ext cx="1426320" cy="557280"/>
            <a:chOff x="7697520" y="-9720"/>
            <a:chExt cx="1426320" cy="557280"/>
          </a:xfrm>
        </p:grpSpPr>
        <p:pic>
          <p:nvPicPr>
            <p:cNvPr id="291" name="Picture 18"/>
            <p:cNvPicPr/>
            <p:nvPr/>
          </p:nvPicPr>
          <p:blipFill>
            <a:blip r:embed="rId2"/>
            <a:stretch/>
          </p:blipFill>
          <p:spPr>
            <a:xfrm>
              <a:off x="8509680" y="-9720"/>
              <a:ext cx="614160" cy="55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92" name="Picture 2"/>
            <p:cNvPicPr/>
            <p:nvPr/>
          </p:nvPicPr>
          <p:blipFill>
            <a:blip r:embed="rId3"/>
            <a:stretch/>
          </p:blipFill>
          <p:spPr>
            <a:xfrm>
              <a:off x="7697520" y="87480"/>
              <a:ext cx="833400" cy="38772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293" name="Imagen 8"/>
          <p:cNvPicPr/>
          <p:nvPr/>
        </p:nvPicPr>
        <p:blipFill>
          <a:blip r:embed="rId4"/>
          <a:stretch/>
        </p:blipFill>
        <p:spPr>
          <a:xfrm>
            <a:off x="179640" y="1947600"/>
            <a:ext cx="5150160" cy="3898080"/>
          </a:xfrm>
          <a:prstGeom prst="rect">
            <a:avLst/>
          </a:prstGeom>
          <a:ln>
            <a:noFill/>
          </a:ln>
        </p:spPr>
      </p:pic>
      <p:sp>
        <p:nvSpPr>
          <p:cNvPr id="294" name="CustomShape 5"/>
          <p:cNvSpPr/>
          <p:nvPr/>
        </p:nvSpPr>
        <p:spPr>
          <a:xfrm>
            <a:off x="7317720" y="704880"/>
            <a:ext cx="171612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Book Antiqua"/>
                <a:ea typeface="DejaVu Sans"/>
              </a:rPr>
              <a:t>LHCb-CONF-2019-002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0" name="CustomShape 3"/>
          <p:cNvSpPr/>
          <p:nvPr/>
        </p:nvSpPr>
        <p:spPr>
          <a:xfrm>
            <a:off x="4993740" y="1219200"/>
            <a:ext cx="4263840" cy="20298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Book Antiqua"/>
                <a:ea typeface="DejaVu Sans"/>
              </a:rPr>
              <a:t>Full LHCb dataset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Book Antiqua"/>
                <a:ea typeface="DejaVu Sans"/>
              </a:rPr>
              <a:t>analyzed </a:t>
            </a:r>
            <a:r>
              <a:rPr lang="en-US" sz="1800" b="0" strike="noStrike" spc="-1" dirty="0">
                <a:solidFill>
                  <a:srgbClr val="000000"/>
                </a:solidFill>
                <a:latin typeface="Book Antiqua"/>
                <a:ea typeface="DejaVu Sans"/>
              </a:rPr>
              <a:t>(9 fb</a:t>
            </a:r>
            <a:r>
              <a:rPr lang="en-US" sz="1800" b="0" strike="noStrike" spc="-1" baseline="30000" dirty="0">
                <a:solidFill>
                  <a:srgbClr val="000000"/>
                </a:solidFill>
                <a:latin typeface="Book Antiqua"/>
                <a:ea typeface="DejaVu Sans"/>
              </a:rPr>
              <a:t>-1</a:t>
            </a:r>
            <a:r>
              <a:rPr lang="en-US" sz="1800" b="0" strike="noStrike" spc="-1" dirty="0">
                <a:solidFill>
                  <a:srgbClr val="000000"/>
                </a:solidFill>
                <a:latin typeface="Book Antiqua"/>
                <a:ea typeface="DejaVu Sans"/>
              </a:rPr>
              <a:t>)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285840" indent="-28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Book Antiqua"/>
                <a:ea typeface="DejaVu Sans"/>
              </a:rPr>
              <a:t>No evidence for signal (1.4σ)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285840" indent="-284400">
              <a:lnSpc>
                <a:spcPct val="100000"/>
              </a:lnSpc>
              <a:buClr>
                <a:srgbClr val="0000CC"/>
              </a:buClr>
              <a:buFont typeface="Arial"/>
              <a:buChar char="•"/>
            </a:pPr>
            <a:r>
              <a:rPr lang="en-US" sz="1800" b="1" strike="noStrike" spc="-1" dirty="0">
                <a:solidFill>
                  <a:srgbClr val="0000CC"/>
                </a:solidFill>
                <a:latin typeface="Book Antiqua"/>
                <a:ea typeface="DejaVu Sans"/>
              </a:rPr>
              <a:t>New world best upper limit </a:t>
            </a:r>
            <a:r>
              <a:rPr lang="en-US" sz="1800" b="0" strike="noStrike" spc="-1" dirty="0">
                <a:solidFill>
                  <a:srgbClr val="000000"/>
                </a:solidFill>
                <a:latin typeface="Book Antiqua"/>
                <a:ea typeface="DejaVu Sans"/>
              </a:rPr>
              <a:t>(improved by a factor ~4)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11" name="CustomShape 7"/>
          <p:cNvSpPr/>
          <p:nvPr/>
        </p:nvSpPr>
        <p:spPr>
          <a:xfrm>
            <a:off x="5406731" y="3381480"/>
            <a:ext cx="3365640" cy="871560"/>
          </a:xfrm>
          <a:prstGeom prst="rect">
            <a:avLst/>
          </a:prstGeom>
          <a:noFill/>
          <a:ln w="38160">
            <a:solidFill>
              <a:schemeClr val="accent2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Book Antiqua"/>
                <a:ea typeface="DejaVu Sans"/>
              </a:rPr>
              <a:t>BR(K</a:t>
            </a:r>
            <a:r>
              <a:rPr lang="en-US" sz="2400" b="1" strike="noStrike" spc="-1" baseline="-25000">
                <a:solidFill>
                  <a:srgbClr val="000000"/>
                </a:solidFill>
                <a:latin typeface="Book Antiqua"/>
                <a:ea typeface="DejaVu Sans"/>
              </a:rPr>
              <a:t>S</a:t>
            </a:r>
            <a:r>
              <a:rPr lang="en-US" sz="2400" b="1" strike="noStrike" spc="-1">
                <a:solidFill>
                  <a:srgbClr val="000000"/>
                </a:solidFill>
                <a:latin typeface="Wingdings"/>
                <a:ea typeface="DejaVu Sans"/>
              </a:rPr>
              <a:t></a:t>
            </a:r>
            <a:r>
              <a:rPr lang="en-US" sz="2400" b="1" strike="noStrike" spc="-1">
                <a:solidFill>
                  <a:srgbClr val="000000"/>
                </a:solidFill>
                <a:latin typeface="Book Antiqua"/>
                <a:ea typeface="DejaVu Sans"/>
              </a:rPr>
              <a:t>µµ) &lt; 2.1x 10</a:t>
            </a:r>
            <a:r>
              <a:rPr lang="en-US" sz="2400" b="1" strike="noStrike" spc="-1" baseline="30000">
                <a:solidFill>
                  <a:srgbClr val="000000"/>
                </a:solidFill>
                <a:latin typeface="Book Antiqua"/>
                <a:ea typeface="DejaVu Sans"/>
              </a:rPr>
              <a:t>-10</a:t>
            </a:r>
            <a:r>
              <a:rPr lang="en-US" sz="2400" b="1" strike="noStrike" spc="-1">
                <a:solidFill>
                  <a:srgbClr val="000000"/>
                </a:solidFill>
                <a:latin typeface="Book Antiqua"/>
                <a:ea typeface="DejaVu Sans"/>
              </a:rPr>
              <a:t> 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Book Antiqua"/>
                <a:ea typeface="DejaVu Sans"/>
              </a:rPr>
              <a:t>@ 90% CL</a:t>
            </a:r>
            <a:endParaRPr lang="en-US" sz="2400" b="0" strike="noStrike" spc="-1">
              <a:latin typeface="Arial"/>
            </a:endParaRPr>
          </a:p>
        </p:txBody>
      </p:sp>
      <p:pic>
        <p:nvPicPr>
          <p:cNvPr id="12" name="Imagen 5"/>
          <p:cNvPicPr/>
          <p:nvPr/>
        </p:nvPicPr>
        <p:blipFill>
          <a:blip r:embed="rId5"/>
          <a:stretch/>
        </p:blipFill>
        <p:spPr>
          <a:xfrm>
            <a:off x="1259640" y="5867400"/>
            <a:ext cx="4174920" cy="329400"/>
          </a:xfrm>
          <a:prstGeom prst="rect">
            <a:avLst/>
          </a:prstGeom>
          <a:ln>
            <a:noFill/>
          </a:ln>
        </p:spPr>
      </p:pic>
      <p:sp>
        <p:nvSpPr>
          <p:cNvPr id="13" name="CustomShape 8"/>
          <p:cNvSpPr/>
          <p:nvPr/>
        </p:nvSpPr>
        <p:spPr>
          <a:xfrm>
            <a:off x="270360" y="5791200"/>
            <a:ext cx="7866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Book Antiqua"/>
                <a:ea typeface="DejaVu Sans"/>
              </a:rPr>
              <a:t>At 1σ: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4" name="CustomShape 10"/>
          <p:cNvSpPr/>
          <p:nvPr/>
        </p:nvSpPr>
        <p:spPr>
          <a:xfrm>
            <a:off x="5506631" y="5715000"/>
            <a:ext cx="31492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2A6099"/>
                </a:solidFill>
                <a:latin typeface="Book Antiqua"/>
              </a:rPr>
              <a:t>Most precise BR @ the LHC !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0171" y="4495800"/>
            <a:ext cx="338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SM prediction (5e-12) is correct </a:t>
            </a:r>
            <a:r>
              <a:rPr lang="en-GB" dirty="0" smtClean="0">
                <a:sym typeface="Wingdings" panose="05000000000000000000" pitchFamily="2" charset="2"/>
              </a:rPr>
              <a:t> 2 events in dataset  rarest decay ever recorded?</a:t>
            </a:r>
            <a:endParaRPr lang="en-GB" dirty="0"/>
          </a:p>
        </p:txBody>
      </p:sp>
      <p:pic>
        <p:nvPicPr>
          <p:cNvPr id="2050" name="Picture 2" descr="Image result for cern couri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905" y="921458"/>
            <a:ext cx="1443895" cy="144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0065" y="6349763"/>
            <a:ext cx="4255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Thesis Miguel Ramos </a:t>
            </a:r>
            <a:r>
              <a:rPr lang="en-GB" dirty="0" err="1" smtClean="0"/>
              <a:t>Pernas</a:t>
            </a:r>
            <a:r>
              <a:rPr lang="en-GB" dirty="0" smtClean="0"/>
              <a:t> about to finish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056396" y="1941158"/>
            <a:ext cx="1079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Nov 2019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79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6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3" y="304800"/>
            <a:ext cx="8161810" cy="633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7586144" y="210085"/>
            <a:ext cx="1427664" cy="558568"/>
            <a:chOff x="7697520" y="-9888"/>
            <a:chExt cx="1427664" cy="558568"/>
          </a:xfrm>
        </p:grpSpPr>
        <p:pic>
          <p:nvPicPr>
            <p:cNvPr id="5" name="Picture 4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7" name="Straight Connector 6"/>
          <p:cNvCxnSpPr/>
          <p:nvPr/>
        </p:nvCxnSpPr>
        <p:spPr>
          <a:xfrm>
            <a:off x="1524000" y="1714500"/>
            <a:ext cx="2133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905000" y="2618510"/>
            <a:ext cx="1371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48690" y="5320145"/>
            <a:ext cx="19050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62540" y="5908965"/>
            <a:ext cx="19050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6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51519" y="548680"/>
            <a:ext cx="7415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00"/>
                </a:solidFill>
                <a:latin typeface="Book Antiqua" panose="02040602050305030304" pitchFamily="18" charset="0"/>
              </a:rPr>
              <a:t>Trigger and reconstruction</a:t>
            </a:r>
            <a:r>
              <a:rPr lang="en-GB" sz="2800" dirty="0" smtClean="0">
                <a:solidFill>
                  <a:srgbClr val="FF3300"/>
                </a:solidFill>
                <a:latin typeface="Book Antiqua" panose="02040602050305030304" pitchFamily="18" charset="0"/>
              </a:rPr>
              <a:t>  (now called RTA</a:t>
            </a:r>
            <a:r>
              <a:rPr lang="en-GB" sz="2800" dirty="0" smtClean="0">
                <a:solidFill>
                  <a:srgbClr val="FF3300"/>
                </a:solidFill>
                <a:latin typeface="Book Antiqua" panose="02040602050305030304" pitchFamily="18" charset="0"/>
              </a:rPr>
              <a:t>)</a:t>
            </a:r>
            <a:endParaRPr lang="en-GB" sz="2800" dirty="0">
              <a:solidFill>
                <a:srgbClr val="FF3300"/>
              </a:solidFill>
              <a:latin typeface="Book Antiqua" panose="0204060205030503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5" name="Picture 4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50636" y="1490392"/>
            <a:ext cx="58895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Book Antiqua" panose="02040602050305030304" pitchFamily="18" charset="0"/>
              </a:rPr>
              <a:t>Expertise </a:t>
            </a:r>
            <a:r>
              <a:rPr lang="en-GB" dirty="0" smtClean="0">
                <a:latin typeface="Book Antiqua" panose="02040602050305030304" pitchFamily="18" charset="0"/>
              </a:rPr>
              <a:t>in tracking, trigger and particle identification</a:t>
            </a:r>
            <a:endParaRPr lang="en-GB" dirty="0" smtClean="0">
              <a:latin typeface="Book Antiqua" panose="02040602050305030304" pitchFamily="18" charset="0"/>
            </a:endParaRPr>
          </a:p>
          <a:p>
            <a:endParaRPr lang="en-GB" dirty="0">
              <a:latin typeface="Book Antiqua" panose="02040602050305030304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latin typeface="Book Antiqua" panose="02040602050305030304" pitchFamily="18" charset="0"/>
              </a:rPr>
              <a:t>Trigger </a:t>
            </a:r>
            <a:r>
              <a:rPr lang="en-GB" dirty="0" smtClean="0">
                <a:latin typeface="Book Antiqua" panose="02040602050305030304" pitchFamily="18" charset="0"/>
              </a:rPr>
              <a:t>for low</a:t>
            </a:r>
            <a:r>
              <a:rPr lang="en-GB" dirty="0" smtClean="0">
                <a:latin typeface="Book Antiqua" panose="02040602050305030304" pitchFamily="18" charset="0"/>
              </a:rPr>
              <a:t> </a:t>
            </a:r>
            <a:r>
              <a:rPr lang="en-GB" dirty="0" err="1" smtClean="0">
                <a:latin typeface="Book Antiqua" panose="02040602050305030304" pitchFamily="18" charset="0"/>
              </a:rPr>
              <a:t>pt</a:t>
            </a:r>
            <a:r>
              <a:rPr lang="en-GB" dirty="0" smtClean="0">
                <a:latin typeface="Book Antiqua" panose="02040602050305030304" pitchFamily="18" charset="0"/>
              </a:rPr>
              <a:t> (~80 MeV) </a:t>
            </a:r>
            <a:r>
              <a:rPr lang="en-GB" dirty="0" err="1" smtClean="0">
                <a:latin typeface="Book Antiqua" panose="02040602050305030304" pitchFamily="18" charset="0"/>
              </a:rPr>
              <a:t>muons</a:t>
            </a:r>
            <a:r>
              <a:rPr lang="en-GB" dirty="0" smtClean="0">
                <a:latin typeface="Book Antiqua" panose="02040602050305030304" pitchFamily="18" charset="0"/>
              </a:rPr>
              <a:t> to make LHCb a</a:t>
            </a:r>
            <a:r>
              <a:rPr lang="en-GB" dirty="0" smtClean="0">
                <a:latin typeface="Book Antiqua" panose="02040602050305030304" pitchFamily="18" charset="0"/>
              </a:rPr>
              <a:t> </a:t>
            </a:r>
            <a:r>
              <a:rPr lang="en-GB" dirty="0" smtClean="0">
                <a:latin typeface="Book Antiqua" panose="02040602050305030304" pitchFamily="18" charset="0"/>
              </a:rPr>
              <a:t>leading experiment </a:t>
            </a:r>
            <a:r>
              <a:rPr lang="en-GB" dirty="0" smtClean="0">
                <a:latin typeface="Book Antiqua" panose="02040602050305030304" pitchFamily="18" charset="0"/>
              </a:rPr>
              <a:t>in strangeness physics </a:t>
            </a:r>
            <a:r>
              <a:rPr lang="en-GB" dirty="0" smtClean="0">
                <a:latin typeface="Book Antiqua" panose="02040602050305030304" pitchFamily="18" charset="0"/>
              </a:rPr>
              <a:t>(</a:t>
            </a:r>
            <a:r>
              <a:rPr lang="en-GB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WP1 de ERC-</a:t>
            </a:r>
            <a:r>
              <a:rPr lang="en-GB" b="1" dirty="0" err="1" smtClean="0">
                <a:solidFill>
                  <a:srgbClr val="0000CC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StG</a:t>
            </a:r>
            <a:r>
              <a:rPr lang="en-GB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)</a:t>
            </a:r>
            <a:endParaRPr lang="en-GB" dirty="0" smtClean="0">
              <a:latin typeface="Book Antiqua" panose="02040602050305030304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3" y="3140968"/>
            <a:ext cx="87099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Book Antiqua" panose="02040602050305030304" pitchFamily="18" charset="0"/>
              </a:rPr>
              <a:t>Upgrade: </a:t>
            </a:r>
          </a:p>
          <a:p>
            <a:endParaRPr lang="en-GB" dirty="0" smtClean="0">
              <a:latin typeface="Book Antiqua" panose="02040602050305030304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err="1" smtClean="0">
                <a:latin typeface="Book Antiqua" panose="02040602050305030304" pitchFamily="18" charset="0"/>
              </a:rPr>
              <a:t>Muon</a:t>
            </a:r>
            <a:r>
              <a:rPr lang="en-GB" dirty="0" smtClean="0">
                <a:latin typeface="Book Antiqua" panose="02040602050305030304" pitchFamily="18" charset="0"/>
              </a:rPr>
              <a:t> reconstruction algorithms: under development</a:t>
            </a:r>
            <a:endParaRPr lang="en-GB" dirty="0" smtClean="0">
              <a:latin typeface="Book Antiqua" panose="02040602050305030304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Spanish contribution to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 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RTA (real time analysis) 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 now settled, together with URL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,  IFIC 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&amp; 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Daniel </a:t>
            </a:r>
            <a:r>
              <a:rPr lang="en-GB" b="1" dirty="0" err="1" smtClean="0">
                <a:solidFill>
                  <a:srgbClr val="0000CC"/>
                </a:solidFill>
                <a:latin typeface="Book Antiqua" panose="02040602050305030304" pitchFamily="18" charset="0"/>
              </a:rPr>
              <a:t>Campora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 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(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NIKHEF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/</a:t>
            </a:r>
            <a:r>
              <a:rPr lang="en-GB" b="1" dirty="0" err="1" smtClean="0">
                <a:solidFill>
                  <a:srgbClr val="0000CC"/>
                </a:solidFill>
                <a:latin typeface="Book Antiqua" panose="02040602050305030304" pitchFamily="18" charset="0"/>
              </a:rPr>
              <a:t>Sevilla</a:t>
            </a:r>
            <a:r>
              <a:rPr lang="en-GB" b="1" dirty="0" smtClean="0">
                <a:solidFill>
                  <a:srgbClr val="0000CC"/>
                </a:solidFill>
                <a:latin typeface="Book Antiqua" panose="02040602050305030304" pitchFamily="18" charset="0"/>
              </a:rPr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latin typeface="Book Antiqua" panose="02040602050305030304" pitchFamily="18" charset="0"/>
              </a:rPr>
              <a:t>R&amp;D </a:t>
            </a:r>
            <a:r>
              <a:rPr lang="en-GB" dirty="0" smtClean="0">
                <a:latin typeface="Book Antiqua" panose="02040602050305030304" pitchFamily="18" charset="0"/>
              </a:rPr>
              <a:t>in</a:t>
            </a:r>
            <a:r>
              <a:rPr lang="en-GB" dirty="0" smtClean="0">
                <a:latin typeface="Book Antiqua" panose="02040602050305030304" pitchFamily="18" charset="0"/>
              </a:rPr>
              <a:t> HLT architectures </a:t>
            </a:r>
            <a:r>
              <a:rPr lang="en-GB" dirty="0" smtClean="0">
                <a:latin typeface="Book Antiqua" panose="02040602050305030304" pitchFamily="18" charset="0"/>
              </a:rPr>
              <a:t>(</a:t>
            </a:r>
            <a:r>
              <a:rPr lang="en-GB" dirty="0" smtClean="0">
                <a:latin typeface="Book Antiqua" panose="02040602050305030304" pitchFamily="18" charset="0"/>
              </a:rPr>
              <a:t>basically </a:t>
            </a:r>
            <a:r>
              <a:rPr lang="en-GB" dirty="0" smtClean="0">
                <a:latin typeface="Book Antiqua" panose="02040602050305030304" pitchFamily="18" charset="0"/>
              </a:rPr>
              <a:t>GPU vs CPU):   </a:t>
            </a:r>
          </a:p>
          <a:p>
            <a:r>
              <a:rPr lang="en-GB" dirty="0">
                <a:latin typeface="Book Antiqua" panose="02040602050305030304" pitchFamily="18" charset="0"/>
              </a:rPr>
              <a:t>	</a:t>
            </a:r>
            <a:r>
              <a:rPr lang="en-GB" dirty="0" err="1" smtClean="0">
                <a:latin typeface="Book Antiqua" panose="02040602050305030304" pitchFamily="18" charset="0"/>
              </a:rPr>
              <a:t>TestBench</a:t>
            </a:r>
            <a:r>
              <a:rPr lang="en-GB" dirty="0">
                <a:latin typeface="Book Antiqua" panose="02040602050305030304" pitchFamily="18" charset="0"/>
              </a:rPr>
              <a:t> </a:t>
            </a:r>
            <a:r>
              <a:rPr lang="en-GB" dirty="0" smtClean="0">
                <a:latin typeface="Book Antiqua" panose="02040602050305030304" pitchFamily="18" charset="0"/>
              </a:rPr>
              <a:t>: Installation of a gamer GPU farm  with 20 </a:t>
            </a:r>
            <a:r>
              <a:rPr lang="en-GB" dirty="0" smtClean="0">
                <a:latin typeface="Book Antiqua" panose="02040602050305030304" pitchFamily="18" charset="0"/>
              </a:rPr>
              <a:t>RTX 2080Ti </a:t>
            </a:r>
            <a:endParaRPr lang="en-GB" dirty="0" smtClean="0">
              <a:latin typeface="Book Antiqua" panose="02040602050305030304" pitchFamily="18" charset="0"/>
            </a:endParaRPr>
          </a:p>
          <a:p>
            <a:r>
              <a:rPr lang="en-GB" dirty="0" smtClean="0">
                <a:latin typeface="Book Antiqua" panose="02040602050305030304" pitchFamily="18" charset="0"/>
              </a:rPr>
              <a:t>	(</a:t>
            </a:r>
            <a:r>
              <a:rPr lang="en-GB" dirty="0" smtClean="0">
                <a:latin typeface="Book Antiqua" panose="02040602050305030304" pitchFamily="18" charset="0"/>
              </a:rPr>
              <a:t>4% </a:t>
            </a:r>
            <a:r>
              <a:rPr lang="en-GB" dirty="0" smtClean="0">
                <a:latin typeface="Book Antiqua" panose="02040602050305030304" pitchFamily="18" charset="0"/>
              </a:rPr>
              <a:t>of</a:t>
            </a:r>
            <a:r>
              <a:rPr lang="en-GB" dirty="0" smtClean="0">
                <a:latin typeface="Book Antiqua" panose="02040602050305030304" pitchFamily="18" charset="0"/>
              </a:rPr>
              <a:t> the proposed full farm) . Budget </a:t>
            </a:r>
            <a:r>
              <a:rPr lang="en-GB" dirty="0" smtClean="0">
                <a:latin typeface="Book Antiqua" panose="02040602050305030304" pitchFamily="18" charset="0"/>
              </a:rPr>
              <a:t>22k euros (50% </a:t>
            </a:r>
            <a:r>
              <a:rPr lang="en-GB" dirty="0" smtClean="0">
                <a:latin typeface="Book Antiqua" panose="02040602050305030304" pitchFamily="18" charset="0"/>
              </a:rPr>
              <a:t>USC –</a:t>
            </a:r>
            <a:r>
              <a:rPr lang="en-GB" dirty="0" err="1" smtClean="0">
                <a:latin typeface="Book Antiqua" panose="02040602050305030304" pitchFamily="18" charset="0"/>
              </a:rPr>
              <a:t>convenio</a:t>
            </a:r>
            <a:r>
              <a:rPr lang="en-GB" dirty="0" smtClean="0">
                <a:latin typeface="Book Antiqua" panose="02040602050305030304" pitchFamily="18" charset="0"/>
              </a:rPr>
              <a:t> </a:t>
            </a:r>
            <a:r>
              <a:rPr lang="en-GB" dirty="0" err="1" smtClean="0">
                <a:latin typeface="Book Antiqua" panose="02040602050305030304" pitchFamily="18" charset="0"/>
              </a:rPr>
              <a:t>Maru</a:t>
            </a:r>
            <a:r>
              <a:rPr lang="en-GB" dirty="0" smtClean="0">
                <a:latin typeface="Book Antiqua" panose="02040602050305030304" pitchFamily="18" charset="0"/>
              </a:rPr>
              <a:t>-ERC, </a:t>
            </a:r>
          </a:p>
          <a:p>
            <a:r>
              <a:rPr lang="en-GB" dirty="0">
                <a:latin typeface="Book Antiqua" panose="02040602050305030304" pitchFamily="18" charset="0"/>
              </a:rPr>
              <a:t>	</a:t>
            </a:r>
            <a:r>
              <a:rPr lang="en-GB" dirty="0" smtClean="0">
                <a:latin typeface="Book Antiqua" panose="02040602050305030304" pitchFamily="18" charset="0"/>
              </a:rPr>
              <a:t>					   50</a:t>
            </a:r>
            <a:r>
              <a:rPr lang="en-GB" dirty="0" smtClean="0">
                <a:latin typeface="Book Antiqua" panose="02040602050305030304" pitchFamily="18" charset="0"/>
              </a:rPr>
              <a:t>% LPNHE) 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>
              <a:latin typeface="Book Antiqua" panose="02040602050305030304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latin typeface="Book Antiqua" panose="02040602050305030304" pitchFamily="18" charset="0"/>
              </a:rPr>
              <a:t>We also use GPU’s for analysis:</a:t>
            </a:r>
            <a:r>
              <a:rPr lang="en-GB" dirty="0" smtClean="0">
                <a:latin typeface="Book Antiqua" panose="02040602050305030304" pitchFamily="18" charset="0"/>
              </a:rPr>
              <a:t> </a:t>
            </a:r>
            <a:r>
              <a:rPr lang="en-GB" dirty="0" smtClean="0">
                <a:latin typeface="Book Antiqua" panose="02040602050305030304" pitchFamily="18" charset="0"/>
              </a:rPr>
              <a:t>framework </a:t>
            </a:r>
            <a:r>
              <a:rPr lang="en-GB" dirty="0">
                <a:latin typeface="Book Antiqua" panose="02040602050305030304" pitchFamily="18" charset="0"/>
              </a:rPr>
              <a:t>i</a:t>
            </a:r>
            <a:r>
              <a:rPr lang="en-GB" dirty="0" smtClean="0">
                <a:latin typeface="Book Antiqua" panose="02040602050305030304" pitchFamily="18" charset="0"/>
              </a:rPr>
              <a:t>n </a:t>
            </a:r>
            <a:r>
              <a:rPr lang="en-GB" dirty="0" err="1" smtClean="0">
                <a:latin typeface="Book Antiqua" panose="02040602050305030304" pitchFamily="18" charset="0"/>
              </a:rPr>
              <a:t>pyCUDA</a:t>
            </a:r>
            <a:r>
              <a:rPr lang="en-GB" dirty="0" smtClean="0">
                <a:latin typeface="Book Antiqua" panose="02040602050305030304" pitchFamily="18" charset="0"/>
              </a:rPr>
              <a:t> </a:t>
            </a:r>
            <a:r>
              <a:rPr lang="en-GB" dirty="0" smtClean="0">
                <a:latin typeface="Book Antiqua" panose="02040602050305030304" pitchFamily="18" charset="0"/>
              </a:rPr>
              <a:t>to substitute</a:t>
            </a:r>
            <a:r>
              <a:rPr lang="en-GB" dirty="0" smtClean="0">
                <a:latin typeface="Book Antiqua" panose="02040602050305030304" pitchFamily="18" charset="0"/>
              </a:rPr>
              <a:t> </a:t>
            </a:r>
            <a:r>
              <a:rPr lang="en-GB" dirty="0" smtClean="0">
                <a:latin typeface="Book Antiqua" panose="02040602050305030304" pitchFamily="18" charset="0"/>
              </a:rPr>
              <a:t>ROOT/</a:t>
            </a:r>
            <a:r>
              <a:rPr lang="en-GB" dirty="0" err="1" smtClean="0">
                <a:latin typeface="Book Antiqua" panose="02040602050305030304" pitchFamily="18" charset="0"/>
              </a:rPr>
              <a:t>RooFit</a:t>
            </a:r>
            <a:r>
              <a:rPr lang="en-GB" dirty="0" smtClean="0">
                <a:latin typeface="Book Antiqua" panose="02040602050305030304" pitchFamily="18" charset="0"/>
              </a:rPr>
              <a:t> (</a:t>
            </a:r>
            <a:r>
              <a:rPr lang="en-GB" dirty="0" smtClean="0">
                <a:latin typeface="Book Antiqua" panose="02040602050305030304" pitchFamily="18" charset="0"/>
                <a:hlinkClick r:id="rId4"/>
              </a:rPr>
              <a:t>arXiv:1706.01420v1</a:t>
            </a:r>
            <a:r>
              <a:rPr lang="en-GB" dirty="0" smtClean="0">
                <a:latin typeface="Book Antiqua" panose="02040602050305030304" pitchFamily="18" charset="0"/>
              </a:rPr>
              <a:t> 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243850"/>
              </p:ext>
            </p:extLst>
          </p:nvPr>
        </p:nvGraphicFramePr>
        <p:xfrm>
          <a:off x="6071765" y="1981200"/>
          <a:ext cx="2615035" cy="135636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624435"/>
                <a:gridCol w="990600"/>
              </a:tblGrid>
              <a:tr h="48587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PERIOD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Efficiency</a:t>
                      </a:r>
                    </a:p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(K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l-GR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sym typeface="Wingdings" panose="05000000000000000000" pitchFamily="2" charset="2"/>
                        </a:rPr>
                        <a:t>μμ)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54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2011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~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1%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002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2012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~2.4 %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002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Run-II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(expected)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~18 %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002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Full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sw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trigger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&gt;~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100%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12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8" name="Group 1"/>
          <p:cNvGrpSpPr/>
          <p:nvPr/>
        </p:nvGrpSpPr>
        <p:grpSpPr>
          <a:xfrm>
            <a:off x="7697880" y="-9360"/>
            <a:ext cx="1427040" cy="558000"/>
            <a:chOff x="7697880" y="-9360"/>
            <a:chExt cx="1427040" cy="558000"/>
          </a:xfrm>
        </p:grpSpPr>
        <p:pic>
          <p:nvPicPr>
            <p:cNvPr id="509" name="Picture 4"/>
            <p:cNvPicPr/>
            <p:nvPr/>
          </p:nvPicPr>
          <p:blipFill>
            <a:blip r:embed="rId2"/>
            <a:stretch/>
          </p:blipFill>
          <p:spPr>
            <a:xfrm>
              <a:off x="8510040" y="-9360"/>
              <a:ext cx="614880" cy="558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0" name="Picture 2"/>
            <p:cNvPicPr/>
            <p:nvPr/>
          </p:nvPicPr>
          <p:blipFill>
            <a:blip r:embed="rId3"/>
            <a:stretch/>
          </p:blipFill>
          <p:spPr>
            <a:xfrm>
              <a:off x="7697880" y="87840"/>
              <a:ext cx="834120" cy="38844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11" name="CustomShape 2"/>
          <p:cNvSpPr/>
          <p:nvPr/>
        </p:nvSpPr>
        <p:spPr>
          <a:xfrm>
            <a:off x="190800" y="274320"/>
            <a:ext cx="364968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FF3300"/>
                </a:solidFill>
                <a:latin typeface="Book Antiqua"/>
                <a:ea typeface="DejaVu Sans"/>
              </a:rPr>
              <a:t>A GPU-based trigger?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512" name="CustomShape 3"/>
          <p:cNvSpPr/>
          <p:nvPr/>
        </p:nvSpPr>
        <p:spPr>
          <a:xfrm>
            <a:off x="274320" y="1280160"/>
            <a:ext cx="7038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Book Antiqua"/>
              </a:rPr>
              <a:t>LHCb has an ongoing proposal for a GPU based HLT1, called </a:t>
            </a:r>
            <a:r>
              <a:rPr lang="en-US" sz="1800" b="0" strike="noStrike" spc="-1">
                <a:solidFill>
                  <a:srgbClr val="C9211E"/>
                </a:solidFill>
                <a:latin typeface="Book Antiqua"/>
              </a:rPr>
              <a:t>Allen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513" name="Picture 512"/>
          <p:cNvPicPr/>
          <p:nvPr/>
        </p:nvPicPr>
        <p:blipFill>
          <a:blip r:embed="rId4"/>
          <a:stretch/>
        </p:blipFill>
        <p:spPr>
          <a:xfrm>
            <a:off x="144000" y="1698120"/>
            <a:ext cx="4972680" cy="2987280"/>
          </a:xfrm>
          <a:prstGeom prst="rect">
            <a:avLst/>
          </a:prstGeom>
          <a:ln>
            <a:noFill/>
          </a:ln>
        </p:spPr>
      </p:pic>
      <p:pic>
        <p:nvPicPr>
          <p:cNvPr id="514" name="Picture 513"/>
          <p:cNvPicPr/>
          <p:nvPr/>
        </p:nvPicPr>
        <p:blipFill>
          <a:blip r:embed="rId5"/>
          <a:stretch/>
        </p:blipFill>
        <p:spPr>
          <a:xfrm>
            <a:off x="4441680" y="1658520"/>
            <a:ext cx="4198680" cy="2954880"/>
          </a:xfrm>
          <a:prstGeom prst="rect">
            <a:avLst/>
          </a:prstGeom>
          <a:ln>
            <a:noFill/>
          </a:ln>
        </p:spPr>
      </p:pic>
      <p:sp>
        <p:nvSpPr>
          <p:cNvPr id="515" name="CustomShape 4"/>
          <p:cNvSpPr/>
          <p:nvPr/>
        </p:nvSpPr>
        <p:spPr>
          <a:xfrm>
            <a:off x="88920" y="4649400"/>
            <a:ext cx="4757040" cy="1736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Book Antiqua"/>
              </a:rPr>
              <a:t>CPU paradigm (baseline):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Book Antiqua"/>
              </a:rPr>
              <a:t>* The CPU farm processes both HLT1 &amp; HLT2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516" name="CustomShape 5"/>
          <p:cNvSpPr/>
          <p:nvPr/>
        </p:nvSpPr>
        <p:spPr>
          <a:xfrm>
            <a:off x="4386600" y="4597200"/>
            <a:ext cx="4757040" cy="228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Book Antiqua"/>
              </a:rPr>
              <a:t>GPU </a:t>
            </a:r>
            <a:r>
              <a:rPr lang="en-US" sz="1800" b="0" strike="noStrike" spc="-1" dirty="0" smtClean="0">
                <a:latin typeface="Book Antiqua"/>
              </a:rPr>
              <a:t>paradigm :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Book Antiqua"/>
              </a:rPr>
              <a:t>* The GPU’s replace the event building units, and run HLT1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Book Antiqua"/>
              </a:rPr>
              <a:t>* CPU farm has to process only HLT2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Book Antiqua"/>
              </a:rPr>
              <a:t>* Mind also the cheaper network system → the cost reduction in network is already enough to pay the GPU farm!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31725" y="2990393"/>
            <a:ext cx="11638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~5 PFLOPS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42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D8CA-B3D5-4F73-8516-127CBF29C77C}" type="slidenum">
              <a:rPr lang="en-GB" smtClean="0"/>
              <a:t>9</a:t>
            </a:fld>
            <a:endParaRPr lang="en-GB"/>
          </a:p>
        </p:txBody>
      </p:sp>
      <p:sp>
        <p:nvSpPr>
          <p:cNvPr id="8" name="CustomShape 2"/>
          <p:cNvSpPr/>
          <p:nvPr/>
        </p:nvSpPr>
        <p:spPr>
          <a:xfrm>
            <a:off x="3960" y="152935"/>
            <a:ext cx="4674719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FF3300"/>
                </a:solidFill>
                <a:latin typeface="Book Antiqua"/>
                <a:ea typeface="DejaVu Sans"/>
              </a:rPr>
              <a:t>A GPU-based </a:t>
            </a:r>
            <a:r>
              <a:rPr lang="en-US" sz="2800" b="0" strike="noStrike" spc="-1" dirty="0" smtClean="0">
                <a:solidFill>
                  <a:srgbClr val="FF3300"/>
                </a:solidFill>
                <a:latin typeface="Book Antiqua"/>
                <a:ea typeface="DejaVu Sans"/>
              </a:rPr>
              <a:t>trigger: Status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2449" y="4876800"/>
            <a:ext cx="612013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2"/>
              </a:rPr>
              <a:t>https://arxiv.org/abs/1912.09161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Now: </a:t>
            </a:r>
          </a:p>
          <a:p>
            <a:r>
              <a:rPr lang="en-GB" dirty="0"/>
              <a:t> </a:t>
            </a:r>
            <a:r>
              <a:rPr lang="en-GB" dirty="0" smtClean="0"/>
              <a:t>Reconstruction thresholds lowered to </a:t>
            </a:r>
            <a:r>
              <a:rPr lang="en-GB" b="1" dirty="0" smtClean="0"/>
              <a:t>0 </a:t>
            </a:r>
            <a:r>
              <a:rPr lang="en-GB" b="1" dirty="0" err="1" smtClean="0"/>
              <a:t>pT</a:t>
            </a:r>
            <a:r>
              <a:rPr lang="en-GB" b="1" dirty="0" smtClean="0"/>
              <a:t> </a:t>
            </a:r>
          </a:p>
          <a:p>
            <a:r>
              <a:rPr lang="en-GB" dirty="0"/>
              <a:t> </a:t>
            </a:r>
            <a:r>
              <a:rPr lang="en-GB" dirty="0" smtClean="0"/>
              <a:t>Management requested to proceed to TDR </a:t>
            </a:r>
            <a:r>
              <a:rPr lang="en-GB" dirty="0" smtClean="0">
                <a:sym typeface="Wingdings" panose="05000000000000000000" pitchFamily="2" charset="2"/>
              </a:rPr>
              <a:t> mid/end January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1" name="Picture 10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156517" y="674701"/>
            <a:ext cx="8835083" cy="3962400"/>
            <a:chOff x="4117" y="674701"/>
            <a:chExt cx="8835083" cy="39624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7" y="674701"/>
              <a:ext cx="8835083" cy="396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Straight Connector 3"/>
            <p:cNvCxnSpPr/>
            <p:nvPr/>
          </p:nvCxnSpPr>
          <p:spPr>
            <a:xfrm>
              <a:off x="1828800" y="3048000"/>
              <a:ext cx="4191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232517" y="1524000"/>
              <a:ext cx="118502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005978" y="1295400"/>
              <a:ext cx="118502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400800" y="1295400"/>
              <a:ext cx="990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3841505" y="4648200"/>
            <a:ext cx="4572000" cy="646331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>
            <a:spAutoFit/>
          </a:bodyPr>
          <a:lstStyle/>
          <a:p>
            <a:r>
              <a:rPr lang="en-GB" dirty="0"/>
              <a:t>submitted to </a:t>
            </a:r>
            <a:r>
              <a:rPr lang="en-GB" b="1" dirty="0" smtClean="0"/>
              <a:t>“Computing </a:t>
            </a:r>
            <a:r>
              <a:rPr lang="en-GB" b="1" dirty="0"/>
              <a:t>and Software for Big </a:t>
            </a:r>
            <a:r>
              <a:rPr lang="en-GB" b="1" dirty="0" smtClean="0"/>
              <a:t>Science”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9502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660</Words>
  <Application>Microsoft Office PowerPoint</Application>
  <PresentationFormat>On-screen Show (4:3)</PresentationFormat>
  <Paragraphs>127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 Martinez Santos</dc:creator>
  <cp:lastModifiedBy>Diego Martinez Santos</cp:lastModifiedBy>
  <cp:revision>24</cp:revision>
  <dcterms:created xsi:type="dcterms:W3CDTF">2020-01-08T12:08:34Z</dcterms:created>
  <dcterms:modified xsi:type="dcterms:W3CDTF">2020-01-08T18:22:42Z</dcterms:modified>
</cp:coreProperties>
</file>