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349" r:id="rId3"/>
    <p:sldId id="350" r:id="rId4"/>
    <p:sldId id="351" r:id="rId5"/>
    <p:sldId id="352" r:id="rId6"/>
    <p:sldId id="353" r:id="rId7"/>
    <p:sldId id="354" r:id="rId8"/>
    <p:sldId id="346" r:id="rId9"/>
    <p:sldId id="347" r:id="rId10"/>
    <p:sldId id="348" r:id="rId11"/>
    <p:sldId id="398" r:id="rId12"/>
    <p:sldId id="356" r:id="rId13"/>
    <p:sldId id="357" r:id="rId14"/>
    <p:sldId id="358" r:id="rId15"/>
    <p:sldId id="359" r:id="rId16"/>
    <p:sldId id="360" r:id="rId17"/>
    <p:sldId id="361" r:id="rId18"/>
    <p:sldId id="362" r:id="rId19"/>
    <p:sldId id="363" r:id="rId20"/>
    <p:sldId id="364" r:id="rId21"/>
    <p:sldId id="365" r:id="rId22"/>
    <p:sldId id="366" r:id="rId23"/>
    <p:sldId id="367" r:id="rId24"/>
    <p:sldId id="368" r:id="rId25"/>
    <p:sldId id="330" r:id="rId26"/>
    <p:sldId id="369" r:id="rId27"/>
    <p:sldId id="370" r:id="rId28"/>
    <p:sldId id="331" r:id="rId29"/>
    <p:sldId id="371" r:id="rId30"/>
    <p:sldId id="372" r:id="rId31"/>
    <p:sldId id="373" r:id="rId32"/>
    <p:sldId id="345" r:id="rId33"/>
    <p:sldId id="374" r:id="rId34"/>
    <p:sldId id="399" r:id="rId35"/>
    <p:sldId id="375" r:id="rId36"/>
    <p:sldId id="376" r:id="rId37"/>
    <p:sldId id="385" r:id="rId38"/>
    <p:sldId id="394" r:id="rId39"/>
    <p:sldId id="386" r:id="rId40"/>
    <p:sldId id="387" r:id="rId41"/>
    <p:sldId id="388" r:id="rId42"/>
    <p:sldId id="389" r:id="rId43"/>
    <p:sldId id="377" r:id="rId44"/>
    <p:sldId id="391" r:id="rId45"/>
    <p:sldId id="395" r:id="rId46"/>
    <p:sldId id="392" r:id="rId47"/>
    <p:sldId id="393" r:id="rId48"/>
    <p:sldId id="378" r:id="rId49"/>
    <p:sldId id="379" r:id="rId50"/>
    <p:sldId id="396" r:id="rId51"/>
    <p:sldId id="397" r:id="rId5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is Armando Acosta" initials="LAA" lastIdx="2" clrIdx="0">
    <p:extLst>
      <p:ext uri="{19B8F6BF-5375-455C-9EA6-DF929625EA0E}">
        <p15:presenceInfo xmlns:p15="http://schemas.microsoft.com/office/powerpoint/2012/main" userId="Luis Armando Acost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54" autoAdjust="0"/>
    <p:restoredTop sz="85214" autoAdjust="0"/>
  </p:normalViewPr>
  <p:slideViewPr>
    <p:cSldViewPr snapToGrid="0">
      <p:cViewPr varScale="1">
        <p:scale>
          <a:sx n="97" d="100"/>
          <a:sy n="97" d="100"/>
        </p:scale>
        <p:origin x="8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CC429F-A84C-4B80-8737-A1E058F8C577}" type="datetimeFigureOut">
              <a:rPr lang="es-MX" smtClean="0"/>
              <a:t>21/01/2025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699A52-EA2A-4CF9-98F5-24DBC35C39A8}" type="slidenum">
              <a:rPr lang="es-MX" smtClean="0"/>
              <a:t>‹Nº›</a:t>
            </a:fld>
            <a:endParaRPr lang="es-MX"/>
          </a:p>
        </p:txBody>
      </p:sp>
    </p:spTree>
    <p:extLst>
      <p:ext uri="{BB962C8B-B14F-4D97-AF65-F5344CB8AC3E}">
        <p14:creationId xmlns:p14="http://schemas.microsoft.com/office/powerpoint/2010/main" val="2314236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CC699A52-EA2A-4CF9-98F5-24DBC35C39A8}" type="slidenum">
              <a:rPr lang="es-MX" smtClean="0"/>
              <a:t>7</a:t>
            </a:fld>
            <a:endParaRPr lang="es-MX"/>
          </a:p>
        </p:txBody>
      </p:sp>
    </p:spTree>
    <p:extLst>
      <p:ext uri="{BB962C8B-B14F-4D97-AF65-F5344CB8AC3E}">
        <p14:creationId xmlns:p14="http://schemas.microsoft.com/office/powerpoint/2010/main" val="371799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CC699A52-EA2A-4CF9-98F5-24DBC35C39A8}" type="slidenum">
              <a:rPr lang="es-MX" smtClean="0"/>
              <a:t>23</a:t>
            </a:fld>
            <a:endParaRPr lang="es-MX"/>
          </a:p>
        </p:txBody>
      </p:sp>
    </p:spTree>
    <p:extLst>
      <p:ext uri="{BB962C8B-B14F-4D97-AF65-F5344CB8AC3E}">
        <p14:creationId xmlns:p14="http://schemas.microsoft.com/office/powerpoint/2010/main" val="2290819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74BAC5-20CF-4A00-AA5E-79E87AA71F14}"/>
              </a:ext>
            </a:extLst>
          </p:cNvPr>
          <p:cNvSpPr>
            <a:spLocks noGrp="1"/>
          </p:cNvSpPr>
          <p:nvPr>
            <p:ph type="ctrTitle"/>
          </p:nvPr>
        </p:nvSpPr>
        <p:spPr>
          <a:xfrm>
            <a:off x="1524000" y="1122363"/>
            <a:ext cx="9144000" cy="2387600"/>
          </a:xfrm>
        </p:spPr>
        <p:txBody>
          <a:bodyPr anchor="b"/>
          <a:lstStyle>
            <a:lvl1pPr algn="ctr">
              <a:defRPr sz="6000">
                <a:solidFill>
                  <a:schemeClr val="accent1">
                    <a:lumMod val="50000"/>
                  </a:schemeClr>
                </a:solidFill>
                <a:latin typeface="Arial" panose="020B0604020202020204" pitchFamily="34" charset="0"/>
                <a:cs typeface="Arial" panose="020B0604020202020204" pitchFamily="34" charset="0"/>
              </a:defRPr>
            </a:lvl1pPr>
          </a:lstStyle>
          <a:p>
            <a:r>
              <a:rPr lang="en-GB" noProof="0" dirty="0" err="1"/>
              <a:t>Haga</a:t>
            </a:r>
            <a:r>
              <a:rPr lang="en-GB" noProof="0" dirty="0"/>
              <a:t> </a:t>
            </a:r>
            <a:r>
              <a:rPr lang="en-GB" noProof="0" dirty="0" err="1"/>
              <a:t>clic</a:t>
            </a:r>
            <a:r>
              <a:rPr lang="en-GB" noProof="0" dirty="0"/>
              <a:t> para </a:t>
            </a:r>
            <a:r>
              <a:rPr lang="en-GB" noProof="0" dirty="0" err="1"/>
              <a:t>modificar</a:t>
            </a:r>
            <a:r>
              <a:rPr lang="en-GB" noProof="0" dirty="0"/>
              <a:t> </a:t>
            </a:r>
            <a:r>
              <a:rPr lang="en-GB" noProof="0" dirty="0" err="1"/>
              <a:t>el</a:t>
            </a:r>
            <a:r>
              <a:rPr lang="en-GB" noProof="0" dirty="0"/>
              <a:t> </a:t>
            </a:r>
            <a:r>
              <a:rPr lang="en-GB" noProof="0" dirty="0" err="1"/>
              <a:t>estilo</a:t>
            </a:r>
            <a:r>
              <a:rPr lang="en-GB" noProof="0" dirty="0"/>
              <a:t> de </a:t>
            </a:r>
            <a:r>
              <a:rPr lang="en-GB" noProof="0" dirty="0" err="1"/>
              <a:t>título</a:t>
            </a:r>
            <a:r>
              <a:rPr lang="en-GB" noProof="0" dirty="0"/>
              <a:t> del </a:t>
            </a:r>
            <a:r>
              <a:rPr lang="en-GB" noProof="0" dirty="0" err="1"/>
              <a:t>patrón</a:t>
            </a:r>
            <a:endParaRPr lang="en-GB" noProof="0" dirty="0"/>
          </a:p>
        </p:txBody>
      </p:sp>
      <p:sp>
        <p:nvSpPr>
          <p:cNvPr id="3" name="Subtítulo 2">
            <a:extLst>
              <a:ext uri="{FF2B5EF4-FFF2-40B4-BE49-F238E27FC236}">
                <a16:creationId xmlns:a16="http://schemas.microsoft.com/office/drawing/2014/main" id="{7E32B673-9557-4DD4-AC5E-EB4D0A97D490}"/>
              </a:ext>
            </a:extLst>
          </p:cNvPr>
          <p:cNvSpPr>
            <a:spLocks noGrp="1"/>
          </p:cNvSpPr>
          <p:nvPr>
            <p:ph type="subTitle" idx="1"/>
          </p:nvPr>
        </p:nvSpPr>
        <p:spPr>
          <a:xfrm>
            <a:off x="1524000" y="3602038"/>
            <a:ext cx="9144000" cy="1655762"/>
          </a:xfrm>
        </p:spPr>
        <p:txBody>
          <a:bodyPr/>
          <a:lstStyle>
            <a:lvl1pPr marL="0" indent="0" algn="ctr">
              <a:buNone/>
              <a:defRPr sz="2400">
                <a:solidFill>
                  <a:schemeClr val="accent1">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MX" dirty="0"/>
          </a:p>
        </p:txBody>
      </p:sp>
      <p:sp>
        <p:nvSpPr>
          <p:cNvPr id="4" name="Marcador de fecha 3">
            <a:extLst>
              <a:ext uri="{FF2B5EF4-FFF2-40B4-BE49-F238E27FC236}">
                <a16:creationId xmlns:a16="http://schemas.microsoft.com/office/drawing/2014/main" id="{EC3FEFCB-5D6A-4227-A1E0-C5AA6E794C61}"/>
              </a:ext>
            </a:extLst>
          </p:cNvPr>
          <p:cNvSpPr>
            <a:spLocks noGrp="1"/>
          </p:cNvSpPr>
          <p:nvPr>
            <p:ph type="dt" sz="half" idx="10"/>
          </p:nvPr>
        </p:nvSpPr>
        <p:spPr/>
        <p:txBody>
          <a:bodyPr/>
          <a:lstStyle/>
          <a:p>
            <a:fld id="{07FA662F-D293-4184-AB45-C6B4C908850F}" type="datetime1">
              <a:rPr lang="es-MX" smtClean="0"/>
              <a:t>21/01/2025</a:t>
            </a:fld>
            <a:endParaRPr lang="es-MX" dirty="0"/>
          </a:p>
        </p:txBody>
      </p:sp>
      <p:sp>
        <p:nvSpPr>
          <p:cNvPr id="5" name="Marcador de pie de página 4">
            <a:extLst>
              <a:ext uri="{FF2B5EF4-FFF2-40B4-BE49-F238E27FC236}">
                <a16:creationId xmlns:a16="http://schemas.microsoft.com/office/drawing/2014/main" id="{7C1021DC-2AA3-4C32-83D5-4AA9046F5F9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1D9FEF1-5739-4E56-9FC5-41F9CDAD0BCB}"/>
              </a:ext>
            </a:extLst>
          </p:cNvPr>
          <p:cNvSpPr>
            <a:spLocks noGrp="1"/>
          </p:cNvSpPr>
          <p:nvPr>
            <p:ph type="sldNum" sz="quarter" idx="12"/>
          </p:nvPr>
        </p:nvSpPr>
        <p:spPr>
          <a:xfrm>
            <a:off x="9448800" y="6492875"/>
            <a:ext cx="2743200" cy="365125"/>
          </a:xfrm>
        </p:spPr>
        <p:txBody>
          <a:bodyPr/>
          <a:lstStyle/>
          <a:p>
            <a:fld id="{EB3A99FF-9761-44C2-B3C4-36867F041773}" type="slidenum">
              <a:rPr lang="es-MX" smtClean="0"/>
              <a:t>‹Nº›</a:t>
            </a:fld>
            <a:endParaRPr lang="es-MX"/>
          </a:p>
        </p:txBody>
      </p:sp>
      <p:sp>
        <p:nvSpPr>
          <p:cNvPr id="9" name="CuadroTexto 8">
            <a:extLst>
              <a:ext uri="{FF2B5EF4-FFF2-40B4-BE49-F238E27FC236}">
                <a16:creationId xmlns:a16="http://schemas.microsoft.com/office/drawing/2014/main" id="{A1DB3C6A-C42B-86A5-CBC4-9D9DACA367D3}"/>
              </a:ext>
            </a:extLst>
          </p:cNvPr>
          <p:cNvSpPr txBox="1"/>
          <p:nvPr userDrawn="1"/>
        </p:nvSpPr>
        <p:spPr>
          <a:xfrm>
            <a:off x="0" y="6596162"/>
            <a:ext cx="3082834" cy="307777"/>
          </a:xfrm>
          <a:prstGeom prst="rect">
            <a:avLst/>
          </a:prstGeom>
          <a:solidFill>
            <a:srgbClr val="0070C0"/>
          </a:solidFill>
        </p:spPr>
        <p:txBody>
          <a:bodyPr wrap="square" rtlCol="0">
            <a:spAutoFit/>
          </a:bodyPr>
          <a:lstStyle/>
          <a:p>
            <a:r>
              <a:rPr lang="es-ES" sz="1400" dirty="0">
                <a:solidFill>
                  <a:srgbClr val="FFFF00"/>
                </a:solidFill>
              </a:rPr>
              <a:t>L. Acosta, Máster Física Nuclear 2025</a:t>
            </a:r>
            <a:endParaRPr lang="es-MX" sz="1400" dirty="0">
              <a:solidFill>
                <a:srgbClr val="FFFF00"/>
              </a:solidFill>
            </a:endParaRPr>
          </a:p>
        </p:txBody>
      </p:sp>
    </p:spTree>
    <p:extLst>
      <p:ext uri="{BB962C8B-B14F-4D97-AF65-F5344CB8AC3E}">
        <p14:creationId xmlns:p14="http://schemas.microsoft.com/office/powerpoint/2010/main" val="1628580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9F9453-4A99-4B1B-BA27-0B2161B2D64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55A0282-9CF4-4B78-9DD6-CA795B78235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27DA781-950A-4931-9797-4450804C96EF}"/>
              </a:ext>
            </a:extLst>
          </p:cNvPr>
          <p:cNvSpPr>
            <a:spLocks noGrp="1"/>
          </p:cNvSpPr>
          <p:nvPr>
            <p:ph type="dt" sz="half" idx="10"/>
          </p:nvPr>
        </p:nvSpPr>
        <p:spPr/>
        <p:txBody>
          <a:bodyPr/>
          <a:lstStyle/>
          <a:p>
            <a:fld id="{0C45D974-D069-4162-9C27-225309C00222}" type="datetime1">
              <a:rPr lang="es-MX" smtClean="0"/>
              <a:t>21/01/2025</a:t>
            </a:fld>
            <a:endParaRPr lang="es-MX"/>
          </a:p>
        </p:txBody>
      </p:sp>
      <p:sp>
        <p:nvSpPr>
          <p:cNvPr id="5" name="Marcador de pie de página 4">
            <a:extLst>
              <a:ext uri="{FF2B5EF4-FFF2-40B4-BE49-F238E27FC236}">
                <a16:creationId xmlns:a16="http://schemas.microsoft.com/office/drawing/2014/main" id="{5F5366BD-9B3B-41B7-9511-A3182A7FCDD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5084A3A-4756-4237-8E2A-B90D854D693C}"/>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4130049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7B5BBA0-1E81-4D82-AC74-1BA33AC0E03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AB6EB4C9-CEF2-4082-96B4-C45CD0EDFC1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4F4209E-B221-44F0-A310-03BBCBA6046D}"/>
              </a:ext>
            </a:extLst>
          </p:cNvPr>
          <p:cNvSpPr>
            <a:spLocks noGrp="1"/>
          </p:cNvSpPr>
          <p:nvPr>
            <p:ph type="dt" sz="half" idx="10"/>
          </p:nvPr>
        </p:nvSpPr>
        <p:spPr/>
        <p:txBody>
          <a:bodyPr/>
          <a:lstStyle/>
          <a:p>
            <a:fld id="{32A6F2D9-7EDF-4D8F-BCF9-D0936BB0BDDB}" type="datetime1">
              <a:rPr lang="es-MX" smtClean="0"/>
              <a:t>21/01/2025</a:t>
            </a:fld>
            <a:endParaRPr lang="es-MX"/>
          </a:p>
        </p:txBody>
      </p:sp>
      <p:sp>
        <p:nvSpPr>
          <p:cNvPr id="5" name="Marcador de pie de página 4">
            <a:extLst>
              <a:ext uri="{FF2B5EF4-FFF2-40B4-BE49-F238E27FC236}">
                <a16:creationId xmlns:a16="http://schemas.microsoft.com/office/drawing/2014/main" id="{C8644DEC-8872-48CA-8DBC-B1F1802D156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637248A-F764-4AF4-9CBE-7E26D6AC9B89}"/>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1358926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65950B-9AAB-4298-B65D-0DDF1587C6E4}"/>
              </a:ext>
            </a:extLst>
          </p:cNvPr>
          <p:cNvSpPr>
            <a:spLocks noGrp="1"/>
          </p:cNvSpPr>
          <p:nvPr>
            <p:ph type="title"/>
          </p:nvPr>
        </p:nvSpPr>
        <p:spPr/>
        <p:txBody>
          <a:bodyPr/>
          <a:lstStyle>
            <a:lvl1pPr>
              <a:defRPr>
                <a:solidFill>
                  <a:schemeClr val="accent1">
                    <a:lumMod val="50000"/>
                  </a:schemeClr>
                </a:solidFill>
                <a:latin typeface="Britannic Bold" panose="020B0903060703020204" pitchFamily="34" charset="0"/>
                <a:cs typeface="Arial" panose="020B0604020202020204" pitchFamily="34" charset="0"/>
              </a:defRPr>
            </a:lvl1pPr>
          </a:lstStyle>
          <a:p>
            <a:r>
              <a:rPr lang="en-GB" noProof="0" dirty="0" err="1"/>
              <a:t>Haga</a:t>
            </a:r>
            <a:r>
              <a:rPr lang="en-GB" noProof="0" dirty="0"/>
              <a:t> </a:t>
            </a:r>
            <a:r>
              <a:rPr lang="en-GB" noProof="0" dirty="0" err="1"/>
              <a:t>clic</a:t>
            </a:r>
            <a:r>
              <a:rPr lang="en-GB" noProof="0" dirty="0"/>
              <a:t> para </a:t>
            </a:r>
            <a:r>
              <a:rPr lang="en-GB" noProof="0" dirty="0" err="1"/>
              <a:t>modificar</a:t>
            </a:r>
            <a:r>
              <a:rPr lang="en-GB" noProof="0" dirty="0"/>
              <a:t> </a:t>
            </a:r>
            <a:r>
              <a:rPr lang="en-GB" noProof="0" dirty="0" err="1"/>
              <a:t>el</a:t>
            </a:r>
            <a:r>
              <a:rPr lang="en-GB" noProof="0" dirty="0"/>
              <a:t> </a:t>
            </a:r>
            <a:r>
              <a:rPr lang="en-GB" noProof="0" dirty="0" err="1"/>
              <a:t>estilo</a:t>
            </a:r>
            <a:r>
              <a:rPr lang="en-GB" noProof="0" dirty="0"/>
              <a:t> de </a:t>
            </a:r>
            <a:r>
              <a:rPr lang="en-GB" noProof="0" dirty="0" err="1"/>
              <a:t>título</a:t>
            </a:r>
            <a:r>
              <a:rPr lang="en-GB" noProof="0" dirty="0"/>
              <a:t> del </a:t>
            </a:r>
            <a:r>
              <a:rPr lang="en-GB" noProof="0" dirty="0" err="1"/>
              <a:t>patrón</a:t>
            </a:r>
            <a:endParaRPr lang="en-GB" noProof="0" dirty="0"/>
          </a:p>
        </p:txBody>
      </p:sp>
      <p:sp>
        <p:nvSpPr>
          <p:cNvPr id="3" name="Marcador de contenido 2">
            <a:extLst>
              <a:ext uri="{FF2B5EF4-FFF2-40B4-BE49-F238E27FC236}">
                <a16:creationId xmlns:a16="http://schemas.microsoft.com/office/drawing/2014/main" id="{632A72E3-DFAF-4AA8-8C0D-2D35C07B5C8A}"/>
              </a:ext>
            </a:extLst>
          </p:cNvPr>
          <p:cNvSpPr>
            <a:spLocks noGrp="1"/>
          </p:cNvSpPr>
          <p:nvPr>
            <p:ph idx="1"/>
          </p:nvPr>
        </p:nvSpPr>
        <p:spPr/>
        <p:txBody>
          <a:bodyPr/>
          <a:lstStyle>
            <a:lvl1pPr>
              <a:defRPr>
                <a:solidFill>
                  <a:schemeClr val="accent1">
                    <a:lumMod val="50000"/>
                  </a:schemeClr>
                </a:solidFill>
                <a:latin typeface="Arial Nova" panose="020B0504020202020204" pitchFamily="34" charset="0"/>
                <a:cs typeface="Arial" panose="020B0604020202020204" pitchFamily="34" charset="0"/>
              </a:defRPr>
            </a:lvl1pPr>
            <a:lvl2pPr>
              <a:defRPr>
                <a:solidFill>
                  <a:schemeClr val="accent1">
                    <a:lumMod val="50000"/>
                  </a:schemeClr>
                </a:solidFill>
                <a:latin typeface="Arial Nova" panose="020B0504020202020204" pitchFamily="34" charset="0"/>
                <a:cs typeface="Arial" panose="020B0604020202020204" pitchFamily="34" charset="0"/>
              </a:defRPr>
            </a:lvl2pPr>
            <a:lvl3pPr>
              <a:defRPr>
                <a:solidFill>
                  <a:schemeClr val="accent1">
                    <a:lumMod val="50000"/>
                  </a:schemeClr>
                </a:solidFill>
                <a:latin typeface="Arial Nova" panose="020B0504020202020204" pitchFamily="34" charset="0"/>
                <a:cs typeface="Arial" panose="020B0604020202020204" pitchFamily="34" charset="0"/>
              </a:defRPr>
            </a:lvl3pPr>
            <a:lvl4pPr>
              <a:defRPr>
                <a:solidFill>
                  <a:schemeClr val="accent1">
                    <a:lumMod val="50000"/>
                  </a:schemeClr>
                </a:solidFill>
                <a:latin typeface="Arial Nova" panose="020B0504020202020204" pitchFamily="34" charset="0"/>
                <a:cs typeface="Arial" panose="020B0604020202020204" pitchFamily="34" charset="0"/>
              </a:defRPr>
            </a:lvl4pPr>
            <a:lvl5pPr>
              <a:defRPr>
                <a:solidFill>
                  <a:schemeClr val="accent1">
                    <a:lumMod val="50000"/>
                  </a:schemeClr>
                </a:solidFill>
                <a:latin typeface="Arial Nova" panose="020B0504020202020204" pitchFamily="34" charset="0"/>
                <a:cs typeface="Arial" panose="020B0604020202020204" pitchFamily="34" charset="0"/>
              </a:defRPr>
            </a:lvl5pPr>
          </a:lstStyle>
          <a:p>
            <a:pPr lvl="0"/>
            <a:r>
              <a:rPr lang="en-GB" noProof="0" dirty="0" err="1"/>
              <a:t>Haga</a:t>
            </a:r>
            <a:r>
              <a:rPr lang="en-GB" noProof="0" dirty="0"/>
              <a:t> </a:t>
            </a:r>
            <a:r>
              <a:rPr lang="en-GB" noProof="0" dirty="0" err="1"/>
              <a:t>clic</a:t>
            </a:r>
            <a:r>
              <a:rPr lang="en-GB" noProof="0" dirty="0"/>
              <a:t> para </a:t>
            </a:r>
            <a:r>
              <a:rPr lang="en-GB" noProof="0" dirty="0" err="1"/>
              <a:t>modificar</a:t>
            </a:r>
            <a:r>
              <a:rPr lang="en-GB" noProof="0" dirty="0"/>
              <a:t> los </a:t>
            </a:r>
            <a:r>
              <a:rPr lang="en-GB" noProof="0" dirty="0" err="1"/>
              <a:t>estilos</a:t>
            </a:r>
            <a:r>
              <a:rPr lang="en-GB" noProof="0" dirty="0"/>
              <a:t> de </a:t>
            </a:r>
            <a:r>
              <a:rPr lang="en-GB" noProof="0" dirty="0" err="1"/>
              <a:t>texto</a:t>
            </a:r>
            <a:r>
              <a:rPr lang="en-GB" noProof="0" dirty="0"/>
              <a:t> del </a:t>
            </a:r>
            <a:r>
              <a:rPr lang="en-GB" noProof="0" dirty="0" err="1"/>
              <a:t>patrón</a:t>
            </a:r>
            <a:endParaRPr lang="en-GB" noProof="0" dirty="0"/>
          </a:p>
          <a:p>
            <a:pPr lvl="1"/>
            <a:r>
              <a:rPr lang="en-GB" noProof="0" dirty="0"/>
              <a:t>Segundo </a:t>
            </a:r>
            <a:r>
              <a:rPr lang="en-GB" noProof="0" dirty="0" err="1"/>
              <a:t>nivel</a:t>
            </a:r>
            <a:endParaRPr lang="en-GB" noProof="0" dirty="0"/>
          </a:p>
          <a:p>
            <a:pPr lvl="2"/>
            <a:r>
              <a:rPr lang="en-GB" noProof="0" dirty="0"/>
              <a:t>Tercer </a:t>
            </a:r>
            <a:r>
              <a:rPr lang="en-GB" noProof="0" dirty="0" err="1"/>
              <a:t>nivel</a:t>
            </a:r>
            <a:endParaRPr lang="en-GB" noProof="0" dirty="0"/>
          </a:p>
          <a:p>
            <a:pPr lvl="3"/>
            <a:r>
              <a:rPr lang="en-GB" noProof="0" dirty="0"/>
              <a:t>Cuarto </a:t>
            </a:r>
            <a:r>
              <a:rPr lang="en-GB" noProof="0" dirty="0" err="1"/>
              <a:t>nivel</a:t>
            </a:r>
            <a:endParaRPr lang="en-GB" noProof="0" dirty="0"/>
          </a:p>
          <a:p>
            <a:pPr lvl="4"/>
            <a:r>
              <a:rPr lang="en-GB" noProof="0" dirty="0"/>
              <a:t>Quinto </a:t>
            </a:r>
            <a:r>
              <a:rPr lang="en-GB" noProof="0" dirty="0" err="1"/>
              <a:t>nivel</a:t>
            </a:r>
            <a:endParaRPr lang="en-GB" noProof="0" dirty="0"/>
          </a:p>
        </p:txBody>
      </p:sp>
      <p:sp>
        <p:nvSpPr>
          <p:cNvPr id="4" name="Marcador de fecha 3">
            <a:extLst>
              <a:ext uri="{FF2B5EF4-FFF2-40B4-BE49-F238E27FC236}">
                <a16:creationId xmlns:a16="http://schemas.microsoft.com/office/drawing/2014/main" id="{81A88DC5-20E1-4915-8361-E7FEF675A9D7}"/>
              </a:ext>
            </a:extLst>
          </p:cNvPr>
          <p:cNvSpPr>
            <a:spLocks noGrp="1"/>
          </p:cNvSpPr>
          <p:nvPr>
            <p:ph type="dt" sz="half" idx="10"/>
          </p:nvPr>
        </p:nvSpPr>
        <p:spPr/>
        <p:txBody>
          <a:bodyPr/>
          <a:lstStyle/>
          <a:p>
            <a:fld id="{9E989A90-2CAF-4835-92D0-530C6A2BB6F7}" type="datetime1">
              <a:rPr lang="es-MX" smtClean="0"/>
              <a:t>21/01/2025</a:t>
            </a:fld>
            <a:endParaRPr lang="es-MX"/>
          </a:p>
        </p:txBody>
      </p:sp>
      <p:sp>
        <p:nvSpPr>
          <p:cNvPr id="5" name="Marcador de pie de página 4">
            <a:extLst>
              <a:ext uri="{FF2B5EF4-FFF2-40B4-BE49-F238E27FC236}">
                <a16:creationId xmlns:a16="http://schemas.microsoft.com/office/drawing/2014/main" id="{F013C49B-D496-4794-8EA0-2AB251ED549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74818A1-248C-48F6-B4E8-1DC8C161CF6C}"/>
              </a:ext>
            </a:extLst>
          </p:cNvPr>
          <p:cNvSpPr>
            <a:spLocks noGrp="1"/>
          </p:cNvSpPr>
          <p:nvPr>
            <p:ph type="sldNum" sz="quarter" idx="12"/>
          </p:nvPr>
        </p:nvSpPr>
        <p:spPr>
          <a:xfrm>
            <a:off x="9448800" y="6482931"/>
            <a:ext cx="2743200" cy="365125"/>
          </a:xfrm>
        </p:spPr>
        <p:txBody>
          <a:bodyPr/>
          <a:lstStyle/>
          <a:p>
            <a:fld id="{EB3A99FF-9761-44C2-B3C4-36867F041773}" type="slidenum">
              <a:rPr lang="es-MX" smtClean="0"/>
              <a:t>‹Nº›</a:t>
            </a:fld>
            <a:endParaRPr lang="es-MX"/>
          </a:p>
        </p:txBody>
      </p:sp>
      <p:sp>
        <p:nvSpPr>
          <p:cNvPr id="9" name="CuadroTexto 8">
            <a:extLst>
              <a:ext uri="{FF2B5EF4-FFF2-40B4-BE49-F238E27FC236}">
                <a16:creationId xmlns:a16="http://schemas.microsoft.com/office/drawing/2014/main" id="{634D20AE-8C8C-4AE2-B6CD-079F9F527D0F}"/>
              </a:ext>
            </a:extLst>
          </p:cNvPr>
          <p:cNvSpPr txBox="1"/>
          <p:nvPr userDrawn="1"/>
        </p:nvSpPr>
        <p:spPr>
          <a:xfrm>
            <a:off x="0" y="6596163"/>
            <a:ext cx="2934393" cy="307777"/>
          </a:xfrm>
          <a:prstGeom prst="rect">
            <a:avLst/>
          </a:prstGeom>
          <a:solidFill>
            <a:srgbClr val="0070C0"/>
          </a:solidFill>
        </p:spPr>
        <p:txBody>
          <a:bodyPr wrap="square" rtlCol="0">
            <a:spAutoFit/>
          </a:bodyPr>
          <a:lstStyle/>
          <a:p>
            <a:r>
              <a:rPr lang="es-ES" sz="1400" dirty="0">
                <a:solidFill>
                  <a:srgbClr val="FFFF00"/>
                </a:solidFill>
              </a:rPr>
              <a:t>L. Acosta, Máster Física Nuclear 2025</a:t>
            </a:r>
            <a:endParaRPr lang="es-MX" sz="1400" dirty="0">
              <a:solidFill>
                <a:srgbClr val="FFFF00"/>
              </a:solidFill>
            </a:endParaRPr>
          </a:p>
        </p:txBody>
      </p:sp>
    </p:spTree>
    <p:extLst>
      <p:ext uri="{BB962C8B-B14F-4D97-AF65-F5344CB8AC3E}">
        <p14:creationId xmlns:p14="http://schemas.microsoft.com/office/powerpoint/2010/main" val="2929429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7ED959-F39B-48EF-B549-394A84E8B9D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7AEEBE2C-5E70-44F0-8BBA-71B8A50CD9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26BA19D-688D-4738-979D-E7195D49388A}"/>
              </a:ext>
            </a:extLst>
          </p:cNvPr>
          <p:cNvSpPr>
            <a:spLocks noGrp="1"/>
          </p:cNvSpPr>
          <p:nvPr>
            <p:ph type="dt" sz="half" idx="10"/>
          </p:nvPr>
        </p:nvSpPr>
        <p:spPr/>
        <p:txBody>
          <a:bodyPr/>
          <a:lstStyle/>
          <a:p>
            <a:fld id="{CA1061D7-5CB4-43CA-A0FC-F1876058C75E}" type="datetime1">
              <a:rPr lang="es-MX" smtClean="0"/>
              <a:t>21/01/2025</a:t>
            </a:fld>
            <a:endParaRPr lang="es-MX"/>
          </a:p>
        </p:txBody>
      </p:sp>
      <p:sp>
        <p:nvSpPr>
          <p:cNvPr id="5" name="Marcador de pie de página 4">
            <a:extLst>
              <a:ext uri="{FF2B5EF4-FFF2-40B4-BE49-F238E27FC236}">
                <a16:creationId xmlns:a16="http://schemas.microsoft.com/office/drawing/2014/main" id="{B9B0C336-71E8-4E4F-B95F-04288D67759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876DC4A-0E21-4DA7-A2A8-53692992312D}"/>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1575566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B3CABB-8BF6-436E-9BF3-272EF9ED8A4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6530C7A-9025-4842-991B-8EAA327B421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BF543D46-BAC8-489E-8A32-7CB2A9557972}"/>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80E85007-6400-4610-801D-93A633D0B452}"/>
              </a:ext>
            </a:extLst>
          </p:cNvPr>
          <p:cNvSpPr>
            <a:spLocks noGrp="1"/>
          </p:cNvSpPr>
          <p:nvPr>
            <p:ph type="dt" sz="half" idx="10"/>
          </p:nvPr>
        </p:nvSpPr>
        <p:spPr/>
        <p:txBody>
          <a:bodyPr/>
          <a:lstStyle/>
          <a:p>
            <a:fld id="{96DD0DCB-4812-4969-99D9-74439B4F9A74}" type="datetime1">
              <a:rPr lang="es-MX" smtClean="0"/>
              <a:t>21/01/2025</a:t>
            </a:fld>
            <a:endParaRPr lang="es-MX"/>
          </a:p>
        </p:txBody>
      </p:sp>
      <p:sp>
        <p:nvSpPr>
          <p:cNvPr id="6" name="Marcador de pie de página 5">
            <a:extLst>
              <a:ext uri="{FF2B5EF4-FFF2-40B4-BE49-F238E27FC236}">
                <a16:creationId xmlns:a16="http://schemas.microsoft.com/office/drawing/2014/main" id="{70E965B4-6755-4B57-B0EA-96F4A313961E}"/>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FA9DE567-BC0B-46AF-8B2A-EA2865299F1A}"/>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334148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496926-854C-4AF9-88CE-744D6B571CF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F24D839-EFB4-491F-83D0-0D9138B572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8A3F0AB-F283-4C54-811D-F1F54F104CD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85FFECFF-4530-4394-A630-5C783D143E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16EA2AA-6C20-45B2-B894-DA5D8AF9721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D393C711-5CDE-44A8-8CFC-1A1785711917}"/>
              </a:ext>
            </a:extLst>
          </p:cNvPr>
          <p:cNvSpPr>
            <a:spLocks noGrp="1"/>
          </p:cNvSpPr>
          <p:nvPr>
            <p:ph type="dt" sz="half" idx="10"/>
          </p:nvPr>
        </p:nvSpPr>
        <p:spPr/>
        <p:txBody>
          <a:bodyPr/>
          <a:lstStyle/>
          <a:p>
            <a:fld id="{20924280-AFBF-4AC6-9D70-6BACB2EC53F1}" type="datetime1">
              <a:rPr lang="es-MX" smtClean="0"/>
              <a:t>21/01/2025</a:t>
            </a:fld>
            <a:endParaRPr lang="es-MX"/>
          </a:p>
        </p:txBody>
      </p:sp>
      <p:sp>
        <p:nvSpPr>
          <p:cNvPr id="8" name="Marcador de pie de página 7">
            <a:extLst>
              <a:ext uri="{FF2B5EF4-FFF2-40B4-BE49-F238E27FC236}">
                <a16:creationId xmlns:a16="http://schemas.microsoft.com/office/drawing/2014/main" id="{06198108-C379-4C6D-B4EF-91CD2C55563D}"/>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3F3D201A-FC24-4C81-9AD9-86A688F518BB}"/>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2498040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081E32-15F1-45D0-BFD3-77B8167A9F3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E9231827-CA29-4FE5-9537-4C8ADD8EE10D}"/>
              </a:ext>
            </a:extLst>
          </p:cNvPr>
          <p:cNvSpPr>
            <a:spLocks noGrp="1"/>
          </p:cNvSpPr>
          <p:nvPr>
            <p:ph type="dt" sz="half" idx="10"/>
          </p:nvPr>
        </p:nvSpPr>
        <p:spPr/>
        <p:txBody>
          <a:bodyPr/>
          <a:lstStyle/>
          <a:p>
            <a:fld id="{7C76AB63-1F61-4374-BA2F-7C8210CF5772}" type="datetime1">
              <a:rPr lang="es-MX" smtClean="0"/>
              <a:t>21/01/2025</a:t>
            </a:fld>
            <a:endParaRPr lang="es-MX"/>
          </a:p>
        </p:txBody>
      </p:sp>
      <p:sp>
        <p:nvSpPr>
          <p:cNvPr id="4" name="Marcador de pie de página 3">
            <a:extLst>
              <a:ext uri="{FF2B5EF4-FFF2-40B4-BE49-F238E27FC236}">
                <a16:creationId xmlns:a16="http://schemas.microsoft.com/office/drawing/2014/main" id="{3F98683E-1130-4EA8-B0C8-AC80026981ED}"/>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34201E35-AE73-4FCE-9971-C163ED6824FC}"/>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613279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F3FDA0A-6314-4848-8656-441117F973F6}"/>
              </a:ext>
            </a:extLst>
          </p:cNvPr>
          <p:cNvSpPr>
            <a:spLocks noGrp="1"/>
          </p:cNvSpPr>
          <p:nvPr>
            <p:ph type="dt" sz="half" idx="10"/>
          </p:nvPr>
        </p:nvSpPr>
        <p:spPr/>
        <p:txBody>
          <a:bodyPr/>
          <a:lstStyle/>
          <a:p>
            <a:fld id="{C3454787-0140-4835-92F6-3AE3F64B3001}" type="datetime1">
              <a:rPr lang="es-MX" smtClean="0"/>
              <a:t>21/01/2025</a:t>
            </a:fld>
            <a:endParaRPr lang="es-MX"/>
          </a:p>
        </p:txBody>
      </p:sp>
      <p:sp>
        <p:nvSpPr>
          <p:cNvPr id="3" name="Marcador de pie de página 2">
            <a:extLst>
              <a:ext uri="{FF2B5EF4-FFF2-40B4-BE49-F238E27FC236}">
                <a16:creationId xmlns:a16="http://schemas.microsoft.com/office/drawing/2014/main" id="{D4BE003A-E87D-409F-BA17-6F21D47BB53F}"/>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79FAE387-051D-4A65-AD8B-A286583639CA}"/>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221069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1A17D2-AB0A-41E0-A469-55DCF71CBF0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1FA05E87-279E-4977-9227-F002FA7E89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4CF420E0-460A-4C7D-BBEC-30002F1374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54A68E4-2E2B-4D84-9CA6-1A94BFFEC2D8}"/>
              </a:ext>
            </a:extLst>
          </p:cNvPr>
          <p:cNvSpPr>
            <a:spLocks noGrp="1"/>
          </p:cNvSpPr>
          <p:nvPr>
            <p:ph type="dt" sz="half" idx="10"/>
          </p:nvPr>
        </p:nvSpPr>
        <p:spPr/>
        <p:txBody>
          <a:bodyPr/>
          <a:lstStyle/>
          <a:p>
            <a:fld id="{5C726828-5245-44B8-8CF7-63E462BFF260}" type="datetime1">
              <a:rPr lang="es-MX" smtClean="0"/>
              <a:t>21/01/2025</a:t>
            </a:fld>
            <a:endParaRPr lang="es-MX"/>
          </a:p>
        </p:txBody>
      </p:sp>
      <p:sp>
        <p:nvSpPr>
          <p:cNvPr id="6" name="Marcador de pie de página 5">
            <a:extLst>
              <a:ext uri="{FF2B5EF4-FFF2-40B4-BE49-F238E27FC236}">
                <a16:creationId xmlns:a16="http://schemas.microsoft.com/office/drawing/2014/main" id="{CDADED3A-4985-485E-B889-3B9A9E357A2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AE23D15B-E2BA-41D3-989B-F244B7CDF407}"/>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3236193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8D69E4-CE39-4619-9F94-C59B1F8A10B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CB3A3C7-7773-4063-915B-1B1C3643E0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9A7B60E4-517B-4AF3-8AE7-509312775A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97B560D-33FC-477F-B9C7-238A1C2D5033}"/>
              </a:ext>
            </a:extLst>
          </p:cNvPr>
          <p:cNvSpPr>
            <a:spLocks noGrp="1"/>
          </p:cNvSpPr>
          <p:nvPr>
            <p:ph type="dt" sz="half" idx="10"/>
          </p:nvPr>
        </p:nvSpPr>
        <p:spPr/>
        <p:txBody>
          <a:bodyPr/>
          <a:lstStyle/>
          <a:p>
            <a:fld id="{350EE99B-E3D0-4ED6-A085-75E0EEBC5E7D}" type="datetime1">
              <a:rPr lang="es-MX" smtClean="0"/>
              <a:t>21/01/2025</a:t>
            </a:fld>
            <a:endParaRPr lang="es-MX"/>
          </a:p>
        </p:txBody>
      </p:sp>
      <p:sp>
        <p:nvSpPr>
          <p:cNvPr id="6" name="Marcador de pie de página 5">
            <a:extLst>
              <a:ext uri="{FF2B5EF4-FFF2-40B4-BE49-F238E27FC236}">
                <a16:creationId xmlns:a16="http://schemas.microsoft.com/office/drawing/2014/main" id="{D162F1AA-8AF0-40CF-BEE6-92CBEC29CC6E}"/>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C3D2DDEA-AD97-45C4-AB4D-7F5207C2FFCD}"/>
              </a:ext>
            </a:extLst>
          </p:cNvPr>
          <p:cNvSpPr>
            <a:spLocks noGrp="1"/>
          </p:cNvSpPr>
          <p:nvPr>
            <p:ph type="sldNum" sz="quarter" idx="12"/>
          </p:nvPr>
        </p:nvSpPr>
        <p:spPr/>
        <p:txBody>
          <a:bodyPr/>
          <a:lstStyle/>
          <a:p>
            <a:fld id="{EB3A99FF-9761-44C2-B3C4-36867F041773}" type="slidenum">
              <a:rPr lang="es-MX" smtClean="0"/>
              <a:t>‹Nº›</a:t>
            </a:fld>
            <a:endParaRPr lang="es-MX"/>
          </a:p>
        </p:txBody>
      </p:sp>
    </p:spTree>
    <p:extLst>
      <p:ext uri="{BB962C8B-B14F-4D97-AF65-F5344CB8AC3E}">
        <p14:creationId xmlns:p14="http://schemas.microsoft.com/office/powerpoint/2010/main" val="4011726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37BC273-62D6-4DF8-AE8D-EC2D54A703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80C1810-046E-4A3B-A87F-829E708A6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CD0A8DF-4C0D-447E-9EFB-921AE6FAF2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372A4E-B4A9-4652-B390-B59CBFCE3F8B}" type="datetime1">
              <a:rPr lang="es-MX" smtClean="0"/>
              <a:t>21/01/2025</a:t>
            </a:fld>
            <a:endParaRPr lang="es-MX"/>
          </a:p>
        </p:txBody>
      </p:sp>
      <p:sp>
        <p:nvSpPr>
          <p:cNvPr id="5" name="Marcador de pie de página 4">
            <a:extLst>
              <a:ext uri="{FF2B5EF4-FFF2-40B4-BE49-F238E27FC236}">
                <a16:creationId xmlns:a16="http://schemas.microsoft.com/office/drawing/2014/main" id="{C7F21087-8123-4592-A03F-2131F39D30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6F7DB8A5-5C64-4AA2-82ED-1C3DFD1A0C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A99FF-9761-44C2-B3C4-36867F041773}" type="slidenum">
              <a:rPr lang="es-MX" smtClean="0"/>
              <a:t>‹Nº›</a:t>
            </a:fld>
            <a:endParaRPr lang="es-MX"/>
          </a:p>
        </p:txBody>
      </p:sp>
    </p:spTree>
    <p:extLst>
      <p:ext uri="{BB962C8B-B14F-4D97-AF65-F5344CB8AC3E}">
        <p14:creationId xmlns:p14="http://schemas.microsoft.com/office/powerpoint/2010/main" val="207995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s.wikipedia.org/wiki/Incendio" TargetMode="External"/><Relationship Id="rId2" Type="http://schemas.openxmlformats.org/officeDocument/2006/relationships/hyperlink" Target="https://es.wikipedia.org/wiki/Humo" TargetMode="External"/><Relationship Id="rId1" Type="http://schemas.openxmlformats.org/officeDocument/2006/relationships/slideLayout" Target="../slideLayouts/slideLayout2.xml"/><Relationship Id="rId5" Type="http://schemas.openxmlformats.org/officeDocument/2006/relationships/hyperlink" Target="https://es.wikipedia.org/wiki/Sensor" TargetMode="External"/><Relationship Id="rId4" Type="http://schemas.openxmlformats.org/officeDocument/2006/relationships/hyperlink" Target="https://es.wikipedia.org/wiki/Gas"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tiff"/></Relationships>
</file>

<file path=ppt/slides/_rels/slide29.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jpe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65.jpeg"/></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2.xml"/><Relationship Id="rId5" Type="http://schemas.openxmlformats.org/officeDocument/2006/relationships/image" Target="../media/image69.gif"/><Relationship Id="rId4" Type="http://schemas.openxmlformats.org/officeDocument/2006/relationships/image" Target="../media/image68.png"/></Relationships>
</file>

<file path=ppt/slides/_rels/slide4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tsdr.cdc.gov/index.html"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atsdr.cdc.gov/index.html" TargetMode="External"/><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atsdr.cdc.gov/index.htm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8D7678-D72F-49FE-B8C4-CDFEBAA0D101}"/>
              </a:ext>
            </a:extLst>
          </p:cNvPr>
          <p:cNvSpPr>
            <a:spLocks noGrp="1"/>
          </p:cNvSpPr>
          <p:nvPr>
            <p:ph type="ctrTitle"/>
          </p:nvPr>
        </p:nvSpPr>
        <p:spPr>
          <a:xfrm>
            <a:off x="0" y="2462153"/>
            <a:ext cx="12192000" cy="1347702"/>
          </a:xfrm>
        </p:spPr>
        <p:txBody>
          <a:bodyPr>
            <a:noAutofit/>
          </a:bodyPr>
          <a:lstStyle/>
          <a:p>
            <a:r>
              <a:rPr lang="en-GB" sz="3600" b="1" dirty="0"/>
              <a:t>DETECTORES</a:t>
            </a:r>
            <a:br>
              <a:rPr lang="en-GB" sz="3600" b="1" dirty="0"/>
            </a:br>
            <a:r>
              <a:rPr lang="en-GB" sz="3600" b="1" dirty="0"/>
              <a:t>α, </a:t>
            </a:r>
            <a:r>
              <a:rPr lang="el-GR" sz="3600" b="1" dirty="0"/>
              <a:t>β</a:t>
            </a:r>
            <a:r>
              <a:rPr lang="en-GB" sz="3600" b="1" dirty="0"/>
              <a:t>, </a:t>
            </a:r>
            <a:r>
              <a:rPr lang="el-GR" sz="3600" b="1" dirty="0"/>
              <a:t>γ</a:t>
            </a:r>
            <a:endParaRPr lang="en-US" sz="3600" dirty="0"/>
          </a:p>
        </p:txBody>
      </p:sp>
      <p:sp>
        <p:nvSpPr>
          <p:cNvPr id="4" name="Rectangle 5">
            <a:extLst>
              <a:ext uri="{FF2B5EF4-FFF2-40B4-BE49-F238E27FC236}">
                <a16:creationId xmlns:a16="http://schemas.microsoft.com/office/drawing/2014/main" id="{835534B1-BCBE-447F-BEE6-C987CA29EF50}"/>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6" name="Marcador de número de diapositiva 5">
            <a:extLst>
              <a:ext uri="{FF2B5EF4-FFF2-40B4-BE49-F238E27FC236}">
                <a16:creationId xmlns:a16="http://schemas.microsoft.com/office/drawing/2014/main" id="{1C668EB1-447D-4278-B042-771DCB70F594}"/>
              </a:ext>
            </a:extLst>
          </p:cNvPr>
          <p:cNvSpPr>
            <a:spLocks noGrp="1"/>
          </p:cNvSpPr>
          <p:nvPr>
            <p:ph type="sldNum" sz="quarter" idx="12"/>
          </p:nvPr>
        </p:nvSpPr>
        <p:spPr/>
        <p:txBody>
          <a:bodyPr/>
          <a:lstStyle/>
          <a:p>
            <a:fld id="{EB3A99FF-9761-44C2-B3C4-36867F041773}" type="slidenum">
              <a:rPr lang="es-MX" smtClean="0"/>
              <a:t>1</a:t>
            </a:fld>
            <a:endParaRPr lang="es-MX"/>
          </a:p>
        </p:txBody>
      </p:sp>
      <p:sp>
        <p:nvSpPr>
          <p:cNvPr id="3" name="Título 1">
            <a:extLst>
              <a:ext uri="{FF2B5EF4-FFF2-40B4-BE49-F238E27FC236}">
                <a16:creationId xmlns:a16="http://schemas.microsoft.com/office/drawing/2014/main" id="{2427848E-8934-9EEF-F590-F3EC0731D590}"/>
              </a:ext>
            </a:extLst>
          </p:cNvPr>
          <p:cNvSpPr txBox="1">
            <a:spLocks/>
          </p:cNvSpPr>
          <p:nvPr/>
        </p:nvSpPr>
        <p:spPr>
          <a:xfrm>
            <a:off x="13468" y="5290498"/>
            <a:ext cx="12192000" cy="186666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accent1">
                    <a:lumMod val="50000"/>
                  </a:schemeClr>
                </a:solidFill>
                <a:latin typeface="Arial" panose="020B0604020202020204" pitchFamily="34" charset="0"/>
                <a:ea typeface="+mj-ea"/>
                <a:cs typeface="Arial" panose="020B0604020202020204" pitchFamily="34" charset="0"/>
              </a:defRPr>
            </a:lvl1pPr>
          </a:lstStyle>
          <a:p>
            <a:endParaRPr lang="en-US" sz="3600" dirty="0"/>
          </a:p>
          <a:p>
            <a:endParaRPr lang="en-US" sz="3600" dirty="0"/>
          </a:p>
          <a:p>
            <a:r>
              <a:rPr lang="en-US" sz="3200" b="1" dirty="0"/>
              <a:t>    </a:t>
            </a:r>
          </a:p>
          <a:p>
            <a:r>
              <a:rPr lang="en-US" sz="3200" b="1" dirty="0"/>
              <a:t>  </a:t>
            </a:r>
            <a:br>
              <a:rPr lang="en-US" sz="3200" b="1" dirty="0"/>
            </a:br>
            <a:endParaRPr lang="en-US" sz="3200" b="1" dirty="0"/>
          </a:p>
          <a:p>
            <a:endParaRPr lang="en-US" sz="3200" b="1" dirty="0"/>
          </a:p>
          <a:p>
            <a:r>
              <a:rPr lang="en-US" sz="3200" b="1" dirty="0"/>
              <a:t>Luis Acosta</a:t>
            </a:r>
          </a:p>
          <a:p>
            <a:endParaRPr lang="en-US" sz="3600" dirty="0"/>
          </a:p>
          <a:p>
            <a:r>
              <a:rPr lang="en-US" sz="2800" dirty="0"/>
              <a:t>IEM-CSIC, Spain</a:t>
            </a:r>
          </a:p>
          <a:p>
            <a:br>
              <a:rPr lang="en-US" sz="3600" dirty="0"/>
            </a:br>
            <a:endParaRPr lang="en-US" sz="1800" dirty="0"/>
          </a:p>
          <a:p>
            <a:endParaRPr lang="en-US" sz="3600" dirty="0"/>
          </a:p>
        </p:txBody>
      </p:sp>
      <p:pic>
        <p:nvPicPr>
          <p:cNvPr id="1026" name="Picture 2" descr="No hay ninguna descripción de la foto disponible.">
            <a:extLst>
              <a:ext uri="{FF2B5EF4-FFF2-40B4-BE49-F238E27FC236}">
                <a16:creationId xmlns:a16="http://schemas.microsoft.com/office/drawing/2014/main" id="{46ECE4EF-1AD9-B613-C23A-9B11E642CE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23" y="120821"/>
            <a:ext cx="1347702" cy="13477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Department of Molecular Physics IEM-CSIC Research Lines">
            <a:extLst>
              <a:ext uri="{FF2B5EF4-FFF2-40B4-BE49-F238E27FC236}">
                <a16:creationId xmlns:a16="http://schemas.microsoft.com/office/drawing/2014/main" id="{DE9132B9-19A6-A6F7-6A80-AAC9088377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925" y="120821"/>
            <a:ext cx="4391703" cy="1323969"/>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EB537B82-6FE5-47CA-84DC-77F1FF44A68E}"/>
              </a:ext>
            </a:extLst>
          </p:cNvPr>
          <p:cNvSpPr txBox="1"/>
          <p:nvPr/>
        </p:nvSpPr>
        <p:spPr>
          <a:xfrm>
            <a:off x="6272982" y="196645"/>
            <a:ext cx="5849796" cy="1569660"/>
          </a:xfrm>
          <a:prstGeom prst="rect">
            <a:avLst/>
          </a:prstGeom>
          <a:noFill/>
        </p:spPr>
        <p:txBody>
          <a:bodyPr wrap="square" rtlCol="0">
            <a:spAutoFit/>
          </a:bodyPr>
          <a:lstStyle/>
          <a:p>
            <a:pPr algn="ctr"/>
            <a:r>
              <a:rPr lang="es-ES" sz="3200" b="1" dirty="0">
                <a:solidFill>
                  <a:srgbClr val="002060"/>
                </a:solidFill>
              </a:rPr>
              <a:t>Máster Interuniversitario de Física Nuclear</a:t>
            </a:r>
          </a:p>
          <a:p>
            <a:pPr algn="ctr"/>
            <a:r>
              <a:rPr lang="es-ES" sz="3200" b="1" dirty="0">
                <a:solidFill>
                  <a:srgbClr val="002060"/>
                </a:solidFill>
              </a:rPr>
              <a:t>2025</a:t>
            </a:r>
            <a:endParaRPr lang="es-ES" b="1" dirty="0">
              <a:solidFill>
                <a:srgbClr val="002060"/>
              </a:solidFill>
            </a:endParaRPr>
          </a:p>
        </p:txBody>
      </p:sp>
    </p:spTree>
    <p:extLst>
      <p:ext uri="{BB962C8B-B14F-4D97-AF65-F5344CB8AC3E}">
        <p14:creationId xmlns:p14="http://schemas.microsoft.com/office/powerpoint/2010/main" val="334235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09E5C0-C559-4D89-957D-291F53F929FD}"/>
              </a:ext>
            </a:extLst>
          </p:cNvPr>
          <p:cNvSpPr>
            <a:spLocks noGrp="1"/>
          </p:cNvSpPr>
          <p:nvPr>
            <p:ph type="title"/>
          </p:nvPr>
        </p:nvSpPr>
        <p:spPr>
          <a:xfrm>
            <a:off x="838200" y="0"/>
            <a:ext cx="10515600" cy="1325563"/>
          </a:xfrm>
        </p:spPr>
        <p:txBody>
          <a:bodyPr/>
          <a:lstStyle/>
          <a:p>
            <a:r>
              <a:rPr lang="en-GB" dirty="0"/>
              <a:t>Masa y </a:t>
            </a:r>
            <a:r>
              <a:rPr lang="en-GB" dirty="0" err="1"/>
              <a:t>Carga</a:t>
            </a:r>
            <a:endParaRPr lang="en-GB" dirty="0"/>
          </a:p>
        </p:txBody>
      </p:sp>
      <p:sp>
        <p:nvSpPr>
          <p:cNvPr id="4" name="Marcador de número de diapositiva 3">
            <a:extLst>
              <a:ext uri="{FF2B5EF4-FFF2-40B4-BE49-F238E27FC236}">
                <a16:creationId xmlns:a16="http://schemas.microsoft.com/office/drawing/2014/main" id="{F20F8AC3-CB24-4876-898B-713B59A01A86}"/>
              </a:ext>
            </a:extLst>
          </p:cNvPr>
          <p:cNvSpPr>
            <a:spLocks noGrp="1"/>
          </p:cNvSpPr>
          <p:nvPr>
            <p:ph type="sldNum" sz="quarter" idx="12"/>
          </p:nvPr>
        </p:nvSpPr>
        <p:spPr/>
        <p:txBody>
          <a:bodyPr/>
          <a:lstStyle/>
          <a:p>
            <a:fld id="{EB3A99FF-9761-44C2-B3C4-36867F041773}" type="slidenum">
              <a:rPr lang="es-MX" smtClean="0"/>
              <a:t>10</a:t>
            </a:fld>
            <a:endParaRPr lang="es-MX"/>
          </a:p>
        </p:txBody>
      </p:sp>
      <p:pic>
        <p:nvPicPr>
          <p:cNvPr id="5" name="Picture 4" descr="http://www.proyectosalonhogar.com/Quimica/peso2.gif">
            <a:extLst>
              <a:ext uri="{FF2B5EF4-FFF2-40B4-BE49-F238E27FC236}">
                <a16:creationId xmlns:a16="http://schemas.microsoft.com/office/drawing/2014/main" id="{AC1A5DCF-5D1A-490B-B906-B7D027C4AFEF}"/>
              </a:ext>
            </a:extLst>
          </p:cNvPr>
          <p:cNvPicPr>
            <a:picLocks noChangeAspect="1" noChangeArrowheads="1"/>
          </p:cNvPicPr>
          <p:nvPr/>
        </p:nvPicPr>
        <p:blipFill>
          <a:blip r:embed="rId2" cstate="print"/>
          <a:srcRect/>
          <a:stretch>
            <a:fillRect/>
          </a:stretch>
        </p:blipFill>
        <p:spPr bwMode="auto">
          <a:xfrm>
            <a:off x="6846532" y="1285860"/>
            <a:ext cx="3866080" cy="3742957"/>
          </a:xfrm>
          <a:prstGeom prst="rect">
            <a:avLst/>
          </a:prstGeom>
          <a:noFill/>
        </p:spPr>
      </p:pic>
      <p:pic>
        <p:nvPicPr>
          <p:cNvPr id="6" name="Picture 6" descr="http://www.raizcuadrada.es/wp-content/uploads/2014/02/Carbono12.gif">
            <a:extLst>
              <a:ext uri="{FF2B5EF4-FFF2-40B4-BE49-F238E27FC236}">
                <a16:creationId xmlns:a16="http://schemas.microsoft.com/office/drawing/2014/main" id="{83233BEB-A573-413D-8831-6722751870FD}"/>
              </a:ext>
            </a:extLst>
          </p:cNvPr>
          <p:cNvPicPr>
            <a:picLocks noChangeAspect="1" noChangeArrowheads="1"/>
          </p:cNvPicPr>
          <p:nvPr/>
        </p:nvPicPr>
        <p:blipFill>
          <a:blip r:embed="rId3" cstate="print"/>
          <a:srcRect/>
          <a:stretch>
            <a:fillRect/>
          </a:stretch>
        </p:blipFill>
        <p:spPr bwMode="auto">
          <a:xfrm>
            <a:off x="2144282" y="1336877"/>
            <a:ext cx="3933825" cy="1428750"/>
          </a:xfrm>
          <a:prstGeom prst="rect">
            <a:avLst/>
          </a:prstGeom>
          <a:noFill/>
        </p:spPr>
      </p:pic>
      <p:pic>
        <p:nvPicPr>
          <p:cNvPr id="7" name="Picture 8" descr="Related image">
            <a:extLst>
              <a:ext uri="{FF2B5EF4-FFF2-40B4-BE49-F238E27FC236}">
                <a16:creationId xmlns:a16="http://schemas.microsoft.com/office/drawing/2014/main" id="{698FC6DB-AC11-446A-BC6F-39B6E06400F8}"/>
              </a:ext>
            </a:extLst>
          </p:cNvPr>
          <p:cNvPicPr>
            <a:picLocks noChangeAspect="1" noChangeArrowheads="1"/>
          </p:cNvPicPr>
          <p:nvPr/>
        </p:nvPicPr>
        <p:blipFill>
          <a:blip r:embed="rId4" cstate="print"/>
          <a:srcRect/>
          <a:stretch>
            <a:fillRect/>
          </a:stretch>
        </p:blipFill>
        <p:spPr bwMode="auto">
          <a:xfrm>
            <a:off x="1886691" y="2814239"/>
            <a:ext cx="4415227" cy="2214578"/>
          </a:xfrm>
          <a:prstGeom prst="rect">
            <a:avLst/>
          </a:prstGeom>
          <a:noFill/>
        </p:spPr>
      </p:pic>
      <p:sp>
        <p:nvSpPr>
          <p:cNvPr id="8" name="9 CuadroTexto">
            <a:extLst>
              <a:ext uri="{FF2B5EF4-FFF2-40B4-BE49-F238E27FC236}">
                <a16:creationId xmlns:a16="http://schemas.microsoft.com/office/drawing/2014/main" id="{7AE4D77A-FEAE-47BA-8AEF-5A7825A85DA3}"/>
              </a:ext>
            </a:extLst>
          </p:cNvPr>
          <p:cNvSpPr txBox="1"/>
          <p:nvPr/>
        </p:nvSpPr>
        <p:spPr>
          <a:xfrm>
            <a:off x="934065" y="5194054"/>
            <a:ext cx="10795819" cy="1077218"/>
          </a:xfrm>
          <a:prstGeom prst="rect">
            <a:avLst/>
          </a:prstGeom>
          <a:solidFill>
            <a:schemeClr val="accent1"/>
          </a:solidFill>
        </p:spPr>
        <p:txBody>
          <a:bodyPr wrap="square" rtlCol="0">
            <a:spAutoFit/>
          </a:bodyPr>
          <a:lstStyle/>
          <a:p>
            <a:r>
              <a:rPr lang="es-ES" sz="1600" dirty="0">
                <a:solidFill>
                  <a:srgbClr val="FFFF00"/>
                </a:solidFill>
                <a:latin typeface="Comic Sans MS" pitchFamily="66" charset="0"/>
              </a:rPr>
              <a:t>Conclusión:</a:t>
            </a:r>
          </a:p>
          <a:p>
            <a:r>
              <a:rPr lang="es-ES" sz="1600" dirty="0">
                <a:solidFill>
                  <a:srgbClr val="FFFF00"/>
                </a:solidFill>
                <a:latin typeface="Comic Sans MS" pitchFamily="66" charset="0"/>
              </a:rPr>
              <a:t>En términos prácticos en Física Nuclear, nos olvidamos de los electrones (excepto en la desintegración beta).</a:t>
            </a:r>
          </a:p>
          <a:p>
            <a:r>
              <a:rPr lang="es-ES" sz="1600" dirty="0">
                <a:solidFill>
                  <a:srgbClr val="FFFF00"/>
                </a:solidFill>
                <a:latin typeface="Comic Sans MS" pitchFamily="66" charset="0"/>
              </a:rPr>
              <a:t> -si hacemos colisiones entre átomos, decimos que las hacemos entre </a:t>
            </a:r>
            <a:r>
              <a:rPr lang="es-ES" sz="1600" dirty="0">
                <a:solidFill>
                  <a:srgbClr val="00B0F0"/>
                </a:solidFill>
                <a:latin typeface="Comic Sans MS" pitchFamily="66" charset="0"/>
              </a:rPr>
              <a:t>“núcleos”</a:t>
            </a:r>
          </a:p>
          <a:p>
            <a:r>
              <a:rPr lang="es-ES" sz="1600" dirty="0">
                <a:solidFill>
                  <a:srgbClr val="FFFF00"/>
                </a:solidFill>
                <a:latin typeface="Comic Sans MS" pitchFamily="66" charset="0"/>
              </a:rPr>
              <a:t>De acuerdo a la masa y la carga de cada átomo, éstos reciben un nombre, los llamados </a:t>
            </a:r>
            <a:r>
              <a:rPr lang="es-ES" sz="1600" dirty="0">
                <a:solidFill>
                  <a:srgbClr val="00FE73"/>
                </a:solidFill>
                <a:latin typeface="Comic Sans MS" pitchFamily="66" charset="0"/>
              </a:rPr>
              <a:t>“elementos”</a:t>
            </a:r>
            <a:r>
              <a:rPr lang="es-ES" sz="1600" dirty="0">
                <a:solidFill>
                  <a:srgbClr val="FFFF00"/>
                </a:solidFill>
                <a:latin typeface="Comic Sans MS" pitchFamily="66" charset="0"/>
              </a:rPr>
              <a:t>.</a:t>
            </a:r>
          </a:p>
        </p:txBody>
      </p:sp>
    </p:spTree>
    <p:extLst>
      <p:ext uri="{BB962C8B-B14F-4D97-AF65-F5344CB8AC3E}">
        <p14:creationId xmlns:p14="http://schemas.microsoft.com/office/powerpoint/2010/main" val="1516380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BDB8E2-58C6-4C90-936F-ED60AC86FD82}"/>
              </a:ext>
            </a:extLst>
          </p:cNvPr>
          <p:cNvSpPr>
            <a:spLocks noGrp="1"/>
          </p:cNvSpPr>
          <p:nvPr>
            <p:ph type="title"/>
          </p:nvPr>
        </p:nvSpPr>
        <p:spPr/>
        <p:txBody>
          <a:bodyPr/>
          <a:lstStyle/>
          <a:p>
            <a:r>
              <a:rPr lang="en-GB" dirty="0" err="1"/>
              <a:t>Detectores</a:t>
            </a:r>
            <a:r>
              <a:rPr lang="en-GB" dirty="0"/>
              <a:t> </a:t>
            </a:r>
            <a:r>
              <a:rPr lang="en-GB" dirty="0" err="1"/>
              <a:t>semiconductores</a:t>
            </a:r>
            <a:endParaRPr lang="en-GB" dirty="0"/>
          </a:p>
        </p:txBody>
      </p:sp>
      <p:sp>
        <p:nvSpPr>
          <p:cNvPr id="4" name="Marcador de número de diapositiva 3">
            <a:extLst>
              <a:ext uri="{FF2B5EF4-FFF2-40B4-BE49-F238E27FC236}">
                <a16:creationId xmlns:a16="http://schemas.microsoft.com/office/drawing/2014/main" id="{26746784-8375-4557-9072-94952400ADFC}"/>
              </a:ext>
            </a:extLst>
          </p:cNvPr>
          <p:cNvSpPr>
            <a:spLocks noGrp="1"/>
          </p:cNvSpPr>
          <p:nvPr>
            <p:ph type="sldNum" sz="quarter" idx="12"/>
          </p:nvPr>
        </p:nvSpPr>
        <p:spPr/>
        <p:txBody>
          <a:bodyPr/>
          <a:lstStyle/>
          <a:p>
            <a:fld id="{EB3A99FF-9761-44C2-B3C4-36867F041773}" type="slidenum">
              <a:rPr lang="es-MX" smtClean="0"/>
              <a:t>11</a:t>
            </a:fld>
            <a:endParaRPr lang="es-MX"/>
          </a:p>
        </p:txBody>
      </p:sp>
      <p:pic>
        <p:nvPicPr>
          <p:cNvPr id="8" name="Imagen 7">
            <a:extLst>
              <a:ext uri="{FF2B5EF4-FFF2-40B4-BE49-F238E27FC236}">
                <a16:creationId xmlns:a16="http://schemas.microsoft.com/office/drawing/2014/main" id="{8ECEC579-B41C-4366-9047-92929CF0D7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2055813"/>
            <a:ext cx="5549002" cy="3778180"/>
          </a:xfrm>
          <a:prstGeom prst="rect">
            <a:avLst/>
          </a:prstGeom>
        </p:spPr>
      </p:pic>
      <p:pic>
        <p:nvPicPr>
          <p:cNvPr id="10" name="Imagen 9">
            <a:extLst>
              <a:ext uri="{FF2B5EF4-FFF2-40B4-BE49-F238E27FC236}">
                <a16:creationId xmlns:a16="http://schemas.microsoft.com/office/drawing/2014/main" id="{AB75BBD6-B7B0-4C01-B005-EAE40DDF5C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129" y="2391508"/>
            <a:ext cx="4492360" cy="2954215"/>
          </a:xfrm>
          <a:prstGeom prst="rect">
            <a:avLst/>
          </a:prstGeom>
        </p:spPr>
      </p:pic>
    </p:spTree>
    <p:extLst>
      <p:ext uri="{BB962C8B-B14F-4D97-AF65-F5344CB8AC3E}">
        <p14:creationId xmlns:p14="http://schemas.microsoft.com/office/powerpoint/2010/main" val="224342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9E985D7-AEBE-4E6C-9995-3553A1FBFE91}"/>
              </a:ext>
            </a:extLst>
          </p:cNvPr>
          <p:cNvSpPr>
            <a:spLocks noGrp="1"/>
          </p:cNvSpPr>
          <p:nvPr>
            <p:ph type="sldNum" sz="quarter" idx="12"/>
          </p:nvPr>
        </p:nvSpPr>
        <p:spPr/>
        <p:txBody>
          <a:bodyPr/>
          <a:lstStyle/>
          <a:p>
            <a:fld id="{EB3A99FF-9761-44C2-B3C4-36867F041773}" type="slidenum">
              <a:rPr lang="es-MX" smtClean="0"/>
              <a:t>12</a:t>
            </a:fld>
            <a:endParaRPr lang="es-MX"/>
          </a:p>
        </p:txBody>
      </p:sp>
      <p:pic>
        <p:nvPicPr>
          <p:cNvPr id="8" name="Imagen 7">
            <a:extLst>
              <a:ext uri="{FF2B5EF4-FFF2-40B4-BE49-F238E27FC236}">
                <a16:creationId xmlns:a16="http://schemas.microsoft.com/office/drawing/2014/main" id="{419B9E77-1EAE-4AB0-8C42-31C3C5164924}"/>
              </a:ext>
            </a:extLst>
          </p:cNvPr>
          <p:cNvPicPr>
            <a:picLocks noChangeAspect="1"/>
          </p:cNvPicPr>
          <p:nvPr/>
        </p:nvPicPr>
        <p:blipFill>
          <a:blip r:embed="rId2"/>
          <a:stretch>
            <a:fillRect/>
          </a:stretch>
        </p:blipFill>
        <p:spPr>
          <a:xfrm>
            <a:off x="978568" y="0"/>
            <a:ext cx="10234863" cy="6858000"/>
          </a:xfrm>
          <a:prstGeom prst="rect">
            <a:avLst/>
          </a:prstGeom>
        </p:spPr>
      </p:pic>
    </p:spTree>
    <p:extLst>
      <p:ext uri="{BB962C8B-B14F-4D97-AF65-F5344CB8AC3E}">
        <p14:creationId xmlns:p14="http://schemas.microsoft.com/office/powerpoint/2010/main" val="3939701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13</a:t>
            </a:fld>
            <a:endParaRPr lang="es-MX"/>
          </a:p>
        </p:txBody>
      </p:sp>
      <p:pic>
        <p:nvPicPr>
          <p:cNvPr id="6" name="Imagen 5">
            <a:extLst>
              <a:ext uri="{FF2B5EF4-FFF2-40B4-BE49-F238E27FC236}">
                <a16:creationId xmlns:a16="http://schemas.microsoft.com/office/drawing/2014/main" id="{3D5C30E7-1594-4411-B4A5-CB4247A2CE7D}"/>
              </a:ext>
            </a:extLst>
          </p:cNvPr>
          <p:cNvPicPr>
            <a:picLocks noChangeAspect="1"/>
          </p:cNvPicPr>
          <p:nvPr/>
        </p:nvPicPr>
        <p:blipFill>
          <a:blip r:embed="rId2"/>
          <a:stretch>
            <a:fillRect/>
          </a:stretch>
        </p:blipFill>
        <p:spPr>
          <a:xfrm>
            <a:off x="978568" y="0"/>
            <a:ext cx="10234863" cy="6858000"/>
          </a:xfrm>
          <a:prstGeom prst="rect">
            <a:avLst/>
          </a:prstGeom>
        </p:spPr>
      </p:pic>
    </p:spTree>
    <p:extLst>
      <p:ext uri="{BB962C8B-B14F-4D97-AF65-F5344CB8AC3E}">
        <p14:creationId xmlns:p14="http://schemas.microsoft.com/office/powerpoint/2010/main" val="2726811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14</a:t>
            </a:fld>
            <a:endParaRPr lang="es-MX"/>
          </a:p>
        </p:txBody>
      </p:sp>
      <p:pic>
        <p:nvPicPr>
          <p:cNvPr id="3" name="Imagen 2">
            <a:extLst>
              <a:ext uri="{FF2B5EF4-FFF2-40B4-BE49-F238E27FC236}">
                <a16:creationId xmlns:a16="http://schemas.microsoft.com/office/drawing/2014/main" id="{D52C16F7-7CDE-4AA1-8493-55814C27E0CF}"/>
              </a:ext>
            </a:extLst>
          </p:cNvPr>
          <p:cNvPicPr>
            <a:picLocks noChangeAspect="1"/>
          </p:cNvPicPr>
          <p:nvPr/>
        </p:nvPicPr>
        <p:blipFill>
          <a:blip r:embed="rId2"/>
          <a:stretch>
            <a:fillRect/>
          </a:stretch>
        </p:blipFill>
        <p:spPr>
          <a:xfrm>
            <a:off x="1000570" y="0"/>
            <a:ext cx="10190860" cy="6858000"/>
          </a:xfrm>
          <a:prstGeom prst="rect">
            <a:avLst/>
          </a:prstGeom>
        </p:spPr>
      </p:pic>
    </p:spTree>
    <p:extLst>
      <p:ext uri="{BB962C8B-B14F-4D97-AF65-F5344CB8AC3E}">
        <p14:creationId xmlns:p14="http://schemas.microsoft.com/office/powerpoint/2010/main" val="114013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15</a:t>
            </a:fld>
            <a:endParaRPr lang="es-MX"/>
          </a:p>
        </p:txBody>
      </p:sp>
      <p:pic>
        <p:nvPicPr>
          <p:cNvPr id="3" name="Imagen 2">
            <a:extLst>
              <a:ext uri="{FF2B5EF4-FFF2-40B4-BE49-F238E27FC236}">
                <a16:creationId xmlns:a16="http://schemas.microsoft.com/office/drawing/2014/main" id="{C938DAA5-6EC1-49CA-94E3-F945AFC54BF6}"/>
              </a:ext>
            </a:extLst>
          </p:cNvPr>
          <p:cNvPicPr>
            <a:picLocks noChangeAspect="1"/>
          </p:cNvPicPr>
          <p:nvPr/>
        </p:nvPicPr>
        <p:blipFill>
          <a:blip r:embed="rId2"/>
          <a:stretch>
            <a:fillRect/>
          </a:stretch>
        </p:blipFill>
        <p:spPr>
          <a:xfrm>
            <a:off x="940340" y="0"/>
            <a:ext cx="10311319" cy="6858000"/>
          </a:xfrm>
          <a:prstGeom prst="rect">
            <a:avLst/>
          </a:prstGeom>
        </p:spPr>
      </p:pic>
    </p:spTree>
    <p:extLst>
      <p:ext uri="{BB962C8B-B14F-4D97-AF65-F5344CB8AC3E}">
        <p14:creationId xmlns:p14="http://schemas.microsoft.com/office/powerpoint/2010/main" val="3896777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16</a:t>
            </a:fld>
            <a:endParaRPr lang="es-MX"/>
          </a:p>
        </p:txBody>
      </p:sp>
      <p:pic>
        <p:nvPicPr>
          <p:cNvPr id="3" name="Imagen 2">
            <a:extLst>
              <a:ext uri="{FF2B5EF4-FFF2-40B4-BE49-F238E27FC236}">
                <a16:creationId xmlns:a16="http://schemas.microsoft.com/office/drawing/2014/main" id="{AD59D4AF-0FAD-4AAF-8299-3ED819E98D69}"/>
              </a:ext>
            </a:extLst>
          </p:cNvPr>
          <p:cNvPicPr>
            <a:picLocks noChangeAspect="1"/>
          </p:cNvPicPr>
          <p:nvPr/>
        </p:nvPicPr>
        <p:blipFill>
          <a:blip r:embed="rId2"/>
          <a:stretch>
            <a:fillRect/>
          </a:stretch>
        </p:blipFill>
        <p:spPr>
          <a:xfrm>
            <a:off x="960549" y="0"/>
            <a:ext cx="10270901" cy="6858000"/>
          </a:xfrm>
          <a:prstGeom prst="rect">
            <a:avLst/>
          </a:prstGeom>
        </p:spPr>
      </p:pic>
    </p:spTree>
    <p:extLst>
      <p:ext uri="{BB962C8B-B14F-4D97-AF65-F5344CB8AC3E}">
        <p14:creationId xmlns:p14="http://schemas.microsoft.com/office/powerpoint/2010/main" val="3860243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17</a:t>
            </a:fld>
            <a:endParaRPr lang="es-MX"/>
          </a:p>
        </p:txBody>
      </p:sp>
      <p:pic>
        <p:nvPicPr>
          <p:cNvPr id="3" name="Imagen 2">
            <a:extLst>
              <a:ext uri="{FF2B5EF4-FFF2-40B4-BE49-F238E27FC236}">
                <a16:creationId xmlns:a16="http://schemas.microsoft.com/office/drawing/2014/main" id="{1ADD4FE0-660D-402A-9E38-6D9D793203EC}"/>
              </a:ext>
            </a:extLst>
          </p:cNvPr>
          <p:cNvPicPr>
            <a:picLocks noChangeAspect="1"/>
          </p:cNvPicPr>
          <p:nvPr/>
        </p:nvPicPr>
        <p:blipFill>
          <a:blip r:embed="rId2"/>
          <a:stretch>
            <a:fillRect/>
          </a:stretch>
        </p:blipFill>
        <p:spPr>
          <a:xfrm>
            <a:off x="940340" y="0"/>
            <a:ext cx="10311319" cy="6858000"/>
          </a:xfrm>
          <a:prstGeom prst="rect">
            <a:avLst/>
          </a:prstGeom>
        </p:spPr>
      </p:pic>
    </p:spTree>
    <p:extLst>
      <p:ext uri="{BB962C8B-B14F-4D97-AF65-F5344CB8AC3E}">
        <p14:creationId xmlns:p14="http://schemas.microsoft.com/office/powerpoint/2010/main" val="33572143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18</a:t>
            </a:fld>
            <a:endParaRPr lang="es-MX"/>
          </a:p>
        </p:txBody>
      </p:sp>
      <p:pic>
        <p:nvPicPr>
          <p:cNvPr id="3" name="Imagen 2">
            <a:extLst>
              <a:ext uri="{FF2B5EF4-FFF2-40B4-BE49-F238E27FC236}">
                <a16:creationId xmlns:a16="http://schemas.microsoft.com/office/drawing/2014/main" id="{86007EAF-4D8D-49FD-9120-6580E8E6F33F}"/>
              </a:ext>
            </a:extLst>
          </p:cNvPr>
          <p:cNvPicPr>
            <a:picLocks noChangeAspect="1"/>
          </p:cNvPicPr>
          <p:nvPr/>
        </p:nvPicPr>
        <p:blipFill>
          <a:blip r:embed="rId2"/>
          <a:stretch>
            <a:fillRect/>
          </a:stretch>
        </p:blipFill>
        <p:spPr>
          <a:xfrm>
            <a:off x="976648" y="0"/>
            <a:ext cx="10238704" cy="6858000"/>
          </a:xfrm>
          <a:prstGeom prst="rect">
            <a:avLst/>
          </a:prstGeom>
        </p:spPr>
      </p:pic>
    </p:spTree>
    <p:extLst>
      <p:ext uri="{BB962C8B-B14F-4D97-AF65-F5344CB8AC3E}">
        <p14:creationId xmlns:p14="http://schemas.microsoft.com/office/powerpoint/2010/main" val="3288544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19</a:t>
            </a:fld>
            <a:endParaRPr lang="es-MX"/>
          </a:p>
        </p:txBody>
      </p:sp>
      <p:pic>
        <p:nvPicPr>
          <p:cNvPr id="3" name="Imagen 2">
            <a:extLst>
              <a:ext uri="{FF2B5EF4-FFF2-40B4-BE49-F238E27FC236}">
                <a16:creationId xmlns:a16="http://schemas.microsoft.com/office/drawing/2014/main" id="{69E7C816-5C36-4F00-A7DC-96F8B9AAC8BC}"/>
              </a:ext>
            </a:extLst>
          </p:cNvPr>
          <p:cNvPicPr>
            <a:picLocks noChangeAspect="1"/>
          </p:cNvPicPr>
          <p:nvPr/>
        </p:nvPicPr>
        <p:blipFill>
          <a:blip r:embed="rId2"/>
          <a:stretch>
            <a:fillRect/>
          </a:stretch>
        </p:blipFill>
        <p:spPr>
          <a:xfrm>
            <a:off x="903514" y="0"/>
            <a:ext cx="10384972" cy="6858000"/>
          </a:xfrm>
          <a:prstGeom prst="rect">
            <a:avLst/>
          </a:prstGeom>
        </p:spPr>
      </p:pic>
    </p:spTree>
    <p:extLst>
      <p:ext uri="{BB962C8B-B14F-4D97-AF65-F5344CB8AC3E}">
        <p14:creationId xmlns:p14="http://schemas.microsoft.com/office/powerpoint/2010/main" val="1017811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CA64D7-63B5-48AE-A21D-810C3F63D05F}"/>
              </a:ext>
            </a:extLst>
          </p:cNvPr>
          <p:cNvSpPr>
            <a:spLocks noGrp="1"/>
          </p:cNvSpPr>
          <p:nvPr>
            <p:ph type="title"/>
          </p:nvPr>
        </p:nvSpPr>
        <p:spPr/>
        <p:txBody>
          <a:bodyPr/>
          <a:lstStyle/>
          <a:p>
            <a:r>
              <a:rPr lang="en-GB" dirty="0"/>
              <a:t>DETECTOR (</a:t>
            </a:r>
            <a:r>
              <a:rPr lang="en-GB" dirty="0" err="1"/>
              <a:t>Concepto</a:t>
            </a:r>
            <a:r>
              <a:rPr lang="en-GB" dirty="0"/>
              <a:t>)</a:t>
            </a:r>
          </a:p>
        </p:txBody>
      </p:sp>
      <p:sp>
        <p:nvSpPr>
          <p:cNvPr id="3" name="Marcador de contenido 2">
            <a:extLst>
              <a:ext uri="{FF2B5EF4-FFF2-40B4-BE49-F238E27FC236}">
                <a16:creationId xmlns:a16="http://schemas.microsoft.com/office/drawing/2014/main" id="{644BF01F-BB36-4301-931B-F06DFE0DA01C}"/>
              </a:ext>
            </a:extLst>
          </p:cNvPr>
          <p:cNvSpPr>
            <a:spLocks noGrp="1"/>
          </p:cNvSpPr>
          <p:nvPr>
            <p:ph idx="1"/>
          </p:nvPr>
        </p:nvSpPr>
        <p:spPr/>
        <p:txBody>
          <a:bodyPr/>
          <a:lstStyle/>
          <a:p>
            <a:pPr algn="l"/>
            <a:r>
              <a:rPr lang="es-ES" b="0" i="0" dirty="0">
                <a:solidFill>
                  <a:srgbClr val="202122"/>
                </a:solidFill>
                <a:effectLst/>
                <a:latin typeface="Arial" panose="020B0604020202020204" pitchFamily="34" charset="0"/>
              </a:rPr>
              <a:t>El término </a:t>
            </a:r>
            <a:r>
              <a:rPr lang="es-ES" b="1" i="0" dirty="0">
                <a:solidFill>
                  <a:srgbClr val="202122"/>
                </a:solidFill>
                <a:effectLst/>
                <a:latin typeface="Arial" panose="020B0604020202020204" pitchFamily="34" charset="0"/>
              </a:rPr>
              <a:t>detector</a:t>
            </a:r>
            <a:r>
              <a:rPr lang="es-ES" b="0" i="0" dirty="0">
                <a:solidFill>
                  <a:srgbClr val="202122"/>
                </a:solidFill>
                <a:effectLst/>
                <a:latin typeface="Arial" panose="020B0604020202020204" pitchFamily="34" charset="0"/>
              </a:rPr>
              <a:t> hace referencia a aquel dispositivo capaz de percibir cierto fenómeno físico, tal como la presencia de </a:t>
            </a:r>
            <a:r>
              <a:rPr lang="es-ES" b="0" i="0" u="none" strike="noStrike" dirty="0">
                <a:solidFill>
                  <a:srgbClr val="202122"/>
                </a:solidFill>
                <a:effectLst/>
                <a:latin typeface="Arial" panose="020B0604020202020204" pitchFamily="34" charset="0"/>
                <a:hlinkClick r:id="rId2" tooltip="Humo"/>
              </a:rPr>
              <a:t>humo</a:t>
            </a:r>
            <a:r>
              <a:rPr lang="es-ES" b="0" i="0" dirty="0">
                <a:solidFill>
                  <a:srgbClr val="202122"/>
                </a:solidFill>
                <a:effectLst/>
                <a:latin typeface="Arial" panose="020B0604020202020204" pitchFamily="34" charset="0"/>
              </a:rPr>
              <a:t> proveniente de un </a:t>
            </a:r>
            <a:r>
              <a:rPr lang="es-ES" b="0" i="0" u="none" strike="noStrike" dirty="0">
                <a:solidFill>
                  <a:srgbClr val="202122"/>
                </a:solidFill>
                <a:effectLst/>
                <a:latin typeface="Arial" panose="020B0604020202020204" pitchFamily="34" charset="0"/>
                <a:hlinkClick r:id="rId3" tooltip="Incendio"/>
              </a:rPr>
              <a:t>incendio</a:t>
            </a:r>
            <a:r>
              <a:rPr lang="es-ES" b="0" i="0" dirty="0">
                <a:solidFill>
                  <a:srgbClr val="202122"/>
                </a:solidFill>
                <a:effectLst/>
                <a:latin typeface="Arial" panose="020B0604020202020204" pitchFamily="34" charset="0"/>
              </a:rPr>
              <a:t>, la existencia de un </a:t>
            </a:r>
            <a:r>
              <a:rPr lang="es-ES" b="0" i="0" u="none" strike="noStrike" dirty="0">
                <a:solidFill>
                  <a:srgbClr val="202122"/>
                </a:solidFill>
                <a:effectLst/>
                <a:latin typeface="Arial" panose="020B0604020202020204" pitchFamily="34" charset="0"/>
                <a:hlinkClick r:id="rId4" tooltip="Gas"/>
              </a:rPr>
              <a:t>gas</a:t>
            </a:r>
            <a:r>
              <a:rPr lang="es-ES" b="0" i="0" dirty="0">
                <a:solidFill>
                  <a:srgbClr val="202122"/>
                </a:solidFill>
                <a:effectLst/>
                <a:latin typeface="Arial" panose="020B0604020202020204" pitchFamily="34" charset="0"/>
              </a:rPr>
              <a:t> en el aire y la presencia de un intruso en una vivienda.</a:t>
            </a:r>
          </a:p>
          <a:p>
            <a:pPr algn="l"/>
            <a:r>
              <a:rPr lang="es-ES" b="0" i="0" dirty="0">
                <a:solidFill>
                  <a:srgbClr val="202122"/>
                </a:solidFill>
                <a:effectLst/>
                <a:latin typeface="Arial" panose="020B0604020202020204" pitchFamily="34" charset="0"/>
              </a:rPr>
              <a:t>En el ámbito del </a:t>
            </a:r>
            <a:r>
              <a:rPr lang="es-ES" b="0" i="1" dirty="0">
                <a:solidFill>
                  <a:srgbClr val="202122"/>
                </a:solidFill>
                <a:effectLst/>
                <a:latin typeface="Arial" panose="020B0604020202020204" pitchFamily="34" charset="0"/>
              </a:rPr>
              <a:t>control de procesos</a:t>
            </a:r>
            <a:r>
              <a:rPr lang="es-ES" b="0" i="0" dirty="0">
                <a:solidFill>
                  <a:srgbClr val="202122"/>
                </a:solidFill>
                <a:effectLst/>
                <a:latin typeface="Arial" panose="020B0604020202020204" pitchFamily="34" charset="0"/>
              </a:rPr>
              <a:t>, se llama detector a un </a:t>
            </a:r>
            <a:r>
              <a:rPr lang="es-ES" b="0" i="0" u="none" strike="noStrike" dirty="0">
                <a:solidFill>
                  <a:srgbClr val="202122"/>
                </a:solidFill>
                <a:effectLst/>
                <a:latin typeface="Arial" panose="020B0604020202020204" pitchFamily="34" charset="0"/>
                <a:hlinkClick r:id="rId5" tooltip="Sensor"/>
              </a:rPr>
              <a:t>sensor</a:t>
            </a:r>
            <a:r>
              <a:rPr lang="es-ES" b="0" i="0" dirty="0">
                <a:solidFill>
                  <a:srgbClr val="202122"/>
                </a:solidFill>
                <a:effectLst/>
                <a:latin typeface="Arial" panose="020B0604020202020204" pitchFamily="34" charset="0"/>
              </a:rPr>
              <a:t> que solamente es capaz de distinguir entre dos posibles valores o estados del sistema que se mide, por lo cual también recibe el nombre de </a:t>
            </a:r>
            <a:r>
              <a:rPr lang="es-ES" b="0" i="1" dirty="0">
                <a:solidFill>
                  <a:srgbClr val="202122"/>
                </a:solidFill>
                <a:effectLst/>
                <a:latin typeface="Arial" panose="020B0604020202020204" pitchFamily="34" charset="0"/>
              </a:rPr>
              <a:t>sensor binario</a:t>
            </a:r>
            <a:r>
              <a:rPr lang="es-ES" b="0" i="0" dirty="0">
                <a:solidFill>
                  <a:srgbClr val="202122"/>
                </a:solidFill>
                <a:effectLst/>
                <a:latin typeface="Arial" panose="020B0604020202020204" pitchFamily="34" charset="0"/>
              </a:rPr>
              <a:t> o </a:t>
            </a:r>
            <a:r>
              <a:rPr lang="es-ES" b="0" i="1" dirty="0">
                <a:solidFill>
                  <a:srgbClr val="202122"/>
                </a:solidFill>
                <a:effectLst/>
                <a:latin typeface="Arial" panose="020B0604020202020204" pitchFamily="34" charset="0"/>
              </a:rPr>
              <a:t>sensor todo/nada</a:t>
            </a:r>
            <a:r>
              <a:rPr lang="es-ES" b="0" i="0" dirty="0">
                <a:solidFill>
                  <a:srgbClr val="202122"/>
                </a:solidFill>
                <a:effectLst/>
                <a:latin typeface="Arial" panose="020B0604020202020204" pitchFamily="34" charset="0"/>
              </a:rPr>
              <a:t>.</a:t>
            </a:r>
          </a:p>
          <a:p>
            <a:endParaRPr lang="en-GB" dirty="0"/>
          </a:p>
        </p:txBody>
      </p:sp>
      <p:sp>
        <p:nvSpPr>
          <p:cNvPr id="4" name="Marcador de número de diapositiva 3">
            <a:extLst>
              <a:ext uri="{FF2B5EF4-FFF2-40B4-BE49-F238E27FC236}">
                <a16:creationId xmlns:a16="http://schemas.microsoft.com/office/drawing/2014/main" id="{31BBB113-1790-49A5-8A74-6F5787D2873A}"/>
              </a:ext>
            </a:extLst>
          </p:cNvPr>
          <p:cNvSpPr>
            <a:spLocks noGrp="1"/>
          </p:cNvSpPr>
          <p:nvPr>
            <p:ph type="sldNum" sz="quarter" idx="12"/>
          </p:nvPr>
        </p:nvSpPr>
        <p:spPr/>
        <p:txBody>
          <a:bodyPr/>
          <a:lstStyle/>
          <a:p>
            <a:fld id="{EB3A99FF-9761-44C2-B3C4-36867F041773}" type="slidenum">
              <a:rPr lang="es-MX" smtClean="0"/>
              <a:t>2</a:t>
            </a:fld>
            <a:endParaRPr lang="es-MX"/>
          </a:p>
        </p:txBody>
      </p:sp>
    </p:spTree>
    <p:extLst>
      <p:ext uri="{BB962C8B-B14F-4D97-AF65-F5344CB8AC3E}">
        <p14:creationId xmlns:p14="http://schemas.microsoft.com/office/powerpoint/2010/main" val="1464646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20</a:t>
            </a:fld>
            <a:endParaRPr lang="es-MX"/>
          </a:p>
        </p:txBody>
      </p:sp>
      <p:pic>
        <p:nvPicPr>
          <p:cNvPr id="3" name="Imagen 2">
            <a:extLst>
              <a:ext uri="{FF2B5EF4-FFF2-40B4-BE49-F238E27FC236}">
                <a16:creationId xmlns:a16="http://schemas.microsoft.com/office/drawing/2014/main" id="{42E79F0F-9076-44D4-8E13-4CB7A372597E}"/>
              </a:ext>
            </a:extLst>
          </p:cNvPr>
          <p:cNvPicPr>
            <a:picLocks noChangeAspect="1"/>
          </p:cNvPicPr>
          <p:nvPr/>
        </p:nvPicPr>
        <p:blipFill>
          <a:blip r:embed="rId2"/>
          <a:stretch>
            <a:fillRect/>
          </a:stretch>
        </p:blipFill>
        <p:spPr>
          <a:xfrm>
            <a:off x="928123" y="0"/>
            <a:ext cx="10335754" cy="6858000"/>
          </a:xfrm>
          <a:prstGeom prst="rect">
            <a:avLst/>
          </a:prstGeom>
        </p:spPr>
      </p:pic>
    </p:spTree>
    <p:extLst>
      <p:ext uri="{BB962C8B-B14F-4D97-AF65-F5344CB8AC3E}">
        <p14:creationId xmlns:p14="http://schemas.microsoft.com/office/powerpoint/2010/main" val="3400994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21</a:t>
            </a:fld>
            <a:endParaRPr lang="es-MX"/>
          </a:p>
        </p:txBody>
      </p:sp>
      <p:pic>
        <p:nvPicPr>
          <p:cNvPr id="3" name="Imagen 2">
            <a:extLst>
              <a:ext uri="{FF2B5EF4-FFF2-40B4-BE49-F238E27FC236}">
                <a16:creationId xmlns:a16="http://schemas.microsoft.com/office/drawing/2014/main" id="{4A1DA459-BF4F-4DF8-9A40-DC865D16B293}"/>
              </a:ext>
            </a:extLst>
          </p:cNvPr>
          <p:cNvPicPr>
            <a:picLocks noChangeAspect="1"/>
          </p:cNvPicPr>
          <p:nvPr/>
        </p:nvPicPr>
        <p:blipFill>
          <a:blip r:embed="rId2"/>
          <a:stretch>
            <a:fillRect/>
          </a:stretch>
        </p:blipFill>
        <p:spPr>
          <a:xfrm>
            <a:off x="946427" y="0"/>
            <a:ext cx="10299145" cy="6858000"/>
          </a:xfrm>
          <a:prstGeom prst="rect">
            <a:avLst/>
          </a:prstGeom>
        </p:spPr>
      </p:pic>
    </p:spTree>
    <p:extLst>
      <p:ext uri="{BB962C8B-B14F-4D97-AF65-F5344CB8AC3E}">
        <p14:creationId xmlns:p14="http://schemas.microsoft.com/office/powerpoint/2010/main" val="2829983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22</a:t>
            </a:fld>
            <a:endParaRPr lang="es-MX"/>
          </a:p>
        </p:txBody>
      </p:sp>
      <p:pic>
        <p:nvPicPr>
          <p:cNvPr id="3" name="Imagen 2">
            <a:extLst>
              <a:ext uri="{FF2B5EF4-FFF2-40B4-BE49-F238E27FC236}">
                <a16:creationId xmlns:a16="http://schemas.microsoft.com/office/drawing/2014/main" id="{6DFF426E-833C-4B4A-927C-9F5AEC01F796}"/>
              </a:ext>
            </a:extLst>
          </p:cNvPr>
          <p:cNvPicPr>
            <a:picLocks noChangeAspect="1"/>
          </p:cNvPicPr>
          <p:nvPr/>
        </p:nvPicPr>
        <p:blipFill>
          <a:blip r:embed="rId2"/>
          <a:stretch>
            <a:fillRect/>
          </a:stretch>
        </p:blipFill>
        <p:spPr>
          <a:xfrm>
            <a:off x="903514" y="0"/>
            <a:ext cx="10384972" cy="6858000"/>
          </a:xfrm>
          <a:prstGeom prst="rect">
            <a:avLst/>
          </a:prstGeom>
        </p:spPr>
      </p:pic>
    </p:spTree>
    <p:extLst>
      <p:ext uri="{BB962C8B-B14F-4D97-AF65-F5344CB8AC3E}">
        <p14:creationId xmlns:p14="http://schemas.microsoft.com/office/powerpoint/2010/main" val="2062018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23</a:t>
            </a:fld>
            <a:endParaRPr lang="es-MX"/>
          </a:p>
        </p:txBody>
      </p:sp>
      <p:pic>
        <p:nvPicPr>
          <p:cNvPr id="3" name="Imagen 2">
            <a:extLst>
              <a:ext uri="{FF2B5EF4-FFF2-40B4-BE49-F238E27FC236}">
                <a16:creationId xmlns:a16="http://schemas.microsoft.com/office/drawing/2014/main" id="{A2DCF971-5DDC-4DF3-81EE-1E5A327BFE0F}"/>
              </a:ext>
            </a:extLst>
          </p:cNvPr>
          <p:cNvPicPr>
            <a:picLocks noChangeAspect="1"/>
          </p:cNvPicPr>
          <p:nvPr/>
        </p:nvPicPr>
        <p:blipFill>
          <a:blip r:embed="rId3"/>
          <a:stretch>
            <a:fillRect/>
          </a:stretch>
        </p:blipFill>
        <p:spPr>
          <a:xfrm>
            <a:off x="1024270" y="0"/>
            <a:ext cx="10143460" cy="6858000"/>
          </a:xfrm>
          <a:prstGeom prst="rect">
            <a:avLst/>
          </a:prstGeom>
        </p:spPr>
      </p:pic>
    </p:spTree>
    <p:extLst>
      <p:ext uri="{BB962C8B-B14F-4D97-AF65-F5344CB8AC3E}">
        <p14:creationId xmlns:p14="http://schemas.microsoft.com/office/powerpoint/2010/main" val="253256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24</a:t>
            </a:fld>
            <a:endParaRPr lang="es-MX"/>
          </a:p>
        </p:txBody>
      </p:sp>
      <p:pic>
        <p:nvPicPr>
          <p:cNvPr id="3" name="Imagen 2">
            <a:extLst>
              <a:ext uri="{FF2B5EF4-FFF2-40B4-BE49-F238E27FC236}">
                <a16:creationId xmlns:a16="http://schemas.microsoft.com/office/drawing/2014/main" id="{83FE15FA-1481-4899-977F-28608FEA365A}"/>
              </a:ext>
            </a:extLst>
          </p:cNvPr>
          <p:cNvPicPr>
            <a:picLocks noChangeAspect="1"/>
          </p:cNvPicPr>
          <p:nvPr/>
        </p:nvPicPr>
        <p:blipFill>
          <a:blip r:embed="rId2"/>
          <a:stretch>
            <a:fillRect/>
          </a:stretch>
        </p:blipFill>
        <p:spPr>
          <a:xfrm>
            <a:off x="954515" y="0"/>
            <a:ext cx="10282970" cy="6858000"/>
          </a:xfrm>
          <a:prstGeom prst="rect">
            <a:avLst/>
          </a:prstGeom>
        </p:spPr>
      </p:pic>
    </p:spTree>
    <p:extLst>
      <p:ext uri="{BB962C8B-B14F-4D97-AF65-F5344CB8AC3E}">
        <p14:creationId xmlns:p14="http://schemas.microsoft.com/office/powerpoint/2010/main" val="4164481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0751"/>
            <a:ext cx="12192000" cy="949124"/>
          </a:xfrm>
        </p:spPr>
        <p:txBody>
          <a:bodyPr>
            <a:normAutofit fontScale="90000"/>
          </a:bodyPr>
          <a:lstStyle/>
          <a:p>
            <a:pPr algn="ctr"/>
            <a:r>
              <a:rPr lang="es-ES" sz="4000" dirty="0"/>
              <a:t>Silicon </a:t>
            </a:r>
            <a:r>
              <a:rPr lang="es-ES" sz="4000" dirty="0" err="1"/>
              <a:t>detectors</a:t>
            </a:r>
            <a:r>
              <a:rPr lang="es-ES" sz="4000" dirty="0"/>
              <a:t> </a:t>
            </a:r>
            <a:br>
              <a:rPr lang="es-ES" sz="4000" dirty="0"/>
            </a:br>
            <a:r>
              <a:rPr lang="es-ES" sz="4000" dirty="0"/>
              <a:t>“</a:t>
            </a:r>
            <a:r>
              <a:rPr lang="es-ES" sz="4000" dirty="0" err="1"/>
              <a:t>charged</a:t>
            </a:r>
            <a:r>
              <a:rPr lang="es-ES" sz="4000" dirty="0"/>
              <a:t> </a:t>
            </a:r>
            <a:r>
              <a:rPr lang="es-ES" sz="4000" dirty="0" err="1"/>
              <a:t>particles</a:t>
            </a:r>
            <a:r>
              <a:rPr lang="es-ES" sz="4000" dirty="0"/>
              <a:t> </a:t>
            </a:r>
            <a:r>
              <a:rPr lang="es-ES" sz="4000" dirty="0" err="1"/>
              <a:t>detectors</a:t>
            </a:r>
            <a:r>
              <a:rPr lang="es-ES" sz="4000" dirty="0"/>
              <a:t>”</a:t>
            </a:r>
            <a:endParaRPr lang="es-ES" sz="3100" dirty="0"/>
          </a:p>
        </p:txBody>
      </p:sp>
      <p:sp>
        <p:nvSpPr>
          <p:cNvPr id="3" name="2 Marcador de contenido"/>
          <p:cNvSpPr>
            <a:spLocks noGrp="1"/>
          </p:cNvSpPr>
          <p:nvPr>
            <p:ph idx="1"/>
          </p:nvPr>
        </p:nvSpPr>
        <p:spPr>
          <a:xfrm>
            <a:off x="0" y="1131144"/>
            <a:ext cx="8720254" cy="1538458"/>
          </a:xfrm>
        </p:spPr>
        <p:txBody>
          <a:bodyPr>
            <a:normAutofit fontScale="77500" lnSpcReduction="20000"/>
          </a:bodyPr>
          <a:lstStyle/>
          <a:p>
            <a:r>
              <a:rPr lang="es-ES" dirty="0" err="1"/>
              <a:t>Pasivated</a:t>
            </a:r>
            <a:r>
              <a:rPr lang="es-ES" dirty="0"/>
              <a:t> </a:t>
            </a:r>
            <a:r>
              <a:rPr lang="es-ES" dirty="0" err="1"/>
              <a:t>Implanted</a:t>
            </a:r>
            <a:r>
              <a:rPr lang="es-ES" dirty="0"/>
              <a:t> Planar Silicon </a:t>
            </a:r>
            <a:r>
              <a:rPr lang="es-ES" dirty="0" err="1"/>
              <a:t>detectors</a:t>
            </a:r>
            <a:endParaRPr lang="es-ES" dirty="0"/>
          </a:p>
          <a:p>
            <a:r>
              <a:rPr lang="es-ES" dirty="0"/>
              <a:t>Surface </a:t>
            </a:r>
            <a:r>
              <a:rPr lang="es-ES" dirty="0" err="1"/>
              <a:t>Barrier</a:t>
            </a:r>
            <a:r>
              <a:rPr lang="es-ES" dirty="0"/>
              <a:t> </a:t>
            </a:r>
            <a:r>
              <a:rPr lang="es-ES" dirty="0" err="1"/>
              <a:t>detectors</a:t>
            </a:r>
            <a:r>
              <a:rPr lang="es-ES" dirty="0"/>
              <a:t> </a:t>
            </a:r>
          </a:p>
          <a:p>
            <a:endParaRPr lang="es-ES" dirty="0"/>
          </a:p>
          <a:p>
            <a:r>
              <a:rPr lang="es-ES" dirty="0"/>
              <a:t>Single and </a:t>
            </a:r>
            <a:r>
              <a:rPr lang="es-ES" dirty="0" err="1"/>
              <a:t>double</a:t>
            </a:r>
            <a:r>
              <a:rPr lang="es-ES" dirty="0"/>
              <a:t> </a:t>
            </a:r>
            <a:r>
              <a:rPr lang="es-ES" dirty="0" err="1"/>
              <a:t>side</a:t>
            </a:r>
            <a:r>
              <a:rPr lang="es-ES" dirty="0"/>
              <a:t> </a:t>
            </a:r>
            <a:r>
              <a:rPr lang="es-ES" dirty="0" err="1"/>
              <a:t>silicon</a:t>
            </a:r>
            <a:r>
              <a:rPr lang="es-ES" dirty="0"/>
              <a:t> </a:t>
            </a:r>
            <a:r>
              <a:rPr lang="es-ES" dirty="0" err="1"/>
              <a:t>strip</a:t>
            </a:r>
            <a:r>
              <a:rPr lang="es-ES" dirty="0"/>
              <a:t> detector (SSSSD and DSSSD).</a:t>
            </a:r>
            <a:endParaRPr lang="es-ES" dirty="0">
              <a:solidFill>
                <a:srgbClr val="00B050"/>
              </a:solidFill>
            </a:endParaRPr>
          </a:p>
        </p:txBody>
      </p:sp>
      <p:sp>
        <p:nvSpPr>
          <p:cNvPr id="4" name="3 Marcador de número de diapositiva"/>
          <p:cNvSpPr>
            <a:spLocks noGrp="1"/>
          </p:cNvSpPr>
          <p:nvPr>
            <p:ph type="sldNum" sz="quarter" idx="12"/>
          </p:nvPr>
        </p:nvSpPr>
        <p:spPr/>
        <p:txBody>
          <a:bodyPr/>
          <a:lstStyle/>
          <a:p>
            <a:fld id="{8A3C2FB6-8C16-43FC-941A-66AB364D551C}" type="slidenum">
              <a:rPr lang="es-MX" smtClean="0"/>
              <a:pPr/>
              <a:t>25</a:t>
            </a:fld>
            <a:endParaRPr lang="es-MX"/>
          </a:p>
        </p:txBody>
      </p:sp>
      <p:pic>
        <p:nvPicPr>
          <p:cNvPr id="13" name="Imagen 12"/>
          <p:cNvPicPr>
            <a:picLocks noChangeAspect="1"/>
          </p:cNvPicPr>
          <p:nvPr/>
        </p:nvPicPr>
        <p:blipFill>
          <a:blip r:embed="rId2" cstate="print"/>
          <a:stretch>
            <a:fillRect/>
          </a:stretch>
        </p:blipFill>
        <p:spPr>
          <a:xfrm>
            <a:off x="8599002" y="1069875"/>
            <a:ext cx="3441888" cy="2826980"/>
          </a:xfrm>
          <a:prstGeom prst="rect">
            <a:avLst/>
          </a:prstGeom>
        </p:spPr>
      </p:pic>
      <p:pic>
        <p:nvPicPr>
          <p:cNvPr id="14" name="Imagen 13"/>
          <p:cNvPicPr>
            <a:picLocks noChangeAspect="1"/>
          </p:cNvPicPr>
          <p:nvPr/>
        </p:nvPicPr>
        <p:blipFill rotWithShape="1">
          <a:blip r:embed="rId3" cstate="print"/>
          <a:srcRect l="402" t="56567" r="-868" b="-77992"/>
          <a:stretch/>
        </p:blipFill>
        <p:spPr>
          <a:xfrm>
            <a:off x="7672731" y="4194886"/>
            <a:ext cx="4705123" cy="6020534"/>
          </a:xfrm>
          <a:prstGeom prst="rect">
            <a:avLst/>
          </a:prstGeom>
        </p:spPr>
      </p:pic>
      <p:pic>
        <p:nvPicPr>
          <p:cNvPr id="15" name="Imagen 14"/>
          <p:cNvPicPr>
            <a:picLocks noChangeAspect="1"/>
          </p:cNvPicPr>
          <p:nvPr/>
        </p:nvPicPr>
        <p:blipFill>
          <a:blip r:embed="rId4" cstate="print"/>
          <a:stretch>
            <a:fillRect/>
          </a:stretch>
        </p:blipFill>
        <p:spPr>
          <a:xfrm>
            <a:off x="2760771" y="2525267"/>
            <a:ext cx="4023359" cy="2117557"/>
          </a:xfrm>
          <a:prstGeom prst="rect">
            <a:avLst/>
          </a:prstGeom>
        </p:spPr>
      </p:pic>
      <p:pic>
        <p:nvPicPr>
          <p:cNvPr id="16" name="Imagen 15"/>
          <p:cNvPicPr>
            <a:picLocks noChangeAspect="1"/>
          </p:cNvPicPr>
          <p:nvPr/>
        </p:nvPicPr>
        <p:blipFill>
          <a:blip r:embed="rId5" cstate="print"/>
          <a:stretch>
            <a:fillRect/>
          </a:stretch>
        </p:blipFill>
        <p:spPr>
          <a:xfrm>
            <a:off x="1985910" y="4839629"/>
            <a:ext cx="4908869" cy="1653246"/>
          </a:xfrm>
          <a:prstGeom prst="rect">
            <a:avLst/>
          </a:prstGeom>
        </p:spPr>
      </p:pic>
      <p:sp>
        <p:nvSpPr>
          <p:cNvPr id="17" name="Flecha izquierda 16"/>
          <p:cNvSpPr/>
          <p:nvPr/>
        </p:nvSpPr>
        <p:spPr>
          <a:xfrm>
            <a:off x="7017079" y="5666252"/>
            <a:ext cx="1311303" cy="53994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23381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26</a:t>
            </a:fld>
            <a:endParaRPr lang="es-MX"/>
          </a:p>
        </p:txBody>
      </p:sp>
      <p:pic>
        <p:nvPicPr>
          <p:cNvPr id="3" name="Imagen 2">
            <a:extLst>
              <a:ext uri="{FF2B5EF4-FFF2-40B4-BE49-F238E27FC236}">
                <a16:creationId xmlns:a16="http://schemas.microsoft.com/office/drawing/2014/main" id="{778FA3BC-14D1-4FDE-8E7E-807E69F837E3}"/>
              </a:ext>
            </a:extLst>
          </p:cNvPr>
          <p:cNvPicPr>
            <a:picLocks noChangeAspect="1"/>
          </p:cNvPicPr>
          <p:nvPr/>
        </p:nvPicPr>
        <p:blipFill>
          <a:blip r:embed="rId2"/>
          <a:stretch>
            <a:fillRect/>
          </a:stretch>
        </p:blipFill>
        <p:spPr>
          <a:xfrm>
            <a:off x="859880" y="0"/>
            <a:ext cx="10472240" cy="6858000"/>
          </a:xfrm>
          <a:prstGeom prst="rect">
            <a:avLst/>
          </a:prstGeom>
        </p:spPr>
      </p:pic>
    </p:spTree>
    <p:extLst>
      <p:ext uri="{BB962C8B-B14F-4D97-AF65-F5344CB8AC3E}">
        <p14:creationId xmlns:p14="http://schemas.microsoft.com/office/powerpoint/2010/main" val="19091520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27</a:t>
            </a:fld>
            <a:endParaRPr lang="es-MX"/>
          </a:p>
        </p:txBody>
      </p:sp>
      <p:pic>
        <p:nvPicPr>
          <p:cNvPr id="3" name="Imagen 2">
            <a:extLst>
              <a:ext uri="{FF2B5EF4-FFF2-40B4-BE49-F238E27FC236}">
                <a16:creationId xmlns:a16="http://schemas.microsoft.com/office/drawing/2014/main" id="{798B8E57-3722-4B53-BFCE-F70E07C14380}"/>
              </a:ext>
            </a:extLst>
          </p:cNvPr>
          <p:cNvPicPr>
            <a:picLocks noChangeAspect="1"/>
          </p:cNvPicPr>
          <p:nvPr/>
        </p:nvPicPr>
        <p:blipFill>
          <a:blip r:embed="rId2"/>
          <a:stretch>
            <a:fillRect/>
          </a:stretch>
        </p:blipFill>
        <p:spPr>
          <a:xfrm>
            <a:off x="1024270" y="0"/>
            <a:ext cx="10143460" cy="6858000"/>
          </a:xfrm>
          <a:prstGeom prst="rect">
            <a:avLst/>
          </a:prstGeom>
        </p:spPr>
      </p:pic>
    </p:spTree>
    <p:extLst>
      <p:ext uri="{BB962C8B-B14F-4D97-AF65-F5344CB8AC3E}">
        <p14:creationId xmlns:p14="http://schemas.microsoft.com/office/powerpoint/2010/main" val="18272337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88550"/>
            <a:ext cx="12192000" cy="646113"/>
          </a:xfrm>
        </p:spPr>
        <p:txBody>
          <a:bodyPr>
            <a:normAutofit/>
          </a:bodyPr>
          <a:lstStyle/>
          <a:p>
            <a:pPr algn="ctr"/>
            <a:r>
              <a:rPr lang="es-MX" sz="2400" dirty="0" err="1"/>
              <a:t>Extracting</a:t>
            </a:r>
            <a:r>
              <a:rPr lang="es-MX" sz="2400" dirty="0"/>
              <a:t> </a:t>
            </a:r>
            <a:r>
              <a:rPr lang="es-MX" sz="2400" dirty="0" err="1"/>
              <a:t>information</a:t>
            </a:r>
            <a:r>
              <a:rPr lang="es-MX" sz="2400" dirty="0"/>
              <a:t> </a:t>
            </a:r>
            <a:r>
              <a:rPr lang="es-MX" sz="2400" dirty="0" err="1"/>
              <a:t>from</a:t>
            </a:r>
            <a:r>
              <a:rPr lang="es-MX" sz="2400" dirty="0"/>
              <a:t> D1+D2 “</a:t>
            </a:r>
            <a:r>
              <a:rPr lang="es-MX" sz="2400" dirty="0" err="1"/>
              <a:t>telescope</a:t>
            </a:r>
            <a:r>
              <a:rPr lang="es-MX" sz="2400" dirty="0"/>
              <a:t>”</a:t>
            </a:r>
          </a:p>
        </p:txBody>
      </p:sp>
      <p:sp>
        <p:nvSpPr>
          <p:cNvPr id="4" name="Marcador de número de diapositiva 3"/>
          <p:cNvSpPr>
            <a:spLocks noGrp="1"/>
          </p:cNvSpPr>
          <p:nvPr>
            <p:ph type="sldNum" sz="quarter" idx="12"/>
          </p:nvPr>
        </p:nvSpPr>
        <p:spPr/>
        <p:txBody>
          <a:bodyPr/>
          <a:lstStyle/>
          <a:p>
            <a:fld id="{8A3C2FB6-8C16-43FC-941A-66AB364D551C}" type="slidenum">
              <a:rPr lang="es-MX" smtClean="0"/>
              <a:pPr/>
              <a:t>28</a:t>
            </a:fld>
            <a:endParaRPr lang="es-MX"/>
          </a:p>
        </p:txBody>
      </p:sp>
      <p:sp>
        <p:nvSpPr>
          <p:cNvPr id="9" name="Text Box 14"/>
          <p:cNvSpPr txBox="1">
            <a:spLocks noChangeArrowheads="1"/>
          </p:cNvSpPr>
          <p:nvPr/>
        </p:nvSpPr>
        <p:spPr bwMode="auto">
          <a:xfrm>
            <a:off x="5266245" y="5158189"/>
            <a:ext cx="2414081" cy="830997"/>
          </a:xfrm>
          <a:prstGeom prst="rect">
            <a:avLst/>
          </a:prstGeom>
          <a:noFill/>
          <a:ln w="9525" algn="ctr">
            <a:noFill/>
            <a:miter lim="800000"/>
            <a:headEnd/>
            <a:tailEnd/>
          </a:ln>
          <a:effectLst/>
        </p:spPr>
        <p:txBody>
          <a:bodyPr wrap="square">
            <a:spAutoFit/>
          </a:bodyPr>
          <a:lstStyle/>
          <a:p>
            <a:pPr>
              <a:buClr>
                <a:srgbClr val="CC0000"/>
              </a:buClr>
              <a:buFont typeface="Wingdings" pitchFamily="2" charset="2"/>
              <a:buNone/>
            </a:pPr>
            <a:r>
              <a:rPr lang="es-ES" sz="2400" dirty="0">
                <a:solidFill>
                  <a:srgbClr val="CC0000"/>
                </a:solidFill>
                <a:effectLst>
                  <a:outerShdw blurRad="38100" dist="38100" dir="2700000" algn="tl">
                    <a:srgbClr val="C0C0C0"/>
                  </a:outerShdw>
                </a:effectLst>
              </a:rPr>
              <a:t>Bethe-Bloch</a:t>
            </a:r>
          </a:p>
          <a:p>
            <a:pPr>
              <a:buClr>
                <a:srgbClr val="CC0000"/>
              </a:buClr>
              <a:buFont typeface="Wingdings" pitchFamily="2" charset="2"/>
              <a:buNone/>
            </a:pPr>
            <a:r>
              <a:rPr lang="es-ES" sz="2400" dirty="0" err="1">
                <a:solidFill>
                  <a:srgbClr val="CC0000"/>
                </a:solidFill>
                <a:effectLst>
                  <a:outerShdw blurRad="38100" dist="38100" dir="2700000" algn="tl">
                    <a:srgbClr val="C0C0C0"/>
                  </a:outerShdw>
                </a:effectLst>
              </a:rPr>
              <a:t>Aproximation</a:t>
            </a:r>
            <a:endParaRPr lang="es-ES" sz="2400" dirty="0">
              <a:solidFill>
                <a:srgbClr val="CC0000"/>
              </a:solidFill>
              <a:effectLst>
                <a:outerShdw blurRad="38100" dist="38100" dir="2700000" algn="tl">
                  <a:srgbClr val="C0C0C0"/>
                </a:outerShdw>
              </a:effectLst>
            </a:endParaRPr>
          </a:p>
        </p:txBody>
      </p:sp>
      <p:grpSp>
        <p:nvGrpSpPr>
          <p:cNvPr id="10" name="Group 28"/>
          <p:cNvGrpSpPr>
            <a:grpSpLocks/>
          </p:cNvGrpSpPr>
          <p:nvPr/>
        </p:nvGrpSpPr>
        <p:grpSpPr bwMode="auto">
          <a:xfrm>
            <a:off x="370778" y="4077073"/>
            <a:ext cx="3482976" cy="2252663"/>
            <a:chOff x="148" y="2568"/>
            <a:chExt cx="2194" cy="1419"/>
          </a:xfrm>
        </p:grpSpPr>
        <p:sp>
          <p:nvSpPr>
            <p:cNvPr id="11" name="Line 16"/>
            <p:cNvSpPr>
              <a:spLocks noChangeShapeType="1"/>
            </p:cNvSpPr>
            <p:nvPr/>
          </p:nvSpPr>
          <p:spPr bwMode="auto">
            <a:xfrm>
              <a:off x="1111" y="2840"/>
              <a:ext cx="0" cy="953"/>
            </a:xfrm>
            <a:prstGeom prst="line">
              <a:avLst/>
            </a:prstGeom>
            <a:noFill/>
            <a:ln w="9525">
              <a:solidFill>
                <a:srgbClr val="808080"/>
              </a:solidFill>
              <a:round/>
              <a:headEnd/>
              <a:tailEnd/>
            </a:ln>
            <a:effectLst/>
          </p:spPr>
          <p:txBody>
            <a:bodyPr wrap="none">
              <a:spAutoFit/>
            </a:bodyPr>
            <a:lstStyle/>
            <a:p>
              <a:endParaRPr lang="es-AR"/>
            </a:p>
          </p:txBody>
        </p:sp>
        <p:sp>
          <p:nvSpPr>
            <p:cNvPr id="12" name="Line 17"/>
            <p:cNvSpPr>
              <a:spLocks noChangeShapeType="1"/>
            </p:cNvSpPr>
            <p:nvPr/>
          </p:nvSpPr>
          <p:spPr bwMode="auto">
            <a:xfrm>
              <a:off x="1247" y="2840"/>
              <a:ext cx="0" cy="953"/>
            </a:xfrm>
            <a:prstGeom prst="line">
              <a:avLst/>
            </a:prstGeom>
            <a:noFill/>
            <a:ln w="190500">
              <a:solidFill>
                <a:srgbClr val="808080"/>
              </a:solidFill>
              <a:round/>
              <a:headEnd/>
              <a:tailEnd/>
            </a:ln>
            <a:effectLst/>
          </p:spPr>
          <p:txBody>
            <a:bodyPr wrap="none">
              <a:spAutoFit/>
            </a:bodyPr>
            <a:lstStyle/>
            <a:p>
              <a:endParaRPr lang="es-AR"/>
            </a:p>
          </p:txBody>
        </p:sp>
        <p:sp>
          <p:nvSpPr>
            <p:cNvPr id="13" name="Line 18"/>
            <p:cNvSpPr>
              <a:spLocks noChangeShapeType="1"/>
            </p:cNvSpPr>
            <p:nvPr/>
          </p:nvSpPr>
          <p:spPr bwMode="auto">
            <a:xfrm>
              <a:off x="249" y="3339"/>
              <a:ext cx="771" cy="0"/>
            </a:xfrm>
            <a:prstGeom prst="line">
              <a:avLst/>
            </a:prstGeom>
            <a:noFill/>
            <a:ln w="28575">
              <a:solidFill>
                <a:srgbClr val="FF0000"/>
              </a:solidFill>
              <a:round/>
              <a:headEnd/>
              <a:tailEnd type="triangle" w="med" len="med"/>
            </a:ln>
            <a:effectLst/>
          </p:spPr>
          <p:txBody>
            <a:bodyPr wrap="none">
              <a:spAutoFit/>
            </a:bodyPr>
            <a:lstStyle/>
            <a:p>
              <a:endParaRPr lang="es-AR"/>
            </a:p>
          </p:txBody>
        </p:sp>
        <p:sp>
          <p:nvSpPr>
            <p:cNvPr id="14" name="Text Box 19"/>
            <p:cNvSpPr txBox="1">
              <a:spLocks noChangeArrowheads="1"/>
            </p:cNvSpPr>
            <p:nvPr/>
          </p:nvSpPr>
          <p:spPr bwMode="auto">
            <a:xfrm>
              <a:off x="748" y="2568"/>
              <a:ext cx="874" cy="291"/>
            </a:xfrm>
            <a:prstGeom prst="rect">
              <a:avLst/>
            </a:prstGeom>
            <a:noFill/>
            <a:ln w="9525" algn="ctr">
              <a:noFill/>
              <a:miter lim="800000"/>
              <a:headEnd/>
              <a:tailEnd/>
            </a:ln>
            <a:effectLst/>
          </p:spPr>
          <p:txBody>
            <a:bodyPr wrap="none">
              <a:spAutoFit/>
            </a:bodyPr>
            <a:lstStyle/>
            <a:p>
              <a:pPr>
                <a:buClr>
                  <a:srgbClr val="CC0000"/>
                </a:buClr>
                <a:buFont typeface="Wingdings" pitchFamily="2" charset="2"/>
                <a:buNone/>
              </a:pPr>
              <a:r>
                <a:rPr lang="es-ES" sz="2400" dirty="0" err="1">
                  <a:solidFill>
                    <a:srgbClr val="CC0000"/>
                  </a:solidFill>
                  <a:effectLst>
                    <a:outerShdw blurRad="38100" dist="38100" dir="2700000" algn="tl">
                      <a:srgbClr val="C0C0C0"/>
                    </a:outerShdw>
                  </a:effectLst>
                </a:rPr>
                <a:t>telescope</a:t>
              </a:r>
              <a:endParaRPr lang="es-ES" sz="2400" dirty="0">
                <a:solidFill>
                  <a:srgbClr val="CC0000"/>
                </a:solidFill>
                <a:effectLst>
                  <a:outerShdw blurRad="38100" dist="38100" dir="2700000" algn="tl">
                    <a:srgbClr val="C0C0C0"/>
                  </a:outerShdw>
                </a:effectLst>
              </a:endParaRPr>
            </a:p>
          </p:txBody>
        </p:sp>
        <p:sp>
          <p:nvSpPr>
            <p:cNvPr id="15" name="Text Box 20"/>
            <p:cNvSpPr txBox="1">
              <a:spLocks noChangeArrowheads="1"/>
            </p:cNvSpPr>
            <p:nvPr/>
          </p:nvSpPr>
          <p:spPr bwMode="auto">
            <a:xfrm>
              <a:off x="148" y="2932"/>
              <a:ext cx="772" cy="407"/>
            </a:xfrm>
            <a:prstGeom prst="rect">
              <a:avLst/>
            </a:prstGeom>
            <a:noFill/>
            <a:ln w="9525" algn="ctr">
              <a:noFill/>
              <a:miter lim="800000"/>
              <a:headEnd/>
              <a:tailEnd/>
            </a:ln>
            <a:effectLst/>
          </p:spPr>
          <p:txBody>
            <a:bodyPr>
              <a:spAutoFit/>
            </a:bodyPr>
            <a:lstStyle/>
            <a:p>
              <a:pPr>
                <a:buClr>
                  <a:srgbClr val="CC0000"/>
                </a:buClr>
                <a:buFont typeface="Wingdings" pitchFamily="2" charset="2"/>
                <a:buNone/>
              </a:pPr>
              <a:r>
                <a:rPr lang="es-ES" sz="1200" dirty="0" err="1">
                  <a:solidFill>
                    <a:srgbClr val="0066FF"/>
                  </a:solidFill>
                  <a:effectLst>
                    <a:outerShdw blurRad="38100" dist="38100" dir="2700000" algn="tl">
                      <a:srgbClr val="C0C0C0"/>
                    </a:outerShdw>
                  </a:effectLst>
                </a:rPr>
                <a:t>Particle</a:t>
              </a:r>
              <a:r>
                <a:rPr lang="es-ES" sz="1200" dirty="0">
                  <a:solidFill>
                    <a:srgbClr val="0066FF"/>
                  </a:solidFill>
                  <a:effectLst>
                    <a:outerShdw blurRad="38100" dist="38100" dir="2700000" algn="tl">
                      <a:srgbClr val="C0C0C0"/>
                    </a:outerShdw>
                  </a:effectLst>
                </a:rPr>
                <a:t> after </a:t>
              </a:r>
              <a:r>
                <a:rPr lang="es-ES" sz="1200" dirty="0" err="1">
                  <a:solidFill>
                    <a:srgbClr val="0066FF"/>
                  </a:solidFill>
                  <a:effectLst>
                    <a:outerShdw blurRad="38100" dist="38100" dir="2700000" algn="tl">
                      <a:srgbClr val="C0C0C0"/>
                    </a:outerShdw>
                  </a:effectLst>
                </a:rPr>
                <a:t>the</a:t>
              </a:r>
              <a:r>
                <a:rPr lang="es-ES" sz="1200" dirty="0">
                  <a:solidFill>
                    <a:srgbClr val="0066FF"/>
                  </a:solidFill>
                  <a:effectLst>
                    <a:outerShdw blurRad="38100" dist="38100" dir="2700000" algn="tl">
                      <a:srgbClr val="C0C0C0"/>
                    </a:outerShdw>
                  </a:effectLst>
                </a:rPr>
                <a:t> </a:t>
              </a:r>
              <a:r>
                <a:rPr lang="es-ES" sz="1200" dirty="0" err="1">
                  <a:solidFill>
                    <a:srgbClr val="0066FF"/>
                  </a:solidFill>
                  <a:effectLst>
                    <a:outerShdw blurRad="38100" dist="38100" dir="2700000" algn="tl">
                      <a:srgbClr val="C0C0C0"/>
                    </a:outerShdw>
                  </a:effectLst>
                </a:rPr>
                <a:t>interaction</a:t>
              </a:r>
              <a:r>
                <a:rPr lang="es-ES" sz="1200" dirty="0">
                  <a:solidFill>
                    <a:srgbClr val="0066FF"/>
                  </a:solidFill>
                  <a:effectLst>
                    <a:outerShdw blurRad="38100" dist="38100" dir="2700000" algn="tl">
                      <a:srgbClr val="C0C0C0"/>
                    </a:outerShdw>
                  </a:effectLst>
                </a:rPr>
                <a:t> </a:t>
              </a:r>
              <a:r>
                <a:rPr lang="es-ES" sz="1200" dirty="0" err="1">
                  <a:solidFill>
                    <a:srgbClr val="0066FF"/>
                  </a:solidFill>
                  <a:effectLst>
                    <a:outerShdw blurRad="38100" dist="38100" dir="2700000" algn="tl">
                      <a:srgbClr val="C0C0C0"/>
                    </a:outerShdw>
                  </a:effectLst>
                </a:rPr>
                <a:t>with</a:t>
              </a:r>
              <a:r>
                <a:rPr lang="es-ES" sz="1200" dirty="0">
                  <a:solidFill>
                    <a:srgbClr val="0066FF"/>
                  </a:solidFill>
                  <a:effectLst>
                    <a:outerShdw blurRad="38100" dist="38100" dir="2700000" algn="tl">
                      <a:srgbClr val="C0C0C0"/>
                    </a:outerShdw>
                  </a:effectLst>
                </a:rPr>
                <a:t> a target</a:t>
              </a:r>
            </a:p>
          </p:txBody>
        </p:sp>
        <p:sp>
          <p:nvSpPr>
            <p:cNvPr id="16" name="Text Box 24"/>
            <p:cNvSpPr txBox="1">
              <a:spLocks noChangeArrowheads="1"/>
            </p:cNvSpPr>
            <p:nvPr/>
          </p:nvSpPr>
          <p:spPr bwMode="auto">
            <a:xfrm>
              <a:off x="975" y="3793"/>
              <a:ext cx="373" cy="194"/>
            </a:xfrm>
            <a:prstGeom prst="rect">
              <a:avLst/>
            </a:prstGeom>
            <a:noFill/>
            <a:ln w="9525" algn="ctr">
              <a:noFill/>
              <a:miter lim="800000"/>
              <a:headEnd/>
              <a:tailEnd/>
            </a:ln>
            <a:effectLst/>
          </p:spPr>
          <p:txBody>
            <a:bodyPr wrap="none">
              <a:spAutoFit/>
            </a:bodyPr>
            <a:lstStyle/>
            <a:p>
              <a:pPr>
                <a:buClr>
                  <a:srgbClr val="CC0000"/>
                </a:buClr>
                <a:buFont typeface="Wingdings" pitchFamily="2" charset="2"/>
                <a:buNone/>
              </a:pPr>
              <a:r>
                <a:rPr lang="es-ES" sz="1400" b="1">
                  <a:solidFill>
                    <a:srgbClr val="CC0000"/>
                  </a:solidFill>
                  <a:effectLst>
                    <a:outerShdw blurRad="38100" dist="38100" dir="2700000" algn="tl">
                      <a:srgbClr val="C0C0C0"/>
                    </a:outerShdw>
                  </a:effectLst>
                  <a:latin typeface="Symbol" pitchFamily="18" charset="2"/>
                </a:rPr>
                <a:t>D</a:t>
              </a:r>
              <a:r>
                <a:rPr lang="es-ES" sz="1400" b="1">
                  <a:solidFill>
                    <a:srgbClr val="CC0000"/>
                  </a:solidFill>
                  <a:effectLst>
                    <a:outerShdw blurRad="38100" dist="38100" dir="2700000" algn="tl">
                      <a:srgbClr val="C0C0C0"/>
                    </a:outerShdw>
                  </a:effectLst>
                </a:rPr>
                <a:t>E   E</a:t>
              </a:r>
            </a:p>
          </p:txBody>
        </p:sp>
        <p:sp>
          <p:nvSpPr>
            <p:cNvPr id="17" name="Text Box 25"/>
            <p:cNvSpPr txBox="1">
              <a:spLocks noChangeArrowheads="1"/>
            </p:cNvSpPr>
            <p:nvPr/>
          </p:nvSpPr>
          <p:spPr bwMode="auto">
            <a:xfrm>
              <a:off x="1292" y="3113"/>
              <a:ext cx="1050" cy="291"/>
            </a:xfrm>
            <a:prstGeom prst="rect">
              <a:avLst/>
            </a:prstGeom>
            <a:noFill/>
            <a:ln w="9525" algn="ctr">
              <a:noFill/>
              <a:miter lim="800000"/>
              <a:headEnd/>
              <a:tailEnd/>
            </a:ln>
            <a:effectLst/>
          </p:spPr>
          <p:txBody>
            <a:bodyPr wrap="none">
              <a:spAutoFit/>
            </a:bodyPr>
            <a:lstStyle/>
            <a:p>
              <a:pPr>
                <a:buClr>
                  <a:srgbClr val="CC0000"/>
                </a:buClr>
                <a:buFont typeface="Wingdings" pitchFamily="2" charset="2"/>
                <a:buNone/>
              </a:pPr>
              <a:r>
                <a:rPr lang="es-ES" sz="2400">
                  <a:solidFill>
                    <a:srgbClr val="0066FF"/>
                  </a:solidFill>
                  <a:effectLst>
                    <a:outerShdw blurRad="38100" dist="38100" dir="2700000" algn="tl">
                      <a:srgbClr val="C0C0C0"/>
                    </a:outerShdw>
                  </a:effectLst>
                </a:rPr>
                <a:t>E</a:t>
              </a:r>
              <a:r>
                <a:rPr lang="es-ES" sz="2400" baseline="-25000">
                  <a:solidFill>
                    <a:srgbClr val="0066FF"/>
                  </a:solidFill>
                  <a:effectLst>
                    <a:outerShdw blurRad="38100" dist="38100" dir="2700000" algn="tl">
                      <a:srgbClr val="C0C0C0"/>
                    </a:outerShdw>
                  </a:effectLst>
                </a:rPr>
                <a:t>t</a:t>
              </a:r>
              <a:r>
                <a:rPr lang="es-ES" sz="2400">
                  <a:solidFill>
                    <a:srgbClr val="0066FF"/>
                  </a:solidFill>
                  <a:effectLst>
                    <a:outerShdw blurRad="38100" dist="38100" dir="2700000" algn="tl">
                      <a:srgbClr val="C0C0C0"/>
                    </a:outerShdw>
                  </a:effectLst>
                </a:rPr>
                <a:t> = </a:t>
              </a:r>
              <a:r>
                <a:rPr lang="es-ES" sz="2400">
                  <a:solidFill>
                    <a:srgbClr val="0066FF"/>
                  </a:solidFill>
                  <a:effectLst>
                    <a:outerShdw blurRad="38100" dist="38100" dir="2700000" algn="tl">
                      <a:srgbClr val="C0C0C0"/>
                    </a:outerShdw>
                  </a:effectLst>
                  <a:latin typeface="Symbol" pitchFamily="18" charset="2"/>
                </a:rPr>
                <a:t>aD</a:t>
              </a:r>
              <a:r>
                <a:rPr lang="es-ES" sz="2400">
                  <a:solidFill>
                    <a:srgbClr val="0066FF"/>
                  </a:solidFill>
                  <a:effectLst>
                    <a:outerShdw blurRad="38100" dist="38100" dir="2700000" algn="tl">
                      <a:srgbClr val="C0C0C0"/>
                    </a:outerShdw>
                  </a:effectLst>
                </a:rPr>
                <a:t>E + E</a:t>
              </a:r>
            </a:p>
          </p:txBody>
        </p:sp>
      </p:grpSp>
      <p:grpSp>
        <p:nvGrpSpPr>
          <p:cNvPr id="18" name="Group 32"/>
          <p:cNvGrpSpPr>
            <a:grpSpLocks/>
          </p:cNvGrpSpPr>
          <p:nvPr/>
        </p:nvGrpSpPr>
        <p:grpSpPr bwMode="auto">
          <a:xfrm>
            <a:off x="7641593" y="5178677"/>
            <a:ext cx="2668265" cy="1079921"/>
            <a:chOff x="3833" y="2704"/>
            <a:chExt cx="1315" cy="475"/>
          </a:xfrm>
        </p:grpSpPr>
        <p:pic>
          <p:nvPicPr>
            <p:cNvPr id="19" name="Picture 22"/>
            <p:cNvPicPr>
              <a:picLocks noChangeAspect="1" noChangeArrowheads="1"/>
            </p:cNvPicPr>
            <p:nvPr/>
          </p:nvPicPr>
          <p:blipFill>
            <a:blip r:embed="rId2" cstate="print"/>
            <a:srcRect/>
            <a:stretch>
              <a:fillRect/>
            </a:stretch>
          </p:blipFill>
          <p:spPr bwMode="auto">
            <a:xfrm>
              <a:off x="3833" y="2704"/>
              <a:ext cx="1315" cy="475"/>
            </a:xfrm>
            <a:prstGeom prst="rect">
              <a:avLst/>
            </a:prstGeom>
            <a:noFill/>
            <a:ln w="28575" algn="ctr">
              <a:solidFill>
                <a:srgbClr val="3366FF"/>
              </a:solidFill>
              <a:miter lim="800000"/>
              <a:headEnd/>
              <a:tailEnd/>
            </a:ln>
            <a:effectLst/>
          </p:spPr>
        </p:pic>
        <p:sp>
          <p:nvSpPr>
            <p:cNvPr id="20" name="Text Box 23"/>
            <p:cNvSpPr txBox="1">
              <a:spLocks noChangeArrowheads="1"/>
            </p:cNvSpPr>
            <p:nvPr/>
          </p:nvSpPr>
          <p:spPr bwMode="auto">
            <a:xfrm>
              <a:off x="4685" y="2986"/>
              <a:ext cx="125" cy="149"/>
            </a:xfrm>
            <a:prstGeom prst="rect">
              <a:avLst/>
            </a:prstGeom>
            <a:noFill/>
            <a:ln w="9525" algn="ctr">
              <a:noFill/>
              <a:miter lim="800000"/>
              <a:headEnd/>
              <a:tailEnd/>
            </a:ln>
            <a:effectLst/>
          </p:spPr>
          <p:txBody>
            <a:bodyPr wrap="none">
              <a:spAutoFit/>
            </a:bodyPr>
            <a:lstStyle/>
            <a:p>
              <a:pPr>
                <a:buClr>
                  <a:srgbClr val="CC0000"/>
                </a:buClr>
                <a:buFont typeface="Wingdings" pitchFamily="2" charset="2"/>
                <a:buNone/>
              </a:pPr>
              <a:r>
                <a:rPr lang="es-ES" sz="2400" i="1" baseline="-25000"/>
                <a:t>t</a:t>
              </a:r>
            </a:p>
          </p:txBody>
        </p:sp>
        <p:sp>
          <p:nvSpPr>
            <p:cNvPr id="21" name="Text Box 26"/>
            <p:cNvSpPr txBox="1">
              <a:spLocks noChangeArrowheads="1"/>
            </p:cNvSpPr>
            <p:nvPr/>
          </p:nvSpPr>
          <p:spPr bwMode="auto">
            <a:xfrm>
              <a:off x="4183" y="2840"/>
              <a:ext cx="136" cy="176"/>
            </a:xfrm>
            <a:prstGeom prst="rect">
              <a:avLst/>
            </a:prstGeom>
            <a:solidFill>
              <a:schemeClr val="bg1"/>
            </a:solidFill>
            <a:ln w="9525" algn="ctr">
              <a:noFill/>
              <a:miter lim="800000"/>
              <a:headEnd/>
              <a:tailEnd/>
            </a:ln>
            <a:effectLst/>
          </p:spPr>
          <p:txBody>
            <a:bodyPr wrap="square">
              <a:spAutoFit/>
            </a:bodyPr>
            <a:lstStyle/>
            <a:p>
              <a:pPr>
                <a:buClr>
                  <a:srgbClr val="CC0000"/>
                </a:buClr>
                <a:buFont typeface="Wingdings" pitchFamily="2" charset="2"/>
                <a:buNone/>
              </a:pPr>
              <a:r>
                <a:rPr lang="es-ES" sz="2000" dirty="0">
                  <a:effectLst>
                    <a:outerShdw blurRad="38100" dist="38100" dir="2700000" algn="tl">
                      <a:srgbClr val="C0C0C0"/>
                    </a:outerShdw>
                  </a:effectLst>
                  <a:latin typeface="Times New Roman" pitchFamily="18" charset="0"/>
                  <a:cs typeface="Arial" pitchFamily="34" charset="0"/>
                </a:rPr>
                <a:t>≈</a:t>
              </a:r>
            </a:p>
          </p:txBody>
        </p:sp>
      </p:grpSp>
      <p:pic>
        <p:nvPicPr>
          <p:cNvPr id="23" name="Imagen 22"/>
          <p:cNvPicPr>
            <a:picLocks noChangeAspect="1"/>
          </p:cNvPicPr>
          <p:nvPr/>
        </p:nvPicPr>
        <p:blipFill>
          <a:blip r:embed="rId3" cstate="print"/>
          <a:stretch>
            <a:fillRect/>
          </a:stretch>
        </p:blipFill>
        <p:spPr>
          <a:xfrm>
            <a:off x="464209" y="707691"/>
            <a:ext cx="4205556" cy="3153482"/>
          </a:xfrm>
          <a:prstGeom prst="rect">
            <a:avLst/>
          </a:prstGeom>
        </p:spPr>
      </p:pic>
      <p:pic>
        <p:nvPicPr>
          <p:cNvPr id="22" name="Immagine 2">
            <a:extLst>
              <a:ext uri="{FF2B5EF4-FFF2-40B4-BE49-F238E27FC236}">
                <a16:creationId xmlns:a16="http://schemas.microsoft.com/office/drawing/2014/main" id="{B72BFE4F-F84E-4B55-AA19-2A6656D2C27C}"/>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529841" y="783869"/>
            <a:ext cx="6197950" cy="3871054"/>
          </a:xfrm>
          <a:prstGeom prst="rect">
            <a:avLst/>
          </a:prstGeom>
          <a:ln>
            <a:solidFill>
              <a:schemeClr val="bg1">
                <a:lumMod val="50000"/>
              </a:schemeClr>
            </a:solidFill>
          </a:ln>
          <a:effectLst>
            <a:innerShdw blurRad="63500" dist="50800" dir="2700000">
              <a:prstClr val="black">
                <a:alpha val="50000"/>
              </a:prstClr>
            </a:innerShdw>
          </a:effectLst>
        </p:spPr>
      </p:pic>
    </p:spTree>
    <p:extLst>
      <p:ext uri="{BB962C8B-B14F-4D97-AF65-F5344CB8AC3E}">
        <p14:creationId xmlns:p14="http://schemas.microsoft.com/office/powerpoint/2010/main" val="3866810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29</a:t>
            </a:fld>
            <a:endParaRPr lang="es-MX"/>
          </a:p>
        </p:txBody>
      </p:sp>
      <p:pic>
        <p:nvPicPr>
          <p:cNvPr id="3" name="Imagen 2">
            <a:extLst>
              <a:ext uri="{FF2B5EF4-FFF2-40B4-BE49-F238E27FC236}">
                <a16:creationId xmlns:a16="http://schemas.microsoft.com/office/drawing/2014/main" id="{FD688682-FD72-42EE-83E8-1CB1B999BC97}"/>
              </a:ext>
            </a:extLst>
          </p:cNvPr>
          <p:cNvPicPr>
            <a:picLocks noChangeAspect="1"/>
          </p:cNvPicPr>
          <p:nvPr/>
        </p:nvPicPr>
        <p:blipFill>
          <a:blip r:embed="rId2"/>
          <a:stretch>
            <a:fillRect/>
          </a:stretch>
        </p:blipFill>
        <p:spPr>
          <a:xfrm>
            <a:off x="928123" y="0"/>
            <a:ext cx="10335754" cy="6858000"/>
          </a:xfrm>
          <a:prstGeom prst="rect">
            <a:avLst/>
          </a:prstGeom>
        </p:spPr>
      </p:pic>
    </p:spTree>
    <p:extLst>
      <p:ext uri="{BB962C8B-B14F-4D97-AF65-F5344CB8AC3E}">
        <p14:creationId xmlns:p14="http://schemas.microsoft.com/office/powerpoint/2010/main" val="2763035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09D7E5-E518-4B47-90AC-A4D34EA02789}"/>
              </a:ext>
            </a:extLst>
          </p:cNvPr>
          <p:cNvSpPr>
            <a:spLocks noGrp="1"/>
          </p:cNvSpPr>
          <p:nvPr>
            <p:ph type="title"/>
          </p:nvPr>
        </p:nvSpPr>
        <p:spPr/>
        <p:txBody>
          <a:bodyPr/>
          <a:lstStyle/>
          <a:p>
            <a:r>
              <a:rPr lang="en-GB" dirty="0" err="1"/>
              <a:t>Algunas</a:t>
            </a:r>
            <a:r>
              <a:rPr lang="en-GB" dirty="0"/>
              <a:t> variables	(a </a:t>
            </a:r>
            <a:r>
              <a:rPr lang="en-GB" dirty="0" err="1"/>
              <a:t>medir</a:t>
            </a:r>
            <a:r>
              <a:rPr lang="en-GB" dirty="0"/>
              <a:t> e </a:t>
            </a:r>
            <a:r>
              <a:rPr lang="en-GB" dirty="0" err="1"/>
              <a:t>identificar</a:t>
            </a:r>
            <a:r>
              <a:rPr lang="en-GB" dirty="0"/>
              <a:t>)</a:t>
            </a:r>
          </a:p>
        </p:txBody>
      </p:sp>
      <p:sp>
        <p:nvSpPr>
          <p:cNvPr id="3" name="Marcador de contenido 2">
            <a:extLst>
              <a:ext uri="{FF2B5EF4-FFF2-40B4-BE49-F238E27FC236}">
                <a16:creationId xmlns:a16="http://schemas.microsoft.com/office/drawing/2014/main" id="{7E9AB56B-DBEB-4BFC-A939-259A2F3956E4}"/>
              </a:ext>
            </a:extLst>
          </p:cNvPr>
          <p:cNvSpPr>
            <a:spLocks noGrp="1"/>
          </p:cNvSpPr>
          <p:nvPr>
            <p:ph idx="1"/>
          </p:nvPr>
        </p:nvSpPr>
        <p:spPr/>
        <p:txBody>
          <a:bodyPr>
            <a:normAutofit lnSpcReduction="10000"/>
          </a:bodyPr>
          <a:lstStyle/>
          <a:p>
            <a:r>
              <a:rPr lang="en-GB" dirty="0" err="1"/>
              <a:t>Poder</a:t>
            </a:r>
            <a:r>
              <a:rPr lang="en-GB" dirty="0"/>
              <a:t> de </a:t>
            </a:r>
            <a:r>
              <a:rPr lang="en-GB" dirty="0" err="1"/>
              <a:t>frenado</a:t>
            </a:r>
            <a:r>
              <a:rPr lang="en-GB" dirty="0"/>
              <a:t> (</a:t>
            </a:r>
            <a:r>
              <a:rPr lang="en-GB" dirty="0" err="1"/>
              <a:t>espesor</a:t>
            </a:r>
            <a:r>
              <a:rPr lang="en-GB" dirty="0"/>
              <a:t> del material </a:t>
            </a:r>
            <a:r>
              <a:rPr lang="en-GB" dirty="0" err="1"/>
              <a:t>atravesado</a:t>
            </a:r>
            <a:r>
              <a:rPr lang="en-GB" dirty="0"/>
              <a:t>)</a:t>
            </a:r>
          </a:p>
          <a:p>
            <a:r>
              <a:rPr lang="en-GB" dirty="0"/>
              <a:t>Masa</a:t>
            </a:r>
          </a:p>
          <a:p>
            <a:r>
              <a:rPr lang="en-GB" dirty="0" err="1"/>
              <a:t>Carga</a:t>
            </a:r>
            <a:endParaRPr lang="en-GB" dirty="0"/>
          </a:p>
          <a:p>
            <a:r>
              <a:rPr lang="en-GB" dirty="0" err="1"/>
              <a:t>Momento</a:t>
            </a:r>
            <a:endParaRPr lang="en-GB" dirty="0"/>
          </a:p>
          <a:p>
            <a:r>
              <a:rPr lang="en-GB" dirty="0" err="1"/>
              <a:t>Velocidad</a:t>
            </a:r>
            <a:endParaRPr lang="en-GB" dirty="0"/>
          </a:p>
          <a:p>
            <a:r>
              <a:rPr lang="en-GB" dirty="0" err="1"/>
              <a:t>Periodo</a:t>
            </a:r>
            <a:r>
              <a:rPr lang="en-GB" dirty="0"/>
              <a:t> de </a:t>
            </a:r>
            <a:r>
              <a:rPr lang="en-GB" dirty="0" err="1"/>
              <a:t>desintegración</a:t>
            </a:r>
            <a:endParaRPr lang="en-GB" dirty="0"/>
          </a:p>
          <a:p>
            <a:r>
              <a:rPr lang="en-GB" dirty="0" err="1"/>
              <a:t>Energía</a:t>
            </a:r>
            <a:endParaRPr lang="en-GB" dirty="0"/>
          </a:p>
          <a:p>
            <a:r>
              <a:rPr lang="en-GB" dirty="0" err="1"/>
              <a:t>Tiempo</a:t>
            </a:r>
            <a:endParaRPr lang="en-GB" dirty="0"/>
          </a:p>
          <a:p>
            <a:r>
              <a:rPr lang="en-GB" dirty="0"/>
              <a:t>Etc…</a:t>
            </a:r>
          </a:p>
          <a:p>
            <a:endParaRPr lang="en-GB" dirty="0"/>
          </a:p>
        </p:txBody>
      </p:sp>
      <p:sp>
        <p:nvSpPr>
          <p:cNvPr id="4" name="Marcador de número de diapositiva 3">
            <a:extLst>
              <a:ext uri="{FF2B5EF4-FFF2-40B4-BE49-F238E27FC236}">
                <a16:creationId xmlns:a16="http://schemas.microsoft.com/office/drawing/2014/main" id="{A063078D-7F39-4490-86C7-95E103AA64BE}"/>
              </a:ext>
            </a:extLst>
          </p:cNvPr>
          <p:cNvSpPr>
            <a:spLocks noGrp="1"/>
          </p:cNvSpPr>
          <p:nvPr>
            <p:ph type="sldNum" sz="quarter" idx="12"/>
          </p:nvPr>
        </p:nvSpPr>
        <p:spPr/>
        <p:txBody>
          <a:bodyPr/>
          <a:lstStyle/>
          <a:p>
            <a:fld id="{EB3A99FF-9761-44C2-B3C4-36867F041773}" type="slidenum">
              <a:rPr lang="es-MX" smtClean="0"/>
              <a:t>3</a:t>
            </a:fld>
            <a:endParaRPr lang="es-MX"/>
          </a:p>
        </p:txBody>
      </p:sp>
    </p:spTree>
    <p:extLst>
      <p:ext uri="{BB962C8B-B14F-4D97-AF65-F5344CB8AC3E}">
        <p14:creationId xmlns:p14="http://schemas.microsoft.com/office/powerpoint/2010/main" val="1953190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30</a:t>
            </a:fld>
            <a:endParaRPr lang="es-MX"/>
          </a:p>
        </p:txBody>
      </p:sp>
      <p:pic>
        <p:nvPicPr>
          <p:cNvPr id="3" name="Imagen 2">
            <a:extLst>
              <a:ext uri="{FF2B5EF4-FFF2-40B4-BE49-F238E27FC236}">
                <a16:creationId xmlns:a16="http://schemas.microsoft.com/office/drawing/2014/main" id="{93AA9671-672A-48F4-8BF2-DE5E61FB472D}"/>
              </a:ext>
            </a:extLst>
          </p:cNvPr>
          <p:cNvPicPr>
            <a:picLocks noChangeAspect="1"/>
          </p:cNvPicPr>
          <p:nvPr/>
        </p:nvPicPr>
        <p:blipFill>
          <a:blip r:embed="rId2"/>
          <a:stretch>
            <a:fillRect/>
          </a:stretch>
        </p:blipFill>
        <p:spPr>
          <a:xfrm>
            <a:off x="966569" y="0"/>
            <a:ext cx="10258861" cy="6858000"/>
          </a:xfrm>
          <a:prstGeom prst="rect">
            <a:avLst/>
          </a:prstGeom>
        </p:spPr>
      </p:pic>
    </p:spTree>
    <p:extLst>
      <p:ext uri="{BB962C8B-B14F-4D97-AF65-F5344CB8AC3E}">
        <p14:creationId xmlns:p14="http://schemas.microsoft.com/office/powerpoint/2010/main" val="18065202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31</a:t>
            </a:fld>
            <a:endParaRPr lang="es-MX"/>
          </a:p>
        </p:txBody>
      </p:sp>
      <p:pic>
        <p:nvPicPr>
          <p:cNvPr id="3" name="Imagen 2">
            <a:extLst>
              <a:ext uri="{FF2B5EF4-FFF2-40B4-BE49-F238E27FC236}">
                <a16:creationId xmlns:a16="http://schemas.microsoft.com/office/drawing/2014/main" id="{F349C15E-F025-433E-93C5-434FFF489FFC}"/>
              </a:ext>
            </a:extLst>
          </p:cNvPr>
          <p:cNvPicPr>
            <a:picLocks noChangeAspect="1"/>
          </p:cNvPicPr>
          <p:nvPr/>
        </p:nvPicPr>
        <p:blipFill>
          <a:blip r:embed="rId2"/>
          <a:stretch>
            <a:fillRect/>
          </a:stretch>
        </p:blipFill>
        <p:spPr>
          <a:xfrm>
            <a:off x="903514" y="0"/>
            <a:ext cx="10384972" cy="6858000"/>
          </a:xfrm>
          <a:prstGeom prst="rect">
            <a:avLst/>
          </a:prstGeom>
        </p:spPr>
      </p:pic>
    </p:spTree>
    <p:extLst>
      <p:ext uri="{BB962C8B-B14F-4D97-AF65-F5344CB8AC3E}">
        <p14:creationId xmlns:p14="http://schemas.microsoft.com/office/powerpoint/2010/main" val="14811725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7629" y="1"/>
            <a:ext cx="11641873" cy="856527"/>
          </a:xfrm>
        </p:spPr>
        <p:txBody>
          <a:bodyPr>
            <a:normAutofit/>
          </a:bodyPr>
          <a:lstStyle/>
          <a:p>
            <a:pPr algn="ctr"/>
            <a:r>
              <a:rPr lang="es-ES" sz="3600" dirty="0" err="1"/>
              <a:t>Examples</a:t>
            </a:r>
            <a:r>
              <a:rPr lang="es-ES" sz="3600" dirty="0"/>
              <a:t> </a:t>
            </a:r>
            <a:r>
              <a:rPr lang="es-ES" sz="3600" dirty="0" err="1"/>
              <a:t>of</a:t>
            </a:r>
            <a:r>
              <a:rPr lang="es-ES" sz="3600" dirty="0"/>
              <a:t> </a:t>
            </a:r>
            <a:r>
              <a:rPr lang="es-ES" sz="3600" dirty="0" err="1"/>
              <a:t>systems</a:t>
            </a:r>
            <a:r>
              <a:rPr lang="es-ES" sz="3600" dirty="0"/>
              <a:t> </a:t>
            </a:r>
            <a:r>
              <a:rPr lang="es-ES" sz="3600" dirty="0" err="1"/>
              <a:t>based</a:t>
            </a:r>
            <a:r>
              <a:rPr lang="es-ES" sz="3600" dirty="0"/>
              <a:t> </a:t>
            </a:r>
            <a:r>
              <a:rPr lang="es-ES" sz="3600" dirty="0" err="1"/>
              <a:t>on</a:t>
            </a:r>
            <a:r>
              <a:rPr lang="es-ES" sz="3600" dirty="0"/>
              <a:t> DSSSD</a:t>
            </a:r>
          </a:p>
        </p:txBody>
      </p:sp>
      <p:sp>
        <p:nvSpPr>
          <p:cNvPr id="4" name="3 Marcador de número de diapositiva"/>
          <p:cNvSpPr>
            <a:spLocks noGrp="1"/>
          </p:cNvSpPr>
          <p:nvPr>
            <p:ph type="sldNum" sz="quarter" idx="12"/>
          </p:nvPr>
        </p:nvSpPr>
        <p:spPr/>
        <p:txBody>
          <a:bodyPr/>
          <a:lstStyle/>
          <a:p>
            <a:fld id="{8A3C2FB6-8C16-43FC-941A-66AB364D551C}" type="slidenum">
              <a:rPr lang="es-MX" smtClean="0"/>
              <a:pPr/>
              <a:t>32</a:t>
            </a:fld>
            <a:endParaRPr lang="es-MX"/>
          </a:p>
        </p:txBody>
      </p:sp>
      <p:pic>
        <p:nvPicPr>
          <p:cNvPr id="3" name="Imagen 2"/>
          <p:cNvPicPr>
            <a:picLocks noChangeAspect="1"/>
          </p:cNvPicPr>
          <p:nvPr/>
        </p:nvPicPr>
        <p:blipFill>
          <a:blip r:embed="rId2" cstate="print"/>
          <a:stretch>
            <a:fillRect/>
          </a:stretch>
        </p:blipFill>
        <p:spPr>
          <a:xfrm>
            <a:off x="0" y="3902634"/>
            <a:ext cx="3441510" cy="2955366"/>
          </a:xfrm>
          <a:prstGeom prst="rect">
            <a:avLst/>
          </a:prstGeom>
        </p:spPr>
      </p:pic>
      <p:pic>
        <p:nvPicPr>
          <p:cNvPr id="5" name="Imagen 4"/>
          <p:cNvPicPr>
            <a:picLocks noChangeAspect="1"/>
          </p:cNvPicPr>
          <p:nvPr/>
        </p:nvPicPr>
        <p:blipFill>
          <a:blip r:embed="rId3" cstate="print"/>
          <a:stretch>
            <a:fillRect/>
          </a:stretch>
        </p:blipFill>
        <p:spPr>
          <a:xfrm>
            <a:off x="5778989" y="3730866"/>
            <a:ext cx="5943006" cy="2462465"/>
          </a:xfrm>
          <a:prstGeom prst="rect">
            <a:avLst/>
          </a:prstGeom>
        </p:spPr>
      </p:pic>
      <p:pic>
        <p:nvPicPr>
          <p:cNvPr id="6" name="Imagen 5"/>
          <p:cNvPicPr>
            <a:picLocks noChangeAspect="1"/>
          </p:cNvPicPr>
          <p:nvPr/>
        </p:nvPicPr>
        <p:blipFill>
          <a:blip r:embed="rId4" cstate="print"/>
          <a:stretch>
            <a:fillRect/>
          </a:stretch>
        </p:blipFill>
        <p:spPr>
          <a:xfrm>
            <a:off x="2298477" y="664669"/>
            <a:ext cx="3830599" cy="3466107"/>
          </a:xfrm>
          <a:prstGeom prst="rect">
            <a:avLst/>
          </a:prstGeom>
        </p:spPr>
      </p:pic>
      <p:pic>
        <p:nvPicPr>
          <p:cNvPr id="7" name="Imagen 6"/>
          <p:cNvPicPr>
            <a:picLocks noChangeAspect="1"/>
          </p:cNvPicPr>
          <p:nvPr/>
        </p:nvPicPr>
        <p:blipFill>
          <a:blip r:embed="rId5" cstate="print"/>
          <a:stretch>
            <a:fillRect/>
          </a:stretch>
        </p:blipFill>
        <p:spPr>
          <a:xfrm>
            <a:off x="6974506" y="773179"/>
            <a:ext cx="3796907" cy="2847680"/>
          </a:xfrm>
          <a:prstGeom prst="rect">
            <a:avLst/>
          </a:prstGeom>
        </p:spPr>
      </p:pic>
      <p:sp>
        <p:nvSpPr>
          <p:cNvPr id="8" name="2 Marcador de contenido"/>
          <p:cNvSpPr txBox="1">
            <a:spLocks/>
          </p:cNvSpPr>
          <p:nvPr/>
        </p:nvSpPr>
        <p:spPr>
          <a:xfrm>
            <a:off x="3949531" y="6193331"/>
            <a:ext cx="8617894" cy="829235"/>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70C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70C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70C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70C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70C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dirty="0">
                <a:solidFill>
                  <a:srgbClr val="FF0000"/>
                </a:solidFill>
              </a:rPr>
              <a:t>GLORIA (UHU), MUST2 (GANIL-Orsay), FARCOS (LNS-INFN), LEDA (</a:t>
            </a:r>
            <a:r>
              <a:rPr lang="es-ES" dirty="0" err="1">
                <a:solidFill>
                  <a:srgbClr val="FF0000"/>
                </a:solidFill>
              </a:rPr>
              <a:t>Edimburg</a:t>
            </a:r>
            <a:r>
              <a:rPr lang="es-ES" dirty="0">
                <a:solidFill>
                  <a:srgbClr val="FF0000"/>
                </a:solidFill>
              </a:rPr>
              <a:t>, LLN), DINEX (UHU, US, Madrid)</a:t>
            </a:r>
          </a:p>
        </p:txBody>
      </p:sp>
    </p:spTree>
    <p:extLst>
      <p:ext uri="{BB962C8B-B14F-4D97-AF65-F5344CB8AC3E}">
        <p14:creationId xmlns:p14="http://schemas.microsoft.com/office/powerpoint/2010/main" val="31363628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33</a:t>
            </a:fld>
            <a:endParaRPr lang="es-MX"/>
          </a:p>
        </p:txBody>
      </p:sp>
      <p:pic>
        <p:nvPicPr>
          <p:cNvPr id="3" name="Imagen 2">
            <a:extLst>
              <a:ext uri="{FF2B5EF4-FFF2-40B4-BE49-F238E27FC236}">
                <a16:creationId xmlns:a16="http://schemas.microsoft.com/office/drawing/2014/main" id="{5D5F394E-1B0F-4282-BCE5-B61A19C4E9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0499" y="4052928"/>
            <a:ext cx="4165262" cy="2430003"/>
          </a:xfrm>
          <a:prstGeom prst="rect">
            <a:avLst/>
          </a:prstGeom>
        </p:spPr>
      </p:pic>
      <p:pic>
        <p:nvPicPr>
          <p:cNvPr id="6" name="Imagen 5" descr="Imagen que contiene reloj, edificio, pantalla, bicicleta&#10;&#10;Descripción generada automáticamente">
            <a:extLst>
              <a:ext uri="{FF2B5EF4-FFF2-40B4-BE49-F238E27FC236}">
                <a16:creationId xmlns:a16="http://schemas.microsoft.com/office/drawing/2014/main" id="{417FB0BE-78A5-4F5C-89EC-1125444EE2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1670" y="52186"/>
            <a:ext cx="3589375" cy="3583767"/>
          </a:xfrm>
          <a:prstGeom prst="rect">
            <a:avLst/>
          </a:prstGeom>
        </p:spPr>
      </p:pic>
      <p:pic>
        <p:nvPicPr>
          <p:cNvPr id="7" name="Picture 10">
            <a:extLst>
              <a:ext uri="{FF2B5EF4-FFF2-40B4-BE49-F238E27FC236}">
                <a16:creationId xmlns:a16="http://schemas.microsoft.com/office/drawing/2014/main" id="{D01CDCD0-2B57-44C6-8780-E664BF26A5B2}"/>
              </a:ext>
            </a:extLst>
          </p:cNvPr>
          <p:cNvPicPr>
            <a:picLocks noChangeAspect="1" noChangeArrowheads="1"/>
          </p:cNvPicPr>
          <p:nvPr/>
        </p:nvPicPr>
        <p:blipFill>
          <a:blip r:embed="rId4" cstate="print"/>
          <a:srcRect/>
          <a:stretch>
            <a:fillRect/>
          </a:stretch>
        </p:blipFill>
        <p:spPr bwMode="auto">
          <a:xfrm>
            <a:off x="7930331" y="107495"/>
            <a:ext cx="4182865" cy="3137150"/>
          </a:xfrm>
          <a:prstGeom prst="rect">
            <a:avLst/>
          </a:prstGeom>
          <a:noFill/>
          <a:ln w="9525">
            <a:noFill/>
            <a:miter lim="800000"/>
            <a:headEnd/>
            <a:tailEnd/>
          </a:ln>
        </p:spPr>
      </p:pic>
      <p:pic>
        <p:nvPicPr>
          <p:cNvPr id="8" name="Picture 2">
            <a:extLst>
              <a:ext uri="{FF2B5EF4-FFF2-40B4-BE49-F238E27FC236}">
                <a16:creationId xmlns:a16="http://schemas.microsoft.com/office/drawing/2014/main" id="{2C71D772-0FE9-4B39-A731-23621F34DC1D}"/>
              </a:ext>
            </a:extLst>
          </p:cNvPr>
          <p:cNvPicPr>
            <a:picLocks noChangeAspect="1" noChangeArrowheads="1"/>
          </p:cNvPicPr>
          <p:nvPr/>
        </p:nvPicPr>
        <p:blipFill>
          <a:blip r:embed="rId5" cstate="print"/>
          <a:srcRect/>
          <a:stretch>
            <a:fillRect/>
          </a:stretch>
        </p:blipFill>
        <p:spPr bwMode="auto">
          <a:xfrm>
            <a:off x="3537779" y="4052928"/>
            <a:ext cx="4344399" cy="2543462"/>
          </a:xfrm>
          <a:prstGeom prst="rect">
            <a:avLst/>
          </a:prstGeom>
          <a:noFill/>
          <a:ln w="9525">
            <a:noFill/>
            <a:miter lim="800000"/>
            <a:headEnd/>
            <a:tailEnd/>
          </a:ln>
          <a:effectLst/>
        </p:spPr>
      </p:pic>
      <p:pic>
        <p:nvPicPr>
          <p:cNvPr id="5" name="Imagen 4" descr="Imagen que contiene tabla, plato&#10;&#10;Descripción generada automáticamente">
            <a:extLst>
              <a:ext uri="{FF2B5EF4-FFF2-40B4-BE49-F238E27FC236}">
                <a16:creationId xmlns:a16="http://schemas.microsoft.com/office/drawing/2014/main" id="{790A3F83-FCF6-429D-A434-2CEFBFA28DF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804" y="510947"/>
            <a:ext cx="4100546" cy="5467395"/>
          </a:xfrm>
          <a:prstGeom prst="rect">
            <a:avLst/>
          </a:prstGeom>
        </p:spPr>
      </p:pic>
      <p:sp>
        <p:nvSpPr>
          <p:cNvPr id="2" name="CuadroTexto 1">
            <a:extLst>
              <a:ext uri="{FF2B5EF4-FFF2-40B4-BE49-F238E27FC236}">
                <a16:creationId xmlns:a16="http://schemas.microsoft.com/office/drawing/2014/main" id="{85D5BDE8-1EA8-40C5-9E9D-961B74AF57C4}"/>
              </a:ext>
            </a:extLst>
          </p:cNvPr>
          <p:cNvSpPr txBox="1"/>
          <p:nvPr/>
        </p:nvSpPr>
        <p:spPr>
          <a:xfrm>
            <a:off x="216310" y="5977721"/>
            <a:ext cx="3215167" cy="369332"/>
          </a:xfrm>
          <a:prstGeom prst="rect">
            <a:avLst/>
          </a:prstGeom>
          <a:noFill/>
        </p:spPr>
        <p:txBody>
          <a:bodyPr wrap="square" rtlCol="0">
            <a:spAutoFit/>
          </a:bodyPr>
          <a:lstStyle/>
          <a:p>
            <a:r>
              <a:rPr lang="en-GB" dirty="0"/>
              <a:t>SIMAS array @ UND (USA)  </a:t>
            </a:r>
          </a:p>
        </p:txBody>
      </p:sp>
      <p:sp>
        <p:nvSpPr>
          <p:cNvPr id="9" name="CuadroTexto 8">
            <a:extLst>
              <a:ext uri="{FF2B5EF4-FFF2-40B4-BE49-F238E27FC236}">
                <a16:creationId xmlns:a16="http://schemas.microsoft.com/office/drawing/2014/main" id="{571B4AB5-4E73-43CE-8011-DD24237D5C78}"/>
              </a:ext>
            </a:extLst>
          </p:cNvPr>
          <p:cNvSpPr txBox="1"/>
          <p:nvPr/>
        </p:nvSpPr>
        <p:spPr>
          <a:xfrm>
            <a:off x="8229600" y="3242542"/>
            <a:ext cx="3856161" cy="369332"/>
          </a:xfrm>
          <a:prstGeom prst="rect">
            <a:avLst/>
          </a:prstGeom>
          <a:noFill/>
        </p:spPr>
        <p:txBody>
          <a:bodyPr wrap="square" rtlCol="0">
            <a:spAutoFit/>
          </a:bodyPr>
          <a:lstStyle/>
          <a:p>
            <a:r>
              <a:rPr lang="en-GB" dirty="0"/>
              <a:t>IEM-CSIC array @ TRIUMF (Canada)  </a:t>
            </a:r>
          </a:p>
        </p:txBody>
      </p:sp>
      <p:sp>
        <p:nvSpPr>
          <p:cNvPr id="10" name="CuadroTexto 9">
            <a:extLst>
              <a:ext uri="{FF2B5EF4-FFF2-40B4-BE49-F238E27FC236}">
                <a16:creationId xmlns:a16="http://schemas.microsoft.com/office/drawing/2014/main" id="{9399E27D-3841-4828-8E24-0F2B0785BD17}"/>
              </a:ext>
            </a:extLst>
          </p:cNvPr>
          <p:cNvSpPr txBox="1"/>
          <p:nvPr/>
        </p:nvSpPr>
        <p:spPr>
          <a:xfrm>
            <a:off x="4128276" y="6529301"/>
            <a:ext cx="3856161" cy="369332"/>
          </a:xfrm>
          <a:prstGeom prst="rect">
            <a:avLst/>
          </a:prstGeom>
          <a:noFill/>
        </p:spPr>
        <p:txBody>
          <a:bodyPr wrap="square" rtlCol="0">
            <a:spAutoFit/>
          </a:bodyPr>
          <a:lstStyle/>
          <a:p>
            <a:r>
              <a:rPr lang="en-GB" dirty="0"/>
              <a:t>IEM-CSIC array @ TRIUMF (Canada)  </a:t>
            </a:r>
          </a:p>
        </p:txBody>
      </p:sp>
      <p:sp>
        <p:nvSpPr>
          <p:cNvPr id="11" name="CuadroTexto 10">
            <a:extLst>
              <a:ext uri="{FF2B5EF4-FFF2-40B4-BE49-F238E27FC236}">
                <a16:creationId xmlns:a16="http://schemas.microsoft.com/office/drawing/2014/main" id="{E3E30FDA-CF04-4631-92F9-2B64CAD6783B}"/>
              </a:ext>
            </a:extLst>
          </p:cNvPr>
          <p:cNvSpPr txBox="1"/>
          <p:nvPr/>
        </p:nvSpPr>
        <p:spPr>
          <a:xfrm>
            <a:off x="7920499" y="6411724"/>
            <a:ext cx="4468146" cy="369332"/>
          </a:xfrm>
          <a:prstGeom prst="rect">
            <a:avLst/>
          </a:prstGeom>
          <a:noFill/>
        </p:spPr>
        <p:txBody>
          <a:bodyPr wrap="square" rtlCol="0">
            <a:spAutoFit/>
          </a:bodyPr>
          <a:lstStyle/>
          <a:p>
            <a:r>
              <a:rPr lang="en-GB" dirty="0"/>
              <a:t>Triple </a:t>
            </a:r>
            <a:r>
              <a:rPr lang="en-GB" dirty="0" err="1"/>
              <a:t>Telescopio</a:t>
            </a:r>
            <a:r>
              <a:rPr lang="en-GB" dirty="0"/>
              <a:t> GLORIA @ LNS-INFN (Italia)</a:t>
            </a:r>
          </a:p>
        </p:txBody>
      </p:sp>
      <p:sp>
        <p:nvSpPr>
          <p:cNvPr id="12" name="CuadroTexto 11">
            <a:extLst>
              <a:ext uri="{FF2B5EF4-FFF2-40B4-BE49-F238E27FC236}">
                <a16:creationId xmlns:a16="http://schemas.microsoft.com/office/drawing/2014/main" id="{6061FA01-54D9-4133-BCE2-DF008B9B0CCD}"/>
              </a:ext>
            </a:extLst>
          </p:cNvPr>
          <p:cNvSpPr txBox="1"/>
          <p:nvPr/>
        </p:nvSpPr>
        <p:spPr>
          <a:xfrm>
            <a:off x="4635878" y="3566019"/>
            <a:ext cx="3215167" cy="369332"/>
          </a:xfrm>
          <a:prstGeom prst="rect">
            <a:avLst/>
          </a:prstGeom>
          <a:noFill/>
        </p:spPr>
        <p:txBody>
          <a:bodyPr wrap="square" rtlCol="0">
            <a:spAutoFit/>
          </a:bodyPr>
          <a:lstStyle/>
          <a:p>
            <a:r>
              <a:rPr lang="en-GB" dirty="0"/>
              <a:t>LAMP array @ UND (USA)  </a:t>
            </a:r>
          </a:p>
        </p:txBody>
      </p:sp>
    </p:spTree>
    <p:extLst>
      <p:ext uri="{BB962C8B-B14F-4D97-AF65-F5344CB8AC3E}">
        <p14:creationId xmlns:p14="http://schemas.microsoft.com/office/powerpoint/2010/main" val="36503587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0E9A89-6B09-4C0D-8ADD-87073A782579}"/>
              </a:ext>
            </a:extLst>
          </p:cNvPr>
          <p:cNvSpPr>
            <a:spLocks noGrp="1"/>
          </p:cNvSpPr>
          <p:nvPr>
            <p:ph type="title"/>
          </p:nvPr>
        </p:nvSpPr>
        <p:spPr>
          <a:xfrm>
            <a:off x="838200" y="1"/>
            <a:ext cx="10515600" cy="914400"/>
          </a:xfrm>
        </p:spPr>
        <p:txBody>
          <a:bodyPr/>
          <a:lstStyle/>
          <a:p>
            <a:r>
              <a:rPr lang="es-GT" dirty="0"/>
              <a:t>Detectores de diamante y </a:t>
            </a:r>
            <a:r>
              <a:rPr lang="es-GT" dirty="0" err="1"/>
              <a:t>SiC</a:t>
            </a:r>
            <a:endParaRPr lang="es-GT" dirty="0"/>
          </a:p>
        </p:txBody>
      </p:sp>
      <p:sp>
        <p:nvSpPr>
          <p:cNvPr id="3" name="Marcador de contenido 2">
            <a:extLst>
              <a:ext uri="{FF2B5EF4-FFF2-40B4-BE49-F238E27FC236}">
                <a16:creationId xmlns:a16="http://schemas.microsoft.com/office/drawing/2014/main" id="{2A6FA2CF-FBA2-48A5-A2A0-C9FDB40345A8}"/>
              </a:ext>
            </a:extLst>
          </p:cNvPr>
          <p:cNvSpPr>
            <a:spLocks noGrp="1"/>
          </p:cNvSpPr>
          <p:nvPr>
            <p:ph idx="1"/>
          </p:nvPr>
        </p:nvSpPr>
        <p:spPr>
          <a:xfrm>
            <a:off x="838200" y="911225"/>
            <a:ext cx="10515600" cy="2517775"/>
          </a:xfrm>
        </p:spPr>
        <p:txBody>
          <a:bodyPr>
            <a:normAutofit lnSpcReduction="10000"/>
          </a:bodyPr>
          <a:lstStyle/>
          <a:p>
            <a:r>
              <a:rPr lang="es-EC" dirty="0"/>
              <a:t>Ambos prometedores para el perfilado de haz. Pueden resistir altas Corrientes (por encima de 10</a:t>
            </a:r>
            <a:r>
              <a:rPr lang="es-EC" baseline="30000" dirty="0"/>
              <a:t>7</a:t>
            </a:r>
            <a:r>
              <a:rPr lang="es-EC" dirty="0"/>
              <a:t> </a:t>
            </a:r>
            <a:r>
              <a:rPr lang="es-EC" dirty="0" err="1"/>
              <a:t>pps</a:t>
            </a:r>
            <a:r>
              <a:rPr lang="es-EC" dirty="0"/>
              <a:t>, de acuerdo con recientes estudios incluso hasta 10</a:t>
            </a:r>
            <a:r>
              <a:rPr lang="es-EC" baseline="30000" dirty="0"/>
              <a:t>13 </a:t>
            </a:r>
            <a:r>
              <a:rPr lang="es-EC" dirty="0" err="1"/>
              <a:t>pps</a:t>
            </a:r>
            <a:r>
              <a:rPr lang="es-EC" dirty="0"/>
              <a:t>).</a:t>
            </a:r>
          </a:p>
          <a:p>
            <a:r>
              <a:rPr lang="es-EC" dirty="0"/>
              <a:t>Buena respuesta temporal (en el orden de los cientos de </a:t>
            </a:r>
            <a:r>
              <a:rPr lang="es-EC" dirty="0" err="1"/>
              <a:t>ps</a:t>
            </a:r>
            <a:r>
              <a:rPr lang="es-EC" dirty="0"/>
              <a:t>).</a:t>
            </a:r>
          </a:p>
          <a:p>
            <a:r>
              <a:rPr lang="es-EC" dirty="0"/>
              <a:t>Resolución aceptable (entre 20 y 60 </a:t>
            </a:r>
            <a:r>
              <a:rPr lang="es-EC" dirty="0" err="1"/>
              <a:t>keV</a:t>
            </a:r>
            <a:r>
              <a:rPr lang="es-EC" dirty="0"/>
              <a:t> FWHM dependiendo del fabricante).</a:t>
            </a:r>
          </a:p>
          <a:p>
            <a:endParaRPr lang="es-EC" dirty="0"/>
          </a:p>
        </p:txBody>
      </p:sp>
      <p:sp>
        <p:nvSpPr>
          <p:cNvPr id="4" name="Marcador de número de diapositiva 3">
            <a:extLst>
              <a:ext uri="{FF2B5EF4-FFF2-40B4-BE49-F238E27FC236}">
                <a16:creationId xmlns:a16="http://schemas.microsoft.com/office/drawing/2014/main" id="{75727B53-CBD2-45F2-A974-B6900733B0AB}"/>
              </a:ext>
            </a:extLst>
          </p:cNvPr>
          <p:cNvSpPr>
            <a:spLocks noGrp="1"/>
          </p:cNvSpPr>
          <p:nvPr>
            <p:ph type="sldNum" sz="quarter" idx="12"/>
          </p:nvPr>
        </p:nvSpPr>
        <p:spPr/>
        <p:txBody>
          <a:bodyPr/>
          <a:lstStyle/>
          <a:p>
            <a:fld id="{EB3A99FF-9761-44C2-B3C4-36867F041773}" type="slidenum">
              <a:rPr lang="es-MX" smtClean="0"/>
              <a:t>34</a:t>
            </a:fld>
            <a:endParaRPr lang="es-MX"/>
          </a:p>
        </p:txBody>
      </p:sp>
      <p:pic>
        <p:nvPicPr>
          <p:cNvPr id="5" name="Imagen 4">
            <a:extLst>
              <a:ext uri="{FF2B5EF4-FFF2-40B4-BE49-F238E27FC236}">
                <a16:creationId xmlns:a16="http://schemas.microsoft.com/office/drawing/2014/main" id="{029376ED-8BA2-4B48-AADC-1AD34C6F26D6}"/>
              </a:ext>
            </a:extLst>
          </p:cNvPr>
          <p:cNvPicPr>
            <a:picLocks noChangeAspect="1"/>
          </p:cNvPicPr>
          <p:nvPr/>
        </p:nvPicPr>
        <p:blipFill rotWithShape="1">
          <a:blip r:embed="rId2"/>
          <a:srcRect r="20435"/>
          <a:stretch/>
        </p:blipFill>
        <p:spPr>
          <a:xfrm>
            <a:off x="6635000" y="3085629"/>
            <a:ext cx="4835131" cy="3397302"/>
          </a:xfrm>
          <a:prstGeom prst="rect">
            <a:avLst/>
          </a:prstGeom>
        </p:spPr>
      </p:pic>
      <p:pic>
        <p:nvPicPr>
          <p:cNvPr id="7" name="Imagen 6">
            <a:extLst>
              <a:ext uri="{FF2B5EF4-FFF2-40B4-BE49-F238E27FC236}">
                <a16:creationId xmlns:a16="http://schemas.microsoft.com/office/drawing/2014/main" id="{9EF9C614-C522-4BFF-98B8-D9E928DD9624}"/>
              </a:ext>
            </a:extLst>
          </p:cNvPr>
          <p:cNvPicPr>
            <a:picLocks noChangeAspect="1"/>
          </p:cNvPicPr>
          <p:nvPr/>
        </p:nvPicPr>
        <p:blipFill>
          <a:blip r:embed="rId3"/>
          <a:stretch>
            <a:fillRect/>
          </a:stretch>
        </p:blipFill>
        <p:spPr>
          <a:xfrm>
            <a:off x="533461" y="3467197"/>
            <a:ext cx="5772960" cy="2634165"/>
          </a:xfrm>
          <a:prstGeom prst="rect">
            <a:avLst/>
          </a:prstGeom>
        </p:spPr>
      </p:pic>
    </p:spTree>
    <p:extLst>
      <p:ext uri="{BB962C8B-B14F-4D97-AF65-F5344CB8AC3E}">
        <p14:creationId xmlns:p14="http://schemas.microsoft.com/office/powerpoint/2010/main" val="4279877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35</a:t>
            </a:fld>
            <a:endParaRPr lang="es-MX"/>
          </a:p>
        </p:txBody>
      </p:sp>
      <p:pic>
        <p:nvPicPr>
          <p:cNvPr id="3" name="Imagen 2">
            <a:extLst>
              <a:ext uri="{FF2B5EF4-FFF2-40B4-BE49-F238E27FC236}">
                <a16:creationId xmlns:a16="http://schemas.microsoft.com/office/drawing/2014/main" id="{85C7488A-7567-4C19-AB8F-9570AD2750C8}"/>
              </a:ext>
            </a:extLst>
          </p:cNvPr>
          <p:cNvPicPr>
            <a:picLocks noChangeAspect="1"/>
          </p:cNvPicPr>
          <p:nvPr/>
        </p:nvPicPr>
        <p:blipFill>
          <a:blip r:embed="rId2"/>
          <a:stretch>
            <a:fillRect/>
          </a:stretch>
        </p:blipFill>
        <p:spPr>
          <a:xfrm>
            <a:off x="897325" y="0"/>
            <a:ext cx="10397349" cy="6858000"/>
          </a:xfrm>
          <a:prstGeom prst="rect">
            <a:avLst/>
          </a:prstGeom>
        </p:spPr>
      </p:pic>
      <p:pic>
        <p:nvPicPr>
          <p:cNvPr id="6" name="Imagen 5">
            <a:extLst>
              <a:ext uri="{FF2B5EF4-FFF2-40B4-BE49-F238E27FC236}">
                <a16:creationId xmlns:a16="http://schemas.microsoft.com/office/drawing/2014/main" id="{715228FF-DF61-4F8C-9BEC-1B8A4BB80C1E}"/>
              </a:ext>
            </a:extLst>
          </p:cNvPr>
          <p:cNvPicPr>
            <a:picLocks noChangeAspect="1"/>
          </p:cNvPicPr>
          <p:nvPr/>
        </p:nvPicPr>
        <p:blipFill>
          <a:blip r:embed="rId3"/>
          <a:stretch>
            <a:fillRect/>
          </a:stretch>
        </p:blipFill>
        <p:spPr>
          <a:xfrm>
            <a:off x="7285704" y="4877204"/>
            <a:ext cx="1598580" cy="1970852"/>
          </a:xfrm>
          <a:prstGeom prst="rect">
            <a:avLst/>
          </a:prstGeom>
        </p:spPr>
      </p:pic>
    </p:spTree>
    <p:extLst>
      <p:ext uri="{BB962C8B-B14F-4D97-AF65-F5344CB8AC3E}">
        <p14:creationId xmlns:p14="http://schemas.microsoft.com/office/powerpoint/2010/main" val="9780346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36</a:t>
            </a:fld>
            <a:endParaRPr lang="es-MX"/>
          </a:p>
        </p:txBody>
      </p:sp>
      <p:pic>
        <p:nvPicPr>
          <p:cNvPr id="3" name="Imagen 2">
            <a:extLst>
              <a:ext uri="{FF2B5EF4-FFF2-40B4-BE49-F238E27FC236}">
                <a16:creationId xmlns:a16="http://schemas.microsoft.com/office/drawing/2014/main" id="{20C277CA-9D0C-4987-AAB7-13E83C228B37}"/>
              </a:ext>
            </a:extLst>
          </p:cNvPr>
          <p:cNvPicPr>
            <a:picLocks noChangeAspect="1"/>
          </p:cNvPicPr>
          <p:nvPr/>
        </p:nvPicPr>
        <p:blipFill>
          <a:blip r:embed="rId2"/>
          <a:stretch>
            <a:fillRect/>
          </a:stretch>
        </p:blipFill>
        <p:spPr>
          <a:xfrm>
            <a:off x="859880" y="0"/>
            <a:ext cx="10472240" cy="6858000"/>
          </a:xfrm>
          <a:prstGeom prst="rect">
            <a:avLst/>
          </a:prstGeom>
        </p:spPr>
      </p:pic>
    </p:spTree>
    <p:extLst>
      <p:ext uri="{BB962C8B-B14F-4D97-AF65-F5344CB8AC3E}">
        <p14:creationId xmlns:p14="http://schemas.microsoft.com/office/powerpoint/2010/main" val="27121650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2C0EF28C-C3B0-40A9-9E11-0FC6197B561D}"/>
              </a:ext>
            </a:extLst>
          </p:cNvPr>
          <p:cNvSpPr>
            <a:spLocks noGrp="1"/>
          </p:cNvSpPr>
          <p:nvPr>
            <p:ph type="sldNum" sz="quarter" idx="12"/>
          </p:nvPr>
        </p:nvSpPr>
        <p:spPr/>
        <p:txBody>
          <a:bodyPr/>
          <a:lstStyle/>
          <a:p>
            <a:fld id="{EB3A99FF-9761-44C2-B3C4-36867F041773}" type="slidenum">
              <a:rPr lang="es-MX" smtClean="0"/>
              <a:t>37</a:t>
            </a:fld>
            <a:endParaRPr lang="es-MX"/>
          </a:p>
        </p:txBody>
      </p:sp>
      <p:pic>
        <p:nvPicPr>
          <p:cNvPr id="6" name="Imagen 5">
            <a:extLst>
              <a:ext uri="{FF2B5EF4-FFF2-40B4-BE49-F238E27FC236}">
                <a16:creationId xmlns:a16="http://schemas.microsoft.com/office/drawing/2014/main" id="{C55293F6-C153-42EA-B549-C74F266BA50C}"/>
              </a:ext>
            </a:extLst>
          </p:cNvPr>
          <p:cNvPicPr>
            <a:picLocks noChangeAspect="1"/>
          </p:cNvPicPr>
          <p:nvPr/>
        </p:nvPicPr>
        <p:blipFill>
          <a:blip r:embed="rId2"/>
          <a:stretch>
            <a:fillRect/>
          </a:stretch>
        </p:blipFill>
        <p:spPr>
          <a:xfrm>
            <a:off x="1446789" y="0"/>
            <a:ext cx="9298422" cy="6858000"/>
          </a:xfrm>
          <a:prstGeom prst="rect">
            <a:avLst/>
          </a:prstGeom>
        </p:spPr>
      </p:pic>
    </p:spTree>
    <p:extLst>
      <p:ext uri="{BB962C8B-B14F-4D97-AF65-F5344CB8AC3E}">
        <p14:creationId xmlns:p14="http://schemas.microsoft.com/office/powerpoint/2010/main" val="1467455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38</a:t>
            </a:fld>
            <a:endParaRPr lang="es-MX"/>
          </a:p>
        </p:txBody>
      </p:sp>
      <p:pic>
        <p:nvPicPr>
          <p:cNvPr id="3" name="Imagen 2">
            <a:extLst>
              <a:ext uri="{FF2B5EF4-FFF2-40B4-BE49-F238E27FC236}">
                <a16:creationId xmlns:a16="http://schemas.microsoft.com/office/drawing/2014/main" id="{B643ED22-3C92-4AD8-9D0B-FCF54DEA20A6}"/>
              </a:ext>
            </a:extLst>
          </p:cNvPr>
          <p:cNvPicPr>
            <a:picLocks noChangeAspect="1"/>
          </p:cNvPicPr>
          <p:nvPr/>
        </p:nvPicPr>
        <p:blipFill>
          <a:blip r:embed="rId2"/>
          <a:stretch>
            <a:fillRect/>
          </a:stretch>
        </p:blipFill>
        <p:spPr>
          <a:xfrm>
            <a:off x="1663824" y="0"/>
            <a:ext cx="8864351" cy="6858000"/>
          </a:xfrm>
          <a:prstGeom prst="rect">
            <a:avLst/>
          </a:prstGeom>
        </p:spPr>
      </p:pic>
    </p:spTree>
    <p:extLst>
      <p:ext uri="{BB962C8B-B14F-4D97-AF65-F5344CB8AC3E}">
        <p14:creationId xmlns:p14="http://schemas.microsoft.com/office/powerpoint/2010/main" val="31667337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39</a:t>
            </a:fld>
            <a:endParaRPr lang="es-MX"/>
          </a:p>
        </p:txBody>
      </p:sp>
      <p:pic>
        <p:nvPicPr>
          <p:cNvPr id="6" name="Imagen 5">
            <a:extLst>
              <a:ext uri="{FF2B5EF4-FFF2-40B4-BE49-F238E27FC236}">
                <a16:creationId xmlns:a16="http://schemas.microsoft.com/office/drawing/2014/main" id="{8CE9F767-7AE4-460D-96DB-D37C0980A0D4}"/>
              </a:ext>
            </a:extLst>
          </p:cNvPr>
          <p:cNvPicPr>
            <a:picLocks noChangeAspect="1"/>
          </p:cNvPicPr>
          <p:nvPr/>
        </p:nvPicPr>
        <p:blipFill>
          <a:blip r:embed="rId2"/>
          <a:stretch>
            <a:fillRect/>
          </a:stretch>
        </p:blipFill>
        <p:spPr>
          <a:xfrm>
            <a:off x="481876" y="0"/>
            <a:ext cx="11228248" cy="6858000"/>
          </a:xfrm>
          <a:prstGeom prst="rect">
            <a:avLst/>
          </a:prstGeom>
        </p:spPr>
      </p:pic>
    </p:spTree>
    <p:extLst>
      <p:ext uri="{BB962C8B-B14F-4D97-AF65-F5344CB8AC3E}">
        <p14:creationId xmlns:p14="http://schemas.microsoft.com/office/powerpoint/2010/main" val="2439416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08F5B-89BF-4F0C-B486-B865A213FFAB}"/>
              </a:ext>
            </a:extLst>
          </p:cNvPr>
          <p:cNvSpPr>
            <a:spLocks noGrp="1"/>
          </p:cNvSpPr>
          <p:nvPr>
            <p:ph type="title"/>
          </p:nvPr>
        </p:nvSpPr>
        <p:spPr>
          <a:xfrm>
            <a:off x="838200" y="365125"/>
            <a:ext cx="10891684" cy="1325563"/>
          </a:xfrm>
        </p:spPr>
        <p:txBody>
          <a:bodyPr/>
          <a:lstStyle/>
          <a:p>
            <a:r>
              <a:rPr lang="en-GB" dirty="0"/>
              <a:t>¿</a:t>
            </a:r>
            <a:r>
              <a:rPr lang="en-GB" dirty="0" err="1"/>
              <a:t>Cómo</a:t>
            </a:r>
            <a:r>
              <a:rPr lang="en-GB" dirty="0"/>
              <a:t> </a:t>
            </a:r>
            <a:r>
              <a:rPr lang="en-GB" dirty="0" err="1"/>
              <a:t>detectamos</a:t>
            </a:r>
            <a:r>
              <a:rPr lang="en-GB" dirty="0"/>
              <a:t> </a:t>
            </a:r>
            <a:r>
              <a:rPr lang="en-GB" dirty="0" err="1"/>
              <a:t>partículas</a:t>
            </a:r>
            <a:r>
              <a:rPr lang="en-GB" dirty="0"/>
              <a:t> y/o </a:t>
            </a:r>
            <a:r>
              <a:rPr lang="en-GB" dirty="0" err="1"/>
              <a:t>fotones</a:t>
            </a:r>
            <a:r>
              <a:rPr lang="en-GB" dirty="0"/>
              <a:t>?	</a:t>
            </a:r>
          </a:p>
        </p:txBody>
      </p:sp>
      <p:sp>
        <p:nvSpPr>
          <p:cNvPr id="3" name="Marcador de contenido 2">
            <a:extLst>
              <a:ext uri="{FF2B5EF4-FFF2-40B4-BE49-F238E27FC236}">
                <a16:creationId xmlns:a16="http://schemas.microsoft.com/office/drawing/2014/main" id="{321B8D34-7293-4C11-A60D-4E62E1E2D027}"/>
              </a:ext>
            </a:extLst>
          </p:cNvPr>
          <p:cNvSpPr>
            <a:spLocks noGrp="1"/>
          </p:cNvSpPr>
          <p:nvPr>
            <p:ph idx="1"/>
          </p:nvPr>
        </p:nvSpPr>
        <p:spPr/>
        <p:txBody>
          <a:bodyPr>
            <a:normAutofit fontScale="92500" lnSpcReduction="20000"/>
          </a:bodyPr>
          <a:lstStyle/>
          <a:p>
            <a:r>
              <a:rPr lang="es-ES" dirty="0"/>
              <a:t>Necesitamos percibir su existencia, no apreciable con la vista ni siquiera en el visible (la luz no ilumina los átomos).</a:t>
            </a:r>
          </a:p>
          <a:p>
            <a:endParaRPr lang="es-ES" dirty="0"/>
          </a:p>
          <a:p>
            <a:r>
              <a:rPr lang="es-ES" dirty="0"/>
              <a:t>La forma más simple es hacer interaccionar un fotón, o un electrón o un ion con algún material, y buscar alguna variable medible de su interacción.</a:t>
            </a:r>
          </a:p>
          <a:p>
            <a:endParaRPr lang="es-ES" dirty="0"/>
          </a:p>
          <a:p>
            <a:r>
              <a:rPr lang="es-ES" dirty="0"/>
              <a:t>Entonces, un detector de radiación ionizante parte siempre de un determinado material, capaz de interaccionar con dicha radiación y producir una reacción medible (luz, carga, calor, reacción nuclear, reacción química)… cualquier cosa que pueda parametrizar con un tercer elemento.</a:t>
            </a:r>
          </a:p>
          <a:p>
            <a:endParaRPr lang="es-ES" dirty="0"/>
          </a:p>
          <a:p>
            <a:endParaRPr lang="en-GB" dirty="0"/>
          </a:p>
          <a:p>
            <a:endParaRPr lang="en-GB" dirty="0"/>
          </a:p>
        </p:txBody>
      </p:sp>
      <p:sp>
        <p:nvSpPr>
          <p:cNvPr id="4" name="Marcador de número de diapositiva 3">
            <a:extLst>
              <a:ext uri="{FF2B5EF4-FFF2-40B4-BE49-F238E27FC236}">
                <a16:creationId xmlns:a16="http://schemas.microsoft.com/office/drawing/2014/main" id="{570518B5-FCCC-47E7-A701-6B10A20903FB}"/>
              </a:ext>
            </a:extLst>
          </p:cNvPr>
          <p:cNvSpPr>
            <a:spLocks noGrp="1"/>
          </p:cNvSpPr>
          <p:nvPr>
            <p:ph type="sldNum" sz="quarter" idx="12"/>
          </p:nvPr>
        </p:nvSpPr>
        <p:spPr/>
        <p:txBody>
          <a:bodyPr/>
          <a:lstStyle/>
          <a:p>
            <a:fld id="{EB3A99FF-9761-44C2-B3C4-36867F041773}" type="slidenum">
              <a:rPr lang="es-MX" smtClean="0"/>
              <a:t>4</a:t>
            </a:fld>
            <a:endParaRPr lang="es-MX"/>
          </a:p>
        </p:txBody>
      </p:sp>
    </p:spTree>
    <p:extLst>
      <p:ext uri="{BB962C8B-B14F-4D97-AF65-F5344CB8AC3E}">
        <p14:creationId xmlns:p14="http://schemas.microsoft.com/office/powerpoint/2010/main" val="8172438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40</a:t>
            </a:fld>
            <a:endParaRPr lang="es-MX"/>
          </a:p>
        </p:txBody>
      </p:sp>
      <p:pic>
        <p:nvPicPr>
          <p:cNvPr id="3" name="Imagen 2">
            <a:extLst>
              <a:ext uri="{FF2B5EF4-FFF2-40B4-BE49-F238E27FC236}">
                <a16:creationId xmlns:a16="http://schemas.microsoft.com/office/drawing/2014/main" id="{EBC41A03-F4C7-45DB-B2DB-20C64045F8D3}"/>
              </a:ext>
            </a:extLst>
          </p:cNvPr>
          <p:cNvPicPr>
            <a:picLocks noChangeAspect="1"/>
          </p:cNvPicPr>
          <p:nvPr/>
        </p:nvPicPr>
        <p:blipFill>
          <a:blip r:embed="rId2"/>
          <a:stretch>
            <a:fillRect/>
          </a:stretch>
        </p:blipFill>
        <p:spPr>
          <a:xfrm>
            <a:off x="1262742" y="0"/>
            <a:ext cx="9666515" cy="6858000"/>
          </a:xfrm>
          <a:prstGeom prst="rect">
            <a:avLst/>
          </a:prstGeom>
        </p:spPr>
      </p:pic>
    </p:spTree>
    <p:extLst>
      <p:ext uri="{BB962C8B-B14F-4D97-AF65-F5344CB8AC3E}">
        <p14:creationId xmlns:p14="http://schemas.microsoft.com/office/powerpoint/2010/main" val="7841163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41</a:t>
            </a:fld>
            <a:endParaRPr lang="es-MX"/>
          </a:p>
        </p:txBody>
      </p:sp>
      <p:pic>
        <p:nvPicPr>
          <p:cNvPr id="3" name="Imagen 2">
            <a:extLst>
              <a:ext uri="{FF2B5EF4-FFF2-40B4-BE49-F238E27FC236}">
                <a16:creationId xmlns:a16="http://schemas.microsoft.com/office/drawing/2014/main" id="{ADC34035-DBEB-45C5-A220-AC2CFAB2BE84}"/>
              </a:ext>
            </a:extLst>
          </p:cNvPr>
          <p:cNvPicPr>
            <a:picLocks noChangeAspect="1"/>
          </p:cNvPicPr>
          <p:nvPr/>
        </p:nvPicPr>
        <p:blipFill>
          <a:blip r:embed="rId2"/>
          <a:stretch>
            <a:fillRect/>
          </a:stretch>
        </p:blipFill>
        <p:spPr>
          <a:xfrm>
            <a:off x="401444" y="0"/>
            <a:ext cx="11050858" cy="6858000"/>
          </a:xfrm>
          <a:prstGeom prst="rect">
            <a:avLst/>
          </a:prstGeom>
        </p:spPr>
      </p:pic>
    </p:spTree>
    <p:extLst>
      <p:ext uri="{BB962C8B-B14F-4D97-AF65-F5344CB8AC3E}">
        <p14:creationId xmlns:p14="http://schemas.microsoft.com/office/powerpoint/2010/main" val="3713086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42</a:t>
            </a:fld>
            <a:endParaRPr lang="es-MX"/>
          </a:p>
        </p:txBody>
      </p:sp>
      <p:pic>
        <p:nvPicPr>
          <p:cNvPr id="3" name="Imagen 2">
            <a:extLst>
              <a:ext uri="{FF2B5EF4-FFF2-40B4-BE49-F238E27FC236}">
                <a16:creationId xmlns:a16="http://schemas.microsoft.com/office/drawing/2014/main" id="{27C5DB6E-8386-44A2-BC62-4FD5AF74B068}"/>
              </a:ext>
            </a:extLst>
          </p:cNvPr>
          <p:cNvPicPr>
            <a:picLocks noChangeAspect="1"/>
          </p:cNvPicPr>
          <p:nvPr/>
        </p:nvPicPr>
        <p:blipFill>
          <a:blip r:embed="rId2"/>
          <a:stretch>
            <a:fillRect/>
          </a:stretch>
        </p:blipFill>
        <p:spPr>
          <a:xfrm>
            <a:off x="1508657" y="0"/>
            <a:ext cx="9174685" cy="6858000"/>
          </a:xfrm>
          <a:prstGeom prst="rect">
            <a:avLst/>
          </a:prstGeom>
        </p:spPr>
      </p:pic>
    </p:spTree>
    <p:extLst>
      <p:ext uri="{BB962C8B-B14F-4D97-AF65-F5344CB8AC3E}">
        <p14:creationId xmlns:p14="http://schemas.microsoft.com/office/powerpoint/2010/main" val="4355943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43</a:t>
            </a:fld>
            <a:endParaRPr lang="es-MX"/>
          </a:p>
        </p:txBody>
      </p:sp>
      <p:pic>
        <p:nvPicPr>
          <p:cNvPr id="4098" name="Picture 2" descr="Phoswich detector module comprised of three layers of individual... |  Download Scientific Diagram">
            <a:extLst>
              <a:ext uri="{FF2B5EF4-FFF2-40B4-BE49-F238E27FC236}">
                <a16:creationId xmlns:a16="http://schemas.microsoft.com/office/drawing/2014/main" id="{20764CE5-5DC4-432F-8756-D7BE2D952E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1532" y="1591023"/>
            <a:ext cx="9265037" cy="4436318"/>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339993B8-4E7D-46D5-8F0F-0C3E40A3AF4A}"/>
              </a:ext>
            </a:extLst>
          </p:cNvPr>
          <p:cNvSpPr txBox="1"/>
          <p:nvPr/>
        </p:nvSpPr>
        <p:spPr>
          <a:xfrm>
            <a:off x="2047875" y="9944"/>
            <a:ext cx="9140042" cy="1323439"/>
          </a:xfrm>
          <a:prstGeom prst="rect">
            <a:avLst/>
          </a:prstGeom>
          <a:noFill/>
        </p:spPr>
        <p:txBody>
          <a:bodyPr wrap="square">
            <a:spAutoFit/>
          </a:bodyPr>
          <a:lstStyle/>
          <a:p>
            <a:r>
              <a:rPr lang="en-GB" sz="4000" b="1" dirty="0" err="1"/>
              <a:t>Phoswich</a:t>
            </a:r>
            <a:r>
              <a:rPr lang="en-GB" sz="4000" b="1" dirty="0"/>
              <a:t> (</a:t>
            </a:r>
            <a:r>
              <a:rPr lang="en-GB" sz="4000" b="1" dirty="0" err="1"/>
              <a:t>combinación</a:t>
            </a:r>
            <a:r>
              <a:rPr lang="en-GB" sz="4000" b="1" dirty="0"/>
              <a:t> de 2 o </a:t>
            </a:r>
            <a:r>
              <a:rPr lang="en-GB" sz="4000" b="1" dirty="0" err="1"/>
              <a:t>más</a:t>
            </a:r>
            <a:r>
              <a:rPr lang="en-GB" sz="4000" b="1" dirty="0"/>
              <a:t> </a:t>
            </a:r>
            <a:r>
              <a:rPr lang="en-GB" sz="4000" b="1" dirty="0" err="1"/>
              <a:t>cristales</a:t>
            </a:r>
            <a:r>
              <a:rPr lang="en-GB" sz="4000" b="1" dirty="0"/>
              <a:t> </a:t>
            </a:r>
            <a:r>
              <a:rPr lang="en-GB" sz="4000" b="1" dirty="0" err="1"/>
              <a:t>en</a:t>
            </a:r>
            <a:r>
              <a:rPr lang="en-GB" sz="4000" b="1" dirty="0"/>
              <a:t> un </a:t>
            </a:r>
            <a:r>
              <a:rPr lang="en-GB" sz="4000" b="1" dirty="0" err="1"/>
              <a:t>mismo</a:t>
            </a:r>
            <a:r>
              <a:rPr lang="en-GB" sz="4000" b="1" dirty="0"/>
              <a:t> detector)</a:t>
            </a:r>
          </a:p>
        </p:txBody>
      </p:sp>
    </p:spTree>
    <p:extLst>
      <p:ext uri="{BB962C8B-B14F-4D97-AF65-F5344CB8AC3E}">
        <p14:creationId xmlns:p14="http://schemas.microsoft.com/office/powerpoint/2010/main" val="5320799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44</a:t>
            </a:fld>
            <a:endParaRPr lang="es-MX"/>
          </a:p>
        </p:txBody>
      </p:sp>
      <p:pic>
        <p:nvPicPr>
          <p:cNvPr id="3" name="Imagen 2">
            <a:extLst>
              <a:ext uri="{FF2B5EF4-FFF2-40B4-BE49-F238E27FC236}">
                <a16:creationId xmlns:a16="http://schemas.microsoft.com/office/drawing/2014/main" id="{E0B4F4CA-179B-4540-87A5-74516259AFB2}"/>
              </a:ext>
            </a:extLst>
          </p:cNvPr>
          <p:cNvPicPr>
            <a:picLocks noChangeAspect="1"/>
          </p:cNvPicPr>
          <p:nvPr/>
        </p:nvPicPr>
        <p:blipFill>
          <a:blip r:embed="rId2"/>
          <a:stretch>
            <a:fillRect/>
          </a:stretch>
        </p:blipFill>
        <p:spPr>
          <a:xfrm>
            <a:off x="1650381" y="89691"/>
            <a:ext cx="8788907" cy="6575802"/>
          </a:xfrm>
          <a:prstGeom prst="rect">
            <a:avLst/>
          </a:prstGeom>
        </p:spPr>
      </p:pic>
    </p:spTree>
    <p:extLst>
      <p:ext uri="{BB962C8B-B14F-4D97-AF65-F5344CB8AC3E}">
        <p14:creationId xmlns:p14="http://schemas.microsoft.com/office/powerpoint/2010/main" val="19561662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499BD-4E1C-494F-9B9B-FC8C86F6A902}"/>
              </a:ext>
            </a:extLst>
          </p:cNvPr>
          <p:cNvSpPr>
            <a:spLocks noGrp="1"/>
          </p:cNvSpPr>
          <p:nvPr>
            <p:ph type="title"/>
          </p:nvPr>
        </p:nvSpPr>
        <p:spPr>
          <a:xfrm>
            <a:off x="1979613" y="-19048"/>
            <a:ext cx="9823953" cy="885824"/>
          </a:xfrm>
        </p:spPr>
        <p:txBody>
          <a:bodyPr/>
          <a:lstStyle/>
          <a:p>
            <a:r>
              <a:rPr lang="en-GB" dirty="0"/>
              <a:t>Cadena </a:t>
            </a:r>
            <a:r>
              <a:rPr lang="en-GB" dirty="0" err="1"/>
              <a:t>electrónica</a:t>
            </a:r>
            <a:endParaRPr lang="en-GB" dirty="0"/>
          </a:p>
        </p:txBody>
      </p:sp>
      <p:sp>
        <p:nvSpPr>
          <p:cNvPr id="4" name="Marcador de número de diapositiva 3">
            <a:extLst>
              <a:ext uri="{FF2B5EF4-FFF2-40B4-BE49-F238E27FC236}">
                <a16:creationId xmlns:a16="http://schemas.microsoft.com/office/drawing/2014/main" id="{089EBE0B-7D8F-4C9B-8379-582CDA59AB1D}"/>
              </a:ext>
            </a:extLst>
          </p:cNvPr>
          <p:cNvSpPr>
            <a:spLocks noGrp="1"/>
          </p:cNvSpPr>
          <p:nvPr>
            <p:ph type="sldNum" sz="quarter" idx="12"/>
          </p:nvPr>
        </p:nvSpPr>
        <p:spPr/>
        <p:txBody>
          <a:bodyPr/>
          <a:lstStyle/>
          <a:p>
            <a:fld id="{EB3A99FF-9761-44C2-B3C4-36867F041773}" type="slidenum">
              <a:rPr lang="es-MX" smtClean="0"/>
              <a:t>45</a:t>
            </a:fld>
            <a:endParaRPr lang="es-MX"/>
          </a:p>
        </p:txBody>
      </p:sp>
      <p:pic>
        <p:nvPicPr>
          <p:cNvPr id="5" name="Picture 6" descr="amps">
            <a:extLst>
              <a:ext uri="{FF2B5EF4-FFF2-40B4-BE49-F238E27FC236}">
                <a16:creationId xmlns:a16="http://schemas.microsoft.com/office/drawing/2014/main" id="{04D27FA3-843A-424F-B167-4E25DCA8F2F7}"/>
              </a:ext>
            </a:extLst>
          </p:cNvPr>
          <p:cNvPicPr>
            <a:picLocks noChangeAspect="1" noChangeArrowheads="1"/>
          </p:cNvPicPr>
          <p:nvPr/>
        </p:nvPicPr>
        <p:blipFill>
          <a:blip r:embed="rId2" cstate="print"/>
          <a:srcRect/>
          <a:stretch>
            <a:fillRect/>
          </a:stretch>
        </p:blipFill>
        <p:spPr bwMode="auto">
          <a:xfrm>
            <a:off x="9394825" y="1153694"/>
            <a:ext cx="2249487" cy="1736725"/>
          </a:xfrm>
          <a:prstGeom prst="rect">
            <a:avLst/>
          </a:prstGeom>
          <a:noFill/>
        </p:spPr>
      </p:pic>
      <p:sp>
        <p:nvSpPr>
          <p:cNvPr id="6" name="Text Box 7">
            <a:extLst>
              <a:ext uri="{FF2B5EF4-FFF2-40B4-BE49-F238E27FC236}">
                <a16:creationId xmlns:a16="http://schemas.microsoft.com/office/drawing/2014/main" id="{689CDDFE-C673-4EFF-AAFD-A40FA55EC438}"/>
              </a:ext>
            </a:extLst>
          </p:cNvPr>
          <p:cNvSpPr txBox="1">
            <a:spLocks noChangeArrowheads="1"/>
          </p:cNvSpPr>
          <p:nvPr/>
        </p:nvSpPr>
        <p:spPr bwMode="auto">
          <a:xfrm>
            <a:off x="2681262" y="708509"/>
            <a:ext cx="1870770" cy="2677656"/>
          </a:xfrm>
          <a:prstGeom prst="rect">
            <a:avLst/>
          </a:prstGeom>
          <a:noFill/>
          <a:ln w="9525" algn="ctr">
            <a:noFill/>
            <a:miter lim="800000"/>
            <a:headEnd/>
            <a:tailEnd/>
          </a:ln>
          <a:effectLst/>
        </p:spPr>
        <p:txBody>
          <a:bodyPr wrap="square">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Señal analógica</a:t>
            </a:r>
          </a:p>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Producida por una partícula cargada en un detector</a:t>
            </a:r>
          </a:p>
        </p:txBody>
      </p:sp>
      <p:sp>
        <p:nvSpPr>
          <p:cNvPr id="7" name="AutoShape 8">
            <a:extLst>
              <a:ext uri="{FF2B5EF4-FFF2-40B4-BE49-F238E27FC236}">
                <a16:creationId xmlns:a16="http://schemas.microsoft.com/office/drawing/2014/main" id="{D320CB60-0D5B-4EB0-AA85-482725BB027F}"/>
              </a:ext>
            </a:extLst>
          </p:cNvPr>
          <p:cNvSpPr>
            <a:spLocks noChangeArrowheads="1"/>
          </p:cNvSpPr>
          <p:nvPr/>
        </p:nvSpPr>
        <p:spPr bwMode="auto">
          <a:xfrm>
            <a:off x="5703887" y="2969794"/>
            <a:ext cx="485775" cy="976312"/>
          </a:xfrm>
          <a:prstGeom prst="downArrow">
            <a:avLst>
              <a:gd name="adj1" fmla="val 50000"/>
              <a:gd name="adj2" fmla="val 50245"/>
            </a:avLst>
          </a:prstGeom>
          <a:solidFill>
            <a:schemeClr val="accent1"/>
          </a:solidFill>
          <a:ln w="12700" algn="ctr">
            <a:solidFill>
              <a:srgbClr val="0000FF"/>
            </a:solidFill>
            <a:miter lim="800000"/>
            <a:headEnd/>
            <a:tailEnd/>
          </a:ln>
          <a:effectLst/>
        </p:spPr>
        <p:txBody>
          <a:bodyPr wrap="none" anchor="ctr">
            <a:spAutoFit/>
          </a:bodyPr>
          <a:lstStyle/>
          <a:p>
            <a:endParaRPr lang="es-AR"/>
          </a:p>
        </p:txBody>
      </p:sp>
      <p:sp>
        <p:nvSpPr>
          <p:cNvPr id="8" name="Text Box 9">
            <a:extLst>
              <a:ext uri="{FF2B5EF4-FFF2-40B4-BE49-F238E27FC236}">
                <a16:creationId xmlns:a16="http://schemas.microsoft.com/office/drawing/2014/main" id="{6C163191-C125-46E7-A66F-FEAEDEF04163}"/>
              </a:ext>
            </a:extLst>
          </p:cNvPr>
          <p:cNvSpPr txBox="1">
            <a:spLocks noChangeArrowheads="1"/>
          </p:cNvSpPr>
          <p:nvPr/>
        </p:nvSpPr>
        <p:spPr bwMode="auto">
          <a:xfrm>
            <a:off x="2751137" y="4106444"/>
            <a:ext cx="1619250" cy="822325"/>
          </a:xfrm>
          <a:prstGeom prst="rect">
            <a:avLst/>
          </a:prstGeom>
          <a:noFill/>
          <a:ln w="9525" algn="ctr">
            <a:noFill/>
            <a:miter lim="800000"/>
            <a:headEnd/>
            <a:tailEnd/>
          </a:ln>
          <a:effectLst/>
        </p:spPr>
        <p:txBody>
          <a:bodyPr>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Señal Digital</a:t>
            </a:r>
          </a:p>
        </p:txBody>
      </p:sp>
      <p:sp>
        <p:nvSpPr>
          <p:cNvPr id="9" name="Text Box 10">
            <a:extLst>
              <a:ext uri="{FF2B5EF4-FFF2-40B4-BE49-F238E27FC236}">
                <a16:creationId xmlns:a16="http://schemas.microsoft.com/office/drawing/2014/main" id="{BFF7BB10-04DE-4911-913D-C5E619E6368E}"/>
              </a:ext>
            </a:extLst>
          </p:cNvPr>
          <p:cNvSpPr txBox="1">
            <a:spLocks noChangeArrowheads="1"/>
          </p:cNvSpPr>
          <p:nvPr/>
        </p:nvSpPr>
        <p:spPr bwMode="auto">
          <a:xfrm>
            <a:off x="7288212" y="3230144"/>
            <a:ext cx="2332038" cy="466725"/>
          </a:xfrm>
          <a:prstGeom prst="rect">
            <a:avLst/>
          </a:prstGeom>
          <a:solidFill>
            <a:srgbClr val="FFFF00">
              <a:alpha val="39999"/>
            </a:srgbClr>
          </a:solidFill>
          <a:ln w="9525" algn="ctr">
            <a:solidFill>
              <a:srgbClr val="FF0000"/>
            </a:solidFill>
            <a:miter lim="800000"/>
            <a:headEnd/>
            <a:tailEnd/>
          </a:ln>
          <a:effectLst/>
        </p:spPr>
        <p:txBody>
          <a:bodyPr wrap="none">
            <a:spAutoFit/>
          </a:bodyPr>
          <a:lstStyle/>
          <a:p>
            <a:pPr>
              <a:buClr>
                <a:srgbClr val="CC0000"/>
              </a:buClr>
              <a:buFont typeface="Wingdings" pitchFamily="2" charset="2"/>
              <a:buNone/>
            </a:pPr>
            <a:r>
              <a:rPr lang="es-ES" sz="2400" u="sng">
                <a:solidFill>
                  <a:srgbClr val="990000"/>
                </a:solidFill>
                <a:effectLst>
                  <a:outerShdw blurRad="38100" dist="38100" dir="2700000" algn="tl">
                    <a:srgbClr val="000000"/>
                  </a:outerShdw>
                </a:effectLst>
              </a:rPr>
              <a:t>Cadena Lógica </a:t>
            </a:r>
          </a:p>
        </p:txBody>
      </p:sp>
      <p:sp>
        <p:nvSpPr>
          <p:cNvPr id="10" name="Text Box 11">
            <a:extLst>
              <a:ext uri="{FF2B5EF4-FFF2-40B4-BE49-F238E27FC236}">
                <a16:creationId xmlns:a16="http://schemas.microsoft.com/office/drawing/2014/main" id="{00A0BA6B-8FD9-4391-98C3-9ED3494251D2}"/>
              </a:ext>
            </a:extLst>
          </p:cNvPr>
          <p:cNvSpPr txBox="1">
            <a:spLocks noChangeArrowheads="1"/>
          </p:cNvSpPr>
          <p:nvPr/>
        </p:nvSpPr>
        <p:spPr bwMode="auto">
          <a:xfrm>
            <a:off x="4551362" y="3961981"/>
            <a:ext cx="4033838" cy="2282825"/>
          </a:xfrm>
          <a:prstGeom prst="rect">
            <a:avLst/>
          </a:prstGeom>
          <a:noFill/>
          <a:ln w="9525" algn="ctr">
            <a:noFill/>
            <a:miter lim="800000"/>
            <a:headEnd/>
            <a:tailEnd/>
          </a:ln>
          <a:effectLst/>
        </p:spPr>
        <p:txBody>
          <a:bodyPr>
            <a:spAutoFit/>
          </a:bodyPr>
          <a:lstStyle/>
          <a:p>
            <a:pPr algn="ctr">
              <a:buClr>
                <a:srgbClr val="CC0000"/>
              </a:buClr>
              <a:buFont typeface="Wingdings" pitchFamily="2" charset="2"/>
              <a:buChar char="ü"/>
            </a:pPr>
            <a:r>
              <a:rPr lang="es-ES" sz="2400">
                <a:solidFill>
                  <a:srgbClr val="3333CC"/>
                </a:solidFill>
                <a:effectLst>
                  <a:outerShdw blurRad="38100" dist="38100" dir="2700000" algn="tl">
                    <a:srgbClr val="C0C0C0"/>
                  </a:outerShdw>
                </a:effectLst>
              </a:rPr>
              <a:t>Sistema de ADC’s (</a:t>
            </a:r>
            <a:r>
              <a:rPr lang="es-ES" sz="2400" i="1">
                <a:solidFill>
                  <a:srgbClr val="3333CC"/>
                </a:solidFill>
                <a:effectLst>
                  <a:outerShdw blurRad="38100" dist="38100" dir="2700000" algn="tl">
                    <a:srgbClr val="C0C0C0"/>
                  </a:outerShdw>
                </a:effectLst>
              </a:rPr>
              <a:t>Analogic/Digital Converter</a:t>
            </a:r>
            <a:r>
              <a:rPr lang="es-ES" sz="2400">
                <a:solidFill>
                  <a:srgbClr val="3333CC"/>
                </a:solidFill>
                <a:effectLst>
                  <a:outerShdw blurRad="38100" dist="38100" dir="2700000" algn="tl">
                    <a:srgbClr val="C0C0C0"/>
                  </a:outerShdw>
                </a:effectLst>
              </a:rPr>
              <a:t>)</a:t>
            </a:r>
          </a:p>
          <a:p>
            <a:pPr algn="ctr">
              <a:buClr>
                <a:srgbClr val="CC0000"/>
              </a:buClr>
              <a:buFont typeface="Wingdings" pitchFamily="2" charset="2"/>
              <a:buChar char="ü"/>
            </a:pPr>
            <a:r>
              <a:rPr lang="es-ES" sz="2400">
                <a:solidFill>
                  <a:srgbClr val="3333CC"/>
                </a:solidFill>
                <a:effectLst>
                  <a:outerShdw blurRad="38100" dist="38100" dir="2700000" algn="tl">
                    <a:srgbClr val="C0C0C0"/>
                  </a:outerShdw>
                </a:effectLst>
              </a:rPr>
              <a:t>Procesador de disparos (TRIVA3)</a:t>
            </a:r>
          </a:p>
          <a:p>
            <a:pPr algn="ctr">
              <a:buClr>
                <a:srgbClr val="CC0000"/>
              </a:buClr>
              <a:buFont typeface="Wingdings" pitchFamily="2" charset="2"/>
              <a:buChar char="ü"/>
            </a:pPr>
            <a:r>
              <a:rPr lang="es-ES" sz="2400">
                <a:solidFill>
                  <a:srgbClr val="3333CC"/>
                </a:solidFill>
                <a:effectLst>
                  <a:outerShdw blurRad="38100" dist="38100" dir="2700000" algn="tl">
                    <a:srgbClr val="C0C0C0"/>
                  </a:outerShdw>
                </a:effectLst>
              </a:rPr>
              <a:t>Procesador de Información (CPU-RIO2)</a:t>
            </a:r>
          </a:p>
        </p:txBody>
      </p:sp>
      <p:sp>
        <p:nvSpPr>
          <p:cNvPr id="11" name="AutoShape 12">
            <a:extLst>
              <a:ext uri="{FF2B5EF4-FFF2-40B4-BE49-F238E27FC236}">
                <a16:creationId xmlns:a16="http://schemas.microsoft.com/office/drawing/2014/main" id="{9F7E7976-12F3-46FC-BE83-526698F9B928}"/>
              </a:ext>
            </a:extLst>
          </p:cNvPr>
          <p:cNvSpPr>
            <a:spLocks noChangeArrowheads="1"/>
          </p:cNvSpPr>
          <p:nvPr/>
        </p:nvSpPr>
        <p:spPr bwMode="auto">
          <a:xfrm>
            <a:off x="6208712" y="3336506"/>
            <a:ext cx="976313" cy="242888"/>
          </a:xfrm>
          <a:prstGeom prst="leftArrow">
            <a:avLst>
              <a:gd name="adj1" fmla="val 50000"/>
              <a:gd name="adj2" fmla="val 100490"/>
            </a:avLst>
          </a:prstGeom>
          <a:solidFill>
            <a:srgbClr val="FFFF00"/>
          </a:solidFill>
          <a:ln w="9525" algn="ctr">
            <a:solidFill>
              <a:srgbClr val="FF0000"/>
            </a:solidFill>
            <a:miter lim="800000"/>
            <a:headEnd/>
            <a:tailEnd/>
          </a:ln>
          <a:effectLst/>
        </p:spPr>
        <p:txBody>
          <a:bodyPr anchor="ctr">
            <a:spAutoFit/>
          </a:bodyPr>
          <a:lstStyle/>
          <a:p>
            <a:endParaRPr lang="es-AR"/>
          </a:p>
        </p:txBody>
      </p:sp>
      <p:sp>
        <p:nvSpPr>
          <p:cNvPr id="12" name="AutoShape 13">
            <a:extLst>
              <a:ext uri="{FF2B5EF4-FFF2-40B4-BE49-F238E27FC236}">
                <a16:creationId xmlns:a16="http://schemas.microsoft.com/office/drawing/2014/main" id="{0CFB6CB2-4264-4752-B8E0-8622FC0385FA}"/>
              </a:ext>
            </a:extLst>
          </p:cNvPr>
          <p:cNvSpPr>
            <a:spLocks noChangeArrowheads="1"/>
          </p:cNvSpPr>
          <p:nvPr/>
        </p:nvSpPr>
        <p:spPr bwMode="auto">
          <a:xfrm>
            <a:off x="8512175" y="4970044"/>
            <a:ext cx="976312" cy="485775"/>
          </a:xfrm>
          <a:prstGeom prst="rightArrow">
            <a:avLst>
              <a:gd name="adj1" fmla="val 50000"/>
              <a:gd name="adj2" fmla="val 50245"/>
            </a:avLst>
          </a:prstGeom>
          <a:solidFill>
            <a:srgbClr val="00FF00"/>
          </a:solidFill>
          <a:ln w="9525" algn="ctr">
            <a:solidFill>
              <a:srgbClr val="FF0000"/>
            </a:solidFill>
            <a:miter lim="800000"/>
            <a:headEnd/>
            <a:tailEnd/>
          </a:ln>
          <a:effectLst/>
        </p:spPr>
        <p:txBody>
          <a:bodyPr wrap="none" anchor="ctr">
            <a:spAutoFit/>
          </a:bodyPr>
          <a:lstStyle/>
          <a:p>
            <a:endParaRPr lang="es-AR"/>
          </a:p>
        </p:txBody>
      </p:sp>
      <p:pic>
        <p:nvPicPr>
          <p:cNvPr id="13" name="Picture 14" descr="BD18215_">
            <a:extLst>
              <a:ext uri="{FF2B5EF4-FFF2-40B4-BE49-F238E27FC236}">
                <a16:creationId xmlns:a16="http://schemas.microsoft.com/office/drawing/2014/main" id="{24E12C36-A7D2-4508-A5FB-E3E9CB348034}"/>
              </a:ext>
            </a:extLst>
          </p:cNvPr>
          <p:cNvPicPr>
            <a:picLocks noChangeAspect="1" noChangeArrowheads="1"/>
          </p:cNvPicPr>
          <p:nvPr/>
        </p:nvPicPr>
        <p:blipFill>
          <a:blip r:embed="rId3" cstate="print"/>
          <a:srcRect/>
          <a:stretch>
            <a:fillRect/>
          </a:stretch>
        </p:blipFill>
        <p:spPr bwMode="auto">
          <a:xfrm>
            <a:off x="9448800" y="4754144"/>
            <a:ext cx="1895475" cy="1447800"/>
          </a:xfrm>
          <a:prstGeom prst="rect">
            <a:avLst/>
          </a:prstGeom>
          <a:noFill/>
        </p:spPr>
      </p:pic>
      <p:sp>
        <p:nvSpPr>
          <p:cNvPr id="14" name="Text Box 15">
            <a:extLst>
              <a:ext uri="{FF2B5EF4-FFF2-40B4-BE49-F238E27FC236}">
                <a16:creationId xmlns:a16="http://schemas.microsoft.com/office/drawing/2014/main" id="{AAF26BE3-7623-46C3-A73C-B6457739F935}"/>
              </a:ext>
            </a:extLst>
          </p:cNvPr>
          <p:cNvSpPr txBox="1">
            <a:spLocks noChangeArrowheads="1"/>
          </p:cNvSpPr>
          <p:nvPr/>
        </p:nvSpPr>
        <p:spPr bwMode="auto">
          <a:xfrm>
            <a:off x="9304337" y="3961981"/>
            <a:ext cx="2152650" cy="822325"/>
          </a:xfrm>
          <a:prstGeom prst="rect">
            <a:avLst/>
          </a:prstGeom>
          <a:noFill/>
          <a:ln w="9525" algn="ctr">
            <a:noFill/>
            <a:miter lim="800000"/>
            <a:headEnd/>
            <a:tailEnd/>
          </a:ln>
          <a:effectLst/>
        </p:spPr>
        <p:txBody>
          <a:bodyPr wrap="none">
            <a:spAutoFit/>
          </a:bodyPr>
          <a:lstStyle/>
          <a:p>
            <a:pPr algn="ctr">
              <a:buClr>
                <a:srgbClr val="CC0000"/>
              </a:buClr>
              <a:buFont typeface="Wingdings" pitchFamily="2" charset="2"/>
              <a:buNone/>
            </a:pPr>
            <a:r>
              <a:rPr lang="es-ES" sz="2400">
                <a:solidFill>
                  <a:srgbClr val="33CC33"/>
                </a:solidFill>
                <a:effectLst>
                  <a:outerShdw blurRad="38100" dist="38100" dir="2700000" algn="tl">
                    <a:srgbClr val="C0C0C0"/>
                  </a:outerShdw>
                </a:effectLst>
              </a:rPr>
              <a:t>Monitorización</a:t>
            </a:r>
          </a:p>
          <a:p>
            <a:pPr algn="ctr">
              <a:buClr>
                <a:srgbClr val="CC0000"/>
              </a:buClr>
              <a:buFont typeface="Wingdings" pitchFamily="2" charset="2"/>
              <a:buNone/>
            </a:pPr>
            <a:r>
              <a:rPr lang="es-ES" sz="2400">
                <a:solidFill>
                  <a:srgbClr val="33CC33"/>
                </a:solidFill>
                <a:effectLst>
                  <a:outerShdw blurRad="38100" dist="38100" dir="2700000" algn="tl">
                    <a:srgbClr val="C0C0C0"/>
                  </a:outerShdw>
                </a:effectLst>
              </a:rPr>
              <a:t>y grabación</a:t>
            </a:r>
          </a:p>
        </p:txBody>
      </p:sp>
      <p:pic>
        <p:nvPicPr>
          <p:cNvPr id="15" name="Picture 16" descr="Imagen 015">
            <a:extLst>
              <a:ext uri="{FF2B5EF4-FFF2-40B4-BE49-F238E27FC236}">
                <a16:creationId xmlns:a16="http://schemas.microsoft.com/office/drawing/2014/main" id="{4C169E2A-B785-4A7A-9C05-9912FDD27560}"/>
              </a:ext>
            </a:extLst>
          </p:cNvPr>
          <p:cNvPicPr>
            <a:picLocks noChangeAspect="1" noChangeArrowheads="1"/>
          </p:cNvPicPr>
          <p:nvPr/>
        </p:nvPicPr>
        <p:blipFill>
          <a:blip r:embed="rId4" cstate="print"/>
          <a:srcRect/>
          <a:stretch>
            <a:fillRect/>
          </a:stretch>
        </p:blipFill>
        <p:spPr bwMode="auto">
          <a:xfrm>
            <a:off x="2751137" y="4970044"/>
            <a:ext cx="2016125" cy="1512887"/>
          </a:xfrm>
          <a:prstGeom prst="rect">
            <a:avLst/>
          </a:prstGeom>
          <a:noFill/>
        </p:spPr>
      </p:pic>
      <p:sp>
        <p:nvSpPr>
          <p:cNvPr id="16" name="Text Box 17">
            <a:extLst>
              <a:ext uri="{FF2B5EF4-FFF2-40B4-BE49-F238E27FC236}">
                <a16:creationId xmlns:a16="http://schemas.microsoft.com/office/drawing/2014/main" id="{489A15CA-C3B3-41F3-9F7B-08756842FDE7}"/>
              </a:ext>
            </a:extLst>
          </p:cNvPr>
          <p:cNvSpPr txBox="1">
            <a:spLocks noChangeArrowheads="1"/>
          </p:cNvSpPr>
          <p:nvPr/>
        </p:nvSpPr>
        <p:spPr bwMode="auto">
          <a:xfrm>
            <a:off x="4479925" y="1514056"/>
            <a:ext cx="3663950" cy="1187450"/>
          </a:xfrm>
          <a:prstGeom prst="rect">
            <a:avLst/>
          </a:prstGeom>
          <a:noFill/>
          <a:ln w="9525" algn="ctr">
            <a:noFill/>
            <a:miter lim="800000"/>
            <a:headEnd/>
            <a:tailEnd/>
          </a:ln>
          <a:effectLst/>
        </p:spPr>
        <p:txBody>
          <a:bodyPr wrap="none">
            <a:spAutoFit/>
          </a:bodyPr>
          <a:lstStyle/>
          <a:p>
            <a:pPr>
              <a:buClr>
                <a:srgbClr val="CC0000"/>
              </a:buClr>
              <a:buFont typeface="Wingdings" pitchFamily="2" charset="2"/>
              <a:buChar char="ü"/>
            </a:pPr>
            <a:r>
              <a:rPr lang="es-ES" sz="2400">
                <a:solidFill>
                  <a:srgbClr val="990000"/>
                </a:solidFill>
                <a:effectLst>
                  <a:outerShdw blurRad="38100" dist="38100" dir="2700000" algn="tl">
                    <a:srgbClr val="C0C0C0"/>
                  </a:outerShdw>
                </a:effectLst>
              </a:rPr>
              <a:t>Preamplificadores</a:t>
            </a:r>
          </a:p>
          <a:p>
            <a:pPr>
              <a:buClr>
                <a:srgbClr val="CC0000"/>
              </a:buClr>
              <a:buFont typeface="Wingdings" pitchFamily="2" charset="2"/>
              <a:buChar char="ü"/>
            </a:pPr>
            <a:endParaRPr lang="es-ES" sz="2400">
              <a:solidFill>
                <a:srgbClr val="990000"/>
              </a:solidFill>
              <a:effectLst>
                <a:outerShdw blurRad="38100" dist="38100" dir="2700000" algn="tl">
                  <a:srgbClr val="C0C0C0"/>
                </a:outerShdw>
              </a:effectLst>
            </a:endParaRPr>
          </a:p>
          <a:p>
            <a:pPr>
              <a:buClr>
                <a:srgbClr val="CC0000"/>
              </a:buClr>
              <a:buFont typeface="Wingdings" pitchFamily="2" charset="2"/>
              <a:buChar char="ü"/>
            </a:pPr>
            <a:r>
              <a:rPr lang="es-ES" sz="2400">
                <a:solidFill>
                  <a:srgbClr val="990000"/>
                </a:solidFill>
                <a:effectLst>
                  <a:outerShdw blurRad="38100" dist="38100" dir="2700000" algn="tl">
                    <a:srgbClr val="C0C0C0"/>
                  </a:outerShdw>
                </a:effectLst>
              </a:rPr>
              <a:t>Amplificadores-Shapers</a:t>
            </a:r>
          </a:p>
        </p:txBody>
      </p:sp>
      <p:sp>
        <p:nvSpPr>
          <p:cNvPr id="17" name="Line 18">
            <a:extLst>
              <a:ext uri="{FF2B5EF4-FFF2-40B4-BE49-F238E27FC236}">
                <a16:creationId xmlns:a16="http://schemas.microsoft.com/office/drawing/2014/main" id="{2F08F116-C731-4483-94C0-671F88A0F69A}"/>
              </a:ext>
            </a:extLst>
          </p:cNvPr>
          <p:cNvSpPr>
            <a:spLocks noChangeShapeType="1"/>
          </p:cNvSpPr>
          <p:nvPr/>
        </p:nvSpPr>
        <p:spPr bwMode="auto">
          <a:xfrm>
            <a:off x="7288212" y="1801394"/>
            <a:ext cx="2447925" cy="71437"/>
          </a:xfrm>
          <a:prstGeom prst="line">
            <a:avLst/>
          </a:prstGeom>
          <a:noFill/>
          <a:ln w="9525">
            <a:solidFill>
              <a:srgbClr val="FF0000"/>
            </a:solidFill>
            <a:round/>
            <a:headEnd/>
            <a:tailEnd type="triangle" w="med" len="med"/>
          </a:ln>
          <a:effectLst/>
        </p:spPr>
        <p:txBody>
          <a:bodyPr>
            <a:spAutoFit/>
          </a:bodyPr>
          <a:lstStyle/>
          <a:p>
            <a:endParaRPr lang="es-AR"/>
          </a:p>
        </p:txBody>
      </p:sp>
      <p:sp>
        <p:nvSpPr>
          <p:cNvPr id="18" name="Line 19">
            <a:extLst>
              <a:ext uri="{FF2B5EF4-FFF2-40B4-BE49-F238E27FC236}">
                <a16:creationId xmlns:a16="http://schemas.microsoft.com/office/drawing/2014/main" id="{4F0C597F-286B-4A37-B34C-4BC9744C00EF}"/>
              </a:ext>
            </a:extLst>
          </p:cNvPr>
          <p:cNvSpPr>
            <a:spLocks noChangeShapeType="1"/>
          </p:cNvSpPr>
          <p:nvPr/>
        </p:nvSpPr>
        <p:spPr bwMode="auto">
          <a:xfrm flipV="1">
            <a:off x="8080375" y="2017294"/>
            <a:ext cx="2447925" cy="503237"/>
          </a:xfrm>
          <a:prstGeom prst="line">
            <a:avLst/>
          </a:prstGeom>
          <a:noFill/>
          <a:ln w="9525">
            <a:solidFill>
              <a:srgbClr val="00CCFF"/>
            </a:solidFill>
            <a:round/>
            <a:headEnd/>
            <a:tailEnd type="triangle" w="med" len="med"/>
          </a:ln>
          <a:effectLst/>
        </p:spPr>
        <p:txBody>
          <a:bodyPr>
            <a:spAutoFit/>
          </a:bodyPr>
          <a:lstStyle/>
          <a:p>
            <a:endParaRPr lang="es-AR"/>
          </a:p>
        </p:txBody>
      </p:sp>
      <p:pic>
        <p:nvPicPr>
          <p:cNvPr id="19" name="Imagen 18">
            <a:extLst>
              <a:ext uri="{FF2B5EF4-FFF2-40B4-BE49-F238E27FC236}">
                <a16:creationId xmlns:a16="http://schemas.microsoft.com/office/drawing/2014/main" id="{F4489548-8041-42F7-B45E-8BC6D6CDA46A}"/>
              </a:ext>
            </a:extLst>
          </p:cNvPr>
          <p:cNvPicPr>
            <a:picLocks noChangeAspect="1"/>
          </p:cNvPicPr>
          <p:nvPr/>
        </p:nvPicPr>
        <p:blipFill>
          <a:blip r:embed="rId5" cstate="print"/>
          <a:stretch>
            <a:fillRect/>
          </a:stretch>
        </p:blipFill>
        <p:spPr>
          <a:xfrm>
            <a:off x="0" y="1273477"/>
            <a:ext cx="2826505" cy="1487634"/>
          </a:xfrm>
          <a:prstGeom prst="rect">
            <a:avLst/>
          </a:prstGeom>
        </p:spPr>
      </p:pic>
      <p:sp>
        <p:nvSpPr>
          <p:cNvPr id="20" name="AutoShape 12">
            <a:extLst>
              <a:ext uri="{FF2B5EF4-FFF2-40B4-BE49-F238E27FC236}">
                <a16:creationId xmlns:a16="http://schemas.microsoft.com/office/drawing/2014/main" id="{FF91D4C1-328C-4462-994B-F0C2B8833037}"/>
              </a:ext>
            </a:extLst>
          </p:cNvPr>
          <p:cNvSpPr>
            <a:spLocks noChangeArrowheads="1"/>
          </p:cNvSpPr>
          <p:nvPr/>
        </p:nvSpPr>
        <p:spPr bwMode="auto">
          <a:xfrm rot="5400000">
            <a:off x="107214" y="3108700"/>
            <a:ext cx="976313" cy="242888"/>
          </a:xfrm>
          <a:prstGeom prst="leftArrow">
            <a:avLst>
              <a:gd name="adj1" fmla="val 50000"/>
              <a:gd name="adj2" fmla="val 100490"/>
            </a:avLst>
          </a:prstGeom>
          <a:solidFill>
            <a:srgbClr val="FFFF00"/>
          </a:solidFill>
          <a:ln w="9525" algn="ctr">
            <a:solidFill>
              <a:srgbClr val="FF0000"/>
            </a:solidFill>
            <a:miter lim="800000"/>
            <a:headEnd/>
            <a:tailEnd/>
          </a:ln>
          <a:effectLst/>
        </p:spPr>
        <p:txBody>
          <a:bodyPr anchor="ctr">
            <a:spAutoFit/>
          </a:bodyPr>
          <a:lstStyle/>
          <a:p>
            <a:endParaRPr lang="es-AR"/>
          </a:p>
        </p:txBody>
      </p:sp>
      <p:sp>
        <p:nvSpPr>
          <p:cNvPr id="21" name="AutoShape 12">
            <a:extLst>
              <a:ext uri="{FF2B5EF4-FFF2-40B4-BE49-F238E27FC236}">
                <a16:creationId xmlns:a16="http://schemas.microsoft.com/office/drawing/2014/main" id="{669B3995-3382-4FDF-8E0F-43DC540C1089}"/>
              </a:ext>
            </a:extLst>
          </p:cNvPr>
          <p:cNvSpPr>
            <a:spLocks noChangeArrowheads="1"/>
          </p:cNvSpPr>
          <p:nvPr/>
        </p:nvSpPr>
        <p:spPr bwMode="auto">
          <a:xfrm rot="10800000">
            <a:off x="1354124" y="2907972"/>
            <a:ext cx="976313" cy="242888"/>
          </a:xfrm>
          <a:prstGeom prst="leftArrow">
            <a:avLst>
              <a:gd name="adj1" fmla="val 50000"/>
              <a:gd name="adj2" fmla="val 100490"/>
            </a:avLst>
          </a:prstGeom>
          <a:solidFill>
            <a:srgbClr val="FFFF00"/>
          </a:solidFill>
          <a:ln w="9525" algn="ctr">
            <a:solidFill>
              <a:srgbClr val="FF0000"/>
            </a:solidFill>
            <a:miter lim="800000"/>
            <a:headEnd/>
            <a:tailEnd/>
          </a:ln>
          <a:effectLst/>
        </p:spPr>
        <p:txBody>
          <a:bodyPr anchor="ctr">
            <a:spAutoFit/>
          </a:bodyPr>
          <a:lstStyle/>
          <a:p>
            <a:endParaRPr lang="es-AR"/>
          </a:p>
        </p:txBody>
      </p:sp>
      <p:sp>
        <p:nvSpPr>
          <p:cNvPr id="22" name="Text Box 9">
            <a:extLst>
              <a:ext uri="{FF2B5EF4-FFF2-40B4-BE49-F238E27FC236}">
                <a16:creationId xmlns:a16="http://schemas.microsoft.com/office/drawing/2014/main" id="{EED75D1F-B622-4C02-BE72-736C68A94616}"/>
              </a:ext>
            </a:extLst>
          </p:cNvPr>
          <p:cNvSpPr txBox="1">
            <a:spLocks noChangeArrowheads="1"/>
          </p:cNvSpPr>
          <p:nvPr/>
        </p:nvSpPr>
        <p:spPr bwMode="auto">
          <a:xfrm>
            <a:off x="-165099" y="3769715"/>
            <a:ext cx="2016124" cy="1200329"/>
          </a:xfrm>
          <a:prstGeom prst="rect">
            <a:avLst/>
          </a:prstGeom>
          <a:noFill/>
          <a:ln w="9525" algn="ctr">
            <a:noFill/>
            <a:miter lim="800000"/>
            <a:headEnd/>
            <a:tailEnd/>
          </a:ln>
          <a:effectLst/>
        </p:spPr>
        <p:txBody>
          <a:bodyPr wrap="square">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Tensión de</a:t>
            </a:r>
          </a:p>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Polarización</a:t>
            </a:r>
          </a:p>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BIAS</a:t>
            </a:r>
          </a:p>
        </p:txBody>
      </p:sp>
    </p:spTree>
    <p:extLst>
      <p:ext uri="{BB962C8B-B14F-4D97-AF65-F5344CB8AC3E}">
        <p14:creationId xmlns:p14="http://schemas.microsoft.com/office/powerpoint/2010/main" val="373408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46</a:t>
            </a:fld>
            <a:endParaRPr lang="es-MX"/>
          </a:p>
        </p:txBody>
      </p:sp>
      <p:sp>
        <p:nvSpPr>
          <p:cNvPr id="3" name="Text Box 9">
            <a:extLst>
              <a:ext uri="{FF2B5EF4-FFF2-40B4-BE49-F238E27FC236}">
                <a16:creationId xmlns:a16="http://schemas.microsoft.com/office/drawing/2014/main" id="{253BDD68-4EE1-4D0C-A9D2-9DB438D58A6E}"/>
              </a:ext>
            </a:extLst>
          </p:cNvPr>
          <p:cNvSpPr txBox="1">
            <a:spLocks noChangeArrowheads="1"/>
          </p:cNvSpPr>
          <p:nvPr/>
        </p:nvSpPr>
        <p:spPr bwMode="auto">
          <a:xfrm>
            <a:off x="725814" y="956225"/>
            <a:ext cx="2740839" cy="830997"/>
          </a:xfrm>
          <a:prstGeom prst="rect">
            <a:avLst/>
          </a:prstGeom>
          <a:noFill/>
          <a:ln w="9525" algn="ctr">
            <a:noFill/>
            <a:miter lim="800000"/>
            <a:headEnd/>
            <a:tailEnd/>
          </a:ln>
          <a:effectLst/>
        </p:spPr>
        <p:txBody>
          <a:bodyPr wrap="square">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Salida Preamplificador</a:t>
            </a:r>
          </a:p>
        </p:txBody>
      </p:sp>
      <p:sp>
        <p:nvSpPr>
          <p:cNvPr id="5" name="Text Box 9">
            <a:extLst>
              <a:ext uri="{FF2B5EF4-FFF2-40B4-BE49-F238E27FC236}">
                <a16:creationId xmlns:a16="http://schemas.microsoft.com/office/drawing/2014/main" id="{12531D24-50B6-4128-85EC-A7494999CD1D}"/>
              </a:ext>
            </a:extLst>
          </p:cNvPr>
          <p:cNvSpPr txBox="1">
            <a:spLocks noChangeArrowheads="1"/>
          </p:cNvSpPr>
          <p:nvPr/>
        </p:nvSpPr>
        <p:spPr bwMode="auto">
          <a:xfrm>
            <a:off x="600364" y="2841579"/>
            <a:ext cx="2991741" cy="830997"/>
          </a:xfrm>
          <a:prstGeom prst="rect">
            <a:avLst/>
          </a:prstGeom>
          <a:noFill/>
          <a:ln w="9525" algn="ctr">
            <a:noFill/>
            <a:miter lim="800000"/>
            <a:headEnd/>
            <a:tailEnd/>
          </a:ln>
          <a:effectLst/>
        </p:spPr>
        <p:txBody>
          <a:bodyPr wrap="square">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Salida Amplificador/</a:t>
            </a:r>
            <a:r>
              <a:rPr lang="es-ES" sz="2400" b="1" dirty="0" err="1">
                <a:solidFill>
                  <a:srgbClr val="CC0000"/>
                </a:solidFill>
                <a:effectLst>
                  <a:outerShdw blurRad="38100" dist="38100" dir="2700000" algn="tl">
                    <a:srgbClr val="C0C0C0"/>
                  </a:outerShdw>
                </a:effectLst>
              </a:rPr>
              <a:t>shaper</a:t>
            </a:r>
            <a:endParaRPr lang="es-ES" sz="2400" b="1" dirty="0">
              <a:solidFill>
                <a:srgbClr val="CC0000"/>
              </a:solidFill>
              <a:effectLst>
                <a:outerShdw blurRad="38100" dist="38100" dir="2700000" algn="tl">
                  <a:srgbClr val="C0C0C0"/>
                </a:outerShdw>
              </a:effectLst>
            </a:endParaRPr>
          </a:p>
        </p:txBody>
      </p:sp>
      <p:sp>
        <p:nvSpPr>
          <p:cNvPr id="6" name="Text Box 9">
            <a:extLst>
              <a:ext uri="{FF2B5EF4-FFF2-40B4-BE49-F238E27FC236}">
                <a16:creationId xmlns:a16="http://schemas.microsoft.com/office/drawing/2014/main" id="{17648A63-9D6F-43C0-8006-2DFB2B4B56C8}"/>
              </a:ext>
            </a:extLst>
          </p:cNvPr>
          <p:cNvSpPr txBox="1">
            <a:spLocks noChangeArrowheads="1"/>
          </p:cNvSpPr>
          <p:nvPr/>
        </p:nvSpPr>
        <p:spPr bwMode="auto">
          <a:xfrm>
            <a:off x="6030486" y="5284755"/>
            <a:ext cx="1619250" cy="461665"/>
          </a:xfrm>
          <a:prstGeom prst="rect">
            <a:avLst/>
          </a:prstGeom>
          <a:noFill/>
          <a:ln w="9525" algn="ctr">
            <a:noFill/>
            <a:miter lim="800000"/>
            <a:headEnd/>
            <a:tailEnd/>
          </a:ln>
          <a:effectLst/>
        </p:spPr>
        <p:txBody>
          <a:bodyPr>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GATE</a:t>
            </a:r>
          </a:p>
        </p:txBody>
      </p:sp>
      <p:pic>
        <p:nvPicPr>
          <p:cNvPr id="7" name="Imagen 6">
            <a:extLst>
              <a:ext uri="{FF2B5EF4-FFF2-40B4-BE49-F238E27FC236}">
                <a16:creationId xmlns:a16="http://schemas.microsoft.com/office/drawing/2014/main" id="{A62D9C32-2505-40C5-888D-8FF85CF050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369931" y="-798824"/>
            <a:ext cx="2621090" cy="4659715"/>
          </a:xfrm>
          <a:prstGeom prst="rect">
            <a:avLst/>
          </a:prstGeom>
        </p:spPr>
      </p:pic>
      <p:pic>
        <p:nvPicPr>
          <p:cNvPr id="1026" name="Picture 2" descr="Shaper output for 40, 60, 80 and 100 fC input charge. The peak voltages...  | Download Scientific Diagram">
            <a:extLst>
              <a:ext uri="{FF2B5EF4-FFF2-40B4-BE49-F238E27FC236}">
                <a16:creationId xmlns:a16="http://schemas.microsoft.com/office/drawing/2014/main" id="{EAFDEBE1-7053-4982-9C28-2230742843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2105" y="2328368"/>
            <a:ext cx="3531684" cy="25639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ser Manual - NIM Gate and Delay Generator - mn/safe/nukwik">
            <a:extLst>
              <a:ext uri="{FF2B5EF4-FFF2-40B4-BE49-F238E27FC236}">
                <a16:creationId xmlns:a16="http://schemas.microsoft.com/office/drawing/2014/main" id="{FA130FE0-F4A5-4211-9003-3BE0F7F768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9736" y="3709069"/>
            <a:ext cx="3941899" cy="2956424"/>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6" descr="Uranium and Plutonium Spectra – Amptek – X-Ray Detectors and Electronics">
            <a:extLst>
              <a:ext uri="{FF2B5EF4-FFF2-40B4-BE49-F238E27FC236}">
                <a16:creationId xmlns:a16="http://schemas.microsoft.com/office/drawing/2014/main" id="{FAFE222F-4EE2-486E-BFCD-97E45589C80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2" name="Imagen 11">
            <a:extLst>
              <a:ext uri="{FF2B5EF4-FFF2-40B4-BE49-F238E27FC236}">
                <a16:creationId xmlns:a16="http://schemas.microsoft.com/office/drawing/2014/main" id="{E861F85B-B20C-4317-9A3D-159CEF9AFC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128832"/>
            <a:ext cx="3490797" cy="2773510"/>
          </a:xfrm>
          <a:prstGeom prst="rect">
            <a:avLst/>
          </a:prstGeom>
        </p:spPr>
      </p:pic>
      <p:sp>
        <p:nvSpPr>
          <p:cNvPr id="15" name="AutoShape 12">
            <a:extLst>
              <a:ext uri="{FF2B5EF4-FFF2-40B4-BE49-F238E27FC236}">
                <a16:creationId xmlns:a16="http://schemas.microsoft.com/office/drawing/2014/main" id="{D0AD0507-B84E-4BC8-95E5-0C90FF990EB3}"/>
              </a:ext>
            </a:extLst>
          </p:cNvPr>
          <p:cNvSpPr>
            <a:spLocks noChangeArrowheads="1"/>
          </p:cNvSpPr>
          <p:nvPr/>
        </p:nvSpPr>
        <p:spPr bwMode="auto">
          <a:xfrm>
            <a:off x="4329731" y="6024576"/>
            <a:ext cx="2143552" cy="309317"/>
          </a:xfrm>
          <a:prstGeom prst="leftArrow">
            <a:avLst>
              <a:gd name="adj1" fmla="val 50000"/>
              <a:gd name="adj2" fmla="val 100490"/>
            </a:avLst>
          </a:prstGeom>
          <a:solidFill>
            <a:srgbClr val="FFFF00"/>
          </a:solidFill>
          <a:ln w="9525" algn="ctr">
            <a:solidFill>
              <a:srgbClr val="FF0000"/>
            </a:solidFill>
            <a:miter lim="800000"/>
            <a:headEnd/>
            <a:tailEnd/>
          </a:ln>
          <a:effectLst/>
        </p:spPr>
        <p:txBody>
          <a:bodyPr wrap="square" anchor="ctr">
            <a:spAutoFit/>
          </a:bodyPr>
          <a:lstStyle/>
          <a:p>
            <a:endParaRPr lang="es-AR"/>
          </a:p>
        </p:txBody>
      </p:sp>
      <p:sp>
        <p:nvSpPr>
          <p:cNvPr id="16" name="Título 1">
            <a:extLst>
              <a:ext uri="{FF2B5EF4-FFF2-40B4-BE49-F238E27FC236}">
                <a16:creationId xmlns:a16="http://schemas.microsoft.com/office/drawing/2014/main" id="{F40B0F16-99A2-4663-B493-EA5659843510}"/>
              </a:ext>
            </a:extLst>
          </p:cNvPr>
          <p:cNvSpPr>
            <a:spLocks noGrp="1"/>
          </p:cNvSpPr>
          <p:nvPr>
            <p:ph type="title"/>
          </p:nvPr>
        </p:nvSpPr>
        <p:spPr>
          <a:xfrm>
            <a:off x="-3341" y="0"/>
            <a:ext cx="9823953" cy="885824"/>
          </a:xfrm>
        </p:spPr>
        <p:txBody>
          <a:bodyPr/>
          <a:lstStyle/>
          <a:p>
            <a:r>
              <a:rPr lang="en-GB" dirty="0"/>
              <a:t>DAQ </a:t>
            </a:r>
            <a:r>
              <a:rPr lang="en-GB" dirty="0" err="1"/>
              <a:t>analógico</a:t>
            </a:r>
            <a:endParaRPr lang="en-GB" dirty="0"/>
          </a:p>
        </p:txBody>
      </p:sp>
    </p:spTree>
    <p:extLst>
      <p:ext uri="{BB962C8B-B14F-4D97-AF65-F5344CB8AC3E}">
        <p14:creationId xmlns:p14="http://schemas.microsoft.com/office/powerpoint/2010/main" val="28786873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DE60FA4-4676-474C-ABC8-0DEEBE74F853}"/>
              </a:ext>
            </a:extLst>
          </p:cNvPr>
          <p:cNvSpPr>
            <a:spLocks noGrp="1"/>
          </p:cNvSpPr>
          <p:nvPr>
            <p:ph type="sldNum" sz="quarter" idx="12"/>
          </p:nvPr>
        </p:nvSpPr>
        <p:spPr/>
        <p:txBody>
          <a:bodyPr/>
          <a:lstStyle/>
          <a:p>
            <a:fld id="{EB3A99FF-9761-44C2-B3C4-36867F041773}" type="slidenum">
              <a:rPr lang="es-MX" smtClean="0"/>
              <a:t>47</a:t>
            </a:fld>
            <a:endParaRPr lang="es-MX"/>
          </a:p>
        </p:txBody>
      </p:sp>
      <p:pic>
        <p:nvPicPr>
          <p:cNvPr id="3" name="Imagen 2">
            <a:extLst>
              <a:ext uri="{FF2B5EF4-FFF2-40B4-BE49-F238E27FC236}">
                <a16:creationId xmlns:a16="http://schemas.microsoft.com/office/drawing/2014/main" id="{63BF79C1-3BC6-4434-8519-E39AFE710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102" y="942277"/>
            <a:ext cx="5768898" cy="3245005"/>
          </a:xfrm>
          <a:prstGeom prst="rect">
            <a:avLst/>
          </a:prstGeom>
        </p:spPr>
      </p:pic>
      <p:pic>
        <p:nvPicPr>
          <p:cNvPr id="5" name="Imagen 4">
            <a:extLst>
              <a:ext uri="{FF2B5EF4-FFF2-40B4-BE49-F238E27FC236}">
                <a16:creationId xmlns:a16="http://schemas.microsoft.com/office/drawing/2014/main" id="{C7FD7565-59C6-4D9A-943A-20A5284FD0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747" y="3571030"/>
            <a:ext cx="5501268" cy="3094463"/>
          </a:xfrm>
          <a:prstGeom prst="rect">
            <a:avLst/>
          </a:prstGeom>
        </p:spPr>
      </p:pic>
      <p:sp>
        <p:nvSpPr>
          <p:cNvPr id="6" name="Text Box 9">
            <a:extLst>
              <a:ext uri="{FF2B5EF4-FFF2-40B4-BE49-F238E27FC236}">
                <a16:creationId xmlns:a16="http://schemas.microsoft.com/office/drawing/2014/main" id="{7935EE5E-9013-4CD5-AE82-A61F27D328AC}"/>
              </a:ext>
            </a:extLst>
          </p:cNvPr>
          <p:cNvSpPr txBox="1">
            <a:spLocks noChangeArrowheads="1"/>
          </p:cNvSpPr>
          <p:nvPr/>
        </p:nvSpPr>
        <p:spPr bwMode="auto">
          <a:xfrm>
            <a:off x="6293007" y="192507"/>
            <a:ext cx="5389755" cy="3416320"/>
          </a:xfrm>
          <a:prstGeom prst="rect">
            <a:avLst/>
          </a:prstGeom>
          <a:noFill/>
          <a:ln w="9525" algn="ctr">
            <a:noFill/>
            <a:miter lim="800000"/>
            <a:headEnd/>
            <a:tailEnd/>
          </a:ln>
          <a:effectLst/>
        </p:spPr>
        <p:txBody>
          <a:bodyPr wrap="square">
            <a:spAutoFit/>
          </a:bodyPr>
          <a:lstStyle/>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DIGITIZER</a:t>
            </a:r>
          </a:p>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En modo genérico, no requieren de un formador de señal, digitalizan la señal de salida del preamplificador.</a:t>
            </a:r>
          </a:p>
          <a:p>
            <a:pPr algn="ctr">
              <a:buClr>
                <a:srgbClr val="CC0000"/>
              </a:buClr>
              <a:buFont typeface="Wingdings" pitchFamily="2" charset="2"/>
              <a:buNone/>
            </a:pPr>
            <a:r>
              <a:rPr lang="es-ES" sz="2400" b="1" dirty="0">
                <a:solidFill>
                  <a:srgbClr val="CC0000"/>
                </a:solidFill>
                <a:effectLst>
                  <a:outerShdw blurRad="38100" dist="38100" dir="2700000" algn="tl">
                    <a:srgbClr val="C0C0C0"/>
                  </a:outerShdw>
                </a:effectLst>
              </a:rPr>
              <a:t>Después, mediante algoritmos insertados con un código de control, extraen la información necesaria para crear espectros (energía, tiempo PSD)</a:t>
            </a:r>
          </a:p>
          <a:p>
            <a:pPr algn="ctr">
              <a:buClr>
                <a:srgbClr val="CC0000"/>
              </a:buClr>
              <a:buFont typeface="Wingdings" pitchFamily="2" charset="2"/>
              <a:buNone/>
            </a:pPr>
            <a:endParaRPr lang="es-ES" sz="2400" b="1" dirty="0">
              <a:solidFill>
                <a:srgbClr val="CC0000"/>
              </a:solidFill>
              <a:effectLst>
                <a:outerShdw blurRad="38100" dist="38100" dir="2700000" algn="tl">
                  <a:srgbClr val="C0C0C0"/>
                </a:outerShdw>
              </a:effectLst>
            </a:endParaRPr>
          </a:p>
        </p:txBody>
      </p:sp>
      <p:sp>
        <p:nvSpPr>
          <p:cNvPr id="7" name="Título 1">
            <a:extLst>
              <a:ext uri="{FF2B5EF4-FFF2-40B4-BE49-F238E27FC236}">
                <a16:creationId xmlns:a16="http://schemas.microsoft.com/office/drawing/2014/main" id="{D6E10814-9710-4A8E-B087-F935FD9D2339}"/>
              </a:ext>
            </a:extLst>
          </p:cNvPr>
          <p:cNvSpPr>
            <a:spLocks noGrp="1"/>
          </p:cNvSpPr>
          <p:nvPr>
            <p:ph type="title"/>
          </p:nvPr>
        </p:nvSpPr>
        <p:spPr>
          <a:xfrm>
            <a:off x="0" y="0"/>
            <a:ext cx="4019743" cy="885824"/>
          </a:xfrm>
        </p:spPr>
        <p:txBody>
          <a:bodyPr/>
          <a:lstStyle/>
          <a:p>
            <a:r>
              <a:rPr lang="en-GB" dirty="0"/>
              <a:t>DIGITIZER</a:t>
            </a:r>
          </a:p>
        </p:txBody>
      </p:sp>
    </p:spTree>
    <p:extLst>
      <p:ext uri="{BB962C8B-B14F-4D97-AF65-F5344CB8AC3E}">
        <p14:creationId xmlns:p14="http://schemas.microsoft.com/office/powerpoint/2010/main" val="6657751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48</a:t>
            </a:fld>
            <a:endParaRPr lang="es-MX"/>
          </a:p>
        </p:txBody>
      </p:sp>
      <p:pic>
        <p:nvPicPr>
          <p:cNvPr id="3" name="Picture 2" descr="C:\Documents and Settings\LUISITO\Mis documentos\IS444-DIAG.png">
            <a:extLst>
              <a:ext uri="{FF2B5EF4-FFF2-40B4-BE49-F238E27FC236}">
                <a16:creationId xmlns:a16="http://schemas.microsoft.com/office/drawing/2014/main" id="{C868AFAE-4581-4D5A-A8F7-9B2D74644159}"/>
              </a:ext>
            </a:extLst>
          </p:cNvPr>
          <p:cNvPicPr>
            <a:picLocks noChangeAspect="1" noChangeArrowheads="1"/>
          </p:cNvPicPr>
          <p:nvPr/>
        </p:nvPicPr>
        <p:blipFill>
          <a:blip r:embed="rId2" cstate="print"/>
          <a:srcRect/>
          <a:stretch>
            <a:fillRect/>
          </a:stretch>
        </p:blipFill>
        <p:spPr bwMode="auto">
          <a:xfrm>
            <a:off x="1636396" y="119867"/>
            <a:ext cx="8562430" cy="6618265"/>
          </a:xfrm>
          <a:prstGeom prst="rect">
            <a:avLst/>
          </a:prstGeom>
          <a:noFill/>
        </p:spPr>
      </p:pic>
    </p:spTree>
    <p:extLst>
      <p:ext uri="{BB962C8B-B14F-4D97-AF65-F5344CB8AC3E}">
        <p14:creationId xmlns:p14="http://schemas.microsoft.com/office/powerpoint/2010/main" val="40693971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98BAB80-4343-45B6-8F26-3AA55AB4086C}"/>
              </a:ext>
            </a:extLst>
          </p:cNvPr>
          <p:cNvSpPr>
            <a:spLocks noGrp="1"/>
          </p:cNvSpPr>
          <p:nvPr>
            <p:ph type="sldNum" sz="quarter" idx="12"/>
          </p:nvPr>
        </p:nvSpPr>
        <p:spPr/>
        <p:txBody>
          <a:bodyPr/>
          <a:lstStyle/>
          <a:p>
            <a:fld id="{EB3A99FF-9761-44C2-B3C4-36867F041773}" type="slidenum">
              <a:rPr lang="es-MX" smtClean="0"/>
              <a:t>49</a:t>
            </a:fld>
            <a:endParaRPr lang="es-MX"/>
          </a:p>
        </p:txBody>
      </p:sp>
      <p:pic>
        <p:nvPicPr>
          <p:cNvPr id="3" name="Picture 1">
            <a:extLst>
              <a:ext uri="{FF2B5EF4-FFF2-40B4-BE49-F238E27FC236}">
                <a16:creationId xmlns:a16="http://schemas.microsoft.com/office/drawing/2014/main" id="{12BE72B6-5C39-4868-9BCB-9EED62A5E083}"/>
              </a:ext>
            </a:extLst>
          </p:cNvPr>
          <p:cNvPicPr>
            <a:picLocks noChangeAspect="1" noChangeArrowheads="1"/>
          </p:cNvPicPr>
          <p:nvPr/>
        </p:nvPicPr>
        <p:blipFill>
          <a:blip r:embed="rId2" cstate="print"/>
          <a:srcRect/>
          <a:stretch>
            <a:fillRect/>
          </a:stretch>
        </p:blipFill>
        <p:spPr bwMode="auto">
          <a:xfrm>
            <a:off x="1544320" y="86820"/>
            <a:ext cx="8904373" cy="6684360"/>
          </a:xfrm>
          <a:prstGeom prst="rect">
            <a:avLst/>
          </a:prstGeom>
          <a:noFill/>
          <a:ln w="18360">
            <a:noFill/>
            <a:round/>
            <a:headEnd/>
            <a:tailEnd/>
          </a:ln>
          <a:effectLst/>
        </p:spPr>
      </p:pic>
    </p:spTree>
    <p:extLst>
      <p:ext uri="{BB962C8B-B14F-4D97-AF65-F5344CB8AC3E}">
        <p14:creationId xmlns:p14="http://schemas.microsoft.com/office/powerpoint/2010/main" val="2096368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779769-61AC-4DD6-B133-BD1FD0E84D7F}"/>
              </a:ext>
            </a:extLst>
          </p:cNvPr>
          <p:cNvSpPr>
            <a:spLocks noGrp="1"/>
          </p:cNvSpPr>
          <p:nvPr>
            <p:ph type="title"/>
          </p:nvPr>
        </p:nvSpPr>
        <p:spPr>
          <a:xfrm>
            <a:off x="0" y="0"/>
            <a:ext cx="10515600" cy="1325563"/>
          </a:xfrm>
        </p:spPr>
        <p:txBody>
          <a:bodyPr/>
          <a:lstStyle/>
          <a:p>
            <a:r>
              <a:rPr lang="en-GB" dirty="0" err="1"/>
              <a:t>Tipos</a:t>
            </a:r>
            <a:r>
              <a:rPr lang="en-GB" dirty="0"/>
              <a:t> de </a:t>
            </a:r>
            <a:r>
              <a:rPr lang="en-GB" dirty="0" err="1"/>
              <a:t>radiación</a:t>
            </a:r>
            <a:r>
              <a:rPr lang="en-GB" dirty="0"/>
              <a:t> </a:t>
            </a:r>
            <a:r>
              <a:rPr lang="en-GB" dirty="0" err="1"/>
              <a:t>ionizante</a:t>
            </a:r>
            <a:endParaRPr lang="en-GB" dirty="0"/>
          </a:p>
        </p:txBody>
      </p:sp>
      <p:sp>
        <p:nvSpPr>
          <p:cNvPr id="3" name="Marcador de contenido 2">
            <a:extLst>
              <a:ext uri="{FF2B5EF4-FFF2-40B4-BE49-F238E27FC236}">
                <a16:creationId xmlns:a16="http://schemas.microsoft.com/office/drawing/2014/main" id="{96EB683D-DA23-4B49-9A57-1749F72C9B37}"/>
              </a:ext>
            </a:extLst>
          </p:cNvPr>
          <p:cNvSpPr>
            <a:spLocks noGrp="1"/>
          </p:cNvSpPr>
          <p:nvPr>
            <p:ph idx="1"/>
          </p:nvPr>
        </p:nvSpPr>
        <p:spPr>
          <a:xfrm>
            <a:off x="0" y="1052052"/>
            <a:ext cx="7141906" cy="5652217"/>
          </a:xfrm>
        </p:spPr>
        <p:txBody>
          <a:bodyPr>
            <a:normAutofit/>
          </a:bodyPr>
          <a:lstStyle/>
          <a:p>
            <a:pPr algn="l"/>
            <a:r>
              <a:rPr lang="es-ES" sz="1200" b="1" i="0" dirty="0">
                <a:solidFill>
                  <a:srgbClr val="002060"/>
                </a:solidFill>
                <a:effectLst/>
                <a:latin typeface="Arial" panose="020B0604020202020204" pitchFamily="34" charset="0"/>
              </a:rPr>
              <a:t>Radiación alfa (o partículas alfa).</a:t>
            </a:r>
            <a:r>
              <a:rPr lang="es-ES" sz="1200" b="0" i="0" dirty="0">
                <a:solidFill>
                  <a:srgbClr val="002060"/>
                </a:solidFill>
                <a:effectLst/>
                <a:latin typeface="Arial" panose="020B0604020202020204" pitchFamily="34" charset="0"/>
              </a:rPr>
              <a:t> </a:t>
            </a:r>
          </a:p>
          <a:p>
            <a:pPr algn="l"/>
            <a:r>
              <a:rPr lang="es-ES" sz="1200" b="0" i="0" dirty="0">
                <a:solidFill>
                  <a:srgbClr val="000000"/>
                </a:solidFill>
                <a:effectLst/>
                <a:latin typeface="Arial" panose="020B0604020202020204" pitchFamily="34" charset="0"/>
              </a:rPr>
              <a:t>La radiación alfa es una partícula que consiste de dos protones y dos neutrones y que se moviliza muy rápido y por lo tanto posee una gran cantidad de energía cinética o energía motora. </a:t>
            </a:r>
          </a:p>
          <a:p>
            <a:pPr algn="l"/>
            <a:r>
              <a:rPr lang="es-ES" sz="1200" b="0" i="0" dirty="0">
                <a:solidFill>
                  <a:srgbClr val="000000"/>
                </a:solidFill>
                <a:effectLst/>
                <a:latin typeface="Arial" panose="020B0604020202020204" pitchFamily="34" charset="0"/>
              </a:rPr>
              <a:t>Los dos protones y neutrones hacen a la partícula alfa idéntica a un átomo de helio, pero sin los electrones. </a:t>
            </a:r>
          </a:p>
          <a:p>
            <a:pPr algn="l"/>
            <a:r>
              <a:rPr lang="es-ES" sz="1200" b="0" i="0" dirty="0">
                <a:solidFill>
                  <a:srgbClr val="000000"/>
                </a:solidFill>
                <a:effectLst/>
                <a:latin typeface="Arial" panose="020B0604020202020204" pitchFamily="34" charset="0"/>
              </a:rPr>
              <a:t>Aunque es demasiado pequeña para poder verse con el más poderoso de los microscopios, es grande comparada a una partícula beta. </a:t>
            </a:r>
          </a:p>
          <a:p>
            <a:pPr algn="l"/>
            <a:r>
              <a:rPr lang="es-ES" sz="1200" b="0" i="0" dirty="0">
                <a:solidFill>
                  <a:srgbClr val="000000"/>
                </a:solidFill>
                <a:effectLst/>
                <a:latin typeface="Arial" panose="020B0604020202020204" pitchFamily="34" charset="0"/>
              </a:rPr>
              <a:t>Los protones le confieren una fuerte carga positiva que atrae fuertemente a los electrones de otros átomos de los que pasa cerca. Cuando la partícula alfa pasa cerca de un átomo, excita a sus electrones y puede remover un electrón de este átomo, lo que constituye el proceso de ionización.</a:t>
            </a:r>
          </a:p>
          <a:p>
            <a:pPr algn="l"/>
            <a:r>
              <a:rPr lang="es-ES" sz="1200" b="0" i="0" dirty="0">
                <a:solidFill>
                  <a:srgbClr val="000000"/>
                </a:solidFill>
                <a:effectLst/>
                <a:latin typeface="Arial" panose="020B0604020202020204" pitchFamily="34" charset="0"/>
              </a:rPr>
              <a:t> Este proceso ocurre cada vez que una partícula alfa remueve un electrón de un átomo que se encuentra en su camino. Con cada ionización, la partícula alfa pierde cierta energía y velocidad. </a:t>
            </a:r>
          </a:p>
          <a:p>
            <a:pPr algn="l"/>
            <a:r>
              <a:rPr lang="es-ES" sz="1200" b="0" i="0" dirty="0">
                <a:solidFill>
                  <a:srgbClr val="000000"/>
                </a:solidFill>
                <a:effectLst/>
                <a:latin typeface="Arial" panose="020B0604020202020204" pitchFamily="34" charset="0"/>
              </a:rPr>
              <a:t>Finalmente remueve dos electrones de otro átomo al final de su destino y se transforma en un átomo de helio. El helio no tiene ningún efecto en el cuerpo. </a:t>
            </a:r>
          </a:p>
          <a:p>
            <a:pPr algn="l"/>
            <a:r>
              <a:rPr lang="es-ES" sz="1200" b="0" i="0" dirty="0">
                <a:solidFill>
                  <a:srgbClr val="000000"/>
                </a:solidFill>
                <a:effectLst/>
                <a:latin typeface="Arial" panose="020B0604020202020204" pitchFamily="34" charset="0"/>
              </a:rPr>
              <a:t>Debido a la enorme masa y carga eléctrica, las partículas alfa ionizan fuertemente al tejido. Si la partícula alfa proviene de un material radiactivo fuera del cuerpo, perderá toda su energía antes de atravesar la capa más externa de la piel. Esto significa que usted puede exponerse a radiación alfa solamente si incorpora radiación alfa en el cuerpo (por ejemplo, si la respira o la ingiere en los alimentos o el agua). </a:t>
            </a:r>
          </a:p>
          <a:p>
            <a:pPr algn="l"/>
            <a:r>
              <a:rPr lang="es-ES" sz="1200" b="0" i="0" dirty="0">
                <a:solidFill>
                  <a:srgbClr val="000000"/>
                </a:solidFill>
                <a:effectLst/>
                <a:latin typeface="Arial" panose="020B0604020202020204" pitchFamily="34" charset="0"/>
              </a:rPr>
              <a:t>Una vez dentro de su cuerpo, este material radiactivo puede mezclarse con el contenido del estómago y los intestinos, pasar a la corriente sanguínea, incorporarse a una molécula, y finalmente depositarse en tejido como por ejemplo los huesos. Las partículas alfa generadas por este material radiactivo pueden dañar a este tejido.</a:t>
            </a:r>
          </a:p>
        </p:txBody>
      </p:sp>
      <p:sp>
        <p:nvSpPr>
          <p:cNvPr id="4" name="Marcador de número de diapositiva 3">
            <a:extLst>
              <a:ext uri="{FF2B5EF4-FFF2-40B4-BE49-F238E27FC236}">
                <a16:creationId xmlns:a16="http://schemas.microsoft.com/office/drawing/2014/main" id="{1E80611B-139F-402A-AA42-92CB6664B275}"/>
              </a:ext>
            </a:extLst>
          </p:cNvPr>
          <p:cNvSpPr>
            <a:spLocks noGrp="1"/>
          </p:cNvSpPr>
          <p:nvPr>
            <p:ph type="sldNum" sz="quarter" idx="12"/>
          </p:nvPr>
        </p:nvSpPr>
        <p:spPr/>
        <p:txBody>
          <a:bodyPr/>
          <a:lstStyle/>
          <a:p>
            <a:fld id="{EB3A99FF-9761-44C2-B3C4-36867F041773}" type="slidenum">
              <a:rPr lang="es-MX" smtClean="0"/>
              <a:t>5</a:t>
            </a:fld>
            <a:endParaRPr lang="es-MX"/>
          </a:p>
        </p:txBody>
      </p:sp>
      <p:pic>
        <p:nvPicPr>
          <p:cNvPr id="1026" name="Picture 2" descr="Alpha Decay | CK-12 Foundation">
            <a:extLst>
              <a:ext uri="{FF2B5EF4-FFF2-40B4-BE49-F238E27FC236}">
                <a16:creationId xmlns:a16="http://schemas.microsoft.com/office/drawing/2014/main" id="{334D8ED3-1B61-4DF2-8B42-A8DB76EF22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1906" y="1809129"/>
            <a:ext cx="4855820" cy="3165994"/>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9D73C485-3CBD-4FC9-9F15-1A476F8A675D}"/>
              </a:ext>
            </a:extLst>
          </p:cNvPr>
          <p:cNvSpPr txBox="1"/>
          <p:nvPr/>
        </p:nvSpPr>
        <p:spPr>
          <a:xfrm>
            <a:off x="8170608" y="6571057"/>
            <a:ext cx="4021392" cy="276999"/>
          </a:xfrm>
          <a:prstGeom prst="rect">
            <a:avLst/>
          </a:prstGeom>
          <a:noFill/>
        </p:spPr>
        <p:txBody>
          <a:bodyPr wrap="square">
            <a:spAutoFit/>
          </a:bodyPr>
          <a:lstStyle/>
          <a:p>
            <a:r>
              <a:rPr lang="en-GB" sz="1200" b="0" i="0" u="none" strike="noStrike" dirty="0">
                <a:solidFill>
                  <a:srgbClr val="FFFFFF"/>
                </a:solidFill>
                <a:effectLst/>
                <a:latin typeface="Poppins" panose="020B0502040204020203" pitchFamily="2" charset="0"/>
                <a:hlinkClick r:id="rId3"/>
              </a:rPr>
              <a:t>Agency for Toxic Substances and Disease Registry</a:t>
            </a:r>
            <a:endParaRPr lang="en-GB" sz="1200" dirty="0"/>
          </a:p>
        </p:txBody>
      </p:sp>
    </p:spTree>
    <p:extLst>
      <p:ext uri="{BB962C8B-B14F-4D97-AF65-F5344CB8AC3E}">
        <p14:creationId xmlns:p14="http://schemas.microsoft.com/office/powerpoint/2010/main" val="32521750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80EF1B-63C8-43A2-BFD4-9AD8C041FE04}"/>
              </a:ext>
            </a:extLst>
          </p:cNvPr>
          <p:cNvSpPr>
            <a:spLocks noGrp="1"/>
          </p:cNvSpPr>
          <p:nvPr>
            <p:ph type="title"/>
          </p:nvPr>
        </p:nvSpPr>
        <p:spPr/>
        <p:txBody>
          <a:bodyPr/>
          <a:lstStyle/>
          <a:p>
            <a:r>
              <a:rPr lang="en-GB" dirty="0" err="1"/>
              <a:t>Aspectos</a:t>
            </a:r>
            <a:r>
              <a:rPr lang="en-GB" dirty="0"/>
              <a:t> </a:t>
            </a:r>
            <a:r>
              <a:rPr lang="en-GB" dirty="0" err="1"/>
              <a:t>importantes</a:t>
            </a:r>
            <a:r>
              <a:rPr lang="en-GB" dirty="0"/>
              <a:t> a </a:t>
            </a:r>
            <a:r>
              <a:rPr lang="en-GB" dirty="0" err="1"/>
              <a:t>tomar</a:t>
            </a:r>
            <a:r>
              <a:rPr lang="en-GB" dirty="0"/>
              <a:t> </a:t>
            </a:r>
            <a:r>
              <a:rPr lang="en-GB" dirty="0" err="1"/>
              <a:t>en</a:t>
            </a:r>
            <a:r>
              <a:rPr lang="en-GB" dirty="0"/>
              <a:t> </a:t>
            </a:r>
            <a:r>
              <a:rPr lang="en-GB" dirty="0" err="1"/>
              <a:t>cuenta</a:t>
            </a:r>
            <a:endParaRPr lang="en-GB" dirty="0"/>
          </a:p>
        </p:txBody>
      </p:sp>
      <p:sp>
        <p:nvSpPr>
          <p:cNvPr id="3" name="Marcador de contenido 2">
            <a:extLst>
              <a:ext uri="{FF2B5EF4-FFF2-40B4-BE49-F238E27FC236}">
                <a16:creationId xmlns:a16="http://schemas.microsoft.com/office/drawing/2014/main" id="{D52DABD7-DAC3-4847-BD74-1958FDC3084F}"/>
              </a:ext>
            </a:extLst>
          </p:cNvPr>
          <p:cNvSpPr>
            <a:spLocks noGrp="1"/>
          </p:cNvSpPr>
          <p:nvPr>
            <p:ph idx="1"/>
          </p:nvPr>
        </p:nvSpPr>
        <p:spPr/>
        <p:txBody>
          <a:bodyPr>
            <a:normAutofit lnSpcReduction="10000"/>
          </a:bodyPr>
          <a:lstStyle/>
          <a:p>
            <a:r>
              <a:rPr lang="es-ES" dirty="0"/>
              <a:t>Qué cosa voy a medir (partículas cargadas, fotones, neutrones)</a:t>
            </a:r>
          </a:p>
          <a:p>
            <a:r>
              <a:rPr lang="es-ES" dirty="0"/>
              <a:t>¿Puedo usar el mismo detector para todo?</a:t>
            </a:r>
          </a:p>
          <a:p>
            <a:r>
              <a:rPr lang="es-ES" dirty="0"/>
              <a:t>Energía, corriente de haz, masa (si la hay) y carga.</a:t>
            </a:r>
          </a:p>
          <a:p>
            <a:r>
              <a:rPr lang="es-ES" dirty="0"/>
              <a:t>¿Puedo medir </a:t>
            </a:r>
            <a:r>
              <a:rPr lang="es-ES" dirty="0" err="1"/>
              <a:t>simultaneamente</a:t>
            </a:r>
            <a:r>
              <a:rPr lang="es-ES" dirty="0"/>
              <a:t> dos tipos diferentes de radiación?</a:t>
            </a:r>
          </a:p>
          <a:p>
            <a:r>
              <a:rPr lang="es-ES" dirty="0"/>
              <a:t>Rangos dinámicos!!!</a:t>
            </a:r>
          </a:p>
          <a:p>
            <a:r>
              <a:rPr lang="es-ES" dirty="0"/>
              <a:t>Tipo de electrónica (</a:t>
            </a:r>
            <a:r>
              <a:rPr lang="es-ES" dirty="0" err="1"/>
              <a:t>preamps</a:t>
            </a:r>
            <a:r>
              <a:rPr lang="es-ES" dirty="0"/>
              <a:t>, </a:t>
            </a:r>
            <a:r>
              <a:rPr lang="es-ES" dirty="0" err="1"/>
              <a:t>amps</a:t>
            </a:r>
            <a:r>
              <a:rPr lang="es-ES" dirty="0"/>
              <a:t>, DAQ).</a:t>
            </a:r>
          </a:p>
          <a:p>
            <a:r>
              <a:rPr lang="es-ES" dirty="0"/>
              <a:t>Lectura de señales (cables, conectores).</a:t>
            </a:r>
          </a:p>
          <a:p>
            <a:r>
              <a:rPr lang="es-ES" dirty="0"/>
              <a:t>Cinemática de la reacción -&gt; GEOMETRÍA DE DETECCIÓN</a:t>
            </a:r>
          </a:p>
        </p:txBody>
      </p:sp>
      <p:sp>
        <p:nvSpPr>
          <p:cNvPr id="4" name="Marcador de número de diapositiva 3">
            <a:extLst>
              <a:ext uri="{FF2B5EF4-FFF2-40B4-BE49-F238E27FC236}">
                <a16:creationId xmlns:a16="http://schemas.microsoft.com/office/drawing/2014/main" id="{4FDD904C-6469-46BA-8EF0-C8D1A8A9E12D}"/>
              </a:ext>
            </a:extLst>
          </p:cNvPr>
          <p:cNvSpPr>
            <a:spLocks noGrp="1"/>
          </p:cNvSpPr>
          <p:nvPr>
            <p:ph type="sldNum" sz="quarter" idx="12"/>
          </p:nvPr>
        </p:nvSpPr>
        <p:spPr/>
        <p:txBody>
          <a:bodyPr/>
          <a:lstStyle/>
          <a:p>
            <a:fld id="{EB3A99FF-9761-44C2-B3C4-36867F041773}" type="slidenum">
              <a:rPr lang="es-MX" smtClean="0"/>
              <a:t>50</a:t>
            </a:fld>
            <a:endParaRPr lang="es-MX"/>
          </a:p>
        </p:txBody>
      </p:sp>
    </p:spTree>
    <p:extLst>
      <p:ext uri="{BB962C8B-B14F-4D97-AF65-F5344CB8AC3E}">
        <p14:creationId xmlns:p14="http://schemas.microsoft.com/office/powerpoint/2010/main" val="37094863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869BA0-6E79-4F1F-8DA1-A3E6377BC86A}"/>
              </a:ext>
            </a:extLst>
          </p:cNvPr>
          <p:cNvSpPr>
            <a:spLocks noGrp="1"/>
          </p:cNvSpPr>
          <p:nvPr>
            <p:ph type="title"/>
          </p:nvPr>
        </p:nvSpPr>
        <p:spPr>
          <a:xfrm>
            <a:off x="838200" y="-47469"/>
            <a:ext cx="10515600" cy="995324"/>
          </a:xfrm>
        </p:spPr>
        <p:txBody>
          <a:bodyPr/>
          <a:lstStyle/>
          <a:p>
            <a:r>
              <a:rPr lang="en-GB" dirty="0"/>
              <a:t>Con </a:t>
            </a:r>
            <a:r>
              <a:rPr lang="en-GB" dirty="0" err="1"/>
              <a:t>respecto</a:t>
            </a:r>
            <a:r>
              <a:rPr lang="es-ES" dirty="0"/>
              <a:t> al detector “en sí”</a:t>
            </a:r>
            <a:endParaRPr lang="en-GB" dirty="0"/>
          </a:p>
        </p:txBody>
      </p:sp>
      <p:sp>
        <p:nvSpPr>
          <p:cNvPr id="3" name="Marcador de contenido 2">
            <a:extLst>
              <a:ext uri="{FF2B5EF4-FFF2-40B4-BE49-F238E27FC236}">
                <a16:creationId xmlns:a16="http://schemas.microsoft.com/office/drawing/2014/main" id="{AFF4D39D-71AF-4135-86C9-0B43FA67C862}"/>
              </a:ext>
            </a:extLst>
          </p:cNvPr>
          <p:cNvSpPr>
            <a:spLocks noGrp="1"/>
          </p:cNvSpPr>
          <p:nvPr>
            <p:ph idx="1"/>
          </p:nvPr>
        </p:nvSpPr>
        <p:spPr>
          <a:xfrm>
            <a:off x="0" y="786161"/>
            <a:ext cx="12192000" cy="6233532"/>
          </a:xfrm>
        </p:spPr>
        <p:txBody>
          <a:bodyPr>
            <a:normAutofit fontScale="40000" lnSpcReduction="20000"/>
          </a:bodyPr>
          <a:lstStyle/>
          <a:p>
            <a:r>
              <a:rPr lang="es-MX" sz="4000" dirty="0"/>
              <a:t>Fuente de alimentación (los centelladores requieren mucha </a:t>
            </a:r>
            <a:r>
              <a:rPr lang="es-MX" sz="4000" dirty="0" err="1"/>
              <a:t>tension</a:t>
            </a:r>
            <a:r>
              <a:rPr lang="es-MX" sz="4000" dirty="0"/>
              <a:t> de BIAS, los silicios mucho menor).</a:t>
            </a:r>
          </a:p>
          <a:p>
            <a:r>
              <a:rPr lang="es-MX" sz="4000" dirty="0"/>
              <a:t>El sistema es fotosensible.</a:t>
            </a:r>
          </a:p>
          <a:p>
            <a:r>
              <a:rPr lang="es-MX" sz="4000" dirty="0"/>
              <a:t>El sistema no funciona a temperatura ambiente.</a:t>
            </a:r>
          </a:p>
          <a:p>
            <a:r>
              <a:rPr lang="es-MX" sz="4000" dirty="0"/>
              <a:t>Los iones requieren de medir en vacío.</a:t>
            </a:r>
          </a:p>
          <a:p>
            <a:r>
              <a:rPr lang="es-MX" sz="4000" dirty="0"/>
              <a:t>El tracking de gammas es sensible a algunos materiales de masas grandes.</a:t>
            </a:r>
          </a:p>
          <a:p>
            <a:r>
              <a:rPr lang="es-MX" sz="4000" dirty="0"/>
              <a:t>El signo de la polarización es muy importante, particularmente en materiales N-P!!!</a:t>
            </a:r>
          </a:p>
          <a:p>
            <a:r>
              <a:rPr lang="es-MX" sz="4000" dirty="0"/>
              <a:t>El BIAS puede estar en el régimen de alta tensión, las subidas y bajadas tienen que ser en rampa, para evitar dañar los detectores.</a:t>
            </a:r>
          </a:p>
          <a:p>
            <a:r>
              <a:rPr lang="es-MX" sz="4000" dirty="0"/>
              <a:t>El régimen de “mal vacío” (entre 1 y 100 mbar) puede afectar al detector si se juega en tal estado con el BIAS.</a:t>
            </a:r>
          </a:p>
          <a:p>
            <a:r>
              <a:rPr lang="es-MX" sz="4000" dirty="0"/>
              <a:t>Las superficies y áreas activas de un detector deben evitar el contacto con cualquier superficie, incluidas las manos.</a:t>
            </a:r>
          </a:p>
          <a:p>
            <a:r>
              <a:rPr lang="es-MX" sz="4000" dirty="0"/>
              <a:t>Los detectores de silicio pueden ser extremadamente delgados, cualquier esfuerzo puede romperlos, hay que ser muy cuidadoso en el manejo, cableado y montaje.</a:t>
            </a:r>
          </a:p>
          <a:p>
            <a:r>
              <a:rPr lang="es-MX" sz="4000" dirty="0"/>
              <a:t>En muchos casos, la superficie de un detector cuenta con hilos de plástico conductor para su lectura (</a:t>
            </a:r>
            <a:r>
              <a:rPr lang="en-US" sz="4000" dirty="0"/>
              <a:t>bonding</a:t>
            </a:r>
            <a:r>
              <a:rPr lang="es-MX" sz="4000" dirty="0"/>
              <a:t>), estos hilos pueden ser removidos con las yemas de los dedos o con un simple contacto con cualquier material. Hay que ubicarlos y tenerlos siempre a resguardo en el montaje.</a:t>
            </a:r>
          </a:p>
          <a:p>
            <a:r>
              <a:rPr lang="es-MX" sz="4000" dirty="0"/>
              <a:t>Seguir al pie de la letra los manuales en cada instalación experimental, ayuda muchísimo a que una medida pueda concluirse. Los sistemas de detección, así como los blancos, son quizás las partes más delicadas en un experimento. Su manejo debe abordarse con respeto (más no con miedo).</a:t>
            </a:r>
          </a:p>
          <a:p>
            <a:endParaRPr lang="es-MX" sz="4000" dirty="0"/>
          </a:p>
          <a:p>
            <a:endParaRPr lang="es-MX" dirty="0"/>
          </a:p>
          <a:p>
            <a:endParaRPr lang="es-MX" dirty="0"/>
          </a:p>
          <a:p>
            <a:endParaRPr lang="es-MX" dirty="0"/>
          </a:p>
          <a:p>
            <a:pPr marL="0" indent="0">
              <a:buNone/>
            </a:pPr>
            <a:r>
              <a:rPr lang="es-MX" dirty="0"/>
              <a:t> </a:t>
            </a:r>
          </a:p>
        </p:txBody>
      </p:sp>
      <p:sp>
        <p:nvSpPr>
          <p:cNvPr id="4" name="Marcador de número de diapositiva 3">
            <a:extLst>
              <a:ext uri="{FF2B5EF4-FFF2-40B4-BE49-F238E27FC236}">
                <a16:creationId xmlns:a16="http://schemas.microsoft.com/office/drawing/2014/main" id="{F5DF4837-5943-47D0-B785-670268860518}"/>
              </a:ext>
            </a:extLst>
          </p:cNvPr>
          <p:cNvSpPr>
            <a:spLocks noGrp="1"/>
          </p:cNvSpPr>
          <p:nvPr>
            <p:ph type="sldNum" sz="quarter" idx="12"/>
          </p:nvPr>
        </p:nvSpPr>
        <p:spPr/>
        <p:txBody>
          <a:bodyPr/>
          <a:lstStyle/>
          <a:p>
            <a:fld id="{EB3A99FF-9761-44C2-B3C4-36867F041773}" type="slidenum">
              <a:rPr lang="es-MX" smtClean="0"/>
              <a:t>51</a:t>
            </a:fld>
            <a:endParaRPr lang="es-MX"/>
          </a:p>
        </p:txBody>
      </p:sp>
      <p:pic>
        <p:nvPicPr>
          <p:cNvPr id="6" name="Imagen 5">
            <a:extLst>
              <a:ext uri="{FF2B5EF4-FFF2-40B4-BE49-F238E27FC236}">
                <a16:creationId xmlns:a16="http://schemas.microsoft.com/office/drawing/2014/main" id="{5D469692-8CD6-455D-AEC8-FE20B71983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0458" y="5178587"/>
            <a:ext cx="2985624" cy="1679413"/>
          </a:xfrm>
          <a:prstGeom prst="rect">
            <a:avLst/>
          </a:prstGeom>
        </p:spPr>
      </p:pic>
      <p:pic>
        <p:nvPicPr>
          <p:cNvPr id="8" name="Imagen 7">
            <a:extLst>
              <a:ext uri="{FF2B5EF4-FFF2-40B4-BE49-F238E27FC236}">
                <a16:creationId xmlns:a16="http://schemas.microsoft.com/office/drawing/2014/main" id="{BE112F55-DF46-4667-A808-84F00CC420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5356" y="5178587"/>
            <a:ext cx="2968083" cy="1669546"/>
          </a:xfrm>
          <a:prstGeom prst="rect">
            <a:avLst/>
          </a:prstGeom>
        </p:spPr>
      </p:pic>
    </p:spTree>
    <p:extLst>
      <p:ext uri="{BB962C8B-B14F-4D97-AF65-F5344CB8AC3E}">
        <p14:creationId xmlns:p14="http://schemas.microsoft.com/office/powerpoint/2010/main" val="1639725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51BF224-4CC7-4177-B74A-7C0F0E246B1B}"/>
              </a:ext>
            </a:extLst>
          </p:cNvPr>
          <p:cNvSpPr>
            <a:spLocks noGrp="1"/>
          </p:cNvSpPr>
          <p:nvPr>
            <p:ph idx="1"/>
          </p:nvPr>
        </p:nvSpPr>
        <p:spPr>
          <a:xfrm>
            <a:off x="-1" y="1091380"/>
            <a:ext cx="7118555" cy="5766620"/>
          </a:xfrm>
        </p:spPr>
        <p:txBody>
          <a:bodyPr>
            <a:normAutofit fontScale="55000" lnSpcReduction="20000"/>
          </a:bodyPr>
          <a:lstStyle/>
          <a:p>
            <a:pPr algn="l"/>
            <a:r>
              <a:rPr lang="es-ES" sz="2800" b="1" i="0" dirty="0">
                <a:solidFill>
                  <a:srgbClr val="000000"/>
                </a:solidFill>
                <a:effectLst/>
                <a:latin typeface="Arial" panose="020B0604020202020204" pitchFamily="34" charset="0"/>
              </a:rPr>
              <a:t>Radiación beta (o partículas beta).</a:t>
            </a:r>
            <a:r>
              <a:rPr lang="es-ES" sz="2800" b="0" i="0" dirty="0">
                <a:solidFill>
                  <a:srgbClr val="000000"/>
                </a:solidFill>
                <a:effectLst/>
                <a:latin typeface="Arial" panose="020B0604020202020204" pitchFamily="34" charset="0"/>
              </a:rPr>
              <a:t> </a:t>
            </a:r>
          </a:p>
          <a:p>
            <a:pPr algn="l"/>
            <a:endParaRPr lang="es-ES" sz="2800" b="0" i="0" dirty="0">
              <a:solidFill>
                <a:srgbClr val="000000"/>
              </a:solidFill>
              <a:effectLst/>
              <a:latin typeface="Arial" panose="020B0604020202020204" pitchFamily="34" charset="0"/>
            </a:endParaRPr>
          </a:p>
          <a:p>
            <a:pPr algn="l"/>
            <a:r>
              <a:rPr lang="es-ES" sz="2800" b="0" i="0" dirty="0">
                <a:solidFill>
                  <a:srgbClr val="000000"/>
                </a:solidFill>
                <a:effectLst/>
                <a:latin typeface="Arial" panose="020B0604020202020204" pitchFamily="34" charset="0"/>
              </a:rPr>
              <a:t>Las partículas beta son electrones de alta energía que algunos materiales radiactivos emiten cuando se transforman. </a:t>
            </a:r>
          </a:p>
          <a:p>
            <a:pPr algn="l"/>
            <a:r>
              <a:rPr lang="es-ES" sz="2800" b="0" i="0" dirty="0">
                <a:solidFill>
                  <a:srgbClr val="000000"/>
                </a:solidFill>
                <a:effectLst/>
                <a:latin typeface="Arial" panose="020B0604020202020204" pitchFamily="34" charset="0"/>
              </a:rPr>
              <a:t>Las partículas beta se forman de una de dos maneras, dependiendo del material radiactivo que las genera. Como resultado, tendrán ya sea una carga positiva o una carga negativa. </a:t>
            </a:r>
          </a:p>
          <a:p>
            <a:pPr algn="l"/>
            <a:r>
              <a:rPr lang="es-ES" sz="2800" b="0" i="0" dirty="0">
                <a:solidFill>
                  <a:srgbClr val="000000"/>
                </a:solidFill>
                <a:effectLst/>
                <a:latin typeface="Arial" panose="020B0604020202020204" pitchFamily="34" charset="0"/>
              </a:rPr>
              <a:t>La mayoría de las partículas beta están cargadas negativamente. Son mucho más livianas y penetrantes que las partículas alfa. Su poder de penetración depende de su energía. </a:t>
            </a:r>
          </a:p>
          <a:p>
            <a:pPr algn="l"/>
            <a:r>
              <a:rPr lang="es-ES" sz="2800" b="0" i="0" dirty="0">
                <a:solidFill>
                  <a:srgbClr val="000000"/>
                </a:solidFill>
                <a:effectLst/>
                <a:latin typeface="Arial" panose="020B0604020202020204" pitchFamily="34" charset="0"/>
              </a:rPr>
              <a:t>La mayoría tiene suficiente energía como para atravesar la capa externa de la piel e irradiar el tejido que está debajo. </a:t>
            </a:r>
          </a:p>
          <a:p>
            <a:pPr algn="l"/>
            <a:r>
              <a:rPr lang="es-ES" sz="2800" b="0" i="0" dirty="0">
                <a:solidFill>
                  <a:srgbClr val="000000"/>
                </a:solidFill>
                <a:effectLst/>
                <a:latin typeface="Arial" panose="020B0604020202020204" pitchFamily="34" charset="0"/>
              </a:rPr>
              <a:t>Usted también puede estar expuesto a la radiación beta desde el interior del cuerpo si el radionucleido que emite la radiación pasa al interior del cuerpo. </a:t>
            </a:r>
          </a:p>
          <a:p>
            <a:pPr algn="l"/>
            <a:r>
              <a:rPr lang="es-ES" sz="2800" b="0" i="0" dirty="0">
                <a:solidFill>
                  <a:srgbClr val="000000"/>
                </a:solidFill>
                <a:effectLst/>
                <a:latin typeface="Arial" panose="020B0604020202020204" pitchFamily="34" charset="0"/>
              </a:rPr>
              <a:t>Una partícula beta pierde su energía cuando excita y ioniza a los átomos que encuentra en su camino. Cuando ha usado toda su energía cinética, una partícula beta (negatrón) se transforma en un electrón común y no tiene ningún efecto en el cuerpo. </a:t>
            </a:r>
          </a:p>
          <a:p>
            <a:pPr algn="l"/>
            <a:r>
              <a:rPr lang="es-ES" sz="2800" b="0" i="0" dirty="0">
                <a:solidFill>
                  <a:srgbClr val="000000"/>
                </a:solidFill>
                <a:effectLst/>
                <a:latin typeface="Arial" panose="020B0604020202020204" pitchFamily="34" charset="0"/>
              </a:rPr>
              <a:t>Una partícula beta positiva (positrón) choca con un electrón con carga negativa de la cercanía y este par, electrón/positrón, se convierte en un par de rayos gama llamados radiación de aniquilamiento, que puede interactuar con otras moléculas en el cuerpo.</a:t>
            </a:r>
          </a:p>
          <a:p>
            <a:endParaRPr lang="en-GB" dirty="0"/>
          </a:p>
        </p:txBody>
      </p:sp>
      <p:sp>
        <p:nvSpPr>
          <p:cNvPr id="4" name="Marcador de número de diapositiva 3">
            <a:extLst>
              <a:ext uri="{FF2B5EF4-FFF2-40B4-BE49-F238E27FC236}">
                <a16:creationId xmlns:a16="http://schemas.microsoft.com/office/drawing/2014/main" id="{295845B7-21CA-40CE-9EC2-E42CEE0FF46F}"/>
              </a:ext>
            </a:extLst>
          </p:cNvPr>
          <p:cNvSpPr>
            <a:spLocks noGrp="1"/>
          </p:cNvSpPr>
          <p:nvPr>
            <p:ph type="sldNum" sz="quarter" idx="12"/>
          </p:nvPr>
        </p:nvSpPr>
        <p:spPr/>
        <p:txBody>
          <a:bodyPr/>
          <a:lstStyle/>
          <a:p>
            <a:fld id="{EB3A99FF-9761-44C2-B3C4-36867F041773}" type="slidenum">
              <a:rPr lang="es-MX" smtClean="0"/>
              <a:t>6</a:t>
            </a:fld>
            <a:endParaRPr lang="es-MX"/>
          </a:p>
        </p:txBody>
      </p:sp>
      <p:sp>
        <p:nvSpPr>
          <p:cNvPr id="5" name="Título 1">
            <a:extLst>
              <a:ext uri="{FF2B5EF4-FFF2-40B4-BE49-F238E27FC236}">
                <a16:creationId xmlns:a16="http://schemas.microsoft.com/office/drawing/2014/main" id="{2371856C-5C10-4046-8A38-03AC6067394D}"/>
              </a:ext>
            </a:extLst>
          </p:cNvPr>
          <p:cNvSpPr>
            <a:spLocks noGrp="1"/>
          </p:cNvSpPr>
          <p:nvPr>
            <p:ph type="title"/>
          </p:nvPr>
        </p:nvSpPr>
        <p:spPr>
          <a:xfrm>
            <a:off x="0" y="0"/>
            <a:ext cx="10515600" cy="1325563"/>
          </a:xfrm>
        </p:spPr>
        <p:txBody>
          <a:bodyPr/>
          <a:lstStyle/>
          <a:p>
            <a:r>
              <a:rPr lang="en-GB" dirty="0" err="1"/>
              <a:t>Tipos</a:t>
            </a:r>
            <a:r>
              <a:rPr lang="en-GB" dirty="0"/>
              <a:t> de </a:t>
            </a:r>
            <a:r>
              <a:rPr lang="en-GB" dirty="0" err="1"/>
              <a:t>radiación</a:t>
            </a:r>
            <a:r>
              <a:rPr lang="en-GB" dirty="0"/>
              <a:t> </a:t>
            </a:r>
            <a:r>
              <a:rPr lang="en-GB" dirty="0" err="1"/>
              <a:t>ionizante</a:t>
            </a:r>
            <a:endParaRPr lang="en-GB" dirty="0"/>
          </a:p>
        </p:txBody>
      </p:sp>
      <p:pic>
        <p:nvPicPr>
          <p:cNvPr id="2050" name="Picture 2" descr="DOE Explains...Beta Decay | Department of Energy">
            <a:extLst>
              <a:ext uri="{FF2B5EF4-FFF2-40B4-BE49-F238E27FC236}">
                <a16:creationId xmlns:a16="http://schemas.microsoft.com/office/drawing/2014/main" id="{A0793BAB-F297-4A5A-8684-33C5EBE0AD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1386" y="1646018"/>
            <a:ext cx="4572284" cy="342742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4A34AA81-5DDF-4A6B-9F69-B010B7608687}"/>
              </a:ext>
            </a:extLst>
          </p:cNvPr>
          <p:cNvSpPr txBox="1"/>
          <p:nvPr/>
        </p:nvSpPr>
        <p:spPr>
          <a:xfrm>
            <a:off x="8170608" y="6571057"/>
            <a:ext cx="4021392" cy="276999"/>
          </a:xfrm>
          <a:prstGeom prst="rect">
            <a:avLst/>
          </a:prstGeom>
          <a:noFill/>
        </p:spPr>
        <p:txBody>
          <a:bodyPr wrap="square">
            <a:spAutoFit/>
          </a:bodyPr>
          <a:lstStyle/>
          <a:p>
            <a:r>
              <a:rPr lang="en-GB" sz="1200" b="0" i="0" u="none" strike="noStrike" dirty="0">
                <a:solidFill>
                  <a:srgbClr val="FFFFFF"/>
                </a:solidFill>
                <a:effectLst/>
                <a:latin typeface="Poppins" panose="020B0502040204020203" pitchFamily="2" charset="0"/>
                <a:hlinkClick r:id="rId3"/>
              </a:rPr>
              <a:t>Agency for Toxic Substances and Disease Registry</a:t>
            </a:r>
            <a:endParaRPr lang="en-GB" sz="1200" dirty="0"/>
          </a:p>
        </p:txBody>
      </p:sp>
    </p:spTree>
    <p:extLst>
      <p:ext uri="{BB962C8B-B14F-4D97-AF65-F5344CB8AC3E}">
        <p14:creationId xmlns:p14="http://schemas.microsoft.com/office/powerpoint/2010/main" val="897310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1ABF308-D867-4AB1-B796-629FD84A81F1}"/>
              </a:ext>
            </a:extLst>
          </p:cNvPr>
          <p:cNvSpPr>
            <a:spLocks noGrp="1"/>
          </p:cNvSpPr>
          <p:nvPr>
            <p:ph idx="1"/>
          </p:nvPr>
        </p:nvSpPr>
        <p:spPr>
          <a:xfrm>
            <a:off x="1" y="1068540"/>
            <a:ext cx="7384026" cy="5789459"/>
          </a:xfrm>
        </p:spPr>
        <p:txBody>
          <a:bodyPr>
            <a:normAutofit fontScale="55000" lnSpcReduction="20000"/>
          </a:bodyPr>
          <a:lstStyle/>
          <a:p>
            <a:r>
              <a:rPr lang="es-ES" sz="2800" b="1" i="0" dirty="0">
                <a:solidFill>
                  <a:srgbClr val="000000"/>
                </a:solidFill>
                <a:effectLst/>
                <a:latin typeface="Arial" panose="020B0604020202020204" pitchFamily="34" charset="0"/>
              </a:rPr>
              <a:t>Radiación gama (o rayos gama).</a:t>
            </a:r>
            <a:r>
              <a:rPr lang="es-ES" sz="2800" b="0" i="0" dirty="0">
                <a:solidFill>
                  <a:srgbClr val="000000"/>
                </a:solidFill>
                <a:effectLst/>
                <a:latin typeface="Arial" panose="020B0604020202020204" pitchFamily="34" charset="0"/>
              </a:rPr>
              <a:t> </a:t>
            </a:r>
          </a:p>
          <a:p>
            <a:r>
              <a:rPr lang="es-ES" sz="2800" b="0" i="0" dirty="0">
                <a:solidFill>
                  <a:srgbClr val="000000"/>
                </a:solidFill>
                <a:effectLst/>
                <a:latin typeface="Arial" panose="020B0604020202020204" pitchFamily="34" charset="0"/>
              </a:rPr>
              <a:t>A diferencia de la radiación alfa y beta, la radiación gama no es una partícula, sino que es un rayo. </a:t>
            </a:r>
          </a:p>
          <a:p>
            <a:r>
              <a:rPr lang="es-ES" sz="2800" b="0" i="0" dirty="0">
                <a:solidFill>
                  <a:srgbClr val="000000"/>
                </a:solidFill>
                <a:effectLst/>
                <a:latin typeface="Arial" panose="020B0604020202020204" pitchFamily="34" charset="0"/>
              </a:rPr>
              <a:t>Es el tipo de luz que usted no puede ver, como las ondas de radio, luz infrarroja, luz ultravioleta y los rayos X. </a:t>
            </a:r>
          </a:p>
          <a:p>
            <a:r>
              <a:rPr lang="es-ES" sz="2800" b="0" i="0" dirty="0">
                <a:solidFill>
                  <a:srgbClr val="000000"/>
                </a:solidFill>
                <a:effectLst/>
                <a:latin typeface="Arial" panose="020B0604020202020204" pitchFamily="34" charset="0"/>
              </a:rPr>
              <a:t>Cuando un átomo radiactivo se transforma emitiendo partículas alfa o beta, puede que también emita uno o más rayos gama para liberar cualquier exceso de energía. </a:t>
            </a:r>
          </a:p>
          <a:p>
            <a:r>
              <a:rPr lang="es-ES" sz="2800" b="0" i="0" dirty="0">
                <a:solidFill>
                  <a:srgbClr val="000000"/>
                </a:solidFill>
                <a:effectLst/>
                <a:latin typeface="Arial" panose="020B0604020202020204" pitchFamily="34" charset="0"/>
              </a:rPr>
              <a:t>Los rayos gama son paquetes de energía que no poseen carga o masa. Esto les permite viajar distancias muy largas a través del aire, tejidos corporales y otros materiales. </a:t>
            </a:r>
          </a:p>
          <a:p>
            <a:r>
              <a:rPr lang="es-ES" sz="2800" b="0" i="0" dirty="0">
                <a:solidFill>
                  <a:srgbClr val="000000"/>
                </a:solidFill>
                <a:effectLst/>
                <a:latin typeface="Arial" panose="020B0604020202020204" pitchFamily="34" charset="0"/>
              </a:rPr>
              <a:t>Se movilizan una distancia tanto más larga que las partículas alfa o beta que la fuente de rayos gama no necesita estar localizada en el interior del cuerpo o cerca de la piel. </a:t>
            </a:r>
          </a:p>
          <a:p>
            <a:r>
              <a:rPr lang="es-ES" sz="2800" b="0" i="0" dirty="0">
                <a:solidFill>
                  <a:srgbClr val="000000"/>
                </a:solidFill>
                <a:effectLst/>
                <a:latin typeface="Arial" panose="020B0604020202020204" pitchFamily="34" charset="0"/>
              </a:rPr>
              <a:t>La fuente de rayos gama puede estar relativamente lejos, por ejemplo en forma de materiales radiactivos en materiales de construcción que están cerca, en el suelo o el asfalto. </a:t>
            </a:r>
          </a:p>
          <a:p>
            <a:r>
              <a:rPr lang="es-ES" sz="2800" b="0" i="0" dirty="0">
                <a:solidFill>
                  <a:srgbClr val="000000"/>
                </a:solidFill>
                <a:effectLst/>
                <a:latin typeface="Arial" panose="020B0604020202020204" pitchFamily="34" charset="0"/>
              </a:rPr>
              <a:t>Un rayo gama puede atravesar el cuerpo sin hacer contacto con nada, o puede que choque con un átomo y le dé al átomo toda o parte de su energía. </a:t>
            </a:r>
          </a:p>
          <a:p>
            <a:r>
              <a:rPr lang="es-ES" sz="2800" b="0" i="0" dirty="0">
                <a:solidFill>
                  <a:srgbClr val="000000"/>
                </a:solidFill>
                <a:effectLst/>
                <a:latin typeface="Arial" panose="020B0604020202020204" pitchFamily="34" charset="0"/>
              </a:rPr>
              <a:t>Normalmente esto remueve un electrón del átomo (y lo ioniza). Este electrón usa la energía que recibió del rayo gama para ionizar a otros átomos removiendo también electrones de ellos. </a:t>
            </a:r>
          </a:p>
          <a:p>
            <a:r>
              <a:rPr lang="es-ES" sz="2800" b="0" i="0" dirty="0">
                <a:solidFill>
                  <a:srgbClr val="000000"/>
                </a:solidFill>
                <a:effectLst/>
                <a:latin typeface="Arial" panose="020B0604020202020204" pitchFamily="34" charset="0"/>
              </a:rPr>
              <a:t>Debido a que un rayo gama es puramente energía, una vez que pierde toda su energía, deja de existir.</a:t>
            </a:r>
          </a:p>
          <a:p>
            <a:endParaRPr lang="en-GB" dirty="0"/>
          </a:p>
        </p:txBody>
      </p:sp>
      <p:sp>
        <p:nvSpPr>
          <p:cNvPr id="4" name="Marcador de número de diapositiva 3">
            <a:extLst>
              <a:ext uri="{FF2B5EF4-FFF2-40B4-BE49-F238E27FC236}">
                <a16:creationId xmlns:a16="http://schemas.microsoft.com/office/drawing/2014/main" id="{5FC375AB-3ECC-460D-97E7-B707A93D5253}"/>
              </a:ext>
            </a:extLst>
          </p:cNvPr>
          <p:cNvSpPr>
            <a:spLocks noGrp="1"/>
          </p:cNvSpPr>
          <p:nvPr>
            <p:ph type="sldNum" sz="quarter" idx="12"/>
          </p:nvPr>
        </p:nvSpPr>
        <p:spPr/>
        <p:txBody>
          <a:bodyPr/>
          <a:lstStyle/>
          <a:p>
            <a:fld id="{EB3A99FF-9761-44C2-B3C4-36867F041773}" type="slidenum">
              <a:rPr lang="es-MX" smtClean="0"/>
              <a:t>7</a:t>
            </a:fld>
            <a:endParaRPr lang="es-MX"/>
          </a:p>
        </p:txBody>
      </p:sp>
      <p:sp>
        <p:nvSpPr>
          <p:cNvPr id="7" name="Título 1">
            <a:extLst>
              <a:ext uri="{FF2B5EF4-FFF2-40B4-BE49-F238E27FC236}">
                <a16:creationId xmlns:a16="http://schemas.microsoft.com/office/drawing/2014/main" id="{B20A5260-D5A2-48B8-891A-8DCEA3B0F802}"/>
              </a:ext>
            </a:extLst>
          </p:cNvPr>
          <p:cNvSpPr>
            <a:spLocks noGrp="1"/>
          </p:cNvSpPr>
          <p:nvPr>
            <p:ph type="title"/>
          </p:nvPr>
        </p:nvSpPr>
        <p:spPr>
          <a:xfrm>
            <a:off x="0" y="0"/>
            <a:ext cx="10515600" cy="1325563"/>
          </a:xfrm>
        </p:spPr>
        <p:txBody>
          <a:bodyPr/>
          <a:lstStyle/>
          <a:p>
            <a:r>
              <a:rPr lang="en-GB" dirty="0" err="1"/>
              <a:t>Tipos</a:t>
            </a:r>
            <a:r>
              <a:rPr lang="en-GB" dirty="0"/>
              <a:t> de </a:t>
            </a:r>
            <a:r>
              <a:rPr lang="en-GB" dirty="0" err="1"/>
              <a:t>radiación</a:t>
            </a:r>
            <a:r>
              <a:rPr lang="en-GB" dirty="0"/>
              <a:t> </a:t>
            </a:r>
            <a:r>
              <a:rPr lang="en-GB" dirty="0" err="1"/>
              <a:t>ionizante</a:t>
            </a:r>
            <a:endParaRPr lang="en-GB" dirty="0"/>
          </a:p>
        </p:txBody>
      </p:sp>
      <p:pic>
        <p:nvPicPr>
          <p:cNvPr id="3074" name="Picture 2" descr="Prompt Gamma Rays | nuclear-power.com">
            <a:extLst>
              <a:ext uri="{FF2B5EF4-FFF2-40B4-BE49-F238E27FC236}">
                <a16:creationId xmlns:a16="http://schemas.microsoft.com/office/drawing/2014/main" id="{9AB4FF4B-B6CC-4E27-BCB1-BCE4E01074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4027" y="1453904"/>
            <a:ext cx="4808440" cy="3570379"/>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686A07FE-FD22-44A1-AFBF-BC865A4CFA6D}"/>
              </a:ext>
            </a:extLst>
          </p:cNvPr>
          <p:cNvSpPr txBox="1"/>
          <p:nvPr/>
        </p:nvSpPr>
        <p:spPr>
          <a:xfrm>
            <a:off x="8170608" y="6571057"/>
            <a:ext cx="4021392" cy="276999"/>
          </a:xfrm>
          <a:prstGeom prst="rect">
            <a:avLst/>
          </a:prstGeom>
          <a:noFill/>
        </p:spPr>
        <p:txBody>
          <a:bodyPr wrap="square">
            <a:spAutoFit/>
          </a:bodyPr>
          <a:lstStyle/>
          <a:p>
            <a:r>
              <a:rPr lang="en-GB" sz="1200" b="0" i="0" u="none" strike="noStrike" dirty="0">
                <a:solidFill>
                  <a:srgbClr val="FFFFFF"/>
                </a:solidFill>
                <a:effectLst/>
                <a:latin typeface="Poppins" panose="020B0502040204020203" pitchFamily="2" charset="0"/>
                <a:hlinkClick r:id="rId4"/>
              </a:rPr>
              <a:t>Agency for Toxic Substances and Disease Registry</a:t>
            </a:r>
            <a:endParaRPr lang="en-GB" sz="1200" dirty="0"/>
          </a:p>
        </p:txBody>
      </p:sp>
    </p:spTree>
    <p:extLst>
      <p:ext uri="{BB962C8B-B14F-4D97-AF65-F5344CB8AC3E}">
        <p14:creationId xmlns:p14="http://schemas.microsoft.com/office/powerpoint/2010/main" val="2674830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CA3F87-FFFE-464A-8ED5-55AD8366B3B5}"/>
              </a:ext>
            </a:extLst>
          </p:cNvPr>
          <p:cNvSpPr>
            <a:spLocks noGrp="1"/>
          </p:cNvSpPr>
          <p:nvPr>
            <p:ph type="title"/>
          </p:nvPr>
        </p:nvSpPr>
        <p:spPr>
          <a:xfrm>
            <a:off x="838200" y="1"/>
            <a:ext cx="10515600" cy="983226"/>
          </a:xfrm>
        </p:spPr>
        <p:txBody>
          <a:bodyPr/>
          <a:lstStyle/>
          <a:p>
            <a:r>
              <a:rPr lang="en-GB" dirty="0" err="1"/>
              <a:t>Radiación</a:t>
            </a:r>
            <a:r>
              <a:rPr lang="en-GB" dirty="0"/>
              <a:t> </a:t>
            </a:r>
            <a:r>
              <a:rPr lang="en-GB" dirty="0" err="1"/>
              <a:t>Ionizante</a:t>
            </a:r>
            <a:endParaRPr lang="en-GB" dirty="0"/>
          </a:p>
        </p:txBody>
      </p:sp>
      <p:sp>
        <p:nvSpPr>
          <p:cNvPr id="4" name="Marcador de número de diapositiva 3">
            <a:extLst>
              <a:ext uri="{FF2B5EF4-FFF2-40B4-BE49-F238E27FC236}">
                <a16:creationId xmlns:a16="http://schemas.microsoft.com/office/drawing/2014/main" id="{596C6303-AEEE-4208-A487-702982424CB9}"/>
              </a:ext>
            </a:extLst>
          </p:cNvPr>
          <p:cNvSpPr>
            <a:spLocks noGrp="1"/>
          </p:cNvSpPr>
          <p:nvPr>
            <p:ph type="sldNum" sz="quarter" idx="12"/>
          </p:nvPr>
        </p:nvSpPr>
        <p:spPr/>
        <p:txBody>
          <a:bodyPr/>
          <a:lstStyle/>
          <a:p>
            <a:fld id="{EB3A99FF-9761-44C2-B3C4-36867F041773}" type="slidenum">
              <a:rPr lang="es-MX" smtClean="0"/>
              <a:t>8</a:t>
            </a:fld>
            <a:endParaRPr lang="es-MX"/>
          </a:p>
        </p:txBody>
      </p:sp>
      <p:sp>
        <p:nvSpPr>
          <p:cNvPr id="5" name="Marcador de contenido 2">
            <a:extLst>
              <a:ext uri="{FF2B5EF4-FFF2-40B4-BE49-F238E27FC236}">
                <a16:creationId xmlns:a16="http://schemas.microsoft.com/office/drawing/2014/main" id="{54EFD111-4956-41F0-88E5-F3E29393E92B}"/>
              </a:ext>
            </a:extLst>
          </p:cNvPr>
          <p:cNvSpPr>
            <a:spLocks noGrp="1"/>
          </p:cNvSpPr>
          <p:nvPr>
            <p:ph idx="1"/>
          </p:nvPr>
        </p:nvSpPr>
        <p:spPr>
          <a:xfrm>
            <a:off x="395748" y="1147916"/>
            <a:ext cx="11400503" cy="2682850"/>
          </a:xfrm>
        </p:spPr>
        <p:txBody>
          <a:bodyPr>
            <a:normAutofit/>
          </a:bodyPr>
          <a:lstStyle/>
          <a:p>
            <a:r>
              <a:rPr lang="es-MX" dirty="0"/>
              <a:t> Las radiaciones emitidas pueden ser electromagnéticas:</a:t>
            </a:r>
          </a:p>
          <a:p>
            <a:pPr lvl="1"/>
            <a:r>
              <a:rPr lang="es-MX" dirty="0"/>
              <a:t> en forma de rayos X o </a:t>
            </a:r>
            <a:r>
              <a:rPr lang="es-MX" dirty="0">
                <a:solidFill>
                  <a:srgbClr val="FFC000"/>
                </a:solidFill>
              </a:rPr>
              <a:t>rayos gamma.</a:t>
            </a:r>
          </a:p>
          <a:p>
            <a:pPr lvl="1"/>
            <a:endParaRPr lang="es-MX" dirty="0"/>
          </a:p>
          <a:p>
            <a:r>
              <a:rPr lang="es-MX" dirty="0"/>
              <a:t>o bien corpusculares:</a:t>
            </a:r>
          </a:p>
          <a:p>
            <a:pPr lvl="1"/>
            <a:r>
              <a:rPr lang="es-MX" dirty="0"/>
              <a:t>como pueden ser núcleos de helio, electrones o positrones, protones u otras. </a:t>
            </a:r>
          </a:p>
        </p:txBody>
      </p:sp>
      <p:pic>
        <p:nvPicPr>
          <p:cNvPr id="6" name="Picture 4" descr="http://www.minetur.gob.es/energia/nuclear/Instalaciones/PublishingImages/tipos_radiacion.jpg">
            <a:extLst>
              <a:ext uri="{FF2B5EF4-FFF2-40B4-BE49-F238E27FC236}">
                <a16:creationId xmlns:a16="http://schemas.microsoft.com/office/drawing/2014/main" id="{C7FE6A66-7299-45B4-B90E-B02E4B2FB68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4285" y="3517204"/>
            <a:ext cx="9562733" cy="2965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74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C2B433-F6C1-4723-9024-F65C7BC15608}"/>
              </a:ext>
            </a:extLst>
          </p:cNvPr>
          <p:cNvSpPr>
            <a:spLocks noGrp="1"/>
          </p:cNvSpPr>
          <p:nvPr>
            <p:ph type="title"/>
          </p:nvPr>
        </p:nvSpPr>
        <p:spPr>
          <a:xfrm>
            <a:off x="838200" y="9944"/>
            <a:ext cx="10515600" cy="1325563"/>
          </a:xfrm>
        </p:spPr>
        <p:txBody>
          <a:bodyPr/>
          <a:lstStyle/>
          <a:p>
            <a:r>
              <a:rPr lang="en-GB" dirty="0" err="1"/>
              <a:t>Dimensiones</a:t>
            </a:r>
            <a:endParaRPr lang="en-GB" dirty="0"/>
          </a:p>
        </p:txBody>
      </p:sp>
      <p:sp>
        <p:nvSpPr>
          <p:cNvPr id="4" name="Marcador de número de diapositiva 3">
            <a:extLst>
              <a:ext uri="{FF2B5EF4-FFF2-40B4-BE49-F238E27FC236}">
                <a16:creationId xmlns:a16="http://schemas.microsoft.com/office/drawing/2014/main" id="{F732E397-E62A-4540-B41F-DC2FE897F6D5}"/>
              </a:ext>
            </a:extLst>
          </p:cNvPr>
          <p:cNvSpPr>
            <a:spLocks noGrp="1"/>
          </p:cNvSpPr>
          <p:nvPr>
            <p:ph type="sldNum" sz="quarter" idx="12"/>
          </p:nvPr>
        </p:nvSpPr>
        <p:spPr/>
        <p:txBody>
          <a:bodyPr/>
          <a:lstStyle/>
          <a:p>
            <a:fld id="{EB3A99FF-9761-44C2-B3C4-36867F041773}" type="slidenum">
              <a:rPr lang="es-MX" smtClean="0"/>
              <a:t>9</a:t>
            </a:fld>
            <a:endParaRPr lang="es-MX"/>
          </a:p>
        </p:txBody>
      </p:sp>
      <p:pic>
        <p:nvPicPr>
          <p:cNvPr id="5" name="Picture 4" descr="http://upload.wikimedia.org/wikipedia/commons/thumb/6/63/Mecz_Polska_-_Armenia_04_ssj_20070328.jpg/320px-Mecz_Polska_-_Armenia_04_ssj_20070328.jpg">
            <a:extLst>
              <a:ext uri="{FF2B5EF4-FFF2-40B4-BE49-F238E27FC236}">
                <a16:creationId xmlns:a16="http://schemas.microsoft.com/office/drawing/2014/main" id="{9757ABA2-F57D-425C-A1B4-2B12CA7EB215}"/>
              </a:ext>
            </a:extLst>
          </p:cNvPr>
          <p:cNvPicPr>
            <a:picLocks noChangeAspect="1" noChangeArrowheads="1"/>
          </p:cNvPicPr>
          <p:nvPr/>
        </p:nvPicPr>
        <p:blipFill>
          <a:blip r:embed="rId2" cstate="print"/>
          <a:srcRect/>
          <a:stretch>
            <a:fillRect/>
          </a:stretch>
        </p:blipFill>
        <p:spPr bwMode="auto">
          <a:xfrm>
            <a:off x="5585440" y="1316030"/>
            <a:ext cx="4775233" cy="3357586"/>
          </a:xfrm>
          <a:prstGeom prst="rect">
            <a:avLst/>
          </a:prstGeom>
          <a:noFill/>
        </p:spPr>
      </p:pic>
      <p:pic>
        <p:nvPicPr>
          <p:cNvPr id="6" name="Picture 6" descr="https://metodocanica.files.wordpress.com/2013/03/canicas_mg_0472_w.jpg">
            <a:extLst>
              <a:ext uri="{FF2B5EF4-FFF2-40B4-BE49-F238E27FC236}">
                <a16:creationId xmlns:a16="http://schemas.microsoft.com/office/drawing/2014/main" id="{CDA2E439-4313-4B56-9949-AE7615CC6774}"/>
              </a:ext>
            </a:extLst>
          </p:cNvPr>
          <p:cNvPicPr>
            <a:picLocks noChangeAspect="1" noChangeArrowheads="1"/>
          </p:cNvPicPr>
          <p:nvPr/>
        </p:nvPicPr>
        <p:blipFill>
          <a:blip r:embed="rId3" cstate="print"/>
          <a:srcRect/>
          <a:stretch>
            <a:fillRect/>
          </a:stretch>
        </p:blipFill>
        <p:spPr bwMode="auto">
          <a:xfrm>
            <a:off x="7973057" y="4500570"/>
            <a:ext cx="2465342" cy="1643074"/>
          </a:xfrm>
          <a:prstGeom prst="rect">
            <a:avLst/>
          </a:prstGeom>
          <a:noFill/>
        </p:spPr>
      </p:pic>
      <p:pic>
        <p:nvPicPr>
          <p:cNvPr id="7" name="Picture 12" descr="http://1.bp.blogspot.com/-JAz_dFhGD5U/U2Wob7NOdzI/AAAAAAAAOu0/AAn1OhlU15g/s1600/47+estructura+atomo.jpg">
            <a:extLst>
              <a:ext uri="{FF2B5EF4-FFF2-40B4-BE49-F238E27FC236}">
                <a16:creationId xmlns:a16="http://schemas.microsoft.com/office/drawing/2014/main" id="{85997E0F-ADF0-4F62-9260-9A6554B26AB1}"/>
              </a:ext>
            </a:extLst>
          </p:cNvPr>
          <p:cNvPicPr>
            <a:picLocks noChangeAspect="1" noChangeArrowheads="1"/>
          </p:cNvPicPr>
          <p:nvPr/>
        </p:nvPicPr>
        <p:blipFill>
          <a:blip r:embed="rId4" cstate="print"/>
          <a:srcRect/>
          <a:stretch>
            <a:fillRect/>
          </a:stretch>
        </p:blipFill>
        <p:spPr bwMode="auto">
          <a:xfrm>
            <a:off x="1543669" y="1354248"/>
            <a:ext cx="3786214" cy="3932140"/>
          </a:xfrm>
          <a:prstGeom prst="rect">
            <a:avLst/>
          </a:prstGeom>
          <a:noFill/>
        </p:spPr>
      </p:pic>
      <p:pic>
        <p:nvPicPr>
          <p:cNvPr id="8" name="Picture 8" descr="http://www.encadenados.org/rdc/images/stories/rashomon/num_69/bichos-108.jpg">
            <a:extLst>
              <a:ext uri="{FF2B5EF4-FFF2-40B4-BE49-F238E27FC236}">
                <a16:creationId xmlns:a16="http://schemas.microsoft.com/office/drawing/2014/main" id="{C25D8D7D-EE93-4CCD-AF11-E65B04C9BBB2}"/>
              </a:ext>
            </a:extLst>
          </p:cNvPr>
          <p:cNvPicPr>
            <a:picLocks noChangeAspect="1" noChangeArrowheads="1"/>
          </p:cNvPicPr>
          <p:nvPr/>
        </p:nvPicPr>
        <p:blipFill>
          <a:blip r:embed="rId5" cstate="print"/>
          <a:srcRect/>
          <a:stretch>
            <a:fillRect/>
          </a:stretch>
        </p:blipFill>
        <p:spPr bwMode="auto">
          <a:xfrm>
            <a:off x="4186843" y="4429132"/>
            <a:ext cx="3253183" cy="1828817"/>
          </a:xfrm>
          <a:prstGeom prst="rect">
            <a:avLst/>
          </a:prstGeom>
          <a:noFill/>
        </p:spPr>
      </p:pic>
    </p:spTree>
    <p:extLst>
      <p:ext uri="{BB962C8B-B14F-4D97-AF65-F5344CB8AC3E}">
        <p14:creationId xmlns:p14="http://schemas.microsoft.com/office/powerpoint/2010/main" val="1279467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6862</TotalTime>
  <Words>1956</Words>
  <Application>Microsoft Office PowerPoint</Application>
  <PresentationFormat>Panorámica</PresentationFormat>
  <Paragraphs>209</Paragraphs>
  <Slides>51</Slides>
  <Notes>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51</vt:i4>
      </vt:variant>
    </vt:vector>
  </HeadingPairs>
  <TitlesOfParts>
    <vt:vector size="62" baseType="lpstr">
      <vt:lpstr>Arial</vt:lpstr>
      <vt:lpstr>Arial Nova</vt:lpstr>
      <vt:lpstr>Britannic Bold</vt:lpstr>
      <vt:lpstr>Calibri</vt:lpstr>
      <vt:lpstr>Calibri Light</vt:lpstr>
      <vt:lpstr>Comic Sans MS</vt:lpstr>
      <vt:lpstr>Poppins</vt:lpstr>
      <vt:lpstr>Symbol</vt:lpstr>
      <vt:lpstr>Times New Roman</vt:lpstr>
      <vt:lpstr>Wingdings</vt:lpstr>
      <vt:lpstr>Tema de Office</vt:lpstr>
      <vt:lpstr>DETECTORES α, β, γ</vt:lpstr>
      <vt:lpstr>DETECTOR (Concepto)</vt:lpstr>
      <vt:lpstr>Algunas variables (a medir e identificar)</vt:lpstr>
      <vt:lpstr>¿Cómo detectamos partículas y/o fotones? </vt:lpstr>
      <vt:lpstr>Tipos de radiación ionizante</vt:lpstr>
      <vt:lpstr>Tipos de radiación ionizante</vt:lpstr>
      <vt:lpstr>Tipos de radiación ionizante</vt:lpstr>
      <vt:lpstr>Radiación Ionizante</vt:lpstr>
      <vt:lpstr>Dimensiones</vt:lpstr>
      <vt:lpstr>Masa y Carga</vt:lpstr>
      <vt:lpstr>Detectores semiconductores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Silicon detectors  “charged particles detectors”</vt:lpstr>
      <vt:lpstr>Presentación de PowerPoint</vt:lpstr>
      <vt:lpstr>Presentación de PowerPoint</vt:lpstr>
      <vt:lpstr>Extracting information from D1+D2 “telescope”</vt:lpstr>
      <vt:lpstr>Presentación de PowerPoint</vt:lpstr>
      <vt:lpstr>Presentación de PowerPoint</vt:lpstr>
      <vt:lpstr>Presentación de PowerPoint</vt:lpstr>
      <vt:lpstr>Examples of systems based on DSSSD</vt:lpstr>
      <vt:lpstr>Presentación de PowerPoint</vt:lpstr>
      <vt:lpstr>Detectores de diamante y SiC</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Cadena electrónica</vt:lpstr>
      <vt:lpstr>DAQ analógico</vt:lpstr>
      <vt:lpstr>DIGITIZER</vt:lpstr>
      <vt:lpstr>Presentación de PowerPoint</vt:lpstr>
      <vt:lpstr>Presentación de PowerPoint</vt:lpstr>
      <vt:lpstr>Aspectos importantes a tomar en cuenta</vt:lpstr>
      <vt:lpstr>Con respecto al detector “en sí”</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SUGAR@LNL</dc:title>
  <dc:creator>Luis Armando Acosta Sánchez</dc:creator>
  <cp:lastModifiedBy>Luis Armando Acosta</cp:lastModifiedBy>
  <cp:revision>256</cp:revision>
  <dcterms:created xsi:type="dcterms:W3CDTF">2022-01-10T16:02:27Z</dcterms:created>
  <dcterms:modified xsi:type="dcterms:W3CDTF">2025-01-21T10:39:03Z</dcterms:modified>
</cp:coreProperties>
</file>