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86" r:id="rId2"/>
    <p:sldId id="637" r:id="rId3"/>
    <p:sldId id="676" r:id="rId4"/>
    <p:sldId id="677" r:id="rId5"/>
    <p:sldId id="639" r:id="rId6"/>
    <p:sldId id="640" r:id="rId7"/>
    <p:sldId id="638" r:id="rId8"/>
    <p:sldId id="641" r:id="rId9"/>
    <p:sldId id="642" r:id="rId10"/>
    <p:sldId id="589" r:id="rId11"/>
    <p:sldId id="666" r:id="rId12"/>
    <p:sldId id="648" r:id="rId13"/>
    <p:sldId id="644" r:id="rId14"/>
    <p:sldId id="1046" r:id="rId15"/>
    <p:sldId id="649" r:id="rId16"/>
    <p:sldId id="673" r:id="rId17"/>
    <p:sldId id="650" r:id="rId18"/>
    <p:sldId id="651" r:id="rId19"/>
    <p:sldId id="653" r:id="rId20"/>
    <p:sldId id="400" r:id="rId21"/>
    <p:sldId id="667" r:id="rId22"/>
    <p:sldId id="364" r:id="rId23"/>
    <p:sldId id="678" r:id="rId24"/>
    <p:sldId id="1038" r:id="rId25"/>
    <p:sldId id="1043" r:id="rId26"/>
    <p:sldId id="1044" r:id="rId27"/>
    <p:sldId id="1045" r:id="rId28"/>
    <p:sldId id="655" r:id="rId29"/>
    <p:sldId id="671" r:id="rId30"/>
    <p:sldId id="670" r:id="rId31"/>
    <p:sldId id="1039" r:id="rId32"/>
    <p:sldId id="1040" r:id="rId33"/>
    <p:sldId id="658" r:id="rId34"/>
    <p:sldId id="659" r:id="rId35"/>
    <p:sldId id="660" r:id="rId36"/>
    <p:sldId id="645" r:id="rId37"/>
    <p:sldId id="1041" r:id="rId38"/>
    <p:sldId id="808" r:id="rId39"/>
    <p:sldId id="746" r:id="rId40"/>
    <p:sldId id="1011" r:id="rId41"/>
    <p:sldId id="664" r:id="rId42"/>
    <p:sldId id="1042" r:id="rId43"/>
    <p:sldId id="65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90"/>
    <a:srgbClr val="34A7B0"/>
    <a:srgbClr val="CAF1F8"/>
    <a:srgbClr val="FEFDD7"/>
    <a:srgbClr val="F837C2"/>
    <a:srgbClr val="000000"/>
    <a:srgbClr val="1F497D"/>
    <a:srgbClr val="9933FF"/>
    <a:srgbClr val="FFFFFF"/>
    <a:srgbClr val="E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24" autoAdjust="0"/>
    <p:restoredTop sz="96405" autoAdjust="0"/>
  </p:normalViewPr>
  <p:slideViewPr>
    <p:cSldViewPr>
      <p:cViewPr varScale="1">
        <p:scale>
          <a:sx n="131" d="100"/>
          <a:sy n="131" d="100"/>
        </p:scale>
        <p:origin x="1384"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6186BF7-6FFC-5544-AF7F-AD78D62F1A8D}" type="datetimeFigureOut">
              <a:rPr lang="es-ES_tradnl" smtClean="0"/>
              <a:pPr/>
              <a:t>20/1/25</a:t>
            </a:fld>
            <a:endParaRPr lang="es-ES_tradnl"/>
          </a:p>
        </p:txBody>
      </p:sp>
      <p:sp>
        <p:nvSpPr>
          <p:cNvPr id="4" name="Marcador de pie de página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AD7018-1171-D94D-A5EE-BB9F35E7E620}" type="slidenum">
              <a:rPr lang="es-ES_tradnl" smtClean="0"/>
              <a:pPr/>
              <a:t>‹Nº›</a:t>
            </a:fld>
            <a:endParaRPr lang="es-ES_tradnl"/>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6E2855-80AB-4ADA-9C95-5B0982F9FACA}" type="datetimeFigureOut">
              <a:rPr lang="en-US" smtClean="0"/>
              <a:pPr/>
              <a:t>1/20/25</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3025AC-E46F-468F-B340-12C7BE3920B8}" type="slidenum">
              <a:rPr lang="en-US" smtClean="0"/>
              <a:pPr/>
              <a:t>‹Nº›</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_REFERENCES_1"/><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961837-23A6-4E96-9BB4-FC78EE5FD9AF}" type="slidenum">
              <a:rPr lang="en-US"/>
              <a:pPr/>
              <a:t>1</a:t>
            </a:fld>
            <a:endParaRPr lang="en-US" dirty="0"/>
          </a:p>
        </p:txBody>
      </p:sp>
      <p:sp>
        <p:nvSpPr>
          <p:cNvPr id="5122" name="Text Box 2"/>
          <p:cNvSpPr txBox="1">
            <a:spLocks noChangeArrowheads="1"/>
          </p:cNvSpPr>
          <p:nvPr/>
        </p:nvSpPr>
        <p:spPr bwMode="auto">
          <a:xfrm>
            <a:off x="1142490" y="686474"/>
            <a:ext cx="4573022" cy="3428114"/>
          </a:xfrm>
          <a:prstGeom prst="rect">
            <a:avLst/>
          </a:prstGeom>
          <a:solidFill>
            <a:srgbClr val="FFFFFF"/>
          </a:solidFill>
          <a:ln w="9360">
            <a:solidFill>
              <a:srgbClr val="000000"/>
            </a:solidFill>
            <a:miter lim="800000"/>
            <a:headEnd/>
            <a:tailEnd/>
          </a:ln>
          <a:effectLst/>
        </p:spPr>
        <p:txBody>
          <a:bodyPr wrap="none" lIns="84408" tIns="42204" rIns="84408" bIns="42204" anchor="ctr"/>
          <a:lstStyle/>
          <a:p>
            <a:endParaRPr lang="es-ES" dirty="0"/>
          </a:p>
        </p:txBody>
      </p:sp>
      <p:sp>
        <p:nvSpPr>
          <p:cNvPr id="5123" name="Rectangle 3"/>
          <p:cNvSpPr txBox="1">
            <a:spLocks noGrp="1" noChangeArrowheads="1"/>
          </p:cNvSpPr>
          <p:nvPr>
            <p:ph type="body"/>
          </p:nvPr>
        </p:nvSpPr>
        <p:spPr>
          <a:xfrm>
            <a:off x="685494" y="4342939"/>
            <a:ext cx="5483946" cy="4205361"/>
          </a:xfrm>
          <a:ln/>
        </p:spPr>
        <p:txBody>
          <a:bodyPr wrap="none" anchor="ctr"/>
          <a:lstStyle/>
          <a:p>
            <a:endParaRPr lang="es-E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C8B19A-9D52-C545-89DC-1DC7760A7C4D}" type="slidenum">
              <a:rPr lang="es-ES"/>
              <a:pPr/>
              <a:t>6</a:t>
            </a:fld>
            <a:endParaRPr lang="es-ES"/>
          </a:p>
        </p:txBody>
      </p:sp>
      <p:sp>
        <p:nvSpPr>
          <p:cNvPr id="592898" name="Rectangle 2"/>
          <p:cNvSpPr>
            <a:spLocks noGrp="1" noRot="1" noChangeAspect="1" noChangeArrowheads="1" noTextEdit="1"/>
          </p:cNvSpPr>
          <p:nvPr>
            <p:ph type="sldImg"/>
          </p:nvPr>
        </p:nvSpPr>
        <p:spPr>
          <a:ln/>
        </p:spPr>
      </p:sp>
      <p:sp>
        <p:nvSpPr>
          <p:cNvPr id="592899" name="Rectangle 3"/>
          <p:cNvSpPr>
            <a:spLocks noGrp="1" noChangeArrowheads="1"/>
          </p:cNvSpPr>
          <p:nvPr>
            <p:ph type="body" idx="1"/>
          </p:nvPr>
        </p:nvSpPr>
        <p:spPr>
          <a:xfrm>
            <a:off x="670945" y="3237617"/>
            <a:ext cx="7809729" cy="3044588"/>
          </a:xfrm>
        </p:spPr>
        <p:txBody>
          <a:bodyP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magnetic</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analyser</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cannot</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distinguish</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between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particles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with</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equal</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charge</a:t>
            </a:r>
            <a:r>
              <a:rPr lang="es-ES_tradnl" dirty="0">
                <a:latin typeface="Times New Roman" charset="0"/>
                <a:ea typeface="ＭＳ Ｐゴシック" charset="0"/>
                <a:cs typeface="ＭＳ Ｐゴシック" charset="0"/>
              </a:rPr>
              <a:t> and </a:t>
            </a:r>
            <a:r>
              <a:rPr lang="es-ES_tradnl" dirty="0" err="1">
                <a:latin typeface="Times New Roman" charset="0"/>
                <a:ea typeface="ＭＳ Ｐゴシック" charset="0"/>
                <a:cs typeface="ＭＳ Ｐゴシック" charset="0"/>
              </a:rPr>
              <a:t>having</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same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mass-velocity</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product</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same</a:t>
            </a:r>
            <a:r>
              <a:rPr lang="es-ES_tradnl" dirty="0">
                <a:latin typeface="Times New Roman" charset="0"/>
                <a:ea typeface="ＭＳ Ｐゴシック" charset="0"/>
                <a:cs typeface="ＭＳ Ｐゴシック" charset="0"/>
              </a:rPr>
              <a:t> BR = p/q).</a:t>
            </a:r>
          </a:p>
          <a:p>
            <a:r>
              <a:rPr lang="es-ES_tradnl" dirty="0">
                <a:latin typeface="Times New Roman" charset="0"/>
                <a:ea typeface="ＭＳ Ｐゴシック" charset="0"/>
                <a:cs typeface="ＭＳ Ｐゴシック" charset="0"/>
              </a:rPr>
              <a:t> A simple </a:t>
            </a:r>
            <a:r>
              <a:rPr lang="es-ES_tradnl" dirty="0" err="1">
                <a:latin typeface="Times New Roman" charset="0"/>
                <a:ea typeface="ＭＳ Ｐゴシック" charset="0"/>
                <a:cs typeface="ＭＳ Ｐゴシック" charset="0"/>
              </a:rPr>
              <a:t>way</a:t>
            </a:r>
            <a:r>
              <a:rPr lang="es-ES_tradnl" dirty="0">
                <a:latin typeface="Times New Roman" charset="0"/>
                <a:ea typeface="ＭＳ Ｐゴシック" charset="0"/>
                <a:cs typeface="ＭＳ Ｐゴシック" charset="0"/>
              </a:rPr>
              <a:t> of </a:t>
            </a:r>
            <a:r>
              <a:rPr lang="es-ES_tradnl" dirty="0" err="1">
                <a:latin typeface="Times New Roman" charset="0"/>
                <a:ea typeface="ＭＳ Ｐゴシック" charset="0"/>
                <a:cs typeface="ＭＳ Ｐゴシック" charset="0"/>
              </a:rPr>
              <a:t>resolving</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this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degeneracy</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is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to</a:t>
            </a:r>
            <a:r>
              <a:rPr lang="es-ES_tradnl" dirty="0">
                <a:latin typeface="Times New Roman" charset="0"/>
                <a:ea typeface="ＭＳ Ｐゴシック" charset="0"/>
                <a:cs typeface="ＭＳ Ｐゴシック" charset="0"/>
              </a:rPr>
              <a:t> use a </a:t>
            </a:r>
            <a:r>
              <a:rPr lang="es-ES_tradnl" dirty="0" err="1">
                <a:latin typeface="Times New Roman" charset="0"/>
                <a:ea typeface="ＭＳ Ｐゴシック" charset="0"/>
                <a:cs typeface="ＭＳ Ｐゴシック" charset="0"/>
              </a:rPr>
              <a:t>Wien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velocity</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filter</a:t>
            </a:r>
            <a:r>
              <a:rPr lang="es-ES_tradnl" dirty="0">
                <a:latin typeface="Times New Roman" charset="0"/>
                <a:ea typeface="ＭＳ Ｐゴシック" charset="0"/>
                <a:cs typeface="ＭＳ Ｐゴシック" charset="0"/>
              </a:rPr>
              <a:t> (WVF) in </a:t>
            </a:r>
            <a:r>
              <a:rPr lang="es-ES_tradnl" dirty="0" err="1">
                <a:latin typeface="Times New Roman" charset="0"/>
                <a:ea typeface="ＭＳ Ｐゴシック" charset="0"/>
                <a:cs typeface="ＭＳ Ｐゴシック" charset="0"/>
              </a:rPr>
              <a:t>conjunction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with</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magnetic</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analysers</a:t>
            </a:r>
            <a:r>
              <a:rPr lang="es-ES_tradnl" dirty="0">
                <a:latin typeface="Times New Roman" charset="0"/>
                <a:ea typeface="ＭＳ Ｐゴシック" charset="0"/>
                <a:cs typeface="ＭＳ Ｐゴシック" charset="0"/>
              </a:rPr>
              <a:t>. </a:t>
            </a:r>
          </a:p>
          <a:p>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WVF uses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combined</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interaction</a:t>
            </a:r>
            <a:r>
              <a:rPr lang="es-ES_tradnl" dirty="0">
                <a:latin typeface="Times New Roman" charset="0"/>
                <a:ea typeface="ＭＳ Ｐゴシック" charset="0"/>
                <a:cs typeface="ＭＳ Ｐゴシック" charset="0"/>
              </a:rPr>
              <a:t> of a </a:t>
            </a:r>
            <a:r>
              <a:rPr lang="es-ES_tradnl" dirty="0" err="1">
                <a:latin typeface="Times New Roman" charset="0"/>
                <a:ea typeface="ＭＳ Ｐゴシック" charset="0"/>
                <a:cs typeface="ＭＳ Ｐゴシック" charset="0"/>
              </a:rPr>
              <a:t>magnetic</a:t>
            </a:r>
            <a:r>
              <a:rPr lang="es-ES_tradnl" dirty="0">
                <a:latin typeface="Times New Roman" charset="0"/>
                <a:ea typeface="ＭＳ Ｐゴシック" charset="0"/>
                <a:cs typeface="ＭＳ Ｐゴシック" charset="0"/>
              </a:rPr>
              <a:t> and </a:t>
            </a:r>
            <a:r>
              <a:rPr lang="es-ES_tradnl" dirty="0" err="1">
                <a:latin typeface="Times New Roman" charset="0"/>
                <a:ea typeface="ＭＳ Ｐゴシック" charset="0"/>
                <a:cs typeface="ＭＳ Ｐゴシック" charset="0"/>
              </a:rPr>
              <a:t>an</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electric</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filed</a:t>
            </a:r>
            <a:r>
              <a:rPr lang="es-ES_tradnl" dirty="0">
                <a:latin typeface="Times New Roman" charset="0"/>
                <a:ea typeface="ＭＳ Ｐゴシック" charset="0"/>
                <a:cs typeface="ＭＳ Ｐゴシック" charset="0"/>
              </a:rPr>
              <a:t> in </a:t>
            </a:r>
            <a:r>
              <a:rPr lang="es-ES_tradnl" dirty="0" err="1">
                <a:latin typeface="Times New Roman" charset="0"/>
                <a:ea typeface="ＭＳ Ｐゴシック" charset="0"/>
                <a:cs typeface="ＭＳ Ｐゴシック" charset="0"/>
              </a:rPr>
              <a:t>order</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to</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select</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ions</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according</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to</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their</a:t>
            </a:r>
            <a:r>
              <a:rPr lang="es-ES_tradnl" dirty="0">
                <a:latin typeface="Times New Roman" charset="0"/>
                <a:ea typeface="ＭＳ Ｐゴシック" charset="0"/>
                <a:cs typeface="ＭＳ Ｐゴシック" charset="0"/>
              </a:rPr>
              <a:t> </a:t>
            </a:r>
            <a:r>
              <a:rPr lang="es-ES_tradnl" dirty="0" err="1">
                <a:latin typeface="Times New Roman" charset="0"/>
                <a:ea typeface="ＭＳ Ｐゴシック" charset="0"/>
                <a:cs typeface="ＭＳ Ｐゴシック" charset="0"/>
              </a:rPr>
              <a:t>velocity</a:t>
            </a:r>
            <a:endParaRPr lang="en-GB" dirty="0">
              <a:latin typeface="Times New Roman" charset="0"/>
              <a:ea typeface="ＭＳ Ｐゴシック" charset="0"/>
              <a:cs typeface="ＭＳ Ｐゴシック" charset="0"/>
            </a:endParaRPr>
          </a:p>
          <a:p>
            <a:endParaRPr lang="es-ES" dirty="0"/>
          </a:p>
        </p:txBody>
      </p:sp>
      <p:sp>
        <p:nvSpPr>
          <p:cNvPr id="4" name="Marcador de número de diapositiva 3"/>
          <p:cNvSpPr>
            <a:spLocks noGrp="1"/>
          </p:cNvSpPr>
          <p:nvPr>
            <p:ph type="sldNum" sz="quarter" idx="10"/>
          </p:nvPr>
        </p:nvSpPr>
        <p:spPr/>
        <p:txBody>
          <a:bodyPr/>
          <a:lstStyle/>
          <a:p>
            <a:fld id="{F0568F62-D2D4-4A0F-A3EE-9B3ADCDB2EFF}" type="slidenum">
              <a:rPr lang="es-ES" smtClean="0"/>
              <a:pPr/>
              <a:t>17</a:t>
            </a:fld>
            <a:endParaRPr lang="es-ES"/>
          </a:p>
        </p:txBody>
      </p:sp>
    </p:spTree>
    <p:extLst>
      <p:ext uri="{BB962C8B-B14F-4D97-AF65-F5344CB8AC3E}">
        <p14:creationId xmlns:p14="http://schemas.microsoft.com/office/powerpoint/2010/main" val="1588349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F0568F62-D2D4-4A0F-A3EE-9B3ADCDB2EFF}" type="slidenum">
              <a:rPr lang="es-ES" smtClean="0"/>
              <a:pPr/>
              <a:t>18</a:t>
            </a:fld>
            <a:endParaRPr lang="es-ES"/>
          </a:p>
        </p:txBody>
      </p:sp>
    </p:spTree>
    <p:extLst>
      <p:ext uri="{BB962C8B-B14F-4D97-AF65-F5344CB8AC3E}">
        <p14:creationId xmlns:p14="http://schemas.microsoft.com/office/powerpoint/2010/main" val="3020628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BEFD10C3-E9B7-7349-A567-BDD804F6CB04}" type="slidenum">
              <a:rPr lang="en-GB"/>
              <a:pPr/>
              <a:t>22</a:t>
            </a:fld>
            <a:endParaRPr lang="en-GB"/>
          </a:p>
        </p:txBody>
      </p:sp>
      <p:sp>
        <p:nvSpPr>
          <p:cNvPr id="44035" name="Rectangle 2"/>
          <p:cNvSpPr>
            <a:spLocks noGrp="1" noRot="1" noChangeAspect="1" noChangeArrowheads="1" noTextEdit="1"/>
          </p:cNvSpPr>
          <p:nvPr>
            <p:ph type="sldImg"/>
          </p:nvPr>
        </p:nvSpPr>
        <p:spPr>
          <a:solidFill>
            <a:srgbClr val="FFFFFF"/>
          </a:solidFill>
          <a:ln/>
        </p:spPr>
      </p:sp>
      <p:sp>
        <p:nvSpPr>
          <p:cNvPr id="44036" name="Rectangle 3"/>
          <p:cNvSpPr>
            <a:spLocks noGrp="1" noChangeArrowheads="1"/>
          </p:cNvSpPr>
          <p:nvPr>
            <p:ph type="body" idx="1"/>
          </p:nvPr>
        </p:nvSpPr>
        <p:spPr>
          <a:solidFill>
            <a:srgbClr val="FFFFFF"/>
          </a:solidFill>
          <a:ln>
            <a:solidFill>
              <a:srgbClr val="000000"/>
            </a:solidFill>
          </a:ln>
        </p:spPr>
        <p:txBody>
          <a:bodyPr>
            <a:normAutofit fontScale="55000" lnSpcReduction="20000"/>
          </a:bodyPr>
          <a:lstStyle/>
          <a:p>
            <a:pPr eaLnBrk="1" hangingPunct="1">
              <a:spcBef>
                <a:spcPct val="0"/>
              </a:spcBef>
            </a:pPr>
            <a:r>
              <a:rPr lang="en-US" sz="1800">
                <a:latin typeface="Arial" charset="0"/>
              </a:rPr>
              <a:t>GANIL(Grand Accelerateur National de Ion Lourds) produces beams of stable and exotic nuclei from a few eV from the ion source to 95 MeV/nucleon from Cyclotron.  GANIL is composed of a set of cyclotrons that accelerate stable beams from 1MeV/u to 95 MeV/u. These stable beams are delivered either to the experimental areas  or to a thin (SISSI) or thick  carbon target (SPIRAL) to produce and accelerate exotic beams.</a:t>
            </a:r>
          </a:p>
          <a:p>
            <a:pPr eaLnBrk="1" hangingPunct="1">
              <a:spcBef>
                <a:spcPct val="0"/>
              </a:spcBef>
            </a:pPr>
            <a:r>
              <a:rPr lang="en-US" sz="1800">
                <a:latin typeface="Arial" charset="0"/>
              </a:rPr>
              <a:t>After the thick target there is a cyclotron CIME to accelerate the exotic beams to 25 MeV/u and then to the experimental areas. This has been SPIRAL (Système  de production d’Ions Radioactifs Accelerés en Ligne) where essentially due the ionization procedure only nobel gases are produced.</a:t>
            </a:r>
          </a:p>
          <a:p>
            <a:pPr eaLnBrk="1" hangingPunct="1">
              <a:spcBef>
                <a:spcPct val="0"/>
              </a:spcBef>
            </a:pPr>
            <a:r>
              <a:rPr lang="en-US" sz="1800">
                <a:latin typeface="Arial" charset="0"/>
              </a:rPr>
              <a:t>Instruments: MUST= detect light recoil nuclei in studies of direct reactions, modular with 1000 channels and good energy and angular resolution.</a:t>
            </a:r>
          </a:p>
          <a:p>
            <a:pPr eaLnBrk="1" hangingPunct="1">
              <a:spcBef>
                <a:spcPct val="0"/>
              </a:spcBef>
            </a:pPr>
            <a:r>
              <a:rPr lang="en-US" sz="1800">
                <a:latin typeface="Arial" charset="0"/>
              </a:rPr>
              <a:t>Its version MUST-II can be couples to EXOGAM AND VAMOS.</a:t>
            </a:r>
          </a:p>
          <a:p>
            <a:pPr eaLnBrk="1" hangingPunct="1">
              <a:spcBef>
                <a:spcPct val="0"/>
              </a:spcBef>
            </a:pPr>
            <a:r>
              <a:rPr lang="en-US" sz="1800">
                <a:latin typeface="Arial" charset="0"/>
              </a:rPr>
              <a:t>TIARA= Detector for light charged particles . Together with EXOGAM AND VAMOS allow to identify the exit channels from collisions.</a:t>
            </a:r>
          </a:p>
          <a:p>
            <a:pPr eaLnBrk="1" hangingPunct="1">
              <a:spcBef>
                <a:spcPct val="0"/>
              </a:spcBef>
            </a:pPr>
            <a:r>
              <a:rPr lang="en-US" sz="1800">
                <a:latin typeface="Arial" charset="0"/>
              </a:rPr>
              <a:t>VAMOS = Spectrometer with large solid angle, icludes a velocity filter. Separation in A/q or rejection of beam for zero-degree measurements.</a:t>
            </a:r>
          </a:p>
          <a:p>
            <a:pPr eaLnBrk="1" hangingPunct="1">
              <a:spcBef>
                <a:spcPct val="0"/>
              </a:spcBef>
            </a:pPr>
            <a:r>
              <a:rPr lang="en-US" sz="1800">
                <a:latin typeface="Arial" charset="0"/>
              </a:rPr>
              <a:t>With SPIRAL the beams are limited to  A &lt; 80 </a:t>
            </a:r>
          </a:p>
          <a:p>
            <a:pPr eaLnBrk="1" hangingPunct="1">
              <a:spcBef>
                <a:spcPct val="0"/>
              </a:spcBef>
            </a:pPr>
            <a:r>
              <a:rPr lang="en-US" sz="1800">
                <a:latin typeface="Arial" charset="0"/>
              </a:rPr>
              <a:t>The SPIRAL2  facility at GANIL broaden the range by using fission reactions produces isotopes from the lightest to very heavy elements beyond uranium. Fission can be caused by bombardment of fissile target by neutron flux. The number of fissions desired per second determines the neutron flux necessary. Neutron flux obtained by bombarding a C-target with a deuteron beam. The deuteron beams stop in the target which acts as deuteron-to-neutron converter the neutron scape the converter due to the incoming energy and irradiate an Uranium-target. The products are analysed and ionized before being accelerated in CIME.</a:t>
            </a:r>
          </a:p>
          <a:p>
            <a:pPr eaLnBrk="1" hangingPunct="1">
              <a:spcBef>
                <a:spcPct val="0"/>
              </a:spcBef>
            </a:pPr>
            <a:endParaRPr lang="en-US" sz="1800">
              <a:latin typeface="Arial" charset="0"/>
            </a:endParaRPr>
          </a:p>
          <a:p>
            <a:pPr eaLnBrk="1" hangingPunct="1">
              <a:spcBef>
                <a:spcPct val="0"/>
              </a:spcBef>
            </a:pPr>
            <a:r>
              <a:rPr lang="en-US" sz="1800">
                <a:latin typeface="Arial" charset="0"/>
              </a:rPr>
              <a:t>Layout of the Existing GANIL in red </a:t>
            </a:r>
            <a:r>
              <a:rPr lang="en-US" sz="1800">
                <a:latin typeface="Arial" charset="0"/>
                <a:sym typeface="Wingdings" charset="2"/>
              </a:rPr>
              <a:t> GANIL cyclotrons for fragmentation, CIME for post-acceleration (SPIRAL beams)  all send to exp. Areas (LISE, SPEG, VAMOS, …)</a:t>
            </a:r>
          </a:p>
          <a:p>
            <a:pPr eaLnBrk="1" hangingPunct="1">
              <a:spcBef>
                <a:spcPct val="0"/>
              </a:spcBef>
            </a:pPr>
            <a:r>
              <a:rPr lang="en-US" sz="1800">
                <a:latin typeface="Arial" charset="0"/>
                <a:sym typeface="Wingdings" charset="2"/>
              </a:rPr>
              <a:t>                               there is the option to send a few beams from the SPIRAL ion source accelerated by 30 keV to a low-energy beam line (LIRAT).</a:t>
            </a:r>
          </a:p>
          <a:p>
            <a:pPr eaLnBrk="1" hangingPunct="1">
              <a:spcBef>
                <a:spcPct val="0"/>
              </a:spcBef>
            </a:pPr>
            <a:r>
              <a:rPr lang="en-US" sz="1800">
                <a:latin typeface="Arial" charset="0"/>
                <a:sym typeface="Wingdings" charset="2"/>
              </a:rPr>
              <a:t> The new facility DESIR will exploit the low energy beams from SPIRAL and SPIRAL2. for that</a:t>
            </a:r>
          </a:p>
          <a:p>
            <a:pPr eaLnBrk="1" hangingPunct="1">
              <a:spcBef>
                <a:spcPct val="0"/>
              </a:spcBef>
            </a:pPr>
            <a:r>
              <a:rPr lang="en-US" sz="1800">
                <a:latin typeface="Arial" charset="0"/>
                <a:sym typeface="Wingdings" charset="2"/>
              </a:rPr>
              <a:t>Certain arrangements are needed to achieve a certain degree of purity  the universal way to get isotopic pure beams</a:t>
            </a:r>
          </a:p>
          <a:p>
            <a:pPr eaLnBrk="1" hangingPunct="1">
              <a:spcBef>
                <a:spcPct val="0"/>
              </a:spcBef>
            </a:pPr>
            <a:r>
              <a:rPr lang="en-US" sz="1800">
                <a:latin typeface="Arial" charset="0"/>
                <a:sym typeface="Wingdings" charset="2"/>
              </a:rPr>
              <a:t>Is a high  resolution mass separator.</a:t>
            </a:r>
          </a:p>
          <a:p>
            <a:pPr eaLnBrk="1" hangingPunct="1">
              <a:spcBef>
                <a:spcPct val="0"/>
              </a:spcBef>
            </a:pPr>
            <a:endParaRPr lang="en-GB" sz="1800">
              <a:latin typeface="Arial" charset="0"/>
            </a:endParaRPr>
          </a:p>
          <a:p>
            <a:pPr eaLnBrk="1" hangingPunct="1">
              <a:spcBef>
                <a:spcPct val="0"/>
              </a:spcBef>
            </a:pPr>
            <a:endParaRPr lang="es-ES" sz="1800">
              <a:latin typeface="Arial" charset="0"/>
            </a:endParaRPr>
          </a:p>
        </p:txBody>
      </p:sp>
    </p:spTree>
    <p:extLst>
      <p:ext uri="{BB962C8B-B14F-4D97-AF65-F5344CB8AC3E}">
        <p14:creationId xmlns:p14="http://schemas.microsoft.com/office/powerpoint/2010/main" val="9127887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Increase</a:t>
            </a:r>
            <a:r>
              <a:rPr lang="es-ES" dirty="0"/>
              <a:t> </a:t>
            </a:r>
            <a:r>
              <a:rPr lang="es-ES" dirty="0" err="1"/>
              <a:t>due</a:t>
            </a:r>
            <a:r>
              <a:rPr lang="es-ES" dirty="0"/>
              <a:t> to </a:t>
            </a:r>
            <a:r>
              <a:rPr lang="es-ES" dirty="0" err="1"/>
              <a:t>improvement</a:t>
            </a:r>
            <a:r>
              <a:rPr lang="es-ES" dirty="0"/>
              <a:t> in Ion </a:t>
            </a:r>
            <a:r>
              <a:rPr lang="es-ES" dirty="0" err="1"/>
              <a:t>source</a:t>
            </a:r>
            <a:r>
              <a:rPr lang="es-ES" dirty="0"/>
              <a:t> and </a:t>
            </a:r>
            <a:r>
              <a:rPr lang="es-ES" dirty="0" err="1"/>
              <a:t>the</a:t>
            </a:r>
            <a:r>
              <a:rPr lang="es-ES" dirty="0"/>
              <a:t> </a:t>
            </a:r>
            <a:r>
              <a:rPr lang="es-ES" dirty="0" err="1"/>
              <a:t>strippe</a:t>
            </a:r>
            <a:r>
              <a:rPr lang="es-ES" dirty="0"/>
              <a:t> </a:t>
            </a:r>
            <a:r>
              <a:rPr lang="es-ES" dirty="0" err="1"/>
              <a:t>foils</a:t>
            </a:r>
            <a:endParaRPr lang="es-ES" dirty="0"/>
          </a:p>
        </p:txBody>
      </p:sp>
      <p:sp>
        <p:nvSpPr>
          <p:cNvPr id="4" name="Marcador de número de diapositiva 3"/>
          <p:cNvSpPr>
            <a:spLocks noGrp="1"/>
          </p:cNvSpPr>
          <p:nvPr>
            <p:ph type="sldNum" sz="quarter" idx="5"/>
          </p:nvPr>
        </p:nvSpPr>
        <p:spPr/>
        <p:txBody>
          <a:bodyPr/>
          <a:lstStyle/>
          <a:p>
            <a:fld id="{BC4011DB-A251-46BB-8612-F74670CE3954}" type="slidenum">
              <a:rPr lang="es-ES" smtClean="0"/>
              <a:pPr/>
              <a:t>24</a:t>
            </a:fld>
            <a:endParaRPr lang="es-ES"/>
          </a:p>
        </p:txBody>
      </p:sp>
    </p:spTree>
    <p:extLst>
      <p:ext uri="{BB962C8B-B14F-4D97-AF65-F5344CB8AC3E}">
        <p14:creationId xmlns:p14="http://schemas.microsoft.com/office/powerpoint/2010/main" val="4067214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err="1"/>
              <a:t>Ions</a:t>
            </a:r>
            <a:r>
              <a:rPr lang="es-ES" dirty="0"/>
              <a:t> are </a:t>
            </a:r>
            <a:r>
              <a:rPr lang="es-ES" dirty="0" err="1"/>
              <a:t>cold</a:t>
            </a:r>
            <a:r>
              <a:rPr lang="es-ES" dirty="0"/>
              <a:t> in </a:t>
            </a:r>
            <a:r>
              <a:rPr lang="es-ES" dirty="0" err="1"/>
              <a:t>the</a:t>
            </a:r>
            <a:r>
              <a:rPr lang="es-ES" dirty="0"/>
              <a:t> </a:t>
            </a:r>
            <a:r>
              <a:rPr lang="es-ES" dirty="0" err="1"/>
              <a:t>large</a:t>
            </a:r>
            <a:r>
              <a:rPr lang="es-ES" dirty="0"/>
              <a:t> </a:t>
            </a:r>
            <a:r>
              <a:rPr lang="es-ES" dirty="0" err="1"/>
              <a:t>aceptance</a:t>
            </a:r>
            <a:r>
              <a:rPr lang="es-ES" dirty="0"/>
              <a:t> </a:t>
            </a:r>
            <a:r>
              <a:rPr lang="es-ES" dirty="0" err="1"/>
              <a:t>rex-trap</a:t>
            </a:r>
            <a:r>
              <a:rPr lang="es-ES" dirty="0"/>
              <a:t> </a:t>
            </a:r>
            <a:r>
              <a:rPr lang="es-ES" dirty="0" err="1"/>
              <a:t>to</a:t>
            </a:r>
            <a:r>
              <a:rPr lang="es-ES" baseline="0" dirty="0"/>
              <a:t> </a:t>
            </a:r>
            <a:r>
              <a:rPr lang="es-ES" baseline="0" dirty="0" err="1"/>
              <a:t>effectively</a:t>
            </a:r>
            <a:r>
              <a:rPr lang="es-ES" baseline="0" dirty="0"/>
              <a:t> </a:t>
            </a:r>
            <a:r>
              <a:rPr lang="es-ES" baseline="0" dirty="0" err="1"/>
              <a:t>enter</a:t>
            </a:r>
            <a:r>
              <a:rPr lang="es-ES" baseline="0" dirty="0"/>
              <a:t> in </a:t>
            </a:r>
            <a:r>
              <a:rPr lang="es-ES" baseline="0" dirty="0" err="1"/>
              <a:t>the</a:t>
            </a:r>
            <a:r>
              <a:rPr lang="es-ES" baseline="0" dirty="0"/>
              <a:t> </a:t>
            </a:r>
            <a:r>
              <a:rPr lang="es-ES" baseline="0" dirty="0" err="1"/>
              <a:t>Electron</a:t>
            </a:r>
            <a:r>
              <a:rPr lang="es-ES" baseline="0" dirty="0"/>
              <a:t> </a:t>
            </a:r>
            <a:r>
              <a:rPr lang="es-ES" baseline="0" dirty="0" err="1"/>
              <a:t>beam</a:t>
            </a:r>
            <a:r>
              <a:rPr lang="es-ES" baseline="0" dirty="0"/>
              <a:t> ion </a:t>
            </a:r>
            <a:r>
              <a:rPr lang="es-ES" baseline="0" dirty="0" err="1"/>
              <a:t>source</a:t>
            </a:r>
            <a:r>
              <a:rPr lang="es-ES" baseline="0" dirty="0"/>
              <a:t> </a:t>
            </a:r>
            <a:r>
              <a:rPr lang="es-ES" baseline="0" dirty="0" err="1"/>
              <a:t>that</a:t>
            </a:r>
            <a:r>
              <a:rPr lang="es-ES" baseline="0" dirty="0"/>
              <a:t> produce a </a:t>
            </a:r>
            <a:r>
              <a:rPr lang="es-ES" baseline="0" dirty="0" err="1"/>
              <a:t>charge</a:t>
            </a:r>
            <a:r>
              <a:rPr lang="es-ES" baseline="0" dirty="0"/>
              <a:t> </a:t>
            </a:r>
            <a:r>
              <a:rPr lang="es-ES" baseline="0" dirty="0" err="1"/>
              <a:t>breeding</a:t>
            </a:r>
            <a:r>
              <a:rPr lang="es-ES" baseline="0" dirty="0"/>
              <a:t> </a:t>
            </a:r>
            <a:r>
              <a:rPr lang="es-ES" baseline="0" dirty="0" err="1"/>
              <a:t>between</a:t>
            </a:r>
            <a:r>
              <a:rPr lang="es-ES" baseline="0" dirty="0"/>
              <a:t> 3 al 4.5. </a:t>
            </a:r>
            <a:r>
              <a:rPr lang="es-ES" baseline="0" dirty="0" err="1"/>
              <a:t>last</a:t>
            </a:r>
            <a:r>
              <a:rPr lang="es-ES" baseline="0" dirty="0"/>
              <a:t> </a:t>
            </a:r>
            <a:r>
              <a:rPr lang="es-ES" baseline="0" dirty="0" err="1"/>
              <a:t>year</a:t>
            </a:r>
            <a:r>
              <a:rPr lang="es-ES" baseline="0" dirty="0"/>
              <a:t> </a:t>
            </a:r>
            <a:r>
              <a:rPr lang="es-ES" baseline="0" dirty="0" err="1"/>
              <a:t>the</a:t>
            </a:r>
            <a:r>
              <a:rPr lang="es-ES" baseline="0" dirty="0"/>
              <a:t> A/Q ratio 2 </a:t>
            </a:r>
            <a:r>
              <a:rPr lang="es-ES" baseline="0" dirty="0" err="1"/>
              <a:t>was</a:t>
            </a:r>
            <a:r>
              <a:rPr lang="es-ES" baseline="0" dirty="0"/>
              <a:t> </a:t>
            </a:r>
            <a:r>
              <a:rPr lang="es-ES" baseline="0" dirty="0" err="1"/>
              <a:t>successfully</a:t>
            </a:r>
            <a:r>
              <a:rPr lang="es-ES" baseline="0" dirty="0"/>
              <a:t> </a:t>
            </a:r>
            <a:r>
              <a:rPr lang="es-ES" baseline="0" dirty="0" err="1"/>
              <a:t>proved</a:t>
            </a:r>
            <a:r>
              <a:rPr lang="es-ES" baseline="0" dirty="0"/>
              <a:t>.</a:t>
            </a:r>
          </a:p>
          <a:p>
            <a:endParaRPr lang="es-E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4-rod-RFQ is designed to accelerate radioactive ions with a charge-to-mass ratio larger than 1/4.5 from 5 </a:t>
            </a:r>
            <a:r>
              <a:rPr lang="en-GB" sz="1200" kern="1200" dirty="0" err="1">
                <a:solidFill>
                  <a:schemeClr val="tx1"/>
                </a:solidFill>
                <a:effectLst/>
                <a:latin typeface="+mn-lt"/>
                <a:ea typeface="+mn-ea"/>
                <a:cs typeface="+mn-cs"/>
              </a:rPr>
              <a:t>keV</a:t>
            </a:r>
            <a:r>
              <a:rPr lang="en-GB" sz="1200" kern="1200" dirty="0">
                <a:solidFill>
                  <a:schemeClr val="tx1"/>
                </a:solidFill>
                <a:effectLst/>
                <a:latin typeface="+mn-lt"/>
                <a:ea typeface="+mn-ea"/>
                <a:cs typeface="+mn-cs"/>
              </a:rPr>
              <a:t>/u to 300 </a:t>
            </a:r>
            <a:r>
              <a:rPr lang="en-GB" sz="1200" kern="1200" dirty="0" err="1">
                <a:solidFill>
                  <a:schemeClr val="tx1"/>
                </a:solidFill>
                <a:effectLst/>
                <a:latin typeface="+mn-lt"/>
                <a:ea typeface="+mn-ea"/>
                <a:cs typeface="+mn-cs"/>
              </a:rPr>
              <a:t>keV</a:t>
            </a:r>
            <a:r>
              <a:rPr lang="en-GB" sz="1200" kern="1200" dirty="0">
                <a:solidFill>
                  <a:schemeClr val="tx1"/>
                </a:solidFill>
                <a:effectLst/>
                <a:latin typeface="+mn-lt"/>
                <a:ea typeface="+mn-ea"/>
                <a:cs typeface="+mn-cs"/>
              </a:rPr>
              <a:t>/u . The RF </a:t>
            </a:r>
            <a:r>
              <a:rPr lang="en-GB" sz="1200" kern="1200" dirty="0" err="1">
                <a:solidFill>
                  <a:schemeClr val="tx1"/>
                </a:solidFill>
                <a:effectLst/>
                <a:latin typeface="+mn-lt"/>
                <a:ea typeface="+mn-ea"/>
                <a:cs typeface="+mn-cs"/>
              </a:rPr>
              <a:t>Quadrupole</a:t>
            </a:r>
            <a:r>
              <a:rPr lang="en-GB" sz="1200" kern="1200" dirty="0">
                <a:solidFill>
                  <a:schemeClr val="tx1"/>
                </a:solidFill>
                <a:effectLst/>
                <a:latin typeface="+mn-lt"/>
                <a:ea typeface="+mn-ea"/>
                <a:cs typeface="+mn-cs"/>
              </a:rPr>
              <a:t> field provides transverse focusing for the low energy ions while a modulation of the four rods performs a smooth bunching and acceleration of the injected 100 µs bunch.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The IH-Structure (IHS) </a:t>
            </a:r>
            <a:r>
              <a:rPr lang="fr-FR" sz="1200" u="sng" kern="1200" dirty="0">
                <a:solidFill>
                  <a:schemeClr val="tx1"/>
                </a:solidFill>
                <a:effectLst/>
                <a:latin typeface="+mn-lt"/>
                <a:ea typeface="+mn-ea"/>
                <a:cs typeface="+mn-cs"/>
                <a:hlinkClick r:id="rId3" action="ppaction://hlinkfile"/>
              </a:rPr>
              <a:t>[8]</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is</a:t>
            </a:r>
            <a:r>
              <a:rPr lang="fr-FR" sz="1200" kern="1200" dirty="0">
                <a:solidFill>
                  <a:schemeClr val="tx1"/>
                </a:solidFill>
                <a:effectLst/>
                <a:latin typeface="+mn-lt"/>
                <a:ea typeface="+mn-ea"/>
                <a:cs typeface="+mn-cs"/>
              </a:rPr>
              <a:t> a compact </a:t>
            </a:r>
            <a:r>
              <a:rPr lang="fr-FR" sz="1200" kern="1200" dirty="0" err="1">
                <a:solidFill>
                  <a:schemeClr val="tx1"/>
                </a:solidFill>
                <a:effectLst/>
                <a:latin typeface="+mn-lt"/>
                <a:ea typeface="+mn-ea"/>
                <a:cs typeface="+mn-cs"/>
              </a:rPr>
              <a:t>cavity</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containing</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separated</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regions</a:t>
            </a:r>
            <a:r>
              <a:rPr lang="fr-FR" sz="1200" kern="1200" dirty="0">
                <a:solidFill>
                  <a:schemeClr val="tx1"/>
                </a:solidFill>
                <a:effectLst/>
                <a:latin typeface="+mn-lt"/>
                <a:ea typeface="+mn-ea"/>
                <a:cs typeface="+mn-cs"/>
              </a:rPr>
              <a:t> of </a:t>
            </a:r>
            <a:r>
              <a:rPr lang="fr-FR" sz="1200" kern="1200" dirty="0" err="1">
                <a:solidFill>
                  <a:schemeClr val="tx1"/>
                </a:solidFill>
                <a:effectLst/>
                <a:latin typeface="+mn-lt"/>
                <a:ea typeface="+mn-ea"/>
                <a:cs typeface="+mn-cs"/>
              </a:rPr>
              <a:t>acceleration</a:t>
            </a:r>
            <a:r>
              <a:rPr lang="fr-FR" sz="1200" kern="1200" dirty="0">
                <a:solidFill>
                  <a:schemeClr val="tx1"/>
                </a:solidFill>
                <a:effectLst/>
                <a:latin typeface="+mn-lt"/>
                <a:ea typeface="+mn-ea"/>
                <a:cs typeface="+mn-cs"/>
              </a:rPr>
              <a:t> and </a:t>
            </a:r>
            <a:r>
              <a:rPr lang="fr-FR" sz="1200" kern="1200" dirty="0" err="1">
                <a:solidFill>
                  <a:schemeClr val="tx1"/>
                </a:solidFill>
                <a:effectLst/>
                <a:latin typeface="+mn-lt"/>
                <a:ea typeface="+mn-ea"/>
                <a:cs typeface="+mn-cs"/>
              </a:rPr>
              <a:t>focusing</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including</a:t>
            </a:r>
            <a:r>
              <a:rPr lang="fr-FR" sz="1200" kern="1200" dirty="0">
                <a:solidFill>
                  <a:schemeClr val="tx1"/>
                </a:solidFill>
                <a:effectLst/>
                <a:latin typeface="+mn-lt"/>
                <a:ea typeface="+mn-ea"/>
                <a:cs typeface="+mn-cs"/>
              </a:rPr>
              <a:t> a triplet of </a:t>
            </a:r>
            <a:r>
              <a:rPr lang="fr-FR" sz="1200" kern="1200" dirty="0" err="1">
                <a:solidFill>
                  <a:schemeClr val="tx1"/>
                </a:solidFill>
                <a:effectLst/>
                <a:latin typeface="+mn-lt"/>
                <a:ea typeface="+mn-ea"/>
                <a:cs typeface="+mn-cs"/>
              </a:rPr>
              <a:t>quadrupoles</a:t>
            </a:r>
            <a:r>
              <a:rPr lang="fr-FR" sz="1200" kern="1200" dirty="0">
                <a:solidFill>
                  <a:schemeClr val="tx1"/>
                </a:solidFill>
                <a:effectLst/>
                <a:latin typeface="+mn-lt"/>
                <a:ea typeface="+mn-ea"/>
                <a:cs typeface="+mn-cs"/>
              </a:rPr>
              <a:t> and a section of drift tubes operating as a </a:t>
            </a:r>
            <a:r>
              <a:rPr lang="fr-FR" sz="1200" kern="1200" dirty="0" err="1">
                <a:solidFill>
                  <a:schemeClr val="tx1"/>
                </a:solidFill>
                <a:effectLst/>
                <a:latin typeface="+mn-lt"/>
                <a:ea typeface="+mn-ea"/>
                <a:cs typeface="+mn-cs"/>
              </a:rPr>
              <a:t>re-buncher</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boosting</a:t>
            </a:r>
            <a:r>
              <a:rPr lang="fr-FR" sz="1200" kern="1200" dirty="0">
                <a:solidFill>
                  <a:schemeClr val="tx1"/>
                </a:solidFill>
                <a:effectLst/>
                <a:latin typeface="+mn-lt"/>
                <a:ea typeface="+mn-ea"/>
                <a:cs typeface="+mn-cs"/>
              </a:rPr>
              <a:t> the </a:t>
            </a:r>
            <a:r>
              <a:rPr lang="fr-FR" sz="1200" kern="1200" dirty="0" err="1">
                <a:solidFill>
                  <a:schemeClr val="tx1"/>
                </a:solidFill>
                <a:effectLst/>
                <a:latin typeface="+mn-lt"/>
                <a:ea typeface="+mn-ea"/>
                <a:cs typeface="+mn-cs"/>
              </a:rPr>
              <a:t>beam</a:t>
            </a:r>
            <a:r>
              <a:rPr lang="fr-FR" sz="1200" kern="1200" dirty="0">
                <a:solidFill>
                  <a:schemeClr val="tx1"/>
                </a:solidFill>
                <a:effectLst/>
                <a:latin typeface="+mn-lt"/>
                <a:ea typeface="+mn-ea"/>
                <a:cs typeface="+mn-cs"/>
              </a:rPr>
              <a:t> </a:t>
            </a:r>
            <a:r>
              <a:rPr lang="fr-FR" sz="1200" kern="1200" dirty="0" err="1">
                <a:solidFill>
                  <a:schemeClr val="tx1"/>
                </a:solidFill>
                <a:effectLst/>
                <a:latin typeface="+mn-lt"/>
                <a:ea typeface="+mn-ea"/>
                <a:cs typeface="+mn-cs"/>
              </a:rPr>
              <a:t>from</a:t>
            </a:r>
            <a:r>
              <a:rPr lang="fr-FR" sz="1200" kern="1200" dirty="0">
                <a:solidFill>
                  <a:schemeClr val="tx1"/>
                </a:solidFill>
                <a:effectLst/>
                <a:latin typeface="+mn-lt"/>
                <a:ea typeface="+mn-ea"/>
                <a:cs typeface="+mn-cs"/>
              </a:rPr>
              <a:t> 0.3 MeV/u to an </a:t>
            </a:r>
            <a:r>
              <a:rPr lang="fr-FR" sz="1200" kern="1200" dirty="0" err="1">
                <a:solidFill>
                  <a:schemeClr val="tx1"/>
                </a:solidFill>
                <a:effectLst/>
                <a:latin typeface="+mn-lt"/>
                <a:ea typeface="+mn-ea"/>
                <a:cs typeface="+mn-cs"/>
              </a:rPr>
              <a:t>energy</a:t>
            </a:r>
            <a:r>
              <a:rPr lang="fr-FR" sz="1200" kern="1200" dirty="0">
                <a:solidFill>
                  <a:schemeClr val="tx1"/>
                </a:solidFill>
                <a:effectLst/>
                <a:latin typeface="+mn-lt"/>
                <a:ea typeface="+mn-ea"/>
                <a:cs typeface="+mn-cs"/>
              </a:rPr>
              <a:t> value </a:t>
            </a:r>
            <a:r>
              <a:rPr lang="fr-FR" sz="1200" kern="1200" dirty="0" err="1">
                <a:solidFill>
                  <a:schemeClr val="tx1"/>
                </a:solidFill>
                <a:effectLst/>
                <a:latin typeface="+mn-lt"/>
                <a:ea typeface="+mn-ea"/>
                <a:cs typeface="+mn-cs"/>
              </a:rPr>
              <a:t>between</a:t>
            </a:r>
            <a:r>
              <a:rPr lang="fr-FR" sz="1200" kern="1200" dirty="0">
                <a:solidFill>
                  <a:schemeClr val="tx1"/>
                </a:solidFill>
                <a:effectLst/>
                <a:latin typeface="+mn-lt"/>
                <a:ea typeface="+mn-ea"/>
                <a:cs typeface="+mn-cs"/>
              </a:rPr>
              <a:t> 1.1 and 1.2 MeV/u, by </a:t>
            </a:r>
            <a:r>
              <a:rPr lang="fr-FR" sz="1200" kern="1200" dirty="0" err="1">
                <a:solidFill>
                  <a:schemeClr val="tx1"/>
                </a:solidFill>
                <a:effectLst/>
                <a:latin typeface="+mn-lt"/>
                <a:ea typeface="+mn-ea"/>
                <a:cs typeface="+mn-cs"/>
              </a:rPr>
              <a:t>providing</a:t>
            </a:r>
            <a:r>
              <a:rPr lang="fr-FR" sz="1200" kern="1200" dirty="0">
                <a:solidFill>
                  <a:schemeClr val="tx1"/>
                </a:solidFill>
                <a:effectLst/>
                <a:latin typeface="+mn-lt"/>
                <a:ea typeface="+mn-ea"/>
                <a:cs typeface="+mn-cs"/>
              </a:rPr>
              <a:t> an effective voltage of up to 4.2 M</a:t>
            </a:r>
            <a:r>
              <a:rPr lang="es-ES_tradnl" sz="1200" kern="1200" dirty="0">
                <a:solidFill>
                  <a:schemeClr val="tx1"/>
                </a:solidFill>
                <a:effectLst/>
                <a:latin typeface="+mn-lt"/>
                <a:ea typeface="+mn-ea"/>
                <a:cs typeface="+mn-cs"/>
              </a:rPr>
              <a:t>V. </a:t>
            </a:r>
            <a:r>
              <a:rPr lang="fr-FR" sz="1200" kern="1200" dirty="0">
                <a:solidFill>
                  <a:schemeClr val="tx1"/>
                </a:solidFill>
                <a:effectLst/>
                <a:latin typeface="+mn-lt"/>
                <a:ea typeface="+mn-ea"/>
                <a:cs typeface="+mn-cs"/>
              </a:rPr>
              <a:t>The </a:t>
            </a:r>
            <a:r>
              <a:rPr lang="fr-FR" sz="1200" kern="1200" dirty="0" err="1">
                <a:solidFill>
                  <a:schemeClr val="tx1"/>
                </a:solidFill>
                <a:effectLst/>
                <a:latin typeface="+mn-lt"/>
                <a:ea typeface="+mn-ea"/>
                <a:cs typeface="+mn-cs"/>
              </a:rPr>
              <a:t>whole</a:t>
            </a:r>
            <a:r>
              <a:rPr lang="fr-FR" sz="1200" kern="1200" dirty="0">
                <a:solidFill>
                  <a:schemeClr val="tx1"/>
                </a:solidFill>
                <a:effectLst/>
                <a:latin typeface="+mn-lt"/>
                <a:ea typeface="+mn-ea"/>
                <a:cs typeface="+mn-cs"/>
              </a:rPr>
              <a:t> structure has 20 gaps and a total </a:t>
            </a:r>
            <a:r>
              <a:rPr lang="fr-FR" sz="1200" kern="1200" dirty="0" err="1">
                <a:solidFill>
                  <a:schemeClr val="tx1"/>
                </a:solidFill>
                <a:effectLst/>
                <a:latin typeface="+mn-lt"/>
                <a:ea typeface="+mn-ea"/>
                <a:cs typeface="+mn-cs"/>
              </a:rPr>
              <a:t>length</a:t>
            </a:r>
            <a:r>
              <a:rPr lang="fr-FR" sz="1200" kern="1200" dirty="0">
                <a:solidFill>
                  <a:schemeClr val="tx1"/>
                </a:solidFill>
                <a:effectLst/>
                <a:latin typeface="+mn-lt"/>
                <a:ea typeface="+mn-ea"/>
                <a:cs typeface="+mn-cs"/>
              </a:rPr>
              <a:t> of 1.5 m. </a:t>
            </a:r>
            <a:endParaRPr lang="es-ES_tradnl" sz="1200" kern="1200" dirty="0">
              <a:solidFill>
                <a:schemeClr val="tx1"/>
              </a:solidFill>
              <a:effectLst/>
              <a:latin typeface="+mn-lt"/>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fld id="{E2692720-820E-47C1-8A16-C0C1611DAAD1}" type="slidenum">
              <a:rPr lang="en-US" smtClean="0"/>
              <a:pPr/>
              <a:t>39</a:t>
            </a:fld>
            <a:endParaRPr lang="en-US"/>
          </a:p>
        </p:txBody>
      </p:sp>
    </p:spTree>
    <p:extLst>
      <p:ext uri="{BB962C8B-B14F-4D97-AF65-F5344CB8AC3E}">
        <p14:creationId xmlns:p14="http://schemas.microsoft.com/office/powerpoint/2010/main" val="891582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4" name="3 Marcador de fecha"/>
          <p:cNvSpPr>
            <a:spLocks noGrp="1"/>
          </p:cNvSpPr>
          <p:nvPr>
            <p:ph type="dt" sz="half" idx="10"/>
          </p:nvPr>
        </p:nvSpPr>
        <p:spPr>
          <a:xfrm>
            <a:off x="457200" y="6356351"/>
            <a:ext cx="2133600" cy="365125"/>
          </a:xfrm>
          <a:prstGeom prst="rect">
            <a:avLst/>
          </a:prstGeom>
        </p:spPr>
        <p:txBody>
          <a:bodyPr/>
          <a:lstStyle/>
          <a:p>
            <a:fld id="{1D6F340B-7190-40FF-934E-E0E3AA9C7B67}" type="datetimeFigureOut">
              <a:rPr lang="en-US" smtClean="0"/>
              <a:pPr/>
              <a:t>1/20/25</a:t>
            </a:fld>
            <a:endParaRPr lang="en-US"/>
          </a:p>
        </p:txBody>
      </p:sp>
      <p:sp>
        <p:nvSpPr>
          <p:cNvPr id="5" name="4 Marcador de pie de página"/>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5 Marcador de número de diapositiva"/>
          <p:cNvSpPr>
            <a:spLocks noGrp="1"/>
          </p:cNvSpPr>
          <p:nvPr>
            <p:ph type="sldNum" sz="quarter" idx="12"/>
          </p:nvPr>
        </p:nvSpPr>
        <p:spPr>
          <a:xfrm>
            <a:off x="6553200" y="6356351"/>
            <a:ext cx="2133600" cy="365125"/>
          </a:xfrm>
          <a:prstGeom prst="rect">
            <a:avLst/>
          </a:prstGeom>
        </p:spPr>
        <p:txBody>
          <a:bodyPr/>
          <a:lstStyle/>
          <a:p>
            <a:fld id="{F0D1FBD9-AEF6-4746-BA9D-5AE01E4675A2}" type="slidenum">
              <a:rPr lang="en-US" smtClean="0"/>
              <a:pPr/>
              <a:t>‹Nº›</a:t>
            </a:fld>
            <a:endParaRPr lang="en-US"/>
          </a:p>
        </p:txBody>
      </p:sp>
      <p:grpSp>
        <p:nvGrpSpPr>
          <p:cNvPr id="10" name="9 Grupo"/>
          <p:cNvGrpSpPr/>
          <p:nvPr userDrawn="1"/>
        </p:nvGrpSpPr>
        <p:grpSpPr>
          <a:xfrm>
            <a:off x="0" y="6215082"/>
            <a:ext cx="9144000" cy="642919"/>
            <a:chOff x="0" y="6215082"/>
            <a:chExt cx="9144000" cy="642918"/>
          </a:xfrm>
        </p:grpSpPr>
        <p:sp>
          <p:nvSpPr>
            <p:cNvPr id="7" name="6 Rectángulo"/>
            <p:cNvSpPr/>
            <p:nvPr userDrawn="1"/>
          </p:nvSpPr>
          <p:spPr>
            <a:xfrm>
              <a:off x="0" y="6286520"/>
              <a:ext cx="9144000" cy="57148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7 Rectángulo"/>
            <p:cNvSpPr/>
            <p:nvPr userDrawn="1"/>
          </p:nvSpPr>
          <p:spPr>
            <a:xfrm>
              <a:off x="0" y="6215082"/>
              <a:ext cx="9144000" cy="809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a:xfrm>
            <a:off x="457200" y="6356351"/>
            <a:ext cx="2133600" cy="365125"/>
          </a:xfrm>
          <a:prstGeom prst="rect">
            <a:avLst/>
          </a:prstGeom>
        </p:spPr>
        <p:txBody>
          <a:bodyPr/>
          <a:lstStyle/>
          <a:p>
            <a:fld id="{1D6F340B-7190-40FF-934E-E0E3AA9C7B67}" type="datetimeFigureOut">
              <a:rPr lang="en-US" smtClean="0"/>
              <a:pPr/>
              <a:t>1/20/25</a:t>
            </a:fld>
            <a:endParaRPr lang="en-US"/>
          </a:p>
        </p:txBody>
      </p:sp>
      <p:sp>
        <p:nvSpPr>
          <p:cNvPr id="5" name="4 Marcador de pie de página"/>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5 Marcador de número de diapositiva"/>
          <p:cNvSpPr>
            <a:spLocks noGrp="1"/>
          </p:cNvSpPr>
          <p:nvPr>
            <p:ph type="sldNum" sz="quarter" idx="12"/>
          </p:nvPr>
        </p:nvSpPr>
        <p:spPr>
          <a:xfrm>
            <a:off x="6553200" y="6356351"/>
            <a:ext cx="2133600" cy="365125"/>
          </a:xfrm>
          <a:prstGeom prst="rect">
            <a:avLst/>
          </a:prstGeom>
        </p:spPr>
        <p:txBody>
          <a:bodyPr/>
          <a:lstStyle/>
          <a:p>
            <a:fld id="{F0D1FBD9-AEF6-4746-BA9D-5AE01E4675A2}"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2057400" cy="5851525"/>
          </a:xfrm>
        </p:spPr>
        <p:txBody>
          <a:bodyPr vert="eaVert"/>
          <a:lstStyle/>
          <a:p>
            <a:r>
              <a:rPr lang="es-ES"/>
              <a:t>Haga clic para modificar el estilo de título del patrón</a:t>
            </a:r>
            <a:endParaRPr lang="en-US"/>
          </a:p>
        </p:txBody>
      </p:sp>
      <p:sp>
        <p:nvSpPr>
          <p:cNvPr id="3" name="2 Marcador de texto vertical"/>
          <p:cNvSpPr>
            <a:spLocks noGrp="1"/>
          </p:cNvSpPr>
          <p:nvPr>
            <p:ph type="body" orient="vert" idx="1"/>
          </p:nvPr>
        </p:nvSpPr>
        <p:spPr>
          <a:xfrm>
            <a:off x="457200" y="274639"/>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a:xfrm>
            <a:off x="457200" y="6356351"/>
            <a:ext cx="2133600" cy="365125"/>
          </a:xfrm>
          <a:prstGeom prst="rect">
            <a:avLst/>
          </a:prstGeom>
        </p:spPr>
        <p:txBody>
          <a:bodyPr/>
          <a:lstStyle/>
          <a:p>
            <a:fld id="{1D6F340B-7190-40FF-934E-E0E3AA9C7B67}" type="datetimeFigureOut">
              <a:rPr lang="en-US" smtClean="0"/>
              <a:pPr/>
              <a:t>1/20/25</a:t>
            </a:fld>
            <a:endParaRPr lang="en-US"/>
          </a:p>
        </p:txBody>
      </p:sp>
      <p:sp>
        <p:nvSpPr>
          <p:cNvPr id="5" name="4 Marcador de pie de página"/>
          <p:cNvSpPr>
            <a:spLocks noGrp="1"/>
          </p:cNvSpPr>
          <p:nvPr>
            <p:ph type="ftr" sz="quarter" idx="11"/>
          </p:nvPr>
        </p:nvSpPr>
        <p:spPr>
          <a:xfrm>
            <a:off x="3124200" y="6356351"/>
            <a:ext cx="2895600" cy="365125"/>
          </a:xfrm>
          <a:prstGeom prst="rect">
            <a:avLst/>
          </a:prstGeom>
        </p:spPr>
        <p:txBody>
          <a:bodyPr/>
          <a:lstStyle/>
          <a:p>
            <a:endParaRPr lang="en-US"/>
          </a:p>
        </p:txBody>
      </p:sp>
      <p:sp>
        <p:nvSpPr>
          <p:cNvPr id="6" name="5 Marcador de número de diapositiva"/>
          <p:cNvSpPr>
            <a:spLocks noGrp="1"/>
          </p:cNvSpPr>
          <p:nvPr>
            <p:ph type="sldNum" sz="quarter" idx="12"/>
          </p:nvPr>
        </p:nvSpPr>
        <p:spPr>
          <a:xfrm>
            <a:off x="6553200" y="6356351"/>
            <a:ext cx="2133600" cy="365125"/>
          </a:xfrm>
          <a:prstGeom prst="rect">
            <a:avLst/>
          </a:prstGeom>
        </p:spPr>
        <p:txBody>
          <a:bodyPr/>
          <a:lstStyle/>
          <a:p>
            <a:fld id="{F0D1FBD9-AEF6-4746-BA9D-5AE01E4675A2}" type="slidenum">
              <a:rPr lang="en-US" smtClean="0"/>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5572132" y="6492240"/>
            <a:ext cx="1920240" cy="365760"/>
          </a:xfrm>
          <a:prstGeom prst="rect">
            <a:avLst/>
          </a:prstGeom>
        </p:spPr>
        <p:txBody>
          <a:bodyPr/>
          <a:lstStyle/>
          <a:p>
            <a:fld id="{1D6F340B-7190-40FF-934E-E0E3AA9C7B67}" type="datetimeFigureOut">
              <a:rPr lang="en-US" smtClean="0"/>
              <a:pPr/>
              <a:t>1/20/25</a:t>
            </a:fld>
            <a:endParaRPr lang="en-US" dirty="0"/>
          </a:p>
        </p:txBody>
      </p:sp>
      <p:sp>
        <p:nvSpPr>
          <p:cNvPr id="3" name="2 Marcador de pie de página"/>
          <p:cNvSpPr>
            <a:spLocks noGrp="1"/>
          </p:cNvSpPr>
          <p:nvPr>
            <p:ph type="ftr" sz="quarter" idx="11"/>
          </p:nvPr>
        </p:nvSpPr>
        <p:spPr>
          <a:xfrm>
            <a:off x="142844" y="6492876"/>
            <a:ext cx="5500726" cy="365125"/>
          </a:xfrm>
          <a:prstGeom prst="rect">
            <a:avLst/>
          </a:prstGeom>
        </p:spPr>
        <p:txBody>
          <a:bodyPr/>
          <a:lstStyle/>
          <a:p>
            <a:endParaRPr lang="en-US" dirty="0"/>
          </a:p>
        </p:txBody>
      </p:sp>
      <p:sp>
        <p:nvSpPr>
          <p:cNvPr id="4" name="3 Marcador de número de diapositiva"/>
          <p:cNvSpPr>
            <a:spLocks noGrp="1"/>
          </p:cNvSpPr>
          <p:nvPr>
            <p:ph type="sldNum" sz="quarter" idx="12"/>
          </p:nvPr>
        </p:nvSpPr>
        <p:spPr>
          <a:xfrm>
            <a:off x="8643966" y="6492876"/>
            <a:ext cx="365760" cy="365125"/>
          </a:xfrm>
          <a:prstGeom prst="rect">
            <a:avLst/>
          </a:prstGeom>
        </p:spPr>
        <p:txBody>
          <a:bodyPr/>
          <a:lstStyle/>
          <a:p>
            <a:fld id="{F0D1FBD9-AEF6-4746-BA9D-5AE01E4675A2}" type="slidenum">
              <a:rPr lang="en-US" smtClean="0"/>
              <a:pPr/>
              <a:t>‹Nº›</a:t>
            </a:fld>
            <a:endParaRPr lang="en-US" dirty="0"/>
          </a:p>
        </p:txBody>
      </p:sp>
      <p:sp>
        <p:nvSpPr>
          <p:cNvPr id="9" name="8 Rectángulo"/>
          <p:cNvSpPr/>
          <p:nvPr userDrawn="1"/>
        </p:nvSpPr>
        <p:spPr>
          <a:xfrm>
            <a:off x="0" y="6429397"/>
            <a:ext cx="9144000" cy="428604"/>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9 Rectángulo"/>
          <p:cNvSpPr/>
          <p:nvPr userDrawn="1"/>
        </p:nvSpPr>
        <p:spPr>
          <a:xfrm>
            <a:off x="0" y="6357958"/>
            <a:ext cx="9144000" cy="7141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p>
            <a:r>
              <a:rPr lang="en-US" dirty="0"/>
              <a:t>Click to edit Master title style</a:t>
            </a:r>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7" name="Rectangle 4">
            <a:extLst>
              <a:ext uri="{FF2B5EF4-FFF2-40B4-BE49-F238E27FC236}">
                <a16:creationId xmlns:a16="http://schemas.microsoft.com/office/drawing/2014/main" id="{00D380D4-28CD-6148-B2E6-E5508490D3D1}"/>
              </a:ext>
            </a:extLst>
          </p:cNvPr>
          <p:cNvSpPr>
            <a:spLocks noGrp="1" noChangeArrowheads="1"/>
          </p:cNvSpPr>
          <p:nvPr>
            <p:ph type="ftr" sz="quarter" idx="3"/>
          </p:nvPr>
        </p:nvSpPr>
        <p:spPr bwMode="auto">
          <a:xfrm>
            <a:off x="1354882" y="6605507"/>
            <a:ext cx="6728058" cy="27863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100" b="0" i="0">
                <a:latin typeface="Copperplate"/>
                <a:cs typeface="+mn-cs"/>
              </a:defRPr>
            </a:lvl1pPr>
          </a:lstStyle>
          <a:p>
            <a:pPr algn="l">
              <a:defRPr/>
            </a:pPr>
            <a:r>
              <a:rPr lang="es-ES_tradnl"/>
              <a:t>María J. Gª Borge – IUPAP WG.9 Nuclear Science Symposium, London, UK, August 2 - 3, 2019</a:t>
            </a:r>
            <a:endParaRPr lang="es-ES" dirty="0"/>
          </a:p>
        </p:txBody>
      </p:sp>
    </p:spTree>
    <p:extLst>
      <p:ext uri="{BB962C8B-B14F-4D97-AF65-F5344CB8AC3E}">
        <p14:creationId xmlns:p14="http://schemas.microsoft.com/office/powerpoint/2010/main" val="2565677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43608" y="-8"/>
            <a:ext cx="7643192" cy="980736"/>
          </a:xfrm>
        </p:spPr>
        <p:txBody>
          <a:bodyPr/>
          <a:lstStyle>
            <a:lvl1pPr>
              <a:defRPr>
                <a:solidFill>
                  <a:srgbClr val="29348C"/>
                </a:solidFill>
              </a:defRPr>
            </a:lvl1pPr>
          </a:lstStyle>
          <a:p>
            <a:endParaRPr lang="en-US" dirty="0"/>
          </a:p>
        </p:txBody>
      </p:sp>
      <p:sp>
        <p:nvSpPr>
          <p:cNvPr id="3" name="Content Placeholder 2"/>
          <p:cNvSpPr>
            <a:spLocks noGrp="1"/>
          </p:cNvSpPr>
          <p:nvPr>
            <p:ph idx="1"/>
          </p:nvPr>
        </p:nvSpPr>
        <p:spPr>
          <a:xfrm>
            <a:off x="1094928" y="1340768"/>
            <a:ext cx="7653536" cy="4525963"/>
          </a:xfrm>
        </p:spPr>
        <p:txBody>
          <a:bodyPr/>
          <a:lstStyle>
            <a:lvl1pPr>
              <a:buFontTx/>
              <a:buBlip>
                <a:blip r:embed="rId2"/>
              </a:buBlip>
              <a:defRPr sz="1800"/>
            </a:lvl1pPr>
            <a:lvl2pPr>
              <a:buFont typeface="Wingdings" pitchFamily="2" charset="2"/>
              <a:buChar char="Ø"/>
              <a:defRPr sz="1600"/>
            </a:lvl2pPr>
            <a:lvl3pPr>
              <a:defRPr sz="1600"/>
            </a:lvl3pPr>
            <a:lvl5pPr>
              <a:buNone/>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6" name="Slide Number Placeholder 5"/>
          <p:cNvSpPr>
            <a:spLocks noGrp="1"/>
          </p:cNvSpPr>
          <p:nvPr>
            <p:ph type="sldNum" sz="quarter" idx="12"/>
          </p:nvPr>
        </p:nvSpPr>
        <p:spPr>
          <a:xfrm>
            <a:off x="3878560" y="6428358"/>
            <a:ext cx="2133600" cy="365125"/>
          </a:xfrm>
        </p:spPr>
        <p:txBody>
          <a:bodyPr/>
          <a:lstStyle/>
          <a:p>
            <a:fld id="{DCE4B40A-67BA-4787-801A-16EE65008C21}" type="slidenum">
              <a:rPr lang="en-US" smtClean="0"/>
              <a:pPr/>
              <a:t>‹Nº›</a:t>
            </a:fld>
            <a:endParaRPr lang="en-US"/>
          </a:p>
        </p:txBody>
      </p:sp>
      <p:sp>
        <p:nvSpPr>
          <p:cNvPr id="12" name="Text Placeholder 11"/>
          <p:cNvSpPr>
            <a:spLocks noGrp="1"/>
          </p:cNvSpPr>
          <p:nvPr>
            <p:ph type="body" sz="quarter" idx="13" hasCustomPrompt="1"/>
          </p:nvPr>
        </p:nvSpPr>
        <p:spPr>
          <a:xfrm>
            <a:off x="1043608" y="6453013"/>
            <a:ext cx="2519362" cy="360363"/>
          </a:xfrm>
        </p:spPr>
        <p:txBody>
          <a:bodyPr>
            <a:noAutofit/>
          </a:bodyPr>
          <a:lstStyle>
            <a:lvl1pPr>
              <a:buFontTx/>
              <a:buNone/>
              <a:defRPr sz="1200"/>
            </a:lvl1pPr>
            <a:lvl2pPr>
              <a:buFontTx/>
              <a:buNone/>
              <a:defRPr sz="1400"/>
            </a:lvl2pPr>
            <a:lvl3pPr>
              <a:buFontTx/>
              <a:buNone/>
              <a:defRPr sz="1400"/>
            </a:lvl3pPr>
            <a:lvl4pPr>
              <a:buFontTx/>
              <a:buNone/>
              <a:defRPr sz="1400"/>
            </a:lvl4pPr>
            <a:lvl5pPr>
              <a:buFontTx/>
              <a:buNone/>
              <a:defRPr sz="1400"/>
            </a:lvl5pPr>
          </a:lstStyle>
          <a:p>
            <a:pPr lvl="0"/>
            <a:r>
              <a:rPr lang="en-US" dirty="0"/>
              <a:t>References</a:t>
            </a:r>
          </a:p>
        </p:txBody>
      </p:sp>
    </p:spTree>
    <p:extLst>
      <p:ext uri="{BB962C8B-B14F-4D97-AF65-F5344CB8AC3E}">
        <p14:creationId xmlns:p14="http://schemas.microsoft.com/office/powerpoint/2010/main" val="41798934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14"/>
            <a:ext cx="8229600" cy="1143000"/>
          </a:xfrm>
        </p:spPr>
        <p:txBody>
          <a:bodyPr/>
          <a:lstStyle/>
          <a:p>
            <a:r>
              <a:rPr lang="es-ES" dirty="0"/>
              <a:t>Haga clic para modificar el estilo de título del patrón</a:t>
            </a:r>
            <a:endParaRPr lang="en-US" dirty="0"/>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
        <p:nvSpPr>
          <p:cNvPr id="3" name="2 Marcador de contenido"/>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contenido"/>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a:t>Haga clic para modificar el estilo de título del patrón</a:t>
            </a:r>
            <a:endParaRPr lang="en-US"/>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153611"/>
            <a:ext cx="8229600" cy="1143000"/>
          </a:xfrm>
          <a:prstGeom prst="rect">
            <a:avLst/>
          </a:prstGeom>
        </p:spPr>
        <p:txBody>
          <a:bodyPr vert="horz" lIns="91440" tIns="45720" rIns="91440" bIns="45720" rtlCol="0" anchor="ctr">
            <a:normAutofit/>
          </a:bodyPr>
          <a:lstStyle/>
          <a:p>
            <a:r>
              <a:rPr lang="es-ES" dirty="0"/>
              <a:t>Haga clic para modificar el estilo de</a:t>
            </a:r>
            <a:endParaRPr lang="en-US" dirty="0"/>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14" name="13 Rectángulo"/>
          <p:cNvSpPr/>
          <p:nvPr/>
        </p:nvSpPr>
        <p:spPr>
          <a:xfrm>
            <a:off x="0" y="6500834"/>
            <a:ext cx="9144000" cy="357167"/>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14 Rectángulo"/>
          <p:cNvSpPr/>
          <p:nvPr/>
        </p:nvSpPr>
        <p:spPr>
          <a:xfrm>
            <a:off x="0" y="6419872"/>
            <a:ext cx="9144000" cy="8096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9 Rectángulo"/>
          <p:cNvSpPr/>
          <p:nvPr/>
        </p:nvSpPr>
        <p:spPr>
          <a:xfrm>
            <a:off x="0" y="785794"/>
            <a:ext cx="9144000" cy="8096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11 Rectángulo"/>
          <p:cNvSpPr/>
          <p:nvPr/>
        </p:nvSpPr>
        <p:spPr>
          <a:xfrm>
            <a:off x="-32" y="-24"/>
            <a:ext cx="9144000" cy="78581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15 CuadroTexto"/>
          <p:cNvSpPr txBox="1"/>
          <p:nvPr/>
        </p:nvSpPr>
        <p:spPr>
          <a:xfrm>
            <a:off x="2667000" y="6511467"/>
            <a:ext cx="4029092" cy="307777"/>
          </a:xfrm>
          <a:prstGeom prst="rect">
            <a:avLst/>
          </a:prstGeom>
          <a:noFill/>
        </p:spPr>
        <p:txBody>
          <a:bodyPr wrap="square" rtlCol="0">
            <a:spAutoFit/>
          </a:bodyPr>
          <a:lstStyle/>
          <a:p>
            <a:pPr algn="ctr"/>
            <a:r>
              <a:rPr lang="es-ES" sz="1400" dirty="0">
                <a:latin typeface="Franklin Gothic Medium Cond" pitchFamily="34" charset="0"/>
              </a:rPr>
              <a:t>Maria J.Gª Borge, Production of Exotic Nuclei</a:t>
            </a:r>
            <a:endParaRPr lang="en-US" sz="1400" dirty="0">
              <a:latin typeface="Franklin Gothic Medium Cond" pitchFamily="34" charset="0"/>
            </a:endParaRPr>
          </a:p>
        </p:txBody>
      </p:sp>
      <p:sp>
        <p:nvSpPr>
          <p:cNvPr id="18" name="17 CuadroTexto"/>
          <p:cNvSpPr txBox="1"/>
          <p:nvPr/>
        </p:nvSpPr>
        <p:spPr>
          <a:xfrm>
            <a:off x="8215338" y="6511467"/>
            <a:ext cx="928662" cy="307777"/>
          </a:xfrm>
          <a:prstGeom prst="rect">
            <a:avLst/>
          </a:prstGeom>
          <a:noFill/>
        </p:spPr>
        <p:txBody>
          <a:bodyPr wrap="square" rtlCol="0">
            <a:spAutoFit/>
          </a:bodyPr>
          <a:lstStyle/>
          <a:p>
            <a:fld id="{BF879EFE-E3E0-4CD3-9609-6464D1EC8534}" type="slidenum">
              <a:rPr lang="en-US" sz="1400" smtClean="0">
                <a:latin typeface="Franklin Gothic Medium Cond" pitchFamily="34" charset="0"/>
              </a:rPr>
              <a:pPr/>
              <a:t>‹Nº›</a:t>
            </a:fld>
            <a:endParaRPr lang="en-US" sz="1400" dirty="0">
              <a:latin typeface="Franklin Gothic Medium Cond" pitchFamily="34" charset="0"/>
            </a:endParaRPr>
          </a:p>
        </p:txBody>
      </p:sp>
      <p:pic>
        <p:nvPicPr>
          <p:cNvPr id="65538" name="Picture 2" descr="Logotipo del Gobierno de España y Ministerio"/>
          <p:cNvPicPr>
            <a:picLocks noChangeAspect="1" noChangeArrowheads="1"/>
          </p:cNvPicPr>
          <p:nvPr userDrawn="1"/>
        </p:nvPicPr>
        <p:blipFill>
          <a:blip r:embed="rId17" cstate="screen"/>
          <a:srcRect r="-8334"/>
          <a:stretch>
            <a:fillRect/>
          </a:stretch>
        </p:blipFill>
        <p:spPr bwMode="auto">
          <a:xfrm>
            <a:off x="-32" y="6500834"/>
            <a:ext cx="1857388" cy="357190"/>
          </a:xfrm>
          <a:prstGeom prst="rect">
            <a:avLst/>
          </a:prstGeom>
          <a:noFill/>
        </p:spPr>
      </p:pic>
      <p:pic>
        <p:nvPicPr>
          <p:cNvPr id="13" name="Imagen 12" descr="iem_logo_simple.jpg"/>
          <p:cNvPicPr>
            <a:picLocks noChangeAspect="1"/>
          </p:cNvPicPr>
          <p:nvPr userDrawn="1"/>
        </p:nvPicPr>
        <p:blipFill>
          <a:blip r:embed="rId18"/>
          <a:stretch>
            <a:fillRect/>
          </a:stretch>
        </p:blipFill>
        <p:spPr>
          <a:xfrm>
            <a:off x="7882467" y="6485467"/>
            <a:ext cx="1270000" cy="381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33.png"/><Relationship Id="rId12" Type="http://schemas.openxmlformats.org/officeDocument/2006/relationships/oleObject" Target="../embeddings/oleObject4.bin"/><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oleObject" Target="../embeddings/oleObject1.bin"/><Relationship Id="rId11" Type="http://schemas.openxmlformats.org/officeDocument/2006/relationships/image" Target="../media/image35.png"/><Relationship Id="rId5" Type="http://schemas.openxmlformats.org/officeDocument/2006/relationships/image" Target="../media/image32.png"/><Relationship Id="rId15" Type="http://schemas.openxmlformats.org/officeDocument/2006/relationships/image" Target="../media/image37.png"/><Relationship Id="rId10" Type="http://schemas.openxmlformats.org/officeDocument/2006/relationships/oleObject" Target="../embeddings/oleObject3.bin"/><Relationship Id="rId4" Type="http://schemas.openxmlformats.org/officeDocument/2006/relationships/image" Target="../media/image31.png"/><Relationship Id="rId9" Type="http://schemas.openxmlformats.org/officeDocument/2006/relationships/image" Target="../media/image34.png"/><Relationship Id="rId1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4.xml"/><Relationship Id="rId6" Type="http://schemas.openxmlformats.org/officeDocument/2006/relationships/image" Target="../media/image42.jpeg"/><Relationship Id="rId5" Type="http://schemas.openxmlformats.org/officeDocument/2006/relationships/image" Target="../media/image41.jpg"/><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e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2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tif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6.xml"/><Relationship Id="rId5" Type="http://schemas.openxmlformats.org/officeDocument/2006/relationships/image" Target="../media/image70.png"/><Relationship Id="rId4" Type="http://schemas.openxmlformats.org/officeDocument/2006/relationships/image" Target="../media/image69.png"/></Relationships>
</file>

<file path=ppt/slides/_rels/slide3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32.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3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oleObject" Target="../embeddings/oleObject6.bin"/><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36.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3.png"/><Relationship Id="rId3" Type="http://schemas.openxmlformats.org/officeDocument/2006/relationships/slideLayout" Target="../slideLayouts/slideLayout2.xml"/><Relationship Id="rId7" Type="http://schemas.openxmlformats.org/officeDocument/2006/relationships/image" Target="../media/image88.png"/><Relationship Id="rId12" Type="http://schemas.openxmlformats.org/officeDocument/2006/relationships/image" Target="../media/image92.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87.png"/><Relationship Id="rId11" Type="http://schemas.openxmlformats.org/officeDocument/2006/relationships/oleObject" Target="../embeddings/oleObject7.bin"/><Relationship Id="rId5" Type="http://schemas.openxmlformats.org/officeDocument/2006/relationships/image" Target="../media/image86.png"/><Relationship Id="rId10" Type="http://schemas.openxmlformats.org/officeDocument/2006/relationships/image" Target="../media/image91.png"/><Relationship Id="rId4" Type="http://schemas.openxmlformats.org/officeDocument/2006/relationships/image" Target="../media/image85.png"/><Relationship Id="rId9" Type="http://schemas.openxmlformats.org/officeDocument/2006/relationships/image" Target="../media/image90.png"/></Relationships>
</file>

<file path=ppt/slides/_rels/slide39.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8.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gif"/></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9.jpeg"/><Relationship Id="rId1" Type="http://schemas.openxmlformats.org/officeDocument/2006/relationships/slideLayout" Target="../slideLayouts/slideLayout2.xml"/><Relationship Id="rId5" Type="http://schemas.openxmlformats.org/officeDocument/2006/relationships/image" Target="../media/image101.png"/><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2225" y="914400"/>
            <a:ext cx="9163050" cy="5330825"/>
            <a:chOff x="-14" y="960"/>
            <a:chExt cx="5772" cy="3358"/>
          </a:xfrm>
        </p:grpSpPr>
        <p:pic>
          <p:nvPicPr>
            <p:cNvPr id="3075" name="Picture 3"/>
            <p:cNvPicPr>
              <a:picLocks noChangeAspect="1" noChangeArrowheads="1"/>
            </p:cNvPicPr>
            <p:nvPr/>
          </p:nvPicPr>
          <p:blipFill>
            <a:blip r:embed="rId3" cstate="screen"/>
            <a:srcRect/>
            <a:stretch>
              <a:fillRect/>
            </a:stretch>
          </p:blipFill>
          <p:spPr bwMode="auto">
            <a:xfrm>
              <a:off x="-14" y="960"/>
              <a:ext cx="5773" cy="3359"/>
            </a:xfrm>
            <a:prstGeom prst="rect">
              <a:avLst/>
            </a:prstGeom>
            <a:noFill/>
            <a:ln w="9525">
              <a:noFill/>
              <a:round/>
              <a:headEnd/>
              <a:tailEnd/>
            </a:ln>
            <a:effectLst/>
          </p:spPr>
        </p:pic>
        <p:sp>
          <p:nvSpPr>
            <p:cNvPr id="3076" name="Text Box 4"/>
            <p:cNvSpPr txBox="1">
              <a:spLocks noChangeArrowheads="1"/>
            </p:cNvSpPr>
            <p:nvPr/>
          </p:nvSpPr>
          <p:spPr bwMode="auto">
            <a:xfrm>
              <a:off x="-14" y="960"/>
              <a:ext cx="5773" cy="3359"/>
            </a:xfrm>
            <a:prstGeom prst="rect">
              <a:avLst/>
            </a:prstGeom>
            <a:noFill/>
            <a:ln w="9525">
              <a:noFill/>
              <a:round/>
              <a:headEnd/>
              <a:tailEnd/>
            </a:ln>
            <a:effectLst/>
          </p:spPr>
          <p:txBody>
            <a:bodyPr wrap="none" anchor="ctr"/>
            <a:lstStyle/>
            <a:p>
              <a:endParaRPr lang="es-ES"/>
            </a:p>
          </p:txBody>
        </p:sp>
      </p:grpSp>
      <p:grpSp>
        <p:nvGrpSpPr>
          <p:cNvPr id="3" name="Group 6"/>
          <p:cNvGrpSpPr>
            <a:grpSpLocks/>
          </p:cNvGrpSpPr>
          <p:nvPr/>
        </p:nvGrpSpPr>
        <p:grpSpPr bwMode="auto">
          <a:xfrm>
            <a:off x="2334977" y="1566344"/>
            <a:ext cx="3959226" cy="1449388"/>
            <a:chOff x="1488" y="1440"/>
            <a:chExt cx="2494" cy="913"/>
          </a:xfrm>
        </p:grpSpPr>
        <p:sp>
          <p:nvSpPr>
            <p:cNvPr id="3079" name="Text Box 7"/>
            <p:cNvSpPr txBox="1">
              <a:spLocks noChangeArrowheads="1"/>
            </p:cNvSpPr>
            <p:nvPr/>
          </p:nvSpPr>
          <p:spPr bwMode="auto">
            <a:xfrm>
              <a:off x="1488" y="2160"/>
              <a:ext cx="432" cy="193"/>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a:solidFill>
                    <a:srgbClr val="000000"/>
                  </a:solidFill>
                  <a:cs typeface="Times New Roman" pitchFamily="16" charset="0"/>
                </a:rPr>
                <a:t>JLAB</a:t>
              </a:r>
            </a:p>
          </p:txBody>
        </p:sp>
        <p:sp>
          <p:nvSpPr>
            <p:cNvPr id="3081" name="Text Box 9"/>
            <p:cNvSpPr txBox="1">
              <a:spLocks noChangeArrowheads="1"/>
            </p:cNvSpPr>
            <p:nvPr/>
          </p:nvSpPr>
          <p:spPr bwMode="auto">
            <a:xfrm>
              <a:off x="2496" y="1680"/>
              <a:ext cx="528" cy="195"/>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dirty="0">
                  <a:solidFill>
                    <a:srgbClr val="FF0000"/>
                  </a:solidFill>
                  <a:cs typeface="Times New Roman" pitchFamily="16" charset="0"/>
                </a:rPr>
                <a:t>GANIL</a:t>
              </a:r>
            </a:p>
          </p:txBody>
        </p:sp>
        <p:sp>
          <p:nvSpPr>
            <p:cNvPr id="3082" name="Text Box 10"/>
            <p:cNvSpPr txBox="1">
              <a:spLocks noChangeArrowheads="1"/>
            </p:cNvSpPr>
            <p:nvPr/>
          </p:nvSpPr>
          <p:spPr bwMode="auto">
            <a:xfrm>
              <a:off x="3407" y="1440"/>
              <a:ext cx="432" cy="195"/>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dirty="0">
                  <a:solidFill>
                    <a:srgbClr val="FF0000"/>
                  </a:solidFill>
                  <a:cs typeface="Times New Roman" pitchFamily="16" charset="0"/>
                </a:rPr>
                <a:t>JYFL</a:t>
              </a:r>
            </a:p>
          </p:txBody>
        </p:sp>
        <p:sp>
          <p:nvSpPr>
            <p:cNvPr id="3083" name="Text Box 11"/>
            <p:cNvSpPr txBox="1">
              <a:spLocks noChangeArrowheads="1"/>
            </p:cNvSpPr>
            <p:nvPr/>
          </p:nvSpPr>
          <p:spPr bwMode="auto">
            <a:xfrm>
              <a:off x="3071" y="1822"/>
              <a:ext cx="432" cy="193"/>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a:solidFill>
                    <a:srgbClr val="000000"/>
                  </a:solidFill>
                  <a:cs typeface="Times New Roman" pitchFamily="16" charset="0"/>
                </a:rPr>
                <a:t>GSI</a:t>
              </a:r>
            </a:p>
          </p:txBody>
        </p:sp>
        <p:sp>
          <p:nvSpPr>
            <p:cNvPr id="3084" name="Text Box 12"/>
            <p:cNvSpPr txBox="1">
              <a:spLocks noChangeArrowheads="1"/>
            </p:cNvSpPr>
            <p:nvPr/>
          </p:nvSpPr>
          <p:spPr bwMode="auto">
            <a:xfrm>
              <a:off x="3023" y="2016"/>
              <a:ext cx="959" cy="195"/>
            </a:xfrm>
            <a:prstGeom prst="rect">
              <a:avLst/>
            </a:prstGeom>
            <a:noFill/>
            <a:ln w="9525">
              <a:noFill/>
              <a:round/>
              <a:headEnd/>
              <a:tailEnd/>
            </a:ln>
            <a:effectLst/>
          </p:spPr>
          <p:txBody>
            <a:bodyPr lIns="90000" tIns="46800" rIns="90000" bIns="46800">
              <a:spAutoFit/>
            </a:bodyPr>
            <a:lstStyle/>
            <a:p>
              <a:pPr defTabSz="449263">
                <a:buClr>
                  <a:srgbClr val="000000"/>
                </a:buClr>
                <a:buSzPct val="100000"/>
                <a:buFont typeface="Times New Roman" pitchFamily="16"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s-ES_tradnl" sz="1400" b="1" dirty="0">
                  <a:solidFill>
                    <a:srgbClr val="FF0000"/>
                  </a:solidFill>
                  <a:cs typeface="Times New Roman" pitchFamily="16" charset="0"/>
                </a:rPr>
                <a:t>CERN - ISOLDE</a:t>
              </a:r>
            </a:p>
          </p:txBody>
        </p:sp>
      </p:grpSp>
      <p:pic>
        <p:nvPicPr>
          <p:cNvPr id="3095" name="Picture 23"/>
          <p:cNvPicPr>
            <a:picLocks noChangeAspect="1" noChangeArrowheads="1"/>
          </p:cNvPicPr>
          <p:nvPr/>
        </p:nvPicPr>
        <p:blipFill>
          <a:blip r:embed="rId4" cstate="screen"/>
          <a:srcRect/>
          <a:stretch>
            <a:fillRect/>
          </a:stretch>
        </p:blipFill>
        <p:spPr bwMode="auto">
          <a:xfrm>
            <a:off x="611188" y="2171700"/>
            <a:ext cx="244475" cy="365125"/>
          </a:xfrm>
          <a:prstGeom prst="rect">
            <a:avLst/>
          </a:prstGeom>
          <a:noFill/>
          <a:ln w="9525">
            <a:noFill/>
            <a:miter lim="800000"/>
            <a:headEnd/>
            <a:tailEnd/>
          </a:ln>
          <a:effectLst/>
        </p:spPr>
      </p:pic>
      <p:pic>
        <p:nvPicPr>
          <p:cNvPr id="3096" name="Picture 24"/>
          <p:cNvPicPr>
            <a:picLocks noChangeAspect="1" noChangeArrowheads="1"/>
          </p:cNvPicPr>
          <p:nvPr/>
        </p:nvPicPr>
        <p:blipFill>
          <a:blip r:embed="rId4" cstate="screen"/>
          <a:srcRect/>
          <a:stretch>
            <a:fillRect/>
          </a:stretch>
        </p:blipFill>
        <p:spPr bwMode="auto">
          <a:xfrm>
            <a:off x="4716463" y="2747963"/>
            <a:ext cx="244475" cy="398462"/>
          </a:xfrm>
          <a:prstGeom prst="rect">
            <a:avLst/>
          </a:prstGeom>
          <a:noFill/>
          <a:ln w="9525">
            <a:noFill/>
            <a:miter lim="800000"/>
            <a:headEnd/>
            <a:tailEnd/>
          </a:ln>
          <a:effectLst/>
        </p:spPr>
      </p:pic>
      <p:sp>
        <p:nvSpPr>
          <p:cNvPr id="3094" name="Text Box 22"/>
          <p:cNvSpPr txBox="1">
            <a:spLocks noChangeArrowheads="1"/>
          </p:cNvSpPr>
          <p:nvPr/>
        </p:nvSpPr>
        <p:spPr bwMode="auto">
          <a:xfrm>
            <a:off x="684213" y="2387600"/>
            <a:ext cx="779029" cy="307777"/>
          </a:xfrm>
          <a:prstGeom prst="rect">
            <a:avLst/>
          </a:prstGeom>
          <a:noFill/>
          <a:ln w="9525">
            <a:noFill/>
            <a:miter lim="800000"/>
            <a:headEnd/>
            <a:tailEnd/>
          </a:ln>
          <a:effectLst/>
        </p:spPr>
        <p:txBody>
          <a:bodyPr wrap="none">
            <a:spAutoFit/>
          </a:bodyPr>
          <a:lstStyle/>
          <a:p>
            <a:r>
              <a:rPr lang="en-US" sz="1400" b="1" dirty="0">
                <a:solidFill>
                  <a:srgbClr val="FF0000"/>
                </a:solidFill>
              </a:rPr>
              <a:t>TRIUMF</a:t>
            </a:r>
          </a:p>
        </p:txBody>
      </p:sp>
      <p:sp>
        <p:nvSpPr>
          <p:cNvPr id="3092" name="Text Box 20"/>
          <p:cNvSpPr txBox="1">
            <a:spLocks noChangeArrowheads="1"/>
          </p:cNvSpPr>
          <p:nvPr/>
        </p:nvSpPr>
        <p:spPr bwMode="auto">
          <a:xfrm>
            <a:off x="4716463" y="2890838"/>
            <a:ext cx="804427" cy="276999"/>
          </a:xfrm>
          <a:prstGeom prst="rect">
            <a:avLst/>
          </a:prstGeom>
          <a:noFill/>
          <a:ln w="9525">
            <a:noFill/>
            <a:miter lim="800000"/>
            <a:headEnd/>
            <a:tailEnd/>
          </a:ln>
          <a:effectLst/>
        </p:spPr>
        <p:txBody>
          <a:bodyPr wrap="none">
            <a:spAutoFit/>
          </a:bodyPr>
          <a:lstStyle/>
          <a:p>
            <a:r>
              <a:rPr lang="en-US" sz="1200" b="1" dirty="0">
                <a:solidFill>
                  <a:srgbClr val="FF0000"/>
                </a:solidFill>
              </a:rPr>
              <a:t>LEGNARO</a:t>
            </a:r>
          </a:p>
        </p:txBody>
      </p:sp>
      <p:pic>
        <p:nvPicPr>
          <p:cNvPr id="3097" name="Picture 25"/>
          <p:cNvPicPr>
            <a:picLocks noChangeAspect="1" noChangeArrowheads="1"/>
          </p:cNvPicPr>
          <p:nvPr/>
        </p:nvPicPr>
        <p:blipFill>
          <a:blip r:embed="rId4" cstate="screen"/>
          <a:srcRect/>
          <a:stretch>
            <a:fillRect/>
          </a:stretch>
        </p:blipFill>
        <p:spPr bwMode="auto">
          <a:xfrm>
            <a:off x="8459788" y="2819400"/>
            <a:ext cx="244475" cy="365125"/>
          </a:xfrm>
          <a:prstGeom prst="rect">
            <a:avLst/>
          </a:prstGeom>
          <a:noFill/>
          <a:ln w="9525">
            <a:noFill/>
            <a:miter lim="800000"/>
            <a:headEnd/>
            <a:tailEnd/>
          </a:ln>
          <a:effectLst/>
        </p:spPr>
      </p:pic>
      <p:sp>
        <p:nvSpPr>
          <p:cNvPr id="3093" name="Text Box 21"/>
          <p:cNvSpPr txBox="1">
            <a:spLocks noChangeArrowheads="1"/>
          </p:cNvSpPr>
          <p:nvPr/>
        </p:nvSpPr>
        <p:spPr bwMode="auto">
          <a:xfrm>
            <a:off x="8532813" y="2963863"/>
            <a:ext cx="574196" cy="276999"/>
          </a:xfrm>
          <a:prstGeom prst="rect">
            <a:avLst/>
          </a:prstGeom>
          <a:noFill/>
          <a:ln w="9525">
            <a:noFill/>
            <a:miter lim="800000"/>
            <a:headEnd/>
            <a:tailEnd/>
          </a:ln>
          <a:effectLst/>
        </p:spPr>
        <p:txBody>
          <a:bodyPr wrap="none">
            <a:spAutoFit/>
          </a:bodyPr>
          <a:lstStyle/>
          <a:p>
            <a:r>
              <a:rPr lang="en-US" sz="1200" b="1" dirty="0">
                <a:solidFill>
                  <a:srgbClr val="FF0000"/>
                </a:solidFill>
              </a:rPr>
              <a:t>RIKEN</a:t>
            </a:r>
          </a:p>
        </p:txBody>
      </p:sp>
      <p:sp>
        <p:nvSpPr>
          <p:cNvPr id="20" name="19 Rectángulo"/>
          <p:cNvSpPr/>
          <p:nvPr/>
        </p:nvSpPr>
        <p:spPr>
          <a:xfrm>
            <a:off x="1900405" y="74763"/>
            <a:ext cx="5231945" cy="646331"/>
          </a:xfrm>
          <a:prstGeom prst="rect">
            <a:avLst/>
          </a:prstGeom>
        </p:spPr>
        <p:txBody>
          <a:bodyPr wrap="none">
            <a:spAutoFit/>
          </a:bodyPr>
          <a:lstStyle/>
          <a:p>
            <a:pPr algn="ctr" defTabSz="449263">
              <a:buClr>
                <a:srgbClr val="000000"/>
              </a:buClr>
              <a:buSzPct val="100000"/>
              <a:buFont typeface="Times New Roman"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3600" dirty="0">
                <a:solidFill>
                  <a:srgbClr val="000090"/>
                </a:solidFill>
                <a:effectLst>
                  <a:outerShdw blurRad="38100" dist="38100" dir="2700000" algn="tl">
                    <a:srgbClr val="C0C0C0"/>
                  </a:outerShdw>
                </a:effectLst>
                <a:latin typeface="+mj-lt"/>
              </a:rPr>
              <a:t>Production of Exotic Nuclei</a:t>
            </a:r>
          </a:p>
        </p:txBody>
      </p:sp>
      <p:sp>
        <p:nvSpPr>
          <p:cNvPr id="18" name="CuadroTexto 17"/>
          <p:cNvSpPr txBox="1"/>
          <p:nvPr/>
        </p:nvSpPr>
        <p:spPr>
          <a:xfrm>
            <a:off x="1760705" y="6220509"/>
            <a:ext cx="615599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_tradnl" b="1" dirty="0"/>
              <a:t>Máster Interuniversitario  de FÍSICA NUCLEAR Curso 2024-2025</a:t>
            </a:r>
          </a:p>
          <a:p>
            <a:endParaRPr lang="es-ES_tradnl" dirty="0"/>
          </a:p>
        </p:txBody>
      </p:sp>
      <p:pic>
        <p:nvPicPr>
          <p:cNvPr id="5" name="Imagen 4">
            <a:extLst>
              <a:ext uri="{FF2B5EF4-FFF2-40B4-BE49-F238E27FC236}">
                <a16:creationId xmlns:a16="http://schemas.microsoft.com/office/drawing/2014/main" id="{F003928D-994E-6643-954B-6709A72B68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52519" y="2890838"/>
            <a:ext cx="279400" cy="342900"/>
          </a:xfrm>
          <a:prstGeom prst="rect">
            <a:avLst/>
          </a:prstGeom>
        </p:spPr>
      </p:pic>
      <p:pic>
        <p:nvPicPr>
          <p:cNvPr id="7" name="Imagen 6">
            <a:extLst>
              <a:ext uri="{FF2B5EF4-FFF2-40B4-BE49-F238E27FC236}">
                <a16:creationId xmlns:a16="http://schemas.microsoft.com/office/drawing/2014/main" id="{43896414-33E1-2042-BADD-494013C887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60705" y="2561305"/>
            <a:ext cx="279400" cy="342900"/>
          </a:xfrm>
          <a:prstGeom prst="rect">
            <a:avLst/>
          </a:prstGeom>
        </p:spPr>
      </p:pic>
      <p:pic>
        <p:nvPicPr>
          <p:cNvPr id="4" name="Picture 25">
            <a:extLst>
              <a:ext uri="{FF2B5EF4-FFF2-40B4-BE49-F238E27FC236}">
                <a16:creationId xmlns:a16="http://schemas.microsoft.com/office/drawing/2014/main" id="{494C40B4-0859-6E81-878C-138D08146F87}"/>
              </a:ext>
            </a:extLst>
          </p:cNvPr>
          <p:cNvPicPr>
            <a:picLocks noChangeAspect="1" noChangeArrowheads="1"/>
          </p:cNvPicPr>
          <p:nvPr/>
        </p:nvPicPr>
        <p:blipFill>
          <a:blip r:embed="rId4" cstate="screen"/>
          <a:srcRect/>
          <a:stretch>
            <a:fillRect/>
          </a:stretch>
        </p:blipFill>
        <p:spPr bwMode="auto">
          <a:xfrm rot="10800000" flipH="1" flipV="1">
            <a:off x="8172400" y="3140968"/>
            <a:ext cx="245423" cy="366542"/>
          </a:xfrm>
          <a:prstGeom prst="rect">
            <a:avLst/>
          </a:prstGeom>
          <a:noFill/>
          <a:ln w="9525">
            <a:noFill/>
            <a:miter lim="800000"/>
            <a:headEnd/>
            <a:tailEnd/>
          </a:ln>
          <a:effectLst/>
        </p:spPr>
      </p:pic>
      <p:sp>
        <p:nvSpPr>
          <p:cNvPr id="6" name="CuadroTexto 5">
            <a:extLst>
              <a:ext uri="{FF2B5EF4-FFF2-40B4-BE49-F238E27FC236}">
                <a16:creationId xmlns:a16="http://schemas.microsoft.com/office/drawing/2014/main" id="{EFFBDC03-11B6-33EA-CE2F-7E2B8E156249}"/>
              </a:ext>
            </a:extLst>
          </p:cNvPr>
          <p:cNvSpPr txBox="1"/>
          <p:nvPr/>
        </p:nvSpPr>
        <p:spPr>
          <a:xfrm>
            <a:off x="8048985" y="3404578"/>
            <a:ext cx="821606" cy="369332"/>
          </a:xfrm>
          <a:prstGeom prst="rect">
            <a:avLst/>
          </a:prstGeom>
          <a:noFill/>
        </p:spPr>
        <p:txBody>
          <a:bodyPr wrap="square" rtlCol="0">
            <a:spAutoFit/>
          </a:bodyPr>
          <a:lstStyle/>
          <a:p>
            <a:r>
              <a:rPr lang="en-GB" dirty="0" err="1">
                <a:solidFill>
                  <a:srgbClr val="FF0000"/>
                </a:solidFill>
              </a:rPr>
              <a:t>Raon</a:t>
            </a:r>
            <a:endParaRPr lang="en-GB" dirty="0">
              <a:solidFill>
                <a:srgbClr val="FF0000"/>
              </a:solidFill>
            </a:endParaRPr>
          </a:p>
        </p:txBody>
      </p:sp>
      <p:sp>
        <p:nvSpPr>
          <p:cNvPr id="8" name="CuadroTexto 7">
            <a:extLst>
              <a:ext uri="{FF2B5EF4-FFF2-40B4-BE49-F238E27FC236}">
                <a16:creationId xmlns:a16="http://schemas.microsoft.com/office/drawing/2014/main" id="{26F9331C-7B10-F817-F6F6-528BD1C0C723}"/>
              </a:ext>
            </a:extLst>
          </p:cNvPr>
          <p:cNvSpPr txBox="1"/>
          <p:nvPr/>
        </p:nvSpPr>
        <p:spPr>
          <a:xfrm>
            <a:off x="1578232" y="2706172"/>
            <a:ext cx="685800" cy="338554"/>
          </a:xfrm>
          <a:prstGeom prst="rect">
            <a:avLst/>
          </a:prstGeom>
          <a:noFill/>
        </p:spPr>
        <p:txBody>
          <a:bodyPr wrap="square" rtlCol="0">
            <a:spAutoFit/>
          </a:bodyPr>
          <a:lstStyle/>
          <a:p>
            <a:r>
              <a:rPr lang="en-GB" sz="1600" dirty="0">
                <a:solidFill>
                  <a:srgbClr val="FF0000"/>
                </a:solidFill>
              </a:rPr>
              <a:t>FRIB</a:t>
            </a: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BD52AC-C736-1F40-81A2-A621A0F0BF43}"/>
              </a:ext>
            </a:extLst>
          </p:cNvPr>
          <p:cNvSpPr>
            <a:spLocks noGrp="1"/>
          </p:cNvSpPr>
          <p:nvPr>
            <p:ph type="title"/>
          </p:nvPr>
        </p:nvSpPr>
        <p:spPr>
          <a:xfrm>
            <a:off x="-52158" y="34973"/>
            <a:ext cx="9105439" cy="727308"/>
          </a:xfrm>
          <a:solidFill>
            <a:srgbClr val="FFFF00"/>
          </a:solidFill>
        </p:spPr>
        <p:txBody>
          <a:bodyPr>
            <a:noAutofit/>
          </a:bodyPr>
          <a:lstStyle/>
          <a:p>
            <a:r>
              <a:rPr lang="es-ES" sz="2400" dirty="0">
                <a:solidFill>
                  <a:srgbClr val="1E03BD"/>
                </a:solidFill>
                <a:latin typeface="+mn-lt"/>
                <a:cs typeface="Times New Roman" panose="02020603050405020304" pitchFamily="18" charset="0"/>
              </a:rPr>
              <a:t>To explore a new </a:t>
            </a:r>
            <a:r>
              <a:rPr lang="es-ES" sz="2400" dirty="0" err="1">
                <a:solidFill>
                  <a:srgbClr val="1E03BD"/>
                </a:solidFill>
                <a:latin typeface="+mn-lt"/>
                <a:cs typeface="Times New Roman" panose="02020603050405020304" pitchFamily="18" charset="0"/>
              </a:rPr>
              <a:t>phenomenon</a:t>
            </a:r>
            <a:r>
              <a:rPr lang="es-ES" sz="2400" dirty="0">
                <a:solidFill>
                  <a:srgbClr val="1E03BD"/>
                </a:solidFill>
                <a:latin typeface="+mn-lt"/>
                <a:cs typeface="Times New Roman" panose="02020603050405020304" pitchFamily="18" charset="0"/>
              </a:rPr>
              <a:t> </a:t>
            </a:r>
            <a:r>
              <a:rPr lang="es-ES" sz="2400" dirty="0" err="1">
                <a:solidFill>
                  <a:srgbClr val="1E03BD"/>
                </a:solidFill>
                <a:latin typeface="+mn-lt"/>
                <a:cs typeface="Times New Roman" panose="02020603050405020304" pitchFamily="18" charset="0"/>
              </a:rPr>
              <a:t>many</a:t>
            </a:r>
            <a:r>
              <a:rPr lang="es-ES" sz="2400" dirty="0">
                <a:solidFill>
                  <a:srgbClr val="1E03BD"/>
                </a:solidFill>
                <a:latin typeface="+mn-lt"/>
                <a:cs typeface="Times New Roman" panose="02020603050405020304" pitchFamily="18" charset="0"/>
              </a:rPr>
              <a:t> </a:t>
            </a:r>
            <a:r>
              <a:rPr lang="es-ES" sz="2400" dirty="0" err="1">
                <a:solidFill>
                  <a:srgbClr val="1E03BD"/>
                </a:solidFill>
                <a:latin typeface="+mn-lt"/>
                <a:cs typeface="Times New Roman" panose="02020603050405020304" pitchFamily="18" charset="0"/>
              </a:rPr>
              <a:t>different</a:t>
            </a:r>
            <a:r>
              <a:rPr lang="es-ES" sz="2400" dirty="0">
                <a:solidFill>
                  <a:srgbClr val="1E03BD"/>
                </a:solidFill>
                <a:latin typeface="+mn-lt"/>
                <a:cs typeface="Times New Roman" panose="02020603050405020304" pitchFamily="18" charset="0"/>
              </a:rPr>
              <a:t> </a:t>
            </a:r>
            <a:r>
              <a:rPr lang="es-ES" sz="2400" dirty="0" err="1">
                <a:solidFill>
                  <a:srgbClr val="1E03BD"/>
                </a:solidFill>
                <a:latin typeface="+mn-lt"/>
                <a:cs typeface="Times New Roman" panose="02020603050405020304" pitchFamily="18" charset="0"/>
              </a:rPr>
              <a:t>approaches</a:t>
            </a:r>
            <a:r>
              <a:rPr lang="es-ES" sz="2400" dirty="0">
                <a:solidFill>
                  <a:srgbClr val="1E03BD"/>
                </a:solidFill>
                <a:latin typeface="+mn-lt"/>
                <a:cs typeface="Times New Roman" panose="02020603050405020304" pitchFamily="18" charset="0"/>
              </a:rPr>
              <a:t> are </a:t>
            </a:r>
            <a:r>
              <a:rPr lang="es-ES" sz="2400" dirty="0" err="1">
                <a:solidFill>
                  <a:srgbClr val="1E03BD"/>
                </a:solidFill>
                <a:latin typeface="+mn-lt"/>
                <a:cs typeface="Times New Roman" panose="02020603050405020304" pitchFamily="18" charset="0"/>
              </a:rPr>
              <a:t>needed</a:t>
            </a:r>
            <a:endParaRPr lang="es-ES" sz="2400" dirty="0">
              <a:solidFill>
                <a:srgbClr val="1E03BD"/>
              </a:solidFill>
              <a:latin typeface="+mn-lt"/>
              <a:cs typeface="Times New Roman" panose="02020603050405020304" pitchFamily="18" charset="0"/>
            </a:endParaRPr>
          </a:p>
        </p:txBody>
      </p:sp>
      <p:sp>
        <p:nvSpPr>
          <p:cNvPr id="3" name="Marcador de pie de página 2">
            <a:extLst>
              <a:ext uri="{FF2B5EF4-FFF2-40B4-BE49-F238E27FC236}">
                <a16:creationId xmlns:a16="http://schemas.microsoft.com/office/drawing/2014/main" id="{6647EA26-2842-F841-BF53-0DFB4105B997}"/>
              </a:ext>
            </a:extLst>
          </p:cNvPr>
          <p:cNvSpPr>
            <a:spLocks noGrp="1"/>
          </p:cNvSpPr>
          <p:nvPr>
            <p:ph type="ftr" sz="quarter" idx="11"/>
          </p:nvPr>
        </p:nvSpPr>
        <p:spPr/>
        <p:txBody>
          <a:bodyPr/>
          <a:lstStyle/>
          <a:p>
            <a:endParaRPr lang="es-ES" dirty="0"/>
          </a:p>
        </p:txBody>
      </p:sp>
      <p:sp>
        <p:nvSpPr>
          <p:cNvPr id="4" name="Marcador de número de diapositiva 3">
            <a:extLst>
              <a:ext uri="{FF2B5EF4-FFF2-40B4-BE49-F238E27FC236}">
                <a16:creationId xmlns:a16="http://schemas.microsoft.com/office/drawing/2014/main" id="{5AC85D6B-DD2D-8A4E-A0CF-174DBA4CEBE8}"/>
              </a:ext>
            </a:extLst>
          </p:cNvPr>
          <p:cNvSpPr>
            <a:spLocks noGrp="1"/>
          </p:cNvSpPr>
          <p:nvPr>
            <p:ph type="sldNum" sz="quarter" idx="12"/>
          </p:nvPr>
        </p:nvSpPr>
        <p:spPr/>
        <p:txBody>
          <a:bodyPr/>
          <a:lstStyle/>
          <a:p>
            <a:fld id="{CBF7A88B-9D4D-4E41-BDD8-D7C9C30E771E}" type="slidenum">
              <a:rPr lang="es-ES" smtClean="0"/>
              <a:t>10</a:t>
            </a:fld>
            <a:endParaRPr lang="es-ES"/>
          </a:p>
        </p:txBody>
      </p:sp>
      <p:pic>
        <p:nvPicPr>
          <p:cNvPr id="6" name="Picture 3" descr="11li">
            <a:extLst>
              <a:ext uri="{FF2B5EF4-FFF2-40B4-BE49-F238E27FC236}">
                <a16:creationId xmlns:a16="http://schemas.microsoft.com/office/drawing/2014/main" id="{C8F93742-6CBA-704A-9381-4393A94156BC}"/>
              </a:ext>
            </a:extLst>
          </p:cNvPr>
          <p:cNvPicPr>
            <a:picLocks noChangeAspect="1" noChangeArrowheads="1"/>
          </p:cNvPicPr>
          <p:nvPr/>
        </p:nvPicPr>
        <p:blipFill>
          <a:blip r:embed="rId2" cstate="print"/>
          <a:srcRect/>
          <a:stretch>
            <a:fillRect/>
          </a:stretch>
        </p:blipFill>
        <p:spPr bwMode="auto">
          <a:xfrm>
            <a:off x="2998788" y="2986386"/>
            <a:ext cx="1987550" cy="1785938"/>
          </a:xfrm>
          <a:prstGeom prst="rect">
            <a:avLst/>
          </a:prstGeom>
          <a:noFill/>
          <a:ln w="0">
            <a:noFill/>
            <a:miter lim="800000"/>
            <a:headEnd/>
            <a:tailEnd/>
          </a:ln>
        </p:spPr>
      </p:pic>
      <p:sp>
        <p:nvSpPr>
          <p:cNvPr id="7" name="Oval 4">
            <a:extLst>
              <a:ext uri="{FF2B5EF4-FFF2-40B4-BE49-F238E27FC236}">
                <a16:creationId xmlns:a16="http://schemas.microsoft.com/office/drawing/2014/main" id="{B54E20DD-DFCF-BC45-9DEA-FD203D3BAE3E}"/>
              </a:ext>
            </a:extLst>
          </p:cNvPr>
          <p:cNvSpPr>
            <a:spLocks noChangeArrowheads="1"/>
          </p:cNvSpPr>
          <p:nvPr/>
        </p:nvSpPr>
        <p:spPr bwMode="auto">
          <a:xfrm>
            <a:off x="5815013" y="1919586"/>
            <a:ext cx="1000125" cy="636588"/>
          </a:xfrm>
          <a:prstGeom prst="ellipse">
            <a:avLst/>
          </a:prstGeom>
          <a:solidFill>
            <a:srgbClr val="CC99FF"/>
          </a:solidFill>
          <a:ln w="9525">
            <a:solidFill>
              <a:schemeClr val="tx1"/>
            </a:solidFill>
            <a:round/>
            <a:headEnd/>
            <a:tailEnd/>
          </a:ln>
          <a:effectLst>
            <a:outerShdw blurRad="63500" dist="107763" dir="18900000" algn="ctr" rotWithShape="0">
              <a:schemeClr val="bg2">
                <a:alpha val="74998"/>
              </a:schemeClr>
            </a:outerShdw>
          </a:effectLst>
        </p:spPr>
        <p:txBody>
          <a:bodyPr wrap="none" anchor="ctr">
            <a:prstTxWarp prst="textNoShape">
              <a:avLst/>
            </a:prstTxWarp>
          </a:bodyPr>
          <a:lstStyle/>
          <a:p>
            <a:pPr algn="ctr"/>
            <a:r>
              <a:rPr lang="sv-SE" sz="1400">
                <a:latin typeface="Times New Roman" pitchFamily="-111" charset="0"/>
              </a:rPr>
              <a:t>Spins</a:t>
            </a:r>
          </a:p>
          <a:p>
            <a:pPr algn="ctr"/>
            <a:r>
              <a:rPr lang="sv-SE" sz="1400">
                <a:latin typeface="Times New Roman" pitchFamily="-111" charset="0"/>
              </a:rPr>
              <a:t>Moments</a:t>
            </a:r>
            <a:endParaRPr lang="en-US" sz="1400">
              <a:latin typeface="Times New Roman" pitchFamily="-111" charset="0"/>
            </a:endParaRPr>
          </a:p>
        </p:txBody>
      </p:sp>
      <p:sp>
        <p:nvSpPr>
          <p:cNvPr id="8" name="Oval 5">
            <a:extLst>
              <a:ext uri="{FF2B5EF4-FFF2-40B4-BE49-F238E27FC236}">
                <a16:creationId xmlns:a16="http://schemas.microsoft.com/office/drawing/2014/main" id="{38C5B2B2-D730-B747-AF69-BD4C09487D26}"/>
              </a:ext>
            </a:extLst>
          </p:cNvPr>
          <p:cNvSpPr>
            <a:spLocks noChangeArrowheads="1"/>
          </p:cNvSpPr>
          <p:nvPr/>
        </p:nvSpPr>
        <p:spPr bwMode="auto">
          <a:xfrm>
            <a:off x="4386255" y="1563267"/>
            <a:ext cx="1147762" cy="693738"/>
          </a:xfrm>
          <a:prstGeom prst="ellipse">
            <a:avLst/>
          </a:prstGeom>
          <a:solidFill>
            <a:srgbClr val="CC99FF"/>
          </a:solidFill>
          <a:ln w="9525">
            <a:solidFill>
              <a:schemeClr val="tx1"/>
            </a:solidFill>
            <a:round/>
            <a:headEnd/>
            <a:tailEnd/>
          </a:ln>
          <a:effectLst>
            <a:outerShdw blurRad="63500" dist="107763" dir="18900000" algn="ctr" rotWithShape="0">
              <a:schemeClr val="bg2">
                <a:alpha val="74998"/>
              </a:schemeClr>
            </a:outerShdw>
          </a:effectLst>
        </p:spPr>
        <p:txBody>
          <a:bodyPr wrap="none" anchor="ctr"/>
          <a:lstStyle/>
          <a:p>
            <a:pPr algn="ctr">
              <a:defRPr/>
            </a:pPr>
            <a:r>
              <a:rPr lang="en-GB" sz="1400">
                <a:latin typeface="Times New Roman" pitchFamily="18" charset="0"/>
                <a:ea typeface="ＭＳ Ｐゴシック" charset="-128"/>
                <a:cs typeface="+mn-cs"/>
              </a:rPr>
              <a:t>Elastic</a:t>
            </a:r>
            <a:r>
              <a:rPr lang="sv-SE" sz="1400">
                <a:latin typeface="Times New Roman" pitchFamily="18" charset="0"/>
                <a:ea typeface="ＭＳ Ｐゴシック" charset="-128"/>
                <a:cs typeface="+mn-cs"/>
              </a:rPr>
              <a:t> </a:t>
            </a:r>
          </a:p>
          <a:p>
            <a:pPr algn="ctr">
              <a:defRPr/>
            </a:pPr>
            <a:r>
              <a:rPr lang="en-GB" sz="1400">
                <a:latin typeface="Times New Roman" pitchFamily="18" charset="0"/>
                <a:ea typeface="ＭＳ Ｐゴシック" charset="-128"/>
                <a:cs typeface="+mn-cs"/>
              </a:rPr>
              <a:t>Scattering</a:t>
            </a:r>
          </a:p>
        </p:txBody>
      </p:sp>
      <p:sp>
        <p:nvSpPr>
          <p:cNvPr id="9" name="Rectangle 6">
            <a:extLst>
              <a:ext uri="{FF2B5EF4-FFF2-40B4-BE49-F238E27FC236}">
                <a16:creationId xmlns:a16="http://schemas.microsoft.com/office/drawing/2014/main" id="{3060C0D1-C7CE-F34B-B78F-D56393C6DDAE}"/>
              </a:ext>
            </a:extLst>
          </p:cNvPr>
          <p:cNvSpPr>
            <a:spLocks noChangeArrowheads="1"/>
          </p:cNvSpPr>
          <p:nvPr/>
        </p:nvSpPr>
        <p:spPr bwMode="auto">
          <a:xfrm>
            <a:off x="1166813" y="4815186"/>
            <a:ext cx="1100137" cy="636588"/>
          </a:xfrm>
          <a:prstGeom prst="rect">
            <a:avLst/>
          </a:prstGeom>
          <a:solidFill>
            <a:srgbClr val="FFFF00"/>
          </a:solidFill>
          <a:ln w="9525">
            <a:solidFill>
              <a:schemeClr val="tx1"/>
            </a:solidFill>
            <a:miter lim="800000"/>
            <a:headEnd/>
            <a:tailEnd/>
          </a:ln>
          <a:effectLst>
            <a:outerShdw blurRad="63500" dist="107763" dir="8100000" algn="ctr" rotWithShape="0">
              <a:schemeClr val="bg2">
                <a:alpha val="74998"/>
              </a:schemeClr>
            </a:outerShdw>
          </a:effectLst>
        </p:spPr>
        <p:txBody>
          <a:bodyPr wrap="none" anchor="ctr"/>
          <a:lstStyle/>
          <a:p>
            <a:pPr algn="ctr">
              <a:defRPr/>
            </a:pPr>
            <a:r>
              <a:rPr lang="en-GB" sz="1400">
                <a:latin typeface="Times New Roman" pitchFamily="18" charset="0"/>
                <a:ea typeface="ＭＳ Ｐゴシック" charset="-128"/>
                <a:cs typeface="+mn-cs"/>
              </a:rPr>
              <a:t>Momentum</a:t>
            </a:r>
          </a:p>
          <a:p>
            <a:pPr algn="ctr">
              <a:defRPr/>
            </a:pPr>
            <a:r>
              <a:rPr lang="en-GB" sz="1400">
                <a:latin typeface="Times New Roman" pitchFamily="18" charset="0"/>
                <a:ea typeface="ＭＳ Ｐゴシック" charset="-128"/>
                <a:cs typeface="+mn-cs"/>
              </a:rPr>
              <a:t>Distributions</a:t>
            </a:r>
          </a:p>
        </p:txBody>
      </p:sp>
      <p:sp>
        <p:nvSpPr>
          <p:cNvPr id="10" name="Rectangle 7">
            <a:extLst>
              <a:ext uri="{FF2B5EF4-FFF2-40B4-BE49-F238E27FC236}">
                <a16:creationId xmlns:a16="http://schemas.microsoft.com/office/drawing/2014/main" id="{AA5FF794-C947-2B48-8848-ACC431C21BE8}"/>
              </a:ext>
            </a:extLst>
          </p:cNvPr>
          <p:cNvSpPr>
            <a:spLocks noChangeArrowheads="1"/>
          </p:cNvSpPr>
          <p:nvPr/>
        </p:nvSpPr>
        <p:spPr bwMode="auto">
          <a:xfrm>
            <a:off x="1071538" y="2619666"/>
            <a:ext cx="1100137" cy="636588"/>
          </a:xfrm>
          <a:prstGeom prst="rect">
            <a:avLst/>
          </a:prstGeom>
          <a:solidFill>
            <a:srgbClr val="FFFF00"/>
          </a:solidFill>
          <a:ln w="9525">
            <a:solidFill>
              <a:schemeClr val="tx1"/>
            </a:solidFill>
            <a:miter lim="800000"/>
            <a:headEnd/>
            <a:tailEnd/>
          </a:ln>
          <a:effectLst>
            <a:outerShdw blurRad="63500" dist="107763" dir="13500000" algn="ctr" rotWithShape="0">
              <a:schemeClr val="bg2">
                <a:alpha val="74998"/>
              </a:schemeClr>
            </a:outerShdw>
          </a:effectLst>
        </p:spPr>
        <p:txBody>
          <a:bodyPr wrap="none" anchor="ctr"/>
          <a:lstStyle/>
          <a:p>
            <a:pPr algn="ctr">
              <a:defRPr/>
            </a:pPr>
            <a:r>
              <a:rPr lang="en-GB" sz="1400" dirty="0">
                <a:latin typeface="Times New Roman" pitchFamily="18" charset="0"/>
                <a:ea typeface="ＭＳ Ｐゴシック" charset="-128"/>
                <a:cs typeface="+mn-cs"/>
              </a:rPr>
              <a:t>Reaction</a:t>
            </a:r>
          </a:p>
          <a:p>
            <a:pPr algn="ctr">
              <a:defRPr/>
            </a:pPr>
            <a:r>
              <a:rPr lang="en-GB" sz="1400" dirty="0">
                <a:latin typeface="Times New Roman" pitchFamily="18" charset="0"/>
                <a:ea typeface="ＭＳ Ｐゴシック" charset="-128"/>
                <a:cs typeface="+mn-cs"/>
              </a:rPr>
              <a:t>Cross Sections</a:t>
            </a:r>
          </a:p>
        </p:txBody>
      </p:sp>
      <p:sp>
        <p:nvSpPr>
          <p:cNvPr id="11" name="Rectangle 8">
            <a:extLst>
              <a:ext uri="{FF2B5EF4-FFF2-40B4-BE49-F238E27FC236}">
                <a16:creationId xmlns:a16="http://schemas.microsoft.com/office/drawing/2014/main" id="{F2BFF0EB-6199-FA40-930B-6B4120D6EE2C}"/>
              </a:ext>
            </a:extLst>
          </p:cNvPr>
          <p:cNvSpPr>
            <a:spLocks noChangeArrowheads="1"/>
          </p:cNvSpPr>
          <p:nvPr/>
        </p:nvSpPr>
        <p:spPr bwMode="auto">
          <a:xfrm>
            <a:off x="6424613" y="4434186"/>
            <a:ext cx="1100137" cy="636588"/>
          </a:xfrm>
          <a:prstGeom prst="rect">
            <a:avLst/>
          </a:prstGeom>
          <a:solidFill>
            <a:srgbClr val="CC99FF"/>
          </a:solidFill>
          <a:ln w="9525">
            <a:solidFill>
              <a:schemeClr val="tx1"/>
            </a:solidFill>
            <a:miter lim="800000"/>
            <a:headEnd/>
            <a:tailEnd/>
          </a:ln>
          <a:effectLst>
            <a:outerShdw blurRad="63500" dist="107763" dir="18900000" algn="ctr" rotWithShape="0">
              <a:schemeClr val="bg2">
                <a:alpha val="74998"/>
              </a:schemeClr>
            </a:outerShdw>
          </a:effectLst>
        </p:spPr>
        <p:txBody>
          <a:bodyPr wrap="none" anchor="ctr"/>
          <a:lstStyle/>
          <a:p>
            <a:pPr algn="ctr">
              <a:defRPr/>
            </a:pPr>
            <a:r>
              <a:rPr lang="en-GB" sz="1400">
                <a:latin typeface="Times New Roman" pitchFamily="18" charset="0"/>
                <a:ea typeface="ＭＳ Ｐゴシック" charset="-128"/>
                <a:cs typeface="+mn-cs"/>
              </a:rPr>
              <a:t>Beta</a:t>
            </a:r>
          </a:p>
          <a:p>
            <a:pPr algn="ctr">
              <a:defRPr/>
            </a:pPr>
            <a:r>
              <a:rPr lang="en-GB" sz="1400">
                <a:latin typeface="Times New Roman" pitchFamily="18" charset="0"/>
                <a:ea typeface="ＭＳ Ｐゴシック" charset="-128"/>
                <a:cs typeface="+mn-cs"/>
              </a:rPr>
              <a:t>Decay</a:t>
            </a:r>
          </a:p>
        </p:txBody>
      </p:sp>
      <p:sp>
        <p:nvSpPr>
          <p:cNvPr id="12" name="Rectangle 9">
            <a:extLst>
              <a:ext uri="{FF2B5EF4-FFF2-40B4-BE49-F238E27FC236}">
                <a16:creationId xmlns:a16="http://schemas.microsoft.com/office/drawing/2014/main" id="{0F1720FE-D0D7-9B4F-B923-D869BF7B2FE1}"/>
              </a:ext>
            </a:extLst>
          </p:cNvPr>
          <p:cNvSpPr>
            <a:spLocks noChangeArrowheads="1"/>
          </p:cNvSpPr>
          <p:nvPr/>
        </p:nvSpPr>
        <p:spPr bwMode="auto">
          <a:xfrm>
            <a:off x="3500430" y="5548624"/>
            <a:ext cx="900113" cy="577850"/>
          </a:xfrm>
          <a:prstGeom prst="rect">
            <a:avLst/>
          </a:prstGeom>
          <a:solidFill>
            <a:srgbClr val="FFFF00"/>
          </a:solidFill>
          <a:ln w="9525">
            <a:solidFill>
              <a:schemeClr val="tx1"/>
            </a:solidFill>
            <a:miter lim="800000"/>
            <a:headEnd/>
            <a:tailEnd/>
          </a:ln>
          <a:effectLst>
            <a:outerShdw blurRad="63500" dist="38099" dir="2700000" algn="ctr" rotWithShape="0">
              <a:schemeClr val="bg2">
                <a:alpha val="74997"/>
              </a:schemeClr>
            </a:outerShdw>
          </a:effectLst>
        </p:spPr>
        <p:txBody>
          <a:bodyPr wrap="none" anchor="ctr">
            <a:prstTxWarp prst="textNoShape">
              <a:avLst/>
            </a:prstTxWarp>
          </a:bodyPr>
          <a:lstStyle/>
          <a:p>
            <a:pPr algn="ctr">
              <a:defRPr/>
            </a:pPr>
            <a:r>
              <a:rPr lang="en-GB" sz="1400">
                <a:latin typeface="Times New Roman" pitchFamily="18" charset="0"/>
                <a:ea typeface="ＭＳ Ｐゴシック" charset="-128"/>
                <a:cs typeface="+mn-cs"/>
              </a:rPr>
              <a:t>Unbound</a:t>
            </a:r>
          </a:p>
          <a:p>
            <a:pPr algn="ctr">
              <a:defRPr/>
            </a:pPr>
            <a:r>
              <a:rPr lang="en-GB" sz="1400">
                <a:latin typeface="Times New Roman" pitchFamily="18" charset="0"/>
                <a:ea typeface="ＭＳ Ｐゴシック" charset="-128"/>
                <a:cs typeface="+mn-cs"/>
              </a:rPr>
              <a:t>Nuclei</a:t>
            </a:r>
          </a:p>
        </p:txBody>
      </p:sp>
      <p:sp>
        <p:nvSpPr>
          <p:cNvPr id="13" name="AutoShape 10">
            <a:extLst>
              <a:ext uri="{FF2B5EF4-FFF2-40B4-BE49-F238E27FC236}">
                <a16:creationId xmlns:a16="http://schemas.microsoft.com/office/drawing/2014/main" id="{3835E841-31B2-824A-8ADD-CB8A4BD2107F}"/>
              </a:ext>
            </a:extLst>
          </p:cNvPr>
          <p:cNvSpPr>
            <a:spLocks noChangeArrowheads="1"/>
          </p:cNvSpPr>
          <p:nvPr/>
        </p:nvSpPr>
        <p:spPr bwMode="auto">
          <a:xfrm rot="-1882381">
            <a:off x="2460625" y="4605636"/>
            <a:ext cx="650875" cy="481013"/>
          </a:xfrm>
          <a:prstGeom prst="rightArrow">
            <a:avLst>
              <a:gd name="adj1" fmla="val 50000"/>
              <a:gd name="adj2" fmla="val 33828"/>
            </a:avLst>
          </a:prstGeom>
          <a:solidFill>
            <a:srgbClr val="FF0000"/>
          </a:solidFill>
          <a:ln w="9525">
            <a:solidFill>
              <a:schemeClr val="tx1"/>
            </a:solidFill>
            <a:miter lim="800000"/>
            <a:headEnd/>
            <a:tailEnd/>
          </a:ln>
        </p:spPr>
        <p:txBody>
          <a:bodyPr wrap="none" anchor="ctr">
            <a:prstTxWarp prst="textNoShape">
              <a:avLst/>
            </a:prstTxWarp>
          </a:bodyPr>
          <a:lstStyle/>
          <a:p>
            <a:endParaRPr lang="en-GB"/>
          </a:p>
        </p:txBody>
      </p:sp>
      <p:sp>
        <p:nvSpPr>
          <p:cNvPr id="14" name="AutoShape 11">
            <a:extLst>
              <a:ext uri="{FF2B5EF4-FFF2-40B4-BE49-F238E27FC236}">
                <a16:creationId xmlns:a16="http://schemas.microsoft.com/office/drawing/2014/main" id="{BDFEDF02-8BE1-654D-9220-64FD8B057AFB}"/>
              </a:ext>
            </a:extLst>
          </p:cNvPr>
          <p:cNvSpPr>
            <a:spLocks noChangeArrowheads="1"/>
          </p:cNvSpPr>
          <p:nvPr/>
        </p:nvSpPr>
        <p:spPr bwMode="auto">
          <a:xfrm>
            <a:off x="3571868" y="4834244"/>
            <a:ext cx="474668" cy="571512"/>
          </a:xfrm>
          <a:prstGeom prst="upArrow">
            <a:avLst>
              <a:gd name="adj1" fmla="val 50000"/>
              <a:gd name="adj2" fmla="val 79564"/>
            </a:avLst>
          </a:prstGeom>
          <a:solidFill>
            <a:srgbClr val="FF0000"/>
          </a:solidFill>
          <a:ln w="9525">
            <a:solidFill>
              <a:schemeClr val="tx1"/>
            </a:solidFill>
            <a:miter lim="800000"/>
            <a:headEnd/>
            <a:tailEnd/>
          </a:ln>
        </p:spPr>
        <p:txBody>
          <a:bodyPr wrap="none" anchor="ctr">
            <a:prstTxWarp prst="textNoShape">
              <a:avLst/>
            </a:prstTxWarp>
          </a:bodyPr>
          <a:lstStyle/>
          <a:p>
            <a:endParaRPr lang="en-GB"/>
          </a:p>
        </p:txBody>
      </p:sp>
      <p:sp>
        <p:nvSpPr>
          <p:cNvPr id="15" name="AutoShape 12">
            <a:extLst>
              <a:ext uri="{FF2B5EF4-FFF2-40B4-BE49-F238E27FC236}">
                <a16:creationId xmlns:a16="http://schemas.microsoft.com/office/drawing/2014/main" id="{D3F56538-29A1-7C4D-A1CE-586837DF0E98}"/>
              </a:ext>
            </a:extLst>
          </p:cNvPr>
          <p:cNvSpPr>
            <a:spLocks noChangeArrowheads="1"/>
          </p:cNvSpPr>
          <p:nvPr/>
        </p:nvSpPr>
        <p:spPr bwMode="auto">
          <a:xfrm>
            <a:off x="4443413" y="2286299"/>
            <a:ext cx="249237" cy="346075"/>
          </a:xfrm>
          <a:prstGeom prst="downArrow">
            <a:avLst>
              <a:gd name="adj1" fmla="val 50000"/>
              <a:gd name="adj2" fmla="val 34713"/>
            </a:avLst>
          </a:prstGeom>
          <a:solidFill>
            <a:srgbClr val="3399FF"/>
          </a:solidFill>
          <a:ln w="9525">
            <a:solidFill>
              <a:schemeClr val="tx1"/>
            </a:solidFill>
            <a:miter lim="800000"/>
            <a:headEnd/>
            <a:tailEnd/>
          </a:ln>
        </p:spPr>
        <p:txBody>
          <a:bodyPr wrap="none" anchor="ctr">
            <a:prstTxWarp prst="textNoShape">
              <a:avLst/>
            </a:prstTxWarp>
          </a:bodyPr>
          <a:lstStyle/>
          <a:p>
            <a:endParaRPr lang="en-GB"/>
          </a:p>
        </p:txBody>
      </p:sp>
      <p:sp>
        <p:nvSpPr>
          <p:cNvPr id="16" name="AutoShape 13">
            <a:extLst>
              <a:ext uri="{FF2B5EF4-FFF2-40B4-BE49-F238E27FC236}">
                <a16:creationId xmlns:a16="http://schemas.microsoft.com/office/drawing/2014/main" id="{55667AF3-72B2-1140-8FB7-CE180F46C091}"/>
              </a:ext>
            </a:extLst>
          </p:cNvPr>
          <p:cNvSpPr>
            <a:spLocks noChangeArrowheads="1"/>
          </p:cNvSpPr>
          <p:nvPr/>
        </p:nvSpPr>
        <p:spPr bwMode="auto">
          <a:xfrm rot="1588769">
            <a:off x="2439750" y="3093982"/>
            <a:ext cx="568325" cy="182563"/>
          </a:xfrm>
          <a:prstGeom prst="rightArrow">
            <a:avLst>
              <a:gd name="adj1" fmla="val 50000"/>
              <a:gd name="adj2" fmla="val 77826"/>
            </a:avLst>
          </a:prstGeom>
          <a:solidFill>
            <a:srgbClr val="FF0000"/>
          </a:solidFill>
          <a:ln w="9525">
            <a:solidFill>
              <a:schemeClr val="tx1"/>
            </a:solidFill>
            <a:miter lim="800000"/>
            <a:headEnd/>
            <a:tailEnd/>
          </a:ln>
        </p:spPr>
        <p:txBody>
          <a:bodyPr wrap="none" anchor="ctr">
            <a:prstTxWarp prst="textNoShape">
              <a:avLst/>
            </a:prstTxWarp>
          </a:bodyPr>
          <a:lstStyle/>
          <a:p>
            <a:endParaRPr lang="en-GB"/>
          </a:p>
        </p:txBody>
      </p:sp>
      <p:sp>
        <p:nvSpPr>
          <p:cNvPr id="17" name="AutoShape 14">
            <a:extLst>
              <a:ext uri="{FF2B5EF4-FFF2-40B4-BE49-F238E27FC236}">
                <a16:creationId xmlns:a16="http://schemas.microsoft.com/office/drawing/2014/main" id="{E8939C03-EFC6-7C40-9F03-E636A167863F}"/>
              </a:ext>
            </a:extLst>
          </p:cNvPr>
          <p:cNvSpPr>
            <a:spLocks noChangeArrowheads="1"/>
          </p:cNvSpPr>
          <p:nvPr/>
        </p:nvSpPr>
        <p:spPr bwMode="auto">
          <a:xfrm rot="-2114265">
            <a:off x="5594350" y="2660949"/>
            <a:ext cx="328613" cy="412750"/>
          </a:xfrm>
          <a:prstGeom prst="leftArrow">
            <a:avLst>
              <a:gd name="adj1" fmla="val 50000"/>
              <a:gd name="adj2" fmla="val 25000"/>
            </a:avLst>
          </a:prstGeom>
          <a:solidFill>
            <a:srgbClr val="3399FF"/>
          </a:solidFill>
          <a:ln w="9525">
            <a:solidFill>
              <a:schemeClr val="tx1"/>
            </a:solidFill>
            <a:miter lim="800000"/>
            <a:headEnd/>
            <a:tailEnd/>
          </a:ln>
        </p:spPr>
        <p:txBody>
          <a:bodyPr wrap="none" anchor="ctr">
            <a:prstTxWarp prst="textNoShape">
              <a:avLst/>
            </a:prstTxWarp>
          </a:bodyPr>
          <a:lstStyle/>
          <a:p>
            <a:endParaRPr lang="en-GB"/>
          </a:p>
        </p:txBody>
      </p:sp>
      <p:sp>
        <p:nvSpPr>
          <p:cNvPr id="18" name="AutoShape 15">
            <a:extLst>
              <a:ext uri="{FF2B5EF4-FFF2-40B4-BE49-F238E27FC236}">
                <a16:creationId xmlns:a16="http://schemas.microsoft.com/office/drawing/2014/main" id="{B9C811A1-2F7D-3645-9662-CBB194A9961F}"/>
              </a:ext>
            </a:extLst>
          </p:cNvPr>
          <p:cNvSpPr>
            <a:spLocks noChangeArrowheads="1"/>
          </p:cNvSpPr>
          <p:nvPr/>
        </p:nvSpPr>
        <p:spPr bwMode="auto">
          <a:xfrm rot="1802482">
            <a:off x="5705475" y="4273849"/>
            <a:ext cx="463550" cy="138112"/>
          </a:xfrm>
          <a:prstGeom prst="leftArrow">
            <a:avLst>
              <a:gd name="adj1" fmla="val 50000"/>
              <a:gd name="adj2" fmla="val 83908"/>
            </a:avLst>
          </a:prstGeom>
          <a:solidFill>
            <a:srgbClr val="FF0000"/>
          </a:solidFill>
          <a:ln w="9525">
            <a:solidFill>
              <a:schemeClr val="tx1"/>
            </a:solidFill>
            <a:miter lim="800000"/>
            <a:headEnd/>
            <a:tailEnd/>
          </a:ln>
        </p:spPr>
        <p:txBody>
          <a:bodyPr wrap="none" anchor="ctr">
            <a:prstTxWarp prst="textNoShape">
              <a:avLst/>
            </a:prstTxWarp>
          </a:bodyPr>
          <a:lstStyle/>
          <a:p>
            <a:endParaRPr lang="en-GB"/>
          </a:p>
        </p:txBody>
      </p:sp>
      <p:pic>
        <p:nvPicPr>
          <p:cNvPr id="19" name="Picture 16" descr="s135_2">
            <a:extLst>
              <a:ext uri="{FF2B5EF4-FFF2-40B4-BE49-F238E27FC236}">
                <a16:creationId xmlns:a16="http://schemas.microsoft.com/office/drawing/2014/main" id="{B3E09E5F-6882-0E4A-81E0-DD11A425AB74}"/>
              </a:ext>
            </a:extLst>
          </p:cNvPr>
          <p:cNvPicPr>
            <a:picLocks noChangeAspect="1" noChangeArrowheads="1"/>
          </p:cNvPicPr>
          <p:nvPr/>
        </p:nvPicPr>
        <p:blipFill>
          <a:blip r:embed="rId3" cstate="print"/>
          <a:srcRect/>
          <a:stretch>
            <a:fillRect/>
          </a:stretch>
        </p:blipFill>
        <p:spPr bwMode="auto">
          <a:xfrm>
            <a:off x="2428860" y="1405220"/>
            <a:ext cx="1676400" cy="1116012"/>
          </a:xfrm>
          <a:prstGeom prst="rect">
            <a:avLst/>
          </a:prstGeom>
          <a:noFill/>
          <a:ln w="9525">
            <a:noFill/>
            <a:miter lim="800000"/>
            <a:headEnd/>
            <a:tailEnd/>
          </a:ln>
        </p:spPr>
      </p:pic>
      <p:pic>
        <p:nvPicPr>
          <p:cNvPr id="20" name="Picture 17" descr="frs_3d_des">
            <a:extLst>
              <a:ext uri="{FF2B5EF4-FFF2-40B4-BE49-F238E27FC236}">
                <a16:creationId xmlns:a16="http://schemas.microsoft.com/office/drawing/2014/main" id="{57C4C6D3-46E1-F44F-9537-A1C414A2DAF0}"/>
              </a:ext>
            </a:extLst>
          </p:cNvPr>
          <p:cNvPicPr>
            <a:picLocks noChangeAspect="1" noChangeArrowheads="1"/>
          </p:cNvPicPr>
          <p:nvPr/>
        </p:nvPicPr>
        <p:blipFill>
          <a:blip r:embed="rId4" cstate="print"/>
          <a:srcRect/>
          <a:stretch>
            <a:fillRect/>
          </a:stretch>
        </p:blipFill>
        <p:spPr bwMode="auto">
          <a:xfrm>
            <a:off x="1000100" y="3691236"/>
            <a:ext cx="1273175" cy="646113"/>
          </a:xfrm>
          <a:prstGeom prst="rect">
            <a:avLst/>
          </a:prstGeom>
          <a:noFill/>
          <a:ln w="9525">
            <a:noFill/>
            <a:miter lim="800000"/>
            <a:headEnd/>
            <a:tailEnd/>
          </a:ln>
        </p:spPr>
      </p:pic>
      <p:pic>
        <p:nvPicPr>
          <p:cNvPr id="21" name="Picture 18" descr="ishal97c">
            <a:extLst>
              <a:ext uri="{FF2B5EF4-FFF2-40B4-BE49-F238E27FC236}">
                <a16:creationId xmlns:a16="http://schemas.microsoft.com/office/drawing/2014/main" id="{E1B35F45-FDED-1543-82BF-8572BD1A5BC6}"/>
              </a:ext>
            </a:extLst>
          </p:cNvPr>
          <p:cNvPicPr>
            <a:picLocks noChangeAspect="1" noChangeArrowheads="1"/>
          </p:cNvPicPr>
          <p:nvPr/>
        </p:nvPicPr>
        <p:blipFill>
          <a:blip r:embed="rId5" cstate="print"/>
          <a:srcRect/>
          <a:stretch>
            <a:fillRect/>
          </a:stretch>
        </p:blipFill>
        <p:spPr bwMode="auto">
          <a:xfrm>
            <a:off x="7286644" y="2661082"/>
            <a:ext cx="1677844" cy="1252398"/>
          </a:xfrm>
          <a:prstGeom prst="rect">
            <a:avLst/>
          </a:prstGeom>
          <a:noFill/>
          <a:ln w="9525">
            <a:noFill/>
            <a:miter lim="800000"/>
            <a:headEnd/>
            <a:tailEnd/>
          </a:ln>
        </p:spPr>
      </p:pic>
      <p:pic>
        <p:nvPicPr>
          <p:cNvPr id="22" name="Picture 19" descr="lise">
            <a:extLst>
              <a:ext uri="{FF2B5EF4-FFF2-40B4-BE49-F238E27FC236}">
                <a16:creationId xmlns:a16="http://schemas.microsoft.com/office/drawing/2014/main" id="{567FA032-4859-8F4E-81FB-91523642D666}"/>
              </a:ext>
            </a:extLst>
          </p:cNvPr>
          <p:cNvPicPr>
            <a:picLocks noChangeAspect="1" noChangeArrowheads="1"/>
          </p:cNvPicPr>
          <p:nvPr/>
        </p:nvPicPr>
        <p:blipFill>
          <a:blip r:embed="rId6" cstate="print"/>
          <a:srcRect/>
          <a:stretch>
            <a:fillRect/>
          </a:stretch>
        </p:blipFill>
        <p:spPr bwMode="auto">
          <a:xfrm>
            <a:off x="4714876" y="5477186"/>
            <a:ext cx="1963737" cy="785812"/>
          </a:xfrm>
          <a:prstGeom prst="rect">
            <a:avLst/>
          </a:prstGeom>
          <a:noFill/>
          <a:ln w="9525">
            <a:noFill/>
            <a:miter lim="800000"/>
            <a:headEnd/>
            <a:tailEnd/>
          </a:ln>
        </p:spPr>
      </p:pic>
      <p:sp>
        <p:nvSpPr>
          <p:cNvPr id="23" name="Oval 20">
            <a:extLst>
              <a:ext uri="{FF2B5EF4-FFF2-40B4-BE49-F238E27FC236}">
                <a16:creationId xmlns:a16="http://schemas.microsoft.com/office/drawing/2014/main" id="{5D9335EB-7BE3-F947-B044-5D43D1DDA17C}"/>
              </a:ext>
            </a:extLst>
          </p:cNvPr>
          <p:cNvSpPr>
            <a:spLocks noChangeArrowheads="1"/>
          </p:cNvSpPr>
          <p:nvPr/>
        </p:nvSpPr>
        <p:spPr bwMode="auto">
          <a:xfrm>
            <a:off x="6196013" y="3407074"/>
            <a:ext cx="800100" cy="520700"/>
          </a:xfrm>
          <a:prstGeom prst="ellipse">
            <a:avLst/>
          </a:prstGeom>
          <a:solidFill>
            <a:srgbClr val="CC99FF"/>
          </a:solidFill>
          <a:ln w="9525">
            <a:solidFill>
              <a:schemeClr val="tx1"/>
            </a:solidFill>
            <a:round/>
            <a:headEnd/>
            <a:tailEnd/>
          </a:ln>
          <a:effectLst>
            <a:outerShdw blurRad="63500" dist="107763" dir="18900000" algn="ctr" rotWithShape="0">
              <a:schemeClr val="bg2">
                <a:alpha val="74998"/>
              </a:schemeClr>
            </a:outerShdw>
          </a:effectLst>
        </p:spPr>
        <p:txBody>
          <a:bodyPr wrap="none" anchor="ctr">
            <a:prstTxWarp prst="textNoShape">
              <a:avLst/>
            </a:prstTxWarp>
          </a:bodyPr>
          <a:lstStyle/>
          <a:p>
            <a:pPr algn="ctr"/>
            <a:r>
              <a:rPr lang="sv-SE" sz="1400">
                <a:latin typeface="Times New Roman" pitchFamily="-111" charset="0"/>
              </a:rPr>
              <a:t>Masses</a:t>
            </a:r>
            <a:endParaRPr lang="en-US" sz="1400">
              <a:latin typeface="Times New Roman" pitchFamily="-111" charset="0"/>
            </a:endParaRPr>
          </a:p>
        </p:txBody>
      </p:sp>
      <p:sp>
        <p:nvSpPr>
          <p:cNvPr id="24" name="AutoShape 21">
            <a:extLst>
              <a:ext uri="{FF2B5EF4-FFF2-40B4-BE49-F238E27FC236}">
                <a16:creationId xmlns:a16="http://schemas.microsoft.com/office/drawing/2014/main" id="{4A20978E-54B1-4347-9196-E05337DCCE14}"/>
              </a:ext>
            </a:extLst>
          </p:cNvPr>
          <p:cNvSpPr>
            <a:spLocks noChangeArrowheads="1"/>
          </p:cNvSpPr>
          <p:nvPr/>
        </p:nvSpPr>
        <p:spPr bwMode="auto">
          <a:xfrm rot="-33556">
            <a:off x="5815013" y="3484861"/>
            <a:ext cx="198437" cy="290513"/>
          </a:xfrm>
          <a:prstGeom prst="leftArrow">
            <a:avLst>
              <a:gd name="adj1" fmla="val 50000"/>
              <a:gd name="adj2" fmla="val 25000"/>
            </a:avLst>
          </a:prstGeom>
          <a:solidFill>
            <a:srgbClr val="3399FF"/>
          </a:solidFill>
          <a:ln w="9525">
            <a:solidFill>
              <a:schemeClr val="tx1"/>
            </a:solidFill>
            <a:miter lim="800000"/>
            <a:headEnd/>
            <a:tailEnd/>
          </a:ln>
        </p:spPr>
        <p:txBody>
          <a:bodyPr wrap="none" anchor="ctr">
            <a:prstTxWarp prst="textNoShape">
              <a:avLst/>
            </a:prstTxWarp>
          </a:bodyPr>
          <a:lstStyle/>
          <a:p>
            <a:endParaRPr lang="en-GB"/>
          </a:p>
        </p:txBody>
      </p:sp>
      <p:sp>
        <p:nvSpPr>
          <p:cNvPr id="25" name="23 CuadroTexto">
            <a:extLst>
              <a:ext uri="{FF2B5EF4-FFF2-40B4-BE49-F238E27FC236}">
                <a16:creationId xmlns:a16="http://schemas.microsoft.com/office/drawing/2014/main" id="{59FA34D9-D8C2-404D-B8E9-11D1C23CB75A}"/>
              </a:ext>
            </a:extLst>
          </p:cNvPr>
          <p:cNvSpPr txBox="1"/>
          <p:nvPr/>
        </p:nvSpPr>
        <p:spPr>
          <a:xfrm>
            <a:off x="7000892" y="1833848"/>
            <a:ext cx="1643074" cy="738664"/>
          </a:xfrm>
          <a:prstGeom prst="rect">
            <a:avLst/>
          </a:prstGeom>
          <a:noFill/>
        </p:spPr>
        <p:txBody>
          <a:bodyPr wrap="square" rtlCol="0">
            <a:spAutoFit/>
          </a:bodyPr>
          <a:lstStyle/>
          <a:p>
            <a:r>
              <a:rPr lang="es-ES_tradnl" sz="1400" b="1" dirty="0">
                <a:solidFill>
                  <a:srgbClr val="0070C0"/>
                </a:solidFill>
              </a:rPr>
              <a:t>ISOLDE</a:t>
            </a:r>
          </a:p>
          <a:p>
            <a:r>
              <a:rPr lang="es-ES_tradnl" sz="1400" b="1" dirty="0"/>
              <a:t>Desintegración beta  E</a:t>
            </a:r>
            <a:r>
              <a:rPr lang="es-ES_tradnl" sz="1400" b="1" baseline="-25000" dirty="0"/>
              <a:t>r</a:t>
            </a:r>
            <a:r>
              <a:rPr lang="es-ES_tradnl" sz="1400" b="1" dirty="0"/>
              <a:t>=0</a:t>
            </a:r>
          </a:p>
        </p:txBody>
      </p:sp>
      <p:sp>
        <p:nvSpPr>
          <p:cNvPr id="26" name="24 CuadroTexto">
            <a:extLst>
              <a:ext uri="{FF2B5EF4-FFF2-40B4-BE49-F238E27FC236}">
                <a16:creationId xmlns:a16="http://schemas.microsoft.com/office/drawing/2014/main" id="{3A1B835E-0499-CC4A-B88C-69D98FFB9185}"/>
              </a:ext>
            </a:extLst>
          </p:cNvPr>
          <p:cNvSpPr txBox="1"/>
          <p:nvPr/>
        </p:nvSpPr>
        <p:spPr>
          <a:xfrm>
            <a:off x="4500562" y="4762806"/>
            <a:ext cx="1643074" cy="738664"/>
          </a:xfrm>
          <a:prstGeom prst="rect">
            <a:avLst/>
          </a:prstGeom>
          <a:noFill/>
        </p:spPr>
        <p:txBody>
          <a:bodyPr wrap="square" rtlCol="0">
            <a:spAutoFit/>
          </a:bodyPr>
          <a:lstStyle/>
          <a:p>
            <a:r>
              <a:rPr lang="es-ES_tradnl" sz="1400" b="1" dirty="0">
                <a:solidFill>
                  <a:srgbClr val="0070C0"/>
                </a:solidFill>
              </a:rPr>
              <a:t>GANIL</a:t>
            </a:r>
          </a:p>
          <a:p>
            <a:r>
              <a:rPr lang="es-ES_tradnl" sz="1400" b="1" dirty="0"/>
              <a:t>Reacciones a E</a:t>
            </a:r>
            <a:r>
              <a:rPr lang="es-ES_tradnl" sz="1400" b="1" baseline="-25000" dirty="0"/>
              <a:t>r</a:t>
            </a:r>
            <a:r>
              <a:rPr lang="es-ES_tradnl" sz="1400" b="1" dirty="0"/>
              <a:t>=30-60 </a:t>
            </a:r>
            <a:r>
              <a:rPr lang="es-ES_tradnl" sz="1400" b="1" dirty="0" err="1"/>
              <a:t>MeV</a:t>
            </a:r>
            <a:r>
              <a:rPr lang="es-ES_tradnl" sz="1400" b="1" dirty="0"/>
              <a:t>/u</a:t>
            </a:r>
          </a:p>
        </p:txBody>
      </p:sp>
      <p:sp>
        <p:nvSpPr>
          <p:cNvPr id="27" name="26 CuadroTexto">
            <a:extLst>
              <a:ext uri="{FF2B5EF4-FFF2-40B4-BE49-F238E27FC236}">
                <a16:creationId xmlns:a16="http://schemas.microsoft.com/office/drawing/2014/main" id="{1E6DC3EE-56D1-F34E-98C7-5A6ADB16704F}"/>
              </a:ext>
            </a:extLst>
          </p:cNvPr>
          <p:cNvSpPr txBox="1"/>
          <p:nvPr/>
        </p:nvSpPr>
        <p:spPr>
          <a:xfrm>
            <a:off x="785786" y="1548096"/>
            <a:ext cx="1643074" cy="738664"/>
          </a:xfrm>
          <a:prstGeom prst="rect">
            <a:avLst/>
          </a:prstGeom>
          <a:noFill/>
        </p:spPr>
        <p:txBody>
          <a:bodyPr wrap="square" rtlCol="0">
            <a:spAutoFit/>
          </a:bodyPr>
          <a:lstStyle/>
          <a:p>
            <a:r>
              <a:rPr lang="es-ES_tradnl" sz="1400" b="1" dirty="0">
                <a:solidFill>
                  <a:srgbClr val="0070C0"/>
                </a:solidFill>
              </a:rPr>
              <a:t>GSI</a:t>
            </a:r>
          </a:p>
          <a:p>
            <a:r>
              <a:rPr lang="es-ES_tradnl" sz="1400" b="1" dirty="0"/>
              <a:t>Reacciones a E</a:t>
            </a:r>
            <a:r>
              <a:rPr lang="es-ES_tradnl" sz="1400" b="1" baseline="-25000" dirty="0"/>
              <a:t>r</a:t>
            </a:r>
            <a:r>
              <a:rPr lang="es-ES_tradnl" sz="1400" b="1" dirty="0"/>
              <a:t>=700  </a:t>
            </a:r>
            <a:r>
              <a:rPr lang="es-ES_tradnl" sz="1400" b="1" dirty="0" err="1"/>
              <a:t>MeV</a:t>
            </a:r>
            <a:r>
              <a:rPr lang="es-ES_tradnl" sz="1400" b="1" dirty="0"/>
              <a:t>/u</a:t>
            </a:r>
          </a:p>
        </p:txBody>
      </p:sp>
    </p:spTree>
    <p:extLst>
      <p:ext uri="{BB962C8B-B14F-4D97-AF65-F5344CB8AC3E}">
        <p14:creationId xmlns:p14="http://schemas.microsoft.com/office/powerpoint/2010/main" val="27079468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97" name="Text Box 17"/>
          <p:cNvSpPr txBox="1">
            <a:spLocks noChangeArrowheads="1"/>
          </p:cNvSpPr>
          <p:nvPr/>
        </p:nvSpPr>
        <p:spPr bwMode="auto">
          <a:xfrm>
            <a:off x="3438525" y="1554336"/>
            <a:ext cx="3897221" cy="3093154"/>
          </a:xfrm>
          <a:prstGeom prst="rect">
            <a:avLst/>
          </a:prstGeom>
          <a:noFill/>
          <a:ln w="9525">
            <a:noFill/>
            <a:miter lim="800000"/>
            <a:headEnd/>
            <a:tailEnd/>
          </a:ln>
          <a:effectLst/>
        </p:spPr>
        <p:txBody>
          <a:bodyPr wrap="none">
            <a:prstTxWarp prst="textNoShape">
              <a:avLst/>
            </a:prstTxWarp>
            <a:spAutoFit/>
          </a:bodyPr>
          <a:lstStyle/>
          <a:p>
            <a:r>
              <a:rPr lang="fr-FR" dirty="0">
                <a:solidFill>
                  <a:srgbClr val="0000FF"/>
                </a:solidFill>
              </a:rPr>
              <a:t>masses</a:t>
            </a:r>
          </a:p>
          <a:p>
            <a:r>
              <a:rPr lang="fr-FR" dirty="0">
                <a:solidFill>
                  <a:srgbClr val="0000FF"/>
                </a:solidFill>
              </a:rPr>
              <a:t>  radius, </a:t>
            </a:r>
            <a:r>
              <a:rPr lang="fr-FR" dirty="0" err="1">
                <a:solidFill>
                  <a:srgbClr val="0000FF"/>
                </a:solidFill>
              </a:rPr>
              <a:t>shapes</a:t>
            </a:r>
            <a:r>
              <a:rPr lang="fr-FR" dirty="0">
                <a:solidFill>
                  <a:srgbClr val="0000FF"/>
                </a:solidFill>
              </a:rPr>
              <a:t> &amp; moments</a:t>
            </a:r>
          </a:p>
          <a:p>
            <a:r>
              <a:rPr lang="fr-FR" dirty="0">
                <a:solidFill>
                  <a:srgbClr val="0000FF"/>
                </a:solidFill>
              </a:rPr>
              <a:t>    </a:t>
            </a:r>
            <a:r>
              <a:rPr lang="fr-FR" dirty="0" err="1">
                <a:solidFill>
                  <a:srgbClr val="0000FF"/>
                </a:solidFill>
              </a:rPr>
              <a:t>decay</a:t>
            </a:r>
            <a:r>
              <a:rPr lang="fr-FR" dirty="0">
                <a:solidFill>
                  <a:srgbClr val="0000FF"/>
                </a:solidFill>
              </a:rPr>
              <a:t> </a:t>
            </a:r>
            <a:r>
              <a:rPr lang="fr-FR" dirty="0" err="1">
                <a:solidFill>
                  <a:srgbClr val="0000FF"/>
                </a:solidFill>
              </a:rPr>
              <a:t>properties</a:t>
            </a:r>
            <a:endParaRPr lang="fr-FR" dirty="0">
              <a:solidFill>
                <a:srgbClr val="0000FF"/>
              </a:solidFill>
            </a:endParaRPr>
          </a:p>
          <a:p>
            <a:endParaRPr lang="fr-FR" sz="1100" dirty="0">
              <a:solidFill>
                <a:srgbClr val="0000FF"/>
              </a:solidFill>
            </a:endParaRPr>
          </a:p>
          <a:p>
            <a:r>
              <a:rPr lang="fr-FR" dirty="0">
                <a:solidFill>
                  <a:srgbClr val="0000FF"/>
                </a:solidFill>
              </a:rPr>
              <a:t>      </a:t>
            </a:r>
            <a:r>
              <a:rPr lang="fr-FR" dirty="0" err="1">
                <a:solidFill>
                  <a:srgbClr val="0000FF"/>
                </a:solidFill>
              </a:rPr>
              <a:t>astrophysics</a:t>
            </a:r>
            <a:endParaRPr lang="fr-FR" dirty="0">
              <a:solidFill>
                <a:srgbClr val="0000FF"/>
              </a:solidFill>
            </a:endParaRPr>
          </a:p>
          <a:p>
            <a:endParaRPr lang="fr-FR" sz="1100" dirty="0">
              <a:solidFill>
                <a:srgbClr val="0000FF"/>
              </a:solidFill>
            </a:endParaRPr>
          </a:p>
          <a:p>
            <a:r>
              <a:rPr lang="fr-FR" dirty="0">
                <a:solidFill>
                  <a:srgbClr val="0000FF"/>
                </a:solidFill>
              </a:rPr>
              <a:t>      </a:t>
            </a:r>
            <a:r>
              <a:rPr lang="fr-FR" dirty="0" err="1">
                <a:solidFill>
                  <a:srgbClr val="0000FF"/>
                </a:solidFill>
              </a:rPr>
              <a:t>Drip</a:t>
            </a:r>
            <a:r>
              <a:rPr lang="fr-FR" dirty="0">
                <a:solidFill>
                  <a:srgbClr val="0000FF"/>
                </a:solidFill>
              </a:rPr>
              <a:t> line </a:t>
            </a:r>
            <a:r>
              <a:rPr lang="fr-FR" dirty="0" err="1">
                <a:solidFill>
                  <a:srgbClr val="0000FF"/>
                </a:solidFill>
              </a:rPr>
              <a:t>phenomena</a:t>
            </a:r>
            <a:endParaRPr lang="fr-FR" dirty="0">
              <a:solidFill>
                <a:srgbClr val="0000FF"/>
              </a:solidFill>
            </a:endParaRPr>
          </a:p>
          <a:p>
            <a:r>
              <a:rPr lang="fr-FR" dirty="0">
                <a:solidFill>
                  <a:srgbClr val="0000FF"/>
                </a:solidFill>
              </a:rPr>
              <a:t>        Structure and excitation modes</a:t>
            </a:r>
          </a:p>
          <a:p>
            <a:r>
              <a:rPr lang="fr-FR" dirty="0">
                <a:solidFill>
                  <a:srgbClr val="0000FF"/>
                </a:solidFill>
              </a:rPr>
              <a:t>          Transfer and </a:t>
            </a:r>
            <a:r>
              <a:rPr lang="fr-FR" dirty="0" err="1">
                <a:solidFill>
                  <a:srgbClr val="0000FF"/>
                </a:solidFill>
              </a:rPr>
              <a:t>spectroscopic</a:t>
            </a:r>
            <a:r>
              <a:rPr lang="fr-FR" dirty="0">
                <a:solidFill>
                  <a:srgbClr val="0000FF"/>
                </a:solidFill>
              </a:rPr>
              <a:t> </a:t>
            </a:r>
            <a:r>
              <a:rPr lang="fr-FR" dirty="0" err="1">
                <a:solidFill>
                  <a:srgbClr val="0000FF"/>
                </a:solidFill>
              </a:rPr>
              <a:t>factors</a:t>
            </a:r>
            <a:endParaRPr lang="fr-FR" dirty="0">
              <a:solidFill>
                <a:srgbClr val="0000FF"/>
              </a:solidFill>
            </a:endParaRPr>
          </a:p>
          <a:p>
            <a:r>
              <a:rPr lang="fr-FR" dirty="0">
                <a:solidFill>
                  <a:srgbClr val="0000FF"/>
                </a:solidFill>
              </a:rPr>
              <a:t>            Heavy &amp; Super-</a:t>
            </a:r>
            <a:r>
              <a:rPr lang="fr-FR" dirty="0" err="1">
                <a:solidFill>
                  <a:srgbClr val="0000FF"/>
                </a:solidFill>
              </a:rPr>
              <a:t>heavy</a:t>
            </a:r>
            <a:r>
              <a:rPr lang="fr-FR" dirty="0">
                <a:solidFill>
                  <a:srgbClr val="0000FF"/>
                </a:solidFill>
              </a:rPr>
              <a:t> </a:t>
            </a:r>
            <a:r>
              <a:rPr lang="fr-FR" dirty="0" err="1">
                <a:solidFill>
                  <a:srgbClr val="0000FF"/>
                </a:solidFill>
              </a:rPr>
              <a:t>nuclei</a:t>
            </a:r>
            <a:endParaRPr lang="fr-FR" dirty="0">
              <a:solidFill>
                <a:srgbClr val="0000FF"/>
              </a:solidFill>
            </a:endParaRPr>
          </a:p>
          <a:p>
            <a:endParaRPr lang="fr-FR" sz="1100" dirty="0">
              <a:solidFill>
                <a:srgbClr val="0000FF"/>
              </a:solidFill>
            </a:endParaRPr>
          </a:p>
          <a:p>
            <a:r>
              <a:rPr lang="fr-FR" dirty="0">
                <a:solidFill>
                  <a:srgbClr val="0000FF"/>
                </a:solidFill>
              </a:rPr>
              <a:t>              </a:t>
            </a:r>
            <a:r>
              <a:rPr lang="fr-FR" dirty="0" err="1">
                <a:solidFill>
                  <a:srgbClr val="0000FF"/>
                </a:solidFill>
              </a:rPr>
              <a:t>Nuclear</a:t>
            </a:r>
            <a:r>
              <a:rPr lang="fr-FR" dirty="0">
                <a:solidFill>
                  <a:srgbClr val="0000FF"/>
                </a:solidFill>
              </a:rPr>
              <a:t> </a:t>
            </a:r>
            <a:r>
              <a:rPr lang="fr-FR" dirty="0" err="1">
                <a:solidFill>
                  <a:srgbClr val="0000FF"/>
                </a:solidFill>
              </a:rPr>
              <a:t>Matter</a:t>
            </a:r>
            <a:endParaRPr lang="fr-FR" dirty="0"/>
          </a:p>
        </p:txBody>
      </p:sp>
      <p:sp>
        <p:nvSpPr>
          <p:cNvPr id="97298" name="Text Box 18"/>
          <p:cNvSpPr txBox="1">
            <a:spLocks noChangeArrowheads="1"/>
          </p:cNvSpPr>
          <p:nvPr/>
        </p:nvSpPr>
        <p:spPr bwMode="auto">
          <a:xfrm>
            <a:off x="1187450" y="1935336"/>
            <a:ext cx="154612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de </a:t>
            </a:r>
            <a:r>
              <a:rPr lang="fr-FR" sz="1400" b="1" dirty="0" err="1">
                <a:latin typeface="Symbol" charset="2"/>
              </a:rPr>
              <a:t>m</a:t>
            </a:r>
            <a:r>
              <a:rPr lang="fr-FR" sz="1400" b="1" dirty="0" err="1"/>
              <a:t>eV</a:t>
            </a:r>
            <a:r>
              <a:rPr lang="fr-FR" sz="1400" b="1" dirty="0"/>
              <a:t> à 100 </a:t>
            </a:r>
            <a:r>
              <a:rPr lang="fr-FR" sz="1400" b="1" dirty="0" err="1"/>
              <a:t>keV</a:t>
            </a:r>
            <a:endParaRPr lang="fr-FR" sz="1400" b="1" dirty="0"/>
          </a:p>
        </p:txBody>
      </p:sp>
      <p:sp>
        <p:nvSpPr>
          <p:cNvPr id="97299" name="Text Box 19"/>
          <p:cNvSpPr txBox="1">
            <a:spLocks noChangeArrowheads="1"/>
          </p:cNvSpPr>
          <p:nvPr/>
        </p:nvSpPr>
        <p:spPr bwMode="auto">
          <a:xfrm>
            <a:off x="1676400" y="2621136"/>
            <a:ext cx="116092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E &lt; 1 MeV/u</a:t>
            </a:r>
          </a:p>
        </p:txBody>
      </p:sp>
      <p:sp>
        <p:nvSpPr>
          <p:cNvPr id="97300" name="AutoShape 20"/>
          <p:cNvSpPr>
            <a:spLocks/>
          </p:cNvSpPr>
          <p:nvPr/>
        </p:nvSpPr>
        <p:spPr bwMode="auto">
          <a:xfrm>
            <a:off x="3132138" y="1706736"/>
            <a:ext cx="215900" cy="791699"/>
          </a:xfrm>
          <a:prstGeom prst="leftBrace">
            <a:avLst>
              <a:gd name="adj1" fmla="val 25000"/>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97301" name="Text Box 21"/>
          <p:cNvSpPr txBox="1">
            <a:spLocks noChangeArrowheads="1"/>
          </p:cNvSpPr>
          <p:nvPr/>
        </p:nvSpPr>
        <p:spPr bwMode="auto">
          <a:xfrm>
            <a:off x="1736725" y="3433936"/>
            <a:ext cx="1466750"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a:t>de 1 à 10 MeV/u</a:t>
            </a:r>
          </a:p>
        </p:txBody>
      </p:sp>
      <p:sp>
        <p:nvSpPr>
          <p:cNvPr id="97302" name="Text Box 22"/>
          <p:cNvSpPr txBox="1">
            <a:spLocks noChangeArrowheads="1"/>
          </p:cNvSpPr>
          <p:nvPr/>
        </p:nvSpPr>
        <p:spPr bwMode="auto">
          <a:xfrm>
            <a:off x="2133600" y="4348336"/>
            <a:ext cx="134082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E &lt; 100 MeV/u</a:t>
            </a:r>
          </a:p>
        </p:txBody>
      </p:sp>
      <p:sp>
        <p:nvSpPr>
          <p:cNvPr id="97304" name="AutoShape 24"/>
          <p:cNvSpPr>
            <a:spLocks/>
          </p:cNvSpPr>
          <p:nvPr/>
        </p:nvSpPr>
        <p:spPr bwMode="auto">
          <a:xfrm>
            <a:off x="3429000" y="3078336"/>
            <a:ext cx="215900" cy="1044159"/>
          </a:xfrm>
          <a:prstGeom prst="leftBrace">
            <a:avLst>
              <a:gd name="adj1" fmla="val 30576"/>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97305" name="Line 25"/>
          <p:cNvSpPr>
            <a:spLocks noChangeShapeType="1"/>
          </p:cNvSpPr>
          <p:nvPr/>
        </p:nvSpPr>
        <p:spPr bwMode="auto">
          <a:xfrm flipV="1">
            <a:off x="3124200" y="2773536"/>
            <a:ext cx="503238" cy="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7306" name="Line 26"/>
          <p:cNvSpPr>
            <a:spLocks noChangeShapeType="1"/>
          </p:cNvSpPr>
          <p:nvPr/>
        </p:nvSpPr>
        <p:spPr bwMode="auto">
          <a:xfrm flipV="1">
            <a:off x="3657600" y="4488036"/>
            <a:ext cx="503238" cy="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25" name="CuadroTexto 24"/>
          <p:cNvSpPr txBox="1"/>
          <p:nvPr/>
        </p:nvSpPr>
        <p:spPr>
          <a:xfrm>
            <a:off x="152400" y="152400"/>
            <a:ext cx="8991600" cy="584776"/>
          </a:xfrm>
          <a:prstGeom prst="rect">
            <a:avLst/>
          </a:prstGeom>
          <a:noFill/>
        </p:spPr>
        <p:txBody>
          <a:bodyPr wrap="square" rtlCol="0">
            <a:spAutoFit/>
          </a:bodyPr>
          <a:lstStyle/>
          <a:p>
            <a:r>
              <a:rPr lang="es-ES_tradnl" sz="3200" dirty="0">
                <a:solidFill>
                  <a:srgbClr val="000090"/>
                </a:solidFill>
                <a:latin typeface="+mj-lt"/>
                <a:cs typeface="Comic Sans MS"/>
              </a:rPr>
              <a:t>Radiactive </a:t>
            </a:r>
            <a:r>
              <a:rPr lang="es-ES_tradnl" sz="3200" dirty="0" err="1">
                <a:solidFill>
                  <a:srgbClr val="000090"/>
                </a:solidFill>
                <a:latin typeface="+mj-lt"/>
                <a:cs typeface="Comic Sans MS"/>
              </a:rPr>
              <a:t>Beams</a:t>
            </a:r>
            <a:r>
              <a:rPr lang="es-ES_tradnl" sz="3200" dirty="0">
                <a:solidFill>
                  <a:srgbClr val="000090"/>
                </a:solidFill>
                <a:latin typeface="+mj-lt"/>
                <a:cs typeface="Comic Sans MS"/>
              </a:rPr>
              <a:t>: </a:t>
            </a:r>
            <a:r>
              <a:rPr lang="es-ES_tradnl" sz="3200" dirty="0" err="1">
                <a:solidFill>
                  <a:srgbClr val="000090"/>
                </a:solidFill>
                <a:latin typeface="+mj-lt"/>
                <a:cs typeface="Comic Sans MS"/>
              </a:rPr>
              <a:t>Possible</a:t>
            </a:r>
            <a:r>
              <a:rPr lang="es-ES_tradnl" sz="3200" dirty="0">
                <a:solidFill>
                  <a:srgbClr val="000090"/>
                </a:solidFill>
                <a:latin typeface="+mj-lt"/>
                <a:cs typeface="Comic Sans MS"/>
              </a:rPr>
              <a:t> </a:t>
            </a:r>
            <a:r>
              <a:rPr lang="es-ES_tradnl" sz="3200" dirty="0" err="1">
                <a:solidFill>
                  <a:srgbClr val="000090"/>
                </a:solidFill>
                <a:latin typeface="+mj-lt"/>
                <a:cs typeface="Comic Sans MS"/>
              </a:rPr>
              <a:t>Research</a:t>
            </a:r>
            <a:r>
              <a:rPr lang="es-ES_tradnl" sz="3200" dirty="0">
                <a:solidFill>
                  <a:srgbClr val="000090"/>
                </a:solidFill>
                <a:latin typeface="+mj-lt"/>
                <a:cs typeface="Comic Sans MS"/>
              </a:rPr>
              <a:t> </a:t>
            </a:r>
            <a:r>
              <a:rPr lang="es-ES_tradnl" sz="3200" dirty="0" err="1">
                <a:solidFill>
                  <a:srgbClr val="000090"/>
                </a:solidFill>
                <a:latin typeface="+mj-lt"/>
                <a:cs typeface="Comic Sans MS"/>
              </a:rPr>
              <a:t>Domains</a:t>
            </a:r>
            <a:endParaRPr lang="es-ES_tradnl" sz="3200" dirty="0">
              <a:solidFill>
                <a:srgbClr val="000090"/>
              </a:solidFill>
              <a:latin typeface="+mj-lt"/>
              <a:cs typeface="Comic Sans MS"/>
            </a:endParaRPr>
          </a:p>
        </p:txBody>
      </p:sp>
    </p:spTree>
    <p:extLst>
      <p:ext uri="{BB962C8B-B14F-4D97-AF65-F5344CB8AC3E}">
        <p14:creationId xmlns:p14="http://schemas.microsoft.com/office/powerpoint/2010/main" val="3287256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457200" y="71414"/>
            <a:ext cx="8229600" cy="783000"/>
          </a:xfrm>
        </p:spPr>
        <p:txBody>
          <a:bodyPr>
            <a:normAutofit/>
          </a:bodyPr>
          <a:lstStyle/>
          <a:p>
            <a:pPr eaLnBrk="1" hangingPunct="1"/>
            <a:r>
              <a:rPr lang="es-ES_tradnl" sz="3600" dirty="0" err="1">
                <a:solidFill>
                  <a:srgbClr val="000090"/>
                </a:solidFill>
                <a:ea typeface="ＭＳ Ｐゴシック" pitchFamily="-111" charset="-128"/>
                <a:cs typeface="Comic Sans MS"/>
              </a:rPr>
              <a:t>Production</a:t>
            </a:r>
            <a:r>
              <a:rPr lang="es-ES_tradnl" sz="3600" dirty="0">
                <a:solidFill>
                  <a:srgbClr val="000090"/>
                </a:solidFill>
                <a:ea typeface="ＭＳ Ｐゴシック" pitchFamily="-111" charset="-128"/>
                <a:cs typeface="Comic Sans MS"/>
              </a:rPr>
              <a:t> </a:t>
            </a:r>
            <a:r>
              <a:rPr lang="es-ES_tradnl" sz="3600" dirty="0" err="1">
                <a:solidFill>
                  <a:srgbClr val="000090"/>
                </a:solidFill>
                <a:ea typeface="ＭＳ Ｐゴシック" pitchFamily="-111" charset="-128"/>
                <a:cs typeface="Comic Sans MS"/>
              </a:rPr>
              <a:t>Methods</a:t>
            </a:r>
            <a:endParaRPr lang="es-ES_tradnl" sz="3600" dirty="0">
              <a:solidFill>
                <a:srgbClr val="000090"/>
              </a:solidFill>
              <a:ea typeface="ＭＳ Ｐゴシック" pitchFamily="-111" charset="-128"/>
              <a:cs typeface="Comic Sans MS"/>
            </a:endParaRPr>
          </a:p>
        </p:txBody>
      </p:sp>
      <p:pic>
        <p:nvPicPr>
          <p:cNvPr id="10244" name="Picture 5"/>
          <p:cNvPicPr>
            <a:picLocks noChangeAspect="1" noChangeArrowheads="1"/>
          </p:cNvPicPr>
          <p:nvPr/>
        </p:nvPicPr>
        <p:blipFill>
          <a:blip r:embed="rId2" cstate="print"/>
          <a:srcRect/>
          <a:stretch>
            <a:fillRect/>
          </a:stretch>
        </p:blipFill>
        <p:spPr bwMode="auto">
          <a:xfrm>
            <a:off x="128642" y="914400"/>
            <a:ext cx="8939158" cy="5334000"/>
          </a:xfrm>
          <a:prstGeom prst="rect">
            <a:avLst/>
          </a:prstGeom>
          <a:noFill/>
          <a:ln w="9525">
            <a:noFill/>
            <a:miter lim="800000"/>
            <a:headEnd/>
            <a:tailEnd/>
          </a:ln>
        </p:spPr>
      </p:pic>
      <p:sp>
        <p:nvSpPr>
          <p:cNvPr id="10245" name="CuadroTexto 4"/>
          <p:cNvSpPr txBox="1">
            <a:spLocks noChangeArrowheads="1"/>
          </p:cNvSpPr>
          <p:nvPr/>
        </p:nvSpPr>
        <p:spPr bwMode="auto">
          <a:xfrm>
            <a:off x="152400" y="1345745"/>
            <a:ext cx="2530475" cy="307975"/>
          </a:xfrm>
          <a:prstGeom prst="rect">
            <a:avLst/>
          </a:prstGeom>
          <a:noFill/>
          <a:ln w="9525">
            <a:noFill/>
            <a:miter lim="800000"/>
            <a:headEnd/>
            <a:tailEnd/>
          </a:ln>
        </p:spPr>
        <p:txBody>
          <a:bodyPr wrap="none">
            <a:prstTxWarp prst="textNoShape">
              <a:avLst/>
            </a:prstTxWarp>
            <a:spAutoFit/>
          </a:bodyPr>
          <a:lstStyle/>
          <a:p>
            <a:r>
              <a:rPr lang="es-ES_tradnl" sz="1400" dirty="0">
                <a:solidFill>
                  <a:srgbClr val="FF0000"/>
                </a:solidFill>
              </a:rPr>
              <a:t>B</a:t>
            </a:r>
            <a:r>
              <a:rPr lang="en-GB" sz="1400" dirty="0" err="1">
                <a:solidFill>
                  <a:srgbClr val="FF0000"/>
                </a:solidFill>
              </a:rPr>
              <a:t>eam</a:t>
            </a:r>
            <a:r>
              <a:rPr lang="en-GB" sz="1400" dirty="0"/>
              <a:t>  </a:t>
            </a:r>
            <a:r>
              <a:rPr lang="es-ES_tradnl" sz="1400" dirty="0">
                <a:sym typeface="Wingdings" pitchFamily="-111" charset="2"/>
              </a:rPr>
              <a:t> </a:t>
            </a:r>
            <a:r>
              <a:rPr lang="es-ES_tradnl" sz="1400" dirty="0">
                <a:solidFill>
                  <a:srgbClr val="0000FF"/>
                </a:solidFill>
                <a:sym typeface="Wingdings" pitchFamily="-111" charset="2"/>
              </a:rPr>
              <a:t> </a:t>
            </a:r>
            <a:r>
              <a:rPr lang="en-GB" sz="1400" dirty="0">
                <a:solidFill>
                  <a:srgbClr val="0000FF"/>
                </a:solidFill>
              </a:rPr>
              <a:t>target </a:t>
            </a:r>
            <a:r>
              <a:rPr lang="es-ES_tradnl" sz="1400" dirty="0">
                <a:sym typeface="Wingdings" pitchFamily="-111" charset="2"/>
              </a:rPr>
              <a:t> </a:t>
            </a:r>
            <a:r>
              <a:rPr lang="es-ES_tradnl" sz="1400" dirty="0" err="1">
                <a:sym typeface="Wingdings" pitchFamily="-111" charset="2"/>
              </a:rPr>
              <a:t>products</a:t>
            </a:r>
            <a:endParaRPr lang="en-GB" sz="1400" dirty="0"/>
          </a:p>
        </p:txBody>
      </p:sp>
      <p:sp>
        <p:nvSpPr>
          <p:cNvPr id="10246" name="Rectángulo 7"/>
          <p:cNvSpPr>
            <a:spLocks noChangeArrowheads="1"/>
          </p:cNvSpPr>
          <p:nvPr/>
        </p:nvSpPr>
        <p:spPr bwMode="auto">
          <a:xfrm>
            <a:off x="152400" y="2370138"/>
            <a:ext cx="1054100" cy="338137"/>
          </a:xfrm>
          <a:prstGeom prst="rect">
            <a:avLst/>
          </a:prstGeom>
          <a:noFill/>
          <a:ln w="9525">
            <a:noFill/>
            <a:miter lim="800000"/>
            <a:headEnd/>
            <a:tailEnd/>
          </a:ln>
        </p:spPr>
        <p:txBody>
          <a:bodyPr wrap="none">
            <a:prstTxWarp prst="textNoShape">
              <a:avLst/>
            </a:prstTxWarp>
            <a:spAutoFit/>
          </a:bodyPr>
          <a:lstStyle/>
          <a:p>
            <a:r>
              <a:rPr lang="es-ES_tradnl" sz="1600" dirty="0" err="1"/>
              <a:t>h</a:t>
            </a:r>
            <a:r>
              <a:rPr lang="en-GB" sz="1600" dirty="0" err="1"/>
              <a:t>eavy</a:t>
            </a:r>
            <a:r>
              <a:rPr lang="en-GB" sz="1600" dirty="0"/>
              <a:t> ion</a:t>
            </a:r>
          </a:p>
        </p:txBody>
      </p:sp>
      <p:sp>
        <p:nvSpPr>
          <p:cNvPr id="10247" name="Rectángulo 8"/>
          <p:cNvSpPr>
            <a:spLocks noChangeArrowheads="1"/>
          </p:cNvSpPr>
          <p:nvPr/>
        </p:nvSpPr>
        <p:spPr bwMode="auto">
          <a:xfrm>
            <a:off x="457200" y="3395663"/>
            <a:ext cx="298450" cy="338137"/>
          </a:xfrm>
          <a:prstGeom prst="rect">
            <a:avLst/>
          </a:prstGeom>
          <a:noFill/>
          <a:ln w="9525">
            <a:noFill/>
            <a:miter lim="800000"/>
            <a:headEnd/>
            <a:tailEnd/>
          </a:ln>
        </p:spPr>
        <p:txBody>
          <a:bodyPr wrap="none">
            <a:prstTxWarp prst="textNoShape">
              <a:avLst/>
            </a:prstTxWarp>
            <a:spAutoFit/>
          </a:bodyPr>
          <a:lstStyle/>
          <a:p>
            <a:r>
              <a:rPr lang="en-GB" sz="1600" dirty="0" err="1"/>
              <a:t>p</a:t>
            </a:r>
            <a:endParaRPr lang="en-GB" sz="1600" dirty="0"/>
          </a:p>
        </p:txBody>
      </p:sp>
      <p:sp>
        <p:nvSpPr>
          <p:cNvPr id="10248" name="Rectángulo 9"/>
          <p:cNvSpPr>
            <a:spLocks noChangeArrowheads="1"/>
          </p:cNvSpPr>
          <p:nvPr/>
        </p:nvSpPr>
        <p:spPr bwMode="auto">
          <a:xfrm>
            <a:off x="0" y="5757863"/>
            <a:ext cx="1054100" cy="338137"/>
          </a:xfrm>
          <a:prstGeom prst="rect">
            <a:avLst/>
          </a:prstGeom>
          <a:noFill/>
          <a:ln w="9525">
            <a:noFill/>
            <a:miter lim="800000"/>
            <a:headEnd/>
            <a:tailEnd/>
          </a:ln>
        </p:spPr>
        <p:txBody>
          <a:bodyPr wrap="none">
            <a:prstTxWarp prst="textNoShape">
              <a:avLst/>
            </a:prstTxWarp>
            <a:spAutoFit/>
          </a:bodyPr>
          <a:lstStyle/>
          <a:p>
            <a:r>
              <a:rPr lang="es-ES_tradnl" sz="1600" dirty="0" err="1"/>
              <a:t>h</a:t>
            </a:r>
            <a:r>
              <a:rPr lang="en-GB" sz="1600" dirty="0" err="1"/>
              <a:t>eavy</a:t>
            </a:r>
            <a:r>
              <a:rPr lang="en-GB" sz="1600" dirty="0"/>
              <a:t> ion</a:t>
            </a:r>
          </a:p>
        </p:txBody>
      </p:sp>
      <p:sp>
        <p:nvSpPr>
          <p:cNvPr id="10249" name="Rectángulo 10"/>
          <p:cNvSpPr>
            <a:spLocks noChangeArrowheads="1"/>
          </p:cNvSpPr>
          <p:nvPr/>
        </p:nvSpPr>
        <p:spPr bwMode="auto">
          <a:xfrm>
            <a:off x="381000" y="4614863"/>
            <a:ext cx="490538" cy="338137"/>
          </a:xfrm>
          <a:prstGeom prst="rect">
            <a:avLst/>
          </a:prstGeom>
          <a:noFill/>
          <a:ln w="9525">
            <a:noFill/>
            <a:miter lim="800000"/>
            <a:headEnd/>
            <a:tailEnd/>
          </a:ln>
        </p:spPr>
        <p:txBody>
          <a:bodyPr wrap="none">
            <a:prstTxWarp prst="textNoShape">
              <a:avLst/>
            </a:prstTxWarp>
            <a:spAutoFit/>
          </a:bodyPr>
          <a:lstStyle/>
          <a:p>
            <a:r>
              <a:rPr lang="en-GB" sz="1600" dirty="0" err="1"/>
              <a:t>p/n</a:t>
            </a:r>
            <a:endParaRPr lang="en-GB" sz="1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7"/>
          <p:cNvSpPr txBox="1">
            <a:spLocks noChangeArrowheads="1"/>
          </p:cNvSpPr>
          <p:nvPr/>
        </p:nvSpPr>
        <p:spPr bwMode="auto">
          <a:xfrm>
            <a:off x="1908175" y="1409700"/>
            <a:ext cx="2377022" cy="400110"/>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2000" b="1" dirty="0"/>
              <a:t>N </a:t>
            </a:r>
            <a:r>
              <a:rPr lang="fr-FR" sz="2000" b="1" baseline="-25000" dirty="0" err="1"/>
              <a:t>prod</a:t>
            </a:r>
            <a:r>
              <a:rPr lang="fr-FR" sz="2000" b="1" baseline="-25000" dirty="0"/>
              <a:t>.</a:t>
            </a:r>
            <a:r>
              <a:rPr lang="fr-FR" sz="2000" b="1" dirty="0"/>
              <a:t> = </a:t>
            </a:r>
            <a:r>
              <a:rPr lang="fr-FR" sz="2000" b="1" dirty="0">
                <a:latin typeface="Symbol" charset="2"/>
              </a:rPr>
              <a:t>s</a:t>
            </a:r>
            <a:r>
              <a:rPr lang="fr-FR" sz="2000" b="1" dirty="0"/>
              <a:t>  </a:t>
            </a:r>
            <a:r>
              <a:rPr lang="fr-FR" sz="2000" b="1" dirty="0">
                <a:latin typeface="Symbol" charset="2"/>
              </a:rPr>
              <a:t>f</a:t>
            </a:r>
            <a:r>
              <a:rPr lang="fr-FR" sz="2000" b="1" dirty="0"/>
              <a:t>  </a:t>
            </a:r>
            <a:r>
              <a:rPr lang="fr-FR" sz="2000" b="1" dirty="0" err="1"/>
              <a:t>N</a:t>
            </a:r>
            <a:r>
              <a:rPr lang="fr-FR" sz="2000" b="1" baseline="-25000" dirty="0" err="1"/>
              <a:t>target</a:t>
            </a:r>
            <a:r>
              <a:rPr lang="fr-FR" sz="2000" b="1" dirty="0"/>
              <a:t>  </a:t>
            </a:r>
            <a:r>
              <a:rPr lang="fr-FR" sz="2000" b="1" dirty="0">
                <a:latin typeface="Symbol" charset="2"/>
              </a:rPr>
              <a:t>e</a:t>
            </a:r>
            <a:endParaRPr lang="fr-FR" sz="2000" b="1" baseline="-25000" dirty="0">
              <a:latin typeface="Symbol" charset="2"/>
            </a:endParaRPr>
          </a:p>
        </p:txBody>
      </p:sp>
      <p:sp>
        <p:nvSpPr>
          <p:cNvPr id="3" name="Text Box 28"/>
          <p:cNvSpPr txBox="1">
            <a:spLocks noChangeArrowheads="1"/>
          </p:cNvSpPr>
          <p:nvPr/>
        </p:nvSpPr>
        <p:spPr bwMode="auto">
          <a:xfrm>
            <a:off x="1524000" y="2401887"/>
            <a:ext cx="1170012"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Cross Section</a:t>
            </a:r>
          </a:p>
        </p:txBody>
      </p:sp>
      <p:sp>
        <p:nvSpPr>
          <p:cNvPr id="4" name="Text Box 29"/>
          <p:cNvSpPr txBox="1">
            <a:spLocks noChangeArrowheads="1"/>
          </p:cNvSpPr>
          <p:nvPr/>
        </p:nvSpPr>
        <p:spPr bwMode="auto">
          <a:xfrm>
            <a:off x="3505200" y="2273300"/>
            <a:ext cx="1787669"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err="1"/>
              <a:t>Incoming</a:t>
            </a:r>
            <a:r>
              <a:rPr lang="fr-FR" sz="1400" b="1" dirty="0"/>
              <a:t> particules/s</a:t>
            </a:r>
          </a:p>
        </p:txBody>
      </p:sp>
      <p:sp>
        <p:nvSpPr>
          <p:cNvPr id="5" name="Text Box 30"/>
          <p:cNvSpPr txBox="1">
            <a:spLocks noChangeArrowheads="1"/>
          </p:cNvSpPr>
          <p:nvPr/>
        </p:nvSpPr>
        <p:spPr bwMode="auto">
          <a:xfrm>
            <a:off x="4267200" y="1897062"/>
            <a:ext cx="1824425"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N of </a:t>
            </a:r>
            <a:r>
              <a:rPr lang="fr-FR" sz="1400" b="1" dirty="0" err="1"/>
              <a:t>target</a:t>
            </a:r>
            <a:r>
              <a:rPr lang="fr-FR" sz="1400" b="1" dirty="0"/>
              <a:t> nuclei/cm</a:t>
            </a:r>
            <a:r>
              <a:rPr lang="fr-FR" sz="1400" b="1" baseline="30000" dirty="0"/>
              <a:t>2</a:t>
            </a:r>
          </a:p>
        </p:txBody>
      </p:sp>
      <p:sp>
        <p:nvSpPr>
          <p:cNvPr id="6" name="Line 31"/>
          <p:cNvSpPr>
            <a:spLocks noChangeShapeType="1"/>
          </p:cNvSpPr>
          <p:nvPr/>
        </p:nvSpPr>
        <p:spPr bwMode="auto">
          <a:xfrm flipV="1">
            <a:off x="2590800" y="1752600"/>
            <a:ext cx="287337" cy="647700"/>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7" name="Line 32"/>
          <p:cNvSpPr>
            <a:spLocks noChangeShapeType="1"/>
          </p:cNvSpPr>
          <p:nvPr/>
        </p:nvSpPr>
        <p:spPr bwMode="auto">
          <a:xfrm flipH="1" flipV="1">
            <a:off x="3200400" y="1770062"/>
            <a:ext cx="360362" cy="576263"/>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8" name="Line 33"/>
          <p:cNvSpPr>
            <a:spLocks noChangeShapeType="1"/>
          </p:cNvSpPr>
          <p:nvPr/>
        </p:nvSpPr>
        <p:spPr bwMode="auto">
          <a:xfrm flipH="1" flipV="1">
            <a:off x="3810000" y="1841500"/>
            <a:ext cx="431800" cy="215900"/>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9" name="Text Box 34"/>
          <p:cNvSpPr txBox="1">
            <a:spLocks noChangeArrowheads="1"/>
          </p:cNvSpPr>
          <p:nvPr/>
        </p:nvSpPr>
        <p:spPr bwMode="auto">
          <a:xfrm>
            <a:off x="5867400" y="2132012"/>
            <a:ext cx="1300368"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 1 - 100 g/cm</a:t>
            </a:r>
            <a:r>
              <a:rPr lang="fr-FR" sz="1400" b="1" baseline="30000" dirty="0"/>
              <a:t>2</a:t>
            </a:r>
          </a:p>
        </p:txBody>
      </p:sp>
      <p:sp>
        <p:nvSpPr>
          <p:cNvPr id="10" name="Text Box 35"/>
          <p:cNvSpPr txBox="1">
            <a:spLocks noChangeArrowheads="1"/>
          </p:cNvSpPr>
          <p:nvPr/>
        </p:nvSpPr>
        <p:spPr bwMode="auto">
          <a:xfrm>
            <a:off x="3635375" y="2514600"/>
            <a:ext cx="1223412"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a:t> ~ 10</a:t>
            </a:r>
            <a:r>
              <a:rPr lang="fr-FR" sz="1400" b="1" baseline="30000" dirty="0"/>
              <a:t>8</a:t>
            </a:r>
            <a:r>
              <a:rPr lang="fr-FR" sz="1400" b="1" dirty="0"/>
              <a:t> - 10</a:t>
            </a:r>
            <a:r>
              <a:rPr lang="fr-FR" sz="1400" b="1" baseline="30000" dirty="0"/>
              <a:t>12</a:t>
            </a:r>
            <a:r>
              <a:rPr lang="fr-FR" sz="1400" b="1" dirty="0"/>
              <a:t> /s</a:t>
            </a:r>
            <a:endParaRPr lang="fr-FR" sz="1400" b="1" baseline="30000" dirty="0"/>
          </a:p>
        </p:txBody>
      </p:sp>
      <p:sp>
        <p:nvSpPr>
          <p:cNvPr id="11" name="Line 38"/>
          <p:cNvSpPr>
            <a:spLocks noChangeShapeType="1"/>
          </p:cNvSpPr>
          <p:nvPr/>
        </p:nvSpPr>
        <p:spPr bwMode="auto">
          <a:xfrm flipH="1">
            <a:off x="4267200" y="1554162"/>
            <a:ext cx="792163" cy="71438"/>
          </a:xfrm>
          <a:prstGeom prst="line">
            <a:avLst/>
          </a:prstGeom>
          <a:noFill/>
          <a:ln w="38100">
            <a:solidFill>
              <a:srgbClr val="FF0000"/>
            </a:solidFill>
            <a:round/>
            <a:headEnd/>
            <a:tailEnd type="triangle" w="med" len="med"/>
          </a:ln>
          <a:effectLst/>
        </p:spPr>
        <p:txBody>
          <a:bodyPr>
            <a:prstTxWarp prst="textNoShape">
              <a:avLst/>
            </a:prstTxWarp>
          </a:bodyPr>
          <a:lstStyle/>
          <a:p>
            <a:endParaRPr lang="es-ES_tradnl"/>
          </a:p>
        </p:txBody>
      </p:sp>
      <p:sp>
        <p:nvSpPr>
          <p:cNvPr id="12" name="Text Box 39"/>
          <p:cNvSpPr txBox="1">
            <a:spLocks noChangeArrowheads="1"/>
          </p:cNvSpPr>
          <p:nvPr/>
        </p:nvSpPr>
        <p:spPr bwMode="auto">
          <a:xfrm>
            <a:off x="5029200" y="1338262"/>
            <a:ext cx="890451" cy="307777"/>
          </a:xfrm>
          <a:prstGeom prst="rect">
            <a:avLst/>
          </a:prstGeom>
          <a:solidFill>
            <a:srgbClr val="FEF6CF"/>
          </a:solidFill>
          <a:ln w="9525">
            <a:noFill/>
            <a:miter lim="800000"/>
            <a:headEnd/>
            <a:tailEnd/>
          </a:ln>
          <a:effectLst/>
        </p:spPr>
        <p:txBody>
          <a:bodyPr wrap="none">
            <a:prstTxWarp prst="textNoShape">
              <a:avLst/>
            </a:prstTxWarp>
            <a:spAutoFit/>
          </a:bodyPr>
          <a:lstStyle/>
          <a:p>
            <a:r>
              <a:rPr lang="fr-FR" sz="1400" b="1" dirty="0" err="1"/>
              <a:t>efficiency</a:t>
            </a:r>
            <a:endParaRPr lang="fr-FR" sz="1400" b="1" dirty="0"/>
          </a:p>
        </p:txBody>
      </p:sp>
      <p:sp>
        <p:nvSpPr>
          <p:cNvPr id="13" name="CuadroTexto 12"/>
          <p:cNvSpPr txBox="1"/>
          <p:nvPr/>
        </p:nvSpPr>
        <p:spPr>
          <a:xfrm>
            <a:off x="3096686" y="54987"/>
            <a:ext cx="4953000" cy="707886"/>
          </a:xfrm>
          <a:prstGeom prst="rect">
            <a:avLst/>
          </a:prstGeom>
          <a:noFill/>
        </p:spPr>
        <p:txBody>
          <a:bodyPr wrap="square" rtlCol="0">
            <a:spAutoFit/>
          </a:bodyPr>
          <a:lstStyle/>
          <a:p>
            <a:r>
              <a:rPr lang="es-ES_tradnl" sz="4000" dirty="0" err="1">
                <a:solidFill>
                  <a:srgbClr val="000090"/>
                </a:solidFill>
                <a:latin typeface="+mj-lt"/>
                <a:cs typeface="Comic Sans MS"/>
              </a:rPr>
              <a:t>Production</a:t>
            </a:r>
            <a:endParaRPr lang="es-ES_tradnl" sz="4000" dirty="0">
              <a:solidFill>
                <a:srgbClr val="000090"/>
              </a:solidFill>
              <a:latin typeface="+mj-lt"/>
              <a:cs typeface="Comic Sans MS"/>
            </a:endParaRPr>
          </a:p>
        </p:txBody>
      </p:sp>
      <p:sp>
        <p:nvSpPr>
          <p:cNvPr id="15" name="Text Box 36"/>
          <p:cNvSpPr txBox="1">
            <a:spLocks noChangeArrowheads="1"/>
          </p:cNvSpPr>
          <p:nvPr/>
        </p:nvSpPr>
        <p:spPr bwMode="auto">
          <a:xfrm>
            <a:off x="468313" y="2971800"/>
            <a:ext cx="5677755"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fusion – </a:t>
            </a:r>
            <a:r>
              <a:rPr lang="fr-FR" sz="1600" b="1" dirty="0" err="1">
                <a:solidFill>
                  <a:srgbClr val="0000FF"/>
                </a:solidFill>
              </a:rPr>
              <a:t>evaporation</a:t>
            </a:r>
            <a:r>
              <a:rPr lang="fr-FR" sz="1600" b="1" dirty="0"/>
              <a:t>, @ GSI  </a:t>
            </a:r>
            <a:r>
              <a:rPr lang="fr-FR" sz="1600" b="1" baseline="30000" dirty="0"/>
              <a:t>54</a:t>
            </a:r>
            <a:r>
              <a:rPr lang="fr-FR" sz="1600" b="1" dirty="0"/>
              <a:t>Cr(4,7MeV/u)  + </a:t>
            </a:r>
            <a:r>
              <a:rPr lang="fr-FR" sz="1600" b="1" baseline="30000" dirty="0"/>
              <a:t>209</a:t>
            </a:r>
            <a:r>
              <a:rPr lang="fr-FR" sz="1600" b="1" dirty="0"/>
              <a:t>Bi </a:t>
            </a:r>
            <a:r>
              <a:rPr lang="fr-FR" sz="1600" b="1" dirty="0" err="1">
                <a:sym typeface="Wingdings" charset="2"/>
              </a:rPr>
              <a:t></a:t>
            </a:r>
            <a:r>
              <a:rPr lang="fr-FR" sz="1600" b="1" dirty="0">
                <a:sym typeface="Wingdings" charset="2"/>
              </a:rPr>
              <a:t>  </a:t>
            </a:r>
            <a:r>
              <a:rPr lang="fr-FR" sz="1600" b="1" baseline="30000" dirty="0"/>
              <a:t>263</a:t>
            </a:r>
            <a:r>
              <a:rPr lang="fr-FR" sz="1600" b="1" dirty="0"/>
              <a:t>107 </a:t>
            </a:r>
            <a:r>
              <a:rPr lang="fr-FR" sz="1600" b="1" baseline="30000" dirty="0"/>
              <a:t>*</a:t>
            </a:r>
            <a:r>
              <a:rPr lang="fr-FR" sz="1600" b="1" dirty="0"/>
              <a:t>…</a:t>
            </a:r>
          </a:p>
        </p:txBody>
      </p:sp>
      <p:sp>
        <p:nvSpPr>
          <p:cNvPr id="16" name="Text Box 46"/>
          <p:cNvSpPr txBox="1">
            <a:spLocks noChangeArrowheads="1"/>
          </p:cNvSpPr>
          <p:nvPr/>
        </p:nvSpPr>
        <p:spPr bwMode="auto">
          <a:xfrm>
            <a:off x="2627313" y="3352800"/>
            <a:ext cx="4908013" cy="338554"/>
          </a:xfrm>
          <a:prstGeom prst="rect">
            <a:avLst/>
          </a:prstGeom>
          <a:noFill/>
          <a:ln w="9525">
            <a:noFill/>
            <a:miter lim="800000"/>
            <a:headEnd/>
            <a:tailEnd/>
          </a:ln>
          <a:effectLst/>
        </p:spPr>
        <p:txBody>
          <a:bodyPr wrap="none">
            <a:prstTxWarp prst="textNoShape">
              <a:avLst/>
            </a:prstTxWarp>
            <a:spAutoFit/>
          </a:bodyPr>
          <a:lstStyle/>
          <a:p>
            <a:r>
              <a:rPr lang="fr-FR" sz="1600" b="1" baseline="30000" dirty="0"/>
              <a:t>12</a:t>
            </a:r>
            <a:r>
              <a:rPr lang="fr-FR" sz="1600" b="1" dirty="0"/>
              <a:t>C + </a:t>
            </a:r>
            <a:r>
              <a:rPr lang="fr-FR" sz="1600" b="1" baseline="30000" dirty="0"/>
              <a:t>56</a:t>
            </a:r>
            <a:r>
              <a:rPr lang="fr-FR" sz="1600" b="1" dirty="0"/>
              <a:t>Fe ou </a:t>
            </a:r>
            <a:r>
              <a:rPr lang="fr-FR" sz="1600" b="1" baseline="30000" dirty="0"/>
              <a:t>16</a:t>
            </a:r>
            <a:r>
              <a:rPr lang="fr-FR" sz="1600" b="1" dirty="0"/>
              <a:t>O + </a:t>
            </a:r>
            <a:r>
              <a:rPr lang="fr-FR" sz="1600" b="1" baseline="30000" dirty="0"/>
              <a:t>58</a:t>
            </a:r>
            <a:r>
              <a:rPr lang="fr-FR" sz="1600" b="1" dirty="0"/>
              <a:t>Ni … </a:t>
            </a:r>
            <a:r>
              <a:rPr lang="fr-FR" sz="1600" b="1" dirty="0" err="1"/>
              <a:t>nuclei</a:t>
            </a:r>
            <a:r>
              <a:rPr lang="fr-FR" sz="1600" b="1" dirty="0"/>
              <a:t> N~Z </a:t>
            </a:r>
            <a:r>
              <a:rPr lang="fr-FR" sz="1600" b="1" dirty="0" err="1"/>
              <a:t>at</a:t>
            </a:r>
            <a:r>
              <a:rPr lang="fr-FR" sz="1600" b="1" dirty="0"/>
              <a:t> Tandem </a:t>
            </a:r>
            <a:r>
              <a:rPr lang="fr-FR" sz="1600" b="1" dirty="0" err="1"/>
              <a:t>energies</a:t>
            </a:r>
            <a:endParaRPr lang="fr-FR" sz="1600" b="1" dirty="0"/>
          </a:p>
        </p:txBody>
      </p:sp>
      <p:sp>
        <p:nvSpPr>
          <p:cNvPr id="17" name="Text Box 37"/>
          <p:cNvSpPr txBox="1">
            <a:spLocks noChangeArrowheads="1"/>
          </p:cNvSpPr>
          <p:nvPr/>
        </p:nvSpPr>
        <p:spPr bwMode="auto">
          <a:xfrm>
            <a:off x="633006" y="3776246"/>
            <a:ext cx="5829801"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spallation</a:t>
            </a:r>
            <a:r>
              <a:rPr lang="fr-FR" sz="1600" b="1" dirty="0"/>
              <a:t>  p + La or U ou TH or W </a:t>
            </a:r>
            <a:r>
              <a:rPr lang="fr-FR" sz="1600" b="1" dirty="0">
                <a:sym typeface="Wingdings" charset="2"/>
              </a:rPr>
              <a:t> </a:t>
            </a:r>
            <a:r>
              <a:rPr lang="fr-FR" sz="1600" b="1" baseline="30000" dirty="0">
                <a:sym typeface="Wingdings" charset="2"/>
              </a:rPr>
              <a:t>115-133</a:t>
            </a:r>
            <a:r>
              <a:rPr lang="fr-FR" sz="1600" b="1" dirty="0">
                <a:sym typeface="Wingdings" charset="2"/>
              </a:rPr>
              <a:t>Cs, rates of 1 à 10</a:t>
            </a:r>
            <a:r>
              <a:rPr lang="fr-FR" sz="1600" b="1" baseline="30000" dirty="0">
                <a:sym typeface="Wingdings" charset="2"/>
              </a:rPr>
              <a:t>11</a:t>
            </a:r>
            <a:r>
              <a:rPr lang="fr-FR" sz="1600" b="1" dirty="0">
                <a:sym typeface="Wingdings" charset="2"/>
              </a:rPr>
              <a:t> at/s</a:t>
            </a:r>
            <a:r>
              <a:rPr lang="fr-FR" sz="1600" b="1" dirty="0"/>
              <a:t> </a:t>
            </a:r>
          </a:p>
        </p:txBody>
      </p:sp>
      <p:sp>
        <p:nvSpPr>
          <p:cNvPr id="18" name="Text Box 40"/>
          <p:cNvSpPr txBox="1">
            <a:spLocks noChangeArrowheads="1"/>
          </p:cNvSpPr>
          <p:nvPr/>
        </p:nvSpPr>
        <p:spPr bwMode="auto">
          <a:xfrm>
            <a:off x="468313" y="4185047"/>
            <a:ext cx="6705490" cy="615553"/>
          </a:xfrm>
          <a:prstGeom prst="rect">
            <a:avLst/>
          </a:prstGeom>
          <a:noFill/>
          <a:ln w="9525">
            <a:noFill/>
            <a:miter lim="800000"/>
            <a:headEnd/>
            <a:tailEnd/>
          </a:ln>
          <a:effectLst/>
        </p:spPr>
        <p:txBody>
          <a:bodyPr wrap="none">
            <a:prstTxWarp prst="textNoShape">
              <a:avLst/>
            </a:prstTxWarp>
            <a:spAutoFit/>
          </a:bodyPr>
          <a:lstStyle/>
          <a:p>
            <a:r>
              <a:rPr lang="fr-FR" sz="1600" b="1" dirty="0" err="1">
                <a:solidFill>
                  <a:srgbClr val="0000FF"/>
                </a:solidFill>
              </a:rPr>
              <a:t>transfer</a:t>
            </a:r>
            <a:r>
              <a:rPr lang="fr-FR" sz="1600" b="1" dirty="0">
                <a:solidFill>
                  <a:srgbClr val="0000FF"/>
                </a:solidFill>
              </a:rPr>
              <a:t>,  1 or </a:t>
            </a:r>
            <a:r>
              <a:rPr lang="fr-FR" sz="1600" b="1" dirty="0" err="1">
                <a:solidFill>
                  <a:srgbClr val="0000FF"/>
                </a:solidFill>
              </a:rPr>
              <a:t>several</a:t>
            </a:r>
            <a:r>
              <a:rPr lang="fr-FR" sz="1600" b="1" dirty="0">
                <a:solidFill>
                  <a:srgbClr val="0000FF"/>
                </a:solidFill>
              </a:rPr>
              <a:t> </a:t>
            </a:r>
            <a:r>
              <a:rPr lang="fr-FR" sz="1600" b="1" dirty="0" err="1">
                <a:solidFill>
                  <a:srgbClr val="0000FF"/>
                </a:solidFill>
              </a:rPr>
              <a:t>nucleons</a:t>
            </a:r>
            <a:r>
              <a:rPr lang="fr-FR" sz="1600" b="1" dirty="0"/>
              <a:t>    </a:t>
            </a:r>
            <a:r>
              <a:rPr lang="fr-FR" sz="1600" b="1" dirty="0" err="1"/>
              <a:t>pick</a:t>
            </a:r>
            <a:r>
              <a:rPr lang="fr-FR" sz="1600" b="1" dirty="0"/>
              <a:t> up, stripping…</a:t>
            </a:r>
          </a:p>
          <a:p>
            <a:r>
              <a:rPr lang="fr-FR" sz="1600" b="1" dirty="0"/>
              <a:t>		 </a:t>
            </a:r>
            <a:r>
              <a:rPr lang="fr-FR" sz="1600" b="1" dirty="0" err="1"/>
              <a:t>inélastic</a:t>
            </a:r>
            <a:r>
              <a:rPr lang="fr-FR" sz="1600" b="1" dirty="0"/>
              <a:t> </a:t>
            </a:r>
            <a:r>
              <a:rPr lang="fr-FR" sz="1600" b="1" baseline="30000" dirty="0"/>
              <a:t>76</a:t>
            </a:r>
            <a:r>
              <a:rPr lang="fr-FR" sz="1600" b="1" dirty="0"/>
              <a:t>Ge (9 MeV/u) + Ta ou W </a:t>
            </a:r>
            <a:r>
              <a:rPr lang="fr-FR" sz="1600" b="1" dirty="0">
                <a:sym typeface="Wingdings" charset="2"/>
              </a:rPr>
              <a:t> </a:t>
            </a:r>
            <a:r>
              <a:rPr lang="fr-FR" sz="1600" b="1" baseline="30000" dirty="0">
                <a:sym typeface="Wingdings" charset="2"/>
              </a:rPr>
              <a:t>62</a:t>
            </a:r>
            <a:r>
              <a:rPr lang="fr-FR" sz="1600" b="1" dirty="0">
                <a:sym typeface="Wingdings" charset="2"/>
              </a:rPr>
              <a:t>Mn, </a:t>
            </a:r>
            <a:r>
              <a:rPr lang="fr-FR" sz="1600" b="1" baseline="30000" dirty="0">
                <a:sym typeface="Wingdings" charset="2"/>
              </a:rPr>
              <a:t>71-73</a:t>
            </a:r>
            <a:r>
              <a:rPr lang="fr-FR" sz="1600" b="1" dirty="0">
                <a:sym typeface="Wingdings" charset="2"/>
              </a:rPr>
              <a:t>Cu</a:t>
            </a:r>
            <a:r>
              <a:rPr lang="fr-FR" dirty="0"/>
              <a:t>    </a:t>
            </a:r>
          </a:p>
        </p:txBody>
      </p:sp>
      <p:sp>
        <p:nvSpPr>
          <p:cNvPr id="19" name="Text Box 47"/>
          <p:cNvSpPr txBox="1">
            <a:spLocks noChangeArrowheads="1"/>
          </p:cNvSpPr>
          <p:nvPr/>
        </p:nvSpPr>
        <p:spPr bwMode="auto">
          <a:xfrm>
            <a:off x="468313" y="4876800"/>
            <a:ext cx="3265237"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fragmentation of </a:t>
            </a:r>
            <a:r>
              <a:rPr lang="fr-FR" sz="1600" b="1" dirty="0" err="1">
                <a:solidFill>
                  <a:srgbClr val="0000FF"/>
                </a:solidFill>
              </a:rPr>
              <a:t>target</a:t>
            </a:r>
            <a:r>
              <a:rPr lang="fr-FR" sz="1600" b="1" dirty="0">
                <a:solidFill>
                  <a:srgbClr val="0000FF"/>
                </a:solidFill>
              </a:rPr>
              <a:t> or projectile</a:t>
            </a:r>
          </a:p>
        </p:txBody>
      </p:sp>
      <p:sp>
        <p:nvSpPr>
          <p:cNvPr id="20" name="Text Box 48"/>
          <p:cNvSpPr txBox="1">
            <a:spLocks noChangeArrowheads="1"/>
          </p:cNvSpPr>
          <p:nvPr/>
        </p:nvSpPr>
        <p:spPr bwMode="auto">
          <a:xfrm>
            <a:off x="4067175" y="4884737"/>
            <a:ext cx="2672526" cy="584776"/>
          </a:xfrm>
          <a:prstGeom prst="rect">
            <a:avLst/>
          </a:prstGeom>
          <a:noFill/>
          <a:ln w="9525">
            <a:noFill/>
            <a:miter lim="800000"/>
            <a:headEnd/>
            <a:tailEnd/>
          </a:ln>
          <a:effectLst/>
        </p:spPr>
        <p:txBody>
          <a:bodyPr wrap="none">
            <a:prstTxWarp prst="textNoShape">
              <a:avLst/>
            </a:prstTxWarp>
            <a:spAutoFit/>
          </a:bodyPr>
          <a:lstStyle/>
          <a:p>
            <a:r>
              <a:rPr lang="fr-FR" sz="1600" b="1" dirty="0"/>
              <a:t>p </a:t>
            </a:r>
            <a:r>
              <a:rPr lang="fr-FR" sz="1600" b="1" dirty="0" err="1"/>
              <a:t>drip</a:t>
            </a:r>
            <a:r>
              <a:rPr lang="fr-FR" sz="1600" b="1" dirty="0"/>
              <a:t> line Z &lt; 30  @ GANIL</a:t>
            </a:r>
          </a:p>
          <a:p>
            <a:r>
              <a:rPr lang="fr-FR" sz="1600" b="1" dirty="0" err="1"/>
              <a:t>N-rich</a:t>
            </a:r>
            <a:r>
              <a:rPr lang="fr-FR" sz="1600" b="1" dirty="0"/>
              <a:t> A~65 GSI , A~45 GANIL</a:t>
            </a:r>
          </a:p>
        </p:txBody>
      </p:sp>
      <p:sp>
        <p:nvSpPr>
          <p:cNvPr id="21" name="Text Box 50"/>
          <p:cNvSpPr txBox="1">
            <a:spLocks noChangeArrowheads="1"/>
          </p:cNvSpPr>
          <p:nvPr/>
        </p:nvSpPr>
        <p:spPr bwMode="auto">
          <a:xfrm>
            <a:off x="677863" y="5638800"/>
            <a:ext cx="5557727" cy="584776"/>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00FF"/>
                </a:solidFill>
              </a:rPr>
              <a:t>fission  </a:t>
            </a:r>
            <a:r>
              <a:rPr lang="fr-FR" sz="1600" b="1" dirty="0">
                <a:solidFill>
                  <a:srgbClr val="000000"/>
                </a:solidFill>
              </a:rPr>
              <a:t>thermal </a:t>
            </a:r>
            <a:r>
              <a:rPr lang="fr-FR" sz="1600" b="1" baseline="30000" dirty="0">
                <a:solidFill>
                  <a:srgbClr val="000000"/>
                </a:solidFill>
              </a:rPr>
              <a:t>235</a:t>
            </a:r>
            <a:r>
              <a:rPr lang="fr-FR" sz="1600" b="1" dirty="0">
                <a:solidFill>
                  <a:srgbClr val="000000"/>
                </a:solidFill>
              </a:rPr>
              <a:t>U, </a:t>
            </a:r>
            <a:r>
              <a:rPr lang="fr-FR" sz="1600" b="1" baseline="30000" dirty="0">
                <a:solidFill>
                  <a:srgbClr val="000000"/>
                </a:solidFill>
              </a:rPr>
              <a:t>239</a:t>
            </a:r>
            <a:r>
              <a:rPr lang="fr-FR" sz="1600" b="1" dirty="0">
                <a:solidFill>
                  <a:srgbClr val="000000"/>
                </a:solidFill>
              </a:rPr>
              <a:t>Pu  @ Grenoble </a:t>
            </a:r>
            <a:r>
              <a:rPr lang="fr-FR" sz="1600" b="1" baseline="30000" dirty="0">
                <a:solidFill>
                  <a:srgbClr val="000000"/>
                </a:solidFill>
              </a:rPr>
              <a:t>68</a:t>
            </a:r>
            <a:r>
              <a:rPr lang="fr-FR" sz="1600" b="1" dirty="0">
                <a:solidFill>
                  <a:srgbClr val="000000"/>
                </a:solidFill>
              </a:rPr>
              <a:t>Fe, </a:t>
            </a:r>
            <a:r>
              <a:rPr lang="fr-FR" sz="1600" b="1" baseline="30000" dirty="0">
                <a:solidFill>
                  <a:srgbClr val="000000"/>
                </a:solidFill>
              </a:rPr>
              <a:t>71-74</a:t>
            </a:r>
            <a:r>
              <a:rPr lang="fr-FR" sz="1600" b="1" dirty="0">
                <a:solidFill>
                  <a:srgbClr val="000000"/>
                </a:solidFill>
              </a:rPr>
              <a:t>Ni, </a:t>
            </a:r>
            <a:r>
              <a:rPr lang="fr-FR" sz="1600" b="1" baseline="30000" dirty="0">
                <a:solidFill>
                  <a:srgbClr val="000000"/>
                </a:solidFill>
              </a:rPr>
              <a:t>79</a:t>
            </a:r>
            <a:r>
              <a:rPr lang="fr-FR" sz="1600" b="1" dirty="0">
                <a:solidFill>
                  <a:srgbClr val="000000"/>
                </a:solidFill>
              </a:rPr>
              <a:t>Cu, </a:t>
            </a:r>
            <a:r>
              <a:rPr lang="fr-FR" sz="1600" b="1" baseline="30000" dirty="0">
                <a:solidFill>
                  <a:srgbClr val="000000"/>
                </a:solidFill>
              </a:rPr>
              <a:t>68-69</a:t>
            </a:r>
            <a:r>
              <a:rPr lang="fr-FR" sz="1600" b="1" dirty="0">
                <a:solidFill>
                  <a:srgbClr val="000000"/>
                </a:solidFill>
              </a:rPr>
              <a:t>Co</a:t>
            </a:r>
          </a:p>
          <a:p>
            <a:r>
              <a:rPr lang="fr-FR" sz="1600" b="1" dirty="0">
                <a:solidFill>
                  <a:schemeClr val="tx2"/>
                </a:solidFill>
              </a:rPr>
              <a:t>         </a:t>
            </a:r>
            <a:r>
              <a:rPr lang="fr-FR" sz="1600" b="1" dirty="0" err="1">
                <a:solidFill>
                  <a:srgbClr val="000000"/>
                </a:solidFill>
              </a:rPr>
              <a:t>relativistic</a:t>
            </a:r>
            <a:r>
              <a:rPr lang="fr-FR" sz="1600" b="1" dirty="0">
                <a:solidFill>
                  <a:srgbClr val="000000"/>
                </a:solidFill>
              </a:rPr>
              <a:t> </a:t>
            </a:r>
            <a:r>
              <a:rPr lang="fr-FR" sz="1600" b="1" baseline="30000" dirty="0">
                <a:solidFill>
                  <a:srgbClr val="000000"/>
                </a:solidFill>
              </a:rPr>
              <a:t>235</a:t>
            </a:r>
            <a:r>
              <a:rPr lang="fr-FR" sz="1600" b="1" dirty="0">
                <a:solidFill>
                  <a:srgbClr val="000000"/>
                </a:solidFill>
              </a:rPr>
              <a:t>U (750 MeV/u) + Pb </a:t>
            </a:r>
            <a:r>
              <a:rPr lang="fr-FR" sz="1600" b="1" dirty="0">
                <a:solidFill>
                  <a:srgbClr val="000000"/>
                </a:solidFill>
                <a:sym typeface="Wingdings" charset="2"/>
              </a:rPr>
              <a:t> 50 </a:t>
            </a:r>
            <a:r>
              <a:rPr lang="fr-FR" sz="1600" b="1" dirty="0" err="1">
                <a:solidFill>
                  <a:srgbClr val="000000"/>
                </a:solidFill>
                <a:sym typeface="Wingdings" charset="2"/>
              </a:rPr>
              <a:t>products</a:t>
            </a:r>
            <a:r>
              <a:rPr lang="fr-FR" sz="1600" b="1" dirty="0">
                <a:solidFill>
                  <a:srgbClr val="000000"/>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5" grpId="0"/>
      <p:bldP spid="16" grpId="0"/>
      <p:bldP spid="17" grpId="0"/>
      <p:bldP spid="18" grpId="0"/>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FD5237B7-58E5-3286-BEF6-389F99093E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119" y="0"/>
            <a:ext cx="7611762" cy="6858000"/>
          </a:xfrm>
          <a:prstGeom prst="rect">
            <a:avLst/>
          </a:prstGeom>
        </p:spPr>
      </p:pic>
    </p:spTree>
    <p:extLst>
      <p:ext uri="{BB962C8B-B14F-4D97-AF65-F5344CB8AC3E}">
        <p14:creationId xmlns:p14="http://schemas.microsoft.com/office/powerpoint/2010/main" val="999043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sol"/>
          <p:cNvPicPr>
            <a:picLocks noChangeAspect="1" noChangeArrowheads="1"/>
          </p:cNvPicPr>
          <p:nvPr/>
        </p:nvPicPr>
        <p:blipFill>
          <a:blip r:embed="rId2" cstate="print"/>
          <a:srcRect t="16276"/>
          <a:stretch>
            <a:fillRect/>
          </a:stretch>
        </p:blipFill>
        <p:spPr bwMode="auto">
          <a:xfrm>
            <a:off x="702742" y="3810000"/>
            <a:ext cx="4631258" cy="2809523"/>
          </a:xfrm>
          <a:prstGeom prst="rect">
            <a:avLst/>
          </a:prstGeom>
          <a:noFill/>
        </p:spPr>
      </p:pic>
      <p:pic>
        <p:nvPicPr>
          <p:cNvPr id="5" name="Picture 3" descr="frag"/>
          <p:cNvPicPr>
            <a:picLocks noChangeAspect="1" noChangeArrowheads="1"/>
          </p:cNvPicPr>
          <p:nvPr/>
        </p:nvPicPr>
        <p:blipFill>
          <a:blip r:embed="rId3" cstate="print"/>
          <a:srcRect t="21894"/>
          <a:stretch>
            <a:fillRect/>
          </a:stretch>
        </p:blipFill>
        <p:spPr bwMode="auto">
          <a:xfrm>
            <a:off x="95250" y="1295400"/>
            <a:ext cx="4648200" cy="2102930"/>
          </a:xfrm>
          <a:prstGeom prst="rect">
            <a:avLst/>
          </a:prstGeom>
          <a:noFill/>
        </p:spPr>
      </p:pic>
      <p:pic>
        <p:nvPicPr>
          <p:cNvPr id="7" name="Imagen 6"/>
          <p:cNvPicPr>
            <a:picLocks noChangeAspect="1"/>
          </p:cNvPicPr>
          <p:nvPr/>
        </p:nvPicPr>
        <p:blipFill>
          <a:blip r:embed="rId4"/>
          <a:stretch>
            <a:fillRect/>
          </a:stretch>
        </p:blipFill>
        <p:spPr>
          <a:xfrm>
            <a:off x="372521" y="2472274"/>
            <a:ext cx="1932214" cy="762000"/>
          </a:xfrm>
          <a:prstGeom prst="rect">
            <a:avLst/>
          </a:prstGeom>
        </p:spPr>
      </p:pic>
      <p:pic>
        <p:nvPicPr>
          <p:cNvPr id="8" name="Imagen 7"/>
          <p:cNvPicPr>
            <a:picLocks noChangeAspect="1"/>
          </p:cNvPicPr>
          <p:nvPr/>
        </p:nvPicPr>
        <p:blipFill>
          <a:blip r:embed="rId5"/>
          <a:stretch>
            <a:fillRect/>
          </a:stretch>
        </p:blipFill>
        <p:spPr>
          <a:xfrm>
            <a:off x="152400" y="5240887"/>
            <a:ext cx="1980198" cy="1143000"/>
          </a:xfrm>
          <a:prstGeom prst="rect">
            <a:avLst/>
          </a:prstGeom>
        </p:spPr>
      </p:pic>
      <p:pic>
        <p:nvPicPr>
          <p:cNvPr id="9" name="Imagen 8"/>
          <p:cNvPicPr>
            <a:picLocks noChangeAspect="1"/>
          </p:cNvPicPr>
          <p:nvPr/>
        </p:nvPicPr>
        <p:blipFill>
          <a:blip r:embed="rId6"/>
          <a:stretch>
            <a:fillRect/>
          </a:stretch>
        </p:blipFill>
        <p:spPr>
          <a:xfrm>
            <a:off x="5562600" y="3886200"/>
            <a:ext cx="1472317" cy="1676400"/>
          </a:xfrm>
          <a:prstGeom prst="rect">
            <a:avLst/>
          </a:prstGeom>
        </p:spPr>
      </p:pic>
      <p:pic>
        <p:nvPicPr>
          <p:cNvPr id="10" name="Imagen 9"/>
          <p:cNvPicPr>
            <a:picLocks noChangeAspect="1"/>
          </p:cNvPicPr>
          <p:nvPr/>
        </p:nvPicPr>
        <p:blipFill>
          <a:blip r:embed="rId7"/>
          <a:stretch>
            <a:fillRect/>
          </a:stretch>
        </p:blipFill>
        <p:spPr>
          <a:xfrm>
            <a:off x="4724400" y="990600"/>
            <a:ext cx="1394732" cy="762000"/>
          </a:xfrm>
          <a:prstGeom prst="rect">
            <a:avLst/>
          </a:prstGeom>
        </p:spPr>
      </p:pic>
      <p:grpSp>
        <p:nvGrpSpPr>
          <p:cNvPr id="11" name="Agrupar 32"/>
          <p:cNvGrpSpPr/>
          <p:nvPr/>
        </p:nvGrpSpPr>
        <p:grpSpPr>
          <a:xfrm>
            <a:off x="7315200" y="990600"/>
            <a:ext cx="1944198" cy="5181600"/>
            <a:chOff x="7315200" y="990600"/>
            <a:chExt cx="1944198" cy="5181600"/>
          </a:xfrm>
        </p:grpSpPr>
        <p:sp>
          <p:nvSpPr>
            <p:cNvPr id="15" name="Flecha arriba 14"/>
            <p:cNvSpPr/>
            <p:nvPr/>
          </p:nvSpPr>
          <p:spPr>
            <a:xfrm>
              <a:off x="8077200" y="990600"/>
              <a:ext cx="228600" cy="518160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914400" fontAlgn="base">
                <a:spcBef>
                  <a:spcPct val="0"/>
                </a:spcBef>
                <a:spcAft>
                  <a:spcPct val="0"/>
                </a:spcAft>
              </a:pPr>
              <a:endParaRPr lang="es-ES_tradnl">
                <a:solidFill>
                  <a:srgbClr val="FFFFFF"/>
                </a:solidFill>
              </a:endParaRPr>
            </a:p>
          </p:txBody>
        </p:sp>
        <p:sp>
          <p:nvSpPr>
            <p:cNvPr id="16" name="CuadroTexto 15"/>
            <p:cNvSpPr txBox="1"/>
            <p:nvPr/>
          </p:nvSpPr>
          <p:spPr>
            <a:xfrm>
              <a:off x="7315200" y="1098352"/>
              <a:ext cx="891152" cy="5047535"/>
            </a:xfrm>
            <a:prstGeom prst="rect">
              <a:avLst/>
            </a:prstGeom>
            <a:noFill/>
          </p:spPr>
          <p:txBody>
            <a:bodyPr wrap="none" rtlCol="0">
              <a:spAutoFit/>
            </a:bodyPr>
            <a:lstStyle/>
            <a:p>
              <a:pPr algn="ctr" defTabSz="914400" fontAlgn="base">
                <a:spcBef>
                  <a:spcPct val="0"/>
                </a:spcBef>
                <a:spcAft>
                  <a:spcPct val="0"/>
                </a:spcAft>
              </a:pPr>
              <a:r>
                <a:rPr lang="es-ES_tradnl" sz="1400" b="1" dirty="0">
                  <a:solidFill>
                    <a:srgbClr val="008000"/>
                  </a:solidFill>
                  <a:latin typeface="Comic Sans MS"/>
                  <a:cs typeface="Comic Sans MS"/>
                </a:rPr>
                <a:t>FAIR</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FF0000"/>
                  </a:solidFill>
                  <a:latin typeface="Comic Sans MS"/>
                  <a:cs typeface="Comic Sans MS"/>
                </a:rPr>
                <a:t>GSI</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FF0000"/>
                  </a:solidFill>
                  <a:latin typeface="Comic Sans MS"/>
                  <a:cs typeface="Comic Sans MS"/>
                </a:rPr>
                <a:t>GANIL</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8000"/>
                  </a:solidFill>
                  <a:latin typeface="Comic Sans MS"/>
                  <a:cs typeface="Comic Sans MS"/>
                </a:rPr>
                <a:t>SPIRAL</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8000"/>
                  </a:solidFill>
                  <a:latin typeface="Comic Sans MS"/>
                  <a:cs typeface="Comic Sans MS"/>
                </a:rPr>
                <a:t>HIE </a:t>
              </a:r>
              <a:r>
                <a:rPr lang="es-ES_tradnl" sz="1400" b="1" dirty="0" err="1">
                  <a:solidFill>
                    <a:srgbClr val="008000"/>
                  </a:solidFill>
                  <a:latin typeface="Comic Sans MS"/>
                  <a:cs typeface="Comic Sans MS"/>
                </a:rPr>
                <a:t>–</a:t>
              </a:r>
              <a:endParaRPr lang="es-ES_tradnl" sz="1400" b="1" dirty="0">
                <a:solidFill>
                  <a:srgbClr val="008000"/>
                </a:solidFill>
                <a:latin typeface="Comic Sans MS"/>
                <a:cs typeface="Comic Sans MS"/>
              </a:endParaRPr>
            </a:p>
            <a:p>
              <a:pPr algn="ctr" defTabSz="914400" fontAlgn="base">
                <a:spcBef>
                  <a:spcPct val="0"/>
                </a:spcBef>
                <a:spcAft>
                  <a:spcPct val="0"/>
                </a:spcAft>
              </a:pPr>
              <a:r>
                <a:rPr lang="es-ES_tradnl" sz="1400" b="1" dirty="0">
                  <a:solidFill>
                    <a:srgbClr val="008000"/>
                  </a:solidFill>
                  <a:latin typeface="Comic Sans MS"/>
                  <a:cs typeface="Comic Sans MS"/>
                </a:rPr>
                <a:t>ISOLDE</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90"/>
                  </a:solidFill>
                  <a:latin typeface="Comic Sans MS"/>
                  <a:cs typeface="Comic Sans MS"/>
                </a:rPr>
                <a:t>ISOLDE</a:t>
              </a:r>
            </a:p>
          </p:txBody>
        </p:sp>
        <p:sp>
          <p:nvSpPr>
            <p:cNvPr id="17" name="CuadroTexto 16"/>
            <p:cNvSpPr txBox="1"/>
            <p:nvPr/>
          </p:nvSpPr>
          <p:spPr>
            <a:xfrm>
              <a:off x="8102886" y="1098352"/>
              <a:ext cx="1156512" cy="5047535"/>
            </a:xfrm>
            <a:prstGeom prst="rect">
              <a:avLst/>
            </a:prstGeom>
            <a:noFill/>
          </p:spPr>
          <p:txBody>
            <a:bodyPr wrap="none" rtlCol="0">
              <a:spAutoFit/>
            </a:bodyPr>
            <a:lstStyle/>
            <a:p>
              <a:pPr algn="ctr" defTabSz="914400" fontAlgn="base">
                <a:spcBef>
                  <a:spcPct val="0"/>
                </a:spcBef>
                <a:spcAft>
                  <a:spcPct val="0"/>
                </a:spcAft>
              </a:pPr>
              <a:r>
                <a:rPr lang="es-ES_tradnl" sz="1400" b="1" dirty="0">
                  <a:solidFill>
                    <a:srgbClr val="0000FF"/>
                  </a:solidFill>
                  <a:latin typeface="Comic Sans MS"/>
                  <a:cs typeface="Comic Sans MS"/>
                </a:rPr>
                <a:t>1 </a:t>
              </a:r>
              <a:r>
                <a:rPr lang="es-ES_tradnl" sz="1400" b="1" dirty="0" err="1">
                  <a:solidFill>
                    <a:srgbClr val="0000FF"/>
                  </a:solidFill>
                  <a:latin typeface="Comic Sans MS"/>
                  <a:cs typeface="Comic Sans MS"/>
                </a:rPr>
                <a:t>GeV</a:t>
              </a: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FF"/>
                  </a:solidFill>
                  <a:latin typeface="Comic Sans MS"/>
                  <a:cs typeface="Comic Sans MS"/>
                </a:rPr>
                <a:t> </a:t>
              </a:r>
              <a:r>
                <a:rPr lang="es-ES_tradnl" sz="1400" b="1" dirty="0" err="1">
                  <a:solidFill>
                    <a:srgbClr val="0000FF"/>
                  </a:solidFill>
                  <a:latin typeface="Comic Sans MS"/>
                  <a:cs typeface="Comic Sans MS"/>
                </a:rPr>
                <a:t>400MeV</a:t>
              </a:r>
              <a:r>
                <a:rPr lang="es-ES_tradnl" sz="1400" b="1" dirty="0">
                  <a:solidFill>
                    <a:srgbClr val="0000FF"/>
                  </a:solidFill>
                  <a:latin typeface="Comic Sans MS"/>
                  <a:cs typeface="Comic Sans MS"/>
                </a:rPr>
                <a:t>/u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err="1">
                  <a:solidFill>
                    <a:srgbClr val="0000FF"/>
                  </a:solidFill>
                  <a:latin typeface="Comic Sans MS"/>
                  <a:cs typeface="Comic Sans MS"/>
                </a:rPr>
                <a:t>50MeV</a:t>
              </a:r>
              <a:r>
                <a:rPr lang="es-ES_tradnl" sz="1400" b="1" dirty="0">
                  <a:solidFill>
                    <a:srgbClr val="0000FF"/>
                  </a:solidFill>
                  <a:latin typeface="Comic Sans MS"/>
                  <a:cs typeface="Comic Sans MS"/>
                </a:rPr>
                <a:t>/u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FF"/>
                  </a:solidFill>
                  <a:latin typeface="Comic Sans MS"/>
                  <a:cs typeface="Comic Sans MS"/>
                </a:rPr>
                <a:t>14MeV/u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err="1">
                  <a:solidFill>
                    <a:srgbClr val="0000FF"/>
                  </a:solidFill>
                  <a:latin typeface="Comic Sans MS"/>
                  <a:cs typeface="Comic Sans MS"/>
                </a:rPr>
                <a:t>10MeV</a:t>
              </a:r>
              <a:r>
                <a:rPr lang="es-ES_tradnl" sz="1400" b="1" dirty="0">
                  <a:solidFill>
                    <a:srgbClr val="0000FF"/>
                  </a:solidFill>
                  <a:latin typeface="Comic Sans MS"/>
                  <a:cs typeface="Comic Sans MS"/>
                </a:rPr>
                <a:t>/u</a:t>
              </a: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endParaRPr lang="es-ES_tradnl" sz="1400" b="1" dirty="0">
                <a:solidFill>
                  <a:srgbClr val="0000FF"/>
                </a:solidFill>
                <a:latin typeface="Comic Sans MS"/>
                <a:cs typeface="Comic Sans MS"/>
              </a:endParaRPr>
            </a:p>
            <a:p>
              <a:pPr algn="ctr" defTabSz="914400" fontAlgn="base">
                <a:spcBef>
                  <a:spcPct val="0"/>
                </a:spcBef>
                <a:spcAft>
                  <a:spcPct val="0"/>
                </a:spcAft>
              </a:pPr>
              <a:r>
                <a:rPr lang="es-ES_tradnl" sz="1400" b="1" dirty="0">
                  <a:solidFill>
                    <a:srgbClr val="0000FF"/>
                  </a:solidFill>
                  <a:latin typeface="Comic Sans MS"/>
                  <a:cs typeface="Comic Sans MS"/>
                </a:rPr>
                <a:t>0.06 </a:t>
              </a:r>
              <a:r>
                <a:rPr lang="es-ES_tradnl" sz="1400" b="1" dirty="0" err="1">
                  <a:solidFill>
                    <a:srgbClr val="0000FF"/>
                  </a:solidFill>
                  <a:latin typeface="Comic Sans MS"/>
                  <a:cs typeface="Comic Sans MS"/>
                </a:rPr>
                <a:t>MeV</a:t>
              </a:r>
              <a:endParaRPr lang="es-ES_tradnl" sz="1400" b="1" dirty="0">
                <a:solidFill>
                  <a:srgbClr val="0000FF"/>
                </a:solidFill>
                <a:latin typeface="Comic Sans MS"/>
                <a:cs typeface="Comic Sans MS"/>
              </a:endParaRPr>
            </a:p>
          </p:txBody>
        </p:sp>
      </p:grpSp>
      <p:pic>
        <p:nvPicPr>
          <p:cNvPr id="18" name="Imagen 17"/>
          <p:cNvPicPr>
            <a:picLocks noChangeAspect="1"/>
          </p:cNvPicPr>
          <p:nvPr/>
        </p:nvPicPr>
        <p:blipFill>
          <a:blip r:embed="rId8"/>
          <a:stretch>
            <a:fillRect/>
          </a:stretch>
        </p:blipFill>
        <p:spPr>
          <a:xfrm>
            <a:off x="3352800" y="1752600"/>
            <a:ext cx="1016000" cy="304800"/>
          </a:xfrm>
          <a:prstGeom prst="rect">
            <a:avLst/>
          </a:prstGeom>
        </p:spPr>
      </p:pic>
      <p:sp>
        <p:nvSpPr>
          <p:cNvPr id="19" name="Text Box 9"/>
          <p:cNvSpPr txBox="1">
            <a:spLocks noChangeArrowheads="1"/>
          </p:cNvSpPr>
          <p:nvPr/>
        </p:nvSpPr>
        <p:spPr bwMode="auto">
          <a:xfrm>
            <a:off x="5055659" y="2157056"/>
            <a:ext cx="2107142" cy="1077218"/>
          </a:xfrm>
          <a:prstGeom prst="rect">
            <a:avLst/>
          </a:prstGeom>
          <a:solidFill>
            <a:srgbClr val="FFFFFF"/>
          </a:solidFill>
          <a:ln w="9525">
            <a:noFill/>
            <a:miter lim="800000"/>
            <a:headEnd/>
            <a:tailEnd/>
          </a:ln>
          <a:effectLst/>
        </p:spPr>
        <p:txBody>
          <a:bodyPr wrap="square">
            <a:spAutoFit/>
          </a:bodyPr>
          <a:lstStyle/>
          <a:p>
            <a:r>
              <a:rPr lang="en-US" sz="1600" dirty="0">
                <a:solidFill>
                  <a:srgbClr val="FF0000"/>
                </a:solidFill>
                <a:latin typeface="Times New Roman" pitchFamily="18" charset="0"/>
              </a:rPr>
              <a:t>High energy,                large variety of species,</a:t>
            </a:r>
          </a:p>
          <a:p>
            <a:r>
              <a:rPr lang="en-US" sz="1600" dirty="0">
                <a:solidFill>
                  <a:srgbClr val="FF0000"/>
                </a:solidFill>
                <a:latin typeface="Times New Roman" pitchFamily="18" charset="0"/>
              </a:rPr>
              <a:t>Short half-lives (</a:t>
            </a:r>
            <a:r>
              <a:rPr lang="en-US" sz="1600" dirty="0">
                <a:solidFill>
                  <a:srgbClr val="FF0000"/>
                </a:solidFill>
                <a:latin typeface="Symbol" charset="2"/>
                <a:cs typeface="Symbol" charset="2"/>
              </a:rPr>
              <a:t>m</a:t>
            </a:r>
            <a:r>
              <a:rPr lang="en-US" sz="1600" dirty="0">
                <a:solidFill>
                  <a:srgbClr val="FF0000"/>
                </a:solidFill>
                <a:latin typeface="Times New Roman" pitchFamily="18" charset="0"/>
              </a:rPr>
              <a:t>s), cocktail beam</a:t>
            </a:r>
          </a:p>
        </p:txBody>
      </p:sp>
      <p:sp>
        <p:nvSpPr>
          <p:cNvPr id="20" name="Text Box 10"/>
          <p:cNvSpPr txBox="1">
            <a:spLocks noChangeArrowheads="1"/>
          </p:cNvSpPr>
          <p:nvPr/>
        </p:nvSpPr>
        <p:spPr bwMode="auto">
          <a:xfrm>
            <a:off x="5198543" y="5562600"/>
            <a:ext cx="2116657" cy="923330"/>
          </a:xfrm>
          <a:prstGeom prst="rect">
            <a:avLst/>
          </a:prstGeom>
          <a:solidFill>
            <a:srgbClr val="FFFFFF"/>
          </a:solidFill>
          <a:ln w="9525">
            <a:noFill/>
            <a:miter lim="800000"/>
            <a:headEnd/>
            <a:tailEnd/>
          </a:ln>
          <a:effectLst/>
        </p:spPr>
        <p:txBody>
          <a:bodyPr wrap="square">
            <a:spAutoFit/>
          </a:bodyPr>
          <a:lstStyle/>
          <a:p>
            <a:pPr>
              <a:spcBef>
                <a:spcPct val="50000"/>
              </a:spcBef>
            </a:pPr>
            <a:r>
              <a:rPr lang="en-US" dirty="0">
                <a:solidFill>
                  <a:srgbClr val="000090"/>
                </a:solidFill>
                <a:latin typeface="Times New Roman" pitchFamily="18" charset="0"/>
              </a:rPr>
              <a:t>Variable energy, high intensity,    good beam qualities</a:t>
            </a:r>
          </a:p>
        </p:txBody>
      </p:sp>
      <p:sp>
        <p:nvSpPr>
          <p:cNvPr id="21" name="Rectangle 2"/>
          <p:cNvSpPr txBox="1">
            <a:spLocks noChangeArrowheads="1"/>
          </p:cNvSpPr>
          <p:nvPr/>
        </p:nvSpPr>
        <p:spPr bwMode="auto">
          <a:xfrm>
            <a:off x="533400" y="76200"/>
            <a:ext cx="7389292" cy="457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_tradnl" sz="3600" i="0" u="none" strike="noStrike" kern="0" cap="none" spc="0" normalizeH="0" baseline="0" noProof="0" dirty="0" err="1">
                <a:ln>
                  <a:noFill/>
                </a:ln>
                <a:solidFill>
                  <a:srgbClr val="000090"/>
                </a:solidFill>
                <a:effectLst/>
                <a:uLnTx/>
                <a:uFillTx/>
                <a:latin typeface="+mj-lt"/>
                <a:ea typeface="ＭＳ Ｐゴシック" pitchFamily="-111" charset="-128"/>
                <a:cs typeface="ＭＳ Ｐゴシック" pitchFamily="-111" charset="-128"/>
              </a:rPr>
              <a:t>Production</a:t>
            </a:r>
            <a:r>
              <a:rPr kumimoji="0" lang="es-ES_tradnl" sz="3600" i="0" u="none" strike="noStrike" kern="0" cap="none" spc="0" normalizeH="0" baseline="0" noProof="0" dirty="0">
                <a:ln>
                  <a:noFill/>
                </a:ln>
                <a:solidFill>
                  <a:srgbClr val="000090"/>
                </a:solidFill>
                <a:effectLst/>
                <a:uLnTx/>
                <a:uFillTx/>
                <a:latin typeface="+mj-lt"/>
                <a:ea typeface="ＭＳ Ｐゴシック" pitchFamily="-111" charset="-128"/>
                <a:cs typeface="ＭＳ Ｐゴシック" pitchFamily="-111" charset="-128"/>
              </a:rPr>
              <a:t> </a:t>
            </a:r>
            <a:r>
              <a:rPr kumimoji="0" lang="es-ES_tradnl" sz="3600" i="0" u="none" strike="noStrike" kern="0" cap="none" spc="0" normalizeH="0" baseline="0" noProof="0" dirty="0" err="1">
                <a:ln>
                  <a:noFill/>
                </a:ln>
                <a:solidFill>
                  <a:srgbClr val="000090"/>
                </a:solidFill>
                <a:effectLst/>
                <a:uLnTx/>
                <a:uFillTx/>
                <a:latin typeface="+mj-lt"/>
                <a:ea typeface="ＭＳ Ｐゴシック" pitchFamily="-111" charset="-128"/>
                <a:cs typeface="ＭＳ Ｐゴシック" pitchFamily="-111" charset="-128"/>
              </a:rPr>
              <a:t>of</a:t>
            </a:r>
            <a:r>
              <a:rPr kumimoji="0" lang="es-ES_tradnl" sz="3600" i="0" u="none" strike="noStrike" kern="0" cap="none" spc="0" normalizeH="0" baseline="0" noProof="0" dirty="0">
                <a:ln>
                  <a:noFill/>
                </a:ln>
                <a:solidFill>
                  <a:srgbClr val="000090"/>
                </a:solidFill>
                <a:effectLst/>
                <a:uLnTx/>
                <a:uFillTx/>
                <a:latin typeface="+mj-lt"/>
                <a:ea typeface="ＭＳ Ｐゴシック" pitchFamily="-111" charset="-128"/>
                <a:cs typeface="ＭＳ Ｐゴシック" pitchFamily="-111" charset="-128"/>
              </a:rPr>
              <a:t> </a:t>
            </a:r>
            <a:r>
              <a:rPr kumimoji="0" lang="es-ES_tradnl" sz="3600" i="0" u="none" strike="noStrike" kern="0" cap="none" spc="0" normalizeH="0" baseline="0" noProof="0" dirty="0" err="1">
                <a:ln>
                  <a:noFill/>
                </a:ln>
                <a:solidFill>
                  <a:srgbClr val="000090"/>
                </a:solidFill>
                <a:effectLst/>
                <a:uLnTx/>
                <a:uFillTx/>
                <a:latin typeface="+mj-lt"/>
                <a:ea typeface="ＭＳ Ｐゴシック" pitchFamily="-111" charset="-128"/>
                <a:cs typeface="ＭＳ Ｐゴシック" pitchFamily="-111" charset="-128"/>
              </a:rPr>
              <a:t>Radioactive</a:t>
            </a:r>
            <a:r>
              <a:rPr kumimoji="0" lang="es-ES_tradnl" sz="3600" i="0" u="none" strike="noStrike" kern="0" cap="none" spc="0" normalizeH="0" baseline="0" noProof="0" dirty="0">
                <a:ln>
                  <a:noFill/>
                </a:ln>
                <a:solidFill>
                  <a:srgbClr val="000090"/>
                </a:solidFill>
                <a:effectLst/>
                <a:uLnTx/>
                <a:uFillTx/>
                <a:latin typeface="+mj-lt"/>
                <a:ea typeface="ＭＳ Ｐゴシック" pitchFamily="-111" charset="-128"/>
                <a:cs typeface="ＭＳ Ｐゴシック" pitchFamily="-111" charset="-128"/>
              </a:rPr>
              <a:t> </a:t>
            </a:r>
            <a:r>
              <a:rPr kumimoji="0" lang="es-ES_tradnl" sz="3600" i="0" u="none" strike="noStrike" kern="0" cap="none" spc="0" normalizeH="0" baseline="0" noProof="0" dirty="0" err="1">
                <a:ln>
                  <a:noFill/>
                </a:ln>
                <a:solidFill>
                  <a:srgbClr val="000090"/>
                </a:solidFill>
                <a:effectLst/>
                <a:uLnTx/>
                <a:uFillTx/>
                <a:latin typeface="+mj-lt"/>
                <a:ea typeface="ＭＳ Ｐゴシック" pitchFamily="-111" charset="-128"/>
                <a:cs typeface="ＭＳ Ｐゴシック" pitchFamily="-111" charset="-128"/>
              </a:rPr>
              <a:t>Beams</a:t>
            </a:r>
            <a:endParaRPr kumimoji="0" lang="es-ES_tradnl" sz="3600" i="0" u="none" strike="noStrike" kern="0" cap="none" spc="0" normalizeH="0" baseline="0" noProof="0" dirty="0">
              <a:ln>
                <a:noFill/>
              </a:ln>
              <a:solidFill>
                <a:srgbClr val="000090"/>
              </a:solidFill>
              <a:effectLst/>
              <a:uLnTx/>
              <a:uFillTx/>
              <a:latin typeface="+mj-lt"/>
              <a:ea typeface="ＭＳ Ｐゴシック" pitchFamily="-111" charset="-128"/>
              <a:cs typeface="ＭＳ Ｐゴシック" pitchFamily="-111" charset="-128"/>
            </a:endParaRPr>
          </a:p>
        </p:txBody>
      </p:sp>
      <p:sp>
        <p:nvSpPr>
          <p:cNvPr id="22" name="CuadroTexto 21"/>
          <p:cNvSpPr txBox="1"/>
          <p:nvPr/>
        </p:nvSpPr>
        <p:spPr>
          <a:xfrm>
            <a:off x="304800" y="3810000"/>
            <a:ext cx="1143000" cy="461665"/>
          </a:xfrm>
          <a:prstGeom prst="rect">
            <a:avLst/>
          </a:prstGeom>
          <a:noFill/>
        </p:spPr>
        <p:txBody>
          <a:bodyPr wrap="square" rtlCol="0">
            <a:spAutoFit/>
          </a:bodyPr>
          <a:lstStyle/>
          <a:p>
            <a:r>
              <a:rPr lang="es-ES_tradnl" sz="2400" b="1" dirty="0">
                <a:solidFill>
                  <a:srgbClr val="000090"/>
                </a:solidFill>
                <a:latin typeface="Arial"/>
                <a:cs typeface="Arial"/>
              </a:rPr>
              <a:t>ISOL</a:t>
            </a:r>
          </a:p>
        </p:txBody>
      </p:sp>
      <p:sp>
        <p:nvSpPr>
          <p:cNvPr id="23" name="CuadroTexto 22"/>
          <p:cNvSpPr txBox="1"/>
          <p:nvPr/>
        </p:nvSpPr>
        <p:spPr>
          <a:xfrm>
            <a:off x="228600" y="1002268"/>
            <a:ext cx="4038600" cy="369332"/>
          </a:xfrm>
          <a:prstGeom prst="rect">
            <a:avLst/>
          </a:prstGeom>
          <a:noFill/>
        </p:spPr>
        <p:txBody>
          <a:bodyPr wrap="square" rtlCol="0">
            <a:spAutoFit/>
          </a:bodyPr>
          <a:lstStyle/>
          <a:p>
            <a:r>
              <a:rPr lang="es-ES_tradnl" b="1" dirty="0">
                <a:solidFill>
                  <a:srgbClr val="FF0000"/>
                </a:solidFill>
                <a:latin typeface="Arial"/>
                <a:cs typeface="Arial"/>
              </a:rPr>
              <a:t>PROJECTILE FRAGMENTATION</a:t>
            </a:r>
          </a:p>
        </p:txBody>
      </p:sp>
      <p:sp>
        <p:nvSpPr>
          <p:cNvPr id="2" name="CuadroTexto 1">
            <a:extLst>
              <a:ext uri="{FF2B5EF4-FFF2-40B4-BE49-F238E27FC236}">
                <a16:creationId xmlns:a16="http://schemas.microsoft.com/office/drawing/2014/main" id="{F17367A3-9E04-4555-E8A3-AE0C57A6554B}"/>
              </a:ext>
            </a:extLst>
          </p:cNvPr>
          <p:cNvSpPr txBox="1"/>
          <p:nvPr/>
        </p:nvSpPr>
        <p:spPr>
          <a:xfrm>
            <a:off x="8080915" y="-15121"/>
            <a:ext cx="1440160" cy="830997"/>
          </a:xfrm>
          <a:prstGeom prst="rect">
            <a:avLst/>
          </a:prstGeom>
          <a:noFill/>
        </p:spPr>
        <p:txBody>
          <a:bodyPr wrap="square" rtlCol="0">
            <a:spAutoFit/>
          </a:bodyPr>
          <a:lstStyle/>
          <a:p>
            <a:r>
              <a:rPr lang="en-GB" sz="1600" b="1" dirty="0"/>
              <a:t>Energies of Outcoming beam</a:t>
            </a:r>
          </a:p>
        </p:txBody>
      </p:sp>
    </p:spTree>
    <p:extLst>
      <p:ext uri="{BB962C8B-B14F-4D97-AF65-F5344CB8AC3E}">
        <p14:creationId xmlns:p14="http://schemas.microsoft.com/office/powerpoint/2010/main" val="2697536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accel="50000" decel="5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accel="50000" decel="5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1000" fill="hold"/>
                                        <p:tgtEl>
                                          <p:spTgt spid="8"/>
                                        </p:tgtEl>
                                        <p:attrNameLst>
                                          <p:attrName>ppt_x</p:attrName>
                                        </p:attrNameLst>
                                      </p:cBhvr>
                                      <p:tavLst>
                                        <p:tav tm="0">
                                          <p:val>
                                            <p:strVal val="#ppt_x"/>
                                          </p:val>
                                        </p:tav>
                                        <p:tav tm="100000">
                                          <p:val>
                                            <p:strVal val="#ppt_x"/>
                                          </p:val>
                                        </p:tav>
                                      </p:tavLst>
                                    </p:anim>
                                    <p:anim calcmode="lin" valueType="num">
                                      <p:cBhvr additive="base">
                                        <p:cTn id="17" dur="10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accel="50000" decel="5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accel="50000" decel="5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1000" fill="hold"/>
                                        <p:tgtEl>
                                          <p:spTgt spid="20"/>
                                        </p:tgtEl>
                                        <p:attrNameLst>
                                          <p:attrName>ppt_x</p:attrName>
                                        </p:attrNameLst>
                                      </p:cBhvr>
                                      <p:tavLst>
                                        <p:tav tm="0">
                                          <p:val>
                                            <p:strVal val="#ppt_x"/>
                                          </p:val>
                                        </p:tav>
                                        <p:tav tm="100000">
                                          <p:val>
                                            <p:strVal val="#ppt_x"/>
                                          </p:val>
                                        </p:tav>
                                      </p:tavLst>
                                    </p:anim>
                                    <p:anim calcmode="lin" valueType="num">
                                      <p:cBhvr additive="base">
                                        <p:cTn id="26"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0" y="3048000"/>
            <a:ext cx="1905000" cy="646331"/>
          </a:xfrm>
          <a:prstGeom prst="rect">
            <a:avLst/>
          </a:prstGeom>
          <a:noFill/>
          <a:ln w="38100" cap="flat" cmpd="sng" algn="ctr">
            <a:solidFill>
              <a:srgbClr val="008000"/>
            </a:solidFill>
            <a:prstDash val="solid"/>
            <a:round/>
            <a:headEnd type="none" w="med" len="med"/>
            <a:tailEnd type="none" w="med" len="med"/>
          </a:ln>
        </p:spPr>
        <p:txBody>
          <a:bodyPr wrap="square" rtlCol="0">
            <a:spAutoFit/>
          </a:bodyPr>
          <a:lstStyle/>
          <a:p>
            <a:r>
              <a:rPr lang="es-ES_tradnl" dirty="0" err="1"/>
              <a:t>Driver</a:t>
            </a:r>
            <a:r>
              <a:rPr lang="es-ES_tradnl" dirty="0"/>
              <a:t> </a:t>
            </a:r>
            <a:r>
              <a:rPr lang="es-ES_tradnl" dirty="0" err="1"/>
              <a:t>Accelerator</a:t>
            </a:r>
            <a:endParaRPr lang="es-ES_tradnl" dirty="0"/>
          </a:p>
          <a:p>
            <a:r>
              <a:rPr lang="es-ES_tradnl" dirty="0"/>
              <a:t>Reactor</a:t>
            </a:r>
          </a:p>
        </p:txBody>
      </p:sp>
      <p:sp>
        <p:nvSpPr>
          <p:cNvPr id="3" name="CuadroTexto 2"/>
          <p:cNvSpPr txBox="1"/>
          <p:nvPr/>
        </p:nvSpPr>
        <p:spPr>
          <a:xfrm>
            <a:off x="1905000" y="990600"/>
            <a:ext cx="13716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err="1"/>
              <a:t>High</a:t>
            </a:r>
            <a:r>
              <a:rPr lang="es-ES_tradnl" dirty="0"/>
              <a:t> </a:t>
            </a:r>
            <a:r>
              <a:rPr lang="es-ES_tradnl" dirty="0" err="1"/>
              <a:t>Temp</a:t>
            </a:r>
            <a:endParaRPr lang="es-ES_tradnl" dirty="0"/>
          </a:p>
          <a:p>
            <a:r>
              <a:rPr lang="es-ES_tradnl" dirty="0" err="1"/>
              <a:t>Thick</a:t>
            </a:r>
            <a:r>
              <a:rPr lang="es-ES_tradnl" dirty="0"/>
              <a:t> </a:t>
            </a:r>
            <a:r>
              <a:rPr lang="es-ES_tradnl" dirty="0" err="1"/>
              <a:t>Target</a:t>
            </a:r>
            <a:endParaRPr lang="es-ES_tradnl" dirty="0"/>
          </a:p>
        </p:txBody>
      </p:sp>
      <p:sp>
        <p:nvSpPr>
          <p:cNvPr id="4" name="CuadroTexto 3"/>
          <p:cNvSpPr txBox="1"/>
          <p:nvPr/>
        </p:nvSpPr>
        <p:spPr>
          <a:xfrm>
            <a:off x="3505200" y="990600"/>
            <a:ext cx="8466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a:t>Ion </a:t>
            </a:r>
            <a:r>
              <a:rPr lang="es-ES_tradnl" dirty="0" err="1"/>
              <a:t>source</a:t>
            </a:r>
            <a:endParaRPr lang="es-ES_tradnl" dirty="0"/>
          </a:p>
        </p:txBody>
      </p:sp>
      <p:sp>
        <p:nvSpPr>
          <p:cNvPr id="5" name="CuadroTexto 4"/>
          <p:cNvSpPr txBox="1"/>
          <p:nvPr/>
        </p:nvSpPr>
        <p:spPr>
          <a:xfrm>
            <a:off x="4572000" y="990600"/>
            <a:ext cx="11112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a:t>Mass</a:t>
            </a:r>
          </a:p>
          <a:p>
            <a:r>
              <a:rPr lang="es-ES_tradnl" dirty="0" err="1"/>
              <a:t>Separator</a:t>
            </a:r>
            <a:endParaRPr lang="es-ES_tradnl" dirty="0"/>
          </a:p>
        </p:txBody>
      </p:sp>
      <p:sp>
        <p:nvSpPr>
          <p:cNvPr id="6" name="CuadroTexto 5"/>
          <p:cNvSpPr txBox="1"/>
          <p:nvPr/>
        </p:nvSpPr>
        <p:spPr>
          <a:xfrm>
            <a:off x="5943600" y="990600"/>
            <a:ext cx="1259400" cy="646331"/>
          </a:xfrm>
          <a:prstGeom prst="rect">
            <a:avLst/>
          </a:prstGeom>
          <a:noFill/>
          <a:ln w="38100" cap="flat" cmpd="sng" algn="ctr">
            <a:solidFill>
              <a:srgbClr val="000090"/>
            </a:solidFill>
            <a:prstDash val="solid"/>
            <a:round/>
            <a:headEnd type="none" w="med" len="med"/>
            <a:tailEnd type="none" w="med" len="med"/>
          </a:ln>
        </p:spPr>
        <p:txBody>
          <a:bodyPr wrap="square" rtlCol="0">
            <a:spAutoFit/>
          </a:bodyPr>
          <a:lstStyle/>
          <a:p>
            <a:r>
              <a:rPr lang="es-ES_tradnl" dirty="0"/>
              <a:t>Post-</a:t>
            </a:r>
          </a:p>
          <a:p>
            <a:r>
              <a:rPr lang="es-ES_tradnl" dirty="0" err="1"/>
              <a:t>Accelerator</a:t>
            </a:r>
            <a:endParaRPr lang="es-ES_tradnl" dirty="0"/>
          </a:p>
        </p:txBody>
      </p:sp>
      <p:sp>
        <p:nvSpPr>
          <p:cNvPr id="7" name="CuadroTexto 6"/>
          <p:cNvSpPr txBox="1"/>
          <p:nvPr/>
        </p:nvSpPr>
        <p:spPr>
          <a:xfrm>
            <a:off x="0" y="1524000"/>
            <a:ext cx="2057400" cy="1477328"/>
          </a:xfrm>
          <a:prstGeom prst="rect">
            <a:avLst/>
          </a:prstGeom>
          <a:noFill/>
        </p:spPr>
        <p:txBody>
          <a:bodyPr wrap="square" rtlCol="0">
            <a:spAutoFit/>
          </a:bodyPr>
          <a:lstStyle/>
          <a:p>
            <a:r>
              <a:rPr lang="es-ES_tradnl" dirty="0"/>
              <a:t>Light &amp; </a:t>
            </a:r>
            <a:r>
              <a:rPr lang="es-ES_tradnl" dirty="0" err="1"/>
              <a:t>Heavy</a:t>
            </a:r>
            <a:r>
              <a:rPr lang="es-ES_tradnl" dirty="0"/>
              <a:t> </a:t>
            </a:r>
            <a:r>
              <a:rPr lang="es-ES_tradnl" dirty="0" err="1"/>
              <a:t>Ions</a:t>
            </a:r>
            <a:endParaRPr lang="es-ES_tradnl" dirty="0"/>
          </a:p>
          <a:p>
            <a:r>
              <a:rPr lang="es-ES_tradnl" dirty="0" err="1">
                <a:solidFill>
                  <a:srgbClr val="000090"/>
                </a:solidFill>
              </a:rPr>
              <a:t>Spallation</a:t>
            </a:r>
            <a:endParaRPr lang="es-ES_tradnl" dirty="0">
              <a:solidFill>
                <a:srgbClr val="000090"/>
              </a:solidFill>
            </a:endParaRPr>
          </a:p>
          <a:p>
            <a:r>
              <a:rPr lang="es-ES_tradnl" dirty="0" err="1">
                <a:solidFill>
                  <a:srgbClr val="000090"/>
                </a:solidFill>
              </a:rPr>
              <a:t>Fusion</a:t>
            </a:r>
            <a:endParaRPr lang="es-ES_tradnl" dirty="0">
              <a:solidFill>
                <a:srgbClr val="000090"/>
              </a:solidFill>
            </a:endParaRPr>
          </a:p>
          <a:p>
            <a:r>
              <a:rPr lang="es-ES_tradnl" dirty="0" err="1">
                <a:solidFill>
                  <a:srgbClr val="000090"/>
                </a:solidFill>
              </a:rPr>
              <a:t>Fission</a:t>
            </a:r>
            <a:endParaRPr lang="es-ES_tradnl" dirty="0">
              <a:solidFill>
                <a:srgbClr val="000090"/>
              </a:solidFill>
            </a:endParaRPr>
          </a:p>
          <a:p>
            <a:r>
              <a:rPr lang="es-ES_tradnl" dirty="0" err="1">
                <a:solidFill>
                  <a:srgbClr val="000090"/>
                </a:solidFill>
              </a:rPr>
              <a:t>Fragmentation</a:t>
            </a:r>
            <a:endParaRPr lang="es-ES_tradnl" dirty="0">
              <a:solidFill>
                <a:srgbClr val="000090"/>
              </a:solidFill>
            </a:endParaRPr>
          </a:p>
        </p:txBody>
      </p:sp>
      <p:sp>
        <p:nvSpPr>
          <p:cNvPr id="8" name="CuadroTexto 7"/>
          <p:cNvSpPr txBox="1"/>
          <p:nvPr/>
        </p:nvSpPr>
        <p:spPr>
          <a:xfrm>
            <a:off x="2286000" y="76200"/>
            <a:ext cx="5867400" cy="646331"/>
          </a:xfrm>
          <a:prstGeom prst="rect">
            <a:avLst/>
          </a:prstGeom>
          <a:noFill/>
        </p:spPr>
        <p:txBody>
          <a:bodyPr wrap="square" rtlCol="0">
            <a:spAutoFit/>
          </a:bodyPr>
          <a:lstStyle/>
          <a:p>
            <a:r>
              <a:rPr lang="es-ES_tradnl" sz="3600" dirty="0" err="1">
                <a:latin typeface="Comic Sans MS"/>
                <a:cs typeface="Comic Sans MS"/>
              </a:rPr>
              <a:t>Production</a:t>
            </a:r>
            <a:r>
              <a:rPr lang="es-ES_tradnl" sz="3600" dirty="0">
                <a:latin typeface="Comic Sans MS"/>
                <a:cs typeface="Comic Sans MS"/>
              </a:rPr>
              <a:t> </a:t>
            </a:r>
            <a:r>
              <a:rPr lang="es-ES_tradnl" sz="3600" dirty="0" err="1">
                <a:latin typeface="Comic Sans MS"/>
                <a:cs typeface="Comic Sans MS"/>
              </a:rPr>
              <a:t>Methods</a:t>
            </a:r>
            <a:endParaRPr lang="es-ES_tradnl" sz="3600" dirty="0">
              <a:latin typeface="Comic Sans MS"/>
              <a:cs typeface="Comic Sans MS"/>
            </a:endParaRPr>
          </a:p>
        </p:txBody>
      </p:sp>
      <p:cxnSp>
        <p:nvCxnSpPr>
          <p:cNvPr id="10" name="Conector recto de flecha 9"/>
          <p:cNvCxnSpPr>
            <a:stCxn id="2" idx="3"/>
          </p:cNvCxnSpPr>
          <p:nvPr/>
        </p:nvCxnSpPr>
        <p:spPr>
          <a:xfrm flipV="1">
            <a:off x="1905000" y="1600200"/>
            <a:ext cx="762000" cy="1770966"/>
          </a:xfrm>
          <a:prstGeom prst="straightConnector1">
            <a:avLst/>
          </a:prstGeom>
          <a:ln w="76200" cap="flat" cmpd="sng" algn="ctr">
            <a:solidFill>
              <a:srgbClr val="008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1" name="CuadroTexto 10"/>
          <p:cNvSpPr txBox="1"/>
          <p:nvPr/>
        </p:nvSpPr>
        <p:spPr>
          <a:xfrm>
            <a:off x="2057400" y="4812268"/>
            <a:ext cx="1219200" cy="369332"/>
          </a:xfrm>
          <a:prstGeom prst="rect">
            <a:avLst/>
          </a:prstGeom>
          <a:noFill/>
          <a:ln w="38100" cap="flat" cmpd="sng" algn="ctr">
            <a:solidFill>
              <a:srgbClr val="FF0000"/>
            </a:solidFill>
            <a:prstDash val="solid"/>
            <a:round/>
            <a:headEnd type="none" w="med" len="med"/>
            <a:tailEnd type="none" w="med" len="med"/>
          </a:ln>
        </p:spPr>
        <p:txBody>
          <a:bodyPr wrap="square" rtlCol="0">
            <a:spAutoFit/>
          </a:bodyPr>
          <a:lstStyle/>
          <a:p>
            <a:r>
              <a:rPr lang="es-ES_tradnl" dirty="0" err="1"/>
              <a:t>Thin</a:t>
            </a:r>
            <a:r>
              <a:rPr lang="es-ES_tradnl" dirty="0"/>
              <a:t> </a:t>
            </a:r>
            <a:r>
              <a:rPr lang="es-ES_tradnl" dirty="0" err="1"/>
              <a:t>Target</a:t>
            </a:r>
            <a:endParaRPr lang="es-ES_tradnl" dirty="0"/>
          </a:p>
        </p:txBody>
      </p:sp>
      <p:sp>
        <p:nvSpPr>
          <p:cNvPr id="12" name="CuadroTexto 11"/>
          <p:cNvSpPr txBox="1"/>
          <p:nvPr/>
        </p:nvSpPr>
        <p:spPr>
          <a:xfrm>
            <a:off x="4191000" y="4648200"/>
            <a:ext cx="1219200" cy="646331"/>
          </a:xfrm>
          <a:prstGeom prst="rect">
            <a:avLst/>
          </a:prstGeom>
          <a:noFill/>
          <a:ln w="38100" cmpd="sng">
            <a:solidFill>
              <a:srgbClr val="FF0000"/>
            </a:solidFill>
          </a:ln>
        </p:spPr>
        <p:txBody>
          <a:bodyPr wrap="square" rtlCol="0">
            <a:spAutoFit/>
          </a:bodyPr>
          <a:lstStyle/>
          <a:p>
            <a:r>
              <a:rPr lang="es-ES_tradnl" dirty="0" err="1"/>
              <a:t>Fragment</a:t>
            </a:r>
            <a:endParaRPr lang="es-ES_tradnl" dirty="0"/>
          </a:p>
          <a:p>
            <a:r>
              <a:rPr lang="es-ES_tradnl" dirty="0" err="1"/>
              <a:t>Separator</a:t>
            </a:r>
            <a:endParaRPr lang="es-ES_tradnl" dirty="0"/>
          </a:p>
        </p:txBody>
      </p:sp>
      <p:sp>
        <p:nvSpPr>
          <p:cNvPr id="13" name="CuadroTexto 12"/>
          <p:cNvSpPr txBox="1"/>
          <p:nvPr/>
        </p:nvSpPr>
        <p:spPr>
          <a:xfrm>
            <a:off x="6096000" y="4648200"/>
            <a:ext cx="1066800" cy="646331"/>
          </a:xfrm>
          <a:prstGeom prst="rect">
            <a:avLst/>
          </a:prstGeom>
          <a:noFill/>
          <a:ln w="38100" cap="flat" cmpd="sng" algn="ctr">
            <a:solidFill>
              <a:srgbClr val="FF0000"/>
            </a:solidFill>
            <a:prstDash val="solid"/>
            <a:round/>
            <a:headEnd type="none" w="med" len="med"/>
            <a:tailEnd type="none" w="med" len="med"/>
          </a:ln>
        </p:spPr>
        <p:txBody>
          <a:bodyPr wrap="square" rtlCol="0">
            <a:spAutoFit/>
          </a:bodyPr>
          <a:lstStyle/>
          <a:p>
            <a:r>
              <a:rPr lang="es-ES_tradnl" dirty="0" err="1"/>
              <a:t>Storage</a:t>
            </a:r>
            <a:r>
              <a:rPr lang="es-ES_tradnl" dirty="0"/>
              <a:t> </a:t>
            </a:r>
          </a:p>
          <a:p>
            <a:r>
              <a:rPr lang="es-ES_tradnl" dirty="0" err="1"/>
              <a:t>Ring</a:t>
            </a:r>
            <a:endParaRPr lang="es-ES_tradnl" dirty="0"/>
          </a:p>
        </p:txBody>
      </p:sp>
      <p:sp>
        <p:nvSpPr>
          <p:cNvPr id="14" name="CuadroTexto 13"/>
          <p:cNvSpPr txBox="1"/>
          <p:nvPr/>
        </p:nvSpPr>
        <p:spPr>
          <a:xfrm>
            <a:off x="7620000" y="4495800"/>
            <a:ext cx="1524000"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_tradnl" dirty="0" err="1"/>
              <a:t>GeV</a:t>
            </a:r>
            <a:endParaRPr lang="es-ES_tradnl" dirty="0"/>
          </a:p>
          <a:p>
            <a:r>
              <a:rPr lang="es-ES_tradnl" dirty="0" err="1"/>
              <a:t>Microseg</a:t>
            </a:r>
            <a:endParaRPr lang="es-ES_tradnl" dirty="0"/>
          </a:p>
          <a:p>
            <a:r>
              <a:rPr lang="es-ES_tradnl" dirty="0" err="1"/>
              <a:t>Ev</a:t>
            </a:r>
            <a:r>
              <a:rPr lang="es-ES_tradnl" dirty="0"/>
              <a:t>. </a:t>
            </a:r>
            <a:r>
              <a:rPr lang="es-ES_tradnl" dirty="0" err="1"/>
              <a:t>Slow</a:t>
            </a:r>
            <a:r>
              <a:rPr lang="es-ES_tradnl" dirty="0"/>
              <a:t> </a:t>
            </a:r>
            <a:r>
              <a:rPr lang="es-ES_tradnl" dirty="0" err="1"/>
              <a:t>down</a:t>
            </a:r>
            <a:endParaRPr lang="es-ES_tradnl" dirty="0"/>
          </a:p>
        </p:txBody>
      </p:sp>
      <p:sp>
        <p:nvSpPr>
          <p:cNvPr id="15" name="CuadroTexto 14"/>
          <p:cNvSpPr txBox="1"/>
          <p:nvPr/>
        </p:nvSpPr>
        <p:spPr>
          <a:xfrm>
            <a:off x="7391400" y="838200"/>
            <a:ext cx="17526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s-ES_tradnl" dirty="0" err="1"/>
              <a:t>meV</a:t>
            </a:r>
            <a:r>
              <a:rPr lang="es-ES_tradnl" dirty="0"/>
              <a:t> -</a:t>
            </a:r>
            <a:r>
              <a:rPr lang="es-ES_tradnl" dirty="0" err="1"/>
              <a:t>100MeV</a:t>
            </a:r>
            <a:r>
              <a:rPr lang="es-ES_tradnl" dirty="0"/>
              <a:t>/u</a:t>
            </a:r>
          </a:p>
          <a:p>
            <a:r>
              <a:rPr lang="es-ES_tradnl" dirty="0" err="1"/>
              <a:t>Good</a:t>
            </a:r>
            <a:r>
              <a:rPr lang="es-ES_tradnl" dirty="0"/>
              <a:t> </a:t>
            </a:r>
            <a:r>
              <a:rPr lang="es-ES_tradnl" dirty="0" err="1"/>
              <a:t>beam</a:t>
            </a:r>
            <a:r>
              <a:rPr lang="es-ES_tradnl" dirty="0"/>
              <a:t> </a:t>
            </a:r>
          </a:p>
          <a:p>
            <a:r>
              <a:rPr lang="es-ES_tradnl" dirty="0" err="1"/>
              <a:t>From</a:t>
            </a:r>
            <a:r>
              <a:rPr lang="es-ES_tradnl" dirty="0"/>
              <a:t> </a:t>
            </a:r>
            <a:r>
              <a:rPr lang="es-ES_tradnl" dirty="0" err="1"/>
              <a:t>ms</a:t>
            </a:r>
            <a:r>
              <a:rPr lang="es-ES_tradnl" dirty="0"/>
              <a:t> </a:t>
            </a:r>
            <a:r>
              <a:rPr lang="es-ES_tradnl" dirty="0" err="1"/>
              <a:t>to</a:t>
            </a:r>
            <a:r>
              <a:rPr lang="es-ES_tradnl" dirty="0"/>
              <a:t> </a:t>
            </a:r>
            <a:r>
              <a:rPr lang="es-ES_tradnl" dirty="0" err="1"/>
              <a:t>s</a:t>
            </a:r>
            <a:endParaRPr lang="es-ES_tradnl" dirty="0"/>
          </a:p>
        </p:txBody>
      </p:sp>
      <p:sp>
        <p:nvSpPr>
          <p:cNvPr id="16" name="CuadroTexto 15"/>
          <p:cNvSpPr txBox="1"/>
          <p:nvPr/>
        </p:nvSpPr>
        <p:spPr>
          <a:xfrm>
            <a:off x="4343400" y="3200400"/>
            <a:ext cx="948000" cy="369332"/>
          </a:xfrm>
          <a:prstGeom prst="rect">
            <a:avLst/>
          </a:prstGeom>
          <a:noFill/>
        </p:spPr>
        <p:txBody>
          <a:bodyPr wrap="square" rtlCol="0">
            <a:spAutoFit/>
          </a:bodyPr>
          <a:lstStyle/>
          <a:p>
            <a:r>
              <a:rPr lang="es-ES_tradnl" dirty="0"/>
              <a:t>Gas </a:t>
            </a:r>
            <a:r>
              <a:rPr lang="es-ES_tradnl" dirty="0" err="1"/>
              <a:t>Cell</a:t>
            </a:r>
            <a:endParaRPr lang="es-ES_tradnl" dirty="0"/>
          </a:p>
        </p:txBody>
      </p:sp>
      <p:cxnSp>
        <p:nvCxnSpPr>
          <p:cNvPr id="18" name="Conector recto 17"/>
          <p:cNvCxnSpPr>
            <a:stCxn id="16" idx="2"/>
          </p:cNvCxnSpPr>
          <p:nvPr/>
        </p:nvCxnSpPr>
        <p:spPr>
          <a:xfrm rot="5400000">
            <a:off x="4231666" y="3986266"/>
            <a:ext cx="1002268" cy="169200"/>
          </a:xfrm>
          <a:prstGeom prst="line">
            <a:avLst/>
          </a:prstGeom>
          <a:ln w="381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0" name="Conector recto 19"/>
          <p:cNvCxnSpPr>
            <a:stCxn id="16" idx="0"/>
            <a:endCxn id="5" idx="2"/>
          </p:cNvCxnSpPr>
          <p:nvPr/>
        </p:nvCxnSpPr>
        <p:spPr>
          <a:xfrm rot="5400000" flipH="1" flipV="1">
            <a:off x="4190766" y="2263566"/>
            <a:ext cx="1563469" cy="310200"/>
          </a:xfrm>
          <a:prstGeom prst="line">
            <a:avLst/>
          </a:prstGeom>
          <a:ln w="381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1" name="CuadroTexto 20"/>
          <p:cNvSpPr txBox="1"/>
          <p:nvPr/>
        </p:nvSpPr>
        <p:spPr>
          <a:xfrm>
            <a:off x="228600" y="3886200"/>
            <a:ext cx="1676400" cy="923330"/>
          </a:xfrm>
          <a:prstGeom prst="rect">
            <a:avLst/>
          </a:prstGeom>
          <a:noFill/>
        </p:spPr>
        <p:txBody>
          <a:bodyPr wrap="square" rtlCol="0">
            <a:spAutoFit/>
          </a:bodyPr>
          <a:lstStyle/>
          <a:p>
            <a:r>
              <a:rPr lang="es-ES_tradnl" dirty="0" err="1"/>
              <a:t>Heavy</a:t>
            </a:r>
            <a:r>
              <a:rPr lang="es-ES_tradnl" dirty="0"/>
              <a:t> </a:t>
            </a:r>
            <a:r>
              <a:rPr lang="es-ES_tradnl" dirty="0" err="1"/>
              <a:t>Ions</a:t>
            </a:r>
            <a:endParaRPr lang="es-ES_tradnl" dirty="0"/>
          </a:p>
          <a:p>
            <a:r>
              <a:rPr lang="es-ES_tradnl" dirty="0" err="1">
                <a:solidFill>
                  <a:srgbClr val="FF0000"/>
                </a:solidFill>
              </a:rPr>
              <a:t>Fusion</a:t>
            </a:r>
            <a:endParaRPr lang="es-ES_tradnl" dirty="0">
              <a:solidFill>
                <a:srgbClr val="FF0000"/>
              </a:solidFill>
            </a:endParaRPr>
          </a:p>
          <a:p>
            <a:r>
              <a:rPr lang="es-ES_tradnl" dirty="0" err="1">
                <a:solidFill>
                  <a:srgbClr val="FF0000"/>
                </a:solidFill>
              </a:rPr>
              <a:t>Fragmentation</a:t>
            </a:r>
            <a:endParaRPr lang="es-ES_tradnl" dirty="0">
              <a:solidFill>
                <a:srgbClr val="FF0000"/>
              </a:solidFill>
            </a:endParaRPr>
          </a:p>
        </p:txBody>
      </p:sp>
      <p:cxnSp>
        <p:nvCxnSpPr>
          <p:cNvPr id="23" name="Conector recto de flecha 22"/>
          <p:cNvCxnSpPr>
            <a:stCxn id="2" idx="3"/>
            <a:endCxn id="11" idx="0"/>
          </p:cNvCxnSpPr>
          <p:nvPr/>
        </p:nvCxnSpPr>
        <p:spPr>
          <a:xfrm>
            <a:off x="1905000" y="3371166"/>
            <a:ext cx="762000" cy="1441102"/>
          </a:xfrm>
          <a:prstGeom prst="straightConnector1">
            <a:avLst/>
          </a:prstGeom>
          <a:ln w="57150" cap="flat" cmpd="sng" algn="ctr">
            <a:solidFill>
              <a:srgbClr val="008000"/>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4" name="CuadroTexto 23"/>
          <p:cNvSpPr txBox="1"/>
          <p:nvPr/>
        </p:nvSpPr>
        <p:spPr>
          <a:xfrm>
            <a:off x="7543800" y="2895600"/>
            <a:ext cx="1600200" cy="92333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s-ES_tradnl" dirty="0" err="1"/>
              <a:t>Experiments</a:t>
            </a:r>
            <a:endParaRPr lang="es-ES_tradnl" dirty="0"/>
          </a:p>
          <a:p>
            <a:r>
              <a:rPr lang="es-ES_tradnl" dirty="0" err="1"/>
              <a:t>Detectors</a:t>
            </a:r>
            <a:endParaRPr lang="es-ES_tradnl" dirty="0"/>
          </a:p>
          <a:p>
            <a:r>
              <a:rPr lang="es-ES_tradnl" dirty="0" err="1"/>
              <a:t>Spectrometer</a:t>
            </a:r>
            <a:endParaRPr lang="es-ES_tradnl" dirty="0"/>
          </a:p>
        </p:txBody>
      </p:sp>
      <p:cxnSp>
        <p:nvCxnSpPr>
          <p:cNvPr id="26" name="Conector recto de flecha 25"/>
          <p:cNvCxnSpPr>
            <a:stCxn id="11" idx="3"/>
          </p:cNvCxnSpPr>
          <p:nvPr/>
        </p:nvCxnSpPr>
        <p:spPr>
          <a:xfrm flipV="1">
            <a:off x="3276600" y="4964668"/>
            <a:ext cx="914400"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Conector recto de flecha 27"/>
          <p:cNvCxnSpPr>
            <a:stCxn id="12" idx="3"/>
            <a:endCxn id="13" idx="1"/>
          </p:cNvCxnSpPr>
          <p:nvPr/>
        </p:nvCxnSpPr>
        <p:spPr>
          <a:xfrm>
            <a:off x="5410200" y="4971366"/>
            <a:ext cx="68580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0" name="Conector recto de flecha 29"/>
          <p:cNvCxnSpPr>
            <a:stCxn id="13" idx="3"/>
          </p:cNvCxnSpPr>
          <p:nvPr/>
        </p:nvCxnSpPr>
        <p:spPr>
          <a:xfrm flipV="1">
            <a:off x="7162800" y="3810000"/>
            <a:ext cx="457200" cy="116136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2" name="Conector recto de flecha 31"/>
          <p:cNvCxnSpPr/>
          <p:nvPr/>
        </p:nvCxnSpPr>
        <p:spPr>
          <a:xfrm flipV="1">
            <a:off x="5486400" y="3810000"/>
            <a:ext cx="2133600" cy="11430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4" name="Conector recto de flecha 33"/>
          <p:cNvCxnSpPr>
            <a:stCxn id="3" idx="3"/>
            <a:endCxn id="4" idx="1"/>
          </p:cNvCxnSpPr>
          <p:nvPr/>
        </p:nvCxnSpPr>
        <p:spPr>
          <a:xfrm>
            <a:off x="3276600" y="1313766"/>
            <a:ext cx="2286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8" name="Conector recto de flecha 37"/>
          <p:cNvCxnSpPr>
            <a:stCxn id="4" idx="3"/>
            <a:endCxn id="5" idx="1"/>
          </p:cNvCxnSpPr>
          <p:nvPr/>
        </p:nvCxnSpPr>
        <p:spPr>
          <a:xfrm>
            <a:off x="4351800" y="1313766"/>
            <a:ext cx="2202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Conector recto de flecha 39"/>
          <p:cNvCxnSpPr>
            <a:stCxn id="5" idx="3"/>
            <a:endCxn id="6" idx="1"/>
          </p:cNvCxnSpPr>
          <p:nvPr/>
        </p:nvCxnSpPr>
        <p:spPr>
          <a:xfrm>
            <a:off x="5683200" y="1313766"/>
            <a:ext cx="2604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Conector recto de flecha 41"/>
          <p:cNvCxnSpPr>
            <a:stCxn id="5" idx="3"/>
          </p:cNvCxnSpPr>
          <p:nvPr/>
        </p:nvCxnSpPr>
        <p:spPr>
          <a:xfrm>
            <a:off x="5683200" y="1313766"/>
            <a:ext cx="1860600" cy="16580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Conector recto de flecha 43"/>
          <p:cNvCxnSpPr>
            <a:stCxn id="6" idx="3"/>
          </p:cNvCxnSpPr>
          <p:nvPr/>
        </p:nvCxnSpPr>
        <p:spPr>
          <a:xfrm>
            <a:off x="7203000" y="1313766"/>
            <a:ext cx="340800" cy="16580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0" y="109514"/>
            <a:ext cx="9227368" cy="690586"/>
          </a:xfrm>
        </p:spPr>
        <p:txBody>
          <a:bodyPr>
            <a:normAutofit/>
          </a:bodyPr>
          <a:lstStyle/>
          <a:p>
            <a:pPr eaLnBrk="1" hangingPunct="1"/>
            <a:r>
              <a:rPr lang="en-GB" sz="3600" dirty="0">
                <a:solidFill>
                  <a:srgbClr val="000090"/>
                </a:solidFill>
                <a:ea typeface="ＭＳ Ｐゴシック" charset="0"/>
                <a:cs typeface="ＭＳ Ｐゴシック" charset="0"/>
              </a:rPr>
              <a:t>Separation at High Energy (See Talk by Teresa K)</a:t>
            </a:r>
          </a:p>
        </p:txBody>
      </p:sp>
      <p:pic>
        <p:nvPicPr>
          <p:cNvPr id="23556" name="Picture 5"/>
          <p:cNvPicPr>
            <a:picLocks noChangeAspect="1" noChangeArrowheads="1"/>
          </p:cNvPicPr>
          <p:nvPr/>
        </p:nvPicPr>
        <p:blipFill>
          <a:blip r:embed="rId3">
            <a:extLst>
              <a:ext uri="{28A0092B-C50C-407E-A947-70E740481C1C}">
                <a14:useLocalDpi xmlns:a14="http://schemas.microsoft.com/office/drawing/2010/main" val="0"/>
              </a:ext>
            </a:extLst>
          </a:blip>
          <a:srcRect t="13853" r="52174" b="18470"/>
          <a:stretch>
            <a:fillRect/>
          </a:stretch>
        </p:blipFill>
        <p:spPr bwMode="auto">
          <a:xfrm>
            <a:off x="533400" y="838200"/>
            <a:ext cx="3352800" cy="22336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23557" name="Picture 6"/>
          <p:cNvPicPr>
            <a:picLocks noChangeAspect="1" noChangeArrowheads="1"/>
          </p:cNvPicPr>
          <p:nvPr/>
        </p:nvPicPr>
        <p:blipFill>
          <a:blip r:embed="rId4">
            <a:extLst>
              <a:ext uri="{28A0092B-C50C-407E-A947-70E740481C1C}">
                <a14:useLocalDpi xmlns:a14="http://schemas.microsoft.com/office/drawing/2010/main" val="0"/>
              </a:ext>
            </a:extLst>
          </a:blip>
          <a:srcRect t="19092" b="7387"/>
          <a:stretch>
            <a:fillRect/>
          </a:stretch>
        </p:blipFill>
        <p:spPr bwMode="auto">
          <a:xfrm>
            <a:off x="533400" y="3379722"/>
            <a:ext cx="4114800" cy="248767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23558" name="Picture 7"/>
          <p:cNvPicPr>
            <a:picLocks noChangeAspect="1" noChangeArrowheads="1"/>
          </p:cNvPicPr>
          <p:nvPr/>
        </p:nvPicPr>
        <p:blipFill>
          <a:blip r:embed="rId5">
            <a:extLst>
              <a:ext uri="{28A0092B-C50C-407E-A947-70E740481C1C}">
                <a14:useLocalDpi xmlns:a14="http://schemas.microsoft.com/office/drawing/2010/main" val="0"/>
              </a:ext>
            </a:extLst>
          </a:blip>
          <a:srcRect b="7336"/>
          <a:stretch>
            <a:fillRect/>
          </a:stretch>
        </p:blipFill>
        <p:spPr bwMode="auto">
          <a:xfrm>
            <a:off x="5562600" y="3576918"/>
            <a:ext cx="2971800" cy="282388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8" name="CuadroTexto 7"/>
          <p:cNvSpPr txBox="1"/>
          <p:nvPr/>
        </p:nvSpPr>
        <p:spPr>
          <a:xfrm>
            <a:off x="0" y="2895600"/>
            <a:ext cx="5181600" cy="369332"/>
          </a:xfrm>
          <a:prstGeom prst="rect">
            <a:avLst/>
          </a:prstGeom>
          <a:noFill/>
        </p:spPr>
        <p:txBody>
          <a:bodyPr wrap="square" rtlCol="0">
            <a:spAutoFit/>
          </a:bodyPr>
          <a:lstStyle/>
          <a:p>
            <a:r>
              <a:rPr lang="es-ES_tradnl" dirty="0" err="1"/>
              <a:t>Part</a:t>
            </a:r>
            <a:r>
              <a:rPr lang="es-ES_tradnl" dirty="0"/>
              <a:t> </a:t>
            </a:r>
            <a:r>
              <a:rPr lang="es-ES_tradnl" dirty="0" err="1"/>
              <a:t>with</a:t>
            </a:r>
            <a:r>
              <a:rPr lang="es-ES_tradnl" dirty="0"/>
              <a:t> </a:t>
            </a:r>
            <a:r>
              <a:rPr lang="es-ES_tradnl" dirty="0" err="1"/>
              <a:t>same</a:t>
            </a:r>
            <a:r>
              <a:rPr lang="es-ES_tradnl" dirty="0"/>
              <a:t> </a:t>
            </a:r>
            <a:r>
              <a:rPr lang="es-ES_tradnl" dirty="0" err="1"/>
              <a:t>charge</a:t>
            </a:r>
            <a:r>
              <a:rPr lang="es-ES_tradnl" dirty="0"/>
              <a:t>, </a:t>
            </a:r>
            <a:r>
              <a:rPr lang="es-ES_tradnl" dirty="0" err="1"/>
              <a:t>mass</a:t>
            </a:r>
            <a:r>
              <a:rPr lang="es-ES_tradnl" dirty="0"/>
              <a:t> </a:t>
            </a:r>
            <a:r>
              <a:rPr lang="es-ES_tradnl" dirty="0" err="1"/>
              <a:t>and</a:t>
            </a:r>
            <a:r>
              <a:rPr lang="es-ES_tradnl" dirty="0"/>
              <a:t> </a:t>
            </a:r>
            <a:r>
              <a:rPr lang="es-ES_tradnl" dirty="0" err="1"/>
              <a:t>v</a:t>
            </a:r>
            <a:r>
              <a:rPr lang="es-ES_tradnl" dirty="0"/>
              <a:t> </a:t>
            </a:r>
            <a:r>
              <a:rPr lang="es-ES_tradnl" dirty="0" err="1">
                <a:latin typeface="Wingdings"/>
                <a:ea typeface="Wingdings"/>
                <a:cs typeface="Wingdings"/>
              </a:rPr>
              <a:t></a:t>
            </a:r>
            <a:r>
              <a:rPr lang="es-ES_tradnl" dirty="0" err="1"/>
              <a:t>same</a:t>
            </a:r>
            <a:r>
              <a:rPr lang="es-ES_tradnl" dirty="0"/>
              <a:t> </a:t>
            </a:r>
            <a:r>
              <a:rPr lang="es-ES_tradnl" dirty="0" err="1"/>
              <a:t>rigidity</a:t>
            </a:r>
            <a:r>
              <a:rPr lang="es-ES_tradnl" dirty="0"/>
              <a:t> </a:t>
            </a:r>
            <a:r>
              <a:rPr lang="es-ES_tradnl" dirty="0" err="1"/>
              <a:t>Bρ</a:t>
            </a:r>
            <a:endParaRPr lang="es-ES_tradnl" dirty="0"/>
          </a:p>
        </p:txBody>
      </p:sp>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l="50000" t="13853" b="18470"/>
          <a:stretch>
            <a:fillRect/>
          </a:stretch>
        </p:blipFill>
        <p:spPr bwMode="auto">
          <a:xfrm>
            <a:off x="5410200" y="838200"/>
            <a:ext cx="3505200" cy="22336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10" name="CuadroTexto 9"/>
          <p:cNvSpPr txBox="1"/>
          <p:nvPr/>
        </p:nvSpPr>
        <p:spPr>
          <a:xfrm>
            <a:off x="381000" y="5943600"/>
            <a:ext cx="4419600" cy="369332"/>
          </a:xfrm>
          <a:prstGeom prst="rect">
            <a:avLst/>
          </a:prstGeom>
          <a:noFill/>
        </p:spPr>
        <p:txBody>
          <a:bodyPr wrap="square" rtlCol="0">
            <a:spAutoFit/>
          </a:bodyPr>
          <a:lstStyle/>
          <a:p>
            <a:r>
              <a:rPr lang="es-ES_tradnl" dirty="0" err="1"/>
              <a:t>Need</a:t>
            </a:r>
            <a:r>
              <a:rPr lang="es-ES_tradnl" dirty="0"/>
              <a:t> </a:t>
            </a:r>
            <a:r>
              <a:rPr lang="es-ES_tradnl" dirty="0" err="1"/>
              <a:t>Wien</a:t>
            </a:r>
            <a:r>
              <a:rPr lang="es-ES_tradnl" dirty="0"/>
              <a:t>-</a:t>
            </a:r>
            <a:r>
              <a:rPr lang="es-ES_tradnl" dirty="0" err="1"/>
              <a:t>vel</a:t>
            </a:r>
            <a:r>
              <a:rPr lang="es-ES_tradnl" dirty="0"/>
              <a:t>-</a:t>
            </a:r>
            <a:r>
              <a:rPr lang="es-ES_tradnl" dirty="0" err="1"/>
              <a:t>Filter</a:t>
            </a:r>
            <a:r>
              <a:rPr lang="es-ES_tradnl" dirty="0"/>
              <a:t> </a:t>
            </a:r>
            <a:r>
              <a:rPr lang="es-ES_tradnl" dirty="0" err="1"/>
              <a:t>to</a:t>
            </a:r>
            <a:r>
              <a:rPr lang="es-ES_tradnl" dirty="0"/>
              <a:t> </a:t>
            </a:r>
            <a:r>
              <a:rPr lang="es-ES_tradnl" dirty="0" err="1"/>
              <a:t>separate</a:t>
            </a:r>
            <a:r>
              <a:rPr lang="es-ES_tradnl" dirty="0"/>
              <a:t> in </a:t>
            </a:r>
            <a:r>
              <a:rPr lang="es-ES_tradnl" dirty="0" err="1"/>
              <a:t>velocity</a:t>
            </a:r>
            <a:endParaRPr lang="es-ES_tradnl" dirty="0"/>
          </a:p>
        </p:txBody>
      </p:sp>
    </p:spTree>
    <p:extLst>
      <p:ext uri="{BB962C8B-B14F-4D97-AF65-F5344CB8AC3E}">
        <p14:creationId xmlns:p14="http://schemas.microsoft.com/office/powerpoint/2010/main" val="1758315140"/>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a:xfrm>
            <a:off x="457200" y="71414"/>
            <a:ext cx="8157600" cy="711000"/>
          </a:xfrm>
        </p:spPr>
        <p:txBody>
          <a:bodyPr>
            <a:normAutofit fontScale="90000"/>
          </a:bodyPr>
          <a:lstStyle/>
          <a:p>
            <a:pPr eaLnBrk="1" hangingPunct="1"/>
            <a:r>
              <a:rPr lang="es-ES" dirty="0">
                <a:solidFill>
                  <a:srgbClr val="000090"/>
                </a:solidFill>
                <a:ea typeface="ＭＳ Ｐゴシック" charset="0"/>
                <a:cs typeface="ＭＳ Ｐゴシック" charset="0"/>
              </a:rPr>
              <a:t>Fragment Separator - FRS</a:t>
            </a:r>
          </a:p>
        </p:txBody>
      </p:sp>
      <p:pic>
        <p:nvPicPr>
          <p:cNvPr id="25605" name="Picture 5"/>
          <p:cNvPicPr>
            <a:picLocks noChangeAspect="1" noChangeArrowheads="1"/>
          </p:cNvPicPr>
          <p:nvPr/>
        </p:nvPicPr>
        <p:blipFill>
          <a:blip r:embed="rId3">
            <a:extLst>
              <a:ext uri="{28A0092B-C50C-407E-A947-70E740481C1C}">
                <a14:useLocalDpi xmlns:a14="http://schemas.microsoft.com/office/drawing/2010/main" val="0"/>
              </a:ext>
            </a:extLst>
          </a:blip>
          <a:srcRect l="34460"/>
          <a:stretch>
            <a:fillRect/>
          </a:stretch>
        </p:blipFill>
        <p:spPr bwMode="auto">
          <a:xfrm>
            <a:off x="76200" y="5401672"/>
            <a:ext cx="4343400" cy="99912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6464300" y="1905000"/>
            <a:ext cx="2755900" cy="3175000"/>
          </a:xfrm>
          <a:prstGeom prst="rect">
            <a:avLst/>
          </a:prstGeom>
        </p:spPr>
      </p:pic>
      <p:pic>
        <p:nvPicPr>
          <p:cNvPr id="8" name="Imagen 7"/>
          <p:cNvPicPr>
            <a:picLocks noChangeAspect="1"/>
          </p:cNvPicPr>
          <p:nvPr/>
        </p:nvPicPr>
        <p:blipFill>
          <a:blip r:embed="rId5"/>
          <a:srcRect l="6338" r="1761"/>
          <a:stretch>
            <a:fillRect/>
          </a:stretch>
        </p:blipFill>
        <p:spPr>
          <a:xfrm>
            <a:off x="381000" y="1150896"/>
            <a:ext cx="6248400" cy="3009028"/>
          </a:xfrm>
          <a:prstGeom prst="rect">
            <a:avLst/>
          </a:prstGeom>
        </p:spPr>
      </p:pic>
      <p:sp>
        <p:nvSpPr>
          <p:cNvPr id="10" name="CuadroTexto 9"/>
          <p:cNvSpPr txBox="1"/>
          <p:nvPr/>
        </p:nvSpPr>
        <p:spPr>
          <a:xfrm>
            <a:off x="228600" y="838200"/>
            <a:ext cx="2209800" cy="369332"/>
          </a:xfrm>
          <a:prstGeom prst="rect">
            <a:avLst/>
          </a:prstGeom>
          <a:noFill/>
        </p:spPr>
        <p:txBody>
          <a:bodyPr wrap="square" rtlCol="0">
            <a:spAutoFit/>
          </a:bodyPr>
          <a:lstStyle/>
          <a:p>
            <a:r>
              <a:rPr lang="es-ES_tradnl" dirty="0">
                <a:solidFill>
                  <a:srgbClr val="FF0000"/>
                </a:solidFill>
              </a:rPr>
              <a:t>A/Z </a:t>
            </a:r>
            <a:r>
              <a:rPr lang="es-ES_tradnl" dirty="0" err="1">
                <a:solidFill>
                  <a:srgbClr val="FF0000"/>
                </a:solidFill>
              </a:rPr>
              <a:t>separation</a:t>
            </a:r>
            <a:endParaRPr lang="es-ES_tradnl" dirty="0">
              <a:solidFill>
                <a:srgbClr val="FF0000"/>
              </a:solidFill>
            </a:endParaRPr>
          </a:p>
        </p:txBody>
      </p:sp>
      <p:sp>
        <p:nvSpPr>
          <p:cNvPr id="11" name="CuadroTexto 10"/>
          <p:cNvSpPr txBox="1"/>
          <p:nvPr/>
        </p:nvSpPr>
        <p:spPr>
          <a:xfrm>
            <a:off x="4953000" y="914400"/>
            <a:ext cx="2590800" cy="369332"/>
          </a:xfrm>
          <a:prstGeom prst="rect">
            <a:avLst/>
          </a:prstGeom>
          <a:noFill/>
        </p:spPr>
        <p:txBody>
          <a:bodyPr wrap="square" rtlCol="0">
            <a:spAutoFit/>
          </a:bodyPr>
          <a:lstStyle/>
          <a:p>
            <a:r>
              <a:rPr lang="es-ES_tradnl" dirty="0" err="1">
                <a:solidFill>
                  <a:srgbClr val="FF0000"/>
                </a:solidFill>
              </a:rPr>
              <a:t>Momentum</a:t>
            </a:r>
            <a:r>
              <a:rPr lang="es-ES_tradnl" dirty="0">
                <a:solidFill>
                  <a:srgbClr val="FF0000"/>
                </a:solidFill>
              </a:rPr>
              <a:t> </a:t>
            </a:r>
            <a:r>
              <a:rPr lang="es-ES_tradnl" dirty="0" err="1">
                <a:solidFill>
                  <a:srgbClr val="FF0000"/>
                </a:solidFill>
              </a:rPr>
              <a:t>Separation</a:t>
            </a:r>
            <a:endParaRPr lang="es-ES_tradnl" dirty="0">
              <a:solidFill>
                <a:srgbClr val="FF0000"/>
              </a:solidFill>
            </a:endParaRPr>
          </a:p>
        </p:txBody>
      </p:sp>
      <p:sp>
        <p:nvSpPr>
          <p:cNvPr id="12" name="CuadroTexto 11"/>
          <p:cNvSpPr txBox="1"/>
          <p:nvPr/>
        </p:nvSpPr>
        <p:spPr>
          <a:xfrm>
            <a:off x="1524000" y="3962400"/>
            <a:ext cx="838200" cy="369332"/>
          </a:xfrm>
          <a:prstGeom prst="rect">
            <a:avLst/>
          </a:prstGeom>
          <a:noFill/>
        </p:spPr>
        <p:txBody>
          <a:bodyPr wrap="square" rtlCol="0">
            <a:spAutoFit/>
          </a:bodyPr>
          <a:lstStyle/>
          <a:p>
            <a:r>
              <a:rPr lang="es-ES_tradnl" dirty="0">
                <a:solidFill>
                  <a:srgbClr val="FF0000"/>
                </a:solidFill>
              </a:rPr>
              <a:t>DP1</a:t>
            </a:r>
          </a:p>
        </p:txBody>
      </p:sp>
      <p:sp>
        <p:nvSpPr>
          <p:cNvPr id="13" name="CuadroTexto 12"/>
          <p:cNvSpPr txBox="1"/>
          <p:nvPr/>
        </p:nvSpPr>
        <p:spPr>
          <a:xfrm>
            <a:off x="1676400" y="1154668"/>
            <a:ext cx="838200" cy="369332"/>
          </a:xfrm>
          <a:prstGeom prst="rect">
            <a:avLst/>
          </a:prstGeom>
          <a:noFill/>
        </p:spPr>
        <p:txBody>
          <a:bodyPr wrap="square" rtlCol="0">
            <a:spAutoFit/>
          </a:bodyPr>
          <a:lstStyle/>
          <a:p>
            <a:r>
              <a:rPr lang="es-ES_tradnl" dirty="0">
                <a:solidFill>
                  <a:srgbClr val="FF0000"/>
                </a:solidFill>
              </a:rPr>
              <a:t>DP1</a:t>
            </a:r>
          </a:p>
        </p:txBody>
      </p:sp>
      <p:sp>
        <p:nvSpPr>
          <p:cNvPr id="14" name="CuadroTexto 13"/>
          <p:cNvSpPr txBox="1"/>
          <p:nvPr/>
        </p:nvSpPr>
        <p:spPr>
          <a:xfrm>
            <a:off x="228600" y="4724400"/>
            <a:ext cx="1676400" cy="381000"/>
          </a:xfrm>
          <a:prstGeom prst="rect">
            <a:avLst/>
          </a:prstGeom>
          <a:noFill/>
        </p:spPr>
        <p:txBody>
          <a:bodyPr wrap="square" rtlCol="0">
            <a:spAutoFit/>
          </a:bodyPr>
          <a:lstStyle/>
          <a:p>
            <a:r>
              <a:rPr lang="es-ES_tradnl" dirty="0" err="1"/>
              <a:t>Degrader</a:t>
            </a:r>
            <a:r>
              <a:rPr lang="es-ES_tradnl" dirty="0"/>
              <a:t> </a:t>
            </a:r>
          </a:p>
        </p:txBody>
      </p:sp>
      <p:sp>
        <p:nvSpPr>
          <p:cNvPr id="15" name="CuadroTexto 14"/>
          <p:cNvSpPr txBox="1"/>
          <p:nvPr/>
        </p:nvSpPr>
        <p:spPr>
          <a:xfrm>
            <a:off x="2286000" y="4724400"/>
            <a:ext cx="1981200" cy="369332"/>
          </a:xfrm>
          <a:prstGeom prst="rect">
            <a:avLst/>
          </a:prstGeom>
          <a:noFill/>
        </p:spPr>
        <p:txBody>
          <a:bodyPr wrap="square" rtlCol="0">
            <a:spAutoFit/>
          </a:bodyPr>
          <a:lstStyle/>
          <a:p>
            <a:r>
              <a:rPr lang="es-ES_tradnl" dirty="0" err="1"/>
              <a:t>Degrader</a:t>
            </a:r>
            <a:r>
              <a:rPr lang="es-ES_tradnl" dirty="0"/>
              <a:t> </a:t>
            </a:r>
            <a:r>
              <a:rPr lang="es-ES_tradnl" dirty="0">
                <a:solidFill>
                  <a:srgbClr val="000090"/>
                </a:solidFill>
              </a:rPr>
              <a:t>+ DP2</a:t>
            </a:r>
          </a:p>
        </p:txBody>
      </p:sp>
      <p:sp>
        <p:nvSpPr>
          <p:cNvPr id="16" name="CuadroTexto 15"/>
          <p:cNvSpPr txBox="1"/>
          <p:nvPr/>
        </p:nvSpPr>
        <p:spPr>
          <a:xfrm>
            <a:off x="5562600" y="1535668"/>
            <a:ext cx="838200" cy="369332"/>
          </a:xfrm>
          <a:prstGeom prst="rect">
            <a:avLst/>
          </a:prstGeom>
          <a:noFill/>
        </p:spPr>
        <p:txBody>
          <a:bodyPr wrap="square" rtlCol="0">
            <a:spAutoFit/>
          </a:bodyPr>
          <a:lstStyle/>
          <a:p>
            <a:r>
              <a:rPr lang="es-ES_tradnl" dirty="0">
                <a:solidFill>
                  <a:srgbClr val="000090"/>
                </a:solidFill>
              </a:rPr>
              <a:t>DP2</a:t>
            </a:r>
          </a:p>
        </p:txBody>
      </p:sp>
      <p:sp>
        <p:nvSpPr>
          <p:cNvPr id="18" name="CuadroTexto 17"/>
          <p:cNvSpPr txBox="1"/>
          <p:nvPr/>
        </p:nvSpPr>
        <p:spPr>
          <a:xfrm>
            <a:off x="4572000" y="3657600"/>
            <a:ext cx="1600200" cy="923330"/>
          </a:xfrm>
          <a:prstGeom prst="rect">
            <a:avLst/>
          </a:prstGeom>
          <a:noFill/>
        </p:spPr>
        <p:txBody>
          <a:bodyPr wrap="square" rtlCol="0">
            <a:spAutoFit/>
          </a:bodyPr>
          <a:lstStyle/>
          <a:p>
            <a:r>
              <a:rPr lang="es-ES_tradnl" dirty="0" err="1">
                <a:solidFill>
                  <a:srgbClr val="FF0000"/>
                </a:solidFill>
              </a:rPr>
              <a:t>Remove</a:t>
            </a:r>
            <a:r>
              <a:rPr lang="es-ES_tradnl" dirty="0">
                <a:solidFill>
                  <a:srgbClr val="FF0000"/>
                </a:solidFill>
              </a:rPr>
              <a:t> </a:t>
            </a:r>
            <a:r>
              <a:rPr lang="es-ES_tradnl" dirty="0" err="1">
                <a:solidFill>
                  <a:srgbClr val="FF0000"/>
                </a:solidFill>
              </a:rPr>
              <a:t>primary</a:t>
            </a:r>
            <a:r>
              <a:rPr lang="es-ES_tradnl" dirty="0">
                <a:solidFill>
                  <a:srgbClr val="FF0000"/>
                </a:solidFill>
              </a:rPr>
              <a:t> </a:t>
            </a:r>
            <a:r>
              <a:rPr lang="es-ES_tradnl" dirty="0" err="1">
                <a:solidFill>
                  <a:srgbClr val="FF0000"/>
                </a:solidFill>
              </a:rPr>
              <a:t>beam</a:t>
            </a:r>
            <a:r>
              <a:rPr lang="es-ES_tradnl" dirty="0">
                <a:solidFill>
                  <a:srgbClr val="FF0000"/>
                </a:solidFill>
              </a:rPr>
              <a:t> 10</a:t>
            </a:r>
            <a:r>
              <a:rPr lang="es-ES_tradnl" baseline="30000" dirty="0">
                <a:solidFill>
                  <a:srgbClr val="FF0000"/>
                </a:solidFill>
              </a:rPr>
              <a:t>12</a:t>
            </a:r>
            <a:r>
              <a:rPr lang="es-ES_tradnl" dirty="0">
                <a:solidFill>
                  <a:srgbClr val="FF0000"/>
                </a:solidFill>
                <a:latin typeface="Wingdings"/>
                <a:ea typeface="Wingdings"/>
                <a:cs typeface="Wingdings"/>
              </a:rPr>
              <a:t></a:t>
            </a:r>
            <a:r>
              <a:rPr lang="es-ES_tradnl" dirty="0">
                <a:solidFill>
                  <a:srgbClr val="FF0000"/>
                </a:solidFill>
              </a:rPr>
              <a:t> 10</a:t>
            </a:r>
            <a:r>
              <a:rPr lang="es-ES_tradnl" baseline="30000" dirty="0">
                <a:solidFill>
                  <a:srgbClr val="FF0000"/>
                </a:solidFill>
              </a:rPr>
              <a:t>8</a:t>
            </a:r>
          </a:p>
        </p:txBody>
      </p:sp>
      <p:sp>
        <p:nvSpPr>
          <p:cNvPr id="19" name="CuadroTexto 18"/>
          <p:cNvSpPr txBox="1"/>
          <p:nvPr/>
        </p:nvSpPr>
        <p:spPr>
          <a:xfrm>
            <a:off x="4648200" y="4724400"/>
            <a:ext cx="2133600" cy="369332"/>
          </a:xfrm>
          <a:prstGeom prst="rect">
            <a:avLst/>
          </a:prstGeom>
          <a:noFill/>
        </p:spPr>
        <p:txBody>
          <a:bodyPr wrap="square" rtlCol="0">
            <a:spAutoFit/>
          </a:bodyPr>
          <a:lstStyle/>
          <a:p>
            <a:r>
              <a:rPr lang="es-ES_tradnl" dirty="0" err="1">
                <a:solidFill>
                  <a:srgbClr val="000090"/>
                </a:solidFill>
              </a:rPr>
              <a:t>Reduction</a:t>
            </a:r>
            <a:r>
              <a:rPr lang="es-ES_tradnl" dirty="0">
                <a:solidFill>
                  <a:srgbClr val="000090"/>
                </a:solidFill>
              </a:rPr>
              <a:t> 10</a:t>
            </a:r>
            <a:r>
              <a:rPr lang="es-ES_tradnl" baseline="30000" dirty="0">
                <a:solidFill>
                  <a:srgbClr val="000090"/>
                </a:solidFill>
              </a:rPr>
              <a:t>8</a:t>
            </a:r>
            <a:r>
              <a:rPr lang="es-ES_tradnl" dirty="0">
                <a:solidFill>
                  <a:srgbClr val="000090"/>
                </a:solidFill>
              </a:rPr>
              <a:t> </a:t>
            </a:r>
            <a:r>
              <a:rPr lang="es-ES_tradnl" dirty="0" err="1">
                <a:solidFill>
                  <a:srgbClr val="000090"/>
                </a:solidFill>
                <a:latin typeface="Wingdings"/>
                <a:ea typeface="Wingdings"/>
                <a:cs typeface="Wingdings"/>
              </a:rPr>
              <a:t></a:t>
            </a:r>
            <a:r>
              <a:rPr lang="es-ES_tradnl" dirty="0">
                <a:solidFill>
                  <a:srgbClr val="000090"/>
                </a:solidFill>
              </a:rPr>
              <a:t> 10</a:t>
            </a:r>
            <a:r>
              <a:rPr lang="es-ES_tradnl" baseline="30000" dirty="0">
                <a:solidFill>
                  <a:srgbClr val="000090"/>
                </a:solidFill>
              </a:rPr>
              <a:t>6</a:t>
            </a:r>
          </a:p>
        </p:txBody>
      </p:sp>
      <p:sp>
        <p:nvSpPr>
          <p:cNvPr id="20" name="CuadroTexto 19"/>
          <p:cNvSpPr txBox="1"/>
          <p:nvPr/>
        </p:nvSpPr>
        <p:spPr>
          <a:xfrm>
            <a:off x="4648200" y="5410200"/>
            <a:ext cx="3962400" cy="923330"/>
          </a:xfrm>
          <a:prstGeom prst="rect">
            <a:avLst/>
          </a:prstGeom>
          <a:noFill/>
        </p:spPr>
        <p:txBody>
          <a:bodyPr wrap="square" rtlCol="0">
            <a:spAutoFit/>
          </a:bodyPr>
          <a:lstStyle/>
          <a:p>
            <a:r>
              <a:rPr lang="es-ES_tradnl" dirty="0" err="1"/>
              <a:t>Energy</a:t>
            </a:r>
            <a:r>
              <a:rPr lang="es-ES_tradnl" dirty="0"/>
              <a:t> </a:t>
            </a:r>
            <a:r>
              <a:rPr lang="es-ES_tradnl" dirty="0" err="1"/>
              <a:t>loss</a:t>
            </a:r>
            <a:r>
              <a:rPr lang="es-ES_tradnl" dirty="0"/>
              <a:t>  </a:t>
            </a:r>
          </a:p>
          <a:p>
            <a:r>
              <a:rPr lang="es-ES_tradnl" dirty="0"/>
              <a:t> </a:t>
            </a:r>
          </a:p>
          <a:p>
            <a:r>
              <a:rPr lang="es-ES_tradnl" dirty="0" err="1"/>
              <a:t>T</a:t>
            </a:r>
            <a:r>
              <a:rPr lang="es-ES_tradnl" baseline="-25000" dirty="0" err="1"/>
              <a:t>vol</a:t>
            </a:r>
            <a:r>
              <a:rPr lang="es-ES_tradnl" baseline="-25000" dirty="0"/>
              <a:t> </a:t>
            </a:r>
            <a:r>
              <a:rPr lang="es-ES_tradnl" dirty="0"/>
              <a:t> (Target - detector)= </a:t>
            </a:r>
          </a:p>
        </p:txBody>
      </p:sp>
      <p:graphicFrame>
        <p:nvGraphicFramePr>
          <p:cNvPr id="21" name="Object 2">
            <a:extLst>
              <a:ext uri="{FF2B5EF4-FFF2-40B4-BE49-F238E27FC236}">
                <a16:creationId xmlns:a16="http://schemas.microsoft.com/office/drawing/2014/main" id="{C46D20A2-E883-1647-B3BE-F8F4B6D63FCE}"/>
              </a:ext>
            </a:extLst>
          </p:cNvPr>
          <p:cNvGraphicFramePr>
            <a:graphicFrameLocks noChangeAspect="1"/>
          </p:cNvGraphicFramePr>
          <p:nvPr/>
        </p:nvGraphicFramePr>
        <p:xfrm>
          <a:off x="2133600" y="3810000"/>
          <a:ext cx="2438400" cy="554182"/>
        </p:xfrm>
        <a:graphic>
          <a:graphicData uri="http://schemas.openxmlformats.org/presentationml/2006/ole">
            <mc:AlternateContent xmlns:mc="http://schemas.openxmlformats.org/markup-compatibility/2006">
              <mc:Choice xmlns:v="urn:schemas-microsoft-com:vml" Requires="v">
                <p:oleObj name="Ecuación" r:id="rId6" imgW="1676400" imgH="381000" progId="Equation.3">
                  <p:embed/>
                </p:oleObj>
              </mc:Choice>
              <mc:Fallback>
                <p:oleObj name="Ecuación" r:id="rId6" imgW="1676400" imgH="381000" progId="Equation.3">
                  <p:embed/>
                  <p:pic>
                    <p:nvPicPr>
                      <p:cNvPr id="35842"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3810000"/>
                        <a:ext cx="2438400" cy="554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2" name="Object 4">
            <a:extLst>
              <a:ext uri="{FF2B5EF4-FFF2-40B4-BE49-F238E27FC236}">
                <a16:creationId xmlns:a16="http://schemas.microsoft.com/office/drawing/2014/main" id="{0785478C-0C5E-CC44-A8D0-85AE26CD0FA9}"/>
              </a:ext>
            </a:extLst>
          </p:cNvPr>
          <p:cNvGraphicFramePr>
            <a:graphicFrameLocks noChangeAspect="1"/>
          </p:cNvGraphicFramePr>
          <p:nvPr/>
        </p:nvGraphicFramePr>
        <p:xfrm>
          <a:off x="3962400" y="4648200"/>
          <a:ext cx="626110" cy="647700"/>
        </p:xfrm>
        <a:graphic>
          <a:graphicData uri="http://schemas.openxmlformats.org/presentationml/2006/ole">
            <mc:AlternateContent xmlns:mc="http://schemas.openxmlformats.org/markup-compatibility/2006">
              <mc:Choice xmlns:v="urn:schemas-microsoft-com:vml" Requires="v">
                <p:oleObj name="Ecuación" r:id="rId8" imgW="368300" imgH="381000" progId="Equation.3">
                  <p:embed/>
                </p:oleObj>
              </mc:Choice>
              <mc:Fallback>
                <p:oleObj name="Ecuación" r:id="rId8" imgW="368300" imgH="381000" progId="Equation.3">
                  <p:embed/>
                  <p:pic>
                    <p:nvPicPr>
                      <p:cNvPr id="35844"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2400" y="4648200"/>
                        <a:ext cx="626110"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4" name="Object 9">
            <a:extLst>
              <a:ext uri="{FF2B5EF4-FFF2-40B4-BE49-F238E27FC236}">
                <a16:creationId xmlns:a16="http://schemas.microsoft.com/office/drawing/2014/main" id="{AC5BA799-3855-8142-9081-342D228892A2}"/>
              </a:ext>
            </a:extLst>
          </p:cNvPr>
          <p:cNvGraphicFramePr>
            <a:graphicFrameLocks noChangeAspect="1"/>
          </p:cNvGraphicFramePr>
          <p:nvPr/>
        </p:nvGraphicFramePr>
        <p:xfrm>
          <a:off x="1295400" y="4648200"/>
          <a:ext cx="770021" cy="609600"/>
        </p:xfrm>
        <a:graphic>
          <a:graphicData uri="http://schemas.openxmlformats.org/presentationml/2006/ole">
            <mc:AlternateContent xmlns:mc="http://schemas.openxmlformats.org/markup-compatibility/2006">
              <mc:Choice xmlns:v="urn:schemas-microsoft-com:vml" Requires="v">
                <p:oleObj name="Ecuación" r:id="rId10" imgW="457200" imgH="381000" progId="Equation.3">
                  <p:embed/>
                </p:oleObj>
              </mc:Choice>
              <mc:Fallback>
                <p:oleObj name="Ecuación" r:id="rId10" imgW="457200" imgH="381000" progId="Equation.3">
                  <p:embed/>
                  <p:pic>
                    <p:nvPicPr>
                      <p:cNvPr id="35849"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95400" y="4648200"/>
                        <a:ext cx="770021"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5" name="Object 5">
            <a:extLst>
              <a:ext uri="{FF2B5EF4-FFF2-40B4-BE49-F238E27FC236}">
                <a16:creationId xmlns:a16="http://schemas.microsoft.com/office/drawing/2014/main" id="{3391ABE8-9362-604B-8DC7-0D2A6FD1A49E}"/>
              </a:ext>
            </a:extLst>
          </p:cNvPr>
          <p:cNvGraphicFramePr>
            <a:graphicFrameLocks noChangeAspect="1"/>
          </p:cNvGraphicFramePr>
          <p:nvPr/>
        </p:nvGraphicFramePr>
        <p:xfrm>
          <a:off x="7086600" y="5791200"/>
          <a:ext cx="838200" cy="628650"/>
        </p:xfrm>
        <a:graphic>
          <a:graphicData uri="http://schemas.openxmlformats.org/presentationml/2006/ole">
            <mc:AlternateContent xmlns:mc="http://schemas.openxmlformats.org/markup-compatibility/2006">
              <mc:Choice xmlns:v="urn:schemas-microsoft-com:vml" Requires="v">
                <p:oleObj name="Ecuación" r:id="rId12" imgW="508000" imgH="381000" progId="Equation.3">
                  <p:embed/>
                </p:oleObj>
              </mc:Choice>
              <mc:Fallback>
                <p:oleObj name="Ecuación" r:id="rId12" imgW="508000" imgH="381000" progId="Equation.3">
                  <p:embed/>
                  <p:pic>
                    <p:nvPicPr>
                      <p:cNvPr id="35845" name="Object 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086600" y="5791200"/>
                        <a:ext cx="838200" cy="628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26" name="Object 6">
            <a:extLst>
              <a:ext uri="{FF2B5EF4-FFF2-40B4-BE49-F238E27FC236}">
                <a16:creationId xmlns:a16="http://schemas.microsoft.com/office/drawing/2014/main" id="{C9FC8370-2488-C245-B2C1-E2462491C048}"/>
              </a:ext>
            </a:extLst>
          </p:cNvPr>
          <p:cNvGraphicFramePr>
            <a:graphicFrameLocks noChangeAspect="1"/>
          </p:cNvGraphicFramePr>
          <p:nvPr/>
        </p:nvGraphicFramePr>
        <p:xfrm>
          <a:off x="5867400" y="5410200"/>
          <a:ext cx="586154" cy="304800"/>
        </p:xfrm>
        <a:graphic>
          <a:graphicData uri="http://schemas.openxmlformats.org/presentationml/2006/ole">
            <mc:AlternateContent xmlns:mc="http://schemas.openxmlformats.org/markup-compatibility/2006">
              <mc:Choice xmlns:v="urn:schemas-microsoft-com:vml" Requires="v">
                <p:oleObj name="Ecuación" r:id="rId14" imgW="317500" imgH="165100" progId="Equation.3">
                  <p:embed/>
                </p:oleObj>
              </mc:Choice>
              <mc:Fallback>
                <p:oleObj name="Ecuación" r:id="rId14" imgW="317500" imgH="165100" progId="Equation.3">
                  <p:embed/>
                  <p:pic>
                    <p:nvPicPr>
                      <p:cNvPr id="35846" name="Object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67400" y="5410200"/>
                        <a:ext cx="586154"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9667605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Marcador de número de diapositiva 5"/>
          <p:cNvSpPr>
            <a:spLocks noGrp="1"/>
          </p:cNvSpPr>
          <p:nvPr>
            <p:ph type="sldNum" sz="quarter" idx="4294967295"/>
          </p:nvPr>
        </p:nvSpPr>
        <p:spPr>
          <a:xfrm>
            <a:off x="8032750" y="6321425"/>
            <a:ext cx="730250" cy="384175"/>
          </a:xfrm>
          <a:prstGeom prst="rect">
            <a:avLst/>
          </a:prstGeom>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fld id="{29B21FDA-AD6B-DD47-A63C-1E9FF0DCBFAF}" type="slidenum">
              <a:rPr lang="es-ES" sz="1400"/>
              <a:pPr eaLnBrk="1" hangingPunct="1"/>
              <a:t>19</a:t>
            </a:fld>
            <a:endParaRPr lang="es-ES" sz="1400"/>
          </a:p>
        </p:txBody>
      </p:sp>
      <p:sp>
        <p:nvSpPr>
          <p:cNvPr id="29699" name="Rectangle 2"/>
          <p:cNvSpPr>
            <a:spLocks noGrp="1" noChangeArrowheads="1"/>
          </p:cNvSpPr>
          <p:nvPr>
            <p:ph type="title"/>
          </p:nvPr>
        </p:nvSpPr>
        <p:spPr>
          <a:xfrm>
            <a:off x="2374900" y="152400"/>
            <a:ext cx="4483100" cy="457200"/>
          </a:xfrm>
        </p:spPr>
        <p:txBody>
          <a:bodyPr>
            <a:noAutofit/>
          </a:bodyPr>
          <a:lstStyle/>
          <a:p>
            <a:pPr eaLnBrk="1" hangingPunct="1"/>
            <a:r>
              <a:rPr lang="en-GB" sz="3600" dirty="0">
                <a:latin typeface="Comic Sans MS" charset="0"/>
                <a:ea typeface="ＭＳ Ｐゴシック" charset="0"/>
                <a:cs typeface="ＭＳ Ｐゴシック" charset="0"/>
              </a:rPr>
              <a:t>In flight method</a:t>
            </a:r>
          </a:p>
        </p:txBody>
      </p:sp>
      <p:sp>
        <p:nvSpPr>
          <p:cNvPr id="29700" name="Text Box 3"/>
          <p:cNvSpPr txBox="1">
            <a:spLocks noChangeArrowheads="1"/>
          </p:cNvSpPr>
          <p:nvPr/>
        </p:nvSpPr>
        <p:spPr bwMode="auto">
          <a:xfrm>
            <a:off x="3203575" y="1143000"/>
            <a:ext cx="2351088" cy="485775"/>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b="1">
                <a:latin typeface="Comic Sans MS" charset="0"/>
              </a:rPr>
              <a:t>Higher energy</a:t>
            </a:r>
            <a:r>
              <a:rPr lang="en-GB" sz="1800">
                <a:latin typeface="Times New Roman" charset="0"/>
              </a:rPr>
              <a:t> </a:t>
            </a:r>
          </a:p>
        </p:txBody>
      </p:sp>
      <p:grpSp>
        <p:nvGrpSpPr>
          <p:cNvPr id="2" name="Group 15"/>
          <p:cNvGrpSpPr>
            <a:grpSpLocks/>
          </p:cNvGrpSpPr>
          <p:nvPr/>
        </p:nvGrpSpPr>
        <p:grpSpPr bwMode="auto">
          <a:xfrm>
            <a:off x="900113" y="1643062"/>
            <a:ext cx="3375026" cy="1217613"/>
            <a:chOff x="567" y="1162"/>
            <a:chExt cx="2126" cy="767"/>
          </a:xfrm>
        </p:grpSpPr>
        <p:sp>
          <p:nvSpPr>
            <p:cNvPr id="29715" name="Text Box 4"/>
            <p:cNvSpPr txBox="1">
              <a:spLocks noChangeArrowheads="1"/>
            </p:cNvSpPr>
            <p:nvPr/>
          </p:nvSpPr>
          <p:spPr bwMode="auto">
            <a:xfrm>
              <a:off x="567" y="1483"/>
              <a:ext cx="2126" cy="446"/>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dirty="0">
                  <a:solidFill>
                    <a:schemeClr val="folHlink"/>
                  </a:solidFill>
                  <a:latin typeface="Comic Sans MS" charset="0"/>
                  <a:sym typeface="Wingdings" charset="0"/>
                </a:rPr>
                <a:t>Targets </a:t>
              </a:r>
            </a:p>
            <a:p>
              <a:pPr eaLnBrk="1" hangingPunct="1"/>
              <a:r>
                <a:rPr lang="en-GB" sz="2000" b="1" dirty="0">
                  <a:solidFill>
                    <a:schemeClr val="folHlink"/>
                  </a:solidFill>
                  <a:latin typeface="Comic Sans MS" charset="0"/>
                  <a:sym typeface="Wingdings" charset="0"/>
                </a:rPr>
                <a:t>In the order of 1-4 g/cm</a:t>
              </a:r>
              <a:r>
                <a:rPr lang="en-GB" sz="2000" b="1" baseline="30000" dirty="0">
                  <a:solidFill>
                    <a:schemeClr val="folHlink"/>
                  </a:solidFill>
                  <a:latin typeface="Comic Sans MS" charset="0"/>
                  <a:sym typeface="Wingdings" charset="0"/>
                </a:rPr>
                <a:t>2</a:t>
              </a:r>
              <a:endParaRPr lang="en-GB" sz="2000" b="1" baseline="30000" dirty="0">
                <a:solidFill>
                  <a:schemeClr val="folHlink"/>
                </a:solidFill>
                <a:latin typeface="Comic Sans MS" charset="0"/>
              </a:endParaRPr>
            </a:p>
          </p:txBody>
        </p:sp>
        <p:sp>
          <p:nvSpPr>
            <p:cNvPr id="29716" name="Line 8"/>
            <p:cNvSpPr>
              <a:spLocks noChangeShapeType="1"/>
            </p:cNvSpPr>
            <p:nvPr/>
          </p:nvSpPr>
          <p:spPr bwMode="auto">
            <a:xfrm flipH="1">
              <a:off x="1882" y="1162"/>
              <a:ext cx="454" cy="22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3" name="Group 16"/>
          <p:cNvGrpSpPr>
            <a:grpSpLocks/>
          </p:cNvGrpSpPr>
          <p:nvPr/>
        </p:nvGrpSpPr>
        <p:grpSpPr bwMode="auto">
          <a:xfrm>
            <a:off x="4572000" y="1643062"/>
            <a:ext cx="4035425" cy="1260475"/>
            <a:chOff x="2880" y="1162"/>
            <a:chExt cx="2542" cy="794"/>
          </a:xfrm>
        </p:grpSpPr>
        <p:sp>
          <p:nvSpPr>
            <p:cNvPr id="29713" name="Text Box 7"/>
            <p:cNvSpPr txBox="1">
              <a:spLocks noChangeArrowheads="1"/>
            </p:cNvSpPr>
            <p:nvPr/>
          </p:nvSpPr>
          <p:spPr bwMode="auto">
            <a:xfrm>
              <a:off x="2880" y="1496"/>
              <a:ext cx="2542" cy="460"/>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solidFill>
                    <a:srgbClr val="008000"/>
                  </a:solidFill>
                  <a:latin typeface="Comic Sans MS" charset="0"/>
                </a:rPr>
                <a:t>Reaction products</a:t>
              </a:r>
            </a:p>
            <a:p>
              <a:pPr eaLnBrk="1" hangingPunct="1"/>
              <a:r>
                <a:rPr lang="en-GB" sz="2000" b="1">
                  <a:solidFill>
                    <a:srgbClr val="008000"/>
                  </a:solidFill>
                  <a:latin typeface="Comic Sans MS" charset="0"/>
                </a:rPr>
                <a:t>Kinematically forward focused</a:t>
              </a:r>
              <a:r>
                <a:rPr lang="en-GB" sz="1800">
                  <a:solidFill>
                    <a:srgbClr val="008000"/>
                  </a:solidFill>
                  <a:latin typeface="Times New Roman" charset="0"/>
                </a:rPr>
                <a:t>  </a:t>
              </a:r>
            </a:p>
          </p:txBody>
        </p:sp>
        <p:sp>
          <p:nvSpPr>
            <p:cNvPr id="29714" name="Line 11"/>
            <p:cNvSpPr>
              <a:spLocks noChangeShapeType="1"/>
            </p:cNvSpPr>
            <p:nvPr/>
          </p:nvSpPr>
          <p:spPr bwMode="auto">
            <a:xfrm>
              <a:off x="3289" y="1162"/>
              <a:ext cx="589" cy="22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4" name="Group 18"/>
          <p:cNvGrpSpPr>
            <a:grpSpLocks/>
          </p:cNvGrpSpPr>
          <p:nvPr/>
        </p:nvGrpSpPr>
        <p:grpSpPr bwMode="auto">
          <a:xfrm>
            <a:off x="4643438" y="2997203"/>
            <a:ext cx="3997325" cy="1473201"/>
            <a:chOff x="2925" y="2015"/>
            <a:chExt cx="2518" cy="928"/>
          </a:xfrm>
        </p:grpSpPr>
        <p:sp>
          <p:nvSpPr>
            <p:cNvPr id="29711" name="Text Box 6"/>
            <p:cNvSpPr txBox="1">
              <a:spLocks noChangeArrowheads="1"/>
            </p:cNvSpPr>
            <p:nvPr/>
          </p:nvSpPr>
          <p:spPr bwMode="auto">
            <a:xfrm>
              <a:off x="2925" y="2483"/>
              <a:ext cx="2518" cy="460"/>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solidFill>
                    <a:srgbClr val="008000"/>
                  </a:solidFill>
                  <a:latin typeface="Comic Sans MS" charset="0"/>
                </a:rPr>
                <a:t>Full-acceptance measurements</a:t>
              </a:r>
            </a:p>
            <a:p>
              <a:pPr eaLnBrk="1" hangingPunct="1"/>
              <a:r>
                <a:rPr lang="en-GB" sz="2000" b="1">
                  <a:solidFill>
                    <a:srgbClr val="008000"/>
                  </a:solidFill>
                  <a:latin typeface="Comic Sans MS" charset="0"/>
                </a:rPr>
                <a:t>with moderate sized detectors</a:t>
              </a:r>
            </a:p>
          </p:txBody>
        </p:sp>
        <p:sp>
          <p:nvSpPr>
            <p:cNvPr id="29712" name="Line 10"/>
            <p:cNvSpPr>
              <a:spLocks noChangeShapeType="1"/>
            </p:cNvSpPr>
            <p:nvPr/>
          </p:nvSpPr>
          <p:spPr bwMode="auto">
            <a:xfrm flipH="1">
              <a:off x="4059" y="2015"/>
              <a:ext cx="1" cy="408"/>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5" name="Group 20"/>
          <p:cNvGrpSpPr>
            <a:grpSpLocks/>
          </p:cNvGrpSpPr>
          <p:nvPr/>
        </p:nvGrpSpPr>
        <p:grpSpPr bwMode="auto">
          <a:xfrm>
            <a:off x="2124075" y="4595812"/>
            <a:ext cx="4833938" cy="1449388"/>
            <a:chOff x="1338" y="3022"/>
            <a:chExt cx="3045" cy="913"/>
          </a:xfrm>
        </p:grpSpPr>
        <p:sp>
          <p:nvSpPr>
            <p:cNvPr id="29708" name="Text Box 5"/>
            <p:cNvSpPr txBox="1">
              <a:spLocks noChangeArrowheads="1"/>
            </p:cNvSpPr>
            <p:nvPr/>
          </p:nvSpPr>
          <p:spPr bwMode="auto">
            <a:xfrm>
              <a:off x="1338" y="3475"/>
              <a:ext cx="3045" cy="460"/>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latin typeface="Comic Sans MS" charset="0"/>
                  <a:sym typeface="Wingdings" charset="0"/>
                </a:rPr>
                <a:t>Possible study more exotic nuclei</a:t>
              </a:r>
            </a:p>
            <a:p>
              <a:pPr eaLnBrk="1" hangingPunct="1"/>
              <a:r>
                <a:rPr lang="en-GB" sz="2000" b="1">
                  <a:latin typeface="Comic Sans MS" charset="0"/>
                  <a:sym typeface="Wingdings" charset="0"/>
                </a:rPr>
                <a:t>efficient down to 1 ion/s, short lived</a:t>
              </a:r>
              <a:endParaRPr lang="en-GB" sz="2000" b="1">
                <a:latin typeface="Comic Sans MS" charset="0"/>
              </a:endParaRPr>
            </a:p>
          </p:txBody>
        </p:sp>
        <p:sp>
          <p:nvSpPr>
            <p:cNvPr id="29709" name="Line 12"/>
            <p:cNvSpPr>
              <a:spLocks noChangeShapeType="1"/>
            </p:cNvSpPr>
            <p:nvPr/>
          </p:nvSpPr>
          <p:spPr bwMode="auto">
            <a:xfrm>
              <a:off x="1837" y="3022"/>
              <a:ext cx="408" cy="363"/>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sp>
          <p:nvSpPr>
            <p:cNvPr id="29710" name="Line 13"/>
            <p:cNvSpPr>
              <a:spLocks noChangeShapeType="1"/>
            </p:cNvSpPr>
            <p:nvPr/>
          </p:nvSpPr>
          <p:spPr bwMode="auto">
            <a:xfrm flipH="1">
              <a:off x="3606" y="3067"/>
              <a:ext cx="454" cy="31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grpSp>
      <p:grpSp>
        <p:nvGrpSpPr>
          <p:cNvPr id="6" name="Group 17"/>
          <p:cNvGrpSpPr>
            <a:grpSpLocks/>
          </p:cNvGrpSpPr>
          <p:nvPr/>
        </p:nvGrpSpPr>
        <p:grpSpPr bwMode="auto">
          <a:xfrm>
            <a:off x="684213" y="3021012"/>
            <a:ext cx="3683000" cy="1428750"/>
            <a:chOff x="431" y="2030"/>
            <a:chExt cx="2320" cy="900"/>
          </a:xfrm>
        </p:grpSpPr>
        <p:sp>
          <p:nvSpPr>
            <p:cNvPr id="29706" name="Line 9"/>
            <p:cNvSpPr>
              <a:spLocks noChangeShapeType="1"/>
            </p:cNvSpPr>
            <p:nvPr/>
          </p:nvSpPr>
          <p:spPr bwMode="auto">
            <a:xfrm>
              <a:off x="1564" y="2030"/>
              <a:ext cx="1" cy="357"/>
            </a:xfrm>
            <a:prstGeom prst="line">
              <a:avLst/>
            </a:prstGeom>
            <a:noFill/>
            <a:ln w="38100">
              <a:solidFill>
                <a:schemeClr val="hlink"/>
              </a:solidFill>
              <a:miter lim="800000"/>
              <a:headEnd/>
              <a:tailEnd type="triangle" w="med" len="me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wrap="none"/>
            <a:lstStyle/>
            <a:p>
              <a:endParaRPr lang="es-ES"/>
            </a:p>
          </p:txBody>
        </p:sp>
        <p:sp>
          <p:nvSpPr>
            <p:cNvPr id="29707" name="Text Box 14"/>
            <p:cNvSpPr txBox="1">
              <a:spLocks noChangeArrowheads="1"/>
            </p:cNvSpPr>
            <p:nvPr/>
          </p:nvSpPr>
          <p:spPr bwMode="auto">
            <a:xfrm>
              <a:off x="431" y="2432"/>
              <a:ext cx="2320" cy="498"/>
            </a:xfrm>
            <a:prstGeom prst="rect">
              <a:avLst/>
            </a:prstGeom>
            <a:noFill/>
            <a:ln w="28575">
              <a:solidFill>
                <a:schemeClr val="hlink"/>
              </a:solidFill>
              <a:miter lim="800000"/>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GB" sz="2000" b="1">
                  <a:solidFill>
                    <a:schemeClr val="folHlink"/>
                  </a:solidFill>
                  <a:latin typeface="Comic Sans MS" charset="0"/>
                </a:rPr>
                <a:t>extended detection scheme </a:t>
              </a:r>
            </a:p>
            <a:p>
              <a:pPr eaLnBrk="1" hangingPunct="1"/>
              <a:r>
                <a:rPr lang="en-GB" sz="2000" b="1">
                  <a:solidFill>
                    <a:schemeClr val="folHlink"/>
                  </a:solidFill>
                  <a:latin typeface="Comic Sans MS" charset="0"/>
                </a:rPr>
                <a:t>&amp; better resolution</a:t>
              </a:r>
              <a:r>
                <a:rPr lang="en-GB">
                  <a:solidFill>
                    <a:schemeClr val="folHlink"/>
                  </a:solidFill>
                </a:rPr>
                <a:t>  </a:t>
              </a:r>
            </a:p>
          </p:txBody>
        </p:sp>
      </p:grpSp>
    </p:spTree>
    <p:extLst>
      <p:ext uri="{BB962C8B-B14F-4D97-AF65-F5344CB8AC3E}">
        <p14:creationId xmlns:p14="http://schemas.microsoft.com/office/powerpoint/2010/main" val="4236191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5"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vertical)">
                                      <p:cBhvr>
                                        <p:cTn id="12" dur="5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3" presetClass="entr" presetSubtype="1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linds(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1414"/>
            <a:ext cx="8229600" cy="690586"/>
          </a:xfrm>
        </p:spPr>
        <p:txBody>
          <a:bodyPr>
            <a:normAutofit fontScale="90000"/>
          </a:bodyPr>
          <a:lstStyle/>
          <a:p>
            <a:r>
              <a:rPr lang="es-ES_tradnl" sz="4000" dirty="0" err="1">
                <a:solidFill>
                  <a:srgbClr val="000090"/>
                </a:solidFill>
                <a:cs typeface="Comic Sans MS"/>
              </a:rPr>
              <a:t>Exotic</a:t>
            </a:r>
            <a:r>
              <a:rPr lang="es-ES_tradnl" sz="4000" dirty="0">
                <a:solidFill>
                  <a:srgbClr val="000090"/>
                </a:solidFill>
                <a:cs typeface="Comic Sans MS"/>
              </a:rPr>
              <a:t> </a:t>
            </a:r>
            <a:r>
              <a:rPr lang="es-ES_tradnl" sz="4000" dirty="0" err="1">
                <a:solidFill>
                  <a:srgbClr val="000090"/>
                </a:solidFill>
                <a:cs typeface="Comic Sans MS"/>
              </a:rPr>
              <a:t>Nuclei</a:t>
            </a:r>
            <a:r>
              <a:rPr lang="es-ES_tradnl" sz="4000" dirty="0">
                <a:solidFill>
                  <a:srgbClr val="000090"/>
                </a:solidFill>
                <a:cs typeface="Comic Sans MS"/>
              </a:rPr>
              <a:t> </a:t>
            </a:r>
            <a:r>
              <a:rPr lang="es-ES_tradnl" sz="4000" dirty="0" err="1">
                <a:solidFill>
                  <a:srgbClr val="000090"/>
                </a:solidFill>
                <a:cs typeface="Comic Sans MS"/>
              </a:rPr>
              <a:t>and</a:t>
            </a:r>
            <a:r>
              <a:rPr lang="es-ES_tradnl" sz="4000" dirty="0">
                <a:solidFill>
                  <a:srgbClr val="000090"/>
                </a:solidFill>
                <a:cs typeface="Comic Sans MS"/>
              </a:rPr>
              <a:t> </a:t>
            </a:r>
            <a:r>
              <a:rPr lang="es-ES_tradnl" sz="4000" dirty="0" err="1">
                <a:solidFill>
                  <a:srgbClr val="000090"/>
                </a:solidFill>
                <a:cs typeface="Comic Sans MS"/>
              </a:rPr>
              <a:t>Radiactive</a:t>
            </a:r>
            <a:r>
              <a:rPr lang="es-ES_tradnl" sz="4000" dirty="0">
                <a:solidFill>
                  <a:srgbClr val="000090"/>
                </a:solidFill>
                <a:cs typeface="Comic Sans MS"/>
              </a:rPr>
              <a:t> </a:t>
            </a:r>
            <a:r>
              <a:rPr lang="es-ES_tradnl" dirty="0" err="1">
                <a:solidFill>
                  <a:srgbClr val="000090"/>
                </a:solidFill>
              </a:rPr>
              <a:t>Beams</a:t>
            </a:r>
            <a:endParaRPr lang="es-ES_tradnl" dirty="0">
              <a:solidFill>
                <a:srgbClr val="000090"/>
              </a:solidFill>
            </a:endParaRPr>
          </a:p>
        </p:txBody>
      </p:sp>
      <p:sp>
        <p:nvSpPr>
          <p:cNvPr id="3" name="Marcador de contenido 2"/>
          <p:cNvSpPr>
            <a:spLocks noGrp="1"/>
          </p:cNvSpPr>
          <p:nvPr>
            <p:ph idx="1"/>
          </p:nvPr>
        </p:nvSpPr>
        <p:spPr>
          <a:xfrm>
            <a:off x="457200" y="1143000"/>
            <a:ext cx="8229600" cy="4525963"/>
          </a:xfrm>
        </p:spPr>
        <p:txBody>
          <a:bodyPr>
            <a:normAutofit lnSpcReduction="10000"/>
          </a:bodyPr>
          <a:lstStyle/>
          <a:p>
            <a:r>
              <a:rPr lang="es-ES_tradnl" dirty="0" err="1"/>
              <a:t>Introduction</a:t>
            </a:r>
            <a:endParaRPr lang="es-ES_tradnl" dirty="0"/>
          </a:p>
          <a:p>
            <a:r>
              <a:rPr lang="es-ES_tradnl" dirty="0" err="1"/>
              <a:t>Exotic</a:t>
            </a:r>
            <a:r>
              <a:rPr lang="es-ES_tradnl" dirty="0"/>
              <a:t> </a:t>
            </a:r>
            <a:r>
              <a:rPr lang="es-ES_tradnl" dirty="0" err="1"/>
              <a:t>Nuclei</a:t>
            </a:r>
            <a:r>
              <a:rPr lang="es-ES_tradnl" dirty="0"/>
              <a:t> :</a:t>
            </a:r>
          </a:p>
          <a:p>
            <a:pPr lvl="2"/>
            <a:r>
              <a:rPr lang="es-ES_tradnl" dirty="0" err="1"/>
              <a:t>Production</a:t>
            </a:r>
            <a:r>
              <a:rPr lang="es-ES_tradnl" dirty="0"/>
              <a:t> </a:t>
            </a:r>
            <a:r>
              <a:rPr lang="es-ES_tradnl" dirty="0" err="1"/>
              <a:t>modes</a:t>
            </a:r>
            <a:endParaRPr lang="es-ES_tradnl" dirty="0"/>
          </a:p>
          <a:p>
            <a:pPr lvl="2"/>
            <a:r>
              <a:rPr lang="es-ES_tradnl" dirty="0" err="1"/>
              <a:t>Separation</a:t>
            </a:r>
            <a:endParaRPr lang="es-ES_tradnl" dirty="0"/>
          </a:p>
          <a:p>
            <a:pPr lvl="2"/>
            <a:r>
              <a:rPr lang="es-ES_tradnl" dirty="0" err="1"/>
              <a:t>Identification</a:t>
            </a:r>
            <a:endParaRPr lang="es-ES_tradnl" dirty="0"/>
          </a:p>
          <a:p>
            <a:r>
              <a:rPr lang="es-ES_tradnl" dirty="0" err="1"/>
              <a:t>Radioactive</a:t>
            </a:r>
            <a:r>
              <a:rPr lang="es-ES_tradnl" dirty="0"/>
              <a:t> </a:t>
            </a:r>
            <a:r>
              <a:rPr lang="es-ES_tradnl" dirty="0" err="1"/>
              <a:t>Beams</a:t>
            </a:r>
            <a:r>
              <a:rPr lang="es-ES_tradnl" dirty="0"/>
              <a:t> </a:t>
            </a:r>
          </a:p>
          <a:p>
            <a:r>
              <a:rPr lang="es-ES_tradnl" dirty="0" err="1"/>
              <a:t>References</a:t>
            </a:r>
            <a:r>
              <a:rPr lang="es-ES_tradnl" dirty="0"/>
              <a:t>:</a:t>
            </a:r>
          </a:p>
          <a:p>
            <a:pPr>
              <a:buNone/>
            </a:pPr>
            <a:r>
              <a:rPr lang="es-ES_tradnl" sz="1730" dirty="0"/>
              <a:t>“</a:t>
            </a:r>
            <a:r>
              <a:rPr lang="es-ES_tradnl" sz="1730" dirty="0" err="1"/>
              <a:t>The</a:t>
            </a:r>
            <a:r>
              <a:rPr lang="es-ES_tradnl" sz="1730" dirty="0"/>
              <a:t> </a:t>
            </a:r>
            <a:r>
              <a:rPr lang="es-ES_tradnl" sz="1730" dirty="0" err="1"/>
              <a:t>why</a:t>
            </a:r>
            <a:r>
              <a:rPr lang="es-ES_tradnl" sz="1730" dirty="0"/>
              <a:t> </a:t>
            </a:r>
            <a:r>
              <a:rPr lang="es-ES_tradnl" sz="1730" dirty="0" err="1"/>
              <a:t>and</a:t>
            </a:r>
            <a:r>
              <a:rPr lang="es-ES_tradnl" sz="1730" dirty="0"/>
              <a:t> how </a:t>
            </a:r>
            <a:r>
              <a:rPr lang="es-ES_tradnl" sz="1730" dirty="0" err="1"/>
              <a:t>of</a:t>
            </a:r>
            <a:r>
              <a:rPr lang="es-ES_tradnl" sz="1730" dirty="0"/>
              <a:t> </a:t>
            </a:r>
            <a:r>
              <a:rPr lang="es-ES_tradnl" sz="1730" dirty="0" err="1"/>
              <a:t>Radioactive</a:t>
            </a:r>
            <a:r>
              <a:rPr lang="es-ES_tradnl" sz="1730" dirty="0"/>
              <a:t> </a:t>
            </a:r>
            <a:r>
              <a:rPr lang="es-ES_tradnl" sz="1730" dirty="0" err="1"/>
              <a:t>beam</a:t>
            </a:r>
            <a:r>
              <a:rPr lang="es-ES_tradnl" sz="1730" dirty="0"/>
              <a:t> </a:t>
            </a:r>
            <a:r>
              <a:rPr lang="es-ES_tradnl" sz="1730" dirty="0" err="1"/>
              <a:t>Research</a:t>
            </a:r>
            <a:r>
              <a:rPr lang="es-ES_tradnl" sz="1730" dirty="0"/>
              <a:t>”, Mark </a:t>
            </a:r>
            <a:r>
              <a:rPr lang="es-ES_tradnl" sz="1730" dirty="0" err="1"/>
              <a:t>Huyse</a:t>
            </a:r>
            <a:r>
              <a:rPr lang="es-ES_tradnl" sz="1730" dirty="0"/>
              <a:t>,</a:t>
            </a:r>
          </a:p>
          <a:p>
            <a:pPr>
              <a:buNone/>
            </a:pPr>
            <a:r>
              <a:rPr lang="es-ES_tradnl" sz="1730" dirty="0"/>
              <a:t>“In-</a:t>
            </a:r>
            <a:r>
              <a:rPr lang="es-ES_tradnl" sz="1730" dirty="0" err="1"/>
              <a:t>flight</a:t>
            </a:r>
            <a:r>
              <a:rPr lang="es-ES_tradnl" sz="1730" dirty="0"/>
              <a:t> </a:t>
            </a:r>
            <a:r>
              <a:rPr lang="es-ES_tradnl" sz="1730" dirty="0" err="1"/>
              <a:t>separation</a:t>
            </a:r>
            <a:r>
              <a:rPr lang="es-ES_tradnl" sz="1730" dirty="0"/>
              <a:t> </a:t>
            </a:r>
            <a:r>
              <a:rPr lang="es-ES_tradnl" sz="1730" dirty="0" err="1"/>
              <a:t>of</a:t>
            </a:r>
            <a:r>
              <a:rPr lang="es-ES_tradnl" sz="1730" dirty="0"/>
              <a:t> </a:t>
            </a:r>
            <a:r>
              <a:rPr lang="es-ES_tradnl" sz="1730" dirty="0" err="1"/>
              <a:t>projectile</a:t>
            </a:r>
            <a:r>
              <a:rPr lang="es-ES_tradnl" sz="1730" dirty="0"/>
              <a:t> </a:t>
            </a:r>
            <a:r>
              <a:rPr lang="es-ES_tradnl" sz="1730" dirty="0" err="1"/>
              <a:t>fragments</a:t>
            </a:r>
            <a:r>
              <a:rPr lang="es-ES_tradnl" sz="1730" dirty="0"/>
              <a:t>”, David </a:t>
            </a:r>
            <a:r>
              <a:rPr lang="es-ES_tradnl" sz="1730" dirty="0" err="1"/>
              <a:t>Morrisey</a:t>
            </a:r>
            <a:r>
              <a:rPr lang="es-ES_tradnl" sz="1730" dirty="0"/>
              <a:t> </a:t>
            </a:r>
            <a:r>
              <a:rPr lang="es-ES_tradnl" sz="1730" dirty="0" err="1"/>
              <a:t>and</a:t>
            </a:r>
            <a:r>
              <a:rPr lang="es-ES_tradnl" sz="1730" dirty="0"/>
              <a:t> Brad </a:t>
            </a:r>
            <a:r>
              <a:rPr lang="es-ES_tradnl" sz="1730" dirty="0" err="1"/>
              <a:t>Sherril</a:t>
            </a:r>
            <a:endParaRPr lang="es-ES_tradnl" sz="1730" dirty="0"/>
          </a:p>
          <a:p>
            <a:pPr>
              <a:buNone/>
            </a:pPr>
            <a:r>
              <a:rPr lang="es-ES_tradnl" sz="1730" dirty="0"/>
              <a:t>“</a:t>
            </a:r>
            <a:r>
              <a:rPr lang="es-ES_tradnl" sz="1730" dirty="0" err="1"/>
              <a:t>Isotope</a:t>
            </a:r>
            <a:r>
              <a:rPr lang="es-ES_tradnl" sz="1730" dirty="0"/>
              <a:t> </a:t>
            </a:r>
            <a:r>
              <a:rPr lang="es-ES_tradnl" sz="1730" dirty="0" err="1"/>
              <a:t>separation</a:t>
            </a:r>
            <a:r>
              <a:rPr lang="es-ES_tradnl" sz="1730" dirty="0"/>
              <a:t> </a:t>
            </a:r>
            <a:r>
              <a:rPr lang="es-ES_tradnl" sz="1730" dirty="0" err="1"/>
              <a:t>on</a:t>
            </a:r>
            <a:r>
              <a:rPr lang="es-ES_tradnl" sz="1730" dirty="0"/>
              <a:t> </a:t>
            </a:r>
            <a:r>
              <a:rPr lang="es-ES_tradnl" sz="1730" dirty="0" err="1"/>
              <a:t>line</a:t>
            </a:r>
            <a:r>
              <a:rPr lang="es-ES_tradnl" sz="1730" dirty="0"/>
              <a:t> </a:t>
            </a:r>
            <a:r>
              <a:rPr lang="es-ES_tradnl" sz="1730" dirty="0" err="1"/>
              <a:t>and</a:t>
            </a:r>
            <a:r>
              <a:rPr lang="es-ES_tradnl" sz="1730" dirty="0"/>
              <a:t> post-</a:t>
            </a:r>
            <a:r>
              <a:rPr lang="es-ES_tradnl" sz="1730" dirty="0" err="1"/>
              <a:t>acceleration</a:t>
            </a:r>
            <a:r>
              <a:rPr lang="es-ES_tradnl" sz="1730" dirty="0"/>
              <a:t>”, P. Van </a:t>
            </a:r>
            <a:r>
              <a:rPr lang="es-ES_tradnl" sz="1730" dirty="0" err="1"/>
              <a:t>Duppen</a:t>
            </a:r>
            <a:endParaRPr lang="es-ES_tradnl" sz="1730" dirty="0"/>
          </a:p>
          <a:p>
            <a:pPr>
              <a:buNone/>
            </a:pPr>
            <a:r>
              <a:rPr lang="es-ES_tradnl" sz="1730" dirty="0"/>
              <a:t>http://</a:t>
            </a:r>
            <a:r>
              <a:rPr lang="es-ES_tradnl" sz="1730" dirty="0" err="1"/>
              <a:t>www.euroschoolonexoticbeams.be</a:t>
            </a:r>
            <a:r>
              <a:rPr lang="es-ES_tradnl" sz="1730" dirty="0"/>
              <a:t>/</a:t>
            </a:r>
            <a:r>
              <a:rPr lang="es-ES_tradnl" sz="1730" dirty="0" err="1"/>
              <a:t>site</a:t>
            </a:r>
            <a:r>
              <a:rPr lang="es-ES_tradnl" sz="1730" dirty="0"/>
              <a:t>/</a:t>
            </a:r>
            <a:r>
              <a:rPr lang="es-ES_tradnl" sz="1730" dirty="0" err="1"/>
              <a:t>pages</a:t>
            </a:r>
            <a:r>
              <a:rPr lang="es-ES_tradnl" sz="1730" dirty="0"/>
              <a:t>/</a:t>
            </a:r>
            <a:r>
              <a:rPr lang="es-ES_tradnl" sz="1730" dirty="0" err="1"/>
              <a:t>lecture_notes</a:t>
            </a:r>
            <a:endParaRPr lang="es-ES_tradnl" sz="1730" dirty="0"/>
          </a:p>
          <a:p>
            <a:pPr lvl="2">
              <a:buNone/>
            </a:pPr>
            <a:endParaRPr lang="es-ES_tradnl" dirty="0"/>
          </a:p>
          <a:p>
            <a:pPr lvl="1">
              <a:buNone/>
            </a:pPr>
            <a:endParaRPr lang="es-ES_tradnl" dirty="0"/>
          </a:p>
          <a:p>
            <a:pPr lvl="5"/>
            <a:endParaRPr lang="es-ES_trad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56" name="Imagen 46">
            <a:extLst>
              <a:ext uri="{FF2B5EF4-FFF2-40B4-BE49-F238E27FC236}">
                <a16:creationId xmlns:a16="http://schemas.microsoft.com/office/drawing/2014/main" id="{AA42ED48-0305-5647-B150-ACCF18154F2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51774" y="606425"/>
            <a:ext cx="1951037" cy="183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7" name="Title 1">
            <a:extLst>
              <a:ext uri="{FF2B5EF4-FFF2-40B4-BE49-F238E27FC236}">
                <a16:creationId xmlns:a16="http://schemas.microsoft.com/office/drawing/2014/main" id="{C088865E-DA6B-3B43-B04F-A288DD047B30}"/>
              </a:ext>
            </a:extLst>
          </p:cNvPr>
          <p:cNvSpPr>
            <a:spLocks noGrp="1"/>
          </p:cNvSpPr>
          <p:nvPr>
            <p:ph type="title"/>
          </p:nvPr>
        </p:nvSpPr>
        <p:spPr>
          <a:xfrm>
            <a:off x="1015207" y="63500"/>
            <a:ext cx="5628902" cy="981075"/>
          </a:xfrm>
        </p:spPr>
        <p:txBody>
          <a:bodyPr/>
          <a:lstStyle/>
          <a:p>
            <a:pPr eaLnBrk="1" hangingPunct="1"/>
            <a:r>
              <a:rPr lang="en-US" altLang="es-ES" sz="3600" b="1" dirty="0">
                <a:solidFill>
                  <a:srgbClr val="000090"/>
                </a:solidFill>
                <a:latin typeface="Apple Chancery" panose="03020702040506060504" pitchFamily="66" charset="-79"/>
                <a:ea typeface="ＭＳ Ｐゴシック" panose="020B0600070205080204" pitchFamily="34" charset="-128"/>
                <a:cs typeface="Apple Chancery" panose="03020702040506060504" pitchFamily="66" charset="-79"/>
              </a:rPr>
              <a:t>In-Flight Method (80’s)</a:t>
            </a:r>
            <a:r>
              <a:rPr lang="en-US" altLang="es-ES" sz="3600" b="1" dirty="0">
                <a:solidFill>
                  <a:srgbClr val="000090"/>
                </a:solidFill>
                <a:ea typeface="ＭＳ Ｐゴシック" panose="020B0600070205080204" pitchFamily="34" charset="-128"/>
              </a:rPr>
              <a:t> </a:t>
            </a:r>
          </a:p>
        </p:txBody>
      </p:sp>
      <p:cxnSp>
        <p:nvCxnSpPr>
          <p:cNvPr id="14339" name="AutoShape 5">
            <a:extLst>
              <a:ext uri="{FF2B5EF4-FFF2-40B4-BE49-F238E27FC236}">
                <a16:creationId xmlns:a16="http://schemas.microsoft.com/office/drawing/2014/main" id="{F3B44A56-4F37-C940-B127-5ABF7F758ECB}"/>
              </a:ext>
            </a:extLst>
          </p:cNvPr>
          <p:cNvCxnSpPr>
            <a:cxnSpLocks noChangeShapeType="1"/>
          </p:cNvCxnSpPr>
          <p:nvPr/>
        </p:nvCxnSpPr>
        <p:spPr bwMode="auto">
          <a:xfrm>
            <a:off x="4107284" y="2101850"/>
            <a:ext cx="0"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sp>
        <p:nvSpPr>
          <p:cNvPr id="14340" name="AutoShape 8">
            <a:extLst>
              <a:ext uri="{FF2B5EF4-FFF2-40B4-BE49-F238E27FC236}">
                <a16:creationId xmlns:a16="http://schemas.microsoft.com/office/drawing/2014/main" id="{0C2938A0-E1CC-9F4C-B973-8FDBDD719C92}"/>
              </a:ext>
            </a:extLst>
          </p:cNvPr>
          <p:cNvSpPr>
            <a:spLocks noChangeArrowheads="1"/>
          </p:cNvSpPr>
          <p:nvPr/>
        </p:nvSpPr>
        <p:spPr bwMode="auto">
          <a:xfrm flipV="1">
            <a:off x="614784" y="2203450"/>
            <a:ext cx="1724025" cy="1714500"/>
          </a:xfrm>
          <a:prstGeom prst="flowChartMagneticTape">
            <a:avLst/>
          </a:prstGeom>
          <a:gradFill rotWithShape="0">
            <a:gsLst>
              <a:gs pos="0">
                <a:srgbClr val="4EC2C2"/>
              </a:gs>
              <a:gs pos="100000">
                <a:srgbClr val="66FFFF"/>
              </a:gs>
            </a:gsLst>
            <a:lin ang="18900000" scaled="1"/>
          </a:gradFill>
          <a:ln w="19050">
            <a:solidFill>
              <a:schemeClr val="tx1"/>
            </a:solidFill>
            <a:miter lim="800000"/>
            <a:headEnd/>
            <a:tailEnd/>
          </a:ln>
        </p:spPr>
        <p:txBody>
          <a:bodyPr rot="10800000"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endParaRPr lang="es-ES" altLang="es-ES" sz="1000">
              <a:latin typeface="Times New Roman" panose="02020603050405020304" pitchFamily="18" charset="0"/>
            </a:endParaRPr>
          </a:p>
        </p:txBody>
      </p:sp>
      <p:sp>
        <p:nvSpPr>
          <p:cNvPr id="14341" name="Rectangle 9">
            <a:extLst>
              <a:ext uri="{FF2B5EF4-FFF2-40B4-BE49-F238E27FC236}">
                <a16:creationId xmlns:a16="http://schemas.microsoft.com/office/drawing/2014/main" id="{5842F79B-733F-BB40-B553-90B0B8B42079}"/>
              </a:ext>
            </a:extLst>
          </p:cNvPr>
          <p:cNvSpPr>
            <a:spLocks noChangeArrowheads="1"/>
          </p:cNvSpPr>
          <p:nvPr/>
        </p:nvSpPr>
        <p:spPr bwMode="auto">
          <a:xfrm>
            <a:off x="3319884" y="1933575"/>
            <a:ext cx="127000" cy="762000"/>
          </a:xfrm>
          <a:prstGeom prst="rect">
            <a:avLst/>
          </a:prstGeom>
          <a:solidFill>
            <a:srgbClr val="B2B2B2"/>
          </a:solidFill>
          <a:ln w="9525">
            <a:solidFill>
              <a:schemeClr val="tx1"/>
            </a:solidFill>
            <a:miter lim="800000"/>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s-ES" altLang="es-ES" sz="1800">
              <a:latin typeface="Calibri" panose="020F0502020204030204" pitchFamily="34" charset="0"/>
            </a:endParaRPr>
          </a:p>
        </p:txBody>
      </p:sp>
      <p:cxnSp>
        <p:nvCxnSpPr>
          <p:cNvPr id="14342" name="AutoShape 12">
            <a:extLst>
              <a:ext uri="{FF2B5EF4-FFF2-40B4-BE49-F238E27FC236}">
                <a16:creationId xmlns:a16="http://schemas.microsoft.com/office/drawing/2014/main" id="{14850918-6EB1-9345-A921-AEFA5D83819A}"/>
              </a:ext>
            </a:extLst>
          </p:cNvPr>
          <p:cNvCxnSpPr>
            <a:cxnSpLocks noChangeShapeType="1"/>
          </p:cNvCxnSpPr>
          <p:nvPr/>
        </p:nvCxnSpPr>
        <p:spPr bwMode="auto">
          <a:xfrm rot="10800000">
            <a:off x="6012284" y="4845050"/>
            <a:ext cx="0"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sp>
        <p:nvSpPr>
          <p:cNvPr id="14343" name="Line 15">
            <a:extLst>
              <a:ext uri="{FF2B5EF4-FFF2-40B4-BE49-F238E27FC236}">
                <a16:creationId xmlns:a16="http://schemas.microsoft.com/office/drawing/2014/main" id="{68F2D9E6-2769-3249-887A-2BFB1E4846E6}"/>
              </a:ext>
            </a:extLst>
          </p:cNvPr>
          <p:cNvSpPr>
            <a:spLocks noChangeShapeType="1"/>
          </p:cNvSpPr>
          <p:nvPr/>
        </p:nvSpPr>
        <p:spPr bwMode="auto">
          <a:xfrm flipV="1">
            <a:off x="3451646" y="2219325"/>
            <a:ext cx="650875" cy="11112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44" name="Line 16">
            <a:extLst>
              <a:ext uri="{FF2B5EF4-FFF2-40B4-BE49-F238E27FC236}">
                <a16:creationId xmlns:a16="http://schemas.microsoft.com/office/drawing/2014/main" id="{12172F89-5337-5B4C-85A3-92161A137D6D}"/>
              </a:ext>
            </a:extLst>
          </p:cNvPr>
          <p:cNvSpPr>
            <a:spLocks noChangeShapeType="1"/>
          </p:cNvSpPr>
          <p:nvPr/>
        </p:nvSpPr>
        <p:spPr bwMode="auto">
          <a:xfrm>
            <a:off x="3456409" y="2330450"/>
            <a:ext cx="646112"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45" name="Line 17">
            <a:extLst>
              <a:ext uri="{FF2B5EF4-FFF2-40B4-BE49-F238E27FC236}">
                <a16:creationId xmlns:a16="http://schemas.microsoft.com/office/drawing/2014/main" id="{EFAA28AF-0EF0-BB44-8464-F8240EAF2A36}"/>
              </a:ext>
            </a:extLst>
          </p:cNvPr>
          <p:cNvSpPr>
            <a:spLocks noChangeShapeType="1"/>
          </p:cNvSpPr>
          <p:nvPr/>
        </p:nvSpPr>
        <p:spPr bwMode="auto">
          <a:xfrm>
            <a:off x="3451646" y="2330450"/>
            <a:ext cx="639763" cy="92075"/>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46" name="Text Box 29">
            <a:extLst>
              <a:ext uri="{FF2B5EF4-FFF2-40B4-BE49-F238E27FC236}">
                <a16:creationId xmlns:a16="http://schemas.microsoft.com/office/drawing/2014/main" id="{E0346943-96A6-3441-AA63-31688380205A}"/>
              </a:ext>
            </a:extLst>
          </p:cNvPr>
          <p:cNvSpPr txBox="1">
            <a:spLocks noChangeArrowheads="1"/>
          </p:cNvSpPr>
          <p:nvPr/>
        </p:nvSpPr>
        <p:spPr bwMode="auto">
          <a:xfrm>
            <a:off x="2746796" y="1196975"/>
            <a:ext cx="1404938"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a:lnSpc>
                <a:spcPct val="115000"/>
              </a:lnSpc>
            </a:pPr>
            <a:r>
              <a:rPr lang="pl-PL" altLang="es-ES" sz="2000" b="1">
                <a:solidFill>
                  <a:srgbClr val="FF0000"/>
                </a:solidFill>
                <a:latin typeface="Times New Roman" panose="02020603050405020304" pitchFamily="18" charset="0"/>
              </a:rPr>
              <a:t>Production</a:t>
            </a:r>
            <a:endParaRPr lang="pl-PL" altLang="es-ES" sz="1600"/>
          </a:p>
        </p:txBody>
      </p:sp>
      <p:sp>
        <p:nvSpPr>
          <p:cNvPr id="14347" name="Text Box 32">
            <a:extLst>
              <a:ext uri="{FF2B5EF4-FFF2-40B4-BE49-F238E27FC236}">
                <a16:creationId xmlns:a16="http://schemas.microsoft.com/office/drawing/2014/main" id="{016FDEAB-E3F7-5B4A-BC7D-4651C64F399B}"/>
              </a:ext>
            </a:extLst>
          </p:cNvPr>
          <p:cNvSpPr txBox="1">
            <a:spLocks noChangeArrowheads="1"/>
          </p:cNvSpPr>
          <p:nvPr/>
        </p:nvSpPr>
        <p:spPr bwMode="auto">
          <a:xfrm>
            <a:off x="590971" y="2709863"/>
            <a:ext cx="17049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pl-PL" altLang="es-ES" sz="1600"/>
              <a:t>HEAVY ION </a:t>
            </a:r>
          </a:p>
          <a:p>
            <a:pPr algn="ctr" eaLnBrk="1" hangingPunct="1"/>
            <a:r>
              <a:rPr lang="pl-PL" altLang="es-ES" sz="1600"/>
              <a:t>ACCELERATOR</a:t>
            </a:r>
          </a:p>
        </p:txBody>
      </p:sp>
      <p:sp>
        <p:nvSpPr>
          <p:cNvPr id="14348" name="AutoShape 33">
            <a:extLst>
              <a:ext uri="{FF2B5EF4-FFF2-40B4-BE49-F238E27FC236}">
                <a16:creationId xmlns:a16="http://schemas.microsoft.com/office/drawing/2014/main" id="{019B24CC-396F-6A4C-85C0-166327ED62A8}"/>
              </a:ext>
            </a:extLst>
          </p:cNvPr>
          <p:cNvSpPr>
            <a:spLocks noChangeArrowheads="1"/>
          </p:cNvSpPr>
          <p:nvPr/>
        </p:nvSpPr>
        <p:spPr bwMode="auto">
          <a:xfrm>
            <a:off x="2462634" y="2228850"/>
            <a:ext cx="741362" cy="22542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90000"/>
          </a:solidFill>
          <a:ln w="9525">
            <a:solidFill>
              <a:schemeClr val="tx1"/>
            </a:solidFill>
            <a:miter lim="800000"/>
            <a:headEnd/>
            <a:tailEnd/>
          </a:ln>
        </p:spPr>
        <p:txBody>
          <a:bodyPr wrap="none" anchor="ctr"/>
          <a:lstStyle/>
          <a:p>
            <a:endParaRPr lang="en-GB"/>
          </a:p>
        </p:txBody>
      </p:sp>
      <p:grpSp>
        <p:nvGrpSpPr>
          <p:cNvPr id="17" name="Group 44">
            <a:extLst>
              <a:ext uri="{FF2B5EF4-FFF2-40B4-BE49-F238E27FC236}">
                <a16:creationId xmlns:a16="http://schemas.microsoft.com/office/drawing/2014/main" id="{3CC492F4-653C-7246-8A2E-CEF3890811B8}"/>
              </a:ext>
            </a:extLst>
          </p:cNvPr>
          <p:cNvGrpSpPr>
            <a:grpSpLocks/>
          </p:cNvGrpSpPr>
          <p:nvPr/>
        </p:nvGrpSpPr>
        <p:grpSpPr bwMode="auto">
          <a:xfrm>
            <a:off x="7125121" y="3086100"/>
            <a:ext cx="1719263" cy="3386138"/>
            <a:chOff x="4221" y="2044"/>
            <a:chExt cx="1083" cy="2133"/>
          </a:xfrm>
        </p:grpSpPr>
        <p:sp>
          <p:nvSpPr>
            <p:cNvPr id="14382" name="Text Box 31">
              <a:extLst>
                <a:ext uri="{FF2B5EF4-FFF2-40B4-BE49-F238E27FC236}">
                  <a16:creationId xmlns:a16="http://schemas.microsoft.com/office/drawing/2014/main" id="{3CA6E5B8-10F5-1346-A1A2-F1F21D9E415C}"/>
                </a:ext>
              </a:extLst>
            </p:cNvPr>
            <p:cNvSpPr txBox="1">
              <a:spLocks noChangeArrowheads="1"/>
            </p:cNvSpPr>
            <p:nvPr/>
          </p:nvSpPr>
          <p:spPr bwMode="auto">
            <a:xfrm>
              <a:off x="4221" y="2044"/>
              <a:ext cx="98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pl-PL" altLang="es-ES" sz="2000">
                  <a:solidFill>
                    <a:srgbClr val="FF0000"/>
                  </a:solidFill>
                </a:rPr>
                <a:t>Observation</a:t>
              </a:r>
            </a:p>
          </p:txBody>
        </p:sp>
        <p:sp>
          <p:nvSpPr>
            <p:cNvPr id="14383" name="AutoShape 34">
              <a:extLst>
                <a:ext uri="{FF2B5EF4-FFF2-40B4-BE49-F238E27FC236}">
                  <a16:creationId xmlns:a16="http://schemas.microsoft.com/office/drawing/2014/main" id="{DA9D0DAF-2FB4-104F-ADDA-134A5AFC961F}"/>
                </a:ext>
              </a:extLst>
            </p:cNvPr>
            <p:cNvSpPr>
              <a:spLocks noChangeArrowheads="1"/>
            </p:cNvSpPr>
            <p:nvPr/>
          </p:nvSpPr>
          <p:spPr bwMode="auto">
            <a:xfrm rot="-5400000">
              <a:off x="4912" y="2856"/>
              <a:ext cx="416" cy="368"/>
            </a:xfrm>
            <a:prstGeom prst="flowChartMagneticDisk">
              <a:avLst/>
            </a:prstGeom>
            <a:solidFill>
              <a:srgbClr val="009999"/>
            </a:solidFill>
            <a:ln w="9525">
              <a:solidFill>
                <a:schemeClr val="tx1"/>
              </a:solidFill>
              <a:round/>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s-ES" altLang="es-ES" sz="1800">
                <a:latin typeface="Calibri" panose="020F0502020204030204" pitchFamily="34" charset="0"/>
              </a:endParaRPr>
            </a:p>
          </p:txBody>
        </p:sp>
        <p:sp>
          <p:nvSpPr>
            <p:cNvPr id="14384" name="AutoShape 35">
              <a:extLst>
                <a:ext uri="{FF2B5EF4-FFF2-40B4-BE49-F238E27FC236}">
                  <a16:creationId xmlns:a16="http://schemas.microsoft.com/office/drawing/2014/main" id="{83C5A423-6564-0D4C-BADA-26130AAEF333}"/>
                </a:ext>
              </a:extLst>
            </p:cNvPr>
            <p:cNvSpPr>
              <a:spLocks noChangeArrowheads="1"/>
            </p:cNvSpPr>
            <p:nvPr/>
          </p:nvSpPr>
          <p:spPr bwMode="auto">
            <a:xfrm>
              <a:off x="4528" y="2856"/>
              <a:ext cx="368" cy="368"/>
            </a:xfrm>
            <a:prstGeom prst="irregularSeal1">
              <a:avLst/>
            </a:prstGeom>
            <a:gradFill rotWithShape="0">
              <a:gsLst>
                <a:gs pos="0">
                  <a:srgbClr val="FFFF00"/>
                </a:gs>
                <a:gs pos="100000">
                  <a:srgbClr val="FF0000"/>
                </a:gs>
              </a:gsLst>
              <a:path path="shape">
                <a:fillToRect l="50000" t="50000" r="50000" b="50000"/>
              </a:path>
            </a:gradFill>
            <a:ln w="9525">
              <a:solidFill>
                <a:schemeClr val="tx1"/>
              </a:solidFill>
              <a:miter lim="800000"/>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s-ES" altLang="es-ES" sz="1800">
                <a:latin typeface="Calibri" panose="020F0502020204030204" pitchFamily="34" charset="0"/>
              </a:endParaRPr>
            </a:p>
          </p:txBody>
        </p:sp>
        <p:sp>
          <p:nvSpPr>
            <p:cNvPr id="14385" name="AutoShape 36">
              <a:extLst>
                <a:ext uri="{FF2B5EF4-FFF2-40B4-BE49-F238E27FC236}">
                  <a16:creationId xmlns:a16="http://schemas.microsoft.com/office/drawing/2014/main" id="{27DF306D-3094-C541-BF9C-DCBC4FA89C5E}"/>
                </a:ext>
              </a:extLst>
            </p:cNvPr>
            <p:cNvSpPr>
              <a:spLocks noChangeArrowheads="1"/>
            </p:cNvSpPr>
            <p:nvPr/>
          </p:nvSpPr>
          <p:spPr bwMode="auto">
            <a:xfrm>
              <a:off x="4536" y="2512"/>
              <a:ext cx="405" cy="2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80 w 21600"/>
                <a:gd name="T13" fmla="*/ 4524 h 21600"/>
                <a:gd name="T14" fmla="*/ 17120 w 21600"/>
                <a:gd name="T15" fmla="*/ 17076 h 21600"/>
              </a:gdLst>
              <a:ahLst/>
              <a:cxnLst>
                <a:cxn ang="T8">
                  <a:pos x="T0" y="T1"/>
                </a:cxn>
                <a:cxn ang="T9">
                  <a:pos x="T2" y="T3"/>
                </a:cxn>
                <a:cxn ang="T10">
                  <a:pos x="T4" y="T5"/>
                </a:cxn>
                <a:cxn ang="T11">
                  <a:pos x="T6" y="T7"/>
                </a:cxn>
              </a:cxnLst>
              <a:rect l="T12" t="T13" r="T14" b="T15"/>
              <a:pathLst>
                <a:path w="21600" h="21600">
                  <a:moveTo>
                    <a:pt x="0" y="0"/>
                  </a:moveTo>
                  <a:lnTo>
                    <a:pt x="5387" y="21600"/>
                  </a:lnTo>
                  <a:lnTo>
                    <a:pt x="16213" y="21600"/>
                  </a:lnTo>
                  <a:lnTo>
                    <a:pt x="21600" y="0"/>
                  </a:lnTo>
                  <a:lnTo>
                    <a:pt x="0" y="0"/>
                  </a:lnTo>
                  <a:close/>
                </a:path>
              </a:pathLst>
            </a:custGeom>
            <a:solidFill>
              <a:srgbClr val="009999"/>
            </a:solidFill>
            <a:ln w="9525">
              <a:solidFill>
                <a:schemeClr val="tx1"/>
              </a:solidFill>
              <a:miter lim="800000"/>
              <a:headEnd/>
              <a:tailEnd/>
            </a:ln>
          </p:spPr>
          <p:txBody>
            <a:bodyPr wrap="none" anchor="ctr"/>
            <a:lstStyle/>
            <a:p>
              <a:endParaRPr lang="en-GB"/>
            </a:p>
          </p:txBody>
        </p:sp>
        <p:sp>
          <p:nvSpPr>
            <p:cNvPr id="14386" name="AutoShape 37">
              <a:extLst>
                <a:ext uri="{FF2B5EF4-FFF2-40B4-BE49-F238E27FC236}">
                  <a16:creationId xmlns:a16="http://schemas.microsoft.com/office/drawing/2014/main" id="{88CA5E29-3E9A-3245-9E83-91C1867FD636}"/>
                </a:ext>
              </a:extLst>
            </p:cNvPr>
            <p:cNvSpPr>
              <a:spLocks noChangeArrowheads="1"/>
            </p:cNvSpPr>
            <p:nvPr/>
          </p:nvSpPr>
          <p:spPr bwMode="auto">
            <a:xfrm flipV="1">
              <a:off x="4536" y="3288"/>
              <a:ext cx="405" cy="29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4480 w 21600"/>
                <a:gd name="T13" fmla="*/ 4524 h 21600"/>
                <a:gd name="T14" fmla="*/ 17120 w 21600"/>
                <a:gd name="T15" fmla="*/ 17076 h 21600"/>
              </a:gdLst>
              <a:ahLst/>
              <a:cxnLst>
                <a:cxn ang="T8">
                  <a:pos x="T0" y="T1"/>
                </a:cxn>
                <a:cxn ang="T9">
                  <a:pos x="T2" y="T3"/>
                </a:cxn>
                <a:cxn ang="T10">
                  <a:pos x="T4" y="T5"/>
                </a:cxn>
                <a:cxn ang="T11">
                  <a:pos x="T6" y="T7"/>
                </a:cxn>
              </a:cxnLst>
              <a:rect l="T12" t="T13" r="T14" b="T15"/>
              <a:pathLst>
                <a:path w="21600" h="21600">
                  <a:moveTo>
                    <a:pt x="0" y="0"/>
                  </a:moveTo>
                  <a:lnTo>
                    <a:pt x="5387" y="21600"/>
                  </a:lnTo>
                  <a:lnTo>
                    <a:pt x="16213" y="21600"/>
                  </a:lnTo>
                  <a:lnTo>
                    <a:pt x="21600" y="0"/>
                  </a:lnTo>
                  <a:lnTo>
                    <a:pt x="0" y="0"/>
                  </a:lnTo>
                  <a:close/>
                </a:path>
              </a:pathLst>
            </a:custGeom>
            <a:solidFill>
              <a:srgbClr val="009999"/>
            </a:solidFill>
            <a:ln w="9525">
              <a:solidFill>
                <a:schemeClr val="tx1"/>
              </a:solidFill>
              <a:miter lim="800000"/>
              <a:headEnd/>
              <a:tailEnd/>
            </a:ln>
          </p:spPr>
          <p:txBody>
            <a:bodyPr wrap="none" anchor="ctr"/>
            <a:lstStyle/>
            <a:p>
              <a:endParaRPr lang="en-GB"/>
            </a:p>
          </p:txBody>
        </p:sp>
        <p:sp>
          <p:nvSpPr>
            <p:cNvPr id="14387" name="Text Box 38">
              <a:extLst>
                <a:ext uri="{FF2B5EF4-FFF2-40B4-BE49-F238E27FC236}">
                  <a16:creationId xmlns:a16="http://schemas.microsoft.com/office/drawing/2014/main" id="{07BA0014-4F0C-8842-B0F1-AC0358E6F04B}"/>
                </a:ext>
              </a:extLst>
            </p:cNvPr>
            <p:cNvSpPr txBox="1">
              <a:spLocks noChangeArrowheads="1"/>
            </p:cNvSpPr>
            <p:nvPr/>
          </p:nvSpPr>
          <p:spPr bwMode="auto">
            <a:xfrm>
              <a:off x="4376" y="3654"/>
              <a:ext cx="748"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pl-PL" altLang="es-ES" sz="1600"/>
                <a:t>Detector</a:t>
              </a:r>
            </a:p>
            <a:p>
              <a:pPr algn="ctr" eaLnBrk="1" hangingPunct="1"/>
              <a:r>
                <a:rPr lang="pl-PL" altLang="es-ES" sz="1600"/>
                <a:t>Electronics</a:t>
              </a:r>
            </a:p>
            <a:p>
              <a:pPr algn="ctr" eaLnBrk="1" hangingPunct="1"/>
              <a:r>
                <a:rPr lang="pl-PL" altLang="es-ES" sz="1600"/>
                <a:t>DAQ</a:t>
              </a:r>
            </a:p>
          </p:txBody>
        </p:sp>
      </p:grpSp>
      <p:grpSp>
        <p:nvGrpSpPr>
          <p:cNvPr id="14350" name="Grupa 42">
            <a:extLst>
              <a:ext uri="{FF2B5EF4-FFF2-40B4-BE49-F238E27FC236}">
                <a16:creationId xmlns:a16="http://schemas.microsoft.com/office/drawing/2014/main" id="{B2D5BBE2-6881-1B46-8A22-D5451CC7F00F}"/>
              </a:ext>
            </a:extLst>
          </p:cNvPr>
          <p:cNvGrpSpPr>
            <a:grpSpLocks/>
          </p:cNvGrpSpPr>
          <p:nvPr/>
        </p:nvGrpSpPr>
        <p:grpSpPr bwMode="auto">
          <a:xfrm>
            <a:off x="3813596" y="2093913"/>
            <a:ext cx="3460750" cy="2919412"/>
            <a:chOff x="3516323" y="2252663"/>
            <a:chExt cx="3460758" cy="2919412"/>
          </a:xfrm>
        </p:grpSpPr>
        <p:cxnSp>
          <p:nvCxnSpPr>
            <p:cNvPr id="14363" name="AutoShape 66">
              <a:extLst>
                <a:ext uri="{FF2B5EF4-FFF2-40B4-BE49-F238E27FC236}">
                  <a16:creationId xmlns:a16="http://schemas.microsoft.com/office/drawing/2014/main" id="{F39C6DC4-AAF7-FD4A-B30B-68A377D820DE}"/>
                </a:ext>
              </a:extLst>
            </p:cNvPr>
            <p:cNvCxnSpPr>
              <a:cxnSpLocks noChangeShapeType="1"/>
            </p:cNvCxnSpPr>
            <p:nvPr/>
          </p:nvCxnSpPr>
          <p:spPr bwMode="auto">
            <a:xfrm flipH="1">
              <a:off x="4549775" y="3403600"/>
              <a:ext cx="403225"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4364" name="AutoShape 67">
              <a:extLst>
                <a:ext uri="{FF2B5EF4-FFF2-40B4-BE49-F238E27FC236}">
                  <a16:creationId xmlns:a16="http://schemas.microsoft.com/office/drawing/2014/main" id="{E201631B-206C-224D-AC86-D2FDEC1DA973}"/>
                </a:ext>
              </a:extLst>
            </p:cNvPr>
            <p:cNvCxnSpPr>
              <a:cxnSpLocks noChangeShapeType="1"/>
            </p:cNvCxnSpPr>
            <p:nvPr/>
          </p:nvCxnSpPr>
          <p:spPr bwMode="auto">
            <a:xfrm rot="10800000">
              <a:off x="5715000" y="4600575"/>
              <a:ext cx="0" cy="403225"/>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cxnSp>
          <p:nvCxnSpPr>
            <p:cNvPr id="14365" name="AutoShape 68">
              <a:extLst>
                <a:ext uri="{FF2B5EF4-FFF2-40B4-BE49-F238E27FC236}">
                  <a16:creationId xmlns:a16="http://schemas.microsoft.com/office/drawing/2014/main" id="{794634DF-450E-8141-A1B6-09D3C4156691}"/>
                </a:ext>
              </a:extLst>
            </p:cNvPr>
            <p:cNvCxnSpPr>
              <a:cxnSpLocks noChangeShapeType="1"/>
            </p:cNvCxnSpPr>
            <p:nvPr/>
          </p:nvCxnSpPr>
          <p:spPr bwMode="auto">
            <a:xfrm>
              <a:off x="3794125" y="2252663"/>
              <a:ext cx="0" cy="403225"/>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grpSp>
          <p:nvGrpSpPr>
            <p:cNvPr id="14366" name="Group 69">
              <a:extLst>
                <a:ext uri="{FF2B5EF4-FFF2-40B4-BE49-F238E27FC236}">
                  <a16:creationId xmlns:a16="http://schemas.microsoft.com/office/drawing/2014/main" id="{6B7DB3C7-E0C8-6043-8CF6-47ADA62E10D5}"/>
                </a:ext>
              </a:extLst>
            </p:cNvPr>
            <p:cNvGrpSpPr>
              <a:grpSpLocks/>
            </p:cNvGrpSpPr>
            <p:nvPr/>
          </p:nvGrpSpPr>
          <p:grpSpPr bwMode="auto">
            <a:xfrm>
              <a:off x="3516323" y="2254250"/>
              <a:ext cx="3460758" cy="2917825"/>
              <a:chOff x="2222" y="1424"/>
              <a:chExt cx="2180" cy="1838"/>
            </a:xfrm>
          </p:grpSpPr>
          <p:sp>
            <p:nvSpPr>
              <p:cNvPr id="14370" name="Arc 70">
                <a:extLst>
                  <a:ext uri="{FF2B5EF4-FFF2-40B4-BE49-F238E27FC236}">
                    <a16:creationId xmlns:a16="http://schemas.microsoft.com/office/drawing/2014/main" id="{DB6FF1F1-D7E4-F946-B5FB-D54370E0B256}"/>
                  </a:ext>
                </a:extLst>
              </p:cNvPr>
              <p:cNvSpPr>
                <a:spLocks/>
              </p:cNvSpPr>
              <p:nvPr/>
            </p:nvSpPr>
            <p:spPr bwMode="auto">
              <a:xfrm>
                <a:off x="2400" y="1424"/>
                <a:ext cx="720" cy="72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CC00"/>
              </a:solidFill>
              <a:ln w="19050">
                <a:solidFill>
                  <a:schemeClr val="tx1"/>
                </a:solidFill>
                <a:round/>
                <a:headEnd/>
                <a:tailEnd/>
              </a:ln>
            </p:spPr>
            <p:txBody>
              <a:bodyPr wrap="none" anchor="ctr"/>
              <a:lstStyle/>
              <a:p>
                <a:endParaRPr lang="en-GB"/>
              </a:p>
            </p:txBody>
          </p:sp>
          <p:sp>
            <p:nvSpPr>
              <p:cNvPr id="14371" name="Arc 71">
                <a:extLst>
                  <a:ext uri="{FF2B5EF4-FFF2-40B4-BE49-F238E27FC236}">
                    <a16:creationId xmlns:a16="http://schemas.microsoft.com/office/drawing/2014/main" id="{9B787949-047D-0B49-B7F3-FA7809A6EAE5}"/>
                  </a:ext>
                </a:extLst>
              </p:cNvPr>
              <p:cNvSpPr>
                <a:spLocks/>
              </p:cNvSpPr>
              <p:nvPr/>
            </p:nvSpPr>
            <p:spPr bwMode="auto">
              <a:xfrm rot="10800000">
                <a:off x="2881" y="2433"/>
                <a:ext cx="720" cy="72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FFCC00"/>
              </a:solidFill>
              <a:ln w="19050">
                <a:solidFill>
                  <a:schemeClr val="tx1"/>
                </a:solidFill>
                <a:round/>
                <a:headEnd/>
                <a:tailEnd/>
              </a:ln>
            </p:spPr>
            <p:txBody>
              <a:bodyPr wrap="none" anchor="ctr"/>
              <a:lstStyle/>
              <a:p>
                <a:endParaRPr lang="en-GB"/>
              </a:p>
            </p:txBody>
          </p:sp>
          <p:sp>
            <p:nvSpPr>
              <p:cNvPr id="14372" name="Line 72">
                <a:extLst>
                  <a:ext uri="{FF2B5EF4-FFF2-40B4-BE49-F238E27FC236}">
                    <a16:creationId xmlns:a16="http://schemas.microsoft.com/office/drawing/2014/main" id="{7A38CCFD-DF2C-D242-AA98-853665A413BB}"/>
                  </a:ext>
                </a:extLst>
              </p:cNvPr>
              <p:cNvSpPr>
                <a:spLocks noChangeShapeType="1"/>
              </p:cNvSpPr>
              <p:nvPr/>
            </p:nvSpPr>
            <p:spPr bwMode="auto">
              <a:xfrm>
                <a:off x="2990" y="2144"/>
                <a:ext cx="0" cy="29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3" name="Line 73">
                <a:extLst>
                  <a:ext uri="{FF2B5EF4-FFF2-40B4-BE49-F238E27FC236}">
                    <a16:creationId xmlns:a16="http://schemas.microsoft.com/office/drawing/2014/main" id="{6D07FBF5-0957-F74E-A943-12443C83F4B8}"/>
                  </a:ext>
                </a:extLst>
              </p:cNvPr>
              <p:cNvSpPr>
                <a:spLocks noChangeShapeType="1"/>
              </p:cNvSpPr>
              <p:nvPr/>
            </p:nvSpPr>
            <p:spPr bwMode="auto">
              <a:xfrm>
                <a:off x="2933" y="2144"/>
                <a:ext cx="2" cy="28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4" name="Line 74">
                <a:extLst>
                  <a:ext uri="{FF2B5EF4-FFF2-40B4-BE49-F238E27FC236}">
                    <a16:creationId xmlns:a16="http://schemas.microsoft.com/office/drawing/2014/main" id="{80DA350C-4AEF-174F-A8BC-972629564554}"/>
                  </a:ext>
                </a:extLst>
              </p:cNvPr>
              <p:cNvSpPr>
                <a:spLocks noChangeShapeType="1"/>
              </p:cNvSpPr>
              <p:nvPr/>
            </p:nvSpPr>
            <p:spPr bwMode="auto">
              <a:xfrm flipH="1">
                <a:off x="3043" y="2151"/>
                <a:ext cx="1" cy="286"/>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5" name="Line 75">
                <a:extLst>
                  <a:ext uri="{FF2B5EF4-FFF2-40B4-BE49-F238E27FC236}">
                    <a16:creationId xmlns:a16="http://schemas.microsoft.com/office/drawing/2014/main" id="{748DFE82-170C-E14D-A767-F75DB25BEE36}"/>
                  </a:ext>
                </a:extLst>
              </p:cNvPr>
              <p:cNvSpPr>
                <a:spLocks noChangeShapeType="1"/>
              </p:cNvSpPr>
              <p:nvPr/>
            </p:nvSpPr>
            <p:spPr bwMode="auto">
              <a:xfrm flipV="1">
                <a:off x="3605" y="3030"/>
                <a:ext cx="797" cy="2"/>
              </a:xfrm>
              <a:prstGeom prst="line">
                <a:avLst/>
              </a:prstGeom>
              <a:noFill/>
              <a:ln w="28575">
                <a:solidFill>
                  <a:srgbClr val="FF0000"/>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en-GB"/>
              </a:p>
            </p:txBody>
          </p:sp>
          <p:sp>
            <p:nvSpPr>
              <p:cNvPr id="14376" name="Line 76">
                <a:extLst>
                  <a:ext uri="{FF2B5EF4-FFF2-40B4-BE49-F238E27FC236}">
                    <a16:creationId xmlns:a16="http://schemas.microsoft.com/office/drawing/2014/main" id="{CDE57060-90BB-974A-BD51-9F0A07C3882E}"/>
                  </a:ext>
                </a:extLst>
              </p:cNvPr>
              <p:cNvSpPr>
                <a:spLocks noChangeShapeType="1"/>
              </p:cNvSpPr>
              <p:nvPr/>
            </p:nvSpPr>
            <p:spPr bwMode="auto">
              <a:xfrm>
                <a:off x="3864" y="2802"/>
                <a:ext cx="0" cy="18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7" name="Line 77">
                <a:extLst>
                  <a:ext uri="{FF2B5EF4-FFF2-40B4-BE49-F238E27FC236}">
                    <a16:creationId xmlns:a16="http://schemas.microsoft.com/office/drawing/2014/main" id="{51BC0D9E-C5BF-C54D-8659-A355F85A278C}"/>
                  </a:ext>
                </a:extLst>
              </p:cNvPr>
              <p:cNvSpPr>
                <a:spLocks noChangeShapeType="1"/>
              </p:cNvSpPr>
              <p:nvPr/>
            </p:nvSpPr>
            <p:spPr bwMode="auto">
              <a:xfrm>
                <a:off x="3864" y="3080"/>
                <a:ext cx="0" cy="182"/>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4378" name="Line 78">
                <a:extLst>
                  <a:ext uri="{FF2B5EF4-FFF2-40B4-BE49-F238E27FC236}">
                    <a16:creationId xmlns:a16="http://schemas.microsoft.com/office/drawing/2014/main" id="{00B6F397-D0C8-8E46-8EE2-C77B773248F0}"/>
                  </a:ext>
                </a:extLst>
              </p:cNvPr>
              <p:cNvSpPr>
                <a:spLocks noChangeShapeType="1"/>
              </p:cNvSpPr>
              <p:nvPr/>
            </p:nvSpPr>
            <p:spPr bwMode="auto">
              <a:xfrm flipV="1">
                <a:off x="3602" y="2902"/>
                <a:ext cx="238" cy="58"/>
              </a:xfrm>
              <a:prstGeom prst="line">
                <a:avLst/>
              </a:prstGeom>
              <a:noFill/>
              <a:ln w="28575">
                <a:solidFill>
                  <a:srgbClr val="FF0000"/>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en-GB"/>
              </a:p>
            </p:txBody>
          </p:sp>
          <p:sp>
            <p:nvSpPr>
              <p:cNvPr id="14379" name="Line 79">
                <a:extLst>
                  <a:ext uri="{FF2B5EF4-FFF2-40B4-BE49-F238E27FC236}">
                    <a16:creationId xmlns:a16="http://schemas.microsoft.com/office/drawing/2014/main" id="{4042E912-BFC3-8542-A15A-D5481C690F3F}"/>
                  </a:ext>
                </a:extLst>
              </p:cNvPr>
              <p:cNvSpPr>
                <a:spLocks noChangeShapeType="1"/>
              </p:cNvSpPr>
              <p:nvPr/>
            </p:nvSpPr>
            <p:spPr bwMode="auto">
              <a:xfrm>
                <a:off x="3605" y="3094"/>
                <a:ext cx="235" cy="46"/>
              </a:xfrm>
              <a:prstGeom prst="line">
                <a:avLst/>
              </a:prstGeom>
              <a:noFill/>
              <a:ln w="28575">
                <a:solidFill>
                  <a:srgbClr val="FF0000"/>
                </a:solidFill>
                <a:round/>
                <a:headEnd/>
                <a:tailEnd type="triangle" w="med" len="sm"/>
              </a:ln>
              <a:extLst>
                <a:ext uri="{909E8E84-426E-40DD-AFC4-6F175D3DCCD1}">
                  <a14:hiddenFill xmlns:a14="http://schemas.microsoft.com/office/drawing/2010/main">
                    <a:noFill/>
                  </a14:hiddenFill>
                </a:ext>
              </a:extLst>
            </p:spPr>
            <p:txBody>
              <a:bodyPr wrap="none" anchor="ctr"/>
              <a:lstStyle/>
              <a:p>
                <a:endParaRPr lang="en-GB"/>
              </a:p>
            </p:txBody>
          </p:sp>
          <p:sp>
            <p:nvSpPr>
              <p:cNvPr id="14380" name="Text Box 80">
                <a:extLst>
                  <a:ext uri="{FF2B5EF4-FFF2-40B4-BE49-F238E27FC236}">
                    <a16:creationId xmlns:a16="http://schemas.microsoft.com/office/drawing/2014/main" id="{A881EA37-8CA6-D141-BAE1-17B54D6800E7}"/>
                  </a:ext>
                </a:extLst>
              </p:cNvPr>
              <p:cNvSpPr txBox="1">
                <a:spLocks noChangeArrowheads="1"/>
              </p:cNvSpPr>
              <p:nvPr/>
            </p:nvSpPr>
            <p:spPr bwMode="auto">
              <a:xfrm>
                <a:off x="2222" y="2622"/>
                <a:ext cx="68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pl-PL" altLang="es-ES" sz="1600"/>
                  <a:t>Magnetic </a:t>
                </a:r>
              </a:p>
              <a:p>
                <a:r>
                  <a:rPr lang="pl-PL" altLang="es-ES" sz="1600"/>
                  <a:t>Separator</a:t>
                </a:r>
                <a:endParaRPr lang="pl-PL" altLang="es-ES" sz="2000"/>
              </a:p>
            </p:txBody>
          </p:sp>
          <p:sp>
            <p:nvSpPr>
              <p:cNvPr id="14381" name="Text Box 81">
                <a:extLst>
                  <a:ext uri="{FF2B5EF4-FFF2-40B4-BE49-F238E27FC236}">
                    <a16:creationId xmlns:a16="http://schemas.microsoft.com/office/drawing/2014/main" id="{B104BBCB-A6B2-554B-9783-8E98F486EBAA}"/>
                  </a:ext>
                </a:extLst>
              </p:cNvPr>
              <p:cNvSpPr txBox="1">
                <a:spLocks noChangeArrowheads="1"/>
              </p:cNvSpPr>
              <p:nvPr/>
            </p:nvSpPr>
            <p:spPr bwMode="auto">
              <a:xfrm>
                <a:off x="3089" y="1494"/>
                <a:ext cx="781"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pl-PL" altLang="es-ES" sz="2000">
                    <a:solidFill>
                      <a:srgbClr val="FF0000"/>
                    </a:solidFill>
                  </a:rPr>
                  <a:t>Selection</a:t>
                </a:r>
                <a:endParaRPr lang="pl-PL" altLang="es-ES"/>
              </a:p>
            </p:txBody>
          </p:sp>
        </p:grpSp>
        <p:sp>
          <p:nvSpPr>
            <p:cNvPr id="14367" name="Arc 82">
              <a:extLst>
                <a:ext uri="{FF2B5EF4-FFF2-40B4-BE49-F238E27FC236}">
                  <a16:creationId xmlns:a16="http://schemas.microsoft.com/office/drawing/2014/main" id="{D146397E-1A4A-A84A-BFAA-6F28854C6CCB}"/>
                </a:ext>
              </a:extLst>
            </p:cNvPr>
            <p:cNvSpPr>
              <a:spLocks/>
            </p:cNvSpPr>
            <p:nvPr/>
          </p:nvSpPr>
          <p:spPr bwMode="auto">
            <a:xfrm>
              <a:off x="3792538" y="2663825"/>
              <a:ext cx="739775" cy="73977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EAEAEA"/>
            </a:solidFill>
            <a:ln w="19050">
              <a:solidFill>
                <a:schemeClr val="tx1"/>
              </a:solidFill>
              <a:round/>
              <a:headEnd/>
              <a:tailEnd/>
            </a:ln>
          </p:spPr>
          <p:txBody>
            <a:bodyPr wrap="none" anchor="ctr"/>
            <a:lstStyle/>
            <a:p>
              <a:endParaRPr lang="en-GB"/>
            </a:p>
          </p:txBody>
        </p:sp>
        <p:sp>
          <p:nvSpPr>
            <p:cNvPr id="14368" name="Arc 83">
              <a:extLst>
                <a:ext uri="{FF2B5EF4-FFF2-40B4-BE49-F238E27FC236}">
                  <a16:creationId xmlns:a16="http://schemas.microsoft.com/office/drawing/2014/main" id="{A9C2CAFF-A9E4-D348-972F-374F89CB09AB}"/>
                </a:ext>
              </a:extLst>
            </p:cNvPr>
            <p:cNvSpPr>
              <a:spLocks/>
            </p:cNvSpPr>
            <p:nvPr/>
          </p:nvSpPr>
          <p:spPr bwMode="auto">
            <a:xfrm rot="10800000">
              <a:off x="4978400" y="3848100"/>
              <a:ext cx="739775" cy="739775"/>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rgbClr val="EAEAEA"/>
            </a:solidFill>
            <a:ln w="19050">
              <a:solidFill>
                <a:schemeClr val="tx1"/>
              </a:solidFill>
              <a:round/>
              <a:headEnd/>
              <a:tailEnd/>
            </a:ln>
          </p:spPr>
          <p:txBody>
            <a:bodyPr rot="10800000" wrap="none" anchor="ctr"/>
            <a:lstStyle/>
            <a:p>
              <a:endParaRPr lang="en-GB"/>
            </a:p>
          </p:txBody>
        </p:sp>
        <p:cxnSp>
          <p:nvCxnSpPr>
            <p:cNvPr id="14369" name="AutoShape 84">
              <a:extLst>
                <a:ext uri="{FF2B5EF4-FFF2-40B4-BE49-F238E27FC236}">
                  <a16:creationId xmlns:a16="http://schemas.microsoft.com/office/drawing/2014/main" id="{4EE1C2BC-BDEF-CC4B-A2F0-D6C9B295D908}"/>
                </a:ext>
              </a:extLst>
            </p:cNvPr>
            <p:cNvCxnSpPr>
              <a:cxnSpLocks noChangeShapeType="1"/>
            </p:cNvCxnSpPr>
            <p:nvPr/>
          </p:nvCxnSpPr>
          <p:spPr bwMode="auto">
            <a:xfrm rot="10800000" flipH="1">
              <a:off x="4556125" y="3852863"/>
              <a:ext cx="403225" cy="0"/>
            </a:xfrm>
            <a:prstGeom prst="straightConnector1">
              <a:avLst/>
            </a:prstGeom>
            <a:noFill/>
            <a:ln w="19050">
              <a:solidFill>
                <a:schemeClr val="tx1"/>
              </a:solidFill>
              <a:round/>
              <a:headEnd/>
              <a:tailEnd/>
            </a:ln>
            <a:extLst>
              <a:ext uri="{909E8E84-426E-40DD-AFC4-6F175D3DCCD1}">
                <a14:hiddenFill xmlns:a14="http://schemas.microsoft.com/office/drawing/2010/main">
                  <a:noFill/>
                </a14:hiddenFill>
              </a:ext>
            </a:extLst>
          </p:spPr>
        </p:cxnSp>
      </p:grpSp>
      <p:sp>
        <p:nvSpPr>
          <p:cNvPr id="44" name="Prostokąt 44">
            <a:extLst>
              <a:ext uri="{FF2B5EF4-FFF2-40B4-BE49-F238E27FC236}">
                <a16:creationId xmlns:a16="http://schemas.microsoft.com/office/drawing/2014/main" id="{DA852F87-6F13-3E46-862F-94CEF63E27C9}"/>
              </a:ext>
            </a:extLst>
          </p:cNvPr>
          <p:cNvSpPr/>
          <p:nvPr/>
        </p:nvSpPr>
        <p:spPr>
          <a:xfrm rot="16200000">
            <a:off x="4987552" y="3174207"/>
            <a:ext cx="93663" cy="558800"/>
          </a:xfrm>
          <a:prstGeom prst="rect">
            <a:avLst/>
          </a:prstGeom>
          <a:solidFill>
            <a:srgbClr val="00FF99">
              <a:alpha val="54902"/>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5" name="Grupa 49">
            <a:extLst>
              <a:ext uri="{FF2B5EF4-FFF2-40B4-BE49-F238E27FC236}">
                <a16:creationId xmlns:a16="http://schemas.microsoft.com/office/drawing/2014/main" id="{47A0AF50-8DE4-0B4A-9494-D319B09FDB66}"/>
              </a:ext>
            </a:extLst>
          </p:cNvPr>
          <p:cNvGrpSpPr>
            <a:grpSpLocks/>
          </p:cNvGrpSpPr>
          <p:nvPr/>
        </p:nvGrpSpPr>
        <p:grpSpPr bwMode="auto">
          <a:xfrm>
            <a:off x="6644109" y="4376738"/>
            <a:ext cx="446087" cy="1169987"/>
            <a:chOff x="6346825" y="4535488"/>
            <a:chExt cx="446088" cy="1169987"/>
          </a:xfrm>
        </p:grpSpPr>
        <p:sp>
          <p:nvSpPr>
            <p:cNvPr id="46" name="Prostokąt 43">
              <a:extLst>
                <a:ext uri="{FF2B5EF4-FFF2-40B4-BE49-F238E27FC236}">
                  <a16:creationId xmlns:a16="http://schemas.microsoft.com/office/drawing/2014/main" id="{611A5D95-BDA1-5F4B-BCD2-7F88941EC746}"/>
                </a:ext>
              </a:extLst>
            </p:cNvPr>
            <p:cNvSpPr/>
            <p:nvPr/>
          </p:nvSpPr>
          <p:spPr>
            <a:xfrm>
              <a:off x="6510337" y="4535488"/>
              <a:ext cx="93663" cy="558800"/>
            </a:xfrm>
            <a:prstGeom prst="rect">
              <a:avLst/>
            </a:prstGeom>
            <a:solidFill>
              <a:srgbClr val="00FF99">
                <a:alpha val="54902"/>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0" name="Łącznik prosty ze strzałką 51">
              <a:extLst>
                <a:ext uri="{FF2B5EF4-FFF2-40B4-BE49-F238E27FC236}">
                  <a16:creationId xmlns:a16="http://schemas.microsoft.com/office/drawing/2014/main" id="{E40031A9-A047-D140-9C9F-EF209091DBF4}"/>
                </a:ext>
              </a:extLst>
            </p:cNvPr>
            <p:cNvCxnSpPr/>
            <p:nvPr/>
          </p:nvCxnSpPr>
          <p:spPr>
            <a:xfrm rot="16200000" flipH="1">
              <a:off x="6395243" y="5296694"/>
              <a:ext cx="315913" cy="952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4362" name="pole tekstowe 52">
              <a:extLst>
                <a:ext uri="{FF2B5EF4-FFF2-40B4-BE49-F238E27FC236}">
                  <a16:creationId xmlns:a16="http://schemas.microsoft.com/office/drawing/2014/main" id="{E4C97CB5-8107-7046-9B4A-A974D4A1644D}"/>
                </a:ext>
              </a:extLst>
            </p:cNvPr>
            <p:cNvSpPr txBox="1">
              <a:spLocks noChangeArrowheads="1"/>
            </p:cNvSpPr>
            <p:nvPr/>
          </p:nvSpPr>
          <p:spPr bwMode="auto">
            <a:xfrm>
              <a:off x="6346825" y="5367338"/>
              <a:ext cx="4460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pl-PL" altLang="es-ES" sz="1600">
                  <a:solidFill>
                    <a:srgbClr val="006699"/>
                  </a:solidFill>
                  <a:latin typeface="Symbol" pitchFamily="2" charset="2"/>
                </a:rPr>
                <a:t>D</a:t>
              </a:r>
              <a:r>
                <a:rPr lang="pl-PL" altLang="es-ES" sz="1600">
                  <a:solidFill>
                    <a:srgbClr val="006699"/>
                  </a:solidFill>
                </a:rPr>
                <a:t>E</a:t>
              </a:r>
              <a:endParaRPr lang="en-US" altLang="es-ES" sz="1600">
                <a:solidFill>
                  <a:srgbClr val="006699"/>
                </a:solidFill>
              </a:endParaRPr>
            </a:p>
          </p:txBody>
        </p:sp>
      </p:grpSp>
      <p:sp>
        <p:nvSpPr>
          <p:cNvPr id="14353" name="TextBox 51">
            <a:extLst>
              <a:ext uri="{FF2B5EF4-FFF2-40B4-BE49-F238E27FC236}">
                <a16:creationId xmlns:a16="http://schemas.microsoft.com/office/drawing/2014/main" id="{516F80F5-767B-CA47-AD6D-9A0A3F209F57}"/>
              </a:ext>
            </a:extLst>
          </p:cNvPr>
          <p:cNvSpPr txBox="1">
            <a:spLocks noChangeArrowheads="1"/>
          </p:cNvSpPr>
          <p:nvPr/>
        </p:nvSpPr>
        <p:spPr bwMode="auto">
          <a:xfrm>
            <a:off x="2948409" y="2781300"/>
            <a:ext cx="11525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pl-PL" altLang="es-ES" sz="1800" b="1">
                <a:latin typeface="Times New Roman" panose="02020603050405020304" pitchFamily="18" charset="0"/>
              </a:rPr>
              <a:t>Thin target</a:t>
            </a:r>
            <a:endParaRPr lang="pl-PL" altLang="es-ES" sz="1800">
              <a:latin typeface="Calibri" panose="020F0502020204030204" pitchFamily="34" charset="0"/>
            </a:endParaRPr>
          </a:p>
        </p:txBody>
      </p:sp>
      <p:pic>
        <p:nvPicPr>
          <p:cNvPr id="14354" name="Imagen 2">
            <a:extLst>
              <a:ext uri="{FF2B5EF4-FFF2-40B4-BE49-F238E27FC236}">
                <a16:creationId xmlns:a16="http://schemas.microsoft.com/office/drawing/2014/main" id="{2C1F4946-6124-C948-982B-256FDCAB7F0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59821" y="3068638"/>
            <a:ext cx="13335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5" name="CuadroTexto 12">
            <a:extLst>
              <a:ext uri="{FF2B5EF4-FFF2-40B4-BE49-F238E27FC236}">
                <a16:creationId xmlns:a16="http://schemas.microsoft.com/office/drawing/2014/main" id="{874401B5-E756-FF46-80D6-809984B94D21}"/>
              </a:ext>
            </a:extLst>
          </p:cNvPr>
          <p:cNvSpPr txBox="1">
            <a:spLocks noChangeArrowheads="1"/>
          </p:cNvSpPr>
          <p:nvPr/>
        </p:nvSpPr>
        <p:spPr bwMode="auto">
          <a:xfrm>
            <a:off x="3597696" y="3284538"/>
            <a:ext cx="12239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s-ES" altLang="es-ES" sz="1800" dirty="0" err="1">
                <a:latin typeface="Calibri" panose="020F0502020204030204" pitchFamily="34" charset="0"/>
              </a:rPr>
              <a:t>Degrader</a:t>
            </a:r>
            <a:endParaRPr lang="es-ES" altLang="es-ES" sz="1800" dirty="0">
              <a:latin typeface="Calibri" panose="020F0502020204030204" pitchFamily="34" charset="0"/>
            </a:endParaRPr>
          </a:p>
        </p:txBody>
      </p:sp>
      <p:cxnSp>
        <p:nvCxnSpPr>
          <p:cNvPr id="49" name="Conector recto de flecha 48">
            <a:extLst>
              <a:ext uri="{FF2B5EF4-FFF2-40B4-BE49-F238E27FC236}">
                <a16:creationId xmlns:a16="http://schemas.microsoft.com/office/drawing/2014/main" id="{17D5D255-71AB-8A44-96EA-48E333599D83}"/>
              </a:ext>
            </a:extLst>
          </p:cNvPr>
          <p:cNvCxnSpPr>
            <a:cxnSpLocks noChangeShapeType="1"/>
          </p:cNvCxnSpPr>
          <p:nvPr/>
        </p:nvCxnSpPr>
        <p:spPr bwMode="auto">
          <a:xfrm>
            <a:off x="4922835" y="1889126"/>
            <a:ext cx="330624" cy="1035049"/>
          </a:xfrm>
          <a:prstGeom prst="straightConnector1">
            <a:avLst/>
          </a:prstGeom>
          <a:noFill/>
          <a:ln w="28575">
            <a:solidFill>
              <a:srgbClr val="FFFF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pic>
        <p:nvPicPr>
          <p:cNvPr id="14358" name="Imagen 52">
            <a:extLst>
              <a:ext uri="{FF2B5EF4-FFF2-40B4-BE49-F238E27FC236}">
                <a16:creationId xmlns:a16="http://schemas.microsoft.com/office/drawing/2014/main" id="{A1449D40-14F6-F34F-827A-C8A229343C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05534" y="5005388"/>
            <a:ext cx="24003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5" name="Conector recto de flecha 54">
            <a:extLst>
              <a:ext uri="{FF2B5EF4-FFF2-40B4-BE49-F238E27FC236}">
                <a16:creationId xmlns:a16="http://schemas.microsoft.com/office/drawing/2014/main" id="{E85C0645-1A2F-DA43-8978-75309CD51645}"/>
              </a:ext>
            </a:extLst>
          </p:cNvPr>
          <p:cNvCxnSpPr>
            <a:cxnSpLocks noChangeShapeType="1"/>
          </p:cNvCxnSpPr>
          <p:nvPr/>
        </p:nvCxnSpPr>
        <p:spPr bwMode="auto">
          <a:xfrm flipH="1">
            <a:off x="5037559" y="4652963"/>
            <a:ext cx="647700" cy="792162"/>
          </a:xfrm>
          <a:prstGeom prst="straightConnector1">
            <a:avLst/>
          </a:prstGeom>
          <a:noFill/>
          <a:ln w="28575">
            <a:solidFill>
              <a:srgbClr val="FFFF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2" name="CuadroTexto 1">
            <a:extLst>
              <a:ext uri="{FF2B5EF4-FFF2-40B4-BE49-F238E27FC236}">
                <a16:creationId xmlns:a16="http://schemas.microsoft.com/office/drawing/2014/main" id="{74F286A6-2EF8-C642-8D85-CE7035D4AA44}"/>
              </a:ext>
            </a:extLst>
          </p:cNvPr>
          <p:cNvSpPr txBox="1"/>
          <p:nvPr/>
        </p:nvSpPr>
        <p:spPr>
          <a:xfrm>
            <a:off x="92088" y="1171852"/>
            <a:ext cx="2702740" cy="369332"/>
          </a:xfrm>
          <a:prstGeom prst="rect">
            <a:avLst/>
          </a:prstGeom>
          <a:noFill/>
        </p:spPr>
        <p:txBody>
          <a:bodyPr wrap="square" rtlCol="0">
            <a:spAutoFit/>
          </a:bodyPr>
          <a:lstStyle/>
          <a:p>
            <a:r>
              <a:rPr lang="en-GB" b="1" dirty="0">
                <a:solidFill>
                  <a:srgbClr val="000090"/>
                </a:solidFill>
              </a:rPr>
              <a:t>Develop in the late 80’s</a:t>
            </a:r>
          </a:p>
        </p:txBody>
      </p:sp>
      <p:pic>
        <p:nvPicPr>
          <p:cNvPr id="54" name="Picture 5">
            <a:extLst>
              <a:ext uri="{FF2B5EF4-FFF2-40B4-BE49-F238E27FC236}">
                <a16:creationId xmlns:a16="http://schemas.microsoft.com/office/drawing/2014/main" id="{44C990EB-C649-DA4F-A954-3A3F5D685486}"/>
              </a:ext>
            </a:extLst>
          </p:cNvPr>
          <p:cNvPicPr>
            <a:picLocks noChangeAspect="1"/>
          </p:cNvPicPr>
          <p:nvPr/>
        </p:nvPicPr>
        <p:blipFill>
          <a:blip r:embed="rId5"/>
          <a:stretch>
            <a:fillRect/>
          </a:stretch>
        </p:blipFill>
        <p:spPr>
          <a:xfrm>
            <a:off x="26021" y="3941435"/>
            <a:ext cx="2575511" cy="1931633"/>
          </a:xfrm>
          <a:prstGeom prst="rect">
            <a:avLst/>
          </a:prstGeom>
        </p:spPr>
      </p:pic>
      <p:sp>
        <p:nvSpPr>
          <p:cNvPr id="3" name="CuadroTexto 2">
            <a:extLst>
              <a:ext uri="{FF2B5EF4-FFF2-40B4-BE49-F238E27FC236}">
                <a16:creationId xmlns:a16="http://schemas.microsoft.com/office/drawing/2014/main" id="{0BAFF7EE-10CA-6346-BBBF-DCE658FA2E0D}"/>
              </a:ext>
            </a:extLst>
          </p:cNvPr>
          <p:cNvSpPr txBox="1"/>
          <p:nvPr/>
        </p:nvSpPr>
        <p:spPr>
          <a:xfrm>
            <a:off x="2287069" y="3268335"/>
            <a:ext cx="2230730" cy="369332"/>
          </a:xfrm>
          <a:prstGeom prst="rect">
            <a:avLst/>
          </a:prstGeom>
          <a:noFill/>
        </p:spPr>
        <p:txBody>
          <a:bodyPr wrap="square" rtlCol="0">
            <a:spAutoFit/>
          </a:bodyPr>
          <a:lstStyle/>
          <a:p>
            <a:r>
              <a:rPr lang="en-GB" dirty="0" err="1"/>
              <a:t>Bevalac</a:t>
            </a:r>
            <a:endParaRPr lang="en-GB" dirty="0"/>
          </a:p>
        </p:txBody>
      </p:sp>
      <p:sp>
        <p:nvSpPr>
          <p:cNvPr id="56" name="TextBox 6">
            <a:extLst>
              <a:ext uri="{FF2B5EF4-FFF2-40B4-BE49-F238E27FC236}">
                <a16:creationId xmlns:a16="http://schemas.microsoft.com/office/drawing/2014/main" id="{D3CFBAD3-2A1F-1E4E-8903-BE49B0BCC8A7}"/>
              </a:ext>
            </a:extLst>
          </p:cNvPr>
          <p:cNvSpPr txBox="1"/>
          <p:nvPr/>
        </p:nvSpPr>
        <p:spPr>
          <a:xfrm>
            <a:off x="26021" y="5910987"/>
            <a:ext cx="2785049" cy="923330"/>
          </a:xfrm>
          <a:prstGeom prst="rect">
            <a:avLst/>
          </a:prstGeom>
          <a:solidFill>
            <a:srgbClr val="FFFAA4"/>
          </a:solidFill>
        </p:spPr>
        <p:txBody>
          <a:bodyPr wrap="square" rtlCol="0">
            <a:spAutoFit/>
          </a:bodyPr>
          <a:lstStyle/>
          <a:p>
            <a:pPr algn="ctr"/>
            <a:r>
              <a:rPr lang="en-GB" dirty="0">
                <a:latin typeface="Times New Roman" panose="02020603050405020304" pitchFamily="18" charset="0"/>
                <a:cs typeface="Times New Roman" panose="02020603050405020304" pitchFamily="18" charset="0"/>
              </a:rPr>
              <a:t>Particle stability of 15 earlier unobserved nuclides from </a:t>
            </a:r>
            <a:r>
              <a:rPr lang="en-GB" baseline="30000" dirty="0">
                <a:latin typeface="Times New Roman" panose="02020603050405020304" pitchFamily="18" charset="0"/>
                <a:cs typeface="Times New Roman" panose="02020603050405020304" pitchFamily="18" charset="0"/>
              </a:rPr>
              <a:t>22</a:t>
            </a:r>
            <a:r>
              <a:rPr lang="en-GB" dirty="0">
                <a:latin typeface="Times New Roman" panose="02020603050405020304" pitchFamily="18" charset="0"/>
                <a:cs typeface="Times New Roman" panose="02020603050405020304" pitchFamily="18" charset="0"/>
              </a:rPr>
              <a:t>N to </a:t>
            </a:r>
            <a:r>
              <a:rPr lang="en-GB" baseline="30000" dirty="0">
                <a:latin typeface="Times New Roman" panose="02020603050405020304" pitchFamily="18" charset="0"/>
                <a:cs typeface="Times New Roman" panose="02020603050405020304" pitchFamily="18" charset="0"/>
              </a:rPr>
              <a:t>44,45</a:t>
            </a:r>
            <a:r>
              <a:rPr lang="en-GB" dirty="0">
                <a:latin typeface="Times New Roman" panose="02020603050405020304" pitchFamily="18" charset="0"/>
                <a:cs typeface="Times New Roman" panose="02020603050405020304" pitchFamily="18" charset="0"/>
              </a:rPr>
              <a:t>Cl.</a:t>
            </a:r>
          </a:p>
        </p:txBody>
      </p:sp>
      <p:sp>
        <p:nvSpPr>
          <p:cNvPr id="57" name="TextBox 1">
            <a:extLst>
              <a:ext uri="{FF2B5EF4-FFF2-40B4-BE49-F238E27FC236}">
                <a16:creationId xmlns:a16="http://schemas.microsoft.com/office/drawing/2014/main" id="{D15E1FF7-0DDC-1046-BBD3-436AA8EF5CDC}"/>
              </a:ext>
            </a:extLst>
          </p:cNvPr>
          <p:cNvSpPr txBox="1"/>
          <p:nvPr/>
        </p:nvSpPr>
        <p:spPr>
          <a:xfrm>
            <a:off x="0" y="3917752"/>
            <a:ext cx="2419519" cy="276999"/>
          </a:xfrm>
          <a:prstGeom prst="rect">
            <a:avLst/>
          </a:prstGeom>
          <a:solidFill>
            <a:srgbClr val="FFFAA4"/>
          </a:solidFill>
        </p:spPr>
        <p:txBody>
          <a:bodyPr wrap="square" rtlCol="0">
            <a:spAutoFit/>
          </a:bodyPr>
          <a:lstStyle/>
          <a:p>
            <a:pPr algn="ctr"/>
            <a:r>
              <a:rPr lang="sv-SE" sz="1200" dirty="0" err="1">
                <a:latin typeface="Times New Roman" panose="02020603050405020304" pitchFamily="18" charset="0"/>
                <a:cs typeface="Times New Roman" panose="02020603050405020304" pitchFamily="18" charset="0"/>
              </a:rPr>
              <a:t>Phys.Rev</a:t>
            </a:r>
            <a:r>
              <a:rPr lang="sv-SE" sz="1200" dirty="0">
                <a:latin typeface="Times New Roman" panose="02020603050405020304" pitchFamily="18" charset="0"/>
                <a:cs typeface="Times New Roman" panose="02020603050405020304" pitchFamily="18" charset="0"/>
              </a:rPr>
              <a:t>. Lett. </a:t>
            </a:r>
            <a:r>
              <a:rPr lang="sv-SE" sz="1200" b="1" dirty="0">
                <a:latin typeface="Times New Roman" panose="02020603050405020304" pitchFamily="18" charset="0"/>
                <a:cs typeface="Times New Roman" panose="02020603050405020304" pitchFamily="18" charset="0"/>
              </a:rPr>
              <a:t>43</a:t>
            </a:r>
            <a:r>
              <a:rPr lang="sv-SE" sz="1200" dirty="0">
                <a:latin typeface="Times New Roman" panose="02020603050405020304" pitchFamily="18" charset="0"/>
                <a:cs typeface="Times New Roman" panose="02020603050405020304" pitchFamily="18" charset="0"/>
              </a:rPr>
              <a:t>, 1859 (1979).</a:t>
            </a:r>
          </a:p>
        </p:txBody>
      </p:sp>
      <p:pic>
        <p:nvPicPr>
          <p:cNvPr id="58" name="Picture 4" descr="FRAG-fission-scheme-HF">
            <a:extLst>
              <a:ext uri="{FF2B5EF4-FFF2-40B4-BE49-F238E27FC236}">
                <a16:creationId xmlns:a16="http://schemas.microsoft.com/office/drawing/2014/main" id="{F0FEC23A-9CDD-B548-8406-9A379332BE58}"/>
              </a:ext>
            </a:extLst>
          </p:cNvPr>
          <p:cNvPicPr>
            <a:picLocks noChangeAspect="1" noChangeArrowheads="1"/>
          </p:cNvPicPr>
          <p:nvPr/>
        </p:nvPicPr>
        <p:blipFill>
          <a:blip r:embed="rId6"/>
          <a:srcRect/>
          <a:stretch>
            <a:fillRect/>
          </a:stretch>
        </p:blipFill>
        <p:spPr bwMode="auto">
          <a:xfrm>
            <a:off x="6546140" y="197225"/>
            <a:ext cx="2313147" cy="3460376"/>
          </a:xfrm>
          <a:prstGeom prst="rect">
            <a:avLst/>
          </a:prstGeom>
          <a:noFill/>
        </p:spPr>
      </p:pic>
      <p:sp>
        <p:nvSpPr>
          <p:cNvPr id="4" name="Marcador de pie de página 3">
            <a:extLst>
              <a:ext uri="{FF2B5EF4-FFF2-40B4-BE49-F238E27FC236}">
                <a16:creationId xmlns:a16="http://schemas.microsoft.com/office/drawing/2014/main" id="{A6D8FC19-975A-694C-BC31-487744085058}"/>
              </a:ext>
            </a:extLst>
          </p:cNvPr>
          <p:cNvSpPr>
            <a:spLocks noGrp="1"/>
          </p:cNvSpPr>
          <p:nvPr>
            <p:ph type="ftr" sz="quarter" idx="3"/>
          </p:nvPr>
        </p:nvSpPr>
        <p:spPr/>
        <p:txBody>
          <a:bodyPr/>
          <a:lstStyle/>
          <a:p>
            <a:pPr algn="l">
              <a:defRPr/>
            </a:pPr>
            <a:r>
              <a:rPr lang="es-ES_tradnl"/>
              <a:t>María J. Gª Borge – IUPAP WG.9 Nuclear Science Symposium, London, UK, August 2 - 3, 2019</a:t>
            </a:r>
            <a:endParaRPr lang="es-ES" dirty="0"/>
          </a:p>
        </p:txBody>
      </p:sp>
    </p:spTree>
    <p:extLst>
      <p:ext uri="{BB962C8B-B14F-4D97-AF65-F5344CB8AC3E}">
        <p14:creationId xmlns:p14="http://schemas.microsoft.com/office/powerpoint/2010/main" val="1076715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6200"/>
            <a:ext cx="8229600" cy="762000"/>
          </a:xfrm>
        </p:spPr>
        <p:txBody>
          <a:bodyPr/>
          <a:lstStyle/>
          <a:p>
            <a:r>
              <a:rPr lang="es-ES_tradnl" dirty="0" err="1"/>
              <a:t>Different</a:t>
            </a:r>
            <a:r>
              <a:rPr lang="es-ES_tradnl" dirty="0"/>
              <a:t> </a:t>
            </a:r>
            <a:r>
              <a:rPr lang="es-ES_tradnl" dirty="0" err="1"/>
              <a:t>Spectrometer</a:t>
            </a:r>
            <a:endParaRPr lang="es-ES_tradnl" dirty="0"/>
          </a:p>
        </p:txBody>
      </p:sp>
      <p:pic>
        <p:nvPicPr>
          <p:cNvPr id="5" name="Picture 7" descr="a1900spectro;jpeg"/>
          <p:cNvPicPr>
            <a:picLocks noChangeAspect="1" noChangeArrowheads="1"/>
          </p:cNvPicPr>
          <p:nvPr/>
        </p:nvPicPr>
        <p:blipFill>
          <a:blip r:embed="rId2"/>
          <a:srcRect/>
          <a:stretch>
            <a:fillRect/>
          </a:stretch>
        </p:blipFill>
        <p:spPr bwMode="auto">
          <a:xfrm>
            <a:off x="92080" y="3810001"/>
            <a:ext cx="5620041" cy="2590799"/>
          </a:xfrm>
          <a:prstGeom prst="rect">
            <a:avLst/>
          </a:prstGeom>
          <a:noFill/>
        </p:spPr>
      </p:pic>
      <p:sp>
        <p:nvSpPr>
          <p:cNvPr id="6" name="CuadroTexto 5"/>
          <p:cNvSpPr txBox="1"/>
          <p:nvPr/>
        </p:nvSpPr>
        <p:spPr>
          <a:xfrm>
            <a:off x="228600" y="3962400"/>
            <a:ext cx="3200400" cy="400110"/>
          </a:xfrm>
          <a:prstGeom prst="rect">
            <a:avLst/>
          </a:prstGeom>
          <a:solidFill>
            <a:srgbClr val="ECFFFF"/>
          </a:solidFill>
        </p:spPr>
        <p:txBody>
          <a:bodyPr wrap="square" rtlCol="0">
            <a:spAutoFit/>
          </a:bodyPr>
          <a:lstStyle/>
          <a:p>
            <a:r>
              <a:rPr lang="es-ES_tradnl" sz="2000" b="1" dirty="0" err="1">
                <a:solidFill>
                  <a:srgbClr val="34A7B0"/>
                </a:solidFill>
              </a:rPr>
              <a:t>Spectrometer</a:t>
            </a:r>
            <a:r>
              <a:rPr lang="es-ES_tradnl" sz="2000" b="1" dirty="0">
                <a:solidFill>
                  <a:srgbClr val="34A7B0"/>
                </a:solidFill>
              </a:rPr>
              <a:t> A1900 @ MSU</a:t>
            </a:r>
          </a:p>
        </p:txBody>
      </p:sp>
      <p:pic>
        <p:nvPicPr>
          <p:cNvPr id="9"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675" y="931862"/>
            <a:ext cx="5953125" cy="318293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10" name="CuadroTexto 9"/>
          <p:cNvSpPr txBox="1"/>
          <p:nvPr/>
        </p:nvSpPr>
        <p:spPr>
          <a:xfrm>
            <a:off x="381000" y="762000"/>
            <a:ext cx="3200400" cy="400110"/>
          </a:xfrm>
          <a:prstGeom prst="rect">
            <a:avLst/>
          </a:prstGeom>
          <a:solidFill>
            <a:srgbClr val="ECFFFF"/>
          </a:solidFill>
        </p:spPr>
        <p:txBody>
          <a:bodyPr wrap="square" rtlCol="0">
            <a:spAutoFit/>
          </a:bodyPr>
          <a:lstStyle/>
          <a:p>
            <a:r>
              <a:rPr lang="es-ES_tradnl" sz="2000" b="1" dirty="0" err="1">
                <a:solidFill>
                  <a:srgbClr val="34A7B0"/>
                </a:solidFill>
              </a:rPr>
              <a:t>Spectrometer</a:t>
            </a:r>
            <a:r>
              <a:rPr lang="es-ES_tradnl" sz="2000" b="1" dirty="0">
                <a:solidFill>
                  <a:srgbClr val="34A7B0"/>
                </a:solidFill>
              </a:rPr>
              <a:t> LISE @ GANIL</a:t>
            </a:r>
          </a:p>
        </p:txBody>
      </p:sp>
      <p:pic>
        <p:nvPicPr>
          <p:cNvPr id="7" name="Imagen 6"/>
          <p:cNvPicPr>
            <a:picLocks noChangeAspect="1"/>
          </p:cNvPicPr>
          <p:nvPr/>
        </p:nvPicPr>
        <p:blipFill>
          <a:blip r:embed="rId4">
            <a:clrChange>
              <a:clrFrom>
                <a:srgbClr val="FFFFFF"/>
              </a:clrFrom>
              <a:clrTo>
                <a:srgbClr val="FFFFFF">
                  <a:alpha val="0"/>
                </a:srgbClr>
              </a:clrTo>
            </a:clrChange>
          </a:blip>
          <a:stretch>
            <a:fillRect/>
          </a:stretch>
        </p:blipFill>
        <p:spPr>
          <a:xfrm>
            <a:off x="5715000" y="965200"/>
            <a:ext cx="3460420" cy="3606800"/>
          </a:xfrm>
          <a:prstGeom prst="rect">
            <a:avLst/>
          </a:prstGeom>
        </p:spPr>
      </p:pic>
      <p:sp>
        <p:nvSpPr>
          <p:cNvPr id="8" name="CuadroTexto 7"/>
          <p:cNvSpPr txBox="1"/>
          <p:nvPr/>
        </p:nvSpPr>
        <p:spPr>
          <a:xfrm>
            <a:off x="7848600" y="1143000"/>
            <a:ext cx="914400" cy="369332"/>
          </a:xfrm>
          <a:prstGeom prst="rect">
            <a:avLst/>
          </a:prstGeom>
          <a:noFill/>
        </p:spPr>
        <p:txBody>
          <a:bodyPr wrap="square" rtlCol="0">
            <a:spAutoFit/>
          </a:bodyPr>
          <a:lstStyle/>
          <a:p>
            <a:r>
              <a:rPr lang="es-ES_tradnl" dirty="0"/>
              <a:t>GANIL</a:t>
            </a:r>
          </a:p>
        </p:txBody>
      </p:sp>
      <p:sp>
        <p:nvSpPr>
          <p:cNvPr id="3" name="CuadroTexto 2">
            <a:extLst>
              <a:ext uri="{FF2B5EF4-FFF2-40B4-BE49-F238E27FC236}">
                <a16:creationId xmlns:a16="http://schemas.microsoft.com/office/drawing/2014/main" id="{10FE8AE5-7434-47C2-3178-8170CE7B70BB}"/>
              </a:ext>
            </a:extLst>
          </p:cNvPr>
          <p:cNvSpPr txBox="1"/>
          <p:nvPr/>
        </p:nvSpPr>
        <p:spPr>
          <a:xfrm>
            <a:off x="6444208" y="4797152"/>
            <a:ext cx="2318792" cy="369332"/>
          </a:xfrm>
          <a:prstGeom prst="rect">
            <a:avLst/>
          </a:prstGeom>
          <a:noFill/>
        </p:spPr>
        <p:txBody>
          <a:bodyPr wrap="square" rtlCol="0">
            <a:spAutoFit/>
          </a:bodyPr>
          <a:lstStyle/>
          <a:p>
            <a:r>
              <a:rPr lang="en-GB" dirty="0">
                <a:solidFill>
                  <a:srgbClr val="FF0000"/>
                </a:solidFill>
              </a:rPr>
              <a:t>Talk of T. </a:t>
            </a:r>
            <a:r>
              <a:rPr lang="en-GB" dirty="0" err="1">
                <a:solidFill>
                  <a:srgbClr val="FF0000"/>
                </a:solidFill>
              </a:rPr>
              <a:t>Kurtukian</a:t>
            </a:r>
            <a:r>
              <a:rPr lang="en-GB" dirty="0">
                <a:solidFill>
                  <a:srgbClr val="FF0000"/>
                </a:solidFill>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Sp2-picture1"/>
          <p:cNvPicPr>
            <a:picLocks noChangeAspect="1" noChangeArrowheads="1"/>
          </p:cNvPicPr>
          <p:nvPr/>
        </p:nvPicPr>
        <p:blipFill>
          <a:blip r:embed="rId3"/>
          <a:srcRect/>
          <a:stretch>
            <a:fillRect/>
          </a:stretch>
        </p:blipFill>
        <p:spPr bwMode="auto">
          <a:xfrm>
            <a:off x="0" y="661988"/>
            <a:ext cx="9144000" cy="6196012"/>
          </a:xfrm>
          <a:prstGeom prst="rect">
            <a:avLst/>
          </a:prstGeom>
          <a:noFill/>
          <a:ln w="9525">
            <a:noFill/>
            <a:miter lim="800000"/>
            <a:headEnd/>
            <a:tailEnd/>
          </a:ln>
        </p:spPr>
      </p:pic>
      <p:sp>
        <p:nvSpPr>
          <p:cNvPr id="15363" name="Text Box 3"/>
          <p:cNvSpPr txBox="1">
            <a:spLocks noChangeArrowheads="1"/>
          </p:cNvSpPr>
          <p:nvPr/>
        </p:nvSpPr>
        <p:spPr bwMode="auto">
          <a:xfrm>
            <a:off x="2543907" y="0"/>
            <a:ext cx="3635530" cy="584776"/>
          </a:xfrm>
          <a:prstGeom prst="rect">
            <a:avLst/>
          </a:prstGeom>
          <a:noFill/>
          <a:ln w="9525">
            <a:noFill/>
            <a:miter lim="800000"/>
            <a:headEnd/>
            <a:tailEnd/>
          </a:ln>
          <a:effectLst/>
        </p:spPr>
        <p:txBody>
          <a:bodyPr wrap="none">
            <a:prstTxWarp prst="textNoShape">
              <a:avLst/>
            </a:prstTxWarp>
            <a:spAutoFit/>
          </a:bodyPr>
          <a:lstStyle/>
          <a:p>
            <a:pPr>
              <a:spcBef>
                <a:spcPct val="50000"/>
              </a:spcBef>
              <a:defRPr/>
            </a:pPr>
            <a:r>
              <a:rPr lang="en-US" sz="3200" b="1" dirty="0">
                <a:solidFill>
                  <a:srgbClr val="262699"/>
                </a:solidFill>
                <a:effectLst>
                  <a:outerShdw blurRad="38100" dist="38100" dir="2700000" algn="tl">
                    <a:srgbClr val="DDDDDD"/>
                  </a:outerShdw>
                </a:effectLst>
                <a:latin typeface="Arial" charset="0"/>
              </a:rPr>
              <a:t>GANIL / SPIRAL 2 </a:t>
            </a:r>
            <a:endParaRPr lang="en-GB" sz="3200" b="1" dirty="0">
              <a:solidFill>
                <a:srgbClr val="262699"/>
              </a:solidFill>
              <a:effectLst>
                <a:outerShdw blurRad="38100" dist="38100" dir="2700000" algn="tl">
                  <a:srgbClr val="DDDDDD"/>
                </a:outerShdw>
              </a:effectLst>
              <a:latin typeface="Arial" charset="0"/>
            </a:endParaRPr>
          </a:p>
        </p:txBody>
      </p:sp>
      <p:grpSp>
        <p:nvGrpSpPr>
          <p:cNvPr id="2" name="Group 4"/>
          <p:cNvGrpSpPr>
            <a:grpSpLocks/>
          </p:cNvGrpSpPr>
          <p:nvPr/>
        </p:nvGrpSpPr>
        <p:grpSpPr bwMode="auto">
          <a:xfrm>
            <a:off x="5471748" y="4865688"/>
            <a:ext cx="3897313" cy="1363662"/>
            <a:chOff x="3447" y="3065"/>
            <a:chExt cx="2455" cy="859"/>
          </a:xfrm>
        </p:grpSpPr>
        <p:sp>
          <p:nvSpPr>
            <p:cNvPr id="43054" name="Text Box 5"/>
            <p:cNvSpPr txBox="1">
              <a:spLocks noChangeArrowheads="1"/>
            </p:cNvSpPr>
            <p:nvPr/>
          </p:nvSpPr>
          <p:spPr bwMode="auto">
            <a:xfrm>
              <a:off x="3781" y="3517"/>
              <a:ext cx="2121" cy="407"/>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8E20E"/>
                  </a:solidFill>
                  <a:latin typeface="Arial" charset="0"/>
                </a:rPr>
                <a:t>LINAG </a:t>
              </a:r>
            </a:p>
            <a:p>
              <a:r>
                <a:rPr lang="en-US" sz="1600">
                  <a:solidFill>
                    <a:srgbClr val="F8E20E"/>
                  </a:solidFill>
                  <a:latin typeface="Arial" charset="0"/>
                </a:rPr>
                <a:t>(high intensity d and stable beams)</a:t>
              </a:r>
              <a:endParaRPr lang="en-GB" sz="1600">
                <a:solidFill>
                  <a:srgbClr val="F8E20E"/>
                </a:solidFill>
                <a:latin typeface="Arial" charset="0"/>
              </a:endParaRPr>
            </a:p>
          </p:txBody>
        </p:sp>
        <p:sp>
          <p:nvSpPr>
            <p:cNvPr id="43055" name="Line 6"/>
            <p:cNvSpPr>
              <a:spLocks noChangeShapeType="1"/>
            </p:cNvSpPr>
            <p:nvPr/>
          </p:nvSpPr>
          <p:spPr bwMode="auto">
            <a:xfrm flipH="1" flipV="1">
              <a:off x="3447" y="3065"/>
              <a:ext cx="353" cy="503"/>
            </a:xfrm>
            <a:prstGeom prst="line">
              <a:avLst/>
            </a:prstGeom>
            <a:noFill/>
            <a:ln w="38100">
              <a:solidFill>
                <a:srgbClr val="FFFF00"/>
              </a:solidFill>
              <a:round/>
              <a:headEnd/>
              <a:tailEnd type="triangle" w="med" len="med"/>
            </a:ln>
          </p:spPr>
          <p:txBody>
            <a:bodyPr>
              <a:prstTxWarp prst="textNoShape">
                <a:avLst/>
              </a:prstTxWarp>
            </a:bodyPr>
            <a:lstStyle/>
            <a:p>
              <a:endParaRPr lang="es-ES_tradnl"/>
            </a:p>
          </p:txBody>
        </p:sp>
      </p:grpSp>
      <p:grpSp>
        <p:nvGrpSpPr>
          <p:cNvPr id="3" name="Group 42"/>
          <p:cNvGrpSpPr>
            <a:grpSpLocks/>
          </p:cNvGrpSpPr>
          <p:nvPr/>
        </p:nvGrpSpPr>
        <p:grpSpPr bwMode="auto">
          <a:xfrm>
            <a:off x="4191001" y="2590800"/>
            <a:ext cx="3749160" cy="838200"/>
            <a:chOff x="2640" y="1632"/>
            <a:chExt cx="2362" cy="528"/>
          </a:xfrm>
        </p:grpSpPr>
        <p:sp>
          <p:nvSpPr>
            <p:cNvPr id="43052" name="Text Box 7"/>
            <p:cNvSpPr txBox="1">
              <a:spLocks noChangeArrowheads="1"/>
            </p:cNvSpPr>
            <p:nvPr/>
          </p:nvSpPr>
          <p:spPr bwMode="auto">
            <a:xfrm>
              <a:off x="3360" y="1632"/>
              <a:ext cx="1642" cy="252"/>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8E20E"/>
                  </a:solidFill>
                  <a:latin typeface="Arial" charset="0"/>
                </a:rPr>
                <a:t>Production building</a:t>
              </a:r>
              <a:endParaRPr lang="en-GB" sz="2000" b="1">
                <a:solidFill>
                  <a:srgbClr val="F8E20E"/>
                </a:solidFill>
                <a:latin typeface="Arial" charset="0"/>
              </a:endParaRPr>
            </a:p>
          </p:txBody>
        </p:sp>
        <p:sp>
          <p:nvSpPr>
            <p:cNvPr id="43053" name="Line 8"/>
            <p:cNvSpPr>
              <a:spLocks noChangeShapeType="1"/>
            </p:cNvSpPr>
            <p:nvPr/>
          </p:nvSpPr>
          <p:spPr bwMode="auto">
            <a:xfrm flipH="1">
              <a:off x="2640" y="1824"/>
              <a:ext cx="624" cy="336"/>
            </a:xfrm>
            <a:prstGeom prst="line">
              <a:avLst/>
            </a:prstGeom>
            <a:noFill/>
            <a:ln w="38100">
              <a:solidFill>
                <a:srgbClr val="FFFF00"/>
              </a:solidFill>
              <a:round/>
              <a:headEnd/>
              <a:tailEnd type="triangle" w="med" len="med"/>
            </a:ln>
          </p:spPr>
          <p:txBody>
            <a:bodyPr>
              <a:prstTxWarp prst="textNoShape">
                <a:avLst/>
              </a:prstTxWarp>
            </a:bodyPr>
            <a:lstStyle/>
            <a:p>
              <a:endParaRPr lang="es-ES_tradnl"/>
            </a:p>
          </p:txBody>
        </p:sp>
      </p:grpSp>
      <p:grpSp>
        <p:nvGrpSpPr>
          <p:cNvPr id="4" name="Group 9"/>
          <p:cNvGrpSpPr>
            <a:grpSpLocks/>
          </p:cNvGrpSpPr>
          <p:nvPr/>
        </p:nvGrpSpPr>
        <p:grpSpPr bwMode="auto">
          <a:xfrm>
            <a:off x="715108" y="838201"/>
            <a:ext cx="6176656" cy="2473325"/>
            <a:chOff x="450" y="528"/>
            <a:chExt cx="3891" cy="1558"/>
          </a:xfrm>
        </p:grpSpPr>
        <p:sp>
          <p:nvSpPr>
            <p:cNvPr id="43042" name="Line 10"/>
            <p:cNvSpPr>
              <a:spLocks noChangeShapeType="1"/>
            </p:cNvSpPr>
            <p:nvPr/>
          </p:nvSpPr>
          <p:spPr bwMode="auto">
            <a:xfrm>
              <a:off x="2610" y="528"/>
              <a:ext cx="480" cy="144"/>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3" name="Line 11"/>
            <p:cNvSpPr>
              <a:spLocks noChangeShapeType="1"/>
            </p:cNvSpPr>
            <p:nvPr/>
          </p:nvSpPr>
          <p:spPr bwMode="auto">
            <a:xfrm>
              <a:off x="1121" y="1875"/>
              <a:ext cx="611" cy="200"/>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4" name="Line 12"/>
            <p:cNvSpPr>
              <a:spLocks noChangeShapeType="1"/>
            </p:cNvSpPr>
            <p:nvPr/>
          </p:nvSpPr>
          <p:spPr bwMode="auto">
            <a:xfrm flipH="1">
              <a:off x="1742" y="672"/>
              <a:ext cx="1348" cy="1414"/>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5" name="Line 13"/>
            <p:cNvSpPr>
              <a:spLocks noChangeShapeType="1"/>
            </p:cNvSpPr>
            <p:nvPr/>
          </p:nvSpPr>
          <p:spPr bwMode="auto">
            <a:xfrm flipH="1">
              <a:off x="2130" y="528"/>
              <a:ext cx="485" cy="432"/>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6" name="Line 14"/>
            <p:cNvSpPr>
              <a:spLocks noChangeShapeType="1"/>
            </p:cNvSpPr>
            <p:nvPr/>
          </p:nvSpPr>
          <p:spPr bwMode="auto">
            <a:xfrm flipH="1">
              <a:off x="1124" y="1536"/>
              <a:ext cx="382" cy="331"/>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7" name="Line 15"/>
            <p:cNvSpPr>
              <a:spLocks noChangeShapeType="1"/>
            </p:cNvSpPr>
            <p:nvPr/>
          </p:nvSpPr>
          <p:spPr bwMode="auto">
            <a:xfrm>
              <a:off x="978" y="720"/>
              <a:ext cx="1056" cy="240"/>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8" name="Line 16"/>
            <p:cNvSpPr>
              <a:spLocks noChangeShapeType="1"/>
            </p:cNvSpPr>
            <p:nvPr/>
          </p:nvSpPr>
          <p:spPr bwMode="auto">
            <a:xfrm>
              <a:off x="450" y="1152"/>
              <a:ext cx="1072" cy="352"/>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49" name="Line 17"/>
            <p:cNvSpPr>
              <a:spLocks noChangeShapeType="1"/>
            </p:cNvSpPr>
            <p:nvPr/>
          </p:nvSpPr>
          <p:spPr bwMode="auto">
            <a:xfrm flipH="1">
              <a:off x="450" y="720"/>
              <a:ext cx="528" cy="432"/>
            </a:xfrm>
            <a:prstGeom prst="line">
              <a:avLst/>
            </a:prstGeom>
            <a:noFill/>
            <a:ln w="38100">
              <a:solidFill>
                <a:srgbClr val="FA041B"/>
              </a:solidFill>
              <a:prstDash val="dash"/>
              <a:round/>
              <a:headEnd/>
              <a:tailEnd/>
            </a:ln>
          </p:spPr>
          <p:txBody>
            <a:bodyPr>
              <a:prstTxWarp prst="textNoShape">
                <a:avLst/>
              </a:prstTxWarp>
            </a:bodyPr>
            <a:lstStyle/>
            <a:p>
              <a:endParaRPr lang="es-ES_tradnl"/>
            </a:p>
          </p:txBody>
        </p:sp>
        <p:sp>
          <p:nvSpPr>
            <p:cNvPr id="43050" name="Text Box 18"/>
            <p:cNvSpPr txBox="1">
              <a:spLocks noChangeArrowheads="1"/>
            </p:cNvSpPr>
            <p:nvPr/>
          </p:nvSpPr>
          <p:spPr bwMode="auto">
            <a:xfrm>
              <a:off x="3384" y="736"/>
              <a:ext cx="957" cy="64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2000" b="1" dirty="0">
                  <a:solidFill>
                    <a:srgbClr val="FA041B"/>
                  </a:solidFill>
                  <a:latin typeface="Arial" charset="0"/>
                </a:rPr>
                <a:t>Existing GANIL facility</a:t>
              </a:r>
              <a:endParaRPr lang="en-GB" sz="2000" b="1" dirty="0">
                <a:solidFill>
                  <a:srgbClr val="FA041B"/>
                </a:solidFill>
                <a:latin typeface="Arial" charset="0"/>
              </a:endParaRPr>
            </a:p>
          </p:txBody>
        </p:sp>
        <p:sp>
          <p:nvSpPr>
            <p:cNvPr id="43051" name="Line 19"/>
            <p:cNvSpPr>
              <a:spLocks noChangeShapeType="1"/>
            </p:cNvSpPr>
            <p:nvPr/>
          </p:nvSpPr>
          <p:spPr bwMode="auto">
            <a:xfrm flipH="1">
              <a:off x="2898" y="864"/>
              <a:ext cx="480" cy="96"/>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grpSp>
      <p:grpSp>
        <p:nvGrpSpPr>
          <p:cNvPr id="5" name="Group 20"/>
          <p:cNvGrpSpPr>
            <a:grpSpLocks/>
          </p:cNvGrpSpPr>
          <p:nvPr/>
        </p:nvGrpSpPr>
        <p:grpSpPr bwMode="auto">
          <a:xfrm>
            <a:off x="-46348" y="2562226"/>
            <a:ext cx="2442797" cy="407988"/>
            <a:chOff x="0" y="1578"/>
            <a:chExt cx="1539" cy="257"/>
          </a:xfrm>
        </p:grpSpPr>
        <p:sp>
          <p:nvSpPr>
            <p:cNvPr id="43040" name="Text Box 21"/>
            <p:cNvSpPr txBox="1">
              <a:spLocks noChangeArrowheads="1"/>
            </p:cNvSpPr>
            <p:nvPr/>
          </p:nvSpPr>
          <p:spPr bwMode="auto">
            <a:xfrm>
              <a:off x="0" y="1578"/>
              <a:ext cx="577" cy="252"/>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LIRAT </a:t>
              </a:r>
            </a:p>
          </p:txBody>
        </p:sp>
        <p:sp>
          <p:nvSpPr>
            <p:cNvPr id="43041" name="Line 22"/>
            <p:cNvSpPr>
              <a:spLocks noChangeShapeType="1"/>
            </p:cNvSpPr>
            <p:nvPr/>
          </p:nvSpPr>
          <p:spPr bwMode="auto">
            <a:xfrm>
              <a:off x="578" y="1727"/>
              <a:ext cx="961" cy="108"/>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grpSp>
      <p:grpSp>
        <p:nvGrpSpPr>
          <p:cNvPr id="6" name="Group 23"/>
          <p:cNvGrpSpPr>
            <a:grpSpLocks/>
          </p:cNvGrpSpPr>
          <p:nvPr/>
        </p:nvGrpSpPr>
        <p:grpSpPr bwMode="auto">
          <a:xfrm>
            <a:off x="228600" y="2471739"/>
            <a:ext cx="2778369" cy="3048001"/>
            <a:chOff x="144" y="1557"/>
            <a:chExt cx="1750" cy="1920"/>
          </a:xfrm>
        </p:grpSpPr>
        <p:sp>
          <p:nvSpPr>
            <p:cNvPr id="43030" name="Line 24"/>
            <p:cNvSpPr>
              <a:spLocks noChangeShapeType="1"/>
            </p:cNvSpPr>
            <p:nvPr/>
          </p:nvSpPr>
          <p:spPr bwMode="auto">
            <a:xfrm>
              <a:off x="144" y="1951"/>
              <a:ext cx="1334" cy="605"/>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1" name="Line 25"/>
            <p:cNvSpPr>
              <a:spLocks noChangeShapeType="1"/>
            </p:cNvSpPr>
            <p:nvPr/>
          </p:nvSpPr>
          <p:spPr bwMode="auto">
            <a:xfrm>
              <a:off x="1412" y="1744"/>
              <a:ext cx="476" cy="145"/>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2" name="Line 26"/>
            <p:cNvSpPr>
              <a:spLocks noChangeShapeType="1"/>
            </p:cNvSpPr>
            <p:nvPr/>
          </p:nvSpPr>
          <p:spPr bwMode="auto">
            <a:xfrm flipH="1" flipV="1">
              <a:off x="510" y="1557"/>
              <a:ext cx="666" cy="332"/>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3" name="Line 27"/>
            <p:cNvSpPr>
              <a:spLocks noChangeShapeType="1"/>
            </p:cNvSpPr>
            <p:nvPr/>
          </p:nvSpPr>
          <p:spPr bwMode="auto">
            <a:xfrm flipH="1">
              <a:off x="1478" y="2137"/>
              <a:ext cx="363" cy="398"/>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4" name="Text Box 28"/>
            <p:cNvSpPr txBox="1">
              <a:spLocks noChangeArrowheads="1"/>
            </p:cNvSpPr>
            <p:nvPr/>
          </p:nvSpPr>
          <p:spPr bwMode="auto">
            <a:xfrm>
              <a:off x="144" y="2449"/>
              <a:ext cx="1604" cy="1028"/>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dirty="0">
                  <a:solidFill>
                    <a:srgbClr val="55ED11"/>
                  </a:solidFill>
                  <a:latin typeface="Arial" charset="0"/>
                </a:rPr>
                <a:t>DESIR</a:t>
              </a:r>
            </a:p>
            <a:p>
              <a:r>
                <a:rPr lang="en-US" sz="1600" b="1" dirty="0">
                  <a:solidFill>
                    <a:srgbClr val="55ED11"/>
                  </a:solidFill>
                  <a:latin typeface="Arial" charset="0"/>
                </a:rPr>
                <a:t>Low energy beams from</a:t>
              </a:r>
            </a:p>
            <a:p>
              <a:r>
                <a:rPr lang="en-US" sz="1600" b="1" dirty="0">
                  <a:solidFill>
                    <a:srgbClr val="55ED11"/>
                  </a:solidFill>
                  <a:latin typeface="Arial" charset="0"/>
                </a:rPr>
                <a:t>SPIRAL and SPIRAL2</a:t>
              </a:r>
            </a:p>
            <a:p>
              <a:r>
                <a:rPr lang="en-US" sz="1600" b="1" dirty="0">
                  <a:solidFill>
                    <a:srgbClr val="55ED11"/>
                  </a:solidFill>
                  <a:latin typeface="Arial" charset="0"/>
                </a:rPr>
                <a:t>Connected to S3</a:t>
              </a:r>
            </a:p>
            <a:p>
              <a:r>
                <a:rPr lang="en-US" sz="1600" b="1" dirty="0">
                  <a:solidFill>
                    <a:srgbClr val="55ED11"/>
                  </a:solidFill>
                  <a:latin typeface="Arial" charset="0"/>
                </a:rPr>
                <a:t>In construction</a:t>
              </a:r>
            </a:p>
            <a:p>
              <a:r>
                <a:rPr lang="en-US" sz="1600" b="1" dirty="0">
                  <a:solidFill>
                    <a:srgbClr val="55ED11"/>
                  </a:solidFill>
                  <a:latin typeface="Arial" charset="0"/>
                </a:rPr>
                <a:t>Operative 2026-27</a:t>
              </a:r>
              <a:endParaRPr lang="en-GB" sz="1600" b="1" dirty="0">
                <a:solidFill>
                  <a:srgbClr val="55ED11"/>
                </a:solidFill>
                <a:latin typeface="Arial" charset="0"/>
              </a:endParaRPr>
            </a:p>
          </p:txBody>
        </p:sp>
        <p:sp>
          <p:nvSpPr>
            <p:cNvPr id="43035" name="Line 29"/>
            <p:cNvSpPr>
              <a:spLocks noChangeShapeType="1"/>
            </p:cNvSpPr>
            <p:nvPr/>
          </p:nvSpPr>
          <p:spPr bwMode="auto">
            <a:xfrm flipV="1">
              <a:off x="672" y="2252"/>
              <a:ext cx="405" cy="197"/>
            </a:xfrm>
            <a:prstGeom prst="line">
              <a:avLst/>
            </a:prstGeom>
            <a:noFill/>
            <a:ln w="38100">
              <a:solidFill>
                <a:srgbClr val="55ED11"/>
              </a:solidFill>
              <a:round/>
              <a:headEnd/>
              <a:tailEnd type="triangle" w="med" len="med"/>
            </a:ln>
          </p:spPr>
          <p:txBody>
            <a:bodyPr>
              <a:prstTxWarp prst="textNoShape">
                <a:avLst/>
              </a:prstTxWarp>
            </a:bodyPr>
            <a:lstStyle/>
            <a:p>
              <a:endParaRPr lang="es-ES_tradnl"/>
            </a:p>
          </p:txBody>
        </p:sp>
        <p:sp>
          <p:nvSpPr>
            <p:cNvPr id="43036" name="Line 30"/>
            <p:cNvSpPr>
              <a:spLocks noChangeShapeType="1"/>
            </p:cNvSpPr>
            <p:nvPr/>
          </p:nvSpPr>
          <p:spPr bwMode="auto">
            <a:xfrm flipH="1">
              <a:off x="1684" y="1900"/>
              <a:ext cx="210" cy="205"/>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7" name="Line 31"/>
            <p:cNvSpPr>
              <a:spLocks noChangeShapeType="1"/>
            </p:cNvSpPr>
            <p:nvPr/>
          </p:nvSpPr>
          <p:spPr bwMode="auto">
            <a:xfrm flipH="1">
              <a:off x="1133" y="1701"/>
              <a:ext cx="190" cy="176"/>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sp>
          <p:nvSpPr>
            <p:cNvPr id="43039" name="Line 33"/>
            <p:cNvSpPr>
              <a:spLocks noChangeShapeType="1"/>
            </p:cNvSpPr>
            <p:nvPr/>
          </p:nvSpPr>
          <p:spPr bwMode="auto">
            <a:xfrm>
              <a:off x="1704" y="2076"/>
              <a:ext cx="152" cy="56"/>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grpSp>
      <p:grpSp>
        <p:nvGrpSpPr>
          <p:cNvPr id="7" name="Group 34"/>
          <p:cNvGrpSpPr>
            <a:grpSpLocks/>
          </p:cNvGrpSpPr>
          <p:nvPr/>
        </p:nvGrpSpPr>
        <p:grpSpPr bwMode="auto">
          <a:xfrm>
            <a:off x="1981201" y="4114801"/>
            <a:ext cx="3959489" cy="2497138"/>
            <a:chOff x="1248" y="2592"/>
            <a:chExt cx="2494" cy="1573"/>
          </a:xfrm>
        </p:grpSpPr>
        <p:grpSp>
          <p:nvGrpSpPr>
            <p:cNvPr id="8" name="Group 35"/>
            <p:cNvGrpSpPr>
              <a:grpSpLocks/>
            </p:cNvGrpSpPr>
            <p:nvPr/>
          </p:nvGrpSpPr>
          <p:grpSpPr bwMode="auto">
            <a:xfrm>
              <a:off x="1536" y="2592"/>
              <a:ext cx="864" cy="672"/>
              <a:chOff x="1536" y="2592"/>
              <a:chExt cx="864" cy="672"/>
            </a:xfrm>
          </p:grpSpPr>
          <p:sp>
            <p:nvSpPr>
              <p:cNvPr id="43026" name="Line 36"/>
              <p:cNvSpPr>
                <a:spLocks noChangeShapeType="1"/>
              </p:cNvSpPr>
              <p:nvPr/>
            </p:nvSpPr>
            <p:spPr bwMode="auto">
              <a:xfrm flipH="1">
                <a:off x="1536" y="2592"/>
                <a:ext cx="432" cy="528"/>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sp>
            <p:nvSpPr>
              <p:cNvPr id="43027" name="Line 37"/>
              <p:cNvSpPr>
                <a:spLocks noChangeShapeType="1"/>
              </p:cNvSpPr>
              <p:nvPr/>
            </p:nvSpPr>
            <p:spPr bwMode="auto">
              <a:xfrm flipH="1">
                <a:off x="2016" y="2736"/>
                <a:ext cx="384" cy="528"/>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sp>
            <p:nvSpPr>
              <p:cNvPr id="43028" name="Line 38"/>
              <p:cNvSpPr>
                <a:spLocks noChangeShapeType="1"/>
              </p:cNvSpPr>
              <p:nvPr/>
            </p:nvSpPr>
            <p:spPr bwMode="auto">
              <a:xfrm flipH="1" flipV="1">
                <a:off x="1584" y="3072"/>
                <a:ext cx="432" cy="192"/>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sp>
            <p:nvSpPr>
              <p:cNvPr id="43029" name="Line 39"/>
              <p:cNvSpPr>
                <a:spLocks noChangeShapeType="1"/>
              </p:cNvSpPr>
              <p:nvPr/>
            </p:nvSpPr>
            <p:spPr bwMode="auto">
              <a:xfrm flipH="1" flipV="1">
                <a:off x="1968" y="2592"/>
                <a:ext cx="432" cy="144"/>
              </a:xfrm>
              <a:prstGeom prst="line">
                <a:avLst/>
              </a:prstGeom>
              <a:noFill/>
              <a:ln w="38100">
                <a:solidFill>
                  <a:srgbClr val="FF0066"/>
                </a:solidFill>
                <a:prstDash val="dash"/>
                <a:round/>
                <a:headEnd/>
                <a:tailEnd/>
              </a:ln>
            </p:spPr>
            <p:txBody>
              <a:bodyPr>
                <a:prstTxWarp prst="textNoShape">
                  <a:avLst/>
                </a:prstTxWarp>
              </a:bodyPr>
              <a:lstStyle/>
              <a:p>
                <a:endParaRPr lang="es-ES_tradnl"/>
              </a:p>
            </p:txBody>
          </p:sp>
        </p:grpSp>
        <p:sp>
          <p:nvSpPr>
            <p:cNvPr id="43024" name="Text Box 40"/>
            <p:cNvSpPr txBox="1">
              <a:spLocks noChangeArrowheads="1"/>
            </p:cNvSpPr>
            <p:nvPr/>
          </p:nvSpPr>
          <p:spPr bwMode="auto">
            <a:xfrm>
              <a:off x="1248" y="3312"/>
              <a:ext cx="2494" cy="853"/>
            </a:xfrm>
            <a:prstGeom prst="rect">
              <a:avLst/>
            </a:prstGeom>
            <a:noFill/>
            <a:ln w="9525">
              <a:noFill/>
              <a:miter lim="800000"/>
              <a:headEnd/>
              <a:tailEnd/>
            </a:ln>
          </p:spPr>
          <p:txBody>
            <a:bodyPr wrap="none">
              <a:prstTxWarp prst="textNoShape">
                <a:avLst/>
              </a:prstTxWarp>
              <a:spAutoFit/>
            </a:bodyPr>
            <a:lstStyle/>
            <a:p>
              <a:r>
                <a:rPr lang="en-US" b="1" dirty="0">
                  <a:solidFill>
                    <a:srgbClr val="FF0066"/>
                  </a:solidFill>
                  <a:latin typeface="Arial" charset="0"/>
                </a:rPr>
                <a:t>S3</a:t>
              </a:r>
            </a:p>
            <a:p>
              <a:r>
                <a:rPr lang="en-US" sz="1600" dirty="0">
                  <a:solidFill>
                    <a:srgbClr val="FF0066"/>
                  </a:solidFill>
                  <a:latin typeface="Arial" charset="0"/>
                </a:rPr>
                <a:t>High-intensity stable beams on thin target</a:t>
              </a:r>
            </a:p>
            <a:p>
              <a:r>
                <a:rPr lang="en-US" sz="1600" dirty="0">
                  <a:solidFill>
                    <a:srgbClr val="FF0066"/>
                  </a:solidFill>
                  <a:latin typeface="Arial" charset="0"/>
                </a:rPr>
                <a:t>+ in-flight high-resolution separator</a:t>
              </a:r>
            </a:p>
            <a:p>
              <a:r>
                <a:rPr lang="en-US" sz="1600" dirty="0">
                  <a:solidFill>
                    <a:srgbClr val="FF0066"/>
                  </a:solidFill>
                  <a:latin typeface="Arial" charset="0"/>
                </a:rPr>
                <a:t>+ gas cell for stopping</a:t>
              </a:r>
            </a:p>
            <a:p>
              <a:r>
                <a:rPr lang="en-US" sz="1600" dirty="0">
                  <a:solidFill>
                    <a:srgbClr val="FF0066"/>
                  </a:solidFill>
                  <a:latin typeface="Arial" charset="0"/>
                </a:rPr>
                <a:t>First beams in November 2024</a:t>
              </a:r>
            </a:p>
          </p:txBody>
        </p:sp>
        <p:sp>
          <p:nvSpPr>
            <p:cNvPr id="43025" name="Line 41"/>
            <p:cNvSpPr>
              <a:spLocks noChangeShapeType="1"/>
            </p:cNvSpPr>
            <p:nvPr/>
          </p:nvSpPr>
          <p:spPr bwMode="auto">
            <a:xfrm flipV="1">
              <a:off x="1536" y="3120"/>
              <a:ext cx="288" cy="240"/>
            </a:xfrm>
            <a:prstGeom prst="line">
              <a:avLst/>
            </a:prstGeom>
            <a:noFill/>
            <a:ln w="38100">
              <a:solidFill>
                <a:srgbClr val="FF0066"/>
              </a:solidFill>
              <a:round/>
              <a:headEnd/>
              <a:tailEnd type="triangle" w="med" len="med"/>
            </a:ln>
          </p:spPr>
          <p:txBody>
            <a:bodyPr>
              <a:prstTxWarp prst="textNoShape">
                <a:avLst/>
              </a:prstTxWarp>
            </a:bodyPr>
            <a:lstStyle/>
            <a:p>
              <a:endParaRPr lang="es-ES_tradnl"/>
            </a:p>
          </p:txBody>
        </p:sp>
      </p:grpSp>
      <p:sp>
        <p:nvSpPr>
          <p:cNvPr id="43018" name="Text Box 21"/>
          <p:cNvSpPr txBox="1">
            <a:spLocks noChangeArrowheads="1"/>
          </p:cNvSpPr>
          <p:nvPr/>
        </p:nvSpPr>
        <p:spPr bwMode="auto">
          <a:xfrm>
            <a:off x="4176346" y="2071688"/>
            <a:ext cx="825867" cy="40011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CIME</a:t>
            </a:r>
          </a:p>
        </p:txBody>
      </p:sp>
      <p:sp>
        <p:nvSpPr>
          <p:cNvPr id="43019" name="Text Box 21"/>
          <p:cNvSpPr txBox="1">
            <a:spLocks noChangeArrowheads="1"/>
          </p:cNvSpPr>
          <p:nvPr/>
        </p:nvSpPr>
        <p:spPr bwMode="auto">
          <a:xfrm>
            <a:off x="4192466" y="1714500"/>
            <a:ext cx="840394" cy="40011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SISSI</a:t>
            </a:r>
          </a:p>
        </p:txBody>
      </p:sp>
      <p:sp>
        <p:nvSpPr>
          <p:cNvPr id="43020" name="Line 19"/>
          <p:cNvSpPr>
            <a:spLocks noChangeShapeType="1"/>
          </p:cNvSpPr>
          <p:nvPr/>
        </p:nvSpPr>
        <p:spPr bwMode="auto">
          <a:xfrm flipH="1">
            <a:off x="3414346" y="1928813"/>
            <a:ext cx="762000" cy="152400"/>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sp>
        <p:nvSpPr>
          <p:cNvPr id="43021" name="Line 19"/>
          <p:cNvSpPr>
            <a:spLocks noChangeShapeType="1"/>
          </p:cNvSpPr>
          <p:nvPr/>
        </p:nvSpPr>
        <p:spPr bwMode="auto">
          <a:xfrm flipH="1">
            <a:off x="3385038" y="2214563"/>
            <a:ext cx="762000" cy="152400"/>
          </a:xfrm>
          <a:prstGeom prst="line">
            <a:avLst/>
          </a:prstGeom>
          <a:noFill/>
          <a:ln w="38100">
            <a:solidFill>
              <a:srgbClr val="FA041B"/>
            </a:solidFill>
            <a:round/>
            <a:headEnd/>
            <a:tailEnd type="triangle" w="med" len="med"/>
          </a:ln>
        </p:spPr>
        <p:txBody>
          <a:bodyPr>
            <a:prstTxWarp prst="textNoShape">
              <a:avLst/>
            </a:prstTxWarp>
          </a:bodyPr>
          <a:lstStyle/>
          <a:p>
            <a:endParaRPr lang="es-ES_tradnl"/>
          </a:p>
        </p:txBody>
      </p:sp>
      <p:sp>
        <p:nvSpPr>
          <p:cNvPr id="43022" name="Text Box 21"/>
          <p:cNvSpPr txBox="1">
            <a:spLocks noChangeArrowheads="1"/>
          </p:cNvSpPr>
          <p:nvPr/>
        </p:nvSpPr>
        <p:spPr bwMode="auto">
          <a:xfrm>
            <a:off x="2139462" y="928688"/>
            <a:ext cx="754734" cy="400110"/>
          </a:xfrm>
          <a:prstGeom prst="rect">
            <a:avLst/>
          </a:prstGeom>
          <a:noFill/>
          <a:ln w="9525">
            <a:noFill/>
            <a:miter lim="800000"/>
            <a:headEnd/>
            <a:tailEnd/>
          </a:ln>
        </p:spPr>
        <p:txBody>
          <a:bodyPr wrap="none">
            <a:prstTxWarp prst="textNoShape">
              <a:avLst/>
            </a:prstTxWarp>
            <a:spAutoFit/>
          </a:bodyPr>
          <a:lstStyle/>
          <a:p>
            <a:pPr>
              <a:spcBef>
                <a:spcPct val="50000"/>
              </a:spcBef>
            </a:pPr>
            <a:r>
              <a:rPr lang="en-US" sz="2000" b="1">
                <a:solidFill>
                  <a:srgbClr val="FA041B"/>
                </a:solidFill>
                <a:latin typeface="Arial" charset="0"/>
              </a:rPr>
              <a:t>LISE</a:t>
            </a:r>
          </a:p>
        </p:txBody>
      </p:sp>
      <p:sp>
        <p:nvSpPr>
          <p:cNvPr id="11" name="Line 27">
            <a:extLst>
              <a:ext uri="{FF2B5EF4-FFF2-40B4-BE49-F238E27FC236}">
                <a16:creationId xmlns:a16="http://schemas.microsoft.com/office/drawing/2014/main" id="{65BD2085-C564-1C6A-4528-32F166066EAF}"/>
              </a:ext>
            </a:extLst>
          </p:cNvPr>
          <p:cNvSpPr>
            <a:spLocks noChangeShapeType="1"/>
          </p:cNvSpPr>
          <p:nvPr/>
        </p:nvSpPr>
        <p:spPr bwMode="auto">
          <a:xfrm flipH="1">
            <a:off x="203326" y="2443503"/>
            <a:ext cx="576313" cy="631825"/>
          </a:xfrm>
          <a:prstGeom prst="line">
            <a:avLst/>
          </a:prstGeom>
          <a:noFill/>
          <a:ln w="38100">
            <a:solidFill>
              <a:srgbClr val="55ED11"/>
            </a:solidFill>
            <a:prstDash val="dash"/>
            <a:round/>
            <a:headEnd/>
            <a:tailEnd/>
          </a:ln>
        </p:spPr>
        <p:txBody>
          <a:bodyPr>
            <a:prstTxWarp prst="textNoShape">
              <a:avLst/>
            </a:prstTxWarp>
          </a:bodyPr>
          <a:lstStyle/>
          <a:p>
            <a:endParaRPr lang="es-ES_tradnl"/>
          </a:p>
        </p:txBody>
      </p:sp>
      <p:pic>
        <p:nvPicPr>
          <p:cNvPr id="17" name="Imagen 16">
            <a:extLst>
              <a:ext uri="{FF2B5EF4-FFF2-40B4-BE49-F238E27FC236}">
                <a16:creationId xmlns:a16="http://schemas.microsoft.com/office/drawing/2014/main" id="{336AFA59-5FC9-0794-19F1-F5745A20B27D}"/>
              </a:ext>
            </a:extLst>
          </p:cNvPr>
          <p:cNvPicPr>
            <a:picLocks noChangeAspect="1"/>
          </p:cNvPicPr>
          <p:nvPr/>
        </p:nvPicPr>
        <p:blipFill rotWithShape="1">
          <a:blip r:embed="rId4">
            <a:extLst>
              <a:ext uri="{28A0092B-C50C-407E-A947-70E740481C1C}">
                <a14:useLocalDpi xmlns:a14="http://schemas.microsoft.com/office/drawing/2010/main" val="0"/>
              </a:ext>
            </a:extLst>
          </a:blip>
          <a:srcRect l="26323" t="1" b="-4453"/>
          <a:stretch/>
        </p:blipFill>
        <p:spPr>
          <a:xfrm>
            <a:off x="7246413" y="-1588"/>
            <a:ext cx="1926895" cy="2581787"/>
          </a:xfrm>
          <a:prstGeom prst="rect">
            <a:avLst/>
          </a:prstGeom>
        </p:spPr>
      </p:pic>
    </p:spTree>
    <p:extLst>
      <p:ext uri="{BB962C8B-B14F-4D97-AF65-F5344CB8AC3E}">
        <p14:creationId xmlns:p14="http://schemas.microsoft.com/office/powerpoint/2010/main" val="1912799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500"/>
                            </p:stCondLst>
                            <p:childTnLst>
                              <p:par>
                                <p:cTn id="18" presetID="22" presetClass="entr" presetSubtype="4" fill="hold" nodeType="afterEffect">
                                  <p:stCondLst>
                                    <p:cond delay="100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634D941-A232-4CF7-AD52-49B2A07AE752}"/>
              </a:ext>
            </a:extLst>
          </p:cNvPr>
          <p:cNvSpPr>
            <a:spLocks noGrp="1"/>
          </p:cNvSpPr>
          <p:nvPr>
            <p:ph type="title"/>
          </p:nvPr>
        </p:nvSpPr>
        <p:spPr/>
        <p:txBody>
          <a:bodyPr/>
          <a:lstStyle/>
          <a:p>
            <a:endParaRPr kumimoji="1" lang="ja-JP" altLang="en-US"/>
          </a:p>
        </p:txBody>
      </p:sp>
      <p:sp>
        <p:nvSpPr>
          <p:cNvPr id="3" name="コンテンツ プレースホルダー 2">
            <a:extLst>
              <a:ext uri="{FF2B5EF4-FFF2-40B4-BE49-F238E27FC236}">
                <a16:creationId xmlns:a16="http://schemas.microsoft.com/office/drawing/2014/main" id="{BBF59C2A-4713-4CC1-B1E3-A69EA9DD1583}"/>
              </a:ext>
            </a:extLst>
          </p:cNvPr>
          <p:cNvSpPr>
            <a:spLocks noGrp="1"/>
          </p:cNvSpPr>
          <p:nvPr>
            <p:ph sz="half" idx="1"/>
          </p:nvPr>
        </p:nvSpPr>
        <p:spPr/>
        <p:txBody>
          <a:bodyPr/>
          <a:lstStyle/>
          <a:p>
            <a:endParaRPr kumimoji="1" lang="ja-JP" altLang="en-US"/>
          </a:p>
        </p:txBody>
      </p:sp>
      <p:sp>
        <p:nvSpPr>
          <p:cNvPr id="4" name="コンテンツ プレースホルダー 3">
            <a:extLst>
              <a:ext uri="{FF2B5EF4-FFF2-40B4-BE49-F238E27FC236}">
                <a16:creationId xmlns:a16="http://schemas.microsoft.com/office/drawing/2014/main" id="{0673EF5B-CBD5-4807-A2D8-BCE1935302A3}"/>
              </a:ext>
            </a:extLst>
          </p:cNvPr>
          <p:cNvSpPr>
            <a:spLocks noGrp="1"/>
          </p:cNvSpPr>
          <p:nvPr>
            <p:ph sz="half" idx="2"/>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1947367-0B0A-4319-B38A-1C0AF521A24A}"/>
              </a:ext>
            </a:extLst>
          </p:cNvPr>
          <p:cNvSpPr>
            <a:spLocks noGrp="1"/>
          </p:cNvSpPr>
          <p:nvPr>
            <p:ph type="sldNum" sz="quarter" idx="12"/>
          </p:nvPr>
        </p:nvSpPr>
        <p:spPr/>
        <p:txBody>
          <a:bodyPr/>
          <a:lstStyle/>
          <a:p>
            <a:pPr>
              <a:defRPr/>
            </a:pPr>
            <a:fld id="{B609AFC4-5FEE-407E-8B98-BFFC9DA22E13}" type="slidenum">
              <a:rPr lang="ru-RU" altLang="ja-JP" smtClean="0">
                <a:solidFill>
                  <a:prstClr val="white">
                    <a:tint val="75000"/>
                  </a:prstClr>
                </a:solidFill>
              </a:rPr>
              <a:pPr>
                <a:defRPr/>
              </a:pPr>
              <a:t>23</a:t>
            </a:fld>
            <a:endParaRPr lang="ru-RU" altLang="ja-JP">
              <a:solidFill>
                <a:prstClr val="white">
                  <a:tint val="75000"/>
                </a:prstClr>
              </a:solidFill>
            </a:endParaRPr>
          </a:p>
        </p:txBody>
      </p:sp>
      <p:pic>
        <p:nvPicPr>
          <p:cNvPr id="7" name="図 6">
            <a:extLst>
              <a:ext uri="{FF2B5EF4-FFF2-40B4-BE49-F238E27FC236}">
                <a16:creationId xmlns:a16="http://schemas.microsoft.com/office/drawing/2014/main" id="{9E65171B-5905-42C2-8D02-8E3D8223B5FC}"/>
              </a:ext>
            </a:extLst>
          </p:cNvPr>
          <p:cNvPicPr>
            <a:picLocks noChangeAspect="1"/>
          </p:cNvPicPr>
          <p:nvPr/>
        </p:nvPicPr>
        <p:blipFill>
          <a:blip r:embed="rId2"/>
          <a:stretch>
            <a:fillRect/>
          </a:stretch>
        </p:blipFill>
        <p:spPr>
          <a:xfrm>
            <a:off x="17929" y="128904"/>
            <a:ext cx="9081480" cy="6729096"/>
          </a:xfrm>
          <a:prstGeom prst="rect">
            <a:avLst/>
          </a:prstGeom>
        </p:spPr>
      </p:pic>
      <p:sp>
        <p:nvSpPr>
          <p:cNvPr id="6" name="CuadroTexto 5">
            <a:extLst>
              <a:ext uri="{FF2B5EF4-FFF2-40B4-BE49-F238E27FC236}">
                <a16:creationId xmlns:a16="http://schemas.microsoft.com/office/drawing/2014/main" id="{5F5CE811-961C-2C48-8BBF-AE38E310D1C5}"/>
              </a:ext>
            </a:extLst>
          </p:cNvPr>
          <p:cNvSpPr txBox="1"/>
          <p:nvPr/>
        </p:nvSpPr>
        <p:spPr>
          <a:xfrm>
            <a:off x="8122024" y="6382871"/>
            <a:ext cx="430305" cy="369332"/>
          </a:xfrm>
          <a:prstGeom prst="rect">
            <a:avLst/>
          </a:prstGeom>
          <a:solidFill>
            <a:schemeClr val="bg1"/>
          </a:solidFill>
        </p:spPr>
        <p:txBody>
          <a:bodyPr wrap="square" rtlCol="0">
            <a:spAutoFit/>
          </a:bodyPr>
          <a:lstStyle/>
          <a:p>
            <a:endParaRPr lang="es-ES" dirty="0"/>
          </a:p>
        </p:txBody>
      </p:sp>
    </p:spTree>
    <p:extLst>
      <p:ext uri="{BB962C8B-B14F-4D97-AF65-F5344CB8AC3E}">
        <p14:creationId xmlns:p14="http://schemas.microsoft.com/office/powerpoint/2010/main" val="2406159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E6FC10-EF80-C840-850E-A10108F450F8}"/>
              </a:ext>
            </a:extLst>
          </p:cNvPr>
          <p:cNvSpPr>
            <a:spLocks noGrp="1"/>
          </p:cNvSpPr>
          <p:nvPr>
            <p:ph type="title"/>
          </p:nvPr>
        </p:nvSpPr>
        <p:spPr>
          <a:xfrm>
            <a:off x="119449" y="209925"/>
            <a:ext cx="9293492" cy="571500"/>
          </a:xfrm>
        </p:spPr>
        <p:txBody>
          <a:bodyPr>
            <a:noAutofit/>
          </a:bodyPr>
          <a:lstStyle/>
          <a:p>
            <a:r>
              <a:rPr kumimoji="1" lang="en-US" altLang="ja-JP" sz="3200" dirty="0">
                <a:solidFill>
                  <a:srgbClr val="000090"/>
                </a:solidFill>
                <a:cs typeface="Apple Chancery" panose="03020702040506060504" pitchFamily="66" charset="-79"/>
              </a:rPr>
              <a:t>Steady increase of Beam Current @ RIKEN (Japan)</a:t>
            </a:r>
            <a:endParaRPr lang="es-ES" sz="3200" dirty="0">
              <a:solidFill>
                <a:srgbClr val="000090"/>
              </a:solidFill>
              <a:cs typeface="Apple Chancery" panose="03020702040506060504" pitchFamily="66" charset="-79"/>
            </a:endParaRPr>
          </a:p>
        </p:txBody>
      </p:sp>
      <p:sp>
        <p:nvSpPr>
          <p:cNvPr id="4" name="Marcador de pie de página 3">
            <a:extLst>
              <a:ext uri="{FF2B5EF4-FFF2-40B4-BE49-F238E27FC236}">
                <a16:creationId xmlns:a16="http://schemas.microsoft.com/office/drawing/2014/main" id="{5263AA86-0D71-7A4C-BDBC-D3A783C14330}"/>
              </a:ext>
            </a:extLst>
          </p:cNvPr>
          <p:cNvSpPr>
            <a:spLocks noGrp="1"/>
          </p:cNvSpPr>
          <p:nvPr>
            <p:ph type="ftr" sz="quarter" idx="3"/>
          </p:nvPr>
        </p:nvSpPr>
        <p:spPr/>
        <p:txBody>
          <a:bodyPr/>
          <a:lstStyle/>
          <a:p>
            <a:pPr algn="l">
              <a:defRPr/>
            </a:pPr>
            <a:endParaRPr lang="es-ES" dirty="0"/>
          </a:p>
        </p:txBody>
      </p:sp>
      <p:sp>
        <p:nvSpPr>
          <p:cNvPr id="9" name="正方形/長方形 76">
            <a:extLst>
              <a:ext uri="{FF2B5EF4-FFF2-40B4-BE49-F238E27FC236}">
                <a16:creationId xmlns:a16="http://schemas.microsoft.com/office/drawing/2014/main" id="{DFCCCC68-75A4-C340-8CC4-594AF9921DC0}"/>
              </a:ext>
            </a:extLst>
          </p:cNvPr>
          <p:cNvSpPr/>
          <p:nvPr/>
        </p:nvSpPr>
        <p:spPr>
          <a:xfrm>
            <a:off x="191973" y="1297323"/>
            <a:ext cx="3171825" cy="1800225"/>
          </a:xfrm>
          <a:prstGeom prst="rect">
            <a:avLst/>
          </a:prstGeom>
          <a:solidFill>
            <a:srgbClr val="CCECFF"/>
          </a:solidFill>
          <a:ln w="25400" cap="flat" cmpd="sng" algn="ctr">
            <a:solidFill>
              <a:srgbClr val="FFFFFF">
                <a:lumMod val="6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10" name="テキスト ボックス 34">
            <a:extLst>
              <a:ext uri="{FF2B5EF4-FFF2-40B4-BE49-F238E27FC236}">
                <a16:creationId xmlns:a16="http://schemas.microsoft.com/office/drawing/2014/main" id="{BBDD66A2-3DE2-9A4A-887A-023D9145A5AC}"/>
              </a:ext>
            </a:extLst>
          </p:cNvPr>
          <p:cNvSpPr txBox="1">
            <a:spLocks noChangeArrowheads="1"/>
          </p:cNvSpPr>
          <p:nvPr/>
        </p:nvSpPr>
        <p:spPr bwMode="auto">
          <a:xfrm>
            <a:off x="322465" y="1437674"/>
            <a:ext cx="1973169" cy="1668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buNone/>
            </a:pPr>
            <a:r>
              <a:rPr lang="en-US" altLang="ja-JP" sz="1600" baseline="30000" dirty="0">
                <a:solidFill>
                  <a:srgbClr val="0000CC"/>
                </a:solidFill>
                <a:latin typeface="Calibri" panose="020F0502020204030204" pitchFamily="34" charset="0"/>
                <a:cs typeface="Calibri" panose="020F0502020204030204" pitchFamily="34" charset="0"/>
              </a:rPr>
              <a:t>40</a:t>
            </a:r>
            <a:r>
              <a:rPr lang="en-US" altLang="ja-JP" sz="1600" dirty="0">
                <a:solidFill>
                  <a:srgbClr val="0000CC"/>
                </a:solidFill>
                <a:latin typeface="Calibri" panose="020F0502020204030204" pitchFamily="34" charset="0"/>
                <a:cs typeface="Calibri" panose="020F0502020204030204" pitchFamily="34" charset="0"/>
              </a:rPr>
              <a:t>Mg  (N=28) is largely deformed. </a:t>
            </a:r>
          </a:p>
          <a:p>
            <a:pPr>
              <a:buNone/>
            </a:pPr>
            <a:r>
              <a:rPr lang="en-US" altLang="ja-JP" sz="1600" dirty="0">
                <a:solidFill>
                  <a:srgbClr val="0000CC"/>
                </a:solidFill>
                <a:latin typeface="Calibri" panose="020F0502020204030204" pitchFamily="34" charset="0"/>
                <a:cs typeface="Calibri" panose="020F0502020204030204" pitchFamily="34" charset="0"/>
              </a:rPr>
              <a:t>The origin is a mystery.</a:t>
            </a:r>
          </a:p>
          <a:p>
            <a:pPr>
              <a:buNone/>
            </a:pPr>
            <a:r>
              <a:rPr lang="en-US" altLang="ja-JP" sz="1600" dirty="0">
                <a:solidFill>
                  <a:srgbClr val="0000CC"/>
                </a:solidFill>
                <a:latin typeface="Calibri" panose="020F0502020204030204" pitchFamily="34" charset="0"/>
                <a:cs typeface="Calibri" panose="020F0502020204030204" pitchFamily="34" charset="0"/>
              </a:rPr>
              <a:t>No theory can reproduces the data</a:t>
            </a:r>
            <a:r>
              <a:rPr lang="en-US" altLang="ja-JP" sz="1600" dirty="0">
                <a:solidFill>
                  <a:schemeClr val="bg1"/>
                </a:solidFill>
                <a:latin typeface="Calibri" panose="020F0502020204030204" pitchFamily="34" charset="0"/>
                <a:cs typeface="Calibri" panose="020F0502020204030204" pitchFamily="34" charset="0"/>
              </a:rPr>
              <a:t>.</a:t>
            </a:r>
            <a:endParaRPr lang="ja-JP" altLang="ja-JP" sz="800" dirty="0">
              <a:solidFill>
                <a:schemeClr val="bg1"/>
              </a:solidFill>
              <a:latin typeface="Calibri" panose="020F0502020204030204" pitchFamily="34" charset="0"/>
              <a:cs typeface="Calibri" panose="020F0502020204030204" pitchFamily="34" charset="0"/>
            </a:endParaRPr>
          </a:p>
        </p:txBody>
      </p:sp>
      <p:sp>
        <p:nvSpPr>
          <p:cNvPr id="16" name="正方形/長方形 113">
            <a:extLst>
              <a:ext uri="{FF2B5EF4-FFF2-40B4-BE49-F238E27FC236}">
                <a16:creationId xmlns:a16="http://schemas.microsoft.com/office/drawing/2014/main" id="{5F5FBFEE-903B-174C-9C5B-AEFC7ACACE09}"/>
              </a:ext>
            </a:extLst>
          </p:cNvPr>
          <p:cNvSpPr/>
          <p:nvPr/>
        </p:nvSpPr>
        <p:spPr>
          <a:xfrm>
            <a:off x="3347864" y="4884194"/>
            <a:ext cx="3171825" cy="1800225"/>
          </a:xfrm>
          <a:prstGeom prst="rect">
            <a:avLst/>
          </a:prstGeom>
          <a:solidFill>
            <a:srgbClr val="CCECFF"/>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p>
        </p:txBody>
      </p:sp>
      <p:sp>
        <p:nvSpPr>
          <p:cNvPr id="17" name="テキスト ボックス 34">
            <a:extLst>
              <a:ext uri="{FF2B5EF4-FFF2-40B4-BE49-F238E27FC236}">
                <a16:creationId xmlns:a16="http://schemas.microsoft.com/office/drawing/2014/main" id="{EAAADE74-4FF3-EF47-9726-B8325EB0CE45}"/>
              </a:ext>
            </a:extLst>
          </p:cNvPr>
          <p:cNvSpPr txBox="1">
            <a:spLocks noChangeArrowheads="1"/>
          </p:cNvSpPr>
          <p:nvPr/>
        </p:nvSpPr>
        <p:spPr bwMode="auto">
          <a:xfrm>
            <a:off x="3397053" y="4884938"/>
            <a:ext cx="2977876"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r>
              <a:rPr lang="en-US" altLang="ja-JP" sz="1400" b="1" dirty="0">
                <a:latin typeface="Calibri" pitchFamily="34" charset="0"/>
              </a:rPr>
              <a:t>Success in producing and accelerating high intensity vanadium beam</a:t>
            </a:r>
          </a:p>
          <a:p>
            <a:pPr eaLnBrk="1" hangingPunct="1">
              <a:spcBef>
                <a:spcPct val="0"/>
              </a:spcBef>
              <a:buFontTx/>
              <a:buNone/>
            </a:pPr>
            <a:r>
              <a:rPr lang="en-US" altLang="ja-JP" sz="1200" b="1" dirty="0">
                <a:latin typeface="Calibri" pitchFamily="34" charset="0"/>
              </a:rPr>
              <a:t>- Cleared the </a:t>
            </a:r>
          </a:p>
          <a:p>
            <a:pPr eaLnBrk="1" hangingPunct="1">
              <a:spcBef>
                <a:spcPct val="0"/>
              </a:spcBef>
              <a:buFontTx/>
              <a:buNone/>
            </a:pPr>
            <a:r>
              <a:rPr lang="en-US" altLang="ja-JP" sz="1200" b="1" dirty="0">
                <a:latin typeface="Calibri" pitchFamily="34" charset="0"/>
              </a:rPr>
              <a:t>way for </a:t>
            </a:r>
          </a:p>
          <a:p>
            <a:pPr eaLnBrk="1" hangingPunct="1">
              <a:spcBef>
                <a:spcPct val="0"/>
              </a:spcBef>
              <a:buFontTx/>
              <a:buNone/>
            </a:pPr>
            <a:r>
              <a:rPr lang="en-US" altLang="ja-JP" sz="1200" b="1" dirty="0">
                <a:latin typeface="Calibri" pitchFamily="34" charset="0"/>
              </a:rPr>
              <a:t>producing </a:t>
            </a:r>
          </a:p>
          <a:p>
            <a:pPr eaLnBrk="1" hangingPunct="1">
              <a:spcBef>
                <a:spcPct val="0"/>
              </a:spcBef>
              <a:buFontTx/>
              <a:buNone/>
            </a:pPr>
            <a:r>
              <a:rPr lang="en-US" altLang="ja-JP" sz="1200" b="1" dirty="0">
                <a:latin typeface="Calibri" pitchFamily="34" charset="0"/>
              </a:rPr>
              <a:t>element 119 – </a:t>
            </a:r>
          </a:p>
          <a:p>
            <a:pPr eaLnBrk="1" hangingPunct="1">
              <a:spcBef>
                <a:spcPct val="0"/>
              </a:spcBef>
              <a:buFontTx/>
              <a:buNone/>
            </a:pPr>
            <a:r>
              <a:rPr lang="en-US" altLang="ja-JP" sz="1200" b="1" dirty="0">
                <a:latin typeface="Calibri" pitchFamily="34" charset="0"/>
              </a:rPr>
              <a:t>  (2017</a:t>
            </a:r>
            <a:r>
              <a:rPr lang="en-US" altLang="ja-JP" sz="1000" b="1" dirty="0">
                <a:latin typeface="Calibri" pitchFamily="34" charset="0"/>
              </a:rPr>
              <a:t>)</a:t>
            </a:r>
            <a:endParaRPr lang="ja-JP" altLang="ja-JP" sz="1200" dirty="0">
              <a:latin typeface="Calibri" pitchFamily="34" charset="0"/>
            </a:endParaRPr>
          </a:p>
        </p:txBody>
      </p:sp>
      <p:pic>
        <p:nvPicPr>
          <p:cNvPr id="18" name="Picture 8">
            <a:extLst>
              <a:ext uri="{FF2B5EF4-FFF2-40B4-BE49-F238E27FC236}">
                <a16:creationId xmlns:a16="http://schemas.microsoft.com/office/drawing/2014/main" id="{44E8A32C-338D-9F40-9946-B6D91D2B7C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6762" y="5464375"/>
            <a:ext cx="2103947" cy="1148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正方形/長方形 116">
            <a:extLst>
              <a:ext uri="{FF2B5EF4-FFF2-40B4-BE49-F238E27FC236}">
                <a16:creationId xmlns:a16="http://schemas.microsoft.com/office/drawing/2014/main" id="{BFCFAC42-3A95-A148-B8E8-B03E673A0594}"/>
              </a:ext>
            </a:extLst>
          </p:cNvPr>
          <p:cNvSpPr/>
          <p:nvPr/>
        </p:nvSpPr>
        <p:spPr>
          <a:xfrm>
            <a:off x="3347864" y="4884194"/>
            <a:ext cx="3171825" cy="1800225"/>
          </a:xfrm>
          <a:prstGeom prst="rect">
            <a:avLst/>
          </a:prstGeom>
          <a:solidFill>
            <a:srgbClr val="CCECFF"/>
          </a:solidFill>
          <a:ln w="25400" cap="flat" cmpd="sng" algn="ctr">
            <a:solidFill>
              <a:srgbClr val="FFFFFF">
                <a:lumMod val="65000"/>
              </a:srgbClr>
            </a:solidFill>
            <a:prstDash val="solid"/>
          </a:ln>
          <a:effectLst/>
        </p:spPr>
        <p:txBody>
          <a:bodyPr anchor="ctr"/>
          <a:lstStyle/>
          <a:p>
            <a:endParaRPr kumimoji="0" lang="ja-JP" altLang="en-US" sz="1800" b="0" i="0" u="none" strike="noStrike" kern="0" cap="none" spc="0" normalizeH="0" baseline="0" noProof="0" dirty="0">
              <a:ln>
                <a:noFill/>
              </a:ln>
              <a:solidFill>
                <a:schemeClr val="bg1"/>
              </a:solidFill>
              <a:effectLst/>
              <a:uLnTx/>
              <a:uFillTx/>
              <a:latin typeface="Arial"/>
            </a:endParaRPr>
          </a:p>
        </p:txBody>
      </p:sp>
      <p:pic>
        <p:nvPicPr>
          <p:cNvPr id="20" name="図 46">
            <a:extLst>
              <a:ext uri="{FF2B5EF4-FFF2-40B4-BE49-F238E27FC236}">
                <a16:creationId xmlns:a16="http://schemas.microsoft.com/office/drawing/2014/main" id="{DE04F3E3-9314-F148-BA21-6D57CCA45F9D}"/>
              </a:ext>
            </a:extLst>
          </p:cNvPr>
          <p:cNvPicPr>
            <a:picLocks noChangeAspect="1"/>
          </p:cNvPicPr>
          <p:nvPr/>
        </p:nvPicPr>
        <p:blipFill>
          <a:blip r:embed="rId4"/>
          <a:stretch>
            <a:fillRect/>
          </a:stretch>
        </p:blipFill>
        <p:spPr>
          <a:xfrm>
            <a:off x="3449175" y="5603255"/>
            <a:ext cx="2873632" cy="1022264"/>
          </a:xfrm>
          <a:prstGeom prst="rect">
            <a:avLst/>
          </a:prstGeom>
        </p:spPr>
      </p:pic>
      <p:sp>
        <p:nvSpPr>
          <p:cNvPr id="21" name="テキスト ボックス 31">
            <a:extLst>
              <a:ext uri="{FF2B5EF4-FFF2-40B4-BE49-F238E27FC236}">
                <a16:creationId xmlns:a16="http://schemas.microsoft.com/office/drawing/2014/main" id="{7EC9BCAC-1CAF-5C4C-A1E0-9E430A6444D3}"/>
              </a:ext>
            </a:extLst>
          </p:cNvPr>
          <p:cNvSpPr txBox="1">
            <a:spLocks noChangeArrowheads="1"/>
          </p:cNvSpPr>
          <p:nvPr/>
        </p:nvSpPr>
        <p:spPr bwMode="auto">
          <a:xfrm>
            <a:off x="3347864" y="4866647"/>
            <a:ext cx="3122786"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buNone/>
            </a:pPr>
            <a:r>
              <a:rPr lang="en-US" altLang="ja-JP" sz="1200" baseline="30000" dirty="0">
                <a:solidFill>
                  <a:srgbClr val="0000CC"/>
                </a:solidFill>
              </a:rPr>
              <a:t>78</a:t>
            </a:r>
            <a:r>
              <a:rPr lang="en-US" altLang="ja-JP" sz="1200" dirty="0">
                <a:solidFill>
                  <a:srgbClr val="0000CC"/>
                </a:solidFill>
              </a:rPr>
              <a:t>Ni (N=50) revealed as a doubly magic stronghold against nuclear deformation.</a:t>
            </a:r>
          </a:p>
          <a:p>
            <a:pPr>
              <a:buNone/>
            </a:pPr>
            <a:r>
              <a:rPr lang="en-US" altLang="ja-JP" sz="1200" dirty="0">
                <a:solidFill>
                  <a:srgbClr val="0000CC"/>
                </a:solidFill>
              </a:rPr>
              <a:t>Taniuchi et al., Nature 569, 53 (2019)</a:t>
            </a:r>
            <a:endParaRPr lang="ja-JP" altLang="en-US" sz="1200" kern="0" dirty="0">
              <a:solidFill>
                <a:srgbClr val="0000CC"/>
              </a:solidFill>
              <a:latin typeface="Arial"/>
            </a:endParaRPr>
          </a:p>
        </p:txBody>
      </p:sp>
      <p:grpSp>
        <p:nvGrpSpPr>
          <p:cNvPr id="3" name="Grupo 2">
            <a:extLst>
              <a:ext uri="{FF2B5EF4-FFF2-40B4-BE49-F238E27FC236}">
                <a16:creationId xmlns:a16="http://schemas.microsoft.com/office/drawing/2014/main" id="{B53D161C-F274-854F-AB48-1CC31D2FC515}"/>
              </a:ext>
            </a:extLst>
          </p:cNvPr>
          <p:cNvGrpSpPr/>
          <p:nvPr/>
        </p:nvGrpSpPr>
        <p:grpSpPr>
          <a:xfrm>
            <a:off x="119448" y="3552793"/>
            <a:ext cx="3218357" cy="2142740"/>
            <a:chOff x="104775" y="5003419"/>
            <a:chExt cx="3218357" cy="2142740"/>
          </a:xfrm>
        </p:grpSpPr>
        <p:sp>
          <p:nvSpPr>
            <p:cNvPr id="22" name="正方形/長方形 82">
              <a:extLst>
                <a:ext uri="{FF2B5EF4-FFF2-40B4-BE49-F238E27FC236}">
                  <a16:creationId xmlns:a16="http://schemas.microsoft.com/office/drawing/2014/main" id="{AB6AB52D-6113-E146-8224-7A08D6C836C4}"/>
                </a:ext>
              </a:extLst>
            </p:cNvPr>
            <p:cNvSpPr/>
            <p:nvPr/>
          </p:nvSpPr>
          <p:spPr>
            <a:xfrm>
              <a:off x="104775" y="5054188"/>
              <a:ext cx="3171825" cy="2091971"/>
            </a:xfrm>
            <a:prstGeom prst="rect">
              <a:avLst/>
            </a:prstGeom>
            <a:solidFill>
              <a:srgbClr val="CCECFF"/>
            </a:solidFill>
            <a:ln w="25400" cap="flat" cmpd="sng" algn="ctr">
              <a:solidFill>
                <a:srgbClr val="FFFFFF">
                  <a:lumMod val="65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7" name="テキスト ボックス 34">
              <a:extLst>
                <a:ext uri="{FF2B5EF4-FFF2-40B4-BE49-F238E27FC236}">
                  <a16:creationId xmlns:a16="http://schemas.microsoft.com/office/drawing/2014/main" id="{FC6E0BD3-01BD-DB48-AB57-0A131BC9B86B}"/>
                </a:ext>
              </a:extLst>
            </p:cNvPr>
            <p:cNvSpPr txBox="1">
              <a:spLocks noChangeArrowheads="1"/>
            </p:cNvSpPr>
            <p:nvPr/>
          </p:nvSpPr>
          <p:spPr bwMode="auto">
            <a:xfrm>
              <a:off x="154578" y="5003419"/>
              <a:ext cx="3168554"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FontTx/>
                <a:buNone/>
              </a:pPr>
              <a:r>
                <a:rPr lang="en-US" altLang="ja-JP" sz="1400" b="1" dirty="0">
                  <a:latin typeface="Calibri" pitchFamily="34" charset="0"/>
                </a:rPr>
                <a:t>Quest for heavier super-heavies (Z=113)</a:t>
              </a:r>
            </a:p>
            <a:p>
              <a:pPr eaLnBrk="1" hangingPunct="1">
                <a:spcBef>
                  <a:spcPct val="0"/>
                </a:spcBef>
                <a:buFontTx/>
                <a:buNone/>
              </a:pPr>
              <a:r>
                <a:rPr lang="en-US" altLang="ja-JP" sz="1400" b="1" dirty="0">
                  <a:latin typeface="Calibri" pitchFamily="34" charset="0"/>
                </a:rPr>
                <a:t>Success in producing and accelerating high intensity vanadium beam</a:t>
              </a:r>
            </a:p>
            <a:p>
              <a:pPr eaLnBrk="1" hangingPunct="1">
                <a:spcBef>
                  <a:spcPct val="0"/>
                </a:spcBef>
                <a:buFontTx/>
                <a:buNone/>
              </a:pPr>
              <a:r>
                <a:rPr lang="en-US" altLang="ja-JP" sz="1200" b="1" dirty="0">
                  <a:latin typeface="Calibri" pitchFamily="34" charset="0"/>
                </a:rPr>
                <a:t>- Cleared the </a:t>
              </a:r>
            </a:p>
            <a:p>
              <a:pPr eaLnBrk="1" hangingPunct="1">
                <a:spcBef>
                  <a:spcPct val="0"/>
                </a:spcBef>
                <a:buFontTx/>
                <a:buNone/>
              </a:pPr>
              <a:r>
                <a:rPr lang="en-US" altLang="ja-JP" sz="1200" b="1" dirty="0">
                  <a:latin typeface="Calibri" pitchFamily="34" charset="0"/>
                </a:rPr>
                <a:t>way for </a:t>
              </a:r>
            </a:p>
            <a:p>
              <a:pPr eaLnBrk="1" hangingPunct="1">
                <a:spcBef>
                  <a:spcPct val="0"/>
                </a:spcBef>
                <a:buFontTx/>
                <a:buNone/>
              </a:pPr>
              <a:r>
                <a:rPr lang="en-US" altLang="ja-JP" sz="1200" b="1" dirty="0">
                  <a:latin typeface="Calibri" pitchFamily="34" charset="0"/>
                </a:rPr>
                <a:t>producing </a:t>
              </a:r>
            </a:p>
            <a:p>
              <a:pPr eaLnBrk="1" hangingPunct="1">
                <a:spcBef>
                  <a:spcPct val="0"/>
                </a:spcBef>
                <a:buFontTx/>
                <a:buNone/>
              </a:pPr>
              <a:r>
                <a:rPr lang="en-US" altLang="ja-JP" sz="1200" b="1" dirty="0">
                  <a:latin typeface="Calibri" pitchFamily="34" charset="0"/>
                </a:rPr>
                <a:t>element 119 – </a:t>
              </a:r>
            </a:p>
            <a:p>
              <a:pPr eaLnBrk="1" hangingPunct="1">
                <a:spcBef>
                  <a:spcPct val="0"/>
                </a:spcBef>
                <a:buFontTx/>
                <a:buNone/>
              </a:pPr>
              <a:r>
                <a:rPr lang="en-US" altLang="ja-JP" sz="1200" b="1" dirty="0">
                  <a:latin typeface="Calibri" pitchFamily="34" charset="0"/>
                </a:rPr>
                <a:t>  (2017</a:t>
              </a:r>
              <a:r>
                <a:rPr lang="en-US" altLang="ja-JP" sz="1000" b="1" dirty="0">
                  <a:latin typeface="Calibri" pitchFamily="34" charset="0"/>
                </a:rPr>
                <a:t>)</a:t>
              </a:r>
              <a:endParaRPr lang="ja-JP" altLang="ja-JP" sz="1200" dirty="0">
                <a:latin typeface="Calibri" pitchFamily="34" charset="0"/>
              </a:endParaRPr>
            </a:p>
          </p:txBody>
        </p:sp>
        <p:pic>
          <p:nvPicPr>
            <p:cNvPr id="8" name="Picture 8">
              <a:extLst>
                <a:ext uri="{FF2B5EF4-FFF2-40B4-BE49-F238E27FC236}">
                  <a16:creationId xmlns:a16="http://schemas.microsoft.com/office/drawing/2014/main" id="{9CC31F56-07FE-3346-B494-7F4C64129B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2653" y="5919279"/>
              <a:ext cx="2103947" cy="1148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3" name="正方形/長方形 79">
            <a:extLst>
              <a:ext uri="{FF2B5EF4-FFF2-40B4-BE49-F238E27FC236}">
                <a16:creationId xmlns:a16="http://schemas.microsoft.com/office/drawing/2014/main" id="{B2C599D2-B75C-C64A-96E5-A36EC0A7AC83}"/>
              </a:ext>
            </a:extLst>
          </p:cNvPr>
          <p:cNvSpPr/>
          <p:nvPr/>
        </p:nvSpPr>
        <p:spPr>
          <a:xfrm>
            <a:off x="6584937" y="4914707"/>
            <a:ext cx="2501914" cy="1790700"/>
          </a:xfrm>
          <a:prstGeom prst="rect">
            <a:avLst/>
          </a:prstGeom>
          <a:solidFill>
            <a:srgbClr val="CCECFF"/>
          </a:solidFill>
          <a:ln w="25400" cap="flat" cmpd="sng" algn="ctr">
            <a:solidFill>
              <a:srgbClr val="FFFFFF">
                <a:lumMod val="65000"/>
              </a:srgbClr>
            </a:solidFill>
            <a:prstDash val="solid"/>
          </a:ln>
          <a:effec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FFFFFF"/>
              </a:solidFill>
              <a:effectLst/>
              <a:uLnTx/>
              <a:uFillTx/>
              <a:latin typeface="Arial"/>
              <a:ea typeface="+mn-ea"/>
              <a:cs typeface="+mn-cs"/>
            </a:endParaRPr>
          </a:p>
        </p:txBody>
      </p:sp>
      <p:sp>
        <p:nvSpPr>
          <p:cNvPr id="24" name="テキスト ボックス 6">
            <a:extLst>
              <a:ext uri="{FF2B5EF4-FFF2-40B4-BE49-F238E27FC236}">
                <a16:creationId xmlns:a16="http://schemas.microsoft.com/office/drawing/2014/main" id="{AFED6613-3566-2944-8597-789D62D15507}"/>
              </a:ext>
            </a:extLst>
          </p:cNvPr>
          <p:cNvSpPr txBox="1">
            <a:spLocks noChangeArrowheads="1"/>
          </p:cNvSpPr>
          <p:nvPr/>
        </p:nvSpPr>
        <p:spPr bwMode="auto">
          <a:xfrm>
            <a:off x="6685626" y="4956869"/>
            <a:ext cx="242297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itchFamily="34" charset="0"/>
              </a:defRPr>
            </a:lvl1pPr>
            <a:lvl2pPr marL="742950" indent="-285750">
              <a:spcBef>
                <a:spcPct val="20000"/>
              </a:spcBef>
              <a:buChar char="–"/>
              <a:defRPr sz="2800">
                <a:solidFill>
                  <a:schemeClr val="tx1"/>
                </a:solidFill>
                <a:latin typeface="Arial" pitchFamily="34" charset="0"/>
              </a:defRPr>
            </a:lvl2pPr>
            <a:lvl3pPr marL="1143000" indent="-228600">
              <a:spcBef>
                <a:spcPct val="20000"/>
              </a:spcBef>
              <a:buChar char="•"/>
              <a:defRPr sz="2400">
                <a:solidFill>
                  <a:schemeClr val="tx1"/>
                </a:solidFill>
                <a:latin typeface="Arial" pitchFamily="34" charset="0"/>
              </a:defRPr>
            </a:lvl3pPr>
            <a:lvl4pPr marL="1600200" indent="-228600">
              <a:spcBef>
                <a:spcPct val="20000"/>
              </a:spcBef>
              <a:buChar char="–"/>
              <a:defRPr sz="2000">
                <a:solidFill>
                  <a:schemeClr val="tx1"/>
                </a:solidFill>
                <a:latin typeface="Arial" pitchFamily="34" charset="0"/>
              </a:defRPr>
            </a:lvl4pPr>
            <a:lvl5pPr marL="2057400" indent="-22860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spcBef>
                <a:spcPct val="0"/>
              </a:spcBef>
              <a:buFontTx/>
              <a:buNone/>
            </a:pPr>
            <a:r>
              <a:rPr lang="en-US" altLang="ja-JP" sz="1400" b="1" dirty="0">
                <a:solidFill>
                  <a:srgbClr val="000000"/>
                </a:solidFill>
                <a:latin typeface="Calibri" pitchFamily="34" charset="0"/>
              </a:rPr>
              <a:t>73 new isotopes discovered at RIKEN’s RI Beam Factory (2017</a:t>
            </a:r>
            <a:r>
              <a:rPr lang="en-US" altLang="ja-JP" sz="1000" b="1" dirty="0">
                <a:solidFill>
                  <a:srgbClr val="000000"/>
                </a:solidFill>
                <a:latin typeface="Calibri" pitchFamily="34" charset="0"/>
              </a:rPr>
              <a:t>)</a:t>
            </a:r>
            <a:endParaRPr lang="en-US" altLang="ja-JP" sz="1200" b="1" dirty="0">
              <a:solidFill>
                <a:srgbClr val="000000"/>
              </a:solidFill>
              <a:latin typeface="Calibri" pitchFamily="34" charset="0"/>
            </a:endParaRPr>
          </a:p>
        </p:txBody>
      </p:sp>
      <p:pic>
        <p:nvPicPr>
          <p:cNvPr id="25" name="Picture 15" descr="超伝導RIビーム分離生成装置（BigRIPS）の第2ステージの写真画像">
            <a:extLst>
              <a:ext uri="{FF2B5EF4-FFF2-40B4-BE49-F238E27FC236}">
                <a16:creationId xmlns:a16="http://schemas.microsoft.com/office/drawing/2014/main" id="{6A9BB895-8310-464A-9B32-29BC6AE5591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46925" y="5648568"/>
            <a:ext cx="1634987" cy="1090982"/>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upo 11">
            <a:extLst>
              <a:ext uri="{FF2B5EF4-FFF2-40B4-BE49-F238E27FC236}">
                <a16:creationId xmlns:a16="http://schemas.microsoft.com/office/drawing/2014/main" id="{A9A1BBF1-B895-AB08-580E-014BA5A14D7B}"/>
              </a:ext>
            </a:extLst>
          </p:cNvPr>
          <p:cNvGrpSpPr/>
          <p:nvPr/>
        </p:nvGrpSpPr>
        <p:grpSpPr>
          <a:xfrm>
            <a:off x="2164934" y="779606"/>
            <a:ext cx="7159594" cy="4072545"/>
            <a:chOff x="2164934" y="779606"/>
            <a:chExt cx="7159594" cy="4072545"/>
          </a:xfrm>
        </p:grpSpPr>
        <p:pic>
          <p:nvPicPr>
            <p:cNvPr id="5" name="図 10">
              <a:extLst>
                <a:ext uri="{FF2B5EF4-FFF2-40B4-BE49-F238E27FC236}">
                  <a16:creationId xmlns:a16="http://schemas.microsoft.com/office/drawing/2014/main" id="{F1E1092B-23E7-BF41-ACF1-451FFB7433D0}"/>
                </a:ext>
              </a:extLst>
            </p:cNvPr>
            <p:cNvPicPr>
              <a:picLocks noChangeAspect="1"/>
            </p:cNvPicPr>
            <p:nvPr/>
          </p:nvPicPr>
          <p:blipFill>
            <a:blip r:embed="rId6"/>
            <a:stretch>
              <a:fillRect/>
            </a:stretch>
          </p:blipFill>
          <p:spPr>
            <a:xfrm>
              <a:off x="3463537" y="779606"/>
              <a:ext cx="5860991" cy="4072545"/>
            </a:xfrm>
            <a:prstGeom prst="rect">
              <a:avLst/>
            </a:prstGeom>
          </p:spPr>
        </p:pic>
        <p:pic>
          <p:nvPicPr>
            <p:cNvPr id="11" name="図 2">
              <a:extLst>
                <a:ext uri="{FF2B5EF4-FFF2-40B4-BE49-F238E27FC236}">
                  <a16:creationId xmlns:a16="http://schemas.microsoft.com/office/drawing/2014/main" id="{D5B0B443-4245-B642-B059-F88500D6E0D7}"/>
                </a:ext>
              </a:extLst>
            </p:cNvPr>
            <p:cNvPicPr>
              <a:picLocks noChangeAspect="1"/>
            </p:cNvPicPr>
            <p:nvPr/>
          </p:nvPicPr>
          <p:blipFill>
            <a:blip r:embed="rId7"/>
            <a:stretch>
              <a:fillRect/>
            </a:stretch>
          </p:blipFill>
          <p:spPr>
            <a:xfrm>
              <a:off x="2164934" y="1323955"/>
              <a:ext cx="1174050" cy="1643873"/>
            </a:xfrm>
            <a:prstGeom prst="rect">
              <a:avLst/>
            </a:prstGeom>
          </p:spPr>
        </p:pic>
        <p:sp>
          <p:nvSpPr>
            <p:cNvPr id="6" name="CuadroTexto 5">
              <a:extLst>
                <a:ext uri="{FF2B5EF4-FFF2-40B4-BE49-F238E27FC236}">
                  <a16:creationId xmlns:a16="http://schemas.microsoft.com/office/drawing/2014/main" id="{1C762D3D-5F05-82A4-A233-5B1935BD8F59}"/>
                </a:ext>
              </a:extLst>
            </p:cNvPr>
            <p:cNvSpPr txBox="1"/>
            <p:nvPr/>
          </p:nvSpPr>
          <p:spPr>
            <a:xfrm>
              <a:off x="3820133" y="3944089"/>
              <a:ext cx="575968" cy="276999"/>
            </a:xfrm>
            <a:prstGeom prst="rect">
              <a:avLst/>
            </a:prstGeom>
            <a:noFill/>
          </p:spPr>
          <p:txBody>
            <a:bodyPr wrap="square" rtlCol="0">
              <a:spAutoFit/>
            </a:bodyPr>
            <a:lstStyle/>
            <a:p>
              <a:r>
                <a:rPr lang="en-GB" sz="1200" dirty="0"/>
                <a:t>20</a:t>
              </a:r>
            </a:p>
          </p:txBody>
        </p:sp>
      </p:grpSp>
    </p:spTree>
    <p:extLst>
      <p:ext uri="{BB962C8B-B14F-4D97-AF65-F5344CB8AC3E}">
        <p14:creationId xmlns:p14="http://schemas.microsoft.com/office/powerpoint/2010/main" val="24816639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EB0038-9DB9-A1FB-5B82-07DC0A048DDE}"/>
              </a:ext>
            </a:extLst>
          </p:cNvPr>
          <p:cNvSpPr>
            <a:spLocks noGrp="1"/>
          </p:cNvSpPr>
          <p:nvPr>
            <p:ph type="title"/>
          </p:nvPr>
        </p:nvSpPr>
        <p:spPr/>
        <p:txBody>
          <a:bodyPr/>
          <a:lstStyle/>
          <a:p>
            <a:endParaRPr lang="en-GB"/>
          </a:p>
        </p:txBody>
      </p:sp>
      <p:pic>
        <p:nvPicPr>
          <p:cNvPr id="5" name="Marcador de contenido 4">
            <a:extLst>
              <a:ext uri="{FF2B5EF4-FFF2-40B4-BE49-F238E27FC236}">
                <a16:creationId xmlns:a16="http://schemas.microsoft.com/office/drawing/2014/main" id="{729365F6-AB66-B50E-0C97-0810B91C583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418826"/>
          </a:xfrm>
        </p:spPr>
      </p:pic>
      <p:pic>
        <p:nvPicPr>
          <p:cNvPr id="7" name="Imagen 6">
            <a:extLst>
              <a:ext uri="{FF2B5EF4-FFF2-40B4-BE49-F238E27FC236}">
                <a16:creationId xmlns:a16="http://schemas.microsoft.com/office/drawing/2014/main" id="{B6CD11E2-E646-7A05-58C3-2A211693F9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937934"/>
            <a:ext cx="2702942" cy="476262"/>
          </a:xfrm>
          <a:prstGeom prst="rect">
            <a:avLst/>
          </a:prstGeom>
        </p:spPr>
      </p:pic>
    </p:spTree>
    <p:extLst>
      <p:ext uri="{BB962C8B-B14F-4D97-AF65-F5344CB8AC3E}">
        <p14:creationId xmlns:p14="http://schemas.microsoft.com/office/powerpoint/2010/main" val="32228916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C8FAC6-C59E-F739-200C-E41290A0ECFB}"/>
              </a:ext>
            </a:extLst>
          </p:cNvPr>
          <p:cNvSpPr>
            <a:spLocks noGrp="1"/>
          </p:cNvSpPr>
          <p:nvPr>
            <p:ph type="title"/>
          </p:nvPr>
        </p:nvSpPr>
        <p:spPr>
          <a:xfrm>
            <a:off x="611560" y="-59938"/>
            <a:ext cx="8075240" cy="968658"/>
          </a:xfrm>
        </p:spPr>
        <p:txBody>
          <a:bodyPr/>
          <a:lstStyle/>
          <a:p>
            <a:r>
              <a:rPr lang="en-GB" dirty="0"/>
              <a:t>Physics Program</a:t>
            </a:r>
          </a:p>
        </p:txBody>
      </p:sp>
      <p:sp>
        <p:nvSpPr>
          <p:cNvPr id="4" name="object 3">
            <a:extLst>
              <a:ext uri="{FF2B5EF4-FFF2-40B4-BE49-F238E27FC236}">
                <a16:creationId xmlns:a16="http://schemas.microsoft.com/office/drawing/2014/main" id="{87DC5538-B651-8E05-3059-7DE0D49CE24D}"/>
              </a:ext>
            </a:extLst>
          </p:cNvPr>
          <p:cNvSpPr txBox="1">
            <a:spLocks/>
          </p:cNvSpPr>
          <p:nvPr/>
        </p:nvSpPr>
        <p:spPr>
          <a:xfrm>
            <a:off x="1063122" y="817101"/>
            <a:ext cx="8719946" cy="1900650"/>
          </a:xfrm>
          <a:prstGeom prst="rect">
            <a:avLst/>
          </a:prstGeom>
        </p:spPr>
        <p:txBody>
          <a:bodyPr vert="horz" wrap="square" lIns="0" tIns="14669" rIns="0" bIns="0" numCol="1" rtlCol="0" anchor="t" anchorCtr="0" compatLnSpc="1">
            <a:prstTxWarp prst="textNoShape">
              <a:avLst/>
            </a:prstTxWarp>
            <a:sp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3335">
              <a:spcBef>
                <a:spcPts val="116"/>
              </a:spcBef>
            </a:pPr>
            <a:r>
              <a:rPr lang="es-ES" sz="2800" dirty="0" err="1"/>
              <a:t>Properties</a:t>
            </a:r>
            <a:r>
              <a:rPr lang="es-ES" sz="2800" dirty="0"/>
              <a:t> </a:t>
            </a:r>
            <a:r>
              <a:rPr lang="es-ES" sz="2800" dirty="0" err="1"/>
              <a:t>of</a:t>
            </a:r>
            <a:r>
              <a:rPr lang="es-ES" sz="2800" dirty="0"/>
              <a:t> </a:t>
            </a:r>
            <a:r>
              <a:rPr lang="es-ES" sz="2800" dirty="0" err="1"/>
              <a:t>atomic</a:t>
            </a:r>
            <a:r>
              <a:rPr lang="es-ES" sz="2800" spc="-42" dirty="0"/>
              <a:t> </a:t>
            </a:r>
            <a:r>
              <a:rPr lang="es-ES" sz="2800" dirty="0" err="1"/>
              <a:t>nuclei</a:t>
            </a:r>
            <a:endParaRPr lang="es-ES" sz="2800" dirty="0"/>
          </a:p>
          <a:p>
            <a:pPr marL="534067" indent="-300038">
              <a:spcBef>
                <a:spcPts val="26"/>
              </a:spcBef>
              <a:tabLst>
                <a:tab pos="391382" algn="l"/>
              </a:tabLst>
            </a:pPr>
            <a:r>
              <a:rPr lang="es-ES" sz="1838" spc="5" dirty="0" err="1">
                <a:solidFill>
                  <a:srgbClr val="000000"/>
                </a:solidFill>
              </a:rPr>
              <a:t>Develop</a:t>
            </a:r>
            <a:r>
              <a:rPr lang="es-ES" sz="1838" spc="5" dirty="0">
                <a:solidFill>
                  <a:srgbClr val="000000"/>
                </a:solidFill>
              </a:rPr>
              <a:t> a </a:t>
            </a:r>
            <a:r>
              <a:rPr lang="es-ES" sz="1838" dirty="0">
                <a:solidFill>
                  <a:srgbClr val="000000"/>
                </a:solidFill>
              </a:rPr>
              <a:t>predictive </a:t>
            </a:r>
            <a:r>
              <a:rPr lang="es-ES" sz="1838" dirty="0" err="1">
                <a:solidFill>
                  <a:srgbClr val="000000"/>
                </a:solidFill>
              </a:rPr>
              <a:t>model</a:t>
            </a:r>
            <a:r>
              <a:rPr lang="es-ES" sz="1838" dirty="0">
                <a:solidFill>
                  <a:srgbClr val="000000"/>
                </a:solidFill>
              </a:rPr>
              <a:t> </a:t>
            </a:r>
            <a:r>
              <a:rPr lang="es-ES" sz="1838" dirty="0" err="1">
                <a:solidFill>
                  <a:srgbClr val="000000"/>
                </a:solidFill>
              </a:rPr>
              <a:t>of</a:t>
            </a:r>
            <a:r>
              <a:rPr lang="es-ES" sz="1838" dirty="0">
                <a:solidFill>
                  <a:srgbClr val="000000"/>
                </a:solidFill>
              </a:rPr>
              <a:t> </a:t>
            </a:r>
            <a:r>
              <a:rPr lang="es-ES" sz="1838" dirty="0" err="1">
                <a:solidFill>
                  <a:srgbClr val="000000"/>
                </a:solidFill>
              </a:rPr>
              <a:t>nuclei</a:t>
            </a:r>
            <a:r>
              <a:rPr lang="es-ES" sz="1838" dirty="0">
                <a:solidFill>
                  <a:srgbClr val="000000"/>
                </a:solidFill>
              </a:rPr>
              <a:t> </a:t>
            </a:r>
            <a:r>
              <a:rPr lang="es-ES" sz="1838" spc="5" dirty="0">
                <a:solidFill>
                  <a:srgbClr val="000000"/>
                </a:solidFill>
              </a:rPr>
              <a:t>and </a:t>
            </a:r>
            <a:r>
              <a:rPr lang="es-ES" sz="1838" dirty="0" err="1">
                <a:solidFill>
                  <a:srgbClr val="000000"/>
                </a:solidFill>
              </a:rPr>
              <a:t>their</a:t>
            </a:r>
            <a:r>
              <a:rPr lang="es-ES" sz="1838" spc="168" dirty="0">
                <a:solidFill>
                  <a:srgbClr val="000000"/>
                </a:solidFill>
              </a:rPr>
              <a:t> </a:t>
            </a:r>
            <a:r>
              <a:rPr lang="es-ES" sz="1838" dirty="0" err="1">
                <a:solidFill>
                  <a:srgbClr val="000000"/>
                </a:solidFill>
              </a:rPr>
              <a:t>interactions</a:t>
            </a:r>
            <a:endParaRPr lang="es-ES" sz="1838" dirty="0"/>
          </a:p>
          <a:p>
            <a:pPr marL="534067" marR="5334" indent="-300038">
              <a:lnSpc>
                <a:spcPts val="2016"/>
              </a:lnSpc>
              <a:spcBef>
                <a:spcPts val="252"/>
              </a:spcBef>
              <a:tabLst>
                <a:tab pos="391382" algn="l"/>
              </a:tabLst>
            </a:pPr>
            <a:r>
              <a:rPr lang="es-ES" sz="1838" dirty="0" err="1">
                <a:solidFill>
                  <a:srgbClr val="000000"/>
                </a:solidFill>
              </a:rPr>
              <a:t>Many-body</a:t>
            </a:r>
            <a:r>
              <a:rPr lang="es-ES" sz="1838" dirty="0">
                <a:solidFill>
                  <a:srgbClr val="000000"/>
                </a:solidFill>
              </a:rPr>
              <a:t> </a:t>
            </a:r>
            <a:r>
              <a:rPr lang="es-ES" sz="1838" spc="5" dirty="0">
                <a:solidFill>
                  <a:srgbClr val="000000"/>
                </a:solidFill>
              </a:rPr>
              <a:t>quantum </a:t>
            </a:r>
            <a:r>
              <a:rPr lang="es-ES" sz="1838" dirty="0" err="1">
                <a:solidFill>
                  <a:srgbClr val="000000"/>
                </a:solidFill>
              </a:rPr>
              <a:t>problem</a:t>
            </a:r>
            <a:r>
              <a:rPr lang="es-ES" sz="1838" dirty="0">
                <a:solidFill>
                  <a:srgbClr val="000000"/>
                </a:solidFill>
              </a:rPr>
              <a:t>: </a:t>
            </a:r>
            <a:r>
              <a:rPr lang="es-ES" sz="1838" dirty="0" err="1">
                <a:solidFill>
                  <a:srgbClr val="000000"/>
                </a:solidFill>
              </a:rPr>
              <a:t>intellectual</a:t>
            </a:r>
            <a:r>
              <a:rPr lang="es-ES" sz="1838" dirty="0">
                <a:solidFill>
                  <a:srgbClr val="000000"/>
                </a:solidFill>
              </a:rPr>
              <a:t> </a:t>
            </a:r>
            <a:r>
              <a:rPr lang="es-ES" sz="1838" dirty="0" err="1">
                <a:solidFill>
                  <a:srgbClr val="000000"/>
                </a:solidFill>
              </a:rPr>
              <a:t>overlap</a:t>
            </a:r>
            <a:r>
              <a:rPr lang="es-ES" sz="1838" dirty="0">
                <a:solidFill>
                  <a:srgbClr val="000000"/>
                </a:solidFill>
              </a:rPr>
              <a:t> </a:t>
            </a:r>
            <a:r>
              <a:rPr lang="es-ES" sz="1838" dirty="0" err="1">
                <a:solidFill>
                  <a:srgbClr val="000000"/>
                </a:solidFill>
              </a:rPr>
              <a:t>to</a:t>
            </a:r>
            <a:r>
              <a:rPr lang="es-ES" sz="1838" dirty="0">
                <a:solidFill>
                  <a:srgbClr val="000000"/>
                </a:solidFill>
              </a:rPr>
              <a:t> </a:t>
            </a:r>
            <a:r>
              <a:rPr lang="es-ES" sz="1838" spc="5" dirty="0" err="1">
                <a:solidFill>
                  <a:srgbClr val="000000"/>
                </a:solidFill>
              </a:rPr>
              <a:t>mesoscopic</a:t>
            </a:r>
            <a:r>
              <a:rPr lang="es-ES" sz="1838" spc="5" dirty="0">
                <a:solidFill>
                  <a:srgbClr val="000000"/>
                </a:solidFill>
              </a:rPr>
              <a:t>  </a:t>
            </a:r>
            <a:r>
              <a:rPr lang="es-ES" sz="1838" dirty="0" err="1">
                <a:solidFill>
                  <a:srgbClr val="000000"/>
                </a:solidFill>
              </a:rPr>
              <a:t>science</a:t>
            </a:r>
            <a:r>
              <a:rPr lang="es-ES" sz="1838" dirty="0">
                <a:solidFill>
                  <a:srgbClr val="000000"/>
                </a:solidFill>
              </a:rPr>
              <a:t>, </a:t>
            </a:r>
            <a:r>
              <a:rPr lang="es-ES" sz="1838" spc="5" dirty="0">
                <a:solidFill>
                  <a:srgbClr val="000000"/>
                </a:solidFill>
              </a:rPr>
              <a:t>quantum </a:t>
            </a:r>
            <a:r>
              <a:rPr lang="es-ES" sz="1838" dirty="0" err="1">
                <a:solidFill>
                  <a:srgbClr val="000000"/>
                </a:solidFill>
              </a:rPr>
              <a:t>dots</a:t>
            </a:r>
            <a:r>
              <a:rPr lang="es-ES" sz="1838" dirty="0">
                <a:solidFill>
                  <a:srgbClr val="000000"/>
                </a:solidFill>
              </a:rPr>
              <a:t>, </a:t>
            </a:r>
            <a:r>
              <a:rPr lang="es-ES" sz="1838" dirty="0" err="1">
                <a:solidFill>
                  <a:srgbClr val="000000"/>
                </a:solidFill>
              </a:rPr>
              <a:t>atomic</a:t>
            </a:r>
            <a:r>
              <a:rPr lang="es-ES" sz="1838" dirty="0">
                <a:solidFill>
                  <a:srgbClr val="000000"/>
                </a:solidFill>
              </a:rPr>
              <a:t> </a:t>
            </a:r>
            <a:r>
              <a:rPr lang="es-ES" sz="1838" dirty="0" err="1">
                <a:solidFill>
                  <a:srgbClr val="000000"/>
                </a:solidFill>
              </a:rPr>
              <a:t>clusters</a:t>
            </a:r>
            <a:r>
              <a:rPr lang="es-ES" sz="1838" dirty="0">
                <a:solidFill>
                  <a:srgbClr val="000000"/>
                </a:solidFill>
              </a:rPr>
              <a:t>,</a:t>
            </a:r>
            <a:r>
              <a:rPr lang="es-ES" sz="1838" spc="173" dirty="0">
                <a:solidFill>
                  <a:srgbClr val="000000"/>
                </a:solidFill>
              </a:rPr>
              <a:t> </a:t>
            </a:r>
            <a:r>
              <a:rPr lang="es-ES" sz="1838" dirty="0">
                <a:solidFill>
                  <a:srgbClr val="000000"/>
                </a:solidFill>
              </a:rPr>
              <a:t>etc.</a:t>
            </a:r>
            <a:endParaRPr lang="es-ES" sz="1838" dirty="0"/>
          </a:p>
          <a:p>
            <a:pPr marL="13335">
              <a:spcBef>
                <a:spcPts val="956"/>
              </a:spcBef>
            </a:pPr>
            <a:r>
              <a:rPr lang="es-ES" sz="2800" dirty="0" err="1"/>
              <a:t>Astrophysics</a:t>
            </a:r>
            <a:r>
              <a:rPr lang="es-ES" sz="2800" dirty="0"/>
              <a:t>: </a:t>
            </a:r>
            <a:r>
              <a:rPr lang="es-ES" sz="2800" dirty="0" err="1"/>
              <a:t>What</a:t>
            </a:r>
            <a:r>
              <a:rPr lang="es-ES" sz="2800" dirty="0"/>
              <a:t> </a:t>
            </a:r>
            <a:r>
              <a:rPr lang="es-ES" sz="2800" dirty="0" err="1"/>
              <a:t>happens</a:t>
            </a:r>
            <a:r>
              <a:rPr lang="es-ES" sz="2800" dirty="0"/>
              <a:t> </a:t>
            </a:r>
            <a:r>
              <a:rPr lang="es-ES" sz="2800" dirty="0" err="1"/>
              <a:t>inside</a:t>
            </a:r>
            <a:r>
              <a:rPr lang="es-ES" sz="2800" spc="-58" dirty="0"/>
              <a:t> </a:t>
            </a:r>
            <a:r>
              <a:rPr lang="es-ES" sz="2800" dirty="0" err="1"/>
              <a:t>stars</a:t>
            </a:r>
            <a:r>
              <a:rPr lang="es-ES" sz="2800" dirty="0"/>
              <a:t>?</a:t>
            </a:r>
          </a:p>
        </p:txBody>
      </p:sp>
      <p:sp>
        <p:nvSpPr>
          <p:cNvPr id="5" name="object 4">
            <a:extLst>
              <a:ext uri="{FF2B5EF4-FFF2-40B4-BE49-F238E27FC236}">
                <a16:creationId xmlns:a16="http://schemas.microsoft.com/office/drawing/2014/main" id="{657E9D17-E94F-073F-B910-E190DA686999}"/>
              </a:ext>
            </a:extLst>
          </p:cNvPr>
          <p:cNvSpPr txBox="1"/>
          <p:nvPr/>
        </p:nvSpPr>
        <p:spPr>
          <a:xfrm>
            <a:off x="1130560" y="2571733"/>
            <a:ext cx="4292535" cy="3701719"/>
          </a:xfrm>
          <a:prstGeom prst="rect">
            <a:avLst/>
          </a:prstGeom>
        </p:spPr>
        <p:txBody>
          <a:bodyPr vert="horz" wrap="square" lIns="0" tIns="44006" rIns="0" bIns="0" rtlCol="0">
            <a:spAutoFit/>
          </a:bodyPr>
          <a:lstStyle/>
          <a:p>
            <a:pPr marL="390716" marR="544067" indent="-156686" defTabSz="960120" fontAlgn="auto">
              <a:lnSpc>
                <a:spcPts val="2027"/>
              </a:lnSpc>
              <a:spcBef>
                <a:spcPts val="347"/>
              </a:spcBef>
              <a:spcAft>
                <a:spcPts val="0"/>
              </a:spcAft>
              <a:buFontTx/>
              <a:buChar char="•"/>
              <a:tabLst>
                <a:tab pos="391382" algn="l"/>
              </a:tabLst>
            </a:pPr>
            <a:r>
              <a:rPr lang="en-US" sz="1838" spc="5" dirty="0">
                <a:solidFill>
                  <a:prstClr val="black"/>
                </a:solidFill>
                <a:latin typeface="Arial"/>
                <a:ea typeface="+mn-ea"/>
                <a:cs typeface="Arial"/>
              </a:rPr>
              <a:t>Origin of the elements in the cosmos</a:t>
            </a:r>
          </a:p>
          <a:p>
            <a:pPr marL="390716" marR="544067" indent="-156686" defTabSz="960120" fontAlgn="auto">
              <a:lnSpc>
                <a:spcPts val="2027"/>
              </a:lnSpc>
              <a:spcBef>
                <a:spcPts val="347"/>
              </a:spcBef>
              <a:spcAft>
                <a:spcPts val="0"/>
              </a:spcAft>
              <a:buFontTx/>
              <a:buChar char="•"/>
              <a:tabLst>
                <a:tab pos="391382" algn="l"/>
              </a:tabLst>
            </a:pPr>
            <a:r>
              <a:rPr sz="1838" spc="5" dirty="0">
                <a:solidFill>
                  <a:prstClr val="black"/>
                </a:solidFill>
                <a:latin typeface="Arial"/>
                <a:ea typeface="+mn-ea"/>
                <a:cs typeface="Arial"/>
              </a:rPr>
              <a:t>Explosive </a:t>
            </a:r>
            <a:r>
              <a:rPr sz="1838" dirty="0">
                <a:solidFill>
                  <a:prstClr val="black"/>
                </a:solidFill>
                <a:latin typeface="Arial"/>
                <a:ea typeface="+mn-ea"/>
                <a:cs typeface="Arial"/>
              </a:rPr>
              <a:t>environments: </a:t>
            </a:r>
            <a:r>
              <a:rPr lang="en-US" sz="1838" dirty="0">
                <a:solidFill>
                  <a:prstClr val="black"/>
                </a:solidFill>
                <a:latin typeface="Arial"/>
                <a:ea typeface="+mn-ea"/>
                <a:cs typeface="Arial"/>
              </a:rPr>
              <a:t>   </a:t>
            </a:r>
            <a:r>
              <a:rPr sz="1838" dirty="0">
                <a:solidFill>
                  <a:prstClr val="black"/>
                </a:solidFill>
                <a:latin typeface="Arial"/>
                <a:ea typeface="+mn-ea"/>
                <a:cs typeface="Arial"/>
              </a:rPr>
              <a:t>novae,  supernovae, X-ray bursts</a:t>
            </a:r>
            <a:r>
              <a:rPr sz="1838" spc="53" dirty="0">
                <a:solidFill>
                  <a:prstClr val="black"/>
                </a:solidFill>
                <a:latin typeface="Arial"/>
                <a:ea typeface="+mn-ea"/>
                <a:cs typeface="Arial"/>
              </a:rPr>
              <a:t> </a:t>
            </a:r>
            <a:r>
              <a:rPr sz="1838" spc="26" dirty="0">
                <a:solidFill>
                  <a:prstClr val="black"/>
                </a:solidFill>
                <a:latin typeface="Arial"/>
                <a:ea typeface="+mn-ea"/>
                <a:cs typeface="Arial"/>
              </a:rPr>
              <a:t>…</a:t>
            </a:r>
            <a:endParaRPr sz="1838" dirty="0">
              <a:solidFill>
                <a:prstClr val="black"/>
              </a:solidFill>
              <a:latin typeface="Arial"/>
              <a:ea typeface="+mn-ea"/>
              <a:cs typeface="Arial"/>
            </a:endParaRPr>
          </a:p>
          <a:p>
            <a:pPr marL="390716" indent="-156686" defTabSz="960120" fontAlgn="auto">
              <a:lnSpc>
                <a:spcPts val="2194"/>
              </a:lnSpc>
              <a:spcBef>
                <a:spcPts val="0"/>
              </a:spcBef>
              <a:spcAft>
                <a:spcPts val="0"/>
              </a:spcAft>
              <a:buFontTx/>
              <a:buChar char="•"/>
              <a:tabLst>
                <a:tab pos="391382" algn="l"/>
              </a:tabLst>
            </a:pPr>
            <a:r>
              <a:rPr sz="1838" dirty="0">
                <a:solidFill>
                  <a:prstClr val="black"/>
                </a:solidFill>
                <a:latin typeface="Arial"/>
                <a:ea typeface="+mn-ea"/>
                <a:cs typeface="Arial"/>
              </a:rPr>
              <a:t>Properties of neutron</a:t>
            </a:r>
            <a:r>
              <a:rPr sz="1838" spc="79" dirty="0">
                <a:solidFill>
                  <a:prstClr val="black"/>
                </a:solidFill>
                <a:latin typeface="Arial"/>
                <a:ea typeface="+mn-ea"/>
                <a:cs typeface="Arial"/>
              </a:rPr>
              <a:t> </a:t>
            </a:r>
            <a:r>
              <a:rPr sz="1838" dirty="0">
                <a:solidFill>
                  <a:prstClr val="black"/>
                </a:solidFill>
                <a:latin typeface="Arial"/>
                <a:ea typeface="+mn-ea"/>
                <a:cs typeface="Arial"/>
              </a:rPr>
              <a:t>stars</a:t>
            </a:r>
          </a:p>
          <a:p>
            <a:pPr marL="13335" defTabSz="960120" fontAlgn="auto">
              <a:spcBef>
                <a:spcPts val="991"/>
              </a:spcBef>
              <a:spcAft>
                <a:spcPts val="0"/>
              </a:spcAft>
            </a:pPr>
            <a:r>
              <a:rPr sz="2258" dirty="0">
                <a:solidFill>
                  <a:srgbClr val="064308"/>
                </a:solidFill>
                <a:latin typeface="Arial"/>
                <a:ea typeface="+mn-ea"/>
                <a:cs typeface="Arial"/>
              </a:rPr>
              <a:t>Tests of laws of</a:t>
            </a:r>
            <a:r>
              <a:rPr sz="2258" spc="-32" dirty="0">
                <a:solidFill>
                  <a:srgbClr val="064308"/>
                </a:solidFill>
                <a:latin typeface="Arial"/>
                <a:ea typeface="+mn-ea"/>
                <a:cs typeface="Arial"/>
              </a:rPr>
              <a:t> </a:t>
            </a:r>
            <a:r>
              <a:rPr sz="2258" dirty="0">
                <a:solidFill>
                  <a:srgbClr val="064308"/>
                </a:solidFill>
                <a:latin typeface="Arial"/>
                <a:ea typeface="+mn-ea"/>
                <a:cs typeface="Arial"/>
              </a:rPr>
              <a:t>nature</a:t>
            </a:r>
            <a:endParaRPr sz="2258" dirty="0">
              <a:solidFill>
                <a:prstClr val="black"/>
              </a:solidFill>
              <a:latin typeface="Arial"/>
              <a:ea typeface="+mn-ea"/>
              <a:cs typeface="Arial"/>
            </a:endParaRPr>
          </a:p>
          <a:p>
            <a:pPr marL="390716" marR="342043" indent="-156686" defTabSz="960120" fontAlgn="auto">
              <a:lnSpc>
                <a:spcPts val="2016"/>
              </a:lnSpc>
              <a:spcBef>
                <a:spcPts val="252"/>
              </a:spcBef>
              <a:spcAft>
                <a:spcPts val="0"/>
              </a:spcAft>
              <a:buFontTx/>
              <a:buChar char="•"/>
              <a:tabLst>
                <a:tab pos="391382" algn="l"/>
              </a:tabLst>
            </a:pPr>
            <a:r>
              <a:rPr sz="1838" dirty="0">
                <a:solidFill>
                  <a:prstClr val="black"/>
                </a:solidFill>
                <a:latin typeface="Arial"/>
                <a:ea typeface="+mn-ea"/>
                <a:cs typeface="Arial"/>
              </a:rPr>
              <a:t>Effects of symmetry violations </a:t>
            </a:r>
            <a:r>
              <a:rPr lang="en-US" sz="1838" dirty="0">
                <a:solidFill>
                  <a:prstClr val="black"/>
                </a:solidFill>
                <a:latin typeface="Arial"/>
                <a:ea typeface="+mn-ea"/>
                <a:cs typeface="Arial"/>
              </a:rPr>
              <a:t>       </a:t>
            </a:r>
            <a:r>
              <a:rPr sz="1838" dirty="0">
                <a:solidFill>
                  <a:prstClr val="black"/>
                </a:solidFill>
                <a:latin typeface="Arial"/>
                <a:ea typeface="+mn-ea"/>
                <a:cs typeface="Arial"/>
              </a:rPr>
              <a:t>are amplified in certain</a:t>
            </a:r>
            <a:r>
              <a:rPr sz="1838" spc="84" dirty="0">
                <a:solidFill>
                  <a:prstClr val="black"/>
                </a:solidFill>
                <a:latin typeface="Arial"/>
                <a:ea typeface="+mn-ea"/>
                <a:cs typeface="Arial"/>
              </a:rPr>
              <a:t> </a:t>
            </a:r>
            <a:r>
              <a:rPr sz="1838" dirty="0">
                <a:solidFill>
                  <a:prstClr val="black"/>
                </a:solidFill>
                <a:latin typeface="Arial"/>
                <a:ea typeface="+mn-ea"/>
                <a:cs typeface="Arial"/>
              </a:rPr>
              <a:t>nuclei</a:t>
            </a:r>
          </a:p>
          <a:p>
            <a:pPr marL="13335" defTabSz="960120" fontAlgn="auto">
              <a:spcBef>
                <a:spcPts val="956"/>
              </a:spcBef>
              <a:spcAft>
                <a:spcPts val="0"/>
              </a:spcAft>
            </a:pPr>
            <a:r>
              <a:rPr sz="2258" dirty="0">
                <a:solidFill>
                  <a:srgbClr val="064308"/>
                </a:solidFill>
                <a:latin typeface="Arial"/>
                <a:ea typeface="+mn-ea"/>
                <a:cs typeface="Arial"/>
              </a:rPr>
              <a:t>Societal applications and</a:t>
            </a:r>
            <a:r>
              <a:rPr sz="2258" spc="-110" dirty="0">
                <a:solidFill>
                  <a:srgbClr val="064308"/>
                </a:solidFill>
                <a:latin typeface="Arial"/>
                <a:ea typeface="+mn-ea"/>
                <a:cs typeface="Arial"/>
              </a:rPr>
              <a:t> </a:t>
            </a:r>
            <a:r>
              <a:rPr sz="2258" dirty="0">
                <a:solidFill>
                  <a:srgbClr val="064308"/>
                </a:solidFill>
                <a:latin typeface="Arial"/>
                <a:ea typeface="+mn-ea"/>
                <a:cs typeface="Arial"/>
              </a:rPr>
              <a:t>benefits</a:t>
            </a:r>
            <a:endParaRPr sz="2258" dirty="0">
              <a:solidFill>
                <a:prstClr val="black"/>
              </a:solidFill>
              <a:latin typeface="Arial"/>
              <a:ea typeface="+mn-ea"/>
              <a:cs typeface="Arial"/>
            </a:endParaRPr>
          </a:p>
          <a:p>
            <a:pPr marL="390716" marR="1112139" indent="-156686" defTabSz="960120" fontAlgn="auto">
              <a:lnSpc>
                <a:spcPts val="2016"/>
              </a:lnSpc>
              <a:spcBef>
                <a:spcPts val="256"/>
              </a:spcBef>
              <a:spcAft>
                <a:spcPts val="0"/>
              </a:spcAft>
              <a:buFontTx/>
              <a:buChar char="•"/>
              <a:tabLst>
                <a:tab pos="391382" algn="l"/>
              </a:tabLst>
            </a:pPr>
            <a:r>
              <a:rPr sz="1838" dirty="0">
                <a:solidFill>
                  <a:prstClr val="black"/>
                </a:solidFill>
                <a:latin typeface="Arial"/>
                <a:ea typeface="+mn-ea"/>
                <a:cs typeface="Arial"/>
              </a:rPr>
              <a:t>Medicine, energy, material  </a:t>
            </a:r>
            <a:r>
              <a:rPr sz="1838" spc="5" dirty="0">
                <a:solidFill>
                  <a:prstClr val="black"/>
                </a:solidFill>
                <a:latin typeface="Arial"/>
                <a:ea typeface="+mn-ea"/>
                <a:cs typeface="Arial"/>
              </a:rPr>
              <a:t>sciences, </a:t>
            </a:r>
            <a:r>
              <a:rPr sz="1838" dirty="0">
                <a:solidFill>
                  <a:prstClr val="black"/>
                </a:solidFill>
                <a:latin typeface="Arial"/>
                <a:ea typeface="+mn-ea"/>
                <a:cs typeface="Arial"/>
              </a:rPr>
              <a:t>national</a:t>
            </a:r>
            <a:r>
              <a:rPr sz="1838" spc="26" dirty="0">
                <a:solidFill>
                  <a:prstClr val="black"/>
                </a:solidFill>
                <a:latin typeface="Arial"/>
                <a:ea typeface="+mn-ea"/>
                <a:cs typeface="Arial"/>
              </a:rPr>
              <a:t> </a:t>
            </a:r>
            <a:r>
              <a:rPr sz="1838" dirty="0">
                <a:solidFill>
                  <a:prstClr val="black"/>
                </a:solidFill>
                <a:latin typeface="Arial"/>
                <a:ea typeface="+mn-ea"/>
                <a:cs typeface="Arial"/>
              </a:rPr>
              <a:t>security</a:t>
            </a:r>
          </a:p>
        </p:txBody>
      </p:sp>
      <p:sp>
        <p:nvSpPr>
          <p:cNvPr id="6" name="object 5">
            <a:extLst>
              <a:ext uri="{FF2B5EF4-FFF2-40B4-BE49-F238E27FC236}">
                <a16:creationId xmlns:a16="http://schemas.microsoft.com/office/drawing/2014/main" id="{E6F6D896-77E3-3969-B3F3-60F94CA6DA5D}"/>
              </a:ext>
            </a:extLst>
          </p:cNvPr>
          <p:cNvSpPr/>
          <p:nvPr/>
        </p:nvSpPr>
        <p:spPr>
          <a:xfrm>
            <a:off x="232028" y="5318802"/>
            <a:ext cx="630478" cy="630478"/>
          </a:xfrm>
          <a:prstGeom prst="rect">
            <a:avLst/>
          </a:prstGeom>
          <a:blipFill>
            <a:blip r:embed="rId2" cstate="print"/>
            <a:stretch>
              <a:fillRect/>
            </a:stretch>
          </a:blipFill>
        </p:spPr>
        <p:txBody>
          <a:bodyPr wrap="square" lIns="0" tIns="0" rIns="0" bIns="0" rtlCol="0"/>
          <a:lstStyle/>
          <a:p>
            <a:pPr defTabSz="960120" fontAlgn="auto">
              <a:spcBef>
                <a:spcPts val="0"/>
              </a:spcBef>
              <a:spcAft>
                <a:spcPts val="0"/>
              </a:spcAft>
            </a:pPr>
            <a:endParaRPr sz="1890">
              <a:solidFill>
                <a:prstClr val="black"/>
              </a:solidFill>
              <a:latin typeface="+mn-lt"/>
              <a:ea typeface="+mn-ea"/>
            </a:endParaRPr>
          </a:p>
        </p:txBody>
      </p:sp>
      <p:sp>
        <p:nvSpPr>
          <p:cNvPr id="7" name="object 6">
            <a:extLst>
              <a:ext uri="{FF2B5EF4-FFF2-40B4-BE49-F238E27FC236}">
                <a16:creationId xmlns:a16="http://schemas.microsoft.com/office/drawing/2014/main" id="{10F02236-BAD8-4424-46A0-F5209111619D}"/>
              </a:ext>
            </a:extLst>
          </p:cNvPr>
          <p:cNvSpPr/>
          <p:nvPr/>
        </p:nvSpPr>
        <p:spPr>
          <a:xfrm>
            <a:off x="232028" y="4221088"/>
            <a:ext cx="630478" cy="624077"/>
          </a:xfrm>
          <a:prstGeom prst="rect">
            <a:avLst/>
          </a:prstGeom>
          <a:blipFill>
            <a:blip r:embed="rId3" cstate="print"/>
            <a:stretch>
              <a:fillRect/>
            </a:stretch>
          </a:blipFill>
        </p:spPr>
        <p:txBody>
          <a:bodyPr wrap="square" lIns="0" tIns="0" rIns="0" bIns="0" rtlCol="0"/>
          <a:lstStyle/>
          <a:p>
            <a:pPr defTabSz="960120" fontAlgn="auto">
              <a:spcBef>
                <a:spcPts val="0"/>
              </a:spcBef>
              <a:spcAft>
                <a:spcPts val="0"/>
              </a:spcAft>
            </a:pPr>
            <a:endParaRPr sz="1890">
              <a:solidFill>
                <a:prstClr val="black"/>
              </a:solidFill>
              <a:latin typeface="+mn-lt"/>
              <a:ea typeface="+mn-ea"/>
            </a:endParaRPr>
          </a:p>
        </p:txBody>
      </p:sp>
      <p:sp>
        <p:nvSpPr>
          <p:cNvPr id="8" name="object 7">
            <a:extLst>
              <a:ext uri="{FF2B5EF4-FFF2-40B4-BE49-F238E27FC236}">
                <a16:creationId xmlns:a16="http://schemas.microsoft.com/office/drawing/2014/main" id="{70B5CB2F-BC0B-DA94-C4F8-FB271E568602}"/>
              </a:ext>
            </a:extLst>
          </p:cNvPr>
          <p:cNvSpPr/>
          <p:nvPr/>
        </p:nvSpPr>
        <p:spPr>
          <a:xfrm>
            <a:off x="233630" y="2236887"/>
            <a:ext cx="627277" cy="636879"/>
          </a:xfrm>
          <a:prstGeom prst="rect">
            <a:avLst/>
          </a:prstGeom>
          <a:blipFill>
            <a:blip r:embed="rId4" cstate="print"/>
            <a:stretch>
              <a:fillRect/>
            </a:stretch>
          </a:blipFill>
        </p:spPr>
        <p:txBody>
          <a:bodyPr wrap="square" lIns="0" tIns="0" rIns="0" bIns="0" rtlCol="0"/>
          <a:lstStyle/>
          <a:p>
            <a:pPr defTabSz="960120" fontAlgn="auto">
              <a:spcBef>
                <a:spcPts val="0"/>
              </a:spcBef>
              <a:spcAft>
                <a:spcPts val="0"/>
              </a:spcAft>
            </a:pPr>
            <a:endParaRPr sz="1890">
              <a:solidFill>
                <a:prstClr val="black"/>
              </a:solidFill>
              <a:latin typeface="+mn-lt"/>
              <a:ea typeface="+mn-ea"/>
            </a:endParaRPr>
          </a:p>
        </p:txBody>
      </p:sp>
      <p:sp>
        <p:nvSpPr>
          <p:cNvPr id="9" name="object 8">
            <a:extLst>
              <a:ext uri="{FF2B5EF4-FFF2-40B4-BE49-F238E27FC236}">
                <a16:creationId xmlns:a16="http://schemas.microsoft.com/office/drawing/2014/main" id="{C79F7DE4-D022-77D3-A591-F12ACA0F1E62}"/>
              </a:ext>
            </a:extLst>
          </p:cNvPr>
          <p:cNvSpPr/>
          <p:nvPr/>
        </p:nvSpPr>
        <p:spPr>
          <a:xfrm>
            <a:off x="232028" y="908720"/>
            <a:ext cx="630478" cy="614476"/>
          </a:xfrm>
          <a:prstGeom prst="rect">
            <a:avLst/>
          </a:prstGeom>
          <a:blipFill>
            <a:blip r:embed="rId5" cstate="print"/>
            <a:stretch>
              <a:fillRect/>
            </a:stretch>
          </a:blipFill>
        </p:spPr>
        <p:txBody>
          <a:bodyPr wrap="square" lIns="0" tIns="0" rIns="0" bIns="0" rtlCol="0"/>
          <a:lstStyle/>
          <a:p>
            <a:pPr defTabSz="960120" fontAlgn="auto">
              <a:spcBef>
                <a:spcPts val="0"/>
              </a:spcBef>
              <a:spcAft>
                <a:spcPts val="0"/>
              </a:spcAft>
            </a:pPr>
            <a:endParaRPr sz="1890">
              <a:solidFill>
                <a:prstClr val="black"/>
              </a:solidFill>
              <a:latin typeface="+mn-lt"/>
              <a:ea typeface="+mn-ea"/>
            </a:endParaRPr>
          </a:p>
        </p:txBody>
      </p:sp>
      <p:pic>
        <p:nvPicPr>
          <p:cNvPr id="11" name="Content Placeholder 5">
            <a:extLst>
              <a:ext uri="{FF2B5EF4-FFF2-40B4-BE49-F238E27FC236}">
                <a16:creationId xmlns:a16="http://schemas.microsoft.com/office/drawing/2014/main" id="{5BBCD55D-5253-15F7-24E8-11FAAE3247F5}"/>
              </a:ext>
            </a:extLst>
          </p:cNvPr>
          <p:cNvPicPr>
            <a:picLocks noGrp="1" noChangeAspect="1"/>
          </p:cNvPicPr>
          <p:nvPr>
            <p:ph idx="1"/>
          </p:nvPr>
        </p:nvPicPr>
        <p:blipFill>
          <a:blip r:embed="rId6" cstate="print">
            <a:extLst>
              <a:ext uri="{28A0092B-C50C-407E-A947-70E740481C1C}">
                <a14:useLocalDpi xmlns:a14="http://schemas.microsoft.com/office/drawing/2010/main" val="0"/>
              </a:ext>
            </a:extLst>
          </a:blip>
          <a:stretch>
            <a:fillRect/>
          </a:stretch>
        </p:blipFill>
        <p:spPr>
          <a:xfrm>
            <a:off x="4644008" y="2771689"/>
            <a:ext cx="4350940" cy="2547113"/>
          </a:xfrm>
        </p:spPr>
      </p:pic>
    </p:spTree>
    <p:extLst>
      <p:ext uri="{BB962C8B-B14F-4D97-AF65-F5344CB8AC3E}">
        <p14:creationId xmlns:p14="http://schemas.microsoft.com/office/powerpoint/2010/main" val="1329077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7C1A5C-43C7-17C9-CCBD-D7D7C53677BD}"/>
              </a:ext>
            </a:extLst>
          </p:cNvPr>
          <p:cNvSpPr>
            <a:spLocks noGrp="1"/>
          </p:cNvSpPr>
          <p:nvPr>
            <p:ph type="title"/>
          </p:nvPr>
        </p:nvSpPr>
        <p:spPr/>
        <p:txBody>
          <a:bodyPr/>
          <a:lstStyle/>
          <a:p>
            <a:endParaRPr lang="en-GB"/>
          </a:p>
        </p:txBody>
      </p:sp>
      <p:pic>
        <p:nvPicPr>
          <p:cNvPr id="7" name="Imagen 6">
            <a:extLst>
              <a:ext uri="{FF2B5EF4-FFF2-40B4-BE49-F238E27FC236}">
                <a16:creationId xmlns:a16="http://schemas.microsoft.com/office/drawing/2014/main" id="{23D350CC-C098-F58B-EA63-B5941F83BB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408"/>
            <a:ext cx="4716016" cy="2756180"/>
          </a:xfrm>
          <a:prstGeom prst="rect">
            <a:avLst/>
          </a:prstGeom>
        </p:spPr>
      </p:pic>
      <p:pic>
        <p:nvPicPr>
          <p:cNvPr id="11" name="Imagen 10">
            <a:extLst>
              <a:ext uri="{FF2B5EF4-FFF2-40B4-BE49-F238E27FC236}">
                <a16:creationId xmlns:a16="http://schemas.microsoft.com/office/drawing/2014/main" id="{754E528F-AC65-D1A7-1EB6-A1A8D376D5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5796" y="306631"/>
            <a:ext cx="3611388" cy="1222605"/>
          </a:xfrm>
          <a:prstGeom prst="rect">
            <a:avLst/>
          </a:prstGeom>
        </p:spPr>
      </p:pic>
      <p:sp>
        <p:nvSpPr>
          <p:cNvPr id="3" name="CuadroTexto 2">
            <a:extLst>
              <a:ext uri="{FF2B5EF4-FFF2-40B4-BE49-F238E27FC236}">
                <a16:creationId xmlns:a16="http://schemas.microsoft.com/office/drawing/2014/main" id="{40047806-C2CE-8A69-DCD7-9C4FE1BE056E}"/>
              </a:ext>
            </a:extLst>
          </p:cNvPr>
          <p:cNvSpPr txBox="1"/>
          <p:nvPr/>
        </p:nvSpPr>
        <p:spPr>
          <a:xfrm>
            <a:off x="6372200" y="4689779"/>
            <a:ext cx="1547664" cy="646331"/>
          </a:xfrm>
          <a:prstGeom prst="rect">
            <a:avLst/>
          </a:prstGeom>
          <a:noFill/>
        </p:spPr>
        <p:txBody>
          <a:bodyPr wrap="square" rtlCol="0">
            <a:spAutoFit/>
          </a:bodyPr>
          <a:lstStyle/>
          <a:p>
            <a:r>
              <a:rPr lang="en-GB" dirty="0">
                <a:solidFill>
                  <a:srgbClr val="FF0000"/>
                </a:solidFill>
              </a:rPr>
              <a:t>Talk by</a:t>
            </a:r>
          </a:p>
          <a:p>
            <a:r>
              <a:rPr lang="en-GB" dirty="0">
                <a:solidFill>
                  <a:srgbClr val="FF0000"/>
                </a:solidFill>
              </a:rPr>
              <a:t>Olof </a:t>
            </a:r>
            <a:r>
              <a:rPr lang="en-GB" dirty="0" err="1">
                <a:solidFill>
                  <a:srgbClr val="FF0000"/>
                </a:solidFill>
              </a:rPr>
              <a:t>Tengblad</a:t>
            </a:r>
            <a:endParaRPr lang="en-GB" dirty="0">
              <a:solidFill>
                <a:srgbClr val="FF0000"/>
              </a:solidFill>
            </a:endParaRPr>
          </a:p>
        </p:txBody>
      </p:sp>
      <p:pic>
        <p:nvPicPr>
          <p:cNvPr id="10" name="Marcador de contenido 9">
            <a:extLst>
              <a:ext uri="{FF2B5EF4-FFF2-40B4-BE49-F238E27FC236}">
                <a16:creationId xmlns:a16="http://schemas.microsoft.com/office/drawing/2014/main" id="{3F803B0F-6B6B-718A-EE7C-537B088042D9}"/>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08520" y="2332037"/>
            <a:ext cx="5851090" cy="4525963"/>
          </a:xfrm>
        </p:spPr>
      </p:pic>
      <p:pic>
        <p:nvPicPr>
          <p:cNvPr id="9" name="Imagen 8">
            <a:extLst>
              <a:ext uri="{FF2B5EF4-FFF2-40B4-BE49-F238E27FC236}">
                <a16:creationId xmlns:a16="http://schemas.microsoft.com/office/drawing/2014/main" id="{2B6449BF-EED2-7F12-A5E6-2C808339769E}"/>
              </a:ext>
            </a:extLst>
          </p:cNvPr>
          <p:cNvPicPr>
            <a:picLocks noChangeAspect="1"/>
          </p:cNvPicPr>
          <p:nvPr/>
        </p:nvPicPr>
        <p:blipFill rotWithShape="1">
          <a:blip r:embed="rId5">
            <a:extLst>
              <a:ext uri="{28A0092B-C50C-407E-A947-70E740481C1C}">
                <a14:useLocalDpi xmlns:a14="http://schemas.microsoft.com/office/drawing/2010/main" val="0"/>
              </a:ext>
            </a:extLst>
          </a:blip>
          <a:srcRect l="1499" b="4640"/>
          <a:stretch/>
        </p:blipFill>
        <p:spPr>
          <a:xfrm>
            <a:off x="5559302" y="1529236"/>
            <a:ext cx="3384376" cy="1334605"/>
          </a:xfrm>
          <a:prstGeom prst="rect">
            <a:avLst/>
          </a:prstGeom>
        </p:spPr>
      </p:pic>
    </p:spTree>
    <p:extLst>
      <p:ext uri="{BB962C8B-B14F-4D97-AF65-F5344CB8AC3E}">
        <p14:creationId xmlns:p14="http://schemas.microsoft.com/office/powerpoint/2010/main" val="7101494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663950" y="2178050"/>
            <a:ext cx="4903788" cy="4146550"/>
            <a:chOff x="2308" y="1372"/>
            <a:chExt cx="3089" cy="2612"/>
          </a:xfrm>
        </p:grpSpPr>
        <p:pic>
          <p:nvPicPr>
            <p:cNvPr id="367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8" y="1717"/>
              <a:ext cx="3020" cy="22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36752" name="Text Box 4"/>
            <p:cNvSpPr txBox="1">
              <a:spLocks noChangeArrowheads="1"/>
            </p:cNvSpPr>
            <p:nvPr/>
          </p:nvSpPr>
          <p:spPr bwMode="auto">
            <a:xfrm>
              <a:off x="3840" y="1372"/>
              <a:ext cx="1557" cy="21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s-ES_tradnl" sz="1600">
                  <a:solidFill>
                    <a:schemeClr val="hlink"/>
                  </a:solidFill>
                  <a:latin typeface="Comic Sans MS" charset="0"/>
                </a:rPr>
                <a:t>Nuclei chart @ ISOLDE</a:t>
              </a:r>
            </a:p>
          </p:txBody>
        </p:sp>
      </p:grpSp>
      <p:sp>
        <p:nvSpPr>
          <p:cNvPr id="35844" name="Rectangle 5"/>
          <p:cNvSpPr>
            <a:spLocks noGrp="1" noChangeArrowheads="1"/>
          </p:cNvSpPr>
          <p:nvPr>
            <p:ph type="title"/>
          </p:nvPr>
        </p:nvSpPr>
        <p:spPr>
          <a:xfrm>
            <a:off x="457200" y="76200"/>
            <a:ext cx="8229600" cy="675000"/>
          </a:xfrm>
        </p:spPr>
        <p:txBody>
          <a:bodyPr>
            <a:normAutofit/>
          </a:bodyPr>
          <a:lstStyle/>
          <a:p>
            <a:pPr eaLnBrk="1" hangingPunct="1"/>
            <a:r>
              <a:rPr lang="es-ES_tradnl" sz="3600" dirty="0" err="1">
                <a:latin typeface="Comic Sans MS"/>
                <a:ea typeface="ＭＳ Ｐゴシック" charset="0"/>
                <a:cs typeface="Comic Sans MS"/>
              </a:rPr>
              <a:t>Isotope</a:t>
            </a:r>
            <a:r>
              <a:rPr lang="es-ES_tradnl" sz="3600" dirty="0">
                <a:latin typeface="Comic Sans MS"/>
                <a:ea typeface="ＭＳ Ｐゴシック" charset="0"/>
                <a:cs typeface="Comic Sans MS"/>
              </a:rPr>
              <a:t> </a:t>
            </a:r>
            <a:r>
              <a:rPr lang="es-ES_tradnl" sz="3600" dirty="0" err="1">
                <a:latin typeface="Comic Sans MS"/>
                <a:ea typeface="ＭＳ Ｐゴシック" charset="0"/>
                <a:cs typeface="Comic Sans MS"/>
              </a:rPr>
              <a:t>production</a:t>
            </a:r>
            <a:r>
              <a:rPr lang="es-ES_tradnl" sz="3600" dirty="0">
                <a:latin typeface="Comic Sans MS"/>
                <a:ea typeface="ＭＳ Ｐゴシック" charset="0"/>
                <a:cs typeface="Comic Sans MS"/>
              </a:rPr>
              <a:t> </a:t>
            </a:r>
          </a:p>
        </p:txBody>
      </p:sp>
      <p:grpSp>
        <p:nvGrpSpPr>
          <p:cNvPr id="3" name="Group 6"/>
          <p:cNvGrpSpPr>
            <a:grpSpLocks/>
          </p:cNvGrpSpPr>
          <p:nvPr/>
        </p:nvGrpSpPr>
        <p:grpSpPr bwMode="auto">
          <a:xfrm>
            <a:off x="1352550" y="2813050"/>
            <a:ext cx="92075" cy="103188"/>
            <a:chOff x="975" y="1199"/>
            <a:chExt cx="63" cy="65"/>
          </a:xfrm>
        </p:grpSpPr>
        <p:sp>
          <p:nvSpPr>
            <p:cNvPr id="36749" name="Freeform 7"/>
            <p:cNvSpPr>
              <a:spLocks/>
            </p:cNvSpPr>
            <p:nvPr/>
          </p:nvSpPr>
          <p:spPr bwMode="auto">
            <a:xfrm>
              <a:off x="975" y="1199"/>
              <a:ext cx="63" cy="65"/>
            </a:xfrm>
            <a:custGeom>
              <a:avLst/>
              <a:gdLst>
                <a:gd name="T0" fmla="*/ 63 w 63"/>
                <a:gd name="T1" fmla="*/ 32 h 65"/>
                <a:gd name="T2" fmla="*/ 63 w 63"/>
                <a:gd name="T3" fmla="*/ 40 h 65"/>
                <a:gd name="T4" fmla="*/ 61 w 63"/>
                <a:gd name="T5" fmla="*/ 46 h 65"/>
                <a:gd name="T6" fmla="*/ 57 w 63"/>
                <a:gd name="T7" fmla="*/ 50 h 65"/>
                <a:gd name="T8" fmla="*/ 55 w 63"/>
                <a:gd name="T9" fmla="*/ 55 h 65"/>
                <a:gd name="T10" fmla="*/ 49 w 63"/>
                <a:gd name="T11" fmla="*/ 59 h 65"/>
                <a:gd name="T12" fmla="*/ 43 w 63"/>
                <a:gd name="T13" fmla="*/ 63 h 65"/>
                <a:gd name="T14" fmla="*/ 38 w 63"/>
                <a:gd name="T15" fmla="*/ 63 h 65"/>
                <a:gd name="T16" fmla="*/ 32 w 63"/>
                <a:gd name="T17" fmla="*/ 65 h 65"/>
                <a:gd name="T18" fmla="*/ 26 w 63"/>
                <a:gd name="T19" fmla="*/ 63 h 65"/>
                <a:gd name="T20" fmla="*/ 18 w 63"/>
                <a:gd name="T21" fmla="*/ 63 h 65"/>
                <a:gd name="T22" fmla="*/ 14 w 63"/>
                <a:gd name="T23" fmla="*/ 59 h 65"/>
                <a:gd name="T24" fmla="*/ 8 w 63"/>
                <a:gd name="T25" fmla="*/ 55 h 65"/>
                <a:gd name="T26" fmla="*/ 4 w 63"/>
                <a:gd name="T27" fmla="*/ 50 h 65"/>
                <a:gd name="T28" fmla="*/ 2 w 63"/>
                <a:gd name="T29" fmla="*/ 46 h 65"/>
                <a:gd name="T30" fmla="*/ 0 w 63"/>
                <a:gd name="T31" fmla="*/ 40 h 65"/>
                <a:gd name="T32" fmla="*/ 0 w 63"/>
                <a:gd name="T33" fmla="*/ 32 h 65"/>
                <a:gd name="T34" fmla="*/ 0 w 63"/>
                <a:gd name="T35" fmla="*/ 26 h 65"/>
                <a:gd name="T36" fmla="*/ 2 w 63"/>
                <a:gd name="T37" fmla="*/ 20 h 65"/>
                <a:gd name="T38" fmla="*/ 4 w 63"/>
                <a:gd name="T39" fmla="*/ 14 h 65"/>
                <a:gd name="T40" fmla="*/ 8 w 63"/>
                <a:gd name="T41" fmla="*/ 10 h 65"/>
                <a:gd name="T42" fmla="*/ 14 w 63"/>
                <a:gd name="T43" fmla="*/ 6 h 65"/>
                <a:gd name="T44" fmla="*/ 18 w 63"/>
                <a:gd name="T45" fmla="*/ 2 h 65"/>
                <a:gd name="T46" fmla="*/ 26 w 63"/>
                <a:gd name="T47" fmla="*/ 0 h 65"/>
                <a:gd name="T48" fmla="*/ 32 w 63"/>
                <a:gd name="T49" fmla="*/ 0 h 65"/>
                <a:gd name="T50" fmla="*/ 38 w 63"/>
                <a:gd name="T51" fmla="*/ 0 h 65"/>
                <a:gd name="T52" fmla="*/ 43 w 63"/>
                <a:gd name="T53" fmla="*/ 2 h 65"/>
                <a:gd name="T54" fmla="*/ 49 w 63"/>
                <a:gd name="T55" fmla="*/ 6 h 65"/>
                <a:gd name="T56" fmla="*/ 55 w 63"/>
                <a:gd name="T57" fmla="*/ 10 h 65"/>
                <a:gd name="T58" fmla="*/ 57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7" y="50"/>
                  </a:lnTo>
                  <a:lnTo>
                    <a:pt x="55" y="55"/>
                  </a:lnTo>
                  <a:lnTo>
                    <a:pt x="49" y="59"/>
                  </a:lnTo>
                  <a:lnTo>
                    <a:pt x="43" y="63"/>
                  </a:lnTo>
                  <a:lnTo>
                    <a:pt x="38" y="63"/>
                  </a:lnTo>
                  <a:lnTo>
                    <a:pt x="32" y="65"/>
                  </a:lnTo>
                  <a:lnTo>
                    <a:pt x="26" y="63"/>
                  </a:lnTo>
                  <a:lnTo>
                    <a:pt x="18" y="63"/>
                  </a:lnTo>
                  <a:lnTo>
                    <a:pt x="14" y="59"/>
                  </a:lnTo>
                  <a:lnTo>
                    <a:pt x="8" y="55"/>
                  </a:lnTo>
                  <a:lnTo>
                    <a:pt x="4" y="50"/>
                  </a:lnTo>
                  <a:lnTo>
                    <a:pt x="2" y="46"/>
                  </a:lnTo>
                  <a:lnTo>
                    <a:pt x="0" y="40"/>
                  </a:lnTo>
                  <a:lnTo>
                    <a:pt x="0" y="32"/>
                  </a:lnTo>
                  <a:lnTo>
                    <a:pt x="0" y="26"/>
                  </a:lnTo>
                  <a:lnTo>
                    <a:pt x="2" y="20"/>
                  </a:lnTo>
                  <a:lnTo>
                    <a:pt x="4" y="14"/>
                  </a:lnTo>
                  <a:lnTo>
                    <a:pt x="8" y="10"/>
                  </a:lnTo>
                  <a:lnTo>
                    <a:pt x="14" y="6"/>
                  </a:lnTo>
                  <a:lnTo>
                    <a:pt x="18" y="2"/>
                  </a:lnTo>
                  <a:lnTo>
                    <a:pt x="26" y="0"/>
                  </a:lnTo>
                  <a:lnTo>
                    <a:pt x="32" y="0"/>
                  </a:lnTo>
                  <a:lnTo>
                    <a:pt x="38" y="0"/>
                  </a:lnTo>
                  <a:lnTo>
                    <a:pt x="43" y="2"/>
                  </a:lnTo>
                  <a:lnTo>
                    <a:pt x="49" y="6"/>
                  </a:lnTo>
                  <a:lnTo>
                    <a:pt x="55" y="10"/>
                  </a:lnTo>
                  <a:lnTo>
                    <a:pt x="57" y="14"/>
                  </a:lnTo>
                  <a:lnTo>
                    <a:pt x="61" y="20"/>
                  </a:lnTo>
                  <a:lnTo>
                    <a:pt x="63" y="26"/>
                  </a:lnTo>
                  <a:lnTo>
                    <a:pt x="63"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50" name="Freeform 8"/>
            <p:cNvSpPr>
              <a:spLocks/>
            </p:cNvSpPr>
            <p:nvPr/>
          </p:nvSpPr>
          <p:spPr bwMode="auto">
            <a:xfrm>
              <a:off x="975" y="1199"/>
              <a:ext cx="63" cy="65"/>
            </a:xfrm>
            <a:custGeom>
              <a:avLst/>
              <a:gdLst>
                <a:gd name="T0" fmla="*/ 63 w 63"/>
                <a:gd name="T1" fmla="*/ 32 h 65"/>
                <a:gd name="T2" fmla="*/ 63 w 63"/>
                <a:gd name="T3" fmla="*/ 32 h 65"/>
                <a:gd name="T4" fmla="*/ 63 w 63"/>
                <a:gd name="T5" fmla="*/ 40 h 65"/>
                <a:gd name="T6" fmla="*/ 61 w 63"/>
                <a:gd name="T7" fmla="*/ 46 h 65"/>
                <a:gd name="T8" fmla="*/ 57 w 63"/>
                <a:gd name="T9" fmla="*/ 50 h 65"/>
                <a:gd name="T10" fmla="*/ 55 w 63"/>
                <a:gd name="T11" fmla="*/ 55 h 65"/>
                <a:gd name="T12" fmla="*/ 49 w 63"/>
                <a:gd name="T13" fmla="*/ 59 h 65"/>
                <a:gd name="T14" fmla="*/ 43 w 63"/>
                <a:gd name="T15" fmla="*/ 63 h 65"/>
                <a:gd name="T16" fmla="*/ 38 w 63"/>
                <a:gd name="T17" fmla="*/ 63 h 65"/>
                <a:gd name="T18" fmla="*/ 32 w 63"/>
                <a:gd name="T19" fmla="*/ 65 h 65"/>
                <a:gd name="T20" fmla="*/ 26 w 63"/>
                <a:gd name="T21" fmla="*/ 63 h 65"/>
                <a:gd name="T22" fmla="*/ 18 w 63"/>
                <a:gd name="T23" fmla="*/ 63 h 65"/>
                <a:gd name="T24" fmla="*/ 14 w 63"/>
                <a:gd name="T25" fmla="*/ 59 h 65"/>
                <a:gd name="T26" fmla="*/ 8 w 63"/>
                <a:gd name="T27" fmla="*/ 55 h 65"/>
                <a:gd name="T28" fmla="*/ 4 w 63"/>
                <a:gd name="T29" fmla="*/ 50 h 65"/>
                <a:gd name="T30" fmla="*/ 2 w 63"/>
                <a:gd name="T31" fmla="*/ 46 h 65"/>
                <a:gd name="T32" fmla="*/ 0 w 63"/>
                <a:gd name="T33" fmla="*/ 40 h 65"/>
                <a:gd name="T34" fmla="*/ 0 w 63"/>
                <a:gd name="T35" fmla="*/ 32 h 65"/>
                <a:gd name="T36" fmla="*/ 0 w 63"/>
                <a:gd name="T37" fmla="*/ 26 h 65"/>
                <a:gd name="T38" fmla="*/ 2 w 63"/>
                <a:gd name="T39" fmla="*/ 20 h 65"/>
                <a:gd name="T40" fmla="*/ 4 w 63"/>
                <a:gd name="T41" fmla="*/ 14 h 65"/>
                <a:gd name="T42" fmla="*/ 8 w 63"/>
                <a:gd name="T43" fmla="*/ 10 h 65"/>
                <a:gd name="T44" fmla="*/ 14 w 63"/>
                <a:gd name="T45" fmla="*/ 6 h 65"/>
                <a:gd name="T46" fmla="*/ 18 w 63"/>
                <a:gd name="T47" fmla="*/ 2 h 65"/>
                <a:gd name="T48" fmla="*/ 26 w 63"/>
                <a:gd name="T49" fmla="*/ 0 h 65"/>
                <a:gd name="T50" fmla="*/ 32 w 63"/>
                <a:gd name="T51" fmla="*/ 0 h 65"/>
                <a:gd name="T52" fmla="*/ 38 w 63"/>
                <a:gd name="T53" fmla="*/ 0 h 65"/>
                <a:gd name="T54" fmla="*/ 43 w 63"/>
                <a:gd name="T55" fmla="*/ 2 h 65"/>
                <a:gd name="T56" fmla="*/ 49 w 63"/>
                <a:gd name="T57" fmla="*/ 6 h 65"/>
                <a:gd name="T58" fmla="*/ 55 w 63"/>
                <a:gd name="T59" fmla="*/ 10 h 65"/>
                <a:gd name="T60" fmla="*/ 57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7" y="50"/>
                  </a:lnTo>
                  <a:lnTo>
                    <a:pt x="55" y="55"/>
                  </a:lnTo>
                  <a:lnTo>
                    <a:pt x="49" y="59"/>
                  </a:lnTo>
                  <a:lnTo>
                    <a:pt x="43" y="63"/>
                  </a:lnTo>
                  <a:lnTo>
                    <a:pt x="38" y="63"/>
                  </a:lnTo>
                  <a:lnTo>
                    <a:pt x="32" y="65"/>
                  </a:lnTo>
                  <a:lnTo>
                    <a:pt x="26" y="63"/>
                  </a:lnTo>
                  <a:lnTo>
                    <a:pt x="18" y="63"/>
                  </a:lnTo>
                  <a:lnTo>
                    <a:pt x="14" y="59"/>
                  </a:lnTo>
                  <a:lnTo>
                    <a:pt x="8" y="55"/>
                  </a:lnTo>
                  <a:lnTo>
                    <a:pt x="4" y="50"/>
                  </a:lnTo>
                  <a:lnTo>
                    <a:pt x="2" y="46"/>
                  </a:lnTo>
                  <a:lnTo>
                    <a:pt x="0" y="40"/>
                  </a:lnTo>
                  <a:lnTo>
                    <a:pt x="0" y="32"/>
                  </a:lnTo>
                  <a:lnTo>
                    <a:pt x="0" y="26"/>
                  </a:lnTo>
                  <a:lnTo>
                    <a:pt x="2" y="20"/>
                  </a:lnTo>
                  <a:lnTo>
                    <a:pt x="4" y="14"/>
                  </a:lnTo>
                  <a:lnTo>
                    <a:pt x="8" y="10"/>
                  </a:lnTo>
                  <a:lnTo>
                    <a:pt x="14" y="6"/>
                  </a:lnTo>
                  <a:lnTo>
                    <a:pt x="18" y="2"/>
                  </a:lnTo>
                  <a:lnTo>
                    <a:pt x="26" y="0"/>
                  </a:lnTo>
                  <a:lnTo>
                    <a:pt x="32" y="0"/>
                  </a:lnTo>
                  <a:lnTo>
                    <a:pt x="38" y="0"/>
                  </a:lnTo>
                  <a:lnTo>
                    <a:pt x="43" y="2"/>
                  </a:lnTo>
                  <a:lnTo>
                    <a:pt x="49" y="6"/>
                  </a:lnTo>
                  <a:lnTo>
                    <a:pt x="55"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grpSp>
        <p:nvGrpSpPr>
          <p:cNvPr id="4" name="Group 9"/>
          <p:cNvGrpSpPr>
            <a:grpSpLocks/>
          </p:cNvGrpSpPr>
          <p:nvPr/>
        </p:nvGrpSpPr>
        <p:grpSpPr bwMode="auto">
          <a:xfrm>
            <a:off x="304800" y="2355850"/>
            <a:ext cx="1617663" cy="1906588"/>
            <a:chOff x="2544" y="1344"/>
            <a:chExt cx="1076" cy="1201"/>
          </a:xfrm>
        </p:grpSpPr>
        <p:sp>
          <p:nvSpPr>
            <p:cNvPr id="36527" name="Rectangle 10"/>
            <p:cNvSpPr>
              <a:spLocks noChangeArrowheads="1"/>
            </p:cNvSpPr>
            <p:nvPr/>
          </p:nvSpPr>
          <p:spPr bwMode="auto">
            <a:xfrm>
              <a:off x="2544" y="1344"/>
              <a:ext cx="496" cy="15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600">
                  <a:solidFill>
                    <a:srgbClr val="0000FF"/>
                  </a:solidFill>
                  <a:latin typeface="Arial" charset="0"/>
                </a:rPr>
                <a:t>1 GeV p</a:t>
              </a:r>
              <a:endParaRPr kumimoji="1" lang="en-US">
                <a:latin typeface="Times New Roman" charset="0"/>
              </a:endParaRPr>
            </a:p>
          </p:txBody>
        </p:sp>
        <p:sp>
          <p:nvSpPr>
            <p:cNvPr id="36528" name="Rectangle 11"/>
            <p:cNvSpPr>
              <a:spLocks noChangeArrowheads="1"/>
            </p:cNvSpPr>
            <p:nvPr/>
          </p:nvSpPr>
          <p:spPr bwMode="auto">
            <a:xfrm>
              <a:off x="3162" y="2447"/>
              <a:ext cx="112" cy="9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29" name="Rectangle 12"/>
            <p:cNvSpPr>
              <a:spLocks noChangeArrowheads="1"/>
            </p:cNvSpPr>
            <p:nvPr/>
          </p:nvSpPr>
          <p:spPr bwMode="auto">
            <a:xfrm>
              <a:off x="3161" y="2449"/>
              <a:ext cx="46"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p</a:t>
              </a:r>
              <a:endParaRPr kumimoji="1" lang="en-US">
                <a:latin typeface="Times New Roman" charset="0"/>
              </a:endParaRPr>
            </a:p>
          </p:txBody>
        </p:sp>
        <p:sp>
          <p:nvSpPr>
            <p:cNvPr id="36530" name="Rectangle 13"/>
            <p:cNvSpPr>
              <a:spLocks noChangeArrowheads="1"/>
            </p:cNvSpPr>
            <p:nvPr/>
          </p:nvSpPr>
          <p:spPr bwMode="auto">
            <a:xfrm>
              <a:off x="3208" y="2449"/>
              <a:ext cx="23"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 </a:t>
              </a:r>
              <a:endParaRPr kumimoji="1" lang="en-US">
                <a:latin typeface="Times New Roman" charset="0"/>
              </a:endParaRPr>
            </a:p>
          </p:txBody>
        </p:sp>
        <p:sp>
          <p:nvSpPr>
            <p:cNvPr id="36531" name="Rectangle 14"/>
            <p:cNvSpPr>
              <a:spLocks noChangeArrowheads="1"/>
            </p:cNvSpPr>
            <p:nvPr/>
          </p:nvSpPr>
          <p:spPr bwMode="auto">
            <a:xfrm>
              <a:off x="3167" y="2372"/>
              <a:ext cx="111" cy="9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32" name="Rectangle 15"/>
            <p:cNvSpPr>
              <a:spLocks noChangeArrowheads="1"/>
            </p:cNvSpPr>
            <p:nvPr/>
          </p:nvSpPr>
          <p:spPr bwMode="auto">
            <a:xfrm>
              <a:off x="3167" y="2374"/>
              <a:ext cx="46"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n</a:t>
              </a:r>
              <a:endParaRPr kumimoji="1" lang="en-US">
                <a:latin typeface="Times New Roman" charset="0"/>
              </a:endParaRPr>
            </a:p>
          </p:txBody>
        </p:sp>
        <p:sp>
          <p:nvSpPr>
            <p:cNvPr id="36533" name="Rectangle 16"/>
            <p:cNvSpPr>
              <a:spLocks noChangeArrowheads="1"/>
            </p:cNvSpPr>
            <p:nvPr/>
          </p:nvSpPr>
          <p:spPr bwMode="auto">
            <a:xfrm>
              <a:off x="3215" y="2374"/>
              <a:ext cx="23" cy="9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000">
                  <a:solidFill>
                    <a:srgbClr val="0000FF"/>
                  </a:solidFill>
                  <a:latin typeface="Arial" charset="0"/>
                </a:rPr>
                <a:t> </a:t>
              </a:r>
              <a:endParaRPr kumimoji="1" lang="en-US">
                <a:latin typeface="Times New Roman" charset="0"/>
              </a:endParaRPr>
            </a:p>
          </p:txBody>
        </p:sp>
        <p:sp>
          <p:nvSpPr>
            <p:cNvPr id="36534" name="Freeform 17"/>
            <p:cNvSpPr>
              <a:spLocks/>
            </p:cNvSpPr>
            <p:nvPr/>
          </p:nvSpPr>
          <p:spPr bwMode="auto">
            <a:xfrm>
              <a:off x="3051" y="2390"/>
              <a:ext cx="65" cy="65"/>
            </a:xfrm>
            <a:custGeom>
              <a:avLst/>
              <a:gdLst>
                <a:gd name="T0" fmla="*/ 34 w 65"/>
                <a:gd name="T1" fmla="*/ 0 h 65"/>
                <a:gd name="T2" fmla="*/ 40 w 65"/>
                <a:gd name="T3" fmla="*/ 0 h 65"/>
                <a:gd name="T4" fmla="*/ 46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2 h 65"/>
                <a:gd name="T18" fmla="*/ 65 w 65"/>
                <a:gd name="T19" fmla="*/ 38 h 65"/>
                <a:gd name="T20" fmla="*/ 63 w 65"/>
                <a:gd name="T21" fmla="*/ 45 h 65"/>
                <a:gd name="T22" fmla="*/ 59 w 65"/>
                <a:gd name="T23" fmla="*/ 51 h 65"/>
                <a:gd name="T24" fmla="*/ 55 w 65"/>
                <a:gd name="T25" fmla="*/ 55 h 65"/>
                <a:gd name="T26" fmla="*/ 51 w 65"/>
                <a:gd name="T27" fmla="*/ 59 h 65"/>
                <a:gd name="T28" fmla="*/ 46 w 65"/>
                <a:gd name="T29" fmla="*/ 61 h 65"/>
                <a:gd name="T30" fmla="*/ 40 w 65"/>
                <a:gd name="T31" fmla="*/ 63 h 65"/>
                <a:gd name="T32" fmla="*/ 34 w 65"/>
                <a:gd name="T33" fmla="*/ 65 h 65"/>
                <a:gd name="T34" fmla="*/ 26 w 65"/>
                <a:gd name="T35" fmla="*/ 63 h 65"/>
                <a:gd name="T36" fmla="*/ 20 w 65"/>
                <a:gd name="T37" fmla="*/ 61 h 65"/>
                <a:gd name="T38" fmla="*/ 14 w 65"/>
                <a:gd name="T39" fmla="*/ 59 h 65"/>
                <a:gd name="T40" fmla="*/ 10 w 65"/>
                <a:gd name="T41" fmla="*/ 55 h 65"/>
                <a:gd name="T42" fmla="*/ 6 w 65"/>
                <a:gd name="T43" fmla="*/ 51 h 65"/>
                <a:gd name="T44" fmla="*/ 4 w 65"/>
                <a:gd name="T45" fmla="*/ 45 h 65"/>
                <a:gd name="T46" fmla="*/ 2 w 65"/>
                <a:gd name="T47" fmla="*/ 38 h 65"/>
                <a:gd name="T48" fmla="*/ 0 w 65"/>
                <a:gd name="T49" fmla="*/ 32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0"/>
                  </a:lnTo>
                  <a:lnTo>
                    <a:pt x="46"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6" y="61"/>
                  </a:lnTo>
                  <a:lnTo>
                    <a:pt x="40" y="63"/>
                  </a:lnTo>
                  <a:lnTo>
                    <a:pt x="34" y="65"/>
                  </a:lnTo>
                  <a:lnTo>
                    <a:pt x="26" y="63"/>
                  </a:lnTo>
                  <a:lnTo>
                    <a:pt x="20" y="61"/>
                  </a:lnTo>
                  <a:lnTo>
                    <a:pt x="14" y="59"/>
                  </a:lnTo>
                  <a:lnTo>
                    <a:pt x="10" y="55"/>
                  </a:lnTo>
                  <a:lnTo>
                    <a:pt x="6" y="51"/>
                  </a:lnTo>
                  <a:lnTo>
                    <a:pt x="4" y="45"/>
                  </a:lnTo>
                  <a:lnTo>
                    <a:pt x="2" y="38"/>
                  </a:lnTo>
                  <a:lnTo>
                    <a:pt x="0" y="32"/>
                  </a:lnTo>
                  <a:lnTo>
                    <a:pt x="2" y="26"/>
                  </a:lnTo>
                  <a:lnTo>
                    <a:pt x="4" y="20"/>
                  </a:lnTo>
                  <a:lnTo>
                    <a:pt x="6" y="14"/>
                  </a:lnTo>
                  <a:lnTo>
                    <a:pt x="10" y="10"/>
                  </a:lnTo>
                  <a:lnTo>
                    <a:pt x="14" y="6"/>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35" name="Freeform 18"/>
            <p:cNvSpPr>
              <a:spLocks/>
            </p:cNvSpPr>
            <p:nvPr/>
          </p:nvSpPr>
          <p:spPr bwMode="auto">
            <a:xfrm>
              <a:off x="3051" y="2390"/>
              <a:ext cx="65" cy="65"/>
            </a:xfrm>
            <a:custGeom>
              <a:avLst/>
              <a:gdLst>
                <a:gd name="T0" fmla="*/ 34 w 65"/>
                <a:gd name="T1" fmla="*/ 0 h 65"/>
                <a:gd name="T2" fmla="*/ 34 w 65"/>
                <a:gd name="T3" fmla="*/ 0 h 65"/>
                <a:gd name="T4" fmla="*/ 40 w 65"/>
                <a:gd name="T5" fmla="*/ 0 h 65"/>
                <a:gd name="T6" fmla="*/ 46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2 h 65"/>
                <a:gd name="T20" fmla="*/ 65 w 65"/>
                <a:gd name="T21" fmla="*/ 38 h 65"/>
                <a:gd name="T22" fmla="*/ 63 w 65"/>
                <a:gd name="T23" fmla="*/ 45 h 65"/>
                <a:gd name="T24" fmla="*/ 59 w 65"/>
                <a:gd name="T25" fmla="*/ 51 h 65"/>
                <a:gd name="T26" fmla="*/ 55 w 65"/>
                <a:gd name="T27" fmla="*/ 55 h 65"/>
                <a:gd name="T28" fmla="*/ 51 w 65"/>
                <a:gd name="T29" fmla="*/ 59 h 65"/>
                <a:gd name="T30" fmla="*/ 46 w 65"/>
                <a:gd name="T31" fmla="*/ 61 h 65"/>
                <a:gd name="T32" fmla="*/ 40 w 65"/>
                <a:gd name="T33" fmla="*/ 63 h 65"/>
                <a:gd name="T34" fmla="*/ 34 w 65"/>
                <a:gd name="T35" fmla="*/ 65 h 65"/>
                <a:gd name="T36" fmla="*/ 26 w 65"/>
                <a:gd name="T37" fmla="*/ 63 h 65"/>
                <a:gd name="T38" fmla="*/ 20 w 65"/>
                <a:gd name="T39" fmla="*/ 61 h 65"/>
                <a:gd name="T40" fmla="*/ 14 w 65"/>
                <a:gd name="T41" fmla="*/ 59 h 65"/>
                <a:gd name="T42" fmla="*/ 10 w 65"/>
                <a:gd name="T43" fmla="*/ 55 h 65"/>
                <a:gd name="T44" fmla="*/ 6 w 65"/>
                <a:gd name="T45" fmla="*/ 51 h 65"/>
                <a:gd name="T46" fmla="*/ 4 w 65"/>
                <a:gd name="T47" fmla="*/ 45 h 65"/>
                <a:gd name="T48" fmla="*/ 2 w 65"/>
                <a:gd name="T49" fmla="*/ 38 h 65"/>
                <a:gd name="T50" fmla="*/ 0 w 65"/>
                <a:gd name="T51" fmla="*/ 32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0"/>
                  </a:lnTo>
                  <a:lnTo>
                    <a:pt x="46"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6" y="61"/>
                  </a:lnTo>
                  <a:lnTo>
                    <a:pt x="40" y="63"/>
                  </a:lnTo>
                  <a:lnTo>
                    <a:pt x="34" y="65"/>
                  </a:lnTo>
                  <a:lnTo>
                    <a:pt x="26" y="63"/>
                  </a:lnTo>
                  <a:lnTo>
                    <a:pt x="20" y="61"/>
                  </a:lnTo>
                  <a:lnTo>
                    <a:pt x="14" y="59"/>
                  </a:lnTo>
                  <a:lnTo>
                    <a:pt x="10" y="55"/>
                  </a:lnTo>
                  <a:lnTo>
                    <a:pt x="6" y="51"/>
                  </a:lnTo>
                  <a:lnTo>
                    <a:pt x="4" y="45"/>
                  </a:lnTo>
                  <a:lnTo>
                    <a:pt x="2" y="38"/>
                  </a:lnTo>
                  <a:lnTo>
                    <a:pt x="0" y="32"/>
                  </a:lnTo>
                  <a:lnTo>
                    <a:pt x="2" y="26"/>
                  </a:lnTo>
                  <a:lnTo>
                    <a:pt x="4"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36" name="Freeform 19"/>
            <p:cNvSpPr>
              <a:spLocks/>
            </p:cNvSpPr>
            <p:nvPr/>
          </p:nvSpPr>
          <p:spPr bwMode="auto">
            <a:xfrm>
              <a:off x="3051" y="2473"/>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6 w 65"/>
                <a:gd name="T13" fmla="*/ 63 h 65"/>
                <a:gd name="T14" fmla="*/ 40 w 65"/>
                <a:gd name="T15" fmla="*/ 65 h 65"/>
                <a:gd name="T16" fmla="*/ 34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5 h 65"/>
                <a:gd name="T36" fmla="*/ 4 w 65"/>
                <a:gd name="T37" fmla="*/ 20 h 65"/>
                <a:gd name="T38" fmla="*/ 6 w 65"/>
                <a:gd name="T39" fmla="*/ 14 h 65"/>
                <a:gd name="T40" fmla="*/ 10 w 65"/>
                <a:gd name="T41" fmla="*/ 10 h 65"/>
                <a:gd name="T42" fmla="*/ 14 w 65"/>
                <a:gd name="T43" fmla="*/ 6 h 65"/>
                <a:gd name="T44" fmla="*/ 20 w 65"/>
                <a:gd name="T45" fmla="*/ 4 h 65"/>
                <a:gd name="T46" fmla="*/ 26 w 65"/>
                <a:gd name="T47" fmla="*/ 2 h 65"/>
                <a:gd name="T48" fmla="*/ 34 w 65"/>
                <a:gd name="T49" fmla="*/ 0 h 65"/>
                <a:gd name="T50" fmla="*/ 40 w 65"/>
                <a:gd name="T51" fmla="*/ 2 h 65"/>
                <a:gd name="T52" fmla="*/ 46 w 65"/>
                <a:gd name="T53" fmla="*/ 4 h 65"/>
                <a:gd name="T54" fmla="*/ 51 w 65"/>
                <a:gd name="T55" fmla="*/ 6 h 65"/>
                <a:gd name="T56" fmla="*/ 55 w 65"/>
                <a:gd name="T57" fmla="*/ 10 h 65"/>
                <a:gd name="T58" fmla="*/ 59 w 65"/>
                <a:gd name="T59" fmla="*/ 14 h 65"/>
                <a:gd name="T60" fmla="*/ 63 w 65"/>
                <a:gd name="T61" fmla="*/ 20 h 65"/>
                <a:gd name="T62" fmla="*/ 65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5"/>
                  </a:lnTo>
                  <a:lnTo>
                    <a:pt x="65"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37" name="Freeform 20"/>
            <p:cNvSpPr>
              <a:spLocks/>
            </p:cNvSpPr>
            <p:nvPr/>
          </p:nvSpPr>
          <p:spPr bwMode="auto">
            <a:xfrm>
              <a:off x="3051" y="2473"/>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6 w 65"/>
                <a:gd name="T15" fmla="*/ 63 h 65"/>
                <a:gd name="T16" fmla="*/ 40 w 65"/>
                <a:gd name="T17" fmla="*/ 65 h 65"/>
                <a:gd name="T18" fmla="*/ 34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5 h 65"/>
                <a:gd name="T38" fmla="*/ 4 w 65"/>
                <a:gd name="T39" fmla="*/ 20 h 65"/>
                <a:gd name="T40" fmla="*/ 6 w 65"/>
                <a:gd name="T41" fmla="*/ 14 h 65"/>
                <a:gd name="T42" fmla="*/ 10 w 65"/>
                <a:gd name="T43" fmla="*/ 10 h 65"/>
                <a:gd name="T44" fmla="*/ 14 w 65"/>
                <a:gd name="T45" fmla="*/ 6 h 65"/>
                <a:gd name="T46" fmla="*/ 20 w 65"/>
                <a:gd name="T47" fmla="*/ 4 h 65"/>
                <a:gd name="T48" fmla="*/ 26 w 65"/>
                <a:gd name="T49" fmla="*/ 2 h 65"/>
                <a:gd name="T50" fmla="*/ 34 w 65"/>
                <a:gd name="T51" fmla="*/ 0 h 65"/>
                <a:gd name="T52" fmla="*/ 40 w 65"/>
                <a:gd name="T53" fmla="*/ 2 h 65"/>
                <a:gd name="T54" fmla="*/ 46 w 65"/>
                <a:gd name="T55" fmla="*/ 4 h 65"/>
                <a:gd name="T56" fmla="*/ 51 w 65"/>
                <a:gd name="T57" fmla="*/ 6 h 65"/>
                <a:gd name="T58" fmla="*/ 55 w 65"/>
                <a:gd name="T59" fmla="*/ 10 h 65"/>
                <a:gd name="T60" fmla="*/ 59 w 65"/>
                <a:gd name="T61" fmla="*/ 14 h 65"/>
                <a:gd name="T62" fmla="*/ 63 w 65"/>
                <a:gd name="T63" fmla="*/ 20 h 65"/>
                <a:gd name="T64" fmla="*/ 65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nvGrpSpPr>
            <p:cNvPr id="5" name="Group 21"/>
            <p:cNvGrpSpPr>
              <a:grpSpLocks/>
            </p:cNvGrpSpPr>
            <p:nvPr/>
          </p:nvGrpSpPr>
          <p:grpSpPr bwMode="auto">
            <a:xfrm>
              <a:off x="3144" y="1431"/>
              <a:ext cx="476" cy="675"/>
              <a:chOff x="3144" y="1431"/>
              <a:chExt cx="476" cy="675"/>
            </a:xfrm>
          </p:grpSpPr>
          <p:sp>
            <p:nvSpPr>
              <p:cNvPr id="36539" name="Rectangle 22"/>
              <p:cNvSpPr>
                <a:spLocks noChangeArrowheads="1"/>
              </p:cNvSpPr>
              <p:nvPr/>
            </p:nvSpPr>
            <p:spPr bwMode="auto">
              <a:xfrm>
                <a:off x="3295" y="1933"/>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0" name="Rectangle 23"/>
              <p:cNvSpPr>
                <a:spLocks noChangeArrowheads="1"/>
              </p:cNvSpPr>
              <p:nvPr/>
            </p:nvSpPr>
            <p:spPr bwMode="auto">
              <a:xfrm>
                <a:off x="3295" y="1937"/>
                <a:ext cx="33"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2</a:t>
                </a:r>
                <a:endParaRPr kumimoji="1" lang="en-US">
                  <a:latin typeface="Times New Roman" charset="0"/>
                </a:endParaRPr>
              </a:p>
            </p:txBody>
          </p:sp>
          <p:sp>
            <p:nvSpPr>
              <p:cNvPr id="36541" name="Rectangle 24"/>
              <p:cNvSpPr>
                <a:spLocks noChangeArrowheads="1"/>
              </p:cNvSpPr>
              <p:nvPr/>
            </p:nvSpPr>
            <p:spPr bwMode="auto">
              <a:xfrm>
                <a:off x="3330" y="1937"/>
                <a:ext cx="16"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542" name="Rectangle 25"/>
              <p:cNvSpPr>
                <a:spLocks noChangeArrowheads="1"/>
              </p:cNvSpPr>
              <p:nvPr/>
            </p:nvSpPr>
            <p:spPr bwMode="auto">
              <a:xfrm>
                <a:off x="3325" y="1933"/>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3" name="Rectangle 26"/>
              <p:cNvSpPr>
                <a:spLocks noChangeArrowheads="1"/>
              </p:cNvSpPr>
              <p:nvPr/>
            </p:nvSpPr>
            <p:spPr bwMode="auto">
              <a:xfrm>
                <a:off x="3327" y="1937"/>
                <a:ext cx="31"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3</a:t>
                </a:r>
                <a:endParaRPr kumimoji="1" lang="en-US">
                  <a:latin typeface="Times New Roman" charset="0"/>
                </a:endParaRPr>
              </a:p>
            </p:txBody>
          </p:sp>
          <p:sp>
            <p:nvSpPr>
              <p:cNvPr id="36544" name="Rectangle 27"/>
              <p:cNvSpPr>
                <a:spLocks noChangeArrowheads="1"/>
              </p:cNvSpPr>
              <p:nvPr/>
            </p:nvSpPr>
            <p:spPr bwMode="auto">
              <a:xfrm>
                <a:off x="3357" y="1937"/>
                <a:ext cx="17"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545" name="Rectangle 28"/>
              <p:cNvSpPr>
                <a:spLocks noChangeArrowheads="1"/>
              </p:cNvSpPr>
              <p:nvPr/>
            </p:nvSpPr>
            <p:spPr bwMode="auto">
              <a:xfrm>
                <a:off x="3352" y="1933"/>
                <a:ext cx="83"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6" name="Rectangle 29"/>
              <p:cNvSpPr>
                <a:spLocks noChangeArrowheads="1"/>
              </p:cNvSpPr>
              <p:nvPr/>
            </p:nvSpPr>
            <p:spPr bwMode="auto">
              <a:xfrm>
                <a:off x="3351" y="1937"/>
                <a:ext cx="32"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8</a:t>
                </a:r>
                <a:endParaRPr kumimoji="1" lang="en-US">
                  <a:latin typeface="Times New Roman" charset="0"/>
                </a:endParaRPr>
              </a:p>
            </p:txBody>
          </p:sp>
          <p:sp>
            <p:nvSpPr>
              <p:cNvPr id="36547" name="Rectangle 30"/>
              <p:cNvSpPr>
                <a:spLocks noChangeArrowheads="1"/>
              </p:cNvSpPr>
              <p:nvPr/>
            </p:nvSpPr>
            <p:spPr bwMode="auto">
              <a:xfrm>
                <a:off x="3383" y="1937"/>
                <a:ext cx="16"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548" name="Rectangle 31"/>
              <p:cNvSpPr>
                <a:spLocks noChangeArrowheads="1"/>
              </p:cNvSpPr>
              <p:nvPr/>
            </p:nvSpPr>
            <p:spPr bwMode="auto">
              <a:xfrm>
                <a:off x="3388" y="1929"/>
                <a:ext cx="203"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549" name="Rectangle 32"/>
              <p:cNvSpPr>
                <a:spLocks noChangeArrowheads="1"/>
              </p:cNvSpPr>
              <p:nvPr/>
            </p:nvSpPr>
            <p:spPr bwMode="auto">
              <a:xfrm>
                <a:off x="3390" y="1933"/>
                <a:ext cx="110"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U</a:t>
                </a:r>
                <a:endParaRPr kumimoji="1" lang="en-US">
                  <a:latin typeface="Times New Roman" charset="0"/>
                </a:endParaRPr>
              </a:p>
            </p:txBody>
          </p:sp>
          <p:sp>
            <p:nvSpPr>
              <p:cNvPr id="36550" name="Rectangle 33"/>
              <p:cNvSpPr>
                <a:spLocks noChangeArrowheads="1"/>
              </p:cNvSpPr>
              <p:nvPr/>
            </p:nvSpPr>
            <p:spPr bwMode="auto">
              <a:xfrm>
                <a:off x="3489" y="1933"/>
                <a:ext cx="42"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551" name="Freeform 34"/>
              <p:cNvSpPr>
                <a:spLocks/>
              </p:cNvSpPr>
              <p:nvPr/>
            </p:nvSpPr>
            <p:spPr bwMode="auto">
              <a:xfrm>
                <a:off x="3329" y="1833"/>
                <a:ext cx="63" cy="65"/>
              </a:xfrm>
              <a:custGeom>
                <a:avLst/>
                <a:gdLst>
                  <a:gd name="T0" fmla="*/ 31 w 63"/>
                  <a:gd name="T1" fmla="*/ 0 h 65"/>
                  <a:gd name="T2" fmla="*/ 37 w 63"/>
                  <a:gd name="T3" fmla="*/ 2 h 65"/>
                  <a:gd name="T4" fmla="*/ 43 w 63"/>
                  <a:gd name="T5" fmla="*/ 2 h 65"/>
                  <a:gd name="T6" fmla="*/ 49 w 63"/>
                  <a:gd name="T7" fmla="*/ 6 h 65"/>
                  <a:gd name="T8" fmla="*/ 55 w 63"/>
                  <a:gd name="T9" fmla="*/ 10 h 65"/>
                  <a:gd name="T10" fmla="*/ 57 w 63"/>
                  <a:gd name="T11" fmla="*/ 14 h 65"/>
                  <a:gd name="T12" fmla="*/ 61 w 63"/>
                  <a:gd name="T13" fmla="*/ 20 h 65"/>
                  <a:gd name="T14" fmla="*/ 63 w 63"/>
                  <a:gd name="T15" fmla="*/ 26 h 65"/>
                  <a:gd name="T16" fmla="*/ 63 w 63"/>
                  <a:gd name="T17" fmla="*/ 33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3 h 65"/>
                  <a:gd name="T30" fmla="*/ 37 w 63"/>
                  <a:gd name="T31" fmla="*/ 63 h 65"/>
                  <a:gd name="T32" fmla="*/ 31 w 63"/>
                  <a:gd name="T33" fmla="*/ 65 h 65"/>
                  <a:gd name="T34" fmla="*/ 25 w 63"/>
                  <a:gd name="T35" fmla="*/ 63 h 65"/>
                  <a:gd name="T36" fmla="*/ 18 w 63"/>
                  <a:gd name="T37" fmla="*/ 63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3 h 65"/>
                  <a:gd name="T50" fmla="*/ 0 w 63"/>
                  <a:gd name="T51" fmla="*/ 26 h 65"/>
                  <a:gd name="T52" fmla="*/ 2 w 63"/>
                  <a:gd name="T53" fmla="*/ 20 h 65"/>
                  <a:gd name="T54" fmla="*/ 4 w 63"/>
                  <a:gd name="T55" fmla="*/ 14 h 65"/>
                  <a:gd name="T56" fmla="*/ 8 w 63"/>
                  <a:gd name="T57" fmla="*/ 10 h 65"/>
                  <a:gd name="T58" fmla="*/ 14 w 63"/>
                  <a:gd name="T59" fmla="*/ 6 h 65"/>
                  <a:gd name="T60" fmla="*/ 18 w 63"/>
                  <a:gd name="T61" fmla="*/ 2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5" y="63"/>
                    </a:lnTo>
                    <a:lnTo>
                      <a:pt x="18" y="63"/>
                    </a:lnTo>
                    <a:lnTo>
                      <a:pt x="14" y="59"/>
                    </a:lnTo>
                    <a:lnTo>
                      <a:pt x="8" y="55"/>
                    </a:lnTo>
                    <a:lnTo>
                      <a:pt x="4" y="51"/>
                    </a:lnTo>
                    <a:lnTo>
                      <a:pt x="2" y="45"/>
                    </a:lnTo>
                    <a:lnTo>
                      <a:pt x="0" y="39"/>
                    </a:lnTo>
                    <a:lnTo>
                      <a:pt x="0" y="33"/>
                    </a:lnTo>
                    <a:lnTo>
                      <a:pt x="0" y="26"/>
                    </a:lnTo>
                    <a:lnTo>
                      <a:pt x="2" y="20"/>
                    </a:lnTo>
                    <a:lnTo>
                      <a:pt x="4" y="14"/>
                    </a:lnTo>
                    <a:lnTo>
                      <a:pt x="8" y="10"/>
                    </a:lnTo>
                    <a:lnTo>
                      <a:pt x="14" y="6"/>
                    </a:lnTo>
                    <a:lnTo>
                      <a:pt x="18" y="2"/>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2" name="Freeform 35"/>
              <p:cNvSpPr>
                <a:spLocks/>
              </p:cNvSpPr>
              <p:nvPr/>
            </p:nvSpPr>
            <p:spPr bwMode="auto">
              <a:xfrm>
                <a:off x="3329" y="1833"/>
                <a:ext cx="63" cy="65"/>
              </a:xfrm>
              <a:custGeom>
                <a:avLst/>
                <a:gdLst>
                  <a:gd name="T0" fmla="*/ 31 w 63"/>
                  <a:gd name="T1" fmla="*/ 0 h 65"/>
                  <a:gd name="T2" fmla="*/ 31 w 63"/>
                  <a:gd name="T3" fmla="*/ 0 h 65"/>
                  <a:gd name="T4" fmla="*/ 37 w 63"/>
                  <a:gd name="T5" fmla="*/ 2 h 65"/>
                  <a:gd name="T6" fmla="*/ 43 w 63"/>
                  <a:gd name="T7" fmla="*/ 2 h 65"/>
                  <a:gd name="T8" fmla="*/ 49 w 63"/>
                  <a:gd name="T9" fmla="*/ 6 h 65"/>
                  <a:gd name="T10" fmla="*/ 55 w 63"/>
                  <a:gd name="T11" fmla="*/ 10 h 65"/>
                  <a:gd name="T12" fmla="*/ 57 w 63"/>
                  <a:gd name="T13" fmla="*/ 14 h 65"/>
                  <a:gd name="T14" fmla="*/ 61 w 63"/>
                  <a:gd name="T15" fmla="*/ 20 h 65"/>
                  <a:gd name="T16" fmla="*/ 63 w 63"/>
                  <a:gd name="T17" fmla="*/ 26 h 65"/>
                  <a:gd name="T18" fmla="*/ 63 w 63"/>
                  <a:gd name="T19" fmla="*/ 33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3 h 65"/>
                  <a:gd name="T32" fmla="*/ 37 w 63"/>
                  <a:gd name="T33" fmla="*/ 63 h 65"/>
                  <a:gd name="T34" fmla="*/ 31 w 63"/>
                  <a:gd name="T35" fmla="*/ 65 h 65"/>
                  <a:gd name="T36" fmla="*/ 25 w 63"/>
                  <a:gd name="T37" fmla="*/ 63 h 65"/>
                  <a:gd name="T38" fmla="*/ 18 w 63"/>
                  <a:gd name="T39" fmla="*/ 63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3 h 65"/>
                  <a:gd name="T52" fmla="*/ 0 w 63"/>
                  <a:gd name="T53" fmla="*/ 26 h 65"/>
                  <a:gd name="T54" fmla="*/ 2 w 63"/>
                  <a:gd name="T55" fmla="*/ 20 h 65"/>
                  <a:gd name="T56" fmla="*/ 4 w 63"/>
                  <a:gd name="T57" fmla="*/ 14 h 65"/>
                  <a:gd name="T58" fmla="*/ 8 w 63"/>
                  <a:gd name="T59" fmla="*/ 10 h 65"/>
                  <a:gd name="T60" fmla="*/ 14 w 63"/>
                  <a:gd name="T61" fmla="*/ 6 h 65"/>
                  <a:gd name="T62" fmla="*/ 18 w 63"/>
                  <a:gd name="T63" fmla="*/ 2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5" y="63"/>
                    </a:lnTo>
                    <a:lnTo>
                      <a:pt x="18" y="63"/>
                    </a:lnTo>
                    <a:lnTo>
                      <a:pt x="14" y="59"/>
                    </a:lnTo>
                    <a:lnTo>
                      <a:pt x="8" y="55"/>
                    </a:lnTo>
                    <a:lnTo>
                      <a:pt x="4" y="51"/>
                    </a:lnTo>
                    <a:lnTo>
                      <a:pt x="2" y="45"/>
                    </a:lnTo>
                    <a:lnTo>
                      <a:pt x="0" y="39"/>
                    </a:lnTo>
                    <a:lnTo>
                      <a:pt x="0" y="33"/>
                    </a:lnTo>
                    <a:lnTo>
                      <a:pt x="0" y="26"/>
                    </a:lnTo>
                    <a:lnTo>
                      <a:pt x="2" y="20"/>
                    </a:lnTo>
                    <a:lnTo>
                      <a:pt x="4" y="14"/>
                    </a:lnTo>
                    <a:lnTo>
                      <a:pt x="8" y="10"/>
                    </a:lnTo>
                    <a:lnTo>
                      <a:pt x="14" y="6"/>
                    </a:lnTo>
                    <a:lnTo>
                      <a:pt x="18" y="2"/>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3" name="Freeform 36"/>
              <p:cNvSpPr>
                <a:spLocks/>
              </p:cNvSpPr>
              <p:nvPr/>
            </p:nvSpPr>
            <p:spPr bwMode="auto">
              <a:xfrm>
                <a:off x="3270" y="1439"/>
                <a:ext cx="65" cy="63"/>
              </a:xfrm>
              <a:custGeom>
                <a:avLst/>
                <a:gdLst>
                  <a:gd name="T0" fmla="*/ 0 w 65"/>
                  <a:gd name="T1" fmla="*/ 32 h 63"/>
                  <a:gd name="T2" fmla="*/ 2 w 65"/>
                  <a:gd name="T3" fmla="*/ 24 h 63"/>
                  <a:gd name="T4" fmla="*/ 4 w 65"/>
                  <a:gd name="T5" fmla="*/ 20 h 63"/>
                  <a:gd name="T6" fmla="*/ 6 w 65"/>
                  <a:gd name="T7" fmla="*/ 14 h 63"/>
                  <a:gd name="T8" fmla="*/ 10 w 65"/>
                  <a:gd name="T9" fmla="*/ 8 h 63"/>
                  <a:gd name="T10" fmla="*/ 14 w 65"/>
                  <a:gd name="T11" fmla="*/ 4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20 h 63"/>
                  <a:gd name="T30" fmla="*/ 65 w 65"/>
                  <a:gd name="T31" fmla="*/ 24 h 63"/>
                  <a:gd name="T32" fmla="*/ 65 w 65"/>
                  <a:gd name="T33" fmla="*/ 32 h 63"/>
                  <a:gd name="T34" fmla="*/ 65 w 65"/>
                  <a:gd name="T35" fmla="*/ 38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4 w 65"/>
                  <a:gd name="T55" fmla="*/ 57 h 63"/>
                  <a:gd name="T56" fmla="*/ 10 w 65"/>
                  <a:gd name="T57" fmla="*/ 53 h 63"/>
                  <a:gd name="T58" fmla="*/ 6 w 65"/>
                  <a:gd name="T59" fmla="*/ 49 h 63"/>
                  <a:gd name="T60" fmla="*/ 4 w 65"/>
                  <a:gd name="T61" fmla="*/ 43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4"/>
                    </a:lnTo>
                    <a:lnTo>
                      <a:pt x="4" y="20"/>
                    </a:lnTo>
                    <a:lnTo>
                      <a:pt x="6" y="14"/>
                    </a:lnTo>
                    <a:lnTo>
                      <a:pt x="10" y="8"/>
                    </a:lnTo>
                    <a:lnTo>
                      <a:pt x="14" y="4"/>
                    </a:lnTo>
                    <a:lnTo>
                      <a:pt x="19" y="2"/>
                    </a:lnTo>
                    <a:lnTo>
                      <a:pt x="25" y="0"/>
                    </a:lnTo>
                    <a:lnTo>
                      <a:pt x="33" y="0"/>
                    </a:lnTo>
                    <a:lnTo>
                      <a:pt x="39" y="0"/>
                    </a:lnTo>
                    <a:lnTo>
                      <a:pt x="45" y="2"/>
                    </a:lnTo>
                    <a:lnTo>
                      <a:pt x="51" y="4"/>
                    </a:lnTo>
                    <a:lnTo>
                      <a:pt x="55" y="8"/>
                    </a:lnTo>
                    <a:lnTo>
                      <a:pt x="59" y="14"/>
                    </a:lnTo>
                    <a:lnTo>
                      <a:pt x="63" y="20"/>
                    </a:lnTo>
                    <a:lnTo>
                      <a:pt x="65" y="24"/>
                    </a:lnTo>
                    <a:lnTo>
                      <a:pt x="65" y="32"/>
                    </a:lnTo>
                    <a:lnTo>
                      <a:pt x="65" y="38"/>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4" y="43"/>
                    </a:lnTo>
                    <a:lnTo>
                      <a:pt x="2" y="38"/>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4" name="Freeform 37"/>
              <p:cNvSpPr>
                <a:spLocks/>
              </p:cNvSpPr>
              <p:nvPr/>
            </p:nvSpPr>
            <p:spPr bwMode="auto">
              <a:xfrm>
                <a:off x="3270" y="1439"/>
                <a:ext cx="65" cy="63"/>
              </a:xfrm>
              <a:custGeom>
                <a:avLst/>
                <a:gdLst>
                  <a:gd name="T0" fmla="*/ 0 w 65"/>
                  <a:gd name="T1" fmla="*/ 32 h 63"/>
                  <a:gd name="T2" fmla="*/ 0 w 65"/>
                  <a:gd name="T3" fmla="*/ 32 h 63"/>
                  <a:gd name="T4" fmla="*/ 2 w 65"/>
                  <a:gd name="T5" fmla="*/ 24 h 63"/>
                  <a:gd name="T6" fmla="*/ 4 w 65"/>
                  <a:gd name="T7" fmla="*/ 20 h 63"/>
                  <a:gd name="T8" fmla="*/ 6 w 65"/>
                  <a:gd name="T9" fmla="*/ 14 h 63"/>
                  <a:gd name="T10" fmla="*/ 10 w 65"/>
                  <a:gd name="T11" fmla="*/ 8 h 63"/>
                  <a:gd name="T12" fmla="*/ 14 w 65"/>
                  <a:gd name="T13" fmla="*/ 4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20 h 63"/>
                  <a:gd name="T32" fmla="*/ 65 w 65"/>
                  <a:gd name="T33" fmla="*/ 24 h 63"/>
                  <a:gd name="T34" fmla="*/ 65 w 65"/>
                  <a:gd name="T35" fmla="*/ 32 h 63"/>
                  <a:gd name="T36" fmla="*/ 65 w 65"/>
                  <a:gd name="T37" fmla="*/ 38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4 w 65"/>
                  <a:gd name="T57" fmla="*/ 57 h 63"/>
                  <a:gd name="T58" fmla="*/ 10 w 65"/>
                  <a:gd name="T59" fmla="*/ 53 h 63"/>
                  <a:gd name="T60" fmla="*/ 6 w 65"/>
                  <a:gd name="T61" fmla="*/ 49 h 63"/>
                  <a:gd name="T62" fmla="*/ 4 w 65"/>
                  <a:gd name="T63" fmla="*/ 43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4"/>
                    </a:lnTo>
                    <a:lnTo>
                      <a:pt x="4" y="20"/>
                    </a:lnTo>
                    <a:lnTo>
                      <a:pt x="6" y="14"/>
                    </a:lnTo>
                    <a:lnTo>
                      <a:pt x="10" y="8"/>
                    </a:lnTo>
                    <a:lnTo>
                      <a:pt x="14" y="4"/>
                    </a:lnTo>
                    <a:lnTo>
                      <a:pt x="19" y="2"/>
                    </a:lnTo>
                    <a:lnTo>
                      <a:pt x="25" y="0"/>
                    </a:lnTo>
                    <a:lnTo>
                      <a:pt x="33" y="0"/>
                    </a:lnTo>
                    <a:lnTo>
                      <a:pt x="39" y="0"/>
                    </a:lnTo>
                    <a:lnTo>
                      <a:pt x="45" y="2"/>
                    </a:lnTo>
                    <a:lnTo>
                      <a:pt x="51" y="4"/>
                    </a:lnTo>
                    <a:lnTo>
                      <a:pt x="55" y="8"/>
                    </a:lnTo>
                    <a:lnTo>
                      <a:pt x="59" y="14"/>
                    </a:lnTo>
                    <a:lnTo>
                      <a:pt x="63" y="20"/>
                    </a:lnTo>
                    <a:lnTo>
                      <a:pt x="65" y="24"/>
                    </a:lnTo>
                    <a:lnTo>
                      <a:pt x="65" y="32"/>
                    </a:lnTo>
                    <a:lnTo>
                      <a:pt x="65" y="38"/>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4" y="43"/>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5" name="Freeform 38"/>
              <p:cNvSpPr>
                <a:spLocks/>
              </p:cNvSpPr>
              <p:nvPr/>
            </p:nvSpPr>
            <p:spPr bwMode="auto">
              <a:xfrm>
                <a:off x="3325" y="1431"/>
                <a:ext cx="63" cy="65"/>
              </a:xfrm>
              <a:custGeom>
                <a:avLst/>
                <a:gdLst>
                  <a:gd name="T0" fmla="*/ 63 w 63"/>
                  <a:gd name="T1" fmla="*/ 32 h 65"/>
                  <a:gd name="T2" fmla="*/ 63 w 63"/>
                  <a:gd name="T3" fmla="*/ 40 h 65"/>
                  <a:gd name="T4" fmla="*/ 61 w 63"/>
                  <a:gd name="T5" fmla="*/ 46 h 65"/>
                  <a:gd name="T6" fmla="*/ 59 w 63"/>
                  <a:gd name="T7" fmla="*/ 51 h 65"/>
                  <a:gd name="T8" fmla="*/ 55 w 63"/>
                  <a:gd name="T9" fmla="*/ 55 h 65"/>
                  <a:gd name="T10" fmla="*/ 49 w 63"/>
                  <a:gd name="T11" fmla="*/ 59 h 65"/>
                  <a:gd name="T12" fmla="*/ 43 w 63"/>
                  <a:gd name="T13" fmla="*/ 63 h 65"/>
                  <a:gd name="T14" fmla="*/ 37 w 63"/>
                  <a:gd name="T15" fmla="*/ 63 h 65"/>
                  <a:gd name="T16" fmla="*/ 31 w 63"/>
                  <a:gd name="T17" fmla="*/ 65 h 65"/>
                  <a:gd name="T18" fmla="*/ 26 w 63"/>
                  <a:gd name="T19" fmla="*/ 63 h 65"/>
                  <a:gd name="T20" fmla="*/ 20 w 63"/>
                  <a:gd name="T21" fmla="*/ 63 h 65"/>
                  <a:gd name="T22" fmla="*/ 14 w 63"/>
                  <a:gd name="T23" fmla="*/ 59 h 65"/>
                  <a:gd name="T24" fmla="*/ 8 w 63"/>
                  <a:gd name="T25" fmla="*/ 55 h 65"/>
                  <a:gd name="T26" fmla="*/ 6 w 63"/>
                  <a:gd name="T27" fmla="*/ 51 h 65"/>
                  <a:gd name="T28" fmla="*/ 2 w 63"/>
                  <a:gd name="T29" fmla="*/ 46 h 65"/>
                  <a:gd name="T30" fmla="*/ 0 w 63"/>
                  <a:gd name="T31" fmla="*/ 40 h 65"/>
                  <a:gd name="T32" fmla="*/ 0 w 63"/>
                  <a:gd name="T33" fmla="*/ 32 h 65"/>
                  <a:gd name="T34" fmla="*/ 0 w 63"/>
                  <a:gd name="T35" fmla="*/ 26 h 65"/>
                  <a:gd name="T36" fmla="*/ 2 w 63"/>
                  <a:gd name="T37" fmla="*/ 20 h 65"/>
                  <a:gd name="T38" fmla="*/ 6 w 63"/>
                  <a:gd name="T39" fmla="*/ 14 h 65"/>
                  <a:gd name="T40" fmla="*/ 8 w 63"/>
                  <a:gd name="T41" fmla="*/ 10 h 65"/>
                  <a:gd name="T42" fmla="*/ 14 w 63"/>
                  <a:gd name="T43" fmla="*/ 6 h 65"/>
                  <a:gd name="T44" fmla="*/ 20 w 63"/>
                  <a:gd name="T45" fmla="*/ 2 h 65"/>
                  <a:gd name="T46" fmla="*/ 26 w 63"/>
                  <a:gd name="T47" fmla="*/ 2 h 65"/>
                  <a:gd name="T48" fmla="*/ 31 w 63"/>
                  <a:gd name="T49" fmla="*/ 0 h 65"/>
                  <a:gd name="T50" fmla="*/ 37 w 63"/>
                  <a:gd name="T51" fmla="*/ 2 h 65"/>
                  <a:gd name="T52" fmla="*/ 43 w 63"/>
                  <a:gd name="T53" fmla="*/ 2 h 65"/>
                  <a:gd name="T54" fmla="*/ 49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9" y="51"/>
                    </a:lnTo>
                    <a:lnTo>
                      <a:pt x="55" y="55"/>
                    </a:lnTo>
                    <a:lnTo>
                      <a:pt x="49" y="59"/>
                    </a:lnTo>
                    <a:lnTo>
                      <a:pt x="43" y="63"/>
                    </a:lnTo>
                    <a:lnTo>
                      <a:pt x="37" y="63"/>
                    </a:lnTo>
                    <a:lnTo>
                      <a:pt x="31" y="65"/>
                    </a:lnTo>
                    <a:lnTo>
                      <a:pt x="26" y="63"/>
                    </a:lnTo>
                    <a:lnTo>
                      <a:pt x="20" y="63"/>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6" y="2"/>
                    </a:lnTo>
                    <a:lnTo>
                      <a:pt x="31" y="0"/>
                    </a:lnTo>
                    <a:lnTo>
                      <a:pt x="37" y="2"/>
                    </a:lnTo>
                    <a:lnTo>
                      <a:pt x="43" y="2"/>
                    </a:lnTo>
                    <a:lnTo>
                      <a:pt x="49"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6" name="Freeform 39"/>
              <p:cNvSpPr>
                <a:spLocks/>
              </p:cNvSpPr>
              <p:nvPr/>
            </p:nvSpPr>
            <p:spPr bwMode="auto">
              <a:xfrm>
                <a:off x="3325" y="1431"/>
                <a:ext cx="63" cy="65"/>
              </a:xfrm>
              <a:custGeom>
                <a:avLst/>
                <a:gdLst>
                  <a:gd name="T0" fmla="*/ 63 w 63"/>
                  <a:gd name="T1" fmla="*/ 32 h 65"/>
                  <a:gd name="T2" fmla="*/ 63 w 63"/>
                  <a:gd name="T3" fmla="*/ 32 h 65"/>
                  <a:gd name="T4" fmla="*/ 63 w 63"/>
                  <a:gd name="T5" fmla="*/ 40 h 65"/>
                  <a:gd name="T6" fmla="*/ 61 w 63"/>
                  <a:gd name="T7" fmla="*/ 46 h 65"/>
                  <a:gd name="T8" fmla="*/ 59 w 63"/>
                  <a:gd name="T9" fmla="*/ 51 h 65"/>
                  <a:gd name="T10" fmla="*/ 55 w 63"/>
                  <a:gd name="T11" fmla="*/ 55 h 65"/>
                  <a:gd name="T12" fmla="*/ 49 w 63"/>
                  <a:gd name="T13" fmla="*/ 59 h 65"/>
                  <a:gd name="T14" fmla="*/ 43 w 63"/>
                  <a:gd name="T15" fmla="*/ 63 h 65"/>
                  <a:gd name="T16" fmla="*/ 37 w 63"/>
                  <a:gd name="T17" fmla="*/ 63 h 65"/>
                  <a:gd name="T18" fmla="*/ 31 w 63"/>
                  <a:gd name="T19" fmla="*/ 65 h 65"/>
                  <a:gd name="T20" fmla="*/ 26 w 63"/>
                  <a:gd name="T21" fmla="*/ 63 h 65"/>
                  <a:gd name="T22" fmla="*/ 20 w 63"/>
                  <a:gd name="T23" fmla="*/ 63 h 65"/>
                  <a:gd name="T24" fmla="*/ 14 w 63"/>
                  <a:gd name="T25" fmla="*/ 59 h 65"/>
                  <a:gd name="T26" fmla="*/ 8 w 63"/>
                  <a:gd name="T27" fmla="*/ 55 h 65"/>
                  <a:gd name="T28" fmla="*/ 6 w 63"/>
                  <a:gd name="T29" fmla="*/ 51 h 65"/>
                  <a:gd name="T30" fmla="*/ 2 w 63"/>
                  <a:gd name="T31" fmla="*/ 46 h 65"/>
                  <a:gd name="T32" fmla="*/ 0 w 63"/>
                  <a:gd name="T33" fmla="*/ 40 h 65"/>
                  <a:gd name="T34" fmla="*/ 0 w 63"/>
                  <a:gd name="T35" fmla="*/ 32 h 65"/>
                  <a:gd name="T36" fmla="*/ 0 w 63"/>
                  <a:gd name="T37" fmla="*/ 26 h 65"/>
                  <a:gd name="T38" fmla="*/ 2 w 63"/>
                  <a:gd name="T39" fmla="*/ 20 h 65"/>
                  <a:gd name="T40" fmla="*/ 6 w 63"/>
                  <a:gd name="T41" fmla="*/ 14 h 65"/>
                  <a:gd name="T42" fmla="*/ 8 w 63"/>
                  <a:gd name="T43" fmla="*/ 10 h 65"/>
                  <a:gd name="T44" fmla="*/ 14 w 63"/>
                  <a:gd name="T45" fmla="*/ 6 h 65"/>
                  <a:gd name="T46" fmla="*/ 20 w 63"/>
                  <a:gd name="T47" fmla="*/ 2 h 65"/>
                  <a:gd name="T48" fmla="*/ 26 w 63"/>
                  <a:gd name="T49" fmla="*/ 2 h 65"/>
                  <a:gd name="T50" fmla="*/ 31 w 63"/>
                  <a:gd name="T51" fmla="*/ 0 h 65"/>
                  <a:gd name="T52" fmla="*/ 37 w 63"/>
                  <a:gd name="T53" fmla="*/ 2 h 65"/>
                  <a:gd name="T54" fmla="*/ 43 w 63"/>
                  <a:gd name="T55" fmla="*/ 2 h 65"/>
                  <a:gd name="T56" fmla="*/ 49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9" y="51"/>
                    </a:lnTo>
                    <a:lnTo>
                      <a:pt x="55" y="55"/>
                    </a:lnTo>
                    <a:lnTo>
                      <a:pt x="49" y="59"/>
                    </a:lnTo>
                    <a:lnTo>
                      <a:pt x="43" y="63"/>
                    </a:lnTo>
                    <a:lnTo>
                      <a:pt x="37" y="63"/>
                    </a:lnTo>
                    <a:lnTo>
                      <a:pt x="31" y="65"/>
                    </a:lnTo>
                    <a:lnTo>
                      <a:pt x="26" y="63"/>
                    </a:lnTo>
                    <a:lnTo>
                      <a:pt x="20" y="63"/>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6" y="2"/>
                    </a:lnTo>
                    <a:lnTo>
                      <a:pt x="31" y="0"/>
                    </a:lnTo>
                    <a:lnTo>
                      <a:pt x="37" y="2"/>
                    </a:lnTo>
                    <a:lnTo>
                      <a:pt x="43" y="2"/>
                    </a:lnTo>
                    <a:lnTo>
                      <a:pt x="49"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7" name="Freeform 40"/>
              <p:cNvSpPr>
                <a:spLocks/>
              </p:cNvSpPr>
              <p:nvPr/>
            </p:nvSpPr>
            <p:spPr bwMode="auto">
              <a:xfrm>
                <a:off x="3372" y="1835"/>
                <a:ext cx="63" cy="65"/>
              </a:xfrm>
              <a:custGeom>
                <a:avLst/>
                <a:gdLst>
                  <a:gd name="T0" fmla="*/ 0 w 63"/>
                  <a:gd name="T1" fmla="*/ 31 h 65"/>
                  <a:gd name="T2" fmla="*/ 0 w 63"/>
                  <a:gd name="T3" fmla="*/ 26 h 65"/>
                  <a:gd name="T4" fmla="*/ 2 w 63"/>
                  <a:gd name="T5" fmla="*/ 20 h 65"/>
                  <a:gd name="T6" fmla="*/ 4 w 63"/>
                  <a:gd name="T7" fmla="*/ 14 h 65"/>
                  <a:gd name="T8" fmla="*/ 10 w 63"/>
                  <a:gd name="T9" fmla="*/ 10 h 65"/>
                  <a:gd name="T10" fmla="*/ 14 w 63"/>
                  <a:gd name="T11" fmla="*/ 6 h 65"/>
                  <a:gd name="T12" fmla="*/ 20 w 63"/>
                  <a:gd name="T13" fmla="*/ 2 h 65"/>
                  <a:gd name="T14" fmla="*/ 26 w 63"/>
                  <a:gd name="T15" fmla="*/ 0 h 65"/>
                  <a:gd name="T16" fmla="*/ 32 w 63"/>
                  <a:gd name="T17" fmla="*/ 0 h 65"/>
                  <a:gd name="T18" fmla="*/ 38 w 63"/>
                  <a:gd name="T19" fmla="*/ 0 h 65"/>
                  <a:gd name="T20" fmla="*/ 44 w 63"/>
                  <a:gd name="T21" fmla="*/ 2 h 65"/>
                  <a:gd name="T22" fmla="*/ 49 w 63"/>
                  <a:gd name="T23" fmla="*/ 6 h 65"/>
                  <a:gd name="T24" fmla="*/ 53 w 63"/>
                  <a:gd name="T25" fmla="*/ 10 h 65"/>
                  <a:gd name="T26" fmla="*/ 59 w 63"/>
                  <a:gd name="T27" fmla="*/ 14 h 65"/>
                  <a:gd name="T28" fmla="*/ 61 w 63"/>
                  <a:gd name="T29" fmla="*/ 20 h 65"/>
                  <a:gd name="T30" fmla="*/ 63 w 63"/>
                  <a:gd name="T31" fmla="*/ 26 h 65"/>
                  <a:gd name="T32" fmla="*/ 63 w 63"/>
                  <a:gd name="T33" fmla="*/ 31 h 65"/>
                  <a:gd name="T34" fmla="*/ 63 w 63"/>
                  <a:gd name="T35" fmla="*/ 39 h 65"/>
                  <a:gd name="T36" fmla="*/ 61 w 63"/>
                  <a:gd name="T37" fmla="*/ 45 h 65"/>
                  <a:gd name="T38" fmla="*/ 59 w 63"/>
                  <a:gd name="T39" fmla="*/ 51 h 65"/>
                  <a:gd name="T40" fmla="*/ 53 w 63"/>
                  <a:gd name="T41" fmla="*/ 55 h 65"/>
                  <a:gd name="T42" fmla="*/ 49 w 63"/>
                  <a:gd name="T43" fmla="*/ 59 h 65"/>
                  <a:gd name="T44" fmla="*/ 44 w 63"/>
                  <a:gd name="T45" fmla="*/ 61 h 65"/>
                  <a:gd name="T46" fmla="*/ 38 w 63"/>
                  <a:gd name="T47" fmla="*/ 63 h 65"/>
                  <a:gd name="T48" fmla="*/ 32 w 63"/>
                  <a:gd name="T49" fmla="*/ 65 h 65"/>
                  <a:gd name="T50" fmla="*/ 26 w 63"/>
                  <a:gd name="T51" fmla="*/ 63 h 65"/>
                  <a:gd name="T52" fmla="*/ 20 w 63"/>
                  <a:gd name="T53" fmla="*/ 61 h 65"/>
                  <a:gd name="T54" fmla="*/ 14 w 63"/>
                  <a:gd name="T55" fmla="*/ 59 h 65"/>
                  <a:gd name="T56" fmla="*/ 10 w 63"/>
                  <a:gd name="T57" fmla="*/ 55 h 65"/>
                  <a:gd name="T58" fmla="*/ 4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9" y="14"/>
                    </a:lnTo>
                    <a:lnTo>
                      <a:pt x="61" y="20"/>
                    </a:lnTo>
                    <a:lnTo>
                      <a:pt x="63" y="26"/>
                    </a:lnTo>
                    <a:lnTo>
                      <a:pt x="63" y="31"/>
                    </a:lnTo>
                    <a:lnTo>
                      <a:pt x="63" y="39"/>
                    </a:lnTo>
                    <a:lnTo>
                      <a:pt x="61" y="45"/>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58" name="Freeform 41"/>
              <p:cNvSpPr>
                <a:spLocks/>
              </p:cNvSpPr>
              <p:nvPr/>
            </p:nvSpPr>
            <p:spPr bwMode="auto">
              <a:xfrm>
                <a:off x="3372" y="1835"/>
                <a:ext cx="63" cy="65"/>
              </a:xfrm>
              <a:custGeom>
                <a:avLst/>
                <a:gdLst>
                  <a:gd name="T0" fmla="*/ 0 w 63"/>
                  <a:gd name="T1" fmla="*/ 31 h 65"/>
                  <a:gd name="T2" fmla="*/ 0 w 63"/>
                  <a:gd name="T3" fmla="*/ 31 h 65"/>
                  <a:gd name="T4" fmla="*/ 0 w 63"/>
                  <a:gd name="T5" fmla="*/ 26 h 65"/>
                  <a:gd name="T6" fmla="*/ 2 w 63"/>
                  <a:gd name="T7" fmla="*/ 20 h 65"/>
                  <a:gd name="T8" fmla="*/ 4 w 63"/>
                  <a:gd name="T9" fmla="*/ 14 h 65"/>
                  <a:gd name="T10" fmla="*/ 10 w 63"/>
                  <a:gd name="T11" fmla="*/ 10 h 65"/>
                  <a:gd name="T12" fmla="*/ 14 w 63"/>
                  <a:gd name="T13" fmla="*/ 6 h 65"/>
                  <a:gd name="T14" fmla="*/ 20 w 63"/>
                  <a:gd name="T15" fmla="*/ 2 h 65"/>
                  <a:gd name="T16" fmla="*/ 26 w 63"/>
                  <a:gd name="T17" fmla="*/ 0 h 65"/>
                  <a:gd name="T18" fmla="*/ 32 w 63"/>
                  <a:gd name="T19" fmla="*/ 0 h 65"/>
                  <a:gd name="T20" fmla="*/ 38 w 63"/>
                  <a:gd name="T21" fmla="*/ 0 h 65"/>
                  <a:gd name="T22" fmla="*/ 44 w 63"/>
                  <a:gd name="T23" fmla="*/ 2 h 65"/>
                  <a:gd name="T24" fmla="*/ 49 w 63"/>
                  <a:gd name="T25" fmla="*/ 6 h 65"/>
                  <a:gd name="T26" fmla="*/ 53 w 63"/>
                  <a:gd name="T27" fmla="*/ 10 h 65"/>
                  <a:gd name="T28" fmla="*/ 59 w 63"/>
                  <a:gd name="T29" fmla="*/ 14 h 65"/>
                  <a:gd name="T30" fmla="*/ 61 w 63"/>
                  <a:gd name="T31" fmla="*/ 20 h 65"/>
                  <a:gd name="T32" fmla="*/ 63 w 63"/>
                  <a:gd name="T33" fmla="*/ 26 h 65"/>
                  <a:gd name="T34" fmla="*/ 63 w 63"/>
                  <a:gd name="T35" fmla="*/ 31 h 65"/>
                  <a:gd name="T36" fmla="*/ 63 w 63"/>
                  <a:gd name="T37" fmla="*/ 39 h 65"/>
                  <a:gd name="T38" fmla="*/ 61 w 63"/>
                  <a:gd name="T39" fmla="*/ 45 h 65"/>
                  <a:gd name="T40" fmla="*/ 59 w 63"/>
                  <a:gd name="T41" fmla="*/ 51 h 65"/>
                  <a:gd name="T42" fmla="*/ 53 w 63"/>
                  <a:gd name="T43" fmla="*/ 55 h 65"/>
                  <a:gd name="T44" fmla="*/ 49 w 63"/>
                  <a:gd name="T45" fmla="*/ 59 h 65"/>
                  <a:gd name="T46" fmla="*/ 44 w 63"/>
                  <a:gd name="T47" fmla="*/ 61 h 65"/>
                  <a:gd name="T48" fmla="*/ 38 w 63"/>
                  <a:gd name="T49" fmla="*/ 63 h 65"/>
                  <a:gd name="T50" fmla="*/ 32 w 63"/>
                  <a:gd name="T51" fmla="*/ 65 h 65"/>
                  <a:gd name="T52" fmla="*/ 26 w 63"/>
                  <a:gd name="T53" fmla="*/ 63 h 65"/>
                  <a:gd name="T54" fmla="*/ 20 w 63"/>
                  <a:gd name="T55" fmla="*/ 61 h 65"/>
                  <a:gd name="T56" fmla="*/ 14 w 63"/>
                  <a:gd name="T57" fmla="*/ 59 h 65"/>
                  <a:gd name="T58" fmla="*/ 10 w 63"/>
                  <a:gd name="T59" fmla="*/ 55 h 65"/>
                  <a:gd name="T60" fmla="*/ 4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9" y="14"/>
                    </a:lnTo>
                    <a:lnTo>
                      <a:pt x="61" y="20"/>
                    </a:lnTo>
                    <a:lnTo>
                      <a:pt x="63" y="26"/>
                    </a:lnTo>
                    <a:lnTo>
                      <a:pt x="63" y="31"/>
                    </a:lnTo>
                    <a:lnTo>
                      <a:pt x="63" y="39"/>
                    </a:lnTo>
                    <a:lnTo>
                      <a:pt x="61" y="45"/>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59" name="Freeform 42"/>
              <p:cNvSpPr>
                <a:spLocks/>
              </p:cNvSpPr>
              <p:nvPr/>
            </p:nvSpPr>
            <p:spPr bwMode="auto">
              <a:xfrm>
                <a:off x="3372" y="1431"/>
                <a:ext cx="63" cy="65"/>
              </a:xfrm>
              <a:custGeom>
                <a:avLst/>
                <a:gdLst>
                  <a:gd name="T0" fmla="*/ 32 w 63"/>
                  <a:gd name="T1" fmla="*/ 0 h 65"/>
                  <a:gd name="T2" fmla="*/ 38 w 63"/>
                  <a:gd name="T3" fmla="*/ 0 h 65"/>
                  <a:gd name="T4" fmla="*/ 44 w 63"/>
                  <a:gd name="T5" fmla="*/ 2 h 65"/>
                  <a:gd name="T6" fmla="*/ 49 w 63"/>
                  <a:gd name="T7" fmla="*/ 6 h 65"/>
                  <a:gd name="T8" fmla="*/ 53 w 63"/>
                  <a:gd name="T9" fmla="*/ 10 h 65"/>
                  <a:gd name="T10" fmla="*/ 59 w 63"/>
                  <a:gd name="T11" fmla="*/ 14 h 65"/>
                  <a:gd name="T12" fmla="*/ 61 w 63"/>
                  <a:gd name="T13" fmla="*/ 20 h 65"/>
                  <a:gd name="T14" fmla="*/ 63 w 63"/>
                  <a:gd name="T15" fmla="*/ 26 h 65"/>
                  <a:gd name="T16" fmla="*/ 63 w 63"/>
                  <a:gd name="T17" fmla="*/ 32 h 65"/>
                  <a:gd name="T18" fmla="*/ 63 w 63"/>
                  <a:gd name="T19" fmla="*/ 40 h 65"/>
                  <a:gd name="T20" fmla="*/ 61 w 63"/>
                  <a:gd name="T21" fmla="*/ 46 h 65"/>
                  <a:gd name="T22" fmla="*/ 59 w 63"/>
                  <a:gd name="T23" fmla="*/ 51 h 65"/>
                  <a:gd name="T24" fmla="*/ 53 w 63"/>
                  <a:gd name="T25" fmla="*/ 55 h 65"/>
                  <a:gd name="T26" fmla="*/ 49 w 63"/>
                  <a:gd name="T27" fmla="*/ 59 h 65"/>
                  <a:gd name="T28" fmla="*/ 44 w 63"/>
                  <a:gd name="T29" fmla="*/ 61 h 65"/>
                  <a:gd name="T30" fmla="*/ 38 w 63"/>
                  <a:gd name="T31" fmla="*/ 63 h 65"/>
                  <a:gd name="T32" fmla="*/ 32 w 63"/>
                  <a:gd name="T33" fmla="*/ 65 h 65"/>
                  <a:gd name="T34" fmla="*/ 26 w 63"/>
                  <a:gd name="T35" fmla="*/ 63 h 65"/>
                  <a:gd name="T36" fmla="*/ 20 w 63"/>
                  <a:gd name="T37" fmla="*/ 61 h 65"/>
                  <a:gd name="T38" fmla="*/ 14 w 63"/>
                  <a:gd name="T39" fmla="*/ 59 h 65"/>
                  <a:gd name="T40" fmla="*/ 10 w 63"/>
                  <a:gd name="T41" fmla="*/ 55 h 65"/>
                  <a:gd name="T42" fmla="*/ 4 w 63"/>
                  <a:gd name="T43" fmla="*/ 51 h 65"/>
                  <a:gd name="T44" fmla="*/ 2 w 63"/>
                  <a:gd name="T45" fmla="*/ 46 h 65"/>
                  <a:gd name="T46" fmla="*/ 0 w 63"/>
                  <a:gd name="T47" fmla="*/ 40 h 65"/>
                  <a:gd name="T48" fmla="*/ 0 w 63"/>
                  <a:gd name="T49" fmla="*/ 32 h 65"/>
                  <a:gd name="T50" fmla="*/ 0 w 63"/>
                  <a:gd name="T51" fmla="*/ 26 h 65"/>
                  <a:gd name="T52" fmla="*/ 2 w 63"/>
                  <a:gd name="T53" fmla="*/ 20 h 65"/>
                  <a:gd name="T54" fmla="*/ 4 w 63"/>
                  <a:gd name="T55" fmla="*/ 14 h 65"/>
                  <a:gd name="T56" fmla="*/ 10 w 63"/>
                  <a:gd name="T57" fmla="*/ 10 h 65"/>
                  <a:gd name="T58" fmla="*/ 14 w 63"/>
                  <a:gd name="T59" fmla="*/ 6 h 65"/>
                  <a:gd name="T60" fmla="*/ 20 w 63"/>
                  <a:gd name="T61" fmla="*/ 2 h 65"/>
                  <a:gd name="T62" fmla="*/ 26 w 63"/>
                  <a:gd name="T63" fmla="*/ 0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0"/>
                    </a:lnTo>
                    <a:lnTo>
                      <a:pt x="44"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6"/>
                    </a:lnTo>
                    <a:lnTo>
                      <a:pt x="0" y="40"/>
                    </a:lnTo>
                    <a:lnTo>
                      <a:pt x="0" y="32"/>
                    </a:lnTo>
                    <a:lnTo>
                      <a:pt x="0" y="26"/>
                    </a:lnTo>
                    <a:lnTo>
                      <a:pt x="2" y="20"/>
                    </a:lnTo>
                    <a:lnTo>
                      <a:pt x="4" y="14"/>
                    </a:lnTo>
                    <a:lnTo>
                      <a:pt x="10" y="10"/>
                    </a:lnTo>
                    <a:lnTo>
                      <a:pt x="14" y="6"/>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0" name="Freeform 43"/>
              <p:cNvSpPr>
                <a:spLocks/>
              </p:cNvSpPr>
              <p:nvPr/>
            </p:nvSpPr>
            <p:spPr bwMode="auto">
              <a:xfrm>
                <a:off x="3372" y="1431"/>
                <a:ext cx="63" cy="65"/>
              </a:xfrm>
              <a:custGeom>
                <a:avLst/>
                <a:gdLst>
                  <a:gd name="T0" fmla="*/ 32 w 63"/>
                  <a:gd name="T1" fmla="*/ 0 h 65"/>
                  <a:gd name="T2" fmla="*/ 32 w 63"/>
                  <a:gd name="T3" fmla="*/ 0 h 65"/>
                  <a:gd name="T4" fmla="*/ 38 w 63"/>
                  <a:gd name="T5" fmla="*/ 0 h 65"/>
                  <a:gd name="T6" fmla="*/ 44 w 63"/>
                  <a:gd name="T7" fmla="*/ 2 h 65"/>
                  <a:gd name="T8" fmla="*/ 49 w 63"/>
                  <a:gd name="T9" fmla="*/ 6 h 65"/>
                  <a:gd name="T10" fmla="*/ 53 w 63"/>
                  <a:gd name="T11" fmla="*/ 10 h 65"/>
                  <a:gd name="T12" fmla="*/ 59 w 63"/>
                  <a:gd name="T13" fmla="*/ 14 h 65"/>
                  <a:gd name="T14" fmla="*/ 61 w 63"/>
                  <a:gd name="T15" fmla="*/ 20 h 65"/>
                  <a:gd name="T16" fmla="*/ 63 w 63"/>
                  <a:gd name="T17" fmla="*/ 26 h 65"/>
                  <a:gd name="T18" fmla="*/ 63 w 63"/>
                  <a:gd name="T19" fmla="*/ 32 h 65"/>
                  <a:gd name="T20" fmla="*/ 63 w 63"/>
                  <a:gd name="T21" fmla="*/ 40 h 65"/>
                  <a:gd name="T22" fmla="*/ 61 w 63"/>
                  <a:gd name="T23" fmla="*/ 46 h 65"/>
                  <a:gd name="T24" fmla="*/ 59 w 63"/>
                  <a:gd name="T25" fmla="*/ 51 h 65"/>
                  <a:gd name="T26" fmla="*/ 53 w 63"/>
                  <a:gd name="T27" fmla="*/ 55 h 65"/>
                  <a:gd name="T28" fmla="*/ 49 w 63"/>
                  <a:gd name="T29" fmla="*/ 59 h 65"/>
                  <a:gd name="T30" fmla="*/ 44 w 63"/>
                  <a:gd name="T31" fmla="*/ 61 h 65"/>
                  <a:gd name="T32" fmla="*/ 38 w 63"/>
                  <a:gd name="T33" fmla="*/ 63 h 65"/>
                  <a:gd name="T34" fmla="*/ 32 w 63"/>
                  <a:gd name="T35" fmla="*/ 65 h 65"/>
                  <a:gd name="T36" fmla="*/ 26 w 63"/>
                  <a:gd name="T37" fmla="*/ 63 h 65"/>
                  <a:gd name="T38" fmla="*/ 20 w 63"/>
                  <a:gd name="T39" fmla="*/ 61 h 65"/>
                  <a:gd name="T40" fmla="*/ 14 w 63"/>
                  <a:gd name="T41" fmla="*/ 59 h 65"/>
                  <a:gd name="T42" fmla="*/ 10 w 63"/>
                  <a:gd name="T43" fmla="*/ 55 h 65"/>
                  <a:gd name="T44" fmla="*/ 4 w 63"/>
                  <a:gd name="T45" fmla="*/ 51 h 65"/>
                  <a:gd name="T46" fmla="*/ 2 w 63"/>
                  <a:gd name="T47" fmla="*/ 46 h 65"/>
                  <a:gd name="T48" fmla="*/ 0 w 63"/>
                  <a:gd name="T49" fmla="*/ 40 h 65"/>
                  <a:gd name="T50" fmla="*/ 0 w 63"/>
                  <a:gd name="T51" fmla="*/ 32 h 65"/>
                  <a:gd name="T52" fmla="*/ 0 w 63"/>
                  <a:gd name="T53" fmla="*/ 26 h 65"/>
                  <a:gd name="T54" fmla="*/ 2 w 63"/>
                  <a:gd name="T55" fmla="*/ 20 h 65"/>
                  <a:gd name="T56" fmla="*/ 4 w 63"/>
                  <a:gd name="T57" fmla="*/ 14 h 65"/>
                  <a:gd name="T58" fmla="*/ 10 w 63"/>
                  <a:gd name="T59" fmla="*/ 10 h 65"/>
                  <a:gd name="T60" fmla="*/ 14 w 63"/>
                  <a:gd name="T61" fmla="*/ 6 h 65"/>
                  <a:gd name="T62" fmla="*/ 20 w 63"/>
                  <a:gd name="T63" fmla="*/ 2 h 65"/>
                  <a:gd name="T64" fmla="*/ 26 w 63"/>
                  <a:gd name="T65" fmla="*/ 0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0"/>
                    </a:lnTo>
                    <a:lnTo>
                      <a:pt x="44"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4" y="61"/>
                    </a:lnTo>
                    <a:lnTo>
                      <a:pt x="38" y="63"/>
                    </a:lnTo>
                    <a:lnTo>
                      <a:pt x="32" y="65"/>
                    </a:lnTo>
                    <a:lnTo>
                      <a:pt x="26" y="63"/>
                    </a:lnTo>
                    <a:lnTo>
                      <a:pt x="20" y="61"/>
                    </a:lnTo>
                    <a:lnTo>
                      <a:pt x="14" y="59"/>
                    </a:lnTo>
                    <a:lnTo>
                      <a:pt x="10" y="55"/>
                    </a:lnTo>
                    <a:lnTo>
                      <a:pt x="4" y="51"/>
                    </a:lnTo>
                    <a:lnTo>
                      <a:pt x="2" y="46"/>
                    </a:lnTo>
                    <a:lnTo>
                      <a:pt x="0" y="40"/>
                    </a:lnTo>
                    <a:lnTo>
                      <a:pt x="0" y="32"/>
                    </a:lnTo>
                    <a:lnTo>
                      <a:pt x="0" y="26"/>
                    </a:lnTo>
                    <a:lnTo>
                      <a:pt x="2" y="20"/>
                    </a:lnTo>
                    <a:lnTo>
                      <a:pt x="4" y="14"/>
                    </a:lnTo>
                    <a:lnTo>
                      <a:pt x="10" y="10"/>
                    </a:lnTo>
                    <a:lnTo>
                      <a:pt x="14" y="6"/>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1" name="Freeform 44"/>
              <p:cNvSpPr>
                <a:spLocks/>
              </p:cNvSpPr>
              <p:nvPr/>
            </p:nvSpPr>
            <p:spPr bwMode="auto">
              <a:xfrm>
                <a:off x="3419" y="1441"/>
                <a:ext cx="63" cy="63"/>
              </a:xfrm>
              <a:custGeom>
                <a:avLst/>
                <a:gdLst>
                  <a:gd name="T0" fmla="*/ 32 w 63"/>
                  <a:gd name="T1" fmla="*/ 0 h 63"/>
                  <a:gd name="T2" fmla="*/ 40 w 63"/>
                  <a:gd name="T3" fmla="*/ 0 h 63"/>
                  <a:gd name="T4" fmla="*/ 46 w 63"/>
                  <a:gd name="T5" fmla="*/ 2 h 63"/>
                  <a:gd name="T6" fmla="*/ 50 w 63"/>
                  <a:gd name="T7" fmla="*/ 6 h 63"/>
                  <a:gd name="T8" fmla="*/ 56 w 63"/>
                  <a:gd name="T9" fmla="*/ 10 h 63"/>
                  <a:gd name="T10" fmla="*/ 60 w 63"/>
                  <a:gd name="T11" fmla="*/ 14 h 63"/>
                  <a:gd name="T12" fmla="*/ 61 w 63"/>
                  <a:gd name="T13" fmla="*/ 20 h 63"/>
                  <a:gd name="T14" fmla="*/ 63 w 63"/>
                  <a:gd name="T15" fmla="*/ 26 h 63"/>
                  <a:gd name="T16" fmla="*/ 63 w 63"/>
                  <a:gd name="T17" fmla="*/ 32 h 63"/>
                  <a:gd name="T18" fmla="*/ 63 w 63"/>
                  <a:gd name="T19" fmla="*/ 40 h 63"/>
                  <a:gd name="T20" fmla="*/ 61 w 63"/>
                  <a:gd name="T21" fmla="*/ 43 h 63"/>
                  <a:gd name="T22" fmla="*/ 60 w 63"/>
                  <a:gd name="T23" fmla="*/ 49 h 63"/>
                  <a:gd name="T24" fmla="*/ 56 w 63"/>
                  <a:gd name="T25" fmla="*/ 55 h 63"/>
                  <a:gd name="T26" fmla="*/ 50 w 63"/>
                  <a:gd name="T27" fmla="*/ 59 h 63"/>
                  <a:gd name="T28" fmla="*/ 46 w 63"/>
                  <a:gd name="T29" fmla="*/ 61 h 63"/>
                  <a:gd name="T30" fmla="*/ 40 w 63"/>
                  <a:gd name="T31" fmla="*/ 63 h 63"/>
                  <a:gd name="T32" fmla="*/ 32 w 63"/>
                  <a:gd name="T33" fmla="*/ 63 h 63"/>
                  <a:gd name="T34" fmla="*/ 26 w 63"/>
                  <a:gd name="T35" fmla="*/ 63 h 63"/>
                  <a:gd name="T36" fmla="*/ 20 w 63"/>
                  <a:gd name="T37" fmla="*/ 61 h 63"/>
                  <a:gd name="T38" fmla="*/ 14 w 63"/>
                  <a:gd name="T39" fmla="*/ 59 h 63"/>
                  <a:gd name="T40" fmla="*/ 10 w 63"/>
                  <a:gd name="T41" fmla="*/ 55 h 63"/>
                  <a:gd name="T42" fmla="*/ 6 w 63"/>
                  <a:gd name="T43" fmla="*/ 49 h 63"/>
                  <a:gd name="T44" fmla="*/ 2 w 63"/>
                  <a:gd name="T45" fmla="*/ 43 h 63"/>
                  <a:gd name="T46" fmla="*/ 0 w 63"/>
                  <a:gd name="T47" fmla="*/ 40 h 63"/>
                  <a:gd name="T48" fmla="*/ 0 w 63"/>
                  <a:gd name="T49" fmla="*/ 32 h 63"/>
                  <a:gd name="T50" fmla="*/ 0 w 63"/>
                  <a:gd name="T51" fmla="*/ 26 h 63"/>
                  <a:gd name="T52" fmla="*/ 2 w 63"/>
                  <a:gd name="T53" fmla="*/ 20 h 63"/>
                  <a:gd name="T54" fmla="*/ 6 w 63"/>
                  <a:gd name="T55" fmla="*/ 14 h 63"/>
                  <a:gd name="T56" fmla="*/ 10 w 63"/>
                  <a:gd name="T57" fmla="*/ 10 h 63"/>
                  <a:gd name="T58" fmla="*/ 14 w 63"/>
                  <a:gd name="T59" fmla="*/ 6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40" y="0"/>
                    </a:lnTo>
                    <a:lnTo>
                      <a:pt x="46" y="2"/>
                    </a:lnTo>
                    <a:lnTo>
                      <a:pt x="50" y="6"/>
                    </a:lnTo>
                    <a:lnTo>
                      <a:pt x="56" y="10"/>
                    </a:lnTo>
                    <a:lnTo>
                      <a:pt x="60" y="14"/>
                    </a:lnTo>
                    <a:lnTo>
                      <a:pt x="61" y="20"/>
                    </a:lnTo>
                    <a:lnTo>
                      <a:pt x="63" y="26"/>
                    </a:lnTo>
                    <a:lnTo>
                      <a:pt x="63" y="32"/>
                    </a:lnTo>
                    <a:lnTo>
                      <a:pt x="63" y="40"/>
                    </a:lnTo>
                    <a:lnTo>
                      <a:pt x="61"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40"/>
                    </a:lnTo>
                    <a:lnTo>
                      <a:pt x="0" y="32"/>
                    </a:lnTo>
                    <a:lnTo>
                      <a:pt x="0" y="26"/>
                    </a:lnTo>
                    <a:lnTo>
                      <a:pt x="2" y="20"/>
                    </a:lnTo>
                    <a:lnTo>
                      <a:pt x="6" y="14"/>
                    </a:lnTo>
                    <a:lnTo>
                      <a:pt x="10" y="10"/>
                    </a:lnTo>
                    <a:lnTo>
                      <a:pt x="14" y="6"/>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2" name="Freeform 45"/>
              <p:cNvSpPr>
                <a:spLocks/>
              </p:cNvSpPr>
              <p:nvPr/>
            </p:nvSpPr>
            <p:spPr bwMode="auto">
              <a:xfrm>
                <a:off x="3419" y="1441"/>
                <a:ext cx="63" cy="63"/>
              </a:xfrm>
              <a:custGeom>
                <a:avLst/>
                <a:gdLst>
                  <a:gd name="T0" fmla="*/ 32 w 63"/>
                  <a:gd name="T1" fmla="*/ 0 h 63"/>
                  <a:gd name="T2" fmla="*/ 32 w 63"/>
                  <a:gd name="T3" fmla="*/ 0 h 63"/>
                  <a:gd name="T4" fmla="*/ 40 w 63"/>
                  <a:gd name="T5" fmla="*/ 0 h 63"/>
                  <a:gd name="T6" fmla="*/ 46 w 63"/>
                  <a:gd name="T7" fmla="*/ 2 h 63"/>
                  <a:gd name="T8" fmla="*/ 50 w 63"/>
                  <a:gd name="T9" fmla="*/ 6 h 63"/>
                  <a:gd name="T10" fmla="*/ 56 w 63"/>
                  <a:gd name="T11" fmla="*/ 10 h 63"/>
                  <a:gd name="T12" fmla="*/ 60 w 63"/>
                  <a:gd name="T13" fmla="*/ 14 h 63"/>
                  <a:gd name="T14" fmla="*/ 61 w 63"/>
                  <a:gd name="T15" fmla="*/ 20 h 63"/>
                  <a:gd name="T16" fmla="*/ 63 w 63"/>
                  <a:gd name="T17" fmla="*/ 26 h 63"/>
                  <a:gd name="T18" fmla="*/ 63 w 63"/>
                  <a:gd name="T19" fmla="*/ 32 h 63"/>
                  <a:gd name="T20" fmla="*/ 63 w 63"/>
                  <a:gd name="T21" fmla="*/ 40 h 63"/>
                  <a:gd name="T22" fmla="*/ 61 w 63"/>
                  <a:gd name="T23" fmla="*/ 43 h 63"/>
                  <a:gd name="T24" fmla="*/ 60 w 63"/>
                  <a:gd name="T25" fmla="*/ 49 h 63"/>
                  <a:gd name="T26" fmla="*/ 56 w 63"/>
                  <a:gd name="T27" fmla="*/ 55 h 63"/>
                  <a:gd name="T28" fmla="*/ 50 w 63"/>
                  <a:gd name="T29" fmla="*/ 59 h 63"/>
                  <a:gd name="T30" fmla="*/ 46 w 63"/>
                  <a:gd name="T31" fmla="*/ 61 h 63"/>
                  <a:gd name="T32" fmla="*/ 40 w 63"/>
                  <a:gd name="T33" fmla="*/ 63 h 63"/>
                  <a:gd name="T34" fmla="*/ 32 w 63"/>
                  <a:gd name="T35" fmla="*/ 63 h 63"/>
                  <a:gd name="T36" fmla="*/ 26 w 63"/>
                  <a:gd name="T37" fmla="*/ 63 h 63"/>
                  <a:gd name="T38" fmla="*/ 20 w 63"/>
                  <a:gd name="T39" fmla="*/ 61 h 63"/>
                  <a:gd name="T40" fmla="*/ 14 w 63"/>
                  <a:gd name="T41" fmla="*/ 59 h 63"/>
                  <a:gd name="T42" fmla="*/ 10 w 63"/>
                  <a:gd name="T43" fmla="*/ 55 h 63"/>
                  <a:gd name="T44" fmla="*/ 6 w 63"/>
                  <a:gd name="T45" fmla="*/ 49 h 63"/>
                  <a:gd name="T46" fmla="*/ 2 w 63"/>
                  <a:gd name="T47" fmla="*/ 43 h 63"/>
                  <a:gd name="T48" fmla="*/ 0 w 63"/>
                  <a:gd name="T49" fmla="*/ 40 h 63"/>
                  <a:gd name="T50" fmla="*/ 0 w 63"/>
                  <a:gd name="T51" fmla="*/ 32 h 63"/>
                  <a:gd name="T52" fmla="*/ 0 w 63"/>
                  <a:gd name="T53" fmla="*/ 26 h 63"/>
                  <a:gd name="T54" fmla="*/ 2 w 63"/>
                  <a:gd name="T55" fmla="*/ 20 h 63"/>
                  <a:gd name="T56" fmla="*/ 6 w 63"/>
                  <a:gd name="T57" fmla="*/ 14 h 63"/>
                  <a:gd name="T58" fmla="*/ 10 w 63"/>
                  <a:gd name="T59" fmla="*/ 10 h 63"/>
                  <a:gd name="T60" fmla="*/ 14 w 63"/>
                  <a:gd name="T61" fmla="*/ 6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40" y="0"/>
                    </a:lnTo>
                    <a:lnTo>
                      <a:pt x="46" y="2"/>
                    </a:lnTo>
                    <a:lnTo>
                      <a:pt x="50" y="6"/>
                    </a:lnTo>
                    <a:lnTo>
                      <a:pt x="56" y="10"/>
                    </a:lnTo>
                    <a:lnTo>
                      <a:pt x="60" y="14"/>
                    </a:lnTo>
                    <a:lnTo>
                      <a:pt x="61" y="20"/>
                    </a:lnTo>
                    <a:lnTo>
                      <a:pt x="63" y="26"/>
                    </a:lnTo>
                    <a:lnTo>
                      <a:pt x="63" y="32"/>
                    </a:lnTo>
                    <a:lnTo>
                      <a:pt x="63" y="40"/>
                    </a:lnTo>
                    <a:lnTo>
                      <a:pt x="61"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40"/>
                    </a:lnTo>
                    <a:lnTo>
                      <a:pt x="0" y="32"/>
                    </a:lnTo>
                    <a:lnTo>
                      <a:pt x="0" y="26"/>
                    </a:lnTo>
                    <a:lnTo>
                      <a:pt x="2" y="20"/>
                    </a:lnTo>
                    <a:lnTo>
                      <a:pt x="6" y="14"/>
                    </a:lnTo>
                    <a:lnTo>
                      <a:pt x="10" y="10"/>
                    </a:lnTo>
                    <a:lnTo>
                      <a:pt x="14" y="6"/>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3" name="Freeform 46"/>
              <p:cNvSpPr>
                <a:spLocks/>
              </p:cNvSpPr>
              <p:nvPr/>
            </p:nvSpPr>
            <p:spPr bwMode="auto">
              <a:xfrm>
                <a:off x="3553" y="1614"/>
                <a:ext cx="65" cy="65"/>
              </a:xfrm>
              <a:custGeom>
                <a:avLst/>
                <a:gdLst>
                  <a:gd name="T0" fmla="*/ 32 w 65"/>
                  <a:gd name="T1" fmla="*/ 0 h 65"/>
                  <a:gd name="T2" fmla="*/ 40 w 65"/>
                  <a:gd name="T3" fmla="*/ 2 h 65"/>
                  <a:gd name="T4" fmla="*/ 46 w 65"/>
                  <a:gd name="T5" fmla="*/ 2 h 65"/>
                  <a:gd name="T6" fmla="*/ 50 w 65"/>
                  <a:gd name="T7" fmla="*/ 6 h 65"/>
                  <a:gd name="T8" fmla="*/ 55 w 65"/>
                  <a:gd name="T9" fmla="*/ 10 h 65"/>
                  <a:gd name="T10" fmla="*/ 59 w 65"/>
                  <a:gd name="T11" fmla="*/ 14 h 65"/>
                  <a:gd name="T12" fmla="*/ 63 w 65"/>
                  <a:gd name="T13" fmla="*/ 20 h 65"/>
                  <a:gd name="T14" fmla="*/ 63 w 65"/>
                  <a:gd name="T15" fmla="*/ 26 h 65"/>
                  <a:gd name="T16" fmla="*/ 65 w 65"/>
                  <a:gd name="T17" fmla="*/ 34 h 65"/>
                  <a:gd name="T18" fmla="*/ 63 w 65"/>
                  <a:gd name="T19" fmla="*/ 40 h 65"/>
                  <a:gd name="T20" fmla="*/ 63 w 65"/>
                  <a:gd name="T21" fmla="*/ 46 h 65"/>
                  <a:gd name="T22" fmla="*/ 59 w 65"/>
                  <a:gd name="T23" fmla="*/ 52 h 65"/>
                  <a:gd name="T24" fmla="*/ 55 w 65"/>
                  <a:gd name="T25" fmla="*/ 56 h 65"/>
                  <a:gd name="T26" fmla="*/ 50 w 65"/>
                  <a:gd name="T27" fmla="*/ 59 h 65"/>
                  <a:gd name="T28" fmla="*/ 46 w 65"/>
                  <a:gd name="T29" fmla="*/ 63 h 65"/>
                  <a:gd name="T30" fmla="*/ 40 w 65"/>
                  <a:gd name="T31" fmla="*/ 63 h 65"/>
                  <a:gd name="T32" fmla="*/ 32 w 65"/>
                  <a:gd name="T33" fmla="*/ 65 h 65"/>
                  <a:gd name="T34" fmla="*/ 26 w 65"/>
                  <a:gd name="T35" fmla="*/ 63 h 65"/>
                  <a:gd name="T36" fmla="*/ 20 w 65"/>
                  <a:gd name="T37" fmla="*/ 63 h 65"/>
                  <a:gd name="T38" fmla="*/ 14 w 65"/>
                  <a:gd name="T39" fmla="*/ 59 h 65"/>
                  <a:gd name="T40" fmla="*/ 10 w 65"/>
                  <a:gd name="T41" fmla="*/ 56 h 65"/>
                  <a:gd name="T42" fmla="*/ 6 w 65"/>
                  <a:gd name="T43" fmla="*/ 52 h 65"/>
                  <a:gd name="T44" fmla="*/ 2 w 65"/>
                  <a:gd name="T45" fmla="*/ 46 h 65"/>
                  <a:gd name="T46" fmla="*/ 0 w 65"/>
                  <a:gd name="T47" fmla="*/ 40 h 65"/>
                  <a:gd name="T48" fmla="*/ 0 w 65"/>
                  <a:gd name="T49" fmla="*/ 34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6" y="2"/>
                    </a:lnTo>
                    <a:lnTo>
                      <a:pt x="50" y="6"/>
                    </a:lnTo>
                    <a:lnTo>
                      <a:pt x="55" y="10"/>
                    </a:lnTo>
                    <a:lnTo>
                      <a:pt x="59" y="14"/>
                    </a:lnTo>
                    <a:lnTo>
                      <a:pt x="63" y="20"/>
                    </a:lnTo>
                    <a:lnTo>
                      <a:pt x="63" y="26"/>
                    </a:lnTo>
                    <a:lnTo>
                      <a:pt x="65" y="34"/>
                    </a:lnTo>
                    <a:lnTo>
                      <a:pt x="63" y="40"/>
                    </a:lnTo>
                    <a:lnTo>
                      <a:pt x="63" y="46"/>
                    </a:lnTo>
                    <a:lnTo>
                      <a:pt x="59" y="52"/>
                    </a:lnTo>
                    <a:lnTo>
                      <a:pt x="55" y="56"/>
                    </a:lnTo>
                    <a:lnTo>
                      <a:pt x="50" y="59"/>
                    </a:lnTo>
                    <a:lnTo>
                      <a:pt x="46" y="63"/>
                    </a:lnTo>
                    <a:lnTo>
                      <a:pt x="40" y="63"/>
                    </a:lnTo>
                    <a:lnTo>
                      <a:pt x="32" y="65"/>
                    </a:lnTo>
                    <a:lnTo>
                      <a:pt x="26" y="63"/>
                    </a:lnTo>
                    <a:lnTo>
                      <a:pt x="20" y="63"/>
                    </a:lnTo>
                    <a:lnTo>
                      <a:pt x="14" y="59"/>
                    </a:lnTo>
                    <a:lnTo>
                      <a:pt x="10" y="56"/>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4" name="Freeform 47"/>
              <p:cNvSpPr>
                <a:spLocks/>
              </p:cNvSpPr>
              <p:nvPr/>
            </p:nvSpPr>
            <p:spPr bwMode="auto">
              <a:xfrm>
                <a:off x="3553" y="1614"/>
                <a:ext cx="65" cy="65"/>
              </a:xfrm>
              <a:custGeom>
                <a:avLst/>
                <a:gdLst>
                  <a:gd name="T0" fmla="*/ 32 w 65"/>
                  <a:gd name="T1" fmla="*/ 0 h 65"/>
                  <a:gd name="T2" fmla="*/ 32 w 65"/>
                  <a:gd name="T3" fmla="*/ 0 h 65"/>
                  <a:gd name="T4" fmla="*/ 40 w 65"/>
                  <a:gd name="T5" fmla="*/ 2 h 65"/>
                  <a:gd name="T6" fmla="*/ 46 w 65"/>
                  <a:gd name="T7" fmla="*/ 2 h 65"/>
                  <a:gd name="T8" fmla="*/ 50 w 65"/>
                  <a:gd name="T9" fmla="*/ 6 h 65"/>
                  <a:gd name="T10" fmla="*/ 55 w 65"/>
                  <a:gd name="T11" fmla="*/ 10 h 65"/>
                  <a:gd name="T12" fmla="*/ 59 w 65"/>
                  <a:gd name="T13" fmla="*/ 14 h 65"/>
                  <a:gd name="T14" fmla="*/ 63 w 65"/>
                  <a:gd name="T15" fmla="*/ 20 h 65"/>
                  <a:gd name="T16" fmla="*/ 63 w 65"/>
                  <a:gd name="T17" fmla="*/ 26 h 65"/>
                  <a:gd name="T18" fmla="*/ 65 w 65"/>
                  <a:gd name="T19" fmla="*/ 34 h 65"/>
                  <a:gd name="T20" fmla="*/ 63 w 65"/>
                  <a:gd name="T21" fmla="*/ 40 h 65"/>
                  <a:gd name="T22" fmla="*/ 63 w 65"/>
                  <a:gd name="T23" fmla="*/ 46 h 65"/>
                  <a:gd name="T24" fmla="*/ 59 w 65"/>
                  <a:gd name="T25" fmla="*/ 52 h 65"/>
                  <a:gd name="T26" fmla="*/ 55 w 65"/>
                  <a:gd name="T27" fmla="*/ 56 h 65"/>
                  <a:gd name="T28" fmla="*/ 50 w 65"/>
                  <a:gd name="T29" fmla="*/ 59 h 65"/>
                  <a:gd name="T30" fmla="*/ 46 w 65"/>
                  <a:gd name="T31" fmla="*/ 63 h 65"/>
                  <a:gd name="T32" fmla="*/ 40 w 65"/>
                  <a:gd name="T33" fmla="*/ 63 h 65"/>
                  <a:gd name="T34" fmla="*/ 32 w 65"/>
                  <a:gd name="T35" fmla="*/ 65 h 65"/>
                  <a:gd name="T36" fmla="*/ 26 w 65"/>
                  <a:gd name="T37" fmla="*/ 63 h 65"/>
                  <a:gd name="T38" fmla="*/ 20 w 65"/>
                  <a:gd name="T39" fmla="*/ 63 h 65"/>
                  <a:gd name="T40" fmla="*/ 14 w 65"/>
                  <a:gd name="T41" fmla="*/ 59 h 65"/>
                  <a:gd name="T42" fmla="*/ 10 w 65"/>
                  <a:gd name="T43" fmla="*/ 56 h 65"/>
                  <a:gd name="T44" fmla="*/ 6 w 65"/>
                  <a:gd name="T45" fmla="*/ 52 h 65"/>
                  <a:gd name="T46" fmla="*/ 2 w 65"/>
                  <a:gd name="T47" fmla="*/ 46 h 65"/>
                  <a:gd name="T48" fmla="*/ 0 w 65"/>
                  <a:gd name="T49" fmla="*/ 40 h 65"/>
                  <a:gd name="T50" fmla="*/ 0 w 65"/>
                  <a:gd name="T51" fmla="*/ 34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6" y="2"/>
                    </a:lnTo>
                    <a:lnTo>
                      <a:pt x="50" y="6"/>
                    </a:lnTo>
                    <a:lnTo>
                      <a:pt x="55" y="10"/>
                    </a:lnTo>
                    <a:lnTo>
                      <a:pt x="59" y="14"/>
                    </a:lnTo>
                    <a:lnTo>
                      <a:pt x="63" y="20"/>
                    </a:lnTo>
                    <a:lnTo>
                      <a:pt x="63" y="26"/>
                    </a:lnTo>
                    <a:lnTo>
                      <a:pt x="65" y="34"/>
                    </a:lnTo>
                    <a:lnTo>
                      <a:pt x="63" y="40"/>
                    </a:lnTo>
                    <a:lnTo>
                      <a:pt x="63" y="46"/>
                    </a:lnTo>
                    <a:lnTo>
                      <a:pt x="59" y="52"/>
                    </a:lnTo>
                    <a:lnTo>
                      <a:pt x="55" y="56"/>
                    </a:lnTo>
                    <a:lnTo>
                      <a:pt x="50" y="59"/>
                    </a:lnTo>
                    <a:lnTo>
                      <a:pt x="46" y="63"/>
                    </a:lnTo>
                    <a:lnTo>
                      <a:pt x="40" y="63"/>
                    </a:lnTo>
                    <a:lnTo>
                      <a:pt x="32" y="65"/>
                    </a:lnTo>
                    <a:lnTo>
                      <a:pt x="26" y="63"/>
                    </a:lnTo>
                    <a:lnTo>
                      <a:pt x="20" y="63"/>
                    </a:lnTo>
                    <a:lnTo>
                      <a:pt x="14" y="59"/>
                    </a:lnTo>
                    <a:lnTo>
                      <a:pt x="10" y="56"/>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5" name="Freeform 48"/>
              <p:cNvSpPr>
                <a:spLocks/>
              </p:cNvSpPr>
              <p:nvPr/>
            </p:nvSpPr>
            <p:spPr bwMode="auto">
              <a:xfrm>
                <a:off x="3144" y="1605"/>
                <a:ext cx="65" cy="63"/>
              </a:xfrm>
              <a:custGeom>
                <a:avLst/>
                <a:gdLst>
                  <a:gd name="T0" fmla="*/ 33 w 65"/>
                  <a:gd name="T1" fmla="*/ 0 h 63"/>
                  <a:gd name="T2" fmla="*/ 39 w 65"/>
                  <a:gd name="T3" fmla="*/ 0 h 63"/>
                  <a:gd name="T4" fmla="*/ 45 w 65"/>
                  <a:gd name="T5" fmla="*/ 2 h 63"/>
                  <a:gd name="T6" fmla="*/ 51 w 65"/>
                  <a:gd name="T7" fmla="*/ 3 h 63"/>
                  <a:gd name="T8" fmla="*/ 55 w 65"/>
                  <a:gd name="T9" fmla="*/ 7 h 63"/>
                  <a:gd name="T10" fmla="*/ 59 w 65"/>
                  <a:gd name="T11" fmla="*/ 13 h 63"/>
                  <a:gd name="T12" fmla="*/ 63 w 65"/>
                  <a:gd name="T13" fmla="*/ 17 h 63"/>
                  <a:gd name="T14" fmla="*/ 63 w 65"/>
                  <a:gd name="T15" fmla="*/ 25 h 63"/>
                  <a:gd name="T16" fmla="*/ 65 w 65"/>
                  <a:gd name="T17" fmla="*/ 31 h 63"/>
                  <a:gd name="T18" fmla="*/ 63 w 65"/>
                  <a:gd name="T19" fmla="*/ 37 h 63"/>
                  <a:gd name="T20" fmla="*/ 63 w 65"/>
                  <a:gd name="T21" fmla="*/ 43 h 63"/>
                  <a:gd name="T22" fmla="*/ 59 w 65"/>
                  <a:gd name="T23" fmla="*/ 49 h 63"/>
                  <a:gd name="T24" fmla="*/ 55 w 65"/>
                  <a:gd name="T25" fmla="*/ 53 h 63"/>
                  <a:gd name="T26" fmla="*/ 51 w 65"/>
                  <a:gd name="T27" fmla="*/ 57 h 63"/>
                  <a:gd name="T28" fmla="*/ 45 w 65"/>
                  <a:gd name="T29" fmla="*/ 61 h 63"/>
                  <a:gd name="T30" fmla="*/ 39 w 65"/>
                  <a:gd name="T31" fmla="*/ 63 h 63"/>
                  <a:gd name="T32" fmla="*/ 33 w 65"/>
                  <a:gd name="T33" fmla="*/ 63 h 63"/>
                  <a:gd name="T34" fmla="*/ 25 w 65"/>
                  <a:gd name="T35" fmla="*/ 63 h 63"/>
                  <a:gd name="T36" fmla="*/ 19 w 65"/>
                  <a:gd name="T37" fmla="*/ 61 h 63"/>
                  <a:gd name="T38" fmla="*/ 14 w 65"/>
                  <a:gd name="T39" fmla="*/ 57 h 63"/>
                  <a:gd name="T40" fmla="*/ 10 w 65"/>
                  <a:gd name="T41" fmla="*/ 53 h 63"/>
                  <a:gd name="T42" fmla="*/ 6 w 65"/>
                  <a:gd name="T43" fmla="*/ 49 h 63"/>
                  <a:gd name="T44" fmla="*/ 2 w 65"/>
                  <a:gd name="T45" fmla="*/ 43 h 63"/>
                  <a:gd name="T46" fmla="*/ 2 w 65"/>
                  <a:gd name="T47" fmla="*/ 37 h 63"/>
                  <a:gd name="T48" fmla="*/ 0 w 65"/>
                  <a:gd name="T49" fmla="*/ 31 h 63"/>
                  <a:gd name="T50" fmla="*/ 2 w 65"/>
                  <a:gd name="T51" fmla="*/ 25 h 63"/>
                  <a:gd name="T52" fmla="*/ 2 w 65"/>
                  <a:gd name="T53" fmla="*/ 17 h 63"/>
                  <a:gd name="T54" fmla="*/ 6 w 65"/>
                  <a:gd name="T55" fmla="*/ 13 h 63"/>
                  <a:gd name="T56" fmla="*/ 10 w 65"/>
                  <a:gd name="T57" fmla="*/ 7 h 63"/>
                  <a:gd name="T58" fmla="*/ 14 w 65"/>
                  <a:gd name="T59" fmla="*/ 3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3"/>
                    </a:lnTo>
                    <a:lnTo>
                      <a:pt x="55" y="7"/>
                    </a:lnTo>
                    <a:lnTo>
                      <a:pt x="59" y="13"/>
                    </a:lnTo>
                    <a:lnTo>
                      <a:pt x="63" y="17"/>
                    </a:lnTo>
                    <a:lnTo>
                      <a:pt x="63" y="25"/>
                    </a:lnTo>
                    <a:lnTo>
                      <a:pt x="65" y="31"/>
                    </a:lnTo>
                    <a:lnTo>
                      <a:pt x="63" y="37"/>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2" y="43"/>
                    </a:lnTo>
                    <a:lnTo>
                      <a:pt x="2" y="37"/>
                    </a:lnTo>
                    <a:lnTo>
                      <a:pt x="0" y="31"/>
                    </a:lnTo>
                    <a:lnTo>
                      <a:pt x="2" y="25"/>
                    </a:lnTo>
                    <a:lnTo>
                      <a:pt x="2" y="17"/>
                    </a:lnTo>
                    <a:lnTo>
                      <a:pt x="6" y="13"/>
                    </a:lnTo>
                    <a:lnTo>
                      <a:pt x="10" y="7"/>
                    </a:lnTo>
                    <a:lnTo>
                      <a:pt x="14" y="3"/>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6" name="Freeform 49"/>
              <p:cNvSpPr>
                <a:spLocks/>
              </p:cNvSpPr>
              <p:nvPr/>
            </p:nvSpPr>
            <p:spPr bwMode="auto">
              <a:xfrm>
                <a:off x="3144" y="1605"/>
                <a:ext cx="65" cy="63"/>
              </a:xfrm>
              <a:custGeom>
                <a:avLst/>
                <a:gdLst>
                  <a:gd name="T0" fmla="*/ 33 w 65"/>
                  <a:gd name="T1" fmla="*/ 0 h 63"/>
                  <a:gd name="T2" fmla="*/ 33 w 65"/>
                  <a:gd name="T3" fmla="*/ 0 h 63"/>
                  <a:gd name="T4" fmla="*/ 39 w 65"/>
                  <a:gd name="T5" fmla="*/ 0 h 63"/>
                  <a:gd name="T6" fmla="*/ 45 w 65"/>
                  <a:gd name="T7" fmla="*/ 2 h 63"/>
                  <a:gd name="T8" fmla="*/ 51 w 65"/>
                  <a:gd name="T9" fmla="*/ 3 h 63"/>
                  <a:gd name="T10" fmla="*/ 55 w 65"/>
                  <a:gd name="T11" fmla="*/ 7 h 63"/>
                  <a:gd name="T12" fmla="*/ 59 w 65"/>
                  <a:gd name="T13" fmla="*/ 13 h 63"/>
                  <a:gd name="T14" fmla="*/ 63 w 65"/>
                  <a:gd name="T15" fmla="*/ 17 h 63"/>
                  <a:gd name="T16" fmla="*/ 63 w 65"/>
                  <a:gd name="T17" fmla="*/ 25 h 63"/>
                  <a:gd name="T18" fmla="*/ 65 w 65"/>
                  <a:gd name="T19" fmla="*/ 31 h 63"/>
                  <a:gd name="T20" fmla="*/ 63 w 65"/>
                  <a:gd name="T21" fmla="*/ 37 h 63"/>
                  <a:gd name="T22" fmla="*/ 63 w 65"/>
                  <a:gd name="T23" fmla="*/ 43 h 63"/>
                  <a:gd name="T24" fmla="*/ 59 w 65"/>
                  <a:gd name="T25" fmla="*/ 49 h 63"/>
                  <a:gd name="T26" fmla="*/ 55 w 65"/>
                  <a:gd name="T27" fmla="*/ 53 h 63"/>
                  <a:gd name="T28" fmla="*/ 51 w 65"/>
                  <a:gd name="T29" fmla="*/ 57 h 63"/>
                  <a:gd name="T30" fmla="*/ 45 w 65"/>
                  <a:gd name="T31" fmla="*/ 61 h 63"/>
                  <a:gd name="T32" fmla="*/ 39 w 65"/>
                  <a:gd name="T33" fmla="*/ 63 h 63"/>
                  <a:gd name="T34" fmla="*/ 33 w 65"/>
                  <a:gd name="T35" fmla="*/ 63 h 63"/>
                  <a:gd name="T36" fmla="*/ 25 w 65"/>
                  <a:gd name="T37" fmla="*/ 63 h 63"/>
                  <a:gd name="T38" fmla="*/ 19 w 65"/>
                  <a:gd name="T39" fmla="*/ 61 h 63"/>
                  <a:gd name="T40" fmla="*/ 14 w 65"/>
                  <a:gd name="T41" fmla="*/ 57 h 63"/>
                  <a:gd name="T42" fmla="*/ 10 w 65"/>
                  <a:gd name="T43" fmla="*/ 53 h 63"/>
                  <a:gd name="T44" fmla="*/ 6 w 65"/>
                  <a:gd name="T45" fmla="*/ 49 h 63"/>
                  <a:gd name="T46" fmla="*/ 2 w 65"/>
                  <a:gd name="T47" fmla="*/ 43 h 63"/>
                  <a:gd name="T48" fmla="*/ 2 w 65"/>
                  <a:gd name="T49" fmla="*/ 37 h 63"/>
                  <a:gd name="T50" fmla="*/ 0 w 65"/>
                  <a:gd name="T51" fmla="*/ 31 h 63"/>
                  <a:gd name="T52" fmla="*/ 2 w 65"/>
                  <a:gd name="T53" fmla="*/ 25 h 63"/>
                  <a:gd name="T54" fmla="*/ 2 w 65"/>
                  <a:gd name="T55" fmla="*/ 17 h 63"/>
                  <a:gd name="T56" fmla="*/ 6 w 65"/>
                  <a:gd name="T57" fmla="*/ 13 h 63"/>
                  <a:gd name="T58" fmla="*/ 10 w 65"/>
                  <a:gd name="T59" fmla="*/ 7 h 63"/>
                  <a:gd name="T60" fmla="*/ 14 w 65"/>
                  <a:gd name="T61" fmla="*/ 3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3"/>
                    </a:lnTo>
                    <a:lnTo>
                      <a:pt x="55" y="7"/>
                    </a:lnTo>
                    <a:lnTo>
                      <a:pt x="59" y="13"/>
                    </a:lnTo>
                    <a:lnTo>
                      <a:pt x="63" y="17"/>
                    </a:lnTo>
                    <a:lnTo>
                      <a:pt x="63" y="25"/>
                    </a:lnTo>
                    <a:lnTo>
                      <a:pt x="65" y="31"/>
                    </a:lnTo>
                    <a:lnTo>
                      <a:pt x="63" y="37"/>
                    </a:lnTo>
                    <a:lnTo>
                      <a:pt x="63" y="43"/>
                    </a:lnTo>
                    <a:lnTo>
                      <a:pt x="59" y="49"/>
                    </a:lnTo>
                    <a:lnTo>
                      <a:pt x="55" y="53"/>
                    </a:lnTo>
                    <a:lnTo>
                      <a:pt x="51" y="57"/>
                    </a:lnTo>
                    <a:lnTo>
                      <a:pt x="45" y="61"/>
                    </a:lnTo>
                    <a:lnTo>
                      <a:pt x="39" y="63"/>
                    </a:lnTo>
                    <a:lnTo>
                      <a:pt x="33" y="63"/>
                    </a:lnTo>
                    <a:lnTo>
                      <a:pt x="25" y="63"/>
                    </a:lnTo>
                    <a:lnTo>
                      <a:pt x="19" y="61"/>
                    </a:lnTo>
                    <a:lnTo>
                      <a:pt x="14" y="57"/>
                    </a:lnTo>
                    <a:lnTo>
                      <a:pt x="10" y="53"/>
                    </a:lnTo>
                    <a:lnTo>
                      <a:pt x="6" y="49"/>
                    </a:lnTo>
                    <a:lnTo>
                      <a:pt x="2" y="43"/>
                    </a:lnTo>
                    <a:lnTo>
                      <a:pt x="2" y="37"/>
                    </a:lnTo>
                    <a:lnTo>
                      <a:pt x="0" y="31"/>
                    </a:lnTo>
                    <a:lnTo>
                      <a:pt x="2" y="25"/>
                    </a:lnTo>
                    <a:lnTo>
                      <a:pt x="2" y="17"/>
                    </a:lnTo>
                    <a:lnTo>
                      <a:pt x="6" y="13"/>
                    </a:lnTo>
                    <a:lnTo>
                      <a:pt x="10" y="7"/>
                    </a:lnTo>
                    <a:lnTo>
                      <a:pt x="14" y="3"/>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7" name="Freeform 50"/>
              <p:cNvSpPr>
                <a:spLocks/>
              </p:cNvSpPr>
              <p:nvPr/>
            </p:nvSpPr>
            <p:spPr bwMode="auto">
              <a:xfrm>
                <a:off x="3246" y="1605"/>
                <a:ext cx="65" cy="63"/>
              </a:xfrm>
              <a:custGeom>
                <a:avLst/>
                <a:gdLst>
                  <a:gd name="T0" fmla="*/ 0 w 65"/>
                  <a:gd name="T1" fmla="*/ 31 h 63"/>
                  <a:gd name="T2" fmla="*/ 2 w 65"/>
                  <a:gd name="T3" fmla="*/ 25 h 63"/>
                  <a:gd name="T4" fmla="*/ 2 w 65"/>
                  <a:gd name="T5" fmla="*/ 19 h 63"/>
                  <a:gd name="T6" fmla="*/ 6 w 65"/>
                  <a:gd name="T7" fmla="*/ 13 h 63"/>
                  <a:gd name="T8" fmla="*/ 10 w 65"/>
                  <a:gd name="T9" fmla="*/ 7 h 63"/>
                  <a:gd name="T10" fmla="*/ 16 w 65"/>
                  <a:gd name="T11" fmla="*/ 3 h 63"/>
                  <a:gd name="T12" fmla="*/ 20 w 65"/>
                  <a:gd name="T13" fmla="*/ 2 h 63"/>
                  <a:gd name="T14" fmla="*/ 26 w 65"/>
                  <a:gd name="T15" fmla="*/ 0 h 63"/>
                  <a:gd name="T16" fmla="*/ 34 w 65"/>
                  <a:gd name="T17" fmla="*/ 0 h 63"/>
                  <a:gd name="T18" fmla="*/ 40 w 65"/>
                  <a:gd name="T19" fmla="*/ 0 h 63"/>
                  <a:gd name="T20" fmla="*/ 45 w 65"/>
                  <a:gd name="T21" fmla="*/ 2 h 63"/>
                  <a:gd name="T22" fmla="*/ 51 w 65"/>
                  <a:gd name="T23" fmla="*/ 3 h 63"/>
                  <a:gd name="T24" fmla="*/ 55 w 65"/>
                  <a:gd name="T25" fmla="*/ 7 h 63"/>
                  <a:gd name="T26" fmla="*/ 59 w 65"/>
                  <a:gd name="T27" fmla="*/ 13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40 w 65"/>
                  <a:gd name="T47" fmla="*/ 63 h 63"/>
                  <a:gd name="T48" fmla="*/ 34 w 65"/>
                  <a:gd name="T49" fmla="*/ 63 h 63"/>
                  <a:gd name="T50" fmla="*/ 26 w 65"/>
                  <a:gd name="T51" fmla="*/ 63 h 63"/>
                  <a:gd name="T52" fmla="*/ 20 w 65"/>
                  <a:gd name="T53" fmla="*/ 61 h 63"/>
                  <a:gd name="T54" fmla="*/ 16 w 65"/>
                  <a:gd name="T55" fmla="*/ 57 h 63"/>
                  <a:gd name="T56" fmla="*/ 10 w 65"/>
                  <a:gd name="T57" fmla="*/ 53 h 63"/>
                  <a:gd name="T58" fmla="*/ 6 w 65"/>
                  <a:gd name="T59" fmla="*/ 49 h 63"/>
                  <a:gd name="T60" fmla="*/ 2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2" y="19"/>
                    </a:lnTo>
                    <a:lnTo>
                      <a:pt x="6" y="13"/>
                    </a:lnTo>
                    <a:lnTo>
                      <a:pt x="10" y="7"/>
                    </a:lnTo>
                    <a:lnTo>
                      <a:pt x="16" y="3"/>
                    </a:lnTo>
                    <a:lnTo>
                      <a:pt x="20" y="2"/>
                    </a:lnTo>
                    <a:lnTo>
                      <a:pt x="26" y="0"/>
                    </a:lnTo>
                    <a:lnTo>
                      <a:pt x="34" y="0"/>
                    </a:lnTo>
                    <a:lnTo>
                      <a:pt x="40" y="0"/>
                    </a:lnTo>
                    <a:lnTo>
                      <a:pt x="45" y="2"/>
                    </a:lnTo>
                    <a:lnTo>
                      <a:pt x="51" y="3"/>
                    </a:lnTo>
                    <a:lnTo>
                      <a:pt x="55" y="7"/>
                    </a:lnTo>
                    <a:lnTo>
                      <a:pt x="59" y="13"/>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6" y="57"/>
                    </a:lnTo>
                    <a:lnTo>
                      <a:pt x="10" y="53"/>
                    </a:lnTo>
                    <a:lnTo>
                      <a:pt x="6" y="49"/>
                    </a:lnTo>
                    <a:lnTo>
                      <a:pt x="2"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68" name="Freeform 51"/>
              <p:cNvSpPr>
                <a:spLocks/>
              </p:cNvSpPr>
              <p:nvPr/>
            </p:nvSpPr>
            <p:spPr bwMode="auto">
              <a:xfrm>
                <a:off x="3246" y="1605"/>
                <a:ext cx="65" cy="63"/>
              </a:xfrm>
              <a:custGeom>
                <a:avLst/>
                <a:gdLst>
                  <a:gd name="T0" fmla="*/ 0 w 65"/>
                  <a:gd name="T1" fmla="*/ 31 h 63"/>
                  <a:gd name="T2" fmla="*/ 0 w 65"/>
                  <a:gd name="T3" fmla="*/ 31 h 63"/>
                  <a:gd name="T4" fmla="*/ 2 w 65"/>
                  <a:gd name="T5" fmla="*/ 25 h 63"/>
                  <a:gd name="T6" fmla="*/ 2 w 65"/>
                  <a:gd name="T7" fmla="*/ 19 h 63"/>
                  <a:gd name="T8" fmla="*/ 6 w 65"/>
                  <a:gd name="T9" fmla="*/ 13 h 63"/>
                  <a:gd name="T10" fmla="*/ 10 w 65"/>
                  <a:gd name="T11" fmla="*/ 7 h 63"/>
                  <a:gd name="T12" fmla="*/ 16 w 65"/>
                  <a:gd name="T13" fmla="*/ 3 h 63"/>
                  <a:gd name="T14" fmla="*/ 20 w 65"/>
                  <a:gd name="T15" fmla="*/ 2 h 63"/>
                  <a:gd name="T16" fmla="*/ 26 w 65"/>
                  <a:gd name="T17" fmla="*/ 0 h 63"/>
                  <a:gd name="T18" fmla="*/ 34 w 65"/>
                  <a:gd name="T19" fmla="*/ 0 h 63"/>
                  <a:gd name="T20" fmla="*/ 40 w 65"/>
                  <a:gd name="T21" fmla="*/ 0 h 63"/>
                  <a:gd name="T22" fmla="*/ 45 w 65"/>
                  <a:gd name="T23" fmla="*/ 2 h 63"/>
                  <a:gd name="T24" fmla="*/ 51 w 65"/>
                  <a:gd name="T25" fmla="*/ 3 h 63"/>
                  <a:gd name="T26" fmla="*/ 55 w 65"/>
                  <a:gd name="T27" fmla="*/ 7 h 63"/>
                  <a:gd name="T28" fmla="*/ 59 w 65"/>
                  <a:gd name="T29" fmla="*/ 13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40 w 65"/>
                  <a:gd name="T49" fmla="*/ 63 h 63"/>
                  <a:gd name="T50" fmla="*/ 34 w 65"/>
                  <a:gd name="T51" fmla="*/ 63 h 63"/>
                  <a:gd name="T52" fmla="*/ 26 w 65"/>
                  <a:gd name="T53" fmla="*/ 63 h 63"/>
                  <a:gd name="T54" fmla="*/ 20 w 65"/>
                  <a:gd name="T55" fmla="*/ 61 h 63"/>
                  <a:gd name="T56" fmla="*/ 16 w 65"/>
                  <a:gd name="T57" fmla="*/ 57 h 63"/>
                  <a:gd name="T58" fmla="*/ 10 w 65"/>
                  <a:gd name="T59" fmla="*/ 53 h 63"/>
                  <a:gd name="T60" fmla="*/ 6 w 65"/>
                  <a:gd name="T61" fmla="*/ 49 h 63"/>
                  <a:gd name="T62" fmla="*/ 2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2" y="19"/>
                    </a:lnTo>
                    <a:lnTo>
                      <a:pt x="6" y="13"/>
                    </a:lnTo>
                    <a:lnTo>
                      <a:pt x="10" y="7"/>
                    </a:lnTo>
                    <a:lnTo>
                      <a:pt x="16" y="3"/>
                    </a:lnTo>
                    <a:lnTo>
                      <a:pt x="20" y="2"/>
                    </a:lnTo>
                    <a:lnTo>
                      <a:pt x="26" y="0"/>
                    </a:lnTo>
                    <a:lnTo>
                      <a:pt x="34" y="0"/>
                    </a:lnTo>
                    <a:lnTo>
                      <a:pt x="40" y="0"/>
                    </a:lnTo>
                    <a:lnTo>
                      <a:pt x="45" y="2"/>
                    </a:lnTo>
                    <a:lnTo>
                      <a:pt x="51" y="3"/>
                    </a:lnTo>
                    <a:lnTo>
                      <a:pt x="55" y="7"/>
                    </a:lnTo>
                    <a:lnTo>
                      <a:pt x="59" y="13"/>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6" y="57"/>
                    </a:lnTo>
                    <a:lnTo>
                      <a:pt x="10" y="53"/>
                    </a:lnTo>
                    <a:lnTo>
                      <a:pt x="6" y="49"/>
                    </a:lnTo>
                    <a:lnTo>
                      <a:pt x="2"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69" name="Freeform 52"/>
              <p:cNvSpPr>
                <a:spLocks/>
              </p:cNvSpPr>
              <p:nvPr/>
            </p:nvSpPr>
            <p:spPr bwMode="auto">
              <a:xfrm>
                <a:off x="3323" y="1608"/>
                <a:ext cx="65" cy="65"/>
              </a:xfrm>
              <a:custGeom>
                <a:avLst/>
                <a:gdLst>
                  <a:gd name="T0" fmla="*/ 65 w 65"/>
                  <a:gd name="T1" fmla="*/ 34 h 65"/>
                  <a:gd name="T2" fmla="*/ 63 w 65"/>
                  <a:gd name="T3" fmla="*/ 40 h 65"/>
                  <a:gd name="T4" fmla="*/ 61 w 65"/>
                  <a:gd name="T5" fmla="*/ 46 h 65"/>
                  <a:gd name="T6" fmla="*/ 59 w 65"/>
                  <a:gd name="T7" fmla="*/ 52 h 65"/>
                  <a:gd name="T8" fmla="*/ 55 w 65"/>
                  <a:gd name="T9" fmla="*/ 56 h 65"/>
                  <a:gd name="T10" fmla="*/ 51 w 65"/>
                  <a:gd name="T11" fmla="*/ 60 h 65"/>
                  <a:gd name="T12" fmla="*/ 45 w 65"/>
                  <a:gd name="T13" fmla="*/ 63 h 65"/>
                  <a:gd name="T14" fmla="*/ 39 w 65"/>
                  <a:gd name="T15" fmla="*/ 65 h 65"/>
                  <a:gd name="T16" fmla="*/ 31 w 65"/>
                  <a:gd name="T17" fmla="*/ 65 h 65"/>
                  <a:gd name="T18" fmla="*/ 26 w 65"/>
                  <a:gd name="T19" fmla="*/ 65 h 65"/>
                  <a:gd name="T20" fmla="*/ 20 w 65"/>
                  <a:gd name="T21" fmla="*/ 63 h 65"/>
                  <a:gd name="T22" fmla="*/ 14 w 65"/>
                  <a:gd name="T23" fmla="*/ 60 h 65"/>
                  <a:gd name="T24" fmla="*/ 10 w 65"/>
                  <a:gd name="T25" fmla="*/ 56 h 65"/>
                  <a:gd name="T26" fmla="*/ 6 w 65"/>
                  <a:gd name="T27" fmla="*/ 52 h 65"/>
                  <a:gd name="T28" fmla="*/ 2 w 65"/>
                  <a:gd name="T29" fmla="*/ 46 h 65"/>
                  <a:gd name="T30" fmla="*/ 0 w 65"/>
                  <a:gd name="T31" fmla="*/ 40 h 65"/>
                  <a:gd name="T32" fmla="*/ 0 w 65"/>
                  <a:gd name="T33" fmla="*/ 34 h 65"/>
                  <a:gd name="T34" fmla="*/ 0 w 65"/>
                  <a:gd name="T35" fmla="*/ 26 h 65"/>
                  <a:gd name="T36" fmla="*/ 2 w 65"/>
                  <a:gd name="T37" fmla="*/ 20 h 65"/>
                  <a:gd name="T38" fmla="*/ 6 w 65"/>
                  <a:gd name="T39" fmla="*/ 16 h 65"/>
                  <a:gd name="T40" fmla="*/ 10 w 65"/>
                  <a:gd name="T41" fmla="*/ 10 h 65"/>
                  <a:gd name="T42" fmla="*/ 14 w 65"/>
                  <a:gd name="T43" fmla="*/ 6 h 65"/>
                  <a:gd name="T44" fmla="*/ 20 w 65"/>
                  <a:gd name="T45" fmla="*/ 4 h 65"/>
                  <a:gd name="T46" fmla="*/ 26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1 w 65"/>
                  <a:gd name="T61" fmla="*/ 20 h 65"/>
                  <a:gd name="T62" fmla="*/ 63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1" y="46"/>
                    </a:lnTo>
                    <a:lnTo>
                      <a:pt x="59" y="52"/>
                    </a:lnTo>
                    <a:lnTo>
                      <a:pt x="55" y="56"/>
                    </a:lnTo>
                    <a:lnTo>
                      <a:pt x="51" y="60"/>
                    </a:lnTo>
                    <a:lnTo>
                      <a:pt x="45" y="63"/>
                    </a:lnTo>
                    <a:lnTo>
                      <a:pt x="39" y="65"/>
                    </a:lnTo>
                    <a:lnTo>
                      <a:pt x="31" y="65"/>
                    </a:lnTo>
                    <a:lnTo>
                      <a:pt x="26" y="65"/>
                    </a:lnTo>
                    <a:lnTo>
                      <a:pt x="20" y="63"/>
                    </a:lnTo>
                    <a:lnTo>
                      <a:pt x="14" y="60"/>
                    </a:lnTo>
                    <a:lnTo>
                      <a:pt x="10" y="56"/>
                    </a:lnTo>
                    <a:lnTo>
                      <a:pt x="6" y="52"/>
                    </a:lnTo>
                    <a:lnTo>
                      <a:pt x="2" y="46"/>
                    </a:lnTo>
                    <a:lnTo>
                      <a:pt x="0" y="40"/>
                    </a:lnTo>
                    <a:lnTo>
                      <a:pt x="0" y="34"/>
                    </a:lnTo>
                    <a:lnTo>
                      <a:pt x="0" y="26"/>
                    </a:lnTo>
                    <a:lnTo>
                      <a:pt x="2" y="20"/>
                    </a:lnTo>
                    <a:lnTo>
                      <a:pt x="6" y="16"/>
                    </a:lnTo>
                    <a:lnTo>
                      <a:pt x="10" y="10"/>
                    </a:lnTo>
                    <a:lnTo>
                      <a:pt x="14" y="6"/>
                    </a:lnTo>
                    <a:lnTo>
                      <a:pt x="20" y="4"/>
                    </a:lnTo>
                    <a:lnTo>
                      <a:pt x="26" y="2"/>
                    </a:lnTo>
                    <a:lnTo>
                      <a:pt x="31" y="0"/>
                    </a:lnTo>
                    <a:lnTo>
                      <a:pt x="39" y="2"/>
                    </a:lnTo>
                    <a:lnTo>
                      <a:pt x="45" y="4"/>
                    </a:lnTo>
                    <a:lnTo>
                      <a:pt x="51" y="6"/>
                    </a:lnTo>
                    <a:lnTo>
                      <a:pt x="55" y="10"/>
                    </a:lnTo>
                    <a:lnTo>
                      <a:pt x="59" y="16"/>
                    </a:lnTo>
                    <a:lnTo>
                      <a:pt x="61" y="20"/>
                    </a:lnTo>
                    <a:lnTo>
                      <a:pt x="63"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0" name="Freeform 53"/>
              <p:cNvSpPr>
                <a:spLocks/>
              </p:cNvSpPr>
              <p:nvPr/>
            </p:nvSpPr>
            <p:spPr bwMode="auto">
              <a:xfrm>
                <a:off x="3323" y="1608"/>
                <a:ext cx="65" cy="65"/>
              </a:xfrm>
              <a:custGeom>
                <a:avLst/>
                <a:gdLst>
                  <a:gd name="T0" fmla="*/ 65 w 65"/>
                  <a:gd name="T1" fmla="*/ 34 h 65"/>
                  <a:gd name="T2" fmla="*/ 65 w 65"/>
                  <a:gd name="T3" fmla="*/ 34 h 65"/>
                  <a:gd name="T4" fmla="*/ 63 w 65"/>
                  <a:gd name="T5" fmla="*/ 40 h 65"/>
                  <a:gd name="T6" fmla="*/ 61 w 65"/>
                  <a:gd name="T7" fmla="*/ 46 h 65"/>
                  <a:gd name="T8" fmla="*/ 59 w 65"/>
                  <a:gd name="T9" fmla="*/ 52 h 65"/>
                  <a:gd name="T10" fmla="*/ 55 w 65"/>
                  <a:gd name="T11" fmla="*/ 56 h 65"/>
                  <a:gd name="T12" fmla="*/ 51 w 65"/>
                  <a:gd name="T13" fmla="*/ 60 h 65"/>
                  <a:gd name="T14" fmla="*/ 45 w 65"/>
                  <a:gd name="T15" fmla="*/ 63 h 65"/>
                  <a:gd name="T16" fmla="*/ 39 w 65"/>
                  <a:gd name="T17" fmla="*/ 65 h 65"/>
                  <a:gd name="T18" fmla="*/ 31 w 65"/>
                  <a:gd name="T19" fmla="*/ 65 h 65"/>
                  <a:gd name="T20" fmla="*/ 26 w 65"/>
                  <a:gd name="T21" fmla="*/ 65 h 65"/>
                  <a:gd name="T22" fmla="*/ 20 w 65"/>
                  <a:gd name="T23" fmla="*/ 63 h 65"/>
                  <a:gd name="T24" fmla="*/ 14 w 65"/>
                  <a:gd name="T25" fmla="*/ 60 h 65"/>
                  <a:gd name="T26" fmla="*/ 10 w 65"/>
                  <a:gd name="T27" fmla="*/ 56 h 65"/>
                  <a:gd name="T28" fmla="*/ 6 w 65"/>
                  <a:gd name="T29" fmla="*/ 52 h 65"/>
                  <a:gd name="T30" fmla="*/ 2 w 65"/>
                  <a:gd name="T31" fmla="*/ 46 h 65"/>
                  <a:gd name="T32" fmla="*/ 0 w 65"/>
                  <a:gd name="T33" fmla="*/ 40 h 65"/>
                  <a:gd name="T34" fmla="*/ 0 w 65"/>
                  <a:gd name="T35" fmla="*/ 34 h 65"/>
                  <a:gd name="T36" fmla="*/ 0 w 65"/>
                  <a:gd name="T37" fmla="*/ 26 h 65"/>
                  <a:gd name="T38" fmla="*/ 2 w 65"/>
                  <a:gd name="T39" fmla="*/ 20 h 65"/>
                  <a:gd name="T40" fmla="*/ 6 w 65"/>
                  <a:gd name="T41" fmla="*/ 16 h 65"/>
                  <a:gd name="T42" fmla="*/ 10 w 65"/>
                  <a:gd name="T43" fmla="*/ 10 h 65"/>
                  <a:gd name="T44" fmla="*/ 14 w 65"/>
                  <a:gd name="T45" fmla="*/ 6 h 65"/>
                  <a:gd name="T46" fmla="*/ 20 w 65"/>
                  <a:gd name="T47" fmla="*/ 4 h 65"/>
                  <a:gd name="T48" fmla="*/ 26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1 w 65"/>
                  <a:gd name="T63" fmla="*/ 20 h 65"/>
                  <a:gd name="T64" fmla="*/ 63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1" y="46"/>
                    </a:lnTo>
                    <a:lnTo>
                      <a:pt x="59" y="52"/>
                    </a:lnTo>
                    <a:lnTo>
                      <a:pt x="55" y="56"/>
                    </a:lnTo>
                    <a:lnTo>
                      <a:pt x="51" y="60"/>
                    </a:lnTo>
                    <a:lnTo>
                      <a:pt x="45" y="63"/>
                    </a:lnTo>
                    <a:lnTo>
                      <a:pt x="39" y="65"/>
                    </a:lnTo>
                    <a:lnTo>
                      <a:pt x="31" y="65"/>
                    </a:lnTo>
                    <a:lnTo>
                      <a:pt x="26" y="65"/>
                    </a:lnTo>
                    <a:lnTo>
                      <a:pt x="20" y="63"/>
                    </a:lnTo>
                    <a:lnTo>
                      <a:pt x="14" y="60"/>
                    </a:lnTo>
                    <a:lnTo>
                      <a:pt x="10" y="56"/>
                    </a:lnTo>
                    <a:lnTo>
                      <a:pt x="6" y="52"/>
                    </a:lnTo>
                    <a:lnTo>
                      <a:pt x="2" y="46"/>
                    </a:lnTo>
                    <a:lnTo>
                      <a:pt x="0" y="40"/>
                    </a:lnTo>
                    <a:lnTo>
                      <a:pt x="0" y="34"/>
                    </a:lnTo>
                    <a:lnTo>
                      <a:pt x="0" y="26"/>
                    </a:lnTo>
                    <a:lnTo>
                      <a:pt x="2" y="20"/>
                    </a:lnTo>
                    <a:lnTo>
                      <a:pt x="6" y="16"/>
                    </a:lnTo>
                    <a:lnTo>
                      <a:pt x="10" y="10"/>
                    </a:lnTo>
                    <a:lnTo>
                      <a:pt x="14" y="6"/>
                    </a:lnTo>
                    <a:lnTo>
                      <a:pt x="20" y="4"/>
                    </a:lnTo>
                    <a:lnTo>
                      <a:pt x="26" y="2"/>
                    </a:lnTo>
                    <a:lnTo>
                      <a:pt x="31" y="0"/>
                    </a:lnTo>
                    <a:lnTo>
                      <a:pt x="39" y="2"/>
                    </a:lnTo>
                    <a:lnTo>
                      <a:pt x="45" y="4"/>
                    </a:lnTo>
                    <a:lnTo>
                      <a:pt x="51" y="6"/>
                    </a:lnTo>
                    <a:lnTo>
                      <a:pt x="55" y="10"/>
                    </a:lnTo>
                    <a:lnTo>
                      <a:pt x="59" y="16"/>
                    </a:lnTo>
                    <a:lnTo>
                      <a:pt x="61" y="20"/>
                    </a:lnTo>
                    <a:lnTo>
                      <a:pt x="63"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1" name="Freeform 54"/>
              <p:cNvSpPr>
                <a:spLocks/>
              </p:cNvSpPr>
              <p:nvPr/>
            </p:nvSpPr>
            <p:spPr bwMode="auto">
              <a:xfrm>
                <a:off x="3297" y="1451"/>
                <a:ext cx="65" cy="65"/>
              </a:xfrm>
              <a:custGeom>
                <a:avLst/>
                <a:gdLst>
                  <a:gd name="T0" fmla="*/ 0 w 65"/>
                  <a:gd name="T1" fmla="*/ 33 h 65"/>
                  <a:gd name="T2" fmla="*/ 2 w 65"/>
                  <a:gd name="T3" fmla="*/ 28 h 65"/>
                  <a:gd name="T4" fmla="*/ 4 w 65"/>
                  <a:gd name="T5" fmla="*/ 20 h 65"/>
                  <a:gd name="T6" fmla="*/ 6 w 65"/>
                  <a:gd name="T7" fmla="*/ 16 h 65"/>
                  <a:gd name="T8" fmla="*/ 10 w 65"/>
                  <a:gd name="T9" fmla="*/ 10 h 65"/>
                  <a:gd name="T10" fmla="*/ 14 w 65"/>
                  <a:gd name="T11" fmla="*/ 6 h 65"/>
                  <a:gd name="T12" fmla="*/ 20 w 65"/>
                  <a:gd name="T13" fmla="*/ 4 h 65"/>
                  <a:gd name="T14" fmla="*/ 26 w 65"/>
                  <a:gd name="T15" fmla="*/ 2 h 65"/>
                  <a:gd name="T16" fmla="*/ 34 w 65"/>
                  <a:gd name="T17" fmla="*/ 0 h 65"/>
                  <a:gd name="T18" fmla="*/ 40 w 65"/>
                  <a:gd name="T19" fmla="*/ 2 h 65"/>
                  <a:gd name="T20" fmla="*/ 46 w 65"/>
                  <a:gd name="T21" fmla="*/ 4 h 65"/>
                  <a:gd name="T22" fmla="*/ 52 w 65"/>
                  <a:gd name="T23" fmla="*/ 6 h 65"/>
                  <a:gd name="T24" fmla="*/ 55 w 65"/>
                  <a:gd name="T25" fmla="*/ 10 h 65"/>
                  <a:gd name="T26" fmla="*/ 59 w 65"/>
                  <a:gd name="T27" fmla="*/ 16 h 65"/>
                  <a:gd name="T28" fmla="*/ 63 w 65"/>
                  <a:gd name="T29" fmla="*/ 20 h 65"/>
                  <a:gd name="T30" fmla="*/ 65 w 65"/>
                  <a:gd name="T31" fmla="*/ 28 h 65"/>
                  <a:gd name="T32" fmla="*/ 65 w 65"/>
                  <a:gd name="T33" fmla="*/ 33 h 65"/>
                  <a:gd name="T34" fmla="*/ 65 w 65"/>
                  <a:gd name="T35" fmla="*/ 39 h 65"/>
                  <a:gd name="T36" fmla="*/ 63 w 65"/>
                  <a:gd name="T37" fmla="*/ 45 h 65"/>
                  <a:gd name="T38" fmla="*/ 59 w 65"/>
                  <a:gd name="T39" fmla="*/ 51 h 65"/>
                  <a:gd name="T40" fmla="*/ 55 w 65"/>
                  <a:gd name="T41" fmla="*/ 55 h 65"/>
                  <a:gd name="T42" fmla="*/ 52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8"/>
                    </a:lnTo>
                    <a:lnTo>
                      <a:pt x="4" y="20"/>
                    </a:lnTo>
                    <a:lnTo>
                      <a:pt x="6" y="16"/>
                    </a:lnTo>
                    <a:lnTo>
                      <a:pt x="10" y="10"/>
                    </a:lnTo>
                    <a:lnTo>
                      <a:pt x="14" y="6"/>
                    </a:lnTo>
                    <a:lnTo>
                      <a:pt x="20" y="4"/>
                    </a:lnTo>
                    <a:lnTo>
                      <a:pt x="26" y="2"/>
                    </a:lnTo>
                    <a:lnTo>
                      <a:pt x="34" y="0"/>
                    </a:lnTo>
                    <a:lnTo>
                      <a:pt x="40" y="2"/>
                    </a:lnTo>
                    <a:lnTo>
                      <a:pt x="46" y="4"/>
                    </a:lnTo>
                    <a:lnTo>
                      <a:pt x="52" y="6"/>
                    </a:lnTo>
                    <a:lnTo>
                      <a:pt x="55" y="10"/>
                    </a:lnTo>
                    <a:lnTo>
                      <a:pt x="59" y="16"/>
                    </a:lnTo>
                    <a:lnTo>
                      <a:pt x="63" y="20"/>
                    </a:lnTo>
                    <a:lnTo>
                      <a:pt x="65" y="28"/>
                    </a:lnTo>
                    <a:lnTo>
                      <a:pt x="65" y="33"/>
                    </a:lnTo>
                    <a:lnTo>
                      <a:pt x="65" y="39"/>
                    </a:lnTo>
                    <a:lnTo>
                      <a:pt x="63" y="45"/>
                    </a:lnTo>
                    <a:lnTo>
                      <a:pt x="59" y="51"/>
                    </a:lnTo>
                    <a:lnTo>
                      <a:pt x="55"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2" name="Freeform 55"/>
              <p:cNvSpPr>
                <a:spLocks/>
              </p:cNvSpPr>
              <p:nvPr/>
            </p:nvSpPr>
            <p:spPr bwMode="auto">
              <a:xfrm>
                <a:off x="3297" y="1451"/>
                <a:ext cx="65" cy="65"/>
              </a:xfrm>
              <a:custGeom>
                <a:avLst/>
                <a:gdLst>
                  <a:gd name="T0" fmla="*/ 0 w 65"/>
                  <a:gd name="T1" fmla="*/ 33 h 65"/>
                  <a:gd name="T2" fmla="*/ 0 w 65"/>
                  <a:gd name="T3" fmla="*/ 33 h 65"/>
                  <a:gd name="T4" fmla="*/ 2 w 65"/>
                  <a:gd name="T5" fmla="*/ 28 h 65"/>
                  <a:gd name="T6" fmla="*/ 4 w 65"/>
                  <a:gd name="T7" fmla="*/ 20 h 65"/>
                  <a:gd name="T8" fmla="*/ 6 w 65"/>
                  <a:gd name="T9" fmla="*/ 16 h 65"/>
                  <a:gd name="T10" fmla="*/ 10 w 65"/>
                  <a:gd name="T11" fmla="*/ 10 h 65"/>
                  <a:gd name="T12" fmla="*/ 14 w 65"/>
                  <a:gd name="T13" fmla="*/ 6 h 65"/>
                  <a:gd name="T14" fmla="*/ 20 w 65"/>
                  <a:gd name="T15" fmla="*/ 4 h 65"/>
                  <a:gd name="T16" fmla="*/ 26 w 65"/>
                  <a:gd name="T17" fmla="*/ 2 h 65"/>
                  <a:gd name="T18" fmla="*/ 34 w 65"/>
                  <a:gd name="T19" fmla="*/ 0 h 65"/>
                  <a:gd name="T20" fmla="*/ 40 w 65"/>
                  <a:gd name="T21" fmla="*/ 2 h 65"/>
                  <a:gd name="T22" fmla="*/ 46 w 65"/>
                  <a:gd name="T23" fmla="*/ 4 h 65"/>
                  <a:gd name="T24" fmla="*/ 52 w 65"/>
                  <a:gd name="T25" fmla="*/ 6 h 65"/>
                  <a:gd name="T26" fmla="*/ 55 w 65"/>
                  <a:gd name="T27" fmla="*/ 10 h 65"/>
                  <a:gd name="T28" fmla="*/ 59 w 65"/>
                  <a:gd name="T29" fmla="*/ 16 h 65"/>
                  <a:gd name="T30" fmla="*/ 63 w 65"/>
                  <a:gd name="T31" fmla="*/ 20 h 65"/>
                  <a:gd name="T32" fmla="*/ 65 w 65"/>
                  <a:gd name="T33" fmla="*/ 28 h 65"/>
                  <a:gd name="T34" fmla="*/ 65 w 65"/>
                  <a:gd name="T35" fmla="*/ 33 h 65"/>
                  <a:gd name="T36" fmla="*/ 65 w 65"/>
                  <a:gd name="T37" fmla="*/ 39 h 65"/>
                  <a:gd name="T38" fmla="*/ 63 w 65"/>
                  <a:gd name="T39" fmla="*/ 45 h 65"/>
                  <a:gd name="T40" fmla="*/ 59 w 65"/>
                  <a:gd name="T41" fmla="*/ 51 h 65"/>
                  <a:gd name="T42" fmla="*/ 55 w 65"/>
                  <a:gd name="T43" fmla="*/ 55 h 65"/>
                  <a:gd name="T44" fmla="*/ 52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8"/>
                    </a:lnTo>
                    <a:lnTo>
                      <a:pt x="4" y="20"/>
                    </a:lnTo>
                    <a:lnTo>
                      <a:pt x="6" y="16"/>
                    </a:lnTo>
                    <a:lnTo>
                      <a:pt x="10" y="10"/>
                    </a:lnTo>
                    <a:lnTo>
                      <a:pt x="14" y="6"/>
                    </a:lnTo>
                    <a:lnTo>
                      <a:pt x="20" y="4"/>
                    </a:lnTo>
                    <a:lnTo>
                      <a:pt x="26" y="2"/>
                    </a:lnTo>
                    <a:lnTo>
                      <a:pt x="34" y="0"/>
                    </a:lnTo>
                    <a:lnTo>
                      <a:pt x="40" y="2"/>
                    </a:lnTo>
                    <a:lnTo>
                      <a:pt x="46" y="4"/>
                    </a:lnTo>
                    <a:lnTo>
                      <a:pt x="52" y="6"/>
                    </a:lnTo>
                    <a:lnTo>
                      <a:pt x="55" y="10"/>
                    </a:lnTo>
                    <a:lnTo>
                      <a:pt x="59" y="16"/>
                    </a:lnTo>
                    <a:lnTo>
                      <a:pt x="63" y="20"/>
                    </a:lnTo>
                    <a:lnTo>
                      <a:pt x="65" y="28"/>
                    </a:lnTo>
                    <a:lnTo>
                      <a:pt x="65" y="33"/>
                    </a:lnTo>
                    <a:lnTo>
                      <a:pt x="65" y="39"/>
                    </a:lnTo>
                    <a:lnTo>
                      <a:pt x="63" y="45"/>
                    </a:lnTo>
                    <a:lnTo>
                      <a:pt x="59" y="51"/>
                    </a:lnTo>
                    <a:lnTo>
                      <a:pt x="55"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3" name="Freeform 56"/>
              <p:cNvSpPr>
                <a:spLocks/>
              </p:cNvSpPr>
              <p:nvPr/>
            </p:nvSpPr>
            <p:spPr bwMode="auto">
              <a:xfrm>
                <a:off x="3221" y="1467"/>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3 w 63"/>
                  <a:gd name="T23" fmla="*/ 59 h 65"/>
                  <a:gd name="T24" fmla="*/ 7 w 63"/>
                  <a:gd name="T25" fmla="*/ 55 h 65"/>
                  <a:gd name="T26" fmla="*/ 5 w 63"/>
                  <a:gd name="T27" fmla="*/ 51 h 65"/>
                  <a:gd name="T28" fmla="*/ 2 w 63"/>
                  <a:gd name="T29" fmla="*/ 45 h 65"/>
                  <a:gd name="T30" fmla="*/ 0 w 63"/>
                  <a:gd name="T31" fmla="*/ 39 h 65"/>
                  <a:gd name="T32" fmla="*/ 0 w 63"/>
                  <a:gd name="T33" fmla="*/ 33 h 65"/>
                  <a:gd name="T34" fmla="*/ 0 w 63"/>
                  <a:gd name="T35" fmla="*/ 25 h 65"/>
                  <a:gd name="T36" fmla="*/ 2 w 63"/>
                  <a:gd name="T37" fmla="*/ 19 h 65"/>
                  <a:gd name="T38" fmla="*/ 5 w 63"/>
                  <a:gd name="T39" fmla="*/ 14 h 65"/>
                  <a:gd name="T40" fmla="*/ 7 w 63"/>
                  <a:gd name="T41" fmla="*/ 10 h 65"/>
                  <a:gd name="T42" fmla="*/ 13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5 w 63"/>
                  <a:gd name="T57" fmla="*/ 10 h 65"/>
                  <a:gd name="T58" fmla="*/ 57 w 63"/>
                  <a:gd name="T59" fmla="*/ 14 h 65"/>
                  <a:gd name="T60" fmla="*/ 61 w 63"/>
                  <a:gd name="T61" fmla="*/ 19 h 65"/>
                  <a:gd name="T62" fmla="*/ 63 w 63"/>
                  <a:gd name="T63" fmla="*/ 25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5" y="51"/>
                    </a:lnTo>
                    <a:lnTo>
                      <a:pt x="2" y="45"/>
                    </a:lnTo>
                    <a:lnTo>
                      <a:pt x="0" y="39"/>
                    </a:lnTo>
                    <a:lnTo>
                      <a:pt x="0" y="33"/>
                    </a:lnTo>
                    <a:lnTo>
                      <a:pt x="0" y="25"/>
                    </a:lnTo>
                    <a:lnTo>
                      <a:pt x="2" y="19"/>
                    </a:lnTo>
                    <a:lnTo>
                      <a:pt x="5" y="14"/>
                    </a:lnTo>
                    <a:lnTo>
                      <a:pt x="7" y="10"/>
                    </a:lnTo>
                    <a:lnTo>
                      <a:pt x="13" y="6"/>
                    </a:lnTo>
                    <a:lnTo>
                      <a:pt x="19" y="4"/>
                    </a:lnTo>
                    <a:lnTo>
                      <a:pt x="25" y="2"/>
                    </a:lnTo>
                    <a:lnTo>
                      <a:pt x="31" y="0"/>
                    </a:lnTo>
                    <a:lnTo>
                      <a:pt x="37" y="2"/>
                    </a:lnTo>
                    <a:lnTo>
                      <a:pt x="43" y="4"/>
                    </a:lnTo>
                    <a:lnTo>
                      <a:pt x="49" y="6"/>
                    </a:lnTo>
                    <a:lnTo>
                      <a:pt x="55" y="10"/>
                    </a:lnTo>
                    <a:lnTo>
                      <a:pt x="57" y="14"/>
                    </a:lnTo>
                    <a:lnTo>
                      <a:pt x="61" y="19"/>
                    </a:lnTo>
                    <a:lnTo>
                      <a:pt x="63" y="25"/>
                    </a:lnTo>
                    <a:lnTo>
                      <a:pt x="63"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4" name="Freeform 57"/>
              <p:cNvSpPr>
                <a:spLocks/>
              </p:cNvSpPr>
              <p:nvPr/>
            </p:nvSpPr>
            <p:spPr bwMode="auto">
              <a:xfrm>
                <a:off x="3221" y="1467"/>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3 w 63"/>
                  <a:gd name="T25" fmla="*/ 59 h 65"/>
                  <a:gd name="T26" fmla="*/ 7 w 63"/>
                  <a:gd name="T27" fmla="*/ 55 h 65"/>
                  <a:gd name="T28" fmla="*/ 5 w 63"/>
                  <a:gd name="T29" fmla="*/ 51 h 65"/>
                  <a:gd name="T30" fmla="*/ 2 w 63"/>
                  <a:gd name="T31" fmla="*/ 45 h 65"/>
                  <a:gd name="T32" fmla="*/ 0 w 63"/>
                  <a:gd name="T33" fmla="*/ 39 h 65"/>
                  <a:gd name="T34" fmla="*/ 0 w 63"/>
                  <a:gd name="T35" fmla="*/ 33 h 65"/>
                  <a:gd name="T36" fmla="*/ 0 w 63"/>
                  <a:gd name="T37" fmla="*/ 25 h 65"/>
                  <a:gd name="T38" fmla="*/ 2 w 63"/>
                  <a:gd name="T39" fmla="*/ 19 h 65"/>
                  <a:gd name="T40" fmla="*/ 5 w 63"/>
                  <a:gd name="T41" fmla="*/ 14 h 65"/>
                  <a:gd name="T42" fmla="*/ 7 w 63"/>
                  <a:gd name="T43" fmla="*/ 10 h 65"/>
                  <a:gd name="T44" fmla="*/ 13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5 w 63"/>
                  <a:gd name="T59" fmla="*/ 10 h 65"/>
                  <a:gd name="T60" fmla="*/ 57 w 63"/>
                  <a:gd name="T61" fmla="*/ 14 h 65"/>
                  <a:gd name="T62" fmla="*/ 61 w 63"/>
                  <a:gd name="T63" fmla="*/ 19 h 65"/>
                  <a:gd name="T64" fmla="*/ 63 w 63"/>
                  <a:gd name="T65" fmla="*/ 25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5" y="51"/>
                    </a:lnTo>
                    <a:lnTo>
                      <a:pt x="2" y="45"/>
                    </a:lnTo>
                    <a:lnTo>
                      <a:pt x="0" y="39"/>
                    </a:lnTo>
                    <a:lnTo>
                      <a:pt x="0" y="33"/>
                    </a:lnTo>
                    <a:lnTo>
                      <a:pt x="0" y="25"/>
                    </a:lnTo>
                    <a:lnTo>
                      <a:pt x="2" y="19"/>
                    </a:lnTo>
                    <a:lnTo>
                      <a:pt x="5" y="14"/>
                    </a:lnTo>
                    <a:lnTo>
                      <a:pt x="7" y="10"/>
                    </a:lnTo>
                    <a:lnTo>
                      <a:pt x="13" y="6"/>
                    </a:lnTo>
                    <a:lnTo>
                      <a:pt x="19" y="4"/>
                    </a:lnTo>
                    <a:lnTo>
                      <a:pt x="25" y="2"/>
                    </a:lnTo>
                    <a:lnTo>
                      <a:pt x="31" y="0"/>
                    </a:lnTo>
                    <a:lnTo>
                      <a:pt x="37" y="2"/>
                    </a:lnTo>
                    <a:lnTo>
                      <a:pt x="43" y="4"/>
                    </a:lnTo>
                    <a:lnTo>
                      <a:pt x="49" y="6"/>
                    </a:lnTo>
                    <a:lnTo>
                      <a:pt x="55" y="10"/>
                    </a:lnTo>
                    <a:lnTo>
                      <a:pt x="57" y="14"/>
                    </a:lnTo>
                    <a:lnTo>
                      <a:pt x="61" y="19"/>
                    </a:lnTo>
                    <a:lnTo>
                      <a:pt x="63" y="25"/>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5" name="Freeform 58"/>
              <p:cNvSpPr>
                <a:spLocks/>
              </p:cNvSpPr>
              <p:nvPr/>
            </p:nvSpPr>
            <p:spPr bwMode="auto">
              <a:xfrm>
                <a:off x="3156" y="1557"/>
                <a:ext cx="65" cy="63"/>
              </a:xfrm>
              <a:custGeom>
                <a:avLst/>
                <a:gdLst>
                  <a:gd name="T0" fmla="*/ 0 w 65"/>
                  <a:gd name="T1" fmla="*/ 32 h 63"/>
                  <a:gd name="T2" fmla="*/ 2 w 65"/>
                  <a:gd name="T3" fmla="*/ 26 h 63"/>
                  <a:gd name="T4" fmla="*/ 4 w 65"/>
                  <a:gd name="T5" fmla="*/ 20 h 63"/>
                  <a:gd name="T6" fmla="*/ 6 w 65"/>
                  <a:gd name="T7" fmla="*/ 14 h 63"/>
                  <a:gd name="T8" fmla="*/ 9 w 65"/>
                  <a:gd name="T9" fmla="*/ 10 h 63"/>
                  <a:gd name="T10" fmla="*/ 15 w 65"/>
                  <a:gd name="T11" fmla="*/ 6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3 w 65"/>
                  <a:gd name="T29" fmla="*/ 20 h 63"/>
                  <a:gd name="T30" fmla="*/ 65 w 65"/>
                  <a:gd name="T31" fmla="*/ 26 h 63"/>
                  <a:gd name="T32" fmla="*/ 65 w 65"/>
                  <a:gd name="T33" fmla="*/ 32 h 63"/>
                  <a:gd name="T34" fmla="*/ 65 w 65"/>
                  <a:gd name="T35" fmla="*/ 40 h 63"/>
                  <a:gd name="T36" fmla="*/ 63 w 65"/>
                  <a:gd name="T37" fmla="*/ 44 h 63"/>
                  <a:gd name="T38" fmla="*/ 59 w 65"/>
                  <a:gd name="T39" fmla="*/ 50 h 63"/>
                  <a:gd name="T40" fmla="*/ 55 w 65"/>
                  <a:gd name="T41" fmla="*/ 55 h 63"/>
                  <a:gd name="T42" fmla="*/ 51 w 65"/>
                  <a:gd name="T43" fmla="*/ 59 h 63"/>
                  <a:gd name="T44" fmla="*/ 45 w 65"/>
                  <a:gd name="T45" fmla="*/ 61 h 63"/>
                  <a:gd name="T46" fmla="*/ 39 w 65"/>
                  <a:gd name="T47" fmla="*/ 63 h 63"/>
                  <a:gd name="T48" fmla="*/ 33 w 65"/>
                  <a:gd name="T49" fmla="*/ 63 h 63"/>
                  <a:gd name="T50" fmla="*/ 25 w 65"/>
                  <a:gd name="T51" fmla="*/ 63 h 63"/>
                  <a:gd name="T52" fmla="*/ 19 w 65"/>
                  <a:gd name="T53" fmla="*/ 61 h 63"/>
                  <a:gd name="T54" fmla="*/ 15 w 65"/>
                  <a:gd name="T55" fmla="*/ 59 h 63"/>
                  <a:gd name="T56" fmla="*/ 9 w 65"/>
                  <a:gd name="T57" fmla="*/ 55 h 63"/>
                  <a:gd name="T58" fmla="*/ 6 w 65"/>
                  <a:gd name="T59" fmla="*/ 50 h 63"/>
                  <a:gd name="T60" fmla="*/ 4 w 65"/>
                  <a:gd name="T61" fmla="*/ 44 h 63"/>
                  <a:gd name="T62" fmla="*/ 2 w 65"/>
                  <a:gd name="T63" fmla="*/ 40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9" y="10"/>
                    </a:lnTo>
                    <a:lnTo>
                      <a:pt x="15"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9"/>
                    </a:lnTo>
                    <a:lnTo>
                      <a:pt x="45" y="61"/>
                    </a:lnTo>
                    <a:lnTo>
                      <a:pt x="39" y="63"/>
                    </a:lnTo>
                    <a:lnTo>
                      <a:pt x="33" y="63"/>
                    </a:lnTo>
                    <a:lnTo>
                      <a:pt x="25" y="63"/>
                    </a:lnTo>
                    <a:lnTo>
                      <a:pt x="19" y="61"/>
                    </a:lnTo>
                    <a:lnTo>
                      <a:pt x="15" y="59"/>
                    </a:lnTo>
                    <a:lnTo>
                      <a:pt x="9" y="55"/>
                    </a:lnTo>
                    <a:lnTo>
                      <a:pt x="6" y="50"/>
                    </a:lnTo>
                    <a:lnTo>
                      <a:pt x="4" y="44"/>
                    </a:lnTo>
                    <a:lnTo>
                      <a:pt x="2"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6" name="Freeform 59"/>
              <p:cNvSpPr>
                <a:spLocks/>
              </p:cNvSpPr>
              <p:nvPr/>
            </p:nvSpPr>
            <p:spPr bwMode="auto">
              <a:xfrm>
                <a:off x="3156" y="1557"/>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9 w 65"/>
                  <a:gd name="T11" fmla="*/ 10 h 63"/>
                  <a:gd name="T12" fmla="*/ 15 w 65"/>
                  <a:gd name="T13" fmla="*/ 6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3 w 65"/>
                  <a:gd name="T31" fmla="*/ 20 h 63"/>
                  <a:gd name="T32" fmla="*/ 65 w 65"/>
                  <a:gd name="T33" fmla="*/ 26 h 63"/>
                  <a:gd name="T34" fmla="*/ 65 w 65"/>
                  <a:gd name="T35" fmla="*/ 32 h 63"/>
                  <a:gd name="T36" fmla="*/ 65 w 65"/>
                  <a:gd name="T37" fmla="*/ 40 h 63"/>
                  <a:gd name="T38" fmla="*/ 63 w 65"/>
                  <a:gd name="T39" fmla="*/ 44 h 63"/>
                  <a:gd name="T40" fmla="*/ 59 w 65"/>
                  <a:gd name="T41" fmla="*/ 50 h 63"/>
                  <a:gd name="T42" fmla="*/ 55 w 65"/>
                  <a:gd name="T43" fmla="*/ 55 h 63"/>
                  <a:gd name="T44" fmla="*/ 51 w 65"/>
                  <a:gd name="T45" fmla="*/ 59 h 63"/>
                  <a:gd name="T46" fmla="*/ 45 w 65"/>
                  <a:gd name="T47" fmla="*/ 61 h 63"/>
                  <a:gd name="T48" fmla="*/ 39 w 65"/>
                  <a:gd name="T49" fmla="*/ 63 h 63"/>
                  <a:gd name="T50" fmla="*/ 33 w 65"/>
                  <a:gd name="T51" fmla="*/ 63 h 63"/>
                  <a:gd name="T52" fmla="*/ 25 w 65"/>
                  <a:gd name="T53" fmla="*/ 63 h 63"/>
                  <a:gd name="T54" fmla="*/ 19 w 65"/>
                  <a:gd name="T55" fmla="*/ 61 h 63"/>
                  <a:gd name="T56" fmla="*/ 15 w 65"/>
                  <a:gd name="T57" fmla="*/ 59 h 63"/>
                  <a:gd name="T58" fmla="*/ 9 w 65"/>
                  <a:gd name="T59" fmla="*/ 55 h 63"/>
                  <a:gd name="T60" fmla="*/ 6 w 65"/>
                  <a:gd name="T61" fmla="*/ 50 h 63"/>
                  <a:gd name="T62" fmla="*/ 4 w 65"/>
                  <a:gd name="T63" fmla="*/ 44 h 63"/>
                  <a:gd name="T64" fmla="*/ 2 w 65"/>
                  <a:gd name="T65" fmla="*/ 40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9" y="10"/>
                    </a:lnTo>
                    <a:lnTo>
                      <a:pt x="15"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9"/>
                    </a:lnTo>
                    <a:lnTo>
                      <a:pt x="45" y="61"/>
                    </a:lnTo>
                    <a:lnTo>
                      <a:pt x="39" y="63"/>
                    </a:lnTo>
                    <a:lnTo>
                      <a:pt x="33" y="63"/>
                    </a:lnTo>
                    <a:lnTo>
                      <a:pt x="25" y="63"/>
                    </a:lnTo>
                    <a:lnTo>
                      <a:pt x="19" y="61"/>
                    </a:lnTo>
                    <a:lnTo>
                      <a:pt x="15" y="59"/>
                    </a:lnTo>
                    <a:lnTo>
                      <a:pt x="9" y="55"/>
                    </a:lnTo>
                    <a:lnTo>
                      <a:pt x="6" y="50"/>
                    </a:lnTo>
                    <a:lnTo>
                      <a:pt x="4" y="44"/>
                    </a:lnTo>
                    <a:lnTo>
                      <a:pt x="2"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7" name="Freeform 60"/>
              <p:cNvSpPr>
                <a:spLocks/>
              </p:cNvSpPr>
              <p:nvPr/>
            </p:nvSpPr>
            <p:spPr bwMode="auto">
              <a:xfrm>
                <a:off x="3193" y="1607"/>
                <a:ext cx="65" cy="64"/>
              </a:xfrm>
              <a:custGeom>
                <a:avLst/>
                <a:gdLst>
                  <a:gd name="T0" fmla="*/ 0 w 65"/>
                  <a:gd name="T1" fmla="*/ 31 h 64"/>
                  <a:gd name="T2" fmla="*/ 2 w 65"/>
                  <a:gd name="T3" fmla="*/ 25 h 64"/>
                  <a:gd name="T4" fmla="*/ 4 w 65"/>
                  <a:gd name="T5" fmla="*/ 19 h 64"/>
                  <a:gd name="T6" fmla="*/ 6 w 65"/>
                  <a:gd name="T7" fmla="*/ 13 h 64"/>
                  <a:gd name="T8" fmla="*/ 10 w 65"/>
                  <a:gd name="T9" fmla="*/ 9 h 64"/>
                  <a:gd name="T10" fmla="*/ 14 w 65"/>
                  <a:gd name="T11" fmla="*/ 5 h 64"/>
                  <a:gd name="T12" fmla="*/ 20 w 65"/>
                  <a:gd name="T13" fmla="*/ 1 h 64"/>
                  <a:gd name="T14" fmla="*/ 26 w 65"/>
                  <a:gd name="T15" fmla="*/ 0 h 64"/>
                  <a:gd name="T16" fmla="*/ 33 w 65"/>
                  <a:gd name="T17" fmla="*/ 0 h 64"/>
                  <a:gd name="T18" fmla="*/ 39 w 65"/>
                  <a:gd name="T19" fmla="*/ 0 h 64"/>
                  <a:gd name="T20" fmla="*/ 45 w 65"/>
                  <a:gd name="T21" fmla="*/ 1 h 64"/>
                  <a:gd name="T22" fmla="*/ 51 w 65"/>
                  <a:gd name="T23" fmla="*/ 5 h 64"/>
                  <a:gd name="T24" fmla="*/ 55 w 65"/>
                  <a:gd name="T25" fmla="*/ 9 h 64"/>
                  <a:gd name="T26" fmla="*/ 59 w 65"/>
                  <a:gd name="T27" fmla="*/ 13 h 64"/>
                  <a:gd name="T28" fmla="*/ 63 w 65"/>
                  <a:gd name="T29" fmla="*/ 19 h 64"/>
                  <a:gd name="T30" fmla="*/ 65 w 65"/>
                  <a:gd name="T31" fmla="*/ 25 h 64"/>
                  <a:gd name="T32" fmla="*/ 65 w 65"/>
                  <a:gd name="T33" fmla="*/ 31 h 64"/>
                  <a:gd name="T34" fmla="*/ 65 w 65"/>
                  <a:gd name="T35" fmla="*/ 39 h 64"/>
                  <a:gd name="T36" fmla="*/ 63 w 65"/>
                  <a:gd name="T37" fmla="*/ 45 h 64"/>
                  <a:gd name="T38" fmla="*/ 59 w 65"/>
                  <a:gd name="T39" fmla="*/ 49 h 64"/>
                  <a:gd name="T40" fmla="*/ 55 w 65"/>
                  <a:gd name="T41" fmla="*/ 55 h 64"/>
                  <a:gd name="T42" fmla="*/ 51 w 65"/>
                  <a:gd name="T43" fmla="*/ 59 h 64"/>
                  <a:gd name="T44" fmla="*/ 45 w 65"/>
                  <a:gd name="T45" fmla="*/ 61 h 64"/>
                  <a:gd name="T46" fmla="*/ 39 w 65"/>
                  <a:gd name="T47" fmla="*/ 63 h 64"/>
                  <a:gd name="T48" fmla="*/ 33 w 65"/>
                  <a:gd name="T49" fmla="*/ 64 h 64"/>
                  <a:gd name="T50" fmla="*/ 26 w 65"/>
                  <a:gd name="T51" fmla="*/ 63 h 64"/>
                  <a:gd name="T52" fmla="*/ 20 w 65"/>
                  <a:gd name="T53" fmla="*/ 61 h 64"/>
                  <a:gd name="T54" fmla="*/ 14 w 65"/>
                  <a:gd name="T55" fmla="*/ 59 h 64"/>
                  <a:gd name="T56" fmla="*/ 10 w 65"/>
                  <a:gd name="T57" fmla="*/ 55 h 64"/>
                  <a:gd name="T58" fmla="*/ 6 w 65"/>
                  <a:gd name="T59" fmla="*/ 49 h 64"/>
                  <a:gd name="T60" fmla="*/ 4 w 65"/>
                  <a:gd name="T61" fmla="*/ 45 h 64"/>
                  <a:gd name="T62" fmla="*/ 2 w 65"/>
                  <a:gd name="T63" fmla="*/ 39 h 64"/>
                  <a:gd name="T64" fmla="*/ 0 w 65"/>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0" y="31"/>
                    </a:moveTo>
                    <a:lnTo>
                      <a:pt x="2" y="25"/>
                    </a:lnTo>
                    <a:lnTo>
                      <a:pt x="4" y="19"/>
                    </a:lnTo>
                    <a:lnTo>
                      <a:pt x="6" y="13"/>
                    </a:lnTo>
                    <a:lnTo>
                      <a:pt x="10" y="9"/>
                    </a:lnTo>
                    <a:lnTo>
                      <a:pt x="14" y="5"/>
                    </a:lnTo>
                    <a:lnTo>
                      <a:pt x="20" y="1"/>
                    </a:lnTo>
                    <a:lnTo>
                      <a:pt x="26"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6" y="63"/>
                    </a:lnTo>
                    <a:lnTo>
                      <a:pt x="20" y="61"/>
                    </a:lnTo>
                    <a:lnTo>
                      <a:pt x="14" y="59"/>
                    </a:lnTo>
                    <a:lnTo>
                      <a:pt x="10" y="55"/>
                    </a:lnTo>
                    <a:lnTo>
                      <a:pt x="6" y="49"/>
                    </a:lnTo>
                    <a:lnTo>
                      <a:pt x="4"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78" name="Freeform 61"/>
              <p:cNvSpPr>
                <a:spLocks/>
              </p:cNvSpPr>
              <p:nvPr/>
            </p:nvSpPr>
            <p:spPr bwMode="auto">
              <a:xfrm>
                <a:off x="3193" y="1607"/>
                <a:ext cx="65" cy="64"/>
              </a:xfrm>
              <a:custGeom>
                <a:avLst/>
                <a:gdLst>
                  <a:gd name="T0" fmla="*/ 0 w 65"/>
                  <a:gd name="T1" fmla="*/ 31 h 64"/>
                  <a:gd name="T2" fmla="*/ 0 w 65"/>
                  <a:gd name="T3" fmla="*/ 31 h 64"/>
                  <a:gd name="T4" fmla="*/ 2 w 65"/>
                  <a:gd name="T5" fmla="*/ 25 h 64"/>
                  <a:gd name="T6" fmla="*/ 4 w 65"/>
                  <a:gd name="T7" fmla="*/ 19 h 64"/>
                  <a:gd name="T8" fmla="*/ 6 w 65"/>
                  <a:gd name="T9" fmla="*/ 13 h 64"/>
                  <a:gd name="T10" fmla="*/ 10 w 65"/>
                  <a:gd name="T11" fmla="*/ 9 h 64"/>
                  <a:gd name="T12" fmla="*/ 14 w 65"/>
                  <a:gd name="T13" fmla="*/ 5 h 64"/>
                  <a:gd name="T14" fmla="*/ 20 w 65"/>
                  <a:gd name="T15" fmla="*/ 1 h 64"/>
                  <a:gd name="T16" fmla="*/ 26 w 65"/>
                  <a:gd name="T17" fmla="*/ 0 h 64"/>
                  <a:gd name="T18" fmla="*/ 33 w 65"/>
                  <a:gd name="T19" fmla="*/ 0 h 64"/>
                  <a:gd name="T20" fmla="*/ 39 w 65"/>
                  <a:gd name="T21" fmla="*/ 0 h 64"/>
                  <a:gd name="T22" fmla="*/ 45 w 65"/>
                  <a:gd name="T23" fmla="*/ 1 h 64"/>
                  <a:gd name="T24" fmla="*/ 51 w 65"/>
                  <a:gd name="T25" fmla="*/ 5 h 64"/>
                  <a:gd name="T26" fmla="*/ 55 w 65"/>
                  <a:gd name="T27" fmla="*/ 9 h 64"/>
                  <a:gd name="T28" fmla="*/ 59 w 65"/>
                  <a:gd name="T29" fmla="*/ 13 h 64"/>
                  <a:gd name="T30" fmla="*/ 63 w 65"/>
                  <a:gd name="T31" fmla="*/ 19 h 64"/>
                  <a:gd name="T32" fmla="*/ 65 w 65"/>
                  <a:gd name="T33" fmla="*/ 25 h 64"/>
                  <a:gd name="T34" fmla="*/ 65 w 65"/>
                  <a:gd name="T35" fmla="*/ 31 h 64"/>
                  <a:gd name="T36" fmla="*/ 65 w 65"/>
                  <a:gd name="T37" fmla="*/ 39 h 64"/>
                  <a:gd name="T38" fmla="*/ 63 w 65"/>
                  <a:gd name="T39" fmla="*/ 45 h 64"/>
                  <a:gd name="T40" fmla="*/ 59 w 65"/>
                  <a:gd name="T41" fmla="*/ 49 h 64"/>
                  <a:gd name="T42" fmla="*/ 55 w 65"/>
                  <a:gd name="T43" fmla="*/ 55 h 64"/>
                  <a:gd name="T44" fmla="*/ 51 w 65"/>
                  <a:gd name="T45" fmla="*/ 59 h 64"/>
                  <a:gd name="T46" fmla="*/ 45 w 65"/>
                  <a:gd name="T47" fmla="*/ 61 h 64"/>
                  <a:gd name="T48" fmla="*/ 39 w 65"/>
                  <a:gd name="T49" fmla="*/ 63 h 64"/>
                  <a:gd name="T50" fmla="*/ 33 w 65"/>
                  <a:gd name="T51" fmla="*/ 64 h 64"/>
                  <a:gd name="T52" fmla="*/ 26 w 65"/>
                  <a:gd name="T53" fmla="*/ 63 h 64"/>
                  <a:gd name="T54" fmla="*/ 20 w 65"/>
                  <a:gd name="T55" fmla="*/ 61 h 64"/>
                  <a:gd name="T56" fmla="*/ 14 w 65"/>
                  <a:gd name="T57" fmla="*/ 59 h 64"/>
                  <a:gd name="T58" fmla="*/ 10 w 65"/>
                  <a:gd name="T59" fmla="*/ 55 h 64"/>
                  <a:gd name="T60" fmla="*/ 6 w 65"/>
                  <a:gd name="T61" fmla="*/ 49 h 64"/>
                  <a:gd name="T62" fmla="*/ 4 w 65"/>
                  <a:gd name="T63" fmla="*/ 45 h 64"/>
                  <a:gd name="T64" fmla="*/ 2 w 65"/>
                  <a:gd name="T65" fmla="*/ 39 h 64"/>
                  <a:gd name="T66" fmla="*/ 0 w 65"/>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0" y="31"/>
                    </a:moveTo>
                    <a:lnTo>
                      <a:pt x="0" y="31"/>
                    </a:lnTo>
                    <a:lnTo>
                      <a:pt x="2" y="25"/>
                    </a:lnTo>
                    <a:lnTo>
                      <a:pt x="4" y="19"/>
                    </a:lnTo>
                    <a:lnTo>
                      <a:pt x="6" y="13"/>
                    </a:lnTo>
                    <a:lnTo>
                      <a:pt x="10" y="9"/>
                    </a:lnTo>
                    <a:lnTo>
                      <a:pt x="14" y="5"/>
                    </a:lnTo>
                    <a:lnTo>
                      <a:pt x="20" y="1"/>
                    </a:lnTo>
                    <a:lnTo>
                      <a:pt x="26"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6" y="63"/>
                    </a:lnTo>
                    <a:lnTo>
                      <a:pt x="20" y="61"/>
                    </a:lnTo>
                    <a:lnTo>
                      <a:pt x="14" y="59"/>
                    </a:lnTo>
                    <a:lnTo>
                      <a:pt x="10" y="55"/>
                    </a:lnTo>
                    <a:lnTo>
                      <a:pt x="6" y="49"/>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79" name="Freeform 62"/>
              <p:cNvSpPr>
                <a:spLocks/>
              </p:cNvSpPr>
              <p:nvPr/>
            </p:nvSpPr>
            <p:spPr bwMode="auto">
              <a:xfrm>
                <a:off x="3181" y="1508"/>
                <a:ext cx="63" cy="63"/>
              </a:xfrm>
              <a:custGeom>
                <a:avLst/>
                <a:gdLst>
                  <a:gd name="T0" fmla="*/ 0 w 63"/>
                  <a:gd name="T1" fmla="*/ 32 h 63"/>
                  <a:gd name="T2" fmla="*/ 0 w 63"/>
                  <a:gd name="T3" fmla="*/ 26 h 63"/>
                  <a:gd name="T4" fmla="*/ 2 w 63"/>
                  <a:gd name="T5" fmla="*/ 20 h 63"/>
                  <a:gd name="T6" fmla="*/ 4 w 63"/>
                  <a:gd name="T7" fmla="*/ 14 h 63"/>
                  <a:gd name="T8" fmla="*/ 10 w 63"/>
                  <a:gd name="T9" fmla="*/ 10 h 63"/>
                  <a:gd name="T10" fmla="*/ 14 w 63"/>
                  <a:gd name="T11" fmla="*/ 6 h 63"/>
                  <a:gd name="T12" fmla="*/ 20 w 63"/>
                  <a:gd name="T13" fmla="*/ 2 h 63"/>
                  <a:gd name="T14" fmla="*/ 26 w 63"/>
                  <a:gd name="T15" fmla="*/ 0 h 63"/>
                  <a:gd name="T16" fmla="*/ 32 w 63"/>
                  <a:gd name="T17" fmla="*/ 0 h 63"/>
                  <a:gd name="T18" fmla="*/ 38 w 63"/>
                  <a:gd name="T19" fmla="*/ 0 h 63"/>
                  <a:gd name="T20" fmla="*/ 44 w 63"/>
                  <a:gd name="T21" fmla="*/ 2 h 63"/>
                  <a:gd name="T22" fmla="*/ 49 w 63"/>
                  <a:gd name="T23" fmla="*/ 6 h 63"/>
                  <a:gd name="T24" fmla="*/ 53 w 63"/>
                  <a:gd name="T25" fmla="*/ 10 h 63"/>
                  <a:gd name="T26" fmla="*/ 57 w 63"/>
                  <a:gd name="T27" fmla="*/ 14 h 63"/>
                  <a:gd name="T28" fmla="*/ 61 w 63"/>
                  <a:gd name="T29" fmla="*/ 20 h 63"/>
                  <a:gd name="T30" fmla="*/ 63 w 63"/>
                  <a:gd name="T31" fmla="*/ 26 h 63"/>
                  <a:gd name="T32" fmla="*/ 63 w 63"/>
                  <a:gd name="T33" fmla="*/ 32 h 63"/>
                  <a:gd name="T34" fmla="*/ 63 w 63"/>
                  <a:gd name="T35" fmla="*/ 39 h 63"/>
                  <a:gd name="T36" fmla="*/ 61 w 63"/>
                  <a:gd name="T37" fmla="*/ 43 h 63"/>
                  <a:gd name="T38" fmla="*/ 57 w 63"/>
                  <a:gd name="T39" fmla="*/ 49 h 63"/>
                  <a:gd name="T40" fmla="*/ 53 w 63"/>
                  <a:gd name="T41" fmla="*/ 55 h 63"/>
                  <a:gd name="T42" fmla="*/ 49 w 63"/>
                  <a:gd name="T43" fmla="*/ 59 h 63"/>
                  <a:gd name="T44" fmla="*/ 44 w 63"/>
                  <a:gd name="T45" fmla="*/ 61 h 63"/>
                  <a:gd name="T46" fmla="*/ 38 w 63"/>
                  <a:gd name="T47" fmla="*/ 63 h 63"/>
                  <a:gd name="T48" fmla="*/ 32 w 63"/>
                  <a:gd name="T49" fmla="*/ 63 h 63"/>
                  <a:gd name="T50" fmla="*/ 26 w 63"/>
                  <a:gd name="T51" fmla="*/ 63 h 63"/>
                  <a:gd name="T52" fmla="*/ 20 w 63"/>
                  <a:gd name="T53" fmla="*/ 61 h 63"/>
                  <a:gd name="T54" fmla="*/ 14 w 63"/>
                  <a:gd name="T55" fmla="*/ 59 h 63"/>
                  <a:gd name="T56" fmla="*/ 10 w 63"/>
                  <a:gd name="T57" fmla="*/ 55 h 63"/>
                  <a:gd name="T58" fmla="*/ 4 w 63"/>
                  <a:gd name="T59" fmla="*/ 49 h 63"/>
                  <a:gd name="T60" fmla="*/ 2 w 63"/>
                  <a:gd name="T61" fmla="*/ 43 h 63"/>
                  <a:gd name="T62" fmla="*/ 0 w 63"/>
                  <a:gd name="T63" fmla="*/ 39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4" y="61"/>
                    </a:lnTo>
                    <a:lnTo>
                      <a:pt x="38" y="63"/>
                    </a:lnTo>
                    <a:lnTo>
                      <a:pt x="32" y="63"/>
                    </a:lnTo>
                    <a:lnTo>
                      <a:pt x="26" y="63"/>
                    </a:lnTo>
                    <a:lnTo>
                      <a:pt x="20" y="61"/>
                    </a:lnTo>
                    <a:lnTo>
                      <a:pt x="14" y="59"/>
                    </a:lnTo>
                    <a:lnTo>
                      <a:pt x="10" y="55"/>
                    </a:lnTo>
                    <a:lnTo>
                      <a:pt x="4" y="49"/>
                    </a:lnTo>
                    <a:lnTo>
                      <a:pt x="2" y="43"/>
                    </a:lnTo>
                    <a:lnTo>
                      <a:pt x="0" y="39"/>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0" name="Freeform 63"/>
              <p:cNvSpPr>
                <a:spLocks/>
              </p:cNvSpPr>
              <p:nvPr/>
            </p:nvSpPr>
            <p:spPr bwMode="auto">
              <a:xfrm>
                <a:off x="3181" y="1508"/>
                <a:ext cx="63" cy="63"/>
              </a:xfrm>
              <a:custGeom>
                <a:avLst/>
                <a:gdLst>
                  <a:gd name="T0" fmla="*/ 0 w 63"/>
                  <a:gd name="T1" fmla="*/ 32 h 63"/>
                  <a:gd name="T2" fmla="*/ 0 w 63"/>
                  <a:gd name="T3" fmla="*/ 32 h 63"/>
                  <a:gd name="T4" fmla="*/ 0 w 63"/>
                  <a:gd name="T5" fmla="*/ 26 h 63"/>
                  <a:gd name="T6" fmla="*/ 2 w 63"/>
                  <a:gd name="T7" fmla="*/ 20 h 63"/>
                  <a:gd name="T8" fmla="*/ 4 w 63"/>
                  <a:gd name="T9" fmla="*/ 14 h 63"/>
                  <a:gd name="T10" fmla="*/ 10 w 63"/>
                  <a:gd name="T11" fmla="*/ 10 h 63"/>
                  <a:gd name="T12" fmla="*/ 14 w 63"/>
                  <a:gd name="T13" fmla="*/ 6 h 63"/>
                  <a:gd name="T14" fmla="*/ 20 w 63"/>
                  <a:gd name="T15" fmla="*/ 2 h 63"/>
                  <a:gd name="T16" fmla="*/ 26 w 63"/>
                  <a:gd name="T17" fmla="*/ 0 h 63"/>
                  <a:gd name="T18" fmla="*/ 32 w 63"/>
                  <a:gd name="T19" fmla="*/ 0 h 63"/>
                  <a:gd name="T20" fmla="*/ 38 w 63"/>
                  <a:gd name="T21" fmla="*/ 0 h 63"/>
                  <a:gd name="T22" fmla="*/ 44 w 63"/>
                  <a:gd name="T23" fmla="*/ 2 h 63"/>
                  <a:gd name="T24" fmla="*/ 49 w 63"/>
                  <a:gd name="T25" fmla="*/ 6 h 63"/>
                  <a:gd name="T26" fmla="*/ 53 w 63"/>
                  <a:gd name="T27" fmla="*/ 10 h 63"/>
                  <a:gd name="T28" fmla="*/ 57 w 63"/>
                  <a:gd name="T29" fmla="*/ 14 h 63"/>
                  <a:gd name="T30" fmla="*/ 61 w 63"/>
                  <a:gd name="T31" fmla="*/ 20 h 63"/>
                  <a:gd name="T32" fmla="*/ 63 w 63"/>
                  <a:gd name="T33" fmla="*/ 26 h 63"/>
                  <a:gd name="T34" fmla="*/ 63 w 63"/>
                  <a:gd name="T35" fmla="*/ 32 h 63"/>
                  <a:gd name="T36" fmla="*/ 63 w 63"/>
                  <a:gd name="T37" fmla="*/ 39 h 63"/>
                  <a:gd name="T38" fmla="*/ 61 w 63"/>
                  <a:gd name="T39" fmla="*/ 43 h 63"/>
                  <a:gd name="T40" fmla="*/ 57 w 63"/>
                  <a:gd name="T41" fmla="*/ 49 h 63"/>
                  <a:gd name="T42" fmla="*/ 53 w 63"/>
                  <a:gd name="T43" fmla="*/ 55 h 63"/>
                  <a:gd name="T44" fmla="*/ 49 w 63"/>
                  <a:gd name="T45" fmla="*/ 59 h 63"/>
                  <a:gd name="T46" fmla="*/ 44 w 63"/>
                  <a:gd name="T47" fmla="*/ 61 h 63"/>
                  <a:gd name="T48" fmla="*/ 38 w 63"/>
                  <a:gd name="T49" fmla="*/ 63 h 63"/>
                  <a:gd name="T50" fmla="*/ 32 w 63"/>
                  <a:gd name="T51" fmla="*/ 63 h 63"/>
                  <a:gd name="T52" fmla="*/ 26 w 63"/>
                  <a:gd name="T53" fmla="*/ 63 h 63"/>
                  <a:gd name="T54" fmla="*/ 20 w 63"/>
                  <a:gd name="T55" fmla="*/ 61 h 63"/>
                  <a:gd name="T56" fmla="*/ 14 w 63"/>
                  <a:gd name="T57" fmla="*/ 59 h 63"/>
                  <a:gd name="T58" fmla="*/ 10 w 63"/>
                  <a:gd name="T59" fmla="*/ 55 h 63"/>
                  <a:gd name="T60" fmla="*/ 4 w 63"/>
                  <a:gd name="T61" fmla="*/ 49 h 63"/>
                  <a:gd name="T62" fmla="*/ 2 w 63"/>
                  <a:gd name="T63" fmla="*/ 43 h 63"/>
                  <a:gd name="T64" fmla="*/ 0 w 63"/>
                  <a:gd name="T65" fmla="*/ 39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20"/>
                    </a:lnTo>
                    <a:lnTo>
                      <a:pt x="4" y="14"/>
                    </a:lnTo>
                    <a:lnTo>
                      <a:pt x="10"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4" y="61"/>
                    </a:lnTo>
                    <a:lnTo>
                      <a:pt x="38" y="63"/>
                    </a:lnTo>
                    <a:lnTo>
                      <a:pt x="32" y="63"/>
                    </a:lnTo>
                    <a:lnTo>
                      <a:pt x="26" y="63"/>
                    </a:lnTo>
                    <a:lnTo>
                      <a:pt x="20" y="61"/>
                    </a:lnTo>
                    <a:lnTo>
                      <a:pt x="14" y="59"/>
                    </a:lnTo>
                    <a:lnTo>
                      <a:pt x="10" y="55"/>
                    </a:lnTo>
                    <a:lnTo>
                      <a:pt x="4" y="49"/>
                    </a:lnTo>
                    <a:lnTo>
                      <a:pt x="2" y="43"/>
                    </a:lnTo>
                    <a:lnTo>
                      <a:pt x="0"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1" name="Freeform 64"/>
              <p:cNvSpPr>
                <a:spLocks/>
              </p:cNvSpPr>
              <p:nvPr/>
            </p:nvSpPr>
            <p:spPr bwMode="auto">
              <a:xfrm>
                <a:off x="3309" y="1522"/>
                <a:ext cx="65" cy="65"/>
              </a:xfrm>
              <a:custGeom>
                <a:avLst/>
                <a:gdLst>
                  <a:gd name="T0" fmla="*/ 65 w 65"/>
                  <a:gd name="T1" fmla="*/ 33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3 h 65"/>
                  <a:gd name="T34" fmla="*/ 0 w 65"/>
                  <a:gd name="T35" fmla="*/ 27 h 65"/>
                  <a:gd name="T36" fmla="*/ 2 w 65"/>
                  <a:gd name="T37" fmla="*/ 20 h 65"/>
                  <a:gd name="T38" fmla="*/ 6 w 65"/>
                  <a:gd name="T39" fmla="*/ 16 h 65"/>
                  <a:gd name="T40" fmla="*/ 10 w 65"/>
                  <a:gd name="T41" fmla="*/ 10 h 65"/>
                  <a:gd name="T42" fmla="*/ 14 w 65"/>
                  <a:gd name="T43" fmla="*/ 6 h 65"/>
                  <a:gd name="T44" fmla="*/ 20 w 65"/>
                  <a:gd name="T45" fmla="*/ 4 h 65"/>
                  <a:gd name="T46" fmla="*/ 26 w 65"/>
                  <a:gd name="T47" fmla="*/ 2 h 65"/>
                  <a:gd name="T48" fmla="*/ 32 w 65"/>
                  <a:gd name="T49" fmla="*/ 0 h 65"/>
                  <a:gd name="T50" fmla="*/ 40 w 65"/>
                  <a:gd name="T51" fmla="*/ 2 h 65"/>
                  <a:gd name="T52" fmla="*/ 45 w 65"/>
                  <a:gd name="T53" fmla="*/ 4 h 65"/>
                  <a:gd name="T54" fmla="*/ 51 w 65"/>
                  <a:gd name="T55" fmla="*/ 6 h 65"/>
                  <a:gd name="T56" fmla="*/ 55 w 65"/>
                  <a:gd name="T57" fmla="*/ 10 h 65"/>
                  <a:gd name="T58" fmla="*/ 59 w 65"/>
                  <a:gd name="T59" fmla="*/ 16 h 65"/>
                  <a:gd name="T60" fmla="*/ 61 w 65"/>
                  <a:gd name="T61" fmla="*/ 20 h 65"/>
                  <a:gd name="T62" fmla="*/ 63 w 65"/>
                  <a:gd name="T63" fmla="*/ 27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20"/>
                    </a:lnTo>
                    <a:lnTo>
                      <a:pt x="6" y="16"/>
                    </a:lnTo>
                    <a:lnTo>
                      <a:pt x="10" y="10"/>
                    </a:lnTo>
                    <a:lnTo>
                      <a:pt x="14" y="6"/>
                    </a:lnTo>
                    <a:lnTo>
                      <a:pt x="20" y="4"/>
                    </a:lnTo>
                    <a:lnTo>
                      <a:pt x="26" y="2"/>
                    </a:lnTo>
                    <a:lnTo>
                      <a:pt x="32" y="0"/>
                    </a:lnTo>
                    <a:lnTo>
                      <a:pt x="40" y="2"/>
                    </a:lnTo>
                    <a:lnTo>
                      <a:pt x="45" y="4"/>
                    </a:lnTo>
                    <a:lnTo>
                      <a:pt x="51" y="6"/>
                    </a:lnTo>
                    <a:lnTo>
                      <a:pt x="55" y="10"/>
                    </a:lnTo>
                    <a:lnTo>
                      <a:pt x="59" y="16"/>
                    </a:lnTo>
                    <a:lnTo>
                      <a:pt x="61" y="20"/>
                    </a:lnTo>
                    <a:lnTo>
                      <a:pt x="63" y="27"/>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2" name="Freeform 65"/>
              <p:cNvSpPr>
                <a:spLocks/>
              </p:cNvSpPr>
              <p:nvPr/>
            </p:nvSpPr>
            <p:spPr bwMode="auto">
              <a:xfrm>
                <a:off x="3309" y="1522"/>
                <a:ext cx="65" cy="65"/>
              </a:xfrm>
              <a:custGeom>
                <a:avLst/>
                <a:gdLst>
                  <a:gd name="T0" fmla="*/ 65 w 65"/>
                  <a:gd name="T1" fmla="*/ 33 h 65"/>
                  <a:gd name="T2" fmla="*/ 65 w 65"/>
                  <a:gd name="T3" fmla="*/ 33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3 h 65"/>
                  <a:gd name="T36" fmla="*/ 0 w 65"/>
                  <a:gd name="T37" fmla="*/ 27 h 65"/>
                  <a:gd name="T38" fmla="*/ 2 w 65"/>
                  <a:gd name="T39" fmla="*/ 20 h 65"/>
                  <a:gd name="T40" fmla="*/ 6 w 65"/>
                  <a:gd name="T41" fmla="*/ 16 h 65"/>
                  <a:gd name="T42" fmla="*/ 10 w 65"/>
                  <a:gd name="T43" fmla="*/ 10 h 65"/>
                  <a:gd name="T44" fmla="*/ 14 w 65"/>
                  <a:gd name="T45" fmla="*/ 6 h 65"/>
                  <a:gd name="T46" fmla="*/ 20 w 65"/>
                  <a:gd name="T47" fmla="*/ 4 h 65"/>
                  <a:gd name="T48" fmla="*/ 26 w 65"/>
                  <a:gd name="T49" fmla="*/ 2 h 65"/>
                  <a:gd name="T50" fmla="*/ 32 w 65"/>
                  <a:gd name="T51" fmla="*/ 0 h 65"/>
                  <a:gd name="T52" fmla="*/ 40 w 65"/>
                  <a:gd name="T53" fmla="*/ 2 h 65"/>
                  <a:gd name="T54" fmla="*/ 45 w 65"/>
                  <a:gd name="T55" fmla="*/ 4 h 65"/>
                  <a:gd name="T56" fmla="*/ 51 w 65"/>
                  <a:gd name="T57" fmla="*/ 6 h 65"/>
                  <a:gd name="T58" fmla="*/ 55 w 65"/>
                  <a:gd name="T59" fmla="*/ 10 h 65"/>
                  <a:gd name="T60" fmla="*/ 59 w 65"/>
                  <a:gd name="T61" fmla="*/ 16 h 65"/>
                  <a:gd name="T62" fmla="*/ 61 w 65"/>
                  <a:gd name="T63" fmla="*/ 20 h 65"/>
                  <a:gd name="T64" fmla="*/ 63 w 65"/>
                  <a:gd name="T65" fmla="*/ 27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20"/>
                    </a:lnTo>
                    <a:lnTo>
                      <a:pt x="6" y="16"/>
                    </a:lnTo>
                    <a:lnTo>
                      <a:pt x="10" y="10"/>
                    </a:lnTo>
                    <a:lnTo>
                      <a:pt x="14" y="6"/>
                    </a:lnTo>
                    <a:lnTo>
                      <a:pt x="20" y="4"/>
                    </a:lnTo>
                    <a:lnTo>
                      <a:pt x="26" y="2"/>
                    </a:lnTo>
                    <a:lnTo>
                      <a:pt x="32" y="0"/>
                    </a:lnTo>
                    <a:lnTo>
                      <a:pt x="40" y="2"/>
                    </a:lnTo>
                    <a:lnTo>
                      <a:pt x="45" y="4"/>
                    </a:lnTo>
                    <a:lnTo>
                      <a:pt x="51" y="6"/>
                    </a:lnTo>
                    <a:lnTo>
                      <a:pt x="55" y="10"/>
                    </a:lnTo>
                    <a:lnTo>
                      <a:pt x="59" y="16"/>
                    </a:lnTo>
                    <a:lnTo>
                      <a:pt x="61" y="20"/>
                    </a:lnTo>
                    <a:lnTo>
                      <a:pt x="63" y="27"/>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3" name="Freeform 66"/>
              <p:cNvSpPr>
                <a:spLocks/>
              </p:cNvSpPr>
              <p:nvPr/>
            </p:nvSpPr>
            <p:spPr bwMode="auto">
              <a:xfrm>
                <a:off x="3323" y="1475"/>
                <a:ext cx="65" cy="65"/>
              </a:xfrm>
              <a:custGeom>
                <a:avLst/>
                <a:gdLst>
                  <a:gd name="T0" fmla="*/ 0 w 65"/>
                  <a:gd name="T1" fmla="*/ 33 h 65"/>
                  <a:gd name="T2" fmla="*/ 0 w 65"/>
                  <a:gd name="T3" fmla="*/ 25 h 65"/>
                  <a:gd name="T4" fmla="*/ 2 w 65"/>
                  <a:gd name="T5" fmla="*/ 19 h 65"/>
                  <a:gd name="T6" fmla="*/ 6 w 65"/>
                  <a:gd name="T7" fmla="*/ 15 h 65"/>
                  <a:gd name="T8" fmla="*/ 10 w 65"/>
                  <a:gd name="T9" fmla="*/ 9 h 65"/>
                  <a:gd name="T10" fmla="*/ 14 w 65"/>
                  <a:gd name="T11" fmla="*/ 6 h 65"/>
                  <a:gd name="T12" fmla="*/ 20 w 65"/>
                  <a:gd name="T13" fmla="*/ 4 h 65"/>
                  <a:gd name="T14" fmla="*/ 26 w 65"/>
                  <a:gd name="T15" fmla="*/ 2 h 65"/>
                  <a:gd name="T16" fmla="*/ 31 w 65"/>
                  <a:gd name="T17" fmla="*/ 0 h 65"/>
                  <a:gd name="T18" fmla="*/ 39 w 65"/>
                  <a:gd name="T19" fmla="*/ 2 h 65"/>
                  <a:gd name="T20" fmla="*/ 45 w 65"/>
                  <a:gd name="T21" fmla="*/ 4 h 65"/>
                  <a:gd name="T22" fmla="*/ 51 w 65"/>
                  <a:gd name="T23" fmla="*/ 6 h 65"/>
                  <a:gd name="T24" fmla="*/ 55 w 65"/>
                  <a:gd name="T25" fmla="*/ 9 h 65"/>
                  <a:gd name="T26" fmla="*/ 59 w 65"/>
                  <a:gd name="T27" fmla="*/ 15 h 65"/>
                  <a:gd name="T28" fmla="*/ 63 w 65"/>
                  <a:gd name="T29" fmla="*/ 19 h 65"/>
                  <a:gd name="T30" fmla="*/ 63 w 65"/>
                  <a:gd name="T31" fmla="*/ 25 h 65"/>
                  <a:gd name="T32" fmla="*/ 65 w 65"/>
                  <a:gd name="T33" fmla="*/ 33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1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5"/>
                    </a:lnTo>
                    <a:lnTo>
                      <a:pt x="10" y="9"/>
                    </a:lnTo>
                    <a:lnTo>
                      <a:pt x="14" y="6"/>
                    </a:lnTo>
                    <a:lnTo>
                      <a:pt x="20" y="4"/>
                    </a:lnTo>
                    <a:lnTo>
                      <a:pt x="26" y="2"/>
                    </a:lnTo>
                    <a:lnTo>
                      <a:pt x="31" y="0"/>
                    </a:lnTo>
                    <a:lnTo>
                      <a:pt x="39" y="2"/>
                    </a:lnTo>
                    <a:lnTo>
                      <a:pt x="45" y="4"/>
                    </a:lnTo>
                    <a:lnTo>
                      <a:pt x="51" y="6"/>
                    </a:lnTo>
                    <a:lnTo>
                      <a:pt x="55" y="9"/>
                    </a:lnTo>
                    <a:lnTo>
                      <a:pt x="59" y="15"/>
                    </a:lnTo>
                    <a:lnTo>
                      <a:pt x="63" y="19"/>
                    </a:lnTo>
                    <a:lnTo>
                      <a:pt x="63" y="25"/>
                    </a:lnTo>
                    <a:lnTo>
                      <a:pt x="65" y="33"/>
                    </a:lnTo>
                    <a:lnTo>
                      <a:pt x="63" y="39"/>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4" name="Freeform 67"/>
              <p:cNvSpPr>
                <a:spLocks/>
              </p:cNvSpPr>
              <p:nvPr/>
            </p:nvSpPr>
            <p:spPr bwMode="auto">
              <a:xfrm>
                <a:off x="3323" y="1475"/>
                <a:ext cx="65" cy="65"/>
              </a:xfrm>
              <a:custGeom>
                <a:avLst/>
                <a:gdLst>
                  <a:gd name="T0" fmla="*/ 0 w 65"/>
                  <a:gd name="T1" fmla="*/ 33 h 65"/>
                  <a:gd name="T2" fmla="*/ 0 w 65"/>
                  <a:gd name="T3" fmla="*/ 33 h 65"/>
                  <a:gd name="T4" fmla="*/ 0 w 65"/>
                  <a:gd name="T5" fmla="*/ 25 h 65"/>
                  <a:gd name="T6" fmla="*/ 2 w 65"/>
                  <a:gd name="T7" fmla="*/ 19 h 65"/>
                  <a:gd name="T8" fmla="*/ 6 w 65"/>
                  <a:gd name="T9" fmla="*/ 15 h 65"/>
                  <a:gd name="T10" fmla="*/ 10 w 65"/>
                  <a:gd name="T11" fmla="*/ 9 h 65"/>
                  <a:gd name="T12" fmla="*/ 14 w 65"/>
                  <a:gd name="T13" fmla="*/ 6 h 65"/>
                  <a:gd name="T14" fmla="*/ 20 w 65"/>
                  <a:gd name="T15" fmla="*/ 4 h 65"/>
                  <a:gd name="T16" fmla="*/ 26 w 65"/>
                  <a:gd name="T17" fmla="*/ 2 h 65"/>
                  <a:gd name="T18" fmla="*/ 31 w 65"/>
                  <a:gd name="T19" fmla="*/ 0 h 65"/>
                  <a:gd name="T20" fmla="*/ 39 w 65"/>
                  <a:gd name="T21" fmla="*/ 2 h 65"/>
                  <a:gd name="T22" fmla="*/ 45 w 65"/>
                  <a:gd name="T23" fmla="*/ 4 h 65"/>
                  <a:gd name="T24" fmla="*/ 51 w 65"/>
                  <a:gd name="T25" fmla="*/ 6 h 65"/>
                  <a:gd name="T26" fmla="*/ 55 w 65"/>
                  <a:gd name="T27" fmla="*/ 9 h 65"/>
                  <a:gd name="T28" fmla="*/ 59 w 65"/>
                  <a:gd name="T29" fmla="*/ 15 h 65"/>
                  <a:gd name="T30" fmla="*/ 63 w 65"/>
                  <a:gd name="T31" fmla="*/ 19 h 65"/>
                  <a:gd name="T32" fmla="*/ 63 w 65"/>
                  <a:gd name="T33" fmla="*/ 25 h 65"/>
                  <a:gd name="T34" fmla="*/ 65 w 65"/>
                  <a:gd name="T35" fmla="*/ 33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1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5"/>
                    </a:lnTo>
                    <a:lnTo>
                      <a:pt x="10" y="9"/>
                    </a:lnTo>
                    <a:lnTo>
                      <a:pt x="14" y="6"/>
                    </a:lnTo>
                    <a:lnTo>
                      <a:pt x="20" y="4"/>
                    </a:lnTo>
                    <a:lnTo>
                      <a:pt x="26" y="2"/>
                    </a:lnTo>
                    <a:lnTo>
                      <a:pt x="31" y="0"/>
                    </a:lnTo>
                    <a:lnTo>
                      <a:pt x="39" y="2"/>
                    </a:lnTo>
                    <a:lnTo>
                      <a:pt x="45" y="4"/>
                    </a:lnTo>
                    <a:lnTo>
                      <a:pt x="51" y="6"/>
                    </a:lnTo>
                    <a:lnTo>
                      <a:pt x="55" y="9"/>
                    </a:lnTo>
                    <a:lnTo>
                      <a:pt x="59" y="15"/>
                    </a:lnTo>
                    <a:lnTo>
                      <a:pt x="63" y="19"/>
                    </a:lnTo>
                    <a:lnTo>
                      <a:pt x="63" y="25"/>
                    </a:lnTo>
                    <a:lnTo>
                      <a:pt x="65" y="33"/>
                    </a:lnTo>
                    <a:lnTo>
                      <a:pt x="63" y="39"/>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5" name="Freeform 68"/>
              <p:cNvSpPr>
                <a:spLocks/>
              </p:cNvSpPr>
              <p:nvPr/>
            </p:nvSpPr>
            <p:spPr bwMode="auto">
              <a:xfrm>
                <a:off x="3317" y="1557"/>
                <a:ext cx="65" cy="65"/>
              </a:xfrm>
              <a:custGeom>
                <a:avLst/>
                <a:gdLst>
                  <a:gd name="T0" fmla="*/ 0 w 65"/>
                  <a:gd name="T1" fmla="*/ 32 h 65"/>
                  <a:gd name="T2" fmla="*/ 2 w 65"/>
                  <a:gd name="T3" fmla="*/ 26 h 65"/>
                  <a:gd name="T4" fmla="*/ 4 w 65"/>
                  <a:gd name="T5" fmla="*/ 20 h 65"/>
                  <a:gd name="T6" fmla="*/ 6 w 65"/>
                  <a:gd name="T7" fmla="*/ 14 h 65"/>
                  <a:gd name="T8" fmla="*/ 10 w 65"/>
                  <a:gd name="T9" fmla="*/ 10 h 65"/>
                  <a:gd name="T10" fmla="*/ 16 w 65"/>
                  <a:gd name="T11" fmla="*/ 6 h 65"/>
                  <a:gd name="T12" fmla="*/ 22 w 65"/>
                  <a:gd name="T13" fmla="*/ 2 h 65"/>
                  <a:gd name="T14" fmla="*/ 26 w 65"/>
                  <a:gd name="T15" fmla="*/ 0 h 65"/>
                  <a:gd name="T16" fmla="*/ 34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2 h 65"/>
                  <a:gd name="T34" fmla="*/ 65 w 65"/>
                  <a:gd name="T35" fmla="*/ 40 h 65"/>
                  <a:gd name="T36" fmla="*/ 63 w 65"/>
                  <a:gd name="T37" fmla="*/ 46 h 65"/>
                  <a:gd name="T38" fmla="*/ 59 w 65"/>
                  <a:gd name="T39" fmla="*/ 51 h 65"/>
                  <a:gd name="T40" fmla="*/ 55 w 65"/>
                  <a:gd name="T41" fmla="*/ 55 h 65"/>
                  <a:gd name="T42" fmla="*/ 51 w 65"/>
                  <a:gd name="T43" fmla="*/ 59 h 65"/>
                  <a:gd name="T44" fmla="*/ 45 w 65"/>
                  <a:gd name="T45" fmla="*/ 61 h 65"/>
                  <a:gd name="T46" fmla="*/ 39 w 65"/>
                  <a:gd name="T47" fmla="*/ 63 h 65"/>
                  <a:gd name="T48" fmla="*/ 34 w 65"/>
                  <a:gd name="T49" fmla="*/ 65 h 65"/>
                  <a:gd name="T50" fmla="*/ 26 w 65"/>
                  <a:gd name="T51" fmla="*/ 63 h 65"/>
                  <a:gd name="T52" fmla="*/ 22 w 65"/>
                  <a:gd name="T53" fmla="*/ 61 h 65"/>
                  <a:gd name="T54" fmla="*/ 16 w 65"/>
                  <a:gd name="T55" fmla="*/ 59 h 65"/>
                  <a:gd name="T56" fmla="*/ 10 w 65"/>
                  <a:gd name="T57" fmla="*/ 55 h 65"/>
                  <a:gd name="T58" fmla="*/ 6 w 65"/>
                  <a:gd name="T59" fmla="*/ 51 h 65"/>
                  <a:gd name="T60" fmla="*/ 4 w 65"/>
                  <a:gd name="T61" fmla="*/ 46 h 65"/>
                  <a:gd name="T62" fmla="*/ 2 w 65"/>
                  <a:gd name="T63" fmla="*/ 40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10" y="10"/>
                    </a:lnTo>
                    <a:lnTo>
                      <a:pt x="16" y="6"/>
                    </a:lnTo>
                    <a:lnTo>
                      <a:pt x="22" y="2"/>
                    </a:lnTo>
                    <a:lnTo>
                      <a:pt x="26" y="0"/>
                    </a:lnTo>
                    <a:lnTo>
                      <a:pt x="34" y="0"/>
                    </a:lnTo>
                    <a:lnTo>
                      <a:pt x="39" y="0"/>
                    </a:lnTo>
                    <a:lnTo>
                      <a:pt x="45"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5" y="61"/>
                    </a:lnTo>
                    <a:lnTo>
                      <a:pt x="39" y="63"/>
                    </a:lnTo>
                    <a:lnTo>
                      <a:pt x="34" y="65"/>
                    </a:lnTo>
                    <a:lnTo>
                      <a:pt x="26" y="63"/>
                    </a:lnTo>
                    <a:lnTo>
                      <a:pt x="22" y="61"/>
                    </a:lnTo>
                    <a:lnTo>
                      <a:pt x="16" y="59"/>
                    </a:lnTo>
                    <a:lnTo>
                      <a:pt x="10" y="55"/>
                    </a:lnTo>
                    <a:lnTo>
                      <a:pt x="6" y="51"/>
                    </a:lnTo>
                    <a:lnTo>
                      <a:pt x="4" y="46"/>
                    </a:lnTo>
                    <a:lnTo>
                      <a:pt x="2"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6" name="Freeform 69"/>
              <p:cNvSpPr>
                <a:spLocks/>
              </p:cNvSpPr>
              <p:nvPr/>
            </p:nvSpPr>
            <p:spPr bwMode="auto">
              <a:xfrm>
                <a:off x="3317" y="1557"/>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10 w 65"/>
                  <a:gd name="T11" fmla="*/ 10 h 65"/>
                  <a:gd name="T12" fmla="*/ 16 w 65"/>
                  <a:gd name="T13" fmla="*/ 6 h 65"/>
                  <a:gd name="T14" fmla="*/ 22 w 65"/>
                  <a:gd name="T15" fmla="*/ 2 h 65"/>
                  <a:gd name="T16" fmla="*/ 26 w 65"/>
                  <a:gd name="T17" fmla="*/ 0 h 65"/>
                  <a:gd name="T18" fmla="*/ 34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2 h 65"/>
                  <a:gd name="T36" fmla="*/ 65 w 65"/>
                  <a:gd name="T37" fmla="*/ 40 h 65"/>
                  <a:gd name="T38" fmla="*/ 63 w 65"/>
                  <a:gd name="T39" fmla="*/ 46 h 65"/>
                  <a:gd name="T40" fmla="*/ 59 w 65"/>
                  <a:gd name="T41" fmla="*/ 51 h 65"/>
                  <a:gd name="T42" fmla="*/ 55 w 65"/>
                  <a:gd name="T43" fmla="*/ 55 h 65"/>
                  <a:gd name="T44" fmla="*/ 51 w 65"/>
                  <a:gd name="T45" fmla="*/ 59 h 65"/>
                  <a:gd name="T46" fmla="*/ 45 w 65"/>
                  <a:gd name="T47" fmla="*/ 61 h 65"/>
                  <a:gd name="T48" fmla="*/ 39 w 65"/>
                  <a:gd name="T49" fmla="*/ 63 h 65"/>
                  <a:gd name="T50" fmla="*/ 34 w 65"/>
                  <a:gd name="T51" fmla="*/ 65 h 65"/>
                  <a:gd name="T52" fmla="*/ 26 w 65"/>
                  <a:gd name="T53" fmla="*/ 63 h 65"/>
                  <a:gd name="T54" fmla="*/ 22 w 65"/>
                  <a:gd name="T55" fmla="*/ 61 h 65"/>
                  <a:gd name="T56" fmla="*/ 16 w 65"/>
                  <a:gd name="T57" fmla="*/ 59 h 65"/>
                  <a:gd name="T58" fmla="*/ 10 w 65"/>
                  <a:gd name="T59" fmla="*/ 55 h 65"/>
                  <a:gd name="T60" fmla="*/ 6 w 65"/>
                  <a:gd name="T61" fmla="*/ 51 h 65"/>
                  <a:gd name="T62" fmla="*/ 4 w 65"/>
                  <a:gd name="T63" fmla="*/ 46 h 65"/>
                  <a:gd name="T64" fmla="*/ 2 w 65"/>
                  <a:gd name="T65" fmla="*/ 40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10" y="10"/>
                    </a:lnTo>
                    <a:lnTo>
                      <a:pt x="16" y="6"/>
                    </a:lnTo>
                    <a:lnTo>
                      <a:pt x="22" y="2"/>
                    </a:lnTo>
                    <a:lnTo>
                      <a:pt x="26" y="0"/>
                    </a:lnTo>
                    <a:lnTo>
                      <a:pt x="34" y="0"/>
                    </a:lnTo>
                    <a:lnTo>
                      <a:pt x="39" y="0"/>
                    </a:lnTo>
                    <a:lnTo>
                      <a:pt x="45"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5" y="61"/>
                    </a:lnTo>
                    <a:lnTo>
                      <a:pt x="39" y="63"/>
                    </a:lnTo>
                    <a:lnTo>
                      <a:pt x="34" y="65"/>
                    </a:lnTo>
                    <a:lnTo>
                      <a:pt x="26" y="63"/>
                    </a:lnTo>
                    <a:lnTo>
                      <a:pt x="22" y="61"/>
                    </a:lnTo>
                    <a:lnTo>
                      <a:pt x="16" y="59"/>
                    </a:lnTo>
                    <a:lnTo>
                      <a:pt x="10" y="55"/>
                    </a:lnTo>
                    <a:lnTo>
                      <a:pt x="6" y="51"/>
                    </a:lnTo>
                    <a:lnTo>
                      <a:pt x="4" y="46"/>
                    </a:lnTo>
                    <a:lnTo>
                      <a:pt x="2"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7" name="Freeform 70"/>
              <p:cNvSpPr>
                <a:spLocks/>
              </p:cNvSpPr>
              <p:nvPr/>
            </p:nvSpPr>
            <p:spPr bwMode="auto">
              <a:xfrm>
                <a:off x="3209" y="1559"/>
                <a:ext cx="65" cy="65"/>
              </a:xfrm>
              <a:custGeom>
                <a:avLst/>
                <a:gdLst>
                  <a:gd name="T0" fmla="*/ 65 w 65"/>
                  <a:gd name="T1" fmla="*/ 32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1 h 65"/>
                  <a:gd name="T14" fmla="*/ 39 w 65"/>
                  <a:gd name="T15" fmla="*/ 63 h 65"/>
                  <a:gd name="T16" fmla="*/ 33 w 65"/>
                  <a:gd name="T17" fmla="*/ 65 h 65"/>
                  <a:gd name="T18" fmla="*/ 25 w 65"/>
                  <a:gd name="T19" fmla="*/ 63 h 65"/>
                  <a:gd name="T20" fmla="*/ 19 w 65"/>
                  <a:gd name="T21" fmla="*/ 61 h 65"/>
                  <a:gd name="T22" fmla="*/ 16 w 65"/>
                  <a:gd name="T23" fmla="*/ 59 h 65"/>
                  <a:gd name="T24" fmla="*/ 10 w 65"/>
                  <a:gd name="T25" fmla="*/ 55 h 65"/>
                  <a:gd name="T26" fmla="*/ 6 w 65"/>
                  <a:gd name="T27" fmla="*/ 51 h 65"/>
                  <a:gd name="T28" fmla="*/ 4 w 65"/>
                  <a:gd name="T29" fmla="*/ 46 h 65"/>
                  <a:gd name="T30" fmla="*/ 2 w 65"/>
                  <a:gd name="T31" fmla="*/ 40 h 65"/>
                  <a:gd name="T32" fmla="*/ 0 w 65"/>
                  <a:gd name="T33" fmla="*/ 32 h 65"/>
                  <a:gd name="T34" fmla="*/ 2 w 65"/>
                  <a:gd name="T35" fmla="*/ 26 h 65"/>
                  <a:gd name="T36" fmla="*/ 4 w 65"/>
                  <a:gd name="T37" fmla="*/ 20 h 65"/>
                  <a:gd name="T38" fmla="*/ 6 w 65"/>
                  <a:gd name="T39" fmla="*/ 14 h 65"/>
                  <a:gd name="T40" fmla="*/ 10 w 65"/>
                  <a:gd name="T41" fmla="*/ 10 h 65"/>
                  <a:gd name="T42" fmla="*/ 16 w 65"/>
                  <a:gd name="T43" fmla="*/ 6 h 65"/>
                  <a:gd name="T44" fmla="*/ 19 w 65"/>
                  <a:gd name="T45" fmla="*/ 2 h 65"/>
                  <a:gd name="T46" fmla="*/ 25 w 65"/>
                  <a:gd name="T47" fmla="*/ 0 h 65"/>
                  <a:gd name="T48" fmla="*/ 33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40"/>
                    </a:lnTo>
                    <a:lnTo>
                      <a:pt x="63" y="46"/>
                    </a:lnTo>
                    <a:lnTo>
                      <a:pt x="59" y="51"/>
                    </a:lnTo>
                    <a:lnTo>
                      <a:pt x="55" y="55"/>
                    </a:lnTo>
                    <a:lnTo>
                      <a:pt x="51" y="59"/>
                    </a:lnTo>
                    <a:lnTo>
                      <a:pt x="45" y="61"/>
                    </a:lnTo>
                    <a:lnTo>
                      <a:pt x="39" y="63"/>
                    </a:lnTo>
                    <a:lnTo>
                      <a:pt x="33" y="65"/>
                    </a:lnTo>
                    <a:lnTo>
                      <a:pt x="25" y="63"/>
                    </a:lnTo>
                    <a:lnTo>
                      <a:pt x="19" y="61"/>
                    </a:lnTo>
                    <a:lnTo>
                      <a:pt x="16" y="59"/>
                    </a:lnTo>
                    <a:lnTo>
                      <a:pt x="10" y="55"/>
                    </a:lnTo>
                    <a:lnTo>
                      <a:pt x="6" y="51"/>
                    </a:lnTo>
                    <a:lnTo>
                      <a:pt x="4" y="46"/>
                    </a:lnTo>
                    <a:lnTo>
                      <a:pt x="2" y="40"/>
                    </a:lnTo>
                    <a:lnTo>
                      <a:pt x="0" y="32"/>
                    </a:lnTo>
                    <a:lnTo>
                      <a:pt x="2" y="26"/>
                    </a:lnTo>
                    <a:lnTo>
                      <a:pt x="4" y="20"/>
                    </a:lnTo>
                    <a:lnTo>
                      <a:pt x="6" y="14"/>
                    </a:lnTo>
                    <a:lnTo>
                      <a:pt x="10" y="10"/>
                    </a:lnTo>
                    <a:lnTo>
                      <a:pt x="16" y="6"/>
                    </a:lnTo>
                    <a:lnTo>
                      <a:pt x="19" y="2"/>
                    </a:lnTo>
                    <a:lnTo>
                      <a:pt x="25" y="0"/>
                    </a:lnTo>
                    <a:lnTo>
                      <a:pt x="33" y="0"/>
                    </a:lnTo>
                    <a:lnTo>
                      <a:pt x="39" y="0"/>
                    </a:lnTo>
                    <a:lnTo>
                      <a:pt x="45" y="2"/>
                    </a:lnTo>
                    <a:lnTo>
                      <a:pt x="51" y="6"/>
                    </a:lnTo>
                    <a:lnTo>
                      <a:pt x="55" y="10"/>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88" name="Freeform 71"/>
              <p:cNvSpPr>
                <a:spLocks/>
              </p:cNvSpPr>
              <p:nvPr/>
            </p:nvSpPr>
            <p:spPr bwMode="auto">
              <a:xfrm>
                <a:off x="3209" y="1559"/>
                <a:ext cx="65" cy="65"/>
              </a:xfrm>
              <a:custGeom>
                <a:avLst/>
                <a:gdLst>
                  <a:gd name="T0" fmla="*/ 65 w 65"/>
                  <a:gd name="T1" fmla="*/ 32 h 65"/>
                  <a:gd name="T2" fmla="*/ 65 w 65"/>
                  <a:gd name="T3" fmla="*/ 32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1 h 65"/>
                  <a:gd name="T16" fmla="*/ 39 w 65"/>
                  <a:gd name="T17" fmla="*/ 63 h 65"/>
                  <a:gd name="T18" fmla="*/ 33 w 65"/>
                  <a:gd name="T19" fmla="*/ 65 h 65"/>
                  <a:gd name="T20" fmla="*/ 25 w 65"/>
                  <a:gd name="T21" fmla="*/ 63 h 65"/>
                  <a:gd name="T22" fmla="*/ 19 w 65"/>
                  <a:gd name="T23" fmla="*/ 61 h 65"/>
                  <a:gd name="T24" fmla="*/ 16 w 65"/>
                  <a:gd name="T25" fmla="*/ 59 h 65"/>
                  <a:gd name="T26" fmla="*/ 10 w 65"/>
                  <a:gd name="T27" fmla="*/ 55 h 65"/>
                  <a:gd name="T28" fmla="*/ 6 w 65"/>
                  <a:gd name="T29" fmla="*/ 51 h 65"/>
                  <a:gd name="T30" fmla="*/ 4 w 65"/>
                  <a:gd name="T31" fmla="*/ 46 h 65"/>
                  <a:gd name="T32" fmla="*/ 2 w 65"/>
                  <a:gd name="T33" fmla="*/ 40 h 65"/>
                  <a:gd name="T34" fmla="*/ 0 w 65"/>
                  <a:gd name="T35" fmla="*/ 32 h 65"/>
                  <a:gd name="T36" fmla="*/ 2 w 65"/>
                  <a:gd name="T37" fmla="*/ 26 h 65"/>
                  <a:gd name="T38" fmla="*/ 4 w 65"/>
                  <a:gd name="T39" fmla="*/ 20 h 65"/>
                  <a:gd name="T40" fmla="*/ 6 w 65"/>
                  <a:gd name="T41" fmla="*/ 14 h 65"/>
                  <a:gd name="T42" fmla="*/ 10 w 65"/>
                  <a:gd name="T43" fmla="*/ 10 h 65"/>
                  <a:gd name="T44" fmla="*/ 16 w 65"/>
                  <a:gd name="T45" fmla="*/ 6 h 65"/>
                  <a:gd name="T46" fmla="*/ 19 w 65"/>
                  <a:gd name="T47" fmla="*/ 2 h 65"/>
                  <a:gd name="T48" fmla="*/ 25 w 65"/>
                  <a:gd name="T49" fmla="*/ 0 h 65"/>
                  <a:gd name="T50" fmla="*/ 33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40"/>
                    </a:lnTo>
                    <a:lnTo>
                      <a:pt x="63" y="46"/>
                    </a:lnTo>
                    <a:lnTo>
                      <a:pt x="59" y="51"/>
                    </a:lnTo>
                    <a:lnTo>
                      <a:pt x="55" y="55"/>
                    </a:lnTo>
                    <a:lnTo>
                      <a:pt x="51" y="59"/>
                    </a:lnTo>
                    <a:lnTo>
                      <a:pt x="45" y="61"/>
                    </a:lnTo>
                    <a:lnTo>
                      <a:pt x="39" y="63"/>
                    </a:lnTo>
                    <a:lnTo>
                      <a:pt x="33" y="65"/>
                    </a:lnTo>
                    <a:lnTo>
                      <a:pt x="25" y="63"/>
                    </a:lnTo>
                    <a:lnTo>
                      <a:pt x="19" y="61"/>
                    </a:lnTo>
                    <a:lnTo>
                      <a:pt x="16" y="59"/>
                    </a:lnTo>
                    <a:lnTo>
                      <a:pt x="10" y="55"/>
                    </a:lnTo>
                    <a:lnTo>
                      <a:pt x="6" y="51"/>
                    </a:lnTo>
                    <a:lnTo>
                      <a:pt x="4" y="46"/>
                    </a:lnTo>
                    <a:lnTo>
                      <a:pt x="2" y="40"/>
                    </a:lnTo>
                    <a:lnTo>
                      <a:pt x="0" y="32"/>
                    </a:lnTo>
                    <a:lnTo>
                      <a:pt x="2" y="26"/>
                    </a:lnTo>
                    <a:lnTo>
                      <a:pt x="4" y="20"/>
                    </a:lnTo>
                    <a:lnTo>
                      <a:pt x="6" y="14"/>
                    </a:lnTo>
                    <a:lnTo>
                      <a:pt x="10" y="10"/>
                    </a:lnTo>
                    <a:lnTo>
                      <a:pt x="16" y="6"/>
                    </a:lnTo>
                    <a:lnTo>
                      <a:pt x="19" y="2"/>
                    </a:lnTo>
                    <a:lnTo>
                      <a:pt x="25" y="0"/>
                    </a:lnTo>
                    <a:lnTo>
                      <a:pt x="33" y="0"/>
                    </a:lnTo>
                    <a:lnTo>
                      <a:pt x="39" y="0"/>
                    </a:lnTo>
                    <a:lnTo>
                      <a:pt x="45" y="2"/>
                    </a:lnTo>
                    <a:lnTo>
                      <a:pt x="51" y="6"/>
                    </a:lnTo>
                    <a:lnTo>
                      <a:pt x="55" y="10"/>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89" name="Freeform 72"/>
              <p:cNvSpPr>
                <a:spLocks/>
              </p:cNvSpPr>
              <p:nvPr/>
            </p:nvSpPr>
            <p:spPr bwMode="auto">
              <a:xfrm>
                <a:off x="3256" y="1479"/>
                <a:ext cx="65" cy="65"/>
              </a:xfrm>
              <a:custGeom>
                <a:avLst/>
                <a:gdLst>
                  <a:gd name="T0" fmla="*/ 0 w 65"/>
                  <a:gd name="T1" fmla="*/ 33 h 65"/>
                  <a:gd name="T2" fmla="*/ 0 w 65"/>
                  <a:gd name="T3" fmla="*/ 25 h 65"/>
                  <a:gd name="T4" fmla="*/ 2 w 65"/>
                  <a:gd name="T5" fmla="*/ 19 h 65"/>
                  <a:gd name="T6" fmla="*/ 6 w 65"/>
                  <a:gd name="T7" fmla="*/ 13 h 65"/>
                  <a:gd name="T8" fmla="*/ 10 w 65"/>
                  <a:gd name="T9" fmla="*/ 9 h 65"/>
                  <a:gd name="T10" fmla="*/ 14 w 65"/>
                  <a:gd name="T11" fmla="*/ 5 h 65"/>
                  <a:gd name="T12" fmla="*/ 20 w 65"/>
                  <a:gd name="T13" fmla="*/ 2 h 65"/>
                  <a:gd name="T14" fmla="*/ 26 w 65"/>
                  <a:gd name="T15" fmla="*/ 2 h 65"/>
                  <a:gd name="T16" fmla="*/ 32 w 65"/>
                  <a:gd name="T17" fmla="*/ 0 h 65"/>
                  <a:gd name="T18" fmla="*/ 39 w 65"/>
                  <a:gd name="T19" fmla="*/ 2 h 65"/>
                  <a:gd name="T20" fmla="*/ 45 w 65"/>
                  <a:gd name="T21" fmla="*/ 2 h 65"/>
                  <a:gd name="T22" fmla="*/ 49 w 65"/>
                  <a:gd name="T23" fmla="*/ 5 h 65"/>
                  <a:gd name="T24" fmla="*/ 55 w 65"/>
                  <a:gd name="T25" fmla="*/ 9 h 65"/>
                  <a:gd name="T26" fmla="*/ 59 w 65"/>
                  <a:gd name="T27" fmla="*/ 13 h 65"/>
                  <a:gd name="T28" fmla="*/ 61 w 65"/>
                  <a:gd name="T29" fmla="*/ 19 h 65"/>
                  <a:gd name="T30" fmla="*/ 63 w 65"/>
                  <a:gd name="T31" fmla="*/ 25 h 65"/>
                  <a:gd name="T32" fmla="*/ 65 w 65"/>
                  <a:gd name="T33" fmla="*/ 33 h 65"/>
                  <a:gd name="T34" fmla="*/ 63 w 65"/>
                  <a:gd name="T35" fmla="*/ 39 h 65"/>
                  <a:gd name="T36" fmla="*/ 61 w 65"/>
                  <a:gd name="T37" fmla="*/ 45 h 65"/>
                  <a:gd name="T38" fmla="*/ 59 w 65"/>
                  <a:gd name="T39" fmla="*/ 51 h 65"/>
                  <a:gd name="T40" fmla="*/ 55 w 65"/>
                  <a:gd name="T41" fmla="*/ 55 h 65"/>
                  <a:gd name="T42" fmla="*/ 49 w 65"/>
                  <a:gd name="T43" fmla="*/ 59 h 65"/>
                  <a:gd name="T44" fmla="*/ 45 w 65"/>
                  <a:gd name="T45" fmla="*/ 63 h 65"/>
                  <a:gd name="T46" fmla="*/ 39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3"/>
                    </a:lnTo>
                    <a:lnTo>
                      <a:pt x="10" y="9"/>
                    </a:lnTo>
                    <a:lnTo>
                      <a:pt x="14" y="5"/>
                    </a:lnTo>
                    <a:lnTo>
                      <a:pt x="20" y="2"/>
                    </a:lnTo>
                    <a:lnTo>
                      <a:pt x="26" y="2"/>
                    </a:lnTo>
                    <a:lnTo>
                      <a:pt x="32" y="0"/>
                    </a:lnTo>
                    <a:lnTo>
                      <a:pt x="39" y="2"/>
                    </a:lnTo>
                    <a:lnTo>
                      <a:pt x="45" y="2"/>
                    </a:lnTo>
                    <a:lnTo>
                      <a:pt x="49" y="5"/>
                    </a:lnTo>
                    <a:lnTo>
                      <a:pt x="55" y="9"/>
                    </a:lnTo>
                    <a:lnTo>
                      <a:pt x="59" y="13"/>
                    </a:lnTo>
                    <a:lnTo>
                      <a:pt x="61" y="19"/>
                    </a:lnTo>
                    <a:lnTo>
                      <a:pt x="63" y="25"/>
                    </a:lnTo>
                    <a:lnTo>
                      <a:pt x="65" y="33"/>
                    </a:lnTo>
                    <a:lnTo>
                      <a:pt x="63" y="39"/>
                    </a:lnTo>
                    <a:lnTo>
                      <a:pt x="61" y="45"/>
                    </a:lnTo>
                    <a:lnTo>
                      <a:pt x="59" y="51"/>
                    </a:lnTo>
                    <a:lnTo>
                      <a:pt x="55" y="55"/>
                    </a:lnTo>
                    <a:lnTo>
                      <a:pt x="49" y="59"/>
                    </a:lnTo>
                    <a:lnTo>
                      <a:pt x="45" y="63"/>
                    </a:lnTo>
                    <a:lnTo>
                      <a:pt x="39" y="63"/>
                    </a:lnTo>
                    <a:lnTo>
                      <a:pt x="32" y="65"/>
                    </a:lnTo>
                    <a:lnTo>
                      <a:pt x="26" y="63"/>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0" name="Freeform 73"/>
              <p:cNvSpPr>
                <a:spLocks/>
              </p:cNvSpPr>
              <p:nvPr/>
            </p:nvSpPr>
            <p:spPr bwMode="auto">
              <a:xfrm>
                <a:off x="3256" y="1479"/>
                <a:ext cx="65" cy="65"/>
              </a:xfrm>
              <a:custGeom>
                <a:avLst/>
                <a:gdLst>
                  <a:gd name="T0" fmla="*/ 0 w 65"/>
                  <a:gd name="T1" fmla="*/ 33 h 65"/>
                  <a:gd name="T2" fmla="*/ 0 w 65"/>
                  <a:gd name="T3" fmla="*/ 33 h 65"/>
                  <a:gd name="T4" fmla="*/ 0 w 65"/>
                  <a:gd name="T5" fmla="*/ 25 h 65"/>
                  <a:gd name="T6" fmla="*/ 2 w 65"/>
                  <a:gd name="T7" fmla="*/ 19 h 65"/>
                  <a:gd name="T8" fmla="*/ 6 w 65"/>
                  <a:gd name="T9" fmla="*/ 13 h 65"/>
                  <a:gd name="T10" fmla="*/ 10 w 65"/>
                  <a:gd name="T11" fmla="*/ 9 h 65"/>
                  <a:gd name="T12" fmla="*/ 14 w 65"/>
                  <a:gd name="T13" fmla="*/ 5 h 65"/>
                  <a:gd name="T14" fmla="*/ 20 w 65"/>
                  <a:gd name="T15" fmla="*/ 2 h 65"/>
                  <a:gd name="T16" fmla="*/ 26 w 65"/>
                  <a:gd name="T17" fmla="*/ 2 h 65"/>
                  <a:gd name="T18" fmla="*/ 32 w 65"/>
                  <a:gd name="T19" fmla="*/ 0 h 65"/>
                  <a:gd name="T20" fmla="*/ 39 w 65"/>
                  <a:gd name="T21" fmla="*/ 2 h 65"/>
                  <a:gd name="T22" fmla="*/ 45 w 65"/>
                  <a:gd name="T23" fmla="*/ 2 h 65"/>
                  <a:gd name="T24" fmla="*/ 49 w 65"/>
                  <a:gd name="T25" fmla="*/ 5 h 65"/>
                  <a:gd name="T26" fmla="*/ 55 w 65"/>
                  <a:gd name="T27" fmla="*/ 9 h 65"/>
                  <a:gd name="T28" fmla="*/ 59 w 65"/>
                  <a:gd name="T29" fmla="*/ 13 h 65"/>
                  <a:gd name="T30" fmla="*/ 61 w 65"/>
                  <a:gd name="T31" fmla="*/ 19 h 65"/>
                  <a:gd name="T32" fmla="*/ 63 w 65"/>
                  <a:gd name="T33" fmla="*/ 25 h 65"/>
                  <a:gd name="T34" fmla="*/ 65 w 65"/>
                  <a:gd name="T35" fmla="*/ 33 h 65"/>
                  <a:gd name="T36" fmla="*/ 63 w 65"/>
                  <a:gd name="T37" fmla="*/ 39 h 65"/>
                  <a:gd name="T38" fmla="*/ 61 w 65"/>
                  <a:gd name="T39" fmla="*/ 45 h 65"/>
                  <a:gd name="T40" fmla="*/ 59 w 65"/>
                  <a:gd name="T41" fmla="*/ 51 h 65"/>
                  <a:gd name="T42" fmla="*/ 55 w 65"/>
                  <a:gd name="T43" fmla="*/ 55 h 65"/>
                  <a:gd name="T44" fmla="*/ 49 w 65"/>
                  <a:gd name="T45" fmla="*/ 59 h 65"/>
                  <a:gd name="T46" fmla="*/ 45 w 65"/>
                  <a:gd name="T47" fmla="*/ 63 h 65"/>
                  <a:gd name="T48" fmla="*/ 39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3"/>
                    </a:lnTo>
                    <a:lnTo>
                      <a:pt x="10" y="9"/>
                    </a:lnTo>
                    <a:lnTo>
                      <a:pt x="14" y="5"/>
                    </a:lnTo>
                    <a:lnTo>
                      <a:pt x="20" y="2"/>
                    </a:lnTo>
                    <a:lnTo>
                      <a:pt x="26" y="2"/>
                    </a:lnTo>
                    <a:lnTo>
                      <a:pt x="32" y="0"/>
                    </a:lnTo>
                    <a:lnTo>
                      <a:pt x="39" y="2"/>
                    </a:lnTo>
                    <a:lnTo>
                      <a:pt x="45" y="2"/>
                    </a:lnTo>
                    <a:lnTo>
                      <a:pt x="49" y="5"/>
                    </a:lnTo>
                    <a:lnTo>
                      <a:pt x="55" y="9"/>
                    </a:lnTo>
                    <a:lnTo>
                      <a:pt x="59" y="13"/>
                    </a:lnTo>
                    <a:lnTo>
                      <a:pt x="61" y="19"/>
                    </a:lnTo>
                    <a:lnTo>
                      <a:pt x="63" y="25"/>
                    </a:lnTo>
                    <a:lnTo>
                      <a:pt x="65" y="33"/>
                    </a:lnTo>
                    <a:lnTo>
                      <a:pt x="63" y="39"/>
                    </a:lnTo>
                    <a:lnTo>
                      <a:pt x="61" y="45"/>
                    </a:lnTo>
                    <a:lnTo>
                      <a:pt x="59" y="51"/>
                    </a:lnTo>
                    <a:lnTo>
                      <a:pt x="55" y="55"/>
                    </a:lnTo>
                    <a:lnTo>
                      <a:pt x="49" y="59"/>
                    </a:lnTo>
                    <a:lnTo>
                      <a:pt x="45" y="63"/>
                    </a:lnTo>
                    <a:lnTo>
                      <a:pt x="39" y="63"/>
                    </a:lnTo>
                    <a:lnTo>
                      <a:pt x="32" y="65"/>
                    </a:lnTo>
                    <a:lnTo>
                      <a:pt x="26" y="63"/>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1" name="Freeform 74"/>
              <p:cNvSpPr>
                <a:spLocks/>
              </p:cNvSpPr>
              <p:nvPr/>
            </p:nvSpPr>
            <p:spPr bwMode="auto">
              <a:xfrm>
                <a:off x="3248" y="1603"/>
                <a:ext cx="65" cy="63"/>
              </a:xfrm>
              <a:custGeom>
                <a:avLst/>
                <a:gdLst>
                  <a:gd name="T0" fmla="*/ 0 w 65"/>
                  <a:gd name="T1" fmla="*/ 31 h 63"/>
                  <a:gd name="T2" fmla="*/ 0 w 65"/>
                  <a:gd name="T3" fmla="*/ 25 h 63"/>
                  <a:gd name="T4" fmla="*/ 2 w 65"/>
                  <a:gd name="T5" fmla="*/ 19 h 63"/>
                  <a:gd name="T6" fmla="*/ 6 w 65"/>
                  <a:gd name="T7" fmla="*/ 13 h 63"/>
                  <a:gd name="T8" fmla="*/ 10 w 65"/>
                  <a:gd name="T9" fmla="*/ 7 h 63"/>
                  <a:gd name="T10" fmla="*/ 14 w 65"/>
                  <a:gd name="T11" fmla="*/ 5 h 63"/>
                  <a:gd name="T12" fmla="*/ 20 w 65"/>
                  <a:gd name="T13" fmla="*/ 2 h 63"/>
                  <a:gd name="T14" fmla="*/ 26 w 65"/>
                  <a:gd name="T15" fmla="*/ 0 h 63"/>
                  <a:gd name="T16" fmla="*/ 34 w 65"/>
                  <a:gd name="T17" fmla="*/ 0 h 63"/>
                  <a:gd name="T18" fmla="*/ 40 w 65"/>
                  <a:gd name="T19" fmla="*/ 0 h 63"/>
                  <a:gd name="T20" fmla="*/ 45 w 65"/>
                  <a:gd name="T21" fmla="*/ 2 h 63"/>
                  <a:gd name="T22" fmla="*/ 51 w 65"/>
                  <a:gd name="T23" fmla="*/ 5 h 63"/>
                  <a:gd name="T24" fmla="*/ 55 w 65"/>
                  <a:gd name="T25" fmla="*/ 7 h 63"/>
                  <a:gd name="T26" fmla="*/ 59 w 65"/>
                  <a:gd name="T27" fmla="*/ 13 h 63"/>
                  <a:gd name="T28" fmla="*/ 63 w 65"/>
                  <a:gd name="T29" fmla="*/ 19 h 63"/>
                  <a:gd name="T30" fmla="*/ 63 w 65"/>
                  <a:gd name="T31" fmla="*/ 25 h 63"/>
                  <a:gd name="T32" fmla="*/ 65 w 65"/>
                  <a:gd name="T33" fmla="*/ 31 h 63"/>
                  <a:gd name="T34" fmla="*/ 63 w 65"/>
                  <a:gd name="T35" fmla="*/ 37 h 63"/>
                  <a:gd name="T36" fmla="*/ 63 w 65"/>
                  <a:gd name="T37" fmla="*/ 43 h 63"/>
                  <a:gd name="T38" fmla="*/ 59 w 65"/>
                  <a:gd name="T39" fmla="*/ 49 h 63"/>
                  <a:gd name="T40" fmla="*/ 55 w 65"/>
                  <a:gd name="T41" fmla="*/ 55 h 63"/>
                  <a:gd name="T42" fmla="*/ 51 w 65"/>
                  <a:gd name="T43" fmla="*/ 59 h 63"/>
                  <a:gd name="T44" fmla="*/ 45 w 65"/>
                  <a:gd name="T45" fmla="*/ 61 h 63"/>
                  <a:gd name="T46" fmla="*/ 40 w 65"/>
                  <a:gd name="T47" fmla="*/ 63 h 63"/>
                  <a:gd name="T48" fmla="*/ 34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19"/>
                    </a:lnTo>
                    <a:lnTo>
                      <a:pt x="6" y="13"/>
                    </a:lnTo>
                    <a:lnTo>
                      <a:pt x="10" y="7"/>
                    </a:lnTo>
                    <a:lnTo>
                      <a:pt x="14" y="5"/>
                    </a:lnTo>
                    <a:lnTo>
                      <a:pt x="20" y="2"/>
                    </a:lnTo>
                    <a:lnTo>
                      <a:pt x="26" y="0"/>
                    </a:lnTo>
                    <a:lnTo>
                      <a:pt x="34" y="0"/>
                    </a:lnTo>
                    <a:lnTo>
                      <a:pt x="40" y="0"/>
                    </a:lnTo>
                    <a:lnTo>
                      <a:pt x="45" y="2"/>
                    </a:lnTo>
                    <a:lnTo>
                      <a:pt x="51" y="5"/>
                    </a:lnTo>
                    <a:lnTo>
                      <a:pt x="55" y="7"/>
                    </a:lnTo>
                    <a:lnTo>
                      <a:pt x="59" y="13"/>
                    </a:lnTo>
                    <a:lnTo>
                      <a:pt x="63" y="19"/>
                    </a:lnTo>
                    <a:lnTo>
                      <a:pt x="63" y="25"/>
                    </a:lnTo>
                    <a:lnTo>
                      <a:pt x="65" y="31"/>
                    </a:lnTo>
                    <a:lnTo>
                      <a:pt x="63" y="37"/>
                    </a:lnTo>
                    <a:lnTo>
                      <a:pt x="63" y="43"/>
                    </a:lnTo>
                    <a:lnTo>
                      <a:pt x="59" y="49"/>
                    </a:lnTo>
                    <a:lnTo>
                      <a:pt x="55" y="55"/>
                    </a:lnTo>
                    <a:lnTo>
                      <a:pt x="51" y="59"/>
                    </a:lnTo>
                    <a:lnTo>
                      <a:pt x="45" y="61"/>
                    </a:lnTo>
                    <a:lnTo>
                      <a:pt x="40" y="63"/>
                    </a:lnTo>
                    <a:lnTo>
                      <a:pt x="34" y="63"/>
                    </a:lnTo>
                    <a:lnTo>
                      <a:pt x="26" y="63"/>
                    </a:lnTo>
                    <a:lnTo>
                      <a:pt x="20" y="61"/>
                    </a:lnTo>
                    <a:lnTo>
                      <a:pt x="14" y="59"/>
                    </a:lnTo>
                    <a:lnTo>
                      <a:pt x="10" y="55"/>
                    </a:lnTo>
                    <a:lnTo>
                      <a:pt x="6" y="49"/>
                    </a:lnTo>
                    <a:lnTo>
                      <a:pt x="2" y="43"/>
                    </a:lnTo>
                    <a:lnTo>
                      <a:pt x="0"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2" name="Freeform 75"/>
              <p:cNvSpPr>
                <a:spLocks/>
              </p:cNvSpPr>
              <p:nvPr/>
            </p:nvSpPr>
            <p:spPr bwMode="auto">
              <a:xfrm>
                <a:off x="3248" y="1603"/>
                <a:ext cx="65" cy="63"/>
              </a:xfrm>
              <a:custGeom>
                <a:avLst/>
                <a:gdLst>
                  <a:gd name="T0" fmla="*/ 0 w 65"/>
                  <a:gd name="T1" fmla="*/ 31 h 63"/>
                  <a:gd name="T2" fmla="*/ 0 w 65"/>
                  <a:gd name="T3" fmla="*/ 31 h 63"/>
                  <a:gd name="T4" fmla="*/ 0 w 65"/>
                  <a:gd name="T5" fmla="*/ 25 h 63"/>
                  <a:gd name="T6" fmla="*/ 2 w 65"/>
                  <a:gd name="T7" fmla="*/ 19 h 63"/>
                  <a:gd name="T8" fmla="*/ 6 w 65"/>
                  <a:gd name="T9" fmla="*/ 13 h 63"/>
                  <a:gd name="T10" fmla="*/ 10 w 65"/>
                  <a:gd name="T11" fmla="*/ 7 h 63"/>
                  <a:gd name="T12" fmla="*/ 14 w 65"/>
                  <a:gd name="T13" fmla="*/ 5 h 63"/>
                  <a:gd name="T14" fmla="*/ 20 w 65"/>
                  <a:gd name="T15" fmla="*/ 2 h 63"/>
                  <a:gd name="T16" fmla="*/ 26 w 65"/>
                  <a:gd name="T17" fmla="*/ 0 h 63"/>
                  <a:gd name="T18" fmla="*/ 34 w 65"/>
                  <a:gd name="T19" fmla="*/ 0 h 63"/>
                  <a:gd name="T20" fmla="*/ 40 w 65"/>
                  <a:gd name="T21" fmla="*/ 0 h 63"/>
                  <a:gd name="T22" fmla="*/ 45 w 65"/>
                  <a:gd name="T23" fmla="*/ 2 h 63"/>
                  <a:gd name="T24" fmla="*/ 51 w 65"/>
                  <a:gd name="T25" fmla="*/ 5 h 63"/>
                  <a:gd name="T26" fmla="*/ 55 w 65"/>
                  <a:gd name="T27" fmla="*/ 7 h 63"/>
                  <a:gd name="T28" fmla="*/ 59 w 65"/>
                  <a:gd name="T29" fmla="*/ 13 h 63"/>
                  <a:gd name="T30" fmla="*/ 63 w 65"/>
                  <a:gd name="T31" fmla="*/ 19 h 63"/>
                  <a:gd name="T32" fmla="*/ 63 w 65"/>
                  <a:gd name="T33" fmla="*/ 25 h 63"/>
                  <a:gd name="T34" fmla="*/ 65 w 65"/>
                  <a:gd name="T35" fmla="*/ 31 h 63"/>
                  <a:gd name="T36" fmla="*/ 63 w 65"/>
                  <a:gd name="T37" fmla="*/ 37 h 63"/>
                  <a:gd name="T38" fmla="*/ 63 w 65"/>
                  <a:gd name="T39" fmla="*/ 43 h 63"/>
                  <a:gd name="T40" fmla="*/ 59 w 65"/>
                  <a:gd name="T41" fmla="*/ 49 h 63"/>
                  <a:gd name="T42" fmla="*/ 55 w 65"/>
                  <a:gd name="T43" fmla="*/ 55 h 63"/>
                  <a:gd name="T44" fmla="*/ 51 w 65"/>
                  <a:gd name="T45" fmla="*/ 59 h 63"/>
                  <a:gd name="T46" fmla="*/ 45 w 65"/>
                  <a:gd name="T47" fmla="*/ 61 h 63"/>
                  <a:gd name="T48" fmla="*/ 40 w 65"/>
                  <a:gd name="T49" fmla="*/ 63 h 63"/>
                  <a:gd name="T50" fmla="*/ 34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19"/>
                    </a:lnTo>
                    <a:lnTo>
                      <a:pt x="6" y="13"/>
                    </a:lnTo>
                    <a:lnTo>
                      <a:pt x="10" y="7"/>
                    </a:lnTo>
                    <a:lnTo>
                      <a:pt x="14" y="5"/>
                    </a:lnTo>
                    <a:lnTo>
                      <a:pt x="20" y="2"/>
                    </a:lnTo>
                    <a:lnTo>
                      <a:pt x="26" y="0"/>
                    </a:lnTo>
                    <a:lnTo>
                      <a:pt x="34" y="0"/>
                    </a:lnTo>
                    <a:lnTo>
                      <a:pt x="40" y="0"/>
                    </a:lnTo>
                    <a:lnTo>
                      <a:pt x="45" y="2"/>
                    </a:lnTo>
                    <a:lnTo>
                      <a:pt x="51" y="5"/>
                    </a:lnTo>
                    <a:lnTo>
                      <a:pt x="55" y="7"/>
                    </a:lnTo>
                    <a:lnTo>
                      <a:pt x="59" y="13"/>
                    </a:lnTo>
                    <a:lnTo>
                      <a:pt x="63" y="19"/>
                    </a:lnTo>
                    <a:lnTo>
                      <a:pt x="63" y="25"/>
                    </a:lnTo>
                    <a:lnTo>
                      <a:pt x="65" y="31"/>
                    </a:lnTo>
                    <a:lnTo>
                      <a:pt x="63" y="37"/>
                    </a:lnTo>
                    <a:lnTo>
                      <a:pt x="63" y="43"/>
                    </a:lnTo>
                    <a:lnTo>
                      <a:pt x="59" y="49"/>
                    </a:lnTo>
                    <a:lnTo>
                      <a:pt x="55" y="55"/>
                    </a:lnTo>
                    <a:lnTo>
                      <a:pt x="51" y="59"/>
                    </a:lnTo>
                    <a:lnTo>
                      <a:pt x="45" y="61"/>
                    </a:lnTo>
                    <a:lnTo>
                      <a:pt x="40" y="63"/>
                    </a:lnTo>
                    <a:lnTo>
                      <a:pt x="34" y="63"/>
                    </a:lnTo>
                    <a:lnTo>
                      <a:pt x="26" y="63"/>
                    </a:lnTo>
                    <a:lnTo>
                      <a:pt x="20" y="61"/>
                    </a:lnTo>
                    <a:lnTo>
                      <a:pt x="14" y="59"/>
                    </a:lnTo>
                    <a:lnTo>
                      <a:pt x="10" y="55"/>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3" name="Freeform 76"/>
              <p:cNvSpPr>
                <a:spLocks/>
              </p:cNvSpPr>
              <p:nvPr/>
            </p:nvSpPr>
            <p:spPr bwMode="auto">
              <a:xfrm>
                <a:off x="3278" y="1498"/>
                <a:ext cx="65" cy="65"/>
              </a:xfrm>
              <a:custGeom>
                <a:avLst/>
                <a:gdLst>
                  <a:gd name="T0" fmla="*/ 65 w 65"/>
                  <a:gd name="T1" fmla="*/ 32 h 65"/>
                  <a:gd name="T2" fmla="*/ 65 w 65"/>
                  <a:gd name="T3" fmla="*/ 40 h 65"/>
                  <a:gd name="T4" fmla="*/ 63 w 65"/>
                  <a:gd name="T5" fmla="*/ 46 h 65"/>
                  <a:gd name="T6" fmla="*/ 61 w 65"/>
                  <a:gd name="T7" fmla="*/ 51 h 65"/>
                  <a:gd name="T8" fmla="*/ 55 w 65"/>
                  <a:gd name="T9" fmla="*/ 55 h 65"/>
                  <a:gd name="T10" fmla="*/ 51 w 65"/>
                  <a:gd name="T11" fmla="*/ 59 h 65"/>
                  <a:gd name="T12" fmla="*/ 45 w 65"/>
                  <a:gd name="T13" fmla="*/ 63 h 65"/>
                  <a:gd name="T14" fmla="*/ 39 w 65"/>
                  <a:gd name="T15" fmla="*/ 63 h 65"/>
                  <a:gd name="T16" fmla="*/ 33 w 65"/>
                  <a:gd name="T17" fmla="*/ 65 h 65"/>
                  <a:gd name="T18" fmla="*/ 27 w 65"/>
                  <a:gd name="T19" fmla="*/ 63 h 65"/>
                  <a:gd name="T20" fmla="*/ 21 w 65"/>
                  <a:gd name="T21" fmla="*/ 63 h 65"/>
                  <a:gd name="T22" fmla="*/ 15 w 65"/>
                  <a:gd name="T23" fmla="*/ 59 h 65"/>
                  <a:gd name="T24" fmla="*/ 10 w 65"/>
                  <a:gd name="T25" fmla="*/ 55 h 65"/>
                  <a:gd name="T26" fmla="*/ 6 w 65"/>
                  <a:gd name="T27" fmla="*/ 51 h 65"/>
                  <a:gd name="T28" fmla="*/ 4 w 65"/>
                  <a:gd name="T29" fmla="*/ 46 h 65"/>
                  <a:gd name="T30" fmla="*/ 2 w 65"/>
                  <a:gd name="T31" fmla="*/ 40 h 65"/>
                  <a:gd name="T32" fmla="*/ 0 w 65"/>
                  <a:gd name="T33" fmla="*/ 32 h 65"/>
                  <a:gd name="T34" fmla="*/ 2 w 65"/>
                  <a:gd name="T35" fmla="*/ 26 h 65"/>
                  <a:gd name="T36" fmla="*/ 4 w 65"/>
                  <a:gd name="T37" fmla="*/ 20 h 65"/>
                  <a:gd name="T38" fmla="*/ 6 w 65"/>
                  <a:gd name="T39" fmla="*/ 14 h 65"/>
                  <a:gd name="T40" fmla="*/ 10 w 65"/>
                  <a:gd name="T41" fmla="*/ 10 h 65"/>
                  <a:gd name="T42" fmla="*/ 15 w 65"/>
                  <a:gd name="T43" fmla="*/ 6 h 65"/>
                  <a:gd name="T44" fmla="*/ 21 w 65"/>
                  <a:gd name="T45" fmla="*/ 2 h 65"/>
                  <a:gd name="T46" fmla="*/ 27 w 65"/>
                  <a:gd name="T47" fmla="*/ 2 h 65"/>
                  <a:gd name="T48" fmla="*/ 33 w 65"/>
                  <a:gd name="T49" fmla="*/ 0 h 65"/>
                  <a:gd name="T50" fmla="*/ 39 w 65"/>
                  <a:gd name="T51" fmla="*/ 2 h 65"/>
                  <a:gd name="T52" fmla="*/ 45 w 65"/>
                  <a:gd name="T53" fmla="*/ 2 h 65"/>
                  <a:gd name="T54" fmla="*/ 51 w 65"/>
                  <a:gd name="T55" fmla="*/ 6 h 65"/>
                  <a:gd name="T56" fmla="*/ 55 w 65"/>
                  <a:gd name="T57" fmla="*/ 10 h 65"/>
                  <a:gd name="T58" fmla="*/ 61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40"/>
                    </a:lnTo>
                    <a:lnTo>
                      <a:pt x="63" y="46"/>
                    </a:lnTo>
                    <a:lnTo>
                      <a:pt x="61" y="51"/>
                    </a:lnTo>
                    <a:lnTo>
                      <a:pt x="55" y="55"/>
                    </a:lnTo>
                    <a:lnTo>
                      <a:pt x="51" y="59"/>
                    </a:lnTo>
                    <a:lnTo>
                      <a:pt x="45" y="63"/>
                    </a:lnTo>
                    <a:lnTo>
                      <a:pt x="39" y="63"/>
                    </a:lnTo>
                    <a:lnTo>
                      <a:pt x="33" y="65"/>
                    </a:lnTo>
                    <a:lnTo>
                      <a:pt x="27" y="63"/>
                    </a:lnTo>
                    <a:lnTo>
                      <a:pt x="21" y="63"/>
                    </a:lnTo>
                    <a:lnTo>
                      <a:pt x="15" y="59"/>
                    </a:lnTo>
                    <a:lnTo>
                      <a:pt x="10" y="55"/>
                    </a:lnTo>
                    <a:lnTo>
                      <a:pt x="6" y="51"/>
                    </a:lnTo>
                    <a:lnTo>
                      <a:pt x="4" y="46"/>
                    </a:lnTo>
                    <a:lnTo>
                      <a:pt x="2" y="40"/>
                    </a:lnTo>
                    <a:lnTo>
                      <a:pt x="0" y="32"/>
                    </a:lnTo>
                    <a:lnTo>
                      <a:pt x="2" y="26"/>
                    </a:lnTo>
                    <a:lnTo>
                      <a:pt x="4" y="20"/>
                    </a:lnTo>
                    <a:lnTo>
                      <a:pt x="6" y="14"/>
                    </a:lnTo>
                    <a:lnTo>
                      <a:pt x="10" y="10"/>
                    </a:lnTo>
                    <a:lnTo>
                      <a:pt x="15" y="6"/>
                    </a:lnTo>
                    <a:lnTo>
                      <a:pt x="21" y="2"/>
                    </a:lnTo>
                    <a:lnTo>
                      <a:pt x="27" y="2"/>
                    </a:lnTo>
                    <a:lnTo>
                      <a:pt x="33" y="0"/>
                    </a:lnTo>
                    <a:lnTo>
                      <a:pt x="39" y="2"/>
                    </a:lnTo>
                    <a:lnTo>
                      <a:pt x="45" y="2"/>
                    </a:lnTo>
                    <a:lnTo>
                      <a:pt x="51" y="6"/>
                    </a:lnTo>
                    <a:lnTo>
                      <a:pt x="55" y="10"/>
                    </a:lnTo>
                    <a:lnTo>
                      <a:pt x="61"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4" name="Freeform 77"/>
              <p:cNvSpPr>
                <a:spLocks/>
              </p:cNvSpPr>
              <p:nvPr/>
            </p:nvSpPr>
            <p:spPr bwMode="auto">
              <a:xfrm>
                <a:off x="3278" y="1498"/>
                <a:ext cx="65" cy="65"/>
              </a:xfrm>
              <a:custGeom>
                <a:avLst/>
                <a:gdLst>
                  <a:gd name="T0" fmla="*/ 65 w 65"/>
                  <a:gd name="T1" fmla="*/ 32 h 65"/>
                  <a:gd name="T2" fmla="*/ 65 w 65"/>
                  <a:gd name="T3" fmla="*/ 32 h 65"/>
                  <a:gd name="T4" fmla="*/ 65 w 65"/>
                  <a:gd name="T5" fmla="*/ 40 h 65"/>
                  <a:gd name="T6" fmla="*/ 63 w 65"/>
                  <a:gd name="T7" fmla="*/ 46 h 65"/>
                  <a:gd name="T8" fmla="*/ 61 w 65"/>
                  <a:gd name="T9" fmla="*/ 51 h 65"/>
                  <a:gd name="T10" fmla="*/ 55 w 65"/>
                  <a:gd name="T11" fmla="*/ 55 h 65"/>
                  <a:gd name="T12" fmla="*/ 51 w 65"/>
                  <a:gd name="T13" fmla="*/ 59 h 65"/>
                  <a:gd name="T14" fmla="*/ 45 w 65"/>
                  <a:gd name="T15" fmla="*/ 63 h 65"/>
                  <a:gd name="T16" fmla="*/ 39 w 65"/>
                  <a:gd name="T17" fmla="*/ 63 h 65"/>
                  <a:gd name="T18" fmla="*/ 33 w 65"/>
                  <a:gd name="T19" fmla="*/ 65 h 65"/>
                  <a:gd name="T20" fmla="*/ 27 w 65"/>
                  <a:gd name="T21" fmla="*/ 63 h 65"/>
                  <a:gd name="T22" fmla="*/ 21 w 65"/>
                  <a:gd name="T23" fmla="*/ 63 h 65"/>
                  <a:gd name="T24" fmla="*/ 15 w 65"/>
                  <a:gd name="T25" fmla="*/ 59 h 65"/>
                  <a:gd name="T26" fmla="*/ 10 w 65"/>
                  <a:gd name="T27" fmla="*/ 55 h 65"/>
                  <a:gd name="T28" fmla="*/ 6 w 65"/>
                  <a:gd name="T29" fmla="*/ 51 h 65"/>
                  <a:gd name="T30" fmla="*/ 4 w 65"/>
                  <a:gd name="T31" fmla="*/ 46 h 65"/>
                  <a:gd name="T32" fmla="*/ 2 w 65"/>
                  <a:gd name="T33" fmla="*/ 40 h 65"/>
                  <a:gd name="T34" fmla="*/ 0 w 65"/>
                  <a:gd name="T35" fmla="*/ 32 h 65"/>
                  <a:gd name="T36" fmla="*/ 2 w 65"/>
                  <a:gd name="T37" fmla="*/ 26 h 65"/>
                  <a:gd name="T38" fmla="*/ 4 w 65"/>
                  <a:gd name="T39" fmla="*/ 20 h 65"/>
                  <a:gd name="T40" fmla="*/ 6 w 65"/>
                  <a:gd name="T41" fmla="*/ 14 h 65"/>
                  <a:gd name="T42" fmla="*/ 10 w 65"/>
                  <a:gd name="T43" fmla="*/ 10 h 65"/>
                  <a:gd name="T44" fmla="*/ 15 w 65"/>
                  <a:gd name="T45" fmla="*/ 6 h 65"/>
                  <a:gd name="T46" fmla="*/ 21 w 65"/>
                  <a:gd name="T47" fmla="*/ 2 h 65"/>
                  <a:gd name="T48" fmla="*/ 27 w 65"/>
                  <a:gd name="T49" fmla="*/ 2 h 65"/>
                  <a:gd name="T50" fmla="*/ 33 w 65"/>
                  <a:gd name="T51" fmla="*/ 0 h 65"/>
                  <a:gd name="T52" fmla="*/ 39 w 65"/>
                  <a:gd name="T53" fmla="*/ 2 h 65"/>
                  <a:gd name="T54" fmla="*/ 45 w 65"/>
                  <a:gd name="T55" fmla="*/ 2 h 65"/>
                  <a:gd name="T56" fmla="*/ 51 w 65"/>
                  <a:gd name="T57" fmla="*/ 6 h 65"/>
                  <a:gd name="T58" fmla="*/ 55 w 65"/>
                  <a:gd name="T59" fmla="*/ 10 h 65"/>
                  <a:gd name="T60" fmla="*/ 61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40"/>
                    </a:lnTo>
                    <a:lnTo>
                      <a:pt x="63" y="46"/>
                    </a:lnTo>
                    <a:lnTo>
                      <a:pt x="61" y="51"/>
                    </a:lnTo>
                    <a:lnTo>
                      <a:pt x="55" y="55"/>
                    </a:lnTo>
                    <a:lnTo>
                      <a:pt x="51" y="59"/>
                    </a:lnTo>
                    <a:lnTo>
                      <a:pt x="45" y="63"/>
                    </a:lnTo>
                    <a:lnTo>
                      <a:pt x="39" y="63"/>
                    </a:lnTo>
                    <a:lnTo>
                      <a:pt x="33" y="65"/>
                    </a:lnTo>
                    <a:lnTo>
                      <a:pt x="27" y="63"/>
                    </a:lnTo>
                    <a:lnTo>
                      <a:pt x="21" y="63"/>
                    </a:lnTo>
                    <a:lnTo>
                      <a:pt x="15" y="59"/>
                    </a:lnTo>
                    <a:lnTo>
                      <a:pt x="10" y="55"/>
                    </a:lnTo>
                    <a:lnTo>
                      <a:pt x="6" y="51"/>
                    </a:lnTo>
                    <a:lnTo>
                      <a:pt x="4" y="46"/>
                    </a:lnTo>
                    <a:lnTo>
                      <a:pt x="2" y="40"/>
                    </a:lnTo>
                    <a:lnTo>
                      <a:pt x="0" y="32"/>
                    </a:lnTo>
                    <a:lnTo>
                      <a:pt x="2" y="26"/>
                    </a:lnTo>
                    <a:lnTo>
                      <a:pt x="4" y="20"/>
                    </a:lnTo>
                    <a:lnTo>
                      <a:pt x="6" y="14"/>
                    </a:lnTo>
                    <a:lnTo>
                      <a:pt x="10" y="10"/>
                    </a:lnTo>
                    <a:lnTo>
                      <a:pt x="15" y="6"/>
                    </a:lnTo>
                    <a:lnTo>
                      <a:pt x="21" y="2"/>
                    </a:lnTo>
                    <a:lnTo>
                      <a:pt x="27" y="2"/>
                    </a:lnTo>
                    <a:lnTo>
                      <a:pt x="33" y="0"/>
                    </a:lnTo>
                    <a:lnTo>
                      <a:pt x="39" y="2"/>
                    </a:lnTo>
                    <a:lnTo>
                      <a:pt x="45" y="2"/>
                    </a:lnTo>
                    <a:lnTo>
                      <a:pt x="51" y="6"/>
                    </a:lnTo>
                    <a:lnTo>
                      <a:pt x="55" y="10"/>
                    </a:lnTo>
                    <a:lnTo>
                      <a:pt x="61"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5" name="Freeform 78"/>
              <p:cNvSpPr>
                <a:spLocks/>
              </p:cNvSpPr>
              <p:nvPr/>
            </p:nvSpPr>
            <p:spPr bwMode="auto">
              <a:xfrm>
                <a:off x="3228" y="1524"/>
                <a:ext cx="63" cy="61"/>
              </a:xfrm>
              <a:custGeom>
                <a:avLst/>
                <a:gdLst>
                  <a:gd name="T0" fmla="*/ 0 w 63"/>
                  <a:gd name="T1" fmla="*/ 31 h 61"/>
                  <a:gd name="T2" fmla="*/ 2 w 63"/>
                  <a:gd name="T3" fmla="*/ 25 h 61"/>
                  <a:gd name="T4" fmla="*/ 4 w 63"/>
                  <a:gd name="T5" fmla="*/ 20 h 61"/>
                  <a:gd name="T6" fmla="*/ 6 w 63"/>
                  <a:gd name="T7" fmla="*/ 14 h 61"/>
                  <a:gd name="T8" fmla="*/ 10 w 63"/>
                  <a:gd name="T9" fmla="*/ 10 h 61"/>
                  <a:gd name="T10" fmla="*/ 14 w 63"/>
                  <a:gd name="T11" fmla="*/ 6 h 61"/>
                  <a:gd name="T12" fmla="*/ 20 w 63"/>
                  <a:gd name="T13" fmla="*/ 4 h 61"/>
                  <a:gd name="T14" fmla="*/ 26 w 63"/>
                  <a:gd name="T15" fmla="*/ 2 h 61"/>
                  <a:gd name="T16" fmla="*/ 32 w 63"/>
                  <a:gd name="T17" fmla="*/ 0 h 61"/>
                  <a:gd name="T18" fmla="*/ 38 w 63"/>
                  <a:gd name="T19" fmla="*/ 2 h 61"/>
                  <a:gd name="T20" fmla="*/ 44 w 63"/>
                  <a:gd name="T21" fmla="*/ 4 h 61"/>
                  <a:gd name="T22" fmla="*/ 50 w 63"/>
                  <a:gd name="T23" fmla="*/ 6 h 61"/>
                  <a:gd name="T24" fmla="*/ 54 w 63"/>
                  <a:gd name="T25" fmla="*/ 10 h 61"/>
                  <a:gd name="T26" fmla="*/ 58 w 63"/>
                  <a:gd name="T27" fmla="*/ 14 h 61"/>
                  <a:gd name="T28" fmla="*/ 60 w 63"/>
                  <a:gd name="T29" fmla="*/ 20 h 61"/>
                  <a:gd name="T30" fmla="*/ 61 w 63"/>
                  <a:gd name="T31" fmla="*/ 25 h 61"/>
                  <a:gd name="T32" fmla="*/ 63 w 63"/>
                  <a:gd name="T33" fmla="*/ 31 h 61"/>
                  <a:gd name="T34" fmla="*/ 61 w 63"/>
                  <a:gd name="T35" fmla="*/ 37 h 61"/>
                  <a:gd name="T36" fmla="*/ 60 w 63"/>
                  <a:gd name="T37" fmla="*/ 43 h 61"/>
                  <a:gd name="T38" fmla="*/ 58 w 63"/>
                  <a:gd name="T39" fmla="*/ 47 h 61"/>
                  <a:gd name="T40" fmla="*/ 54 w 63"/>
                  <a:gd name="T41" fmla="*/ 53 h 61"/>
                  <a:gd name="T42" fmla="*/ 50 w 63"/>
                  <a:gd name="T43" fmla="*/ 57 h 61"/>
                  <a:gd name="T44" fmla="*/ 44 w 63"/>
                  <a:gd name="T45" fmla="*/ 59 h 61"/>
                  <a:gd name="T46" fmla="*/ 38 w 63"/>
                  <a:gd name="T47" fmla="*/ 61 h 61"/>
                  <a:gd name="T48" fmla="*/ 32 w 63"/>
                  <a:gd name="T49" fmla="*/ 61 h 61"/>
                  <a:gd name="T50" fmla="*/ 26 w 63"/>
                  <a:gd name="T51" fmla="*/ 61 h 61"/>
                  <a:gd name="T52" fmla="*/ 20 w 63"/>
                  <a:gd name="T53" fmla="*/ 59 h 61"/>
                  <a:gd name="T54" fmla="*/ 14 w 63"/>
                  <a:gd name="T55" fmla="*/ 57 h 61"/>
                  <a:gd name="T56" fmla="*/ 10 w 63"/>
                  <a:gd name="T57" fmla="*/ 53 h 61"/>
                  <a:gd name="T58" fmla="*/ 6 w 63"/>
                  <a:gd name="T59" fmla="*/ 47 h 61"/>
                  <a:gd name="T60" fmla="*/ 4 w 63"/>
                  <a:gd name="T61" fmla="*/ 43 h 61"/>
                  <a:gd name="T62" fmla="*/ 2 w 63"/>
                  <a:gd name="T63" fmla="*/ 37 h 61"/>
                  <a:gd name="T64" fmla="*/ 0 w 63"/>
                  <a:gd name="T65" fmla="*/ 31 h 6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1"/>
                  <a:gd name="T101" fmla="*/ 63 w 63"/>
                  <a:gd name="T102" fmla="*/ 61 h 6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1">
                    <a:moveTo>
                      <a:pt x="0" y="31"/>
                    </a:moveTo>
                    <a:lnTo>
                      <a:pt x="2" y="25"/>
                    </a:lnTo>
                    <a:lnTo>
                      <a:pt x="4" y="20"/>
                    </a:lnTo>
                    <a:lnTo>
                      <a:pt x="6" y="14"/>
                    </a:lnTo>
                    <a:lnTo>
                      <a:pt x="10" y="10"/>
                    </a:lnTo>
                    <a:lnTo>
                      <a:pt x="14" y="6"/>
                    </a:lnTo>
                    <a:lnTo>
                      <a:pt x="20" y="4"/>
                    </a:lnTo>
                    <a:lnTo>
                      <a:pt x="26" y="2"/>
                    </a:lnTo>
                    <a:lnTo>
                      <a:pt x="32" y="0"/>
                    </a:lnTo>
                    <a:lnTo>
                      <a:pt x="38" y="2"/>
                    </a:lnTo>
                    <a:lnTo>
                      <a:pt x="44" y="4"/>
                    </a:lnTo>
                    <a:lnTo>
                      <a:pt x="50" y="6"/>
                    </a:lnTo>
                    <a:lnTo>
                      <a:pt x="54" y="10"/>
                    </a:lnTo>
                    <a:lnTo>
                      <a:pt x="58" y="14"/>
                    </a:lnTo>
                    <a:lnTo>
                      <a:pt x="60" y="20"/>
                    </a:lnTo>
                    <a:lnTo>
                      <a:pt x="61" y="25"/>
                    </a:lnTo>
                    <a:lnTo>
                      <a:pt x="63" y="31"/>
                    </a:lnTo>
                    <a:lnTo>
                      <a:pt x="61" y="37"/>
                    </a:lnTo>
                    <a:lnTo>
                      <a:pt x="60" y="43"/>
                    </a:lnTo>
                    <a:lnTo>
                      <a:pt x="58" y="47"/>
                    </a:lnTo>
                    <a:lnTo>
                      <a:pt x="54" y="53"/>
                    </a:lnTo>
                    <a:lnTo>
                      <a:pt x="50" y="57"/>
                    </a:lnTo>
                    <a:lnTo>
                      <a:pt x="44" y="59"/>
                    </a:lnTo>
                    <a:lnTo>
                      <a:pt x="38" y="61"/>
                    </a:lnTo>
                    <a:lnTo>
                      <a:pt x="32" y="61"/>
                    </a:lnTo>
                    <a:lnTo>
                      <a:pt x="26" y="61"/>
                    </a:lnTo>
                    <a:lnTo>
                      <a:pt x="20" y="59"/>
                    </a:lnTo>
                    <a:lnTo>
                      <a:pt x="14" y="57"/>
                    </a:lnTo>
                    <a:lnTo>
                      <a:pt x="10" y="53"/>
                    </a:lnTo>
                    <a:lnTo>
                      <a:pt x="6" y="47"/>
                    </a:lnTo>
                    <a:lnTo>
                      <a:pt x="4" y="43"/>
                    </a:lnTo>
                    <a:lnTo>
                      <a:pt x="2"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6" name="Freeform 79"/>
              <p:cNvSpPr>
                <a:spLocks/>
              </p:cNvSpPr>
              <p:nvPr/>
            </p:nvSpPr>
            <p:spPr bwMode="auto">
              <a:xfrm>
                <a:off x="3228" y="1524"/>
                <a:ext cx="63" cy="61"/>
              </a:xfrm>
              <a:custGeom>
                <a:avLst/>
                <a:gdLst>
                  <a:gd name="T0" fmla="*/ 0 w 63"/>
                  <a:gd name="T1" fmla="*/ 31 h 61"/>
                  <a:gd name="T2" fmla="*/ 0 w 63"/>
                  <a:gd name="T3" fmla="*/ 31 h 61"/>
                  <a:gd name="T4" fmla="*/ 2 w 63"/>
                  <a:gd name="T5" fmla="*/ 25 h 61"/>
                  <a:gd name="T6" fmla="*/ 4 w 63"/>
                  <a:gd name="T7" fmla="*/ 20 h 61"/>
                  <a:gd name="T8" fmla="*/ 6 w 63"/>
                  <a:gd name="T9" fmla="*/ 14 h 61"/>
                  <a:gd name="T10" fmla="*/ 10 w 63"/>
                  <a:gd name="T11" fmla="*/ 10 h 61"/>
                  <a:gd name="T12" fmla="*/ 14 w 63"/>
                  <a:gd name="T13" fmla="*/ 6 h 61"/>
                  <a:gd name="T14" fmla="*/ 20 w 63"/>
                  <a:gd name="T15" fmla="*/ 4 h 61"/>
                  <a:gd name="T16" fmla="*/ 26 w 63"/>
                  <a:gd name="T17" fmla="*/ 2 h 61"/>
                  <a:gd name="T18" fmla="*/ 32 w 63"/>
                  <a:gd name="T19" fmla="*/ 0 h 61"/>
                  <a:gd name="T20" fmla="*/ 38 w 63"/>
                  <a:gd name="T21" fmla="*/ 2 h 61"/>
                  <a:gd name="T22" fmla="*/ 44 w 63"/>
                  <a:gd name="T23" fmla="*/ 4 h 61"/>
                  <a:gd name="T24" fmla="*/ 50 w 63"/>
                  <a:gd name="T25" fmla="*/ 6 h 61"/>
                  <a:gd name="T26" fmla="*/ 54 w 63"/>
                  <a:gd name="T27" fmla="*/ 10 h 61"/>
                  <a:gd name="T28" fmla="*/ 58 w 63"/>
                  <a:gd name="T29" fmla="*/ 14 h 61"/>
                  <a:gd name="T30" fmla="*/ 60 w 63"/>
                  <a:gd name="T31" fmla="*/ 20 h 61"/>
                  <a:gd name="T32" fmla="*/ 61 w 63"/>
                  <a:gd name="T33" fmla="*/ 25 h 61"/>
                  <a:gd name="T34" fmla="*/ 63 w 63"/>
                  <a:gd name="T35" fmla="*/ 31 h 61"/>
                  <a:gd name="T36" fmla="*/ 61 w 63"/>
                  <a:gd name="T37" fmla="*/ 37 h 61"/>
                  <a:gd name="T38" fmla="*/ 60 w 63"/>
                  <a:gd name="T39" fmla="*/ 43 h 61"/>
                  <a:gd name="T40" fmla="*/ 58 w 63"/>
                  <a:gd name="T41" fmla="*/ 47 h 61"/>
                  <a:gd name="T42" fmla="*/ 54 w 63"/>
                  <a:gd name="T43" fmla="*/ 53 h 61"/>
                  <a:gd name="T44" fmla="*/ 50 w 63"/>
                  <a:gd name="T45" fmla="*/ 57 h 61"/>
                  <a:gd name="T46" fmla="*/ 44 w 63"/>
                  <a:gd name="T47" fmla="*/ 59 h 61"/>
                  <a:gd name="T48" fmla="*/ 38 w 63"/>
                  <a:gd name="T49" fmla="*/ 61 h 61"/>
                  <a:gd name="T50" fmla="*/ 32 w 63"/>
                  <a:gd name="T51" fmla="*/ 61 h 61"/>
                  <a:gd name="T52" fmla="*/ 26 w 63"/>
                  <a:gd name="T53" fmla="*/ 61 h 61"/>
                  <a:gd name="T54" fmla="*/ 20 w 63"/>
                  <a:gd name="T55" fmla="*/ 59 h 61"/>
                  <a:gd name="T56" fmla="*/ 14 w 63"/>
                  <a:gd name="T57" fmla="*/ 57 h 61"/>
                  <a:gd name="T58" fmla="*/ 10 w 63"/>
                  <a:gd name="T59" fmla="*/ 53 h 61"/>
                  <a:gd name="T60" fmla="*/ 6 w 63"/>
                  <a:gd name="T61" fmla="*/ 47 h 61"/>
                  <a:gd name="T62" fmla="*/ 4 w 63"/>
                  <a:gd name="T63" fmla="*/ 43 h 61"/>
                  <a:gd name="T64" fmla="*/ 2 w 63"/>
                  <a:gd name="T65" fmla="*/ 37 h 61"/>
                  <a:gd name="T66" fmla="*/ 0 w 63"/>
                  <a:gd name="T67" fmla="*/ 31 h 6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1"/>
                  <a:gd name="T104" fmla="*/ 63 w 63"/>
                  <a:gd name="T105" fmla="*/ 61 h 6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1">
                    <a:moveTo>
                      <a:pt x="0" y="31"/>
                    </a:moveTo>
                    <a:lnTo>
                      <a:pt x="0" y="31"/>
                    </a:lnTo>
                    <a:lnTo>
                      <a:pt x="2" y="25"/>
                    </a:lnTo>
                    <a:lnTo>
                      <a:pt x="4" y="20"/>
                    </a:lnTo>
                    <a:lnTo>
                      <a:pt x="6" y="14"/>
                    </a:lnTo>
                    <a:lnTo>
                      <a:pt x="10" y="10"/>
                    </a:lnTo>
                    <a:lnTo>
                      <a:pt x="14" y="6"/>
                    </a:lnTo>
                    <a:lnTo>
                      <a:pt x="20" y="4"/>
                    </a:lnTo>
                    <a:lnTo>
                      <a:pt x="26" y="2"/>
                    </a:lnTo>
                    <a:lnTo>
                      <a:pt x="32" y="0"/>
                    </a:lnTo>
                    <a:lnTo>
                      <a:pt x="38" y="2"/>
                    </a:lnTo>
                    <a:lnTo>
                      <a:pt x="44" y="4"/>
                    </a:lnTo>
                    <a:lnTo>
                      <a:pt x="50" y="6"/>
                    </a:lnTo>
                    <a:lnTo>
                      <a:pt x="54" y="10"/>
                    </a:lnTo>
                    <a:lnTo>
                      <a:pt x="58" y="14"/>
                    </a:lnTo>
                    <a:lnTo>
                      <a:pt x="60" y="20"/>
                    </a:lnTo>
                    <a:lnTo>
                      <a:pt x="61" y="25"/>
                    </a:lnTo>
                    <a:lnTo>
                      <a:pt x="63" y="31"/>
                    </a:lnTo>
                    <a:lnTo>
                      <a:pt x="61" y="37"/>
                    </a:lnTo>
                    <a:lnTo>
                      <a:pt x="60" y="43"/>
                    </a:lnTo>
                    <a:lnTo>
                      <a:pt x="58" y="47"/>
                    </a:lnTo>
                    <a:lnTo>
                      <a:pt x="54" y="53"/>
                    </a:lnTo>
                    <a:lnTo>
                      <a:pt x="50" y="57"/>
                    </a:lnTo>
                    <a:lnTo>
                      <a:pt x="44" y="59"/>
                    </a:lnTo>
                    <a:lnTo>
                      <a:pt x="38" y="61"/>
                    </a:lnTo>
                    <a:lnTo>
                      <a:pt x="32" y="61"/>
                    </a:lnTo>
                    <a:lnTo>
                      <a:pt x="26" y="61"/>
                    </a:lnTo>
                    <a:lnTo>
                      <a:pt x="20" y="59"/>
                    </a:lnTo>
                    <a:lnTo>
                      <a:pt x="14" y="57"/>
                    </a:lnTo>
                    <a:lnTo>
                      <a:pt x="10" y="53"/>
                    </a:lnTo>
                    <a:lnTo>
                      <a:pt x="6" y="47"/>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7" name="Freeform 80"/>
              <p:cNvSpPr>
                <a:spLocks/>
              </p:cNvSpPr>
              <p:nvPr/>
            </p:nvSpPr>
            <p:spPr bwMode="auto">
              <a:xfrm>
                <a:off x="3327" y="1524"/>
                <a:ext cx="63" cy="65"/>
              </a:xfrm>
              <a:custGeom>
                <a:avLst/>
                <a:gdLst>
                  <a:gd name="T0" fmla="*/ 0 w 63"/>
                  <a:gd name="T1" fmla="*/ 33 h 65"/>
                  <a:gd name="T2" fmla="*/ 0 w 63"/>
                  <a:gd name="T3" fmla="*/ 25 h 65"/>
                  <a:gd name="T4" fmla="*/ 2 w 63"/>
                  <a:gd name="T5" fmla="*/ 21 h 65"/>
                  <a:gd name="T6" fmla="*/ 4 w 63"/>
                  <a:gd name="T7" fmla="*/ 16 h 65"/>
                  <a:gd name="T8" fmla="*/ 8 w 63"/>
                  <a:gd name="T9" fmla="*/ 10 h 65"/>
                  <a:gd name="T10" fmla="*/ 14 w 63"/>
                  <a:gd name="T11" fmla="*/ 6 h 65"/>
                  <a:gd name="T12" fmla="*/ 20 w 63"/>
                  <a:gd name="T13" fmla="*/ 4 h 65"/>
                  <a:gd name="T14" fmla="*/ 25 w 63"/>
                  <a:gd name="T15" fmla="*/ 2 h 65"/>
                  <a:gd name="T16" fmla="*/ 31 w 63"/>
                  <a:gd name="T17" fmla="*/ 0 h 65"/>
                  <a:gd name="T18" fmla="*/ 37 w 63"/>
                  <a:gd name="T19" fmla="*/ 2 h 65"/>
                  <a:gd name="T20" fmla="*/ 43 w 63"/>
                  <a:gd name="T21" fmla="*/ 4 h 65"/>
                  <a:gd name="T22" fmla="*/ 49 w 63"/>
                  <a:gd name="T23" fmla="*/ 6 h 65"/>
                  <a:gd name="T24" fmla="*/ 55 w 63"/>
                  <a:gd name="T25" fmla="*/ 10 h 65"/>
                  <a:gd name="T26" fmla="*/ 57 w 63"/>
                  <a:gd name="T27" fmla="*/ 16 h 65"/>
                  <a:gd name="T28" fmla="*/ 61 w 63"/>
                  <a:gd name="T29" fmla="*/ 21 h 65"/>
                  <a:gd name="T30" fmla="*/ 63 w 63"/>
                  <a:gd name="T31" fmla="*/ 25 h 65"/>
                  <a:gd name="T32" fmla="*/ 63 w 63"/>
                  <a:gd name="T33" fmla="*/ 33 h 65"/>
                  <a:gd name="T34" fmla="*/ 63 w 63"/>
                  <a:gd name="T35" fmla="*/ 39 h 65"/>
                  <a:gd name="T36" fmla="*/ 61 w 63"/>
                  <a:gd name="T37" fmla="*/ 45 h 65"/>
                  <a:gd name="T38" fmla="*/ 57 w 63"/>
                  <a:gd name="T39" fmla="*/ 51 h 65"/>
                  <a:gd name="T40" fmla="*/ 55 w 63"/>
                  <a:gd name="T41" fmla="*/ 55 h 65"/>
                  <a:gd name="T42" fmla="*/ 49 w 63"/>
                  <a:gd name="T43" fmla="*/ 59 h 65"/>
                  <a:gd name="T44" fmla="*/ 43 w 63"/>
                  <a:gd name="T45" fmla="*/ 63 h 65"/>
                  <a:gd name="T46" fmla="*/ 37 w 63"/>
                  <a:gd name="T47" fmla="*/ 65 h 65"/>
                  <a:gd name="T48" fmla="*/ 31 w 63"/>
                  <a:gd name="T49" fmla="*/ 65 h 65"/>
                  <a:gd name="T50" fmla="*/ 25 w 63"/>
                  <a:gd name="T51" fmla="*/ 65 h 65"/>
                  <a:gd name="T52" fmla="*/ 20 w 63"/>
                  <a:gd name="T53" fmla="*/ 63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5"/>
                    </a:lnTo>
                    <a:lnTo>
                      <a:pt x="2" y="21"/>
                    </a:lnTo>
                    <a:lnTo>
                      <a:pt x="4" y="16"/>
                    </a:lnTo>
                    <a:lnTo>
                      <a:pt x="8" y="10"/>
                    </a:lnTo>
                    <a:lnTo>
                      <a:pt x="14" y="6"/>
                    </a:lnTo>
                    <a:lnTo>
                      <a:pt x="20" y="4"/>
                    </a:lnTo>
                    <a:lnTo>
                      <a:pt x="25" y="2"/>
                    </a:lnTo>
                    <a:lnTo>
                      <a:pt x="31" y="0"/>
                    </a:lnTo>
                    <a:lnTo>
                      <a:pt x="37" y="2"/>
                    </a:lnTo>
                    <a:lnTo>
                      <a:pt x="43" y="4"/>
                    </a:lnTo>
                    <a:lnTo>
                      <a:pt x="49" y="6"/>
                    </a:lnTo>
                    <a:lnTo>
                      <a:pt x="55" y="10"/>
                    </a:lnTo>
                    <a:lnTo>
                      <a:pt x="57" y="16"/>
                    </a:lnTo>
                    <a:lnTo>
                      <a:pt x="61" y="21"/>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20" y="63"/>
                    </a:lnTo>
                    <a:lnTo>
                      <a:pt x="14" y="59"/>
                    </a:lnTo>
                    <a:lnTo>
                      <a:pt x="8" y="55"/>
                    </a:lnTo>
                    <a:lnTo>
                      <a:pt x="4"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98" name="Freeform 81"/>
              <p:cNvSpPr>
                <a:spLocks/>
              </p:cNvSpPr>
              <p:nvPr/>
            </p:nvSpPr>
            <p:spPr bwMode="auto">
              <a:xfrm>
                <a:off x="3327" y="1524"/>
                <a:ext cx="63" cy="65"/>
              </a:xfrm>
              <a:custGeom>
                <a:avLst/>
                <a:gdLst>
                  <a:gd name="T0" fmla="*/ 0 w 63"/>
                  <a:gd name="T1" fmla="*/ 33 h 65"/>
                  <a:gd name="T2" fmla="*/ 0 w 63"/>
                  <a:gd name="T3" fmla="*/ 33 h 65"/>
                  <a:gd name="T4" fmla="*/ 0 w 63"/>
                  <a:gd name="T5" fmla="*/ 25 h 65"/>
                  <a:gd name="T6" fmla="*/ 2 w 63"/>
                  <a:gd name="T7" fmla="*/ 21 h 65"/>
                  <a:gd name="T8" fmla="*/ 4 w 63"/>
                  <a:gd name="T9" fmla="*/ 16 h 65"/>
                  <a:gd name="T10" fmla="*/ 8 w 63"/>
                  <a:gd name="T11" fmla="*/ 10 h 65"/>
                  <a:gd name="T12" fmla="*/ 14 w 63"/>
                  <a:gd name="T13" fmla="*/ 6 h 65"/>
                  <a:gd name="T14" fmla="*/ 20 w 63"/>
                  <a:gd name="T15" fmla="*/ 4 h 65"/>
                  <a:gd name="T16" fmla="*/ 25 w 63"/>
                  <a:gd name="T17" fmla="*/ 2 h 65"/>
                  <a:gd name="T18" fmla="*/ 31 w 63"/>
                  <a:gd name="T19" fmla="*/ 0 h 65"/>
                  <a:gd name="T20" fmla="*/ 37 w 63"/>
                  <a:gd name="T21" fmla="*/ 2 h 65"/>
                  <a:gd name="T22" fmla="*/ 43 w 63"/>
                  <a:gd name="T23" fmla="*/ 4 h 65"/>
                  <a:gd name="T24" fmla="*/ 49 w 63"/>
                  <a:gd name="T25" fmla="*/ 6 h 65"/>
                  <a:gd name="T26" fmla="*/ 55 w 63"/>
                  <a:gd name="T27" fmla="*/ 10 h 65"/>
                  <a:gd name="T28" fmla="*/ 57 w 63"/>
                  <a:gd name="T29" fmla="*/ 16 h 65"/>
                  <a:gd name="T30" fmla="*/ 61 w 63"/>
                  <a:gd name="T31" fmla="*/ 21 h 65"/>
                  <a:gd name="T32" fmla="*/ 63 w 63"/>
                  <a:gd name="T33" fmla="*/ 25 h 65"/>
                  <a:gd name="T34" fmla="*/ 63 w 63"/>
                  <a:gd name="T35" fmla="*/ 33 h 65"/>
                  <a:gd name="T36" fmla="*/ 63 w 63"/>
                  <a:gd name="T37" fmla="*/ 39 h 65"/>
                  <a:gd name="T38" fmla="*/ 61 w 63"/>
                  <a:gd name="T39" fmla="*/ 45 h 65"/>
                  <a:gd name="T40" fmla="*/ 57 w 63"/>
                  <a:gd name="T41" fmla="*/ 51 h 65"/>
                  <a:gd name="T42" fmla="*/ 55 w 63"/>
                  <a:gd name="T43" fmla="*/ 55 h 65"/>
                  <a:gd name="T44" fmla="*/ 49 w 63"/>
                  <a:gd name="T45" fmla="*/ 59 h 65"/>
                  <a:gd name="T46" fmla="*/ 43 w 63"/>
                  <a:gd name="T47" fmla="*/ 63 h 65"/>
                  <a:gd name="T48" fmla="*/ 37 w 63"/>
                  <a:gd name="T49" fmla="*/ 65 h 65"/>
                  <a:gd name="T50" fmla="*/ 31 w 63"/>
                  <a:gd name="T51" fmla="*/ 65 h 65"/>
                  <a:gd name="T52" fmla="*/ 25 w 63"/>
                  <a:gd name="T53" fmla="*/ 65 h 65"/>
                  <a:gd name="T54" fmla="*/ 20 w 63"/>
                  <a:gd name="T55" fmla="*/ 63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5"/>
                    </a:lnTo>
                    <a:lnTo>
                      <a:pt x="2" y="21"/>
                    </a:lnTo>
                    <a:lnTo>
                      <a:pt x="4" y="16"/>
                    </a:lnTo>
                    <a:lnTo>
                      <a:pt x="8" y="10"/>
                    </a:lnTo>
                    <a:lnTo>
                      <a:pt x="14" y="6"/>
                    </a:lnTo>
                    <a:lnTo>
                      <a:pt x="20" y="4"/>
                    </a:lnTo>
                    <a:lnTo>
                      <a:pt x="25" y="2"/>
                    </a:lnTo>
                    <a:lnTo>
                      <a:pt x="31" y="0"/>
                    </a:lnTo>
                    <a:lnTo>
                      <a:pt x="37" y="2"/>
                    </a:lnTo>
                    <a:lnTo>
                      <a:pt x="43" y="4"/>
                    </a:lnTo>
                    <a:lnTo>
                      <a:pt x="49" y="6"/>
                    </a:lnTo>
                    <a:lnTo>
                      <a:pt x="55" y="10"/>
                    </a:lnTo>
                    <a:lnTo>
                      <a:pt x="57" y="16"/>
                    </a:lnTo>
                    <a:lnTo>
                      <a:pt x="61" y="21"/>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20" y="63"/>
                    </a:lnTo>
                    <a:lnTo>
                      <a:pt x="14" y="59"/>
                    </a:lnTo>
                    <a:lnTo>
                      <a:pt x="8" y="55"/>
                    </a:lnTo>
                    <a:lnTo>
                      <a:pt x="4"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99" name="Freeform 82"/>
              <p:cNvSpPr>
                <a:spLocks/>
              </p:cNvSpPr>
              <p:nvPr/>
            </p:nvSpPr>
            <p:spPr bwMode="auto">
              <a:xfrm>
                <a:off x="3291" y="1601"/>
                <a:ext cx="65" cy="65"/>
              </a:xfrm>
              <a:custGeom>
                <a:avLst/>
                <a:gdLst>
                  <a:gd name="T0" fmla="*/ 65 w 65"/>
                  <a:gd name="T1" fmla="*/ 33 h 65"/>
                  <a:gd name="T2" fmla="*/ 63 w 65"/>
                  <a:gd name="T3" fmla="*/ 39 h 65"/>
                  <a:gd name="T4" fmla="*/ 63 w 65"/>
                  <a:gd name="T5" fmla="*/ 45 h 65"/>
                  <a:gd name="T6" fmla="*/ 60 w 65"/>
                  <a:gd name="T7" fmla="*/ 51 h 65"/>
                  <a:gd name="T8" fmla="*/ 56 w 65"/>
                  <a:gd name="T9" fmla="*/ 55 h 65"/>
                  <a:gd name="T10" fmla="*/ 52 w 65"/>
                  <a:gd name="T11" fmla="*/ 59 h 65"/>
                  <a:gd name="T12" fmla="*/ 46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3 h 65"/>
                  <a:gd name="T34" fmla="*/ 2 w 65"/>
                  <a:gd name="T35" fmla="*/ 25 h 65"/>
                  <a:gd name="T36" fmla="*/ 2 w 65"/>
                  <a:gd name="T37" fmla="*/ 19 h 65"/>
                  <a:gd name="T38" fmla="*/ 6 w 65"/>
                  <a:gd name="T39" fmla="*/ 15 h 65"/>
                  <a:gd name="T40" fmla="*/ 10 w 65"/>
                  <a:gd name="T41" fmla="*/ 9 h 65"/>
                  <a:gd name="T42" fmla="*/ 14 w 65"/>
                  <a:gd name="T43" fmla="*/ 6 h 65"/>
                  <a:gd name="T44" fmla="*/ 20 w 65"/>
                  <a:gd name="T45" fmla="*/ 4 h 65"/>
                  <a:gd name="T46" fmla="*/ 26 w 65"/>
                  <a:gd name="T47" fmla="*/ 2 h 65"/>
                  <a:gd name="T48" fmla="*/ 32 w 65"/>
                  <a:gd name="T49" fmla="*/ 0 h 65"/>
                  <a:gd name="T50" fmla="*/ 40 w 65"/>
                  <a:gd name="T51" fmla="*/ 2 h 65"/>
                  <a:gd name="T52" fmla="*/ 46 w 65"/>
                  <a:gd name="T53" fmla="*/ 4 h 65"/>
                  <a:gd name="T54" fmla="*/ 52 w 65"/>
                  <a:gd name="T55" fmla="*/ 6 h 65"/>
                  <a:gd name="T56" fmla="*/ 56 w 65"/>
                  <a:gd name="T57" fmla="*/ 9 h 65"/>
                  <a:gd name="T58" fmla="*/ 60 w 65"/>
                  <a:gd name="T59" fmla="*/ 15 h 65"/>
                  <a:gd name="T60" fmla="*/ 63 w 65"/>
                  <a:gd name="T61" fmla="*/ 19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3"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3"/>
                    </a:lnTo>
                    <a:lnTo>
                      <a:pt x="2" y="25"/>
                    </a:lnTo>
                    <a:lnTo>
                      <a:pt x="2" y="19"/>
                    </a:lnTo>
                    <a:lnTo>
                      <a:pt x="6" y="15"/>
                    </a:lnTo>
                    <a:lnTo>
                      <a:pt x="10" y="9"/>
                    </a:lnTo>
                    <a:lnTo>
                      <a:pt x="14" y="6"/>
                    </a:lnTo>
                    <a:lnTo>
                      <a:pt x="20" y="4"/>
                    </a:lnTo>
                    <a:lnTo>
                      <a:pt x="26" y="2"/>
                    </a:lnTo>
                    <a:lnTo>
                      <a:pt x="32" y="0"/>
                    </a:lnTo>
                    <a:lnTo>
                      <a:pt x="40" y="2"/>
                    </a:lnTo>
                    <a:lnTo>
                      <a:pt x="46" y="4"/>
                    </a:lnTo>
                    <a:lnTo>
                      <a:pt x="52" y="6"/>
                    </a:lnTo>
                    <a:lnTo>
                      <a:pt x="56" y="9"/>
                    </a:lnTo>
                    <a:lnTo>
                      <a:pt x="60" y="15"/>
                    </a:lnTo>
                    <a:lnTo>
                      <a:pt x="63" y="19"/>
                    </a:lnTo>
                    <a:lnTo>
                      <a:pt x="63"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0" name="Freeform 83"/>
              <p:cNvSpPr>
                <a:spLocks/>
              </p:cNvSpPr>
              <p:nvPr/>
            </p:nvSpPr>
            <p:spPr bwMode="auto">
              <a:xfrm>
                <a:off x="3291" y="1601"/>
                <a:ext cx="65" cy="65"/>
              </a:xfrm>
              <a:custGeom>
                <a:avLst/>
                <a:gdLst>
                  <a:gd name="T0" fmla="*/ 65 w 65"/>
                  <a:gd name="T1" fmla="*/ 33 h 65"/>
                  <a:gd name="T2" fmla="*/ 65 w 65"/>
                  <a:gd name="T3" fmla="*/ 33 h 65"/>
                  <a:gd name="T4" fmla="*/ 63 w 65"/>
                  <a:gd name="T5" fmla="*/ 39 h 65"/>
                  <a:gd name="T6" fmla="*/ 63 w 65"/>
                  <a:gd name="T7" fmla="*/ 45 h 65"/>
                  <a:gd name="T8" fmla="*/ 60 w 65"/>
                  <a:gd name="T9" fmla="*/ 51 h 65"/>
                  <a:gd name="T10" fmla="*/ 56 w 65"/>
                  <a:gd name="T11" fmla="*/ 55 h 65"/>
                  <a:gd name="T12" fmla="*/ 52 w 65"/>
                  <a:gd name="T13" fmla="*/ 59 h 65"/>
                  <a:gd name="T14" fmla="*/ 46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3 h 65"/>
                  <a:gd name="T36" fmla="*/ 2 w 65"/>
                  <a:gd name="T37" fmla="*/ 25 h 65"/>
                  <a:gd name="T38" fmla="*/ 2 w 65"/>
                  <a:gd name="T39" fmla="*/ 19 h 65"/>
                  <a:gd name="T40" fmla="*/ 6 w 65"/>
                  <a:gd name="T41" fmla="*/ 15 h 65"/>
                  <a:gd name="T42" fmla="*/ 10 w 65"/>
                  <a:gd name="T43" fmla="*/ 9 h 65"/>
                  <a:gd name="T44" fmla="*/ 14 w 65"/>
                  <a:gd name="T45" fmla="*/ 6 h 65"/>
                  <a:gd name="T46" fmla="*/ 20 w 65"/>
                  <a:gd name="T47" fmla="*/ 4 h 65"/>
                  <a:gd name="T48" fmla="*/ 26 w 65"/>
                  <a:gd name="T49" fmla="*/ 2 h 65"/>
                  <a:gd name="T50" fmla="*/ 32 w 65"/>
                  <a:gd name="T51" fmla="*/ 0 h 65"/>
                  <a:gd name="T52" fmla="*/ 40 w 65"/>
                  <a:gd name="T53" fmla="*/ 2 h 65"/>
                  <a:gd name="T54" fmla="*/ 46 w 65"/>
                  <a:gd name="T55" fmla="*/ 4 h 65"/>
                  <a:gd name="T56" fmla="*/ 52 w 65"/>
                  <a:gd name="T57" fmla="*/ 6 h 65"/>
                  <a:gd name="T58" fmla="*/ 56 w 65"/>
                  <a:gd name="T59" fmla="*/ 9 h 65"/>
                  <a:gd name="T60" fmla="*/ 60 w 65"/>
                  <a:gd name="T61" fmla="*/ 15 h 65"/>
                  <a:gd name="T62" fmla="*/ 63 w 65"/>
                  <a:gd name="T63" fmla="*/ 19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3"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3"/>
                    </a:lnTo>
                    <a:lnTo>
                      <a:pt x="2" y="25"/>
                    </a:lnTo>
                    <a:lnTo>
                      <a:pt x="2" y="19"/>
                    </a:lnTo>
                    <a:lnTo>
                      <a:pt x="6" y="15"/>
                    </a:lnTo>
                    <a:lnTo>
                      <a:pt x="10" y="9"/>
                    </a:lnTo>
                    <a:lnTo>
                      <a:pt x="14" y="6"/>
                    </a:lnTo>
                    <a:lnTo>
                      <a:pt x="20" y="4"/>
                    </a:lnTo>
                    <a:lnTo>
                      <a:pt x="26" y="2"/>
                    </a:lnTo>
                    <a:lnTo>
                      <a:pt x="32" y="0"/>
                    </a:lnTo>
                    <a:lnTo>
                      <a:pt x="40" y="2"/>
                    </a:lnTo>
                    <a:lnTo>
                      <a:pt x="46" y="4"/>
                    </a:lnTo>
                    <a:lnTo>
                      <a:pt x="52" y="6"/>
                    </a:lnTo>
                    <a:lnTo>
                      <a:pt x="56" y="9"/>
                    </a:lnTo>
                    <a:lnTo>
                      <a:pt x="60" y="15"/>
                    </a:lnTo>
                    <a:lnTo>
                      <a:pt x="63" y="19"/>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1" name="Freeform 84"/>
              <p:cNvSpPr>
                <a:spLocks/>
              </p:cNvSpPr>
              <p:nvPr/>
            </p:nvSpPr>
            <p:spPr bwMode="auto">
              <a:xfrm>
                <a:off x="3274" y="1553"/>
                <a:ext cx="63" cy="65"/>
              </a:xfrm>
              <a:custGeom>
                <a:avLst/>
                <a:gdLst>
                  <a:gd name="T0" fmla="*/ 0 w 63"/>
                  <a:gd name="T1" fmla="*/ 34 h 65"/>
                  <a:gd name="T2" fmla="*/ 0 w 63"/>
                  <a:gd name="T3" fmla="*/ 28 h 65"/>
                  <a:gd name="T4" fmla="*/ 2 w 63"/>
                  <a:gd name="T5" fmla="*/ 22 h 65"/>
                  <a:gd name="T6" fmla="*/ 4 w 63"/>
                  <a:gd name="T7" fmla="*/ 16 h 65"/>
                  <a:gd name="T8" fmla="*/ 8 w 63"/>
                  <a:gd name="T9" fmla="*/ 10 h 65"/>
                  <a:gd name="T10" fmla="*/ 14 w 63"/>
                  <a:gd name="T11" fmla="*/ 6 h 65"/>
                  <a:gd name="T12" fmla="*/ 19 w 63"/>
                  <a:gd name="T13" fmla="*/ 4 h 65"/>
                  <a:gd name="T14" fmla="*/ 23 w 63"/>
                  <a:gd name="T15" fmla="*/ 2 h 65"/>
                  <a:gd name="T16" fmla="*/ 31 w 63"/>
                  <a:gd name="T17" fmla="*/ 0 h 65"/>
                  <a:gd name="T18" fmla="*/ 37 w 63"/>
                  <a:gd name="T19" fmla="*/ 2 h 65"/>
                  <a:gd name="T20" fmla="*/ 43 w 63"/>
                  <a:gd name="T21" fmla="*/ 4 h 65"/>
                  <a:gd name="T22" fmla="*/ 49 w 63"/>
                  <a:gd name="T23" fmla="*/ 6 h 65"/>
                  <a:gd name="T24" fmla="*/ 53 w 63"/>
                  <a:gd name="T25" fmla="*/ 10 h 65"/>
                  <a:gd name="T26" fmla="*/ 57 w 63"/>
                  <a:gd name="T27" fmla="*/ 16 h 65"/>
                  <a:gd name="T28" fmla="*/ 61 w 63"/>
                  <a:gd name="T29" fmla="*/ 22 h 65"/>
                  <a:gd name="T30" fmla="*/ 63 w 63"/>
                  <a:gd name="T31" fmla="*/ 28 h 65"/>
                  <a:gd name="T32" fmla="*/ 63 w 63"/>
                  <a:gd name="T33" fmla="*/ 34 h 65"/>
                  <a:gd name="T34" fmla="*/ 63 w 63"/>
                  <a:gd name="T35" fmla="*/ 40 h 65"/>
                  <a:gd name="T36" fmla="*/ 61 w 63"/>
                  <a:gd name="T37" fmla="*/ 46 h 65"/>
                  <a:gd name="T38" fmla="*/ 57 w 63"/>
                  <a:gd name="T39" fmla="*/ 52 h 65"/>
                  <a:gd name="T40" fmla="*/ 53 w 63"/>
                  <a:gd name="T41" fmla="*/ 55 h 65"/>
                  <a:gd name="T42" fmla="*/ 49 w 63"/>
                  <a:gd name="T43" fmla="*/ 59 h 65"/>
                  <a:gd name="T44" fmla="*/ 43 w 63"/>
                  <a:gd name="T45" fmla="*/ 63 h 65"/>
                  <a:gd name="T46" fmla="*/ 37 w 63"/>
                  <a:gd name="T47" fmla="*/ 65 h 65"/>
                  <a:gd name="T48" fmla="*/ 31 w 63"/>
                  <a:gd name="T49" fmla="*/ 65 h 65"/>
                  <a:gd name="T50" fmla="*/ 23 w 63"/>
                  <a:gd name="T51" fmla="*/ 65 h 65"/>
                  <a:gd name="T52" fmla="*/ 19 w 63"/>
                  <a:gd name="T53" fmla="*/ 63 h 65"/>
                  <a:gd name="T54" fmla="*/ 14 w 63"/>
                  <a:gd name="T55" fmla="*/ 59 h 65"/>
                  <a:gd name="T56" fmla="*/ 8 w 63"/>
                  <a:gd name="T57" fmla="*/ 55 h 65"/>
                  <a:gd name="T58" fmla="*/ 4 w 63"/>
                  <a:gd name="T59" fmla="*/ 52 h 65"/>
                  <a:gd name="T60" fmla="*/ 2 w 63"/>
                  <a:gd name="T61" fmla="*/ 46 h 65"/>
                  <a:gd name="T62" fmla="*/ 0 w 63"/>
                  <a:gd name="T63" fmla="*/ 40 h 65"/>
                  <a:gd name="T64" fmla="*/ 0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4"/>
                    </a:moveTo>
                    <a:lnTo>
                      <a:pt x="0" y="28"/>
                    </a:lnTo>
                    <a:lnTo>
                      <a:pt x="2" y="22"/>
                    </a:lnTo>
                    <a:lnTo>
                      <a:pt x="4" y="16"/>
                    </a:lnTo>
                    <a:lnTo>
                      <a:pt x="8" y="10"/>
                    </a:lnTo>
                    <a:lnTo>
                      <a:pt x="14" y="6"/>
                    </a:lnTo>
                    <a:lnTo>
                      <a:pt x="19" y="4"/>
                    </a:lnTo>
                    <a:lnTo>
                      <a:pt x="23"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5"/>
                    </a:lnTo>
                    <a:lnTo>
                      <a:pt x="49" y="59"/>
                    </a:lnTo>
                    <a:lnTo>
                      <a:pt x="43" y="63"/>
                    </a:lnTo>
                    <a:lnTo>
                      <a:pt x="37" y="65"/>
                    </a:lnTo>
                    <a:lnTo>
                      <a:pt x="31" y="65"/>
                    </a:lnTo>
                    <a:lnTo>
                      <a:pt x="23" y="65"/>
                    </a:lnTo>
                    <a:lnTo>
                      <a:pt x="19" y="63"/>
                    </a:lnTo>
                    <a:lnTo>
                      <a:pt x="14" y="59"/>
                    </a:lnTo>
                    <a:lnTo>
                      <a:pt x="8" y="55"/>
                    </a:lnTo>
                    <a:lnTo>
                      <a:pt x="4" y="52"/>
                    </a:lnTo>
                    <a:lnTo>
                      <a:pt x="2" y="46"/>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2" name="Freeform 85"/>
              <p:cNvSpPr>
                <a:spLocks/>
              </p:cNvSpPr>
              <p:nvPr/>
            </p:nvSpPr>
            <p:spPr bwMode="auto">
              <a:xfrm>
                <a:off x="3274" y="1553"/>
                <a:ext cx="63" cy="65"/>
              </a:xfrm>
              <a:custGeom>
                <a:avLst/>
                <a:gdLst>
                  <a:gd name="T0" fmla="*/ 0 w 63"/>
                  <a:gd name="T1" fmla="*/ 34 h 65"/>
                  <a:gd name="T2" fmla="*/ 0 w 63"/>
                  <a:gd name="T3" fmla="*/ 34 h 65"/>
                  <a:gd name="T4" fmla="*/ 0 w 63"/>
                  <a:gd name="T5" fmla="*/ 28 h 65"/>
                  <a:gd name="T6" fmla="*/ 2 w 63"/>
                  <a:gd name="T7" fmla="*/ 22 h 65"/>
                  <a:gd name="T8" fmla="*/ 4 w 63"/>
                  <a:gd name="T9" fmla="*/ 16 h 65"/>
                  <a:gd name="T10" fmla="*/ 8 w 63"/>
                  <a:gd name="T11" fmla="*/ 10 h 65"/>
                  <a:gd name="T12" fmla="*/ 14 w 63"/>
                  <a:gd name="T13" fmla="*/ 6 h 65"/>
                  <a:gd name="T14" fmla="*/ 19 w 63"/>
                  <a:gd name="T15" fmla="*/ 4 h 65"/>
                  <a:gd name="T16" fmla="*/ 23 w 63"/>
                  <a:gd name="T17" fmla="*/ 2 h 65"/>
                  <a:gd name="T18" fmla="*/ 31 w 63"/>
                  <a:gd name="T19" fmla="*/ 0 h 65"/>
                  <a:gd name="T20" fmla="*/ 37 w 63"/>
                  <a:gd name="T21" fmla="*/ 2 h 65"/>
                  <a:gd name="T22" fmla="*/ 43 w 63"/>
                  <a:gd name="T23" fmla="*/ 4 h 65"/>
                  <a:gd name="T24" fmla="*/ 49 w 63"/>
                  <a:gd name="T25" fmla="*/ 6 h 65"/>
                  <a:gd name="T26" fmla="*/ 53 w 63"/>
                  <a:gd name="T27" fmla="*/ 10 h 65"/>
                  <a:gd name="T28" fmla="*/ 57 w 63"/>
                  <a:gd name="T29" fmla="*/ 16 h 65"/>
                  <a:gd name="T30" fmla="*/ 61 w 63"/>
                  <a:gd name="T31" fmla="*/ 22 h 65"/>
                  <a:gd name="T32" fmla="*/ 63 w 63"/>
                  <a:gd name="T33" fmla="*/ 28 h 65"/>
                  <a:gd name="T34" fmla="*/ 63 w 63"/>
                  <a:gd name="T35" fmla="*/ 34 h 65"/>
                  <a:gd name="T36" fmla="*/ 63 w 63"/>
                  <a:gd name="T37" fmla="*/ 40 h 65"/>
                  <a:gd name="T38" fmla="*/ 61 w 63"/>
                  <a:gd name="T39" fmla="*/ 46 h 65"/>
                  <a:gd name="T40" fmla="*/ 57 w 63"/>
                  <a:gd name="T41" fmla="*/ 52 h 65"/>
                  <a:gd name="T42" fmla="*/ 53 w 63"/>
                  <a:gd name="T43" fmla="*/ 55 h 65"/>
                  <a:gd name="T44" fmla="*/ 49 w 63"/>
                  <a:gd name="T45" fmla="*/ 59 h 65"/>
                  <a:gd name="T46" fmla="*/ 43 w 63"/>
                  <a:gd name="T47" fmla="*/ 63 h 65"/>
                  <a:gd name="T48" fmla="*/ 37 w 63"/>
                  <a:gd name="T49" fmla="*/ 65 h 65"/>
                  <a:gd name="T50" fmla="*/ 31 w 63"/>
                  <a:gd name="T51" fmla="*/ 65 h 65"/>
                  <a:gd name="T52" fmla="*/ 23 w 63"/>
                  <a:gd name="T53" fmla="*/ 65 h 65"/>
                  <a:gd name="T54" fmla="*/ 19 w 63"/>
                  <a:gd name="T55" fmla="*/ 63 h 65"/>
                  <a:gd name="T56" fmla="*/ 14 w 63"/>
                  <a:gd name="T57" fmla="*/ 59 h 65"/>
                  <a:gd name="T58" fmla="*/ 8 w 63"/>
                  <a:gd name="T59" fmla="*/ 55 h 65"/>
                  <a:gd name="T60" fmla="*/ 4 w 63"/>
                  <a:gd name="T61" fmla="*/ 52 h 65"/>
                  <a:gd name="T62" fmla="*/ 2 w 63"/>
                  <a:gd name="T63" fmla="*/ 46 h 65"/>
                  <a:gd name="T64" fmla="*/ 0 w 63"/>
                  <a:gd name="T65" fmla="*/ 40 h 65"/>
                  <a:gd name="T66" fmla="*/ 0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4"/>
                    </a:moveTo>
                    <a:lnTo>
                      <a:pt x="0" y="34"/>
                    </a:lnTo>
                    <a:lnTo>
                      <a:pt x="0" y="28"/>
                    </a:lnTo>
                    <a:lnTo>
                      <a:pt x="2" y="22"/>
                    </a:lnTo>
                    <a:lnTo>
                      <a:pt x="4" y="16"/>
                    </a:lnTo>
                    <a:lnTo>
                      <a:pt x="8" y="10"/>
                    </a:lnTo>
                    <a:lnTo>
                      <a:pt x="14" y="6"/>
                    </a:lnTo>
                    <a:lnTo>
                      <a:pt x="19" y="4"/>
                    </a:lnTo>
                    <a:lnTo>
                      <a:pt x="23"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5"/>
                    </a:lnTo>
                    <a:lnTo>
                      <a:pt x="49" y="59"/>
                    </a:lnTo>
                    <a:lnTo>
                      <a:pt x="43" y="63"/>
                    </a:lnTo>
                    <a:lnTo>
                      <a:pt x="37" y="65"/>
                    </a:lnTo>
                    <a:lnTo>
                      <a:pt x="31" y="65"/>
                    </a:lnTo>
                    <a:lnTo>
                      <a:pt x="23" y="65"/>
                    </a:lnTo>
                    <a:lnTo>
                      <a:pt x="19" y="63"/>
                    </a:lnTo>
                    <a:lnTo>
                      <a:pt x="14" y="59"/>
                    </a:lnTo>
                    <a:lnTo>
                      <a:pt x="8" y="55"/>
                    </a:lnTo>
                    <a:lnTo>
                      <a:pt x="4" y="52"/>
                    </a:lnTo>
                    <a:lnTo>
                      <a:pt x="2" y="46"/>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3" name="Freeform 86"/>
              <p:cNvSpPr>
                <a:spLocks/>
              </p:cNvSpPr>
              <p:nvPr/>
            </p:nvSpPr>
            <p:spPr bwMode="auto">
              <a:xfrm>
                <a:off x="3319" y="1616"/>
                <a:ext cx="65" cy="65"/>
              </a:xfrm>
              <a:custGeom>
                <a:avLst/>
                <a:gdLst>
                  <a:gd name="T0" fmla="*/ 0 w 65"/>
                  <a:gd name="T1" fmla="*/ 34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2 w 65"/>
                  <a:gd name="T17" fmla="*/ 0 h 65"/>
                  <a:gd name="T18" fmla="*/ 39 w 65"/>
                  <a:gd name="T19" fmla="*/ 2 h 65"/>
                  <a:gd name="T20" fmla="*/ 43 w 65"/>
                  <a:gd name="T21" fmla="*/ 2 h 65"/>
                  <a:gd name="T22" fmla="*/ 49 w 65"/>
                  <a:gd name="T23" fmla="*/ 6 h 65"/>
                  <a:gd name="T24" fmla="*/ 55 w 65"/>
                  <a:gd name="T25" fmla="*/ 10 h 65"/>
                  <a:gd name="T26" fmla="*/ 59 w 65"/>
                  <a:gd name="T27" fmla="*/ 14 h 65"/>
                  <a:gd name="T28" fmla="*/ 61 w 65"/>
                  <a:gd name="T29" fmla="*/ 20 h 65"/>
                  <a:gd name="T30" fmla="*/ 63 w 65"/>
                  <a:gd name="T31" fmla="*/ 26 h 65"/>
                  <a:gd name="T32" fmla="*/ 65 w 65"/>
                  <a:gd name="T33" fmla="*/ 34 h 65"/>
                  <a:gd name="T34" fmla="*/ 63 w 65"/>
                  <a:gd name="T35" fmla="*/ 40 h 65"/>
                  <a:gd name="T36" fmla="*/ 61 w 65"/>
                  <a:gd name="T37" fmla="*/ 46 h 65"/>
                  <a:gd name="T38" fmla="*/ 59 w 65"/>
                  <a:gd name="T39" fmla="*/ 52 h 65"/>
                  <a:gd name="T40" fmla="*/ 55 w 65"/>
                  <a:gd name="T41" fmla="*/ 55 h 65"/>
                  <a:gd name="T42" fmla="*/ 49 w 65"/>
                  <a:gd name="T43" fmla="*/ 59 h 65"/>
                  <a:gd name="T44" fmla="*/ 43 w 65"/>
                  <a:gd name="T45" fmla="*/ 63 h 65"/>
                  <a:gd name="T46" fmla="*/ 39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52 h 65"/>
                  <a:gd name="T60" fmla="*/ 2 w 65"/>
                  <a:gd name="T61" fmla="*/ 46 h 65"/>
                  <a:gd name="T62" fmla="*/ 0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0" y="26"/>
                    </a:lnTo>
                    <a:lnTo>
                      <a:pt x="2" y="20"/>
                    </a:lnTo>
                    <a:lnTo>
                      <a:pt x="6" y="14"/>
                    </a:lnTo>
                    <a:lnTo>
                      <a:pt x="10" y="10"/>
                    </a:lnTo>
                    <a:lnTo>
                      <a:pt x="14" y="6"/>
                    </a:lnTo>
                    <a:lnTo>
                      <a:pt x="20" y="2"/>
                    </a:lnTo>
                    <a:lnTo>
                      <a:pt x="26" y="2"/>
                    </a:lnTo>
                    <a:lnTo>
                      <a:pt x="32" y="0"/>
                    </a:lnTo>
                    <a:lnTo>
                      <a:pt x="39" y="2"/>
                    </a:lnTo>
                    <a:lnTo>
                      <a:pt x="43" y="2"/>
                    </a:lnTo>
                    <a:lnTo>
                      <a:pt x="49" y="6"/>
                    </a:lnTo>
                    <a:lnTo>
                      <a:pt x="55" y="10"/>
                    </a:lnTo>
                    <a:lnTo>
                      <a:pt x="59" y="14"/>
                    </a:lnTo>
                    <a:lnTo>
                      <a:pt x="61" y="20"/>
                    </a:lnTo>
                    <a:lnTo>
                      <a:pt x="63" y="26"/>
                    </a:lnTo>
                    <a:lnTo>
                      <a:pt x="65" y="34"/>
                    </a:lnTo>
                    <a:lnTo>
                      <a:pt x="63" y="40"/>
                    </a:lnTo>
                    <a:lnTo>
                      <a:pt x="61" y="46"/>
                    </a:lnTo>
                    <a:lnTo>
                      <a:pt x="59" y="52"/>
                    </a:lnTo>
                    <a:lnTo>
                      <a:pt x="55" y="55"/>
                    </a:lnTo>
                    <a:lnTo>
                      <a:pt x="49" y="59"/>
                    </a:lnTo>
                    <a:lnTo>
                      <a:pt x="43" y="63"/>
                    </a:lnTo>
                    <a:lnTo>
                      <a:pt x="39" y="63"/>
                    </a:lnTo>
                    <a:lnTo>
                      <a:pt x="32" y="65"/>
                    </a:lnTo>
                    <a:lnTo>
                      <a:pt x="26" y="63"/>
                    </a:lnTo>
                    <a:lnTo>
                      <a:pt x="20" y="63"/>
                    </a:lnTo>
                    <a:lnTo>
                      <a:pt x="14" y="59"/>
                    </a:lnTo>
                    <a:lnTo>
                      <a:pt x="10" y="55"/>
                    </a:lnTo>
                    <a:lnTo>
                      <a:pt x="6" y="52"/>
                    </a:lnTo>
                    <a:lnTo>
                      <a:pt x="2" y="46"/>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4" name="Freeform 87"/>
              <p:cNvSpPr>
                <a:spLocks/>
              </p:cNvSpPr>
              <p:nvPr/>
            </p:nvSpPr>
            <p:spPr bwMode="auto">
              <a:xfrm>
                <a:off x="3319" y="1616"/>
                <a:ext cx="65" cy="65"/>
              </a:xfrm>
              <a:custGeom>
                <a:avLst/>
                <a:gdLst>
                  <a:gd name="T0" fmla="*/ 0 w 65"/>
                  <a:gd name="T1" fmla="*/ 34 h 65"/>
                  <a:gd name="T2" fmla="*/ 0 w 65"/>
                  <a:gd name="T3" fmla="*/ 34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2 w 65"/>
                  <a:gd name="T19" fmla="*/ 0 h 65"/>
                  <a:gd name="T20" fmla="*/ 39 w 65"/>
                  <a:gd name="T21" fmla="*/ 2 h 65"/>
                  <a:gd name="T22" fmla="*/ 43 w 65"/>
                  <a:gd name="T23" fmla="*/ 2 h 65"/>
                  <a:gd name="T24" fmla="*/ 49 w 65"/>
                  <a:gd name="T25" fmla="*/ 6 h 65"/>
                  <a:gd name="T26" fmla="*/ 55 w 65"/>
                  <a:gd name="T27" fmla="*/ 10 h 65"/>
                  <a:gd name="T28" fmla="*/ 59 w 65"/>
                  <a:gd name="T29" fmla="*/ 14 h 65"/>
                  <a:gd name="T30" fmla="*/ 61 w 65"/>
                  <a:gd name="T31" fmla="*/ 20 h 65"/>
                  <a:gd name="T32" fmla="*/ 63 w 65"/>
                  <a:gd name="T33" fmla="*/ 26 h 65"/>
                  <a:gd name="T34" fmla="*/ 65 w 65"/>
                  <a:gd name="T35" fmla="*/ 34 h 65"/>
                  <a:gd name="T36" fmla="*/ 63 w 65"/>
                  <a:gd name="T37" fmla="*/ 40 h 65"/>
                  <a:gd name="T38" fmla="*/ 61 w 65"/>
                  <a:gd name="T39" fmla="*/ 46 h 65"/>
                  <a:gd name="T40" fmla="*/ 59 w 65"/>
                  <a:gd name="T41" fmla="*/ 52 h 65"/>
                  <a:gd name="T42" fmla="*/ 55 w 65"/>
                  <a:gd name="T43" fmla="*/ 55 h 65"/>
                  <a:gd name="T44" fmla="*/ 49 w 65"/>
                  <a:gd name="T45" fmla="*/ 59 h 65"/>
                  <a:gd name="T46" fmla="*/ 43 w 65"/>
                  <a:gd name="T47" fmla="*/ 63 h 65"/>
                  <a:gd name="T48" fmla="*/ 39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52 h 65"/>
                  <a:gd name="T62" fmla="*/ 2 w 65"/>
                  <a:gd name="T63" fmla="*/ 46 h 65"/>
                  <a:gd name="T64" fmla="*/ 0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0" y="26"/>
                    </a:lnTo>
                    <a:lnTo>
                      <a:pt x="2" y="20"/>
                    </a:lnTo>
                    <a:lnTo>
                      <a:pt x="6" y="14"/>
                    </a:lnTo>
                    <a:lnTo>
                      <a:pt x="10" y="10"/>
                    </a:lnTo>
                    <a:lnTo>
                      <a:pt x="14" y="6"/>
                    </a:lnTo>
                    <a:lnTo>
                      <a:pt x="20" y="2"/>
                    </a:lnTo>
                    <a:lnTo>
                      <a:pt x="26" y="2"/>
                    </a:lnTo>
                    <a:lnTo>
                      <a:pt x="32" y="0"/>
                    </a:lnTo>
                    <a:lnTo>
                      <a:pt x="39" y="2"/>
                    </a:lnTo>
                    <a:lnTo>
                      <a:pt x="43" y="2"/>
                    </a:lnTo>
                    <a:lnTo>
                      <a:pt x="49" y="6"/>
                    </a:lnTo>
                    <a:lnTo>
                      <a:pt x="55" y="10"/>
                    </a:lnTo>
                    <a:lnTo>
                      <a:pt x="59" y="14"/>
                    </a:lnTo>
                    <a:lnTo>
                      <a:pt x="61" y="20"/>
                    </a:lnTo>
                    <a:lnTo>
                      <a:pt x="63" y="26"/>
                    </a:lnTo>
                    <a:lnTo>
                      <a:pt x="65" y="34"/>
                    </a:lnTo>
                    <a:lnTo>
                      <a:pt x="63" y="40"/>
                    </a:lnTo>
                    <a:lnTo>
                      <a:pt x="61" y="46"/>
                    </a:lnTo>
                    <a:lnTo>
                      <a:pt x="59" y="52"/>
                    </a:lnTo>
                    <a:lnTo>
                      <a:pt x="55" y="55"/>
                    </a:lnTo>
                    <a:lnTo>
                      <a:pt x="49" y="59"/>
                    </a:lnTo>
                    <a:lnTo>
                      <a:pt x="43" y="63"/>
                    </a:lnTo>
                    <a:lnTo>
                      <a:pt x="39" y="63"/>
                    </a:lnTo>
                    <a:lnTo>
                      <a:pt x="32" y="65"/>
                    </a:lnTo>
                    <a:lnTo>
                      <a:pt x="26" y="63"/>
                    </a:lnTo>
                    <a:lnTo>
                      <a:pt x="20" y="63"/>
                    </a:lnTo>
                    <a:lnTo>
                      <a:pt x="14" y="59"/>
                    </a:lnTo>
                    <a:lnTo>
                      <a:pt x="10" y="55"/>
                    </a:lnTo>
                    <a:lnTo>
                      <a:pt x="6" y="52"/>
                    </a:lnTo>
                    <a:lnTo>
                      <a:pt x="2" y="46"/>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5" name="Freeform 88"/>
              <p:cNvSpPr>
                <a:spLocks/>
              </p:cNvSpPr>
              <p:nvPr/>
            </p:nvSpPr>
            <p:spPr bwMode="auto">
              <a:xfrm>
                <a:off x="3410" y="1620"/>
                <a:ext cx="65" cy="65"/>
              </a:xfrm>
              <a:custGeom>
                <a:avLst/>
                <a:gdLst>
                  <a:gd name="T0" fmla="*/ 0 w 65"/>
                  <a:gd name="T1" fmla="*/ 32 h 65"/>
                  <a:gd name="T2" fmla="*/ 2 w 65"/>
                  <a:gd name="T3" fmla="*/ 26 h 65"/>
                  <a:gd name="T4" fmla="*/ 4 w 65"/>
                  <a:gd name="T5" fmla="*/ 20 h 65"/>
                  <a:gd name="T6" fmla="*/ 6 w 65"/>
                  <a:gd name="T7" fmla="*/ 14 h 65"/>
                  <a:gd name="T8" fmla="*/ 9 w 65"/>
                  <a:gd name="T9" fmla="*/ 10 h 65"/>
                  <a:gd name="T10" fmla="*/ 13 w 65"/>
                  <a:gd name="T11" fmla="*/ 6 h 65"/>
                  <a:gd name="T12" fmla="*/ 19 w 65"/>
                  <a:gd name="T13" fmla="*/ 2 h 65"/>
                  <a:gd name="T14" fmla="*/ 25 w 65"/>
                  <a:gd name="T15" fmla="*/ 0 h 65"/>
                  <a:gd name="T16" fmla="*/ 33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2 h 65"/>
                  <a:gd name="T34" fmla="*/ 65 w 65"/>
                  <a:gd name="T35" fmla="*/ 38 h 65"/>
                  <a:gd name="T36" fmla="*/ 63 w 65"/>
                  <a:gd name="T37" fmla="*/ 46 h 65"/>
                  <a:gd name="T38" fmla="*/ 59 w 65"/>
                  <a:gd name="T39" fmla="*/ 50 h 65"/>
                  <a:gd name="T40" fmla="*/ 55 w 65"/>
                  <a:gd name="T41" fmla="*/ 55 h 65"/>
                  <a:gd name="T42" fmla="*/ 51 w 65"/>
                  <a:gd name="T43" fmla="*/ 59 h 65"/>
                  <a:gd name="T44" fmla="*/ 45 w 65"/>
                  <a:gd name="T45" fmla="*/ 61 h 65"/>
                  <a:gd name="T46" fmla="*/ 39 w 65"/>
                  <a:gd name="T47" fmla="*/ 63 h 65"/>
                  <a:gd name="T48" fmla="*/ 33 w 65"/>
                  <a:gd name="T49" fmla="*/ 65 h 65"/>
                  <a:gd name="T50" fmla="*/ 25 w 65"/>
                  <a:gd name="T51" fmla="*/ 63 h 65"/>
                  <a:gd name="T52" fmla="*/ 19 w 65"/>
                  <a:gd name="T53" fmla="*/ 61 h 65"/>
                  <a:gd name="T54" fmla="*/ 13 w 65"/>
                  <a:gd name="T55" fmla="*/ 59 h 65"/>
                  <a:gd name="T56" fmla="*/ 9 w 65"/>
                  <a:gd name="T57" fmla="*/ 55 h 65"/>
                  <a:gd name="T58" fmla="*/ 6 w 65"/>
                  <a:gd name="T59" fmla="*/ 50 h 65"/>
                  <a:gd name="T60" fmla="*/ 4 w 65"/>
                  <a:gd name="T61" fmla="*/ 46 h 65"/>
                  <a:gd name="T62" fmla="*/ 2 w 65"/>
                  <a:gd name="T63" fmla="*/ 38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9" y="10"/>
                    </a:lnTo>
                    <a:lnTo>
                      <a:pt x="13"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38"/>
                    </a:lnTo>
                    <a:lnTo>
                      <a:pt x="63" y="46"/>
                    </a:lnTo>
                    <a:lnTo>
                      <a:pt x="59" y="50"/>
                    </a:lnTo>
                    <a:lnTo>
                      <a:pt x="55" y="55"/>
                    </a:lnTo>
                    <a:lnTo>
                      <a:pt x="51" y="59"/>
                    </a:lnTo>
                    <a:lnTo>
                      <a:pt x="45" y="61"/>
                    </a:lnTo>
                    <a:lnTo>
                      <a:pt x="39" y="63"/>
                    </a:lnTo>
                    <a:lnTo>
                      <a:pt x="33" y="65"/>
                    </a:lnTo>
                    <a:lnTo>
                      <a:pt x="25" y="63"/>
                    </a:lnTo>
                    <a:lnTo>
                      <a:pt x="19" y="61"/>
                    </a:lnTo>
                    <a:lnTo>
                      <a:pt x="13" y="59"/>
                    </a:lnTo>
                    <a:lnTo>
                      <a:pt x="9" y="55"/>
                    </a:lnTo>
                    <a:lnTo>
                      <a:pt x="6" y="50"/>
                    </a:lnTo>
                    <a:lnTo>
                      <a:pt x="4" y="46"/>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6" name="Freeform 89"/>
              <p:cNvSpPr>
                <a:spLocks/>
              </p:cNvSpPr>
              <p:nvPr/>
            </p:nvSpPr>
            <p:spPr bwMode="auto">
              <a:xfrm>
                <a:off x="3410" y="1620"/>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9 w 65"/>
                  <a:gd name="T11" fmla="*/ 10 h 65"/>
                  <a:gd name="T12" fmla="*/ 13 w 65"/>
                  <a:gd name="T13" fmla="*/ 6 h 65"/>
                  <a:gd name="T14" fmla="*/ 19 w 65"/>
                  <a:gd name="T15" fmla="*/ 2 h 65"/>
                  <a:gd name="T16" fmla="*/ 25 w 65"/>
                  <a:gd name="T17" fmla="*/ 0 h 65"/>
                  <a:gd name="T18" fmla="*/ 33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2 h 65"/>
                  <a:gd name="T36" fmla="*/ 65 w 65"/>
                  <a:gd name="T37" fmla="*/ 38 h 65"/>
                  <a:gd name="T38" fmla="*/ 63 w 65"/>
                  <a:gd name="T39" fmla="*/ 46 h 65"/>
                  <a:gd name="T40" fmla="*/ 59 w 65"/>
                  <a:gd name="T41" fmla="*/ 50 h 65"/>
                  <a:gd name="T42" fmla="*/ 55 w 65"/>
                  <a:gd name="T43" fmla="*/ 55 h 65"/>
                  <a:gd name="T44" fmla="*/ 51 w 65"/>
                  <a:gd name="T45" fmla="*/ 59 h 65"/>
                  <a:gd name="T46" fmla="*/ 45 w 65"/>
                  <a:gd name="T47" fmla="*/ 61 h 65"/>
                  <a:gd name="T48" fmla="*/ 39 w 65"/>
                  <a:gd name="T49" fmla="*/ 63 h 65"/>
                  <a:gd name="T50" fmla="*/ 33 w 65"/>
                  <a:gd name="T51" fmla="*/ 65 h 65"/>
                  <a:gd name="T52" fmla="*/ 25 w 65"/>
                  <a:gd name="T53" fmla="*/ 63 h 65"/>
                  <a:gd name="T54" fmla="*/ 19 w 65"/>
                  <a:gd name="T55" fmla="*/ 61 h 65"/>
                  <a:gd name="T56" fmla="*/ 13 w 65"/>
                  <a:gd name="T57" fmla="*/ 59 h 65"/>
                  <a:gd name="T58" fmla="*/ 9 w 65"/>
                  <a:gd name="T59" fmla="*/ 55 h 65"/>
                  <a:gd name="T60" fmla="*/ 6 w 65"/>
                  <a:gd name="T61" fmla="*/ 50 h 65"/>
                  <a:gd name="T62" fmla="*/ 4 w 65"/>
                  <a:gd name="T63" fmla="*/ 46 h 65"/>
                  <a:gd name="T64" fmla="*/ 2 w 65"/>
                  <a:gd name="T65" fmla="*/ 38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9" y="10"/>
                    </a:lnTo>
                    <a:lnTo>
                      <a:pt x="13" y="6"/>
                    </a:lnTo>
                    <a:lnTo>
                      <a:pt x="19" y="2"/>
                    </a:lnTo>
                    <a:lnTo>
                      <a:pt x="25" y="0"/>
                    </a:lnTo>
                    <a:lnTo>
                      <a:pt x="33" y="0"/>
                    </a:lnTo>
                    <a:lnTo>
                      <a:pt x="39" y="0"/>
                    </a:lnTo>
                    <a:lnTo>
                      <a:pt x="45" y="2"/>
                    </a:lnTo>
                    <a:lnTo>
                      <a:pt x="51" y="6"/>
                    </a:lnTo>
                    <a:lnTo>
                      <a:pt x="55" y="10"/>
                    </a:lnTo>
                    <a:lnTo>
                      <a:pt x="59" y="14"/>
                    </a:lnTo>
                    <a:lnTo>
                      <a:pt x="63" y="20"/>
                    </a:lnTo>
                    <a:lnTo>
                      <a:pt x="65" y="26"/>
                    </a:lnTo>
                    <a:lnTo>
                      <a:pt x="65" y="32"/>
                    </a:lnTo>
                    <a:lnTo>
                      <a:pt x="65" y="38"/>
                    </a:lnTo>
                    <a:lnTo>
                      <a:pt x="63" y="46"/>
                    </a:lnTo>
                    <a:lnTo>
                      <a:pt x="59" y="50"/>
                    </a:lnTo>
                    <a:lnTo>
                      <a:pt x="55" y="55"/>
                    </a:lnTo>
                    <a:lnTo>
                      <a:pt x="51" y="59"/>
                    </a:lnTo>
                    <a:lnTo>
                      <a:pt x="45" y="61"/>
                    </a:lnTo>
                    <a:lnTo>
                      <a:pt x="39" y="63"/>
                    </a:lnTo>
                    <a:lnTo>
                      <a:pt x="33" y="65"/>
                    </a:lnTo>
                    <a:lnTo>
                      <a:pt x="25" y="63"/>
                    </a:lnTo>
                    <a:lnTo>
                      <a:pt x="19" y="61"/>
                    </a:lnTo>
                    <a:lnTo>
                      <a:pt x="13" y="59"/>
                    </a:lnTo>
                    <a:lnTo>
                      <a:pt x="9" y="55"/>
                    </a:lnTo>
                    <a:lnTo>
                      <a:pt x="6" y="50"/>
                    </a:lnTo>
                    <a:lnTo>
                      <a:pt x="4" y="46"/>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7" name="Freeform 90"/>
              <p:cNvSpPr>
                <a:spLocks/>
              </p:cNvSpPr>
              <p:nvPr/>
            </p:nvSpPr>
            <p:spPr bwMode="auto">
              <a:xfrm>
                <a:off x="3376" y="1520"/>
                <a:ext cx="63" cy="65"/>
              </a:xfrm>
              <a:custGeom>
                <a:avLst/>
                <a:gdLst>
                  <a:gd name="T0" fmla="*/ 0 w 63"/>
                  <a:gd name="T1" fmla="*/ 31 h 65"/>
                  <a:gd name="T2" fmla="*/ 0 w 63"/>
                  <a:gd name="T3" fmla="*/ 25 h 65"/>
                  <a:gd name="T4" fmla="*/ 2 w 63"/>
                  <a:gd name="T5" fmla="*/ 20 h 65"/>
                  <a:gd name="T6" fmla="*/ 6 w 63"/>
                  <a:gd name="T7" fmla="*/ 16 h 65"/>
                  <a:gd name="T8" fmla="*/ 8 w 63"/>
                  <a:gd name="T9" fmla="*/ 10 h 65"/>
                  <a:gd name="T10" fmla="*/ 14 w 63"/>
                  <a:gd name="T11" fmla="*/ 6 h 65"/>
                  <a:gd name="T12" fmla="*/ 20 w 63"/>
                  <a:gd name="T13" fmla="*/ 4 h 65"/>
                  <a:gd name="T14" fmla="*/ 26 w 63"/>
                  <a:gd name="T15" fmla="*/ 2 h 65"/>
                  <a:gd name="T16" fmla="*/ 32 w 63"/>
                  <a:gd name="T17" fmla="*/ 0 h 65"/>
                  <a:gd name="T18" fmla="*/ 38 w 63"/>
                  <a:gd name="T19" fmla="*/ 2 h 65"/>
                  <a:gd name="T20" fmla="*/ 43 w 63"/>
                  <a:gd name="T21" fmla="*/ 4 h 65"/>
                  <a:gd name="T22" fmla="*/ 49 w 63"/>
                  <a:gd name="T23" fmla="*/ 6 h 65"/>
                  <a:gd name="T24" fmla="*/ 53 w 63"/>
                  <a:gd name="T25" fmla="*/ 10 h 65"/>
                  <a:gd name="T26" fmla="*/ 57 w 63"/>
                  <a:gd name="T27" fmla="*/ 16 h 65"/>
                  <a:gd name="T28" fmla="*/ 61 w 63"/>
                  <a:gd name="T29" fmla="*/ 20 h 65"/>
                  <a:gd name="T30" fmla="*/ 63 w 63"/>
                  <a:gd name="T31" fmla="*/ 25 h 65"/>
                  <a:gd name="T32" fmla="*/ 63 w 63"/>
                  <a:gd name="T33" fmla="*/ 31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8 w 63"/>
                  <a:gd name="T47" fmla="*/ 65 h 65"/>
                  <a:gd name="T48" fmla="*/ 32 w 63"/>
                  <a:gd name="T49" fmla="*/ 65 h 65"/>
                  <a:gd name="T50" fmla="*/ 26 w 63"/>
                  <a:gd name="T51" fmla="*/ 65 h 65"/>
                  <a:gd name="T52" fmla="*/ 20 w 63"/>
                  <a:gd name="T53" fmla="*/ 63 h 65"/>
                  <a:gd name="T54" fmla="*/ 14 w 63"/>
                  <a:gd name="T55" fmla="*/ 59 h 65"/>
                  <a:gd name="T56" fmla="*/ 8 w 63"/>
                  <a:gd name="T57" fmla="*/ 55 h 65"/>
                  <a:gd name="T58" fmla="*/ 6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20"/>
                    </a:lnTo>
                    <a:lnTo>
                      <a:pt x="6" y="16"/>
                    </a:lnTo>
                    <a:lnTo>
                      <a:pt x="8" y="10"/>
                    </a:lnTo>
                    <a:lnTo>
                      <a:pt x="14" y="6"/>
                    </a:lnTo>
                    <a:lnTo>
                      <a:pt x="20" y="4"/>
                    </a:lnTo>
                    <a:lnTo>
                      <a:pt x="26" y="2"/>
                    </a:lnTo>
                    <a:lnTo>
                      <a:pt x="32" y="0"/>
                    </a:lnTo>
                    <a:lnTo>
                      <a:pt x="38" y="2"/>
                    </a:lnTo>
                    <a:lnTo>
                      <a:pt x="43" y="4"/>
                    </a:lnTo>
                    <a:lnTo>
                      <a:pt x="49" y="6"/>
                    </a:lnTo>
                    <a:lnTo>
                      <a:pt x="53" y="10"/>
                    </a:lnTo>
                    <a:lnTo>
                      <a:pt x="57" y="16"/>
                    </a:lnTo>
                    <a:lnTo>
                      <a:pt x="61" y="20"/>
                    </a:lnTo>
                    <a:lnTo>
                      <a:pt x="63" y="25"/>
                    </a:lnTo>
                    <a:lnTo>
                      <a:pt x="63" y="31"/>
                    </a:lnTo>
                    <a:lnTo>
                      <a:pt x="63" y="39"/>
                    </a:lnTo>
                    <a:lnTo>
                      <a:pt x="61" y="45"/>
                    </a:lnTo>
                    <a:lnTo>
                      <a:pt x="57" y="51"/>
                    </a:lnTo>
                    <a:lnTo>
                      <a:pt x="53" y="55"/>
                    </a:lnTo>
                    <a:lnTo>
                      <a:pt x="49" y="59"/>
                    </a:lnTo>
                    <a:lnTo>
                      <a:pt x="43" y="63"/>
                    </a:lnTo>
                    <a:lnTo>
                      <a:pt x="38" y="65"/>
                    </a:lnTo>
                    <a:lnTo>
                      <a:pt x="32" y="65"/>
                    </a:lnTo>
                    <a:lnTo>
                      <a:pt x="26" y="65"/>
                    </a:lnTo>
                    <a:lnTo>
                      <a:pt x="20" y="63"/>
                    </a:lnTo>
                    <a:lnTo>
                      <a:pt x="14" y="59"/>
                    </a:lnTo>
                    <a:lnTo>
                      <a:pt x="8"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08" name="Freeform 91"/>
              <p:cNvSpPr>
                <a:spLocks/>
              </p:cNvSpPr>
              <p:nvPr/>
            </p:nvSpPr>
            <p:spPr bwMode="auto">
              <a:xfrm>
                <a:off x="3376" y="1520"/>
                <a:ext cx="63" cy="65"/>
              </a:xfrm>
              <a:custGeom>
                <a:avLst/>
                <a:gdLst>
                  <a:gd name="T0" fmla="*/ 0 w 63"/>
                  <a:gd name="T1" fmla="*/ 31 h 65"/>
                  <a:gd name="T2" fmla="*/ 0 w 63"/>
                  <a:gd name="T3" fmla="*/ 31 h 65"/>
                  <a:gd name="T4" fmla="*/ 0 w 63"/>
                  <a:gd name="T5" fmla="*/ 25 h 65"/>
                  <a:gd name="T6" fmla="*/ 2 w 63"/>
                  <a:gd name="T7" fmla="*/ 20 h 65"/>
                  <a:gd name="T8" fmla="*/ 6 w 63"/>
                  <a:gd name="T9" fmla="*/ 16 h 65"/>
                  <a:gd name="T10" fmla="*/ 8 w 63"/>
                  <a:gd name="T11" fmla="*/ 10 h 65"/>
                  <a:gd name="T12" fmla="*/ 14 w 63"/>
                  <a:gd name="T13" fmla="*/ 6 h 65"/>
                  <a:gd name="T14" fmla="*/ 20 w 63"/>
                  <a:gd name="T15" fmla="*/ 4 h 65"/>
                  <a:gd name="T16" fmla="*/ 26 w 63"/>
                  <a:gd name="T17" fmla="*/ 2 h 65"/>
                  <a:gd name="T18" fmla="*/ 32 w 63"/>
                  <a:gd name="T19" fmla="*/ 0 h 65"/>
                  <a:gd name="T20" fmla="*/ 38 w 63"/>
                  <a:gd name="T21" fmla="*/ 2 h 65"/>
                  <a:gd name="T22" fmla="*/ 43 w 63"/>
                  <a:gd name="T23" fmla="*/ 4 h 65"/>
                  <a:gd name="T24" fmla="*/ 49 w 63"/>
                  <a:gd name="T25" fmla="*/ 6 h 65"/>
                  <a:gd name="T26" fmla="*/ 53 w 63"/>
                  <a:gd name="T27" fmla="*/ 10 h 65"/>
                  <a:gd name="T28" fmla="*/ 57 w 63"/>
                  <a:gd name="T29" fmla="*/ 16 h 65"/>
                  <a:gd name="T30" fmla="*/ 61 w 63"/>
                  <a:gd name="T31" fmla="*/ 20 h 65"/>
                  <a:gd name="T32" fmla="*/ 63 w 63"/>
                  <a:gd name="T33" fmla="*/ 25 h 65"/>
                  <a:gd name="T34" fmla="*/ 63 w 63"/>
                  <a:gd name="T35" fmla="*/ 31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8 w 63"/>
                  <a:gd name="T49" fmla="*/ 65 h 65"/>
                  <a:gd name="T50" fmla="*/ 32 w 63"/>
                  <a:gd name="T51" fmla="*/ 65 h 65"/>
                  <a:gd name="T52" fmla="*/ 26 w 63"/>
                  <a:gd name="T53" fmla="*/ 65 h 65"/>
                  <a:gd name="T54" fmla="*/ 20 w 63"/>
                  <a:gd name="T55" fmla="*/ 63 h 65"/>
                  <a:gd name="T56" fmla="*/ 14 w 63"/>
                  <a:gd name="T57" fmla="*/ 59 h 65"/>
                  <a:gd name="T58" fmla="*/ 8 w 63"/>
                  <a:gd name="T59" fmla="*/ 55 h 65"/>
                  <a:gd name="T60" fmla="*/ 6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20"/>
                    </a:lnTo>
                    <a:lnTo>
                      <a:pt x="6" y="16"/>
                    </a:lnTo>
                    <a:lnTo>
                      <a:pt x="8" y="10"/>
                    </a:lnTo>
                    <a:lnTo>
                      <a:pt x="14" y="6"/>
                    </a:lnTo>
                    <a:lnTo>
                      <a:pt x="20" y="4"/>
                    </a:lnTo>
                    <a:lnTo>
                      <a:pt x="26" y="2"/>
                    </a:lnTo>
                    <a:lnTo>
                      <a:pt x="32" y="0"/>
                    </a:lnTo>
                    <a:lnTo>
                      <a:pt x="38" y="2"/>
                    </a:lnTo>
                    <a:lnTo>
                      <a:pt x="43" y="4"/>
                    </a:lnTo>
                    <a:lnTo>
                      <a:pt x="49" y="6"/>
                    </a:lnTo>
                    <a:lnTo>
                      <a:pt x="53" y="10"/>
                    </a:lnTo>
                    <a:lnTo>
                      <a:pt x="57" y="16"/>
                    </a:lnTo>
                    <a:lnTo>
                      <a:pt x="61" y="20"/>
                    </a:lnTo>
                    <a:lnTo>
                      <a:pt x="63" y="25"/>
                    </a:lnTo>
                    <a:lnTo>
                      <a:pt x="63" y="31"/>
                    </a:lnTo>
                    <a:lnTo>
                      <a:pt x="63" y="39"/>
                    </a:lnTo>
                    <a:lnTo>
                      <a:pt x="61" y="45"/>
                    </a:lnTo>
                    <a:lnTo>
                      <a:pt x="57" y="51"/>
                    </a:lnTo>
                    <a:lnTo>
                      <a:pt x="53" y="55"/>
                    </a:lnTo>
                    <a:lnTo>
                      <a:pt x="49" y="59"/>
                    </a:lnTo>
                    <a:lnTo>
                      <a:pt x="43" y="63"/>
                    </a:lnTo>
                    <a:lnTo>
                      <a:pt x="38" y="65"/>
                    </a:lnTo>
                    <a:lnTo>
                      <a:pt x="32" y="65"/>
                    </a:lnTo>
                    <a:lnTo>
                      <a:pt x="26" y="65"/>
                    </a:lnTo>
                    <a:lnTo>
                      <a:pt x="20" y="63"/>
                    </a:lnTo>
                    <a:lnTo>
                      <a:pt x="14" y="59"/>
                    </a:lnTo>
                    <a:lnTo>
                      <a:pt x="8"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09" name="Freeform 92"/>
              <p:cNvSpPr>
                <a:spLocks/>
              </p:cNvSpPr>
              <p:nvPr/>
            </p:nvSpPr>
            <p:spPr bwMode="auto">
              <a:xfrm>
                <a:off x="3319" y="1731"/>
                <a:ext cx="65" cy="65"/>
              </a:xfrm>
              <a:custGeom>
                <a:avLst/>
                <a:gdLst>
                  <a:gd name="T0" fmla="*/ 33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5 h 65"/>
                  <a:gd name="T20" fmla="*/ 4 w 65"/>
                  <a:gd name="T21" fmla="*/ 19 h 65"/>
                  <a:gd name="T22" fmla="*/ 6 w 65"/>
                  <a:gd name="T23" fmla="*/ 13 h 65"/>
                  <a:gd name="T24" fmla="*/ 10 w 65"/>
                  <a:gd name="T25" fmla="*/ 9 h 65"/>
                  <a:gd name="T26" fmla="*/ 14 w 65"/>
                  <a:gd name="T27" fmla="*/ 5 h 65"/>
                  <a:gd name="T28" fmla="*/ 20 w 65"/>
                  <a:gd name="T29" fmla="*/ 4 h 65"/>
                  <a:gd name="T30" fmla="*/ 26 w 65"/>
                  <a:gd name="T31" fmla="*/ 2 h 65"/>
                  <a:gd name="T32" fmla="*/ 33 w 65"/>
                  <a:gd name="T33" fmla="*/ 0 h 65"/>
                  <a:gd name="T34" fmla="*/ 39 w 65"/>
                  <a:gd name="T35" fmla="*/ 2 h 65"/>
                  <a:gd name="T36" fmla="*/ 45 w 65"/>
                  <a:gd name="T37" fmla="*/ 4 h 65"/>
                  <a:gd name="T38" fmla="*/ 51 w 65"/>
                  <a:gd name="T39" fmla="*/ 5 h 65"/>
                  <a:gd name="T40" fmla="*/ 55 w 65"/>
                  <a:gd name="T41" fmla="*/ 9 h 65"/>
                  <a:gd name="T42" fmla="*/ 59 w 65"/>
                  <a:gd name="T43" fmla="*/ 13 h 65"/>
                  <a:gd name="T44" fmla="*/ 63 w 65"/>
                  <a:gd name="T45" fmla="*/ 19 h 65"/>
                  <a:gd name="T46" fmla="*/ 65 w 65"/>
                  <a:gd name="T47" fmla="*/ 25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6" y="65"/>
                    </a:lnTo>
                    <a:lnTo>
                      <a:pt x="20" y="63"/>
                    </a:lnTo>
                    <a:lnTo>
                      <a:pt x="14" y="59"/>
                    </a:lnTo>
                    <a:lnTo>
                      <a:pt x="10" y="55"/>
                    </a:lnTo>
                    <a:lnTo>
                      <a:pt x="6" y="51"/>
                    </a:lnTo>
                    <a:lnTo>
                      <a:pt x="4" y="45"/>
                    </a:lnTo>
                    <a:lnTo>
                      <a:pt x="2" y="39"/>
                    </a:lnTo>
                    <a:lnTo>
                      <a:pt x="0" y="33"/>
                    </a:lnTo>
                    <a:lnTo>
                      <a:pt x="2" y="25"/>
                    </a:lnTo>
                    <a:lnTo>
                      <a:pt x="4" y="19"/>
                    </a:lnTo>
                    <a:lnTo>
                      <a:pt x="6" y="13"/>
                    </a:lnTo>
                    <a:lnTo>
                      <a:pt x="10" y="9"/>
                    </a:lnTo>
                    <a:lnTo>
                      <a:pt x="14" y="5"/>
                    </a:lnTo>
                    <a:lnTo>
                      <a:pt x="20" y="4"/>
                    </a:lnTo>
                    <a:lnTo>
                      <a:pt x="26" y="2"/>
                    </a:lnTo>
                    <a:lnTo>
                      <a:pt x="33" y="0"/>
                    </a:lnTo>
                    <a:lnTo>
                      <a:pt x="39" y="2"/>
                    </a:lnTo>
                    <a:lnTo>
                      <a:pt x="45" y="4"/>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0" name="Freeform 93"/>
              <p:cNvSpPr>
                <a:spLocks/>
              </p:cNvSpPr>
              <p:nvPr/>
            </p:nvSpPr>
            <p:spPr bwMode="auto">
              <a:xfrm>
                <a:off x="3319" y="1731"/>
                <a:ext cx="65" cy="65"/>
              </a:xfrm>
              <a:custGeom>
                <a:avLst/>
                <a:gdLst>
                  <a:gd name="T0" fmla="*/ 33 w 65"/>
                  <a:gd name="T1" fmla="*/ 65 h 65"/>
                  <a:gd name="T2" fmla="*/ 33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5 h 65"/>
                  <a:gd name="T22" fmla="*/ 4 w 65"/>
                  <a:gd name="T23" fmla="*/ 19 h 65"/>
                  <a:gd name="T24" fmla="*/ 6 w 65"/>
                  <a:gd name="T25" fmla="*/ 13 h 65"/>
                  <a:gd name="T26" fmla="*/ 10 w 65"/>
                  <a:gd name="T27" fmla="*/ 9 h 65"/>
                  <a:gd name="T28" fmla="*/ 14 w 65"/>
                  <a:gd name="T29" fmla="*/ 5 h 65"/>
                  <a:gd name="T30" fmla="*/ 20 w 65"/>
                  <a:gd name="T31" fmla="*/ 4 h 65"/>
                  <a:gd name="T32" fmla="*/ 26 w 65"/>
                  <a:gd name="T33" fmla="*/ 2 h 65"/>
                  <a:gd name="T34" fmla="*/ 33 w 65"/>
                  <a:gd name="T35" fmla="*/ 0 h 65"/>
                  <a:gd name="T36" fmla="*/ 39 w 65"/>
                  <a:gd name="T37" fmla="*/ 2 h 65"/>
                  <a:gd name="T38" fmla="*/ 45 w 65"/>
                  <a:gd name="T39" fmla="*/ 4 h 65"/>
                  <a:gd name="T40" fmla="*/ 51 w 65"/>
                  <a:gd name="T41" fmla="*/ 5 h 65"/>
                  <a:gd name="T42" fmla="*/ 55 w 65"/>
                  <a:gd name="T43" fmla="*/ 9 h 65"/>
                  <a:gd name="T44" fmla="*/ 59 w 65"/>
                  <a:gd name="T45" fmla="*/ 13 h 65"/>
                  <a:gd name="T46" fmla="*/ 63 w 65"/>
                  <a:gd name="T47" fmla="*/ 19 h 65"/>
                  <a:gd name="T48" fmla="*/ 65 w 65"/>
                  <a:gd name="T49" fmla="*/ 25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6" y="65"/>
                    </a:lnTo>
                    <a:lnTo>
                      <a:pt x="20" y="63"/>
                    </a:lnTo>
                    <a:lnTo>
                      <a:pt x="14" y="59"/>
                    </a:lnTo>
                    <a:lnTo>
                      <a:pt x="10" y="55"/>
                    </a:lnTo>
                    <a:lnTo>
                      <a:pt x="6" y="51"/>
                    </a:lnTo>
                    <a:lnTo>
                      <a:pt x="4" y="45"/>
                    </a:lnTo>
                    <a:lnTo>
                      <a:pt x="2" y="39"/>
                    </a:lnTo>
                    <a:lnTo>
                      <a:pt x="0" y="33"/>
                    </a:lnTo>
                    <a:lnTo>
                      <a:pt x="2" y="25"/>
                    </a:lnTo>
                    <a:lnTo>
                      <a:pt x="4" y="19"/>
                    </a:lnTo>
                    <a:lnTo>
                      <a:pt x="6" y="13"/>
                    </a:lnTo>
                    <a:lnTo>
                      <a:pt x="10" y="9"/>
                    </a:lnTo>
                    <a:lnTo>
                      <a:pt x="14" y="5"/>
                    </a:lnTo>
                    <a:lnTo>
                      <a:pt x="20" y="4"/>
                    </a:lnTo>
                    <a:lnTo>
                      <a:pt x="26" y="2"/>
                    </a:lnTo>
                    <a:lnTo>
                      <a:pt x="33" y="0"/>
                    </a:lnTo>
                    <a:lnTo>
                      <a:pt x="39" y="2"/>
                    </a:lnTo>
                    <a:lnTo>
                      <a:pt x="45" y="4"/>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1" name="Freeform 94"/>
              <p:cNvSpPr>
                <a:spLocks/>
              </p:cNvSpPr>
              <p:nvPr/>
            </p:nvSpPr>
            <p:spPr bwMode="auto">
              <a:xfrm>
                <a:off x="3325" y="1701"/>
                <a:ext cx="63" cy="65"/>
              </a:xfrm>
              <a:custGeom>
                <a:avLst/>
                <a:gdLst>
                  <a:gd name="T0" fmla="*/ 31 w 63"/>
                  <a:gd name="T1" fmla="*/ 65 h 65"/>
                  <a:gd name="T2" fmla="*/ 26 w 63"/>
                  <a:gd name="T3" fmla="*/ 65 h 65"/>
                  <a:gd name="T4" fmla="*/ 20 w 63"/>
                  <a:gd name="T5" fmla="*/ 63 h 65"/>
                  <a:gd name="T6" fmla="*/ 14 w 63"/>
                  <a:gd name="T7" fmla="*/ 59 h 65"/>
                  <a:gd name="T8" fmla="*/ 10 w 63"/>
                  <a:gd name="T9" fmla="*/ 55 h 65"/>
                  <a:gd name="T10" fmla="*/ 6 w 63"/>
                  <a:gd name="T11" fmla="*/ 51 h 65"/>
                  <a:gd name="T12" fmla="*/ 2 w 63"/>
                  <a:gd name="T13" fmla="*/ 45 h 65"/>
                  <a:gd name="T14" fmla="*/ 0 w 63"/>
                  <a:gd name="T15" fmla="*/ 39 h 65"/>
                  <a:gd name="T16" fmla="*/ 0 w 63"/>
                  <a:gd name="T17" fmla="*/ 34 h 65"/>
                  <a:gd name="T18" fmla="*/ 0 w 63"/>
                  <a:gd name="T19" fmla="*/ 26 h 65"/>
                  <a:gd name="T20" fmla="*/ 2 w 63"/>
                  <a:gd name="T21" fmla="*/ 22 h 65"/>
                  <a:gd name="T22" fmla="*/ 6 w 63"/>
                  <a:gd name="T23" fmla="*/ 16 h 65"/>
                  <a:gd name="T24" fmla="*/ 10 w 63"/>
                  <a:gd name="T25" fmla="*/ 10 h 65"/>
                  <a:gd name="T26" fmla="*/ 14 w 63"/>
                  <a:gd name="T27" fmla="*/ 6 h 65"/>
                  <a:gd name="T28" fmla="*/ 20 w 63"/>
                  <a:gd name="T29" fmla="*/ 4 h 65"/>
                  <a:gd name="T30" fmla="*/ 26 w 63"/>
                  <a:gd name="T31" fmla="*/ 2 h 65"/>
                  <a:gd name="T32" fmla="*/ 31 w 63"/>
                  <a:gd name="T33" fmla="*/ 0 h 65"/>
                  <a:gd name="T34" fmla="*/ 37 w 63"/>
                  <a:gd name="T35" fmla="*/ 2 h 65"/>
                  <a:gd name="T36" fmla="*/ 45 w 63"/>
                  <a:gd name="T37" fmla="*/ 4 h 65"/>
                  <a:gd name="T38" fmla="*/ 49 w 63"/>
                  <a:gd name="T39" fmla="*/ 6 h 65"/>
                  <a:gd name="T40" fmla="*/ 55 w 63"/>
                  <a:gd name="T41" fmla="*/ 10 h 65"/>
                  <a:gd name="T42" fmla="*/ 59 w 63"/>
                  <a:gd name="T43" fmla="*/ 16 h 65"/>
                  <a:gd name="T44" fmla="*/ 61 w 63"/>
                  <a:gd name="T45" fmla="*/ 22 h 65"/>
                  <a:gd name="T46" fmla="*/ 63 w 63"/>
                  <a:gd name="T47" fmla="*/ 26 h 65"/>
                  <a:gd name="T48" fmla="*/ 63 w 63"/>
                  <a:gd name="T49" fmla="*/ 34 h 65"/>
                  <a:gd name="T50" fmla="*/ 63 w 63"/>
                  <a:gd name="T51" fmla="*/ 39 h 65"/>
                  <a:gd name="T52" fmla="*/ 61 w 63"/>
                  <a:gd name="T53" fmla="*/ 45 h 65"/>
                  <a:gd name="T54" fmla="*/ 59 w 63"/>
                  <a:gd name="T55" fmla="*/ 51 h 65"/>
                  <a:gd name="T56" fmla="*/ 55 w 63"/>
                  <a:gd name="T57" fmla="*/ 55 h 65"/>
                  <a:gd name="T58" fmla="*/ 49 w 63"/>
                  <a:gd name="T59" fmla="*/ 59 h 65"/>
                  <a:gd name="T60" fmla="*/ 45 w 63"/>
                  <a:gd name="T61" fmla="*/ 63 h 65"/>
                  <a:gd name="T62" fmla="*/ 37 w 63"/>
                  <a:gd name="T63" fmla="*/ 65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6" y="65"/>
                    </a:lnTo>
                    <a:lnTo>
                      <a:pt x="20" y="63"/>
                    </a:lnTo>
                    <a:lnTo>
                      <a:pt x="14" y="59"/>
                    </a:lnTo>
                    <a:lnTo>
                      <a:pt x="10" y="55"/>
                    </a:lnTo>
                    <a:lnTo>
                      <a:pt x="6" y="51"/>
                    </a:lnTo>
                    <a:lnTo>
                      <a:pt x="2" y="45"/>
                    </a:lnTo>
                    <a:lnTo>
                      <a:pt x="0" y="39"/>
                    </a:lnTo>
                    <a:lnTo>
                      <a:pt x="0" y="34"/>
                    </a:lnTo>
                    <a:lnTo>
                      <a:pt x="0" y="26"/>
                    </a:lnTo>
                    <a:lnTo>
                      <a:pt x="2" y="22"/>
                    </a:lnTo>
                    <a:lnTo>
                      <a:pt x="6" y="16"/>
                    </a:lnTo>
                    <a:lnTo>
                      <a:pt x="10" y="10"/>
                    </a:lnTo>
                    <a:lnTo>
                      <a:pt x="14" y="6"/>
                    </a:lnTo>
                    <a:lnTo>
                      <a:pt x="20" y="4"/>
                    </a:lnTo>
                    <a:lnTo>
                      <a:pt x="26" y="2"/>
                    </a:lnTo>
                    <a:lnTo>
                      <a:pt x="31" y="0"/>
                    </a:lnTo>
                    <a:lnTo>
                      <a:pt x="37" y="2"/>
                    </a:lnTo>
                    <a:lnTo>
                      <a:pt x="45" y="4"/>
                    </a:lnTo>
                    <a:lnTo>
                      <a:pt x="49" y="6"/>
                    </a:lnTo>
                    <a:lnTo>
                      <a:pt x="55" y="10"/>
                    </a:lnTo>
                    <a:lnTo>
                      <a:pt x="59" y="16"/>
                    </a:lnTo>
                    <a:lnTo>
                      <a:pt x="61" y="22"/>
                    </a:lnTo>
                    <a:lnTo>
                      <a:pt x="63" y="26"/>
                    </a:lnTo>
                    <a:lnTo>
                      <a:pt x="63" y="34"/>
                    </a:lnTo>
                    <a:lnTo>
                      <a:pt x="63" y="39"/>
                    </a:lnTo>
                    <a:lnTo>
                      <a:pt x="61" y="45"/>
                    </a:lnTo>
                    <a:lnTo>
                      <a:pt x="59" y="51"/>
                    </a:lnTo>
                    <a:lnTo>
                      <a:pt x="55" y="55"/>
                    </a:lnTo>
                    <a:lnTo>
                      <a:pt x="49" y="59"/>
                    </a:lnTo>
                    <a:lnTo>
                      <a:pt x="45"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2" name="Freeform 95"/>
              <p:cNvSpPr>
                <a:spLocks/>
              </p:cNvSpPr>
              <p:nvPr/>
            </p:nvSpPr>
            <p:spPr bwMode="auto">
              <a:xfrm>
                <a:off x="3325" y="1701"/>
                <a:ext cx="63" cy="65"/>
              </a:xfrm>
              <a:custGeom>
                <a:avLst/>
                <a:gdLst>
                  <a:gd name="T0" fmla="*/ 31 w 63"/>
                  <a:gd name="T1" fmla="*/ 65 h 65"/>
                  <a:gd name="T2" fmla="*/ 31 w 63"/>
                  <a:gd name="T3" fmla="*/ 65 h 65"/>
                  <a:gd name="T4" fmla="*/ 26 w 63"/>
                  <a:gd name="T5" fmla="*/ 65 h 65"/>
                  <a:gd name="T6" fmla="*/ 20 w 63"/>
                  <a:gd name="T7" fmla="*/ 63 h 65"/>
                  <a:gd name="T8" fmla="*/ 14 w 63"/>
                  <a:gd name="T9" fmla="*/ 59 h 65"/>
                  <a:gd name="T10" fmla="*/ 10 w 63"/>
                  <a:gd name="T11" fmla="*/ 55 h 65"/>
                  <a:gd name="T12" fmla="*/ 6 w 63"/>
                  <a:gd name="T13" fmla="*/ 51 h 65"/>
                  <a:gd name="T14" fmla="*/ 2 w 63"/>
                  <a:gd name="T15" fmla="*/ 45 h 65"/>
                  <a:gd name="T16" fmla="*/ 0 w 63"/>
                  <a:gd name="T17" fmla="*/ 39 h 65"/>
                  <a:gd name="T18" fmla="*/ 0 w 63"/>
                  <a:gd name="T19" fmla="*/ 34 h 65"/>
                  <a:gd name="T20" fmla="*/ 0 w 63"/>
                  <a:gd name="T21" fmla="*/ 26 h 65"/>
                  <a:gd name="T22" fmla="*/ 2 w 63"/>
                  <a:gd name="T23" fmla="*/ 22 h 65"/>
                  <a:gd name="T24" fmla="*/ 6 w 63"/>
                  <a:gd name="T25" fmla="*/ 16 h 65"/>
                  <a:gd name="T26" fmla="*/ 10 w 63"/>
                  <a:gd name="T27" fmla="*/ 10 h 65"/>
                  <a:gd name="T28" fmla="*/ 14 w 63"/>
                  <a:gd name="T29" fmla="*/ 6 h 65"/>
                  <a:gd name="T30" fmla="*/ 20 w 63"/>
                  <a:gd name="T31" fmla="*/ 4 h 65"/>
                  <a:gd name="T32" fmla="*/ 26 w 63"/>
                  <a:gd name="T33" fmla="*/ 2 h 65"/>
                  <a:gd name="T34" fmla="*/ 31 w 63"/>
                  <a:gd name="T35" fmla="*/ 0 h 65"/>
                  <a:gd name="T36" fmla="*/ 37 w 63"/>
                  <a:gd name="T37" fmla="*/ 2 h 65"/>
                  <a:gd name="T38" fmla="*/ 45 w 63"/>
                  <a:gd name="T39" fmla="*/ 4 h 65"/>
                  <a:gd name="T40" fmla="*/ 49 w 63"/>
                  <a:gd name="T41" fmla="*/ 6 h 65"/>
                  <a:gd name="T42" fmla="*/ 55 w 63"/>
                  <a:gd name="T43" fmla="*/ 10 h 65"/>
                  <a:gd name="T44" fmla="*/ 59 w 63"/>
                  <a:gd name="T45" fmla="*/ 16 h 65"/>
                  <a:gd name="T46" fmla="*/ 61 w 63"/>
                  <a:gd name="T47" fmla="*/ 22 h 65"/>
                  <a:gd name="T48" fmla="*/ 63 w 63"/>
                  <a:gd name="T49" fmla="*/ 26 h 65"/>
                  <a:gd name="T50" fmla="*/ 63 w 63"/>
                  <a:gd name="T51" fmla="*/ 34 h 65"/>
                  <a:gd name="T52" fmla="*/ 63 w 63"/>
                  <a:gd name="T53" fmla="*/ 39 h 65"/>
                  <a:gd name="T54" fmla="*/ 61 w 63"/>
                  <a:gd name="T55" fmla="*/ 45 h 65"/>
                  <a:gd name="T56" fmla="*/ 59 w 63"/>
                  <a:gd name="T57" fmla="*/ 51 h 65"/>
                  <a:gd name="T58" fmla="*/ 55 w 63"/>
                  <a:gd name="T59" fmla="*/ 55 h 65"/>
                  <a:gd name="T60" fmla="*/ 49 w 63"/>
                  <a:gd name="T61" fmla="*/ 59 h 65"/>
                  <a:gd name="T62" fmla="*/ 45 w 63"/>
                  <a:gd name="T63" fmla="*/ 63 h 65"/>
                  <a:gd name="T64" fmla="*/ 37 w 63"/>
                  <a:gd name="T65" fmla="*/ 65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6" y="65"/>
                    </a:lnTo>
                    <a:lnTo>
                      <a:pt x="20" y="63"/>
                    </a:lnTo>
                    <a:lnTo>
                      <a:pt x="14" y="59"/>
                    </a:lnTo>
                    <a:lnTo>
                      <a:pt x="10" y="55"/>
                    </a:lnTo>
                    <a:lnTo>
                      <a:pt x="6" y="51"/>
                    </a:lnTo>
                    <a:lnTo>
                      <a:pt x="2" y="45"/>
                    </a:lnTo>
                    <a:lnTo>
                      <a:pt x="0" y="39"/>
                    </a:lnTo>
                    <a:lnTo>
                      <a:pt x="0" y="34"/>
                    </a:lnTo>
                    <a:lnTo>
                      <a:pt x="0" y="26"/>
                    </a:lnTo>
                    <a:lnTo>
                      <a:pt x="2" y="22"/>
                    </a:lnTo>
                    <a:lnTo>
                      <a:pt x="6" y="16"/>
                    </a:lnTo>
                    <a:lnTo>
                      <a:pt x="10" y="10"/>
                    </a:lnTo>
                    <a:lnTo>
                      <a:pt x="14" y="6"/>
                    </a:lnTo>
                    <a:lnTo>
                      <a:pt x="20" y="4"/>
                    </a:lnTo>
                    <a:lnTo>
                      <a:pt x="26" y="2"/>
                    </a:lnTo>
                    <a:lnTo>
                      <a:pt x="31" y="0"/>
                    </a:lnTo>
                    <a:lnTo>
                      <a:pt x="37" y="2"/>
                    </a:lnTo>
                    <a:lnTo>
                      <a:pt x="45" y="4"/>
                    </a:lnTo>
                    <a:lnTo>
                      <a:pt x="49" y="6"/>
                    </a:lnTo>
                    <a:lnTo>
                      <a:pt x="55" y="10"/>
                    </a:lnTo>
                    <a:lnTo>
                      <a:pt x="59" y="16"/>
                    </a:lnTo>
                    <a:lnTo>
                      <a:pt x="61" y="22"/>
                    </a:lnTo>
                    <a:lnTo>
                      <a:pt x="63" y="26"/>
                    </a:lnTo>
                    <a:lnTo>
                      <a:pt x="63" y="34"/>
                    </a:lnTo>
                    <a:lnTo>
                      <a:pt x="63" y="39"/>
                    </a:lnTo>
                    <a:lnTo>
                      <a:pt x="61" y="45"/>
                    </a:lnTo>
                    <a:lnTo>
                      <a:pt x="59" y="51"/>
                    </a:lnTo>
                    <a:lnTo>
                      <a:pt x="55" y="55"/>
                    </a:lnTo>
                    <a:lnTo>
                      <a:pt x="49" y="59"/>
                    </a:lnTo>
                    <a:lnTo>
                      <a:pt x="45"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3" name="Freeform 96"/>
              <p:cNvSpPr>
                <a:spLocks/>
              </p:cNvSpPr>
              <p:nvPr/>
            </p:nvSpPr>
            <p:spPr bwMode="auto">
              <a:xfrm>
                <a:off x="3154" y="1707"/>
                <a:ext cx="65" cy="65"/>
              </a:xfrm>
              <a:custGeom>
                <a:avLst/>
                <a:gdLst>
                  <a:gd name="T0" fmla="*/ 31 w 65"/>
                  <a:gd name="T1" fmla="*/ 65 h 65"/>
                  <a:gd name="T2" fmla="*/ 25 w 65"/>
                  <a:gd name="T3" fmla="*/ 63 h 65"/>
                  <a:gd name="T4" fmla="*/ 19 w 65"/>
                  <a:gd name="T5" fmla="*/ 63 h 65"/>
                  <a:gd name="T6" fmla="*/ 13 w 65"/>
                  <a:gd name="T7" fmla="*/ 59 h 65"/>
                  <a:gd name="T8" fmla="*/ 9 w 65"/>
                  <a:gd name="T9" fmla="*/ 55 h 65"/>
                  <a:gd name="T10" fmla="*/ 6 w 65"/>
                  <a:gd name="T11" fmla="*/ 51 h 65"/>
                  <a:gd name="T12" fmla="*/ 2 w 65"/>
                  <a:gd name="T13" fmla="*/ 45 h 65"/>
                  <a:gd name="T14" fmla="*/ 0 w 65"/>
                  <a:gd name="T15" fmla="*/ 39 h 65"/>
                  <a:gd name="T16" fmla="*/ 0 w 65"/>
                  <a:gd name="T17" fmla="*/ 31 h 65"/>
                  <a:gd name="T18" fmla="*/ 0 w 65"/>
                  <a:gd name="T19" fmla="*/ 26 h 65"/>
                  <a:gd name="T20" fmla="*/ 2 w 65"/>
                  <a:gd name="T21" fmla="*/ 20 h 65"/>
                  <a:gd name="T22" fmla="*/ 6 w 65"/>
                  <a:gd name="T23" fmla="*/ 14 h 65"/>
                  <a:gd name="T24" fmla="*/ 9 w 65"/>
                  <a:gd name="T25" fmla="*/ 10 h 65"/>
                  <a:gd name="T26" fmla="*/ 13 w 65"/>
                  <a:gd name="T27" fmla="*/ 6 h 65"/>
                  <a:gd name="T28" fmla="*/ 19 w 65"/>
                  <a:gd name="T29" fmla="*/ 2 h 65"/>
                  <a:gd name="T30" fmla="*/ 25 w 65"/>
                  <a:gd name="T31" fmla="*/ 2 h 65"/>
                  <a:gd name="T32" fmla="*/ 31 w 65"/>
                  <a:gd name="T33" fmla="*/ 0 h 65"/>
                  <a:gd name="T34" fmla="*/ 39 w 65"/>
                  <a:gd name="T35" fmla="*/ 2 h 65"/>
                  <a:gd name="T36" fmla="*/ 45 w 65"/>
                  <a:gd name="T37" fmla="*/ 2 h 65"/>
                  <a:gd name="T38" fmla="*/ 51 w 65"/>
                  <a:gd name="T39" fmla="*/ 6 h 65"/>
                  <a:gd name="T40" fmla="*/ 55 w 65"/>
                  <a:gd name="T41" fmla="*/ 10 h 65"/>
                  <a:gd name="T42" fmla="*/ 59 w 65"/>
                  <a:gd name="T43" fmla="*/ 14 h 65"/>
                  <a:gd name="T44" fmla="*/ 61 w 65"/>
                  <a:gd name="T45" fmla="*/ 20 h 65"/>
                  <a:gd name="T46" fmla="*/ 63 w 65"/>
                  <a:gd name="T47" fmla="*/ 26 h 65"/>
                  <a:gd name="T48" fmla="*/ 65 w 65"/>
                  <a:gd name="T49" fmla="*/ 31 h 65"/>
                  <a:gd name="T50" fmla="*/ 63 w 65"/>
                  <a:gd name="T51" fmla="*/ 39 h 65"/>
                  <a:gd name="T52" fmla="*/ 61 w 65"/>
                  <a:gd name="T53" fmla="*/ 45 h 65"/>
                  <a:gd name="T54" fmla="*/ 59 w 65"/>
                  <a:gd name="T55" fmla="*/ 51 h 65"/>
                  <a:gd name="T56" fmla="*/ 55 w 65"/>
                  <a:gd name="T57" fmla="*/ 55 h 65"/>
                  <a:gd name="T58" fmla="*/ 51 w 65"/>
                  <a:gd name="T59" fmla="*/ 59 h 65"/>
                  <a:gd name="T60" fmla="*/ 45 w 65"/>
                  <a:gd name="T61" fmla="*/ 63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3"/>
                    </a:lnTo>
                    <a:lnTo>
                      <a:pt x="19" y="63"/>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1"/>
                    </a:lnTo>
                    <a:lnTo>
                      <a:pt x="63" y="39"/>
                    </a:lnTo>
                    <a:lnTo>
                      <a:pt x="61" y="45"/>
                    </a:lnTo>
                    <a:lnTo>
                      <a:pt x="59" y="51"/>
                    </a:lnTo>
                    <a:lnTo>
                      <a:pt x="55" y="55"/>
                    </a:lnTo>
                    <a:lnTo>
                      <a:pt x="51" y="59"/>
                    </a:lnTo>
                    <a:lnTo>
                      <a:pt x="45" y="63"/>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4" name="Freeform 97"/>
              <p:cNvSpPr>
                <a:spLocks/>
              </p:cNvSpPr>
              <p:nvPr/>
            </p:nvSpPr>
            <p:spPr bwMode="auto">
              <a:xfrm>
                <a:off x="3154" y="1707"/>
                <a:ext cx="65" cy="65"/>
              </a:xfrm>
              <a:custGeom>
                <a:avLst/>
                <a:gdLst>
                  <a:gd name="T0" fmla="*/ 31 w 65"/>
                  <a:gd name="T1" fmla="*/ 65 h 65"/>
                  <a:gd name="T2" fmla="*/ 31 w 65"/>
                  <a:gd name="T3" fmla="*/ 65 h 65"/>
                  <a:gd name="T4" fmla="*/ 25 w 65"/>
                  <a:gd name="T5" fmla="*/ 63 h 65"/>
                  <a:gd name="T6" fmla="*/ 19 w 65"/>
                  <a:gd name="T7" fmla="*/ 63 h 65"/>
                  <a:gd name="T8" fmla="*/ 13 w 65"/>
                  <a:gd name="T9" fmla="*/ 59 h 65"/>
                  <a:gd name="T10" fmla="*/ 9 w 65"/>
                  <a:gd name="T11" fmla="*/ 55 h 65"/>
                  <a:gd name="T12" fmla="*/ 6 w 65"/>
                  <a:gd name="T13" fmla="*/ 51 h 65"/>
                  <a:gd name="T14" fmla="*/ 2 w 65"/>
                  <a:gd name="T15" fmla="*/ 45 h 65"/>
                  <a:gd name="T16" fmla="*/ 0 w 65"/>
                  <a:gd name="T17" fmla="*/ 39 h 65"/>
                  <a:gd name="T18" fmla="*/ 0 w 65"/>
                  <a:gd name="T19" fmla="*/ 31 h 65"/>
                  <a:gd name="T20" fmla="*/ 0 w 65"/>
                  <a:gd name="T21" fmla="*/ 26 h 65"/>
                  <a:gd name="T22" fmla="*/ 2 w 65"/>
                  <a:gd name="T23" fmla="*/ 20 h 65"/>
                  <a:gd name="T24" fmla="*/ 6 w 65"/>
                  <a:gd name="T25" fmla="*/ 14 h 65"/>
                  <a:gd name="T26" fmla="*/ 9 w 65"/>
                  <a:gd name="T27" fmla="*/ 10 h 65"/>
                  <a:gd name="T28" fmla="*/ 13 w 65"/>
                  <a:gd name="T29" fmla="*/ 6 h 65"/>
                  <a:gd name="T30" fmla="*/ 19 w 65"/>
                  <a:gd name="T31" fmla="*/ 2 h 65"/>
                  <a:gd name="T32" fmla="*/ 25 w 65"/>
                  <a:gd name="T33" fmla="*/ 2 h 65"/>
                  <a:gd name="T34" fmla="*/ 31 w 65"/>
                  <a:gd name="T35" fmla="*/ 0 h 65"/>
                  <a:gd name="T36" fmla="*/ 39 w 65"/>
                  <a:gd name="T37" fmla="*/ 2 h 65"/>
                  <a:gd name="T38" fmla="*/ 45 w 65"/>
                  <a:gd name="T39" fmla="*/ 2 h 65"/>
                  <a:gd name="T40" fmla="*/ 51 w 65"/>
                  <a:gd name="T41" fmla="*/ 6 h 65"/>
                  <a:gd name="T42" fmla="*/ 55 w 65"/>
                  <a:gd name="T43" fmla="*/ 10 h 65"/>
                  <a:gd name="T44" fmla="*/ 59 w 65"/>
                  <a:gd name="T45" fmla="*/ 14 h 65"/>
                  <a:gd name="T46" fmla="*/ 61 w 65"/>
                  <a:gd name="T47" fmla="*/ 20 h 65"/>
                  <a:gd name="T48" fmla="*/ 63 w 65"/>
                  <a:gd name="T49" fmla="*/ 26 h 65"/>
                  <a:gd name="T50" fmla="*/ 65 w 65"/>
                  <a:gd name="T51" fmla="*/ 31 h 65"/>
                  <a:gd name="T52" fmla="*/ 63 w 65"/>
                  <a:gd name="T53" fmla="*/ 39 h 65"/>
                  <a:gd name="T54" fmla="*/ 61 w 65"/>
                  <a:gd name="T55" fmla="*/ 45 h 65"/>
                  <a:gd name="T56" fmla="*/ 59 w 65"/>
                  <a:gd name="T57" fmla="*/ 51 h 65"/>
                  <a:gd name="T58" fmla="*/ 55 w 65"/>
                  <a:gd name="T59" fmla="*/ 55 h 65"/>
                  <a:gd name="T60" fmla="*/ 51 w 65"/>
                  <a:gd name="T61" fmla="*/ 59 h 65"/>
                  <a:gd name="T62" fmla="*/ 45 w 65"/>
                  <a:gd name="T63" fmla="*/ 63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3"/>
                    </a:lnTo>
                    <a:lnTo>
                      <a:pt x="19" y="63"/>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1"/>
                    </a:lnTo>
                    <a:lnTo>
                      <a:pt x="63" y="39"/>
                    </a:lnTo>
                    <a:lnTo>
                      <a:pt x="61" y="45"/>
                    </a:lnTo>
                    <a:lnTo>
                      <a:pt x="59" y="51"/>
                    </a:lnTo>
                    <a:lnTo>
                      <a:pt x="55" y="55"/>
                    </a:lnTo>
                    <a:lnTo>
                      <a:pt x="51" y="59"/>
                    </a:lnTo>
                    <a:lnTo>
                      <a:pt x="45" y="63"/>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5" name="Freeform 98"/>
              <p:cNvSpPr>
                <a:spLocks/>
              </p:cNvSpPr>
              <p:nvPr/>
            </p:nvSpPr>
            <p:spPr bwMode="auto">
              <a:xfrm>
                <a:off x="3325" y="1656"/>
                <a:ext cx="65" cy="63"/>
              </a:xfrm>
              <a:custGeom>
                <a:avLst/>
                <a:gdLst>
                  <a:gd name="T0" fmla="*/ 31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3 w 65"/>
                  <a:gd name="T13" fmla="*/ 19 h 63"/>
                  <a:gd name="T14" fmla="*/ 63 w 65"/>
                  <a:gd name="T15" fmla="*/ 25 h 63"/>
                  <a:gd name="T16" fmla="*/ 65 w 65"/>
                  <a:gd name="T17" fmla="*/ 31 h 63"/>
                  <a:gd name="T18" fmla="*/ 63 w 65"/>
                  <a:gd name="T19" fmla="*/ 39 h 63"/>
                  <a:gd name="T20" fmla="*/ 63 w 65"/>
                  <a:gd name="T21" fmla="*/ 43 h 63"/>
                  <a:gd name="T22" fmla="*/ 59 w 65"/>
                  <a:gd name="T23" fmla="*/ 49 h 63"/>
                  <a:gd name="T24" fmla="*/ 55 w 65"/>
                  <a:gd name="T25" fmla="*/ 55 h 63"/>
                  <a:gd name="T26" fmla="*/ 51 w 65"/>
                  <a:gd name="T27" fmla="*/ 59 h 63"/>
                  <a:gd name="T28" fmla="*/ 45 w 65"/>
                  <a:gd name="T29" fmla="*/ 61 h 63"/>
                  <a:gd name="T30" fmla="*/ 39 w 65"/>
                  <a:gd name="T31" fmla="*/ 63 h 63"/>
                  <a:gd name="T32" fmla="*/ 31 w 65"/>
                  <a:gd name="T33" fmla="*/ 63 h 63"/>
                  <a:gd name="T34" fmla="*/ 26 w 65"/>
                  <a:gd name="T35" fmla="*/ 63 h 63"/>
                  <a:gd name="T36" fmla="*/ 20 w 65"/>
                  <a:gd name="T37" fmla="*/ 61 h 63"/>
                  <a:gd name="T38" fmla="*/ 14 w 65"/>
                  <a:gd name="T39" fmla="*/ 59 h 63"/>
                  <a:gd name="T40" fmla="*/ 10 w 65"/>
                  <a:gd name="T41" fmla="*/ 55 h 63"/>
                  <a:gd name="T42" fmla="*/ 6 w 65"/>
                  <a:gd name="T43" fmla="*/ 49 h 63"/>
                  <a:gd name="T44" fmla="*/ 2 w 65"/>
                  <a:gd name="T45" fmla="*/ 43 h 63"/>
                  <a:gd name="T46" fmla="*/ 0 w 65"/>
                  <a:gd name="T47" fmla="*/ 39 h 63"/>
                  <a:gd name="T48" fmla="*/ 0 w 65"/>
                  <a:gd name="T49" fmla="*/ 31 h 63"/>
                  <a:gd name="T50" fmla="*/ 0 w 65"/>
                  <a:gd name="T51" fmla="*/ 25 h 63"/>
                  <a:gd name="T52" fmla="*/ 2 w 65"/>
                  <a:gd name="T53" fmla="*/ 19 h 63"/>
                  <a:gd name="T54" fmla="*/ 6 w 65"/>
                  <a:gd name="T55" fmla="*/ 14 h 63"/>
                  <a:gd name="T56" fmla="*/ 10 w 65"/>
                  <a:gd name="T57" fmla="*/ 10 h 63"/>
                  <a:gd name="T58" fmla="*/ 14 w 65"/>
                  <a:gd name="T59" fmla="*/ 6 h 63"/>
                  <a:gd name="T60" fmla="*/ 20 w 65"/>
                  <a:gd name="T61" fmla="*/ 2 h 63"/>
                  <a:gd name="T62" fmla="*/ 26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51" y="6"/>
                    </a:lnTo>
                    <a:lnTo>
                      <a:pt x="55" y="10"/>
                    </a:lnTo>
                    <a:lnTo>
                      <a:pt x="59" y="14"/>
                    </a:lnTo>
                    <a:lnTo>
                      <a:pt x="63" y="19"/>
                    </a:lnTo>
                    <a:lnTo>
                      <a:pt x="63" y="25"/>
                    </a:lnTo>
                    <a:lnTo>
                      <a:pt x="65" y="31"/>
                    </a:lnTo>
                    <a:lnTo>
                      <a:pt x="63" y="39"/>
                    </a:lnTo>
                    <a:lnTo>
                      <a:pt x="63"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9"/>
                    </a:lnTo>
                    <a:lnTo>
                      <a:pt x="0" y="31"/>
                    </a:lnTo>
                    <a:lnTo>
                      <a:pt x="0" y="25"/>
                    </a:lnTo>
                    <a:lnTo>
                      <a:pt x="2" y="19"/>
                    </a:lnTo>
                    <a:lnTo>
                      <a:pt x="6" y="14"/>
                    </a:lnTo>
                    <a:lnTo>
                      <a:pt x="10" y="10"/>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6" name="Freeform 99"/>
              <p:cNvSpPr>
                <a:spLocks/>
              </p:cNvSpPr>
              <p:nvPr/>
            </p:nvSpPr>
            <p:spPr bwMode="auto">
              <a:xfrm>
                <a:off x="3325" y="1656"/>
                <a:ext cx="65" cy="63"/>
              </a:xfrm>
              <a:custGeom>
                <a:avLst/>
                <a:gdLst>
                  <a:gd name="T0" fmla="*/ 31 w 65"/>
                  <a:gd name="T1" fmla="*/ 0 h 63"/>
                  <a:gd name="T2" fmla="*/ 31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3 w 65"/>
                  <a:gd name="T15" fmla="*/ 19 h 63"/>
                  <a:gd name="T16" fmla="*/ 63 w 65"/>
                  <a:gd name="T17" fmla="*/ 25 h 63"/>
                  <a:gd name="T18" fmla="*/ 65 w 65"/>
                  <a:gd name="T19" fmla="*/ 31 h 63"/>
                  <a:gd name="T20" fmla="*/ 63 w 65"/>
                  <a:gd name="T21" fmla="*/ 39 h 63"/>
                  <a:gd name="T22" fmla="*/ 63 w 65"/>
                  <a:gd name="T23" fmla="*/ 43 h 63"/>
                  <a:gd name="T24" fmla="*/ 59 w 65"/>
                  <a:gd name="T25" fmla="*/ 49 h 63"/>
                  <a:gd name="T26" fmla="*/ 55 w 65"/>
                  <a:gd name="T27" fmla="*/ 55 h 63"/>
                  <a:gd name="T28" fmla="*/ 51 w 65"/>
                  <a:gd name="T29" fmla="*/ 59 h 63"/>
                  <a:gd name="T30" fmla="*/ 45 w 65"/>
                  <a:gd name="T31" fmla="*/ 61 h 63"/>
                  <a:gd name="T32" fmla="*/ 39 w 65"/>
                  <a:gd name="T33" fmla="*/ 63 h 63"/>
                  <a:gd name="T34" fmla="*/ 31 w 65"/>
                  <a:gd name="T35" fmla="*/ 63 h 63"/>
                  <a:gd name="T36" fmla="*/ 26 w 65"/>
                  <a:gd name="T37" fmla="*/ 63 h 63"/>
                  <a:gd name="T38" fmla="*/ 20 w 65"/>
                  <a:gd name="T39" fmla="*/ 61 h 63"/>
                  <a:gd name="T40" fmla="*/ 14 w 65"/>
                  <a:gd name="T41" fmla="*/ 59 h 63"/>
                  <a:gd name="T42" fmla="*/ 10 w 65"/>
                  <a:gd name="T43" fmla="*/ 55 h 63"/>
                  <a:gd name="T44" fmla="*/ 6 w 65"/>
                  <a:gd name="T45" fmla="*/ 49 h 63"/>
                  <a:gd name="T46" fmla="*/ 2 w 65"/>
                  <a:gd name="T47" fmla="*/ 43 h 63"/>
                  <a:gd name="T48" fmla="*/ 0 w 65"/>
                  <a:gd name="T49" fmla="*/ 39 h 63"/>
                  <a:gd name="T50" fmla="*/ 0 w 65"/>
                  <a:gd name="T51" fmla="*/ 31 h 63"/>
                  <a:gd name="T52" fmla="*/ 0 w 65"/>
                  <a:gd name="T53" fmla="*/ 25 h 63"/>
                  <a:gd name="T54" fmla="*/ 2 w 65"/>
                  <a:gd name="T55" fmla="*/ 19 h 63"/>
                  <a:gd name="T56" fmla="*/ 6 w 65"/>
                  <a:gd name="T57" fmla="*/ 14 h 63"/>
                  <a:gd name="T58" fmla="*/ 10 w 65"/>
                  <a:gd name="T59" fmla="*/ 10 h 63"/>
                  <a:gd name="T60" fmla="*/ 14 w 65"/>
                  <a:gd name="T61" fmla="*/ 6 h 63"/>
                  <a:gd name="T62" fmla="*/ 20 w 65"/>
                  <a:gd name="T63" fmla="*/ 2 h 63"/>
                  <a:gd name="T64" fmla="*/ 26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51" y="6"/>
                    </a:lnTo>
                    <a:lnTo>
                      <a:pt x="55" y="10"/>
                    </a:lnTo>
                    <a:lnTo>
                      <a:pt x="59" y="14"/>
                    </a:lnTo>
                    <a:lnTo>
                      <a:pt x="63" y="19"/>
                    </a:lnTo>
                    <a:lnTo>
                      <a:pt x="63" y="25"/>
                    </a:lnTo>
                    <a:lnTo>
                      <a:pt x="65" y="31"/>
                    </a:lnTo>
                    <a:lnTo>
                      <a:pt x="63" y="39"/>
                    </a:lnTo>
                    <a:lnTo>
                      <a:pt x="63"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9"/>
                    </a:lnTo>
                    <a:lnTo>
                      <a:pt x="0" y="31"/>
                    </a:lnTo>
                    <a:lnTo>
                      <a:pt x="0" y="25"/>
                    </a:lnTo>
                    <a:lnTo>
                      <a:pt x="2" y="19"/>
                    </a:lnTo>
                    <a:lnTo>
                      <a:pt x="6" y="14"/>
                    </a:lnTo>
                    <a:lnTo>
                      <a:pt x="10" y="10"/>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7" name="Freeform 100"/>
              <p:cNvSpPr>
                <a:spLocks/>
              </p:cNvSpPr>
              <p:nvPr/>
            </p:nvSpPr>
            <p:spPr bwMode="auto">
              <a:xfrm>
                <a:off x="3167" y="1679"/>
                <a:ext cx="65" cy="65"/>
              </a:xfrm>
              <a:custGeom>
                <a:avLst/>
                <a:gdLst>
                  <a:gd name="T0" fmla="*/ 34 w 65"/>
                  <a:gd name="T1" fmla="*/ 65 h 65"/>
                  <a:gd name="T2" fmla="*/ 26 w 65"/>
                  <a:gd name="T3" fmla="*/ 65 h 65"/>
                  <a:gd name="T4" fmla="*/ 20 w 65"/>
                  <a:gd name="T5" fmla="*/ 63 h 65"/>
                  <a:gd name="T6" fmla="*/ 14 w 65"/>
                  <a:gd name="T7" fmla="*/ 59 h 65"/>
                  <a:gd name="T8" fmla="*/ 10 w 65"/>
                  <a:gd name="T9" fmla="*/ 56 h 65"/>
                  <a:gd name="T10" fmla="*/ 6 w 65"/>
                  <a:gd name="T11" fmla="*/ 52 h 65"/>
                  <a:gd name="T12" fmla="*/ 2 w 65"/>
                  <a:gd name="T13" fmla="*/ 46 h 65"/>
                  <a:gd name="T14" fmla="*/ 2 w 65"/>
                  <a:gd name="T15" fmla="*/ 40 h 65"/>
                  <a:gd name="T16" fmla="*/ 0 w 65"/>
                  <a:gd name="T17" fmla="*/ 32 h 65"/>
                  <a:gd name="T18" fmla="*/ 2 w 65"/>
                  <a:gd name="T19" fmla="*/ 26 h 65"/>
                  <a:gd name="T20" fmla="*/ 2 w 65"/>
                  <a:gd name="T21" fmla="*/ 20 h 65"/>
                  <a:gd name="T22" fmla="*/ 6 w 65"/>
                  <a:gd name="T23" fmla="*/ 16 h 65"/>
                  <a:gd name="T24" fmla="*/ 10 w 65"/>
                  <a:gd name="T25" fmla="*/ 10 h 65"/>
                  <a:gd name="T26" fmla="*/ 14 w 65"/>
                  <a:gd name="T27" fmla="*/ 6 h 65"/>
                  <a:gd name="T28" fmla="*/ 20 w 65"/>
                  <a:gd name="T29" fmla="*/ 2 h 65"/>
                  <a:gd name="T30" fmla="*/ 26 w 65"/>
                  <a:gd name="T31" fmla="*/ 0 h 65"/>
                  <a:gd name="T32" fmla="*/ 34 w 65"/>
                  <a:gd name="T33" fmla="*/ 0 h 65"/>
                  <a:gd name="T34" fmla="*/ 40 w 65"/>
                  <a:gd name="T35" fmla="*/ 0 h 65"/>
                  <a:gd name="T36" fmla="*/ 46 w 65"/>
                  <a:gd name="T37" fmla="*/ 2 h 65"/>
                  <a:gd name="T38" fmla="*/ 52 w 65"/>
                  <a:gd name="T39" fmla="*/ 6 h 65"/>
                  <a:gd name="T40" fmla="*/ 56 w 65"/>
                  <a:gd name="T41" fmla="*/ 10 h 65"/>
                  <a:gd name="T42" fmla="*/ 59 w 65"/>
                  <a:gd name="T43" fmla="*/ 16 h 65"/>
                  <a:gd name="T44" fmla="*/ 63 w 65"/>
                  <a:gd name="T45" fmla="*/ 20 h 65"/>
                  <a:gd name="T46" fmla="*/ 65 w 65"/>
                  <a:gd name="T47" fmla="*/ 26 h 65"/>
                  <a:gd name="T48" fmla="*/ 65 w 65"/>
                  <a:gd name="T49" fmla="*/ 32 h 65"/>
                  <a:gd name="T50" fmla="*/ 65 w 65"/>
                  <a:gd name="T51" fmla="*/ 40 h 65"/>
                  <a:gd name="T52" fmla="*/ 63 w 65"/>
                  <a:gd name="T53" fmla="*/ 46 h 65"/>
                  <a:gd name="T54" fmla="*/ 59 w 65"/>
                  <a:gd name="T55" fmla="*/ 52 h 65"/>
                  <a:gd name="T56" fmla="*/ 56 w 65"/>
                  <a:gd name="T57" fmla="*/ 56 h 65"/>
                  <a:gd name="T58" fmla="*/ 52 w 65"/>
                  <a:gd name="T59" fmla="*/ 59 h 65"/>
                  <a:gd name="T60" fmla="*/ 46 w 65"/>
                  <a:gd name="T61" fmla="*/ 63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3"/>
                    </a:lnTo>
                    <a:lnTo>
                      <a:pt x="14" y="59"/>
                    </a:lnTo>
                    <a:lnTo>
                      <a:pt x="10" y="56"/>
                    </a:lnTo>
                    <a:lnTo>
                      <a:pt x="6" y="52"/>
                    </a:lnTo>
                    <a:lnTo>
                      <a:pt x="2" y="46"/>
                    </a:lnTo>
                    <a:lnTo>
                      <a:pt x="2" y="40"/>
                    </a:lnTo>
                    <a:lnTo>
                      <a:pt x="0" y="32"/>
                    </a:lnTo>
                    <a:lnTo>
                      <a:pt x="2" y="26"/>
                    </a:lnTo>
                    <a:lnTo>
                      <a:pt x="2" y="20"/>
                    </a:lnTo>
                    <a:lnTo>
                      <a:pt x="6" y="16"/>
                    </a:lnTo>
                    <a:lnTo>
                      <a:pt x="10" y="10"/>
                    </a:lnTo>
                    <a:lnTo>
                      <a:pt x="14" y="6"/>
                    </a:lnTo>
                    <a:lnTo>
                      <a:pt x="20" y="2"/>
                    </a:lnTo>
                    <a:lnTo>
                      <a:pt x="26" y="0"/>
                    </a:lnTo>
                    <a:lnTo>
                      <a:pt x="34" y="0"/>
                    </a:lnTo>
                    <a:lnTo>
                      <a:pt x="40" y="0"/>
                    </a:lnTo>
                    <a:lnTo>
                      <a:pt x="46" y="2"/>
                    </a:lnTo>
                    <a:lnTo>
                      <a:pt x="52" y="6"/>
                    </a:lnTo>
                    <a:lnTo>
                      <a:pt x="56" y="10"/>
                    </a:lnTo>
                    <a:lnTo>
                      <a:pt x="59" y="16"/>
                    </a:lnTo>
                    <a:lnTo>
                      <a:pt x="63" y="20"/>
                    </a:lnTo>
                    <a:lnTo>
                      <a:pt x="65" y="26"/>
                    </a:lnTo>
                    <a:lnTo>
                      <a:pt x="65" y="32"/>
                    </a:lnTo>
                    <a:lnTo>
                      <a:pt x="65" y="40"/>
                    </a:lnTo>
                    <a:lnTo>
                      <a:pt x="63" y="46"/>
                    </a:lnTo>
                    <a:lnTo>
                      <a:pt x="59" y="52"/>
                    </a:lnTo>
                    <a:lnTo>
                      <a:pt x="56" y="56"/>
                    </a:lnTo>
                    <a:lnTo>
                      <a:pt x="52" y="59"/>
                    </a:lnTo>
                    <a:lnTo>
                      <a:pt x="46" y="63"/>
                    </a:lnTo>
                    <a:lnTo>
                      <a:pt x="40" y="65"/>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18" name="Freeform 101"/>
              <p:cNvSpPr>
                <a:spLocks/>
              </p:cNvSpPr>
              <p:nvPr/>
            </p:nvSpPr>
            <p:spPr bwMode="auto">
              <a:xfrm>
                <a:off x="3167" y="1679"/>
                <a:ext cx="65" cy="65"/>
              </a:xfrm>
              <a:custGeom>
                <a:avLst/>
                <a:gdLst>
                  <a:gd name="T0" fmla="*/ 34 w 65"/>
                  <a:gd name="T1" fmla="*/ 65 h 65"/>
                  <a:gd name="T2" fmla="*/ 34 w 65"/>
                  <a:gd name="T3" fmla="*/ 65 h 65"/>
                  <a:gd name="T4" fmla="*/ 26 w 65"/>
                  <a:gd name="T5" fmla="*/ 65 h 65"/>
                  <a:gd name="T6" fmla="*/ 20 w 65"/>
                  <a:gd name="T7" fmla="*/ 63 h 65"/>
                  <a:gd name="T8" fmla="*/ 14 w 65"/>
                  <a:gd name="T9" fmla="*/ 59 h 65"/>
                  <a:gd name="T10" fmla="*/ 10 w 65"/>
                  <a:gd name="T11" fmla="*/ 56 h 65"/>
                  <a:gd name="T12" fmla="*/ 6 w 65"/>
                  <a:gd name="T13" fmla="*/ 52 h 65"/>
                  <a:gd name="T14" fmla="*/ 2 w 65"/>
                  <a:gd name="T15" fmla="*/ 46 h 65"/>
                  <a:gd name="T16" fmla="*/ 2 w 65"/>
                  <a:gd name="T17" fmla="*/ 40 h 65"/>
                  <a:gd name="T18" fmla="*/ 0 w 65"/>
                  <a:gd name="T19" fmla="*/ 32 h 65"/>
                  <a:gd name="T20" fmla="*/ 2 w 65"/>
                  <a:gd name="T21" fmla="*/ 26 h 65"/>
                  <a:gd name="T22" fmla="*/ 2 w 65"/>
                  <a:gd name="T23" fmla="*/ 20 h 65"/>
                  <a:gd name="T24" fmla="*/ 6 w 65"/>
                  <a:gd name="T25" fmla="*/ 16 h 65"/>
                  <a:gd name="T26" fmla="*/ 10 w 65"/>
                  <a:gd name="T27" fmla="*/ 10 h 65"/>
                  <a:gd name="T28" fmla="*/ 14 w 65"/>
                  <a:gd name="T29" fmla="*/ 6 h 65"/>
                  <a:gd name="T30" fmla="*/ 20 w 65"/>
                  <a:gd name="T31" fmla="*/ 2 h 65"/>
                  <a:gd name="T32" fmla="*/ 26 w 65"/>
                  <a:gd name="T33" fmla="*/ 0 h 65"/>
                  <a:gd name="T34" fmla="*/ 34 w 65"/>
                  <a:gd name="T35" fmla="*/ 0 h 65"/>
                  <a:gd name="T36" fmla="*/ 40 w 65"/>
                  <a:gd name="T37" fmla="*/ 0 h 65"/>
                  <a:gd name="T38" fmla="*/ 46 w 65"/>
                  <a:gd name="T39" fmla="*/ 2 h 65"/>
                  <a:gd name="T40" fmla="*/ 52 w 65"/>
                  <a:gd name="T41" fmla="*/ 6 h 65"/>
                  <a:gd name="T42" fmla="*/ 56 w 65"/>
                  <a:gd name="T43" fmla="*/ 10 h 65"/>
                  <a:gd name="T44" fmla="*/ 59 w 65"/>
                  <a:gd name="T45" fmla="*/ 16 h 65"/>
                  <a:gd name="T46" fmla="*/ 63 w 65"/>
                  <a:gd name="T47" fmla="*/ 20 h 65"/>
                  <a:gd name="T48" fmla="*/ 65 w 65"/>
                  <a:gd name="T49" fmla="*/ 26 h 65"/>
                  <a:gd name="T50" fmla="*/ 65 w 65"/>
                  <a:gd name="T51" fmla="*/ 32 h 65"/>
                  <a:gd name="T52" fmla="*/ 65 w 65"/>
                  <a:gd name="T53" fmla="*/ 40 h 65"/>
                  <a:gd name="T54" fmla="*/ 63 w 65"/>
                  <a:gd name="T55" fmla="*/ 46 h 65"/>
                  <a:gd name="T56" fmla="*/ 59 w 65"/>
                  <a:gd name="T57" fmla="*/ 52 h 65"/>
                  <a:gd name="T58" fmla="*/ 56 w 65"/>
                  <a:gd name="T59" fmla="*/ 56 h 65"/>
                  <a:gd name="T60" fmla="*/ 52 w 65"/>
                  <a:gd name="T61" fmla="*/ 59 h 65"/>
                  <a:gd name="T62" fmla="*/ 46 w 65"/>
                  <a:gd name="T63" fmla="*/ 63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3"/>
                    </a:lnTo>
                    <a:lnTo>
                      <a:pt x="14" y="59"/>
                    </a:lnTo>
                    <a:lnTo>
                      <a:pt x="10" y="56"/>
                    </a:lnTo>
                    <a:lnTo>
                      <a:pt x="6" y="52"/>
                    </a:lnTo>
                    <a:lnTo>
                      <a:pt x="2" y="46"/>
                    </a:lnTo>
                    <a:lnTo>
                      <a:pt x="2" y="40"/>
                    </a:lnTo>
                    <a:lnTo>
                      <a:pt x="0" y="32"/>
                    </a:lnTo>
                    <a:lnTo>
                      <a:pt x="2" y="26"/>
                    </a:lnTo>
                    <a:lnTo>
                      <a:pt x="2" y="20"/>
                    </a:lnTo>
                    <a:lnTo>
                      <a:pt x="6" y="16"/>
                    </a:lnTo>
                    <a:lnTo>
                      <a:pt x="10" y="10"/>
                    </a:lnTo>
                    <a:lnTo>
                      <a:pt x="14" y="6"/>
                    </a:lnTo>
                    <a:lnTo>
                      <a:pt x="20" y="2"/>
                    </a:lnTo>
                    <a:lnTo>
                      <a:pt x="26" y="0"/>
                    </a:lnTo>
                    <a:lnTo>
                      <a:pt x="34" y="0"/>
                    </a:lnTo>
                    <a:lnTo>
                      <a:pt x="40" y="0"/>
                    </a:lnTo>
                    <a:lnTo>
                      <a:pt x="46" y="2"/>
                    </a:lnTo>
                    <a:lnTo>
                      <a:pt x="52" y="6"/>
                    </a:lnTo>
                    <a:lnTo>
                      <a:pt x="56" y="10"/>
                    </a:lnTo>
                    <a:lnTo>
                      <a:pt x="59" y="16"/>
                    </a:lnTo>
                    <a:lnTo>
                      <a:pt x="63" y="20"/>
                    </a:lnTo>
                    <a:lnTo>
                      <a:pt x="65" y="26"/>
                    </a:lnTo>
                    <a:lnTo>
                      <a:pt x="65" y="32"/>
                    </a:lnTo>
                    <a:lnTo>
                      <a:pt x="65" y="40"/>
                    </a:lnTo>
                    <a:lnTo>
                      <a:pt x="63" y="46"/>
                    </a:lnTo>
                    <a:lnTo>
                      <a:pt x="59" y="52"/>
                    </a:lnTo>
                    <a:lnTo>
                      <a:pt x="56" y="56"/>
                    </a:lnTo>
                    <a:lnTo>
                      <a:pt x="52" y="59"/>
                    </a:lnTo>
                    <a:lnTo>
                      <a:pt x="46" y="63"/>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19" name="Freeform 102"/>
              <p:cNvSpPr>
                <a:spLocks/>
              </p:cNvSpPr>
              <p:nvPr/>
            </p:nvSpPr>
            <p:spPr bwMode="auto">
              <a:xfrm>
                <a:off x="3181" y="1758"/>
                <a:ext cx="63" cy="65"/>
              </a:xfrm>
              <a:custGeom>
                <a:avLst/>
                <a:gdLst>
                  <a:gd name="T0" fmla="*/ 32 w 63"/>
                  <a:gd name="T1" fmla="*/ 0 h 65"/>
                  <a:gd name="T2" fmla="*/ 38 w 63"/>
                  <a:gd name="T3" fmla="*/ 2 h 65"/>
                  <a:gd name="T4" fmla="*/ 44 w 63"/>
                  <a:gd name="T5" fmla="*/ 2 h 65"/>
                  <a:gd name="T6" fmla="*/ 49 w 63"/>
                  <a:gd name="T7" fmla="*/ 6 h 65"/>
                  <a:gd name="T8" fmla="*/ 53 w 63"/>
                  <a:gd name="T9" fmla="*/ 10 h 65"/>
                  <a:gd name="T10" fmla="*/ 57 w 63"/>
                  <a:gd name="T11" fmla="*/ 14 h 65"/>
                  <a:gd name="T12" fmla="*/ 61 w 63"/>
                  <a:gd name="T13" fmla="*/ 20 h 65"/>
                  <a:gd name="T14" fmla="*/ 63 w 63"/>
                  <a:gd name="T15" fmla="*/ 26 h 65"/>
                  <a:gd name="T16" fmla="*/ 63 w 63"/>
                  <a:gd name="T17" fmla="*/ 34 h 65"/>
                  <a:gd name="T18" fmla="*/ 63 w 63"/>
                  <a:gd name="T19" fmla="*/ 40 h 65"/>
                  <a:gd name="T20" fmla="*/ 61 w 63"/>
                  <a:gd name="T21" fmla="*/ 45 h 65"/>
                  <a:gd name="T22" fmla="*/ 57 w 63"/>
                  <a:gd name="T23" fmla="*/ 51 h 65"/>
                  <a:gd name="T24" fmla="*/ 53 w 63"/>
                  <a:gd name="T25" fmla="*/ 55 h 65"/>
                  <a:gd name="T26" fmla="*/ 49 w 63"/>
                  <a:gd name="T27" fmla="*/ 59 h 65"/>
                  <a:gd name="T28" fmla="*/ 44 w 63"/>
                  <a:gd name="T29" fmla="*/ 63 h 65"/>
                  <a:gd name="T30" fmla="*/ 38 w 63"/>
                  <a:gd name="T31" fmla="*/ 65 h 65"/>
                  <a:gd name="T32" fmla="*/ 32 w 63"/>
                  <a:gd name="T33" fmla="*/ 65 h 65"/>
                  <a:gd name="T34" fmla="*/ 26 w 63"/>
                  <a:gd name="T35" fmla="*/ 65 h 65"/>
                  <a:gd name="T36" fmla="*/ 20 w 63"/>
                  <a:gd name="T37" fmla="*/ 63 h 65"/>
                  <a:gd name="T38" fmla="*/ 14 w 63"/>
                  <a:gd name="T39" fmla="*/ 59 h 65"/>
                  <a:gd name="T40" fmla="*/ 10 w 63"/>
                  <a:gd name="T41" fmla="*/ 55 h 65"/>
                  <a:gd name="T42" fmla="*/ 4 w 63"/>
                  <a:gd name="T43" fmla="*/ 51 h 65"/>
                  <a:gd name="T44" fmla="*/ 2 w 63"/>
                  <a:gd name="T45" fmla="*/ 45 h 65"/>
                  <a:gd name="T46" fmla="*/ 0 w 63"/>
                  <a:gd name="T47" fmla="*/ 40 h 65"/>
                  <a:gd name="T48" fmla="*/ 0 w 63"/>
                  <a:gd name="T49" fmla="*/ 34 h 65"/>
                  <a:gd name="T50" fmla="*/ 0 w 63"/>
                  <a:gd name="T51" fmla="*/ 26 h 65"/>
                  <a:gd name="T52" fmla="*/ 2 w 63"/>
                  <a:gd name="T53" fmla="*/ 20 h 65"/>
                  <a:gd name="T54" fmla="*/ 4 w 63"/>
                  <a:gd name="T55" fmla="*/ 14 h 65"/>
                  <a:gd name="T56" fmla="*/ 10 w 63"/>
                  <a:gd name="T57" fmla="*/ 10 h 65"/>
                  <a:gd name="T58" fmla="*/ 14 w 63"/>
                  <a:gd name="T59" fmla="*/ 6 h 65"/>
                  <a:gd name="T60" fmla="*/ 20 w 63"/>
                  <a:gd name="T61" fmla="*/ 2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2"/>
                    </a:lnTo>
                    <a:lnTo>
                      <a:pt x="49" y="6"/>
                    </a:lnTo>
                    <a:lnTo>
                      <a:pt x="53" y="10"/>
                    </a:lnTo>
                    <a:lnTo>
                      <a:pt x="57" y="14"/>
                    </a:lnTo>
                    <a:lnTo>
                      <a:pt x="61" y="20"/>
                    </a:lnTo>
                    <a:lnTo>
                      <a:pt x="63" y="26"/>
                    </a:lnTo>
                    <a:lnTo>
                      <a:pt x="63" y="34"/>
                    </a:lnTo>
                    <a:lnTo>
                      <a:pt x="63" y="40"/>
                    </a:lnTo>
                    <a:lnTo>
                      <a:pt x="61" y="45"/>
                    </a:lnTo>
                    <a:lnTo>
                      <a:pt x="57" y="51"/>
                    </a:lnTo>
                    <a:lnTo>
                      <a:pt x="53" y="55"/>
                    </a:lnTo>
                    <a:lnTo>
                      <a:pt x="49" y="59"/>
                    </a:lnTo>
                    <a:lnTo>
                      <a:pt x="44" y="63"/>
                    </a:lnTo>
                    <a:lnTo>
                      <a:pt x="38" y="65"/>
                    </a:lnTo>
                    <a:lnTo>
                      <a:pt x="32" y="65"/>
                    </a:lnTo>
                    <a:lnTo>
                      <a:pt x="26" y="65"/>
                    </a:lnTo>
                    <a:lnTo>
                      <a:pt x="20" y="63"/>
                    </a:lnTo>
                    <a:lnTo>
                      <a:pt x="14" y="59"/>
                    </a:lnTo>
                    <a:lnTo>
                      <a:pt x="10" y="55"/>
                    </a:lnTo>
                    <a:lnTo>
                      <a:pt x="4" y="51"/>
                    </a:lnTo>
                    <a:lnTo>
                      <a:pt x="2" y="45"/>
                    </a:lnTo>
                    <a:lnTo>
                      <a:pt x="0" y="40"/>
                    </a:lnTo>
                    <a:lnTo>
                      <a:pt x="0" y="34"/>
                    </a:lnTo>
                    <a:lnTo>
                      <a:pt x="0" y="26"/>
                    </a:lnTo>
                    <a:lnTo>
                      <a:pt x="2" y="20"/>
                    </a:lnTo>
                    <a:lnTo>
                      <a:pt x="4" y="14"/>
                    </a:lnTo>
                    <a:lnTo>
                      <a:pt x="10" y="10"/>
                    </a:lnTo>
                    <a:lnTo>
                      <a:pt x="14" y="6"/>
                    </a:lnTo>
                    <a:lnTo>
                      <a:pt x="20" y="2"/>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0" name="Freeform 103"/>
              <p:cNvSpPr>
                <a:spLocks/>
              </p:cNvSpPr>
              <p:nvPr/>
            </p:nvSpPr>
            <p:spPr bwMode="auto">
              <a:xfrm>
                <a:off x="3181" y="1758"/>
                <a:ext cx="63" cy="65"/>
              </a:xfrm>
              <a:custGeom>
                <a:avLst/>
                <a:gdLst>
                  <a:gd name="T0" fmla="*/ 32 w 63"/>
                  <a:gd name="T1" fmla="*/ 0 h 65"/>
                  <a:gd name="T2" fmla="*/ 32 w 63"/>
                  <a:gd name="T3" fmla="*/ 0 h 65"/>
                  <a:gd name="T4" fmla="*/ 38 w 63"/>
                  <a:gd name="T5" fmla="*/ 2 h 65"/>
                  <a:gd name="T6" fmla="*/ 44 w 63"/>
                  <a:gd name="T7" fmla="*/ 2 h 65"/>
                  <a:gd name="T8" fmla="*/ 49 w 63"/>
                  <a:gd name="T9" fmla="*/ 6 h 65"/>
                  <a:gd name="T10" fmla="*/ 53 w 63"/>
                  <a:gd name="T11" fmla="*/ 10 h 65"/>
                  <a:gd name="T12" fmla="*/ 57 w 63"/>
                  <a:gd name="T13" fmla="*/ 14 h 65"/>
                  <a:gd name="T14" fmla="*/ 61 w 63"/>
                  <a:gd name="T15" fmla="*/ 20 h 65"/>
                  <a:gd name="T16" fmla="*/ 63 w 63"/>
                  <a:gd name="T17" fmla="*/ 26 h 65"/>
                  <a:gd name="T18" fmla="*/ 63 w 63"/>
                  <a:gd name="T19" fmla="*/ 34 h 65"/>
                  <a:gd name="T20" fmla="*/ 63 w 63"/>
                  <a:gd name="T21" fmla="*/ 40 h 65"/>
                  <a:gd name="T22" fmla="*/ 61 w 63"/>
                  <a:gd name="T23" fmla="*/ 45 h 65"/>
                  <a:gd name="T24" fmla="*/ 57 w 63"/>
                  <a:gd name="T25" fmla="*/ 51 h 65"/>
                  <a:gd name="T26" fmla="*/ 53 w 63"/>
                  <a:gd name="T27" fmla="*/ 55 h 65"/>
                  <a:gd name="T28" fmla="*/ 49 w 63"/>
                  <a:gd name="T29" fmla="*/ 59 h 65"/>
                  <a:gd name="T30" fmla="*/ 44 w 63"/>
                  <a:gd name="T31" fmla="*/ 63 h 65"/>
                  <a:gd name="T32" fmla="*/ 38 w 63"/>
                  <a:gd name="T33" fmla="*/ 65 h 65"/>
                  <a:gd name="T34" fmla="*/ 32 w 63"/>
                  <a:gd name="T35" fmla="*/ 65 h 65"/>
                  <a:gd name="T36" fmla="*/ 26 w 63"/>
                  <a:gd name="T37" fmla="*/ 65 h 65"/>
                  <a:gd name="T38" fmla="*/ 20 w 63"/>
                  <a:gd name="T39" fmla="*/ 63 h 65"/>
                  <a:gd name="T40" fmla="*/ 14 w 63"/>
                  <a:gd name="T41" fmla="*/ 59 h 65"/>
                  <a:gd name="T42" fmla="*/ 10 w 63"/>
                  <a:gd name="T43" fmla="*/ 55 h 65"/>
                  <a:gd name="T44" fmla="*/ 4 w 63"/>
                  <a:gd name="T45" fmla="*/ 51 h 65"/>
                  <a:gd name="T46" fmla="*/ 2 w 63"/>
                  <a:gd name="T47" fmla="*/ 45 h 65"/>
                  <a:gd name="T48" fmla="*/ 0 w 63"/>
                  <a:gd name="T49" fmla="*/ 40 h 65"/>
                  <a:gd name="T50" fmla="*/ 0 w 63"/>
                  <a:gd name="T51" fmla="*/ 34 h 65"/>
                  <a:gd name="T52" fmla="*/ 0 w 63"/>
                  <a:gd name="T53" fmla="*/ 26 h 65"/>
                  <a:gd name="T54" fmla="*/ 2 w 63"/>
                  <a:gd name="T55" fmla="*/ 20 h 65"/>
                  <a:gd name="T56" fmla="*/ 4 w 63"/>
                  <a:gd name="T57" fmla="*/ 14 h 65"/>
                  <a:gd name="T58" fmla="*/ 10 w 63"/>
                  <a:gd name="T59" fmla="*/ 10 h 65"/>
                  <a:gd name="T60" fmla="*/ 14 w 63"/>
                  <a:gd name="T61" fmla="*/ 6 h 65"/>
                  <a:gd name="T62" fmla="*/ 20 w 63"/>
                  <a:gd name="T63" fmla="*/ 2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2"/>
                    </a:lnTo>
                    <a:lnTo>
                      <a:pt x="49" y="6"/>
                    </a:lnTo>
                    <a:lnTo>
                      <a:pt x="53" y="10"/>
                    </a:lnTo>
                    <a:lnTo>
                      <a:pt x="57" y="14"/>
                    </a:lnTo>
                    <a:lnTo>
                      <a:pt x="61" y="20"/>
                    </a:lnTo>
                    <a:lnTo>
                      <a:pt x="63" y="26"/>
                    </a:lnTo>
                    <a:lnTo>
                      <a:pt x="63" y="34"/>
                    </a:lnTo>
                    <a:lnTo>
                      <a:pt x="63" y="40"/>
                    </a:lnTo>
                    <a:lnTo>
                      <a:pt x="61" y="45"/>
                    </a:lnTo>
                    <a:lnTo>
                      <a:pt x="57" y="51"/>
                    </a:lnTo>
                    <a:lnTo>
                      <a:pt x="53" y="55"/>
                    </a:lnTo>
                    <a:lnTo>
                      <a:pt x="49" y="59"/>
                    </a:lnTo>
                    <a:lnTo>
                      <a:pt x="44" y="63"/>
                    </a:lnTo>
                    <a:lnTo>
                      <a:pt x="38" y="65"/>
                    </a:lnTo>
                    <a:lnTo>
                      <a:pt x="32" y="65"/>
                    </a:lnTo>
                    <a:lnTo>
                      <a:pt x="26" y="65"/>
                    </a:lnTo>
                    <a:lnTo>
                      <a:pt x="20" y="63"/>
                    </a:lnTo>
                    <a:lnTo>
                      <a:pt x="14" y="59"/>
                    </a:lnTo>
                    <a:lnTo>
                      <a:pt x="10" y="55"/>
                    </a:lnTo>
                    <a:lnTo>
                      <a:pt x="4" y="51"/>
                    </a:lnTo>
                    <a:lnTo>
                      <a:pt x="2" y="45"/>
                    </a:lnTo>
                    <a:lnTo>
                      <a:pt x="0" y="40"/>
                    </a:lnTo>
                    <a:lnTo>
                      <a:pt x="0" y="34"/>
                    </a:lnTo>
                    <a:lnTo>
                      <a:pt x="0" y="26"/>
                    </a:lnTo>
                    <a:lnTo>
                      <a:pt x="2" y="20"/>
                    </a:lnTo>
                    <a:lnTo>
                      <a:pt x="4" y="14"/>
                    </a:lnTo>
                    <a:lnTo>
                      <a:pt x="10"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1" name="Freeform 104"/>
              <p:cNvSpPr>
                <a:spLocks/>
              </p:cNvSpPr>
              <p:nvPr/>
            </p:nvSpPr>
            <p:spPr bwMode="auto">
              <a:xfrm>
                <a:off x="3144" y="1654"/>
                <a:ext cx="65" cy="63"/>
              </a:xfrm>
              <a:custGeom>
                <a:avLst/>
                <a:gdLst>
                  <a:gd name="T0" fmla="*/ 31 w 65"/>
                  <a:gd name="T1" fmla="*/ 0 h 63"/>
                  <a:gd name="T2" fmla="*/ 39 w 65"/>
                  <a:gd name="T3" fmla="*/ 0 h 63"/>
                  <a:gd name="T4" fmla="*/ 45 w 65"/>
                  <a:gd name="T5" fmla="*/ 2 h 63"/>
                  <a:gd name="T6" fmla="*/ 49 w 65"/>
                  <a:gd name="T7" fmla="*/ 4 h 63"/>
                  <a:gd name="T8" fmla="*/ 55 w 65"/>
                  <a:gd name="T9" fmla="*/ 8 h 63"/>
                  <a:gd name="T10" fmla="*/ 59 w 65"/>
                  <a:gd name="T11" fmla="*/ 14 h 63"/>
                  <a:gd name="T12" fmla="*/ 61 w 65"/>
                  <a:gd name="T13" fmla="*/ 19 h 63"/>
                  <a:gd name="T14" fmla="*/ 63 w 65"/>
                  <a:gd name="T15" fmla="*/ 25 h 63"/>
                  <a:gd name="T16" fmla="*/ 65 w 65"/>
                  <a:gd name="T17" fmla="*/ 31 h 63"/>
                  <a:gd name="T18" fmla="*/ 63 w 65"/>
                  <a:gd name="T19" fmla="*/ 37 h 63"/>
                  <a:gd name="T20" fmla="*/ 61 w 65"/>
                  <a:gd name="T21" fmla="*/ 43 h 63"/>
                  <a:gd name="T22" fmla="*/ 59 w 65"/>
                  <a:gd name="T23" fmla="*/ 49 h 63"/>
                  <a:gd name="T24" fmla="*/ 55 w 65"/>
                  <a:gd name="T25" fmla="*/ 55 h 63"/>
                  <a:gd name="T26" fmla="*/ 49 w 65"/>
                  <a:gd name="T27" fmla="*/ 57 h 63"/>
                  <a:gd name="T28" fmla="*/ 45 w 65"/>
                  <a:gd name="T29" fmla="*/ 61 h 63"/>
                  <a:gd name="T30" fmla="*/ 39 w 65"/>
                  <a:gd name="T31" fmla="*/ 63 h 63"/>
                  <a:gd name="T32" fmla="*/ 31 w 65"/>
                  <a:gd name="T33" fmla="*/ 63 h 63"/>
                  <a:gd name="T34" fmla="*/ 25 w 65"/>
                  <a:gd name="T35" fmla="*/ 63 h 63"/>
                  <a:gd name="T36" fmla="*/ 19 w 65"/>
                  <a:gd name="T37" fmla="*/ 61 h 63"/>
                  <a:gd name="T38" fmla="*/ 14 w 65"/>
                  <a:gd name="T39" fmla="*/ 57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4 h 63"/>
                  <a:gd name="T56" fmla="*/ 10 w 65"/>
                  <a:gd name="T57" fmla="*/ 8 h 63"/>
                  <a:gd name="T58" fmla="*/ 14 w 65"/>
                  <a:gd name="T59" fmla="*/ 4 h 63"/>
                  <a:gd name="T60" fmla="*/ 19 w 65"/>
                  <a:gd name="T61" fmla="*/ 2 h 63"/>
                  <a:gd name="T62" fmla="*/ 25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49" y="4"/>
                    </a:lnTo>
                    <a:lnTo>
                      <a:pt x="55" y="8"/>
                    </a:lnTo>
                    <a:lnTo>
                      <a:pt x="59" y="14"/>
                    </a:lnTo>
                    <a:lnTo>
                      <a:pt x="61" y="19"/>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4" y="57"/>
                    </a:lnTo>
                    <a:lnTo>
                      <a:pt x="10" y="55"/>
                    </a:lnTo>
                    <a:lnTo>
                      <a:pt x="6" y="49"/>
                    </a:lnTo>
                    <a:lnTo>
                      <a:pt x="2" y="43"/>
                    </a:lnTo>
                    <a:lnTo>
                      <a:pt x="0" y="37"/>
                    </a:lnTo>
                    <a:lnTo>
                      <a:pt x="0" y="31"/>
                    </a:lnTo>
                    <a:lnTo>
                      <a:pt x="0" y="25"/>
                    </a:lnTo>
                    <a:lnTo>
                      <a:pt x="2" y="19"/>
                    </a:lnTo>
                    <a:lnTo>
                      <a:pt x="6" y="14"/>
                    </a:lnTo>
                    <a:lnTo>
                      <a:pt x="10" y="8"/>
                    </a:lnTo>
                    <a:lnTo>
                      <a:pt x="14" y="4"/>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2" name="Freeform 105"/>
              <p:cNvSpPr>
                <a:spLocks/>
              </p:cNvSpPr>
              <p:nvPr/>
            </p:nvSpPr>
            <p:spPr bwMode="auto">
              <a:xfrm>
                <a:off x="3144" y="1654"/>
                <a:ext cx="65" cy="63"/>
              </a:xfrm>
              <a:custGeom>
                <a:avLst/>
                <a:gdLst>
                  <a:gd name="T0" fmla="*/ 31 w 65"/>
                  <a:gd name="T1" fmla="*/ 0 h 63"/>
                  <a:gd name="T2" fmla="*/ 31 w 65"/>
                  <a:gd name="T3" fmla="*/ 0 h 63"/>
                  <a:gd name="T4" fmla="*/ 39 w 65"/>
                  <a:gd name="T5" fmla="*/ 0 h 63"/>
                  <a:gd name="T6" fmla="*/ 45 w 65"/>
                  <a:gd name="T7" fmla="*/ 2 h 63"/>
                  <a:gd name="T8" fmla="*/ 49 w 65"/>
                  <a:gd name="T9" fmla="*/ 4 h 63"/>
                  <a:gd name="T10" fmla="*/ 55 w 65"/>
                  <a:gd name="T11" fmla="*/ 8 h 63"/>
                  <a:gd name="T12" fmla="*/ 59 w 65"/>
                  <a:gd name="T13" fmla="*/ 14 h 63"/>
                  <a:gd name="T14" fmla="*/ 61 w 65"/>
                  <a:gd name="T15" fmla="*/ 19 h 63"/>
                  <a:gd name="T16" fmla="*/ 63 w 65"/>
                  <a:gd name="T17" fmla="*/ 25 h 63"/>
                  <a:gd name="T18" fmla="*/ 65 w 65"/>
                  <a:gd name="T19" fmla="*/ 31 h 63"/>
                  <a:gd name="T20" fmla="*/ 63 w 65"/>
                  <a:gd name="T21" fmla="*/ 37 h 63"/>
                  <a:gd name="T22" fmla="*/ 61 w 65"/>
                  <a:gd name="T23" fmla="*/ 43 h 63"/>
                  <a:gd name="T24" fmla="*/ 59 w 65"/>
                  <a:gd name="T25" fmla="*/ 49 h 63"/>
                  <a:gd name="T26" fmla="*/ 55 w 65"/>
                  <a:gd name="T27" fmla="*/ 55 h 63"/>
                  <a:gd name="T28" fmla="*/ 49 w 65"/>
                  <a:gd name="T29" fmla="*/ 57 h 63"/>
                  <a:gd name="T30" fmla="*/ 45 w 65"/>
                  <a:gd name="T31" fmla="*/ 61 h 63"/>
                  <a:gd name="T32" fmla="*/ 39 w 65"/>
                  <a:gd name="T33" fmla="*/ 63 h 63"/>
                  <a:gd name="T34" fmla="*/ 31 w 65"/>
                  <a:gd name="T35" fmla="*/ 63 h 63"/>
                  <a:gd name="T36" fmla="*/ 25 w 65"/>
                  <a:gd name="T37" fmla="*/ 63 h 63"/>
                  <a:gd name="T38" fmla="*/ 19 w 65"/>
                  <a:gd name="T39" fmla="*/ 61 h 63"/>
                  <a:gd name="T40" fmla="*/ 14 w 65"/>
                  <a:gd name="T41" fmla="*/ 57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4 h 63"/>
                  <a:gd name="T58" fmla="*/ 10 w 65"/>
                  <a:gd name="T59" fmla="*/ 8 h 63"/>
                  <a:gd name="T60" fmla="*/ 14 w 65"/>
                  <a:gd name="T61" fmla="*/ 4 h 63"/>
                  <a:gd name="T62" fmla="*/ 19 w 65"/>
                  <a:gd name="T63" fmla="*/ 2 h 63"/>
                  <a:gd name="T64" fmla="*/ 25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49" y="4"/>
                    </a:lnTo>
                    <a:lnTo>
                      <a:pt x="55" y="8"/>
                    </a:lnTo>
                    <a:lnTo>
                      <a:pt x="59" y="14"/>
                    </a:lnTo>
                    <a:lnTo>
                      <a:pt x="61" y="19"/>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4" y="57"/>
                    </a:lnTo>
                    <a:lnTo>
                      <a:pt x="10" y="55"/>
                    </a:lnTo>
                    <a:lnTo>
                      <a:pt x="6" y="49"/>
                    </a:lnTo>
                    <a:lnTo>
                      <a:pt x="2" y="43"/>
                    </a:lnTo>
                    <a:lnTo>
                      <a:pt x="0" y="37"/>
                    </a:lnTo>
                    <a:lnTo>
                      <a:pt x="0" y="31"/>
                    </a:lnTo>
                    <a:lnTo>
                      <a:pt x="0" y="25"/>
                    </a:lnTo>
                    <a:lnTo>
                      <a:pt x="2" y="19"/>
                    </a:lnTo>
                    <a:lnTo>
                      <a:pt x="6" y="14"/>
                    </a:lnTo>
                    <a:lnTo>
                      <a:pt x="10" y="8"/>
                    </a:lnTo>
                    <a:lnTo>
                      <a:pt x="14" y="4"/>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3" name="Freeform 106"/>
              <p:cNvSpPr>
                <a:spLocks/>
              </p:cNvSpPr>
              <p:nvPr/>
            </p:nvSpPr>
            <p:spPr bwMode="auto">
              <a:xfrm>
                <a:off x="3272" y="1825"/>
                <a:ext cx="65" cy="65"/>
              </a:xfrm>
              <a:custGeom>
                <a:avLst/>
                <a:gdLst>
                  <a:gd name="T0" fmla="*/ 31 w 65"/>
                  <a:gd name="T1" fmla="*/ 65 h 65"/>
                  <a:gd name="T2" fmla="*/ 25 w 65"/>
                  <a:gd name="T3" fmla="*/ 63 h 65"/>
                  <a:gd name="T4" fmla="*/ 19 w 65"/>
                  <a:gd name="T5" fmla="*/ 61 h 65"/>
                  <a:gd name="T6" fmla="*/ 14 w 65"/>
                  <a:gd name="T7" fmla="*/ 59 h 65"/>
                  <a:gd name="T8" fmla="*/ 10 w 65"/>
                  <a:gd name="T9" fmla="*/ 55 h 65"/>
                  <a:gd name="T10" fmla="*/ 6 w 65"/>
                  <a:gd name="T11" fmla="*/ 49 h 65"/>
                  <a:gd name="T12" fmla="*/ 2 w 65"/>
                  <a:gd name="T13" fmla="*/ 45 h 65"/>
                  <a:gd name="T14" fmla="*/ 0 w 65"/>
                  <a:gd name="T15" fmla="*/ 39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19 w 65"/>
                  <a:gd name="T29" fmla="*/ 2 h 65"/>
                  <a:gd name="T30" fmla="*/ 25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1 w 65"/>
                  <a:gd name="T45" fmla="*/ 20 h 65"/>
                  <a:gd name="T46" fmla="*/ 63 w 65"/>
                  <a:gd name="T47" fmla="*/ 26 h 65"/>
                  <a:gd name="T48" fmla="*/ 65 w 65"/>
                  <a:gd name="T49" fmla="*/ 32 h 65"/>
                  <a:gd name="T50" fmla="*/ 63 w 65"/>
                  <a:gd name="T51" fmla="*/ 39 h 65"/>
                  <a:gd name="T52" fmla="*/ 61 w 65"/>
                  <a:gd name="T53" fmla="*/ 45 h 65"/>
                  <a:gd name="T54" fmla="*/ 59 w 65"/>
                  <a:gd name="T55" fmla="*/ 49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3"/>
                    </a:lnTo>
                    <a:lnTo>
                      <a:pt x="19" y="61"/>
                    </a:lnTo>
                    <a:lnTo>
                      <a:pt x="14" y="59"/>
                    </a:lnTo>
                    <a:lnTo>
                      <a:pt x="10" y="55"/>
                    </a:lnTo>
                    <a:lnTo>
                      <a:pt x="6" y="49"/>
                    </a:lnTo>
                    <a:lnTo>
                      <a:pt x="2" y="45"/>
                    </a:lnTo>
                    <a:lnTo>
                      <a:pt x="0" y="39"/>
                    </a:lnTo>
                    <a:lnTo>
                      <a:pt x="0" y="32"/>
                    </a:lnTo>
                    <a:lnTo>
                      <a:pt x="0" y="26"/>
                    </a:lnTo>
                    <a:lnTo>
                      <a:pt x="2" y="20"/>
                    </a:lnTo>
                    <a:lnTo>
                      <a:pt x="6" y="14"/>
                    </a:lnTo>
                    <a:lnTo>
                      <a:pt x="10" y="10"/>
                    </a:lnTo>
                    <a:lnTo>
                      <a:pt x="14" y="6"/>
                    </a:lnTo>
                    <a:lnTo>
                      <a:pt x="19" y="2"/>
                    </a:lnTo>
                    <a:lnTo>
                      <a:pt x="25" y="0"/>
                    </a:lnTo>
                    <a:lnTo>
                      <a:pt x="31" y="0"/>
                    </a:lnTo>
                    <a:lnTo>
                      <a:pt x="39" y="0"/>
                    </a:lnTo>
                    <a:lnTo>
                      <a:pt x="45" y="2"/>
                    </a:lnTo>
                    <a:lnTo>
                      <a:pt x="51" y="6"/>
                    </a:lnTo>
                    <a:lnTo>
                      <a:pt x="55" y="10"/>
                    </a:lnTo>
                    <a:lnTo>
                      <a:pt x="59" y="14"/>
                    </a:lnTo>
                    <a:lnTo>
                      <a:pt x="61" y="20"/>
                    </a:lnTo>
                    <a:lnTo>
                      <a:pt x="63" y="26"/>
                    </a:lnTo>
                    <a:lnTo>
                      <a:pt x="65" y="32"/>
                    </a:lnTo>
                    <a:lnTo>
                      <a:pt x="63" y="39"/>
                    </a:lnTo>
                    <a:lnTo>
                      <a:pt x="61" y="45"/>
                    </a:lnTo>
                    <a:lnTo>
                      <a:pt x="59" y="49"/>
                    </a:lnTo>
                    <a:lnTo>
                      <a:pt x="55" y="55"/>
                    </a:lnTo>
                    <a:lnTo>
                      <a:pt x="51"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4" name="Freeform 107"/>
              <p:cNvSpPr>
                <a:spLocks/>
              </p:cNvSpPr>
              <p:nvPr/>
            </p:nvSpPr>
            <p:spPr bwMode="auto">
              <a:xfrm>
                <a:off x="3272" y="1825"/>
                <a:ext cx="65" cy="65"/>
              </a:xfrm>
              <a:custGeom>
                <a:avLst/>
                <a:gdLst>
                  <a:gd name="T0" fmla="*/ 31 w 65"/>
                  <a:gd name="T1" fmla="*/ 65 h 65"/>
                  <a:gd name="T2" fmla="*/ 31 w 65"/>
                  <a:gd name="T3" fmla="*/ 65 h 65"/>
                  <a:gd name="T4" fmla="*/ 25 w 65"/>
                  <a:gd name="T5" fmla="*/ 63 h 65"/>
                  <a:gd name="T6" fmla="*/ 19 w 65"/>
                  <a:gd name="T7" fmla="*/ 61 h 65"/>
                  <a:gd name="T8" fmla="*/ 14 w 65"/>
                  <a:gd name="T9" fmla="*/ 59 h 65"/>
                  <a:gd name="T10" fmla="*/ 10 w 65"/>
                  <a:gd name="T11" fmla="*/ 55 h 65"/>
                  <a:gd name="T12" fmla="*/ 6 w 65"/>
                  <a:gd name="T13" fmla="*/ 49 h 65"/>
                  <a:gd name="T14" fmla="*/ 2 w 65"/>
                  <a:gd name="T15" fmla="*/ 45 h 65"/>
                  <a:gd name="T16" fmla="*/ 0 w 65"/>
                  <a:gd name="T17" fmla="*/ 39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19 w 65"/>
                  <a:gd name="T31" fmla="*/ 2 h 65"/>
                  <a:gd name="T32" fmla="*/ 25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1 w 65"/>
                  <a:gd name="T47" fmla="*/ 20 h 65"/>
                  <a:gd name="T48" fmla="*/ 63 w 65"/>
                  <a:gd name="T49" fmla="*/ 26 h 65"/>
                  <a:gd name="T50" fmla="*/ 65 w 65"/>
                  <a:gd name="T51" fmla="*/ 32 h 65"/>
                  <a:gd name="T52" fmla="*/ 63 w 65"/>
                  <a:gd name="T53" fmla="*/ 39 h 65"/>
                  <a:gd name="T54" fmla="*/ 61 w 65"/>
                  <a:gd name="T55" fmla="*/ 45 h 65"/>
                  <a:gd name="T56" fmla="*/ 59 w 65"/>
                  <a:gd name="T57" fmla="*/ 49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3"/>
                    </a:lnTo>
                    <a:lnTo>
                      <a:pt x="19" y="61"/>
                    </a:lnTo>
                    <a:lnTo>
                      <a:pt x="14" y="59"/>
                    </a:lnTo>
                    <a:lnTo>
                      <a:pt x="10" y="55"/>
                    </a:lnTo>
                    <a:lnTo>
                      <a:pt x="6" y="49"/>
                    </a:lnTo>
                    <a:lnTo>
                      <a:pt x="2" y="45"/>
                    </a:lnTo>
                    <a:lnTo>
                      <a:pt x="0" y="39"/>
                    </a:lnTo>
                    <a:lnTo>
                      <a:pt x="0" y="32"/>
                    </a:lnTo>
                    <a:lnTo>
                      <a:pt x="0" y="26"/>
                    </a:lnTo>
                    <a:lnTo>
                      <a:pt x="2" y="20"/>
                    </a:lnTo>
                    <a:lnTo>
                      <a:pt x="6" y="14"/>
                    </a:lnTo>
                    <a:lnTo>
                      <a:pt x="10" y="10"/>
                    </a:lnTo>
                    <a:lnTo>
                      <a:pt x="14" y="6"/>
                    </a:lnTo>
                    <a:lnTo>
                      <a:pt x="19" y="2"/>
                    </a:lnTo>
                    <a:lnTo>
                      <a:pt x="25" y="0"/>
                    </a:lnTo>
                    <a:lnTo>
                      <a:pt x="31" y="0"/>
                    </a:lnTo>
                    <a:lnTo>
                      <a:pt x="39" y="0"/>
                    </a:lnTo>
                    <a:lnTo>
                      <a:pt x="45" y="2"/>
                    </a:lnTo>
                    <a:lnTo>
                      <a:pt x="51" y="6"/>
                    </a:lnTo>
                    <a:lnTo>
                      <a:pt x="55" y="10"/>
                    </a:lnTo>
                    <a:lnTo>
                      <a:pt x="59" y="14"/>
                    </a:lnTo>
                    <a:lnTo>
                      <a:pt x="61" y="20"/>
                    </a:lnTo>
                    <a:lnTo>
                      <a:pt x="63" y="26"/>
                    </a:lnTo>
                    <a:lnTo>
                      <a:pt x="65" y="32"/>
                    </a:lnTo>
                    <a:lnTo>
                      <a:pt x="63" y="39"/>
                    </a:lnTo>
                    <a:lnTo>
                      <a:pt x="61" y="45"/>
                    </a:lnTo>
                    <a:lnTo>
                      <a:pt x="59" y="49"/>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5" name="Freeform 108"/>
              <p:cNvSpPr>
                <a:spLocks/>
              </p:cNvSpPr>
              <p:nvPr/>
            </p:nvSpPr>
            <p:spPr bwMode="auto">
              <a:xfrm>
                <a:off x="3321" y="1788"/>
                <a:ext cx="65" cy="63"/>
              </a:xfrm>
              <a:custGeom>
                <a:avLst/>
                <a:gdLst>
                  <a:gd name="T0" fmla="*/ 33 w 65"/>
                  <a:gd name="T1" fmla="*/ 63 h 63"/>
                  <a:gd name="T2" fmla="*/ 28 w 65"/>
                  <a:gd name="T3" fmla="*/ 63 h 63"/>
                  <a:gd name="T4" fmla="*/ 20 w 65"/>
                  <a:gd name="T5" fmla="*/ 61 h 63"/>
                  <a:gd name="T6" fmla="*/ 14 w 65"/>
                  <a:gd name="T7" fmla="*/ 59 h 63"/>
                  <a:gd name="T8" fmla="*/ 10 w 65"/>
                  <a:gd name="T9" fmla="*/ 55 h 63"/>
                  <a:gd name="T10" fmla="*/ 6 w 65"/>
                  <a:gd name="T11" fmla="*/ 49 h 63"/>
                  <a:gd name="T12" fmla="*/ 4 w 65"/>
                  <a:gd name="T13" fmla="*/ 45 h 63"/>
                  <a:gd name="T14" fmla="*/ 2 w 65"/>
                  <a:gd name="T15" fmla="*/ 37 h 63"/>
                  <a:gd name="T16" fmla="*/ 0 w 65"/>
                  <a:gd name="T17" fmla="*/ 31 h 63"/>
                  <a:gd name="T18" fmla="*/ 2 w 65"/>
                  <a:gd name="T19" fmla="*/ 25 h 63"/>
                  <a:gd name="T20" fmla="*/ 4 w 65"/>
                  <a:gd name="T21" fmla="*/ 19 h 63"/>
                  <a:gd name="T22" fmla="*/ 6 w 65"/>
                  <a:gd name="T23" fmla="*/ 13 h 63"/>
                  <a:gd name="T24" fmla="*/ 10 w 65"/>
                  <a:gd name="T25" fmla="*/ 8 h 63"/>
                  <a:gd name="T26" fmla="*/ 14 w 65"/>
                  <a:gd name="T27" fmla="*/ 6 h 63"/>
                  <a:gd name="T28" fmla="*/ 20 w 65"/>
                  <a:gd name="T29" fmla="*/ 2 h 63"/>
                  <a:gd name="T30" fmla="*/ 28 w 65"/>
                  <a:gd name="T31" fmla="*/ 0 h 63"/>
                  <a:gd name="T32" fmla="*/ 33 w 65"/>
                  <a:gd name="T33" fmla="*/ 0 h 63"/>
                  <a:gd name="T34" fmla="*/ 39 w 65"/>
                  <a:gd name="T35" fmla="*/ 0 h 63"/>
                  <a:gd name="T36" fmla="*/ 45 w 65"/>
                  <a:gd name="T37" fmla="*/ 2 h 63"/>
                  <a:gd name="T38" fmla="*/ 51 w 65"/>
                  <a:gd name="T39" fmla="*/ 6 h 63"/>
                  <a:gd name="T40" fmla="*/ 55 w 65"/>
                  <a:gd name="T41" fmla="*/ 8 h 63"/>
                  <a:gd name="T42" fmla="*/ 59 w 65"/>
                  <a:gd name="T43" fmla="*/ 13 h 63"/>
                  <a:gd name="T44" fmla="*/ 63 w 65"/>
                  <a:gd name="T45" fmla="*/ 19 h 63"/>
                  <a:gd name="T46" fmla="*/ 65 w 65"/>
                  <a:gd name="T47" fmla="*/ 25 h 63"/>
                  <a:gd name="T48" fmla="*/ 65 w 65"/>
                  <a:gd name="T49" fmla="*/ 31 h 63"/>
                  <a:gd name="T50" fmla="*/ 65 w 65"/>
                  <a:gd name="T51" fmla="*/ 37 h 63"/>
                  <a:gd name="T52" fmla="*/ 63 w 65"/>
                  <a:gd name="T53" fmla="*/ 45 h 63"/>
                  <a:gd name="T54" fmla="*/ 59 w 65"/>
                  <a:gd name="T55" fmla="*/ 49 h 63"/>
                  <a:gd name="T56" fmla="*/ 55 w 65"/>
                  <a:gd name="T57" fmla="*/ 55 h 63"/>
                  <a:gd name="T58" fmla="*/ 51 w 65"/>
                  <a:gd name="T59" fmla="*/ 59 h 63"/>
                  <a:gd name="T60" fmla="*/ 45 w 65"/>
                  <a:gd name="T61" fmla="*/ 61 h 63"/>
                  <a:gd name="T62" fmla="*/ 39 w 65"/>
                  <a:gd name="T63" fmla="*/ 63 h 63"/>
                  <a:gd name="T64" fmla="*/ 33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63"/>
                    </a:moveTo>
                    <a:lnTo>
                      <a:pt x="28" y="63"/>
                    </a:lnTo>
                    <a:lnTo>
                      <a:pt x="20" y="61"/>
                    </a:lnTo>
                    <a:lnTo>
                      <a:pt x="14" y="59"/>
                    </a:lnTo>
                    <a:lnTo>
                      <a:pt x="10" y="55"/>
                    </a:lnTo>
                    <a:lnTo>
                      <a:pt x="6" y="49"/>
                    </a:lnTo>
                    <a:lnTo>
                      <a:pt x="4" y="45"/>
                    </a:lnTo>
                    <a:lnTo>
                      <a:pt x="2" y="37"/>
                    </a:lnTo>
                    <a:lnTo>
                      <a:pt x="0" y="31"/>
                    </a:lnTo>
                    <a:lnTo>
                      <a:pt x="2" y="25"/>
                    </a:lnTo>
                    <a:lnTo>
                      <a:pt x="4" y="19"/>
                    </a:lnTo>
                    <a:lnTo>
                      <a:pt x="6" y="13"/>
                    </a:lnTo>
                    <a:lnTo>
                      <a:pt x="10" y="8"/>
                    </a:lnTo>
                    <a:lnTo>
                      <a:pt x="14" y="6"/>
                    </a:lnTo>
                    <a:lnTo>
                      <a:pt x="20" y="2"/>
                    </a:lnTo>
                    <a:lnTo>
                      <a:pt x="28" y="0"/>
                    </a:lnTo>
                    <a:lnTo>
                      <a:pt x="33" y="0"/>
                    </a:lnTo>
                    <a:lnTo>
                      <a:pt x="39" y="0"/>
                    </a:lnTo>
                    <a:lnTo>
                      <a:pt x="45" y="2"/>
                    </a:lnTo>
                    <a:lnTo>
                      <a:pt x="51" y="6"/>
                    </a:lnTo>
                    <a:lnTo>
                      <a:pt x="55" y="8"/>
                    </a:lnTo>
                    <a:lnTo>
                      <a:pt x="59" y="13"/>
                    </a:lnTo>
                    <a:lnTo>
                      <a:pt x="63" y="19"/>
                    </a:lnTo>
                    <a:lnTo>
                      <a:pt x="65" y="25"/>
                    </a:lnTo>
                    <a:lnTo>
                      <a:pt x="65" y="31"/>
                    </a:lnTo>
                    <a:lnTo>
                      <a:pt x="65" y="37"/>
                    </a:lnTo>
                    <a:lnTo>
                      <a:pt x="63" y="45"/>
                    </a:lnTo>
                    <a:lnTo>
                      <a:pt x="59" y="49"/>
                    </a:lnTo>
                    <a:lnTo>
                      <a:pt x="55" y="55"/>
                    </a:lnTo>
                    <a:lnTo>
                      <a:pt x="51" y="59"/>
                    </a:lnTo>
                    <a:lnTo>
                      <a:pt x="45" y="61"/>
                    </a:lnTo>
                    <a:lnTo>
                      <a:pt x="39" y="63"/>
                    </a:lnTo>
                    <a:lnTo>
                      <a:pt x="33"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6" name="Freeform 109"/>
              <p:cNvSpPr>
                <a:spLocks/>
              </p:cNvSpPr>
              <p:nvPr/>
            </p:nvSpPr>
            <p:spPr bwMode="auto">
              <a:xfrm>
                <a:off x="3321" y="1788"/>
                <a:ext cx="65" cy="63"/>
              </a:xfrm>
              <a:custGeom>
                <a:avLst/>
                <a:gdLst>
                  <a:gd name="T0" fmla="*/ 33 w 65"/>
                  <a:gd name="T1" fmla="*/ 63 h 63"/>
                  <a:gd name="T2" fmla="*/ 33 w 65"/>
                  <a:gd name="T3" fmla="*/ 63 h 63"/>
                  <a:gd name="T4" fmla="*/ 28 w 65"/>
                  <a:gd name="T5" fmla="*/ 63 h 63"/>
                  <a:gd name="T6" fmla="*/ 20 w 65"/>
                  <a:gd name="T7" fmla="*/ 61 h 63"/>
                  <a:gd name="T8" fmla="*/ 14 w 65"/>
                  <a:gd name="T9" fmla="*/ 59 h 63"/>
                  <a:gd name="T10" fmla="*/ 10 w 65"/>
                  <a:gd name="T11" fmla="*/ 55 h 63"/>
                  <a:gd name="T12" fmla="*/ 6 w 65"/>
                  <a:gd name="T13" fmla="*/ 49 h 63"/>
                  <a:gd name="T14" fmla="*/ 4 w 65"/>
                  <a:gd name="T15" fmla="*/ 45 h 63"/>
                  <a:gd name="T16" fmla="*/ 2 w 65"/>
                  <a:gd name="T17" fmla="*/ 37 h 63"/>
                  <a:gd name="T18" fmla="*/ 0 w 65"/>
                  <a:gd name="T19" fmla="*/ 31 h 63"/>
                  <a:gd name="T20" fmla="*/ 2 w 65"/>
                  <a:gd name="T21" fmla="*/ 25 h 63"/>
                  <a:gd name="T22" fmla="*/ 4 w 65"/>
                  <a:gd name="T23" fmla="*/ 19 h 63"/>
                  <a:gd name="T24" fmla="*/ 6 w 65"/>
                  <a:gd name="T25" fmla="*/ 13 h 63"/>
                  <a:gd name="T26" fmla="*/ 10 w 65"/>
                  <a:gd name="T27" fmla="*/ 8 h 63"/>
                  <a:gd name="T28" fmla="*/ 14 w 65"/>
                  <a:gd name="T29" fmla="*/ 6 h 63"/>
                  <a:gd name="T30" fmla="*/ 20 w 65"/>
                  <a:gd name="T31" fmla="*/ 2 h 63"/>
                  <a:gd name="T32" fmla="*/ 28 w 65"/>
                  <a:gd name="T33" fmla="*/ 0 h 63"/>
                  <a:gd name="T34" fmla="*/ 33 w 65"/>
                  <a:gd name="T35" fmla="*/ 0 h 63"/>
                  <a:gd name="T36" fmla="*/ 39 w 65"/>
                  <a:gd name="T37" fmla="*/ 0 h 63"/>
                  <a:gd name="T38" fmla="*/ 45 w 65"/>
                  <a:gd name="T39" fmla="*/ 2 h 63"/>
                  <a:gd name="T40" fmla="*/ 51 w 65"/>
                  <a:gd name="T41" fmla="*/ 6 h 63"/>
                  <a:gd name="T42" fmla="*/ 55 w 65"/>
                  <a:gd name="T43" fmla="*/ 8 h 63"/>
                  <a:gd name="T44" fmla="*/ 59 w 65"/>
                  <a:gd name="T45" fmla="*/ 13 h 63"/>
                  <a:gd name="T46" fmla="*/ 63 w 65"/>
                  <a:gd name="T47" fmla="*/ 19 h 63"/>
                  <a:gd name="T48" fmla="*/ 65 w 65"/>
                  <a:gd name="T49" fmla="*/ 25 h 63"/>
                  <a:gd name="T50" fmla="*/ 65 w 65"/>
                  <a:gd name="T51" fmla="*/ 31 h 63"/>
                  <a:gd name="T52" fmla="*/ 65 w 65"/>
                  <a:gd name="T53" fmla="*/ 37 h 63"/>
                  <a:gd name="T54" fmla="*/ 63 w 65"/>
                  <a:gd name="T55" fmla="*/ 45 h 63"/>
                  <a:gd name="T56" fmla="*/ 59 w 65"/>
                  <a:gd name="T57" fmla="*/ 49 h 63"/>
                  <a:gd name="T58" fmla="*/ 55 w 65"/>
                  <a:gd name="T59" fmla="*/ 55 h 63"/>
                  <a:gd name="T60" fmla="*/ 51 w 65"/>
                  <a:gd name="T61" fmla="*/ 59 h 63"/>
                  <a:gd name="T62" fmla="*/ 45 w 65"/>
                  <a:gd name="T63" fmla="*/ 61 h 63"/>
                  <a:gd name="T64" fmla="*/ 39 w 65"/>
                  <a:gd name="T65" fmla="*/ 63 h 63"/>
                  <a:gd name="T66" fmla="*/ 33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63"/>
                    </a:moveTo>
                    <a:lnTo>
                      <a:pt x="33" y="63"/>
                    </a:lnTo>
                    <a:lnTo>
                      <a:pt x="28" y="63"/>
                    </a:lnTo>
                    <a:lnTo>
                      <a:pt x="20" y="61"/>
                    </a:lnTo>
                    <a:lnTo>
                      <a:pt x="14" y="59"/>
                    </a:lnTo>
                    <a:lnTo>
                      <a:pt x="10" y="55"/>
                    </a:lnTo>
                    <a:lnTo>
                      <a:pt x="6" y="49"/>
                    </a:lnTo>
                    <a:lnTo>
                      <a:pt x="4" y="45"/>
                    </a:lnTo>
                    <a:lnTo>
                      <a:pt x="2" y="37"/>
                    </a:lnTo>
                    <a:lnTo>
                      <a:pt x="0" y="31"/>
                    </a:lnTo>
                    <a:lnTo>
                      <a:pt x="2" y="25"/>
                    </a:lnTo>
                    <a:lnTo>
                      <a:pt x="4" y="19"/>
                    </a:lnTo>
                    <a:lnTo>
                      <a:pt x="6" y="13"/>
                    </a:lnTo>
                    <a:lnTo>
                      <a:pt x="10" y="8"/>
                    </a:lnTo>
                    <a:lnTo>
                      <a:pt x="14" y="6"/>
                    </a:lnTo>
                    <a:lnTo>
                      <a:pt x="20" y="2"/>
                    </a:lnTo>
                    <a:lnTo>
                      <a:pt x="28" y="0"/>
                    </a:lnTo>
                    <a:lnTo>
                      <a:pt x="33" y="0"/>
                    </a:lnTo>
                    <a:lnTo>
                      <a:pt x="39" y="0"/>
                    </a:lnTo>
                    <a:lnTo>
                      <a:pt x="45" y="2"/>
                    </a:lnTo>
                    <a:lnTo>
                      <a:pt x="51" y="6"/>
                    </a:lnTo>
                    <a:lnTo>
                      <a:pt x="55" y="8"/>
                    </a:lnTo>
                    <a:lnTo>
                      <a:pt x="59" y="13"/>
                    </a:lnTo>
                    <a:lnTo>
                      <a:pt x="63" y="19"/>
                    </a:lnTo>
                    <a:lnTo>
                      <a:pt x="65" y="25"/>
                    </a:lnTo>
                    <a:lnTo>
                      <a:pt x="65" y="31"/>
                    </a:lnTo>
                    <a:lnTo>
                      <a:pt x="65" y="37"/>
                    </a:lnTo>
                    <a:lnTo>
                      <a:pt x="63" y="45"/>
                    </a:lnTo>
                    <a:lnTo>
                      <a:pt x="59" y="49"/>
                    </a:lnTo>
                    <a:lnTo>
                      <a:pt x="55" y="55"/>
                    </a:lnTo>
                    <a:lnTo>
                      <a:pt x="51" y="59"/>
                    </a:lnTo>
                    <a:lnTo>
                      <a:pt x="45" y="61"/>
                    </a:lnTo>
                    <a:lnTo>
                      <a:pt x="39" y="63"/>
                    </a:lnTo>
                    <a:lnTo>
                      <a:pt x="33"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7" name="Freeform 110"/>
              <p:cNvSpPr>
                <a:spLocks/>
              </p:cNvSpPr>
              <p:nvPr/>
            </p:nvSpPr>
            <p:spPr bwMode="auto">
              <a:xfrm>
                <a:off x="3221" y="1799"/>
                <a:ext cx="65" cy="65"/>
              </a:xfrm>
              <a:custGeom>
                <a:avLst/>
                <a:gdLst>
                  <a:gd name="T0" fmla="*/ 31 w 65"/>
                  <a:gd name="T1" fmla="*/ 65 h 65"/>
                  <a:gd name="T2" fmla="*/ 25 w 65"/>
                  <a:gd name="T3" fmla="*/ 65 h 65"/>
                  <a:gd name="T4" fmla="*/ 19 w 65"/>
                  <a:gd name="T5" fmla="*/ 63 h 65"/>
                  <a:gd name="T6" fmla="*/ 13 w 65"/>
                  <a:gd name="T7" fmla="*/ 60 h 65"/>
                  <a:gd name="T8" fmla="*/ 9 w 65"/>
                  <a:gd name="T9" fmla="*/ 56 h 65"/>
                  <a:gd name="T10" fmla="*/ 5 w 65"/>
                  <a:gd name="T11" fmla="*/ 52 h 65"/>
                  <a:gd name="T12" fmla="*/ 2 w 65"/>
                  <a:gd name="T13" fmla="*/ 46 h 65"/>
                  <a:gd name="T14" fmla="*/ 2 w 65"/>
                  <a:gd name="T15" fmla="*/ 40 h 65"/>
                  <a:gd name="T16" fmla="*/ 0 w 65"/>
                  <a:gd name="T17" fmla="*/ 34 h 65"/>
                  <a:gd name="T18" fmla="*/ 2 w 65"/>
                  <a:gd name="T19" fmla="*/ 26 h 65"/>
                  <a:gd name="T20" fmla="*/ 2 w 65"/>
                  <a:gd name="T21" fmla="*/ 22 h 65"/>
                  <a:gd name="T22" fmla="*/ 5 w 65"/>
                  <a:gd name="T23" fmla="*/ 16 h 65"/>
                  <a:gd name="T24" fmla="*/ 9 w 65"/>
                  <a:gd name="T25" fmla="*/ 10 h 65"/>
                  <a:gd name="T26" fmla="*/ 13 w 65"/>
                  <a:gd name="T27" fmla="*/ 6 h 65"/>
                  <a:gd name="T28" fmla="*/ 19 w 65"/>
                  <a:gd name="T29" fmla="*/ 4 h 65"/>
                  <a:gd name="T30" fmla="*/ 25 w 65"/>
                  <a:gd name="T31" fmla="*/ 2 h 65"/>
                  <a:gd name="T32" fmla="*/ 31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3 w 65"/>
                  <a:gd name="T45" fmla="*/ 22 h 65"/>
                  <a:gd name="T46" fmla="*/ 63 w 65"/>
                  <a:gd name="T47" fmla="*/ 26 h 65"/>
                  <a:gd name="T48" fmla="*/ 65 w 65"/>
                  <a:gd name="T49" fmla="*/ 34 h 65"/>
                  <a:gd name="T50" fmla="*/ 63 w 65"/>
                  <a:gd name="T51" fmla="*/ 40 h 65"/>
                  <a:gd name="T52" fmla="*/ 63 w 65"/>
                  <a:gd name="T53" fmla="*/ 46 h 65"/>
                  <a:gd name="T54" fmla="*/ 59 w 65"/>
                  <a:gd name="T55" fmla="*/ 52 h 65"/>
                  <a:gd name="T56" fmla="*/ 55 w 65"/>
                  <a:gd name="T57" fmla="*/ 56 h 65"/>
                  <a:gd name="T58" fmla="*/ 51 w 65"/>
                  <a:gd name="T59" fmla="*/ 60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60"/>
                    </a:lnTo>
                    <a:lnTo>
                      <a:pt x="9" y="56"/>
                    </a:lnTo>
                    <a:lnTo>
                      <a:pt x="5" y="52"/>
                    </a:lnTo>
                    <a:lnTo>
                      <a:pt x="2" y="46"/>
                    </a:lnTo>
                    <a:lnTo>
                      <a:pt x="2" y="40"/>
                    </a:lnTo>
                    <a:lnTo>
                      <a:pt x="0" y="34"/>
                    </a:lnTo>
                    <a:lnTo>
                      <a:pt x="2" y="26"/>
                    </a:lnTo>
                    <a:lnTo>
                      <a:pt x="2" y="22"/>
                    </a:lnTo>
                    <a:lnTo>
                      <a:pt x="5" y="16"/>
                    </a:lnTo>
                    <a:lnTo>
                      <a:pt x="9" y="10"/>
                    </a:lnTo>
                    <a:lnTo>
                      <a:pt x="13" y="6"/>
                    </a:lnTo>
                    <a:lnTo>
                      <a:pt x="19" y="4"/>
                    </a:lnTo>
                    <a:lnTo>
                      <a:pt x="25" y="2"/>
                    </a:lnTo>
                    <a:lnTo>
                      <a:pt x="31" y="0"/>
                    </a:lnTo>
                    <a:lnTo>
                      <a:pt x="39" y="2"/>
                    </a:lnTo>
                    <a:lnTo>
                      <a:pt x="45" y="4"/>
                    </a:lnTo>
                    <a:lnTo>
                      <a:pt x="51" y="6"/>
                    </a:lnTo>
                    <a:lnTo>
                      <a:pt x="55" y="10"/>
                    </a:lnTo>
                    <a:lnTo>
                      <a:pt x="59" y="16"/>
                    </a:lnTo>
                    <a:lnTo>
                      <a:pt x="63" y="22"/>
                    </a:lnTo>
                    <a:lnTo>
                      <a:pt x="63" y="26"/>
                    </a:lnTo>
                    <a:lnTo>
                      <a:pt x="65" y="34"/>
                    </a:lnTo>
                    <a:lnTo>
                      <a:pt x="63" y="40"/>
                    </a:lnTo>
                    <a:lnTo>
                      <a:pt x="63" y="46"/>
                    </a:lnTo>
                    <a:lnTo>
                      <a:pt x="59" y="52"/>
                    </a:lnTo>
                    <a:lnTo>
                      <a:pt x="55" y="56"/>
                    </a:lnTo>
                    <a:lnTo>
                      <a:pt x="51" y="60"/>
                    </a:lnTo>
                    <a:lnTo>
                      <a:pt x="45" y="63"/>
                    </a:lnTo>
                    <a:lnTo>
                      <a:pt x="39" y="65"/>
                    </a:lnTo>
                    <a:lnTo>
                      <a:pt x="31"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28" name="Freeform 111"/>
              <p:cNvSpPr>
                <a:spLocks/>
              </p:cNvSpPr>
              <p:nvPr/>
            </p:nvSpPr>
            <p:spPr bwMode="auto">
              <a:xfrm>
                <a:off x="3221" y="1799"/>
                <a:ext cx="65" cy="65"/>
              </a:xfrm>
              <a:custGeom>
                <a:avLst/>
                <a:gdLst>
                  <a:gd name="T0" fmla="*/ 31 w 65"/>
                  <a:gd name="T1" fmla="*/ 65 h 65"/>
                  <a:gd name="T2" fmla="*/ 31 w 65"/>
                  <a:gd name="T3" fmla="*/ 65 h 65"/>
                  <a:gd name="T4" fmla="*/ 25 w 65"/>
                  <a:gd name="T5" fmla="*/ 65 h 65"/>
                  <a:gd name="T6" fmla="*/ 19 w 65"/>
                  <a:gd name="T7" fmla="*/ 63 h 65"/>
                  <a:gd name="T8" fmla="*/ 13 w 65"/>
                  <a:gd name="T9" fmla="*/ 60 h 65"/>
                  <a:gd name="T10" fmla="*/ 9 w 65"/>
                  <a:gd name="T11" fmla="*/ 56 h 65"/>
                  <a:gd name="T12" fmla="*/ 5 w 65"/>
                  <a:gd name="T13" fmla="*/ 52 h 65"/>
                  <a:gd name="T14" fmla="*/ 2 w 65"/>
                  <a:gd name="T15" fmla="*/ 46 h 65"/>
                  <a:gd name="T16" fmla="*/ 2 w 65"/>
                  <a:gd name="T17" fmla="*/ 40 h 65"/>
                  <a:gd name="T18" fmla="*/ 0 w 65"/>
                  <a:gd name="T19" fmla="*/ 34 h 65"/>
                  <a:gd name="T20" fmla="*/ 2 w 65"/>
                  <a:gd name="T21" fmla="*/ 26 h 65"/>
                  <a:gd name="T22" fmla="*/ 2 w 65"/>
                  <a:gd name="T23" fmla="*/ 22 h 65"/>
                  <a:gd name="T24" fmla="*/ 5 w 65"/>
                  <a:gd name="T25" fmla="*/ 16 h 65"/>
                  <a:gd name="T26" fmla="*/ 9 w 65"/>
                  <a:gd name="T27" fmla="*/ 10 h 65"/>
                  <a:gd name="T28" fmla="*/ 13 w 65"/>
                  <a:gd name="T29" fmla="*/ 6 h 65"/>
                  <a:gd name="T30" fmla="*/ 19 w 65"/>
                  <a:gd name="T31" fmla="*/ 4 h 65"/>
                  <a:gd name="T32" fmla="*/ 25 w 65"/>
                  <a:gd name="T33" fmla="*/ 2 h 65"/>
                  <a:gd name="T34" fmla="*/ 31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3 w 65"/>
                  <a:gd name="T47" fmla="*/ 22 h 65"/>
                  <a:gd name="T48" fmla="*/ 63 w 65"/>
                  <a:gd name="T49" fmla="*/ 26 h 65"/>
                  <a:gd name="T50" fmla="*/ 65 w 65"/>
                  <a:gd name="T51" fmla="*/ 34 h 65"/>
                  <a:gd name="T52" fmla="*/ 63 w 65"/>
                  <a:gd name="T53" fmla="*/ 40 h 65"/>
                  <a:gd name="T54" fmla="*/ 63 w 65"/>
                  <a:gd name="T55" fmla="*/ 46 h 65"/>
                  <a:gd name="T56" fmla="*/ 59 w 65"/>
                  <a:gd name="T57" fmla="*/ 52 h 65"/>
                  <a:gd name="T58" fmla="*/ 55 w 65"/>
                  <a:gd name="T59" fmla="*/ 56 h 65"/>
                  <a:gd name="T60" fmla="*/ 51 w 65"/>
                  <a:gd name="T61" fmla="*/ 60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60"/>
                    </a:lnTo>
                    <a:lnTo>
                      <a:pt x="9" y="56"/>
                    </a:lnTo>
                    <a:lnTo>
                      <a:pt x="5" y="52"/>
                    </a:lnTo>
                    <a:lnTo>
                      <a:pt x="2" y="46"/>
                    </a:lnTo>
                    <a:lnTo>
                      <a:pt x="2" y="40"/>
                    </a:lnTo>
                    <a:lnTo>
                      <a:pt x="0" y="34"/>
                    </a:lnTo>
                    <a:lnTo>
                      <a:pt x="2" y="26"/>
                    </a:lnTo>
                    <a:lnTo>
                      <a:pt x="2" y="22"/>
                    </a:lnTo>
                    <a:lnTo>
                      <a:pt x="5" y="16"/>
                    </a:lnTo>
                    <a:lnTo>
                      <a:pt x="9" y="10"/>
                    </a:lnTo>
                    <a:lnTo>
                      <a:pt x="13" y="6"/>
                    </a:lnTo>
                    <a:lnTo>
                      <a:pt x="19" y="4"/>
                    </a:lnTo>
                    <a:lnTo>
                      <a:pt x="25" y="2"/>
                    </a:lnTo>
                    <a:lnTo>
                      <a:pt x="31" y="0"/>
                    </a:lnTo>
                    <a:lnTo>
                      <a:pt x="39" y="2"/>
                    </a:lnTo>
                    <a:lnTo>
                      <a:pt x="45" y="4"/>
                    </a:lnTo>
                    <a:lnTo>
                      <a:pt x="51" y="6"/>
                    </a:lnTo>
                    <a:lnTo>
                      <a:pt x="55" y="10"/>
                    </a:lnTo>
                    <a:lnTo>
                      <a:pt x="59" y="16"/>
                    </a:lnTo>
                    <a:lnTo>
                      <a:pt x="63" y="22"/>
                    </a:lnTo>
                    <a:lnTo>
                      <a:pt x="63" y="26"/>
                    </a:lnTo>
                    <a:lnTo>
                      <a:pt x="65" y="34"/>
                    </a:lnTo>
                    <a:lnTo>
                      <a:pt x="63" y="40"/>
                    </a:lnTo>
                    <a:lnTo>
                      <a:pt x="63" y="46"/>
                    </a:lnTo>
                    <a:lnTo>
                      <a:pt x="59" y="52"/>
                    </a:lnTo>
                    <a:lnTo>
                      <a:pt x="55" y="56"/>
                    </a:lnTo>
                    <a:lnTo>
                      <a:pt x="51" y="60"/>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29" name="Freeform 112"/>
              <p:cNvSpPr>
                <a:spLocks/>
              </p:cNvSpPr>
              <p:nvPr/>
            </p:nvSpPr>
            <p:spPr bwMode="auto">
              <a:xfrm>
                <a:off x="3238" y="1670"/>
                <a:ext cx="65" cy="63"/>
              </a:xfrm>
              <a:custGeom>
                <a:avLst/>
                <a:gdLst>
                  <a:gd name="T0" fmla="*/ 34 w 65"/>
                  <a:gd name="T1" fmla="*/ 0 h 63"/>
                  <a:gd name="T2" fmla="*/ 40 w 65"/>
                  <a:gd name="T3" fmla="*/ 0 h 63"/>
                  <a:gd name="T4" fmla="*/ 46 w 65"/>
                  <a:gd name="T5" fmla="*/ 1 h 63"/>
                  <a:gd name="T6" fmla="*/ 51 w 65"/>
                  <a:gd name="T7" fmla="*/ 5 h 63"/>
                  <a:gd name="T8" fmla="*/ 55 w 65"/>
                  <a:gd name="T9" fmla="*/ 7 h 63"/>
                  <a:gd name="T10" fmla="*/ 59 w 65"/>
                  <a:gd name="T11" fmla="*/ 13 h 63"/>
                  <a:gd name="T12" fmla="*/ 63 w 65"/>
                  <a:gd name="T13" fmla="*/ 19 h 63"/>
                  <a:gd name="T14" fmla="*/ 65 w 65"/>
                  <a:gd name="T15" fmla="*/ 25 h 63"/>
                  <a:gd name="T16" fmla="*/ 65 w 65"/>
                  <a:gd name="T17" fmla="*/ 31 h 63"/>
                  <a:gd name="T18" fmla="*/ 65 w 65"/>
                  <a:gd name="T19" fmla="*/ 37 h 63"/>
                  <a:gd name="T20" fmla="*/ 63 w 65"/>
                  <a:gd name="T21" fmla="*/ 43 h 63"/>
                  <a:gd name="T22" fmla="*/ 59 w 65"/>
                  <a:gd name="T23" fmla="*/ 49 h 63"/>
                  <a:gd name="T24" fmla="*/ 55 w 65"/>
                  <a:gd name="T25" fmla="*/ 55 h 63"/>
                  <a:gd name="T26" fmla="*/ 51 w 65"/>
                  <a:gd name="T27" fmla="*/ 57 h 63"/>
                  <a:gd name="T28" fmla="*/ 46 w 65"/>
                  <a:gd name="T29" fmla="*/ 61 h 63"/>
                  <a:gd name="T30" fmla="*/ 40 w 65"/>
                  <a:gd name="T31" fmla="*/ 63 h 63"/>
                  <a:gd name="T32" fmla="*/ 34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3 h 63"/>
                  <a:gd name="T56" fmla="*/ 10 w 65"/>
                  <a:gd name="T57" fmla="*/ 7 h 63"/>
                  <a:gd name="T58" fmla="*/ 14 w 65"/>
                  <a:gd name="T59" fmla="*/ 5 h 63"/>
                  <a:gd name="T60" fmla="*/ 20 w 65"/>
                  <a:gd name="T61" fmla="*/ 1 h 63"/>
                  <a:gd name="T62" fmla="*/ 26 w 65"/>
                  <a:gd name="T63" fmla="*/ 0 h 63"/>
                  <a:gd name="T64" fmla="*/ 34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0"/>
                    </a:moveTo>
                    <a:lnTo>
                      <a:pt x="40" y="0"/>
                    </a:lnTo>
                    <a:lnTo>
                      <a:pt x="46" y="1"/>
                    </a:lnTo>
                    <a:lnTo>
                      <a:pt x="51" y="5"/>
                    </a:lnTo>
                    <a:lnTo>
                      <a:pt x="55" y="7"/>
                    </a:lnTo>
                    <a:lnTo>
                      <a:pt x="59" y="13"/>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2" y="43"/>
                    </a:lnTo>
                    <a:lnTo>
                      <a:pt x="0" y="37"/>
                    </a:lnTo>
                    <a:lnTo>
                      <a:pt x="0" y="31"/>
                    </a:lnTo>
                    <a:lnTo>
                      <a:pt x="0" y="25"/>
                    </a:lnTo>
                    <a:lnTo>
                      <a:pt x="2" y="19"/>
                    </a:lnTo>
                    <a:lnTo>
                      <a:pt x="6" y="13"/>
                    </a:lnTo>
                    <a:lnTo>
                      <a:pt x="10" y="7"/>
                    </a:lnTo>
                    <a:lnTo>
                      <a:pt x="14" y="5"/>
                    </a:lnTo>
                    <a:lnTo>
                      <a:pt x="20" y="1"/>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0" name="Freeform 113"/>
              <p:cNvSpPr>
                <a:spLocks/>
              </p:cNvSpPr>
              <p:nvPr/>
            </p:nvSpPr>
            <p:spPr bwMode="auto">
              <a:xfrm>
                <a:off x="3238" y="1670"/>
                <a:ext cx="65" cy="63"/>
              </a:xfrm>
              <a:custGeom>
                <a:avLst/>
                <a:gdLst>
                  <a:gd name="T0" fmla="*/ 34 w 65"/>
                  <a:gd name="T1" fmla="*/ 0 h 63"/>
                  <a:gd name="T2" fmla="*/ 34 w 65"/>
                  <a:gd name="T3" fmla="*/ 0 h 63"/>
                  <a:gd name="T4" fmla="*/ 40 w 65"/>
                  <a:gd name="T5" fmla="*/ 0 h 63"/>
                  <a:gd name="T6" fmla="*/ 46 w 65"/>
                  <a:gd name="T7" fmla="*/ 1 h 63"/>
                  <a:gd name="T8" fmla="*/ 51 w 65"/>
                  <a:gd name="T9" fmla="*/ 5 h 63"/>
                  <a:gd name="T10" fmla="*/ 55 w 65"/>
                  <a:gd name="T11" fmla="*/ 7 h 63"/>
                  <a:gd name="T12" fmla="*/ 59 w 65"/>
                  <a:gd name="T13" fmla="*/ 13 h 63"/>
                  <a:gd name="T14" fmla="*/ 63 w 65"/>
                  <a:gd name="T15" fmla="*/ 19 h 63"/>
                  <a:gd name="T16" fmla="*/ 65 w 65"/>
                  <a:gd name="T17" fmla="*/ 25 h 63"/>
                  <a:gd name="T18" fmla="*/ 65 w 65"/>
                  <a:gd name="T19" fmla="*/ 31 h 63"/>
                  <a:gd name="T20" fmla="*/ 65 w 65"/>
                  <a:gd name="T21" fmla="*/ 37 h 63"/>
                  <a:gd name="T22" fmla="*/ 63 w 65"/>
                  <a:gd name="T23" fmla="*/ 43 h 63"/>
                  <a:gd name="T24" fmla="*/ 59 w 65"/>
                  <a:gd name="T25" fmla="*/ 49 h 63"/>
                  <a:gd name="T26" fmla="*/ 55 w 65"/>
                  <a:gd name="T27" fmla="*/ 55 h 63"/>
                  <a:gd name="T28" fmla="*/ 51 w 65"/>
                  <a:gd name="T29" fmla="*/ 57 h 63"/>
                  <a:gd name="T30" fmla="*/ 46 w 65"/>
                  <a:gd name="T31" fmla="*/ 61 h 63"/>
                  <a:gd name="T32" fmla="*/ 40 w 65"/>
                  <a:gd name="T33" fmla="*/ 63 h 63"/>
                  <a:gd name="T34" fmla="*/ 34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3 h 63"/>
                  <a:gd name="T58" fmla="*/ 10 w 65"/>
                  <a:gd name="T59" fmla="*/ 7 h 63"/>
                  <a:gd name="T60" fmla="*/ 14 w 65"/>
                  <a:gd name="T61" fmla="*/ 5 h 63"/>
                  <a:gd name="T62" fmla="*/ 20 w 65"/>
                  <a:gd name="T63" fmla="*/ 1 h 63"/>
                  <a:gd name="T64" fmla="*/ 26 w 65"/>
                  <a:gd name="T65" fmla="*/ 0 h 63"/>
                  <a:gd name="T66" fmla="*/ 34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0"/>
                    </a:moveTo>
                    <a:lnTo>
                      <a:pt x="34" y="0"/>
                    </a:lnTo>
                    <a:lnTo>
                      <a:pt x="40" y="0"/>
                    </a:lnTo>
                    <a:lnTo>
                      <a:pt x="46" y="1"/>
                    </a:lnTo>
                    <a:lnTo>
                      <a:pt x="51" y="5"/>
                    </a:lnTo>
                    <a:lnTo>
                      <a:pt x="55" y="7"/>
                    </a:lnTo>
                    <a:lnTo>
                      <a:pt x="59" y="13"/>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2" y="43"/>
                    </a:lnTo>
                    <a:lnTo>
                      <a:pt x="0" y="37"/>
                    </a:lnTo>
                    <a:lnTo>
                      <a:pt x="0" y="31"/>
                    </a:lnTo>
                    <a:lnTo>
                      <a:pt x="0" y="25"/>
                    </a:lnTo>
                    <a:lnTo>
                      <a:pt x="2" y="19"/>
                    </a:lnTo>
                    <a:lnTo>
                      <a:pt x="6" y="13"/>
                    </a:lnTo>
                    <a:lnTo>
                      <a:pt x="10" y="7"/>
                    </a:lnTo>
                    <a:lnTo>
                      <a:pt x="14" y="5"/>
                    </a:lnTo>
                    <a:lnTo>
                      <a:pt x="20" y="1"/>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1" name="Freeform 114"/>
              <p:cNvSpPr>
                <a:spLocks/>
              </p:cNvSpPr>
              <p:nvPr/>
            </p:nvSpPr>
            <p:spPr bwMode="auto">
              <a:xfrm>
                <a:off x="3187" y="1652"/>
                <a:ext cx="65" cy="63"/>
              </a:xfrm>
              <a:custGeom>
                <a:avLst/>
                <a:gdLst>
                  <a:gd name="T0" fmla="*/ 32 w 65"/>
                  <a:gd name="T1" fmla="*/ 63 h 63"/>
                  <a:gd name="T2" fmla="*/ 26 w 65"/>
                  <a:gd name="T3" fmla="*/ 63 h 63"/>
                  <a:gd name="T4" fmla="*/ 20 w 65"/>
                  <a:gd name="T5" fmla="*/ 61 h 63"/>
                  <a:gd name="T6" fmla="*/ 14 w 65"/>
                  <a:gd name="T7" fmla="*/ 57 h 63"/>
                  <a:gd name="T8" fmla="*/ 10 w 65"/>
                  <a:gd name="T9" fmla="*/ 55 h 63"/>
                  <a:gd name="T10" fmla="*/ 6 w 65"/>
                  <a:gd name="T11" fmla="*/ 49 h 63"/>
                  <a:gd name="T12" fmla="*/ 2 w 65"/>
                  <a:gd name="T13" fmla="*/ 43 h 63"/>
                  <a:gd name="T14" fmla="*/ 2 w 65"/>
                  <a:gd name="T15" fmla="*/ 37 h 63"/>
                  <a:gd name="T16" fmla="*/ 0 w 65"/>
                  <a:gd name="T17" fmla="*/ 31 h 63"/>
                  <a:gd name="T18" fmla="*/ 2 w 65"/>
                  <a:gd name="T19" fmla="*/ 25 h 63"/>
                  <a:gd name="T20" fmla="*/ 2 w 65"/>
                  <a:gd name="T21" fmla="*/ 18 h 63"/>
                  <a:gd name="T22" fmla="*/ 6 w 65"/>
                  <a:gd name="T23" fmla="*/ 14 h 63"/>
                  <a:gd name="T24" fmla="*/ 10 w 65"/>
                  <a:gd name="T25" fmla="*/ 8 h 63"/>
                  <a:gd name="T26" fmla="*/ 14 w 65"/>
                  <a:gd name="T27" fmla="*/ 4 h 63"/>
                  <a:gd name="T28" fmla="*/ 20 w 65"/>
                  <a:gd name="T29" fmla="*/ 2 h 63"/>
                  <a:gd name="T30" fmla="*/ 26 w 65"/>
                  <a:gd name="T31" fmla="*/ 0 h 63"/>
                  <a:gd name="T32" fmla="*/ 32 w 65"/>
                  <a:gd name="T33" fmla="*/ 0 h 63"/>
                  <a:gd name="T34" fmla="*/ 39 w 65"/>
                  <a:gd name="T35" fmla="*/ 0 h 63"/>
                  <a:gd name="T36" fmla="*/ 45 w 65"/>
                  <a:gd name="T37" fmla="*/ 2 h 63"/>
                  <a:gd name="T38" fmla="*/ 51 w 65"/>
                  <a:gd name="T39" fmla="*/ 4 h 63"/>
                  <a:gd name="T40" fmla="*/ 55 w 65"/>
                  <a:gd name="T41" fmla="*/ 8 h 63"/>
                  <a:gd name="T42" fmla="*/ 59 w 65"/>
                  <a:gd name="T43" fmla="*/ 14 h 63"/>
                  <a:gd name="T44" fmla="*/ 63 w 65"/>
                  <a:gd name="T45" fmla="*/ 18 h 63"/>
                  <a:gd name="T46" fmla="*/ 65 w 65"/>
                  <a:gd name="T47" fmla="*/ 25 h 63"/>
                  <a:gd name="T48" fmla="*/ 65 w 65"/>
                  <a:gd name="T49" fmla="*/ 31 h 63"/>
                  <a:gd name="T50" fmla="*/ 65 w 65"/>
                  <a:gd name="T51" fmla="*/ 37 h 63"/>
                  <a:gd name="T52" fmla="*/ 63 w 65"/>
                  <a:gd name="T53" fmla="*/ 43 h 63"/>
                  <a:gd name="T54" fmla="*/ 59 w 65"/>
                  <a:gd name="T55" fmla="*/ 49 h 63"/>
                  <a:gd name="T56" fmla="*/ 55 w 65"/>
                  <a:gd name="T57" fmla="*/ 55 h 63"/>
                  <a:gd name="T58" fmla="*/ 51 w 65"/>
                  <a:gd name="T59" fmla="*/ 57 h 63"/>
                  <a:gd name="T60" fmla="*/ 45 w 65"/>
                  <a:gd name="T61" fmla="*/ 61 h 63"/>
                  <a:gd name="T62" fmla="*/ 39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7"/>
                    </a:lnTo>
                    <a:lnTo>
                      <a:pt x="10" y="55"/>
                    </a:lnTo>
                    <a:lnTo>
                      <a:pt x="6" y="49"/>
                    </a:lnTo>
                    <a:lnTo>
                      <a:pt x="2" y="43"/>
                    </a:lnTo>
                    <a:lnTo>
                      <a:pt x="2" y="37"/>
                    </a:lnTo>
                    <a:lnTo>
                      <a:pt x="0" y="31"/>
                    </a:lnTo>
                    <a:lnTo>
                      <a:pt x="2" y="25"/>
                    </a:lnTo>
                    <a:lnTo>
                      <a:pt x="2" y="18"/>
                    </a:lnTo>
                    <a:lnTo>
                      <a:pt x="6" y="14"/>
                    </a:lnTo>
                    <a:lnTo>
                      <a:pt x="10" y="8"/>
                    </a:lnTo>
                    <a:lnTo>
                      <a:pt x="14" y="4"/>
                    </a:lnTo>
                    <a:lnTo>
                      <a:pt x="20" y="2"/>
                    </a:lnTo>
                    <a:lnTo>
                      <a:pt x="26" y="0"/>
                    </a:lnTo>
                    <a:lnTo>
                      <a:pt x="32" y="0"/>
                    </a:lnTo>
                    <a:lnTo>
                      <a:pt x="39" y="0"/>
                    </a:lnTo>
                    <a:lnTo>
                      <a:pt x="45" y="2"/>
                    </a:lnTo>
                    <a:lnTo>
                      <a:pt x="51" y="4"/>
                    </a:lnTo>
                    <a:lnTo>
                      <a:pt x="55" y="8"/>
                    </a:lnTo>
                    <a:lnTo>
                      <a:pt x="59" y="14"/>
                    </a:lnTo>
                    <a:lnTo>
                      <a:pt x="63" y="18"/>
                    </a:lnTo>
                    <a:lnTo>
                      <a:pt x="65" y="25"/>
                    </a:lnTo>
                    <a:lnTo>
                      <a:pt x="65" y="31"/>
                    </a:lnTo>
                    <a:lnTo>
                      <a:pt x="65" y="37"/>
                    </a:lnTo>
                    <a:lnTo>
                      <a:pt x="63" y="43"/>
                    </a:lnTo>
                    <a:lnTo>
                      <a:pt x="59" y="49"/>
                    </a:lnTo>
                    <a:lnTo>
                      <a:pt x="55" y="55"/>
                    </a:lnTo>
                    <a:lnTo>
                      <a:pt x="51" y="57"/>
                    </a:lnTo>
                    <a:lnTo>
                      <a:pt x="45" y="61"/>
                    </a:lnTo>
                    <a:lnTo>
                      <a:pt x="39"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2" name="Freeform 115"/>
              <p:cNvSpPr>
                <a:spLocks/>
              </p:cNvSpPr>
              <p:nvPr/>
            </p:nvSpPr>
            <p:spPr bwMode="auto">
              <a:xfrm>
                <a:off x="3187" y="1652"/>
                <a:ext cx="65" cy="63"/>
              </a:xfrm>
              <a:custGeom>
                <a:avLst/>
                <a:gdLst>
                  <a:gd name="T0" fmla="*/ 32 w 65"/>
                  <a:gd name="T1" fmla="*/ 63 h 63"/>
                  <a:gd name="T2" fmla="*/ 32 w 65"/>
                  <a:gd name="T3" fmla="*/ 63 h 63"/>
                  <a:gd name="T4" fmla="*/ 26 w 65"/>
                  <a:gd name="T5" fmla="*/ 63 h 63"/>
                  <a:gd name="T6" fmla="*/ 20 w 65"/>
                  <a:gd name="T7" fmla="*/ 61 h 63"/>
                  <a:gd name="T8" fmla="*/ 14 w 65"/>
                  <a:gd name="T9" fmla="*/ 57 h 63"/>
                  <a:gd name="T10" fmla="*/ 10 w 65"/>
                  <a:gd name="T11" fmla="*/ 55 h 63"/>
                  <a:gd name="T12" fmla="*/ 6 w 65"/>
                  <a:gd name="T13" fmla="*/ 49 h 63"/>
                  <a:gd name="T14" fmla="*/ 2 w 65"/>
                  <a:gd name="T15" fmla="*/ 43 h 63"/>
                  <a:gd name="T16" fmla="*/ 2 w 65"/>
                  <a:gd name="T17" fmla="*/ 37 h 63"/>
                  <a:gd name="T18" fmla="*/ 0 w 65"/>
                  <a:gd name="T19" fmla="*/ 31 h 63"/>
                  <a:gd name="T20" fmla="*/ 2 w 65"/>
                  <a:gd name="T21" fmla="*/ 25 h 63"/>
                  <a:gd name="T22" fmla="*/ 2 w 65"/>
                  <a:gd name="T23" fmla="*/ 18 h 63"/>
                  <a:gd name="T24" fmla="*/ 6 w 65"/>
                  <a:gd name="T25" fmla="*/ 14 h 63"/>
                  <a:gd name="T26" fmla="*/ 10 w 65"/>
                  <a:gd name="T27" fmla="*/ 8 h 63"/>
                  <a:gd name="T28" fmla="*/ 14 w 65"/>
                  <a:gd name="T29" fmla="*/ 4 h 63"/>
                  <a:gd name="T30" fmla="*/ 20 w 65"/>
                  <a:gd name="T31" fmla="*/ 2 h 63"/>
                  <a:gd name="T32" fmla="*/ 26 w 65"/>
                  <a:gd name="T33" fmla="*/ 0 h 63"/>
                  <a:gd name="T34" fmla="*/ 32 w 65"/>
                  <a:gd name="T35" fmla="*/ 0 h 63"/>
                  <a:gd name="T36" fmla="*/ 39 w 65"/>
                  <a:gd name="T37" fmla="*/ 0 h 63"/>
                  <a:gd name="T38" fmla="*/ 45 w 65"/>
                  <a:gd name="T39" fmla="*/ 2 h 63"/>
                  <a:gd name="T40" fmla="*/ 51 w 65"/>
                  <a:gd name="T41" fmla="*/ 4 h 63"/>
                  <a:gd name="T42" fmla="*/ 55 w 65"/>
                  <a:gd name="T43" fmla="*/ 8 h 63"/>
                  <a:gd name="T44" fmla="*/ 59 w 65"/>
                  <a:gd name="T45" fmla="*/ 14 h 63"/>
                  <a:gd name="T46" fmla="*/ 63 w 65"/>
                  <a:gd name="T47" fmla="*/ 18 h 63"/>
                  <a:gd name="T48" fmla="*/ 65 w 65"/>
                  <a:gd name="T49" fmla="*/ 25 h 63"/>
                  <a:gd name="T50" fmla="*/ 65 w 65"/>
                  <a:gd name="T51" fmla="*/ 31 h 63"/>
                  <a:gd name="T52" fmla="*/ 65 w 65"/>
                  <a:gd name="T53" fmla="*/ 37 h 63"/>
                  <a:gd name="T54" fmla="*/ 63 w 65"/>
                  <a:gd name="T55" fmla="*/ 43 h 63"/>
                  <a:gd name="T56" fmla="*/ 59 w 65"/>
                  <a:gd name="T57" fmla="*/ 49 h 63"/>
                  <a:gd name="T58" fmla="*/ 55 w 65"/>
                  <a:gd name="T59" fmla="*/ 55 h 63"/>
                  <a:gd name="T60" fmla="*/ 51 w 65"/>
                  <a:gd name="T61" fmla="*/ 57 h 63"/>
                  <a:gd name="T62" fmla="*/ 45 w 65"/>
                  <a:gd name="T63" fmla="*/ 61 h 63"/>
                  <a:gd name="T64" fmla="*/ 39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7"/>
                    </a:lnTo>
                    <a:lnTo>
                      <a:pt x="10" y="55"/>
                    </a:lnTo>
                    <a:lnTo>
                      <a:pt x="6" y="49"/>
                    </a:lnTo>
                    <a:lnTo>
                      <a:pt x="2" y="43"/>
                    </a:lnTo>
                    <a:lnTo>
                      <a:pt x="2" y="37"/>
                    </a:lnTo>
                    <a:lnTo>
                      <a:pt x="0" y="31"/>
                    </a:lnTo>
                    <a:lnTo>
                      <a:pt x="2" y="25"/>
                    </a:lnTo>
                    <a:lnTo>
                      <a:pt x="2" y="18"/>
                    </a:lnTo>
                    <a:lnTo>
                      <a:pt x="6" y="14"/>
                    </a:lnTo>
                    <a:lnTo>
                      <a:pt x="10" y="8"/>
                    </a:lnTo>
                    <a:lnTo>
                      <a:pt x="14" y="4"/>
                    </a:lnTo>
                    <a:lnTo>
                      <a:pt x="20" y="2"/>
                    </a:lnTo>
                    <a:lnTo>
                      <a:pt x="26" y="0"/>
                    </a:lnTo>
                    <a:lnTo>
                      <a:pt x="32" y="0"/>
                    </a:lnTo>
                    <a:lnTo>
                      <a:pt x="39" y="0"/>
                    </a:lnTo>
                    <a:lnTo>
                      <a:pt x="45" y="2"/>
                    </a:lnTo>
                    <a:lnTo>
                      <a:pt x="51" y="4"/>
                    </a:lnTo>
                    <a:lnTo>
                      <a:pt x="55" y="8"/>
                    </a:lnTo>
                    <a:lnTo>
                      <a:pt x="59" y="14"/>
                    </a:lnTo>
                    <a:lnTo>
                      <a:pt x="63" y="18"/>
                    </a:lnTo>
                    <a:lnTo>
                      <a:pt x="65" y="25"/>
                    </a:lnTo>
                    <a:lnTo>
                      <a:pt x="65" y="31"/>
                    </a:lnTo>
                    <a:lnTo>
                      <a:pt x="65" y="37"/>
                    </a:lnTo>
                    <a:lnTo>
                      <a:pt x="63" y="43"/>
                    </a:lnTo>
                    <a:lnTo>
                      <a:pt x="59" y="49"/>
                    </a:lnTo>
                    <a:lnTo>
                      <a:pt x="55" y="55"/>
                    </a:lnTo>
                    <a:lnTo>
                      <a:pt x="51" y="57"/>
                    </a:lnTo>
                    <a:lnTo>
                      <a:pt x="45" y="61"/>
                    </a:lnTo>
                    <a:lnTo>
                      <a:pt x="39"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3" name="Freeform 116"/>
              <p:cNvSpPr>
                <a:spLocks/>
              </p:cNvSpPr>
              <p:nvPr/>
            </p:nvSpPr>
            <p:spPr bwMode="auto">
              <a:xfrm>
                <a:off x="3274" y="1660"/>
                <a:ext cx="63" cy="65"/>
              </a:xfrm>
              <a:custGeom>
                <a:avLst/>
                <a:gdLst>
                  <a:gd name="T0" fmla="*/ 31 w 63"/>
                  <a:gd name="T1" fmla="*/ 65 h 65"/>
                  <a:gd name="T2" fmla="*/ 23 w 63"/>
                  <a:gd name="T3" fmla="*/ 65 h 65"/>
                  <a:gd name="T4" fmla="*/ 19 w 63"/>
                  <a:gd name="T5" fmla="*/ 63 h 65"/>
                  <a:gd name="T6" fmla="*/ 14 w 63"/>
                  <a:gd name="T7" fmla="*/ 59 h 65"/>
                  <a:gd name="T8" fmla="*/ 8 w 63"/>
                  <a:gd name="T9" fmla="*/ 55 h 65"/>
                  <a:gd name="T10" fmla="*/ 4 w 63"/>
                  <a:gd name="T11" fmla="*/ 51 h 65"/>
                  <a:gd name="T12" fmla="*/ 2 w 63"/>
                  <a:gd name="T13" fmla="*/ 45 h 65"/>
                  <a:gd name="T14" fmla="*/ 0 w 63"/>
                  <a:gd name="T15" fmla="*/ 39 h 65"/>
                  <a:gd name="T16" fmla="*/ 0 w 63"/>
                  <a:gd name="T17" fmla="*/ 31 h 65"/>
                  <a:gd name="T18" fmla="*/ 0 w 63"/>
                  <a:gd name="T19" fmla="*/ 25 h 65"/>
                  <a:gd name="T20" fmla="*/ 2 w 63"/>
                  <a:gd name="T21" fmla="*/ 19 h 65"/>
                  <a:gd name="T22" fmla="*/ 4 w 63"/>
                  <a:gd name="T23" fmla="*/ 13 h 65"/>
                  <a:gd name="T24" fmla="*/ 8 w 63"/>
                  <a:gd name="T25" fmla="*/ 10 h 65"/>
                  <a:gd name="T26" fmla="*/ 14 w 63"/>
                  <a:gd name="T27" fmla="*/ 6 h 65"/>
                  <a:gd name="T28" fmla="*/ 19 w 63"/>
                  <a:gd name="T29" fmla="*/ 2 h 65"/>
                  <a:gd name="T30" fmla="*/ 23 w 63"/>
                  <a:gd name="T31" fmla="*/ 2 h 65"/>
                  <a:gd name="T32" fmla="*/ 31 w 63"/>
                  <a:gd name="T33" fmla="*/ 0 h 65"/>
                  <a:gd name="T34" fmla="*/ 37 w 63"/>
                  <a:gd name="T35" fmla="*/ 2 h 65"/>
                  <a:gd name="T36" fmla="*/ 43 w 63"/>
                  <a:gd name="T37" fmla="*/ 2 h 65"/>
                  <a:gd name="T38" fmla="*/ 49 w 63"/>
                  <a:gd name="T39" fmla="*/ 6 h 65"/>
                  <a:gd name="T40" fmla="*/ 53 w 63"/>
                  <a:gd name="T41" fmla="*/ 10 h 65"/>
                  <a:gd name="T42" fmla="*/ 57 w 63"/>
                  <a:gd name="T43" fmla="*/ 13 h 65"/>
                  <a:gd name="T44" fmla="*/ 61 w 63"/>
                  <a:gd name="T45" fmla="*/ 19 h 65"/>
                  <a:gd name="T46" fmla="*/ 63 w 63"/>
                  <a:gd name="T47" fmla="*/ 25 h 65"/>
                  <a:gd name="T48" fmla="*/ 63 w 63"/>
                  <a:gd name="T49" fmla="*/ 31 h 65"/>
                  <a:gd name="T50" fmla="*/ 63 w 63"/>
                  <a:gd name="T51" fmla="*/ 39 h 65"/>
                  <a:gd name="T52" fmla="*/ 61 w 63"/>
                  <a:gd name="T53" fmla="*/ 45 h 65"/>
                  <a:gd name="T54" fmla="*/ 57 w 63"/>
                  <a:gd name="T55" fmla="*/ 51 h 65"/>
                  <a:gd name="T56" fmla="*/ 53 w 63"/>
                  <a:gd name="T57" fmla="*/ 55 h 65"/>
                  <a:gd name="T58" fmla="*/ 49 w 63"/>
                  <a:gd name="T59" fmla="*/ 59 h 65"/>
                  <a:gd name="T60" fmla="*/ 43 w 63"/>
                  <a:gd name="T61" fmla="*/ 63 h 65"/>
                  <a:gd name="T62" fmla="*/ 37 w 63"/>
                  <a:gd name="T63" fmla="*/ 65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3" y="65"/>
                    </a:lnTo>
                    <a:lnTo>
                      <a:pt x="19" y="63"/>
                    </a:lnTo>
                    <a:lnTo>
                      <a:pt x="14" y="59"/>
                    </a:lnTo>
                    <a:lnTo>
                      <a:pt x="8" y="55"/>
                    </a:lnTo>
                    <a:lnTo>
                      <a:pt x="4" y="51"/>
                    </a:lnTo>
                    <a:lnTo>
                      <a:pt x="2" y="45"/>
                    </a:lnTo>
                    <a:lnTo>
                      <a:pt x="0" y="39"/>
                    </a:lnTo>
                    <a:lnTo>
                      <a:pt x="0" y="31"/>
                    </a:lnTo>
                    <a:lnTo>
                      <a:pt x="0" y="25"/>
                    </a:lnTo>
                    <a:lnTo>
                      <a:pt x="2" y="19"/>
                    </a:lnTo>
                    <a:lnTo>
                      <a:pt x="4" y="13"/>
                    </a:lnTo>
                    <a:lnTo>
                      <a:pt x="8" y="10"/>
                    </a:lnTo>
                    <a:lnTo>
                      <a:pt x="14" y="6"/>
                    </a:lnTo>
                    <a:lnTo>
                      <a:pt x="19" y="2"/>
                    </a:lnTo>
                    <a:lnTo>
                      <a:pt x="23" y="2"/>
                    </a:lnTo>
                    <a:lnTo>
                      <a:pt x="31" y="0"/>
                    </a:lnTo>
                    <a:lnTo>
                      <a:pt x="37" y="2"/>
                    </a:lnTo>
                    <a:lnTo>
                      <a:pt x="43" y="2"/>
                    </a:lnTo>
                    <a:lnTo>
                      <a:pt x="49" y="6"/>
                    </a:lnTo>
                    <a:lnTo>
                      <a:pt x="53" y="10"/>
                    </a:lnTo>
                    <a:lnTo>
                      <a:pt x="57" y="13"/>
                    </a:lnTo>
                    <a:lnTo>
                      <a:pt x="61" y="19"/>
                    </a:lnTo>
                    <a:lnTo>
                      <a:pt x="63" y="25"/>
                    </a:lnTo>
                    <a:lnTo>
                      <a:pt x="63" y="31"/>
                    </a:lnTo>
                    <a:lnTo>
                      <a:pt x="63" y="39"/>
                    </a:lnTo>
                    <a:lnTo>
                      <a:pt x="61" y="45"/>
                    </a:lnTo>
                    <a:lnTo>
                      <a:pt x="57" y="51"/>
                    </a:lnTo>
                    <a:lnTo>
                      <a:pt x="53" y="55"/>
                    </a:lnTo>
                    <a:lnTo>
                      <a:pt x="49" y="59"/>
                    </a:lnTo>
                    <a:lnTo>
                      <a:pt x="43"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4" name="Freeform 117"/>
              <p:cNvSpPr>
                <a:spLocks/>
              </p:cNvSpPr>
              <p:nvPr/>
            </p:nvSpPr>
            <p:spPr bwMode="auto">
              <a:xfrm>
                <a:off x="3274" y="1660"/>
                <a:ext cx="63" cy="65"/>
              </a:xfrm>
              <a:custGeom>
                <a:avLst/>
                <a:gdLst>
                  <a:gd name="T0" fmla="*/ 31 w 63"/>
                  <a:gd name="T1" fmla="*/ 65 h 65"/>
                  <a:gd name="T2" fmla="*/ 31 w 63"/>
                  <a:gd name="T3" fmla="*/ 65 h 65"/>
                  <a:gd name="T4" fmla="*/ 23 w 63"/>
                  <a:gd name="T5" fmla="*/ 65 h 65"/>
                  <a:gd name="T6" fmla="*/ 19 w 63"/>
                  <a:gd name="T7" fmla="*/ 63 h 65"/>
                  <a:gd name="T8" fmla="*/ 14 w 63"/>
                  <a:gd name="T9" fmla="*/ 59 h 65"/>
                  <a:gd name="T10" fmla="*/ 8 w 63"/>
                  <a:gd name="T11" fmla="*/ 55 h 65"/>
                  <a:gd name="T12" fmla="*/ 4 w 63"/>
                  <a:gd name="T13" fmla="*/ 51 h 65"/>
                  <a:gd name="T14" fmla="*/ 2 w 63"/>
                  <a:gd name="T15" fmla="*/ 45 h 65"/>
                  <a:gd name="T16" fmla="*/ 0 w 63"/>
                  <a:gd name="T17" fmla="*/ 39 h 65"/>
                  <a:gd name="T18" fmla="*/ 0 w 63"/>
                  <a:gd name="T19" fmla="*/ 31 h 65"/>
                  <a:gd name="T20" fmla="*/ 0 w 63"/>
                  <a:gd name="T21" fmla="*/ 25 h 65"/>
                  <a:gd name="T22" fmla="*/ 2 w 63"/>
                  <a:gd name="T23" fmla="*/ 19 h 65"/>
                  <a:gd name="T24" fmla="*/ 4 w 63"/>
                  <a:gd name="T25" fmla="*/ 13 h 65"/>
                  <a:gd name="T26" fmla="*/ 8 w 63"/>
                  <a:gd name="T27" fmla="*/ 10 h 65"/>
                  <a:gd name="T28" fmla="*/ 14 w 63"/>
                  <a:gd name="T29" fmla="*/ 6 h 65"/>
                  <a:gd name="T30" fmla="*/ 19 w 63"/>
                  <a:gd name="T31" fmla="*/ 2 h 65"/>
                  <a:gd name="T32" fmla="*/ 23 w 63"/>
                  <a:gd name="T33" fmla="*/ 2 h 65"/>
                  <a:gd name="T34" fmla="*/ 31 w 63"/>
                  <a:gd name="T35" fmla="*/ 0 h 65"/>
                  <a:gd name="T36" fmla="*/ 37 w 63"/>
                  <a:gd name="T37" fmla="*/ 2 h 65"/>
                  <a:gd name="T38" fmla="*/ 43 w 63"/>
                  <a:gd name="T39" fmla="*/ 2 h 65"/>
                  <a:gd name="T40" fmla="*/ 49 w 63"/>
                  <a:gd name="T41" fmla="*/ 6 h 65"/>
                  <a:gd name="T42" fmla="*/ 53 w 63"/>
                  <a:gd name="T43" fmla="*/ 10 h 65"/>
                  <a:gd name="T44" fmla="*/ 57 w 63"/>
                  <a:gd name="T45" fmla="*/ 13 h 65"/>
                  <a:gd name="T46" fmla="*/ 61 w 63"/>
                  <a:gd name="T47" fmla="*/ 19 h 65"/>
                  <a:gd name="T48" fmla="*/ 63 w 63"/>
                  <a:gd name="T49" fmla="*/ 25 h 65"/>
                  <a:gd name="T50" fmla="*/ 63 w 63"/>
                  <a:gd name="T51" fmla="*/ 31 h 65"/>
                  <a:gd name="T52" fmla="*/ 63 w 63"/>
                  <a:gd name="T53" fmla="*/ 39 h 65"/>
                  <a:gd name="T54" fmla="*/ 61 w 63"/>
                  <a:gd name="T55" fmla="*/ 45 h 65"/>
                  <a:gd name="T56" fmla="*/ 57 w 63"/>
                  <a:gd name="T57" fmla="*/ 51 h 65"/>
                  <a:gd name="T58" fmla="*/ 53 w 63"/>
                  <a:gd name="T59" fmla="*/ 55 h 65"/>
                  <a:gd name="T60" fmla="*/ 49 w 63"/>
                  <a:gd name="T61" fmla="*/ 59 h 65"/>
                  <a:gd name="T62" fmla="*/ 43 w 63"/>
                  <a:gd name="T63" fmla="*/ 63 h 65"/>
                  <a:gd name="T64" fmla="*/ 37 w 63"/>
                  <a:gd name="T65" fmla="*/ 65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3" y="65"/>
                    </a:lnTo>
                    <a:lnTo>
                      <a:pt x="19" y="63"/>
                    </a:lnTo>
                    <a:lnTo>
                      <a:pt x="14" y="59"/>
                    </a:lnTo>
                    <a:lnTo>
                      <a:pt x="8" y="55"/>
                    </a:lnTo>
                    <a:lnTo>
                      <a:pt x="4" y="51"/>
                    </a:lnTo>
                    <a:lnTo>
                      <a:pt x="2" y="45"/>
                    </a:lnTo>
                    <a:lnTo>
                      <a:pt x="0" y="39"/>
                    </a:lnTo>
                    <a:lnTo>
                      <a:pt x="0" y="31"/>
                    </a:lnTo>
                    <a:lnTo>
                      <a:pt x="0" y="25"/>
                    </a:lnTo>
                    <a:lnTo>
                      <a:pt x="2" y="19"/>
                    </a:lnTo>
                    <a:lnTo>
                      <a:pt x="4" y="13"/>
                    </a:lnTo>
                    <a:lnTo>
                      <a:pt x="8" y="10"/>
                    </a:lnTo>
                    <a:lnTo>
                      <a:pt x="14" y="6"/>
                    </a:lnTo>
                    <a:lnTo>
                      <a:pt x="19" y="2"/>
                    </a:lnTo>
                    <a:lnTo>
                      <a:pt x="23" y="2"/>
                    </a:lnTo>
                    <a:lnTo>
                      <a:pt x="31" y="0"/>
                    </a:lnTo>
                    <a:lnTo>
                      <a:pt x="37" y="2"/>
                    </a:lnTo>
                    <a:lnTo>
                      <a:pt x="43" y="2"/>
                    </a:lnTo>
                    <a:lnTo>
                      <a:pt x="49" y="6"/>
                    </a:lnTo>
                    <a:lnTo>
                      <a:pt x="53" y="10"/>
                    </a:lnTo>
                    <a:lnTo>
                      <a:pt x="57" y="13"/>
                    </a:lnTo>
                    <a:lnTo>
                      <a:pt x="61" y="19"/>
                    </a:lnTo>
                    <a:lnTo>
                      <a:pt x="63" y="25"/>
                    </a:lnTo>
                    <a:lnTo>
                      <a:pt x="63" y="31"/>
                    </a:lnTo>
                    <a:lnTo>
                      <a:pt x="63" y="39"/>
                    </a:lnTo>
                    <a:lnTo>
                      <a:pt x="61" y="45"/>
                    </a:lnTo>
                    <a:lnTo>
                      <a:pt x="57" y="51"/>
                    </a:lnTo>
                    <a:lnTo>
                      <a:pt x="53" y="55"/>
                    </a:lnTo>
                    <a:lnTo>
                      <a:pt x="49" y="59"/>
                    </a:lnTo>
                    <a:lnTo>
                      <a:pt x="43"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5" name="Freeform 118"/>
              <p:cNvSpPr>
                <a:spLocks/>
              </p:cNvSpPr>
              <p:nvPr/>
            </p:nvSpPr>
            <p:spPr bwMode="auto">
              <a:xfrm>
                <a:off x="3276" y="1772"/>
                <a:ext cx="63" cy="65"/>
              </a:xfrm>
              <a:custGeom>
                <a:avLst/>
                <a:gdLst>
                  <a:gd name="T0" fmla="*/ 31 w 63"/>
                  <a:gd name="T1" fmla="*/ 0 h 65"/>
                  <a:gd name="T2" fmla="*/ 37 w 63"/>
                  <a:gd name="T3" fmla="*/ 0 h 65"/>
                  <a:gd name="T4" fmla="*/ 43 w 63"/>
                  <a:gd name="T5" fmla="*/ 2 h 65"/>
                  <a:gd name="T6" fmla="*/ 49 w 63"/>
                  <a:gd name="T7" fmla="*/ 6 h 65"/>
                  <a:gd name="T8" fmla="*/ 55 w 63"/>
                  <a:gd name="T9" fmla="*/ 10 h 65"/>
                  <a:gd name="T10" fmla="*/ 57 w 63"/>
                  <a:gd name="T11" fmla="*/ 14 h 65"/>
                  <a:gd name="T12" fmla="*/ 61 w 63"/>
                  <a:gd name="T13" fmla="*/ 20 h 65"/>
                  <a:gd name="T14" fmla="*/ 63 w 63"/>
                  <a:gd name="T15" fmla="*/ 26 h 65"/>
                  <a:gd name="T16" fmla="*/ 63 w 63"/>
                  <a:gd name="T17" fmla="*/ 31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1 h 65"/>
                  <a:gd name="T30" fmla="*/ 37 w 63"/>
                  <a:gd name="T31" fmla="*/ 63 h 65"/>
                  <a:gd name="T32" fmla="*/ 31 w 63"/>
                  <a:gd name="T33" fmla="*/ 65 h 65"/>
                  <a:gd name="T34" fmla="*/ 25 w 63"/>
                  <a:gd name="T35" fmla="*/ 63 h 65"/>
                  <a:gd name="T36" fmla="*/ 19 w 63"/>
                  <a:gd name="T37" fmla="*/ 61 h 65"/>
                  <a:gd name="T38" fmla="*/ 13 w 63"/>
                  <a:gd name="T39" fmla="*/ 59 h 65"/>
                  <a:gd name="T40" fmla="*/ 8 w 63"/>
                  <a:gd name="T41" fmla="*/ 55 h 65"/>
                  <a:gd name="T42" fmla="*/ 6 w 63"/>
                  <a:gd name="T43" fmla="*/ 51 h 65"/>
                  <a:gd name="T44" fmla="*/ 2 w 63"/>
                  <a:gd name="T45" fmla="*/ 45 h 65"/>
                  <a:gd name="T46" fmla="*/ 0 w 63"/>
                  <a:gd name="T47" fmla="*/ 39 h 65"/>
                  <a:gd name="T48" fmla="*/ 0 w 63"/>
                  <a:gd name="T49" fmla="*/ 31 h 65"/>
                  <a:gd name="T50" fmla="*/ 0 w 63"/>
                  <a:gd name="T51" fmla="*/ 26 h 65"/>
                  <a:gd name="T52" fmla="*/ 2 w 63"/>
                  <a:gd name="T53" fmla="*/ 20 h 65"/>
                  <a:gd name="T54" fmla="*/ 6 w 63"/>
                  <a:gd name="T55" fmla="*/ 14 h 65"/>
                  <a:gd name="T56" fmla="*/ 8 w 63"/>
                  <a:gd name="T57" fmla="*/ 10 h 65"/>
                  <a:gd name="T58" fmla="*/ 13 w 63"/>
                  <a:gd name="T59" fmla="*/ 6 h 65"/>
                  <a:gd name="T60" fmla="*/ 19 w 63"/>
                  <a:gd name="T61" fmla="*/ 2 h 65"/>
                  <a:gd name="T62" fmla="*/ 25 w 63"/>
                  <a:gd name="T63" fmla="*/ 0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0"/>
                    </a:lnTo>
                    <a:lnTo>
                      <a:pt x="43" y="2"/>
                    </a:lnTo>
                    <a:lnTo>
                      <a:pt x="49" y="6"/>
                    </a:lnTo>
                    <a:lnTo>
                      <a:pt x="55" y="10"/>
                    </a:lnTo>
                    <a:lnTo>
                      <a:pt x="57" y="14"/>
                    </a:lnTo>
                    <a:lnTo>
                      <a:pt x="61" y="20"/>
                    </a:lnTo>
                    <a:lnTo>
                      <a:pt x="63" y="26"/>
                    </a:lnTo>
                    <a:lnTo>
                      <a:pt x="63" y="31"/>
                    </a:lnTo>
                    <a:lnTo>
                      <a:pt x="63" y="39"/>
                    </a:lnTo>
                    <a:lnTo>
                      <a:pt x="61" y="45"/>
                    </a:lnTo>
                    <a:lnTo>
                      <a:pt x="57" y="51"/>
                    </a:lnTo>
                    <a:lnTo>
                      <a:pt x="55" y="55"/>
                    </a:lnTo>
                    <a:lnTo>
                      <a:pt x="49" y="59"/>
                    </a:lnTo>
                    <a:lnTo>
                      <a:pt x="43" y="61"/>
                    </a:lnTo>
                    <a:lnTo>
                      <a:pt x="37" y="63"/>
                    </a:lnTo>
                    <a:lnTo>
                      <a:pt x="31" y="65"/>
                    </a:lnTo>
                    <a:lnTo>
                      <a:pt x="25" y="63"/>
                    </a:lnTo>
                    <a:lnTo>
                      <a:pt x="19" y="61"/>
                    </a:lnTo>
                    <a:lnTo>
                      <a:pt x="13" y="59"/>
                    </a:lnTo>
                    <a:lnTo>
                      <a:pt x="8" y="55"/>
                    </a:lnTo>
                    <a:lnTo>
                      <a:pt x="6" y="51"/>
                    </a:lnTo>
                    <a:lnTo>
                      <a:pt x="2" y="45"/>
                    </a:lnTo>
                    <a:lnTo>
                      <a:pt x="0" y="39"/>
                    </a:lnTo>
                    <a:lnTo>
                      <a:pt x="0" y="31"/>
                    </a:lnTo>
                    <a:lnTo>
                      <a:pt x="0" y="26"/>
                    </a:lnTo>
                    <a:lnTo>
                      <a:pt x="2" y="20"/>
                    </a:lnTo>
                    <a:lnTo>
                      <a:pt x="6" y="14"/>
                    </a:lnTo>
                    <a:lnTo>
                      <a:pt x="8" y="10"/>
                    </a:lnTo>
                    <a:lnTo>
                      <a:pt x="13"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6" name="Freeform 119"/>
              <p:cNvSpPr>
                <a:spLocks/>
              </p:cNvSpPr>
              <p:nvPr/>
            </p:nvSpPr>
            <p:spPr bwMode="auto">
              <a:xfrm>
                <a:off x="3276" y="1772"/>
                <a:ext cx="63" cy="65"/>
              </a:xfrm>
              <a:custGeom>
                <a:avLst/>
                <a:gdLst>
                  <a:gd name="T0" fmla="*/ 31 w 63"/>
                  <a:gd name="T1" fmla="*/ 0 h 65"/>
                  <a:gd name="T2" fmla="*/ 31 w 63"/>
                  <a:gd name="T3" fmla="*/ 0 h 65"/>
                  <a:gd name="T4" fmla="*/ 37 w 63"/>
                  <a:gd name="T5" fmla="*/ 0 h 65"/>
                  <a:gd name="T6" fmla="*/ 43 w 63"/>
                  <a:gd name="T7" fmla="*/ 2 h 65"/>
                  <a:gd name="T8" fmla="*/ 49 w 63"/>
                  <a:gd name="T9" fmla="*/ 6 h 65"/>
                  <a:gd name="T10" fmla="*/ 55 w 63"/>
                  <a:gd name="T11" fmla="*/ 10 h 65"/>
                  <a:gd name="T12" fmla="*/ 57 w 63"/>
                  <a:gd name="T13" fmla="*/ 14 h 65"/>
                  <a:gd name="T14" fmla="*/ 61 w 63"/>
                  <a:gd name="T15" fmla="*/ 20 h 65"/>
                  <a:gd name="T16" fmla="*/ 63 w 63"/>
                  <a:gd name="T17" fmla="*/ 26 h 65"/>
                  <a:gd name="T18" fmla="*/ 63 w 63"/>
                  <a:gd name="T19" fmla="*/ 31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1 h 65"/>
                  <a:gd name="T32" fmla="*/ 37 w 63"/>
                  <a:gd name="T33" fmla="*/ 63 h 65"/>
                  <a:gd name="T34" fmla="*/ 31 w 63"/>
                  <a:gd name="T35" fmla="*/ 65 h 65"/>
                  <a:gd name="T36" fmla="*/ 25 w 63"/>
                  <a:gd name="T37" fmla="*/ 63 h 65"/>
                  <a:gd name="T38" fmla="*/ 19 w 63"/>
                  <a:gd name="T39" fmla="*/ 61 h 65"/>
                  <a:gd name="T40" fmla="*/ 13 w 63"/>
                  <a:gd name="T41" fmla="*/ 59 h 65"/>
                  <a:gd name="T42" fmla="*/ 8 w 63"/>
                  <a:gd name="T43" fmla="*/ 55 h 65"/>
                  <a:gd name="T44" fmla="*/ 6 w 63"/>
                  <a:gd name="T45" fmla="*/ 51 h 65"/>
                  <a:gd name="T46" fmla="*/ 2 w 63"/>
                  <a:gd name="T47" fmla="*/ 45 h 65"/>
                  <a:gd name="T48" fmla="*/ 0 w 63"/>
                  <a:gd name="T49" fmla="*/ 39 h 65"/>
                  <a:gd name="T50" fmla="*/ 0 w 63"/>
                  <a:gd name="T51" fmla="*/ 31 h 65"/>
                  <a:gd name="T52" fmla="*/ 0 w 63"/>
                  <a:gd name="T53" fmla="*/ 26 h 65"/>
                  <a:gd name="T54" fmla="*/ 2 w 63"/>
                  <a:gd name="T55" fmla="*/ 20 h 65"/>
                  <a:gd name="T56" fmla="*/ 6 w 63"/>
                  <a:gd name="T57" fmla="*/ 14 h 65"/>
                  <a:gd name="T58" fmla="*/ 8 w 63"/>
                  <a:gd name="T59" fmla="*/ 10 h 65"/>
                  <a:gd name="T60" fmla="*/ 13 w 63"/>
                  <a:gd name="T61" fmla="*/ 6 h 65"/>
                  <a:gd name="T62" fmla="*/ 19 w 63"/>
                  <a:gd name="T63" fmla="*/ 2 h 65"/>
                  <a:gd name="T64" fmla="*/ 25 w 63"/>
                  <a:gd name="T65" fmla="*/ 0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0"/>
                    </a:lnTo>
                    <a:lnTo>
                      <a:pt x="43" y="2"/>
                    </a:lnTo>
                    <a:lnTo>
                      <a:pt x="49" y="6"/>
                    </a:lnTo>
                    <a:lnTo>
                      <a:pt x="55" y="10"/>
                    </a:lnTo>
                    <a:lnTo>
                      <a:pt x="57" y="14"/>
                    </a:lnTo>
                    <a:lnTo>
                      <a:pt x="61" y="20"/>
                    </a:lnTo>
                    <a:lnTo>
                      <a:pt x="63" y="26"/>
                    </a:lnTo>
                    <a:lnTo>
                      <a:pt x="63" y="31"/>
                    </a:lnTo>
                    <a:lnTo>
                      <a:pt x="63" y="39"/>
                    </a:lnTo>
                    <a:lnTo>
                      <a:pt x="61" y="45"/>
                    </a:lnTo>
                    <a:lnTo>
                      <a:pt x="57" y="51"/>
                    </a:lnTo>
                    <a:lnTo>
                      <a:pt x="55" y="55"/>
                    </a:lnTo>
                    <a:lnTo>
                      <a:pt x="49" y="59"/>
                    </a:lnTo>
                    <a:lnTo>
                      <a:pt x="43" y="61"/>
                    </a:lnTo>
                    <a:lnTo>
                      <a:pt x="37" y="63"/>
                    </a:lnTo>
                    <a:lnTo>
                      <a:pt x="31" y="65"/>
                    </a:lnTo>
                    <a:lnTo>
                      <a:pt x="25" y="63"/>
                    </a:lnTo>
                    <a:lnTo>
                      <a:pt x="19" y="61"/>
                    </a:lnTo>
                    <a:lnTo>
                      <a:pt x="13" y="59"/>
                    </a:lnTo>
                    <a:lnTo>
                      <a:pt x="8" y="55"/>
                    </a:lnTo>
                    <a:lnTo>
                      <a:pt x="6" y="51"/>
                    </a:lnTo>
                    <a:lnTo>
                      <a:pt x="2" y="45"/>
                    </a:lnTo>
                    <a:lnTo>
                      <a:pt x="0" y="39"/>
                    </a:lnTo>
                    <a:lnTo>
                      <a:pt x="0" y="31"/>
                    </a:lnTo>
                    <a:lnTo>
                      <a:pt x="0" y="26"/>
                    </a:lnTo>
                    <a:lnTo>
                      <a:pt x="2" y="20"/>
                    </a:lnTo>
                    <a:lnTo>
                      <a:pt x="6" y="14"/>
                    </a:lnTo>
                    <a:lnTo>
                      <a:pt x="8" y="10"/>
                    </a:lnTo>
                    <a:lnTo>
                      <a:pt x="13"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7" name="Freeform 120"/>
              <p:cNvSpPr>
                <a:spLocks/>
              </p:cNvSpPr>
              <p:nvPr/>
            </p:nvSpPr>
            <p:spPr bwMode="auto">
              <a:xfrm>
                <a:off x="3195" y="1723"/>
                <a:ext cx="63" cy="63"/>
              </a:xfrm>
              <a:custGeom>
                <a:avLst/>
                <a:gdLst>
                  <a:gd name="T0" fmla="*/ 31 w 63"/>
                  <a:gd name="T1" fmla="*/ 63 h 63"/>
                  <a:gd name="T2" fmla="*/ 26 w 63"/>
                  <a:gd name="T3" fmla="*/ 63 h 63"/>
                  <a:gd name="T4" fmla="*/ 20 w 63"/>
                  <a:gd name="T5" fmla="*/ 61 h 63"/>
                  <a:gd name="T6" fmla="*/ 14 w 63"/>
                  <a:gd name="T7" fmla="*/ 57 h 63"/>
                  <a:gd name="T8" fmla="*/ 10 w 63"/>
                  <a:gd name="T9" fmla="*/ 55 h 63"/>
                  <a:gd name="T10" fmla="*/ 6 w 63"/>
                  <a:gd name="T11" fmla="*/ 49 h 63"/>
                  <a:gd name="T12" fmla="*/ 2 w 63"/>
                  <a:gd name="T13" fmla="*/ 43 h 63"/>
                  <a:gd name="T14" fmla="*/ 0 w 63"/>
                  <a:gd name="T15" fmla="*/ 37 h 63"/>
                  <a:gd name="T16" fmla="*/ 0 w 63"/>
                  <a:gd name="T17" fmla="*/ 31 h 63"/>
                  <a:gd name="T18" fmla="*/ 0 w 63"/>
                  <a:gd name="T19" fmla="*/ 25 h 63"/>
                  <a:gd name="T20" fmla="*/ 2 w 63"/>
                  <a:gd name="T21" fmla="*/ 19 h 63"/>
                  <a:gd name="T22" fmla="*/ 6 w 63"/>
                  <a:gd name="T23" fmla="*/ 13 h 63"/>
                  <a:gd name="T24" fmla="*/ 10 w 63"/>
                  <a:gd name="T25" fmla="*/ 10 h 63"/>
                  <a:gd name="T26" fmla="*/ 14 w 63"/>
                  <a:gd name="T27" fmla="*/ 6 h 63"/>
                  <a:gd name="T28" fmla="*/ 20 w 63"/>
                  <a:gd name="T29" fmla="*/ 2 h 63"/>
                  <a:gd name="T30" fmla="*/ 26 w 63"/>
                  <a:gd name="T31" fmla="*/ 0 h 63"/>
                  <a:gd name="T32" fmla="*/ 31 w 63"/>
                  <a:gd name="T33" fmla="*/ 0 h 63"/>
                  <a:gd name="T34" fmla="*/ 39 w 63"/>
                  <a:gd name="T35" fmla="*/ 0 h 63"/>
                  <a:gd name="T36" fmla="*/ 43 w 63"/>
                  <a:gd name="T37" fmla="*/ 2 h 63"/>
                  <a:gd name="T38" fmla="*/ 49 w 63"/>
                  <a:gd name="T39" fmla="*/ 6 h 63"/>
                  <a:gd name="T40" fmla="*/ 55 w 63"/>
                  <a:gd name="T41" fmla="*/ 10 h 63"/>
                  <a:gd name="T42" fmla="*/ 59 w 63"/>
                  <a:gd name="T43" fmla="*/ 13 h 63"/>
                  <a:gd name="T44" fmla="*/ 61 w 63"/>
                  <a:gd name="T45" fmla="*/ 19 h 63"/>
                  <a:gd name="T46" fmla="*/ 63 w 63"/>
                  <a:gd name="T47" fmla="*/ 25 h 63"/>
                  <a:gd name="T48" fmla="*/ 63 w 63"/>
                  <a:gd name="T49" fmla="*/ 31 h 63"/>
                  <a:gd name="T50" fmla="*/ 63 w 63"/>
                  <a:gd name="T51" fmla="*/ 37 h 63"/>
                  <a:gd name="T52" fmla="*/ 61 w 63"/>
                  <a:gd name="T53" fmla="*/ 43 h 63"/>
                  <a:gd name="T54" fmla="*/ 59 w 63"/>
                  <a:gd name="T55" fmla="*/ 49 h 63"/>
                  <a:gd name="T56" fmla="*/ 55 w 63"/>
                  <a:gd name="T57" fmla="*/ 55 h 63"/>
                  <a:gd name="T58" fmla="*/ 49 w 63"/>
                  <a:gd name="T59" fmla="*/ 57 h 63"/>
                  <a:gd name="T60" fmla="*/ 43 w 63"/>
                  <a:gd name="T61" fmla="*/ 61 h 63"/>
                  <a:gd name="T62" fmla="*/ 39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7"/>
                    </a:lnTo>
                    <a:lnTo>
                      <a:pt x="10" y="55"/>
                    </a:lnTo>
                    <a:lnTo>
                      <a:pt x="6" y="49"/>
                    </a:lnTo>
                    <a:lnTo>
                      <a:pt x="2" y="43"/>
                    </a:lnTo>
                    <a:lnTo>
                      <a:pt x="0" y="37"/>
                    </a:lnTo>
                    <a:lnTo>
                      <a:pt x="0" y="31"/>
                    </a:lnTo>
                    <a:lnTo>
                      <a:pt x="0" y="25"/>
                    </a:lnTo>
                    <a:lnTo>
                      <a:pt x="2" y="19"/>
                    </a:lnTo>
                    <a:lnTo>
                      <a:pt x="6" y="13"/>
                    </a:lnTo>
                    <a:lnTo>
                      <a:pt x="10" y="10"/>
                    </a:lnTo>
                    <a:lnTo>
                      <a:pt x="14" y="6"/>
                    </a:lnTo>
                    <a:lnTo>
                      <a:pt x="20" y="2"/>
                    </a:lnTo>
                    <a:lnTo>
                      <a:pt x="26" y="0"/>
                    </a:lnTo>
                    <a:lnTo>
                      <a:pt x="31" y="0"/>
                    </a:lnTo>
                    <a:lnTo>
                      <a:pt x="39" y="0"/>
                    </a:lnTo>
                    <a:lnTo>
                      <a:pt x="43" y="2"/>
                    </a:lnTo>
                    <a:lnTo>
                      <a:pt x="49" y="6"/>
                    </a:lnTo>
                    <a:lnTo>
                      <a:pt x="55" y="10"/>
                    </a:lnTo>
                    <a:lnTo>
                      <a:pt x="59" y="13"/>
                    </a:lnTo>
                    <a:lnTo>
                      <a:pt x="61" y="19"/>
                    </a:lnTo>
                    <a:lnTo>
                      <a:pt x="63" y="25"/>
                    </a:lnTo>
                    <a:lnTo>
                      <a:pt x="63" y="31"/>
                    </a:lnTo>
                    <a:lnTo>
                      <a:pt x="63" y="37"/>
                    </a:lnTo>
                    <a:lnTo>
                      <a:pt x="61" y="43"/>
                    </a:lnTo>
                    <a:lnTo>
                      <a:pt x="59" y="49"/>
                    </a:lnTo>
                    <a:lnTo>
                      <a:pt x="55" y="55"/>
                    </a:lnTo>
                    <a:lnTo>
                      <a:pt x="49" y="57"/>
                    </a:lnTo>
                    <a:lnTo>
                      <a:pt x="43" y="61"/>
                    </a:lnTo>
                    <a:lnTo>
                      <a:pt x="39"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38" name="Freeform 121"/>
              <p:cNvSpPr>
                <a:spLocks/>
              </p:cNvSpPr>
              <p:nvPr/>
            </p:nvSpPr>
            <p:spPr bwMode="auto">
              <a:xfrm>
                <a:off x="3195" y="1723"/>
                <a:ext cx="63" cy="63"/>
              </a:xfrm>
              <a:custGeom>
                <a:avLst/>
                <a:gdLst>
                  <a:gd name="T0" fmla="*/ 31 w 63"/>
                  <a:gd name="T1" fmla="*/ 63 h 63"/>
                  <a:gd name="T2" fmla="*/ 31 w 63"/>
                  <a:gd name="T3" fmla="*/ 63 h 63"/>
                  <a:gd name="T4" fmla="*/ 26 w 63"/>
                  <a:gd name="T5" fmla="*/ 63 h 63"/>
                  <a:gd name="T6" fmla="*/ 20 w 63"/>
                  <a:gd name="T7" fmla="*/ 61 h 63"/>
                  <a:gd name="T8" fmla="*/ 14 w 63"/>
                  <a:gd name="T9" fmla="*/ 57 h 63"/>
                  <a:gd name="T10" fmla="*/ 10 w 63"/>
                  <a:gd name="T11" fmla="*/ 55 h 63"/>
                  <a:gd name="T12" fmla="*/ 6 w 63"/>
                  <a:gd name="T13" fmla="*/ 49 h 63"/>
                  <a:gd name="T14" fmla="*/ 2 w 63"/>
                  <a:gd name="T15" fmla="*/ 43 h 63"/>
                  <a:gd name="T16" fmla="*/ 0 w 63"/>
                  <a:gd name="T17" fmla="*/ 37 h 63"/>
                  <a:gd name="T18" fmla="*/ 0 w 63"/>
                  <a:gd name="T19" fmla="*/ 31 h 63"/>
                  <a:gd name="T20" fmla="*/ 0 w 63"/>
                  <a:gd name="T21" fmla="*/ 25 h 63"/>
                  <a:gd name="T22" fmla="*/ 2 w 63"/>
                  <a:gd name="T23" fmla="*/ 19 h 63"/>
                  <a:gd name="T24" fmla="*/ 6 w 63"/>
                  <a:gd name="T25" fmla="*/ 13 h 63"/>
                  <a:gd name="T26" fmla="*/ 10 w 63"/>
                  <a:gd name="T27" fmla="*/ 10 h 63"/>
                  <a:gd name="T28" fmla="*/ 14 w 63"/>
                  <a:gd name="T29" fmla="*/ 6 h 63"/>
                  <a:gd name="T30" fmla="*/ 20 w 63"/>
                  <a:gd name="T31" fmla="*/ 2 h 63"/>
                  <a:gd name="T32" fmla="*/ 26 w 63"/>
                  <a:gd name="T33" fmla="*/ 0 h 63"/>
                  <a:gd name="T34" fmla="*/ 31 w 63"/>
                  <a:gd name="T35" fmla="*/ 0 h 63"/>
                  <a:gd name="T36" fmla="*/ 39 w 63"/>
                  <a:gd name="T37" fmla="*/ 0 h 63"/>
                  <a:gd name="T38" fmla="*/ 43 w 63"/>
                  <a:gd name="T39" fmla="*/ 2 h 63"/>
                  <a:gd name="T40" fmla="*/ 49 w 63"/>
                  <a:gd name="T41" fmla="*/ 6 h 63"/>
                  <a:gd name="T42" fmla="*/ 55 w 63"/>
                  <a:gd name="T43" fmla="*/ 10 h 63"/>
                  <a:gd name="T44" fmla="*/ 59 w 63"/>
                  <a:gd name="T45" fmla="*/ 13 h 63"/>
                  <a:gd name="T46" fmla="*/ 61 w 63"/>
                  <a:gd name="T47" fmla="*/ 19 h 63"/>
                  <a:gd name="T48" fmla="*/ 63 w 63"/>
                  <a:gd name="T49" fmla="*/ 25 h 63"/>
                  <a:gd name="T50" fmla="*/ 63 w 63"/>
                  <a:gd name="T51" fmla="*/ 31 h 63"/>
                  <a:gd name="T52" fmla="*/ 63 w 63"/>
                  <a:gd name="T53" fmla="*/ 37 h 63"/>
                  <a:gd name="T54" fmla="*/ 61 w 63"/>
                  <a:gd name="T55" fmla="*/ 43 h 63"/>
                  <a:gd name="T56" fmla="*/ 59 w 63"/>
                  <a:gd name="T57" fmla="*/ 49 h 63"/>
                  <a:gd name="T58" fmla="*/ 55 w 63"/>
                  <a:gd name="T59" fmla="*/ 55 h 63"/>
                  <a:gd name="T60" fmla="*/ 49 w 63"/>
                  <a:gd name="T61" fmla="*/ 57 h 63"/>
                  <a:gd name="T62" fmla="*/ 43 w 63"/>
                  <a:gd name="T63" fmla="*/ 61 h 63"/>
                  <a:gd name="T64" fmla="*/ 39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7"/>
                    </a:lnTo>
                    <a:lnTo>
                      <a:pt x="10" y="55"/>
                    </a:lnTo>
                    <a:lnTo>
                      <a:pt x="6" y="49"/>
                    </a:lnTo>
                    <a:lnTo>
                      <a:pt x="2" y="43"/>
                    </a:lnTo>
                    <a:lnTo>
                      <a:pt x="0" y="37"/>
                    </a:lnTo>
                    <a:lnTo>
                      <a:pt x="0" y="31"/>
                    </a:lnTo>
                    <a:lnTo>
                      <a:pt x="0" y="25"/>
                    </a:lnTo>
                    <a:lnTo>
                      <a:pt x="2" y="19"/>
                    </a:lnTo>
                    <a:lnTo>
                      <a:pt x="6" y="13"/>
                    </a:lnTo>
                    <a:lnTo>
                      <a:pt x="10" y="10"/>
                    </a:lnTo>
                    <a:lnTo>
                      <a:pt x="14" y="6"/>
                    </a:lnTo>
                    <a:lnTo>
                      <a:pt x="20" y="2"/>
                    </a:lnTo>
                    <a:lnTo>
                      <a:pt x="26" y="0"/>
                    </a:lnTo>
                    <a:lnTo>
                      <a:pt x="31" y="0"/>
                    </a:lnTo>
                    <a:lnTo>
                      <a:pt x="39" y="0"/>
                    </a:lnTo>
                    <a:lnTo>
                      <a:pt x="43" y="2"/>
                    </a:lnTo>
                    <a:lnTo>
                      <a:pt x="49" y="6"/>
                    </a:lnTo>
                    <a:lnTo>
                      <a:pt x="55" y="10"/>
                    </a:lnTo>
                    <a:lnTo>
                      <a:pt x="59" y="13"/>
                    </a:lnTo>
                    <a:lnTo>
                      <a:pt x="61" y="19"/>
                    </a:lnTo>
                    <a:lnTo>
                      <a:pt x="63" y="25"/>
                    </a:lnTo>
                    <a:lnTo>
                      <a:pt x="63" y="31"/>
                    </a:lnTo>
                    <a:lnTo>
                      <a:pt x="63" y="37"/>
                    </a:lnTo>
                    <a:lnTo>
                      <a:pt x="61" y="43"/>
                    </a:lnTo>
                    <a:lnTo>
                      <a:pt x="59" y="49"/>
                    </a:lnTo>
                    <a:lnTo>
                      <a:pt x="55" y="55"/>
                    </a:lnTo>
                    <a:lnTo>
                      <a:pt x="49" y="57"/>
                    </a:lnTo>
                    <a:lnTo>
                      <a:pt x="43"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39" name="Freeform 122"/>
              <p:cNvSpPr>
                <a:spLocks/>
              </p:cNvSpPr>
              <p:nvPr/>
            </p:nvSpPr>
            <p:spPr bwMode="auto">
              <a:xfrm>
                <a:off x="3207" y="1695"/>
                <a:ext cx="65" cy="65"/>
              </a:xfrm>
              <a:custGeom>
                <a:avLst/>
                <a:gdLst>
                  <a:gd name="T0" fmla="*/ 33 w 65"/>
                  <a:gd name="T1" fmla="*/ 0 h 65"/>
                  <a:gd name="T2" fmla="*/ 39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2 h 65"/>
                  <a:gd name="T18" fmla="*/ 65 w 65"/>
                  <a:gd name="T19" fmla="*/ 40 h 65"/>
                  <a:gd name="T20" fmla="*/ 63 w 65"/>
                  <a:gd name="T21" fmla="*/ 45 h 65"/>
                  <a:gd name="T22" fmla="*/ 59 w 65"/>
                  <a:gd name="T23" fmla="*/ 51 h 65"/>
                  <a:gd name="T24" fmla="*/ 55 w 65"/>
                  <a:gd name="T25" fmla="*/ 55 h 65"/>
                  <a:gd name="T26" fmla="*/ 51 w 65"/>
                  <a:gd name="T27" fmla="*/ 59 h 65"/>
                  <a:gd name="T28" fmla="*/ 45 w 65"/>
                  <a:gd name="T29" fmla="*/ 63 h 65"/>
                  <a:gd name="T30" fmla="*/ 39 w 65"/>
                  <a:gd name="T31" fmla="*/ 63 h 65"/>
                  <a:gd name="T32" fmla="*/ 33 w 65"/>
                  <a:gd name="T33" fmla="*/ 65 h 65"/>
                  <a:gd name="T34" fmla="*/ 27 w 65"/>
                  <a:gd name="T35" fmla="*/ 63 h 65"/>
                  <a:gd name="T36" fmla="*/ 19 w 65"/>
                  <a:gd name="T37" fmla="*/ 63 h 65"/>
                  <a:gd name="T38" fmla="*/ 16 w 65"/>
                  <a:gd name="T39" fmla="*/ 59 h 65"/>
                  <a:gd name="T40" fmla="*/ 10 w 65"/>
                  <a:gd name="T41" fmla="*/ 55 h 65"/>
                  <a:gd name="T42" fmla="*/ 6 w 65"/>
                  <a:gd name="T43" fmla="*/ 51 h 65"/>
                  <a:gd name="T44" fmla="*/ 2 w 65"/>
                  <a:gd name="T45" fmla="*/ 45 h 65"/>
                  <a:gd name="T46" fmla="*/ 2 w 65"/>
                  <a:gd name="T47" fmla="*/ 40 h 65"/>
                  <a:gd name="T48" fmla="*/ 0 w 65"/>
                  <a:gd name="T49" fmla="*/ 32 h 65"/>
                  <a:gd name="T50" fmla="*/ 2 w 65"/>
                  <a:gd name="T51" fmla="*/ 26 h 65"/>
                  <a:gd name="T52" fmla="*/ 2 w 65"/>
                  <a:gd name="T53" fmla="*/ 20 h 65"/>
                  <a:gd name="T54" fmla="*/ 6 w 65"/>
                  <a:gd name="T55" fmla="*/ 14 h 65"/>
                  <a:gd name="T56" fmla="*/ 10 w 65"/>
                  <a:gd name="T57" fmla="*/ 10 h 65"/>
                  <a:gd name="T58" fmla="*/ 16 w 65"/>
                  <a:gd name="T59" fmla="*/ 6 h 65"/>
                  <a:gd name="T60" fmla="*/ 19 w 65"/>
                  <a:gd name="T61" fmla="*/ 2 h 65"/>
                  <a:gd name="T62" fmla="*/ 27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2"/>
                    </a:lnTo>
                    <a:lnTo>
                      <a:pt x="51" y="6"/>
                    </a:lnTo>
                    <a:lnTo>
                      <a:pt x="55" y="10"/>
                    </a:lnTo>
                    <a:lnTo>
                      <a:pt x="59" y="14"/>
                    </a:lnTo>
                    <a:lnTo>
                      <a:pt x="63" y="20"/>
                    </a:lnTo>
                    <a:lnTo>
                      <a:pt x="65" y="26"/>
                    </a:lnTo>
                    <a:lnTo>
                      <a:pt x="65" y="32"/>
                    </a:lnTo>
                    <a:lnTo>
                      <a:pt x="65" y="40"/>
                    </a:lnTo>
                    <a:lnTo>
                      <a:pt x="63" y="45"/>
                    </a:lnTo>
                    <a:lnTo>
                      <a:pt x="59" y="51"/>
                    </a:lnTo>
                    <a:lnTo>
                      <a:pt x="55" y="55"/>
                    </a:lnTo>
                    <a:lnTo>
                      <a:pt x="51" y="59"/>
                    </a:lnTo>
                    <a:lnTo>
                      <a:pt x="45" y="63"/>
                    </a:lnTo>
                    <a:lnTo>
                      <a:pt x="39" y="63"/>
                    </a:lnTo>
                    <a:lnTo>
                      <a:pt x="33" y="65"/>
                    </a:lnTo>
                    <a:lnTo>
                      <a:pt x="27" y="63"/>
                    </a:lnTo>
                    <a:lnTo>
                      <a:pt x="19" y="63"/>
                    </a:lnTo>
                    <a:lnTo>
                      <a:pt x="16" y="59"/>
                    </a:lnTo>
                    <a:lnTo>
                      <a:pt x="10" y="55"/>
                    </a:lnTo>
                    <a:lnTo>
                      <a:pt x="6" y="51"/>
                    </a:lnTo>
                    <a:lnTo>
                      <a:pt x="2" y="45"/>
                    </a:lnTo>
                    <a:lnTo>
                      <a:pt x="2" y="40"/>
                    </a:lnTo>
                    <a:lnTo>
                      <a:pt x="0" y="32"/>
                    </a:lnTo>
                    <a:lnTo>
                      <a:pt x="2" y="26"/>
                    </a:lnTo>
                    <a:lnTo>
                      <a:pt x="2" y="20"/>
                    </a:lnTo>
                    <a:lnTo>
                      <a:pt x="6" y="14"/>
                    </a:lnTo>
                    <a:lnTo>
                      <a:pt x="10" y="10"/>
                    </a:lnTo>
                    <a:lnTo>
                      <a:pt x="16" y="6"/>
                    </a:lnTo>
                    <a:lnTo>
                      <a:pt x="19" y="2"/>
                    </a:lnTo>
                    <a:lnTo>
                      <a:pt x="27" y="2"/>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0" name="Freeform 123"/>
              <p:cNvSpPr>
                <a:spLocks/>
              </p:cNvSpPr>
              <p:nvPr/>
            </p:nvSpPr>
            <p:spPr bwMode="auto">
              <a:xfrm>
                <a:off x="3207" y="1695"/>
                <a:ext cx="65" cy="65"/>
              </a:xfrm>
              <a:custGeom>
                <a:avLst/>
                <a:gdLst>
                  <a:gd name="T0" fmla="*/ 33 w 65"/>
                  <a:gd name="T1" fmla="*/ 0 h 65"/>
                  <a:gd name="T2" fmla="*/ 33 w 65"/>
                  <a:gd name="T3" fmla="*/ 0 h 65"/>
                  <a:gd name="T4" fmla="*/ 39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2 h 65"/>
                  <a:gd name="T20" fmla="*/ 65 w 65"/>
                  <a:gd name="T21" fmla="*/ 40 h 65"/>
                  <a:gd name="T22" fmla="*/ 63 w 65"/>
                  <a:gd name="T23" fmla="*/ 45 h 65"/>
                  <a:gd name="T24" fmla="*/ 59 w 65"/>
                  <a:gd name="T25" fmla="*/ 51 h 65"/>
                  <a:gd name="T26" fmla="*/ 55 w 65"/>
                  <a:gd name="T27" fmla="*/ 55 h 65"/>
                  <a:gd name="T28" fmla="*/ 51 w 65"/>
                  <a:gd name="T29" fmla="*/ 59 h 65"/>
                  <a:gd name="T30" fmla="*/ 45 w 65"/>
                  <a:gd name="T31" fmla="*/ 63 h 65"/>
                  <a:gd name="T32" fmla="*/ 39 w 65"/>
                  <a:gd name="T33" fmla="*/ 63 h 65"/>
                  <a:gd name="T34" fmla="*/ 33 w 65"/>
                  <a:gd name="T35" fmla="*/ 65 h 65"/>
                  <a:gd name="T36" fmla="*/ 27 w 65"/>
                  <a:gd name="T37" fmla="*/ 63 h 65"/>
                  <a:gd name="T38" fmla="*/ 19 w 65"/>
                  <a:gd name="T39" fmla="*/ 63 h 65"/>
                  <a:gd name="T40" fmla="*/ 16 w 65"/>
                  <a:gd name="T41" fmla="*/ 59 h 65"/>
                  <a:gd name="T42" fmla="*/ 10 w 65"/>
                  <a:gd name="T43" fmla="*/ 55 h 65"/>
                  <a:gd name="T44" fmla="*/ 6 w 65"/>
                  <a:gd name="T45" fmla="*/ 51 h 65"/>
                  <a:gd name="T46" fmla="*/ 2 w 65"/>
                  <a:gd name="T47" fmla="*/ 45 h 65"/>
                  <a:gd name="T48" fmla="*/ 2 w 65"/>
                  <a:gd name="T49" fmla="*/ 40 h 65"/>
                  <a:gd name="T50" fmla="*/ 0 w 65"/>
                  <a:gd name="T51" fmla="*/ 32 h 65"/>
                  <a:gd name="T52" fmla="*/ 2 w 65"/>
                  <a:gd name="T53" fmla="*/ 26 h 65"/>
                  <a:gd name="T54" fmla="*/ 2 w 65"/>
                  <a:gd name="T55" fmla="*/ 20 h 65"/>
                  <a:gd name="T56" fmla="*/ 6 w 65"/>
                  <a:gd name="T57" fmla="*/ 14 h 65"/>
                  <a:gd name="T58" fmla="*/ 10 w 65"/>
                  <a:gd name="T59" fmla="*/ 10 h 65"/>
                  <a:gd name="T60" fmla="*/ 16 w 65"/>
                  <a:gd name="T61" fmla="*/ 6 h 65"/>
                  <a:gd name="T62" fmla="*/ 19 w 65"/>
                  <a:gd name="T63" fmla="*/ 2 h 65"/>
                  <a:gd name="T64" fmla="*/ 27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2"/>
                    </a:lnTo>
                    <a:lnTo>
                      <a:pt x="51" y="6"/>
                    </a:lnTo>
                    <a:lnTo>
                      <a:pt x="55" y="10"/>
                    </a:lnTo>
                    <a:lnTo>
                      <a:pt x="59" y="14"/>
                    </a:lnTo>
                    <a:lnTo>
                      <a:pt x="63" y="20"/>
                    </a:lnTo>
                    <a:lnTo>
                      <a:pt x="65" y="26"/>
                    </a:lnTo>
                    <a:lnTo>
                      <a:pt x="65" y="32"/>
                    </a:lnTo>
                    <a:lnTo>
                      <a:pt x="65" y="40"/>
                    </a:lnTo>
                    <a:lnTo>
                      <a:pt x="63" y="45"/>
                    </a:lnTo>
                    <a:lnTo>
                      <a:pt x="59" y="51"/>
                    </a:lnTo>
                    <a:lnTo>
                      <a:pt x="55" y="55"/>
                    </a:lnTo>
                    <a:lnTo>
                      <a:pt x="51" y="59"/>
                    </a:lnTo>
                    <a:lnTo>
                      <a:pt x="45" y="63"/>
                    </a:lnTo>
                    <a:lnTo>
                      <a:pt x="39" y="63"/>
                    </a:lnTo>
                    <a:lnTo>
                      <a:pt x="33" y="65"/>
                    </a:lnTo>
                    <a:lnTo>
                      <a:pt x="27" y="63"/>
                    </a:lnTo>
                    <a:lnTo>
                      <a:pt x="19" y="63"/>
                    </a:lnTo>
                    <a:lnTo>
                      <a:pt x="16" y="59"/>
                    </a:lnTo>
                    <a:lnTo>
                      <a:pt x="10" y="55"/>
                    </a:lnTo>
                    <a:lnTo>
                      <a:pt x="6" y="51"/>
                    </a:lnTo>
                    <a:lnTo>
                      <a:pt x="2" y="45"/>
                    </a:lnTo>
                    <a:lnTo>
                      <a:pt x="2" y="40"/>
                    </a:lnTo>
                    <a:lnTo>
                      <a:pt x="0" y="32"/>
                    </a:lnTo>
                    <a:lnTo>
                      <a:pt x="2" y="26"/>
                    </a:lnTo>
                    <a:lnTo>
                      <a:pt x="2" y="20"/>
                    </a:lnTo>
                    <a:lnTo>
                      <a:pt x="6" y="14"/>
                    </a:lnTo>
                    <a:lnTo>
                      <a:pt x="10" y="10"/>
                    </a:lnTo>
                    <a:lnTo>
                      <a:pt x="16" y="6"/>
                    </a:lnTo>
                    <a:lnTo>
                      <a:pt x="19" y="2"/>
                    </a:lnTo>
                    <a:lnTo>
                      <a:pt x="27"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1" name="Freeform 124"/>
              <p:cNvSpPr>
                <a:spLocks/>
              </p:cNvSpPr>
              <p:nvPr/>
            </p:nvSpPr>
            <p:spPr bwMode="auto">
              <a:xfrm>
                <a:off x="3232" y="1748"/>
                <a:ext cx="63" cy="65"/>
              </a:xfrm>
              <a:custGeom>
                <a:avLst/>
                <a:gdLst>
                  <a:gd name="T0" fmla="*/ 32 w 63"/>
                  <a:gd name="T1" fmla="*/ 65 h 65"/>
                  <a:gd name="T2" fmla="*/ 26 w 63"/>
                  <a:gd name="T3" fmla="*/ 63 h 65"/>
                  <a:gd name="T4" fmla="*/ 20 w 63"/>
                  <a:gd name="T5" fmla="*/ 63 h 65"/>
                  <a:gd name="T6" fmla="*/ 14 w 63"/>
                  <a:gd name="T7" fmla="*/ 59 h 65"/>
                  <a:gd name="T8" fmla="*/ 10 w 63"/>
                  <a:gd name="T9" fmla="*/ 55 h 65"/>
                  <a:gd name="T10" fmla="*/ 6 w 63"/>
                  <a:gd name="T11" fmla="*/ 50 h 65"/>
                  <a:gd name="T12" fmla="*/ 2 w 63"/>
                  <a:gd name="T13" fmla="*/ 46 h 65"/>
                  <a:gd name="T14" fmla="*/ 0 w 63"/>
                  <a:gd name="T15" fmla="*/ 40 h 65"/>
                  <a:gd name="T16" fmla="*/ 0 w 63"/>
                  <a:gd name="T17" fmla="*/ 32 h 65"/>
                  <a:gd name="T18" fmla="*/ 0 w 63"/>
                  <a:gd name="T19" fmla="*/ 26 h 65"/>
                  <a:gd name="T20" fmla="*/ 2 w 63"/>
                  <a:gd name="T21" fmla="*/ 20 h 65"/>
                  <a:gd name="T22" fmla="*/ 6 w 63"/>
                  <a:gd name="T23" fmla="*/ 14 h 65"/>
                  <a:gd name="T24" fmla="*/ 10 w 63"/>
                  <a:gd name="T25" fmla="*/ 10 h 65"/>
                  <a:gd name="T26" fmla="*/ 14 w 63"/>
                  <a:gd name="T27" fmla="*/ 6 h 65"/>
                  <a:gd name="T28" fmla="*/ 20 w 63"/>
                  <a:gd name="T29" fmla="*/ 2 h 65"/>
                  <a:gd name="T30" fmla="*/ 26 w 63"/>
                  <a:gd name="T31" fmla="*/ 0 h 65"/>
                  <a:gd name="T32" fmla="*/ 32 w 63"/>
                  <a:gd name="T33" fmla="*/ 0 h 65"/>
                  <a:gd name="T34" fmla="*/ 40 w 63"/>
                  <a:gd name="T35" fmla="*/ 0 h 65"/>
                  <a:gd name="T36" fmla="*/ 44 w 63"/>
                  <a:gd name="T37" fmla="*/ 2 h 65"/>
                  <a:gd name="T38" fmla="*/ 50 w 63"/>
                  <a:gd name="T39" fmla="*/ 6 h 65"/>
                  <a:gd name="T40" fmla="*/ 56 w 63"/>
                  <a:gd name="T41" fmla="*/ 10 h 65"/>
                  <a:gd name="T42" fmla="*/ 59 w 63"/>
                  <a:gd name="T43" fmla="*/ 14 h 65"/>
                  <a:gd name="T44" fmla="*/ 61 w 63"/>
                  <a:gd name="T45" fmla="*/ 20 h 65"/>
                  <a:gd name="T46" fmla="*/ 63 w 63"/>
                  <a:gd name="T47" fmla="*/ 26 h 65"/>
                  <a:gd name="T48" fmla="*/ 63 w 63"/>
                  <a:gd name="T49" fmla="*/ 32 h 65"/>
                  <a:gd name="T50" fmla="*/ 63 w 63"/>
                  <a:gd name="T51" fmla="*/ 40 h 65"/>
                  <a:gd name="T52" fmla="*/ 61 w 63"/>
                  <a:gd name="T53" fmla="*/ 46 h 65"/>
                  <a:gd name="T54" fmla="*/ 59 w 63"/>
                  <a:gd name="T55" fmla="*/ 50 h 65"/>
                  <a:gd name="T56" fmla="*/ 56 w 63"/>
                  <a:gd name="T57" fmla="*/ 55 h 65"/>
                  <a:gd name="T58" fmla="*/ 50 w 63"/>
                  <a:gd name="T59" fmla="*/ 59 h 65"/>
                  <a:gd name="T60" fmla="*/ 44 w 63"/>
                  <a:gd name="T61" fmla="*/ 63 h 65"/>
                  <a:gd name="T62" fmla="*/ 40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20" y="63"/>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6" y="10"/>
                    </a:lnTo>
                    <a:lnTo>
                      <a:pt x="59" y="14"/>
                    </a:lnTo>
                    <a:lnTo>
                      <a:pt x="61" y="20"/>
                    </a:lnTo>
                    <a:lnTo>
                      <a:pt x="63" y="26"/>
                    </a:lnTo>
                    <a:lnTo>
                      <a:pt x="63" y="32"/>
                    </a:lnTo>
                    <a:lnTo>
                      <a:pt x="63" y="40"/>
                    </a:lnTo>
                    <a:lnTo>
                      <a:pt x="61" y="46"/>
                    </a:lnTo>
                    <a:lnTo>
                      <a:pt x="59" y="50"/>
                    </a:lnTo>
                    <a:lnTo>
                      <a:pt x="56" y="55"/>
                    </a:lnTo>
                    <a:lnTo>
                      <a:pt x="50" y="59"/>
                    </a:lnTo>
                    <a:lnTo>
                      <a:pt x="44" y="63"/>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2" name="Freeform 125"/>
              <p:cNvSpPr>
                <a:spLocks/>
              </p:cNvSpPr>
              <p:nvPr/>
            </p:nvSpPr>
            <p:spPr bwMode="auto">
              <a:xfrm>
                <a:off x="3232" y="1748"/>
                <a:ext cx="63" cy="65"/>
              </a:xfrm>
              <a:custGeom>
                <a:avLst/>
                <a:gdLst>
                  <a:gd name="T0" fmla="*/ 32 w 63"/>
                  <a:gd name="T1" fmla="*/ 65 h 65"/>
                  <a:gd name="T2" fmla="*/ 32 w 63"/>
                  <a:gd name="T3" fmla="*/ 65 h 65"/>
                  <a:gd name="T4" fmla="*/ 26 w 63"/>
                  <a:gd name="T5" fmla="*/ 63 h 65"/>
                  <a:gd name="T6" fmla="*/ 20 w 63"/>
                  <a:gd name="T7" fmla="*/ 63 h 65"/>
                  <a:gd name="T8" fmla="*/ 14 w 63"/>
                  <a:gd name="T9" fmla="*/ 59 h 65"/>
                  <a:gd name="T10" fmla="*/ 10 w 63"/>
                  <a:gd name="T11" fmla="*/ 55 h 65"/>
                  <a:gd name="T12" fmla="*/ 6 w 63"/>
                  <a:gd name="T13" fmla="*/ 50 h 65"/>
                  <a:gd name="T14" fmla="*/ 2 w 63"/>
                  <a:gd name="T15" fmla="*/ 46 h 65"/>
                  <a:gd name="T16" fmla="*/ 0 w 63"/>
                  <a:gd name="T17" fmla="*/ 40 h 65"/>
                  <a:gd name="T18" fmla="*/ 0 w 63"/>
                  <a:gd name="T19" fmla="*/ 32 h 65"/>
                  <a:gd name="T20" fmla="*/ 0 w 63"/>
                  <a:gd name="T21" fmla="*/ 26 h 65"/>
                  <a:gd name="T22" fmla="*/ 2 w 63"/>
                  <a:gd name="T23" fmla="*/ 20 h 65"/>
                  <a:gd name="T24" fmla="*/ 6 w 63"/>
                  <a:gd name="T25" fmla="*/ 14 h 65"/>
                  <a:gd name="T26" fmla="*/ 10 w 63"/>
                  <a:gd name="T27" fmla="*/ 10 h 65"/>
                  <a:gd name="T28" fmla="*/ 14 w 63"/>
                  <a:gd name="T29" fmla="*/ 6 h 65"/>
                  <a:gd name="T30" fmla="*/ 20 w 63"/>
                  <a:gd name="T31" fmla="*/ 2 h 65"/>
                  <a:gd name="T32" fmla="*/ 26 w 63"/>
                  <a:gd name="T33" fmla="*/ 0 h 65"/>
                  <a:gd name="T34" fmla="*/ 32 w 63"/>
                  <a:gd name="T35" fmla="*/ 0 h 65"/>
                  <a:gd name="T36" fmla="*/ 40 w 63"/>
                  <a:gd name="T37" fmla="*/ 0 h 65"/>
                  <a:gd name="T38" fmla="*/ 44 w 63"/>
                  <a:gd name="T39" fmla="*/ 2 h 65"/>
                  <a:gd name="T40" fmla="*/ 50 w 63"/>
                  <a:gd name="T41" fmla="*/ 6 h 65"/>
                  <a:gd name="T42" fmla="*/ 56 w 63"/>
                  <a:gd name="T43" fmla="*/ 10 h 65"/>
                  <a:gd name="T44" fmla="*/ 59 w 63"/>
                  <a:gd name="T45" fmla="*/ 14 h 65"/>
                  <a:gd name="T46" fmla="*/ 61 w 63"/>
                  <a:gd name="T47" fmla="*/ 20 h 65"/>
                  <a:gd name="T48" fmla="*/ 63 w 63"/>
                  <a:gd name="T49" fmla="*/ 26 h 65"/>
                  <a:gd name="T50" fmla="*/ 63 w 63"/>
                  <a:gd name="T51" fmla="*/ 32 h 65"/>
                  <a:gd name="T52" fmla="*/ 63 w 63"/>
                  <a:gd name="T53" fmla="*/ 40 h 65"/>
                  <a:gd name="T54" fmla="*/ 61 w 63"/>
                  <a:gd name="T55" fmla="*/ 46 h 65"/>
                  <a:gd name="T56" fmla="*/ 59 w 63"/>
                  <a:gd name="T57" fmla="*/ 50 h 65"/>
                  <a:gd name="T58" fmla="*/ 56 w 63"/>
                  <a:gd name="T59" fmla="*/ 55 h 65"/>
                  <a:gd name="T60" fmla="*/ 50 w 63"/>
                  <a:gd name="T61" fmla="*/ 59 h 65"/>
                  <a:gd name="T62" fmla="*/ 44 w 63"/>
                  <a:gd name="T63" fmla="*/ 63 h 65"/>
                  <a:gd name="T64" fmla="*/ 40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20" y="63"/>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6" y="10"/>
                    </a:lnTo>
                    <a:lnTo>
                      <a:pt x="59" y="14"/>
                    </a:lnTo>
                    <a:lnTo>
                      <a:pt x="61" y="20"/>
                    </a:lnTo>
                    <a:lnTo>
                      <a:pt x="63" y="26"/>
                    </a:lnTo>
                    <a:lnTo>
                      <a:pt x="63" y="32"/>
                    </a:lnTo>
                    <a:lnTo>
                      <a:pt x="63" y="40"/>
                    </a:lnTo>
                    <a:lnTo>
                      <a:pt x="61" y="46"/>
                    </a:lnTo>
                    <a:lnTo>
                      <a:pt x="59" y="50"/>
                    </a:lnTo>
                    <a:lnTo>
                      <a:pt x="56" y="55"/>
                    </a:lnTo>
                    <a:lnTo>
                      <a:pt x="50" y="59"/>
                    </a:lnTo>
                    <a:lnTo>
                      <a:pt x="44" y="63"/>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3" name="Freeform 126"/>
              <p:cNvSpPr>
                <a:spLocks/>
              </p:cNvSpPr>
              <p:nvPr/>
            </p:nvSpPr>
            <p:spPr bwMode="auto">
              <a:xfrm>
                <a:off x="3240" y="1654"/>
                <a:ext cx="65" cy="63"/>
              </a:xfrm>
              <a:custGeom>
                <a:avLst/>
                <a:gdLst>
                  <a:gd name="T0" fmla="*/ 32 w 65"/>
                  <a:gd name="T1" fmla="*/ 63 h 63"/>
                  <a:gd name="T2" fmla="*/ 26 w 65"/>
                  <a:gd name="T3" fmla="*/ 63 h 63"/>
                  <a:gd name="T4" fmla="*/ 20 w 65"/>
                  <a:gd name="T5" fmla="*/ 61 h 63"/>
                  <a:gd name="T6" fmla="*/ 14 w 65"/>
                  <a:gd name="T7" fmla="*/ 57 h 63"/>
                  <a:gd name="T8" fmla="*/ 10 w 65"/>
                  <a:gd name="T9" fmla="*/ 53 h 63"/>
                  <a:gd name="T10" fmla="*/ 6 w 65"/>
                  <a:gd name="T11" fmla="*/ 49 h 63"/>
                  <a:gd name="T12" fmla="*/ 2 w 65"/>
                  <a:gd name="T13" fmla="*/ 43 h 63"/>
                  <a:gd name="T14" fmla="*/ 0 w 65"/>
                  <a:gd name="T15" fmla="*/ 37 h 63"/>
                  <a:gd name="T16" fmla="*/ 0 w 65"/>
                  <a:gd name="T17" fmla="*/ 31 h 63"/>
                  <a:gd name="T18" fmla="*/ 0 w 65"/>
                  <a:gd name="T19" fmla="*/ 25 h 63"/>
                  <a:gd name="T20" fmla="*/ 2 w 65"/>
                  <a:gd name="T21" fmla="*/ 19 h 63"/>
                  <a:gd name="T22" fmla="*/ 6 w 65"/>
                  <a:gd name="T23" fmla="*/ 14 h 63"/>
                  <a:gd name="T24" fmla="*/ 10 w 65"/>
                  <a:gd name="T25" fmla="*/ 10 h 63"/>
                  <a:gd name="T26" fmla="*/ 14 w 65"/>
                  <a:gd name="T27" fmla="*/ 4 h 63"/>
                  <a:gd name="T28" fmla="*/ 20 w 65"/>
                  <a:gd name="T29" fmla="*/ 2 h 63"/>
                  <a:gd name="T30" fmla="*/ 26 w 65"/>
                  <a:gd name="T31" fmla="*/ 0 h 63"/>
                  <a:gd name="T32" fmla="*/ 32 w 65"/>
                  <a:gd name="T33" fmla="*/ 0 h 63"/>
                  <a:gd name="T34" fmla="*/ 40 w 65"/>
                  <a:gd name="T35" fmla="*/ 0 h 63"/>
                  <a:gd name="T36" fmla="*/ 46 w 65"/>
                  <a:gd name="T37" fmla="*/ 2 h 63"/>
                  <a:gd name="T38" fmla="*/ 51 w 65"/>
                  <a:gd name="T39" fmla="*/ 4 h 63"/>
                  <a:gd name="T40" fmla="*/ 55 w 65"/>
                  <a:gd name="T41" fmla="*/ 10 h 63"/>
                  <a:gd name="T42" fmla="*/ 59 w 65"/>
                  <a:gd name="T43" fmla="*/ 14 h 63"/>
                  <a:gd name="T44" fmla="*/ 63 w 65"/>
                  <a:gd name="T45" fmla="*/ 19 h 63"/>
                  <a:gd name="T46" fmla="*/ 63 w 65"/>
                  <a:gd name="T47" fmla="*/ 25 h 63"/>
                  <a:gd name="T48" fmla="*/ 65 w 65"/>
                  <a:gd name="T49" fmla="*/ 31 h 63"/>
                  <a:gd name="T50" fmla="*/ 63 w 65"/>
                  <a:gd name="T51" fmla="*/ 37 h 63"/>
                  <a:gd name="T52" fmla="*/ 63 w 65"/>
                  <a:gd name="T53" fmla="*/ 43 h 63"/>
                  <a:gd name="T54" fmla="*/ 59 w 65"/>
                  <a:gd name="T55" fmla="*/ 49 h 63"/>
                  <a:gd name="T56" fmla="*/ 55 w 65"/>
                  <a:gd name="T57" fmla="*/ 53 h 63"/>
                  <a:gd name="T58" fmla="*/ 51 w 65"/>
                  <a:gd name="T59" fmla="*/ 57 h 63"/>
                  <a:gd name="T60" fmla="*/ 46 w 65"/>
                  <a:gd name="T61" fmla="*/ 61 h 63"/>
                  <a:gd name="T62" fmla="*/ 40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7"/>
                    </a:lnTo>
                    <a:lnTo>
                      <a:pt x="10" y="53"/>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lnTo>
                      <a:pt x="40" y="0"/>
                    </a:lnTo>
                    <a:lnTo>
                      <a:pt x="46" y="2"/>
                    </a:lnTo>
                    <a:lnTo>
                      <a:pt x="51" y="4"/>
                    </a:lnTo>
                    <a:lnTo>
                      <a:pt x="55" y="10"/>
                    </a:lnTo>
                    <a:lnTo>
                      <a:pt x="59" y="14"/>
                    </a:lnTo>
                    <a:lnTo>
                      <a:pt x="63" y="19"/>
                    </a:lnTo>
                    <a:lnTo>
                      <a:pt x="63" y="25"/>
                    </a:lnTo>
                    <a:lnTo>
                      <a:pt x="65" y="31"/>
                    </a:lnTo>
                    <a:lnTo>
                      <a:pt x="63" y="37"/>
                    </a:lnTo>
                    <a:lnTo>
                      <a:pt x="63" y="43"/>
                    </a:lnTo>
                    <a:lnTo>
                      <a:pt x="59" y="49"/>
                    </a:lnTo>
                    <a:lnTo>
                      <a:pt x="55" y="53"/>
                    </a:lnTo>
                    <a:lnTo>
                      <a:pt x="51" y="57"/>
                    </a:lnTo>
                    <a:lnTo>
                      <a:pt x="46" y="61"/>
                    </a:lnTo>
                    <a:lnTo>
                      <a:pt x="40"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4" name="Freeform 127"/>
              <p:cNvSpPr>
                <a:spLocks/>
              </p:cNvSpPr>
              <p:nvPr/>
            </p:nvSpPr>
            <p:spPr bwMode="auto">
              <a:xfrm>
                <a:off x="3240" y="1654"/>
                <a:ext cx="65" cy="63"/>
              </a:xfrm>
              <a:custGeom>
                <a:avLst/>
                <a:gdLst>
                  <a:gd name="T0" fmla="*/ 32 w 65"/>
                  <a:gd name="T1" fmla="*/ 63 h 63"/>
                  <a:gd name="T2" fmla="*/ 32 w 65"/>
                  <a:gd name="T3" fmla="*/ 63 h 63"/>
                  <a:gd name="T4" fmla="*/ 26 w 65"/>
                  <a:gd name="T5" fmla="*/ 63 h 63"/>
                  <a:gd name="T6" fmla="*/ 20 w 65"/>
                  <a:gd name="T7" fmla="*/ 61 h 63"/>
                  <a:gd name="T8" fmla="*/ 14 w 65"/>
                  <a:gd name="T9" fmla="*/ 57 h 63"/>
                  <a:gd name="T10" fmla="*/ 10 w 65"/>
                  <a:gd name="T11" fmla="*/ 53 h 63"/>
                  <a:gd name="T12" fmla="*/ 6 w 65"/>
                  <a:gd name="T13" fmla="*/ 49 h 63"/>
                  <a:gd name="T14" fmla="*/ 2 w 65"/>
                  <a:gd name="T15" fmla="*/ 43 h 63"/>
                  <a:gd name="T16" fmla="*/ 0 w 65"/>
                  <a:gd name="T17" fmla="*/ 37 h 63"/>
                  <a:gd name="T18" fmla="*/ 0 w 65"/>
                  <a:gd name="T19" fmla="*/ 31 h 63"/>
                  <a:gd name="T20" fmla="*/ 0 w 65"/>
                  <a:gd name="T21" fmla="*/ 25 h 63"/>
                  <a:gd name="T22" fmla="*/ 2 w 65"/>
                  <a:gd name="T23" fmla="*/ 19 h 63"/>
                  <a:gd name="T24" fmla="*/ 6 w 65"/>
                  <a:gd name="T25" fmla="*/ 14 h 63"/>
                  <a:gd name="T26" fmla="*/ 10 w 65"/>
                  <a:gd name="T27" fmla="*/ 10 h 63"/>
                  <a:gd name="T28" fmla="*/ 14 w 65"/>
                  <a:gd name="T29" fmla="*/ 4 h 63"/>
                  <a:gd name="T30" fmla="*/ 20 w 65"/>
                  <a:gd name="T31" fmla="*/ 2 h 63"/>
                  <a:gd name="T32" fmla="*/ 26 w 65"/>
                  <a:gd name="T33" fmla="*/ 0 h 63"/>
                  <a:gd name="T34" fmla="*/ 32 w 65"/>
                  <a:gd name="T35" fmla="*/ 0 h 63"/>
                  <a:gd name="T36" fmla="*/ 40 w 65"/>
                  <a:gd name="T37" fmla="*/ 0 h 63"/>
                  <a:gd name="T38" fmla="*/ 46 w 65"/>
                  <a:gd name="T39" fmla="*/ 2 h 63"/>
                  <a:gd name="T40" fmla="*/ 51 w 65"/>
                  <a:gd name="T41" fmla="*/ 4 h 63"/>
                  <a:gd name="T42" fmla="*/ 55 w 65"/>
                  <a:gd name="T43" fmla="*/ 10 h 63"/>
                  <a:gd name="T44" fmla="*/ 59 w 65"/>
                  <a:gd name="T45" fmla="*/ 14 h 63"/>
                  <a:gd name="T46" fmla="*/ 63 w 65"/>
                  <a:gd name="T47" fmla="*/ 19 h 63"/>
                  <a:gd name="T48" fmla="*/ 63 w 65"/>
                  <a:gd name="T49" fmla="*/ 25 h 63"/>
                  <a:gd name="T50" fmla="*/ 65 w 65"/>
                  <a:gd name="T51" fmla="*/ 31 h 63"/>
                  <a:gd name="T52" fmla="*/ 63 w 65"/>
                  <a:gd name="T53" fmla="*/ 37 h 63"/>
                  <a:gd name="T54" fmla="*/ 63 w 65"/>
                  <a:gd name="T55" fmla="*/ 43 h 63"/>
                  <a:gd name="T56" fmla="*/ 59 w 65"/>
                  <a:gd name="T57" fmla="*/ 49 h 63"/>
                  <a:gd name="T58" fmla="*/ 55 w 65"/>
                  <a:gd name="T59" fmla="*/ 53 h 63"/>
                  <a:gd name="T60" fmla="*/ 51 w 65"/>
                  <a:gd name="T61" fmla="*/ 57 h 63"/>
                  <a:gd name="T62" fmla="*/ 46 w 65"/>
                  <a:gd name="T63" fmla="*/ 61 h 63"/>
                  <a:gd name="T64" fmla="*/ 40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7"/>
                    </a:lnTo>
                    <a:lnTo>
                      <a:pt x="10" y="53"/>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lnTo>
                      <a:pt x="40" y="0"/>
                    </a:lnTo>
                    <a:lnTo>
                      <a:pt x="46" y="2"/>
                    </a:lnTo>
                    <a:lnTo>
                      <a:pt x="51" y="4"/>
                    </a:lnTo>
                    <a:lnTo>
                      <a:pt x="55" y="10"/>
                    </a:lnTo>
                    <a:lnTo>
                      <a:pt x="59" y="14"/>
                    </a:lnTo>
                    <a:lnTo>
                      <a:pt x="63" y="19"/>
                    </a:lnTo>
                    <a:lnTo>
                      <a:pt x="63" y="25"/>
                    </a:lnTo>
                    <a:lnTo>
                      <a:pt x="65" y="31"/>
                    </a:lnTo>
                    <a:lnTo>
                      <a:pt x="63" y="37"/>
                    </a:lnTo>
                    <a:lnTo>
                      <a:pt x="63" y="43"/>
                    </a:lnTo>
                    <a:lnTo>
                      <a:pt x="59" y="49"/>
                    </a:lnTo>
                    <a:lnTo>
                      <a:pt x="55" y="53"/>
                    </a:lnTo>
                    <a:lnTo>
                      <a:pt x="51" y="57"/>
                    </a:lnTo>
                    <a:lnTo>
                      <a:pt x="46" y="61"/>
                    </a:lnTo>
                    <a:lnTo>
                      <a:pt x="40"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5" name="Freeform 128"/>
              <p:cNvSpPr>
                <a:spLocks/>
              </p:cNvSpPr>
              <p:nvPr/>
            </p:nvSpPr>
            <p:spPr bwMode="auto">
              <a:xfrm>
                <a:off x="3289" y="1707"/>
                <a:ext cx="63" cy="65"/>
              </a:xfrm>
              <a:custGeom>
                <a:avLst/>
                <a:gdLst>
                  <a:gd name="T0" fmla="*/ 32 w 63"/>
                  <a:gd name="T1" fmla="*/ 0 h 65"/>
                  <a:gd name="T2" fmla="*/ 38 w 63"/>
                  <a:gd name="T3" fmla="*/ 2 h 65"/>
                  <a:gd name="T4" fmla="*/ 44 w 63"/>
                  <a:gd name="T5" fmla="*/ 2 h 65"/>
                  <a:gd name="T6" fmla="*/ 50 w 63"/>
                  <a:gd name="T7" fmla="*/ 6 h 65"/>
                  <a:gd name="T8" fmla="*/ 56 w 63"/>
                  <a:gd name="T9" fmla="*/ 10 h 65"/>
                  <a:gd name="T10" fmla="*/ 58 w 63"/>
                  <a:gd name="T11" fmla="*/ 14 h 65"/>
                  <a:gd name="T12" fmla="*/ 62 w 63"/>
                  <a:gd name="T13" fmla="*/ 20 h 65"/>
                  <a:gd name="T14" fmla="*/ 63 w 63"/>
                  <a:gd name="T15" fmla="*/ 26 h 65"/>
                  <a:gd name="T16" fmla="*/ 63 w 63"/>
                  <a:gd name="T17" fmla="*/ 31 h 65"/>
                  <a:gd name="T18" fmla="*/ 63 w 63"/>
                  <a:gd name="T19" fmla="*/ 39 h 65"/>
                  <a:gd name="T20" fmla="*/ 62 w 63"/>
                  <a:gd name="T21" fmla="*/ 45 h 65"/>
                  <a:gd name="T22" fmla="*/ 58 w 63"/>
                  <a:gd name="T23" fmla="*/ 51 h 65"/>
                  <a:gd name="T24" fmla="*/ 56 w 63"/>
                  <a:gd name="T25" fmla="*/ 55 h 65"/>
                  <a:gd name="T26" fmla="*/ 50 w 63"/>
                  <a:gd name="T27" fmla="*/ 59 h 65"/>
                  <a:gd name="T28" fmla="*/ 44 w 63"/>
                  <a:gd name="T29" fmla="*/ 61 h 65"/>
                  <a:gd name="T30" fmla="*/ 38 w 63"/>
                  <a:gd name="T31" fmla="*/ 63 h 65"/>
                  <a:gd name="T32" fmla="*/ 32 w 63"/>
                  <a:gd name="T33" fmla="*/ 65 h 65"/>
                  <a:gd name="T34" fmla="*/ 26 w 63"/>
                  <a:gd name="T35" fmla="*/ 63 h 65"/>
                  <a:gd name="T36" fmla="*/ 20 w 63"/>
                  <a:gd name="T37" fmla="*/ 61 h 65"/>
                  <a:gd name="T38" fmla="*/ 14 w 63"/>
                  <a:gd name="T39" fmla="*/ 59 h 65"/>
                  <a:gd name="T40" fmla="*/ 8 w 63"/>
                  <a:gd name="T41" fmla="*/ 55 h 65"/>
                  <a:gd name="T42" fmla="*/ 6 w 63"/>
                  <a:gd name="T43" fmla="*/ 51 h 65"/>
                  <a:gd name="T44" fmla="*/ 2 w 63"/>
                  <a:gd name="T45" fmla="*/ 45 h 65"/>
                  <a:gd name="T46" fmla="*/ 0 w 63"/>
                  <a:gd name="T47" fmla="*/ 39 h 65"/>
                  <a:gd name="T48" fmla="*/ 0 w 63"/>
                  <a:gd name="T49" fmla="*/ 31 h 65"/>
                  <a:gd name="T50" fmla="*/ 0 w 63"/>
                  <a:gd name="T51" fmla="*/ 26 h 65"/>
                  <a:gd name="T52" fmla="*/ 2 w 63"/>
                  <a:gd name="T53" fmla="*/ 20 h 65"/>
                  <a:gd name="T54" fmla="*/ 6 w 63"/>
                  <a:gd name="T55" fmla="*/ 14 h 65"/>
                  <a:gd name="T56" fmla="*/ 8 w 63"/>
                  <a:gd name="T57" fmla="*/ 10 h 65"/>
                  <a:gd name="T58" fmla="*/ 14 w 63"/>
                  <a:gd name="T59" fmla="*/ 6 h 65"/>
                  <a:gd name="T60" fmla="*/ 20 w 63"/>
                  <a:gd name="T61" fmla="*/ 2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2"/>
                    </a:lnTo>
                    <a:lnTo>
                      <a:pt x="50" y="6"/>
                    </a:lnTo>
                    <a:lnTo>
                      <a:pt x="56" y="10"/>
                    </a:lnTo>
                    <a:lnTo>
                      <a:pt x="58" y="14"/>
                    </a:lnTo>
                    <a:lnTo>
                      <a:pt x="62" y="20"/>
                    </a:lnTo>
                    <a:lnTo>
                      <a:pt x="63" y="26"/>
                    </a:lnTo>
                    <a:lnTo>
                      <a:pt x="63" y="31"/>
                    </a:lnTo>
                    <a:lnTo>
                      <a:pt x="63" y="39"/>
                    </a:lnTo>
                    <a:lnTo>
                      <a:pt x="62" y="45"/>
                    </a:lnTo>
                    <a:lnTo>
                      <a:pt x="58" y="51"/>
                    </a:lnTo>
                    <a:lnTo>
                      <a:pt x="56" y="55"/>
                    </a:lnTo>
                    <a:lnTo>
                      <a:pt x="50" y="59"/>
                    </a:lnTo>
                    <a:lnTo>
                      <a:pt x="44" y="61"/>
                    </a:lnTo>
                    <a:lnTo>
                      <a:pt x="38" y="63"/>
                    </a:lnTo>
                    <a:lnTo>
                      <a:pt x="32" y="65"/>
                    </a:lnTo>
                    <a:lnTo>
                      <a:pt x="26" y="63"/>
                    </a:lnTo>
                    <a:lnTo>
                      <a:pt x="20" y="61"/>
                    </a:lnTo>
                    <a:lnTo>
                      <a:pt x="14" y="59"/>
                    </a:lnTo>
                    <a:lnTo>
                      <a:pt x="8" y="55"/>
                    </a:lnTo>
                    <a:lnTo>
                      <a:pt x="6" y="51"/>
                    </a:lnTo>
                    <a:lnTo>
                      <a:pt x="2" y="45"/>
                    </a:lnTo>
                    <a:lnTo>
                      <a:pt x="0" y="39"/>
                    </a:lnTo>
                    <a:lnTo>
                      <a:pt x="0" y="31"/>
                    </a:lnTo>
                    <a:lnTo>
                      <a:pt x="0" y="26"/>
                    </a:lnTo>
                    <a:lnTo>
                      <a:pt x="2" y="20"/>
                    </a:lnTo>
                    <a:lnTo>
                      <a:pt x="6" y="14"/>
                    </a:lnTo>
                    <a:lnTo>
                      <a:pt x="8" y="10"/>
                    </a:lnTo>
                    <a:lnTo>
                      <a:pt x="14" y="6"/>
                    </a:lnTo>
                    <a:lnTo>
                      <a:pt x="20" y="2"/>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6" name="Freeform 129"/>
              <p:cNvSpPr>
                <a:spLocks/>
              </p:cNvSpPr>
              <p:nvPr/>
            </p:nvSpPr>
            <p:spPr bwMode="auto">
              <a:xfrm>
                <a:off x="3289" y="1707"/>
                <a:ext cx="63" cy="65"/>
              </a:xfrm>
              <a:custGeom>
                <a:avLst/>
                <a:gdLst>
                  <a:gd name="T0" fmla="*/ 32 w 63"/>
                  <a:gd name="T1" fmla="*/ 0 h 65"/>
                  <a:gd name="T2" fmla="*/ 32 w 63"/>
                  <a:gd name="T3" fmla="*/ 0 h 65"/>
                  <a:gd name="T4" fmla="*/ 38 w 63"/>
                  <a:gd name="T5" fmla="*/ 2 h 65"/>
                  <a:gd name="T6" fmla="*/ 44 w 63"/>
                  <a:gd name="T7" fmla="*/ 2 h 65"/>
                  <a:gd name="T8" fmla="*/ 50 w 63"/>
                  <a:gd name="T9" fmla="*/ 6 h 65"/>
                  <a:gd name="T10" fmla="*/ 56 w 63"/>
                  <a:gd name="T11" fmla="*/ 10 h 65"/>
                  <a:gd name="T12" fmla="*/ 58 w 63"/>
                  <a:gd name="T13" fmla="*/ 14 h 65"/>
                  <a:gd name="T14" fmla="*/ 62 w 63"/>
                  <a:gd name="T15" fmla="*/ 20 h 65"/>
                  <a:gd name="T16" fmla="*/ 63 w 63"/>
                  <a:gd name="T17" fmla="*/ 26 h 65"/>
                  <a:gd name="T18" fmla="*/ 63 w 63"/>
                  <a:gd name="T19" fmla="*/ 31 h 65"/>
                  <a:gd name="T20" fmla="*/ 63 w 63"/>
                  <a:gd name="T21" fmla="*/ 39 h 65"/>
                  <a:gd name="T22" fmla="*/ 62 w 63"/>
                  <a:gd name="T23" fmla="*/ 45 h 65"/>
                  <a:gd name="T24" fmla="*/ 58 w 63"/>
                  <a:gd name="T25" fmla="*/ 51 h 65"/>
                  <a:gd name="T26" fmla="*/ 56 w 63"/>
                  <a:gd name="T27" fmla="*/ 55 h 65"/>
                  <a:gd name="T28" fmla="*/ 50 w 63"/>
                  <a:gd name="T29" fmla="*/ 59 h 65"/>
                  <a:gd name="T30" fmla="*/ 44 w 63"/>
                  <a:gd name="T31" fmla="*/ 61 h 65"/>
                  <a:gd name="T32" fmla="*/ 38 w 63"/>
                  <a:gd name="T33" fmla="*/ 63 h 65"/>
                  <a:gd name="T34" fmla="*/ 32 w 63"/>
                  <a:gd name="T35" fmla="*/ 65 h 65"/>
                  <a:gd name="T36" fmla="*/ 26 w 63"/>
                  <a:gd name="T37" fmla="*/ 63 h 65"/>
                  <a:gd name="T38" fmla="*/ 20 w 63"/>
                  <a:gd name="T39" fmla="*/ 61 h 65"/>
                  <a:gd name="T40" fmla="*/ 14 w 63"/>
                  <a:gd name="T41" fmla="*/ 59 h 65"/>
                  <a:gd name="T42" fmla="*/ 8 w 63"/>
                  <a:gd name="T43" fmla="*/ 55 h 65"/>
                  <a:gd name="T44" fmla="*/ 6 w 63"/>
                  <a:gd name="T45" fmla="*/ 51 h 65"/>
                  <a:gd name="T46" fmla="*/ 2 w 63"/>
                  <a:gd name="T47" fmla="*/ 45 h 65"/>
                  <a:gd name="T48" fmla="*/ 0 w 63"/>
                  <a:gd name="T49" fmla="*/ 39 h 65"/>
                  <a:gd name="T50" fmla="*/ 0 w 63"/>
                  <a:gd name="T51" fmla="*/ 31 h 65"/>
                  <a:gd name="T52" fmla="*/ 0 w 63"/>
                  <a:gd name="T53" fmla="*/ 26 h 65"/>
                  <a:gd name="T54" fmla="*/ 2 w 63"/>
                  <a:gd name="T55" fmla="*/ 20 h 65"/>
                  <a:gd name="T56" fmla="*/ 6 w 63"/>
                  <a:gd name="T57" fmla="*/ 14 h 65"/>
                  <a:gd name="T58" fmla="*/ 8 w 63"/>
                  <a:gd name="T59" fmla="*/ 10 h 65"/>
                  <a:gd name="T60" fmla="*/ 14 w 63"/>
                  <a:gd name="T61" fmla="*/ 6 h 65"/>
                  <a:gd name="T62" fmla="*/ 20 w 63"/>
                  <a:gd name="T63" fmla="*/ 2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2"/>
                    </a:lnTo>
                    <a:lnTo>
                      <a:pt x="50" y="6"/>
                    </a:lnTo>
                    <a:lnTo>
                      <a:pt x="56" y="10"/>
                    </a:lnTo>
                    <a:lnTo>
                      <a:pt x="58" y="14"/>
                    </a:lnTo>
                    <a:lnTo>
                      <a:pt x="62" y="20"/>
                    </a:lnTo>
                    <a:lnTo>
                      <a:pt x="63" y="26"/>
                    </a:lnTo>
                    <a:lnTo>
                      <a:pt x="63" y="31"/>
                    </a:lnTo>
                    <a:lnTo>
                      <a:pt x="63" y="39"/>
                    </a:lnTo>
                    <a:lnTo>
                      <a:pt x="62" y="45"/>
                    </a:lnTo>
                    <a:lnTo>
                      <a:pt x="58" y="51"/>
                    </a:lnTo>
                    <a:lnTo>
                      <a:pt x="56" y="55"/>
                    </a:lnTo>
                    <a:lnTo>
                      <a:pt x="50" y="59"/>
                    </a:lnTo>
                    <a:lnTo>
                      <a:pt x="44" y="61"/>
                    </a:lnTo>
                    <a:lnTo>
                      <a:pt x="38" y="63"/>
                    </a:lnTo>
                    <a:lnTo>
                      <a:pt x="32" y="65"/>
                    </a:lnTo>
                    <a:lnTo>
                      <a:pt x="26" y="63"/>
                    </a:lnTo>
                    <a:lnTo>
                      <a:pt x="20" y="61"/>
                    </a:lnTo>
                    <a:lnTo>
                      <a:pt x="14" y="59"/>
                    </a:lnTo>
                    <a:lnTo>
                      <a:pt x="8" y="55"/>
                    </a:lnTo>
                    <a:lnTo>
                      <a:pt x="6" y="51"/>
                    </a:lnTo>
                    <a:lnTo>
                      <a:pt x="2" y="45"/>
                    </a:lnTo>
                    <a:lnTo>
                      <a:pt x="0" y="39"/>
                    </a:lnTo>
                    <a:lnTo>
                      <a:pt x="0" y="31"/>
                    </a:lnTo>
                    <a:lnTo>
                      <a:pt x="0" y="26"/>
                    </a:lnTo>
                    <a:lnTo>
                      <a:pt x="2" y="20"/>
                    </a:lnTo>
                    <a:lnTo>
                      <a:pt x="6" y="14"/>
                    </a:lnTo>
                    <a:lnTo>
                      <a:pt x="8"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7" name="Freeform 130"/>
              <p:cNvSpPr>
                <a:spLocks/>
              </p:cNvSpPr>
              <p:nvPr/>
            </p:nvSpPr>
            <p:spPr bwMode="auto">
              <a:xfrm>
                <a:off x="3317" y="1687"/>
                <a:ext cx="65" cy="63"/>
              </a:xfrm>
              <a:custGeom>
                <a:avLst/>
                <a:gdLst>
                  <a:gd name="T0" fmla="*/ 32 w 65"/>
                  <a:gd name="T1" fmla="*/ 0 h 63"/>
                  <a:gd name="T2" fmla="*/ 37 w 65"/>
                  <a:gd name="T3" fmla="*/ 0 h 63"/>
                  <a:gd name="T4" fmla="*/ 45 w 65"/>
                  <a:gd name="T5" fmla="*/ 2 h 63"/>
                  <a:gd name="T6" fmla="*/ 49 w 65"/>
                  <a:gd name="T7" fmla="*/ 4 h 63"/>
                  <a:gd name="T8" fmla="*/ 55 w 65"/>
                  <a:gd name="T9" fmla="*/ 8 h 63"/>
                  <a:gd name="T10" fmla="*/ 59 w 65"/>
                  <a:gd name="T11" fmla="*/ 14 h 63"/>
                  <a:gd name="T12" fmla="*/ 61 w 65"/>
                  <a:gd name="T13" fmla="*/ 20 h 63"/>
                  <a:gd name="T14" fmla="*/ 63 w 65"/>
                  <a:gd name="T15" fmla="*/ 24 h 63"/>
                  <a:gd name="T16" fmla="*/ 65 w 65"/>
                  <a:gd name="T17" fmla="*/ 32 h 63"/>
                  <a:gd name="T18" fmla="*/ 63 w 65"/>
                  <a:gd name="T19" fmla="*/ 38 h 63"/>
                  <a:gd name="T20" fmla="*/ 61 w 65"/>
                  <a:gd name="T21" fmla="*/ 44 h 63"/>
                  <a:gd name="T22" fmla="*/ 59 w 65"/>
                  <a:gd name="T23" fmla="*/ 49 h 63"/>
                  <a:gd name="T24" fmla="*/ 55 w 65"/>
                  <a:gd name="T25" fmla="*/ 53 h 63"/>
                  <a:gd name="T26" fmla="*/ 49 w 65"/>
                  <a:gd name="T27" fmla="*/ 57 h 63"/>
                  <a:gd name="T28" fmla="*/ 45 w 65"/>
                  <a:gd name="T29" fmla="*/ 61 h 63"/>
                  <a:gd name="T30" fmla="*/ 37 w 65"/>
                  <a:gd name="T31" fmla="*/ 63 h 63"/>
                  <a:gd name="T32" fmla="*/ 32 w 65"/>
                  <a:gd name="T33" fmla="*/ 63 h 63"/>
                  <a:gd name="T34" fmla="*/ 26 w 65"/>
                  <a:gd name="T35" fmla="*/ 63 h 63"/>
                  <a:gd name="T36" fmla="*/ 20 w 65"/>
                  <a:gd name="T37" fmla="*/ 61 h 63"/>
                  <a:gd name="T38" fmla="*/ 14 w 65"/>
                  <a:gd name="T39" fmla="*/ 57 h 63"/>
                  <a:gd name="T40" fmla="*/ 10 w 65"/>
                  <a:gd name="T41" fmla="*/ 53 h 63"/>
                  <a:gd name="T42" fmla="*/ 6 w 65"/>
                  <a:gd name="T43" fmla="*/ 49 h 63"/>
                  <a:gd name="T44" fmla="*/ 2 w 65"/>
                  <a:gd name="T45" fmla="*/ 44 h 63"/>
                  <a:gd name="T46" fmla="*/ 0 w 65"/>
                  <a:gd name="T47" fmla="*/ 38 h 63"/>
                  <a:gd name="T48" fmla="*/ 0 w 65"/>
                  <a:gd name="T49" fmla="*/ 32 h 63"/>
                  <a:gd name="T50" fmla="*/ 0 w 65"/>
                  <a:gd name="T51" fmla="*/ 24 h 63"/>
                  <a:gd name="T52" fmla="*/ 2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37" y="0"/>
                    </a:lnTo>
                    <a:lnTo>
                      <a:pt x="45" y="2"/>
                    </a:lnTo>
                    <a:lnTo>
                      <a:pt x="49" y="4"/>
                    </a:lnTo>
                    <a:lnTo>
                      <a:pt x="55" y="8"/>
                    </a:lnTo>
                    <a:lnTo>
                      <a:pt x="59" y="14"/>
                    </a:lnTo>
                    <a:lnTo>
                      <a:pt x="61" y="20"/>
                    </a:lnTo>
                    <a:lnTo>
                      <a:pt x="63" y="24"/>
                    </a:lnTo>
                    <a:lnTo>
                      <a:pt x="65" y="32"/>
                    </a:lnTo>
                    <a:lnTo>
                      <a:pt x="63" y="38"/>
                    </a:lnTo>
                    <a:lnTo>
                      <a:pt x="61" y="44"/>
                    </a:lnTo>
                    <a:lnTo>
                      <a:pt x="59" y="49"/>
                    </a:lnTo>
                    <a:lnTo>
                      <a:pt x="55" y="53"/>
                    </a:lnTo>
                    <a:lnTo>
                      <a:pt x="49" y="57"/>
                    </a:lnTo>
                    <a:lnTo>
                      <a:pt x="45" y="61"/>
                    </a:lnTo>
                    <a:lnTo>
                      <a:pt x="37" y="63"/>
                    </a:lnTo>
                    <a:lnTo>
                      <a:pt x="32" y="63"/>
                    </a:lnTo>
                    <a:lnTo>
                      <a:pt x="26" y="63"/>
                    </a:lnTo>
                    <a:lnTo>
                      <a:pt x="20" y="61"/>
                    </a:lnTo>
                    <a:lnTo>
                      <a:pt x="14" y="57"/>
                    </a:lnTo>
                    <a:lnTo>
                      <a:pt x="10" y="53"/>
                    </a:lnTo>
                    <a:lnTo>
                      <a:pt x="6" y="49"/>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48" name="Freeform 131"/>
              <p:cNvSpPr>
                <a:spLocks/>
              </p:cNvSpPr>
              <p:nvPr/>
            </p:nvSpPr>
            <p:spPr bwMode="auto">
              <a:xfrm>
                <a:off x="3317" y="1687"/>
                <a:ext cx="65" cy="63"/>
              </a:xfrm>
              <a:custGeom>
                <a:avLst/>
                <a:gdLst>
                  <a:gd name="T0" fmla="*/ 32 w 65"/>
                  <a:gd name="T1" fmla="*/ 0 h 63"/>
                  <a:gd name="T2" fmla="*/ 32 w 65"/>
                  <a:gd name="T3" fmla="*/ 0 h 63"/>
                  <a:gd name="T4" fmla="*/ 37 w 65"/>
                  <a:gd name="T5" fmla="*/ 0 h 63"/>
                  <a:gd name="T6" fmla="*/ 45 w 65"/>
                  <a:gd name="T7" fmla="*/ 2 h 63"/>
                  <a:gd name="T8" fmla="*/ 49 w 65"/>
                  <a:gd name="T9" fmla="*/ 4 h 63"/>
                  <a:gd name="T10" fmla="*/ 55 w 65"/>
                  <a:gd name="T11" fmla="*/ 8 h 63"/>
                  <a:gd name="T12" fmla="*/ 59 w 65"/>
                  <a:gd name="T13" fmla="*/ 14 h 63"/>
                  <a:gd name="T14" fmla="*/ 61 w 65"/>
                  <a:gd name="T15" fmla="*/ 20 h 63"/>
                  <a:gd name="T16" fmla="*/ 63 w 65"/>
                  <a:gd name="T17" fmla="*/ 24 h 63"/>
                  <a:gd name="T18" fmla="*/ 65 w 65"/>
                  <a:gd name="T19" fmla="*/ 32 h 63"/>
                  <a:gd name="T20" fmla="*/ 63 w 65"/>
                  <a:gd name="T21" fmla="*/ 38 h 63"/>
                  <a:gd name="T22" fmla="*/ 61 w 65"/>
                  <a:gd name="T23" fmla="*/ 44 h 63"/>
                  <a:gd name="T24" fmla="*/ 59 w 65"/>
                  <a:gd name="T25" fmla="*/ 49 h 63"/>
                  <a:gd name="T26" fmla="*/ 55 w 65"/>
                  <a:gd name="T27" fmla="*/ 53 h 63"/>
                  <a:gd name="T28" fmla="*/ 49 w 65"/>
                  <a:gd name="T29" fmla="*/ 57 h 63"/>
                  <a:gd name="T30" fmla="*/ 45 w 65"/>
                  <a:gd name="T31" fmla="*/ 61 h 63"/>
                  <a:gd name="T32" fmla="*/ 37 w 65"/>
                  <a:gd name="T33" fmla="*/ 63 h 63"/>
                  <a:gd name="T34" fmla="*/ 32 w 65"/>
                  <a:gd name="T35" fmla="*/ 63 h 63"/>
                  <a:gd name="T36" fmla="*/ 26 w 65"/>
                  <a:gd name="T37" fmla="*/ 63 h 63"/>
                  <a:gd name="T38" fmla="*/ 20 w 65"/>
                  <a:gd name="T39" fmla="*/ 61 h 63"/>
                  <a:gd name="T40" fmla="*/ 14 w 65"/>
                  <a:gd name="T41" fmla="*/ 57 h 63"/>
                  <a:gd name="T42" fmla="*/ 10 w 65"/>
                  <a:gd name="T43" fmla="*/ 53 h 63"/>
                  <a:gd name="T44" fmla="*/ 6 w 65"/>
                  <a:gd name="T45" fmla="*/ 49 h 63"/>
                  <a:gd name="T46" fmla="*/ 2 w 65"/>
                  <a:gd name="T47" fmla="*/ 44 h 63"/>
                  <a:gd name="T48" fmla="*/ 0 w 65"/>
                  <a:gd name="T49" fmla="*/ 38 h 63"/>
                  <a:gd name="T50" fmla="*/ 0 w 65"/>
                  <a:gd name="T51" fmla="*/ 32 h 63"/>
                  <a:gd name="T52" fmla="*/ 0 w 65"/>
                  <a:gd name="T53" fmla="*/ 24 h 63"/>
                  <a:gd name="T54" fmla="*/ 2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37" y="0"/>
                    </a:lnTo>
                    <a:lnTo>
                      <a:pt x="45" y="2"/>
                    </a:lnTo>
                    <a:lnTo>
                      <a:pt x="49" y="4"/>
                    </a:lnTo>
                    <a:lnTo>
                      <a:pt x="55" y="8"/>
                    </a:lnTo>
                    <a:lnTo>
                      <a:pt x="59" y="14"/>
                    </a:lnTo>
                    <a:lnTo>
                      <a:pt x="61" y="20"/>
                    </a:lnTo>
                    <a:lnTo>
                      <a:pt x="63" y="24"/>
                    </a:lnTo>
                    <a:lnTo>
                      <a:pt x="65" y="32"/>
                    </a:lnTo>
                    <a:lnTo>
                      <a:pt x="63" y="38"/>
                    </a:lnTo>
                    <a:lnTo>
                      <a:pt x="61" y="44"/>
                    </a:lnTo>
                    <a:lnTo>
                      <a:pt x="59" y="49"/>
                    </a:lnTo>
                    <a:lnTo>
                      <a:pt x="55" y="53"/>
                    </a:lnTo>
                    <a:lnTo>
                      <a:pt x="49" y="57"/>
                    </a:lnTo>
                    <a:lnTo>
                      <a:pt x="45" y="61"/>
                    </a:lnTo>
                    <a:lnTo>
                      <a:pt x="37" y="63"/>
                    </a:lnTo>
                    <a:lnTo>
                      <a:pt x="32" y="63"/>
                    </a:lnTo>
                    <a:lnTo>
                      <a:pt x="26" y="63"/>
                    </a:lnTo>
                    <a:lnTo>
                      <a:pt x="20" y="61"/>
                    </a:lnTo>
                    <a:lnTo>
                      <a:pt x="14" y="57"/>
                    </a:lnTo>
                    <a:lnTo>
                      <a:pt x="10" y="53"/>
                    </a:lnTo>
                    <a:lnTo>
                      <a:pt x="6" y="49"/>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49" name="Freeform 132"/>
              <p:cNvSpPr>
                <a:spLocks/>
              </p:cNvSpPr>
              <p:nvPr/>
            </p:nvSpPr>
            <p:spPr bwMode="auto">
              <a:xfrm>
                <a:off x="3262" y="1713"/>
                <a:ext cx="65" cy="65"/>
              </a:xfrm>
              <a:custGeom>
                <a:avLst/>
                <a:gdLst>
                  <a:gd name="T0" fmla="*/ 33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5 h 65"/>
                  <a:gd name="T20" fmla="*/ 4 w 65"/>
                  <a:gd name="T21" fmla="*/ 20 h 65"/>
                  <a:gd name="T22" fmla="*/ 6 w 65"/>
                  <a:gd name="T23" fmla="*/ 14 h 65"/>
                  <a:gd name="T24" fmla="*/ 10 w 65"/>
                  <a:gd name="T25" fmla="*/ 10 h 65"/>
                  <a:gd name="T26" fmla="*/ 14 w 65"/>
                  <a:gd name="T27" fmla="*/ 6 h 65"/>
                  <a:gd name="T28" fmla="*/ 20 w 65"/>
                  <a:gd name="T29" fmla="*/ 4 h 65"/>
                  <a:gd name="T30" fmla="*/ 26 w 65"/>
                  <a:gd name="T31" fmla="*/ 2 h 65"/>
                  <a:gd name="T32" fmla="*/ 33 w 65"/>
                  <a:gd name="T33" fmla="*/ 0 h 65"/>
                  <a:gd name="T34" fmla="*/ 39 w 65"/>
                  <a:gd name="T35" fmla="*/ 2 h 65"/>
                  <a:gd name="T36" fmla="*/ 45 w 65"/>
                  <a:gd name="T37" fmla="*/ 4 h 65"/>
                  <a:gd name="T38" fmla="*/ 51 w 65"/>
                  <a:gd name="T39" fmla="*/ 6 h 65"/>
                  <a:gd name="T40" fmla="*/ 55 w 65"/>
                  <a:gd name="T41" fmla="*/ 10 h 65"/>
                  <a:gd name="T42" fmla="*/ 59 w 65"/>
                  <a:gd name="T43" fmla="*/ 14 h 65"/>
                  <a:gd name="T44" fmla="*/ 63 w 65"/>
                  <a:gd name="T45" fmla="*/ 20 h 65"/>
                  <a:gd name="T46" fmla="*/ 65 w 65"/>
                  <a:gd name="T47" fmla="*/ 25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3" y="0"/>
                    </a:ln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0" name="Freeform 133"/>
              <p:cNvSpPr>
                <a:spLocks/>
              </p:cNvSpPr>
              <p:nvPr/>
            </p:nvSpPr>
            <p:spPr bwMode="auto">
              <a:xfrm>
                <a:off x="3262" y="1713"/>
                <a:ext cx="65" cy="65"/>
              </a:xfrm>
              <a:custGeom>
                <a:avLst/>
                <a:gdLst>
                  <a:gd name="T0" fmla="*/ 33 w 65"/>
                  <a:gd name="T1" fmla="*/ 65 h 65"/>
                  <a:gd name="T2" fmla="*/ 33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5 h 65"/>
                  <a:gd name="T22" fmla="*/ 4 w 65"/>
                  <a:gd name="T23" fmla="*/ 20 h 65"/>
                  <a:gd name="T24" fmla="*/ 6 w 65"/>
                  <a:gd name="T25" fmla="*/ 14 h 65"/>
                  <a:gd name="T26" fmla="*/ 10 w 65"/>
                  <a:gd name="T27" fmla="*/ 10 h 65"/>
                  <a:gd name="T28" fmla="*/ 14 w 65"/>
                  <a:gd name="T29" fmla="*/ 6 h 65"/>
                  <a:gd name="T30" fmla="*/ 20 w 65"/>
                  <a:gd name="T31" fmla="*/ 4 h 65"/>
                  <a:gd name="T32" fmla="*/ 26 w 65"/>
                  <a:gd name="T33" fmla="*/ 2 h 65"/>
                  <a:gd name="T34" fmla="*/ 33 w 65"/>
                  <a:gd name="T35" fmla="*/ 0 h 65"/>
                  <a:gd name="T36" fmla="*/ 39 w 65"/>
                  <a:gd name="T37" fmla="*/ 2 h 65"/>
                  <a:gd name="T38" fmla="*/ 45 w 65"/>
                  <a:gd name="T39" fmla="*/ 4 h 65"/>
                  <a:gd name="T40" fmla="*/ 51 w 65"/>
                  <a:gd name="T41" fmla="*/ 6 h 65"/>
                  <a:gd name="T42" fmla="*/ 55 w 65"/>
                  <a:gd name="T43" fmla="*/ 10 h 65"/>
                  <a:gd name="T44" fmla="*/ 59 w 65"/>
                  <a:gd name="T45" fmla="*/ 14 h 65"/>
                  <a:gd name="T46" fmla="*/ 63 w 65"/>
                  <a:gd name="T47" fmla="*/ 20 h 65"/>
                  <a:gd name="T48" fmla="*/ 65 w 65"/>
                  <a:gd name="T49" fmla="*/ 25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6" y="65"/>
                    </a:lnTo>
                    <a:lnTo>
                      <a:pt x="20" y="63"/>
                    </a:lnTo>
                    <a:lnTo>
                      <a:pt x="14" y="59"/>
                    </a:lnTo>
                    <a:lnTo>
                      <a:pt x="10" y="55"/>
                    </a:lnTo>
                    <a:lnTo>
                      <a:pt x="6" y="51"/>
                    </a:lnTo>
                    <a:lnTo>
                      <a:pt x="4" y="45"/>
                    </a:lnTo>
                    <a:lnTo>
                      <a:pt x="2" y="39"/>
                    </a:lnTo>
                    <a:lnTo>
                      <a:pt x="0" y="33"/>
                    </a:lnTo>
                    <a:lnTo>
                      <a:pt x="2" y="25"/>
                    </a:lnTo>
                    <a:lnTo>
                      <a:pt x="4" y="20"/>
                    </a:lnTo>
                    <a:lnTo>
                      <a:pt x="6" y="14"/>
                    </a:lnTo>
                    <a:lnTo>
                      <a:pt x="10" y="10"/>
                    </a:lnTo>
                    <a:lnTo>
                      <a:pt x="14" y="6"/>
                    </a:lnTo>
                    <a:lnTo>
                      <a:pt x="20" y="4"/>
                    </a:lnTo>
                    <a:lnTo>
                      <a:pt x="26" y="2"/>
                    </a:lnTo>
                    <a:lnTo>
                      <a:pt x="33" y="0"/>
                    </a:ln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1" name="Freeform 134"/>
              <p:cNvSpPr>
                <a:spLocks/>
              </p:cNvSpPr>
              <p:nvPr/>
            </p:nvSpPr>
            <p:spPr bwMode="auto">
              <a:xfrm>
                <a:off x="3313" y="1701"/>
                <a:ext cx="63" cy="65"/>
              </a:xfrm>
              <a:custGeom>
                <a:avLst/>
                <a:gdLst>
                  <a:gd name="T0" fmla="*/ 32 w 63"/>
                  <a:gd name="T1" fmla="*/ 65 h 65"/>
                  <a:gd name="T2" fmla="*/ 26 w 63"/>
                  <a:gd name="T3" fmla="*/ 65 h 65"/>
                  <a:gd name="T4" fmla="*/ 20 w 63"/>
                  <a:gd name="T5" fmla="*/ 63 h 65"/>
                  <a:gd name="T6" fmla="*/ 14 w 63"/>
                  <a:gd name="T7" fmla="*/ 59 h 65"/>
                  <a:gd name="T8" fmla="*/ 8 w 63"/>
                  <a:gd name="T9" fmla="*/ 55 h 65"/>
                  <a:gd name="T10" fmla="*/ 4 w 63"/>
                  <a:gd name="T11" fmla="*/ 51 h 65"/>
                  <a:gd name="T12" fmla="*/ 2 w 63"/>
                  <a:gd name="T13" fmla="*/ 45 h 65"/>
                  <a:gd name="T14" fmla="*/ 0 w 63"/>
                  <a:gd name="T15" fmla="*/ 39 h 65"/>
                  <a:gd name="T16" fmla="*/ 0 w 63"/>
                  <a:gd name="T17" fmla="*/ 34 h 65"/>
                  <a:gd name="T18" fmla="*/ 0 w 63"/>
                  <a:gd name="T19" fmla="*/ 26 h 65"/>
                  <a:gd name="T20" fmla="*/ 2 w 63"/>
                  <a:gd name="T21" fmla="*/ 20 h 65"/>
                  <a:gd name="T22" fmla="*/ 4 w 63"/>
                  <a:gd name="T23" fmla="*/ 14 h 65"/>
                  <a:gd name="T24" fmla="*/ 8 w 63"/>
                  <a:gd name="T25" fmla="*/ 10 h 65"/>
                  <a:gd name="T26" fmla="*/ 14 w 63"/>
                  <a:gd name="T27" fmla="*/ 6 h 65"/>
                  <a:gd name="T28" fmla="*/ 20 w 63"/>
                  <a:gd name="T29" fmla="*/ 2 h 65"/>
                  <a:gd name="T30" fmla="*/ 26 w 63"/>
                  <a:gd name="T31" fmla="*/ 0 h 65"/>
                  <a:gd name="T32" fmla="*/ 32 w 63"/>
                  <a:gd name="T33" fmla="*/ 0 h 65"/>
                  <a:gd name="T34" fmla="*/ 38 w 63"/>
                  <a:gd name="T35" fmla="*/ 0 h 65"/>
                  <a:gd name="T36" fmla="*/ 43 w 63"/>
                  <a:gd name="T37" fmla="*/ 2 h 65"/>
                  <a:gd name="T38" fmla="*/ 49 w 63"/>
                  <a:gd name="T39" fmla="*/ 6 h 65"/>
                  <a:gd name="T40" fmla="*/ 53 w 63"/>
                  <a:gd name="T41" fmla="*/ 10 h 65"/>
                  <a:gd name="T42" fmla="*/ 59 w 63"/>
                  <a:gd name="T43" fmla="*/ 14 h 65"/>
                  <a:gd name="T44" fmla="*/ 61 w 63"/>
                  <a:gd name="T45" fmla="*/ 20 h 65"/>
                  <a:gd name="T46" fmla="*/ 63 w 63"/>
                  <a:gd name="T47" fmla="*/ 26 h 65"/>
                  <a:gd name="T48" fmla="*/ 63 w 63"/>
                  <a:gd name="T49" fmla="*/ 34 h 65"/>
                  <a:gd name="T50" fmla="*/ 63 w 63"/>
                  <a:gd name="T51" fmla="*/ 39 h 65"/>
                  <a:gd name="T52" fmla="*/ 61 w 63"/>
                  <a:gd name="T53" fmla="*/ 45 h 65"/>
                  <a:gd name="T54" fmla="*/ 59 w 63"/>
                  <a:gd name="T55" fmla="*/ 51 h 65"/>
                  <a:gd name="T56" fmla="*/ 53 w 63"/>
                  <a:gd name="T57" fmla="*/ 55 h 65"/>
                  <a:gd name="T58" fmla="*/ 49 w 63"/>
                  <a:gd name="T59" fmla="*/ 59 h 65"/>
                  <a:gd name="T60" fmla="*/ 43 w 63"/>
                  <a:gd name="T61" fmla="*/ 63 h 65"/>
                  <a:gd name="T62" fmla="*/ 38 w 63"/>
                  <a:gd name="T63" fmla="*/ 65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2"/>
                    </a:lnTo>
                    <a:lnTo>
                      <a:pt x="26" y="0"/>
                    </a:lnTo>
                    <a:lnTo>
                      <a:pt x="32" y="0"/>
                    </a:lnTo>
                    <a:lnTo>
                      <a:pt x="38" y="0"/>
                    </a:lnTo>
                    <a:lnTo>
                      <a:pt x="43" y="2"/>
                    </a:lnTo>
                    <a:lnTo>
                      <a:pt x="49" y="6"/>
                    </a:lnTo>
                    <a:lnTo>
                      <a:pt x="53" y="10"/>
                    </a:lnTo>
                    <a:lnTo>
                      <a:pt x="59" y="14"/>
                    </a:lnTo>
                    <a:lnTo>
                      <a:pt x="61" y="20"/>
                    </a:lnTo>
                    <a:lnTo>
                      <a:pt x="63" y="26"/>
                    </a:lnTo>
                    <a:lnTo>
                      <a:pt x="63" y="34"/>
                    </a:lnTo>
                    <a:lnTo>
                      <a:pt x="63" y="39"/>
                    </a:lnTo>
                    <a:lnTo>
                      <a:pt x="61" y="45"/>
                    </a:lnTo>
                    <a:lnTo>
                      <a:pt x="59" y="51"/>
                    </a:lnTo>
                    <a:lnTo>
                      <a:pt x="53" y="55"/>
                    </a:lnTo>
                    <a:lnTo>
                      <a:pt x="49" y="59"/>
                    </a:lnTo>
                    <a:lnTo>
                      <a:pt x="43" y="63"/>
                    </a:lnTo>
                    <a:lnTo>
                      <a:pt x="38"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2" name="Freeform 135"/>
              <p:cNvSpPr>
                <a:spLocks/>
              </p:cNvSpPr>
              <p:nvPr/>
            </p:nvSpPr>
            <p:spPr bwMode="auto">
              <a:xfrm>
                <a:off x="3313" y="1701"/>
                <a:ext cx="63" cy="65"/>
              </a:xfrm>
              <a:custGeom>
                <a:avLst/>
                <a:gdLst>
                  <a:gd name="T0" fmla="*/ 32 w 63"/>
                  <a:gd name="T1" fmla="*/ 65 h 65"/>
                  <a:gd name="T2" fmla="*/ 32 w 63"/>
                  <a:gd name="T3" fmla="*/ 65 h 65"/>
                  <a:gd name="T4" fmla="*/ 26 w 63"/>
                  <a:gd name="T5" fmla="*/ 65 h 65"/>
                  <a:gd name="T6" fmla="*/ 20 w 63"/>
                  <a:gd name="T7" fmla="*/ 63 h 65"/>
                  <a:gd name="T8" fmla="*/ 14 w 63"/>
                  <a:gd name="T9" fmla="*/ 59 h 65"/>
                  <a:gd name="T10" fmla="*/ 8 w 63"/>
                  <a:gd name="T11" fmla="*/ 55 h 65"/>
                  <a:gd name="T12" fmla="*/ 4 w 63"/>
                  <a:gd name="T13" fmla="*/ 51 h 65"/>
                  <a:gd name="T14" fmla="*/ 2 w 63"/>
                  <a:gd name="T15" fmla="*/ 45 h 65"/>
                  <a:gd name="T16" fmla="*/ 0 w 63"/>
                  <a:gd name="T17" fmla="*/ 39 h 65"/>
                  <a:gd name="T18" fmla="*/ 0 w 63"/>
                  <a:gd name="T19" fmla="*/ 34 h 65"/>
                  <a:gd name="T20" fmla="*/ 0 w 63"/>
                  <a:gd name="T21" fmla="*/ 26 h 65"/>
                  <a:gd name="T22" fmla="*/ 2 w 63"/>
                  <a:gd name="T23" fmla="*/ 20 h 65"/>
                  <a:gd name="T24" fmla="*/ 4 w 63"/>
                  <a:gd name="T25" fmla="*/ 14 h 65"/>
                  <a:gd name="T26" fmla="*/ 8 w 63"/>
                  <a:gd name="T27" fmla="*/ 10 h 65"/>
                  <a:gd name="T28" fmla="*/ 14 w 63"/>
                  <a:gd name="T29" fmla="*/ 6 h 65"/>
                  <a:gd name="T30" fmla="*/ 20 w 63"/>
                  <a:gd name="T31" fmla="*/ 2 h 65"/>
                  <a:gd name="T32" fmla="*/ 26 w 63"/>
                  <a:gd name="T33" fmla="*/ 0 h 65"/>
                  <a:gd name="T34" fmla="*/ 32 w 63"/>
                  <a:gd name="T35" fmla="*/ 0 h 65"/>
                  <a:gd name="T36" fmla="*/ 38 w 63"/>
                  <a:gd name="T37" fmla="*/ 0 h 65"/>
                  <a:gd name="T38" fmla="*/ 43 w 63"/>
                  <a:gd name="T39" fmla="*/ 2 h 65"/>
                  <a:gd name="T40" fmla="*/ 49 w 63"/>
                  <a:gd name="T41" fmla="*/ 6 h 65"/>
                  <a:gd name="T42" fmla="*/ 53 w 63"/>
                  <a:gd name="T43" fmla="*/ 10 h 65"/>
                  <a:gd name="T44" fmla="*/ 59 w 63"/>
                  <a:gd name="T45" fmla="*/ 14 h 65"/>
                  <a:gd name="T46" fmla="*/ 61 w 63"/>
                  <a:gd name="T47" fmla="*/ 20 h 65"/>
                  <a:gd name="T48" fmla="*/ 63 w 63"/>
                  <a:gd name="T49" fmla="*/ 26 h 65"/>
                  <a:gd name="T50" fmla="*/ 63 w 63"/>
                  <a:gd name="T51" fmla="*/ 34 h 65"/>
                  <a:gd name="T52" fmla="*/ 63 w 63"/>
                  <a:gd name="T53" fmla="*/ 39 h 65"/>
                  <a:gd name="T54" fmla="*/ 61 w 63"/>
                  <a:gd name="T55" fmla="*/ 45 h 65"/>
                  <a:gd name="T56" fmla="*/ 59 w 63"/>
                  <a:gd name="T57" fmla="*/ 51 h 65"/>
                  <a:gd name="T58" fmla="*/ 53 w 63"/>
                  <a:gd name="T59" fmla="*/ 55 h 65"/>
                  <a:gd name="T60" fmla="*/ 49 w 63"/>
                  <a:gd name="T61" fmla="*/ 59 h 65"/>
                  <a:gd name="T62" fmla="*/ 43 w 63"/>
                  <a:gd name="T63" fmla="*/ 63 h 65"/>
                  <a:gd name="T64" fmla="*/ 38 w 63"/>
                  <a:gd name="T65" fmla="*/ 65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2"/>
                    </a:lnTo>
                    <a:lnTo>
                      <a:pt x="26" y="0"/>
                    </a:lnTo>
                    <a:lnTo>
                      <a:pt x="32" y="0"/>
                    </a:lnTo>
                    <a:lnTo>
                      <a:pt x="38" y="0"/>
                    </a:lnTo>
                    <a:lnTo>
                      <a:pt x="43" y="2"/>
                    </a:lnTo>
                    <a:lnTo>
                      <a:pt x="49" y="6"/>
                    </a:lnTo>
                    <a:lnTo>
                      <a:pt x="53" y="10"/>
                    </a:lnTo>
                    <a:lnTo>
                      <a:pt x="59" y="14"/>
                    </a:lnTo>
                    <a:lnTo>
                      <a:pt x="61" y="20"/>
                    </a:lnTo>
                    <a:lnTo>
                      <a:pt x="63" y="26"/>
                    </a:lnTo>
                    <a:lnTo>
                      <a:pt x="63" y="34"/>
                    </a:lnTo>
                    <a:lnTo>
                      <a:pt x="63" y="39"/>
                    </a:lnTo>
                    <a:lnTo>
                      <a:pt x="61" y="45"/>
                    </a:lnTo>
                    <a:lnTo>
                      <a:pt x="59" y="51"/>
                    </a:lnTo>
                    <a:lnTo>
                      <a:pt x="53" y="55"/>
                    </a:lnTo>
                    <a:lnTo>
                      <a:pt x="49" y="59"/>
                    </a:lnTo>
                    <a:lnTo>
                      <a:pt x="43" y="63"/>
                    </a:lnTo>
                    <a:lnTo>
                      <a:pt x="38"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3" name="Freeform 136"/>
              <p:cNvSpPr>
                <a:spLocks/>
              </p:cNvSpPr>
              <p:nvPr/>
            </p:nvSpPr>
            <p:spPr bwMode="auto">
              <a:xfrm>
                <a:off x="3358" y="1656"/>
                <a:ext cx="65" cy="65"/>
              </a:xfrm>
              <a:custGeom>
                <a:avLst/>
                <a:gdLst>
                  <a:gd name="T0" fmla="*/ 32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3 h 65"/>
                  <a:gd name="T14" fmla="*/ 2 w 65"/>
                  <a:gd name="T15" fmla="*/ 39 h 65"/>
                  <a:gd name="T16" fmla="*/ 0 w 65"/>
                  <a:gd name="T17" fmla="*/ 31 h 65"/>
                  <a:gd name="T18" fmla="*/ 2 w 65"/>
                  <a:gd name="T19" fmla="*/ 25 h 65"/>
                  <a:gd name="T20" fmla="*/ 2 w 65"/>
                  <a:gd name="T21" fmla="*/ 19 h 65"/>
                  <a:gd name="T22" fmla="*/ 6 w 65"/>
                  <a:gd name="T23" fmla="*/ 14 h 65"/>
                  <a:gd name="T24" fmla="*/ 10 w 65"/>
                  <a:gd name="T25" fmla="*/ 10 h 65"/>
                  <a:gd name="T26" fmla="*/ 14 w 65"/>
                  <a:gd name="T27" fmla="*/ 6 h 65"/>
                  <a:gd name="T28" fmla="*/ 20 w 65"/>
                  <a:gd name="T29" fmla="*/ 2 h 65"/>
                  <a:gd name="T30" fmla="*/ 26 w 65"/>
                  <a:gd name="T31" fmla="*/ 0 h 65"/>
                  <a:gd name="T32" fmla="*/ 32 w 65"/>
                  <a:gd name="T33" fmla="*/ 0 h 65"/>
                  <a:gd name="T34" fmla="*/ 40 w 65"/>
                  <a:gd name="T35" fmla="*/ 0 h 65"/>
                  <a:gd name="T36" fmla="*/ 46 w 65"/>
                  <a:gd name="T37" fmla="*/ 2 h 65"/>
                  <a:gd name="T38" fmla="*/ 52 w 65"/>
                  <a:gd name="T39" fmla="*/ 6 h 65"/>
                  <a:gd name="T40" fmla="*/ 56 w 65"/>
                  <a:gd name="T41" fmla="*/ 10 h 65"/>
                  <a:gd name="T42" fmla="*/ 59 w 65"/>
                  <a:gd name="T43" fmla="*/ 14 h 65"/>
                  <a:gd name="T44" fmla="*/ 63 w 65"/>
                  <a:gd name="T45" fmla="*/ 19 h 65"/>
                  <a:gd name="T46" fmla="*/ 63 w 65"/>
                  <a:gd name="T47" fmla="*/ 25 h 65"/>
                  <a:gd name="T48" fmla="*/ 65 w 65"/>
                  <a:gd name="T49" fmla="*/ 31 h 65"/>
                  <a:gd name="T50" fmla="*/ 63 w 65"/>
                  <a:gd name="T51" fmla="*/ 39 h 65"/>
                  <a:gd name="T52" fmla="*/ 63 w 65"/>
                  <a:gd name="T53" fmla="*/ 43 h 65"/>
                  <a:gd name="T54" fmla="*/ 59 w 65"/>
                  <a:gd name="T55" fmla="*/ 49 h 65"/>
                  <a:gd name="T56" fmla="*/ 56 w 65"/>
                  <a:gd name="T57" fmla="*/ 55 h 65"/>
                  <a:gd name="T58" fmla="*/ 52 w 65"/>
                  <a:gd name="T59" fmla="*/ 59 h 65"/>
                  <a:gd name="T60" fmla="*/ 46 w 65"/>
                  <a:gd name="T61" fmla="*/ 61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1"/>
                    </a:lnTo>
                    <a:lnTo>
                      <a:pt x="14" y="59"/>
                    </a:lnTo>
                    <a:lnTo>
                      <a:pt x="10" y="55"/>
                    </a:lnTo>
                    <a:lnTo>
                      <a:pt x="6" y="49"/>
                    </a:lnTo>
                    <a:lnTo>
                      <a:pt x="2" y="43"/>
                    </a:lnTo>
                    <a:lnTo>
                      <a:pt x="2" y="39"/>
                    </a:lnTo>
                    <a:lnTo>
                      <a:pt x="0" y="31"/>
                    </a:lnTo>
                    <a:lnTo>
                      <a:pt x="2"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3" y="19"/>
                    </a:lnTo>
                    <a:lnTo>
                      <a:pt x="63" y="25"/>
                    </a:lnTo>
                    <a:lnTo>
                      <a:pt x="65" y="31"/>
                    </a:lnTo>
                    <a:lnTo>
                      <a:pt x="63" y="39"/>
                    </a:lnTo>
                    <a:lnTo>
                      <a:pt x="63" y="43"/>
                    </a:lnTo>
                    <a:lnTo>
                      <a:pt x="59" y="49"/>
                    </a:lnTo>
                    <a:lnTo>
                      <a:pt x="56" y="55"/>
                    </a:lnTo>
                    <a:lnTo>
                      <a:pt x="52" y="59"/>
                    </a:lnTo>
                    <a:lnTo>
                      <a:pt x="46" y="61"/>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4" name="Freeform 137"/>
              <p:cNvSpPr>
                <a:spLocks/>
              </p:cNvSpPr>
              <p:nvPr/>
            </p:nvSpPr>
            <p:spPr bwMode="auto">
              <a:xfrm>
                <a:off x="3358" y="1656"/>
                <a:ext cx="65" cy="65"/>
              </a:xfrm>
              <a:custGeom>
                <a:avLst/>
                <a:gdLst>
                  <a:gd name="T0" fmla="*/ 32 w 65"/>
                  <a:gd name="T1" fmla="*/ 65 h 65"/>
                  <a:gd name="T2" fmla="*/ 32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3 h 65"/>
                  <a:gd name="T16" fmla="*/ 2 w 65"/>
                  <a:gd name="T17" fmla="*/ 39 h 65"/>
                  <a:gd name="T18" fmla="*/ 0 w 65"/>
                  <a:gd name="T19" fmla="*/ 31 h 65"/>
                  <a:gd name="T20" fmla="*/ 2 w 65"/>
                  <a:gd name="T21" fmla="*/ 25 h 65"/>
                  <a:gd name="T22" fmla="*/ 2 w 65"/>
                  <a:gd name="T23" fmla="*/ 19 h 65"/>
                  <a:gd name="T24" fmla="*/ 6 w 65"/>
                  <a:gd name="T25" fmla="*/ 14 h 65"/>
                  <a:gd name="T26" fmla="*/ 10 w 65"/>
                  <a:gd name="T27" fmla="*/ 10 h 65"/>
                  <a:gd name="T28" fmla="*/ 14 w 65"/>
                  <a:gd name="T29" fmla="*/ 6 h 65"/>
                  <a:gd name="T30" fmla="*/ 20 w 65"/>
                  <a:gd name="T31" fmla="*/ 2 h 65"/>
                  <a:gd name="T32" fmla="*/ 26 w 65"/>
                  <a:gd name="T33" fmla="*/ 0 h 65"/>
                  <a:gd name="T34" fmla="*/ 32 w 65"/>
                  <a:gd name="T35" fmla="*/ 0 h 65"/>
                  <a:gd name="T36" fmla="*/ 40 w 65"/>
                  <a:gd name="T37" fmla="*/ 0 h 65"/>
                  <a:gd name="T38" fmla="*/ 46 w 65"/>
                  <a:gd name="T39" fmla="*/ 2 h 65"/>
                  <a:gd name="T40" fmla="*/ 52 w 65"/>
                  <a:gd name="T41" fmla="*/ 6 h 65"/>
                  <a:gd name="T42" fmla="*/ 56 w 65"/>
                  <a:gd name="T43" fmla="*/ 10 h 65"/>
                  <a:gd name="T44" fmla="*/ 59 w 65"/>
                  <a:gd name="T45" fmla="*/ 14 h 65"/>
                  <a:gd name="T46" fmla="*/ 63 w 65"/>
                  <a:gd name="T47" fmla="*/ 19 h 65"/>
                  <a:gd name="T48" fmla="*/ 63 w 65"/>
                  <a:gd name="T49" fmla="*/ 25 h 65"/>
                  <a:gd name="T50" fmla="*/ 65 w 65"/>
                  <a:gd name="T51" fmla="*/ 31 h 65"/>
                  <a:gd name="T52" fmla="*/ 63 w 65"/>
                  <a:gd name="T53" fmla="*/ 39 h 65"/>
                  <a:gd name="T54" fmla="*/ 63 w 65"/>
                  <a:gd name="T55" fmla="*/ 43 h 65"/>
                  <a:gd name="T56" fmla="*/ 59 w 65"/>
                  <a:gd name="T57" fmla="*/ 49 h 65"/>
                  <a:gd name="T58" fmla="*/ 56 w 65"/>
                  <a:gd name="T59" fmla="*/ 55 h 65"/>
                  <a:gd name="T60" fmla="*/ 52 w 65"/>
                  <a:gd name="T61" fmla="*/ 59 h 65"/>
                  <a:gd name="T62" fmla="*/ 46 w 65"/>
                  <a:gd name="T63" fmla="*/ 61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1"/>
                    </a:lnTo>
                    <a:lnTo>
                      <a:pt x="14" y="59"/>
                    </a:lnTo>
                    <a:lnTo>
                      <a:pt x="10" y="55"/>
                    </a:lnTo>
                    <a:lnTo>
                      <a:pt x="6" y="49"/>
                    </a:lnTo>
                    <a:lnTo>
                      <a:pt x="2" y="43"/>
                    </a:lnTo>
                    <a:lnTo>
                      <a:pt x="2" y="39"/>
                    </a:lnTo>
                    <a:lnTo>
                      <a:pt x="0" y="31"/>
                    </a:lnTo>
                    <a:lnTo>
                      <a:pt x="2"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3" y="19"/>
                    </a:lnTo>
                    <a:lnTo>
                      <a:pt x="63" y="25"/>
                    </a:lnTo>
                    <a:lnTo>
                      <a:pt x="65" y="31"/>
                    </a:lnTo>
                    <a:lnTo>
                      <a:pt x="63" y="39"/>
                    </a:lnTo>
                    <a:lnTo>
                      <a:pt x="63" y="43"/>
                    </a:lnTo>
                    <a:lnTo>
                      <a:pt x="59" y="49"/>
                    </a:lnTo>
                    <a:lnTo>
                      <a:pt x="56" y="55"/>
                    </a:lnTo>
                    <a:lnTo>
                      <a:pt x="52" y="59"/>
                    </a:lnTo>
                    <a:lnTo>
                      <a:pt x="46" y="61"/>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5" name="Freeform 138"/>
              <p:cNvSpPr>
                <a:spLocks/>
              </p:cNvSpPr>
              <p:nvPr/>
            </p:nvSpPr>
            <p:spPr bwMode="auto">
              <a:xfrm>
                <a:off x="3286" y="1656"/>
                <a:ext cx="65" cy="65"/>
              </a:xfrm>
              <a:custGeom>
                <a:avLst/>
                <a:gdLst>
                  <a:gd name="T0" fmla="*/ 31 w 65"/>
                  <a:gd name="T1" fmla="*/ 65 h 65"/>
                  <a:gd name="T2" fmla="*/ 25 w 65"/>
                  <a:gd name="T3" fmla="*/ 65 h 65"/>
                  <a:gd name="T4" fmla="*/ 19 w 65"/>
                  <a:gd name="T5" fmla="*/ 63 h 65"/>
                  <a:gd name="T6" fmla="*/ 13 w 65"/>
                  <a:gd name="T7" fmla="*/ 59 h 65"/>
                  <a:gd name="T8" fmla="*/ 9 w 65"/>
                  <a:gd name="T9" fmla="*/ 55 h 65"/>
                  <a:gd name="T10" fmla="*/ 5 w 65"/>
                  <a:gd name="T11" fmla="*/ 51 h 65"/>
                  <a:gd name="T12" fmla="*/ 2 w 65"/>
                  <a:gd name="T13" fmla="*/ 45 h 65"/>
                  <a:gd name="T14" fmla="*/ 0 w 65"/>
                  <a:gd name="T15" fmla="*/ 39 h 65"/>
                  <a:gd name="T16" fmla="*/ 0 w 65"/>
                  <a:gd name="T17" fmla="*/ 33 h 65"/>
                  <a:gd name="T18" fmla="*/ 0 w 65"/>
                  <a:gd name="T19" fmla="*/ 27 h 65"/>
                  <a:gd name="T20" fmla="*/ 2 w 65"/>
                  <a:gd name="T21" fmla="*/ 21 h 65"/>
                  <a:gd name="T22" fmla="*/ 5 w 65"/>
                  <a:gd name="T23" fmla="*/ 15 h 65"/>
                  <a:gd name="T24" fmla="*/ 9 w 65"/>
                  <a:gd name="T25" fmla="*/ 10 h 65"/>
                  <a:gd name="T26" fmla="*/ 13 w 65"/>
                  <a:gd name="T27" fmla="*/ 6 h 65"/>
                  <a:gd name="T28" fmla="*/ 19 w 65"/>
                  <a:gd name="T29" fmla="*/ 4 h 65"/>
                  <a:gd name="T30" fmla="*/ 25 w 65"/>
                  <a:gd name="T31" fmla="*/ 2 h 65"/>
                  <a:gd name="T32" fmla="*/ 31 w 65"/>
                  <a:gd name="T33" fmla="*/ 0 h 65"/>
                  <a:gd name="T34" fmla="*/ 37 w 65"/>
                  <a:gd name="T35" fmla="*/ 2 h 65"/>
                  <a:gd name="T36" fmla="*/ 45 w 65"/>
                  <a:gd name="T37" fmla="*/ 4 h 65"/>
                  <a:gd name="T38" fmla="*/ 49 w 65"/>
                  <a:gd name="T39" fmla="*/ 6 h 65"/>
                  <a:gd name="T40" fmla="*/ 55 w 65"/>
                  <a:gd name="T41" fmla="*/ 10 h 65"/>
                  <a:gd name="T42" fmla="*/ 59 w 65"/>
                  <a:gd name="T43" fmla="*/ 15 h 65"/>
                  <a:gd name="T44" fmla="*/ 61 w 65"/>
                  <a:gd name="T45" fmla="*/ 21 h 65"/>
                  <a:gd name="T46" fmla="*/ 63 w 65"/>
                  <a:gd name="T47" fmla="*/ 27 h 65"/>
                  <a:gd name="T48" fmla="*/ 65 w 65"/>
                  <a:gd name="T49" fmla="*/ 33 h 65"/>
                  <a:gd name="T50" fmla="*/ 63 w 65"/>
                  <a:gd name="T51" fmla="*/ 39 h 65"/>
                  <a:gd name="T52" fmla="*/ 61 w 65"/>
                  <a:gd name="T53" fmla="*/ 45 h 65"/>
                  <a:gd name="T54" fmla="*/ 59 w 65"/>
                  <a:gd name="T55" fmla="*/ 51 h 65"/>
                  <a:gd name="T56" fmla="*/ 55 w 65"/>
                  <a:gd name="T57" fmla="*/ 55 h 65"/>
                  <a:gd name="T58" fmla="*/ 49 w 65"/>
                  <a:gd name="T59" fmla="*/ 59 h 65"/>
                  <a:gd name="T60" fmla="*/ 45 w 65"/>
                  <a:gd name="T61" fmla="*/ 63 h 65"/>
                  <a:gd name="T62" fmla="*/ 37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59"/>
                    </a:lnTo>
                    <a:lnTo>
                      <a:pt x="9" y="55"/>
                    </a:lnTo>
                    <a:lnTo>
                      <a:pt x="5" y="51"/>
                    </a:lnTo>
                    <a:lnTo>
                      <a:pt x="2" y="45"/>
                    </a:lnTo>
                    <a:lnTo>
                      <a:pt x="0" y="39"/>
                    </a:lnTo>
                    <a:lnTo>
                      <a:pt x="0" y="33"/>
                    </a:lnTo>
                    <a:lnTo>
                      <a:pt x="0" y="27"/>
                    </a:lnTo>
                    <a:lnTo>
                      <a:pt x="2" y="21"/>
                    </a:lnTo>
                    <a:lnTo>
                      <a:pt x="5" y="15"/>
                    </a:lnTo>
                    <a:lnTo>
                      <a:pt x="9" y="10"/>
                    </a:lnTo>
                    <a:lnTo>
                      <a:pt x="13" y="6"/>
                    </a:lnTo>
                    <a:lnTo>
                      <a:pt x="19" y="4"/>
                    </a:lnTo>
                    <a:lnTo>
                      <a:pt x="25" y="2"/>
                    </a:lnTo>
                    <a:lnTo>
                      <a:pt x="31" y="0"/>
                    </a:lnTo>
                    <a:lnTo>
                      <a:pt x="37" y="2"/>
                    </a:lnTo>
                    <a:lnTo>
                      <a:pt x="45" y="4"/>
                    </a:lnTo>
                    <a:lnTo>
                      <a:pt x="49" y="6"/>
                    </a:lnTo>
                    <a:lnTo>
                      <a:pt x="55" y="10"/>
                    </a:lnTo>
                    <a:lnTo>
                      <a:pt x="59" y="15"/>
                    </a:lnTo>
                    <a:lnTo>
                      <a:pt x="61" y="21"/>
                    </a:lnTo>
                    <a:lnTo>
                      <a:pt x="63" y="27"/>
                    </a:lnTo>
                    <a:lnTo>
                      <a:pt x="65" y="33"/>
                    </a:lnTo>
                    <a:lnTo>
                      <a:pt x="63" y="39"/>
                    </a:lnTo>
                    <a:lnTo>
                      <a:pt x="61" y="45"/>
                    </a:lnTo>
                    <a:lnTo>
                      <a:pt x="59" y="51"/>
                    </a:lnTo>
                    <a:lnTo>
                      <a:pt x="55" y="55"/>
                    </a:lnTo>
                    <a:lnTo>
                      <a:pt x="49" y="59"/>
                    </a:lnTo>
                    <a:lnTo>
                      <a:pt x="45"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6" name="Freeform 139"/>
              <p:cNvSpPr>
                <a:spLocks/>
              </p:cNvSpPr>
              <p:nvPr/>
            </p:nvSpPr>
            <p:spPr bwMode="auto">
              <a:xfrm>
                <a:off x="3286" y="1656"/>
                <a:ext cx="65" cy="65"/>
              </a:xfrm>
              <a:custGeom>
                <a:avLst/>
                <a:gdLst>
                  <a:gd name="T0" fmla="*/ 31 w 65"/>
                  <a:gd name="T1" fmla="*/ 65 h 65"/>
                  <a:gd name="T2" fmla="*/ 31 w 65"/>
                  <a:gd name="T3" fmla="*/ 65 h 65"/>
                  <a:gd name="T4" fmla="*/ 25 w 65"/>
                  <a:gd name="T5" fmla="*/ 65 h 65"/>
                  <a:gd name="T6" fmla="*/ 19 w 65"/>
                  <a:gd name="T7" fmla="*/ 63 h 65"/>
                  <a:gd name="T8" fmla="*/ 13 w 65"/>
                  <a:gd name="T9" fmla="*/ 59 h 65"/>
                  <a:gd name="T10" fmla="*/ 9 w 65"/>
                  <a:gd name="T11" fmla="*/ 55 h 65"/>
                  <a:gd name="T12" fmla="*/ 5 w 65"/>
                  <a:gd name="T13" fmla="*/ 51 h 65"/>
                  <a:gd name="T14" fmla="*/ 2 w 65"/>
                  <a:gd name="T15" fmla="*/ 45 h 65"/>
                  <a:gd name="T16" fmla="*/ 0 w 65"/>
                  <a:gd name="T17" fmla="*/ 39 h 65"/>
                  <a:gd name="T18" fmla="*/ 0 w 65"/>
                  <a:gd name="T19" fmla="*/ 33 h 65"/>
                  <a:gd name="T20" fmla="*/ 0 w 65"/>
                  <a:gd name="T21" fmla="*/ 27 h 65"/>
                  <a:gd name="T22" fmla="*/ 2 w 65"/>
                  <a:gd name="T23" fmla="*/ 21 h 65"/>
                  <a:gd name="T24" fmla="*/ 5 w 65"/>
                  <a:gd name="T25" fmla="*/ 15 h 65"/>
                  <a:gd name="T26" fmla="*/ 9 w 65"/>
                  <a:gd name="T27" fmla="*/ 10 h 65"/>
                  <a:gd name="T28" fmla="*/ 13 w 65"/>
                  <a:gd name="T29" fmla="*/ 6 h 65"/>
                  <a:gd name="T30" fmla="*/ 19 w 65"/>
                  <a:gd name="T31" fmla="*/ 4 h 65"/>
                  <a:gd name="T32" fmla="*/ 25 w 65"/>
                  <a:gd name="T33" fmla="*/ 2 h 65"/>
                  <a:gd name="T34" fmla="*/ 31 w 65"/>
                  <a:gd name="T35" fmla="*/ 0 h 65"/>
                  <a:gd name="T36" fmla="*/ 37 w 65"/>
                  <a:gd name="T37" fmla="*/ 2 h 65"/>
                  <a:gd name="T38" fmla="*/ 45 w 65"/>
                  <a:gd name="T39" fmla="*/ 4 h 65"/>
                  <a:gd name="T40" fmla="*/ 49 w 65"/>
                  <a:gd name="T41" fmla="*/ 6 h 65"/>
                  <a:gd name="T42" fmla="*/ 55 w 65"/>
                  <a:gd name="T43" fmla="*/ 10 h 65"/>
                  <a:gd name="T44" fmla="*/ 59 w 65"/>
                  <a:gd name="T45" fmla="*/ 15 h 65"/>
                  <a:gd name="T46" fmla="*/ 61 w 65"/>
                  <a:gd name="T47" fmla="*/ 21 h 65"/>
                  <a:gd name="T48" fmla="*/ 63 w 65"/>
                  <a:gd name="T49" fmla="*/ 27 h 65"/>
                  <a:gd name="T50" fmla="*/ 65 w 65"/>
                  <a:gd name="T51" fmla="*/ 33 h 65"/>
                  <a:gd name="T52" fmla="*/ 63 w 65"/>
                  <a:gd name="T53" fmla="*/ 39 h 65"/>
                  <a:gd name="T54" fmla="*/ 61 w 65"/>
                  <a:gd name="T55" fmla="*/ 45 h 65"/>
                  <a:gd name="T56" fmla="*/ 59 w 65"/>
                  <a:gd name="T57" fmla="*/ 51 h 65"/>
                  <a:gd name="T58" fmla="*/ 55 w 65"/>
                  <a:gd name="T59" fmla="*/ 55 h 65"/>
                  <a:gd name="T60" fmla="*/ 49 w 65"/>
                  <a:gd name="T61" fmla="*/ 59 h 65"/>
                  <a:gd name="T62" fmla="*/ 45 w 65"/>
                  <a:gd name="T63" fmla="*/ 63 h 65"/>
                  <a:gd name="T64" fmla="*/ 37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59"/>
                    </a:lnTo>
                    <a:lnTo>
                      <a:pt x="9" y="55"/>
                    </a:lnTo>
                    <a:lnTo>
                      <a:pt x="5" y="51"/>
                    </a:lnTo>
                    <a:lnTo>
                      <a:pt x="2" y="45"/>
                    </a:lnTo>
                    <a:lnTo>
                      <a:pt x="0" y="39"/>
                    </a:lnTo>
                    <a:lnTo>
                      <a:pt x="0" y="33"/>
                    </a:lnTo>
                    <a:lnTo>
                      <a:pt x="0" y="27"/>
                    </a:lnTo>
                    <a:lnTo>
                      <a:pt x="2" y="21"/>
                    </a:lnTo>
                    <a:lnTo>
                      <a:pt x="5" y="15"/>
                    </a:lnTo>
                    <a:lnTo>
                      <a:pt x="9" y="10"/>
                    </a:lnTo>
                    <a:lnTo>
                      <a:pt x="13" y="6"/>
                    </a:lnTo>
                    <a:lnTo>
                      <a:pt x="19" y="4"/>
                    </a:lnTo>
                    <a:lnTo>
                      <a:pt x="25" y="2"/>
                    </a:lnTo>
                    <a:lnTo>
                      <a:pt x="31" y="0"/>
                    </a:lnTo>
                    <a:lnTo>
                      <a:pt x="37" y="2"/>
                    </a:lnTo>
                    <a:lnTo>
                      <a:pt x="45" y="4"/>
                    </a:lnTo>
                    <a:lnTo>
                      <a:pt x="49" y="6"/>
                    </a:lnTo>
                    <a:lnTo>
                      <a:pt x="55" y="10"/>
                    </a:lnTo>
                    <a:lnTo>
                      <a:pt x="59" y="15"/>
                    </a:lnTo>
                    <a:lnTo>
                      <a:pt x="61" y="21"/>
                    </a:lnTo>
                    <a:lnTo>
                      <a:pt x="63" y="27"/>
                    </a:lnTo>
                    <a:lnTo>
                      <a:pt x="65" y="33"/>
                    </a:lnTo>
                    <a:lnTo>
                      <a:pt x="63" y="39"/>
                    </a:lnTo>
                    <a:lnTo>
                      <a:pt x="61" y="45"/>
                    </a:lnTo>
                    <a:lnTo>
                      <a:pt x="59" y="51"/>
                    </a:lnTo>
                    <a:lnTo>
                      <a:pt x="55" y="55"/>
                    </a:lnTo>
                    <a:lnTo>
                      <a:pt x="49" y="59"/>
                    </a:lnTo>
                    <a:lnTo>
                      <a:pt x="45"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7" name="Freeform 140"/>
              <p:cNvSpPr>
                <a:spLocks/>
              </p:cNvSpPr>
              <p:nvPr/>
            </p:nvSpPr>
            <p:spPr bwMode="auto">
              <a:xfrm>
                <a:off x="3291" y="1603"/>
                <a:ext cx="63" cy="65"/>
              </a:xfrm>
              <a:custGeom>
                <a:avLst/>
                <a:gdLst>
                  <a:gd name="T0" fmla="*/ 32 w 63"/>
                  <a:gd name="T1" fmla="*/ 0 h 65"/>
                  <a:gd name="T2" fmla="*/ 38 w 63"/>
                  <a:gd name="T3" fmla="*/ 2 h 65"/>
                  <a:gd name="T4" fmla="*/ 44 w 63"/>
                  <a:gd name="T5" fmla="*/ 4 h 65"/>
                  <a:gd name="T6" fmla="*/ 50 w 63"/>
                  <a:gd name="T7" fmla="*/ 5 h 65"/>
                  <a:gd name="T8" fmla="*/ 54 w 63"/>
                  <a:gd name="T9" fmla="*/ 9 h 65"/>
                  <a:gd name="T10" fmla="*/ 58 w 63"/>
                  <a:gd name="T11" fmla="*/ 13 h 65"/>
                  <a:gd name="T12" fmla="*/ 61 w 63"/>
                  <a:gd name="T13" fmla="*/ 19 h 65"/>
                  <a:gd name="T14" fmla="*/ 63 w 63"/>
                  <a:gd name="T15" fmla="*/ 25 h 65"/>
                  <a:gd name="T16" fmla="*/ 63 w 63"/>
                  <a:gd name="T17" fmla="*/ 33 h 65"/>
                  <a:gd name="T18" fmla="*/ 63 w 63"/>
                  <a:gd name="T19" fmla="*/ 39 h 65"/>
                  <a:gd name="T20" fmla="*/ 61 w 63"/>
                  <a:gd name="T21" fmla="*/ 45 h 65"/>
                  <a:gd name="T22" fmla="*/ 58 w 63"/>
                  <a:gd name="T23" fmla="*/ 51 h 65"/>
                  <a:gd name="T24" fmla="*/ 54 w 63"/>
                  <a:gd name="T25" fmla="*/ 55 h 65"/>
                  <a:gd name="T26" fmla="*/ 50 w 63"/>
                  <a:gd name="T27" fmla="*/ 59 h 65"/>
                  <a:gd name="T28" fmla="*/ 44 w 63"/>
                  <a:gd name="T29" fmla="*/ 63 h 65"/>
                  <a:gd name="T30" fmla="*/ 38 w 63"/>
                  <a:gd name="T31" fmla="*/ 65 h 65"/>
                  <a:gd name="T32" fmla="*/ 32 w 63"/>
                  <a:gd name="T33" fmla="*/ 65 h 65"/>
                  <a:gd name="T34" fmla="*/ 24 w 63"/>
                  <a:gd name="T35" fmla="*/ 65 h 65"/>
                  <a:gd name="T36" fmla="*/ 18 w 63"/>
                  <a:gd name="T37" fmla="*/ 63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3 h 65"/>
                  <a:gd name="T50" fmla="*/ 0 w 63"/>
                  <a:gd name="T51" fmla="*/ 25 h 65"/>
                  <a:gd name="T52" fmla="*/ 2 w 63"/>
                  <a:gd name="T53" fmla="*/ 19 h 65"/>
                  <a:gd name="T54" fmla="*/ 4 w 63"/>
                  <a:gd name="T55" fmla="*/ 13 h 65"/>
                  <a:gd name="T56" fmla="*/ 8 w 63"/>
                  <a:gd name="T57" fmla="*/ 9 h 65"/>
                  <a:gd name="T58" fmla="*/ 14 w 63"/>
                  <a:gd name="T59" fmla="*/ 5 h 65"/>
                  <a:gd name="T60" fmla="*/ 18 w 63"/>
                  <a:gd name="T61" fmla="*/ 4 h 65"/>
                  <a:gd name="T62" fmla="*/ 24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4"/>
                    </a:lnTo>
                    <a:lnTo>
                      <a:pt x="50" y="5"/>
                    </a:lnTo>
                    <a:lnTo>
                      <a:pt x="54" y="9"/>
                    </a:lnTo>
                    <a:lnTo>
                      <a:pt x="58" y="13"/>
                    </a:lnTo>
                    <a:lnTo>
                      <a:pt x="61" y="19"/>
                    </a:lnTo>
                    <a:lnTo>
                      <a:pt x="63" y="25"/>
                    </a:lnTo>
                    <a:lnTo>
                      <a:pt x="63" y="33"/>
                    </a:lnTo>
                    <a:lnTo>
                      <a:pt x="63" y="39"/>
                    </a:lnTo>
                    <a:lnTo>
                      <a:pt x="61" y="45"/>
                    </a:lnTo>
                    <a:lnTo>
                      <a:pt x="58" y="51"/>
                    </a:lnTo>
                    <a:lnTo>
                      <a:pt x="54" y="55"/>
                    </a:lnTo>
                    <a:lnTo>
                      <a:pt x="50" y="59"/>
                    </a:lnTo>
                    <a:lnTo>
                      <a:pt x="44" y="63"/>
                    </a:lnTo>
                    <a:lnTo>
                      <a:pt x="38" y="65"/>
                    </a:lnTo>
                    <a:lnTo>
                      <a:pt x="32" y="65"/>
                    </a:lnTo>
                    <a:lnTo>
                      <a:pt x="24" y="65"/>
                    </a:lnTo>
                    <a:lnTo>
                      <a:pt x="18" y="63"/>
                    </a:lnTo>
                    <a:lnTo>
                      <a:pt x="14" y="59"/>
                    </a:lnTo>
                    <a:lnTo>
                      <a:pt x="8" y="55"/>
                    </a:lnTo>
                    <a:lnTo>
                      <a:pt x="4" y="51"/>
                    </a:lnTo>
                    <a:lnTo>
                      <a:pt x="2" y="45"/>
                    </a:lnTo>
                    <a:lnTo>
                      <a:pt x="0" y="39"/>
                    </a:lnTo>
                    <a:lnTo>
                      <a:pt x="0" y="33"/>
                    </a:lnTo>
                    <a:lnTo>
                      <a:pt x="0" y="25"/>
                    </a:lnTo>
                    <a:lnTo>
                      <a:pt x="2" y="19"/>
                    </a:lnTo>
                    <a:lnTo>
                      <a:pt x="4" y="13"/>
                    </a:lnTo>
                    <a:lnTo>
                      <a:pt x="8" y="9"/>
                    </a:lnTo>
                    <a:lnTo>
                      <a:pt x="14" y="5"/>
                    </a:lnTo>
                    <a:lnTo>
                      <a:pt x="18" y="4"/>
                    </a:lnTo>
                    <a:lnTo>
                      <a:pt x="24"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58" name="Freeform 141"/>
              <p:cNvSpPr>
                <a:spLocks/>
              </p:cNvSpPr>
              <p:nvPr/>
            </p:nvSpPr>
            <p:spPr bwMode="auto">
              <a:xfrm>
                <a:off x="3291" y="1603"/>
                <a:ext cx="63" cy="65"/>
              </a:xfrm>
              <a:custGeom>
                <a:avLst/>
                <a:gdLst>
                  <a:gd name="T0" fmla="*/ 32 w 63"/>
                  <a:gd name="T1" fmla="*/ 0 h 65"/>
                  <a:gd name="T2" fmla="*/ 32 w 63"/>
                  <a:gd name="T3" fmla="*/ 0 h 65"/>
                  <a:gd name="T4" fmla="*/ 38 w 63"/>
                  <a:gd name="T5" fmla="*/ 2 h 65"/>
                  <a:gd name="T6" fmla="*/ 44 w 63"/>
                  <a:gd name="T7" fmla="*/ 4 h 65"/>
                  <a:gd name="T8" fmla="*/ 50 w 63"/>
                  <a:gd name="T9" fmla="*/ 5 h 65"/>
                  <a:gd name="T10" fmla="*/ 54 w 63"/>
                  <a:gd name="T11" fmla="*/ 9 h 65"/>
                  <a:gd name="T12" fmla="*/ 58 w 63"/>
                  <a:gd name="T13" fmla="*/ 13 h 65"/>
                  <a:gd name="T14" fmla="*/ 61 w 63"/>
                  <a:gd name="T15" fmla="*/ 19 h 65"/>
                  <a:gd name="T16" fmla="*/ 63 w 63"/>
                  <a:gd name="T17" fmla="*/ 25 h 65"/>
                  <a:gd name="T18" fmla="*/ 63 w 63"/>
                  <a:gd name="T19" fmla="*/ 33 h 65"/>
                  <a:gd name="T20" fmla="*/ 63 w 63"/>
                  <a:gd name="T21" fmla="*/ 39 h 65"/>
                  <a:gd name="T22" fmla="*/ 61 w 63"/>
                  <a:gd name="T23" fmla="*/ 45 h 65"/>
                  <a:gd name="T24" fmla="*/ 58 w 63"/>
                  <a:gd name="T25" fmla="*/ 51 h 65"/>
                  <a:gd name="T26" fmla="*/ 54 w 63"/>
                  <a:gd name="T27" fmla="*/ 55 h 65"/>
                  <a:gd name="T28" fmla="*/ 50 w 63"/>
                  <a:gd name="T29" fmla="*/ 59 h 65"/>
                  <a:gd name="T30" fmla="*/ 44 w 63"/>
                  <a:gd name="T31" fmla="*/ 63 h 65"/>
                  <a:gd name="T32" fmla="*/ 38 w 63"/>
                  <a:gd name="T33" fmla="*/ 65 h 65"/>
                  <a:gd name="T34" fmla="*/ 32 w 63"/>
                  <a:gd name="T35" fmla="*/ 65 h 65"/>
                  <a:gd name="T36" fmla="*/ 24 w 63"/>
                  <a:gd name="T37" fmla="*/ 65 h 65"/>
                  <a:gd name="T38" fmla="*/ 18 w 63"/>
                  <a:gd name="T39" fmla="*/ 63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3 h 65"/>
                  <a:gd name="T52" fmla="*/ 0 w 63"/>
                  <a:gd name="T53" fmla="*/ 25 h 65"/>
                  <a:gd name="T54" fmla="*/ 2 w 63"/>
                  <a:gd name="T55" fmla="*/ 19 h 65"/>
                  <a:gd name="T56" fmla="*/ 4 w 63"/>
                  <a:gd name="T57" fmla="*/ 13 h 65"/>
                  <a:gd name="T58" fmla="*/ 8 w 63"/>
                  <a:gd name="T59" fmla="*/ 9 h 65"/>
                  <a:gd name="T60" fmla="*/ 14 w 63"/>
                  <a:gd name="T61" fmla="*/ 5 h 65"/>
                  <a:gd name="T62" fmla="*/ 18 w 63"/>
                  <a:gd name="T63" fmla="*/ 4 h 65"/>
                  <a:gd name="T64" fmla="*/ 24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4"/>
                    </a:lnTo>
                    <a:lnTo>
                      <a:pt x="50" y="5"/>
                    </a:lnTo>
                    <a:lnTo>
                      <a:pt x="54" y="9"/>
                    </a:lnTo>
                    <a:lnTo>
                      <a:pt x="58" y="13"/>
                    </a:lnTo>
                    <a:lnTo>
                      <a:pt x="61" y="19"/>
                    </a:lnTo>
                    <a:lnTo>
                      <a:pt x="63" y="25"/>
                    </a:lnTo>
                    <a:lnTo>
                      <a:pt x="63" y="33"/>
                    </a:lnTo>
                    <a:lnTo>
                      <a:pt x="63" y="39"/>
                    </a:lnTo>
                    <a:lnTo>
                      <a:pt x="61" y="45"/>
                    </a:lnTo>
                    <a:lnTo>
                      <a:pt x="58" y="51"/>
                    </a:lnTo>
                    <a:lnTo>
                      <a:pt x="54" y="55"/>
                    </a:lnTo>
                    <a:lnTo>
                      <a:pt x="50" y="59"/>
                    </a:lnTo>
                    <a:lnTo>
                      <a:pt x="44" y="63"/>
                    </a:lnTo>
                    <a:lnTo>
                      <a:pt x="38" y="65"/>
                    </a:lnTo>
                    <a:lnTo>
                      <a:pt x="32" y="65"/>
                    </a:lnTo>
                    <a:lnTo>
                      <a:pt x="24" y="65"/>
                    </a:lnTo>
                    <a:lnTo>
                      <a:pt x="18" y="63"/>
                    </a:lnTo>
                    <a:lnTo>
                      <a:pt x="14" y="59"/>
                    </a:lnTo>
                    <a:lnTo>
                      <a:pt x="8" y="55"/>
                    </a:lnTo>
                    <a:lnTo>
                      <a:pt x="4" y="51"/>
                    </a:lnTo>
                    <a:lnTo>
                      <a:pt x="2" y="45"/>
                    </a:lnTo>
                    <a:lnTo>
                      <a:pt x="0" y="39"/>
                    </a:lnTo>
                    <a:lnTo>
                      <a:pt x="0" y="33"/>
                    </a:lnTo>
                    <a:lnTo>
                      <a:pt x="0" y="25"/>
                    </a:lnTo>
                    <a:lnTo>
                      <a:pt x="2" y="19"/>
                    </a:lnTo>
                    <a:lnTo>
                      <a:pt x="4" y="13"/>
                    </a:lnTo>
                    <a:lnTo>
                      <a:pt x="8" y="9"/>
                    </a:lnTo>
                    <a:lnTo>
                      <a:pt x="14" y="5"/>
                    </a:lnTo>
                    <a:lnTo>
                      <a:pt x="18" y="4"/>
                    </a:lnTo>
                    <a:lnTo>
                      <a:pt x="24"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59" name="Freeform 142"/>
              <p:cNvSpPr>
                <a:spLocks/>
              </p:cNvSpPr>
              <p:nvPr/>
            </p:nvSpPr>
            <p:spPr bwMode="auto">
              <a:xfrm>
                <a:off x="3447" y="1658"/>
                <a:ext cx="65" cy="65"/>
              </a:xfrm>
              <a:custGeom>
                <a:avLst/>
                <a:gdLst>
                  <a:gd name="T0" fmla="*/ 65 w 65"/>
                  <a:gd name="T1" fmla="*/ 33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3 h 65"/>
                  <a:gd name="T34" fmla="*/ 0 w 65"/>
                  <a:gd name="T35" fmla="*/ 25 h 65"/>
                  <a:gd name="T36" fmla="*/ 2 w 65"/>
                  <a:gd name="T37" fmla="*/ 19 h 65"/>
                  <a:gd name="T38" fmla="*/ 6 w 65"/>
                  <a:gd name="T39" fmla="*/ 15 h 65"/>
                  <a:gd name="T40" fmla="*/ 10 w 65"/>
                  <a:gd name="T41" fmla="*/ 10 h 65"/>
                  <a:gd name="T42" fmla="*/ 14 w 65"/>
                  <a:gd name="T43" fmla="*/ 6 h 65"/>
                  <a:gd name="T44" fmla="*/ 20 w 65"/>
                  <a:gd name="T45" fmla="*/ 4 h 65"/>
                  <a:gd name="T46" fmla="*/ 26 w 65"/>
                  <a:gd name="T47" fmla="*/ 2 h 65"/>
                  <a:gd name="T48" fmla="*/ 32 w 65"/>
                  <a:gd name="T49" fmla="*/ 0 h 65"/>
                  <a:gd name="T50" fmla="*/ 39 w 65"/>
                  <a:gd name="T51" fmla="*/ 2 h 65"/>
                  <a:gd name="T52" fmla="*/ 45 w 65"/>
                  <a:gd name="T53" fmla="*/ 4 h 65"/>
                  <a:gd name="T54" fmla="*/ 51 w 65"/>
                  <a:gd name="T55" fmla="*/ 6 h 65"/>
                  <a:gd name="T56" fmla="*/ 55 w 65"/>
                  <a:gd name="T57" fmla="*/ 10 h 65"/>
                  <a:gd name="T58" fmla="*/ 59 w 65"/>
                  <a:gd name="T59" fmla="*/ 15 h 65"/>
                  <a:gd name="T60" fmla="*/ 61 w 65"/>
                  <a:gd name="T61" fmla="*/ 19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1" y="45"/>
                    </a:lnTo>
                    <a:lnTo>
                      <a:pt x="59" y="51"/>
                    </a:lnTo>
                    <a:lnTo>
                      <a:pt x="55" y="55"/>
                    </a:lnTo>
                    <a:lnTo>
                      <a:pt x="51"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5"/>
                    </a:lnTo>
                    <a:lnTo>
                      <a:pt x="10" y="10"/>
                    </a:lnTo>
                    <a:lnTo>
                      <a:pt x="14" y="6"/>
                    </a:lnTo>
                    <a:lnTo>
                      <a:pt x="20" y="4"/>
                    </a:lnTo>
                    <a:lnTo>
                      <a:pt x="26" y="2"/>
                    </a:lnTo>
                    <a:lnTo>
                      <a:pt x="32" y="0"/>
                    </a:lnTo>
                    <a:lnTo>
                      <a:pt x="39" y="2"/>
                    </a:lnTo>
                    <a:lnTo>
                      <a:pt x="45" y="4"/>
                    </a:lnTo>
                    <a:lnTo>
                      <a:pt x="51" y="6"/>
                    </a:lnTo>
                    <a:lnTo>
                      <a:pt x="55" y="10"/>
                    </a:lnTo>
                    <a:lnTo>
                      <a:pt x="59" y="15"/>
                    </a:lnTo>
                    <a:lnTo>
                      <a:pt x="61" y="19"/>
                    </a:lnTo>
                    <a:lnTo>
                      <a:pt x="63"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0" name="Freeform 143"/>
              <p:cNvSpPr>
                <a:spLocks/>
              </p:cNvSpPr>
              <p:nvPr/>
            </p:nvSpPr>
            <p:spPr bwMode="auto">
              <a:xfrm>
                <a:off x="3447" y="1658"/>
                <a:ext cx="65" cy="65"/>
              </a:xfrm>
              <a:custGeom>
                <a:avLst/>
                <a:gdLst>
                  <a:gd name="T0" fmla="*/ 65 w 65"/>
                  <a:gd name="T1" fmla="*/ 33 h 65"/>
                  <a:gd name="T2" fmla="*/ 65 w 65"/>
                  <a:gd name="T3" fmla="*/ 33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3 h 65"/>
                  <a:gd name="T36" fmla="*/ 0 w 65"/>
                  <a:gd name="T37" fmla="*/ 25 h 65"/>
                  <a:gd name="T38" fmla="*/ 2 w 65"/>
                  <a:gd name="T39" fmla="*/ 19 h 65"/>
                  <a:gd name="T40" fmla="*/ 6 w 65"/>
                  <a:gd name="T41" fmla="*/ 15 h 65"/>
                  <a:gd name="T42" fmla="*/ 10 w 65"/>
                  <a:gd name="T43" fmla="*/ 10 h 65"/>
                  <a:gd name="T44" fmla="*/ 14 w 65"/>
                  <a:gd name="T45" fmla="*/ 6 h 65"/>
                  <a:gd name="T46" fmla="*/ 20 w 65"/>
                  <a:gd name="T47" fmla="*/ 4 h 65"/>
                  <a:gd name="T48" fmla="*/ 26 w 65"/>
                  <a:gd name="T49" fmla="*/ 2 h 65"/>
                  <a:gd name="T50" fmla="*/ 32 w 65"/>
                  <a:gd name="T51" fmla="*/ 0 h 65"/>
                  <a:gd name="T52" fmla="*/ 39 w 65"/>
                  <a:gd name="T53" fmla="*/ 2 h 65"/>
                  <a:gd name="T54" fmla="*/ 45 w 65"/>
                  <a:gd name="T55" fmla="*/ 4 h 65"/>
                  <a:gd name="T56" fmla="*/ 51 w 65"/>
                  <a:gd name="T57" fmla="*/ 6 h 65"/>
                  <a:gd name="T58" fmla="*/ 55 w 65"/>
                  <a:gd name="T59" fmla="*/ 10 h 65"/>
                  <a:gd name="T60" fmla="*/ 59 w 65"/>
                  <a:gd name="T61" fmla="*/ 15 h 65"/>
                  <a:gd name="T62" fmla="*/ 61 w 65"/>
                  <a:gd name="T63" fmla="*/ 19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1" y="45"/>
                    </a:lnTo>
                    <a:lnTo>
                      <a:pt x="59" y="51"/>
                    </a:lnTo>
                    <a:lnTo>
                      <a:pt x="55" y="55"/>
                    </a:lnTo>
                    <a:lnTo>
                      <a:pt x="51"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5"/>
                    </a:lnTo>
                    <a:lnTo>
                      <a:pt x="10" y="10"/>
                    </a:lnTo>
                    <a:lnTo>
                      <a:pt x="14" y="6"/>
                    </a:lnTo>
                    <a:lnTo>
                      <a:pt x="20" y="4"/>
                    </a:lnTo>
                    <a:lnTo>
                      <a:pt x="26" y="2"/>
                    </a:lnTo>
                    <a:lnTo>
                      <a:pt x="32" y="0"/>
                    </a:lnTo>
                    <a:lnTo>
                      <a:pt x="39" y="2"/>
                    </a:lnTo>
                    <a:lnTo>
                      <a:pt x="45" y="4"/>
                    </a:lnTo>
                    <a:lnTo>
                      <a:pt x="51" y="6"/>
                    </a:lnTo>
                    <a:lnTo>
                      <a:pt x="55" y="10"/>
                    </a:lnTo>
                    <a:lnTo>
                      <a:pt x="59" y="15"/>
                    </a:lnTo>
                    <a:lnTo>
                      <a:pt x="61" y="19"/>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1" name="Freeform 144"/>
              <p:cNvSpPr>
                <a:spLocks/>
              </p:cNvSpPr>
              <p:nvPr/>
            </p:nvSpPr>
            <p:spPr bwMode="auto">
              <a:xfrm>
                <a:off x="3429" y="1823"/>
                <a:ext cx="63" cy="65"/>
              </a:xfrm>
              <a:custGeom>
                <a:avLst/>
                <a:gdLst>
                  <a:gd name="T0" fmla="*/ 63 w 63"/>
                  <a:gd name="T1" fmla="*/ 34 h 65"/>
                  <a:gd name="T2" fmla="*/ 63 w 63"/>
                  <a:gd name="T3" fmla="*/ 39 h 65"/>
                  <a:gd name="T4" fmla="*/ 61 w 63"/>
                  <a:gd name="T5" fmla="*/ 45 h 65"/>
                  <a:gd name="T6" fmla="*/ 57 w 63"/>
                  <a:gd name="T7" fmla="*/ 51 h 65"/>
                  <a:gd name="T8" fmla="*/ 53 w 63"/>
                  <a:gd name="T9" fmla="*/ 55 h 65"/>
                  <a:gd name="T10" fmla="*/ 50 w 63"/>
                  <a:gd name="T11" fmla="*/ 59 h 65"/>
                  <a:gd name="T12" fmla="*/ 44 w 63"/>
                  <a:gd name="T13" fmla="*/ 61 h 65"/>
                  <a:gd name="T14" fmla="*/ 38 w 63"/>
                  <a:gd name="T15" fmla="*/ 63 h 65"/>
                  <a:gd name="T16" fmla="*/ 32 w 63"/>
                  <a:gd name="T17" fmla="*/ 65 h 65"/>
                  <a:gd name="T18" fmla="*/ 24 w 63"/>
                  <a:gd name="T19" fmla="*/ 63 h 65"/>
                  <a:gd name="T20" fmla="*/ 18 w 63"/>
                  <a:gd name="T21" fmla="*/ 61 h 65"/>
                  <a:gd name="T22" fmla="*/ 14 w 63"/>
                  <a:gd name="T23" fmla="*/ 59 h 65"/>
                  <a:gd name="T24" fmla="*/ 8 w 63"/>
                  <a:gd name="T25" fmla="*/ 55 h 65"/>
                  <a:gd name="T26" fmla="*/ 4 w 63"/>
                  <a:gd name="T27" fmla="*/ 51 h 65"/>
                  <a:gd name="T28" fmla="*/ 2 w 63"/>
                  <a:gd name="T29" fmla="*/ 45 h 65"/>
                  <a:gd name="T30" fmla="*/ 0 w 63"/>
                  <a:gd name="T31" fmla="*/ 39 h 65"/>
                  <a:gd name="T32" fmla="*/ 0 w 63"/>
                  <a:gd name="T33" fmla="*/ 34 h 65"/>
                  <a:gd name="T34" fmla="*/ 0 w 63"/>
                  <a:gd name="T35" fmla="*/ 26 h 65"/>
                  <a:gd name="T36" fmla="*/ 2 w 63"/>
                  <a:gd name="T37" fmla="*/ 20 h 65"/>
                  <a:gd name="T38" fmla="*/ 4 w 63"/>
                  <a:gd name="T39" fmla="*/ 14 h 65"/>
                  <a:gd name="T40" fmla="*/ 8 w 63"/>
                  <a:gd name="T41" fmla="*/ 10 h 65"/>
                  <a:gd name="T42" fmla="*/ 14 w 63"/>
                  <a:gd name="T43" fmla="*/ 6 h 65"/>
                  <a:gd name="T44" fmla="*/ 18 w 63"/>
                  <a:gd name="T45" fmla="*/ 2 h 65"/>
                  <a:gd name="T46" fmla="*/ 24 w 63"/>
                  <a:gd name="T47" fmla="*/ 0 h 65"/>
                  <a:gd name="T48" fmla="*/ 32 w 63"/>
                  <a:gd name="T49" fmla="*/ 0 h 65"/>
                  <a:gd name="T50" fmla="*/ 38 w 63"/>
                  <a:gd name="T51" fmla="*/ 0 h 65"/>
                  <a:gd name="T52" fmla="*/ 44 w 63"/>
                  <a:gd name="T53" fmla="*/ 2 h 65"/>
                  <a:gd name="T54" fmla="*/ 50 w 63"/>
                  <a:gd name="T55" fmla="*/ 6 h 65"/>
                  <a:gd name="T56" fmla="*/ 53 w 63"/>
                  <a:gd name="T57" fmla="*/ 10 h 65"/>
                  <a:gd name="T58" fmla="*/ 57 w 63"/>
                  <a:gd name="T59" fmla="*/ 14 h 65"/>
                  <a:gd name="T60" fmla="*/ 61 w 63"/>
                  <a:gd name="T61" fmla="*/ 20 h 65"/>
                  <a:gd name="T62" fmla="*/ 63 w 63"/>
                  <a:gd name="T63" fmla="*/ 26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39"/>
                    </a:lnTo>
                    <a:lnTo>
                      <a:pt x="61" y="45"/>
                    </a:lnTo>
                    <a:lnTo>
                      <a:pt x="57" y="51"/>
                    </a:lnTo>
                    <a:lnTo>
                      <a:pt x="53" y="55"/>
                    </a:lnTo>
                    <a:lnTo>
                      <a:pt x="50" y="59"/>
                    </a:lnTo>
                    <a:lnTo>
                      <a:pt x="44" y="61"/>
                    </a:lnTo>
                    <a:lnTo>
                      <a:pt x="38" y="63"/>
                    </a:lnTo>
                    <a:lnTo>
                      <a:pt x="32" y="65"/>
                    </a:lnTo>
                    <a:lnTo>
                      <a:pt x="24" y="63"/>
                    </a:lnTo>
                    <a:lnTo>
                      <a:pt x="18" y="61"/>
                    </a:lnTo>
                    <a:lnTo>
                      <a:pt x="14" y="59"/>
                    </a:lnTo>
                    <a:lnTo>
                      <a:pt x="8" y="55"/>
                    </a:lnTo>
                    <a:lnTo>
                      <a:pt x="4" y="51"/>
                    </a:lnTo>
                    <a:lnTo>
                      <a:pt x="2" y="45"/>
                    </a:lnTo>
                    <a:lnTo>
                      <a:pt x="0" y="39"/>
                    </a:lnTo>
                    <a:lnTo>
                      <a:pt x="0" y="34"/>
                    </a:lnTo>
                    <a:lnTo>
                      <a:pt x="0" y="26"/>
                    </a:lnTo>
                    <a:lnTo>
                      <a:pt x="2" y="20"/>
                    </a:lnTo>
                    <a:lnTo>
                      <a:pt x="4" y="14"/>
                    </a:lnTo>
                    <a:lnTo>
                      <a:pt x="8" y="10"/>
                    </a:lnTo>
                    <a:lnTo>
                      <a:pt x="14" y="6"/>
                    </a:lnTo>
                    <a:lnTo>
                      <a:pt x="18" y="2"/>
                    </a:lnTo>
                    <a:lnTo>
                      <a:pt x="24" y="0"/>
                    </a:lnTo>
                    <a:lnTo>
                      <a:pt x="32" y="0"/>
                    </a:lnTo>
                    <a:lnTo>
                      <a:pt x="38" y="0"/>
                    </a:lnTo>
                    <a:lnTo>
                      <a:pt x="44" y="2"/>
                    </a:lnTo>
                    <a:lnTo>
                      <a:pt x="50" y="6"/>
                    </a:lnTo>
                    <a:lnTo>
                      <a:pt x="53" y="10"/>
                    </a:lnTo>
                    <a:lnTo>
                      <a:pt x="57" y="14"/>
                    </a:lnTo>
                    <a:lnTo>
                      <a:pt x="61" y="20"/>
                    </a:lnTo>
                    <a:lnTo>
                      <a:pt x="63" y="26"/>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2" name="Freeform 145"/>
              <p:cNvSpPr>
                <a:spLocks/>
              </p:cNvSpPr>
              <p:nvPr/>
            </p:nvSpPr>
            <p:spPr bwMode="auto">
              <a:xfrm>
                <a:off x="3429" y="1823"/>
                <a:ext cx="63" cy="65"/>
              </a:xfrm>
              <a:custGeom>
                <a:avLst/>
                <a:gdLst>
                  <a:gd name="T0" fmla="*/ 63 w 63"/>
                  <a:gd name="T1" fmla="*/ 34 h 65"/>
                  <a:gd name="T2" fmla="*/ 63 w 63"/>
                  <a:gd name="T3" fmla="*/ 34 h 65"/>
                  <a:gd name="T4" fmla="*/ 63 w 63"/>
                  <a:gd name="T5" fmla="*/ 39 h 65"/>
                  <a:gd name="T6" fmla="*/ 61 w 63"/>
                  <a:gd name="T7" fmla="*/ 45 h 65"/>
                  <a:gd name="T8" fmla="*/ 57 w 63"/>
                  <a:gd name="T9" fmla="*/ 51 h 65"/>
                  <a:gd name="T10" fmla="*/ 53 w 63"/>
                  <a:gd name="T11" fmla="*/ 55 h 65"/>
                  <a:gd name="T12" fmla="*/ 50 w 63"/>
                  <a:gd name="T13" fmla="*/ 59 h 65"/>
                  <a:gd name="T14" fmla="*/ 44 w 63"/>
                  <a:gd name="T15" fmla="*/ 61 h 65"/>
                  <a:gd name="T16" fmla="*/ 38 w 63"/>
                  <a:gd name="T17" fmla="*/ 63 h 65"/>
                  <a:gd name="T18" fmla="*/ 32 w 63"/>
                  <a:gd name="T19" fmla="*/ 65 h 65"/>
                  <a:gd name="T20" fmla="*/ 24 w 63"/>
                  <a:gd name="T21" fmla="*/ 63 h 65"/>
                  <a:gd name="T22" fmla="*/ 18 w 63"/>
                  <a:gd name="T23" fmla="*/ 61 h 65"/>
                  <a:gd name="T24" fmla="*/ 14 w 63"/>
                  <a:gd name="T25" fmla="*/ 59 h 65"/>
                  <a:gd name="T26" fmla="*/ 8 w 63"/>
                  <a:gd name="T27" fmla="*/ 55 h 65"/>
                  <a:gd name="T28" fmla="*/ 4 w 63"/>
                  <a:gd name="T29" fmla="*/ 51 h 65"/>
                  <a:gd name="T30" fmla="*/ 2 w 63"/>
                  <a:gd name="T31" fmla="*/ 45 h 65"/>
                  <a:gd name="T32" fmla="*/ 0 w 63"/>
                  <a:gd name="T33" fmla="*/ 39 h 65"/>
                  <a:gd name="T34" fmla="*/ 0 w 63"/>
                  <a:gd name="T35" fmla="*/ 34 h 65"/>
                  <a:gd name="T36" fmla="*/ 0 w 63"/>
                  <a:gd name="T37" fmla="*/ 26 h 65"/>
                  <a:gd name="T38" fmla="*/ 2 w 63"/>
                  <a:gd name="T39" fmla="*/ 20 h 65"/>
                  <a:gd name="T40" fmla="*/ 4 w 63"/>
                  <a:gd name="T41" fmla="*/ 14 h 65"/>
                  <a:gd name="T42" fmla="*/ 8 w 63"/>
                  <a:gd name="T43" fmla="*/ 10 h 65"/>
                  <a:gd name="T44" fmla="*/ 14 w 63"/>
                  <a:gd name="T45" fmla="*/ 6 h 65"/>
                  <a:gd name="T46" fmla="*/ 18 w 63"/>
                  <a:gd name="T47" fmla="*/ 2 h 65"/>
                  <a:gd name="T48" fmla="*/ 24 w 63"/>
                  <a:gd name="T49" fmla="*/ 0 h 65"/>
                  <a:gd name="T50" fmla="*/ 32 w 63"/>
                  <a:gd name="T51" fmla="*/ 0 h 65"/>
                  <a:gd name="T52" fmla="*/ 38 w 63"/>
                  <a:gd name="T53" fmla="*/ 0 h 65"/>
                  <a:gd name="T54" fmla="*/ 44 w 63"/>
                  <a:gd name="T55" fmla="*/ 2 h 65"/>
                  <a:gd name="T56" fmla="*/ 50 w 63"/>
                  <a:gd name="T57" fmla="*/ 6 h 65"/>
                  <a:gd name="T58" fmla="*/ 53 w 63"/>
                  <a:gd name="T59" fmla="*/ 10 h 65"/>
                  <a:gd name="T60" fmla="*/ 57 w 63"/>
                  <a:gd name="T61" fmla="*/ 14 h 65"/>
                  <a:gd name="T62" fmla="*/ 61 w 63"/>
                  <a:gd name="T63" fmla="*/ 20 h 65"/>
                  <a:gd name="T64" fmla="*/ 63 w 63"/>
                  <a:gd name="T65" fmla="*/ 26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39"/>
                    </a:lnTo>
                    <a:lnTo>
                      <a:pt x="61" y="45"/>
                    </a:lnTo>
                    <a:lnTo>
                      <a:pt x="57" y="51"/>
                    </a:lnTo>
                    <a:lnTo>
                      <a:pt x="53" y="55"/>
                    </a:lnTo>
                    <a:lnTo>
                      <a:pt x="50" y="59"/>
                    </a:lnTo>
                    <a:lnTo>
                      <a:pt x="44" y="61"/>
                    </a:lnTo>
                    <a:lnTo>
                      <a:pt x="38" y="63"/>
                    </a:lnTo>
                    <a:lnTo>
                      <a:pt x="32" y="65"/>
                    </a:lnTo>
                    <a:lnTo>
                      <a:pt x="24" y="63"/>
                    </a:lnTo>
                    <a:lnTo>
                      <a:pt x="18" y="61"/>
                    </a:lnTo>
                    <a:lnTo>
                      <a:pt x="14" y="59"/>
                    </a:lnTo>
                    <a:lnTo>
                      <a:pt x="8" y="55"/>
                    </a:lnTo>
                    <a:lnTo>
                      <a:pt x="4" y="51"/>
                    </a:lnTo>
                    <a:lnTo>
                      <a:pt x="2" y="45"/>
                    </a:lnTo>
                    <a:lnTo>
                      <a:pt x="0" y="39"/>
                    </a:lnTo>
                    <a:lnTo>
                      <a:pt x="0" y="34"/>
                    </a:lnTo>
                    <a:lnTo>
                      <a:pt x="0" y="26"/>
                    </a:lnTo>
                    <a:lnTo>
                      <a:pt x="2" y="20"/>
                    </a:lnTo>
                    <a:lnTo>
                      <a:pt x="4" y="14"/>
                    </a:lnTo>
                    <a:lnTo>
                      <a:pt x="8" y="10"/>
                    </a:lnTo>
                    <a:lnTo>
                      <a:pt x="14" y="6"/>
                    </a:lnTo>
                    <a:lnTo>
                      <a:pt x="18" y="2"/>
                    </a:lnTo>
                    <a:lnTo>
                      <a:pt x="24" y="0"/>
                    </a:lnTo>
                    <a:lnTo>
                      <a:pt x="32" y="0"/>
                    </a:lnTo>
                    <a:lnTo>
                      <a:pt x="38" y="0"/>
                    </a:lnTo>
                    <a:lnTo>
                      <a:pt x="44" y="2"/>
                    </a:lnTo>
                    <a:lnTo>
                      <a:pt x="50" y="6"/>
                    </a:lnTo>
                    <a:lnTo>
                      <a:pt x="53" y="10"/>
                    </a:lnTo>
                    <a:lnTo>
                      <a:pt x="57" y="14"/>
                    </a:lnTo>
                    <a:lnTo>
                      <a:pt x="61" y="20"/>
                    </a:lnTo>
                    <a:lnTo>
                      <a:pt x="63" y="26"/>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3" name="Freeform 146"/>
              <p:cNvSpPr>
                <a:spLocks/>
              </p:cNvSpPr>
              <p:nvPr/>
            </p:nvSpPr>
            <p:spPr bwMode="auto">
              <a:xfrm>
                <a:off x="3370" y="1654"/>
                <a:ext cx="65" cy="63"/>
              </a:xfrm>
              <a:custGeom>
                <a:avLst/>
                <a:gdLst>
                  <a:gd name="T0" fmla="*/ 0 w 65"/>
                  <a:gd name="T1" fmla="*/ 31 h 63"/>
                  <a:gd name="T2" fmla="*/ 2 w 65"/>
                  <a:gd name="T3" fmla="*/ 25 h 63"/>
                  <a:gd name="T4" fmla="*/ 4 w 65"/>
                  <a:gd name="T5" fmla="*/ 19 h 63"/>
                  <a:gd name="T6" fmla="*/ 6 w 65"/>
                  <a:gd name="T7" fmla="*/ 14 h 63"/>
                  <a:gd name="T8" fmla="*/ 10 w 65"/>
                  <a:gd name="T9" fmla="*/ 8 h 63"/>
                  <a:gd name="T10" fmla="*/ 14 w 65"/>
                  <a:gd name="T11" fmla="*/ 4 h 63"/>
                  <a:gd name="T12" fmla="*/ 20 w 65"/>
                  <a:gd name="T13" fmla="*/ 2 h 63"/>
                  <a:gd name="T14" fmla="*/ 26 w 65"/>
                  <a:gd name="T15" fmla="*/ 0 h 63"/>
                  <a:gd name="T16" fmla="*/ 34 w 65"/>
                  <a:gd name="T17" fmla="*/ 0 h 63"/>
                  <a:gd name="T18" fmla="*/ 40 w 65"/>
                  <a:gd name="T19" fmla="*/ 0 h 63"/>
                  <a:gd name="T20" fmla="*/ 46 w 65"/>
                  <a:gd name="T21" fmla="*/ 2 h 63"/>
                  <a:gd name="T22" fmla="*/ 51 w 65"/>
                  <a:gd name="T23" fmla="*/ 4 h 63"/>
                  <a:gd name="T24" fmla="*/ 55 w 65"/>
                  <a:gd name="T25" fmla="*/ 8 h 63"/>
                  <a:gd name="T26" fmla="*/ 59 w 65"/>
                  <a:gd name="T27" fmla="*/ 14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5 h 63"/>
                  <a:gd name="T42" fmla="*/ 51 w 65"/>
                  <a:gd name="T43" fmla="*/ 57 h 63"/>
                  <a:gd name="T44" fmla="*/ 46 w 65"/>
                  <a:gd name="T45" fmla="*/ 61 h 63"/>
                  <a:gd name="T46" fmla="*/ 40 w 65"/>
                  <a:gd name="T47" fmla="*/ 63 h 63"/>
                  <a:gd name="T48" fmla="*/ 34 w 65"/>
                  <a:gd name="T49" fmla="*/ 63 h 63"/>
                  <a:gd name="T50" fmla="*/ 26 w 65"/>
                  <a:gd name="T51" fmla="*/ 63 h 63"/>
                  <a:gd name="T52" fmla="*/ 20 w 65"/>
                  <a:gd name="T53" fmla="*/ 61 h 63"/>
                  <a:gd name="T54" fmla="*/ 14 w 65"/>
                  <a:gd name="T55" fmla="*/ 57 h 63"/>
                  <a:gd name="T56" fmla="*/ 10 w 65"/>
                  <a:gd name="T57" fmla="*/ 55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4"/>
                    </a:lnTo>
                    <a:lnTo>
                      <a:pt x="10" y="8"/>
                    </a:lnTo>
                    <a:lnTo>
                      <a:pt x="14" y="4"/>
                    </a:lnTo>
                    <a:lnTo>
                      <a:pt x="20" y="2"/>
                    </a:lnTo>
                    <a:lnTo>
                      <a:pt x="26" y="0"/>
                    </a:lnTo>
                    <a:lnTo>
                      <a:pt x="34" y="0"/>
                    </a:lnTo>
                    <a:lnTo>
                      <a:pt x="40" y="0"/>
                    </a:lnTo>
                    <a:lnTo>
                      <a:pt x="46" y="2"/>
                    </a:lnTo>
                    <a:lnTo>
                      <a:pt x="51" y="4"/>
                    </a:lnTo>
                    <a:lnTo>
                      <a:pt x="55" y="8"/>
                    </a:lnTo>
                    <a:lnTo>
                      <a:pt x="59" y="14"/>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4" name="Freeform 147"/>
              <p:cNvSpPr>
                <a:spLocks/>
              </p:cNvSpPr>
              <p:nvPr/>
            </p:nvSpPr>
            <p:spPr bwMode="auto">
              <a:xfrm>
                <a:off x="3370" y="1654"/>
                <a:ext cx="65" cy="63"/>
              </a:xfrm>
              <a:custGeom>
                <a:avLst/>
                <a:gdLst>
                  <a:gd name="T0" fmla="*/ 0 w 65"/>
                  <a:gd name="T1" fmla="*/ 31 h 63"/>
                  <a:gd name="T2" fmla="*/ 0 w 65"/>
                  <a:gd name="T3" fmla="*/ 31 h 63"/>
                  <a:gd name="T4" fmla="*/ 2 w 65"/>
                  <a:gd name="T5" fmla="*/ 25 h 63"/>
                  <a:gd name="T6" fmla="*/ 4 w 65"/>
                  <a:gd name="T7" fmla="*/ 19 h 63"/>
                  <a:gd name="T8" fmla="*/ 6 w 65"/>
                  <a:gd name="T9" fmla="*/ 14 h 63"/>
                  <a:gd name="T10" fmla="*/ 10 w 65"/>
                  <a:gd name="T11" fmla="*/ 8 h 63"/>
                  <a:gd name="T12" fmla="*/ 14 w 65"/>
                  <a:gd name="T13" fmla="*/ 4 h 63"/>
                  <a:gd name="T14" fmla="*/ 20 w 65"/>
                  <a:gd name="T15" fmla="*/ 2 h 63"/>
                  <a:gd name="T16" fmla="*/ 26 w 65"/>
                  <a:gd name="T17" fmla="*/ 0 h 63"/>
                  <a:gd name="T18" fmla="*/ 34 w 65"/>
                  <a:gd name="T19" fmla="*/ 0 h 63"/>
                  <a:gd name="T20" fmla="*/ 40 w 65"/>
                  <a:gd name="T21" fmla="*/ 0 h 63"/>
                  <a:gd name="T22" fmla="*/ 46 w 65"/>
                  <a:gd name="T23" fmla="*/ 2 h 63"/>
                  <a:gd name="T24" fmla="*/ 51 w 65"/>
                  <a:gd name="T25" fmla="*/ 4 h 63"/>
                  <a:gd name="T26" fmla="*/ 55 w 65"/>
                  <a:gd name="T27" fmla="*/ 8 h 63"/>
                  <a:gd name="T28" fmla="*/ 59 w 65"/>
                  <a:gd name="T29" fmla="*/ 14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5 h 63"/>
                  <a:gd name="T44" fmla="*/ 51 w 65"/>
                  <a:gd name="T45" fmla="*/ 57 h 63"/>
                  <a:gd name="T46" fmla="*/ 46 w 65"/>
                  <a:gd name="T47" fmla="*/ 61 h 63"/>
                  <a:gd name="T48" fmla="*/ 40 w 65"/>
                  <a:gd name="T49" fmla="*/ 63 h 63"/>
                  <a:gd name="T50" fmla="*/ 34 w 65"/>
                  <a:gd name="T51" fmla="*/ 63 h 63"/>
                  <a:gd name="T52" fmla="*/ 26 w 65"/>
                  <a:gd name="T53" fmla="*/ 63 h 63"/>
                  <a:gd name="T54" fmla="*/ 20 w 65"/>
                  <a:gd name="T55" fmla="*/ 61 h 63"/>
                  <a:gd name="T56" fmla="*/ 14 w 65"/>
                  <a:gd name="T57" fmla="*/ 57 h 63"/>
                  <a:gd name="T58" fmla="*/ 10 w 65"/>
                  <a:gd name="T59" fmla="*/ 55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4"/>
                    </a:lnTo>
                    <a:lnTo>
                      <a:pt x="10" y="8"/>
                    </a:lnTo>
                    <a:lnTo>
                      <a:pt x="14" y="4"/>
                    </a:lnTo>
                    <a:lnTo>
                      <a:pt x="20" y="2"/>
                    </a:lnTo>
                    <a:lnTo>
                      <a:pt x="26" y="0"/>
                    </a:lnTo>
                    <a:lnTo>
                      <a:pt x="34" y="0"/>
                    </a:lnTo>
                    <a:lnTo>
                      <a:pt x="40" y="0"/>
                    </a:lnTo>
                    <a:lnTo>
                      <a:pt x="46" y="2"/>
                    </a:lnTo>
                    <a:lnTo>
                      <a:pt x="51" y="4"/>
                    </a:lnTo>
                    <a:lnTo>
                      <a:pt x="55" y="8"/>
                    </a:lnTo>
                    <a:lnTo>
                      <a:pt x="59" y="14"/>
                    </a:lnTo>
                    <a:lnTo>
                      <a:pt x="63" y="19"/>
                    </a:lnTo>
                    <a:lnTo>
                      <a:pt x="65" y="25"/>
                    </a:lnTo>
                    <a:lnTo>
                      <a:pt x="65" y="31"/>
                    </a:lnTo>
                    <a:lnTo>
                      <a:pt x="65" y="37"/>
                    </a:lnTo>
                    <a:lnTo>
                      <a:pt x="63" y="43"/>
                    </a:lnTo>
                    <a:lnTo>
                      <a:pt x="59" y="49"/>
                    </a:lnTo>
                    <a:lnTo>
                      <a:pt x="55" y="55"/>
                    </a:lnTo>
                    <a:lnTo>
                      <a:pt x="51" y="57"/>
                    </a:lnTo>
                    <a:lnTo>
                      <a:pt x="46" y="61"/>
                    </a:lnTo>
                    <a:lnTo>
                      <a:pt x="40" y="63"/>
                    </a:lnTo>
                    <a:lnTo>
                      <a:pt x="34" y="63"/>
                    </a:lnTo>
                    <a:lnTo>
                      <a:pt x="26" y="63"/>
                    </a:lnTo>
                    <a:lnTo>
                      <a:pt x="20" y="61"/>
                    </a:lnTo>
                    <a:lnTo>
                      <a:pt x="14" y="57"/>
                    </a:lnTo>
                    <a:lnTo>
                      <a:pt x="10" y="55"/>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5" name="Freeform 148"/>
              <p:cNvSpPr>
                <a:spLocks/>
              </p:cNvSpPr>
              <p:nvPr/>
            </p:nvSpPr>
            <p:spPr bwMode="auto">
              <a:xfrm>
                <a:off x="3396" y="1815"/>
                <a:ext cx="65" cy="65"/>
              </a:xfrm>
              <a:custGeom>
                <a:avLst/>
                <a:gdLst>
                  <a:gd name="T0" fmla="*/ 65 w 65"/>
                  <a:gd name="T1" fmla="*/ 34 h 65"/>
                  <a:gd name="T2" fmla="*/ 63 w 65"/>
                  <a:gd name="T3" fmla="*/ 40 h 65"/>
                  <a:gd name="T4" fmla="*/ 61 w 65"/>
                  <a:gd name="T5" fmla="*/ 46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5 w 65"/>
                  <a:gd name="T19" fmla="*/ 65 h 65"/>
                  <a:gd name="T20" fmla="*/ 20 w 65"/>
                  <a:gd name="T21" fmla="*/ 63 h 65"/>
                  <a:gd name="T22" fmla="*/ 14 w 65"/>
                  <a:gd name="T23" fmla="*/ 59 h 65"/>
                  <a:gd name="T24" fmla="*/ 10 w 65"/>
                  <a:gd name="T25" fmla="*/ 55 h 65"/>
                  <a:gd name="T26" fmla="*/ 6 w 65"/>
                  <a:gd name="T27" fmla="*/ 51 h 65"/>
                  <a:gd name="T28" fmla="*/ 2 w 65"/>
                  <a:gd name="T29" fmla="*/ 46 h 65"/>
                  <a:gd name="T30" fmla="*/ 0 w 65"/>
                  <a:gd name="T31" fmla="*/ 40 h 65"/>
                  <a:gd name="T32" fmla="*/ 0 w 65"/>
                  <a:gd name="T33" fmla="*/ 34 h 65"/>
                  <a:gd name="T34" fmla="*/ 0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5 w 65"/>
                  <a:gd name="T47" fmla="*/ 2 h 65"/>
                  <a:gd name="T48" fmla="*/ 31 w 65"/>
                  <a:gd name="T49" fmla="*/ 0 h 65"/>
                  <a:gd name="T50" fmla="*/ 39 w 65"/>
                  <a:gd name="T51" fmla="*/ 2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1" y="46"/>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6"/>
                    </a:lnTo>
                    <a:lnTo>
                      <a:pt x="0" y="40"/>
                    </a:lnTo>
                    <a:lnTo>
                      <a:pt x="0" y="34"/>
                    </a:lnTo>
                    <a:lnTo>
                      <a:pt x="0" y="26"/>
                    </a:lnTo>
                    <a:lnTo>
                      <a:pt x="2" y="20"/>
                    </a:lnTo>
                    <a:lnTo>
                      <a:pt x="6" y="14"/>
                    </a:lnTo>
                    <a:lnTo>
                      <a:pt x="10" y="10"/>
                    </a:lnTo>
                    <a:lnTo>
                      <a:pt x="14" y="6"/>
                    </a:lnTo>
                    <a:lnTo>
                      <a:pt x="20" y="2"/>
                    </a:lnTo>
                    <a:lnTo>
                      <a:pt x="25" y="2"/>
                    </a:lnTo>
                    <a:lnTo>
                      <a:pt x="31" y="0"/>
                    </a:lnTo>
                    <a:lnTo>
                      <a:pt x="39" y="2"/>
                    </a:lnTo>
                    <a:lnTo>
                      <a:pt x="45" y="2"/>
                    </a:lnTo>
                    <a:lnTo>
                      <a:pt x="51" y="6"/>
                    </a:lnTo>
                    <a:lnTo>
                      <a:pt x="55" y="10"/>
                    </a:lnTo>
                    <a:lnTo>
                      <a:pt x="59" y="14"/>
                    </a:lnTo>
                    <a:lnTo>
                      <a:pt x="61" y="20"/>
                    </a:lnTo>
                    <a:lnTo>
                      <a:pt x="63"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6" name="Freeform 149"/>
              <p:cNvSpPr>
                <a:spLocks/>
              </p:cNvSpPr>
              <p:nvPr/>
            </p:nvSpPr>
            <p:spPr bwMode="auto">
              <a:xfrm>
                <a:off x="3396" y="1815"/>
                <a:ext cx="65" cy="65"/>
              </a:xfrm>
              <a:custGeom>
                <a:avLst/>
                <a:gdLst>
                  <a:gd name="T0" fmla="*/ 65 w 65"/>
                  <a:gd name="T1" fmla="*/ 34 h 65"/>
                  <a:gd name="T2" fmla="*/ 65 w 65"/>
                  <a:gd name="T3" fmla="*/ 34 h 65"/>
                  <a:gd name="T4" fmla="*/ 63 w 65"/>
                  <a:gd name="T5" fmla="*/ 40 h 65"/>
                  <a:gd name="T6" fmla="*/ 61 w 65"/>
                  <a:gd name="T7" fmla="*/ 46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5 w 65"/>
                  <a:gd name="T21" fmla="*/ 65 h 65"/>
                  <a:gd name="T22" fmla="*/ 20 w 65"/>
                  <a:gd name="T23" fmla="*/ 63 h 65"/>
                  <a:gd name="T24" fmla="*/ 14 w 65"/>
                  <a:gd name="T25" fmla="*/ 59 h 65"/>
                  <a:gd name="T26" fmla="*/ 10 w 65"/>
                  <a:gd name="T27" fmla="*/ 55 h 65"/>
                  <a:gd name="T28" fmla="*/ 6 w 65"/>
                  <a:gd name="T29" fmla="*/ 51 h 65"/>
                  <a:gd name="T30" fmla="*/ 2 w 65"/>
                  <a:gd name="T31" fmla="*/ 46 h 65"/>
                  <a:gd name="T32" fmla="*/ 0 w 65"/>
                  <a:gd name="T33" fmla="*/ 40 h 65"/>
                  <a:gd name="T34" fmla="*/ 0 w 65"/>
                  <a:gd name="T35" fmla="*/ 34 h 65"/>
                  <a:gd name="T36" fmla="*/ 0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5 w 65"/>
                  <a:gd name="T49" fmla="*/ 2 h 65"/>
                  <a:gd name="T50" fmla="*/ 31 w 65"/>
                  <a:gd name="T51" fmla="*/ 0 h 65"/>
                  <a:gd name="T52" fmla="*/ 39 w 65"/>
                  <a:gd name="T53" fmla="*/ 2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1" y="46"/>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6"/>
                    </a:lnTo>
                    <a:lnTo>
                      <a:pt x="0" y="40"/>
                    </a:lnTo>
                    <a:lnTo>
                      <a:pt x="0" y="34"/>
                    </a:lnTo>
                    <a:lnTo>
                      <a:pt x="0" y="26"/>
                    </a:lnTo>
                    <a:lnTo>
                      <a:pt x="2" y="20"/>
                    </a:lnTo>
                    <a:lnTo>
                      <a:pt x="6" y="14"/>
                    </a:lnTo>
                    <a:lnTo>
                      <a:pt x="10" y="10"/>
                    </a:lnTo>
                    <a:lnTo>
                      <a:pt x="14" y="6"/>
                    </a:lnTo>
                    <a:lnTo>
                      <a:pt x="20" y="2"/>
                    </a:lnTo>
                    <a:lnTo>
                      <a:pt x="25" y="2"/>
                    </a:lnTo>
                    <a:lnTo>
                      <a:pt x="31" y="0"/>
                    </a:lnTo>
                    <a:lnTo>
                      <a:pt x="39" y="2"/>
                    </a:lnTo>
                    <a:lnTo>
                      <a:pt x="45" y="2"/>
                    </a:lnTo>
                    <a:lnTo>
                      <a:pt x="51" y="6"/>
                    </a:lnTo>
                    <a:lnTo>
                      <a:pt x="55" y="10"/>
                    </a:lnTo>
                    <a:lnTo>
                      <a:pt x="59" y="14"/>
                    </a:lnTo>
                    <a:lnTo>
                      <a:pt x="61" y="20"/>
                    </a:lnTo>
                    <a:lnTo>
                      <a:pt x="63"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7" name="Freeform 150"/>
              <p:cNvSpPr>
                <a:spLocks/>
              </p:cNvSpPr>
              <p:nvPr/>
            </p:nvSpPr>
            <p:spPr bwMode="auto">
              <a:xfrm>
                <a:off x="3555" y="1654"/>
                <a:ext cx="65" cy="65"/>
              </a:xfrm>
              <a:custGeom>
                <a:avLst/>
                <a:gdLst>
                  <a:gd name="T0" fmla="*/ 0 w 65"/>
                  <a:gd name="T1" fmla="*/ 33 h 65"/>
                  <a:gd name="T2" fmla="*/ 0 w 65"/>
                  <a:gd name="T3" fmla="*/ 25 h 65"/>
                  <a:gd name="T4" fmla="*/ 2 w 65"/>
                  <a:gd name="T5" fmla="*/ 19 h 65"/>
                  <a:gd name="T6" fmla="*/ 6 w 65"/>
                  <a:gd name="T7" fmla="*/ 14 h 65"/>
                  <a:gd name="T8" fmla="*/ 10 w 65"/>
                  <a:gd name="T9" fmla="*/ 10 h 65"/>
                  <a:gd name="T10" fmla="*/ 14 w 65"/>
                  <a:gd name="T11" fmla="*/ 6 h 65"/>
                  <a:gd name="T12" fmla="*/ 20 w 65"/>
                  <a:gd name="T13" fmla="*/ 4 h 65"/>
                  <a:gd name="T14" fmla="*/ 26 w 65"/>
                  <a:gd name="T15" fmla="*/ 2 h 65"/>
                  <a:gd name="T16" fmla="*/ 32 w 65"/>
                  <a:gd name="T17" fmla="*/ 0 h 65"/>
                  <a:gd name="T18" fmla="*/ 40 w 65"/>
                  <a:gd name="T19" fmla="*/ 2 h 65"/>
                  <a:gd name="T20" fmla="*/ 46 w 65"/>
                  <a:gd name="T21" fmla="*/ 4 h 65"/>
                  <a:gd name="T22" fmla="*/ 51 w 65"/>
                  <a:gd name="T23" fmla="*/ 6 h 65"/>
                  <a:gd name="T24" fmla="*/ 55 w 65"/>
                  <a:gd name="T25" fmla="*/ 10 h 65"/>
                  <a:gd name="T26" fmla="*/ 59 w 65"/>
                  <a:gd name="T27" fmla="*/ 14 h 65"/>
                  <a:gd name="T28" fmla="*/ 61 w 65"/>
                  <a:gd name="T29" fmla="*/ 19 h 65"/>
                  <a:gd name="T30" fmla="*/ 63 w 65"/>
                  <a:gd name="T31" fmla="*/ 25 h 65"/>
                  <a:gd name="T32" fmla="*/ 65 w 65"/>
                  <a:gd name="T33" fmla="*/ 33 h 65"/>
                  <a:gd name="T34" fmla="*/ 63 w 65"/>
                  <a:gd name="T35" fmla="*/ 39 h 65"/>
                  <a:gd name="T36" fmla="*/ 61 w 65"/>
                  <a:gd name="T37" fmla="*/ 45 h 65"/>
                  <a:gd name="T38" fmla="*/ 59 w 65"/>
                  <a:gd name="T39" fmla="*/ 51 h 65"/>
                  <a:gd name="T40" fmla="*/ 55 w 65"/>
                  <a:gd name="T41" fmla="*/ 55 h 65"/>
                  <a:gd name="T42" fmla="*/ 51 w 65"/>
                  <a:gd name="T43" fmla="*/ 59 h 65"/>
                  <a:gd name="T44" fmla="*/ 46 w 65"/>
                  <a:gd name="T45" fmla="*/ 63 h 65"/>
                  <a:gd name="T46" fmla="*/ 40 w 65"/>
                  <a:gd name="T47" fmla="*/ 65 h 65"/>
                  <a:gd name="T48" fmla="*/ 32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4"/>
                    </a:lnTo>
                    <a:lnTo>
                      <a:pt x="10" y="10"/>
                    </a:lnTo>
                    <a:lnTo>
                      <a:pt x="14" y="6"/>
                    </a:lnTo>
                    <a:lnTo>
                      <a:pt x="20" y="4"/>
                    </a:lnTo>
                    <a:lnTo>
                      <a:pt x="26" y="2"/>
                    </a:lnTo>
                    <a:lnTo>
                      <a:pt x="32" y="0"/>
                    </a:lnTo>
                    <a:lnTo>
                      <a:pt x="40" y="2"/>
                    </a:lnTo>
                    <a:lnTo>
                      <a:pt x="46" y="4"/>
                    </a:lnTo>
                    <a:lnTo>
                      <a:pt x="51" y="6"/>
                    </a:lnTo>
                    <a:lnTo>
                      <a:pt x="55" y="10"/>
                    </a:lnTo>
                    <a:lnTo>
                      <a:pt x="59" y="14"/>
                    </a:lnTo>
                    <a:lnTo>
                      <a:pt x="61" y="19"/>
                    </a:lnTo>
                    <a:lnTo>
                      <a:pt x="63" y="25"/>
                    </a:lnTo>
                    <a:lnTo>
                      <a:pt x="65" y="33"/>
                    </a:lnTo>
                    <a:lnTo>
                      <a:pt x="63" y="39"/>
                    </a:lnTo>
                    <a:lnTo>
                      <a:pt x="61" y="45"/>
                    </a:lnTo>
                    <a:lnTo>
                      <a:pt x="59" y="51"/>
                    </a:lnTo>
                    <a:lnTo>
                      <a:pt x="55" y="55"/>
                    </a:lnTo>
                    <a:lnTo>
                      <a:pt x="51"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68" name="Freeform 151"/>
              <p:cNvSpPr>
                <a:spLocks/>
              </p:cNvSpPr>
              <p:nvPr/>
            </p:nvSpPr>
            <p:spPr bwMode="auto">
              <a:xfrm>
                <a:off x="3555" y="1654"/>
                <a:ext cx="65" cy="65"/>
              </a:xfrm>
              <a:custGeom>
                <a:avLst/>
                <a:gdLst>
                  <a:gd name="T0" fmla="*/ 0 w 65"/>
                  <a:gd name="T1" fmla="*/ 33 h 65"/>
                  <a:gd name="T2" fmla="*/ 0 w 65"/>
                  <a:gd name="T3" fmla="*/ 33 h 65"/>
                  <a:gd name="T4" fmla="*/ 0 w 65"/>
                  <a:gd name="T5" fmla="*/ 25 h 65"/>
                  <a:gd name="T6" fmla="*/ 2 w 65"/>
                  <a:gd name="T7" fmla="*/ 19 h 65"/>
                  <a:gd name="T8" fmla="*/ 6 w 65"/>
                  <a:gd name="T9" fmla="*/ 14 h 65"/>
                  <a:gd name="T10" fmla="*/ 10 w 65"/>
                  <a:gd name="T11" fmla="*/ 10 h 65"/>
                  <a:gd name="T12" fmla="*/ 14 w 65"/>
                  <a:gd name="T13" fmla="*/ 6 h 65"/>
                  <a:gd name="T14" fmla="*/ 20 w 65"/>
                  <a:gd name="T15" fmla="*/ 4 h 65"/>
                  <a:gd name="T16" fmla="*/ 26 w 65"/>
                  <a:gd name="T17" fmla="*/ 2 h 65"/>
                  <a:gd name="T18" fmla="*/ 32 w 65"/>
                  <a:gd name="T19" fmla="*/ 0 h 65"/>
                  <a:gd name="T20" fmla="*/ 40 w 65"/>
                  <a:gd name="T21" fmla="*/ 2 h 65"/>
                  <a:gd name="T22" fmla="*/ 46 w 65"/>
                  <a:gd name="T23" fmla="*/ 4 h 65"/>
                  <a:gd name="T24" fmla="*/ 51 w 65"/>
                  <a:gd name="T25" fmla="*/ 6 h 65"/>
                  <a:gd name="T26" fmla="*/ 55 w 65"/>
                  <a:gd name="T27" fmla="*/ 10 h 65"/>
                  <a:gd name="T28" fmla="*/ 59 w 65"/>
                  <a:gd name="T29" fmla="*/ 14 h 65"/>
                  <a:gd name="T30" fmla="*/ 61 w 65"/>
                  <a:gd name="T31" fmla="*/ 19 h 65"/>
                  <a:gd name="T32" fmla="*/ 63 w 65"/>
                  <a:gd name="T33" fmla="*/ 25 h 65"/>
                  <a:gd name="T34" fmla="*/ 65 w 65"/>
                  <a:gd name="T35" fmla="*/ 33 h 65"/>
                  <a:gd name="T36" fmla="*/ 63 w 65"/>
                  <a:gd name="T37" fmla="*/ 39 h 65"/>
                  <a:gd name="T38" fmla="*/ 61 w 65"/>
                  <a:gd name="T39" fmla="*/ 45 h 65"/>
                  <a:gd name="T40" fmla="*/ 59 w 65"/>
                  <a:gd name="T41" fmla="*/ 51 h 65"/>
                  <a:gd name="T42" fmla="*/ 55 w 65"/>
                  <a:gd name="T43" fmla="*/ 55 h 65"/>
                  <a:gd name="T44" fmla="*/ 51 w 65"/>
                  <a:gd name="T45" fmla="*/ 59 h 65"/>
                  <a:gd name="T46" fmla="*/ 46 w 65"/>
                  <a:gd name="T47" fmla="*/ 63 h 65"/>
                  <a:gd name="T48" fmla="*/ 40 w 65"/>
                  <a:gd name="T49" fmla="*/ 65 h 65"/>
                  <a:gd name="T50" fmla="*/ 32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4"/>
                    </a:lnTo>
                    <a:lnTo>
                      <a:pt x="10" y="10"/>
                    </a:lnTo>
                    <a:lnTo>
                      <a:pt x="14" y="6"/>
                    </a:lnTo>
                    <a:lnTo>
                      <a:pt x="20" y="4"/>
                    </a:lnTo>
                    <a:lnTo>
                      <a:pt x="26" y="2"/>
                    </a:lnTo>
                    <a:lnTo>
                      <a:pt x="32" y="0"/>
                    </a:lnTo>
                    <a:lnTo>
                      <a:pt x="40" y="2"/>
                    </a:lnTo>
                    <a:lnTo>
                      <a:pt x="46" y="4"/>
                    </a:lnTo>
                    <a:lnTo>
                      <a:pt x="51" y="6"/>
                    </a:lnTo>
                    <a:lnTo>
                      <a:pt x="55" y="10"/>
                    </a:lnTo>
                    <a:lnTo>
                      <a:pt x="59" y="14"/>
                    </a:lnTo>
                    <a:lnTo>
                      <a:pt x="61" y="19"/>
                    </a:lnTo>
                    <a:lnTo>
                      <a:pt x="63" y="25"/>
                    </a:lnTo>
                    <a:lnTo>
                      <a:pt x="65" y="33"/>
                    </a:lnTo>
                    <a:lnTo>
                      <a:pt x="63" y="39"/>
                    </a:lnTo>
                    <a:lnTo>
                      <a:pt x="61" y="45"/>
                    </a:lnTo>
                    <a:lnTo>
                      <a:pt x="59" y="51"/>
                    </a:lnTo>
                    <a:lnTo>
                      <a:pt x="55" y="55"/>
                    </a:lnTo>
                    <a:lnTo>
                      <a:pt x="51"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69" name="Freeform 152"/>
              <p:cNvSpPr>
                <a:spLocks/>
              </p:cNvSpPr>
              <p:nvPr/>
            </p:nvSpPr>
            <p:spPr bwMode="auto">
              <a:xfrm>
                <a:off x="3475" y="1798"/>
                <a:ext cx="65" cy="64"/>
              </a:xfrm>
              <a:custGeom>
                <a:avLst/>
                <a:gdLst>
                  <a:gd name="T0" fmla="*/ 0 w 65"/>
                  <a:gd name="T1" fmla="*/ 31 h 64"/>
                  <a:gd name="T2" fmla="*/ 2 w 65"/>
                  <a:gd name="T3" fmla="*/ 25 h 64"/>
                  <a:gd name="T4" fmla="*/ 2 w 65"/>
                  <a:gd name="T5" fmla="*/ 19 h 64"/>
                  <a:gd name="T6" fmla="*/ 5 w 65"/>
                  <a:gd name="T7" fmla="*/ 13 h 64"/>
                  <a:gd name="T8" fmla="*/ 9 w 65"/>
                  <a:gd name="T9" fmla="*/ 9 h 64"/>
                  <a:gd name="T10" fmla="*/ 13 w 65"/>
                  <a:gd name="T11" fmla="*/ 5 h 64"/>
                  <a:gd name="T12" fmla="*/ 19 w 65"/>
                  <a:gd name="T13" fmla="*/ 1 h 64"/>
                  <a:gd name="T14" fmla="*/ 25 w 65"/>
                  <a:gd name="T15" fmla="*/ 0 h 64"/>
                  <a:gd name="T16" fmla="*/ 33 w 65"/>
                  <a:gd name="T17" fmla="*/ 0 h 64"/>
                  <a:gd name="T18" fmla="*/ 39 w 65"/>
                  <a:gd name="T19" fmla="*/ 0 h 64"/>
                  <a:gd name="T20" fmla="*/ 45 w 65"/>
                  <a:gd name="T21" fmla="*/ 1 h 64"/>
                  <a:gd name="T22" fmla="*/ 49 w 65"/>
                  <a:gd name="T23" fmla="*/ 5 h 64"/>
                  <a:gd name="T24" fmla="*/ 55 w 65"/>
                  <a:gd name="T25" fmla="*/ 9 h 64"/>
                  <a:gd name="T26" fmla="*/ 59 w 65"/>
                  <a:gd name="T27" fmla="*/ 13 h 64"/>
                  <a:gd name="T28" fmla="*/ 61 w 65"/>
                  <a:gd name="T29" fmla="*/ 19 h 64"/>
                  <a:gd name="T30" fmla="*/ 63 w 65"/>
                  <a:gd name="T31" fmla="*/ 25 h 64"/>
                  <a:gd name="T32" fmla="*/ 65 w 65"/>
                  <a:gd name="T33" fmla="*/ 31 h 64"/>
                  <a:gd name="T34" fmla="*/ 63 w 65"/>
                  <a:gd name="T35" fmla="*/ 39 h 64"/>
                  <a:gd name="T36" fmla="*/ 61 w 65"/>
                  <a:gd name="T37" fmla="*/ 45 h 64"/>
                  <a:gd name="T38" fmla="*/ 59 w 65"/>
                  <a:gd name="T39" fmla="*/ 51 h 64"/>
                  <a:gd name="T40" fmla="*/ 55 w 65"/>
                  <a:gd name="T41" fmla="*/ 55 h 64"/>
                  <a:gd name="T42" fmla="*/ 49 w 65"/>
                  <a:gd name="T43" fmla="*/ 59 h 64"/>
                  <a:gd name="T44" fmla="*/ 45 w 65"/>
                  <a:gd name="T45" fmla="*/ 63 h 64"/>
                  <a:gd name="T46" fmla="*/ 39 w 65"/>
                  <a:gd name="T47" fmla="*/ 63 h 64"/>
                  <a:gd name="T48" fmla="*/ 33 w 65"/>
                  <a:gd name="T49" fmla="*/ 64 h 64"/>
                  <a:gd name="T50" fmla="*/ 25 w 65"/>
                  <a:gd name="T51" fmla="*/ 63 h 64"/>
                  <a:gd name="T52" fmla="*/ 19 w 65"/>
                  <a:gd name="T53" fmla="*/ 63 h 64"/>
                  <a:gd name="T54" fmla="*/ 13 w 65"/>
                  <a:gd name="T55" fmla="*/ 59 h 64"/>
                  <a:gd name="T56" fmla="*/ 9 w 65"/>
                  <a:gd name="T57" fmla="*/ 55 h 64"/>
                  <a:gd name="T58" fmla="*/ 5 w 65"/>
                  <a:gd name="T59" fmla="*/ 51 h 64"/>
                  <a:gd name="T60" fmla="*/ 2 w 65"/>
                  <a:gd name="T61" fmla="*/ 45 h 64"/>
                  <a:gd name="T62" fmla="*/ 2 w 65"/>
                  <a:gd name="T63" fmla="*/ 39 h 64"/>
                  <a:gd name="T64" fmla="*/ 0 w 65"/>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0" y="31"/>
                    </a:moveTo>
                    <a:lnTo>
                      <a:pt x="2" y="25"/>
                    </a:lnTo>
                    <a:lnTo>
                      <a:pt x="2" y="19"/>
                    </a:lnTo>
                    <a:lnTo>
                      <a:pt x="5" y="13"/>
                    </a:lnTo>
                    <a:lnTo>
                      <a:pt x="9" y="9"/>
                    </a:lnTo>
                    <a:lnTo>
                      <a:pt x="13" y="5"/>
                    </a:lnTo>
                    <a:lnTo>
                      <a:pt x="19" y="1"/>
                    </a:lnTo>
                    <a:lnTo>
                      <a:pt x="25" y="0"/>
                    </a:lnTo>
                    <a:lnTo>
                      <a:pt x="33" y="0"/>
                    </a:lnTo>
                    <a:lnTo>
                      <a:pt x="39" y="0"/>
                    </a:lnTo>
                    <a:lnTo>
                      <a:pt x="45" y="1"/>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3"/>
                    </a:lnTo>
                    <a:lnTo>
                      <a:pt x="33" y="64"/>
                    </a:lnTo>
                    <a:lnTo>
                      <a:pt x="25" y="63"/>
                    </a:lnTo>
                    <a:lnTo>
                      <a:pt x="19" y="63"/>
                    </a:lnTo>
                    <a:lnTo>
                      <a:pt x="13" y="59"/>
                    </a:lnTo>
                    <a:lnTo>
                      <a:pt x="9" y="55"/>
                    </a:lnTo>
                    <a:lnTo>
                      <a:pt x="5" y="51"/>
                    </a:lnTo>
                    <a:lnTo>
                      <a:pt x="2" y="45"/>
                    </a:lnTo>
                    <a:lnTo>
                      <a:pt x="2"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0" name="Freeform 153"/>
              <p:cNvSpPr>
                <a:spLocks/>
              </p:cNvSpPr>
              <p:nvPr/>
            </p:nvSpPr>
            <p:spPr bwMode="auto">
              <a:xfrm>
                <a:off x="3475" y="1798"/>
                <a:ext cx="65" cy="64"/>
              </a:xfrm>
              <a:custGeom>
                <a:avLst/>
                <a:gdLst>
                  <a:gd name="T0" fmla="*/ 0 w 65"/>
                  <a:gd name="T1" fmla="*/ 31 h 64"/>
                  <a:gd name="T2" fmla="*/ 0 w 65"/>
                  <a:gd name="T3" fmla="*/ 31 h 64"/>
                  <a:gd name="T4" fmla="*/ 2 w 65"/>
                  <a:gd name="T5" fmla="*/ 25 h 64"/>
                  <a:gd name="T6" fmla="*/ 2 w 65"/>
                  <a:gd name="T7" fmla="*/ 19 h 64"/>
                  <a:gd name="T8" fmla="*/ 5 w 65"/>
                  <a:gd name="T9" fmla="*/ 13 h 64"/>
                  <a:gd name="T10" fmla="*/ 9 w 65"/>
                  <a:gd name="T11" fmla="*/ 9 h 64"/>
                  <a:gd name="T12" fmla="*/ 13 w 65"/>
                  <a:gd name="T13" fmla="*/ 5 h 64"/>
                  <a:gd name="T14" fmla="*/ 19 w 65"/>
                  <a:gd name="T15" fmla="*/ 1 h 64"/>
                  <a:gd name="T16" fmla="*/ 25 w 65"/>
                  <a:gd name="T17" fmla="*/ 0 h 64"/>
                  <a:gd name="T18" fmla="*/ 33 w 65"/>
                  <a:gd name="T19" fmla="*/ 0 h 64"/>
                  <a:gd name="T20" fmla="*/ 39 w 65"/>
                  <a:gd name="T21" fmla="*/ 0 h 64"/>
                  <a:gd name="T22" fmla="*/ 45 w 65"/>
                  <a:gd name="T23" fmla="*/ 1 h 64"/>
                  <a:gd name="T24" fmla="*/ 49 w 65"/>
                  <a:gd name="T25" fmla="*/ 5 h 64"/>
                  <a:gd name="T26" fmla="*/ 55 w 65"/>
                  <a:gd name="T27" fmla="*/ 9 h 64"/>
                  <a:gd name="T28" fmla="*/ 59 w 65"/>
                  <a:gd name="T29" fmla="*/ 13 h 64"/>
                  <a:gd name="T30" fmla="*/ 61 w 65"/>
                  <a:gd name="T31" fmla="*/ 19 h 64"/>
                  <a:gd name="T32" fmla="*/ 63 w 65"/>
                  <a:gd name="T33" fmla="*/ 25 h 64"/>
                  <a:gd name="T34" fmla="*/ 65 w 65"/>
                  <a:gd name="T35" fmla="*/ 31 h 64"/>
                  <a:gd name="T36" fmla="*/ 63 w 65"/>
                  <a:gd name="T37" fmla="*/ 39 h 64"/>
                  <a:gd name="T38" fmla="*/ 61 w 65"/>
                  <a:gd name="T39" fmla="*/ 45 h 64"/>
                  <a:gd name="T40" fmla="*/ 59 w 65"/>
                  <a:gd name="T41" fmla="*/ 51 h 64"/>
                  <a:gd name="T42" fmla="*/ 55 w 65"/>
                  <a:gd name="T43" fmla="*/ 55 h 64"/>
                  <a:gd name="T44" fmla="*/ 49 w 65"/>
                  <a:gd name="T45" fmla="*/ 59 h 64"/>
                  <a:gd name="T46" fmla="*/ 45 w 65"/>
                  <a:gd name="T47" fmla="*/ 63 h 64"/>
                  <a:gd name="T48" fmla="*/ 39 w 65"/>
                  <a:gd name="T49" fmla="*/ 63 h 64"/>
                  <a:gd name="T50" fmla="*/ 33 w 65"/>
                  <a:gd name="T51" fmla="*/ 64 h 64"/>
                  <a:gd name="T52" fmla="*/ 25 w 65"/>
                  <a:gd name="T53" fmla="*/ 63 h 64"/>
                  <a:gd name="T54" fmla="*/ 19 w 65"/>
                  <a:gd name="T55" fmla="*/ 63 h 64"/>
                  <a:gd name="T56" fmla="*/ 13 w 65"/>
                  <a:gd name="T57" fmla="*/ 59 h 64"/>
                  <a:gd name="T58" fmla="*/ 9 w 65"/>
                  <a:gd name="T59" fmla="*/ 55 h 64"/>
                  <a:gd name="T60" fmla="*/ 5 w 65"/>
                  <a:gd name="T61" fmla="*/ 51 h 64"/>
                  <a:gd name="T62" fmla="*/ 2 w 65"/>
                  <a:gd name="T63" fmla="*/ 45 h 64"/>
                  <a:gd name="T64" fmla="*/ 2 w 65"/>
                  <a:gd name="T65" fmla="*/ 39 h 64"/>
                  <a:gd name="T66" fmla="*/ 0 w 65"/>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0" y="31"/>
                    </a:moveTo>
                    <a:lnTo>
                      <a:pt x="0" y="31"/>
                    </a:lnTo>
                    <a:lnTo>
                      <a:pt x="2" y="25"/>
                    </a:lnTo>
                    <a:lnTo>
                      <a:pt x="2" y="19"/>
                    </a:lnTo>
                    <a:lnTo>
                      <a:pt x="5" y="13"/>
                    </a:lnTo>
                    <a:lnTo>
                      <a:pt x="9" y="9"/>
                    </a:lnTo>
                    <a:lnTo>
                      <a:pt x="13" y="5"/>
                    </a:lnTo>
                    <a:lnTo>
                      <a:pt x="19" y="1"/>
                    </a:lnTo>
                    <a:lnTo>
                      <a:pt x="25" y="0"/>
                    </a:lnTo>
                    <a:lnTo>
                      <a:pt x="33" y="0"/>
                    </a:lnTo>
                    <a:lnTo>
                      <a:pt x="39" y="0"/>
                    </a:lnTo>
                    <a:lnTo>
                      <a:pt x="45" y="1"/>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3"/>
                    </a:lnTo>
                    <a:lnTo>
                      <a:pt x="33" y="64"/>
                    </a:lnTo>
                    <a:lnTo>
                      <a:pt x="25" y="63"/>
                    </a:lnTo>
                    <a:lnTo>
                      <a:pt x="19" y="63"/>
                    </a:lnTo>
                    <a:lnTo>
                      <a:pt x="13" y="59"/>
                    </a:lnTo>
                    <a:lnTo>
                      <a:pt x="9" y="55"/>
                    </a:lnTo>
                    <a:lnTo>
                      <a:pt x="5"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1" name="Freeform 154"/>
              <p:cNvSpPr>
                <a:spLocks/>
              </p:cNvSpPr>
              <p:nvPr/>
            </p:nvSpPr>
            <p:spPr bwMode="auto">
              <a:xfrm>
                <a:off x="3542" y="1707"/>
                <a:ext cx="64" cy="63"/>
              </a:xfrm>
              <a:custGeom>
                <a:avLst/>
                <a:gdLst>
                  <a:gd name="T0" fmla="*/ 64 w 64"/>
                  <a:gd name="T1" fmla="*/ 31 h 63"/>
                  <a:gd name="T2" fmla="*/ 63 w 64"/>
                  <a:gd name="T3" fmla="*/ 37 h 63"/>
                  <a:gd name="T4" fmla="*/ 61 w 64"/>
                  <a:gd name="T5" fmla="*/ 43 h 63"/>
                  <a:gd name="T6" fmla="*/ 59 w 64"/>
                  <a:gd name="T7" fmla="*/ 49 h 63"/>
                  <a:gd name="T8" fmla="*/ 55 w 64"/>
                  <a:gd name="T9" fmla="*/ 53 h 63"/>
                  <a:gd name="T10" fmla="*/ 49 w 64"/>
                  <a:gd name="T11" fmla="*/ 59 h 63"/>
                  <a:gd name="T12" fmla="*/ 45 w 64"/>
                  <a:gd name="T13" fmla="*/ 61 h 63"/>
                  <a:gd name="T14" fmla="*/ 39 w 64"/>
                  <a:gd name="T15" fmla="*/ 63 h 63"/>
                  <a:gd name="T16" fmla="*/ 31 w 64"/>
                  <a:gd name="T17" fmla="*/ 63 h 63"/>
                  <a:gd name="T18" fmla="*/ 25 w 64"/>
                  <a:gd name="T19" fmla="*/ 63 h 63"/>
                  <a:gd name="T20" fmla="*/ 19 w 64"/>
                  <a:gd name="T21" fmla="*/ 61 h 63"/>
                  <a:gd name="T22" fmla="*/ 13 w 64"/>
                  <a:gd name="T23" fmla="*/ 59 h 63"/>
                  <a:gd name="T24" fmla="*/ 9 w 64"/>
                  <a:gd name="T25" fmla="*/ 53 h 63"/>
                  <a:gd name="T26" fmla="*/ 5 w 64"/>
                  <a:gd name="T27" fmla="*/ 49 h 63"/>
                  <a:gd name="T28" fmla="*/ 1 w 64"/>
                  <a:gd name="T29" fmla="*/ 43 h 63"/>
                  <a:gd name="T30" fmla="*/ 0 w 64"/>
                  <a:gd name="T31" fmla="*/ 37 h 63"/>
                  <a:gd name="T32" fmla="*/ 0 w 64"/>
                  <a:gd name="T33" fmla="*/ 31 h 63"/>
                  <a:gd name="T34" fmla="*/ 0 w 64"/>
                  <a:gd name="T35" fmla="*/ 26 h 63"/>
                  <a:gd name="T36" fmla="*/ 1 w 64"/>
                  <a:gd name="T37" fmla="*/ 20 h 63"/>
                  <a:gd name="T38" fmla="*/ 5 w 64"/>
                  <a:gd name="T39" fmla="*/ 14 h 63"/>
                  <a:gd name="T40" fmla="*/ 9 w 64"/>
                  <a:gd name="T41" fmla="*/ 8 h 63"/>
                  <a:gd name="T42" fmla="*/ 13 w 64"/>
                  <a:gd name="T43" fmla="*/ 4 h 63"/>
                  <a:gd name="T44" fmla="*/ 19 w 64"/>
                  <a:gd name="T45" fmla="*/ 2 h 63"/>
                  <a:gd name="T46" fmla="*/ 25 w 64"/>
                  <a:gd name="T47" fmla="*/ 0 h 63"/>
                  <a:gd name="T48" fmla="*/ 31 w 64"/>
                  <a:gd name="T49" fmla="*/ 0 h 63"/>
                  <a:gd name="T50" fmla="*/ 39 w 64"/>
                  <a:gd name="T51" fmla="*/ 0 h 63"/>
                  <a:gd name="T52" fmla="*/ 45 w 64"/>
                  <a:gd name="T53" fmla="*/ 2 h 63"/>
                  <a:gd name="T54" fmla="*/ 49 w 64"/>
                  <a:gd name="T55" fmla="*/ 4 h 63"/>
                  <a:gd name="T56" fmla="*/ 55 w 64"/>
                  <a:gd name="T57" fmla="*/ 8 h 63"/>
                  <a:gd name="T58" fmla="*/ 59 w 64"/>
                  <a:gd name="T59" fmla="*/ 14 h 63"/>
                  <a:gd name="T60" fmla="*/ 61 w 64"/>
                  <a:gd name="T61" fmla="*/ 20 h 63"/>
                  <a:gd name="T62" fmla="*/ 63 w 64"/>
                  <a:gd name="T63" fmla="*/ 26 h 63"/>
                  <a:gd name="T64" fmla="*/ 64 w 64"/>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3"/>
                  <a:gd name="T101" fmla="*/ 64 w 64"/>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3">
                    <a:moveTo>
                      <a:pt x="64" y="31"/>
                    </a:moveTo>
                    <a:lnTo>
                      <a:pt x="63" y="37"/>
                    </a:lnTo>
                    <a:lnTo>
                      <a:pt x="61" y="43"/>
                    </a:lnTo>
                    <a:lnTo>
                      <a:pt x="59" y="49"/>
                    </a:lnTo>
                    <a:lnTo>
                      <a:pt x="55" y="53"/>
                    </a:lnTo>
                    <a:lnTo>
                      <a:pt x="49" y="59"/>
                    </a:lnTo>
                    <a:lnTo>
                      <a:pt x="45" y="61"/>
                    </a:lnTo>
                    <a:lnTo>
                      <a:pt x="39" y="63"/>
                    </a:lnTo>
                    <a:lnTo>
                      <a:pt x="31" y="63"/>
                    </a:lnTo>
                    <a:lnTo>
                      <a:pt x="25" y="63"/>
                    </a:lnTo>
                    <a:lnTo>
                      <a:pt x="19" y="61"/>
                    </a:lnTo>
                    <a:lnTo>
                      <a:pt x="13" y="59"/>
                    </a:lnTo>
                    <a:lnTo>
                      <a:pt x="9" y="53"/>
                    </a:lnTo>
                    <a:lnTo>
                      <a:pt x="5" y="49"/>
                    </a:lnTo>
                    <a:lnTo>
                      <a:pt x="1" y="43"/>
                    </a:lnTo>
                    <a:lnTo>
                      <a:pt x="0" y="37"/>
                    </a:lnTo>
                    <a:lnTo>
                      <a:pt x="0" y="31"/>
                    </a:lnTo>
                    <a:lnTo>
                      <a:pt x="0" y="26"/>
                    </a:lnTo>
                    <a:lnTo>
                      <a:pt x="1" y="20"/>
                    </a:lnTo>
                    <a:lnTo>
                      <a:pt x="5" y="14"/>
                    </a:lnTo>
                    <a:lnTo>
                      <a:pt x="9" y="8"/>
                    </a:lnTo>
                    <a:lnTo>
                      <a:pt x="13" y="4"/>
                    </a:lnTo>
                    <a:lnTo>
                      <a:pt x="19" y="2"/>
                    </a:lnTo>
                    <a:lnTo>
                      <a:pt x="25" y="0"/>
                    </a:lnTo>
                    <a:lnTo>
                      <a:pt x="31" y="0"/>
                    </a:lnTo>
                    <a:lnTo>
                      <a:pt x="39" y="0"/>
                    </a:lnTo>
                    <a:lnTo>
                      <a:pt x="45" y="2"/>
                    </a:lnTo>
                    <a:lnTo>
                      <a:pt x="49" y="4"/>
                    </a:lnTo>
                    <a:lnTo>
                      <a:pt x="55" y="8"/>
                    </a:lnTo>
                    <a:lnTo>
                      <a:pt x="59" y="14"/>
                    </a:lnTo>
                    <a:lnTo>
                      <a:pt x="61" y="20"/>
                    </a:lnTo>
                    <a:lnTo>
                      <a:pt x="63" y="26"/>
                    </a:lnTo>
                    <a:lnTo>
                      <a:pt x="64"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2" name="Freeform 155"/>
              <p:cNvSpPr>
                <a:spLocks/>
              </p:cNvSpPr>
              <p:nvPr/>
            </p:nvSpPr>
            <p:spPr bwMode="auto">
              <a:xfrm>
                <a:off x="3542" y="1707"/>
                <a:ext cx="64" cy="63"/>
              </a:xfrm>
              <a:custGeom>
                <a:avLst/>
                <a:gdLst>
                  <a:gd name="T0" fmla="*/ 64 w 64"/>
                  <a:gd name="T1" fmla="*/ 31 h 63"/>
                  <a:gd name="T2" fmla="*/ 64 w 64"/>
                  <a:gd name="T3" fmla="*/ 31 h 63"/>
                  <a:gd name="T4" fmla="*/ 63 w 64"/>
                  <a:gd name="T5" fmla="*/ 37 h 63"/>
                  <a:gd name="T6" fmla="*/ 61 w 64"/>
                  <a:gd name="T7" fmla="*/ 43 h 63"/>
                  <a:gd name="T8" fmla="*/ 59 w 64"/>
                  <a:gd name="T9" fmla="*/ 49 h 63"/>
                  <a:gd name="T10" fmla="*/ 55 w 64"/>
                  <a:gd name="T11" fmla="*/ 53 h 63"/>
                  <a:gd name="T12" fmla="*/ 49 w 64"/>
                  <a:gd name="T13" fmla="*/ 59 h 63"/>
                  <a:gd name="T14" fmla="*/ 45 w 64"/>
                  <a:gd name="T15" fmla="*/ 61 h 63"/>
                  <a:gd name="T16" fmla="*/ 39 w 64"/>
                  <a:gd name="T17" fmla="*/ 63 h 63"/>
                  <a:gd name="T18" fmla="*/ 31 w 64"/>
                  <a:gd name="T19" fmla="*/ 63 h 63"/>
                  <a:gd name="T20" fmla="*/ 25 w 64"/>
                  <a:gd name="T21" fmla="*/ 63 h 63"/>
                  <a:gd name="T22" fmla="*/ 19 w 64"/>
                  <a:gd name="T23" fmla="*/ 61 h 63"/>
                  <a:gd name="T24" fmla="*/ 13 w 64"/>
                  <a:gd name="T25" fmla="*/ 59 h 63"/>
                  <a:gd name="T26" fmla="*/ 9 w 64"/>
                  <a:gd name="T27" fmla="*/ 53 h 63"/>
                  <a:gd name="T28" fmla="*/ 5 w 64"/>
                  <a:gd name="T29" fmla="*/ 49 h 63"/>
                  <a:gd name="T30" fmla="*/ 1 w 64"/>
                  <a:gd name="T31" fmla="*/ 43 h 63"/>
                  <a:gd name="T32" fmla="*/ 0 w 64"/>
                  <a:gd name="T33" fmla="*/ 37 h 63"/>
                  <a:gd name="T34" fmla="*/ 0 w 64"/>
                  <a:gd name="T35" fmla="*/ 31 h 63"/>
                  <a:gd name="T36" fmla="*/ 0 w 64"/>
                  <a:gd name="T37" fmla="*/ 26 h 63"/>
                  <a:gd name="T38" fmla="*/ 1 w 64"/>
                  <a:gd name="T39" fmla="*/ 20 h 63"/>
                  <a:gd name="T40" fmla="*/ 5 w 64"/>
                  <a:gd name="T41" fmla="*/ 14 h 63"/>
                  <a:gd name="T42" fmla="*/ 9 w 64"/>
                  <a:gd name="T43" fmla="*/ 8 h 63"/>
                  <a:gd name="T44" fmla="*/ 13 w 64"/>
                  <a:gd name="T45" fmla="*/ 4 h 63"/>
                  <a:gd name="T46" fmla="*/ 19 w 64"/>
                  <a:gd name="T47" fmla="*/ 2 h 63"/>
                  <a:gd name="T48" fmla="*/ 25 w 64"/>
                  <a:gd name="T49" fmla="*/ 0 h 63"/>
                  <a:gd name="T50" fmla="*/ 31 w 64"/>
                  <a:gd name="T51" fmla="*/ 0 h 63"/>
                  <a:gd name="T52" fmla="*/ 39 w 64"/>
                  <a:gd name="T53" fmla="*/ 0 h 63"/>
                  <a:gd name="T54" fmla="*/ 45 w 64"/>
                  <a:gd name="T55" fmla="*/ 2 h 63"/>
                  <a:gd name="T56" fmla="*/ 49 w 64"/>
                  <a:gd name="T57" fmla="*/ 4 h 63"/>
                  <a:gd name="T58" fmla="*/ 55 w 64"/>
                  <a:gd name="T59" fmla="*/ 8 h 63"/>
                  <a:gd name="T60" fmla="*/ 59 w 64"/>
                  <a:gd name="T61" fmla="*/ 14 h 63"/>
                  <a:gd name="T62" fmla="*/ 61 w 64"/>
                  <a:gd name="T63" fmla="*/ 20 h 63"/>
                  <a:gd name="T64" fmla="*/ 63 w 64"/>
                  <a:gd name="T65" fmla="*/ 26 h 63"/>
                  <a:gd name="T66" fmla="*/ 64 w 64"/>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3"/>
                  <a:gd name="T104" fmla="*/ 64 w 64"/>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3">
                    <a:moveTo>
                      <a:pt x="64" y="31"/>
                    </a:moveTo>
                    <a:lnTo>
                      <a:pt x="64" y="31"/>
                    </a:lnTo>
                    <a:lnTo>
                      <a:pt x="63" y="37"/>
                    </a:lnTo>
                    <a:lnTo>
                      <a:pt x="61" y="43"/>
                    </a:lnTo>
                    <a:lnTo>
                      <a:pt x="59" y="49"/>
                    </a:lnTo>
                    <a:lnTo>
                      <a:pt x="55" y="53"/>
                    </a:lnTo>
                    <a:lnTo>
                      <a:pt x="49" y="59"/>
                    </a:lnTo>
                    <a:lnTo>
                      <a:pt x="45" y="61"/>
                    </a:lnTo>
                    <a:lnTo>
                      <a:pt x="39" y="63"/>
                    </a:lnTo>
                    <a:lnTo>
                      <a:pt x="31" y="63"/>
                    </a:lnTo>
                    <a:lnTo>
                      <a:pt x="25" y="63"/>
                    </a:lnTo>
                    <a:lnTo>
                      <a:pt x="19" y="61"/>
                    </a:lnTo>
                    <a:lnTo>
                      <a:pt x="13" y="59"/>
                    </a:lnTo>
                    <a:lnTo>
                      <a:pt x="9" y="53"/>
                    </a:lnTo>
                    <a:lnTo>
                      <a:pt x="5" y="49"/>
                    </a:lnTo>
                    <a:lnTo>
                      <a:pt x="1" y="43"/>
                    </a:lnTo>
                    <a:lnTo>
                      <a:pt x="0" y="37"/>
                    </a:lnTo>
                    <a:lnTo>
                      <a:pt x="0" y="31"/>
                    </a:lnTo>
                    <a:lnTo>
                      <a:pt x="0" y="26"/>
                    </a:lnTo>
                    <a:lnTo>
                      <a:pt x="1" y="20"/>
                    </a:lnTo>
                    <a:lnTo>
                      <a:pt x="5" y="14"/>
                    </a:lnTo>
                    <a:lnTo>
                      <a:pt x="9" y="8"/>
                    </a:lnTo>
                    <a:lnTo>
                      <a:pt x="13" y="4"/>
                    </a:lnTo>
                    <a:lnTo>
                      <a:pt x="19" y="2"/>
                    </a:lnTo>
                    <a:lnTo>
                      <a:pt x="25" y="0"/>
                    </a:lnTo>
                    <a:lnTo>
                      <a:pt x="31" y="0"/>
                    </a:lnTo>
                    <a:lnTo>
                      <a:pt x="39" y="0"/>
                    </a:lnTo>
                    <a:lnTo>
                      <a:pt x="45" y="2"/>
                    </a:lnTo>
                    <a:lnTo>
                      <a:pt x="49" y="4"/>
                    </a:lnTo>
                    <a:lnTo>
                      <a:pt x="55" y="8"/>
                    </a:lnTo>
                    <a:lnTo>
                      <a:pt x="59" y="14"/>
                    </a:lnTo>
                    <a:lnTo>
                      <a:pt x="61" y="20"/>
                    </a:lnTo>
                    <a:lnTo>
                      <a:pt x="63" y="26"/>
                    </a:lnTo>
                    <a:lnTo>
                      <a:pt x="64"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3" name="Freeform 156"/>
              <p:cNvSpPr>
                <a:spLocks/>
              </p:cNvSpPr>
              <p:nvPr/>
            </p:nvSpPr>
            <p:spPr bwMode="auto">
              <a:xfrm>
                <a:off x="3502" y="1656"/>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40 w 65"/>
                  <a:gd name="T15" fmla="*/ 65 h 65"/>
                  <a:gd name="T16" fmla="*/ 34 w 65"/>
                  <a:gd name="T17" fmla="*/ 65 h 65"/>
                  <a:gd name="T18" fmla="*/ 26 w 65"/>
                  <a:gd name="T19" fmla="*/ 65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5 h 65"/>
                  <a:gd name="T36" fmla="*/ 4 w 65"/>
                  <a:gd name="T37" fmla="*/ 19 h 65"/>
                  <a:gd name="T38" fmla="*/ 6 w 65"/>
                  <a:gd name="T39" fmla="*/ 14 h 65"/>
                  <a:gd name="T40" fmla="*/ 10 w 65"/>
                  <a:gd name="T41" fmla="*/ 10 h 65"/>
                  <a:gd name="T42" fmla="*/ 16 w 65"/>
                  <a:gd name="T43" fmla="*/ 6 h 65"/>
                  <a:gd name="T44" fmla="*/ 20 w 65"/>
                  <a:gd name="T45" fmla="*/ 2 h 65"/>
                  <a:gd name="T46" fmla="*/ 26 w 65"/>
                  <a:gd name="T47" fmla="*/ 2 h 65"/>
                  <a:gd name="T48" fmla="*/ 34 w 65"/>
                  <a:gd name="T49" fmla="*/ 0 h 65"/>
                  <a:gd name="T50" fmla="*/ 40 w 65"/>
                  <a:gd name="T51" fmla="*/ 2 h 65"/>
                  <a:gd name="T52" fmla="*/ 45 w 65"/>
                  <a:gd name="T53" fmla="*/ 2 h 65"/>
                  <a:gd name="T54" fmla="*/ 51 w 65"/>
                  <a:gd name="T55" fmla="*/ 6 h 65"/>
                  <a:gd name="T56" fmla="*/ 55 w 65"/>
                  <a:gd name="T57" fmla="*/ 10 h 65"/>
                  <a:gd name="T58" fmla="*/ 59 w 65"/>
                  <a:gd name="T59" fmla="*/ 14 h 65"/>
                  <a:gd name="T60" fmla="*/ 63 w 65"/>
                  <a:gd name="T61" fmla="*/ 19 h 65"/>
                  <a:gd name="T62" fmla="*/ 65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5"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5" y="2"/>
                    </a:lnTo>
                    <a:lnTo>
                      <a:pt x="51" y="6"/>
                    </a:lnTo>
                    <a:lnTo>
                      <a:pt x="55" y="10"/>
                    </a:lnTo>
                    <a:lnTo>
                      <a:pt x="59" y="14"/>
                    </a:lnTo>
                    <a:lnTo>
                      <a:pt x="63" y="19"/>
                    </a:lnTo>
                    <a:lnTo>
                      <a:pt x="65"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4" name="Freeform 157"/>
              <p:cNvSpPr>
                <a:spLocks/>
              </p:cNvSpPr>
              <p:nvPr/>
            </p:nvSpPr>
            <p:spPr bwMode="auto">
              <a:xfrm>
                <a:off x="3502" y="1656"/>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40 w 65"/>
                  <a:gd name="T17" fmla="*/ 65 h 65"/>
                  <a:gd name="T18" fmla="*/ 34 w 65"/>
                  <a:gd name="T19" fmla="*/ 65 h 65"/>
                  <a:gd name="T20" fmla="*/ 26 w 65"/>
                  <a:gd name="T21" fmla="*/ 65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5 h 65"/>
                  <a:gd name="T38" fmla="*/ 4 w 65"/>
                  <a:gd name="T39" fmla="*/ 19 h 65"/>
                  <a:gd name="T40" fmla="*/ 6 w 65"/>
                  <a:gd name="T41" fmla="*/ 14 h 65"/>
                  <a:gd name="T42" fmla="*/ 10 w 65"/>
                  <a:gd name="T43" fmla="*/ 10 h 65"/>
                  <a:gd name="T44" fmla="*/ 16 w 65"/>
                  <a:gd name="T45" fmla="*/ 6 h 65"/>
                  <a:gd name="T46" fmla="*/ 20 w 65"/>
                  <a:gd name="T47" fmla="*/ 2 h 65"/>
                  <a:gd name="T48" fmla="*/ 26 w 65"/>
                  <a:gd name="T49" fmla="*/ 2 h 65"/>
                  <a:gd name="T50" fmla="*/ 34 w 65"/>
                  <a:gd name="T51" fmla="*/ 0 h 65"/>
                  <a:gd name="T52" fmla="*/ 40 w 65"/>
                  <a:gd name="T53" fmla="*/ 2 h 65"/>
                  <a:gd name="T54" fmla="*/ 45 w 65"/>
                  <a:gd name="T55" fmla="*/ 2 h 65"/>
                  <a:gd name="T56" fmla="*/ 51 w 65"/>
                  <a:gd name="T57" fmla="*/ 6 h 65"/>
                  <a:gd name="T58" fmla="*/ 55 w 65"/>
                  <a:gd name="T59" fmla="*/ 10 h 65"/>
                  <a:gd name="T60" fmla="*/ 59 w 65"/>
                  <a:gd name="T61" fmla="*/ 14 h 65"/>
                  <a:gd name="T62" fmla="*/ 63 w 65"/>
                  <a:gd name="T63" fmla="*/ 19 h 65"/>
                  <a:gd name="T64" fmla="*/ 65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5"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5" y="2"/>
                    </a:lnTo>
                    <a:lnTo>
                      <a:pt x="51" y="6"/>
                    </a:lnTo>
                    <a:lnTo>
                      <a:pt x="55" y="10"/>
                    </a:lnTo>
                    <a:lnTo>
                      <a:pt x="59" y="14"/>
                    </a:lnTo>
                    <a:lnTo>
                      <a:pt x="63" y="19"/>
                    </a:lnTo>
                    <a:lnTo>
                      <a:pt x="65"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5" name="Freeform 158"/>
              <p:cNvSpPr>
                <a:spLocks/>
              </p:cNvSpPr>
              <p:nvPr/>
            </p:nvSpPr>
            <p:spPr bwMode="auto">
              <a:xfrm>
                <a:off x="3516" y="1756"/>
                <a:ext cx="65" cy="65"/>
              </a:xfrm>
              <a:custGeom>
                <a:avLst/>
                <a:gdLst>
                  <a:gd name="T0" fmla="*/ 65 w 65"/>
                  <a:gd name="T1" fmla="*/ 34 h 65"/>
                  <a:gd name="T2" fmla="*/ 63 w 65"/>
                  <a:gd name="T3" fmla="*/ 40 h 65"/>
                  <a:gd name="T4" fmla="*/ 63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4 w 65"/>
                  <a:gd name="T29" fmla="*/ 45 h 65"/>
                  <a:gd name="T30" fmla="*/ 2 w 65"/>
                  <a:gd name="T31" fmla="*/ 40 h 65"/>
                  <a:gd name="T32" fmla="*/ 0 w 65"/>
                  <a:gd name="T33" fmla="*/ 34 h 65"/>
                  <a:gd name="T34" fmla="*/ 2 w 65"/>
                  <a:gd name="T35" fmla="*/ 28 h 65"/>
                  <a:gd name="T36" fmla="*/ 4 w 65"/>
                  <a:gd name="T37" fmla="*/ 22 h 65"/>
                  <a:gd name="T38" fmla="*/ 6 w 65"/>
                  <a:gd name="T39" fmla="*/ 16 h 65"/>
                  <a:gd name="T40" fmla="*/ 10 w 65"/>
                  <a:gd name="T41" fmla="*/ 10 h 65"/>
                  <a:gd name="T42" fmla="*/ 14 w 65"/>
                  <a:gd name="T43" fmla="*/ 6 h 65"/>
                  <a:gd name="T44" fmla="*/ 20 w 65"/>
                  <a:gd name="T45" fmla="*/ 4 h 65"/>
                  <a:gd name="T46" fmla="*/ 26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3 w 65"/>
                  <a:gd name="T61" fmla="*/ 22 h 65"/>
                  <a:gd name="T62" fmla="*/ 63 w 65"/>
                  <a:gd name="T63" fmla="*/ 28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4" y="45"/>
                    </a:lnTo>
                    <a:lnTo>
                      <a:pt x="2" y="40"/>
                    </a:lnTo>
                    <a:lnTo>
                      <a:pt x="0" y="34"/>
                    </a:lnTo>
                    <a:lnTo>
                      <a:pt x="2" y="28"/>
                    </a:lnTo>
                    <a:lnTo>
                      <a:pt x="4" y="22"/>
                    </a:lnTo>
                    <a:lnTo>
                      <a:pt x="6" y="16"/>
                    </a:lnTo>
                    <a:lnTo>
                      <a:pt x="10" y="10"/>
                    </a:lnTo>
                    <a:lnTo>
                      <a:pt x="14" y="6"/>
                    </a:lnTo>
                    <a:lnTo>
                      <a:pt x="20" y="4"/>
                    </a:lnTo>
                    <a:lnTo>
                      <a:pt x="26" y="2"/>
                    </a:lnTo>
                    <a:lnTo>
                      <a:pt x="31" y="0"/>
                    </a:lnTo>
                    <a:lnTo>
                      <a:pt x="39" y="2"/>
                    </a:lnTo>
                    <a:lnTo>
                      <a:pt x="45" y="4"/>
                    </a:lnTo>
                    <a:lnTo>
                      <a:pt x="51" y="6"/>
                    </a:lnTo>
                    <a:lnTo>
                      <a:pt x="55" y="10"/>
                    </a:lnTo>
                    <a:lnTo>
                      <a:pt x="59" y="16"/>
                    </a:lnTo>
                    <a:lnTo>
                      <a:pt x="63" y="22"/>
                    </a:lnTo>
                    <a:lnTo>
                      <a:pt x="63" y="28"/>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6" name="Freeform 159"/>
              <p:cNvSpPr>
                <a:spLocks/>
              </p:cNvSpPr>
              <p:nvPr/>
            </p:nvSpPr>
            <p:spPr bwMode="auto">
              <a:xfrm>
                <a:off x="3516" y="1756"/>
                <a:ext cx="65" cy="65"/>
              </a:xfrm>
              <a:custGeom>
                <a:avLst/>
                <a:gdLst>
                  <a:gd name="T0" fmla="*/ 65 w 65"/>
                  <a:gd name="T1" fmla="*/ 34 h 65"/>
                  <a:gd name="T2" fmla="*/ 65 w 65"/>
                  <a:gd name="T3" fmla="*/ 34 h 65"/>
                  <a:gd name="T4" fmla="*/ 63 w 65"/>
                  <a:gd name="T5" fmla="*/ 40 h 65"/>
                  <a:gd name="T6" fmla="*/ 63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4 w 65"/>
                  <a:gd name="T31" fmla="*/ 45 h 65"/>
                  <a:gd name="T32" fmla="*/ 2 w 65"/>
                  <a:gd name="T33" fmla="*/ 40 h 65"/>
                  <a:gd name="T34" fmla="*/ 0 w 65"/>
                  <a:gd name="T35" fmla="*/ 34 h 65"/>
                  <a:gd name="T36" fmla="*/ 2 w 65"/>
                  <a:gd name="T37" fmla="*/ 28 h 65"/>
                  <a:gd name="T38" fmla="*/ 4 w 65"/>
                  <a:gd name="T39" fmla="*/ 22 h 65"/>
                  <a:gd name="T40" fmla="*/ 6 w 65"/>
                  <a:gd name="T41" fmla="*/ 16 h 65"/>
                  <a:gd name="T42" fmla="*/ 10 w 65"/>
                  <a:gd name="T43" fmla="*/ 10 h 65"/>
                  <a:gd name="T44" fmla="*/ 14 w 65"/>
                  <a:gd name="T45" fmla="*/ 6 h 65"/>
                  <a:gd name="T46" fmla="*/ 20 w 65"/>
                  <a:gd name="T47" fmla="*/ 4 h 65"/>
                  <a:gd name="T48" fmla="*/ 26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3 w 65"/>
                  <a:gd name="T63" fmla="*/ 22 h 65"/>
                  <a:gd name="T64" fmla="*/ 63 w 65"/>
                  <a:gd name="T65" fmla="*/ 28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3" y="45"/>
                    </a:lnTo>
                    <a:lnTo>
                      <a:pt x="59" y="51"/>
                    </a:lnTo>
                    <a:lnTo>
                      <a:pt x="55" y="55"/>
                    </a:lnTo>
                    <a:lnTo>
                      <a:pt x="51" y="59"/>
                    </a:lnTo>
                    <a:lnTo>
                      <a:pt x="45" y="63"/>
                    </a:lnTo>
                    <a:lnTo>
                      <a:pt x="39" y="65"/>
                    </a:lnTo>
                    <a:lnTo>
                      <a:pt x="31" y="65"/>
                    </a:lnTo>
                    <a:lnTo>
                      <a:pt x="26" y="65"/>
                    </a:lnTo>
                    <a:lnTo>
                      <a:pt x="20" y="63"/>
                    </a:lnTo>
                    <a:lnTo>
                      <a:pt x="14" y="59"/>
                    </a:lnTo>
                    <a:lnTo>
                      <a:pt x="10" y="55"/>
                    </a:lnTo>
                    <a:lnTo>
                      <a:pt x="6" y="51"/>
                    </a:lnTo>
                    <a:lnTo>
                      <a:pt x="4" y="45"/>
                    </a:lnTo>
                    <a:lnTo>
                      <a:pt x="2" y="40"/>
                    </a:lnTo>
                    <a:lnTo>
                      <a:pt x="0" y="34"/>
                    </a:lnTo>
                    <a:lnTo>
                      <a:pt x="2" y="28"/>
                    </a:lnTo>
                    <a:lnTo>
                      <a:pt x="4" y="22"/>
                    </a:lnTo>
                    <a:lnTo>
                      <a:pt x="6" y="16"/>
                    </a:lnTo>
                    <a:lnTo>
                      <a:pt x="10" y="10"/>
                    </a:lnTo>
                    <a:lnTo>
                      <a:pt x="14" y="6"/>
                    </a:lnTo>
                    <a:lnTo>
                      <a:pt x="20" y="4"/>
                    </a:lnTo>
                    <a:lnTo>
                      <a:pt x="26" y="2"/>
                    </a:lnTo>
                    <a:lnTo>
                      <a:pt x="31" y="0"/>
                    </a:lnTo>
                    <a:lnTo>
                      <a:pt x="39" y="2"/>
                    </a:lnTo>
                    <a:lnTo>
                      <a:pt x="45" y="4"/>
                    </a:lnTo>
                    <a:lnTo>
                      <a:pt x="51" y="6"/>
                    </a:lnTo>
                    <a:lnTo>
                      <a:pt x="55" y="10"/>
                    </a:lnTo>
                    <a:lnTo>
                      <a:pt x="59" y="16"/>
                    </a:lnTo>
                    <a:lnTo>
                      <a:pt x="63" y="22"/>
                    </a:lnTo>
                    <a:lnTo>
                      <a:pt x="63" y="28"/>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7" name="Freeform 160"/>
              <p:cNvSpPr>
                <a:spLocks/>
              </p:cNvSpPr>
              <p:nvPr/>
            </p:nvSpPr>
            <p:spPr bwMode="auto">
              <a:xfrm>
                <a:off x="3451" y="1658"/>
                <a:ext cx="63" cy="63"/>
              </a:xfrm>
              <a:custGeom>
                <a:avLst/>
                <a:gdLst>
                  <a:gd name="T0" fmla="*/ 63 w 63"/>
                  <a:gd name="T1" fmla="*/ 31 h 63"/>
                  <a:gd name="T2" fmla="*/ 63 w 63"/>
                  <a:gd name="T3" fmla="*/ 39 h 63"/>
                  <a:gd name="T4" fmla="*/ 61 w 63"/>
                  <a:gd name="T5" fmla="*/ 43 h 63"/>
                  <a:gd name="T6" fmla="*/ 59 w 63"/>
                  <a:gd name="T7" fmla="*/ 49 h 63"/>
                  <a:gd name="T8" fmla="*/ 53 w 63"/>
                  <a:gd name="T9" fmla="*/ 55 h 63"/>
                  <a:gd name="T10" fmla="*/ 49 w 63"/>
                  <a:gd name="T11" fmla="*/ 59 h 63"/>
                  <a:gd name="T12" fmla="*/ 43 w 63"/>
                  <a:gd name="T13" fmla="*/ 61 h 63"/>
                  <a:gd name="T14" fmla="*/ 37 w 63"/>
                  <a:gd name="T15" fmla="*/ 63 h 63"/>
                  <a:gd name="T16" fmla="*/ 31 w 63"/>
                  <a:gd name="T17" fmla="*/ 63 h 63"/>
                  <a:gd name="T18" fmla="*/ 26 w 63"/>
                  <a:gd name="T19" fmla="*/ 63 h 63"/>
                  <a:gd name="T20" fmla="*/ 20 w 63"/>
                  <a:gd name="T21" fmla="*/ 61 h 63"/>
                  <a:gd name="T22" fmla="*/ 14 w 63"/>
                  <a:gd name="T23" fmla="*/ 59 h 63"/>
                  <a:gd name="T24" fmla="*/ 8 w 63"/>
                  <a:gd name="T25" fmla="*/ 55 h 63"/>
                  <a:gd name="T26" fmla="*/ 4 w 63"/>
                  <a:gd name="T27" fmla="*/ 49 h 63"/>
                  <a:gd name="T28" fmla="*/ 2 w 63"/>
                  <a:gd name="T29" fmla="*/ 43 h 63"/>
                  <a:gd name="T30" fmla="*/ 0 w 63"/>
                  <a:gd name="T31" fmla="*/ 39 h 63"/>
                  <a:gd name="T32" fmla="*/ 0 w 63"/>
                  <a:gd name="T33" fmla="*/ 31 h 63"/>
                  <a:gd name="T34" fmla="*/ 0 w 63"/>
                  <a:gd name="T35" fmla="*/ 25 h 63"/>
                  <a:gd name="T36" fmla="*/ 2 w 63"/>
                  <a:gd name="T37" fmla="*/ 19 h 63"/>
                  <a:gd name="T38" fmla="*/ 4 w 63"/>
                  <a:gd name="T39" fmla="*/ 13 h 63"/>
                  <a:gd name="T40" fmla="*/ 8 w 63"/>
                  <a:gd name="T41" fmla="*/ 8 h 63"/>
                  <a:gd name="T42" fmla="*/ 14 w 63"/>
                  <a:gd name="T43" fmla="*/ 4 h 63"/>
                  <a:gd name="T44" fmla="*/ 20 w 63"/>
                  <a:gd name="T45" fmla="*/ 2 h 63"/>
                  <a:gd name="T46" fmla="*/ 26 w 63"/>
                  <a:gd name="T47" fmla="*/ 0 h 63"/>
                  <a:gd name="T48" fmla="*/ 31 w 63"/>
                  <a:gd name="T49" fmla="*/ 0 h 63"/>
                  <a:gd name="T50" fmla="*/ 37 w 63"/>
                  <a:gd name="T51" fmla="*/ 0 h 63"/>
                  <a:gd name="T52" fmla="*/ 43 w 63"/>
                  <a:gd name="T53" fmla="*/ 2 h 63"/>
                  <a:gd name="T54" fmla="*/ 49 w 63"/>
                  <a:gd name="T55" fmla="*/ 4 h 63"/>
                  <a:gd name="T56" fmla="*/ 53 w 63"/>
                  <a:gd name="T57" fmla="*/ 8 h 63"/>
                  <a:gd name="T58" fmla="*/ 59 w 63"/>
                  <a:gd name="T59" fmla="*/ 13 h 63"/>
                  <a:gd name="T60" fmla="*/ 61 w 63"/>
                  <a:gd name="T61" fmla="*/ 19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3"/>
                    </a:lnTo>
                    <a:lnTo>
                      <a:pt x="59" y="49"/>
                    </a:lnTo>
                    <a:lnTo>
                      <a:pt x="53" y="55"/>
                    </a:lnTo>
                    <a:lnTo>
                      <a:pt x="49" y="59"/>
                    </a:lnTo>
                    <a:lnTo>
                      <a:pt x="43" y="61"/>
                    </a:lnTo>
                    <a:lnTo>
                      <a:pt x="37" y="63"/>
                    </a:lnTo>
                    <a:lnTo>
                      <a:pt x="31" y="63"/>
                    </a:lnTo>
                    <a:lnTo>
                      <a:pt x="26" y="63"/>
                    </a:lnTo>
                    <a:lnTo>
                      <a:pt x="20" y="61"/>
                    </a:lnTo>
                    <a:lnTo>
                      <a:pt x="14" y="59"/>
                    </a:lnTo>
                    <a:lnTo>
                      <a:pt x="8" y="55"/>
                    </a:lnTo>
                    <a:lnTo>
                      <a:pt x="4" y="49"/>
                    </a:lnTo>
                    <a:lnTo>
                      <a:pt x="2" y="43"/>
                    </a:lnTo>
                    <a:lnTo>
                      <a:pt x="0" y="39"/>
                    </a:lnTo>
                    <a:lnTo>
                      <a:pt x="0" y="31"/>
                    </a:lnTo>
                    <a:lnTo>
                      <a:pt x="0" y="25"/>
                    </a:lnTo>
                    <a:lnTo>
                      <a:pt x="2" y="19"/>
                    </a:lnTo>
                    <a:lnTo>
                      <a:pt x="4" y="13"/>
                    </a:lnTo>
                    <a:lnTo>
                      <a:pt x="8" y="8"/>
                    </a:lnTo>
                    <a:lnTo>
                      <a:pt x="14" y="4"/>
                    </a:lnTo>
                    <a:lnTo>
                      <a:pt x="20" y="2"/>
                    </a:lnTo>
                    <a:lnTo>
                      <a:pt x="26" y="0"/>
                    </a:lnTo>
                    <a:lnTo>
                      <a:pt x="31" y="0"/>
                    </a:lnTo>
                    <a:lnTo>
                      <a:pt x="37" y="0"/>
                    </a:lnTo>
                    <a:lnTo>
                      <a:pt x="43" y="2"/>
                    </a:lnTo>
                    <a:lnTo>
                      <a:pt x="49" y="4"/>
                    </a:lnTo>
                    <a:lnTo>
                      <a:pt x="53" y="8"/>
                    </a:lnTo>
                    <a:lnTo>
                      <a:pt x="59" y="13"/>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78" name="Freeform 161"/>
              <p:cNvSpPr>
                <a:spLocks/>
              </p:cNvSpPr>
              <p:nvPr/>
            </p:nvSpPr>
            <p:spPr bwMode="auto">
              <a:xfrm>
                <a:off x="3451" y="1658"/>
                <a:ext cx="63" cy="63"/>
              </a:xfrm>
              <a:custGeom>
                <a:avLst/>
                <a:gdLst>
                  <a:gd name="T0" fmla="*/ 63 w 63"/>
                  <a:gd name="T1" fmla="*/ 31 h 63"/>
                  <a:gd name="T2" fmla="*/ 63 w 63"/>
                  <a:gd name="T3" fmla="*/ 31 h 63"/>
                  <a:gd name="T4" fmla="*/ 63 w 63"/>
                  <a:gd name="T5" fmla="*/ 39 h 63"/>
                  <a:gd name="T6" fmla="*/ 61 w 63"/>
                  <a:gd name="T7" fmla="*/ 43 h 63"/>
                  <a:gd name="T8" fmla="*/ 59 w 63"/>
                  <a:gd name="T9" fmla="*/ 49 h 63"/>
                  <a:gd name="T10" fmla="*/ 53 w 63"/>
                  <a:gd name="T11" fmla="*/ 55 h 63"/>
                  <a:gd name="T12" fmla="*/ 49 w 63"/>
                  <a:gd name="T13" fmla="*/ 59 h 63"/>
                  <a:gd name="T14" fmla="*/ 43 w 63"/>
                  <a:gd name="T15" fmla="*/ 61 h 63"/>
                  <a:gd name="T16" fmla="*/ 37 w 63"/>
                  <a:gd name="T17" fmla="*/ 63 h 63"/>
                  <a:gd name="T18" fmla="*/ 31 w 63"/>
                  <a:gd name="T19" fmla="*/ 63 h 63"/>
                  <a:gd name="T20" fmla="*/ 26 w 63"/>
                  <a:gd name="T21" fmla="*/ 63 h 63"/>
                  <a:gd name="T22" fmla="*/ 20 w 63"/>
                  <a:gd name="T23" fmla="*/ 61 h 63"/>
                  <a:gd name="T24" fmla="*/ 14 w 63"/>
                  <a:gd name="T25" fmla="*/ 59 h 63"/>
                  <a:gd name="T26" fmla="*/ 8 w 63"/>
                  <a:gd name="T27" fmla="*/ 55 h 63"/>
                  <a:gd name="T28" fmla="*/ 4 w 63"/>
                  <a:gd name="T29" fmla="*/ 49 h 63"/>
                  <a:gd name="T30" fmla="*/ 2 w 63"/>
                  <a:gd name="T31" fmla="*/ 43 h 63"/>
                  <a:gd name="T32" fmla="*/ 0 w 63"/>
                  <a:gd name="T33" fmla="*/ 39 h 63"/>
                  <a:gd name="T34" fmla="*/ 0 w 63"/>
                  <a:gd name="T35" fmla="*/ 31 h 63"/>
                  <a:gd name="T36" fmla="*/ 0 w 63"/>
                  <a:gd name="T37" fmla="*/ 25 h 63"/>
                  <a:gd name="T38" fmla="*/ 2 w 63"/>
                  <a:gd name="T39" fmla="*/ 19 h 63"/>
                  <a:gd name="T40" fmla="*/ 4 w 63"/>
                  <a:gd name="T41" fmla="*/ 13 h 63"/>
                  <a:gd name="T42" fmla="*/ 8 w 63"/>
                  <a:gd name="T43" fmla="*/ 8 h 63"/>
                  <a:gd name="T44" fmla="*/ 14 w 63"/>
                  <a:gd name="T45" fmla="*/ 4 h 63"/>
                  <a:gd name="T46" fmla="*/ 20 w 63"/>
                  <a:gd name="T47" fmla="*/ 2 h 63"/>
                  <a:gd name="T48" fmla="*/ 26 w 63"/>
                  <a:gd name="T49" fmla="*/ 0 h 63"/>
                  <a:gd name="T50" fmla="*/ 31 w 63"/>
                  <a:gd name="T51" fmla="*/ 0 h 63"/>
                  <a:gd name="T52" fmla="*/ 37 w 63"/>
                  <a:gd name="T53" fmla="*/ 0 h 63"/>
                  <a:gd name="T54" fmla="*/ 43 w 63"/>
                  <a:gd name="T55" fmla="*/ 2 h 63"/>
                  <a:gd name="T56" fmla="*/ 49 w 63"/>
                  <a:gd name="T57" fmla="*/ 4 h 63"/>
                  <a:gd name="T58" fmla="*/ 53 w 63"/>
                  <a:gd name="T59" fmla="*/ 8 h 63"/>
                  <a:gd name="T60" fmla="*/ 59 w 63"/>
                  <a:gd name="T61" fmla="*/ 13 h 63"/>
                  <a:gd name="T62" fmla="*/ 61 w 63"/>
                  <a:gd name="T63" fmla="*/ 19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3"/>
                    </a:lnTo>
                    <a:lnTo>
                      <a:pt x="59" y="49"/>
                    </a:lnTo>
                    <a:lnTo>
                      <a:pt x="53" y="55"/>
                    </a:lnTo>
                    <a:lnTo>
                      <a:pt x="49" y="59"/>
                    </a:lnTo>
                    <a:lnTo>
                      <a:pt x="43" y="61"/>
                    </a:lnTo>
                    <a:lnTo>
                      <a:pt x="37" y="63"/>
                    </a:lnTo>
                    <a:lnTo>
                      <a:pt x="31" y="63"/>
                    </a:lnTo>
                    <a:lnTo>
                      <a:pt x="26" y="63"/>
                    </a:lnTo>
                    <a:lnTo>
                      <a:pt x="20" y="61"/>
                    </a:lnTo>
                    <a:lnTo>
                      <a:pt x="14" y="59"/>
                    </a:lnTo>
                    <a:lnTo>
                      <a:pt x="8" y="55"/>
                    </a:lnTo>
                    <a:lnTo>
                      <a:pt x="4" y="49"/>
                    </a:lnTo>
                    <a:lnTo>
                      <a:pt x="2" y="43"/>
                    </a:lnTo>
                    <a:lnTo>
                      <a:pt x="0" y="39"/>
                    </a:lnTo>
                    <a:lnTo>
                      <a:pt x="0" y="31"/>
                    </a:lnTo>
                    <a:lnTo>
                      <a:pt x="0" y="25"/>
                    </a:lnTo>
                    <a:lnTo>
                      <a:pt x="2" y="19"/>
                    </a:lnTo>
                    <a:lnTo>
                      <a:pt x="4" y="13"/>
                    </a:lnTo>
                    <a:lnTo>
                      <a:pt x="8" y="8"/>
                    </a:lnTo>
                    <a:lnTo>
                      <a:pt x="14" y="4"/>
                    </a:lnTo>
                    <a:lnTo>
                      <a:pt x="20" y="2"/>
                    </a:lnTo>
                    <a:lnTo>
                      <a:pt x="26" y="0"/>
                    </a:lnTo>
                    <a:lnTo>
                      <a:pt x="31" y="0"/>
                    </a:lnTo>
                    <a:lnTo>
                      <a:pt x="37" y="0"/>
                    </a:lnTo>
                    <a:lnTo>
                      <a:pt x="43" y="2"/>
                    </a:lnTo>
                    <a:lnTo>
                      <a:pt x="49" y="4"/>
                    </a:lnTo>
                    <a:lnTo>
                      <a:pt x="53" y="8"/>
                    </a:lnTo>
                    <a:lnTo>
                      <a:pt x="59" y="13"/>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79" name="Freeform 162"/>
              <p:cNvSpPr>
                <a:spLocks/>
              </p:cNvSpPr>
              <p:nvPr/>
            </p:nvSpPr>
            <p:spPr bwMode="auto">
              <a:xfrm>
                <a:off x="3384" y="1738"/>
                <a:ext cx="65" cy="65"/>
              </a:xfrm>
              <a:custGeom>
                <a:avLst/>
                <a:gdLst>
                  <a:gd name="T0" fmla="*/ 0 w 65"/>
                  <a:gd name="T1" fmla="*/ 34 h 65"/>
                  <a:gd name="T2" fmla="*/ 2 w 65"/>
                  <a:gd name="T3" fmla="*/ 28 h 65"/>
                  <a:gd name="T4" fmla="*/ 4 w 65"/>
                  <a:gd name="T5" fmla="*/ 20 h 65"/>
                  <a:gd name="T6" fmla="*/ 6 w 65"/>
                  <a:gd name="T7" fmla="*/ 16 h 65"/>
                  <a:gd name="T8" fmla="*/ 10 w 65"/>
                  <a:gd name="T9" fmla="*/ 10 h 65"/>
                  <a:gd name="T10" fmla="*/ 16 w 65"/>
                  <a:gd name="T11" fmla="*/ 6 h 65"/>
                  <a:gd name="T12" fmla="*/ 20 w 65"/>
                  <a:gd name="T13" fmla="*/ 4 h 65"/>
                  <a:gd name="T14" fmla="*/ 26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8 h 65"/>
                  <a:gd name="T32" fmla="*/ 65 w 65"/>
                  <a:gd name="T33" fmla="*/ 34 h 65"/>
                  <a:gd name="T34" fmla="*/ 65 w 65"/>
                  <a:gd name="T35" fmla="*/ 40 h 65"/>
                  <a:gd name="T36" fmla="*/ 63 w 65"/>
                  <a:gd name="T37" fmla="*/ 46 h 65"/>
                  <a:gd name="T38" fmla="*/ 59 w 65"/>
                  <a:gd name="T39" fmla="*/ 52 h 65"/>
                  <a:gd name="T40" fmla="*/ 55 w 65"/>
                  <a:gd name="T41" fmla="*/ 56 h 65"/>
                  <a:gd name="T42" fmla="*/ 51 w 65"/>
                  <a:gd name="T43" fmla="*/ 60 h 65"/>
                  <a:gd name="T44" fmla="*/ 45 w 65"/>
                  <a:gd name="T45" fmla="*/ 63 h 65"/>
                  <a:gd name="T46" fmla="*/ 39 w 65"/>
                  <a:gd name="T47" fmla="*/ 65 h 65"/>
                  <a:gd name="T48" fmla="*/ 33 w 65"/>
                  <a:gd name="T49" fmla="*/ 65 h 65"/>
                  <a:gd name="T50" fmla="*/ 26 w 65"/>
                  <a:gd name="T51" fmla="*/ 65 h 65"/>
                  <a:gd name="T52" fmla="*/ 20 w 65"/>
                  <a:gd name="T53" fmla="*/ 63 h 65"/>
                  <a:gd name="T54" fmla="*/ 16 w 65"/>
                  <a:gd name="T55" fmla="*/ 60 h 65"/>
                  <a:gd name="T56" fmla="*/ 10 w 65"/>
                  <a:gd name="T57" fmla="*/ 56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8"/>
                    </a:lnTo>
                    <a:lnTo>
                      <a:pt x="4" y="20"/>
                    </a:lnTo>
                    <a:lnTo>
                      <a:pt x="6" y="16"/>
                    </a:lnTo>
                    <a:lnTo>
                      <a:pt x="10" y="10"/>
                    </a:lnTo>
                    <a:lnTo>
                      <a:pt x="16" y="6"/>
                    </a:lnTo>
                    <a:lnTo>
                      <a:pt x="20" y="4"/>
                    </a:lnTo>
                    <a:lnTo>
                      <a:pt x="26" y="2"/>
                    </a:lnTo>
                    <a:lnTo>
                      <a:pt x="33" y="0"/>
                    </a:lnTo>
                    <a:lnTo>
                      <a:pt x="39" y="2"/>
                    </a:lnTo>
                    <a:lnTo>
                      <a:pt x="45" y="4"/>
                    </a:lnTo>
                    <a:lnTo>
                      <a:pt x="51" y="6"/>
                    </a:lnTo>
                    <a:lnTo>
                      <a:pt x="55" y="10"/>
                    </a:lnTo>
                    <a:lnTo>
                      <a:pt x="59" y="16"/>
                    </a:lnTo>
                    <a:lnTo>
                      <a:pt x="63" y="20"/>
                    </a:lnTo>
                    <a:lnTo>
                      <a:pt x="65" y="28"/>
                    </a:lnTo>
                    <a:lnTo>
                      <a:pt x="65" y="34"/>
                    </a:lnTo>
                    <a:lnTo>
                      <a:pt x="65" y="40"/>
                    </a:lnTo>
                    <a:lnTo>
                      <a:pt x="63" y="46"/>
                    </a:lnTo>
                    <a:lnTo>
                      <a:pt x="59" y="52"/>
                    </a:lnTo>
                    <a:lnTo>
                      <a:pt x="55" y="56"/>
                    </a:lnTo>
                    <a:lnTo>
                      <a:pt x="51" y="60"/>
                    </a:lnTo>
                    <a:lnTo>
                      <a:pt x="45" y="63"/>
                    </a:lnTo>
                    <a:lnTo>
                      <a:pt x="39" y="65"/>
                    </a:lnTo>
                    <a:lnTo>
                      <a:pt x="33" y="65"/>
                    </a:lnTo>
                    <a:lnTo>
                      <a:pt x="26" y="65"/>
                    </a:lnTo>
                    <a:lnTo>
                      <a:pt x="20" y="63"/>
                    </a:lnTo>
                    <a:lnTo>
                      <a:pt x="16" y="60"/>
                    </a:lnTo>
                    <a:lnTo>
                      <a:pt x="10" y="56"/>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0" name="Freeform 163"/>
              <p:cNvSpPr>
                <a:spLocks/>
              </p:cNvSpPr>
              <p:nvPr/>
            </p:nvSpPr>
            <p:spPr bwMode="auto">
              <a:xfrm>
                <a:off x="3384" y="1738"/>
                <a:ext cx="65" cy="65"/>
              </a:xfrm>
              <a:custGeom>
                <a:avLst/>
                <a:gdLst>
                  <a:gd name="T0" fmla="*/ 0 w 65"/>
                  <a:gd name="T1" fmla="*/ 34 h 65"/>
                  <a:gd name="T2" fmla="*/ 0 w 65"/>
                  <a:gd name="T3" fmla="*/ 34 h 65"/>
                  <a:gd name="T4" fmla="*/ 2 w 65"/>
                  <a:gd name="T5" fmla="*/ 28 h 65"/>
                  <a:gd name="T6" fmla="*/ 4 w 65"/>
                  <a:gd name="T7" fmla="*/ 20 h 65"/>
                  <a:gd name="T8" fmla="*/ 6 w 65"/>
                  <a:gd name="T9" fmla="*/ 16 h 65"/>
                  <a:gd name="T10" fmla="*/ 10 w 65"/>
                  <a:gd name="T11" fmla="*/ 10 h 65"/>
                  <a:gd name="T12" fmla="*/ 16 w 65"/>
                  <a:gd name="T13" fmla="*/ 6 h 65"/>
                  <a:gd name="T14" fmla="*/ 20 w 65"/>
                  <a:gd name="T15" fmla="*/ 4 h 65"/>
                  <a:gd name="T16" fmla="*/ 26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8 h 65"/>
                  <a:gd name="T34" fmla="*/ 65 w 65"/>
                  <a:gd name="T35" fmla="*/ 34 h 65"/>
                  <a:gd name="T36" fmla="*/ 65 w 65"/>
                  <a:gd name="T37" fmla="*/ 40 h 65"/>
                  <a:gd name="T38" fmla="*/ 63 w 65"/>
                  <a:gd name="T39" fmla="*/ 46 h 65"/>
                  <a:gd name="T40" fmla="*/ 59 w 65"/>
                  <a:gd name="T41" fmla="*/ 52 h 65"/>
                  <a:gd name="T42" fmla="*/ 55 w 65"/>
                  <a:gd name="T43" fmla="*/ 56 h 65"/>
                  <a:gd name="T44" fmla="*/ 51 w 65"/>
                  <a:gd name="T45" fmla="*/ 60 h 65"/>
                  <a:gd name="T46" fmla="*/ 45 w 65"/>
                  <a:gd name="T47" fmla="*/ 63 h 65"/>
                  <a:gd name="T48" fmla="*/ 39 w 65"/>
                  <a:gd name="T49" fmla="*/ 65 h 65"/>
                  <a:gd name="T50" fmla="*/ 33 w 65"/>
                  <a:gd name="T51" fmla="*/ 65 h 65"/>
                  <a:gd name="T52" fmla="*/ 26 w 65"/>
                  <a:gd name="T53" fmla="*/ 65 h 65"/>
                  <a:gd name="T54" fmla="*/ 20 w 65"/>
                  <a:gd name="T55" fmla="*/ 63 h 65"/>
                  <a:gd name="T56" fmla="*/ 16 w 65"/>
                  <a:gd name="T57" fmla="*/ 60 h 65"/>
                  <a:gd name="T58" fmla="*/ 10 w 65"/>
                  <a:gd name="T59" fmla="*/ 56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8"/>
                    </a:lnTo>
                    <a:lnTo>
                      <a:pt x="4" y="20"/>
                    </a:lnTo>
                    <a:lnTo>
                      <a:pt x="6" y="16"/>
                    </a:lnTo>
                    <a:lnTo>
                      <a:pt x="10" y="10"/>
                    </a:lnTo>
                    <a:lnTo>
                      <a:pt x="16" y="6"/>
                    </a:lnTo>
                    <a:lnTo>
                      <a:pt x="20" y="4"/>
                    </a:lnTo>
                    <a:lnTo>
                      <a:pt x="26" y="2"/>
                    </a:lnTo>
                    <a:lnTo>
                      <a:pt x="33" y="0"/>
                    </a:lnTo>
                    <a:lnTo>
                      <a:pt x="39" y="2"/>
                    </a:lnTo>
                    <a:lnTo>
                      <a:pt x="45" y="4"/>
                    </a:lnTo>
                    <a:lnTo>
                      <a:pt x="51" y="6"/>
                    </a:lnTo>
                    <a:lnTo>
                      <a:pt x="55" y="10"/>
                    </a:lnTo>
                    <a:lnTo>
                      <a:pt x="59" y="16"/>
                    </a:lnTo>
                    <a:lnTo>
                      <a:pt x="63" y="20"/>
                    </a:lnTo>
                    <a:lnTo>
                      <a:pt x="65" y="28"/>
                    </a:lnTo>
                    <a:lnTo>
                      <a:pt x="65" y="34"/>
                    </a:lnTo>
                    <a:lnTo>
                      <a:pt x="65" y="40"/>
                    </a:lnTo>
                    <a:lnTo>
                      <a:pt x="63" y="46"/>
                    </a:lnTo>
                    <a:lnTo>
                      <a:pt x="59" y="52"/>
                    </a:lnTo>
                    <a:lnTo>
                      <a:pt x="55" y="56"/>
                    </a:lnTo>
                    <a:lnTo>
                      <a:pt x="51" y="60"/>
                    </a:lnTo>
                    <a:lnTo>
                      <a:pt x="45" y="63"/>
                    </a:lnTo>
                    <a:lnTo>
                      <a:pt x="39" y="65"/>
                    </a:lnTo>
                    <a:lnTo>
                      <a:pt x="33" y="65"/>
                    </a:lnTo>
                    <a:lnTo>
                      <a:pt x="26" y="65"/>
                    </a:lnTo>
                    <a:lnTo>
                      <a:pt x="20" y="63"/>
                    </a:lnTo>
                    <a:lnTo>
                      <a:pt x="16" y="60"/>
                    </a:lnTo>
                    <a:lnTo>
                      <a:pt x="10" y="56"/>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1" name="Freeform 164"/>
              <p:cNvSpPr>
                <a:spLocks/>
              </p:cNvSpPr>
              <p:nvPr/>
            </p:nvSpPr>
            <p:spPr bwMode="auto">
              <a:xfrm>
                <a:off x="3366" y="1784"/>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6 w 65"/>
                  <a:gd name="T13" fmla="*/ 63 h 65"/>
                  <a:gd name="T14" fmla="*/ 40 w 65"/>
                  <a:gd name="T15" fmla="*/ 65 h 65"/>
                  <a:gd name="T16" fmla="*/ 34 w 65"/>
                  <a:gd name="T17" fmla="*/ 65 h 65"/>
                  <a:gd name="T18" fmla="*/ 26 w 65"/>
                  <a:gd name="T19" fmla="*/ 65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7 h 65"/>
                  <a:gd name="T36" fmla="*/ 4 w 65"/>
                  <a:gd name="T37" fmla="*/ 19 h 65"/>
                  <a:gd name="T38" fmla="*/ 6 w 65"/>
                  <a:gd name="T39" fmla="*/ 15 h 65"/>
                  <a:gd name="T40" fmla="*/ 10 w 65"/>
                  <a:gd name="T41" fmla="*/ 10 h 65"/>
                  <a:gd name="T42" fmla="*/ 16 w 65"/>
                  <a:gd name="T43" fmla="*/ 6 h 65"/>
                  <a:gd name="T44" fmla="*/ 20 w 65"/>
                  <a:gd name="T45" fmla="*/ 4 h 65"/>
                  <a:gd name="T46" fmla="*/ 26 w 65"/>
                  <a:gd name="T47" fmla="*/ 2 h 65"/>
                  <a:gd name="T48" fmla="*/ 34 w 65"/>
                  <a:gd name="T49" fmla="*/ 0 h 65"/>
                  <a:gd name="T50" fmla="*/ 40 w 65"/>
                  <a:gd name="T51" fmla="*/ 2 h 65"/>
                  <a:gd name="T52" fmla="*/ 46 w 65"/>
                  <a:gd name="T53" fmla="*/ 4 h 65"/>
                  <a:gd name="T54" fmla="*/ 51 w 65"/>
                  <a:gd name="T55" fmla="*/ 6 h 65"/>
                  <a:gd name="T56" fmla="*/ 55 w 65"/>
                  <a:gd name="T57" fmla="*/ 10 h 65"/>
                  <a:gd name="T58" fmla="*/ 59 w 65"/>
                  <a:gd name="T59" fmla="*/ 15 h 65"/>
                  <a:gd name="T60" fmla="*/ 63 w 65"/>
                  <a:gd name="T61" fmla="*/ 19 h 65"/>
                  <a:gd name="T62" fmla="*/ 65 w 65"/>
                  <a:gd name="T63" fmla="*/ 27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7"/>
                    </a:lnTo>
                    <a:lnTo>
                      <a:pt x="4" y="19"/>
                    </a:lnTo>
                    <a:lnTo>
                      <a:pt x="6" y="15"/>
                    </a:lnTo>
                    <a:lnTo>
                      <a:pt x="10" y="10"/>
                    </a:lnTo>
                    <a:lnTo>
                      <a:pt x="16" y="6"/>
                    </a:lnTo>
                    <a:lnTo>
                      <a:pt x="20" y="4"/>
                    </a:lnTo>
                    <a:lnTo>
                      <a:pt x="26" y="2"/>
                    </a:lnTo>
                    <a:lnTo>
                      <a:pt x="34" y="0"/>
                    </a:lnTo>
                    <a:lnTo>
                      <a:pt x="40" y="2"/>
                    </a:lnTo>
                    <a:lnTo>
                      <a:pt x="46" y="4"/>
                    </a:lnTo>
                    <a:lnTo>
                      <a:pt x="51" y="6"/>
                    </a:lnTo>
                    <a:lnTo>
                      <a:pt x="55" y="10"/>
                    </a:lnTo>
                    <a:lnTo>
                      <a:pt x="59" y="15"/>
                    </a:lnTo>
                    <a:lnTo>
                      <a:pt x="63" y="19"/>
                    </a:lnTo>
                    <a:lnTo>
                      <a:pt x="65" y="27"/>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2" name="Freeform 165"/>
              <p:cNvSpPr>
                <a:spLocks/>
              </p:cNvSpPr>
              <p:nvPr/>
            </p:nvSpPr>
            <p:spPr bwMode="auto">
              <a:xfrm>
                <a:off x="3366" y="1784"/>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6 w 65"/>
                  <a:gd name="T15" fmla="*/ 63 h 65"/>
                  <a:gd name="T16" fmla="*/ 40 w 65"/>
                  <a:gd name="T17" fmla="*/ 65 h 65"/>
                  <a:gd name="T18" fmla="*/ 34 w 65"/>
                  <a:gd name="T19" fmla="*/ 65 h 65"/>
                  <a:gd name="T20" fmla="*/ 26 w 65"/>
                  <a:gd name="T21" fmla="*/ 65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7 h 65"/>
                  <a:gd name="T38" fmla="*/ 4 w 65"/>
                  <a:gd name="T39" fmla="*/ 19 h 65"/>
                  <a:gd name="T40" fmla="*/ 6 w 65"/>
                  <a:gd name="T41" fmla="*/ 15 h 65"/>
                  <a:gd name="T42" fmla="*/ 10 w 65"/>
                  <a:gd name="T43" fmla="*/ 10 h 65"/>
                  <a:gd name="T44" fmla="*/ 16 w 65"/>
                  <a:gd name="T45" fmla="*/ 6 h 65"/>
                  <a:gd name="T46" fmla="*/ 20 w 65"/>
                  <a:gd name="T47" fmla="*/ 4 h 65"/>
                  <a:gd name="T48" fmla="*/ 26 w 65"/>
                  <a:gd name="T49" fmla="*/ 2 h 65"/>
                  <a:gd name="T50" fmla="*/ 34 w 65"/>
                  <a:gd name="T51" fmla="*/ 0 h 65"/>
                  <a:gd name="T52" fmla="*/ 40 w 65"/>
                  <a:gd name="T53" fmla="*/ 2 h 65"/>
                  <a:gd name="T54" fmla="*/ 46 w 65"/>
                  <a:gd name="T55" fmla="*/ 4 h 65"/>
                  <a:gd name="T56" fmla="*/ 51 w 65"/>
                  <a:gd name="T57" fmla="*/ 6 h 65"/>
                  <a:gd name="T58" fmla="*/ 55 w 65"/>
                  <a:gd name="T59" fmla="*/ 10 h 65"/>
                  <a:gd name="T60" fmla="*/ 59 w 65"/>
                  <a:gd name="T61" fmla="*/ 15 h 65"/>
                  <a:gd name="T62" fmla="*/ 63 w 65"/>
                  <a:gd name="T63" fmla="*/ 19 h 65"/>
                  <a:gd name="T64" fmla="*/ 65 w 65"/>
                  <a:gd name="T65" fmla="*/ 27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7"/>
                    </a:lnTo>
                    <a:lnTo>
                      <a:pt x="4" y="19"/>
                    </a:lnTo>
                    <a:lnTo>
                      <a:pt x="6" y="15"/>
                    </a:lnTo>
                    <a:lnTo>
                      <a:pt x="10" y="10"/>
                    </a:lnTo>
                    <a:lnTo>
                      <a:pt x="16" y="6"/>
                    </a:lnTo>
                    <a:lnTo>
                      <a:pt x="20" y="4"/>
                    </a:lnTo>
                    <a:lnTo>
                      <a:pt x="26" y="2"/>
                    </a:lnTo>
                    <a:lnTo>
                      <a:pt x="34" y="0"/>
                    </a:lnTo>
                    <a:lnTo>
                      <a:pt x="40" y="2"/>
                    </a:lnTo>
                    <a:lnTo>
                      <a:pt x="46" y="4"/>
                    </a:lnTo>
                    <a:lnTo>
                      <a:pt x="51" y="6"/>
                    </a:lnTo>
                    <a:lnTo>
                      <a:pt x="55" y="10"/>
                    </a:lnTo>
                    <a:lnTo>
                      <a:pt x="59" y="15"/>
                    </a:lnTo>
                    <a:lnTo>
                      <a:pt x="63" y="19"/>
                    </a:lnTo>
                    <a:lnTo>
                      <a:pt x="65" y="27"/>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3" name="Freeform 166"/>
              <p:cNvSpPr>
                <a:spLocks/>
              </p:cNvSpPr>
              <p:nvPr/>
            </p:nvSpPr>
            <p:spPr bwMode="auto">
              <a:xfrm>
                <a:off x="3319" y="1746"/>
                <a:ext cx="65" cy="65"/>
              </a:xfrm>
              <a:custGeom>
                <a:avLst/>
                <a:gdLst>
                  <a:gd name="T0" fmla="*/ 32 w 65"/>
                  <a:gd name="T1" fmla="*/ 0 h 65"/>
                  <a:gd name="T2" fmla="*/ 39 w 65"/>
                  <a:gd name="T3" fmla="*/ 2 h 65"/>
                  <a:gd name="T4" fmla="*/ 43 w 65"/>
                  <a:gd name="T5" fmla="*/ 4 h 65"/>
                  <a:gd name="T6" fmla="*/ 49 w 65"/>
                  <a:gd name="T7" fmla="*/ 6 h 65"/>
                  <a:gd name="T8" fmla="*/ 55 w 65"/>
                  <a:gd name="T9" fmla="*/ 10 h 65"/>
                  <a:gd name="T10" fmla="*/ 59 w 65"/>
                  <a:gd name="T11" fmla="*/ 16 h 65"/>
                  <a:gd name="T12" fmla="*/ 61 w 65"/>
                  <a:gd name="T13" fmla="*/ 22 h 65"/>
                  <a:gd name="T14" fmla="*/ 63 w 65"/>
                  <a:gd name="T15" fmla="*/ 28 h 65"/>
                  <a:gd name="T16" fmla="*/ 65 w 65"/>
                  <a:gd name="T17" fmla="*/ 34 h 65"/>
                  <a:gd name="T18" fmla="*/ 63 w 65"/>
                  <a:gd name="T19" fmla="*/ 40 h 65"/>
                  <a:gd name="T20" fmla="*/ 61 w 65"/>
                  <a:gd name="T21" fmla="*/ 46 h 65"/>
                  <a:gd name="T22" fmla="*/ 59 w 65"/>
                  <a:gd name="T23" fmla="*/ 52 h 65"/>
                  <a:gd name="T24" fmla="*/ 55 w 65"/>
                  <a:gd name="T25" fmla="*/ 55 h 65"/>
                  <a:gd name="T26" fmla="*/ 49 w 65"/>
                  <a:gd name="T27" fmla="*/ 59 h 65"/>
                  <a:gd name="T28" fmla="*/ 43 w 65"/>
                  <a:gd name="T29" fmla="*/ 63 h 65"/>
                  <a:gd name="T30" fmla="*/ 39 w 65"/>
                  <a:gd name="T31" fmla="*/ 65 h 65"/>
                  <a:gd name="T32" fmla="*/ 32 w 65"/>
                  <a:gd name="T33" fmla="*/ 65 h 65"/>
                  <a:gd name="T34" fmla="*/ 26 w 65"/>
                  <a:gd name="T35" fmla="*/ 65 h 65"/>
                  <a:gd name="T36" fmla="*/ 20 w 65"/>
                  <a:gd name="T37" fmla="*/ 63 h 65"/>
                  <a:gd name="T38" fmla="*/ 14 w 65"/>
                  <a:gd name="T39" fmla="*/ 59 h 65"/>
                  <a:gd name="T40" fmla="*/ 10 w 65"/>
                  <a:gd name="T41" fmla="*/ 55 h 65"/>
                  <a:gd name="T42" fmla="*/ 6 w 65"/>
                  <a:gd name="T43" fmla="*/ 52 h 65"/>
                  <a:gd name="T44" fmla="*/ 2 w 65"/>
                  <a:gd name="T45" fmla="*/ 46 h 65"/>
                  <a:gd name="T46" fmla="*/ 0 w 65"/>
                  <a:gd name="T47" fmla="*/ 40 h 65"/>
                  <a:gd name="T48" fmla="*/ 0 w 65"/>
                  <a:gd name="T49" fmla="*/ 34 h 65"/>
                  <a:gd name="T50" fmla="*/ 0 w 65"/>
                  <a:gd name="T51" fmla="*/ 28 h 65"/>
                  <a:gd name="T52" fmla="*/ 2 w 65"/>
                  <a:gd name="T53" fmla="*/ 22 h 65"/>
                  <a:gd name="T54" fmla="*/ 6 w 65"/>
                  <a:gd name="T55" fmla="*/ 16 h 65"/>
                  <a:gd name="T56" fmla="*/ 10 w 65"/>
                  <a:gd name="T57" fmla="*/ 10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39" y="2"/>
                    </a:lnTo>
                    <a:lnTo>
                      <a:pt x="43" y="4"/>
                    </a:lnTo>
                    <a:lnTo>
                      <a:pt x="49" y="6"/>
                    </a:lnTo>
                    <a:lnTo>
                      <a:pt x="55" y="10"/>
                    </a:lnTo>
                    <a:lnTo>
                      <a:pt x="59" y="16"/>
                    </a:lnTo>
                    <a:lnTo>
                      <a:pt x="61" y="22"/>
                    </a:lnTo>
                    <a:lnTo>
                      <a:pt x="63" y="28"/>
                    </a:lnTo>
                    <a:lnTo>
                      <a:pt x="65" y="34"/>
                    </a:lnTo>
                    <a:lnTo>
                      <a:pt x="63" y="40"/>
                    </a:lnTo>
                    <a:lnTo>
                      <a:pt x="61" y="46"/>
                    </a:lnTo>
                    <a:lnTo>
                      <a:pt x="59" y="52"/>
                    </a:lnTo>
                    <a:lnTo>
                      <a:pt x="55" y="55"/>
                    </a:lnTo>
                    <a:lnTo>
                      <a:pt x="49" y="59"/>
                    </a:lnTo>
                    <a:lnTo>
                      <a:pt x="43" y="63"/>
                    </a:lnTo>
                    <a:lnTo>
                      <a:pt x="39" y="65"/>
                    </a:lnTo>
                    <a:lnTo>
                      <a:pt x="32" y="65"/>
                    </a:lnTo>
                    <a:lnTo>
                      <a:pt x="26" y="65"/>
                    </a:lnTo>
                    <a:lnTo>
                      <a:pt x="20" y="63"/>
                    </a:lnTo>
                    <a:lnTo>
                      <a:pt x="14" y="59"/>
                    </a:lnTo>
                    <a:lnTo>
                      <a:pt x="10" y="55"/>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4" name="Freeform 167"/>
              <p:cNvSpPr>
                <a:spLocks/>
              </p:cNvSpPr>
              <p:nvPr/>
            </p:nvSpPr>
            <p:spPr bwMode="auto">
              <a:xfrm>
                <a:off x="3319" y="1746"/>
                <a:ext cx="65" cy="65"/>
              </a:xfrm>
              <a:custGeom>
                <a:avLst/>
                <a:gdLst>
                  <a:gd name="T0" fmla="*/ 32 w 65"/>
                  <a:gd name="T1" fmla="*/ 0 h 65"/>
                  <a:gd name="T2" fmla="*/ 32 w 65"/>
                  <a:gd name="T3" fmla="*/ 0 h 65"/>
                  <a:gd name="T4" fmla="*/ 39 w 65"/>
                  <a:gd name="T5" fmla="*/ 2 h 65"/>
                  <a:gd name="T6" fmla="*/ 43 w 65"/>
                  <a:gd name="T7" fmla="*/ 4 h 65"/>
                  <a:gd name="T8" fmla="*/ 49 w 65"/>
                  <a:gd name="T9" fmla="*/ 6 h 65"/>
                  <a:gd name="T10" fmla="*/ 55 w 65"/>
                  <a:gd name="T11" fmla="*/ 10 h 65"/>
                  <a:gd name="T12" fmla="*/ 59 w 65"/>
                  <a:gd name="T13" fmla="*/ 16 h 65"/>
                  <a:gd name="T14" fmla="*/ 61 w 65"/>
                  <a:gd name="T15" fmla="*/ 22 h 65"/>
                  <a:gd name="T16" fmla="*/ 63 w 65"/>
                  <a:gd name="T17" fmla="*/ 28 h 65"/>
                  <a:gd name="T18" fmla="*/ 65 w 65"/>
                  <a:gd name="T19" fmla="*/ 34 h 65"/>
                  <a:gd name="T20" fmla="*/ 63 w 65"/>
                  <a:gd name="T21" fmla="*/ 40 h 65"/>
                  <a:gd name="T22" fmla="*/ 61 w 65"/>
                  <a:gd name="T23" fmla="*/ 46 h 65"/>
                  <a:gd name="T24" fmla="*/ 59 w 65"/>
                  <a:gd name="T25" fmla="*/ 52 h 65"/>
                  <a:gd name="T26" fmla="*/ 55 w 65"/>
                  <a:gd name="T27" fmla="*/ 55 h 65"/>
                  <a:gd name="T28" fmla="*/ 49 w 65"/>
                  <a:gd name="T29" fmla="*/ 59 h 65"/>
                  <a:gd name="T30" fmla="*/ 43 w 65"/>
                  <a:gd name="T31" fmla="*/ 63 h 65"/>
                  <a:gd name="T32" fmla="*/ 39 w 65"/>
                  <a:gd name="T33" fmla="*/ 65 h 65"/>
                  <a:gd name="T34" fmla="*/ 32 w 65"/>
                  <a:gd name="T35" fmla="*/ 65 h 65"/>
                  <a:gd name="T36" fmla="*/ 26 w 65"/>
                  <a:gd name="T37" fmla="*/ 65 h 65"/>
                  <a:gd name="T38" fmla="*/ 20 w 65"/>
                  <a:gd name="T39" fmla="*/ 63 h 65"/>
                  <a:gd name="T40" fmla="*/ 14 w 65"/>
                  <a:gd name="T41" fmla="*/ 59 h 65"/>
                  <a:gd name="T42" fmla="*/ 10 w 65"/>
                  <a:gd name="T43" fmla="*/ 55 h 65"/>
                  <a:gd name="T44" fmla="*/ 6 w 65"/>
                  <a:gd name="T45" fmla="*/ 52 h 65"/>
                  <a:gd name="T46" fmla="*/ 2 w 65"/>
                  <a:gd name="T47" fmla="*/ 46 h 65"/>
                  <a:gd name="T48" fmla="*/ 0 w 65"/>
                  <a:gd name="T49" fmla="*/ 40 h 65"/>
                  <a:gd name="T50" fmla="*/ 0 w 65"/>
                  <a:gd name="T51" fmla="*/ 34 h 65"/>
                  <a:gd name="T52" fmla="*/ 0 w 65"/>
                  <a:gd name="T53" fmla="*/ 28 h 65"/>
                  <a:gd name="T54" fmla="*/ 2 w 65"/>
                  <a:gd name="T55" fmla="*/ 22 h 65"/>
                  <a:gd name="T56" fmla="*/ 6 w 65"/>
                  <a:gd name="T57" fmla="*/ 16 h 65"/>
                  <a:gd name="T58" fmla="*/ 10 w 65"/>
                  <a:gd name="T59" fmla="*/ 10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39" y="2"/>
                    </a:lnTo>
                    <a:lnTo>
                      <a:pt x="43" y="4"/>
                    </a:lnTo>
                    <a:lnTo>
                      <a:pt x="49" y="6"/>
                    </a:lnTo>
                    <a:lnTo>
                      <a:pt x="55" y="10"/>
                    </a:lnTo>
                    <a:lnTo>
                      <a:pt x="59" y="16"/>
                    </a:lnTo>
                    <a:lnTo>
                      <a:pt x="61" y="22"/>
                    </a:lnTo>
                    <a:lnTo>
                      <a:pt x="63" y="28"/>
                    </a:lnTo>
                    <a:lnTo>
                      <a:pt x="65" y="34"/>
                    </a:lnTo>
                    <a:lnTo>
                      <a:pt x="63" y="40"/>
                    </a:lnTo>
                    <a:lnTo>
                      <a:pt x="61" y="46"/>
                    </a:lnTo>
                    <a:lnTo>
                      <a:pt x="59" y="52"/>
                    </a:lnTo>
                    <a:lnTo>
                      <a:pt x="55" y="55"/>
                    </a:lnTo>
                    <a:lnTo>
                      <a:pt x="49" y="59"/>
                    </a:lnTo>
                    <a:lnTo>
                      <a:pt x="43" y="63"/>
                    </a:lnTo>
                    <a:lnTo>
                      <a:pt x="39" y="65"/>
                    </a:lnTo>
                    <a:lnTo>
                      <a:pt x="32" y="65"/>
                    </a:lnTo>
                    <a:lnTo>
                      <a:pt x="26" y="65"/>
                    </a:lnTo>
                    <a:lnTo>
                      <a:pt x="20" y="63"/>
                    </a:lnTo>
                    <a:lnTo>
                      <a:pt x="14" y="59"/>
                    </a:lnTo>
                    <a:lnTo>
                      <a:pt x="10" y="55"/>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5" name="Freeform 168"/>
              <p:cNvSpPr>
                <a:spLocks/>
              </p:cNvSpPr>
              <p:nvPr/>
            </p:nvSpPr>
            <p:spPr bwMode="auto">
              <a:xfrm>
                <a:off x="3376" y="1705"/>
                <a:ext cx="65" cy="65"/>
              </a:xfrm>
              <a:custGeom>
                <a:avLst/>
                <a:gdLst>
                  <a:gd name="T0" fmla="*/ 65 w 65"/>
                  <a:gd name="T1" fmla="*/ 31 h 65"/>
                  <a:gd name="T2" fmla="*/ 63 w 65"/>
                  <a:gd name="T3" fmla="*/ 39 h 65"/>
                  <a:gd name="T4" fmla="*/ 63 w 65"/>
                  <a:gd name="T5" fmla="*/ 45 h 65"/>
                  <a:gd name="T6" fmla="*/ 59 w 65"/>
                  <a:gd name="T7" fmla="*/ 51 h 65"/>
                  <a:gd name="T8" fmla="*/ 55 w 65"/>
                  <a:gd name="T9" fmla="*/ 55 h 65"/>
                  <a:gd name="T10" fmla="*/ 49 w 65"/>
                  <a:gd name="T11" fmla="*/ 59 h 65"/>
                  <a:gd name="T12" fmla="*/ 45 w 65"/>
                  <a:gd name="T13" fmla="*/ 63 h 65"/>
                  <a:gd name="T14" fmla="*/ 40 w 65"/>
                  <a:gd name="T15" fmla="*/ 63 h 65"/>
                  <a:gd name="T16" fmla="*/ 32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1 h 65"/>
                  <a:gd name="T34" fmla="*/ 0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6 w 65"/>
                  <a:gd name="T47" fmla="*/ 2 h 65"/>
                  <a:gd name="T48" fmla="*/ 32 w 65"/>
                  <a:gd name="T49" fmla="*/ 0 h 65"/>
                  <a:gd name="T50" fmla="*/ 40 w 65"/>
                  <a:gd name="T51" fmla="*/ 2 h 65"/>
                  <a:gd name="T52" fmla="*/ 45 w 65"/>
                  <a:gd name="T53" fmla="*/ 2 h 65"/>
                  <a:gd name="T54" fmla="*/ 49 w 65"/>
                  <a:gd name="T55" fmla="*/ 6 h 65"/>
                  <a:gd name="T56" fmla="*/ 55 w 65"/>
                  <a:gd name="T57" fmla="*/ 10 h 65"/>
                  <a:gd name="T58" fmla="*/ 59 w 65"/>
                  <a:gd name="T59" fmla="*/ 14 h 65"/>
                  <a:gd name="T60" fmla="*/ 63 w 65"/>
                  <a:gd name="T61" fmla="*/ 20 h 65"/>
                  <a:gd name="T62" fmla="*/ 63 w 65"/>
                  <a:gd name="T63" fmla="*/ 26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3" y="45"/>
                    </a:lnTo>
                    <a:lnTo>
                      <a:pt x="59" y="51"/>
                    </a:lnTo>
                    <a:lnTo>
                      <a:pt x="55" y="55"/>
                    </a:lnTo>
                    <a:lnTo>
                      <a:pt x="49" y="59"/>
                    </a:lnTo>
                    <a:lnTo>
                      <a:pt x="45" y="63"/>
                    </a:lnTo>
                    <a:lnTo>
                      <a:pt x="40" y="63"/>
                    </a:lnTo>
                    <a:lnTo>
                      <a:pt x="32" y="65"/>
                    </a:lnTo>
                    <a:lnTo>
                      <a:pt x="26" y="63"/>
                    </a:lnTo>
                    <a:lnTo>
                      <a:pt x="20" y="63"/>
                    </a:lnTo>
                    <a:lnTo>
                      <a:pt x="14" y="59"/>
                    </a:lnTo>
                    <a:lnTo>
                      <a:pt x="10" y="55"/>
                    </a:lnTo>
                    <a:lnTo>
                      <a:pt x="6" y="51"/>
                    </a:lnTo>
                    <a:lnTo>
                      <a:pt x="2" y="45"/>
                    </a:lnTo>
                    <a:lnTo>
                      <a:pt x="0" y="39"/>
                    </a:lnTo>
                    <a:lnTo>
                      <a:pt x="0" y="31"/>
                    </a:lnTo>
                    <a:lnTo>
                      <a:pt x="0" y="26"/>
                    </a:lnTo>
                    <a:lnTo>
                      <a:pt x="2" y="20"/>
                    </a:lnTo>
                    <a:lnTo>
                      <a:pt x="6" y="14"/>
                    </a:lnTo>
                    <a:lnTo>
                      <a:pt x="10" y="10"/>
                    </a:lnTo>
                    <a:lnTo>
                      <a:pt x="14" y="6"/>
                    </a:lnTo>
                    <a:lnTo>
                      <a:pt x="20" y="2"/>
                    </a:lnTo>
                    <a:lnTo>
                      <a:pt x="26" y="2"/>
                    </a:lnTo>
                    <a:lnTo>
                      <a:pt x="32" y="0"/>
                    </a:lnTo>
                    <a:lnTo>
                      <a:pt x="40" y="2"/>
                    </a:lnTo>
                    <a:lnTo>
                      <a:pt x="45" y="2"/>
                    </a:lnTo>
                    <a:lnTo>
                      <a:pt x="49" y="6"/>
                    </a:lnTo>
                    <a:lnTo>
                      <a:pt x="55" y="10"/>
                    </a:lnTo>
                    <a:lnTo>
                      <a:pt x="59" y="14"/>
                    </a:lnTo>
                    <a:lnTo>
                      <a:pt x="63" y="20"/>
                    </a:lnTo>
                    <a:lnTo>
                      <a:pt x="63" y="26"/>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6" name="Freeform 169"/>
              <p:cNvSpPr>
                <a:spLocks/>
              </p:cNvSpPr>
              <p:nvPr/>
            </p:nvSpPr>
            <p:spPr bwMode="auto">
              <a:xfrm>
                <a:off x="3376" y="1705"/>
                <a:ext cx="65" cy="65"/>
              </a:xfrm>
              <a:custGeom>
                <a:avLst/>
                <a:gdLst>
                  <a:gd name="T0" fmla="*/ 65 w 65"/>
                  <a:gd name="T1" fmla="*/ 31 h 65"/>
                  <a:gd name="T2" fmla="*/ 65 w 65"/>
                  <a:gd name="T3" fmla="*/ 31 h 65"/>
                  <a:gd name="T4" fmla="*/ 63 w 65"/>
                  <a:gd name="T5" fmla="*/ 39 h 65"/>
                  <a:gd name="T6" fmla="*/ 63 w 65"/>
                  <a:gd name="T7" fmla="*/ 45 h 65"/>
                  <a:gd name="T8" fmla="*/ 59 w 65"/>
                  <a:gd name="T9" fmla="*/ 51 h 65"/>
                  <a:gd name="T10" fmla="*/ 55 w 65"/>
                  <a:gd name="T11" fmla="*/ 55 h 65"/>
                  <a:gd name="T12" fmla="*/ 49 w 65"/>
                  <a:gd name="T13" fmla="*/ 59 h 65"/>
                  <a:gd name="T14" fmla="*/ 45 w 65"/>
                  <a:gd name="T15" fmla="*/ 63 h 65"/>
                  <a:gd name="T16" fmla="*/ 40 w 65"/>
                  <a:gd name="T17" fmla="*/ 63 h 65"/>
                  <a:gd name="T18" fmla="*/ 32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1 h 65"/>
                  <a:gd name="T36" fmla="*/ 0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6 w 65"/>
                  <a:gd name="T49" fmla="*/ 2 h 65"/>
                  <a:gd name="T50" fmla="*/ 32 w 65"/>
                  <a:gd name="T51" fmla="*/ 0 h 65"/>
                  <a:gd name="T52" fmla="*/ 40 w 65"/>
                  <a:gd name="T53" fmla="*/ 2 h 65"/>
                  <a:gd name="T54" fmla="*/ 45 w 65"/>
                  <a:gd name="T55" fmla="*/ 2 h 65"/>
                  <a:gd name="T56" fmla="*/ 49 w 65"/>
                  <a:gd name="T57" fmla="*/ 6 h 65"/>
                  <a:gd name="T58" fmla="*/ 55 w 65"/>
                  <a:gd name="T59" fmla="*/ 10 h 65"/>
                  <a:gd name="T60" fmla="*/ 59 w 65"/>
                  <a:gd name="T61" fmla="*/ 14 h 65"/>
                  <a:gd name="T62" fmla="*/ 63 w 65"/>
                  <a:gd name="T63" fmla="*/ 20 h 65"/>
                  <a:gd name="T64" fmla="*/ 63 w 65"/>
                  <a:gd name="T65" fmla="*/ 26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3" y="45"/>
                    </a:lnTo>
                    <a:lnTo>
                      <a:pt x="59" y="51"/>
                    </a:lnTo>
                    <a:lnTo>
                      <a:pt x="55" y="55"/>
                    </a:lnTo>
                    <a:lnTo>
                      <a:pt x="49" y="59"/>
                    </a:lnTo>
                    <a:lnTo>
                      <a:pt x="45" y="63"/>
                    </a:lnTo>
                    <a:lnTo>
                      <a:pt x="40" y="63"/>
                    </a:lnTo>
                    <a:lnTo>
                      <a:pt x="32" y="65"/>
                    </a:lnTo>
                    <a:lnTo>
                      <a:pt x="26" y="63"/>
                    </a:lnTo>
                    <a:lnTo>
                      <a:pt x="20" y="63"/>
                    </a:lnTo>
                    <a:lnTo>
                      <a:pt x="14" y="59"/>
                    </a:lnTo>
                    <a:lnTo>
                      <a:pt x="10" y="55"/>
                    </a:lnTo>
                    <a:lnTo>
                      <a:pt x="6" y="51"/>
                    </a:lnTo>
                    <a:lnTo>
                      <a:pt x="2" y="45"/>
                    </a:lnTo>
                    <a:lnTo>
                      <a:pt x="0" y="39"/>
                    </a:lnTo>
                    <a:lnTo>
                      <a:pt x="0" y="31"/>
                    </a:lnTo>
                    <a:lnTo>
                      <a:pt x="0" y="26"/>
                    </a:lnTo>
                    <a:lnTo>
                      <a:pt x="2" y="20"/>
                    </a:lnTo>
                    <a:lnTo>
                      <a:pt x="6" y="14"/>
                    </a:lnTo>
                    <a:lnTo>
                      <a:pt x="10" y="10"/>
                    </a:lnTo>
                    <a:lnTo>
                      <a:pt x="14" y="6"/>
                    </a:lnTo>
                    <a:lnTo>
                      <a:pt x="20" y="2"/>
                    </a:lnTo>
                    <a:lnTo>
                      <a:pt x="26" y="2"/>
                    </a:lnTo>
                    <a:lnTo>
                      <a:pt x="32" y="0"/>
                    </a:lnTo>
                    <a:lnTo>
                      <a:pt x="40" y="2"/>
                    </a:lnTo>
                    <a:lnTo>
                      <a:pt x="45" y="2"/>
                    </a:lnTo>
                    <a:lnTo>
                      <a:pt x="49" y="6"/>
                    </a:lnTo>
                    <a:lnTo>
                      <a:pt x="55" y="10"/>
                    </a:lnTo>
                    <a:lnTo>
                      <a:pt x="59" y="14"/>
                    </a:lnTo>
                    <a:lnTo>
                      <a:pt x="63" y="20"/>
                    </a:lnTo>
                    <a:lnTo>
                      <a:pt x="63" y="26"/>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7" name="Freeform 170"/>
              <p:cNvSpPr>
                <a:spLocks/>
              </p:cNvSpPr>
              <p:nvPr/>
            </p:nvSpPr>
            <p:spPr bwMode="auto">
              <a:xfrm>
                <a:off x="3488" y="1705"/>
                <a:ext cx="63" cy="65"/>
              </a:xfrm>
              <a:custGeom>
                <a:avLst/>
                <a:gdLst>
                  <a:gd name="T0" fmla="*/ 0 w 63"/>
                  <a:gd name="T1" fmla="*/ 31 h 65"/>
                  <a:gd name="T2" fmla="*/ 0 w 63"/>
                  <a:gd name="T3" fmla="*/ 26 h 65"/>
                  <a:gd name="T4" fmla="*/ 2 w 63"/>
                  <a:gd name="T5" fmla="*/ 20 h 65"/>
                  <a:gd name="T6" fmla="*/ 6 w 63"/>
                  <a:gd name="T7" fmla="*/ 14 h 65"/>
                  <a:gd name="T8" fmla="*/ 10 w 63"/>
                  <a:gd name="T9" fmla="*/ 10 h 65"/>
                  <a:gd name="T10" fmla="*/ 14 w 63"/>
                  <a:gd name="T11" fmla="*/ 6 h 65"/>
                  <a:gd name="T12" fmla="*/ 20 w 63"/>
                  <a:gd name="T13" fmla="*/ 2 h 65"/>
                  <a:gd name="T14" fmla="*/ 26 w 63"/>
                  <a:gd name="T15" fmla="*/ 0 h 65"/>
                  <a:gd name="T16" fmla="*/ 32 w 63"/>
                  <a:gd name="T17" fmla="*/ 0 h 65"/>
                  <a:gd name="T18" fmla="*/ 40 w 63"/>
                  <a:gd name="T19" fmla="*/ 0 h 65"/>
                  <a:gd name="T20" fmla="*/ 46 w 63"/>
                  <a:gd name="T21" fmla="*/ 2 h 65"/>
                  <a:gd name="T22" fmla="*/ 50 w 63"/>
                  <a:gd name="T23" fmla="*/ 6 h 65"/>
                  <a:gd name="T24" fmla="*/ 55 w 63"/>
                  <a:gd name="T25" fmla="*/ 10 h 65"/>
                  <a:gd name="T26" fmla="*/ 59 w 63"/>
                  <a:gd name="T27" fmla="*/ 14 h 65"/>
                  <a:gd name="T28" fmla="*/ 61 w 63"/>
                  <a:gd name="T29" fmla="*/ 20 h 65"/>
                  <a:gd name="T30" fmla="*/ 63 w 63"/>
                  <a:gd name="T31" fmla="*/ 26 h 65"/>
                  <a:gd name="T32" fmla="*/ 63 w 63"/>
                  <a:gd name="T33" fmla="*/ 31 h 65"/>
                  <a:gd name="T34" fmla="*/ 63 w 63"/>
                  <a:gd name="T35" fmla="*/ 39 h 65"/>
                  <a:gd name="T36" fmla="*/ 61 w 63"/>
                  <a:gd name="T37" fmla="*/ 45 h 65"/>
                  <a:gd name="T38" fmla="*/ 59 w 63"/>
                  <a:gd name="T39" fmla="*/ 51 h 65"/>
                  <a:gd name="T40" fmla="*/ 55 w 63"/>
                  <a:gd name="T41" fmla="*/ 55 h 65"/>
                  <a:gd name="T42" fmla="*/ 50 w 63"/>
                  <a:gd name="T43" fmla="*/ 59 h 65"/>
                  <a:gd name="T44" fmla="*/ 46 w 63"/>
                  <a:gd name="T45" fmla="*/ 61 h 65"/>
                  <a:gd name="T46" fmla="*/ 40 w 63"/>
                  <a:gd name="T47" fmla="*/ 63 h 65"/>
                  <a:gd name="T48" fmla="*/ 32 w 63"/>
                  <a:gd name="T49" fmla="*/ 65 h 65"/>
                  <a:gd name="T50" fmla="*/ 26 w 63"/>
                  <a:gd name="T51" fmla="*/ 63 h 65"/>
                  <a:gd name="T52" fmla="*/ 20 w 63"/>
                  <a:gd name="T53" fmla="*/ 61 h 65"/>
                  <a:gd name="T54" fmla="*/ 14 w 63"/>
                  <a:gd name="T55" fmla="*/ 59 h 65"/>
                  <a:gd name="T56" fmla="*/ 10 w 63"/>
                  <a:gd name="T57" fmla="*/ 55 h 65"/>
                  <a:gd name="T58" fmla="*/ 6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6" y="14"/>
                    </a:lnTo>
                    <a:lnTo>
                      <a:pt x="10" y="10"/>
                    </a:lnTo>
                    <a:lnTo>
                      <a:pt x="14" y="6"/>
                    </a:lnTo>
                    <a:lnTo>
                      <a:pt x="20" y="2"/>
                    </a:lnTo>
                    <a:lnTo>
                      <a:pt x="26" y="0"/>
                    </a:lnTo>
                    <a:lnTo>
                      <a:pt x="32" y="0"/>
                    </a:lnTo>
                    <a:lnTo>
                      <a:pt x="40" y="0"/>
                    </a:lnTo>
                    <a:lnTo>
                      <a:pt x="46" y="2"/>
                    </a:lnTo>
                    <a:lnTo>
                      <a:pt x="50" y="6"/>
                    </a:lnTo>
                    <a:lnTo>
                      <a:pt x="55" y="10"/>
                    </a:lnTo>
                    <a:lnTo>
                      <a:pt x="59" y="14"/>
                    </a:lnTo>
                    <a:lnTo>
                      <a:pt x="61" y="20"/>
                    </a:lnTo>
                    <a:lnTo>
                      <a:pt x="63" y="26"/>
                    </a:lnTo>
                    <a:lnTo>
                      <a:pt x="63" y="31"/>
                    </a:lnTo>
                    <a:lnTo>
                      <a:pt x="63" y="39"/>
                    </a:lnTo>
                    <a:lnTo>
                      <a:pt x="61" y="45"/>
                    </a:lnTo>
                    <a:lnTo>
                      <a:pt x="59" y="51"/>
                    </a:lnTo>
                    <a:lnTo>
                      <a:pt x="55"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88" name="Freeform 171"/>
              <p:cNvSpPr>
                <a:spLocks/>
              </p:cNvSpPr>
              <p:nvPr/>
            </p:nvSpPr>
            <p:spPr bwMode="auto">
              <a:xfrm>
                <a:off x="3488" y="1705"/>
                <a:ext cx="63" cy="65"/>
              </a:xfrm>
              <a:custGeom>
                <a:avLst/>
                <a:gdLst>
                  <a:gd name="T0" fmla="*/ 0 w 63"/>
                  <a:gd name="T1" fmla="*/ 31 h 65"/>
                  <a:gd name="T2" fmla="*/ 0 w 63"/>
                  <a:gd name="T3" fmla="*/ 31 h 65"/>
                  <a:gd name="T4" fmla="*/ 0 w 63"/>
                  <a:gd name="T5" fmla="*/ 26 h 65"/>
                  <a:gd name="T6" fmla="*/ 2 w 63"/>
                  <a:gd name="T7" fmla="*/ 20 h 65"/>
                  <a:gd name="T8" fmla="*/ 6 w 63"/>
                  <a:gd name="T9" fmla="*/ 14 h 65"/>
                  <a:gd name="T10" fmla="*/ 10 w 63"/>
                  <a:gd name="T11" fmla="*/ 10 h 65"/>
                  <a:gd name="T12" fmla="*/ 14 w 63"/>
                  <a:gd name="T13" fmla="*/ 6 h 65"/>
                  <a:gd name="T14" fmla="*/ 20 w 63"/>
                  <a:gd name="T15" fmla="*/ 2 h 65"/>
                  <a:gd name="T16" fmla="*/ 26 w 63"/>
                  <a:gd name="T17" fmla="*/ 0 h 65"/>
                  <a:gd name="T18" fmla="*/ 32 w 63"/>
                  <a:gd name="T19" fmla="*/ 0 h 65"/>
                  <a:gd name="T20" fmla="*/ 40 w 63"/>
                  <a:gd name="T21" fmla="*/ 0 h 65"/>
                  <a:gd name="T22" fmla="*/ 46 w 63"/>
                  <a:gd name="T23" fmla="*/ 2 h 65"/>
                  <a:gd name="T24" fmla="*/ 50 w 63"/>
                  <a:gd name="T25" fmla="*/ 6 h 65"/>
                  <a:gd name="T26" fmla="*/ 55 w 63"/>
                  <a:gd name="T27" fmla="*/ 10 h 65"/>
                  <a:gd name="T28" fmla="*/ 59 w 63"/>
                  <a:gd name="T29" fmla="*/ 14 h 65"/>
                  <a:gd name="T30" fmla="*/ 61 w 63"/>
                  <a:gd name="T31" fmla="*/ 20 h 65"/>
                  <a:gd name="T32" fmla="*/ 63 w 63"/>
                  <a:gd name="T33" fmla="*/ 26 h 65"/>
                  <a:gd name="T34" fmla="*/ 63 w 63"/>
                  <a:gd name="T35" fmla="*/ 31 h 65"/>
                  <a:gd name="T36" fmla="*/ 63 w 63"/>
                  <a:gd name="T37" fmla="*/ 39 h 65"/>
                  <a:gd name="T38" fmla="*/ 61 w 63"/>
                  <a:gd name="T39" fmla="*/ 45 h 65"/>
                  <a:gd name="T40" fmla="*/ 59 w 63"/>
                  <a:gd name="T41" fmla="*/ 51 h 65"/>
                  <a:gd name="T42" fmla="*/ 55 w 63"/>
                  <a:gd name="T43" fmla="*/ 55 h 65"/>
                  <a:gd name="T44" fmla="*/ 50 w 63"/>
                  <a:gd name="T45" fmla="*/ 59 h 65"/>
                  <a:gd name="T46" fmla="*/ 46 w 63"/>
                  <a:gd name="T47" fmla="*/ 61 h 65"/>
                  <a:gd name="T48" fmla="*/ 40 w 63"/>
                  <a:gd name="T49" fmla="*/ 63 h 65"/>
                  <a:gd name="T50" fmla="*/ 32 w 63"/>
                  <a:gd name="T51" fmla="*/ 65 h 65"/>
                  <a:gd name="T52" fmla="*/ 26 w 63"/>
                  <a:gd name="T53" fmla="*/ 63 h 65"/>
                  <a:gd name="T54" fmla="*/ 20 w 63"/>
                  <a:gd name="T55" fmla="*/ 61 h 65"/>
                  <a:gd name="T56" fmla="*/ 14 w 63"/>
                  <a:gd name="T57" fmla="*/ 59 h 65"/>
                  <a:gd name="T58" fmla="*/ 10 w 63"/>
                  <a:gd name="T59" fmla="*/ 55 h 65"/>
                  <a:gd name="T60" fmla="*/ 6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6" y="14"/>
                    </a:lnTo>
                    <a:lnTo>
                      <a:pt x="10" y="10"/>
                    </a:lnTo>
                    <a:lnTo>
                      <a:pt x="14" y="6"/>
                    </a:lnTo>
                    <a:lnTo>
                      <a:pt x="20" y="2"/>
                    </a:lnTo>
                    <a:lnTo>
                      <a:pt x="26" y="0"/>
                    </a:lnTo>
                    <a:lnTo>
                      <a:pt x="32" y="0"/>
                    </a:lnTo>
                    <a:lnTo>
                      <a:pt x="40" y="0"/>
                    </a:lnTo>
                    <a:lnTo>
                      <a:pt x="46" y="2"/>
                    </a:lnTo>
                    <a:lnTo>
                      <a:pt x="50" y="6"/>
                    </a:lnTo>
                    <a:lnTo>
                      <a:pt x="55" y="10"/>
                    </a:lnTo>
                    <a:lnTo>
                      <a:pt x="59" y="14"/>
                    </a:lnTo>
                    <a:lnTo>
                      <a:pt x="61" y="20"/>
                    </a:lnTo>
                    <a:lnTo>
                      <a:pt x="63" y="26"/>
                    </a:lnTo>
                    <a:lnTo>
                      <a:pt x="63" y="31"/>
                    </a:lnTo>
                    <a:lnTo>
                      <a:pt x="63" y="39"/>
                    </a:lnTo>
                    <a:lnTo>
                      <a:pt x="61" y="45"/>
                    </a:lnTo>
                    <a:lnTo>
                      <a:pt x="59" y="51"/>
                    </a:lnTo>
                    <a:lnTo>
                      <a:pt x="55"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89" name="Freeform 172"/>
              <p:cNvSpPr>
                <a:spLocks/>
              </p:cNvSpPr>
              <p:nvPr/>
            </p:nvSpPr>
            <p:spPr bwMode="auto">
              <a:xfrm>
                <a:off x="3439" y="1784"/>
                <a:ext cx="63" cy="63"/>
              </a:xfrm>
              <a:custGeom>
                <a:avLst/>
                <a:gdLst>
                  <a:gd name="T0" fmla="*/ 63 w 63"/>
                  <a:gd name="T1" fmla="*/ 31 h 63"/>
                  <a:gd name="T2" fmla="*/ 63 w 63"/>
                  <a:gd name="T3" fmla="*/ 39 h 63"/>
                  <a:gd name="T4" fmla="*/ 61 w 63"/>
                  <a:gd name="T5" fmla="*/ 43 h 63"/>
                  <a:gd name="T6" fmla="*/ 59 w 63"/>
                  <a:gd name="T7" fmla="*/ 49 h 63"/>
                  <a:gd name="T8" fmla="*/ 53 w 63"/>
                  <a:gd name="T9" fmla="*/ 55 h 63"/>
                  <a:gd name="T10" fmla="*/ 49 w 63"/>
                  <a:gd name="T11" fmla="*/ 59 h 63"/>
                  <a:gd name="T12" fmla="*/ 43 w 63"/>
                  <a:gd name="T13" fmla="*/ 61 h 63"/>
                  <a:gd name="T14" fmla="*/ 38 w 63"/>
                  <a:gd name="T15" fmla="*/ 63 h 63"/>
                  <a:gd name="T16" fmla="*/ 32 w 63"/>
                  <a:gd name="T17" fmla="*/ 63 h 63"/>
                  <a:gd name="T18" fmla="*/ 26 w 63"/>
                  <a:gd name="T19" fmla="*/ 63 h 63"/>
                  <a:gd name="T20" fmla="*/ 20 w 63"/>
                  <a:gd name="T21" fmla="*/ 61 h 63"/>
                  <a:gd name="T22" fmla="*/ 14 w 63"/>
                  <a:gd name="T23" fmla="*/ 59 h 63"/>
                  <a:gd name="T24" fmla="*/ 8 w 63"/>
                  <a:gd name="T25" fmla="*/ 55 h 63"/>
                  <a:gd name="T26" fmla="*/ 4 w 63"/>
                  <a:gd name="T27" fmla="*/ 49 h 63"/>
                  <a:gd name="T28" fmla="*/ 2 w 63"/>
                  <a:gd name="T29" fmla="*/ 43 h 63"/>
                  <a:gd name="T30" fmla="*/ 0 w 63"/>
                  <a:gd name="T31" fmla="*/ 39 h 63"/>
                  <a:gd name="T32" fmla="*/ 0 w 63"/>
                  <a:gd name="T33" fmla="*/ 31 h 63"/>
                  <a:gd name="T34" fmla="*/ 0 w 63"/>
                  <a:gd name="T35" fmla="*/ 25 h 63"/>
                  <a:gd name="T36" fmla="*/ 2 w 63"/>
                  <a:gd name="T37" fmla="*/ 19 h 63"/>
                  <a:gd name="T38" fmla="*/ 4 w 63"/>
                  <a:gd name="T39" fmla="*/ 14 h 63"/>
                  <a:gd name="T40" fmla="*/ 8 w 63"/>
                  <a:gd name="T41" fmla="*/ 10 h 63"/>
                  <a:gd name="T42" fmla="*/ 14 w 63"/>
                  <a:gd name="T43" fmla="*/ 6 h 63"/>
                  <a:gd name="T44" fmla="*/ 20 w 63"/>
                  <a:gd name="T45" fmla="*/ 2 h 63"/>
                  <a:gd name="T46" fmla="*/ 26 w 63"/>
                  <a:gd name="T47" fmla="*/ 0 h 63"/>
                  <a:gd name="T48" fmla="*/ 32 w 63"/>
                  <a:gd name="T49" fmla="*/ 0 h 63"/>
                  <a:gd name="T50" fmla="*/ 38 w 63"/>
                  <a:gd name="T51" fmla="*/ 0 h 63"/>
                  <a:gd name="T52" fmla="*/ 43 w 63"/>
                  <a:gd name="T53" fmla="*/ 2 h 63"/>
                  <a:gd name="T54" fmla="*/ 49 w 63"/>
                  <a:gd name="T55" fmla="*/ 6 h 63"/>
                  <a:gd name="T56" fmla="*/ 53 w 63"/>
                  <a:gd name="T57" fmla="*/ 10 h 63"/>
                  <a:gd name="T58" fmla="*/ 59 w 63"/>
                  <a:gd name="T59" fmla="*/ 14 h 63"/>
                  <a:gd name="T60" fmla="*/ 61 w 63"/>
                  <a:gd name="T61" fmla="*/ 19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3"/>
                    </a:lnTo>
                    <a:lnTo>
                      <a:pt x="59" y="49"/>
                    </a:lnTo>
                    <a:lnTo>
                      <a:pt x="53" y="55"/>
                    </a:lnTo>
                    <a:lnTo>
                      <a:pt x="49" y="59"/>
                    </a:lnTo>
                    <a:lnTo>
                      <a:pt x="43" y="61"/>
                    </a:lnTo>
                    <a:lnTo>
                      <a:pt x="38" y="63"/>
                    </a:lnTo>
                    <a:lnTo>
                      <a:pt x="32" y="63"/>
                    </a:lnTo>
                    <a:lnTo>
                      <a:pt x="26" y="63"/>
                    </a:lnTo>
                    <a:lnTo>
                      <a:pt x="20" y="61"/>
                    </a:lnTo>
                    <a:lnTo>
                      <a:pt x="14" y="59"/>
                    </a:lnTo>
                    <a:lnTo>
                      <a:pt x="8" y="55"/>
                    </a:lnTo>
                    <a:lnTo>
                      <a:pt x="4" y="49"/>
                    </a:lnTo>
                    <a:lnTo>
                      <a:pt x="2" y="43"/>
                    </a:lnTo>
                    <a:lnTo>
                      <a:pt x="0" y="39"/>
                    </a:lnTo>
                    <a:lnTo>
                      <a:pt x="0" y="31"/>
                    </a:lnTo>
                    <a:lnTo>
                      <a:pt x="0" y="25"/>
                    </a:lnTo>
                    <a:lnTo>
                      <a:pt x="2" y="19"/>
                    </a:lnTo>
                    <a:lnTo>
                      <a:pt x="4" y="14"/>
                    </a:lnTo>
                    <a:lnTo>
                      <a:pt x="8" y="10"/>
                    </a:lnTo>
                    <a:lnTo>
                      <a:pt x="14" y="6"/>
                    </a:lnTo>
                    <a:lnTo>
                      <a:pt x="20" y="2"/>
                    </a:lnTo>
                    <a:lnTo>
                      <a:pt x="26" y="0"/>
                    </a:lnTo>
                    <a:lnTo>
                      <a:pt x="32" y="0"/>
                    </a:lnTo>
                    <a:lnTo>
                      <a:pt x="38" y="0"/>
                    </a:lnTo>
                    <a:lnTo>
                      <a:pt x="43" y="2"/>
                    </a:lnTo>
                    <a:lnTo>
                      <a:pt x="49" y="6"/>
                    </a:lnTo>
                    <a:lnTo>
                      <a:pt x="53" y="10"/>
                    </a:lnTo>
                    <a:lnTo>
                      <a:pt x="59" y="14"/>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0" name="Freeform 173"/>
              <p:cNvSpPr>
                <a:spLocks/>
              </p:cNvSpPr>
              <p:nvPr/>
            </p:nvSpPr>
            <p:spPr bwMode="auto">
              <a:xfrm>
                <a:off x="3439" y="1784"/>
                <a:ext cx="63" cy="63"/>
              </a:xfrm>
              <a:custGeom>
                <a:avLst/>
                <a:gdLst>
                  <a:gd name="T0" fmla="*/ 63 w 63"/>
                  <a:gd name="T1" fmla="*/ 31 h 63"/>
                  <a:gd name="T2" fmla="*/ 63 w 63"/>
                  <a:gd name="T3" fmla="*/ 31 h 63"/>
                  <a:gd name="T4" fmla="*/ 63 w 63"/>
                  <a:gd name="T5" fmla="*/ 39 h 63"/>
                  <a:gd name="T6" fmla="*/ 61 w 63"/>
                  <a:gd name="T7" fmla="*/ 43 h 63"/>
                  <a:gd name="T8" fmla="*/ 59 w 63"/>
                  <a:gd name="T9" fmla="*/ 49 h 63"/>
                  <a:gd name="T10" fmla="*/ 53 w 63"/>
                  <a:gd name="T11" fmla="*/ 55 h 63"/>
                  <a:gd name="T12" fmla="*/ 49 w 63"/>
                  <a:gd name="T13" fmla="*/ 59 h 63"/>
                  <a:gd name="T14" fmla="*/ 43 w 63"/>
                  <a:gd name="T15" fmla="*/ 61 h 63"/>
                  <a:gd name="T16" fmla="*/ 38 w 63"/>
                  <a:gd name="T17" fmla="*/ 63 h 63"/>
                  <a:gd name="T18" fmla="*/ 32 w 63"/>
                  <a:gd name="T19" fmla="*/ 63 h 63"/>
                  <a:gd name="T20" fmla="*/ 26 w 63"/>
                  <a:gd name="T21" fmla="*/ 63 h 63"/>
                  <a:gd name="T22" fmla="*/ 20 w 63"/>
                  <a:gd name="T23" fmla="*/ 61 h 63"/>
                  <a:gd name="T24" fmla="*/ 14 w 63"/>
                  <a:gd name="T25" fmla="*/ 59 h 63"/>
                  <a:gd name="T26" fmla="*/ 8 w 63"/>
                  <a:gd name="T27" fmla="*/ 55 h 63"/>
                  <a:gd name="T28" fmla="*/ 4 w 63"/>
                  <a:gd name="T29" fmla="*/ 49 h 63"/>
                  <a:gd name="T30" fmla="*/ 2 w 63"/>
                  <a:gd name="T31" fmla="*/ 43 h 63"/>
                  <a:gd name="T32" fmla="*/ 0 w 63"/>
                  <a:gd name="T33" fmla="*/ 39 h 63"/>
                  <a:gd name="T34" fmla="*/ 0 w 63"/>
                  <a:gd name="T35" fmla="*/ 31 h 63"/>
                  <a:gd name="T36" fmla="*/ 0 w 63"/>
                  <a:gd name="T37" fmla="*/ 25 h 63"/>
                  <a:gd name="T38" fmla="*/ 2 w 63"/>
                  <a:gd name="T39" fmla="*/ 19 h 63"/>
                  <a:gd name="T40" fmla="*/ 4 w 63"/>
                  <a:gd name="T41" fmla="*/ 14 h 63"/>
                  <a:gd name="T42" fmla="*/ 8 w 63"/>
                  <a:gd name="T43" fmla="*/ 10 h 63"/>
                  <a:gd name="T44" fmla="*/ 14 w 63"/>
                  <a:gd name="T45" fmla="*/ 6 h 63"/>
                  <a:gd name="T46" fmla="*/ 20 w 63"/>
                  <a:gd name="T47" fmla="*/ 2 h 63"/>
                  <a:gd name="T48" fmla="*/ 26 w 63"/>
                  <a:gd name="T49" fmla="*/ 0 h 63"/>
                  <a:gd name="T50" fmla="*/ 32 w 63"/>
                  <a:gd name="T51" fmla="*/ 0 h 63"/>
                  <a:gd name="T52" fmla="*/ 38 w 63"/>
                  <a:gd name="T53" fmla="*/ 0 h 63"/>
                  <a:gd name="T54" fmla="*/ 43 w 63"/>
                  <a:gd name="T55" fmla="*/ 2 h 63"/>
                  <a:gd name="T56" fmla="*/ 49 w 63"/>
                  <a:gd name="T57" fmla="*/ 6 h 63"/>
                  <a:gd name="T58" fmla="*/ 53 w 63"/>
                  <a:gd name="T59" fmla="*/ 10 h 63"/>
                  <a:gd name="T60" fmla="*/ 59 w 63"/>
                  <a:gd name="T61" fmla="*/ 14 h 63"/>
                  <a:gd name="T62" fmla="*/ 61 w 63"/>
                  <a:gd name="T63" fmla="*/ 19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3"/>
                    </a:lnTo>
                    <a:lnTo>
                      <a:pt x="59" y="49"/>
                    </a:lnTo>
                    <a:lnTo>
                      <a:pt x="53" y="55"/>
                    </a:lnTo>
                    <a:lnTo>
                      <a:pt x="49" y="59"/>
                    </a:lnTo>
                    <a:lnTo>
                      <a:pt x="43" y="61"/>
                    </a:lnTo>
                    <a:lnTo>
                      <a:pt x="38" y="63"/>
                    </a:lnTo>
                    <a:lnTo>
                      <a:pt x="32" y="63"/>
                    </a:lnTo>
                    <a:lnTo>
                      <a:pt x="26" y="63"/>
                    </a:lnTo>
                    <a:lnTo>
                      <a:pt x="20" y="61"/>
                    </a:lnTo>
                    <a:lnTo>
                      <a:pt x="14" y="59"/>
                    </a:lnTo>
                    <a:lnTo>
                      <a:pt x="8" y="55"/>
                    </a:lnTo>
                    <a:lnTo>
                      <a:pt x="4" y="49"/>
                    </a:lnTo>
                    <a:lnTo>
                      <a:pt x="2" y="43"/>
                    </a:lnTo>
                    <a:lnTo>
                      <a:pt x="0" y="39"/>
                    </a:lnTo>
                    <a:lnTo>
                      <a:pt x="0" y="31"/>
                    </a:lnTo>
                    <a:lnTo>
                      <a:pt x="0" y="25"/>
                    </a:lnTo>
                    <a:lnTo>
                      <a:pt x="2" y="19"/>
                    </a:lnTo>
                    <a:lnTo>
                      <a:pt x="4" y="14"/>
                    </a:lnTo>
                    <a:lnTo>
                      <a:pt x="8" y="10"/>
                    </a:lnTo>
                    <a:lnTo>
                      <a:pt x="14" y="6"/>
                    </a:lnTo>
                    <a:lnTo>
                      <a:pt x="20" y="2"/>
                    </a:lnTo>
                    <a:lnTo>
                      <a:pt x="26" y="0"/>
                    </a:lnTo>
                    <a:lnTo>
                      <a:pt x="32" y="0"/>
                    </a:lnTo>
                    <a:lnTo>
                      <a:pt x="38" y="0"/>
                    </a:lnTo>
                    <a:lnTo>
                      <a:pt x="43" y="2"/>
                    </a:lnTo>
                    <a:lnTo>
                      <a:pt x="49" y="6"/>
                    </a:lnTo>
                    <a:lnTo>
                      <a:pt x="53" y="10"/>
                    </a:lnTo>
                    <a:lnTo>
                      <a:pt x="59" y="14"/>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1" name="Freeform 174"/>
              <p:cNvSpPr>
                <a:spLocks/>
              </p:cNvSpPr>
              <p:nvPr/>
            </p:nvSpPr>
            <p:spPr bwMode="auto">
              <a:xfrm>
                <a:off x="3414" y="1778"/>
                <a:ext cx="65" cy="63"/>
              </a:xfrm>
              <a:custGeom>
                <a:avLst/>
                <a:gdLst>
                  <a:gd name="T0" fmla="*/ 0 w 65"/>
                  <a:gd name="T1" fmla="*/ 31 h 63"/>
                  <a:gd name="T2" fmla="*/ 0 w 65"/>
                  <a:gd name="T3" fmla="*/ 25 h 63"/>
                  <a:gd name="T4" fmla="*/ 2 w 65"/>
                  <a:gd name="T5" fmla="*/ 18 h 63"/>
                  <a:gd name="T6" fmla="*/ 5 w 65"/>
                  <a:gd name="T7" fmla="*/ 14 h 63"/>
                  <a:gd name="T8" fmla="*/ 9 w 65"/>
                  <a:gd name="T9" fmla="*/ 8 h 63"/>
                  <a:gd name="T10" fmla="*/ 13 w 65"/>
                  <a:gd name="T11" fmla="*/ 4 h 63"/>
                  <a:gd name="T12" fmla="*/ 19 w 65"/>
                  <a:gd name="T13" fmla="*/ 2 h 63"/>
                  <a:gd name="T14" fmla="*/ 25 w 65"/>
                  <a:gd name="T15" fmla="*/ 0 h 63"/>
                  <a:gd name="T16" fmla="*/ 31 w 65"/>
                  <a:gd name="T17" fmla="*/ 0 h 63"/>
                  <a:gd name="T18" fmla="*/ 39 w 65"/>
                  <a:gd name="T19" fmla="*/ 0 h 63"/>
                  <a:gd name="T20" fmla="*/ 45 w 65"/>
                  <a:gd name="T21" fmla="*/ 2 h 63"/>
                  <a:gd name="T22" fmla="*/ 49 w 65"/>
                  <a:gd name="T23" fmla="*/ 4 h 63"/>
                  <a:gd name="T24" fmla="*/ 55 w 65"/>
                  <a:gd name="T25" fmla="*/ 8 h 63"/>
                  <a:gd name="T26" fmla="*/ 59 w 65"/>
                  <a:gd name="T27" fmla="*/ 14 h 63"/>
                  <a:gd name="T28" fmla="*/ 61 w 65"/>
                  <a:gd name="T29" fmla="*/ 18 h 63"/>
                  <a:gd name="T30" fmla="*/ 63 w 65"/>
                  <a:gd name="T31" fmla="*/ 25 h 63"/>
                  <a:gd name="T32" fmla="*/ 65 w 65"/>
                  <a:gd name="T33" fmla="*/ 31 h 63"/>
                  <a:gd name="T34" fmla="*/ 63 w 65"/>
                  <a:gd name="T35" fmla="*/ 37 h 63"/>
                  <a:gd name="T36" fmla="*/ 61 w 65"/>
                  <a:gd name="T37" fmla="*/ 43 h 63"/>
                  <a:gd name="T38" fmla="*/ 59 w 65"/>
                  <a:gd name="T39" fmla="*/ 49 h 63"/>
                  <a:gd name="T40" fmla="*/ 55 w 65"/>
                  <a:gd name="T41" fmla="*/ 55 h 63"/>
                  <a:gd name="T42" fmla="*/ 49 w 65"/>
                  <a:gd name="T43" fmla="*/ 57 h 63"/>
                  <a:gd name="T44" fmla="*/ 45 w 65"/>
                  <a:gd name="T45" fmla="*/ 61 h 63"/>
                  <a:gd name="T46" fmla="*/ 39 w 65"/>
                  <a:gd name="T47" fmla="*/ 63 h 63"/>
                  <a:gd name="T48" fmla="*/ 31 w 65"/>
                  <a:gd name="T49" fmla="*/ 63 h 63"/>
                  <a:gd name="T50" fmla="*/ 25 w 65"/>
                  <a:gd name="T51" fmla="*/ 63 h 63"/>
                  <a:gd name="T52" fmla="*/ 19 w 65"/>
                  <a:gd name="T53" fmla="*/ 61 h 63"/>
                  <a:gd name="T54" fmla="*/ 13 w 65"/>
                  <a:gd name="T55" fmla="*/ 57 h 63"/>
                  <a:gd name="T56" fmla="*/ 9 w 65"/>
                  <a:gd name="T57" fmla="*/ 55 h 63"/>
                  <a:gd name="T58" fmla="*/ 5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18"/>
                    </a:lnTo>
                    <a:lnTo>
                      <a:pt x="5" y="14"/>
                    </a:lnTo>
                    <a:lnTo>
                      <a:pt x="9" y="8"/>
                    </a:lnTo>
                    <a:lnTo>
                      <a:pt x="13" y="4"/>
                    </a:lnTo>
                    <a:lnTo>
                      <a:pt x="19" y="2"/>
                    </a:lnTo>
                    <a:lnTo>
                      <a:pt x="25" y="0"/>
                    </a:lnTo>
                    <a:lnTo>
                      <a:pt x="31" y="0"/>
                    </a:lnTo>
                    <a:lnTo>
                      <a:pt x="39" y="0"/>
                    </a:lnTo>
                    <a:lnTo>
                      <a:pt x="45" y="2"/>
                    </a:lnTo>
                    <a:lnTo>
                      <a:pt x="49" y="4"/>
                    </a:lnTo>
                    <a:lnTo>
                      <a:pt x="55" y="8"/>
                    </a:lnTo>
                    <a:lnTo>
                      <a:pt x="59" y="14"/>
                    </a:lnTo>
                    <a:lnTo>
                      <a:pt x="61" y="18"/>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3" y="57"/>
                    </a:lnTo>
                    <a:lnTo>
                      <a:pt x="9" y="55"/>
                    </a:lnTo>
                    <a:lnTo>
                      <a:pt x="5"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2" name="Freeform 175"/>
              <p:cNvSpPr>
                <a:spLocks/>
              </p:cNvSpPr>
              <p:nvPr/>
            </p:nvSpPr>
            <p:spPr bwMode="auto">
              <a:xfrm>
                <a:off x="3414" y="1778"/>
                <a:ext cx="65" cy="63"/>
              </a:xfrm>
              <a:custGeom>
                <a:avLst/>
                <a:gdLst>
                  <a:gd name="T0" fmla="*/ 0 w 65"/>
                  <a:gd name="T1" fmla="*/ 31 h 63"/>
                  <a:gd name="T2" fmla="*/ 0 w 65"/>
                  <a:gd name="T3" fmla="*/ 31 h 63"/>
                  <a:gd name="T4" fmla="*/ 0 w 65"/>
                  <a:gd name="T5" fmla="*/ 25 h 63"/>
                  <a:gd name="T6" fmla="*/ 2 w 65"/>
                  <a:gd name="T7" fmla="*/ 18 h 63"/>
                  <a:gd name="T8" fmla="*/ 5 w 65"/>
                  <a:gd name="T9" fmla="*/ 14 h 63"/>
                  <a:gd name="T10" fmla="*/ 9 w 65"/>
                  <a:gd name="T11" fmla="*/ 8 h 63"/>
                  <a:gd name="T12" fmla="*/ 13 w 65"/>
                  <a:gd name="T13" fmla="*/ 4 h 63"/>
                  <a:gd name="T14" fmla="*/ 19 w 65"/>
                  <a:gd name="T15" fmla="*/ 2 h 63"/>
                  <a:gd name="T16" fmla="*/ 25 w 65"/>
                  <a:gd name="T17" fmla="*/ 0 h 63"/>
                  <a:gd name="T18" fmla="*/ 31 w 65"/>
                  <a:gd name="T19" fmla="*/ 0 h 63"/>
                  <a:gd name="T20" fmla="*/ 39 w 65"/>
                  <a:gd name="T21" fmla="*/ 0 h 63"/>
                  <a:gd name="T22" fmla="*/ 45 w 65"/>
                  <a:gd name="T23" fmla="*/ 2 h 63"/>
                  <a:gd name="T24" fmla="*/ 49 w 65"/>
                  <a:gd name="T25" fmla="*/ 4 h 63"/>
                  <a:gd name="T26" fmla="*/ 55 w 65"/>
                  <a:gd name="T27" fmla="*/ 8 h 63"/>
                  <a:gd name="T28" fmla="*/ 59 w 65"/>
                  <a:gd name="T29" fmla="*/ 14 h 63"/>
                  <a:gd name="T30" fmla="*/ 61 w 65"/>
                  <a:gd name="T31" fmla="*/ 18 h 63"/>
                  <a:gd name="T32" fmla="*/ 63 w 65"/>
                  <a:gd name="T33" fmla="*/ 25 h 63"/>
                  <a:gd name="T34" fmla="*/ 65 w 65"/>
                  <a:gd name="T35" fmla="*/ 31 h 63"/>
                  <a:gd name="T36" fmla="*/ 63 w 65"/>
                  <a:gd name="T37" fmla="*/ 37 h 63"/>
                  <a:gd name="T38" fmla="*/ 61 w 65"/>
                  <a:gd name="T39" fmla="*/ 43 h 63"/>
                  <a:gd name="T40" fmla="*/ 59 w 65"/>
                  <a:gd name="T41" fmla="*/ 49 h 63"/>
                  <a:gd name="T42" fmla="*/ 55 w 65"/>
                  <a:gd name="T43" fmla="*/ 55 h 63"/>
                  <a:gd name="T44" fmla="*/ 49 w 65"/>
                  <a:gd name="T45" fmla="*/ 57 h 63"/>
                  <a:gd name="T46" fmla="*/ 45 w 65"/>
                  <a:gd name="T47" fmla="*/ 61 h 63"/>
                  <a:gd name="T48" fmla="*/ 39 w 65"/>
                  <a:gd name="T49" fmla="*/ 63 h 63"/>
                  <a:gd name="T50" fmla="*/ 31 w 65"/>
                  <a:gd name="T51" fmla="*/ 63 h 63"/>
                  <a:gd name="T52" fmla="*/ 25 w 65"/>
                  <a:gd name="T53" fmla="*/ 63 h 63"/>
                  <a:gd name="T54" fmla="*/ 19 w 65"/>
                  <a:gd name="T55" fmla="*/ 61 h 63"/>
                  <a:gd name="T56" fmla="*/ 13 w 65"/>
                  <a:gd name="T57" fmla="*/ 57 h 63"/>
                  <a:gd name="T58" fmla="*/ 9 w 65"/>
                  <a:gd name="T59" fmla="*/ 55 h 63"/>
                  <a:gd name="T60" fmla="*/ 5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18"/>
                    </a:lnTo>
                    <a:lnTo>
                      <a:pt x="5" y="14"/>
                    </a:lnTo>
                    <a:lnTo>
                      <a:pt x="9" y="8"/>
                    </a:lnTo>
                    <a:lnTo>
                      <a:pt x="13" y="4"/>
                    </a:lnTo>
                    <a:lnTo>
                      <a:pt x="19" y="2"/>
                    </a:lnTo>
                    <a:lnTo>
                      <a:pt x="25" y="0"/>
                    </a:lnTo>
                    <a:lnTo>
                      <a:pt x="31" y="0"/>
                    </a:lnTo>
                    <a:lnTo>
                      <a:pt x="39" y="0"/>
                    </a:lnTo>
                    <a:lnTo>
                      <a:pt x="45" y="2"/>
                    </a:lnTo>
                    <a:lnTo>
                      <a:pt x="49" y="4"/>
                    </a:lnTo>
                    <a:lnTo>
                      <a:pt x="55" y="8"/>
                    </a:lnTo>
                    <a:lnTo>
                      <a:pt x="59" y="14"/>
                    </a:lnTo>
                    <a:lnTo>
                      <a:pt x="61" y="18"/>
                    </a:lnTo>
                    <a:lnTo>
                      <a:pt x="63" y="25"/>
                    </a:lnTo>
                    <a:lnTo>
                      <a:pt x="65" y="31"/>
                    </a:lnTo>
                    <a:lnTo>
                      <a:pt x="63" y="37"/>
                    </a:lnTo>
                    <a:lnTo>
                      <a:pt x="61" y="43"/>
                    </a:lnTo>
                    <a:lnTo>
                      <a:pt x="59" y="49"/>
                    </a:lnTo>
                    <a:lnTo>
                      <a:pt x="55" y="55"/>
                    </a:lnTo>
                    <a:lnTo>
                      <a:pt x="49" y="57"/>
                    </a:lnTo>
                    <a:lnTo>
                      <a:pt x="45" y="61"/>
                    </a:lnTo>
                    <a:lnTo>
                      <a:pt x="39" y="63"/>
                    </a:lnTo>
                    <a:lnTo>
                      <a:pt x="31" y="63"/>
                    </a:lnTo>
                    <a:lnTo>
                      <a:pt x="25" y="63"/>
                    </a:lnTo>
                    <a:lnTo>
                      <a:pt x="19" y="61"/>
                    </a:lnTo>
                    <a:lnTo>
                      <a:pt x="13" y="57"/>
                    </a:lnTo>
                    <a:lnTo>
                      <a:pt x="9" y="55"/>
                    </a:lnTo>
                    <a:lnTo>
                      <a:pt x="5"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3" name="Freeform 176"/>
              <p:cNvSpPr>
                <a:spLocks/>
              </p:cNvSpPr>
              <p:nvPr/>
            </p:nvSpPr>
            <p:spPr bwMode="auto">
              <a:xfrm>
                <a:off x="3469" y="1750"/>
                <a:ext cx="65" cy="63"/>
              </a:xfrm>
              <a:custGeom>
                <a:avLst/>
                <a:gdLst>
                  <a:gd name="T0" fmla="*/ 65 w 65"/>
                  <a:gd name="T1" fmla="*/ 32 h 63"/>
                  <a:gd name="T2" fmla="*/ 65 w 65"/>
                  <a:gd name="T3" fmla="*/ 38 h 63"/>
                  <a:gd name="T4" fmla="*/ 63 w 65"/>
                  <a:gd name="T5" fmla="*/ 44 h 63"/>
                  <a:gd name="T6" fmla="*/ 59 w 65"/>
                  <a:gd name="T7" fmla="*/ 49 h 63"/>
                  <a:gd name="T8" fmla="*/ 55 w 65"/>
                  <a:gd name="T9" fmla="*/ 55 h 63"/>
                  <a:gd name="T10" fmla="*/ 51 w 65"/>
                  <a:gd name="T11" fmla="*/ 57 h 63"/>
                  <a:gd name="T12" fmla="*/ 45 w 65"/>
                  <a:gd name="T13" fmla="*/ 61 h 63"/>
                  <a:gd name="T14" fmla="*/ 39 w 65"/>
                  <a:gd name="T15" fmla="*/ 63 h 63"/>
                  <a:gd name="T16" fmla="*/ 33 w 65"/>
                  <a:gd name="T17" fmla="*/ 63 h 63"/>
                  <a:gd name="T18" fmla="*/ 25 w 65"/>
                  <a:gd name="T19" fmla="*/ 63 h 63"/>
                  <a:gd name="T20" fmla="*/ 19 w 65"/>
                  <a:gd name="T21" fmla="*/ 61 h 63"/>
                  <a:gd name="T22" fmla="*/ 13 w 65"/>
                  <a:gd name="T23" fmla="*/ 57 h 63"/>
                  <a:gd name="T24" fmla="*/ 10 w 65"/>
                  <a:gd name="T25" fmla="*/ 55 h 63"/>
                  <a:gd name="T26" fmla="*/ 6 w 65"/>
                  <a:gd name="T27" fmla="*/ 49 h 63"/>
                  <a:gd name="T28" fmla="*/ 2 w 65"/>
                  <a:gd name="T29" fmla="*/ 44 h 63"/>
                  <a:gd name="T30" fmla="*/ 2 w 65"/>
                  <a:gd name="T31" fmla="*/ 38 h 63"/>
                  <a:gd name="T32" fmla="*/ 0 w 65"/>
                  <a:gd name="T33" fmla="*/ 32 h 63"/>
                  <a:gd name="T34" fmla="*/ 2 w 65"/>
                  <a:gd name="T35" fmla="*/ 26 h 63"/>
                  <a:gd name="T36" fmla="*/ 2 w 65"/>
                  <a:gd name="T37" fmla="*/ 20 h 63"/>
                  <a:gd name="T38" fmla="*/ 6 w 65"/>
                  <a:gd name="T39" fmla="*/ 14 h 63"/>
                  <a:gd name="T40" fmla="*/ 10 w 65"/>
                  <a:gd name="T41" fmla="*/ 8 h 63"/>
                  <a:gd name="T42" fmla="*/ 13 w 65"/>
                  <a:gd name="T43" fmla="*/ 6 h 63"/>
                  <a:gd name="T44" fmla="*/ 19 w 65"/>
                  <a:gd name="T45" fmla="*/ 2 h 63"/>
                  <a:gd name="T46" fmla="*/ 25 w 65"/>
                  <a:gd name="T47" fmla="*/ 0 h 63"/>
                  <a:gd name="T48" fmla="*/ 33 w 65"/>
                  <a:gd name="T49" fmla="*/ 0 h 63"/>
                  <a:gd name="T50" fmla="*/ 39 w 65"/>
                  <a:gd name="T51" fmla="*/ 0 h 63"/>
                  <a:gd name="T52" fmla="*/ 45 w 65"/>
                  <a:gd name="T53" fmla="*/ 2 h 63"/>
                  <a:gd name="T54" fmla="*/ 51 w 65"/>
                  <a:gd name="T55" fmla="*/ 6 h 63"/>
                  <a:gd name="T56" fmla="*/ 55 w 65"/>
                  <a:gd name="T57" fmla="*/ 8 h 63"/>
                  <a:gd name="T58" fmla="*/ 59 w 65"/>
                  <a:gd name="T59" fmla="*/ 14 h 63"/>
                  <a:gd name="T60" fmla="*/ 63 w 65"/>
                  <a:gd name="T61" fmla="*/ 20 h 63"/>
                  <a:gd name="T62" fmla="*/ 65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5" y="38"/>
                    </a:lnTo>
                    <a:lnTo>
                      <a:pt x="63" y="44"/>
                    </a:lnTo>
                    <a:lnTo>
                      <a:pt x="59" y="49"/>
                    </a:lnTo>
                    <a:lnTo>
                      <a:pt x="55" y="55"/>
                    </a:lnTo>
                    <a:lnTo>
                      <a:pt x="51" y="57"/>
                    </a:lnTo>
                    <a:lnTo>
                      <a:pt x="45" y="61"/>
                    </a:lnTo>
                    <a:lnTo>
                      <a:pt x="39" y="63"/>
                    </a:lnTo>
                    <a:lnTo>
                      <a:pt x="33" y="63"/>
                    </a:lnTo>
                    <a:lnTo>
                      <a:pt x="25" y="63"/>
                    </a:lnTo>
                    <a:lnTo>
                      <a:pt x="19" y="61"/>
                    </a:lnTo>
                    <a:lnTo>
                      <a:pt x="13" y="57"/>
                    </a:lnTo>
                    <a:lnTo>
                      <a:pt x="10" y="55"/>
                    </a:lnTo>
                    <a:lnTo>
                      <a:pt x="6" y="49"/>
                    </a:lnTo>
                    <a:lnTo>
                      <a:pt x="2" y="44"/>
                    </a:lnTo>
                    <a:lnTo>
                      <a:pt x="2" y="38"/>
                    </a:lnTo>
                    <a:lnTo>
                      <a:pt x="0" y="32"/>
                    </a:lnTo>
                    <a:lnTo>
                      <a:pt x="2" y="26"/>
                    </a:lnTo>
                    <a:lnTo>
                      <a:pt x="2" y="20"/>
                    </a:lnTo>
                    <a:lnTo>
                      <a:pt x="6" y="14"/>
                    </a:lnTo>
                    <a:lnTo>
                      <a:pt x="10"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4" name="Freeform 177"/>
              <p:cNvSpPr>
                <a:spLocks/>
              </p:cNvSpPr>
              <p:nvPr/>
            </p:nvSpPr>
            <p:spPr bwMode="auto">
              <a:xfrm>
                <a:off x="3469" y="1750"/>
                <a:ext cx="65" cy="63"/>
              </a:xfrm>
              <a:custGeom>
                <a:avLst/>
                <a:gdLst>
                  <a:gd name="T0" fmla="*/ 65 w 65"/>
                  <a:gd name="T1" fmla="*/ 32 h 63"/>
                  <a:gd name="T2" fmla="*/ 65 w 65"/>
                  <a:gd name="T3" fmla="*/ 32 h 63"/>
                  <a:gd name="T4" fmla="*/ 65 w 65"/>
                  <a:gd name="T5" fmla="*/ 38 h 63"/>
                  <a:gd name="T6" fmla="*/ 63 w 65"/>
                  <a:gd name="T7" fmla="*/ 44 h 63"/>
                  <a:gd name="T8" fmla="*/ 59 w 65"/>
                  <a:gd name="T9" fmla="*/ 49 h 63"/>
                  <a:gd name="T10" fmla="*/ 55 w 65"/>
                  <a:gd name="T11" fmla="*/ 55 h 63"/>
                  <a:gd name="T12" fmla="*/ 51 w 65"/>
                  <a:gd name="T13" fmla="*/ 57 h 63"/>
                  <a:gd name="T14" fmla="*/ 45 w 65"/>
                  <a:gd name="T15" fmla="*/ 61 h 63"/>
                  <a:gd name="T16" fmla="*/ 39 w 65"/>
                  <a:gd name="T17" fmla="*/ 63 h 63"/>
                  <a:gd name="T18" fmla="*/ 33 w 65"/>
                  <a:gd name="T19" fmla="*/ 63 h 63"/>
                  <a:gd name="T20" fmla="*/ 25 w 65"/>
                  <a:gd name="T21" fmla="*/ 63 h 63"/>
                  <a:gd name="T22" fmla="*/ 19 w 65"/>
                  <a:gd name="T23" fmla="*/ 61 h 63"/>
                  <a:gd name="T24" fmla="*/ 13 w 65"/>
                  <a:gd name="T25" fmla="*/ 57 h 63"/>
                  <a:gd name="T26" fmla="*/ 10 w 65"/>
                  <a:gd name="T27" fmla="*/ 55 h 63"/>
                  <a:gd name="T28" fmla="*/ 6 w 65"/>
                  <a:gd name="T29" fmla="*/ 49 h 63"/>
                  <a:gd name="T30" fmla="*/ 2 w 65"/>
                  <a:gd name="T31" fmla="*/ 44 h 63"/>
                  <a:gd name="T32" fmla="*/ 2 w 65"/>
                  <a:gd name="T33" fmla="*/ 38 h 63"/>
                  <a:gd name="T34" fmla="*/ 0 w 65"/>
                  <a:gd name="T35" fmla="*/ 32 h 63"/>
                  <a:gd name="T36" fmla="*/ 2 w 65"/>
                  <a:gd name="T37" fmla="*/ 26 h 63"/>
                  <a:gd name="T38" fmla="*/ 2 w 65"/>
                  <a:gd name="T39" fmla="*/ 20 h 63"/>
                  <a:gd name="T40" fmla="*/ 6 w 65"/>
                  <a:gd name="T41" fmla="*/ 14 h 63"/>
                  <a:gd name="T42" fmla="*/ 10 w 65"/>
                  <a:gd name="T43" fmla="*/ 8 h 63"/>
                  <a:gd name="T44" fmla="*/ 13 w 65"/>
                  <a:gd name="T45" fmla="*/ 6 h 63"/>
                  <a:gd name="T46" fmla="*/ 19 w 65"/>
                  <a:gd name="T47" fmla="*/ 2 h 63"/>
                  <a:gd name="T48" fmla="*/ 25 w 65"/>
                  <a:gd name="T49" fmla="*/ 0 h 63"/>
                  <a:gd name="T50" fmla="*/ 33 w 65"/>
                  <a:gd name="T51" fmla="*/ 0 h 63"/>
                  <a:gd name="T52" fmla="*/ 39 w 65"/>
                  <a:gd name="T53" fmla="*/ 0 h 63"/>
                  <a:gd name="T54" fmla="*/ 45 w 65"/>
                  <a:gd name="T55" fmla="*/ 2 h 63"/>
                  <a:gd name="T56" fmla="*/ 51 w 65"/>
                  <a:gd name="T57" fmla="*/ 6 h 63"/>
                  <a:gd name="T58" fmla="*/ 55 w 65"/>
                  <a:gd name="T59" fmla="*/ 8 h 63"/>
                  <a:gd name="T60" fmla="*/ 59 w 65"/>
                  <a:gd name="T61" fmla="*/ 14 h 63"/>
                  <a:gd name="T62" fmla="*/ 63 w 65"/>
                  <a:gd name="T63" fmla="*/ 20 h 63"/>
                  <a:gd name="T64" fmla="*/ 65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5" y="38"/>
                    </a:lnTo>
                    <a:lnTo>
                      <a:pt x="63" y="44"/>
                    </a:lnTo>
                    <a:lnTo>
                      <a:pt x="59" y="49"/>
                    </a:lnTo>
                    <a:lnTo>
                      <a:pt x="55" y="55"/>
                    </a:lnTo>
                    <a:lnTo>
                      <a:pt x="51" y="57"/>
                    </a:lnTo>
                    <a:lnTo>
                      <a:pt x="45" y="61"/>
                    </a:lnTo>
                    <a:lnTo>
                      <a:pt x="39" y="63"/>
                    </a:lnTo>
                    <a:lnTo>
                      <a:pt x="33" y="63"/>
                    </a:lnTo>
                    <a:lnTo>
                      <a:pt x="25" y="63"/>
                    </a:lnTo>
                    <a:lnTo>
                      <a:pt x="19" y="61"/>
                    </a:lnTo>
                    <a:lnTo>
                      <a:pt x="13" y="57"/>
                    </a:lnTo>
                    <a:lnTo>
                      <a:pt x="10" y="55"/>
                    </a:lnTo>
                    <a:lnTo>
                      <a:pt x="6" y="49"/>
                    </a:lnTo>
                    <a:lnTo>
                      <a:pt x="2" y="44"/>
                    </a:lnTo>
                    <a:lnTo>
                      <a:pt x="2" y="38"/>
                    </a:lnTo>
                    <a:lnTo>
                      <a:pt x="0" y="32"/>
                    </a:lnTo>
                    <a:lnTo>
                      <a:pt x="2" y="26"/>
                    </a:lnTo>
                    <a:lnTo>
                      <a:pt x="2" y="20"/>
                    </a:lnTo>
                    <a:lnTo>
                      <a:pt x="6" y="14"/>
                    </a:lnTo>
                    <a:lnTo>
                      <a:pt x="10"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5" name="Freeform 178"/>
              <p:cNvSpPr>
                <a:spLocks/>
              </p:cNvSpPr>
              <p:nvPr/>
            </p:nvSpPr>
            <p:spPr bwMode="auto">
              <a:xfrm>
                <a:off x="3372" y="1736"/>
                <a:ext cx="65" cy="65"/>
              </a:xfrm>
              <a:custGeom>
                <a:avLst/>
                <a:gdLst>
                  <a:gd name="T0" fmla="*/ 65 w 65"/>
                  <a:gd name="T1" fmla="*/ 34 h 65"/>
                  <a:gd name="T2" fmla="*/ 63 w 65"/>
                  <a:gd name="T3" fmla="*/ 40 h 65"/>
                  <a:gd name="T4" fmla="*/ 61 w 65"/>
                  <a:gd name="T5" fmla="*/ 46 h 65"/>
                  <a:gd name="T6" fmla="*/ 59 w 65"/>
                  <a:gd name="T7" fmla="*/ 52 h 65"/>
                  <a:gd name="T8" fmla="*/ 55 w 65"/>
                  <a:gd name="T9" fmla="*/ 56 h 65"/>
                  <a:gd name="T10" fmla="*/ 51 w 65"/>
                  <a:gd name="T11" fmla="*/ 60 h 65"/>
                  <a:gd name="T12" fmla="*/ 45 w 65"/>
                  <a:gd name="T13" fmla="*/ 63 h 65"/>
                  <a:gd name="T14" fmla="*/ 40 w 65"/>
                  <a:gd name="T15" fmla="*/ 65 h 65"/>
                  <a:gd name="T16" fmla="*/ 32 w 65"/>
                  <a:gd name="T17" fmla="*/ 65 h 65"/>
                  <a:gd name="T18" fmla="*/ 26 w 65"/>
                  <a:gd name="T19" fmla="*/ 65 h 65"/>
                  <a:gd name="T20" fmla="*/ 20 w 65"/>
                  <a:gd name="T21" fmla="*/ 63 h 65"/>
                  <a:gd name="T22" fmla="*/ 14 w 65"/>
                  <a:gd name="T23" fmla="*/ 60 h 65"/>
                  <a:gd name="T24" fmla="*/ 10 w 65"/>
                  <a:gd name="T25" fmla="*/ 56 h 65"/>
                  <a:gd name="T26" fmla="*/ 6 w 65"/>
                  <a:gd name="T27" fmla="*/ 52 h 65"/>
                  <a:gd name="T28" fmla="*/ 2 w 65"/>
                  <a:gd name="T29" fmla="*/ 46 h 65"/>
                  <a:gd name="T30" fmla="*/ 0 w 65"/>
                  <a:gd name="T31" fmla="*/ 40 h 65"/>
                  <a:gd name="T32" fmla="*/ 0 w 65"/>
                  <a:gd name="T33" fmla="*/ 34 h 65"/>
                  <a:gd name="T34" fmla="*/ 0 w 65"/>
                  <a:gd name="T35" fmla="*/ 28 h 65"/>
                  <a:gd name="T36" fmla="*/ 2 w 65"/>
                  <a:gd name="T37" fmla="*/ 22 h 65"/>
                  <a:gd name="T38" fmla="*/ 6 w 65"/>
                  <a:gd name="T39" fmla="*/ 16 h 65"/>
                  <a:gd name="T40" fmla="*/ 10 w 65"/>
                  <a:gd name="T41" fmla="*/ 10 h 65"/>
                  <a:gd name="T42" fmla="*/ 14 w 65"/>
                  <a:gd name="T43" fmla="*/ 6 h 65"/>
                  <a:gd name="T44" fmla="*/ 20 w 65"/>
                  <a:gd name="T45" fmla="*/ 4 h 65"/>
                  <a:gd name="T46" fmla="*/ 26 w 65"/>
                  <a:gd name="T47" fmla="*/ 2 h 65"/>
                  <a:gd name="T48" fmla="*/ 32 w 65"/>
                  <a:gd name="T49" fmla="*/ 0 h 65"/>
                  <a:gd name="T50" fmla="*/ 40 w 65"/>
                  <a:gd name="T51" fmla="*/ 2 h 65"/>
                  <a:gd name="T52" fmla="*/ 45 w 65"/>
                  <a:gd name="T53" fmla="*/ 4 h 65"/>
                  <a:gd name="T54" fmla="*/ 51 w 65"/>
                  <a:gd name="T55" fmla="*/ 6 h 65"/>
                  <a:gd name="T56" fmla="*/ 55 w 65"/>
                  <a:gd name="T57" fmla="*/ 10 h 65"/>
                  <a:gd name="T58" fmla="*/ 59 w 65"/>
                  <a:gd name="T59" fmla="*/ 16 h 65"/>
                  <a:gd name="T60" fmla="*/ 61 w 65"/>
                  <a:gd name="T61" fmla="*/ 22 h 65"/>
                  <a:gd name="T62" fmla="*/ 63 w 65"/>
                  <a:gd name="T63" fmla="*/ 28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40"/>
                    </a:lnTo>
                    <a:lnTo>
                      <a:pt x="61" y="46"/>
                    </a:lnTo>
                    <a:lnTo>
                      <a:pt x="59" y="52"/>
                    </a:lnTo>
                    <a:lnTo>
                      <a:pt x="55" y="56"/>
                    </a:lnTo>
                    <a:lnTo>
                      <a:pt x="51" y="60"/>
                    </a:lnTo>
                    <a:lnTo>
                      <a:pt x="45" y="63"/>
                    </a:lnTo>
                    <a:lnTo>
                      <a:pt x="40" y="65"/>
                    </a:lnTo>
                    <a:lnTo>
                      <a:pt x="32" y="65"/>
                    </a:lnTo>
                    <a:lnTo>
                      <a:pt x="26" y="65"/>
                    </a:lnTo>
                    <a:lnTo>
                      <a:pt x="20" y="63"/>
                    </a:lnTo>
                    <a:lnTo>
                      <a:pt x="14" y="60"/>
                    </a:lnTo>
                    <a:lnTo>
                      <a:pt x="10" y="56"/>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lnTo>
                      <a:pt x="40" y="2"/>
                    </a:lnTo>
                    <a:lnTo>
                      <a:pt x="45" y="4"/>
                    </a:lnTo>
                    <a:lnTo>
                      <a:pt x="51" y="6"/>
                    </a:lnTo>
                    <a:lnTo>
                      <a:pt x="55" y="10"/>
                    </a:lnTo>
                    <a:lnTo>
                      <a:pt x="59" y="16"/>
                    </a:lnTo>
                    <a:lnTo>
                      <a:pt x="61" y="22"/>
                    </a:lnTo>
                    <a:lnTo>
                      <a:pt x="63" y="28"/>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6" name="Freeform 179"/>
              <p:cNvSpPr>
                <a:spLocks/>
              </p:cNvSpPr>
              <p:nvPr/>
            </p:nvSpPr>
            <p:spPr bwMode="auto">
              <a:xfrm>
                <a:off x="3372" y="1736"/>
                <a:ext cx="65" cy="65"/>
              </a:xfrm>
              <a:custGeom>
                <a:avLst/>
                <a:gdLst>
                  <a:gd name="T0" fmla="*/ 65 w 65"/>
                  <a:gd name="T1" fmla="*/ 34 h 65"/>
                  <a:gd name="T2" fmla="*/ 65 w 65"/>
                  <a:gd name="T3" fmla="*/ 34 h 65"/>
                  <a:gd name="T4" fmla="*/ 63 w 65"/>
                  <a:gd name="T5" fmla="*/ 40 h 65"/>
                  <a:gd name="T6" fmla="*/ 61 w 65"/>
                  <a:gd name="T7" fmla="*/ 46 h 65"/>
                  <a:gd name="T8" fmla="*/ 59 w 65"/>
                  <a:gd name="T9" fmla="*/ 52 h 65"/>
                  <a:gd name="T10" fmla="*/ 55 w 65"/>
                  <a:gd name="T11" fmla="*/ 56 h 65"/>
                  <a:gd name="T12" fmla="*/ 51 w 65"/>
                  <a:gd name="T13" fmla="*/ 60 h 65"/>
                  <a:gd name="T14" fmla="*/ 45 w 65"/>
                  <a:gd name="T15" fmla="*/ 63 h 65"/>
                  <a:gd name="T16" fmla="*/ 40 w 65"/>
                  <a:gd name="T17" fmla="*/ 65 h 65"/>
                  <a:gd name="T18" fmla="*/ 32 w 65"/>
                  <a:gd name="T19" fmla="*/ 65 h 65"/>
                  <a:gd name="T20" fmla="*/ 26 w 65"/>
                  <a:gd name="T21" fmla="*/ 65 h 65"/>
                  <a:gd name="T22" fmla="*/ 20 w 65"/>
                  <a:gd name="T23" fmla="*/ 63 h 65"/>
                  <a:gd name="T24" fmla="*/ 14 w 65"/>
                  <a:gd name="T25" fmla="*/ 60 h 65"/>
                  <a:gd name="T26" fmla="*/ 10 w 65"/>
                  <a:gd name="T27" fmla="*/ 56 h 65"/>
                  <a:gd name="T28" fmla="*/ 6 w 65"/>
                  <a:gd name="T29" fmla="*/ 52 h 65"/>
                  <a:gd name="T30" fmla="*/ 2 w 65"/>
                  <a:gd name="T31" fmla="*/ 46 h 65"/>
                  <a:gd name="T32" fmla="*/ 0 w 65"/>
                  <a:gd name="T33" fmla="*/ 40 h 65"/>
                  <a:gd name="T34" fmla="*/ 0 w 65"/>
                  <a:gd name="T35" fmla="*/ 34 h 65"/>
                  <a:gd name="T36" fmla="*/ 0 w 65"/>
                  <a:gd name="T37" fmla="*/ 28 h 65"/>
                  <a:gd name="T38" fmla="*/ 2 w 65"/>
                  <a:gd name="T39" fmla="*/ 22 h 65"/>
                  <a:gd name="T40" fmla="*/ 6 w 65"/>
                  <a:gd name="T41" fmla="*/ 16 h 65"/>
                  <a:gd name="T42" fmla="*/ 10 w 65"/>
                  <a:gd name="T43" fmla="*/ 10 h 65"/>
                  <a:gd name="T44" fmla="*/ 14 w 65"/>
                  <a:gd name="T45" fmla="*/ 6 h 65"/>
                  <a:gd name="T46" fmla="*/ 20 w 65"/>
                  <a:gd name="T47" fmla="*/ 4 h 65"/>
                  <a:gd name="T48" fmla="*/ 26 w 65"/>
                  <a:gd name="T49" fmla="*/ 2 h 65"/>
                  <a:gd name="T50" fmla="*/ 32 w 65"/>
                  <a:gd name="T51" fmla="*/ 0 h 65"/>
                  <a:gd name="T52" fmla="*/ 40 w 65"/>
                  <a:gd name="T53" fmla="*/ 2 h 65"/>
                  <a:gd name="T54" fmla="*/ 45 w 65"/>
                  <a:gd name="T55" fmla="*/ 4 h 65"/>
                  <a:gd name="T56" fmla="*/ 51 w 65"/>
                  <a:gd name="T57" fmla="*/ 6 h 65"/>
                  <a:gd name="T58" fmla="*/ 55 w 65"/>
                  <a:gd name="T59" fmla="*/ 10 h 65"/>
                  <a:gd name="T60" fmla="*/ 59 w 65"/>
                  <a:gd name="T61" fmla="*/ 16 h 65"/>
                  <a:gd name="T62" fmla="*/ 61 w 65"/>
                  <a:gd name="T63" fmla="*/ 22 h 65"/>
                  <a:gd name="T64" fmla="*/ 63 w 65"/>
                  <a:gd name="T65" fmla="*/ 28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40"/>
                    </a:lnTo>
                    <a:lnTo>
                      <a:pt x="61" y="46"/>
                    </a:lnTo>
                    <a:lnTo>
                      <a:pt x="59" y="52"/>
                    </a:lnTo>
                    <a:lnTo>
                      <a:pt x="55" y="56"/>
                    </a:lnTo>
                    <a:lnTo>
                      <a:pt x="51" y="60"/>
                    </a:lnTo>
                    <a:lnTo>
                      <a:pt x="45" y="63"/>
                    </a:lnTo>
                    <a:lnTo>
                      <a:pt x="40" y="65"/>
                    </a:lnTo>
                    <a:lnTo>
                      <a:pt x="32" y="65"/>
                    </a:lnTo>
                    <a:lnTo>
                      <a:pt x="26" y="65"/>
                    </a:lnTo>
                    <a:lnTo>
                      <a:pt x="20" y="63"/>
                    </a:lnTo>
                    <a:lnTo>
                      <a:pt x="14" y="60"/>
                    </a:lnTo>
                    <a:lnTo>
                      <a:pt x="10" y="56"/>
                    </a:lnTo>
                    <a:lnTo>
                      <a:pt x="6" y="52"/>
                    </a:lnTo>
                    <a:lnTo>
                      <a:pt x="2" y="46"/>
                    </a:lnTo>
                    <a:lnTo>
                      <a:pt x="0" y="40"/>
                    </a:lnTo>
                    <a:lnTo>
                      <a:pt x="0" y="34"/>
                    </a:lnTo>
                    <a:lnTo>
                      <a:pt x="0" y="28"/>
                    </a:lnTo>
                    <a:lnTo>
                      <a:pt x="2" y="22"/>
                    </a:lnTo>
                    <a:lnTo>
                      <a:pt x="6" y="16"/>
                    </a:lnTo>
                    <a:lnTo>
                      <a:pt x="10" y="10"/>
                    </a:lnTo>
                    <a:lnTo>
                      <a:pt x="14" y="6"/>
                    </a:lnTo>
                    <a:lnTo>
                      <a:pt x="20" y="4"/>
                    </a:lnTo>
                    <a:lnTo>
                      <a:pt x="26" y="2"/>
                    </a:lnTo>
                    <a:lnTo>
                      <a:pt x="32" y="0"/>
                    </a:lnTo>
                    <a:lnTo>
                      <a:pt x="40" y="2"/>
                    </a:lnTo>
                    <a:lnTo>
                      <a:pt x="45" y="4"/>
                    </a:lnTo>
                    <a:lnTo>
                      <a:pt x="51" y="6"/>
                    </a:lnTo>
                    <a:lnTo>
                      <a:pt x="55" y="10"/>
                    </a:lnTo>
                    <a:lnTo>
                      <a:pt x="59" y="16"/>
                    </a:lnTo>
                    <a:lnTo>
                      <a:pt x="61" y="22"/>
                    </a:lnTo>
                    <a:lnTo>
                      <a:pt x="63" y="28"/>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7" name="Freeform 180"/>
              <p:cNvSpPr>
                <a:spLocks/>
              </p:cNvSpPr>
              <p:nvPr/>
            </p:nvSpPr>
            <p:spPr bwMode="auto">
              <a:xfrm>
                <a:off x="3372" y="1705"/>
                <a:ext cx="65" cy="65"/>
              </a:xfrm>
              <a:custGeom>
                <a:avLst/>
                <a:gdLst>
                  <a:gd name="T0" fmla="*/ 0 w 65"/>
                  <a:gd name="T1" fmla="*/ 31 h 65"/>
                  <a:gd name="T2" fmla="*/ 2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3 w 65"/>
                  <a:gd name="T31" fmla="*/ 26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40 w 65"/>
                  <a:gd name="T47" fmla="*/ 63 h 65"/>
                  <a:gd name="T48" fmla="*/ 34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3" y="26"/>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698" name="Freeform 181"/>
              <p:cNvSpPr>
                <a:spLocks/>
              </p:cNvSpPr>
              <p:nvPr/>
            </p:nvSpPr>
            <p:spPr bwMode="auto">
              <a:xfrm>
                <a:off x="3372" y="1705"/>
                <a:ext cx="65" cy="65"/>
              </a:xfrm>
              <a:custGeom>
                <a:avLst/>
                <a:gdLst>
                  <a:gd name="T0" fmla="*/ 0 w 65"/>
                  <a:gd name="T1" fmla="*/ 31 h 65"/>
                  <a:gd name="T2" fmla="*/ 0 w 65"/>
                  <a:gd name="T3" fmla="*/ 31 h 65"/>
                  <a:gd name="T4" fmla="*/ 2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3 w 65"/>
                  <a:gd name="T33" fmla="*/ 26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40 w 65"/>
                  <a:gd name="T49" fmla="*/ 63 h 65"/>
                  <a:gd name="T50" fmla="*/ 34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3" y="26"/>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699" name="Freeform 182"/>
              <p:cNvSpPr>
                <a:spLocks/>
              </p:cNvSpPr>
              <p:nvPr/>
            </p:nvSpPr>
            <p:spPr bwMode="auto">
              <a:xfrm>
                <a:off x="3402" y="1662"/>
                <a:ext cx="65" cy="65"/>
              </a:xfrm>
              <a:custGeom>
                <a:avLst/>
                <a:gdLst>
                  <a:gd name="T0" fmla="*/ 0 w 65"/>
                  <a:gd name="T1" fmla="*/ 31 h 65"/>
                  <a:gd name="T2" fmla="*/ 0 w 65"/>
                  <a:gd name="T3" fmla="*/ 25 h 65"/>
                  <a:gd name="T4" fmla="*/ 2 w 65"/>
                  <a:gd name="T5" fmla="*/ 19 h 65"/>
                  <a:gd name="T6" fmla="*/ 6 w 65"/>
                  <a:gd name="T7" fmla="*/ 13 h 65"/>
                  <a:gd name="T8" fmla="*/ 10 w 65"/>
                  <a:gd name="T9" fmla="*/ 9 h 65"/>
                  <a:gd name="T10" fmla="*/ 14 w 65"/>
                  <a:gd name="T11" fmla="*/ 6 h 65"/>
                  <a:gd name="T12" fmla="*/ 19 w 65"/>
                  <a:gd name="T13" fmla="*/ 2 h 65"/>
                  <a:gd name="T14" fmla="*/ 25 w 65"/>
                  <a:gd name="T15" fmla="*/ 0 h 65"/>
                  <a:gd name="T16" fmla="*/ 31 w 65"/>
                  <a:gd name="T17" fmla="*/ 0 h 65"/>
                  <a:gd name="T18" fmla="*/ 39 w 65"/>
                  <a:gd name="T19" fmla="*/ 0 h 65"/>
                  <a:gd name="T20" fmla="*/ 45 w 65"/>
                  <a:gd name="T21" fmla="*/ 2 h 65"/>
                  <a:gd name="T22" fmla="*/ 51 w 65"/>
                  <a:gd name="T23" fmla="*/ 6 h 65"/>
                  <a:gd name="T24" fmla="*/ 55 w 65"/>
                  <a:gd name="T25" fmla="*/ 9 h 65"/>
                  <a:gd name="T26" fmla="*/ 59 w 65"/>
                  <a:gd name="T27" fmla="*/ 13 h 65"/>
                  <a:gd name="T28" fmla="*/ 61 w 65"/>
                  <a:gd name="T29" fmla="*/ 19 h 65"/>
                  <a:gd name="T30" fmla="*/ 63 w 65"/>
                  <a:gd name="T31" fmla="*/ 25 h 65"/>
                  <a:gd name="T32" fmla="*/ 65 w 65"/>
                  <a:gd name="T33" fmla="*/ 31 h 65"/>
                  <a:gd name="T34" fmla="*/ 63 w 65"/>
                  <a:gd name="T35" fmla="*/ 39 h 65"/>
                  <a:gd name="T36" fmla="*/ 61 w 65"/>
                  <a:gd name="T37" fmla="*/ 45 h 65"/>
                  <a:gd name="T38" fmla="*/ 59 w 65"/>
                  <a:gd name="T39" fmla="*/ 51 h 65"/>
                  <a:gd name="T40" fmla="*/ 55 w 65"/>
                  <a:gd name="T41" fmla="*/ 55 h 65"/>
                  <a:gd name="T42" fmla="*/ 51 w 65"/>
                  <a:gd name="T43" fmla="*/ 59 h 65"/>
                  <a:gd name="T44" fmla="*/ 45 w 65"/>
                  <a:gd name="T45" fmla="*/ 61 h 65"/>
                  <a:gd name="T46" fmla="*/ 39 w 65"/>
                  <a:gd name="T47" fmla="*/ 63 h 65"/>
                  <a:gd name="T48" fmla="*/ 31 w 65"/>
                  <a:gd name="T49" fmla="*/ 65 h 65"/>
                  <a:gd name="T50" fmla="*/ 25 w 65"/>
                  <a:gd name="T51" fmla="*/ 63 h 65"/>
                  <a:gd name="T52" fmla="*/ 19 w 65"/>
                  <a:gd name="T53" fmla="*/ 61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3"/>
                    </a:lnTo>
                    <a:lnTo>
                      <a:pt x="10" y="9"/>
                    </a:lnTo>
                    <a:lnTo>
                      <a:pt x="14" y="6"/>
                    </a:lnTo>
                    <a:lnTo>
                      <a:pt x="19" y="2"/>
                    </a:lnTo>
                    <a:lnTo>
                      <a:pt x="25" y="0"/>
                    </a:lnTo>
                    <a:lnTo>
                      <a:pt x="31" y="0"/>
                    </a:lnTo>
                    <a:lnTo>
                      <a:pt x="39" y="0"/>
                    </a:lnTo>
                    <a:lnTo>
                      <a:pt x="45" y="2"/>
                    </a:lnTo>
                    <a:lnTo>
                      <a:pt x="51" y="6"/>
                    </a:lnTo>
                    <a:lnTo>
                      <a:pt x="55" y="9"/>
                    </a:lnTo>
                    <a:lnTo>
                      <a:pt x="59" y="13"/>
                    </a:lnTo>
                    <a:lnTo>
                      <a:pt x="61" y="19"/>
                    </a:lnTo>
                    <a:lnTo>
                      <a:pt x="63" y="25"/>
                    </a:lnTo>
                    <a:lnTo>
                      <a:pt x="65" y="31"/>
                    </a:lnTo>
                    <a:lnTo>
                      <a:pt x="63" y="39"/>
                    </a:lnTo>
                    <a:lnTo>
                      <a:pt x="61" y="45"/>
                    </a:lnTo>
                    <a:lnTo>
                      <a:pt x="59" y="51"/>
                    </a:lnTo>
                    <a:lnTo>
                      <a:pt x="55" y="55"/>
                    </a:lnTo>
                    <a:lnTo>
                      <a:pt x="51" y="59"/>
                    </a:lnTo>
                    <a:lnTo>
                      <a:pt x="45" y="61"/>
                    </a:lnTo>
                    <a:lnTo>
                      <a:pt x="39" y="63"/>
                    </a:lnTo>
                    <a:lnTo>
                      <a:pt x="31" y="65"/>
                    </a:lnTo>
                    <a:lnTo>
                      <a:pt x="25" y="63"/>
                    </a:lnTo>
                    <a:lnTo>
                      <a:pt x="19" y="61"/>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0" name="Freeform 183"/>
              <p:cNvSpPr>
                <a:spLocks/>
              </p:cNvSpPr>
              <p:nvPr/>
            </p:nvSpPr>
            <p:spPr bwMode="auto">
              <a:xfrm>
                <a:off x="3402" y="1662"/>
                <a:ext cx="65" cy="65"/>
              </a:xfrm>
              <a:custGeom>
                <a:avLst/>
                <a:gdLst>
                  <a:gd name="T0" fmla="*/ 0 w 65"/>
                  <a:gd name="T1" fmla="*/ 31 h 65"/>
                  <a:gd name="T2" fmla="*/ 0 w 65"/>
                  <a:gd name="T3" fmla="*/ 31 h 65"/>
                  <a:gd name="T4" fmla="*/ 0 w 65"/>
                  <a:gd name="T5" fmla="*/ 25 h 65"/>
                  <a:gd name="T6" fmla="*/ 2 w 65"/>
                  <a:gd name="T7" fmla="*/ 19 h 65"/>
                  <a:gd name="T8" fmla="*/ 6 w 65"/>
                  <a:gd name="T9" fmla="*/ 13 h 65"/>
                  <a:gd name="T10" fmla="*/ 10 w 65"/>
                  <a:gd name="T11" fmla="*/ 9 h 65"/>
                  <a:gd name="T12" fmla="*/ 14 w 65"/>
                  <a:gd name="T13" fmla="*/ 6 h 65"/>
                  <a:gd name="T14" fmla="*/ 19 w 65"/>
                  <a:gd name="T15" fmla="*/ 2 h 65"/>
                  <a:gd name="T16" fmla="*/ 25 w 65"/>
                  <a:gd name="T17" fmla="*/ 0 h 65"/>
                  <a:gd name="T18" fmla="*/ 31 w 65"/>
                  <a:gd name="T19" fmla="*/ 0 h 65"/>
                  <a:gd name="T20" fmla="*/ 39 w 65"/>
                  <a:gd name="T21" fmla="*/ 0 h 65"/>
                  <a:gd name="T22" fmla="*/ 45 w 65"/>
                  <a:gd name="T23" fmla="*/ 2 h 65"/>
                  <a:gd name="T24" fmla="*/ 51 w 65"/>
                  <a:gd name="T25" fmla="*/ 6 h 65"/>
                  <a:gd name="T26" fmla="*/ 55 w 65"/>
                  <a:gd name="T27" fmla="*/ 9 h 65"/>
                  <a:gd name="T28" fmla="*/ 59 w 65"/>
                  <a:gd name="T29" fmla="*/ 13 h 65"/>
                  <a:gd name="T30" fmla="*/ 61 w 65"/>
                  <a:gd name="T31" fmla="*/ 19 h 65"/>
                  <a:gd name="T32" fmla="*/ 63 w 65"/>
                  <a:gd name="T33" fmla="*/ 25 h 65"/>
                  <a:gd name="T34" fmla="*/ 65 w 65"/>
                  <a:gd name="T35" fmla="*/ 31 h 65"/>
                  <a:gd name="T36" fmla="*/ 63 w 65"/>
                  <a:gd name="T37" fmla="*/ 39 h 65"/>
                  <a:gd name="T38" fmla="*/ 61 w 65"/>
                  <a:gd name="T39" fmla="*/ 45 h 65"/>
                  <a:gd name="T40" fmla="*/ 59 w 65"/>
                  <a:gd name="T41" fmla="*/ 51 h 65"/>
                  <a:gd name="T42" fmla="*/ 55 w 65"/>
                  <a:gd name="T43" fmla="*/ 55 h 65"/>
                  <a:gd name="T44" fmla="*/ 51 w 65"/>
                  <a:gd name="T45" fmla="*/ 59 h 65"/>
                  <a:gd name="T46" fmla="*/ 45 w 65"/>
                  <a:gd name="T47" fmla="*/ 61 h 65"/>
                  <a:gd name="T48" fmla="*/ 39 w 65"/>
                  <a:gd name="T49" fmla="*/ 63 h 65"/>
                  <a:gd name="T50" fmla="*/ 31 w 65"/>
                  <a:gd name="T51" fmla="*/ 65 h 65"/>
                  <a:gd name="T52" fmla="*/ 25 w 65"/>
                  <a:gd name="T53" fmla="*/ 63 h 65"/>
                  <a:gd name="T54" fmla="*/ 19 w 65"/>
                  <a:gd name="T55" fmla="*/ 61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3"/>
                    </a:lnTo>
                    <a:lnTo>
                      <a:pt x="10" y="9"/>
                    </a:lnTo>
                    <a:lnTo>
                      <a:pt x="14" y="6"/>
                    </a:lnTo>
                    <a:lnTo>
                      <a:pt x="19" y="2"/>
                    </a:lnTo>
                    <a:lnTo>
                      <a:pt x="25" y="0"/>
                    </a:lnTo>
                    <a:lnTo>
                      <a:pt x="31" y="0"/>
                    </a:lnTo>
                    <a:lnTo>
                      <a:pt x="39" y="0"/>
                    </a:lnTo>
                    <a:lnTo>
                      <a:pt x="45" y="2"/>
                    </a:lnTo>
                    <a:lnTo>
                      <a:pt x="51" y="6"/>
                    </a:lnTo>
                    <a:lnTo>
                      <a:pt x="55" y="9"/>
                    </a:lnTo>
                    <a:lnTo>
                      <a:pt x="59" y="13"/>
                    </a:lnTo>
                    <a:lnTo>
                      <a:pt x="61" y="19"/>
                    </a:lnTo>
                    <a:lnTo>
                      <a:pt x="63" y="25"/>
                    </a:lnTo>
                    <a:lnTo>
                      <a:pt x="65" y="31"/>
                    </a:lnTo>
                    <a:lnTo>
                      <a:pt x="63" y="39"/>
                    </a:lnTo>
                    <a:lnTo>
                      <a:pt x="61" y="45"/>
                    </a:lnTo>
                    <a:lnTo>
                      <a:pt x="59" y="51"/>
                    </a:lnTo>
                    <a:lnTo>
                      <a:pt x="55" y="55"/>
                    </a:lnTo>
                    <a:lnTo>
                      <a:pt x="51" y="59"/>
                    </a:lnTo>
                    <a:lnTo>
                      <a:pt x="45" y="61"/>
                    </a:lnTo>
                    <a:lnTo>
                      <a:pt x="39" y="63"/>
                    </a:lnTo>
                    <a:lnTo>
                      <a:pt x="31" y="65"/>
                    </a:lnTo>
                    <a:lnTo>
                      <a:pt x="25" y="63"/>
                    </a:lnTo>
                    <a:lnTo>
                      <a:pt x="19"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1" name="Freeform 184"/>
              <p:cNvSpPr>
                <a:spLocks/>
              </p:cNvSpPr>
              <p:nvPr/>
            </p:nvSpPr>
            <p:spPr bwMode="auto">
              <a:xfrm>
                <a:off x="3445" y="1691"/>
                <a:ext cx="63" cy="63"/>
              </a:xfrm>
              <a:custGeom>
                <a:avLst/>
                <a:gdLst>
                  <a:gd name="T0" fmla="*/ 63 w 63"/>
                  <a:gd name="T1" fmla="*/ 32 h 63"/>
                  <a:gd name="T2" fmla="*/ 63 w 63"/>
                  <a:gd name="T3" fmla="*/ 38 h 63"/>
                  <a:gd name="T4" fmla="*/ 61 w 63"/>
                  <a:gd name="T5" fmla="*/ 44 h 63"/>
                  <a:gd name="T6" fmla="*/ 57 w 63"/>
                  <a:gd name="T7" fmla="*/ 49 h 63"/>
                  <a:gd name="T8" fmla="*/ 55 w 63"/>
                  <a:gd name="T9" fmla="*/ 55 h 63"/>
                  <a:gd name="T10" fmla="*/ 49 w 63"/>
                  <a:gd name="T11" fmla="*/ 57 h 63"/>
                  <a:gd name="T12" fmla="*/ 43 w 63"/>
                  <a:gd name="T13" fmla="*/ 61 h 63"/>
                  <a:gd name="T14" fmla="*/ 37 w 63"/>
                  <a:gd name="T15" fmla="*/ 63 h 63"/>
                  <a:gd name="T16" fmla="*/ 32 w 63"/>
                  <a:gd name="T17" fmla="*/ 63 h 63"/>
                  <a:gd name="T18" fmla="*/ 26 w 63"/>
                  <a:gd name="T19" fmla="*/ 63 h 63"/>
                  <a:gd name="T20" fmla="*/ 20 w 63"/>
                  <a:gd name="T21" fmla="*/ 61 h 63"/>
                  <a:gd name="T22" fmla="*/ 14 w 63"/>
                  <a:gd name="T23" fmla="*/ 57 h 63"/>
                  <a:gd name="T24" fmla="*/ 8 w 63"/>
                  <a:gd name="T25" fmla="*/ 55 h 63"/>
                  <a:gd name="T26" fmla="*/ 6 w 63"/>
                  <a:gd name="T27" fmla="*/ 49 h 63"/>
                  <a:gd name="T28" fmla="*/ 2 w 63"/>
                  <a:gd name="T29" fmla="*/ 44 h 63"/>
                  <a:gd name="T30" fmla="*/ 0 w 63"/>
                  <a:gd name="T31" fmla="*/ 38 h 63"/>
                  <a:gd name="T32" fmla="*/ 0 w 63"/>
                  <a:gd name="T33" fmla="*/ 32 h 63"/>
                  <a:gd name="T34" fmla="*/ 0 w 63"/>
                  <a:gd name="T35" fmla="*/ 26 h 63"/>
                  <a:gd name="T36" fmla="*/ 2 w 63"/>
                  <a:gd name="T37" fmla="*/ 20 h 63"/>
                  <a:gd name="T38" fmla="*/ 6 w 63"/>
                  <a:gd name="T39" fmla="*/ 14 h 63"/>
                  <a:gd name="T40" fmla="*/ 8 w 63"/>
                  <a:gd name="T41" fmla="*/ 8 h 63"/>
                  <a:gd name="T42" fmla="*/ 14 w 63"/>
                  <a:gd name="T43" fmla="*/ 6 h 63"/>
                  <a:gd name="T44" fmla="*/ 20 w 63"/>
                  <a:gd name="T45" fmla="*/ 2 h 63"/>
                  <a:gd name="T46" fmla="*/ 26 w 63"/>
                  <a:gd name="T47" fmla="*/ 0 h 63"/>
                  <a:gd name="T48" fmla="*/ 32 w 63"/>
                  <a:gd name="T49" fmla="*/ 0 h 63"/>
                  <a:gd name="T50" fmla="*/ 37 w 63"/>
                  <a:gd name="T51" fmla="*/ 0 h 63"/>
                  <a:gd name="T52" fmla="*/ 43 w 63"/>
                  <a:gd name="T53" fmla="*/ 2 h 63"/>
                  <a:gd name="T54" fmla="*/ 49 w 63"/>
                  <a:gd name="T55" fmla="*/ 6 h 63"/>
                  <a:gd name="T56" fmla="*/ 55 w 63"/>
                  <a:gd name="T57" fmla="*/ 8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7" y="49"/>
                    </a:lnTo>
                    <a:lnTo>
                      <a:pt x="55" y="55"/>
                    </a:lnTo>
                    <a:lnTo>
                      <a:pt x="49" y="57"/>
                    </a:lnTo>
                    <a:lnTo>
                      <a:pt x="43" y="61"/>
                    </a:lnTo>
                    <a:lnTo>
                      <a:pt x="37" y="63"/>
                    </a:lnTo>
                    <a:lnTo>
                      <a:pt x="32" y="63"/>
                    </a:lnTo>
                    <a:lnTo>
                      <a:pt x="26" y="63"/>
                    </a:lnTo>
                    <a:lnTo>
                      <a:pt x="20" y="61"/>
                    </a:lnTo>
                    <a:lnTo>
                      <a:pt x="14" y="57"/>
                    </a:lnTo>
                    <a:lnTo>
                      <a:pt x="8" y="55"/>
                    </a:lnTo>
                    <a:lnTo>
                      <a:pt x="6" y="49"/>
                    </a:lnTo>
                    <a:lnTo>
                      <a:pt x="2" y="44"/>
                    </a:lnTo>
                    <a:lnTo>
                      <a:pt x="0" y="38"/>
                    </a:lnTo>
                    <a:lnTo>
                      <a:pt x="0" y="32"/>
                    </a:lnTo>
                    <a:lnTo>
                      <a:pt x="0" y="26"/>
                    </a:lnTo>
                    <a:lnTo>
                      <a:pt x="2" y="20"/>
                    </a:lnTo>
                    <a:lnTo>
                      <a:pt x="6" y="14"/>
                    </a:lnTo>
                    <a:lnTo>
                      <a:pt x="8" y="8"/>
                    </a:lnTo>
                    <a:lnTo>
                      <a:pt x="14" y="6"/>
                    </a:lnTo>
                    <a:lnTo>
                      <a:pt x="20" y="2"/>
                    </a:lnTo>
                    <a:lnTo>
                      <a:pt x="26" y="0"/>
                    </a:lnTo>
                    <a:lnTo>
                      <a:pt x="32" y="0"/>
                    </a:lnTo>
                    <a:lnTo>
                      <a:pt x="37" y="0"/>
                    </a:lnTo>
                    <a:lnTo>
                      <a:pt x="43" y="2"/>
                    </a:lnTo>
                    <a:lnTo>
                      <a:pt x="49" y="6"/>
                    </a:lnTo>
                    <a:lnTo>
                      <a:pt x="55" y="8"/>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2" name="Freeform 185"/>
              <p:cNvSpPr>
                <a:spLocks/>
              </p:cNvSpPr>
              <p:nvPr/>
            </p:nvSpPr>
            <p:spPr bwMode="auto">
              <a:xfrm>
                <a:off x="3445" y="1691"/>
                <a:ext cx="63" cy="63"/>
              </a:xfrm>
              <a:custGeom>
                <a:avLst/>
                <a:gdLst>
                  <a:gd name="T0" fmla="*/ 63 w 63"/>
                  <a:gd name="T1" fmla="*/ 32 h 63"/>
                  <a:gd name="T2" fmla="*/ 63 w 63"/>
                  <a:gd name="T3" fmla="*/ 32 h 63"/>
                  <a:gd name="T4" fmla="*/ 63 w 63"/>
                  <a:gd name="T5" fmla="*/ 38 h 63"/>
                  <a:gd name="T6" fmla="*/ 61 w 63"/>
                  <a:gd name="T7" fmla="*/ 44 h 63"/>
                  <a:gd name="T8" fmla="*/ 57 w 63"/>
                  <a:gd name="T9" fmla="*/ 49 h 63"/>
                  <a:gd name="T10" fmla="*/ 55 w 63"/>
                  <a:gd name="T11" fmla="*/ 55 h 63"/>
                  <a:gd name="T12" fmla="*/ 49 w 63"/>
                  <a:gd name="T13" fmla="*/ 57 h 63"/>
                  <a:gd name="T14" fmla="*/ 43 w 63"/>
                  <a:gd name="T15" fmla="*/ 61 h 63"/>
                  <a:gd name="T16" fmla="*/ 37 w 63"/>
                  <a:gd name="T17" fmla="*/ 63 h 63"/>
                  <a:gd name="T18" fmla="*/ 32 w 63"/>
                  <a:gd name="T19" fmla="*/ 63 h 63"/>
                  <a:gd name="T20" fmla="*/ 26 w 63"/>
                  <a:gd name="T21" fmla="*/ 63 h 63"/>
                  <a:gd name="T22" fmla="*/ 20 w 63"/>
                  <a:gd name="T23" fmla="*/ 61 h 63"/>
                  <a:gd name="T24" fmla="*/ 14 w 63"/>
                  <a:gd name="T25" fmla="*/ 57 h 63"/>
                  <a:gd name="T26" fmla="*/ 8 w 63"/>
                  <a:gd name="T27" fmla="*/ 55 h 63"/>
                  <a:gd name="T28" fmla="*/ 6 w 63"/>
                  <a:gd name="T29" fmla="*/ 49 h 63"/>
                  <a:gd name="T30" fmla="*/ 2 w 63"/>
                  <a:gd name="T31" fmla="*/ 44 h 63"/>
                  <a:gd name="T32" fmla="*/ 0 w 63"/>
                  <a:gd name="T33" fmla="*/ 38 h 63"/>
                  <a:gd name="T34" fmla="*/ 0 w 63"/>
                  <a:gd name="T35" fmla="*/ 32 h 63"/>
                  <a:gd name="T36" fmla="*/ 0 w 63"/>
                  <a:gd name="T37" fmla="*/ 26 h 63"/>
                  <a:gd name="T38" fmla="*/ 2 w 63"/>
                  <a:gd name="T39" fmla="*/ 20 h 63"/>
                  <a:gd name="T40" fmla="*/ 6 w 63"/>
                  <a:gd name="T41" fmla="*/ 14 h 63"/>
                  <a:gd name="T42" fmla="*/ 8 w 63"/>
                  <a:gd name="T43" fmla="*/ 8 h 63"/>
                  <a:gd name="T44" fmla="*/ 14 w 63"/>
                  <a:gd name="T45" fmla="*/ 6 h 63"/>
                  <a:gd name="T46" fmla="*/ 20 w 63"/>
                  <a:gd name="T47" fmla="*/ 2 h 63"/>
                  <a:gd name="T48" fmla="*/ 26 w 63"/>
                  <a:gd name="T49" fmla="*/ 0 h 63"/>
                  <a:gd name="T50" fmla="*/ 32 w 63"/>
                  <a:gd name="T51" fmla="*/ 0 h 63"/>
                  <a:gd name="T52" fmla="*/ 37 w 63"/>
                  <a:gd name="T53" fmla="*/ 0 h 63"/>
                  <a:gd name="T54" fmla="*/ 43 w 63"/>
                  <a:gd name="T55" fmla="*/ 2 h 63"/>
                  <a:gd name="T56" fmla="*/ 49 w 63"/>
                  <a:gd name="T57" fmla="*/ 6 h 63"/>
                  <a:gd name="T58" fmla="*/ 55 w 63"/>
                  <a:gd name="T59" fmla="*/ 8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7" y="49"/>
                    </a:lnTo>
                    <a:lnTo>
                      <a:pt x="55" y="55"/>
                    </a:lnTo>
                    <a:lnTo>
                      <a:pt x="49" y="57"/>
                    </a:lnTo>
                    <a:lnTo>
                      <a:pt x="43" y="61"/>
                    </a:lnTo>
                    <a:lnTo>
                      <a:pt x="37" y="63"/>
                    </a:lnTo>
                    <a:lnTo>
                      <a:pt x="32" y="63"/>
                    </a:lnTo>
                    <a:lnTo>
                      <a:pt x="26" y="63"/>
                    </a:lnTo>
                    <a:lnTo>
                      <a:pt x="20" y="61"/>
                    </a:lnTo>
                    <a:lnTo>
                      <a:pt x="14" y="57"/>
                    </a:lnTo>
                    <a:lnTo>
                      <a:pt x="8" y="55"/>
                    </a:lnTo>
                    <a:lnTo>
                      <a:pt x="6" y="49"/>
                    </a:lnTo>
                    <a:lnTo>
                      <a:pt x="2" y="44"/>
                    </a:lnTo>
                    <a:lnTo>
                      <a:pt x="0" y="38"/>
                    </a:lnTo>
                    <a:lnTo>
                      <a:pt x="0" y="32"/>
                    </a:lnTo>
                    <a:lnTo>
                      <a:pt x="0" y="26"/>
                    </a:lnTo>
                    <a:lnTo>
                      <a:pt x="2" y="20"/>
                    </a:lnTo>
                    <a:lnTo>
                      <a:pt x="6" y="14"/>
                    </a:lnTo>
                    <a:lnTo>
                      <a:pt x="8" y="8"/>
                    </a:lnTo>
                    <a:lnTo>
                      <a:pt x="14" y="6"/>
                    </a:lnTo>
                    <a:lnTo>
                      <a:pt x="20" y="2"/>
                    </a:lnTo>
                    <a:lnTo>
                      <a:pt x="26" y="0"/>
                    </a:lnTo>
                    <a:lnTo>
                      <a:pt x="32" y="0"/>
                    </a:lnTo>
                    <a:lnTo>
                      <a:pt x="37" y="0"/>
                    </a:lnTo>
                    <a:lnTo>
                      <a:pt x="43" y="2"/>
                    </a:lnTo>
                    <a:lnTo>
                      <a:pt x="49" y="6"/>
                    </a:lnTo>
                    <a:lnTo>
                      <a:pt x="55" y="8"/>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3" name="Freeform 186"/>
              <p:cNvSpPr>
                <a:spLocks/>
              </p:cNvSpPr>
              <p:nvPr/>
            </p:nvSpPr>
            <p:spPr bwMode="auto">
              <a:xfrm>
                <a:off x="3352" y="1675"/>
                <a:ext cx="65" cy="65"/>
              </a:xfrm>
              <a:custGeom>
                <a:avLst/>
                <a:gdLst>
                  <a:gd name="T0" fmla="*/ 65 w 65"/>
                  <a:gd name="T1" fmla="*/ 34 h 65"/>
                  <a:gd name="T2" fmla="*/ 65 w 65"/>
                  <a:gd name="T3" fmla="*/ 40 h 65"/>
                  <a:gd name="T4" fmla="*/ 64 w 65"/>
                  <a:gd name="T5" fmla="*/ 46 h 65"/>
                  <a:gd name="T6" fmla="*/ 60 w 65"/>
                  <a:gd name="T7" fmla="*/ 52 h 65"/>
                  <a:gd name="T8" fmla="*/ 56 w 65"/>
                  <a:gd name="T9" fmla="*/ 56 h 65"/>
                  <a:gd name="T10" fmla="*/ 52 w 65"/>
                  <a:gd name="T11" fmla="*/ 60 h 65"/>
                  <a:gd name="T12" fmla="*/ 46 w 65"/>
                  <a:gd name="T13" fmla="*/ 63 h 65"/>
                  <a:gd name="T14" fmla="*/ 40 w 65"/>
                  <a:gd name="T15" fmla="*/ 63 h 65"/>
                  <a:gd name="T16" fmla="*/ 34 w 65"/>
                  <a:gd name="T17" fmla="*/ 65 h 65"/>
                  <a:gd name="T18" fmla="*/ 26 w 65"/>
                  <a:gd name="T19" fmla="*/ 63 h 65"/>
                  <a:gd name="T20" fmla="*/ 20 w 65"/>
                  <a:gd name="T21" fmla="*/ 63 h 65"/>
                  <a:gd name="T22" fmla="*/ 16 w 65"/>
                  <a:gd name="T23" fmla="*/ 60 h 65"/>
                  <a:gd name="T24" fmla="*/ 10 w 65"/>
                  <a:gd name="T25" fmla="*/ 56 h 65"/>
                  <a:gd name="T26" fmla="*/ 6 w 65"/>
                  <a:gd name="T27" fmla="*/ 52 h 65"/>
                  <a:gd name="T28" fmla="*/ 4 w 65"/>
                  <a:gd name="T29" fmla="*/ 46 h 65"/>
                  <a:gd name="T30" fmla="*/ 2 w 65"/>
                  <a:gd name="T31" fmla="*/ 40 h 65"/>
                  <a:gd name="T32" fmla="*/ 0 w 65"/>
                  <a:gd name="T33" fmla="*/ 34 h 65"/>
                  <a:gd name="T34" fmla="*/ 2 w 65"/>
                  <a:gd name="T35" fmla="*/ 26 h 65"/>
                  <a:gd name="T36" fmla="*/ 4 w 65"/>
                  <a:gd name="T37" fmla="*/ 20 h 65"/>
                  <a:gd name="T38" fmla="*/ 6 w 65"/>
                  <a:gd name="T39" fmla="*/ 14 h 65"/>
                  <a:gd name="T40" fmla="*/ 10 w 65"/>
                  <a:gd name="T41" fmla="*/ 10 h 65"/>
                  <a:gd name="T42" fmla="*/ 16 w 65"/>
                  <a:gd name="T43" fmla="*/ 6 h 65"/>
                  <a:gd name="T44" fmla="*/ 20 w 65"/>
                  <a:gd name="T45" fmla="*/ 2 h 65"/>
                  <a:gd name="T46" fmla="*/ 26 w 65"/>
                  <a:gd name="T47" fmla="*/ 2 h 65"/>
                  <a:gd name="T48" fmla="*/ 34 w 65"/>
                  <a:gd name="T49" fmla="*/ 0 h 65"/>
                  <a:gd name="T50" fmla="*/ 40 w 65"/>
                  <a:gd name="T51" fmla="*/ 2 h 65"/>
                  <a:gd name="T52" fmla="*/ 46 w 65"/>
                  <a:gd name="T53" fmla="*/ 2 h 65"/>
                  <a:gd name="T54" fmla="*/ 52 w 65"/>
                  <a:gd name="T55" fmla="*/ 6 h 65"/>
                  <a:gd name="T56" fmla="*/ 56 w 65"/>
                  <a:gd name="T57" fmla="*/ 10 h 65"/>
                  <a:gd name="T58" fmla="*/ 60 w 65"/>
                  <a:gd name="T59" fmla="*/ 14 h 65"/>
                  <a:gd name="T60" fmla="*/ 64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4" y="46"/>
                    </a:lnTo>
                    <a:lnTo>
                      <a:pt x="60" y="52"/>
                    </a:lnTo>
                    <a:lnTo>
                      <a:pt x="56" y="56"/>
                    </a:lnTo>
                    <a:lnTo>
                      <a:pt x="52" y="60"/>
                    </a:lnTo>
                    <a:lnTo>
                      <a:pt x="46" y="63"/>
                    </a:lnTo>
                    <a:lnTo>
                      <a:pt x="40" y="63"/>
                    </a:lnTo>
                    <a:lnTo>
                      <a:pt x="34" y="65"/>
                    </a:lnTo>
                    <a:lnTo>
                      <a:pt x="26" y="63"/>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6" y="2"/>
                    </a:lnTo>
                    <a:lnTo>
                      <a:pt x="34" y="0"/>
                    </a:lnTo>
                    <a:lnTo>
                      <a:pt x="40" y="2"/>
                    </a:lnTo>
                    <a:lnTo>
                      <a:pt x="46" y="2"/>
                    </a:lnTo>
                    <a:lnTo>
                      <a:pt x="52" y="6"/>
                    </a:lnTo>
                    <a:lnTo>
                      <a:pt x="56" y="10"/>
                    </a:lnTo>
                    <a:lnTo>
                      <a:pt x="60" y="14"/>
                    </a:lnTo>
                    <a:lnTo>
                      <a:pt x="64" y="20"/>
                    </a:lnTo>
                    <a:lnTo>
                      <a:pt x="65"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4" name="Freeform 187"/>
              <p:cNvSpPr>
                <a:spLocks/>
              </p:cNvSpPr>
              <p:nvPr/>
            </p:nvSpPr>
            <p:spPr bwMode="auto">
              <a:xfrm>
                <a:off x="3352" y="1675"/>
                <a:ext cx="65" cy="65"/>
              </a:xfrm>
              <a:custGeom>
                <a:avLst/>
                <a:gdLst>
                  <a:gd name="T0" fmla="*/ 65 w 65"/>
                  <a:gd name="T1" fmla="*/ 34 h 65"/>
                  <a:gd name="T2" fmla="*/ 65 w 65"/>
                  <a:gd name="T3" fmla="*/ 34 h 65"/>
                  <a:gd name="T4" fmla="*/ 65 w 65"/>
                  <a:gd name="T5" fmla="*/ 40 h 65"/>
                  <a:gd name="T6" fmla="*/ 64 w 65"/>
                  <a:gd name="T7" fmla="*/ 46 h 65"/>
                  <a:gd name="T8" fmla="*/ 60 w 65"/>
                  <a:gd name="T9" fmla="*/ 52 h 65"/>
                  <a:gd name="T10" fmla="*/ 56 w 65"/>
                  <a:gd name="T11" fmla="*/ 56 h 65"/>
                  <a:gd name="T12" fmla="*/ 52 w 65"/>
                  <a:gd name="T13" fmla="*/ 60 h 65"/>
                  <a:gd name="T14" fmla="*/ 46 w 65"/>
                  <a:gd name="T15" fmla="*/ 63 h 65"/>
                  <a:gd name="T16" fmla="*/ 40 w 65"/>
                  <a:gd name="T17" fmla="*/ 63 h 65"/>
                  <a:gd name="T18" fmla="*/ 34 w 65"/>
                  <a:gd name="T19" fmla="*/ 65 h 65"/>
                  <a:gd name="T20" fmla="*/ 26 w 65"/>
                  <a:gd name="T21" fmla="*/ 63 h 65"/>
                  <a:gd name="T22" fmla="*/ 20 w 65"/>
                  <a:gd name="T23" fmla="*/ 63 h 65"/>
                  <a:gd name="T24" fmla="*/ 16 w 65"/>
                  <a:gd name="T25" fmla="*/ 60 h 65"/>
                  <a:gd name="T26" fmla="*/ 10 w 65"/>
                  <a:gd name="T27" fmla="*/ 56 h 65"/>
                  <a:gd name="T28" fmla="*/ 6 w 65"/>
                  <a:gd name="T29" fmla="*/ 52 h 65"/>
                  <a:gd name="T30" fmla="*/ 4 w 65"/>
                  <a:gd name="T31" fmla="*/ 46 h 65"/>
                  <a:gd name="T32" fmla="*/ 2 w 65"/>
                  <a:gd name="T33" fmla="*/ 40 h 65"/>
                  <a:gd name="T34" fmla="*/ 0 w 65"/>
                  <a:gd name="T35" fmla="*/ 34 h 65"/>
                  <a:gd name="T36" fmla="*/ 2 w 65"/>
                  <a:gd name="T37" fmla="*/ 26 h 65"/>
                  <a:gd name="T38" fmla="*/ 4 w 65"/>
                  <a:gd name="T39" fmla="*/ 20 h 65"/>
                  <a:gd name="T40" fmla="*/ 6 w 65"/>
                  <a:gd name="T41" fmla="*/ 14 h 65"/>
                  <a:gd name="T42" fmla="*/ 10 w 65"/>
                  <a:gd name="T43" fmla="*/ 10 h 65"/>
                  <a:gd name="T44" fmla="*/ 16 w 65"/>
                  <a:gd name="T45" fmla="*/ 6 h 65"/>
                  <a:gd name="T46" fmla="*/ 20 w 65"/>
                  <a:gd name="T47" fmla="*/ 2 h 65"/>
                  <a:gd name="T48" fmla="*/ 26 w 65"/>
                  <a:gd name="T49" fmla="*/ 2 h 65"/>
                  <a:gd name="T50" fmla="*/ 34 w 65"/>
                  <a:gd name="T51" fmla="*/ 0 h 65"/>
                  <a:gd name="T52" fmla="*/ 40 w 65"/>
                  <a:gd name="T53" fmla="*/ 2 h 65"/>
                  <a:gd name="T54" fmla="*/ 46 w 65"/>
                  <a:gd name="T55" fmla="*/ 2 h 65"/>
                  <a:gd name="T56" fmla="*/ 52 w 65"/>
                  <a:gd name="T57" fmla="*/ 6 h 65"/>
                  <a:gd name="T58" fmla="*/ 56 w 65"/>
                  <a:gd name="T59" fmla="*/ 10 h 65"/>
                  <a:gd name="T60" fmla="*/ 60 w 65"/>
                  <a:gd name="T61" fmla="*/ 14 h 65"/>
                  <a:gd name="T62" fmla="*/ 64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4" y="46"/>
                    </a:lnTo>
                    <a:lnTo>
                      <a:pt x="60" y="52"/>
                    </a:lnTo>
                    <a:lnTo>
                      <a:pt x="56" y="56"/>
                    </a:lnTo>
                    <a:lnTo>
                      <a:pt x="52" y="60"/>
                    </a:lnTo>
                    <a:lnTo>
                      <a:pt x="46" y="63"/>
                    </a:lnTo>
                    <a:lnTo>
                      <a:pt x="40" y="63"/>
                    </a:lnTo>
                    <a:lnTo>
                      <a:pt x="34" y="65"/>
                    </a:lnTo>
                    <a:lnTo>
                      <a:pt x="26" y="63"/>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6" y="2"/>
                    </a:lnTo>
                    <a:lnTo>
                      <a:pt x="34" y="0"/>
                    </a:lnTo>
                    <a:lnTo>
                      <a:pt x="40" y="2"/>
                    </a:lnTo>
                    <a:lnTo>
                      <a:pt x="46" y="2"/>
                    </a:lnTo>
                    <a:lnTo>
                      <a:pt x="52" y="6"/>
                    </a:lnTo>
                    <a:lnTo>
                      <a:pt x="56" y="10"/>
                    </a:lnTo>
                    <a:lnTo>
                      <a:pt x="60" y="14"/>
                    </a:lnTo>
                    <a:lnTo>
                      <a:pt x="64"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5" name="Freeform 188"/>
              <p:cNvSpPr>
                <a:spLocks/>
              </p:cNvSpPr>
              <p:nvPr/>
            </p:nvSpPr>
            <p:spPr bwMode="auto">
              <a:xfrm>
                <a:off x="3427" y="1719"/>
                <a:ext cx="65" cy="65"/>
              </a:xfrm>
              <a:custGeom>
                <a:avLst/>
                <a:gdLst>
                  <a:gd name="T0" fmla="*/ 65 w 65"/>
                  <a:gd name="T1" fmla="*/ 31 h 65"/>
                  <a:gd name="T2" fmla="*/ 63 w 65"/>
                  <a:gd name="T3" fmla="*/ 39 h 65"/>
                  <a:gd name="T4" fmla="*/ 63 w 65"/>
                  <a:gd name="T5" fmla="*/ 45 h 65"/>
                  <a:gd name="T6" fmla="*/ 59 w 65"/>
                  <a:gd name="T7" fmla="*/ 51 h 65"/>
                  <a:gd name="T8" fmla="*/ 55 w 65"/>
                  <a:gd name="T9" fmla="*/ 55 h 65"/>
                  <a:gd name="T10" fmla="*/ 52 w 65"/>
                  <a:gd name="T11" fmla="*/ 59 h 65"/>
                  <a:gd name="T12" fmla="*/ 46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1 h 65"/>
                  <a:gd name="T34" fmla="*/ 2 w 65"/>
                  <a:gd name="T35" fmla="*/ 25 h 65"/>
                  <a:gd name="T36" fmla="*/ 2 w 65"/>
                  <a:gd name="T37" fmla="*/ 19 h 65"/>
                  <a:gd name="T38" fmla="*/ 6 w 65"/>
                  <a:gd name="T39" fmla="*/ 14 h 65"/>
                  <a:gd name="T40" fmla="*/ 10 w 65"/>
                  <a:gd name="T41" fmla="*/ 10 h 65"/>
                  <a:gd name="T42" fmla="*/ 14 w 65"/>
                  <a:gd name="T43" fmla="*/ 6 h 65"/>
                  <a:gd name="T44" fmla="*/ 20 w 65"/>
                  <a:gd name="T45" fmla="*/ 2 h 65"/>
                  <a:gd name="T46" fmla="*/ 26 w 65"/>
                  <a:gd name="T47" fmla="*/ 2 h 65"/>
                  <a:gd name="T48" fmla="*/ 32 w 65"/>
                  <a:gd name="T49" fmla="*/ 0 h 65"/>
                  <a:gd name="T50" fmla="*/ 40 w 65"/>
                  <a:gd name="T51" fmla="*/ 2 h 65"/>
                  <a:gd name="T52" fmla="*/ 46 w 65"/>
                  <a:gd name="T53" fmla="*/ 2 h 65"/>
                  <a:gd name="T54" fmla="*/ 52 w 65"/>
                  <a:gd name="T55" fmla="*/ 6 h 65"/>
                  <a:gd name="T56" fmla="*/ 55 w 65"/>
                  <a:gd name="T57" fmla="*/ 10 h 65"/>
                  <a:gd name="T58" fmla="*/ 59 w 65"/>
                  <a:gd name="T59" fmla="*/ 14 h 65"/>
                  <a:gd name="T60" fmla="*/ 63 w 65"/>
                  <a:gd name="T61" fmla="*/ 19 h 65"/>
                  <a:gd name="T62" fmla="*/ 63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3" y="45"/>
                    </a:lnTo>
                    <a:lnTo>
                      <a:pt x="59" y="51"/>
                    </a:lnTo>
                    <a:lnTo>
                      <a:pt x="55"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1"/>
                    </a:lnTo>
                    <a:lnTo>
                      <a:pt x="2" y="25"/>
                    </a:lnTo>
                    <a:lnTo>
                      <a:pt x="2" y="19"/>
                    </a:lnTo>
                    <a:lnTo>
                      <a:pt x="6" y="14"/>
                    </a:lnTo>
                    <a:lnTo>
                      <a:pt x="10" y="10"/>
                    </a:lnTo>
                    <a:lnTo>
                      <a:pt x="14" y="6"/>
                    </a:lnTo>
                    <a:lnTo>
                      <a:pt x="20" y="2"/>
                    </a:lnTo>
                    <a:lnTo>
                      <a:pt x="26" y="2"/>
                    </a:lnTo>
                    <a:lnTo>
                      <a:pt x="32" y="0"/>
                    </a:lnTo>
                    <a:lnTo>
                      <a:pt x="40" y="2"/>
                    </a:lnTo>
                    <a:lnTo>
                      <a:pt x="46" y="2"/>
                    </a:lnTo>
                    <a:lnTo>
                      <a:pt x="52" y="6"/>
                    </a:lnTo>
                    <a:lnTo>
                      <a:pt x="55" y="10"/>
                    </a:lnTo>
                    <a:lnTo>
                      <a:pt x="59" y="14"/>
                    </a:lnTo>
                    <a:lnTo>
                      <a:pt x="63" y="19"/>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6" name="Freeform 189"/>
              <p:cNvSpPr>
                <a:spLocks/>
              </p:cNvSpPr>
              <p:nvPr/>
            </p:nvSpPr>
            <p:spPr bwMode="auto">
              <a:xfrm>
                <a:off x="3427" y="1719"/>
                <a:ext cx="65" cy="65"/>
              </a:xfrm>
              <a:custGeom>
                <a:avLst/>
                <a:gdLst>
                  <a:gd name="T0" fmla="*/ 65 w 65"/>
                  <a:gd name="T1" fmla="*/ 31 h 65"/>
                  <a:gd name="T2" fmla="*/ 65 w 65"/>
                  <a:gd name="T3" fmla="*/ 31 h 65"/>
                  <a:gd name="T4" fmla="*/ 63 w 65"/>
                  <a:gd name="T5" fmla="*/ 39 h 65"/>
                  <a:gd name="T6" fmla="*/ 63 w 65"/>
                  <a:gd name="T7" fmla="*/ 45 h 65"/>
                  <a:gd name="T8" fmla="*/ 59 w 65"/>
                  <a:gd name="T9" fmla="*/ 51 h 65"/>
                  <a:gd name="T10" fmla="*/ 55 w 65"/>
                  <a:gd name="T11" fmla="*/ 55 h 65"/>
                  <a:gd name="T12" fmla="*/ 52 w 65"/>
                  <a:gd name="T13" fmla="*/ 59 h 65"/>
                  <a:gd name="T14" fmla="*/ 46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1 h 65"/>
                  <a:gd name="T36" fmla="*/ 2 w 65"/>
                  <a:gd name="T37" fmla="*/ 25 h 65"/>
                  <a:gd name="T38" fmla="*/ 2 w 65"/>
                  <a:gd name="T39" fmla="*/ 19 h 65"/>
                  <a:gd name="T40" fmla="*/ 6 w 65"/>
                  <a:gd name="T41" fmla="*/ 14 h 65"/>
                  <a:gd name="T42" fmla="*/ 10 w 65"/>
                  <a:gd name="T43" fmla="*/ 10 h 65"/>
                  <a:gd name="T44" fmla="*/ 14 w 65"/>
                  <a:gd name="T45" fmla="*/ 6 h 65"/>
                  <a:gd name="T46" fmla="*/ 20 w 65"/>
                  <a:gd name="T47" fmla="*/ 2 h 65"/>
                  <a:gd name="T48" fmla="*/ 26 w 65"/>
                  <a:gd name="T49" fmla="*/ 2 h 65"/>
                  <a:gd name="T50" fmla="*/ 32 w 65"/>
                  <a:gd name="T51" fmla="*/ 0 h 65"/>
                  <a:gd name="T52" fmla="*/ 40 w 65"/>
                  <a:gd name="T53" fmla="*/ 2 h 65"/>
                  <a:gd name="T54" fmla="*/ 46 w 65"/>
                  <a:gd name="T55" fmla="*/ 2 h 65"/>
                  <a:gd name="T56" fmla="*/ 52 w 65"/>
                  <a:gd name="T57" fmla="*/ 6 h 65"/>
                  <a:gd name="T58" fmla="*/ 55 w 65"/>
                  <a:gd name="T59" fmla="*/ 10 h 65"/>
                  <a:gd name="T60" fmla="*/ 59 w 65"/>
                  <a:gd name="T61" fmla="*/ 14 h 65"/>
                  <a:gd name="T62" fmla="*/ 63 w 65"/>
                  <a:gd name="T63" fmla="*/ 19 h 65"/>
                  <a:gd name="T64" fmla="*/ 63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3" y="45"/>
                    </a:lnTo>
                    <a:lnTo>
                      <a:pt x="59" y="51"/>
                    </a:lnTo>
                    <a:lnTo>
                      <a:pt x="55" y="55"/>
                    </a:lnTo>
                    <a:lnTo>
                      <a:pt x="52" y="59"/>
                    </a:lnTo>
                    <a:lnTo>
                      <a:pt x="46" y="63"/>
                    </a:lnTo>
                    <a:lnTo>
                      <a:pt x="40" y="65"/>
                    </a:lnTo>
                    <a:lnTo>
                      <a:pt x="32" y="65"/>
                    </a:lnTo>
                    <a:lnTo>
                      <a:pt x="26" y="65"/>
                    </a:lnTo>
                    <a:lnTo>
                      <a:pt x="20" y="63"/>
                    </a:lnTo>
                    <a:lnTo>
                      <a:pt x="14" y="59"/>
                    </a:lnTo>
                    <a:lnTo>
                      <a:pt x="10" y="55"/>
                    </a:lnTo>
                    <a:lnTo>
                      <a:pt x="6" y="51"/>
                    </a:lnTo>
                    <a:lnTo>
                      <a:pt x="2" y="45"/>
                    </a:lnTo>
                    <a:lnTo>
                      <a:pt x="2" y="39"/>
                    </a:lnTo>
                    <a:lnTo>
                      <a:pt x="0" y="31"/>
                    </a:lnTo>
                    <a:lnTo>
                      <a:pt x="2" y="25"/>
                    </a:lnTo>
                    <a:lnTo>
                      <a:pt x="2" y="19"/>
                    </a:lnTo>
                    <a:lnTo>
                      <a:pt x="6" y="14"/>
                    </a:lnTo>
                    <a:lnTo>
                      <a:pt x="10" y="10"/>
                    </a:lnTo>
                    <a:lnTo>
                      <a:pt x="14" y="6"/>
                    </a:lnTo>
                    <a:lnTo>
                      <a:pt x="20" y="2"/>
                    </a:lnTo>
                    <a:lnTo>
                      <a:pt x="26" y="2"/>
                    </a:lnTo>
                    <a:lnTo>
                      <a:pt x="32" y="0"/>
                    </a:lnTo>
                    <a:lnTo>
                      <a:pt x="40" y="2"/>
                    </a:lnTo>
                    <a:lnTo>
                      <a:pt x="46" y="2"/>
                    </a:lnTo>
                    <a:lnTo>
                      <a:pt x="52" y="6"/>
                    </a:lnTo>
                    <a:lnTo>
                      <a:pt x="55" y="10"/>
                    </a:lnTo>
                    <a:lnTo>
                      <a:pt x="59" y="14"/>
                    </a:lnTo>
                    <a:lnTo>
                      <a:pt x="63"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7" name="Freeform 190"/>
              <p:cNvSpPr>
                <a:spLocks/>
              </p:cNvSpPr>
              <p:nvPr/>
            </p:nvSpPr>
            <p:spPr bwMode="auto">
              <a:xfrm>
                <a:off x="3408" y="1662"/>
                <a:ext cx="65" cy="65"/>
              </a:xfrm>
              <a:custGeom>
                <a:avLst/>
                <a:gdLst>
                  <a:gd name="T0" fmla="*/ 65 w 65"/>
                  <a:gd name="T1" fmla="*/ 33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39 w 65"/>
                  <a:gd name="T15" fmla="*/ 63 h 65"/>
                  <a:gd name="T16" fmla="*/ 31 w 65"/>
                  <a:gd name="T17" fmla="*/ 65 h 65"/>
                  <a:gd name="T18" fmla="*/ 25 w 65"/>
                  <a:gd name="T19" fmla="*/ 63 h 65"/>
                  <a:gd name="T20" fmla="*/ 19 w 65"/>
                  <a:gd name="T21" fmla="*/ 63 h 65"/>
                  <a:gd name="T22" fmla="*/ 13 w 65"/>
                  <a:gd name="T23" fmla="*/ 59 h 65"/>
                  <a:gd name="T24" fmla="*/ 9 w 65"/>
                  <a:gd name="T25" fmla="*/ 55 h 65"/>
                  <a:gd name="T26" fmla="*/ 6 w 65"/>
                  <a:gd name="T27" fmla="*/ 51 h 65"/>
                  <a:gd name="T28" fmla="*/ 2 w 65"/>
                  <a:gd name="T29" fmla="*/ 45 h 65"/>
                  <a:gd name="T30" fmla="*/ 0 w 65"/>
                  <a:gd name="T31" fmla="*/ 39 h 65"/>
                  <a:gd name="T32" fmla="*/ 0 w 65"/>
                  <a:gd name="T33" fmla="*/ 33 h 65"/>
                  <a:gd name="T34" fmla="*/ 0 w 65"/>
                  <a:gd name="T35" fmla="*/ 25 h 65"/>
                  <a:gd name="T36" fmla="*/ 2 w 65"/>
                  <a:gd name="T37" fmla="*/ 19 h 65"/>
                  <a:gd name="T38" fmla="*/ 6 w 65"/>
                  <a:gd name="T39" fmla="*/ 13 h 65"/>
                  <a:gd name="T40" fmla="*/ 9 w 65"/>
                  <a:gd name="T41" fmla="*/ 9 h 65"/>
                  <a:gd name="T42" fmla="*/ 13 w 65"/>
                  <a:gd name="T43" fmla="*/ 6 h 65"/>
                  <a:gd name="T44" fmla="*/ 19 w 65"/>
                  <a:gd name="T45" fmla="*/ 2 h 65"/>
                  <a:gd name="T46" fmla="*/ 25 w 65"/>
                  <a:gd name="T47" fmla="*/ 0 h 65"/>
                  <a:gd name="T48" fmla="*/ 31 w 65"/>
                  <a:gd name="T49" fmla="*/ 0 h 65"/>
                  <a:gd name="T50" fmla="*/ 39 w 65"/>
                  <a:gd name="T51" fmla="*/ 0 h 65"/>
                  <a:gd name="T52" fmla="*/ 45 w 65"/>
                  <a:gd name="T53" fmla="*/ 2 h 65"/>
                  <a:gd name="T54" fmla="*/ 51 w 65"/>
                  <a:gd name="T55" fmla="*/ 6 h 65"/>
                  <a:gd name="T56" fmla="*/ 55 w 65"/>
                  <a:gd name="T57" fmla="*/ 9 h 65"/>
                  <a:gd name="T58" fmla="*/ 59 w 65"/>
                  <a:gd name="T59" fmla="*/ 13 h 65"/>
                  <a:gd name="T60" fmla="*/ 61 w 65"/>
                  <a:gd name="T61" fmla="*/ 19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1"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3"/>
                    </a:lnTo>
                    <a:lnTo>
                      <a:pt x="0" y="25"/>
                    </a:lnTo>
                    <a:lnTo>
                      <a:pt x="2" y="19"/>
                    </a:lnTo>
                    <a:lnTo>
                      <a:pt x="6" y="13"/>
                    </a:lnTo>
                    <a:lnTo>
                      <a:pt x="9" y="9"/>
                    </a:lnTo>
                    <a:lnTo>
                      <a:pt x="13" y="6"/>
                    </a:lnTo>
                    <a:lnTo>
                      <a:pt x="19" y="2"/>
                    </a:lnTo>
                    <a:lnTo>
                      <a:pt x="25" y="0"/>
                    </a:lnTo>
                    <a:lnTo>
                      <a:pt x="31" y="0"/>
                    </a:lnTo>
                    <a:lnTo>
                      <a:pt x="39" y="0"/>
                    </a:lnTo>
                    <a:lnTo>
                      <a:pt x="45" y="2"/>
                    </a:lnTo>
                    <a:lnTo>
                      <a:pt x="51" y="6"/>
                    </a:lnTo>
                    <a:lnTo>
                      <a:pt x="55" y="9"/>
                    </a:lnTo>
                    <a:lnTo>
                      <a:pt x="59" y="13"/>
                    </a:lnTo>
                    <a:lnTo>
                      <a:pt x="61" y="19"/>
                    </a:lnTo>
                    <a:lnTo>
                      <a:pt x="63" y="25"/>
                    </a:lnTo>
                    <a:lnTo>
                      <a:pt x="65"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08" name="Freeform 191"/>
              <p:cNvSpPr>
                <a:spLocks/>
              </p:cNvSpPr>
              <p:nvPr/>
            </p:nvSpPr>
            <p:spPr bwMode="auto">
              <a:xfrm>
                <a:off x="3408" y="1662"/>
                <a:ext cx="65" cy="65"/>
              </a:xfrm>
              <a:custGeom>
                <a:avLst/>
                <a:gdLst>
                  <a:gd name="T0" fmla="*/ 65 w 65"/>
                  <a:gd name="T1" fmla="*/ 33 h 65"/>
                  <a:gd name="T2" fmla="*/ 65 w 65"/>
                  <a:gd name="T3" fmla="*/ 33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39 w 65"/>
                  <a:gd name="T17" fmla="*/ 63 h 65"/>
                  <a:gd name="T18" fmla="*/ 31 w 65"/>
                  <a:gd name="T19" fmla="*/ 65 h 65"/>
                  <a:gd name="T20" fmla="*/ 25 w 65"/>
                  <a:gd name="T21" fmla="*/ 63 h 65"/>
                  <a:gd name="T22" fmla="*/ 19 w 65"/>
                  <a:gd name="T23" fmla="*/ 63 h 65"/>
                  <a:gd name="T24" fmla="*/ 13 w 65"/>
                  <a:gd name="T25" fmla="*/ 59 h 65"/>
                  <a:gd name="T26" fmla="*/ 9 w 65"/>
                  <a:gd name="T27" fmla="*/ 55 h 65"/>
                  <a:gd name="T28" fmla="*/ 6 w 65"/>
                  <a:gd name="T29" fmla="*/ 51 h 65"/>
                  <a:gd name="T30" fmla="*/ 2 w 65"/>
                  <a:gd name="T31" fmla="*/ 45 h 65"/>
                  <a:gd name="T32" fmla="*/ 0 w 65"/>
                  <a:gd name="T33" fmla="*/ 39 h 65"/>
                  <a:gd name="T34" fmla="*/ 0 w 65"/>
                  <a:gd name="T35" fmla="*/ 33 h 65"/>
                  <a:gd name="T36" fmla="*/ 0 w 65"/>
                  <a:gd name="T37" fmla="*/ 25 h 65"/>
                  <a:gd name="T38" fmla="*/ 2 w 65"/>
                  <a:gd name="T39" fmla="*/ 19 h 65"/>
                  <a:gd name="T40" fmla="*/ 6 w 65"/>
                  <a:gd name="T41" fmla="*/ 13 h 65"/>
                  <a:gd name="T42" fmla="*/ 9 w 65"/>
                  <a:gd name="T43" fmla="*/ 9 h 65"/>
                  <a:gd name="T44" fmla="*/ 13 w 65"/>
                  <a:gd name="T45" fmla="*/ 6 h 65"/>
                  <a:gd name="T46" fmla="*/ 19 w 65"/>
                  <a:gd name="T47" fmla="*/ 2 h 65"/>
                  <a:gd name="T48" fmla="*/ 25 w 65"/>
                  <a:gd name="T49" fmla="*/ 0 h 65"/>
                  <a:gd name="T50" fmla="*/ 31 w 65"/>
                  <a:gd name="T51" fmla="*/ 0 h 65"/>
                  <a:gd name="T52" fmla="*/ 39 w 65"/>
                  <a:gd name="T53" fmla="*/ 0 h 65"/>
                  <a:gd name="T54" fmla="*/ 45 w 65"/>
                  <a:gd name="T55" fmla="*/ 2 h 65"/>
                  <a:gd name="T56" fmla="*/ 51 w 65"/>
                  <a:gd name="T57" fmla="*/ 6 h 65"/>
                  <a:gd name="T58" fmla="*/ 55 w 65"/>
                  <a:gd name="T59" fmla="*/ 9 h 65"/>
                  <a:gd name="T60" fmla="*/ 59 w 65"/>
                  <a:gd name="T61" fmla="*/ 13 h 65"/>
                  <a:gd name="T62" fmla="*/ 61 w 65"/>
                  <a:gd name="T63" fmla="*/ 19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1"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3"/>
                    </a:lnTo>
                    <a:lnTo>
                      <a:pt x="0" y="25"/>
                    </a:lnTo>
                    <a:lnTo>
                      <a:pt x="2" y="19"/>
                    </a:lnTo>
                    <a:lnTo>
                      <a:pt x="6" y="13"/>
                    </a:lnTo>
                    <a:lnTo>
                      <a:pt x="9" y="9"/>
                    </a:lnTo>
                    <a:lnTo>
                      <a:pt x="13" y="6"/>
                    </a:lnTo>
                    <a:lnTo>
                      <a:pt x="19" y="2"/>
                    </a:lnTo>
                    <a:lnTo>
                      <a:pt x="25" y="0"/>
                    </a:lnTo>
                    <a:lnTo>
                      <a:pt x="31" y="0"/>
                    </a:lnTo>
                    <a:lnTo>
                      <a:pt x="39" y="0"/>
                    </a:lnTo>
                    <a:lnTo>
                      <a:pt x="45" y="2"/>
                    </a:lnTo>
                    <a:lnTo>
                      <a:pt x="51" y="6"/>
                    </a:lnTo>
                    <a:lnTo>
                      <a:pt x="55" y="9"/>
                    </a:lnTo>
                    <a:lnTo>
                      <a:pt x="59" y="13"/>
                    </a:lnTo>
                    <a:lnTo>
                      <a:pt x="61" y="19"/>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09" name="Freeform 192"/>
              <p:cNvSpPr>
                <a:spLocks/>
              </p:cNvSpPr>
              <p:nvPr/>
            </p:nvSpPr>
            <p:spPr bwMode="auto">
              <a:xfrm>
                <a:off x="3540" y="1555"/>
                <a:ext cx="65" cy="63"/>
              </a:xfrm>
              <a:custGeom>
                <a:avLst/>
                <a:gdLst>
                  <a:gd name="T0" fmla="*/ 33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3 w 65"/>
                  <a:gd name="T13" fmla="*/ 20 h 63"/>
                  <a:gd name="T14" fmla="*/ 65 w 65"/>
                  <a:gd name="T15" fmla="*/ 26 h 63"/>
                  <a:gd name="T16" fmla="*/ 65 w 65"/>
                  <a:gd name="T17" fmla="*/ 32 h 63"/>
                  <a:gd name="T18" fmla="*/ 65 w 65"/>
                  <a:gd name="T19" fmla="*/ 40 h 63"/>
                  <a:gd name="T20" fmla="*/ 63 w 65"/>
                  <a:gd name="T21" fmla="*/ 44 h 63"/>
                  <a:gd name="T22" fmla="*/ 59 w 65"/>
                  <a:gd name="T23" fmla="*/ 50 h 63"/>
                  <a:gd name="T24" fmla="*/ 55 w 65"/>
                  <a:gd name="T25" fmla="*/ 55 h 63"/>
                  <a:gd name="T26" fmla="*/ 51 w 65"/>
                  <a:gd name="T27" fmla="*/ 57 h 63"/>
                  <a:gd name="T28" fmla="*/ 45 w 65"/>
                  <a:gd name="T29" fmla="*/ 61 h 63"/>
                  <a:gd name="T30" fmla="*/ 39 w 65"/>
                  <a:gd name="T31" fmla="*/ 63 h 63"/>
                  <a:gd name="T32" fmla="*/ 33 w 65"/>
                  <a:gd name="T33" fmla="*/ 63 h 63"/>
                  <a:gd name="T34" fmla="*/ 25 w 65"/>
                  <a:gd name="T35" fmla="*/ 63 h 63"/>
                  <a:gd name="T36" fmla="*/ 19 w 65"/>
                  <a:gd name="T37" fmla="*/ 61 h 63"/>
                  <a:gd name="T38" fmla="*/ 13 w 65"/>
                  <a:gd name="T39" fmla="*/ 57 h 63"/>
                  <a:gd name="T40" fmla="*/ 9 w 65"/>
                  <a:gd name="T41" fmla="*/ 55 h 63"/>
                  <a:gd name="T42" fmla="*/ 5 w 65"/>
                  <a:gd name="T43" fmla="*/ 50 h 63"/>
                  <a:gd name="T44" fmla="*/ 3 w 65"/>
                  <a:gd name="T45" fmla="*/ 44 h 63"/>
                  <a:gd name="T46" fmla="*/ 2 w 65"/>
                  <a:gd name="T47" fmla="*/ 40 h 63"/>
                  <a:gd name="T48" fmla="*/ 0 w 65"/>
                  <a:gd name="T49" fmla="*/ 32 h 63"/>
                  <a:gd name="T50" fmla="*/ 2 w 65"/>
                  <a:gd name="T51" fmla="*/ 26 h 63"/>
                  <a:gd name="T52" fmla="*/ 3 w 65"/>
                  <a:gd name="T53" fmla="*/ 20 h 63"/>
                  <a:gd name="T54" fmla="*/ 5 w 65"/>
                  <a:gd name="T55" fmla="*/ 14 h 63"/>
                  <a:gd name="T56" fmla="*/ 9 w 65"/>
                  <a:gd name="T57" fmla="*/ 10 h 63"/>
                  <a:gd name="T58" fmla="*/ 13 w 65"/>
                  <a:gd name="T59" fmla="*/ 6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7"/>
                    </a:lnTo>
                    <a:lnTo>
                      <a:pt x="45" y="61"/>
                    </a:lnTo>
                    <a:lnTo>
                      <a:pt x="39" y="63"/>
                    </a:lnTo>
                    <a:lnTo>
                      <a:pt x="33" y="63"/>
                    </a:lnTo>
                    <a:lnTo>
                      <a:pt x="25" y="63"/>
                    </a:lnTo>
                    <a:lnTo>
                      <a:pt x="19" y="61"/>
                    </a:lnTo>
                    <a:lnTo>
                      <a:pt x="13" y="57"/>
                    </a:lnTo>
                    <a:lnTo>
                      <a:pt x="9" y="55"/>
                    </a:lnTo>
                    <a:lnTo>
                      <a:pt x="5" y="50"/>
                    </a:lnTo>
                    <a:lnTo>
                      <a:pt x="3" y="44"/>
                    </a:lnTo>
                    <a:lnTo>
                      <a:pt x="2" y="40"/>
                    </a:lnTo>
                    <a:lnTo>
                      <a:pt x="0" y="32"/>
                    </a:lnTo>
                    <a:lnTo>
                      <a:pt x="2" y="26"/>
                    </a:lnTo>
                    <a:lnTo>
                      <a:pt x="3" y="20"/>
                    </a:lnTo>
                    <a:lnTo>
                      <a:pt x="5" y="14"/>
                    </a:lnTo>
                    <a:lnTo>
                      <a:pt x="9" y="10"/>
                    </a:lnTo>
                    <a:lnTo>
                      <a:pt x="13" y="6"/>
                    </a:lnTo>
                    <a:lnTo>
                      <a:pt x="19" y="2"/>
                    </a:lnTo>
                    <a:lnTo>
                      <a:pt x="25" y="0"/>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0" name="Freeform 193"/>
              <p:cNvSpPr>
                <a:spLocks/>
              </p:cNvSpPr>
              <p:nvPr/>
            </p:nvSpPr>
            <p:spPr bwMode="auto">
              <a:xfrm>
                <a:off x="3540" y="1555"/>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3 w 65"/>
                  <a:gd name="T15" fmla="*/ 20 h 63"/>
                  <a:gd name="T16" fmla="*/ 65 w 65"/>
                  <a:gd name="T17" fmla="*/ 26 h 63"/>
                  <a:gd name="T18" fmla="*/ 65 w 65"/>
                  <a:gd name="T19" fmla="*/ 32 h 63"/>
                  <a:gd name="T20" fmla="*/ 65 w 65"/>
                  <a:gd name="T21" fmla="*/ 40 h 63"/>
                  <a:gd name="T22" fmla="*/ 63 w 65"/>
                  <a:gd name="T23" fmla="*/ 44 h 63"/>
                  <a:gd name="T24" fmla="*/ 59 w 65"/>
                  <a:gd name="T25" fmla="*/ 50 h 63"/>
                  <a:gd name="T26" fmla="*/ 55 w 65"/>
                  <a:gd name="T27" fmla="*/ 55 h 63"/>
                  <a:gd name="T28" fmla="*/ 51 w 65"/>
                  <a:gd name="T29" fmla="*/ 57 h 63"/>
                  <a:gd name="T30" fmla="*/ 45 w 65"/>
                  <a:gd name="T31" fmla="*/ 61 h 63"/>
                  <a:gd name="T32" fmla="*/ 39 w 65"/>
                  <a:gd name="T33" fmla="*/ 63 h 63"/>
                  <a:gd name="T34" fmla="*/ 33 w 65"/>
                  <a:gd name="T35" fmla="*/ 63 h 63"/>
                  <a:gd name="T36" fmla="*/ 25 w 65"/>
                  <a:gd name="T37" fmla="*/ 63 h 63"/>
                  <a:gd name="T38" fmla="*/ 19 w 65"/>
                  <a:gd name="T39" fmla="*/ 61 h 63"/>
                  <a:gd name="T40" fmla="*/ 13 w 65"/>
                  <a:gd name="T41" fmla="*/ 57 h 63"/>
                  <a:gd name="T42" fmla="*/ 9 w 65"/>
                  <a:gd name="T43" fmla="*/ 55 h 63"/>
                  <a:gd name="T44" fmla="*/ 5 w 65"/>
                  <a:gd name="T45" fmla="*/ 50 h 63"/>
                  <a:gd name="T46" fmla="*/ 3 w 65"/>
                  <a:gd name="T47" fmla="*/ 44 h 63"/>
                  <a:gd name="T48" fmla="*/ 2 w 65"/>
                  <a:gd name="T49" fmla="*/ 40 h 63"/>
                  <a:gd name="T50" fmla="*/ 0 w 65"/>
                  <a:gd name="T51" fmla="*/ 32 h 63"/>
                  <a:gd name="T52" fmla="*/ 2 w 65"/>
                  <a:gd name="T53" fmla="*/ 26 h 63"/>
                  <a:gd name="T54" fmla="*/ 3 w 65"/>
                  <a:gd name="T55" fmla="*/ 20 h 63"/>
                  <a:gd name="T56" fmla="*/ 5 w 65"/>
                  <a:gd name="T57" fmla="*/ 14 h 63"/>
                  <a:gd name="T58" fmla="*/ 9 w 65"/>
                  <a:gd name="T59" fmla="*/ 10 h 63"/>
                  <a:gd name="T60" fmla="*/ 13 w 65"/>
                  <a:gd name="T61" fmla="*/ 6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10"/>
                    </a:lnTo>
                    <a:lnTo>
                      <a:pt x="59" y="14"/>
                    </a:lnTo>
                    <a:lnTo>
                      <a:pt x="63" y="20"/>
                    </a:lnTo>
                    <a:lnTo>
                      <a:pt x="65" y="26"/>
                    </a:lnTo>
                    <a:lnTo>
                      <a:pt x="65" y="32"/>
                    </a:lnTo>
                    <a:lnTo>
                      <a:pt x="65" y="40"/>
                    </a:lnTo>
                    <a:lnTo>
                      <a:pt x="63" y="44"/>
                    </a:lnTo>
                    <a:lnTo>
                      <a:pt x="59" y="50"/>
                    </a:lnTo>
                    <a:lnTo>
                      <a:pt x="55" y="55"/>
                    </a:lnTo>
                    <a:lnTo>
                      <a:pt x="51" y="57"/>
                    </a:lnTo>
                    <a:lnTo>
                      <a:pt x="45" y="61"/>
                    </a:lnTo>
                    <a:lnTo>
                      <a:pt x="39" y="63"/>
                    </a:lnTo>
                    <a:lnTo>
                      <a:pt x="33" y="63"/>
                    </a:lnTo>
                    <a:lnTo>
                      <a:pt x="25" y="63"/>
                    </a:lnTo>
                    <a:lnTo>
                      <a:pt x="19" y="61"/>
                    </a:lnTo>
                    <a:lnTo>
                      <a:pt x="13" y="57"/>
                    </a:lnTo>
                    <a:lnTo>
                      <a:pt x="9" y="55"/>
                    </a:lnTo>
                    <a:lnTo>
                      <a:pt x="5" y="50"/>
                    </a:lnTo>
                    <a:lnTo>
                      <a:pt x="3" y="44"/>
                    </a:lnTo>
                    <a:lnTo>
                      <a:pt x="2" y="40"/>
                    </a:lnTo>
                    <a:lnTo>
                      <a:pt x="0" y="32"/>
                    </a:lnTo>
                    <a:lnTo>
                      <a:pt x="2" y="26"/>
                    </a:lnTo>
                    <a:lnTo>
                      <a:pt x="3" y="20"/>
                    </a:lnTo>
                    <a:lnTo>
                      <a:pt x="5" y="14"/>
                    </a:lnTo>
                    <a:lnTo>
                      <a:pt x="9" y="10"/>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1" name="Freeform 194"/>
              <p:cNvSpPr>
                <a:spLocks/>
              </p:cNvSpPr>
              <p:nvPr/>
            </p:nvSpPr>
            <p:spPr bwMode="auto">
              <a:xfrm>
                <a:off x="3514" y="1504"/>
                <a:ext cx="63" cy="63"/>
              </a:xfrm>
              <a:custGeom>
                <a:avLst/>
                <a:gdLst>
                  <a:gd name="T0" fmla="*/ 31 w 63"/>
                  <a:gd name="T1" fmla="*/ 63 h 63"/>
                  <a:gd name="T2" fmla="*/ 26 w 63"/>
                  <a:gd name="T3" fmla="*/ 63 h 63"/>
                  <a:gd name="T4" fmla="*/ 20 w 63"/>
                  <a:gd name="T5" fmla="*/ 61 h 63"/>
                  <a:gd name="T6" fmla="*/ 14 w 63"/>
                  <a:gd name="T7" fmla="*/ 57 h 63"/>
                  <a:gd name="T8" fmla="*/ 8 w 63"/>
                  <a:gd name="T9" fmla="*/ 55 h 63"/>
                  <a:gd name="T10" fmla="*/ 6 w 63"/>
                  <a:gd name="T11" fmla="*/ 49 h 63"/>
                  <a:gd name="T12" fmla="*/ 2 w 63"/>
                  <a:gd name="T13" fmla="*/ 43 h 63"/>
                  <a:gd name="T14" fmla="*/ 0 w 63"/>
                  <a:gd name="T15" fmla="*/ 38 h 63"/>
                  <a:gd name="T16" fmla="*/ 0 w 63"/>
                  <a:gd name="T17" fmla="*/ 32 h 63"/>
                  <a:gd name="T18" fmla="*/ 0 w 63"/>
                  <a:gd name="T19" fmla="*/ 26 h 63"/>
                  <a:gd name="T20" fmla="*/ 2 w 63"/>
                  <a:gd name="T21" fmla="*/ 20 h 63"/>
                  <a:gd name="T22" fmla="*/ 6 w 63"/>
                  <a:gd name="T23" fmla="*/ 14 h 63"/>
                  <a:gd name="T24" fmla="*/ 8 w 63"/>
                  <a:gd name="T25" fmla="*/ 8 h 63"/>
                  <a:gd name="T26" fmla="*/ 14 w 63"/>
                  <a:gd name="T27" fmla="*/ 4 h 63"/>
                  <a:gd name="T28" fmla="*/ 20 w 63"/>
                  <a:gd name="T29" fmla="*/ 2 h 63"/>
                  <a:gd name="T30" fmla="*/ 26 w 63"/>
                  <a:gd name="T31" fmla="*/ 0 h 63"/>
                  <a:gd name="T32" fmla="*/ 31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20 h 63"/>
                  <a:gd name="T46" fmla="*/ 63 w 63"/>
                  <a:gd name="T47" fmla="*/ 26 h 63"/>
                  <a:gd name="T48" fmla="*/ 63 w 63"/>
                  <a:gd name="T49" fmla="*/ 32 h 63"/>
                  <a:gd name="T50" fmla="*/ 63 w 63"/>
                  <a:gd name="T51" fmla="*/ 38 h 63"/>
                  <a:gd name="T52" fmla="*/ 61 w 63"/>
                  <a:gd name="T53" fmla="*/ 43 h 63"/>
                  <a:gd name="T54" fmla="*/ 57 w 63"/>
                  <a:gd name="T55" fmla="*/ 49 h 63"/>
                  <a:gd name="T56" fmla="*/ 55 w 63"/>
                  <a:gd name="T57" fmla="*/ 55 h 63"/>
                  <a:gd name="T58" fmla="*/ 49 w 63"/>
                  <a:gd name="T59" fmla="*/ 57 h 63"/>
                  <a:gd name="T60" fmla="*/ 43 w 63"/>
                  <a:gd name="T61" fmla="*/ 61 h 63"/>
                  <a:gd name="T62" fmla="*/ 37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4"/>
                    </a:lnTo>
                    <a:lnTo>
                      <a:pt x="20" y="2"/>
                    </a:lnTo>
                    <a:lnTo>
                      <a:pt x="26" y="0"/>
                    </a:lnTo>
                    <a:lnTo>
                      <a:pt x="31" y="0"/>
                    </a:lnTo>
                    <a:lnTo>
                      <a:pt x="37" y="0"/>
                    </a:lnTo>
                    <a:lnTo>
                      <a:pt x="43" y="2"/>
                    </a:lnTo>
                    <a:lnTo>
                      <a:pt x="49" y="4"/>
                    </a:lnTo>
                    <a:lnTo>
                      <a:pt x="55" y="8"/>
                    </a:lnTo>
                    <a:lnTo>
                      <a:pt x="57" y="14"/>
                    </a:lnTo>
                    <a:lnTo>
                      <a:pt x="61" y="20"/>
                    </a:lnTo>
                    <a:lnTo>
                      <a:pt x="63" y="26"/>
                    </a:lnTo>
                    <a:lnTo>
                      <a:pt x="63" y="32"/>
                    </a:lnTo>
                    <a:lnTo>
                      <a:pt x="63" y="38"/>
                    </a:lnTo>
                    <a:lnTo>
                      <a:pt x="61" y="43"/>
                    </a:lnTo>
                    <a:lnTo>
                      <a:pt x="57" y="49"/>
                    </a:lnTo>
                    <a:lnTo>
                      <a:pt x="55" y="55"/>
                    </a:lnTo>
                    <a:lnTo>
                      <a:pt x="49" y="57"/>
                    </a:lnTo>
                    <a:lnTo>
                      <a:pt x="43" y="61"/>
                    </a:lnTo>
                    <a:lnTo>
                      <a:pt x="37"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2" name="Freeform 195"/>
              <p:cNvSpPr>
                <a:spLocks/>
              </p:cNvSpPr>
              <p:nvPr/>
            </p:nvSpPr>
            <p:spPr bwMode="auto">
              <a:xfrm>
                <a:off x="3514" y="1504"/>
                <a:ext cx="63" cy="63"/>
              </a:xfrm>
              <a:custGeom>
                <a:avLst/>
                <a:gdLst>
                  <a:gd name="T0" fmla="*/ 31 w 63"/>
                  <a:gd name="T1" fmla="*/ 63 h 63"/>
                  <a:gd name="T2" fmla="*/ 31 w 63"/>
                  <a:gd name="T3" fmla="*/ 63 h 63"/>
                  <a:gd name="T4" fmla="*/ 26 w 63"/>
                  <a:gd name="T5" fmla="*/ 63 h 63"/>
                  <a:gd name="T6" fmla="*/ 20 w 63"/>
                  <a:gd name="T7" fmla="*/ 61 h 63"/>
                  <a:gd name="T8" fmla="*/ 14 w 63"/>
                  <a:gd name="T9" fmla="*/ 57 h 63"/>
                  <a:gd name="T10" fmla="*/ 8 w 63"/>
                  <a:gd name="T11" fmla="*/ 55 h 63"/>
                  <a:gd name="T12" fmla="*/ 6 w 63"/>
                  <a:gd name="T13" fmla="*/ 49 h 63"/>
                  <a:gd name="T14" fmla="*/ 2 w 63"/>
                  <a:gd name="T15" fmla="*/ 43 h 63"/>
                  <a:gd name="T16" fmla="*/ 0 w 63"/>
                  <a:gd name="T17" fmla="*/ 38 h 63"/>
                  <a:gd name="T18" fmla="*/ 0 w 63"/>
                  <a:gd name="T19" fmla="*/ 32 h 63"/>
                  <a:gd name="T20" fmla="*/ 0 w 63"/>
                  <a:gd name="T21" fmla="*/ 26 h 63"/>
                  <a:gd name="T22" fmla="*/ 2 w 63"/>
                  <a:gd name="T23" fmla="*/ 20 h 63"/>
                  <a:gd name="T24" fmla="*/ 6 w 63"/>
                  <a:gd name="T25" fmla="*/ 14 h 63"/>
                  <a:gd name="T26" fmla="*/ 8 w 63"/>
                  <a:gd name="T27" fmla="*/ 8 h 63"/>
                  <a:gd name="T28" fmla="*/ 14 w 63"/>
                  <a:gd name="T29" fmla="*/ 4 h 63"/>
                  <a:gd name="T30" fmla="*/ 20 w 63"/>
                  <a:gd name="T31" fmla="*/ 2 h 63"/>
                  <a:gd name="T32" fmla="*/ 26 w 63"/>
                  <a:gd name="T33" fmla="*/ 0 h 63"/>
                  <a:gd name="T34" fmla="*/ 31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20 h 63"/>
                  <a:gd name="T48" fmla="*/ 63 w 63"/>
                  <a:gd name="T49" fmla="*/ 26 h 63"/>
                  <a:gd name="T50" fmla="*/ 63 w 63"/>
                  <a:gd name="T51" fmla="*/ 32 h 63"/>
                  <a:gd name="T52" fmla="*/ 63 w 63"/>
                  <a:gd name="T53" fmla="*/ 38 h 63"/>
                  <a:gd name="T54" fmla="*/ 61 w 63"/>
                  <a:gd name="T55" fmla="*/ 43 h 63"/>
                  <a:gd name="T56" fmla="*/ 57 w 63"/>
                  <a:gd name="T57" fmla="*/ 49 h 63"/>
                  <a:gd name="T58" fmla="*/ 55 w 63"/>
                  <a:gd name="T59" fmla="*/ 55 h 63"/>
                  <a:gd name="T60" fmla="*/ 49 w 63"/>
                  <a:gd name="T61" fmla="*/ 57 h 63"/>
                  <a:gd name="T62" fmla="*/ 43 w 63"/>
                  <a:gd name="T63" fmla="*/ 61 h 63"/>
                  <a:gd name="T64" fmla="*/ 37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4"/>
                    </a:lnTo>
                    <a:lnTo>
                      <a:pt x="20" y="2"/>
                    </a:lnTo>
                    <a:lnTo>
                      <a:pt x="26" y="0"/>
                    </a:lnTo>
                    <a:lnTo>
                      <a:pt x="31" y="0"/>
                    </a:lnTo>
                    <a:lnTo>
                      <a:pt x="37" y="0"/>
                    </a:lnTo>
                    <a:lnTo>
                      <a:pt x="43" y="2"/>
                    </a:lnTo>
                    <a:lnTo>
                      <a:pt x="49" y="4"/>
                    </a:lnTo>
                    <a:lnTo>
                      <a:pt x="55" y="8"/>
                    </a:lnTo>
                    <a:lnTo>
                      <a:pt x="57" y="14"/>
                    </a:lnTo>
                    <a:lnTo>
                      <a:pt x="61" y="20"/>
                    </a:lnTo>
                    <a:lnTo>
                      <a:pt x="63" y="26"/>
                    </a:lnTo>
                    <a:lnTo>
                      <a:pt x="63" y="32"/>
                    </a:lnTo>
                    <a:lnTo>
                      <a:pt x="63" y="38"/>
                    </a:lnTo>
                    <a:lnTo>
                      <a:pt x="61" y="43"/>
                    </a:lnTo>
                    <a:lnTo>
                      <a:pt x="57" y="49"/>
                    </a:lnTo>
                    <a:lnTo>
                      <a:pt x="55" y="55"/>
                    </a:lnTo>
                    <a:lnTo>
                      <a:pt x="49" y="57"/>
                    </a:lnTo>
                    <a:lnTo>
                      <a:pt x="43" y="61"/>
                    </a:lnTo>
                    <a:lnTo>
                      <a:pt x="37"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3" name="Freeform 196"/>
              <p:cNvSpPr>
                <a:spLocks/>
              </p:cNvSpPr>
              <p:nvPr/>
            </p:nvSpPr>
            <p:spPr bwMode="auto">
              <a:xfrm>
                <a:off x="3368" y="1477"/>
                <a:ext cx="65" cy="63"/>
              </a:xfrm>
              <a:custGeom>
                <a:avLst/>
                <a:gdLst>
                  <a:gd name="T0" fmla="*/ 32 w 65"/>
                  <a:gd name="T1" fmla="*/ 0 h 63"/>
                  <a:gd name="T2" fmla="*/ 40 w 65"/>
                  <a:gd name="T3" fmla="*/ 0 h 63"/>
                  <a:gd name="T4" fmla="*/ 46 w 65"/>
                  <a:gd name="T5" fmla="*/ 2 h 63"/>
                  <a:gd name="T6" fmla="*/ 51 w 65"/>
                  <a:gd name="T7" fmla="*/ 5 h 63"/>
                  <a:gd name="T8" fmla="*/ 55 w 65"/>
                  <a:gd name="T9" fmla="*/ 7 h 63"/>
                  <a:gd name="T10" fmla="*/ 59 w 65"/>
                  <a:gd name="T11" fmla="*/ 13 h 63"/>
                  <a:gd name="T12" fmla="*/ 61 w 65"/>
                  <a:gd name="T13" fmla="*/ 19 h 63"/>
                  <a:gd name="T14" fmla="*/ 63 w 65"/>
                  <a:gd name="T15" fmla="*/ 25 h 63"/>
                  <a:gd name="T16" fmla="*/ 65 w 65"/>
                  <a:gd name="T17" fmla="*/ 31 h 63"/>
                  <a:gd name="T18" fmla="*/ 63 w 65"/>
                  <a:gd name="T19" fmla="*/ 37 h 63"/>
                  <a:gd name="T20" fmla="*/ 61 w 65"/>
                  <a:gd name="T21" fmla="*/ 43 h 63"/>
                  <a:gd name="T22" fmla="*/ 59 w 65"/>
                  <a:gd name="T23" fmla="*/ 49 h 63"/>
                  <a:gd name="T24" fmla="*/ 55 w 65"/>
                  <a:gd name="T25" fmla="*/ 55 h 63"/>
                  <a:gd name="T26" fmla="*/ 51 w 65"/>
                  <a:gd name="T27" fmla="*/ 59 h 63"/>
                  <a:gd name="T28" fmla="*/ 46 w 65"/>
                  <a:gd name="T29" fmla="*/ 61 h 63"/>
                  <a:gd name="T30" fmla="*/ 40 w 65"/>
                  <a:gd name="T31" fmla="*/ 63 h 63"/>
                  <a:gd name="T32" fmla="*/ 32 w 65"/>
                  <a:gd name="T33" fmla="*/ 63 h 63"/>
                  <a:gd name="T34" fmla="*/ 26 w 65"/>
                  <a:gd name="T35" fmla="*/ 63 h 63"/>
                  <a:gd name="T36" fmla="*/ 20 w 65"/>
                  <a:gd name="T37" fmla="*/ 61 h 63"/>
                  <a:gd name="T38" fmla="*/ 14 w 65"/>
                  <a:gd name="T39" fmla="*/ 59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3 h 63"/>
                  <a:gd name="T56" fmla="*/ 10 w 65"/>
                  <a:gd name="T57" fmla="*/ 7 h 63"/>
                  <a:gd name="T58" fmla="*/ 14 w 65"/>
                  <a:gd name="T59" fmla="*/ 5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40" y="0"/>
                    </a:lnTo>
                    <a:lnTo>
                      <a:pt x="46" y="2"/>
                    </a:lnTo>
                    <a:lnTo>
                      <a:pt x="51" y="5"/>
                    </a:lnTo>
                    <a:lnTo>
                      <a:pt x="55" y="7"/>
                    </a:lnTo>
                    <a:lnTo>
                      <a:pt x="59" y="13"/>
                    </a:lnTo>
                    <a:lnTo>
                      <a:pt x="61" y="19"/>
                    </a:lnTo>
                    <a:lnTo>
                      <a:pt x="63" y="25"/>
                    </a:lnTo>
                    <a:lnTo>
                      <a:pt x="65" y="31"/>
                    </a:lnTo>
                    <a:lnTo>
                      <a:pt x="63" y="37"/>
                    </a:lnTo>
                    <a:lnTo>
                      <a:pt x="61" y="43"/>
                    </a:lnTo>
                    <a:lnTo>
                      <a:pt x="59" y="49"/>
                    </a:lnTo>
                    <a:lnTo>
                      <a:pt x="55" y="55"/>
                    </a:lnTo>
                    <a:lnTo>
                      <a:pt x="51"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4" name="Freeform 197"/>
              <p:cNvSpPr>
                <a:spLocks/>
              </p:cNvSpPr>
              <p:nvPr/>
            </p:nvSpPr>
            <p:spPr bwMode="auto">
              <a:xfrm>
                <a:off x="3368" y="1477"/>
                <a:ext cx="65" cy="63"/>
              </a:xfrm>
              <a:custGeom>
                <a:avLst/>
                <a:gdLst>
                  <a:gd name="T0" fmla="*/ 32 w 65"/>
                  <a:gd name="T1" fmla="*/ 0 h 63"/>
                  <a:gd name="T2" fmla="*/ 32 w 65"/>
                  <a:gd name="T3" fmla="*/ 0 h 63"/>
                  <a:gd name="T4" fmla="*/ 40 w 65"/>
                  <a:gd name="T5" fmla="*/ 0 h 63"/>
                  <a:gd name="T6" fmla="*/ 46 w 65"/>
                  <a:gd name="T7" fmla="*/ 2 h 63"/>
                  <a:gd name="T8" fmla="*/ 51 w 65"/>
                  <a:gd name="T9" fmla="*/ 5 h 63"/>
                  <a:gd name="T10" fmla="*/ 55 w 65"/>
                  <a:gd name="T11" fmla="*/ 7 h 63"/>
                  <a:gd name="T12" fmla="*/ 59 w 65"/>
                  <a:gd name="T13" fmla="*/ 13 h 63"/>
                  <a:gd name="T14" fmla="*/ 61 w 65"/>
                  <a:gd name="T15" fmla="*/ 19 h 63"/>
                  <a:gd name="T16" fmla="*/ 63 w 65"/>
                  <a:gd name="T17" fmla="*/ 25 h 63"/>
                  <a:gd name="T18" fmla="*/ 65 w 65"/>
                  <a:gd name="T19" fmla="*/ 31 h 63"/>
                  <a:gd name="T20" fmla="*/ 63 w 65"/>
                  <a:gd name="T21" fmla="*/ 37 h 63"/>
                  <a:gd name="T22" fmla="*/ 61 w 65"/>
                  <a:gd name="T23" fmla="*/ 43 h 63"/>
                  <a:gd name="T24" fmla="*/ 59 w 65"/>
                  <a:gd name="T25" fmla="*/ 49 h 63"/>
                  <a:gd name="T26" fmla="*/ 55 w 65"/>
                  <a:gd name="T27" fmla="*/ 55 h 63"/>
                  <a:gd name="T28" fmla="*/ 51 w 65"/>
                  <a:gd name="T29" fmla="*/ 59 h 63"/>
                  <a:gd name="T30" fmla="*/ 46 w 65"/>
                  <a:gd name="T31" fmla="*/ 61 h 63"/>
                  <a:gd name="T32" fmla="*/ 40 w 65"/>
                  <a:gd name="T33" fmla="*/ 63 h 63"/>
                  <a:gd name="T34" fmla="*/ 32 w 65"/>
                  <a:gd name="T35" fmla="*/ 63 h 63"/>
                  <a:gd name="T36" fmla="*/ 26 w 65"/>
                  <a:gd name="T37" fmla="*/ 63 h 63"/>
                  <a:gd name="T38" fmla="*/ 20 w 65"/>
                  <a:gd name="T39" fmla="*/ 61 h 63"/>
                  <a:gd name="T40" fmla="*/ 14 w 65"/>
                  <a:gd name="T41" fmla="*/ 59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3 h 63"/>
                  <a:gd name="T58" fmla="*/ 10 w 65"/>
                  <a:gd name="T59" fmla="*/ 7 h 63"/>
                  <a:gd name="T60" fmla="*/ 14 w 65"/>
                  <a:gd name="T61" fmla="*/ 5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40" y="0"/>
                    </a:lnTo>
                    <a:lnTo>
                      <a:pt x="46" y="2"/>
                    </a:lnTo>
                    <a:lnTo>
                      <a:pt x="51" y="5"/>
                    </a:lnTo>
                    <a:lnTo>
                      <a:pt x="55" y="7"/>
                    </a:lnTo>
                    <a:lnTo>
                      <a:pt x="59" y="13"/>
                    </a:lnTo>
                    <a:lnTo>
                      <a:pt x="61" y="19"/>
                    </a:lnTo>
                    <a:lnTo>
                      <a:pt x="63" y="25"/>
                    </a:lnTo>
                    <a:lnTo>
                      <a:pt x="65" y="31"/>
                    </a:lnTo>
                    <a:lnTo>
                      <a:pt x="63" y="37"/>
                    </a:lnTo>
                    <a:lnTo>
                      <a:pt x="61" y="43"/>
                    </a:lnTo>
                    <a:lnTo>
                      <a:pt x="59" y="49"/>
                    </a:lnTo>
                    <a:lnTo>
                      <a:pt x="55" y="55"/>
                    </a:lnTo>
                    <a:lnTo>
                      <a:pt x="51"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5" name="Freeform 198"/>
              <p:cNvSpPr>
                <a:spLocks/>
              </p:cNvSpPr>
              <p:nvPr/>
            </p:nvSpPr>
            <p:spPr bwMode="auto">
              <a:xfrm>
                <a:off x="3471" y="1465"/>
                <a:ext cx="65" cy="65"/>
              </a:xfrm>
              <a:custGeom>
                <a:avLst/>
                <a:gdLst>
                  <a:gd name="T0" fmla="*/ 33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19 h 65"/>
                  <a:gd name="T14" fmla="*/ 65 w 65"/>
                  <a:gd name="T15" fmla="*/ 25 h 65"/>
                  <a:gd name="T16" fmla="*/ 65 w 65"/>
                  <a:gd name="T17" fmla="*/ 31 h 65"/>
                  <a:gd name="T18" fmla="*/ 65 w 65"/>
                  <a:gd name="T19" fmla="*/ 39 h 65"/>
                  <a:gd name="T20" fmla="*/ 63 w 65"/>
                  <a:gd name="T21" fmla="*/ 45 h 65"/>
                  <a:gd name="T22" fmla="*/ 59 w 65"/>
                  <a:gd name="T23" fmla="*/ 51 h 65"/>
                  <a:gd name="T24" fmla="*/ 55 w 65"/>
                  <a:gd name="T25" fmla="*/ 55 h 65"/>
                  <a:gd name="T26" fmla="*/ 51 w 65"/>
                  <a:gd name="T27" fmla="*/ 59 h 65"/>
                  <a:gd name="T28" fmla="*/ 45 w 65"/>
                  <a:gd name="T29" fmla="*/ 61 h 65"/>
                  <a:gd name="T30" fmla="*/ 39 w 65"/>
                  <a:gd name="T31" fmla="*/ 63 h 65"/>
                  <a:gd name="T32" fmla="*/ 33 w 65"/>
                  <a:gd name="T33" fmla="*/ 65 h 65"/>
                  <a:gd name="T34" fmla="*/ 25 w 65"/>
                  <a:gd name="T35" fmla="*/ 63 h 65"/>
                  <a:gd name="T36" fmla="*/ 19 w 65"/>
                  <a:gd name="T37" fmla="*/ 61 h 65"/>
                  <a:gd name="T38" fmla="*/ 13 w 65"/>
                  <a:gd name="T39" fmla="*/ 59 h 65"/>
                  <a:gd name="T40" fmla="*/ 9 w 65"/>
                  <a:gd name="T41" fmla="*/ 55 h 65"/>
                  <a:gd name="T42" fmla="*/ 6 w 65"/>
                  <a:gd name="T43" fmla="*/ 51 h 65"/>
                  <a:gd name="T44" fmla="*/ 4 w 65"/>
                  <a:gd name="T45" fmla="*/ 45 h 65"/>
                  <a:gd name="T46" fmla="*/ 2 w 65"/>
                  <a:gd name="T47" fmla="*/ 39 h 65"/>
                  <a:gd name="T48" fmla="*/ 0 w 65"/>
                  <a:gd name="T49" fmla="*/ 31 h 65"/>
                  <a:gd name="T50" fmla="*/ 2 w 65"/>
                  <a:gd name="T51" fmla="*/ 25 h 65"/>
                  <a:gd name="T52" fmla="*/ 4 w 65"/>
                  <a:gd name="T53" fmla="*/ 19 h 65"/>
                  <a:gd name="T54" fmla="*/ 6 w 65"/>
                  <a:gd name="T55" fmla="*/ 14 h 65"/>
                  <a:gd name="T56" fmla="*/ 9 w 65"/>
                  <a:gd name="T57" fmla="*/ 10 h 65"/>
                  <a:gd name="T58" fmla="*/ 13 w 65"/>
                  <a:gd name="T59" fmla="*/ 6 h 65"/>
                  <a:gd name="T60" fmla="*/ 19 w 65"/>
                  <a:gd name="T61" fmla="*/ 2 h 65"/>
                  <a:gd name="T62" fmla="*/ 25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6"/>
                    </a:lnTo>
                    <a:lnTo>
                      <a:pt x="55" y="10"/>
                    </a:lnTo>
                    <a:lnTo>
                      <a:pt x="59" y="14"/>
                    </a:lnTo>
                    <a:lnTo>
                      <a:pt x="63" y="19"/>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19" y="61"/>
                    </a:lnTo>
                    <a:lnTo>
                      <a:pt x="13" y="59"/>
                    </a:lnTo>
                    <a:lnTo>
                      <a:pt x="9" y="55"/>
                    </a:lnTo>
                    <a:lnTo>
                      <a:pt x="6" y="51"/>
                    </a:lnTo>
                    <a:lnTo>
                      <a:pt x="4" y="45"/>
                    </a:lnTo>
                    <a:lnTo>
                      <a:pt x="2" y="39"/>
                    </a:lnTo>
                    <a:lnTo>
                      <a:pt x="0" y="31"/>
                    </a:lnTo>
                    <a:lnTo>
                      <a:pt x="2" y="25"/>
                    </a:lnTo>
                    <a:lnTo>
                      <a:pt x="4" y="19"/>
                    </a:lnTo>
                    <a:lnTo>
                      <a:pt x="6" y="14"/>
                    </a:lnTo>
                    <a:lnTo>
                      <a:pt x="9" y="10"/>
                    </a:lnTo>
                    <a:lnTo>
                      <a:pt x="13" y="6"/>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6" name="Freeform 199"/>
              <p:cNvSpPr>
                <a:spLocks/>
              </p:cNvSpPr>
              <p:nvPr/>
            </p:nvSpPr>
            <p:spPr bwMode="auto">
              <a:xfrm>
                <a:off x="3471" y="1465"/>
                <a:ext cx="65" cy="65"/>
              </a:xfrm>
              <a:custGeom>
                <a:avLst/>
                <a:gdLst>
                  <a:gd name="T0" fmla="*/ 33 w 65"/>
                  <a:gd name="T1" fmla="*/ 0 h 65"/>
                  <a:gd name="T2" fmla="*/ 33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19 h 65"/>
                  <a:gd name="T16" fmla="*/ 65 w 65"/>
                  <a:gd name="T17" fmla="*/ 25 h 65"/>
                  <a:gd name="T18" fmla="*/ 65 w 65"/>
                  <a:gd name="T19" fmla="*/ 31 h 65"/>
                  <a:gd name="T20" fmla="*/ 65 w 65"/>
                  <a:gd name="T21" fmla="*/ 39 h 65"/>
                  <a:gd name="T22" fmla="*/ 63 w 65"/>
                  <a:gd name="T23" fmla="*/ 45 h 65"/>
                  <a:gd name="T24" fmla="*/ 59 w 65"/>
                  <a:gd name="T25" fmla="*/ 51 h 65"/>
                  <a:gd name="T26" fmla="*/ 55 w 65"/>
                  <a:gd name="T27" fmla="*/ 55 h 65"/>
                  <a:gd name="T28" fmla="*/ 51 w 65"/>
                  <a:gd name="T29" fmla="*/ 59 h 65"/>
                  <a:gd name="T30" fmla="*/ 45 w 65"/>
                  <a:gd name="T31" fmla="*/ 61 h 65"/>
                  <a:gd name="T32" fmla="*/ 39 w 65"/>
                  <a:gd name="T33" fmla="*/ 63 h 65"/>
                  <a:gd name="T34" fmla="*/ 33 w 65"/>
                  <a:gd name="T35" fmla="*/ 65 h 65"/>
                  <a:gd name="T36" fmla="*/ 25 w 65"/>
                  <a:gd name="T37" fmla="*/ 63 h 65"/>
                  <a:gd name="T38" fmla="*/ 19 w 65"/>
                  <a:gd name="T39" fmla="*/ 61 h 65"/>
                  <a:gd name="T40" fmla="*/ 13 w 65"/>
                  <a:gd name="T41" fmla="*/ 59 h 65"/>
                  <a:gd name="T42" fmla="*/ 9 w 65"/>
                  <a:gd name="T43" fmla="*/ 55 h 65"/>
                  <a:gd name="T44" fmla="*/ 6 w 65"/>
                  <a:gd name="T45" fmla="*/ 51 h 65"/>
                  <a:gd name="T46" fmla="*/ 4 w 65"/>
                  <a:gd name="T47" fmla="*/ 45 h 65"/>
                  <a:gd name="T48" fmla="*/ 2 w 65"/>
                  <a:gd name="T49" fmla="*/ 39 h 65"/>
                  <a:gd name="T50" fmla="*/ 0 w 65"/>
                  <a:gd name="T51" fmla="*/ 31 h 65"/>
                  <a:gd name="T52" fmla="*/ 2 w 65"/>
                  <a:gd name="T53" fmla="*/ 25 h 65"/>
                  <a:gd name="T54" fmla="*/ 4 w 65"/>
                  <a:gd name="T55" fmla="*/ 19 h 65"/>
                  <a:gd name="T56" fmla="*/ 6 w 65"/>
                  <a:gd name="T57" fmla="*/ 14 h 65"/>
                  <a:gd name="T58" fmla="*/ 9 w 65"/>
                  <a:gd name="T59" fmla="*/ 10 h 65"/>
                  <a:gd name="T60" fmla="*/ 13 w 65"/>
                  <a:gd name="T61" fmla="*/ 6 h 65"/>
                  <a:gd name="T62" fmla="*/ 19 w 65"/>
                  <a:gd name="T63" fmla="*/ 2 h 65"/>
                  <a:gd name="T64" fmla="*/ 25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6"/>
                    </a:lnTo>
                    <a:lnTo>
                      <a:pt x="55" y="10"/>
                    </a:lnTo>
                    <a:lnTo>
                      <a:pt x="59" y="14"/>
                    </a:lnTo>
                    <a:lnTo>
                      <a:pt x="63" y="19"/>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19" y="61"/>
                    </a:lnTo>
                    <a:lnTo>
                      <a:pt x="13" y="59"/>
                    </a:lnTo>
                    <a:lnTo>
                      <a:pt x="9" y="55"/>
                    </a:lnTo>
                    <a:lnTo>
                      <a:pt x="6" y="51"/>
                    </a:lnTo>
                    <a:lnTo>
                      <a:pt x="4" y="45"/>
                    </a:lnTo>
                    <a:lnTo>
                      <a:pt x="2" y="39"/>
                    </a:lnTo>
                    <a:lnTo>
                      <a:pt x="0" y="31"/>
                    </a:lnTo>
                    <a:lnTo>
                      <a:pt x="2" y="25"/>
                    </a:lnTo>
                    <a:lnTo>
                      <a:pt x="4" y="19"/>
                    </a:lnTo>
                    <a:lnTo>
                      <a:pt x="6" y="14"/>
                    </a:lnTo>
                    <a:lnTo>
                      <a:pt x="9" y="10"/>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7" name="Freeform 200"/>
              <p:cNvSpPr>
                <a:spLocks/>
              </p:cNvSpPr>
              <p:nvPr/>
            </p:nvSpPr>
            <p:spPr bwMode="auto">
              <a:xfrm>
                <a:off x="3455" y="1593"/>
                <a:ext cx="65" cy="65"/>
              </a:xfrm>
              <a:custGeom>
                <a:avLst/>
                <a:gdLst>
                  <a:gd name="T0" fmla="*/ 33 w 65"/>
                  <a:gd name="T1" fmla="*/ 65 h 65"/>
                  <a:gd name="T2" fmla="*/ 25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5 h 65"/>
                  <a:gd name="T20" fmla="*/ 4 w 65"/>
                  <a:gd name="T21" fmla="*/ 21 h 65"/>
                  <a:gd name="T22" fmla="*/ 6 w 65"/>
                  <a:gd name="T23" fmla="*/ 15 h 65"/>
                  <a:gd name="T24" fmla="*/ 10 w 65"/>
                  <a:gd name="T25" fmla="*/ 10 h 65"/>
                  <a:gd name="T26" fmla="*/ 14 w 65"/>
                  <a:gd name="T27" fmla="*/ 6 h 65"/>
                  <a:gd name="T28" fmla="*/ 20 w 65"/>
                  <a:gd name="T29" fmla="*/ 4 h 65"/>
                  <a:gd name="T30" fmla="*/ 25 w 65"/>
                  <a:gd name="T31" fmla="*/ 2 h 65"/>
                  <a:gd name="T32" fmla="*/ 33 w 65"/>
                  <a:gd name="T33" fmla="*/ 0 h 65"/>
                  <a:gd name="T34" fmla="*/ 39 w 65"/>
                  <a:gd name="T35" fmla="*/ 2 h 65"/>
                  <a:gd name="T36" fmla="*/ 45 w 65"/>
                  <a:gd name="T37" fmla="*/ 4 h 65"/>
                  <a:gd name="T38" fmla="*/ 51 w 65"/>
                  <a:gd name="T39" fmla="*/ 6 h 65"/>
                  <a:gd name="T40" fmla="*/ 55 w 65"/>
                  <a:gd name="T41" fmla="*/ 10 h 65"/>
                  <a:gd name="T42" fmla="*/ 59 w 65"/>
                  <a:gd name="T43" fmla="*/ 15 h 65"/>
                  <a:gd name="T44" fmla="*/ 63 w 65"/>
                  <a:gd name="T45" fmla="*/ 21 h 65"/>
                  <a:gd name="T46" fmla="*/ 65 w 65"/>
                  <a:gd name="T47" fmla="*/ 25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5" y="65"/>
                    </a:lnTo>
                    <a:lnTo>
                      <a:pt x="20" y="63"/>
                    </a:lnTo>
                    <a:lnTo>
                      <a:pt x="14" y="59"/>
                    </a:lnTo>
                    <a:lnTo>
                      <a:pt x="10" y="55"/>
                    </a:lnTo>
                    <a:lnTo>
                      <a:pt x="6" y="51"/>
                    </a:lnTo>
                    <a:lnTo>
                      <a:pt x="4" y="45"/>
                    </a:lnTo>
                    <a:lnTo>
                      <a:pt x="2" y="39"/>
                    </a:lnTo>
                    <a:lnTo>
                      <a:pt x="0" y="33"/>
                    </a:lnTo>
                    <a:lnTo>
                      <a:pt x="2" y="25"/>
                    </a:lnTo>
                    <a:lnTo>
                      <a:pt x="4" y="21"/>
                    </a:lnTo>
                    <a:lnTo>
                      <a:pt x="6" y="15"/>
                    </a:lnTo>
                    <a:lnTo>
                      <a:pt x="10" y="10"/>
                    </a:lnTo>
                    <a:lnTo>
                      <a:pt x="14" y="6"/>
                    </a:lnTo>
                    <a:lnTo>
                      <a:pt x="20" y="4"/>
                    </a:lnTo>
                    <a:lnTo>
                      <a:pt x="25" y="2"/>
                    </a:lnTo>
                    <a:lnTo>
                      <a:pt x="33" y="0"/>
                    </a:lnTo>
                    <a:lnTo>
                      <a:pt x="39" y="2"/>
                    </a:lnTo>
                    <a:lnTo>
                      <a:pt x="45" y="4"/>
                    </a:lnTo>
                    <a:lnTo>
                      <a:pt x="51" y="6"/>
                    </a:lnTo>
                    <a:lnTo>
                      <a:pt x="55" y="10"/>
                    </a:lnTo>
                    <a:lnTo>
                      <a:pt x="59" y="15"/>
                    </a:lnTo>
                    <a:lnTo>
                      <a:pt x="63" y="21"/>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18" name="Freeform 201"/>
              <p:cNvSpPr>
                <a:spLocks/>
              </p:cNvSpPr>
              <p:nvPr/>
            </p:nvSpPr>
            <p:spPr bwMode="auto">
              <a:xfrm>
                <a:off x="3455" y="1593"/>
                <a:ext cx="65" cy="65"/>
              </a:xfrm>
              <a:custGeom>
                <a:avLst/>
                <a:gdLst>
                  <a:gd name="T0" fmla="*/ 33 w 65"/>
                  <a:gd name="T1" fmla="*/ 65 h 65"/>
                  <a:gd name="T2" fmla="*/ 33 w 65"/>
                  <a:gd name="T3" fmla="*/ 65 h 65"/>
                  <a:gd name="T4" fmla="*/ 25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5 h 65"/>
                  <a:gd name="T22" fmla="*/ 4 w 65"/>
                  <a:gd name="T23" fmla="*/ 21 h 65"/>
                  <a:gd name="T24" fmla="*/ 6 w 65"/>
                  <a:gd name="T25" fmla="*/ 15 h 65"/>
                  <a:gd name="T26" fmla="*/ 10 w 65"/>
                  <a:gd name="T27" fmla="*/ 10 h 65"/>
                  <a:gd name="T28" fmla="*/ 14 w 65"/>
                  <a:gd name="T29" fmla="*/ 6 h 65"/>
                  <a:gd name="T30" fmla="*/ 20 w 65"/>
                  <a:gd name="T31" fmla="*/ 4 h 65"/>
                  <a:gd name="T32" fmla="*/ 25 w 65"/>
                  <a:gd name="T33" fmla="*/ 2 h 65"/>
                  <a:gd name="T34" fmla="*/ 33 w 65"/>
                  <a:gd name="T35" fmla="*/ 0 h 65"/>
                  <a:gd name="T36" fmla="*/ 39 w 65"/>
                  <a:gd name="T37" fmla="*/ 2 h 65"/>
                  <a:gd name="T38" fmla="*/ 45 w 65"/>
                  <a:gd name="T39" fmla="*/ 4 h 65"/>
                  <a:gd name="T40" fmla="*/ 51 w 65"/>
                  <a:gd name="T41" fmla="*/ 6 h 65"/>
                  <a:gd name="T42" fmla="*/ 55 w 65"/>
                  <a:gd name="T43" fmla="*/ 10 h 65"/>
                  <a:gd name="T44" fmla="*/ 59 w 65"/>
                  <a:gd name="T45" fmla="*/ 15 h 65"/>
                  <a:gd name="T46" fmla="*/ 63 w 65"/>
                  <a:gd name="T47" fmla="*/ 21 h 65"/>
                  <a:gd name="T48" fmla="*/ 65 w 65"/>
                  <a:gd name="T49" fmla="*/ 25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5" y="65"/>
                    </a:lnTo>
                    <a:lnTo>
                      <a:pt x="20" y="63"/>
                    </a:lnTo>
                    <a:lnTo>
                      <a:pt x="14" y="59"/>
                    </a:lnTo>
                    <a:lnTo>
                      <a:pt x="10" y="55"/>
                    </a:lnTo>
                    <a:lnTo>
                      <a:pt x="6" y="51"/>
                    </a:lnTo>
                    <a:lnTo>
                      <a:pt x="4" y="45"/>
                    </a:lnTo>
                    <a:lnTo>
                      <a:pt x="2" y="39"/>
                    </a:lnTo>
                    <a:lnTo>
                      <a:pt x="0" y="33"/>
                    </a:lnTo>
                    <a:lnTo>
                      <a:pt x="2" y="25"/>
                    </a:lnTo>
                    <a:lnTo>
                      <a:pt x="4" y="21"/>
                    </a:lnTo>
                    <a:lnTo>
                      <a:pt x="6" y="15"/>
                    </a:lnTo>
                    <a:lnTo>
                      <a:pt x="10" y="10"/>
                    </a:lnTo>
                    <a:lnTo>
                      <a:pt x="14" y="6"/>
                    </a:lnTo>
                    <a:lnTo>
                      <a:pt x="20" y="4"/>
                    </a:lnTo>
                    <a:lnTo>
                      <a:pt x="25" y="2"/>
                    </a:lnTo>
                    <a:lnTo>
                      <a:pt x="33" y="0"/>
                    </a:lnTo>
                    <a:lnTo>
                      <a:pt x="39" y="2"/>
                    </a:lnTo>
                    <a:lnTo>
                      <a:pt x="45" y="4"/>
                    </a:lnTo>
                    <a:lnTo>
                      <a:pt x="51" y="6"/>
                    </a:lnTo>
                    <a:lnTo>
                      <a:pt x="55" y="10"/>
                    </a:lnTo>
                    <a:lnTo>
                      <a:pt x="59" y="15"/>
                    </a:lnTo>
                    <a:lnTo>
                      <a:pt x="63" y="21"/>
                    </a:lnTo>
                    <a:lnTo>
                      <a:pt x="65" y="25"/>
                    </a:lnTo>
                    <a:lnTo>
                      <a:pt x="65" y="33"/>
                    </a:lnTo>
                    <a:lnTo>
                      <a:pt x="65" y="39"/>
                    </a:lnTo>
                    <a:lnTo>
                      <a:pt x="63" y="45"/>
                    </a:lnTo>
                    <a:lnTo>
                      <a:pt x="59" y="51"/>
                    </a:lnTo>
                    <a:lnTo>
                      <a:pt x="55" y="55"/>
                    </a:lnTo>
                    <a:lnTo>
                      <a:pt x="51" y="59"/>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19" name="Freeform 202"/>
              <p:cNvSpPr>
                <a:spLocks/>
              </p:cNvSpPr>
              <p:nvPr/>
            </p:nvSpPr>
            <p:spPr bwMode="auto">
              <a:xfrm>
                <a:off x="3510" y="1608"/>
                <a:ext cx="65" cy="63"/>
              </a:xfrm>
              <a:custGeom>
                <a:avLst/>
                <a:gdLst>
                  <a:gd name="T0" fmla="*/ 32 w 65"/>
                  <a:gd name="T1" fmla="*/ 0 h 63"/>
                  <a:gd name="T2" fmla="*/ 39 w 65"/>
                  <a:gd name="T3" fmla="*/ 0 h 63"/>
                  <a:gd name="T4" fmla="*/ 45 w 65"/>
                  <a:gd name="T5" fmla="*/ 2 h 63"/>
                  <a:gd name="T6" fmla="*/ 51 w 65"/>
                  <a:gd name="T7" fmla="*/ 4 h 63"/>
                  <a:gd name="T8" fmla="*/ 55 w 65"/>
                  <a:gd name="T9" fmla="*/ 8 h 63"/>
                  <a:gd name="T10" fmla="*/ 59 w 65"/>
                  <a:gd name="T11" fmla="*/ 14 h 63"/>
                  <a:gd name="T12" fmla="*/ 61 w 65"/>
                  <a:gd name="T13" fmla="*/ 20 h 63"/>
                  <a:gd name="T14" fmla="*/ 63 w 65"/>
                  <a:gd name="T15" fmla="*/ 24 h 63"/>
                  <a:gd name="T16" fmla="*/ 65 w 65"/>
                  <a:gd name="T17" fmla="*/ 32 h 63"/>
                  <a:gd name="T18" fmla="*/ 63 w 65"/>
                  <a:gd name="T19" fmla="*/ 38 h 63"/>
                  <a:gd name="T20" fmla="*/ 61 w 65"/>
                  <a:gd name="T21" fmla="*/ 44 h 63"/>
                  <a:gd name="T22" fmla="*/ 59 w 65"/>
                  <a:gd name="T23" fmla="*/ 50 h 63"/>
                  <a:gd name="T24" fmla="*/ 55 w 65"/>
                  <a:gd name="T25" fmla="*/ 54 h 63"/>
                  <a:gd name="T26" fmla="*/ 51 w 65"/>
                  <a:gd name="T27" fmla="*/ 58 h 63"/>
                  <a:gd name="T28" fmla="*/ 45 w 65"/>
                  <a:gd name="T29" fmla="*/ 62 h 63"/>
                  <a:gd name="T30" fmla="*/ 39 w 65"/>
                  <a:gd name="T31" fmla="*/ 63 h 63"/>
                  <a:gd name="T32" fmla="*/ 32 w 65"/>
                  <a:gd name="T33" fmla="*/ 63 h 63"/>
                  <a:gd name="T34" fmla="*/ 26 w 65"/>
                  <a:gd name="T35" fmla="*/ 63 h 63"/>
                  <a:gd name="T36" fmla="*/ 20 w 65"/>
                  <a:gd name="T37" fmla="*/ 62 h 63"/>
                  <a:gd name="T38" fmla="*/ 14 w 65"/>
                  <a:gd name="T39" fmla="*/ 58 h 63"/>
                  <a:gd name="T40" fmla="*/ 10 w 65"/>
                  <a:gd name="T41" fmla="*/ 54 h 63"/>
                  <a:gd name="T42" fmla="*/ 6 w 65"/>
                  <a:gd name="T43" fmla="*/ 50 h 63"/>
                  <a:gd name="T44" fmla="*/ 2 w 65"/>
                  <a:gd name="T45" fmla="*/ 44 h 63"/>
                  <a:gd name="T46" fmla="*/ 0 w 65"/>
                  <a:gd name="T47" fmla="*/ 38 h 63"/>
                  <a:gd name="T48" fmla="*/ 0 w 65"/>
                  <a:gd name="T49" fmla="*/ 32 h 63"/>
                  <a:gd name="T50" fmla="*/ 0 w 65"/>
                  <a:gd name="T51" fmla="*/ 24 h 63"/>
                  <a:gd name="T52" fmla="*/ 2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39" y="0"/>
                    </a:lnTo>
                    <a:lnTo>
                      <a:pt x="45" y="2"/>
                    </a:lnTo>
                    <a:lnTo>
                      <a:pt x="51" y="4"/>
                    </a:lnTo>
                    <a:lnTo>
                      <a:pt x="55" y="8"/>
                    </a:lnTo>
                    <a:lnTo>
                      <a:pt x="59" y="14"/>
                    </a:lnTo>
                    <a:lnTo>
                      <a:pt x="61" y="20"/>
                    </a:lnTo>
                    <a:lnTo>
                      <a:pt x="63" y="24"/>
                    </a:lnTo>
                    <a:lnTo>
                      <a:pt x="65" y="32"/>
                    </a:lnTo>
                    <a:lnTo>
                      <a:pt x="63" y="38"/>
                    </a:lnTo>
                    <a:lnTo>
                      <a:pt x="61" y="44"/>
                    </a:lnTo>
                    <a:lnTo>
                      <a:pt x="59" y="50"/>
                    </a:lnTo>
                    <a:lnTo>
                      <a:pt x="55" y="54"/>
                    </a:lnTo>
                    <a:lnTo>
                      <a:pt x="51" y="58"/>
                    </a:lnTo>
                    <a:lnTo>
                      <a:pt x="45" y="62"/>
                    </a:lnTo>
                    <a:lnTo>
                      <a:pt x="39" y="63"/>
                    </a:lnTo>
                    <a:lnTo>
                      <a:pt x="32" y="63"/>
                    </a:lnTo>
                    <a:lnTo>
                      <a:pt x="26" y="63"/>
                    </a:lnTo>
                    <a:lnTo>
                      <a:pt x="20" y="62"/>
                    </a:lnTo>
                    <a:lnTo>
                      <a:pt x="14" y="58"/>
                    </a:lnTo>
                    <a:lnTo>
                      <a:pt x="10" y="54"/>
                    </a:lnTo>
                    <a:lnTo>
                      <a:pt x="6" y="50"/>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0" name="Freeform 203"/>
              <p:cNvSpPr>
                <a:spLocks/>
              </p:cNvSpPr>
              <p:nvPr/>
            </p:nvSpPr>
            <p:spPr bwMode="auto">
              <a:xfrm>
                <a:off x="3510" y="1608"/>
                <a:ext cx="65" cy="63"/>
              </a:xfrm>
              <a:custGeom>
                <a:avLst/>
                <a:gdLst>
                  <a:gd name="T0" fmla="*/ 32 w 65"/>
                  <a:gd name="T1" fmla="*/ 0 h 63"/>
                  <a:gd name="T2" fmla="*/ 32 w 65"/>
                  <a:gd name="T3" fmla="*/ 0 h 63"/>
                  <a:gd name="T4" fmla="*/ 39 w 65"/>
                  <a:gd name="T5" fmla="*/ 0 h 63"/>
                  <a:gd name="T6" fmla="*/ 45 w 65"/>
                  <a:gd name="T7" fmla="*/ 2 h 63"/>
                  <a:gd name="T8" fmla="*/ 51 w 65"/>
                  <a:gd name="T9" fmla="*/ 4 h 63"/>
                  <a:gd name="T10" fmla="*/ 55 w 65"/>
                  <a:gd name="T11" fmla="*/ 8 h 63"/>
                  <a:gd name="T12" fmla="*/ 59 w 65"/>
                  <a:gd name="T13" fmla="*/ 14 h 63"/>
                  <a:gd name="T14" fmla="*/ 61 w 65"/>
                  <a:gd name="T15" fmla="*/ 20 h 63"/>
                  <a:gd name="T16" fmla="*/ 63 w 65"/>
                  <a:gd name="T17" fmla="*/ 24 h 63"/>
                  <a:gd name="T18" fmla="*/ 65 w 65"/>
                  <a:gd name="T19" fmla="*/ 32 h 63"/>
                  <a:gd name="T20" fmla="*/ 63 w 65"/>
                  <a:gd name="T21" fmla="*/ 38 h 63"/>
                  <a:gd name="T22" fmla="*/ 61 w 65"/>
                  <a:gd name="T23" fmla="*/ 44 h 63"/>
                  <a:gd name="T24" fmla="*/ 59 w 65"/>
                  <a:gd name="T25" fmla="*/ 50 h 63"/>
                  <a:gd name="T26" fmla="*/ 55 w 65"/>
                  <a:gd name="T27" fmla="*/ 54 h 63"/>
                  <a:gd name="T28" fmla="*/ 51 w 65"/>
                  <a:gd name="T29" fmla="*/ 58 h 63"/>
                  <a:gd name="T30" fmla="*/ 45 w 65"/>
                  <a:gd name="T31" fmla="*/ 62 h 63"/>
                  <a:gd name="T32" fmla="*/ 39 w 65"/>
                  <a:gd name="T33" fmla="*/ 63 h 63"/>
                  <a:gd name="T34" fmla="*/ 32 w 65"/>
                  <a:gd name="T35" fmla="*/ 63 h 63"/>
                  <a:gd name="T36" fmla="*/ 26 w 65"/>
                  <a:gd name="T37" fmla="*/ 63 h 63"/>
                  <a:gd name="T38" fmla="*/ 20 w 65"/>
                  <a:gd name="T39" fmla="*/ 62 h 63"/>
                  <a:gd name="T40" fmla="*/ 14 w 65"/>
                  <a:gd name="T41" fmla="*/ 58 h 63"/>
                  <a:gd name="T42" fmla="*/ 10 w 65"/>
                  <a:gd name="T43" fmla="*/ 54 h 63"/>
                  <a:gd name="T44" fmla="*/ 6 w 65"/>
                  <a:gd name="T45" fmla="*/ 50 h 63"/>
                  <a:gd name="T46" fmla="*/ 2 w 65"/>
                  <a:gd name="T47" fmla="*/ 44 h 63"/>
                  <a:gd name="T48" fmla="*/ 0 w 65"/>
                  <a:gd name="T49" fmla="*/ 38 h 63"/>
                  <a:gd name="T50" fmla="*/ 0 w 65"/>
                  <a:gd name="T51" fmla="*/ 32 h 63"/>
                  <a:gd name="T52" fmla="*/ 0 w 65"/>
                  <a:gd name="T53" fmla="*/ 24 h 63"/>
                  <a:gd name="T54" fmla="*/ 2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39" y="0"/>
                    </a:lnTo>
                    <a:lnTo>
                      <a:pt x="45" y="2"/>
                    </a:lnTo>
                    <a:lnTo>
                      <a:pt x="51" y="4"/>
                    </a:lnTo>
                    <a:lnTo>
                      <a:pt x="55" y="8"/>
                    </a:lnTo>
                    <a:lnTo>
                      <a:pt x="59" y="14"/>
                    </a:lnTo>
                    <a:lnTo>
                      <a:pt x="61" y="20"/>
                    </a:lnTo>
                    <a:lnTo>
                      <a:pt x="63" y="24"/>
                    </a:lnTo>
                    <a:lnTo>
                      <a:pt x="65" y="32"/>
                    </a:lnTo>
                    <a:lnTo>
                      <a:pt x="63" y="38"/>
                    </a:lnTo>
                    <a:lnTo>
                      <a:pt x="61" y="44"/>
                    </a:lnTo>
                    <a:lnTo>
                      <a:pt x="59" y="50"/>
                    </a:lnTo>
                    <a:lnTo>
                      <a:pt x="55" y="54"/>
                    </a:lnTo>
                    <a:lnTo>
                      <a:pt x="51" y="58"/>
                    </a:lnTo>
                    <a:lnTo>
                      <a:pt x="45" y="62"/>
                    </a:lnTo>
                    <a:lnTo>
                      <a:pt x="39" y="63"/>
                    </a:lnTo>
                    <a:lnTo>
                      <a:pt x="32" y="63"/>
                    </a:lnTo>
                    <a:lnTo>
                      <a:pt x="26" y="63"/>
                    </a:lnTo>
                    <a:lnTo>
                      <a:pt x="20" y="62"/>
                    </a:lnTo>
                    <a:lnTo>
                      <a:pt x="14" y="58"/>
                    </a:lnTo>
                    <a:lnTo>
                      <a:pt x="10" y="54"/>
                    </a:lnTo>
                    <a:lnTo>
                      <a:pt x="6" y="50"/>
                    </a:lnTo>
                    <a:lnTo>
                      <a:pt x="2" y="44"/>
                    </a:lnTo>
                    <a:lnTo>
                      <a:pt x="0" y="38"/>
                    </a:lnTo>
                    <a:lnTo>
                      <a:pt x="0" y="32"/>
                    </a:lnTo>
                    <a:lnTo>
                      <a:pt x="0" y="24"/>
                    </a:lnTo>
                    <a:lnTo>
                      <a:pt x="2" y="20"/>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1" name="Freeform 204"/>
              <p:cNvSpPr>
                <a:spLocks/>
              </p:cNvSpPr>
              <p:nvPr/>
            </p:nvSpPr>
            <p:spPr bwMode="auto">
              <a:xfrm>
                <a:off x="3421" y="1603"/>
                <a:ext cx="63" cy="63"/>
              </a:xfrm>
              <a:custGeom>
                <a:avLst/>
                <a:gdLst>
                  <a:gd name="T0" fmla="*/ 32 w 63"/>
                  <a:gd name="T1" fmla="*/ 0 h 63"/>
                  <a:gd name="T2" fmla="*/ 38 w 63"/>
                  <a:gd name="T3" fmla="*/ 0 h 63"/>
                  <a:gd name="T4" fmla="*/ 44 w 63"/>
                  <a:gd name="T5" fmla="*/ 2 h 63"/>
                  <a:gd name="T6" fmla="*/ 50 w 63"/>
                  <a:gd name="T7" fmla="*/ 5 h 63"/>
                  <a:gd name="T8" fmla="*/ 56 w 63"/>
                  <a:gd name="T9" fmla="*/ 7 h 63"/>
                  <a:gd name="T10" fmla="*/ 59 w 63"/>
                  <a:gd name="T11" fmla="*/ 13 h 63"/>
                  <a:gd name="T12" fmla="*/ 61 w 63"/>
                  <a:gd name="T13" fmla="*/ 19 h 63"/>
                  <a:gd name="T14" fmla="*/ 63 w 63"/>
                  <a:gd name="T15" fmla="*/ 25 h 63"/>
                  <a:gd name="T16" fmla="*/ 63 w 63"/>
                  <a:gd name="T17" fmla="*/ 31 h 63"/>
                  <a:gd name="T18" fmla="*/ 63 w 63"/>
                  <a:gd name="T19" fmla="*/ 37 h 63"/>
                  <a:gd name="T20" fmla="*/ 61 w 63"/>
                  <a:gd name="T21" fmla="*/ 43 h 63"/>
                  <a:gd name="T22" fmla="*/ 59 w 63"/>
                  <a:gd name="T23" fmla="*/ 49 h 63"/>
                  <a:gd name="T24" fmla="*/ 56 w 63"/>
                  <a:gd name="T25" fmla="*/ 55 h 63"/>
                  <a:gd name="T26" fmla="*/ 50 w 63"/>
                  <a:gd name="T27" fmla="*/ 59 h 63"/>
                  <a:gd name="T28" fmla="*/ 44 w 63"/>
                  <a:gd name="T29" fmla="*/ 61 h 63"/>
                  <a:gd name="T30" fmla="*/ 38 w 63"/>
                  <a:gd name="T31" fmla="*/ 63 h 63"/>
                  <a:gd name="T32" fmla="*/ 32 w 63"/>
                  <a:gd name="T33" fmla="*/ 63 h 63"/>
                  <a:gd name="T34" fmla="*/ 26 w 63"/>
                  <a:gd name="T35" fmla="*/ 63 h 63"/>
                  <a:gd name="T36" fmla="*/ 20 w 63"/>
                  <a:gd name="T37" fmla="*/ 61 h 63"/>
                  <a:gd name="T38" fmla="*/ 14 w 63"/>
                  <a:gd name="T39" fmla="*/ 59 h 63"/>
                  <a:gd name="T40" fmla="*/ 10 w 63"/>
                  <a:gd name="T41" fmla="*/ 55 h 63"/>
                  <a:gd name="T42" fmla="*/ 6 w 63"/>
                  <a:gd name="T43" fmla="*/ 49 h 63"/>
                  <a:gd name="T44" fmla="*/ 2 w 63"/>
                  <a:gd name="T45" fmla="*/ 43 h 63"/>
                  <a:gd name="T46" fmla="*/ 0 w 63"/>
                  <a:gd name="T47" fmla="*/ 37 h 63"/>
                  <a:gd name="T48" fmla="*/ 0 w 63"/>
                  <a:gd name="T49" fmla="*/ 31 h 63"/>
                  <a:gd name="T50" fmla="*/ 0 w 63"/>
                  <a:gd name="T51" fmla="*/ 25 h 63"/>
                  <a:gd name="T52" fmla="*/ 2 w 63"/>
                  <a:gd name="T53" fmla="*/ 19 h 63"/>
                  <a:gd name="T54" fmla="*/ 6 w 63"/>
                  <a:gd name="T55" fmla="*/ 13 h 63"/>
                  <a:gd name="T56" fmla="*/ 10 w 63"/>
                  <a:gd name="T57" fmla="*/ 7 h 63"/>
                  <a:gd name="T58" fmla="*/ 14 w 63"/>
                  <a:gd name="T59" fmla="*/ 5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4" y="2"/>
                    </a:lnTo>
                    <a:lnTo>
                      <a:pt x="50" y="5"/>
                    </a:lnTo>
                    <a:lnTo>
                      <a:pt x="56" y="7"/>
                    </a:lnTo>
                    <a:lnTo>
                      <a:pt x="59" y="13"/>
                    </a:lnTo>
                    <a:lnTo>
                      <a:pt x="61" y="19"/>
                    </a:lnTo>
                    <a:lnTo>
                      <a:pt x="63" y="25"/>
                    </a:lnTo>
                    <a:lnTo>
                      <a:pt x="63" y="31"/>
                    </a:lnTo>
                    <a:lnTo>
                      <a:pt x="63" y="37"/>
                    </a:lnTo>
                    <a:lnTo>
                      <a:pt x="61" y="43"/>
                    </a:lnTo>
                    <a:lnTo>
                      <a:pt x="59" y="49"/>
                    </a:lnTo>
                    <a:lnTo>
                      <a:pt x="56" y="55"/>
                    </a:lnTo>
                    <a:lnTo>
                      <a:pt x="50" y="59"/>
                    </a:lnTo>
                    <a:lnTo>
                      <a:pt x="44" y="61"/>
                    </a:lnTo>
                    <a:lnTo>
                      <a:pt x="38"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2" name="Freeform 205"/>
              <p:cNvSpPr>
                <a:spLocks/>
              </p:cNvSpPr>
              <p:nvPr/>
            </p:nvSpPr>
            <p:spPr bwMode="auto">
              <a:xfrm>
                <a:off x="3421" y="1603"/>
                <a:ext cx="63" cy="63"/>
              </a:xfrm>
              <a:custGeom>
                <a:avLst/>
                <a:gdLst>
                  <a:gd name="T0" fmla="*/ 32 w 63"/>
                  <a:gd name="T1" fmla="*/ 0 h 63"/>
                  <a:gd name="T2" fmla="*/ 32 w 63"/>
                  <a:gd name="T3" fmla="*/ 0 h 63"/>
                  <a:gd name="T4" fmla="*/ 38 w 63"/>
                  <a:gd name="T5" fmla="*/ 0 h 63"/>
                  <a:gd name="T6" fmla="*/ 44 w 63"/>
                  <a:gd name="T7" fmla="*/ 2 h 63"/>
                  <a:gd name="T8" fmla="*/ 50 w 63"/>
                  <a:gd name="T9" fmla="*/ 5 h 63"/>
                  <a:gd name="T10" fmla="*/ 56 w 63"/>
                  <a:gd name="T11" fmla="*/ 7 h 63"/>
                  <a:gd name="T12" fmla="*/ 59 w 63"/>
                  <a:gd name="T13" fmla="*/ 13 h 63"/>
                  <a:gd name="T14" fmla="*/ 61 w 63"/>
                  <a:gd name="T15" fmla="*/ 19 h 63"/>
                  <a:gd name="T16" fmla="*/ 63 w 63"/>
                  <a:gd name="T17" fmla="*/ 25 h 63"/>
                  <a:gd name="T18" fmla="*/ 63 w 63"/>
                  <a:gd name="T19" fmla="*/ 31 h 63"/>
                  <a:gd name="T20" fmla="*/ 63 w 63"/>
                  <a:gd name="T21" fmla="*/ 37 h 63"/>
                  <a:gd name="T22" fmla="*/ 61 w 63"/>
                  <a:gd name="T23" fmla="*/ 43 h 63"/>
                  <a:gd name="T24" fmla="*/ 59 w 63"/>
                  <a:gd name="T25" fmla="*/ 49 h 63"/>
                  <a:gd name="T26" fmla="*/ 56 w 63"/>
                  <a:gd name="T27" fmla="*/ 55 h 63"/>
                  <a:gd name="T28" fmla="*/ 50 w 63"/>
                  <a:gd name="T29" fmla="*/ 59 h 63"/>
                  <a:gd name="T30" fmla="*/ 44 w 63"/>
                  <a:gd name="T31" fmla="*/ 61 h 63"/>
                  <a:gd name="T32" fmla="*/ 38 w 63"/>
                  <a:gd name="T33" fmla="*/ 63 h 63"/>
                  <a:gd name="T34" fmla="*/ 32 w 63"/>
                  <a:gd name="T35" fmla="*/ 63 h 63"/>
                  <a:gd name="T36" fmla="*/ 26 w 63"/>
                  <a:gd name="T37" fmla="*/ 63 h 63"/>
                  <a:gd name="T38" fmla="*/ 20 w 63"/>
                  <a:gd name="T39" fmla="*/ 61 h 63"/>
                  <a:gd name="T40" fmla="*/ 14 w 63"/>
                  <a:gd name="T41" fmla="*/ 59 h 63"/>
                  <a:gd name="T42" fmla="*/ 10 w 63"/>
                  <a:gd name="T43" fmla="*/ 55 h 63"/>
                  <a:gd name="T44" fmla="*/ 6 w 63"/>
                  <a:gd name="T45" fmla="*/ 49 h 63"/>
                  <a:gd name="T46" fmla="*/ 2 w 63"/>
                  <a:gd name="T47" fmla="*/ 43 h 63"/>
                  <a:gd name="T48" fmla="*/ 0 w 63"/>
                  <a:gd name="T49" fmla="*/ 37 h 63"/>
                  <a:gd name="T50" fmla="*/ 0 w 63"/>
                  <a:gd name="T51" fmla="*/ 31 h 63"/>
                  <a:gd name="T52" fmla="*/ 0 w 63"/>
                  <a:gd name="T53" fmla="*/ 25 h 63"/>
                  <a:gd name="T54" fmla="*/ 2 w 63"/>
                  <a:gd name="T55" fmla="*/ 19 h 63"/>
                  <a:gd name="T56" fmla="*/ 6 w 63"/>
                  <a:gd name="T57" fmla="*/ 13 h 63"/>
                  <a:gd name="T58" fmla="*/ 10 w 63"/>
                  <a:gd name="T59" fmla="*/ 7 h 63"/>
                  <a:gd name="T60" fmla="*/ 14 w 63"/>
                  <a:gd name="T61" fmla="*/ 5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4" y="2"/>
                    </a:lnTo>
                    <a:lnTo>
                      <a:pt x="50" y="5"/>
                    </a:lnTo>
                    <a:lnTo>
                      <a:pt x="56" y="7"/>
                    </a:lnTo>
                    <a:lnTo>
                      <a:pt x="59" y="13"/>
                    </a:lnTo>
                    <a:lnTo>
                      <a:pt x="61" y="19"/>
                    </a:lnTo>
                    <a:lnTo>
                      <a:pt x="63" y="25"/>
                    </a:lnTo>
                    <a:lnTo>
                      <a:pt x="63" y="31"/>
                    </a:lnTo>
                    <a:lnTo>
                      <a:pt x="63" y="37"/>
                    </a:lnTo>
                    <a:lnTo>
                      <a:pt x="61" y="43"/>
                    </a:lnTo>
                    <a:lnTo>
                      <a:pt x="59" y="49"/>
                    </a:lnTo>
                    <a:lnTo>
                      <a:pt x="56" y="55"/>
                    </a:lnTo>
                    <a:lnTo>
                      <a:pt x="50" y="59"/>
                    </a:lnTo>
                    <a:lnTo>
                      <a:pt x="44" y="61"/>
                    </a:lnTo>
                    <a:lnTo>
                      <a:pt x="38"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7"/>
                    </a:lnTo>
                    <a:lnTo>
                      <a:pt x="14" y="5"/>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3" name="Freeform 206"/>
              <p:cNvSpPr>
                <a:spLocks/>
              </p:cNvSpPr>
              <p:nvPr/>
            </p:nvSpPr>
            <p:spPr bwMode="auto">
              <a:xfrm>
                <a:off x="3419" y="1492"/>
                <a:ext cx="65" cy="65"/>
              </a:xfrm>
              <a:custGeom>
                <a:avLst/>
                <a:gdLst>
                  <a:gd name="T0" fmla="*/ 32 w 65"/>
                  <a:gd name="T1" fmla="*/ 65 h 65"/>
                  <a:gd name="T2" fmla="*/ 26 w 65"/>
                  <a:gd name="T3" fmla="*/ 65 h 65"/>
                  <a:gd name="T4" fmla="*/ 20 w 65"/>
                  <a:gd name="T5" fmla="*/ 63 h 65"/>
                  <a:gd name="T6" fmla="*/ 14 w 65"/>
                  <a:gd name="T7" fmla="*/ 59 h 65"/>
                  <a:gd name="T8" fmla="*/ 10 w 65"/>
                  <a:gd name="T9" fmla="*/ 55 h 65"/>
                  <a:gd name="T10" fmla="*/ 6 w 65"/>
                  <a:gd name="T11" fmla="*/ 52 h 65"/>
                  <a:gd name="T12" fmla="*/ 2 w 65"/>
                  <a:gd name="T13" fmla="*/ 46 h 65"/>
                  <a:gd name="T14" fmla="*/ 2 w 65"/>
                  <a:gd name="T15" fmla="*/ 40 h 65"/>
                  <a:gd name="T16" fmla="*/ 0 w 65"/>
                  <a:gd name="T17" fmla="*/ 34 h 65"/>
                  <a:gd name="T18" fmla="*/ 2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2 w 65"/>
                  <a:gd name="T33" fmla="*/ 0 h 65"/>
                  <a:gd name="T34" fmla="*/ 40 w 65"/>
                  <a:gd name="T35" fmla="*/ 2 h 65"/>
                  <a:gd name="T36" fmla="*/ 46 w 65"/>
                  <a:gd name="T37" fmla="*/ 4 h 65"/>
                  <a:gd name="T38" fmla="*/ 52 w 65"/>
                  <a:gd name="T39" fmla="*/ 6 h 65"/>
                  <a:gd name="T40" fmla="*/ 56 w 65"/>
                  <a:gd name="T41" fmla="*/ 10 h 65"/>
                  <a:gd name="T42" fmla="*/ 60 w 65"/>
                  <a:gd name="T43" fmla="*/ 16 h 65"/>
                  <a:gd name="T44" fmla="*/ 63 w 65"/>
                  <a:gd name="T45" fmla="*/ 20 h 65"/>
                  <a:gd name="T46" fmla="*/ 63 w 65"/>
                  <a:gd name="T47" fmla="*/ 26 h 65"/>
                  <a:gd name="T48" fmla="*/ 65 w 65"/>
                  <a:gd name="T49" fmla="*/ 34 h 65"/>
                  <a:gd name="T50" fmla="*/ 63 w 65"/>
                  <a:gd name="T51" fmla="*/ 40 h 65"/>
                  <a:gd name="T52" fmla="*/ 63 w 65"/>
                  <a:gd name="T53" fmla="*/ 46 h 65"/>
                  <a:gd name="T54" fmla="*/ 60 w 65"/>
                  <a:gd name="T55" fmla="*/ 52 h 65"/>
                  <a:gd name="T56" fmla="*/ 56 w 65"/>
                  <a:gd name="T57" fmla="*/ 55 h 65"/>
                  <a:gd name="T58" fmla="*/ 52 w 65"/>
                  <a:gd name="T59" fmla="*/ 59 h 65"/>
                  <a:gd name="T60" fmla="*/ 46 w 65"/>
                  <a:gd name="T61" fmla="*/ 63 h 65"/>
                  <a:gd name="T62" fmla="*/ 40 w 65"/>
                  <a:gd name="T63" fmla="*/ 65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5"/>
                    </a:lnTo>
                    <a:lnTo>
                      <a:pt x="20" y="63"/>
                    </a:lnTo>
                    <a:lnTo>
                      <a:pt x="14" y="59"/>
                    </a:lnTo>
                    <a:lnTo>
                      <a:pt x="10" y="55"/>
                    </a:lnTo>
                    <a:lnTo>
                      <a:pt x="6" y="52"/>
                    </a:lnTo>
                    <a:lnTo>
                      <a:pt x="2" y="46"/>
                    </a:lnTo>
                    <a:lnTo>
                      <a:pt x="2" y="40"/>
                    </a:lnTo>
                    <a:lnTo>
                      <a:pt x="0" y="34"/>
                    </a:lnTo>
                    <a:lnTo>
                      <a:pt x="2" y="26"/>
                    </a:lnTo>
                    <a:lnTo>
                      <a:pt x="2" y="20"/>
                    </a:lnTo>
                    <a:lnTo>
                      <a:pt x="6" y="16"/>
                    </a:lnTo>
                    <a:lnTo>
                      <a:pt x="10" y="10"/>
                    </a:lnTo>
                    <a:lnTo>
                      <a:pt x="14" y="6"/>
                    </a:lnTo>
                    <a:lnTo>
                      <a:pt x="20" y="4"/>
                    </a:lnTo>
                    <a:lnTo>
                      <a:pt x="26" y="2"/>
                    </a:lnTo>
                    <a:lnTo>
                      <a:pt x="32" y="0"/>
                    </a:lnTo>
                    <a:lnTo>
                      <a:pt x="40" y="2"/>
                    </a:lnTo>
                    <a:lnTo>
                      <a:pt x="46" y="4"/>
                    </a:lnTo>
                    <a:lnTo>
                      <a:pt x="52" y="6"/>
                    </a:lnTo>
                    <a:lnTo>
                      <a:pt x="56" y="10"/>
                    </a:lnTo>
                    <a:lnTo>
                      <a:pt x="60" y="16"/>
                    </a:lnTo>
                    <a:lnTo>
                      <a:pt x="63" y="20"/>
                    </a:lnTo>
                    <a:lnTo>
                      <a:pt x="63" y="26"/>
                    </a:lnTo>
                    <a:lnTo>
                      <a:pt x="65" y="34"/>
                    </a:lnTo>
                    <a:lnTo>
                      <a:pt x="63" y="40"/>
                    </a:lnTo>
                    <a:lnTo>
                      <a:pt x="63" y="46"/>
                    </a:lnTo>
                    <a:lnTo>
                      <a:pt x="60" y="52"/>
                    </a:lnTo>
                    <a:lnTo>
                      <a:pt x="56" y="55"/>
                    </a:lnTo>
                    <a:lnTo>
                      <a:pt x="52" y="59"/>
                    </a:lnTo>
                    <a:lnTo>
                      <a:pt x="46" y="63"/>
                    </a:lnTo>
                    <a:lnTo>
                      <a:pt x="40"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4" name="Freeform 207"/>
              <p:cNvSpPr>
                <a:spLocks/>
              </p:cNvSpPr>
              <p:nvPr/>
            </p:nvSpPr>
            <p:spPr bwMode="auto">
              <a:xfrm>
                <a:off x="3419" y="1492"/>
                <a:ext cx="65" cy="65"/>
              </a:xfrm>
              <a:custGeom>
                <a:avLst/>
                <a:gdLst>
                  <a:gd name="T0" fmla="*/ 32 w 65"/>
                  <a:gd name="T1" fmla="*/ 65 h 65"/>
                  <a:gd name="T2" fmla="*/ 32 w 65"/>
                  <a:gd name="T3" fmla="*/ 65 h 65"/>
                  <a:gd name="T4" fmla="*/ 26 w 65"/>
                  <a:gd name="T5" fmla="*/ 65 h 65"/>
                  <a:gd name="T6" fmla="*/ 20 w 65"/>
                  <a:gd name="T7" fmla="*/ 63 h 65"/>
                  <a:gd name="T8" fmla="*/ 14 w 65"/>
                  <a:gd name="T9" fmla="*/ 59 h 65"/>
                  <a:gd name="T10" fmla="*/ 10 w 65"/>
                  <a:gd name="T11" fmla="*/ 55 h 65"/>
                  <a:gd name="T12" fmla="*/ 6 w 65"/>
                  <a:gd name="T13" fmla="*/ 52 h 65"/>
                  <a:gd name="T14" fmla="*/ 2 w 65"/>
                  <a:gd name="T15" fmla="*/ 46 h 65"/>
                  <a:gd name="T16" fmla="*/ 2 w 65"/>
                  <a:gd name="T17" fmla="*/ 40 h 65"/>
                  <a:gd name="T18" fmla="*/ 0 w 65"/>
                  <a:gd name="T19" fmla="*/ 34 h 65"/>
                  <a:gd name="T20" fmla="*/ 2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2 w 65"/>
                  <a:gd name="T35" fmla="*/ 0 h 65"/>
                  <a:gd name="T36" fmla="*/ 40 w 65"/>
                  <a:gd name="T37" fmla="*/ 2 h 65"/>
                  <a:gd name="T38" fmla="*/ 46 w 65"/>
                  <a:gd name="T39" fmla="*/ 4 h 65"/>
                  <a:gd name="T40" fmla="*/ 52 w 65"/>
                  <a:gd name="T41" fmla="*/ 6 h 65"/>
                  <a:gd name="T42" fmla="*/ 56 w 65"/>
                  <a:gd name="T43" fmla="*/ 10 h 65"/>
                  <a:gd name="T44" fmla="*/ 60 w 65"/>
                  <a:gd name="T45" fmla="*/ 16 h 65"/>
                  <a:gd name="T46" fmla="*/ 63 w 65"/>
                  <a:gd name="T47" fmla="*/ 20 h 65"/>
                  <a:gd name="T48" fmla="*/ 63 w 65"/>
                  <a:gd name="T49" fmla="*/ 26 h 65"/>
                  <a:gd name="T50" fmla="*/ 65 w 65"/>
                  <a:gd name="T51" fmla="*/ 34 h 65"/>
                  <a:gd name="T52" fmla="*/ 63 w 65"/>
                  <a:gd name="T53" fmla="*/ 40 h 65"/>
                  <a:gd name="T54" fmla="*/ 63 w 65"/>
                  <a:gd name="T55" fmla="*/ 46 h 65"/>
                  <a:gd name="T56" fmla="*/ 60 w 65"/>
                  <a:gd name="T57" fmla="*/ 52 h 65"/>
                  <a:gd name="T58" fmla="*/ 56 w 65"/>
                  <a:gd name="T59" fmla="*/ 55 h 65"/>
                  <a:gd name="T60" fmla="*/ 52 w 65"/>
                  <a:gd name="T61" fmla="*/ 59 h 65"/>
                  <a:gd name="T62" fmla="*/ 46 w 65"/>
                  <a:gd name="T63" fmla="*/ 63 h 65"/>
                  <a:gd name="T64" fmla="*/ 40 w 65"/>
                  <a:gd name="T65" fmla="*/ 65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5"/>
                    </a:lnTo>
                    <a:lnTo>
                      <a:pt x="20" y="63"/>
                    </a:lnTo>
                    <a:lnTo>
                      <a:pt x="14" y="59"/>
                    </a:lnTo>
                    <a:lnTo>
                      <a:pt x="10" y="55"/>
                    </a:lnTo>
                    <a:lnTo>
                      <a:pt x="6" y="52"/>
                    </a:lnTo>
                    <a:lnTo>
                      <a:pt x="2" y="46"/>
                    </a:lnTo>
                    <a:lnTo>
                      <a:pt x="2" y="40"/>
                    </a:lnTo>
                    <a:lnTo>
                      <a:pt x="0" y="34"/>
                    </a:lnTo>
                    <a:lnTo>
                      <a:pt x="2" y="26"/>
                    </a:lnTo>
                    <a:lnTo>
                      <a:pt x="2" y="20"/>
                    </a:lnTo>
                    <a:lnTo>
                      <a:pt x="6" y="16"/>
                    </a:lnTo>
                    <a:lnTo>
                      <a:pt x="10" y="10"/>
                    </a:lnTo>
                    <a:lnTo>
                      <a:pt x="14" y="6"/>
                    </a:lnTo>
                    <a:lnTo>
                      <a:pt x="20" y="4"/>
                    </a:lnTo>
                    <a:lnTo>
                      <a:pt x="26" y="2"/>
                    </a:lnTo>
                    <a:lnTo>
                      <a:pt x="32" y="0"/>
                    </a:lnTo>
                    <a:lnTo>
                      <a:pt x="40" y="2"/>
                    </a:lnTo>
                    <a:lnTo>
                      <a:pt x="46" y="4"/>
                    </a:lnTo>
                    <a:lnTo>
                      <a:pt x="52" y="6"/>
                    </a:lnTo>
                    <a:lnTo>
                      <a:pt x="56" y="10"/>
                    </a:lnTo>
                    <a:lnTo>
                      <a:pt x="60" y="16"/>
                    </a:lnTo>
                    <a:lnTo>
                      <a:pt x="63" y="20"/>
                    </a:lnTo>
                    <a:lnTo>
                      <a:pt x="63" y="26"/>
                    </a:lnTo>
                    <a:lnTo>
                      <a:pt x="65" y="34"/>
                    </a:lnTo>
                    <a:lnTo>
                      <a:pt x="63" y="40"/>
                    </a:lnTo>
                    <a:lnTo>
                      <a:pt x="63" y="46"/>
                    </a:lnTo>
                    <a:lnTo>
                      <a:pt x="60" y="52"/>
                    </a:lnTo>
                    <a:lnTo>
                      <a:pt x="56" y="55"/>
                    </a:lnTo>
                    <a:lnTo>
                      <a:pt x="52" y="59"/>
                    </a:lnTo>
                    <a:lnTo>
                      <a:pt x="46" y="63"/>
                    </a:lnTo>
                    <a:lnTo>
                      <a:pt x="40"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5" name="Freeform 208"/>
              <p:cNvSpPr>
                <a:spLocks/>
              </p:cNvSpPr>
              <p:nvPr/>
            </p:nvSpPr>
            <p:spPr bwMode="auto">
              <a:xfrm>
                <a:off x="3500" y="1540"/>
                <a:ext cx="63" cy="65"/>
              </a:xfrm>
              <a:custGeom>
                <a:avLst/>
                <a:gdLst>
                  <a:gd name="T0" fmla="*/ 32 w 63"/>
                  <a:gd name="T1" fmla="*/ 0 h 65"/>
                  <a:gd name="T2" fmla="*/ 38 w 63"/>
                  <a:gd name="T3" fmla="*/ 0 h 65"/>
                  <a:gd name="T4" fmla="*/ 43 w 63"/>
                  <a:gd name="T5" fmla="*/ 2 h 65"/>
                  <a:gd name="T6" fmla="*/ 49 w 63"/>
                  <a:gd name="T7" fmla="*/ 5 h 65"/>
                  <a:gd name="T8" fmla="*/ 53 w 63"/>
                  <a:gd name="T9" fmla="*/ 9 h 65"/>
                  <a:gd name="T10" fmla="*/ 57 w 63"/>
                  <a:gd name="T11" fmla="*/ 13 h 65"/>
                  <a:gd name="T12" fmla="*/ 61 w 63"/>
                  <a:gd name="T13" fmla="*/ 19 h 65"/>
                  <a:gd name="T14" fmla="*/ 63 w 63"/>
                  <a:gd name="T15" fmla="*/ 25 h 65"/>
                  <a:gd name="T16" fmla="*/ 63 w 63"/>
                  <a:gd name="T17" fmla="*/ 31 h 65"/>
                  <a:gd name="T18" fmla="*/ 63 w 63"/>
                  <a:gd name="T19" fmla="*/ 39 h 65"/>
                  <a:gd name="T20" fmla="*/ 61 w 63"/>
                  <a:gd name="T21" fmla="*/ 45 h 65"/>
                  <a:gd name="T22" fmla="*/ 57 w 63"/>
                  <a:gd name="T23" fmla="*/ 51 h 65"/>
                  <a:gd name="T24" fmla="*/ 53 w 63"/>
                  <a:gd name="T25" fmla="*/ 55 h 65"/>
                  <a:gd name="T26" fmla="*/ 49 w 63"/>
                  <a:gd name="T27" fmla="*/ 59 h 65"/>
                  <a:gd name="T28" fmla="*/ 43 w 63"/>
                  <a:gd name="T29" fmla="*/ 61 h 65"/>
                  <a:gd name="T30" fmla="*/ 38 w 63"/>
                  <a:gd name="T31" fmla="*/ 63 h 65"/>
                  <a:gd name="T32" fmla="*/ 32 w 63"/>
                  <a:gd name="T33" fmla="*/ 65 h 65"/>
                  <a:gd name="T34" fmla="*/ 24 w 63"/>
                  <a:gd name="T35" fmla="*/ 63 h 65"/>
                  <a:gd name="T36" fmla="*/ 20 w 63"/>
                  <a:gd name="T37" fmla="*/ 61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1 h 65"/>
                  <a:gd name="T50" fmla="*/ 0 w 63"/>
                  <a:gd name="T51" fmla="*/ 25 h 65"/>
                  <a:gd name="T52" fmla="*/ 2 w 63"/>
                  <a:gd name="T53" fmla="*/ 19 h 65"/>
                  <a:gd name="T54" fmla="*/ 4 w 63"/>
                  <a:gd name="T55" fmla="*/ 13 h 65"/>
                  <a:gd name="T56" fmla="*/ 8 w 63"/>
                  <a:gd name="T57" fmla="*/ 9 h 65"/>
                  <a:gd name="T58" fmla="*/ 14 w 63"/>
                  <a:gd name="T59" fmla="*/ 5 h 65"/>
                  <a:gd name="T60" fmla="*/ 20 w 63"/>
                  <a:gd name="T61" fmla="*/ 2 h 65"/>
                  <a:gd name="T62" fmla="*/ 24 w 63"/>
                  <a:gd name="T63" fmla="*/ 0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8" y="63"/>
                    </a:lnTo>
                    <a:lnTo>
                      <a:pt x="32" y="65"/>
                    </a:lnTo>
                    <a:lnTo>
                      <a:pt x="24" y="63"/>
                    </a:lnTo>
                    <a:lnTo>
                      <a:pt x="20" y="61"/>
                    </a:lnTo>
                    <a:lnTo>
                      <a:pt x="14" y="59"/>
                    </a:lnTo>
                    <a:lnTo>
                      <a:pt x="8" y="55"/>
                    </a:lnTo>
                    <a:lnTo>
                      <a:pt x="4" y="51"/>
                    </a:lnTo>
                    <a:lnTo>
                      <a:pt x="2" y="45"/>
                    </a:lnTo>
                    <a:lnTo>
                      <a:pt x="0" y="39"/>
                    </a:lnTo>
                    <a:lnTo>
                      <a:pt x="0" y="31"/>
                    </a:lnTo>
                    <a:lnTo>
                      <a:pt x="0" y="25"/>
                    </a:lnTo>
                    <a:lnTo>
                      <a:pt x="2" y="19"/>
                    </a:lnTo>
                    <a:lnTo>
                      <a:pt x="4" y="13"/>
                    </a:lnTo>
                    <a:lnTo>
                      <a:pt x="8" y="9"/>
                    </a:lnTo>
                    <a:lnTo>
                      <a:pt x="14" y="5"/>
                    </a:lnTo>
                    <a:lnTo>
                      <a:pt x="20" y="2"/>
                    </a:lnTo>
                    <a:lnTo>
                      <a:pt x="24"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6" name="Freeform 209"/>
              <p:cNvSpPr>
                <a:spLocks/>
              </p:cNvSpPr>
              <p:nvPr/>
            </p:nvSpPr>
            <p:spPr bwMode="auto">
              <a:xfrm>
                <a:off x="3500" y="1540"/>
                <a:ext cx="63" cy="65"/>
              </a:xfrm>
              <a:custGeom>
                <a:avLst/>
                <a:gdLst>
                  <a:gd name="T0" fmla="*/ 32 w 63"/>
                  <a:gd name="T1" fmla="*/ 0 h 65"/>
                  <a:gd name="T2" fmla="*/ 32 w 63"/>
                  <a:gd name="T3" fmla="*/ 0 h 65"/>
                  <a:gd name="T4" fmla="*/ 38 w 63"/>
                  <a:gd name="T5" fmla="*/ 0 h 65"/>
                  <a:gd name="T6" fmla="*/ 43 w 63"/>
                  <a:gd name="T7" fmla="*/ 2 h 65"/>
                  <a:gd name="T8" fmla="*/ 49 w 63"/>
                  <a:gd name="T9" fmla="*/ 5 h 65"/>
                  <a:gd name="T10" fmla="*/ 53 w 63"/>
                  <a:gd name="T11" fmla="*/ 9 h 65"/>
                  <a:gd name="T12" fmla="*/ 57 w 63"/>
                  <a:gd name="T13" fmla="*/ 13 h 65"/>
                  <a:gd name="T14" fmla="*/ 61 w 63"/>
                  <a:gd name="T15" fmla="*/ 19 h 65"/>
                  <a:gd name="T16" fmla="*/ 63 w 63"/>
                  <a:gd name="T17" fmla="*/ 25 h 65"/>
                  <a:gd name="T18" fmla="*/ 63 w 63"/>
                  <a:gd name="T19" fmla="*/ 31 h 65"/>
                  <a:gd name="T20" fmla="*/ 63 w 63"/>
                  <a:gd name="T21" fmla="*/ 39 h 65"/>
                  <a:gd name="T22" fmla="*/ 61 w 63"/>
                  <a:gd name="T23" fmla="*/ 45 h 65"/>
                  <a:gd name="T24" fmla="*/ 57 w 63"/>
                  <a:gd name="T25" fmla="*/ 51 h 65"/>
                  <a:gd name="T26" fmla="*/ 53 w 63"/>
                  <a:gd name="T27" fmla="*/ 55 h 65"/>
                  <a:gd name="T28" fmla="*/ 49 w 63"/>
                  <a:gd name="T29" fmla="*/ 59 h 65"/>
                  <a:gd name="T30" fmla="*/ 43 w 63"/>
                  <a:gd name="T31" fmla="*/ 61 h 65"/>
                  <a:gd name="T32" fmla="*/ 38 w 63"/>
                  <a:gd name="T33" fmla="*/ 63 h 65"/>
                  <a:gd name="T34" fmla="*/ 32 w 63"/>
                  <a:gd name="T35" fmla="*/ 65 h 65"/>
                  <a:gd name="T36" fmla="*/ 24 w 63"/>
                  <a:gd name="T37" fmla="*/ 63 h 65"/>
                  <a:gd name="T38" fmla="*/ 20 w 63"/>
                  <a:gd name="T39" fmla="*/ 61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1 h 65"/>
                  <a:gd name="T52" fmla="*/ 0 w 63"/>
                  <a:gd name="T53" fmla="*/ 25 h 65"/>
                  <a:gd name="T54" fmla="*/ 2 w 63"/>
                  <a:gd name="T55" fmla="*/ 19 h 65"/>
                  <a:gd name="T56" fmla="*/ 4 w 63"/>
                  <a:gd name="T57" fmla="*/ 13 h 65"/>
                  <a:gd name="T58" fmla="*/ 8 w 63"/>
                  <a:gd name="T59" fmla="*/ 9 h 65"/>
                  <a:gd name="T60" fmla="*/ 14 w 63"/>
                  <a:gd name="T61" fmla="*/ 5 h 65"/>
                  <a:gd name="T62" fmla="*/ 20 w 63"/>
                  <a:gd name="T63" fmla="*/ 2 h 65"/>
                  <a:gd name="T64" fmla="*/ 24 w 63"/>
                  <a:gd name="T65" fmla="*/ 0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8" y="63"/>
                    </a:lnTo>
                    <a:lnTo>
                      <a:pt x="32" y="65"/>
                    </a:lnTo>
                    <a:lnTo>
                      <a:pt x="24" y="63"/>
                    </a:lnTo>
                    <a:lnTo>
                      <a:pt x="20" y="61"/>
                    </a:lnTo>
                    <a:lnTo>
                      <a:pt x="14" y="59"/>
                    </a:lnTo>
                    <a:lnTo>
                      <a:pt x="8" y="55"/>
                    </a:lnTo>
                    <a:lnTo>
                      <a:pt x="4" y="51"/>
                    </a:lnTo>
                    <a:lnTo>
                      <a:pt x="2" y="45"/>
                    </a:lnTo>
                    <a:lnTo>
                      <a:pt x="0" y="39"/>
                    </a:lnTo>
                    <a:lnTo>
                      <a:pt x="0" y="31"/>
                    </a:lnTo>
                    <a:lnTo>
                      <a:pt x="0" y="25"/>
                    </a:lnTo>
                    <a:lnTo>
                      <a:pt x="2" y="19"/>
                    </a:lnTo>
                    <a:lnTo>
                      <a:pt x="4" y="13"/>
                    </a:lnTo>
                    <a:lnTo>
                      <a:pt x="8" y="9"/>
                    </a:lnTo>
                    <a:lnTo>
                      <a:pt x="14" y="5"/>
                    </a:lnTo>
                    <a:lnTo>
                      <a:pt x="20" y="2"/>
                    </a:lnTo>
                    <a:lnTo>
                      <a:pt x="24"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7" name="Freeform 210"/>
              <p:cNvSpPr>
                <a:spLocks/>
              </p:cNvSpPr>
              <p:nvPr/>
            </p:nvSpPr>
            <p:spPr bwMode="auto">
              <a:xfrm>
                <a:off x="3498" y="1565"/>
                <a:ext cx="65" cy="65"/>
              </a:xfrm>
              <a:custGeom>
                <a:avLst/>
                <a:gdLst>
                  <a:gd name="T0" fmla="*/ 34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2 w 65"/>
                  <a:gd name="T15" fmla="*/ 40 h 65"/>
                  <a:gd name="T16" fmla="*/ 0 w 65"/>
                  <a:gd name="T17" fmla="*/ 34 h 65"/>
                  <a:gd name="T18" fmla="*/ 2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4 w 65"/>
                  <a:gd name="T33" fmla="*/ 0 h 65"/>
                  <a:gd name="T34" fmla="*/ 40 w 65"/>
                  <a:gd name="T35" fmla="*/ 2 h 65"/>
                  <a:gd name="T36" fmla="*/ 45 w 65"/>
                  <a:gd name="T37" fmla="*/ 4 h 65"/>
                  <a:gd name="T38" fmla="*/ 51 w 65"/>
                  <a:gd name="T39" fmla="*/ 6 h 65"/>
                  <a:gd name="T40" fmla="*/ 55 w 65"/>
                  <a:gd name="T41" fmla="*/ 10 h 65"/>
                  <a:gd name="T42" fmla="*/ 59 w 65"/>
                  <a:gd name="T43" fmla="*/ 16 h 65"/>
                  <a:gd name="T44" fmla="*/ 63 w 65"/>
                  <a:gd name="T45" fmla="*/ 20 h 65"/>
                  <a:gd name="T46" fmla="*/ 63 w 65"/>
                  <a:gd name="T47" fmla="*/ 26 h 65"/>
                  <a:gd name="T48" fmla="*/ 65 w 65"/>
                  <a:gd name="T49" fmla="*/ 34 h 65"/>
                  <a:gd name="T50" fmla="*/ 63 w 65"/>
                  <a:gd name="T51" fmla="*/ 40 h 65"/>
                  <a:gd name="T52" fmla="*/ 63 w 65"/>
                  <a:gd name="T53" fmla="*/ 45 h 65"/>
                  <a:gd name="T54" fmla="*/ 59 w 65"/>
                  <a:gd name="T55" fmla="*/ 51 h 65"/>
                  <a:gd name="T56" fmla="*/ 55 w 65"/>
                  <a:gd name="T57" fmla="*/ 55 h 65"/>
                  <a:gd name="T58" fmla="*/ 51 w 65"/>
                  <a:gd name="T59" fmla="*/ 59 h 65"/>
                  <a:gd name="T60" fmla="*/ 45 w 65"/>
                  <a:gd name="T61" fmla="*/ 63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3"/>
                    </a:lnTo>
                    <a:lnTo>
                      <a:pt x="14" y="59"/>
                    </a:lnTo>
                    <a:lnTo>
                      <a:pt x="10" y="55"/>
                    </a:lnTo>
                    <a:lnTo>
                      <a:pt x="6" y="51"/>
                    </a:lnTo>
                    <a:lnTo>
                      <a:pt x="2" y="45"/>
                    </a:lnTo>
                    <a:lnTo>
                      <a:pt x="2" y="40"/>
                    </a:lnTo>
                    <a:lnTo>
                      <a:pt x="0" y="34"/>
                    </a:lnTo>
                    <a:lnTo>
                      <a:pt x="2" y="26"/>
                    </a:lnTo>
                    <a:lnTo>
                      <a:pt x="2" y="20"/>
                    </a:lnTo>
                    <a:lnTo>
                      <a:pt x="6" y="16"/>
                    </a:lnTo>
                    <a:lnTo>
                      <a:pt x="10" y="10"/>
                    </a:lnTo>
                    <a:lnTo>
                      <a:pt x="14" y="6"/>
                    </a:lnTo>
                    <a:lnTo>
                      <a:pt x="20" y="4"/>
                    </a:lnTo>
                    <a:lnTo>
                      <a:pt x="26" y="2"/>
                    </a:lnTo>
                    <a:lnTo>
                      <a:pt x="34" y="0"/>
                    </a:lnTo>
                    <a:lnTo>
                      <a:pt x="40"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40" y="65"/>
                    </a:lnTo>
                    <a:lnTo>
                      <a:pt x="34"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28" name="Freeform 211"/>
              <p:cNvSpPr>
                <a:spLocks/>
              </p:cNvSpPr>
              <p:nvPr/>
            </p:nvSpPr>
            <p:spPr bwMode="auto">
              <a:xfrm>
                <a:off x="3498" y="1565"/>
                <a:ext cx="65" cy="65"/>
              </a:xfrm>
              <a:custGeom>
                <a:avLst/>
                <a:gdLst>
                  <a:gd name="T0" fmla="*/ 34 w 65"/>
                  <a:gd name="T1" fmla="*/ 65 h 65"/>
                  <a:gd name="T2" fmla="*/ 34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2 w 65"/>
                  <a:gd name="T17" fmla="*/ 40 h 65"/>
                  <a:gd name="T18" fmla="*/ 0 w 65"/>
                  <a:gd name="T19" fmla="*/ 34 h 65"/>
                  <a:gd name="T20" fmla="*/ 2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4 w 65"/>
                  <a:gd name="T35" fmla="*/ 0 h 65"/>
                  <a:gd name="T36" fmla="*/ 40 w 65"/>
                  <a:gd name="T37" fmla="*/ 2 h 65"/>
                  <a:gd name="T38" fmla="*/ 45 w 65"/>
                  <a:gd name="T39" fmla="*/ 4 h 65"/>
                  <a:gd name="T40" fmla="*/ 51 w 65"/>
                  <a:gd name="T41" fmla="*/ 6 h 65"/>
                  <a:gd name="T42" fmla="*/ 55 w 65"/>
                  <a:gd name="T43" fmla="*/ 10 h 65"/>
                  <a:gd name="T44" fmla="*/ 59 w 65"/>
                  <a:gd name="T45" fmla="*/ 16 h 65"/>
                  <a:gd name="T46" fmla="*/ 63 w 65"/>
                  <a:gd name="T47" fmla="*/ 20 h 65"/>
                  <a:gd name="T48" fmla="*/ 63 w 65"/>
                  <a:gd name="T49" fmla="*/ 26 h 65"/>
                  <a:gd name="T50" fmla="*/ 65 w 65"/>
                  <a:gd name="T51" fmla="*/ 34 h 65"/>
                  <a:gd name="T52" fmla="*/ 63 w 65"/>
                  <a:gd name="T53" fmla="*/ 40 h 65"/>
                  <a:gd name="T54" fmla="*/ 63 w 65"/>
                  <a:gd name="T55" fmla="*/ 45 h 65"/>
                  <a:gd name="T56" fmla="*/ 59 w 65"/>
                  <a:gd name="T57" fmla="*/ 51 h 65"/>
                  <a:gd name="T58" fmla="*/ 55 w 65"/>
                  <a:gd name="T59" fmla="*/ 55 h 65"/>
                  <a:gd name="T60" fmla="*/ 51 w 65"/>
                  <a:gd name="T61" fmla="*/ 59 h 65"/>
                  <a:gd name="T62" fmla="*/ 45 w 65"/>
                  <a:gd name="T63" fmla="*/ 63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3"/>
                    </a:lnTo>
                    <a:lnTo>
                      <a:pt x="14" y="59"/>
                    </a:lnTo>
                    <a:lnTo>
                      <a:pt x="10" y="55"/>
                    </a:lnTo>
                    <a:lnTo>
                      <a:pt x="6" y="51"/>
                    </a:lnTo>
                    <a:lnTo>
                      <a:pt x="2" y="45"/>
                    </a:lnTo>
                    <a:lnTo>
                      <a:pt x="2" y="40"/>
                    </a:lnTo>
                    <a:lnTo>
                      <a:pt x="0" y="34"/>
                    </a:lnTo>
                    <a:lnTo>
                      <a:pt x="2" y="26"/>
                    </a:lnTo>
                    <a:lnTo>
                      <a:pt x="2" y="20"/>
                    </a:lnTo>
                    <a:lnTo>
                      <a:pt x="6" y="16"/>
                    </a:lnTo>
                    <a:lnTo>
                      <a:pt x="10" y="10"/>
                    </a:lnTo>
                    <a:lnTo>
                      <a:pt x="14" y="6"/>
                    </a:lnTo>
                    <a:lnTo>
                      <a:pt x="20" y="4"/>
                    </a:lnTo>
                    <a:lnTo>
                      <a:pt x="26" y="2"/>
                    </a:lnTo>
                    <a:lnTo>
                      <a:pt x="34" y="0"/>
                    </a:lnTo>
                    <a:lnTo>
                      <a:pt x="40"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29" name="Freeform 212"/>
              <p:cNvSpPr>
                <a:spLocks/>
              </p:cNvSpPr>
              <p:nvPr/>
            </p:nvSpPr>
            <p:spPr bwMode="auto">
              <a:xfrm>
                <a:off x="3469" y="1510"/>
                <a:ext cx="63" cy="63"/>
              </a:xfrm>
              <a:custGeom>
                <a:avLst/>
                <a:gdLst>
                  <a:gd name="T0" fmla="*/ 31 w 63"/>
                  <a:gd name="T1" fmla="*/ 0 h 63"/>
                  <a:gd name="T2" fmla="*/ 37 w 63"/>
                  <a:gd name="T3" fmla="*/ 0 h 63"/>
                  <a:gd name="T4" fmla="*/ 43 w 63"/>
                  <a:gd name="T5" fmla="*/ 2 h 63"/>
                  <a:gd name="T6" fmla="*/ 49 w 63"/>
                  <a:gd name="T7" fmla="*/ 6 h 63"/>
                  <a:gd name="T8" fmla="*/ 53 w 63"/>
                  <a:gd name="T9" fmla="*/ 10 h 63"/>
                  <a:gd name="T10" fmla="*/ 57 w 63"/>
                  <a:gd name="T11" fmla="*/ 14 h 63"/>
                  <a:gd name="T12" fmla="*/ 61 w 63"/>
                  <a:gd name="T13" fmla="*/ 20 h 63"/>
                  <a:gd name="T14" fmla="*/ 63 w 63"/>
                  <a:gd name="T15" fmla="*/ 26 h 63"/>
                  <a:gd name="T16" fmla="*/ 63 w 63"/>
                  <a:gd name="T17" fmla="*/ 32 h 63"/>
                  <a:gd name="T18" fmla="*/ 63 w 63"/>
                  <a:gd name="T19" fmla="*/ 39 h 63"/>
                  <a:gd name="T20" fmla="*/ 61 w 63"/>
                  <a:gd name="T21" fmla="*/ 43 h 63"/>
                  <a:gd name="T22" fmla="*/ 57 w 63"/>
                  <a:gd name="T23" fmla="*/ 49 h 63"/>
                  <a:gd name="T24" fmla="*/ 53 w 63"/>
                  <a:gd name="T25" fmla="*/ 55 h 63"/>
                  <a:gd name="T26" fmla="*/ 49 w 63"/>
                  <a:gd name="T27" fmla="*/ 59 h 63"/>
                  <a:gd name="T28" fmla="*/ 43 w 63"/>
                  <a:gd name="T29" fmla="*/ 61 h 63"/>
                  <a:gd name="T30" fmla="*/ 37 w 63"/>
                  <a:gd name="T31" fmla="*/ 63 h 63"/>
                  <a:gd name="T32" fmla="*/ 31 w 63"/>
                  <a:gd name="T33" fmla="*/ 63 h 63"/>
                  <a:gd name="T34" fmla="*/ 23 w 63"/>
                  <a:gd name="T35" fmla="*/ 63 h 63"/>
                  <a:gd name="T36" fmla="*/ 19 w 63"/>
                  <a:gd name="T37" fmla="*/ 61 h 63"/>
                  <a:gd name="T38" fmla="*/ 13 w 63"/>
                  <a:gd name="T39" fmla="*/ 59 h 63"/>
                  <a:gd name="T40" fmla="*/ 8 w 63"/>
                  <a:gd name="T41" fmla="*/ 55 h 63"/>
                  <a:gd name="T42" fmla="*/ 4 w 63"/>
                  <a:gd name="T43" fmla="*/ 49 h 63"/>
                  <a:gd name="T44" fmla="*/ 2 w 63"/>
                  <a:gd name="T45" fmla="*/ 43 h 63"/>
                  <a:gd name="T46" fmla="*/ 0 w 63"/>
                  <a:gd name="T47" fmla="*/ 39 h 63"/>
                  <a:gd name="T48" fmla="*/ 0 w 63"/>
                  <a:gd name="T49" fmla="*/ 32 h 63"/>
                  <a:gd name="T50" fmla="*/ 0 w 63"/>
                  <a:gd name="T51" fmla="*/ 26 h 63"/>
                  <a:gd name="T52" fmla="*/ 2 w 63"/>
                  <a:gd name="T53" fmla="*/ 20 h 63"/>
                  <a:gd name="T54" fmla="*/ 4 w 63"/>
                  <a:gd name="T55" fmla="*/ 14 h 63"/>
                  <a:gd name="T56" fmla="*/ 8 w 63"/>
                  <a:gd name="T57" fmla="*/ 10 h 63"/>
                  <a:gd name="T58" fmla="*/ 13 w 63"/>
                  <a:gd name="T59" fmla="*/ 6 h 63"/>
                  <a:gd name="T60" fmla="*/ 19 w 63"/>
                  <a:gd name="T61" fmla="*/ 2 h 63"/>
                  <a:gd name="T62" fmla="*/ 23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3" y="61"/>
                    </a:lnTo>
                    <a:lnTo>
                      <a:pt x="37" y="63"/>
                    </a:lnTo>
                    <a:lnTo>
                      <a:pt x="31" y="63"/>
                    </a:lnTo>
                    <a:lnTo>
                      <a:pt x="23" y="63"/>
                    </a:lnTo>
                    <a:lnTo>
                      <a:pt x="19" y="61"/>
                    </a:lnTo>
                    <a:lnTo>
                      <a:pt x="13" y="59"/>
                    </a:lnTo>
                    <a:lnTo>
                      <a:pt x="8" y="55"/>
                    </a:lnTo>
                    <a:lnTo>
                      <a:pt x="4" y="49"/>
                    </a:lnTo>
                    <a:lnTo>
                      <a:pt x="2" y="43"/>
                    </a:lnTo>
                    <a:lnTo>
                      <a:pt x="0" y="39"/>
                    </a:lnTo>
                    <a:lnTo>
                      <a:pt x="0" y="32"/>
                    </a:lnTo>
                    <a:lnTo>
                      <a:pt x="0" y="26"/>
                    </a:lnTo>
                    <a:lnTo>
                      <a:pt x="2" y="20"/>
                    </a:lnTo>
                    <a:lnTo>
                      <a:pt x="4" y="14"/>
                    </a:lnTo>
                    <a:lnTo>
                      <a:pt x="8" y="10"/>
                    </a:lnTo>
                    <a:lnTo>
                      <a:pt x="13" y="6"/>
                    </a:lnTo>
                    <a:lnTo>
                      <a:pt x="19" y="2"/>
                    </a:lnTo>
                    <a:lnTo>
                      <a:pt x="23"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0" name="Freeform 213"/>
              <p:cNvSpPr>
                <a:spLocks/>
              </p:cNvSpPr>
              <p:nvPr/>
            </p:nvSpPr>
            <p:spPr bwMode="auto">
              <a:xfrm>
                <a:off x="3469" y="1510"/>
                <a:ext cx="63" cy="63"/>
              </a:xfrm>
              <a:custGeom>
                <a:avLst/>
                <a:gdLst>
                  <a:gd name="T0" fmla="*/ 31 w 63"/>
                  <a:gd name="T1" fmla="*/ 0 h 63"/>
                  <a:gd name="T2" fmla="*/ 31 w 63"/>
                  <a:gd name="T3" fmla="*/ 0 h 63"/>
                  <a:gd name="T4" fmla="*/ 37 w 63"/>
                  <a:gd name="T5" fmla="*/ 0 h 63"/>
                  <a:gd name="T6" fmla="*/ 43 w 63"/>
                  <a:gd name="T7" fmla="*/ 2 h 63"/>
                  <a:gd name="T8" fmla="*/ 49 w 63"/>
                  <a:gd name="T9" fmla="*/ 6 h 63"/>
                  <a:gd name="T10" fmla="*/ 53 w 63"/>
                  <a:gd name="T11" fmla="*/ 10 h 63"/>
                  <a:gd name="T12" fmla="*/ 57 w 63"/>
                  <a:gd name="T13" fmla="*/ 14 h 63"/>
                  <a:gd name="T14" fmla="*/ 61 w 63"/>
                  <a:gd name="T15" fmla="*/ 20 h 63"/>
                  <a:gd name="T16" fmla="*/ 63 w 63"/>
                  <a:gd name="T17" fmla="*/ 26 h 63"/>
                  <a:gd name="T18" fmla="*/ 63 w 63"/>
                  <a:gd name="T19" fmla="*/ 32 h 63"/>
                  <a:gd name="T20" fmla="*/ 63 w 63"/>
                  <a:gd name="T21" fmla="*/ 39 h 63"/>
                  <a:gd name="T22" fmla="*/ 61 w 63"/>
                  <a:gd name="T23" fmla="*/ 43 h 63"/>
                  <a:gd name="T24" fmla="*/ 57 w 63"/>
                  <a:gd name="T25" fmla="*/ 49 h 63"/>
                  <a:gd name="T26" fmla="*/ 53 w 63"/>
                  <a:gd name="T27" fmla="*/ 55 h 63"/>
                  <a:gd name="T28" fmla="*/ 49 w 63"/>
                  <a:gd name="T29" fmla="*/ 59 h 63"/>
                  <a:gd name="T30" fmla="*/ 43 w 63"/>
                  <a:gd name="T31" fmla="*/ 61 h 63"/>
                  <a:gd name="T32" fmla="*/ 37 w 63"/>
                  <a:gd name="T33" fmla="*/ 63 h 63"/>
                  <a:gd name="T34" fmla="*/ 31 w 63"/>
                  <a:gd name="T35" fmla="*/ 63 h 63"/>
                  <a:gd name="T36" fmla="*/ 23 w 63"/>
                  <a:gd name="T37" fmla="*/ 63 h 63"/>
                  <a:gd name="T38" fmla="*/ 19 w 63"/>
                  <a:gd name="T39" fmla="*/ 61 h 63"/>
                  <a:gd name="T40" fmla="*/ 13 w 63"/>
                  <a:gd name="T41" fmla="*/ 59 h 63"/>
                  <a:gd name="T42" fmla="*/ 8 w 63"/>
                  <a:gd name="T43" fmla="*/ 55 h 63"/>
                  <a:gd name="T44" fmla="*/ 4 w 63"/>
                  <a:gd name="T45" fmla="*/ 49 h 63"/>
                  <a:gd name="T46" fmla="*/ 2 w 63"/>
                  <a:gd name="T47" fmla="*/ 43 h 63"/>
                  <a:gd name="T48" fmla="*/ 0 w 63"/>
                  <a:gd name="T49" fmla="*/ 39 h 63"/>
                  <a:gd name="T50" fmla="*/ 0 w 63"/>
                  <a:gd name="T51" fmla="*/ 32 h 63"/>
                  <a:gd name="T52" fmla="*/ 0 w 63"/>
                  <a:gd name="T53" fmla="*/ 26 h 63"/>
                  <a:gd name="T54" fmla="*/ 2 w 63"/>
                  <a:gd name="T55" fmla="*/ 20 h 63"/>
                  <a:gd name="T56" fmla="*/ 4 w 63"/>
                  <a:gd name="T57" fmla="*/ 14 h 63"/>
                  <a:gd name="T58" fmla="*/ 8 w 63"/>
                  <a:gd name="T59" fmla="*/ 10 h 63"/>
                  <a:gd name="T60" fmla="*/ 13 w 63"/>
                  <a:gd name="T61" fmla="*/ 6 h 63"/>
                  <a:gd name="T62" fmla="*/ 19 w 63"/>
                  <a:gd name="T63" fmla="*/ 2 h 63"/>
                  <a:gd name="T64" fmla="*/ 23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6"/>
                    </a:lnTo>
                    <a:lnTo>
                      <a:pt x="53" y="10"/>
                    </a:lnTo>
                    <a:lnTo>
                      <a:pt x="57" y="14"/>
                    </a:lnTo>
                    <a:lnTo>
                      <a:pt x="61" y="20"/>
                    </a:lnTo>
                    <a:lnTo>
                      <a:pt x="63" y="26"/>
                    </a:lnTo>
                    <a:lnTo>
                      <a:pt x="63" y="32"/>
                    </a:lnTo>
                    <a:lnTo>
                      <a:pt x="63" y="39"/>
                    </a:lnTo>
                    <a:lnTo>
                      <a:pt x="61" y="43"/>
                    </a:lnTo>
                    <a:lnTo>
                      <a:pt x="57" y="49"/>
                    </a:lnTo>
                    <a:lnTo>
                      <a:pt x="53" y="55"/>
                    </a:lnTo>
                    <a:lnTo>
                      <a:pt x="49" y="59"/>
                    </a:lnTo>
                    <a:lnTo>
                      <a:pt x="43" y="61"/>
                    </a:lnTo>
                    <a:lnTo>
                      <a:pt x="37" y="63"/>
                    </a:lnTo>
                    <a:lnTo>
                      <a:pt x="31" y="63"/>
                    </a:lnTo>
                    <a:lnTo>
                      <a:pt x="23" y="63"/>
                    </a:lnTo>
                    <a:lnTo>
                      <a:pt x="19" y="61"/>
                    </a:lnTo>
                    <a:lnTo>
                      <a:pt x="13" y="59"/>
                    </a:lnTo>
                    <a:lnTo>
                      <a:pt x="8" y="55"/>
                    </a:lnTo>
                    <a:lnTo>
                      <a:pt x="4" y="49"/>
                    </a:lnTo>
                    <a:lnTo>
                      <a:pt x="2" y="43"/>
                    </a:lnTo>
                    <a:lnTo>
                      <a:pt x="0" y="39"/>
                    </a:lnTo>
                    <a:lnTo>
                      <a:pt x="0" y="32"/>
                    </a:lnTo>
                    <a:lnTo>
                      <a:pt x="0" y="26"/>
                    </a:lnTo>
                    <a:lnTo>
                      <a:pt x="2" y="20"/>
                    </a:lnTo>
                    <a:lnTo>
                      <a:pt x="4" y="14"/>
                    </a:lnTo>
                    <a:lnTo>
                      <a:pt x="8" y="10"/>
                    </a:lnTo>
                    <a:lnTo>
                      <a:pt x="13" y="6"/>
                    </a:lnTo>
                    <a:lnTo>
                      <a:pt x="19" y="2"/>
                    </a:lnTo>
                    <a:lnTo>
                      <a:pt x="23"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1" name="Freeform 214"/>
              <p:cNvSpPr>
                <a:spLocks/>
              </p:cNvSpPr>
              <p:nvPr/>
            </p:nvSpPr>
            <p:spPr bwMode="auto">
              <a:xfrm>
                <a:off x="3461" y="1610"/>
                <a:ext cx="63" cy="65"/>
              </a:xfrm>
              <a:custGeom>
                <a:avLst/>
                <a:gdLst>
                  <a:gd name="T0" fmla="*/ 31 w 63"/>
                  <a:gd name="T1" fmla="*/ 0 h 65"/>
                  <a:gd name="T2" fmla="*/ 37 w 63"/>
                  <a:gd name="T3" fmla="*/ 2 h 65"/>
                  <a:gd name="T4" fmla="*/ 43 w 63"/>
                  <a:gd name="T5" fmla="*/ 4 h 65"/>
                  <a:gd name="T6" fmla="*/ 49 w 63"/>
                  <a:gd name="T7" fmla="*/ 6 h 65"/>
                  <a:gd name="T8" fmla="*/ 53 w 63"/>
                  <a:gd name="T9" fmla="*/ 10 h 65"/>
                  <a:gd name="T10" fmla="*/ 59 w 63"/>
                  <a:gd name="T11" fmla="*/ 16 h 65"/>
                  <a:gd name="T12" fmla="*/ 61 w 63"/>
                  <a:gd name="T13" fmla="*/ 20 h 65"/>
                  <a:gd name="T14" fmla="*/ 63 w 63"/>
                  <a:gd name="T15" fmla="*/ 28 h 65"/>
                  <a:gd name="T16" fmla="*/ 63 w 63"/>
                  <a:gd name="T17" fmla="*/ 34 h 65"/>
                  <a:gd name="T18" fmla="*/ 63 w 63"/>
                  <a:gd name="T19" fmla="*/ 40 h 65"/>
                  <a:gd name="T20" fmla="*/ 61 w 63"/>
                  <a:gd name="T21" fmla="*/ 46 h 65"/>
                  <a:gd name="T22" fmla="*/ 59 w 63"/>
                  <a:gd name="T23" fmla="*/ 52 h 65"/>
                  <a:gd name="T24" fmla="*/ 53 w 63"/>
                  <a:gd name="T25" fmla="*/ 56 h 65"/>
                  <a:gd name="T26" fmla="*/ 49 w 63"/>
                  <a:gd name="T27" fmla="*/ 60 h 65"/>
                  <a:gd name="T28" fmla="*/ 43 w 63"/>
                  <a:gd name="T29" fmla="*/ 63 h 65"/>
                  <a:gd name="T30" fmla="*/ 37 w 63"/>
                  <a:gd name="T31" fmla="*/ 65 h 65"/>
                  <a:gd name="T32" fmla="*/ 31 w 63"/>
                  <a:gd name="T33" fmla="*/ 65 h 65"/>
                  <a:gd name="T34" fmla="*/ 25 w 63"/>
                  <a:gd name="T35" fmla="*/ 65 h 65"/>
                  <a:gd name="T36" fmla="*/ 19 w 63"/>
                  <a:gd name="T37" fmla="*/ 63 h 65"/>
                  <a:gd name="T38" fmla="*/ 14 w 63"/>
                  <a:gd name="T39" fmla="*/ 60 h 65"/>
                  <a:gd name="T40" fmla="*/ 8 w 63"/>
                  <a:gd name="T41" fmla="*/ 56 h 65"/>
                  <a:gd name="T42" fmla="*/ 4 w 63"/>
                  <a:gd name="T43" fmla="*/ 52 h 65"/>
                  <a:gd name="T44" fmla="*/ 2 w 63"/>
                  <a:gd name="T45" fmla="*/ 46 h 65"/>
                  <a:gd name="T46" fmla="*/ 0 w 63"/>
                  <a:gd name="T47" fmla="*/ 40 h 65"/>
                  <a:gd name="T48" fmla="*/ 0 w 63"/>
                  <a:gd name="T49" fmla="*/ 34 h 65"/>
                  <a:gd name="T50" fmla="*/ 0 w 63"/>
                  <a:gd name="T51" fmla="*/ 28 h 65"/>
                  <a:gd name="T52" fmla="*/ 2 w 63"/>
                  <a:gd name="T53" fmla="*/ 20 h 65"/>
                  <a:gd name="T54" fmla="*/ 4 w 63"/>
                  <a:gd name="T55" fmla="*/ 16 h 65"/>
                  <a:gd name="T56" fmla="*/ 8 w 63"/>
                  <a:gd name="T57" fmla="*/ 10 h 65"/>
                  <a:gd name="T58" fmla="*/ 14 w 63"/>
                  <a:gd name="T59" fmla="*/ 6 h 65"/>
                  <a:gd name="T60" fmla="*/ 19 w 63"/>
                  <a:gd name="T61" fmla="*/ 4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4"/>
                    </a:lnTo>
                    <a:lnTo>
                      <a:pt x="49" y="6"/>
                    </a:lnTo>
                    <a:lnTo>
                      <a:pt x="53" y="10"/>
                    </a:lnTo>
                    <a:lnTo>
                      <a:pt x="59" y="16"/>
                    </a:lnTo>
                    <a:lnTo>
                      <a:pt x="61" y="20"/>
                    </a:lnTo>
                    <a:lnTo>
                      <a:pt x="63" y="28"/>
                    </a:lnTo>
                    <a:lnTo>
                      <a:pt x="63" y="34"/>
                    </a:lnTo>
                    <a:lnTo>
                      <a:pt x="63" y="40"/>
                    </a:lnTo>
                    <a:lnTo>
                      <a:pt x="61" y="46"/>
                    </a:lnTo>
                    <a:lnTo>
                      <a:pt x="59" y="52"/>
                    </a:lnTo>
                    <a:lnTo>
                      <a:pt x="53" y="56"/>
                    </a:lnTo>
                    <a:lnTo>
                      <a:pt x="49" y="60"/>
                    </a:lnTo>
                    <a:lnTo>
                      <a:pt x="43" y="63"/>
                    </a:lnTo>
                    <a:lnTo>
                      <a:pt x="37" y="65"/>
                    </a:lnTo>
                    <a:lnTo>
                      <a:pt x="31" y="65"/>
                    </a:lnTo>
                    <a:lnTo>
                      <a:pt x="25" y="65"/>
                    </a:lnTo>
                    <a:lnTo>
                      <a:pt x="19" y="63"/>
                    </a:lnTo>
                    <a:lnTo>
                      <a:pt x="14" y="60"/>
                    </a:lnTo>
                    <a:lnTo>
                      <a:pt x="8" y="56"/>
                    </a:lnTo>
                    <a:lnTo>
                      <a:pt x="4" y="52"/>
                    </a:lnTo>
                    <a:lnTo>
                      <a:pt x="2" y="46"/>
                    </a:lnTo>
                    <a:lnTo>
                      <a:pt x="0" y="40"/>
                    </a:lnTo>
                    <a:lnTo>
                      <a:pt x="0" y="34"/>
                    </a:lnTo>
                    <a:lnTo>
                      <a:pt x="0" y="28"/>
                    </a:lnTo>
                    <a:lnTo>
                      <a:pt x="2" y="20"/>
                    </a:lnTo>
                    <a:lnTo>
                      <a:pt x="4" y="16"/>
                    </a:lnTo>
                    <a:lnTo>
                      <a:pt x="8" y="10"/>
                    </a:lnTo>
                    <a:lnTo>
                      <a:pt x="14"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2" name="Freeform 215"/>
              <p:cNvSpPr>
                <a:spLocks/>
              </p:cNvSpPr>
              <p:nvPr/>
            </p:nvSpPr>
            <p:spPr bwMode="auto">
              <a:xfrm>
                <a:off x="3461" y="1610"/>
                <a:ext cx="63" cy="65"/>
              </a:xfrm>
              <a:custGeom>
                <a:avLst/>
                <a:gdLst>
                  <a:gd name="T0" fmla="*/ 31 w 63"/>
                  <a:gd name="T1" fmla="*/ 0 h 65"/>
                  <a:gd name="T2" fmla="*/ 31 w 63"/>
                  <a:gd name="T3" fmla="*/ 0 h 65"/>
                  <a:gd name="T4" fmla="*/ 37 w 63"/>
                  <a:gd name="T5" fmla="*/ 2 h 65"/>
                  <a:gd name="T6" fmla="*/ 43 w 63"/>
                  <a:gd name="T7" fmla="*/ 4 h 65"/>
                  <a:gd name="T8" fmla="*/ 49 w 63"/>
                  <a:gd name="T9" fmla="*/ 6 h 65"/>
                  <a:gd name="T10" fmla="*/ 53 w 63"/>
                  <a:gd name="T11" fmla="*/ 10 h 65"/>
                  <a:gd name="T12" fmla="*/ 59 w 63"/>
                  <a:gd name="T13" fmla="*/ 16 h 65"/>
                  <a:gd name="T14" fmla="*/ 61 w 63"/>
                  <a:gd name="T15" fmla="*/ 20 h 65"/>
                  <a:gd name="T16" fmla="*/ 63 w 63"/>
                  <a:gd name="T17" fmla="*/ 28 h 65"/>
                  <a:gd name="T18" fmla="*/ 63 w 63"/>
                  <a:gd name="T19" fmla="*/ 34 h 65"/>
                  <a:gd name="T20" fmla="*/ 63 w 63"/>
                  <a:gd name="T21" fmla="*/ 40 h 65"/>
                  <a:gd name="T22" fmla="*/ 61 w 63"/>
                  <a:gd name="T23" fmla="*/ 46 h 65"/>
                  <a:gd name="T24" fmla="*/ 59 w 63"/>
                  <a:gd name="T25" fmla="*/ 52 h 65"/>
                  <a:gd name="T26" fmla="*/ 53 w 63"/>
                  <a:gd name="T27" fmla="*/ 56 h 65"/>
                  <a:gd name="T28" fmla="*/ 49 w 63"/>
                  <a:gd name="T29" fmla="*/ 60 h 65"/>
                  <a:gd name="T30" fmla="*/ 43 w 63"/>
                  <a:gd name="T31" fmla="*/ 63 h 65"/>
                  <a:gd name="T32" fmla="*/ 37 w 63"/>
                  <a:gd name="T33" fmla="*/ 65 h 65"/>
                  <a:gd name="T34" fmla="*/ 31 w 63"/>
                  <a:gd name="T35" fmla="*/ 65 h 65"/>
                  <a:gd name="T36" fmla="*/ 25 w 63"/>
                  <a:gd name="T37" fmla="*/ 65 h 65"/>
                  <a:gd name="T38" fmla="*/ 19 w 63"/>
                  <a:gd name="T39" fmla="*/ 63 h 65"/>
                  <a:gd name="T40" fmla="*/ 14 w 63"/>
                  <a:gd name="T41" fmla="*/ 60 h 65"/>
                  <a:gd name="T42" fmla="*/ 8 w 63"/>
                  <a:gd name="T43" fmla="*/ 56 h 65"/>
                  <a:gd name="T44" fmla="*/ 4 w 63"/>
                  <a:gd name="T45" fmla="*/ 52 h 65"/>
                  <a:gd name="T46" fmla="*/ 2 w 63"/>
                  <a:gd name="T47" fmla="*/ 46 h 65"/>
                  <a:gd name="T48" fmla="*/ 0 w 63"/>
                  <a:gd name="T49" fmla="*/ 40 h 65"/>
                  <a:gd name="T50" fmla="*/ 0 w 63"/>
                  <a:gd name="T51" fmla="*/ 34 h 65"/>
                  <a:gd name="T52" fmla="*/ 0 w 63"/>
                  <a:gd name="T53" fmla="*/ 28 h 65"/>
                  <a:gd name="T54" fmla="*/ 2 w 63"/>
                  <a:gd name="T55" fmla="*/ 20 h 65"/>
                  <a:gd name="T56" fmla="*/ 4 w 63"/>
                  <a:gd name="T57" fmla="*/ 16 h 65"/>
                  <a:gd name="T58" fmla="*/ 8 w 63"/>
                  <a:gd name="T59" fmla="*/ 10 h 65"/>
                  <a:gd name="T60" fmla="*/ 14 w 63"/>
                  <a:gd name="T61" fmla="*/ 6 h 65"/>
                  <a:gd name="T62" fmla="*/ 19 w 63"/>
                  <a:gd name="T63" fmla="*/ 4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4"/>
                    </a:lnTo>
                    <a:lnTo>
                      <a:pt x="49" y="6"/>
                    </a:lnTo>
                    <a:lnTo>
                      <a:pt x="53" y="10"/>
                    </a:lnTo>
                    <a:lnTo>
                      <a:pt x="59" y="16"/>
                    </a:lnTo>
                    <a:lnTo>
                      <a:pt x="61" y="20"/>
                    </a:lnTo>
                    <a:lnTo>
                      <a:pt x="63" y="28"/>
                    </a:lnTo>
                    <a:lnTo>
                      <a:pt x="63" y="34"/>
                    </a:lnTo>
                    <a:lnTo>
                      <a:pt x="63" y="40"/>
                    </a:lnTo>
                    <a:lnTo>
                      <a:pt x="61" y="46"/>
                    </a:lnTo>
                    <a:lnTo>
                      <a:pt x="59" y="52"/>
                    </a:lnTo>
                    <a:lnTo>
                      <a:pt x="53" y="56"/>
                    </a:lnTo>
                    <a:lnTo>
                      <a:pt x="49" y="60"/>
                    </a:lnTo>
                    <a:lnTo>
                      <a:pt x="43" y="63"/>
                    </a:lnTo>
                    <a:lnTo>
                      <a:pt x="37" y="65"/>
                    </a:lnTo>
                    <a:lnTo>
                      <a:pt x="31" y="65"/>
                    </a:lnTo>
                    <a:lnTo>
                      <a:pt x="25" y="65"/>
                    </a:lnTo>
                    <a:lnTo>
                      <a:pt x="19" y="63"/>
                    </a:lnTo>
                    <a:lnTo>
                      <a:pt x="14" y="60"/>
                    </a:lnTo>
                    <a:lnTo>
                      <a:pt x="8" y="56"/>
                    </a:lnTo>
                    <a:lnTo>
                      <a:pt x="4" y="52"/>
                    </a:lnTo>
                    <a:lnTo>
                      <a:pt x="2" y="46"/>
                    </a:lnTo>
                    <a:lnTo>
                      <a:pt x="0" y="40"/>
                    </a:lnTo>
                    <a:lnTo>
                      <a:pt x="0" y="34"/>
                    </a:lnTo>
                    <a:lnTo>
                      <a:pt x="0" y="28"/>
                    </a:lnTo>
                    <a:lnTo>
                      <a:pt x="2" y="20"/>
                    </a:lnTo>
                    <a:lnTo>
                      <a:pt x="4" y="16"/>
                    </a:lnTo>
                    <a:lnTo>
                      <a:pt x="8" y="10"/>
                    </a:lnTo>
                    <a:lnTo>
                      <a:pt x="14"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3" name="Freeform 216"/>
              <p:cNvSpPr>
                <a:spLocks/>
              </p:cNvSpPr>
              <p:nvPr/>
            </p:nvSpPr>
            <p:spPr bwMode="auto">
              <a:xfrm>
                <a:off x="3445" y="1559"/>
                <a:ext cx="65" cy="63"/>
              </a:xfrm>
              <a:custGeom>
                <a:avLst/>
                <a:gdLst>
                  <a:gd name="T0" fmla="*/ 34 w 65"/>
                  <a:gd name="T1" fmla="*/ 0 h 63"/>
                  <a:gd name="T2" fmla="*/ 39 w 65"/>
                  <a:gd name="T3" fmla="*/ 0 h 63"/>
                  <a:gd name="T4" fmla="*/ 45 w 65"/>
                  <a:gd name="T5" fmla="*/ 2 h 63"/>
                  <a:gd name="T6" fmla="*/ 51 w 65"/>
                  <a:gd name="T7" fmla="*/ 4 h 63"/>
                  <a:gd name="T8" fmla="*/ 55 w 65"/>
                  <a:gd name="T9" fmla="*/ 10 h 63"/>
                  <a:gd name="T10" fmla="*/ 59 w 65"/>
                  <a:gd name="T11" fmla="*/ 14 h 63"/>
                  <a:gd name="T12" fmla="*/ 63 w 65"/>
                  <a:gd name="T13" fmla="*/ 20 h 63"/>
                  <a:gd name="T14" fmla="*/ 65 w 65"/>
                  <a:gd name="T15" fmla="*/ 26 h 63"/>
                  <a:gd name="T16" fmla="*/ 65 w 65"/>
                  <a:gd name="T17" fmla="*/ 32 h 63"/>
                  <a:gd name="T18" fmla="*/ 65 w 65"/>
                  <a:gd name="T19" fmla="*/ 38 h 63"/>
                  <a:gd name="T20" fmla="*/ 63 w 65"/>
                  <a:gd name="T21" fmla="*/ 44 h 63"/>
                  <a:gd name="T22" fmla="*/ 59 w 65"/>
                  <a:gd name="T23" fmla="*/ 49 h 63"/>
                  <a:gd name="T24" fmla="*/ 55 w 65"/>
                  <a:gd name="T25" fmla="*/ 55 h 63"/>
                  <a:gd name="T26" fmla="*/ 51 w 65"/>
                  <a:gd name="T27" fmla="*/ 57 h 63"/>
                  <a:gd name="T28" fmla="*/ 45 w 65"/>
                  <a:gd name="T29" fmla="*/ 61 h 63"/>
                  <a:gd name="T30" fmla="*/ 39 w 65"/>
                  <a:gd name="T31" fmla="*/ 63 h 63"/>
                  <a:gd name="T32" fmla="*/ 34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4 w 65"/>
                  <a:gd name="T45" fmla="*/ 44 h 63"/>
                  <a:gd name="T46" fmla="*/ 2 w 65"/>
                  <a:gd name="T47" fmla="*/ 38 h 63"/>
                  <a:gd name="T48" fmla="*/ 0 w 65"/>
                  <a:gd name="T49" fmla="*/ 32 h 63"/>
                  <a:gd name="T50" fmla="*/ 2 w 65"/>
                  <a:gd name="T51" fmla="*/ 26 h 63"/>
                  <a:gd name="T52" fmla="*/ 4 w 65"/>
                  <a:gd name="T53" fmla="*/ 20 h 63"/>
                  <a:gd name="T54" fmla="*/ 6 w 65"/>
                  <a:gd name="T55" fmla="*/ 14 h 63"/>
                  <a:gd name="T56" fmla="*/ 10 w 65"/>
                  <a:gd name="T57" fmla="*/ 10 h 63"/>
                  <a:gd name="T58" fmla="*/ 14 w 65"/>
                  <a:gd name="T59" fmla="*/ 4 h 63"/>
                  <a:gd name="T60" fmla="*/ 20 w 65"/>
                  <a:gd name="T61" fmla="*/ 2 h 63"/>
                  <a:gd name="T62" fmla="*/ 26 w 65"/>
                  <a:gd name="T63" fmla="*/ 0 h 63"/>
                  <a:gd name="T64" fmla="*/ 34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0"/>
                    </a:moveTo>
                    <a:lnTo>
                      <a:pt x="39" y="0"/>
                    </a:lnTo>
                    <a:lnTo>
                      <a:pt x="45" y="2"/>
                    </a:lnTo>
                    <a:lnTo>
                      <a:pt x="51" y="4"/>
                    </a:lnTo>
                    <a:lnTo>
                      <a:pt x="55" y="10"/>
                    </a:lnTo>
                    <a:lnTo>
                      <a:pt x="59" y="14"/>
                    </a:lnTo>
                    <a:lnTo>
                      <a:pt x="63" y="20"/>
                    </a:lnTo>
                    <a:lnTo>
                      <a:pt x="65" y="26"/>
                    </a:lnTo>
                    <a:lnTo>
                      <a:pt x="65" y="32"/>
                    </a:lnTo>
                    <a:lnTo>
                      <a:pt x="65" y="38"/>
                    </a:lnTo>
                    <a:lnTo>
                      <a:pt x="63" y="44"/>
                    </a:lnTo>
                    <a:lnTo>
                      <a:pt x="59" y="49"/>
                    </a:lnTo>
                    <a:lnTo>
                      <a:pt x="55" y="55"/>
                    </a:lnTo>
                    <a:lnTo>
                      <a:pt x="51" y="57"/>
                    </a:lnTo>
                    <a:lnTo>
                      <a:pt x="45" y="61"/>
                    </a:lnTo>
                    <a:lnTo>
                      <a:pt x="39" y="63"/>
                    </a:lnTo>
                    <a:lnTo>
                      <a:pt x="34" y="63"/>
                    </a:lnTo>
                    <a:lnTo>
                      <a:pt x="26" y="63"/>
                    </a:lnTo>
                    <a:lnTo>
                      <a:pt x="20" y="61"/>
                    </a:lnTo>
                    <a:lnTo>
                      <a:pt x="14" y="57"/>
                    </a:lnTo>
                    <a:lnTo>
                      <a:pt x="10" y="55"/>
                    </a:lnTo>
                    <a:lnTo>
                      <a:pt x="6" y="49"/>
                    </a:lnTo>
                    <a:lnTo>
                      <a:pt x="4" y="44"/>
                    </a:lnTo>
                    <a:lnTo>
                      <a:pt x="2" y="38"/>
                    </a:lnTo>
                    <a:lnTo>
                      <a:pt x="0" y="32"/>
                    </a:lnTo>
                    <a:lnTo>
                      <a:pt x="2" y="26"/>
                    </a:lnTo>
                    <a:lnTo>
                      <a:pt x="4" y="20"/>
                    </a:lnTo>
                    <a:lnTo>
                      <a:pt x="6" y="14"/>
                    </a:lnTo>
                    <a:lnTo>
                      <a:pt x="10" y="10"/>
                    </a:lnTo>
                    <a:lnTo>
                      <a:pt x="14" y="4"/>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4" name="Freeform 217"/>
              <p:cNvSpPr>
                <a:spLocks/>
              </p:cNvSpPr>
              <p:nvPr/>
            </p:nvSpPr>
            <p:spPr bwMode="auto">
              <a:xfrm>
                <a:off x="3445" y="1559"/>
                <a:ext cx="65" cy="63"/>
              </a:xfrm>
              <a:custGeom>
                <a:avLst/>
                <a:gdLst>
                  <a:gd name="T0" fmla="*/ 34 w 65"/>
                  <a:gd name="T1" fmla="*/ 0 h 63"/>
                  <a:gd name="T2" fmla="*/ 34 w 65"/>
                  <a:gd name="T3" fmla="*/ 0 h 63"/>
                  <a:gd name="T4" fmla="*/ 39 w 65"/>
                  <a:gd name="T5" fmla="*/ 0 h 63"/>
                  <a:gd name="T6" fmla="*/ 45 w 65"/>
                  <a:gd name="T7" fmla="*/ 2 h 63"/>
                  <a:gd name="T8" fmla="*/ 51 w 65"/>
                  <a:gd name="T9" fmla="*/ 4 h 63"/>
                  <a:gd name="T10" fmla="*/ 55 w 65"/>
                  <a:gd name="T11" fmla="*/ 10 h 63"/>
                  <a:gd name="T12" fmla="*/ 59 w 65"/>
                  <a:gd name="T13" fmla="*/ 14 h 63"/>
                  <a:gd name="T14" fmla="*/ 63 w 65"/>
                  <a:gd name="T15" fmla="*/ 20 h 63"/>
                  <a:gd name="T16" fmla="*/ 65 w 65"/>
                  <a:gd name="T17" fmla="*/ 26 h 63"/>
                  <a:gd name="T18" fmla="*/ 65 w 65"/>
                  <a:gd name="T19" fmla="*/ 32 h 63"/>
                  <a:gd name="T20" fmla="*/ 65 w 65"/>
                  <a:gd name="T21" fmla="*/ 38 h 63"/>
                  <a:gd name="T22" fmla="*/ 63 w 65"/>
                  <a:gd name="T23" fmla="*/ 44 h 63"/>
                  <a:gd name="T24" fmla="*/ 59 w 65"/>
                  <a:gd name="T25" fmla="*/ 49 h 63"/>
                  <a:gd name="T26" fmla="*/ 55 w 65"/>
                  <a:gd name="T27" fmla="*/ 55 h 63"/>
                  <a:gd name="T28" fmla="*/ 51 w 65"/>
                  <a:gd name="T29" fmla="*/ 57 h 63"/>
                  <a:gd name="T30" fmla="*/ 45 w 65"/>
                  <a:gd name="T31" fmla="*/ 61 h 63"/>
                  <a:gd name="T32" fmla="*/ 39 w 65"/>
                  <a:gd name="T33" fmla="*/ 63 h 63"/>
                  <a:gd name="T34" fmla="*/ 34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4 w 65"/>
                  <a:gd name="T47" fmla="*/ 44 h 63"/>
                  <a:gd name="T48" fmla="*/ 2 w 65"/>
                  <a:gd name="T49" fmla="*/ 38 h 63"/>
                  <a:gd name="T50" fmla="*/ 0 w 65"/>
                  <a:gd name="T51" fmla="*/ 32 h 63"/>
                  <a:gd name="T52" fmla="*/ 2 w 65"/>
                  <a:gd name="T53" fmla="*/ 26 h 63"/>
                  <a:gd name="T54" fmla="*/ 4 w 65"/>
                  <a:gd name="T55" fmla="*/ 20 h 63"/>
                  <a:gd name="T56" fmla="*/ 6 w 65"/>
                  <a:gd name="T57" fmla="*/ 14 h 63"/>
                  <a:gd name="T58" fmla="*/ 10 w 65"/>
                  <a:gd name="T59" fmla="*/ 10 h 63"/>
                  <a:gd name="T60" fmla="*/ 14 w 65"/>
                  <a:gd name="T61" fmla="*/ 4 h 63"/>
                  <a:gd name="T62" fmla="*/ 20 w 65"/>
                  <a:gd name="T63" fmla="*/ 2 h 63"/>
                  <a:gd name="T64" fmla="*/ 26 w 65"/>
                  <a:gd name="T65" fmla="*/ 0 h 63"/>
                  <a:gd name="T66" fmla="*/ 34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0"/>
                    </a:moveTo>
                    <a:lnTo>
                      <a:pt x="34" y="0"/>
                    </a:lnTo>
                    <a:lnTo>
                      <a:pt x="39" y="0"/>
                    </a:lnTo>
                    <a:lnTo>
                      <a:pt x="45" y="2"/>
                    </a:lnTo>
                    <a:lnTo>
                      <a:pt x="51" y="4"/>
                    </a:lnTo>
                    <a:lnTo>
                      <a:pt x="55" y="10"/>
                    </a:lnTo>
                    <a:lnTo>
                      <a:pt x="59" y="14"/>
                    </a:lnTo>
                    <a:lnTo>
                      <a:pt x="63" y="20"/>
                    </a:lnTo>
                    <a:lnTo>
                      <a:pt x="65" y="26"/>
                    </a:lnTo>
                    <a:lnTo>
                      <a:pt x="65" y="32"/>
                    </a:lnTo>
                    <a:lnTo>
                      <a:pt x="65" y="38"/>
                    </a:lnTo>
                    <a:lnTo>
                      <a:pt x="63" y="44"/>
                    </a:lnTo>
                    <a:lnTo>
                      <a:pt x="59" y="49"/>
                    </a:lnTo>
                    <a:lnTo>
                      <a:pt x="55" y="55"/>
                    </a:lnTo>
                    <a:lnTo>
                      <a:pt x="51" y="57"/>
                    </a:lnTo>
                    <a:lnTo>
                      <a:pt x="45" y="61"/>
                    </a:lnTo>
                    <a:lnTo>
                      <a:pt x="39" y="63"/>
                    </a:lnTo>
                    <a:lnTo>
                      <a:pt x="34" y="63"/>
                    </a:lnTo>
                    <a:lnTo>
                      <a:pt x="26" y="63"/>
                    </a:lnTo>
                    <a:lnTo>
                      <a:pt x="20" y="61"/>
                    </a:lnTo>
                    <a:lnTo>
                      <a:pt x="14" y="57"/>
                    </a:lnTo>
                    <a:lnTo>
                      <a:pt x="10" y="55"/>
                    </a:lnTo>
                    <a:lnTo>
                      <a:pt x="6" y="49"/>
                    </a:lnTo>
                    <a:lnTo>
                      <a:pt x="4" y="44"/>
                    </a:lnTo>
                    <a:lnTo>
                      <a:pt x="2" y="38"/>
                    </a:lnTo>
                    <a:lnTo>
                      <a:pt x="0" y="32"/>
                    </a:lnTo>
                    <a:lnTo>
                      <a:pt x="2" y="26"/>
                    </a:lnTo>
                    <a:lnTo>
                      <a:pt x="4" y="20"/>
                    </a:lnTo>
                    <a:lnTo>
                      <a:pt x="6" y="14"/>
                    </a:lnTo>
                    <a:lnTo>
                      <a:pt x="10" y="10"/>
                    </a:lnTo>
                    <a:lnTo>
                      <a:pt x="14" y="4"/>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5" name="Freeform 218"/>
              <p:cNvSpPr>
                <a:spLocks/>
              </p:cNvSpPr>
              <p:nvPr/>
            </p:nvSpPr>
            <p:spPr bwMode="auto">
              <a:xfrm>
                <a:off x="3323" y="1565"/>
                <a:ext cx="65" cy="65"/>
              </a:xfrm>
              <a:custGeom>
                <a:avLst/>
                <a:gdLst>
                  <a:gd name="T0" fmla="*/ 31 w 65"/>
                  <a:gd name="T1" fmla="*/ 65 h 65"/>
                  <a:gd name="T2" fmla="*/ 26 w 65"/>
                  <a:gd name="T3" fmla="*/ 63 h 65"/>
                  <a:gd name="T4" fmla="*/ 20 w 65"/>
                  <a:gd name="T5" fmla="*/ 61 h 65"/>
                  <a:gd name="T6" fmla="*/ 14 w 65"/>
                  <a:gd name="T7" fmla="*/ 59 h 65"/>
                  <a:gd name="T8" fmla="*/ 10 w 65"/>
                  <a:gd name="T9" fmla="*/ 55 h 65"/>
                  <a:gd name="T10" fmla="*/ 6 w 65"/>
                  <a:gd name="T11" fmla="*/ 51 h 65"/>
                  <a:gd name="T12" fmla="*/ 2 w 65"/>
                  <a:gd name="T13" fmla="*/ 45 h 65"/>
                  <a:gd name="T14" fmla="*/ 0 w 65"/>
                  <a:gd name="T15" fmla="*/ 40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3 w 65"/>
                  <a:gd name="T47" fmla="*/ 26 h 65"/>
                  <a:gd name="T48" fmla="*/ 65 w 65"/>
                  <a:gd name="T49" fmla="*/ 32 h 65"/>
                  <a:gd name="T50" fmla="*/ 63 w 65"/>
                  <a:gd name="T51" fmla="*/ 40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6" y="63"/>
                    </a:lnTo>
                    <a:lnTo>
                      <a:pt x="20" y="61"/>
                    </a:lnTo>
                    <a:lnTo>
                      <a:pt x="14" y="59"/>
                    </a:lnTo>
                    <a:lnTo>
                      <a:pt x="10" y="55"/>
                    </a:lnTo>
                    <a:lnTo>
                      <a:pt x="6" y="51"/>
                    </a:lnTo>
                    <a:lnTo>
                      <a:pt x="2" y="45"/>
                    </a:lnTo>
                    <a:lnTo>
                      <a:pt x="0" y="40"/>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40"/>
                    </a:lnTo>
                    <a:lnTo>
                      <a:pt x="63" y="45"/>
                    </a:lnTo>
                    <a:lnTo>
                      <a:pt x="59" y="51"/>
                    </a:lnTo>
                    <a:lnTo>
                      <a:pt x="55" y="55"/>
                    </a:lnTo>
                    <a:lnTo>
                      <a:pt x="51" y="59"/>
                    </a:lnTo>
                    <a:lnTo>
                      <a:pt x="45" y="61"/>
                    </a:lnTo>
                    <a:lnTo>
                      <a:pt x="39" y="63"/>
                    </a:lnTo>
                    <a:lnTo>
                      <a:pt x="31"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6" name="Freeform 219"/>
              <p:cNvSpPr>
                <a:spLocks/>
              </p:cNvSpPr>
              <p:nvPr/>
            </p:nvSpPr>
            <p:spPr bwMode="auto">
              <a:xfrm>
                <a:off x="3323" y="1565"/>
                <a:ext cx="65" cy="65"/>
              </a:xfrm>
              <a:custGeom>
                <a:avLst/>
                <a:gdLst>
                  <a:gd name="T0" fmla="*/ 31 w 65"/>
                  <a:gd name="T1" fmla="*/ 65 h 65"/>
                  <a:gd name="T2" fmla="*/ 31 w 65"/>
                  <a:gd name="T3" fmla="*/ 65 h 65"/>
                  <a:gd name="T4" fmla="*/ 26 w 65"/>
                  <a:gd name="T5" fmla="*/ 63 h 65"/>
                  <a:gd name="T6" fmla="*/ 20 w 65"/>
                  <a:gd name="T7" fmla="*/ 61 h 65"/>
                  <a:gd name="T8" fmla="*/ 14 w 65"/>
                  <a:gd name="T9" fmla="*/ 59 h 65"/>
                  <a:gd name="T10" fmla="*/ 10 w 65"/>
                  <a:gd name="T11" fmla="*/ 55 h 65"/>
                  <a:gd name="T12" fmla="*/ 6 w 65"/>
                  <a:gd name="T13" fmla="*/ 51 h 65"/>
                  <a:gd name="T14" fmla="*/ 2 w 65"/>
                  <a:gd name="T15" fmla="*/ 45 h 65"/>
                  <a:gd name="T16" fmla="*/ 0 w 65"/>
                  <a:gd name="T17" fmla="*/ 40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3 w 65"/>
                  <a:gd name="T49" fmla="*/ 26 h 65"/>
                  <a:gd name="T50" fmla="*/ 65 w 65"/>
                  <a:gd name="T51" fmla="*/ 32 h 65"/>
                  <a:gd name="T52" fmla="*/ 63 w 65"/>
                  <a:gd name="T53" fmla="*/ 40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6" y="63"/>
                    </a:lnTo>
                    <a:lnTo>
                      <a:pt x="20" y="61"/>
                    </a:lnTo>
                    <a:lnTo>
                      <a:pt x="14" y="59"/>
                    </a:lnTo>
                    <a:lnTo>
                      <a:pt x="10" y="55"/>
                    </a:lnTo>
                    <a:lnTo>
                      <a:pt x="6" y="51"/>
                    </a:lnTo>
                    <a:lnTo>
                      <a:pt x="2" y="45"/>
                    </a:lnTo>
                    <a:lnTo>
                      <a:pt x="0" y="40"/>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40"/>
                    </a:lnTo>
                    <a:lnTo>
                      <a:pt x="63" y="45"/>
                    </a:lnTo>
                    <a:lnTo>
                      <a:pt x="59" y="51"/>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7" name="Freeform 220"/>
              <p:cNvSpPr>
                <a:spLocks/>
              </p:cNvSpPr>
              <p:nvPr/>
            </p:nvSpPr>
            <p:spPr bwMode="auto">
              <a:xfrm>
                <a:off x="3372" y="1571"/>
                <a:ext cx="65" cy="63"/>
              </a:xfrm>
              <a:custGeom>
                <a:avLst/>
                <a:gdLst>
                  <a:gd name="T0" fmla="*/ 32 w 65"/>
                  <a:gd name="T1" fmla="*/ 0 h 63"/>
                  <a:gd name="T2" fmla="*/ 40 w 65"/>
                  <a:gd name="T3" fmla="*/ 0 h 63"/>
                  <a:gd name="T4" fmla="*/ 45 w 65"/>
                  <a:gd name="T5" fmla="*/ 2 h 63"/>
                  <a:gd name="T6" fmla="*/ 51 w 65"/>
                  <a:gd name="T7" fmla="*/ 4 h 63"/>
                  <a:gd name="T8" fmla="*/ 55 w 65"/>
                  <a:gd name="T9" fmla="*/ 8 h 63"/>
                  <a:gd name="T10" fmla="*/ 59 w 65"/>
                  <a:gd name="T11" fmla="*/ 14 h 63"/>
                  <a:gd name="T12" fmla="*/ 61 w 65"/>
                  <a:gd name="T13" fmla="*/ 18 h 63"/>
                  <a:gd name="T14" fmla="*/ 63 w 65"/>
                  <a:gd name="T15" fmla="*/ 26 h 63"/>
                  <a:gd name="T16" fmla="*/ 65 w 65"/>
                  <a:gd name="T17" fmla="*/ 32 h 63"/>
                  <a:gd name="T18" fmla="*/ 63 w 65"/>
                  <a:gd name="T19" fmla="*/ 37 h 63"/>
                  <a:gd name="T20" fmla="*/ 61 w 65"/>
                  <a:gd name="T21" fmla="*/ 43 h 63"/>
                  <a:gd name="T22" fmla="*/ 59 w 65"/>
                  <a:gd name="T23" fmla="*/ 49 h 63"/>
                  <a:gd name="T24" fmla="*/ 55 w 65"/>
                  <a:gd name="T25" fmla="*/ 55 h 63"/>
                  <a:gd name="T26" fmla="*/ 51 w 65"/>
                  <a:gd name="T27" fmla="*/ 57 h 63"/>
                  <a:gd name="T28" fmla="*/ 45 w 65"/>
                  <a:gd name="T29" fmla="*/ 61 h 63"/>
                  <a:gd name="T30" fmla="*/ 40 w 65"/>
                  <a:gd name="T31" fmla="*/ 63 h 63"/>
                  <a:gd name="T32" fmla="*/ 32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2 w 65"/>
                  <a:gd name="T45" fmla="*/ 43 h 63"/>
                  <a:gd name="T46" fmla="*/ 0 w 65"/>
                  <a:gd name="T47" fmla="*/ 37 h 63"/>
                  <a:gd name="T48" fmla="*/ 0 w 65"/>
                  <a:gd name="T49" fmla="*/ 32 h 63"/>
                  <a:gd name="T50" fmla="*/ 0 w 65"/>
                  <a:gd name="T51" fmla="*/ 26 h 63"/>
                  <a:gd name="T52" fmla="*/ 2 w 65"/>
                  <a:gd name="T53" fmla="*/ 18 h 63"/>
                  <a:gd name="T54" fmla="*/ 6 w 65"/>
                  <a:gd name="T55" fmla="*/ 14 h 63"/>
                  <a:gd name="T56" fmla="*/ 10 w 65"/>
                  <a:gd name="T57" fmla="*/ 8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40" y="0"/>
                    </a:lnTo>
                    <a:lnTo>
                      <a:pt x="45" y="2"/>
                    </a:lnTo>
                    <a:lnTo>
                      <a:pt x="51" y="4"/>
                    </a:lnTo>
                    <a:lnTo>
                      <a:pt x="55" y="8"/>
                    </a:lnTo>
                    <a:lnTo>
                      <a:pt x="59" y="14"/>
                    </a:lnTo>
                    <a:lnTo>
                      <a:pt x="61" y="18"/>
                    </a:lnTo>
                    <a:lnTo>
                      <a:pt x="63" y="26"/>
                    </a:lnTo>
                    <a:lnTo>
                      <a:pt x="65" y="32"/>
                    </a:lnTo>
                    <a:lnTo>
                      <a:pt x="63" y="37"/>
                    </a:lnTo>
                    <a:lnTo>
                      <a:pt x="61" y="43"/>
                    </a:lnTo>
                    <a:lnTo>
                      <a:pt x="59" y="49"/>
                    </a:lnTo>
                    <a:lnTo>
                      <a:pt x="55" y="55"/>
                    </a:lnTo>
                    <a:lnTo>
                      <a:pt x="51" y="57"/>
                    </a:lnTo>
                    <a:lnTo>
                      <a:pt x="45" y="61"/>
                    </a:lnTo>
                    <a:lnTo>
                      <a:pt x="40" y="63"/>
                    </a:lnTo>
                    <a:lnTo>
                      <a:pt x="32" y="63"/>
                    </a:lnTo>
                    <a:lnTo>
                      <a:pt x="26" y="63"/>
                    </a:lnTo>
                    <a:lnTo>
                      <a:pt x="20" y="61"/>
                    </a:lnTo>
                    <a:lnTo>
                      <a:pt x="14" y="57"/>
                    </a:lnTo>
                    <a:lnTo>
                      <a:pt x="10" y="55"/>
                    </a:lnTo>
                    <a:lnTo>
                      <a:pt x="6" y="49"/>
                    </a:lnTo>
                    <a:lnTo>
                      <a:pt x="2" y="43"/>
                    </a:lnTo>
                    <a:lnTo>
                      <a:pt x="0" y="37"/>
                    </a:lnTo>
                    <a:lnTo>
                      <a:pt x="0" y="32"/>
                    </a:lnTo>
                    <a:lnTo>
                      <a:pt x="0" y="26"/>
                    </a:lnTo>
                    <a:lnTo>
                      <a:pt x="2" y="18"/>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38" name="Freeform 221"/>
              <p:cNvSpPr>
                <a:spLocks/>
              </p:cNvSpPr>
              <p:nvPr/>
            </p:nvSpPr>
            <p:spPr bwMode="auto">
              <a:xfrm>
                <a:off x="3372" y="1571"/>
                <a:ext cx="65" cy="63"/>
              </a:xfrm>
              <a:custGeom>
                <a:avLst/>
                <a:gdLst>
                  <a:gd name="T0" fmla="*/ 32 w 65"/>
                  <a:gd name="T1" fmla="*/ 0 h 63"/>
                  <a:gd name="T2" fmla="*/ 32 w 65"/>
                  <a:gd name="T3" fmla="*/ 0 h 63"/>
                  <a:gd name="T4" fmla="*/ 40 w 65"/>
                  <a:gd name="T5" fmla="*/ 0 h 63"/>
                  <a:gd name="T6" fmla="*/ 45 w 65"/>
                  <a:gd name="T7" fmla="*/ 2 h 63"/>
                  <a:gd name="T8" fmla="*/ 51 w 65"/>
                  <a:gd name="T9" fmla="*/ 4 h 63"/>
                  <a:gd name="T10" fmla="*/ 55 w 65"/>
                  <a:gd name="T11" fmla="*/ 8 h 63"/>
                  <a:gd name="T12" fmla="*/ 59 w 65"/>
                  <a:gd name="T13" fmla="*/ 14 h 63"/>
                  <a:gd name="T14" fmla="*/ 61 w 65"/>
                  <a:gd name="T15" fmla="*/ 18 h 63"/>
                  <a:gd name="T16" fmla="*/ 63 w 65"/>
                  <a:gd name="T17" fmla="*/ 26 h 63"/>
                  <a:gd name="T18" fmla="*/ 65 w 65"/>
                  <a:gd name="T19" fmla="*/ 32 h 63"/>
                  <a:gd name="T20" fmla="*/ 63 w 65"/>
                  <a:gd name="T21" fmla="*/ 37 h 63"/>
                  <a:gd name="T22" fmla="*/ 61 w 65"/>
                  <a:gd name="T23" fmla="*/ 43 h 63"/>
                  <a:gd name="T24" fmla="*/ 59 w 65"/>
                  <a:gd name="T25" fmla="*/ 49 h 63"/>
                  <a:gd name="T26" fmla="*/ 55 w 65"/>
                  <a:gd name="T27" fmla="*/ 55 h 63"/>
                  <a:gd name="T28" fmla="*/ 51 w 65"/>
                  <a:gd name="T29" fmla="*/ 57 h 63"/>
                  <a:gd name="T30" fmla="*/ 45 w 65"/>
                  <a:gd name="T31" fmla="*/ 61 h 63"/>
                  <a:gd name="T32" fmla="*/ 40 w 65"/>
                  <a:gd name="T33" fmla="*/ 63 h 63"/>
                  <a:gd name="T34" fmla="*/ 32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2 w 65"/>
                  <a:gd name="T47" fmla="*/ 43 h 63"/>
                  <a:gd name="T48" fmla="*/ 0 w 65"/>
                  <a:gd name="T49" fmla="*/ 37 h 63"/>
                  <a:gd name="T50" fmla="*/ 0 w 65"/>
                  <a:gd name="T51" fmla="*/ 32 h 63"/>
                  <a:gd name="T52" fmla="*/ 0 w 65"/>
                  <a:gd name="T53" fmla="*/ 26 h 63"/>
                  <a:gd name="T54" fmla="*/ 2 w 65"/>
                  <a:gd name="T55" fmla="*/ 18 h 63"/>
                  <a:gd name="T56" fmla="*/ 6 w 65"/>
                  <a:gd name="T57" fmla="*/ 14 h 63"/>
                  <a:gd name="T58" fmla="*/ 10 w 65"/>
                  <a:gd name="T59" fmla="*/ 8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40" y="0"/>
                    </a:lnTo>
                    <a:lnTo>
                      <a:pt x="45" y="2"/>
                    </a:lnTo>
                    <a:lnTo>
                      <a:pt x="51" y="4"/>
                    </a:lnTo>
                    <a:lnTo>
                      <a:pt x="55" y="8"/>
                    </a:lnTo>
                    <a:lnTo>
                      <a:pt x="59" y="14"/>
                    </a:lnTo>
                    <a:lnTo>
                      <a:pt x="61" y="18"/>
                    </a:lnTo>
                    <a:lnTo>
                      <a:pt x="63" y="26"/>
                    </a:lnTo>
                    <a:lnTo>
                      <a:pt x="65" y="32"/>
                    </a:lnTo>
                    <a:lnTo>
                      <a:pt x="63" y="37"/>
                    </a:lnTo>
                    <a:lnTo>
                      <a:pt x="61" y="43"/>
                    </a:lnTo>
                    <a:lnTo>
                      <a:pt x="59" y="49"/>
                    </a:lnTo>
                    <a:lnTo>
                      <a:pt x="55" y="55"/>
                    </a:lnTo>
                    <a:lnTo>
                      <a:pt x="51" y="57"/>
                    </a:lnTo>
                    <a:lnTo>
                      <a:pt x="45" y="61"/>
                    </a:lnTo>
                    <a:lnTo>
                      <a:pt x="40" y="63"/>
                    </a:lnTo>
                    <a:lnTo>
                      <a:pt x="32" y="63"/>
                    </a:lnTo>
                    <a:lnTo>
                      <a:pt x="26" y="63"/>
                    </a:lnTo>
                    <a:lnTo>
                      <a:pt x="20" y="61"/>
                    </a:lnTo>
                    <a:lnTo>
                      <a:pt x="14" y="57"/>
                    </a:lnTo>
                    <a:lnTo>
                      <a:pt x="10" y="55"/>
                    </a:lnTo>
                    <a:lnTo>
                      <a:pt x="6" y="49"/>
                    </a:lnTo>
                    <a:lnTo>
                      <a:pt x="2" y="43"/>
                    </a:lnTo>
                    <a:lnTo>
                      <a:pt x="0" y="37"/>
                    </a:lnTo>
                    <a:lnTo>
                      <a:pt x="0" y="32"/>
                    </a:lnTo>
                    <a:lnTo>
                      <a:pt x="0" y="26"/>
                    </a:lnTo>
                    <a:lnTo>
                      <a:pt x="2" y="18"/>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39" name="Freeform 222"/>
              <p:cNvSpPr>
                <a:spLocks/>
              </p:cNvSpPr>
              <p:nvPr/>
            </p:nvSpPr>
            <p:spPr bwMode="auto">
              <a:xfrm>
                <a:off x="3414" y="1542"/>
                <a:ext cx="65" cy="65"/>
              </a:xfrm>
              <a:custGeom>
                <a:avLst/>
                <a:gdLst>
                  <a:gd name="T0" fmla="*/ 33 w 65"/>
                  <a:gd name="T1" fmla="*/ 0 h 65"/>
                  <a:gd name="T2" fmla="*/ 39 w 65"/>
                  <a:gd name="T3" fmla="*/ 0 h 65"/>
                  <a:gd name="T4" fmla="*/ 45 w 65"/>
                  <a:gd name="T5" fmla="*/ 2 h 65"/>
                  <a:gd name="T6" fmla="*/ 51 w 65"/>
                  <a:gd name="T7" fmla="*/ 5 h 65"/>
                  <a:gd name="T8" fmla="*/ 55 w 65"/>
                  <a:gd name="T9" fmla="*/ 9 h 65"/>
                  <a:gd name="T10" fmla="*/ 59 w 65"/>
                  <a:gd name="T11" fmla="*/ 13 h 65"/>
                  <a:gd name="T12" fmla="*/ 63 w 65"/>
                  <a:gd name="T13" fmla="*/ 19 h 65"/>
                  <a:gd name="T14" fmla="*/ 65 w 65"/>
                  <a:gd name="T15" fmla="*/ 25 h 65"/>
                  <a:gd name="T16" fmla="*/ 65 w 65"/>
                  <a:gd name="T17" fmla="*/ 31 h 65"/>
                  <a:gd name="T18" fmla="*/ 65 w 65"/>
                  <a:gd name="T19" fmla="*/ 39 h 65"/>
                  <a:gd name="T20" fmla="*/ 63 w 65"/>
                  <a:gd name="T21" fmla="*/ 45 h 65"/>
                  <a:gd name="T22" fmla="*/ 59 w 65"/>
                  <a:gd name="T23" fmla="*/ 49 h 65"/>
                  <a:gd name="T24" fmla="*/ 55 w 65"/>
                  <a:gd name="T25" fmla="*/ 55 h 65"/>
                  <a:gd name="T26" fmla="*/ 51 w 65"/>
                  <a:gd name="T27" fmla="*/ 59 h 65"/>
                  <a:gd name="T28" fmla="*/ 45 w 65"/>
                  <a:gd name="T29" fmla="*/ 61 h 65"/>
                  <a:gd name="T30" fmla="*/ 39 w 65"/>
                  <a:gd name="T31" fmla="*/ 63 h 65"/>
                  <a:gd name="T32" fmla="*/ 33 w 65"/>
                  <a:gd name="T33" fmla="*/ 65 h 65"/>
                  <a:gd name="T34" fmla="*/ 25 w 65"/>
                  <a:gd name="T35" fmla="*/ 63 h 65"/>
                  <a:gd name="T36" fmla="*/ 19 w 65"/>
                  <a:gd name="T37" fmla="*/ 61 h 65"/>
                  <a:gd name="T38" fmla="*/ 15 w 65"/>
                  <a:gd name="T39" fmla="*/ 59 h 65"/>
                  <a:gd name="T40" fmla="*/ 9 w 65"/>
                  <a:gd name="T41" fmla="*/ 55 h 65"/>
                  <a:gd name="T42" fmla="*/ 5 w 65"/>
                  <a:gd name="T43" fmla="*/ 49 h 65"/>
                  <a:gd name="T44" fmla="*/ 3 w 65"/>
                  <a:gd name="T45" fmla="*/ 45 h 65"/>
                  <a:gd name="T46" fmla="*/ 2 w 65"/>
                  <a:gd name="T47" fmla="*/ 39 h 65"/>
                  <a:gd name="T48" fmla="*/ 0 w 65"/>
                  <a:gd name="T49" fmla="*/ 31 h 65"/>
                  <a:gd name="T50" fmla="*/ 2 w 65"/>
                  <a:gd name="T51" fmla="*/ 25 h 65"/>
                  <a:gd name="T52" fmla="*/ 3 w 65"/>
                  <a:gd name="T53" fmla="*/ 19 h 65"/>
                  <a:gd name="T54" fmla="*/ 5 w 65"/>
                  <a:gd name="T55" fmla="*/ 13 h 65"/>
                  <a:gd name="T56" fmla="*/ 9 w 65"/>
                  <a:gd name="T57" fmla="*/ 9 h 65"/>
                  <a:gd name="T58" fmla="*/ 15 w 65"/>
                  <a:gd name="T59" fmla="*/ 5 h 65"/>
                  <a:gd name="T60" fmla="*/ 19 w 65"/>
                  <a:gd name="T61" fmla="*/ 2 h 65"/>
                  <a:gd name="T62" fmla="*/ 25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5" y="63"/>
                    </a:lnTo>
                    <a:lnTo>
                      <a:pt x="19" y="61"/>
                    </a:lnTo>
                    <a:lnTo>
                      <a:pt x="15" y="59"/>
                    </a:lnTo>
                    <a:lnTo>
                      <a:pt x="9" y="55"/>
                    </a:lnTo>
                    <a:lnTo>
                      <a:pt x="5" y="49"/>
                    </a:lnTo>
                    <a:lnTo>
                      <a:pt x="3" y="45"/>
                    </a:lnTo>
                    <a:lnTo>
                      <a:pt x="2" y="39"/>
                    </a:lnTo>
                    <a:lnTo>
                      <a:pt x="0" y="31"/>
                    </a:lnTo>
                    <a:lnTo>
                      <a:pt x="2" y="25"/>
                    </a:lnTo>
                    <a:lnTo>
                      <a:pt x="3" y="19"/>
                    </a:lnTo>
                    <a:lnTo>
                      <a:pt x="5" y="13"/>
                    </a:lnTo>
                    <a:lnTo>
                      <a:pt x="9" y="9"/>
                    </a:lnTo>
                    <a:lnTo>
                      <a:pt x="15" y="5"/>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0" name="Freeform 223"/>
              <p:cNvSpPr>
                <a:spLocks/>
              </p:cNvSpPr>
              <p:nvPr/>
            </p:nvSpPr>
            <p:spPr bwMode="auto">
              <a:xfrm>
                <a:off x="3414" y="1542"/>
                <a:ext cx="65" cy="65"/>
              </a:xfrm>
              <a:custGeom>
                <a:avLst/>
                <a:gdLst>
                  <a:gd name="T0" fmla="*/ 33 w 65"/>
                  <a:gd name="T1" fmla="*/ 0 h 65"/>
                  <a:gd name="T2" fmla="*/ 33 w 65"/>
                  <a:gd name="T3" fmla="*/ 0 h 65"/>
                  <a:gd name="T4" fmla="*/ 39 w 65"/>
                  <a:gd name="T5" fmla="*/ 0 h 65"/>
                  <a:gd name="T6" fmla="*/ 45 w 65"/>
                  <a:gd name="T7" fmla="*/ 2 h 65"/>
                  <a:gd name="T8" fmla="*/ 51 w 65"/>
                  <a:gd name="T9" fmla="*/ 5 h 65"/>
                  <a:gd name="T10" fmla="*/ 55 w 65"/>
                  <a:gd name="T11" fmla="*/ 9 h 65"/>
                  <a:gd name="T12" fmla="*/ 59 w 65"/>
                  <a:gd name="T13" fmla="*/ 13 h 65"/>
                  <a:gd name="T14" fmla="*/ 63 w 65"/>
                  <a:gd name="T15" fmla="*/ 19 h 65"/>
                  <a:gd name="T16" fmla="*/ 65 w 65"/>
                  <a:gd name="T17" fmla="*/ 25 h 65"/>
                  <a:gd name="T18" fmla="*/ 65 w 65"/>
                  <a:gd name="T19" fmla="*/ 31 h 65"/>
                  <a:gd name="T20" fmla="*/ 65 w 65"/>
                  <a:gd name="T21" fmla="*/ 39 h 65"/>
                  <a:gd name="T22" fmla="*/ 63 w 65"/>
                  <a:gd name="T23" fmla="*/ 45 h 65"/>
                  <a:gd name="T24" fmla="*/ 59 w 65"/>
                  <a:gd name="T25" fmla="*/ 49 h 65"/>
                  <a:gd name="T26" fmla="*/ 55 w 65"/>
                  <a:gd name="T27" fmla="*/ 55 h 65"/>
                  <a:gd name="T28" fmla="*/ 51 w 65"/>
                  <a:gd name="T29" fmla="*/ 59 h 65"/>
                  <a:gd name="T30" fmla="*/ 45 w 65"/>
                  <a:gd name="T31" fmla="*/ 61 h 65"/>
                  <a:gd name="T32" fmla="*/ 39 w 65"/>
                  <a:gd name="T33" fmla="*/ 63 h 65"/>
                  <a:gd name="T34" fmla="*/ 33 w 65"/>
                  <a:gd name="T35" fmla="*/ 65 h 65"/>
                  <a:gd name="T36" fmla="*/ 25 w 65"/>
                  <a:gd name="T37" fmla="*/ 63 h 65"/>
                  <a:gd name="T38" fmla="*/ 19 w 65"/>
                  <a:gd name="T39" fmla="*/ 61 h 65"/>
                  <a:gd name="T40" fmla="*/ 15 w 65"/>
                  <a:gd name="T41" fmla="*/ 59 h 65"/>
                  <a:gd name="T42" fmla="*/ 9 w 65"/>
                  <a:gd name="T43" fmla="*/ 55 h 65"/>
                  <a:gd name="T44" fmla="*/ 5 w 65"/>
                  <a:gd name="T45" fmla="*/ 49 h 65"/>
                  <a:gd name="T46" fmla="*/ 3 w 65"/>
                  <a:gd name="T47" fmla="*/ 45 h 65"/>
                  <a:gd name="T48" fmla="*/ 2 w 65"/>
                  <a:gd name="T49" fmla="*/ 39 h 65"/>
                  <a:gd name="T50" fmla="*/ 0 w 65"/>
                  <a:gd name="T51" fmla="*/ 31 h 65"/>
                  <a:gd name="T52" fmla="*/ 2 w 65"/>
                  <a:gd name="T53" fmla="*/ 25 h 65"/>
                  <a:gd name="T54" fmla="*/ 3 w 65"/>
                  <a:gd name="T55" fmla="*/ 19 h 65"/>
                  <a:gd name="T56" fmla="*/ 5 w 65"/>
                  <a:gd name="T57" fmla="*/ 13 h 65"/>
                  <a:gd name="T58" fmla="*/ 9 w 65"/>
                  <a:gd name="T59" fmla="*/ 9 h 65"/>
                  <a:gd name="T60" fmla="*/ 15 w 65"/>
                  <a:gd name="T61" fmla="*/ 5 h 65"/>
                  <a:gd name="T62" fmla="*/ 19 w 65"/>
                  <a:gd name="T63" fmla="*/ 2 h 65"/>
                  <a:gd name="T64" fmla="*/ 25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5" y="63"/>
                    </a:lnTo>
                    <a:lnTo>
                      <a:pt x="19" y="61"/>
                    </a:lnTo>
                    <a:lnTo>
                      <a:pt x="15" y="59"/>
                    </a:lnTo>
                    <a:lnTo>
                      <a:pt x="9" y="55"/>
                    </a:lnTo>
                    <a:lnTo>
                      <a:pt x="5" y="49"/>
                    </a:lnTo>
                    <a:lnTo>
                      <a:pt x="3" y="45"/>
                    </a:lnTo>
                    <a:lnTo>
                      <a:pt x="2" y="39"/>
                    </a:lnTo>
                    <a:lnTo>
                      <a:pt x="0" y="31"/>
                    </a:lnTo>
                    <a:lnTo>
                      <a:pt x="2" y="25"/>
                    </a:lnTo>
                    <a:lnTo>
                      <a:pt x="3" y="19"/>
                    </a:lnTo>
                    <a:lnTo>
                      <a:pt x="5" y="13"/>
                    </a:lnTo>
                    <a:lnTo>
                      <a:pt x="9" y="9"/>
                    </a:lnTo>
                    <a:lnTo>
                      <a:pt x="15" y="5"/>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1" name="Freeform 224"/>
              <p:cNvSpPr>
                <a:spLocks/>
              </p:cNvSpPr>
              <p:nvPr/>
            </p:nvSpPr>
            <p:spPr bwMode="auto">
              <a:xfrm>
                <a:off x="3335" y="1601"/>
                <a:ext cx="65" cy="65"/>
              </a:xfrm>
              <a:custGeom>
                <a:avLst/>
                <a:gdLst>
                  <a:gd name="T0" fmla="*/ 31 w 65"/>
                  <a:gd name="T1" fmla="*/ 0 h 65"/>
                  <a:gd name="T2" fmla="*/ 39 w 65"/>
                  <a:gd name="T3" fmla="*/ 0 h 65"/>
                  <a:gd name="T4" fmla="*/ 45 w 65"/>
                  <a:gd name="T5" fmla="*/ 2 h 65"/>
                  <a:gd name="T6" fmla="*/ 49 w 65"/>
                  <a:gd name="T7" fmla="*/ 6 h 65"/>
                  <a:gd name="T8" fmla="*/ 55 w 65"/>
                  <a:gd name="T9" fmla="*/ 9 h 65"/>
                  <a:gd name="T10" fmla="*/ 59 w 65"/>
                  <a:gd name="T11" fmla="*/ 13 h 65"/>
                  <a:gd name="T12" fmla="*/ 61 w 65"/>
                  <a:gd name="T13" fmla="*/ 19 h 65"/>
                  <a:gd name="T14" fmla="*/ 63 w 65"/>
                  <a:gd name="T15" fmla="*/ 25 h 65"/>
                  <a:gd name="T16" fmla="*/ 65 w 65"/>
                  <a:gd name="T17" fmla="*/ 31 h 65"/>
                  <a:gd name="T18" fmla="*/ 63 w 65"/>
                  <a:gd name="T19" fmla="*/ 39 h 65"/>
                  <a:gd name="T20" fmla="*/ 61 w 65"/>
                  <a:gd name="T21" fmla="*/ 45 h 65"/>
                  <a:gd name="T22" fmla="*/ 59 w 65"/>
                  <a:gd name="T23" fmla="*/ 49 h 65"/>
                  <a:gd name="T24" fmla="*/ 55 w 65"/>
                  <a:gd name="T25" fmla="*/ 55 h 65"/>
                  <a:gd name="T26" fmla="*/ 49 w 65"/>
                  <a:gd name="T27" fmla="*/ 59 h 65"/>
                  <a:gd name="T28" fmla="*/ 45 w 65"/>
                  <a:gd name="T29" fmla="*/ 61 h 65"/>
                  <a:gd name="T30" fmla="*/ 39 w 65"/>
                  <a:gd name="T31" fmla="*/ 63 h 65"/>
                  <a:gd name="T32" fmla="*/ 31 w 65"/>
                  <a:gd name="T33" fmla="*/ 65 h 65"/>
                  <a:gd name="T34" fmla="*/ 25 w 65"/>
                  <a:gd name="T35" fmla="*/ 63 h 65"/>
                  <a:gd name="T36" fmla="*/ 19 w 65"/>
                  <a:gd name="T37" fmla="*/ 61 h 65"/>
                  <a:gd name="T38" fmla="*/ 14 w 65"/>
                  <a:gd name="T39" fmla="*/ 59 h 65"/>
                  <a:gd name="T40" fmla="*/ 10 w 65"/>
                  <a:gd name="T41" fmla="*/ 55 h 65"/>
                  <a:gd name="T42" fmla="*/ 6 w 65"/>
                  <a:gd name="T43" fmla="*/ 49 h 65"/>
                  <a:gd name="T44" fmla="*/ 2 w 65"/>
                  <a:gd name="T45" fmla="*/ 45 h 65"/>
                  <a:gd name="T46" fmla="*/ 0 w 65"/>
                  <a:gd name="T47" fmla="*/ 39 h 65"/>
                  <a:gd name="T48" fmla="*/ 0 w 65"/>
                  <a:gd name="T49" fmla="*/ 31 h 65"/>
                  <a:gd name="T50" fmla="*/ 0 w 65"/>
                  <a:gd name="T51" fmla="*/ 25 h 65"/>
                  <a:gd name="T52" fmla="*/ 2 w 65"/>
                  <a:gd name="T53" fmla="*/ 19 h 65"/>
                  <a:gd name="T54" fmla="*/ 6 w 65"/>
                  <a:gd name="T55" fmla="*/ 13 h 65"/>
                  <a:gd name="T56" fmla="*/ 10 w 65"/>
                  <a:gd name="T57" fmla="*/ 9 h 65"/>
                  <a:gd name="T58" fmla="*/ 14 w 65"/>
                  <a:gd name="T59" fmla="*/ 6 h 65"/>
                  <a:gd name="T60" fmla="*/ 19 w 65"/>
                  <a:gd name="T61" fmla="*/ 2 h 65"/>
                  <a:gd name="T62" fmla="*/ 25 w 65"/>
                  <a:gd name="T63" fmla="*/ 0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0"/>
                    </a:lnTo>
                    <a:lnTo>
                      <a:pt x="45" y="2"/>
                    </a:lnTo>
                    <a:lnTo>
                      <a:pt x="49" y="6"/>
                    </a:lnTo>
                    <a:lnTo>
                      <a:pt x="55" y="9"/>
                    </a:lnTo>
                    <a:lnTo>
                      <a:pt x="59" y="13"/>
                    </a:lnTo>
                    <a:lnTo>
                      <a:pt x="61" y="19"/>
                    </a:lnTo>
                    <a:lnTo>
                      <a:pt x="63" y="25"/>
                    </a:lnTo>
                    <a:lnTo>
                      <a:pt x="65" y="31"/>
                    </a:lnTo>
                    <a:lnTo>
                      <a:pt x="63" y="39"/>
                    </a:lnTo>
                    <a:lnTo>
                      <a:pt x="61" y="45"/>
                    </a:lnTo>
                    <a:lnTo>
                      <a:pt x="59" y="49"/>
                    </a:lnTo>
                    <a:lnTo>
                      <a:pt x="55" y="55"/>
                    </a:lnTo>
                    <a:lnTo>
                      <a:pt x="49" y="59"/>
                    </a:lnTo>
                    <a:lnTo>
                      <a:pt x="45" y="61"/>
                    </a:lnTo>
                    <a:lnTo>
                      <a:pt x="39" y="63"/>
                    </a:lnTo>
                    <a:lnTo>
                      <a:pt x="31" y="65"/>
                    </a:lnTo>
                    <a:lnTo>
                      <a:pt x="25" y="63"/>
                    </a:lnTo>
                    <a:lnTo>
                      <a:pt x="19" y="61"/>
                    </a:lnTo>
                    <a:lnTo>
                      <a:pt x="14" y="59"/>
                    </a:lnTo>
                    <a:lnTo>
                      <a:pt x="10" y="55"/>
                    </a:lnTo>
                    <a:lnTo>
                      <a:pt x="6" y="49"/>
                    </a:lnTo>
                    <a:lnTo>
                      <a:pt x="2" y="45"/>
                    </a:lnTo>
                    <a:lnTo>
                      <a:pt x="0" y="39"/>
                    </a:lnTo>
                    <a:lnTo>
                      <a:pt x="0" y="31"/>
                    </a:lnTo>
                    <a:lnTo>
                      <a:pt x="0" y="25"/>
                    </a:lnTo>
                    <a:lnTo>
                      <a:pt x="2" y="19"/>
                    </a:lnTo>
                    <a:lnTo>
                      <a:pt x="6" y="13"/>
                    </a:lnTo>
                    <a:lnTo>
                      <a:pt x="10" y="9"/>
                    </a:lnTo>
                    <a:lnTo>
                      <a:pt x="14"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2" name="Freeform 225"/>
              <p:cNvSpPr>
                <a:spLocks/>
              </p:cNvSpPr>
              <p:nvPr/>
            </p:nvSpPr>
            <p:spPr bwMode="auto">
              <a:xfrm>
                <a:off x="3335" y="1601"/>
                <a:ext cx="65" cy="65"/>
              </a:xfrm>
              <a:custGeom>
                <a:avLst/>
                <a:gdLst>
                  <a:gd name="T0" fmla="*/ 31 w 65"/>
                  <a:gd name="T1" fmla="*/ 0 h 65"/>
                  <a:gd name="T2" fmla="*/ 31 w 65"/>
                  <a:gd name="T3" fmla="*/ 0 h 65"/>
                  <a:gd name="T4" fmla="*/ 39 w 65"/>
                  <a:gd name="T5" fmla="*/ 0 h 65"/>
                  <a:gd name="T6" fmla="*/ 45 w 65"/>
                  <a:gd name="T7" fmla="*/ 2 h 65"/>
                  <a:gd name="T8" fmla="*/ 49 w 65"/>
                  <a:gd name="T9" fmla="*/ 6 h 65"/>
                  <a:gd name="T10" fmla="*/ 55 w 65"/>
                  <a:gd name="T11" fmla="*/ 9 h 65"/>
                  <a:gd name="T12" fmla="*/ 59 w 65"/>
                  <a:gd name="T13" fmla="*/ 13 h 65"/>
                  <a:gd name="T14" fmla="*/ 61 w 65"/>
                  <a:gd name="T15" fmla="*/ 19 h 65"/>
                  <a:gd name="T16" fmla="*/ 63 w 65"/>
                  <a:gd name="T17" fmla="*/ 25 h 65"/>
                  <a:gd name="T18" fmla="*/ 65 w 65"/>
                  <a:gd name="T19" fmla="*/ 31 h 65"/>
                  <a:gd name="T20" fmla="*/ 63 w 65"/>
                  <a:gd name="T21" fmla="*/ 39 h 65"/>
                  <a:gd name="T22" fmla="*/ 61 w 65"/>
                  <a:gd name="T23" fmla="*/ 45 h 65"/>
                  <a:gd name="T24" fmla="*/ 59 w 65"/>
                  <a:gd name="T25" fmla="*/ 49 h 65"/>
                  <a:gd name="T26" fmla="*/ 55 w 65"/>
                  <a:gd name="T27" fmla="*/ 55 h 65"/>
                  <a:gd name="T28" fmla="*/ 49 w 65"/>
                  <a:gd name="T29" fmla="*/ 59 h 65"/>
                  <a:gd name="T30" fmla="*/ 45 w 65"/>
                  <a:gd name="T31" fmla="*/ 61 h 65"/>
                  <a:gd name="T32" fmla="*/ 39 w 65"/>
                  <a:gd name="T33" fmla="*/ 63 h 65"/>
                  <a:gd name="T34" fmla="*/ 31 w 65"/>
                  <a:gd name="T35" fmla="*/ 65 h 65"/>
                  <a:gd name="T36" fmla="*/ 25 w 65"/>
                  <a:gd name="T37" fmla="*/ 63 h 65"/>
                  <a:gd name="T38" fmla="*/ 19 w 65"/>
                  <a:gd name="T39" fmla="*/ 61 h 65"/>
                  <a:gd name="T40" fmla="*/ 14 w 65"/>
                  <a:gd name="T41" fmla="*/ 59 h 65"/>
                  <a:gd name="T42" fmla="*/ 10 w 65"/>
                  <a:gd name="T43" fmla="*/ 55 h 65"/>
                  <a:gd name="T44" fmla="*/ 6 w 65"/>
                  <a:gd name="T45" fmla="*/ 49 h 65"/>
                  <a:gd name="T46" fmla="*/ 2 w 65"/>
                  <a:gd name="T47" fmla="*/ 45 h 65"/>
                  <a:gd name="T48" fmla="*/ 0 w 65"/>
                  <a:gd name="T49" fmla="*/ 39 h 65"/>
                  <a:gd name="T50" fmla="*/ 0 w 65"/>
                  <a:gd name="T51" fmla="*/ 31 h 65"/>
                  <a:gd name="T52" fmla="*/ 0 w 65"/>
                  <a:gd name="T53" fmla="*/ 25 h 65"/>
                  <a:gd name="T54" fmla="*/ 2 w 65"/>
                  <a:gd name="T55" fmla="*/ 19 h 65"/>
                  <a:gd name="T56" fmla="*/ 6 w 65"/>
                  <a:gd name="T57" fmla="*/ 13 h 65"/>
                  <a:gd name="T58" fmla="*/ 10 w 65"/>
                  <a:gd name="T59" fmla="*/ 9 h 65"/>
                  <a:gd name="T60" fmla="*/ 14 w 65"/>
                  <a:gd name="T61" fmla="*/ 6 h 65"/>
                  <a:gd name="T62" fmla="*/ 19 w 65"/>
                  <a:gd name="T63" fmla="*/ 2 h 65"/>
                  <a:gd name="T64" fmla="*/ 25 w 65"/>
                  <a:gd name="T65" fmla="*/ 0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0"/>
                    </a:lnTo>
                    <a:lnTo>
                      <a:pt x="45" y="2"/>
                    </a:lnTo>
                    <a:lnTo>
                      <a:pt x="49" y="6"/>
                    </a:lnTo>
                    <a:lnTo>
                      <a:pt x="55" y="9"/>
                    </a:lnTo>
                    <a:lnTo>
                      <a:pt x="59" y="13"/>
                    </a:lnTo>
                    <a:lnTo>
                      <a:pt x="61" y="19"/>
                    </a:lnTo>
                    <a:lnTo>
                      <a:pt x="63" y="25"/>
                    </a:lnTo>
                    <a:lnTo>
                      <a:pt x="65" y="31"/>
                    </a:lnTo>
                    <a:lnTo>
                      <a:pt x="63" y="39"/>
                    </a:lnTo>
                    <a:lnTo>
                      <a:pt x="61" y="45"/>
                    </a:lnTo>
                    <a:lnTo>
                      <a:pt x="59" y="49"/>
                    </a:lnTo>
                    <a:lnTo>
                      <a:pt x="55" y="55"/>
                    </a:lnTo>
                    <a:lnTo>
                      <a:pt x="49" y="59"/>
                    </a:lnTo>
                    <a:lnTo>
                      <a:pt x="45" y="61"/>
                    </a:lnTo>
                    <a:lnTo>
                      <a:pt x="39" y="63"/>
                    </a:lnTo>
                    <a:lnTo>
                      <a:pt x="31" y="65"/>
                    </a:lnTo>
                    <a:lnTo>
                      <a:pt x="25" y="63"/>
                    </a:lnTo>
                    <a:lnTo>
                      <a:pt x="19" y="61"/>
                    </a:lnTo>
                    <a:lnTo>
                      <a:pt x="14" y="59"/>
                    </a:lnTo>
                    <a:lnTo>
                      <a:pt x="10" y="55"/>
                    </a:lnTo>
                    <a:lnTo>
                      <a:pt x="6" y="49"/>
                    </a:lnTo>
                    <a:lnTo>
                      <a:pt x="2" y="45"/>
                    </a:lnTo>
                    <a:lnTo>
                      <a:pt x="0" y="39"/>
                    </a:lnTo>
                    <a:lnTo>
                      <a:pt x="0" y="31"/>
                    </a:lnTo>
                    <a:lnTo>
                      <a:pt x="0" y="25"/>
                    </a:lnTo>
                    <a:lnTo>
                      <a:pt x="2" y="19"/>
                    </a:lnTo>
                    <a:lnTo>
                      <a:pt x="6" y="13"/>
                    </a:lnTo>
                    <a:lnTo>
                      <a:pt x="10" y="9"/>
                    </a:lnTo>
                    <a:lnTo>
                      <a:pt x="14"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3" name="Freeform 226"/>
              <p:cNvSpPr>
                <a:spLocks/>
              </p:cNvSpPr>
              <p:nvPr/>
            </p:nvSpPr>
            <p:spPr bwMode="auto">
              <a:xfrm>
                <a:off x="3412" y="1620"/>
                <a:ext cx="63" cy="65"/>
              </a:xfrm>
              <a:custGeom>
                <a:avLst/>
                <a:gdLst>
                  <a:gd name="T0" fmla="*/ 63 w 63"/>
                  <a:gd name="T1" fmla="*/ 34 h 65"/>
                  <a:gd name="T2" fmla="*/ 63 w 63"/>
                  <a:gd name="T3" fmla="*/ 40 h 65"/>
                  <a:gd name="T4" fmla="*/ 61 w 63"/>
                  <a:gd name="T5" fmla="*/ 46 h 65"/>
                  <a:gd name="T6" fmla="*/ 57 w 63"/>
                  <a:gd name="T7" fmla="*/ 51 h 65"/>
                  <a:gd name="T8" fmla="*/ 53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3 w 63"/>
                  <a:gd name="T23" fmla="*/ 59 h 65"/>
                  <a:gd name="T24" fmla="*/ 7 w 63"/>
                  <a:gd name="T25" fmla="*/ 55 h 65"/>
                  <a:gd name="T26" fmla="*/ 4 w 63"/>
                  <a:gd name="T27" fmla="*/ 51 h 65"/>
                  <a:gd name="T28" fmla="*/ 2 w 63"/>
                  <a:gd name="T29" fmla="*/ 46 h 65"/>
                  <a:gd name="T30" fmla="*/ 0 w 63"/>
                  <a:gd name="T31" fmla="*/ 40 h 65"/>
                  <a:gd name="T32" fmla="*/ 0 w 63"/>
                  <a:gd name="T33" fmla="*/ 34 h 65"/>
                  <a:gd name="T34" fmla="*/ 0 w 63"/>
                  <a:gd name="T35" fmla="*/ 26 h 65"/>
                  <a:gd name="T36" fmla="*/ 2 w 63"/>
                  <a:gd name="T37" fmla="*/ 20 h 65"/>
                  <a:gd name="T38" fmla="*/ 4 w 63"/>
                  <a:gd name="T39" fmla="*/ 16 h 65"/>
                  <a:gd name="T40" fmla="*/ 7 w 63"/>
                  <a:gd name="T41" fmla="*/ 10 h 65"/>
                  <a:gd name="T42" fmla="*/ 13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3 w 63"/>
                  <a:gd name="T57" fmla="*/ 10 h 65"/>
                  <a:gd name="T58" fmla="*/ 57 w 63"/>
                  <a:gd name="T59" fmla="*/ 16 h 65"/>
                  <a:gd name="T60" fmla="*/ 61 w 63"/>
                  <a:gd name="T61" fmla="*/ 20 h 65"/>
                  <a:gd name="T62" fmla="*/ 63 w 63"/>
                  <a:gd name="T63" fmla="*/ 26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40"/>
                    </a:lnTo>
                    <a:lnTo>
                      <a:pt x="61" y="46"/>
                    </a:lnTo>
                    <a:lnTo>
                      <a:pt x="57" y="51"/>
                    </a:lnTo>
                    <a:lnTo>
                      <a:pt x="53" y="55"/>
                    </a:lnTo>
                    <a:lnTo>
                      <a:pt x="49" y="59"/>
                    </a:lnTo>
                    <a:lnTo>
                      <a:pt x="43" y="63"/>
                    </a:lnTo>
                    <a:lnTo>
                      <a:pt x="37" y="65"/>
                    </a:lnTo>
                    <a:lnTo>
                      <a:pt x="31" y="65"/>
                    </a:lnTo>
                    <a:lnTo>
                      <a:pt x="25" y="65"/>
                    </a:lnTo>
                    <a:lnTo>
                      <a:pt x="19" y="63"/>
                    </a:lnTo>
                    <a:lnTo>
                      <a:pt x="13" y="59"/>
                    </a:lnTo>
                    <a:lnTo>
                      <a:pt x="7" y="55"/>
                    </a:lnTo>
                    <a:lnTo>
                      <a:pt x="4" y="51"/>
                    </a:lnTo>
                    <a:lnTo>
                      <a:pt x="2" y="46"/>
                    </a:lnTo>
                    <a:lnTo>
                      <a:pt x="0" y="40"/>
                    </a:lnTo>
                    <a:lnTo>
                      <a:pt x="0" y="34"/>
                    </a:lnTo>
                    <a:lnTo>
                      <a:pt x="0" y="26"/>
                    </a:lnTo>
                    <a:lnTo>
                      <a:pt x="2" y="20"/>
                    </a:lnTo>
                    <a:lnTo>
                      <a:pt x="4" y="16"/>
                    </a:lnTo>
                    <a:lnTo>
                      <a:pt x="7" y="10"/>
                    </a:lnTo>
                    <a:lnTo>
                      <a:pt x="13" y="6"/>
                    </a:lnTo>
                    <a:lnTo>
                      <a:pt x="19" y="4"/>
                    </a:lnTo>
                    <a:lnTo>
                      <a:pt x="25" y="2"/>
                    </a:lnTo>
                    <a:lnTo>
                      <a:pt x="31" y="0"/>
                    </a:lnTo>
                    <a:lnTo>
                      <a:pt x="37" y="2"/>
                    </a:lnTo>
                    <a:lnTo>
                      <a:pt x="43" y="4"/>
                    </a:lnTo>
                    <a:lnTo>
                      <a:pt x="49" y="6"/>
                    </a:lnTo>
                    <a:lnTo>
                      <a:pt x="53" y="10"/>
                    </a:lnTo>
                    <a:lnTo>
                      <a:pt x="57" y="16"/>
                    </a:lnTo>
                    <a:lnTo>
                      <a:pt x="61" y="20"/>
                    </a:lnTo>
                    <a:lnTo>
                      <a:pt x="63" y="26"/>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4" name="Freeform 227"/>
              <p:cNvSpPr>
                <a:spLocks/>
              </p:cNvSpPr>
              <p:nvPr/>
            </p:nvSpPr>
            <p:spPr bwMode="auto">
              <a:xfrm>
                <a:off x="3412" y="1620"/>
                <a:ext cx="63" cy="65"/>
              </a:xfrm>
              <a:custGeom>
                <a:avLst/>
                <a:gdLst>
                  <a:gd name="T0" fmla="*/ 63 w 63"/>
                  <a:gd name="T1" fmla="*/ 34 h 65"/>
                  <a:gd name="T2" fmla="*/ 63 w 63"/>
                  <a:gd name="T3" fmla="*/ 34 h 65"/>
                  <a:gd name="T4" fmla="*/ 63 w 63"/>
                  <a:gd name="T5" fmla="*/ 40 h 65"/>
                  <a:gd name="T6" fmla="*/ 61 w 63"/>
                  <a:gd name="T7" fmla="*/ 46 h 65"/>
                  <a:gd name="T8" fmla="*/ 57 w 63"/>
                  <a:gd name="T9" fmla="*/ 51 h 65"/>
                  <a:gd name="T10" fmla="*/ 53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3 w 63"/>
                  <a:gd name="T25" fmla="*/ 59 h 65"/>
                  <a:gd name="T26" fmla="*/ 7 w 63"/>
                  <a:gd name="T27" fmla="*/ 55 h 65"/>
                  <a:gd name="T28" fmla="*/ 4 w 63"/>
                  <a:gd name="T29" fmla="*/ 51 h 65"/>
                  <a:gd name="T30" fmla="*/ 2 w 63"/>
                  <a:gd name="T31" fmla="*/ 46 h 65"/>
                  <a:gd name="T32" fmla="*/ 0 w 63"/>
                  <a:gd name="T33" fmla="*/ 40 h 65"/>
                  <a:gd name="T34" fmla="*/ 0 w 63"/>
                  <a:gd name="T35" fmla="*/ 34 h 65"/>
                  <a:gd name="T36" fmla="*/ 0 w 63"/>
                  <a:gd name="T37" fmla="*/ 26 h 65"/>
                  <a:gd name="T38" fmla="*/ 2 w 63"/>
                  <a:gd name="T39" fmla="*/ 20 h 65"/>
                  <a:gd name="T40" fmla="*/ 4 w 63"/>
                  <a:gd name="T41" fmla="*/ 16 h 65"/>
                  <a:gd name="T42" fmla="*/ 7 w 63"/>
                  <a:gd name="T43" fmla="*/ 10 h 65"/>
                  <a:gd name="T44" fmla="*/ 13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3 w 63"/>
                  <a:gd name="T59" fmla="*/ 10 h 65"/>
                  <a:gd name="T60" fmla="*/ 57 w 63"/>
                  <a:gd name="T61" fmla="*/ 16 h 65"/>
                  <a:gd name="T62" fmla="*/ 61 w 63"/>
                  <a:gd name="T63" fmla="*/ 20 h 65"/>
                  <a:gd name="T64" fmla="*/ 63 w 63"/>
                  <a:gd name="T65" fmla="*/ 26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40"/>
                    </a:lnTo>
                    <a:lnTo>
                      <a:pt x="61" y="46"/>
                    </a:lnTo>
                    <a:lnTo>
                      <a:pt x="57" y="51"/>
                    </a:lnTo>
                    <a:lnTo>
                      <a:pt x="53" y="55"/>
                    </a:lnTo>
                    <a:lnTo>
                      <a:pt x="49" y="59"/>
                    </a:lnTo>
                    <a:lnTo>
                      <a:pt x="43" y="63"/>
                    </a:lnTo>
                    <a:lnTo>
                      <a:pt x="37" y="65"/>
                    </a:lnTo>
                    <a:lnTo>
                      <a:pt x="31" y="65"/>
                    </a:lnTo>
                    <a:lnTo>
                      <a:pt x="25" y="65"/>
                    </a:lnTo>
                    <a:lnTo>
                      <a:pt x="19" y="63"/>
                    </a:lnTo>
                    <a:lnTo>
                      <a:pt x="13" y="59"/>
                    </a:lnTo>
                    <a:lnTo>
                      <a:pt x="7" y="55"/>
                    </a:lnTo>
                    <a:lnTo>
                      <a:pt x="4" y="51"/>
                    </a:lnTo>
                    <a:lnTo>
                      <a:pt x="2" y="46"/>
                    </a:lnTo>
                    <a:lnTo>
                      <a:pt x="0" y="40"/>
                    </a:lnTo>
                    <a:lnTo>
                      <a:pt x="0" y="34"/>
                    </a:lnTo>
                    <a:lnTo>
                      <a:pt x="0" y="26"/>
                    </a:lnTo>
                    <a:lnTo>
                      <a:pt x="2" y="20"/>
                    </a:lnTo>
                    <a:lnTo>
                      <a:pt x="4" y="16"/>
                    </a:lnTo>
                    <a:lnTo>
                      <a:pt x="7" y="10"/>
                    </a:lnTo>
                    <a:lnTo>
                      <a:pt x="13" y="6"/>
                    </a:lnTo>
                    <a:lnTo>
                      <a:pt x="19" y="4"/>
                    </a:lnTo>
                    <a:lnTo>
                      <a:pt x="25" y="2"/>
                    </a:lnTo>
                    <a:lnTo>
                      <a:pt x="31" y="0"/>
                    </a:lnTo>
                    <a:lnTo>
                      <a:pt x="37" y="2"/>
                    </a:lnTo>
                    <a:lnTo>
                      <a:pt x="43" y="4"/>
                    </a:lnTo>
                    <a:lnTo>
                      <a:pt x="49" y="6"/>
                    </a:lnTo>
                    <a:lnTo>
                      <a:pt x="53" y="10"/>
                    </a:lnTo>
                    <a:lnTo>
                      <a:pt x="57" y="16"/>
                    </a:lnTo>
                    <a:lnTo>
                      <a:pt x="61" y="20"/>
                    </a:lnTo>
                    <a:lnTo>
                      <a:pt x="63" y="26"/>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5" name="Freeform 228"/>
              <p:cNvSpPr>
                <a:spLocks/>
              </p:cNvSpPr>
              <p:nvPr/>
            </p:nvSpPr>
            <p:spPr bwMode="auto">
              <a:xfrm>
                <a:off x="3368" y="1620"/>
                <a:ext cx="65" cy="65"/>
              </a:xfrm>
              <a:custGeom>
                <a:avLst/>
                <a:gdLst>
                  <a:gd name="T0" fmla="*/ 34 w 65"/>
                  <a:gd name="T1" fmla="*/ 0 h 65"/>
                  <a:gd name="T2" fmla="*/ 40 w 65"/>
                  <a:gd name="T3" fmla="*/ 0 h 65"/>
                  <a:gd name="T4" fmla="*/ 46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2 h 65"/>
                  <a:gd name="T18" fmla="*/ 65 w 65"/>
                  <a:gd name="T19" fmla="*/ 40 h 65"/>
                  <a:gd name="T20" fmla="*/ 63 w 65"/>
                  <a:gd name="T21" fmla="*/ 46 h 65"/>
                  <a:gd name="T22" fmla="*/ 59 w 65"/>
                  <a:gd name="T23" fmla="*/ 51 h 65"/>
                  <a:gd name="T24" fmla="*/ 55 w 65"/>
                  <a:gd name="T25" fmla="*/ 55 h 65"/>
                  <a:gd name="T26" fmla="*/ 51 w 65"/>
                  <a:gd name="T27" fmla="*/ 59 h 65"/>
                  <a:gd name="T28" fmla="*/ 46 w 65"/>
                  <a:gd name="T29" fmla="*/ 61 h 65"/>
                  <a:gd name="T30" fmla="*/ 40 w 65"/>
                  <a:gd name="T31" fmla="*/ 65 h 65"/>
                  <a:gd name="T32" fmla="*/ 34 w 65"/>
                  <a:gd name="T33" fmla="*/ 65 h 65"/>
                  <a:gd name="T34" fmla="*/ 26 w 65"/>
                  <a:gd name="T35" fmla="*/ 65 h 65"/>
                  <a:gd name="T36" fmla="*/ 20 w 65"/>
                  <a:gd name="T37" fmla="*/ 61 h 65"/>
                  <a:gd name="T38" fmla="*/ 14 w 65"/>
                  <a:gd name="T39" fmla="*/ 59 h 65"/>
                  <a:gd name="T40" fmla="*/ 10 w 65"/>
                  <a:gd name="T41" fmla="*/ 55 h 65"/>
                  <a:gd name="T42" fmla="*/ 6 w 65"/>
                  <a:gd name="T43" fmla="*/ 51 h 65"/>
                  <a:gd name="T44" fmla="*/ 4 w 65"/>
                  <a:gd name="T45" fmla="*/ 46 h 65"/>
                  <a:gd name="T46" fmla="*/ 2 w 65"/>
                  <a:gd name="T47" fmla="*/ 40 h 65"/>
                  <a:gd name="T48" fmla="*/ 0 w 65"/>
                  <a:gd name="T49" fmla="*/ 32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0"/>
                    </a:lnTo>
                    <a:lnTo>
                      <a:pt x="46"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6" y="61"/>
                    </a:lnTo>
                    <a:lnTo>
                      <a:pt x="40" y="65"/>
                    </a:lnTo>
                    <a:lnTo>
                      <a:pt x="34" y="65"/>
                    </a:lnTo>
                    <a:lnTo>
                      <a:pt x="26" y="65"/>
                    </a:lnTo>
                    <a:lnTo>
                      <a:pt x="20" y="61"/>
                    </a:lnTo>
                    <a:lnTo>
                      <a:pt x="14" y="59"/>
                    </a:lnTo>
                    <a:lnTo>
                      <a:pt x="10" y="55"/>
                    </a:lnTo>
                    <a:lnTo>
                      <a:pt x="6" y="51"/>
                    </a:lnTo>
                    <a:lnTo>
                      <a:pt x="4" y="46"/>
                    </a:lnTo>
                    <a:lnTo>
                      <a:pt x="2" y="40"/>
                    </a:lnTo>
                    <a:lnTo>
                      <a:pt x="0" y="32"/>
                    </a:lnTo>
                    <a:lnTo>
                      <a:pt x="2" y="26"/>
                    </a:lnTo>
                    <a:lnTo>
                      <a:pt x="4" y="20"/>
                    </a:lnTo>
                    <a:lnTo>
                      <a:pt x="6" y="14"/>
                    </a:lnTo>
                    <a:lnTo>
                      <a:pt x="10" y="10"/>
                    </a:lnTo>
                    <a:lnTo>
                      <a:pt x="14" y="6"/>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6" name="Freeform 229"/>
              <p:cNvSpPr>
                <a:spLocks/>
              </p:cNvSpPr>
              <p:nvPr/>
            </p:nvSpPr>
            <p:spPr bwMode="auto">
              <a:xfrm>
                <a:off x="3368" y="1620"/>
                <a:ext cx="65" cy="65"/>
              </a:xfrm>
              <a:custGeom>
                <a:avLst/>
                <a:gdLst>
                  <a:gd name="T0" fmla="*/ 34 w 65"/>
                  <a:gd name="T1" fmla="*/ 0 h 65"/>
                  <a:gd name="T2" fmla="*/ 34 w 65"/>
                  <a:gd name="T3" fmla="*/ 0 h 65"/>
                  <a:gd name="T4" fmla="*/ 40 w 65"/>
                  <a:gd name="T5" fmla="*/ 0 h 65"/>
                  <a:gd name="T6" fmla="*/ 46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2 h 65"/>
                  <a:gd name="T20" fmla="*/ 65 w 65"/>
                  <a:gd name="T21" fmla="*/ 40 h 65"/>
                  <a:gd name="T22" fmla="*/ 63 w 65"/>
                  <a:gd name="T23" fmla="*/ 46 h 65"/>
                  <a:gd name="T24" fmla="*/ 59 w 65"/>
                  <a:gd name="T25" fmla="*/ 51 h 65"/>
                  <a:gd name="T26" fmla="*/ 55 w 65"/>
                  <a:gd name="T27" fmla="*/ 55 h 65"/>
                  <a:gd name="T28" fmla="*/ 51 w 65"/>
                  <a:gd name="T29" fmla="*/ 59 h 65"/>
                  <a:gd name="T30" fmla="*/ 46 w 65"/>
                  <a:gd name="T31" fmla="*/ 61 h 65"/>
                  <a:gd name="T32" fmla="*/ 40 w 65"/>
                  <a:gd name="T33" fmla="*/ 65 h 65"/>
                  <a:gd name="T34" fmla="*/ 34 w 65"/>
                  <a:gd name="T35" fmla="*/ 65 h 65"/>
                  <a:gd name="T36" fmla="*/ 26 w 65"/>
                  <a:gd name="T37" fmla="*/ 65 h 65"/>
                  <a:gd name="T38" fmla="*/ 20 w 65"/>
                  <a:gd name="T39" fmla="*/ 61 h 65"/>
                  <a:gd name="T40" fmla="*/ 14 w 65"/>
                  <a:gd name="T41" fmla="*/ 59 h 65"/>
                  <a:gd name="T42" fmla="*/ 10 w 65"/>
                  <a:gd name="T43" fmla="*/ 55 h 65"/>
                  <a:gd name="T44" fmla="*/ 6 w 65"/>
                  <a:gd name="T45" fmla="*/ 51 h 65"/>
                  <a:gd name="T46" fmla="*/ 4 w 65"/>
                  <a:gd name="T47" fmla="*/ 46 h 65"/>
                  <a:gd name="T48" fmla="*/ 2 w 65"/>
                  <a:gd name="T49" fmla="*/ 40 h 65"/>
                  <a:gd name="T50" fmla="*/ 0 w 65"/>
                  <a:gd name="T51" fmla="*/ 32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0"/>
                    </a:lnTo>
                    <a:lnTo>
                      <a:pt x="46" y="2"/>
                    </a:lnTo>
                    <a:lnTo>
                      <a:pt x="51" y="6"/>
                    </a:lnTo>
                    <a:lnTo>
                      <a:pt x="55" y="10"/>
                    </a:lnTo>
                    <a:lnTo>
                      <a:pt x="59" y="14"/>
                    </a:lnTo>
                    <a:lnTo>
                      <a:pt x="63" y="20"/>
                    </a:lnTo>
                    <a:lnTo>
                      <a:pt x="65" y="26"/>
                    </a:lnTo>
                    <a:lnTo>
                      <a:pt x="65" y="32"/>
                    </a:lnTo>
                    <a:lnTo>
                      <a:pt x="65" y="40"/>
                    </a:lnTo>
                    <a:lnTo>
                      <a:pt x="63" y="46"/>
                    </a:lnTo>
                    <a:lnTo>
                      <a:pt x="59" y="51"/>
                    </a:lnTo>
                    <a:lnTo>
                      <a:pt x="55" y="55"/>
                    </a:lnTo>
                    <a:lnTo>
                      <a:pt x="51" y="59"/>
                    </a:lnTo>
                    <a:lnTo>
                      <a:pt x="46" y="61"/>
                    </a:lnTo>
                    <a:lnTo>
                      <a:pt x="40" y="65"/>
                    </a:lnTo>
                    <a:lnTo>
                      <a:pt x="34" y="65"/>
                    </a:lnTo>
                    <a:lnTo>
                      <a:pt x="26" y="65"/>
                    </a:lnTo>
                    <a:lnTo>
                      <a:pt x="20" y="61"/>
                    </a:lnTo>
                    <a:lnTo>
                      <a:pt x="14" y="59"/>
                    </a:lnTo>
                    <a:lnTo>
                      <a:pt x="10" y="55"/>
                    </a:lnTo>
                    <a:lnTo>
                      <a:pt x="6" y="51"/>
                    </a:lnTo>
                    <a:lnTo>
                      <a:pt x="4" y="46"/>
                    </a:lnTo>
                    <a:lnTo>
                      <a:pt x="2" y="40"/>
                    </a:lnTo>
                    <a:lnTo>
                      <a:pt x="0" y="32"/>
                    </a:lnTo>
                    <a:lnTo>
                      <a:pt x="2" y="26"/>
                    </a:lnTo>
                    <a:lnTo>
                      <a:pt x="4"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747" name="Freeform 230"/>
              <p:cNvSpPr>
                <a:spLocks/>
              </p:cNvSpPr>
              <p:nvPr/>
            </p:nvSpPr>
            <p:spPr bwMode="auto">
              <a:xfrm>
                <a:off x="3321" y="1648"/>
                <a:ext cx="65" cy="63"/>
              </a:xfrm>
              <a:custGeom>
                <a:avLst/>
                <a:gdLst>
                  <a:gd name="T0" fmla="*/ 65 w 65"/>
                  <a:gd name="T1" fmla="*/ 31 h 63"/>
                  <a:gd name="T2" fmla="*/ 65 w 65"/>
                  <a:gd name="T3" fmla="*/ 37 h 63"/>
                  <a:gd name="T4" fmla="*/ 63 w 65"/>
                  <a:gd name="T5" fmla="*/ 43 h 63"/>
                  <a:gd name="T6" fmla="*/ 59 w 65"/>
                  <a:gd name="T7" fmla="*/ 49 h 63"/>
                  <a:gd name="T8" fmla="*/ 55 w 65"/>
                  <a:gd name="T9" fmla="*/ 55 h 63"/>
                  <a:gd name="T10" fmla="*/ 51 w 65"/>
                  <a:gd name="T11" fmla="*/ 59 h 63"/>
                  <a:gd name="T12" fmla="*/ 45 w 65"/>
                  <a:gd name="T13" fmla="*/ 61 h 63"/>
                  <a:gd name="T14" fmla="*/ 39 w 65"/>
                  <a:gd name="T15" fmla="*/ 63 h 63"/>
                  <a:gd name="T16" fmla="*/ 33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2 w 65"/>
                  <a:gd name="T31" fmla="*/ 37 h 63"/>
                  <a:gd name="T32" fmla="*/ 0 w 65"/>
                  <a:gd name="T33" fmla="*/ 31 h 63"/>
                  <a:gd name="T34" fmla="*/ 2 w 65"/>
                  <a:gd name="T35" fmla="*/ 25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3 w 65"/>
                  <a:gd name="T49" fmla="*/ 0 h 63"/>
                  <a:gd name="T50" fmla="*/ 39 w 65"/>
                  <a:gd name="T51" fmla="*/ 0 h 63"/>
                  <a:gd name="T52" fmla="*/ 45 w 65"/>
                  <a:gd name="T53" fmla="*/ 2 h 63"/>
                  <a:gd name="T54" fmla="*/ 51 w 65"/>
                  <a:gd name="T55" fmla="*/ 6 h 63"/>
                  <a:gd name="T56" fmla="*/ 55 w 65"/>
                  <a:gd name="T57" fmla="*/ 10 h 63"/>
                  <a:gd name="T58" fmla="*/ 59 w 65"/>
                  <a:gd name="T59" fmla="*/ 14 h 63"/>
                  <a:gd name="T60" fmla="*/ 63 w 65"/>
                  <a:gd name="T61" fmla="*/ 20 h 63"/>
                  <a:gd name="T62" fmla="*/ 65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5" y="37"/>
                    </a:lnTo>
                    <a:lnTo>
                      <a:pt x="63" y="43"/>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3"/>
                    </a:lnTo>
                    <a:lnTo>
                      <a:pt x="2" y="37"/>
                    </a:lnTo>
                    <a:lnTo>
                      <a:pt x="0" y="31"/>
                    </a:lnTo>
                    <a:lnTo>
                      <a:pt x="2" y="25"/>
                    </a:lnTo>
                    <a:lnTo>
                      <a:pt x="2"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5"/>
                    </a:lnTo>
                    <a:lnTo>
                      <a:pt x="65"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748" name="Freeform 231"/>
              <p:cNvSpPr>
                <a:spLocks/>
              </p:cNvSpPr>
              <p:nvPr/>
            </p:nvSpPr>
            <p:spPr bwMode="auto">
              <a:xfrm>
                <a:off x="3321" y="1648"/>
                <a:ext cx="65" cy="63"/>
              </a:xfrm>
              <a:custGeom>
                <a:avLst/>
                <a:gdLst>
                  <a:gd name="T0" fmla="*/ 65 w 65"/>
                  <a:gd name="T1" fmla="*/ 31 h 63"/>
                  <a:gd name="T2" fmla="*/ 65 w 65"/>
                  <a:gd name="T3" fmla="*/ 31 h 63"/>
                  <a:gd name="T4" fmla="*/ 65 w 65"/>
                  <a:gd name="T5" fmla="*/ 37 h 63"/>
                  <a:gd name="T6" fmla="*/ 63 w 65"/>
                  <a:gd name="T7" fmla="*/ 43 h 63"/>
                  <a:gd name="T8" fmla="*/ 59 w 65"/>
                  <a:gd name="T9" fmla="*/ 49 h 63"/>
                  <a:gd name="T10" fmla="*/ 55 w 65"/>
                  <a:gd name="T11" fmla="*/ 55 h 63"/>
                  <a:gd name="T12" fmla="*/ 51 w 65"/>
                  <a:gd name="T13" fmla="*/ 59 h 63"/>
                  <a:gd name="T14" fmla="*/ 45 w 65"/>
                  <a:gd name="T15" fmla="*/ 61 h 63"/>
                  <a:gd name="T16" fmla="*/ 39 w 65"/>
                  <a:gd name="T17" fmla="*/ 63 h 63"/>
                  <a:gd name="T18" fmla="*/ 33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2 w 65"/>
                  <a:gd name="T33" fmla="*/ 37 h 63"/>
                  <a:gd name="T34" fmla="*/ 0 w 65"/>
                  <a:gd name="T35" fmla="*/ 31 h 63"/>
                  <a:gd name="T36" fmla="*/ 2 w 65"/>
                  <a:gd name="T37" fmla="*/ 25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3 w 65"/>
                  <a:gd name="T51" fmla="*/ 0 h 63"/>
                  <a:gd name="T52" fmla="*/ 39 w 65"/>
                  <a:gd name="T53" fmla="*/ 0 h 63"/>
                  <a:gd name="T54" fmla="*/ 45 w 65"/>
                  <a:gd name="T55" fmla="*/ 2 h 63"/>
                  <a:gd name="T56" fmla="*/ 51 w 65"/>
                  <a:gd name="T57" fmla="*/ 6 h 63"/>
                  <a:gd name="T58" fmla="*/ 55 w 65"/>
                  <a:gd name="T59" fmla="*/ 10 h 63"/>
                  <a:gd name="T60" fmla="*/ 59 w 65"/>
                  <a:gd name="T61" fmla="*/ 14 h 63"/>
                  <a:gd name="T62" fmla="*/ 63 w 65"/>
                  <a:gd name="T63" fmla="*/ 20 h 63"/>
                  <a:gd name="T64" fmla="*/ 65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5" y="37"/>
                    </a:lnTo>
                    <a:lnTo>
                      <a:pt x="63" y="43"/>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3"/>
                    </a:lnTo>
                    <a:lnTo>
                      <a:pt x="2" y="37"/>
                    </a:lnTo>
                    <a:lnTo>
                      <a:pt x="0" y="31"/>
                    </a:lnTo>
                    <a:lnTo>
                      <a:pt x="2" y="25"/>
                    </a:lnTo>
                    <a:lnTo>
                      <a:pt x="2"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grpSp>
      <p:grpSp>
        <p:nvGrpSpPr>
          <p:cNvPr id="6" name="Group 232"/>
          <p:cNvGrpSpPr>
            <a:grpSpLocks/>
          </p:cNvGrpSpPr>
          <p:nvPr/>
        </p:nvGrpSpPr>
        <p:grpSpPr bwMode="auto">
          <a:xfrm>
            <a:off x="1920875" y="1219200"/>
            <a:ext cx="3308350" cy="1262063"/>
            <a:chOff x="3646" y="628"/>
            <a:chExt cx="2258" cy="795"/>
          </a:xfrm>
        </p:grpSpPr>
        <p:sp>
          <p:nvSpPr>
            <p:cNvPr id="36288" name="Freeform 233"/>
            <p:cNvSpPr>
              <a:spLocks/>
            </p:cNvSpPr>
            <p:nvPr/>
          </p:nvSpPr>
          <p:spPr bwMode="auto">
            <a:xfrm>
              <a:off x="3646" y="1185"/>
              <a:ext cx="301" cy="238"/>
            </a:xfrm>
            <a:custGeom>
              <a:avLst/>
              <a:gdLst>
                <a:gd name="T0" fmla="*/ 295 w 301"/>
                <a:gd name="T1" fmla="*/ 8 h 238"/>
                <a:gd name="T2" fmla="*/ 287 w 301"/>
                <a:gd name="T3" fmla="*/ 0 h 238"/>
                <a:gd name="T4" fmla="*/ 0 w 301"/>
                <a:gd name="T5" fmla="*/ 221 h 238"/>
                <a:gd name="T6" fmla="*/ 12 w 301"/>
                <a:gd name="T7" fmla="*/ 238 h 238"/>
                <a:gd name="T8" fmla="*/ 301 w 301"/>
                <a:gd name="T9" fmla="*/ 16 h 238"/>
                <a:gd name="T10" fmla="*/ 295 w 301"/>
                <a:gd name="T11" fmla="*/ 8 h 238"/>
                <a:gd name="T12" fmla="*/ 0 60000 65536"/>
                <a:gd name="T13" fmla="*/ 0 60000 65536"/>
                <a:gd name="T14" fmla="*/ 0 60000 65536"/>
                <a:gd name="T15" fmla="*/ 0 60000 65536"/>
                <a:gd name="T16" fmla="*/ 0 60000 65536"/>
                <a:gd name="T17" fmla="*/ 0 60000 65536"/>
                <a:gd name="T18" fmla="*/ 0 w 301"/>
                <a:gd name="T19" fmla="*/ 0 h 238"/>
                <a:gd name="T20" fmla="*/ 301 w 301"/>
                <a:gd name="T21" fmla="*/ 238 h 238"/>
              </a:gdLst>
              <a:ahLst/>
              <a:cxnLst>
                <a:cxn ang="T12">
                  <a:pos x="T0" y="T1"/>
                </a:cxn>
                <a:cxn ang="T13">
                  <a:pos x="T2" y="T3"/>
                </a:cxn>
                <a:cxn ang="T14">
                  <a:pos x="T4" y="T5"/>
                </a:cxn>
                <a:cxn ang="T15">
                  <a:pos x="T6" y="T7"/>
                </a:cxn>
                <a:cxn ang="T16">
                  <a:pos x="T8" y="T9"/>
                </a:cxn>
                <a:cxn ang="T17">
                  <a:pos x="T10" y="T11"/>
                </a:cxn>
              </a:cxnLst>
              <a:rect l="T18" t="T19" r="T20" b="T21"/>
              <a:pathLst>
                <a:path w="301" h="238">
                  <a:moveTo>
                    <a:pt x="295" y="8"/>
                  </a:moveTo>
                  <a:lnTo>
                    <a:pt x="287" y="0"/>
                  </a:lnTo>
                  <a:lnTo>
                    <a:pt x="0" y="221"/>
                  </a:lnTo>
                  <a:lnTo>
                    <a:pt x="12" y="238"/>
                  </a:lnTo>
                  <a:lnTo>
                    <a:pt x="301" y="16"/>
                  </a:lnTo>
                  <a:lnTo>
                    <a:pt x="295" y="8"/>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nvGrpSpPr>
            <p:cNvPr id="7" name="Group 234"/>
            <p:cNvGrpSpPr>
              <a:grpSpLocks/>
            </p:cNvGrpSpPr>
            <p:nvPr/>
          </p:nvGrpSpPr>
          <p:grpSpPr bwMode="auto">
            <a:xfrm>
              <a:off x="3839" y="628"/>
              <a:ext cx="2065" cy="628"/>
              <a:chOff x="3839" y="628"/>
              <a:chExt cx="2065" cy="628"/>
            </a:xfrm>
          </p:grpSpPr>
          <p:grpSp>
            <p:nvGrpSpPr>
              <p:cNvPr id="8" name="Group 235"/>
              <p:cNvGrpSpPr>
                <a:grpSpLocks/>
              </p:cNvGrpSpPr>
              <p:nvPr/>
            </p:nvGrpSpPr>
            <p:grpSpPr bwMode="auto">
              <a:xfrm>
                <a:off x="4406" y="628"/>
                <a:ext cx="1498" cy="628"/>
                <a:chOff x="4406" y="628"/>
                <a:chExt cx="1498" cy="628"/>
              </a:xfrm>
            </p:grpSpPr>
            <p:sp>
              <p:nvSpPr>
                <p:cNvPr id="36293" name="Freeform 236"/>
                <p:cNvSpPr>
                  <a:spLocks/>
                </p:cNvSpPr>
                <p:nvPr/>
              </p:nvSpPr>
              <p:spPr bwMode="auto">
                <a:xfrm>
                  <a:off x="5164" y="630"/>
                  <a:ext cx="63" cy="63"/>
                </a:xfrm>
                <a:custGeom>
                  <a:avLst/>
                  <a:gdLst>
                    <a:gd name="T0" fmla="*/ 0 w 63"/>
                    <a:gd name="T1" fmla="*/ 31 h 63"/>
                    <a:gd name="T2" fmla="*/ 0 w 63"/>
                    <a:gd name="T3" fmla="*/ 24 h 63"/>
                    <a:gd name="T4" fmla="*/ 2 w 63"/>
                    <a:gd name="T5" fmla="*/ 20 h 63"/>
                    <a:gd name="T6" fmla="*/ 4 w 63"/>
                    <a:gd name="T7" fmla="*/ 14 h 63"/>
                    <a:gd name="T8" fmla="*/ 8 w 63"/>
                    <a:gd name="T9" fmla="*/ 8 h 63"/>
                    <a:gd name="T10" fmla="*/ 14 w 63"/>
                    <a:gd name="T11" fmla="*/ 4 h 63"/>
                    <a:gd name="T12" fmla="*/ 20 w 63"/>
                    <a:gd name="T13" fmla="*/ 2 h 63"/>
                    <a:gd name="T14" fmla="*/ 26 w 63"/>
                    <a:gd name="T15" fmla="*/ 0 h 63"/>
                    <a:gd name="T16" fmla="*/ 31 w 63"/>
                    <a:gd name="T17" fmla="*/ 0 h 63"/>
                    <a:gd name="T18" fmla="*/ 37 w 63"/>
                    <a:gd name="T19" fmla="*/ 0 h 63"/>
                    <a:gd name="T20" fmla="*/ 43 w 63"/>
                    <a:gd name="T21" fmla="*/ 2 h 63"/>
                    <a:gd name="T22" fmla="*/ 49 w 63"/>
                    <a:gd name="T23" fmla="*/ 4 h 63"/>
                    <a:gd name="T24" fmla="*/ 53 w 63"/>
                    <a:gd name="T25" fmla="*/ 8 h 63"/>
                    <a:gd name="T26" fmla="*/ 57 w 63"/>
                    <a:gd name="T27" fmla="*/ 14 h 63"/>
                    <a:gd name="T28" fmla="*/ 61 w 63"/>
                    <a:gd name="T29" fmla="*/ 20 h 63"/>
                    <a:gd name="T30" fmla="*/ 63 w 63"/>
                    <a:gd name="T31" fmla="*/ 24 h 63"/>
                    <a:gd name="T32" fmla="*/ 63 w 63"/>
                    <a:gd name="T33" fmla="*/ 31 h 63"/>
                    <a:gd name="T34" fmla="*/ 63 w 63"/>
                    <a:gd name="T35" fmla="*/ 37 h 63"/>
                    <a:gd name="T36" fmla="*/ 61 w 63"/>
                    <a:gd name="T37" fmla="*/ 43 h 63"/>
                    <a:gd name="T38" fmla="*/ 57 w 63"/>
                    <a:gd name="T39" fmla="*/ 49 h 63"/>
                    <a:gd name="T40" fmla="*/ 53 w 63"/>
                    <a:gd name="T41" fmla="*/ 53 h 63"/>
                    <a:gd name="T42" fmla="*/ 49 w 63"/>
                    <a:gd name="T43" fmla="*/ 57 h 63"/>
                    <a:gd name="T44" fmla="*/ 43 w 63"/>
                    <a:gd name="T45" fmla="*/ 61 h 63"/>
                    <a:gd name="T46" fmla="*/ 37 w 63"/>
                    <a:gd name="T47" fmla="*/ 63 h 63"/>
                    <a:gd name="T48" fmla="*/ 31 w 63"/>
                    <a:gd name="T49" fmla="*/ 63 h 63"/>
                    <a:gd name="T50" fmla="*/ 26 w 63"/>
                    <a:gd name="T51" fmla="*/ 63 h 63"/>
                    <a:gd name="T52" fmla="*/ 20 w 63"/>
                    <a:gd name="T53" fmla="*/ 61 h 63"/>
                    <a:gd name="T54" fmla="*/ 14 w 63"/>
                    <a:gd name="T55" fmla="*/ 57 h 63"/>
                    <a:gd name="T56" fmla="*/ 8 w 63"/>
                    <a:gd name="T57" fmla="*/ 53 h 63"/>
                    <a:gd name="T58" fmla="*/ 4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4"/>
                      </a:lnTo>
                      <a:lnTo>
                        <a:pt x="2" y="20"/>
                      </a:lnTo>
                      <a:lnTo>
                        <a:pt x="4" y="14"/>
                      </a:lnTo>
                      <a:lnTo>
                        <a:pt x="8" y="8"/>
                      </a:lnTo>
                      <a:lnTo>
                        <a:pt x="14" y="4"/>
                      </a:lnTo>
                      <a:lnTo>
                        <a:pt x="20" y="2"/>
                      </a:lnTo>
                      <a:lnTo>
                        <a:pt x="26" y="0"/>
                      </a:lnTo>
                      <a:lnTo>
                        <a:pt x="31" y="0"/>
                      </a:lnTo>
                      <a:lnTo>
                        <a:pt x="37" y="0"/>
                      </a:lnTo>
                      <a:lnTo>
                        <a:pt x="43" y="2"/>
                      </a:lnTo>
                      <a:lnTo>
                        <a:pt x="49" y="4"/>
                      </a:lnTo>
                      <a:lnTo>
                        <a:pt x="53" y="8"/>
                      </a:lnTo>
                      <a:lnTo>
                        <a:pt x="57" y="14"/>
                      </a:lnTo>
                      <a:lnTo>
                        <a:pt x="61" y="20"/>
                      </a:lnTo>
                      <a:lnTo>
                        <a:pt x="63" y="24"/>
                      </a:lnTo>
                      <a:lnTo>
                        <a:pt x="63" y="31"/>
                      </a:lnTo>
                      <a:lnTo>
                        <a:pt x="63" y="37"/>
                      </a:lnTo>
                      <a:lnTo>
                        <a:pt x="61" y="43"/>
                      </a:lnTo>
                      <a:lnTo>
                        <a:pt x="57" y="49"/>
                      </a:lnTo>
                      <a:lnTo>
                        <a:pt x="53" y="53"/>
                      </a:lnTo>
                      <a:lnTo>
                        <a:pt x="49" y="57"/>
                      </a:lnTo>
                      <a:lnTo>
                        <a:pt x="43" y="61"/>
                      </a:lnTo>
                      <a:lnTo>
                        <a:pt x="37" y="63"/>
                      </a:lnTo>
                      <a:lnTo>
                        <a:pt x="31" y="63"/>
                      </a:lnTo>
                      <a:lnTo>
                        <a:pt x="26" y="63"/>
                      </a:lnTo>
                      <a:lnTo>
                        <a:pt x="20" y="61"/>
                      </a:lnTo>
                      <a:lnTo>
                        <a:pt x="14" y="57"/>
                      </a:lnTo>
                      <a:lnTo>
                        <a:pt x="8" y="53"/>
                      </a:lnTo>
                      <a:lnTo>
                        <a:pt x="4"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94" name="Freeform 237"/>
                <p:cNvSpPr>
                  <a:spLocks/>
                </p:cNvSpPr>
                <p:nvPr/>
              </p:nvSpPr>
              <p:spPr bwMode="auto">
                <a:xfrm>
                  <a:off x="5164" y="630"/>
                  <a:ext cx="63" cy="63"/>
                </a:xfrm>
                <a:custGeom>
                  <a:avLst/>
                  <a:gdLst>
                    <a:gd name="T0" fmla="*/ 0 w 63"/>
                    <a:gd name="T1" fmla="*/ 31 h 63"/>
                    <a:gd name="T2" fmla="*/ 0 w 63"/>
                    <a:gd name="T3" fmla="*/ 31 h 63"/>
                    <a:gd name="T4" fmla="*/ 0 w 63"/>
                    <a:gd name="T5" fmla="*/ 24 h 63"/>
                    <a:gd name="T6" fmla="*/ 2 w 63"/>
                    <a:gd name="T7" fmla="*/ 20 h 63"/>
                    <a:gd name="T8" fmla="*/ 4 w 63"/>
                    <a:gd name="T9" fmla="*/ 14 h 63"/>
                    <a:gd name="T10" fmla="*/ 8 w 63"/>
                    <a:gd name="T11" fmla="*/ 8 h 63"/>
                    <a:gd name="T12" fmla="*/ 14 w 63"/>
                    <a:gd name="T13" fmla="*/ 4 h 63"/>
                    <a:gd name="T14" fmla="*/ 20 w 63"/>
                    <a:gd name="T15" fmla="*/ 2 h 63"/>
                    <a:gd name="T16" fmla="*/ 26 w 63"/>
                    <a:gd name="T17" fmla="*/ 0 h 63"/>
                    <a:gd name="T18" fmla="*/ 31 w 63"/>
                    <a:gd name="T19" fmla="*/ 0 h 63"/>
                    <a:gd name="T20" fmla="*/ 37 w 63"/>
                    <a:gd name="T21" fmla="*/ 0 h 63"/>
                    <a:gd name="T22" fmla="*/ 43 w 63"/>
                    <a:gd name="T23" fmla="*/ 2 h 63"/>
                    <a:gd name="T24" fmla="*/ 49 w 63"/>
                    <a:gd name="T25" fmla="*/ 4 h 63"/>
                    <a:gd name="T26" fmla="*/ 53 w 63"/>
                    <a:gd name="T27" fmla="*/ 8 h 63"/>
                    <a:gd name="T28" fmla="*/ 57 w 63"/>
                    <a:gd name="T29" fmla="*/ 14 h 63"/>
                    <a:gd name="T30" fmla="*/ 61 w 63"/>
                    <a:gd name="T31" fmla="*/ 20 h 63"/>
                    <a:gd name="T32" fmla="*/ 63 w 63"/>
                    <a:gd name="T33" fmla="*/ 24 h 63"/>
                    <a:gd name="T34" fmla="*/ 63 w 63"/>
                    <a:gd name="T35" fmla="*/ 31 h 63"/>
                    <a:gd name="T36" fmla="*/ 63 w 63"/>
                    <a:gd name="T37" fmla="*/ 37 h 63"/>
                    <a:gd name="T38" fmla="*/ 61 w 63"/>
                    <a:gd name="T39" fmla="*/ 43 h 63"/>
                    <a:gd name="T40" fmla="*/ 57 w 63"/>
                    <a:gd name="T41" fmla="*/ 49 h 63"/>
                    <a:gd name="T42" fmla="*/ 53 w 63"/>
                    <a:gd name="T43" fmla="*/ 53 h 63"/>
                    <a:gd name="T44" fmla="*/ 49 w 63"/>
                    <a:gd name="T45" fmla="*/ 57 h 63"/>
                    <a:gd name="T46" fmla="*/ 43 w 63"/>
                    <a:gd name="T47" fmla="*/ 61 h 63"/>
                    <a:gd name="T48" fmla="*/ 37 w 63"/>
                    <a:gd name="T49" fmla="*/ 63 h 63"/>
                    <a:gd name="T50" fmla="*/ 31 w 63"/>
                    <a:gd name="T51" fmla="*/ 63 h 63"/>
                    <a:gd name="T52" fmla="*/ 26 w 63"/>
                    <a:gd name="T53" fmla="*/ 63 h 63"/>
                    <a:gd name="T54" fmla="*/ 20 w 63"/>
                    <a:gd name="T55" fmla="*/ 61 h 63"/>
                    <a:gd name="T56" fmla="*/ 14 w 63"/>
                    <a:gd name="T57" fmla="*/ 57 h 63"/>
                    <a:gd name="T58" fmla="*/ 8 w 63"/>
                    <a:gd name="T59" fmla="*/ 53 h 63"/>
                    <a:gd name="T60" fmla="*/ 4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4"/>
                      </a:lnTo>
                      <a:lnTo>
                        <a:pt x="2" y="20"/>
                      </a:lnTo>
                      <a:lnTo>
                        <a:pt x="4" y="14"/>
                      </a:lnTo>
                      <a:lnTo>
                        <a:pt x="8" y="8"/>
                      </a:lnTo>
                      <a:lnTo>
                        <a:pt x="14" y="4"/>
                      </a:lnTo>
                      <a:lnTo>
                        <a:pt x="20" y="2"/>
                      </a:lnTo>
                      <a:lnTo>
                        <a:pt x="26" y="0"/>
                      </a:lnTo>
                      <a:lnTo>
                        <a:pt x="31" y="0"/>
                      </a:lnTo>
                      <a:lnTo>
                        <a:pt x="37" y="0"/>
                      </a:lnTo>
                      <a:lnTo>
                        <a:pt x="43" y="2"/>
                      </a:lnTo>
                      <a:lnTo>
                        <a:pt x="49" y="4"/>
                      </a:lnTo>
                      <a:lnTo>
                        <a:pt x="53" y="8"/>
                      </a:lnTo>
                      <a:lnTo>
                        <a:pt x="57" y="14"/>
                      </a:lnTo>
                      <a:lnTo>
                        <a:pt x="61" y="20"/>
                      </a:lnTo>
                      <a:lnTo>
                        <a:pt x="63" y="24"/>
                      </a:lnTo>
                      <a:lnTo>
                        <a:pt x="63" y="31"/>
                      </a:lnTo>
                      <a:lnTo>
                        <a:pt x="63" y="37"/>
                      </a:lnTo>
                      <a:lnTo>
                        <a:pt x="61" y="43"/>
                      </a:lnTo>
                      <a:lnTo>
                        <a:pt x="57" y="49"/>
                      </a:lnTo>
                      <a:lnTo>
                        <a:pt x="53" y="53"/>
                      </a:lnTo>
                      <a:lnTo>
                        <a:pt x="49" y="57"/>
                      </a:lnTo>
                      <a:lnTo>
                        <a:pt x="43" y="61"/>
                      </a:lnTo>
                      <a:lnTo>
                        <a:pt x="37" y="63"/>
                      </a:lnTo>
                      <a:lnTo>
                        <a:pt x="31" y="63"/>
                      </a:lnTo>
                      <a:lnTo>
                        <a:pt x="26" y="63"/>
                      </a:lnTo>
                      <a:lnTo>
                        <a:pt x="20" y="61"/>
                      </a:lnTo>
                      <a:lnTo>
                        <a:pt x="14" y="57"/>
                      </a:lnTo>
                      <a:lnTo>
                        <a:pt x="8" y="53"/>
                      </a:lnTo>
                      <a:lnTo>
                        <a:pt x="4"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95" name="Freeform 238"/>
                <p:cNvSpPr>
                  <a:spLocks/>
                </p:cNvSpPr>
                <p:nvPr/>
              </p:nvSpPr>
              <p:spPr bwMode="auto">
                <a:xfrm>
                  <a:off x="5382" y="774"/>
                  <a:ext cx="63" cy="65"/>
                </a:xfrm>
                <a:custGeom>
                  <a:avLst/>
                  <a:gdLst>
                    <a:gd name="T0" fmla="*/ 0 w 63"/>
                    <a:gd name="T1" fmla="*/ 31 h 65"/>
                    <a:gd name="T2" fmla="*/ 0 w 63"/>
                    <a:gd name="T3" fmla="*/ 25 h 65"/>
                    <a:gd name="T4" fmla="*/ 2 w 63"/>
                    <a:gd name="T5" fmla="*/ 19 h 65"/>
                    <a:gd name="T6" fmla="*/ 6 w 63"/>
                    <a:gd name="T7" fmla="*/ 13 h 65"/>
                    <a:gd name="T8" fmla="*/ 8 w 63"/>
                    <a:gd name="T9" fmla="*/ 9 h 65"/>
                    <a:gd name="T10" fmla="*/ 14 w 63"/>
                    <a:gd name="T11" fmla="*/ 6 h 65"/>
                    <a:gd name="T12" fmla="*/ 20 w 63"/>
                    <a:gd name="T13" fmla="*/ 2 h 65"/>
                    <a:gd name="T14" fmla="*/ 26 w 63"/>
                    <a:gd name="T15" fmla="*/ 0 h 65"/>
                    <a:gd name="T16" fmla="*/ 32 w 63"/>
                    <a:gd name="T17" fmla="*/ 0 h 65"/>
                    <a:gd name="T18" fmla="*/ 38 w 63"/>
                    <a:gd name="T19" fmla="*/ 0 h 65"/>
                    <a:gd name="T20" fmla="*/ 44 w 63"/>
                    <a:gd name="T21" fmla="*/ 2 h 65"/>
                    <a:gd name="T22" fmla="*/ 50 w 63"/>
                    <a:gd name="T23" fmla="*/ 6 h 65"/>
                    <a:gd name="T24" fmla="*/ 56 w 63"/>
                    <a:gd name="T25" fmla="*/ 9 h 65"/>
                    <a:gd name="T26" fmla="*/ 58 w 63"/>
                    <a:gd name="T27" fmla="*/ 13 h 65"/>
                    <a:gd name="T28" fmla="*/ 62 w 63"/>
                    <a:gd name="T29" fmla="*/ 19 h 65"/>
                    <a:gd name="T30" fmla="*/ 63 w 63"/>
                    <a:gd name="T31" fmla="*/ 25 h 65"/>
                    <a:gd name="T32" fmla="*/ 63 w 63"/>
                    <a:gd name="T33" fmla="*/ 31 h 65"/>
                    <a:gd name="T34" fmla="*/ 63 w 63"/>
                    <a:gd name="T35" fmla="*/ 39 h 65"/>
                    <a:gd name="T36" fmla="*/ 62 w 63"/>
                    <a:gd name="T37" fmla="*/ 45 h 65"/>
                    <a:gd name="T38" fmla="*/ 58 w 63"/>
                    <a:gd name="T39" fmla="*/ 49 h 65"/>
                    <a:gd name="T40" fmla="*/ 56 w 63"/>
                    <a:gd name="T41" fmla="*/ 55 h 65"/>
                    <a:gd name="T42" fmla="*/ 50 w 63"/>
                    <a:gd name="T43" fmla="*/ 59 h 65"/>
                    <a:gd name="T44" fmla="*/ 44 w 63"/>
                    <a:gd name="T45" fmla="*/ 63 h 65"/>
                    <a:gd name="T46" fmla="*/ 38 w 63"/>
                    <a:gd name="T47" fmla="*/ 63 h 65"/>
                    <a:gd name="T48" fmla="*/ 32 w 63"/>
                    <a:gd name="T49" fmla="*/ 65 h 65"/>
                    <a:gd name="T50" fmla="*/ 26 w 63"/>
                    <a:gd name="T51" fmla="*/ 63 h 65"/>
                    <a:gd name="T52" fmla="*/ 20 w 63"/>
                    <a:gd name="T53" fmla="*/ 63 h 65"/>
                    <a:gd name="T54" fmla="*/ 14 w 63"/>
                    <a:gd name="T55" fmla="*/ 59 h 65"/>
                    <a:gd name="T56" fmla="*/ 8 w 63"/>
                    <a:gd name="T57" fmla="*/ 55 h 65"/>
                    <a:gd name="T58" fmla="*/ 6 w 63"/>
                    <a:gd name="T59" fmla="*/ 49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19"/>
                      </a:lnTo>
                      <a:lnTo>
                        <a:pt x="6" y="13"/>
                      </a:lnTo>
                      <a:lnTo>
                        <a:pt x="8" y="9"/>
                      </a:lnTo>
                      <a:lnTo>
                        <a:pt x="14" y="6"/>
                      </a:lnTo>
                      <a:lnTo>
                        <a:pt x="20" y="2"/>
                      </a:lnTo>
                      <a:lnTo>
                        <a:pt x="26" y="0"/>
                      </a:lnTo>
                      <a:lnTo>
                        <a:pt x="32" y="0"/>
                      </a:lnTo>
                      <a:lnTo>
                        <a:pt x="38" y="0"/>
                      </a:lnTo>
                      <a:lnTo>
                        <a:pt x="44" y="2"/>
                      </a:lnTo>
                      <a:lnTo>
                        <a:pt x="50" y="6"/>
                      </a:lnTo>
                      <a:lnTo>
                        <a:pt x="56" y="9"/>
                      </a:lnTo>
                      <a:lnTo>
                        <a:pt x="58" y="13"/>
                      </a:lnTo>
                      <a:lnTo>
                        <a:pt x="62" y="19"/>
                      </a:lnTo>
                      <a:lnTo>
                        <a:pt x="63" y="25"/>
                      </a:lnTo>
                      <a:lnTo>
                        <a:pt x="63" y="31"/>
                      </a:lnTo>
                      <a:lnTo>
                        <a:pt x="63" y="39"/>
                      </a:lnTo>
                      <a:lnTo>
                        <a:pt x="62" y="45"/>
                      </a:lnTo>
                      <a:lnTo>
                        <a:pt x="58" y="49"/>
                      </a:lnTo>
                      <a:lnTo>
                        <a:pt x="56" y="55"/>
                      </a:lnTo>
                      <a:lnTo>
                        <a:pt x="50" y="59"/>
                      </a:lnTo>
                      <a:lnTo>
                        <a:pt x="44" y="63"/>
                      </a:lnTo>
                      <a:lnTo>
                        <a:pt x="38" y="63"/>
                      </a:lnTo>
                      <a:lnTo>
                        <a:pt x="32" y="65"/>
                      </a:lnTo>
                      <a:lnTo>
                        <a:pt x="26" y="63"/>
                      </a:lnTo>
                      <a:lnTo>
                        <a:pt x="20" y="63"/>
                      </a:lnTo>
                      <a:lnTo>
                        <a:pt x="14" y="59"/>
                      </a:lnTo>
                      <a:lnTo>
                        <a:pt x="8" y="55"/>
                      </a:lnTo>
                      <a:lnTo>
                        <a:pt x="6"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96" name="Freeform 239"/>
                <p:cNvSpPr>
                  <a:spLocks/>
                </p:cNvSpPr>
                <p:nvPr/>
              </p:nvSpPr>
              <p:spPr bwMode="auto">
                <a:xfrm>
                  <a:off x="5382" y="774"/>
                  <a:ext cx="63" cy="65"/>
                </a:xfrm>
                <a:custGeom>
                  <a:avLst/>
                  <a:gdLst>
                    <a:gd name="T0" fmla="*/ 0 w 63"/>
                    <a:gd name="T1" fmla="*/ 31 h 65"/>
                    <a:gd name="T2" fmla="*/ 0 w 63"/>
                    <a:gd name="T3" fmla="*/ 31 h 65"/>
                    <a:gd name="T4" fmla="*/ 0 w 63"/>
                    <a:gd name="T5" fmla="*/ 25 h 65"/>
                    <a:gd name="T6" fmla="*/ 2 w 63"/>
                    <a:gd name="T7" fmla="*/ 19 h 65"/>
                    <a:gd name="T8" fmla="*/ 6 w 63"/>
                    <a:gd name="T9" fmla="*/ 13 h 65"/>
                    <a:gd name="T10" fmla="*/ 8 w 63"/>
                    <a:gd name="T11" fmla="*/ 9 h 65"/>
                    <a:gd name="T12" fmla="*/ 14 w 63"/>
                    <a:gd name="T13" fmla="*/ 6 h 65"/>
                    <a:gd name="T14" fmla="*/ 20 w 63"/>
                    <a:gd name="T15" fmla="*/ 2 h 65"/>
                    <a:gd name="T16" fmla="*/ 26 w 63"/>
                    <a:gd name="T17" fmla="*/ 0 h 65"/>
                    <a:gd name="T18" fmla="*/ 32 w 63"/>
                    <a:gd name="T19" fmla="*/ 0 h 65"/>
                    <a:gd name="T20" fmla="*/ 38 w 63"/>
                    <a:gd name="T21" fmla="*/ 0 h 65"/>
                    <a:gd name="T22" fmla="*/ 44 w 63"/>
                    <a:gd name="T23" fmla="*/ 2 h 65"/>
                    <a:gd name="T24" fmla="*/ 50 w 63"/>
                    <a:gd name="T25" fmla="*/ 6 h 65"/>
                    <a:gd name="T26" fmla="*/ 56 w 63"/>
                    <a:gd name="T27" fmla="*/ 9 h 65"/>
                    <a:gd name="T28" fmla="*/ 58 w 63"/>
                    <a:gd name="T29" fmla="*/ 13 h 65"/>
                    <a:gd name="T30" fmla="*/ 62 w 63"/>
                    <a:gd name="T31" fmla="*/ 19 h 65"/>
                    <a:gd name="T32" fmla="*/ 63 w 63"/>
                    <a:gd name="T33" fmla="*/ 25 h 65"/>
                    <a:gd name="T34" fmla="*/ 63 w 63"/>
                    <a:gd name="T35" fmla="*/ 31 h 65"/>
                    <a:gd name="T36" fmla="*/ 63 w 63"/>
                    <a:gd name="T37" fmla="*/ 39 h 65"/>
                    <a:gd name="T38" fmla="*/ 62 w 63"/>
                    <a:gd name="T39" fmla="*/ 45 h 65"/>
                    <a:gd name="T40" fmla="*/ 58 w 63"/>
                    <a:gd name="T41" fmla="*/ 49 h 65"/>
                    <a:gd name="T42" fmla="*/ 56 w 63"/>
                    <a:gd name="T43" fmla="*/ 55 h 65"/>
                    <a:gd name="T44" fmla="*/ 50 w 63"/>
                    <a:gd name="T45" fmla="*/ 59 h 65"/>
                    <a:gd name="T46" fmla="*/ 44 w 63"/>
                    <a:gd name="T47" fmla="*/ 63 h 65"/>
                    <a:gd name="T48" fmla="*/ 38 w 63"/>
                    <a:gd name="T49" fmla="*/ 63 h 65"/>
                    <a:gd name="T50" fmla="*/ 32 w 63"/>
                    <a:gd name="T51" fmla="*/ 65 h 65"/>
                    <a:gd name="T52" fmla="*/ 26 w 63"/>
                    <a:gd name="T53" fmla="*/ 63 h 65"/>
                    <a:gd name="T54" fmla="*/ 20 w 63"/>
                    <a:gd name="T55" fmla="*/ 63 h 65"/>
                    <a:gd name="T56" fmla="*/ 14 w 63"/>
                    <a:gd name="T57" fmla="*/ 59 h 65"/>
                    <a:gd name="T58" fmla="*/ 8 w 63"/>
                    <a:gd name="T59" fmla="*/ 55 h 65"/>
                    <a:gd name="T60" fmla="*/ 6 w 63"/>
                    <a:gd name="T61" fmla="*/ 49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19"/>
                      </a:lnTo>
                      <a:lnTo>
                        <a:pt x="6" y="13"/>
                      </a:lnTo>
                      <a:lnTo>
                        <a:pt x="8" y="9"/>
                      </a:lnTo>
                      <a:lnTo>
                        <a:pt x="14" y="6"/>
                      </a:lnTo>
                      <a:lnTo>
                        <a:pt x="20" y="2"/>
                      </a:lnTo>
                      <a:lnTo>
                        <a:pt x="26" y="0"/>
                      </a:lnTo>
                      <a:lnTo>
                        <a:pt x="32" y="0"/>
                      </a:lnTo>
                      <a:lnTo>
                        <a:pt x="38" y="0"/>
                      </a:lnTo>
                      <a:lnTo>
                        <a:pt x="44" y="2"/>
                      </a:lnTo>
                      <a:lnTo>
                        <a:pt x="50" y="6"/>
                      </a:lnTo>
                      <a:lnTo>
                        <a:pt x="56" y="9"/>
                      </a:lnTo>
                      <a:lnTo>
                        <a:pt x="58" y="13"/>
                      </a:lnTo>
                      <a:lnTo>
                        <a:pt x="62" y="19"/>
                      </a:lnTo>
                      <a:lnTo>
                        <a:pt x="63" y="25"/>
                      </a:lnTo>
                      <a:lnTo>
                        <a:pt x="63" y="31"/>
                      </a:lnTo>
                      <a:lnTo>
                        <a:pt x="63" y="39"/>
                      </a:lnTo>
                      <a:lnTo>
                        <a:pt x="62" y="45"/>
                      </a:lnTo>
                      <a:lnTo>
                        <a:pt x="58" y="49"/>
                      </a:lnTo>
                      <a:lnTo>
                        <a:pt x="56" y="55"/>
                      </a:lnTo>
                      <a:lnTo>
                        <a:pt x="50" y="59"/>
                      </a:lnTo>
                      <a:lnTo>
                        <a:pt x="44" y="63"/>
                      </a:lnTo>
                      <a:lnTo>
                        <a:pt x="38" y="63"/>
                      </a:lnTo>
                      <a:lnTo>
                        <a:pt x="32" y="65"/>
                      </a:lnTo>
                      <a:lnTo>
                        <a:pt x="26" y="63"/>
                      </a:lnTo>
                      <a:lnTo>
                        <a:pt x="20" y="63"/>
                      </a:lnTo>
                      <a:lnTo>
                        <a:pt x="14" y="59"/>
                      </a:lnTo>
                      <a:lnTo>
                        <a:pt x="8" y="55"/>
                      </a:lnTo>
                      <a:lnTo>
                        <a:pt x="6"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97" name="Freeform 240"/>
                <p:cNvSpPr>
                  <a:spLocks/>
                </p:cNvSpPr>
                <p:nvPr/>
              </p:nvSpPr>
              <p:spPr bwMode="auto">
                <a:xfrm>
                  <a:off x="5426" y="667"/>
                  <a:ext cx="65" cy="65"/>
                </a:xfrm>
                <a:custGeom>
                  <a:avLst/>
                  <a:gdLst>
                    <a:gd name="T0" fmla="*/ 0 w 65"/>
                    <a:gd name="T1" fmla="*/ 32 h 65"/>
                    <a:gd name="T2" fmla="*/ 0 w 65"/>
                    <a:gd name="T3" fmla="*/ 26 h 65"/>
                    <a:gd name="T4" fmla="*/ 2 w 65"/>
                    <a:gd name="T5" fmla="*/ 20 h 65"/>
                    <a:gd name="T6" fmla="*/ 6 w 65"/>
                    <a:gd name="T7" fmla="*/ 14 h 65"/>
                    <a:gd name="T8" fmla="*/ 10 w 65"/>
                    <a:gd name="T9" fmla="*/ 10 h 65"/>
                    <a:gd name="T10" fmla="*/ 14 w 65"/>
                    <a:gd name="T11" fmla="*/ 6 h 65"/>
                    <a:gd name="T12" fmla="*/ 19 w 65"/>
                    <a:gd name="T13" fmla="*/ 2 h 65"/>
                    <a:gd name="T14" fmla="*/ 25 w 65"/>
                    <a:gd name="T15" fmla="*/ 0 h 65"/>
                    <a:gd name="T16" fmla="*/ 31 w 65"/>
                    <a:gd name="T17" fmla="*/ 0 h 65"/>
                    <a:gd name="T18" fmla="*/ 39 w 65"/>
                    <a:gd name="T19" fmla="*/ 0 h 65"/>
                    <a:gd name="T20" fmla="*/ 45 w 65"/>
                    <a:gd name="T21" fmla="*/ 2 h 65"/>
                    <a:gd name="T22" fmla="*/ 49 w 65"/>
                    <a:gd name="T23" fmla="*/ 6 h 65"/>
                    <a:gd name="T24" fmla="*/ 55 w 65"/>
                    <a:gd name="T25" fmla="*/ 10 h 65"/>
                    <a:gd name="T26" fmla="*/ 59 w 65"/>
                    <a:gd name="T27" fmla="*/ 14 h 65"/>
                    <a:gd name="T28" fmla="*/ 61 w 65"/>
                    <a:gd name="T29" fmla="*/ 20 h 65"/>
                    <a:gd name="T30" fmla="*/ 63 w 65"/>
                    <a:gd name="T31" fmla="*/ 26 h 65"/>
                    <a:gd name="T32" fmla="*/ 65 w 65"/>
                    <a:gd name="T33" fmla="*/ 32 h 65"/>
                    <a:gd name="T34" fmla="*/ 63 w 65"/>
                    <a:gd name="T35" fmla="*/ 40 h 65"/>
                    <a:gd name="T36" fmla="*/ 61 w 65"/>
                    <a:gd name="T37" fmla="*/ 46 h 65"/>
                    <a:gd name="T38" fmla="*/ 59 w 65"/>
                    <a:gd name="T39" fmla="*/ 50 h 65"/>
                    <a:gd name="T40" fmla="*/ 55 w 65"/>
                    <a:gd name="T41" fmla="*/ 55 h 65"/>
                    <a:gd name="T42" fmla="*/ 49 w 65"/>
                    <a:gd name="T43" fmla="*/ 59 h 65"/>
                    <a:gd name="T44" fmla="*/ 45 w 65"/>
                    <a:gd name="T45" fmla="*/ 63 h 65"/>
                    <a:gd name="T46" fmla="*/ 39 w 65"/>
                    <a:gd name="T47" fmla="*/ 65 h 65"/>
                    <a:gd name="T48" fmla="*/ 31 w 65"/>
                    <a:gd name="T49" fmla="*/ 65 h 65"/>
                    <a:gd name="T50" fmla="*/ 25 w 65"/>
                    <a:gd name="T51" fmla="*/ 65 h 65"/>
                    <a:gd name="T52" fmla="*/ 19 w 65"/>
                    <a:gd name="T53" fmla="*/ 63 h 65"/>
                    <a:gd name="T54" fmla="*/ 14 w 65"/>
                    <a:gd name="T55" fmla="*/ 59 h 65"/>
                    <a:gd name="T56" fmla="*/ 10 w 65"/>
                    <a:gd name="T57" fmla="*/ 55 h 65"/>
                    <a:gd name="T58" fmla="*/ 6 w 65"/>
                    <a:gd name="T59" fmla="*/ 50 h 65"/>
                    <a:gd name="T60" fmla="*/ 2 w 65"/>
                    <a:gd name="T61" fmla="*/ 46 h 65"/>
                    <a:gd name="T62" fmla="*/ 0 w 65"/>
                    <a:gd name="T63" fmla="*/ 40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0" y="26"/>
                      </a:lnTo>
                      <a:lnTo>
                        <a:pt x="2" y="20"/>
                      </a:lnTo>
                      <a:lnTo>
                        <a:pt x="6" y="14"/>
                      </a:lnTo>
                      <a:lnTo>
                        <a:pt x="10" y="10"/>
                      </a:lnTo>
                      <a:lnTo>
                        <a:pt x="14" y="6"/>
                      </a:lnTo>
                      <a:lnTo>
                        <a:pt x="19" y="2"/>
                      </a:lnTo>
                      <a:lnTo>
                        <a:pt x="25" y="0"/>
                      </a:lnTo>
                      <a:lnTo>
                        <a:pt x="31" y="0"/>
                      </a:lnTo>
                      <a:lnTo>
                        <a:pt x="39" y="0"/>
                      </a:lnTo>
                      <a:lnTo>
                        <a:pt x="45" y="2"/>
                      </a:lnTo>
                      <a:lnTo>
                        <a:pt x="49" y="6"/>
                      </a:lnTo>
                      <a:lnTo>
                        <a:pt x="55" y="10"/>
                      </a:lnTo>
                      <a:lnTo>
                        <a:pt x="59" y="14"/>
                      </a:lnTo>
                      <a:lnTo>
                        <a:pt x="61" y="20"/>
                      </a:lnTo>
                      <a:lnTo>
                        <a:pt x="63" y="26"/>
                      </a:lnTo>
                      <a:lnTo>
                        <a:pt x="65" y="32"/>
                      </a:lnTo>
                      <a:lnTo>
                        <a:pt x="63" y="40"/>
                      </a:lnTo>
                      <a:lnTo>
                        <a:pt x="61" y="46"/>
                      </a:lnTo>
                      <a:lnTo>
                        <a:pt x="59" y="50"/>
                      </a:lnTo>
                      <a:lnTo>
                        <a:pt x="55" y="55"/>
                      </a:lnTo>
                      <a:lnTo>
                        <a:pt x="49" y="59"/>
                      </a:lnTo>
                      <a:lnTo>
                        <a:pt x="45" y="63"/>
                      </a:lnTo>
                      <a:lnTo>
                        <a:pt x="39" y="65"/>
                      </a:lnTo>
                      <a:lnTo>
                        <a:pt x="31" y="65"/>
                      </a:lnTo>
                      <a:lnTo>
                        <a:pt x="25" y="65"/>
                      </a:lnTo>
                      <a:lnTo>
                        <a:pt x="19" y="63"/>
                      </a:lnTo>
                      <a:lnTo>
                        <a:pt x="14" y="59"/>
                      </a:lnTo>
                      <a:lnTo>
                        <a:pt x="10" y="55"/>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98" name="Freeform 241"/>
                <p:cNvSpPr>
                  <a:spLocks/>
                </p:cNvSpPr>
                <p:nvPr/>
              </p:nvSpPr>
              <p:spPr bwMode="auto">
                <a:xfrm>
                  <a:off x="5426" y="667"/>
                  <a:ext cx="65" cy="65"/>
                </a:xfrm>
                <a:custGeom>
                  <a:avLst/>
                  <a:gdLst>
                    <a:gd name="T0" fmla="*/ 0 w 65"/>
                    <a:gd name="T1" fmla="*/ 32 h 65"/>
                    <a:gd name="T2" fmla="*/ 0 w 65"/>
                    <a:gd name="T3" fmla="*/ 32 h 65"/>
                    <a:gd name="T4" fmla="*/ 0 w 65"/>
                    <a:gd name="T5" fmla="*/ 26 h 65"/>
                    <a:gd name="T6" fmla="*/ 2 w 65"/>
                    <a:gd name="T7" fmla="*/ 20 h 65"/>
                    <a:gd name="T8" fmla="*/ 6 w 65"/>
                    <a:gd name="T9" fmla="*/ 14 h 65"/>
                    <a:gd name="T10" fmla="*/ 10 w 65"/>
                    <a:gd name="T11" fmla="*/ 10 h 65"/>
                    <a:gd name="T12" fmla="*/ 14 w 65"/>
                    <a:gd name="T13" fmla="*/ 6 h 65"/>
                    <a:gd name="T14" fmla="*/ 19 w 65"/>
                    <a:gd name="T15" fmla="*/ 2 h 65"/>
                    <a:gd name="T16" fmla="*/ 25 w 65"/>
                    <a:gd name="T17" fmla="*/ 0 h 65"/>
                    <a:gd name="T18" fmla="*/ 31 w 65"/>
                    <a:gd name="T19" fmla="*/ 0 h 65"/>
                    <a:gd name="T20" fmla="*/ 39 w 65"/>
                    <a:gd name="T21" fmla="*/ 0 h 65"/>
                    <a:gd name="T22" fmla="*/ 45 w 65"/>
                    <a:gd name="T23" fmla="*/ 2 h 65"/>
                    <a:gd name="T24" fmla="*/ 49 w 65"/>
                    <a:gd name="T25" fmla="*/ 6 h 65"/>
                    <a:gd name="T26" fmla="*/ 55 w 65"/>
                    <a:gd name="T27" fmla="*/ 10 h 65"/>
                    <a:gd name="T28" fmla="*/ 59 w 65"/>
                    <a:gd name="T29" fmla="*/ 14 h 65"/>
                    <a:gd name="T30" fmla="*/ 61 w 65"/>
                    <a:gd name="T31" fmla="*/ 20 h 65"/>
                    <a:gd name="T32" fmla="*/ 63 w 65"/>
                    <a:gd name="T33" fmla="*/ 26 h 65"/>
                    <a:gd name="T34" fmla="*/ 65 w 65"/>
                    <a:gd name="T35" fmla="*/ 32 h 65"/>
                    <a:gd name="T36" fmla="*/ 63 w 65"/>
                    <a:gd name="T37" fmla="*/ 40 h 65"/>
                    <a:gd name="T38" fmla="*/ 61 w 65"/>
                    <a:gd name="T39" fmla="*/ 46 h 65"/>
                    <a:gd name="T40" fmla="*/ 59 w 65"/>
                    <a:gd name="T41" fmla="*/ 50 h 65"/>
                    <a:gd name="T42" fmla="*/ 55 w 65"/>
                    <a:gd name="T43" fmla="*/ 55 h 65"/>
                    <a:gd name="T44" fmla="*/ 49 w 65"/>
                    <a:gd name="T45" fmla="*/ 59 h 65"/>
                    <a:gd name="T46" fmla="*/ 45 w 65"/>
                    <a:gd name="T47" fmla="*/ 63 h 65"/>
                    <a:gd name="T48" fmla="*/ 39 w 65"/>
                    <a:gd name="T49" fmla="*/ 65 h 65"/>
                    <a:gd name="T50" fmla="*/ 31 w 65"/>
                    <a:gd name="T51" fmla="*/ 65 h 65"/>
                    <a:gd name="T52" fmla="*/ 25 w 65"/>
                    <a:gd name="T53" fmla="*/ 65 h 65"/>
                    <a:gd name="T54" fmla="*/ 19 w 65"/>
                    <a:gd name="T55" fmla="*/ 63 h 65"/>
                    <a:gd name="T56" fmla="*/ 14 w 65"/>
                    <a:gd name="T57" fmla="*/ 59 h 65"/>
                    <a:gd name="T58" fmla="*/ 10 w 65"/>
                    <a:gd name="T59" fmla="*/ 55 h 65"/>
                    <a:gd name="T60" fmla="*/ 6 w 65"/>
                    <a:gd name="T61" fmla="*/ 50 h 65"/>
                    <a:gd name="T62" fmla="*/ 2 w 65"/>
                    <a:gd name="T63" fmla="*/ 46 h 65"/>
                    <a:gd name="T64" fmla="*/ 0 w 65"/>
                    <a:gd name="T65" fmla="*/ 40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0" y="26"/>
                      </a:lnTo>
                      <a:lnTo>
                        <a:pt x="2" y="20"/>
                      </a:lnTo>
                      <a:lnTo>
                        <a:pt x="6" y="14"/>
                      </a:lnTo>
                      <a:lnTo>
                        <a:pt x="10" y="10"/>
                      </a:lnTo>
                      <a:lnTo>
                        <a:pt x="14" y="6"/>
                      </a:lnTo>
                      <a:lnTo>
                        <a:pt x="19" y="2"/>
                      </a:lnTo>
                      <a:lnTo>
                        <a:pt x="25" y="0"/>
                      </a:lnTo>
                      <a:lnTo>
                        <a:pt x="31" y="0"/>
                      </a:lnTo>
                      <a:lnTo>
                        <a:pt x="39" y="0"/>
                      </a:lnTo>
                      <a:lnTo>
                        <a:pt x="45" y="2"/>
                      </a:lnTo>
                      <a:lnTo>
                        <a:pt x="49" y="6"/>
                      </a:lnTo>
                      <a:lnTo>
                        <a:pt x="55" y="10"/>
                      </a:lnTo>
                      <a:lnTo>
                        <a:pt x="59" y="14"/>
                      </a:lnTo>
                      <a:lnTo>
                        <a:pt x="61" y="20"/>
                      </a:lnTo>
                      <a:lnTo>
                        <a:pt x="63" y="26"/>
                      </a:lnTo>
                      <a:lnTo>
                        <a:pt x="65" y="32"/>
                      </a:lnTo>
                      <a:lnTo>
                        <a:pt x="63" y="40"/>
                      </a:lnTo>
                      <a:lnTo>
                        <a:pt x="61" y="46"/>
                      </a:lnTo>
                      <a:lnTo>
                        <a:pt x="59" y="50"/>
                      </a:lnTo>
                      <a:lnTo>
                        <a:pt x="55" y="55"/>
                      </a:lnTo>
                      <a:lnTo>
                        <a:pt x="49" y="59"/>
                      </a:lnTo>
                      <a:lnTo>
                        <a:pt x="45" y="63"/>
                      </a:lnTo>
                      <a:lnTo>
                        <a:pt x="39" y="65"/>
                      </a:lnTo>
                      <a:lnTo>
                        <a:pt x="31" y="65"/>
                      </a:lnTo>
                      <a:lnTo>
                        <a:pt x="25" y="65"/>
                      </a:lnTo>
                      <a:lnTo>
                        <a:pt x="19" y="63"/>
                      </a:lnTo>
                      <a:lnTo>
                        <a:pt x="14" y="59"/>
                      </a:lnTo>
                      <a:lnTo>
                        <a:pt x="10" y="55"/>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99" name="Freeform 242"/>
                <p:cNvSpPr>
                  <a:spLocks/>
                </p:cNvSpPr>
                <p:nvPr/>
              </p:nvSpPr>
              <p:spPr bwMode="auto">
                <a:xfrm>
                  <a:off x="5095" y="829"/>
                  <a:ext cx="63" cy="63"/>
                </a:xfrm>
                <a:custGeom>
                  <a:avLst/>
                  <a:gdLst>
                    <a:gd name="T0" fmla="*/ 0 w 63"/>
                    <a:gd name="T1" fmla="*/ 31 h 63"/>
                    <a:gd name="T2" fmla="*/ 0 w 63"/>
                    <a:gd name="T3" fmla="*/ 23 h 63"/>
                    <a:gd name="T4" fmla="*/ 2 w 63"/>
                    <a:gd name="T5" fmla="*/ 19 h 63"/>
                    <a:gd name="T6" fmla="*/ 6 w 63"/>
                    <a:gd name="T7" fmla="*/ 14 h 63"/>
                    <a:gd name="T8" fmla="*/ 10 w 63"/>
                    <a:gd name="T9" fmla="*/ 8 h 63"/>
                    <a:gd name="T10" fmla="*/ 14 w 63"/>
                    <a:gd name="T11" fmla="*/ 4 h 63"/>
                    <a:gd name="T12" fmla="*/ 20 w 63"/>
                    <a:gd name="T13" fmla="*/ 2 h 63"/>
                    <a:gd name="T14" fmla="*/ 26 w 63"/>
                    <a:gd name="T15" fmla="*/ 0 h 63"/>
                    <a:gd name="T16" fmla="*/ 32 w 63"/>
                    <a:gd name="T17" fmla="*/ 0 h 63"/>
                    <a:gd name="T18" fmla="*/ 37 w 63"/>
                    <a:gd name="T19" fmla="*/ 0 h 63"/>
                    <a:gd name="T20" fmla="*/ 43 w 63"/>
                    <a:gd name="T21" fmla="*/ 2 h 63"/>
                    <a:gd name="T22" fmla="*/ 49 w 63"/>
                    <a:gd name="T23" fmla="*/ 4 h 63"/>
                    <a:gd name="T24" fmla="*/ 55 w 63"/>
                    <a:gd name="T25" fmla="*/ 8 h 63"/>
                    <a:gd name="T26" fmla="*/ 59 w 63"/>
                    <a:gd name="T27" fmla="*/ 14 h 63"/>
                    <a:gd name="T28" fmla="*/ 61 w 63"/>
                    <a:gd name="T29" fmla="*/ 19 h 63"/>
                    <a:gd name="T30" fmla="*/ 63 w 63"/>
                    <a:gd name="T31" fmla="*/ 23 h 63"/>
                    <a:gd name="T32" fmla="*/ 63 w 63"/>
                    <a:gd name="T33" fmla="*/ 31 h 63"/>
                    <a:gd name="T34" fmla="*/ 63 w 63"/>
                    <a:gd name="T35" fmla="*/ 37 h 63"/>
                    <a:gd name="T36" fmla="*/ 61 w 63"/>
                    <a:gd name="T37" fmla="*/ 43 h 63"/>
                    <a:gd name="T38" fmla="*/ 59 w 63"/>
                    <a:gd name="T39" fmla="*/ 49 h 63"/>
                    <a:gd name="T40" fmla="*/ 55 w 63"/>
                    <a:gd name="T41" fmla="*/ 53 h 63"/>
                    <a:gd name="T42" fmla="*/ 49 w 63"/>
                    <a:gd name="T43" fmla="*/ 57 h 63"/>
                    <a:gd name="T44" fmla="*/ 43 w 63"/>
                    <a:gd name="T45" fmla="*/ 61 h 63"/>
                    <a:gd name="T46" fmla="*/ 37 w 63"/>
                    <a:gd name="T47" fmla="*/ 63 h 63"/>
                    <a:gd name="T48" fmla="*/ 32 w 63"/>
                    <a:gd name="T49" fmla="*/ 63 h 63"/>
                    <a:gd name="T50" fmla="*/ 26 w 63"/>
                    <a:gd name="T51" fmla="*/ 63 h 63"/>
                    <a:gd name="T52" fmla="*/ 20 w 63"/>
                    <a:gd name="T53" fmla="*/ 61 h 63"/>
                    <a:gd name="T54" fmla="*/ 14 w 63"/>
                    <a:gd name="T55" fmla="*/ 57 h 63"/>
                    <a:gd name="T56" fmla="*/ 10 w 63"/>
                    <a:gd name="T57" fmla="*/ 53 h 63"/>
                    <a:gd name="T58" fmla="*/ 6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3"/>
                      </a:lnTo>
                      <a:lnTo>
                        <a:pt x="2" y="19"/>
                      </a:lnTo>
                      <a:lnTo>
                        <a:pt x="6" y="14"/>
                      </a:lnTo>
                      <a:lnTo>
                        <a:pt x="10" y="8"/>
                      </a:lnTo>
                      <a:lnTo>
                        <a:pt x="14" y="4"/>
                      </a:lnTo>
                      <a:lnTo>
                        <a:pt x="20" y="2"/>
                      </a:lnTo>
                      <a:lnTo>
                        <a:pt x="26" y="0"/>
                      </a:lnTo>
                      <a:lnTo>
                        <a:pt x="32" y="0"/>
                      </a:lnTo>
                      <a:lnTo>
                        <a:pt x="37" y="0"/>
                      </a:lnTo>
                      <a:lnTo>
                        <a:pt x="43" y="2"/>
                      </a:lnTo>
                      <a:lnTo>
                        <a:pt x="49" y="4"/>
                      </a:lnTo>
                      <a:lnTo>
                        <a:pt x="55" y="8"/>
                      </a:lnTo>
                      <a:lnTo>
                        <a:pt x="59" y="14"/>
                      </a:lnTo>
                      <a:lnTo>
                        <a:pt x="61" y="19"/>
                      </a:lnTo>
                      <a:lnTo>
                        <a:pt x="63" y="23"/>
                      </a:lnTo>
                      <a:lnTo>
                        <a:pt x="63" y="31"/>
                      </a:lnTo>
                      <a:lnTo>
                        <a:pt x="63" y="37"/>
                      </a:lnTo>
                      <a:lnTo>
                        <a:pt x="61" y="43"/>
                      </a:lnTo>
                      <a:lnTo>
                        <a:pt x="59" y="49"/>
                      </a:lnTo>
                      <a:lnTo>
                        <a:pt x="55" y="53"/>
                      </a:lnTo>
                      <a:lnTo>
                        <a:pt x="49" y="57"/>
                      </a:lnTo>
                      <a:lnTo>
                        <a:pt x="43" y="61"/>
                      </a:lnTo>
                      <a:lnTo>
                        <a:pt x="37" y="63"/>
                      </a:lnTo>
                      <a:lnTo>
                        <a:pt x="32" y="63"/>
                      </a:lnTo>
                      <a:lnTo>
                        <a:pt x="26" y="63"/>
                      </a:lnTo>
                      <a:lnTo>
                        <a:pt x="20" y="61"/>
                      </a:lnTo>
                      <a:lnTo>
                        <a:pt x="14" y="57"/>
                      </a:lnTo>
                      <a:lnTo>
                        <a:pt x="10" y="53"/>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0" name="Freeform 243"/>
                <p:cNvSpPr>
                  <a:spLocks/>
                </p:cNvSpPr>
                <p:nvPr/>
              </p:nvSpPr>
              <p:spPr bwMode="auto">
                <a:xfrm>
                  <a:off x="5095" y="829"/>
                  <a:ext cx="63" cy="63"/>
                </a:xfrm>
                <a:custGeom>
                  <a:avLst/>
                  <a:gdLst>
                    <a:gd name="T0" fmla="*/ 0 w 63"/>
                    <a:gd name="T1" fmla="*/ 31 h 63"/>
                    <a:gd name="T2" fmla="*/ 0 w 63"/>
                    <a:gd name="T3" fmla="*/ 31 h 63"/>
                    <a:gd name="T4" fmla="*/ 0 w 63"/>
                    <a:gd name="T5" fmla="*/ 23 h 63"/>
                    <a:gd name="T6" fmla="*/ 2 w 63"/>
                    <a:gd name="T7" fmla="*/ 19 h 63"/>
                    <a:gd name="T8" fmla="*/ 6 w 63"/>
                    <a:gd name="T9" fmla="*/ 14 h 63"/>
                    <a:gd name="T10" fmla="*/ 10 w 63"/>
                    <a:gd name="T11" fmla="*/ 8 h 63"/>
                    <a:gd name="T12" fmla="*/ 14 w 63"/>
                    <a:gd name="T13" fmla="*/ 4 h 63"/>
                    <a:gd name="T14" fmla="*/ 20 w 63"/>
                    <a:gd name="T15" fmla="*/ 2 h 63"/>
                    <a:gd name="T16" fmla="*/ 26 w 63"/>
                    <a:gd name="T17" fmla="*/ 0 h 63"/>
                    <a:gd name="T18" fmla="*/ 32 w 63"/>
                    <a:gd name="T19" fmla="*/ 0 h 63"/>
                    <a:gd name="T20" fmla="*/ 37 w 63"/>
                    <a:gd name="T21" fmla="*/ 0 h 63"/>
                    <a:gd name="T22" fmla="*/ 43 w 63"/>
                    <a:gd name="T23" fmla="*/ 2 h 63"/>
                    <a:gd name="T24" fmla="*/ 49 w 63"/>
                    <a:gd name="T25" fmla="*/ 4 h 63"/>
                    <a:gd name="T26" fmla="*/ 55 w 63"/>
                    <a:gd name="T27" fmla="*/ 8 h 63"/>
                    <a:gd name="T28" fmla="*/ 59 w 63"/>
                    <a:gd name="T29" fmla="*/ 14 h 63"/>
                    <a:gd name="T30" fmla="*/ 61 w 63"/>
                    <a:gd name="T31" fmla="*/ 19 h 63"/>
                    <a:gd name="T32" fmla="*/ 63 w 63"/>
                    <a:gd name="T33" fmla="*/ 23 h 63"/>
                    <a:gd name="T34" fmla="*/ 63 w 63"/>
                    <a:gd name="T35" fmla="*/ 31 h 63"/>
                    <a:gd name="T36" fmla="*/ 63 w 63"/>
                    <a:gd name="T37" fmla="*/ 37 h 63"/>
                    <a:gd name="T38" fmla="*/ 61 w 63"/>
                    <a:gd name="T39" fmla="*/ 43 h 63"/>
                    <a:gd name="T40" fmla="*/ 59 w 63"/>
                    <a:gd name="T41" fmla="*/ 49 h 63"/>
                    <a:gd name="T42" fmla="*/ 55 w 63"/>
                    <a:gd name="T43" fmla="*/ 53 h 63"/>
                    <a:gd name="T44" fmla="*/ 49 w 63"/>
                    <a:gd name="T45" fmla="*/ 57 h 63"/>
                    <a:gd name="T46" fmla="*/ 43 w 63"/>
                    <a:gd name="T47" fmla="*/ 61 h 63"/>
                    <a:gd name="T48" fmla="*/ 37 w 63"/>
                    <a:gd name="T49" fmla="*/ 63 h 63"/>
                    <a:gd name="T50" fmla="*/ 32 w 63"/>
                    <a:gd name="T51" fmla="*/ 63 h 63"/>
                    <a:gd name="T52" fmla="*/ 26 w 63"/>
                    <a:gd name="T53" fmla="*/ 63 h 63"/>
                    <a:gd name="T54" fmla="*/ 20 w 63"/>
                    <a:gd name="T55" fmla="*/ 61 h 63"/>
                    <a:gd name="T56" fmla="*/ 14 w 63"/>
                    <a:gd name="T57" fmla="*/ 57 h 63"/>
                    <a:gd name="T58" fmla="*/ 10 w 63"/>
                    <a:gd name="T59" fmla="*/ 53 h 63"/>
                    <a:gd name="T60" fmla="*/ 6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3"/>
                      </a:lnTo>
                      <a:lnTo>
                        <a:pt x="2" y="19"/>
                      </a:lnTo>
                      <a:lnTo>
                        <a:pt x="6" y="14"/>
                      </a:lnTo>
                      <a:lnTo>
                        <a:pt x="10" y="8"/>
                      </a:lnTo>
                      <a:lnTo>
                        <a:pt x="14" y="4"/>
                      </a:lnTo>
                      <a:lnTo>
                        <a:pt x="20" y="2"/>
                      </a:lnTo>
                      <a:lnTo>
                        <a:pt x="26" y="0"/>
                      </a:lnTo>
                      <a:lnTo>
                        <a:pt x="32" y="0"/>
                      </a:lnTo>
                      <a:lnTo>
                        <a:pt x="37" y="0"/>
                      </a:lnTo>
                      <a:lnTo>
                        <a:pt x="43" y="2"/>
                      </a:lnTo>
                      <a:lnTo>
                        <a:pt x="49" y="4"/>
                      </a:lnTo>
                      <a:lnTo>
                        <a:pt x="55" y="8"/>
                      </a:lnTo>
                      <a:lnTo>
                        <a:pt x="59" y="14"/>
                      </a:lnTo>
                      <a:lnTo>
                        <a:pt x="61" y="19"/>
                      </a:lnTo>
                      <a:lnTo>
                        <a:pt x="63" y="23"/>
                      </a:lnTo>
                      <a:lnTo>
                        <a:pt x="63" y="31"/>
                      </a:lnTo>
                      <a:lnTo>
                        <a:pt x="63" y="37"/>
                      </a:lnTo>
                      <a:lnTo>
                        <a:pt x="61" y="43"/>
                      </a:lnTo>
                      <a:lnTo>
                        <a:pt x="59" y="49"/>
                      </a:lnTo>
                      <a:lnTo>
                        <a:pt x="55" y="53"/>
                      </a:lnTo>
                      <a:lnTo>
                        <a:pt x="49" y="57"/>
                      </a:lnTo>
                      <a:lnTo>
                        <a:pt x="43" y="61"/>
                      </a:lnTo>
                      <a:lnTo>
                        <a:pt x="37" y="63"/>
                      </a:lnTo>
                      <a:lnTo>
                        <a:pt x="32" y="63"/>
                      </a:lnTo>
                      <a:lnTo>
                        <a:pt x="26" y="63"/>
                      </a:lnTo>
                      <a:lnTo>
                        <a:pt x="20" y="61"/>
                      </a:lnTo>
                      <a:lnTo>
                        <a:pt x="14" y="57"/>
                      </a:lnTo>
                      <a:lnTo>
                        <a:pt x="10" y="53"/>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1" name="Freeform 244"/>
                <p:cNvSpPr>
                  <a:spLocks/>
                </p:cNvSpPr>
                <p:nvPr/>
              </p:nvSpPr>
              <p:spPr bwMode="auto">
                <a:xfrm>
                  <a:off x="5552" y="758"/>
                  <a:ext cx="65" cy="65"/>
                </a:xfrm>
                <a:custGeom>
                  <a:avLst/>
                  <a:gdLst>
                    <a:gd name="T0" fmla="*/ 0 w 65"/>
                    <a:gd name="T1" fmla="*/ 33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4 h 65"/>
                    <a:gd name="T14" fmla="*/ 25 w 65"/>
                    <a:gd name="T15" fmla="*/ 2 h 65"/>
                    <a:gd name="T16" fmla="*/ 31 w 65"/>
                    <a:gd name="T17" fmla="*/ 0 h 65"/>
                    <a:gd name="T18" fmla="*/ 37 w 65"/>
                    <a:gd name="T19" fmla="*/ 2 h 65"/>
                    <a:gd name="T20" fmla="*/ 45 w 65"/>
                    <a:gd name="T21" fmla="*/ 4 h 65"/>
                    <a:gd name="T22" fmla="*/ 49 w 65"/>
                    <a:gd name="T23" fmla="*/ 6 h 65"/>
                    <a:gd name="T24" fmla="*/ 55 w 65"/>
                    <a:gd name="T25" fmla="*/ 10 h 65"/>
                    <a:gd name="T26" fmla="*/ 59 w 65"/>
                    <a:gd name="T27" fmla="*/ 14 h 65"/>
                    <a:gd name="T28" fmla="*/ 61 w 65"/>
                    <a:gd name="T29" fmla="*/ 20 h 65"/>
                    <a:gd name="T30" fmla="*/ 63 w 65"/>
                    <a:gd name="T31" fmla="*/ 25 h 65"/>
                    <a:gd name="T32" fmla="*/ 65 w 65"/>
                    <a:gd name="T33" fmla="*/ 33 h 65"/>
                    <a:gd name="T34" fmla="*/ 63 w 65"/>
                    <a:gd name="T35" fmla="*/ 39 h 65"/>
                    <a:gd name="T36" fmla="*/ 61 w 65"/>
                    <a:gd name="T37" fmla="*/ 45 h 65"/>
                    <a:gd name="T38" fmla="*/ 59 w 65"/>
                    <a:gd name="T39" fmla="*/ 51 h 65"/>
                    <a:gd name="T40" fmla="*/ 55 w 65"/>
                    <a:gd name="T41" fmla="*/ 55 h 65"/>
                    <a:gd name="T42" fmla="*/ 49 w 65"/>
                    <a:gd name="T43" fmla="*/ 59 h 65"/>
                    <a:gd name="T44" fmla="*/ 45 w 65"/>
                    <a:gd name="T45" fmla="*/ 63 h 65"/>
                    <a:gd name="T46" fmla="*/ 37 w 65"/>
                    <a:gd name="T47" fmla="*/ 65 h 65"/>
                    <a:gd name="T48" fmla="*/ 31 w 65"/>
                    <a:gd name="T49" fmla="*/ 65 h 65"/>
                    <a:gd name="T50" fmla="*/ 25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20"/>
                      </a:lnTo>
                      <a:lnTo>
                        <a:pt x="6" y="14"/>
                      </a:lnTo>
                      <a:lnTo>
                        <a:pt x="10" y="10"/>
                      </a:lnTo>
                      <a:lnTo>
                        <a:pt x="14" y="6"/>
                      </a:lnTo>
                      <a:lnTo>
                        <a:pt x="20" y="4"/>
                      </a:lnTo>
                      <a:lnTo>
                        <a:pt x="25" y="2"/>
                      </a:lnTo>
                      <a:lnTo>
                        <a:pt x="31" y="0"/>
                      </a:lnTo>
                      <a:lnTo>
                        <a:pt x="37" y="2"/>
                      </a:lnTo>
                      <a:lnTo>
                        <a:pt x="45" y="4"/>
                      </a:lnTo>
                      <a:lnTo>
                        <a:pt x="49" y="6"/>
                      </a:lnTo>
                      <a:lnTo>
                        <a:pt x="55" y="10"/>
                      </a:lnTo>
                      <a:lnTo>
                        <a:pt x="59" y="14"/>
                      </a:lnTo>
                      <a:lnTo>
                        <a:pt x="61" y="20"/>
                      </a:lnTo>
                      <a:lnTo>
                        <a:pt x="63" y="25"/>
                      </a:lnTo>
                      <a:lnTo>
                        <a:pt x="65" y="33"/>
                      </a:lnTo>
                      <a:lnTo>
                        <a:pt x="63" y="39"/>
                      </a:lnTo>
                      <a:lnTo>
                        <a:pt x="61" y="45"/>
                      </a:lnTo>
                      <a:lnTo>
                        <a:pt x="59" y="51"/>
                      </a:lnTo>
                      <a:lnTo>
                        <a:pt x="55" y="55"/>
                      </a:lnTo>
                      <a:lnTo>
                        <a:pt x="49" y="59"/>
                      </a:lnTo>
                      <a:lnTo>
                        <a:pt x="45" y="63"/>
                      </a:lnTo>
                      <a:lnTo>
                        <a:pt x="37" y="65"/>
                      </a:lnTo>
                      <a:lnTo>
                        <a:pt x="31" y="65"/>
                      </a:lnTo>
                      <a:lnTo>
                        <a:pt x="25"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2" name="Freeform 245"/>
                <p:cNvSpPr>
                  <a:spLocks/>
                </p:cNvSpPr>
                <p:nvPr/>
              </p:nvSpPr>
              <p:spPr bwMode="auto">
                <a:xfrm>
                  <a:off x="5552" y="758"/>
                  <a:ext cx="65" cy="65"/>
                </a:xfrm>
                <a:custGeom>
                  <a:avLst/>
                  <a:gdLst>
                    <a:gd name="T0" fmla="*/ 0 w 65"/>
                    <a:gd name="T1" fmla="*/ 33 h 65"/>
                    <a:gd name="T2" fmla="*/ 0 w 65"/>
                    <a:gd name="T3" fmla="*/ 33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4 h 65"/>
                    <a:gd name="T16" fmla="*/ 25 w 65"/>
                    <a:gd name="T17" fmla="*/ 2 h 65"/>
                    <a:gd name="T18" fmla="*/ 31 w 65"/>
                    <a:gd name="T19" fmla="*/ 0 h 65"/>
                    <a:gd name="T20" fmla="*/ 37 w 65"/>
                    <a:gd name="T21" fmla="*/ 2 h 65"/>
                    <a:gd name="T22" fmla="*/ 45 w 65"/>
                    <a:gd name="T23" fmla="*/ 4 h 65"/>
                    <a:gd name="T24" fmla="*/ 49 w 65"/>
                    <a:gd name="T25" fmla="*/ 6 h 65"/>
                    <a:gd name="T26" fmla="*/ 55 w 65"/>
                    <a:gd name="T27" fmla="*/ 10 h 65"/>
                    <a:gd name="T28" fmla="*/ 59 w 65"/>
                    <a:gd name="T29" fmla="*/ 14 h 65"/>
                    <a:gd name="T30" fmla="*/ 61 w 65"/>
                    <a:gd name="T31" fmla="*/ 20 h 65"/>
                    <a:gd name="T32" fmla="*/ 63 w 65"/>
                    <a:gd name="T33" fmla="*/ 25 h 65"/>
                    <a:gd name="T34" fmla="*/ 65 w 65"/>
                    <a:gd name="T35" fmla="*/ 33 h 65"/>
                    <a:gd name="T36" fmla="*/ 63 w 65"/>
                    <a:gd name="T37" fmla="*/ 39 h 65"/>
                    <a:gd name="T38" fmla="*/ 61 w 65"/>
                    <a:gd name="T39" fmla="*/ 45 h 65"/>
                    <a:gd name="T40" fmla="*/ 59 w 65"/>
                    <a:gd name="T41" fmla="*/ 51 h 65"/>
                    <a:gd name="T42" fmla="*/ 55 w 65"/>
                    <a:gd name="T43" fmla="*/ 55 h 65"/>
                    <a:gd name="T44" fmla="*/ 49 w 65"/>
                    <a:gd name="T45" fmla="*/ 59 h 65"/>
                    <a:gd name="T46" fmla="*/ 45 w 65"/>
                    <a:gd name="T47" fmla="*/ 63 h 65"/>
                    <a:gd name="T48" fmla="*/ 37 w 65"/>
                    <a:gd name="T49" fmla="*/ 65 h 65"/>
                    <a:gd name="T50" fmla="*/ 31 w 65"/>
                    <a:gd name="T51" fmla="*/ 65 h 65"/>
                    <a:gd name="T52" fmla="*/ 25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20"/>
                      </a:lnTo>
                      <a:lnTo>
                        <a:pt x="6" y="14"/>
                      </a:lnTo>
                      <a:lnTo>
                        <a:pt x="10" y="10"/>
                      </a:lnTo>
                      <a:lnTo>
                        <a:pt x="14" y="6"/>
                      </a:lnTo>
                      <a:lnTo>
                        <a:pt x="20" y="4"/>
                      </a:lnTo>
                      <a:lnTo>
                        <a:pt x="25" y="2"/>
                      </a:lnTo>
                      <a:lnTo>
                        <a:pt x="31" y="0"/>
                      </a:lnTo>
                      <a:lnTo>
                        <a:pt x="37" y="2"/>
                      </a:lnTo>
                      <a:lnTo>
                        <a:pt x="45" y="4"/>
                      </a:lnTo>
                      <a:lnTo>
                        <a:pt x="49" y="6"/>
                      </a:lnTo>
                      <a:lnTo>
                        <a:pt x="55" y="10"/>
                      </a:lnTo>
                      <a:lnTo>
                        <a:pt x="59" y="14"/>
                      </a:lnTo>
                      <a:lnTo>
                        <a:pt x="61" y="20"/>
                      </a:lnTo>
                      <a:lnTo>
                        <a:pt x="63" y="25"/>
                      </a:lnTo>
                      <a:lnTo>
                        <a:pt x="65" y="33"/>
                      </a:lnTo>
                      <a:lnTo>
                        <a:pt x="63" y="39"/>
                      </a:lnTo>
                      <a:lnTo>
                        <a:pt x="61" y="45"/>
                      </a:lnTo>
                      <a:lnTo>
                        <a:pt x="59" y="51"/>
                      </a:lnTo>
                      <a:lnTo>
                        <a:pt x="55" y="55"/>
                      </a:lnTo>
                      <a:lnTo>
                        <a:pt x="49" y="59"/>
                      </a:lnTo>
                      <a:lnTo>
                        <a:pt x="45" y="63"/>
                      </a:lnTo>
                      <a:lnTo>
                        <a:pt x="37" y="65"/>
                      </a:lnTo>
                      <a:lnTo>
                        <a:pt x="31" y="65"/>
                      </a:lnTo>
                      <a:lnTo>
                        <a:pt x="25"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3" name="Freeform 246"/>
                <p:cNvSpPr>
                  <a:spLocks/>
                </p:cNvSpPr>
                <p:nvPr/>
              </p:nvSpPr>
              <p:spPr bwMode="auto">
                <a:xfrm>
                  <a:off x="5308" y="750"/>
                  <a:ext cx="65" cy="63"/>
                </a:xfrm>
                <a:custGeom>
                  <a:avLst/>
                  <a:gdLst>
                    <a:gd name="T0" fmla="*/ 0 w 65"/>
                    <a:gd name="T1" fmla="*/ 32 h 63"/>
                    <a:gd name="T2" fmla="*/ 2 w 65"/>
                    <a:gd name="T3" fmla="*/ 24 h 63"/>
                    <a:gd name="T4" fmla="*/ 2 w 65"/>
                    <a:gd name="T5" fmla="*/ 20 h 63"/>
                    <a:gd name="T6" fmla="*/ 6 w 65"/>
                    <a:gd name="T7" fmla="*/ 14 h 63"/>
                    <a:gd name="T8" fmla="*/ 10 w 65"/>
                    <a:gd name="T9" fmla="*/ 8 h 63"/>
                    <a:gd name="T10" fmla="*/ 13 w 65"/>
                    <a:gd name="T11" fmla="*/ 4 h 63"/>
                    <a:gd name="T12" fmla="*/ 19 w 65"/>
                    <a:gd name="T13" fmla="*/ 2 h 63"/>
                    <a:gd name="T14" fmla="*/ 25 w 65"/>
                    <a:gd name="T15" fmla="*/ 0 h 63"/>
                    <a:gd name="T16" fmla="*/ 31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20 h 63"/>
                    <a:gd name="T30" fmla="*/ 63 w 65"/>
                    <a:gd name="T31" fmla="*/ 24 h 63"/>
                    <a:gd name="T32" fmla="*/ 65 w 65"/>
                    <a:gd name="T33" fmla="*/ 32 h 63"/>
                    <a:gd name="T34" fmla="*/ 63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1 w 65"/>
                    <a:gd name="T49" fmla="*/ 63 h 63"/>
                    <a:gd name="T50" fmla="*/ 25 w 65"/>
                    <a:gd name="T51" fmla="*/ 63 h 63"/>
                    <a:gd name="T52" fmla="*/ 19 w 65"/>
                    <a:gd name="T53" fmla="*/ 61 h 63"/>
                    <a:gd name="T54" fmla="*/ 13 w 65"/>
                    <a:gd name="T55" fmla="*/ 57 h 63"/>
                    <a:gd name="T56" fmla="*/ 10 w 65"/>
                    <a:gd name="T57" fmla="*/ 53 h 63"/>
                    <a:gd name="T58" fmla="*/ 6 w 65"/>
                    <a:gd name="T59" fmla="*/ 49 h 63"/>
                    <a:gd name="T60" fmla="*/ 2 w 65"/>
                    <a:gd name="T61" fmla="*/ 43 h 63"/>
                    <a:gd name="T62" fmla="*/ 2 w 65"/>
                    <a:gd name="T63" fmla="*/ 37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4"/>
                      </a:lnTo>
                      <a:lnTo>
                        <a:pt x="2" y="20"/>
                      </a:lnTo>
                      <a:lnTo>
                        <a:pt x="6" y="14"/>
                      </a:lnTo>
                      <a:lnTo>
                        <a:pt x="10" y="8"/>
                      </a:lnTo>
                      <a:lnTo>
                        <a:pt x="13" y="4"/>
                      </a:lnTo>
                      <a:lnTo>
                        <a:pt x="19" y="2"/>
                      </a:lnTo>
                      <a:lnTo>
                        <a:pt x="25" y="0"/>
                      </a:lnTo>
                      <a:lnTo>
                        <a:pt x="31" y="0"/>
                      </a:lnTo>
                      <a:lnTo>
                        <a:pt x="39" y="0"/>
                      </a:lnTo>
                      <a:lnTo>
                        <a:pt x="45" y="2"/>
                      </a:lnTo>
                      <a:lnTo>
                        <a:pt x="51" y="4"/>
                      </a:lnTo>
                      <a:lnTo>
                        <a:pt x="55" y="8"/>
                      </a:lnTo>
                      <a:lnTo>
                        <a:pt x="59" y="14"/>
                      </a:lnTo>
                      <a:lnTo>
                        <a:pt x="63" y="20"/>
                      </a:lnTo>
                      <a:lnTo>
                        <a:pt x="63" y="24"/>
                      </a:lnTo>
                      <a:lnTo>
                        <a:pt x="65" y="32"/>
                      </a:lnTo>
                      <a:lnTo>
                        <a:pt x="63" y="37"/>
                      </a:lnTo>
                      <a:lnTo>
                        <a:pt x="63" y="43"/>
                      </a:lnTo>
                      <a:lnTo>
                        <a:pt x="59" y="49"/>
                      </a:lnTo>
                      <a:lnTo>
                        <a:pt x="55" y="53"/>
                      </a:lnTo>
                      <a:lnTo>
                        <a:pt x="51" y="57"/>
                      </a:lnTo>
                      <a:lnTo>
                        <a:pt x="45" y="61"/>
                      </a:lnTo>
                      <a:lnTo>
                        <a:pt x="39" y="63"/>
                      </a:lnTo>
                      <a:lnTo>
                        <a:pt x="31" y="63"/>
                      </a:lnTo>
                      <a:lnTo>
                        <a:pt x="25" y="63"/>
                      </a:lnTo>
                      <a:lnTo>
                        <a:pt x="19" y="61"/>
                      </a:lnTo>
                      <a:lnTo>
                        <a:pt x="13" y="57"/>
                      </a:lnTo>
                      <a:lnTo>
                        <a:pt x="10" y="53"/>
                      </a:lnTo>
                      <a:lnTo>
                        <a:pt x="6" y="49"/>
                      </a:lnTo>
                      <a:lnTo>
                        <a:pt x="2" y="43"/>
                      </a:lnTo>
                      <a:lnTo>
                        <a:pt x="2" y="37"/>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4" name="Freeform 247"/>
                <p:cNvSpPr>
                  <a:spLocks/>
                </p:cNvSpPr>
                <p:nvPr/>
              </p:nvSpPr>
              <p:spPr bwMode="auto">
                <a:xfrm>
                  <a:off x="5308" y="750"/>
                  <a:ext cx="65" cy="63"/>
                </a:xfrm>
                <a:custGeom>
                  <a:avLst/>
                  <a:gdLst>
                    <a:gd name="T0" fmla="*/ 0 w 65"/>
                    <a:gd name="T1" fmla="*/ 32 h 63"/>
                    <a:gd name="T2" fmla="*/ 0 w 65"/>
                    <a:gd name="T3" fmla="*/ 32 h 63"/>
                    <a:gd name="T4" fmla="*/ 2 w 65"/>
                    <a:gd name="T5" fmla="*/ 24 h 63"/>
                    <a:gd name="T6" fmla="*/ 2 w 65"/>
                    <a:gd name="T7" fmla="*/ 20 h 63"/>
                    <a:gd name="T8" fmla="*/ 6 w 65"/>
                    <a:gd name="T9" fmla="*/ 14 h 63"/>
                    <a:gd name="T10" fmla="*/ 10 w 65"/>
                    <a:gd name="T11" fmla="*/ 8 h 63"/>
                    <a:gd name="T12" fmla="*/ 13 w 65"/>
                    <a:gd name="T13" fmla="*/ 4 h 63"/>
                    <a:gd name="T14" fmla="*/ 19 w 65"/>
                    <a:gd name="T15" fmla="*/ 2 h 63"/>
                    <a:gd name="T16" fmla="*/ 25 w 65"/>
                    <a:gd name="T17" fmla="*/ 0 h 63"/>
                    <a:gd name="T18" fmla="*/ 31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20 h 63"/>
                    <a:gd name="T32" fmla="*/ 63 w 65"/>
                    <a:gd name="T33" fmla="*/ 24 h 63"/>
                    <a:gd name="T34" fmla="*/ 65 w 65"/>
                    <a:gd name="T35" fmla="*/ 32 h 63"/>
                    <a:gd name="T36" fmla="*/ 63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1 w 65"/>
                    <a:gd name="T51" fmla="*/ 63 h 63"/>
                    <a:gd name="T52" fmla="*/ 25 w 65"/>
                    <a:gd name="T53" fmla="*/ 63 h 63"/>
                    <a:gd name="T54" fmla="*/ 19 w 65"/>
                    <a:gd name="T55" fmla="*/ 61 h 63"/>
                    <a:gd name="T56" fmla="*/ 13 w 65"/>
                    <a:gd name="T57" fmla="*/ 57 h 63"/>
                    <a:gd name="T58" fmla="*/ 10 w 65"/>
                    <a:gd name="T59" fmla="*/ 53 h 63"/>
                    <a:gd name="T60" fmla="*/ 6 w 65"/>
                    <a:gd name="T61" fmla="*/ 49 h 63"/>
                    <a:gd name="T62" fmla="*/ 2 w 65"/>
                    <a:gd name="T63" fmla="*/ 43 h 63"/>
                    <a:gd name="T64" fmla="*/ 2 w 65"/>
                    <a:gd name="T65" fmla="*/ 37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4"/>
                      </a:lnTo>
                      <a:lnTo>
                        <a:pt x="2" y="20"/>
                      </a:lnTo>
                      <a:lnTo>
                        <a:pt x="6" y="14"/>
                      </a:lnTo>
                      <a:lnTo>
                        <a:pt x="10" y="8"/>
                      </a:lnTo>
                      <a:lnTo>
                        <a:pt x="13" y="4"/>
                      </a:lnTo>
                      <a:lnTo>
                        <a:pt x="19" y="2"/>
                      </a:lnTo>
                      <a:lnTo>
                        <a:pt x="25" y="0"/>
                      </a:lnTo>
                      <a:lnTo>
                        <a:pt x="31" y="0"/>
                      </a:lnTo>
                      <a:lnTo>
                        <a:pt x="39" y="0"/>
                      </a:lnTo>
                      <a:lnTo>
                        <a:pt x="45" y="2"/>
                      </a:lnTo>
                      <a:lnTo>
                        <a:pt x="51" y="4"/>
                      </a:lnTo>
                      <a:lnTo>
                        <a:pt x="55" y="8"/>
                      </a:lnTo>
                      <a:lnTo>
                        <a:pt x="59" y="14"/>
                      </a:lnTo>
                      <a:lnTo>
                        <a:pt x="63" y="20"/>
                      </a:lnTo>
                      <a:lnTo>
                        <a:pt x="63" y="24"/>
                      </a:lnTo>
                      <a:lnTo>
                        <a:pt x="65" y="32"/>
                      </a:lnTo>
                      <a:lnTo>
                        <a:pt x="63" y="37"/>
                      </a:lnTo>
                      <a:lnTo>
                        <a:pt x="63" y="43"/>
                      </a:lnTo>
                      <a:lnTo>
                        <a:pt x="59" y="49"/>
                      </a:lnTo>
                      <a:lnTo>
                        <a:pt x="55" y="53"/>
                      </a:lnTo>
                      <a:lnTo>
                        <a:pt x="51" y="57"/>
                      </a:lnTo>
                      <a:lnTo>
                        <a:pt x="45" y="61"/>
                      </a:lnTo>
                      <a:lnTo>
                        <a:pt x="39" y="63"/>
                      </a:lnTo>
                      <a:lnTo>
                        <a:pt x="31" y="63"/>
                      </a:lnTo>
                      <a:lnTo>
                        <a:pt x="25" y="63"/>
                      </a:lnTo>
                      <a:lnTo>
                        <a:pt x="19" y="61"/>
                      </a:lnTo>
                      <a:lnTo>
                        <a:pt x="13" y="57"/>
                      </a:lnTo>
                      <a:lnTo>
                        <a:pt x="10" y="53"/>
                      </a:lnTo>
                      <a:lnTo>
                        <a:pt x="6" y="49"/>
                      </a:lnTo>
                      <a:lnTo>
                        <a:pt x="2" y="43"/>
                      </a:lnTo>
                      <a:lnTo>
                        <a:pt x="2" y="37"/>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5" name="Freeform 248"/>
                <p:cNvSpPr>
                  <a:spLocks/>
                </p:cNvSpPr>
                <p:nvPr/>
              </p:nvSpPr>
              <p:spPr bwMode="auto">
                <a:xfrm>
                  <a:off x="5656" y="758"/>
                  <a:ext cx="63" cy="65"/>
                </a:xfrm>
                <a:custGeom>
                  <a:avLst/>
                  <a:gdLst>
                    <a:gd name="T0" fmla="*/ 0 w 63"/>
                    <a:gd name="T1" fmla="*/ 33 h 65"/>
                    <a:gd name="T2" fmla="*/ 0 w 63"/>
                    <a:gd name="T3" fmla="*/ 25 h 65"/>
                    <a:gd name="T4" fmla="*/ 2 w 63"/>
                    <a:gd name="T5" fmla="*/ 20 h 65"/>
                    <a:gd name="T6" fmla="*/ 4 w 63"/>
                    <a:gd name="T7" fmla="*/ 14 h 65"/>
                    <a:gd name="T8" fmla="*/ 8 w 63"/>
                    <a:gd name="T9" fmla="*/ 10 h 65"/>
                    <a:gd name="T10" fmla="*/ 14 w 63"/>
                    <a:gd name="T11" fmla="*/ 6 h 65"/>
                    <a:gd name="T12" fmla="*/ 20 w 63"/>
                    <a:gd name="T13" fmla="*/ 4 h 65"/>
                    <a:gd name="T14" fmla="*/ 24 w 63"/>
                    <a:gd name="T15" fmla="*/ 2 h 65"/>
                    <a:gd name="T16" fmla="*/ 32 w 63"/>
                    <a:gd name="T17" fmla="*/ 0 h 65"/>
                    <a:gd name="T18" fmla="*/ 38 w 63"/>
                    <a:gd name="T19" fmla="*/ 2 h 65"/>
                    <a:gd name="T20" fmla="*/ 43 w 63"/>
                    <a:gd name="T21" fmla="*/ 4 h 65"/>
                    <a:gd name="T22" fmla="*/ 49 w 63"/>
                    <a:gd name="T23" fmla="*/ 6 h 65"/>
                    <a:gd name="T24" fmla="*/ 53 w 63"/>
                    <a:gd name="T25" fmla="*/ 10 h 65"/>
                    <a:gd name="T26" fmla="*/ 57 w 63"/>
                    <a:gd name="T27" fmla="*/ 14 h 65"/>
                    <a:gd name="T28" fmla="*/ 61 w 63"/>
                    <a:gd name="T29" fmla="*/ 20 h 65"/>
                    <a:gd name="T30" fmla="*/ 63 w 63"/>
                    <a:gd name="T31" fmla="*/ 25 h 65"/>
                    <a:gd name="T32" fmla="*/ 63 w 63"/>
                    <a:gd name="T33" fmla="*/ 33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8 w 63"/>
                    <a:gd name="T47" fmla="*/ 65 h 65"/>
                    <a:gd name="T48" fmla="*/ 32 w 63"/>
                    <a:gd name="T49" fmla="*/ 65 h 65"/>
                    <a:gd name="T50" fmla="*/ 24 w 63"/>
                    <a:gd name="T51" fmla="*/ 65 h 65"/>
                    <a:gd name="T52" fmla="*/ 20 w 63"/>
                    <a:gd name="T53" fmla="*/ 63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5"/>
                      </a:lnTo>
                      <a:lnTo>
                        <a:pt x="2" y="20"/>
                      </a:lnTo>
                      <a:lnTo>
                        <a:pt x="4" y="14"/>
                      </a:lnTo>
                      <a:lnTo>
                        <a:pt x="8" y="10"/>
                      </a:lnTo>
                      <a:lnTo>
                        <a:pt x="14" y="6"/>
                      </a:lnTo>
                      <a:lnTo>
                        <a:pt x="20" y="4"/>
                      </a:lnTo>
                      <a:lnTo>
                        <a:pt x="24" y="2"/>
                      </a:lnTo>
                      <a:lnTo>
                        <a:pt x="32" y="0"/>
                      </a:lnTo>
                      <a:lnTo>
                        <a:pt x="38" y="2"/>
                      </a:lnTo>
                      <a:lnTo>
                        <a:pt x="43" y="4"/>
                      </a:lnTo>
                      <a:lnTo>
                        <a:pt x="49" y="6"/>
                      </a:lnTo>
                      <a:lnTo>
                        <a:pt x="53" y="10"/>
                      </a:lnTo>
                      <a:lnTo>
                        <a:pt x="57" y="14"/>
                      </a:lnTo>
                      <a:lnTo>
                        <a:pt x="61" y="20"/>
                      </a:lnTo>
                      <a:lnTo>
                        <a:pt x="63" y="25"/>
                      </a:lnTo>
                      <a:lnTo>
                        <a:pt x="63" y="33"/>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6" name="Freeform 249"/>
                <p:cNvSpPr>
                  <a:spLocks/>
                </p:cNvSpPr>
                <p:nvPr/>
              </p:nvSpPr>
              <p:spPr bwMode="auto">
                <a:xfrm>
                  <a:off x="5656" y="758"/>
                  <a:ext cx="63" cy="65"/>
                </a:xfrm>
                <a:custGeom>
                  <a:avLst/>
                  <a:gdLst>
                    <a:gd name="T0" fmla="*/ 0 w 63"/>
                    <a:gd name="T1" fmla="*/ 33 h 65"/>
                    <a:gd name="T2" fmla="*/ 0 w 63"/>
                    <a:gd name="T3" fmla="*/ 33 h 65"/>
                    <a:gd name="T4" fmla="*/ 0 w 63"/>
                    <a:gd name="T5" fmla="*/ 25 h 65"/>
                    <a:gd name="T6" fmla="*/ 2 w 63"/>
                    <a:gd name="T7" fmla="*/ 20 h 65"/>
                    <a:gd name="T8" fmla="*/ 4 w 63"/>
                    <a:gd name="T9" fmla="*/ 14 h 65"/>
                    <a:gd name="T10" fmla="*/ 8 w 63"/>
                    <a:gd name="T11" fmla="*/ 10 h 65"/>
                    <a:gd name="T12" fmla="*/ 14 w 63"/>
                    <a:gd name="T13" fmla="*/ 6 h 65"/>
                    <a:gd name="T14" fmla="*/ 20 w 63"/>
                    <a:gd name="T15" fmla="*/ 4 h 65"/>
                    <a:gd name="T16" fmla="*/ 24 w 63"/>
                    <a:gd name="T17" fmla="*/ 2 h 65"/>
                    <a:gd name="T18" fmla="*/ 32 w 63"/>
                    <a:gd name="T19" fmla="*/ 0 h 65"/>
                    <a:gd name="T20" fmla="*/ 38 w 63"/>
                    <a:gd name="T21" fmla="*/ 2 h 65"/>
                    <a:gd name="T22" fmla="*/ 43 w 63"/>
                    <a:gd name="T23" fmla="*/ 4 h 65"/>
                    <a:gd name="T24" fmla="*/ 49 w 63"/>
                    <a:gd name="T25" fmla="*/ 6 h 65"/>
                    <a:gd name="T26" fmla="*/ 53 w 63"/>
                    <a:gd name="T27" fmla="*/ 10 h 65"/>
                    <a:gd name="T28" fmla="*/ 57 w 63"/>
                    <a:gd name="T29" fmla="*/ 14 h 65"/>
                    <a:gd name="T30" fmla="*/ 61 w 63"/>
                    <a:gd name="T31" fmla="*/ 20 h 65"/>
                    <a:gd name="T32" fmla="*/ 63 w 63"/>
                    <a:gd name="T33" fmla="*/ 25 h 65"/>
                    <a:gd name="T34" fmla="*/ 63 w 63"/>
                    <a:gd name="T35" fmla="*/ 33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8 w 63"/>
                    <a:gd name="T49" fmla="*/ 65 h 65"/>
                    <a:gd name="T50" fmla="*/ 32 w 63"/>
                    <a:gd name="T51" fmla="*/ 65 h 65"/>
                    <a:gd name="T52" fmla="*/ 24 w 63"/>
                    <a:gd name="T53" fmla="*/ 65 h 65"/>
                    <a:gd name="T54" fmla="*/ 20 w 63"/>
                    <a:gd name="T55" fmla="*/ 63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5"/>
                      </a:lnTo>
                      <a:lnTo>
                        <a:pt x="2" y="20"/>
                      </a:lnTo>
                      <a:lnTo>
                        <a:pt x="4" y="14"/>
                      </a:lnTo>
                      <a:lnTo>
                        <a:pt x="8" y="10"/>
                      </a:lnTo>
                      <a:lnTo>
                        <a:pt x="14" y="6"/>
                      </a:lnTo>
                      <a:lnTo>
                        <a:pt x="20" y="4"/>
                      </a:lnTo>
                      <a:lnTo>
                        <a:pt x="24" y="2"/>
                      </a:lnTo>
                      <a:lnTo>
                        <a:pt x="32" y="0"/>
                      </a:lnTo>
                      <a:lnTo>
                        <a:pt x="38" y="2"/>
                      </a:lnTo>
                      <a:lnTo>
                        <a:pt x="43" y="4"/>
                      </a:lnTo>
                      <a:lnTo>
                        <a:pt x="49" y="6"/>
                      </a:lnTo>
                      <a:lnTo>
                        <a:pt x="53" y="10"/>
                      </a:lnTo>
                      <a:lnTo>
                        <a:pt x="57" y="14"/>
                      </a:lnTo>
                      <a:lnTo>
                        <a:pt x="61" y="20"/>
                      </a:lnTo>
                      <a:lnTo>
                        <a:pt x="63" y="25"/>
                      </a:lnTo>
                      <a:lnTo>
                        <a:pt x="63" y="33"/>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7" name="Freeform 250"/>
                <p:cNvSpPr>
                  <a:spLocks/>
                </p:cNvSpPr>
                <p:nvPr/>
              </p:nvSpPr>
              <p:spPr bwMode="auto">
                <a:xfrm>
                  <a:off x="5717" y="685"/>
                  <a:ext cx="63" cy="65"/>
                </a:xfrm>
                <a:custGeom>
                  <a:avLst/>
                  <a:gdLst>
                    <a:gd name="T0" fmla="*/ 0 w 63"/>
                    <a:gd name="T1" fmla="*/ 32 h 65"/>
                    <a:gd name="T2" fmla="*/ 0 w 63"/>
                    <a:gd name="T3" fmla="*/ 26 h 65"/>
                    <a:gd name="T4" fmla="*/ 2 w 63"/>
                    <a:gd name="T5" fmla="*/ 20 h 65"/>
                    <a:gd name="T6" fmla="*/ 6 w 63"/>
                    <a:gd name="T7" fmla="*/ 14 h 65"/>
                    <a:gd name="T8" fmla="*/ 8 w 63"/>
                    <a:gd name="T9" fmla="*/ 10 h 65"/>
                    <a:gd name="T10" fmla="*/ 14 w 63"/>
                    <a:gd name="T11" fmla="*/ 6 h 65"/>
                    <a:gd name="T12" fmla="*/ 20 w 63"/>
                    <a:gd name="T13" fmla="*/ 2 h 65"/>
                    <a:gd name="T14" fmla="*/ 26 w 63"/>
                    <a:gd name="T15" fmla="*/ 0 h 65"/>
                    <a:gd name="T16" fmla="*/ 32 w 63"/>
                    <a:gd name="T17" fmla="*/ 0 h 65"/>
                    <a:gd name="T18" fmla="*/ 38 w 63"/>
                    <a:gd name="T19" fmla="*/ 0 h 65"/>
                    <a:gd name="T20" fmla="*/ 44 w 63"/>
                    <a:gd name="T21" fmla="*/ 2 h 65"/>
                    <a:gd name="T22" fmla="*/ 49 w 63"/>
                    <a:gd name="T23" fmla="*/ 6 h 65"/>
                    <a:gd name="T24" fmla="*/ 55 w 63"/>
                    <a:gd name="T25" fmla="*/ 10 h 65"/>
                    <a:gd name="T26" fmla="*/ 57 w 63"/>
                    <a:gd name="T27" fmla="*/ 14 h 65"/>
                    <a:gd name="T28" fmla="*/ 61 w 63"/>
                    <a:gd name="T29" fmla="*/ 20 h 65"/>
                    <a:gd name="T30" fmla="*/ 63 w 63"/>
                    <a:gd name="T31" fmla="*/ 26 h 65"/>
                    <a:gd name="T32" fmla="*/ 63 w 63"/>
                    <a:gd name="T33" fmla="*/ 32 h 65"/>
                    <a:gd name="T34" fmla="*/ 63 w 63"/>
                    <a:gd name="T35" fmla="*/ 39 h 65"/>
                    <a:gd name="T36" fmla="*/ 61 w 63"/>
                    <a:gd name="T37" fmla="*/ 45 h 65"/>
                    <a:gd name="T38" fmla="*/ 57 w 63"/>
                    <a:gd name="T39" fmla="*/ 49 h 65"/>
                    <a:gd name="T40" fmla="*/ 55 w 63"/>
                    <a:gd name="T41" fmla="*/ 55 h 65"/>
                    <a:gd name="T42" fmla="*/ 49 w 63"/>
                    <a:gd name="T43" fmla="*/ 59 h 65"/>
                    <a:gd name="T44" fmla="*/ 44 w 63"/>
                    <a:gd name="T45" fmla="*/ 61 h 65"/>
                    <a:gd name="T46" fmla="*/ 38 w 63"/>
                    <a:gd name="T47" fmla="*/ 63 h 65"/>
                    <a:gd name="T48" fmla="*/ 32 w 63"/>
                    <a:gd name="T49" fmla="*/ 65 h 65"/>
                    <a:gd name="T50" fmla="*/ 26 w 63"/>
                    <a:gd name="T51" fmla="*/ 63 h 65"/>
                    <a:gd name="T52" fmla="*/ 20 w 63"/>
                    <a:gd name="T53" fmla="*/ 61 h 65"/>
                    <a:gd name="T54" fmla="*/ 14 w 63"/>
                    <a:gd name="T55" fmla="*/ 59 h 65"/>
                    <a:gd name="T56" fmla="*/ 8 w 63"/>
                    <a:gd name="T57" fmla="*/ 55 h 65"/>
                    <a:gd name="T58" fmla="*/ 6 w 63"/>
                    <a:gd name="T59" fmla="*/ 49 h 65"/>
                    <a:gd name="T60" fmla="*/ 2 w 63"/>
                    <a:gd name="T61" fmla="*/ 45 h 65"/>
                    <a:gd name="T62" fmla="*/ 0 w 63"/>
                    <a:gd name="T63" fmla="*/ 39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6" y="14"/>
                      </a:lnTo>
                      <a:lnTo>
                        <a:pt x="8" y="10"/>
                      </a:lnTo>
                      <a:lnTo>
                        <a:pt x="14" y="6"/>
                      </a:lnTo>
                      <a:lnTo>
                        <a:pt x="20" y="2"/>
                      </a:lnTo>
                      <a:lnTo>
                        <a:pt x="26" y="0"/>
                      </a:lnTo>
                      <a:lnTo>
                        <a:pt x="32" y="0"/>
                      </a:lnTo>
                      <a:lnTo>
                        <a:pt x="38" y="0"/>
                      </a:lnTo>
                      <a:lnTo>
                        <a:pt x="44" y="2"/>
                      </a:lnTo>
                      <a:lnTo>
                        <a:pt x="49" y="6"/>
                      </a:lnTo>
                      <a:lnTo>
                        <a:pt x="55" y="10"/>
                      </a:lnTo>
                      <a:lnTo>
                        <a:pt x="57" y="14"/>
                      </a:lnTo>
                      <a:lnTo>
                        <a:pt x="61" y="20"/>
                      </a:lnTo>
                      <a:lnTo>
                        <a:pt x="63" y="26"/>
                      </a:lnTo>
                      <a:lnTo>
                        <a:pt x="63" y="32"/>
                      </a:lnTo>
                      <a:lnTo>
                        <a:pt x="63" y="39"/>
                      </a:lnTo>
                      <a:lnTo>
                        <a:pt x="61" y="45"/>
                      </a:lnTo>
                      <a:lnTo>
                        <a:pt x="57" y="49"/>
                      </a:lnTo>
                      <a:lnTo>
                        <a:pt x="55" y="55"/>
                      </a:lnTo>
                      <a:lnTo>
                        <a:pt x="49" y="59"/>
                      </a:lnTo>
                      <a:lnTo>
                        <a:pt x="44" y="61"/>
                      </a:lnTo>
                      <a:lnTo>
                        <a:pt x="38" y="63"/>
                      </a:lnTo>
                      <a:lnTo>
                        <a:pt x="32" y="65"/>
                      </a:lnTo>
                      <a:lnTo>
                        <a:pt x="26" y="63"/>
                      </a:lnTo>
                      <a:lnTo>
                        <a:pt x="20" y="61"/>
                      </a:lnTo>
                      <a:lnTo>
                        <a:pt x="14" y="59"/>
                      </a:lnTo>
                      <a:lnTo>
                        <a:pt x="8" y="55"/>
                      </a:lnTo>
                      <a:lnTo>
                        <a:pt x="6" y="49"/>
                      </a:lnTo>
                      <a:lnTo>
                        <a:pt x="2" y="45"/>
                      </a:lnTo>
                      <a:lnTo>
                        <a:pt x="0" y="39"/>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08" name="Freeform 251"/>
                <p:cNvSpPr>
                  <a:spLocks/>
                </p:cNvSpPr>
                <p:nvPr/>
              </p:nvSpPr>
              <p:spPr bwMode="auto">
                <a:xfrm>
                  <a:off x="5717" y="685"/>
                  <a:ext cx="63" cy="65"/>
                </a:xfrm>
                <a:custGeom>
                  <a:avLst/>
                  <a:gdLst>
                    <a:gd name="T0" fmla="*/ 0 w 63"/>
                    <a:gd name="T1" fmla="*/ 32 h 65"/>
                    <a:gd name="T2" fmla="*/ 0 w 63"/>
                    <a:gd name="T3" fmla="*/ 32 h 65"/>
                    <a:gd name="T4" fmla="*/ 0 w 63"/>
                    <a:gd name="T5" fmla="*/ 26 h 65"/>
                    <a:gd name="T6" fmla="*/ 2 w 63"/>
                    <a:gd name="T7" fmla="*/ 20 h 65"/>
                    <a:gd name="T8" fmla="*/ 6 w 63"/>
                    <a:gd name="T9" fmla="*/ 14 h 65"/>
                    <a:gd name="T10" fmla="*/ 8 w 63"/>
                    <a:gd name="T11" fmla="*/ 10 h 65"/>
                    <a:gd name="T12" fmla="*/ 14 w 63"/>
                    <a:gd name="T13" fmla="*/ 6 h 65"/>
                    <a:gd name="T14" fmla="*/ 20 w 63"/>
                    <a:gd name="T15" fmla="*/ 2 h 65"/>
                    <a:gd name="T16" fmla="*/ 26 w 63"/>
                    <a:gd name="T17" fmla="*/ 0 h 65"/>
                    <a:gd name="T18" fmla="*/ 32 w 63"/>
                    <a:gd name="T19" fmla="*/ 0 h 65"/>
                    <a:gd name="T20" fmla="*/ 38 w 63"/>
                    <a:gd name="T21" fmla="*/ 0 h 65"/>
                    <a:gd name="T22" fmla="*/ 44 w 63"/>
                    <a:gd name="T23" fmla="*/ 2 h 65"/>
                    <a:gd name="T24" fmla="*/ 49 w 63"/>
                    <a:gd name="T25" fmla="*/ 6 h 65"/>
                    <a:gd name="T26" fmla="*/ 55 w 63"/>
                    <a:gd name="T27" fmla="*/ 10 h 65"/>
                    <a:gd name="T28" fmla="*/ 57 w 63"/>
                    <a:gd name="T29" fmla="*/ 14 h 65"/>
                    <a:gd name="T30" fmla="*/ 61 w 63"/>
                    <a:gd name="T31" fmla="*/ 20 h 65"/>
                    <a:gd name="T32" fmla="*/ 63 w 63"/>
                    <a:gd name="T33" fmla="*/ 26 h 65"/>
                    <a:gd name="T34" fmla="*/ 63 w 63"/>
                    <a:gd name="T35" fmla="*/ 32 h 65"/>
                    <a:gd name="T36" fmla="*/ 63 w 63"/>
                    <a:gd name="T37" fmla="*/ 39 h 65"/>
                    <a:gd name="T38" fmla="*/ 61 w 63"/>
                    <a:gd name="T39" fmla="*/ 45 h 65"/>
                    <a:gd name="T40" fmla="*/ 57 w 63"/>
                    <a:gd name="T41" fmla="*/ 49 h 65"/>
                    <a:gd name="T42" fmla="*/ 55 w 63"/>
                    <a:gd name="T43" fmla="*/ 55 h 65"/>
                    <a:gd name="T44" fmla="*/ 49 w 63"/>
                    <a:gd name="T45" fmla="*/ 59 h 65"/>
                    <a:gd name="T46" fmla="*/ 44 w 63"/>
                    <a:gd name="T47" fmla="*/ 61 h 65"/>
                    <a:gd name="T48" fmla="*/ 38 w 63"/>
                    <a:gd name="T49" fmla="*/ 63 h 65"/>
                    <a:gd name="T50" fmla="*/ 32 w 63"/>
                    <a:gd name="T51" fmla="*/ 65 h 65"/>
                    <a:gd name="T52" fmla="*/ 26 w 63"/>
                    <a:gd name="T53" fmla="*/ 63 h 65"/>
                    <a:gd name="T54" fmla="*/ 20 w 63"/>
                    <a:gd name="T55" fmla="*/ 61 h 65"/>
                    <a:gd name="T56" fmla="*/ 14 w 63"/>
                    <a:gd name="T57" fmla="*/ 59 h 65"/>
                    <a:gd name="T58" fmla="*/ 8 w 63"/>
                    <a:gd name="T59" fmla="*/ 55 h 65"/>
                    <a:gd name="T60" fmla="*/ 6 w 63"/>
                    <a:gd name="T61" fmla="*/ 49 h 65"/>
                    <a:gd name="T62" fmla="*/ 2 w 63"/>
                    <a:gd name="T63" fmla="*/ 45 h 65"/>
                    <a:gd name="T64" fmla="*/ 0 w 63"/>
                    <a:gd name="T65" fmla="*/ 39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6" y="14"/>
                      </a:lnTo>
                      <a:lnTo>
                        <a:pt x="8" y="10"/>
                      </a:lnTo>
                      <a:lnTo>
                        <a:pt x="14" y="6"/>
                      </a:lnTo>
                      <a:lnTo>
                        <a:pt x="20" y="2"/>
                      </a:lnTo>
                      <a:lnTo>
                        <a:pt x="26" y="0"/>
                      </a:lnTo>
                      <a:lnTo>
                        <a:pt x="32" y="0"/>
                      </a:lnTo>
                      <a:lnTo>
                        <a:pt x="38" y="0"/>
                      </a:lnTo>
                      <a:lnTo>
                        <a:pt x="44" y="2"/>
                      </a:lnTo>
                      <a:lnTo>
                        <a:pt x="49" y="6"/>
                      </a:lnTo>
                      <a:lnTo>
                        <a:pt x="55" y="10"/>
                      </a:lnTo>
                      <a:lnTo>
                        <a:pt x="57" y="14"/>
                      </a:lnTo>
                      <a:lnTo>
                        <a:pt x="61" y="20"/>
                      </a:lnTo>
                      <a:lnTo>
                        <a:pt x="63" y="26"/>
                      </a:lnTo>
                      <a:lnTo>
                        <a:pt x="63" y="32"/>
                      </a:lnTo>
                      <a:lnTo>
                        <a:pt x="63" y="39"/>
                      </a:lnTo>
                      <a:lnTo>
                        <a:pt x="61" y="45"/>
                      </a:lnTo>
                      <a:lnTo>
                        <a:pt x="57" y="49"/>
                      </a:lnTo>
                      <a:lnTo>
                        <a:pt x="55" y="55"/>
                      </a:lnTo>
                      <a:lnTo>
                        <a:pt x="49" y="59"/>
                      </a:lnTo>
                      <a:lnTo>
                        <a:pt x="44" y="61"/>
                      </a:lnTo>
                      <a:lnTo>
                        <a:pt x="38" y="63"/>
                      </a:lnTo>
                      <a:lnTo>
                        <a:pt x="32" y="65"/>
                      </a:lnTo>
                      <a:lnTo>
                        <a:pt x="26" y="63"/>
                      </a:lnTo>
                      <a:lnTo>
                        <a:pt x="20" y="61"/>
                      </a:lnTo>
                      <a:lnTo>
                        <a:pt x="14" y="59"/>
                      </a:lnTo>
                      <a:lnTo>
                        <a:pt x="8" y="55"/>
                      </a:lnTo>
                      <a:lnTo>
                        <a:pt x="6" y="49"/>
                      </a:lnTo>
                      <a:lnTo>
                        <a:pt x="2" y="45"/>
                      </a:lnTo>
                      <a:lnTo>
                        <a:pt x="0"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09" name="Freeform 252"/>
                <p:cNvSpPr>
                  <a:spLocks/>
                </p:cNvSpPr>
                <p:nvPr/>
              </p:nvSpPr>
              <p:spPr bwMode="auto">
                <a:xfrm>
                  <a:off x="5717" y="868"/>
                  <a:ext cx="65" cy="65"/>
                </a:xfrm>
                <a:custGeom>
                  <a:avLst/>
                  <a:gdLst>
                    <a:gd name="T0" fmla="*/ 0 w 65"/>
                    <a:gd name="T1" fmla="*/ 34 h 65"/>
                    <a:gd name="T2" fmla="*/ 2 w 65"/>
                    <a:gd name="T3" fmla="*/ 26 h 65"/>
                    <a:gd name="T4" fmla="*/ 4 w 65"/>
                    <a:gd name="T5" fmla="*/ 20 h 65"/>
                    <a:gd name="T6" fmla="*/ 6 w 65"/>
                    <a:gd name="T7" fmla="*/ 14 h 65"/>
                    <a:gd name="T8" fmla="*/ 10 w 65"/>
                    <a:gd name="T9" fmla="*/ 10 h 65"/>
                    <a:gd name="T10" fmla="*/ 16 w 65"/>
                    <a:gd name="T11" fmla="*/ 6 h 65"/>
                    <a:gd name="T12" fmla="*/ 20 w 65"/>
                    <a:gd name="T13" fmla="*/ 4 h 65"/>
                    <a:gd name="T14" fmla="*/ 26 w 65"/>
                    <a:gd name="T15" fmla="*/ 2 h 65"/>
                    <a:gd name="T16" fmla="*/ 34 w 65"/>
                    <a:gd name="T17" fmla="*/ 0 h 65"/>
                    <a:gd name="T18" fmla="*/ 40 w 65"/>
                    <a:gd name="T19" fmla="*/ 2 h 65"/>
                    <a:gd name="T20" fmla="*/ 46 w 65"/>
                    <a:gd name="T21" fmla="*/ 4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4 h 65"/>
                    <a:gd name="T34" fmla="*/ 65 w 65"/>
                    <a:gd name="T35" fmla="*/ 40 h 65"/>
                    <a:gd name="T36" fmla="*/ 63 w 65"/>
                    <a:gd name="T37" fmla="*/ 45 h 65"/>
                    <a:gd name="T38" fmla="*/ 59 w 65"/>
                    <a:gd name="T39" fmla="*/ 51 h 65"/>
                    <a:gd name="T40" fmla="*/ 55 w 65"/>
                    <a:gd name="T41" fmla="*/ 55 h 65"/>
                    <a:gd name="T42" fmla="*/ 51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6 w 65"/>
                    <a:gd name="T55" fmla="*/ 59 h 65"/>
                    <a:gd name="T56" fmla="*/ 10 w 65"/>
                    <a:gd name="T57" fmla="*/ 55 h 65"/>
                    <a:gd name="T58" fmla="*/ 6 w 65"/>
                    <a:gd name="T59" fmla="*/ 51 h 65"/>
                    <a:gd name="T60" fmla="*/ 4 w 65"/>
                    <a:gd name="T61" fmla="*/ 45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4"/>
                      </a:lnTo>
                      <a:lnTo>
                        <a:pt x="10" y="10"/>
                      </a:lnTo>
                      <a:lnTo>
                        <a:pt x="16"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0" name="Freeform 253"/>
                <p:cNvSpPr>
                  <a:spLocks/>
                </p:cNvSpPr>
                <p:nvPr/>
              </p:nvSpPr>
              <p:spPr bwMode="auto">
                <a:xfrm>
                  <a:off x="5717" y="868"/>
                  <a:ext cx="65" cy="65"/>
                </a:xfrm>
                <a:custGeom>
                  <a:avLst/>
                  <a:gdLst>
                    <a:gd name="T0" fmla="*/ 0 w 65"/>
                    <a:gd name="T1" fmla="*/ 34 h 65"/>
                    <a:gd name="T2" fmla="*/ 0 w 65"/>
                    <a:gd name="T3" fmla="*/ 34 h 65"/>
                    <a:gd name="T4" fmla="*/ 2 w 65"/>
                    <a:gd name="T5" fmla="*/ 26 h 65"/>
                    <a:gd name="T6" fmla="*/ 4 w 65"/>
                    <a:gd name="T7" fmla="*/ 20 h 65"/>
                    <a:gd name="T8" fmla="*/ 6 w 65"/>
                    <a:gd name="T9" fmla="*/ 14 h 65"/>
                    <a:gd name="T10" fmla="*/ 10 w 65"/>
                    <a:gd name="T11" fmla="*/ 10 h 65"/>
                    <a:gd name="T12" fmla="*/ 16 w 65"/>
                    <a:gd name="T13" fmla="*/ 6 h 65"/>
                    <a:gd name="T14" fmla="*/ 20 w 65"/>
                    <a:gd name="T15" fmla="*/ 4 h 65"/>
                    <a:gd name="T16" fmla="*/ 26 w 65"/>
                    <a:gd name="T17" fmla="*/ 2 h 65"/>
                    <a:gd name="T18" fmla="*/ 34 w 65"/>
                    <a:gd name="T19" fmla="*/ 0 h 65"/>
                    <a:gd name="T20" fmla="*/ 40 w 65"/>
                    <a:gd name="T21" fmla="*/ 2 h 65"/>
                    <a:gd name="T22" fmla="*/ 46 w 65"/>
                    <a:gd name="T23" fmla="*/ 4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4 h 65"/>
                    <a:gd name="T36" fmla="*/ 65 w 65"/>
                    <a:gd name="T37" fmla="*/ 40 h 65"/>
                    <a:gd name="T38" fmla="*/ 63 w 65"/>
                    <a:gd name="T39" fmla="*/ 45 h 65"/>
                    <a:gd name="T40" fmla="*/ 59 w 65"/>
                    <a:gd name="T41" fmla="*/ 51 h 65"/>
                    <a:gd name="T42" fmla="*/ 55 w 65"/>
                    <a:gd name="T43" fmla="*/ 55 h 65"/>
                    <a:gd name="T44" fmla="*/ 51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6 w 65"/>
                    <a:gd name="T57" fmla="*/ 59 h 65"/>
                    <a:gd name="T58" fmla="*/ 10 w 65"/>
                    <a:gd name="T59" fmla="*/ 55 h 65"/>
                    <a:gd name="T60" fmla="*/ 6 w 65"/>
                    <a:gd name="T61" fmla="*/ 51 h 65"/>
                    <a:gd name="T62" fmla="*/ 4 w 65"/>
                    <a:gd name="T63" fmla="*/ 45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4"/>
                      </a:lnTo>
                      <a:lnTo>
                        <a:pt x="10" y="10"/>
                      </a:lnTo>
                      <a:lnTo>
                        <a:pt x="16"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1" name="Freeform 254"/>
                <p:cNvSpPr>
                  <a:spLocks/>
                </p:cNvSpPr>
                <p:nvPr/>
              </p:nvSpPr>
              <p:spPr bwMode="auto">
                <a:xfrm>
                  <a:off x="5790" y="697"/>
                  <a:ext cx="65" cy="63"/>
                </a:xfrm>
                <a:custGeom>
                  <a:avLst/>
                  <a:gdLst>
                    <a:gd name="T0" fmla="*/ 0 w 65"/>
                    <a:gd name="T1" fmla="*/ 31 h 63"/>
                    <a:gd name="T2" fmla="*/ 0 w 65"/>
                    <a:gd name="T3" fmla="*/ 25 h 63"/>
                    <a:gd name="T4" fmla="*/ 2 w 65"/>
                    <a:gd name="T5" fmla="*/ 20 h 63"/>
                    <a:gd name="T6" fmla="*/ 6 w 65"/>
                    <a:gd name="T7" fmla="*/ 14 h 63"/>
                    <a:gd name="T8" fmla="*/ 10 w 65"/>
                    <a:gd name="T9" fmla="*/ 8 h 63"/>
                    <a:gd name="T10" fmla="*/ 14 w 65"/>
                    <a:gd name="T11" fmla="*/ 6 h 63"/>
                    <a:gd name="T12" fmla="*/ 20 w 65"/>
                    <a:gd name="T13" fmla="*/ 2 h 63"/>
                    <a:gd name="T14" fmla="*/ 26 w 65"/>
                    <a:gd name="T15" fmla="*/ 0 h 63"/>
                    <a:gd name="T16" fmla="*/ 32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1 w 65"/>
                    <a:gd name="T29" fmla="*/ 20 h 63"/>
                    <a:gd name="T30" fmla="*/ 63 w 65"/>
                    <a:gd name="T31" fmla="*/ 25 h 63"/>
                    <a:gd name="T32" fmla="*/ 65 w 65"/>
                    <a:gd name="T33" fmla="*/ 31 h 63"/>
                    <a:gd name="T34" fmla="*/ 63 w 65"/>
                    <a:gd name="T35" fmla="*/ 37 h 63"/>
                    <a:gd name="T36" fmla="*/ 61 w 65"/>
                    <a:gd name="T37" fmla="*/ 45 h 63"/>
                    <a:gd name="T38" fmla="*/ 59 w 65"/>
                    <a:gd name="T39" fmla="*/ 49 h 63"/>
                    <a:gd name="T40" fmla="*/ 55 w 65"/>
                    <a:gd name="T41" fmla="*/ 55 h 63"/>
                    <a:gd name="T42" fmla="*/ 51 w 65"/>
                    <a:gd name="T43" fmla="*/ 59 h 63"/>
                    <a:gd name="T44" fmla="*/ 45 w 65"/>
                    <a:gd name="T45" fmla="*/ 61 h 63"/>
                    <a:gd name="T46" fmla="*/ 39 w 65"/>
                    <a:gd name="T47" fmla="*/ 63 h 63"/>
                    <a:gd name="T48" fmla="*/ 32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5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20"/>
                      </a:lnTo>
                      <a:lnTo>
                        <a:pt x="6" y="14"/>
                      </a:lnTo>
                      <a:lnTo>
                        <a:pt x="10" y="8"/>
                      </a:lnTo>
                      <a:lnTo>
                        <a:pt x="14" y="6"/>
                      </a:lnTo>
                      <a:lnTo>
                        <a:pt x="20" y="2"/>
                      </a:lnTo>
                      <a:lnTo>
                        <a:pt x="26" y="0"/>
                      </a:lnTo>
                      <a:lnTo>
                        <a:pt x="32" y="0"/>
                      </a:lnTo>
                      <a:lnTo>
                        <a:pt x="39" y="0"/>
                      </a:lnTo>
                      <a:lnTo>
                        <a:pt x="45" y="2"/>
                      </a:lnTo>
                      <a:lnTo>
                        <a:pt x="51" y="6"/>
                      </a:lnTo>
                      <a:lnTo>
                        <a:pt x="55" y="8"/>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2" y="63"/>
                      </a:lnTo>
                      <a:lnTo>
                        <a:pt x="26" y="63"/>
                      </a:lnTo>
                      <a:lnTo>
                        <a:pt x="20" y="61"/>
                      </a:lnTo>
                      <a:lnTo>
                        <a:pt x="14" y="59"/>
                      </a:lnTo>
                      <a:lnTo>
                        <a:pt x="10" y="55"/>
                      </a:lnTo>
                      <a:lnTo>
                        <a:pt x="6" y="49"/>
                      </a:lnTo>
                      <a:lnTo>
                        <a:pt x="2" y="45"/>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2" name="Freeform 255"/>
                <p:cNvSpPr>
                  <a:spLocks/>
                </p:cNvSpPr>
                <p:nvPr/>
              </p:nvSpPr>
              <p:spPr bwMode="auto">
                <a:xfrm>
                  <a:off x="5790" y="697"/>
                  <a:ext cx="65" cy="63"/>
                </a:xfrm>
                <a:custGeom>
                  <a:avLst/>
                  <a:gdLst>
                    <a:gd name="T0" fmla="*/ 0 w 65"/>
                    <a:gd name="T1" fmla="*/ 31 h 63"/>
                    <a:gd name="T2" fmla="*/ 0 w 65"/>
                    <a:gd name="T3" fmla="*/ 31 h 63"/>
                    <a:gd name="T4" fmla="*/ 0 w 65"/>
                    <a:gd name="T5" fmla="*/ 25 h 63"/>
                    <a:gd name="T6" fmla="*/ 2 w 65"/>
                    <a:gd name="T7" fmla="*/ 20 h 63"/>
                    <a:gd name="T8" fmla="*/ 6 w 65"/>
                    <a:gd name="T9" fmla="*/ 14 h 63"/>
                    <a:gd name="T10" fmla="*/ 10 w 65"/>
                    <a:gd name="T11" fmla="*/ 8 h 63"/>
                    <a:gd name="T12" fmla="*/ 14 w 65"/>
                    <a:gd name="T13" fmla="*/ 6 h 63"/>
                    <a:gd name="T14" fmla="*/ 20 w 65"/>
                    <a:gd name="T15" fmla="*/ 2 h 63"/>
                    <a:gd name="T16" fmla="*/ 26 w 65"/>
                    <a:gd name="T17" fmla="*/ 0 h 63"/>
                    <a:gd name="T18" fmla="*/ 32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1 w 65"/>
                    <a:gd name="T31" fmla="*/ 20 h 63"/>
                    <a:gd name="T32" fmla="*/ 63 w 65"/>
                    <a:gd name="T33" fmla="*/ 25 h 63"/>
                    <a:gd name="T34" fmla="*/ 65 w 65"/>
                    <a:gd name="T35" fmla="*/ 31 h 63"/>
                    <a:gd name="T36" fmla="*/ 63 w 65"/>
                    <a:gd name="T37" fmla="*/ 37 h 63"/>
                    <a:gd name="T38" fmla="*/ 61 w 65"/>
                    <a:gd name="T39" fmla="*/ 45 h 63"/>
                    <a:gd name="T40" fmla="*/ 59 w 65"/>
                    <a:gd name="T41" fmla="*/ 49 h 63"/>
                    <a:gd name="T42" fmla="*/ 55 w 65"/>
                    <a:gd name="T43" fmla="*/ 55 h 63"/>
                    <a:gd name="T44" fmla="*/ 51 w 65"/>
                    <a:gd name="T45" fmla="*/ 59 h 63"/>
                    <a:gd name="T46" fmla="*/ 45 w 65"/>
                    <a:gd name="T47" fmla="*/ 61 h 63"/>
                    <a:gd name="T48" fmla="*/ 39 w 65"/>
                    <a:gd name="T49" fmla="*/ 63 h 63"/>
                    <a:gd name="T50" fmla="*/ 32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5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20"/>
                      </a:lnTo>
                      <a:lnTo>
                        <a:pt x="6" y="14"/>
                      </a:lnTo>
                      <a:lnTo>
                        <a:pt x="10" y="8"/>
                      </a:lnTo>
                      <a:lnTo>
                        <a:pt x="14" y="6"/>
                      </a:lnTo>
                      <a:lnTo>
                        <a:pt x="20" y="2"/>
                      </a:lnTo>
                      <a:lnTo>
                        <a:pt x="26" y="0"/>
                      </a:lnTo>
                      <a:lnTo>
                        <a:pt x="32" y="0"/>
                      </a:lnTo>
                      <a:lnTo>
                        <a:pt x="39" y="0"/>
                      </a:lnTo>
                      <a:lnTo>
                        <a:pt x="45" y="2"/>
                      </a:lnTo>
                      <a:lnTo>
                        <a:pt x="51" y="6"/>
                      </a:lnTo>
                      <a:lnTo>
                        <a:pt x="55" y="8"/>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2" y="63"/>
                      </a:lnTo>
                      <a:lnTo>
                        <a:pt x="26" y="63"/>
                      </a:lnTo>
                      <a:lnTo>
                        <a:pt x="20" y="61"/>
                      </a:lnTo>
                      <a:lnTo>
                        <a:pt x="14" y="59"/>
                      </a:lnTo>
                      <a:lnTo>
                        <a:pt x="10" y="55"/>
                      </a:lnTo>
                      <a:lnTo>
                        <a:pt x="6" y="49"/>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3" name="Freeform 256"/>
                <p:cNvSpPr>
                  <a:spLocks/>
                </p:cNvSpPr>
                <p:nvPr/>
              </p:nvSpPr>
              <p:spPr bwMode="auto">
                <a:xfrm>
                  <a:off x="5613" y="675"/>
                  <a:ext cx="65" cy="63"/>
                </a:xfrm>
                <a:custGeom>
                  <a:avLst/>
                  <a:gdLst>
                    <a:gd name="T0" fmla="*/ 0 w 65"/>
                    <a:gd name="T1" fmla="*/ 32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5 w 65"/>
                    <a:gd name="T15" fmla="*/ 0 h 63"/>
                    <a:gd name="T16" fmla="*/ 31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1 w 65"/>
                    <a:gd name="T29" fmla="*/ 20 h 63"/>
                    <a:gd name="T30" fmla="*/ 63 w 65"/>
                    <a:gd name="T31" fmla="*/ 26 h 63"/>
                    <a:gd name="T32" fmla="*/ 65 w 65"/>
                    <a:gd name="T33" fmla="*/ 32 h 63"/>
                    <a:gd name="T34" fmla="*/ 63 w 65"/>
                    <a:gd name="T35" fmla="*/ 38 h 63"/>
                    <a:gd name="T36" fmla="*/ 61 w 65"/>
                    <a:gd name="T37" fmla="*/ 45 h 63"/>
                    <a:gd name="T38" fmla="*/ 59 w 65"/>
                    <a:gd name="T39" fmla="*/ 49 h 63"/>
                    <a:gd name="T40" fmla="*/ 55 w 65"/>
                    <a:gd name="T41" fmla="*/ 55 h 63"/>
                    <a:gd name="T42" fmla="*/ 51 w 65"/>
                    <a:gd name="T43" fmla="*/ 59 h 63"/>
                    <a:gd name="T44" fmla="*/ 45 w 65"/>
                    <a:gd name="T45" fmla="*/ 61 h 63"/>
                    <a:gd name="T46" fmla="*/ 39 w 65"/>
                    <a:gd name="T47" fmla="*/ 63 h 63"/>
                    <a:gd name="T48" fmla="*/ 31 w 65"/>
                    <a:gd name="T49" fmla="*/ 63 h 63"/>
                    <a:gd name="T50" fmla="*/ 25 w 65"/>
                    <a:gd name="T51" fmla="*/ 63 h 63"/>
                    <a:gd name="T52" fmla="*/ 20 w 65"/>
                    <a:gd name="T53" fmla="*/ 61 h 63"/>
                    <a:gd name="T54" fmla="*/ 14 w 65"/>
                    <a:gd name="T55" fmla="*/ 59 h 63"/>
                    <a:gd name="T56" fmla="*/ 10 w 65"/>
                    <a:gd name="T57" fmla="*/ 55 h 63"/>
                    <a:gd name="T58" fmla="*/ 6 w 65"/>
                    <a:gd name="T59" fmla="*/ 49 h 63"/>
                    <a:gd name="T60" fmla="*/ 2 w 65"/>
                    <a:gd name="T61" fmla="*/ 45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5"/>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5"/>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4" name="Freeform 257"/>
                <p:cNvSpPr>
                  <a:spLocks/>
                </p:cNvSpPr>
                <p:nvPr/>
              </p:nvSpPr>
              <p:spPr bwMode="auto">
                <a:xfrm>
                  <a:off x="5613" y="675"/>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5 w 65"/>
                    <a:gd name="T17" fmla="*/ 0 h 63"/>
                    <a:gd name="T18" fmla="*/ 31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1 w 65"/>
                    <a:gd name="T31" fmla="*/ 20 h 63"/>
                    <a:gd name="T32" fmla="*/ 63 w 65"/>
                    <a:gd name="T33" fmla="*/ 26 h 63"/>
                    <a:gd name="T34" fmla="*/ 65 w 65"/>
                    <a:gd name="T35" fmla="*/ 32 h 63"/>
                    <a:gd name="T36" fmla="*/ 63 w 65"/>
                    <a:gd name="T37" fmla="*/ 38 h 63"/>
                    <a:gd name="T38" fmla="*/ 61 w 65"/>
                    <a:gd name="T39" fmla="*/ 45 h 63"/>
                    <a:gd name="T40" fmla="*/ 59 w 65"/>
                    <a:gd name="T41" fmla="*/ 49 h 63"/>
                    <a:gd name="T42" fmla="*/ 55 w 65"/>
                    <a:gd name="T43" fmla="*/ 55 h 63"/>
                    <a:gd name="T44" fmla="*/ 51 w 65"/>
                    <a:gd name="T45" fmla="*/ 59 h 63"/>
                    <a:gd name="T46" fmla="*/ 45 w 65"/>
                    <a:gd name="T47" fmla="*/ 61 h 63"/>
                    <a:gd name="T48" fmla="*/ 39 w 65"/>
                    <a:gd name="T49" fmla="*/ 63 h 63"/>
                    <a:gd name="T50" fmla="*/ 31 w 65"/>
                    <a:gd name="T51" fmla="*/ 63 h 63"/>
                    <a:gd name="T52" fmla="*/ 25 w 65"/>
                    <a:gd name="T53" fmla="*/ 63 h 63"/>
                    <a:gd name="T54" fmla="*/ 20 w 65"/>
                    <a:gd name="T55" fmla="*/ 61 h 63"/>
                    <a:gd name="T56" fmla="*/ 14 w 65"/>
                    <a:gd name="T57" fmla="*/ 59 h 63"/>
                    <a:gd name="T58" fmla="*/ 10 w 65"/>
                    <a:gd name="T59" fmla="*/ 55 h 63"/>
                    <a:gd name="T60" fmla="*/ 6 w 65"/>
                    <a:gd name="T61" fmla="*/ 49 h 63"/>
                    <a:gd name="T62" fmla="*/ 2 w 65"/>
                    <a:gd name="T63" fmla="*/ 45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5"/>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5"/>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5" name="Freeform 258"/>
                <p:cNvSpPr>
                  <a:spLocks/>
                </p:cNvSpPr>
                <p:nvPr/>
              </p:nvSpPr>
              <p:spPr bwMode="auto">
                <a:xfrm>
                  <a:off x="5766" y="783"/>
                  <a:ext cx="63" cy="65"/>
                </a:xfrm>
                <a:custGeom>
                  <a:avLst/>
                  <a:gdLst>
                    <a:gd name="T0" fmla="*/ 0 w 63"/>
                    <a:gd name="T1" fmla="*/ 32 h 65"/>
                    <a:gd name="T2" fmla="*/ 0 w 63"/>
                    <a:gd name="T3" fmla="*/ 26 h 65"/>
                    <a:gd name="T4" fmla="*/ 2 w 63"/>
                    <a:gd name="T5" fmla="*/ 20 h 65"/>
                    <a:gd name="T6" fmla="*/ 6 w 63"/>
                    <a:gd name="T7" fmla="*/ 14 h 65"/>
                    <a:gd name="T8" fmla="*/ 8 w 63"/>
                    <a:gd name="T9" fmla="*/ 10 h 65"/>
                    <a:gd name="T10" fmla="*/ 14 w 63"/>
                    <a:gd name="T11" fmla="*/ 6 h 65"/>
                    <a:gd name="T12" fmla="*/ 20 w 63"/>
                    <a:gd name="T13" fmla="*/ 2 h 65"/>
                    <a:gd name="T14" fmla="*/ 26 w 63"/>
                    <a:gd name="T15" fmla="*/ 0 h 65"/>
                    <a:gd name="T16" fmla="*/ 32 w 63"/>
                    <a:gd name="T17" fmla="*/ 0 h 65"/>
                    <a:gd name="T18" fmla="*/ 38 w 63"/>
                    <a:gd name="T19" fmla="*/ 0 h 65"/>
                    <a:gd name="T20" fmla="*/ 46 w 63"/>
                    <a:gd name="T21" fmla="*/ 2 h 65"/>
                    <a:gd name="T22" fmla="*/ 50 w 63"/>
                    <a:gd name="T23" fmla="*/ 6 h 65"/>
                    <a:gd name="T24" fmla="*/ 56 w 63"/>
                    <a:gd name="T25" fmla="*/ 10 h 65"/>
                    <a:gd name="T26" fmla="*/ 60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60 w 63"/>
                    <a:gd name="T39" fmla="*/ 50 h 65"/>
                    <a:gd name="T40" fmla="*/ 56 w 63"/>
                    <a:gd name="T41" fmla="*/ 56 h 65"/>
                    <a:gd name="T42" fmla="*/ 50 w 63"/>
                    <a:gd name="T43" fmla="*/ 60 h 65"/>
                    <a:gd name="T44" fmla="*/ 46 w 63"/>
                    <a:gd name="T45" fmla="*/ 62 h 65"/>
                    <a:gd name="T46" fmla="*/ 38 w 63"/>
                    <a:gd name="T47" fmla="*/ 63 h 65"/>
                    <a:gd name="T48" fmla="*/ 32 w 63"/>
                    <a:gd name="T49" fmla="*/ 65 h 65"/>
                    <a:gd name="T50" fmla="*/ 26 w 63"/>
                    <a:gd name="T51" fmla="*/ 63 h 65"/>
                    <a:gd name="T52" fmla="*/ 20 w 63"/>
                    <a:gd name="T53" fmla="*/ 62 h 65"/>
                    <a:gd name="T54" fmla="*/ 14 w 63"/>
                    <a:gd name="T55" fmla="*/ 60 h 65"/>
                    <a:gd name="T56" fmla="*/ 8 w 63"/>
                    <a:gd name="T57" fmla="*/ 56 h 65"/>
                    <a:gd name="T58" fmla="*/ 6 w 63"/>
                    <a:gd name="T59" fmla="*/ 50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6" y="14"/>
                      </a:lnTo>
                      <a:lnTo>
                        <a:pt x="8" y="10"/>
                      </a:lnTo>
                      <a:lnTo>
                        <a:pt x="14" y="6"/>
                      </a:lnTo>
                      <a:lnTo>
                        <a:pt x="20" y="2"/>
                      </a:lnTo>
                      <a:lnTo>
                        <a:pt x="26" y="0"/>
                      </a:lnTo>
                      <a:lnTo>
                        <a:pt x="32" y="0"/>
                      </a:lnTo>
                      <a:lnTo>
                        <a:pt x="38" y="0"/>
                      </a:lnTo>
                      <a:lnTo>
                        <a:pt x="46" y="2"/>
                      </a:lnTo>
                      <a:lnTo>
                        <a:pt x="50" y="6"/>
                      </a:lnTo>
                      <a:lnTo>
                        <a:pt x="56" y="10"/>
                      </a:lnTo>
                      <a:lnTo>
                        <a:pt x="60" y="14"/>
                      </a:lnTo>
                      <a:lnTo>
                        <a:pt x="61" y="20"/>
                      </a:lnTo>
                      <a:lnTo>
                        <a:pt x="63" y="26"/>
                      </a:lnTo>
                      <a:lnTo>
                        <a:pt x="63" y="32"/>
                      </a:lnTo>
                      <a:lnTo>
                        <a:pt x="63" y="40"/>
                      </a:lnTo>
                      <a:lnTo>
                        <a:pt x="61" y="46"/>
                      </a:lnTo>
                      <a:lnTo>
                        <a:pt x="60" y="50"/>
                      </a:lnTo>
                      <a:lnTo>
                        <a:pt x="56" y="56"/>
                      </a:lnTo>
                      <a:lnTo>
                        <a:pt x="50" y="60"/>
                      </a:lnTo>
                      <a:lnTo>
                        <a:pt x="46" y="62"/>
                      </a:lnTo>
                      <a:lnTo>
                        <a:pt x="38" y="63"/>
                      </a:lnTo>
                      <a:lnTo>
                        <a:pt x="32" y="65"/>
                      </a:lnTo>
                      <a:lnTo>
                        <a:pt x="26" y="63"/>
                      </a:lnTo>
                      <a:lnTo>
                        <a:pt x="20" y="62"/>
                      </a:lnTo>
                      <a:lnTo>
                        <a:pt x="14" y="60"/>
                      </a:lnTo>
                      <a:lnTo>
                        <a:pt x="8" y="56"/>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6" name="Freeform 259"/>
                <p:cNvSpPr>
                  <a:spLocks/>
                </p:cNvSpPr>
                <p:nvPr/>
              </p:nvSpPr>
              <p:spPr bwMode="auto">
                <a:xfrm>
                  <a:off x="5766" y="783"/>
                  <a:ext cx="63" cy="65"/>
                </a:xfrm>
                <a:custGeom>
                  <a:avLst/>
                  <a:gdLst>
                    <a:gd name="T0" fmla="*/ 0 w 63"/>
                    <a:gd name="T1" fmla="*/ 32 h 65"/>
                    <a:gd name="T2" fmla="*/ 0 w 63"/>
                    <a:gd name="T3" fmla="*/ 32 h 65"/>
                    <a:gd name="T4" fmla="*/ 0 w 63"/>
                    <a:gd name="T5" fmla="*/ 26 h 65"/>
                    <a:gd name="T6" fmla="*/ 2 w 63"/>
                    <a:gd name="T7" fmla="*/ 20 h 65"/>
                    <a:gd name="T8" fmla="*/ 6 w 63"/>
                    <a:gd name="T9" fmla="*/ 14 h 65"/>
                    <a:gd name="T10" fmla="*/ 8 w 63"/>
                    <a:gd name="T11" fmla="*/ 10 h 65"/>
                    <a:gd name="T12" fmla="*/ 14 w 63"/>
                    <a:gd name="T13" fmla="*/ 6 h 65"/>
                    <a:gd name="T14" fmla="*/ 20 w 63"/>
                    <a:gd name="T15" fmla="*/ 2 h 65"/>
                    <a:gd name="T16" fmla="*/ 26 w 63"/>
                    <a:gd name="T17" fmla="*/ 0 h 65"/>
                    <a:gd name="T18" fmla="*/ 32 w 63"/>
                    <a:gd name="T19" fmla="*/ 0 h 65"/>
                    <a:gd name="T20" fmla="*/ 38 w 63"/>
                    <a:gd name="T21" fmla="*/ 0 h 65"/>
                    <a:gd name="T22" fmla="*/ 46 w 63"/>
                    <a:gd name="T23" fmla="*/ 2 h 65"/>
                    <a:gd name="T24" fmla="*/ 50 w 63"/>
                    <a:gd name="T25" fmla="*/ 6 h 65"/>
                    <a:gd name="T26" fmla="*/ 56 w 63"/>
                    <a:gd name="T27" fmla="*/ 10 h 65"/>
                    <a:gd name="T28" fmla="*/ 60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60 w 63"/>
                    <a:gd name="T41" fmla="*/ 50 h 65"/>
                    <a:gd name="T42" fmla="*/ 56 w 63"/>
                    <a:gd name="T43" fmla="*/ 56 h 65"/>
                    <a:gd name="T44" fmla="*/ 50 w 63"/>
                    <a:gd name="T45" fmla="*/ 60 h 65"/>
                    <a:gd name="T46" fmla="*/ 46 w 63"/>
                    <a:gd name="T47" fmla="*/ 62 h 65"/>
                    <a:gd name="T48" fmla="*/ 38 w 63"/>
                    <a:gd name="T49" fmla="*/ 63 h 65"/>
                    <a:gd name="T50" fmla="*/ 32 w 63"/>
                    <a:gd name="T51" fmla="*/ 65 h 65"/>
                    <a:gd name="T52" fmla="*/ 26 w 63"/>
                    <a:gd name="T53" fmla="*/ 63 h 65"/>
                    <a:gd name="T54" fmla="*/ 20 w 63"/>
                    <a:gd name="T55" fmla="*/ 62 h 65"/>
                    <a:gd name="T56" fmla="*/ 14 w 63"/>
                    <a:gd name="T57" fmla="*/ 60 h 65"/>
                    <a:gd name="T58" fmla="*/ 8 w 63"/>
                    <a:gd name="T59" fmla="*/ 56 h 65"/>
                    <a:gd name="T60" fmla="*/ 6 w 63"/>
                    <a:gd name="T61" fmla="*/ 50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6" y="14"/>
                      </a:lnTo>
                      <a:lnTo>
                        <a:pt x="8" y="10"/>
                      </a:lnTo>
                      <a:lnTo>
                        <a:pt x="14" y="6"/>
                      </a:lnTo>
                      <a:lnTo>
                        <a:pt x="20" y="2"/>
                      </a:lnTo>
                      <a:lnTo>
                        <a:pt x="26" y="0"/>
                      </a:lnTo>
                      <a:lnTo>
                        <a:pt x="32" y="0"/>
                      </a:lnTo>
                      <a:lnTo>
                        <a:pt x="38" y="0"/>
                      </a:lnTo>
                      <a:lnTo>
                        <a:pt x="46" y="2"/>
                      </a:lnTo>
                      <a:lnTo>
                        <a:pt x="50" y="6"/>
                      </a:lnTo>
                      <a:lnTo>
                        <a:pt x="56" y="10"/>
                      </a:lnTo>
                      <a:lnTo>
                        <a:pt x="60" y="14"/>
                      </a:lnTo>
                      <a:lnTo>
                        <a:pt x="61" y="20"/>
                      </a:lnTo>
                      <a:lnTo>
                        <a:pt x="63" y="26"/>
                      </a:lnTo>
                      <a:lnTo>
                        <a:pt x="63" y="32"/>
                      </a:lnTo>
                      <a:lnTo>
                        <a:pt x="63" y="40"/>
                      </a:lnTo>
                      <a:lnTo>
                        <a:pt x="61" y="46"/>
                      </a:lnTo>
                      <a:lnTo>
                        <a:pt x="60" y="50"/>
                      </a:lnTo>
                      <a:lnTo>
                        <a:pt x="56" y="56"/>
                      </a:lnTo>
                      <a:lnTo>
                        <a:pt x="50" y="60"/>
                      </a:lnTo>
                      <a:lnTo>
                        <a:pt x="46" y="62"/>
                      </a:lnTo>
                      <a:lnTo>
                        <a:pt x="38" y="63"/>
                      </a:lnTo>
                      <a:lnTo>
                        <a:pt x="32" y="65"/>
                      </a:lnTo>
                      <a:lnTo>
                        <a:pt x="26" y="63"/>
                      </a:lnTo>
                      <a:lnTo>
                        <a:pt x="20" y="62"/>
                      </a:lnTo>
                      <a:lnTo>
                        <a:pt x="14" y="60"/>
                      </a:lnTo>
                      <a:lnTo>
                        <a:pt x="8" y="56"/>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7" name="Freeform 260"/>
                <p:cNvSpPr>
                  <a:spLocks/>
                </p:cNvSpPr>
                <p:nvPr/>
              </p:nvSpPr>
              <p:spPr bwMode="auto">
                <a:xfrm>
                  <a:off x="5247" y="681"/>
                  <a:ext cx="65" cy="65"/>
                </a:xfrm>
                <a:custGeom>
                  <a:avLst/>
                  <a:gdLst>
                    <a:gd name="T0" fmla="*/ 0 w 65"/>
                    <a:gd name="T1" fmla="*/ 32 h 65"/>
                    <a:gd name="T2" fmla="*/ 0 w 65"/>
                    <a:gd name="T3" fmla="*/ 26 h 65"/>
                    <a:gd name="T4" fmla="*/ 2 w 65"/>
                    <a:gd name="T5" fmla="*/ 20 h 65"/>
                    <a:gd name="T6" fmla="*/ 6 w 65"/>
                    <a:gd name="T7" fmla="*/ 14 h 65"/>
                    <a:gd name="T8" fmla="*/ 9 w 65"/>
                    <a:gd name="T9" fmla="*/ 10 h 65"/>
                    <a:gd name="T10" fmla="*/ 13 w 65"/>
                    <a:gd name="T11" fmla="*/ 6 h 65"/>
                    <a:gd name="T12" fmla="*/ 19 w 65"/>
                    <a:gd name="T13" fmla="*/ 2 h 65"/>
                    <a:gd name="T14" fmla="*/ 25 w 65"/>
                    <a:gd name="T15" fmla="*/ 0 h 65"/>
                    <a:gd name="T16" fmla="*/ 31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3 w 65"/>
                    <a:gd name="T31" fmla="*/ 26 h 65"/>
                    <a:gd name="T32" fmla="*/ 65 w 65"/>
                    <a:gd name="T33" fmla="*/ 32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3 h 65"/>
                    <a:gd name="T48" fmla="*/ 31 w 65"/>
                    <a:gd name="T49" fmla="*/ 65 h 65"/>
                    <a:gd name="T50" fmla="*/ 25 w 65"/>
                    <a:gd name="T51" fmla="*/ 63 h 65"/>
                    <a:gd name="T52" fmla="*/ 19 w 65"/>
                    <a:gd name="T53" fmla="*/ 63 h 65"/>
                    <a:gd name="T54" fmla="*/ 13 w 65"/>
                    <a:gd name="T55" fmla="*/ 59 h 65"/>
                    <a:gd name="T56" fmla="*/ 9 w 65"/>
                    <a:gd name="T57" fmla="*/ 55 h 65"/>
                    <a:gd name="T58" fmla="*/ 6 w 65"/>
                    <a:gd name="T59" fmla="*/ 51 h 65"/>
                    <a:gd name="T60" fmla="*/ 2 w 65"/>
                    <a:gd name="T61" fmla="*/ 45 h 65"/>
                    <a:gd name="T62" fmla="*/ 0 w 65"/>
                    <a:gd name="T63" fmla="*/ 39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18" name="Freeform 261"/>
                <p:cNvSpPr>
                  <a:spLocks/>
                </p:cNvSpPr>
                <p:nvPr/>
              </p:nvSpPr>
              <p:spPr bwMode="auto">
                <a:xfrm>
                  <a:off x="5247" y="681"/>
                  <a:ext cx="65" cy="65"/>
                </a:xfrm>
                <a:custGeom>
                  <a:avLst/>
                  <a:gdLst>
                    <a:gd name="T0" fmla="*/ 0 w 65"/>
                    <a:gd name="T1" fmla="*/ 32 h 65"/>
                    <a:gd name="T2" fmla="*/ 0 w 65"/>
                    <a:gd name="T3" fmla="*/ 32 h 65"/>
                    <a:gd name="T4" fmla="*/ 0 w 65"/>
                    <a:gd name="T5" fmla="*/ 26 h 65"/>
                    <a:gd name="T6" fmla="*/ 2 w 65"/>
                    <a:gd name="T7" fmla="*/ 20 h 65"/>
                    <a:gd name="T8" fmla="*/ 6 w 65"/>
                    <a:gd name="T9" fmla="*/ 14 h 65"/>
                    <a:gd name="T10" fmla="*/ 9 w 65"/>
                    <a:gd name="T11" fmla="*/ 10 h 65"/>
                    <a:gd name="T12" fmla="*/ 13 w 65"/>
                    <a:gd name="T13" fmla="*/ 6 h 65"/>
                    <a:gd name="T14" fmla="*/ 19 w 65"/>
                    <a:gd name="T15" fmla="*/ 2 h 65"/>
                    <a:gd name="T16" fmla="*/ 25 w 65"/>
                    <a:gd name="T17" fmla="*/ 0 h 65"/>
                    <a:gd name="T18" fmla="*/ 31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3 w 65"/>
                    <a:gd name="T33" fmla="*/ 26 h 65"/>
                    <a:gd name="T34" fmla="*/ 65 w 65"/>
                    <a:gd name="T35" fmla="*/ 32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3 h 65"/>
                    <a:gd name="T50" fmla="*/ 31 w 65"/>
                    <a:gd name="T51" fmla="*/ 65 h 65"/>
                    <a:gd name="T52" fmla="*/ 25 w 65"/>
                    <a:gd name="T53" fmla="*/ 63 h 65"/>
                    <a:gd name="T54" fmla="*/ 19 w 65"/>
                    <a:gd name="T55" fmla="*/ 63 h 65"/>
                    <a:gd name="T56" fmla="*/ 13 w 65"/>
                    <a:gd name="T57" fmla="*/ 59 h 65"/>
                    <a:gd name="T58" fmla="*/ 9 w 65"/>
                    <a:gd name="T59" fmla="*/ 55 h 65"/>
                    <a:gd name="T60" fmla="*/ 6 w 65"/>
                    <a:gd name="T61" fmla="*/ 51 h 65"/>
                    <a:gd name="T62" fmla="*/ 2 w 65"/>
                    <a:gd name="T63" fmla="*/ 45 h 65"/>
                    <a:gd name="T64" fmla="*/ 0 w 65"/>
                    <a:gd name="T65" fmla="*/ 39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51"/>
                      </a:lnTo>
                      <a:lnTo>
                        <a:pt x="55" y="55"/>
                      </a:lnTo>
                      <a:lnTo>
                        <a:pt x="51" y="59"/>
                      </a:lnTo>
                      <a:lnTo>
                        <a:pt x="45" y="63"/>
                      </a:lnTo>
                      <a:lnTo>
                        <a:pt x="39" y="63"/>
                      </a:lnTo>
                      <a:lnTo>
                        <a:pt x="31" y="65"/>
                      </a:lnTo>
                      <a:lnTo>
                        <a:pt x="25" y="63"/>
                      </a:lnTo>
                      <a:lnTo>
                        <a:pt x="19" y="63"/>
                      </a:lnTo>
                      <a:lnTo>
                        <a:pt x="13" y="59"/>
                      </a:lnTo>
                      <a:lnTo>
                        <a:pt x="9" y="55"/>
                      </a:lnTo>
                      <a:lnTo>
                        <a:pt x="6" y="51"/>
                      </a:lnTo>
                      <a:lnTo>
                        <a:pt x="2" y="45"/>
                      </a:lnTo>
                      <a:lnTo>
                        <a:pt x="0"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19" name="Freeform 262"/>
                <p:cNvSpPr>
                  <a:spLocks/>
                </p:cNvSpPr>
                <p:nvPr/>
              </p:nvSpPr>
              <p:spPr bwMode="auto">
                <a:xfrm>
                  <a:off x="5833" y="843"/>
                  <a:ext cx="65" cy="63"/>
                </a:xfrm>
                <a:custGeom>
                  <a:avLst/>
                  <a:gdLst>
                    <a:gd name="T0" fmla="*/ 0 w 65"/>
                    <a:gd name="T1" fmla="*/ 31 h 63"/>
                    <a:gd name="T2" fmla="*/ 2 w 65"/>
                    <a:gd name="T3" fmla="*/ 25 h 63"/>
                    <a:gd name="T4" fmla="*/ 4 w 65"/>
                    <a:gd name="T5" fmla="*/ 19 h 63"/>
                    <a:gd name="T6" fmla="*/ 6 w 65"/>
                    <a:gd name="T7" fmla="*/ 13 h 63"/>
                    <a:gd name="T8" fmla="*/ 10 w 65"/>
                    <a:gd name="T9" fmla="*/ 7 h 63"/>
                    <a:gd name="T10" fmla="*/ 16 w 65"/>
                    <a:gd name="T11" fmla="*/ 5 h 63"/>
                    <a:gd name="T12" fmla="*/ 20 w 65"/>
                    <a:gd name="T13" fmla="*/ 2 h 63"/>
                    <a:gd name="T14" fmla="*/ 28 w 65"/>
                    <a:gd name="T15" fmla="*/ 0 h 63"/>
                    <a:gd name="T16" fmla="*/ 34 w 65"/>
                    <a:gd name="T17" fmla="*/ 0 h 63"/>
                    <a:gd name="T18" fmla="*/ 40 w 65"/>
                    <a:gd name="T19" fmla="*/ 0 h 63"/>
                    <a:gd name="T20" fmla="*/ 46 w 65"/>
                    <a:gd name="T21" fmla="*/ 2 h 63"/>
                    <a:gd name="T22" fmla="*/ 52 w 65"/>
                    <a:gd name="T23" fmla="*/ 5 h 63"/>
                    <a:gd name="T24" fmla="*/ 56 w 65"/>
                    <a:gd name="T25" fmla="*/ 7 h 63"/>
                    <a:gd name="T26" fmla="*/ 59 w 65"/>
                    <a:gd name="T27" fmla="*/ 13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6 w 65"/>
                    <a:gd name="T41" fmla="*/ 55 h 63"/>
                    <a:gd name="T42" fmla="*/ 52 w 65"/>
                    <a:gd name="T43" fmla="*/ 57 h 63"/>
                    <a:gd name="T44" fmla="*/ 46 w 65"/>
                    <a:gd name="T45" fmla="*/ 61 h 63"/>
                    <a:gd name="T46" fmla="*/ 40 w 65"/>
                    <a:gd name="T47" fmla="*/ 63 h 63"/>
                    <a:gd name="T48" fmla="*/ 34 w 65"/>
                    <a:gd name="T49" fmla="*/ 63 h 63"/>
                    <a:gd name="T50" fmla="*/ 28 w 65"/>
                    <a:gd name="T51" fmla="*/ 63 h 63"/>
                    <a:gd name="T52" fmla="*/ 20 w 65"/>
                    <a:gd name="T53" fmla="*/ 61 h 63"/>
                    <a:gd name="T54" fmla="*/ 16 w 65"/>
                    <a:gd name="T55" fmla="*/ 57 h 63"/>
                    <a:gd name="T56" fmla="*/ 10 w 65"/>
                    <a:gd name="T57" fmla="*/ 55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3"/>
                      </a:lnTo>
                      <a:lnTo>
                        <a:pt x="10" y="7"/>
                      </a:lnTo>
                      <a:lnTo>
                        <a:pt x="16" y="5"/>
                      </a:lnTo>
                      <a:lnTo>
                        <a:pt x="20" y="2"/>
                      </a:lnTo>
                      <a:lnTo>
                        <a:pt x="28" y="0"/>
                      </a:lnTo>
                      <a:lnTo>
                        <a:pt x="34" y="0"/>
                      </a:lnTo>
                      <a:lnTo>
                        <a:pt x="40" y="0"/>
                      </a:lnTo>
                      <a:lnTo>
                        <a:pt x="46" y="2"/>
                      </a:lnTo>
                      <a:lnTo>
                        <a:pt x="52" y="5"/>
                      </a:lnTo>
                      <a:lnTo>
                        <a:pt x="56" y="7"/>
                      </a:lnTo>
                      <a:lnTo>
                        <a:pt x="59" y="13"/>
                      </a:lnTo>
                      <a:lnTo>
                        <a:pt x="63" y="19"/>
                      </a:lnTo>
                      <a:lnTo>
                        <a:pt x="65" y="25"/>
                      </a:lnTo>
                      <a:lnTo>
                        <a:pt x="65" y="31"/>
                      </a:lnTo>
                      <a:lnTo>
                        <a:pt x="65" y="37"/>
                      </a:lnTo>
                      <a:lnTo>
                        <a:pt x="63" y="43"/>
                      </a:lnTo>
                      <a:lnTo>
                        <a:pt x="59" y="49"/>
                      </a:lnTo>
                      <a:lnTo>
                        <a:pt x="56" y="55"/>
                      </a:lnTo>
                      <a:lnTo>
                        <a:pt x="52" y="57"/>
                      </a:lnTo>
                      <a:lnTo>
                        <a:pt x="46" y="61"/>
                      </a:lnTo>
                      <a:lnTo>
                        <a:pt x="40" y="63"/>
                      </a:lnTo>
                      <a:lnTo>
                        <a:pt x="34" y="63"/>
                      </a:lnTo>
                      <a:lnTo>
                        <a:pt x="28" y="63"/>
                      </a:lnTo>
                      <a:lnTo>
                        <a:pt x="20" y="61"/>
                      </a:lnTo>
                      <a:lnTo>
                        <a:pt x="16" y="57"/>
                      </a:lnTo>
                      <a:lnTo>
                        <a:pt x="10" y="55"/>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0" name="Freeform 263"/>
                <p:cNvSpPr>
                  <a:spLocks/>
                </p:cNvSpPr>
                <p:nvPr/>
              </p:nvSpPr>
              <p:spPr bwMode="auto">
                <a:xfrm>
                  <a:off x="5833" y="843"/>
                  <a:ext cx="65" cy="63"/>
                </a:xfrm>
                <a:custGeom>
                  <a:avLst/>
                  <a:gdLst>
                    <a:gd name="T0" fmla="*/ 0 w 65"/>
                    <a:gd name="T1" fmla="*/ 31 h 63"/>
                    <a:gd name="T2" fmla="*/ 0 w 65"/>
                    <a:gd name="T3" fmla="*/ 31 h 63"/>
                    <a:gd name="T4" fmla="*/ 2 w 65"/>
                    <a:gd name="T5" fmla="*/ 25 h 63"/>
                    <a:gd name="T6" fmla="*/ 4 w 65"/>
                    <a:gd name="T7" fmla="*/ 19 h 63"/>
                    <a:gd name="T8" fmla="*/ 6 w 65"/>
                    <a:gd name="T9" fmla="*/ 13 h 63"/>
                    <a:gd name="T10" fmla="*/ 10 w 65"/>
                    <a:gd name="T11" fmla="*/ 7 h 63"/>
                    <a:gd name="T12" fmla="*/ 16 w 65"/>
                    <a:gd name="T13" fmla="*/ 5 h 63"/>
                    <a:gd name="T14" fmla="*/ 20 w 65"/>
                    <a:gd name="T15" fmla="*/ 2 h 63"/>
                    <a:gd name="T16" fmla="*/ 28 w 65"/>
                    <a:gd name="T17" fmla="*/ 0 h 63"/>
                    <a:gd name="T18" fmla="*/ 34 w 65"/>
                    <a:gd name="T19" fmla="*/ 0 h 63"/>
                    <a:gd name="T20" fmla="*/ 40 w 65"/>
                    <a:gd name="T21" fmla="*/ 0 h 63"/>
                    <a:gd name="T22" fmla="*/ 46 w 65"/>
                    <a:gd name="T23" fmla="*/ 2 h 63"/>
                    <a:gd name="T24" fmla="*/ 52 w 65"/>
                    <a:gd name="T25" fmla="*/ 5 h 63"/>
                    <a:gd name="T26" fmla="*/ 56 w 65"/>
                    <a:gd name="T27" fmla="*/ 7 h 63"/>
                    <a:gd name="T28" fmla="*/ 59 w 65"/>
                    <a:gd name="T29" fmla="*/ 13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6 w 65"/>
                    <a:gd name="T43" fmla="*/ 55 h 63"/>
                    <a:gd name="T44" fmla="*/ 52 w 65"/>
                    <a:gd name="T45" fmla="*/ 57 h 63"/>
                    <a:gd name="T46" fmla="*/ 46 w 65"/>
                    <a:gd name="T47" fmla="*/ 61 h 63"/>
                    <a:gd name="T48" fmla="*/ 40 w 65"/>
                    <a:gd name="T49" fmla="*/ 63 h 63"/>
                    <a:gd name="T50" fmla="*/ 34 w 65"/>
                    <a:gd name="T51" fmla="*/ 63 h 63"/>
                    <a:gd name="T52" fmla="*/ 28 w 65"/>
                    <a:gd name="T53" fmla="*/ 63 h 63"/>
                    <a:gd name="T54" fmla="*/ 20 w 65"/>
                    <a:gd name="T55" fmla="*/ 61 h 63"/>
                    <a:gd name="T56" fmla="*/ 16 w 65"/>
                    <a:gd name="T57" fmla="*/ 57 h 63"/>
                    <a:gd name="T58" fmla="*/ 10 w 65"/>
                    <a:gd name="T59" fmla="*/ 55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3"/>
                      </a:lnTo>
                      <a:lnTo>
                        <a:pt x="10" y="7"/>
                      </a:lnTo>
                      <a:lnTo>
                        <a:pt x="16" y="5"/>
                      </a:lnTo>
                      <a:lnTo>
                        <a:pt x="20" y="2"/>
                      </a:lnTo>
                      <a:lnTo>
                        <a:pt x="28" y="0"/>
                      </a:lnTo>
                      <a:lnTo>
                        <a:pt x="34" y="0"/>
                      </a:lnTo>
                      <a:lnTo>
                        <a:pt x="40" y="0"/>
                      </a:lnTo>
                      <a:lnTo>
                        <a:pt x="46" y="2"/>
                      </a:lnTo>
                      <a:lnTo>
                        <a:pt x="52" y="5"/>
                      </a:lnTo>
                      <a:lnTo>
                        <a:pt x="56" y="7"/>
                      </a:lnTo>
                      <a:lnTo>
                        <a:pt x="59" y="13"/>
                      </a:lnTo>
                      <a:lnTo>
                        <a:pt x="63" y="19"/>
                      </a:lnTo>
                      <a:lnTo>
                        <a:pt x="65" y="25"/>
                      </a:lnTo>
                      <a:lnTo>
                        <a:pt x="65" y="31"/>
                      </a:lnTo>
                      <a:lnTo>
                        <a:pt x="65" y="37"/>
                      </a:lnTo>
                      <a:lnTo>
                        <a:pt x="63" y="43"/>
                      </a:lnTo>
                      <a:lnTo>
                        <a:pt x="59" y="49"/>
                      </a:lnTo>
                      <a:lnTo>
                        <a:pt x="56" y="55"/>
                      </a:lnTo>
                      <a:lnTo>
                        <a:pt x="52" y="57"/>
                      </a:lnTo>
                      <a:lnTo>
                        <a:pt x="46" y="61"/>
                      </a:lnTo>
                      <a:lnTo>
                        <a:pt x="40" y="63"/>
                      </a:lnTo>
                      <a:lnTo>
                        <a:pt x="34" y="63"/>
                      </a:lnTo>
                      <a:lnTo>
                        <a:pt x="28" y="63"/>
                      </a:lnTo>
                      <a:lnTo>
                        <a:pt x="20" y="61"/>
                      </a:lnTo>
                      <a:lnTo>
                        <a:pt x="16" y="57"/>
                      </a:lnTo>
                      <a:lnTo>
                        <a:pt x="10" y="55"/>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1" name="Freeform 264"/>
                <p:cNvSpPr>
                  <a:spLocks/>
                </p:cNvSpPr>
                <p:nvPr/>
              </p:nvSpPr>
              <p:spPr bwMode="auto">
                <a:xfrm>
                  <a:off x="5140" y="722"/>
                  <a:ext cx="65" cy="63"/>
                </a:xfrm>
                <a:custGeom>
                  <a:avLst/>
                  <a:gdLst>
                    <a:gd name="T0" fmla="*/ 0 w 65"/>
                    <a:gd name="T1" fmla="*/ 32 h 63"/>
                    <a:gd name="T2" fmla="*/ 2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6 w 65"/>
                    <a:gd name="T15" fmla="*/ 0 h 63"/>
                    <a:gd name="T16" fmla="*/ 34 w 65"/>
                    <a:gd name="T17" fmla="*/ 0 h 63"/>
                    <a:gd name="T18" fmla="*/ 40 w 65"/>
                    <a:gd name="T19" fmla="*/ 0 h 63"/>
                    <a:gd name="T20" fmla="*/ 46 w 65"/>
                    <a:gd name="T21" fmla="*/ 2 h 63"/>
                    <a:gd name="T22" fmla="*/ 52 w 65"/>
                    <a:gd name="T23" fmla="*/ 6 h 63"/>
                    <a:gd name="T24" fmla="*/ 55 w 65"/>
                    <a:gd name="T25" fmla="*/ 10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4 h 63"/>
                    <a:gd name="T38" fmla="*/ 59 w 65"/>
                    <a:gd name="T39" fmla="*/ 50 h 63"/>
                    <a:gd name="T40" fmla="*/ 55 w 65"/>
                    <a:gd name="T41" fmla="*/ 56 h 63"/>
                    <a:gd name="T42" fmla="*/ 52 w 65"/>
                    <a:gd name="T43" fmla="*/ 60 h 63"/>
                    <a:gd name="T44" fmla="*/ 46 w 65"/>
                    <a:gd name="T45" fmla="*/ 61 h 63"/>
                    <a:gd name="T46" fmla="*/ 40 w 65"/>
                    <a:gd name="T47" fmla="*/ 63 h 63"/>
                    <a:gd name="T48" fmla="*/ 34 w 65"/>
                    <a:gd name="T49" fmla="*/ 63 h 63"/>
                    <a:gd name="T50" fmla="*/ 26 w 65"/>
                    <a:gd name="T51" fmla="*/ 63 h 63"/>
                    <a:gd name="T52" fmla="*/ 20 w 65"/>
                    <a:gd name="T53" fmla="*/ 61 h 63"/>
                    <a:gd name="T54" fmla="*/ 14 w 65"/>
                    <a:gd name="T55" fmla="*/ 60 h 63"/>
                    <a:gd name="T56" fmla="*/ 10 w 65"/>
                    <a:gd name="T57" fmla="*/ 56 h 63"/>
                    <a:gd name="T58" fmla="*/ 6 w 65"/>
                    <a:gd name="T59" fmla="*/ 50 h 63"/>
                    <a:gd name="T60" fmla="*/ 2 w 65"/>
                    <a:gd name="T61" fmla="*/ 44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2" y="20"/>
                      </a:lnTo>
                      <a:lnTo>
                        <a:pt x="6" y="14"/>
                      </a:lnTo>
                      <a:lnTo>
                        <a:pt x="10" y="10"/>
                      </a:lnTo>
                      <a:lnTo>
                        <a:pt x="14" y="6"/>
                      </a:lnTo>
                      <a:lnTo>
                        <a:pt x="20" y="2"/>
                      </a:lnTo>
                      <a:lnTo>
                        <a:pt x="26" y="0"/>
                      </a:lnTo>
                      <a:lnTo>
                        <a:pt x="34" y="0"/>
                      </a:lnTo>
                      <a:lnTo>
                        <a:pt x="40" y="0"/>
                      </a:lnTo>
                      <a:lnTo>
                        <a:pt x="46" y="2"/>
                      </a:lnTo>
                      <a:lnTo>
                        <a:pt x="52" y="6"/>
                      </a:lnTo>
                      <a:lnTo>
                        <a:pt x="55" y="10"/>
                      </a:lnTo>
                      <a:lnTo>
                        <a:pt x="59" y="14"/>
                      </a:lnTo>
                      <a:lnTo>
                        <a:pt x="63" y="20"/>
                      </a:lnTo>
                      <a:lnTo>
                        <a:pt x="65" y="26"/>
                      </a:lnTo>
                      <a:lnTo>
                        <a:pt x="65" y="32"/>
                      </a:lnTo>
                      <a:lnTo>
                        <a:pt x="65" y="38"/>
                      </a:lnTo>
                      <a:lnTo>
                        <a:pt x="63" y="44"/>
                      </a:lnTo>
                      <a:lnTo>
                        <a:pt x="59" y="50"/>
                      </a:lnTo>
                      <a:lnTo>
                        <a:pt x="55" y="56"/>
                      </a:lnTo>
                      <a:lnTo>
                        <a:pt x="52" y="60"/>
                      </a:lnTo>
                      <a:lnTo>
                        <a:pt x="46" y="61"/>
                      </a:lnTo>
                      <a:lnTo>
                        <a:pt x="40" y="63"/>
                      </a:lnTo>
                      <a:lnTo>
                        <a:pt x="34" y="63"/>
                      </a:lnTo>
                      <a:lnTo>
                        <a:pt x="26" y="63"/>
                      </a:lnTo>
                      <a:lnTo>
                        <a:pt x="20" y="61"/>
                      </a:lnTo>
                      <a:lnTo>
                        <a:pt x="14" y="60"/>
                      </a:lnTo>
                      <a:lnTo>
                        <a:pt x="10" y="56"/>
                      </a:lnTo>
                      <a:lnTo>
                        <a:pt x="6" y="50"/>
                      </a:lnTo>
                      <a:lnTo>
                        <a:pt x="2" y="44"/>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2" name="Freeform 265"/>
                <p:cNvSpPr>
                  <a:spLocks/>
                </p:cNvSpPr>
                <p:nvPr/>
              </p:nvSpPr>
              <p:spPr bwMode="auto">
                <a:xfrm>
                  <a:off x="5140" y="722"/>
                  <a:ext cx="65" cy="63"/>
                </a:xfrm>
                <a:custGeom>
                  <a:avLst/>
                  <a:gdLst>
                    <a:gd name="T0" fmla="*/ 0 w 65"/>
                    <a:gd name="T1" fmla="*/ 32 h 63"/>
                    <a:gd name="T2" fmla="*/ 0 w 65"/>
                    <a:gd name="T3" fmla="*/ 32 h 63"/>
                    <a:gd name="T4" fmla="*/ 2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6 w 65"/>
                    <a:gd name="T17" fmla="*/ 0 h 63"/>
                    <a:gd name="T18" fmla="*/ 34 w 65"/>
                    <a:gd name="T19" fmla="*/ 0 h 63"/>
                    <a:gd name="T20" fmla="*/ 40 w 65"/>
                    <a:gd name="T21" fmla="*/ 0 h 63"/>
                    <a:gd name="T22" fmla="*/ 46 w 65"/>
                    <a:gd name="T23" fmla="*/ 2 h 63"/>
                    <a:gd name="T24" fmla="*/ 52 w 65"/>
                    <a:gd name="T25" fmla="*/ 6 h 63"/>
                    <a:gd name="T26" fmla="*/ 55 w 65"/>
                    <a:gd name="T27" fmla="*/ 10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4 h 63"/>
                    <a:gd name="T40" fmla="*/ 59 w 65"/>
                    <a:gd name="T41" fmla="*/ 50 h 63"/>
                    <a:gd name="T42" fmla="*/ 55 w 65"/>
                    <a:gd name="T43" fmla="*/ 56 h 63"/>
                    <a:gd name="T44" fmla="*/ 52 w 65"/>
                    <a:gd name="T45" fmla="*/ 60 h 63"/>
                    <a:gd name="T46" fmla="*/ 46 w 65"/>
                    <a:gd name="T47" fmla="*/ 61 h 63"/>
                    <a:gd name="T48" fmla="*/ 40 w 65"/>
                    <a:gd name="T49" fmla="*/ 63 h 63"/>
                    <a:gd name="T50" fmla="*/ 34 w 65"/>
                    <a:gd name="T51" fmla="*/ 63 h 63"/>
                    <a:gd name="T52" fmla="*/ 26 w 65"/>
                    <a:gd name="T53" fmla="*/ 63 h 63"/>
                    <a:gd name="T54" fmla="*/ 20 w 65"/>
                    <a:gd name="T55" fmla="*/ 61 h 63"/>
                    <a:gd name="T56" fmla="*/ 14 w 65"/>
                    <a:gd name="T57" fmla="*/ 60 h 63"/>
                    <a:gd name="T58" fmla="*/ 10 w 65"/>
                    <a:gd name="T59" fmla="*/ 56 h 63"/>
                    <a:gd name="T60" fmla="*/ 6 w 65"/>
                    <a:gd name="T61" fmla="*/ 50 h 63"/>
                    <a:gd name="T62" fmla="*/ 2 w 65"/>
                    <a:gd name="T63" fmla="*/ 44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2" y="20"/>
                      </a:lnTo>
                      <a:lnTo>
                        <a:pt x="6" y="14"/>
                      </a:lnTo>
                      <a:lnTo>
                        <a:pt x="10" y="10"/>
                      </a:lnTo>
                      <a:lnTo>
                        <a:pt x="14" y="6"/>
                      </a:lnTo>
                      <a:lnTo>
                        <a:pt x="20" y="2"/>
                      </a:lnTo>
                      <a:lnTo>
                        <a:pt x="26" y="0"/>
                      </a:lnTo>
                      <a:lnTo>
                        <a:pt x="34" y="0"/>
                      </a:lnTo>
                      <a:lnTo>
                        <a:pt x="40" y="0"/>
                      </a:lnTo>
                      <a:lnTo>
                        <a:pt x="46" y="2"/>
                      </a:lnTo>
                      <a:lnTo>
                        <a:pt x="52" y="6"/>
                      </a:lnTo>
                      <a:lnTo>
                        <a:pt x="55" y="10"/>
                      </a:lnTo>
                      <a:lnTo>
                        <a:pt x="59" y="14"/>
                      </a:lnTo>
                      <a:lnTo>
                        <a:pt x="63" y="20"/>
                      </a:lnTo>
                      <a:lnTo>
                        <a:pt x="65" y="26"/>
                      </a:lnTo>
                      <a:lnTo>
                        <a:pt x="65" y="32"/>
                      </a:lnTo>
                      <a:lnTo>
                        <a:pt x="65" y="38"/>
                      </a:lnTo>
                      <a:lnTo>
                        <a:pt x="63" y="44"/>
                      </a:lnTo>
                      <a:lnTo>
                        <a:pt x="59" y="50"/>
                      </a:lnTo>
                      <a:lnTo>
                        <a:pt x="55" y="56"/>
                      </a:lnTo>
                      <a:lnTo>
                        <a:pt x="52" y="60"/>
                      </a:lnTo>
                      <a:lnTo>
                        <a:pt x="46" y="61"/>
                      </a:lnTo>
                      <a:lnTo>
                        <a:pt x="40" y="63"/>
                      </a:lnTo>
                      <a:lnTo>
                        <a:pt x="34" y="63"/>
                      </a:lnTo>
                      <a:lnTo>
                        <a:pt x="26" y="63"/>
                      </a:lnTo>
                      <a:lnTo>
                        <a:pt x="20" y="61"/>
                      </a:lnTo>
                      <a:lnTo>
                        <a:pt x="14" y="60"/>
                      </a:lnTo>
                      <a:lnTo>
                        <a:pt x="10" y="56"/>
                      </a:lnTo>
                      <a:lnTo>
                        <a:pt x="6" y="50"/>
                      </a:lnTo>
                      <a:lnTo>
                        <a:pt x="2"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3" name="Freeform 266"/>
                <p:cNvSpPr>
                  <a:spLocks/>
                </p:cNvSpPr>
                <p:nvPr/>
              </p:nvSpPr>
              <p:spPr bwMode="auto">
                <a:xfrm>
                  <a:off x="5282" y="862"/>
                  <a:ext cx="65" cy="65"/>
                </a:xfrm>
                <a:custGeom>
                  <a:avLst/>
                  <a:gdLst>
                    <a:gd name="T0" fmla="*/ 0 w 65"/>
                    <a:gd name="T1" fmla="*/ 32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1 w 65"/>
                    <a:gd name="T29" fmla="*/ 20 h 65"/>
                    <a:gd name="T30" fmla="*/ 63 w 65"/>
                    <a:gd name="T31" fmla="*/ 26 h 65"/>
                    <a:gd name="T32" fmla="*/ 65 w 65"/>
                    <a:gd name="T33" fmla="*/ 32 h 65"/>
                    <a:gd name="T34" fmla="*/ 63 w 65"/>
                    <a:gd name="T35" fmla="*/ 40 h 65"/>
                    <a:gd name="T36" fmla="*/ 61 w 65"/>
                    <a:gd name="T37" fmla="*/ 46 h 65"/>
                    <a:gd name="T38" fmla="*/ 59 w 65"/>
                    <a:gd name="T39" fmla="*/ 49 h 65"/>
                    <a:gd name="T40" fmla="*/ 55 w 65"/>
                    <a:gd name="T41" fmla="*/ 55 h 65"/>
                    <a:gd name="T42" fmla="*/ 51 w 65"/>
                    <a:gd name="T43" fmla="*/ 59 h 65"/>
                    <a:gd name="T44" fmla="*/ 45 w 65"/>
                    <a:gd name="T45" fmla="*/ 63 h 65"/>
                    <a:gd name="T46" fmla="*/ 39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6 h 65"/>
                    <a:gd name="T62" fmla="*/ 0 w 65"/>
                    <a:gd name="T63" fmla="*/ 40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0" y="26"/>
                      </a:lnTo>
                      <a:lnTo>
                        <a:pt x="2" y="20"/>
                      </a:lnTo>
                      <a:lnTo>
                        <a:pt x="6" y="14"/>
                      </a:lnTo>
                      <a:lnTo>
                        <a:pt x="10" y="10"/>
                      </a:lnTo>
                      <a:lnTo>
                        <a:pt x="14" y="6"/>
                      </a:lnTo>
                      <a:lnTo>
                        <a:pt x="20" y="2"/>
                      </a:lnTo>
                      <a:lnTo>
                        <a:pt x="26" y="0"/>
                      </a:lnTo>
                      <a:lnTo>
                        <a:pt x="32" y="0"/>
                      </a:lnTo>
                      <a:lnTo>
                        <a:pt x="39" y="0"/>
                      </a:lnTo>
                      <a:lnTo>
                        <a:pt x="45" y="2"/>
                      </a:lnTo>
                      <a:lnTo>
                        <a:pt x="51" y="6"/>
                      </a:lnTo>
                      <a:lnTo>
                        <a:pt x="55" y="10"/>
                      </a:lnTo>
                      <a:lnTo>
                        <a:pt x="59" y="14"/>
                      </a:lnTo>
                      <a:lnTo>
                        <a:pt x="61" y="20"/>
                      </a:lnTo>
                      <a:lnTo>
                        <a:pt x="63" y="26"/>
                      </a:lnTo>
                      <a:lnTo>
                        <a:pt x="65" y="32"/>
                      </a:lnTo>
                      <a:lnTo>
                        <a:pt x="63" y="40"/>
                      </a:lnTo>
                      <a:lnTo>
                        <a:pt x="61" y="46"/>
                      </a:lnTo>
                      <a:lnTo>
                        <a:pt x="59" y="49"/>
                      </a:lnTo>
                      <a:lnTo>
                        <a:pt x="55" y="55"/>
                      </a:lnTo>
                      <a:lnTo>
                        <a:pt x="51" y="59"/>
                      </a:lnTo>
                      <a:lnTo>
                        <a:pt x="45" y="63"/>
                      </a:lnTo>
                      <a:lnTo>
                        <a:pt x="39" y="63"/>
                      </a:lnTo>
                      <a:lnTo>
                        <a:pt x="32" y="65"/>
                      </a:lnTo>
                      <a:lnTo>
                        <a:pt x="26" y="63"/>
                      </a:lnTo>
                      <a:lnTo>
                        <a:pt x="20" y="63"/>
                      </a:lnTo>
                      <a:lnTo>
                        <a:pt x="14" y="59"/>
                      </a:lnTo>
                      <a:lnTo>
                        <a:pt x="10" y="55"/>
                      </a:lnTo>
                      <a:lnTo>
                        <a:pt x="6" y="49"/>
                      </a:lnTo>
                      <a:lnTo>
                        <a:pt x="2" y="46"/>
                      </a:lnTo>
                      <a:lnTo>
                        <a:pt x="0" y="40"/>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4" name="Freeform 267"/>
                <p:cNvSpPr>
                  <a:spLocks/>
                </p:cNvSpPr>
                <p:nvPr/>
              </p:nvSpPr>
              <p:spPr bwMode="auto">
                <a:xfrm>
                  <a:off x="5282" y="862"/>
                  <a:ext cx="65" cy="65"/>
                </a:xfrm>
                <a:custGeom>
                  <a:avLst/>
                  <a:gdLst>
                    <a:gd name="T0" fmla="*/ 0 w 65"/>
                    <a:gd name="T1" fmla="*/ 32 h 65"/>
                    <a:gd name="T2" fmla="*/ 0 w 65"/>
                    <a:gd name="T3" fmla="*/ 32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1 w 65"/>
                    <a:gd name="T31" fmla="*/ 20 h 65"/>
                    <a:gd name="T32" fmla="*/ 63 w 65"/>
                    <a:gd name="T33" fmla="*/ 26 h 65"/>
                    <a:gd name="T34" fmla="*/ 65 w 65"/>
                    <a:gd name="T35" fmla="*/ 32 h 65"/>
                    <a:gd name="T36" fmla="*/ 63 w 65"/>
                    <a:gd name="T37" fmla="*/ 40 h 65"/>
                    <a:gd name="T38" fmla="*/ 61 w 65"/>
                    <a:gd name="T39" fmla="*/ 46 h 65"/>
                    <a:gd name="T40" fmla="*/ 59 w 65"/>
                    <a:gd name="T41" fmla="*/ 49 h 65"/>
                    <a:gd name="T42" fmla="*/ 55 w 65"/>
                    <a:gd name="T43" fmla="*/ 55 h 65"/>
                    <a:gd name="T44" fmla="*/ 51 w 65"/>
                    <a:gd name="T45" fmla="*/ 59 h 65"/>
                    <a:gd name="T46" fmla="*/ 45 w 65"/>
                    <a:gd name="T47" fmla="*/ 63 h 65"/>
                    <a:gd name="T48" fmla="*/ 39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6 h 65"/>
                    <a:gd name="T64" fmla="*/ 0 w 65"/>
                    <a:gd name="T65" fmla="*/ 40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0" y="26"/>
                      </a:lnTo>
                      <a:lnTo>
                        <a:pt x="2" y="20"/>
                      </a:lnTo>
                      <a:lnTo>
                        <a:pt x="6" y="14"/>
                      </a:lnTo>
                      <a:lnTo>
                        <a:pt x="10" y="10"/>
                      </a:lnTo>
                      <a:lnTo>
                        <a:pt x="14" y="6"/>
                      </a:lnTo>
                      <a:lnTo>
                        <a:pt x="20" y="2"/>
                      </a:lnTo>
                      <a:lnTo>
                        <a:pt x="26" y="0"/>
                      </a:lnTo>
                      <a:lnTo>
                        <a:pt x="32" y="0"/>
                      </a:lnTo>
                      <a:lnTo>
                        <a:pt x="39" y="0"/>
                      </a:lnTo>
                      <a:lnTo>
                        <a:pt x="45" y="2"/>
                      </a:lnTo>
                      <a:lnTo>
                        <a:pt x="51" y="6"/>
                      </a:lnTo>
                      <a:lnTo>
                        <a:pt x="55" y="10"/>
                      </a:lnTo>
                      <a:lnTo>
                        <a:pt x="59" y="14"/>
                      </a:lnTo>
                      <a:lnTo>
                        <a:pt x="61" y="20"/>
                      </a:lnTo>
                      <a:lnTo>
                        <a:pt x="63" y="26"/>
                      </a:lnTo>
                      <a:lnTo>
                        <a:pt x="65" y="32"/>
                      </a:lnTo>
                      <a:lnTo>
                        <a:pt x="63" y="40"/>
                      </a:lnTo>
                      <a:lnTo>
                        <a:pt x="61" y="46"/>
                      </a:lnTo>
                      <a:lnTo>
                        <a:pt x="59" y="49"/>
                      </a:lnTo>
                      <a:lnTo>
                        <a:pt x="55" y="55"/>
                      </a:lnTo>
                      <a:lnTo>
                        <a:pt x="51" y="59"/>
                      </a:lnTo>
                      <a:lnTo>
                        <a:pt x="45" y="63"/>
                      </a:lnTo>
                      <a:lnTo>
                        <a:pt x="39" y="63"/>
                      </a:lnTo>
                      <a:lnTo>
                        <a:pt x="32" y="65"/>
                      </a:lnTo>
                      <a:lnTo>
                        <a:pt x="26" y="63"/>
                      </a:lnTo>
                      <a:lnTo>
                        <a:pt x="20" y="63"/>
                      </a:lnTo>
                      <a:lnTo>
                        <a:pt x="14" y="59"/>
                      </a:lnTo>
                      <a:lnTo>
                        <a:pt x="10" y="55"/>
                      </a:lnTo>
                      <a:lnTo>
                        <a:pt x="6" y="49"/>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5" name="Freeform 268"/>
                <p:cNvSpPr>
                  <a:spLocks/>
                </p:cNvSpPr>
                <p:nvPr/>
              </p:nvSpPr>
              <p:spPr bwMode="auto">
                <a:xfrm>
                  <a:off x="5479" y="754"/>
                  <a:ext cx="63" cy="65"/>
                </a:xfrm>
                <a:custGeom>
                  <a:avLst/>
                  <a:gdLst>
                    <a:gd name="T0" fmla="*/ 0 w 63"/>
                    <a:gd name="T1" fmla="*/ 31 h 65"/>
                    <a:gd name="T2" fmla="*/ 0 w 63"/>
                    <a:gd name="T3" fmla="*/ 26 h 65"/>
                    <a:gd name="T4" fmla="*/ 2 w 63"/>
                    <a:gd name="T5" fmla="*/ 20 h 65"/>
                    <a:gd name="T6" fmla="*/ 4 w 63"/>
                    <a:gd name="T7" fmla="*/ 14 h 65"/>
                    <a:gd name="T8" fmla="*/ 8 w 63"/>
                    <a:gd name="T9" fmla="*/ 10 h 65"/>
                    <a:gd name="T10" fmla="*/ 14 w 63"/>
                    <a:gd name="T11" fmla="*/ 6 h 65"/>
                    <a:gd name="T12" fmla="*/ 20 w 63"/>
                    <a:gd name="T13" fmla="*/ 2 h 65"/>
                    <a:gd name="T14" fmla="*/ 26 w 63"/>
                    <a:gd name="T15" fmla="*/ 0 h 65"/>
                    <a:gd name="T16" fmla="*/ 31 w 63"/>
                    <a:gd name="T17" fmla="*/ 0 h 65"/>
                    <a:gd name="T18" fmla="*/ 37 w 63"/>
                    <a:gd name="T19" fmla="*/ 0 h 65"/>
                    <a:gd name="T20" fmla="*/ 43 w 63"/>
                    <a:gd name="T21" fmla="*/ 2 h 65"/>
                    <a:gd name="T22" fmla="*/ 49 w 63"/>
                    <a:gd name="T23" fmla="*/ 6 h 65"/>
                    <a:gd name="T24" fmla="*/ 53 w 63"/>
                    <a:gd name="T25" fmla="*/ 10 h 65"/>
                    <a:gd name="T26" fmla="*/ 59 w 63"/>
                    <a:gd name="T27" fmla="*/ 14 h 65"/>
                    <a:gd name="T28" fmla="*/ 61 w 63"/>
                    <a:gd name="T29" fmla="*/ 20 h 65"/>
                    <a:gd name="T30" fmla="*/ 63 w 63"/>
                    <a:gd name="T31" fmla="*/ 26 h 65"/>
                    <a:gd name="T32" fmla="*/ 63 w 63"/>
                    <a:gd name="T33" fmla="*/ 31 h 65"/>
                    <a:gd name="T34" fmla="*/ 63 w 63"/>
                    <a:gd name="T35" fmla="*/ 37 h 65"/>
                    <a:gd name="T36" fmla="*/ 61 w 63"/>
                    <a:gd name="T37" fmla="*/ 45 h 65"/>
                    <a:gd name="T38" fmla="*/ 59 w 63"/>
                    <a:gd name="T39" fmla="*/ 49 h 65"/>
                    <a:gd name="T40" fmla="*/ 53 w 63"/>
                    <a:gd name="T41" fmla="*/ 55 h 65"/>
                    <a:gd name="T42" fmla="*/ 49 w 63"/>
                    <a:gd name="T43" fmla="*/ 59 h 65"/>
                    <a:gd name="T44" fmla="*/ 43 w 63"/>
                    <a:gd name="T45" fmla="*/ 61 h 65"/>
                    <a:gd name="T46" fmla="*/ 37 w 63"/>
                    <a:gd name="T47" fmla="*/ 63 h 65"/>
                    <a:gd name="T48" fmla="*/ 31 w 63"/>
                    <a:gd name="T49" fmla="*/ 65 h 65"/>
                    <a:gd name="T50" fmla="*/ 26 w 63"/>
                    <a:gd name="T51" fmla="*/ 63 h 65"/>
                    <a:gd name="T52" fmla="*/ 20 w 63"/>
                    <a:gd name="T53" fmla="*/ 61 h 65"/>
                    <a:gd name="T54" fmla="*/ 14 w 63"/>
                    <a:gd name="T55" fmla="*/ 59 h 65"/>
                    <a:gd name="T56" fmla="*/ 8 w 63"/>
                    <a:gd name="T57" fmla="*/ 55 h 65"/>
                    <a:gd name="T58" fmla="*/ 4 w 63"/>
                    <a:gd name="T59" fmla="*/ 49 h 65"/>
                    <a:gd name="T60" fmla="*/ 2 w 63"/>
                    <a:gd name="T61" fmla="*/ 45 h 65"/>
                    <a:gd name="T62" fmla="*/ 0 w 63"/>
                    <a:gd name="T63" fmla="*/ 37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6"/>
                      </a:lnTo>
                      <a:lnTo>
                        <a:pt x="63" y="31"/>
                      </a:lnTo>
                      <a:lnTo>
                        <a:pt x="63" y="37"/>
                      </a:lnTo>
                      <a:lnTo>
                        <a:pt x="61" y="45"/>
                      </a:lnTo>
                      <a:lnTo>
                        <a:pt x="59" y="49"/>
                      </a:lnTo>
                      <a:lnTo>
                        <a:pt x="53" y="55"/>
                      </a:lnTo>
                      <a:lnTo>
                        <a:pt x="49" y="59"/>
                      </a:lnTo>
                      <a:lnTo>
                        <a:pt x="43" y="61"/>
                      </a:lnTo>
                      <a:lnTo>
                        <a:pt x="37" y="63"/>
                      </a:lnTo>
                      <a:lnTo>
                        <a:pt x="31" y="65"/>
                      </a:lnTo>
                      <a:lnTo>
                        <a:pt x="26" y="63"/>
                      </a:lnTo>
                      <a:lnTo>
                        <a:pt x="20" y="61"/>
                      </a:lnTo>
                      <a:lnTo>
                        <a:pt x="14" y="59"/>
                      </a:lnTo>
                      <a:lnTo>
                        <a:pt x="8" y="55"/>
                      </a:lnTo>
                      <a:lnTo>
                        <a:pt x="4" y="49"/>
                      </a:lnTo>
                      <a:lnTo>
                        <a:pt x="2" y="45"/>
                      </a:lnTo>
                      <a:lnTo>
                        <a:pt x="0"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6" name="Freeform 269"/>
                <p:cNvSpPr>
                  <a:spLocks/>
                </p:cNvSpPr>
                <p:nvPr/>
              </p:nvSpPr>
              <p:spPr bwMode="auto">
                <a:xfrm>
                  <a:off x="5479" y="754"/>
                  <a:ext cx="63" cy="65"/>
                </a:xfrm>
                <a:custGeom>
                  <a:avLst/>
                  <a:gdLst>
                    <a:gd name="T0" fmla="*/ 0 w 63"/>
                    <a:gd name="T1" fmla="*/ 31 h 65"/>
                    <a:gd name="T2" fmla="*/ 0 w 63"/>
                    <a:gd name="T3" fmla="*/ 31 h 65"/>
                    <a:gd name="T4" fmla="*/ 0 w 63"/>
                    <a:gd name="T5" fmla="*/ 26 h 65"/>
                    <a:gd name="T6" fmla="*/ 2 w 63"/>
                    <a:gd name="T7" fmla="*/ 20 h 65"/>
                    <a:gd name="T8" fmla="*/ 4 w 63"/>
                    <a:gd name="T9" fmla="*/ 14 h 65"/>
                    <a:gd name="T10" fmla="*/ 8 w 63"/>
                    <a:gd name="T11" fmla="*/ 10 h 65"/>
                    <a:gd name="T12" fmla="*/ 14 w 63"/>
                    <a:gd name="T13" fmla="*/ 6 h 65"/>
                    <a:gd name="T14" fmla="*/ 20 w 63"/>
                    <a:gd name="T15" fmla="*/ 2 h 65"/>
                    <a:gd name="T16" fmla="*/ 26 w 63"/>
                    <a:gd name="T17" fmla="*/ 0 h 65"/>
                    <a:gd name="T18" fmla="*/ 31 w 63"/>
                    <a:gd name="T19" fmla="*/ 0 h 65"/>
                    <a:gd name="T20" fmla="*/ 37 w 63"/>
                    <a:gd name="T21" fmla="*/ 0 h 65"/>
                    <a:gd name="T22" fmla="*/ 43 w 63"/>
                    <a:gd name="T23" fmla="*/ 2 h 65"/>
                    <a:gd name="T24" fmla="*/ 49 w 63"/>
                    <a:gd name="T25" fmla="*/ 6 h 65"/>
                    <a:gd name="T26" fmla="*/ 53 w 63"/>
                    <a:gd name="T27" fmla="*/ 10 h 65"/>
                    <a:gd name="T28" fmla="*/ 59 w 63"/>
                    <a:gd name="T29" fmla="*/ 14 h 65"/>
                    <a:gd name="T30" fmla="*/ 61 w 63"/>
                    <a:gd name="T31" fmla="*/ 20 h 65"/>
                    <a:gd name="T32" fmla="*/ 63 w 63"/>
                    <a:gd name="T33" fmla="*/ 26 h 65"/>
                    <a:gd name="T34" fmla="*/ 63 w 63"/>
                    <a:gd name="T35" fmla="*/ 31 h 65"/>
                    <a:gd name="T36" fmla="*/ 63 w 63"/>
                    <a:gd name="T37" fmla="*/ 37 h 65"/>
                    <a:gd name="T38" fmla="*/ 61 w 63"/>
                    <a:gd name="T39" fmla="*/ 45 h 65"/>
                    <a:gd name="T40" fmla="*/ 59 w 63"/>
                    <a:gd name="T41" fmla="*/ 49 h 65"/>
                    <a:gd name="T42" fmla="*/ 53 w 63"/>
                    <a:gd name="T43" fmla="*/ 55 h 65"/>
                    <a:gd name="T44" fmla="*/ 49 w 63"/>
                    <a:gd name="T45" fmla="*/ 59 h 65"/>
                    <a:gd name="T46" fmla="*/ 43 w 63"/>
                    <a:gd name="T47" fmla="*/ 61 h 65"/>
                    <a:gd name="T48" fmla="*/ 37 w 63"/>
                    <a:gd name="T49" fmla="*/ 63 h 65"/>
                    <a:gd name="T50" fmla="*/ 31 w 63"/>
                    <a:gd name="T51" fmla="*/ 65 h 65"/>
                    <a:gd name="T52" fmla="*/ 26 w 63"/>
                    <a:gd name="T53" fmla="*/ 63 h 65"/>
                    <a:gd name="T54" fmla="*/ 20 w 63"/>
                    <a:gd name="T55" fmla="*/ 61 h 65"/>
                    <a:gd name="T56" fmla="*/ 14 w 63"/>
                    <a:gd name="T57" fmla="*/ 59 h 65"/>
                    <a:gd name="T58" fmla="*/ 8 w 63"/>
                    <a:gd name="T59" fmla="*/ 55 h 65"/>
                    <a:gd name="T60" fmla="*/ 4 w 63"/>
                    <a:gd name="T61" fmla="*/ 49 h 65"/>
                    <a:gd name="T62" fmla="*/ 2 w 63"/>
                    <a:gd name="T63" fmla="*/ 45 h 65"/>
                    <a:gd name="T64" fmla="*/ 0 w 63"/>
                    <a:gd name="T65" fmla="*/ 37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6"/>
                      </a:lnTo>
                      <a:lnTo>
                        <a:pt x="63" y="31"/>
                      </a:lnTo>
                      <a:lnTo>
                        <a:pt x="63" y="37"/>
                      </a:lnTo>
                      <a:lnTo>
                        <a:pt x="61" y="45"/>
                      </a:lnTo>
                      <a:lnTo>
                        <a:pt x="59" y="49"/>
                      </a:lnTo>
                      <a:lnTo>
                        <a:pt x="53" y="55"/>
                      </a:lnTo>
                      <a:lnTo>
                        <a:pt x="49" y="59"/>
                      </a:lnTo>
                      <a:lnTo>
                        <a:pt x="43" y="61"/>
                      </a:lnTo>
                      <a:lnTo>
                        <a:pt x="37" y="63"/>
                      </a:lnTo>
                      <a:lnTo>
                        <a:pt x="31" y="65"/>
                      </a:lnTo>
                      <a:lnTo>
                        <a:pt x="26" y="63"/>
                      </a:lnTo>
                      <a:lnTo>
                        <a:pt x="20" y="61"/>
                      </a:lnTo>
                      <a:lnTo>
                        <a:pt x="14" y="59"/>
                      </a:lnTo>
                      <a:lnTo>
                        <a:pt x="8" y="55"/>
                      </a:lnTo>
                      <a:lnTo>
                        <a:pt x="4" y="49"/>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7" name="Freeform 270"/>
                <p:cNvSpPr>
                  <a:spLocks/>
                </p:cNvSpPr>
                <p:nvPr/>
              </p:nvSpPr>
              <p:spPr bwMode="auto">
                <a:xfrm>
                  <a:off x="5638" y="831"/>
                  <a:ext cx="65" cy="65"/>
                </a:xfrm>
                <a:custGeom>
                  <a:avLst/>
                  <a:gdLst>
                    <a:gd name="T0" fmla="*/ 0 w 65"/>
                    <a:gd name="T1" fmla="*/ 31 h 65"/>
                    <a:gd name="T2" fmla="*/ 0 w 65"/>
                    <a:gd name="T3" fmla="*/ 25 h 65"/>
                    <a:gd name="T4" fmla="*/ 2 w 65"/>
                    <a:gd name="T5" fmla="*/ 19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0 w 65"/>
                    <a:gd name="T23" fmla="*/ 6 h 65"/>
                    <a:gd name="T24" fmla="*/ 56 w 65"/>
                    <a:gd name="T25" fmla="*/ 10 h 65"/>
                    <a:gd name="T26" fmla="*/ 60 w 65"/>
                    <a:gd name="T27" fmla="*/ 14 h 65"/>
                    <a:gd name="T28" fmla="*/ 63 w 65"/>
                    <a:gd name="T29" fmla="*/ 19 h 65"/>
                    <a:gd name="T30" fmla="*/ 63 w 65"/>
                    <a:gd name="T31" fmla="*/ 25 h 65"/>
                    <a:gd name="T32" fmla="*/ 65 w 65"/>
                    <a:gd name="T33" fmla="*/ 31 h 65"/>
                    <a:gd name="T34" fmla="*/ 63 w 65"/>
                    <a:gd name="T35" fmla="*/ 39 h 65"/>
                    <a:gd name="T36" fmla="*/ 63 w 65"/>
                    <a:gd name="T37" fmla="*/ 45 h 65"/>
                    <a:gd name="T38" fmla="*/ 60 w 65"/>
                    <a:gd name="T39" fmla="*/ 51 h 65"/>
                    <a:gd name="T40" fmla="*/ 56 w 65"/>
                    <a:gd name="T41" fmla="*/ 55 h 65"/>
                    <a:gd name="T42" fmla="*/ 50 w 65"/>
                    <a:gd name="T43" fmla="*/ 59 h 65"/>
                    <a:gd name="T44" fmla="*/ 46 w 65"/>
                    <a:gd name="T45" fmla="*/ 61 h 65"/>
                    <a:gd name="T46" fmla="*/ 40 w 65"/>
                    <a:gd name="T47" fmla="*/ 63 h 65"/>
                    <a:gd name="T48" fmla="*/ 32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4"/>
                      </a:lnTo>
                      <a:lnTo>
                        <a:pt x="10" y="10"/>
                      </a:lnTo>
                      <a:lnTo>
                        <a:pt x="14" y="6"/>
                      </a:lnTo>
                      <a:lnTo>
                        <a:pt x="20" y="2"/>
                      </a:lnTo>
                      <a:lnTo>
                        <a:pt x="26" y="0"/>
                      </a:lnTo>
                      <a:lnTo>
                        <a:pt x="32" y="0"/>
                      </a:lnTo>
                      <a:lnTo>
                        <a:pt x="40" y="0"/>
                      </a:lnTo>
                      <a:lnTo>
                        <a:pt x="46" y="2"/>
                      </a:lnTo>
                      <a:lnTo>
                        <a:pt x="50" y="6"/>
                      </a:lnTo>
                      <a:lnTo>
                        <a:pt x="56" y="10"/>
                      </a:lnTo>
                      <a:lnTo>
                        <a:pt x="60" y="14"/>
                      </a:lnTo>
                      <a:lnTo>
                        <a:pt x="63" y="19"/>
                      </a:lnTo>
                      <a:lnTo>
                        <a:pt x="63" y="25"/>
                      </a:lnTo>
                      <a:lnTo>
                        <a:pt x="65" y="31"/>
                      </a:lnTo>
                      <a:lnTo>
                        <a:pt x="63" y="39"/>
                      </a:lnTo>
                      <a:lnTo>
                        <a:pt x="63" y="45"/>
                      </a:lnTo>
                      <a:lnTo>
                        <a:pt x="60" y="51"/>
                      </a:lnTo>
                      <a:lnTo>
                        <a:pt x="56"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28" name="Freeform 271"/>
                <p:cNvSpPr>
                  <a:spLocks/>
                </p:cNvSpPr>
                <p:nvPr/>
              </p:nvSpPr>
              <p:spPr bwMode="auto">
                <a:xfrm>
                  <a:off x="5638" y="831"/>
                  <a:ext cx="65" cy="65"/>
                </a:xfrm>
                <a:custGeom>
                  <a:avLst/>
                  <a:gdLst>
                    <a:gd name="T0" fmla="*/ 0 w 65"/>
                    <a:gd name="T1" fmla="*/ 31 h 65"/>
                    <a:gd name="T2" fmla="*/ 0 w 65"/>
                    <a:gd name="T3" fmla="*/ 31 h 65"/>
                    <a:gd name="T4" fmla="*/ 0 w 65"/>
                    <a:gd name="T5" fmla="*/ 25 h 65"/>
                    <a:gd name="T6" fmla="*/ 2 w 65"/>
                    <a:gd name="T7" fmla="*/ 19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0 w 65"/>
                    <a:gd name="T25" fmla="*/ 6 h 65"/>
                    <a:gd name="T26" fmla="*/ 56 w 65"/>
                    <a:gd name="T27" fmla="*/ 10 h 65"/>
                    <a:gd name="T28" fmla="*/ 60 w 65"/>
                    <a:gd name="T29" fmla="*/ 14 h 65"/>
                    <a:gd name="T30" fmla="*/ 63 w 65"/>
                    <a:gd name="T31" fmla="*/ 19 h 65"/>
                    <a:gd name="T32" fmla="*/ 63 w 65"/>
                    <a:gd name="T33" fmla="*/ 25 h 65"/>
                    <a:gd name="T34" fmla="*/ 65 w 65"/>
                    <a:gd name="T35" fmla="*/ 31 h 65"/>
                    <a:gd name="T36" fmla="*/ 63 w 65"/>
                    <a:gd name="T37" fmla="*/ 39 h 65"/>
                    <a:gd name="T38" fmla="*/ 63 w 65"/>
                    <a:gd name="T39" fmla="*/ 45 h 65"/>
                    <a:gd name="T40" fmla="*/ 60 w 65"/>
                    <a:gd name="T41" fmla="*/ 51 h 65"/>
                    <a:gd name="T42" fmla="*/ 56 w 65"/>
                    <a:gd name="T43" fmla="*/ 55 h 65"/>
                    <a:gd name="T44" fmla="*/ 50 w 65"/>
                    <a:gd name="T45" fmla="*/ 59 h 65"/>
                    <a:gd name="T46" fmla="*/ 46 w 65"/>
                    <a:gd name="T47" fmla="*/ 61 h 65"/>
                    <a:gd name="T48" fmla="*/ 40 w 65"/>
                    <a:gd name="T49" fmla="*/ 63 h 65"/>
                    <a:gd name="T50" fmla="*/ 32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4"/>
                      </a:lnTo>
                      <a:lnTo>
                        <a:pt x="10" y="10"/>
                      </a:lnTo>
                      <a:lnTo>
                        <a:pt x="14" y="6"/>
                      </a:lnTo>
                      <a:lnTo>
                        <a:pt x="20" y="2"/>
                      </a:lnTo>
                      <a:lnTo>
                        <a:pt x="26" y="0"/>
                      </a:lnTo>
                      <a:lnTo>
                        <a:pt x="32" y="0"/>
                      </a:lnTo>
                      <a:lnTo>
                        <a:pt x="40" y="0"/>
                      </a:lnTo>
                      <a:lnTo>
                        <a:pt x="46" y="2"/>
                      </a:lnTo>
                      <a:lnTo>
                        <a:pt x="50" y="6"/>
                      </a:lnTo>
                      <a:lnTo>
                        <a:pt x="56" y="10"/>
                      </a:lnTo>
                      <a:lnTo>
                        <a:pt x="60" y="14"/>
                      </a:lnTo>
                      <a:lnTo>
                        <a:pt x="63" y="19"/>
                      </a:lnTo>
                      <a:lnTo>
                        <a:pt x="63" y="25"/>
                      </a:lnTo>
                      <a:lnTo>
                        <a:pt x="65" y="31"/>
                      </a:lnTo>
                      <a:lnTo>
                        <a:pt x="63" y="39"/>
                      </a:lnTo>
                      <a:lnTo>
                        <a:pt x="63" y="45"/>
                      </a:lnTo>
                      <a:lnTo>
                        <a:pt x="60" y="51"/>
                      </a:lnTo>
                      <a:lnTo>
                        <a:pt x="56" y="55"/>
                      </a:lnTo>
                      <a:lnTo>
                        <a:pt x="50"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29" name="Freeform 272"/>
                <p:cNvSpPr>
                  <a:spLocks/>
                </p:cNvSpPr>
                <p:nvPr/>
              </p:nvSpPr>
              <p:spPr bwMode="auto">
                <a:xfrm>
                  <a:off x="5461" y="858"/>
                  <a:ext cx="63" cy="63"/>
                </a:xfrm>
                <a:custGeom>
                  <a:avLst/>
                  <a:gdLst>
                    <a:gd name="T0" fmla="*/ 0 w 63"/>
                    <a:gd name="T1" fmla="*/ 32 h 63"/>
                    <a:gd name="T2" fmla="*/ 0 w 63"/>
                    <a:gd name="T3" fmla="*/ 26 h 63"/>
                    <a:gd name="T4" fmla="*/ 2 w 63"/>
                    <a:gd name="T5" fmla="*/ 20 h 63"/>
                    <a:gd name="T6" fmla="*/ 6 w 63"/>
                    <a:gd name="T7" fmla="*/ 14 h 63"/>
                    <a:gd name="T8" fmla="*/ 8 w 63"/>
                    <a:gd name="T9" fmla="*/ 10 h 63"/>
                    <a:gd name="T10" fmla="*/ 14 w 63"/>
                    <a:gd name="T11" fmla="*/ 6 h 63"/>
                    <a:gd name="T12" fmla="*/ 20 w 63"/>
                    <a:gd name="T13" fmla="*/ 2 h 63"/>
                    <a:gd name="T14" fmla="*/ 26 w 63"/>
                    <a:gd name="T15" fmla="*/ 0 h 63"/>
                    <a:gd name="T16" fmla="*/ 32 w 63"/>
                    <a:gd name="T17" fmla="*/ 0 h 63"/>
                    <a:gd name="T18" fmla="*/ 38 w 63"/>
                    <a:gd name="T19" fmla="*/ 0 h 63"/>
                    <a:gd name="T20" fmla="*/ 44 w 63"/>
                    <a:gd name="T21" fmla="*/ 2 h 63"/>
                    <a:gd name="T22" fmla="*/ 49 w 63"/>
                    <a:gd name="T23" fmla="*/ 6 h 63"/>
                    <a:gd name="T24" fmla="*/ 53 w 63"/>
                    <a:gd name="T25" fmla="*/ 10 h 63"/>
                    <a:gd name="T26" fmla="*/ 57 w 63"/>
                    <a:gd name="T27" fmla="*/ 14 h 63"/>
                    <a:gd name="T28" fmla="*/ 61 w 63"/>
                    <a:gd name="T29" fmla="*/ 20 h 63"/>
                    <a:gd name="T30" fmla="*/ 63 w 63"/>
                    <a:gd name="T31" fmla="*/ 26 h 63"/>
                    <a:gd name="T32" fmla="*/ 63 w 63"/>
                    <a:gd name="T33" fmla="*/ 32 h 63"/>
                    <a:gd name="T34" fmla="*/ 63 w 63"/>
                    <a:gd name="T35" fmla="*/ 40 h 63"/>
                    <a:gd name="T36" fmla="*/ 61 w 63"/>
                    <a:gd name="T37" fmla="*/ 46 h 63"/>
                    <a:gd name="T38" fmla="*/ 57 w 63"/>
                    <a:gd name="T39" fmla="*/ 50 h 63"/>
                    <a:gd name="T40" fmla="*/ 53 w 63"/>
                    <a:gd name="T41" fmla="*/ 55 h 63"/>
                    <a:gd name="T42" fmla="*/ 49 w 63"/>
                    <a:gd name="T43" fmla="*/ 59 h 63"/>
                    <a:gd name="T44" fmla="*/ 44 w 63"/>
                    <a:gd name="T45" fmla="*/ 61 h 63"/>
                    <a:gd name="T46" fmla="*/ 38 w 63"/>
                    <a:gd name="T47" fmla="*/ 63 h 63"/>
                    <a:gd name="T48" fmla="*/ 32 w 63"/>
                    <a:gd name="T49" fmla="*/ 63 h 63"/>
                    <a:gd name="T50" fmla="*/ 26 w 63"/>
                    <a:gd name="T51" fmla="*/ 63 h 63"/>
                    <a:gd name="T52" fmla="*/ 20 w 63"/>
                    <a:gd name="T53" fmla="*/ 61 h 63"/>
                    <a:gd name="T54" fmla="*/ 14 w 63"/>
                    <a:gd name="T55" fmla="*/ 59 h 63"/>
                    <a:gd name="T56" fmla="*/ 8 w 63"/>
                    <a:gd name="T57" fmla="*/ 55 h 63"/>
                    <a:gd name="T58" fmla="*/ 6 w 63"/>
                    <a:gd name="T59" fmla="*/ 50 h 63"/>
                    <a:gd name="T60" fmla="*/ 2 w 63"/>
                    <a:gd name="T61" fmla="*/ 46 h 63"/>
                    <a:gd name="T62" fmla="*/ 0 w 63"/>
                    <a:gd name="T63" fmla="*/ 40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20"/>
                      </a:lnTo>
                      <a:lnTo>
                        <a:pt x="6" y="14"/>
                      </a:lnTo>
                      <a:lnTo>
                        <a:pt x="8"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40"/>
                      </a:lnTo>
                      <a:lnTo>
                        <a:pt x="61" y="46"/>
                      </a:lnTo>
                      <a:lnTo>
                        <a:pt x="57" y="50"/>
                      </a:lnTo>
                      <a:lnTo>
                        <a:pt x="53" y="55"/>
                      </a:lnTo>
                      <a:lnTo>
                        <a:pt x="49" y="59"/>
                      </a:lnTo>
                      <a:lnTo>
                        <a:pt x="44" y="61"/>
                      </a:lnTo>
                      <a:lnTo>
                        <a:pt x="38" y="63"/>
                      </a:lnTo>
                      <a:lnTo>
                        <a:pt x="32" y="63"/>
                      </a:lnTo>
                      <a:lnTo>
                        <a:pt x="26" y="63"/>
                      </a:lnTo>
                      <a:lnTo>
                        <a:pt x="20" y="61"/>
                      </a:lnTo>
                      <a:lnTo>
                        <a:pt x="14" y="59"/>
                      </a:lnTo>
                      <a:lnTo>
                        <a:pt x="8" y="55"/>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0" name="Freeform 273"/>
                <p:cNvSpPr>
                  <a:spLocks/>
                </p:cNvSpPr>
                <p:nvPr/>
              </p:nvSpPr>
              <p:spPr bwMode="auto">
                <a:xfrm>
                  <a:off x="5461" y="858"/>
                  <a:ext cx="63" cy="63"/>
                </a:xfrm>
                <a:custGeom>
                  <a:avLst/>
                  <a:gdLst>
                    <a:gd name="T0" fmla="*/ 0 w 63"/>
                    <a:gd name="T1" fmla="*/ 32 h 63"/>
                    <a:gd name="T2" fmla="*/ 0 w 63"/>
                    <a:gd name="T3" fmla="*/ 32 h 63"/>
                    <a:gd name="T4" fmla="*/ 0 w 63"/>
                    <a:gd name="T5" fmla="*/ 26 h 63"/>
                    <a:gd name="T6" fmla="*/ 2 w 63"/>
                    <a:gd name="T7" fmla="*/ 20 h 63"/>
                    <a:gd name="T8" fmla="*/ 6 w 63"/>
                    <a:gd name="T9" fmla="*/ 14 h 63"/>
                    <a:gd name="T10" fmla="*/ 8 w 63"/>
                    <a:gd name="T11" fmla="*/ 10 h 63"/>
                    <a:gd name="T12" fmla="*/ 14 w 63"/>
                    <a:gd name="T13" fmla="*/ 6 h 63"/>
                    <a:gd name="T14" fmla="*/ 20 w 63"/>
                    <a:gd name="T15" fmla="*/ 2 h 63"/>
                    <a:gd name="T16" fmla="*/ 26 w 63"/>
                    <a:gd name="T17" fmla="*/ 0 h 63"/>
                    <a:gd name="T18" fmla="*/ 32 w 63"/>
                    <a:gd name="T19" fmla="*/ 0 h 63"/>
                    <a:gd name="T20" fmla="*/ 38 w 63"/>
                    <a:gd name="T21" fmla="*/ 0 h 63"/>
                    <a:gd name="T22" fmla="*/ 44 w 63"/>
                    <a:gd name="T23" fmla="*/ 2 h 63"/>
                    <a:gd name="T24" fmla="*/ 49 w 63"/>
                    <a:gd name="T25" fmla="*/ 6 h 63"/>
                    <a:gd name="T26" fmla="*/ 53 w 63"/>
                    <a:gd name="T27" fmla="*/ 10 h 63"/>
                    <a:gd name="T28" fmla="*/ 57 w 63"/>
                    <a:gd name="T29" fmla="*/ 14 h 63"/>
                    <a:gd name="T30" fmla="*/ 61 w 63"/>
                    <a:gd name="T31" fmla="*/ 20 h 63"/>
                    <a:gd name="T32" fmla="*/ 63 w 63"/>
                    <a:gd name="T33" fmla="*/ 26 h 63"/>
                    <a:gd name="T34" fmla="*/ 63 w 63"/>
                    <a:gd name="T35" fmla="*/ 32 h 63"/>
                    <a:gd name="T36" fmla="*/ 63 w 63"/>
                    <a:gd name="T37" fmla="*/ 40 h 63"/>
                    <a:gd name="T38" fmla="*/ 61 w 63"/>
                    <a:gd name="T39" fmla="*/ 46 h 63"/>
                    <a:gd name="T40" fmla="*/ 57 w 63"/>
                    <a:gd name="T41" fmla="*/ 50 h 63"/>
                    <a:gd name="T42" fmla="*/ 53 w 63"/>
                    <a:gd name="T43" fmla="*/ 55 h 63"/>
                    <a:gd name="T44" fmla="*/ 49 w 63"/>
                    <a:gd name="T45" fmla="*/ 59 h 63"/>
                    <a:gd name="T46" fmla="*/ 44 w 63"/>
                    <a:gd name="T47" fmla="*/ 61 h 63"/>
                    <a:gd name="T48" fmla="*/ 38 w 63"/>
                    <a:gd name="T49" fmla="*/ 63 h 63"/>
                    <a:gd name="T50" fmla="*/ 32 w 63"/>
                    <a:gd name="T51" fmla="*/ 63 h 63"/>
                    <a:gd name="T52" fmla="*/ 26 w 63"/>
                    <a:gd name="T53" fmla="*/ 63 h 63"/>
                    <a:gd name="T54" fmla="*/ 20 w 63"/>
                    <a:gd name="T55" fmla="*/ 61 h 63"/>
                    <a:gd name="T56" fmla="*/ 14 w 63"/>
                    <a:gd name="T57" fmla="*/ 59 h 63"/>
                    <a:gd name="T58" fmla="*/ 8 w 63"/>
                    <a:gd name="T59" fmla="*/ 55 h 63"/>
                    <a:gd name="T60" fmla="*/ 6 w 63"/>
                    <a:gd name="T61" fmla="*/ 50 h 63"/>
                    <a:gd name="T62" fmla="*/ 2 w 63"/>
                    <a:gd name="T63" fmla="*/ 46 h 63"/>
                    <a:gd name="T64" fmla="*/ 0 w 63"/>
                    <a:gd name="T65" fmla="*/ 40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20"/>
                      </a:lnTo>
                      <a:lnTo>
                        <a:pt x="6" y="14"/>
                      </a:lnTo>
                      <a:lnTo>
                        <a:pt x="8" y="10"/>
                      </a:lnTo>
                      <a:lnTo>
                        <a:pt x="14" y="6"/>
                      </a:lnTo>
                      <a:lnTo>
                        <a:pt x="20" y="2"/>
                      </a:lnTo>
                      <a:lnTo>
                        <a:pt x="26" y="0"/>
                      </a:lnTo>
                      <a:lnTo>
                        <a:pt x="32" y="0"/>
                      </a:lnTo>
                      <a:lnTo>
                        <a:pt x="38" y="0"/>
                      </a:lnTo>
                      <a:lnTo>
                        <a:pt x="44" y="2"/>
                      </a:lnTo>
                      <a:lnTo>
                        <a:pt x="49" y="6"/>
                      </a:lnTo>
                      <a:lnTo>
                        <a:pt x="53" y="10"/>
                      </a:lnTo>
                      <a:lnTo>
                        <a:pt x="57" y="14"/>
                      </a:lnTo>
                      <a:lnTo>
                        <a:pt x="61" y="20"/>
                      </a:lnTo>
                      <a:lnTo>
                        <a:pt x="63" y="26"/>
                      </a:lnTo>
                      <a:lnTo>
                        <a:pt x="63" y="32"/>
                      </a:lnTo>
                      <a:lnTo>
                        <a:pt x="63" y="40"/>
                      </a:lnTo>
                      <a:lnTo>
                        <a:pt x="61" y="46"/>
                      </a:lnTo>
                      <a:lnTo>
                        <a:pt x="57" y="50"/>
                      </a:lnTo>
                      <a:lnTo>
                        <a:pt x="53" y="55"/>
                      </a:lnTo>
                      <a:lnTo>
                        <a:pt x="49" y="59"/>
                      </a:lnTo>
                      <a:lnTo>
                        <a:pt x="44" y="61"/>
                      </a:lnTo>
                      <a:lnTo>
                        <a:pt x="38" y="63"/>
                      </a:lnTo>
                      <a:lnTo>
                        <a:pt x="32" y="63"/>
                      </a:lnTo>
                      <a:lnTo>
                        <a:pt x="26" y="63"/>
                      </a:lnTo>
                      <a:lnTo>
                        <a:pt x="20" y="61"/>
                      </a:lnTo>
                      <a:lnTo>
                        <a:pt x="14" y="59"/>
                      </a:lnTo>
                      <a:lnTo>
                        <a:pt x="8" y="55"/>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1" name="Freeform 274"/>
                <p:cNvSpPr>
                  <a:spLocks/>
                </p:cNvSpPr>
                <p:nvPr/>
              </p:nvSpPr>
              <p:spPr bwMode="auto">
                <a:xfrm>
                  <a:off x="5839" y="758"/>
                  <a:ext cx="65" cy="65"/>
                </a:xfrm>
                <a:custGeom>
                  <a:avLst/>
                  <a:gdLst>
                    <a:gd name="T0" fmla="*/ 0 w 65"/>
                    <a:gd name="T1" fmla="*/ 33 h 65"/>
                    <a:gd name="T2" fmla="*/ 2 w 65"/>
                    <a:gd name="T3" fmla="*/ 25 h 65"/>
                    <a:gd name="T4" fmla="*/ 4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4 w 65"/>
                    <a:gd name="T17" fmla="*/ 0 h 65"/>
                    <a:gd name="T18" fmla="*/ 40 w 65"/>
                    <a:gd name="T19" fmla="*/ 2 h 65"/>
                    <a:gd name="T20" fmla="*/ 46 w 65"/>
                    <a:gd name="T21" fmla="*/ 2 h 65"/>
                    <a:gd name="T22" fmla="*/ 51 w 65"/>
                    <a:gd name="T23" fmla="*/ 6 h 65"/>
                    <a:gd name="T24" fmla="*/ 55 w 65"/>
                    <a:gd name="T25" fmla="*/ 10 h 65"/>
                    <a:gd name="T26" fmla="*/ 59 w 65"/>
                    <a:gd name="T27" fmla="*/ 14 h 65"/>
                    <a:gd name="T28" fmla="*/ 63 w 65"/>
                    <a:gd name="T29" fmla="*/ 20 h 65"/>
                    <a:gd name="T30" fmla="*/ 65 w 65"/>
                    <a:gd name="T31" fmla="*/ 25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5"/>
                      </a:lnTo>
                      <a:lnTo>
                        <a:pt x="4" y="20"/>
                      </a:lnTo>
                      <a:lnTo>
                        <a:pt x="6" y="14"/>
                      </a:lnTo>
                      <a:lnTo>
                        <a:pt x="10" y="10"/>
                      </a:lnTo>
                      <a:lnTo>
                        <a:pt x="14" y="6"/>
                      </a:lnTo>
                      <a:lnTo>
                        <a:pt x="20" y="2"/>
                      </a:lnTo>
                      <a:lnTo>
                        <a:pt x="26" y="2"/>
                      </a:lnTo>
                      <a:lnTo>
                        <a:pt x="34" y="0"/>
                      </a:lnTo>
                      <a:lnTo>
                        <a:pt x="40" y="2"/>
                      </a:lnTo>
                      <a:lnTo>
                        <a:pt x="46" y="2"/>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2" name="Freeform 275"/>
                <p:cNvSpPr>
                  <a:spLocks/>
                </p:cNvSpPr>
                <p:nvPr/>
              </p:nvSpPr>
              <p:spPr bwMode="auto">
                <a:xfrm>
                  <a:off x="5839" y="758"/>
                  <a:ext cx="65" cy="65"/>
                </a:xfrm>
                <a:custGeom>
                  <a:avLst/>
                  <a:gdLst>
                    <a:gd name="T0" fmla="*/ 0 w 65"/>
                    <a:gd name="T1" fmla="*/ 33 h 65"/>
                    <a:gd name="T2" fmla="*/ 0 w 65"/>
                    <a:gd name="T3" fmla="*/ 33 h 65"/>
                    <a:gd name="T4" fmla="*/ 2 w 65"/>
                    <a:gd name="T5" fmla="*/ 25 h 65"/>
                    <a:gd name="T6" fmla="*/ 4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4 w 65"/>
                    <a:gd name="T19" fmla="*/ 0 h 65"/>
                    <a:gd name="T20" fmla="*/ 40 w 65"/>
                    <a:gd name="T21" fmla="*/ 2 h 65"/>
                    <a:gd name="T22" fmla="*/ 46 w 65"/>
                    <a:gd name="T23" fmla="*/ 2 h 65"/>
                    <a:gd name="T24" fmla="*/ 51 w 65"/>
                    <a:gd name="T25" fmla="*/ 6 h 65"/>
                    <a:gd name="T26" fmla="*/ 55 w 65"/>
                    <a:gd name="T27" fmla="*/ 10 h 65"/>
                    <a:gd name="T28" fmla="*/ 59 w 65"/>
                    <a:gd name="T29" fmla="*/ 14 h 65"/>
                    <a:gd name="T30" fmla="*/ 63 w 65"/>
                    <a:gd name="T31" fmla="*/ 20 h 65"/>
                    <a:gd name="T32" fmla="*/ 65 w 65"/>
                    <a:gd name="T33" fmla="*/ 25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5"/>
                      </a:lnTo>
                      <a:lnTo>
                        <a:pt x="4" y="20"/>
                      </a:lnTo>
                      <a:lnTo>
                        <a:pt x="6" y="14"/>
                      </a:lnTo>
                      <a:lnTo>
                        <a:pt x="10" y="10"/>
                      </a:lnTo>
                      <a:lnTo>
                        <a:pt x="14" y="6"/>
                      </a:lnTo>
                      <a:lnTo>
                        <a:pt x="20" y="2"/>
                      </a:lnTo>
                      <a:lnTo>
                        <a:pt x="26" y="2"/>
                      </a:lnTo>
                      <a:lnTo>
                        <a:pt x="34" y="0"/>
                      </a:lnTo>
                      <a:lnTo>
                        <a:pt x="40" y="2"/>
                      </a:lnTo>
                      <a:lnTo>
                        <a:pt x="46" y="2"/>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3" name="Freeform 276"/>
                <p:cNvSpPr>
                  <a:spLocks/>
                </p:cNvSpPr>
                <p:nvPr/>
              </p:nvSpPr>
              <p:spPr bwMode="auto">
                <a:xfrm>
                  <a:off x="5121" y="943"/>
                  <a:ext cx="65" cy="63"/>
                </a:xfrm>
                <a:custGeom>
                  <a:avLst/>
                  <a:gdLst>
                    <a:gd name="T0" fmla="*/ 0 w 65"/>
                    <a:gd name="T1" fmla="*/ 31 h 63"/>
                    <a:gd name="T2" fmla="*/ 2 w 65"/>
                    <a:gd name="T3" fmla="*/ 26 h 63"/>
                    <a:gd name="T4" fmla="*/ 4 w 65"/>
                    <a:gd name="T5" fmla="*/ 20 h 63"/>
                    <a:gd name="T6" fmla="*/ 6 w 65"/>
                    <a:gd name="T7" fmla="*/ 14 h 63"/>
                    <a:gd name="T8" fmla="*/ 9 w 65"/>
                    <a:gd name="T9" fmla="*/ 8 h 63"/>
                    <a:gd name="T10" fmla="*/ 13 w 65"/>
                    <a:gd name="T11" fmla="*/ 6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20 h 63"/>
                    <a:gd name="T30" fmla="*/ 65 w 65"/>
                    <a:gd name="T31" fmla="*/ 26 h 63"/>
                    <a:gd name="T32" fmla="*/ 65 w 65"/>
                    <a:gd name="T33" fmla="*/ 31 h 63"/>
                    <a:gd name="T34" fmla="*/ 65 w 65"/>
                    <a:gd name="T35" fmla="*/ 37 h 63"/>
                    <a:gd name="T36" fmla="*/ 63 w 65"/>
                    <a:gd name="T37" fmla="*/ 43 h 63"/>
                    <a:gd name="T38" fmla="*/ 59 w 65"/>
                    <a:gd name="T39" fmla="*/ 49 h 63"/>
                    <a:gd name="T40" fmla="*/ 55 w 65"/>
                    <a:gd name="T41" fmla="*/ 55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3 w 65"/>
                    <a:gd name="T55" fmla="*/ 57 h 63"/>
                    <a:gd name="T56" fmla="*/ 9 w 65"/>
                    <a:gd name="T57" fmla="*/ 55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6"/>
                      </a:lnTo>
                      <a:lnTo>
                        <a:pt x="4" y="20"/>
                      </a:lnTo>
                      <a:lnTo>
                        <a:pt x="6" y="14"/>
                      </a:lnTo>
                      <a:lnTo>
                        <a:pt x="9"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1"/>
                      </a:lnTo>
                      <a:lnTo>
                        <a:pt x="65" y="37"/>
                      </a:lnTo>
                      <a:lnTo>
                        <a:pt x="63" y="43"/>
                      </a:lnTo>
                      <a:lnTo>
                        <a:pt x="59" y="49"/>
                      </a:lnTo>
                      <a:lnTo>
                        <a:pt x="55" y="55"/>
                      </a:lnTo>
                      <a:lnTo>
                        <a:pt x="51" y="57"/>
                      </a:lnTo>
                      <a:lnTo>
                        <a:pt x="45" y="61"/>
                      </a:lnTo>
                      <a:lnTo>
                        <a:pt x="39" y="63"/>
                      </a:lnTo>
                      <a:lnTo>
                        <a:pt x="33" y="63"/>
                      </a:lnTo>
                      <a:lnTo>
                        <a:pt x="25" y="63"/>
                      </a:lnTo>
                      <a:lnTo>
                        <a:pt x="19" y="61"/>
                      </a:lnTo>
                      <a:lnTo>
                        <a:pt x="13" y="57"/>
                      </a:lnTo>
                      <a:lnTo>
                        <a:pt x="9" y="55"/>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4" name="Freeform 277"/>
                <p:cNvSpPr>
                  <a:spLocks/>
                </p:cNvSpPr>
                <p:nvPr/>
              </p:nvSpPr>
              <p:spPr bwMode="auto">
                <a:xfrm>
                  <a:off x="5121" y="943"/>
                  <a:ext cx="65" cy="63"/>
                </a:xfrm>
                <a:custGeom>
                  <a:avLst/>
                  <a:gdLst>
                    <a:gd name="T0" fmla="*/ 0 w 65"/>
                    <a:gd name="T1" fmla="*/ 31 h 63"/>
                    <a:gd name="T2" fmla="*/ 0 w 65"/>
                    <a:gd name="T3" fmla="*/ 31 h 63"/>
                    <a:gd name="T4" fmla="*/ 2 w 65"/>
                    <a:gd name="T5" fmla="*/ 26 h 63"/>
                    <a:gd name="T6" fmla="*/ 4 w 65"/>
                    <a:gd name="T7" fmla="*/ 20 h 63"/>
                    <a:gd name="T8" fmla="*/ 6 w 65"/>
                    <a:gd name="T9" fmla="*/ 14 h 63"/>
                    <a:gd name="T10" fmla="*/ 9 w 65"/>
                    <a:gd name="T11" fmla="*/ 8 h 63"/>
                    <a:gd name="T12" fmla="*/ 13 w 65"/>
                    <a:gd name="T13" fmla="*/ 6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20 h 63"/>
                    <a:gd name="T32" fmla="*/ 65 w 65"/>
                    <a:gd name="T33" fmla="*/ 26 h 63"/>
                    <a:gd name="T34" fmla="*/ 65 w 65"/>
                    <a:gd name="T35" fmla="*/ 31 h 63"/>
                    <a:gd name="T36" fmla="*/ 65 w 65"/>
                    <a:gd name="T37" fmla="*/ 37 h 63"/>
                    <a:gd name="T38" fmla="*/ 63 w 65"/>
                    <a:gd name="T39" fmla="*/ 43 h 63"/>
                    <a:gd name="T40" fmla="*/ 59 w 65"/>
                    <a:gd name="T41" fmla="*/ 49 h 63"/>
                    <a:gd name="T42" fmla="*/ 55 w 65"/>
                    <a:gd name="T43" fmla="*/ 55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3 w 65"/>
                    <a:gd name="T57" fmla="*/ 57 h 63"/>
                    <a:gd name="T58" fmla="*/ 9 w 65"/>
                    <a:gd name="T59" fmla="*/ 55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6"/>
                      </a:lnTo>
                      <a:lnTo>
                        <a:pt x="4" y="20"/>
                      </a:lnTo>
                      <a:lnTo>
                        <a:pt x="6" y="14"/>
                      </a:lnTo>
                      <a:lnTo>
                        <a:pt x="9" y="8"/>
                      </a:lnTo>
                      <a:lnTo>
                        <a:pt x="13" y="6"/>
                      </a:lnTo>
                      <a:lnTo>
                        <a:pt x="19" y="2"/>
                      </a:lnTo>
                      <a:lnTo>
                        <a:pt x="25" y="0"/>
                      </a:lnTo>
                      <a:lnTo>
                        <a:pt x="33" y="0"/>
                      </a:lnTo>
                      <a:lnTo>
                        <a:pt x="39" y="0"/>
                      </a:lnTo>
                      <a:lnTo>
                        <a:pt x="45" y="2"/>
                      </a:lnTo>
                      <a:lnTo>
                        <a:pt x="51" y="6"/>
                      </a:lnTo>
                      <a:lnTo>
                        <a:pt x="55" y="8"/>
                      </a:lnTo>
                      <a:lnTo>
                        <a:pt x="59" y="14"/>
                      </a:lnTo>
                      <a:lnTo>
                        <a:pt x="63" y="20"/>
                      </a:lnTo>
                      <a:lnTo>
                        <a:pt x="65" y="26"/>
                      </a:lnTo>
                      <a:lnTo>
                        <a:pt x="65" y="31"/>
                      </a:lnTo>
                      <a:lnTo>
                        <a:pt x="65" y="37"/>
                      </a:lnTo>
                      <a:lnTo>
                        <a:pt x="63" y="43"/>
                      </a:lnTo>
                      <a:lnTo>
                        <a:pt x="59" y="49"/>
                      </a:lnTo>
                      <a:lnTo>
                        <a:pt x="55" y="55"/>
                      </a:lnTo>
                      <a:lnTo>
                        <a:pt x="51" y="57"/>
                      </a:lnTo>
                      <a:lnTo>
                        <a:pt x="45" y="61"/>
                      </a:lnTo>
                      <a:lnTo>
                        <a:pt x="39" y="63"/>
                      </a:lnTo>
                      <a:lnTo>
                        <a:pt x="33" y="63"/>
                      </a:lnTo>
                      <a:lnTo>
                        <a:pt x="25" y="63"/>
                      </a:lnTo>
                      <a:lnTo>
                        <a:pt x="19" y="61"/>
                      </a:lnTo>
                      <a:lnTo>
                        <a:pt x="13" y="57"/>
                      </a:lnTo>
                      <a:lnTo>
                        <a:pt x="9" y="55"/>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5" name="Freeform 278"/>
                <p:cNvSpPr>
                  <a:spLocks/>
                </p:cNvSpPr>
                <p:nvPr/>
              </p:nvSpPr>
              <p:spPr bwMode="auto">
                <a:xfrm>
                  <a:off x="5195" y="998"/>
                  <a:ext cx="65" cy="63"/>
                </a:xfrm>
                <a:custGeom>
                  <a:avLst/>
                  <a:gdLst>
                    <a:gd name="T0" fmla="*/ 0 w 65"/>
                    <a:gd name="T1" fmla="*/ 32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6 w 65"/>
                    <a:gd name="T15" fmla="*/ 0 h 63"/>
                    <a:gd name="T16" fmla="*/ 32 w 65"/>
                    <a:gd name="T17" fmla="*/ 0 h 63"/>
                    <a:gd name="T18" fmla="*/ 40 w 65"/>
                    <a:gd name="T19" fmla="*/ 0 h 63"/>
                    <a:gd name="T20" fmla="*/ 46 w 65"/>
                    <a:gd name="T21" fmla="*/ 2 h 63"/>
                    <a:gd name="T22" fmla="*/ 50 w 65"/>
                    <a:gd name="T23" fmla="*/ 6 h 63"/>
                    <a:gd name="T24" fmla="*/ 56 w 65"/>
                    <a:gd name="T25" fmla="*/ 10 h 63"/>
                    <a:gd name="T26" fmla="*/ 60 w 65"/>
                    <a:gd name="T27" fmla="*/ 14 h 63"/>
                    <a:gd name="T28" fmla="*/ 63 w 65"/>
                    <a:gd name="T29" fmla="*/ 20 h 63"/>
                    <a:gd name="T30" fmla="*/ 63 w 65"/>
                    <a:gd name="T31" fmla="*/ 26 h 63"/>
                    <a:gd name="T32" fmla="*/ 65 w 65"/>
                    <a:gd name="T33" fmla="*/ 32 h 63"/>
                    <a:gd name="T34" fmla="*/ 63 w 65"/>
                    <a:gd name="T35" fmla="*/ 38 h 63"/>
                    <a:gd name="T36" fmla="*/ 63 w 65"/>
                    <a:gd name="T37" fmla="*/ 43 h 63"/>
                    <a:gd name="T38" fmla="*/ 60 w 65"/>
                    <a:gd name="T39" fmla="*/ 49 h 63"/>
                    <a:gd name="T40" fmla="*/ 56 w 65"/>
                    <a:gd name="T41" fmla="*/ 55 h 63"/>
                    <a:gd name="T42" fmla="*/ 50 w 65"/>
                    <a:gd name="T43" fmla="*/ 59 h 63"/>
                    <a:gd name="T44" fmla="*/ 46 w 65"/>
                    <a:gd name="T45" fmla="*/ 61 h 63"/>
                    <a:gd name="T46" fmla="*/ 40 w 65"/>
                    <a:gd name="T47" fmla="*/ 63 h 63"/>
                    <a:gd name="T48" fmla="*/ 32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6"/>
                      </a:lnTo>
                      <a:lnTo>
                        <a:pt x="65" y="32"/>
                      </a:lnTo>
                      <a:lnTo>
                        <a:pt x="63" y="38"/>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6" name="Freeform 279"/>
                <p:cNvSpPr>
                  <a:spLocks/>
                </p:cNvSpPr>
                <p:nvPr/>
              </p:nvSpPr>
              <p:spPr bwMode="auto">
                <a:xfrm>
                  <a:off x="5195" y="998"/>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6 w 65"/>
                    <a:gd name="T17" fmla="*/ 0 h 63"/>
                    <a:gd name="T18" fmla="*/ 32 w 65"/>
                    <a:gd name="T19" fmla="*/ 0 h 63"/>
                    <a:gd name="T20" fmla="*/ 40 w 65"/>
                    <a:gd name="T21" fmla="*/ 0 h 63"/>
                    <a:gd name="T22" fmla="*/ 46 w 65"/>
                    <a:gd name="T23" fmla="*/ 2 h 63"/>
                    <a:gd name="T24" fmla="*/ 50 w 65"/>
                    <a:gd name="T25" fmla="*/ 6 h 63"/>
                    <a:gd name="T26" fmla="*/ 56 w 65"/>
                    <a:gd name="T27" fmla="*/ 10 h 63"/>
                    <a:gd name="T28" fmla="*/ 60 w 65"/>
                    <a:gd name="T29" fmla="*/ 14 h 63"/>
                    <a:gd name="T30" fmla="*/ 63 w 65"/>
                    <a:gd name="T31" fmla="*/ 20 h 63"/>
                    <a:gd name="T32" fmla="*/ 63 w 65"/>
                    <a:gd name="T33" fmla="*/ 26 h 63"/>
                    <a:gd name="T34" fmla="*/ 65 w 65"/>
                    <a:gd name="T35" fmla="*/ 32 h 63"/>
                    <a:gd name="T36" fmla="*/ 63 w 65"/>
                    <a:gd name="T37" fmla="*/ 38 h 63"/>
                    <a:gd name="T38" fmla="*/ 63 w 65"/>
                    <a:gd name="T39" fmla="*/ 43 h 63"/>
                    <a:gd name="T40" fmla="*/ 60 w 65"/>
                    <a:gd name="T41" fmla="*/ 49 h 63"/>
                    <a:gd name="T42" fmla="*/ 56 w 65"/>
                    <a:gd name="T43" fmla="*/ 55 h 63"/>
                    <a:gd name="T44" fmla="*/ 50 w 65"/>
                    <a:gd name="T45" fmla="*/ 59 h 63"/>
                    <a:gd name="T46" fmla="*/ 46 w 65"/>
                    <a:gd name="T47" fmla="*/ 61 h 63"/>
                    <a:gd name="T48" fmla="*/ 40 w 65"/>
                    <a:gd name="T49" fmla="*/ 63 h 63"/>
                    <a:gd name="T50" fmla="*/ 32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6"/>
                      </a:lnTo>
                      <a:lnTo>
                        <a:pt x="65" y="32"/>
                      </a:lnTo>
                      <a:lnTo>
                        <a:pt x="63" y="38"/>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7" name="Freeform 280"/>
                <p:cNvSpPr>
                  <a:spLocks/>
                </p:cNvSpPr>
                <p:nvPr/>
              </p:nvSpPr>
              <p:spPr bwMode="auto">
                <a:xfrm>
                  <a:off x="5255" y="947"/>
                  <a:ext cx="63" cy="63"/>
                </a:xfrm>
                <a:custGeom>
                  <a:avLst/>
                  <a:gdLst>
                    <a:gd name="T0" fmla="*/ 0 w 63"/>
                    <a:gd name="T1" fmla="*/ 31 h 63"/>
                    <a:gd name="T2" fmla="*/ 0 w 63"/>
                    <a:gd name="T3" fmla="*/ 26 h 63"/>
                    <a:gd name="T4" fmla="*/ 1 w 63"/>
                    <a:gd name="T5" fmla="*/ 20 h 63"/>
                    <a:gd name="T6" fmla="*/ 3 w 63"/>
                    <a:gd name="T7" fmla="*/ 14 h 63"/>
                    <a:gd name="T8" fmla="*/ 7 w 63"/>
                    <a:gd name="T9" fmla="*/ 8 h 63"/>
                    <a:gd name="T10" fmla="*/ 13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7 w 63"/>
                    <a:gd name="T27" fmla="*/ 14 h 63"/>
                    <a:gd name="T28" fmla="*/ 61 w 63"/>
                    <a:gd name="T29" fmla="*/ 20 h 63"/>
                    <a:gd name="T30" fmla="*/ 63 w 63"/>
                    <a:gd name="T31" fmla="*/ 26 h 63"/>
                    <a:gd name="T32" fmla="*/ 63 w 63"/>
                    <a:gd name="T33" fmla="*/ 31 h 63"/>
                    <a:gd name="T34" fmla="*/ 63 w 63"/>
                    <a:gd name="T35" fmla="*/ 37 h 63"/>
                    <a:gd name="T36" fmla="*/ 61 w 63"/>
                    <a:gd name="T37" fmla="*/ 43 h 63"/>
                    <a:gd name="T38" fmla="*/ 57 w 63"/>
                    <a:gd name="T39" fmla="*/ 49 h 63"/>
                    <a:gd name="T40" fmla="*/ 55 w 63"/>
                    <a:gd name="T41" fmla="*/ 53 h 63"/>
                    <a:gd name="T42" fmla="*/ 49 w 63"/>
                    <a:gd name="T43" fmla="*/ 59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9 h 63"/>
                    <a:gd name="T56" fmla="*/ 7 w 63"/>
                    <a:gd name="T57" fmla="*/ 53 h 63"/>
                    <a:gd name="T58" fmla="*/ 3 w 63"/>
                    <a:gd name="T59" fmla="*/ 49 h 63"/>
                    <a:gd name="T60" fmla="*/ 1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6"/>
                      </a:lnTo>
                      <a:lnTo>
                        <a:pt x="1" y="20"/>
                      </a:lnTo>
                      <a:lnTo>
                        <a:pt x="3" y="14"/>
                      </a:lnTo>
                      <a:lnTo>
                        <a:pt x="7"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3"/>
                      </a:lnTo>
                      <a:lnTo>
                        <a:pt x="49" y="59"/>
                      </a:lnTo>
                      <a:lnTo>
                        <a:pt x="43" y="61"/>
                      </a:lnTo>
                      <a:lnTo>
                        <a:pt x="37" y="63"/>
                      </a:lnTo>
                      <a:lnTo>
                        <a:pt x="31" y="63"/>
                      </a:lnTo>
                      <a:lnTo>
                        <a:pt x="25" y="63"/>
                      </a:lnTo>
                      <a:lnTo>
                        <a:pt x="19" y="61"/>
                      </a:lnTo>
                      <a:lnTo>
                        <a:pt x="13" y="59"/>
                      </a:lnTo>
                      <a:lnTo>
                        <a:pt x="7" y="53"/>
                      </a:lnTo>
                      <a:lnTo>
                        <a:pt x="3" y="49"/>
                      </a:lnTo>
                      <a:lnTo>
                        <a:pt x="1"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38" name="Freeform 281"/>
                <p:cNvSpPr>
                  <a:spLocks/>
                </p:cNvSpPr>
                <p:nvPr/>
              </p:nvSpPr>
              <p:spPr bwMode="auto">
                <a:xfrm>
                  <a:off x="5255" y="947"/>
                  <a:ext cx="63" cy="63"/>
                </a:xfrm>
                <a:custGeom>
                  <a:avLst/>
                  <a:gdLst>
                    <a:gd name="T0" fmla="*/ 0 w 63"/>
                    <a:gd name="T1" fmla="*/ 31 h 63"/>
                    <a:gd name="T2" fmla="*/ 0 w 63"/>
                    <a:gd name="T3" fmla="*/ 31 h 63"/>
                    <a:gd name="T4" fmla="*/ 0 w 63"/>
                    <a:gd name="T5" fmla="*/ 26 h 63"/>
                    <a:gd name="T6" fmla="*/ 1 w 63"/>
                    <a:gd name="T7" fmla="*/ 20 h 63"/>
                    <a:gd name="T8" fmla="*/ 3 w 63"/>
                    <a:gd name="T9" fmla="*/ 14 h 63"/>
                    <a:gd name="T10" fmla="*/ 7 w 63"/>
                    <a:gd name="T11" fmla="*/ 8 h 63"/>
                    <a:gd name="T12" fmla="*/ 13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7 w 63"/>
                    <a:gd name="T29" fmla="*/ 14 h 63"/>
                    <a:gd name="T30" fmla="*/ 61 w 63"/>
                    <a:gd name="T31" fmla="*/ 20 h 63"/>
                    <a:gd name="T32" fmla="*/ 63 w 63"/>
                    <a:gd name="T33" fmla="*/ 26 h 63"/>
                    <a:gd name="T34" fmla="*/ 63 w 63"/>
                    <a:gd name="T35" fmla="*/ 31 h 63"/>
                    <a:gd name="T36" fmla="*/ 63 w 63"/>
                    <a:gd name="T37" fmla="*/ 37 h 63"/>
                    <a:gd name="T38" fmla="*/ 61 w 63"/>
                    <a:gd name="T39" fmla="*/ 43 h 63"/>
                    <a:gd name="T40" fmla="*/ 57 w 63"/>
                    <a:gd name="T41" fmla="*/ 49 h 63"/>
                    <a:gd name="T42" fmla="*/ 55 w 63"/>
                    <a:gd name="T43" fmla="*/ 53 h 63"/>
                    <a:gd name="T44" fmla="*/ 49 w 63"/>
                    <a:gd name="T45" fmla="*/ 59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9 h 63"/>
                    <a:gd name="T58" fmla="*/ 7 w 63"/>
                    <a:gd name="T59" fmla="*/ 53 h 63"/>
                    <a:gd name="T60" fmla="*/ 3 w 63"/>
                    <a:gd name="T61" fmla="*/ 49 h 63"/>
                    <a:gd name="T62" fmla="*/ 1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6"/>
                      </a:lnTo>
                      <a:lnTo>
                        <a:pt x="1" y="20"/>
                      </a:lnTo>
                      <a:lnTo>
                        <a:pt x="3" y="14"/>
                      </a:lnTo>
                      <a:lnTo>
                        <a:pt x="7"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3"/>
                      </a:lnTo>
                      <a:lnTo>
                        <a:pt x="49" y="59"/>
                      </a:lnTo>
                      <a:lnTo>
                        <a:pt x="43" y="61"/>
                      </a:lnTo>
                      <a:lnTo>
                        <a:pt x="37" y="63"/>
                      </a:lnTo>
                      <a:lnTo>
                        <a:pt x="31" y="63"/>
                      </a:lnTo>
                      <a:lnTo>
                        <a:pt x="25" y="63"/>
                      </a:lnTo>
                      <a:lnTo>
                        <a:pt x="19" y="61"/>
                      </a:lnTo>
                      <a:lnTo>
                        <a:pt x="13" y="59"/>
                      </a:lnTo>
                      <a:lnTo>
                        <a:pt x="7" y="53"/>
                      </a:lnTo>
                      <a:lnTo>
                        <a:pt x="3" y="49"/>
                      </a:lnTo>
                      <a:lnTo>
                        <a:pt x="1"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39" name="Freeform 282"/>
                <p:cNvSpPr>
                  <a:spLocks/>
                </p:cNvSpPr>
                <p:nvPr/>
              </p:nvSpPr>
              <p:spPr bwMode="auto">
                <a:xfrm>
                  <a:off x="5416" y="967"/>
                  <a:ext cx="65" cy="65"/>
                </a:xfrm>
                <a:custGeom>
                  <a:avLst/>
                  <a:gdLst>
                    <a:gd name="T0" fmla="*/ 0 w 65"/>
                    <a:gd name="T1" fmla="*/ 31 h 65"/>
                    <a:gd name="T2" fmla="*/ 0 w 65"/>
                    <a:gd name="T3" fmla="*/ 25 h 65"/>
                    <a:gd name="T4" fmla="*/ 2 w 65"/>
                    <a:gd name="T5" fmla="*/ 19 h 65"/>
                    <a:gd name="T6" fmla="*/ 6 w 65"/>
                    <a:gd name="T7" fmla="*/ 13 h 65"/>
                    <a:gd name="T8" fmla="*/ 10 w 65"/>
                    <a:gd name="T9" fmla="*/ 9 h 65"/>
                    <a:gd name="T10" fmla="*/ 14 w 65"/>
                    <a:gd name="T11" fmla="*/ 6 h 65"/>
                    <a:gd name="T12" fmla="*/ 20 w 65"/>
                    <a:gd name="T13" fmla="*/ 2 h 65"/>
                    <a:gd name="T14" fmla="*/ 26 w 65"/>
                    <a:gd name="T15" fmla="*/ 0 h 65"/>
                    <a:gd name="T16" fmla="*/ 31 w 65"/>
                    <a:gd name="T17" fmla="*/ 0 h 65"/>
                    <a:gd name="T18" fmla="*/ 39 w 65"/>
                    <a:gd name="T19" fmla="*/ 0 h 65"/>
                    <a:gd name="T20" fmla="*/ 45 w 65"/>
                    <a:gd name="T21" fmla="*/ 2 h 65"/>
                    <a:gd name="T22" fmla="*/ 51 w 65"/>
                    <a:gd name="T23" fmla="*/ 6 h 65"/>
                    <a:gd name="T24" fmla="*/ 55 w 65"/>
                    <a:gd name="T25" fmla="*/ 9 h 65"/>
                    <a:gd name="T26" fmla="*/ 59 w 65"/>
                    <a:gd name="T27" fmla="*/ 13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3 h 65"/>
                    <a:gd name="T48" fmla="*/ 31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3"/>
                      </a:lnTo>
                      <a:lnTo>
                        <a:pt x="10" y="9"/>
                      </a:lnTo>
                      <a:lnTo>
                        <a:pt x="14" y="6"/>
                      </a:lnTo>
                      <a:lnTo>
                        <a:pt x="20" y="2"/>
                      </a:lnTo>
                      <a:lnTo>
                        <a:pt x="26" y="0"/>
                      </a:lnTo>
                      <a:lnTo>
                        <a:pt x="31" y="0"/>
                      </a:lnTo>
                      <a:lnTo>
                        <a:pt x="39" y="0"/>
                      </a:lnTo>
                      <a:lnTo>
                        <a:pt x="45" y="2"/>
                      </a:lnTo>
                      <a:lnTo>
                        <a:pt x="51" y="6"/>
                      </a:lnTo>
                      <a:lnTo>
                        <a:pt x="55" y="9"/>
                      </a:lnTo>
                      <a:lnTo>
                        <a:pt x="59" y="13"/>
                      </a:lnTo>
                      <a:lnTo>
                        <a:pt x="63" y="19"/>
                      </a:lnTo>
                      <a:lnTo>
                        <a:pt x="63" y="25"/>
                      </a:lnTo>
                      <a:lnTo>
                        <a:pt x="65" y="31"/>
                      </a:lnTo>
                      <a:lnTo>
                        <a:pt x="63" y="39"/>
                      </a:lnTo>
                      <a:lnTo>
                        <a:pt x="63" y="45"/>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0" name="Freeform 283"/>
                <p:cNvSpPr>
                  <a:spLocks/>
                </p:cNvSpPr>
                <p:nvPr/>
              </p:nvSpPr>
              <p:spPr bwMode="auto">
                <a:xfrm>
                  <a:off x="5416" y="967"/>
                  <a:ext cx="65" cy="65"/>
                </a:xfrm>
                <a:custGeom>
                  <a:avLst/>
                  <a:gdLst>
                    <a:gd name="T0" fmla="*/ 0 w 65"/>
                    <a:gd name="T1" fmla="*/ 31 h 65"/>
                    <a:gd name="T2" fmla="*/ 0 w 65"/>
                    <a:gd name="T3" fmla="*/ 31 h 65"/>
                    <a:gd name="T4" fmla="*/ 0 w 65"/>
                    <a:gd name="T5" fmla="*/ 25 h 65"/>
                    <a:gd name="T6" fmla="*/ 2 w 65"/>
                    <a:gd name="T7" fmla="*/ 19 h 65"/>
                    <a:gd name="T8" fmla="*/ 6 w 65"/>
                    <a:gd name="T9" fmla="*/ 13 h 65"/>
                    <a:gd name="T10" fmla="*/ 10 w 65"/>
                    <a:gd name="T11" fmla="*/ 9 h 65"/>
                    <a:gd name="T12" fmla="*/ 14 w 65"/>
                    <a:gd name="T13" fmla="*/ 6 h 65"/>
                    <a:gd name="T14" fmla="*/ 20 w 65"/>
                    <a:gd name="T15" fmla="*/ 2 h 65"/>
                    <a:gd name="T16" fmla="*/ 26 w 65"/>
                    <a:gd name="T17" fmla="*/ 0 h 65"/>
                    <a:gd name="T18" fmla="*/ 31 w 65"/>
                    <a:gd name="T19" fmla="*/ 0 h 65"/>
                    <a:gd name="T20" fmla="*/ 39 w 65"/>
                    <a:gd name="T21" fmla="*/ 0 h 65"/>
                    <a:gd name="T22" fmla="*/ 45 w 65"/>
                    <a:gd name="T23" fmla="*/ 2 h 65"/>
                    <a:gd name="T24" fmla="*/ 51 w 65"/>
                    <a:gd name="T25" fmla="*/ 6 h 65"/>
                    <a:gd name="T26" fmla="*/ 55 w 65"/>
                    <a:gd name="T27" fmla="*/ 9 h 65"/>
                    <a:gd name="T28" fmla="*/ 59 w 65"/>
                    <a:gd name="T29" fmla="*/ 13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3 h 65"/>
                    <a:gd name="T50" fmla="*/ 31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3"/>
                      </a:lnTo>
                      <a:lnTo>
                        <a:pt x="10" y="9"/>
                      </a:lnTo>
                      <a:lnTo>
                        <a:pt x="14" y="6"/>
                      </a:lnTo>
                      <a:lnTo>
                        <a:pt x="20" y="2"/>
                      </a:lnTo>
                      <a:lnTo>
                        <a:pt x="26" y="0"/>
                      </a:lnTo>
                      <a:lnTo>
                        <a:pt x="31" y="0"/>
                      </a:lnTo>
                      <a:lnTo>
                        <a:pt x="39" y="0"/>
                      </a:lnTo>
                      <a:lnTo>
                        <a:pt x="45" y="2"/>
                      </a:lnTo>
                      <a:lnTo>
                        <a:pt x="51" y="6"/>
                      </a:lnTo>
                      <a:lnTo>
                        <a:pt x="55" y="9"/>
                      </a:lnTo>
                      <a:lnTo>
                        <a:pt x="59" y="13"/>
                      </a:lnTo>
                      <a:lnTo>
                        <a:pt x="63" y="19"/>
                      </a:lnTo>
                      <a:lnTo>
                        <a:pt x="63" y="25"/>
                      </a:lnTo>
                      <a:lnTo>
                        <a:pt x="65" y="31"/>
                      </a:lnTo>
                      <a:lnTo>
                        <a:pt x="63" y="39"/>
                      </a:lnTo>
                      <a:lnTo>
                        <a:pt x="63" y="45"/>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1" name="Freeform 284"/>
                <p:cNvSpPr>
                  <a:spLocks/>
                </p:cNvSpPr>
                <p:nvPr/>
              </p:nvSpPr>
              <p:spPr bwMode="auto">
                <a:xfrm>
                  <a:off x="5644" y="915"/>
                  <a:ext cx="63" cy="65"/>
                </a:xfrm>
                <a:custGeom>
                  <a:avLst/>
                  <a:gdLst>
                    <a:gd name="T0" fmla="*/ 0 w 63"/>
                    <a:gd name="T1" fmla="*/ 32 h 65"/>
                    <a:gd name="T2" fmla="*/ 0 w 63"/>
                    <a:gd name="T3" fmla="*/ 26 h 65"/>
                    <a:gd name="T4" fmla="*/ 2 w 63"/>
                    <a:gd name="T5" fmla="*/ 20 h 65"/>
                    <a:gd name="T6" fmla="*/ 4 w 63"/>
                    <a:gd name="T7" fmla="*/ 14 h 65"/>
                    <a:gd name="T8" fmla="*/ 8 w 63"/>
                    <a:gd name="T9" fmla="*/ 10 h 65"/>
                    <a:gd name="T10" fmla="*/ 14 w 63"/>
                    <a:gd name="T11" fmla="*/ 6 h 65"/>
                    <a:gd name="T12" fmla="*/ 20 w 63"/>
                    <a:gd name="T13" fmla="*/ 2 h 65"/>
                    <a:gd name="T14" fmla="*/ 24 w 63"/>
                    <a:gd name="T15" fmla="*/ 2 h 65"/>
                    <a:gd name="T16" fmla="*/ 32 w 63"/>
                    <a:gd name="T17" fmla="*/ 0 h 65"/>
                    <a:gd name="T18" fmla="*/ 38 w 63"/>
                    <a:gd name="T19" fmla="*/ 2 h 65"/>
                    <a:gd name="T20" fmla="*/ 44 w 63"/>
                    <a:gd name="T21" fmla="*/ 2 h 65"/>
                    <a:gd name="T22" fmla="*/ 50 w 63"/>
                    <a:gd name="T23" fmla="*/ 6 h 65"/>
                    <a:gd name="T24" fmla="*/ 54 w 63"/>
                    <a:gd name="T25" fmla="*/ 10 h 65"/>
                    <a:gd name="T26" fmla="*/ 57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57 w 63"/>
                    <a:gd name="T39" fmla="*/ 52 h 65"/>
                    <a:gd name="T40" fmla="*/ 54 w 63"/>
                    <a:gd name="T41" fmla="*/ 56 h 65"/>
                    <a:gd name="T42" fmla="*/ 50 w 63"/>
                    <a:gd name="T43" fmla="*/ 59 h 65"/>
                    <a:gd name="T44" fmla="*/ 44 w 63"/>
                    <a:gd name="T45" fmla="*/ 63 h 65"/>
                    <a:gd name="T46" fmla="*/ 38 w 63"/>
                    <a:gd name="T47" fmla="*/ 63 h 65"/>
                    <a:gd name="T48" fmla="*/ 32 w 63"/>
                    <a:gd name="T49" fmla="*/ 65 h 65"/>
                    <a:gd name="T50" fmla="*/ 24 w 63"/>
                    <a:gd name="T51" fmla="*/ 63 h 65"/>
                    <a:gd name="T52" fmla="*/ 20 w 63"/>
                    <a:gd name="T53" fmla="*/ 63 h 65"/>
                    <a:gd name="T54" fmla="*/ 14 w 63"/>
                    <a:gd name="T55" fmla="*/ 59 h 65"/>
                    <a:gd name="T56" fmla="*/ 8 w 63"/>
                    <a:gd name="T57" fmla="*/ 56 h 65"/>
                    <a:gd name="T58" fmla="*/ 4 w 63"/>
                    <a:gd name="T59" fmla="*/ 52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4" y="14"/>
                      </a:lnTo>
                      <a:lnTo>
                        <a:pt x="8" y="10"/>
                      </a:lnTo>
                      <a:lnTo>
                        <a:pt x="14" y="6"/>
                      </a:lnTo>
                      <a:lnTo>
                        <a:pt x="20" y="2"/>
                      </a:lnTo>
                      <a:lnTo>
                        <a:pt x="24" y="2"/>
                      </a:lnTo>
                      <a:lnTo>
                        <a:pt x="32" y="0"/>
                      </a:lnTo>
                      <a:lnTo>
                        <a:pt x="38" y="2"/>
                      </a:lnTo>
                      <a:lnTo>
                        <a:pt x="44" y="2"/>
                      </a:lnTo>
                      <a:lnTo>
                        <a:pt x="50" y="6"/>
                      </a:lnTo>
                      <a:lnTo>
                        <a:pt x="54" y="10"/>
                      </a:lnTo>
                      <a:lnTo>
                        <a:pt x="57" y="14"/>
                      </a:lnTo>
                      <a:lnTo>
                        <a:pt x="61" y="20"/>
                      </a:lnTo>
                      <a:lnTo>
                        <a:pt x="63" y="26"/>
                      </a:lnTo>
                      <a:lnTo>
                        <a:pt x="63" y="32"/>
                      </a:lnTo>
                      <a:lnTo>
                        <a:pt x="63" y="40"/>
                      </a:lnTo>
                      <a:lnTo>
                        <a:pt x="61" y="46"/>
                      </a:lnTo>
                      <a:lnTo>
                        <a:pt x="57" y="52"/>
                      </a:lnTo>
                      <a:lnTo>
                        <a:pt x="54" y="56"/>
                      </a:lnTo>
                      <a:lnTo>
                        <a:pt x="50" y="59"/>
                      </a:lnTo>
                      <a:lnTo>
                        <a:pt x="44" y="63"/>
                      </a:lnTo>
                      <a:lnTo>
                        <a:pt x="38" y="63"/>
                      </a:lnTo>
                      <a:lnTo>
                        <a:pt x="32" y="65"/>
                      </a:lnTo>
                      <a:lnTo>
                        <a:pt x="24" y="63"/>
                      </a:lnTo>
                      <a:lnTo>
                        <a:pt x="20" y="63"/>
                      </a:lnTo>
                      <a:lnTo>
                        <a:pt x="14" y="59"/>
                      </a:lnTo>
                      <a:lnTo>
                        <a:pt x="8" y="56"/>
                      </a:lnTo>
                      <a:lnTo>
                        <a:pt x="4" y="52"/>
                      </a:lnTo>
                      <a:lnTo>
                        <a:pt x="2" y="46"/>
                      </a:lnTo>
                      <a:lnTo>
                        <a:pt x="0" y="40"/>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2" name="Freeform 285"/>
                <p:cNvSpPr>
                  <a:spLocks/>
                </p:cNvSpPr>
                <p:nvPr/>
              </p:nvSpPr>
              <p:spPr bwMode="auto">
                <a:xfrm>
                  <a:off x="5644" y="915"/>
                  <a:ext cx="63" cy="65"/>
                </a:xfrm>
                <a:custGeom>
                  <a:avLst/>
                  <a:gdLst>
                    <a:gd name="T0" fmla="*/ 0 w 63"/>
                    <a:gd name="T1" fmla="*/ 32 h 65"/>
                    <a:gd name="T2" fmla="*/ 0 w 63"/>
                    <a:gd name="T3" fmla="*/ 32 h 65"/>
                    <a:gd name="T4" fmla="*/ 0 w 63"/>
                    <a:gd name="T5" fmla="*/ 26 h 65"/>
                    <a:gd name="T6" fmla="*/ 2 w 63"/>
                    <a:gd name="T7" fmla="*/ 20 h 65"/>
                    <a:gd name="T8" fmla="*/ 4 w 63"/>
                    <a:gd name="T9" fmla="*/ 14 h 65"/>
                    <a:gd name="T10" fmla="*/ 8 w 63"/>
                    <a:gd name="T11" fmla="*/ 10 h 65"/>
                    <a:gd name="T12" fmla="*/ 14 w 63"/>
                    <a:gd name="T13" fmla="*/ 6 h 65"/>
                    <a:gd name="T14" fmla="*/ 20 w 63"/>
                    <a:gd name="T15" fmla="*/ 2 h 65"/>
                    <a:gd name="T16" fmla="*/ 24 w 63"/>
                    <a:gd name="T17" fmla="*/ 2 h 65"/>
                    <a:gd name="T18" fmla="*/ 32 w 63"/>
                    <a:gd name="T19" fmla="*/ 0 h 65"/>
                    <a:gd name="T20" fmla="*/ 38 w 63"/>
                    <a:gd name="T21" fmla="*/ 2 h 65"/>
                    <a:gd name="T22" fmla="*/ 44 w 63"/>
                    <a:gd name="T23" fmla="*/ 2 h 65"/>
                    <a:gd name="T24" fmla="*/ 50 w 63"/>
                    <a:gd name="T25" fmla="*/ 6 h 65"/>
                    <a:gd name="T26" fmla="*/ 54 w 63"/>
                    <a:gd name="T27" fmla="*/ 10 h 65"/>
                    <a:gd name="T28" fmla="*/ 57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57 w 63"/>
                    <a:gd name="T41" fmla="*/ 52 h 65"/>
                    <a:gd name="T42" fmla="*/ 54 w 63"/>
                    <a:gd name="T43" fmla="*/ 56 h 65"/>
                    <a:gd name="T44" fmla="*/ 50 w 63"/>
                    <a:gd name="T45" fmla="*/ 59 h 65"/>
                    <a:gd name="T46" fmla="*/ 44 w 63"/>
                    <a:gd name="T47" fmla="*/ 63 h 65"/>
                    <a:gd name="T48" fmla="*/ 38 w 63"/>
                    <a:gd name="T49" fmla="*/ 63 h 65"/>
                    <a:gd name="T50" fmla="*/ 32 w 63"/>
                    <a:gd name="T51" fmla="*/ 65 h 65"/>
                    <a:gd name="T52" fmla="*/ 24 w 63"/>
                    <a:gd name="T53" fmla="*/ 63 h 65"/>
                    <a:gd name="T54" fmla="*/ 20 w 63"/>
                    <a:gd name="T55" fmla="*/ 63 h 65"/>
                    <a:gd name="T56" fmla="*/ 14 w 63"/>
                    <a:gd name="T57" fmla="*/ 59 h 65"/>
                    <a:gd name="T58" fmla="*/ 8 w 63"/>
                    <a:gd name="T59" fmla="*/ 56 h 65"/>
                    <a:gd name="T60" fmla="*/ 4 w 63"/>
                    <a:gd name="T61" fmla="*/ 52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4" y="14"/>
                      </a:lnTo>
                      <a:lnTo>
                        <a:pt x="8" y="10"/>
                      </a:lnTo>
                      <a:lnTo>
                        <a:pt x="14" y="6"/>
                      </a:lnTo>
                      <a:lnTo>
                        <a:pt x="20" y="2"/>
                      </a:lnTo>
                      <a:lnTo>
                        <a:pt x="24" y="2"/>
                      </a:lnTo>
                      <a:lnTo>
                        <a:pt x="32" y="0"/>
                      </a:lnTo>
                      <a:lnTo>
                        <a:pt x="38" y="2"/>
                      </a:lnTo>
                      <a:lnTo>
                        <a:pt x="44" y="2"/>
                      </a:lnTo>
                      <a:lnTo>
                        <a:pt x="50" y="6"/>
                      </a:lnTo>
                      <a:lnTo>
                        <a:pt x="54" y="10"/>
                      </a:lnTo>
                      <a:lnTo>
                        <a:pt x="57" y="14"/>
                      </a:lnTo>
                      <a:lnTo>
                        <a:pt x="61" y="20"/>
                      </a:lnTo>
                      <a:lnTo>
                        <a:pt x="63" y="26"/>
                      </a:lnTo>
                      <a:lnTo>
                        <a:pt x="63" y="32"/>
                      </a:lnTo>
                      <a:lnTo>
                        <a:pt x="63" y="40"/>
                      </a:lnTo>
                      <a:lnTo>
                        <a:pt x="61" y="46"/>
                      </a:lnTo>
                      <a:lnTo>
                        <a:pt x="57" y="52"/>
                      </a:lnTo>
                      <a:lnTo>
                        <a:pt x="54" y="56"/>
                      </a:lnTo>
                      <a:lnTo>
                        <a:pt x="50" y="59"/>
                      </a:lnTo>
                      <a:lnTo>
                        <a:pt x="44" y="63"/>
                      </a:lnTo>
                      <a:lnTo>
                        <a:pt x="38" y="63"/>
                      </a:lnTo>
                      <a:lnTo>
                        <a:pt x="32" y="65"/>
                      </a:lnTo>
                      <a:lnTo>
                        <a:pt x="24" y="63"/>
                      </a:lnTo>
                      <a:lnTo>
                        <a:pt x="20" y="63"/>
                      </a:lnTo>
                      <a:lnTo>
                        <a:pt x="14" y="59"/>
                      </a:lnTo>
                      <a:lnTo>
                        <a:pt x="8" y="56"/>
                      </a:lnTo>
                      <a:lnTo>
                        <a:pt x="4" y="52"/>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3" name="Freeform 286"/>
                <p:cNvSpPr>
                  <a:spLocks/>
                </p:cNvSpPr>
                <p:nvPr/>
              </p:nvSpPr>
              <p:spPr bwMode="auto">
                <a:xfrm>
                  <a:off x="5522" y="1012"/>
                  <a:ext cx="65" cy="65"/>
                </a:xfrm>
                <a:custGeom>
                  <a:avLst/>
                  <a:gdLst>
                    <a:gd name="T0" fmla="*/ 0 w 65"/>
                    <a:gd name="T1" fmla="*/ 31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1 w 65"/>
                    <a:gd name="T23" fmla="*/ 6 h 65"/>
                    <a:gd name="T24" fmla="*/ 55 w 65"/>
                    <a:gd name="T25" fmla="*/ 10 h 65"/>
                    <a:gd name="T26" fmla="*/ 59 w 65"/>
                    <a:gd name="T27" fmla="*/ 14 h 65"/>
                    <a:gd name="T28" fmla="*/ 63 w 65"/>
                    <a:gd name="T29" fmla="*/ 20 h 65"/>
                    <a:gd name="T30" fmla="*/ 63 w 65"/>
                    <a:gd name="T31" fmla="*/ 25 h 65"/>
                    <a:gd name="T32" fmla="*/ 65 w 65"/>
                    <a:gd name="T33" fmla="*/ 31 h 65"/>
                    <a:gd name="T34" fmla="*/ 63 w 65"/>
                    <a:gd name="T35" fmla="*/ 37 h 65"/>
                    <a:gd name="T36" fmla="*/ 63 w 65"/>
                    <a:gd name="T37" fmla="*/ 45 h 65"/>
                    <a:gd name="T38" fmla="*/ 59 w 65"/>
                    <a:gd name="T39" fmla="*/ 49 h 65"/>
                    <a:gd name="T40" fmla="*/ 55 w 65"/>
                    <a:gd name="T41" fmla="*/ 55 h 65"/>
                    <a:gd name="T42" fmla="*/ 51 w 65"/>
                    <a:gd name="T43" fmla="*/ 59 h 65"/>
                    <a:gd name="T44" fmla="*/ 46 w 65"/>
                    <a:gd name="T45" fmla="*/ 63 h 65"/>
                    <a:gd name="T46" fmla="*/ 40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5 h 65"/>
                    <a:gd name="T62" fmla="*/ 0 w 65"/>
                    <a:gd name="T63" fmla="*/ 37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20"/>
                      </a:lnTo>
                      <a:lnTo>
                        <a:pt x="6" y="14"/>
                      </a:lnTo>
                      <a:lnTo>
                        <a:pt x="10" y="10"/>
                      </a:lnTo>
                      <a:lnTo>
                        <a:pt x="14" y="6"/>
                      </a:lnTo>
                      <a:lnTo>
                        <a:pt x="20" y="2"/>
                      </a:lnTo>
                      <a:lnTo>
                        <a:pt x="26" y="0"/>
                      </a:lnTo>
                      <a:lnTo>
                        <a:pt x="32" y="0"/>
                      </a:lnTo>
                      <a:lnTo>
                        <a:pt x="40" y="0"/>
                      </a:lnTo>
                      <a:lnTo>
                        <a:pt x="46" y="2"/>
                      </a:lnTo>
                      <a:lnTo>
                        <a:pt x="51" y="6"/>
                      </a:lnTo>
                      <a:lnTo>
                        <a:pt x="55" y="10"/>
                      </a:lnTo>
                      <a:lnTo>
                        <a:pt x="59" y="14"/>
                      </a:lnTo>
                      <a:lnTo>
                        <a:pt x="63" y="20"/>
                      </a:lnTo>
                      <a:lnTo>
                        <a:pt x="63" y="25"/>
                      </a:lnTo>
                      <a:lnTo>
                        <a:pt x="65" y="31"/>
                      </a:lnTo>
                      <a:lnTo>
                        <a:pt x="63" y="37"/>
                      </a:lnTo>
                      <a:lnTo>
                        <a:pt x="63" y="45"/>
                      </a:lnTo>
                      <a:lnTo>
                        <a:pt x="59" y="49"/>
                      </a:lnTo>
                      <a:lnTo>
                        <a:pt x="55" y="55"/>
                      </a:lnTo>
                      <a:lnTo>
                        <a:pt x="51" y="59"/>
                      </a:lnTo>
                      <a:lnTo>
                        <a:pt x="46" y="63"/>
                      </a:lnTo>
                      <a:lnTo>
                        <a:pt x="40" y="63"/>
                      </a:lnTo>
                      <a:lnTo>
                        <a:pt x="32" y="65"/>
                      </a:lnTo>
                      <a:lnTo>
                        <a:pt x="26" y="63"/>
                      </a:lnTo>
                      <a:lnTo>
                        <a:pt x="20" y="63"/>
                      </a:lnTo>
                      <a:lnTo>
                        <a:pt x="14" y="59"/>
                      </a:lnTo>
                      <a:lnTo>
                        <a:pt x="10" y="55"/>
                      </a:lnTo>
                      <a:lnTo>
                        <a:pt x="6" y="49"/>
                      </a:lnTo>
                      <a:lnTo>
                        <a:pt x="2" y="45"/>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4" name="Freeform 287"/>
                <p:cNvSpPr>
                  <a:spLocks/>
                </p:cNvSpPr>
                <p:nvPr/>
              </p:nvSpPr>
              <p:spPr bwMode="auto">
                <a:xfrm>
                  <a:off x="5522" y="1012"/>
                  <a:ext cx="65" cy="65"/>
                </a:xfrm>
                <a:custGeom>
                  <a:avLst/>
                  <a:gdLst>
                    <a:gd name="T0" fmla="*/ 0 w 65"/>
                    <a:gd name="T1" fmla="*/ 31 h 65"/>
                    <a:gd name="T2" fmla="*/ 0 w 65"/>
                    <a:gd name="T3" fmla="*/ 31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1 w 65"/>
                    <a:gd name="T25" fmla="*/ 6 h 65"/>
                    <a:gd name="T26" fmla="*/ 55 w 65"/>
                    <a:gd name="T27" fmla="*/ 10 h 65"/>
                    <a:gd name="T28" fmla="*/ 59 w 65"/>
                    <a:gd name="T29" fmla="*/ 14 h 65"/>
                    <a:gd name="T30" fmla="*/ 63 w 65"/>
                    <a:gd name="T31" fmla="*/ 20 h 65"/>
                    <a:gd name="T32" fmla="*/ 63 w 65"/>
                    <a:gd name="T33" fmla="*/ 25 h 65"/>
                    <a:gd name="T34" fmla="*/ 65 w 65"/>
                    <a:gd name="T35" fmla="*/ 31 h 65"/>
                    <a:gd name="T36" fmla="*/ 63 w 65"/>
                    <a:gd name="T37" fmla="*/ 37 h 65"/>
                    <a:gd name="T38" fmla="*/ 63 w 65"/>
                    <a:gd name="T39" fmla="*/ 45 h 65"/>
                    <a:gd name="T40" fmla="*/ 59 w 65"/>
                    <a:gd name="T41" fmla="*/ 49 h 65"/>
                    <a:gd name="T42" fmla="*/ 55 w 65"/>
                    <a:gd name="T43" fmla="*/ 55 h 65"/>
                    <a:gd name="T44" fmla="*/ 51 w 65"/>
                    <a:gd name="T45" fmla="*/ 59 h 65"/>
                    <a:gd name="T46" fmla="*/ 46 w 65"/>
                    <a:gd name="T47" fmla="*/ 63 h 65"/>
                    <a:gd name="T48" fmla="*/ 40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5 h 65"/>
                    <a:gd name="T64" fmla="*/ 0 w 65"/>
                    <a:gd name="T65" fmla="*/ 37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20"/>
                      </a:lnTo>
                      <a:lnTo>
                        <a:pt x="6" y="14"/>
                      </a:lnTo>
                      <a:lnTo>
                        <a:pt x="10" y="10"/>
                      </a:lnTo>
                      <a:lnTo>
                        <a:pt x="14" y="6"/>
                      </a:lnTo>
                      <a:lnTo>
                        <a:pt x="20" y="2"/>
                      </a:lnTo>
                      <a:lnTo>
                        <a:pt x="26" y="0"/>
                      </a:lnTo>
                      <a:lnTo>
                        <a:pt x="32" y="0"/>
                      </a:lnTo>
                      <a:lnTo>
                        <a:pt x="40" y="0"/>
                      </a:lnTo>
                      <a:lnTo>
                        <a:pt x="46" y="2"/>
                      </a:lnTo>
                      <a:lnTo>
                        <a:pt x="51" y="6"/>
                      </a:lnTo>
                      <a:lnTo>
                        <a:pt x="55" y="10"/>
                      </a:lnTo>
                      <a:lnTo>
                        <a:pt x="59" y="14"/>
                      </a:lnTo>
                      <a:lnTo>
                        <a:pt x="63" y="20"/>
                      </a:lnTo>
                      <a:lnTo>
                        <a:pt x="63" y="25"/>
                      </a:lnTo>
                      <a:lnTo>
                        <a:pt x="65" y="31"/>
                      </a:lnTo>
                      <a:lnTo>
                        <a:pt x="63" y="37"/>
                      </a:lnTo>
                      <a:lnTo>
                        <a:pt x="63" y="45"/>
                      </a:lnTo>
                      <a:lnTo>
                        <a:pt x="59" y="49"/>
                      </a:lnTo>
                      <a:lnTo>
                        <a:pt x="55" y="55"/>
                      </a:lnTo>
                      <a:lnTo>
                        <a:pt x="51" y="59"/>
                      </a:lnTo>
                      <a:lnTo>
                        <a:pt x="46" y="63"/>
                      </a:lnTo>
                      <a:lnTo>
                        <a:pt x="40" y="63"/>
                      </a:lnTo>
                      <a:lnTo>
                        <a:pt x="32" y="65"/>
                      </a:lnTo>
                      <a:lnTo>
                        <a:pt x="26" y="63"/>
                      </a:lnTo>
                      <a:lnTo>
                        <a:pt x="20" y="63"/>
                      </a:lnTo>
                      <a:lnTo>
                        <a:pt x="14" y="59"/>
                      </a:lnTo>
                      <a:lnTo>
                        <a:pt x="10" y="55"/>
                      </a:lnTo>
                      <a:lnTo>
                        <a:pt x="6" y="49"/>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5" name="Freeform 288"/>
                <p:cNvSpPr>
                  <a:spLocks/>
                </p:cNvSpPr>
                <p:nvPr/>
              </p:nvSpPr>
              <p:spPr bwMode="auto">
                <a:xfrm>
                  <a:off x="5182" y="886"/>
                  <a:ext cx="63" cy="65"/>
                </a:xfrm>
                <a:custGeom>
                  <a:avLst/>
                  <a:gdLst>
                    <a:gd name="T0" fmla="*/ 0 w 63"/>
                    <a:gd name="T1" fmla="*/ 31 h 65"/>
                    <a:gd name="T2" fmla="*/ 0 w 63"/>
                    <a:gd name="T3" fmla="*/ 25 h 65"/>
                    <a:gd name="T4" fmla="*/ 2 w 63"/>
                    <a:gd name="T5" fmla="*/ 20 h 65"/>
                    <a:gd name="T6" fmla="*/ 6 w 63"/>
                    <a:gd name="T7" fmla="*/ 14 h 65"/>
                    <a:gd name="T8" fmla="*/ 10 w 63"/>
                    <a:gd name="T9" fmla="*/ 10 h 65"/>
                    <a:gd name="T10" fmla="*/ 13 w 63"/>
                    <a:gd name="T11" fmla="*/ 6 h 65"/>
                    <a:gd name="T12" fmla="*/ 19 w 63"/>
                    <a:gd name="T13" fmla="*/ 2 h 65"/>
                    <a:gd name="T14" fmla="*/ 25 w 63"/>
                    <a:gd name="T15" fmla="*/ 0 h 65"/>
                    <a:gd name="T16" fmla="*/ 31 w 63"/>
                    <a:gd name="T17" fmla="*/ 0 h 65"/>
                    <a:gd name="T18" fmla="*/ 39 w 63"/>
                    <a:gd name="T19" fmla="*/ 0 h 65"/>
                    <a:gd name="T20" fmla="*/ 43 w 63"/>
                    <a:gd name="T21" fmla="*/ 2 h 65"/>
                    <a:gd name="T22" fmla="*/ 49 w 63"/>
                    <a:gd name="T23" fmla="*/ 6 h 65"/>
                    <a:gd name="T24" fmla="*/ 55 w 63"/>
                    <a:gd name="T25" fmla="*/ 10 h 65"/>
                    <a:gd name="T26" fmla="*/ 59 w 63"/>
                    <a:gd name="T27" fmla="*/ 14 h 65"/>
                    <a:gd name="T28" fmla="*/ 61 w 63"/>
                    <a:gd name="T29" fmla="*/ 20 h 65"/>
                    <a:gd name="T30" fmla="*/ 63 w 63"/>
                    <a:gd name="T31" fmla="*/ 25 h 65"/>
                    <a:gd name="T32" fmla="*/ 63 w 63"/>
                    <a:gd name="T33" fmla="*/ 31 h 65"/>
                    <a:gd name="T34" fmla="*/ 63 w 63"/>
                    <a:gd name="T35" fmla="*/ 37 h 65"/>
                    <a:gd name="T36" fmla="*/ 61 w 63"/>
                    <a:gd name="T37" fmla="*/ 45 h 65"/>
                    <a:gd name="T38" fmla="*/ 59 w 63"/>
                    <a:gd name="T39" fmla="*/ 51 h 65"/>
                    <a:gd name="T40" fmla="*/ 55 w 63"/>
                    <a:gd name="T41" fmla="*/ 55 h 65"/>
                    <a:gd name="T42" fmla="*/ 49 w 63"/>
                    <a:gd name="T43" fmla="*/ 59 h 65"/>
                    <a:gd name="T44" fmla="*/ 43 w 63"/>
                    <a:gd name="T45" fmla="*/ 63 h 65"/>
                    <a:gd name="T46" fmla="*/ 39 w 63"/>
                    <a:gd name="T47" fmla="*/ 63 h 65"/>
                    <a:gd name="T48" fmla="*/ 31 w 63"/>
                    <a:gd name="T49" fmla="*/ 65 h 65"/>
                    <a:gd name="T50" fmla="*/ 25 w 63"/>
                    <a:gd name="T51" fmla="*/ 63 h 65"/>
                    <a:gd name="T52" fmla="*/ 19 w 63"/>
                    <a:gd name="T53" fmla="*/ 63 h 65"/>
                    <a:gd name="T54" fmla="*/ 13 w 63"/>
                    <a:gd name="T55" fmla="*/ 59 h 65"/>
                    <a:gd name="T56" fmla="*/ 10 w 63"/>
                    <a:gd name="T57" fmla="*/ 55 h 65"/>
                    <a:gd name="T58" fmla="*/ 6 w 63"/>
                    <a:gd name="T59" fmla="*/ 51 h 65"/>
                    <a:gd name="T60" fmla="*/ 2 w 63"/>
                    <a:gd name="T61" fmla="*/ 45 h 65"/>
                    <a:gd name="T62" fmla="*/ 0 w 63"/>
                    <a:gd name="T63" fmla="*/ 37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20"/>
                      </a:lnTo>
                      <a:lnTo>
                        <a:pt x="6" y="14"/>
                      </a:lnTo>
                      <a:lnTo>
                        <a:pt x="10"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lnTo>
                        <a:pt x="63" y="37"/>
                      </a:lnTo>
                      <a:lnTo>
                        <a:pt x="61" y="45"/>
                      </a:lnTo>
                      <a:lnTo>
                        <a:pt x="59" y="51"/>
                      </a:lnTo>
                      <a:lnTo>
                        <a:pt x="55" y="55"/>
                      </a:lnTo>
                      <a:lnTo>
                        <a:pt x="49" y="59"/>
                      </a:lnTo>
                      <a:lnTo>
                        <a:pt x="43" y="63"/>
                      </a:lnTo>
                      <a:lnTo>
                        <a:pt x="39" y="63"/>
                      </a:lnTo>
                      <a:lnTo>
                        <a:pt x="31" y="65"/>
                      </a:lnTo>
                      <a:lnTo>
                        <a:pt x="25" y="63"/>
                      </a:lnTo>
                      <a:lnTo>
                        <a:pt x="19" y="63"/>
                      </a:lnTo>
                      <a:lnTo>
                        <a:pt x="13" y="59"/>
                      </a:lnTo>
                      <a:lnTo>
                        <a:pt x="10" y="55"/>
                      </a:lnTo>
                      <a:lnTo>
                        <a:pt x="6" y="51"/>
                      </a:lnTo>
                      <a:lnTo>
                        <a:pt x="2" y="45"/>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6" name="Freeform 289"/>
                <p:cNvSpPr>
                  <a:spLocks/>
                </p:cNvSpPr>
                <p:nvPr/>
              </p:nvSpPr>
              <p:spPr bwMode="auto">
                <a:xfrm>
                  <a:off x="5182" y="886"/>
                  <a:ext cx="63" cy="65"/>
                </a:xfrm>
                <a:custGeom>
                  <a:avLst/>
                  <a:gdLst>
                    <a:gd name="T0" fmla="*/ 0 w 63"/>
                    <a:gd name="T1" fmla="*/ 31 h 65"/>
                    <a:gd name="T2" fmla="*/ 0 w 63"/>
                    <a:gd name="T3" fmla="*/ 31 h 65"/>
                    <a:gd name="T4" fmla="*/ 0 w 63"/>
                    <a:gd name="T5" fmla="*/ 25 h 65"/>
                    <a:gd name="T6" fmla="*/ 2 w 63"/>
                    <a:gd name="T7" fmla="*/ 20 h 65"/>
                    <a:gd name="T8" fmla="*/ 6 w 63"/>
                    <a:gd name="T9" fmla="*/ 14 h 65"/>
                    <a:gd name="T10" fmla="*/ 10 w 63"/>
                    <a:gd name="T11" fmla="*/ 10 h 65"/>
                    <a:gd name="T12" fmla="*/ 13 w 63"/>
                    <a:gd name="T13" fmla="*/ 6 h 65"/>
                    <a:gd name="T14" fmla="*/ 19 w 63"/>
                    <a:gd name="T15" fmla="*/ 2 h 65"/>
                    <a:gd name="T16" fmla="*/ 25 w 63"/>
                    <a:gd name="T17" fmla="*/ 0 h 65"/>
                    <a:gd name="T18" fmla="*/ 31 w 63"/>
                    <a:gd name="T19" fmla="*/ 0 h 65"/>
                    <a:gd name="T20" fmla="*/ 39 w 63"/>
                    <a:gd name="T21" fmla="*/ 0 h 65"/>
                    <a:gd name="T22" fmla="*/ 43 w 63"/>
                    <a:gd name="T23" fmla="*/ 2 h 65"/>
                    <a:gd name="T24" fmla="*/ 49 w 63"/>
                    <a:gd name="T25" fmla="*/ 6 h 65"/>
                    <a:gd name="T26" fmla="*/ 55 w 63"/>
                    <a:gd name="T27" fmla="*/ 10 h 65"/>
                    <a:gd name="T28" fmla="*/ 59 w 63"/>
                    <a:gd name="T29" fmla="*/ 14 h 65"/>
                    <a:gd name="T30" fmla="*/ 61 w 63"/>
                    <a:gd name="T31" fmla="*/ 20 h 65"/>
                    <a:gd name="T32" fmla="*/ 63 w 63"/>
                    <a:gd name="T33" fmla="*/ 25 h 65"/>
                    <a:gd name="T34" fmla="*/ 63 w 63"/>
                    <a:gd name="T35" fmla="*/ 31 h 65"/>
                    <a:gd name="T36" fmla="*/ 63 w 63"/>
                    <a:gd name="T37" fmla="*/ 37 h 65"/>
                    <a:gd name="T38" fmla="*/ 61 w 63"/>
                    <a:gd name="T39" fmla="*/ 45 h 65"/>
                    <a:gd name="T40" fmla="*/ 59 w 63"/>
                    <a:gd name="T41" fmla="*/ 51 h 65"/>
                    <a:gd name="T42" fmla="*/ 55 w 63"/>
                    <a:gd name="T43" fmla="*/ 55 h 65"/>
                    <a:gd name="T44" fmla="*/ 49 w 63"/>
                    <a:gd name="T45" fmla="*/ 59 h 65"/>
                    <a:gd name="T46" fmla="*/ 43 w 63"/>
                    <a:gd name="T47" fmla="*/ 63 h 65"/>
                    <a:gd name="T48" fmla="*/ 39 w 63"/>
                    <a:gd name="T49" fmla="*/ 63 h 65"/>
                    <a:gd name="T50" fmla="*/ 31 w 63"/>
                    <a:gd name="T51" fmla="*/ 65 h 65"/>
                    <a:gd name="T52" fmla="*/ 25 w 63"/>
                    <a:gd name="T53" fmla="*/ 63 h 65"/>
                    <a:gd name="T54" fmla="*/ 19 w 63"/>
                    <a:gd name="T55" fmla="*/ 63 h 65"/>
                    <a:gd name="T56" fmla="*/ 13 w 63"/>
                    <a:gd name="T57" fmla="*/ 59 h 65"/>
                    <a:gd name="T58" fmla="*/ 10 w 63"/>
                    <a:gd name="T59" fmla="*/ 55 h 65"/>
                    <a:gd name="T60" fmla="*/ 6 w 63"/>
                    <a:gd name="T61" fmla="*/ 51 h 65"/>
                    <a:gd name="T62" fmla="*/ 2 w 63"/>
                    <a:gd name="T63" fmla="*/ 45 h 65"/>
                    <a:gd name="T64" fmla="*/ 0 w 63"/>
                    <a:gd name="T65" fmla="*/ 37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20"/>
                      </a:lnTo>
                      <a:lnTo>
                        <a:pt x="6" y="14"/>
                      </a:lnTo>
                      <a:lnTo>
                        <a:pt x="10"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lnTo>
                        <a:pt x="63" y="37"/>
                      </a:lnTo>
                      <a:lnTo>
                        <a:pt x="61" y="45"/>
                      </a:lnTo>
                      <a:lnTo>
                        <a:pt x="59" y="51"/>
                      </a:lnTo>
                      <a:lnTo>
                        <a:pt x="55" y="55"/>
                      </a:lnTo>
                      <a:lnTo>
                        <a:pt x="49" y="59"/>
                      </a:lnTo>
                      <a:lnTo>
                        <a:pt x="43" y="63"/>
                      </a:lnTo>
                      <a:lnTo>
                        <a:pt x="39" y="63"/>
                      </a:lnTo>
                      <a:lnTo>
                        <a:pt x="31" y="65"/>
                      </a:lnTo>
                      <a:lnTo>
                        <a:pt x="25" y="63"/>
                      </a:lnTo>
                      <a:lnTo>
                        <a:pt x="19" y="63"/>
                      </a:lnTo>
                      <a:lnTo>
                        <a:pt x="13" y="59"/>
                      </a:lnTo>
                      <a:lnTo>
                        <a:pt x="10" y="55"/>
                      </a:lnTo>
                      <a:lnTo>
                        <a:pt x="6" y="51"/>
                      </a:lnTo>
                      <a:lnTo>
                        <a:pt x="2" y="45"/>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7" name="Freeform 290"/>
                <p:cNvSpPr>
                  <a:spLocks/>
                </p:cNvSpPr>
                <p:nvPr/>
              </p:nvSpPr>
              <p:spPr bwMode="auto">
                <a:xfrm>
                  <a:off x="5483" y="937"/>
                  <a:ext cx="65" cy="65"/>
                </a:xfrm>
                <a:custGeom>
                  <a:avLst/>
                  <a:gdLst>
                    <a:gd name="T0" fmla="*/ 0 w 65"/>
                    <a:gd name="T1" fmla="*/ 32 h 65"/>
                    <a:gd name="T2" fmla="*/ 2 w 65"/>
                    <a:gd name="T3" fmla="*/ 26 h 65"/>
                    <a:gd name="T4" fmla="*/ 4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3 w 65"/>
                    <a:gd name="T17" fmla="*/ 0 h 65"/>
                    <a:gd name="T18" fmla="*/ 39 w 65"/>
                    <a:gd name="T19" fmla="*/ 2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2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3 h 65"/>
                    <a:gd name="T48" fmla="*/ 33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10" y="10"/>
                      </a:lnTo>
                      <a:lnTo>
                        <a:pt x="14" y="6"/>
                      </a:lnTo>
                      <a:lnTo>
                        <a:pt x="20" y="2"/>
                      </a:lnTo>
                      <a:lnTo>
                        <a:pt x="26" y="2"/>
                      </a:lnTo>
                      <a:lnTo>
                        <a:pt x="33" y="0"/>
                      </a:lnTo>
                      <a:lnTo>
                        <a:pt x="39" y="2"/>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3"/>
                      </a:lnTo>
                      <a:lnTo>
                        <a:pt x="39" y="63"/>
                      </a:lnTo>
                      <a:lnTo>
                        <a:pt x="33" y="65"/>
                      </a:lnTo>
                      <a:lnTo>
                        <a:pt x="26" y="63"/>
                      </a:lnTo>
                      <a:lnTo>
                        <a:pt x="20" y="63"/>
                      </a:lnTo>
                      <a:lnTo>
                        <a:pt x="14" y="59"/>
                      </a:lnTo>
                      <a:lnTo>
                        <a:pt x="10" y="55"/>
                      </a:lnTo>
                      <a:lnTo>
                        <a:pt x="6" y="51"/>
                      </a:lnTo>
                      <a:lnTo>
                        <a:pt x="4" y="45"/>
                      </a:lnTo>
                      <a:lnTo>
                        <a:pt x="2" y="39"/>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48" name="Freeform 291"/>
                <p:cNvSpPr>
                  <a:spLocks/>
                </p:cNvSpPr>
                <p:nvPr/>
              </p:nvSpPr>
              <p:spPr bwMode="auto">
                <a:xfrm>
                  <a:off x="5483" y="937"/>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3 w 65"/>
                    <a:gd name="T19" fmla="*/ 0 h 65"/>
                    <a:gd name="T20" fmla="*/ 39 w 65"/>
                    <a:gd name="T21" fmla="*/ 2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2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3 h 65"/>
                    <a:gd name="T50" fmla="*/ 33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10" y="10"/>
                      </a:lnTo>
                      <a:lnTo>
                        <a:pt x="14" y="6"/>
                      </a:lnTo>
                      <a:lnTo>
                        <a:pt x="20" y="2"/>
                      </a:lnTo>
                      <a:lnTo>
                        <a:pt x="26" y="2"/>
                      </a:lnTo>
                      <a:lnTo>
                        <a:pt x="33" y="0"/>
                      </a:lnTo>
                      <a:lnTo>
                        <a:pt x="39" y="2"/>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3"/>
                      </a:lnTo>
                      <a:lnTo>
                        <a:pt x="39" y="63"/>
                      </a:lnTo>
                      <a:lnTo>
                        <a:pt x="33" y="65"/>
                      </a:lnTo>
                      <a:lnTo>
                        <a:pt x="26" y="63"/>
                      </a:lnTo>
                      <a:lnTo>
                        <a:pt x="20" y="63"/>
                      </a:lnTo>
                      <a:lnTo>
                        <a:pt x="14" y="59"/>
                      </a:lnTo>
                      <a:lnTo>
                        <a:pt x="10" y="55"/>
                      </a:lnTo>
                      <a:lnTo>
                        <a:pt x="6" y="51"/>
                      </a:lnTo>
                      <a:lnTo>
                        <a:pt x="4" y="45"/>
                      </a:lnTo>
                      <a:lnTo>
                        <a:pt x="2" y="39"/>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49" name="Freeform 292"/>
                <p:cNvSpPr>
                  <a:spLocks/>
                </p:cNvSpPr>
                <p:nvPr/>
              </p:nvSpPr>
              <p:spPr bwMode="auto">
                <a:xfrm>
                  <a:off x="5589" y="973"/>
                  <a:ext cx="65" cy="63"/>
                </a:xfrm>
                <a:custGeom>
                  <a:avLst/>
                  <a:gdLst>
                    <a:gd name="T0" fmla="*/ 0 w 65"/>
                    <a:gd name="T1" fmla="*/ 31 h 63"/>
                    <a:gd name="T2" fmla="*/ 2 w 65"/>
                    <a:gd name="T3" fmla="*/ 25 h 63"/>
                    <a:gd name="T4" fmla="*/ 4 w 65"/>
                    <a:gd name="T5" fmla="*/ 19 h 63"/>
                    <a:gd name="T6" fmla="*/ 6 w 65"/>
                    <a:gd name="T7" fmla="*/ 13 h 63"/>
                    <a:gd name="T8" fmla="*/ 10 w 65"/>
                    <a:gd name="T9" fmla="*/ 9 h 63"/>
                    <a:gd name="T10" fmla="*/ 16 w 65"/>
                    <a:gd name="T11" fmla="*/ 5 h 63"/>
                    <a:gd name="T12" fmla="*/ 20 w 65"/>
                    <a:gd name="T13" fmla="*/ 1 h 63"/>
                    <a:gd name="T14" fmla="*/ 28 w 65"/>
                    <a:gd name="T15" fmla="*/ 0 h 63"/>
                    <a:gd name="T16" fmla="*/ 34 w 65"/>
                    <a:gd name="T17" fmla="*/ 0 h 63"/>
                    <a:gd name="T18" fmla="*/ 40 w 65"/>
                    <a:gd name="T19" fmla="*/ 0 h 63"/>
                    <a:gd name="T20" fmla="*/ 46 w 65"/>
                    <a:gd name="T21" fmla="*/ 1 h 63"/>
                    <a:gd name="T22" fmla="*/ 51 w 65"/>
                    <a:gd name="T23" fmla="*/ 5 h 63"/>
                    <a:gd name="T24" fmla="*/ 55 w 65"/>
                    <a:gd name="T25" fmla="*/ 9 h 63"/>
                    <a:gd name="T26" fmla="*/ 59 w 65"/>
                    <a:gd name="T27" fmla="*/ 13 h 63"/>
                    <a:gd name="T28" fmla="*/ 63 w 65"/>
                    <a:gd name="T29" fmla="*/ 19 h 63"/>
                    <a:gd name="T30" fmla="*/ 65 w 65"/>
                    <a:gd name="T31" fmla="*/ 25 h 63"/>
                    <a:gd name="T32" fmla="*/ 65 w 65"/>
                    <a:gd name="T33" fmla="*/ 31 h 63"/>
                    <a:gd name="T34" fmla="*/ 65 w 65"/>
                    <a:gd name="T35" fmla="*/ 37 h 63"/>
                    <a:gd name="T36" fmla="*/ 63 w 65"/>
                    <a:gd name="T37" fmla="*/ 45 h 63"/>
                    <a:gd name="T38" fmla="*/ 59 w 65"/>
                    <a:gd name="T39" fmla="*/ 49 h 63"/>
                    <a:gd name="T40" fmla="*/ 55 w 65"/>
                    <a:gd name="T41" fmla="*/ 55 h 63"/>
                    <a:gd name="T42" fmla="*/ 51 w 65"/>
                    <a:gd name="T43" fmla="*/ 59 h 63"/>
                    <a:gd name="T44" fmla="*/ 46 w 65"/>
                    <a:gd name="T45" fmla="*/ 61 h 63"/>
                    <a:gd name="T46" fmla="*/ 40 w 65"/>
                    <a:gd name="T47" fmla="*/ 63 h 63"/>
                    <a:gd name="T48" fmla="*/ 34 w 65"/>
                    <a:gd name="T49" fmla="*/ 63 h 63"/>
                    <a:gd name="T50" fmla="*/ 28 w 65"/>
                    <a:gd name="T51" fmla="*/ 63 h 63"/>
                    <a:gd name="T52" fmla="*/ 20 w 65"/>
                    <a:gd name="T53" fmla="*/ 61 h 63"/>
                    <a:gd name="T54" fmla="*/ 16 w 65"/>
                    <a:gd name="T55" fmla="*/ 59 h 63"/>
                    <a:gd name="T56" fmla="*/ 10 w 65"/>
                    <a:gd name="T57" fmla="*/ 55 h 63"/>
                    <a:gd name="T58" fmla="*/ 6 w 65"/>
                    <a:gd name="T59" fmla="*/ 49 h 63"/>
                    <a:gd name="T60" fmla="*/ 4 w 65"/>
                    <a:gd name="T61" fmla="*/ 45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3"/>
                      </a:lnTo>
                      <a:lnTo>
                        <a:pt x="10" y="9"/>
                      </a:lnTo>
                      <a:lnTo>
                        <a:pt x="16" y="5"/>
                      </a:lnTo>
                      <a:lnTo>
                        <a:pt x="20" y="1"/>
                      </a:lnTo>
                      <a:lnTo>
                        <a:pt x="28" y="0"/>
                      </a:lnTo>
                      <a:lnTo>
                        <a:pt x="34" y="0"/>
                      </a:lnTo>
                      <a:lnTo>
                        <a:pt x="40" y="0"/>
                      </a:lnTo>
                      <a:lnTo>
                        <a:pt x="46" y="1"/>
                      </a:lnTo>
                      <a:lnTo>
                        <a:pt x="51" y="5"/>
                      </a:lnTo>
                      <a:lnTo>
                        <a:pt x="55" y="9"/>
                      </a:lnTo>
                      <a:lnTo>
                        <a:pt x="59" y="13"/>
                      </a:lnTo>
                      <a:lnTo>
                        <a:pt x="63" y="19"/>
                      </a:lnTo>
                      <a:lnTo>
                        <a:pt x="65" y="25"/>
                      </a:lnTo>
                      <a:lnTo>
                        <a:pt x="65" y="31"/>
                      </a:lnTo>
                      <a:lnTo>
                        <a:pt x="65" y="37"/>
                      </a:lnTo>
                      <a:lnTo>
                        <a:pt x="63" y="45"/>
                      </a:lnTo>
                      <a:lnTo>
                        <a:pt x="59" y="49"/>
                      </a:lnTo>
                      <a:lnTo>
                        <a:pt x="55" y="55"/>
                      </a:lnTo>
                      <a:lnTo>
                        <a:pt x="51" y="59"/>
                      </a:lnTo>
                      <a:lnTo>
                        <a:pt x="46" y="61"/>
                      </a:lnTo>
                      <a:lnTo>
                        <a:pt x="40" y="63"/>
                      </a:lnTo>
                      <a:lnTo>
                        <a:pt x="34" y="63"/>
                      </a:lnTo>
                      <a:lnTo>
                        <a:pt x="28" y="63"/>
                      </a:lnTo>
                      <a:lnTo>
                        <a:pt x="20" y="61"/>
                      </a:lnTo>
                      <a:lnTo>
                        <a:pt x="16" y="59"/>
                      </a:lnTo>
                      <a:lnTo>
                        <a:pt x="10" y="55"/>
                      </a:lnTo>
                      <a:lnTo>
                        <a:pt x="6" y="49"/>
                      </a:lnTo>
                      <a:lnTo>
                        <a:pt x="4" y="45"/>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0" name="Freeform 293"/>
                <p:cNvSpPr>
                  <a:spLocks/>
                </p:cNvSpPr>
                <p:nvPr/>
              </p:nvSpPr>
              <p:spPr bwMode="auto">
                <a:xfrm>
                  <a:off x="5589" y="973"/>
                  <a:ext cx="65" cy="63"/>
                </a:xfrm>
                <a:custGeom>
                  <a:avLst/>
                  <a:gdLst>
                    <a:gd name="T0" fmla="*/ 0 w 65"/>
                    <a:gd name="T1" fmla="*/ 31 h 63"/>
                    <a:gd name="T2" fmla="*/ 0 w 65"/>
                    <a:gd name="T3" fmla="*/ 31 h 63"/>
                    <a:gd name="T4" fmla="*/ 2 w 65"/>
                    <a:gd name="T5" fmla="*/ 25 h 63"/>
                    <a:gd name="T6" fmla="*/ 4 w 65"/>
                    <a:gd name="T7" fmla="*/ 19 h 63"/>
                    <a:gd name="T8" fmla="*/ 6 w 65"/>
                    <a:gd name="T9" fmla="*/ 13 h 63"/>
                    <a:gd name="T10" fmla="*/ 10 w 65"/>
                    <a:gd name="T11" fmla="*/ 9 h 63"/>
                    <a:gd name="T12" fmla="*/ 16 w 65"/>
                    <a:gd name="T13" fmla="*/ 5 h 63"/>
                    <a:gd name="T14" fmla="*/ 20 w 65"/>
                    <a:gd name="T15" fmla="*/ 1 h 63"/>
                    <a:gd name="T16" fmla="*/ 28 w 65"/>
                    <a:gd name="T17" fmla="*/ 0 h 63"/>
                    <a:gd name="T18" fmla="*/ 34 w 65"/>
                    <a:gd name="T19" fmla="*/ 0 h 63"/>
                    <a:gd name="T20" fmla="*/ 40 w 65"/>
                    <a:gd name="T21" fmla="*/ 0 h 63"/>
                    <a:gd name="T22" fmla="*/ 46 w 65"/>
                    <a:gd name="T23" fmla="*/ 1 h 63"/>
                    <a:gd name="T24" fmla="*/ 51 w 65"/>
                    <a:gd name="T25" fmla="*/ 5 h 63"/>
                    <a:gd name="T26" fmla="*/ 55 w 65"/>
                    <a:gd name="T27" fmla="*/ 9 h 63"/>
                    <a:gd name="T28" fmla="*/ 59 w 65"/>
                    <a:gd name="T29" fmla="*/ 13 h 63"/>
                    <a:gd name="T30" fmla="*/ 63 w 65"/>
                    <a:gd name="T31" fmla="*/ 19 h 63"/>
                    <a:gd name="T32" fmla="*/ 65 w 65"/>
                    <a:gd name="T33" fmla="*/ 25 h 63"/>
                    <a:gd name="T34" fmla="*/ 65 w 65"/>
                    <a:gd name="T35" fmla="*/ 31 h 63"/>
                    <a:gd name="T36" fmla="*/ 65 w 65"/>
                    <a:gd name="T37" fmla="*/ 37 h 63"/>
                    <a:gd name="T38" fmla="*/ 63 w 65"/>
                    <a:gd name="T39" fmla="*/ 45 h 63"/>
                    <a:gd name="T40" fmla="*/ 59 w 65"/>
                    <a:gd name="T41" fmla="*/ 49 h 63"/>
                    <a:gd name="T42" fmla="*/ 55 w 65"/>
                    <a:gd name="T43" fmla="*/ 55 h 63"/>
                    <a:gd name="T44" fmla="*/ 51 w 65"/>
                    <a:gd name="T45" fmla="*/ 59 h 63"/>
                    <a:gd name="T46" fmla="*/ 46 w 65"/>
                    <a:gd name="T47" fmla="*/ 61 h 63"/>
                    <a:gd name="T48" fmla="*/ 40 w 65"/>
                    <a:gd name="T49" fmla="*/ 63 h 63"/>
                    <a:gd name="T50" fmla="*/ 34 w 65"/>
                    <a:gd name="T51" fmla="*/ 63 h 63"/>
                    <a:gd name="T52" fmla="*/ 28 w 65"/>
                    <a:gd name="T53" fmla="*/ 63 h 63"/>
                    <a:gd name="T54" fmla="*/ 20 w 65"/>
                    <a:gd name="T55" fmla="*/ 61 h 63"/>
                    <a:gd name="T56" fmla="*/ 16 w 65"/>
                    <a:gd name="T57" fmla="*/ 59 h 63"/>
                    <a:gd name="T58" fmla="*/ 10 w 65"/>
                    <a:gd name="T59" fmla="*/ 55 h 63"/>
                    <a:gd name="T60" fmla="*/ 6 w 65"/>
                    <a:gd name="T61" fmla="*/ 49 h 63"/>
                    <a:gd name="T62" fmla="*/ 4 w 65"/>
                    <a:gd name="T63" fmla="*/ 45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3"/>
                      </a:lnTo>
                      <a:lnTo>
                        <a:pt x="10" y="9"/>
                      </a:lnTo>
                      <a:lnTo>
                        <a:pt x="16" y="5"/>
                      </a:lnTo>
                      <a:lnTo>
                        <a:pt x="20" y="1"/>
                      </a:lnTo>
                      <a:lnTo>
                        <a:pt x="28" y="0"/>
                      </a:lnTo>
                      <a:lnTo>
                        <a:pt x="34" y="0"/>
                      </a:lnTo>
                      <a:lnTo>
                        <a:pt x="40" y="0"/>
                      </a:lnTo>
                      <a:lnTo>
                        <a:pt x="46" y="1"/>
                      </a:lnTo>
                      <a:lnTo>
                        <a:pt x="51" y="5"/>
                      </a:lnTo>
                      <a:lnTo>
                        <a:pt x="55" y="9"/>
                      </a:lnTo>
                      <a:lnTo>
                        <a:pt x="59" y="13"/>
                      </a:lnTo>
                      <a:lnTo>
                        <a:pt x="63" y="19"/>
                      </a:lnTo>
                      <a:lnTo>
                        <a:pt x="65" y="25"/>
                      </a:lnTo>
                      <a:lnTo>
                        <a:pt x="65" y="31"/>
                      </a:lnTo>
                      <a:lnTo>
                        <a:pt x="65" y="37"/>
                      </a:lnTo>
                      <a:lnTo>
                        <a:pt x="63" y="45"/>
                      </a:lnTo>
                      <a:lnTo>
                        <a:pt x="59" y="49"/>
                      </a:lnTo>
                      <a:lnTo>
                        <a:pt x="55" y="55"/>
                      </a:lnTo>
                      <a:lnTo>
                        <a:pt x="51" y="59"/>
                      </a:lnTo>
                      <a:lnTo>
                        <a:pt x="46" y="61"/>
                      </a:lnTo>
                      <a:lnTo>
                        <a:pt x="40" y="63"/>
                      </a:lnTo>
                      <a:lnTo>
                        <a:pt x="34" y="63"/>
                      </a:lnTo>
                      <a:lnTo>
                        <a:pt x="28" y="63"/>
                      </a:lnTo>
                      <a:lnTo>
                        <a:pt x="20" y="61"/>
                      </a:lnTo>
                      <a:lnTo>
                        <a:pt x="16" y="59"/>
                      </a:lnTo>
                      <a:lnTo>
                        <a:pt x="10" y="55"/>
                      </a:lnTo>
                      <a:lnTo>
                        <a:pt x="6" y="49"/>
                      </a:lnTo>
                      <a:lnTo>
                        <a:pt x="4" y="45"/>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1" name="Freeform 294"/>
                <p:cNvSpPr>
                  <a:spLocks/>
                </p:cNvSpPr>
                <p:nvPr/>
              </p:nvSpPr>
              <p:spPr bwMode="auto">
                <a:xfrm>
                  <a:off x="5367" y="886"/>
                  <a:ext cx="63" cy="63"/>
                </a:xfrm>
                <a:custGeom>
                  <a:avLst/>
                  <a:gdLst>
                    <a:gd name="T0" fmla="*/ 0 w 63"/>
                    <a:gd name="T1" fmla="*/ 31 h 63"/>
                    <a:gd name="T2" fmla="*/ 0 w 63"/>
                    <a:gd name="T3" fmla="*/ 25 h 63"/>
                    <a:gd name="T4" fmla="*/ 2 w 63"/>
                    <a:gd name="T5" fmla="*/ 20 h 63"/>
                    <a:gd name="T6" fmla="*/ 4 w 63"/>
                    <a:gd name="T7" fmla="*/ 14 h 63"/>
                    <a:gd name="T8" fmla="*/ 8 w 63"/>
                    <a:gd name="T9" fmla="*/ 8 h 63"/>
                    <a:gd name="T10" fmla="*/ 14 w 63"/>
                    <a:gd name="T11" fmla="*/ 6 h 63"/>
                    <a:gd name="T12" fmla="*/ 17 w 63"/>
                    <a:gd name="T13" fmla="*/ 2 h 63"/>
                    <a:gd name="T14" fmla="*/ 25 w 63"/>
                    <a:gd name="T15" fmla="*/ 0 h 63"/>
                    <a:gd name="T16" fmla="*/ 31 w 63"/>
                    <a:gd name="T17" fmla="*/ 0 h 63"/>
                    <a:gd name="T18" fmla="*/ 37 w 63"/>
                    <a:gd name="T19" fmla="*/ 0 h 63"/>
                    <a:gd name="T20" fmla="*/ 43 w 63"/>
                    <a:gd name="T21" fmla="*/ 2 h 63"/>
                    <a:gd name="T22" fmla="*/ 49 w 63"/>
                    <a:gd name="T23" fmla="*/ 6 h 63"/>
                    <a:gd name="T24" fmla="*/ 53 w 63"/>
                    <a:gd name="T25" fmla="*/ 8 h 63"/>
                    <a:gd name="T26" fmla="*/ 57 w 63"/>
                    <a:gd name="T27" fmla="*/ 14 h 63"/>
                    <a:gd name="T28" fmla="*/ 61 w 63"/>
                    <a:gd name="T29" fmla="*/ 20 h 63"/>
                    <a:gd name="T30" fmla="*/ 63 w 63"/>
                    <a:gd name="T31" fmla="*/ 25 h 63"/>
                    <a:gd name="T32" fmla="*/ 63 w 63"/>
                    <a:gd name="T33" fmla="*/ 31 h 63"/>
                    <a:gd name="T34" fmla="*/ 63 w 63"/>
                    <a:gd name="T35" fmla="*/ 37 h 63"/>
                    <a:gd name="T36" fmla="*/ 61 w 63"/>
                    <a:gd name="T37" fmla="*/ 43 h 63"/>
                    <a:gd name="T38" fmla="*/ 57 w 63"/>
                    <a:gd name="T39" fmla="*/ 49 h 63"/>
                    <a:gd name="T40" fmla="*/ 53 w 63"/>
                    <a:gd name="T41" fmla="*/ 55 h 63"/>
                    <a:gd name="T42" fmla="*/ 49 w 63"/>
                    <a:gd name="T43" fmla="*/ 57 h 63"/>
                    <a:gd name="T44" fmla="*/ 43 w 63"/>
                    <a:gd name="T45" fmla="*/ 61 h 63"/>
                    <a:gd name="T46" fmla="*/ 37 w 63"/>
                    <a:gd name="T47" fmla="*/ 63 h 63"/>
                    <a:gd name="T48" fmla="*/ 31 w 63"/>
                    <a:gd name="T49" fmla="*/ 63 h 63"/>
                    <a:gd name="T50" fmla="*/ 25 w 63"/>
                    <a:gd name="T51" fmla="*/ 63 h 63"/>
                    <a:gd name="T52" fmla="*/ 17 w 63"/>
                    <a:gd name="T53" fmla="*/ 61 h 63"/>
                    <a:gd name="T54" fmla="*/ 14 w 63"/>
                    <a:gd name="T55" fmla="*/ 57 h 63"/>
                    <a:gd name="T56" fmla="*/ 8 w 63"/>
                    <a:gd name="T57" fmla="*/ 55 h 63"/>
                    <a:gd name="T58" fmla="*/ 4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5"/>
                      </a:lnTo>
                      <a:lnTo>
                        <a:pt x="2" y="20"/>
                      </a:lnTo>
                      <a:lnTo>
                        <a:pt x="4" y="14"/>
                      </a:lnTo>
                      <a:lnTo>
                        <a:pt x="8" y="8"/>
                      </a:lnTo>
                      <a:lnTo>
                        <a:pt x="14" y="6"/>
                      </a:lnTo>
                      <a:lnTo>
                        <a:pt x="17" y="2"/>
                      </a:lnTo>
                      <a:lnTo>
                        <a:pt x="25" y="0"/>
                      </a:lnTo>
                      <a:lnTo>
                        <a:pt x="31" y="0"/>
                      </a:lnTo>
                      <a:lnTo>
                        <a:pt x="37" y="0"/>
                      </a:lnTo>
                      <a:lnTo>
                        <a:pt x="43" y="2"/>
                      </a:lnTo>
                      <a:lnTo>
                        <a:pt x="49" y="6"/>
                      </a:lnTo>
                      <a:lnTo>
                        <a:pt x="53" y="8"/>
                      </a:lnTo>
                      <a:lnTo>
                        <a:pt x="57" y="14"/>
                      </a:lnTo>
                      <a:lnTo>
                        <a:pt x="61" y="20"/>
                      </a:lnTo>
                      <a:lnTo>
                        <a:pt x="63" y="25"/>
                      </a:lnTo>
                      <a:lnTo>
                        <a:pt x="63" y="31"/>
                      </a:lnTo>
                      <a:lnTo>
                        <a:pt x="63" y="37"/>
                      </a:lnTo>
                      <a:lnTo>
                        <a:pt x="61" y="43"/>
                      </a:lnTo>
                      <a:lnTo>
                        <a:pt x="57" y="49"/>
                      </a:lnTo>
                      <a:lnTo>
                        <a:pt x="53" y="55"/>
                      </a:lnTo>
                      <a:lnTo>
                        <a:pt x="49" y="57"/>
                      </a:lnTo>
                      <a:lnTo>
                        <a:pt x="43" y="61"/>
                      </a:lnTo>
                      <a:lnTo>
                        <a:pt x="37" y="63"/>
                      </a:lnTo>
                      <a:lnTo>
                        <a:pt x="31" y="63"/>
                      </a:lnTo>
                      <a:lnTo>
                        <a:pt x="25" y="63"/>
                      </a:lnTo>
                      <a:lnTo>
                        <a:pt x="17" y="61"/>
                      </a:lnTo>
                      <a:lnTo>
                        <a:pt x="14" y="57"/>
                      </a:lnTo>
                      <a:lnTo>
                        <a:pt x="8" y="55"/>
                      </a:lnTo>
                      <a:lnTo>
                        <a:pt x="4"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2" name="Freeform 295"/>
                <p:cNvSpPr>
                  <a:spLocks/>
                </p:cNvSpPr>
                <p:nvPr/>
              </p:nvSpPr>
              <p:spPr bwMode="auto">
                <a:xfrm>
                  <a:off x="5367" y="886"/>
                  <a:ext cx="63" cy="63"/>
                </a:xfrm>
                <a:custGeom>
                  <a:avLst/>
                  <a:gdLst>
                    <a:gd name="T0" fmla="*/ 0 w 63"/>
                    <a:gd name="T1" fmla="*/ 31 h 63"/>
                    <a:gd name="T2" fmla="*/ 0 w 63"/>
                    <a:gd name="T3" fmla="*/ 31 h 63"/>
                    <a:gd name="T4" fmla="*/ 0 w 63"/>
                    <a:gd name="T5" fmla="*/ 25 h 63"/>
                    <a:gd name="T6" fmla="*/ 2 w 63"/>
                    <a:gd name="T7" fmla="*/ 20 h 63"/>
                    <a:gd name="T8" fmla="*/ 4 w 63"/>
                    <a:gd name="T9" fmla="*/ 14 h 63"/>
                    <a:gd name="T10" fmla="*/ 8 w 63"/>
                    <a:gd name="T11" fmla="*/ 8 h 63"/>
                    <a:gd name="T12" fmla="*/ 14 w 63"/>
                    <a:gd name="T13" fmla="*/ 6 h 63"/>
                    <a:gd name="T14" fmla="*/ 17 w 63"/>
                    <a:gd name="T15" fmla="*/ 2 h 63"/>
                    <a:gd name="T16" fmla="*/ 25 w 63"/>
                    <a:gd name="T17" fmla="*/ 0 h 63"/>
                    <a:gd name="T18" fmla="*/ 31 w 63"/>
                    <a:gd name="T19" fmla="*/ 0 h 63"/>
                    <a:gd name="T20" fmla="*/ 37 w 63"/>
                    <a:gd name="T21" fmla="*/ 0 h 63"/>
                    <a:gd name="T22" fmla="*/ 43 w 63"/>
                    <a:gd name="T23" fmla="*/ 2 h 63"/>
                    <a:gd name="T24" fmla="*/ 49 w 63"/>
                    <a:gd name="T25" fmla="*/ 6 h 63"/>
                    <a:gd name="T26" fmla="*/ 53 w 63"/>
                    <a:gd name="T27" fmla="*/ 8 h 63"/>
                    <a:gd name="T28" fmla="*/ 57 w 63"/>
                    <a:gd name="T29" fmla="*/ 14 h 63"/>
                    <a:gd name="T30" fmla="*/ 61 w 63"/>
                    <a:gd name="T31" fmla="*/ 20 h 63"/>
                    <a:gd name="T32" fmla="*/ 63 w 63"/>
                    <a:gd name="T33" fmla="*/ 25 h 63"/>
                    <a:gd name="T34" fmla="*/ 63 w 63"/>
                    <a:gd name="T35" fmla="*/ 31 h 63"/>
                    <a:gd name="T36" fmla="*/ 63 w 63"/>
                    <a:gd name="T37" fmla="*/ 37 h 63"/>
                    <a:gd name="T38" fmla="*/ 61 w 63"/>
                    <a:gd name="T39" fmla="*/ 43 h 63"/>
                    <a:gd name="T40" fmla="*/ 57 w 63"/>
                    <a:gd name="T41" fmla="*/ 49 h 63"/>
                    <a:gd name="T42" fmla="*/ 53 w 63"/>
                    <a:gd name="T43" fmla="*/ 55 h 63"/>
                    <a:gd name="T44" fmla="*/ 49 w 63"/>
                    <a:gd name="T45" fmla="*/ 57 h 63"/>
                    <a:gd name="T46" fmla="*/ 43 w 63"/>
                    <a:gd name="T47" fmla="*/ 61 h 63"/>
                    <a:gd name="T48" fmla="*/ 37 w 63"/>
                    <a:gd name="T49" fmla="*/ 63 h 63"/>
                    <a:gd name="T50" fmla="*/ 31 w 63"/>
                    <a:gd name="T51" fmla="*/ 63 h 63"/>
                    <a:gd name="T52" fmla="*/ 25 w 63"/>
                    <a:gd name="T53" fmla="*/ 63 h 63"/>
                    <a:gd name="T54" fmla="*/ 17 w 63"/>
                    <a:gd name="T55" fmla="*/ 61 h 63"/>
                    <a:gd name="T56" fmla="*/ 14 w 63"/>
                    <a:gd name="T57" fmla="*/ 57 h 63"/>
                    <a:gd name="T58" fmla="*/ 8 w 63"/>
                    <a:gd name="T59" fmla="*/ 55 h 63"/>
                    <a:gd name="T60" fmla="*/ 4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5"/>
                      </a:lnTo>
                      <a:lnTo>
                        <a:pt x="2" y="20"/>
                      </a:lnTo>
                      <a:lnTo>
                        <a:pt x="4" y="14"/>
                      </a:lnTo>
                      <a:lnTo>
                        <a:pt x="8" y="8"/>
                      </a:lnTo>
                      <a:lnTo>
                        <a:pt x="14" y="6"/>
                      </a:lnTo>
                      <a:lnTo>
                        <a:pt x="17" y="2"/>
                      </a:lnTo>
                      <a:lnTo>
                        <a:pt x="25" y="0"/>
                      </a:lnTo>
                      <a:lnTo>
                        <a:pt x="31" y="0"/>
                      </a:lnTo>
                      <a:lnTo>
                        <a:pt x="37" y="0"/>
                      </a:lnTo>
                      <a:lnTo>
                        <a:pt x="43" y="2"/>
                      </a:lnTo>
                      <a:lnTo>
                        <a:pt x="49" y="6"/>
                      </a:lnTo>
                      <a:lnTo>
                        <a:pt x="53" y="8"/>
                      </a:lnTo>
                      <a:lnTo>
                        <a:pt x="57" y="14"/>
                      </a:lnTo>
                      <a:lnTo>
                        <a:pt x="61" y="20"/>
                      </a:lnTo>
                      <a:lnTo>
                        <a:pt x="63" y="25"/>
                      </a:lnTo>
                      <a:lnTo>
                        <a:pt x="63" y="31"/>
                      </a:lnTo>
                      <a:lnTo>
                        <a:pt x="63" y="37"/>
                      </a:lnTo>
                      <a:lnTo>
                        <a:pt x="61" y="43"/>
                      </a:lnTo>
                      <a:lnTo>
                        <a:pt x="57" y="49"/>
                      </a:lnTo>
                      <a:lnTo>
                        <a:pt x="53" y="55"/>
                      </a:lnTo>
                      <a:lnTo>
                        <a:pt x="49" y="57"/>
                      </a:lnTo>
                      <a:lnTo>
                        <a:pt x="43" y="61"/>
                      </a:lnTo>
                      <a:lnTo>
                        <a:pt x="37" y="63"/>
                      </a:lnTo>
                      <a:lnTo>
                        <a:pt x="31" y="63"/>
                      </a:lnTo>
                      <a:lnTo>
                        <a:pt x="25" y="63"/>
                      </a:lnTo>
                      <a:lnTo>
                        <a:pt x="17" y="61"/>
                      </a:lnTo>
                      <a:lnTo>
                        <a:pt x="14" y="57"/>
                      </a:lnTo>
                      <a:lnTo>
                        <a:pt x="8" y="55"/>
                      </a:lnTo>
                      <a:lnTo>
                        <a:pt x="4"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3" name="Freeform 296"/>
                <p:cNvSpPr>
                  <a:spLocks/>
                </p:cNvSpPr>
                <p:nvPr/>
              </p:nvSpPr>
              <p:spPr bwMode="auto">
                <a:xfrm>
                  <a:off x="5707" y="973"/>
                  <a:ext cx="65" cy="63"/>
                </a:xfrm>
                <a:custGeom>
                  <a:avLst/>
                  <a:gdLst>
                    <a:gd name="T0" fmla="*/ 0 w 65"/>
                    <a:gd name="T1" fmla="*/ 31 h 63"/>
                    <a:gd name="T2" fmla="*/ 2 w 65"/>
                    <a:gd name="T3" fmla="*/ 25 h 63"/>
                    <a:gd name="T4" fmla="*/ 4 w 65"/>
                    <a:gd name="T5" fmla="*/ 17 h 63"/>
                    <a:gd name="T6" fmla="*/ 6 w 65"/>
                    <a:gd name="T7" fmla="*/ 13 h 63"/>
                    <a:gd name="T8" fmla="*/ 10 w 65"/>
                    <a:gd name="T9" fmla="*/ 7 h 63"/>
                    <a:gd name="T10" fmla="*/ 16 w 65"/>
                    <a:gd name="T11" fmla="*/ 3 h 63"/>
                    <a:gd name="T12" fmla="*/ 20 w 65"/>
                    <a:gd name="T13" fmla="*/ 1 h 63"/>
                    <a:gd name="T14" fmla="*/ 26 w 65"/>
                    <a:gd name="T15" fmla="*/ 0 h 63"/>
                    <a:gd name="T16" fmla="*/ 34 w 65"/>
                    <a:gd name="T17" fmla="*/ 0 h 63"/>
                    <a:gd name="T18" fmla="*/ 40 w 65"/>
                    <a:gd name="T19" fmla="*/ 0 h 63"/>
                    <a:gd name="T20" fmla="*/ 46 w 65"/>
                    <a:gd name="T21" fmla="*/ 1 h 63"/>
                    <a:gd name="T22" fmla="*/ 52 w 65"/>
                    <a:gd name="T23" fmla="*/ 3 h 63"/>
                    <a:gd name="T24" fmla="*/ 56 w 65"/>
                    <a:gd name="T25" fmla="*/ 7 h 63"/>
                    <a:gd name="T26" fmla="*/ 59 w 65"/>
                    <a:gd name="T27" fmla="*/ 13 h 63"/>
                    <a:gd name="T28" fmla="*/ 63 w 65"/>
                    <a:gd name="T29" fmla="*/ 17 h 63"/>
                    <a:gd name="T30" fmla="*/ 65 w 65"/>
                    <a:gd name="T31" fmla="*/ 25 h 63"/>
                    <a:gd name="T32" fmla="*/ 65 w 65"/>
                    <a:gd name="T33" fmla="*/ 31 h 63"/>
                    <a:gd name="T34" fmla="*/ 65 w 65"/>
                    <a:gd name="T35" fmla="*/ 37 h 63"/>
                    <a:gd name="T36" fmla="*/ 63 w 65"/>
                    <a:gd name="T37" fmla="*/ 43 h 63"/>
                    <a:gd name="T38" fmla="*/ 59 w 65"/>
                    <a:gd name="T39" fmla="*/ 49 h 63"/>
                    <a:gd name="T40" fmla="*/ 56 w 65"/>
                    <a:gd name="T41" fmla="*/ 53 h 63"/>
                    <a:gd name="T42" fmla="*/ 52 w 65"/>
                    <a:gd name="T43" fmla="*/ 57 h 63"/>
                    <a:gd name="T44" fmla="*/ 46 w 65"/>
                    <a:gd name="T45" fmla="*/ 61 h 63"/>
                    <a:gd name="T46" fmla="*/ 40 w 65"/>
                    <a:gd name="T47" fmla="*/ 63 h 63"/>
                    <a:gd name="T48" fmla="*/ 34 w 65"/>
                    <a:gd name="T49" fmla="*/ 63 h 63"/>
                    <a:gd name="T50" fmla="*/ 26 w 65"/>
                    <a:gd name="T51" fmla="*/ 63 h 63"/>
                    <a:gd name="T52" fmla="*/ 20 w 65"/>
                    <a:gd name="T53" fmla="*/ 61 h 63"/>
                    <a:gd name="T54" fmla="*/ 16 w 65"/>
                    <a:gd name="T55" fmla="*/ 57 h 63"/>
                    <a:gd name="T56" fmla="*/ 10 w 65"/>
                    <a:gd name="T57" fmla="*/ 53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7"/>
                      </a:lnTo>
                      <a:lnTo>
                        <a:pt x="6" y="13"/>
                      </a:lnTo>
                      <a:lnTo>
                        <a:pt x="10" y="7"/>
                      </a:lnTo>
                      <a:lnTo>
                        <a:pt x="16" y="3"/>
                      </a:lnTo>
                      <a:lnTo>
                        <a:pt x="20" y="1"/>
                      </a:lnTo>
                      <a:lnTo>
                        <a:pt x="26" y="0"/>
                      </a:lnTo>
                      <a:lnTo>
                        <a:pt x="34" y="0"/>
                      </a:lnTo>
                      <a:lnTo>
                        <a:pt x="40" y="0"/>
                      </a:lnTo>
                      <a:lnTo>
                        <a:pt x="46" y="1"/>
                      </a:lnTo>
                      <a:lnTo>
                        <a:pt x="52" y="3"/>
                      </a:lnTo>
                      <a:lnTo>
                        <a:pt x="56" y="7"/>
                      </a:lnTo>
                      <a:lnTo>
                        <a:pt x="59" y="13"/>
                      </a:lnTo>
                      <a:lnTo>
                        <a:pt x="63" y="17"/>
                      </a:lnTo>
                      <a:lnTo>
                        <a:pt x="65" y="25"/>
                      </a:lnTo>
                      <a:lnTo>
                        <a:pt x="65" y="31"/>
                      </a:lnTo>
                      <a:lnTo>
                        <a:pt x="65" y="37"/>
                      </a:lnTo>
                      <a:lnTo>
                        <a:pt x="63" y="43"/>
                      </a:lnTo>
                      <a:lnTo>
                        <a:pt x="59" y="49"/>
                      </a:lnTo>
                      <a:lnTo>
                        <a:pt x="56" y="53"/>
                      </a:lnTo>
                      <a:lnTo>
                        <a:pt x="52" y="57"/>
                      </a:lnTo>
                      <a:lnTo>
                        <a:pt x="46" y="61"/>
                      </a:lnTo>
                      <a:lnTo>
                        <a:pt x="40" y="63"/>
                      </a:lnTo>
                      <a:lnTo>
                        <a:pt x="34" y="63"/>
                      </a:lnTo>
                      <a:lnTo>
                        <a:pt x="26" y="63"/>
                      </a:lnTo>
                      <a:lnTo>
                        <a:pt x="20" y="61"/>
                      </a:lnTo>
                      <a:lnTo>
                        <a:pt x="16" y="57"/>
                      </a:lnTo>
                      <a:lnTo>
                        <a:pt x="10" y="53"/>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4" name="Freeform 297"/>
                <p:cNvSpPr>
                  <a:spLocks/>
                </p:cNvSpPr>
                <p:nvPr/>
              </p:nvSpPr>
              <p:spPr bwMode="auto">
                <a:xfrm>
                  <a:off x="5707" y="973"/>
                  <a:ext cx="65" cy="63"/>
                </a:xfrm>
                <a:custGeom>
                  <a:avLst/>
                  <a:gdLst>
                    <a:gd name="T0" fmla="*/ 0 w 65"/>
                    <a:gd name="T1" fmla="*/ 31 h 63"/>
                    <a:gd name="T2" fmla="*/ 0 w 65"/>
                    <a:gd name="T3" fmla="*/ 31 h 63"/>
                    <a:gd name="T4" fmla="*/ 2 w 65"/>
                    <a:gd name="T5" fmla="*/ 25 h 63"/>
                    <a:gd name="T6" fmla="*/ 4 w 65"/>
                    <a:gd name="T7" fmla="*/ 17 h 63"/>
                    <a:gd name="T8" fmla="*/ 6 w 65"/>
                    <a:gd name="T9" fmla="*/ 13 h 63"/>
                    <a:gd name="T10" fmla="*/ 10 w 65"/>
                    <a:gd name="T11" fmla="*/ 7 h 63"/>
                    <a:gd name="T12" fmla="*/ 16 w 65"/>
                    <a:gd name="T13" fmla="*/ 3 h 63"/>
                    <a:gd name="T14" fmla="*/ 20 w 65"/>
                    <a:gd name="T15" fmla="*/ 1 h 63"/>
                    <a:gd name="T16" fmla="*/ 26 w 65"/>
                    <a:gd name="T17" fmla="*/ 0 h 63"/>
                    <a:gd name="T18" fmla="*/ 34 w 65"/>
                    <a:gd name="T19" fmla="*/ 0 h 63"/>
                    <a:gd name="T20" fmla="*/ 40 w 65"/>
                    <a:gd name="T21" fmla="*/ 0 h 63"/>
                    <a:gd name="T22" fmla="*/ 46 w 65"/>
                    <a:gd name="T23" fmla="*/ 1 h 63"/>
                    <a:gd name="T24" fmla="*/ 52 w 65"/>
                    <a:gd name="T25" fmla="*/ 3 h 63"/>
                    <a:gd name="T26" fmla="*/ 56 w 65"/>
                    <a:gd name="T27" fmla="*/ 7 h 63"/>
                    <a:gd name="T28" fmla="*/ 59 w 65"/>
                    <a:gd name="T29" fmla="*/ 13 h 63"/>
                    <a:gd name="T30" fmla="*/ 63 w 65"/>
                    <a:gd name="T31" fmla="*/ 17 h 63"/>
                    <a:gd name="T32" fmla="*/ 65 w 65"/>
                    <a:gd name="T33" fmla="*/ 25 h 63"/>
                    <a:gd name="T34" fmla="*/ 65 w 65"/>
                    <a:gd name="T35" fmla="*/ 31 h 63"/>
                    <a:gd name="T36" fmla="*/ 65 w 65"/>
                    <a:gd name="T37" fmla="*/ 37 h 63"/>
                    <a:gd name="T38" fmla="*/ 63 w 65"/>
                    <a:gd name="T39" fmla="*/ 43 h 63"/>
                    <a:gd name="T40" fmla="*/ 59 w 65"/>
                    <a:gd name="T41" fmla="*/ 49 h 63"/>
                    <a:gd name="T42" fmla="*/ 56 w 65"/>
                    <a:gd name="T43" fmla="*/ 53 h 63"/>
                    <a:gd name="T44" fmla="*/ 52 w 65"/>
                    <a:gd name="T45" fmla="*/ 57 h 63"/>
                    <a:gd name="T46" fmla="*/ 46 w 65"/>
                    <a:gd name="T47" fmla="*/ 61 h 63"/>
                    <a:gd name="T48" fmla="*/ 40 w 65"/>
                    <a:gd name="T49" fmla="*/ 63 h 63"/>
                    <a:gd name="T50" fmla="*/ 34 w 65"/>
                    <a:gd name="T51" fmla="*/ 63 h 63"/>
                    <a:gd name="T52" fmla="*/ 26 w 65"/>
                    <a:gd name="T53" fmla="*/ 63 h 63"/>
                    <a:gd name="T54" fmla="*/ 20 w 65"/>
                    <a:gd name="T55" fmla="*/ 61 h 63"/>
                    <a:gd name="T56" fmla="*/ 16 w 65"/>
                    <a:gd name="T57" fmla="*/ 57 h 63"/>
                    <a:gd name="T58" fmla="*/ 10 w 65"/>
                    <a:gd name="T59" fmla="*/ 53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7"/>
                      </a:lnTo>
                      <a:lnTo>
                        <a:pt x="6" y="13"/>
                      </a:lnTo>
                      <a:lnTo>
                        <a:pt x="10" y="7"/>
                      </a:lnTo>
                      <a:lnTo>
                        <a:pt x="16" y="3"/>
                      </a:lnTo>
                      <a:lnTo>
                        <a:pt x="20" y="1"/>
                      </a:lnTo>
                      <a:lnTo>
                        <a:pt x="26" y="0"/>
                      </a:lnTo>
                      <a:lnTo>
                        <a:pt x="34" y="0"/>
                      </a:lnTo>
                      <a:lnTo>
                        <a:pt x="40" y="0"/>
                      </a:lnTo>
                      <a:lnTo>
                        <a:pt x="46" y="1"/>
                      </a:lnTo>
                      <a:lnTo>
                        <a:pt x="52" y="3"/>
                      </a:lnTo>
                      <a:lnTo>
                        <a:pt x="56" y="7"/>
                      </a:lnTo>
                      <a:lnTo>
                        <a:pt x="59" y="13"/>
                      </a:lnTo>
                      <a:lnTo>
                        <a:pt x="63" y="17"/>
                      </a:lnTo>
                      <a:lnTo>
                        <a:pt x="65" y="25"/>
                      </a:lnTo>
                      <a:lnTo>
                        <a:pt x="65" y="31"/>
                      </a:lnTo>
                      <a:lnTo>
                        <a:pt x="65" y="37"/>
                      </a:lnTo>
                      <a:lnTo>
                        <a:pt x="63" y="43"/>
                      </a:lnTo>
                      <a:lnTo>
                        <a:pt x="59" y="49"/>
                      </a:lnTo>
                      <a:lnTo>
                        <a:pt x="56" y="53"/>
                      </a:lnTo>
                      <a:lnTo>
                        <a:pt x="52" y="57"/>
                      </a:lnTo>
                      <a:lnTo>
                        <a:pt x="46" y="61"/>
                      </a:lnTo>
                      <a:lnTo>
                        <a:pt x="40" y="63"/>
                      </a:lnTo>
                      <a:lnTo>
                        <a:pt x="34" y="63"/>
                      </a:lnTo>
                      <a:lnTo>
                        <a:pt x="26" y="63"/>
                      </a:lnTo>
                      <a:lnTo>
                        <a:pt x="20" y="61"/>
                      </a:lnTo>
                      <a:lnTo>
                        <a:pt x="16" y="57"/>
                      </a:lnTo>
                      <a:lnTo>
                        <a:pt x="10" y="53"/>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5" name="Freeform 298"/>
                <p:cNvSpPr>
                  <a:spLocks/>
                </p:cNvSpPr>
                <p:nvPr/>
              </p:nvSpPr>
              <p:spPr bwMode="auto">
                <a:xfrm>
                  <a:off x="5812" y="976"/>
                  <a:ext cx="63" cy="65"/>
                </a:xfrm>
                <a:custGeom>
                  <a:avLst/>
                  <a:gdLst>
                    <a:gd name="T0" fmla="*/ 0 w 63"/>
                    <a:gd name="T1" fmla="*/ 32 h 65"/>
                    <a:gd name="T2" fmla="*/ 0 w 63"/>
                    <a:gd name="T3" fmla="*/ 26 h 65"/>
                    <a:gd name="T4" fmla="*/ 2 w 63"/>
                    <a:gd name="T5" fmla="*/ 20 h 65"/>
                    <a:gd name="T6" fmla="*/ 6 w 63"/>
                    <a:gd name="T7" fmla="*/ 14 h 65"/>
                    <a:gd name="T8" fmla="*/ 10 w 63"/>
                    <a:gd name="T9" fmla="*/ 10 h 65"/>
                    <a:gd name="T10" fmla="*/ 14 w 63"/>
                    <a:gd name="T11" fmla="*/ 6 h 65"/>
                    <a:gd name="T12" fmla="*/ 19 w 63"/>
                    <a:gd name="T13" fmla="*/ 2 h 65"/>
                    <a:gd name="T14" fmla="*/ 25 w 63"/>
                    <a:gd name="T15" fmla="*/ 0 h 65"/>
                    <a:gd name="T16" fmla="*/ 31 w 63"/>
                    <a:gd name="T17" fmla="*/ 0 h 65"/>
                    <a:gd name="T18" fmla="*/ 39 w 63"/>
                    <a:gd name="T19" fmla="*/ 0 h 65"/>
                    <a:gd name="T20" fmla="*/ 43 w 63"/>
                    <a:gd name="T21" fmla="*/ 2 h 65"/>
                    <a:gd name="T22" fmla="*/ 49 w 63"/>
                    <a:gd name="T23" fmla="*/ 6 h 65"/>
                    <a:gd name="T24" fmla="*/ 55 w 63"/>
                    <a:gd name="T25" fmla="*/ 10 h 65"/>
                    <a:gd name="T26" fmla="*/ 59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59 w 63"/>
                    <a:gd name="T39" fmla="*/ 52 h 65"/>
                    <a:gd name="T40" fmla="*/ 55 w 63"/>
                    <a:gd name="T41" fmla="*/ 56 h 65"/>
                    <a:gd name="T42" fmla="*/ 49 w 63"/>
                    <a:gd name="T43" fmla="*/ 60 h 65"/>
                    <a:gd name="T44" fmla="*/ 43 w 63"/>
                    <a:gd name="T45" fmla="*/ 61 h 65"/>
                    <a:gd name="T46" fmla="*/ 39 w 63"/>
                    <a:gd name="T47" fmla="*/ 63 h 65"/>
                    <a:gd name="T48" fmla="*/ 31 w 63"/>
                    <a:gd name="T49" fmla="*/ 65 h 65"/>
                    <a:gd name="T50" fmla="*/ 25 w 63"/>
                    <a:gd name="T51" fmla="*/ 63 h 65"/>
                    <a:gd name="T52" fmla="*/ 19 w 63"/>
                    <a:gd name="T53" fmla="*/ 61 h 65"/>
                    <a:gd name="T54" fmla="*/ 14 w 63"/>
                    <a:gd name="T55" fmla="*/ 60 h 65"/>
                    <a:gd name="T56" fmla="*/ 10 w 63"/>
                    <a:gd name="T57" fmla="*/ 56 h 65"/>
                    <a:gd name="T58" fmla="*/ 6 w 63"/>
                    <a:gd name="T59" fmla="*/ 52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6" y="14"/>
                      </a:lnTo>
                      <a:lnTo>
                        <a:pt x="10" y="10"/>
                      </a:lnTo>
                      <a:lnTo>
                        <a:pt x="14" y="6"/>
                      </a:lnTo>
                      <a:lnTo>
                        <a:pt x="19" y="2"/>
                      </a:lnTo>
                      <a:lnTo>
                        <a:pt x="25" y="0"/>
                      </a:lnTo>
                      <a:lnTo>
                        <a:pt x="31" y="0"/>
                      </a:lnTo>
                      <a:lnTo>
                        <a:pt x="39" y="0"/>
                      </a:lnTo>
                      <a:lnTo>
                        <a:pt x="43" y="2"/>
                      </a:lnTo>
                      <a:lnTo>
                        <a:pt x="49" y="6"/>
                      </a:lnTo>
                      <a:lnTo>
                        <a:pt x="55" y="10"/>
                      </a:lnTo>
                      <a:lnTo>
                        <a:pt x="59" y="14"/>
                      </a:lnTo>
                      <a:lnTo>
                        <a:pt x="61" y="20"/>
                      </a:lnTo>
                      <a:lnTo>
                        <a:pt x="63" y="26"/>
                      </a:lnTo>
                      <a:lnTo>
                        <a:pt x="63" y="32"/>
                      </a:lnTo>
                      <a:lnTo>
                        <a:pt x="63" y="40"/>
                      </a:lnTo>
                      <a:lnTo>
                        <a:pt x="61" y="46"/>
                      </a:lnTo>
                      <a:lnTo>
                        <a:pt x="59" y="52"/>
                      </a:lnTo>
                      <a:lnTo>
                        <a:pt x="55" y="56"/>
                      </a:lnTo>
                      <a:lnTo>
                        <a:pt x="49" y="60"/>
                      </a:lnTo>
                      <a:lnTo>
                        <a:pt x="43" y="61"/>
                      </a:lnTo>
                      <a:lnTo>
                        <a:pt x="39" y="63"/>
                      </a:lnTo>
                      <a:lnTo>
                        <a:pt x="31" y="65"/>
                      </a:lnTo>
                      <a:lnTo>
                        <a:pt x="25" y="63"/>
                      </a:lnTo>
                      <a:lnTo>
                        <a:pt x="19" y="61"/>
                      </a:lnTo>
                      <a:lnTo>
                        <a:pt x="14" y="60"/>
                      </a:lnTo>
                      <a:lnTo>
                        <a:pt x="10" y="56"/>
                      </a:lnTo>
                      <a:lnTo>
                        <a:pt x="6" y="52"/>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6" name="Freeform 299"/>
                <p:cNvSpPr>
                  <a:spLocks/>
                </p:cNvSpPr>
                <p:nvPr/>
              </p:nvSpPr>
              <p:spPr bwMode="auto">
                <a:xfrm>
                  <a:off x="5812" y="976"/>
                  <a:ext cx="63" cy="65"/>
                </a:xfrm>
                <a:custGeom>
                  <a:avLst/>
                  <a:gdLst>
                    <a:gd name="T0" fmla="*/ 0 w 63"/>
                    <a:gd name="T1" fmla="*/ 32 h 65"/>
                    <a:gd name="T2" fmla="*/ 0 w 63"/>
                    <a:gd name="T3" fmla="*/ 32 h 65"/>
                    <a:gd name="T4" fmla="*/ 0 w 63"/>
                    <a:gd name="T5" fmla="*/ 26 h 65"/>
                    <a:gd name="T6" fmla="*/ 2 w 63"/>
                    <a:gd name="T7" fmla="*/ 20 h 65"/>
                    <a:gd name="T8" fmla="*/ 6 w 63"/>
                    <a:gd name="T9" fmla="*/ 14 h 65"/>
                    <a:gd name="T10" fmla="*/ 10 w 63"/>
                    <a:gd name="T11" fmla="*/ 10 h 65"/>
                    <a:gd name="T12" fmla="*/ 14 w 63"/>
                    <a:gd name="T13" fmla="*/ 6 h 65"/>
                    <a:gd name="T14" fmla="*/ 19 w 63"/>
                    <a:gd name="T15" fmla="*/ 2 h 65"/>
                    <a:gd name="T16" fmla="*/ 25 w 63"/>
                    <a:gd name="T17" fmla="*/ 0 h 65"/>
                    <a:gd name="T18" fmla="*/ 31 w 63"/>
                    <a:gd name="T19" fmla="*/ 0 h 65"/>
                    <a:gd name="T20" fmla="*/ 39 w 63"/>
                    <a:gd name="T21" fmla="*/ 0 h 65"/>
                    <a:gd name="T22" fmla="*/ 43 w 63"/>
                    <a:gd name="T23" fmla="*/ 2 h 65"/>
                    <a:gd name="T24" fmla="*/ 49 w 63"/>
                    <a:gd name="T25" fmla="*/ 6 h 65"/>
                    <a:gd name="T26" fmla="*/ 55 w 63"/>
                    <a:gd name="T27" fmla="*/ 10 h 65"/>
                    <a:gd name="T28" fmla="*/ 59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59 w 63"/>
                    <a:gd name="T41" fmla="*/ 52 h 65"/>
                    <a:gd name="T42" fmla="*/ 55 w 63"/>
                    <a:gd name="T43" fmla="*/ 56 h 65"/>
                    <a:gd name="T44" fmla="*/ 49 w 63"/>
                    <a:gd name="T45" fmla="*/ 60 h 65"/>
                    <a:gd name="T46" fmla="*/ 43 w 63"/>
                    <a:gd name="T47" fmla="*/ 61 h 65"/>
                    <a:gd name="T48" fmla="*/ 39 w 63"/>
                    <a:gd name="T49" fmla="*/ 63 h 65"/>
                    <a:gd name="T50" fmla="*/ 31 w 63"/>
                    <a:gd name="T51" fmla="*/ 65 h 65"/>
                    <a:gd name="T52" fmla="*/ 25 w 63"/>
                    <a:gd name="T53" fmla="*/ 63 h 65"/>
                    <a:gd name="T54" fmla="*/ 19 w 63"/>
                    <a:gd name="T55" fmla="*/ 61 h 65"/>
                    <a:gd name="T56" fmla="*/ 14 w 63"/>
                    <a:gd name="T57" fmla="*/ 60 h 65"/>
                    <a:gd name="T58" fmla="*/ 10 w 63"/>
                    <a:gd name="T59" fmla="*/ 56 h 65"/>
                    <a:gd name="T60" fmla="*/ 6 w 63"/>
                    <a:gd name="T61" fmla="*/ 52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6" y="14"/>
                      </a:lnTo>
                      <a:lnTo>
                        <a:pt x="10" y="10"/>
                      </a:lnTo>
                      <a:lnTo>
                        <a:pt x="14" y="6"/>
                      </a:lnTo>
                      <a:lnTo>
                        <a:pt x="19" y="2"/>
                      </a:lnTo>
                      <a:lnTo>
                        <a:pt x="25" y="0"/>
                      </a:lnTo>
                      <a:lnTo>
                        <a:pt x="31" y="0"/>
                      </a:lnTo>
                      <a:lnTo>
                        <a:pt x="39" y="0"/>
                      </a:lnTo>
                      <a:lnTo>
                        <a:pt x="43" y="2"/>
                      </a:lnTo>
                      <a:lnTo>
                        <a:pt x="49" y="6"/>
                      </a:lnTo>
                      <a:lnTo>
                        <a:pt x="55" y="10"/>
                      </a:lnTo>
                      <a:lnTo>
                        <a:pt x="59" y="14"/>
                      </a:lnTo>
                      <a:lnTo>
                        <a:pt x="61" y="20"/>
                      </a:lnTo>
                      <a:lnTo>
                        <a:pt x="63" y="26"/>
                      </a:lnTo>
                      <a:lnTo>
                        <a:pt x="63" y="32"/>
                      </a:lnTo>
                      <a:lnTo>
                        <a:pt x="63" y="40"/>
                      </a:lnTo>
                      <a:lnTo>
                        <a:pt x="61" y="46"/>
                      </a:lnTo>
                      <a:lnTo>
                        <a:pt x="59" y="52"/>
                      </a:lnTo>
                      <a:lnTo>
                        <a:pt x="55" y="56"/>
                      </a:lnTo>
                      <a:lnTo>
                        <a:pt x="49" y="60"/>
                      </a:lnTo>
                      <a:lnTo>
                        <a:pt x="43" y="61"/>
                      </a:lnTo>
                      <a:lnTo>
                        <a:pt x="39" y="63"/>
                      </a:lnTo>
                      <a:lnTo>
                        <a:pt x="31" y="65"/>
                      </a:lnTo>
                      <a:lnTo>
                        <a:pt x="25" y="63"/>
                      </a:lnTo>
                      <a:lnTo>
                        <a:pt x="19" y="61"/>
                      </a:lnTo>
                      <a:lnTo>
                        <a:pt x="14" y="60"/>
                      </a:lnTo>
                      <a:lnTo>
                        <a:pt x="10" y="56"/>
                      </a:lnTo>
                      <a:lnTo>
                        <a:pt x="6" y="52"/>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7" name="Freeform 300"/>
                <p:cNvSpPr>
                  <a:spLocks/>
                </p:cNvSpPr>
                <p:nvPr/>
              </p:nvSpPr>
              <p:spPr bwMode="auto">
                <a:xfrm>
                  <a:off x="5339" y="976"/>
                  <a:ext cx="65" cy="65"/>
                </a:xfrm>
                <a:custGeom>
                  <a:avLst/>
                  <a:gdLst>
                    <a:gd name="T0" fmla="*/ 65 w 65"/>
                    <a:gd name="T1" fmla="*/ 34 h 65"/>
                    <a:gd name="T2" fmla="*/ 65 w 65"/>
                    <a:gd name="T3" fmla="*/ 40 h 65"/>
                    <a:gd name="T4" fmla="*/ 63 w 65"/>
                    <a:gd name="T5" fmla="*/ 46 h 65"/>
                    <a:gd name="T6" fmla="*/ 59 w 65"/>
                    <a:gd name="T7" fmla="*/ 52 h 65"/>
                    <a:gd name="T8" fmla="*/ 55 w 65"/>
                    <a:gd name="T9" fmla="*/ 56 h 65"/>
                    <a:gd name="T10" fmla="*/ 51 w 65"/>
                    <a:gd name="T11" fmla="*/ 60 h 65"/>
                    <a:gd name="T12" fmla="*/ 45 w 65"/>
                    <a:gd name="T13" fmla="*/ 63 h 65"/>
                    <a:gd name="T14" fmla="*/ 40 w 65"/>
                    <a:gd name="T15" fmla="*/ 65 h 65"/>
                    <a:gd name="T16" fmla="*/ 34 w 65"/>
                    <a:gd name="T17" fmla="*/ 65 h 65"/>
                    <a:gd name="T18" fmla="*/ 28 w 65"/>
                    <a:gd name="T19" fmla="*/ 65 h 65"/>
                    <a:gd name="T20" fmla="*/ 20 w 65"/>
                    <a:gd name="T21" fmla="*/ 63 h 65"/>
                    <a:gd name="T22" fmla="*/ 16 w 65"/>
                    <a:gd name="T23" fmla="*/ 60 h 65"/>
                    <a:gd name="T24" fmla="*/ 10 w 65"/>
                    <a:gd name="T25" fmla="*/ 56 h 65"/>
                    <a:gd name="T26" fmla="*/ 6 w 65"/>
                    <a:gd name="T27" fmla="*/ 52 h 65"/>
                    <a:gd name="T28" fmla="*/ 4 w 65"/>
                    <a:gd name="T29" fmla="*/ 46 h 65"/>
                    <a:gd name="T30" fmla="*/ 2 w 65"/>
                    <a:gd name="T31" fmla="*/ 40 h 65"/>
                    <a:gd name="T32" fmla="*/ 0 w 65"/>
                    <a:gd name="T33" fmla="*/ 34 h 65"/>
                    <a:gd name="T34" fmla="*/ 2 w 65"/>
                    <a:gd name="T35" fmla="*/ 26 h 65"/>
                    <a:gd name="T36" fmla="*/ 4 w 65"/>
                    <a:gd name="T37" fmla="*/ 20 h 65"/>
                    <a:gd name="T38" fmla="*/ 6 w 65"/>
                    <a:gd name="T39" fmla="*/ 14 h 65"/>
                    <a:gd name="T40" fmla="*/ 10 w 65"/>
                    <a:gd name="T41" fmla="*/ 10 h 65"/>
                    <a:gd name="T42" fmla="*/ 16 w 65"/>
                    <a:gd name="T43" fmla="*/ 6 h 65"/>
                    <a:gd name="T44" fmla="*/ 20 w 65"/>
                    <a:gd name="T45" fmla="*/ 2 h 65"/>
                    <a:gd name="T46" fmla="*/ 28 w 65"/>
                    <a:gd name="T47" fmla="*/ 2 h 65"/>
                    <a:gd name="T48" fmla="*/ 34 w 65"/>
                    <a:gd name="T49" fmla="*/ 0 h 65"/>
                    <a:gd name="T50" fmla="*/ 40 w 65"/>
                    <a:gd name="T51" fmla="*/ 2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3" y="46"/>
                      </a:lnTo>
                      <a:lnTo>
                        <a:pt x="59" y="52"/>
                      </a:lnTo>
                      <a:lnTo>
                        <a:pt x="55" y="56"/>
                      </a:lnTo>
                      <a:lnTo>
                        <a:pt x="51" y="60"/>
                      </a:lnTo>
                      <a:lnTo>
                        <a:pt x="45" y="63"/>
                      </a:lnTo>
                      <a:lnTo>
                        <a:pt x="40" y="65"/>
                      </a:lnTo>
                      <a:lnTo>
                        <a:pt x="34" y="65"/>
                      </a:lnTo>
                      <a:lnTo>
                        <a:pt x="28" y="65"/>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8" y="2"/>
                      </a:lnTo>
                      <a:lnTo>
                        <a:pt x="34" y="0"/>
                      </a:lnTo>
                      <a:lnTo>
                        <a:pt x="40" y="2"/>
                      </a:lnTo>
                      <a:lnTo>
                        <a:pt x="45" y="2"/>
                      </a:lnTo>
                      <a:lnTo>
                        <a:pt x="51" y="6"/>
                      </a:lnTo>
                      <a:lnTo>
                        <a:pt x="55" y="10"/>
                      </a:lnTo>
                      <a:lnTo>
                        <a:pt x="59" y="14"/>
                      </a:lnTo>
                      <a:lnTo>
                        <a:pt x="63" y="20"/>
                      </a:lnTo>
                      <a:lnTo>
                        <a:pt x="65" y="26"/>
                      </a:lnTo>
                      <a:lnTo>
                        <a:pt x="65"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58" name="Freeform 301"/>
                <p:cNvSpPr>
                  <a:spLocks/>
                </p:cNvSpPr>
                <p:nvPr/>
              </p:nvSpPr>
              <p:spPr bwMode="auto">
                <a:xfrm>
                  <a:off x="5339" y="976"/>
                  <a:ext cx="65" cy="65"/>
                </a:xfrm>
                <a:custGeom>
                  <a:avLst/>
                  <a:gdLst>
                    <a:gd name="T0" fmla="*/ 65 w 65"/>
                    <a:gd name="T1" fmla="*/ 34 h 65"/>
                    <a:gd name="T2" fmla="*/ 65 w 65"/>
                    <a:gd name="T3" fmla="*/ 34 h 65"/>
                    <a:gd name="T4" fmla="*/ 65 w 65"/>
                    <a:gd name="T5" fmla="*/ 40 h 65"/>
                    <a:gd name="T6" fmla="*/ 63 w 65"/>
                    <a:gd name="T7" fmla="*/ 46 h 65"/>
                    <a:gd name="T8" fmla="*/ 59 w 65"/>
                    <a:gd name="T9" fmla="*/ 52 h 65"/>
                    <a:gd name="T10" fmla="*/ 55 w 65"/>
                    <a:gd name="T11" fmla="*/ 56 h 65"/>
                    <a:gd name="T12" fmla="*/ 51 w 65"/>
                    <a:gd name="T13" fmla="*/ 60 h 65"/>
                    <a:gd name="T14" fmla="*/ 45 w 65"/>
                    <a:gd name="T15" fmla="*/ 63 h 65"/>
                    <a:gd name="T16" fmla="*/ 40 w 65"/>
                    <a:gd name="T17" fmla="*/ 65 h 65"/>
                    <a:gd name="T18" fmla="*/ 34 w 65"/>
                    <a:gd name="T19" fmla="*/ 65 h 65"/>
                    <a:gd name="T20" fmla="*/ 28 w 65"/>
                    <a:gd name="T21" fmla="*/ 65 h 65"/>
                    <a:gd name="T22" fmla="*/ 20 w 65"/>
                    <a:gd name="T23" fmla="*/ 63 h 65"/>
                    <a:gd name="T24" fmla="*/ 16 w 65"/>
                    <a:gd name="T25" fmla="*/ 60 h 65"/>
                    <a:gd name="T26" fmla="*/ 10 w 65"/>
                    <a:gd name="T27" fmla="*/ 56 h 65"/>
                    <a:gd name="T28" fmla="*/ 6 w 65"/>
                    <a:gd name="T29" fmla="*/ 52 h 65"/>
                    <a:gd name="T30" fmla="*/ 4 w 65"/>
                    <a:gd name="T31" fmla="*/ 46 h 65"/>
                    <a:gd name="T32" fmla="*/ 2 w 65"/>
                    <a:gd name="T33" fmla="*/ 40 h 65"/>
                    <a:gd name="T34" fmla="*/ 0 w 65"/>
                    <a:gd name="T35" fmla="*/ 34 h 65"/>
                    <a:gd name="T36" fmla="*/ 2 w 65"/>
                    <a:gd name="T37" fmla="*/ 26 h 65"/>
                    <a:gd name="T38" fmla="*/ 4 w 65"/>
                    <a:gd name="T39" fmla="*/ 20 h 65"/>
                    <a:gd name="T40" fmla="*/ 6 w 65"/>
                    <a:gd name="T41" fmla="*/ 14 h 65"/>
                    <a:gd name="T42" fmla="*/ 10 w 65"/>
                    <a:gd name="T43" fmla="*/ 10 h 65"/>
                    <a:gd name="T44" fmla="*/ 16 w 65"/>
                    <a:gd name="T45" fmla="*/ 6 h 65"/>
                    <a:gd name="T46" fmla="*/ 20 w 65"/>
                    <a:gd name="T47" fmla="*/ 2 h 65"/>
                    <a:gd name="T48" fmla="*/ 28 w 65"/>
                    <a:gd name="T49" fmla="*/ 2 h 65"/>
                    <a:gd name="T50" fmla="*/ 34 w 65"/>
                    <a:gd name="T51" fmla="*/ 0 h 65"/>
                    <a:gd name="T52" fmla="*/ 40 w 65"/>
                    <a:gd name="T53" fmla="*/ 2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3" y="46"/>
                      </a:lnTo>
                      <a:lnTo>
                        <a:pt x="59" y="52"/>
                      </a:lnTo>
                      <a:lnTo>
                        <a:pt x="55" y="56"/>
                      </a:lnTo>
                      <a:lnTo>
                        <a:pt x="51" y="60"/>
                      </a:lnTo>
                      <a:lnTo>
                        <a:pt x="45" y="63"/>
                      </a:lnTo>
                      <a:lnTo>
                        <a:pt x="40" y="65"/>
                      </a:lnTo>
                      <a:lnTo>
                        <a:pt x="34" y="65"/>
                      </a:lnTo>
                      <a:lnTo>
                        <a:pt x="28" y="65"/>
                      </a:lnTo>
                      <a:lnTo>
                        <a:pt x="20" y="63"/>
                      </a:lnTo>
                      <a:lnTo>
                        <a:pt x="16" y="60"/>
                      </a:lnTo>
                      <a:lnTo>
                        <a:pt x="10" y="56"/>
                      </a:lnTo>
                      <a:lnTo>
                        <a:pt x="6" y="52"/>
                      </a:lnTo>
                      <a:lnTo>
                        <a:pt x="4" y="46"/>
                      </a:lnTo>
                      <a:lnTo>
                        <a:pt x="2" y="40"/>
                      </a:lnTo>
                      <a:lnTo>
                        <a:pt x="0" y="34"/>
                      </a:lnTo>
                      <a:lnTo>
                        <a:pt x="2" y="26"/>
                      </a:lnTo>
                      <a:lnTo>
                        <a:pt x="4" y="20"/>
                      </a:lnTo>
                      <a:lnTo>
                        <a:pt x="6" y="14"/>
                      </a:lnTo>
                      <a:lnTo>
                        <a:pt x="10" y="10"/>
                      </a:lnTo>
                      <a:lnTo>
                        <a:pt x="16" y="6"/>
                      </a:lnTo>
                      <a:lnTo>
                        <a:pt x="20" y="2"/>
                      </a:lnTo>
                      <a:lnTo>
                        <a:pt x="28" y="2"/>
                      </a:lnTo>
                      <a:lnTo>
                        <a:pt x="34" y="0"/>
                      </a:lnTo>
                      <a:lnTo>
                        <a:pt x="40" y="2"/>
                      </a:lnTo>
                      <a:lnTo>
                        <a:pt x="45" y="2"/>
                      </a:lnTo>
                      <a:lnTo>
                        <a:pt x="51" y="6"/>
                      </a:lnTo>
                      <a:lnTo>
                        <a:pt x="55" y="10"/>
                      </a:lnTo>
                      <a:lnTo>
                        <a:pt x="59" y="14"/>
                      </a:lnTo>
                      <a:lnTo>
                        <a:pt x="63"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59" name="Freeform 302"/>
                <p:cNvSpPr>
                  <a:spLocks/>
                </p:cNvSpPr>
                <p:nvPr/>
              </p:nvSpPr>
              <p:spPr bwMode="auto">
                <a:xfrm>
                  <a:off x="5213" y="791"/>
                  <a:ext cx="65" cy="63"/>
                </a:xfrm>
                <a:custGeom>
                  <a:avLst/>
                  <a:gdLst>
                    <a:gd name="T0" fmla="*/ 65 w 65"/>
                    <a:gd name="T1" fmla="*/ 32 h 63"/>
                    <a:gd name="T2" fmla="*/ 63 w 65"/>
                    <a:gd name="T3" fmla="*/ 38 h 63"/>
                    <a:gd name="T4" fmla="*/ 61 w 65"/>
                    <a:gd name="T5" fmla="*/ 44 h 63"/>
                    <a:gd name="T6" fmla="*/ 59 w 65"/>
                    <a:gd name="T7" fmla="*/ 50 h 63"/>
                    <a:gd name="T8" fmla="*/ 55 w 65"/>
                    <a:gd name="T9" fmla="*/ 55 h 63"/>
                    <a:gd name="T10" fmla="*/ 51 w 65"/>
                    <a:gd name="T11" fmla="*/ 59 h 63"/>
                    <a:gd name="T12" fmla="*/ 45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50 h 63"/>
                    <a:gd name="T28" fmla="*/ 2 w 65"/>
                    <a:gd name="T29" fmla="*/ 44 h 63"/>
                    <a:gd name="T30" fmla="*/ 0 w 65"/>
                    <a:gd name="T31" fmla="*/ 38 h 63"/>
                    <a:gd name="T32" fmla="*/ 0 w 65"/>
                    <a:gd name="T33" fmla="*/ 32 h 63"/>
                    <a:gd name="T34" fmla="*/ 0 w 65"/>
                    <a:gd name="T35" fmla="*/ 26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2 w 65"/>
                    <a:gd name="T49" fmla="*/ 0 h 63"/>
                    <a:gd name="T50" fmla="*/ 40 w 65"/>
                    <a:gd name="T51" fmla="*/ 0 h 63"/>
                    <a:gd name="T52" fmla="*/ 45 w 65"/>
                    <a:gd name="T53" fmla="*/ 2 h 63"/>
                    <a:gd name="T54" fmla="*/ 51 w 65"/>
                    <a:gd name="T55" fmla="*/ 6 h 63"/>
                    <a:gd name="T56" fmla="*/ 55 w 65"/>
                    <a:gd name="T57" fmla="*/ 10 h 63"/>
                    <a:gd name="T58" fmla="*/ 59 w 65"/>
                    <a:gd name="T59" fmla="*/ 14 h 63"/>
                    <a:gd name="T60" fmla="*/ 61 w 65"/>
                    <a:gd name="T61" fmla="*/ 20 h 63"/>
                    <a:gd name="T62" fmla="*/ 63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3" y="38"/>
                      </a:lnTo>
                      <a:lnTo>
                        <a:pt x="61" y="44"/>
                      </a:lnTo>
                      <a:lnTo>
                        <a:pt x="59" y="50"/>
                      </a:lnTo>
                      <a:lnTo>
                        <a:pt x="55" y="55"/>
                      </a:lnTo>
                      <a:lnTo>
                        <a:pt x="51" y="59"/>
                      </a:lnTo>
                      <a:lnTo>
                        <a:pt x="45" y="61"/>
                      </a:lnTo>
                      <a:lnTo>
                        <a:pt x="40" y="63"/>
                      </a:lnTo>
                      <a:lnTo>
                        <a:pt x="32" y="63"/>
                      </a:lnTo>
                      <a:lnTo>
                        <a:pt x="26" y="63"/>
                      </a:lnTo>
                      <a:lnTo>
                        <a:pt x="20" y="61"/>
                      </a:lnTo>
                      <a:lnTo>
                        <a:pt x="14" y="59"/>
                      </a:lnTo>
                      <a:lnTo>
                        <a:pt x="10" y="55"/>
                      </a:lnTo>
                      <a:lnTo>
                        <a:pt x="6" y="50"/>
                      </a:lnTo>
                      <a:lnTo>
                        <a:pt x="2" y="44"/>
                      </a:lnTo>
                      <a:lnTo>
                        <a:pt x="0" y="38"/>
                      </a:lnTo>
                      <a:lnTo>
                        <a:pt x="0" y="32"/>
                      </a:lnTo>
                      <a:lnTo>
                        <a:pt x="0" y="26"/>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1"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0" name="Freeform 303"/>
                <p:cNvSpPr>
                  <a:spLocks/>
                </p:cNvSpPr>
                <p:nvPr/>
              </p:nvSpPr>
              <p:spPr bwMode="auto">
                <a:xfrm>
                  <a:off x="5213" y="791"/>
                  <a:ext cx="65" cy="63"/>
                </a:xfrm>
                <a:custGeom>
                  <a:avLst/>
                  <a:gdLst>
                    <a:gd name="T0" fmla="*/ 65 w 65"/>
                    <a:gd name="T1" fmla="*/ 32 h 63"/>
                    <a:gd name="T2" fmla="*/ 65 w 65"/>
                    <a:gd name="T3" fmla="*/ 32 h 63"/>
                    <a:gd name="T4" fmla="*/ 63 w 65"/>
                    <a:gd name="T5" fmla="*/ 38 h 63"/>
                    <a:gd name="T6" fmla="*/ 61 w 65"/>
                    <a:gd name="T7" fmla="*/ 44 h 63"/>
                    <a:gd name="T8" fmla="*/ 59 w 65"/>
                    <a:gd name="T9" fmla="*/ 50 h 63"/>
                    <a:gd name="T10" fmla="*/ 55 w 65"/>
                    <a:gd name="T11" fmla="*/ 55 h 63"/>
                    <a:gd name="T12" fmla="*/ 51 w 65"/>
                    <a:gd name="T13" fmla="*/ 59 h 63"/>
                    <a:gd name="T14" fmla="*/ 45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50 h 63"/>
                    <a:gd name="T30" fmla="*/ 2 w 65"/>
                    <a:gd name="T31" fmla="*/ 44 h 63"/>
                    <a:gd name="T32" fmla="*/ 0 w 65"/>
                    <a:gd name="T33" fmla="*/ 38 h 63"/>
                    <a:gd name="T34" fmla="*/ 0 w 65"/>
                    <a:gd name="T35" fmla="*/ 32 h 63"/>
                    <a:gd name="T36" fmla="*/ 0 w 65"/>
                    <a:gd name="T37" fmla="*/ 26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2 w 65"/>
                    <a:gd name="T51" fmla="*/ 0 h 63"/>
                    <a:gd name="T52" fmla="*/ 40 w 65"/>
                    <a:gd name="T53" fmla="*/ 0 h 63"/>
                    <a:gd name="T54" fmla="*/ 45 w 65"/>
                    <a:gd name="T55" fmla="*/ 2 h 63"/>
                    <a:gd name="T56" fmla="*/ 51 w 65"/>
                    <a:gd name="T57" fmla="*/ 6 h 63"/>
                    <a:gd name="T58" fmla="*/ 55 w 65"/>
                    <a:gd name="T59" fmla="*/ 10 h 63"/>
                    <a:gd name="T60" fmla="*/ 59 w 65"/>
                    <a:gd name="T61" fmla="*/ 14 h 63"/>
                    <a:gd name="T62" fmla="*/ 61 w 65"/>
                    <a:gd name="T63" fmla="*/ 20 h 63"/>
                    <a:gd name="T64" fmla="*/ 63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3" y="38"/>
                      </a:lnTo>
                      <a:lnTo>
                        <a:pt x="61" y="44"/>
                      </a:lnTo>
                      <a:lnTo>
                        <a:pt x="59" y="50"/>
                      </a:lnTo>
                      <a:lnTo>
                        <a:pt x="55" y="55"/>
                      </a:lnTo>
                      <a:lnTo>
                        <a:pt x="51" y="59"/>
                      </a:lnTo>
                      <a:lnTo>
                        <a:pt x="45" y="61"/>
                      </a:lnTo>
                      <a:lnTo>
                        <a:pt x="40" y="63"/>
                      </a:lnTo>
                      <a:lnTo>
                        <a:pt x="32" y="63"/>
                      </a:lnTo>
                      <a:lnTo>
                        <a:pt x="26" y="63"/>
                      </a:lnTo>
                      <a:lnTo>
                        <a:pt x="20" y="61"/>
                      </a:lnTo>
                      <a:lnTo>
                        <a:pt x="14" y="59"/>
                      </a:lnTo>
                      <a:lnTo>
                        <a:pt x="10" y="55"/>
                      </a:lnTo>
                      <a:lnTo>
                        <a:pt x="6" y="50"/>
                      </a:lnTo>
                      <a:lnTo>
                        <a:pt x="2" y="44"/>
                      </a:lnTo>
                      <a:lnTo>
                        <a:pt x="0" y="38"/>
                      </a:lnTo>
                      <a:lnTo>
                        <a:pt x="0" y="32"/>
                      </a:lnTo>
                      <a:lnTo>
                        <a:pt x="0" y="26"/>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1"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1" name="Freeform 304"/>
                <p:cNvSpPr>
                  <a:spLocks/>
                </p:cNvSpPr>
                <p:nvPr/>
              </p:nvSpPr>
              <p:spPr bwMode="auto">
                <a:xfrm>
                  <a:off x="5566" y="876"/>
                  <a:ext cx="63" cy="65"/>
                </a:xfrm>
                <a:custGeom>
                  <a:avLst/>
                  <a:gdLst>
                    <a:gd name="T0" fmla="*/ 63 w 63"/>
                    <a:gd name="T1" fmla="*/ 32 h 65"/>
                    <a:gd name="T2" fmla="*/ 63 w 63"/>
                    <a:gd name="T3" fmla="*/ 39 h 65"/>
                    <a:gd name="T4" fmla="*/ 61 w 63"/>
                    <a:gd name="T5" fmla="*/ 45 h 65"/>
                    <a:gd name="T6" fmla="*/ 57 w 63"/>
                    <a:gd name="T7" fmla="*/ 51 h 65"/>
                    <a:gd name="T8" fmla="*/ 53 w 63"/>
                    <a:gd name="T9" fmla="*/ 55 h 65"/>
                    <a:gd name="T10" fmla="*/ 49 w 63"/>
                    <a:gd name="T11" fmla="*/ 59 h 65"/>
                    <a:gd name="T12" fmla="*/ 43 w 63"/>
                    <a:gd name="T13" fmla="*/ 61 h 65"/>
                    <a:gd name="T14" fmla="*/ 37 w 63"/>
                    <a:gd name="T15" fmla="*/ 63 h 65"/>
                    <a:gd name="T16" fmla="*/ 31 w 63"/>
                    <a:gd name="T17" fmla="*/ 65 h 65"/>
                    <a:gd name="T18" fmla="*/ 25 w 63"/>
                    <a:gd name="T19" fmla="*/ 63 h 65"/>
                    <a:gd name="T20" fmla="*/ 19 w 63"/>
                    <a:gd name="T21" fmla="*/ 61 h 65"/>
                    <a:gd name="T22" fmla="*/ 13 w 63"/>
                    <a:gd name="T23" fmla="*/ 59 h 65"/>
                    <a:gd name="T24" fmla="*/ 9 w 63"/>
                    <a:gd name="T25" fmla="*/ 55 h 65"/>
                    <a:gd name="T26" fmla="*/ 6 w 63"/>
                    <a:gd name="T27" fmla="*/ 51 h 65"/>
                    <a:gd name="T28" fmla="*/ 2 w 63"/>
                    <a:gd name="T29" fmla="*/ 45 h 65"/>
                    <a:gd name="T30" fmla="*/ 0 w 63"/>
                    <a:gd name="T31" fmla="*/ 39 h 65"/>
                    <a:gd name="T32" fmla="*/ 0 w 63"/>
                    <a:gd name="T33" fmla="*/ 32 h 65"/>
                    <a:gd name="T34" fmla="*/ 0 w 63"/>
                    <a:gd name="T35" fmla="*/ 26 h 65"/>
                    <a:gd name="T36" fmla="*/ 2 w 63"/>
                    <a:gd name="T37" fmla="*/ 20 h 65"/>
                    <a:gd name="T38" fmla="*/ 6 w 63"/>
                    <a:gd name="T39" fmla="*/ 14 h 65"/>
                    <a:gd name="T40" fmla="*/ 9 w 63"/>
                    <a:gd name="T41" fmla="*/ 10 h 65"/>
                    <a:gd name="T42" fmla="*/ 13 w 63"/>
                    <a:gd name="T43" fmla="*/ 6 h 65"/>
                    <a:gd name="T44" fmla="*/ 19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3 w 63"/>
                    <a:gd name="T57" fmla="*/ 10 h 65"/>
                    <a:gd name="T58" fmla="*/ 57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39"/>
                      </a:lnTo>
                      <a:lnTo>
                        <a:pt x="61" y="45"/>
                      </a:lnTo>
                      <a:lnTo>
                        <a:pt x="57" y="51"/>
                      </a:lnTo>
                      <a:lnTo>
                        <a:pt x="53" y="55"/>
                      </a:lnTo>
                      <a:lnTo>
                        <a:pt x="49" y="59"/>
                      </a:lnTo>
                      <a:lnTo>
                        <a:pt x="43" y="61"/>
                      </a:lnTo>
                      <a:lnTo>
                        <a:pt x="37" y="63"/>
                      </a:lnTo>
                      <a:lnTo>
                        <a:pt x="31" y="65"/>
                      </a:lnTo>
                      <a:lnTo>
                        <a:pt x="25" y="63"/>
                      </a:lnTo>
                      <a:lnTo>
                        <a:pt x="19" y="61"/>
                      </a:lnTo>
                      <a:lnTo>
                        <a:pt x="13" y="59"/>
                      </a:lnTo>
                      <a:lnTo>
                        <a:pt x="9" y="55"/>
                      </a:lnTo>
                      <a:lnTo>
                        <a:pt x="6" y="51"/>
                      </a:lnTo>
                      <a:lnTo>
                        <a:pt x="2" y="45"/>
                      </a:lnTo>
                      <a:lnTo>
                        <a:pt x="0" y="39"/>
                      </a:lnTo>
                      <a:lnTo>
                        <a:pt x="0" y="32"/>
                      </a:lnTo>
                      <a:lnTo>
                        <a:pt x="0" y="26"/>
                      </a:lnTo>
                      <a:lnTo>
                        <a:pt x="2" y="20"/>
                      </a:lnTo>
                      <a:lnTo>
                        <a:pt x="6" y="14"/>
                      </a:lnTo>
                      <a:lnTo>
                        <a:pt x="9" y="10"/>
                      </a:lnTo>
                      <a:lnTo>
                        <a:pt x="13" y="6"/>
                      </a:lnTo>
                      <a:lnTo>
                        <a:pt x="19" y="2"/>
                      </a:lnTo>
                      <a:lnTo>
                        <a:pt x="25" y="0"/>
                      </a:lnTo>
                      <a:lnTo>
                        <a:pt x="31" y="0"/>
                      </a:lnTo>
                      <a:lnTo>
                        <a:pt x="37" y="0"/>
                      </a:lnTo>
                      <a:lnTo>
                        <a:pt x="43" y="2"/>
                      </a:lnTo>
                      <a:lnTo>
                        <a:pt x="49" y="6"/>
                      </a:lnTo>
                      <a:lnTo>
                        <a:pt x="53" y="10"/>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2" name="Freeform 305"/>
                <p:cNvSpPr>
                  <a:spLocks/>
                </p:cNvSpPr>
                <p:nvPr/>
              </p:nvSpPr>
              <p:spPr bwMode="auto">
                <a:xfrm>
                  <a:off x="5566" y="876"/>
                  <a:ext cx="63" cy="65"/>
                </a:xfrm>
                <a:custGeom>
                  <a:avLst/>
                  <a:gdLst>
                    <a:gd name="T0" fmla="*/ 63 w 63"/>
                    <a:gd name="T1" fmla="*/ 32 h 65"/>
                    <a:gd name="T2" fmla="*/ 63 w 63"/>
                    <a:gd name="T3" fmla="*/ 32 h 65"/>
                    <a:gd name="T4" fmla="*/ 63 w 63"/>
                    <a:gd name="T5" fmla="*/ 39 h 65"/>
                    <a:gd name="T6" fmla="*/ 61 w 63"/>
                    <a:gd name="T7" fmla="*/ 45 h 65"/>
                    <a:gd name="T8" fmla="*/ 57 w 63"/>
                    <a:gd name="T9" fmla="*/ 51 h 65"/>
                    <a:gd name="T10" fmla="*/ 53 w 63"/>
                    <a:gd name="T11" fmla="*/ 55 h 65"/>
                    <a:gd name="T12" fmla="*/ 49 w 63"/>
                    <a:gd name="T13" fmla="*/ 59 h 65"/>
                    <a:gd name="T14" fmla="*/ 43 w 63"/>
                    <a:gd name="T15" fmla="*/ 61 h 65"/>
                    <a:gd name="T16" fmla="*/ 37 w 63"/>
                    <a:gd name="T17" fmla="*/ 63 h 65"/>
                    <a:gd name="T18" fmla="*/ 31 w 63"/>
                    <a:gd name="T19" fmla="*/ 65 h 65"/>
                    <a:gd name="T20" fmla="*/ 25 w 63"/>
                    <a:gd name="T21" fmla="*/ 63 h 65"/>
                    <a:gd name="T22" fmla="*/ 19 w 63"/>
                    <a:gd name="T23" fmla="*/ 61 h 65"/>
                    <a:gd name="T24" fmla="*/ 13 w 63"/>
                    <a:gd name="T25" fmla="*/ 59 h 65"/>
                    <a:gd name="T26" fmla="*/ 9 w 63"/>
                    <a:gd name="T27" fmla="*/ 55 h 65"/>
                    <a:gd name="T28" fmla="*/ 6 w 63"/>
                    <a:gd name="T29" fmla="*/ 51 h 65"/>
                    <a:gd name="T30" fmla="*/ 2 w 63"/>
                    <a:gd name="T31" fmla="*/ 45 h 65"/>
                    <a:gd name="T32" fmla="*/ 0 w 63"/>
                    <a:gd name="T33" fmla="*/ 39 h 65"/>
                    <a:gd name="T34" fmla="*/ 0 w 63"/>
                    <a:gd name="T35" fmla="*/ 32 h 65"/>
                    <a:gd name="T36" fmla="*/ 0 w 63"/>
                    <a:gd name="T37" fmla="*/ 26 h 65"/>
                    <a:gd name="T38" fmla="*/ 2 w 63"/>
                    <a:gd name="T39" fmla="*/ 20 h 65"/>
                    <a:gd name="T40" fmla="*/ 6 w 63"/>
                    <a:gd name="T41" fmla="*/ 14 h 65"/>
                    <a:gd name="T42" fmla="*/ 9 w 63"/>
                    <a:gd name="T43" fmla="*/ 10 h 65"/>
                    <a:gd name="T44" fmla="*/ 13 w 63"/>
                    <a:gd name="T45" fmla="*/ 6 h 65"/>
                    <a:gd name="T46" fmla="*/ 19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3 w 63"/>
                    <a:gd name="T59" fmla="*/ 10 h 65"/>
                    <a:gd name="T60" fmla="*/ 57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39"/>
                      </a:lnTo>
                      <a:lnTo>
                        <a:pt x="61" y="45"/>
                      </a:lnTo>
                      <a:lnTo>
                        <a:pt x="57" y="51"/>
                      </a:lnTo>
                      <a:lnTo>
                        <a:pt x="53" y="55"/>
                      </a:lnTo>
                      <a:lnTo>
                        <a:pt x="49" y="59"/>
                      </a:lnTo>
                      <a:lnTo>
                        <a:pt x="43" y="61"/>
                      </a:lnTo>
                      <a:lnTo>
                        <a:pt x="37" y="63"/>
                      </a:lnTo>
                      <a:lnTo>
                        <a:pt x="31" y="65"/>
                      </a:lnTo>
                      <a:lnTo>
                        <a:pt x="25" y="63"/>
                      </a:lnTo>
                      <a:lnTo>
                        <a:pt x="19" y="61"/>
                      </a:lnTo>
                      <a:lnTo>
                        <a:pt x="13" y="59"/>
                      </a:lnTo>
                      <a:lnTo>
                        <a:pt x="9" y="55"/>
                      </a:lnTo>
                      <a:lnTo>
                        <a:pt x="6" y="51"/>
                      </a:lnTo>
                      <a:lnTo>
                        <a:pt x="2" y="45"/>
                      </a:lnTo>
                      <a:lnTo>
                        <a:pt x="0" y="39"/>
                      </a:lnTo>
                      <a:lnTo>
                        <a:pt x="0" y="32"/>
                      </a:lnTo>
                      <a:lnTo>
                        <a:pt x="0" y="26"/>
                      </a:lnTo>
                      <a:lnTo>
                        <a:pt x="2" y="20"/>
                      </a:lnTo>
                      <a:lnTo>
                        <a:pt x="6" y="14"/>
                      </a:lnTo>
                      <a:lnTo>
                        <a:pt x="9" y="10"/>
                      </a:lnTo>
                      <a:lnTo>
                        <a:pt x="13" y="6"/>
                      </a:lnTo>
                      <a:lnTo>
                        <a:pt x="19" y="2"/>
                      </a:lnTo>
                      <a:lnTo>
                        <a:pt x="25" y="0"/>
                      </a:lnTo>
                      <a:lnTo>
                        <a:pt x="31" y="0"/>
                      </a:lnTo>
                      <a:lnTo>
                        <a:pt x="37" y="0"/>
                      </a:lnTo>
                      <a:lnTo>
                        <a:pt x="43" y="2"/>
                      </a:lnTo>
                      <a:lnTo>
                        <a:pt x="49" y="6"/>
                      </a:lnTo>
                      <a:lnTo>
                        <a:pt x="53"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3" name="Freeform 306"/>
                <p:cNvSpPr>
                  <a:spLocks/>
                </p:cNvSpPr>
                <p:nvPr/>
              </p:nvSpPr>
              <p:spPr bwMode="auto">
                <a:xfrm>
                  <a:off x="5778" y="908"/>
                  <a:ext cx="65" cy="65"/>
                </a:xfrm>
                <a:custGeom>
                  <a:avLst/>
                  <a:gdLst>
                    <a:gd name="T0" fmla="*/ 65 w 65"/>
                    <a:gd name="T1" fmla="*/ 31 h 65"/>
                    <a:gd name="T2" fmla="*/ 63 w 65"/>
                    <a:gd name="T3" fmla="*/ 37 h 65"/>
                    <a:gd name="T4" fmla="*/ 61 w 65"/>
                    <a:gd name="T5" fmla="*/ 43 h 65"/>
                    <a:gd name="T6" fmla="*/ 59 w 65"/>
                    <a:gd name="T7" fmla="*/ 49 h 65"/>
                    <a:gd name="T8" fmla="*/ 55 w 65"/>
                    <a:gd name="T9" fmla="*/ 55 h 65"/>
                    <a:gd name="T10" fmla="*/ 51 w 65"/>
                    <a:gd name="T11" fmla="*/ 59 h 65"/>
                    <a:gd name="T12" fmla="*/ 46 w 65"/>
                    <a:gd name="T13" fmla="*/ 61 h 65"/>
                    <a:gd name="T14" fmla="*/ 40 w 65"/>
                    <a:gd name="T15" fmla="*/ 63 h 65"/>
                    <a:gd name="T16" fmla="*/ 32 w 65"/>
                    <a:gd name="T17" fmla="*/ 65 h 65"/>
                    <a:gd name="T18" fmla="*/ 26 w 65"/>
                    <a:gd name="T19" fmla="*/ 63 h 65"/>
                    <a:gd name="T20" fmla="*/ 20 w 65"/>
                    <a:gd name="T21" fmla="*/ 61 h 65"/>
                    <a:gd name="T22" fmla="*/ 14 w 65"/>
                    <a:gd name="T23" fmla="*/ 59 h 65"/>
                    <a:gd name="T24" fmla="*/ 10 w 65"/>
                    <a:gd name="T25" fmla="*/ 55 h 65"/>
                    <a:gd name="T26" fmla="*/ 6 w 65"/>
                    <a:gd name="T27" fmla="*/ 49 h 65"/>
                    <a:gd name="T28" fmla="*/ 2 w 65"/>
                    <a:gd name="T29" fmla="*/ 43 h 65"/>
                    <a:gd name="T30" fmla="*/ 0 w 65"/>
                    <a:gd name="T31" fmla="*/ 37 h 65"/>
                    <a:gd name="T32" fmla="*/ 0 w 65"/>
                    <a:gd name="T33" fmla="*/ 31 h 65"/>
                    <a:gd name="T34" fmla="*/ 0 w 65"/>
                    <a:gd name="T35" fmla="*/ 25 h 65"/>
                    <a:gd name="T36" fmla="*/ 2 w 65"/>
                    <a:gd name="T37" fmla="*/ 19 h 65"/>
                    <a:gd name="T38" fmla="*/ 6 w 65"/>
                    <a:gd name="T39" fmla="*/ 13 h 65"/>
                    <a:gd name="T40" fmla="*/ 10 w 65"/>
                    <a:gd name="T41" fmla="*/ 9 h 65"/>
                    <a:gd name="T42" fmla="*/ 14 w 65"/>
                    <a:gd name="T43" fmla="*/ 5 h 65"/>
                    <a:gd name="T44" fmla="*/ 20 w 65"/>
                    <a:gd name="T45" fmla="*/ 2 h 65"/>
                    <a:gd name="T46" fmla="*/ 26 w 65"/>
                    <a:gd name="T47" fmla="*/ 0 h 65"/>
                    <a:gd name="T48" fmla="*/ 32 w 65"/>
                    <a:gd name="T49" fmla="*/ 0 h 65"/>
                    <a:gd name="T50" fmla="*/ 40 w 65"/>
                    <a:gd name="T51" fmla="*/ 0 h 65"/>
                    <a:gd name="T52" fmla="*/ 46 w 65"/>
                    <a:gd name="T53" fmla="*/ 2 h 65"/>
                    <a:gd name="T54" fmla="*/ 51 w 65"/>
                    <a:gd name="T55" fmla="*/ 5 h 65"/>
                    <a:gd name="T56" fmla="*/ 55 w 65"/>
                    <a:gd name="T57" fmla="*/ 9 h 65"/>
                    <a:gd name="T58" fmla="*/ 59 w 65"/>
                    <a:gd name="T59" fmla="*/ 13 h 65"/>
                    <a:gd name="T60" fmla="*/ 61 w 65"/>
                    <a:gd name="T61" fmla="*/ 19 h 65"/>
                    <a:gd name="T62" fmla="*/ 63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7"/>
                      </a:lnTo>
                      <a:lnTo>
                        <a:pt x="61" y="43"/>
                      </a:lnTo>
                      <a:lnTo>
                        <a:pt x="59" y="49"/>
                      </a:lnTo>
                      <a:lnTo>
                        <a:pt x="55" y="55"/>
                      </a:lnTo>
                      <a:lnTo>
                        <a:pt x="51" y="59"/>
                      </a:lnTo>
                      <a:lnTo>
                        <a:pt x="46" y="61"/>
                      </a:lnTo>
                      <a:lnTo>
                        <a:pt x="40"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5"/>
                      </a:lnTo>
                      <a:lnTo>
                        <a:pt x="20" y="2"/>
                      </a:lnTo>
                      <a:lnTo>
                        <a:pt x="26" y="0"/>
                      </a:lnTo>
                      <a:lnTo>
                        <a:pt x="32" y="0"/>
                      </a:lnTo>
                      <a:lnTo>
                        <a:pt x="40" y="0"/>
                      </a:lnTo>
                      <a:lnTo>
                        <a:pt x="46" y="2"/>
                      </a:lnTo>
                      <a:lnTo>
                        <a:pt x="51" y="5"/>
                      </a:lnTo>
                      <a:lnTo>
                        <a:pt x="55" y="9"/>
                      </a:lnTo>
                      <a:lnTo>
                        <a:pt x="59" y="13"/>
                      </a:lnTo>
                      <a:lnTo>
                        <a:pt x="61" y="19"/>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4" name="Freeform 307"/>
                <p:cNvSpPr>
                  <a:spLocks/>
                </p:cNvSpPr>
                <p:nvPr/>
              </p:nvSpPr>
              <p:spPr bwMode="auto">
                <a:xfrm>
                  <a:off x="5778" y="908"/>
                  <a:ext cx="65" cy="65"/>
                </a:xfrm>
                <a:custGeom>
                  <a:avLst/>
                  <a:gdLst>
                    <a:gd name="T0" fmla="*/ 65 w 65"/>
                    <a:gd name="T1" fmla="*/ 31 h 65"/>
                    <a:gd name="T2" fmla="*/ 65 w 65"/>
                    <a:gd name="T3" fmla="*/ 31 h 65"/>
                    <a:gd name="T4" fmla="*/ 63 w 65"/>
                    <a:gd name="T5" fmla="*/ 37 h 65"/>
                    <a:gd name="T6" fmla="*/ 61 w 65"/>
                    <a:gd name="T7" fmla="*/ 43 h 65"/>
                    <a:gd name="T8" fmla="*/ 59 w 65"/>
                    <a:gd name="T9" fmla="*/ 49 h 65"/>
                    <a:gd name="T10" fmla="*/ 55 w 65"/>
                    <a:gd name="T11" fmla="*/ 55 h 65"/>
                    <a:gd name="T12" fmla="*/ 51 w 65"/>
                    <a:gd name="T13" fmla="*/ 59 h 65"/>
                    <a:gd name="T14" fmla="*/ 46 w 65"/>
                    <a:gd name="T15" fmla="*/ 61 h 65"/>
                    <a:gd name="T16" fmla="*/ 40 w 65"/>
                    <a:gd name="T17" fmla="*/ 63 h 65"/>
                    <a:gd name="T18" fmla="*/ 32 w 65"/>
                    <a:gd name="T19" fmla="*/ 65 h 65"/>
                    <a:gd name="T20" fmla="*/ 26 w 65"/>
                    <a:gd name="T21" fmla="*/ 63 h 65"/>
                    <a:gd name="T22" fmla="*/ 20 w 65"/>
                    <a:gd name="T23" fmla="*/ 61 h 65"/>
                    <a:gd name="T24" fmla="*/ 14 w 65"/>
                    <a:gd name="T25" fmla="*/ 59 h 65"/>
                    <a:gd name="T26" fmla="*/ 10 w 65"/>
                    <a:gd name="T27" fmla="*/ 55 h 65"/>
                    <a:gd name="T28" fmla="*/ 6 w 65"/>
                    <a:gd name="T29" fmla="*/ 49 h 65"/>
                    <a:gd name="T30" fmla="*/ 2 w 65"/>
                    <a:gd name="T31" fmla="*/ 43 h 65"/>
                    <a:gd name="T32" fmla="*/ 0 w 65"/>
                    <a:gd name="T33" fmla="*/ 37 h 65"/>
                    <a:gd name="T34" fmla="*/ 0 w 65"/>
                    <a:gd name="T35" fmla="*/ 31 h 65"/>
                    <a:gd name="T36" fmla="*/ 0 w 65"/>
                    <a:gd name="T37" fmla="*/ 25 h 65"/>
                    <a:gd name="T38" fmla="*/ 2 w 65"/>
                    <a:gd name="T39" fmla="*/ 19 h 65"/>
                    <a:gd name="T40" fmla="*/ 6 w 65"/>
                    <a:gd name="T41" fmla="*/ 13 h 65"/>
                    <a:gd name="T42" fmla="*/ 10 w 65"/>
                    <a:gd name="T43" fmla="*/ 9 h 65"/>
                    <a:gd name="T44" fmla="*/ 14 w 65"/>
                    <a:gd name="T45" fmla="*/ 5 h 65"/>
                    <a:gd name="T46" fmla="*/ 20 w 65"/>
                    <a:gd name="T47" fmla="*/ 2 h 65"/>
                    <a:gd name="T48" fmla="*/ 26 w 65"/>
                    <a:gd name="T49" fmla="*/ 0 h 65"/>
                    <a:gd name="T50" fmla="*/ 32 w 65"/>
                    <a:gd name="T51" fmla="*/ 0 h 65"/>
                    <a:gd name="T52" fmla="*/ 40 w 65"/>
                    <a:gd name="T53" fmla="*/ 0 h 65"/>
                    <a:gd name="T54" fmla="*/ 46 w 65"/>
                    <a:gd name="T55" fmla="*/ 2 h 65"/>
                    <a:gd name="T56" fmla="*/ 51 w 65"/>
                    <a:gd name="T57" fmla="*/ 5 h 65"/>
                    <a:gd name="T58" fmla="*/ 55 w 65"/>
                    <a:gd name="T59" fmla="*/ 9 h 65"/>
                    <a:gd name="T60" fmla="*/ 59 w 65"/>
                    <a:gd name="T61" fmla="*/ 13 h 65"/>
                    <a:gd name="T62" fmla="*/ 61 w 65"/>
                    <a:gd name="T63" fmla="*/ 19 h 65"/>
                    <a:gd name="T64" fmla="*/ 63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7"/>
                      </a:lnTo>
                      <a:lnTo>
                        <a:pt x="61" y="43"/>
                      </a:lnTo>
                      <a:lnTo>
                        <a:pt x="59" y="49"/>
                      </a:lnTo>
                      <a:lnTo>
                        <a:pt x="55" y="55"/>
                      </a:lnTo>
                      <a:lnTo>
                        <a:pt x="51" y="59"/>
                      </a:lnTo>
                      <a:lnTo>
                        <a:pt x="46" y="61"/>
                      </a:lnTo>
                      <a:lnTo>
                        <a:pt x="40"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5"/>
                      </a:lnTo>
                      <a:lnTo>
                        <a:pt x="20" y="2"/>
                      </a:lnTo>
                      <a:lnTo>
                        <a:pt x="26" y="0"/>
                      </a:lnTo>
                      <a:lnTo>
                        <a:pt x="32" y="0"/>
                      </a:lnTo>
                      <a:lnTo>
                        <a:pt x="40" y="0"/>
                      </a:lnTo>
                      <a:lnTo>
                        <a:pt x="46" y="2"/>
                      </a:lnTo>
                      <a:lnTo>
                        <a:pt x="51" y="5"/>
                      </a:lnTo>
                      <a:lnTo>
                        <a:pt x="55" y="9"/>
                      </a:lnTo>
                      <a:lnTo>
                        <a:pt x="59" y="13"/>
                      </a:lnTo>
                      <a:lnTo>
                        <a:pt x="61"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5" name="Freeform 308"/>
                <p:cNvSpPr>
                  <a:spLocks/>
                </p:cNvSpPr>
                <p:nvPr/>
              </p:nvSpPr>
              <p:spPr bwMode="auto">
                <a:xfrm>
                  <a:off x="5522" y="661"/>
                  <a:ext cx="63" cy="63"/>
                </a:xfrm>
                <a:custGeom>
                  <a:avLst/>
                  <a:gdLst>
                    <a:gd name="T0" fmla="*/ 63 w 63"/>
                    <a:gd name="T1" fmla="*/ 32 h 63"/>
                    <a:gd name="T2" fmla="*/ 63 w 63"/>
                    <a:gd name="T3" fmla="*/ 38 h 63"/>
                    <a:gd name="T4" fmla="*/ 61 w 63"/>
                    <a:gd name="T5" fmla="*/ 44 h 63"/>
                    <a:gd name="T6" fmla="*/ 57 w 63"/>
                    <a:gd name="T7" fmla="*/ 50 h 63"/>
                    <a:gd name="T8" fmla="*/ 55 w 63"/>
                    <a:gd name="T9" fmla="*/ 54 h 63"/>
                    <a:gd name="T10" fmla="*/ 50 w 63"/>
                    <a:gd name="T11" fmla="*/ 59 h 63"/>
                    <a:gd name="T12" fmla="*/ 44 w 63"/>
                    <a:gd name="T13" fmla="*/ 61 h 63"/>
                    <a:gd name="T14" fmla="*/ 38 w 63"/>
                    <a:gd name="T15" fmla="*/ 63 h 63"/>
                    <a:gd name="T16" fmla="*/ 32 w 63"/>
                    <a:gd name="T17" fmla="*/ 63 h 63"/>
                    <a:gd name="T18" fmla="*/ 26 w 63"/>
                    <a:gd name="T19" fmla="*/ 63 h 63"/>
                    <a:gd name="T20" fmla="*/ 20 w 63"/>
                    <a:gd name="T21" fmla="*/ 61 h 63"/>
                    <a:gd name="T22" fmla="*/ 14 w 63"/>
                    <a:gd name="T23" fmla="*/ 59 h 63"/>
                    <a:gd name="T24" fmla="*/ 8 w 63"/>
                    <a:gd name="T25" fmla="*/ 54 h 63"/>
                    <a:gd name="T26" fmla="*/ 6 w 63"/>
                    <a:gd name="T27" fmla="*/ 50 h 63"/>
                    <a:gd name="T28" fmla="*/ 2 w 63"/>
                    <a:gd name="T29" fmla="*/ 44 h 63"/>
                    <a:gd name="T30" fmla="*/ 0 w 63"/>
                    <a:gd name="T31" fmla="*/ 38 h 63"/>
                    <a:gd name="T32" fmla="*/ 0 w 63"/>
                    <a:gd name="T33" fmla="*/ 32 h 63"/>
                    <a:gd name="T34" fmla="*/ 0 w 63"/>
                    <a:gd name="T35" fmla="*/ 26 h 63"/>
                    <a:gd name="T36" fmla="*/ 2 w 63"/>
                    <a:gd name="T37" fmla="*/ 20 h 63"/>
                    <a:gd name="T38" fmla="*/ 6 w 63"/>
                    <a:gd name="T39" fmla="*/ 14 h 63"/>
                    <a:gd name="T40" fmla="*/ 8 w 63"/>
                    <a:gd name="T41" fmla="*/ 8 h 63"/>
                    <a:gd name="T42" fmla="*/ 14 w 63"/>
                    <a:gd name="T43" fmla="*/ 4 h 63"/>
                    <a:gd name="T44" fmla="*/ 20 w 63"/>
                    <a:gd name="T45" fmla="*/ 2 h 63"/>
                    <a:gd name="T46" fmla="*/ 26 w 63"/>
                    <a:gd name="T47" fmla="*/ 0 h 63"/>
                    <a:gd name="T48" fmla="*/ 32 w 63"/>
                    <a:gd name="T49" fmla="*/ 0 h 63"/>
                    <a:gd name="T50" fmla="*/ 38 w 63"/>
                    <a:gd name="T51" fmla="*/ 0 h 63"/>
                    <a:gd name="T52" fmla="*/ 44 w 63"/>
                    <a:gd name="T53" fmla="*/ 2 h 63"/>
                    <a:gd name="T54" fmla="*/ 50 w 63"/>
                    <a:gd name="T55" fmla="*/ 4 h 63"/>
                    <a:gd name="T56" fmla="*/ 55 w 63"/>
                    <a:gd name="T57" fmla="*/ 8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7" y="50"/>
                      </a:lnTo>
                      <a:lnTo>
                        <a:pt x="55" y="54"/>
                      </a:lnTo>
                      <a:lnTo>
                        <a:pt x="50" y="59"/>
                      </a:lnTo>
                      <a:lnTo>
                        <a:pt x="44" y="61"/>
                      </a:lnTo>
                      <a:lnTo>
                        <a:pt x="38" y="63"/>
                      </a:lnTo>
                      <a:lnTo>
                        <a:pt x="32" y="63"/>
                      </a:lnTo>
                      <a:lnTo>
                        <a:pt x="26" y="63"/>
                      </a:lnTo>
                      <a:lnTo>
                        <a:pt x="20" y="61"/>
                      </a:lnTo>
                      <a:lnTo>
                        <a:pt x="14" y="59"/>
                      </a:lnTo>
                      <a:lnTo>
                        <a:pt x="8" y="54"/>
                      </a:lnTo>
                      <a:lnTo>
                        <a:pt x="6" y="50"/>
                      </a:lnTo>
                      <a:lnTo>
                        <a:pt x="2" y="44"/>
                      </a:lnTo>
                      <a:lnTo>
                        <a:pt x="0" y="38"/>
                      </a:lnTo>
                      <a:lnTo>
                        <a:pt x="0" y="32"/>
                      </a:lnTo>
                      <a:lnTo>
                        <a:pt x="0" y="26"/>
                      </a:lnTo>
                      <a:lnTo>
                        <a:pt x="2" y="20"/>
                      </a:lnTo>
                      <a:lnTo>
                        <a:pt x="6" y="14"/>
                      </a:lnTo>
                      <a:lnTo>
                        <a:pt x="8" y="8"/>
                      </a:lnTo>
                      <a:lnTo>
                        <a:pt x="14" y="4"/>
                      </a:lnTo>
                      <a:lnTo>
                        <a:pt x="20" y="2"/>
                      </a:lnTo>
                      <a:lnTo>
                        <a:pt x="26" y="0"/>
                      </a:lnTo>
                      <a:lnTo>
                        <a:pt x="32" y="0"/>
                      </a:lnTo>
                      <a:lnTo>
                        <a:pt x="38" y="0"/>
                      </a:lnTo>
                      <a:lnTo>
                        <a:pt x="44" y="2"/>
                      </a:lnTo>
                      <a:lnTo>
                        <a:pt x="50" y="4"/>
                      </a:lnTo>
                      <a:lnTo>
                        <a:pt x="55" y="8"/>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6" name="Freeform 309"/>
                <p:cNvSpPr>
                  <a:spLocks/>
                </p:cNvSpPr>
                <p:nvPr/>
              </p:nvSpPr>
              <p:spPr bwMode="auto">
                <a:xfrm>
                  <a:off x="5522" y="661"/>
                  <a:ext cx="63" cy="63"/>
                </a:xfrm>
                <a:custGeom>
                  <a:avLst/>
                  <a:gdLst>
                    <a:gd name="T0" fmla="*/ 63 w 63"/>
                    <a:gd name="T1" fmla="*/ 32 h 63"/>
                    <a:gd name="T2" fmla="*/ 63 w 63"/>
                    <a:gd name="T3" fmla="*/ 32 h 63"/>
                    <a:gd name="T4" fmla="*/ 63 w 63"/>
                    <a:gd name="T5" fmla="*/ 38 h 63"/>
                    <a:gd name="T6" fmla="*/ 61 w 63"/>
                    <a:gd name="T7" fmla="*/ 44 h 63"/>
                    <a:gd name="T8" fmla="*/ 57 w 63"/>
                    <a:gd name="T9" fmla="*/ 50 h 63"/>
                    <a:gd name="T10" fmla="*/ 55 w 63"/>
                    <a:gd name="T11" fmla="*/ 54 h 63"/>
                    <a:gd name="T12" fmla="*/ 50 w 63"/>
                    <a:gd name="T13" fmla="*/ 59 h 63"/>
                    <a:gd name="T14" fmla="*/ 44 w 63"/>
                    <a:gd name="T15" fmla="*/ 61 h 63"/>
                    <a:gd name="T16" fmla="*/ 38 w 63"/>
                    <a:gd name="T17" fmla="*/ 63 h 63"/>
                    <a:gd name="T18" fmla="*/ 32 w 63"/>
                    <a:gd name="T19" fmla="*/ 63 h 63"/>
                    <a:gd name="T20" fmla="*/ 26 w 63"/>
                    <a:gd name="T21" fmla="*/ 63 h 63"/>
                    <a:gd name="T22" fmla="*/ 20 w 63"/>
                    <a:gd name="T23" fmla="*/ 61 h 63"/>
                    <a:gd name="T24" fmla="*/ 14 w 63"/>
                    <a:gd name="T25" fmla="*/ 59 h 63"/>
                    <a:gd name="T26" fmla="*/ 8 w 63"/>
                    <a:gd name="T27" fmla="*/ 54 h 63"/>
                    <a:gd name="T28" fmla="*/ 6 w 63"/>
                    <a:gd name="T29" fmla="*/ 50 h 63"/>
                    <a:gd name="T30" fmla="*/ 2 w 63"/>
                    <a:gd name="T31" fmla="*/ 44 h 63"/>
                    <a:gd name="T32" fmla="*/ 0 w 63"/>
                    <a:gd name="T33" fmla="*/ 38 h 63"/>
                    <a:gd name="T34" fmla="*/ 0 w 63"/>
                    <a:gd name="T35" fmla="*/ 32 h 63"/>
                    <a:gd name="T36" fmla="*/ 0 w 63"/>
                    <a:gd name="T37" fmla="*/ 26 h 63"/>
                    <a:gd name="T38" fmla="*/ 2 w 63"/>
                    <a:gd name="T39" fmla="*/ 20 h 63"/>
                    <a:gd name="T40" fmla="*/ 6 w 63"/>
                    <a:gd name="T41" fmla="*/ 14 h 63"/>
                    <a:gd name="T42" fmla="*/ 8 w 63"/>
                    <a:gd name="T43" fmla="*/ 8 h 63"/>
                    <a:gd name="T44" fmla="*/ 14 w 63"/>
                    <a:gd name="T45" fmla="*/ 4 h 63"/>
                    <a:gd name="T46" fmla="*/ 20 w 63"/>
                    <a:gd name="T47" fmla="*/ 2 h 63"/>
                    <a:gd name="T48" fmla="*/ 26 w 63"/>
                    <a:gd name="T49" fmla="*/ 0 h 63"/>
                    <a:gd name="T50" fmla="*/ 32 w 63"/>
                    <a:gd name="T51" fmla="*/ 0 h 63"/>
                    <a:gd name="T52" fmla="*/ 38 w 63"/>
                    <a:gd name="T53" fmla="*/ 0 h 63"/>
                    <a:gd name="T54" fmla="*/ 44 w 63"/>
                    <a:gd name="T55" fmla="*/ 2 h 63"/>
                    <a:gd name="T56" fmla="*/ 50 w 63"/>
                    <a:gd name="T57" fmla="*/ 4 h 63"/>
                    <a:gd name="T58" fmla="*/ 55 w 63"/>
                    <a:gd name="T59" fmla="*/ 8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7" y="50"/>
                      </a:lnTo>
                      <a:lnTo>
                        <a:pt x="55" y="54"/>
                      </a:lnTo>
                      <a:lnTo>
                        <a:pt x="50" y="59"/>
                      </a:lnTo>
                      <a:lnTo>
                        <a:pt x="44" y="61"/>
                      </a:lnTo>
                      <a:lnTo>
                        <a:pt x="38" y="63"/>
                      </a:lnTo>
                      <a:lnTo>
                        <a:pt x="32" y="63"/>
                      </a:lnTo>
                      <a:lnTo>
                        <a:pt x="26" y="63"/>
                      </a:lnTo>
                      <a:lnTo>
                        <a:pt x="20" y="61"/>
                      </a:lnTo>
                      <a:lnTo>
                        <a:pt x="14" y="59"/>
                      </a:lnTo>
                      <a:lnTo>
                        <a:pt x="8" y="54"/>
                      </a:lnTo>
                      <a:lnTo>
                        <a:pt x="6" y="50"/>
                      </a:lnTo>
                      <a:lnTo>
                        <a:pt x="2" y="44"/>
                      </a:lnTo>
                      <a:lnTo>
                        <a:pt x="0" y="38"/>
                      </a:lnTo>
                      <a:lnTo>
                        <a:pt x="0" y="32"/>
                      </a:lnTo>
                      <a:lnTo>
                        <a:pt x="0" y="26"/>
                      </a:lnTo>
                      <a:lnTo>
                        <a:pt x="2" y="20"/>
                      </a:lnTo>
                      <a:lnTo>
                        <a:pt x="6" y="14"/>
                      </a:lnTo>
                      <a:lnTo>
                        <a:pt x="8" y="8"/>
                      </a:lnTo>
                      <a:lnTo>
                        <a:pt x="14" y="4"/>
                      </a:lnTo>
                      <a:lnTo>
                        <a:pt x="20" y="2"/>
                      </a:lnTo>
                      <a:lnTo>
                        <a:pt x="26" y="0"/>
                      </a:lnTo>
                      <a:lnTo>
                        <a:pt x="32" y="0"/>
                      </a:lnTo>
                      <a:lnTo>
                        <a:pt x="38" y="0"/>
                      </a:lnTo>
                      <a:lnTo>
                        <a:pt x="44" y="2"/>
                      </a:lnTo>
                      <a:lnTo>
                        <a:pt x="50" y="4"/>
                      </a:lnTo>
                      <a:lnTo>
                        <a:pt x="55" y="8"/>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7" name="Freeform 310"/>
                <p:cNvSpPr>
                  <a:spLocks/>
                </p:cNvSpPr>
                <p:nvPr/>
              </p:nvSpPr>
              <p:spPr bwMode="auto">
                <a:xfrm>
                  <a:off x="5333" y="665"/>
                  <a:ext cx="65" cy="63"/>
                </a:xfrm>
                <a:custGeom>
                  <a:avLst/>
                  <a:gdLst>
                    <a:gd name="T0" fmla="*/ 65 w 65"/>
                    <a:gd name="T1" fmla="*/ 32 h 63"/>
                    <a:gd name="T2" fmla="*/ 63 w 65"/>
                    <a:gd name="T3" fmla="*/ 38 h 63"/>
                    <a:gd name="T4" fmla="*/ 63 w 65"/>
                    <a:gd name="T5" fmla="*/ 44 h 63"/>
                    <a:gd name="T6" fmla="*/ 59 w 65"/>
                    <a:gd name="T7" fmla="*/ 50 h 63"/>
                    <a:gd name="T8" fmla="*/ 55 w 65"/>
                    <a:gd name="T9" fmla="*/ 55 h 63"/>
                    <a:gd name="T10" fmla="*/ 51 w 65"/>
                    <a:gd name="T11" fmla="*/ 57 h 63"/>
                    <a:gd name="T12" fmla="*/ 46 w 65"/>
                    <a:gd name="T13" fmla="*/ 61 h 63"/>
                    <a:gd name="T14" fmla="*/ 40 w 65"/>
                    <a:gd name="T15" fmla="*/ 63 h 63"/>
                    <a:gd name="T16" fmla="*/ 32 w 65"/>
                    <a:gd name="T17" fmla="*/ 63 h 63"/>
                    <a:gd name="T18" fmla="*/ 26 w 65"/>
                    <a:gd name="T19" fmla="*/ 63 h 63"/>
                    <a:gd name="T20" fmla="*/ 20 w 65"/>
                    <a:gd name="T21" fmla="*/ 61 h 63"/>
                    <a:gd name="T22" fmla="*/ 14 w 65"/>
                    <a:gd name="T23" fmla="*/ 57 h 63"/>
                    <a:gd name="T24" fmla="*/ 10 w 65"/>
                    <a:gd name="T25" fmla="*/ 55 h 63"/>
                    <a:gd name="T26" fmla="*/ 6 w 65"/>
                    <a:gd name="T27" fmla="*/ 50 h 63"/>
                    <a:gd name="T28" fmla="*/ 2 w 65"/>
                    <a:gd name="T29" fmla="*/ 44 h 63"/>
                    <a:gd name="T30" fmla="*/ 0 w 65"/>
                    <a:gd name="T31" fmla="*/ 38 h 63"/>
                    <a:gd name="T32" fmla="*/ 0 w 65"/>
                    <a:gd name="T33" fmla="*/ 32 h 63"/>
                    <a:gd name="T34" fmla="*/ 0 w 65"/>
                    <a:gd name="T35" fmla="*/ 26 h 63"/>
                    <a:gd name="T36" fmla="*/ 2 w 65"/>
                    <a:gd name="T37" fmla="*/ 20 h 63"/>
                    <a:gd name="T38" fmla="*/ 6 w 65"/>
                    <a:gd name="T39" fmla="*/ 14 h 63"/>
                    <a:gd name="T40" fmla="*/ 10 w 65"/>
                    <a:gd name="T41" fmla="*/ 8 h 63"/>
                    <a:gd name="T42" fmla="*/ 14 w 65"/>
                    <a:gd name="T43" fmla="*/ 4 h 63"/>
                    <a:gd name="T44" fmla="*/ 20 w 65"/>
                    <a:gd name="T45" fmla="*/ 2 h 63"/>
                    <a:gd name="T46" fmla="*/ 26 w 65"/>
                    <a:gd name="T47" fmla="*/ 0 h 63"/>
                    <a:gd name="T48" fmla="*/ 32 w 65"/>
                    <a:gd name="T49" fmla="*/ 0 h 63"/>
                    <a:gd name="T50" fmla="*/ 40 w 65"/>
                    <a:gd name="T51" fmla="*/ 0 h 63"/>
                    <a:gd name="T52" fmla="*/ 46 w 65"/>
                    <a:gd name="T53" fmla="*/ 2 h 63"/>
                    <a:gd name="T54" fmla="*/ 51 w 65"/>
                    <a:gd name="T55" fmla="*/ 4 h 63"/>
                    <a:gd name="T56" fmla="*/ 55 w 65"/>
                    <a:gd name="T57" fmla="*/ 8 h 63"/>
                    <a:gd name="T58" fmla="*/ 59 w 65"/>
                    <a:gd name="T59" fmla="*/ 14 h 63"/>
                    <a:gd name="T60" fmla="*/ 63 w 65"/>
                    <a:gd name="T61" fmla="*/ 20 h 63"/>
                    <a:gd name="T62" fmla="*/ 63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3" y="38"/>
                      </a:lnTo>
                      <a:lnTo>
                        <a:pt x="63" y="44"/>
                      </a:lnTo>
                      <a:lnTo>
                        <a:pt x="59" y="50"/>
                      </a:lnTo>
                      <a:lnTo>
                        <a:pt x="55" y="55"/>
                      </a:lnTo>
                      <a:lnTo>
                        <a:pt x="51" y="57"/>
                      </a:lnTo>
                      <a:lnTo>
                        <a:pt x="46" y="61"/>
                      </a:lnTo>
                      <a:lnTo>
                        <a:pt x="40" y="63"/>
                      </a:lnTo>
                      <a:lnTo>
                        <a:pt x="32" y="63"/>
                      </a:lnTo>
                      <a:lnTo>
                        <a:pt x="26" y="63"/>
                      </a:lnTo>
                      <a:lnTo>
                        <a:pt x="20" y="61"/>
                      </a:lnTo>
                      <a:lnTo>
                        <a:pt x="14" y="57"/>
                      </a:lnTo>
                      <a:lnTo>
                        <a:pt x="10" y="55"/>
                      </a:lnTo>
                      <a:lnTo>
                        <a:pt x="6" y="50"/>
                      </a:lnTo>
                      <a:lnTo>
                        <a:pt x="2" y="44"/>
                      </a:lnTo>
                      <a:lnTo>
                        <a:pt x="0" y="38"/>
                      </a:lnTo>
                      <a:lnTo>
                        <a:pt x="0" y="32"/>
                      </a:lnTo>
                      <a:lnTo>
                        <a:pt x="0" y="26"/>
                      </a:lnTo>
                      <a:lnTo>
                        <a:pt x="2" y="20"/>
                      </a:lnTo>
                      <a:lnTo>
                        <a:pt x="6" y="14"/>
                      </a:lnTo>
                      <a:lnTo>
                        <a:pt x="10" y="8"/>
                      </a:lnTo>
                      <a:lnTo>
                        <a:pt x="14" y="4"/>
                      </a:lnTo>
                      <a:lnTo>
                        <a:pt x="20" y="2"/>
                      </a:lnTo>
                      <a:lnTo>
                        <a:pt x="26" y="0"/>
                      </a:lnTo>
                      <a:lnTo>
                        <a:pt x="32" y="0"/>
                      </a:lnTo>
                      <a:lnTo>
                        <a:pt x="40" y="0"/>
                      </a:lnTo>
                      <a:lnTo>
                        <a:pt x="46" y="2"/>
                      </a:lnTo>
                      <a:lnTo>
                        <a:pt x="51" y="4"/>
                      </a:lnTo>
                      <a:lnTo>
                        <a:pt x="55" y="8"/>
                      </a:lnTo>
                      <a:lnTo>
                        <a:pt x="59" y="14"/>
                      </a:lnTo>
                      <a:lnTo>
                        <a:pt x="63"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68" name="Freeform 311"/>
                <p:cNvSpPr>
                  <a:spLocks/>
                </p:cNvSpPr>
                <p:nvPr/>
              </p:nvSpPr>
              <p:spPr bwMode="auto">
                <a:xfrm>
                  <a:off x="5333" y="665"/>
                  <a:ext cx="65" cy="63"/>
                </a:xfrm>
                <a:custGeom>
                  <a:avLst/>
                  <a:gdLst>
                    <a:gd name="T0" fmla="*/ 65 w 65"/>
                    <a:gd name="T1" fmla="*/ 32 h 63"/>
                    <a:gd name="T2" fmla="*/ 65 w 65"/>
                    <a:gd name="T3" fmla="*/ 32 h 63"/>
                    <a:gd name="T4" fmla="*/ 63 w 65"/>
                    <a:gd name="T5" fmla="*/ 38 h 63"/>
                    <a:gd name="T6" fmla="*/ 63 w 65"/>
                    <a:gd name="T7" fmla="*/ 44 h 63"/>
                    <a:gd name="T8" fmla="*/ 59 w 65"/>
                    <a:gd name="T9" fmla="*/ 50 h 63"/>
                    <a:gd name="T10" fmla="*/ 55 w 65"/>
                    <a:gd name="T11" fmla="*/ 55 h 63"/>
                    <a:gd name="T12" fmla="*/ 51 w 65"/>
                    <a:gd name="T13" fmla="*/ 57 h 63"/>
                    <a:gd name="T14" fmla="*/ 46 w 65"/>
                    <a:gd name="T15" fmla="*/ 61 h 63"/>
                    <a:gd name="T16" fmla="*/ 40 w 65"/>
                    <a:gd name="T17" fmla="*/ 63 h 63"/>
                    <a:gd name="T18" fmla="*/ 32 w 65"/>
                    <a:gd name="T19" fmla="*/ 63 h 63"/>
                    <a:gd name="T20" fmla="*/ 26 w 65"/>
                    <a:gd name="T21" fmla="*/ 63 h 63"/>
                    <a:gd name="T22" fmla="*/ 20 w 65"/>
                    <a:gd name="T23" fmla="*/ 61 h 63"/>
                    <a:gd name="T24" fmla="*/ 14 w 65"/>
                    <a:gd name="T25" fmla="*/ 57 h 63"/>
                    <a:gd name="T26" fmla="*/ 10 w 65"/>
                    <a:gd name="T27" fmla="*/ 55 h 63"/>
                    <a:gd name="T28" fmla="*/ 6 w 65"/>
                    <a:gd name="T29" fmla="*/ 50 h 63"/>
                    <a:gd name="T30" fmla="*/ 2 w 65"/>
                    <a:gd name="T31" fmla="*/ 44 h 63"/>
                    <a:gd name="T32" fmla="*/ 0 w 65"/>
                    <a:gd name="T33" fmla="*/ 38 h 63"/>
                    <a:gd name="T34" fmla="*/ 0 w 65"/>
                    <a:gd name="T35" fmla="*/ 32 h 63"/>
                    <a:gd name="T36" fmla="*/ 0 w 65"/>
                    <a:gd name="T37" fmla="*/ 26 h 63"/>
                    <a:gd name="T38" fmla="*/ 2 w 65"/>
                    <a:gd name="T39" fmla="*/ 20 h 63"/>
                    <a:gd name="T40" fmla="*/ 6 w 65"/>
                    <a:gd name="T41" fmla="*/ 14 h 63"/>
                    <a:gd name="T42" fmla="*/ 10 w 65"/>
                    <a:gd name="T43" fmla="*/ 8 h 63"/>
                    <a:gd name="T44" fmla="*/ 14 w 65"/>
                    <a:gd name="T45" fmla="*/ 4 h 63"/>
                    <a:gd name="T46" fmla="*/ 20 w 65"/>
                    <a:gd name="T47" fmla="*/ 2 h 63"/>
                    <a:gd name="T48" fmla="*/ 26 w 65"/>
                    <a:gd name="T49" fmla="*/ 0 h 63"/>
                    <a:gd name="T50" fmla="*/ 32 w 65"/>
                    <a:gd name="T51" fmla="*/ 0 h 63"/>
                    <a:gd name="T52" fmla="*/ 40 w 65"/>
                    <a:gd name="T53" fmla="*/ 0 h 63"/>
                    <a:gd name="T54" fmla="*/ 46 w 65"/>
                    <a:gd name="T55" fmla="*/ 2 h 63"/>
                    <a:gd name="T56" fmla="*/ 51 w 65"/>
                    <a:gd name="T57" fmla="*/ 4 h 63"/>
                    <a:gd name="T58" fmla="*/ 55 w 65"/>
                    <a:gd name="T59" fmla="*/ 8 h 63"/>
                    <a:gd name="T60" fmla="*/ 59 w 65"/>
                    <a:gd name="T61" fmla="*/ 14 h 63"/>
                    <a:gd name="T62" fmla="*/ 63 w 65"/>
                    <a:gd name="T63" fmla="*/ 20 h 63"/>
                    <a:gd name="T64" fmla="*/ 63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3" y="38"/>
                      </a:lnTo>
                      <a:lnTo>
                        <a:pt x="63" y="44"/>
                      </a:lnTo>
                      <a:lnTo>
                        <a:pt x="59" y="50"/>
                      </a:lnTo>
                      <a:lnTo>
                        <a:pt x="55" y="55"/>
                      </a:lnTo>
                      <a:lnTo>
                        <a:pt x="51" y="57"/>
                      </a:lnTo>
                      <a:lnTo>
                        <a:pt x="46" y="61"/>
                      </a:lnTo>
                      <a:lnTo>
                        <a:pt x="40" y="63"/>
                      </a:lnTo>
                      <a:lnTo>
                        <a:pt x="32" y="63"/>
                      </a:lnTo>
                      <a:lnTo>
                        <a:pt x="26" y="63"/>
                      </a:lnTo>
                      <a:lnTo>
                        <a:pt x="20" y="61"/>
                      </a:lnTo>
                      <a:lnTo>
                        <a:pt x="14" y="57"/>
                      </a:lnTo>
                      <a:lnTo>
                        <a:pt x="10" y="55"/>
                      </a:lnTo>
                      <a:lnTo>
                        <a:pt x="6" y="50"/>
                      </a:lnTo>
                      <a:lnTo>
                        <a:pt x="2" y="44"/>
                      </a:lnTo>
                      <a:lnTo>
                        <a:pt x="0" y="38"/>
                      </a:lnTo>
                      <a:lnTo>
                        <a:pt x="0" y="32"/>
                      </a:lnTo>
                      <a:lnTo>
                        <a:pt x="0" y="26"/>
                      </a:lnTo>
                      <a:lnTo>
                        <a:pt x="2" y="20"/>
                      </a:lnTo>
                      <a:lnTo>
                        <a:pt x="6" y="14"/>
                      </a:lnTo>
                      <a:lnTo>
                        <a:pt x="10" y="8"/>
                      </a:lnTo>
                      <a:lnTo>
                        <a:pt x="14" y="4"/>
                      </a:lnTo>
                      <a:lnTo>
                        <a:pt x="20" y="2"/>
                      </a:lnTo>
                      <a:lnTo>
                        <a:pt x="26" y="0"/>
                      </a:lnTo>
                      <a:lnTo>
                        <a:pt x="32" y="0"/>
                      </a:lnTo>
                      <a:lnTo>
                        <a:pt x="40" y="0"/>
                      </a:lnTo>
                      <a:lnTo>
                        <a:pt x="46" y="2"/>
                      </a:lnTo>
                      <a:lnTo>
                        <a:pt x="51" y="4"/>
                      </a:lnTo>
                      <a:lnTo>
                        <a:pt x="55" y="8"/>
                      </a:lnTo>
                      <a:lnTo>
                        <a:pt x="59" y="14"/>
                      </a:lnTo>
                      <a:lnTo>
                        <a:pt x="63"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69" name="Rectangle 312"/>
                <p:cNvSpPr>
                  <a:spLocks noChangeArrowheads="1"/>
                </p:cNvSpPr>
                <p:nvPr/>
              </p:nvSpPr>
              <p:spPr bwMode="auto">
                <a:xfrm>
                  <a:off x="4500" y="1085"/>
                  <a:ext cx="81" cy="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0" name="Rectangle 313"/>
                <p:cNvSpPr>
                  <a:spLocks noChangeArrowheads="1"/>
                </p:cNvSpPr>
                <p:nvPr/>
              </p:nvSpPr>
              <p:spPr bwMode="auto">
                <a:xfrm>
                  <a:off x="4500" y="1087"/>
                  <a:ext cx="33"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2</a:t>
                  </a:r>
                  <a:endParaRPr kumimoji="1" lang="en-US">
                    <a:latin typeface="Times New Roman" charset="0"/>
                  </a:endParaRPr>
                </a:p>
              </p:txBody>
            </p:sp>
            <p:sp>
              <p:nvSpPr>
                <p:cNvPr id="36371" name="Rectangle 314"/>
                <p:cNvSpPr>
                  <a:spLocks noChangeArrowheads="1"/>
                </p:cNvSpPr>
                <p:nvPr/>
              </p:nvSpPr>
              <p:spPr bwMode="auto">
                <a:xfrm>
                  <a:off x="4531" y="1087"/>
                  <a:ext cx="18"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372" name="Rectangle 315"/>
                <p:cNvSpPr>
                  <a:spLocks noChangeArrowheads="1"/>
                </p:cNvSpPr>
                <p:nvPr/>
              </p:nvSpPr>
              <p:spPr bwMode="auto">
                <a:xfrm>
                  <a:off x="4530" y="1085"/>
                  <a:ext cx="81" cy="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3" name="Rectangle 316"/>
                <p:cNvSpPr>
                  <a:spLocks noChangeArrowheads="1"/>
                </p:cNvSpPr>
                <p:nvPr/>
              </p:nvSpPr>
              <p:spPr bwMode="auto">
                <a:xfrm>
                  <a:off x="4529" y="1087"/>
                  <a:ext cx="34"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0</a:t>
                  </a:r>
                  <a:endParaRPr kumimoji="1" lang="en-US">
                    <a:latin typeface="Times New Roman" charset="0"/>
                  </a:endParaRPr>
                </a:p>
              </p:txBody>
            </p:sp>
            <p:sp>
              <p:nvSpPr>
                <p:cNvPr id="36374" name="Rectangle 317"/>
                <p:cNvSpPr>
                  <a:spLocks noChangeArrowheads="1"/>
                </p:cNvSpPr>
                <p:nvPr/>
              </p:nvSpPr>
              <p:spPr bwMode="auto">
                <a:xfrm>
                  <a:off x="4560" y="1087"/>
                  <a:ext cx="18"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375" name="Rectangle 318"/>
                <p:cNvSpPr>
                  <a:spLocks noChangeArrowheads="1"/>
                </p:cNvSpPr>
                <p:nvPr/>
              </p:nvSpPr>
              <p:spPr bwMode="auto">
                <a:xfrm>
                  <a:off x="4559" y="1085"/>
                  <a:ext cx="81" cy="7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6" name="Rectangle 319"/>
                <p:cNvSpPr>
                  <a:spLocks noChangeArrowheads="1"/>
                </p:cNvSpPr>
                <p:nvPr/>
              </p:nvSpPr>
              <p:spPr bwMode="auto">
                <a:xfrm>
                  <a:off x="4558" y="1087"/>
                  <a:ext cx="34"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6377" name="Rectangle 320"/>
                <p:cNvSpPr>
                  <a:spLocks noChangeArrowheads="1"/>
                </p:cNvSpPr>
                <p:nvPr/>
              </p:nvSpPr>
              <p:spPr bwMode="auto">
                <a:xfrm>
                  <a:off x="4591" y="1087"/>
                  <a:ext cx="17" cy="6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378" name="Rectangle 321"/>
                <p:cNvSpPr>
                  <a:spLocks noChangeArrowheads="1"/>
                </p:cNvSpPr>
                <p:nvPr/>
              </p:nvSpPr>
              <p:spPr bwMode="auto">
                <a:xfrm>
                  <a:off x="4593" y="1079"/>
                  <a:ext cx="189" cy="15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79" name="Rectangle 322"/>
                <p:cNvSpPr>
                  <a:spLocks noChangeArrowheads="1"/>
                </p:cNvSpPr>
                <p:nvPr/>
              </p:nvSpPr>
              <p:spPr bwMode="auto">
                <a:xfrm>
                  <a:off x="4594" y="1083"/>
                  <a:ext cx="95"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F</a:t>
                  </a:r>
                  <a:endParaRPr kumimoji="1" lang="en-US">
                    <a:latin typeface="Times New Roman" charset="0"/>
                  </a:endParaRPr>
                </a:p>
              </p:txBody>
            </p:sp>
            <p:sp>
              <p:nvSpPr>
                <p:cNvPr id="36380" name="Rectangle 323"/>
                <p:cNvSpPr>
                  <a:spLocks noChangeArrowheads="1"/>
                </p:cNvSpPr>
                <p:nvPr/>
              </p:nvSpPr>
              <p:spPr bwMode="auto">
                <a:xfrm>
                  <a:off x="4677" y="1083"/>
                  <a:ext cx="44"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381" name="Rectangle 324"/>
                <p:cNvSpPr>
                  <a:spLocks noChangeArrowheads="1"/>
                </p:cNvSpPr>
                <p:nvPr/>
              </p:nvSpPr>
              <p:spPr bwMode="auto">
                <a:xfrm>
                  <a:off x="4697" y="1079"/>
                  <a:ext cx="152" cy="15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82" name="Rectangle 325"/>
                <p:cNvSpPr>
                  <a:spLocks noChangeArrowheads="1"/>
                </p:cNvSpPr>
                <p:nvPr/>
              </p:nvSpPr>
              <p:spPr bwMode="auto">
                <a:xfrm>
                  <a:off x="4696" y="1083"/>
                  <a:ext cx="52"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r</a:t>
                  </a:r>
                  <a:endParaRPr kumimoji="1" lang="en-US">
                    <a:latin typeface="Times New Roman" charset="0"/>
                  </a:endParaRPr>
                </a:p>
              </p:txBody>
            </p:sp>
            <p:sp>
              <p:nvSpPr>
                <p:cNvPr id="36383" name="Rectangle 326"/>
                <p:cNvSpPr>
                  <a:spLocks noChangeArrowheads="1"/>
                </p:cNvSpPr>
                <p:nvPr/>
              </p:nvSpPr>
              <p:spPr bwMode="auto">
                <a:xfrm>
                  <a:off x="4746" y="1083"/>
                  <a:ext cx="43" cy="17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384" name="Rectangle 327"/>
                <p:cNvSpPr>
                  <a:spLocks noChangeArrowheads="1"/>
                </p:cNvSpPr>
                <p:nvPr/>
              </p:nvSpPr>
              <p:spPr bwMode="auto">
                <a:xfrm>
                  <a:off x="4871" y="738"/>
                  <a:ext cx="214"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385" name="Rectangle 328"/>
                <p:cNvSpPr>
                  <a:spLocks noChangeArrowheads="1"/>
                </p:cNvSpPr>
                <p:nvPr/>
              </p:nvSpPr>
              <p:spPr bwMode="auto">
                <a:xfrm>
                  <a:off x="4871" y="744"/>
                  <a:ext cx="101" cy="19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6386" name="Rectangle 329"/>
                <p:cNvSpPr>
                  <a:spLocks noChangeArrowheads="1"/>
                </p:cNvSpPr>
                <p:nvPr/>
              </p:nvSpPr>
              <p:spPr bwMode="auto">
                <a:xfrm>
                  <a:off x="4961" y="744"/>
                  <a:ext cx="48" cy="19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6387" name="Freeform 330"/>
                <p:cNvSpPr>
                  <a:spLocks/>
                </p:cNvSpPr>
                <p:nvPr/>
              </p:nvSpPr>
              <p:spPr bwMode="auto">
                <a:xfrm>
                  <a:off x="4410" y="858"/>
                  <a:ext cx="65" cy="63"/>
                </a:xfrm>
                <a:custGeom>
                  <a:avLst/>
                  <a:gdLst>
                    <a:gd name="T0" fmla="*/ 31 w 65"/>
                    <a:gd name="T1" fmla="*/ 63 h 63"/>
                    <a:gd name="T2" fmla="*/ 25 w 65"/>
                    <a:gd name="T3" fmla="*/ 63 h 63"/>
                    <a:gd name="T4" fmla="*/ 20 w 65"/>
                    <a:gd name="T5" fmla="*/ 61 h 63"/>
                    <a:gd name="T6" fmla="*/ 14 w 65"/>
                    <a:gd name="T7" fmla="*/ 59 h 63"/>
                    <a:gd name="T8" fmla="*/ 10 w 65"/>
                    <a:gd name="T9" fmla="*/ 53 h 63"/>
                    <a:gd name="T10" fmla="*/ 6 w 65"/>
                    <a:gd name="T11" fmla="*/ 50 h 63"/>
                    <a:gd name="T12" fmla="*/ 2 w 65"/>
                    <a:gd name="T13" fmla="*/ 44 h 63"/>
                    <a:gd name="T14" fmla="*/ 0 w 65"/>
                    <a:gd name="T15" fmla="*/ 38 h 63"/>
                    <a:gd name="T16" fmla="*/ 0 w 65"/>
                    <a:gd name="T17" fmla="*/ 32 h 63"/>
                    <a:gd name="T18" fmla="*/ 0 w 65"/>
                    <a:gd name="T19" fmla="*/ 26 h 63"/>
                    <a:gd name="T20" fmla="*/ 2 w 65"/>
                    <a:gd name="T21" fmla="*/ 20 h 63"/>
                    <a:gd name="T22" fmla="*/ 6 w 65"/>
                    <a:gd name="T23" fmla="*/ 14 h 63"/>
                    <a:gd name="T24" fmla="*/ 10 w 65"/>
                    <a:gd name="T25" fmla="*/ 10 h 63"/>
                    <a:gd name="T26" fmla="*/ 14 w 65"/>
                    <a:gd name="T27" fmla="*/ 4 h 63"/>
                    <a:gd name="T28" fmla="*/ 20 w 65"/>
                    <a:gd name="T29" fmla="*/ 2 h 63"/>
                    <a:gd name="T30" fmla="*/ 25 w 65"/>
                    <a:gd name="T31" fmla="*/ 0 h 63"/>
                    <a:gd name="T32" fmla="*/ 31 w 65"/>
                    <a:gd name="T33" fmla="*/ 0 h 63"/>
                    <a:gd name="T34" fmla="*/ 39 w 65"/>
                    <a:gd name="T35" fmla="*/ 0 h 63"/>
                    <a:gd name="T36" fmla="*/ 45 w 65"/>
                    <a:gd name="T37" fmla="*/ 2 h 63"/>
                    <a:gd name="T38" fmla="*/ 51 w 65"/>
                    <a:gd name="T39" fmla="*/ 4 h 63"/>
                    <a:gd name="T40" fmla="*/ 55 w 65"/>
                    <a:gd name="T41" fmla="*/ 10 h 63"/>
                    <a:gd name="T42" fmla="*/ 59 w 65"/>
                    <a:gd name="T43" fmla="*/ 14 h 63"/>
                    <a:gd name="T44" fmla="*/ 61 w 65"/>
                    <a:gd name="T45" fmla="*/ 20 h 63"/>
                    <a:gd name="T46" fmla="*/ 63 w 65"/>
                    <a:gd name="T47" fmla="*/ 26 h 63"/>
                    <a:gd name="T48" fmla="*/ 65 w 65"/>
                    <a:gd name="T49" fmla="*/ 32 h 63"/>
                    <a:gd name="T50" fmla="*/ 63 w 65"/>
                    <a:gd name="T51" fmla="*/ 38 h 63"/>
                    <a:gd name="T52" fmla="*/ 61 w 65"/>
                    <a:gd name="T53" fmla="*/ 44 h 63"/>
                    <a:gd name="T54" fmla="*/ 59 w 65"/>
                    <a:gd name="T55" fmla="*/ 50 h 63"/>
                    <a:gd name="T56" fmla="*/ 55 w 65"/>
                    <a:gd name="T57" fmla="*/ 53 h 63"/>
                    <a:gd name="T58" fmla="*/ 51 w 65"/>
                    <a:gd name="T59" fmla="*/ 59 h 63"/>
                    <a:gd name="T60" fmla="*/ 45 w 65"/>
                    <a:gd name="T61" fmla="*/ 61 h 63"/>
                    <a:gd name="T62" fmla="*/ 39 w 65"/>
                    <a:gd name="T63" fmla="*/ 63 h 63"/>
                    <a:gd name="T64" fmla="*/ 31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63"/>
                      </a:moveTo>
                      <a:lnTo>
                        <a:pt x="25" y="63"/>
                      </a:lnTo>
                      <a:lnTo>
                        <a:pt x="20" y="61"/>
                      </a:lnTo>
                      <a:lnTo>
                        <a:pt x="14" y="59"/>
                      </a:lnTo>
                      <a:lnTo>
                        <a:pt x="10" y="53"/>
                      </a:lnTo>
                      <a:lnTo>
                        <a:pt x="6" y="50"/>
                      </a:lnTo>
                      <a:lnTo>
                        <a:pt x="2" y="44"/>
                      </a:lnTo>
                      <a:lnTo>
                        <a:pt x="0" y="38"/>
                      </a:lnTo>
                      <a:lnTo>
                        <a:pt x="0" y="32"/>
                      </a:lnTo>
                      <a:lnTo>
                        <a:pt x="0" y="26"/>
                      </a:lnTo>
                      <a:lnTo>
                        <a:pt x="2" y="20"/>
                      </a:lnTo>
                      <a:lnTo>
                        <a:pt x="6" y="14"/>
                      </a:lnTo>
                      <a:lnTo>
                        <a:pt x="10" y="10"/>
                      </a:lnTo>
                      <a:lnTo>
                        <a:pt x="14" y="4"/>
                      </a:lnTo>
                      <a:lnTo>
                        <a:pt x="20" y="2"/>
                      </a:lnTo>
                      <a:lnTo>
                        <a:pt x="25" y="0"/>
                      </a:lnTo>
                      <a:lnTo>
                        <a:pt x="31" y="0"/>
                      </a:lnTo>
                      <a:lnTo>
                        <a:pt x="39" y="0"/>
                      </a:lnTo>
                      <a:lnTo>
                        <a:pt x="45" y="2"/>
                      </a:lnTo>
                      <a:lnTo>
                        <a:pt x="51" y="4"/>
                      </a:lnTo>
                      <a:lnTo>
                        <a:pt x="55" y="10"/>
                      </a:lnTo>
                      <a:lnTo>
                        <a:pt x="59" y="14"/>
                      </a:lnTo>
                      <a:lnTo>
                        <a:pt x="61" y="20"/>
                      </a:lnTo>
                      <a:lnTo>
                        <a:pt x="63" y="26"/>
                      </a:lnTo>
                      <a:lnTo>
                        <a:pt x="65" y="32"/>
                      </a:lnTo>
                      <a:lnTo>
                        <a:pt x="63" y="38"/>
                      </a:lnTo>
                      <a:lnTo>
                        <a:pt x="61" y="44"/>
                      </a:lnTo>
                      <a:lnTo>
                        <a:pt x="59" y="50"/>
                      </a:lnTo>
                      <a:lnTo>
                        <a:pt x="55" y="53"/>
                      </a:lnTo>
                      <a:lnTo>
                        <a:pt x="51" y="59"/>
                      </a:lnTo>
                      <a:lnTo>
                        <a:pt x="45" y="61"/>
                      </a:lnTo>
                      <a:lnTo>
                        <a:pt x="39"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88" name="Freeform 331"/>
                <p:cNvSpPr>
                  <a:spLocks/>
                </p:cNvSpPr>
                <p:nvPr/>
              </p:nvSpPr>
              <p:spPr bwMode="auto">
                <a:xfrm>
                  <a:off x="4410" y="858"/>
                  <a:ext cx="65" cy="63"/>
                </a:xfrm>
                <a:custGeom>
                  <a:avLst/>
                  <a:gdLst>
                    <a:gd name="T0" fmla="*/ 31 w 65"/>
                    <a:gd name="T1" fmla="*/ 63 h 63"/>
                    <a:gd name="T2" fmla="*/ 31 w 65"/>
                    <a:gd name="T3" fmla="*/ 63 h 63"/>
                    <a:gd name="T4" fmla="*/ 25 w 65"/>
                    <a:gd name="T5" fmla="*/ 63 h 63"/>
                    <a:gd name="T6" fmla="*/ 20 w 65"/>
                    <a:gd name="T7" fmla="*/ 61 h 63"/>
                    <a:gd name="T8" fmla="*/ 14 w 65"/>
                    <a:gd name="T9" fmla="*/ 59 h 63"/>
                    <a:gd name="T10" fmla="*/ 10 w 65"/>
                    <a:gd name="T11" fmla="*/ 53 h 63"/>
                    <a:gd name="T12" fmla="*/ 6 w 65"/>
                    <a:gd name="T13" fmla="*/ 50 h 63"/>
                    <a:gd name="T14" fmla="*/ 2 w 65"/>
                    <a:gd name="T15" fmla="*/ 44 h 63"/>
                    <a:gd name="T16" fmla="*/ 0 w 65"/>
                    <a:gd name="T17" fmla="*/ 38 h 63"/>
                    <a:gd name="T18" fmla="*/ 0 w 65"/>
                    <a:gd name="T19" fmla="*/ 32 h 63"/>
                    <a:gd name="T20" fmla="*/ 0 w 65"/>
                    <a:gd name="T21" fmla="*/ 26 h 63"/>
                    <a:gd name="T22" fmla="*/ 2 w 65"/>
                    <a:gd name="T23" fmla="*/ 20 h 63"/>
                    <a:gd name="T24" fmla="*/ 6 w 65"/>
                    <a:gd name="T25" fmla="*/ 14 h 63"/>
                    <a:gd name="T26" fmla="*/ 10 w 65"/>
                    <a:gd name="T27" fmla="*/ 10 h 63"/>
                    <a:gd name="T28" fmla="*/ 14 w 65"/>
                    <a:gd name="T29" fmla="*/ 4 h 63"/>
                    <a:gd name="T30" fmla="*/ 20 w 65"/>
                    <a:gd name="T31" fmla="*/ 2 h 63"/>
                    <a:gd name="T32" fmla="*/ 25 w 65"/>
                    <a:gd name="T33" fmla="*/ 0 h 63"/>
                    <a:gd name="T34" fmla="*/ 31 w 65"/>
                    <a:gd name="T35" fmla="*/ 0 h 63"/>
                    <a:gd name="T36" fmla="*/ 39 w 65"/>
                    <a:gd name="T37" fmla="*/ 0 h 63"/>
                    <a:gd name="T38" fmla="*/ 45 w 65"/>
                    <a:gd name="T39" fmla="*/ 2 h 63"/>
                    <a:gd name="T40" fmla="*/ 51 w 65"/>
                    <a:gd name="T41" fmla="*/ 4 h 63"/>
                    <a:gd name="T42" fmla="*/ 55 w 65"/>
                    <a:gd name="T43" fmla="*/ 10 h 63"/>
                    <a:gd name="T44" fmla="*/ 59 w 65"/>
                    <a:gd name="T45" fmla="*/ 14 h 63"/>
                    <a:gd name="T46" fmla="*/ 61 w 65"/>
                    <a:gd name="T47" fmla="*/ 20 h 63"/>
                    <a:gd name="T48" fmla="*/ 63 w 65"/>
                    <a:gd name="T49" fmla="*/ 26 h 63"/>
                    <a:gd name="T50" fmla="*/ 65 w 65"/>
                    <a:gd name="T51" fmla="*/ 32 h 63"/>
                    <a:gd name="T52" fmla="*/ 63 w 65"/>
                    <a:gd name="T53" fmla="*/ 38 h 63"/>
                    <a:gd name="T54" fmla="*/ 61 w 65"/>
                    <a:gd name="T55" fmla="*/ 44 h 63"/>
                    <a:gd name="T56" fmla="*/ 59 w 65"/>
                    <a:gd name="T57" fmla="*/ 50 h 63"/>
                    <a:gd name="T58" fmla="*/ 55 w 65"/>
                    <a:gd name="T59" fmla="*/ 53 h 63"/>
                    <a:gd name="T60" fmla="*/ 51 w 65"/>
                    <a:gd name="T61" fmla="*/ 59 h 63"/>
                    <a:gd name="T62" fmla="*/ 45 w 65"/>
                    <a:gd name="T63" fmla="*/ 61 h 63"/>
                    <a:gd name="T64" fmla="*/ 39 w 65"/>
                    <a:gd name="T65" fmla="*/ 63 h 63"/>
                    <a:gd name="T66" fmla="*/ 31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63"/>
                      </a:moveTo>
                      <a:lnTo>
                        <a:pt x="31" y="63"/>
                      </a:lnTo>
                      <a:lnTo>
                        <a:pt x="25" y="63"/>
                      </a:lnTo>
                      <a:lnTo>
                        <a:pt x="20" y="61"/>
                      </a:lnTo>
                      <a:lnTo>
                        <a:pt x="14" y="59"/>
                      </a:lnTo>
                      <a:lnTo>
                        <a:pt x="10" y="53"/>
                      </a:lnTo>
                      <a:lnTo>
                        <a:pt x="6" y="50"/>
                      </a:lnTo>
                      <a:lnTo>
                        <a:pt x="2" y="44"/>
                      </a:lnTo>
                      <a:lnTo>
                        <a:pt x="0" y="38"/>
                      </a:lnTo>
                      <a:lnTo>
                        <a:pt x="0" y="32"/>
                      </a:lnTo>
                      <a:lnTo>
                        <a:pt x="0" y="26"/>
                      </a:lnTo>
                      <a:lnTo>
                        <a:pt x="2" y="20"/>
                      </a:lnTo>
                      <a:lnTo>
                        <a:pt x="6" y="14"/>
                      </a:lnTo>
                      <a:lnTo>
                        <a:pt x="10" y="10"/>
                      </a:lnTo>
                      <a:lnTo>
                        <a:pt x="14" y="4"/>
                      </a:lnTo>
                      <a:lnTo>
                        <a:pt x="20" y="2"/>
                      </a:lnTo>
                      <a:lnTo>
                        <a:pt x="25" y="0"/>
                      </a:lnTo>
                      <a:lnTo>
                        <a:pt x="31" y="0"/>
                      </a:lnTo>
                      <a:lnTo>
                        <a:pt x="39" y="0"/>
                      </a:lnTo>
                      <a:lnTo>
                        <a:pt x="45" y="2"/>
                      </a:lnTo>
                      <a:lnTo>
                        <a:pt x="51" y="4"/>
                      </a:lnTo>
                      <a:lnTo>
                        <a:pt x="55" y="10"/>
                      </a:lnTo>
                      <a:lnTo>
                        <a:pt x="59" y="14"/>
                      </a:lnTo>
                      <a:lnTo>
                        <a:pt x="61" y="20"/>
                      </a:lnTo>
                      <a:lnTo>
                        <a:pt x="63" y="26"/>
                      </a:lnTo>
                      <a:lnTo>
                        <a:pt x="65" y="32"/>
                      </a:lnTo>
                      <a:lnTo>
                        <a:pt x="63" y="38"/>
                      </a:lnTo>
                      <a:lnTo>
                        <a:pt x="61" y="44"/>
                      </a:lnTo>
                      <a:lnTo>
                        <a:pt x="59" y="50"/>
                      </a:lnTo>
                      <a:lnTo>
                        <a:pt x="55" y="53"/>
                      </a:lnTo>
                      <a:lnTo>
                        <a:pt x="51" y="59"/>
                      </a:lnTo>
                      <a:lnTo>
                        <a:pt x="45"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89" name="Freeform 332"/>
                <p:cNvSpPr>
                  <a:spLocks/>
                </p:cNvSpPr>
                <p:nvPr/>
              </p:nvSpPr>
              <p:spPr bwMode="auto">
                <a:xfrm>
                  <a:off x="4406" y="825"/>
                  <a:ext cx="65" cy="63"/>
                </a:xfrm>
                <a:custGeom>
                  <a:avLst/>
                  <a:gdLst>
                    <a:gd name="T0" fmla="*/ 33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1 w 65"/>
                    <a:gd name="T13" fmla="*/ 20 h 63"/>
                    <a:gd name="T14" fmla="*/ 63 w 65"/>
                    <a:gd name="T15" fmla="*/ 25 h 63"/>
                    <a:gd name="T16" fmla="*/ 65 w 65"/>
                    <a:gd name="T17" fmla="*/ 31 h 63"/>
                    <a:gd name="T18" fmla="*/ 63 w 65"/>
                    <a:gd name="T19" fmla="*/ 37 h 63"/>
                    <a:gd name="T20" fmla="*/ 61 w 65"/>
                    <a:gd name="T21" fmla="*/ 45 h 63"/>
                    <a:gd name="T22" fmla="*/ 59 w 65"/>
                    <a:gd name="T23" fmla="*/ 49 h 63"/>
                    <a:gd name="T24" fmla="*/ 55 w 65"/>
                    <a:gd name="T25" fmla="*/ 55 h 63"/>
                    <a:gd name="T26" fmla="*/ 51 w 65"/>
                    <a:gd name="T27" fmla="*/ 59 h 63"/>
                    <a:gd name="T28" fmla="*/ 45 w 65"/>
                    <a:gd name="T29" fmla="*/ 61 h 63"/>
                    <a:gd name="T30" fmla="*/ 39 w 65"/>
                    <a:gd name="T31" fmla="*/ 63 h 63"/>
                    <a:gd name="T32" fmla="*/ 33 w 65"/>
                    <a:gd name="T33" fmla="*/ 63 h 63"/>
                    <a:gd name="T34" fmla="*/ 25 w 65"/>
                    <a:gd name="T35" fmla="*/ 63 h 63"/>
                    <a:gd name="T36" fmla="*/ 20 w 65"/>
                    <a:gd name="T37" fmla="*/ 61 h 63"/>
                    <a:gd name="T38" fmla="*/ 14 w 65"/>
                    <a:gd name="T39" fmla="*/ 59 h 63"/>
                    <a:gd name="T40" fmla="*/ 10 w 65"/>
                    <a:gd name="T41" fmla="*/ 55 h 63"/>
                    <a:gd name="T42" fmla="*/ 6 w 65"/>
                    <a:gd name="T43" fmla="*/ 49 h 63"/>
                    <a:gd name="T44" fmla="*/ 2 w 65"/>
                    <a:gd name="T45" fmla="*/ 45 h 63"/>
                    <a:gd name="T46" fmla="*/ 2 w 65"/>
                    <a:gd name="T47" fmla="*/ 37 h 63"/>
                    <a:gd name="T48" fmla="*/ 0 w 65"/>
                    <a:gd name="T49" fmla="*/ 31 h 63"/>
                    <a:gd name="T50" fmla="*/ 2 w 65"/>
                    <a:gd name="T51" fmla="*/ 25 h 63"/>
                    <a:gd name="T52" fmla="*/ 2 w 65"/>
                    <a:gd name="T53" fmla="*/ 20 h 63"/>
                    <a:gd name="T54" fmla="*/ 6 w 65"/>
                    <a:gd name="T55" fmla="*/ 14 h 63"/>
                    <a:gd name="T56" fmla="*/ 10 w 65"/>
                    <a:gd name="T57" fmla="*/ 10 h 63"/>
                    <a:gd name="T58" fmla="*/ 14 w 65"/>
                    <a:gd name="T59" fmla="*/ 6 h 63"/>
                    <a:gd name="T60" fmla="*/ 20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10"/>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3" y="63"/>
                      </a:lnTo>
                      <a:lnTo>
                        <a:pt x="25" y="63"/>
                      </a:lnTo>
                      <a:lnTo>
                        <a:pt x="20" y="61"/>
                      </a:lnTo>
                      <a:lnTo>
                        <a:pt x="14" y="59"/>
                      </a:lnTo>
                      <a:lnTo>
                        <a:pt x="10" y="55"/>
                      </a:lnTo>
                      <a:lnTo>
                        <a:pt x="6" y="49"/>
                      </a:lnTo>
                      <a:lnTo>
                        <a:pt x="2" y="45"/>
                      </a:lnTo>
                      <a:lnTo>
                        <a:pt x="2" y="37"/>
                      </a:lnTo>
                      <a:lnTo>
                        <a:pt x="0" y="31"/>
                      </a:lnTo>
                      <a:lnTo>
                        <a:pt x="2" y="25"/>
                      </a:lnTo>
                      <a:lnTo>
                        <a:pt x="2" y="20"/>
                      </a:lnTo>
                      <a:lnTo>
                        <a:pt x="6" y="14"/>
                      </a:lnTo>
                      <a:lnTo>
                        <a:pt x="10" y="10"/>
                      </a:lnTo>
                      <a:lnTo>
                        <a:pt x="14" y="6"/>
                      </a:lnTo>
                      <a:lnTo>
                        <a:pt x="20"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0" name="Freeform 333"/>
                <p:cNvSpPr>
                  <a:spLocks/>
                </p:cNvSpPr>
                <p:nvPr/>
              </p:nvSpPr>
              <p:spPr bwMode="auto">
                <a:xfrm>
                  <a:off x="4406" y="825"/>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1 w 65"/>
                    <a:gd name="T15" fmla="*/ 20 h 63"/>
                    <a:gd name="T16" fmla="*/ 63 w 65"/>
                    <a:gd name="T17" fmla="*/ 25 h 63"/>
                    <a:gd name="T18" fmla="*/ 65 w 65"/>
                    <a:gd name="T19" fmla="*/ 31 h 63"/>
                    <a:gd name="T20" fmla="*/ 63 w 65"/>
                    <a:gd name="T21" fmla="*/ 37 h 63"/>
                    <a:gd name="T22" fmla="*/ 61 w 65"/>
                    <a:gd name="T23" fmla="*/ 45 h 63"/>
                    <a:gd name="T24" fmla="*/ 59 w 65"/>
                    <a:gd name="T25" fmla="*/ 49 h 63"/>
                    <a:gd name="T26" fmla="*/ 55 w 65"/>
                    <a:gd name="T27" fmla="*/ 55 h 63"/>
                    <a:gd name="T28" fmla="*/ 51 w 65"/>
                    <a:gd name="T29" fmla="*/ 59 h 63"/>
                    <a:gd name="T30" fmla="*/ 45 w 65"/>
                    <a:gd name="T31" fmla="*/ 61 h 63"/>
                    <a:gd name="T32" fmla="*/ 39 w 65"/>
                    <a:gd name="T33" fmla="*/ 63 h 63"/>
                    <a:gd name="T34" fmla="*/ 33 w 65"/>
                    <a:gd name="T35" fmla="*/ 63 h 63"/>
                    <a:gd name="T36" fmla="*/ 25 w 65"/>
                    <a:gd name="T37" fmla="*/ 63 h 63"/>
                    <a:gd name="T38" fmla="*/ 20 w 65"/>
                    <a:gd name="T39" fmla="*/ 61 h 63"/>
                    <a:gd name="T40" fmla="*/ 14 w 65"/>
                    <a:gd name="T41" fmla="*/ 59 h 63"/>
                    <a:gd name="T42" fmla="*/ 10 w 65"/>
                    <a:gd name="T43" fmla="*/ 55 h 63"/>
                    <a:gd name="T44" fmla="*/ 6 w 65"/>
                    <a:gd name="T45" fmla="*/ 49 h 63"/>
                    <a:gd name="T46" fmla="*/ 2 w 65"/>
                    <a:gd name="T47" fmla="*/ 45 h 63"/>
                    <a:gd name="T48" fmla="*/ 2 w 65"/>
                    <a:gd name="T49" fmla="*/ 37 h 63"/>
                    <a:gd name="T50" fmla="*/ 0 w 65"/>
                    <a:gd name="T51" fmla="*/ 31 h 63"/>
                    <a:gd name="T52" fmla="*/ 2 w 65"/>
                    <a:gd name="T53" fmla="*/ 25 h 63"/>
                    <a:gd name="T54" fmla="*/ 2 w 65"/>
                    <a:gd name="T55" fmla="*/ 20 h 63"/>
                    <a:gd name="T56" fmla="*/ 6 w 65"/>
                    <a:gd name="T57" fmla="*/ 14 h 63"/>
                    <a:gd name="T58" fmla="*/ 10 w 65"/>
                    <a:gd name="T59" fmla="*/ 10 h 63"/>
                    <a:gd name="T60" fmla="*/ 14 w 65"/>
                    <a:gd name="T61" fmla="*/ 6 h 63"/>
                    <a:gd name="T62" fmla="*/ 20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10"/>
                      </a:lnTo>
                      <a:lnTo>
                        <a:pt x="59" y="14"/>
                      </a:lnTo>
                      <a:lnTo>
                        <a:pt x="61" y="20"/>
                      </a:lnTo>
                      <a:lnTo>
                        <a:pt x="63" y="25"/>
                      </a:lnTo>
                      <a:lnTo>
                        <a:pt x="65" y="31"/>
                      </a:lnTo>
                      <a:lnTo>
                        <a:pt x="63" y="37"/>
                      </a:lnTo>
                      <a:lnTo>
                        <a:pt x="61" y="45"/>
                      </a:lnTo>
                      <a:lnTo>
                        <a:pt x="59" y="49"/>
                      </a:lnTo>
                      <a:lnTo>
                        <a:pt x="55" y="55"/>
                      </a:lnTo>
                      <a:lnTo>
                        <a:pt x="51" y="59"/>
                      </a:lnTo>
                      <a:lnTo>
                        <a:pt x="45" y="61"/>
                      </a:lnTo>
                      <a:lnTo>
                        <a:pt x="39" y="63"/>
                      </a:lnTo>
                      <a:lnTo>
                        <a:pt x="33" y="63"/>
                      </a:lnTo>
                      <a:lnTo>
                        <a:pt x="25" y="63"/>
                      </a:lnTo>
                      <a:lnTo>
                        <a:pt x="20" y="61"/>
                      </a:lnTo>
                      <a:lnTo>
                        <a:pt x="14" y="59"/>
                      </a:lnTo>
                      <a:lnTo>
                        <a:pt x="10" y="55"/>
                      </a:lnTo>
                      <a:lnTo>
                        <a:pt x="6" y="49"/>
                      </a:lnTo>
                      <a:lnTo>
                        <a:pt x="2" y="45"/>
                      </a:lnTo>
                      <a:lnTo>
                        <a:pt x="2" y="37"/>
                      </a:lnTo>
                      <a:lnTo>
                        <a:pt x="0" y="31"/>
                      </a:lnTo>
                      <a:lnTo>
                        <a:pt x="2" y="25"/>
                      </a:lnTo>
                      <a:lnTo>
                        <a:pt x="2" y="20"/>
                      </a:lnTo>
                      <a:lnTo>
                        <a:pt x="6" y="14"/>
                      </a:lnTo>
                      <a:lnTo>
                        <a:pt x="10" y="10"/>
                      </a:lnTo>
                      <a:lnTo>
                        <a:pt x="14" y="6"/>
                      </a:lnTo>
                      <a:lnTo>
                        <a:pt x="20"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1" name="Freeform 334"/>
                <p:cNvSpPr>
                  <a:spLocks/>
                </p:cNvSpPr>
                <p:nvPr/>
              </p:nvSpPr>
              <p:spPr bwMode="auto">
                <a:xfrm>
                  <a:off x="4554" y="963"/>
                  <a:ext cx="65" cy="65"/>
                </a:xfrm>
                <a:custGeom>
                  <a:avLst/>
                  <a:gdLst>
                    <a:gd name="T0" fmla="*/ 33 w 65"/>
                    <a:gd name="T1" fmla="*/ 65 h 65"/>
                    <a:gd name="T2" fmla="*/ 25 w 65"/>
                    <a:gd name="T3" fmla="*/ 63 h 65"/>
                    <a:gd name="T4" fmla="*/ 19 w 65"/>
                    <a:gd name="T5" fmla="*/ 63 h 65"/>
                    <a:gd name="T6" fmla="*/ 13 w 65"/>
                    <a:gd name="T7" fmla="*/ 59 h 65"/>
                    <a:gd name="T8" fmla="*/ 9 w 65"/>
                    <a:gd name="T9" fmla="*/ 55 h 65"/>
                    <a:gd name="T10" fmla="*/ 5 w 65"/>
                    <a:gd name="T11" fmla="*/ 51 h 65"/>
                    <a:gd name="T12" fmla="*/ 2 w 65"/>
                    <a:gd name="T13" fmla="*/ 45 h 65"/>
                    <a:gd name="T14" fmla="*/ 2 w 65"/>
                    <a:gd name="T15" fmla="*/ 39 h 65"/>
                    <a:gd name="T16" fmla="*/ 0 w 65"/>
                    <a:gd name="T17" fmla="*/ 33 h 65"/>
                    <a:gd name="T18" fmla="*/ 2 w 65"/>
                    <a:gd name="T19" fmla="*/ 25 h 65"/>
                    <a:gd name="T20" fmla="*/ 2 w 65"/>
                    <a:gd name="T21" fmla="*/ 19 h 65"/>
                    <a:gd name="T22" fmla="*/ 5 w 65"/>
                    <a:gd name="T23" fmla="*/ 13 h 65"/>
                    <a:gd name="T24" fmla="*/ 9 w 65"/>
                    <a:gd name="T25" fmla="*/ 10 h 65"/>
                    <a:gd name="T26" fmla="*/ 13 w 65"/>
                    <a:gd name="T27" fmla="*/ 6 h 65"/>
                    <a:gd name="T28" fmla="*/ 19 w 65"/>
                    <a:gd name="T29" fmla="*/ 2 h 65"/>
                    <a:gd name="T30" fmla="*/ 25 w 65"/>
                    <a:gd name="T31" fmla="*/ 0 h 65"/>
                    <a:gd name="T32" fmla="*/ 33 w 65"/>
                    <a:gd name="T33" fmla="*/ 0 h 65"/>
                    <a:gd name="T34" fmla="*/ 39 w 65"/>
                    <a:gd name="T35" fmla="*/ 0 h 65"/>
                    <a:gd name="T36" fmla="*/ 45 w 65"/>
                    <a:gd name="T37" fmla="*/ 2 h 65"/>
                    <a:gd name="T38" fmla="*/ 51 w 65"/>
                    <a:gd name="T39" fmla="*/ 6 h 65"/>
                    <a:gd name="T40" fmla="*/ 55 w 65"/>
                    <a:gd name="T41" fmla="*/ 10 h 65"/>
                    <a:gd name="T42" fmla="*/ 59 w 65"/>
                    <a:gd name="T43" fmla="*/ 13 h 65"/>
                    <a:gd name="T44" fmla="*/ 63 w 65"/>
                    <a:gd name="T45" fmla="*/ 19 h 65"/>
                    <a:gd name="T46" fmla="*/ 63 w 65"/>
                    <a:gd name="T47" fmla="*/ 25 h 65"/>
                    <a:gd name="T48" fmla="*/ 65 w 65"/>
                    <a:gd name="T49" fmla="*/ 33 h 65"/>
                    <a:gd name="T50" fmla="*/ 63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3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5" y="63"/>
                      </a:lnTo>
                      <a:lnTo>
                        <a:pt x="19" y="63"/>
                      </a:lnTo>
                      <a:lnTo>
                        <a:pt x="13" y="59"/>
                      </a:lnTo>
                      <a:lnTo>
                        <a:pt x="9" y="55"/>
                      </a:lnTo>
                      <a:lnTo>
                        <a:pt x="5" y="51"/>
                      </a:lnTo>
                      <a:lnTo>
                        <a:pt x="2" y="45"/>
                      </a:lnTo>
                      <a:lnTo>
                        <a:pt x="2" y="39"/>
                      </a:lnTo>
                      <a:lnTo>
                        <a:pt x="0" y="33"/>
                      </a:lnTo>
                      <a:lnTo>
                        <a:pt x="2" y="25"/>
                      </a:lnTo>
                      <a:lnTo>
                        <a:pt x="2" y="19"/>
                      </a:lnTo>
                      <a:lnTo>
                        <a:pt x="5" y="13"/>
                      </a:lnTo>
                      <a:lnTo>
                        <a:pt x="9" y="10"/>
                      </a:lnTo>
                      <a:lnTo>
                        <a:pt x="13" y="6"/>
                      </a:lnTo>
                      <a:lnTo>
                        <a:pt x="19" y="2"/>
                      </a:lnTo>
                      <a:lnTo>
                        <a:pt x="25" y="0"/>
                      </a:lnTo>
                      <a:lnTo>
                        <a:pt x="33" y="0"/>
                      </a:lnTo>
                      <a:lnTo>
                        <a:pt x="39" y="0"/>
                      </a:lnTo>
                      <a:lnTo>
                        <a:pt x="45" y="2"/>
                      </a:lnTo>
                      <a:lnTo>
                        <a:pt x="51" y="6"/>
                      </a:lnTo>
                      <a:lnTo>
                        <a:pt x="55" y="10"/>
                      </a:lnTo>
                      <a:lnTo>
                        <a:pt x="59" y="13"/>
                      </a:lnTo>
                      <a:lnTo>
                        <a:pt x="63" y="19"/>
                      </a:lnTo>
                      <a:lnTo>
                        <a:pt x="63" y="25"/>
                      </a:lnTo>
                      <a:lnTo>
                        <a:pt x="65" y="33"/>
                      </a:lnTo>
                      <a:lnTo>
                        <a:pt x="63" y="39"/>
                      </a:lnTo>
                      <a:lnTo>
                        <a:pt x="63" y="45"/>
                      </a:lnTo>
                      <a:lnTo>
                        <a:pt x="59" y="51"/>
                      </a:lnTo>
                      <a:lnTo>
                        <a:pt x="55" y="55"/>
                      </a:lnTo>
                      <a:lnTo>
                        <a:pt x="51" y="59"/>
                      </a:lnTo>
                      <a:lnTo>
                        <a:pt x="45" y="63"/>
                      </a:lnTo>
                      <a:lnTo>
                        <a:pt x="39" y="63"/>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2" name="Freeform 335"/>
                <p:cNvSpPr>
                  <a:spLocks/>
                </p:cNvSpPr>
                <p:nvPr/>
              </p:nvSpPr>
              <p:spPr bwMode="auto">
                <a:xfrm>
                  <a:off x="4554" y="963"/>
                  <a:ext cx="65" cy="65"/>
                </a:xfrm>
                <a:custGeom>
                  <a:avLst/>
                  <a:gdLst>
                    <a:gd name="T0" fmla="*/ 33 w 65"/>
                    <a:gd name="T1" fmla="*/ 65 h 65"/>
                    <a:gd name="T2" fmla="*/ 33 w 65"/>
                    <a:gd name="T3" fmla="*/ 65 h 65"/>
                    <a:gd name="T4" fmla="*/ 25 w 65"/>
                    <a:gd name="T5" fmla="*/ 63 h 65"/>
                    <a:gd name="T6" fmla="*/ 19 w 65"/>
                    <a:gd name="T7" fmla="*/ 63 h 65"/>
                    <a:gd name="T8" fmla="*/ 13 w 65"/>
                    <a:gd name="T9" fmla="*/ 59 h 65"/>
                    <a:gd name="T10" fmla="*/ 9 w 65"/>
                    <a:gd name="T11" fmla="*/ 55 h 65"/>
                    <a:gd name="T12" fmla="*/ 5 w 65"/>
                    <a:gd name="T13" fmla="*/ 51 h 65"/>
                    <a:gd name="T14" fmla="*/ 2 w 65"/>
                    <a:gd name="T15" fmla="*/ 45 h 65"/>
                    <a:gd name="T16" fmla="*/ 2 w 65"/>
                    <a:gd name="T17" fmla="*/ 39 h 65"/>
                    <a:gd name="T18" fmla="*/ 0 w 65"/>
                    <a:gd name="T19" fmla="*/ 33 h 65"/>
                    <a:gd name="T20" fmla="*/ 2 w 65"/>
                    <a:gd name="T21" fmla="*/ 25 h 65"/>
                    <a:gd name="T22" fmla="*/ 2 w 65"/>
                    <a:gd name="T23" fmla="*/ 19 h 65"/>
                    <a:gd name="T24" fmla="*/ 5 w 65"/>
                    <a:gd name="T25" fmla="*/ 13 h 65"/>
                    <a:gd name="T26" fmla="*/ 9 w 65"/>
                    <a:gd name="T27" fmla="*/ 10 h 65"/>
                    <a:gd name="T28" fmla="*/ 13 w 65"/>
                    <a:gd name="T29" fmla="*/ 6 h 65"/>
                    <a:gd name="T30" fmla="*/ 19 w 65"/>
                    <a:gd name="T31" fmla="*/ 2 h 65"/>
                    <a:gd name="T32" fmla="*/ 25 w 65"/>
                    <a:gd name="T33" fmla="*/ 0 h 65"/>
                    <a:gd name="T34" fmla="*/ 33 w 65"/>
                    <a:gd name="T35" fmla="*/ 0 h 65"/>
                    <a:gd name="T36" fmla="*/ 39 w 65"/>
                    <a:gd name="T37" fmla="*/ 0 h 65"/>
                    <a:gd name="T38" fmla="*/ 45 w 65"/>
                    <a:gd name="T39" fmla="*/ 2 h 65"/>
                    <a:gd name="T40" fmla="*/ 51 w 65"/>
                    <a:gd name="T41" fmla="*/ 6 h 65"/>
                    <a:gd name="T42" fmla="*/ 55 w 65"/>
                    <a:gd name="T43" fmla="*/ 10 h 65"/>
                    <a:gd name="T44" fmla="*/ 59 w 65"/>
                    <a:gd name="T45" fmla="*/ 13 h 65"/>
                    <a:gd name="T46" fmla="*/ 63 w 65"/>
                    <a:gd name="T47" fmla="*/ 19 h 65"/>
                    <a:gd name="T48" fmla="*/ 63 w 65"/>
                    <a:gd name="T49" fmla="*/ 25 h 65"/>
                    <a:gd name="T50" fmla="*/ 65 w 65"/>
                    <a:gd name="T51" fmla="*/ 33 h 65"/>
                    <a:gd name="T52" fmla="*/ 63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3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5" y="63"/>
                      </a:lnTo>
                      <a:lnTo>
                        <a:pt x="19" y="63"/>
                      </a:lnTo>
                      <a:lnTo>
                        <a:pt x="13" y="59"/>
                      </a:lnTo>
                      <a:lnTo>
                        <a:pt x="9" y="55"/>
                      </a:lnTo>
                      <a:lnTo>
                        <a:pt x="5" y="51"/>
                      </a:lnTo>
                      <a:lnTo>
                        <a:pt x="2" y="45"/>
                      </a:lnTo>
                      <a:lnTo>
                        <a:pt x="2" y="39"/>
                      </a:lnTo>
                      <a:lnTo>
                        <a:pt x="0" y="33"/>
                      </a:lnTo>
                      <a:lnTo>
                        <a:pt x="2" y="25"/>
                      </a:lnTo>
                      <a:lnTo>
                        <a:pt x="2" y="19"/>
                      </a:lnTo>
                      <a:lnTo>
                        <a:pt x="5" y="13"/>
                      </a:lnTo>
                      <a:lnTo>
                        <a:pt x="9" y="10"/>
                      </a:lnTo>
                      <a:lnTo>
                        <a:pt x="13" y="6"/>
                      </a:lnTo>
                      <a:lnTo>
                        <a:pt x="19" y="2"/>
                      </a:lnTo>
                      <a:lnTo>
                        <a:pt x="25" y="0"/>
                      </a:lnTo>
                      <a:lnTo>
                        <a:pt x="33" y="0"/>
                      </a:lnTo>
                      <a:lnTo>
                        <a:pt x="39" y="0"/>
                      </a:lnTo>
                      <a:lnTo>
                        <a:pt x="45" y="2"/>
                      </a:lnTo>
                      <a:lnTo>
                        <a:pt x="51" y="6"/>
                      </a:lnTo>
                      <a:lnTo>
                        <a:pt x="55" y="10"/>
                      </a:lnTo>
                      <a:lnTo>
                        <a:pt x="59" y="13"/>
                      </a:lnTo>
                      <a:lnTo>
                        <a:pt x="63" y="19"/>
                      </a:lnTo>
                      <a:lnTo>
                        <a:pt x="63" y="25"/>
                      </a:lnTo>
                      <a:lnTo>
                        <a:pt x="65" y="33"/>
                      </a:lnTo>
                      <a:lnTo>
                        <a:pt x="63" y="39"/>
                      </a:lnTo>
                      <a:lnTo>
                        <a:pt x="63" y="45"/>
                      </a:lnTo>
                      <a:lnTo>
                        <a:pt x="59" y="51"/>
                      </a:lnTo>
                      <a:lnTo>
                        <a:pt x="55" y="55"/>
                      </a:lnTo>
                      <a:lnTo>
                        <a:pt x="51" y="59"/>
                      </a:lnTo>
                      <a:lnTo>
                        <a:pt x="45" y="63"/>
                      </a:lnTo>
                      <a:lnTo>
                        <a:pt x="39" y="63"/>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3" name="Freeform 336"/>
                <p:cNvSpPr>
                  <a:spLocks/>
                </p:cNvSpPr>
                <p:nvPr/>
              </p:nvSpPr>
              <p:spPr bwMode="auto">
                <a:xfrm>
                  <a:off x="4465" y="839"/>
                  <a:ext cx="63" cy="65"/>
                </a:xfrm>
                <a:custGeom>
                  <a:avLst/>
                  <a:gdLst>
                    <a:gd name="T0" fmla="*/ 31 w 63"/>
                    <a:gd name="T1" fmla="*/ 0 h 65"/>
                    <a:gd name="T2" fmla="*/ 37 w 63"/>
                    <a:gd name="T3" fmla="*/ 0 h 65"/>
                    <a:gd name="T4" fmla="*/ 43 w 63"/>
                    <a:gd name="T5" fmla="*/ 2 h 65"/>
                    <a:gd name="T6" fmla="*/ 49 w 63"/>
                    <a:gd name="T7" fmla="*/ 6 h 65"/>
                    <a:gd name="T8" fmla="*/ 55 w 63"/>
                    <a:gd name="T9" fmla="*/ 9 h 65"/>
                    <a:gd name="T10" fmla="*/ 59 w 63"/>
                    <a:gd name="T11" fmla="*/ 13 h 65"/>
                    <a:gd name="T12" fmla="*/ 61 w 63"/>
                    <a:gd name="T13" fmla="*/ 19 h 65"/>
                    <a:gd name="T14" fmla="*/ 63 w 63"/>
                    <a:gd name="T15" fmla="*/ 25 h 65"/>
                    <a:gd name="T16" fmla="*/ 63 w 63"/>
                    <a:gd name="T17" fmla="*/ 31 h 65"/>
                    <a:gd name="T18" fmla="*/ 63 w 63"/>
                    <a:gd name="T19" fmla="*/ 39 h 65"/>
                    <a:gd name="T20" fmla="*/ 61 w 63"/>
                    <a:gd name="T21" fmla="*/ 45 h 65"/>
                    <a:gd name="T22" fmla="*/ 59 w 63"/>
                    <a:gd name="T23" fmla="*/ 49 h 65"/>
                    <a:gd name="T24" fmla="*/ 55 w 63"/>
                    <a:gd name="T25" fmla="*/ 55 h 65"/>
                    <a:gd name="T26" fmla="*/ 49 w 63"/>
                    <a:gd name="T27" fmla="*/ 59 h 65"/>
                    <a:gd name="T28" fmla="*/ 43 w 63"/>
                    <a:gd name="T29" fmla="*/ 61 h 65"/>
                    <a:gd name="T30" fmla="*/ 37 w 63"/>
                    <a:gd name="T31" fmla="*/ 63 h 65"/>
                    <a:gd name="T32" fmla="*/ 31 w 63"/>
                    <a:gd name="T33" fmla="*/ 65 h 65"/>
                    <a:gd name="T34" fmla="*/ 26 w 63"/>
                    <a:gd name="T35" fmla="*/ 63 h 65"/>
                    <a:gd name="T36" fmla="*/ 20 w 63"/>
                    <a:gd name="T37" fmla="*/ 61 h 65"/>
                    <a:gd name="T38" fmla="*/ 14 w 63"/>
                    <a:gd name="T39" fmla="*/ 59 h 65"/>
                    <a:gd name="T40" fmla="*/ 10 w 63"/>
                    <a:gd name="T41" fmla="*/ 55 h 65"/>
                    <a:gd name="T42" fmla="*/ 6 w 63"/>
                    <a:gd name="T43" fmla="*/ 49 h 65"/>
                    <a:gd name="T44" fmla="*/ 2 w 63"/>
                    <a:gd name="T45" fmla="*/ 45 h 65"/>
                    <a:gd name="T46" fmla="*/ 0 w 63"/>
                    <a:gd name="T47" fmla="*/ 39 h 65"/>
                    <a:gd name="T48" fmla="*/ 0 w 63"/>
                    <a:gd name="T49" fmla="*/ 31 h 65"/>
                    <a:gd name="T50" fmla="*/ 0 w 63"/>
                    <a:gd name="T51" fmla="*/ 25 h 65"/>
                    <a:gd name="T52" fmla="*/ 2 w 63"/>
                    <a:gd name="T53" fmla="*/ 19 h 65"/>
                    <a:gd name="T54" fmla="*/ 6 w 63"/>
                    <a:gd name="T55" fmla="*/ 13 h 65"/>
                    <a:gd name="T56" fmla="*/ 10 w 63"/>
                    <a:gd name="T57" fmla="*/ 9 h 65"/>
                    <a:gd name="T58" fmla="*/ 14 w 63"/>
                    <a:gd name="T59" fmla="*/ 6 h 65"/>
                    <a:gd name="T60" fmla="*/ 20 w 63"/>
                    <a:gd name="T61" fmla="*/ 2 h 65"/>
                    <a:gd name="T62" fmla="*/ 26 w 63"/>
                    <a:gd name="T63" fmla="*/ 0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lnTo>
                        <a:pt x="26" y="63"/>
                      </a:lnTo>
                      <a:lnTo>
                        <a:pt x="20" y="61"/>
                      </a:lnTo>
                      <a:lnTo>
                        <a:pt x="14" y="59"/>
                      </a:lnTo>
                      <a:lnTo>
                        <a:pt x="10" y="55"/>
                      </a:lnTo>
                      <a:lnTo>
                        <a:pt x="6" y="49"/>
                      </a:lnTo>
                      <a:lnTo>
                        <a:pt x="2" y="45"/>
                      </a:lnTo>
                      <a:lnTo>
                        <a:pt x="0" y="39"/>
                      </a:lnTo>
                      <a:lnTo>
                        <a:pt x="0" y="31"/>
                      </a:lnTo>
                      <a:lnTo>
                        <a:pt x="0" y="25"/>
                      </a:lnTo>
                      <a:lnTo>
                        <a:pt x="2" y="19"/>
                      </a:lnTo>
                      <a:lnTo>
                        <a:pt x="6" y="13"/>
                      </a:lnTo>
                      <a:lnTo>
                        <a:pt x="10" y="9"/>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4" name="Freeform 337"/>
                <p:cNvSpPr>
                  <a:spLocks/>
                </p:cNvSpPr>
                <p:nvPr/>
              </p:nvSpPr>
              <p:spPr bwMode="auto">
                <a:xfrm>
                  <a:off x="4465" y="839"/>
                  <a:ext cx="63" cy="65"/>
                </a:xfrm>
                <a:custGeom>
                  <a:avLst/>
                  <a:gdLst>
                    <a:gd name="T0" fmla="*/ 31 w 63"/>
                    <a:gd name="T1" fmla="*/ 0 h 65"/>
                    <a:gd name="T2" fmla="*/ 31 w 63"/>
                    <a:gd name="T3" fmla="*/ 0 h 65"/>
                    <a:gd name="T4" fmla="*/ 37 w 63"/>
                    <a:gd name="T5" fmla="*/ 0 h 65"/>
                    <a:gd name="T6" fmla="*/ 43 w 63"/>
                    <a:gd name="T7" fmla="*/ 2 h 65"/>
                    <a:gd name="T8" fmla="*/ 49 w 63"/>
                    <a:gd name="T9" fmla="*/ 6 h 65"/>
                    <a:gd name="T10" fmla="*/ 55 w 63"/>
                    <a:gd name="T11" fmla="*/ 9 h 65"/>
                    <a:gd name="T12" fmla="*/ 59 w 63"/>
                    <a:gd name="T13" fmla="*/ 13 h 65"/>
                    <a:gd name="T14" fmla="*/ 61 w 63"/>
                    <a:gd name="T15" fmla="*/ 19 h 65"/>
                    <a:gd name="T16" fmla="*/ 63 w 63"/>
                    <a:gd name="T17" fmla="*/ 25 h 65"/>
                    <a:gd name="T18" fmla="*/ 63 w 63"/>
                    <a:gd name="T19" fmla="*/ 31 h 65"/>
                    <a:gd name="T20" fmla="*/ 63 w 63"/>
                    <a:gd name="T21" fmla="*/ 39 h 65"/>
                    <a:gd name="T22" fmla="*/ 61 w 63"/>
                    <a:gd name="T23" fmla="*/ 45 h 65"/>
                    <a:gd name="T24" fmla="*/ 59 w 63"/>
                    <a:gd name="T25" fmla="*/ 49 h 65"/>
                    <a:gd name="T26" fmla="*/ 55 w 63"/>
                    <a:gd name="T27" fmla="*/ 55 h 65"/>
                    <a:gd name="T28" fmla="*/ 49 w 63"/>
                    <a:gd name="T29" fmla="*/ 59 h 65"/>
                    <a:gd name="T30" fmla="*/ 43 w 63"/>
                    <a:gd name="T31" fmla="*/ 61 h 65"/>
                    <a:gd name="T32" fmla="*/ 37 w 63"/>
                    <a:gd name="T33" fmla="*/ 63 h 65"/>
                    <a:gd name="T34" fmla="*/ 31 w 63"/>
                    <a:gd name="T35" fmla="*/ 65 h 65"/>
                    <a:gd name="T36" fmla="*/ 26 w 63"/>
                    <a:gd name="T37" fmla="*/ 63 h 65"/>
                    <a:gd name="T38" fmla="*/ 20 w 63"/>
                    <a:gd name="T39" fmla="*/ 61 h 65"/>
                    <a:gd name="T40" fmla="*/ 14 w 63"/>
                    <a:gd name="T41" fmla="*/ 59 h 65"/>
                    <a:gd name="T42" fmla="*/ 10 w 63"/>
                    <a:gd name="T43" fmla="*/ 55 h 65"/>
                    <a:gd name="T44" fmla="*/ 6 w 63"/>
                    <a:gd name="T45" fmla="*/ 49 h 65"/>
                    <a:gd name="T46" fmla="*/ 2 w 63"/>
                    <a:gd name="T47" fmla="*/ 45 h 65"/>
                    <a:gd name="T48" fmla="*/ 0 w 63"/>
                    <a:gd name="T49" fmla="*/ 39 h 65"/>
                    <a:gd name="T50" fmla="*/ 0 w 63"/>
                    <a:gd name="T51" fmla="*/ 31 h 65"/>
                    <a:gd name="T52" fmla="*/ 0 w 63"/>
                    <a:gd name="T53" fmla="*/ 25 h 65"/>
                    <a:gd name="T54" fmla="*/ 2 w 63"/>
                    <a:gd name="T55" fmla="*/ 19 h 65"/>
                    <a:gd name="T56" fmla="*/ 6 w 63"/>
                    <a:gd name="T57" fmla="*/ 13 h 65"/>
                    <a:gd name="T58" fmla="*/ 10 w 63"/>
                    <a:gd name="T59" fmla="*/ 9 h 65"/>
                    <a:gd name="T60" fmla="*/ 14 w 63"/>
                    <a:gd name="T61" fmla="*/ 6 h 65"/>
                    <a:gd name="T62" fmla="*/ 20 w 63"/>
                    <a:gd name="T63" fmla="*/ 2 h 65"/>
                    <a:gd name="T64" fmla="*/ 26 w 63"/>
                    <a:gd name="T65" fmla="*/ 0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lnTo>
                        <a:pt x="26" y="63"/>
                      </a:lnTo>
                      <a:lnTo>
                        <a:pt x="20" y="61"/>
                      </a:lnTo>
                      <a:lnTo>
                        <a:pt x="14" y="59"/>
                      </a:lnTo>
                      <a:lnTo>
                        <a:pt x="10" y="55"/>
                      </a:lnTo>
                      <a:lnTo>
                        <a:pt x="6" y="49"/>
                      </a:lnTo>
                      <a:lnTo>
                        <a:pt x="2" y="45"/>
                      </a:lnTo>
                      <a:lnTo>
                        <a:pt x="0" y="39"/>
                      </a:lnTo>
                      <a:lnTo>
                        <a:pt x="0" y="31"/>
                      </a:lnTo>
                      <a:lnTo>
                        <a:pt x="0" y="25"/>
                      </a:lnTo>
                      <a:lnTo>
                        <a:pt x="2" y="19"/>
                      </a:lnTo>
                      <a:lnTo>
                        <a:pt x="6" y="13"/>
                      </a:lnTo>
                      <a:lnTo>
                        <a:pt x="10" y="9"/>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5" name="Freeform 338"/>
                <p:cNvSpPr>
                  <a:spLocks/>
                </p:cNvSpPr>
                <p:nvPr/>
              </p:nvSpPr>
              <p:spPr bwMode="auto">
                <a:xfrm>
                  <a:off x="4431" y="827"/>
                  <a:ext cx="65" cy="65"/>
                </a:xfrm>
                <a:custGeom>
                  <a:avLst/>
                  <a:gdLst>
                    <a:gd name="T0" fmla="*/ 32 w 65"/>
                    <a:gd name="T1" fmla="*/ 65 h 65"/>
                    <a:gd name="T2" fmla="*/ 26 w 65"/>
                    <a:gd name="T3" fmla="*/ 63 h 65"/>
                    <a:gd name="T4" fmla="*/ 20 w 65"/>
                    <a:gd name="T5" fmla="*/ 61 h 65"/>
                    <a:gd name="T6" fmla="*/ 14 w 65"/>
                    <a:gd name="T7" fmla="*/ 59 h 65"/>
                    <a:gd name="T8" fmla="*/ 10 w 65"/>
                    <a:gd name="T9" fmla="*/ 55 h 65"/>
                    <a:gd name="T10" fmla="*/ 6 w 65"/>
                    <a:gd name="T11" fmla="*/ 51 h 65"/>
                    <a:gd name="T12" fmla="*/ 2 w 65"/>
                    <a:gd name="T13" fmla="*/ 45 h 65"/>
                    <a:gd name="T14" fmla="*/ 0 w 65"/>
                    <a:gd name="T15" fmla="*/ 39 h 65"/>
                    <a:gd name="T16" fmla="*/ 0 w 65"/>
                    <a:gd name="T17" fmla="*/ 31 h 65"/>
                    <a:gd name="T18" fmla="*/ 0 w 65"/>
                    <a:gd name="T19" fmla="*/ 25 h 65"/>
                    <a:gd name="T20" fmla="*/ 2 w 65"/>
                    <a:gd name="T21" fmla="*/ 19 h 65"/>
                    <a:gd name="T22" fmla="*/ 6 w 65"/>
                    <a:gd name="T23" fmla="*/ 14 h 65"/>
                    <a:gd name="T24" fmla="*/ 10 w 65"/>
                    <a:gd name="T25" fmla="*/ 10 h 65"/>
                    <a:gd name="T26" fmla="*/ 14 w 65"/>
                    <a:gd name="T27" fmla="*/ 6 h 65"/>
                    <a:gd name="T28" fmla="*/ 20 w 65"/>
                    <a:gd name="T29" fmla="*/ 2 h 65"/>
                    <a:gd name="T30" fmla="*/ 26 w 65"/>
                    <a:gd name="T31" fmla="*/ 2 h 65"/>
                    <a:gd name="T32" fmla="*/ 32 w 65"/>
                    <a:gd name="T33" fmla="*/ 0 h 65"/>
                    <a:gd name="T34" fmla="*/ 40 w 65"/>
                    <a:gd name="T35" fmla="*/ 2 h 65"/>
                    <a:gd name="T36" fmla="*/ 44 w 65"/>
                    <a:gd name="T37" fmla="*/ 2 h 65"/>
                    <a:gd name="T38" fmla="*/ 50 w 65"/>
                    <a:gd name="T39" fmla="*/ 6 h 65"/>
                    <a:gd name="T40" fmla="*/ 56 w 65"/>
                    <a:gd name="T41" fmla="*/ 10 h 65"/>
                    <a:gd name="T42" fmla="*/ 60 w 65"/>
                    <a:gd name="T43" fmla="*/ 14 h 65"/>
                    <a:gd name="T44" fmla="*/ 62 w 65"/>
                    <a:gd name="T45" fmla="*/ 19 h 65"/>
                    <a:gd name="T46" fmla="*/ 63 w 65"/>
                    <a:gd name="T47" fmla="*/ 25 h 65"/>
                    <a:gd name="T48" fmla="*/ 65 w 65"/>
                    <a:gd name="T49" fmla="*/ 31 h 65"/>
                    <a:gd name="T50" fmla="*/ 63 w 65"/>
                    <a:gd name="T51" fmla="*/ 39 h 65"/>
                    <a:gd name="T52" fmla="*/ 62 w 65"/>
                    <a:gd name="T53" fmla="*/ 45 h 65"/>
                    <a:gd name="T54" fmla="*/ 60 w 65"/>
                    <a:gd name="T55" fmla="*/ 51 h 65"/>
                    <a:gd name="T56" fmla="*/ 56 w 65"/>
                    <a:gd name="T57" fmla="*/ 55 h 65"/>
                    <a:gd name="T58" fmla="*/ 50 w 65"/>
                    <a:gd name="T59" fmla="*/ 59 h 65"/>
                    <a:gd name="T60" fmla="*/ 44 w 65"/>
                    <a:gd name="T61" fmla="*/ 61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4" y="2"/>
                      </a:lnTo>
                      <a:lnTo>
                        <a:pt x="50" y="6"/>
                      </a:lnTo>
                      <a:lnTo>
                        <a:pt x="56" y="10"/>
                      </a:lnTo>
                      <a:lnTo>
                        <a:pt x="60" y="14"/>
                      </a:lnTo>
                      <a:lnTo>
                        <a:pt x="62" y="19"/>
                      </a:lnTo>
                      <a:lnTo>
                        <a:pt x="63" y="25"/>
                      </a:lnTo>
                      <a:lnTo>
                        <a:pt x="65" y="31"/>
                      </a:lnTo>
                      <a:lnTo>
                        <a:pt x="63" y="39"/>
                      </a:lnTo>
                      <a:lnTo>
                        <a:pt x="62" y="45"/>
                      </a:lnTo>
                      <a:lnTo>
                        <a:pt x="60" y="51"/>
                      </a:lnTo>
                      <a:lnTo>
                        <a:pt x="56" y="55"/>
                      </a:lnTo>
                      <a:lnTo>
                        <a:pt x="50" y="59"/>
                      </a:lnTo>
                      <a:lnTo>
                        <a:pt x="44" y="61"/>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6" name="Freeform 339"/>
                <p:cNvSpPr>
                  <a:spLocks/>
                </p:cNvSpPr>
                <p:nvPr/>
              </p:nvSpPr>
              <p:spPr bwMode="auto">
                <a:xfrm>
                  <a:off x="4431" y="827"/>
                  <a:ext cx="65" cy="65"/>
                </a:xfrm>
                <a:custGeom>
                  <a:avLst/>
                  <a:gdLst>
                    <a:gd name="T0" fmla="*/ 32 w 65"/>
                    <a:gd name="T1" fmla="*/ 65 h 65"/>
                    <a:gd name="T2" fmla="*/ 32 w 65"/>
                    <a:gd name="T3" fmla="*/ 65 h 65"/>
                    <a:gd name="T4" fmla="*/ 26 w 65"/>
                    <a:gd name="T5" fmla="*/ 63 h 65"/>
                    <a:gd name="T6" fmla="*/ 20 w 65"/>
                    <a:gd name="T7" fmla="*/ 61 h 65"/>
                    <a:gd name="T8" fmla="*/ 14 w 65"/>
                    <a:gd name="T9" fmla="*/ 59 h 65"/>
                    <a:gd name="T10" fmla="*/ 10 w 65"/>
                    <a:gd name="T11" fmla="*/ 55 h 65"/>
                    <a:gd name="T12" fmla="*/ 6 w 65"/>
                    <a:gd name="T13" fmla="*/ 51 h 65"/>
                    <a:gd name="T14" fmla="*/ 2 w 65"/>
                    <a:gd name="T15" fmla="*/ 45 h 65"/>
                    <a:gd name="T16" fmla="*/ 0 w 65"/>
                    <a:gd name="T17" fmla="*/ 39 h 65"/>
                    <a:gd name="T18" fmla="*/ 0 w 65"/>
                    <a:gd name="T19" fmla="*/ 31 h 65"/>
                    <a:gd name="T20" fmla="*/ 0 w 65"/>
                    <a:gd name="T21" fmla="*/ 25 h 65"/>
                    <a:gd name="T22" fmla="*/ 2 w 65"/>
                    <a:gd name="T23" fmla="*/ 19 h 65"/>
                    <a:gd name="T24" fmla="*/ 6 w 65"/>
                    <a:gd name="T25" fmla="*/ 14 h 65"/>
                    <a:gd name="T26" fmla="*/ 10 w 65"/>
                    <a:gd name="T27" fmla="*/ 10 h 65"/>
                    <a:gd name="T28" fmla="*/ 14 w 65"/>
                    <a:gd name="T29" fmla="*/ 6 h 65"/>
                    <a:gd name="T30" fmla="*/ 20 w 65"/>
                    <a:gd name="T31" fmla="*/ 2 h 65"/>
                    <a:gd name="T32" fmla="*/ 26 w 65"/>
                    <a:gd name="T33" fmla="*/ 2 h 65"/>
                    <a:gd name="T34" fmla="*/ 32 w 65"/>
                    <a:gd name="T35" fmla="*/ 0 h 65"/>
                    <a:gd name="T36" fmla="*/ 40 w 65"/>
                    <a:gd name="T37" fmla="*/ 2 h 65"/>
                    <a:gd name="T38" fmla="*/ 44 w 65"/>
                    <a:gd name="T39" fmla="*/ 2 h 65"/>
                    <a:gd name="T40" fmla="*/ 50 w 65"/>
                    <a:gd name="T41" fmla="*/ 6 h 65"/>
                    <a:gd name="T42" fmla="*/ 56 w 65"/>
                    <a:gd name="T43" fmla="*/ 10 h 65"/>
                    <a:gd name="T44" fmla="*/ 60 w 65"/>
                    <a:gd name="T45" fmla="*/ 14 h 65"/>
                    <a:gd name="T46" fmla="*/ 62 w 65"/>
                    <a:gd name="T47" fmla="*/ 19 h 65"/>
                    <a:gd name="T48" fmla="*/ 63 w 65"/>
                    <a:gd name="T49" fmla="*/ 25 h 65"/>
                    <a:gd name="T50" fmla="*/ 65 w 65"/>
                    <a:gd name="T51" fmla="*/ 31 h 65"/>
                    <a:gd name="T52" fmla="*/ 63 w 65"/>
                    <a:gd name="T53" fmla="*/ 39 h 65"/>
                    <a:gd name="T54" fmla="*/ 62 w 65"/>
                    <a:gd name="T55" fmla="*/ 45 h 65"/>
                    <a:gd name="T56" fmla="*/ 60 w 65"/>
                    <a:gd name="T57" fmla="*/ 51 h 65"/>
                    <a:gd name="T58" fmla="*/ 56 w 65"/>
                    <a:gd name="T59" fmla="*/ 55 h 65"/>
                    <a:gd name="T60" fmla="*/ 50 w 65"/>
                    <a:gd name="T61" fmla="*/ 59 h 65"/>
                    <a:gd name="T62" fmla="*/ 44 w 65"/>
                    <a:gd name="T63" fmla="*/ 61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4" y="2"/>
                      </a:lnTo>
                      <a:lnTo>
                        <a:pt x="50" y="6"/>
                      </a:lnTo>
                      <a:lnTo>
                        <a:pt x="56" y="10"/>
                      </a:lnTo>
                      <a:lnTo>
                        <a:pt x="60" y="14"/>
                      </a:lnTo>
                      <a:lnTo>
                        <a:pt x="62" y="19"/>
                      </a:lnTo>
                      <a:lnTo>
                        <a:pt x="63" y="25"/>
                      </a:lnTo>
                      <a:lnTo>
                        <a:pt x="65" y="31"/>
                      </a:lnTo>
                      <a:lnTo>
                        <a:pt x="63" y="39"/>
                      </a:lnTo>
                      <a:lnTo>
                        <a:pt x="62" y="45"/>
                      </a:lnTo>
                      <a:lnTo>
                        <a:pt x="60" y="51"/>
                      </a:lnTo>
                      <a:lnTo>
                        <a:pt x="56" y="55"/>
                      </a:lnTo>
                      <a:lnTo>
                        <a:pt x="50" y="59"/>
                      </a:lnTo>
                      <a:lnTo>
                        <a:pt x="44" y="61"/>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7" name="Freeform 340"/>
                <p:cNvSpPr>
                  <a:spLocks/>
                </p:cNvSpPr>
                <p:nvPr/>
              </p:nvSpPr>
              <p:spPr bwMode="auto">
                <a:xfrm>
                  <a:off x="4498" y="831"/>
                  <a:ext cx="65" cy="63"/>
                </a:xfrm>
                <a:custGeom>
                  <a:avLst/>
                  <a:gdLst>
                    <a:gd name="T0" fmla="*/ 34 w 65"/>
                    <a:gd name="T1" fmla="*/ 63 h 63"/>
                    <a:gd name="T2" fmla="*/ 26 w 65"/>
                    <a:gd name="T3" fmla="*/ 63 h 63"/>
                    <a:gd name="T4" fmla="*/ 20 w 65"/>
                    <a:gd name="T5" fmla="*/ 61 h 63"/>
                    <a:gd name="T6" fmla="*/ 14 w 65"/>
                    <a:gd name="T7" fmla="*/ 57 h 63"/>
                    <a:gd name="T8" fmla="*/ 10 w 65"/>
                    <a:gd name="T9" fmla="*/ 53 h 63"/>
                    <a:gd name="T10" fmla="*/ 6 w 65"/>
                    <a:gd name="T11" fmla="*/ 49 h 63"/>
                    <a:gd name="T12" fmla="*/ 2 w 65"/>
                    <a:gd name="T13" fmla="*/ 43 h 63"/>
                    <a:gd name="T14" fmla="*/ 0 w 65"/>
                    <a:gd name="T15" fmla="*/ 37 h 63"/>
                    <a:gd name="T16" fmla="*/ 0 w 65"/>
                    <a:gd name="T17" fmla="*/ 31 h 63"/>
                    <a:gd name="T18" fmla="*/ 0 w 65"/>
                    <a:gd name="T19" fmla="*/ 23 h 63"/>
                    <a:gd name="T20" fmla="*/ 2 w 65"/>
                    <a:gd name="T21" fmla="*/ 19 h 63"/>
                    <a:gd name="T22" fmla="*/ 6 w 65"/>
                    <a:gd name="T23" fmla="*/ 14 h 63"/>
                    <a:gd name="T24" fmla="*/ 10 w 65"/>
                    <a:gd name="T25" fmla="*/ 8 h 63"/>
                    <a:gd name="T26" fmla="*/ 14 w 65"/>
                    <a:gd name="T27" fmla="*/ 4 h 63"/>
                    <a:gd name="T28" fmla="*/ 20 w 65"/>
                    <a:gd name="T29" fmla="*/ 2 h 63"/>
                    <a:gd name="T30" fmla="*/ 26 w 65"/>
                    <a:gd name="T31" fmla="*/ 0 h 63"/>
                    <a:gd name="T32" fmla="*/ 34 w 65"/>
                    <a:gd name="T33" fmla="*/ 0 h 63"/>
                    <a:gd name="T34" fmla="*/ 40 w 65"/>
                    <a:gd name="T35" fmla="*/ 0 h 63"/>
                    <a:gd name="T36" fmla="*/ 46 w 65"/>
                    <a:gd name="T37" fmla="*/ 2 h 63"/>
                    <a:gd name="T38" fmla="*/ 52 w 65"/>
                    <a:gd name="T39" fmla="*/ 4 h 63"/>
                    <a:gd name="T40" fmla="*/ 56 w 65"/>
                    <a:gd name="T41" fmla="*/ 8 h 63"/>
                    <a:gd name="T42" fmla="*/ 59 w 65"/>
                    <a:gd name="T43" fmla="*/ 14 h 63"/>
                    <a:gd name="T44" fmla="*/ 63 w 65"/>
                    <a:gd name="T45" fmla="*/ 19 h 63"/>
                    <a:gd name="T46" fmla="*/ 65 w 65"/>
                    <a:gd name="T47" fmla="*/ 23 h 63"/>
                    <a:gd name="T48" fmla="*/ 65 w 65"/>
                    <a:gd name="T49" fmla="*/ 31 h 63"/>
                    <a:gd name="T50" fmla="*/ 65 w 65"/>
                    <a:gd name="T51" fmla="*/ 37 h 63"/>
                    <a:gd name="T52" fmla="*/ 63 w 65"/>
                    <a:gd name="T53" fmla="*/ 43 h 63"/>
                    <a:gd name="T54" fmla="*/ 59 w 65"/>
                    <a:gd name="T55" fmla="*/ 49 h 63"/>
                    <a:gd name="T56" fmla="*/ 56 w 65"/>
                    <a:gd name="T57" fmla="*/ 53 h 63"/>
                    <a:gd name="T58" fmla="*/ 52 w 65"/>
                    <a:gd name="T59" fmla="*/ 57 h 63"/>
                    <a:gd name="T60" fmla="*/ 46 w 65"/>
                    <a:gd name="T61" fmla="*/ 61 h 63"/>
                    <a:gd name="T62" fmla="*/ 40 w 65"/>
                    <a:gd name="T63" fmla="*/ 63 h 63"/>
                    <a:gd name="T64" fmla="*/ 34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63"/>
                      </a:moveTo>
                      <a:lnTo>
                        <a:pt x="26" y="63"/>
                      </a:lnTo>
                      <a:lnTo>
                        <a:pt x="20" y="61"/>
                      </a:lnTo>
                      <a:lnTo>
                        <a:pt x="14" y="57"/>
                      </a:lnTo>
                      <a:lnTo>
                        <a:pt x="10" y="53"/>
                      </a:lnTo>
                      <a:lnTo>
                        <a:pt x="6" y="49"/>
                      </a:lnTo>
                      <a:lnTo>
                        <a:pt x="2" y="43"/>
                      </a:lnTo>
                      <a:lnTo>
                        <a:pt x="0" y="37"/>
                      </a:lnTo>
                      <a:lnTo>
                        <a:pt x="0" y="31"/>
                      </a:lnTo>
                      <a:lnTo>
                        <a:pt x="0" y="23"/>
                      </a:lnTo>
                      <a:lnTo>
                        <a:pt x="2" y="19"/>
                      </a:lnTo>
                      <a:lnTo>
                        <a:pt x="6" y="14"/>
                      </a:lnTo>
                      <a:lnTo>
                        <a:pt x="10" y="8"/>
                      </a:lnTo>
                      <a:lnTo>
                        <a:pt x="14" y="4"/>
                      </a:lnTo>
                      <a:lnTo>
                        <a:pt x="20" y="2"/>
                      </a:lnTo>
                      <a:lnTo>
                        <a:pt x="26" y="0"/>
                      </a:lnTo>
                      <a:lnTo>
                        <a:pt x="34" y="0"/>
                      </a:lnTo>
                      <a:lnTo>
                        <a:pt x="40" y="0"/>
                      </a:lnTo>
                      <a:lnTo>
                        <a:pt x="46" y="2"/>
                      </a:lnTo>
                      <a:lnTo>
                        <a:pt x="52" y="4"/>
                      </a:lnTo>
                      <a:lnTo>
                        <a:pt x="56" y="8"/>
                      </a:lnTo>
                      <a:lnTo>
                        <a:pt x="59" y="14"/>
                      </a:lnTo>
                      <a:lnTo>
                        <a:pt x="63" y="19"/>
                      </a:lnTo>
                      <a:lnTo>
                        <a:pt x="65" y="23"/>
                      </a:lnTo>
                      <a:lnTo>
                        <a:pt x="65" y="31"/>
                      </a:lnTo>
                      <a:lnTo>
                        <a:pt x="65" y="37"/>
                      </a:lnTo>
                      <a:lnTo>
                        <a:pt x="63" y="43"/>
                      </a:lnTo>
                      <a:lnTo>
                        <a:pt x="59" y="49"/>
                      </a:lnTo>
                      <a:lnTo>
                        <a:pt x="56" y="53"/>
                      </a:lnTo>
                      <a:lnTo>
                        <a:pt x="52" y="57"/>
                      </a:lnTo>
                      <a:lnTo>
                        <a:pt x="46" y="61"/>
                      </a:lnTo>
                      <a:lnTo>
                        <a:pt x="40" y="63"/>
                      </a:lnTo>
                      <a:lnTo>
                        <a:pt x="34"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398" name="Freeform 341"/>
                <p:cNvSpPr>
                  <a:spLocks/>
                </p:cNvSpPr>
                <p:nvPr/>
              </p:nvSpPr>
              <p:spPr bwMode="auto">
                <a:xfrm>
                  <a:off x="4498" y="831"/>
                  <a:ext cx="65" cy="63"/>
                </a:xfrm>
                <a:custGeom>
                  <a:avLst/>
                  <a:gdLst>
                    <a:gd name="T0" fmla="*/ 34 w 65"/>
                    <a:gd name="T1" fmla="*/ 63 h 63"/>
                    <a:gd name="T2" fmla="*/ 34 w 65"/>
                    <a:gd name="T3" fmla="*/ 63 h 63"/>
                    <a:gd name="T4" fmla="*/ 26 w 65"/>
                    <a:gd name="T5" fmla="*/ 63 h 63"/>
                    <a:gd name="T6" fmla="*/ 20 w 65"/>
                    <a:gd name="T7" fmla="*/ 61 h 63"/>
                    <a:gd name="T8" fmla="*/ 14 w 65"/>
                    <a:gd name="T9" fmla="*/ 57 h 63"/>
                    <a:gd name="T10" fmla="*/ 10 w 65"/>
                    <a:gd name="T11" fmla="*/ 53 h 63"/>
                    <a:gd name="T12" fmla="*/ 6 w 65"/>
                    <a:gd name="T13" fmla="*/ 49 h 63"/>
                    <a:gd name="T14" fmla="*/ 2 w 65"/>
                    <a:gd name="T15" fmla="*/ 43 h 63"/>
                    <a:gd name="T16" fmla="*/ 0 w 65"/>
                    <a:gd name="T17" fmla="*/ 37 h 63"/>
                    <a:gd name="T18" fmla="*/ 0 w 65"/>
                    <a:gd name="T19" fmla="*/ 31 h 63"/>
                    <a:gd name="T20" fmla="*/ 0 w 65"/>
                    <a:gd name="T21" fmla="*/ 23 h 63"/>
                    <a:gd name="T22" fmla="*/ 2 w 65"/>
                    <a:gd name="T23" fmla="*/ 19 h 63"/>
                    <a:gd name="T24" fmla="*/ 6 w 65"/>
                    <a:gd name="T25" fmla="*/ 14 h 63"/>
                    <a:gd name="T26" fmla="*/ 10 w 65"/>
                    <a:gd name="T27" fmla="*/ 8 h 63"/>
                    <a:gd name="T28" fmla="*/ 14 w 65"/>
                    <a:gd name="T29" fmla="*/ 4 h 63"/>
                    <a:gd name="T30" fmla="*/ 20 w 65"/>
                    <a:gd name="T31" fmla="*/ 2 h 63"/>
                    <a:gd name="T32" fmla="*/ 26 w 65"/>
                    <a:gd name="T33" fmla="*/ 0 h 63"/>
                    <a:gd name="T34" fmla="*/ 34 w 65"/>
                    <a:gd name="T35" fmla="*/ 0 h 63"/>
                    <a:gd name="T36" fmla="*/ 40 w 65"/>
                    <a:gd name="T37" fmla="*/ 0 h 63"/>
                    <a:gd name="T38" fmla="*/ 46 w 65"/>
                    <a:gd name="T39" fmla="*/ 2 h 63"/>
                    <a:gd name="T40" fmla="*/ 52 w 65"/>
                    <a:gd name="T41" fmla="*/ 4 h 63"/>
                    <a:gd name="T42" fmla="*/ 56 w 65"/>
                    <a:gd name="T43" fmla="*/ 8 h 63"/>
                    <a:gd name="T44" fmla="*/ 59 w 65"/>
                    <a:gd name="T45" fmla="*/ 14 h 63"/>
                    <a:gd name="T46" fmla="*/ 63 w 65"/>
                    <a:gd name="T47" fmla="*/ 19 h 63"/>
                    <a:gd name="T48" fmla="*/ 65 w 65"/>
                    <a:gd name="T49" fmla="*/ 23 h 63"/>
                    <a:gd name="T50" fmla="*/ 65 w 65"/>
                    <a:gd name="T51" fmla="*/ 31 h 63"/>
                    <a:gd name="T52" fmla="*/ 65 w 65"/>
                    <a:gd name="T53" fmla="*/ 37 h 63"/>
                    <a:gd name="T54" fmla="*/ 63 w 65"/>
                    <a:gd name="T55" fmla="*/ 43 h 63"/>
                    <a:gd name="T56" fmla="*/ 59 w 65"/>
                    <a:gd name="T57" fmla="*/ 49 h 63"/>
                    <a:gd name="T58" fmla="*/ 56 w 65"/>
                    <a:gd name="T59" fmla="*/ 53 h 63"/>
                    <a:gd name="T60" fmla="*/ 52 w 65"/>
                    <a:gd name="T61" fmla="*/ 57 h 63"/>
                    <a:gd name="T62" fmla="*/ 46 w 65"/>
                    <a:gd name="T63" fmla="*/ 61 h 63"/>
                    <a:gd name="T64" fmla="*/ 40 w 65"/>
                    <a:gd name="T65" fmla="*/ 63 h 63"/>
                    <a:gd name="T66" fmla="*/ 34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63"/>
                      </a:moveTo>
                      <a:lnTo>
                        <a:pt x="34" y="63"/>
                      </a:lnTo>
                      <a:lnTo>
                        <a:pt x="26" y="63"/>
                      </a:lnTo>
                      <a:lnTo>
                        <a:pt x="20" y="61"/>
                      </a:lnTo>
                      <a:lnTo>
                        <a:pt x="14" y="57"/>
                      </a:lnTo>
                      <a:lnTo>
                        <a:pt x="10" y="53"/>
                      </a:lnTo>
                      <a:lnTo>
                        <a:pt x="6" y="49"/>
                      </a:lnTo>
                      <a:lnTo>
                        <a:pt x="2" y="43"/>
                      </a:lnTo>
                      <a:lnTo>
                        <a:pt x="0" y="37"/>
                      </a:lnTo>
                      <a:lnTo>
                        <a:pt x="0" y="31"/>
                      </a:lnTo>
                      <a:lnTo>
                        <a:pt x="0" y="23"/>
                      </a:lnTo>
                      <a:lnTo>
                        <a:pt x="2" y="19"/>
                      </a:lnTo>
                      <a:lnTo>
                        <a:pt x="6" y="14"/>
                      </a:lnTo>
                      <a:lnTo>
                        <a:pt x="10" y="8"/>
                      </a:lnTo>
                      <a:lnTo>
                        <a:pt x="14" y="4"/>
                      </a:lnTo>
                      <a:lnTo>
                        <a:pt x="20" y="2"/>
                      </a:lnTo>
                      <a:lnTo>
                        <a:pt x="26" y="0"/>
                      </a:lnTo>
                      <a:lnTo>
                        <a:pt x="34" y="0"/>
                      </a:lnTo>
                      <a:lnTo>
                        <a:pt x="40" y="0"/>
                      </a:lnTo>
                      <a:lnTo>
                        <a:pt x="46" y="2"/>
                      </a:lnTo>
                      <a:lnTo>
                        <a:pt x="52" y="4"/>
                      </a:lnTo>
                      <a:lnTo>
                        <a:pt x="56" y="8"/>
                      </a:lnTo>
                      <a:lnTo>
                        <a:pt x="59" y="14"/>
                      </a:lnTo>
                      <a:lnTo>
                        <a:pt x="63" y="19"/>
                      </a:lnTo>
                      <a:lnTo>
                        <a:pt x="65" y="23"/>
                      </a:lnTo>
                      <a:lnTo>
                        <a:pt x="65" y="31"/>
                      </a:lnTo>
                      <a:lnTo>
                        <a:pt x="65" y="37"/>
                      </a:lnTo>
                      <a:lnTo>
                        <a:pt x="63" y="43"/>
                      </a:lnTo>
                      <a:lnTo>
                        <a:pt x="59" y="49"/>
                      </a:lnTo>
                      <a:lnTo>
                        <a:pt x="56" y="53"/>
                      </a:lnTo>
                      <a:lnTo>
                        <a:pt x="52" y="57"/>
                      </a:lnTo>
                      <a:lnTo>
                        <a:pt x="46" y="61"/>
                      </a:lnTo>
                      <a:lnTo>
                        <a:pt x="40" y="63"/>
                      </a:lnTo>
                      <a:lnTo>
                        <a:pt x="34"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399" name="Freeform 342"/>
                <p:cNvSpPr>
                  <a:spLocks/>
                </p:cNvSpPr>
                <p:nvPr/>
              </p:nvSpPr>
              <p:spPr bwMode="auto">
                <a:xfrm>
                  <a:off x="4512" y="953"/>
                  <a:ext cx="63" cy="63"/>
                </a:xfrm>
                <a:custGeom>
                  <a:avLst/>
                  <a:gdLst>
                    <a:gd name="T0" fmla="*/ 32 w 63"/>
                    <a:gd name="T1" fmla="*/ 0 h 63"/>
                    <a:gd name="T2" fmla="*/ 38 w 63"/>
                    <a:gd name="T3" fmla="*/ 0 h 63"/>
                    <a:gd name="T4" fmla="*/ 44 w 63"/>
                    <a:gd name="T5" fmla="*/ 2 h 63"/>
                    <a:gd name="T6" fmla="*/ 49 w 63"/>
                    <a:gd name="T7" fmla="*/ 4 h 63"/>
                    <a:gd name="T8" fmla="*/ 55 w 63"/>
                    <a:gd name="T9" fmla="*/ 8 h 63"/>
                    <a:gd name="T10" fmla="*/ 59 w 63"/>
                    <a:gd name="T11" fmla="*/ 14 h 63"/>
                    <a:gd name="T12" fmla="*/ 61 w 63"/>
                    <a:gd name="T13" fmla="*/ 20 h 63"/>
                    <a:gd name="T14" fmla="*/ 63 w 63"/>
                    <a:gd name="T15" fmla="*/ 25 h 63"/>
                    <a:gd name="T16" fmla="*/ 63 w 63"/>
                    <a:gd name="T17" fmla="*/ 31 h 63"/>
                    <a:gd name="T18" fmla="*/ 63 w 63"/>
                    <a:gd name="T19" fmla="*/ 37 h 63"/>
                    <a:gd name="T20" fmla="*/ 61 w 63"/>
                    <a:gd name="T21" fmla="*/ 43 h 63"/>
                    <a:gd name="T22" fmla="*/ 59 w 63"/>
                    <a:gd name="T23" fmla="*/ 49 h 63"/>
                    <a:gd name="T24" fmla="*/ 55 w 63"/>
                    <a:gd name="T25" fmla="*/ 55 h 63"/>
                    <a:gd name="T26" fmla="*/ 49 w 63"/>
                    <a:gd name="T27" fmla="*/ 57 h 63"/>
                    <a:gd name="T28" fmla="*/ 44 w 63"/>
                    <a:gd name="T29" fmla="*/ 61 h 63"/>
                    <a:gd name="T30" fmla="*/ 38 w 63"/>
                    <a:gd name="T31" fmla="*/ 63 h 63"/>
                    <a:gd name="T32" fmla="*/ 32 w 63"/>
                    <a:gd name="T33" fmla="*/ 63 h 63"/>
                    <a:gd name="T34" fmla="*/ 26 w 63"/>
                    <a:gd name="T35" fmla="*/ 63 h 63"/>
                    <a:gd name="T36" fmla="*/ 20 w 63"/>
                    <a:gd name="T37" fmla="*/ 61 h 63"/>
                    <a:gd name="T38" fmla="*/ 14 w 63"/>
                    <a:gd name="T39" fmla="*/ 57 h 63"/>
                    <a:gd name="T40" fmla="*/ 10 w 63"/>
                    <a:gd name="T41" fmla="*/ 55 h 63"/>
                    <a:gd name="T42" fmla="*/ 6 w 63"/>
                    <a:gd name="T43" fmla="*/ 49 h 63"/>
                    <a:gd name="T44" fmla="*/ 2 w 63"/>
                    <a:gd name="T45" fmla="*/ 43 h 63"/>
                    <a:gd name="T46" fmla="*/ 0 w 63"/>
                    <a:gd name="T47" fmla="*/ 37 h 63"/>
                    <a:gd name="T48" fmla="*/ 0 w 63"/>
                    <a:gd name="T49" fmla="*/ 31 h 63"/>
                    <a:gd name="T50" fmla="*/ 0 w 63"/>
                    <a:gd name="T51" fmla="*/ 25 h 63"/>
                    <a:gd name="T52" fmla="*/ 2 w 63"/>
                    <a:gd name="T53" fmla="*/ 20 h 63"/>
                    <a:gd name="T54" fmla="*/ 6 w 63"/>
                    <a:gd name="T55" fmla="*/ 14 h 63"/>
                    <a:gd name="T56" fmla="*/ 10 w 63"/>
                    <a:gd name="T57" fmla="*/ 8 h 63"/>
                    <a:gd name="T58" fmla="*/ 14 w 63"/>
                    <a:gd name="T59" fmla="*/ 4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4" y="2"/>
                      </a:lnTo>
                      <a:lnTo>
                        <a:pt x="49" y="4"/>
                      </a:lnTo>
                      <a:lnTo>
                        <a:pt x="55" y="8"/>
                      </a:lnTo>
                      <a:lnTo>
                        <a:pt x="59" y="14"/>
                      </a:lnTo>
                      <a:lnTo>
                        <a:pt x="61" y="20"/>
                      </a:lnTo>
                      <a:lnTo>
                        <a:pt x="63" y="25"/>
                      </a:lnTo>
                      <a:lnTo>
                        <a:pt x="63" y="31"/>
                      </a:lnTo>
                      <a:lnTo>
                        <a:pt x="63" y="37"/>
                      </a:lnTo>
                      <a:lnTo>
                        <a:pt x="61" y="43"/>
                      </a:lnTo>
                      <a:lnTo>
                        <a:pt x="59" y="49"/>
                      </a:lnTo>
                      <a:lnTo>
                        <a:pt x="55" y="55"/>
                      </a:lnTo>
                      <a:lnTo>
                        <a:pt x="49" y="57"/>
                      </a:lnTo>
                      <a:lnTo>
                        <a:pt x="44" y="61"/>
                      </a:lnTo>
                      <a:lnTo>
                        <a:pt x="38" y="63"/>
                      </a:lnTo>
                      <a:lnTo>
                        <a:pt x="32" y="63"/>
                      </a:lnTo>
                      <a:lnTo>
                        <a:pt x="26" y="63"/>
                      </a:lnTo>
                      <a:lnTo>
                        <a:pt x="20" y="61"/>
                      </a:lnTo>
                      <a:lnTo>
                        <a:pt x="14" y="57"/>
                      </a:lnTo>
                      <a:lnTo>
                        <a:pt x="10" y="55"/>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0" name="Freeform 343"/>
                <p:cNvSpPr>
                  <a:spLocks/>
                </p:cNvSpPr>
                <p:nvPr/>
              </p:nvSpPr>
              <p:spPr bwMode="auto">
                <a:xfrm>
                  <a:off x="4512" y="953"/>
                  <a:ext cx="63" cy="63"/>
                </a:xfrm>
                <a:custGeom>
                  <a:avLst/>
                  <a:gdLst>
                    <a:gd name="T0" fmla="*/ 32 w 63"/>
                    <a:gd name="T1" fmla="*/ 0 h 63"/>
                    <a:gd name="T2" fmla="*/ 32 w 63"/>
                    <a:gd name="T3" fmla="*/ 0 h 63"/>
                    <a:gd name="T4" fmla="*/ 38 w 63"/>
                    <a:gd name="T5" fmla="*/ 0 h 63"/>
                    <a:gd name="T6" fmla="*/ 44 w 63"/>
                    <a:gd name="T7" fmla="*/ 2 h 63"/>
                    <a:gd name="T8" fmla="*/ 49 w 63"/>
                    <a:gd name="T9" fmla="*/ 4 h 63"/>
                    <a:gd name="T10" fmla="*/ 55 w 63"/>
                    <a:gd name="T11" fmla="*/ 8 h 63"/>
                    <a:gd name="T12" fmla="*/ 59 w 63"/>
                    <a:gd name="T13" fmla="*/ 14 h 63"/>
                    <a:gd name="T14" fmla="*/ 61 w 63"/>
                    <a:gd name="T15" fmla="*/ 20 h 63"/>
                    <a:gd name="T16" fmla="*/ 63 w 63"/>
                    <a:gd name="T17" fmla="*/ 25 h 63"/>
                    <a:gd name="T18" fmla="*/ 63 w 63"/>
                    <a:gd name="T19" fmla="*/ 31 h 63"/>
                    <a:gd name="T20" fmla="*/ 63 w 63"/>
                    <a:gd name="T21" fmla="*/ 37 h 63"/>
                    <a:gd name="T22" fmla="*/ 61 w 63"/>
                    <a:gd name="T23" fmla="*/ 43 h 63"/>
                    <a:gd name="T24" fmla="*/ 59 w 63"/>
                    <a:gd name="T25" fmla="*/ 49 h 63"/>
                    <a:gd name="T26" fmla="*/ 55 w 63"/>
                    <a:gd name="T27" fmla="*/ 55 h 63"/>
                    <a:gd name="T28" fmla="*/ 49 w 63"/>
                    <a:gd name="T29" fmla="*/ 57 h 63"/>
                    <a:gd name="T30" fmla="*/ 44 w 63"/>
                    <a:gd name="T31" fmla="*/ 61 h 63"/>
                    <a:gd name="T32" fmla="*/ 38 w 63"/>
                    <a:gd name="T33" fmla="*/ 63 h 63"/>
                    <a:gd name="T34" fmla="*/ 32 w 63"/>
                    <a:gd name="T35" fmla="*/ 63 h 63"/>
                    <a:gd name="T36" fmla="*/ 26 w 63"/>
                    <a:gd name="T37" fmla="*/ 63 h 63"/>
                    <a:gd name="T38" fmla="*/ 20 w 63"/>
                    <a:gd name="T39" fmla="*/ 61 h 63"/>
                    <a:gd name="T40" fmla="*/ 14 w 63"/>
                    <a:gd name="T41" fmla="*/ 57 h 63"/>
                    <a:gd name="T42" fmla="*/ 10 w 63"/>
                    <a:gd name="T43" fmla="*/ 55 h 63"/>
                    <a:gd name="T44" fmla="*/ 6 w 63"/>
                    <a:gd name="T45" fmla="*/ 49 h 63"/>
                    <a:gd name="T46" fmla="*/ 2 w 63"/>
                    <a:gd name="T47" fmla="*/ 43 h 63"/>
                    <a:gd name="T48" fmla="*/ 0 w 63"/>
                    <a:gd name="T49" fmla="*/ 37 h 63"/>
                    <a:gd name="T50" fmla="*/ 0 w 63"/>
                    <a:gd name="T51" fmla="*/ 31 h 63"/>
                    <a:gd name="T52" fmla="*/ 0 w 63"/>
                    <a:gd name="T53" fmla="*/ 25 h 63"/>
                    <a:gd name="T54" fmla="*/ 2 w 63"/>
                    <a:gd name="T55" fmla="*/ 20 h 63"/>
                    <a:gd name="T56" fmla="*/ 6 w 63"/>
                    <a:gd name="T57" fmla="*/ 14 h 63"/>
                    <a:gd name="T58" fmla="*/ 10 w 63"/>
                    <a:gd name="T59" fmla="*/ 8 h 63"/>
                    <a:gd name="T60" fmla="*/ 14 w 63"/>
                    <a:gd name="T61" fmla="*/ 4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4" y="2"/>
                      </a:lnTo>
                      <a:lnTo>
                        <a:pt x="49" y="4"/>
                      </a:lnTo>
                      <a:lnTo>
                        <a:pt x="55" y="8"/>
                      </a:lnTo>
                      <a:lnTo>
                        <a:pt x="59" y="14"/>
                      </a:lnTo>
                      <a:lnTo>
                        <a:pt x="61" y="20"/>
                      </a:lnTo>
                      <a:lnTo>
                        <a:pt x="63" y="25"/>
                      </a:lnTo>
                      <a:lnTo>
                        <a:pt x="63" y="31"/>
                      </a:lnTo>
                      <a:lnTo>
                        <a:pt x="63" y="37"/>
                      </a:lnTo>
                      <a:lnTo>
                        <a:pt x="61" y="43"/>
                      </a:lnTo>
                      <a:lnTo>
                        <a:pt x="59" y="49"/>
                      </a:lnTo>
                      <a:lnTo>
                        <a:pt x="55" y="55"/>
                      </a:lnTo>
                      <a:lnTo>
                        <a:pt x="49" y="57"/>
                      </a:lnTo>
                      <a:lnTo>
                        <a:pt x="44" y="61"/>
                      </a:lnTo>
                      <a:lnTo>
                        <a:pt x="38" y="63"/>
                      </a:lnTo>
                      <a:lnTo>
                        <a:pt x="32" y="63"/>
                      </a:lnTo>
                      <a:lnTo>
                        <a:pt x="26" y="63"/>
                      </a:lnTo>
                      <a:lnTo>
                        <a:pt x="20" y="61"/>
                      </a:lnTo>
                      <a:lnTo>
                        <a:pt x="14" y="57"/>
                      </a:lnTo>
                      <a:lnTo>
                        <a:pt x="10" y="55"/>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1" name="Freeform 344"/>
                <p:cNvSpPr>
                  <a:spLocks/>
                </p:cNvSpPr>
                <p:nvPr/>
              </p:nvSpPr>
              <p:spPr bwMode="auto">
                <a:xfrm>
                  <a:off x="4435" y="896"/>
                  <a:ext cx="65" cy="65"/>
                </a:xfrm>
                <a:custGeom>
                  <a:avLst/>
                  <a:gdLst>
                    <a:gd name="T0" fmla="*/ 32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5 h 65"/>
                    <a:gd name="T14" fmla="*/ 0 w 65"/>
                    <a:gd name="T15" fmla="*/ 37 h 65"/>
                    <a:gd name="T16" fmla="*/ 0 w 65"/>
                    <a:gd name="T17" fmla="*/ 31 h 65"/>
                    <a:gd name="T18" fmla="*/ 0 w 65"/>
                    <a:gd name="T19" fmla="*/ 25 h 65"/>
                    <a:gd name="T20" fmla="*/ 2 w 65"/>
                    <a:gd name="T21" fmla="*/ 19 h 65"/>
                    <a:gd name="T22" fmla="*/ 6 w 65"/>
                    <a:gd name="T23" fmla="*/ 14 h 65"/>
                    <a:gd name="T24" fmla="*/ 10 w 65"/>
                    <a:gd name="T25" fmla="*/ 10 h 65"/>
                    <a:gd name="T26" fmla="*/ 14 w 65"/>
                    <a:gd name="T27" fmla="*/ 6 h 65"/>
                    <a:gd name="T28" fmla="*/ 20 w 65"/>
                    <a:gd name="T29" fmla="*/ 2 h 65"/>
                    <a:gd name="T30" fmla="*/ 26 w 65"/>
                    <a:gd name="T31" fmla="*/ 0 h 65"/>
                    <a:gd name="T32" fmla="*/ 32 w 65"/>
                    <a:gd name="T33" fmla="*/ 0 h 65"/>
                    <a:gd name="T34" fmla="*/ 40 w 65"/>
                    <a:gd name="T35" fmla="*/ 0 h 65"/>
                    <a:gd name="T36" fmla="*/ 46 w 65"/>
                    <a:gd name="T37" fmla="*/ 2 h 65"/>
                    <a:gd name="T38" fmla="*/ 52 w 65"/>
                    <a:gd name="T39" fmla="*/ 6 h 65"/>
                    <a:gd name="T40" fmla="*/ 56 w 65"/>
                    <a:gd name="T41" fmla="*/ 10 h 65"/>
                    <a:gd name="T42" fmla="*/ 59 w 65"/>
                    <a:gd name="T43" fmla="*/ 14 h 65"/>
                    <a:gd name="T44" fmla="*/ 61 w 65"/>
                    <a:gd name="T45" fmla="*/ 19 h 65"/>
                    <a:gd name="T46" fmla="*/ 63 w 65"/>
                    <a:gd name="T47" fmla="*/ 25 h 65"/>
                    <a:gd name="T48" fmla="*/ 65 w 65"/>
                    <a:gd name="T49" fmla="*/ 31 h 65"/>
                    <a:gd name="T50" fmla="*/ 63 w 65"/>
                    <a:gd name="T51" fmla="*/ 37 h 65"/>
                    <a:gd name="T52" fmla="*/ 61 w 65"/>
                    <a:gd name="T53" fmla="*/ 45 h 65"/>
                    <a:gd name="T54" fmla="*/ 59 w 65"/>
                    <a:gd name="T55" fmla="*/ 49 h 65"/>
                    <a:gd name="T56" fmla="*/ 56 w 65"/>
                    <a:gd name="T57" fmla="*/ 55 h 65"/>
                    <a:gd name="T58" fmla="*/ 52 w 65"/>
                    <a:gd name="T59" fmla="*/ 59 h 65"/>
                    <a:gd name="T60" fmla="*/ 46 w 65"/>
                    <a:gd name="T61" fmla="*/ 61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1"/>
                      </a:lnTo>
                      <a:lnTo>
                        <a:pt x="14" y="59"/>
                      </a:lnTo>
                      <a:lnTo>
                        <a:pt x="10" y="55"/>
                      </a:lnTo>
                      <a:lnTo>
                        <a:pt x="6" y="49"/>
                      </a:lnTo>
                      <a:lnTo>
                        <a:pt x="2" y="45"/>
                      </a:lnTo>
                      <a:lnTo>
                        <a:pt x="0" y="37"/>
                      </a:lnTo>
                      <a:lnTo>
                        <a:pt x="0" y="31"/>
                      </a:lnTo>
                      <a:lnTo>
                        <a:pt x="0"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1" y="19"/>
                      </a:lnTo>
                      <a:lnTo>
                        <a:pt x="63" y="25"/>
                      </a:lnTo>
                      <a:lnTo>
                        <a:pt x="65" y="31"/>
                      </a:lnTo>
                      <a:lnTo>
                        <a:pt x="63" y="37"/>
                      </a:lnTo>
                      <a:lnTo>
                        <a:pt x="61" y="45"/>
                      </a:lnTo>
                      <a:lnTo>
                        <a:pt x="59" y="49"/>
                      </a:lnTo>
                      <a:lnTo>
                        <a:pt x="56" y="55"/>
                      </a:lnTo>
                      <a:lnTo>
                        <a:pt x="52" y="59"/>
                      </a:lnTo>
                      <a:lnTo>
                        <a:pt x="46" y="61"/>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2" name="Freeform 345"/>
                <p:cNvSpPr>
                  <a:spLocks/>
                </p:cNvSpPr>
                <p:nvPr/>
              </p:nvSpPr>
              <p:spPr bwMode="auto">
                <a:xfrm>
                  <a:off x="4435" y="896"/>
                  <a:ext cx="65" cy="65"/>
                </a:xfrm>
                <a:custGeom>
                  <a:avLst/>
                  <a:gdLst>
                    <a:gd name="T0" fmla="*/ 32 w 65"/>
                    <a:gd name="T1" fmla="*/ 65 h 65"/>
                    <a:gd name="T2" fmla="*/ 32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5 h 65"/>
                    <a:gd name="T16" fmla="*/ 0 w 65"/>
                    <a:gd name="T17" fmla="*/ 37 h 65"/>
                    <a:gd name="T18" fmla="*/ 0 w 65"/>
                    <a:gd name="T19" fmla="*/ 31 h 65"/>
                    <a:gd name="T20" fmla="*/ 0 w 65"/>
                    <a:gd name="T21" fmla="*/ 25 h 65"/>
                    <a:gd name="T22" fmla="*/ 2 w 65"/>
                    <a:gd name="T23" fmla="*/ 19 h 65"/>
                    <a:gd name="T24" fmla="*/ 6 w 65"/>
                    <a:gd name="T25" fmla="*/ 14 h 65"/>
                    <a:gd name="T26" fmla="*/ 10 w 65"/>
                    <a:gd name="T27" fmla="*/ 10 h 65"/>
                    <a:gd name="T28" fmla="*/ 14 w 65"/>
                    <a:gd name="T29" fmla="*/ 6 h 65"/>
                    <a:gd name="T30" fmla="*/ 20 w 65"/>
                    <a:gd name="T31" fmla="*/ 2 h 65"/>
                    <a:gd name="T32" fmla="*/ 26 w 65"/>
                    <a:gd name="T33" fmla="*/ 0 h 65"/>
                    <a:gd name="T34" fmla="*/ 32 w 65"/>
                    <a:gd name="T35" fmla="*/ 0 h 65"/>
                    <a:gd name="T36" fmla="*/ 40 w 65"/>
                    <a:gd name="T37" fmla="*/ 0 h 65"/>
                    <a:gd name="T38" fmla="*/ 46 w 65"/>
                    <a:gd name="T39" fmla="*/ 2 h 65"/>
                    <a:gd name="T40" fmla="*/ 52 w 65"/>
                    <a:gd name="T41" fmla="*/ 6 h 65"/>
                    <a:gd name="T42" fmla="*/ 56 w 65"/>
                    <a:gd name="T43" fmla="*/ 10 h 65"/>
                    <a:gd name="T44" fmla="*/ 59 w 65"/>
                    <a:gd name="T45" fmla="*/ 14 h 65"/>
                    <a:gd name="T46" fmla="*/ 61 w 65"/>
                    <a:gd name="T47" fmla="*/ 19 h 65"/>
                    <a:gd name="T48" fmla="*/ 63 w 65"/>
                    <a:gd name="T49" fmla="*/ 25 h 65"/>
                    <a:gd name="T50" fmla="*/ 65 w 65"/>
                    <a:gd name="T51" fmla="*/ 31 h 65"/>
                    <a:gd name="T52" fmla="*/ 63 w 65"/>
                    <a:gd name="T53" fmla="*/ 37 h 65"/>
                    <a:gd name="T54" fmla="*/ 61 w 65"/>
                    <a:gd name="T55" fmla="*/ 45 h 65"/>
                    <a:gd name="T56" fmla="*/ 59 w 65"/>
                    <a:gd name="T57" fmla="*/ 49 h 65"/>
                    <a:gd name="T58" fmla="*/ 56 w 65"/>
                    <a:gd name="T59" fmla="*/ 55 h 65"/>
                    <a:gd name="T60" fmla="*/ 52 w 65"/>
                    <a:gd name="T61" fmla="*/ 59 h 65"/>
                    <a:gd name="T62" fmla="*/ 46 w 65"/>
                    <a:gd name="T63" fmla="*/ 61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1"/>
                      </a:lnTo>
                      <a:lnTo>
                        <a:pt x="14" y="59"/>
                      </a:lnTo>
                      <a:lnTo>
                        <a:pt x="10" y="55"/>
                      </a:lnTo>
                      <a:lnTo>
                        <a:pt x="6" y="49"/>
                      </a:lnTo>
                      <a:lnTo>
                        <a:pt x="2" y="45"/>
                      </a:lnTo>
                      <a:lnTo>
                        <a:pt x="0" y="37"/>
                      </a:lnTo>
                      <a:lnTo>
                        <a:pt x="0" y="31"/>
                      </a:lnTo>
                      <a:lnTo>
                        <a:pt x="0" y="25"/>
                      </a:lnTo>
                      <a:lnTo>
                        <a:pt x="2" y="19"/>
                      </a:lnTo>
                      <a:lnTo>
                        <a:pt x="6" y="14"/>
                      </a:lnTo>
                      <a:lnTo>
                        <a:pt x="10" y="10"/>
                      </a:lnTo>
                      <a:lnTo>
                        <a:pt x="14" y="6"/>
                      </a:lnTo>
                      <a:lnTo>
                        <a:pt x="20" y="2"/>
                      </a:lnTo>
                      <a:lnTo>
                        <a:pt x="26" y="0"/>
                      </a:lnTo>
                      <a:lnTo>
                        <a:pt x="32" y="0"/>
                      </a:lnTo>
                      <a:lnTo>
                        <a:pt x="40" y="0"/>
                      </a:lnTo>
                      <a:lnTo>
                        <a:pt x="46" y="2"/>
                      </a:lnTo>
                      <a:lnTo>
                        <a:pt x="52" y="6"/>
                      </a:lnTo>
                      <a:lnTo>
                        <a:pt x="56" y="10"/>
                      </a:lnTo>
                      <a:lnTo>
                        <a:pt x="59" y="14"/>
                      </a:lnTo>
                      <a:lnTo>
                        <a:pt x="61" y="19"/>
                      </a:lnTo>
                      <a:lnTo>
                        <a:pt x="63" y="25"/>
                      </a:lnTo>
                      <a:lnTo>
                        <a:pt x="65" y="31"/>
                      </a:lnTo>
                      <a:lnTo>
                        <a:pt x="63" y="37"/>
                      </a:lnTo>
                      <a:lnTo>
                        <a:pt x="61" y="45"/>
                      </a:lnTo>
                      <a:lnTo>
                        <a:pt x="59" y="49"/>
                      </a:lnTo>
                      <a:lnTo>
                        <a:pt x="56" y="55"/>
                      </a:lnTo>
                      <a:lnTo>
                        <a:pt x="52" y="59"/>
                      </a:lnTo>
                      <a:lnTo>
                        <a:pt x="46" y="61"/>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3" name="Freeform 346"/>
                <p:cNvSpPr>
                  <a:spLocks/>
                </p:cNvSpPr>
                <p:nvPr/>
              </p:nvSpPr>
              <p:spPr bwMode="auto">
                <a:xfrm>
                  <a:off x="4453" y="874"/>
                  <a:ext cx="63" cy="65"/>
                </a:xfrm>
                <a:custGeom>
                  <a:avLst/>
                  <a:gdLst>
                    <a:gd name="T0" fmla="*/ 32 w 63"/>
                    <a:gd name="T1" fmla="*/ 0 h 65"/>
                    <a:gd name="T2" fmla="*/ 38 w 63"/>
                    <a:gd name="T3" fmla="*/ 2 h 65"/>
                    <a:gd name="T4" fmla="*/ 43 w 63"/>
                    <a:gd name="T5" fmla="*/ 4 h 65"/>
                    <a:gd name="T6" fmla="*/ 49 w 63"/>
                    <a:gd name="T7" fmla="*/ 6 h 65"/>
                    <a:gd name="T8" fmla="*/ 53 w 63"/>
                    <a:gd name="T9" fmla="*/ 10 h 65"/>
                    <a:gd name="T10" fmla="*/ 57 w 63"/>
                    <a:gd name="T11" fmla="*/ 14 h 65"/>
                    <a:gd name="T12" fmla="*/ 61 w 63"/>
                    <a:gd name="T13" fmla="*/ 20 h 65"/>
                    <a:gd name="T14" fmla="*/ 63 w 63"/>
                    <a:gd name="T15" fmla="*/ 26 h 65"/>
                    <a:gd name="T16" fmla="*/ 63 w 63"/>
                    <a:gd name="T17" fmla="*/ 34 h 65"/>
                    <a:gd name="T18" fmla="*/ 63 w 63"/>
                    <a:gd name="T19" fmla="*/ 39 h 65"/>
                    <a:gd name="T20" fmla="*/ 61 w 63"/>
                    <a:gd name="T21" fmla="*/ 45 h 65"/>
                    <a:gd name="T22" fmla="*/ 57 w 63"/>
                    <a:gd name="T23" fmla="*/ 51 h 65"/>
                    <a:gd name="T24" fmla="*/ 53 w 63"/>
                    <a:gd name="T25" fmla="*/ 55 h 65"/>
                    <a:gd name="T26" fmla="*/ 49 w 63"/>
                    <a:gd name="T27" fmla="*/ 59 h 65"/>
                    <a:gd name="T28" fmla="*/ 43 w 63"/>
                    <a:gd name="T29" fmla="*/ 63 h 65"/>
                    <a:gd name="T30" fmla="*/ 38 w 63"/>
                    <a:gd name="T31" fmla="*/ 65 h 65"/>
                    <a:gd name="T32" fmla="*/ 32 w 63"/>
                    <a:gd name="T33" fmla="*/ 65 h 65"/>
                    <a:gd name="T34" fmla="*/ 24 w 63"/>
                    <a:gd name="T35" fmla="*/ 65 h 65"/>
                    <a:gd name="T36" fmla="*/ 20 w 63"/>
                    <a:gd name="T37" fmla="*/ 63 h 65"/>
                    <a:gd name="T38" fmla="*/ 14 w 63"/>
                    <a:gd name="T39" fmla="*/ 59 h 65"/>
                    <a:gd name="T40" fmla="*/ 8 w 63"/>
                    <a:gd name="T41" fmla="*/ 55 h 65"/>
                    <a:gd name="T42" fmla="*/ 4 w 63"/>
                    <a:gd name="T43" fmla="*/ 51 h 65"/>
                    <a:gd name="T44" fmla="*/ 2 w 63"/>
                    <a:gd name="T45" fmla="*/ 45 h 65"/>
                    <a:gd name="T46" fmla="*/ 0 w 63"/>
                    <a:gd name="T47" fmla="*/ 39 h 65"/>
                    <a:gd name="T48" fmla="*/ 0 w 63"/>
                    <a:gd name="T49" fmla="*/ 34 h 65"/>
                    <a:gd name="T50" fmla="*/ 0 w 63"/>
                    <a:gd name="T51" fmla="*/ 26 h 65"/>
                    <a:gd name="T52" fmla="*/ 2 w 63"/>
                    <a:gd name="T53" fmla="*/ 20 h 65"/>
                    <a:gd name="T54" fmla="*/ 4 w 63"/>
                    <a:gd name="T55" fmla="*/ 14 h 65"/>
                    <a:gd name="T56" fmla="*/ 8 w 63"/>
                    <a:gd name="T57" fmla="*/ 10 h 65"/>
                    <a:gd name="T58" fmla="*/ 14 w 63"/>
                    <a:gd name="T59" fmla="*/ 6 h 65"/>
                    <a:gd name="T60" fmla="*/ 20 w 63"/>
                    <a:gd name="T61" fmla="*/ 4 h 65"/>
                    <a:gd name="T62" fmla="*/ 24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3" y="4"/>
                      </a:lnTo>
                      <a:lnTo>
                        <a:pt x="49" y="6"/>
                      </a:lnTo>
                      <a:lnTo>
                        <a:pt x="53" y="10"/>
                      </a:lnTo>
                      <a:lnTo>
                        <a:pt x="57" y="14"/>
                      </a:lnTo>
                      <a:lnTo>
                        <a:pt x="61" y="20"/>
                      </a:lnTo>
                      <a:lnTo>
                        <a:pt x="63" y="26"/>
                      </a:lnTo>
                      <a:lnTo>
                        <a:pt x="63" y="34"/>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4"/>
                      </a:lnTo>
                      <a:lnTo>
                        <a:pt x="24"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4" name="Freeform 347"/>
                <p:cNvSpPr>
                  <a:spLocks/>
                </p:cNvSpPr>
                <p:nvPr/>
              </p:nvSpPr>
              <p:spPr bwMode="auto">
                <a:xfrm>
                  <a:off x="4453" y="874"/>
                  <a:ext cx="63" cy="65"/>
                </a:xfrm>
                <a:custGeom>
                  <a:avLst/>
                  <a:gdLst>
                    <a:gd name="T0" fmla="*/ 32 w 63"/>
                    <a:gd name="T1" fmla="*/ 0 h 65"/>
                    <a:gd name="T2" fmla="*/ 32 w 63"/>
                    <a:gd name="T3" fmla="*/ 0 h 65"/>
                    <a:gd name="T4" fmla="*/ 38 w 63"/>
                    <a:gd name="T5" fmla="*/ 2 h 65"/>
                    <a:gd name="T6" fmla="*/ 43 w 63"/>
                    <a:gd name="T7" fmla="*/ 4 h 65"/>
                    <a:gd name="T8" fmla="*/ 49 w 63"/>
                    <a:gd name="T9" fmla="*/ 6 h 65"/>
                    <a:gd name="T10" fmla="*/ 53 w 63"/>
                    <a:gd name="T11" fmla="*/ 10 h 65"/>
                    <a:gd name="T12" fmla="*/ 57 w 63"/>
                    <a:gd name="T13" fmla="*/ 14 h 65"/>
                    <a:gd name="T14" fmla="*/ 61 w 63"/>
                    <a:gd name="T15" fmla="*/ 20 h 65"/>
                    <a:gd name="T16" fmla="*/ 63 w 63"/>
                    <a:gd name="T17" fmla="*/ 26 h 65"/>
                    <a:gd name="T18" fmla="*/ 63 w 63"/>
                    <a:gd name="T19" fmla="*/ 34 h 65"/>
                    <a:gd name="T20" fmla="*/ 63 w 63"/>
                    <a:gd name="T21" fmla="*/ 39 h 65"/>
                    <a:gd name="T22" fmla="*/ 61 w 63"/>
                    <a:gd name="T23" fmla="*/ 45 h 65"/>
                    <a:gd name="T24" fmla="*/ 57 w 63"/>
                    <a:gd name="T25" fmla="*/ 51 h 65"/>
                    <a:gd name="T26" fmla="*/ 53 w 63"/>
                    <a:gd name="T27" fmla="*/ 55 h 65"/>
                    <a:gd name="T28" fmla="*/ 49 w 63"/>
                    <a:gd name="T29" fmla="*/ 59 h 65"/>
                    <a:gd name="T30" fmla="*/ 43 w 63"/>
                    <a:gd name="T31" fmla="*/ 63 h 65"/>
                    <a:gd name="T32" fmla="*/ 38 w 63"/>
                    <a:gd name="T33" fmla="*/ 65 h 65"/>
                    <a:gd name="T34" fmla="*/ 32 w 63"/>
                    <a:gd name="T35" fmla="*/ 65 h 65"/>
                    <a:gd name="T36" fmla="*/ 24 w 63"/>
                    <a:gd name="T37" fmla="*/ 65 h 65"/>
                    <a:gd name="T38" fmla="*/ 20 w 63"/>
                    <a:gd name="T39" fmla="*/ 63 h 65"/>
                    <a:gd name="T40" fmla="*/ 14 w 63"/>
                    <a:gd name="T41" fmla="*/ 59 h 65"/>
                    <a:gd name="T42" fmla="*/ 8 w 63"/>
                    <a:gd name="T43" fmla="*/ 55 h 65"/>
                    <a:gd name="T44" fmla="*/ 4 w 63"/>
                    <a:gd name="T45" fmla="*/ 51 h 65"/>
                    <a:gd name="T46" fmla="*/ 2 w 63"/>
                    <a:gd name="T47" fmla="*/ 45 h 65"/>
                    <a:gd name="T48" fmla="*/ 0 w 63"/>
                    <a:gd name="T49" fmla="*/ 39 h 65"/>
                    <a:gd name="T50" fmla="*/ 0 w 63"/>
                    <a:gd name="T51" fmla="*/ 34 h 65"/>
                    <a:gd name="T52" fmla="*/ 0 w 63"/>
                    <a:gd name="T53" fmla="*/ 26 h 65"/>
                    <a:gd name="T54" fmla="*/ 2 w 63"/>
                    <a:gd name="T55" fmla="*/ 20 h 65"/>
                    <a:gd name="T56" fmla="*/ 4 w 63"/>
                    <a:gd name="T57" fmla="*/ 14 h 65"/>
                    <a:gd name="T58" fmla="*/ 8 w 63"/>
                    <a:gd name="T59" fmla="*/ 10 h 65"/>
                    <a:gd name="T60" fmla="*/ 14 w 63"/>
                    <a:gd name="T61" fmla="*/ 6 h 65"/>
                    <a:gd name="T62" fmla="*/ 20 w 63"/>
                    <a:gd name="T63" fmla="*/ 4 h 65"/>
                    <a:gd name="T64" fmla="*/ 24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3" y="4"/>
                      </a:lnTo>
                      <a:lnTo>
                        <a:pt x="49" y="6"/>
                      </a:lnTo>
                      <a:lnTo>
                        <a:pt x="53" y="10"/>
                      </a:lnTo>
                      <a:lnTo>
                        <a:pt x="57" y="14"/>
                      </a:lnTo>
                      <a:lnTo>
                        <a:pt x="61" y="20"/>
                      </a:lnTo>
                      <a:lnTo>
                        <a:pt x="63" y="26"/>
                      </a:lnTo>
                      <a:lnTo>
                        <a:pt x="63" y="34"/>
                      </a:lnTo>
                      <a:lnTo>
                        <a:pt x="63" y="39"/>
                      </a:lnTo>
                      <a:lnTo>
                        <a:pt x="61" y="45"/>
                      </a:lnTo>
                      <a:lnTo>
                        <a:pt x="57" y="51"/>
                      </a:lnTo>
                      <a:lnTo>
                        <a:pt x="53" y="55"/>
                      </a:lnTo>
                      <a:lnTo>
                        <a:pt x="49" y="59"/>
                      </a:lnTo>
                      <a:lnTo>
                        <a:pt x="43" y="63"/>
                      </a:lnTo>
                      <a:lnTo>
                        <a:pt x="38" y="65"/>
                      </a:lnTo>
                      <a:lnTo>
                        <a:pt x="32" y="65"/>
                      </a:lnTo>
                      <a:lnTo>
                        <a:pt x="24" y="65"/>
                      </a:lnTo>
                      <a:lnTo>
                        <a:pt x="20" y="63"/>
                      </a:lnTo>
                      <a:lnTo>
                        <a:pt x="14" y="59"/>
                      </a:lnTo>
                      <a:lnTo>
                        <a:pt x="8" y="55"/>
                      </a:lnTo>
                      <a:lnTo>
                        <a:pt x="4" y="51"/>
                      </a:lnTo>
                      <a:lnTo>
                        <a:pt x="2" y="45"/>
                      </a:lnTo>
                      <a:lnTo>
                        <a:pt x="0" y="39"/>
                      </a:lnTo>
                      <a:lnTo>
                        <a:pt x="0" y="34"/>
                      </a:lnTo>
                      <a:lnTo>
                        <a:pt x="0" y="26"/>
                      </a:lnTo>
                      <a:lnTo>
                        <a:pt x="2" y="20"/>
                      </a:lnTo>
                      <a:lnTo>
                        <a:pt x="4" y="14"/>
                      </a:lnTo>
                      <a:lnTo>
                        <a:pt x="8" y="10"/>
                      </a:lnTo>
                      <a:lnTo>
                        <a:pt x="14" y="6"/>
                      </a:lnTo>
                      <a:lnTo>
                        <a:pt x="20" y="4"/>
                      </a:lnTo>
                      <a:lnTo>
                        <a:pt x="24"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5" name="Freeform 348"/>
                <p:cNvSpPr>
                  <a:spLocks/>
                </p:cNvSpPr>
                <p:nvPr/>
              </p:nvSpPr>
              <p:spPr bwMode="auto">
                <a:xfrm>
                  <a:off x="4469" y="929"/>
                  <a:ext cx="65" cy="65"/>
                </a:xfrm>
                <a:custGeom>
                  <a:avLst/>
                  <a:gdLst>
                    <a:gd name="T0" fmla="*/ 31 w 65"/>
                    <a:gd name="T1" fmla="*/ 65 h 65"/>
                    <a:gd name="T2" fmla="*/ 25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0 w 65"/>
                    <a:gd name="T15" fmla="*/ 40 h 65"/>
                    <a:gd name="T16" fmla="*/ 0 w 65"/>
                    <a:gd name="T17" fmla="*/ 34 h 65"/>
                    <a:gd name="T18" fmla="*/ 0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5 w 65"/>
                    <a:gd name="T31" fmla="*/ 2 h 65"/>
                    <a:gd name="T32" fmla="*/ 31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3 w 65"/>
                    <a:gd name="T45" fmla="*/ 20 h 65"/>
                    <a:gd name="T46" fmla="*/ 63 w 65"/>
                    <a:gd name="T47" fmla="*/ 26 h 65"/>
                    <a:gd name="T48" fmla="*/ 65 w 65"/>
                    <a:gd name="T49" fmla="*/ 34 h 65"/>
                    <a:gd name="T50" fmla="*/ 63 w 65"/>
                    <a:gd name="T51" fmla="*/ 40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20" y="63"/>
                      </a:lnTo>
                      <a:lnTo>
                        <a:pt x="14" y="59"/>
                      </a:lnTo>
                      <a:lnTo>
                        <a:pt x="10" y="55"/>
                      </a:lnTo>
                      <a:lnTo>
                        <a:pt x="6" y="51"/>
                      </a:lnTo>
                      <a:lnTo>
                        <a:pt x="2" y="45"/>
                      </a:lnTo>
                      <a:lnTo>
                        <a:pt x="0" y="40"/>
                      </a:lnTo>
                      <a:lnTo>
                        <a:pt x="0" y="34"/>
                      </a:lnTo>
                      <a:lnTo>
                        <a:pt x="0" y="26"/>
                      </a:lnTo>
                      <a:lnTo>
                        <a:pt x="2" y="20"/>
                      </a:lnTo>
                      <a:lnTo>
                        <a:pt x="6" y="16"/>
                      </a:lnTo>
                      <a:lnTo>
                        <a:pt x="10" y="10"/>
                      </a:lnTo>
                      <a:lnTo>
                        <a:pt x="14" y="6"/>
                      </a:lnTo>
                      <a:lnTo>
                        <a:pt x="20" y="4"/>
                      </a:lnTo>
                      <a:lnTo>
                        <a:pt x="25" y="2"/>
                      </a:lnTo>
                      <a:lnTo>
                        <a:pt x="31" y="0"/>
                      </a:lnTo>
                      <a:lnTo>
                        <a:pt x="39"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6" name="Freeform 349"/>
                <p:cNvSpPr>
                  <a:spLocks/>
                </p:cNvSpPr>
                <p:nvPr/>
              </p:nvSpPr>
              <p:spPr bwMode="auto">
                <a:xfrm>
                  <a:off x="4469" y="929"/>
                  <a:ext cx="65" cy="65"/>
                </a:xfrm>
                <a:custGeom>
                  <a:avLst/>
                  <a:gdLst>
                    <a:gd name="T0" fmla="*/ 31 w 65"/>
                    <a:gd name="T1" fmla="*/ 65 h 65"/>
                    <a:gd name="T2" fmla="*/ 31 w 65"/>
                    <a:gd name="T3" fmla="*/ 65 h 65"/>
                    <a:gd name="T4" fmla="*/ 25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0 w 65"/>
                    <a:gd name="T17" fmla="*/ 40 h 65"/>
                    <a:gd name="T18" fmla="*/ 0 w 65"/>
                    <a:gd name="T19" fmla="*/ 34 h 65"/>
                    <a:gd name="T20" fmla="*/ 0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5 w 65"/>
                    <a:gd name="T33" fmla="*/ 2 h 65"/>
                    <a:gd name="T34" fmla="*/ 31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3 w 65"/>
                    <a:gd name="T47" fmla="*/ 20 h 65"/>
                    <a:gd name="T48" fmla="*/ 63 w 65"/>
                    <a:gd name="T49" fmla="*/ 26 h 65"/>
                    <a:gd name="T50" fmla="*/ 65 w 65"/>
                    <a:gd name="T51" fmla="*/ 34 h 65"/>
                    <a:gd name="T52" fmla="*/ 63 w 65"/>
                    <a:gd name="T53" fmla="*/ 40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20" y="63"/>
                      </a:lnTo>
                      <a:lnTo>
                        <a:pt x="14" y="59"/>
                      </a:lnTo>
                      <a:lnTo>
                        <a:pt x="10" y="55"/>
                      </a:lnTo>
                      <a:lnTo>
                        <a:pt x="6" y="51"/>
                      </a:lnTo>
                      <a:lnTo>
                        <a:pt x="2" y="45"/>
                      </a:lnTo>
                      <a:lnTo>
                        <a:pt x="0" y="40"/>
                      </a:lnTo>
                      <a:lnTo>
                        <a:pt x="0" y="34"/>
                      </a:lnTo>
                      <a:lnTo>
                        <a:pt x="0" y="26"/>
                      </a:lnTo>
                      <a:lnTo>
                        <a:pt x="2" y="20"/>
                      </a:lnTo>
                      <a:lnTo>
                        <a:pt x="6" y="16"/>
                      </a:lnTo>
                      <a:lnTo>
                        <a:pt x="10" y="10"/>
                      </a:lnTo>
                      <a:lnTo>
                        <a:pt x="14" y="6"/>
                      </a:lnTo>
                      <a:lnTo>
                        <a:pt x="20" y="4"/>
                      </a:lnTo>
                      <a:lnTo>
                        <a:pt x="25" y="2"/>
                      </a:lnTo>
                      <a:lnTo>
                        <a:pt x="31" y="0"/>
                      </a:lnTo>
                      <a:lnTo>
                        <a:pt x="39" y="2"/>
                      </a:lnTo>
                      <a:lnTo>
                        <a:pt x="45" y="4"/>
                      </a:lnTo>
                      <a:lnTo>
                        <a:pt x="51" y="6"/>
                      </a:lnTo>
                      <a:lnTo>
                        <a:pt x="55" y="10"/>
                      </a:lnTo>
                      <a:lnTo>
                        <a:pt x="59" y="16"/>
                      </a:lnTo>
                      <a:lnTo>
                        <a:pt x="63" y="20"/>
                      </a:lnTo>
                      <a:lnTo>
                        <a:pt x="63" y="26"/>
                      </a:lnTo>
                      <a:lnTo>
                        <a:pt x="65" y="34"/>
                      </a:lnTo>
                      <a:lnTo>
                        <a:pt x="63" y="40"/>
                      </a:lnTo>
                      <a:lnTo>
                        <a:pt x="63" y="45"/>
                      </a:lnTo>
                      <a:lnTo>
                        <a:pt x="59" y="51"/>
                      </a:lnTo>
                      <a:lnTo>
                        <a:pt x="55" y="55"/>
                      </a:lnTo>
                      <a:lnTo>
                        <a:pt x="51"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7" name="Freeform 350"/>
                <p:cNvSpPr>
                  <a:spLocks/>
                </p:cNvSpPr>
                <p:nvPr/>
              </p:nvSpPr>
              <p:spPr bwMode="auto">
                <a:xfrm>
                  <a:off x="4467" y="827"/>
                  <a:ext cx="63" cy="63"/>
                </a:xfrm>
                <a:custGeom>
                  <a:avLst/>
                  <a:gdLst>
                    <a:gd name="T0" fmla="*/ 31 w 63"/>
                    <a:gd name="T1" fmla="*/ 63 h 63"/>
                    <a:gd name="T2" fmla="*/ 26 w 63"/>
                    <a:gd name="T3" fmla="*/ 63 h 63"/>
                    <a:gd name="T4" fmla="*/ 20 w 63"/>
                    <a:gd name="T5" fmla="*/ 61 h 63"/>
                    <a:gd name="T6" fmla="*/ 14 w 63"/>
                    <a:gd name="T7" fmla="*/ 57 h 63"/>
                    <a:gd name="T8" fmla="*/ 8 w 63"/>
                    <a:gd name="T9" fmla="*/ 55 h 63"/>
                    <a:gd name="T10" fmla="*/ 6 w 63"/>
                    <a:gd name="T11" fmla="*/ 49 h 63"/>
                    <a:gd name="T12" fmla="*/ 2 w 63"/>
                    <a:gd name="T13" fmla="*/ 43 h 63"/>
                    <a:gd name="T14" fmla="*/ 0 w 63"/>
                    <a:gd name="T15" fmla="*/ 37 h 63"/>
                    <a:gd name="T16" fmla="*/ 0 w 63"/>
                    <a:gd name="T17" fmla="*/ 31 h 63"/>
                    <a:gd name="T18" fmla="*/ 0 w 63"/>
                    <a:gd name="T19" fmla="*/ 25 h 63"/>
                    <a:gd name="T20" fmla="*/ 2 w 63"/>
                    <a:gd name="T21" fmla="*/ 19 h 63"/>
                    <a:gd name="T22" fmla="*/ 6 w 63"/>
                    <a:gd name="T23" fmla="*/ 14 h 63"/>
                    <a:gd name="T24" fmla="*/ 8 w 63"/>
                    <a:gd name="T25" fmla="*/ 8 h 63"/>
                    <a:gd name="T26" fmla="*/ 14 w 63"/>
                    <a:gd name="T27" fmla="*/ 4 h 63"/>
                    <a:gd name="T28" fmla="*/ 20 w 63"/>
                    <a:gd name="T29" fmla="*/ 2 h 63"/>
                    <a:gd name="T30" fmla="*/ 26 w 63"/>
                    <a:gd name="T31" fmla="*/ 0 h 63"/>
                    <a:gd name="T32" fmla="*/ 31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19 h 63"/>
                    <a:gd name="T46" fmla="*/ 63 w 63"/>
                    <a:gd name="T47" fmla="*/ 25 h 63"/>
                    <a:gd name="T48" fmla="*/ 63 w 63"/>
                    <a:gd name="T49" fmla="*/ 31 h 63"/>
                    <a:gd name="T50" fmla="*/ 63 w 63"/>
                    <a:gd name="T51" fmla="*/ 37 h 63"/>
                    <a:gd name="T52" fmla="*/ 61 w 63"/>
                    <a:gd name="T53" fmla="*/ 43 h 63"/>
                    <a:gd name="T54" fmla="*/ 57 w 63"/>
                    <a:gd name="T55" fmla="*/ 49 h 63"/>
                    <a:gd name="T56" fmla="*/ 55 w 63"/>
                    <a:gd name="T57" fmla="*/ 55 h 63"/>
                    <a:gd name="T58" fmla="*/ 49 w 63"/>
                    <a:gd name="T59" fmla="*/ 57 h 63"/>
                    <a:gd name="T60" fmla="*/ 43 w 63"/>
                    <a:gd name="T61" fmla="*/ 61 h 63"/>
                    <a:gd name="T62" fmla="*/ 37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1" y="0"/>
                      </a:lnTo>
                      <a:lnTo>
                        <a:pt x="37" y="0"/>
                      </a:lnTo>
                      <a:lnTo>
                        <a:pt x="43" y="2"/>
                      </a:lnTo>
                      <a:lnTo>
                        <a:pt x="49" y="4"/>
                      </a:lnTo>
                      <a:lnTo>
                        <a:pt x="55" y="8"/>
                      </a:lnTo>
                      <a:lnTo>
                        <a:pt x="57" y="14"/>
                      </a:lnTo>
                      <a:lnTo>
                        <a:pt x="61" y="19"/>
                      </a:lnTo>
                      <a:lnTo>
                        <a:pt x="63" y="25"/>
                      </a:lnTo>
                      <a:lnTo>
                        <a:pt x="63" y="31"/>
                      </a:lnTo>
                      <a:lnTo>
                        <a:pt x="63" y="37"/>
                      </a:lnTo>
                      <a:lnTo>
                        <a:pt x="61" y="43"/>
                      </a:lnTo>
                      <a:lnTo>
                        <a:pt x="57" y="49"/>
                      </a:lnTo>
                      <a:lnTo>
                        <a:pt x="55" y="55"/>
                      </a:lnTo>
                      <a:lnTo>
                        <a:pt x="49" y="57"/>
                      </a:lnTo>
                      <a:lnTo>
                        <a:pt x="43" y="61"/>
                      </a:lnTo>
                      <a:lnTo>
                        <a:pt x="37"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08" name="Freeform 351"/>
                <p:cNvSpPr>
                  <a:spLocks/>
                </p:cNvSpPr>
                <p:nvPr/>
              </p:nvSpPr>
              <p:spPr bwMode="auto">
                <a:xfrm>
                  <a:off x="4467" y="827"/>
                  <a:ext cx="63" cy="63"/>
                </a:xfrm>
                <a:custGeom>
                  <a:avLst/>
                  <a:gdLst>
                    <a:gd name="T0" fmla="*/ 31 w 63"/>
                    <a:gd name="T1" fmla="*/ 63 h 63"/>
                    <a:gd name="T2" fmla="*/ 31 w 63"/>
                    <a:gd name="T3" fmla="*/ 63 h 63"/>
                    <a:gd name="T4" fmla="*/ 26 w 63"/>
                    <a:gd name="T5" fmla="*/ 63 h 63"/>
                    <a:gd name="T6" fmla="*/ 20 w 63"/>
                    <a:gd name="T7" fmla="*/ 61 h 63"/>
                    <a:gd name="T8" fmla="*/ 14 w 63"/>
                    <a:gd name="T9" fmla="*/ 57 h 63"/>
                    <a:gd name="T10" fmla="*/ 8 w 63"/>
                    <a:gd name="T11" fmla="*/ 55 h 63"/>
                    <a:gd name="T12" fmla="*/ 6 w 63"/>
                    <a:gd name="T13" fmla="*/ 49 h 63"/>
                    <a:gd name="T14" fmla="*/ 2 w 63"/>
                    <a:gd name="T15" fmla="*/ 43 h 63"/>
                    <a:gd name="T16" fmla="*/ 0 w 63"/>
                    <a:gd name="T17" fmla="*/ 37 h 63"/>
                    <a:gd name="T18" fmla="*/ 0 w 63"/>
                    <a:gd name="T19" fmla="*/ 31 h 63"/>
                    <a:gd name="T20" fmla="*/ 0 w 63"/>
                    <a:gd name="T21" fmla="*/ 25 h 63"/>
                    <a:gd name="T22" fmla="*/ 2 w 63"/>
                    <a:gd name="T23" fmla="*/ 19 h 63"/>
                    <a:gd name="T24" fmla="*/ 6 w 63"/>
                    <a:gd name="T25" fmla="*/ 14 h 63"/>
                    <a:gd name="T26" fmla="*/ 8 w 63"/>
                    <a:gd name="T27" fmla="*/ 8 h 63"/>
                    <a:gd name="T28" fmla="*/ 14 w 63"/>
                    <a:gd name="T29" fmla="*/ 4 h 63"/>
                    <a:gd name="T30" fmla="*/ 20 w 63"/>
                    <a:gd name="T31" fmla="*/ 2 h 63"/>
                    <a:gd name="T32" fmla="*/ 26 w 63"/>
                    <a:gd name="T33" fmla="*/ 0 h 63"/>
                    <a:gd name="T34" fmla="*/ 31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19 h 63"/>
                    <a:gd name="T48" fmla="*/ 63 w 63"/>
                    <a:gd name="T49" fmla="*/ 25 h 63"/>
                    <a:gd name="T50" fmla="*/ 63 w 63"/>
                    <a:gd name="T51" fmla="*/ 31 h 63"/>
                    <a:gd name="T52" fmla="*/ 63 w 63"/>
                    <a:gd name="T53" fmla="*/ 37 h 63"/>
                    <a:gd name="T54" fmla="*/ 61 w 63"/>
                    <a:gd name="T55" fmla="*/ 43 h 63"/>
                    <a:gd name="T56" fmla="*/ 57 w 63"/>
                    <a:gd name="T57" fmla="*/ 49 h 63"/>
                    <a:gd name="T58" fmla="*/ 55 w 63"/>
                    <a:gd name="T59" fmla="*/ 55 h 63"/>
                    <a:gd name="T60" fmla="*/ 49 w 63"/>
                    <a:gd name="T61" fmla="*/ 57 h 63"/>
                    <a:gd name="T62" fmla="*/ 43 w 63"/>
                    <a:gd name="T63" fmla="*/ 61 h 63"/>
                    <a:gd name="T64" fmla="*/ 37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1" y="0"/>
                      </a:lnTo>
                      <a:lnTo>
                        <a:pt x="37" y="0"/>
                      </a:lnTo>
                      <a:lnTo>
                        <a:pt x="43" y="2"/>
                      </a:lnTo>
                      <a:lnTo>
                        <a:pt x="49" y="4"/>
                      </a:lnTo>
                      <a:lnTo>
                        <a:pt x="55" y="8"/>
                      </a:lnTo>
                      <a:lnTo>
                        <a:pt x="57" y="14"/>
                      </a:lnTo>
                      <a:lnTo>
                        <a:pt x="61" y="19"/>
                      </a:lnTo>
                      <a:lnTo>
                        <a:pt x="63" y="25"/>
                      </a:lnTo>
                      <a:lnTo>
                        <a:pt x="63" y="31"/>
                      </a:lnTo>
                      <a:lnTo>
                        <a:pt x="63" y="37"/>
                      </a:lnTo>
                      <a:lnTo>
                        <a:pt x="61" y="43"/>
                      </a:lnTo>
                      <a:lnTo>
                        <a:pt x="57" y="49"/>
                      </a:lnTo>
                      <a:lnTo>
                        <a:pt x="55" y="55"/>
                      </a:lnTo>
                      <a:lnTo>
                        <a:pt x="49" y="57"/>
                      </a:lnTo>
                      <a:lnTo>
                        <a:pt x="43" y="61"/>
                      </a:lnTo>
                      <a:lnTo>
                        <a:pt x="37"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09" name="Freeform 352"/>
                <p:cNvSpPr>
                  <a:spLocks/>
                </p:cNvSpPr>
                <p:nvPr/>
              </p:nvSpPr>
              <p:spPr bwMode="auto">
                <a:xfrm>
                  <a:off x="4496" y="880"/>
                  <a:ext cx="63" cy="65"/>
                </a:xfrm>
                <a:custGeom>
                  <a:avLst/>
                  <a:gdLst>
                    <a:gd name="T0" fmla="*/ 32 w 63"/>
                    <a:gd name="T1" fmla="*/ 65 h 65"/>
                    <a:gd name="T2" fmla="*/ 26 w 63"/>
                    <a:gd name="T3" fmla="*/ 63 h 65"/>
                    <a:gd name="T4" fmla="*/ 18 w 63"/>
                    <a:gd name="T5" fmla="*/ 63 h 65"/>
                    <a:gd name="T6" fmla="*/ 14 w 63"/>
                    <a:gd name="T7" fmla="*/ 59 h 65"/>
                    <a:gd name="T8" fmla="*/ 8 w 63"/>
                    <a:gd name="T9" fmla="*/ 55 h 65"/>
                    <a:gd name="T10" fmla="*/ 4 w 63"/>
                    <a:gd name="T11" fmla="*/ 51 h 65"/>
                    <a:gd name="T12" fmla="*/ 2 w 63"/>
                    <a:gd name="T13" fmla="*/ 45 h 65"/>
                    <a:gd name="T14" fmla="*/ 0 w 63"/>
                    <a:gd name="T15" fmla="*/ 39 h 65"/>
                    <a:gd name="T16" fmla="*/ 0 w 63"/>
                    <a:gd name="T17" fmla="*/ 31 h 65"/>
                    <a:gd name="T18" fmla="*/ 0 w 63"/>
                    <a:gd name="T19" fmla="*/ 26 h 65"/>
                    <a:gd name="T20" fmla="*/ 2 w 63"/>
                    <a:gd name="T21" fmla="*/ 20 h 65"/>
                    <a:gd name="T22" fmla="*/ 4 w 63"/>
                    <a:gd name="T23" fmla="*/ 14 h 65"/>
                    <a:gd name="T24" fmla="*/ 8 w 63"/>
                    <a:gd name="T25" fmla="*/ 10 h 65"/>
                    <a:gd name="T26" fmla="*/ 14 w 63"/>
                    <a:gd name="T27" fmla="*/ 6 h 65"/>
                    <a:gd name="T28" fmla="*/ 18 w 63"/>
                    <a:gd name="T29" fmla="*/ 2 h 65"/>
                    <a:gd name="T30" fmla="*/ 26 w 63"/>
                    <a:gd name="T31" fmla="*/ 2 h 65"/>
                    <a:gd name="T32" fmla="*/ 32 w 63"/>
                    <a:gd name="T33" fmla="*/ 0 h 65"/>
                    <a:gd name="T34" fmla="*/ 38 w 63"/>
                    <a:gd name="T35" fmla="*/ 2 h 65"/>
                    <a:gd name="T36" fmla="*/ 44 w 63"/>
                    <a:gd name="T37" fmla="*/ 2 h 65"/>
                    <a:gd name="T38" fmla="*/ 50 w 63"/>
                    <a:gd name="T39" fmla="*/ 6 h 65"/>
                    <a:gd name="T40" fmla="*/ 56 w 63"/>
                    <a:gd name="T41" fmla="*/ 10 h 65"/>
                    <a:gd name="T42" fmla="*/ 58 w 63"/>
                    <a:gd name="T43" fmla="*/ 14 h 65"/>
                    <a:gd name="T44" fmla="*/ 61 w 63"/>
                    <a:gd name="T45" fmla="*/ 20 h 65"/>
                    <a:gd name="T46" fmla="*/ 63 w 63"/>
                    <a:gd name="T47" fmla="*/ 26 h 65"/>
                    <a:gd name="T48" fmla="*/ 63 w 63"/>
                    <a:gd name="T49" fmla="*/ 31 h 65"/>
                    <a:gd name="T50" fmla="*/ 63 w 63"/>
                    <a:gd name="T51" fmla="*/ 39 h 65"/>
                    <a:gd name="T52" fmla="*/ 61 w 63"/>
                    <a:gd name="T53" fmla="*/ 45 h 65"/>
                    <a:gd name="T54" fmla="*/ 58 w 63"/>
                    <a:gd name="T55" fmla="*/ 51 h 65"/>
                    <a:gd name="T56" fmla="*/ 56 w 63"/>
                    <a:gd name="T57" fmla="*/ 55 h 65"/>
                    <a:gd name="T58" fmla="*/ 50 w 63"/>
                    <a:gd name="T59" fmla="*/ 59 h 65"/>
                    <a:gd name="T60" fmla="*/ 44 w 63"/>
                    <a:gd name="T61" fmla="*/ 63 h 65"/>
                    <a:gd name="T62" fmla="*/ 38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18" y="63"/>
                      </a:lnTo>
                      <a:lnTo>
                        <a:pt x="14" y="59"/>
                      </a:lnTo>
                      <a:lnTo>
                        <a:pt x="8" y="55"/>
                      </a:lnTo>
                      <a:lnTo>
                        <a:pt x="4" y="51"/>
                      </a:lnTo>
                      <a:lnTo>
                        <a:pt x="2" y="45"/>
                      </a:lnTo>
                      <a:lnTo>
                        <a:pt x="0" y="39"/>
                      </a:lnTo>
                      <a:lnTo>
                        <a:pt x="0" y="31"/>
                      </a:lnTo>
                      <a:lnTo>
                        <a:pt x="0" y="26"/>
                      </a:lnTo>
                      <a:lnTo>
                        <a:pt x="2" y="20"/>
                      </a:lnTo>
                      <a:lnTo>
                        <a:pt x="4" y="14"/>
                      </a:lnTo>
                      <a:lnTo>
                        <a:pt x="8" y="10"/>
                      </a:lnTo>
                      <a:lnTo>
                        <a:pt x="14" y="6"/>
                      </a:lnTo>
                      <a:lnTo>
                        <a:pt x="18" y="2"/>
                      </a:lnTo>
                      <a:lnTo>
                        <a:pt x="26" y="2"/>
                      </a:lnTo>
                      <a:lnTo>
                        <a:pt x="32" y="0"/>
                      </a:lnTo>
                      <a:lnTo>
                        <a:pt x="38" y="2"/>
                      </a:lnTo>
                      <a:lnTo>
                        <a:pt x="44" y="2"/>
                      </a:lnTo>
                      <a:lnTo>
                        <a:pt x="50" y="6"/>
                      </a:lnTo>
                      <a:lnTo>
                        <a:pt x="56" y="10"/>
                      </a:lnTo>
                      <a:lnTo>
                        <a:pt x="58" y="14"/>
                      </a:lnTo>
                      <a:lnTo>
                        <a:pt x="61" y="20"/>
                      </a:lnTo>
                      <a:lnTo>
                        <a:pt x="63" y="26"/>
                      </a:lnTo>
                      <a:lnTo>
                        <a:pt x="63" y="31"/>
                      </a:lnTo>
                      <a:lnTo>
                        <a:pt x="63" y="39"/>
                      </a:lnTo>
                      <a:lnTo>
                        <a:pt x="61" y="45"/>
                      </a:lnTo>
                      <a:lnTo>
                        <a:pt x="58" y="51"/>
                      </a:lnTo>
                      <a:lnTo>
                        <a:pt x="56" y="55"/>
                      </a:lnTo>
                      <a:lnTo>
                        <a:pt x="50" y="59"/>
                      </a:lnTo>
                      <a:lnTo>
                        <a:pt x="44" y="63"/>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0" name="Freeform 353"/>
                <p:cNvSpPr>
                  <a:spLocks/>
                </p:cNvSpPr>
                <p:nvPr/>
              </p:nvSpPr>
              <p:spPr bwMode="auto">
                <a:xfrm>
                  <a:off x="4496" y="880"/>
                  <a:ext cx="63" cy="65"/>
                </a:xfrm>
                <a:custGeom>
                  <a:avLst/>
                  <a:gdLst>
                    <a:gd name="T0" fmla="*/ 32 w 63"/>
                    <a:gd name="T1" fmla="*/ 65 h 65"/>
                    <a:gd name="T2" fmla="*/ 32 w 63"/>
                    <a:gd name="T3" fmla="*/ 65 h 65"/>
                    <a:gd name="T4" fmla="*/ 26 w 63"/>
                    <a:gd name="T5" fmla="*/ 63 h 65"/>
                    <a:gd name="T6" fmla="*/ 18 w 63"/>
                    <a:gd name="T7" fmla="*/ 63 h 65"/>
                    <a:gd name="T8" fmla="*/ 14 w 63"/>
                    <a:gd name="T9" fmla="*/ 59 h 65"/>
                    <a:gd name="T10" fmla="*/ 8 w 63"/>
                    <a:gd name="T11" fmla="*/ 55 h 65"/>
                    <a:gd name="T12" fmla="*/ 4 w 63"/>
                    <a:gd name="T13" fmla="*/ 51 h 65"/>
                    <a:gd name="T14" fmla="*/ 2 w 63"/>
                    <a:gd name="T15" fmla="*/ 45 h 65"/>
                    <a:gd name="T16" fmla="*/ 0 w 63"/>
                    <a:gd name="T17" fmla="*/ 39 h 65"/>
                    <a:gd name="T18" fmla="*/ 0 w 63"/>
                    <a:gd name="T19" fmla="*/ 31 h 65"/>
                    <a:gd name="T20" fmla="*/ 0 w 63"/>
                    <a:gd name="T21" fmla="*/ 26 h 65"/>
                    <a:gd name="T22" fmla="*/ 2 w 63"/>
                    <a:gd name="T23" fmla="*/ 20 h 65"/>
                    <a:gd name="T24" fmla="*/ 4 w 63"/>
                    <a:gd name="T25" fmla="*/ 14 h 65"/>
                    <a:gd name="T26" fmla="*/ 8 w 63"/>
                    <a:gd name="T27" fmla="*/ 10 h 65"/>
                    <a:gd name="T28" fmla="*/ 14 w 63"/>
                    <a:gd name="T29" fmla="*/ 6 h 65"/>
                    <a:gd name="T30" fmla="*/ 18 w 63"/>
                    <a:gd name="T31" fmla="*/ 2 h 65"/>
                    <a:gd name="T32" fmla="*/ 26 w 63"/>
                    <a:gd name="T33" fmla="*/ 2 h 65"/>
                    <a:gd name="T34" fmla="*/ 32 w 63"/>
                    <a:gd name="T35" fmla="*/ 0 h 65"/>
                    <a:gd name="T36" fmla="*/ 38 w 63"/>
                    <a:gd name="T37" fmla="*/ 2 h 65"/>
                    <a:gd name="T38" fmla="*/ 44 w 63"/>
                    <a:gd name="T39" fmla="*/ 2 h 65"/>
                    <a:gd name="T40" fmla="*/ 50 w 63"/>
                    <a:gd name="T41" fmla="*/ 6 h 65"/>
                    <a:gd name="T42" fmla="*/ 56 w 63"/>
                    <a:gd name="T43" fmla="*/ 10 h 65"/>
                    <a:gd name="T44" fmla="*/ 58 w 63"/>
                    <a:gd name="T45" fmla="*/ 14 h 65"/>
                    <a:gd name="T46" fmla="*/ 61 w 63"/>
                    <a:gd name="T47" fmla="*/ 20 h 65"/>
                    <a:gd name="T48" fmla="*/ 63 w 63"/>
                    <a:gd name="T49" fmla="*/ 26 h 65"/>
                    <a:gd name="T50" fmla="*/ 63 w 63"/>
                    <a:gd name="T51" fmla="*/ 31 h 65"/>
                    <a:gd name="T52" fmla="*/ 63 w 63"/>
                    <a:gd name="T53" fmla="*/ 39 h 65"/>
                    <a:gd name="T54" fmla="*/ 61 w 63"/>
                    <a:gd name="T55" fmla="*/ 45 h 65"/>
                    <a:gd name="T56" fmla="*/ 58 w 63"/>
                    <a:gd name="T57" fmla="*/ 51 h 65"/>
                    <a:gd name="T58" fmla="*/ 56 w 63"/>
                    <a:gd name="T59" fmla="*/ 55 h 65"/>
                    <a:gd name="T60" fmla="*/ 50 w 63"/>
                    <a:gd name="T61" fmla="*/ 59 h 65"/>
                    <a:gd name="T62" fmla="*/ 44 w 63"/>
                    <a:gd name="T63" fmla="*/ 63 h 65"/>
                    <a:gd name="T64" fmla="*/ 38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18" y="63"/>
                      </a:lnTo>
                      <a:lnTo>
                        <a:pt x="14" y="59"/>
                      </a:lnTo>
                      <a:lnTo>
                        <a:pt x="8" y="55"/>
                      </a:lnTo>
                      <a:lnTo>
                        <a:pt x="4" y="51"/>
                      </a:lnTo>
                      <a:lnTo>
                        <a:pt x="2" y="45"/>
                      </a:lnTo>
                      <a:lnTo>
                        <a:pt x="0" y="39"/>
                      </a:lnTo>
                      <a:lnTo>
                        <a:pt x="0" y="31"/>
                      </a:lnTo>
                      <a:lnTo>
                        <a:pt x="0" y="26"/>
                      </a:lnTo>
                      <a:lnTo>
                        <a:pt x="2" y="20"/>
                      </a:lnTo>
                      <a:lnTo>
                        <a:pt x="4" y="14"/>
                      </a:lnTo>
                      <a:lnTo>
                        <a:pt x="8" y="10"/>
                      </a:lnTo>
                      <a:lnTo>
                        <a:pt x="14" y="6"/>
                      </a:lnTo>
                      <a:lnTo>
                        <a:pt x="18" y="2"/>
                      </a:lnTo>
                      <a:lnTo>
                        <a:pt x="26" y="2"/>
                      </a:lnTo>
                      <a:lnTo>
                        <a:pt x="32" y="0"/>
                      </a:lnTo>
                      <a:lnTo>
                        <a:pt x="38" y="2"/>
                      </a:lnTo>
                      <a:lnTo>
                        <a:pt x="44" y="2"/>
                      </a:lnTo>
                      <a:lnTo>
                        <a:pt x="50" y="6"/>
                      </a:lnTo>
                      <a:lnTo>
                        <a:pt x="56" y="10"/>
                      </a:lnTo>
                      <a:lnTo>
                        <a:pt x="58" y="14"/>
                      </a:lnTo>
                      <a:lnTo>
                        <a:pt x="61" y="20"/>
                      </a:lnTo>
                      <a:lnTo>
                        <a:pt x="63" y="26"/>
                      </a:lnTo>
                      <a:lnTo>
                        <a:pt x="63" y="31"/>
                      </a:lnTo>
                      <a:lnTo>
                        <a:pt x="63" y="39"/>
                      </a:lnTo>
                      <a:lnTo>
                        <a:pt x="61" y="45"/>
                      </a:lnTo>
                      <a:lnTo>
                        <a:pt x="58" y="51"/>
                      </a:lnTo>
                      <a:lnTo>
                        <a:pt x="56" y="55"/>
                      </a:lnTo>
                      <a:lnTo>
                        <a:pt x="50" y="59"/>
                      </a:lnTo>
                      <a:lnTo>
                        <a:pt x="44" y="63"/>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1" name="Freeform 354"/>
                <p:cNvSpPr>
                  <a:spLocks/>
                </p:cNvSpPr>
                <p:nvPr/>
              </p:nvSpPr>
              <p:spPr bwMode="auto">
                <a:xfrm>
                  <a:off x="4520" y="906"/>
                  <a:ext cx="63" cy="63"/>
                </a:xfrm>
                <a:custGeom>
                  <a:avLst/>
                  <a:gdLst>
                    <a:gd name="T0" fmla="*/ 32 w 63"/>
                    <a:gd name="T1" fmla="*/ 63 h 63"/>
                    <a:gd name="T2" fmla="*/ 26 w 63"/>
                    <a:gd name="T3" fmla="*/ 63 h 63"/>
                    <a:gd name="T4" fmla="*/ 18 w 63"/>
                    <a:gd name="T5" fmla="*/ 61 h 63"/>
                    <a:gd name="T6" fmla="*/ 14 w 63"/>
                    <a:gd name="T7" fmla="*/ 57 h 63"/>
                    <a:gd name="T8" fmla="*/ 8 w 63"/>
                    <a:gd name="T9" fmla="*/ 55 h 63"/>
                    <a:gd name="T10" fmla="*/ 4 w 63"/>
                    <a:gd name="T11" fmla="*/ 49 h 63"/>
                    <a:gd name="T12" fmla="*/ 2 w 63"/>
                    <a:gd name="T13" fmla="*/ 43 h 63"/>
                    <a:gd name="T14" fmla="*/ 0 w 63"/>
                    <a:gd name="T15" fmla="*/ 37 h 63"/>
                    <a:gd name="T16" fmla="*/ 0 w 63"/>
                    <a:gd name="T17" fmla="*/ 31 h 63"/>
                    <a:gd name="T18" fmla="*/ 0 w 63"/>
                    <a:gd name="T19" fmla="*/ 25 h 63"/>
                    <a:gd name="T20" fmla="*/ 2 w 63"/>
                    <a:gd name="T21" fmla="*/ 17 h 63"/>
                    <a:gd name="T22" fmla="*/ 4 w 63"/>
                    <a:gd name="T23" fmla="*/ 13 h 63"/>
                    <a:gd name="T24" fmla="*/ 8 w 63"/>
                    <a:gd name="T25" fmla="*/ 7 h 63"/>
                    <a:gd name="T26" fmla="*/ 14 w 63"/>
                    <a:gd name="T27" fmla="*/ 4 h 63"/>
                    <a:gd name="T28" fmla="*/ 18 w 63"/>
                    <a:gd name="T29" fmla="*/ 2 h 63"/>
                    <a:gd name="T30" fmla="*/ 26 w 63"/>
                    <a:gd name="T31" fmla="*/ 0 h 63"/>
                    <a:gd name="T32" fmla="*/ 32 w 63"/>
                    <a:gd name="T33" fmla="*/ 0 h 63"/>
                    <a:gd name="T34" fmla="*/ 37 w 63"/>
                    <a:gd name="T35" fmla="*/ 0 h 63"/>
                    <a:gd name="T36" fmla="*/ 43 w 63"/>
                    <a:gd name="T37" fmla="*/ 2 h 63"/>
                    <a:gd name="T38" fmla="*/ 49 w 63"/>
                    <a:gd name="T39" fmla="*/ 4 h 63"/>
                    <a:gd name="T40" fmla="*/ 55 w 63"/>
                    <a:gd name="T41" fmla="*/ 7 h 63"/>
                    <a:gd name="T42" fmla="*/ 57 w 63"/>
                    <a:gd name="T43" fmla="*/ 13 h 63"/>
                    <a:gd name="T44" fmla="*/ 61 w 63"/>
                    <a:gd name="T45" fmla="*/ 17 h 63"/>
                    <a:gd name="T46" fmla="*/ 63 w 63"/>
                    <a:gd name="T47" fmla="*/ 25 h 63"/>
                    <a:gd name="T48" fmla="*/ 63 w 63"/>
                    <a:gd name="T49" fmla="*/ 31 h 63"/>
                    <a:gd name="T50" fmla="*/ 63 w 63"/>
                    <a:gd name="T51" fmla="*/ 37 h 63"/>
                    <a:gd name="T52" fmla="*/ 61 w 63"/>
                    <a:gd name="T53" fmla="*/ 43 h 63"/>
                    <a:gd name="T54" fmla="*/ 57 w 63"/>
                    <a:gd name="T55" fmla="*/ 49 h 63"/>
                    <a:gd name="T56" fmla="*/ 55 w 63"/>
                    <a:gd name="T57" fmla="*/ 55 h 63"/>
                    <a:gd name="T58" fmla="*/ 49 w 63"/>
                    <a:gd name="T59" fmla="*/ 57 h 63"/>
                    <a:gd name="T60" fmla="*/ 43 w 63"/>
                    <a:gd name="T61" fmla="*/ 61 h 63"/>
                    <a:gd name="T62" fmla="*/ 37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18" y="61"/>
                      </a:lnTo>
                      <a:lnTo>
                        <a:pt x="14" y="57"/>
                      </a:lnTo>
                      <a:lnTo>
                        <a:pt x="8" y="55"/>
                      </a:lnTo>
                      <a:lnTo>
                        <a:pt x="4" y="49"/>
                      </a:lnTo>
                      <a:lnTo>
                        <a:pt x="2" y="43"/>
                      </a:lnTo>
                      <a:lnTo>
                        <a:pt x="0" y="37"/>
                      </a:lnTo>
                      <a:lnTo>
                        <a:pt x="0" y="31"/>
                      </a:lnTo>
                      <a:lnTo>
                        <a:pt x="0" y="25"/>
                      </a:lnTo>
                      <a:lnTo>
                        <a:pt x="2" y="17"/>
                      </a:lnTo>
                      <a:lnTo>
                        <a:pt x="4" y="13"/>
                      </a:lnTo>
                      <a:lnTo>
                        <a:pt x="8" y="7"/>
                      </a:lnTo>
                      <a:lnTo>
                        <a:pt x="14" y="4"/>
                      </a:lnTo>
                      <a:lnTo>
                        <a:pt x="18" y="2"/>
                      </a:lnTo>
                      <a:lnTo>
                        <a:pt x="26" y="0"/>
                      </a:lnTo>
                      <a:lnTo>
                        <a:pt x="32" y="0"/>
                      </a:lnTo>
                      <a:lnTo>
                        <a:pt x="37" y="0"/>
                      </a:lnTo>
                      <a:lnTo>
                        <a:pt x="43" y="2"/>
                      </a:lnTo>
                      <a:lnTo>
                        <a:pt x="49" y="4"/>
                      </a:lnTo>
                      <a:lnTo>
                        <a:pt x="55" y="7"/>
                      </a:lnTo>
                      <a:lnTo>
                        <a:pt x="57" y="13"/>
                      </a:lnTo>
                      <a:lnTo>
                        <a:pt x="61" y="17"/>
                      </a:lnTo>
                      <a:lnTo>
                        <a:pt x="63" y="25"/>
                      </a:lnTo>
                      <a:lnTo>
                        <a:pt x="63" y="31"/>
                      </a:lnTo>
                      <a:lnTo>
                        <a:pt x="63" y="37"/>
                      </a:lnTo>
                      <a:lnTo>
                        <a:pt x="61" y="43"/>
                      </a:lnTo>
                      <a:lnTo>
                        <a:pt x="57" y="49"/>
                      </a:lnTo>
                      <a:lnTo>
                        <a:pt x="55" y="55"/>
                      </a:lnTo>
                      <a:lnTo>
                        <a:pt x="49" y="57"/>
                      </a:lnTo>
                      <a:lnTo>
                        <a:pt x="43" y="61"/>
                      </a:lnTo>
                      <a:lnTo>
                        <a:pt x="37"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2" name="Freeform 355"/>
                <p:cNvSpPr>
                  <a:spLocks/>
                </p:cNvSpPr>
                <p:nvPr/>
              </p:nvSpPr>
              <p:spPr bwMode="auto">
                <a:xfrm>
                  <a:off x="4520" y="906"/>
                  <a:ext cx="63" cy="63"/>
                </a:xfrm>
                <a:custGeom>
                  <a:avLst/>
                  <a:gdLst>
                    <a:gd name="T0" fmla="*/ 32 w 63"/>
                    <a:gd name="T1" fmla="*/ 63 h 63"/>
                    <a:gd name="T2" fmla="*/ 32 w 63"/>
                    <a:gd name="T3" fmla="*/ 63 h 63"/>
                    <a:gd name="T4" fmla="*/ 26 w 63"/>
                    <a:gd name="T5" fmla="*/ 63 h 63"/>
                    <a:gd name="T6" fmla="*/ 18 w 63"/>
                    <a:gd name="T7" fmla="*/ 61 h 63"/>
                    <a:gd name="T8" fmla="*/ 14 w 63"/>
                    <a:gd name="T9" fmla="*/ 57 h 63"/>
                    <a:gd name="T10" fmla="*/ 8 w 63"/>
                    <a:gd name="T11" fmla="*/ 55 h 63"/>
                    <a:gd name="T12" fmla="*/ 4 w 63"/>
                    <a:gd name="T13" fmla="*/ 49 h 63"/>
                    <a:gd name="T14" fmla="*/ 2 w 63"/>
                    <a:gd name="T15" fmla="*/ 43 h 63"/>
                    <a:gd name="T16" fmla="*/ 0 w 63"/>
                    <a:gd name="T17" fmla="*/ 37 h 63"/>
                    <a:gd name="T18" fmla="*/ 0 w 63"/>
                    <a:gd name="T19" fmla="*/ 31 h 63"/>
                    <a:gd name="T20" fmla="*/ 0 w 63"/>
                    <a:gd name="T21" fmla="*/ 25 h 63"/>
                    <a:gd name="T22" fmla="*/ 2 w 63"/>
                    <a:gd name="T23" fmla="*/ 17 h 63"/>
                    <a:gd name="T24" fmla="*/ 4 w 63"/>
                    <a:gd name="T25" fmla="*/ 13 h 63"/>
                    <a:gd name="T26" fmla="*/ 8 w 63"/>
                    <a:gd name="T27" fmla="*/ 7 h 63"/>
                    <a:gd name="T28" fmla="*/ 14 w 63"/>
                    <a:gd name="T29" fmla="*/ 4 h 63"/>
                    <a:gd name="T30" fmla="*/ 18 w 63"/>
                    <a:gd name="T31" fmla="*/ 2 h 63"/>
                    <a:gd name="T32" fmla="*/ 26 w 63"/>
                    <a:gd name="T33" fmla="*/ 0 h 63"/>
                    <a:gd name="T34" fmla="*/ 32 w 63"/>
                    <a:gd name="T35" fmla="*/ 0 h 63"/>
                    <a:gd name="T36" fmla="*/ 37 w 63"/>
                    <a:gd name="T37" fmla="*/ 0 h 63"/>
                    <a:gd name="T38" fmla="*/ 43 w 63"/>
                    <a:gd name="T39" fmla="*/ 2 h 63"/>
                    <a:gd name="T40" fmla="*/ 49 w 63"/>
                    <a:gd name="T41" fmla="*/ 4 h 63"/>
                    <a:gd name="T42" fmla="*/ 55 w 63"/>
                    <a:gd name="T43" fmla="*/ 7 h 63"/>
                    <a:gd name="T44" fmla="*/ 57 w 63"/>
                    <a:gd name="T45" fmla="*/ 13 h 63"/>
                    <a:gd name="T46" fmla="*/ 61 w 63"/>
                    <a:gd name="T47" fmla="*/ 17 h 63"/>
                    <a:gd name="T48" fmla="*/ 63 w 63"/>
                    <a:gd name="T49" fmla="*/ 25 h 63"/>
                    <a:gd name="T50" fmla="*/ 63 w 63"/>
                    <a:gd name="T51" fmla="*/ 31 h 63"/>
                    <a:gd name="T52" fmla="*/ 63 w 63"/>
                    <a:gd name="T53" fmla="*/ 37 h 63"/>
                    <a:gd name="T54" fmla="*/ 61 w 63"/>
                    <a:gd name="T55" fmla="*/ 43 h 63"/>
                    <a:gd name="T56" fmla="*/ 57 w 63"/>
                    <a:gd name="T57" fmla="*/ 49 h 63"/>
                    <a:gd name="T58" fmla="*/ 55 w 63"/>
                    <a:gd name="T59" fmla="*/ 55 h 63"/>
                    <a:gd name="T60" fmla="*/ 49 w 63"/>
                    <a:gd name="T61" fmla="*/ 57 h 63"/>
                    <a:gd name="T62" fmla="*/ 43 w 63"/>
                    <a:gd name="T63" fmla="*/ 61 h 63"/>
                    <a:gd name="T64" fmla="*/ 37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18" y="61"/>
                      </a:lnTo>
                      <a:lnTo>
                        <a:pt x="14" y="57"/>
                      </a:lnTo>
                      <a:lnTo>
                        <a:pt x="8" y="55"/>
                      </a:lnTo>
                      <a:lnTo>
                        <a:pt x="4" y="49"/>
                      </a:lnTo>
                      <a:lnTo>
                        <a:pt x="2" y="43"/>
                      </a:lnTo>
                      <a:lnTo>
                        <a:pt x="0" y="37"/>
                      </a:lnTo>
                      <a:lnTo>
                        <a:pt x="0" y="31"/>
                      </a:lnTo>
                      <a:lnTo>
                        <a:pt x="0" y="25"/>
                      </a:lnTo>
                      <a:lnTo>
                        <a:pt x="2" y="17"/>
                      </a:lnTo>
                      <a:lnTo>
                        <a:pt x="4" y="13"/>
                      </a:lnTo>
                      <a:lnTo>
                        <a:pt x="8" y="7"/>
                      </a:lnTo>
                      <a:lnTo>
                        <a:pt x="14" y="4"/>
                      </a:lnTo>
                      <a:lnTo>
                        <a:pt x="18" y="2"/>
                      </a:lnTo>
                      <a:lnTo>
                        <a:pt x="26" y="0"/>
                      </a:lnTo>
                      <a:lnTo>
                        <a:pt x="32" y="0"/>
                      </a:lnTo>
                      <a:lnTo>
                        <a:pt x="37" y="0"/>
                      </a:lnTo>
                      <a:lnTo>
                        <a:pt x="43" y="2"/>
                      </a:lnTo>
                      <a:lnTo>
                        <a:pt x="49" y="4"/>
                      </a:lnTo>
                      <a:lnTo>
                        <a:pt x="55" y="7"/>
                      </a:lnTo>
                      <a:lnTo>
                        <a:pt x="57" y="13"/>
                      </a:lnTo>
                      <a:lnTo>
                        <a:pt x="61" y="17"/>
                      </a:lnTo>
                      <a:lnTo>
                        <a:pt x="63" y="25"/>
                      </a:lnTo>
                      <a:lnTo>
                        <a:pt x="63" y="31"/>
                      </a:lnTo>
                      <a:lnTo>
                        <a:pt x="63" y="37"/>
                      </a:lnTo>
                      <a:lnTo>
                        <a:pt x="61" y="43"/>
                      </a:lnTo>
                      <a:lnTo>
                        <a:pt x="57" y="49"/>
                      </a:lnTo>
                      <a:lnTo>
                        <a:pt x="55" y="55"/>
                      </a:lnTo>
                      <a:lnTo>
                        <a:pt x="49" y="57"/>
                      </a:lnTo>
                      <a:lnTo>
                        <a:pt x="43" y="61"/>
                      </a:lnTo>
                      <a:lnTo>
                        <a:pt x="37"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3" name="Freeform 356"/>
                <p:cNvSpPr>
                  <a:spLocks/>
                </p:cNvSpPr>
                <p:nvPr/>
              </p:nvSpPr>
              <p:spPr bwMode="auto">
                <a:xfrm>
                  <a:off x="4650" y="821"/>
                  <a:ext cx="63" cy="65"/>
                </a:xfrm>
                <a:custGeom>
                  <a:avLst/>
                  <a:gdLst>
                    <a:gd name="T0" fmla="*/ 63 w 63"/>
                    <a:gd name="T1" fmla="*/ 31 h 65"/>
                    <a:gd name="T2" fmla="*/ 63 w 63"/>
                    <a:gd name="T3" fmla="*/ 39 h 65"/>
                    <a:gd name="T4" fmla="*/ 61 w 63"/>
                    <a:gd name="T5" fmla="*/ 45 h 65"/>
                    <a:gd name="T6" fmla="*/ 57 w 63"/>
                    <a:gd name="T7" fmla="*/ 51 h 65"/>
                    <a:gd name="T8" fmla="*/ 53 w 63"/>
                    <a:gd name="T9" fmla="*/ 55 h 65"/>
                    <a:gd name="T10" fmla="*/ 49 w 63"/>
                    <a:gd name="T11" fmla="*/ 59 h 65"/>
                    <a:gd name="T12" fmla="*/ 43 w 63"/>
                    <a:gd name="T13" fmla="*/ 61 h 65"/>
                    <a:gd name="T14" fmla="*/ 37 w 63"/>
                    <a:gd name="T15" fmla="*/ 63 h 65"/>
                    <a:gd name="T16" fmla="*/ 32 w 63"/>
                    <a:gd name="T17" fmla="*/ 65 h 65"/>
                    <a:gd name="T18" fmla="*/ 24 w 63"/>
                    <a:gd name="T19" fmla="*/ 63 h 65"/>
                    <a:gd name="T20" fmla="*/ 20 w 63"/>
                    <a:gd name="T21" fmla="*/ 61 h 65"/>
                    <a:gd name="T22" fmla="*/ 14 w 63"/>
                    <a:gd name="T23" fmla="*/ 59 h 65"/>
                    <a:gd name="T24" fmla="*/ 8 w 63"/>
                    <a:gd name="T25" fmla="*/ 55 h 65"/>
                    <a:gd name="T26" fmla="*/ 4 w 63"/>
                    <a:gd name="T27" fmla="*/ 51 h 65"/>
                    <a:gd name="T28" fmla="*/ 2 w 63"/>
                    <a:gd name="T29" fmla="*/ 45 h 65"/>
                    <a:gd name="T30" fmla="*/ 0 w 63"/>
                    <a:gd name="T31" fmla="*/ 39 h 65"/>
                    <a:gd name="T32" fmla="*/ 0 w 63"/>
                    <a:gd name="T33" fmla="*/ 31 h 65"/>
                    <a:gd name="T34" fmla="*/ 0 w 63"/>
                    <a:gd name="T35" fmla="*/ 25 h 65"/>
                    <a:gd name="T36" fmla="*/ 2 w 63"/>
                    <a:gd name="T37" fmla="*/ 20 h 65"/>
                    <a:gd name="T38" fmla="*/ 4 w 63"/>
                    <a:gd name="T39" fmla="*/ 14 h 65"/>
                    <a:gd name="T40" fmla="*/ 8 w 63"/>
                    <a:gd name="T41" fmla="*/ 10 h 65"/>
                    <a:gd name="T42" fmla="*/ 14 w 63"/>
                    <a:gd name="T43" fmla="*/ 6 h 65"/>
                    <a:gd name="T44" fmla="*/ 20 w 63"/>
                    <a:gd name="T45" fmla="*/ 2 h 65"/>
                    <a:gd name="T46" fmla="*/ 24 w 63"/>
                    <a:gd name="T47" fmla="*/ 0 h 65"/>
                    <a:gd name="T48" fmla="*/ 32 w 63"/>
                    <a:gd name="T49" fmla="*/ 0 h 65"/>
                    <a:gd name="T50" fmla="*/ 37 w 63"/>
                    <a:gd name="T51" fmla="*/ 0 h 65"/>
                    <a:gd name="T52" fmla="*/ 43 w 63"/>
                    <a:gd name="T53" fmla="*/ 2 h 65"/>
                    <a:gd name="T54" fmla="*/ 49 w 63"/>
                    <a:gd name="T55" fmla="*/ 6 h 65"/>
                    <a:gd name="T56" fmla="*/ 53 w 63"/>
                    <a:gd name="T57" fmla="*/ 10 h 65"/>
                    <a:gd name="T58" fmla="*/ 57 w 63"/>
                    <a:gd name="T59" fmla="*/ 14 h 65"/>
                    <a:gd name="T60" fmla="*/ 61 w 63"/>
                    <a:gd name="T61" fmla="*/ 20 h 65"/>
                    <a:gd name="T62" fmla="*/ 63 w 63"/>
                    <a:gd name="T63" fmla="*/ 25 h 65"/>
                    <a:gd name="T64" fmla="*/ 63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1"/>
                      </a:moveTo>
                      <a:lnTo>
                        <a:pt x="63" y="39"/>
                      </a:lnTo>
                      <a:lnTo>
                        <a:pt x="61" y="45"/>
                      </a:lnTo>
                      <a:lnTo>
                        <a:pt x="57" y="51"/>
                      </a:lnTo>
                      <a:lnTo>
                        <a:pt x="53" y="55"/>
                      </a:lnTo>
                      <a:lnTo>
                        <a:pt x="49" y="59"/>
                      </a:lnTo>
                      <a:lnTo>
                        <a:pt x="43" y="61"/>
                      </a:lnTo>
                      <a:lnTo>
                        <a:pt x="37" y="63"/>
                      </a:lnTo>
                      <a:lnTo>
                        <a:pt x="32" y="65"/>
                      </a:lnTo>
                      <a:lnTo>
                        <a:pt x="24" y="63"/>
                      </a:lnTo>
                      <a:lnTo>
                        <a:pt x="20" y="61"/>
                      </a:lnTo>
                      <a:lnTo>
                        <a:pt x="14" y="59"/>
                      </a:lnTo>
                      <a:lnTo>
                        <a:pt x="8" y="55"/>
                      </a:lnTo>
                      <a:lnTo>
                        <a:pt x="4" y="51"/>
                      </a:lnTo>
                      <a:lnTo>
                        <a:pt x="2" y="45"/>
                      </a:lnTo>
                      <a:lnTo>
                        <a:pt x="0" y="39"/>
                      </a:lnTo>
                      <a:lnTo>
                        <a:pt x="0" y="31"/>
                      </a:lnTo>
                      <a:lnTo>
                        <a:pt x="0" y="25"/>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4" name="Freeform 357"/>
                <p:cNvSpPr>
                  <a:spLocks/>
                </p:cNvSpPr>
                <p:nvPr/>
              </p:nvSpPr>
              <p:spPr bwMode="auto">
                <a:xfrm>
                  <a:off x="4650" y="821"/>
                  <a:ext cx="63" cy="65"/>
                </a:xfrm>
                <a:custGeom>
                  <a:avLst/>
                  <a:gdLst>
                    <a:gd name="T0" fmla="*/ 63 w 63"/>
                    <a:gd name="T1" fmla="*/ 31 h 65"/>
                    <a:gd name="T2" fmla="*/ 63 w 63"/>
                    <a:gd name="T3" fmla="*/ 31 h 65"/>
                    <a:gd name="T4" fmla="*/ 63 w 63"/>
                    <a:gd name="T5" fmla="*/ 39 h 65"/>
                    <a:gd name="T6" fmla="*/ 61 w 63"/>
                    <a:gd name="T7" fmla="*/ 45 h 65"/>
                    <a:gd name="T8" fmla="*/ 57 w 63"/>
                    <a:gd name="T9" fmla="*/ 51 h 65"/>
                    <a:gd name="T10" fmla="*/ 53 w 63"/>
                    <a:gd name="T11" fmla="*/ 55 h 65"/>
                    <a:gd name="T12" fmla="*/ 49 w 63"/>
                    <a:gd name="T13" fmla="*/ 59 h 65"/>
                    <a:gd name="T14" fmla="*/ 43 w 63"/>
                    <a:gd name="T15" fmla="*/ 61 h 65"/>
                    <a:gd name="T16" fmla="*/ 37 w 63"/>
                    <a:gd name="T17" fmla="*/ 63 h 65"/>
                    <a:gd name="T18" fmla="*/ 32 w 63"/>
                    <a:gd name="T19" fmla="*/ 65 h 65"/>
                    <a:gd name="T20" fmla="*/ 24 w 63"/>
                    <a:gd name="T21" fmla="*/ 63 h 65"/>
                    <a:gd name="T22" fmla="*/ 20 w 63"/>
                    <a:gd name="T23" fmla="*/ 61 h 65"/>
                    <a:gd name="T24" fmla="*/ 14 w 63"/>
                    <a:gd name="T25" fmla="*/ 59 h 65"/>
                    <a:gd name="T26" fmla="*/ 8 w 63"/>
                    <a:gd name="T27" fmla="*/ 55 h 65"/>
                    <a:gd name="T28" fmla="*/ 4 w 63"/>
                    <a:gd name="T29" fmla="*/ 51 h 65"/>
                    <a:gd name="T30" fmla="*/ 2 w 63"/>
                    <a:gd name="T31" fmla="*/ 45 h 65"/>
                    <a:gd name="T32" fmla="*/ 0 w 63"/>
                    <a:gd name="T33" fmla="*/ 39 h 65"/>
                    <a:gd name="T34" fmla="*/ 0 w 63"/>
                    <a:gd name="T35" fmla="*/ 31 h 65"/>
                    <a:gd name="T36" fmla="*/ 0 w 63"/>
                    <a:gd name="T37" fmla="*/ 25 h 65"/>
                    <a:gd name="T38" fmla="*/ 2 w 63"/>
                    <a:gd name="T39" fmla="*/ 20 h 65"/>
                    <a:gd name="T40" fmla="*/ 4 w 63"/>
                    <a:gd name="T41" fmla="*/ 14 h 65"/>
                    <a:gd name="T42" fmla="*/ 8 w 63"/>
                    <a:gd name="T43" fmla="*/ 10 h 65"/>
                    <a:gd name="T44" fmla="*/ 14 w 63"/>
                    <a:gd name="T45" fmla="*/ 6 h 65"/>
                    <a:gd name="T46" fmla="*/ 20 w 63"/>
                    <a:gd name="T47" fmla="*/ 2 h 65"/>
                    <a:gd name="T48" fmla="*/ 24 w 63"/>
                    <a:gd name="T49" fmla="*/ 0 h 65"/>
                    <a:gd name="T50" fmla="*/ 32 w 63"/>
                    <a:gd name="T51" fmla="*/ 0 h 65"/>
                    <a:gd name="T52" fmla="*/ 37 w 63"/>
                    <a:gd name="T53" fmla="*/ 0 h 65"/>
                    <a:gd name="T54" fmla="*/ 43 w 63"/>
                    <a:gd name="T55" fmla="*/ 2 h 65"/>
                    <a:gd name="T56" fmla="*/ 49 w 63"/>
                    <a:gd name="T57" fmla="*/ 6 h 65"/>
                    <a:gd name="T58" fmla="*/ 53 w 63"/>
                    <a:gd name="T59" fmla="*/ 10 h 65"/>
                    <a:gd name="T60" fmla="*/ 57 w 63"/>
                    <a:gd name="T61" fmla="*/ 14 h 65"/>
                    <a:gd name="T62" fmla="*/ 61 w 63"/>
                    <a:gd name="T63" fmla="*/ 20 h 65"/>
                    <a:gd name="T64" fmla="*/ 63 w 63"/>
                    <a:gd name="T65" fmla="*/ 25 h 65"/>
                    <a:gd name="T66" fmla="*/ 63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1"/>
                      </a:moveTo>
                      <a:lnTo>
                        <a:pt x="63" y="31"/>
                      </a:lnTo>
                      <a:lnTo>
                        <a:pt x="63" y="39"/>
                      </a:lnTo>
                      <a:lnTo>
                        <a:pt x="61" y="45"/>
                      </a:lnTo>
                      <a:lnTo>
                        <a:pt x="57" y="51"/>
                      </a:lnTo>
                      <a:lnTo>
                        <a:pt x="53" y="55"/>
                      </a:lnTo>
                      <a:lnTo>
                        <a:pt x="49" y="59"/>
                      </a:lnTo>
                      <a:lnTo>
                        <a:pt x="43" y="61"/>
                      </a:lnTo>
                      <a:lnTo>
                        <a:pt x="37" y="63"/>
                      </a:lnTo>
                      <a:lnTo>
                        <a:pt x="32" y="65"/>
                      </a:lnTo>
                      <a:lnTo>
                        <a:pt x="24" y="63"/>
                      </a:lnTo>
                      <a:lnTo>
                        <a:pt x="20" y="61"/>
                      </a:lnTo>
                      <a:lnTo>
                        <a:pt x="14" y="59"/>
                      </a:lnTo>
                      <a:lnTo>
                        <a:pt x="8" y="55"/>
                      </a:lnTo>
                      <a:lnTo>
                        <a:pt x="4" y="51"/>
                      </a:lnTo>
                      <a:lnTo>
                        <a:pt x="2" y="45"/>
                      </a:lnTo>
                      <a:lnTo>
                        <a:pt x="0" y="39"/>
                      </a:lnTo>
                      <a:lnTo>
                        <a:pt x="0" y="31"/>
                      </a:lnTo>
                      <a:lnTo>
                        <a:pt x="0" y="25"/>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5" name="Freeform 358"/>
                <p:cNvSpPr>
                  <a:spLocks/>
                </p:cNvSpPr>
                <p:nvPr/>
              </p:nvSpPr>
              <p:spPr bwMode="auto">
                <a:xfrm>
                  <a:off x="4636" y="961"/>
                  <a:ext cx="63" cy="65"/>
                </a:xfrm>
                <a:custGeom>
                  <a:avLst/>
                  <a:gdLst>
                    <a:gd name="T0" fmla="*/ 63 w 63"/>
                    <a:gd name="T1" fmla="*/ 31 h 65"/>
                    <a:gd name="T2" fmla="*/ 63 w 63"/>
                    <a:gd name="T3" fmla="*/ 39 h 65"/>
                    <a:gd name="T4" fmla="*/ 61 w 63"/>
                    <a:gd name="T5" fmla="*/ 45 h 65"/>
                    <a:gd name="T6" fmla="*/ 57 w 63"/>
                    <a:gd name="T7" fmla="*/ 51 h 65"/>
                    <a:gd name="T8" fmla="*/ 55 w 63"/>
                    <a:gd name="T9" fmla="*/ 55 h 65"/>
                    <a:gd name="T10" fmla="*/ 49 w 63"/>
                    <a:gd name="T11" fmla="*/ 59 h 65"/>
                    <a:gd name="T12" fmla="*/ 44 w 63"/>
                    <a:gd name="T13" fmla="*/ 63 h 65"/>
                    <a:gd name="T14" fmla="*/ 38 w 63"/>
                    <a:gd name="T15" fmla="*/ 65 h 65"/>
                    <a:gd name="T16" fmla="*/ 32 w 63"/>
                    <a:gd name="T17" fmla="*/ 65 h 65"/>
                    <a:gd name="T18" fmla="*/ 26 w 63"/>
                    <a:gd name="T19" fmla="*/ 65 h 65"/>
                    <a:gd name="T20" fmla="*/ 20 w 63"/>
                    <a:gd name="T21" fmla="*/ 63 h 65"/>
                    <a:gd name="T22" fmla="*/ 14 w 63"/>
                    <a:gd name="T23" fmla="*/ 59 h 65"/>
                    <a:gd name="T24" fmla="*/ 8 w 63"/>
                    <a:gd name="T25" fmla="*/ 55 h 65"/>
                    <a:gd name="T26" fmla="*/ 4 w 63"/>
                    <a:gd name="T27" fmla="*/ 51 h 65"/>
                    <a:gd name="T28" fmla="*/ 2 w 63"/>
                    <a:gd name="T29" fmla="*/ 45 h 65"/>
                    <a:gd name="T30" fmla="*/ 0 w 63"/>
                    <a:gd name="T31" fmla="*/ 39 h 65"/>
                    <a:gd name="T32" fmla="*/ 0 w 63"/>
                    <a:gd name="T33" fmla="*/ 31 h 65"/>
                    <a:gd name="T34" fmla="*/ 0 w 63"/>
                    <a:gd name="T35" fmla="*/ 25 h 65"/>
                    <a:gd name="T36" fmla="*/ 2 w 63"/>
                    <a:gd name="T37" fmla="*/ 19 h 65"/>
                    <a:gd name="T38" fmla="*/ 4 w 63"/>
                    <a:gd name="T39" fmla="*/ 13 h 65"/>
                    <a:gd name="T40" fmla="*/ 8 w 63"/>
                    <a:gd name="T41" fmla="*/ 10 h 65"/>
                    <a:gd name="T42" fmla="*/ 14 w 63"/>
                    <a:gd name="T43" fmla="*/ 6 h 65"/>
                    <a:gd name="T44" fmla="*/ 20 w 63"/>
                    <a:gd name="T45" fmla="*/ 2 h 65"/>
                    <a:gd name="T46" fmla="*/ 26 w 63"/>
                    <a:gd name="T47" fmla="*/ 2 h 65"/>
                    <a:gd name="T48" fmla="*/ 32 w 63"/>
                    <a:gd name="T49" fmla="*/ 0 h 65"/>
                    <a:gd name="T50" fmla="*/ 38 w 63"/>
                    <a:gd name="T51" fmla="*/ 2 h 65"/>
                    <a:gd name="T52" fmla="*/ 44 w 63"/>
                    <a:gd name="T53" fmla="*/ 2 h 65"/>
                    <a:gd name="T54" fmla="*/ 49 w 63"/>
                    <a:gd name="T55" fmla="*/ 6 h 65"/>
                    <a:gd name="T56" fmla="*/ 55 w 63"/>
                    <a:gd name="T57" fmla="*/ 10 h 65"/>
                    <a:gd name="T58" fmla="*/ 57 w 63"/>
                    <a:gd name="T59" fmla="*/ 13 h 65"/>
                    <a:gd name="T60" fmla="*/ 61 w 63"/>
                    <a:gd name="T61" fmla="*/ 19 h 65"/>
                    <a:gd name="T62" fmla="*/ 63 w 63"/>
                    <a:gd name="T63" fmla="*/ 25 h 65"/>
                    <a:gd name="T64" fmla="*/ 63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1"/>
                      </a:moveTo>
                      <a:lnTo>
                        <a:pt x="63" y="39"/>
                      </a:lnTo>
                      <a:lnTo>
                        <a:pt x="61" y="45"/>
                      </a:lnTo>
                      <a:lnTo>
                        <a:pt x="57" y="51"/>
                      </a:lnTo>
                      <a:lnTo>
                        <a:pt x="55" y="55"/>
                      </a:lnTo>
                      <a:lnTo>
                        <a:pt x="49" y="59"/>
                      </a:lnTo>
                      <a:lnTo>
                        <a:pt x="44" y="63"/>
                      </a:lnTo>
                      <a:lnTo>
                        <a:pt x="38" y="65"/>
                      </a:lnTo>
                      <a:lnTo>
                        <a:pt x="32" y="65"/>
                      </a:lnTo>
                      <a:lnTo>
                        <a:pt x="26" y="65"/>
                      </a:lnTo>
                      <a:lnTo>
                        <a:pt x="20" y="63"/>
                      </a:lnTo>
                      <a:lnTo>
                        <a:pt x="14" y="59"/>
                      </a:lnTo>
                      <a:lnTo>
                        <a:pt x="8" y="55"/>
                      </a:lnTo>
                      <a:lnTo>
                        <a:pt x="4" y="51"/>
                      </a:lnTo>
                      <a:lnTo>
                        <a:pt x="2" y="45"/>
                      </a:lnTo>
                      <a:lnTo>
                        <a:pt x="0" y="39"/>
                      </a:lnTo>
                      <a:lnTo>
                        <a:pt x="0" y="31"/>
                      </a:lnTo>
                      <a:lnTo>
                        <a:pt x="0" y="25"/>
                      </a:lnTo>
                      <a:lnTo>
                        <a:pt x="2" y="19"/>
                      </a:lnTo>
                      <a:lnTo>
                        <a:pt x="4" y="13"/>
                      </a:lnTo>
                      <a:lnTo>
                        <a:pt x="8" y="10"/>
                      </a:lnTo>
                      <a:lnTo>
                        <a:pt x="14" y="6"/>
                      </a:lnTo>
                      <a:lnTo>
                        <a:pt x="20" y="2"/>
                      </a:lnTo>
                      <a:lnTo>
                        <a:pt x="26" y="2"/>
                      </a:lnTo>
                      <a:lnTo>
                        <a:pt x="32" y="0"/>
                      </a:lnTo>
                      <a:lnTo>
                        <a:pt x="38" y="2"/>
                      </a:lnTo>
                      <a:lnTo>
                        <a:pt x="44" y="2"/>
                      </a:lnTo>
                      <a:lnTo>
                        <a:pt x="49" y="6"/>
                      </a:lnTo>
                      <a:lnTo>
                        <a:pt x="55" y="10"/>
                      </a:lnTo>
                      <a:lnTo>
                        <a:pt x="57" y="13"/>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6" name="Freeform 359"/>
                <p:cNvSpPr>
                  <a:spLocks/>
                </p:cNvSpPr>
                <p:nvPr/>
              </p:nvSpPr>
              <p:spPr bwMode="auto">
                <a:xfrm>
                  <a:off x="4636" y="961"/>
                  <a:ext cx="63" cy="65"/>
                </a:xfrm>
                <a:custGeom>
                  <a:avLst/>
                  <a:gdLst>
                    <a:gd name="T0" fmla="*/ 63 w 63"/>
                    <a:gd name="T1" fmla="*/ 31 h 65"/>
                    <a:gd name="T2" fmla="*/ 63 w 63"/>
                    <a:gd name="T3" fmla="*/ 31 h 65"/>
                    <a:gd name="T4" fmla="*/ 63 w 63"/>
                    <a:gd name="T5" fmla="*/ 39 h 65"/>
                    <a:gd name="T6" fmla="*/ 61 w 63"/>
                    <a:gd name="T7" fmla="*/ 45 h 65"/>
                    <a:gd name="T8" fmla="*/ 57 w 63"/>
                    <a:gd name="T9" fmla="*/ 51 h 65"/>
                    <a:gd name="T10" fmla="*/ 55 w 63"/>
                    <a:gd name="T11" fmla="*/ 55 h 65"/>
                    <a:gd name="T12" fmla="*/ 49 w 63"/>
                    <a:gd name="T13" fmla="*/ 59 h 65"/>
                    <a:gd name="T14" fmla="*/ 44 w 63"/>
                    <a:gd name="T15" fmla="*/ 63 h 65"/>
                    <a:gd name="T16" fmla="*/ 38 w 63"/>
                    <a:gd name="T17" fmla="*/ 65 h 65"/>
                    <a:gd name="T18" fmla="*/ 32 w 63"/>
                    <a:gd name="T19" fmla="*/ 65 h 65"/>
                    <a:gd name="T20" fmla="*/ 26 w 63"/>
                    <a:gd name="T21" fmla="*/ 65 h 65"/>
                    <a:gd name="T22" fmla="*/ 20 w 63"/>
                    <a:gd name="T23" fmla="*/ 63 h 65"/>
                    <a:gd name="T24" fmla="*/ 14 w 63"/>
                    <a:gd name="T25" fmla="*/ 59 h 65"/>
                    <a:gd name="T26" fmla="*/ 8 w 63"/>
                    <a:gd name="T27" fmla="*/ 55 h 65"/>
                    <a:gd name="T28" fmla="*/ 4 w 63"/>
                    <a:gd name="T29" fmla="*/ 51 h 65"/>
                    <a:gd name="T30" fmla="*/ 2 w 63"/>
                    <a:gd name="T31" fmla="*/ 45 h 65"/>
                    <a:gd name="T32" fmla="*/ 0 w 63"/>
                    <a:gd name="T33" fmla="*/ 39 h 65"/>
                    <a:gd name="T34" fmla="*/ 0 w 63"/>
                    <a:gd name="T35" fmla="*/ 31 h 65"/>
                    <a:gd name="T36" fmla="*/ 0 w 63"/>
                    <a:gd name="T37" fmla="*/ 25 h 65"/>
                    <a:gd name="T38" fmla="*/ 2 w 63"/>
                    <a:gd name="T39" fmla="*/ 19 h 65"/>
                    <a:gd name="T40" fmla="*/ 4 w 63"/>
                    <a:gd name="T41" fmla="*/ 13 h 65"/>
                    <a:gd name="T42" fmla="*/ 8 w 63"/>
                    <a:gd name="T43" fmla="*/ 10 h 65"/>
                    <a:gd name="T44" fmla="*/ 14 w 63"/>
                    <a:gd name="T45" fmla="*/ 6 h 65"/>
                    <a:gd name="T46" fmla="*/ 20 w 63"/>
                    <a:gd name="T47" fmla="*/ 2 h 65"/>
                    <a:gd name="T48" fmla="*/ 26 w 63"/>
                    <a:gd name="T49" fmla="*/ 2 h 65"/>
                    <a:gd name="T50" fmla="*/ 32 w 63"/>
                    <a:gd name="T51" fmla="*/ 0 h 65"/>
                    <a:gd name="T52" fmla="*/ 38 w 63"/>
                    <a:gd name="T53" fmla="*/ 2 h 65"/>
                    <a:gd name="T54" fmla="*/ 44 w 63"/>
                    <a:gd name="T55" fmla="*/ 2 h 65"/>
                    <a:gd name="T56" fmla="*/ 49 w 63"/>
                    <a:gd name="T57" fmla="*/ 6 h 65"/>
                    <a:gd name="T58" fmla="*/ 55 w 63"/>
                    <a:gd name="T59" fmla="*/ 10 h 65"/>
                    <a:gd name="T60" fmla="*/ 57 w 63"/>
                    <a:gd name="T61" fmla="*/ 13 h 65"/>
                    <a:gd name="T62" fmla="*/ 61 w 63"/>
                    <a:gd name="T63" fmla="*/ 19 h 65"/>
                    <a:gd name="T64" fmla="*/ 63 w 63"/>
                    <a:gd name="T65" fmla="*/ 25 h 65"/>
                    <a:gd name="T66" fmla="*/ 63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1"/>
                      </a:moveTo>
                      <a:lnTo>
                        <a:pt x="63" y="31"/>
                      </a:lnTo>
                      <a:lnTo>
                        <a:pt x="63" y="39"/>
                      </a:lnTo>
                      <a:lnTo>
                        <a:pt x="61" y="45"/>
                      </a:lnTo>
                      <a:lnTo>
                        <a:pt x="57" y="51"/>
                      </a:lnTo>
                      <a:lnTo>
                        <a:pt x="55" y="55"/>
                      </a:lnTo>
                      <a:lnTo>
                        <a:pt x="49" y="59"/>
                      </a:lnTo>
                      <a:lnTo>
                        <a:pt x="44" y="63"/>
                      </a:lnTo>
                      <a:lnTo>
                        <a:pt x="38" y="65"/>
                      </a:lnTo>
                      <a:lnTo>
                        <a:pt x="32" y="65"/>
                      </a:lnTo>
                      <a:lnTo>
                        <a:pt x="26" y="65"/>
                      </a:lnTo>
                      <a:lnTo>
                        <a:pt x="20" y="63"/>
                      </a:lnTo>
                      <a:lnTo>
                        <a:pt x="14" y="59"/>
                      </a:lnTo>
                      <a:lnTo>
                        <a:pt x="8" y="55"/>
                      </a:lnTo>
                      <a:lnTo>
                        <a:pt x="4" y="51"/>
                      </a:lnTo>
                      <a:lnTo>
                        <a:pt x="2" y="45"/>
                      </a:lnTo>
                      <a:lnTo>
                        <a:pt x="0" y="39"/>
                      </a:lnTo>
                      <a:lnTo>
                        <a:pt x="0" y="31"/>
                      </a:lnTo>
                      <a:lnTo>
                        <a:pt x="0" y="25"/>
                      </a:lnTo>
                      <a:lnTo>
                        <a:pt x="2" y="19"/>
                      </a:lnTo>
                      <a:lnTo>
                        <a:pt x="4" y="13"/>
                      </a:lnTo>
                      <a:lnTo>
                        <a:pt x="8" y="10"/>
                      </a:lnTo>
                      <a:lnTo>
                        <a:pt x="14" y="6"/>
                      </a:lnTo>
                      <a:lnTo>
                        <a:pt x="20" y="2"/>
                      </a:lnTo>
                      <a:lnTo>
                        <a:pt x="26" y="2"/>
                      </a:lnTo>
                      <a:lnTo>
                        <a:pt x="32" y="0"/>
                      </a:lnTo>
                      <a:lnTo>
                        <a:pt x="38" y="2"/>
                      </a:lnTo>
                      <a:lnTo>
                        <a:pt x="44" y="2"/>
                      </a:lnTo>
                      <a:lnTo>
                        <a:pt x="49" y="6"/>
                      </a:lnTo>
                      <a:lnTo>
                        <a:pt x="55" y="10"/>
                      </a:lnTo>
                      <a:lnTo>
                        <a:pt x="57" y="13"/>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7" name="Freeform 360"/>
                <p:cNvSpPr>
                  <a:spLocks/>
                </p:cNvSpPr>
                <p:nvPr/>
              </p:nvSpPr>
              <p:spPr bwMode="auto">
                <a:xfrm>
                  <a:off x="4565" y="878"/>
                  <a:ext cx="65" cy="65"/>
                </a:xfrm>
                <a:custGeom>
                  <a:avLst/>
                  <a:gdLst>
                    <a:gd name="T0" fmla="*/ 32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0 w 65"/>
                    <a:gd name="T15" fmla="*/ 39 h 65"/>
                    <a:gd name="T16" fmla="*/ 0 w 65"/>
                    <a:gd name="T17" fmla="*/ 33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4 h 65"/>
                    <a:gd name="T30" fmla="*/ 26 w 65"/>
                    <a:gd name="T31" fmla="*/ 2 h 65"/>
                    <a:gd name="T32" fmla="*/ 32 w 65"/>
                    <a:gd name="T33" fmla="*/ 0 h 65"/>
                    <a:gd name="T34" fmla="*/ 40 w 65"/>
                    <a:gd name="T35" fmla="*/ 2 h 65"/>
                    <a:gd name="T36" fmla="*/ 46 w 65"/>
                    <a:gd name="T37" fmla="*/ 4 h 65"/>
                    <a:gd name="T38" fmla="*/ 52 w 65"/>
                    <a:gd name="T39" fmla="*/ 6 h 65"/>
                    <a:gd name="T40" fmla="*/ 56 w 65"/>
                    <a:gd name="T41" fmla="*/ 10 h 65"/>
                    <a:gd name="T42" fmla="*/ 59 w 65"/>
                    <a:gd name="T43" fmla="*/ 14 h 65"/>
                    <a:gd name="T44" fmla="*/ 63 w 65"/>
                    <a:gd name="T45" fmla="*/ 20 h 65"/>
                    <a:gd name="T46" fmla="*/ 63 w 65"/>
                    <a:gd name="T47" fmla="*/ 26 h 65"/>
                    <a:gd name="T48" fmla="*/ 65 w 65"/>
                    <a:gd name="T49" fmla="*/ 33 h 65"/>
                    <a:gd name="T50" fmla="*/ 63 w 65"/>
                    <a:gd name="T51" fmla="*/ 39 h 65"/>
                    <a:gd name="T52" fmla="*/ 63 w 65"/>
                    <a:gd name="T53" fmla="*/ 45 h 65"/>
                    <a:gd name="T54" fmla="*/ 59 w 65"/>
                    <a:gd name="T55" fmla="*/ 51 h 65"/>
                    <a:gd name="T56" fmla="*/ 56 w 65"/>
                    <a:gd name="T57" fmla="*/ 55 h 65"/>
                    <a:gd name="T58" fmla="*/ 52 w 65"/>
                    <a:gd name="T59" fmla="*/ 59 h 65"/>
                    <a:gd name="T60" fmla="*/ 46 w 65"/>
                    <a:gd name="T61" fmla="*/ 63 h 65"/>
                    <a:gd name="T62" fmla="*/ 40 w 65"/>
                    <a:gd name="T63" fmla="*/ 65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5"/>
                      </a:lnTo>
                      <a:lnTo>
                        <a:pt x="20" y="63"/>
                      </a:lnTo>
                      <a:lnTo>
                        <a:pt x="14" y="59"/>
                      </a:lnTo>
                      <a:lnTo>
                        <a:pt x="10" y="55"/>
                      </a:lnTo>
                      <a:lnTo>
                        <a:pt x="6" y="51"/>
                      </a:lnTo>
                      <a:lnTo>
                        <a:pt x="2" y="45"/>
                      </a:lnTo>
                      <a:lnTo>
                        <a:pt x="0" y="39"/>
                      </a:lnTo>
                      <a:lnTo>
                        <a:pt x="0" y="33"/>
                      </a:lnTo>
                      <a:lnTo>
                        <a:pt x="0" y="26"/>
                      </a:lnTo>
                      <a:lnTo>
                        <a:pt x="2" y="20"/>
                      </a:lnTo>
                      <a:lnTo>
                        <a:pt x="6" y="14"/>
                      </a:lnTo>
                      <a:lnTo>
                        <a:pt x="10" y="10"/>
                      </a:lnTo>
                      <a:lnTo>
                        <a:pt x="14" y="6"/>
                      </a:lnTo>
                      <a:lnTo>
                        <a:pt x="20" y="4"/>
                      </a:lnTo>
                      <a:lnTo>
                        <a:pt x="26" y="2"/>
                      </a:lnTo>
                      <a:lnTo>
                        <a:pt x="32" y="0"/>
                      </a:lnTo>
                      <a:lnTo>
                        <a:pt x="40" y="2"/>
                      </a:lnTo>
                      <a:lnTo>
                        <a:pt x="46" y="4"/>
                      </a:lnTo>
                      <a:lnTo>
                        <a:pt x="52" y="6"/>
                      </a:lnTo>
                      <a:lnTo>
                        <a:pt x="56" y="10"/>
                      </a:lnTo>
                      <a:lnTo>
                        <a:pt x="59" y="14"/>
                      </a:lnTo>
                      <a:lnTo>
                        <a:pt x="63" y="20"/>
                      </a:lnTo>
                      <a:lnTo>
                        <a:pt x="63" y="26"/>
                      </a:lnTo>
                      <a:lnTo>
                        <a:pt x="65" y="33"/>
                      </a:lnTo>
                      <a:lnTo>
                        <a:pt x="63" y="39"/>
                      </a:lnTo>
                      <a:lnTo>
                        <a:pt x="63" y="45"/>
                      </a:lnTo>
                      <a:lnTo>
                        <a:pt x="59" y="51"/>
                      </a:lnTo>
                      <a:lnTo>
                        <a:pt x="56" y="55"/>
                      </a:lnTo>
                      <a:lnTo>
                        <a:pt x="52" y="59"/>
                      </a:lnTo>
                      <a:lnTo>
                        <a:pt x="46" y="63"/>
                      </a:lnTo>
                      <a:lnTo>
                        <a:pt x="40"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18" name="Freeform 361"/>
                <p:cNvSpPr>
                  <a:spLocks/>
                </p:cNvSpPr>
                <p:nvPr/>
              </p:nvSpPr>
              <p:spPr bwMode="auto">
                <a:xfrm>
                  <a:off x="4565" y="878"/>
                  <a:ext cx="65" cy="65"/>
                </a:xfrm>
                <a:custGeom>
                  <a:avLst/>
                  <a:gdLst>
                    <a:gd name="T0" fmla="*/ 32 w 65"/>
                    <a:gd name="T1" fmla="*/ 65 h 65"/>
                    <a:gd name="T2" fmla="*/ 32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0 w 65"/>
                    <a:gd name="T17" fmla="*/ 39 h 65"/>
                    <a:gd name="T18" fmla="*/ 0 w 65"/>
                    <a:gd name="T19" fmla="*/ 33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4 h 65"/>
                    <a:gd name="T32" fmla="*/ 26 w 65"/>
                    <a:gd name="T33" fmla="*/ 2 h 65"/>
                    <a:gd name="T34" fmla="*/ 32 w 65"/>
                    <a:gd name="T35" fmla="*/ 0 h 65"/>
                    <a:gd name="T36" fmla="*/ 40 w 65"/>
                    <a:gd name="T37" fmla="*/ 2 h 65"/>
                    <a:gd name="T38" fmla="*/ 46 w 65"/>
                    <a:gd name="T39" fmla="*/ 4 h 65"/>
                    <a:gd name="T40" fmla="*/ 52 w 65"/>
                    <a:gd name="T41" fmla="*/ 6 h 65"/>
                    <a:gd name="T42" fmla="*/ 56 w 65"/>
                    <a:gd name="T43" fmla="*/ 10 h 65"/>
                    <a:gd name="T44" fmla="*/ 59 w 65"/>
                    <a:gd name="T45" fmla="*/ 14 h 65"/>
                    <a:gd name="T46" fmla="*/ 63 w 65"/>
                    <a:gd name="T47" fmla="*/ 20 h 65"/>
                    <a:gd name="T48" fmla="*/ 63 w 65"/>
                    <a:gd name="T49" fmla="*/ 26 h 65"/>
                    <a:gd name="T50" fmla="*/ 65 w 65"/>
                    <a:gd name="T51" fmla="*/ 33 h 65"/>
                    <a:gd name="T52" fmla="*/ 63 w 65"/>
                    <a:gd name="T53" fmla="*/ 39 h 65"/>
                    <a:gd name="T54" fmla="*/ 63 w 65"/>
                    <a:gd name="T55" fmla="*/ 45 h 65"/>
                    <a:gd name="T56" fmla="*/ 59 w 65"/>
                    <a:gd name="T57" fmla="*/ 51 h 65"/>
                    <a:gd name="T58" fmla="*/ 56 w 65"/>
                    <a:gd name="T59" fmla="*/ 55 h 65"/>
                    <a:gd name="T60" fmla="*/ 52 w 65"/>
                    <a:gd name="T61" fmla="*/ 59 h 65"/>
                    <a:gd name="T62" fmla="*/ 46 w 65"/>
                    <a:gd name="T63" fmla="*/ 63 h 65"/>
                    <a:gd name="T64" fmla="*/ 40 w 65"/>
                    <a:gd name="T65" fmla="*/ 65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5"/>
                      </a:lnTo>
                      <a:lnTo>
                        <a:pt x="20" y="63"/>
                      </a:lnTo>
                      <a:lnTo>
                        <a:pt x="14" y="59"/>
                      </a:lnTo>
                      <a:lnTo>
                        <a:pt x="10" y="55"/>
                      </a:lnTo>
                      <a:lnTo>
                        <a:pt x="6" y="51"/>
                      </a:lnTo>
                      <a:lnTo>
                        <a:pt x="2" y="45"/>
                      </a:lnTo>
                      <a:lnTo>
                        <a:pt x="0" y="39"/>
                      </a:lnTo>
                      <a:lnTo>
                        <a:pt x="0" y="33"/>
                      </a:lnTo>
                      <a:lnTo>
                        <a:pt x="0" y="26"/>
                      </a:lnTo>
                      <a:lnTo>
                        <a:pt x="2" y="20"/>
                      </a:lnTo>
                      <a:lnTo>
                        <a:pt x="6" y="14"/>
                      </a:lnTo>
                      <a:lnTo>
                        <a:pt x="10" y="10"/>
                      </a:lnTo>
                      <a:lnTo>
                        <a:pt x="14" y="6"/>
                      </a:lnTo>
                      <a:lnTo>
                        <a:pt x="20" y="4"/>
                      </a:lnTo>
                      <a:lnTo>
                        <a:pt x="26" y="2"/>
                      </a:lnTo>
                      <a:lnTo>
                        <a:pt x="32" y="0"/>
                      </a:lnTo>
                      <a:lnTo>
                        <a:pt x="40" y="2"/>
                      </a:lnTo>
                      <a:lnTo>
                        <a:pt x="46" y="4"/>
                      </a:lnTo>
                      <a:lnTo>
                        <a:pt x="52" y="6"/>
                      </a:lnTo>
                      <a:lnTo>
                        <a:pt x="56" y="10"/>
                      </a:lnTo>
                      <a:lnTo>
                        <a:pt x="59" y="14"/>
                      </a:lnTo>
                      <a:lnTo>
                        <a:pt x="63" y="20"/>
                      </a:lnTo>
                      <a:lnTo>
                        <a:pt x="63" y="26"/>
                      </a:lnTo>
                      <a:lnTo>
                        <a:pt x="65" y="33"/>
                      </a:lnTo>
                      <a:lnTo>
                        <a:pt x="63" y="39"/>
                      </a:lnTo>
                      <a:lnTo>
                        <a:pt x="63" y="45"/>
                      </a:lnTo>
                      <a:lnTo>
                        <a:pt x="59" y="51"/>
                      </a:lnTo>
                      <a:lnTo>
                        <a:pt x="56" y="55"/>
                      </a:lnTo>
                      <a:lnTo>
                        <a:pt x="52" y="59"/>
                      </a:lnTo>
                      <a:lnTo>
                        <a:pt x="46" y="63"/>
                      </a:lnTo>
                      <a:lnTo>
                        <a:pt x="40"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19" name="Freeform 362"/>
                <p:cNvSpPr>
                  <a:spLocks/>
                </p:cNvSpPr>
                <p:nvPr/>
              </p:nvSpPr>
              <p:spPr bwMode="auto">
                <a:xfrm>
                  <a:off x="4603" y="965"/>
                  <a:ext cx="63" cy="65"/>
                </a:xfrm>
                <a:custGeom>
                  <a:avLst/>
                  <a:gdLst>
                    <a:gd name="T0" fmla="*/ 0 w 63"/>
                    <a:gd name="T1" fmla="*/ 33 h 65"/>
                    <a:gd name="T2" fmla="*/ 0 w 63"/>
                    <a:gd name="T3" fmla="*/ 25 h 65"/>
                    <a:gd name="T4" fmla="*/ 2 w 63"/>
                    <a:gd name="T5" fmla="*/ 19 h 65"/>
                    <a:gd name="T6" fmla="*/ 4 w 63"/>
                    <a:gd name="T7" fmla="*/ 13 h 65"/>
                    <a:gd name="T8" fmla="*/ 8 w 63"/>
                    <a:gd name="T9" fmla="*/ 9 h 65"/>
                    <a:gd name="T10" fmla="*/ 14 w 63"/>
                    <a:gd name="T11" fmla="*/ 6 h 65"/>
                    <a:gd name="T12" fmla="*/ 19 w 63"/>
                    <a:gd name="T13" fmla="*/ 2 h 65"/>
                    <a:gd name="T14" fmla="*/ 23 w 63"/>
                    <a:gd name="T15" fmla="*/ 2 h 65"/>
                    <a:gd name="T16" fmla="*/ 31 w 63"/>
                    <a:gd name="T17" fmla="*/ 0 h 65"/>
                    <a:gd name="T18" fmla="*/ 37 w 63"/>
                    <a:gd name="T19" fmla="*/ 2 h 65"/>
                    <a:gd name="T20" fmla="*/ 43 w 63"/>
                    <a:gd name="T21" fmla="*/ 2 h 65"/>
                    <a:gd name="T22" fmla="*/ 49 w 63"/>
                    <a:gd name="T23" fmla="*/ 6 h 65"/>
                    <a:gd name="T24" fmla="*/ 53 w 63"/>
                    <a:gd name="T25" fmla="*/ 9 h 65"/>
                    <a:gd name="T26" fmla="*/ 57 w 63"/>
                    <a:gd name="T27" fmla="*/ 13 h 65"/>
                    <a:gd name="T28" fmla="*/ 61 w 63"/>
                    <a:gd name="T29" fmla="*/ 19 h 65"/>
                    <a:gd name="T30" fmla="*/ 63 w 63"/>
                    <a:gd name="T31" fmla="*/ 25 h 65"/>
                    <a:gd name="T32" fmla="*/ 63 w 63"/>
                    <a:gd name="T33" fmla="*/ 33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7 w 63"/>
                    <a:gd name="T47" fmla="*/ 65 h 65"/>
                    <a:gd name="T48" fmla="*/ 31 w 63"/>
                    <a:gd name="T49" fmla="*/ 65 h 65"/>
                    <a:gd name="T50" fmla="*/ 23 w 63"/>
                    <a:gd name="T51" fmla="*/ 65 h 65"/>
                    <a:gd name="T52" fmla="*/ 19 w 63"/>
                    <a:gd name="T53" fmla="*/ 63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5"/>
                      </a:lnTo>
                      <a:lnTo>
                        <a:pt x="2" y="19"/>
                      </a:lnTo>
                      <a:lnTo>
                        <a:pt x="4" y="13"/>
                      </a:lnTo>
                      <a:lnTo>
                        <a:pt x="8" y="9"/>
                      </a:lnTo>
                      <a:lnTo>
                        <a:pt x="14" y="6"/>
                      </a:lnTo>
                      <a:lnTo>
                        <a:pt x="19" y="2"/>
                      </a:lnTo>
                      <a:lnTo>
                        <a:pt x="23" y="2"/>
                      </a:lnTo>
                      <a:lnTo>
                        <a:pt x="31" y="0"/>
                      </a:lnTo>
                      <a:lnTo>
                        <a:pt x="37" y="2"/>
                      </a:lnTo>
                      <a:lnTo>
                        <a:pt x="43" y="2"/>
                      </a:lnTo>
                      <a:lnTo>
                        <a:pt x="49" y="6"/>
                      </a:lnTo>
                      <a:lnTo>
                        <a:pt x="53" y="9"/>
                      </a:lnTo>
                      <a:lnTo>
                        <a:pt x="57" y="13"/>
                      </a:lnTo>
                      <a:lnTo>
                        <a:pt x="61" y="19"/>
                      </a:lnTo>
                      <a:lnTo>
                        <a:pt x="63" y="25"/>
                      </a:lnTo>
                      <a:lnTo>
                        <a:pt x="63" y="33"/>
                      </a:lnTo>
                      <a:lnTo>
                        <a:pt x="63" y="39"/>
                      </a:lnTo>
                      <a:lnTo>
                        <a:pt x="61" y="45"/>
                      </a:lnTo>
                      <a:lnTo>
                        <a:pt x="57" y="51"/>
                      </a:lnTo>
                      <a:lnTo>
                        <a:pt x="53" y="55"/>
                      </a:lnTo>
                      <a:lnTo>
                        <a:pt x="49" y="59"/>
                      </a:lnTo>
                      <a:lnTo>
                        <a:pt x="43" y="63"/>
                      </a:lnTo>
                      <a:lnTo>
                        <a:pt x="37" y="65"/>
                      </a:lnTo>
                      <a:lnTo>
                        <a:pt x="31" y="65"/>
                      </a:lnTo>
                      <a:lnTo>
                        <a:pt x="23" y="65"/>
                      </a:lnTo>
                      <a:lnTo>
                        <a:pt x="19" y="63"/>
                      </a:lnTo>
                      <a:lnTo>
                        <a:pt x="14" y="59"/>
                      </a:lnTo>
                      <a:lnTo>
                        <a:pt x="8" y="55"/>
                      </a:lnTo>
                      <a:lnTo>
                        <a:pt x="4"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0" name="Freeform 363"/>
                <p:cNvSpPr>
                  <a:spLocks/>
                </p:cNvSpPr>
                <p:nvPr/>
              </p:nvSpPr>
              <p:spPr bwMode="auto">
                <a:xfrm>
                  <a:off x="4603" y="965"/>
                  <a:ext cx="63" cy="65"/>
                </a:xfrm>
                <a:custGeom>
                  <a:avLst/>
                  <a:gdLst>
                    <a:gd name="T0" fmla="*/ 0 w 63"/>
                    <a:gd name="T1" fmla="*/ 33 h 65"/>
                    <a:gd name="T2" fmla="*/ 0 w 63"/>
                    <a:gd name="T3" fmla="*/ 33 h 65"/>
                    <a:gd name="T4" fmla="*/ 0 w 63"/>
                    <a:gd name="T5" fmla="*/ 25 h 65"/>
                    <a:gd name="T6" fmla="*/ 2 w 63"/>
                    <a:gd name="T7" fmla="*/ 19 h 65"/>
                    <a:gd name="T8" fmla="*/ 4 w 63"/>
                    <a:gd name="T9" fmla="*/ 13 h 65"/>
                    <a:gd name="T10" fmla="*/ 8 w 63"/>
                    <a:gd name="T11" fmla="*/ 9 h 65"/>
                    <a:gd name="T12" fmla="*/ 14 w 63"/>
                    <a:gd name="T13" fmla="*/ 6 h 65"/>
                    <a:gd name="T14" fmla="*/ 19 w 63"/>
                    <a:gd name="T15" fmla="*/ 2 h 65"/>
                    <a:gd name="T16" fmla="*/ 23 w 63"/>
                    <a:gd name="T17" fmla="*/ 2 h 65"/>
                    <a:gd name="T18" fmla="*/ 31 w 63"/>
                    <a:gd name="T19" fmla="*/ 0 h 65"/>
                    <a:gd name="T20" fmla="*/ 37 w 63"/>
                    <a:gd name="T21" fmla="*/ 2 h 65"/>
                    <a:gd name="T22" fmla="*/ 43 w 63"/>
                    <a:gd name="T23" fmla="*/ 2 h 65"/>
                    <a:gd name="T24" fmla="*/ 49 w 63"/>
                    <a:gd name="T25" fmla="*/ 6 h 65"/>
                    <a:gd name="T26" fmla="*/ 53 w 63"/>
                    <a:gd name="T27" fmla="*/ 9 h 65"/>
                    <a:gd name="T28" fmla="*/ 57 w 63"/>
                    <a:gd name="T29" fmla="*/ 13 h 65"/>
                    <a:gd name="T30" fmla="*/ 61 w 63"/>
                    <a:gd name="T31" fmla="*/ 19 h 65"/>
                    <a:gd name="T32" fmla="*/ 63 w 63"/>
                    <a:gd name="T33" fmla="*/ 25 h 65"/>
                    <a:gd name="T34" fmla="*/ 63 w 63"/>
                    <a:gd name="T35" fmla="*/ 33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7 w 63"/>
                    <a:gd name="T49" fmla="*/ 65 h 65"/>
                    <a:gd name="T50" fmla="*/ 31 w 63"/>
                    <a:gd name="T51" fmla="*/ 65 h 65"/>
                    <a:gd name="T52" fmla="*/ 23 w 63"/>
                    <a:gd name="T53" fmla="*/ 65 h 65"/>
                    <a:gd name="T54" fmla="*/ 19 w 63"/>
                    <a:gd name="T55" fmla="*/ 63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5"/>
                      </a:lnTo>
                      <a:lnTo>
                        <a:pt x="2" y="19"/>
                      </a:lnTo>
                      <a:lnTo>
                        <a:pt x="4" y="13"/>
                      </a:lnTo>
                      <a:lnTo>
                        <a:pt x="8" y="9"/>
                      </a:lnTo>
                      <a:lnTo>
                        <a:pt x="14" y="6"/>
                      </a:lnTo>
                      <a:lnTo>
                        <a:pt x="19" y="2"/>
                      </a:lnTo>
                      <a:lnTo>
                        <a:pt x="23" y="2"/>
                      </a:lnTo>
                      <a:lnTo>
                        <a:pt x="31" y="0"/>
                      </a:lnTo>
                      <a:lnTo>
                        <a:pt x="37" y="2"/>
                      </a:lnTo>
                      <a:lnTo>
                        <a:pt x="43" y="2"/>
                      </a:lnTo>
                      <a:lnTo>
                        <a:pt x="49" y="6"/>
                      </a:lnTo>
                      <a:lnTo>
                        <a:pt x="53" y="9"/>
                      </a:lnTo>
                      <a:lnTo>
                        <a:pt x="57" y="13"/>
                      </a:lnTo>
                      <a:lnTo>
                        <a:pt x="61" y="19"/>
                      </a:lnTo>
                      <a:lnTo>
                        <a:pt x="63" y="25"/>
                      </a:lnTo>
                      <a:lnTo>
                        <a:pt x="63" y="33"/>
                      </a:lnTo>
                      <a:lnTo>
                        <a:pt x="63" y="39"/>
                      </a:lnTo>
                      <a:lnTo>
                        <a:pt x="61" y="45"/>
                      </a:lnTo>
                      <a:lnTo>
                        <a:pt x="57" y="51"/>
                      </a:lnTo>
                      <a:lnTo>
                        <a:pt x="53" y="55"/>
                      </a:lnTo>
                      <a:lnTo>
                        <a:pt x="49" y="59"/>
                      </a:lnTo>
                      <a:lnTo>
                        <a:pt x="43" y="63"/>
                      </a:lnTo>
                      <a:lnTo>
                        <a:pt x="37" y="65"/>
                      </a:lnTo>
                      <a:lnTo>
                        <a:pt x="31" y="65"/>
                      </a:lnTo>
                      <a:lnTo>
                        <a:pt x="23" y="65"/>
                      </a:lnTo>
                      <a:lnTo>
                        <a:pt x="19" y="63"/>
                      </a:lnTo>
                      <a:lnTo>
                        <a:pt x="14" y="59"/>
                      </a:lnTo>
                      <a:lnTo>
                        <a:pt x="8" y="55"/>
                      </a:lnTo>
                      <a:lnTo>
                        <a:pt x="4"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1" name="Freeform 364"/>
                <p:cNvSpPr>
                  <a:spLocks/>
                </p:cNvSpPr>
                <p:nvPr/>
              </p:nvSpPr>
              <p:spPr bwMode="auto">
                <a:xfrm>
                  <a:off x="4741" y="817"/>
                  <a:ext cx="65" cy="65"/>
                </a:xfrm>
                <a:custGeom>
                  <a:avLst/>
                  <a:gdLst>
                    <a:gd name="T0" fmla="*/ 65 w 65"/>
                    <a:gd name="T1" fmla="*/ 31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1 h 65"/>
                    <a:gd name="T14" fmla="*/ 39 w 65"/>
                    <a:gd name="T15" fmla="*/ 63 h 65"/>
                    <a:gd name="T16" fmla="*/ 31 w 65"/>
                    <a:gd name="T17" fmla="*/ 65 h 65"/>
                    <a:gd name="T18" fmla="*/ 25 w 65"/>
                    <a:gd name="T19" fmla="*/ 63 h 65"/>
                    <a:gd name="T20" fmla="*/ 19 w 65"/>
                    <a:gd name="T21" fmla="*/ 61 h 65"/>
                    <a:gd name="T22" fmla="*/ 13 w 65"/>
                    <a:gd name="T23" fmla="*/ 59 h 65"/>
                    <a:gd name="T24" fmla="*/ 9 w 65"/>
                    <a:gd name="T25" fmla="*/ 55 h 65"/>
                    <a:gd name="T26" fmla="*/ 6 w 65"/>
                    <a:gd name="T27" fmla="*/ 51 h 65"/>
                    <a:gd name="T28" fmla="*/ 2 w 65"/>
                    <a:gd name="T29" fmla="*/ 45 h 65"/>
                    <a:gd name="T30" fmla="*/ 0 w 65"/>
                    <a:gd name="T31" fmla="*/ 39 h 65"/>
                    <a:gd name="T32" fmla="*/ 0 w 65"/>
                    <a:gd name="T33" fmla="*/ 31 h 65"/>
                    <a:gd name="T34" fmla="*/ 0 w 65"/>
                    <a:gd name="T35" fmla="*/ 26 h 65"/>
                    <a:gd name="T36" fmla="*/ 2 w 65"/>
                    <a:gd name="T37" fmla="*/ 20 h 65"/>
                    <a:gd name="T38" fmla="*/ 6 w 65"/>
                    <a:gd name="T39" fmla="*/ 14 h 65"/>
                    <a:gd name="T40" fmla="*/ 9 w 65"/>
                    <a:gd name="T41" fmla="*/ 10 h 65"/>
                    <a:gd name="T42" fmla="*/ 13 w 65"/>
                    <a:gd name="T43" fmla="*/ 6 h 65"/>
                    <a:gd name="T44" fmla="*/ 19 w 65"/>
                    <a:gd name="T45" fmla="*/ 2 h 65"/>
                    <a:gd name="T46" fmla="*/ 25 w 65"/>
                    <a:gd name="T47" fmla="*/ 0 h 65"/>
                    <a:gd name="T48" fmla="*/ 31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1" y="45"/>
                      </a:lnTo>
                      <a:lnTo>
                        <a:pt x="59" y="51"/>
                      </a:lnTo>
                      <a:lnTo>
                        <a:pt x="55" y="55"/>
                      </a:lnTo>
                      <a:lnTo>
                        <a:pt x="51" y="59"/>
                      </a:lnTo>
                      <a:lnTo>
                        <a:pt x="45" y="61"/>
                      </a:lnTo>
                      <a:lnTo>
                        <a:pt x="39" y="63"/>
                      </a:lnTo>
                      <a:lnTo>
                        <a:pt x="31" y="65"/>
                      </a:lnTo>
                      <a:lnTo>
                        <a:pt x="25" y="63"/>
                      </a:lnTo>
                      <a:lnTo>
                        <a:pt x="19" y="61"/>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1" y="20"/>
                      </a:lnTo>
                      <a:lnTo>
                        <a:pt x="63" y="26"/>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2" name="Freeform 365"/>
                <p:cNvSpPr>
                  <a:spLocks/>
                </p:cNvSpPr>
                <p:nvPr/>
              </p:nvSpPr>
              <p:spPr bwMode="auto">
                <a:xfrm>
                  <a:off x="4741" y="817"/>
                  <a:ext cx="65" cy="65"/>
                </a:xfrm>
                <a:custGeom>
                  <a:avLst/>
                  <a:gdLst>
                    <a:gd name="T0" fmla="*/ 65 w 65"/>
                    <a:gd name="T1" fmla="*/ 31 h 65"/>
                    <a:gd name="T2" fmla="*/ 65 w 65"/>
                    <a:gd name="T3" fmla="*/ 31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1 h 65"/>
                    <a:gd name="T16" fmla="*/ 39 w 65"/>
                    <a:gd name="T17" fmla="*/ 63 h 65"/>
                    <a:gd name="T18" fmla="*/ 31 w 65"/>
                    <a:gd name="T19" fmla="*/ 65 h 65"/>
                    <a:gd name="T20" fmla="*/ 25 w 65"/>
                    <a:gd name="T21" fmla="*/ 63 h 65"/>
                    <a:gd name="T22" fmla="*/ 19 w 65"/>
                    <a:gd name="T23" fmla="*/ 61 h 65"/>
                    <a:gd name="T24" fmla="*/ 13 w 65"/>
                    <a:gd name="T25" fmla="*/ 59 h 65"/>
                    <a:gd name="T26" fmla="*/ 9 w 65"/>
                    <a:gd name="T27" fmla="*/ 55 h 65"/>
                    <a:gd name="T28" fmla="*/ 6 w 65"/>
                    <a:gd name="T29" fmla="*/ 51 h 65"/>
                    <a:gd name="T30" fmla="*/ 2 w 65"/>
                    <a:gd name="T31" fmla="*/ 45 h 65"/>
                    <a:gd name="T32" fmla="*/ 0 w 65"/>
                    <a:gd name="T33" fmla="*/ 39 h 65"/>
                    <a:gd name="T34" fmla="*/ 0 w 65"/>
                    <a:gd name="T35" fmla="*/ 31 h 65"/>
                    <a:gd name="T36" fmla="*/ 0 w 65"/>
                    <a:gd name="T37" fmla="*/ 26 h 65"/>
                    <a:gd name="T38" fmla="*/ 2 w 65"/>
                    <a:gd name="T39" fmla="*/ 20 h 65"/>
                    <a:gd name="T40" fmla="*/ 6 w 65"/>
                    <a:gd name="T41" fmla="*/ 14 h 65"/>
                    <a:gd name="T42" fmla="*/ 9 w 65"/>
                    <a:gd name="T43" fmla="*/ 10 h 65"/>
                    <a:gd name="T44" fmla="*/ 13 w 65"/>
                    <a:gd name="T45" fmla="*/ 6 h 65"/>
                    <a:gd name="T46" fmla="*/ 19 w 65"/>
                    <a:gd name="T47" fmla="*/ 2 h 65"/>
                    <a:gd name="T48" fmla="*/ 25 w 65"/>
                    <a:gd name="T49" fmla="*/ 0 h 65"/>
                    <a:gd name="T50" fmla="*/ 31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1" y="45"/>
                      </a:lnTo>
                      <a:lnTo>
                        <a:pt x="59" y="51"/>
                      </a:lnTo>
                      <a:lnTo>
                        <a:pt x="55" y="55"/>
                      </a:lnTo>
                      <a:lnTo>
                        <a:pt x="51" y="59"/>
                      </a:lnTo>
                      <a:lnTo>
                        <a:pt x="45" y="61"/>
                      </a:lnTo>
                      <a:lnTo>
                        <a:pt x="39" y="63"/>
                      </a:lnTo>
                      <a:lnTo>
                        <a:pt x="31" y="65"/>
                      </a:lnTo>
                      <a:lnTo>
                        <a:pt x="25" y="63"/>
                      </a:lnTo>
                      <a:lnTo>
                        <a:pt x="19" y="61"/>
                      </a:lnTo>
                      <a:lnTo>
                        <a:pt x="13" y="59"/>
                      </a:lnTo>
                      <a:lnTo>
                        <a:pt x="9" y="55"/>
                      </a:lnTo>
                      <a:lnTo>
                        <a:pt x="6" y="51"/>
                      </a:lnTo>
                      <a:lnTo>
                        <a:pt x="2" y="45"/>
                      </a:lnTo>
                      <a:lnTo>
                        <a:pt x="0" y="39"/>
                      </a:lnTo>
                      <a:lnTo>
                        <a:pt x="0" y="31"/>
                      </a:lnTo>
                      <a:lnTo>
                        <a:pt x="0" y="26"/>
                      </a:lnTo>
                      <a:lnTo>
                        <a:pt x="2" y="20"/>
                      </a:lnTo>
                      <a:lnTo>
                        <a:pt x="6" y="14"/>
                      </a:lnTo>
                      <a:lnTo>
                        <a:pt x="9" y="10"/>
                      </a:lnTo>
                      <a:lnTo>
                        <a:pt x="13" y="6"/>
                      </a:lnTo>
                      <a:lnTo>
                        <a:pt x="19" y="2"/>
                      </a:lnTo>
                      <a:lnTo>
                        <a:pt x="25" y="0"/>
                      </a:lnTo>
                      <a:lnTo>
                        <a:pt x="31" y="0"/>
                      </a:lnTo>
                      <a:lnTo>
                        <a:pt x="39" y="0"/>
                      </a:lnTo>
                      <a:lnTo>
                        <a:pt x="45" y="2"/>
                      </a:lnTo>
                      <a:lnTo>
                        <a:pt x="51" y="6"/>
                      </a:lnTo>
                      <a:lnTo>
                        <a:pt x="55" y="10"/>
                      </a:lnTo>
                      <a:lnTo>
                        <a:pt x="59" y="14"/>
                      </a:lnTo>
                      <a:lnTo>
                        <a:pt x="61" y="20"/>
                      </a:lnTo>
                      <a:lnTo>
                        <a:pt x="63" y="26"/>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3" name="Freeform 366"/>
                <p:cNvSpPr>
                  <a:spLocks/>
                </p:cNvSpPr>
                <p:nvPr/>
              </p:nvSpPr>
              <p:spPr bwMode="auto">
                <a:xfrm>
                  <a:off x="4617" y="908"/>
                  <a:ext cx="63" cy="63"/>
                </a:xfrm>
                <a:custGeom>
                  <a:avLst/>
                  <a:gdLst>
                    <a:gd name="T0" fmla="*/ 0 w 63"/>
                    <a:gd name="T1" fmla="*/ 31 h 63"/>
                    <a:gd name="T2" fmla="*/ 0 w 63"/>
                    <a:gd name="T3" fmla="*/ 25 h 63"/>
                    <a:gd name="T4" fmla="*/ 2 w 63"/>
                    <a:gd name="T5" fmla="*/ 19 h 63"/>
                    <a:gd name="T6" fmla="*/ 5 w 63"/>
                    <a:gd name="T7" fmla="*/ 13 h 63"/>
                    <a:gd name="T8" fmla="*/ 7 w 63"/>
                    <a:gd name="T9" fmla="*/ 7 h 63"/>
                    <a:gd name="T10" fmla="*/ 13 w 63"/>
                    <a:gd name="T11" fmla="*/ 3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3 h 63"/>
                    <a:gd name="T24" fmla="*/ 55 w 63"/>
                    <a:gd name="T25" fmla="*/ 7 h 63"/>
                    <a:gd name="T26" fmla="*/ 57 w 63"/>
                    <a:gd name="T27" fmla="*/ 13 h 63"/>
                    <a:gd name="T28" fmla="*/ 61 w 63"/>
                    <a:gd name="T29" fmla="*/ 19 h 63"/>
                    <a:gd name="T30" fmla="*/ 63 w 63"/>
                    <a:gd name="T31" fmla="*/ 25 h 63"/>
                    <a:gd name="T32" fmla="*/ 63 w 63"/>
                    <a:gd name="T33" fmla="*/ 31 h 63"/>
                    <a:gd name="T34" fmla="*/ 63 w 63"/>
                    <a:gd name="T35" fmla="*/ 37 h 63"/>
                    <a:gd name="T36" fmla="*/ 61 w 63"/>
                    <a:gd name="T37" fmla="*/ 43 h 63"/>
                    <a:gd name="T38" fmla="*/ 57 w 63"/>
                    <a:gd name="T39" fmla="*/ 49 h 63"/>
                    <a:gd name="T40" fmla="*/ 55 w 63"/>
                    <a:gd name="T41" fmla="*/ 53 h 63"/>
                    <a:gd name="T42" fmla="*/ 49 w 63"/>
                    <a:gd name="T43" fmla="*/ 57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7 h 63"/>
                    <a:gd name="T56" fmla="*/ 7 w 63"/>
                    <a:gd name="T57" fmla="*/ 53 h 63"/>
                    <a:gd name="T58" fmla="*/ 5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5"/>
                      </a:lnTo>
                      <a:lnTo>
                        <a:pt x="2" y="19"/>
                      </a:lnTo>
                      <a:lnTo>
                        <a:pt x="5" y="13"/>
                      </a:lnTo>
                      <a:lnTo>
                        <a:pt x="7" y="7"/>
                      </a:lnTo>
                      <a:lnTo>
                        <a:pt x="13" y="3"/>
                      </a:lnTo>
                      <a:lnTo>
                        <a:pt x="19" y="2"/>
                      </a:lnTo>
                      <a:lnTo>
                        <a:pt x="25" y="0"/>
                      </a:lnTo>
                      <a:lnTo>
                        <a:pt x="31" y="0"/>
                      </a:lnTo>
                      <a:lnTo>
                        <a:pt x="37" y="0"/>
                      </a:lnTo>
                      <a:lnTo>
                        <a:pt x="43" y="2"/>
                      </a:lnTo>
                      <a:lnTo>
                        <a:pt x="49" y="3"/>
                      </a:lnTo>
                      <a:lnTo>
                        <a:pt x="55" y="7"/>
                      </a:lnTo>
                      <a:lnTo>
                        <a:pt x="57" y="13"/>
                      </a:lnTo>
                      <a:lnTo>
                        <a:pt x="61" y="19"/>
                      </a:lnTo>
                      <a:lnTo>
                        <a:pt x="63" y="25"/>
                      </a:lnTo>
                      <a:lnTo>
                        <a:pt x="63" y="31"/>
                      </a:lnTo>
                      <a:lnTo>
                        <a:pt x="63" y="37"/>
                      </a:lnTo>
                      <a:lnTo>
                        <a:pt x="61" y="43"/>
                      </a:lnTo>
                      <a:lnTo>
                        <a:pt x="57" y="49"/>
                      </a:lnTo>
                      <a:lnTo>
                        <a:pt x="55" y="53"/>
                      </a:lnTo>
                      <a:lnTo>
                        <a:pt x="49" y="57"/>
                      </a:lnTo>
                      <a:lnTo>
                        <a:pt x="43" y="61"/>
                      </a:lnTo>
                      <a:lnTo>
                        <a:pt x="37" y="63"/>
                      </a:lnTo>
                      <a:lnTo>
                        <a:pt x="31" y="63"/>
                      </a:lnTo>
                      <a:lnTo>
                        <a:pt x="25" y="63"/>
                      </a:lnTo>
                      <a:lnTo>
                        <a:pt x="19" y="61"/>
                      </a:lnTo>
                      <a:lnTo>
                        <a:pt x="13" y="57"/>
                      </a:lnTo>
                      <a:lnTo>
                        <a:pt x="7" y="53"/>
                      </a:lnTo>
                      <a:lnTo>
                        <a:pt x="5"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4" name="Freeform 367"/>
                <p:cNvSpPr>
                  <a:spLocks/>
                </p:cNvSpPr>
                <p:nvPr/>
              </p:nvSpPr>
              <p:spPr bwMode="auto">
                <a:xfrm>
                  <a:off x="4617" y="908"/>
                  <a:ext cx="63" cy="63"/>
                </a:xfrm>
                <a:custGeom>
                  <a:avLst/>
                  <a:gdLst>
                    <a:gd name="T0" fmla="*/ 0 w 63"/>
                    <a:gd name="T1" fmla="*/ 31 h 63"/>
                    <a:gd name="T2" fmla="*/ 0 w 63"/>
                    <a:gd name="T3" fmla="*/ 31 h 63"/>
                    <a:gd name="T4" fmla="*/ 0 w 63"/>
                    <a:gd name="T5" fmla="*/ 25 h 63"/>
                    <a:gd name="T6" fmla="*/ 2 w 63"/>
                    <a:gd name="T7" fmla="*/ 19 h 63"/>
                    <a:gd name="T8" fmla="*/ 5 w 63"/>
                    <a:gd name="T9" fmla="*/ 13 h 63"/>
                    <a:gd name="T10" fmla="*/ 7 w 63"/>
                    <a:gd name="T11" fmla="*/ 7 h 63"/>
                    <a:gd name="T12" fmla="*/ 13 w 63"/>
                    <a:gd name="T13" fmla="*/ 3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3 h 63"/>
                    <a:gd name="T26" fmla="*/ 55 w 63"/>
                    <a:gd name="T27" fmla="*/ 7 h 63"/>
                    <a:gd name="T28" fmla="*/ 57 w 63"/>
                    <a:gd name="T29" fmla="*/ 13 h 63"/>
                    <a:gd name="T30" fmla="*/ 61 w 63"/>
                    <a:gd name="T31" fmla="*/ 19 h 63"/>
                    <a:gd name="T32" fmla="*/ 63 w 63"/>
                    <a:gd name="T33" fmla="*/ 25 h 63"/>
                    <a:gd name="T34" fmla="*/ 63 w 63"/>
                    <a:gd name="T35" fmla="*/ 31 h 63"/>
                    <a:gd name="T36" fmla="*/ 63 w 63"/>
                    <a:gd name="T37" fmla="*/ 37 h 63"/>
                    <a:gd name="T38" fmla="*/ 61 w 63"/>
                    <a:gd name="T39" fmla="*/ 43 h 63"/>
                    <a:gd name="T40" fmla="*/ 57 w 63"/>
                    <a:gd name="T41" fmla="*/ 49 h 63"/>
                    <a:gd name="T42" fmla="*/ 55 w 63"/>
                    <a:gd name="T43" fmla="*/ 53 h 63"/>
                    <a:gd name="T44" fmla="*/ 49 w 63"/>
                    <a:gd name="T45" fmla="*/ 57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7 h 63"/>
                    <a:gd name="T58" fmla="*/ 7 w 63"/>
                    <a:gd name="T59" fmla="*/ 53 h 63"/>
                    <a:gd name="T60" fmla="*/ 5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5"/>
                      </a:lnTo>
                      <a:lnTo>
                        <a:pt x="2" y="19"/>
                      </a:lnTo>
                      <a:lnTo>
                        <a:pt x="5" y="13"/>
                      </a:lnTo>
                      <a:lnTo>
                        <a:pt x="7" y="7"/>
                      </a:lnTo>
                      <a:lnTo>
                        <a:pt x="13" y="3"/>
                      </a:lnTo>
                      <a:lnTo>
                        <a:pt x="19" y="2"/>
                      </a:lnTo>
                      <a:lnTo>
                        <a:pt x="25" y="0"/>
                      </a:lnTo>
                      <a:lnTo>
                        <a:pt x="31" y="0"/>
                      </a:lnTo>
                      <a:lnTo>
                        <a:pt x="37" y="0"/>
                      </a:lnTo>
                      <a:lnTo>
                        <a:pt x="43" y="2"/>
                      </a:lnTo>
                      <a:lnTo>
                        <a:pt x="49" y="3"/>
                      </a:lnTo>
                      <a:lnTo>
                        <a:pt x="55" y="7"/>
                      </a:lnTo>
                      <a:lnTo>
                        <a:pt x="57" y="13"/>
                      </a:lnTo>
                      <a:lnTo>
                        <a:pt x="61" y="19"/>
                      </a:lnTo>
                      <a:lnTo>
                        <a:pt x="63" y="25"/>
                      </a:lnTo>
                      <a:lnTo>
                        <a:pt x="63" y="31"/>
                      </a:lnTo>
                      <a:lnTo>
                        <a:pt x="63" y="37"/>
                      </a:lnTo>
                      <a:lnTo>
                        <a:pt x="61" y="43"/>
                      </a:lnTo>
                      <a:lnTo>
                        <a:pt x="57" y="49"/>
                      </a:lnTo>
                      <a:lnTo>
                        <a:pt x="55" y="53"/>
                      </a:lnTo>
                      <a:lnTo>
                        <a:pt x="49" y="57"/>
                      </a:lnTo>
                      <a:lnTo>
                        <a:pt x="43" y="61"/>
                      </a:lnTo>
                      <a:lnTo>
                        <a:pt x="37" y="63"/>
                      </a:lnTo>
                      <a:lnTo>
                        <a:pt x="31" y="63"/>
                      </a:lnTo>
                      <a:lnTo>
                        <a:pt x="25" y="63"/>
                      </a:lnTo>
                      <a:lnTo>
                        <a:pt x="19" y="61"/>
                      </a:lnTo>
                      <a:lnTo>
                        <a:pt x="13" y="57"/>
                      </a:lnTo>
                      <a:lnTo>
                        <a:pt x="7" y="53"/>
                      </a:lnTo>
                      <a:lnTo>
                        <a:pt x="5"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5" name="Freeform 368"/>
                <p:cNvSpPr>
                  <a:spLocks/>
                </p:cNvSpPr>
                <p:nvPr/>
              </p:nvSpPr>
              <p:spPr bwMode="auto">
                <a:xfrm>
                  <a:off x="4605" y="939"/>
                  <a:ext cx="65" cy="65"/>
                </a:xfrm>
                <a:custGeom>
                  <a:avLst/>
                  <a:gdLst>
                    <a:gd name="T0" fmla="*/ 65 w 65"/>
                    <a:gd name="T1" fmla="*/ 34 h 65"/>
                    <a:gd name="T2" fmla="*/ 63 w 65"/>
                    <a:gd name="T3" fmla="*/ 39 h 65"/>
                    <a:gd name="T4" fmla="*/ 61 w 65"/>
                    <a:gd name="T5" fmla="*/ 45 h 65"/>
                    <a:gd name="T6" fmla="*/ 59 w 65"/>
                    <a:gd name="T7" fmla="*/ 51 h 65"/>
                    <a:gd name="T8" fmla="*/ 55 w 65"/>
                    <a:gd name="T9" fmla="*/ 55 h 65"/>
                    <a:gd name="T10" fmla="*/ 49 w 65"/>
                    <a:gd name="T11" fmla="*/ 59 h 65"/>
                    <a:gd name="T12" fmla="*/ 45 w 65"/>
                    <a:gd name="T13" fmla="*/ 63 h 65"/>
                    <a:gd name="T14" fmla="*/ 39 w 65"/>
                    <a:gd name="T15" fmla="*/ 65 h 65"/>
                    <a:gd name="T16" fmla="*/ 31 w 65"/>
                    <a:gd name="T17" fmla="*/ 65 h 65"/>
                    <a:gd name="T18" fmla="*/ 25 w 65"/>
                    <a:gd name="T19" fmla="*/ 65 h 65"/>
                    <a:gd name="T20" fmla="*/ 19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4 h 65"/>
                    <a:gd name="T34" fmla="*/ 0 w 65"/>
                    <a:gd name="T35" fmla="*/ 26 h 65"/>
                    <a:gd name="T36" fmla="*/ 2 w 65"/>
                    <a:gd name="T37" fmla="*/ 20 h 65"/>
                    <a:gd name="T38" fmla="*/ 6 w 65"/>
                    <a:gd name="T39" fmla="*/ 16 h 65"/>
                    <a:gd name="T40" fmla="*/ 10 w 65"/>
                    <a:gd name="T41" fmla="*/ 10 h 65"/>
                    <a:gd name="T42" fmla="*/ 14 w 65"/>
                    <a:gd name="T43" fmla="*/ 6 h 65"/>
                    <a:gd name="T44" fmla="*/ 19 w 65"/>
                    <a:gd name="T45" fmla="*/ 4 h 65"/>
                    <a:gd name="T46" fmla="*/ 25 w 65"/>
                    <a:gd name="T47" fmla="*/ 2 h 65"/>
                    <a:gd name="T48" fmla="*/ 31 w 65"/>
                    <a:gd name="T49" fmla="*/ 0 h 65"/>
                    <a:gd name="T50" fmla="*/ 39 w 65"/>
                    <a:gd name="T51" fmla="*/ 2 h 65"/>
                    <a:gd name="T52" fmla="*/ 45 w 65"/>
                    <a:gd name="T53" fmla="*/ 4 h 65"/>
                    <a:gd name="T54" fmla="*/ 49 w 65"/>
                    <a:gd name="T55" fmla="*/ 6 h 65"/>
                    <a:gd name="T56" fmla="*/ 55 w 65"/>
                    <a:gd name="T57" fmla="*/ 10 h 65"/>
                    <a:gd name="T58" fmla="*/ 59 w 65"/>
                    <a:gd name="T59" fmla="*/ 16 h 65"/>
                    <a:gd name="T60" fmla="*/ 61 w 65"/>
                    <a:gd name="T61" fmla="*/ 20 h 65"/>
                    <a:gd name="T62" fmla="*/ 63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39"/>
                      </a:lnTo>
                      <a:lnTo>
                        <a:pt x="61" y="45"/>
                      </a:lnTo>
                      <a:lnTo>
                        <a:pt x="59" y="51"/>
                      </a:lnTo>
                      <a:lnTo>
                        <a:pt x="55" y="55"/>
                      </a:lnTo>
                      <a:lnTo>
                        <a:pt x="49" y="59"/>
                      </a:lnTo>
                      <a:lnTo>
                        <a:pt x="45" y="63"/>
                      </a:lnTo>
                      <a:lnTo>
                        <a:pt x="39"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9" y="2"/>
                      </a:lnTo>
                      <a:lnTo>
                        <a:pt x="45" y="4"/>
                      </a:lnTo>
                      <a:lnTo>
                        <a:pt x="49" y="6"/>
                      </a:lnTo>
                      <a:lnTo>
                        <a:pt x="55" y="10"/>
                      </a:lnTo>
                      <a:lnTo>
                        <a:pt x="59" y="16"/>
                      </a:lnTo>
                      <a:lnTo>
                        <a:pt x="61" y="20"/>
                      </a:lnTo>
                      <a:lnTo>
                        <a:pt x="63" y="26"/>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6" name="Freeform 369"/>
                <p:cNvSpPr>
                  <a:spLocks/>
                </p:cNvSpPr>
                <p:nvPr/>
              </p:nvSpPr>
              <p:spPr bwMode="auto">
                <a:xfrm>
                  <a:off x="4605" y="939"/>
                  <a:ext cx="65" cy="65"/>
                </a:xfrm>
                <a:custGeom>
                  <a:avLst/>
                  <a:gdLst>
                    <a:gd name="T0" fmla="*/ 65 w 65"/>
                    <a:gd name="T1" fmla="*/ 34 h 65"/>
                    <a:gd name="T2" fmla="*/ 65 w 65"/>
                    <a:gd name="T3" fmla="*/ 34 h 65"/>
                    <a:gd name="T4" fmla="*/ 63 w 65"/>
                    <a:gd name="T5" fmla="*/ 39 h 65"/>
                    <a:gd name="T6" fmla="*/ 61 w 65"/>
                    <a:gd name="T7" fmla="*/ 45 h 65"/>
                    <a:gd name="T8" fmla="*/ 59 w 65"/>
                    <a:gd name="T9" fmla="*/ 51 h 65"/>
                    <a:gd name="T10" fmla="*/ 55 w 65"/>
                    <a:gd name="T11" fmla="*/ 55 h 65"/>
                    <a:gd name="T12" fmla="*/ 49 w 65"/>
                    <a:gd name="T13" fmla="*/ 59 h 65"/>
                    <a:gd name="T14" fmla="*/ 45 w 65"/>
                    <a:gd name="T15" fmla="*/ 63 h 65"/>
                    <a:gd name="T16" fmla="*/ 39 w 65"/>
                    <a:gd name="T17" fmla="*/ 65 h 65"/>
                    <a:gd name="T18" fmla="*/ 31 w 65"/>
                    <a:gd name="T19" fmla="*/ 65 h 65"/>
                    <a:gd name="T20" fmla="*/ 25 w 65"/>
                    <a:gd name="T21" fmla="*/ 65 h 65"/>
                    <a:gd name="T22" fmla="*/ 19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4 h 65"/>
                    <a:gd name="T36" fmla="*/ 0 w 65"/>
                    <a:gd name="T37" fmla="*/ 26 h 65"/>
                    <a:gd name="T38" fmla="*/ 2 w 65"/>
                    <a:gd name="T39" fmla="*/ 20 h 65"/>
                    <a:gd name="T40" fmla="*/ 6 w 65"/>
                    <a:gd name="T41" fmla="*/ 16 h 65"/>
                    <a:gd name="T42" fmla="*/ 10 w 65"/>
                    <a:gd name="T43" fmla="*/ 10 h 65"/>
                    <a:gd name="T44" fmla="*/ 14 w 65"/>
                    <a:gd name="T45" fmla="*/ 6 h 65"/>
                    <a:gd name="T46" fmla="*/ 19 w 65"/>
                    <a:gd name="T47" fmla="*/ 4 h 65"/>
                    <a:gd name="T48" fmla="*/ 25 w 65"/>
                    <a:gd name="T49" fmla="*/ 2 h 65"/>
                    <a:gd name="T50" fmla="*/ 31 w 65"/>
                    <a:gd name="T51" fmla="*/ 0 h 65"/>
                    <a:gd name="T52" fmla="*/ 39 w 65"/>
                    <a:gd name="T53" fmla="*/ 2 h 65"/>
                    <a:gd name="T54" fmla="*/ 45 w 65"/>
                    <a:gd name="T55" fmla="*/ 4 h 65"/>
                    <a:gd name="T56" fmla="*/ 49 w 65"/>
                    <a:gd name="T57" fmla="*/ 6 h 65"/>
                    <a:gd name="T58" fmla="*/ 55 w 65"/>
                    <a:gd name="T59" fmla="*/ 10 h 65"/>
                    <a:gd name="T60" fmla="*/ 59 w 65"/>
                    <a:gd name="T61" fmla="*/ 16 h 65"/>
                    <a:gd name="T62" fmla="*/ 61 w 65"/>
                    <a:gd name="T63" fmla="*/ 20 h 65"/>
                    <a:gd name="T64" fmla="*/ 63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39"/>
                      </a:lnTo>
                      <a:lnTo>
                        <a:pt x="61" y="45"/>
                      </a:lnTo>
                      <a:lnTo>
                        <a:pt x="59" y="51"/>
                      </a:lnTo>
                      <a:lnTo>
                        <a:pt x="55" y="55"/>
                      </a:lnTo>
                      <a:lnTo>
                        <a:pt x="49" y="59"/>
                      </a:lnTo>
                      <a:lnTo>
                        <a:pt x="45" y="63"/>
                      </a:lnTo>
                      <a:lnTo>
                        <a:pt x="39"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9" y="2"/>
                      </a:lnTo>
                      <a:lnTo>
                        <a:pt x="45" y="4"/>
                      </a:lnTo>
                      <a:lnTo>
                        <a:pt x="49" y="6"/>
                      </a:lnTo>
                      <a:lnTo>
                        <a:pt x="55" y="10"/>
                      </a:lnTo>
                      <a:lnTo>
                        <a:pt x="59" y="16"/>
                      </a:lnTo>
                      <a:lnTo>
                        <a:pt x="61" y="20"/>
                      </a:lnTo>
                      <a:lnTo>
                        <a:pt x="63"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7" name="Freeform 370"/>
                <p:cNvSpPr>
                  <a:spLocks/>
                </p:cNvSpPr>
                <p:nvPr/>
              </p:nvSpPr>
              <p:spPr bwMode="auto">
                <a:xfrm>
                  <a:off x="4729" y="860"/>
                  <a:ext cx="65" cy="63"/>
                </a:xfrm>
                <a:custGeom>
                  <a:avLst/>
                  <a:gdLst>
                    <a:gd name="T0" fmla="*/ 0 w 65"/>
                    <a:gd name="T1" fmla="*/ 32 h 63"/>
                    <a:gd name="T2" fmla="*/ 2 w 65"/>
                    <a:gd name="T3" fmla="*/ 26 h 63"/>
                    <a:gd name="T4" fmla="*/ 4 w 65"/>
                    <a:gd name="T5" fmla="*/ 20 h 63"/>
                    <a:gd name="T6" fmla="*/ 6 w 65"/>
                    <a:gd name="T7" fmla="*/ 14 h 63"/>
                    <a:gd name="T8" fmla="*/ 10 w 65"/>
                    <a:gd name="T9" fmla="*/ 10 h 63"/>
                    <a:gd name="T10" fmla="*/ 14 w 65"/>
                    <a:gd name="T11" fmla="*/ 6 h 63"/>
                    <a:gd name="T12" fmla="*/ 19 w 65"/>
                    <a:gd name="T13" fmla="*/ 2 h 63"/>
                    <a:gd name="T14" fmla="*/ 27 w 65"/>
                    <a:gd name="T15" fmla="*/ 0 h 63"/>
                    <a:gd name="T16" fmla="*/ 33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4 h 63"/>
                    <a:gd name="T38" fmla="*/ 59 w 65"/>
                    <a:gd name="T39" fmla="*/ 50 h 63"/>
                    <a:gd name="T40" fmla="*/ 55 w 65"/>
                    <a:gd name="T41" fmla="*/ 55 h 63"/>
                    <a:gd name="T42" fmla="*/ 51 w 65"/>
                    <a:gd name="T43" fmla="*/ 59 h 63"/>
                    <a:gd name="T44" fmla="*/ 45 w 65"/>
                    <a:gd name="T45" fmla="*/ 61 h 63"/>
                    <a:gd name="T46" fmla="*/ 39 w 65"/>
                    <a:gd name="T47" fmla="*/ 63 h 63"/>
                    <a:gd name="T48" fmla="*/ 33 w 65"/>
                    <a:gd name="T49" fmla="*/ 63 h 63"/>
                    <a:gd name="T50" fmla="*/ 27 w 65"/>
                    <a:gd name="T51" fmla="*/ 63 h 63"/>
                    <a:gd name="T52" fmla="*/ 19 w 65"/>
                    <a:gd name="T53" fmla="*/ 61 h 63"/>
                    <a:gd name="T54" fmla="*/ 14 w 65"/>
                    <a:gd name="T55" fmla="*/ 59 h 63"/>
                    <a:gd name="T56" fmla="*/ 10 w 65"/>
                    <a:gd name="T57" fmla="*/ 55 h 63"/>
                    <a:gd name="T58" fmla="*/ 6 w 65"/>
                    <a:gd name="T59" fmla="*/ 50 h 63"/>
                    <a:gd name="T60" fmla="*/ 4 w 65"/>
                    <a:gd name="T61" fmla="*/ 44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10" y="10"/>
                      </a:lnTo>
                      <a:lnTo>
                        <a:pt x="14"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4"/>
                      </a:lnTo>
                      <a:lnTo>
                        <a:pt x="59" y="50"/>
                      </a:lnTo>
                      <a:lnTo>
                        <a:pt x="55" y="55"/>
                      </a:lnTo>
                      <a:lnTo>
                        <a:pt x="51" y="59"/>
                      </a:lnTo>
                      <a:lnTo>
                        <a:pt x="45" y="61"/>
                      </a:lnTo>
                      <a:lnTo>
                        <a:pt x="39" y="63"/>
                      </a:lnTo>
                      <a:lnTo>
                        <a:pt x="33" y="63"/>
                      </a:lnTo>
                      <a:lnTo>
                        <a:pt x="27" y="63"/>
                      </a:lnTo>
                      <a:lnTo>
                        <a:pt x="19" y="61"/>
                      </a:lnTo>
                      <a:lnTo>
                        <a:pt x="14" y="59"/>
                      </a:lnTo>
                      <a:lnTo>
                        <a:pt x="10" y="55"/>
                      </a:lnTo>
                      <a:lnTo>
                        <a:pt x="6" y="50"/>
                      </a:lnTo>
                      <a:lnTo>
                        <a:pt x="4" y="44"/>
                      </a:lnTo>
                      <a:lnTo>
                        <a:pt x="2" y="38"/>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28" name="Freeform 371"/>
                <p:cNvSpPr>
                  <a:spLocks/>
                </p:cNvSpPr>
                <p:nvPr/>
              </p:nvSpPr>
              <p:spPr bwMode="auto">
                <a:xfrm>
                  <a:off x="4729" y="860"/>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10 w 65"/>
                    <a:gd name="T11" fmla="*/ 10 h 63"/>
                    <a:gd name="T12" fmla="*/ 14 w 65"/>
                    <a:gd name="T13" fmla="*/ 6 h 63"/>
                    <a:gd name="T14" fmla="*/ 19 w 65"/>
                    <a:gd name="T15" fmla="*/ 2 h 63"/>
                    <a:gd name="T16" fmla="*/ 27 w 65"/>
                    <a:gd name="T17" fmla="*/ 0 h 63"/>
                    <a:gd name="T18" fmla="*/ 33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4 h 63"/>
                    <a:gd name="T40" fmla="*/ 59 w 65"/>
                    <a:gd name="T41" fmla="*/ 50 h 63"/>
                    <a:gd name="T42" fmla="*/ 55 w 65"/>
                    <a:gd name="T43" fmla="*/ 55 h 63"/>
                    <a:gd name="T44" fmla="*/ 51 w 65"/>
                    <a:gd name="T45" fmla="*/ 59 h 63"/>
                    <a:gd name="T46" fmla="*/ 45 w 65"/>
                    <a:gd name="T47" fmla="*/ 61 h 63"/>
                    <a:gd name="T48" fmla="*/ 39 w 65"/>
                    <a:gd name="T49" fmla="*/ 63 h 63"/>
                    <a:gd name="T50" fmla="*/ 33 w 65"/>
                    <a:gd name="T51" fmla="*/ 63 h 63"/>
                    <a:gd name="T52" fmla="*/ 27 w 65"/>
                    <a:gd name="T53" fmla="*/ 63 h 63"/>
                    <a:gd name="T54" fmla="*/ 19 w 65"/>
                    <a:gd name="T55" fmla="*/ 61 h 63"/>
                    <a:gd name="T56" fmla="*/ 14 w 65"/>
                    <a:gd name="T57" fmla="*/ 59 h 63"/>
                    <a:gd name="T58" fmla="*/ 10 w 65"/>
                    <a:gd name="T59" fmla="*/ 55 h 63"/>
                    <a:gd name="T60" fmla="*/ 6 w 65"/>
                    <a:gd name="T61" fmla="*/ 50 h 63"/>
                    <a:gd name="T62" fmla="*/ 4 w 65"/>
                    <a:gd name="T63" fmla="*/ 44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10" y="10"/>
                      </a:lnTo>
                      <a:lnTo>
                        <a:pt x="14"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4"/>
                      </a:lnTo>
                      <a:lnTo>
                        <a:pt x="59" y="50"/>
                      </a:lnTo>
                      <a:lnTo>
                        <a:pt x="55" y="55"/>
                      </a:lnTo>
                      <a:lnTo>
                        <a:pt x="51" y="59"/>
                      </a:lnTo>
                      <a:lnTo>
                        <a:pt x="45" y="61"/>
                      </a:lnTo>
                      <a:lnTo>
                        <a:pt x="39" y="63"/>
                      </a:lnTo>
                      <a:lnTo>
                        <a:pt x="33" y="63"/>
                      </a:lnTo>
                      <a:lnTo>
                        <a:pt x="27" y="63"/>
                      </a:lnTo>
                      <a:lnTo>
                        <a:pt x="19" y="61"/>
                      </a:lnTo>
                      <a:lnTo>
                        <a:pt x="14" y="59"/>
                      </a:lnTo>
                      <a:lnTo>
                        <a:pt x="10" y="55"/>
                      </a:lnTo>
                      <a:lnTo>
                        <a:pt x="6" y="50"/>
                      </a:lnTo>
                      <a:lnTo>
                        <a:pt x="4"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29" name="Freeform 372"/>
                <p:cNvSpPr>
                  <a:spLocks/>
                </p:cNvSpPr>
                <p:nvPr/>
              </p:nvSpPr>
              <p:spPr bwMode="auto">
                <a:xfrm>
                  <a:off x="4674" y="935"/>
                  <a:ext cx="63" cy="65"/>
                </a:xfrm>
                <a:custGeom>
                  <a:avLst/>
                  <a:gdLst>
                    <a:gd name="T0" fmla="*/ 63 w 63"/>
                    <a:gd name="T1" fmla="*/ 32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3 h 65"/>
                    <a:gd name="T14" fmla="*/ 37 w 63"/>
                    <a:gd name="T15" fmla="*/ 63 h 65"/>
                    <a:gd name="T16" fmla="*/ 31 w 63"/>
                    <a:gd name="T17" fmla="*/ 65 h 65"/>
                    <a:gd name="T18" fmla="*/ 25 w 63"/>
                    <a:gd name="T19" fmla="*/ 63 h 65"/>
                    <a:gd name="T20" fmla="*/ 19 w 63"/>
                    <a:gd name="T21" fmla="*/ 63 h 65"/>
                    <a:gd name="T22" fmla="*/ 13 w 63"/>
                    <a:gd name="T23" fmla="*/ 59 h 65"/>
                    <a:gd name="T24" fmla="*/ 8 w 63"/>
                    <a:gd name="T25" fmla="*/ 55 h 65"/>
                    <a:gd name="T26" fmla="*/ 6 w 63"/>
                    <a:gd name="T27" fmla="*/ 51 h 65"/>
                    <a:gd name="T28" fmla="*/ 2 w 63"/>
                    <a:gd name="T29" fmla="*/ 45 h 65"/>
                    <a:gd name="T30" fmla="*/ 0 w 63"/>
                    <a:gd name="T31" fmla="*/ 39 h 65"/>
                    <a:gd name="T32" fmla="*/ 0 w 63"/>
                    <a:gd name="T33" fmla="*/ 32 h 65"/>
                    <a:gd name="T34" fmla="*/ 0 w 63"/>
                    <a:gd name="T35" fmla="*/ 26 h 65"/>
                    <a:gd name="T36" fmla="*/ 2 w 63"/>
                    <a:gd name="T37" fmla="*/ 20 h 65"/>
                    <a:gd name="T38" fmla="*/ 6 w 63"/>
                    <a:gd name="T39" fmla="*/ 14 h 65"/>
                    <a:gd name="T40" fmla="*/ 8 w 63"/>
                    <a:gd name="T41" fmla="*/ 10 h 65"/>
                    <a:gd name="T42" fmla="*/ 13 w 63"/>
                    <a:gd name="T43" fmla="*/ 6 h 65"/>
                    <a:gd name="T44" fmla="*/ 19 w 63"/>
                    <a:gd name="T45" fmla="*/ 2 h 65"/>
                    <a:gd name="T46" fmla="*/ 25 w 63"/>
                    <a:gd name="T47" fmla="*/ 2 h 65"/>
                    <a:gd name="T48" fmla="*/ 31 w 63"/>
                    <a:gd name="T49" fmla="*/ 0 h 65"/>
                    <a:gd name="T50" fmla="*/ 37 w 63"/>
                    <a:gd name="T51" fmla="*/ 2 h 65"/>
                    <a:gd name="T52" fmla="*/ 43 w 63"/>
                    <a:gd name="T53" fmla="*/ 2 h 65"/>
                    <a:gd name="T54" fmla="*/ 49 w 63"/>
                    <a:gd name="T55" fmla="*/ 6 h 65"/>
                    <a:gd name="T56" fmla="*/ 55 w 63"/>
                    <a:gd name="T57" fmla="*/ 10 h 65"/>
                    <a:gd name="T58" fmla="*/ 57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39"/>
                      </a:lnTo>
                      <a:lnTo>
                        <a:pt x="61" y="45"/>
                      </a:lnTo>
                      <a:lnTo>
                        <a:pt x="57" y="51"/>
                      </a:lnTo>
                      <a:lnTo>
                        <a:pt x="55" y="55"/>
                      </a:lnTo>
                      <a:lnTo>
                        <a:pt x="49" y="59"/>
                      </a:lnTo>
                      <a:lnTo>
                        <a:pt x="43" y="63"/>
                      </a:lnTo>
                      <a:lnTo>
                        <a:pt x="37" y="63"/>
                      </a:lnTo>
                      <a:lnTo>
                        <a:pt x="31" y="65"/>
                      </a:lnTo>
                      <a:lnTo>
                        <a:pt x="25" y="63"/>
                      </a:lnTo>
                      <a:lnTo>
                        <a:pt x="19" y="63"/>
                      </a:lnTo>
                      <a:lnTo>
                        <a:pt x="13" y="59"/>
                      </a:lnTo>
                      <a:lnTo>
                        <a:pt x="8" y="55"/>
                      </a:lnTo>
                      <a:lnTo>
                        <a:pt x="6" y="51"/>
                      </a:lnTo>
                      <a:lnTo>
                        <a:pt x="2" y="45"/>
                      </a:lnTo>
                      <a:lnTo>
                        <a:pt x="0" y="39"/>
                      </a:lnTo>
                      <a:lnTo>
                        <a:pt x="0" y="32"/>
                      </a:lnTo>
                      <a:lnTo>
                        <a:pt x="0" y="26"/>
                      </a:lnTo>
                      <a:lnTo>
                        <a:pt x="2" y="20"/>
                      </a:lnTo>
                      <a:lnTo>
                        <a:pt x="6" y="14"/>
                      </a:lnTo>
                      <a:lnTo>
                        <a:pt x="8" y="10"/>
                      </a:lnTo>
                      <a:lnTo>
                        <a:pt x="13" y="6"/>
                      </a:lnTo>
                      <a:lnTo>
                        <a:pt x="19" y="2"/>
                      </a:lnTo>
                      <a:lnTo>
                        <a:pt x="25" y="2"/>
                      </a:lnTo>
                      <a:lnTo>
                        <a:pt x="31" y="0"/>
                      </a:lnTo>
                      <a:lnTo>
                        <a:pt x="37" y="2"/>
                      </a:lnTo>
                      <a:lnTo>
                        <a:pt x="43" y="2"/>
                      </a:lnTo>
                      <a:lnTo>
                        <a:pt x="49" y="6"/>
                      </a:lnTo>
                      <a:lnTo>
                        <a:pt x="55" y="10"/>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0" name="Freeform 373"/>
                <p:cNvSpPr>
                  <a:spLocks/>
                </p:cNvSpPr>
                <p:nvPr/>
              </p:nvSpPr>
              <p:spPr bwMode="auto">
                <a:xfrm>
                  <a:off x="4674" y="935"/>
                  <a:ext cx="63" cy="65"/>
                </a:xfrm>
                <a:custGeom>
                  <a:avLst/>
                  <a:gdLst>
                    <a:gd name="T0" fmla="*/ 63 w 63"/>
                    <a:gd name="T1" fmla="*/ 32 h 65"/>
                    <a:gd name="T2" fmla="*/ 63 w 63"/>
                    <a:gd name="T3" fmla="*/ 32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3 h 65"/>
                    <a:gd name="T16" fmla="*/ 37 w 63"/>
                    <a:gd name="T17" fmla="*/ 63 h 65"/>
                    <a:gd name="T18" fmla="*/ 31 w 63"/>
                    <a:gd name="T19" fmla="*/ 65 h 65"/>
                    <a:gd name="T20" fmla="*/ 25 w 63"/>
                    <a:gd name="T21" fmla="*/ 63 h 65"/>
                    <a:gd name="T22" fmla="*/ 19 w 63"/>
                    <a:gd name="T23" fmla="*/ 63 h 65"/>
                    <a:gd name="T24" fmla="*/ 13 w 63"/>
                    <a:gd name="T25" fmla="*/ 59 h 65"/>
                    <a:gd name="T26" fmla="*/ 8 w 63"/>
                    <a:gd name="T27" fmla="*/ 55 h 65"/>
                    <a:gd name="T28" fmla="*/ 6 w 63"/>
                    <a:gd name="T29" fmla="*/ 51 h 65"/>
                    <a:gd name="T30" fmla="*/ 2 w 63"/>
                    <a:gd name="T31" fmla="*/ 45 h 65"/>
                    <a:gd name="T32" fmla="*/ 0 w 63"/>
                    <a:gd name="T33" fmla="*/ 39 h 65"/>
                    <a:gd name="T34" fmla="*/ 0 w 63"/>
                    <a:gd name="T35" fmla="*/ 32 h 65"/>
                    <a:gd name="T36" fmla="*/ 0 w 63"/>
                    <a:gd name="T37" fmla="*/ 26 h 65"/>
                    <a:gd name="T38" fmla="*/ 2 w 63"/>
                    <a:gd name="T39" fmla="*/ 20 h 65"/>
                    <a:gd name="T40" fmla="*/ 6 w 63"/>
                    <a:gd name="T41" fmla="*/ 14 h 65"/>
                    <a:gd name="T42" fmla="*/ 8 w 63"/>
                    <a:gd name="T43" fmla="*/ 10 h 65"/>
                    <a:gd name="T44" fmla="*/ 13 w 63"/>
                    <a:gd name="T45" fmla="*/ 6 h 65"/>
                    <a:gd name="T46" fmla="*/ 19 w 63"/>
                    <a:gd name="T47" fmla="*/ 2 h 65"/>
                    <a:gd name="T48" fmla="*/ 25 w 63"/>
                    <a:gd name="T49" fmla="*/ 2 h 65"/>
                    <a:gd name="T50" fmla="*/ 31 w 63"/>
                    <a:gd name="T51" fmla="*/ 0 h 65"/>
                    <a:gd name="T52" fmla="*/ 37 w 63"/>
                    <a:gd name="T53" fmla="*/ 2 h 65"/>
                    <a:gd name="T54" fmla="*/ 43 w 63"/>
                    <a:gd name="T55" fmla="*/ 2 h 65"/>
                    <a:gd name="T56" fmla="*/ 49 w 63"/>
                    <a:gd name="T57" fmla="*/ 6 h 65"/>
                    <a:gd name="T58" fmla="*/ 55 w 63"/>
                    <a:gd name="T59" fmla="*/ 10 h 65"/>
                    <a:gd name="T60" fmla="*/ 57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39"/>
                      </a:lnTo>
                      <a:lnTo>
                        <a:pt x="61" y="45"/>
                      </a:lnTo>
                      <a:lnTo>
                        <a:pt x="57" y="51"/>
                      </a:lnTo>
                      <a:lnTo>
                        <a:pt x="55" y="55"/>
                      </a:lnTo>
                      <a:lnTo>
                        <a:pt x="49" y="59"/>
                      </a:lnTo>
                      <a:lnTo>
                        <a:pt x="43" y="63"/>
                      </a:lnTo>
                      <a:lnTo>
                        <a:pt x="37" y="63"/>
                      </a:lnTo>
                      <a:lnTo>
                        <a:pt x="31" y="65"/>
                      </a:lnTo>
                      <a:lnTo>
                        <a:pt x="25" y="63"/>
                      </a:lnTo>
                      <a:lnTo>
                        <a:pt x="19" y="63"/>
                      </a:lnTo>
                      <a:lnTo>
                        <a:pt x="13" y="59"/>
                      </a:lnTo>
                      <a:lnTo>
                        <a:pt x="8" y="55"/>
                      </a:lnTo>
                      <a:lnTo>
                        <a:pt x="6" y="51"/>
                      </a:lnTo>
                      <a:lnTo>
                        <a:pt x="2" y="45"/>
                      </a:lnTo>
                      <a:lnTo>
                        <a:pt x="0" y="39"/>
                      </a:lnTo>
                      <a:lnTo>
                        <a:pt x="0" y="32"/>
                      </a:lnTo>
                      <a:lnTo>
                        <a:pt x="0" y="26"/>
                      </a:lnTo>
                      <a:lnTo>
                        <a:pt x="2" y="20"/>
                      </a:lnTo>
                      <a:lnTo>
                        <a:pt x="6" y="14"/>
                      </a:lnTo>
                      <a:lnTo>
                        <a:pt x="8" y="10"/>
                      </a:lnTo>
                      <a:lnTo>
                        <a:pt x="13" y="6"/>
                      </a:lnTo>
                      <a:lnTo>
                        <a:pt x="19" y="2"/>
                      </a:lnTo>
                      <a:lnTo>
                        <a:pt x="25" y="2"/>
                      </a:lnTo>
                      <a:lnTo>
                        <a:pt x="31" y="0"/>
                      </a:lnTo>
                      <a:lnTo>
                        <a:pt x="37" y="2"/>
                      </a:lnTo>
                      <a:lnTo>
                        <a:pt x="43" y="2"/>
                      </a:lnTo>
                      <a:lnTo>
                        <a:pt x="49" y="6"/>
                      </a:lnTo>
                      <a:lnTo>
                        <a:pt x="55"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1" name="Freeform 374"/>
                <p:cNvSpPr>
                  <a:spLocks/>
                </p:cNvSpPr>
                <p:nvPr/>
              </p:nvSpPr>
              <p:spPr bwMode="auto">
                <a:xfrm>
                  <a:off x="4654" y="921"/>
                  <a:ext cx="65" cy="63"/>
                </a:xfrm>
                <a:custGeom>
                  <a:avLst/>
                  <a:gdLst>
                    <a:gd name="T0" fmla="*/ 0 w 65"/>
                    <a:gd name="T1" fmla="*/ 32 h 63"/>
                    <a:gd name="T2" fmla="*/ 0 w 65"/>
                    <a:gd name="T3" fmla="*/ 26 h 63"/>
                    <a:gd name="T4" fmla="*/ 2 w 65"/>
                    <a:gd name="T5" fmla="*/ 20 h 63"/>
                    <a:gd name="T6" fmla="*/ 6 w 65"/>
                    <a:gd name="T7" fmla="*/ 14 h 63"/>
                    <a:gd name="T8" fmla="*/ 10 w 65"/>
                    <a:gd name="T9" fmla="*/ 8 h 63"/>
                    <a:gd name="T10" fmla="*/ 14 w 65"/>
                    <a:gd name="T11" fmla="*/ 6 h 63"/>
                    <a:gd name="T12" fmla="*/ 20 w 65"/>
                    <a:gd name="T13" fmla="*/ 2 h 63"/>
                    <a:gd name="T14" fmla="*/ 26 w 65"/>
                    <a:gd name="T15" fmla="*/ 0 h 63"/>
                    <a:gd name="T16" fmla="*/ 31 w 65"/>
                    <a:gd name="T17" fmla="*/ 0 h 63"/>
                    <a:gd name="T18" fmla="*/ 37 w 65"/>
                    <a:gd name="T19" fmla="*/ 0 h 63"/>
                    <a:gd name="T20" fmla="*/ 43 w 65"/>
                    <a:gd name="T21" fmla="*/ 2 h 63"/>
                    <a:gd name="T22" fmla="*/ 49 w 65"/>
                    <a:gd name="T23" fmla="*/ 6 h 63"/>
                    <a:gd name="T24" fmla="*/ 55 w 65"/>
                    <a:gd name="T25" fmla="*/ 8 h 63"/>
                    <a:gd name="T26" fmla="*/ 59 w 65"/>
                    <a:gd name="T27" fmla="*/ 14 h 63"/>
                    <a:gd name="T28" fmla="*/ 61 w 65"/>
                    <a:gd name="T29" fmla="*/ 20 h 63"/>
                    <a:gd name="T30" fmla="*/ 63 w 65"/>
                    <a:gd name="T31" fmla="*/ 26 h 63"/>
                    <a:gd name="T32" fmla="*/ 65 w 65"/>
                    <a:gd name="T33" fmla="*/ 32 h 63"/>
                    <a:gd name="T34" fmla="*/ 63 w 65"/>
                    <a:gd name="T35" fmla="*/ 38 h 63"/>
                    <a:gd name="T36" fmla="*/ 61 w 65"/>
                    <a:gd name="T37" fmla="*/ 44 h 63"/>
                    <a:gd name="T38" fmla="*/ 59 w 65"/>
                    <a:gd name="T39" fmla="*/ 50 h 63"/>
                    <a:gd name="T40" fmla="*/ 55 w 65"/>
                    <a:gd name="T41" fmla="*/ 55 h 63"/>
                    <a:gd name="T42" fmla="*/ 49 w 65"/>
                    <a:gd name="T43" fmla="*/ 57 h 63"/>
                    <a:gd name="T44" fmla="*/ 43 w 65"/>
                    <a:gd name="T45" fmla="*/ 61 h 63"/>
                    <a:gd name="T46" fmla="*/ 37 w 65"/>
                    <a:gd name="T47" fmla="*/ 63 h 63"/>
                    <a:gd name="T48" fmla="*/ 31 w 65"/>
                    <a:gd name="T49" fmla="*/ 63 h 63"/>
                    <a:gd name="T50" fmla="*/ 26 w 65"/>
                    <a:gd name="T51" fmla="*/ 63 h 63"/>
                    <a:gd name="T52" fmla="*/ 20 w 65"/>
                    <a:gd name="T53" fmla="*/ 61 h 63"/>
                    <a:gd name="T54" fmla="*/ 14 w 65"/>
                    <a:gd name="T55" fmla="*/ 57 h 63"/>
                    <a:gd name="T56" fmla="*/ 10 w 65"/>
                    <a:gd name="T57" fmla="*/ 55 h 63"/>
                    <a:gd name="T58" fmla="*/ 6 w 65"/>
                    <a:gd name="T59" fmla="*/ 50 h 63"/>
                    <a:gd name="T60" fmla="*/ 2 w 65"/>
                    <a:gd name="T61" fmla="*/ 44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8"/>
                      </a:lnTo>
                      <a:lnTo>
                        <a:pt x="14" y="6"/>
                      </a:lnTo>
                      <a:lnTo>
                        <a:pt x="20" y="2"/>
                      </a:lnTo>
                      <a:lnTo>
                        <a:pt x="26" y="0"/>
                      </a:lnTo>
                      <a:lnTo>
                        <a:pt x="31" y="0"/>
                      </a:lnTo>
                      <a:lnTo>
                        <a:pt x="37" y="0"/>
                      </a:lnTo>
                      <a:lnTo>
                        <a:pt x="43" y="2"/>
                      </a:lnTo>
                      <a:lnTo>
                        <a:pt x="49" y="6"/>
                      </a:lnTo>
                      <a:lnTo>
                        <a:pt x="55" y="8"/>
                      </a:lnTo>
                      <a:lnTo>
                        <a:pt x="59" y="14"/>
                      </a:lnTo>
                      <a:lnTo>
                        <a:pt x="61" y="20"/>
                      </a:lnTo>
                      <a:lnTo>
                        <a:pt x="63" y="26"/>
                      </a:lnTo>
                      <a:lnTo>
                        <a:pt x="65" y="32"/>
                      </a:lnTo>
                      <a:lnTo>
                        <a:pt x="63" y="38"/>
                      </a:lnTo>
                      <a:lnTo>
                        <a:pt x="61" y="44"/>
                      </a:lnTo>
                      <a:lnTo>
                        <a:pt x="59" y="50"/>
                      </a:lnTo>
                      <a:lnTo>
                        <a:pt x="55" y="55"/>
                      </a:lnTo>
                      <a:lnTo>
                        <a:pt x="49" y="57"/>
                      </a:lnTo>
                      <a:lnTo>
                        <a:pt x="43" y="61"/>
                      </a:lnTo>
                      <a:lnTo>
                        <a:pt x="37" y="63"/>
                      </a:lnTo>
                      <a:lnTo>
                        <a:pt x="31" y="63"/>
                      </a:lnTo>
                      <a:lnTo>
                        <a:pt x="26" y="63"/>
                      </a:lnTo>
                      <a:lnTo>
                        <a:pt x="20" y="61"/>
                      </a:lnTo>
                      <a:lnTo>
                        <a:pt x="14" y="57"/>
                      </a:lnTo>
                      <a:lnTo>
                        <a:pt x="10" y="55"/>
                      </a:lnTo>
                      <a:lnTo>
                        <a:pt x="6"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2" name="Freeform 375"/>
                <p:cNvSpPr>
                  <a:spLocks/>
                </p:cNvSpPr>
                <p:nvPr/>
              </p:nvSpPr>
              <p:spPr bwMode="auto">
                <a:xfrm>
                  <a:off x="4654" y="921"/>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8 h 63"/>
                    <a:gd name="T12" fmla="*/ 14 w 65"/>
                    <a:gd name="T13" fmla="*/ 6 h 63"/>
                    <a:gd name="T14" fmla="*/ 20 w 65"/>
                    <a:gd name="T15" fmla="*/ 2 h 63"/>
                    <a:gd name="T16" fmla="*/ 26 w 65"/>
                    <a:gd name="T17" fmla="*/ 0 h 63"/>
                    <a:gd name="T18" fmla="*/ 31 w 65"/>
                    <a:gd name="T19" fmla="*/ 0 h 63"/>
                    <a:gd name="T20" fmla="*/ 37 w 65"/>
                    <a:gd name="T21" fmla="*/ 0 h 63"/>
                    <a:gd name="T22" fmla="*/ 43 w 65"/>
                    <a:gd name="T23" fmla="*/ 2 h 63"/>
                    <a:gd name="T24" fmla="*/ 49 w 65"/>
                    <a:gd name="T25" fmla="*/ 6 h 63"/>
                    <a:gd name="T26" fmla="*/ 55 w 65"/>
                    <a:gd name="T27" fmla="*/ 8 h 63"/>
                    <a:gd name="T28" fmla="*/ 59 w 65"/>
                    <a:gd name="T29" fmla="*/ 14 h 63"/>
                    <a:gd name="T30" fmla="*/ 61 w 65"/>
                    <a:gd name="T31" fmla="*/ 20 h 63"/>
                    <a:gd name="T32" fmla="*/ 63 w 65"/>
                    <a:gd name="T33" fmla="*/ 26 h 63"/>
                    <a:gd name="T34" fmla="*/ 65 w 65"/>
                    <a:gd name="T35" fmla="*/ 32 h 63"/>
                    <a:gd name="T36" fmla="*/ 63 w 65"/>
                    <a:gd name="T37" fmla="*/ 38 h 63"/>
                    <a:gd name="T38" fmla="*/ 61 w 65"/>
                    <a:gd name="T39" fmla="*/ 44 h 63"/>
                    <a:gd name="T40" fmla="*/ 59 w 65"/>
                    <a:gd name="T41" fmla="*/ 50 h 63"/>
                    <a:gd name="T42" fmla="*/ 55 w 65"/>
                    <a:gd name="T43" fmla="*/ 55 h 63"/>
                    <a:gd name="T44" fmla="*/ 49 w 65"/>
                    <a:gd name="T45" fmla="*/ 57 h 63"/>
                    <a:gd name="T46" fmla="*/ 43 w 65"/>
                    <a:gd name="T47" fmla="*/ 61 h 63"/>
                    <a:gd name="T48" fmla="*/ 37 w 65"/>
                    <a:gd name="T49" fmla="*/ 63 h 63"/>
                    <a:gd name="T50" fmla="*/ 31 w 65"/>
                    <a:gd name="T51" fmla="*/ 63 h 63"/>
                    <a:gd name="T52" fmla="*/ 26 w 65"/>
                    <a:gd name="T53" fmla="*/ 63 h 63"/>
                    <a:gd name="T54" fmla="*/ 20 w 65"/>
                    <a:gd name="T55" fmla="*/ 61 h 63"/>
                    <a:gd name="T56" fmla="*/ 14 w 65"/>
                    <a:gd name="T57" fmla="*/ 57 h 63"/>
                    <a:gd name="T58" fmla="*/ 10 w 65"/>
                    <a:gd name="T59" fmla="*/ 55 h 63"/>
                    <a:gd name="T60" fmla="*/ 6 w 65"/>
                    <a:gd name="T61" fmla="*/ 50 h 63"/>
                    <a:gd name="T62" fmla="*/ 2 w 65"/>
                    <a:gd name="T63" fmla="*/ 44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8"/>
                      </a:lnTo>
                      <a:lnTo>
                        <a:pt x="14" y="6"/>
                      </a:lnTo>
                      <a:lnTo>
                        <a:pt x="20" y="2"/>
                      </a:lnTo>
                      <a:lnTo>
                        <a:pt x="26" y="0"/>
                      </a:lnTo>
                      <a:lnTo>
                        <a:pt x="31" y="0"/>
                      </a:lnTo>
                      <a:lnTo>
                        <a:pt x="37" y="0"/>
                      </a:lnTo>
                      <a:lnTo>
                        <a:pt x="43" y="2"/>
                      </a:lnTo>
                      <a:lnTo>
                        <a:pt x="49" y="6"/>
                      </a:lnTo>
                      <a:lnTo>
                        <a:pt x="55" y="8"/>
                      </a:lnTo>
                      <a:lnTo>
                        <a:pt x="59" y="14"/>
                      </a:lnTo>
                      <a:lnTo>
                        <a:pt x="61" y="20"/>
                      </a:lnTo>
                      <a:lnTo>
                        <a:pt x="63" y="26"/>
                      </a:lnTo>
                      <a:lnTo>
                        <a:pt x="65" y="32"/>
                      </a:lnTo>
                      <a:lnTo>
                        <a:pt x="63" y="38"/>
                      </a:lnTo>
                      <a:lnTo>
                        <a:pt x="61" y="44"/>
                      </a:lnTo>
                      <a:lnTo>
                        <a:pt x="59" y="50"/>
                      </a:lnTo>
                      <a:lnTo>
                        <a:pt x="55" y="55"/>
                      </a:lnTo>
                      <a:lnTo>
                        <a:pt x="49" y="57"/>
                      </a:lnTo>
                      <a:lnTo>
                        <a:pt x="43" y="61"/>
                      </a:lnTo>
                      <a:lnTo>
                        <a:pt x="37" y="63"/>
                      </a:lnTo>
                      <a:lnTo>
                        <a:pt x="31" y="63"/>
                      </a:lnTo>
                      <a:lnTo>
                        <a:pt x="26" y="63"/>
                      </a:lnTo>
                      <a:lnTo>
                        <a:pt x="20" y="61"/>
                      </a:lnTo>
                      <a:lnTo>
                        <a:pt x="14" y="57"/>
                      </a:lnTo>
                      <a:lnTo>
                        <a:pt x="10" y="55"/>
                      </a:lnTo>
                      <a:lnTo>
                        <a:pt x="6"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3" name="Freeform 376"/>
                <p:cNvSpPr>
                  <a:spLocks/>
                </p:cNvSpPr>
                <p:nvPr/>
              </p:nvSpPr>
              <p:spPr bwMode="auto">
                <a:xfrm>
                  <a:off x="4707" y="902"/>
                  <a:ext cx="65" cy="65"/>
                </a:xfrm>
                <a:custGeom>
                  <a:avLst/>
                  <a:gdLst>
                    <a:gd name="T0" fmla="*/ 65 w 65"/>
                    <a:gd name="T1" fmla="*/ 31 h 65"/>
                    <a:gd name="T2" fmla="*/ 65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40 w 65"/>
                    <a:gd name="T15" fmla="*/ 63 h 65"/>
                    <a:gd name="T16" fmla="*/ 34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1 h 65"/>
                    <a:gd name="T34" fmla="*/ 2 w 65"/>
                    <a:gd name="T35" fmla="*/ 25 h 65"/>
                    <a:gd name="T36" fmla="*/ 2 w 65"/>
                    <a:gd name="T37" fmla="*/ 19 h 65"/>
                    <a:gd name="T38" fmla="*/ 6 w 65"/>
                    <a:gd name="T39" fmla="*/ 13 h 65"/>
                    <a:gd name="T40" fmla="*/ 10 w 65"/>
                    <a:gd name="T41" fmla="*/ 9 h 65"/>
                    <a:gd name="T42" fmla="*/ 14 w 65"/>
                    <a:gd name="T43" fmla="*/ 6 h 65"/>
                    <a:gd name="T44" fmla="*/ 20 w 65"/>
                    <a:gd name="T45" fmla="*/ 2 h 65"/>
                    <a:gd name="T46" fmla="*/ 26 w 65"/>
                    <a:gd name="T47" fmla="*/ 0 h 65"/>
                    <a:gd name="T48" fmla="*/ 34 w 65"/>
                    <a:gd name="T49" fmla="*/ 0 h 65"/>
                    <a:gd name="T50" fmla="*/ 40 w 65"/>
                    <a:gd name="T51" fmla="*/ 0 h 65"/>
                    <a:gd name="T52" fmla="*/ 45 w 65"/>
                    <a:gd name="T53" fmla="*/ 2 h 65"/>
                    <a:gd name="T54" fmla="*/ 51 w 65"/>
                    <a:gd name="T55" fmla="*/ 6 h 65"/>
                    <a:gd name="T56" fmla="*/ 55 w 65"/>
                    <a:gd name="T57" fmla="*/ 9 h 65"/>
                    <a:gd name="T58" fmla="*/ 59 w 65"/>
                    <a:gd name="T59" fmla="*/ 13 h 65"/>
                    <a:gd name="T60" fmla="*/ 63 w 65"/>
                    <a:gd name="T61" fmla="*/ 19 h 65"/>
                    <a:gd name="T62" fmla="*/ 65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5" y="39"/>
                      </a:lnTo>
                      <a:lnTo>
                        <a:pt x="63" y="45"/>
                      </a:lnTo>
                      <a:lnTo>
                        <a:pt x="59" y="51"/>
                      </a:lnTo>
                      <a:lnTo>
                        <a:pt x="55" y="55"/>
                      </a:lnTo>
                      <a:lnTo>
                        <a:pt x="51" y="59"/>
                      </a:lnTo>
                      <a:lnTo>
                        <a:pt x="45" y="63"/>
                      </a:lnTo>
                      <a:lnTo>
                        <a:pt x="40" y="63"/>
                      </a:lnTo>
                      <a:lnTo>
                        <a:pt x="34" y="65"/>
                      </a:lnTo>
                      <a:lnTo>
                        <a:pt x="26" y="63"/>
                      </a:lnTo>
                      <a:lnTo>
                        <a:pt x="20" y="63"/>
                      </a:lnTo>
                      <a:lnTo>
                        <a:pt x="14" y="59"/>
                      </a:lnTo>
                      <a:lnTo>
                        <a:pt x="10" y="55"/>
                      </a:lnTo>
                      <a:lnTo>
                        <a:pt x="6" y="51"/>
                      </a:lnTo>
                      <a:lnTo>
                        <a:pt x="2" y="45"/>
                      </a:lnTo>
                      <a:lnTo>
                        <a:pt x="2" y="39"/>
                      </a:lnTo>
                      <a:lnTo>
                        <a:pt x="0" y="31"/>
                      </a:lnTo>
                      <a:lnTo>
                        <a:pt x="2" y="25"/>
                      </a:lnTo>
                      <a:lnTo>
                        <a:pt x="2" y="19"/>
                      </a:lnTo>
                      <a:lnTo>
                        <a:pt x="6" y="13"/>
                      </a:lnTo>
                      <a:lnTo>
                        <a:pt x="10" y="9"/>
                      </a:lnTo>
                      <a:lnTo>
                        <a:pt x="14" y="6"/>
                      </a:lnTo>
                      <a:lnTo>
                        <a:pt x="20" y="2"/>
                      </a:lnTo>
                      <a:lnTo>
                        <a:pt x="26" y="0"/>
                      </a:lnTo>
                      <a:lnTo>
                        <a:pt x="34" y="0"/>
                      </a:lnTo>
                      <a:lnTo>
                        <a:pt x="40" y="0"/>
                      </a:lnTo>
                      <a:lnTo>
                        <a:pt x="45" y="2"/>
                      </a:lnTo>
                      <a:lnTo>
                        <a:pt x="51" y="6"/>
                      </a:lnTo>
                      <a:lnTo>
                        <a:pt x="55" y="9"/>
                      </a:lnTo>
                      <a:lnTo>
                        <a:pt x="59" y="13"/>
                      </a:lnTo>
                      <a:lnTo>
                        <a:pt x="63" y="19"/>
                      </a:lnTo>
                      <a:lnTo>
                        <a:pt x="65"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4" name="Freeform 377"/>
                <p:cNvSpPr>
                  <a:spLocks/>
                </p:cNvSpPr>
                <p:nvPr/>
              </p:nvSpPr>
              <p:spPr bwMode="auto">
                <a:xfrm>
                  <a:off x="4707" y="902"/>
                  <a:ext cx="65" cy="65"/>
                </a:xfrm>
                <a:custGeom>
                  <a:avLst/>
                  <a:gdLst>
                    <a:gd name="T0" fmla="*/ 65 w 65"/>
                    <a:gd name="T1" fmla="*/ 31 h 65"/>
                    <a:gd name="T2" fmla="*/ 65 w 65"/>
                    <a:gd name="T3" fmla="*/ 31 h 65"/>
                    <a:gd name="T4" fmla="*/ 65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40 w 65"/>
                    <a:gd name="T17" fmla="*/ 63 h 65"/>
                    <a:gd name="T18" fmla="*/ 34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1 h 65"/>
                    <a:gd name="T36" fmla="*/ 2 w 65"/>
                    <a:gd name="T37" fmla="*/ 25 h 65"/>
                    <a:gd name="T38" fmla="*/ 2 w 65"/>
                    <a:gd name="T39" fmla="*/ 19 h 65"/>
                    <a:gd name="T40" fmla="*/ 6 w 65"/>
                    <a:gd name="T41" fmla="*/ 13 h 65"/>
                    <a:gd name="T42" fmla="*/ 10 w 65"/>
                    <a:gd name="T43" fmla="*/ 9 h 65"/>
                    <a:gd name="T44" fmla="*/ 14 w 65"/>
                    <a:gd name="T45" fmla="*/ 6 h 65"/>
                    <a:gd name="T46" fmla="*/ 20 w 65"/>
                    <a:gd name="T47" fmla="*/ 2 h 65"/>
                    <a:gd name="T48" fmla="*/ 26 w 65"/>
                    <a:gd name="T49" fmla="*/ 0 h 65"/>
                    <a:gd name="T50" fmla="*/ 34 w 65"/>
                    <a:gd name="T51" fmla="*/ 0 h 65"/>
                    <a:gd name="T52" fmla="*/ 40 w 65"/>
                    <a:gd name="T53" fmla="*/ 0 h 65"/>
                    <a:gd name="T54" fmla="*/ 45 w 65"/>
                    <a:gd name="T55" fmla="*/ 2 h 65"/>
                    <a:gd name="T56" fmla="*/ 51 w 65"/>
                    <a:gd name="T57" fmla="*/ 6 h 65"/>
                    <a:gd name="T58" fmla="*/ 55 w 65"/>
                    <a:gd name="T59" fmla="*/ 9 h 65"/>
                    <a:gd name="T60" fmla="*/ 59 w 65"/>
                    <a:gd name="T61" fmla="*/ 13 h 65"/>
                    <a:gd name="T62" fmla="*/ 63 w 65"/>
                    <a:gd name="T63" fmla="*/ 19 h 65"/>
                    <a:gd name="T64" fmla="*/ 65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5" y="39"/>
                      </a:lnTo>
                      <a:lnTo>
                        <a:pt x="63" y="45"/>
                      </a:lnTo>
                      <a:lnTo>
                        <a:pt x="59" y="51"/>
                      </a:lnTo>
                      <a:lnTo>
                        <a:pt x="55" y="55"/>
                      </a:lnTo>
                      <a:lnTo>
                        <a:pt x="51" y="59"/>
                      </a:lnTo>
                      <a:lnTo>
                        <a:pt x="45" y="63"/>
                      </a:lnTo>
                      <a:lnTo>
                        <a:pt x="40" y="63"/>
                      </a:lnTo>
                      <a:lnTo>
                        <a:pt x="34" y="65"/>
                      </a:lnTo>
                      <a:lnTo>
                        <a:pt x="26" y="63"/>
                      </a:lnTo>
                      <a:lnTo>
                        <a:pt x="20" y="63"/>
                      </a:lnTo>
                      <a:lnTo>
                        <a:pt x="14" y="59"/>
                      </a:lnTo>
                      <a:lnTo>
                        <a:pt x="10" y="55"/>
                      </a:lnTo>
                      <a:lnTo>
                        <a:pt x="6" y="51"/>
                      </a:lnTo>
                      <a:lnTo>
                        <a:pt x="2" y="45"/>
                      </a:lnTo>
                      <a:lnTo>
                        <a:pt x="2" y="39"/>
                      </a:lnTo>
                      <a:lnTo>
                        <a:pt x="0" y="31"/>
                      </a:lnTo>
                      <a:lnTo>
                        <a:pt x="2" y="25"/>
                      </a:lnTo>
                      <a:lnTo>
                        <a:pt x="2" y="19"/>
                      </a:lnTo>
                      <a:lnTo>
                        <a:pt x="6" y="13"/>
                      </a:lnTo>
                      <a:lnTo>
                        <a:pt x="10" y="9"/>
                      </a:lnTo>
                      <a:lnTo>
                        <a:pt x="14" y="6"/>
                      </a:lnTo>
                      <a:lnTo>
                        <a:pt x="20" y="2"/>
                      </a:lnTo>
                      <a:lnTo>
                        <a:pt x="26" y="0"/>
                      </a:lnTo>
                      <a:lnTo>
                        <a:pt x="34" y="0"/>
                      </a:lnTo>
                      <a:lnTo>
                        <a:pt x="40" y="0"/>
                      </a:lnTo>
                      <a:lnTo>
                        <a:pt x="45" y="2"/>
                      </a:lnTo>
                      <a:lnTo>
                        <a:pt x="51" y="6"/>
                      </a:lnTo>
                      <a:lnTo>
                        <a:pt x="55" y="9"/>
                      </a:lnTo>
                      <a:lnTo>
                        <a:pt x="59" y="13"/>
                      </a:lnTo>
                      <a:lnTo>
                        <a:pt x="63" y="19"/>
                      </a:lnTo>
                      <a:lnTo>
                        <a:pt x="65"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5" name="Freeform 378"/>
                <p:cNvSpPr>
                  <a:spLocks/>
                </p:cNvSpPr>
                <p:nvPr/>
              </p:nvSpPr>
              <p:spPr bwMode="auto">
                <a:xfrm>
                  <a:off x="4556" y="923"/>
                  <a:ext cx="65" cy="63"/>
                </a:xfrm>
                <a:custGeom>
                  <a:avLst/>
                  <a:gdLst>
                    <a:gd name="T0" fmla="*/ 31 w 65"/>
                    <a:gd name="T1" fmla="*/ 63 h 63"/>
                    <a:gd name="T2" fmla="*/ 25 w 65"/>
                    <a:gd name="T3" fmla="*/ 63 h 63"/>
                    <a:gd name="T4" fmla="*/ 19 w 65"/>
                    <a:gd name="T5" fmla="*/ 61 h 63"/>
                    <a:gd name="T6" fmla="*/ 13 w 65"/>
                    <a:gd name="T7" fmla="*/ 57 h 63"/>
                    <a:gd name="T8" fmla="*/ 9 w 65"/>
                    <a:gd name="T9" fmla="*/ 55 h 63"/>
                    <a:gd name="T10" fmla="*/ 5 w 65"/>
                    <a:gd name="T11" fmla="*/ 50 h 63"/>
                    <a:gd name="T12" fmla="*/ 1 w 65"/>
                    <a:gd name="T13" fmla="*/ 44 h 63"/>
                    <a:gd name="T14" fmla="*/ 0 w 65"/>
                    <a:gd name="T15" fmla="*/ 38 h 63"/>
                    <a:gd name="T16" fmla="*/ 0 w 65"/>
                    <a:gd name="T17" fmla="*/ 32 h 63"/>
                    <a:gd name="T18" fmla="*/ 0 w 65"/>
                    <a:gd name="T19" fmla="*/ 26 h 63"/>
                    <a:gd name="T20" fmla="*/ 1 w 65"/>
                    <a:gd name="T21" fmla="*/ 20 h 63"/>
                    <a:gd name="T22" fmla="*/ 5 w 65"/>
                    <a:gd name="T23" fmla="*/ 14 h 63"/>
                    <a:gd name="T24" fmla="*/ 9 w 65"/>
                    <a:gd name="T25" fmla="*/ 8 h 63"/>
                    <a:gd name="T26" fmla="*/ 13 w 65"/>
                    <a:gd name="T27" fmla="*/ 6 h 63"/>
                    <a:gd name="T28" fmla="*/ 19 w 65"/>
                    <a:gd name="T29" fmla="*/ 2 h 63"/>
                    <a:gd name="T30" fmla="*/ 25 w 65"/>
                    <a:gd name="T31" fmla="*/ 0 h 63"/>
                    <a:gd name="T32" fmla="*/ 31 w 65"/>
                    <a:gd name="T33" fmla="*/ 0 h 63"/>
                    <a:gd name="T34" fmla="*/ 39 w 65"/>
                    <a:gd name="T35" fmla="*/ 0 h 63"/>
                    <a:gd name="T36" fmla="*/ 45 w 65"/>
                    <a:gd name="T37" fmla="*/ 2 h 63"/>
                    <a:gd name="T38" fmla="*/ 51 w 65"/>
                    <a:gd name="T39" fmla="*/ 6 h 63"/>
                    <a:gd name="T40" fmla="*/ 55 w 65"/>
                    <a:gd name="T41" fmla="*/ 8 h 63"/>
                    <a:gd name="T42" fmla="*/ 59 w 65"/>
                    <a:gd name="T43" fmla="*/ 14 h 63"/>
                    <a:gd name="T44" fmla="*/ 63 w 65"/>
                    <a:gd name="T45" fmla="*/ 20 h 63"/>
                    <a:gd name="T46" fmla="*/ 65 w 65"/>
                    <a:gd name="T47" fmla="*/ 26 h 63"/>
                    <a:gd name="T48" fmla="*/ 65 w 65"/>
                    <a:gd name="T49" fmla="*/ 32 h 63"/>
                    <a:gd name="T50" fmla="*/ 65 w 65"/>
                    <a:gd name="T51" fmla="*/ 38 h 63"/>
                    <a:gd name="T52" fmla="*/ 63 w 65"/>
                    <a:gd name="T53" fmla="*/ 44 h 63"/>
                    <a:gd name="T54" fmla="*/ 59 w 65"/>
                    <a:gd name="T55" fmla="*/ 50 h 63"/>
                    <a:gd name="T56" fmla="*/ 55 w 65"/>
                    <a:gd name="T57" fmla="*/ 55 h 63"/>
                    <a:gd name="T58" fmla="*/ 51 w 65"/>
                    <a:gd name="T59" fmla="*/ 57 h 63"/>
                    <a:gd name="T60" fmla="*/ 45 w 65"/>
                    <a:gd name="T61" fmla="*/ 61 h 63"/>
                    <a:gd name="T62" fmla="*/ 39 w 65"/>
                    <a:gd name="T63" fmla="*/ 63 h 63"/>
                    <a:gd name="T64" fmla="*/ 31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63"/>
                      </a:moveTo>
                      <a:lnTo>
                        <a:pt x="25" y="63"/>
                      </a:lnTo>
                      <a:lnTo>
                        <a:pt x="19" y="61"/>
                      </a:lnTo>
                      <a:lnTo>
                        <a:pt x="13" y="57"/>
                      </a:lnTo>
                      <a:lnTo>
                        <a:pt x="9" y="55"/>
                      </a:lnTo>
                      <a:lnTo>
                        <a:pt x="5" y="50"/>
                      </a:lnTo>
                      <a:lnTo>
                        <a:pt x="1" y="44"/>
                      </a:lnTo>
                      <a:lnTo>
                        <a:pt x="0" y="38"/>
                      </a:lnTo>
                      <a:lnTo>
                        <a:pt x="0" y="32"/>
                      </a:lnTo>
                      <a:lnTo>
                        <a:pt x="0" y="26"/>
                      </a:lnTo>
                      <a:lnTo>
                        <a:pt x="1" y="20"/>
                      </a:lnTo>
                      <a:lnTo>
                        <a:pt x="5" y="14"/>
                      </a:lnTo>
                      <a:lnTo>
                        <a:pt x="9" y="8"/>
                      </a:lnTo>
                      <a:lnTo>
                        <a:pt x="13" y="6"/>
                      </a:lnTo>
                      <a:lnTo>
                        <a:pt x="19" y="2"/>
                      </a:lnTo>
                      <a:lnTo>
                        <a:pt x="25" y="0"/>
                      </a:lnTo>
                      <a:lnTo>
                        <a:pt x="31" y="0"/>
                      </a:lnTo>
                      <a:lnTo>
                        <a:pt x="39" y="0"/>
                      </a:lnTo>
                      <a:lnTo>
                        <a:pt x="45" y="2"/>
                      </a:lnTo>
                      <a:lnTo>
                        <a:pt x="51" y="6"/>
                      </a:lnTo>
                      <a:lnTo>
                        <a:pt x="55" y="8"/>
                      </a:lnTo>
                      <a:lnTo>
                        <a:pt x="59" y="14"/>
                      </a:lnTo>
                      <a:lnTo>
                        <a:pt x="63" y="20"/>
                      </a:lnTo>
                      <a:lnTo>
                        <a:pt x="65" y="26"/>
                      </a:lnTo>
                      <a:lnTo>
                        <a:pt x="65" y="32"/>
                      </a:lnTo>
                      <a:lnTo>
                        <a:pt x="65" y="38"/>
                      </a:lnTo>
                      <a:lnTo>
                        <a:pt x="63" y="44"/>
                      </a:lnTo>
                      <a:lnTo>
                        <a:pt x="59" y="50"/>
                      </a:lnTo>
                      <a:lnTo>
                        <a:pt x="55" y="55"/>
                      </a:lnTo>
                      <a:lnTo>
                        <a:pt x="51" y="57"/>
                      </a:lnTo>
                      <a:lnTo>
                        <a:pt x="45" y="61"/>
                      </a:lnTo>
                      <a:lnTo>
                        <a:pt x="39" y="63"/>
                      </a:lnTo>
                      <a:lnTo>
                        <a:pt x="31"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6" name="Freeform 379"/>
                <p:cNvSpPr>
                  <a:spLocks/>
                </p:cNvSpPr>
                <p:nvPr/>
              </p:nvSpPr>
              <p:spPr bwMode="auto">
                <a:xfrm>
                  <a:off x="4556" y="923"/>
                  <a:ext cx="65" cy="63"/>
                </a:xfrm>
                <a:custGeom>
                  <a:avLst/>
                  <a:gdLst>
                    <a:gd name="T0" fmla="*/ 31 w 65"/>
                    <a:gd name="T1" fmla="*/ 63 h 63"/>
                    <a:gd name="T2" fmla="*/ 31 w 65"/>
                    <a:gd name="T3" fmla="*/ 63 h 63"/>
                    <a:gd name="T4" fmla="*/ 25 w 65"/>
                    <a:gd name="T5" fmla="*/ 63 h 63"/>
                    <a:gd name="T6" fmla="*/ 19 w 65"/>
                    <a:gd name="T7" fmla="*/ 61 h 63"/>
                    <a:gd name="T8" fmla="*/ 13 w 65"/>
                    <a:gd name="T9" fmla="*/ 57 h 63"/>
                    <a:gd name="T10" fmla="*/ 9 w 65"/>
                    <a:gd name="T11" fmla="*/ 55 h 63"/>
                    <a:gd name="T12" fmla="*/ 5 w 65"/>
                    <a:gd name="T13" fmla="*/ 50 h 63"/>
                    <a:gd name="T14" fmla="*/ 1 w 65"/>
                    <a:gd name="T15" fmla="*/ 44 h 63"/>
                    <a:gd name="T16" fmla="*/ 0 w 65"/>
                    <a:gd name="T17" fmla="*/ 38 h 63"/>
                    <a:gd name="T18" fmla="*/ 0 w 65"/>
                    <a:gd name="T19" fmla="*/ 32 h 63"/>
                    <a:gd name="T20" fmla="*/ 0 w 65"/>
                    <a:gd name="T21" fmla="*/ 26 h 63"/>
                    <a:gd name="T22" fmla="*/ 1 w 65"/>
                    <a:gd name="T23" fmla="*/ 20 h 63"/>
                    <a:gd name="T24" fmla="*/ 5 w 65"/>
                    <a:gd name="T25" fmla="*/ 14 h 63"/>
                    <a:gd name="T26" fmla="*/ 9 w 65"/>
                    <a:gd name="T27" fmla="*/ 8 h 63"/>
                    <a:gd name="T28" fmla="*/ 13 w 65"/>
                    <a:gd name="T29" fmla="*/ 6 h 63"/>
                    <a:gd name="T30" fmla="*/ 19 w 65"/>
                    <a:gd name="T31" fmla="*/ 2 h 63"/>
                    <a:gd name="T32" fmla="*/ 25 w 65"/>
                    <a:gd name="T33" fmla="*/ 0 h 63"/>
                    <a:gd name="T34" fmla="*/ 31 w 65"/>
                    <a:gd name="T35" fmla="*/ 0 h 63"/>
                    <a:gd name="T36" fmla="*/ 39 w 65"/>
                    <a:gd name="T37" fmla="*/ 0 h 63"/>
                    <a:gd name="T38" fmla="*/ 45 w 65"/>
                    <a:gd name="T39" fmla="*/ 2 h 63"/>
                    <a:gd name="T40" fmla="*/ 51 w 65"/>
                    <a:gd name="T41" fmla="*/ 6 h 63"/>
                    <a:gd name="T42" fmla="*/ 55 w 65"/>
                    <a:gd name="T43" fmla="*/ 8 h 63"/>
                    <a:gd name="T44" fmla="*/ 59 w 65"/>
                    <a:gd name="T45" fmla="*/ 14 h 63"/>
                    <a:gd name="T46" fmla="*/ 63 w 65"/>
                    <a:gd name="T47" fmla="*/ 20 h 63"/>
                    <a:gd name="T48" fmla="*/ 65 w 65"/>
                    <a:gd name="T49" fmla="*/ 26 h 63"/>
                    <a:gd name="T50" fmla="*/ 65 w 65"/>
                    <a:gd name="T51" fmla="*/ 32 h 63"/>
                    <a:gd name="T52" fmla="*/ 65 w 65"/>
                    <a:gd name="T53" fmla="*/ 38 h 63"/>
                    <a:gd name="T54" fmla="*/ 63 w 65"/>
                    <a:gd name="T55" fmla="*/ 44 h 63"/>
                    <a:gd name="T56" fmla="*/ 59 w 65"/>
                    <a:gd name="T57" fmla="*/ 50 h 63"/>
                    <a:gd name="T58" fmla="*/ 55 w 65"/>
                    <a:gd name="T59" fmla="*/ 55 h 63"/>
                    <a:gd name="T60" fmla="*/ 51 w 65"/>
                    <a:gd name="T61" fmla="*/ 57 h 63"/>
                    <a:gd name="T62" fmla="*/ 45 w 65"/>
                    <a:gd name="T63" fmla="*/ 61 h 63"/>
                    <a:gd name="T64" fmla="*/ 39 w 65"/>
                    <a:gd name="T65" fmla="*/ 63 h 63"/>
                    <a:gd name="T66" fmla="*/ 31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63"/>
                      </a:moveTo>
                      <a:lnTo>
                        <a:pt x="31" y="63"/>
                      </a:lnTo>
                      <a:lnTo>
                        <a:pt x="25" y="63"/>
                      </a:lnTo>
                      <a:lnTo>
                        <a:pt x="19" y="61"/>
                      </a:lnTo>
                      <a:lnTo>
                        <a:pt x="13" y="57"/>
                      </a:lnTo>
                      <a:lnTo>
                        <a:pt x="9" y="55"/>
                      </a:lnTo>
                      <a:lnTo>
                        <a:pt x="5" y="50"/>
                      </a:lnTo>
                      <a:lnTo>
                        <a:pt x="1" y="44"/>
                      </a:lnTo>
                      <a:lnTo>
                        <a:pt x="0" y="38"/>
                      </a:lnTo>
                      <a:lnTo>
                        <a:pt x="0" y="32"/>
                      </a:lnTo>
                      <a:lnTo>
                        <a:pt x="0" y="26"/>
                      </a:lnTo>
                      <a:lnTo>
                        <a:pt x="1" y="20"/>
                      </a:lnTo>
                      <a:lnTo>
                        <a:pt x="5" y="14"/>
                      </a:lnTo>
                      <a:lnTo>
                        <a:pt x="9" y="8"/>
                      </a:lnTo>
                      <a:lnTo>
                        <a:pt x="13" y="6"/>
                      </a:lnTo>
                      <a:lnTo>
                        <a:pt x="19" y="2"/>
                      </a:lnTo>
                      <a:lnTo>
                        <a:pt x="25" y="0"/>
                      </a:lnTo>
                      <a:lnTo>
                        <a:pt x="31" y="0"/>
                      </a:lnTo>
                      <a:lnTo>
                        <a:pt x="39" y="0"/>
                      </a:lnTo>
                      <a:lnTo>
                        <a:pt x="45" y="2"/>
                      </a:lnTo>
                      <a:lnTo>
                        <a:pt x="51" y="6"/>
                      </a:lnTo>
                      <a:lnTo>
                        <a:pt x="55" y="8"/>
                      </a:lnTo>
                      <a:lnTo>
                        <a:pt x="59" y="14"/>
                      </a:lnTo>
                      <a:lnTo>
                        <a:pt x="63" y="20"/>
                      </a:lnTo>
                      <a:lnTo>
                        <a:pt x="65" y="26"/>
                      </a:lnTo>
                      <a:lnTo>
                        <a:pt x="65" y="32"/>
                      </a:lnTo>
                      <a:lnTo>
                        <a:pt x="65" y="38"/>
                      </a:lnTo>
                      <a:lnTo>
                        <a:pt x="63" y="44"/>
                      </a:lnTo>
                      <a:lnTo>
                        <a:pt x="59" y="50"/>
                      </a:lnTo>
                      <a:lnTo>
                        <a:pt x="55" y="55"/>
                      </a:lnTo>
                      <a:lnTo>
                        <a:pt x="51" y="57"/>
                      </a:lnTo>
                      <a:lnTo>
                        <a:pt x="45"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7" name="Freeform 380"/>
                <p:cNvSpPr>
                  <a:spLocks/>
                </p:cNvSpPr>
                <p:nvPr/>
              </p:nvSpPr>
              <p:spPr bwMode="auto">
                <a:xfrm>
                  <a:off x="4603" y="906"/>
                  <a:ext cx="65" cy="63"/>
                </a:xfrm>
                <a:custGeom>
                  <a:avLst/>
                  <a:gdLst>
                    <a:gd name="T0" fmla="*/ 65 w 65"/>
                    <a:gd name="T1" fmla="*/ 31 h 63"/>
                    <a:gd name="T2" fmla="*/ 65 w 65"/>
                    <a:gd name="T3" fmla="*/ 37 h 63"/>
                    <a:gd name="T4" fmla="*/ 63 w 65"/>
                    <a:gd name="T5" fmla="*/ 43 h 63"/>
                    <a:gd name="T6" fmla="*/ 59 w 65"/>
                    <a:gd name="T7" fmla="*/ 49 h 63"/>
                    <a:gd name="T8" fmla="*/ 55 w 65"/>
                    <a:gd name="T9" fmla="*/ 55 h 63"/>
                    <a:gd name="T10" fmla="*/ 51 w 65"/>
                    <a:gd name="T11" fmla="*/ 57 h 63"/>
                    <a:gd name="T12" fmla="*/ 45 w 65"/>
                    <a:gd name="T13" fmla="*/ 61 h 63"/>
                    <a:gd name="T14" fmla="*/ 39 w 65"/>
                    <a:gd name="T15" fmla="*/ 63 h 63"/>
                    <a:gd name="T16" fmla="*/ 33 w 65"/>
                    <a:gd name="T17" fmla="*/ 63 h 63"/>
                    <a:gd name="T18" fmla="*/ 27 w 65"/>
                    <a:gd name="T19" fmla="*/ 63 h 63"/>
                    <a:gd name="T20" fmla="*/ 21 w 65"/>
                    <a:gd name="T21" fmla="*/ 61 h 63"/>
                    <a:gd name="T22" fmla="*/ 16 w 65"/>
                    <a:gd name="T23" fmla="*/ 57 h 63"/>
                    <a:gd name="T24" fmla="*/ 10 w 65"/>
                    <a:gd name="T25" fmla="*/ 55 h 63"/>
                    <a:gd name="T26" fmla="*/ 6 w 65"/>
                    <a:gd name="T27" fmla="*/ 49 h 63"/>
                    <a:gd name="T28" fmla="*/ 4 w 65"/>
                    <a:gd name="T29" fmla="*/ 43 h 63"/>
                    <a:gd name="T30" fmla="*/ 2 w 65"/>
                    <a:gd name="T31" fmla="*/ 37 h 63"/>
                    <a:gd name="T32" fmla="*/ 0 w 65"/>
                    <a:gd name="T33" fmla="*/ 31 h 63"/>
                    <a:gd name="T34" fmla="*/ 2 w 65"/>
                    <a:gd name="T35" fmla="*/ 25 h 63"/>
                    <a:gd name="T36" fmla="*/ 4 w 65"/>
                    <a:gd name="T37" fmla="*/ 19 h 63"/>
                    <a:gd name="T38" fmla="*/ 6 w 65"/>
                    <a:gd name="T39" fmla="*/ 13 h 63"/>
                    <a:gd name="T40" fmla="*/ 10 w 65"/>
                    <a:gd name="T41" fmla="*/ 7 h 63"/>
                    <a:gd name="T42" fmla="*/ 16 w 65"/>
                    <a:gd name="T43" fmla="*/ 4 h 63"/>
                    <a:gd name="T44" fmla="*/ 21 w 65"/>
                    <a:gd name="T45" fmla="*/ 2 h 63"/>
                    <a:gd name="T46" fmla="*/ 27 w 65"/>
                    <a:gd name="T47" fmla="*/ 0 h 63"/>
                    <a:gd name="T48" fmla="*/ 33 w 65"/>
                    <a:gd name="T49" fmla="*/ 0 h 63"/>
                    <a:gd name="T50" fmla="*/ 39 w 65"/>
                    <a:gd name="T51" fmla="*/ 0 h 63"/>
                    <a:gd name="T52" fmla="*/ 45 w 65"/>
                    <a:gd name="T53" fmla="*/ 2 h 63"/>
                    <a:gd name="T54" fmla="*/ 51 w 65"/>
                    <a:gd name="T55" fmla="*/ 4 h 63"/>
                    <a:gd name="T56" fmla="*/ 55 w 65"/>
                    <a:gd name="T57" fmla="*/ 7 h 63"/>
                    <a:gd name="T58" fmla="*/ 59 w 65"/>
                    <a:gd name="T59" fmla="*/ 13 h 63"/>
                    <a:gd name="T60" fmla="*/ 63 w 65"/>
                    <a:gd name="T61" fmla="*/ 19 h 63"/>
                    <a:gd name="T62" fmla="*/ 65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5" y="37"/>
                      </a:lnTo>
                      <a:lnTo>
                        <a:pt x="63" y="43"/>
                      </a:lnTo>
                      <a:lnTo>
                        <a:pt x="59" y="49"/>
                      </a:lnTo>
                      <a:lnTo>
                        <a:pt x="55" y="55"/>
                      </a:lnTo>
                      <a:lnTo>
                        <a:pt x="51" y="57"/>
                      </a:lnTo>
                      <a:lnTo>
                        <a:pt x="45" y="61"/>
                      </a:lnTo>
                      <a:lnTo>
                        <a:pt x="39" y="63"/>
                      </a:lnTo>
                      <a:lnTo>
                        <a:pt x="33" y="63"/>
                      </a:lnTo>
                      <a:lnTo>
                        <a:pt x="27" y="63"/>
                      </a:lnTo>
                      <a:lnTo>
                        <a:pt x="21" y="61"/>
                      </a:lnTo>
                      <a:lnTo>
                        <a:pt x="16" y="57"/>
                      </a:lnTo>
                      <a:lnTo>
                        <a:pt x="10" y="55"/>
                      </a:lnTo>
                      <a:lnTo>
                        <a:pt x="6" y="49"/>
                      </a:lnTo>
                      <a:lnTo>
                        <a:pt x="4" y="43"/>
                      </a:lnTo>
                      <a:lnTo>
                        <a:pt x="2" y="37"/>
                      </a:lnTo>
                      <a:lnTo>
                        <a:pt x="0" y="31"/>
                      </a:lnTo>
                      <a:lnTo>
                        <a:pt x="2" y="25"/>
                      </a:lnTo>
                      <a:lnTo>
                        <a:pt x="4" y="19"/>
                      </a:lnTo>
                      <a:lnTo>
                        <a:pt x="6" y="13"/>
                      </a:lnTo>
                      <a:lnTo>
                        <a:pt x="10" y="7"/>
                      </a:lnTo>
                      <a:lnTo>
                        <a:pt x="16" y="4"/>
                      </a:lnTo>
                      <a:lnTo>
                        <a:pt x="21" y="2"/>
                      </a:lnTo>
                      <a:lnTo>
                        <a:pt x="27" y="0"/>
                      </a:lnTo>
                      <a:lnTo>
                        <a:pt x="33" y="0"/>
                      </a:lnTo>
                      <a:lnTo>
                        <a:pt x="39" y="0"/>
                      </a:lnTo>
                      <a:lnTo>
                        <a:pt x="45" y="2"/>
                      </a:lnTo>
                      <a:lnTo>
                        <a:pt x="51" y="4"/>
                      </a:lnTo>
                      <a:lnTo>
                        <a:pt x="55" y="7"/>
                      </a:lnTo>
                      <a:lnTo>
                        <a:pt x="59" y="13"/>
                      </a:lnTo>
                      <a:lnTo>
                        <a:pt x="63" y="19"/>
                      </a:lnTo>
                      <a:lnTo>
                        <a:pt x="65"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38" name="Freeform 381"/>
                <p:cNvSpPr>
                  <a:spLocks/>
                </p:cNvSpPr>
                <p:nvPr/>
              </p:nvSpPr>
              <p:spPr bwMode="auto">
                <a:xfrm>
                  <a:off x="4603" y="906"/>
                  <a:ext cx="65" cy="63"/>
                </a:xfrm>
                <a:custGeom>
                  <a:avLst/>
                  <a:gdLst>
                    <a:gd name="T0" fmla="*/ 65 w 65"/>
                    <a:gd name="T1" fmla="*/ 31 h 63"/>
                    <a:gd name="T2" fmla="*/ 65 w 65"/>
                    <a:gd name="T3" fmla="*/ 31 h 63"/>
                    <a:gd name="T4" fmla="*/ 65 w 65"/>
                    <a:gd name="T5" fmla="*/ 37 h 63"/>
                    <a:gd name="T6" fmla="*/ 63 w 65"/>
                    <a:gd name="T7" fmla="*/ 43 h 63"/>
                    <a:gd name="T8" fmla="*/ 59 w 65"/>
                    <a:gd name="T9" fmla="*/ 49 h 63"/>
                    <a:gd name="T10" fmla="*/ 55 w 65"/>
                    <a:gd name="T11" fmla="*/ 55 h 63"/>
                    <a:gd name="T12" fmla="*/ 51 w 65"/>
                    <a:gd name="T13" fmla="*/ 57 h 63"/>
                    <a:gd name="T14" fmla="*/ 45 w 65"/>
                    <a:gd name="T15" fmla="*/ 61 h 63"/>
                    <a:gd name="T16" fmla="*/ 39 w 65"/>
                    <a:gd name="T17" fmla="*/ 63 h 63"/>
                    <a:gd name="T18" fmla="*/ 33 w 65"/>
                    <a:gd name="T19" fmla="*/ 63 h 63"/>
                    <a:gd name="T20" fmla="*/ 27 w 65"/>
                    <a:gd name="T21" fmla="*/ 63 h 63"/>
                    <a:gd name="T22" fmla="*/ 21 w 65"/>
                    <a:gd name="T23" fmla="*/ 61 h 63"/>
                    <a:gd name="T24" fmla="*/ 16 w 65"/>
                    <a:gd name="T25" fmla="*/ 57 h 63"/>
                    <a:gd name="T26" fmla="*/ 10 w 65"/>
                    <a:gd name="T27" fmla="*/ 55 h 63"/>
                    <a:gd name="T28" fmla="*/ 6 w 65"/>
                    <a:gd name="T29" fmla="*/ 49 h 63"/>
                    <a:gd name="T30" fmla="*/ 4 w 65"/>
                    <a:gd name="T31" fmla="*/ 43 h 63"/>
                    <a:gd name="T32" fmla="*/ 2 w 65"/>
                    <a:gd name="T33" fmla="*/ 37 h 63"/>
                    <a:gd name="T34" fmla="*/ 0 w 65"/>
                    <a:gd name="T35" fmla="*/ 31 h 63"/>
                    <a:gd name="T36" fmla="*/ 2 w 65"/>
                    <a:gd name="T37" fmla="*/ 25 h 63"/>
                    <a:gd name="T38" fmla="*/ 4 w 65"/>
                    <a:gd name="T39" fmla="*/ 19 h 63"/>
                    <a:gd name="T40" fmla="*/ 6 w 65"/>
                    <a:gd name="T41" fmla="*/ 13 h 63"/>
                    <a:gd name="T42" fmla="*/ 10 w 65"/>
                    <a:gd name="T43" fmla="*/ 7 h 63"/>
                    <a:gd name="T44" fmla="*/ 16 w 65"/>
                    <a:gd name="T45" fmla="*/ 4 h 63"/>
                    <a:gd name="T46" fmla="*/ 21 w 65"/>
                    <a:gd name="T47" fmla="*/ 2 h 63"/>
                    <a:gd name="T48" fmla="*/ 27 w 65"/>
                    <a:gd name="T49" fmla="*/ 0 h 63"/>
                    <a:gd name="T50" fmla="*/ 33 w 65"/>
                    <a:gd name="T51" fmla="*/ 0 h 63"/>
                    <a:gd name="T52" fmla="*/ 39 w 65"/>
                    <a:gd name="T53" fmla="*/ 0 h 63"/>
                    <a:gd name="T54" fmla="*/ 45 w 65"/>
                    <a:gd name="T55" fmla="*/ 2 h 63"/>
                    <a:gd name="T56" fmla="*/ 51 w 65"/>
                    <a:gd name="T57" fmla="*/ 4 h 63"/>
                    <a:gd name="T58" fmla="*/ 55 w 65"/>
                    <a:gd name="T59" fmla="*/ 7 h 63"/>
                    <a:gd name="T60" fmla="*/ 59 w 65"/>
                    <a:gd name="T61" fmla="*/ 13 h 63"/>
                    <a:gd name="T62" fmla="*/ 63 w 65"/>
                    <a:gd name="T63" fmla="*/ 19 h 63"/>
                    <a:gd name="T64" fmla="*/ 65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5" y="37"/>
                      </a:lnTo>
                      <a:lnTo>
                        <a:pt x="63" y="43"/>
                      </a:lnTo>
                      <a:lnTo>
                        <a:pt x="59" y="49"/>
                      </a:lnTo>
                      <a:lnTo>
                        <a:pt x="55" y="55"/>
                      </a:lnTo>
                      <a:lnTo>
                        <a:pt x="51" y="57"/>
                      </a:lnTo>
                      <a:lnTo>
                        <a:pt x="45" y="61"/>
                      </a:lnTo>
                      <a:lnTo>
                        <a:pt x="39" y="63"/>
                      </a:lnTo>
                      <a:lnTo>
                        <a:pt x="33" y="63"/>
                      </a:lnTo>
                      <a:lnTo>
                        <a:pt x="27" y="63"/>
                      </a:lnTo>
                      <a:lnTo>
                        <a:pt x="21" y="61"/>
                      </a:lnTo>
                      <a:lnTo>
                        <a:pt x="16" y="57"/>
                      </a:lnTo>
                      <a:lnTo>
                        <a:pt x="10" y="55"/>
                      </a:lnTo>
                      <a:lnTo>
                        <a:pt x="6" y="49"/>
                      </a:lnTo>
                      <a:lnTo>
                        <a:pt x="4" y="43"/>
                      </a:lnTo>
                      <a:lnTo>
                        <a:pt x="2" y="37"/>
                      </a:lnTo>
                      <a:lnTo>
                        <a:pt x="0" y="31"/>
                      </a:lnTo>
                      <a:lnTo>
                        <a:pt x="2" y="25"/>
                      </a:lnTo>
                      <a:lnTo>
                        <a:pt x="4" y="19"/>
                      </a:lnTo>
                      <a:lnTo>
                        <a:pt x="6" y="13"/>
                      </a:lnTo>
                      <a:lnTo>
                        <a:pt x="10" y="7"/>
                      </a:lnTo>
                      <a:lnTo>
                        <a:pt x="16" y="4"/>
                      </a:lnTo>
                      <a:lnTo>
                        <a:pt x="21" y="2"/>
                      </a:lnTo>
                      <a:lnTo>
                        <a:pt x="27" y="0"/>
                      </a:lnTo>
                      <a:lnTo>
                        <a:pt x="33" y="0"/>
                      </a:lnTo>
                      <a:lnTo>
                        <a:pt x="39" y="0"/>
                      </a:lnTo>
                      <a:lnTo>
                        <a:pt x="45" y="2"/>
                      </a:lnTo>
                      <a:lnTo>
                        <a:pt x="51" y="4"/>
                      </a:lnTo>
                      <a:lnTo>
                        <a:pt x="55" y="7"/>
                      </a:lnTo>
                      <a:lnTo>
                        <a:pt x="59" y="13"/>
                      </a:lnTo>
                      <a:lnTo>
                        <a:pt x="63" y="19"/>
                      </a:lnTo>
                      <a:lnTo>
                        <a:pt x="65"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39" name="Freeform 382"/>
                <p:cNvSpPr>
                  <a:spLocks/>
                </p:cNvSpPr>
                <p:nvPr/>
              </p:nvSpPr>
              <p:spPr bwMode="auto">
                <a:xfrm>
                  <a:off x="4644" y="890"/>
                  <a:ext cx="65" cy="63"/>
                </a:xfrm>
                <a:custGeom>
                  <a:avLst/>
                  <a:gdLst>
                    <a:gd name="T0" fmla="*/ 65 w 65"/>
                    <a:gd name="T1" fmla="*/ 31 h 63"/>
                    <a:gd name="T2" fmla="*/ 63 w 65"/>
                    <a:gd name="T3" fmla="*/ 39 h 63"/>
                    <a:gd name="T4" fmla="*/ 63 w 65"/>
                    <a:gd name="T5" fmla="*/ 43 h 63"/>
                    <a:gd name="T6" fmla="*/ 59 w 65"/>
                    <a:gd name="T7" fmla="*/ 49 h 63"/>
                    <a:gd name="T8" fmla="*/ 55 w 65"/>
                    <a:gd name="T9" fmla="*/ 55 h 63"/>
                    <a:gd name="T10" fmla="*/ 51 w 65"/>
                    <a:gd name="T11" fmla="*/ 59 h 63"/>
                    <a:gd name="T12" fmla="*/ 45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0 w 65"/>
                    <a:gd name="T31" fmla="*/ 39 h 63"/>
                    <a:gd name="T32" fmla="*/ 0 w 65"/>
                    <a:gd name="T33" fmla="*/ 31 h 63"/>
                    <a:gd name="T34" fmla="*/ 0 w 65"/>
                    <a:gd name="T35" fmla="*/ 25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2 w 65"/>
                    <a:gd name="T49" fmla="*/ 0 h 63"/>
                    <a:gd name="T50" fmla="*/ 40 w 65"/>
                    <a:gd name="T51" fmla="*/ 0 h 63"/>
                    <a:gd name="T52" fmla="*/ 45 w 65"/>
                    <a:gd name="T53" fmla="*/ 2 h 63"/>
                    <a:gd name="T54" fmla="*/ 51 w 65"/>
                    <a:gd name="T55" fmla="*/ 6 h 63"/>
                    <a:gd name="T56" fmla="*/ 55 w 65"/>
                    <a:gd name="T57" fmla="*/ 10 h 63"/>
                    <a:gd name="T58" fmla="*/ 59 w 65"/>
                    <a:gd name="T59" fmla="*/ 14 h 63"/>
                    <a:gd name="T60" fmla="*/ 63 w 65"/>
                    <a:gd name="T61" fmla="*/ 20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9"/>
                      </a:lnTo>
                      <a:lnTo>
                        <a:pt x="63"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3" y="20"/>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0" name="Freeform 383"/>
                <p:cNvSpPr>
                  <a:spLocks/>
                </p:cNvSpPr>
                <p:nvPr/>
              </p:nvSpPr>
              <p:spPr bwMode="auto">
                <a:xfrm>
                  <a:off x="4644" y="890"/>
                  <a:ext cx="65" cy="63"/>
                </a:xfrm>
                <a:custGeom>
                  <a:avLst/>
                  <a:gdLst>
                    <a:gd name="T0" fmla="*/ 65 w 65"/>
                    <a:gd name="T1" fmla="*/ 31 h 63"/>
                    <a:gd name="T2" fmla="*/ 65 w 65"/>
                    <a:gd name="T3" fmla="*/ 31 h 63"/>
                    <a:gd name="T4" fmla="*/ 63 w 65"/>
                    <a:gd name="T5" fmla="*/ 39 h 63"/>
                    <a:gd name="T6" fmla="*/ 63 w 65"/>
                    <a:gd name="T7" fmla="*/ 43 h 63"/>
                    <a:gd name="T8" fmla="*/ 59 w 65"/>
                    <a:gd name="T9" fmla="*/ 49 h 63"/>
                    <a:gd name="T10" fmla="*/ 55 w 65"/>
                    <a:gd name="T11" fmla="*/ 55 h 63"/>
                    <a:gd name="T12" fmla="*/ 51 w 65"/>
                    <a:gd name="T13" fmla="*/ 59 h 63"/>
                    <a:gd name="T14" fmla="*/ 45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0 w 65"/>
                    <a:gd name="T33" fmla="*/ 39 h 63"/>
                    <a:gd name="T34" fmla="*/ 0 w 65"/>
                    <a:gd name="T35" fmla="*/ 31 h 63"/>
                    <a:gd name="T36" fmla="*/ 0 w 65"/>
                    <a:gd name="T37" fmla="*/ 25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2 w 65"/>
                    <a:gd name="T51" fmla="*/ 0 h 63"/>
                    <a:gd name="T52" fmla="*/ 40 w 65"/>
                    <a:gd name="T53" fmla="*/ 0 h 63"/>
                    <a:gd name="T54" fmla="*/ 45 w 65"/>
                    <a:gd name="T55" fmla="*/ 2 h 63"/>
                    <a:gd name="T56" fmla="*/ 51 w 65"/>
                    <a:gd name="T57" fmla="*/ 6 h 63"/>
                    <a:gd name="T58" fmla="*/ 55 w 65"/>
                    <a:gd name="T59" fmla="*/ 10 h 63"/>
                    <a:gd name="T60" fmla="*/ 59 w 65"/>
                    <a:gd name="T61" fmla="*/ 14 h 63"/>
                    <a:gd name="T62" fmla="*/ 63 w 65"/>
                    <a:gd name="T63" fmla="*/ 20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9"/>
                      </a:lnTo>
                      <a:lnTo>
                        <a:pt x="63"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5" y="2"/>
                      </a:lnTo>
                      <a:lnTo>
                        <a:pt x="51" y="6"/>
                      </a:lnTo>
                      <a:lnTo>
                        <a:pt x="55" y="10"/>
                      </a:lnTo>
                      <a:lnTo>
                        <a:pt x="59" y="14"/>
                      </a:lnTo>
                      <a:lnTo>
                        <a:pt x="63" y="20"/>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1" name="Freeform 384"/>
                <p:cNvSpPr>
                  <a:spLocks/>
                </p:cNvSpPr>
                <p:nvPr/>
              </p:nvSpPr>
              <p:spPr bwMode="auto">
                <a:xfrm>
                  <a:off x="4524" y="850"/>
                  <a:ext cx="65" cy="63"/>
                </a:xfrm>
                <a:custGeom>
                  <a:avLst/>
                  <a:gdLst>
                    <a:gd name="T0" fmla="*/ 0 w 65"/>
                    <a:gd name="T1" fmla="*/ 32 h 63"/>
                    <a:gd name="T2" fmla="*/ 0 w 65"/>
                    <a:gd name="T3" fmla="*/ 24 h 63"/>
                    <a:gd name="T4" fmla="*/ 2 w 65"/>
                    <a:gd name="T5" fmla="*/ 20 h 63"/>
                    <a:gd name="T6" fmla="*/ 6 w 65"/>
                    <a:gd name="T7" fmla="*/ 14 h 63"/>
                    <a:gd name="T8" fmla="*/ 10 w 65"/>
                    <a:gd name="T9" fmla="*/ 8 h 63"/>
                    <a:gd name="T10" fmla="*/ 14 w 65"/>
                    <a:gd name="T11" fmla="*/ 4 h 63"/>
                    <a:gd name="T12" fmla="*/ 20 w 65"/>
                    <a:gd name="T13" fmla="*/ 2 h 63"/>
                    <a:gd name="T14" fmla="*/ 26 w 65"/>
                    <a:gd name="T15" fmla="*/ 0 h 63"/>
                    <a:gd name="T16" fmla="*/ 32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20 h 63"/>
                    <a:gd name="T30" fmla="*/ 63 w 65"/>
                    <a:gd name="T31" fmla="*/ 24 h 63"/>
                    <a:gd name="T32" fmla="*/ 65 w 65"/>
                    <a:gd name="T33" fmla="*/ 32 h 63"/>
                    <a:gd name="T34" fmla="*/ 63 w 65"/>
                    <a:gd name="T35" fmla="*/ 38 h 63"/>
                    <a:gd name="T36" fmla="*/ 63 w 65"/>
                    <a:gd name="T37" fmla="*/ 44 h 63"/>
                    <a:gd name="T38" fmla="*/ 59 w 65"/>
                    <a:gd name="T39" fmla="*/ 50 h 63"/>
                    <a:gd name="T40" fmla="*/ 55 w 65"/>
                    <a:gd name="T41" fmla="*/ 54 h 63"/>
                    <a:gd name="T42" fmla="*/ 51 w 65"/>
                    <a:gd name="T43" fmla="*/ 58 h 63"/>
                    <a:gd name="T44" fmla="*/ 45 w 65"/>
                    <a:gd name="T45" fmla="*/ 61 h 63"/>
                    <a:gd name="T46" fmla="*/ 39 w 65"/>
                    <a:gd name="T47" fmla="*/ 63 h 63"/>
                    <a:gd name="T48" fmla="*/ 32 w 65"/>
                    <a:gd name="T49" fmla="*/ 63 h 63"/>
                    <a:gd name="T50" fmla="*/ 26 w 65"/>
                    <a:gd name="T51" fmla="*/ 63 h 63"/>
                    <a:gd name="T52" fmla="*/ 20 w 65"/>
                    <a:gd name="T53" fmla="*/ 61 h 63"/>
                    <a:gd name="T54" fmla="*/ 14 w 65"/>
                    <a:gd name="T55" fmla="*/ 58 h 63"/>
                    <a:gd name="T56" fmla="*/ 10 w 65"/>
                    <a:gd name="T57" fmla="*/ 54 h 63"/>
                    <a:gd name="T58" fmla="*/ 6 w 65"/>
                    <a:gd name="T59" fmla="*/ 50 h 63"/>
                    <a:gd name="T60" fmla="*/ 2 w 65"/>
                    <a:gd name="T61" fmla="*/ 44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4"/>
                      </a:lnTo>
                      <a:lnTo>
                        <a:pt x="2" y="20"/>
                      </a:lnTo>
                      <a:lnTo>
                        <a:pt x="6" y="14"/>
                      </a:lnTo>
                      <a:lnTo>
                        <a:pt x="10" y="8"/>
                      </a:lnTo>
                      <a:lnTo>
                        <a:pt x="14" y="4"/>
                      </a:lnTo>
                      <a:lnTo>
                        <a:pt x="20" y="2"/>
                      </a:lnTo>
                      <a:lnTo>
                        <a:pt x="26" y="0"/>
                      </a:lnTo>
                      <a:lnTo>
                        <a:pt x="32" y="0"/>
                      </a:lnTo>
                      <a:lnTo>
                        <a:pt x="39" y="0"/>
                      </a:lnTo>
                      <a:lnTo>
                        <a:pt x="45" y="2"/>
                      </a:lnTo>
                      <a:lnTo>
                        <a:pt x="51" y="4"/>
                      </a:lnTo>
                      <a:lnTo>
                        <a:pt x="55" y="8"/>
                      </a:lnTo>
                      <a:lnTo>
                        <a:pt x="59" y="14"/>
                      </a:lnTo>
                      <a:lnTo>
                        <a:pt x="63" y="20"/>
                      </a:lnTo>
                      <a:lnTo>
                        <a:pt x="63" y="24"/>
                      </a:lnTo>
                      <a:lnTo>
                        <a:pt x="65" y="32"/>
                      </a:lnTo>
                      <a:lnTo>
                        <a:pt x="63" y="38"/>
                      </a:lnTo>
                      <a:lnTo>
                        <a:pt x="63" y="44"/>
                      </a:lnTo>
                      <a:lnTo>
                        <a:pt x="59" y="50"/>
                      </a:lnTo>
                      <a:lnTo>
                        <a:pt x="55" y="54"/>
                      </a:lnTo>
                      <a:lnTo>
                        <a:pt x="51" y="58"/>
                      </a:lnTo>
                      <a:lnTo>
                        <a:pt x="45" y="61"/>
                      </a:lnTo>
                      <a:lnTo>
                        <a:pt x="39" y="63"/>
                      </a:lnTo>
                      <a:lnTo>
                        <a:pt x="32" y="63"/>
                      </a:lnTo>
                      <a:lnTo>
                        <a:pt x="26" y="63"/>
                      </a:lnTo>
                      <a:lnTo>
                        <a:pt x="20" y="61"/>
                      </a:lnTo>
                      <a:lnTo>
                        <a:pt x="14" y="58"/>
                      </a:lnTo>
                      <a:lnTo>
                        <a:pt x="10" y="54"/>
                      </a:lnTo>
                      <a:lnTo>
                        <a:pt x="6"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2" name="Freeform 385"/>
                <p:cNvSpPr>
                  <a:spLocks/>
                </p:cNvSpPr>
                <p:nvPr/>
              </p:nvSpPr>
              <p:spPr bwMode="auto">
                <a:xfrm>
                  <a:off x="4524" y="850"/>
                  <a:ext cx="65" cy="63"/>
                </a:xfrm>
                <a:custGeom>
                  <a:avLst/>
                  <a:gdLst>
                    <a:gd name="T0" fmla="*/ 0 w 65"/>
                    <a:gd name="T1" fmla="*/ 32 h 63"/>
                    <a:gd name="T2" fmla="*/ 0 w 65"/>
                    <a:gd name="T3" fmla="*/ 32 h 63"/>
                    <a:gd name="T4" fmla="*/ 0 w 65"/>
                    <a:gd name="T5" fmla="*/ 24 h 63"/>
                    <a:gd name="T6" fmla="*/ 2 w 65"/>
                    <a:gd name="T7" fmla="*/ 20 h 63"/>
                    <a:gd name="T8" fmla="*/ 6 w 65"/>
                    <a:gd name="T9" fmla="*/ 14 h 63"/>
                    <a:gd name="T10" fmla="*/ 10 w 65"/>
                    <a:gd name="T11" fmla="*/ 8 h 63"/>
                    <a:gd name="T12" fmla="*/ 14 w 65"/>
                    <a:gd name="T13" fmla="*/ 4 h 63"/>
                    <a:gd name="T14" fmla="*/ 20 w 65"/>
                    <a:gd name="T15" fmla="*/ 2 h 63"/>
                    <a:gd name="T16" fmla="*/ 26 w 65"/>
                    <a:gd name="T17" fmla="*/ 0 h 63"/>
                    <a:gd name="T18" fmla="*/ 32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20 h 63"/>
                    <a:gd name="T32" fmla="*/ 63 w 65"/>
                    <a:gd name="T33" fmla="*/ 24 h 63"/>
                    <a:gd name="T34" fmla="*/ 65 w 65"/>
                    <a:gd name="T35" fmla="*/ 32 h 63"/>
                    <a:gd name="T36" fmla="*/ 63 w 65"/>
                    <a:gd name="T37" fmla="*/ 38 h 63"/>
                    <a:gd name="T38" fmla="*/ 63 w 65"/>
                    <a:gd name="T39" fmla="*/ 44 h 63"/>
                    <a:gd name="T40" fmla="*/ 59 w 65"/>
                    <a:gd name="T41" fmla="*/ 50 h 63"/>
                    <a:gd name="T42" fmla="*/ 55 w 65"/>
                    <a:gd name="T43" fmla="*/ 54 h 63"/>
                    <a:gd name="T44" fmla="*/ 51 w 65"/>
                    <a:gd name="T45" fmla="*/ 58 h 63"/>
                    <a:gd name="T46" fmla="*/ 45 w 65"/>
                    <a:gd name="T47" fmla="*/ 61 h 63"/>
                    <a:gd name="T48" fmla="*/ 39 w 65"/>
                    <a:gd name="T49" fmla="*/ 63 h 63"/>
                    <a:gd name="T50" fmla="*/ 32 w 65"/>
                    <a:gd name="T51" fmla="*/ 63 h 63"/>
                    <a:gd name="T52" fmla="*/ 26 w 65"/>
                    <a:gd name="T53" fmla="*/ 63 h 63"/>
                    <a:gd name="T54" fmla="*/ 20 w 65"/>
                    <a:gd name="T55" fmla="*/ 61 h 63"/>
                    <a:gd name="T56" fmla="*/ 14 w 65"/>
                    <a:gd name="T57" fmla="*/ 58 h 63"/>
                    <a:gd name="T58" fmla="*/ 10 w 65"/>
                    <a:gd name="T59" fmla="*/ 54 h 63"/>
                    <a:gd name="T60" fmla="*/ 6 w 65"/>
                    <a:gd name="T61" fmla="*/ 50 h 63"/>
                    <a:gd name="T62" fmla="*/ 2 w 65"/>
                    <a:gd name="T63" fmla="*/ 44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4"/>
                      </a:lnTo>
                      <a:lnTo>
                        <a:pt x="2" y="20"/>
                      </a:lnTo>
                      <a:lnTo>
                        <a:pt x="6" y="14"/>
                      </a:lnTo>
                      <a:lnTo>
                        <a:pt x="10" y="8"/>
                      </a:lnTo>
                      <a:lnTo>
                        <a:pt x="14" y="4"/>
                      </a:lnTo>
                      <a:lnTo>
                        <a:pt x="20" y="2"/>
                      </a:lnTo>
                      <a:lnTo>
                        <a:pt x="26" y="0"/>
                      </a:lnTo>
                      <a:lnTo>
                        <a:pt x="32" y="0"/>
                      </a:lnTo>
                      <a:lnTo>
                        <a:pt x="39" y="0"/>
                      </a:lnTo>
                      <a:lnTo>
                        <a:pt x="45" y="2"/>
                      </a:lnTo>
                      <a:lnTo>
                        <a:pt x="51" y="4"/>
                      </a:lnTo>
                      <a:lnTo>
                        <a:pt x="55" y="8"/>
                      </a:lnTo>
                      <a:lnTo>
                        <a:pt x="59" y="14"/>
                      </a:lnTo>
                      <a:lnTo>
                        <a:pt x="63" y="20"/>
                      </a:lnTo>
                      <a:lnTo>
                        <a:pt x="63" y="24"/>
                      </a:lnTo>
                      <a:lnTo>
                        <a:pt x="65" y="32"/>
                      </a:lnTo>
                      <a:lnTo>
                        <a:pt x="63" y="38"/>
                      </a:lnTo>
                      <a:lnTo>
                        <a:pt x="63" y="44"/>
                      </a:lnTo>
                      <a:lnTo>
                        <a:pt x="59" y="50"/>
                      </a:lnTo>
                      <a:lnTo>
                        <a:pt x="55" y="54"/>
                      </a:lnTo>
                      <a:lnTo>
                        <a:pt x="51" y="58"/>
                      </a:lnTo>
                      <a:lnTo>
                        <a:pt x="45" y="61"/>
                      </a:lnTo>
                      <a:lnTo>
                        <a:pt x="39" y="63"/>
                      </a:lnTo>
                      <a:lnTo>
                        <a:pt x="32" y="63"/>
                      </a:lnTo>
                      <a:lnTo>
                        <a:pt x="26" y="63"/>
                      </a:lnTo>
                      <a:lnTo>
                        <a:pt x="20" y="61"/>
                      </a:lnTo>
                      <a:lnTo>
                        <a:pt x="14" y="58"/>
                      </a:lnTo>
                      <a:lnTo>
                        <a:pt x="10" y="54"/>
                      </a:lnTo>
                      <a:lnTo>
                        <a:pt x="6"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3" name="Freeform 386"/>
                <p:cNvSpPr>
                  <a:spLocks/>
                </p:cNvSpPr>
                <p:nvPr/>
              </p:nvSpPr>
              <p:spPr bwMode="auto">
                <a:xfrm>
                  <a:off x="4676" y="862"/>
                  <a:ext cx="65" cy="65"/>
                </a:xfrm>
                <a:custGeom>
                  <a:avLst/>
                  <a:gdLst>
                    <a:gd name="T0" fmla="*/ 65 w 65"/>
                    <a:gd name="T1" fmla="*/ 34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3 h 65"/>
                    <a:gd name="T14" fmla="*/ 39 w 65"/>
                    <a:gd name="T15" fmla="*/ 65 h 65"/>
                    <a:gd name="T16" fmla="*/ 33 w 65"/>
                    <a:gd name="T17" fmla="*/ 65 h 65"/>
                    <a:gd name="T18" fmla="*/ 25 w 65"/>
                    <a:gd name="T19" fmla="*/ 65 h 65"/>
                    <a:gd name="T20" fmla="*/ 19 w 65"/>
                    <a:gd name="T21" fmla="*/ 63 h 65"/>
                    <a:gd name="T22" fmla="*/ 15 w 65"/>
                    <a:gd name="T23" fmla="*/ 59 h 65"/>
                    <a:gd name="T24" fmla="*/ 9 w 65"/>
                    <a:gd name="T25" fmla="*/ 55 h 65"/>
                    <a:gd name="T26" fmla="*/ 6 w 65"/>
                    <a:gd name="T27" fmla="*/ 51 h 65"/>
                    <a:gd name="T28" fmla="*/ 4 w 65"/>
                    <a:gd name="T29" fmla="*/ 46 h 65"/>
                    <a:gd name="T30" fmla="*/ 2 w 65"/>
                    <a:gd name="T31" fmla="*/ 40 h 65"/>
                    <a:gd name="T32" fmla="*/ 0 w 65"/>
                    <a:gd name="T33" fmla="*/ 34 h 65"/>
                    <a:gd name="T34" fmla="*/ 2 w 65"/>
                    <a:gd name="T35" fmla="*/ 26 h 65"/>
                    <a:gd name="T36" fmla="*/ 4 w 65"/>
                    <a:gd name="T37" fmla="*/ 20 h 65"/>
                    <a:gd name="T38" fmla="*/ 6 w 65"/>
                    <a:gd name="T39" fmla="*/ 16 h 65"/>
                    <a:gd name="T40" fmla="*/ 9 w 65"/>
                    <a:gd name="T41" fmla="*/ 10 h 65"/>
                    <a:gd name="T42" fmla="*/ 15 w 65"/>
                    <a:gd name="T43" fmla="*/ 6 h 65"/>
                    <a:gd name="T44" fmla="*/ 19 w 65"/>
                    <a:gd name="T45" fmla="*/ 4 h 65"/>
                    <a:gd name="T46" fmla="*/ 25 w 65"/>
                    <a:gd name="T47" fmla="*/ 2 h 65"/>
                    <a:gd name="T48" fmla="*/ 33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3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3" y="46"/>
                      </a:lnTo>
                      <a:lnTo>
                        <a:pt x="59" y="51"/>
                      </a:lnTo>
                      <a:lnTo>
                        <a:pt x="55" y="55"/>
                      </a:lnTo>
                      <a:lnTo>
                        <a:pt x="51" y="59"/>
                      </a:lnTo>
                      <a:lnTo>
                        <a:pt x="45" y="63"/>
                      </a:lnTo>
                      <a:lnTo>
                        <a:pt x="39" y="65"/>
                      </a:lnTo>
                      <a:lnTo>
                        <a:pt x="33" y="65"/>
                      </a:lnTo>
                      <a:lnTo>
                        <a:pt x="25" y="65"/>
                      </a:lnTo>
                      <a:lnTo>
                        <a:pt x="19" y="63"/>
                      </a:lnTo>
                      <a:lnTo>
                        <a:pt x="15" y="59"/>
                      </a:lnTo>
                      <a:lnTo>
                        <a:pt x="9" y="55"/>
                      </a:lnTo>
                      <a:lnTo>
                        <a:pt x="6" y="51"/>
                      </a:lnTo>
                      <a:lnTo>
                        <a:pt x="4" y="46"/>
                      </a:lnTo>
                      <a:lnTo>
                        <a:pt x="2" y="40"/>
                      </a:lnTo>
                      <a:lnTo>
                        <a:pt x="0" y="34"/>
                      </a:lnTo>
                      <a:lnTo>
                        <a:pt x="2" y="26"/>
                      </a:lnTo>
                      <a:lnTo>
                        <a:pt x="4" y="20"/>
                      </a:lnTo>
                      <a:lnTo>
                        <a:pt x="6" y="16"/>
                      </a:lnTo>
                      <a:lnTo>
                        <a:pt x="9" y="10"/>
                      </a:lnTo>
                      <a:lnTo>
                        <a:pt x="15" y="6"/>
                      </a:lnTo>
                      <a:lnTo>
                        <a:pt x="19" y="4"/>
                      </a:lnTo>
                      <a:lnTo>
                        <a:pt x="25" y="2"/>
                      </a:lnTo>
                      <a:lnTo>
                        <a:pt x="33" y="0"/>
                      </a:lnTo>
                      <a:lnTo>
                        <a:pt x="39" y="2"/>
                      </a:lnTo>
                      <a:lnTo>
                        <a:pt x="45" y="4"/>
                      </a:lnTo>
                      <a:lnTo>
                        <a:pt x="51" y="6"/>
                      </a:lnTo>
                      <a:lnTo>
                        <a:pt x="55" y="10"/>
                      </a:lnTo>
                      <a:lnTo>
                        <a:pt x="59" y="16"/>
                      </a:lnTo>
                      <a:lnTo>
                        <a:pt x="63" y="20"/>
                      </a:lnTo>
                      <a:lnTo>
                        <a:pt x="65" y="26"/>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4" name="Freeform 387"/>
                <p:cNvSpPr>
                  <a:spLocks/>
                </p:cNvSpPr>
                <p:nvPr/>
              </p:nvSpPr>
              <p:spPr bwMode="auto">
                <a:xfrm>
                  <a:off x="4676" y="862"/>
                  <a:ext cx="65" cy="65"/>
                </a:xfrm>
                <a:custGeom>
                  <a:avLst/>
                  <a:gdLst>
                    <a:gd name="T0" fmla="*/ 65 w 65"/>
                    <a:gd name="T1" fmla="*/ 34 h 65"/>
                    <a:gd name="T2" fmla="*/ 65 w 65"/>
                    <a:gd name="T3" fmla="*/ 34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3 h 65"/>
                    <a:gd name="T16" fmla="*/ 39 w 65"/>
                    <a:gd name="T17" fmla="*/ 65 h 65"/>
                    <a:gd name="T18" fmla="*/ 33 w 65"/>
                    <a:gd name="T19" fmla="*/ 65 h 65"/>
                    <a:gd name="T20" fmla="*/ 25 w 65"/>
                    <a:gd name="T21" fmla="*/ 65 h 65"/>
                    <a:gd name="T22" fmla="*/ 19 w 65"/>
                    <a:gd name="T23" fmla="*/ 63 h 65"/>
                    <a:gd name="T24" fmla="*/ 15 w 65"/>
                    <a:gd name="T25" fmla="*/ 59 h 65"/>
                    <a:gd name="T26" fmla="*/ 9 w 65"/>
                    <a:gd name="T27" fmla="*/ 55 h 65"/>
                    <a:gd name="T28" fmla="*/ 6 w 65"/>
                    <a:gd name="T29" fmla="*/ 51 h 65"/>
                    <a:gd name="T30" fmla="*/ 4 w 65"/>
                    <a:gd name="T31" fmla="*/ 46 h 65"/>
                    <a:gd name="T32" fmla="*/ 2 w 65"/>
                    <a:gd name="T33" fmla="*/ 40 h 65"/>
                    <a:gd name="T34" fmla="*/ 0 w 65"/>
                    <a:gd name="T35" fmla="*/ 34 h 65"/>
                    <a:gd name="T36" fmla="*/ 2 w 65"/>
                    <a:gd name="T37" fmla="*/ 26 h 65"/>
                    <a:gd name="T38" fmla="*/ 4 w 65"/>
                    <a:gd name="T39" fmla="*/ 20 h 65"/>
                    <a:gd name="T40" fmla="*/ 6 w 65"/>
                    <a:gd name="T41" fmla="*/ 16 h 65"/>
                    <a:gd name="T42" fmla="*/ 9 w 65"/>
                    <a:gd name="T43" fmla="*/ 10 h 65"/>
                    <a:gd name="T44" fmla="*/ 15 w 65"/>
                    <a:gd name="T45" fmla="*/ 6 h 65"/>
                    <a:gd name="T46" fmla="*/ 19 w 65"/>
                    <a:gd name="T47" fmla="*/ 4 h 65"/>
                    <a:gd name="T48" fmla="*/ 25 w 65"/>
                    <a:gd name="T49" fmla="*/ 2 h 65"/>
                    <a:gd name="T50" fmla="*/ 33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3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3" y="46"/>
                      </a:lnTo>
                      <a:lnTo>
                        <a:pt x="59" y="51"/>
                      </a:lnTo>
                      <a:lnTo>
                        <a:pt x="55" y="55"/>
                      </a:lnTo>
                      <a:lnTo>
                        <a:pt x="51" y="59"/>
                      </a:lnTo>
                      <a:lnTo>
                        <a:pt x="45" y="63"/>
                      </a:lnTo>
                      <a:lnTo>
                        <a:pt x="39" y="65"/>
                      </a:lnTo>
                      <a:lnTo>
                        <a:pt x="33" y="65"/>
                      </a:lnTo>
                      <a:lnTo>
                        <a:pt x="25" y="65"/>
                      </a:lnTo>
                      <a:lnTo>
                        <a:pt x="19" y="63"/>
                      </a:lnTo>
                      <a:lnTo>
                        <a:pt x="15" y="59"/>
                      </a:lnTo>
                      <a:lnTo>
                        <a:pt x="9" y="55"/>
                      </a:lnTo>
                      <a:lnTo>
                        <a:pt x="6" y="51"/>
                      </a:lnTo>
                      <a:lnTo>
                        <a:pt x="4" y="46"/>
                      </a:lnTo>
                      <a:lnTo>
                        <a:pt x="2" y="40"/>
                      </a:lnTo>
                      <a:lnTo>
                        <a:pt x="0" y="34"/>
                      </a:lnTo>
                      <a:lnTo>
                        <a:pt x="2" y="26"/>
                      </a:lnTo>
                      <a:lnTo>
                        <a:pt x="4" y="20"/>
                      </a:lnTo>
                      <a:lnTo>
                        <a:pt x="6" y="16"/>
                      </a:lnTo>
                      <a:lnTo>
                        <a:pt x="9" y="10"/>
                      </a:lnTo>
                      <a:lnTo>
                        <a:pt x="15" y="6"/>
                      </a:lnTo>
                      <a:lnTo>
                        <a:pt x="19" y="4"/>
                      </a:lnTo>
                      <a:lnTo>
                        <a:pt x="25" y="2"/>
                      </a:lnTo>
                      <a:lnTo>
                        <a:pt x="33" y="0"/>
                      </a:lnTo>
                      <a:lnTo>
                        <a:pt x="39" y="2"/>
                      </a:lnTo>
                      <a:lnTo>
                        <a:pt x="45" y="4"/>
                      </a:lnTo>
                      <a:lnTo>
                        <a:pt x="51" y="6"/>
                      </a:lnTo>
                      <a:lnTo>
                        <a:pt x="55" y="10"/>
                      </a:lnTo>
                      <a:lnTo>
                        <a:pt x="59" y="16"/>
                      </a:lnTo>
                      <a:lnTo>
                        <a:pt x="63"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5" name="Freeform 388"/>
                <p:cNvSpPr>
                  <a:spLocks/>
                </p:cNvSpPr>
                <p:nvPr/>
              </p:nvSpPr>
              <p:spPr bwMode="auto">
                <a:xfrm>
                  <a:off x="4597" y="862"/>
                  <a:ext cx="63" cy="65"/>
                </a:xfrm>
                <a:custGeom>
                  <a:avLst/>
                  <a:gdLst>
                    <a:gd name="T0" fmla="*/ 63 w 63"/>
                    <a:gd name="T1" fmla="*/ 32 h 65"/>
                    <a:gd name="T2" fmla="*/ 63 w 63"/>
                    <a:gd name="T3" fmla="*/ 40 h 65"/>
                    <a:gd name="T4" fmla="*/ 61 w 63"/>
                    <a:gd name="T5" fmla="*/ 46 h 65"/>
                    <a:gd name="T6" fmla="*/ 59 w 63"/>
                    <a:gd name="T7" fmla="*/ 51 h 65"/>
                    <a:gd name="T8" fmla="*/ 55 w 63"/>
                    <a:gd name="T9" fmla="*/ 55 h 65"/>
                    <a:gd name="T10" fmla="*/ 49 w 63"/>
                    <a:gd name="T11" fmla="*/ 59 h 65"/>
                    <a:gd name="T12" fmla="*/ 43 w 63"/>
                    <a:gd name="T13" fmla="*/ 61 h 65"/>
                    <a:gd name="T14" fmla="*/ 37 w 63"/>
                    <a:gd name="T15" fmla="*/ 65 h 65"/>
                    <a:gd name="T16" fmla="*/ 31 w 63"/>
                    <a:gd name="T17" fmla="*/ 65 h 65"/>
                    <a:gd name="T18" fmla="*/ 25 w 63"/>
                    <a:gd name="T19" fmla="*/ 65 h 65"/>
                    <a:gd name="T20" fmla="*/ 20 w 63"/>
                    <a:gd name="T21" fmla="*/ 61 h 65"/>
                    <a:gd name="T22" fmla="*/ 14 w 63"/>
                    <a:gd name="T23" fmla="*/ 59 h 65"/>
                    <a:gd name="T24" fmla="*/ 8 w 63"/>
                    <a:gd name="T25" fmla="*/ 55 h 65"/>
                    <a:gd name="T26" fmla="*/ 6 w 63"/>
                    <a:gd name="T27" fmla="*/ 51 h 65"/>
                    <a:gd name="T28" fmla="*/ 2 w 63"/>
                    <a:gd name="T29" fmla="*/ 46 h 65"/>
                    <a:gd name="T30" fmla="*/ 0 w 63"/>
                    <a:gd name="T31" fmla="*/ 40 h 65"/>
                    <a:gd name="T32" fmla="*/ 0 w 63"/>
                    <a:gd name="T33" fmla="*/ 32 h 65"/>
                    <a:gd name="T34" fmla="*/ 0 w 63"/>
                    <a:gd name="T35" fmla="*/ 26 h 65"/>
                    <a:gd name="T36" fmla="*/ 2 w 63"/>
                    <a:gd name="T37" fmla="*/ 20 h 65"/>
                    <a:gd name="T38" fmla="*/ 6 w 63"/>
                    <a:gd name="T39" fmla="*/ 14 h 65"/>
                    <a:gd name="T40" fmla="*/ 8 w 63"/>
                    <a:gd name="T41" fmla="*/ 10 h 65"/>
                    <a:gd name="T42" fmla="*/ 14 w 63"/>
                    <a:gd name="T43" fmla="*/ 6 h 65"/>
                    <a:gd name="T44" fmla="*/ 20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9" y="51"/>
                      </a:lnTo>
                      <a:lnTo>
                        <a:pt x="55" y="55"/>
                      </a:lnTo>
                      <a:lnTo>
                        <a:pt x="49" y="59"/>
                      </a:lnTo>
                      <a:lnTo>
                        <a:pt x="43" y="61"/>
                      </a:lnTo>
                      <a:lnTo>
                        <a:pt x="37" y="65"/>
                      </a:lnTo>
                      <a:lnTo>
                        <a:pt x="31" y="65"/>
                      </a:lnTo>
                      <a:lnTo>
                        <a:pt x="25" y="65"/>
                      </a:lnTo>
                      <a:lnTo>
                        <a:pt x="20" y="61"/>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5" y="0"/>
                      </a:lnTo>
                      <a:lnTo>
                        <a:pt x="31" y="0"/>
                      </a:lnTo>
                      <a:lnTo>
                        <a:pt x="37" y="0"/>
                      </a:lnTo>
                      <a:lnTo>
                        <a:pt x="43" y="2"/>
                      </a:lnTo>
                      <a:lnTo>
                        <a:pt x="49"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6" name="Freeform 389"/>
                <p:cNvSpPr>
                  <a:spLocks/>
                </p:cNvSpPr>
                <p:nvPr/>
              </p:nvSpPr>
              <p:spPr bwMode="auto">
                <a:xfrm>
                  <a:off x="4597" y="862"/>
                  <a:ext cx="63" cy="65"/>
                </a:xfrm>
                <a:custGeom>
                  <a:avLst/>
                  <a:gdLst>
                    <a:gd name="T0" fmla="*/ 63 w 63"/>
                    <a:gd name="T1" fmla="*/ 32 h 65"/>
                    <a:gd name="T2" fmla="*/ 63 w 63"/>
                    <a:gd name="T3" fmla="*/ 32 h 65"/>
                    <a:gd name="T4" fmla="*/ 63 w 63"/>
                    <a:gd name="T5" fmla="*/ 40 h 65"/>
                    <a:gd name="T6" fmla="*/ 61 w 63"/>
                    <a:gd name="T7" fmla="*/ 46 h 65"/>
                    <a:gd name="T8" fmla="*/ 59 w 63"/>
                    <a:gd name="T9" fmla="*/ 51 h 65"/>
                    <a:gd name="T10" fmla="*/ 55 w 63"/>
                    <a:gd name="T11" fmla="*/ 55 h 65"/>
                    <a:gd name="T12" fmla="*/ 49 w 63"/>
                    <a:gd name="T13" fmla="*/ 59 h 65"/>
                    <a:gd name="T14" fmla="*/ 43 w 63"/>
                    <a:gd name="T15" fmla="*/ 61 h 65"/>
                    <a:gd name="T16" fmla="*/ 37 w 63"/>
                    <a:gd name="T17" fmla="*/ 65 h 65"/>
                    <a:gd name="T18" fmla="*/ 31 w 63"/>
                    <a:gd name="T19" fmla="*/ 65 h 65"/>
                    <a:gd name="T20" fmla="*/ 25 w 63"/>
                    <a:gd name="T21" fmla="*/ 65 h 65"/>
                    <a:gd name="T22" fmla="*/ 20 w 63"/>
                    <a:gd name="T23" fmla="*/ 61 h 65"/>
                    <a:gd name="T24" fmla="*/ 14 w 63"/>
                    <a:gd name="T25" fmla="*/ 59 h 65"/>
                    <a:gd name="T26" fmla="*/ 8 w 63"/>
                    <a:gd name="T27" fmla="*/ 55 h 65"/>
                    <a:gd name="T28" fmla="*/ 6 w 63"/>
                    <a:gd name="T29" fmla="*/ 51 h 65"/>
                    <a:gd name="T30" fmla="*/ 2 w 63"/>
                    <a:gd name="T31" fmla="*/ 46 h 65"/>
                    <a:gd name="T32" fmla="*/ 0 w 63"/>
                    <a:gd name="T33" fmla="*/ 40 h 65"/>
                    <a:gd name="T34" fmla="*/ 0 w 63"/>
                    <a:gd name="T35" fmla="*/ 32 h 65"/>
                    <a:gd name="T36" fmla="*/ 0 w 63"/>
                    <a:gd name="T37" fmla="*/ 26 h 65"/>
                    <a:gd name="T38" fmla="*/ 2 w 63"/>
                    <a:gd name="T39" fmla="*/ 20 h 65"/>
                    <a:gd name="T40" fmla="*/ 6 w 63"/>
                    <a:gd name="T41" fmla="*/ 14 h 65"/>
                    <a:gd name="T42" fmla="*/ 8 w 63"/>
                    <a:gd name="T43" fmla="*/ 10 h 65"/>
                    <a:gd name="T44" fmla="*/ 14 w 63"/>
                    <a:gd name="T45" fmla="*/ 6 h 65"/>
                    <a:gd name="T46" fmla="*/ 20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9" y="51"/>
                      </a:lnTo>
                      <a:lnTo>
                        <a:pt x="55" y="55"/>
                      </a:lnTo>
                      <a:lnTo>
                        <a:pt x="49" y="59"/>
                      </a:lnTo>
                      <a:lnTo>
                        <a:pt x="43" y="61"/>
                      </a:lnTo>
                      <a:lnTo>
                        <a:pt x="37" y="65"/>
                      </a:lnTo>
                      <a:lnTo>
                        <a:pt x="31" y="65"/>
                      </a:lnTo>
                      <a:lnTo>
                        <a:pt x="25" y="65"/>
                      </a:lnTo>
                      <a:lnTo>
                        <a:pt x="20" y="61"/>
                      </a:lnTo>
                      <a:lnTo>
                        <a:pt x="14" y="59"/>
                      </a:lnTo>
                      <a:lnTo>
                        <a:pt x="8" y="55"/>
                      </a:lnTo>
                      <a:lnTo>
                        <a:pt x="6" y="51"/>
                      </a:lnTo>
                      <a:lnTo>
                        <a:pt x="2" y="46"/>
                      </a:lnTo>
                      <a:lnTo>
                        <a:pt x="0" y="40"/>
                      </a:lnTo>
                      <a:lnTo>
                        <a:pt x="0" y="32"/>
                      </a:lnTo>
                      <a:lnTo>
                        <a:pt x="0" y="26"/>
                      </a:lnTo>
                      <a:lnTo>
                        <a:pt x="2" y="20"/>
                      </a:lnTo>
                      <a:lnTo>
                        <a:pt x="6" y="14"/>
                      </a:lnTo>
                      <a:lnTo>
                        <a:pt x="8" y="10"/>
                      </a:lnTo>
                      <a:lnTo>
                        <a:pt x="14" y="6"/>
                      </a:lnTo>
                      <a:lnTo>
                        <a:pt x="20" y="2"/>
                      </a:lnTo>
                      <a:lnTo>
                        <a:pt x="25" y="0"/>
                      </a:lnTo>
                      <a:lnTo>
                        <a:pt x="31" y="0"/>
                      </a:lnTo>
                      <a:lnTo>
                        <a:pt x="37" y="0"/>
                      </a:lnTo>
                      <a:lnTo>
                        <a:pt x="43" y="2"/>
                      </a:lnTo>
                      <a:lnTo>
                        <a:pt x="49"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7" name="Freeform 390"/>
                <p:cNvSpPr>
                  <a:spLocks/>
                </p:cNvSpPr>
                <p:nvPr/>
              </p:nvSpPr>
              <p:spPr bwMode="auto">
                <a:xfrm>
                  <a:off x="4697" y="815"/>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50 w 63"/>
                    <a:gd name="T11" fmla="*/ 59 h 65"/>
                    <a:gd name="T12" fmla="*/ 44 w 63"/>
                    <a:gd name="T13" fmla="*/ 63 h 65"/>
                    <a:gd name="T14" fmla="*/ 38 w 63"/>
                    <a:gd name="T15" fmla="*/ 65 h 65"/>
                    <a:gd name="T16" fmla="*/ 32 w 63"/>
                    <a:gd name="T17" fmla="*/ 65 h 65"/>
                    <a:gd name="T18" fmla="*/ 26 w 63"/>
                    <a:gd name="T19" fmla="*/ 65 h 65"/>
                    <a:gd name="T20" fmla="*/ 20 w 63"/>
                    <a:gd name="T21" fmla="*/ 63 h 65"/>
                    <a:gd name="T22" fmla="*/ 14 w 63"/>
                    <a:gd name="T23" fmla="*/ 59 h 65"/>
                    <a:gd name="T24" fmla="*/ 8 w 63"/>
                    <a:gd name="T25" fmla="*/ 55 h 65"/>
                    <a:gd name="T26" fmla="*/ 6 w 63"/>
                    <a:gd name="T27" fmla="*/ 51 h 65"/>
                    <a:gd name="T28" fmla="*/ 2 w 63"/>
                    <a:gd name="T29" fmla="*/ 45 h 65"/>
                    <a:gd name="T30" fmla="*/ 0 w 63"/>
                    <a:gd name="T31" fmla="*/ 39 h 65"/>
                    <a:gd name="T32" fmla="*/ 0 w 63"/>
                    <a:gd name="T33" fmla="*/ 33 h 65"/>
                    <a:gd name="T34" fmla="*/ 0 w 63"/>
                    <a:gd name="T35" fmla="*/ 26 h 65"/>
                    <a:gd name="T36" fmla="*/ 2 w 63"/>
                    <a:gd name="T37" fmla="*/ 20 h 65"/>
                    <a:gd name="T38" fmla="*/ 6 w 63"/>
                    <a:gd name="T39" fmla="*/ 14 h 65"/>
                    <a:gd name="T40" fmla="*/ 8 w 63"/>
                    <a:gd name="T41" fmla="*/ 10 h 65"/>
                    <a:gd name="T42" fmla="*/ 14 w 63"/>
                    <a:gd name="T43" fmla="*/ 6 h 65"/>
                    <a:gd name="T44" fmla="*/ 20 w 63"/>
                    <a:gd name="T45" fmla="*/ 2 h 65"/>
                    <a:gd name="T46" fmla="*/ 26 w 63"/>
                    <a:gd name="T47" fmla="*/ 0 h 65"/>
                    <a:gd name="T48" fmla="*/ 32 w 63"/>
                    <a:gd name="T49" fmla="*/ 0 h 65"/>
                    <a:gd name="T50" fmla="*/ 38 w 63"/>
                    <a:gd name="T51" fmla="*/ 0 h 65"/>
                    <a:gd name="T52" fmla="*/ 44 w 63"/>
                    <a:gd name="T53" fmla="*/ 2 h 65"/>
                    <a:gd name="T54" fmla="*/ 50 w 63"/>
                    <a:gd name="T55" fmla="*/ 6 h 65"/>
                    <a:gd name="T56" fmla="*/ 55 w 63"/>
                    <a:gd name="T57" fmla="*/ 10 h 65"/>
                    <a:gd name="T58" fmla="*/ 57 w 63"/>
                    <a:gd name="T59" fmla="*/ 14 h 65"/>
                    <a:gd name="T60" fmla="*/ 61 w 63"/>
                    <a:gd name="T61" fmla="*/ 20 h 65"/>
                    <a:gd name="T62" fmla="*/ 63 w 63"/>
                    <a:gd name="T63" fmla="*/ 26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50" y="59"/>
                      </a:lnTo>
                      <a:lnTo>
                        <a:pt x="44" y="63"/>
                      </a:lnTo>
                      <a:lnTo>
                        <a:pt x="38" y="65"/>
                      </a:lnTo>
                      <a:lnTo>
                        <a:pt x="32" y="65"/>
                      </a:lnTo>
                      <a:lnTo>
                        <a:pt x="26" y="65"/>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6"/>
                      </a:lnTo>
                      <a:lnTo>
                        <a:pt x="63"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48" name="Freeform 391"/>
                <p:cNvSpPr>
                  <a:spLocks/>
                </p:cNvSpPr>
                <p:nvPr/>
              </p:nvSpPr>
              <p:spPr bwMode="auto">
                <a:xfrm>
                  <a:off x="4697" y="815"/>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50 w 63"/>
                    <a:gd name="T13" fmla="*/ 59 h 65"/>
                    <a:gd name="T14" fmla="*/ 44 w 63"/>
                    <a:gd name="T15" fmla="*/ 63 h 65"/>
                    <a:gd name="T16" fmla="*/ 38 w 63"/>
                    <a:gd name="T17" fmla="*/ 65 h 65"/>
                    <a:gd name="T18" fmla="*/ 32 w 63"/>
                    <a:gd name="T19" fmla="*/ 65 h 65"/>
                    <a:gd name="T20" fmla="*/ 26 w 63"/>
                    <a:gd name="T21" fmla="*/ 65 h 65"/>
                    <a:gd name="T22" fmla="*/ 20 w 63"/>
                    <a:gd name="T23" fmla="*/ 63 h 65"/>
                    <a:gd name="T24" fmla="*/ 14 w 63"/>
                    <a:gd name="T25" fmla="*/ 59 h 65"/>
                    <a:gd name="T26" fmla="*/ 8 w 63"/>
                    <a:gd name="T27" fmla="*/ 55 h 65"/>
                    <a:gd name="T28" fmla="*/ 6 w 63"/>
                    <a:gd name="T29" fmla="*/ 51 h 65"/>
                    <a:gd name="T30" fmla="*/ 2 w 63"/>
                    <a:gd name="T31" fmla="*/ 45 h 65"/>
                    <a:gd name="T32" fmla="*/ 0 w 63"/>
                    <a:gd name="T33" fmla="*/ 39 h 65"/>
                    <a:gd name="T34" fmla="*/ 0 w 63"/>
                    <a:gd name="T35" fmla="*/ 33 h 65"/>
                    <a:gd name="T36" fmla="*/ 0 w 63"/>
                    <a:gd name="T37" fmla="*/ 26 h 65"/>
                    <a:gd name="T38" fmla="*/ 2 w 63"/>
                    <a:gd name="T39" fmla="*/ 20 h 65"/>
                    <a:gd name="T40" fmla="*/ 6 w 63"/>
                    <a:gd name="T41" fmla="*/ 14 h 65"/>
                    <a:gd name="T42" fmla="*/ 8 w 63"/>
                    <a:gd name="T43" fmla="*/ 10 h 65"/>
                    <a:gd name="T44" fmla="*/ 14 w 63"/>
                    <a:gd name="T45" fmla="*/ 6 h 65"/>
                    <a:gd name="T46" fmla="*/ 20 w 63"/>
                    <a:gd name="T47" fmla="*/ 2 h 65"/>
                    <a:gd name="T48" fmla="*/ 26 w 63"/>
                    <a:gd name="T49" fmla="*/ 0 h 65"/>
                    <a:gd name="T50" fmla="*/ 32 w 63"/>
                    <a:gd name="T51" fmla="*/ 0 h 65"/>
                    <a:gd name="T52" fmla="*/ 38 w 63"/>
                    <a:gd name="T53" fmla="*/ 0 h 65"/>
                    <a:gd name="T54" fmla="*/ 44 w 63"/>
                    <a:gd name="T55" fmla="*/ 2 h 65"/>
                    <a:gd name="T56" fmla="*/ 50 w 63"/>
                    <a:gd name="T57" fmla="*/ 6 h 65"/>
                    <a:gd name="T58" fmla="*/ 55 w 63"/>
                    <a:gd name="T59" fmla="*/ 10 h 65"/>
                    <a:gd name="T60" fmla="*/ 57 w 63"/>
                    <a:gd name="T61" fmla="*/ 14 h 65"/>
                    <a:gd name="T62" fmla="*/ 61 w 63"/>
                    <a:gd name="T63" fmla="*/ 20 h 65"/>
                    <a:gd name="T64" fmla="*/ 63 w 63"/>
                    <a:gd name="T65" fmla="*/ 26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50" y="59"/>
                      </a:lnTo>
                      <a:lnTo>
                        <a:pt x="44" y="63"/>
                      </a:lnTo>
                      <a:lnTo>
                        <a:pt x="38" y="65"/>
                      </a:lnTo>
                      <a:lnTo>
                        <a:pt x="32" y="65"/>
                      </a:lnTo>
                      <a:lnTo>
                        <a:pt x="26" y="65"/>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6"/>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49" name="Freeform 392"/>
                <p:cNvSpPr>
                  <a:spLocks/>
                </p:cNvSpPr>
                <p:nvPr/>
              </p:nvSpPr>
              <p:spPr bwMode="auto">
                <a:xfrm>
                  <a:off x="4599" y="722"/>
                  <a:ext cx="63" cy="63"/>
                </a:xfrm>
                <a:custGeom>
                  <a:avLst/>
                  <a:gdLst>
                    <a:gd name="T0" fmla="*/ 31 w 63"/>
                    <a:gd name="T1" fmla="*/ 0 h 63"/>
                    <a:gd name="T2" fmla="*/ 37 w 63"/>
                    <a:gd name="T3" fmla="*/ 0 h 63"/>
                    <a:gd name="T4" fmla="*/ 43 w 63"/>
                    <a:gd name="T5" fmla="*/ 2 h 63"/>
                    <a:gd name="T6" fmla="*/ 49 w 63"/>
                    <a:gd name="T7" fmla="*/ 6 h 63"/>
                    <a:gd name="T8" fmla="*/ 53 w 63"/>
                    <a:gd name="T9" fmla="*/ 10 h 63"/>
                    <a:gd name="T10" fmla="*/ 57 w 63"/>
                    <a:gd name="T11" fmla="*/ 14 h 63"/>
                    <a:gd name="T12" fmla="*/ 61 w 63"/>
                    <a:gd name="T13" fmla="*/ 20 h 63"/>
                    <a:gd name="T14" fmla="*/ 63 w 63"/>
                    <a:gd name="T15" fmla="*/ 26 h 63"/>
                    <a:gd name="T16" fmla="*/ 63 w 63"/>
                    <a:gd name="T17" fmla="*/ 32 h 63"/>
                    <a:gd name="T18" fmla="*/ 63 w 63"/>
                    <a:gd name="T19" fmla="*/ 38 h 63"/>
                    <a:gd name="T20" fmla="*/ 61 w 63"/>
                    <a:gd name="T21" fmla="*/ 44 h 63"/>
                    <a:gd name="T22" fmla="*/ 57 w 63"/>
                    <a:gd name="T23" fmla="*/ 50 h 63"/>
                    <a:gd name="T24" fmla="*/ 53 w 63"/>
                    <a:gd name="T25" fmla="*/ 56 h 63"/>
                    <a:gd name="T26" fmla="*/ 49 w 63"/>
                    <a:gd name="T27" fmla="*/ 60 h 63"/>
                    <a:gd name="T28" fmla="*/ 43 w 63"/>
                    <a:gd name="T29" fmla="*/ 61 h 63"/>
                    <a:gd name="T30" fmla="*/ 37 w 63"/>
                    <a:gd name="T31" fmla="*/ 63 h 63"/>
                    <a:gd name="T32" fmla="*/ 31 w 63"/>
                    <a:gd name="T33" fmla="*/ 63 h 63"/>
                    <a:gd name="T34" fmla="*/ 25 w 63"/>
                    <a:gd name="T35" fmla="*/ 63 h 63"/>
                    <a:gd name="T36" fmla="*/ 20 w 63"/>
                    <a:gd name="T37" fmla="*/ 61 h 63"/>
                    <a:gd name="T38" fmla="*/ 14 w 63"/>
                    <a:gd name="T39" fmla="*/ 60 h 63"/>
                    <a:gd name="T40" fmla="*/ 8 w 63"/>
                    <a:gd name="T41" fmla="*/ 56 h 63"/>
                    <a:gd name="T42" fmla="*/ 4 w 63"/>
                    <a:gd name="T43" fmla="*/ 50 h 63"/>
                    <a:gd name="T44" fmla="*/ 2 w 63"/>
                    <a:gd name="T45" fmla="*/ 44 h 63"/>
                    <a:gd name="T46" fmla="*/ 0 w 63"/>
                    <a:gd name="T47" fmla="*/ 38 h 63"/>
                    <a:gd name="T48" fmla="*/ 0 w 63"/>
                    <a:gd name="T49" fmla="*/ 32 h 63"/>
                    <a:gd name="T50" fmla="*/ 0 w 63"/>
                    <a:gd name="T51" fmla="*/ 26 h 63"/>
                    <a:gd name="T52" fmla="*/ 2 w 63"/>
                    <a:gd name="T53" fmla="*/ 20 h 63"/>
                    <a:gd name="T54" fmla="*/ 4 w 63"/>
                    <a:gd name="T55" fmla="*/ 14 h 63"/>
                    <a:gd name="T56" fmla="*/ 8 w 63"/>
                    <a:gd name="T57" fmla="*/ 10 h 63"/>
                    <a:gd name="T58" fmla="*/ 14 w 63"/>
                    <a:gd name="T59" fmla="*/ 6 h 63"/>
                    <a:gd name="T60" fmla="*/ 20 w 63"/>
                    <a:gd name="T61" fmla="*/ 2 h 63"/>
                    <a:gd name="T62" fmla="*/ 25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6"/>
                      </a:lnTo>
                      <a:lnTo>
                        <a:pt x="53" y="10"/>
                      </a:lnTo>
                      <a:lnTo>
                        <a:pt x="57" y="14"/>
                      </a:lnTo>
                      <a:lnTo>
                        <a:pt x="61" y="20"/>
                      </a:lnTo>
                      <a:lnTo>
                        <a:pt x="63" y="26"/>
                      </a:lnTo>
                      <a:lnTo>
                        <a:pt x="63" y="32"/>
                      </a:lnTo>
                      <a:lnTo>
                        <a:pt x="63" y="38"/>
                      </a:lnTo>
                      <a:lnTo>
                        <a:pt x="61" y="44"/>
                      </a:lnTo>
                      <a:lnTo>
                        <a:pt x="57" y="50"/>
                      </a:lnTo>
                      <a:lnTo>
                        <a:pt x="53" y="56"/>
                      </a:lnTo>
                      <a:lnTo>
                        <a:pt x="49" y="60"/>
                      </a:lnTo>
                      <a:lnTo>
                        <a:pt x="43" y="61"/>
                      </a:lnTo>
                      <a:lnTo>
                        <a:pt x="37" y="63"/>
                      </a:lnTo>
                      <a:lnTo>
                        <a:pt x="31" y="63"/>
                      </a:lnTo>
                      <a:lnTo>
                        <a:pt x="25" y="63"/>
                      </a:lnTo>
                      <a:lnTo>
                        <a:pt x="20" y="61"/>
                      </a:lnTo>
                      <a:lnTo>
                        <a:pt x="14" y="60"/>
                      </a:lnTo>
                      <a:lnTo>
                        <a:pt x="8" y="56"/>
                      </a:lnTo>
                      <a:lnTo>
                        <a:pt x="4" y="50"/>
                      </a:lnTo>
                      <a:lnTo>
                        <a:pt x="2" y="44"/>
                      </a:lnTo>
                      <a:lnTo>
                        <a:pt x="0" y="38"/>
                      </a:lnTo>
                      <a:lnTo>
                        <a:pt x="0" y="32"/>
                      </a:lnTo>
                      <a:lnTo>
                        <a:pt x="0" y="26"/>
                      </a:lnTo>
                      <a:lnTo>
                        <a:pt x="2" y="20"/>
                      </a:lnTo>
                      <a:lnTo>
                        <a:pt x="4" y="14"/>
                      </a:lnTo>
                      <a:lnTo>
                        <a:pt x="8" y="10"/>
                      </a:lnTo>
                      <a:lnTo>
                        <a:pt x="14" y="6"/>
                      </a:lnTo>
                      <a:lnTo>
                        <a:pt x="20"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0" name="Freeform 393"/>
                <p:cNvSpPr>
                  <a:spLocks/>
                </p:cNvSpPr>
                <p:nvPr/>
              </p:nvSpPr>
              <p:spPr bwMode="auto">
                <a:xfrm>
                  <a:off x="4599" y="722"/>
                  <a:ext cx="63" cy="63"/>
                </a:xfrm>
                <a:custGeom>
                  <a:avLst/>
                  <a:gdLst>
                    <a:gd name="T0" fmla="*/ 31 w 63"/>
                    <a:gd name="T1" fmla="*/ 0 h 63"/>
                    <a:gd name="T2" fmla="*/ 31 w 63"/>
                    <a:gd name="T3" fmla="*/ 0 h 63"/>
                    <a:gd name="T4" fmla="*/ 37 w 63"/>
                    <a:gd name="T5" fmla="*/ 0 h 63"/>
                    <a:gd name="T6" fmla="*/ 43 w 63"/>
                    <a:gd name="T7" fmla="*/ 2 h 63"/>
                    <a:gd name="T8" fmla="*/ 49 w 63"/>
                    <a:gd name="T9" fmla="*/ 6 h 63"/>
                    <a:gd name="T10" fmla="*/ 53 w 63"/>
                    <a:gd name="T11" fmla="*/ 10 h 63"/>
                    <a:gd name="T12" fmla="*/ 57 w 63"/>
                    <a:gd name="T13" fmla="*/ 14 h 63"/>
                    <a:gd name="T14" fmla="*/ 61 w 63"/>
                    <a:gd name="T15" fmla="*/ 20 h 63"/>
                    <a:gd name="T16" fmla="*/ 63 w 63"/>
                    <a:gd name="T17" fmla="*/ 26 h 63"/>
                    <a:gd name="T18" fmla="*/ 63 w 63"/>
                    <a:gd name="T19" fmla="*/ 32 h 63"/>
                    <a:gd name="T20" fmla="*/ 63 w 63"/>
                    <a:gd name="T21" fmla="*/ 38 h 63"/>
                    <a:gd name="T22" fmla="*/ 61 w 63"/>
                    <a:gd name="T23" fmla="*/ 44 h 63"/>
                    <a:gd name="T24" fmla="*/ 57 w 63"/>
                    <a:gd name="T25" fmla="*/ 50 h 63"/>
                    <a:gd name="T26" fmla="*/ 53 w 63"/>
                    <a:gd name="T27" fmla="*/ 56 h 63"/>
                    <a:gd name="T28" fmla="*/ 49 w 63"/>
                    <a:gd name="T29" fmla="*/ 60 h 63"/>
                    <a:gd name="T30" fmla="*/ 43 w 63"/>
                    <a:gd name="T31" fmla="*/ 61 h 63"/>
                    <a:gd name="T32" fmla="*/ 37 w 63"/>
                    <a:gd name="T33" fmla="*/ 63 h 63"/>
                    <a:gd name="T34" fmla="*/ 31 w 63"/>
                    <a:gd name="T35" fmla="*/ 63 h 63"/>
                    <a:gd name="T36" fmla="*/ 25 w 63"/>
                    <a:gd name="T37" fmla="*/ 63 h 63"/>
                    <a:gd name="T38" fmla="*/ 20 w 63"/>
                    <a:gd name="T39" fmla="*/ 61 h 63"/>
                    <a:gd name="T40" fmla="*/ 14 w 63"/>
                    <a:gd name="T41" fmla="*/ 60 h 63"/>
                    <a:gd name="T42" fmla="*/ 8 w 63"/>
                    <a:gd name="T43" fmla="*/ 56 h 63"/>
                    <a:gd name="T44" fmla="*/ 4 w 63"/>
                    <a:gd name="T45" fmla="*/ 50 h 63"/>
                    <a:gd name="T46" fmla="*/ 2 w 63"/>
                    <a:gd name="T47" fmla="*/ 44 h 63"/>
                    <a:gd name="T48" fmla="*/ 0 w 63"/>
                    <a:gd name="T49" fmla="*/ 38 h 63"/>
                    <a:gd name="T50" fmla="*/ 0 w 63"/>
                    <a:gd name="T51" fmla="*/ 32 h 63"/>
                    <a:gd name="T52" fmla="*/ 0 w 63"/>
                    <a:gd name="T53" fmla="*/ 26 h 63"/>
                    <a:gd name="T54" fmla="*/ 2 w 63"/>
                    <a:gd name="T55" fmla="*/ 20 h 63"/>
                    <a:gd name="T56" fmla="*/ 4 w 63"/>
                    <a:gd name="T57" fmla="*/ 14 h 63"/>
                    <a:gd name="T58" fmla="*/ 8 w 63"/>
                    <a:gd name="T59" fmla="*/ 10 h 63"/>
                    <a:gd name="T60" fmla="*/ 14 w 63"/>
                    <a:gd name="T61" fmla="*/ 6 h 63"/>
                    <a:gd name="T62" fmla="*/ 20 w 63"/>
                    <a:gd name="T63" fmla="*/ 2 h 63"/>
                    <a:gd name="T64" fmla="*/ 25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6"/>
                      </a:lnTo>
                      <a:lnTo>
                        <a:pt x="53" y="10"/>
                      </a:lnTo>
                      <a:lnTo>
                        <a:pt x="57" y="14"/>
                      </a:lnTo>
                      <a:lnTo>
                        <a:pt x="61" y="20"/>
                      </a:lnTo>
                      <a:lnTo>
                        <a:pt x="63" y="26"/>
                      </a:lnTo>
                      <a:lnTo>
                        <a:pt x="63" y="32"/>
                      </a:lnTo>
                      <a:lnTo>
                        <a:pt x="63" y="38"/>
                      </a:lnTo>
                      <a:lnTo>
                        <a:pt x="61" y="44"/>
                      </a:lnTo>
                      <a:lnTo>
                        <a:pt x="57" y="50"/>
                      </a:lnTo>
                      <a:lnTo>
                        <a:pt x="53" y="56"/>
                      </a:lnTo>
                      <a:lnTo>
                        <a:pt x="49" y="60"/>
                      </a:lnTo>
                      <a:lnTo>
                        <a:pt x="43" y="61"/>
                      </a:lnTo>
                      <a:lnTo>
                        <a:pt x="37" y="63"/>
                      </a:lnTo>
                      <a:lnTo>
                        <a:pt x="31" y="63"/>
                      </a:lnTo>
                      <a:lnTo>
                        <a:pt x="25" y="63"/>
                      </a:lnTo>
                      <a:lnTo>
                        <a:pt x="20" y="61"/>
                      </a:lnTo>
                      <a:lnTo>
                        <a:pt x="14" y="60"/>
                      </a:lnTo>
                      <a:lnTo>
                        <a:pt x="8" y="56"/>
                      </a:lnTo>
                      <a:lnTo>
                        <a:pt x="4" y="50"/>
                      </a:lnTo>
                      <a:lnTo>
                        <a:pt x="2" y="44"/>
                      </a:lnTo>
                      <a:lnTo>
                        <a:pt x="0" y="38"/>
                      </a:lnTo>
                      <a:lnTo>
                        <a:pt x="0" y="32"/>
                      </a:lnTo>
                      <a:lnTo>
                        <a:pt x="0" y="26"/>
                      </a:lnTo>
                      <a:lnTo>
                        <a:pt x="2" y="20"/>
                      </a:lnTo>
                      <a:lnTo>
                        <a:pt x="4" y="14"/>
                      </a:lnTo>
                      <a:lnTo>
                        <a:pt x="8" y="10"/>
                      </a:lnTo>
                      <a:lnTo>
                        <a:pt x="14" y="6"/>
                      </a:lnTo>
                      <a:lnTo>
                        <a:pt x="20"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1" name="Freeform 394"/>
                <p:cNvSpPr>
                  <a:spLocks/>
                </p:cNvSpPr>
                <p:nvPr/>
              </p:nvSpPr>
              <p:spPr bwMode="auto">
                <a:xfrm>
                  <a:off x="4591" y="774"/>
                  <a:ext cx="63" cy="65"/>
                </a:xfrm>
                <a:custGeom>
                  <a:avLst/>
                  <a:gdLst>
                    <a:gd name="T0" fmla="*/ 31 w 63"/>
                    <a:gd name="T1" fmla="*/ 65 h 65"/>
                    <a:gd name="T2" fmla="*/ 26 w 63"/>
                    <a:gd name="T3" fmla="*/ 63 h 65"/>
                    <a:gd name="T4" fmla="*/ 20 w 63"/>
                    <a:gd name="T5" fmla="*/ 61 h 65"/>
                    <a:gd name="T6" fmla="*/ 14 w 63"/>
                    <a:gd name="T7" fmla="*/ 59 h 65"/>
                    <a:gd name="T8" fmla="*/ 10 w 63"/>
                    <a:gd name="T9" fmla="*/ 55 h 65"/>
                    <a:gd name="T10" fmla="*/ 4 w 63"/>
                    <a:gd name="T11" fmla="*/ 49 h 65"/>
                    <a:gd name="T12" fmla="*/ 2 w 63"/>
                    <a:gd name="T13" fmla="*/ 45 h 65"/>
                    <a:gd name="T14" fmla="*/ 0 w 63"/>
                    <a:gd name="T15" fmla="*/ 39 h 65"/>
                    <a:gd name="T16" fmla="*/ 0 w 63"/>
                    <a:gd name="T17" fmla="*/ 31 h 65"/>
                    <a:gd name="T18" fmla="*/ 0 w 63"/>
                    <a:gd name="T19" fmla="*/ 25 h 65"/>
                    <a:gd name="T20" fmla="*/ 2 w 63"/>
                    <a:gd name="T21" fmla="*/ 19 h 65"/>
                    <a:gd name="T22" fmla="*/ 4 w 63"/>
                    <a:gd name="T23" fmla="*/ 13 h 65"/>
                    <a:gd name="T24" fmla="*/ 10 w 63"/>
                    <a:gd name="T25" fmla="*/ 9 h 65"/>
                    <a:gd name="T26" fmla="*/ 14 w 63"/>
                    <a:gd name="T27" fmla="*/ 6 h 65"/>
                    <a:gd name="T28" fmla="*/ 20 w 63"/>
                    <a:gd name="T29" fmla="*/ 2 h 65"/>
                    <a:gd name="T30" fmla="*/ 26 w 63"/>
                    <a:gd name="T31" fmla="*/ 0 h 65"/>
                    <a:gd name="T32" fmla="*/ 31 w 63"/>
                    <a:gd name="T33" fmla="*/ 0 h 65"/>
                    <a:gd name="T34" fmla="*/ 37 w 63"/>
                    <a:gd name="T35" fmla="*/ 0 h 65"/>
                    <a:gd name="T36" fmla="*/ 43 w 63"/>
                    <a:gd name="T37" fmla="*/ 2 h 65"/>
                    <a:gd name="T38" fmla="*/ 49 w 63"/>
                    <a:gd name="T39" fmla="*/ 6 h 65"/>
                    <a:gd name="T40" fmla="*/ 55 w 63"/>
                    <a:gd name="T41" fmla="*/ 9 h 65"/>
                    <a:gd name="T42" fmla="*/ 59 w 63"/>
                    <a:gd name="T43" fmla="*/ 13 h 65"/>
                    <a:gd name="T44" fmla="*/ 61 w 63"/>
                    <a:gd name="T45" fmla="*/ 19 h 65"/>
                    <a:gd name="T46" fmla="*/ 63 w 63"/>
                    <a:gd name="T47" fmla="*/ 25 h 65"/>
                    <a:gd name="T48" fmla="*/ 63 w 63"/>
                    <a:gd name="T49" fmla="*/ 31 h 65"/>
                    <a:gd name="T50" fmla="*/ 63 w 63"/>
                    <a:gd name="T51" fmla="*/ 39 h 65"/>
                    <a:gd name="T52" fmla="*/ 61 w 63"/>
                    <a:gd name="T53" fmla="*/ 45 h 65"/>
                    <a:gd name="T54" fmla="*/ 59 w 63"/>
                    <a:gd name="T55" fmla="*/ 49 h 65"/>
                    <a:gd name="T56" fmla="*/ 55 w 63"/>
                    <a:gd name="T57" fmla="*/ 55 h 65"/>
                    <a:gd name="T58" fmla="*/ 49 w 63"/>
                    <a:gd name="T59" fmla="*/ 59 h 65"/>
                    <a:gd name="T60" fmla="*/ 43 w 63"/>
                    <a:gd name="T61" fmla="*/ 61 h 65"/>
                    <a:gd name="T62" fmla="*/ 37 w 63"/>
                    <a:gd name="T63" fmla="*/ 63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6" y="63"/>
                      </a:lnTo>
                      <a:lnTo>
                        <a:pt x="20" y="61"/>
                      </a:lnTo>
                      <a:lnTo>
                        <a:pt x="14" y="59"/>
                      </a:lnTo>
                      <a:lnTo>
                        <a:pt x="10" y="55"/>
                      </a:lnTo>
                      <a:lnTo>
                        <a:pt x="4" y="49"/>
                      </a:lnTo>
                      <a:lnTo>
                        <a:pt x="2" y="45"/>
                      </a:lnTo>
                      <a:lnTo>
                        <a:pt x="0" y="39"/>
                      </a:lnTo>
                      <a:lnTo>
                        <a:pt x="0" y="31"/>
                      </a:lnTo>
                      <a:lnTo>
                        <a:pt x="0" y="25"/>
                      </a:lnTo>
                      <a:lnTo>
                        <a:pt x="2" y="19"/>
                      </a:lnTo>
                      <a:lnTo>
                        <a:pt x="4" y="13"/>
                      </a:lnTo>
                      <a:lnTo>
                        <a:pt x="10" y="9"/>
                      </a:lnTo>
                      <a:lnTo>
                        <a:pt x="14" y="6"/>
                      </a:lnTo>
                      <a:lnTo>
                        <a:pt x="20" y="2"/>
                      </a:lnTo>
                      <a:lnTo>
                        <a:pt x="26" y="0"/>
                      </a:lnTo>
                      <a:lnTo>
                        <a:pt x="31" y="0"/>
                      </a:ln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2" name="Freeform 395"/>
                <p:cNvSpPr>
                  <a:spLocks/>
                </p:cNvSpPr>
                <p:nvPr/>
              </p:nvSpPr>
              <p:spPr bwMode="auto">
                <a:xfrm>
                  <a:off x="4591" y="774"/>
                  <a:ext cx="63" cy="65"/>
                </a:xfrm>
                <a:custGeom>
                  <a:avLst/>
                  <a:gdLst>
                    <a:gd name="T0" fmla="*/ 31 w 63"/>
                    <a:gd name="T1" fmla="*/ 65 h 65"/>
                    <a:gd name="T2" fmla="*/ 31 w 63"/>
                    <a:gd name="T3" fmla="*/ 65 h 65"/>
                    <a:gd name="T4" fmla="*/ 26 w 63"/>
                    <a:gd name="T5" fmla="*/ 63 h 65"/>
                    <a:gd name="T6" fmla="*/ 20 w 63"/>
                    <a:gd name="T7" fmla="*/ 61 h 65"/>
                    <a:gd name="T8" fmla="*/ 14 w 63"/>
                    <a:gd name="T9" fmla="*/ 59 h 65"/>
                    <a:gd name="T10" fmla="*/ 10 w 63"/>
                    <a:gd name="T11" fmla="*/ 55 h 65"/>
                    <a:gd name="T12" fmla="*/ 4 w 63"/>
                    <a:gd name="T13" fmla="*/ 49 h 65"/>
                    <a:gd name="T14" fmla="*/ 2 w 63"/>
                    <a:gd name="T15" fmla="*/ 45 h 65"/>
                    <a:gd name="T16" fmla="*/ 0 w 63"/>
                    <a:gd name="T17" fmla="*/ 39 h 65"/>
                    <a:gd name="T18" fmla="*/ 0 w 63"/>
                    <a:gd name="T19" fmla="*/ 31 h 65"/>
                    <a:gd name="T20" fmla="*/ 0 w 63"/>
                    <a:gd name="T21" fmla="*/ 25 h 65"/>
                    <a:gd name="T22" fmla="*/ 2 w 63"/>
                    <a:gd name="T23" fmla="*/ 19 h 65"/>
                    <a:gd name="T24" fmla="*/ 4 w 63"/>
                    <a:gd name="T25" fmla="*/ 13 h 65"/>
                    <a:gd name="T26" fmla="*/ 10 w 63"/>
                    <a:gd name="T27" fmla="*/ 9 h 65"/>
                    <a:gd name="T28" fmla="*/ 14 w 63"/>
                    <a:gd name="T29" fmla="*/ 6 h 65"/>
                    <a:gd name="T30" fmla="*/ 20 w 63"/>
                    <a:gd name="T31" fmla="*/ 2 h 65"/>
                    <a:gd name="T32" fmla="*/ 26 w 63"/>
                    <a:gd name="T33" fmla="*/ 0 h 65"/>
                    <a:gd name="T34" fmla="*/ 31 w 63"/>
                    <a:gd name="T35" fmla="*/ 0 h 65"/>
                    <a:gd name="T36" fmla="*/ 37 w 63"/>
                    <a:gd name="T37" fmla="*/ 0 h 65"/>
                    <a:gd name="T38" fmla="*/ 43 w 63"/>
                    <a:gd name="T39" fmla="*/ 2 h 65"/>
                    <a:gd name="T40" fmla="*/ 49 w 63"/>
                    <a:gd name="T41" fmla="*/ 6 h 65"/>
                    <a:gd name="T42" fmla="*/ 55 w 63"/>
                    <a:gd name="T43" fmla="*/ 9 h 65"/>
                    <a:gd name="T44" fmla="*/ 59 w 63"/>
                    <a:gd name="T45" fmla="*/ 13 h 65"/>
                    <a:gd name="T46" fmla="*/ 61 w 63"/>
                    <a:gd name="T47" fmla="*/ 19 h 65"/>
                    <a:gd name="T48" fmla="*/ 63 w 63"/>
                    <a:gd name="T49" fmla="*/ 25 h 65"/>
                    <a:gd name="T50" fmla="*/ 63 w 63"/>
                    <a:gd name="T51" fmla="*/ 31 h 65"/>
                    <a:gd name="T52" fmla="*/ 63 w 63"/>
                    <a:gd name="T53" fmla="*/ 39 h 65"/>
                    <a:gd name="T54" fmla="*/ 61 w 63"/>
                    <a:gd name="T55" fmla="*/ 45 h 65"/>
                    <a:gd name="T56" fmla="*/ 59 w 63"/>
                    <a:gd name="T57" fmla="*/ 49 h 65"/>
                    <a:gd name="T58" fmla="*/ 55 w 63"/>
                    <a:gd name="T59" fmla="*/ 55 h 65"/>
                    <a:gd name="T60" fmla="*/ 49 w 63"/>
                    <a:gd name="T61" fmla="*/ 59 h 65"/>
                    <a:gd name="T62" fmla="*/ 43 w 63"/>
                    <a:gd name="T63" fmla="*/ 61 h 65"/>
                    <a:gd name="T64" fmla="*/ 37 w 63"/>
                    <a:gd name="T65" fmla="*/ 63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6" y="63"/>
                      </a:lnTo>
                      <a:lnTo>
                        <a:pt x="20" y="61"/>
                      </a:lnTo>
                      <a:lnTo>
                        <a:pt x="14" y="59"/>
                      </a:lnTo>
                      <a:lnTo>
                        <a:pt x="10" y="55"/>
                      </a:lnTo>
                      <a:lnTo>
                        <a:pt x="4" y="49"/>
                      </a:lnTo>
                      <a:lnTo>
                        <a:pt x="2" y="45"/>
                      </a:lnTo>
                      <a:lnTo>
                        <a:pt x="0" y="39"/>
                      </a:lnTo>
                      <a:lnTo>
                        <a:pt x="0" y="31"/>
                      </a:lnTo>
                      <a:lnTo>
                        <a:pt x="0" y="25"/>
                      </a:lnTo>
                      <a:lnTo>
                        <a:pt x="2" y="19"/>
                      </a:lnTo>
                      <a:lnTo>
                        <a:pt x="4" y="13"/>
                      </a:lnTo>
                      <a:lnTo>
                        <a:pt x="10" y="9"/>
                      </a:lnTo>
                      <a:lnTo>
                        <a:pt x="14" y="6"/>
                      </a:lnTo>
                      <a:lnTo>
                        <a:pt x="20" y="2"/>
                      </a:lnTo>
                      <a:lnTo>
                        <a:pt x="26" y="0"/>
                      </a:lnTo>
                      <a:lnTo>
                        <a:pt x="31" y="0"/>
                      </a:lnTo>
                      <a:lnTo>
                        <a:pt x="37" y="0"/>
                      </a:lnTo>
                      <a:lnTo>
                        <a:pt x="43" y="2"/>
                      </a:lnTo>
                      <a:lnTo>
                        <a:pt x="49" y="6"/>
                      </a:lnTo>
                      <a:lnTo>
                        <a:pt x="55" y="9"/>
                      </a:lnTo>
                      <a:lnTo>
                        <a:pt x="59" y="13"/>
                      </a:lnTo>
                      <a:lnTo>
                        <a:pt x="61" y="19"/>
                      </a:lnTo>
                      <a:lnTo>
                        <a:pt x="63" y="25"/>
                      </a:lnTo>
                      <a:lnTo>
                        <a:pt x="63" y="31"/>
                      </a:lnTo>
                      <a:lnTo>
                        <a:pt x="63" y="39"/>
                      </a:lnTo>
                      <a:lnTo>
                        <a:pt x="61" y="45"/>
                      </a:lnTo>
                      <a:lnTo>
                        <a:pt x="59" y="49"/>
                      </a:lnTo>
                      <a:lnTo>
                        <a:pt x="55" y="55"/>
                      </a:lnTo>
                      <a:lnTo>
                        <a:pt x="49" y="59"/>
                      </a:lnTo>
                      <a:lnTo>
                        <a:pt x="43" y="61"/>
                      </a:lnTo>
                      <a:lnTo>
                        <a:pt x="37"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3" name="Freeform 396"/>
                <p:cNvSpPr>
                  <a:spLocks/>
                </p:cNvSpPr>
                <p:nvPr/>
              </p:nvSpPr>
              <p:spPr bwMode="auto">
                <a:xfrm>
                  <a:off x="4739" y="736"/>
                  <a:ext cx="65" cy="63"/>
                </a:xfrm>
                <a:custGeom>
                  <a:avLst/>
                  <a:gdLst>
                    <a:gd name="T0" fmla="*/ 31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1 w 65"/>
                    <a:gd name="T13" fmla="*/ 20 h 63"/>
                    <a:gd name="T14" fmla="*/ 63 w 65"/>
                    <a:gd name="T15" fmla="*/ 26 h 63"/>
                    <a:gd name="T16" fmla="*/ 65 w 65"/>
                    <a:gd name="T17" fmla="*/ 32 h 63"/>
                    <a:gd name="T18" fmla="*/ 63 w 65"/>
                    <a:gd name="T19" fmla="*/ 38 h 63"/>
                    <a:gd name="T20" fmla="*/ 61 w 65"/>
                    <a:gd name="T21" fmla="*/ 44 h 63"/>
                    <a:gd name="T22" fmla="*/ 59 w 65"/>
                    <a:gd name="T23" fmla="*/ 49 h 63"/>
                    <a:gd name="T24" fmla="*/ 55 w 65"/>
                    <a:gd name="T25" fmla="*/ 55 h 63"/>
                    <a:gd name="T26" fmla="*/ 51 w 65"/>
                    <a:gd name="T27" fmla="*/ 57 h 63"/>
                    <a:gd name="T28" fmla="*/ 45 w 65"/>
                    <a:gd name="T29" fmla="*/ 61 h 63"/>
                    <a:gd name="T30" fmla="*/ 39 w 65"/>
                    <a:gd name="T31" fmla="*/ 63 h 63"/>
                    <a:gd name="T32" fmla="*/ 31 w 65"/>
                    <a:gd name="T33" fmla="*/ 63 h 63"/>
                    <a:gd name="T34" fmla="*/ 25 w 65"/>
                    <a:gd name="T35" fmla="*/ 63 h 63"/>
                    <a:gd name="T36" fmla="*/ 19 w 65"/>
                    <a:gd name="T37" fmla="*/ 61 h 63"/>
                    <a:gd name="T38" fmla="*/ 13 w 65"/>
                    <a:gd name="T39" fmla="*/ 57 h 63"/>
                    <a:gd name="T40" fmla="*/ 9 w 65"/>
                    <a:gd name="T41" fmla="*/ 55 h 63"/>
                    <a:gd name="T42" fmla="*/ 6 w 65"/>
                    <a:gd name="T43" fmla="*/ 49 h 63"/>
                    <a:gd name="T44" fmla="*/ 2 w 65"/>
                    <a:gd name="T45" fmla="*/ 44 h 63"/>
                    <a:gd name="T46" fmla="*/ 0 w 65"/>
                    <a:gd name="T47" fmla="*/ 38 h 63"/>
                    <a:gd name="T48" fmla="*/ 0 w 65"/>
                    <a:gd name="T49" fmla="*/ 32 h 63"/>
                    <a:gd name="T50" fmla="*/ 0 w 65"/>
                    <a:gd name="T51" fmla="*/ 26 h 63"/>
                    <a:gd name="T52" fmla="*/ 2 w 65"/>
                    <a:gd name="T53" fmla="*/ 20 h 63"/>
                    <a:gd name="T54" fmla="*/ 6 w 65"/>
                    <a:gd name="T55" fmla="*/ 14 h 63"/>
                    <a:gd name="T56" fmla="*/ 9 w 65"/>
                    <a:gd name="T57" fmla="*/ 10 h 63"/>
                    <a:gd name="T58" fmla="*/ 13 w 65"/>
                    <a:gd name="T59" fmla="*/ 6 h 63"/>
                    <a:gd name="T60" fmla="*/ 19 w 65"/>
                    <a:gd name="T61" fmla="*/ 2 h 63"/>
                    <a:gd name="T62" fmla="*/ 25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51" y="6"/>
                      </a:lnTo>
                      <a:lnTo>
                        <a:pt x="55" y="10"/>
                      </a:lnTo>
                      <a:lnTo>
                        <a:pt x="59" y="14"/>
                      </a:lnTo>
                      <a:lnTo>
                        <a:pt x="61" y="20"/>
                      </a:lnTo>
                      <a:lnTo>
                        <a:pt x="63" y="26"/>
                      </a:lnTo>
                      <a:lnTo>
                        <a:pt x="65" y="32"/>
                      </a:lnTo>
                      <a:lnTo>
                        <a:pt x="63" y="38"/>
                      </a:lnTo>
                      <a:lnTo>
                        <a:pt x="61" y="44"/>
                      </a:lnTo>
                      <a:lnTo>
                        <a:pt x="59" y="49"/>
                      </a:lnTo>
                      <a:lnTo>
                        <a:pt x="55" y="55"/>
                      </a:lnTo>
                      <a:lnTo>
                        <a:pt x="51" y="57"/>
                      </a:lnTo>
                      <a:lnTo>
                        <a:pt x="45" y="61"/>
                      </a:lnTo>
                      <a:lnTo>
                        <a:pt x="39" y="63"/>
                      </a:lnTo>
                      <a:lnTo>
                        <a:pt x="31" y="63"/>
                      </a:lnTo>
                      <a:lnTo>
                        <a:pt x="25" y="63"/>
                      </a:lnTo>
                      <a:lnTo>
                        <a:pt x="19" y="61"/>
                      </a:lnTo>
                      <a:lnTo>
                        <a:pt x="13" y="57"/>
                      </a:lnTo>
                      <a:lnTo>
                        <a:pt x="9" y="55"/>
                      </a:lnTo>
                      <a:lnTo>
                        <a:pt x="6" y="49"/>
                      </a:lnTo>
                      <a:lnTo>
                        <a:pt x="2" y="44"/>
                      </a:lnTo>
                      <a:lnTo>
                        <a:pt x="0" y="38"/>
                      </a:lnTo>
                      <a:lnTo>
                        <a:pt x="0" y="32"/>
                      </a:lnTo>
                      <a:lnTo>
                        <a:pt x="0" y="26"/>
                      </a:lnTo>
                      <a:lnTo>
                        <a:pt x="2" y="20"/>
                      </a:lnTo>
                      <a:lnTo>
                        <a:pt x="6" y="14"/>
                      </a:lnTo>
                      <a:lnTo>
                        <a:pt x="9" y="10"/>
                      </a:lnTo>
                      <a:lnTo>
                        <a:pt x="13"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4" name="Freeform 397"/>
                <p:cNvSpPr>
                  <a:spLocks/>
                </p:cNvSpPr>
                <p:nvPr/>
              </p:nvSpPr>
              <p:spPr bwMode="auto">
                <a:xfrm>
                  <a:off x="4739" y="736"/>
                  <a:ext cx="65" cy="63"/>
                </a:xfrm>
                <a:custGeom>
                  <a:avLst/>
                  <a:gdLst>
                    <a:gd name="T0" fmla="*/ 31 w 65"/>
                    <a:gd name="T1" fmla="*/ 0 h 63"/>
                    <a:gd name="T2" fmla="*/ 31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1 w 65"/>
                    <a:gd name="T15" fmla="*/ 20 h 63"/>
                    <a:gd name="T16" fmla="*/ 63 w 65"/>
                    <a:gd name="T17" fmla="*/ 26 h 63"/>
                    <a:gd name="T18" fmla="*/ 65 w 65"/>
                    <a:gd name="T19" fmla="*/ 32 h 63"/>
                    <a:gd name="T20" fmla="*/ 63 w 65"/>
                    <a:gd name="T21" fmla="*/ 38 h 63"/>
                    <a:gd name="T22" fmla="*/ 61 w 65"/>
                    <a:gd name="T23" fmla="*/ 44 h 63"/>
                    <a:gd name="T24" fmla="*/ 59 w 65"/>
                    <a:gd name="T25" fmla="*/ 49 h 63"/>
                    <a:gd name="T26" fmla="*/ 55 w 65"/>
                    <a:gd name="T27" fmla="*/ 55 h 63"/>
                    <a:gd name="T28" fmla="*/ 51 w 65"/>
                    <a:gd name="T29" fmla="*/ 57 h 63"/>
                    <a:gd name="T30" fmla="*/ 45 w 65"/>
                    <a:gd name="T31" fmla="*/ 61 h 63"/>
                    <a:gd name="T32" fmla="*/ 39 w 65"/>
                    <a:gd name="T33" fmla="*/ 63 h 63"/>
                    <a:gd name="T34" fmla="*/ 31 w 65"/>
                    <a:gd name="T35" fmla="*/ 63 h 63"/>
                    <a:gd name="T36" fmla="*/ 25 w 65"/>
                    <a:gd name="T37" fmla="*/ 63 h 63"/>
                    <a:gd name="T38" fmla="*/ 19 w 65"/>
                    <a:gd name="T39" fmla="*/ 61 h 63"/>
                    <a:gd name="T40" fmla="*/ 13 w 65"/>
                    <a:gd name="T41" fmla="*/ 57 h 63"/>
                    <a:gd name="T42" fmla="*/ 9 w 65"/>
                    <a:gd name="T43" fmla="*/ 55 h 63"/>
                    <a:gd name="T44" fmla="*/ 6 w 65"/>
                    <a:gd name="T45" fmla="*/ 49 h 63"/>
                    <a:gd name="T46" fmla="*/ 2 w 65"/>
                    <a:gd name="T47" fmla="*/ 44 h 63"/>
                    <a:gd name="T48" fmla="*/ 0 w 65"/>
                    <a:gd name="T49" fmla="*/ 38 h 63"/>
                    <a:gd name="T50" fmla="*/ 0 w 65"/>
                    <a:gd name="T51" fmla="*/ 32 h 63"/>
                    <a:gd name="T52" fmla="*/ 0 w 65"/>
                    <a:gd name="T53" fmla="*/ 26 h 63"/>
                    <a:gd name="T54" fmla="*/ 2 w 65"/>
                    <a:gd name="T55" fmla="*/ 20 h 63"/>
                    <a:gd name="T56" fmla="*/ 6 w 65"/>
                    <a:gd name="T57" fmla="*/ 14 h 63"/>
                    <a:gd name="T58" fmla="*/ 9 w 65"/>
                    <a:gd name="T59" fmla="*/ 10 h 63"/>
                    <a:gd name="T60" fmla="*/ 13 w 65"/>
                    <a:gd name="T61" fmla="*/ 6 h 63"/>
                    <a:gd name="T62" fmla="*/ 19 w 65"/>
                    <a:gd name="T63" fmla="*/ 2 h 63"/>
                    <a:gd name="T64" fmla="*/ 25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51" y="6"/>
                      </a:lnTo>
                      <a:lnTo>
                        <a:pt x="55" y="10"/>
                      </a:lnTo>
                      <a:lnTo>
                        <a:pt x="59" y="14"/>
                      </a:lnTo>
                      <a:lnTo>
                        <a:pt x="61" y="20"/>
                      </a:lnTo>
                      <a:lnTo>
                        <a:pt x="63" y="26"/>
                      </a:lnTo>
                      <a:lnTo>
                        <a:pt x="65" y="32"/>
                      </a:lnTo>
                      <a:lnTo>
                        <a:pt x="63" y="38"/>
                      </a:lnTo>
                      <a:lnTo>
                        <a:pt x="61" y="44"/>
                      </a:lnTo>
                      <a:lnTo>
                        <a:pt x="59" y="49"/>
                      </a:lnTo>
                      <a:lnTo>
                        <a:pt x="55" y="55"/>
                      </a:lnTo>
                      <a:lnTo>
                        <a:pt x="51" y="57"/>
                      </a:lnTo>
                      <a:lnTo>
                        <a:pt x="45" y="61"/>
                      </a:lnTo>
                      <a:lnTo>
                        <a:pt x="39" y="63"/>
                      </a:lnTo>
                      <a:lnTo>
                        <a:pt x="31" y="63"/>
                      </a:lnTo>
                      <a:lnTo>
                        <a:pt x="25" y="63"/>
                      </a:lnTo>
                      <a:lnTo>
                        <a:pt x="19" y="61"/>
                      </a:lnTo>
                      <a:lnTo>
                        <a:pt x="13" y="57"/>
                      </a:lnTo>
                      <a:lnTo>
                        <a:pt x="9" y="55"/>
                      </a:lnTo>
                      <a:lnTo>
                        <a:pt x="6" y="49"/>
                      </a:lnTo>
                      <a:lnTo>
                        <a:pt x="2" y="44"/>
                      </a:lnTo>
                      <a:lnTo>
                        <a:pt x="0" y="38"/>
                      </a:lnTo>
                      <a:lnTo>
                        <a:pt x="0" y="32"/>
                      </a:lnTo>
                      <a:lnTo>
                        <a:pt x="0" y="26"/>
                      </a:lnTo>
                      <a:lnTo>
                        <a:pt x="2" y="20"/>
                      </a:lnTo>
                      <a:lnTo>
                        <a:pt x="6" y="14"/>
                      </a:lnTo>
                      <a:lnTo>
                        <a:pt x="9" y="10"/>
                      </a:lnTo>
                      <a:lnTo>
                        <a:pt x="13"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5" name="Freeform 398"/>
                <p:cNvSpPr>
                  <a:spLocks/>
                </p:cNvSpPr>
                <p:nvPr/>
              </p:nvSpPr>
              <p:spPr bwMode="auto">
                <a:xfrm>
                  <a:off x="4743" y="770"/>
                  <a:ext cx="65" cy="63"/>
                </a:xfrm>
                <a:custGeom>
                  <a:avLst/>
                  <a:gdLst>
                    <a:gd name="T0" fmla="*/ 31 w 65"/>
                    <a:gd name="T1" fmla="*/ 63 h 63"/>
                    <a:gd name="T2" fmla="*/ 25 w 65"/>
                    <a:gd name="T3" fmla="*/ 63 h 63"/>
                    <a:gd name="T4" fmla="*/ 19 w 65"/>
                    <a:gd name="T5" fmla="*/ 61 h 63"/>
                    <a:gd name="T6" fmla="*/ 13 w 65"/>
                    <a:gd name="T7" fmla="*/ 59 h 63"/>
                    <a:gd name="T8" fmla="*/ 9 w 65"/>
                    <a:gd name="T9" fmla="*/ 55 h 63"/>
                    <a:gd name="T10" fmla="*/ 5 w 65"/>
                    <a:gd name="T11" fmla="*/ 49 h 63"/>
                    <a:gd name="T12" fmla="*/ 2 w 65"/>
                    <a:gd name="T13" fmla="*/ 43 h 63"/>
                    <a:gd name="T14" fmla="*/ 0 w 65"/>
                    <a:gd name="T15" fmla="*/ 37 h 63"/>
                    <a:gd name="T16" fmla="*/ 0 w 65"/>
                    <a:gd name="T17" fmla="*/ 31 h 63"/>
                    <a:gd name="T18" fmla="*/ 0 w 65"/>
                    <a:gd name="T19" fmla="*/ 25 h 63"/>
                    <a:gd name="T20" fmla="*/ 2 w 65"/>
                    <a:gd name="T21" fmla="*/ 19 h 63"/>
                    <a:gd name="T22" fmla="*/ 5 w 65"/>
                    <a:gd name="T23" fmla="*/ 13 h 63"/>
                    <a:gd name="T24" fmla="*/ 9 w 65"/>
                    <a:gd name="T25" fmla="*/ 10 h 63"/>
                    <a:gd name="T26" fmla="*/ 13 w 65"/>
                    <a:gd name="T27" fmla="*/ 4 h 63"/>
                    <a:gd name="T28" fmla="*/ 19 w 65"/>
                    <a:gd name="T29" fmla="*/ 2 h 63"/>
                    <a:gd name="T30" fmla="*/ 25 w 65"/>
                    <a:gd name="T31" fmla="*/ 0 h 63"/>
                    <a:gd name="T32" fmla="*/ 31 w 65"/>
                    <a:gd name="T33" fmla="*/ 0 h 63"/>
                    <a:gd name="T34" fmla="*/ 39 w 65"/>
                    <a:gd name="T35" fmla="*/ 0 h 63"/>
                    <a:gd name="T36" fmla="*/ 45 w 65"/>
                    <a:gd name="T37" fmla="*/ 2 h 63"/>
                    <a:gd name="T38" fmla="*/ 49 w 65"/>
                    <a:gd name="T39" fmla="*/ 4 h 63"/>
                    <a:gd name="T40" fmla="*/ 55 w 65"/>
                    <a:gd name="T41" fmla="*/ 10 h 63"/>
                    <a:gd name="T42" fmla="*/ 59 w 65"/>
                    <a:gd name="T43" fmla="*/ 13 h 63"/>
                    <a:gd name="T44" fmla="*/ 61 w 65"/>
                    <a:gd name="T45" fmla="*/ 19 h 63"/>
                    <a:gd name="T46" fmla="*/ 63 w 65"/>
                    <a:gd name="T47" fmla="*/ 25 h 63"/>
                    <a:gd name="T48" fmla="*/ 65 w 65"/>
                    <a:gd name="T49" fmla="*/ 31 h 63"/>
                    <a:gd name="T50" fmla="*/ 63 w 65"/>
                    <a:gd name="T51" fmla="*/ 37 h 63"/>
                    <a:gd name="T52" fmla="*/ 61 w 65"/>
                    <a:gd name="T53" fmla="*/ 43 h 63"/>
                    <a:gd name="T54" fmla="*/ 59 w 65"/>
                    <a:gd name="T55" fmla="*/ 49 h 63"/>
                    <a:gd name="T56" fmla="*/ 55 w 65"/>
                    <a:gd name="T57" fmla="*/ 55 h 63"/>
                    <a:gd name="T58" fmla="*/ 49 w 65"/>
                    <a:gd name="T59" fmla="*/ 59 h 63"/>
                    <a:gd name="T60" fmla="*/ 45 w 65"/>
                    <a:gd name="T61" fmla="*/ 61 h 63"/>
                    <a:gd name="T62" fmla="*/ 39 w 65"/>
                    <a:gd name="T63" fmla="*/ 63 h 63"/>
                    <a:gd name="T64" fmla="*/ 31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63"/>
                      </a:moveTo>
                      <a:lnTo>
                        <a:pt x="25" y="63"/>
                      </a:lnTo>
                      <a:lnTo>
                        <a:pt x="19" y="61"/>
                      </a:lnTo>
                      <a:lnTo>
                        <a:pt x="13" y="59"/>
                      </a:lnTo>
                      <a:lnTo>
                        <a:pt x="9" y="55"/>
                      </a:lnTo>
                      <a:lnTo>
                        <a:pt x="5" y="49"/>
                      </a:lnTo>
                      <a:lnTo>
                        <a:pt x="2" y="43"/>
                      </a:lnTo>
                      <a:lnTo>
                        <a:pt x="0" y="37"/>
                      </a:lnTo>
                      <a:lnTo>
                        <a:pt x="0" y="31"/>
                      </a:lnTo>
                      <a:lnTo>
                        <a:pt x="0" y="25"/>
                      </a:lnTo>
                      <a:lnTo>
                        <a:pt x="2" y="19"/>
                      </a:lnTo>
                      <a:lnTo>
                        <a:pt x="5" y="13"/>
                      </a:lnTo>
                      <a:lnTo>
                        <a:pt x="9" y="10"/>
                      </a:lnTo>
                      <a:lnTo>
                        <a:pt x="13" y="4"/>
                      </a:lnTo>
                      <a:lnTo>
                        <a:pt x="19" y="2"/>
                      </a:lnTo>
                      <a:lnTo>
                        <a:pt x="25" y="0"/>
                      </a:lnTo>
                      <a:lnTo>
                        <a:pt x="31" y="0"/>
                      </a:lnTo>
                      <a:lnTo>
                        <a:pt x="39" y="0"/>
                      </a:lnTo>
                      <a:lnTo>
                        <a:pt x="45" y="2"/>
                      </a:lnTo>
                      <a:lnTo>
                        <a:pt x="49" y="4"/>
                      </a:lnTo>
                      <a:lnTo>
                        <a:pt x="55" y="10"/>
                      </a:lnTo>
                      <a:lnTo>
                        <a:pt x="59" y="13"/>
                      </a:lnTo>
                      <a:lnTo>
                        <a:pt x="61" y="19"/>
                      </a:lnTo>
                      <a:lnTo>
                        <a:pt x="63" y="25"/>
                      </a:lnTo>
                      <a:lnTo>
                        <a:pt x="65" y="31"/>
                      </a:lnTo>
                      <a:lnTo>
                        <a:pt x="63" y="37"/>
                      </a:lnTo>
                      <a:lnTo>
                        <a:pt x="61" y="43"/>
                      </a:lnTo>
                      <a:lnTo>
                        <a:pt x="59" y="49"/>
                      </a:lnTo>
                      <a:lnTo>
                        <a:pt x="55" y="55"/>
                      </a:lnTo>
                      <a:lnTo>
                        <a:pt x="49" y="59"/>
                      </a:lnTo>
                      <a:lnTo>
                        <a:pt x="45" y="61"/>
                      </a:lnTo>
                      <a:lnTo>
                        <a:pt x="39"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6" name="Freeform 399"/>
                <p:cNvSpPr>
                  <a:spLocks/>
                </p:cNvSpPr>
                <p:nvPr/>
              </p:nvSpPr>
              <p:spPr bwMode="auto">
                <a:xfrm>
                  <a:off x="4743" y="770"/>
                  <a:ext cx="65" cy="63"/>
                </a:xfrm>
                <a:custGeom>
                  <a:avLst/>
                  <a:gdLst>
                    <a:gd name="T0" fmla="*/ 31 w 65"/>
                    <a:gd name="T1" fmla="*/ 63 h 63"/>
                    <a:gd name="T2" fmla="*/ 31 w 65"/>
                    <a:gd name="T3" fmla="*/ 63 h 63"/>
                    <a:gd name="T4" fmla="*/ 25 w 65"/>
                    <a:gd name="T5" fmla="*/ 63 h 63"/>
                    <a:gd name="T6" fmla="*/ 19 w 65"/>
                    <a:gd name="T7" fmla="*/ 61 h 63"/>
                    <a:gd name="T8" fmla="*/ 13 w 65"/>
                    <a:gd name="T9" fmla="*/ 59 h 63"/>
                    <a:gd name="T10" fmla="*/ 9 w 65"/>
                    <a:gd name="T11" fmla="*/ 55 h 63"/>
                    <a:gd name="T12" fmla="*/ 5 w 65"/>
                    <a:gd name="T13" fmla="*/ 49 h 63"/>
                    <a:gd name="T14" fmla="*/ 2 w 65"/>
                    <a:gd name="T15" fmla="*/ 43 h 63"/>
                    <a:gd name="T16" fmla="*/ 0 w 65"/>
                    <a:gd name="T17" fmla="*/ 37 h 63"/>
                    <a:gd name="T18" fmla="*/ 0 w 65"/>
                    <a:gd name="T19" fmla="*/ 31 h 63"/>
                    <a:gd name="T20" fmla="*/ 0 w 65"/>
                    <a:gd name="T21" fmla="*/ 25 h 63"/>
                    <a:gd name="T22" fmla="*/ 2 w 65"/>
                    <a:gd name="T23" fmla="*/ 19 h 63"/>
                    <a:gd name="T24" fmla="*/ 5 w 65"/>
                    <a:gd name="T25" fmla="*/ 13 h 63"/>
                    <a:gd name="T26" fmla="*/ 9 w 65"/>
                    <a:gd name="T27" fmla="*/ 10 h 63"/>
                    <a:gd name="T28" fmla="*/ 13 w 65"/>
                    <a:gd name="T29" fmla="*/ 4 h 63"/>
                    <a:gd name="T30" fmla="*/ 19 w 65"/>
                    <a:gd name="T31" fmla="*/ 2 h 63"/>
                    <a:gd name="T32" fmla="*/ 25 w 65"/>
                    <a:gd name="T33" fmla="*/ 0 h 63"/>
                    <a:gd name="T34" fmla="*/ 31 w 65"/>
                    <a:gd name="T35" fmla="*/ 0 h 63"/>
                    <a:gd name="T36" fmla="*/ 39 w 65"/>
                    <a:gd name="T37" fmla="*/ 0 h 63"/>
                    <a:gd name="T38" fmla="*/ 45 w 65"/>
                    <a:gd name="T39" fmla="*/ 2 h 63"/>
                    <a:gd name="T40" fmla="*/ 49 w 65"/>
                    <a:gd name="T41" fmla="*/ 4 h 63"/>
                    <a:gd name="T42" fmla="*/ 55 w 65"/>
                    <a:gd name="T43" fmla="*/ 10 h 63"/>
                    <a:gd name="T44" fmla="*/ 59 w 65"/>
                    <a:gd name="T45" fmla="*/ 13 h 63"/>
                    <a:gd name="T46" fmla="*/ 61 w 65"/>
                    <a:gd name="T47" fmla="*/ 19 h 63"/>
                    <a:gd name="T48" fmla="*/ 63 w 65"/>
                    <a:gd name="T49" fmla="*/ 25 h 63"/>
                    <a:gd name="T50" fmla="*/ 65 w 65"/>
                    <a:gd name="T51" fmla="*/ 31 h 63"/>
                    <a:gd name="T52" fmla="*/ 63 w 65"/>
                    <a:gd name="T53" fmla="*/ 37 h 63"/>
                    <a:gd name="T54" fmla="*/ 61 w 65"/>
                    <a:gd name="T55" fmla="*/ 43 h 63"/>
                    <a:gd name="T56" fmla="*/ 59 w 65"/>
                    <a:gd name="T57" fmla="*/ 49 h 63"/>
                    <a:gd name="T58" fmla="*/ 55 w 65"/>
                    <a:gd name="T59" fmla="*/ 55 h 63"/>
                    <a:gd name="T60" fmla="*/ 49 w 65"/>
                    <a:gd name="T61" fmla="*/ 59 h 63"/>
                    <a:gd name="T62" fmla="*/ 45 w 65"/>
                    <a:gd name="T63" fmla="*/ 61 h 63"/>
                    <a:gd name="T64" fmla="*/ 39 w 65"/>
                    <a:gd name="T65" fmla="*/ 63 h 63"/>
                    <a:gd name="T66" fmla="*/ 31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63"/>
                      </a:moveTo>
                      <a:lnTo>
                        <a:pt x="31" y="63"/>
                      </a:lnTo>
                      <a:lnTo>
                        <a:pt x="25" y="63"/>
                      </a:lnTo>
                      <a:lnTo>
                        <a:pt x="19" y="61"/>
                      </a:lnTo>
                      <a:lnTo>
                        <a:pt x="13" y="59"/>
                      </a:lnTo>
                      <a:lnTo>
                        <a:pt x="9" y="55"/>
                      </a:lnTo>
                      <a:lnTo>
                        <a:pt x="5" y="49"/>
                      </a:lnTo>
                      <a:lnTo>
                        <a:pt x="2" y="43"/>
                      </a:lnTo>
                      <a:lnTo>
                        <a:pt x="0" y="37"/>
                      </a:lnTo>
                      <a:lnTo>
                        <a:pt x="0" y="31"/>
                      </a:lnTo>
                      <a:lnTo>
                        <a:pt x="0" y="25"/>
                      </a:lnTo>
                      <a:lnTo>
                        <a:pt x="2" y="19"/>
                      </a:lnTo>
                      <a:lnTo>
                        <a:pt x="5" y="13"/>
                      </a:lnTo>
                      <a:lnTo>
                        <a:pt x="9" y="10"/>
                      </a:lnTo>
                      <a:lnTo>
                        <a:pt x="13" y="4"/>
                      </a:lnTo>
                      <a:lnTo>
                        <a:pt x="19" y="2"/>
                      </a:lnTo>
                      <a:lnTo>
                        <a:pt x="25" y="0"/>
                      </a:lnTo>
                      <a:lnTo>
                        <a:pt x="31" y="0"/>
                      </a:lnTo>
                      <a:lnTo>
                        <a:pt x="39" y="0"/>
                      </a:lnTo>
                      <a:lnTo>
                        <a:pt x="45" y="2"/>
                      </a:lnTo>
                      <a:lnTo>
                        <a:pt x="49" y="4"/>
                      </a:lnTo>
                      <a:lnTo>
                        <a:pt x="55" y="10"/>
                      </a:lnTo>
                      <a:lnTo>
                        <a:pt x="59" y="13"/>
                      </a:lnTo>
                      <a:lnTo>
                        <a:pt x="61" y="19"/>
                      </a:lnTo>
                      <a:lnTo>
                        <a:pt x="63" y="25"/>
                      </a:lnTo>
                      <a:lnTo>
                        <a:pt x="65" y="31"/>
                      </a:lnTo>
                      <a:lnTo>
                        <a:pt x="63" y="37"/>
                      </a:lnTo>
                      <a:lnTo>
                        <a:pt x="61" y="43"/>
                      </a:lnTo>
                      <a:lnTo>
                        <a:pt x="59" y="49"/>
                      </a:lnTo>
                      <a:lnTo>
                        <a:pt x="55" y="55"/>
                      </a:lnTo>
                      <a:lnTo>
                        <a:pt x="49" y="59"/>
                      </a:lnTo>
                      <a:lnTo>
                        <a:pt x="45" y="61"/>
                      </a:lnTo>
                      <a:lnTo>
                        <a:pt x="39"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7" name="Freeform 400"/>
                <p:cNvSpPr>
                  <a:spLocks/>
                </p:cNvSpPr>
                <p:nvPr/>
              </p:nvSpPr>
              <p:spPr bwMode="auto">
                <a:xfrm>
                  <a:off x="4595" y="630"/>
                  <a:ext cx="63" cy="65"/>
                </a:xfrm>
                <a:custGeom>
                  <a:avLst/>
                  <a:gdLst>
                    <a:gd name="T0" fmla="*/ 31 w 63"/>
                    <a:gd name="T1" fmla="*/ 0 h 65"/>
                    <a:gd name="T2" fmla="*/ 37 w 63"/>
                    <a:gd name="T3" fmla="*/ 2 h 65"/>
                    <a:gd name="T4" fmla="*/ 43 w 63"/>
                    <a:gd name="T5" fmla="*/ 2 h 65"/>
                    <a:gd name="T6" fmla="*/ 49 w 63"/>
                    <a:gd name="T7" fmla="*/ 6 h 65"/>
                    <a:gd name="T8" fmla="*/ 55 w 63"/>
                    <a:gd name="T9" fmla="*/ 10 h 65"/>
                    <a:gd name="T10" fmla="*/ 57 w 63"/>
                    <a:gd name="T11" fmla="*/ 14 h 65"/>
                    <a:gd name="T12" fmla="*/ 61 w 63"/>
                    <a:gd name="T13" fmla="*/ 20 h 65"/>
                    <a:gd name="T14" fmla="*/ 63 w 63"/>
                    <a:gd name="T15" fmla="*/ 26 h 65"/>
                    <a:gd name="T16" fmla="*/ 63 w 63"/>
                    <a:gd name="T17" fmla="*/ 33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3 h 65"/>
                    <a:gd name="T30" fmla="*/ 37 w 63"/>
                    <a:gd name="T31" fmla="*/ 63 h 65"/>
                    <a:gd name="T32" fmla="*/ 31 w 63"/>
                    <a:gd name="T33" fmla="*/ 65 h 65"/>
                    <a:gd name="T34" fmla="*/ 26 w 63"/>
                    <a:gd name="T35" fmla="*/ 63 h 65"/>
                    <a:gd name="T36" fmla="*/ 20 w 63"/>
                    <a:gd name="T37" fmla="*/ 63 h 65"/>
                    <a:gd name="T38" fmla="*/ 14 w 63"/>
                    <a:gd name="T39" fmla="*/ 59 h 65"/>
                    <a:gd name="T40" fmla="*/ 8 w 63"/>
                    <a:gd name="T41" fmla="*/ 55 h 65"/>
                    <a:gd name="T42" fmla="*/ 6 w 63"/>
                    <a:gd name="T43" fmla="*/ 51 h 65"/>
                    <a:gd name="T44" fmla="*/ 2 w 63"/>
                    <a:gd name="T45" fmla="*/ 45 h 65"/>
                    <a:gd name="T46" fmla="*/ 0 w 63"/>
                    <a:gd name="T47" fmla="*/ 39 h 65"/>
                    <a:gd name="T48" fmla="*/ 0 w 63"/>
                    <a:gd name="T49" fmla="*/ 33 h 65"/>
                    <a:gd name="T50" fmla="*/ 0 w 63"/>
                    <a:gd name="T51" fmla="*/ 26 h 65"/>
                    <a:gd name="T52" fmla="*/ 2 w 63"/>
                    <a:gd name="T53" fmla="*/ 20 h 65"/>
                    <a:gd name="T54" fmla="*/ 6 w 63"/>
                    <a:gd name="T55" fmla="*/ 14 h 65"/>
                    <a:gd name="T56" fmla="*/ 8 w 63"/>
                    <a:gd name="T57" fmla="*/ 10 h 65"/>
                    <a:gd name="T58" fmla="*/ 14 w 63"/>
                    <a:gd name="T59" fmla="*/ 6 h 65"/>
                    <a:gd name="T60" fmla="*/ 20 w 63"/>
                    <a:gd name="T61" fmla="*/ 2 h 65"/>
                    <a:gd name="T62" fmla="*/ 26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6" y="63"/>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58" name="Freeform 401"/>
                <p:cNvSpPr>
                  <a:spLocks/>
                </p:cNvSpPr>
                <p:nvPr/>
              </p:nvSpPr>
              <p:spPr bwMode="auto">
                <a:xfrm>
                  <a:off x="4595" y="630"/>
                  <a:ext cx="63" cy="65"/>
                </a:xfrm>
                <a:custGeom>
                  <a:avLst/>
                  <a:gdLst>
                    <a:gd name="T0" fmla="*/ 31 w 63"/>
                    <a:gd name="T1" fmla="*/ 0 h 65"/>
                    <a:gd name="T2" fmla="*/ 31 w 63"/>
                    <a:gd name="T3" fmla="*/ 0 h 65"/>
                    <a:gd name="T4" fmla="*/ 37 w 63"/>
                    <a:gd name="T5" fmla="*/ 2 h 65"/>
                    <a:gd name="T6" fmla="*/ 43 w 63"/>
                    <a:gd name="T7" fmla="*/ 2 h 65"/>
                    <a:gd name="T8" fmla="*/ 49 w 63"/>
                    <a:gd name="T9" fmla="*/ 6 h 65"/>
                    <a:gd name="T10" fmla="*/ 55 w 63"/>
                    <a:gd name="T11" fmla="*/ 10 h 65"/>
                    <a:gd name="T12" fmla="*/ 57 w 63"/>
                    <a:gd name="T13" fmla="*/ 14 h 65"/>
                    <a:gd name="T14" fmla="*/ 61 w 63"/>
                    <a:gd name="T15" fmla="*/ 20 h 65"/>
                    <a:gd name="T16" fmla="*/ 63 w 63"/>
                    <a:gd name="T17" fmla="*/ 26 h 65"/>
                    <a:gd name="T18" fmla="*/ 63 w 63"/>
                    <a:gd name="T19" fmla="*/ 33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3 h 65"/>
                    <a:gd name="T32" fmla="*/ 37 w 63"/>
                    <a:gd name="T33" fmla="*/ 63 h 65"/>
                    <a:gd name="T34" fmla="*/ 31 w 63"/>
                    <a:gd name="T35" fmla="*/ 65 h 65"/>
                    <a:gd name="T36" fmla="*/ 26 w 63"/>
                    <a:gd name="T37" fmla="*/ 63 h 65"/>
                    <a:gd name="T38" fmla="*/ 20 w 63"/>
                    <a:gd name="T39" fmla="*/ 63 h 65"/>
                    <a:gd name="T40" fmla="*/ 14 w 63"/>
                    <a:gd name="T41" fmla="*/ 59 h 65"/>
                    <a:gd name="T42" fmla="*/ 8 w 63"/>
                    <a:gd name="T43" fmla="*/ 55 h 65"/>
                    <a:gd name="T44" fmla="*/ 6 w 63"/>
                    <a:gd name="T45" fmla="*/ 51 h 65"/>
                    <a:gd name="T46" fmla="*/ 2 w 63"/>
                    <a:gd name="T47" fmla="*/ 45 h 65"/>
                    <a:gd name="T48" fmla="*/ 0 w 63"/>
                    <a:gd name="T49" fmla="*/ 39 h 65"/>
                    <a:gd name="T50" fmla="*/ 0 w 63"/>
                    <a:gd name="T51" fmla="*/ 33 h 65"/>
                    <a:gd name="T52" fmla="*/ 0 w 63"/>
                    <a:gd name="T53" fmla="*/ 26 h 65"/>
                    <a:gd name="T54" fmla="*/ 2 w 63"/>
                    <a:gd name="T55" fmla="*/ 20 h 65"/>
                    <a:gd name="T56" fmla="*/ 6 w 63"/>
                    <a:gd name="T57" fmla="*/ 14 h 65"/>
                    <a:gd name="T58" fmla="*/ 8 w 63"/>
                    <a:gd name="T59" fmla="*/ 10 h 65"/>
                    <a:gd name="T60" fmla="*/ 14 w 63"/>
                    <a:gd name="T61" fmla="*/ 6 h 65"/>
                    <a:gd name="T62" fmla="*/ 20 w 63"/>
                    <a:gd name="T63" fmla="*/ 2 h 65"/>
                    <a:gd name="T64" fmla="*/ 26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2"/>
                      </a:lnTo>
                      <a:lnTo>
                        <a:pt x="49" y="6"/>
                      </a:lnTo>
                      <a:lnTo>
                        <a:pt x="55" y="10"/>
                      </a:lnTo>
                      <a:lnTo>
                        <a:pt x="57" y="14"/>
                      </a:lnTo>
                      <a:lnTo>
                        <a:pt x="61" y="20"/>
                      </a:lnTo>
                      <a:lnTo>
                        <a:pt x="63" y="26"/>
                      </a:lnTo>
                      <a:lnTo>
                        <a:pt x="63" y="33"/>
                      </a:lnTo>
                      <a:lnTo>
                        <a:pt x="63" y="39"/>
                      </a:lnTo>
                      <a:lnTo>
                        <a:pt x="61" y="45"/>
                      </a:lnTo>
                      <a:lnTo>
                        <a:pt x="57" y="51"/>
                      </a:lnTo>
                      <a:lnTo>
                        <a:pt x="55" y="55"/>
                      </a:lnTo>
                      <a:lnTo>
                        <a:pt x="49" y="59"/>
                      </a:lnTo>
                      <a:lnTo>
                        <a:pt x="43" y="63"/>
                      </a:lnTo>
                      <a:lnTo>
                        <a:pt x="37" y="63"/>
                      </a:lnTo>
                      <a:lnTo>
                        <a:pt x="31" y="65"/>
                      </a:lnTo>
                      <a:lnTo>
                        <a:pt x="26" y="63"/>
                      </a:lnTo>
                      <a:lnTo>
                        <a:pt x="20" y="63"/>
                      </a:lnTo>
                      <a:lnTo>
                        <a:pt x="14" y="59"/>
                      </a:lnTo>
                      <a:lnTo>
                        <a:pt x="8" y="55"/>
                      </a:lnTo>
                      <a:lnTo>
                        <a:pt x="6" y="51"/>
                      </a:lnTo>
                      <a:lnTo>
                        <a:pt x="2" y="45"/>
                      </a:lnTo>
                      <a:lnTo>
                        <a:pt x="0" y="39"/>
                      </a:lnTo>
                      <a:lnTo>
                        <a:pt x="0" y="33"/>
                      </a:lnTo>
                      <a:lnTo>
                        <a:pt x="0" y="26"/>
                      </a:lnTo>
                      <a:lnTo>
                        <a:pt x="2" y="20"/>
                      </a:lnTo>
                      <a:lnTo>
                        <a:pt x="6" y="14"/>
                      </a:lnTo>
                      <a:lnTo>
                        <a:pt x="8" y="10"/>
                      </a:lnTo>
                      <a:lnTo>
                        <a:pt x="14" y="6"/>
                      </a:lnTo>
                      <a:lnTo>
                        <a:pt x="20" y="2"/>
                      </a:lnTo>
                      <a:lnTo>
                        <a:pt x="26"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59" name="Freeform 402"/>
                <p:cNvSpPr>
                  <a:spLocks/>
                </p:cNvSpPr>
                <p:nvPr/>
              </p:nvSpPr>
              <p:spPr bwMode="auto">
                <a:xfrm>
                  <a:off x="4717" y="766"/>
                  <a:ext cx="65" cy="65"/>
                </a:xfrm>
                <a:custGeom>
                  <a:avLst/>
                  <a:gdLst>
                    <a:gd name="T0" fmla="*/ 33 w 65"/>
                    <a:gd name="T1" fmla="*/ 0 h 65"/>
                    <a:gd name="T2" fmla="*/ 39 w 65"/>
                    <a:gd name="T3" fmla="*/ 2 h 65"/>
                    <a:gd name="T4" fmla="*/ 45 w 65"/>
                    <a:gd name="T5" fmla="*/ 4 h 65"/>
                    <a:gd name="T6" fmla="*/ 51 w 65"/>
                    <a:gd name="T7" fmla="*/ 6 h 65"/>
                    <a:gd name="T8" fmla="*/ 55 w 65"/>
                    <a:gd name="T9" fmla="*/ 10 h 65"/>
                    <a:gd name="T10" fmla="*/ 59 w 65"/>
                    <a:gd name="T11" fmla="*/ 14 h 65"/>
                    <a:gd name="T12" fmla="*/ 63 w 65"/>
                    <a:gd name="T13" fmla="*/ 19 h 65"/>
                    <a:gd name="T14" fmla="*/ 63 w 65"/>
                    <a:gd name="T15" fmla="*/ 25 h 65"/>
                    <a:gd name="T16" fmla="*/ 65 w 65"/>
                    <a:gd name="T17" fmla="*/ 33 h 65"/>
                    <a:gd name="T18" fmla="*/ 63 w 65"/>
                    <a:gd name="T19" fmla="*/ 39 h 65"/>
                    <a:gd name="T20" fmla="*/ 63 w 65"/>
                    <a:gd name="T21" fmla="*/ 45 h 65"/>
                    <a:gd name="T22" fmla="*/ 59 w 65"/>
                    <a:gd name="T23" fmla="*/ 51 h 65"/>
                    <a:gd name="T24" fmla="*/ 55 w 65"/>
                    <a:gd name="T25" fmla="*/ 55 h 65"/>
                    <a:gd name="T26" fmla="*/ 51 w 65"/>
                    <a:gd name="T27" fmla="*/ 59 h 65"/>
                    <a:gd name="T28" fmla="*/ 45 w 65"/>
                    <a:gd name="T29" fmla="*/ 63 h 65"/>
                    <a:gd name="T30" fmla="*/ 39 w 65"/>
                    <a:gd name="T31" fmla="*/ 65 h 65"/>
                    <a:gd name="T32" fmla="*/ 33 w 65"/>
                    <a:gd name="T33" fmla="*/ 65 h 65"/>
                    <a:gd name="T34" fmla="*/ 26 w 65"/>
                    <a:gd name="T35" fmla="*/ 65 h 65"/>
                    <a:gd name="T36" fmla="*/ 20 w 65"/>
                    <a:gd name="T37" fmla="*/ 63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3 h 65"/>
                    <a:gd name="T50" fmla="*/ 0 w 65"/>
                    <a:gd name="T51" fmla="*/ 25 h 65"/>
                    <a:gd name="T52" fmla="*/ 2 w 65"/>
                    <a:gd name="T53" fmla="*/ 19 h 65"/>
                    <a:gd name="T54" fmla="*/ 6 w 65"/>
                    <a:gd name="T55" fmla="*/ 14 h 65"/>
                    <a:gd name="T56" fmla="*/ 10 w 65"/>
                    <a:gd name="T57" fmla="*/ 10 h 65"/>
                    <a:gd name="T58" fmla="*/ 14 w 65"/>
                    <a:gd name="T59" fmla="*/ 6 h 65"/>
                    <a:gd name="T60" fmla="*/ 20 w 65"/>
                    <a:gd name="T61" fmla="*/ 4 h 65"/>
                    <a:gd name="T62" fmla="*/ 26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4"/>
                      </a:lnTo>
                      <a:lnTo>
                        <a:pt x="51" y="6"/>
                      </a:lnTo>
                      <a:lnTo>
                        <a:pt x="55" y="10"/>
                      </a:lnTo>
                      <a:lnTo>
                        <a:pt x="59" y="14"/>
                      </a:lnTo>
                      <a:lnTo>
                        <a:pt x="63" y="19"/>
                      </a:lnTo>
                      <a:lnTo>
                        <a:pt x="63" y="25"/>
                      </a:lnTo>
                      <a:lnTo>
                        <a:pt x="65" y="33"/>
                      </a:lnTo>
                      <a:lnTo>
                        <a:pt x="63" y="39"/>
                      </a:lnTo>
                      <a:lnTo>
                        <a:pt x="63" y="45"/>
                      </a:lnTo>
                      <a:lnTo>
                        <a:pt x="59" y="51"/>
                      </a:lnTo>
                      <a:lnTo>
                        <a:pt x="55" y="55"/>
                      </a:lnTo>
                      <a:lnTo>
                        <a:pt x="51" y="59"/>
                      </a:lnTo>
                      <a:lnTo>
                        <a:pt x="45" y="63"/>
                      </a:lnTo>
                      <a:lnTo>
                        <a:pt x="39" y="65"/>
                      </a:lnTo>
                      <a:lnTo>
                        <a:pt x="33"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0" name="Freeform 403"/>
                <p:cNvSpPr>
                  <a:spLocks/>
                </p:cNvSpPr>
                <p:nvPr/>
              </p:nvSpPr>
              <p:spPr bwMode="auto">
                <a:xfrm>
                  <a:off x="4717" y="766"/>
                  <a:ext cx="65" cy="65"/>
                </a:xfrm>
                <a:custGeom>
                  <a:avLst/>
                  <a:gdLst>
                    <a:gd name="T0" fmla="*/ 33 w 65"/>
                    <a:gd name="T1" fmla="*/ 0 h 65"/>
                    <a:gd name="T2" fmla="*/ 33 w 65"/>
                    <a:gd name="T3" fmla="*/ 0 h 65"/>
                    <a:gd name="T4" fmla="*/ 39 w 65"/>
                    <a:gd name="T5" fmla="*/ 2 h 65"/>
                    <a:gd name="T6" fmla="*/ 45 w 65"/>
                    <a:gd name="T7" fmla="*/ 4 h 65"/>
                    <a:gd name="T8" fmla="*/ 51 w 65"/>
                    <a:gd name="T9" fmla="*/ 6 h 65"/>
                    <a:gd name="T10" fmla="*/ 55 w 65"/>
                    <a:gd name="T11" fmla="*/ 10 h 65"/>
                    <a:gd name="T12" fmla="*/ 59 w 65"/>
                    <a:gd name="T13" fmla="*/ 14 h 65"/>
                    <a:gd name="T14" fmla="*/ 63 w 65"/>
                    <a:gd name="T15" fmla="*/ 19 h 65"/>
                    <a:gd name="T16" fmla="*/ 63 w 65"/>
                    <a:gd name="T17" fmla="*/ 25 h 65"/>
                    <a:gd name="T18" fmla="*/ 65 w 65"/>
                    <a:gd name="T19" fmla="*/ 33 h 65"/>
                    <a:gd name="T20" fmla="*/ 63 w 65"/>
                    <a:gd name="T21" fmla="*/ 39 h 65"/>
                    <a:gd name="T22" fmla="*/ 63 w 65"/>
                    <a:gd name="T23" fmla="*/ 45 h 65"/>
                    <a:gd name="T24" fmla="*/ 59 w 65"/>
                    <a:gd name="T25" fmla="*/ 51 h 65"/>
                    <a:gd name="T26" fmla="*/ 55 w 65"/>
                    <a:gd name="T27" fmla="*/ 55 h 65"/>
                    <a:gd name="T28" fmla="*/ 51 w 65"/>
                    <a:gd name="T29" fmla="*/ 59 h 65"/>
                    <a:gd name="T30" fmla="*/ 45 w 65"/>
                    <a:gd name="T31" fmla="*/ 63 h 65"/>
                    <a:gd name="T32" fmla="*/ 39 w 65"/>
                    <a:gd name="T33" fmla="*/ 65 h 65"/>
                    <a:gd name="T34" fmla="*/ 33 w 65"/>
                    <a:gd name="T35" fmla="*/ 65 h 65"/>
                    <a:gd name="T36" fmla="*/ 26 w 65"/>
                    <a:gd name="T37" fmla="*/ 65 h 65"/>
                    <a:gd name="T38" fmla="*/ 20 w 65"/>
                    <a:gd name="T39" fmla="*/ 63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3 h 65"/>
                    <a:gd name="T52" fmla="*/ 0 w 65"/>
                    <a:gd name="T53" fmla="*/ 25 h 65"/>
                    <a:gd name="T54" fmla="*/ 2 w 65"/>
                    <a:gd name="T55" fmla="*/ 19 h 65"/>
                    <a:gd name="T56" fmla="*/ 6 w 65"/>
                    <a:gd name="T57" fmla="*/ 14 h 65"/>
                    <a:gd name="T58" fmla="*/ 10 w 65"/>
                    <a:gd name="T59" fmla="*/ 10 h 65"/>
                    <a:gd name="T60" fmla="*/ 14 w 65"/>
                    <a:gd name="T61" fmla="*/ 6 h 65"/>
                    <a:gd name="T62" fmla="*/ 20 w 65"/>
                    <a:gd name="T63" fmla="*/ 4 h 65"/>
                    <a:gd name="T64" fmla="*/ 26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4"/>
                      </a:lnTo>
                      <a:lnTo>
                        <a:pt x="51" y="6"/>
                      </a:lnTo>
                      <a:lnTo>
                        <a:pt x="55" y="10"/>
                      </a:lnTo>
                      <a:lnTo>
                        <a:pt x="59" y="14"/>
                      </a:lnTo>
                      <a:lnTo>
                        <a:pt x="63" y="19"/>
                      </a:lnTo>
                      <a:lnTo>
                        <a:pt x="63" y="25"/>
                      </a:lnTo>
                      <a:lnTo>
                        <a:pt x="65" y="33"/>
                      </a:lnTo>
                      <a:lnTo>
                        <a:pt x="63" y="39"/>
                      </a:lnTo>
                      <a:lnTo>
                        <a:pt x="63" y="45"/>
                      </a:lnTo>
                      <a:lnTo>
                        <a:pt x="59" y="51"/>
                      </a:lnTo>
                      <a:lnTo>
                        <a:pt x="55" y="55"/>
                      </a:lnTo>
                      <a:lnTo>
                        <a:pt x="51" y="59"/>
                      </a:lnTo>
                      <a:lnTo>
                        <a:pt x="45" y="63"/>
                      </a:lnTo>
                      <a:lnTo>
                        <a:pt x="39" y="65"/>
                      </a:lnTo>
                      <a:lnTo>
                        <a:pt x="33"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1" name="Freeform 404"/>
                <p:cNvSpPr>
                  <a:spLocks/>
                </p:cNvSpPr>
                <p:nvPr/>
              </p:nvSpPr>
              <p:spPr bwMode="auto">
                <a:xfrm>
                  <a:off x="4636" y="642"/>
                  <a:ext cx="65" cy="63"/>
                </a:xfrm>
                <a:custGeom>
                  <a:avLst/>
                  <a:gdLst>
                    <a:gd name="T0" fmla="*/ 34 w 65"/>
                    <a:gd name="T1" fmla="*/ 63 h 63"/>
                    <a:gd name="T2" fmla="*/ 26 w 65"/>
                    <a:gd name="T3" fmla="*/ 63 h 63"/>
                    <a:gd name="T4" fmla="*/ 20 w 65"/>
                    <a:gd name="T5" fmla="*/ 61 h 63"/>
                    <a:gd name="T6" fmla="*/ 14 w 65"/>
                    <a:gd name="T7" fmla="*/ 59 h 63"/>
                    <a:gd name="T8" fmla="*/ 10 w 65"/>
                    <a:gd name="T9" fmla="*/ 55 h 63"/>
                    <a:gd name="T10" fmla="*/ 6 w 65"/>
                    <a:gd name="T11" fmla="*/ 49 h 63"/>
                    <a:gd name="T12" fmla="*/ 4 w 65"/>
                    <a:gd name="T13" fmla="*/ 43 h 63"/>
                    <a:gd name="T14" fmla="*/ 2 w 65"/>
                    <a:gd name="T15" fmla="*/ 37 h 63"/>
                    <a:gd name="T16" fmla="*/ 0 w 65"/>
                    <a:gd name="T17" fmla="*/ 31 h 63"/>
                    <a:gd name="T18" fmla="*/ 2 w 65"/>
                    <a:gd name="T19" fmla="*/ 25 h 63"/>
                    <a:gd name="T20" fmla="*/ 4 w 65"/>
                    <a:gd name="T21" fmla="*/ 19 h 63"/>
                    <a:gd name="T22" fmla="*/ 6 w 65"/>
                    <a:gd name="T23" fmla="*/ 14 h 63"/>
                    <a:gd name="T24" fmla="*/ 10 w 65"/>
                    <a:gd name="T25" fmla="*/ 10 h 63"/>
                    <a:gd name="T26" fmla="*/ 14 w 65"/>
                    <a:gd name="T27" fmla="*/ 6 h 63"/>
                    <a:gd name="T28" fmla="*/ 20 w 65"/>
                    <a:gd name="T29" fmla="*/ 2 h 63"/>
                    <a:gd name="T30" fmla="*/ 26 w 65"/>
                    <a:gd name="T31" fmla="*/ 0 h 63"/>
                    <a:gd name="T32" fmla="*/ 34 w 65"/>
                    <a:gd name="T33" fmla="*/ 0 h 63"/>
                    <a:gd name="T34" fmla="*/ 40 w 65"/>
                    <a:gd name="T35" fmla="*/ 0 h 63"/>
                    <a:gd name="T36" fmla="*/ 46 w 65"/>
                    <a:gd name="T37" fmla="*/ 2 h 63"/>
                    <a:gd name="T38" fmla="*/ 51 w 65"/>
                    <a:gd name="T39" fmla="*/ 6 h 63"/>
                    <a:gd name="T40" fmla="*/ 55 w 65"/>
                    <a:gd name="T41" fmla="*/ 10 h 63"/>
                    <a:gd name="T42" fmla="*/ 59 w 65"/>
                    <a:gd name="T43" fmla="*/ 14 h 63"/>
                    <a:gd name="T44" fmla="*/ 63 w 65"/>
                    <a:gd name="T45" fmla="*/ 19 h 63"/>
                    <a:gd name="T46" fmla="*/ 65 w 65"/>
                    <a:gd name="T47" fmla="*/ 25 h 63"/>
                    <a:gd name="T48" fmla="*/ 65 w 65"/>
                    <a:gd name="T49" fmla="*/ 31 h 63"/>
                    <a:gd name="T50" fmla="*/ 65 w 65"/>
                    <a:gd name="T51" fmla="*/ 37 h 63"/>
                    <a:gd name="T52" fmla="*/ 63 w 65"/>
                    <a:gd name="T53" fmla="*/ 43 h 63"/>
                    <a:gd name="T54" fmla="*/ 59 w 65"/>
                    <a:gd name="T55" fmla="*/ 49 h 63"/>
                    <a:gd name="T56" fmla="*/ 55 w 65"/>
                    <a:gd name="T57" fmla="*/ 55 h 63"/>
                    <a:gd name="T58" fmla="*/ 51 w 65"/>
                    <a:gd name="T59" fmla="*/ 59 h 63"/>
                    <a:gd name="T60" fmla="*/ 46 w 65"/>
                    <a:gd name="T61" fmla="*/ 61 h 63"/>
                    <a:gd name="T62" fmla="*/ 40 w 65"/>
                    <a:gd name="T63" fmla="*/ 63 h 63"/>
                    <a:gd name="T64" fmla="*/ 34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4" y="63"/>
                      </a:moveTo>
                      <a:lnTo>
                        <a:pt x="26" y="63"/>
                      </a:lnTo>
                      <a:lnTo>
                        <a:pt x="20" y="61"/>
                      </a:lnTo>
                      <a:lnTo>
                        <a:pt x="14" y="59"/>
                      </a:lnTo>
                      <a:lnTo>
                        <a:pt x="10" y="55"/>
                      </a:lnTo>
                      <a:lnTo>
                        <a:pt x="6" y="49"/>
                      </a:lnTo>
                      <a:lnTo>
                        <a:pt x="4" y="43"/>
                      </a:lnTo>
                      <a:lnTo>
                        <a:pt x="2" y="37"/>
                      </a:lnTo>
                      <a:lnTo>
                        <a:pt x="0" y="31"/>
                      </a:lnTo>
                      <a:lnTo>
                        <a:pt x="2" y="25"/>
                      </a:lnTo>
                      <a:lnTo>
                        <a:pt x="4" y="19"/>
                      </a:lnTo>
                      <a:lnTo>
                        <a:pt x="6" y="14"/>
                      </a:lnTo>
                      <a:lnTo>
                        <a:pt x="10" y="10"/>
                      </a:lnTo>
                      <a:lnTo>
                        <a:pt x="14" y="6"/>
                      </a:lnTo>
                      <a:lnTo>
                        <a:pt x="20" y="2"/>
                      </a:lnTo>
                      <a:lnTo>
                        <a:pt x="26" y="0"/>
                      </a:lnTo>
                      <a:lnTo>
                        <a:pt x="34" y="0"/>
                      </a:lnTo>
                      <a:lnTo>
                        <a:pt x="40" y="0"/>
                      </a:lnTo>
                      <a:lnTo>
                        <a:pt x="46" y="2"/>
                      </a:lnTo>
                      <a:lnTo>
                        <a:pt x="51" y="6"/>
                      </a:lnTo>
                      <a:lnTo>
                        <a:pt x="55" y="10"/>
                      </a:lnTo>
                      <a:lnTo>
                        <a:pt x="59" y="14"/>
                      </a:lnTo>
                      <a:lnTo>
                        <a:pt x="63" y="19"/>
                      </a:lnTo>
                      <a:lnTo>
                        <a:pt x="65" y="25"/>
                      </a:lnTo>
                      <a:lnTo>
                        <a:pt x="65" y="31"/>
                      </a:lnTo>
                      <a:lnTo>
                        <a:pt x="65" y="37"/>
                      </a:lnTo>
                      <a:lnTo>
                        <a:pt x="63" y="43"/>
                      </a:lnTo>
                      <a:lnTo>
                        <a:pt x="59" y="49"/>
                      </a:lnTo>
                      <a:lnTo>
                        <a:pt x="55" y="55"/>
                      </a:lnTo>
                      <a:lnTo>
                        <a:pt x="51" y="59"/>
                      </a:lnTo>
                      <a:lnTo>
                        <a:pt x="46" y="61"/>
                      </a:lnTo>
                      <a:lnTo>
                        <a:pt x="40" y="63"/>
                      </a:lnTo>
                      <a:lnTo>
                        <a:pt x="34"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2" name="Freeform 405"/>
                <p:cNvSpPr>
                  <a:spLocks/>
                </p:cNvSpPr>
                <p:nvPr/>
              </p:nvSpPr>
              <p:spPr bwMode="auto">
                <a:xfrm>
                  <a:off x="4636" y="642"/>
                  <a:ext cx="65" cy="63"/>
                </a:xfrm>
                <a:custGeom>
                  <a:avLst/>
                  <a:gdLst>
                    <a:gd name="T0" fmla="*/ 34 w 65"/>
                    <a:gd name="T1" fmla="*/ 63 h 63"/>
                    <a:gd name="T2" fmla="*/ 34 w 65"/>
                    <a:gd name="T3" fmla="*/ 63 h 63"/>
                    <a:gd name="T4" fmla="*/ 26 w 65"/>
                    <a:gd name="T5" fmla="*/ 63 h 63"/>
                    <a:gd name="T6" fmla="*/ 20 w 65"/>
                    <a:gd name="T7" fmla="*/ 61 h 63"/>
                    <a:gd name="T8" fmla="*/ 14 w 65"/>
                    <a:gd name="T9" fmla="*/ 59 h 63"/>
                    <a:gd name="T10" fmla="*/ 10 w 65"/>
                    <a:gd name="T11" fmla="*/ 55 h 63"/>
                    <a:gd name="T12" fmla="*/ 6 w 65"/>
                    <a:gd name="T13" fmla="*/ 49 h 63"/>
                    <a:gd name="T14" fmla="*/ 4 w 65"/>
                    <a:gd name="T15" fmla="*/ 43 h 63"/>
                    <a:gd name="T16" fmla="*/ 2 w 65"/>
                    <a:gd name="T17" fmla="*/ 37 h 63"/>
                    <a:gd name="T18" fmla="*/ 0 w 65"/>
                    <a:gd name="T19" fmla="*/ 31 h 63"/>
                    <a:gd name="T20" fmla="*/ 2 w 65"/>
                    <a:gd name="T21" fmla="*/ 25 h 63"/>
                    <a:gd name="T22" fmla="*/ 4 w 65"/>
                    <a:gd name="T23" fmla="*/ 19 h 63"/>
                    <a:gd name="T24" fmla="*/ 6 w 65"/>
                    <a:gd name="T25" fmla="*/ 14 h 63"/>
                    <a:gd name="T26" fmla="*/ 10 w 65"/>
                    <a:gd name="T27" fmla="*/ 10 h 63"/>
                    <a:gd name="T28" fmla="*/ 14 w 65"/>
                    <a:gd name="T29" fmla="*/ 6 h 63"/>
                    <a:gd name="T30" fmla="*/ 20 w 65"/>
                    <a:gd name="T31" fmla="*/ 2 h 63"/>
                    <a:gd name="T32" fmla="*/ 26 w 65"/>
                    <a:gd name="T33" fmla="*/ 0 h 63"/>
                    <a:gd name="T34" fmla="*/ 34 w 65"/>
                    <a:gd name="T35" fmla="*/ 0 h 63"/>
                    <a:gd name="T36" fmla="*/ 40 w 65"/>
                    <a:gd name="T37" fmla="*/ 0 h 63"/>
                    <a:gd name="T38" fmla="*/ 46 w 65"/>
                    <a:gd name="T39" fmla="*/ 2 h 63"/>
                    <a:gd name="T40" fmla="*/ 51 w 65"/>
                    <a:gd name="T41" fmla="*/ 6 h 63"/>
                    <a:gd name="T42" fmla="*/ 55 w 65"/>
                    <a:gd name="T43" fmla="*/ 10 h 63"/>
                    <a:gd name="T44" fmla="*/ 59 w 65"/>
                    <a:gd name="T45" fmla="*/ 14 h 63"/>
                    <a:gd name="T46" fmla="*/ 63 w 65"/>
                    <a:gd name="T47" fmla="*/ 19 h 63"/>
                    <a:gd name="T48" fmla="*/ 65 w 65"/>
                    <a:gd name="T49" fmla="*/ 25 h 63"/>
                    <a:gd name="T50" fmla="*/ 65 w 65"/>
                    <a:gd name="T51" fmla="*/ 31 h 63"/>
                    <a:gd name="T52" fmla="*/ 65 w 65"/>
                    <a:gd name="T53" fmla="*/ 37 h 63"/>
                    <a:gd name="T54" fmla="*/ 63 w 65"/>
                    <a:gd name="T55" fmla="*/ 43 h 63"/>
                    <a:gd name="T56" fmla="*/ 59 w 65"/>
                    <a:gd name="T57" fmla="*/ 49 h 63"/>
                    <a:gd name="T58" fmla="*/ 55 w 65"/>
                    <a:gd name="T59" fmla="*/ 55 h 63"/>
                    <a:gd name="T60" fmla="*/ 51 w 65"/>
                    <a:gd name="T61" fmla="*/ 59 h 63"/>
                    <a:gd name="T62" fmla="*/ 46 w 65"/>
                    <a:gd name="T63" fmla="*/ 61 h 63"/>
                    <a:gd name="T64" fmla="*/ 40 w 65"/>
                    <a:gd name="T65" fmla="*/ 63 h 63"/>
                    <a:gd name="T66" fmla="*/ 34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4" y="63"/>
                      </a:moveTo>
                      <a:lnTo>
                        <a:pt x="34" y="63"/>
                      </a:lnTo>
                      <a:lnTo>
                        <a:pt x="26" y="63"/>
                      </a:lnTo>
                      <a:lnTo>
                        <a:pt x="20" y="61"/>
                      </a:lnTo>
                      <a:lnTo>
                        <a:pt x="14" y="59"/>
                      </a:lnTo>
                      <a:lnTo>
                        <a:pt x="10" y="55"/>
                      </a:lnTo>
                      <a:lnTo>
                        <a:pt x="6" y="49"/>
                      </a:lnTo>
                      <a:lnTo>
                        <a:pt x="4" y="43"/>
                      </a:lnTo>
                      <a:lnTo>
                        <a:pt x="2" y="37"/>
                      </a:lnTo>
                      <a:lnTo>
                        <a:pt x="0" y="31"/>
                      </a:lnTo>
                      <a:lnTo>
                        <a:pt x="2" y="25"/>
                      </a:lnTo>
                      <a:lnTo>
                        <a:pt x="4" y="19"/>
                      </a:lnTo>
                      <a:lnTo>
                        <a:pt x="6" y="14"/>
                      </a:lnTo>
                      <a:lnTo>
                        <a:pt x="10" y="10"/>
                      </a:lnTo>
                      <a:lnTo>
                        <a:pt x="14" y="6"/>
                      </a:lnTo>
                      <a:lnTo>
                        <a:pt x="20" y="2"/>
                      </a:lnTo>
                      <a:lnTo>
                        <a:pt x="26" y="0"/>
                      </a:lnTo>
                      <a:lnTo>
                        <a:pt x="34" y="0"/>
                      </a:lnTo>
                      <a:lnTo>
                        <a:pt x="40" y="0"/>
                      </a:lnTo>
                      <a:lnTo>
                        <a:pt x="46" y="2"/>
                      </a:lnTo>
                      <a:lnTo>
                        <a:pt x="51" y="6"/>
                      </a:lnTo>
                      <a:lnTo>
                        <a:pt x="55" y="10"/>
                      </a:lnTo>
                      <a:lnTo>
                        <a:pt x="59" y="14"/>
                      </a:lnTo>
                      <a:lnTo>
                        <a:pt x="63" y="19"/>
                      </a:lnTo>
                      <a:lnTo>
                        <a:pt x="65" y="25"/>
                      </a:lnTo>
                      <a:lnTo>
                        <a:pt x="65" y="31"/>
                      </a:lnTo>
                      <a:lnTo>
                        <a:pt x="65" y="37"/>
                      </a:lnTo>
                      <a:lnTo>
                        <a:pt x="63" y="43"/>
                      </a:lnTo>
                      <a:lnTo>
                        <a:pt x="59" y="49"/>
                      </a:lnTo>
                      <a:lnTo>
                        <a:pt x="55" y="55"/>
                      </a:lnTo>
                      <a:lnTo>
                        <a:pt x="51" y="59"/>
                      </a:lnTo>
                      <a:lnTo>
                        <a:pt x="46" y="61"/>
                      </a:lnTo>
                      <a:lnTo>
                        <a:pt x="40" y="63"/>
                      </a:lnTo>
                      <a:lnTo>
                        <a:pt x="34"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3" name="Freeform 406"/>
                <p:cNvSpPr>
                  <a:spLocks/>
                </p:cNvSpPr>
                <p:nvPr/>
              </p:nvSpPr>
              <p:spPr bwMode="auto">
                <a:xfrm>
                  <a:off x="4713" y="697"/>
                  <a:ext cx="65" cy="65"/>
                </a:xfrm>
                <a:custGeom>
                  <a:avLst/>
                  <a:gdLst>
                    <a:gd name="T0" fmla="*/ 32 w 65"/>
                    <a:gd name="T1" fmla="*/ 0 h 65"/>
                    <a:gd name="T2" fmla="*/ 39 w 65"/>
                    <a:gd name="T3" fmla="*/ 2 h 65"/>
                    <a:gd name="T4" fmla="*/ 45 w 65"/>
                    <a:gd name="T5" fmla="*/ 4 h 65"/>
                    <a:gd name="T6" fmla="*/ 49 w 65"/>
                    <a:gd name="T7" fmla="*/ 6 h 65"/>
                    <a:gd name="T8" fmla="*/ 55 w 65"/>
                    <a:gd name="T9" fmla="*/ 10 h 65"/>
                    <a:gd name="T10" fmla="*/ 59 w 65"/>
                    <a:gd name="T11" fmla="*/ 16 h 65"/>
                    <a:gd name="T12" fmla="*/ 61 w 65"/>
                    <a:gd name="T13" fmla="*/ 22 h 65"/>
                    <a:gd name="T14" fmla="*/ 63 w 65"/>
                    <a:gd name="T15" fmla="*/ 25 h 65"/>
                    <a:gd name="T16" fmla="*/ 65 w 65"/>
                    <a:gd name="T17" fmla="*/ 33 h 65"/>
                    <a:gd name="T18" fmla="*/ 63 w 65"/>
                    <a:gd name="T19" fmla="*/ 39 h 65"/>
                    <a:gd name="T20" fmla="*/ 61 w 65"/>
                    <a:gd name="T21" fmla="*/ 45 h 65"/>
                    <a:gd name="T22" fmla="*/ 59 w 65"/>
                    <a:gd name="T23" fmla="*/ 51 h 65"/>
                    <a:gd name="T24" fmla="*/ 55 w 65"/>
                    <a:gd name="T25" fmla="*/ 55 h 65"/>
                    <a:gd name="T26" fmla="*/ 49 w 65"/>
                    <a:gd name="T27" fmla="*/ 59 h 65"/>
                    <a:gd name="T28" fmla="*/ 45 w 65"/>
                    <a:gd name="T29" fmla="*/ 63 h 65"/>
                    <a:gd name="T30" fmla="*/ 39 w 65"/>
                    <a:gd name="T31" fmla="*/ 65 h 65"/>
                    <a:gd name="T32" fmla="*/ 32 w 65"/>
                    <a:gd name="T33" fmla="*/ 65 h 65"/>
                    <a:gd name="T34" fmla="*/ 26 w 65"/>
                    <a:gd name="T35" fmla="*/ 65 h 65"/>
                    <a:gd name="T36" fmla="*/ 20 w 65"/>
                    <a:gd name="T37" fmla="*/ 63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3 h 65"/>
                    <a:gd name="T50" fmla="*/ 0 w 65"/>
                    <a:gd name="T51" fmla="*/ 25 h 65"/>
                    <a:gd name="T52" fmla="*/ 2 w 65"/>
                    <a:gd name="T53" fmla="*/ 22 h 65"/>
                    <a:gd name="T54" fmla="*/ 6 w 65"/>
                    <a:gd name="T55" fmla="*/ 16 h 65"/>
                    <a:gd name="T56" fmla="*/ 10 w 65"/>
                    <a:gd name="T57" fmla="*/ 10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39" y="2"/>
                      </a:lnTo>
                      <a:lnTo>
                        <a:pt x="45" y="4"/>
                      </a:lnTo>
                      <a:lnTo>
                        <a:pt x="49" y="6"/>
                      </a:lnTo>
                      <a:lnTo>
                        <a:pt x="55" y="10"/>
                      </a:lnTo>
                      <a:lnTo>
                        <a:pt x="59" y="16"/>
                      </a:lnTo>
                      <a:lnTo>
                        <a:pt x="61" y="22"/>
                      </a:lnTo>
                      <a:lnTo>
                        <a:pt x="63" y="25"/>
                      </a:lnTo>
                      <a:lnTo>
                        <a:pt x="65" y="33"/>
                      </a:lnTo>
                      <a:lnTo>
                        <a:pt x="63" y="39"/>
                      </a:lnTo>
                      <a:lnTo>
                        <a:pt x="61" y="45"/>
                      </a:lnTo>
                      <a:lnTo>
                        <a:pt x="59" y="51"/>
                      </a:lnTo>
                      <a:lnTo>
                        <a:pt x="55" y="55"/>
                      </a:lnTo>
                      <a:lnTo>
                        <a:pt x="49"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22"/>
                      </a:lnTo>
                      <a:lnTo>
                        <a:pt x="6" y="16"/>
                      </a:lnTo>
                      <a:lnTo>
                        <a:pt x="10" y="10"/>
                      </a:lnTo>
                      <a:lnTo>
                        <a:pt x="14" y="6"/>
                      </a:lnTo>
                      <a:lnTo>
                        <a:pt x="20" y="4"/>
                      </a:lnTo>
                      <a:lnTo>
                        <a:pt x="26"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4" name="Freeform 407"/>
                <p:cNvSpPr>
                  <a:spLocks/>
                </p:cNvSpPr>
                <p:nvPr/>
              </p:nvSpPr>
              <p:spPr bwMode="auto">
                <a:xfrm>
                  <a:off x="4713" y="697"/>
                  <a:ext cx="65" cy="65"/>
                </a:xfrm>
                <a:custGeom>
                  <a:avLst/>
                  <a:gdLst>
                    <a:gd name="T0" fmla="*/ 32 w 65"/>
                    <a:gd name="T1" fmla="*/ 0 h 65"/>
                    <a:gd name="T2" fmla="*/ 32 w 65"/>
                    <a:gd name="T3" fmla="*/ 0 h 65"/>
                    <a:gd name="T4" fmla="*/ 39 w 65"/>
                    <a:gd name="T5" fmla="*/ 2 h 65"/>
                    <a:gd name="T6" fmla="*/ 45 w 65"/>
                    <a:gd name="T7" fmla="*/ 4 h 65"/>
                    <a:gd name="T8" fmla="*/ 49 w 65"/>
                    <a:gd name="T9" fmla="*/ 6 h 65"/>
                    <a:gd name="T10" fmla="*/ 55 w 65"/>
                    <a:gd name="T11" fmla="*/ 10 h 65"/>
                    <a:gd name="T12" fmla="*/ 59 w 65"/>
                    <a:gd name="T13" fmla="*/ 16 h 65"/>
                    <a:gd name="T14" fmla="*/ 61 w 65"/>
                    <a:gd name="T15" fmla="*/ 22 h 65"/>
                    <a:gd name="T16" fmla="*/ 63 w 65"/>
                    <a:gd name="T17" fmla="*/ 25 h 65"/>
                    <a:gd name="T18" fmla="*/ 65 w 65"/>
                    <a:gd name="T19" fmla="*/ 33 h 65"/>
                    <a:gd name="T20" fmla="*/ 63 w 65"/>
                    <a:gd name="T21" fmla="*/ 39 h 65"/>
                    <a:gd name="T22" fmla="*/ 61 w 65"/>
                    <a:gd name="T23" fmla="*/ 45 h 65"/>
                    <a:gd name="T24" fmla="*/ 59 w 65"/>
                    <a:gd name="T25" fmla="*/ 51 h 65"/>
                    <a:gd name="T26" fmla="*/ 55 w 65"/>
                    <a:gd name="T27" fmla="*/ 55 h 65"/>
                    <a:gd name="T28" fmla="*/ 49 w 65"/>
                    <a:gd name="T29" fmla="*/ 59 h 65"/>
                    <a:gd name="T30" fmla="*/ 45 w 65"/>
                    <a:gd name="T31" fmla="*/ 63 h 65"/>
                    <a:gd name="T32" fmla="*/ 39 w 65"/>
                    <a:gd name="T33" fmla="*/ 65 h 65"/>
                    <a:gd name="T34" fmla="*/ 32 w 65"/>
                    <a:gd name="T35" fmla="*/ 65 h 65"/>
                    <a:gd name="T36" fmla="*/ 26 w 65"/>
                    <a:gd name="T37" fmla="*/ 65 h 65"/>
                    <a:gd name="T38" fmla="*/ 20 w 65"/>
                    <a:gd name="T39" fmla="*/ 63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3 h 65"/>
                    <a:gd name="T52" fmla="*/ 0 w 65"/>
                    <a:gd name="T53" fmla="*/ 25 h 65"/>
                    <a:gd name="T54" fmla="*/ 2 w 65"/>
                    <a:gd name="T55" fmla="*/ 22 h 65"/>
                    <a:gd name="T56" fmla="*/ 6 w 65"/>
                    <a:gd name="T57" fmla="*/ 16 h 65"/>
                    <a:gd name="T58" fmla="*/ 10 w 65"/>
                    <a:gd name="T59" fmla="*/ 10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39" y="2"/>
                      </a:lnTo>
                      <a:lnTo>
                        <a:pt x="45" y="4"/>
                      </a:lnTo>
                      <a:lnTo>
                        <a:pt x="49" y="6"/>
                      </a:lnTo>
                      <a:lnTo>
                        <a:pt x="55" y="10"/>
                      </a:lnTo>
                      <a:lnTo>
                        <a:pt x="59" y="16"/>
                      </a:lnTo>
                      <a:lnTo>
                        <a:pt x="61" y="22"/>
                      </a:lnTo>
                      <a:lnTo>
                        <a:pt x="63" y="25"/>
                      </a:lnTo>
                      <a:lnTo>
                        <a:pt x="65" y="33"/>
                      </a:lnTo>
                      <a:lnTo>
                        <a:pt x="63" y="39"/>
                      </a:lnTo>
                      <a:lnTo>
                        <a:pt x="61" y="45"/>
                      </a:lnTo>
                      <a:lnTo>
                        <a:pt x="59" y="51"/>
                      </a:lnTo>
                      <a:lnTo>
                        <a:pt x="55" y="55"/>
                      </a:lnTo>
                      <a:lnTo>
                        <a:pt x="49" y="59"/>
                      </a:lnTo>
                      <a:lnTo>
                        <a:pt x="45" y="63"/>
                      </a:lnTo>
                      <a:lnTo>
                        <a:pt x="39" y="65"/>
                      </a:lnTo>
                      <a:lnTo>
                        <a:pt x="32" y="65"/>
                      </a:lnTo>
                      <a:lnTo>
                        <a:pt x="26" y="65"/>
                      </a:lnTo>
                      <a:lnTo>
                        <a:pt x="20" y="63"/>
                      </a:lnTo>
                      <a:lnTo>
                        <a:pt x="14" y="59"/>
                      </a:lnTo>
                      <a:lnTo>
                        <a:pt x="10" y="55"/>
                      </a:lnTo>
                      <a:lnTo>
                        <a:pt x="6" y="51"/>
                      </a:lnTo>
                      <a:lnTo>
                        <a:pt x="2" y="45"/>
                      </a:lnTo>
                      <a:lnTo>
                        <a:pt x="0" y="39"/>
                      </a:lnTo>
                      <a:lnTo>
                        <a:pt x="0" y="33"/>
                      </a:lnTo>
                      <a:lnTo>
                        <a:pt x="0" y="25"/>
                      </a:lnTo>
                      <a:lnTo>
                        <a:pt x="2" y="22"/>
                      </a:lnTo>
                      <a:lnTo>
                        <a:pt x="6" y="16"/>
                      </a:lnTo>
                      <a:lnTo>
                        <a:pt x="10" y="10"/>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5" name="Freeform 408"/>
                <p:cNvSpPr>
                  <a:spLocks/>
                </p:cNvSpPr>
                <p:nvPr/>
              </p:nvSpPr>
              <p:spPr bwMode="auto">
                <a:xfrm>
                  <a:off x="4599" y="679"/>
                  <a:ext cx="63" cy="63"/>
                </a:xfrm>
                <a:custGeom>
                  <a:avLst/>
                  <a:gdLst>
                    <a:gd name="T0" fmla="*/ 31 w 63"/>
                    <a:gd name="T1" fmla="*/ 0 h 63"/>
                    <a:gd name="T2" fmla="*/ 37 w 63"/>
                    <a:gd name="T3" fmla="*/ 0 h 63"/>
                    <a:gd name="T4" fmla="*/ 45 w 63"/>
                    <a:gd name="T5" fmla="*/ 2 h 63"/>
                    <a:gd name="T6" fmla="*/ 49 w 63"/>
                    <a:gd name="T7" fmla="*/ 6 h 63"/>
                    <a:gd name="T8" fmla="*/ 55 w 63"/>
                    <a:gd name="T9" fmla="*/ 8 h 63"/>
                    <a:gd name="T10" fmla="*/ 59 w 63"/>
                    <a:gd name="T11" fmla="*/ 14 h 63"/>
                    <a:gd name="T12" fmla="*/ 61 w 63"/>
                    <a:gd name="T13" fmla="*/ 20 h 63"/>
                    <a:gd name="T14" fmla="*/ 63 w 63"/>
                    <a:gd name="T15" fmla="*/ 26 h 63"/>
                    <a:gd name="T16" fmla="*/ 63 w 63"/>
                    <a:gd name="T17" fmla="*/ 32 h 63"/>
                    <a:gd name="T18" fmla="*/ 63 w 63"/>
                    <a:gd name="T19" fmla="*/ 38 h 63"/>
                    <a:gd name="T20" fmla="*/ 61 w 63"/>
                    <a:gd name="T21" fmla="*/ 43 h 63"/>
                    <a:gd name="T22" fmla="*/ 59 w 63"/>
                    <a:gd name="T23" fmla="*/ 49 h 63"/>
                    <a:gd name="T24" fmla="*/ 55 w 63"/>
                    <a:gd name="T25" fmla="*/ 55 h 63"/>
                    <a:gd name="T26" fmla="*/ 49 w 63"/>
                    <a:gd name="T27" fmla="*/ 57 h 63"/>
                    <a:gd name="T28" fmla="*/ 45 w 63"/>
                    <a:gd name="T29" fmla="*/ 61 h 63"/>
                    <a:gd name="T30" fmla="*/ 37 w 63"/>
                    <a:gd name="T31" fmla="*/ 63 h 63"/>
                    <a:gd name="T32" fmla="*/ 31 w 63"/>
                    <a:gd name="T33" fmla="*/ 63 h 63"/>
                    <a:gd name="T34" fmla="*/ 25 w 63"/>
                    <a:gd name="T35" fmla="*/ 63 h 63"/>
                    <a:gd name="T36" fmla="*/ 20 w 63"/>
                    <a:gd name="T37" fmla="*/ 61 h 63"/>
                    <a:gd name="T38" fmla="*/ 14 w 63"/>
                    <a:gd name="T39" fmla="*/ 57 h 63"/>
                    <a:gd name="T40" fmla="*/ 8 w 63"/>
                    <a:gd name="T41" fmla="*/ 55 h 63"/>
                    <a:gd name="T42" fmla="*/ 6 w 63"/>
                    <a:gd name="T43" fmla="*/ 49 h 63"/>
                    <a:gd name="T44" fmla="*/ 2 w 63"/>
                    <a:gd name="T45" fmla="*/ 43 h 63"/>
                    <a:gd name="T46" fmla="*/ 0 w 63"/>
                    <a:gd name="T47" fmla="*/ 38 h 63"/>
                    <a:gd name="T48" fmla="*/ 0 w 63"/>
                    <a:gd name="T49" fmla="*/ 32 h 63"/>
                    <a:gd name="T50" fmla="*/ 0 w 63"/>
                    <a:gd name="T51" fmla="*/ 26 h 63"/>
                    <a:gd name="T52" fmla="*/ 2 w 63"/>
                    <a:gd name="T53" fmla="*/ 20 h 63"/>
                    <a:gd name="T54" fmla="*/ 6 w 63"/>
                    <a:gd name="T55" fmla="*/ 14 h 63"/>
                    <a:gd name="T56" fmla="*/ 8 w 63"/>
                    <a:gd name="T57" fmla="*/ 8 h 63"/>
                    <a:gd name="T58" fmla="*/ 14 w 63"/>
                    <a:gd name="T59" fmla="*/ 6 h 63"/>
                    <a:gd name="T60" fmla="*/ 20 w 63"/>
                    <a:gd name="T61" fmla="*/ 2 h 63"/>
                    <a:gd name="T62" fmla="*/ 25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5" y="2"/>
                      </a:lnTo>
                      <a:lnTo>
                        <a:pt x="49" y="6"/>
                      </a:lnTo>
                      <a:lnTo>
                        <a:pt x="55" y="8"/>
                      </a:lnTo>
                      <a:lnTo>
                        <a:pt x="59" y="14"/>
                      </a:lnTo>
                      <a:lnTo>
                        <a:pt x="61" y="20"/>
                      </a:lnTo>
                      <a:lnTo>
                        <a:pt x="63" y="26"/>
                      </a:lnTo>
                      <a:lnTo>
                        <a:pt x="63" y="32"/>
                      </a:lnTo>
                      <a:lnTo>
                        <a:pt x="63" y="38"/>
                      </a:lnTo>
                      <a:lnTo>
                        <a:pt x="61" y="43"/>
                      </a:lnTo>
                      <a:lnTo>
                        <a:pt x="59" y="49"/>
                      </a:lnTo>
                      <a:lnTo>
                        <a:pt x="55" y="55"/>
                      </a:lnTo>
                      <a:lnTo>
                        <a:pt x="49" y="57"/>
                      </a:lnTo>
                      <a:lnTo>
                        <a:pt x="45" y="61"/>
                      </a:lnTo>
                      <a:lnTo>
                        <a:pt x="37" y="63"/>
                      </a:lnTo>
                      <a:lnTo>
                        <a:pt x="31" y="63"/>
                      </a:lnTo>
                      <a:lnTo>
                        <a:pt x="25"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6"/>
                      </a:lnTo>
                      <a:lnTo>
                        <a:pt x="20"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6" name="Freeform 409"/>
                <p:cNvSpPr>
                  <a:spLocks/>
                </p:cNvSpPr>
                <p:nvPr/>
              </p:nvSpPr>
              <p:spPr bwMode="auto">
                <a:xfrm>
                  <a:off x="4599" y="679"/>
                  <a:ext cx="63" cy="63"/>
                </a:xfrm>
                <a:custGeom>
                  <a:avLst/>
                  <a:gdLst>
                    <a:gd name="T0" fmla="*/ 31 w 63"/>
                    <a:gd name="T1" fmla="*/ 0 h 63"/>
                    <a:gd name="T2" fmla="*/ 31 w 63"/>
                    <a:gd name="T3" fmla="*/ 0 h 63"/>
                    <a:gd name="T4" fmla="*/ 37 w 63"/>
                    <a:gd name="T5" fmla="*/ 0 h 63"/>
                    <a:gd name="T6" fmla="*/ 45 w 63"/>
                    <a:gd name="T7" fmla="*/ 2 h 63"/>
                    <a:gd name="T8" fmla="*/ 49 w 63"/>
                    <a:gd name="T9" fmla="*/ 6 h 63"/>
                    <a:gd name="T10" fmla="*/ 55 w 63"/>
                    <a:gd name="T11" fmla="*/ 8 h 63"/>
                    <a:gd name="T12" fmla="*/ 59 w 63"/>
                    <a:gd name="T13" fmla="*/ 14 h 63"/>
                    <a:gd name="T14" fmla="*/ 61 w 63"/>
                    <a:gd name="T15" fmla="*/ 20 h 63"/>
                    <a:gd name="T16" fmla="*/ 63 w 63"/>
                    <a:gd name="T17" fmla="*/ 26 h 63"/>
                    <a:gd name="T18" fmla="*/ 63 w 63"/>
                    <a:gd name="T19" fmla="*/ 32 h 63"/>
                    <a:gd name="T20" fmla="*/ 63 w 63"/>
                    <a:gd name="T21" fmla="*/ 38 h 63"/>
                    <a:gd name="T22" fmla="*/ 61 w 63"/>
                    <a:gd name="T23" fmla="*/ 43 h 63"/>
                    <a:gd name="T24" fmla="*/ 59 w 63"/>
                    <a:gd name="T25" fmla="*/ 49 h 63"/>
                    <a:gd name="T26" fmla="*/ 55 w 63"/>
                    <a:gd name="T27" fmla="*/ 55 h 63"/>
                    <a:gd name="T28" fmla="*/ 49 w 63"/>
                    <a:gd name="T29" fmla="*/ 57 h 63"/>
                    <a:gd name="T30" fmla="*/ 45 w 63"/>
                    <a:gd name="T31" fmla="*/ 61 h 63"/>
                    <a:gd name="T32" fmla="*/ 37 w 63"/>
                    <a:gd name="T33" fmla="*/ 63 h 63"/>
                    <a:gd name="T34" fmla="*/ 31 w 63"/>
                    <a:gd name="T35" fmla="*/ 63 h 63"/>
                    <a:gd name="T36" fmla="*/ 25 w 63"/>
                    <a:gd name="T37" fmla="*/ 63 h 63"/>
                    <a:gd name="T38" fmla="*/ 20 w 63"/>
                    <a:gd name="T39" fmla="*/ 61 h 63"/>
                    <a:gd name="T40" fmla="*/ 14 w 63"/>
                    <a:gd name="T41" fmla="*/ 57 h 63"/>
                    <a:gd name="T42" fmla="*/ 8 w 63"/>
                    <a:gd name="T43" fmla="*/ 55 h 63"/>
                    <a:gd name="T44" fmla="*/ 6 w 63"/>
                    <a:gd name="T45" fmla="*/ 49 h 63"/>
                    <a:gd name="T46" fmla="*/ 2 w 63"/>
                    <a:gd name="T47" fmla="*/ 43 h 63"/>
                    <a:gd name="T48" fmla="*/ 0 w 63"/>
                    <a:gd name="T49" fmla="*/ 38 h 63"/>
                    <a:gd name="T50" fmla="*/ 0 w 63"/>
                    <a:gd name="T51" fmla="*/ 32 h 63"/>
                    <a:gd name="T52" fmla="*/ 0 w 63"/>
                    <a:gd name="T53" fmla="*/ 26 h 63"/>
                    <a:gd name="T54" fmla="*/ 2 w 63"/>
                    <a:gd name="T55" fmla="*/ 20 h 63"/>
                    <a:gd name="T56" fmla="*/ 6 w 63"/>
                    <a:gd name="T57" fmla="*/ 14 h 63"/>
                    <a:gd name="T58" fmla="*/ 8 w 63"/>
                    <a:gd name="T59" fmla="*/ 8 h 63"/>
                    <a:gd name="T60" fmla="*/ 14 w 63"/>
                    <a:gd name="T61" fmla="*/ 6 h 63"/>
                    <a:gd name="T62" fmla="*/ 20 w 63"/>
                    <a:gd name="T63" fmla="*/ 2 h 63"/>
                    <a:gd name="T64" fmla="*/ 25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5" y="2"/>
                      </a:lnTo>
                      <a:lnTo>
                        <a:pt x="49" y="6"/>
                      </a:lnTo>
                      <a:lnTo>
                        <a:pt x="55" y="8"/>
                      </a:lnTo>
                      <a:lnTo>
                        <a:pt x="59" y="14"/>
                      </a:lnTo>
                      <a:lnTo>
                        <a:pt x="61" y="20"/>
                      </a:lnTo>
                      <a:lnTo>
                        <a:pt x="63" y="26"/>
                      </a:lnTo>
                      <a:lnTo>
                        <a:pt x="63" y="32"/>
                      </a:lnTo>
                      <a:lnTo>
                        <a:pt x="63" y="38"/>
                      </a:lnTo>
                      <a:lnTo>
                        <a:pt x="61" y="43"/>
                      </a:lnTo>
                      <a:lnTo>
                        <a:pt x="59" y="49"/>
                      </a:lnTo>
                      <a:lnTo>
                        <a:pt x="55" y="55"/>
                      </a:lnTo>
                      <a:lnTo>
                        <a:pt x="49" y="57"/>
                      </a:lnTo>
                      <a:lnTo>
                        <a:pt x="45" y="61"/>
                      </a:lnTo>
                      <a:lnTo>
                        <a:pt x="37" y="63"/>
                      </a:lnTo>
                      <a:lnTo>
                        <a:pt x="31" y="63"/>
                      </a:lnTo>
                      <a:lnTo>
                        <a:pt x="25" y="63"/>
                      </a:lnTo>
                      <a:lnTo>
                        <a:pt x="20" y="61"/>
                      </a:lnTo>
                      <a:lnTo>
                        <a:pt x="14" y="57"/>
                      </a:lnTo>
                      <a:lnTo>
                        <a:pt x="8" y="55"/>
                      </a:lnTo>
                      <a:lnTo>
                        <a:pt x="6" y="49"/>
                      </a:lnTo>
                      <a:lnTo>
                        <a:pt x="2" y="43"/>
                      </a:lnTo>
                      <a:lnTo>
                        <a:pt x="0" y="38"/>
                      </a:lnTo>
                      <a:lnTo>
                        <a:pt x="0" y="32"/>
                      </a:lnTo>
                      <a:lnTo>
                        <a:pt x="0" y="26"/>
                      </a:lnTo>
                      <a:lnTo>
                        <a:pt x="2" y="20"/>
                      </a:lnTo>
                      <a:lnTo>
                        <a:pt x="6" y="14"/>
                      </a:lnTo>
                      <a:lnTo>
                        <a:pt x="8" y="8"/>
                      </a:lnTo>
                      <a:lnTo>
                        <a:pt x="14" y="6"/>
                      </a:lnTo>
                      <a:lnTo>
                        <a:pt x="20"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7" name="Freeform 410"/>
                <p:cNvSpPr>
                  <a:spLocks/>
                </p:cNvSpPr>
                <p:nvPr/>
              </p:nvSpPr>
              <p:spPr bwMode="auto">
                <a:xfrm>
                  <a:off x="4705" y="726"/>
                  <a:ext cx="65" cy="63"/>
                </a:xfrm>
                <a:custGeom>
                  <a:avLst/>
                  <a:gdLst>
                    <a:gd name="T0" fmla="*/ 32 w 65"/>
                    <a:gd name="T1" fmla="*/ 63 h 63"/>
                    <a:gd name="T2" fmla="*/ 26 w 65"/>
                    <a:gd name="T3" fmla="*/ 63 h 63"/>
                    <a:gd name="T4" fmla="*/ 20 w 65"/>
                    <a:gd name="T5" fmla="*/ 61 h 63"/>
                    <a:gd name="T6" fmla="*/ 14 w 65"/>
                    <a:gd name="T7" fmla="*/ 57 h 63"/>
                    <a:gd name="T8" fmla="*/ 10 w 65"/>
                    <a:gd name="T9" fmla="*/ 56 h 63"/>
                    <a:gd name="T10" fmla="*/ 6 w 65"/>
                    <a:gd name="T11" fmla="*/ 50 h 63"/>
                    <a:gd name="T12" fmla="*/ 2 w 65"/>
                    <a:gd name="T13" fmla="*/ 44 h 63"/>
                    <a:gd name="T14" fmla="*/ 0 w 65"/>
                    <a:gd name="T15" fmla="*/ 38 h 63"/>
                    <a:gd name="T16" fmla="*/ 0 w 65"/>
                    <a:gd name="T17" fmla="*/ 32 h 63"/>
                    <a:gd name="T18" fmla="*/ 0 w 65"/>
                    <a:gd name="T19" fmla="*/ 26 h 63"/>
                    <a:gd name="T20" fmla="*/ 2 w 65"/>
                    <a:gd name="T21" fmla="*/ 20 h 63"/>
                    <a:gd name="T22" fmla="*/ 6 w 65"/>
                    <a:gd name="T23" fmla="*/ 14 h 63"/>
                    <a:gd name="T24" fmla="*/ 10 w 65"/>
                    <a:gd name="T25" fmla="*/ 8 h 63"/>
                    <a:gd name="T26" fmla="*/ 14 w 65"/>
                    <a:gd name="T27" fmla="*/ 6 h 63"/>
                    <a:gd name="T28" fmla="*/ 20 w 65"/>
                    <a:gd name="T29" fmla="*/ 2 h 63"/>
                    <a:gd name="T30" fmla="*/ 26 w 65"/>
                    <a:gd name="T31" fmla="*/ 0 h 63"/>
                    <a:gd name="T32" fmla="*/ 32 w 65"/>
                    <a:gd name="T33" fmla="*/ 0 h 63"/>
                    <a:gd name="T34" fmla="*/ 38 w 65"/>
                    <a:gd name="T35" fmla="*/ 0 h 63"/>
                    <a:gd name="T36" fmla="*/ 45 w 65"/>
                    <a:gd name="T37" fmla="*/ 2 h 63"/>
                    <a:gd name="T38" fmla="*/ 49 w 65"/>
                    <a:gd name="T39" fmla="*/ 6 h 63"/>
                    <a:gd name="T40" fmla="*/ 55 w 65"/>
                    <a:gd name="T41" fmla="*/ 8 h 63"/>
                    <a:gd name="T42" fmla="*/ 59 w 65"/>
                    <a:gd name="T43" fmla="*/ 14 h 63"/>
                    <a:gd name="T44" fmla="*/ 63 w 65"/>
                    <a:gd name="T45" fmla="*/ 20 h 63"/>
                    <a:gd name="T46" fmla="*/ 63 w 65"/>
                    <a:gd name="T47" fmla="*/ 26 h 63"/>
                    <a:gd name="T48" fmla="*/ 65 w 65"/>
                    <a:gd name="T49" fmla="*/ 32 h 63"/>
                    <a:gd name="T50" fmla="*/ 63 w 65"/>
                    <a:gd name="T51" fmla="*/ 38 h 63"/>
                    <a:gd name="T52" fmla="*/ 63 w 65"/>
                    <a:gd name="T53" fmla="*/ 44 h 63"/>
                    <a:gd name="T54" fmla="*/ 59 w 65"/>
                    <a:gd name="T55" fmla="*/ 50 h 63"/>
                    <a:gd name="T56" fmla="*/ 55 w 65"/>
                    <a:gd name="T57" fmla="*/ 56 h 63"/>
                    <a:gd name="T58" fmla="*/ 49 w 65"/>
                    <a:gd name="T59" fmla="*/ 57 h 63"/>
                    <a:gd name="T60" fmla="*/ 45 w 65"/>
                    <a:gd name="T61" fmla="*/ 61 h 63"/>
                    <a:gd name="T62" fmla="*/ 38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7"/>
                      </a:lnTo>
                      <a:lnTo>
                        <a:pt x="10" y="56"/>
                      </a:lnTo>
                      <a:lnTo>
                        <a:pt x="6" y="50"/>
                      </a:lnTo>
                      <a:lnTo>
                        <a:pt x="2" y="44"/>
                      </a:lnTo>
                      <a:lnTo>
                        <a:pt x="0" y="38"/>
                      </a:lnTo>
                      <a:lnTo>
                        <a:pt x="0" y="32"/>
                      </a:lnTo>
                      <a:lnTo>
                        <a:pt x="0" y="26"/>
                      </a:lnTo>
                      <a:lnTo>
                        <a:pt x="2" y="20"/>
                      </a:lnTo>
                      <a:lnTo>
                        <a:pt x="6" y="14"/>
                      </a:lnTo>
                      <a:lnTo>
                        <a:pt x="10" y="8"/>
                      </a:lnTo>
                      <a:lnTo>
                        <a:pt x="14" y="6"/>
                      </a:lnTo>
                      <a:lnTo>
                        <a:pt x="20" y="2"/>
                      </a:lnTo>
                      <a:lnTo>
                        <a:pt x="26" y="0"/>
                      </a:lnTo>
                      <a:lnTo>
                        <a:pt x="32" y="0"/>
                      </a:lnTo>
                      <a:lnTo>
                        <a:pt x="38" y="0"/>
                      </a:lnTo>
                      <a:lnTo>
                        <a:pt x="45" y="2"/>
                      </a:lnTo>
                      <a:lnTo>
                        <a:pt x="49" y="6"/>
                      </a:lnTo>
                      <a:lnTo>
                        <a:pt x="55" y="8"/>
                      </a:lnTo>
                      <a:lnTo>
                        <a:pt x="59" y="14"/>
                      </a:lnTo>
                      <a:lnTo>
                        <a:pt x="63" y="20"/>
                      </a:lnTo>
                      <a:lnTo>
                        <a:pt x="63" y="26"/>
                      </a:lnTo>
                      <a:lnTo>
                        <a:pt x="65" y="32"/>
                      </a:lnTo>
                      <a:lnTo>
                        <a:pt x="63" y="38"/>
                      </a:lnTo>
                      <a:lnTo>
                        <a:pt x="63" y="44"/>
                      </a:lnTo>
                      <a:lnTo>
                        <a:pt x="59" y="50"/>
                      </a:lnTo>
                      <a:lnTo>
                        <a:pt x="55" y="56"/>
                      </a:lnTo>
                      <a:lnTo>
                        <a:pt x="49" y="57"/>
                      </a:lnTo>
                      <a:lnTo>
                        <a:pt x="45" y="61"/>
                      </a:lnTo>
                      <a:lnTo>
                        <a:pt x="38"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68" name="Freeform 411"/>
                <p:cNvSpPr>
                  <a:spLocks/>
                </p:cNvSpPr>
                <p:nvPr/>
              </p:nvSpPr>
              <p:spPr bwMode="auto">
                <a:xfrm>
                  <a:off x="4705" y="726"/>
                  <a:ext cx="65" cy="63"/>
                </a:xfrm>
                <a:custGeom>
                  <a:avLst/>
                  <a:gdLst>
                    <a:gd name="T0" fmla="*/ 32 w 65"/>
                    <a:gd name="T1" fmla="*/ 63 h 63"/>
                    <a:gd name="T2" fmla="*/ 32 w 65"/>
                    <a:gd name="T3" fmla="*/ 63 h 63"/>
                    <a:gd name="T4" fmla="*/ 26 w 65"/>
                    <a:gd name="T5" fmla="*/ 63 h 63"/>
                    <a:gd name="T6" fmla="*/ 20 w 65"/>
                    <a:gd name="T7" fmla="*/ 61 h 63"/>
                    <a:gd name="T8" fmla="*/ 14 w 65"/>
                    <a:gd name="T9" fmla="*/ 57 h 63"/>
                    <a:gd name="T10" fmla="*/ 10 w 65"/>
                    <a:gd name="T11" fmla="*/ 56 h 63"/>
                    <a:gd name="T12" fmla="*/ 6 w 65"/>
                    <a:gd name="T13" fmla="*/ 50 h 63"/>
                    <a:gd name="T14" fmla="*/ 2 w 65"/>
                    <a:gd name="T15" fmla="*/ 44 h 63"/>
                    <a:gd name="T16" fmla="*/ 0 w 65"/>
                    <a:gd name="T17" fmla="*/ 38 h 63"/>
                    <a:gd name="T18" fmla="*/ 0 w 65"/>
                    <a:gd name="T19" fmla="*/ 32 h 63"/>
                    <a:gd name="T20" fmla="*/ 0 w 65"/>
                    <a:gd name="T21" fmla="*/ 26 h 63"/>
                    <a:gd name="T22" fmla="*/ 2 w 65"/>
                    <a:gd name="T23" fmla="*/ 20 h 63"/>
                    <a:gd name="T24" fmla="*/ 6 w 65"/>
                    <a:gd name="T25" fmla="*/ 14 h 63"/>
                    <a:gd name="T26" fmla="*/ 10 w 65"/>
                    <a:gd name="T27" fmla="*/ 8 h 63"/>
                    <a:gd name="T28" fmla="*/ 14 w 65"/>
                    <a:gd name="T29" fmla="*/ 6 h 63"/>
                    <a:gd name="T30" fmla="*/ 20 w 65"/>
                    <a:gd name="T31" fmla="*/ 2 h 63"/>
                    <a:gd name="T32" fmla="*/ 26 w 65"/>
                    <a:gd name="T33" fmla="*/ 0 h 63"/>
                    <a:gd name="T34" fmla="*/ 32 w 65"/>
                    <a:gd name="T35" fmla="*/ 0 h 63"/>
                    <a:gd name="T36" fmla="*/ 38 w 65"/>
                    <a:gd name="T37" fmla="*/ 0 h 63"/>
                    <a:gd name="T38" fmla="*/ 45 w 65"/>
                    <a:gd name="T39" fmla="*/ 2 h 63"/>
                    <a:gd name="T40" fmla="*/ 49 w 65"/>
                    <a:gd name="T41" fmla="*/ 6 h 63"/>
                    <a:gd name="T42" fmla="*/ 55 w 65"/>
                    <a:gd name="T43" fmla="*/ 8 h 63"/>
                    <a:gd name="T44" fmla="*/ 59 w 65"/>
                    <a:gd name="T45" fmla="*/ 14 h 63"/>
                    <a:gd name="T46" fmla="*/ 63 w 65"/>
                    <a:gd name="T47" fmla="*/ 20 h 63"/>
                    <a:gd name="T48" fmla="*/ 63 w 65"/>
                    <a:gd name="T49" fmla="*/ 26 h 63"/>
                    <a:gd name="T50" fmla="*/ 65 w 65"/>
                    <a:gd name="T51" fmla="*/ 32 h 63"/>
                    <a:gd name="T52" fmla="*/ 63 w 65"/>
                    <a:gd name="T53" fmla="*/ 38 h 63"/>
                    <a:gd name="T54" fmla="*/ 63 w 65"/>
                    <a:gd name="T55" fmla="*/ 44 h 63"/>
                    <a:gd name="T56" fmla="*/ 59 w 65"/>
                    <a:gd name="T57" fmla="*/ 50 h 63"/>
                    <a:gd name="T58" fmla="*/ 55 w 65"/>
                    <a:gd name="T59" fmla="*/ 56 h 63"/>
                    <a:gd name="T60" fmla="*/ 49 w 65"/>
                    <a:gd name="T61" fmla="*/ 57 h 63"/>
                    <a:gd name="T62" fmla="*/ 45 w 65"/>
                    <a:gd name="T63" fmla="*/ 61 h 63"/>
                    <a:gd name="T64" fmla="*/ 38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7"/>
                      </a:lnTo>
                      <a:lnTo>
                        <a:pt x="10" y="56"/>
                      </a:lnTo>
                      <a:lnTo>
                        <a:pt x="6" y="50"/>
                      </a:lnTo>
                      <a:lnTo>
                        <a:pt x="2" y="44"/>
                      </a:lnTo>
                      <a:lnTo>
                        <a:pt x="0" y="38"/>
                      </a:lnTo>
                      <a:lnTo>
                        <a:pt x="0" y="32"/>
                      </a:lnTo>
                      <a:lnTo>
                        <a:pt x="0" y="26"/>
                      </a:lnTo>
                      <a:lnTo>
                        <a:pt x="2" y="20"/>
                      </a:lnTo>
                      <a:lnTo>
                        <a:pt x="6" y="14"/>
                      </a:lnTo>
                      <a:lnTo>
                        <a:pt x="10" y="8"/>
                      </a:lnTo>
                      <a:lnTo>
                        <a:pt x="14" y="6"/>
                      </a:lnTo>
                      <a:lnTo>
                        <a:pt x="20" y="2"/>
                      </a:lnTo>
                      <a:lnTo>
                        <a:pt x="26" y="0"/>
                      </a:lnTo>
                      <a:lnTo>
                        <a:pt x="32" y="0"/>
                      </a:lnTo>
                      <a:lnTo>
                        <a:pt x="38" y="0"/>
                      </a:lnTo>
                      <a:lnTo>
                        <a:pt x="45" y="2"/>
                      </a:lnTo>
                      <a:lnTo>
                        <a:pt x="49" y="6"/>
                      </a:lnTo>
                      <a:lnTo>
                        <a:pt x="55" y="8"/>
                      </a:lnTo>
                      <a:lnTo>
                        <a:pt x="59" y="14"/>
                      </a:lnTo>
                      <a:lnTo>
                        <a:pt x="63" y="20"/>
                      </a:lnTo>
                      <a:lnTo>
                        <a:pt x="63" y="26"/>
                      </a:lnTo>
                      <a:lnTo>
                        <a:pt x="65" y="32"/>
                      </a:lnTo>
                      <a:lnTo>
                        <a:pt x="63" y="38"/>
                      </a:lnTo>
                      <a:lnTo>
                        <a:pt x="63" y="44"/>
                      </a:lnTo>
                      <a:lnTo>
                        <a:pt x="59" y="50"/>
                      </a:lnTo>
                      <a:lnTo>
                        <a:pt x="55" y="56"/>
                      </a:lnTo>
                      <a:lnTo>
                        <a:pt x="49" y="57"/>
                      </a:lnTo>
                      <a:lnTo>
                        <a:pt x="45" y="61"/>
                      </a:lnTo>
                      <a:lnTo>
                        <a:pt x="38"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69" name="Freeform 412"/>
                <p:cNvSpPr>
                  <a:spLocks/>
                </p:cNvSpPr>
                <p:nvPr/>
              </p:nvSpPr>
              <p:spPr bwMode="auto">
                <a:xfrm>
                  <a:off x="4680" y="669"/>
                  <a:ext cx="65" cy="65"/>
                </a:xfrm>
                <a:custGeom>
                  <a:avLst/>
                  <a:gdLst>
                    <a:gd name="T0" fmla="*/ 33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20 h 65"/>
                    <a:gd name="T14" fmla="*/ 63 w 65"/>
                    <a:gd name="T15" fmla="*/ 26 h 65"/>
                    <a:gd name="T16" fmla="*/ 65 w 65"/>
                    <a:gd name="T17" fmla="*/ 32 h 65"/>
                    <a:gd name="T18" fmla="*/ 63 w 65"/>
                    <a:gd name="T19" fmla="*/ 40 h 65"/>
                    <a:gd name="T20" fmla="*/ 63 w 65"/>
                    <a:gd name="T21" fmla="*/ 46 h 65"/>
                    <a:gd name="T22" fmla="*/ 59 w 65"/>
                    <a:gd name="T23" fmla="*/ 51 h 65"/>
                    <a:gd name="T24" fmla="*/ 55 w 65"/>
                    <a:gd name="T25" fmla="*/ 55 h 65"/>
                    <a:gd name="T26" fmla="*/ 51 w 65"/>
                    <a:gd name="T27" fmla="*/ 59 h 65"/>
                    <a:gd name="T28" fmla="*/ 45 w 65"/>
                    <a:gd name="T29" fmla="*/ 63 h 65"/>
                    <a:gd name="T30" fmla="*/ 39 w 65"/>
                    <a:gd name="T31" fmla="*/ 63 h 65"/>
                    <a:gd name="T32" fmla="*/ 33 w 65"/>
                    <a:gd name="T33" fmla="*/ 65 h 65"/>
                    <a:gd name="T34" fmla="*/ 25 w 65"/>
                    <a:gd name="T35" fmla="*/ 63 h 65"/>
                    <a:gd name="T36" fmla="*/ 19 w 65"/>
                    <a:gd name="T37" fmla="*/ 63 h 65"/>
                    <a:gd name="T38" fmla="*/ 13 w 65"/>
                    <a:gd name="T39" fmla="*/ 59 h 65"/>
                    <a:gd name="T40" fmla="*/ 9 w 65"/>
                    <a:gd name="T41" fmla="*/ 55 h 65"/>
                    <a:gd name="T42" fmla="*/ 5 w 65"/>
                    <a:gd name="T43" fmla="*/ 51 h 65"/>
                    <a:gd name="T44" fmla="*/ 2 w 65"/>
                    <a:gd name="T45" fmla="*/ 46 h 65"/>
                    <a:gd name="T46" fmla="*/ 2 w 65"/>
                    <a:gd name="T47" fmla="*/ 40 h 65"/>
                    <a:gd name="T48" fmla="*/ 0 w 65"/>
                    <a:gd name="T49" fmla="*/ 32 h 65"/>
                    <a:gd name="T50" fmla="*/ 2 w 65"/>
                    <a:gd name="T51" fmla="*/ 26 h 65"/>
                    <a:gd name="T52" fmla="*/ 2 w 65"/>
                    <a:gd name="T53" fmla="*/ 20 h 65"/>
                    <a:gd name="T54" fmla="*/ 5 w 65"/>
                    <a:gd name="T55" fmla="*/ 14 h 65"/>
                    <a:gd name="T56" fmla="*/ 9 w 65"/>
                    <a:gd name="T57" fmla="*/ 10 h 65"/>
                    <a:gd name="T58" fmla="*/ 13 w 65"/>
                    <a:gd name="T59" fmla="*/ 6 h 65"/>
                    <a:gd name="T60" fmla="*/ 19 w 65"/>
                    <a:gd name="T61" fmla="*/ 2 h 65"/>
                    <a:gd name="T62" fmla="*/ 25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6"/>
                      </a:lnTo>
                      <a:lnTo>
                        <a:pt x="55" y="10"/>
                      </a:lnTo>
                      <a:lnTo>
                        <a:pt x="59" y="14"/>
                      </a:lnTo>
                      <a:lnTo>
                        <a:pt x="63" y="20"/>
                      </a:lnTo>
                      <a:lnTo>
                        <a:pt x="63" y="26"/>
                      </a:lnTo>
                      <a:lnTo>
                        <a:pt x="65" y="32"/>
                      </a:lnTo>
                      <a:lnTo>
                        <a:pt x="63" y="40"/>
                      </a:lnTo>
                      <a:lnTo>
                        <a:pt x="63" y="46"/>
                      </a:lnTo>
                      <a:lnTo>
                        <a:pt x="59" y="51"/>
                      </a:lnTo>
                      <a:lnTo>
                        <a:pt x="55" y="55"/>
                      </a:lnTo>
                      <a:lnTo>
                        <a:pt x="51" y="59"/>
                      </a:lnTo>
                      <a:lnTo>
                        <a:pt x="45" y="63"/>
                      </a:lnTo>
                      <a:lnTo>
                        <a:pt x="39" y="63"/>
                      </a:lnTo>
                      <a:lnTo>
                        <a:pt x="33" y="65"/>
                      </a:lnTo>
                      <a:lnTo>
                        <a:pt x="25" y="63"/>
                      </a:lnTo>
                      <a:lnTo>
                        <a:pt x="19" y="63"/>
                      </a:lnTo>
                      <a:lnTo>
                        <a:pt x="13" y="59"/>
                      </a:lnTo>
                      <a:lnTo>
                        <a:pt x="9" y="55"/>
                      </a:lnTo>
                      <a:lnTo>
                        <a:pt x="5" y="51"/>
                      </a:lnTo>
                      <a:lnTo>
                        <a:pt x="2" y="46"/>
                      </a:lnTo>
                      <a:lnTo>
                        <a:pt x="2" y="40"/>
                      </a:lnTo>
                      <a:lnTo>
                        <a:pt x="0" y="32"/>
                      </a:lnTo>
                      <a:lnTo>
                        <a:pt x="2" y="26"/>
                      </a:lnTo>
                      <a:lnTo>
                        <a:pt x="2" y="20"/>
                      </a:lnTo>
                      <a:lnTo>
                        <a:pt x="5" y="14"/>
                      </a:lnTo>
                      <a:lnTo>
                        <a:pt x="9" y="10"/>
                      </a:lnTo>
                      <a:lnTo>
                        <a:pt x="13" y="6"/>
                      </a:lnTo>
                      <a:lnTo>
                        <a:pt x="19" y="2"/>
                      </a:lnTo>
                      <a:lnTo>
                        <a:pt x="25" y="0"/>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0" name="Freeform 413"/>
                <p:cNvSpPr>
                  <a:spLocks/>
                </p:cNvSpPr>
                <p:nvPr/>
              </p:nvSpPr>
              <p:spPr bwMode="auto">
                <a:xfrm>
                  <a:off x="4680" y="669"/>
                  <a:ext cx="65" cy="65"/>
                </a:xfrm>
                <a:custGeom>
                  <a:avLst/>
                  <a:gdLst>
                    <a:gd name="T0" fmla="*/ 33 w 65"/>
                    <a:gd name="T1" fmla="*/ 0 h 65"/>
                    <a:gd name="T2" fmla="*/ 33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20 h 65"/>
                    <a:gd name="T16" fmla="*/ 63 w 65"/>
                    <a:gd name="T17" fmla="*/ 26 h 65"/>
                    <a:gd name="T18" fmla="*/ 65 w 65"/>
                    <a:gd name="T19" fmla="*/ 32 h 65"/>
                    <a:gd name="T20" fmla="*/ 63 w 65"/>
                    <a:gd name="T21" fmla="*/ 40 h 65"/>
                    <a:gd name="T22" fmla="*/ 63 w 65"/>
                    <a:gd name="T23" fmla="*/ 46 h 65"/>
                    <a:gd name="T24" fmla="*/ 59 w 65"/>
                    <a:gd name="T25" fmla="*/ 51 h 65"/>
                    <a:gd name="T26" fmla="*/ 55 w 65"/>
                    <a:gd name="T27" fmla="*/ 55 h 65"/>
                    <a:gd name="T28" fmla="*/ 51 w 65"/>
                    <a:gd name="T29" fmla="*/ 59 h 65"/>
                    <a:gd name="T30" fmla="*/ 45 w 65"/>
                    <a:gd name="T31" fmla="*/ 63 h 65"/>
                    <a:gd name="T32" fmla="*/ 39 w 65"/>
                    <a:gd name="T33" fmla="*/ 63 h 65"/>
                    <a:gd name="T34" fmla="*/ 33 w 65"/>
                    <a:gd name="T35" fmla="*/ 65 h 65"/>
                    <a:gd name="T36" fmla="*/ 25 w 65"/>
                    <a:gd name="T37" fmla="*/ 63 h 65"/>
                    <a:gd name="T38" fmla="*/ 19 w 65"/>
                    <a:gd name="T39" fmla="*/ 63 h 65"/>
                    <a:gd name="T40" fmla="*/ 13 w 65"/>
                    <a:gd name="T41" fmla="*/ 59 h 65"/>
                    <a:gd name="T42" fmla="*/ 9 w 65"/>
                    <a:gd name="T43" fmla="*/ 55 h 65"/>
                    <a:gd name="T44" fmla="*/ 5 w 65"/>
                    <a:gd name="T45" fmla="*/ 51 h 65"/>
                    <a:gd name="T46" fmla="*/ 2 w 65"/>
                    <a:gd name="T47" fmla="*/ 46 h 65"/>
                    <a:gd name="T48" fmla="*/ 2 w 65"/>
                    <a:gd name="T49" fmla="*/ 40 h 65"/>
                    <a:gd name="T50" fmla="*/ 0 w 65"/>
                    <a:gd name="T51" fmla="*/ 32 h 65"/>
                    <a:gd name="T52" fmla="*/ 2 w 65"/>
                    <a:gd name="T53" fmla="*/ 26 h 65"/>
                    <a:gd name="T54" fmla="*/ 2 w 65"/>
                    <a:gd name="T55" fmla="*/ 20 h 65"/>
                    <a:gd name="T56" fmla="*/ 5 w 65"/>
                    <a:gd name="T57" fmla="*/ 14 h 65"/>
                    <a:gd name="T58" fmla="*/ 9 w 65"/>
                    <a:gd name="T59" fmla="*/ 10 h 65"/>
                    <a:gd name="T60" fmla="*/ 13 w 65"/>
                    <a:gd name="T61" fmla="*/ 6 h 65"/>
                    <a:gd name="T62" fmla="*/ 19 w 65"/>
                    <a:gd name="T63" fmla="*/ 2 h 65"/>
                    <a:gd name="T64" fmla="*/ 25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6"/>
                      </a:lnTo>
                      <a:lnTo>
                        <a:pt x="55" y="10"/>
                      </a:lnTo>
                      <a:lnTo>
                        <a:pt x="59" y="14"/>
                      </a:lnTo>
                      <a:lnTo>
                        <a:pt x="63" y="20"/>
                      </a:lnTo>
                      <a:lnTo>
                        <a:pt x="63" y="26"/>
                      </a:lnTo>
                      <a:lnTo>
                        <a:pt x="65" y="32"/>
                      </a:lnTo>
                      <a:lnTo>
                        <a:pt x="63" y="40"/>
                      </a:lnTo>
                      <a:lnTo>
                        <a:pt x="63" y="46"/>
                      </a:lnTo>
                      <a:lnTo>
                        <a:pt x="59" y="51"/>
                      </a:lnTo>
                      <a:lnTo>
                        <a:pt x="55" y="55"/>
                      </a:lnTo>
                      <a:lnTo>
                        <a:pt x="51" y="59"/>
                      </a:lnTo>
                      <a:lnTo>
                        <a:pt x="45" y="63"/>
                      </a:lnTo>
                      <a:lnTo>
                        <a:pt x="39" y="63"/>
                      </a:lnTo>
                      <a:lnTo>
                        <a:pt x="33" y="65"/>
                      </a:lnTo>
                      <a:lnTo>
                        <a:pt x="25" y="63"/>
                      </a:lnTo>
                      <a:lnTo>
                        <a:pt x="19" y="63"/>
                      </a:lnTo>
                      <a:lnTo>
                        <a:pt x="13" y="59"/>
                      </a:lnTo>
                      <a:lnTo>
                        <a:pt x="9" y="55"/>
                      </a:lnTo>
                      <a:lnTo>
                        <a:pt x="5" y="51"/>
                      </a:lnTo>
                      <a:lnTo>
                        <a:pt x="2" y="46"/>
                      </a:lnTo>
                      <a:lnTo>
                        <a:pt x="2" y="40"/>
                      </a:lnTo>
                      <a:lnTo>
                        <a:pt x="0" y="32"/>
                      </a:lnTo>
                      <a:lnTo>
                        <a:pt x="2" y="26"/>
                      </a:lnTo>
                      <a:lnTo>
                        <a:pt x="2" y="20"/>
                      </a:lnTo>
                      <a:lnTo>
                        <a:pt x="5" y="14"/>
                      </a:lnTo>
                      <a:lnTo>
                        <a:pt x="9" y="10"/>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1" name="Freeform 414"/>
                <p:cNvSpPr>
                  <a:spLocks/>
                </p:cNvSpPr>
                <p:nvPr/>
              </p:nvSpPr>
              <p:spPr bwMode="auto">
                <a:xfrm>
                  <a:off x="4670" y="726"/>
                  <a:ext cx="63" cy="65"/>
                </a:xfrm>
                <a:custGeom>
                  <a:avLst/>
                  <a:gdLst>
                    <a:gd name="T0" fmla="*/ 31 w 63"/>
                    <a:gd name="T1" fmla="*/ 0 h 65"/>
                    <a:gd name="T2" fmla="*/ 37 w 63"/>
                    <a:gd name="T3" fmla="*/ 2 h 65"/>
                    <a:gd name="T4" fmla="*/ 43 w 63"/>
                    <a:gd name="T5" fmla="*/ 4 h 65"/>
                    <a:gd name="T6" fmla="*/ 49 w 63"/>
                    <a:gd name="T7" fmla="*/ 6 h 65"/>
                    <a:gd name="T8" fmla="*/ 55 w 63"/>
                    <a:gd name="T9" fmla="*/ 10 h 65"/>
                    <a:gd name="T10" fmla="*/ 59 w 63"/>
                    <a:gd name="T11" fmla="*/ 14 h 65"/>
                    <a:gd name="T12" fmla="*/ 61 w 63"/>
                    <a:gd name="T13" fmla="*/ 20 h 65"/>
                    <a:gd name="T14" fmla="*/ 63 w 63"/>
                    <a:gd name="T15" fmla="*/ 26 h 65"/>
                    <a:gd name="T16" fmla="*/ 63 w 63"/>
                    <a:gd name="T17" fmla="*/ 34 h 65"/>
                    <a:gd name="T18" fmla="*/ 63 w 63"/>
                    <a:gd name="T19" fmla="*/ 40 h 65"/>
                    <a:gd name="T20" fmla="*/ 61 w 63"/>
                    <a:gd name="T21" fmla="*/ 46 h 65"/>
                    <a:gd name="T22" fmla="*/ 59 w 63"/>
                    <a:gd name="T23" fmla="*/ 52 h 65"/>
                    <a:gd name="T24" fmla="*/ 55 w 63"/>
                    <a:gd name="T25" fmla="*/ 56 h 65"/>
                    <a:gd name="T26" fmla="*/ 49 w 63"/>
                    <a:gd name="T27" fmla="*/ 59 h 65"/>
                    <a:gd name="T28" fmla="*/ 43 w 63"/>
                    <a:gd name="T29" fmla="*/ 63 h 65"/>
                    <a:gd name="T30" fmla="*/ 37 w 63"/>
                    <a:gd name="T31" fmla="*/ 65 h 65"/>
                    <a:gd name="T32" fmla="*/ 31 w 63"/>
                    <a:gd name="T33" fmla="*/ 65 h 65"/>
                    <a:gd name="T34" fmla="*/ 25 w 63"/>
                    <a:gd name="T35" fmla="*/ 65 h 65"/>
                    <a:gd name="T36" fmla="*/ 19 w 63"/>
                    <a:gd name="T37" fmla="*/ 63 h 65"/>
                    <a:gd name="T38" fmla="*/ 14 w 63"/>
                    <a:gd name="T39" fmla="*/ 59 h 65"/>
                    <a:gd name="T40" fmla="*/ 10 w 63"/>
                    <a:gd name="T41" fmla="*/ 56 h 65"/>
                    <a:gd name="T42" fmla="*/ 4 w 63"/>
                    <a:gd name="T43" fmla="*/ 52 h 65"/>
                    <a:gd name="T44" fmla="*/ 2 w 63"/>
                    <a:gd name="T45" fmla="*/ 46 h 65"/>
                    <a:gd name="T46" fmla="*/ 0 w 63"/>
                    <a:gd name="T47" fmla="*/ 40 h 65"/>
                    <a:gd name="T48" fmla="*/ 0 w 63"/>
                    <a:gd name="T49" fmla="*/ 34 h 65"/>
                    <a:gd name="T50" fmla="*/ 0 w 63"/>
                    <a:gd name="T51" fmla="*/ 26 h 65"/>
                    <a:gd name="T52" fmla="*/ 2 w 63"/>
                    <a:gd name="T53" fmla="*/ 20 h 65"/>
                    <a:gd name="T54" fmla="*/ 4 w 63"/>
                    <a:gd name="T55" fmla="*/ 14 h 65"/>
                    <a:gd name="T56" fmla="*/ 10 w 63"/>
                    <a:gd name="T57" fmla="*/ 10 h 65"/>
                    <a:gd name="T58" fmla="*/ 14 w 63"/>
                    <a:gd name="T59" fmla="*/ 6 h 65"/>
                    <a:gd name="T60" fmla="*/ 19 w 63"/>
                    <a:gd name="T61" fmla="*/ 4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4"/>
                      </a:lnTo>
                      <a:lnTo>
                        <a:pt x="49" y="6"/>
                      </a:lnTo>
                      <a:lnTo>
                        <a:pt x="55" y="10"/>
                      </a:lnTo>
                      <a:lnTo>
                        <a:pt x="59" y="14"/>
                      </a:lnTo>
                      <a:lnTo>
                        <a:pt x="61" y="20"/>
                      </a:lnTo>
                      <a:lnTo>
                        <a:pt x="63" y="26"/>
                      </a:lnTo>
                      <a:lnTo>
                        <a:pt x="63" y="34"/>
                      </a:lnTo>
                      <a:lnTo>
                        <a:pt x="63" y="40"/>
                      </a:lnTo>
                      <a:lnTo>
                        <a:pt x="61" y="46"/>
                      </a:lnTo>
                      <a:lnTo>
                        <a:pt x="59" y="52"/>
                      </a:lnTo>
                      <a:lnTo>
                        <a:pt x="55" y="56"/>
                      </a:lnTo>
                      <a:lnTo>
                        <a:pt x="49" y="59"/>
                      </a:lnTo>
                      <a:lnTo>
                        <a:pt x="43" y="63"/>
                      </a:lnTo>
                      <a:lnTo>
                        <a:pt x="37" y="65"/>
                      </a:lnTo>
                      <a:lnTo>
                        <a:pt x="31" y="65"/>
                      </a:lnTo>
                      <a:lnTo>
                        <a:pt x="25" y="65"/>
                      </a:lnTo>
                      <a:lnTo>
                        <a:pt x="19" y="63"/>
                      </a:lnTo>
                      <a:lnTo>
                        <a:pt x="14" y="59"/>
                      </a:lnTo>
                      <a:lnTo>
                        <a:pt x="10" y="56"/>
                      </a:lnTo>
                      <a:lnTo>
                        <a:pt x="4" y="52"/>
                      </a:lnTo>
                      <a:lnTo>
                        <a:pt x="2" y="46"/>
                      </a:lnTo>
                      <a:lnTo>
                        <a:pt x="0" y="40"/>
                      </a:lnTo>
                      <a:lnTo>
                        <a:pt x="0" y="34"/>
                      </a:lnTo>
                      <a:lnTo>
                        <a:pt x="0" y="26"/>
                      </a:lnTo>
                      <a:lnTo>
                        <a:pt x="2" y="20"/>
                      </a:lnTo>
                      <a:lnTo>
                        <a:pt x="4" y="14"/>
                      </a:lnTo>
                      <a:lnTo>
                        <a:pt x="10" y="10"/>
                      </a:lnTo>
                      <a:lnTo>
                        <a:pt x="14"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2" name="Freeform 415"/>
                <p:cNvSpPr>
                  <a:spLocks/>
                </p:cNvSpPr>
                <p:nvPr/>
              </p:nvSpPr>
              <p:spPr bwMode="auto">
                <a:xfrm>
                  <a:off x="4670" y="726"/>
                  <a:ext cx="63" cy="65"/>
                </a:xfrm>
                <a:custGeom>
                  <a:avLst/>
                  <a:gdLst>
                    <a:gd name="T0" fmla="*/ 31 w 63"/>
                    <a:gd name="T1" fmla="*/ 0 h 65"/>
                    <a:gd name="T2" fmla="*/ 31 w 63"/>
                    <a:gd name="T3" fmla="*/ 0 h 65"/>
                    <a:gd name="T4" fmla="*/ 37 w 63"/>
                    <a:gd name="T5" fmla="*/ 2 h 65"/>
                    <a:gd name="T6" fmla="*/ 43 w 63"/>
                    <a:gd name="T7" fmla="*/ 4 h 65"/>
                    <a:gd name="T8" fmla="*/ 49 w 63"/>
                    <a:gd name="T9" fmla="*/ 6 h 65"/>
                    <a:gd name="T10" fmla="*/ 55 w 63"/>
                    <a:gd name="T11" fmla="*/ 10 h 65"/>
                    <a:gd name="T12" fmla="*/ 59 w 63"/>
                    <a:gd name="T13" fmla="*/ 14 h 65"/>
                    <a:gd name="T14" fmla="*/ 61 w 63"/>
                    <a:gd name="T15" fmla="*/ 20 h 65"/>
                    <a:gd name="T16" fmla="*/ 63 w 63"/>
                    <a:gd name="T17" fmla="*/ 26 h 65"/>
                    <a:gd name="T18" fmla="*/ 63 w 63"/>
                    <a:gd name="T19" fmla="*/ 34 h 65"/>
                    <a:gd name="T20" fmla="*/ 63 w 63"/>
                    <a:gd name="T21" fmla="*/ 40 h 65"/>
                    <a:gd name="T22" fmla="*/ 61 w 63"/>
                    <a:gd name="T23" fmla="*/ 46 h 65"/>
                    <a:gd name="T24" fmla="*/ 59 w 63"/>
                    <a:gd name="T25" fmla="*/ 52 h 65"/>
                    <a:gd name="T26" fmla="*/ 55 w 63"/>
                    <a:gd name="T27" fmla="*/ 56 h 65"/>
                    <a:gd name="T28" fmla="*/ 49 w 63"/>
                    <a:gd name="T29" fmla="*/ 59 h 65"/>
                    <a:gd name="T30" fmla="*/ 43 w 63"/>
                    <a:gd name="T31" fmla="*/ 63 h 65"/>
                    <a:gd name="T32" fmla="*/ 37 w 63"/>
                    <a:gd name="T33" fmla="*/ 65 h 65"/>
                    <a:gd name="T34" fmla="*/ 31 w 63"/>
                    <a:gd name="T35" fmla="*/ 65 h 65"/>
                    <a:gd name="T36" fmla="*/ 25 w 63"/>
                    <a:gd name="T37" fmla="*/ 65 h 65"/>
                    <a:gd name="T38" fmla="*/ 19 w 63"/>
                    <a:gd name="T39" fmla="*/ 63 h 65"/>
                    <a:gd name="T40" fmla="*/ 14 w 63"/>
                    <a:gd name="T41" fmla="*/ 59 h 65"/>
                    <a:gd name="T42" fmla="*/ 10 w 63"/>
                    <a:gd name="T43" fmla="*/ 56 h 65"/>
                    <a:gd name="T44" fmla="*/ 4 w 63"/>
                    <a:gd name="T45" fmla="*/ 52 h 65"/>
                    <a:gd name="T46" fmla="*/ 2 w 63"/>
                    <a:gd name="T47" fmla="*/ 46 h 65"/>
                    <a:gd name="T48" fmla="*/ 0 w 63"/>
                    <a:gd name="T49" fmla="*/ 40 h 65"/>
                    <a:gd name="T50" fmla="*/ 0 w 63"/>
                    <a:gd name="T51" fmla="*/ 34 h 65"/>
                    <a:gd name="T52" fmla="*/ 0 w 63"/>
                    <a:gd name="T53" fmla="*/ 26 h 65"/>
                    <a:gd name="T54" fmla="*/ 2 w 63"/>
                    <a:gd name="T55" fmla="*/ 20 h 65"/>
                    <a:gd name="T56" fmla="*/ 4 w 63"/>
                    <a:gd name="T57" fmla="*/ 14 h 65"/>
                    <a:gd name="T58" fmla="*/ 10 w 63"/>
                    <a:gd name="T59" fmla="*/ 10 h 65"/>
                    <a:gd name="T60" fmla="*/ 14 w 63"/>
                    <a:gd name="T61" fmla="*/ 6 h 65"/>
                    <a:gd name="T62" fmla="*/ 19 w 63"/>
                    <a:gd name="T63" fmla="*/ 4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4"/>
                      </a:lnTo>
                      <a:lnTo>
                        <a:pt x="49" y="6"/>
                      </a:lnTo>
                      <a:lnTo>
                        <a:pt x="55" y="10"/>
                      </a:lnTo>
                      <a:lnTo>
                        <a:pt x="59" y="14"/>
                      </a:lnTo>
                      <a:lnTo>
                        <a:pt x="61" y="20"/>
                      </a:lnTo>
                      <a:lnTo>
                        <a:pt x="63" y="26"/>
                      </a:lnTo>
                      <a:lnTo>
                        <a:pt x="63" y="34"/>
                      </a:lnTo>
                      <a:lnTo>
                        <a:pt x="63" y="40"/>
                      </a:lnTo>
                      <a:lnTo>
                        <a:pt x="61" y="46"/>
                      </a:lnTo>
                      <a:lnTo>
                        <a:pt x="59" y="52"/>
                      </a:lnTo>
                      <a:lnTo>
                        <a:pt x="55" y="56"/>
                      </a:lnTo>
                      <a:lnTo>
                        <a:pt x="49" y="59"/>
                      </a:lnTo>
                      <a:lnTo>
                        <a:pt x="43" y="63"/>
                      </a:lnTo>
                      <a:lnTo>
                        <a:pt x="37" y="65"/>
                      </a:lnTo>
                      <a:lnTo>
                        <a:pt x="31" y="65"/>
                      </a:lnTo>
                      <a:lnTo>
                        <a:pt x="25" y="65"/>
                      </a:lnTo>
                      <a:lnTo>
                        <a:pt x="19" y="63"/>
                      </a:lnTo>
                      <a:lnTo>
                        <a:pt x="14" y="59"/>
                      </a:lnTo>
                      <a:lnTo>
                        <a:pt x="10" y="56"/>
                      </a:lnTo>
                      <a:lnTo>
                        <a:pt x="4" y="52"/>
                      </a:lnTo>
                      <a:lnTo>
                        <a:pt x="2" y="46"/>
                      </a:lnTo>
                      <a:lnTo>
                        <a:pt x="0" y="40"/>
                      </a:lnTo>
                      <a:lnTo>
                        <a:pt x="0" y="34"/>
                      </a:lnTo>
                      <a:lnTo>
                        <a:pt x="0" y="26"/>
                      </a:lnTo>
                      <a:lnTo>
                        <a:pt x="2" y="20"/>
                      </a:lnTo>
                      <a:lnTo>
                        <a:pt x="4" y="14"/>
                      </a:lnTo>
                      <a:lnTo>
                        <a:pt x="10" y="10"/>
                      </a:lnTo>
                      <a:lnTo>
                        <a:pt x="14"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3" name="Freeform 416"/>
                <p:cNvSpPr>
                  <a:spLocks/>
                </p:cNvSpPr>
                <p:nvPr/>
              </p:nvSpPr>
              <p:spPr bwMode="auto">
                <a:xfrm>
                  <a:off x="4682" y="768"/>
                  <a:ext cx="65" cy="63"/>
                </a:xfrm>
                <a:custGeom>
                  <a:avLst/>
                  <a:gdLst>
                    <a:gd name="T0" fmla="*/ 33 w 65"/>
                    <a:gd name="T1" fmla="*/ 0 h 63"/>
                    <a:gd name="T2" fmla="*/ 39 w 65"/>
                    <a:gd name="T3" fmla="*/ 0 h 63"/>
                    <a:gd name="T4" fmla="*/ 45 w 65"/>
                    <a:gd name="T5" fmla="*/ 2 h 63"/>
                    <a:gd name="T6" fmla="*/ 51 w 65"/>
                    <a:gd name="T7" fmla="*/ 6 h 63"/>
                    <a:gd name="T8" fmla="*/ 55 w 65"/>
                    <a:gd name="T9" fmla="*/ 10 h 63"/>
                    <a:gd name="T10" fmla="*/ 59 w 65"/>
                    <a:gd name="T11" fmla="*/ 14 h 63"/>
                    <a:gd name="T12" fmla="*/ 63 w 65"/>
                    <a:gd name="T13" fmla="*/ 19 h 63"/>
                    <a:gd name="T14" fmla="*/ 65 w 65"/>
                    <a:gd name="T15" fmla="*/ 25 h 63"/>
                    <a:gd name="T16" fmla="*/ 65 w 65"/>
                    <a:gd name="T17" fmla="*/ 31 h 63"/>
                    <a:gd name="T18" fmla="*/ 65 w 65"/>
                    <a:gd name="T19" fmla="*/ 39 h 63"/>
                    <a:gd name="T20" fmla="*/ 63 w 65"/>
                    <a:gd name="T21" fmla="*/ 45 h 63"/>
                    <a:gd name="T22" fmla="*/ 59 w 65"/>
                    <a:gd name="T23" fmla="*/ 49 h 63"/>
                    <a:gd name="T24" fmla="*/ 55 w 65"/>
                    <a:gd name="T25" fmla="*/ 55 h 63"/>
                    <a:gd name="T26" fmla="*/ 51 w 65"/>
                    <a:gd name="T27" fmla="*/ 59 h 63"/>
                    <a:gd name="T28" fmla="*/ 45 w 65"/>
                    <a:gd name="T29" fmla="*/ 61 h 63"/>
                    <a:gd name="T30" fmla="*/ 39 w 65"/>
                    <a:gd name="T31" fmla="*/ 63 h 63"/>
                    <a:gd name="T32" fmla="*/ 33 w 65"/>
                    <a:gd name="T33" fmla="*/ 63 h 63"/>
                    <a:gd name="T34" fmla="*/ 25 w 65"/>
                    <a:gd name="T35" fmla="*/ 63 h 63"/>
                    <a:gd name="T36" fmla="*/ 19 w 65"/>
                    <a:gd name="T37" fmla="*/ 61 h 63"/>
                    <a:gd name="T38" fmla="*/ 15 w 65"/>
                    <a:gd name="T39" fmla="*/ 59 h 63"/>
                    <a:gd name="T40" fmla="*/ 9 w 65"/>
                    <a:gd name="T41" fmla="*/ 55 h 63"/>
                    <a:gd name="T42" fmla="*/ 5 w 65"/>
                    <a:gd name="T43" fmla="*/ 49 h 63"/>
                    <a:gd name="T44" fmla="*/ 3 w 65"/>
                    <a:gd name="T45" fmla="*/ 45 h 63"/>
                    <a:gd name="T46" fmla="*/ 2 w 65"/>
                    <a:gd name="T47" fmla="*/ 39 h 63"/>
                    <a:gd name="T48" fmla="*/ 0 w 65"/>
                    <a:gd name="T49" fmla="*/ 31 h 63"/>
                    <a:gd name="T50" fmla="*/ 2 w 65"/>
                    <a:gd name="T51" fmla="*/ 25 h 63"/>
                    <a:gd name="T52" fmla="*/ 3 w 65"/>
                    <a:gd name="T53" fmla="*/ 19 h 63"/>
                    <a:gd name="T54" fmla="*/ 5 w 65"/>
                    <a:gd name="T55" fmla="*/ 14 h 63"/>
                    <a:gd name="T56" fmla="*/ 9 w 65"/>
                    <a:gd name="T57" fmla="*/ 10 h 63"/>
                    <a:gd name="T58" fmla="*/ 15 w 65"/>
                    <a:gd name="T59" fmla="*/ 6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10"/>
                      </a:lnTo>
                      <a:lnTo>
                        <a:pt x="59" y="14"/>
                      </a:lnTo>
                      <a:lnTo>
                        <a:pt x="63" y="19"/>
                      </a:lnTo>
                      <a:lnTo>
                        <a:pt x="65" y="25"/>
                      </a:lnTo>
                      <a:lnTo>
                        <a:pt x="65" y="31"/>
                      </a:lnTo>
                      <a:lnTo>
                        <a:pt x="65" y="39"/>
                      </a:lnTo>
                      <a:lnTo>
                        <a:pt x="63" y="45"/>
                      </a:lnTo>
                      <a:lnTo>
                        <a:pt x="59" y="49"/>
                      </a:lnTo>
                      <a:lnTo>
                        <a:pt x="55" y="55"/>
                      </a:lnTo>
                      <a:lnTo>
                        <a:pt x="51" y="59"/>
                      </a:lnTo>
                      <a:lnTo>
                        <a:pt x="45" y="61"/>
                      </a:lnTo>
                      <a:lnTo>
                        <a:pt x="39" y="63"/>
                      </a:lnTo>
                      <a:lnTo>
                        <a:pt x="33" y="63"/>
                      </a:lnTo>
                      <a:lnTo>
                        <a:pt x="25" y="63"/>
                      </a:lnTo>
                      <a:lnTo>
                        <a:pt x="19" y="61"/>
                      </a:lnTo>
                      <a:lnTo>
                        <a:pt x="15" y="59"/>
                      </a:lnTo>
                      <a:lnTo>
                        <a:pt x="9" y="55"/>
                      </a:lnTo>
                      <a:lnTo>
                        <a:pt x="5" y="49"/>
                      </a:lnTo>
                      <a:lnTo>
                        <a:pt x="3" y="45"/>
                      </a:lnTo>
                      <a:lnTo>
                        <a:pt x="2" y="39"/>
                      </a:lnTo>
                      <a:lnTo>
                        <a:pt x="0" y="31"/>
                      </a:lnTo>
                      <a:lnTo>
                        <a:pt x="2" y="25"/>
                      </a:lnTo>
                      <a:lnTo>
                        <a:pt x="3" y="19"/>
                      </a:lnTo>
                      <a:lnTo>
                        <a:pt x="5" y="14"/>
                      </a:lnTo>
                      <a:lnTo>
                        <a:pt x="9" y="10"/>
                      </a:lnTo>
                      <a:lnTo>
                        <a:pt x="15" y="6"/>
                      </a:lnTo>
                      <a:lnTo>
                        <a:pt x="19" y="2"/>
                      </a:lnTo>
                      <a:lnTo>
                        <a:pt x="25"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4" name="Freeform 417"/>
                <p:cNvSpPr>
                  <a:spLocks/>
                </p:cNvSpPr>
                <p:nvPr/>
              </p:nvSpPr>
              <p:spPr bwMode="auto">
                <a:xfrm>
                  <a:off x="4682" y="768"/>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10 h 63"/>
                    <a:gd name="T12" fmla="*/ 59 w 65"/>
                    <a:gd name="T13" fmla="*/ 14 h 63"/>
                    <a:gd name="T14" fmla="*/ 63 w 65"/>
                    <a:gd name="T15" fmla="*/ 19 h 63"/>
                    <a:gd name="T16" fmla="*/ 65 w 65"/>
                    <a:gd name="T17" fmla="*/ 25 h 63"/>
                    <a:gd name="T18" fmla="*/ 65 w 65"/>
                    <a:gd name="T19" fmla="*/ 31 h 63"/>
                    <a:gd name="T20" fmla="*/ 65 w 65"/>
                    <a:gd name="T21" fmla="*/ 39 h 63"/>
                    <a:gd name="T22" fmla="*/ 63 w 65"/>
                    <a:gd name="T23" fmla="*/ 45 h 63"/>
                    <a:gd name="T24" fmla="*/ 59 w 65"/>
                    <a:gd name="T25" fmla="*/ 49 h 63"/>
                    <a:gd name="T26" fmla="*/ 55 w 65"/>
                    <a:gd name="T27" fmla="*/ 55 h 63"/>
                    <a:gd name="T28" fmla="*/ 51 w 65"/>
                    <a:gd name="T29" fmla="*/ 59 h 63"/>
                    <a:gd name="T30" fmla="*/ 45 w 65"/>
                    <a:gd name="T31" fmla="*/ 61 h 63"/>
                    <a:gd name="T32" fmla="*/ 39 w 65"/>
                    <a:gd name="T33" fmla="*/ 63 h 63"/>
                    <a:gd name="T34" fmla="*/ 33 w 65"/>
                    <a:gd name="T35" fmla="*/ 63 h 63"/>
                    <a:gd name="T36" fmla="*/ 25 w 65"/>
                    <a:gd name="T37" fmla="*/ 63 h 63"/>
                    <a:gd name="T38" fmla="*/ 19 w 65"/>
                    <a:gd name="T39" fmla="*/ 61 h 63"/>
                    <a:gd name="T40" fmla="*/ 15 w 65"/>
                    <a:gd name="T41" fmla="*/ 59 h 63"/>
                    <a:gd name="T42" fmla="*/ 9 w 65"/>
                    <a:gd name="T43" fmla="*/ 55 h 63"/>
                    <a:gd name="T44" fmla="*/ 5 w 65"/>
                    <a:gd name="T45" fmla="*/ 49 h 63"/>
                    <a:gd name="T46" fmla="*/ 3 w 65"/>
                    <a:gd name="T47" fmla="*/ 45 h 63"/>
                    <a:gd name="T48" fmla="*/ 2 w 65"/>
                    <a:gd name="T49" fmla="*/ 39 h 63"/>
                    <a:gd name="T50" fmla="*/ 0 w 65"/>
                    <a:gd name="T51" fmla="*/ 31 h 63"/>
                    <a:gd name="T52" fmla="*/ 2 w 65"/>
                    <a:gd name="T53" fmla="*/ 25 h 63"/>
                    <a:gd name="T54" fmla="*/ 3 w 65"/>
                    <a:gd name="T55" fmla="*/ 19 h 63"/>
                    <a:gd name="T56" fmla="*/ 5 w 65"/>
                    <a:gd name="T57" fmla="*/ 14 h 63"/>
                    <a:gd name="T58" fmla="*/ 9 w 65"/>
                    <a:gd name="T59" fmla="*/ 10 h 63"/>
                    <a:gd name="T60" fmla="*/ 15 w 65"/>
                    <a:gd name="T61" fmla="*/ 6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10"/>
                      </a:lnTo>
                      <a:lnTo>
                        <a:pt x="59" y="14"/>
                      </a:lnTo>
                      <a:lnTo>
                        <a:pt x="63" y="19"/>
                      </a:lnTo>
                      <a:lnTo>
                        <a:pt x="65" y="25"/>
                      </a:lnTo>
                      <a:lnTo>
                        <a:pt x="65" y="31"/>
                      </a:lnTo>
                      <a:lnTo>
                        <a:pt x="65" y="39"/>
                      </a:lnTo>
                      <a:lnTo>
                        <a:pt x="63" y="45"/>
                      </a:lnTo>
                      <a:lnTo>
                        <a:pt x="59" y="49"/>
                      </a:lnTo>
                      <a:lnTo>
                        <a:pt x="55" y="55"/>
                      </a:lnTo>
                      <a:lnTo>
                        <a:pt x="51" y="59"/>
                      </a:lnTo>
                      <a:lnTo>
                        <a:pt x="45" y="61"/>
                      </a:lnTo>
                      <a:lnTo>
                        <a:pt x="39" y="63"/>
                      </a:lnTo>
                      <a:lnTo>
                        <a:pt x="33" y="63"/>
                      </a:lnTo>
                      <a:lnTo>
                        <a:pt x="25" y="63"/>
                      </a:lnTo>
                      <a:lnTo>
                        <a:pt x="19" y="61"/>
                      </a:lnTo>
                      <a:lnTo>
                        <a:pt x="15" y="59"/>
                      </a:lnTo>
                      <a:lnTo>
                        <a:pt x="9" y="55"/>
                      </a:lnTo>
                      <a:lnTo>
                        <a:pt x="5" y="49"/>
                      </a:lnTo>
                      <a:lnTo>
                        <a:pt x="3" y="45"/>
                      </a:lnTo>
                      <a:lnTo>
                        <a:pt x="2" y="39"/>
                      </a:lnTo>
                      <a:lnTo>
                        <a:pt x="0" y="31"/>
                      </a:lnTo>
                      <a:lnTo>
                        <a:pt x="2" y="25"/>
                      </a:lnTo>
                      <a:lnTo>
                        <a:pt x="3" y="19"/>
                      </a:lnTo>
                      <a:lnTo>
                        <a:pt x="5" y="14"/>
                      </a:lnTo>
                      <a:lnTo>
                        <a:pt x="9" y="10"/>
                      </a:lnTo>
                      <a:lnTo>
                        <a:pt x="15"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5" name="Freeform 418"/>
                <p:cNvSpPr>
                  <a:spLocks/>
                </p:cNvSpPr>
                <p:nvPr/>
              </p:nvSpPr>
              <p:spPr bwMode="auto">
                <a:xfrm>
                  <a:off x="4605" y="738"/>
                  <a:ext cx="65" cy="63"/>
                </a:xfrm>
                <a:custGeom>
                  <a:avLst/>
                  <a:gdLst>
                    <a:gd name="T0" fmla="*/ 33 w 65"/>
                    <a:gd name="T1" fmla="*/ 63 h 63"/>
                    <a:gd name="T2" fmla="*/ 27 w 65"/>
                    <a:gd name="T3" fmla="*/ 63 h 63"/>
                    <a:gd name="T4" fmla="*/ 19 w 65"/>
                    <a:gd name="T5" fmla="*/ 61 h 63"/>
                    <a:gd name="T6" fmla="*/ 16 w 65"/>
                    <a:gd name="T7" fmla="*/ 57 h 63"/>
                    <a:gd name="T8" fmla="*/ 10 w 65"/>
                    <a:gd name="T9" fmla="*/ 55 h 63"/>
                    <a:gd name="T10" fmla="*/ 6 w 65"/>
                    <a:gd name="T11" fmla="*/ 49 h 63"/>
                    <a:gd name="T12" fmla="*/ 4 w 65"/>
                    <a:gd name="T13" fmla="*/ 44 h 63"/>
                    <a:gd name="T14" fmla="*/ 2 w 65"/>
                    <a:gd name="T15" fmla="*/ 40 h 63"/>
                    <a:gd name="T16" fmla="*/ 0 w 65"/>
                    <a:gd name="T17" fmla="*/ 32 h 63"/>
                    <a:gd name="T18" fmla="*/ 2 w 65"/>
                    <a:gd name="T19" fmla="*/ 26 h 63"/>
                    <a:gd name="T20" fmla="*/ 4 w 65"/>
                    <a:gd name="T21" fmla="*/ 20 h 63"/>
                    <a:gd name="T22" fmla="*/ 6 w 65"/>
                    <a:gd name="T23" fmla="*/ 14 h 63"/>
                    <a:gd name="T24" fmla="*/ 10 w 65"/>
                    <a:gd name="T25" fmla="*/ 10 h 63"/>
                    <a:gd name="T26" fmla="*/ 16 w 65"/>
                    <a:gd name="T27" fmla="*/ 6 h 63"/>
                    <a:gd name="T28" fmla="*/ 19 w 65"/>
                    <a:gd name="T29" fmla="*/ 2 h 63"/>
                    <a:gd name="T30" fmla="*/ 27 w 65"/>
                    <a:gd name="T31" fmla="*/ 0 h 63"/>
                    <a:gd name="T32" fmla="*/ 33 w 65"/>
                    <a:gd name="T33" fmla="*/ 0 h 63"/>
                    <a:gd name="T34" fmla="*/ 39 w 65"/>
                    <a:gd name="T35" fmla="*/ 0 h 63"/>
                    <a:gd name="T36" fmla="*/ 45 w 65"/>
                    <a:gd name="T37" fmla="*/ 2 h 63"/>
                    <a:gd name="T38" fmla="*/ 51 w 65"/>
                    <a:gd name="T39" fmla="*/ 6 h 63"/>
                    <a:gd name="T40" fmla="*/ 55 w 65"/>
                    <a:gd name="T41" fmla="*/ 10 h 63"/>
                    <a:gd name="T42" fmla="*/ 59 w 65"/>
                    <a:gd name="T43" fmla="*/ 14 h 63"/>
                    <a:gd name="T44" fmla="*/ 63 w 65"/>
                    <a:gd name="T45" fmla="*/ 20 h 63"/>
                    <a:gd name="T46" fmla="*/ 65 w 65"/>
                    <a:gd name="T47" fmla="*/ 26 h 63"/>
                    <a:gd name="T48" fmla="*/ 65 w 65"/>
                    <a:gd name="T49" fmla="*/ 32 h 63"/>
                    <a:gd name="T50" fmla="*/ 65 w 65"/>
                    <a:gd name="T51" fmla="*/ 40 h 63"/>
                    <a:gd name="T52" fmla="*/ 63 w 65"/>
                    <a:gd name="T53" fmla="*/ 44 h 63"/>
                    <a:gd name="T54" fmla="*/ 59 w 65"/>
                    <a:gd name="T55" fmla="*/ 49 h 63"/>
                    <a:gd name="T56" fmla="*/ 55 w 65"/>
                    <a:gd name="T57" fmla="*/ 55 h 63"/>
                    <a:gd name="T58" fmla="*/ 51 w 65"/>
                    <a:gd name="T59" fmla="*/ 57 h 63"/>
                    <a:gd name="T60" fmla="*/ 45 w 65"/>
                    <a:gd name="T61" fmla="*/ 61 h 63"/>
                    <a:gd name="T62" fmla="*/ 39 w 65"/>
                    <a:gd name="T63" fmla="*/ 63 h 63"/>
                    <a:gd name="T64" fmla="*/ 33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63"/>
                      </a:moveTo>
                      <a:lnTo>
                        <a:pt x="27" y="63"/>
                      </a:lnTo>
                      <a:lnTo>
                        <a:pt x="19" y="61"/>
                      </a:lnTo>
                      <a:lnTo>
                        <a:pt x="16" y="57"/>
                      </a:lnTo>
                      <a:lnTo>
                        <a:pt x="10" y="55"/>
                      </a:lnTo>
                      <a:lnTo>
                        <a:pt x="6" y="49"/>
                      </a:lnTo>
                      <a:lnTo>
                        <a:pt x="4" y="44"/>
                      </a:lnTo>
                      <a:lnTo>
                        <a:pt x="2" y="40"/>
                      </a:lnTo>
                      <a:lnTo>
                        <a:pt x="0" y="32"/>
                      </a:lnTo>
                      <a:lnTo>
                        <a:pt x="2" y="26"/>
                      </a:lnTo>
                      <a:lnTo>
                        <a:pt x="4" y="20"/>
                      </a:lnTo>
                      <a:lnTo>
                        <a:pt x="6" y="14"/>
                      </a:lnTo>
                      <a:lnTo>
                        <a:pt x="10" y="10"/>
                      </a:lnTo>
                      <a:lnTo>
                        <a:pt x="16"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49"/>
                      </a:lnTo>
                      <a:lnTo>
                        <a:pt x="55" y="55"/>
                      </a:lnTo>
                      <a:lnTo>
                        <a:pt x="51" y="57"/>
                      </a:lnTo>
                      <a:lnTo>
                        <a:pt x="45" y="61"/>
                      </a:lnTo>
                      <a:lnTo>
                        <a:pt x="39" y="63"/>
                      </a:lnTo>
                      <a:lnTo>
                        <a:pt x="33"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6" name="Freeform 419"/>
                <p:cNvSpPr>
                  <a:spLocks/>
                </p:cNvSpPr>
                <p:nvPr/>
              </p:nvSpPr>
              <p:spPr bwMode="auto">
                <a:xfrm>
                  <a:off x="4605" y="738"/>
                  <a:ext cx="65" cy="63"/>
                </a:xfrm>
                <a:custGeom>
                  <a:avLst/>
                  <a:gdLst>
                    <a:gd name="T0" fmla="*/ 33 w 65"/>
                    <a:gd name="T1" fmla="*/ 63 h 63"/>
                    <a:gd name="T2" fmla="*/ 33 w 65"/>
                    <a:gd name="T3" fmla="*/ 63 h 63"/>
                    <a:gd name="T4" fmla="*/ 27 w 65"/>
                    <a:gd name="T5" fmla="*/ 63 h 63"/>
                    <a:gd name="T6" fmla="*/ 19 w 65"/>
                    <a:gd name="T7" fmla="*/ 61 h 63"/>
                    <a:gd name="T8" fmla="*/ 16 w 65"/>
                    <a:gd name="T9" fmla="*/ 57 h 63"/>
                    <a:gd name="T10" fmla="*/ 10 w 65"/>
                    <a:gd name="T11" fmla="*/ 55 h 63"/>
                    <a:gd name="T12" fmla="*/ 6 w 65"/>
                    <a:gd name="T13" fmla="*/ 49 h 63"/>
                    <a:gd name="T14" fmla="*/ 4 w 65"/>
                    <a:gd name="T15" fmla="*/ 44 h 63"/>
                    <a:gd name="T16" fmla="*/ 2 w 65"/>
                    <a:gd name="T17" fmla="*/ 40 h 63"/>
                    <a:gd name="T18" fmla="*/ 0 w 65"/>
                    <a:gd name="T19" fmla="*/ 32 h 63"/>
                    <a:gd name="T20" fmla="*/ 2 w 65"/>
                    <a:gd name="T21" fmla="*/ 26 h 63"/>
                    <a:gd name="T22" fmla="*/ 4 w 65"/>
                    <a:gd name="T23" fmla="*/ 20 h 63"/>
                    <a:gd name="T24" fmla="*/ 6 w 65"/>
                    <a:gd name="T25" fmla="*/ 14 h 63"/>
                    <a:gd name="T26" fmla="*/ 10 w 65"/>
                    <a:gd name="T27" fmla="*/ 10 h 63"/>
                    <a:gd name="T28" fmla="*/ 16 w 65"/>
                    <a:gd name="T29" fmla="*/ 6 h 63"/>
                    <a:gd name="T30" fmla="*/ 19 w 65"/>
                    <a:gd name="T31" fmla="*/ 2 h 63"/>
                    <a:gd name="T32" fmla="*/ 27 w 65"/>
                    <a:gd name="T33" fmla="*/ 0 h 63"/>
                    <a:gd name="T34" fmla="*/ 33 w 65"/>
                    <a:gd name="T35" fmla="*/ 0 h 63"/>
                    <a:gd name="T36" fmla="*/ 39 w 65"/>
                    <a:gd name="T37" fmla="*/ 0 h 63"/>
                    <a:gd name="T38" fmla="*/ 45 w 65"/>
                    <a:gd name="T39" fmla="*/ 2 h 63"/>
                    <a:gd name="T40" fmla="*/ 51 w 65"/>
                    <a:gd name="T41" fmla="*/ 6 h 63"/>
                    <a:gd name="T42" fmla="*/ 55 w 65"/>
                    <a:gd name="T43" fmla="*/ 10 h 63"/>
                    <a:gd name="T44" fmla="*/ 59 w 65"/>
                    <a:gd name="T45" fmla="*/ 14 h 63"/>
                    <a:gd name="T46" fmla="*/ 63 w 65"/>
                    <a:gd name="T47" fmla="*/ 20 h 63"/>
                    <a:gd name="T48" fmla="*/ 65 w 65"/>
                    <a:gd name="T49" fmla="*/ 26 h 63"/>
                    <a:gd name="T50" fmla="*/ 65 w 65"/>
                    <a:gd name="T51" fmla="*/ 32 h 63"/>
                    <a:gd name="T52" fmla="*/ 65 w 65"/>
                    <a:gd name="T53" fmla="*/ 40 h 63"/>
                    <a:gd name="T54" fmla="*/ 63 w 65"/>
                    <a:gd name="T55" fmla="*/ 44 h 63"/>
                    <a:gd name="T56" fmla="*/ 59 w 65"/>
                    <a:gd name="T57" fmla="*/ 49 h 63"/>
                    <a:gd name="T58" fmla="*/ 55 w 65"/>
                    <a:gd name="T59" fmla="*/ 55 h 63"/>
                    <a:gd name="T60" fmla="*/ 51 w 65"/>
                    <a:gd name="T61" fmla="*/ 57 h 63"/>
                    <a:gd name="T62" fmla="*/ 45 w 65"/>
                    <a:gd name="T63" fmla="*/ 61 h 63"/>
                    <a:gd name="T64" fmla="*/ 39 w 65"/>
                    <a:gd name="T65" fmla="*/ 63 h 63"/>
                    <a:gd name="T66" fmla="*/ 33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63"/>
                      </a:moveTo>
                      <a:lnTo>
                        <a:pt x="33" y="63"/>
                      </a:lnTo>
                      <a:lnTo>
                        <a:pt x="27" y="63"/>
                      </a:lnTo>
                      <a:lnTo>
                        <a:pt x="19" y="61"/>
                      </a:lnTo>
                      <a:lnTo>
                        <a:pt x="16" y="57"/>
                      </a:lnTo>
                      <a:lnTo>
                        <a:pt x="10" y="55"/>
                      </a:lnTo>
                      <a:lnTo>
                        <a:pt x="6" y="49"/>
                      </a:lnTo>
                      <a:lnTo>
                        <a:pt x="4" y="44"/>
                      </a:lnTo>
                      <a:lnTo>
                        <a:pt x="2" y="40"/>
                      </a:lnTo>
                      <a:lnTo>
                        <a:pt x="0" y="32"/>
                      </a:lnTo>
                      <a:lnTo>
                        <a:pt x="2" y="26"/>
                      </a:lnTo>
                      <a:lnTo>
                        <a:pt x="4" y="20"/>
                      </a:lnTo>
                      <a:lnTo>
                        <a:pt x="6" y="14"/>
                      </a:lnTo>
                      <a:lnTo>
                        <a:pt x="10" y="10"/>
                      </a:lnTo>
                      <a:lnTo>
                        <a:pt x="16" y="6"/>
                      </a:lnTo>
                      <a:lnTo>
                        <a:pt x="19" y="2"/>
                      </a:lnTo>
                      <a:lnTo>
                        <a:pt x="27" y="0"/>
                      </a:lnTo>
                      <a:lnTo>
                        <a:pt x="33" y="0"/>
                      </a:lnTo>
                      <a:lnTo>
                        <a:pt x="39" y="0"/>
                      </a:lnTo>
                      <a:lnTo>
                        <a:pt x="45" y="2"/>
                      </a:lnTo>
                      <a:lnTo>
                        <a:pt x="51" y="6"/>
                      </a:lnTo>
                      <a:lnTo>
                        <a:pt x="55" y="10"/>
                      </a:lnTo>
                      <a:lnTo>
                        <a:pt x="59" y="14"/>
                      </a:lnTo>
                      <a:lnTo>
                        <a:pt x="63" y="20"/>
                      </a:lnTo>
                      <a:lnTo>
                        <a:pt x="65" y="26"/>
                      </a:lnTo>
                      <a:lnTo>
                        <a:pt x="65" y="32"/>
                      </a:lnTo>
                      <a:lnTo>
                        <a:pt x="65" y="40"/>
                      </a:lnTo>
                      <a:lnTo>
                        <a:pt x="63" y="44"/>
                      </a:lnTo>
                      <a:lnTo>
                        <a:pt x="59" y="49"/>
                      </a:lnTo>
                      <a:lnTo>
                        <a:pt x="55" y="55"/>
                      </a:lnTo>
                      <a:lnTo>
                        <a:pt x="51" y="57"/>
                      </a:lnTo>
                      <a:lnTo>
                        <a:pt x="45" y="61"/>
                      </a:lnTo>
                      <a:lnTo>
                        <a:pt x="39" y="63"/>
                      </a:lnTo>
                      <a:lnTo>
                        <a:pt x="33"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7" name="Freeform 420"/>
                <p:cNvSpPr>
                  <a:spLocks/>
                </p:cNvSpPr>
                <p:nvPr/>
              </p:nvSpPr>
              <p:spPr bwMode="auto">
                <a:xfrm>
                  <a:off x="4646" y="703"/>
                  <a:ext cx="63" cy="63"/>
                </a:xfrm>
                <a:custGeom>
                  <a:avLst/>
                  <a:gdLst>
                    <a:gd name="T0" fmla="*/ 32 w 63"/>
                    <a:gd name="T1" fmla="*/ 0 h 63"/>
                    <a:gd name="T2" fmla="*/ 38 w 63"/>
                    <a:gd name="T3" fmla="*/ 0 h 63"/>
                    <a:gd name="T4" fmla="*/ 43 w 63"/>
                    <a:gd name="T5" fmla="*/ 2 h 63"/>
                    <a:gd name="T6" fmla="*/ 49 w 63"/>
                    <a:gd name="T7" fmla="*/ 4 h 63"/>
                    <a:gd name="T8" fmla="*/ 55 w 63"/>
                    <a:gd name="T9" fmla="*/ 8 h 63"/>
                    <a:gd name="T10" fmla="*/ 57 w 63"/>
                    <a:gd name="T11" fmla="*/ 14 h 63"/>
                    <a:gd name="T12" fmla="*/ 61 w 63"/>
                    <a:gd name="T13" fmla="*/ 19 h 63"/>
                    <a:gd name="T14" fmla="*/ 63 w 63"/>
                    <a:gd name="T15" fmla="*/ 23 h 63"/>
                    <a:gd name="T16" fmla="*/ 63 w 63"/>
                    <a:gd name="T17" fmla="*/ 31 h 63"/>
                    <a:gd name="T18" fmla="*/ 63 w 63"/>
                    <a:gd name="T19" fmla="*/ 37 h 63"/>
                    <a:gd name="T20" fmla="*/ 61 w 63"/>
                    <a:gd name="T21" fmla="*/ 43 h 63"/>
                    <a:gd name="T22" fmla="*/ 57 w 63"/>
                    <a:gd name="T23" fmla="*/ 49 h 63"/>
                    <a:gd name="T24" fmla="*/ 55 w 63"/>
                    <a:gd name="T25" fmla="*/ 53 h 63"/>
                    <a:gd name="T26" fmla="*/ 49 w 63"/>
                    <a:gd name="T27" fmla="*/ 57 h 63"/>
                    <a:gd name="T28" fmla="*/ 43 w 63"/>
                    <a:gd name="T29" fmla="*/ 61 h 63"/>
                    <a:gd name="T30" fmla="*/ 38 w 63"/>
                    <a:gd name="T31" fmla="*/ 63 h 63"/>
                    <a:gd name="T32" fmla="*/ 32 w 63"/>
                    <a:gd name="T33" fmla="*/ 63 h 63"/>
                    <a:gd name="T34" fmla="*/ 26 w 63"/>
                    <a:gd name="T35" fmla="*/ 63 h 63"/>
                    <a:gd name="T36" fmla="*/ 18 w 63"/>
                    <a:gd name="T37" fmla="*/ 61 h 63"/>
                    <a:gd name="T38" fmla="*/ 14 w 63"/>
                    <a:gd name="T39" fmla="*/ 57 h 63"/>
                    <a:gd name="T40" fmla="*/ 8 w 63"/>
                    <a:gd name="T41" fmla="*/ 53 h 63"/>
                    <a:gd name="T42" fmla="*/ 4 w 63"/>
                    <a:gd name="T43" fmla="*/ 49 h 63"/>
                    <a:gd name="T44" fmla="*/ 2 w 63"/>
                    <a:gd name="T45" fmla="*/ 43 h 63"/>
                    <a:gd name="T46" fmla="*/ 0 w 63"/>
                    <a:gd name="T47" fmla="*/ 37 h 63"/>
                    <a:gd name="T48" fmla="*/ 0 w 63"/>
                    <a:gd name="T49" fmla="*/ 31 h 63"/>
                    <a:gd name="T50" fmla="*/ 0 w 63"/>
                    <a:gd name="T51" fmla="*/ 23 h 63"/>
                    <a:gd name="T52" fmla="*/ 2 w 63"/>
                    <a:gd name="T53" fmla="*/ 19 h 63"/>
                    <a:gd name="T54" fmla="*/ 4 w 63"/>
                    <a:gd name="T55" fmla="*/ 14 h 63"/>
                    <a:gd name="T56" fmla="*/ 8 w 63"/>
                    <a:gd name="T57" fmla="*/ 8 h 63"/>
                    <a:gd name="T58" fmla="*/ 14 w 63"/>
                    <a:gd name="T59" fmla="*/ 4 h 63"/>
                    <a:gd name="T60" fmla="*/ 18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3" y="2"/>
                      </a:lnTo>
                      <a:lnTo>
                        <a:pt x="49" y="4"/>
                      </a:lnTo>
                      <a:lnTo>
                        <a:pt x="55" y="8"/>
                      </a:lnTo>
                      <a:lnTo>
                        <a:pt x="57" y="14"/>
                      </a:lnTo>
                      <a:lnTo>
                        <a:pt x="61" y="19"/>
                      </a:lnTo>
                      <a:lnTo>
                        <a:pt x="63" y="23"/>
                      </a:lnTo>
                      <a:lnTo>
                        <a:pt x="63" y="31"/>
                      </a:lnTo>
                      <a:lnTo>
                        <a:pt x="63" y="37"/>
                      </a:lnTo>
                      <a:lnTo>
                        <a:pt x="61" y="43"/>
                      </a:lnTo>
                      <a:lnTo>
                        <a:pt x="57" y="49"/>
                      </a:lnTo>
                      <a:lnTo>
                        <a:pt x="55" y="53"/>
                      </a:lnTo>
                      <a:lnTo>
                        <a:pt x="49" y="57"/>
                      </a:lnTo>
                      <a:lnTo>
                        <a:pt x="43" y="61"/>
                      </a:lnTo>
                      <a:lnTo>
                        <a:pt x="38" y="63"/>
                      </a:lnTo>
                      <a:lnTo>
                        <a:pt x="32" y="63"/>
                      </a:lnTo>
                      <a:lnTo>
                        <a:pt x="26" y="63"/>
                      </a:lnTo>
                      <a:lnTo>
                        <a:pt x="18" y="61"/>
                      </a:lnTo>
                      <a:lnTo>
                        <a:pt x="14" y="57"/>
                      </a:lnTo>
                      <a:lnTo>
                        <a:pt x="8" y="53"/>
                      </a:lnTo>
                      <a:lnTo>
                        <a:pt x="4" y="49"/>
                      </a:lnTo>
                      <a:lnTo>
                        <a:pt x="2" y="43"/>
                      </a:lnTo>
                      <a:lnTo>
                        <a:pt x="0" y="37"/>
                      </a:lnTo>
                      <a:lnTo>
                        <a:pt x="0" y="31"/>
                      </a:lnTo>
                      <a:lnTo>
                        <a:pt x="0" y="23"/>
                      </a:lnTo>
                      <a:lnTo>
                        <a:pt x="2" y="19"/>
                      </a:lnTo>
                      <a:lnTo>
                        <a:pt x="4" y="14"/>
                      </a:lnTo>
                      <a:lnTo>
                        <a:pt x="8" y="8"/>
                      </a:lnTo>
                      <a:lnTo>
                        <a:pt x="14" y="4"/>
                      </a:lnTo>
                      <a:lnTo>
                        <a:pt x="18"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78" name="Freeform 421"/>
                <p:cNvSpPr>
                  <a:spLocks/>
                </p:cNvSpPr>
                <p:nvPr/>
              </p:nvSpPr>
              <p:spPr bwMode="auto">
                <a:xfrm>
                  <a:off x="4646" y="703"/>
                  <a:ext cx="63" cy="63"/>
                </a:xfrm>
                <a:custGeom>
                  <a:avLst/>
                  <a:gdLst>
                    <a:gd name="T0" fmla="*/ 32 w 63"/>
                    <a:gd name="T1" fmla="*/ 0 h 63"/>
                    <a:gd name="T2" fmla="*/ 32 w 63"/>
                    <a:gd name="T3" fmla="*/ 0 h 63"/>
                    <a:gd name="T4" fmla="*/ 38 w 63"/>
                    <a:gd name="T5" fmla="*/ 0 h 63"/>
                    <a:gd name="T6" fmla="*/ 43 w 63"/>
                    <a:gd name="T7" fmla="*/ 2 h 63"/>
                    <a:gd name="T8" fmla="*/ 49 w 63"/>
                    <a:gd name="T9" fmla="*/ 4 h 63"/>
                    <a:gd name="T10" fmla="*/ 55 w 63"/>
                    <a:gd name="T11" fmla="*/ 8 h 63"/>
                    <a:gd name="T12" fmla="*/ 57 w 63"/>
                    <a:gd name="T13" fmla="*/ 14 h 63"/>
                    <a:gd name="T14" fmla="*/ 61 w 63"/>
                    <a:gd name="T15" fmla="*/ 19 h 63"/>
                    <a:gd name="T16" fmla="*/ 63 w 63"/>
                    <a:gd name="T17" fmla="*/ 23 h 63"/>
                    <a:gd name="T18" fmla="*/ 63 w 63"/>
                    <a:gd name="T19" fmla="*/ 31 h 63"/>
                    <a:gd name="T20" fmla="*/ 63 w 63"/>
                    <a:gd name="T21" fmla="*/ 37 h 63"/>
                    <a:gd name="T22" fmla="*/ 61 w 63"/>
                    <a:gd name="T23" fmla="*/ 43 h 63"/>
                    <a:gd name="T24" fmla="*/ 57 w 63"/>
                    <a:gd name="T25" fmla="*/ 49 h 63"/>
                    <a:gd name="T26" fmla="*/ 55 w 63"/>
                    <a:gd name="T27" fmla="*/ 53 h 63"/>
                    <a:gd name="T28" fmla="*/ 49 w 63"/>
                    <a:gd name="T29" fmla="*/ 57 h 63"/>
                    <a:gd name="T30" fmla="*/ 43 w 63"/>
                    <a:gd name="T31" fmla="*/ 61 h 63"/>
                    <a:gd name="T32" fmla="*/ 38 w 63"/>
                    <a:gd name="T33" fmla="*/ 63 h 63"/>
                    <a:gd name="T34" fmla="*/ 32 w 63"/>
                    <a:gd name="T35" fmla="*/ 63 h 63"/>
                    <a:gd name="T36" fmla="*/ 26 w 63"/>
                    <a:gd name="T37" fmla="*/ 63 h 63"/>
                    <a:gd name="T38" fmla="*/ 18 w 63"/>
                    <a:gd name="T39" fmla="*/ 61 h 63"/>
                    <a:gd name="T40" fmla="*/ 14 w 63"/>
                    <a:gd name="T41" fmla="*/ 57 h 63"/>
                    <a:gd name="T42" fmla="*/ 8 w 63"/>
                    <a:gd name="T43" fmla="*/ 53 h 63"/>
                    <a:gd name="T44" fmla="*/ 4 w 63"/>
                    <a:gd name="T45" fmla="*/ 49 h 63"/>
                    <a:gd name="T46" fmla="*/ 2 w 63"/>
                    <a:gd name="T47" fmla="*/ 43 h 63"/>
                    <a:gd name="T48" fmla="*/ 0 w 63"/>
                    <a:gd name="T49" fmla="*/ 37 h 63"/>
                    <a:gd name="T50" fmla="*/ 0 w 63"/>
                    <a:gd name="T51" fmla="*/ 31 h 63"/>
                    <a:gd name="T52" fmla="*/ 0 w 63"/>
                    <a:gd name="T53" fmla="*/ 23 h 63"/>
                    <a:gd name="T54" fmla="*/ 2 w 63"/>
                    <a:gd name="T55" fmla="*/ 19 h 63"/>
                    <a:gd name="T56" fmla="*/ 4 w 63"/>
                    <a:gd name="T57" fmla="*/ 14 h 63"/>
                    <a:gd name="T58" fmla="*/ 8 w 63"/>
                    <a:gd name="T59" fmla="*/ 8 h 63"/>
                    <a:gd name="T60" fmla="*/ 14 w 63"/>
                    <a:gd name="T61" fmla="*/ 4 h 63"/>
                    <a:gd name="T62" fmla="*/ 18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3" y="2"/>
                      </a:lnTo>
                      <a:lnTo>
                        <a:pt x="49" y="4"/>
                      </a:lnTo>
                      <a:lnTo>
                        <a:pt x="55" y="8"/>
                      </a:lnTo>
                      <a:lnTo>
                        <a:pt x="57" y="14"/>
                      </a:lnTo>
                      <a:lnTo>
                        <a:pt x="61" y="19"/>
                      </a:lnTo>
                      <a:lnTo>
                        <a:pt x="63" y="23"/>
                      </a:lnTo>
                      <a:lnTo>
                        <a:pt x="63" y="31"/>
                      </a:lnTo>
                      <a:lnTo>
                        <a:pt x="63" y="37"/>
                      </a:lnTo>
                      <a:lnTo>
                        <a:pt x="61" y="43"/>
                      </a:lnTo>
                      <a:lnTo>
                        <a:pt x="57" y="49"/>
                      </a:lnTo>
                      <a:lnTo>
                        <a:pt x="55" y="53"/>
                      </a:lnTo>
                      <a:lnTo>
                        <a:pt x="49" y="57"/>
                      </a:lnTo>
                      <a:lnTo>
                        <a:pt x="43" y="61"/>
                      </a:lnTo>
                      <a:lnTo>
                        <a:pt x="38" y="63"/>
                      </a:lnTo>
                      <a:lnTo>
                        <a:pt x="32" y="63"/>
                      </a:lnTo>
                      <a:lnTo>
                        <a:pt x="26" y="63"/>
                      </a:lnTo>
                      <a:lnTo>
                        <a:pt x="18" y="61"/>
                      </a:lnTo>
                      <a:lnTo>
                        <a:pt x="14" y="57"/>
                      </a:lnTo>
                      <a:lnTo>
                        <a:pt x="8" y="53"/>
                      </a:lnTo>
                      <a:lnTo>
                        <a:pt x="4" y="49"/>
                      </a:lnTo>
                      <a:lnTo>
                        <a:pt x="2" y="43"/>
                      </a:lnTo>
                      <a:lnTo>
                        <a:pt x="0" y="37"/>
                      </a:lnTo>
                      <a:lnTo>
                        <a:pt x="0" y="31"/>
                      </a:lnTo>
                      <a:lnTo>
                        <a:pt x="0" y="23"/>
                      </a:lnTo>
                      <a:lnTo>
                        <a:pt x="2" y="19"/>
                      </a:lnTo>
                      <a:lnTo>
                        <a:pt x="4" y="14"/>
                      </a:lnTo>
                      <a:lnTo>
                        <a:pt x="8" y="8"/>
                      </a:lnTo>
                      <a:lnTo>
                        <a:pt x="14" y="4"/>
                      </a:lnTo>
                      <a:lnTo>
                        <a:pt x="18"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79" name="Freeform 422"/>
                <p:cNvSpPr>
                  <a:spLocks/>
                </p:cNvSpPr>
                <p:nvPr/>
              </p:nvSpPr>
              <p:spPr bwMode="auto">
                <a:xfrm>
                  <a:off x="4611" y="734"/>
                  <a:ext cx="63" cy="63"/>
                </a:xfrm>
                <a:custGeom>
                  <a:avLst/>
                  <a:gdLst>
                    <a:gd name="T0" fmla="*/ 31 w 63"/>
                    <a:gd name="T1" fmla="*/ 0 h 63"/>
                    <a:gd name="T2" fmla="*/ 37 w 63"/>
                    <a:gd name="T3" fmla="*/ 0 h 63"/>
                    <a:gd name="T4" fmla="*/ 43 w 63"/>
                    <a:gd name="T5" fmla="*/ 2 h 63"/>
                    <a:gd name="T6" fmla="*/ 49 w 63"/>
                    <a:gd name="T7" fmla="*/ 4 h 63"/>
                    <a:gd name="T8" fmla="*/ 53 w 63"/>
                    <a:gd name="T9" fmla="*/ 8 h 63"/>
                    <a:gd name="T10" fmla="*/ 57 w 63"/>
                    <a:gd name="T11" fmla="*/ 14 h 63"/>
                    <a:gd name="T12" fmla="*/ 61 w 63"/>
                    <a:gd name="T13" fmla="*/ 20 h 63"/>
                    <a:gd name="T14" fmla="*/ 63 w 63"/>
                    <a:gd name="T15" fmla="*/ 26 h 63"/>
                    <a:gd name="T16" fmla="*/ 63 w 63"/>
                    <a:gd name="T17" fmla="*/ 32 h 63"/>
                    <a:gd name="T18" fmla="*/ 63 w 63"/>
                    <a:gd name="T19" fmla="*/ 38 h 63"/>
                    <a:gd name="T20" fmla="*/ 61 w 63"/>
                    <a:gd name="T21" fmla="*/ 44 h 63"/>
                    <a:gd name="T22" fmla="*/ 57 w 63"/>
                    <a:gd name="T23" fmla="*/ 49 h 63"/>
                    <a:gd name="T24" fmla="*/ 53 w 63"/>
                    <a:gd name="T25" fmla="*/ 55 h 63"/>
                    <a:gd name="T26" fmla="*/ 49 w 63"/>
                    <a:gd name="T27" fmla="*/ 57 h 63"/>
                    <a:gd name="T28" fmla="*/ 43 w 63"/>
                    <a:gd name="T29" fmla="*/ 61 h 63"/>
                    <a:gd name="T30" fmla="*/ 37 w 63"/>
                    <a:gd name="T31" fmla="*/ 63 h 63"/>
                    <a:gd name="T32" fmla="*/ 31 w 63"/>
                    <a:gd name="T33" fmla="*/ 63 h 63"/>
                    <a:gd name="T34" fmla="*/ 23 w 63"/>
                    <a:gd name="T35" fmla="*/ 63 h 63"/>
                    <a:gd name="T36" fmla="*/ 17 w 63"/>
                    <a:gd name="T37" fmla="*/ 61 h 63"/>
                    <a:gd name="T38" fmla="*/ 13 w 63"/>
                    <a:gd name="T39" fmla="*/ 57 h 63"/>
                    <a:gd name="T40" fmla="*/ 8 w 63"/>
                    <a:gd name="T41" fmla="*/ 55 h 63"/>
                    <a:gd name="T42" fmla="*/ 4 w 63"/>
                    <a:gd name="T43" fmla="*/ 49 h 63"/>
                    <a:gd name="T44" fmla="*/ 2 w 63"/>
                    <a:gd name="T45" fmla="*/ 44 h 63"/>
                    <a:gd name="T46" fmla="*/ 0 w 63"/>
                    <a:gd name="T47" fmla="*/ 38 h 63"/>
                    <a:gd name="T48" fmla="*/ 0 w 63"/>
                    <a:gd name="T49" fmla="*/ 32 h 63"/>
                    <a:gd name="T50" fmla="*/ 0 w 63"/>
                    <a:gd name="T51" fmla="*/ 26 h 63"/>
                    <a:gd name="T52" fmla="*/ 2 w 63"/>
                    <a:gd name="T53" fmla="*/ 20 h 63"/>
                    <a:gd name="T54" fmla="*/ 4 w 63"/>
                    <a:gd name="T55" fmla="*/ 14 h 63"/>
                    <a:gd name="T56" fmla="*/ 8 w 63"/>
                    <a:gd name="T57" fmla="*/ 8 h 63"/>
                    <a:gd name="T58" fmla="*/ 13 w 63"/>
                    <a:gd name="T59" fmla="*/ 4 h 63"/>
                    <a:gd name="T60" fmla="*/ 17 w 63"/>
                    <a:gd name="T61" fmla="*/ 2 h 63"/>
                    <a:gd name="T62" fmla="*/ 23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4"/>
                      </a:lnTo>
                      <a:lnTo>
                        <a:pt x="53" y="8"/>
                      </a:lnTo>
                      <a:lnTo>
                        <a:pt x="57" y="14"/>
                      </a:lnTo>
                      <a:lnTo>
                        <a:pt x="61" y="20"/>
                      </a:lnTo>
                      <a:lnTo>
                        <a:pt x="63" y="26"/>
                      </a:lnTo>
                      <a:lnTo>
                        <a:pt x="63" y="32"/>
                      </a:lnTo>
                      <a:lnTo>
                        <a:pt x="63" y="38"/>
                      </a:lnTo>
                      <a:lnTo>
                        <a:pt x="61" y="44"/>
                      </a:lnTo>
                      <a:lnTo>
                        <a:pt x="57" y="49"/>
                      </a:lnTo>
                      <a:lnTo>
                        <a:pt x="53" y="55"/>
                      </a:lnTo>
                      <a:lnTo>
                        <a:pt x="49" y="57"/>
                      </a:lnTo>
                      <a:lnTo>
                        <a:pt x="43" y="61"/>
                      </a:lnTo>
                      <a:lnTo>
                        <a:pt x="37" y="63"/>
                      </a:lnTo>
                      <a:lnTo>
                        <a:pt x="31" y="63"/>
                      </a:lnTo>
                      <a:lnTo>
                        <a:pt x="23" y="63"/>
                      </a:lnTo>
                      <a:lnTo>
                        <a:pt x="17" y="61"/>
                      </a:lnTo>
                      <a:lnTo>
                        <a:pt x="13" y="57"/>
                      </a:lnTo>
                      <a:lnTo>
                        <a:pt x="8" y="55"/>
                      </a:lnTo>
                      <a:lnTo>
                        <a:pt x="4" y="49"/>
                      </a:lnTo>
                      <a:lnTo>
                        <a:pt x="2" y="44"/>
                      </a:lnTo>
                      <a:lnTo>
                        <a:pt x="0" y="38"/>
                      </a:lnTo>
                      <a:lnTo>
                        <a:pt x="0" y="32"/>
                      </a:lnTo>
                      <a:lnTo>
                        <a:pt x="0" y="26"/>
                      </a:lnTo>
                      <a:lnTo>
                        <a:pt x="2" y="20"/>
                      </a:lnTo>
                      <a:lnTo>
                        <a:pt x="4" y="14"/>
                      </a:lnTo>
                      <a:lnTo>
                        <a:pt x="8" y="8"/>
                      </a:lnTo>
                      <a:lnTo>
                        <a:pt x="13" y="4"/>
                      </a:lnTo>
                      <a:lnTo>
                        <a:pt x="17" y="2"/>
                      </a:lnTo>
                      <a:lnTo>
                        <a:pt x="23"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0" name="Freeform 423"/>
                <p:cNvSpPr>
                  <a:spLocks/>
                </p:cNvSpPr>
                <p:nvPr/>
              </p:nvSpPr>
              <p:spPr bwMode="auto">
                <a:xfrm>
                  <a:off x="4611" y="734"/>
                  <a:ext cx="63" cy="63"/>
                </a:xfrm>
                <a:custGeom>
                  <a:avLst/>
                  <a:gdLst>
                    <a:gd name="T0" fmla="*/ 31 w 63"/>
                    <a:gd name="T1" fmla="*/ 0 h 63"/>
                    <a:gd name="T2" fmla="*/ 31 w 63"/>
                    <a:gd name="T3" fmla="*/ 0 h 63"/>
                    <a:gd name="T4" fmla="*/ 37 w 63"/>
                    <a:gd name="T5" fmla="*/ 0 h 63"/>
                    <a:gd name="T6" fmla="*/ 43 w 63"/>
                    <a:gd name="T7" fmla="*/ 2 h 63"/>
                    <a:gd name="T8" fmla="*/ 49 w 63"/>
                    <a:gd name="T9" fmla="*/ 4 h 63"/>
                    <a:gd name="T10" fmla="*/ 53 w 63"/>
                    <a:gd name="T11" fmla="*/ 8 h 63"/>
                    <a:gd name="T12" fmla="*/ 57 w 63"/>
                    <a:gd name="T13" fmla="*/ 14 h 63"/>
                    <a:gd name="T14" fmla="*/ 61 w 63"/>
                    <a:gd name="T15" fmla="*/ 20 h 63"/>
                    <a:gd name="T16" fmla="*/ 63 w 63"/>
                    <a:gd name="T17" fmla="*/ 26 h 63"/>
                    <a:gd name="T18" fmla="*/ 63 w 63"/>
                    <a:gd name="T19" fmla="*/ 32 h 63"/>
                    <a:gd name="T20" fmla="*/ 63 w 63"/>
                    <a:gd name="T21" fmla="*/ 38 h 63"/>
                    <a:gd name="T22" fmla="*/ 61 w 63"/>
                    <a:gd name="T23" fmla="*/ 44 h 63"/>
                    <a:gd name="T24" fmla="*/ 57 w 63"/>
                    <a:gd name="T25" fmla="*/ 49 h 63"/>
                    <a:gd name="T26" fmla="*/ 53 w 63"/>
                    <a:gd name="T27" fmla="*/ 55 h 63"/>
                    <a:gd name="T28" fmla="*/ 49 w 63"/>
                    <a:gd name="T29" fmla="*/ 57 h 63"/>
                    <a:gd name="T30" fmla="*/ 43 w 63"/>
                    <a:gd name="T31" fmla="*/ 61 h 63"/>
                    <a:gd name="T32" fmla="*/ 37 w 63"/>
                    <a:gd name="T33" fmla="*/ 63 h 63"/>
                    <a:gd name="T34" fmla="*/ 31 w 63"/>
                    <a:gd name="T35" fmla="*/ 63 h 63"/>
                    <a:gd name="T36" fmla="*/ 23 w 63"/>
                    <a:gd name="T37" fmla="*/ 63 h 63"/>
                    <a:gd name="T38" fmla="*/ 17 w 63"/>
                    <a:gd name="T39" fmla="*/ 61 h 63"/>
                    <a:gd name="T40" fmla="*/ 13 w 63"/>
                    <a:gd name="T41" fmla="*/ 57 h 63"/>
                    <a:gd name="T42" fmla="*/ 8 w 63"/>
                    <a:gd name="T43" fmla="*/ 55 h 63"/>
                    <a:gd name="T44" fmla="*/ 4 w 63"/>
                    <a:gd name="T45" fmla="*/ 49 h 63"/>
                    <a:gd name="T46" fmla="*/ 2 w 63"/>
                    <a:gd name="T47" fmla="*/ 44 h 63"/>
                    <a:gd name="T48" fmla="*/ 0 w 63"/>
                    <a:gd name="T49" fmla="*/ 38 h 63"/>
                    <a:gd name="T50" fmla="*/ 0 w 63"/>
                    <a:gd name="T51" fmla="*/ 32 h 63"/>
                    <a:gd name="T52" fmla="*/ 0 w 63"/>
                    <a:gd name="T53" fmla="*/ 26 h 63"/>
                    <a:gd name="T54" fmla="*/ 2 w 63"/>
                    <a:gd name="T55" fmla="*/ 20 h 63"/>
                    <a:gd name="T56" fmla="*/ 4 w 63"/>
                    <a:gd name="T57" fmla="*/ 14 h 63"/>
                    <a:gd name="T58" fmla="*/ 8 w 63"/>
                    <a:gd name="T59" fmla="*/ 8 h 63"/>
                    <a:gd name="T60" fmla="*/ 13 w 63"/>
                    <a:gd name="T61" fmla="*/ 4 h 63"/>
                    <a:gd name="T62" fmla="*/ 17 w 63"/>
                    <a:gd name="T63" fmla="*/ 2 h 63"/>
                    <a:gd name="T64" fmla="*/ 23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4"/>
                      </a:lnTo>
                      <a:lnTo>
                        <a:pt x="53" y="8"/>
                      </a:lnTo>
                      <a:lnTo>
                        <a:pt x="57" y="14"/>
                      </a:lnTo>
                      <a:lnTo>
                        <a:pt x="61" y="20"/>
                      </a:lnTo>
                      <a:lnTo>
                        <a:pt x="63" y="26"/>
                      </a:lnTo>
                      <a:lnTo>
                        <a:pt x="63" y="32"/>
                      </a:lnTo>
                      <a:lnTo>
                        <a:pt x="63" y="38"/>
                      </a:lnTo>
                      <a:lnTo>
                        <a:pt x="61" y="44"/>
                      </a:lnTo>
                      <a:lnTo>
                        <a:pt x="57" y="49"/>
                      </a:lnTo>
                      <a:lnTo>
                        <a:pt x="53" y="55"/>
                      </a:lnTo>
                      <a:lnTo>
                        <a:pt x="49" y="57"/>
                      </a:lnTo>
                      <a:lnTo>
                        <a:pt x="43" y="61"/>
                      </a:lnTo>
                      <a:lnTo>
                        <a:pt x="37" y="63"/>
                      </a:lnTo>
                      <a:lnTo>
                        <a:pt x="31" y="63"/>
                      </a:lnTo>
                      <a:lnTo>
                        <a:pt x="23" y="63"/>
                      </a:lnTo>
                      <a:lnTo>
                        <a:pt x="17" y="61"/>
                      </a:lnTo>
                      <a:lnTo>
                        <a:pt x="13" y="57"/>
                      </a:lnTo>
                      <a:lnTo>
                        <a:pt x="8" y="55"/>
                      </a:lnTo>
                      <a:lnTo>
                        <a:pt x="4" y="49"/>
                      </a:lnTo>
                      <a:lnTo>
                        <a:pt x="2" y="44"/>
                      </a:lnTo>
                      <a:lnTo>
                        <a:pt x="0" y="38"/>
                      </a:lnTo>
                      <a:lnTo>
                        <a:pt x="0" y="32"/>
                      </a:lnTo>
                      <a:lnTo>
                        <a:pt x="0" y="26"/>
                      </a:lnTo>
                      <a:lnTo>
                        <a:pt x="2" y="20"/>
                      </a:lnTo>
                      <a:lnTo>
                        <a:pt x="4" y="14"/>
                      </a:lnTo>
                      <a:lnTo>
                        <a:pt x="8" y="8"/>
                      </a:lnTo>
                      <a:lnTo>
                        <a:pt x="13" y="4"/>
                      </a:lnTo>
                      <a:lnTo>
                        <a:pt x="17" y="2"/>
                      </a:lnTo>
                      <a:lnTo>
                        <a:pt x="23"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1" name="Freeform 424"/>
                <p:cNvSpPr>
                  <a:spLocks/>
                </p:cNvSpPr>
                <p:nvPr/>
              </p:nvSpPr>
              <p:spPr bwMode="auto">
                <a:xfrm>
                  <a:off x="4640" y="774"/>
                  <a:ext cx="65" cy="65"/>
                </a:xfrm>
                <a:custGeom>
                  <a:avLst/>
                  <a:gdLst>
                    <a:gd name="T0" fmla="*/ 32 w 65"/>
                    <a:gd name="T1" fmla="*/ 0 h 65"/>
                    <a:gd name="T2" fmla="*/ 40 w 65"/>
                    <a:gd name="T3" fmla="*/ 2 h 65"/>
                    <a:gd name="T4" fmla="*/ 45 w 65"/>
                    <a:gd name="T5" fmla="*/ 4 h 65"/>
                    <a:gd name="T6" fmla="*/ 51 w 65"/>
                    <a:gd name="T7" fmla="*/ 6 h 65"/>
                    <a:gd name="T8" fmla="*/ 55 w 65"/>
                    <a:gd name="T9" fmla="*/ 9 h 65"/>
                    <a:gd name="T10" fmla="*/ 59 w 65"/>
                    <a:gd name="T11" fmla="*/ 15 h 65"/>
                    <a:gd name="T12" fmla="*/ 61 w 65"/>
                    <a:gd name="T13" fmla="*/ 19 h 65"/>
                    <a:gd name="T14" fmla="*/ 63 w 65"/>
                    <a:gd name="T15" fmla="*/ 27 h 65"/>
                    <a:gd name="T16" fmla="*/ 65 w 65"/>
                    <a:gd name="T17" fmla="*/ 33 h 65"/>
                    <a:gd name="T18" fmla="*/ 63 w 65"/>
                    <a:gd name="T19" fmla="*/ 39 h 65"/>
                    <a:gd name="T20" fmla="*/ 61 w 65"/>
                    <a:gd name="T21" fmla="*/ 45 h 65"/>
                    <a:gd name="T22" fmla="*/ 59 w 65"/>
                    <a:gd name="T23" fmla="*/ 51 h 65"/>
                    <a:gd name="T24" fmla="*/ 55 w 65"/>
                    <a:gd name="T25" fmla="*/ 55 h 65"/>
                    <a:gd name="T26" fmla="*/ 51 w 65"/>
                    <a:gd name="T27" fmla="*/ 59 h 65"/>
                    <a:gd name="T28" fmla="*/ 45 w 65"/>
                    <a:gd name="T29" fmla="*/ 63 h 65"/>
                    <a:gd name="T30" fmla="*/ 40 w 65"/>
                    <a:gd name="T31" fmla="*/ 65 h 65"/>
                    <a:gd name="T32" fmla="*/ 32 w 65"/>
                    <a:gd name="T33" fmla="*/ 65 h 65"/>
                    <a:gd name="T34" fmla="*/ 26 w 65"/>
                    <a:gd name="T35" fmla="*/ 65 h 65"/>
                    <a:gd name="T36" fmla="*/ 20 w 65"/>
                    <a:gd name="T37" fmla="*/ 63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3 h 65"/>
                    <a:gd name="T50" fmla="*/ 0 w 65"/>
                    <a:gd name="T51" fmla="*/ 27 h 65"/>
                    <a:gd name="T52" fmla="*/ 2 w 65"/>
                    <a:gd name="T53" fmla="*/ 19 h 65"/>
                    <a:gd name="T54" fmla="*/ 6 w 65"/>
                    <a:gd name="T55" fmla="*/ 15 h 65"/>
                    <a:gd name="T56" fmla="*/ 10 w 65"/>
                    <a:gd name="T57" fmla="*/ 9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5" y="4"/>
                      </a:lnTo>
                      <a:lnTo>
                        <a:pt x="51" y="6"/>
                      </a:lnTo>
                      <a:lnTo>
                        <a:pt x="55" y="9"/>
                      </a:lnTo>
                      <a:lnTo>
                        <a:pt x="59" y="15"/>
                      </a:lnTo>
                      <a:lnTo>
                        <a:pt x="61" y="19"/>
                      </a:lnTo>
                      <a:lnTo>
                        <a:pt x="63" y="27"/>
                      </a:lnTo>
                      <a:lnTo>
                        <a:pt x="65" y="33"/>
                      </a:ln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19"/>
                      </a:lnTo>
                      <a:lnTo>
                        <a:pt x="6" y="15"/>
                      </a:lnTo>
                      <a:lnTo>
                        <a:pt x="10" y="9"/>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2" name="Freeform 425"/>
                <p:cNvSpPr>
                  <a:spLocks/>
                </p:cNvSpPr>
                <p:nvPr/>
              </p:nvSpPr>
              <p:spPr bwMode="auto">
                <a:xfrm>
                  <a:off x="4640" y="774"/>
                  <a:ext cx="65" cy="65"/>
                </a:xfrm>
                <a:custGeom>
                  <a:avLst/>
                  <a:gdLst>
                    <a:gd name="T0" fmla="*/ 32 w 65"/>
                    <a:gd name="T1" fmla="*/ 0 h 65"/>
                    <a:gd name="T2" fmla="*/ 32 w 65"/>
                    <a:gd name="T3" fmla="*/ 0 h 65"/>
                    <a:gd name="T4" fmla="*/ 40 w 65"/>
                    <a:gd name="T5" fmla="*/ 2 h 65"/>
                    <a:gd name="T6" fmla="*/ 45 w 65"/>
                    <a:gd name="T7" fmla="*/ 4 h 65"/>
                    <a:gd name="T8" fmla="*/ 51 w 65"/>
                    <a:gd name="T9" fmla="*/ 6 h 65"/>
                    <a:gd name="T10" fmla="*/ 55 w 65"/>
                    <a:gd name="T11" fmla="*/ 9 h 65"/>
                    <a:gd name="T12" fmla="*/ 59 w 65"/>
                    <a:gd name="T13" fmla="*/ 15 h 65"/>
                    <a:gd name="T14" fmla="*/ 61 w 65"/>
                    <a:gd name="T15" fmla="*/ 19 h 65"/>
                    <a:gd name="T16" fmla="*/ 63 w 65"/>
                    <a:gd name="T17" fmla="*/ 27 h 65"/>
                    <a:gd name="T18" fmla="*/ 65 w 65"/>
                    <a:gd name="T19" fmla="*/ 33 h 65"/>
                    <a:gd name="T20" fmla="*/ 63 w 65"/>
                    <a:gd name="T21" fmla="*/ 39 h 65"/>
                    <a:gd name="T22" fmla="*/ 61 w 65"/>
                    <a:gd name="T23" fmla="*/ 45 h 65"/>
                    <a:gd name="T24" fmla="*/ 59 w 65"/>
                    <a:gd name="T25" fmla="*/ 51 h 65"/>
                    <a:gd name="T26" fmla="*/ 55 w 65"/>
                    <a:gd name="T27" fmla="*/ 55 h 65"/>
                    <a:gd name="T28" fmla="*/ 51 w 65"/>
                    <a:gd name="T29" fmla="*/ 59 h 65"/>
                    <a:gd name="T30" fmla="*/ 45 w 65"/>
                    <a:gd name="T31" fmla="*/ 63 h 65"/>
                    <a:gd name="T32" fmla="*/ 40 w 65"/>
                    <a:gd name="T33" fmla="*/ 65 h 65"/>
                    <a:gd name="T34" fmla="*/ 32 w 65"/>
                    <a:gd name="T35" fmla="*/ 65 h 65"/>
                    <a:gd name="T36" fmla="*/ 26 w 65"/>
                    <a:gd name="T37" fmla="*/ 65 h 65"/>
                    <a:gd name="T38" fmla="*/ 20 w 65"/>
                    <a:gd name="T39" fmla="*/ 63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3 h 65"/>
                    <a:gd name="T52" fmla="*/ 0 w 65"/>
                    <a:gd name="T53" fmla="*/ 27 h 65"/>
                    <a:gd name="T54" fmla="*/ 2 w 65"/>
                    <a:gd name="T55" fmla="*/ 19 h 65"/>
                    <a:gd name="T56" fmla="*/ 6 w 65"/>
                    <a:gd name="T57" fmla="*/ 15 h 65"/>
                    <a:gd name="T58" fmla="*/ 10 w 65"/>
                    <a:gd name="T59" fmla="*/ 9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5" y="4"/>
                      </a:lnTo>
                      <a:lnTo>
                        <a:pt x="51" y="6"/>
                      </a:lnTo>
                      <a:lnTo>
                        <a:pt x="55" y="9"/>
                      </a:lnTo>
                      <a:lnTo>
                        <a:pt x="59" y="15"/>
                      </a:lnTo>
                      <a:lnTo>
                        <a:pt x="61" y="19"/>
                      </a:lnTo>
                      <a:lnTo>
                        <a:pt x="63" y="27"/>
                      </a:lnTo>
                      <a:lnTo>
                        <a:pt x="65" y="33"/>
                      </a:lnTo>
                      <a:lnTo>
                        <a:pt x="63" y="39"/>
                      </a:lnTo>
                      <a:lnTo>
                        <a:pt x="61"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7"/>
                      </a:lnTo>
                      <a:lnTo>
                        <a:pt x="2" y="19"/>
                      </a:lnTo>
                      <a:lnTo>
                        <a:pt x="6" y="15"/>
                      </a:lnTo>
                      <a:lnTo>
                        <a:pt x="10" y="9"/>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3" name="Freeform 426"/>
                <p:cNvSpPr>
                  <a:spLocks/>
                </p:cNvSpPr>
                <p:nvPr/>
              </p:nvSpPr>
              <p:spPr bwMode="auto">
                <a:xfrm>
                  <a:off x="4512" y="632"/>
                  <a:ext cx="65" cy="65"/>
                </a:xfrm>
                <a:custGeom>
                  <a:avLst/>
                  <a:gdLst>
                    <a:gd name="T0" fmla="*/ 0 w 65"/>
                    <a:gd name="T1" fmla="*/ 31 h 65"/>
                    <a:gd name="T2" fmla="*/ 2 w 65"/>
                    <a:gd name="T3" fmla="*/ 25 h 65"/>
                    <a:gd name="T4" fmla="*/ 4 w 65"/>
                    <a:gd name="T5" fmla="*/ 20 h 65"/>
                    <a:gd name="T6" fmla="*/ 6 w 65"/>
                    <a:gd name="T7" fmla="*/ 14 h 65"/>
                    <a:gd name="T8" fmla="*/ 10 w 65"/>
                    <a:gd name="T9" fmla="*/ 10 h 65"/>
                    <a:gd name="T10" fmla="*/ 14 w 65"/>
                    <a:gd name="T11" fmla="*/ 6 h 65"/>
                    <a:gd name="T12" fmla="*/ 20 w 65"/>
                    <a:gd name="T13" fmla="*/ 2 h 65"/>
                    <a:gd name="T14" fmla="*/ 28 w 65"/>
                    <a:gd name="T15" fmla="*/ 2 h 65"/>
                    <a:gd name="T16" fmla="*/ 34 w 65"/>
                    <a:gd name="T17" fmla="*/ 0 h 65"/>
                    <a:gd name="T18" fmla="*/ 40 w 65"/>
                    <a:gd name="T19" fmla="*/ 2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5 h 65"/>
                    <a:gd name="T32" fmla="*/ 65 w 65"/>
                    <a:gd name="T33" fmla="*/ 31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40 w 65"/>
                    <a:gd name="T47" fmla="*/ 63 h 65"/>
                    <a:gd name="T48" fmla="*/ 34 w 65"/>
                    <a:gd name="T49" fmla="*/ 65 h 65"/>
                    <a:gd name="T50" fmla="*/ 28 w 65"/>
                    <a:gd name="T51" fmla="*/ 63 h 65"/>
                    <a:gd name="T52" fmla="*/ 20 w 65"/>
                    <a:gd name="T53" fmla="*/ 61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4" y="20"/>
                      </a:lnTo>
                      <a:lnTo>
                        <a:pt x="6" y="14"/>
                      </a:lnTo>
                      <a:lnTo>
                        <a:pt x="10" y="10"/>
                      </a:lnTo>
                      <a:lnTo>
                        <a:pt x="14" y="6"/>
                      </a:lnTo>
                      <a:lnTo>
                        <a:pt x="20" y="2"/>
                      </a:lnTo>
                      <a:lnTo>
                        <a:pt x="28" y="2"/>
                      </a:lnTo>
                      <a:lnTo>
                        <a:pt x="34" y="0"/>
                      </a:lnTo>
                      <a:lnTo>
                        <a:pt x="40" y="2"/>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40" y="63"/>
                      </a:lnTo>
                      <a:lnTo>
                        <a:pt x="34" y="65"/>
                      </a:lnTo>
                      <a:lnTo>
                        <a:pt x="28" y="63"/>
                      </a:lnTo>
                      <a:lnTo>
                        <a:pt x="20" y="61"/>
                      </a:lnTo>
                      <a:lnTo>
                        <a:pt x="14" y="59"/>
                      </a:lnTo>
                      <a:lnTo>
                        <a:pt x="10" y="55"/>
                      </a:lnTo>
                      <a:lnTo>
                        <a:pt x="6" y="51"/>
                      </a:lnTo>
                      <a:lnTo>
                        <a:pt x="4" y="45"/>
                      </a:lnTo>
                      <a:lnTo>
                        <a:pt x="2"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4" name="Freeform 427"/>
                <p:cNvSpPr>
                  <a:spLocks/>
                </p:cNvSpPr>
                <p:nvPr/>
              </p:nvSpPr>
              <p:spPr bwMode="auto">
                <a:xfrm>
                  <a:off x="4512" y="632"/>
                  <a:ext cx="65" cy="65"/>
                </a:xfrm>
                <a:custGeom>
                  <a:avLst/>
                  <a:gdLst>
                    <a:gd name="T0" fmla="*/ 0 w 65"/>
                    <a:gd name="T1" fmla="*/ 31 h 65"/>
                    <a:gd name="T2" fmla="*/ 0 w 65"/>
                    <a:gd name="T3" fmla="*/ 31 h 65"/>
                    <a:gd name="T4" fmla="*/ 2 w 65"/>
                    <a:gd name="T5" fmla="*/ 25 h 65"/>
                    <a:gd name="T6" fmla="*/ 4 w 65"/>
                    <a:gd name="T7" fmla="*/ 20 h 65"/>
                    <a:gd name="T8" fmla="*/ 6 w 65"/>
                    <a:gd name="T9" fmla="*/ 14 h 65"/>
                    <a:gd name="T10" fmla="*/ 10 w 65"/>
                    <a:gd name="T11" fmla="*/ 10 h 65"/>
                    <a:gd name="T12" fmla="*/ 14 w 65"/>
                    <a:gd name="T13" fmla="*/ 6 h 65"/>
                    <a:gd name="T14" fmla="*/ 20 w 65"/>
                    <a:gd name="T15" fmla="*/ 2 h 65"/>
                    <a:gd name="T16" fmla="*/ 28 w 65"/>
                    <a:gd name="T17" fmla="*/ 2 h 65"/>
                    <a:gd name="T18" fmla="*/ 34 w 65"/>
                    <a:gd name="T19" fmla="*/ 0 h 65"/>
                    <a:gd name="T20" fmla="*/ 40 w 65"/>
                    <a:gd name="T21" fmla="*/ 2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5 h 65"/>
                    <a:gd name="T34" fmla="*/ 65 w 65"/>
                    <a:gd name="T35" fmla="*/ 31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40 w 65"/>
                    <a:gd name="T49" fmla="*/ 63 h 65"/>
                    <a:gd name="T50" fmla="*/ 34 w 65"/>
                    <a:gd name="T51" fmla="*/ 65 h 65"/>
                    <a:gd name="T52" fmla="*/ 28 w 65"/>
                    <a:gd name="T53" fmla="*/ 63 h 65"/>
                    <a:gd name="T54" fmla="*/ 20 w 65"/>
                    <a:gd name="T55" fmla="*/ 61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4" y="20"/>
                      </a:lnTo>
                      <a:lnTo>
                        <a:pt x="6" y="14"/>
                      </a:lnTo>
                      <a:lnTo>
                        <a:pt x="10" y="10"/>
                      </a:lnTo>
                      <a:lnTo>
                        <a:pt x="14" y="6"/>
                      </a:lnTo>
                      <a:lnTo>
                        <a:pt x="20" y="2"/>
                      </a:lnTo>
                      <a:lnTo>
                        <a:pt x="28" y="2"/>
                      </a:lnTo>
                      <a:lnTo>
                        <a:pt x="34" y="0"/>
                      </a:lnTo>
                      <a:lnTo>
                        <a:pt x="40" y="2"/>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40" y="63"/>
                      </a:lnTo>
                      <a:lnTo>
                        <a:pt x="34" y="65"/>
                      </a:lnTo>
                      <a:lnTo>
                        <a:pt x="28" y="63"/>
                      </a:lnTo>
                      <a:lnTo>
                        <a:pt x="20" y="61"/>
                      </a:lnTo>
                      <a:lnTo>
                        <a:pt x="14" y="59"/>
                      </a:lnTo>
                      <a:lnTo>
                        <a:pt x="10" y="55"/>
                      </a:lnTo>
                      <a:lnTo>
                        <a:pt x="6" y="51"/>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5" name="Freeform 428"/>
                <p:cNvSpPr>
                  <a:spLocks/>
                </p:cNvSpPr>
                <p:nvPr/>
              </p:nvSpPr>
              <p:spPr bwMode="auto">
                <a:xfrm>
                  <a:off x="4546" y="628"/>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3 w 65"/>
                    <a:gd name="T17" fmla="*/ 65 h 65"/>
                    <a:gd name="T18" fmla="*/ 25 w 65"/>
                    <a:gd name="T19" fmla="*/ 65 h 65"/>
                    <a:gd name="T20" fmla="*/ 19 w 65"/>
                    <a:gd name="T21" fmla="*/ 63 h 65"/>
                    <a:gd name="T22" fmla="*/ 15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6 h 65"/>
                    <a:gd name="T36" fmla="*/ 4 w 65"/>
                    <a:gd name="T37" fmla="*/ 20 h 65"/>
                    <a:gd name="T38" fmla="*/ 6 w 65"/>
                    <a:gd name="T39" fmla="*/ 14 h 65"/>
                    <a:gd name="T40" fmla="*/ 10 w 65"/>
                    <a:gd name="T41" fmla="*/ 10 h 65"/>
                    <a:gd name="T42" fmla="*/ 15 w 65"/>
                    <a:gd name="T43" fmla="*/ 6 h 65"/>
                    <a:gd name="T44" fmla="*/ 19 w 65"/>
                    <a:gd name="T45" fmla="*/ 4 h 65"/>
                    <a:gd name="T46" fmla="*/ 25 w 65"/>
                    <a:gd name="T47" fmla="*/ 2 h 65"/>
                    <a:gd name="T48" fmla="*/ 33 w 65"/>
                    <a:gd name="T49" fmla="*/ 0 h 65"/>
                    <a:gd name="T50" fmla="*/ 39 w 65"/>
                    <a:gd name="T51" fmla="*/ 2 h 65"/>
                    <a:gd name="T52" fmla="*/ 45 w 65"/>
                    <a:gd name="T53" fmla="*/ 4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5" y="63"/>
                      </a:lnTo>
                      <a:lnTo>
                        <a:pt x="39" y="65"/>
                      </a:lnTo>
                      <a:lnTo>
                        <a:pt x="33" y="65"/>
                      </a:lnTo>
                      <a:lnTo>
                        <a:pt x="25" y="65"/>
                      </a:lnTo>
                      <a:lnTo>
                        <a:pt x="19" y="63"/>
                      </a:lnTo>
                      <a:lnTo>
                        <a:pt x="15" y="59"/>
                      </a:lnTo>
                      <a:lnTo>
                        <a:pt x="10" y="55"/>
                      </a:lnTo>
                      <a:lnTo>
                        <a:pt x="6" y="51"/>
                      </a:lnTo>
                      <a:lnTo>
                        <a:pt x="4" y="45"/>
                      </a:lnTo>
                      <a:lnTo>
                        <a:pt x="2" y="39"/>
                      </a:lnTo>
                      <a:lnTo>
                        <a:pt x="0" y="33"/>
                      </a:lnTo>
                      <a:lnTo>
                        <a:pt x="2" y="26"/>
                      </a:lnTo>
                      <a:lnTo>
                        <a:pt x="4" y="20"/>
                      </a:lnTo>
                      <a:lnTo>
                        <a:pt x="6" y="14"/>
                      </a:lnTo>
                      <a:lnTo>
                        <a:pt x="10" y="10"/>
                      </a:lnTo>
                      <a:lnTo>
                        <a:pt x="15" y="6"/>
                      </a:lnTo>
                      <a:lnTo>
                        <a:pt x="19" y="4"/>
                      </a:lnTo>
                      <a:lnTo>
                        <a:pt x="25" y="2"/>
                      </a:lnTo>
                      <a:lnTo>
                        <a:pt x="33" y="0"/>
                      </a:lnTo>
                      <a:lnTo>
                        <a:pt x="39" y="2"/>
                      </a:lnTo>
                      <a:lnTo>
                        <a:pt x="45" y="4"/>
                      </a:lnTo>
                      <a:lnTo>
                        <a:pt x="51" y="6"/>
                      </a:lnTo>
                      <a:lnTo>
                        <a:pt x="55" y="10"/>
                      </a:lnTo>
                      <a:lnTo>
                        <a:pt x="59" y="14"/>
                      </a:lnTo>
                      <a:lnTo>
                        <a:pt x="63" y="20"/>
                      </a:lnTo>
                      <a:lnTo>
                        <a:pt x="65" y="26"/>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6" name="Freeform 429"/>
                <p:cNvSpPr>
                  <a:spLocks/>
                </p:cNvSpPr>
                <p:nvPr/>
              </p:nvSpPr>
              <p:spPr bwMode="auto">
                <a:xfrm>
                  <a:off x="4546" y="628"/>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3 w 65"/>
                    <a:gd name="T19" fmla="*/ 65 h 65"/>
                    <a:gd name="T20" fmla="*/ 25 w 65"/>
                    <a:gd name="T21" fmla="*/ 65 h 65"/>
                    <a:gd name="T22" fmla="*/ 19 w 65"/>
                    <a:gd name="T23" fmla="*/ 63 h 65"/>
                    <a:gd name="T24" fmla="*/ 15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6 h 65"/>
                    <a:gd name="T38" fmla="*/ 4 w 65"/>
                    <a:gd name="T39" fmla="*/ 20 h 65"/>
                    <a:gd name="T40" fmla="*/ 6 w 65"/>
                    <a:gd name="T41" fmla="*/ 14 h 65"/>
                    <a:gd name="T42" fmla="*/ 10 w 65"/>
                    <a:gd name="T43" fmla="*/ 10 h 65"/>
                    <a:gd name="T44" fmla="*/ 15 w 65"/>
                    <a:gd name="T45" fmla="*/ 6 h 65"/>
                    <a:gd name="T46" fmla="*/ 19 w 65"/>
                    <a:gd name="T47" fmla="*/ 4 h 65"/>
                    <a:gd name="T48" fmla="*/ 25 w 65"/>
                    <a:gd name="T49" fmla="*/ 2 h 65"/>
                    <a:gd name="T50" fmla="*/ 33 w 65"/>
                    <a:gd name="T51" fmla="*/ 0 h 65"/>
                    <a:gd name="T52" fmla="*/ 39 w 65"/>
                    <a:gd name="T53" fmla="*/ 2 h 65"/>
                    <a:gd name="T54" fmla="*/ 45 w 65"/>
                    <a:gd name="T55" fmla="*/ 4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5" y="63"/>
                      </a:lnTo>
                      <a:lnTo>
                        <a:pt x="39" y="65"/>
                      </a:lnTo>
                      <a:lnTo>
                        <a:pt x="33" y="65"/>
                      </a:lnTo>
                      <a:lnTo>
                        <a:pt x="25" y="65"/>
                      </a:lnTo>
                      <a:lnTo>
                        <a:pt x="19" y="63"/>
                      </a:lnTo>
                      <a:lnTo>
                        <a:pt x="15" y="59"/>
                      </a:lnTo>
                      <a:lnTo>
                        <a:pt x="10" y="55"/>
                      </a:lnTo>
                      <a:lnTo>
                        <a:pt x="6" y="51"/>
                      </a:lnTo>
                      <a:lnTo>
                        <a:pt x="4" y="45"/>
                      </a:lnTo>
                      <a:lnTo>
                        <a:pt x="2" y="39"/>
                      </a:lnTo>
                      <a:lnTo>
                        <a:pt x="0" y="33"/>
                      </a:lnTo>
                      <a:lnTo>
                        <a:pt x="2" y="26"/>
                      </a:lnTo>
                      <a:lnTo>
                        <a:pt x="4" y="20"/>
                      </a:lnTo>
                      <a:lnTo>
                        <a:pt x="6" y="14"/>
                      </a:lnTo>
                      <a:lnTo>
                        <a:pt x="10" y="10"/>
                      </a:lnTo>
                      <a:lnTo>
                        <a:pt x="15" y="6"/>
                      </a:lnTo>
                      <a:lnTo>
                        <a:pt x="19" y="4"/>
                      </a:lnTo>
                      <a:lnTo>
                        <a:pt x="25" y="2"/>
                      </a:lnTo>
                      <a:lnTo>
                        <a:pt x="33" y="0"/>
                      </a:lnTo>
                      <a:lnTo>
                        <a:pt x="39" y="2"/>
                      </a:lnTo>
                      <a:lnTo>
                        <a:pt x="45" y="4"/>
                      </a:lnTo>
                      <a:lnTo>
                        <a:pt x="51" y="6"/>
                      </a:lnTo>
                      <a:lnTo>
                        <a:pt x="55" y="10"/>
                      </a:lnTo>
                      <a:lnTo>
                        <a:pt x="59" y="14"/>
                      </a:lnTo>
                      <a:lnTo>
                        <a:pt x="63" y="20"/>
                      </a:lnTo>
                      <a:lnTo>
                        <a:pt x="65" y="26"/>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7" name="Freeform 430"/>
                <p:cNvSpPr>
                  <a:spLocks/>
                </p:cNvSpPr>
                <p:nvPr/>
              </p:nvSpPr>
              <p:spPr bwMode="auto">
                <a:xfrm>
                  <a:off x="4408" y="778"/>
                  <a:ext cx="65" cy="63"/>
                </a:xfrm>
                <a:custGeom>
                  <a:avLst/>
                  <a:gdLst>
                    <a:gd name="T0" fmla="*/ 0 w 65"/>
                    <a:gd name="T1" fmla="*/ 31 h 63"/>
                    <a:gd name="T2" fmla="*/ 0 w 65"/>
                    <a:gd name="T3" fmla="*/ 25 h 63"/>
                    <a:gd name="T4" fmla="*/ 2 w 65"/>
                    <a:gd name="T5" fmla="*/ 17 h 63"/>
                    <a:gd name="T6" fmla="*/ 6 w 65"/>
                    <a:gd name="T7" fmla="*/ 13 h 63"/>
                    <a:gd name="T8" fmla="*/ 10 w 65"/>
                    <a:gd name="T9" fmla="*/ 9 h 63"/>
                    <a:gd name="T10" fmla="*/ 14 w 65"/>
                    <a:gd name="T11" fmla="*/ 4 h 63"/>
                    <a:gd name="T12" fmla="*/ 20 w 65"/>
                    <a:gd name="T13" fmla="*/ 2 h 63"/>
                    <a:gd name="T14" fmla="*/ 25 w 65"/>
                    <a:gd name="T15" fmla="*/ 0 h 63"/>
                    <a:gd name="T16" fmla="*/ 31 w 65"/>
                    <a:gd name="T17" fmla="*/ 0 h 63"/>
                    <a:gd name="T18" fmla="*/ 39 w 65"/>
                    <a:gd name="T19" fmla="*/ 0 h 63"/>
                    <a:gd name="T20" fmla="*/ 45 w 65"/>
                    <a:gd name="T21" fmla="*/ 2 h 63"/>
                    <a:gd name="T22" fmla="*/ 51 w 65"/>
                    <a:gd name="T23" fmla="*/ 4 h 63"/>
                    <a:gd name="T24" fmla="*/ 55 w 65"/>
                    <a:gd name="T25" fmla="*/ 9 h 63"/>
                    <a:gd name="T26" fmla="*/ 59 w 65"/>
                    <a:gd name="T27" fmla="*/ 13 h 63"/>
                    <a:gd name="T28" fmla="*/ 63 w 65"/>
                    <a:gd name="T29" fmla="*/ 17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9 h 63"/>
                    <a:gd name="T44" fmla="*/ 45 w 65"/>
                    <a:gd name="T45" fmla="*/ 61 h 63"/>
                    <a:gd name="T46" fmla="*/ 39 w 65"/>
                    <a:gd name="T47" fmla="*/ 63 h 63"/>
                    <a:gd name="T48" fmla="*/ 31 w 65"/>
                    <a:gd name="T49" fmla="*/ 63 h 63"/>
                    <a:gd name="T50" fmla="*/ 25 w 65"/>
                    <a:gd name="T51" fmla="*/ 63 h 63"/>
                    <a:gd name="T52" fmla="*/ 20 w 65"/>
                    <a:gd name="T53" fmla="*/ 61 h 63"/>
                    <a:gd name="T54" fmla="*/ 14 w 65"/>
                    <a:gd name="T55" fmla="*/ 59 h 63"/>
                    <a:gd name="T56" fmla="*/ 10 w 65"/>
                    <a:gd name="T57" fmla="*/ 53 h 63"/>
                    <a:gd name="T58" fmla="*/ 6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5"/>
                      </a:lnTo>
                      <a:lnTo>
                        <a:pt x="2" y="17"/>
                      </a:lnTo>
                      <a:lnTo>
                        <a:pt x="6" y="13"/>
                      </a:lnTo>
                      <a:lnTo>
                        <a:pt x="10" y="9"/>
                      </a:lnTo>
                      <a:lnTo>
                        <a:pt x="14" y="4"/>
                      </a:lnTo>
                      <a:lnTo>
                        <a:pt x="20" y="2"/>
                      </a:lnTo>
                      <a:lnTo>
                        <a:pt x="25" y="0"/>
                      </a:lnTo>
                      <a:lnTo>
                        <a:pt x="31" y="0"/>
                      </a:lnTo>
                      <a:lnTo>
                        <a:pt x="39" y="0"/>
                      </a:lnTo>
                      <a:lnTo>
                        <a:pt x="45" y="2"/>
                      </a:lnTo>
                      <a:lnTo>
                        <a:pt x="51" y="4"/>
                      </a:lnTo>
                      <a:lnTo>
                        <a:pt x="55" y="9"/>
                      </a:lnTo>
                      <a:lnTo>
                        <a:pt x="59" y="13"/>
                      </a:lnTo>
                      <a:lnTo>
                        <a:pt x="63" y="17"/>
                      </a:lnTo>
                      <a:lnTo>
                        <a:pt x="65" y="25"/>
                      </a:lnTo>
                      <a:lnTo>
                        <a:pt x="65" y="31"/>
                      </a:lnTo>
                      <a:lnTo>
                        <a:pt x="65" y="37"/>
                      </a:lnTo>
                      <a:lnTo>
                        <a:pt x="63" y="43"/>
                      </a:lnTo>
                      <a:lnTo>
                        <a:pt x="59" y="49"/>
                      </a:lnTo>
                      <a:lnTo>
                        <a:pt x="55" y="53"/>
                      </a:lnTo>
                      <a:lnTo>
                        <a:pt x="51" y="59"/>
                      </a:lnTo>
                      <a:lnTo>
                        <a:pt x="45" y="61"/>
                      </a:lnTo>
                      <a:lnTo>
                        <a:pt x="39" y="63"/>
                      </a:lnTo>
                      <a:lnTo>
                        <a:pt x="31" y="63"/>
                      </a:lnTo>
                      <a:lnTo>
                        <a:pt x="25" y="63"/>
                      </a:lnTo>
                      <a:lnTo>
                        <a:pt x="20" y="61"/>
                      </a:lnTo>
                      <a:lnTo>
                        <a:pt x="14" y="59"/>
                      </a:lnTo>
                      <a:lnTo>
                        <a:pt x="10" y="53"/>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88" name="Freeform 431"/>
                <p:cNvSpPr>
                  <a:spLocks/>
                </p:cNvSpPr>
                <p:nvPr/>
              </p:nvSpPr>
              <p:spPr bwMode="auto">
                <a:xfrm>
                  <a:off x="4408" y="778"/>
                  <a:ext cx="65" cy="63"/>
                </a:xfrm>
                <a:custGeom>
                  <a:avLst/>
                  <a:gdLst>
                    <a:gd name="T0" fmla="*/ 0 w 65"/>
                    <a:gd name="T1" fmla="*/ 31 h 63"/>
                    <a:gd name="T2" fmla="*/ 0 w 65"/>
                    <a:gd name="T3" fmla="*/ 31 h 63"/>
                    <a:gd name="T4" fmla="*/ 0 w 65"/>
                    <a:gd name="T5" fmla="*/ 25 h 63"/>
                    <a:gd name="T6" fmla="*/ 2 w 65"/>
                    <a:gd name="T7" fmla="*/ 17 h 63"/>
                    <a:gd name="T8" fmla="*/ 6 w 65"/>
                    <a:gd name="T9" fmla="*/ 13 h 63"/>
                    <a:gd name="T10" fmla="*/ 10 w 65"/>
                    <a:gd name="T11" fmla="*/ 9 h 63"/>
                    <a:gd name="T12" fmla="*/ 14 w 65"/>
                    <a:gd name="T13" fmla="*/ 4 h 63"/>
                    <a:gd name="T14" fmla="*/ 20 w 65"/>
                    <a:gd name="T15" fmla="*/ 2 h 63"/>
                    <a:gd name="T16" fmla="*/ 25 w 65"/>
                    <a:gd name="T17" fmla="*/ 0 h 63"/>
                    <a:gd name="T18" fmla="*/ 31 w 65"/>
                    <a:gd name="T19" fmla="*/ 0 h 63"/>
                    <a:gd name="T20" fmla="*/ 39 w 65"/>
                    <a:gd name="T21" fmla="*/ 0 h 63"/>
                    <a:gd name="T22" fmla="*/ 45 w 65"/>
                    <a:gd name="T23" fmla="*/ 2 h 63"/>
                    <a:gd name="T24" fmla="*/ 51 w 65"/>
                    <a:gd name="T25" fmla="*/ 4 h 63"/>
                    <a:gd name="T26" fmla="*/ 55 w 65"/>
                    <a:gd name="T27" fmla="*/ 9 h 63"/>
                    <a:gd name="T28" fmla="*/ 59 w 65"/>
                    <a:gd name="T29" fmla="*/ 13 h 63"/>
                    <a:gd name="T30" fmla="*/ 63 w 65"/>
                    <a:gd name="T31" fmla="*/ 17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9 h 63"/>
                    <a:gd name="T46" fmla="*/ 45 w 65"/>
                    <a:gd name="T47" fmla="*/ 61 h 63"/>
                    <a:gd name="T48" fmla="*/ 39 w 65"/>
                    <a:gd name="T49" fmla="*/ 63 h 63"/>
                    <a:gd name="T50" fmla="*/ 31 w 65"/>
                    <a:gd name="T51" fmla="*/ 63 h 63"/>
                    <a:gd name="T52" fmla="*/ 25 w 65"/>
                    <a:gd name="T53" fmla="*/ 63 h 63"/>
                    <a:gd name="T54" fmla="*/ 20 w 65"/>
                    <a:gd name="T55" fmla="*/ 61 h 63"/>
                    <a:gd name="T56" fmla="*/ 14 w 65"/>
                    <a:gd name="T57" fmla="*/ 59 h 63"/>
                    <a:gd name="T58" fmla="*/ 10 w 65"/>
                    <a:gd name="T59" fmla="*/ 53 h 63"/>
                    <a:gd name="T60" fmla="*/ 6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5"/>
                      </a:lnTo>
                      <a:lnTo>
                        <a:pt x="2" y="17"/>
                      </a:lnTo>
                      <a:lnTo>
                        <a:pt x="6" y="13"/>
                      </a:lnTo>
                      <a:lnTo>
                        <a:pt x="10" y="9"/>
                      </a:lnTo>
                      <a:lnTo>
                        <a:pt x="14" y="4"/>
                      </a:lnTo>
                      <a:lnTo>
                        <a:pt x="20" y="2"/>
                      </a:lnTo>
                      <a:lnTo>
                        <a:pt x="25" y="0"/>
                      </a:lnTo>
                      <a:lnTo>
                        <a:pt x="31" y="0"/>
                      </a:lnTo>
                      <a:lnTo>
                        <a:pt x="39" y="0"/>
                      </a:lnTo>
                      <a:lnTo>
                        <a:pt x="45" y="2"/>
                      </a:lnTo>
                      <a:lnTo>
                        <a:pt x="51" y="4"/>
                      </a:lnTo>
                      <a:lnTo>
                        <a:pt x="55" y="9"/>
                      </a:lnTo>
                      <a:lnTo>
                        <a:pt x="59" y="13"/>
                      </a:lnTo>
                      <a:lnTo>
                        <a:pt x="63" y="17"/>
                      </a:lnTo>
                      <a:lnTo>
                        <a:pt x="65" y="25"/>
                      </a:lnTo>
                      <a:lnTo>
                        <a:pt x="65" y="31"/>
                      </a:lnTo>
                      <a:lnTo>
                        <a:pt x="65" y="37"/>
                      </a:lnTo>
                      <a:lnTo>
                        <a:pt x="63" y="43"/>
                      </a:lnTo>
                      <a:lnTo>
                        <a:pt x="59" y="49"/>
                      </a:lnTo>
                      <a:lnTo>
                        <a:pt x="55" y="53"/>
                      </a:lnTo>
                      <a:lnTo>
                        <a:pt x="51" y="59"/>
                      </a:lnTo>
                      <a:lnTo>
                        <a:pt x="45" y="61"/>
                      </a:lnTo>
                      <a:lnTo>
                        <a:pt x="39" y="63"/>
                      </a:lnTo>
                      <a:lnTo>
                        <a:pt x="31" y="63"/>
                      </a:lnTo>
                      <a:lnTo>
                        <a:pt x="25" y="63"/>
                      </a:lnTo>
                      <a:lnTo>
                        <a:pt x="20" y="61"/>
                      </a:lnTo>
                      <a:lnTo>
                        <a:pt x="14" y="59"/>
                      </a:lnTo>
                      <a:lnTo>
                        <a:pt x="10" y="53"/>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89" name="Freeform 432"/>
                <p:cNvSpPr>
                  <a:spLocks/>
                </p:cNvSpPr>
                <p:nvPr/>
              </p:nvSpPr>
              <p:spPr bwMode="auto">
                <a:xfrm>
                  <a:off x="4532" y="687"/>
                  <a:ext cx="65" cy="65"/>
                </a:xfrm>
                <a:custGeom>
                  <a:avLst/>
                  <a:gdLst>
                    <a:gd name="T0" fmla="*/ 65 w 65"/>
                    <a:gd name="T1" fmla="*/ 32 h 65"/>
                    <a:gd name="T2" fmla="*/ 63 w 65"/>
                    <a:gd name="T3" fmla="*/ 39 h 65"/>
                    <a:gd name="T4" fmla="*/ 63 w 65"/>
                    <a:gd name="T5" fmla="*/ 45 h 65"/>
                    <a:gd name="T6" fmla="*/ 59 w 65"/>
                    <a:gd name="T7" fmla="*/ 51 h 65"/>
                    <a:gd name="T8" fmla="*/ 55 w 65"/>
                    <a:gd name="T9" fmla="*/ 55 h 65"/>
                    <a:gd name="T10" fmla="*/ 51 w 65"/>
                    <a:gd name="T11" fmla="*/ 59 h 65"/>
                    <a:gd name="T12" fmla="*/ 45 w 65"/>
                    <a:gd name="T13" fmla="*/ 61 h 65"/>
                    <a:gd name="T14" fmla="*/ 39 w 65"/>
                    <a:gd name="T15" fmla="*/ 63 h 65"/>
                    <a:gd name="T16" fmla="*/ 33 w 65"/>
                    <a:gd name="T17" fmla="*/ 65 h 65"/>
                    <a:gd name="T18" fmla="*/ 25 w 65"/>
                    <a:gd name="T19" fmla="*/ 63 h 65"/>
                    <a:gd name="T20" fmla="*/ 20 w 65"/>
                    <a:gd name="T21" fmla="*/ 61 h 65"/>
                    <a:gd name="T22" fmla="*/ 14 w 65"/>
                    <a:gd name="T23" fmla="*/ 59 h 65"/>
                    <a:gd name="T24" fmla="*/ 10 w 65"/>
                    <a:gd name="T25" fmla="*/ 55 h 65"/>
                    <a:gd name="T26" fmla="*/ 6 w 65"/>
                    <a:gd name="T27" fmla="*/ 51 h 65"/>
                    <a:gd name="T28" fmla="*/ 2 w 65"/>
                    <a:gd name="T29" fmla="*/ 45 h 65"/>
                    <a:gd name="T30" fmla="*/ 2 w 65"/>
                    <a:gd name="T31" fmla="*/ 39 h 65"/>
                    <a:gd name="T32" fmla="*/ 0 w 65"/>
                    <a:gd name="T33" fmla="*/ 32 h 65"/>
                    <a:gd name="T34" fmla="*/ 2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5 w 65"/>
                    <a:gd name="T47" fmla="*/ 0 h 65"/>
                    <a:gd name="T48" fmla="*/ 33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3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3"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2" y="45"/>
                      </a:lnTo>
                      <a:lnTo>
                        <a:pt x="2" y="39"/>
                      </a:lnTo>
                      <a:lnTo>
                        <a:pt x="0" y="32"/>
                      </a:lnTo>
                      <a:lnTo>
                        <a:pt x="2" y="26"/>
                      </a:lnTo>
                      <a:lnTo>
                        <a:pt x="2"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0" name="Freeform 433"/>
                <p:cNvSpPr>
                  <a:spLocks/>
                </p:cNvSpPr>
                <p:nvPr/>
              </p:nvSpPr>
              <p:spPr bwMode="auto">
                <a:xfrm>
                  <a:off x="4532" y="687"/>
                  <a:ext cx="65" cy="65"/>
                </a:xfrm>
                <a:custGeom>
                  <a:avLst/>
                  <a:gdLst>
                    <a:gd name="T0" fmla="*/ 65 w 65"/>
                    <a:gd name="T1" fmla="*/ 32 h 65"/>
                    <a:gd name="T2" fmla="*/ 65 w 65"/>
                    <a:gd name="T3" fmla="*/ 32 h 65"/>
                    <a:gd name="T4" fmla="*/ 63 w 65"/>
                    <a:gd name="T5" fmla="*/ 39 h 65"/>
                    <a:gd name="T6" fmla="*/ 63 w 65"/>
                    <a:gd name="T7" fmla="*/ 45 h 65"/>
                    <a:gd name="T8" fmla="*/ 59 w 65"/>
                    <a:gd name="T9" fmla="*/ 51 h 65"/>
                    <a:gd name="T10" fmla="*/ 55 w 65"/>
                    <a:gd name="T11" fmla="*/ 55 h 65"/>
                    <a:gd name="T12" fmla="*/ 51 w 65"/>
                    <a:gd name="T13" fmla="*/ 59 h 65"/>
                    <a:gd name="T14" fmla="*/ 45 w 65"/>
                    <a:gd name="T15" fmla="*/ 61 h 65"/>
                    <a:gd name="T16" fmla="*/ 39 w 65"/>
                    <a:gd name="T17" fmla="*/ 63 h 65"/>
                    <a:gd name="T18" fmla="*/ 33 w 65"/>
                    <a:gd name="T19" fmla="*/ 65 h 65"/>
                    <a:gd name="T20" fmla="*/ 25 w 65"/>
                    <a:gd name="T21" fmla="*/ 63 h 65"/>
                    <a:gd name="T22" fmla="*/ 20 w 65"/>
                    <a:gd name="T23" fmla="*/ 61 h 65"/>
                    <a:gd name="T24" fmla="*/ 14 w 65"/>
                    <a:gd name="T25" fmla="*/ 59 h 65"/>
                    <a:gd name="T26" fmla="*/ 10 w 65"/>
                    <a:gd name="T27" fmla="*/ 55 h 65"/>
                    <a:gd name="T28" fmla="*/ 6 w 65"/>
                    <a:gd name="T29" fmla="*/ 51 h 65"/>
                    <a:gd name="T30" fmla="*/ 2 w 65"/>
                    <a:gd name="T31" fmla="*/ 45 h 65"/>
                    <a:gd name="T32" fmla="*/ 2 w 65"/>
                    <a:gd name="T33" fmla="*/ 39 h 65"/>
                    <a:gd name="T34" fmla="*/ 0 w 65"/>
                    <a:gd name="T35" fmla="*/ 32 h 65"/>
                    <a:gd name="T36" fmla="*/ 2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5 w 65"/>
                    <a:gd name="T49" fmla="*/ 0 h 65"/>
                    <a:gd name="T50" fmla="*/ 33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3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3"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2" y="45"/>
                      </a:lnTo>
                      <a:lnTo>
                        <a:pt x="2" y="39"/>
                      </a:lnTo>
                      <a:lnTo>
                        <a:pt x="0" y="32"/>
                      </a:lnTo>
                      <a:lnTo>
                        <a:pt x="2" y="26"/>
                      </a:lnTo>
                      <a:lnTo>
                        <a:pt x="2"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1" name="Freeform 434"/>
                <p:cNvSpPr>
                  <a:spLocks/>
                </p:cNvSpPr>
                <p:nvPr/>
              </p:nvSpPr>
              <p:spPr bwMode="auto">
                <a:xfrm>
                  <a:off x="4544" y="654"/>
                  <a:ext cx="65" cy="65"/>
                </a:xfrm>
                <a:custGeom>
                  <a:avLst/>
                  <a:gdLst>
                    <a:gd name="T0" fmla="*/ 0 w 65"/>
                    <a:gd name="T1" fmla="*/ 31 h 65"/>
                    <a:gd name="T2" fmla="*/ 2 w 65"/>
                    <a:gd name="T3" fmla="*/ 25 h 65"/>
                    <a:gd name="T4" fmla="*/ 2 w 65"/>
                    <a:gd name="T5" fmla="*/ 19 h 65"/>
                    <a:gd name="T6" fmla="*/ 6 w 65"/>
                    <a:gd name="T7" fmla="*/ 13 h 65"/>
                    <a:gd name="T8" fmla="*/ 10 w 65"/>
                    <a:gd name="T9" fmla="*/ 9 h 65"/>
                    <a:gd name="T10" fmla="*/ 13 w 65"/>
                    <a:gd name="T11" fmla="*/ 5 h 65"/>
                    <a:gd name="T12" fmla="*/ 19 w 65"/>
                    <a:gd name="T13" fmla="*/ 2 h 65"/>
                    <a:gd name="T14" fmla="*/ 25 w 65"/>
                    <a:gd name="T15" fmla="*/ 0 h 65"/>
                    <a:gd name="T16" fmla="*/ 33 w 65"/>
                    <a:gd name="T17" fmla="*/ 0 h 65"/>
                    <a:gd name="T18" fmla="*/ 39 w 65"/>
                    <a:gd name="T19" fmla="*/ 0 h 65"/>
                    <a:gd name="T20" fmla="*/ 45 w 65"/>
                    <a:gd name="T21" fmla="*/ 2 h 65"/>
                    <a:gd name="T22" fmla="*/ 51 w 65"/>
                    <a:gd name="T23" fmla="*/ 5 h 65"/>
                    <a:gd name="T24" fmla="*/ 55 w 65"/>
                    <a:gd name="T25" fmla="*/ 9 h 65"/>
                    <a:gd name="T26" fmla="*/ 59 w 65"/>
                    <a:gd name="T27" fmla="*/ 13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39 w 65"/>
                    <a:gd name="T47" fmla="*/ 65 h 65"/>
                    <a:gd name="T48" fmla="*/ 33 w 65"/>
                    <a:gd name="T49" fmla="*/ 65 h 65"/>
                    <a:gd name="T50" fmla="*/ 25 w 65"/>
                    <a:gd name="T51" fmla="*/ 65 h 65"/>
                    <a:gd name="T52" fmla="*/ 19 w 65"/>
                    <a:gd name="T53" fmla="*/ 61 h 65"/>
                    <a:gd name="T54" fmla="*/ 13 w 65"/>
                    <a:gd name="T55" fmla="*/ 59 h 65"/>
                    <a:gd name="T56" fmla="*/ 10 w 65"/>
                    <a:gd name="T57" fmla="*/ 55 h 65"/>
                    <a:gd name="T58" fmla="*/ 6 w 65"/>
                    <a:gd name="T59" fmla="*/ 51 h 65"/>
                    <a:gd name="T60" fmla="*/ 2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2" y="19"/>
                      </a:lnTo>
                      <a:lnTo>
                        <a:pt x="6" y="13"/>
                      </a:lnTo>
                      <a:lnTo>
                        <a:pt x="10" y="9"/>
                      </a:lnTo>
                      <a:lnTo>
                        <a:pt x="13" y="5"/>
                      </a:lnTo>
                      <a:lnTo>
                        <a:pt x="19" y="2"/>
                      </a:lnTo>
                      <a:lnTo>
                        <a:pt x="25" y="0"/>
                      </a:lnTo>
                      <a:lnTo>
                        <a:pt x="33" y="0"/>
                      </a:lnTo>
                      <a:lnTo>
                        <a:pt x="39" y="0"/>
                      </a:lnTo>
                      <a:lnTo>
                        <a:pt x="45" y="2"/>
                      </a:lnTo>
                      <a:lnTo>
                        <a:pt x="51" y="5"/>
                      </a:lnTo>
                      <a:lnTo>
                        <a:pt x="55" y="9"/>
                      </a:lnTo>
                      <a:lnTo>
                        <a:pt x="59" y="13"/>
                      </a:lnTo>
                      <a:lnTo>
                        <a:pt x="63" y="19"/>
                      </a:lnTo>
                      <a:lnTo>
                        <a:pt x="63" y="25"/>
                      </a:lnTo>
                      <a:lnTo>
                        <a:pt x="65" y="31"/>
                      </a:lnTo>
                      <a:lnTo>
                        <a:pt x="63" y="39"/>
                      </a:lnTo>
                      <a:lnTo>
                        <a:pt x="63" y="45"/>
                      </a:lnTo>
                      <a:lnTo>
                        <a:pt x="59" y="51"/>
                      </a:lnTo>
                      <a:lnTo>
                        <a:pt x="55" y="55"/>
                      </a:lnTo>
                      <a:lnTo>
                        <a:pt x="51" y="59"/>
                      </a:lnTo>
                      <a:lnTo>
                        <a:pt x="45" y="61"/>
                      </a:lnTo>
                      <a:lnTo>
                        <a:pt x="39" y="65"/>
                      </a:lnTo>
                      <a:lnTo>
                        <a:pt x="33" y="65"/>
                      </a:lnTo>
                      <a:lnTo>
                        <a:pt x="25" y="65"/>
                      </a:lnTo>
                      <a:lnTo>
                        <a:pt x="19" y="61"/>
                      </a:lnTo>
                      <a:lnTo>
                        <a:pt x="13" y="59"/>
                      </a:lnTo>
                      <a:lnTo>
                        <a:pt x="10" y="55"/>
                      </a:lnTo>
                      <a:lnTo>
                        <a:pt x="6" y="51"/>
                      </a:lnTo>
                      <a:lnTo>
                        <a:pt x="2"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2" name="Freeform 435"/>
                <p:cNvSpPr>
                  <a:spLocks/>
                </p:cNvSpPr>
                <p:nvPr/>
              </p:nvSpPr>
              <p:spPr bwMode="auto">
                <a:xfrm>
                  <a:off x="4544" y="654"/>
                  <a:ext cx="65" cy="65"/>
                </a:xfrm>
                <a:custGeom>
                  <a:avLst/>
                  <a:gdLst>
                    <a:gd name="T0" fmla="*/ 0 w 65"/>
                    <a:gd name="T1" fmla="*/ 31 h 65"/>
                    <a:gd name="T2" fmla="*/ 0 w 65"/>
                    <a:gd name="T3" fmla="*/ 31 h 65"/>
                    <a:gd name="T4" fmla="*/ 2 w 65"/>
                    <a:gd name="T5" fmla="*/ 25 h 65"/>
                    <a:gd name="T6" fmla="*/ 2 w 65"/>
                    <a:gd name="T7" fmla="*/ 19 h 65"/>
                    <a:gd name="T8" fmla="*/ 6 w 65"/>
                    <a:gd name="T9" fmla="*/ 13 h 65"/>
                    <a:gd name="T10" fmla="*/ 10 w 65"/>
                    <a:gd name="T11" fmla="*/ 9 h 65"/>
                    <a:gd name="T12" fmla="*/ 13 w 65"/>
                    <a:gd name="T13" fmla="*/ 5 h 65"/>
                    <a:gd name="T14" fmla="*/ 19 w 65"/>
                    <a:gd name="T15" fmla="*/ 2 h 65"/>
                    <a:gd name="T16" fmla="*/ 25 w 65"/>
                    <a:gd name="T17" fmla="*/ 0 h 65"/>
                    <a:gd name="T18" fmla="*/ 33 w 65"/>
                    <a:gd name="T19" fmla="*/ 0 h 65"/>
                    <a:gd name="T20" fmla="*/ 39 w 65"/>
                    <a:gd name="T21" fmla="*/ 0 h 65"/>
                    <a:gd name="T22" fmla="*/ 45 w 65"/>
                    <a:gd name="T23" fmla="*/ 2 h 65"/>
                    <a:gd name="T24" fmla="*/ 51 w 65"/>
                    <a:gd name="T25" fmla="*/ 5 h 65"/>
                    <a:gd name="T26" fmla="*/ 55 w 65"/>
                    <a:gd name="T27" fmla="*/ 9 h 65"/>
                    <a:gd name="T28" fmla="*/ 59 w 65"/>
                    <a:gd name="T29" fmla="*/ 13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39 w 65"/>
                    <a:gd name="T49" fmla="*/ 65 h 65"/>
                    <a:gd name="T50" fmla="*/ 33 w 65"/>
                    <a:gd name="T51" fmla="*/ 65 h 65"/>
                    <a:gd name="T52" fmla="*/ 25 w 65"/>
                    <a:gd name="T53" fmla="*/ 65 h 65"/>
                    <a:gd name="T54" fmla="*/ 19 w 65"/>
                    <a:gd name="T55" fmla="*/ 61 h 65"/>
                    <a:gd name="T56" fmla="*/ 13 w 65"/>
                    <a:gd name="T57" fmla="*/ 59 h 65"/>
                    <a:gd name="T58" fmla="*/ 10 w 65"/>
                    <a:gd name="T59" fmla="*/ 55 h 65"/>
                    <a:gd name="T60" fmla="*/ 6 w 65"/>
                    <a:gd name="T61" fmla="*/ 51 h 65"/>
                    <a:gd name="T62" fmla="*/ 2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2" y="19"/>
                      </a:lnTo>
                      <a:lnTo>
                        <a:pt x="6" y="13"/>
                      </a:lnTo>
                      <a:lnTo>
                        <a:pt x="10" y="9"/>
                      </a:lnTo>
                      <a:lnTo>
                        <a:pt x="13" y="5"/>
                      </a:lnTo>
                      <a:lnTo>
                        <a:pt x="19" y="2"/>
                      </a:lnTo>
                      <a:lnTo>
                        <a:pt x="25" y="0"/>
                      </a:lnTo>
                      <a:lnTo>
                        <a:pt x="33" y="0"/>
                      </a:lnTo>
                      <a:lnTo>
                        <a:pt x="39" y="0"/>
                      </a:lnTo>
                      <a:lnTo>
                        <a:pt x="45" y="2"/>
                      </a:lnTo>
                      <a:lnTo>
                        <a:pt x="51" y="5"/>
                      </a:lnTo>
                      <a:lnTo>
                        <a:pt x="55" y="9"/>
                      </a:lnTo>
                      <a:lnTo>
                        <a:pt x="59" y="13"/>
                      </a:lnTo>
                      <a:lnTo>
                        <a:pt x="63" y="19"/>
                      </a:lnTo>
                      <a:lnTo>
                        <a:pt x="63" y="25"/>
                      </a:lnTo>
                      <a:lnTo>
                        <a:pt x="65" y="31"/>
                      </a:lnTo>
                      <a:lnTo>
                        <a:pt x="63" y="39"/>
                      </a:lnTo>
                      <a:lnTo>
                        <a:pt x="63" y="45"/>
                      </a:lnTo>
                      <a:lnTo>
                        <a:pt x="59" y="51"/>
                      </a:lnTo>
                      <a:lnTo>
                        <a:pt x="55" y="55"/>
                      </a:lnTo>
                      <a:lnTo>
                        <a:pt x="51" y="59"/>
                      </a:lnTo>
                      <a:lnTo>
                        <a:pt x="45" y="61"/>
                      </a:lnTo>
                      <a:lnTo>
                        <a:pt x="39" y="65"/>
                      </a:lnTo>
                      <a:lnTo>
                        <a:pt x="33" y="65"/>
                      </a:lnTo>
                      <a:lnTo>
                        <a:pt x="25" y="65"/>
                      </a:lnTo>
                      <a:lnTo>
                        <a:pt x="19" y="61"/>
                      </a:lnTo>
                      <a:lnTo>
                        <a:pt x="13" y="59"/>
                      </a:lnTo>
                      <a:lnTo>
                        <a:pt x="10" y="55"/>
                      </a:lnTo>
                      <a:lnTo>
                        <a:pt x="6"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3" name="Freeform 436"/>
                <p:cNvSpPr>
                  <a:spLocks/>
                </p:cNvSpPr>
                <p:nvPr/>
              </p:nvSpPr>
              <p:spPr bwMode="auto">
                <a:xfrm>
                  <a:off x="4542" y="722"/>
                  <a:ext cx="63" cy="63"/>
                </a:xfrm>
                <a:custGeom>
                  <a:avLst/>
                  <a:gdLst>
                    <a:gd name="T0" fmla="*/ 0 w 63"/>
                    <a:gd name="T1" fmla="*/ 32 h 63"/>
                    <a:gd name="T2" fmla="*/ 0 w 63"/>
                    <a:gd name="T3" fmla="*/ 24 h 63"/>
                    <a:gd name="T4" fmla="*/ 2 w 63"/>
                    <a:gd name="T5" fmla="*/ 20 h 63"/>
                    <a:gd name="T6" fmla="*/ 6 w 63"/>
                    <a:gd name="T7" fmla="*/ 14 h 63"/>
                    <a:gd name="T8" fmla="*/ 10 w 63"/>
                    <a:gd name="T9" fmla="*/ 8 h 63"/>
                    <a:gd name="T10" fmla="*/ 14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9 w 63"/>
                    <a:gd name="T27" fmla="*/ 14 h 63"/>
                    <a:gd name="T28" fmla="*/ 61 w 63"/>
                    <a:gd name="T29" fmla="*/ 20 h 63"/>
                    <a:gd name="T30" fmla="*/ 63 w 63"/>
                    <a:gd name="T31" fmla="*/ 24 h 63"/>
                    <a:gd name="T32" fmla="*/ 63 w 63"/>
                    <a:gd name="T33" fmla="*/ 32 h 63"/>
                    <a:gd name="T34" fmla="*/ 63 w 63"/>
                    <a:gd name="T35" fmla="*/ 38 h 63"/>
                    <a:gd name="T36" fmla="*/ 61 w 63"/>
                    <a:gd name="T37" fmla="*/ 44 h 63"/>
                    <a:gd name="T38" fmla="*/ 59 w 63"/>
                    <a:gd name="T39" fmla="*/ 50 h 63"/>
                    <a:gd name="T40" fmla="*/ 55 w 63"/>
                    <a:gd name="T41" fmla="*/ 54 h 63"/>
                    <a:gd name="T42" fmla="*/ 49 w 63"/>
                    <a:gd name="T43" fmla="*/ 58 h 63"/>
                    <a:gd name="T44" fmla="*/ 43 w 63"/>
                    <a:gd name="T45" fmla="*/ 61 h 63"/>
                    <a:gd name="T46" fmla="*/ 37 w 63"/>
                    <a:gd name="T47" fmla="*/ 63 h 63"/>
                    <a:gd name="T48" fmla="*/ 31 w 63"/>
                    <a:gd name="T49" fmla="*/ 63 h 63"/>
                    <a:gd name="T50" fmla="*/ 25 w 63"/>
                    <a:gd name="T51" fmla="*/ 63 h 63"/>
                    <a:gd name="T52" fmla="*/ 19 w 63"/>
                    <a:gd name="T53" fmla="*/ 61 h 63"/>
                    <a:gd name="T54" fmla="*/ 14 w 63"/>
                    <a:gd name="T55" fmla="*/ 58 h 63"/>
                    <a:gd name="T56" fmla="*/ 10 w 63"/>
                    <a:gd name="T57" fmla="*/ 54 h 63"/>
                    <a:gd name="T58" fmla="*/ 6 w 63"/>
                    <a:gd name="T59" fmla="*/ 50 h 63"/>
                    <a:gd name="T60" fmla="*/ 2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4"/>
                      </a:lnTo>
                      <a:lnTo>
                        <a:pt x="2" y="20"/>
                      </a:lnTo>
                      <a:lnTo>
                        <a:pt x="6" y="14"/>
                      </a:lnTo>
                      <a:lnTo>
                        <a:pt x="10" y="8"/>
                      </a:lnTo>
                      <a:lnTo>
                        <a:pt x="14" y="4"/>
                      </a:lnTo>
                      <a:lnTo>
                        <a:pt x="19" y="2"/>
                      </a:lnTo>
                      <a:lnTo>
                        <a:pt x="25" y="0"/>
                      </a:lnTo>
                      <a:lnTo>
                        <a:pt x="31" y="0"/>
                      </a:lnTo>
                      <a:lnTo>
                        <a:pt x="37" y="0"/>
                      </a:lnTo>
                      <a:lnTo>
                        <a:pt x="43" y="2"/>
                      </a:lnTo>
                      <a:lnTo>
                        <a:pt x="49" y="4"/>
                      </a:lnTo>
                      <a:lnTo>
                        <a:pt x="55" y="8"/>
                      </a:lnTo>
                      <a:lnTo>
                        <a:pt x="59" y="14"/>
                      </a:lnTo>
                      <a:lnTo>
                        <a:pt x="61" y="20"/>
                      </a:lnTo>
                      <a:lnTo>
                        <a:pt x="63" y="24"/>
                      </a:lnTo>
                      <a:lnTo>
                        <a:pt x="63" y="32"/>
                      </a:lnTo>
                      <a:lnTo>
                        <a:pt x="63" y="38"/>
                      </a:lnTo>
                      <a:lnTo>
                        <a:pt x="61" y="44"/>
                      </a:lnTo>
                      <a:lnTo>
                        <a:pt x="59" y="50"/>
                      </a:lnTo>
                      <a:lnTo>
                        <a:pt x="55" y="54"/>
                      </a:lnTo>
                      <a:lnTo>
                        <a:pt x="49" y="58"/>
                      </a:lnTo>
                      <a:lnTo>
                        <a:pt x="43" y="61"/>
                      </a:lnTo>
                      <a:lnTo>
                        <a:pt x="37" y="63"/>
                      </a:lnTo>
                      <a:lnTo>
                        <a:pt x="31" y="63"/>
                      </a:lnTo>
                      <a:lnTo>
                        <a:pt x="25" y="63"/>
                      </a:lnTo>
                      <a:lnTo>
                        <a:pt x="19" y="61"/>
                      </a:lnTo>
                      <a:lnTo>
                        <a:pt x="14" y="58"/>
                      </a:lnTo>
                      <a:lnTo>
                        <a:pt x="10" y="54"/>
                      </a:lnTo>
                      <a:lnTo>
                        <a:pt x="6"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4" name="Freeform 437"/>
                <p:cNvSpPr>
                  <a:spLocks/>
                </p:cNvSpPr>
                <p:nvPr/>
              </p:nvSpPr>
              <p:spPr bwMode="auto">
                <a:xfrm>
                  <a:off x="4542" y="722"/>
                  <a:ext cx="63" cy="63"/>
                </a:xfrm>
                <a:custGeom>
                  <a:avLst/>
                  <a:gdLst>
                    <a:gd name="T0" fmla="*/ 0 w 63"/>
                    <a:gd name="T1" fmla="*/ 32 h 63"/>
                    <a:gd name="T2" fmla="*/ 0 w 63"/>
                    <a:gd name="T3" fmla="*/ 32 h 63"/>
                    <a:gd name="T4" fmla="*/ 0 w 63"/>
                    <a:gd name="T5" fmla="*/ 24 h 63"/>
                    <a:gd name="T6" fmla="*/ 2 w 63"/>
                    <a:gd name="T7" fmla="*/ 20 h 63"/>
                    <a:gd name="T8" fmla="*/ 6 w 63"/>
                    <a:gd name="T9" fmla="*/ 14 h 63"/>
                    <a:gd name="T10" fmla="*/ 10 w 63"/>
                    <a:gd name="T11" fmla="*/ 8 h 63"/>
                    <a:gd name="T12" fmla="*/ 14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9 w 63"/>
                    <a:gd name="T29" fmla="*/ 14 h 63"/>
                    <a:gd name="T30" fmla="*/ 61 w 63"/>
                    <a:gd name="T31" fmla="*/ 20 h 63"/>
                    <a:gd name="T32" fmla="*/ 63 w 63"/>
                    <a:gd name="T33" fmla="*/ 24 h 63"/>
                    <a:gd name="T34" fmla="*/ 63 w 63"/>
                    <a:gd name="T35" fmla="*/ 32 h 63"/>
                    <a:gd name="T36" fmla="*/ 63 w 63"/>
                    <a:gd name="T37" fmla="*/ 38 h 63"/>
                    <a:gd name="T38" fmla="*/ 61 w 63"/>
                    <a:gd name="T39" fmla="*/ 44 h 63"/>
                    <a:gd name="T40" fmla="*/ 59 w 63"/>
                    <a:gd name="T41" fmla="*/ 50 h 63"/>
                    <a:gd name="T42" fmla="*/ 55 w 63"/>
                    <a:gd name="T43" fmla="*/ 54 h 63"/>
                    <a:gd name="T44" fmla="*/ 49 w 63"/>
                    <a:gd name="T45" fmla="*/ 58 h 63"/>
                    <a:gd name="T46" fmla="*/ 43 w 63"/>
                    <a:gd name="T47" fmla="*/ 61 h 63"/>
                    <a:gd name="T48" fmla="*/ 37 w 63"/>
                    <a:gd name="T49" fmla="*/ 63 h 63"/>
                    <a:gd name="T50" fmla="*/ 31 w 63"/>
                    <a:gd name="T51" fmla="*/ 63 h 63"/>
                    <a:gd name="T52" fmla="*/ 25 w 63"/>
                    <a:gd name="T53" fmla="*/ 63 h 63"/>
                    <a:gd name="T54" fmla="*/ 19 w 63"/>
                    <a:gd name="T55" fmla="*/ 61 h 63"/>
                    <a:gd name="T56" fmla="*/ 14 w 63"/>
                    <a:gd name="T57" fmla="*/ 58 h 63"/>
                    <a:gd name="T58" fmla="*/ 10 w 63"/>
                    <a:gd name="T59" fmla="*/ 54 h 63"/>
                    <a:gd name="T60" fmla="*/ 6 w 63"/>
                    <a:gd name="T61" fmla="*/ 50 h 63"/>
                    <a:gd name="T62" fmla="*/ 2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4"/>
                      </a:lnTo>
                      <a:lnTo>
                        <a:pt x="2" y="20"/>
                      </a:lnTo>
                      <a:lnTo>
                        <a:pt x="6" y="14"/>
                      </a:lnTo>
                      <a:lnTo>
                        <a:pt x="10" y="8"/>
                      </a:lnTo>
                      <a:lnTo>
                        <a:pt x="14" y="4"/>
                      </a:lnTo>
                      <a:lnTo>
                        <a:pt x="19" y="2"/>
                      </a:lnTo>
                      <a:lnTo>
                        <a:pt x="25" y="0"/>
                      </a:lnTo>
                      <a:lnTo>
                        <a:pt x="31" y="0"/>
                      </a:lnTo>
                      <a:lnTo>
                        <a:pt x="37" y="0"/>
                      </a:lnTo>
                      <a:lnTo>
                        <a:pt x="43" y="2"/>
                      </a:lnTo>
                      <a:lnTo>
                        <a:pt x="49" y="4"/>
                      </a:lnTo>
                      <a:lnTo>
                        <a:pt x="55" y="8"/>
                      </a:lnTo>
                      <a:lnTo>
                        <a:pt x="59" y="14"/>
                      </a:lnTo>
                      <a:lnTo>
                        <a:pt x="61" y="20"/>
                      </a:lnTo>
                      <a:lnTo>
                        <a:pt x="63" y="24"/>
                      </a:lnTo>
                      <a:lnTo>
                        <a:pt x="63" y="32"/>
                      </a:lnTo>
                      <a:lnTo>
                        <a:pt x="63" y="38"/>
                      </a:lnTo>
                      <a:lnTo>
                        <a:pt x="61" y="44"/>
                      </a:lnTo>
                      <a:lnTo>
                        <a:pt x="59" y="50"/>
                      </a:lnTo>
                      <a:lnTo>
                        <a:pt x="55" y="54"/>
                      </a:lnTo>
                      <a:lnTo>
                        <a:pt x="49" y="58"/>
                      </a:lnTo>
                      <a:lnTo>
                        <a:pt x="43" y="61"/>
                      </a:lnTo>
                      <a:lnTo>
                        <a:pt x="37" y="63"/>
                      </a:lnTo>
                      <a:lnTo>
                        <a:pt x="31" y="63"/>
                      </a:lnTo>
                      <a:lnTo>
                        <a:pt x="25" y="63"/>
                      </a:lnTo>
                      <a:lnTo>
                        <a:pt x="19" y="61"/>
                      </a:lnTo>
                      <a:lnTo>
                        <a:pt x="14" y="58"/>
                      </a:lnTo>
                      <a:lnTo>
                        <a:pt x="10" y="54"/>
                      </a:lnTo>
                      <a:lnTo>
                        <a:pt x="6"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5" name="Freeform 438"/>
                <p:cNvSpPr>
                  <a:spLocks/>
                </p:cNvSpPr>
                <p:nvPr/>
              </p:nvSpPr>
              <p:spPr bwMode="auto">
                <a:xfrm>
                  <a:off x="4418" y="734"/>
                  <a:ext cx="65" cy="65"/>
                </a:xfrm>
                <a:custGeom>
                  <a:avLst/>
                  <a:gdLst>
                    <a:gd name="T0" fmla="*/ 65 w 65"/>
                    <a:gd name="T1" fmla="*/ 32 h 65"/>
                    <a:gd name="T2" fmla="*/ 65 w 65"/>
                    <a:gd name="T3" fmla="*/ 38 h 65"/>
                    <a:gd name="T4" fmla="*/ 63 w 65"/>
                    <a:gd name="T5" fmla="*/ 46 h 65"/>
                    <a:gd name="T6" fmla="*/ 59 w 65"/>
                    <a:gd name="T7" fmla="*/ 49 h 65"/>
                    <a:gd name="T8" fmla="*/ 55 w 65"/>
                    <a:gd name="T9" fmla="*/ 55 h 65"/>
                    <a:gd name="T10" fmla="*/ 51 w 65"/>
                    <a:gd name="T11" fmla="*/ 59 h 65"/>
                    <a:gd name="T12" fmla="*/ 45 w 65"/>
                    <a:gd name="T13" fmla="*/ 61 h 65"/>
                    <a:gd name="T14" fmla="*/ 39 w 65"/>
                    <a:gd name="T15" fmla="*/ 63 h 65"/>
                    <a:gd name="T16" fmla="*/ 33 w 65"/>
                    <a:gd name="T17" fmla="*/ 65 h 65"/>
                    <a:gd name="T18" fmla="*/ 27 w 65"/>
                    <a:gd name="T19" fmla="*/ 63 h 65"/>
                    <a:gd name="T20" fmla="*/ 21 w 65"/>
                    <a:gd name="T21" fmla="*/ 61 h 65"/>
                    <a:gd name="T22" fmla="*/ 15 w 65"/>
                    <a:gd name="T23" fmla="*/ 59 h 65"/>
                    <a:gd name="T24" fmla="*/ 10 w 65"/>
                    <a:gd name="T25" fmla="*/ 55 h 65"/>
                    <a:gd name="T26" fmla="*/ 6 w 65"/>
                    <a:gd name="T27" fmla="*/ 49 h 65"/>
                    <a:gd name="T28" fmla="*/ 4 w 65"/>
                    <a:gd name="T29" fmla="*/ 46 h 65"/>
                    <a:gd name="T30" fmla="*/ 2 w 65"/>
                    <a:gd name="T31" fmla="*/ 38 h 65"/>
                    <a:gd name="T32" fmla="*/ 0 w 65"/>
                    <a:gd name="T33" fmla="*/ 32 h 65"/>
                    <a:gd name="T34" fmla="*/ 2 w 65"/>
                    <a:gd name="T35" fmla="*/ 26 h 65"/>
                    <a:gd name="T36" fmla="*/ 4 w 65"/>
                    <a:gd name="T37" fmla="*/ 20 h 65"/>
                    <a:gd name="T38" fmla="*/ 6 w 65"/>
                    <a:gd name="T39" fmla="*/ 14 h 65"/>
                    <a:gd name="T40" fmla="*/ 10 w 65"/>
                    <a:gd name="T41" fmla="*/ 10 h 65"/>
                    <a:gd name="T42" fmla="*/ 15 w 65"/>
                    <a:gd name="T43" fmla="*/ 6 h 65"/>
                    <a:gd name="T44" fmla="*/ 21 w 65"/>
                    <a:gd name="T45" fmla="*/ 2 h 65"/>
                    <a:gd name="T46" fmla="*/ 27 w 65"/>
                    <a:gd name="T47" fmla="*/ 0 h 65"/>
                    <a:gd name="T48" fmla="*/ 33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38"/>
                      </a:lnTo>
                      <a:lnTo>
                        <a:pt x="63" y="46"/>
                      </a:lnTo>
                      <a:lnTo>
                        <a:pt x="59" y="49"/>
                      </a:lnTo>
                      <a:lnTo>
                        <a:pt x="55" y="55"/>
                      </a:lnTo>
                      <a:lnTo>
                        <a:pt x="51" y="59"/>
                      </a:lnTo>
                      <a:lnTo>
                        <a:pt x="45" y="61"/>
                      </a:lnTo>
                      <a:lnTo>
                        <a:pt x="39" y="63"/>
                      </a:lnTo>
                      <a:lnTo>
                        <a:pt x="33" y="65"/>
                      </a:lnTo>
                      <a:lnTo>
                        <a:pt x="27" y="63"/>
                      </a:lnTo>
                      <a:lnTo>
                        <a:pt x="21" y="61"/>
                      </a:lnTo>
                      <a:lnTo>
                        <a:pt x="15" y="59"/>
                      </a:lnTo>
                      <a:lnTo>
                        <a:pt x="10" y="55"/>
                      </a:lnTo>
                      <a:lnTo>
                        <a:pt x="6" y="49"/>
                      </a:lnTo>
                      <a:lnTo>
                        <a:pt x="4" y="46"/>
                      </a:lnTo>
                      <a:lnTo>
                        <a:pt x="2" y="38"/>
                      </a:lnTo>
                      <a:lnTo>
                        <a:pt x="0" y="32"/>
                      </a:lnTo>
                      <a:lnTo>
                        <a:pt x="2" y="26"/>
                      </a:lnTo>
                      <a:lnTo>
                        <a:pt x="4" y="20"/>
                      </a:lnTo>
                      <a:lnTo>
                        <a:pt x="6" y="14"/>
                      </a:lnTo>
                      <a:lnTo>
                        <a:pt x="10"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6" name="Freeform 439"/>
                <p:cNvSpPr>
                  <a:spLocks/>
                </p:cNvSpPr>
                <p:nvPr/>
              </p:nvSpPr>
              <p:spPr bwMode="auto">
                <a:xfrm>
                  <a:off x="4418" y="734"/>
                  <a:ext cx="65" cy="65"/>
                </a:xfrm>
                <a:custGeom>
                  <a:avLst/>
                  <a:gdLst>
                    <a:gd name="T0" fmla="*/ 65 w 65"/>
                    <a:gd name="T1" fmla="*/ 32 h 65"/>
                    <a:gd name="T2" fmla="*/ 65 w 65"/>
                    <a:gd name="T3" fmla="*/ 32 h 65"/>
                    <a:gd name="T4" fmla="*/ 65 w 65"/>
                    <a:gd name="T5" fmla="*/ 38 h 65"/>
                    <a:gd name="T6" fmla="*/ 63 w 65"/>
                    <a:gd name="T7" fmla="*/ 46 h 65"/>
                    <a:gd name="T8" fmla="*/ 59 w 65"/>
                    <a:gd name="T9" fmla="*/ 49 h 65"/>
                    <a:gd name="T10" fmla="*/ 55 w 65"/>
                    <a:gd name="T11" fmla="*/ 55 h 65"/>
                    <a:gd name="T12" fmla="*/ 51 w 65"/>
                    <a:gd name="T13" fmla="*/ 59 h 65"/>
                    <a:gd name="T14" fmla="*/ 45 w 65"/>
                    <a:gd name="T15" fmla="*/ 61 h 65"/>
                    <a:gd name="T16" fmla="*/ 39 w 65"/>
                    <a:gd name="T17" fmla="*/ 63 h 65"/>
                    <a:gd name="T18" fmla="*/ 33 w 65"/>
                    <a:gd name="T19" fmla="*/ 65 h 65"/>
                    <a:gd name="T20" fmla="*/ 27 w 65"/>
                    <a:gd name="T21" fmla="*/ 63 h 65"/>
                    <a:gd name="T22" fmla="*/ 21 w 65"/>
                    <a:gd name="T23" fmla="*/ 61 h 65"/>
                    <a:gd name="T24" fmla="*/ 15 w 65"/>
                    <a:gd name="T25" fmla="*/ 59 h 65"/>
                    <a:gd name="T26" fmla="*/ 10 w 65"/>
                    <a:gd name="T27" fmla="*/ 55 h 65"/>
                    <a:gd name="T28" fmla="*/ 6 w 65"/>
                    <a:gd name="T29" fmla="*/ 49 h 65"/>
                    <a:gd name="T30" fmla="*/ 4 w 65"/>
                    <a:gd name="T31" fmla="*/ 46 h 65"/>
                    <a:gd name="T32" fmla="*/ 2 w 65"/>
                    <a:gd name="T33" fmla="*/ 38 h 65"/>
                    <a:gd name="T34" fmla="*/ 0 w 65"/>
                    <a:gd name="T35" fmla="*/ 32 h 65"/>
                    <a:gd name="T36" fmla="*/ 2 w 65"/>
                    <a:gd name="T37" fmla="*/ 26 h 65"/>
                    <a:gd name="T38" fmla="*/ 4 w 65"/>
                    <a:gd name="T39" fmla="*/ 20 h 65"/>
                    <a:gd name="T40" fmla="*/ 6 w 65"/>
                    <a:gd name="T41" fmla="*/ 14 h 65"/>
                    <a:gd name="T42" fmla="*/ 10 w 65"/>
                    <a:gd name="T43" fmla="*/ 10 h 65"/>
                    <a:gd name="T44" fmla="*/ 15 w 65"/>
                    <a:gd name="T45" fmla="*/ 6 h 65"/>
                    <a:gd name="T46" fmla="*/ 21 w 65"/>
                    <a:gd name="T47" fmla="*/ 2 h 65"/>
                    <a:gd name="T48" fmla="*/ 27 w 65"/>
                    <a:gd name="T49" fmla="*/ 0 h 65"/>
                    <a:gd name="T50" fmla="*/ 33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38"/>
                      </a:lnTo>
                      <a:lnTo>
                        <a:pt x="63" y="46"/>
                      </a:lnTo>
                      <a:lnTo>
                        <a:pt x="59" y="49"/>
                      </a:lnTo>
                      <a:lnTo>
                        <a:pt x="55" y="55"/>
                      </a:lnTo>
                      <a:lnTo>
                        <a:pt x="51" y="59"/>
                      </a:lnTo>
                      <a:lnTo>
                        <a:pt x="45" y="61"/>
                      </a:lnTo>
                      <a:lnTo>
                        <a:pt x="39" y="63"/>
                      </a:lnTo>
                      <a:lnTo>
                        <a:pt x="33" y="65"/>
                      </a:lnTo>
                      <a:lnTo>
                        <a:pt x="27" y="63"/>
                      </a:lnTo>
                      <a:lnTo>
                        <a:pt x="21" y="61"/>
                      </a:lnTo>
                      <a:lnTo>
                        <a:pt x="15" y="59"/>
                      </a:lnTo>
                      <a:lnTo>
                        <a:pt x="10" y="55"/>
                      </a:lnTo>
                      <a:lnTo>
                        <a:pt x="6" y="49"/>
                      </a:lnTo>
                      <a:lnTo>
                        <a:pt x="4" y="46"/>
                      </a:lnTo>
                      <a:lnTo>
                        <a:pt x="2" y="38"/>
                      </a:lnTo>
                      <a:lnTo>
                        <a:pt x="0" y="32"/>
                      </a:lnTo>
                      <a:lnTo>
                        <a:pt x="2" y="26"/>
                      </a:lnTo>
                      <a:lnTo>
                        <a:pt x="4" y="20"/>
                      </a:lnTo>
                      <a:lnTo>
                        <a:pt x="6" y="14"/>
                      </a:lnTo>
                      <a:lnTo>
                        <a:pt x="10"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7" name="Freeform 440"/>
                <p:cNvSpPr>
                  <a:spLocks/>
                </p:cNvSpPr>
                <p:nvPr/>
              </p:nvSpPr>
              <p:spPr bwMode="auto">
                <a:xfrm>
                  <a:off x="4465" y="782"/>
                  <a:ext cx="65" cy="64"/>
                </a:xfrm>
                <a:custGeom>
                  <a:avLst/>
                  <a:gdLst>
                    <a:gd name="T0" fmla="*/ 0 w 65"/>
                    <a:gd name="T1" fmla="*/ 31 h 64"/>
                    <a:gd name="T2" fmla="*/ 2 w 65"/>
                    <a:gd name="T3" fmla="*/ 25 h 64"/>
                    <a:gd name="T4" fmla="*/ 4 w 65"/>
                    <a:gd name="T5" fmla="*/ 19 h 64"/>
                    <a:gd name="T6" fmla="*/ 6 w 65"/>
                    <a:gd name="T7" fmla="*/ 13 h 64"/>
                    <a:gd name="T8" fmla="*/ 10 w 65"/>
                    <a:gd name="T9" fmla="*/ 9 h 64"/>
                    <a:gd name="T10" fmla="*/ 16 w 65"/>
                    <a:gd name="T11" fmla="*/ 5 h 64"/>
                    <a:gd name="T12" fmla="*/ 22 w 65"/>
                    <a:gd name="T13" fmla="*/ 1 h 64"/>
                    <a:gd name="T14" fmla="*/ 28 w 65"/>
                    <a:gd name="T15" fmla="*/ 0 h 64"/>
                    <a:gd name="T16" fmla="*/ 33 w 65"/>
                    <a:gd name="T17" fmla="*/ 0 h 64"/>
                    <a:gd name="T18" fmla="*/ 39 w 65"/>
                    <a:gd name="T19" fmla="*/ 0 h 64"/>
                    <a:gd name="T20" fmla="*/ 45 w 65"/>
                    <a:gd name="T21" fmla="*/ 1 h 64"/>
                    <a:gd name="T22" fmla="*/ 51 w 65"/>
                    <a:gd name="T23" fmla="*/ 5 h 64"/>
                    <a:gd name="T24" fmla="*/ 55 w 65"/>
                    <a:gd name="T25" fmla="*/ 9 h 64"/>
                    <a:gd name="T26" fmla="*/ 59 w 65"/>
                    <a:gd name="T27" fmla="*/ 13 h 64"/>
                    <a:gd name="T28" fmla="*/ 63 w 65"/>
                    <a:gd name="T29" fmla="*/ 19 h 64"/>
                    <a:gd name="T30" fmla="*/ 65 w 65"/>
                    <a:gd name="T31" fmla="*/ 25 h 64"/>
                    <a:gd name="T32" fmla="*/ 65 w 65"/>
                    <a:gd name="T33" fmla="*/ 31 h 64"/>
                    <a:gd name="T34" fmla="*/ 65 w 65"/>
                    <a:gd name="T35" fmla="*/ 39 h 64"/>
                    <a:gd name="T36" fmla="*/ 63 w 65"/>
                    <a:gd name="T37" fmla="*/ 45 h 64"/>
                    <a:gd name="T38" fmla="*/ 59 w 65"/>
                    <a:gd name="T39" fmla="*/ 49 h 64"/>
                    <a:gd name="T40" fmla="*/ 55 w 65"/>
                    <a:gd name="T41" fmla="*/ 55 h 64"/>
                    <a:gd name="T42" fmla="*/ 51 w 65"/>
                    <a:gd name="T43" fmla="*/ 59 h 64"/>
                    <a:gd name="T44" fmla="*/ 45 w 65"/>
                    <a:gd name="T45" fmla="*/ 61 h 64"/>
                    <a:gd name="T46" fmla="*/ 39 w 65"/>
                    <a:gd name="T47" fmla="*/ 63 h 64"/>
                    <a:gd name="T48" fmla="*/ 33 w 65"/>
                    <a:gd name="T49" fmla="*/ 64 h 64"/>
                    <a:gd name="T50" fmla="*/ 28 w 65"/>
                    <a:gd name="T51" fmla="*/ 63 h 64"/>
                    <a:gd name="T52" fmla="*/ 22 w 65"/>
                    <a:gd name="T53" fmla="*/ 61 h 64"/>
                    <a:gd name="T54" fmla="*/ 16 w 65"/>
                    <a:gd name="T55" fmla="*/ 59 h 64"/>
                    <a:gd name="T56" fmla="*/ 10 w 65"/>
                    <a:gd name="T57" fmla="*/ 55 h 64"/>
                    <a:gd name="T58" fmla="*/ 6 w 65"/>
                    <a:gd name="T59" fmla="*/ 49 h 64"/>
                    <a:gd name="T60" fmla="*/ 4 w 65"/>
                    <a:gd name="T61" fmla="*/ 45 h 64"/>
                    <a:gd name="T62" fmla="*/ 2 w 65"/>
                    <a:gd name="T63" fmla="*/ 39 h 64"/>
                    <a:gd name="T64" fmla="*/ 0 w 65"/>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0" y="31"/>
                      </a:moveTo>
                      <a:lnTo>
                        <a:pt x="2" y="25"/>
                      </a:lnTo>
                      <a:lnTo>
                        <a:pt x="4" y="19"/>
                      </a:lnTo>
                      <a:lnTo>
                        <a:pt x="6" y="13"/>
                      </a:lnTo>
                      <a:lnTo>
                        <a:pt x="10" y="9"/>
                      </a:lnTo>
                      <a:lnTo>
                        <a:pt x="16" y="5"/>
                      </a:lnTo>
                      <a:lnTo>
                        <a:pt x="22" y="1"/>
                      </a:lnTo>
                      <a:lnTo>
                        <a:pt x="28"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8" y="63"/>
                      </a:lnTo>
                      <a:lnTo>
                        <a:pt x="22" y="61"/>
                      </a:lnTo>
                      <a:lnTo>
                        <a:pt x="16" y="59"/>
                      </a:lnTo>
                      <a:lnTo>
                        <a:pt x="10" y="55"/>
                      </a:lnTo>
                      <a:lnTo>
                        <a:pt x="6" y="49"/>
                      </a:lnTo>
                      <a:lnTo>
                        <a:pt x="4" y="45"/>
                      </a:lnTo>
                      <a:lnTo>
                        <a:pt x="2"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498" name="Freeform 441"/>
                <p:cNvSpPr>
                  <a:spLocks/>
                </p:cNvSpPr>
                <p:nvPr/>
              </p:nvSpPr>
              <p:spPr bwMode="auto">
                <a:xfrm>
                  <a:off x="4465" y="782"/>
                  <a:ext cx="65" cy="64"/>
                </a:xfrm>
                <a:custGeom>
                  <a:avLst/>
                  <a:gdLst>
                    <a:gd name="T0" fmla="*/ 0 w 65"/>
                    <a:gd name="T1" fmla="*/ 31 h 64"/>
                    <a:gd name="T2" fmla="*/ 0 w 65"/>
                    <a:gd name="T3" fmla="*/ 31 h 64"/>
                    <a:gd name="T4" fmla="*/ 2 w 65"/>
                    <a:gd name="T5" fmla="*/ 25 h 64"/>
                    <a:gd name="T6" fmla="*/ 4 w 65"/>
                    <a:gd name="T7" fmla="*/ 19 h 64"/>
                    <a:gd name="T8" fmla="*/ 6 w 65"/>
                    <a:gd name="T9" fmla="*/ 13 h 64"/>
                    <a:gd name="T10" fmla="*/ 10 w 65"/>
                    <a:gd name="T11" fmla="*/ 9 h 64"/>
                    <a:gd name="T12" fmla="*/ 16 w 65"/>
                    <a:gd name="T13" fmla="*/ 5 h 64"/>
                    <a:gd name="T14" fmla="*/ 22 w 65"/>
                    <a:gd name="T15" fmla="*/ 1 h 64"/>
                    <a:gd name="T16" fmla="*/ 28 w 65"/>
                    <a:gd name="T17" fmla="*/ 0 h 64"/>
                    <a:gd name="T18" fmla="*/ 33 w 65"/>
                    <a:gd name="T19" fmla="*/ 0 h 64"/>
                    <a:gd name="T20" fmla="*/ 39 w 65"/>
                    <a:gd name="T21" fmla="*/ 0 h 64"/>
                    <a:gd name="T22" fmla="*/ 45 w 65"/>
                    <a:gd name="T23" fmla="*/ 1 h 64"/>
                    <a:gd name="T24" fmla="*/ 51 w 65"/>
                    <a:gd name="T25" fmla="*/ 5 h 64"/>
                    <a:gd name="T26" fmla="*/ 55 w 65"/>
                    <a:gd name="T27" fmla="*/ 9 h 64"/>
                    <a:gd name="T28" fmla="*/ 59 w 65"/>
                    <a:gd name="T29" fmla="*/ 13 h 64"/>
                    <a:gd name="T30" fmla="*/ 63 w 65"/>
                    <a:gd name="T31" fmla="*/ 19 h 64"/>
                    <a:gd name="T32" fmla="*/ 65 w 65"/>
                    <a:gd name="T33" fmla="*/ 25 h 64"/>
                    <a:gd name="T34" fmla="*/ 65 w 65"/>
                    <a:gd name="T35" fmla="*/ 31 h 64"/>
                    <a:gd name="T36" fmla="*/ 65 w 65"/>
                    <a:gd name="T37" fmla="*/ 39 h 64"/>
                    <a:gd name="T38" fmla="*/ 63 w 65"/>
                    <a:gd name="T39" fmla="*/ 45 h 64"/>
                    <a:gd name="T40" fmla="*/ 59 w 65"/>
                    <a:gd name="T41" fmla="*/ 49 h 64"/>
                    <a:gd name="T42" fmla="*/ 55 w 65"/>
                    <a:gd name="T43" fmla="*/ 55 h 64"/>
                    <a:gd name="T44" fmla="*/ 51 w 65"/>
                    <a:gd name="T45" fmla="*/ 59 h 64"/>
                    <a:gd name="T46" fmla="*/ 45 w 65"/>
                    <a:gd name="T47" fmla="*/ 61 h 64"/>
                    <a:gd name="T48" fmla="*/ 39 w 65"/>
                    <a:gd name="T49" fmla="*/ 63 h 64"/>
                    <a:gd name="T50" fmla="*/ 33 w 65"/>
                    <a:gd name="T51" fmla="*/ 64 h 64"/>
                    <a:gd name="T52" fmla="*/ 28 w 65"/>
                    <a:gd name="T53" fmla="*/ 63 h 64"/>
                    <a:gd name="T54" fmla="*/ 22 w 65"/>
                    <a:gd name="T55" fmla="*/ 61 h 64"/>
                    <a:gd name="T56" fmla="*/ 16 w 65"/>
                    <a:gd name="T57" fmla="*/ 59 h 64"/>
                    <a:gd name="T58" fmla="*/ 10 w 65"/>
                    <a:gd name="T59" fmla="*/ 55 h 64"/>
                    <a:gd name="T60" fmla="*/ 6 w 65"/>
                    <a:gd name="T61" fmla="*/ 49 h 64"/>
                    <a:gd name="T62" fmla="*/ 4 w 65"/>
                    <a:gd name="T63" fmla="*/ 45 h 64"/>
                    <a:gd name="T64" fmla="*/ 2 w 65"/>
                    <a:gd name="T65" fmla="*/ 39 h 64"/>
                    <a:gd name="T66" fmla="*/ 0 w 65"/>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0" y="31"/>
                      </a:moveTo>
                      <a:lnTo>
                        <a:pt x="0" y="31"/>
                      </a:lnTo>
                      <a:lnTo>
                        <a:pt x="2" y="25"/>
                      </a:lnTo>
                      <a:lnTo>
                        <a:pt x="4" y="19"/>
                      </a:lnTo>
                      <a:lnTo>
                        <a:pt x="6" y="13"/>
                      </a:lnTo>
                      <a:lnTo>
                        <a:pt x="10" y="9"/>
                      </a:lnTo>
                      <a:lnTo>
                        <a:pt x="16" y="5"/>
                      </a:lnTo>
                      <a:lnTo>
                        <a:pt x="22" y="1"/>
                      </a:lnTo>
                      <a:lnTo>
                        <a:pt x="28" y="0"/>
                      </a:lnTo>
                      <a:lnTo>
                        <a:pt x="33" y="0"/>
                      </a:lnTo>
                      <a:lnTo>
                        <a:pt x="39" y="0"/>
                      </a:lnTo>
                      <a:lnTo>
                        <a:pt x="45" y="1"/>
                      </a:lnTo>
                      <a:lnTo>
                        <a:pt x="51" y="5"/>
                      </a:lnTo>
                      <a:lnTo>
                        <a:pt x="55" y="9"/>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4"/>
                      </a:lnTo>
                      <a:lnTo>
                        <a:pt x="28" y="63"/>
                      </a:lnTo>
                      <a:lnTo>
                        <a:pt x="22" y="61"/>
                      </a:lnTo>
                      <a:lnTo>
                        <a:pt x="16" y="59"/>
                      </a:lnTo>
                      <a:lnTo>
                        <a:pt x="10" y="55"/>
                      </a:lnTo>
                      <a:lnTo>
                        <a:pt x="6" y="49"/>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499" name="Freeform 442"/>
                <p:cNvSpPr>
                  <a:spLocks/>
                </p:cNvSpPr>
                <p:nvPr/>
              </p:nvSpPr>
              <p:spPr bwMode="auto">
                <a:xfrm>
                  <a:off x="4475" y="657"/>
                  <a:ext cx="65" cy="65"/>
                </a:xfrm>
                <a:custGeom>
                  <a:avLst/>
                  <a:gdLst>
                    <a:gd name="T0" fmla="*/ 0 w 65"/>
                    <a:gd name="T1" fmla="*/ 34 h 65"/>
                    <a:gd name="T2" fmla="*/ 2 w 65"/>
                    <a:gd name="T3" fmla="*/ 26 h 65"/>
                    <a:gd name="T4" fmla="*/ 4 w 65"/>
                    <a:gd name="T5" fmla="*/ 20 h 65"/>
                    <a:gd name="T6" fmla="*/ 6 w 65"/>
                    <a:gd name="T7" fmla="*/ 16 h 65"/>
                    <a:gd name="T8" fmla="*/ 10 w 65"/>
                    <a:gd name="T9" fmla="*/ 10 h 65"/>
                    <a:gd name="T10" fmla="*/ 16 w 65"/>
                    <a:gd name="T11" fmla="*/ 6 h 65"/>
                    <a:gd name="T12" fmla="*/ 19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6 h 65"/>
                    <a:gd name="T32" fmla="*/ 65 w 65"/>
                    <a:gd name="T33" fmla="*/ 34 h 65"/>
                    <a:gd name="T34" fmla="*/ 65 w 65"/>
                    <a:gd name="T35" fmla="*/ 40 h 65"/>
                    <a:gd name="T36" fmla="*/ 63 w 65"/>
                    <a:gd name="T37" fmla="*/ 46 h 65"/>
                    <a:gd name="T38" fmla="*/ 59 w 65"/>
                    <a:gd name="T39" fmla="*/ 52 h 65"/>
                    <a:gd name="T40" fmla="*/ 55 w 65"/>
                    <a:gd name="T41" fmla="*/ 56 h 65"/>
                    <a:gd name="T42" fmla="*/ 51 w 65"/>
                    <a:gd name="T43" fmla="*/ 60 h 65"/>
                    <a:gd name="T44" fmla="*/ 45 w 65"/>
                    <a:gd name="T45" fmla="*/ 63 h 65"/>
                    <a:gd name="T46" fmla="*/ 39 w 65"/>
                    <a:gd name="T47" fmla="*/ 65 h 65"/>
                    <a:gd name="T48" fmla="*/ 33 w 65"/>
                    <a:gd name="T49" fmla="*/ 65 h 65"/>
                    <a:gd name="T50" fmla="*/ 25 w 65"/>
                    <a:gd name="T51" fmla="*/ 65 h 65"/>
                    <a:gd name="T52" fmla="*/ 19 w 65"/>
                    <a:gd name="T53" fmla="*/ 63 h 65"/>
                    <a:gd name="T54" fmla="*/ 16 w 65"/>
                    <a:gd name="T55" fmla="*/ 60 h 65"/>
                    <a:gd name="T56" fmla="*/ 10 w 65"/>
                    <a:gd name="T57" fmla="*/ 56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0" name="Freeform 443"/>
                <p:cNvSpPr>
                  <a:spLocks/>
                </p:cNvSpPr>
                <p:nvPr/>
              </p:nvSpPr>
              <p:spPr bwMode="auto">
                <a:xfrm>
                  <a:off x="4475" y="657"/>
                  <a:ext cx="65" cy="65"/>
                </a:xfrm>
                <a:custGeom>
                  <a:avLst/>
                  <a:gdLst>
                    <a:gd name="T0" fmla="*/ 0 w 65"/>
                    <a:gd name="T1" fmla="*/ 34 h 65"/>
                    <a:gd name="T2" fmla="*/ 0 w 65"/>
                    <a:gd name="T3" fmla="*/ 34 h 65"/>
                    <a:gd name="T4" fmla="*/ 2 w 65"/>
                    <a:gd name="T5" fmla="*/ 26 h 65"/>
                    <a:gd name="T6" fmla="*/ 4 w 65"/>
                    <a:gd name="T7" fmla="*/ 20 h 65"/>
                    <a:gd name="T8" fmla="*/ 6 w 65"/>
                    <a:gd name="T9" fmla="*/ 16 h 65"/>
                    <a:gd name="T10" fmla="*/ 10 w 65"/>
                    <a:gd name="T11" fmla="*/ 10 h 65"/>
                    <a:gd name="T12" fmla="*/ 16 w 65"/>
                    <a:gd name="T13" fmla="*/ 6 h 65"/>
                    <a:gd name="T14" fmla="*/ 19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6 h 65"/>
                    <a:gd name="T34" fmla="*/ 65 w 65"/>
                    <a:gd name="T35" fmla="*/ 34 h 65"/>
                    <a:gd name="T36" fmla="*/ 65 w 65"/>
                    <a:gd name="T37" fmla="*/ 40 h 65"/>
                    <a:gd name="T38" fmla="*/ 63 w 65"/>
                    <a:gd name="T39" fmla="*/ 46 h 65"/>
                    <a:gd name="T40" fmla="*/ 59 w 65"/>
                    <a:gd name="T41" fmla="*/ 52 h 65"/>
                    <a:gd name="T42" fmla="*/ 55 w 65"/>
                    <a:gd name="T43" fmla="*/ 56 h 65"/>
                    <a:gd name="T44" fmla="*/ 51 w 65"/>
                    <a:gd name="T45" fmla="*/ 60 h 65"/>
                    <a:gd name="T46" fmla="*/ 45 w 65"/>
                    <a:gd name="T47" fmla="*/ 63 h 65"/>
                    <a:gd name="T48" fmla="*/ 39 w 65"/>
                    <a:gd name="T49" fmla="*/ 65 h 65"/>
                    <a:gd name="T50" fmla="*/ 33 w 65"/>
                    <a:gd name="T51" fmla="*/ 65 h 65"/>
                    <a:gd name="T52" fmla="*/ 25 w 65"/>
                    <a:gd name="T53" fmla="*/ 65 h 65"/>
                    <a:gd name="T54" fmla="*/ 19 w 65"/>
                    <a:gd name="T55" fmla="*/ 63 h 65"/>
                    <a:gd name="T56" fmla="*/ 16 w 65"/>
                    <a:gd name="T57" fmla="*/ 60 h 65"/>
                    <a:gd name="T58" fmla="*/ 10 w 65"/>
                    <a:gd name="T59" fmla="*/ 56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1" name="Freeform 444"/>
                <p:cNvSpPr>
                  <a:spLocks/>
                </p:cNvSpPr>
                <p:nvPr/>
              </p:nvSpPr>
              <p:spPr bwMode="auto">
                <a:xfrm>
                  <a:off x="4502" y="813"/>
                  <a:ext cx="65" cy="65"/>
                </a:xfrm>
                <a:custGeom>
                  <a:avLst/>
                  <a:gdLst>
                    <a:gd name="T0" fmla="*/ 32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0 w 65"/>
                    <a:gd name="T15" fmla="*/ 39 h 65"/>
                    <a:gd name="T16" fmla="*/ 0 w 65"/>
                    <a:gd name="T17" fmla="*/ 33 h 65"/>
                    <a:gd name="T18" fmla="*/ 0 w 65"/>
                    <a:gd name="T19" fmla="*/ 26 h 65"/>
                    <a:gd name="T20" fmla="*/ 2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2 w 65"/>
                    <a:gd name="T33" fmla="*/ 0 h 65"/>
                    <a:gd name="T34" fmla="*/ 40 w 65"/>
                    <a:gd name="T35" fmla="*/ 2 h 65"/>
                    <a:gd name="T36" fmla="*/ 46 w 65"/>
                    <a:gd name="T37" fmla="*/ 4 h 65"/>
                    <a:gd name="T38" fmla="*/ 52 w 65"/>
                    <a:gd name="T39" fmla="*/ 6 h 65"/>
                    <a:gd name="T40" fmla="*/ 55 w 65"/>
                    <a:gd name="T41" fmla="*/ 10 h 65"/>
                    <a:gd name="T42" fmla="*/ 59 w 65"/>
                    <a:gd name="T43" fmla="*/ 16 h 65"/>
                    <a:gd name="T44" fmla="*/ 63 w 65"/>
                    <a:gd name="T45" fmla="*/ 20 h 65"/>
                    <a:gd name="T46" fmla="*/ 63 w 65"/>
                    <a:gd name="T47" fmla="*/ 26 h 65"/>
                    <a:gd name="T48" fmla="*/ 65 w 65"/>
                    <a:gd name="T49" fmla="*/ 33 h 65"/>
                    <a:gd name="T50" fmla="*/ 63 w 65"/>
                    <a:gd name="T51" fmla="*/ 39 h 65"/>
                    <a:gd name="T52" fmla="*/ 63 w 65"/>
                    <a:gd name="T53" fmla="*/ 45 h 65"/>
                    <a:gd name="T54" fmla="*/ 59 w 65"/>
                    <a:gd name="T55" fmla="*/ 51 h 65"/>
                    <a:gd name="T56" fmla="*/ 55 w 65"/>
                    <a:gd name="T57" fmla="*/ 55 h 65"/>
                    <a:gd name="T58" fmla="*/ 52 w 65"/>
                    <a:gd name="T59" fmla="*/ 59 h 65"/>
                    <a:gd name="T60" fmla="*/ 46 w 65"/>
                    <a:gd name="T61" fmla="*/ 63 h 65"/>
                    <a:gd name="T62" fmla="*/ 40 w 65"/>
                    <a:gd name="T63" fmla="*/ 65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5"/>
                      </a:lnTo>
                      <a:lnTo>
                        <a:pt x="20" y="63"/>
                      </a:lnTo>
                      <a:lnTo>
                        <a:pt x="14" y="59"/>
                      </a:lnTo>
                      <a:lnTo>
                        <a:pt x="10" y="55"/>
                      </a:lnTo>
                      <a:lnTo>
                        <a:pt x="6" y="51"/>
                      </a:lnTo>
                      <a:lnTo>
                        <a:pt x="2" y="45"/>
                      </a:lnTo>
                      <a:lnTo>
                        <a:pt x="0" y="39"/>
                      </a:lnTo>
                      <a:lnTo>
                        <a:pt x="0" y="33"/>
                      </a:lnTo>
                      <a:lnTo>
                        <a:pt x="0" y="26"/>
                      </a:lnTo>
                      <a:lnTo>
                        <a:pt x="2" y="20"/>
                      </a:lnTo>
                      <a:lnTo>
                        <a:pt x="6" y="16"/>
                      </a:lnTo>
                      <a:lnTo>
                        <a:pt x="10" y="10"/>
                      </a:lnTo>
                      <a:lnTo>
                        <a:pt x="14" y="6"/>
                      </a:lnTo>
                      <a:lnTo>
                        <a:pt x="20" y="4"/>
                      </a:lnTo>
                      <a:lnTo>
                        <a:pt x="26" y="2"/>
                      </a:lnTo>
                      <a:lnTo>
                        <a:pt x="32" y="0"/>
                      </a:lnTo>
                      <a:lnTo>
                        <a:pt x="40" y="2"/>
                      </a:lnTo>
                      <a:lnTo>
                        <a:pt x="46" y="4"/>
                      </a:lnTo>
                      <a:lnTo>
                        <a:pt x="52" y="6"/>
                      </a:lnTo>
                      <a:lnTo>
                        <a:pt x="55" y="10"/>
                      </a:lnTo>
                      <a:lnTo>
                        <a:pt x="59" y="16"/>
                      </a:lnTo>
                      <a:lnTo>
                        <a:pt x="63" y="20"/>
                      </a:lnTo>
                      <a:lnTo>
                        <a:pt x="63" y="26"/>
                      </a:lnTo>
                      <a:lnTo>
                        <a:pt x="65" y="33"/>
                      </a:lnTo>
                      <a:lnTo>
                        <a:pt x="63" y="39"/>
                      </a:lnTo>
                      <a:lnTo>
                        <a:pt x="63" y="45"/>
                      </a:lnTo>
                      <a:lnTo>
                        <a:pt x="59" y="51"/>
                      </a:lnTo>
                      <a:lnTo>
                        <a:pt x="55" y="55"/>
                      </a:lnTo>
                      <a:lnTo>
                        <a:pt x="52" y="59"/>
                      </a:lnTo>
                      <a:lnTo>
                        <a:pt x="46" y="63"/>
                      </a:lnTo>
                      <a:lnTo>
                        <a:pt x="40" y="65"/>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2" name="Freeform 445"/>
                <p:cNvSpPr>
                  <a:spLocks/>
                </p:cNvSpPr>
                <p:nvPr/>
              </p:nvSpPr>
              <p:spPr bwMode="auto">
                <a:xfrm>
                  <a:off x="4502" y="813"/>
                  <a:ext cx="65" cy="65"/>
                </a:xfrm>
                <a:custGeom>
                  <a:avLst/>
                  <a:gdLst>
                    <a:gd name="T0" fmla="*/ 32 w 65"/>
                    <a:gd name="T1" fmla="*/ 65 h 65"/>
                    <a:gd name="T2" fmla="*/ 32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0 w 65"/>
                    <a:gd name="T17" fmla="*/ 39 h 65"/>
                    <a:gd name="T18" fmla="*/ 0 w 65"/>
                    <a:gd name="T19" fmla="*/ 33 h 65"/>
                    <a:gd name="T20" fmla="*/ 0 w 65"/>
                    <a:gd name="T21" fmla="*/ 26 h 65"/>
                    <a:gd name="T22" fmla="*/ 2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2 w 65"/>
                    <a:gd name="T35" fmla="*/ 0 h 65"/>
                    <a:gd name="T36" fmla="*/ 40 w 65"/>
                    <a:gd name="T37" fmla="*/ 2 h 65"/>
                    <a:gd name="T38" fmla="*/ 46 w 65"/>
                    <a:gd name="T39" fmla="*/ 4 h 65"/>
                    <a:gd name="T40" fmla="*/ 52 w 65"/>
                    <a:gd name="T41" fmla="*/ 6 h 65"/>
                    <a:gd name="T42" fmla="*/ 55 w 65"/>
                    <a:gd name="T43" fmla="*/ 10 h 65"/>
                    <a:gd name="T44" fmla="*/ 59 w 65"/>
                    <a:gd name="T45" fmla="*/ 16 h 65"/>
                    <a:gd name="T46" fmla="*/ 63 w 65"/>
                    <a:gd name="T47" fmla="*/ 20 h 65"/>
                    <a:gd name="T48" fmla="*/ 63 w 65"/>
                    <a:gd name="T49" fmla="*/ 26 h 65"/>
                    <a:gd name="T50" fmla="*/ 65 w 65"/>
                    <a:gd name="T51" fmla="*/ 33 h 65"/>
                    <a:gd name="T52" fmla="*/ 63 w 65"/>
                    <a:gd name="T53" fmla="*/ 39 h 65"/>
                    <a:gd name="T54" fmla="*/ 63 w 65"/>
                    <a:gd name="T55" fmla="*/ 45 h 65"/>
                    <a:gd name="T56" fmla="*/ 59 w 65"/>
                    <a:gd name="T57" fmla="*/ 51 h 65"/>
                    <a:gd name="T58" fmla="*/ 55 w 65"/>
                    <a:gd name="T59" fmla="*/ 55 h 65"/>
                    <a:gd name="T60" fmla="*/ 52 w 65"/>
                    <a:gd name="T61" fmla="*/ 59 h 65"/>
                    <a:gd name="T62" fmla="*/ 46 w 65"/>
                    <a:gd name="T63" fmla="*/ 63 h 65"/>
                    <a:gd name="T64" fmla="*/ 40 w 65"/>
                    <a:gd name="T65" fmla="*/ 65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5"/>
                      </a:lnTo>
                      <a:lnTo>
                        <a:pt x="20" y="63"/>
                      </a:lnTo>
                      <a:lnTo>
                        <a:pt x="14" y="59"/>
                      </a:lnTo>
                      <a:lnTo>
                        <a:pt x="10" y="55"/>
                      </a:lnTo>
                      <a:lnTo>
                        <a:pt x="6" y="51"/>
                      </a:lnTo>
                      <a:lnTo>
                        <a:pt x="2" y="45"/>
                      </a:lnTo>
                      <a:lnTo>
                        <a:pt x="0" y="39"/>
                      </a:lnTo>
                      <a:lnTo>
                        <a:pt x="0" y="33"/>
                      </a:lnTo>
                      <a:lnTo>
                        <a:pt x="0" y="26"/>
                      </a:lnTo>
                      <a:lnTo>
                        <a:pt x="2" y="20"/>
                      </a:lnTo>
                      <a:lnTo>
                        <a:pt x="6" y="16"/>
                      </a:lnTo>
                      <a:lnTo>
                        <a:pt x="10" y="10"/>
                      </a:lnTo>
                      <a:lnTo>
                        <a:pt x="14" y="6"/>
                      </a:lnTo>
                      <a:lnTo>
                        <a:pt x="20" y="4"/>
                      </a:lnTo>
                      <a:lnTo>
                        <a:pt x="26" y="2"/>
                      </a:lnTo>
                      <a:lnTo>
                        <a:pt x="32" y="0"/>
                      </a:lnTo>
                      <a:lnTo>
                        <a:pt x="40" y="2"/>
                      </a:lnTo>
                      <a:lnTo>
                        <a:pt x="46" y="4"/>
                      </a:lnTo>
                      <a:lnTo>
                        <a:pt x="52" y="6"/>
                      </a:lnTo>
                      <a:lnTo>
                        <a:pt x="55" y="10"/>
                      </a:lnTo>
                      <a:lnTo>
                        <a:pt x="59" y="16"/>
                      </a:lnTo>
                      <a:lnTo>
                        <a:pt x="63" y="20"/>
                      </a:lnTo>
                      <a:lnTo>
                        <a:pt x="63" y="26"/>
                      </a:lnTo>
                      <a:lnTo>
                        <a:pt x="65" y="33"/>
                      </a:lnTo>
                      <a:lnTo>
                        <a:pt x="63" y="39"/>
                      </a:lnTo>
                      <a:lnTo>
                        <a:pt x="63" y="45"/>
                      </a:lnTo>
                      <a:lnTo>
                        <a:pt x="59" y="51"/>
                      </a:lnTo>
                      <a:lnTo>
                        <a:pt x="55" y="55"/>
                      </a:lnTo>
                      <a:lnTo>
                        <a:pt x="52" y="59"/>
                      </a:lnTo>
                      <a:lnTo>
                        <a:pt x="46" y="63"/>
                      </a:lnTo>
                      <a:lnTo>
                        <a:pt x="40" y="65"/>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3" name="Freeform 446"/>
                <p:cNvSpPr>
                  <a:spLocks/>
                </p:cNvSpPr>
                <p:nvPr/>
              </p:nvSpPr>
              <p:spPr bwMode="auto">
                <a:xfrm>
                  <a:off x="4473" y="744"/>
                  <a:ext cx="65" cy="65"/>
                </a:xfrm>
                <a:custGeom>
                  <a:avLst/>
                  <a:gdLst>
                    <a:gd name="T0" fmla="*/ 0 w 65"/>
                    <a:gd name="T1" fmla="*/ 34 h 65"/>
                    <a:gd name="T2" fmla="*/ 0 w 65"/>
                    <a:gd name="T3" fmla="*/ 26 h 65"/>
                    <a:gd name="T4" fmla="*/ 2 w 65"/>
                    <a:gd name="T5" fmla="*/ 20 h 65"/>
                    <a:gd name="T6" fmla="*/ 6 w 65"/>
                    <a:gd name="T7" fmla="*/ 16 h 65"/>
                    <a:gd name="T8" fmla="*/ 10 w 65"/>
                    <a:gd name="T9" fmla="*/ 10 h 65"/>
                    <a:gd name="T10" fmla="*/ 14 w 65"/>
                    <a:gd name="T11" fmla="*/ 6 h 65"/>
                    <a:gd name="T12" fmla="*/ 20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1 w 65"/>
                    <a:gd name="T29" fmla="*/ 20 h 65"/>
                    <a:gd name="T30" fmla="*/ 63 w 65"/>
                    <a:gd name="T31" fmla="*/ 26 h 65"/>
                    <a:gd name="T32" fmla="*/ 65 w 65"/>
                    <a:gd name="T33" fmla="*/ 34 h 65"/>
                    <a:gd name="T34" fmla="*/ 63 w 65"/>
                    <a:gd name="T35" fmla="*/ 39 h 65"/>
                    <a:gd name="T36" fmla="*/ 61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3 w 65"/>
                    <a:gd name="T49" fmla="*/ 65 h 65"/>
                    <a:gd name="T50" fmla="*/ 25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0" y="26"/>
                      </a:lnTo>
                      <a:lnTo>
                        <a:pt x="2" y="20"/>
                      </a:lnTo>
                      <a:lnTo>
                        <a:pt x="6" y="16"/>
                      </a:lnTo>
                      <a:lnTo>
                        <a:pt x="10" y="10"/>
                      </a:lnTo>
                      <a:lnTo>
                        <a:pt x="14" y="6"/>
                      </a:lnTo>
                      <a:lnTo>
                        <a:pt x="20" y="4"/>
                      </a:lnTo>
                      <a:lnTo>
                        <a:pt x="25" y="2"/>
                      </a:lnTo>
                      <a:lnTo>
                        <a:pt x="33" y="0"/>
                      </a:lnTo>
                      <a:lnTo>
                        <a:pt x="39" y="2"/>
                      </a:lnTo>
                      <a:lnTo>
                        <a:pt x="45" y="4"/>
                      </a:lnTo>
                      <a:lnTo>
                        <a:pt x="51" y="6"/>
                      </a:lnTo>
                      <a:lnTo>
                        <a:pt x="55" y="10"/>
                      </a:lnTo>
                      <a:lnTo>
                        <a:pt x="59" y="16"/>
                      </a:lnTo>
                      <a:lnTo>
                        <a:pt x="61" y="20"/>
                      </a:lnTo>
                      <a:lnTo>
                        <a:pt x="63" y="26"/>
                      </a:lnTo>
                      <a:lnTo>
                        <a:pt x="65" y="34"/>
                      </a:lnTo>
                      <a:lnTo>
                        <a:pt x="63" y="39"/>
                      </a:lnTo>
                      <a:lnTo>
                        <a:pt x="61" y="45"/>
                      </a:lnTo>
                      <a:lnTo>
                        <a:pt x="59" y="51"/>
                      </a:lnTo>
                      <a:lnTo>
                        <a:pt x="55" y="55"/>
                      </a:lnTo>
                      <a:lnTo>
                        <a:pt x="51" y="59"/>
                      </a:lnTo>
                      <a:lnTo>
                        <a:pt x="45" y="63"/>
                      </a:lnTo>
                      <a:lnTo>
                        <a:pt x="39" y="65"/>
                      </a:lnTo>
                      <a:lnTo>
                        <a:pt x="33" y="65"/>
                      </a:lnTo>
                      <a:lnTo>
                        <a:pt x="25" y="65"/>
                      </a:lnTo>
                      <a:lnTo>
                        <a:pt x="20" y="63"/>
                      </a:lnTo>
                      <a:lnTo>
                        <a:pt x="14" y="59"/>
                      </a:lnTo>
                      <a:lnTo>
                        <a:pt x="10" y="55"/>
                      </a:lnTo>
                      <a:lnTo>
                        <a:pt x="6" y="51"/>
                      </a:lnTo>
                      <a:lnTo>
                        <a:pt x="2" y="45"/>
                      </a:lnTo>
                      <a:lnTo>
                        <a:pt x="0" y="39"/>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4" name="Freeform 447"/>
                <p:cNvSpPr>
                  <a:spLocks/>
                </p:cNvSpPr>
                <p:nvPr/>
              </p:nvSpPr>
              <p:spPr bwMode="auto">
                <a:xfrm>
                  <a:off x="4473" y="744"/>
                  <a:ext cx="65" cy="65"/>
                </a:xfrm>
                <a:custGeom>
                  <a:avLst/>
                  <a:gdLst>
                    <a:gd name="T0" fmla="*/ 0 w 65"/>
                    <a:gd name="T1" fmla="*/ 34 h 65"/>
                    <a:gd name="T2" fmla="*/ 0 w 65"/>
                    <a:gd name="T3" fmla="*/ 34 h 65"/>
                    <a:gd name="T4" fmla="*/ 0 w 65"/>
                    <a:gd name="T5" fmla="*/ 26 h 65"/>
                    <a:gd name="T6" fmla="*/ 2 w 65"/>
                    <a:gd name="T7" fmla="*/ 20 h 65"/>
                    <a:gd name="T8" fmla="*/ 6 w 65"/>
                    <a:gd name="T9" fmla="*/ 16 h 65"/>
                    <a:gd name="T10" fmla="*/ 10 w 65"/>
                    <a:gd name="T11" fmla="*/ 10 h 65"/>
                    <a:gd name="T12" fmla="*/ 14 w 65"/>
                    <a:gd name="T13" fmla="*/ 6 h 65"/>
                    <a:gd name="T14" fmla="*/ 20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1 w 65"/>
                    <a:gd name="T31" fmla="*/ 20 h 65"/>
                    <a:gd name="T32" fmla="*/ 63 w 65"/>
                    <a:gd name="T33" fmla="*/ 26 h 65"/>
                    <a:gd name="T34" fmla="*/ 65 w 65"/>
                    <a:gd name="T35" fmla="*/ 34 h 65"/>
                    <a:gd name="T36" fmla="*/ 63 w 65"/>
                    <a:gd name="T37" fmla="*/ 39 h 65"/>
                    <a:gd name="T38" fmla="*/ 61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3 w 65"/>
                    <a:gd name="T51" fmla="*/ 65 h 65"/>
                    <a:gd name="T52" fmla="*/ 25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0" y="26"/>
                      </a:lnTo>
                      <a:lnTo>
                        <a:pt x="2" y="20"/>
                      </a:lnTo>
                      <a:lnTo>
                        <a:pt x="6" y="16"/>
                      </a:lnTo>
                      <a:lnTo>
                        <a:pt x="10" y="10"/>
                      </a:lnTo>
                      <a:lnTo>
                        <a:pt x="14" y="6"/>
                      </a:lnTo>
                      <a:lnTo>
                        <a:pt x="20" y="4"/>
                      </a:lnTo>
                      <a:lnTo>
                        <a:pt x="25" y="2"/>
                      </a:lnTo>
                      <a:lnTo>
                        <a:pt x="33" y="0"/>
                      </a:lnTo>
                      <a:lnTo>
                        <a:pt x="39" y="2"/>
                      </a:lnTo>
                      <a:lnTo>
                        <a:pt x="45" y="4"/>
                      </a:lnTo>
                      <a:lnTo>
                        <a:pt x="51" y="6"/>
                      </a:lnTo>
                      <a:lnTo>
                        <a:pt x="55" y="10"/>
                      </a:lnTo>
                      <a:lnTo>
                        <a:pt x="59" y="16"/>
                      </a:lnTo>
                      <a:lnTo>
                        <a:pt x="61" y="20"/>
                      </a:lnTo>
                      <a:lnTo>
                        <a:pt x="63" y="26"/>
                      </a:lnTo>
                      <a:lnTo>
                        <a:pt x="65" y="34"/>
                      </a:lnTo>
                      <a:lnTo>
                        <a:pt x="63" y="39"/>
                      </a:lnTo>
                      <a:lnTo>
                        <a:pt x="61" y="45"/>
                      </a:lnTo>
                      <a:lnTo>
                        <a:pt x="59" y="51"/>
                      </a:lnTo>
                      <a:lnTo>
                        <a:pt x="55" y="55"/>
                      </a:lnTo>
                      <a:lnTo>
                        <a:pt x="51" y="59"/>
                      </a:lnTo>
                      <a:lnTo>
                        <a:pt x="45" y="63"/>
                      </a:lnTo>
                      <a:lnTo>
                        <a:pt x="39" y="65"/>
                      </a:lnTo>
                      <a:lnTo>
                        <a:pt x="33" y="65"/>
                      </a:lnTo>
                      <a:lnTo>
                        <a:pt x="25" y="65"/>
                      </a:lnTo>
                      <a:lnTo>
                        <a:pt x="20" y="63"/>
                      </a:lnTo>
                      <a:lnTo>
                        <a:pt x="14" y="59"/>
                      </a:lnTo>
                      <a:lnTo>
                        <a:pt x="10" y="55"/>
                      </a:lnTo>
                      <a:lnTo>
                        <a:pt x="6" y="51"/>
                      </a:lnTo>
                      <a:lnTo>
                        <a:pt x="2" y="45"/>
                      </a:lnTo>
                      <a:lnTo>
                        <a:pt x="0" y="39"/>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5" name="Freeform 448"/>
                <p:cNvSpPr>
                  <a:spLocks/>
                </p:cNvSpPr>
                <p:nvPr/>
              </p:nvSpPr>
              <p:spPr bwMode="auto">
                <a:xfrm>
                  <a:off x="4552" y="821"/>
                  <a:ext cx="63" cy="63"/>
                </a:xfrm>
                <a:custGeom>
                  <a:avLst/>
                  <a:gdLst>
                    <a:gd name="T0" fmla="*/ 63 w 63"/>
                    <a:gd name="T1" fmla="*/ 31 h 63"/>
                    <a:gd name="T2" fmla="*/ 63 w 63"/>
                    <a:gd name="T3" fmla="*/ 39 h 63"/>
                    <a:gd name="T4" fmla="*/ 61 w 63"/>
                    <a:gd name="T5" fmla="*/ 43 h 63"/>
                    <a:gd name="T6" fmla="*/ 59 w 63"/>
                    <a:gd name="T7" fmla="*/ 49 h 63"/>
                    <a:gd name="T8" fmla="*/ 55 w 63"/>
                    <a:gd name="T9" fmla="*/ 55 h 63"/>
                    <a:gd name="T10" fmla="*/ 49 w 63"/>
                    <a:gd name="T11" fmla="*/ 59 h 63"/>
                    <a:gd name="T12" fmla="*/ 43 w 63"/>
                    <a:gd name="T13" fmla="*/ 61 h 63"/>
                    <a:gd name="T14" fmla="*/ 39 w 63"/>
                    <a:gd name="T15" fmla="*/ 63 h 63"/>
                    <a:gd name="T16" fmla="*/ 31 w 63"/>
                    <a:gd name="T17" fmla="*/ 63 h 63"/>
                    <a:gd name="T18" fmla="*/ 25 w 63"/>
                    <a:gd name="T19" fmla="*/ 63 h 63"/>
                    <a:gd name="T20" fmla="*/ 19 w 63"/>
                    <a:gd name="T21" fmla="*/ 61 h 63"/>
                    <a:gd name="T22" fmla="*/ 13 w 63"/>
                    <a:gd name="T23" fmla="*/ 59 h 63"/>
                    <a:gd name="T24" fmla="*/ 9 w 63"/>
                    <a:gd name="T25" fmla="*/ 55 h 63"/>
                    <a:gd name="T26" fmla="*/ 5 w 63"/>
                    <a:gd name="T27" fmla="*/ 49 h 63"/>
                    <a:gd name="T28" fmla="*/ 2 w 63"/>
                    <a:gd name="T29" fmla="*/ 43 h 63"/>
                    <a:gd name="T30" fmla="*/ 0 w 63"/>
                    <a:gd name="T31" fmla="*/ 39 h 63"/>
                    <a:gd name="T32" fmla="*/ 0 w 63"/>
                    <a:gd name="T33" fmla="*/ 31 h 63"/>
                    <a:gd name="T34" fmla="*/ 0 w 63"/>
                    <a:gd name="T35" fmla="*/ 25 h 63"/>
                    <a:gd name="T36" fmla="*/ 2 w 63"/>
                    <a:gd name="T37" fmla="*/ 20 h 63"/>
                    <a:gd name="T38" fmla="*/ 5 w 63"/>
                    <a:gd name="T39" fmla="*/ 14 h 63"/>
                    <a:gd name="T40" fmla="*/ 9 w 63"/>
                    <a:gd name="T41" fmla="*/ 10 h 63"/>
                    <a:gd name="T42" fmla="*/ 13 w 63"/>
                    <a:gd name="T43" fmla="*/ 6 h 63"/>
                    <a:gd name="T44" fmla="*/ 19 w 63"/>
                    <a:gd name="T45" fmla="*/ 2 h 63"/>
                    <a:gd name="T46" fmla="*/ 25 w 63"/>
                    <a:gd name="T47" fmla="*/ 0 h 63"/>
                    <a:gd name="T48" fmla="*/ 31 w 63"/>
                    <a:gd name="T49" fmla="*/ 0 h 63"/>
                    <a:gd name="T50" fmla="*/ 39 w 63"/>
                    <a:gd name="T51" fmla="*/ 0 h 63"/>
                    <a:gd name="T52" fmla="*/ 43 w 63"/>
                    <a:gd name="T53" fmla="*/ 2 h 63"/>
                    <a:gd name="T54" fmla="*/ 49 w 63"/>
                    <a:gd name="T55" fmla="*/ 6 h 63"/>
                    <a:gd name="T56" fmla="*/ 55 w 63"/>
                    <a:gd name="T57" fmla="*/ 10 h 63"/>
                    <a:gd name="T58" fmla="*/ 59 w 63"/>
                    <a:gd name="T59" fmla="*/ 14 h 63"/>
                    <a:gd name="T60" fmla="*/ 61 w 63"/>
                    <a:gd name="T61" fmla="*/ 20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3"/>
                      </a:lnTo>
                      <a:lnTo>
                        <a:pt x="59" y="49"/>
                      </a:lnTo>
                      <a:lnTo>
                        <a:pt x="55" y="55"/>
                      </a:lnTo>
                      <a:lnTo>
                        <a:pt x="49" y="59"/>
                      </a:lnTo>
                      <a:lnTo>
                        <a:pt x="43" y="61"/>
                      </a:lnTo>
                      <a:lnTo>
                        <a:pt x="39" y="63"/>
                      </a:lnTo>
                      <a:lnTo>
                        <a:pt x="31" y="63"/>
                      </a:lnTo>
                      <a:lnTo>
                        <a:pt x="25" y="63"/>
                      </a:lnTo>
                      <a:lnTo>
                        <a:pt x="19" y="61"/>
                      </a:lnTo>
                      <a:lnTo>
                        <a:pt x="13" y="59"/>
                      </a:lnTo>
                      <a:lnTo>
                        <a:pt x="9" y="55"/>
                      </a:lnTo>
                      <a:lnTo>
                        <a:pt x="5" y="49"/>
                      </a:lnTo>
                      <a:lnTo>
                        <a:pt x="2" y="43"/>
                      </a:lnTo>
                      <a:lnTo>
                        <a:pt x="0" y="39"/>
                      </a:lnTo>
                      <a:lnTo>
                        <a:pt x="0" y="31"/>
                      </a:lnTo>
                      <a:lnTo>
                        <a:pt x="0" y="25"/>
                      </a:lnTo>
                      <a:lnTo>
                        <a:pt x="2" y="20"/>
                      </a:lnTo>
                      <a:lnTo>
                        <a:pt x="5" y="14"/>
                      </a:lnTo>
                      <a:lnTo>
                        <a:pt x="9"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6" name="Freeform 449"/>
                <p:cNvSpPr>
                  <a:spLocks/>
                </p:cNvSpPr>
                <p:nvPr/>
              </p:nvSpPr>
              <p:spPr bwMode="auto">
                <a:xfrm>
                  <a:off x="4552" y="821"/>
                  <a:ext cx="63" cy="63"/>
                </a:xfrm>
                <a:custGeom>
                  <a:avLst/>
                  <a:gdLst>
                    <a:gd name="T0" fmla="*/ 63 w 63"/>
                    <a:gd name="T1" fmla="*/ 31 h 63"/>
                    <a:gd name="T2" fmla="*/ 63 w 63"/>
                    <a:gd name="T3" fmla="*/ 31 h 63"/>
                    <a:gd name="T4" fmla="*/ 63 w 63"/>
                    <a:gd name="T5" fmla="*/ 39 h 63"/>
                    <a:gd name="T6" fmla="*/ 61 w 63"/>
                    <a:gd name="T7" fmla="*/ 43 h 63"/>
                    <a:gd name="T8" fmla="*/ 59 w 63"/>
                    <a:gd name="T9" fmla="*/ 49 h 63"/>
                    <a:gd name="T10" fmla="*/ 55 w 63"/>
                    <a:gd name="T11" fmla="*/ 55 h 63"/>
                    <a:gd name="T12" fmla="*/ 49 w 63"/>
                    <a:gd name="T13" fmla="*/ 59 h 63"/>
                    <a:gd name="T14" fmla="*/ 43 w 63"/>
                    <a:gd name="T15" fmla="*/ 61 h 63"/>
                    <a:gd name="T16" fmla="*/ 39 w 63"/>
                    <a:gd name="T17" fmla="*/ 63 h 63"/>
                    <a:gd name="T18" fmla="*/ 31 w 63"/>
                    <a:gd name="T19" fmla="*/ 63 h 63"/>
                    <a:gd name="T20" fmla="*/ 25 w 63"/>
                    <a:gd name="T21" fmla="*/ 63 h 63"/>
                    <a:gd name="T22" fmla="*/ 19 w 63"/>
                    <a:gd name="T23" fmla="*/ 61 h 63"/>
                    <a:gd name="T24" fmla="*/ 13 w 63"/>
                    <a:gd name="T25" fmla="*/ 59 h 63"/>
                    <a:gd name="T26" fmla="*/ 9 w 63"/>
                    <a:gd name="T27" fmla="*/ 55 h 63"/>
                    <a:gd name="T28" fmla="*/ 5 w 63"/>
                    <a:gd name="T29" fmla="*/ 49 h 63"/>
                    <a:gd name="T30" fmla="*/ 2 w 63"/>
                    <a:gd name="T31" fmla="*/ 43 h 63"/>
                    <a:gd name="T32" fmla="*/ 0 w 63"/>
                    <a:gd name="T33" fmla="*/ 39 h 63"/>
                    <a:gd name="T34" fmla="*/ 0 w 63"/>
                    <a:gd name="T35" fmla="*/ 31 h 63"/>
                    <a:gd name="T36" fmla="*/ 0 w 63"/>
                    <a:gd name="T37" fmla="*/ 25 h 63"/>
                    <a:gd name="T38" fmla="*/ 2 w 63"/>
                    <a:gd name="T39" fmla="*/ 20 h 63"/>
                    <a:gd name="T40" fmla="*/ 5 w 63"/>
                    <a:gd name="T41" fmla="*/ 14 h 63"/>
                    <a:gd name="T42" fmla="*/ 9 w 63"/>
                    <a:gd name="T43" fmla="*/ 10 h 63"/>
                    <a:gd name="T44" fmla="*/ 13 w 63"/>
                    <a:gd name="T45" fmla="*/ 6 h 63"/>
                    <a:gd name="T46" fmla="*/ 19 w 63"/>
                    <a:gd name="T47" fmla="*/ 2 h 63"/>
                    <a:gd name="T48" fmla="*/ 25 w 63"/>
                    <a:gd name="T49" fmla="*/ 0 h 63"/>
                    <a:gd name="T50" fmla="*/ 31 w 63"/>
                    <a:gd name="T51" fmla="*/ 0 h 63"/>
                    <a:gd name="T52" fmla="*/ 39 w 63"/>
                    <a:gd name="T53" fmla="*/ 0 h 63"/>
                    <a:gd name="T54" fmla="*/ 43 w 63"/>
                    <a:gd name="T55" fmla="*/ 2 h 63"/>
                    <a:gd name="T56" fmla="*/ 49 w 63"/>
                    <a:gd name="T57" fmla="*/ 6 h 63"/>
                    <a:gd name="T58" fmla="*/ 55 w 63"/>
                    <a:gd name="T59" fmla="*/ 10 h 63"/>
                    <a:gd name="T60" fmla="*/ 59 w 63"/>
                    <a:gd name="T61" fmla="*/ 14 h 63"/>
                    <a:gd name="T62" fmla="*/ 61 w 63"/>
                    <a:gd name="T63" fmla="*/ 20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3"/>
                      </a:lnTo>
                      <a:lnTo>
                        <a:pt x="59" y="49"/>
                      </a:lnTo>
                      <a:lnTo>
                        <a:pt x="55" y="55"/>
                      </a:lnTo>
                      <a:lnTo>
                        <a:pt x="49" y="59"/>
                      </a:lnTo>
                      <a:lnTo>
                        <a:pt x="43" y="61"/>
                      </a:lnTo>
                      <a:lnTo>
                        <a:pt x="39" y="63"/>
                      </a:lnTo>
                      <a:lnTo>
                        <a:pt x="31" y="63"/>
                      </a:lnTo>
                      <a:lnTo>
                        <a:pt x="25" y="63"/>
                      </a:lnTo>
                      <a:lnTo>
                        <a:pt x="19" y="61"/>
                      </a:lnTo>
                      <a:lnTo>
                        <a:pt x="13" y="59"/>
                      </a:lnTo>
                      <a:lnTo>
                        <a:pt x="9" y="55"/>
                      </a:lnTo>
                      <a:lnTo>
                        <a:pt x="5" y="49"/>
                      </a:lnTo>
                      <a:lnTo>
                        <a:pt x="2" y="43"/>
                      </a:lnTo>
                      <a:lnTo>
                        <a:pt x="0" y="39"/>
                      </a:lnTo>
                      <a:lnTo>
                        <a:pt x="0" y="31"/>
                      </a:lnTo>
                      <a:lnTo>
                        <a:pt x="0" y="25"/>
                      </a:lnTo>
                      <a:lnTo>
                        <a:pt x="2" y="20"/>
                      </a:lnTo>
                      <a:lnTo>
                        <a:pt x="5" y="14"/>
                      </a:lnTo>
                      <a:lnTo>
                        <a:pt x="9" y="10"/>
                      </a:lnTo>
                      <a:lnTo>
                        <a:pt x="13" y="6"/>
                      </a:lnTo>
                      <a:lnTo>
                        <a:pt x="19" y="2"/>
                      </a:lnTo>
                      <a:lnTo>
                        <a:pt x="25" y="0"/>
                      </a:lnTo>
                      <a:lnTo>
                        <a:pt x="31" y="0"/>
                      </a:lnTo>
                      <a:lnTo>
                        <a:pt x="39" y="0"/>
                      </a:lnTo>
                      <a:lnTo>
                        <a:pt x="43" y="2"/>
                      </a:lnTo>
                      <a:lnTo>
                        <a:pt x="49" y="6"/>
                      </a:lnTo>
                      <a:lnTo>
                        <a:pt x="55" y="10"/>
                      </a:lnTo>
                      <a:lnTo>
                        <a:pt x="59" y="14"/>
                      </a:lnTo>
                      <a:lnTo>
                        <a:pt x="61" y="20"/>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7" name="Freeform 450"/>
                <p:cNvSpPr>
                  <a:spLocks/>
                </p:cNvSpPr>
                <p:nvPr/>
              </p:nvSpPr>
              <p:spPr bwMode="auto">
                <a:xfrm>
                  <a:off x="4632" y="829"/>
                  <a:ext cx="65" cy="63"/>
                </a:xfrm>
                <a:custGeom>
                  <a:avLst/>
                  <a:gdLst>
                    <a:gd name="T0" fmla="*/ 0 w 65"/>
                    <a:gd name="T1" fmla="*/ 31 h 63"/>
                    <a:gd name="T2" fmla="*/ 2 w 65"/>
                    <a:gd name="T3" fmla="*/ 25 h 63"/>
                    <a:gd name="T4" fmla="*/ 4 w 65"/>
                    <a:gd name="T5" fmla="*/ 19 h 63"/>
                    <a:gd name="T6" fmla="*/ 6 w 65"/>
                    <a:gd name="T7" fmla="*/ 14 h 63"/>
                    <a:gd name="T8" fmla="*/ 10 w 65"/>
                    <a:gd name="T9" fmla="*/ 10 h 63"/>
                    <a:gd name="T10" fmla="*/ 16 w 65"/>
                    <a:gd name="T11" fmla="*/ 6 h 63"/>
                    <a:gd name="T12" fmla="*/ 20 w 65"/>
                    <a:gd name="T13" fmla="*/ 2 h 63"/>
                    <a:gd name="T14" fmla="*/ 26 w 65"/>
                    <a:gd name="T15" fmla="*/ 0 h 63"/>
                    <a:gd name="T16" fmla="*/ 34 w 65"/>
                    <a:gd name="T17" fmla="*/ 0 h 63"/>
                    <a:gd name="T18" fmla="*/ 40 w 65"/>
                    <a:gd name="T19" fmla="*/ 0 h 63"/>
                    <a:gd name="T20" fmla="*/ 46 w 65"/>
                    <a:gd name="T21" fmla="*/ 2 h 63"/>
                    <a:gd name="T22" fmla="*/ 52 w 65"/>
                    <a:gd name="T23" fmla="*/ 6 h 63"/>
                    <a:gd name="T24" fmla="*/ 55 w 65"/>
                    <a:gd name="T25" fmla="*/ 10 h 63"/>
                    <a:gd name="T26" fmla="*/ 59 w 65"/>
                    <a:gd name="T27" fmla="*/ 14 h 63"/>
                    <a:gd name="T28" fmla="*/ 63 w 65"/>
                    <a:gd name="T29" fmla="*/ 19 h 63"/>
                    <a:gd name="T30" fmla="*/ 65 w 65"/>
                    <a:gd name="T31" fmla="*/ 25 h 63"/>
                    <a:gd name="T32" fmla="*/ 65 w 65"/>
                    <a:gd name="T33" fmla="*/ 31 h 63"/>
                    <a:gd name="T34" fmla="*/ 65 w 65"/>
                    <a:gd name="T35" fmla="*/ 39 h 63"/>
                    <a:gd name="T36" fmla="*/ 63 w 65"/>
                    <a:gd name="T37" fmla="*/ 43 h 63"/>
                    <a:gd name="T38" fmla="*/ 59 w 65"/>
                    <a:gd name="T39" fmla="*/ 49 h 63"/>
                    <a:gd name="T40" fmla="*/ 55 w 65"/>
                    <a:gd name="T41" fmla="*/ 55 h 63"/>
                    <a:gd name="T42" fmla="*/ 52 w 65"/>
                    <a:gd name="T43" fmla="*/ 59 h 63"/>
                    <a:gd name="T44" fmla="*/ 46 w 65"/>
                    <a:gd name="T45" fmla="*/ 61 h 63"/>
                    <a:gd name="T46" fmla="*/ 40 w 65"/>
                    <a:gd name="T47" fmla="*/ 63 h 63"/>
                    <a:gd name="T48" fmla="*/ 34 w 65"/>
                    <a:gd name="T49" fmla="*/ 63 h 63"/>
                    <a:gd name="T50" fmla="*/ 26 w 65"/>
                    <a:gd name="T51" fmla="*/ 63 h 63"/>
                    <a:gd name="T52" fmla="*/ 20 w 65"/>
                    <a:gd name="T53" fmla="*/ 61 h 63"/>
                    <a:gd name="T54" fmla="*/ 16 w 65"/>
                    <a:gd name="T55" fmla="*/ 59 h 63"/>
                    <a:gd name="T56" fmla="*/ 10 w 65"/>
                    <a:gd name="T57" fmla="*/ 55 h 63"/>
                    <a:gd name="T58" fmla="*/ 6 w 65"/>
                    <a:gd name="T59" fmla="*/ 49 h 63"/>
                    <a:gd name="T60" fmla="*/ 4 w 65"/>
                    <a:gd name="T61" fmla="*/ 43 h 63"/>
                    <a:gd name="T62" fmla="*/ 2 w 65"/>
                    <a:gd name="T63" fmla="*/ 39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4"/>
                      </a:lnTo>
                      <a:lnTo>
                        <a:pt x="10" y="10"/>
                      </a:lnTo>
                      <a:lnTo>
                        <a:pt x="16" y="6"/>
                      </a:lnTo>
                      <a:lnTo>
                        <a:pt x="20" y="2"/>
                      </a:lnTo>
                      <a:lnTo>
                        <a:pt x="26" y="0"/>
                      </a:lnTo>
                      <a:lnTo>
                        <a:pt x="34" y="0"/>
                      </a:lnTo>
                      <a:lnTo>
                        <a:pt x="40" y="0"/>
                      </a:lnTo>
                      <a:lnTo>
                        <a:pt x="46" y="2"/>
                      </a:lnTo>
                      <a:lnTo>
                        <a:pt x="52" y="6"/>
                      </a:lnTo>
                      <a:lnTo>
                        <a:pt x="55" y="10"/>
                      </a:lnTo>
                      <a:lnTo>
                        <a:pt x="59" y="14"/>
                      </a:lnTo>
                      <a:lnTo>
                        <a:pt x="63" y="19"/>
                      </a:lnTo>
                      <a:lnTo>
                        <a:pt x="65" y="25"/>
                      </a:lnTo>
                      <a:lnTo>
                        <a:pt x="65" y="31"/>
                      </a:lnTo>
                      <a:lnTo>
                        <a:pt x="65" y="39"/>
                      </a:lnTo>
                      <a:lnTo>
                        <a:pt x="63" y="43"/>
                      </a:lnTo>
                      <a:lnTo>
                        <a:pt x="59" y="49"/>
                      </a:lnTo>
                      <a:lnTo>
                        <a:pt x="55" y="55"/>
                      </a:lnTo>
                      <a:lnTo>
                        <a:pt x="52" y="59"/>
                      </a:lnTo>
                      <a:lnTo>
                        <a:pt x="46" y="61"/>
                      </a:lnTo>
                      <a:lnTo>
                        <a:pt x="40" y="63"/>
                      </a:lnTo>
                      <a:lnTo>
                        <a:pt x="34" y="63"/>
                      </a:lnTo>
                      <a:lnTo>
                        <a:pt x="26" y="63"/>
                      </a:lnTo>
                      <a:lnTo>
                        <a:pt x="20" y="61"/>
                      </a:lnTo>
                      <a:lnTo>
                        <a:pt x="16" y="59"/>
                      </a:lnTo>
                      <a:lnTo>
                        <a:pt x="10" y="55"/>
                      </a:lnTo>
                      <a:lnTo>
                        <a:pt x="6" y="49"/>
                      </a:lnTo>
                      <a:lnTo>
                        <a:pt x="4" y="43"/>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08" name="Freeform 451"/>
                <p:cNvSpPr>
                  <a:spLocks/>
                </p:cNvSpPr>
                <p:nvPr/>
              </p:nvSpPr>
              <p:spPr bwMode="auto">
                <a:xfrm>
                  <a:off x="4632" y="829"/>
                  <a:ext cx="65" cy="63"/>
                </a:xfrm>
                <a:custGeom>
                  <a:avLst/>
                  <a:gdLst>
                    <a:gd name="T0" fmla="*/ 0 w 65"/>
                    <a:gd name="T1" fmla="*/ 31 h 63"/>
                    <a:gd name="T2" fmla="*/ 0 w 65"/>
                    <a:gd name="T3" fmla="*/ 31 h 63"/>
                    <a:gd name="T4" fmla="*/ 2 w 65"/>
                    <a:gd name="T5" fmla="*/ 25 h 63"/>
                    <a:gd name="T6" fmla="*/ 4 w 65"/>
                    <a:gd name="T7" fmla="*/ 19 h 63"/>
                    <a:gd name="T8" fmla="*/ 6 w 65"/>
                    <a:gd name="T9" fmla="*/ 14 h 63"/>
                    <a:gd name="T10" fmla="*/ 10 w 65"/>
                    <a:gd name="T11" fmla="*/ 10 h 63"/>
                    <a:gd name="T12" fmla="*/ 16 w 65"/>
                    <a:gd name="T13" fmla="*/ 6 h 63"/>
                    <a:gd name="T14" fmla="*/ 20 w 65"/>
                    <a:gd name="T15" fmla="*/ 2 h 63"/>
                    <a:gd name="T16" fmla="*/ 26 w 65"/>
                    <a:gd name="T17" fmla="*/ 0 h 63"/>
                    <a:gd name="T18" fmla="*/ 34 w 65"/>
                    <a:gd name="T19" fmla="*/ 0 h 63"/>
                    <a:gd name="T20" fmla="*/ 40 w 65"/>
                    <a:gd name="T21" fmla="*/ 0 h 63"/>
                    <a:gd name="T22" fmla="*/ 46 w 65"/>
                    <a:gd name="T23" fmla="*/ 2 h 63"/>
                    <a:gd name="T24" fmla="*/ 52 w 65"/>
                    <a:gd name="T25" fmla="*/ 6 h 63"/>
                    <a:gd name="T26" fmla="*/ 55 w 65"/>
                    <a:gd name="T27" fmla="*/ 10 h 63"/>
                    <a:gd name="T28" fmla="*/ 59 w 65"/>
                    <a:gd name="T29" fmla="*/ 14 h 63"/>
                    <a:gd name="T30" fmla="*/ 63 w 65"/>
                    <a:gd name="T31" fmla="*/ 19 h 63"/>
                    <a:gd name="T32" fmla="*/ 65 w 65"/>
                    <a:gd name="T33" fmla="*/ 25 h 63"/>
                    <a:gd name="T34" fmla="*/ 65 w 65"/>
                    <a:gd name="T35" fmla="*/ 31 h 63"/>
                    <a:gd name="T36" fmla="*/ 65 w 65"/>
                    <a:gd name="T37" fmla="*/ 39 h 63"/>
                    <a:gd name="T38" fmla="*/ 63 w 65"/>
                    <a:gd name="T39" fmla="*/ 43 h 63"/>
                    <a:gd name="T40" fmla="*/ 59 w 65"/>
                    <a:gd name="T41" fmla="*/ 49 h 63"/>
                    <a:gd name="T42" fmla="*/ 55 w 65"/>
                    <a:gd name="T43" fmla="*/ 55 h 63"/>
                    <a:gd name="T44" fmla="*/ 52 w 65"/>
                    <a:gd name="T45" fmla="*/ 59 h 63"/>
                    <a:gd name="T46" fmla="*/ 46 w 65"/>
                    <a:gd name="T47" fmla="*/ 61 h 63"/>
                    <a:gd name="T48" fmla="*/ 40 w 65"/>
                    <a:gd name="T49" fmla="*/ 63 h 63"/>
                    <a:gd name="T50" fmla="*/ 34 w 65"/>
                    <a:gd name="T51" fmla="*/ 63 h 63"/>
                    <a:gd name="T52" fmla="*/ 26 w 65"/>
                    <a:gd name="T53" fmla="*/ 63 h 63"/>
                    <a:gd name="T54" fmla="*/ 20 w 65"/>
                    <a:gd name="T55" fmla="*/ 61 h 63"/>
                    <a:gd name="T56" fmla="*/ 16 w 65"/>
                    <a:gd name="T57" fmla="*/ 59 h 63"/>
                    <a:gd name="T58" fmla="*/ 10 w 65"/>
                    <a:gd name="T59" fmla="*/ 55 h 63"/>
                    <a:gd name="T60" fmla="*/ 6 w 65"/>
                    <a:gd name="T61" fmla="*/ 49 h 63"/>
                    <a:gd name="T62" fmla="*/ 4 w 65"/>
                    <a:gd name="T63" fmla="*/ 43 h 63"/>
                    <a:gd name="T64" fmla="*/ 2 w 65"/>
                    <a:gd name="T65" fmla="*/ 39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4"/>
                      </a:lnTo>
                      <a:lnTo>
                        <a:pt x="10" y="10"/>
                      </a:lnTo>
                      <a:lnTo>
                        <a:pt x="16" y="6"/>
                      </a:lnTo>
                      <a:lnTo>
                        <a:pt x="20" y="2"/>
                      </a:lnTo>
                      <a:lnTo>
                        <a:pt x="26" y="0"/>
                      </a:lnTo>
                      <a:lnTo>
                        <a:pt x="34" y="0"/>
                      </a:lnTo>
                      <a:lnTo>
                        <a:pt x="40" y="0"/>
                      </a:lnTo>
                      <a:lnTo>
                        <a:pt x="46" y="2"/>
                      </a:lnTo>
                      <a:lnTo>
                        <a:pt x="52" y="6"/>
                      </a:lnTo>
                      <a:lnTo>
                        <a:pt x="55" y="10"/>
                      </a:lnTo>
                      <a:lnTo>
                        <a:pt x="59" y="14"/>
                      </a:lnTo>
                      <a:lnTo>
                        <a:pt x="63" y="19"/>
                      </a:lnTo>
                      <a:lnTo>
                        <a:pt x="65" y="25"/>
                      </a:lnTo>
                      <a:lnTo>
                        <a:pt x="65" y="31"/>
                      </a:lnTo>
                      <a:lnTo>
                        <a:pt x="65" y="39"/>
                      </a:lnTo>
                      <a:lnTo>
                        <a:pt x="63" y="43"/>
                      </a:lnTo>
                      <a:lnTo>
                        <a:pt x="59" y="49"/>
                      </a:lnTo>
                      <a:lnTo>
                        <a:pt x="55" y="55"/>
                      </a:lnTo>
                      <a:lnTo>
                        <a:pt x="52" y="59"/>
                      </a:lnTo>
                      <a:lnTo>
                        <a:pt x="46" y="61"/>
                      </a:lnTo>
                      <a:lnTo>
                        <a:pt x="40" y="63"/>
                      </a:lnTo>
                      <a:lnTo>
                        <a:pt x="34" y="63"/>
                      </a:lnTo>
                      <a:lnTo>
                        <a:pt x="26" y="63"/>
                      </a:lnTo>
                      <a:lnTo>
                        <a:pt x="20" y="61"/>
                      </a:lnTo>
                      <a:lnTo>
                        <a:pt x="16" y="59"/>
                      </a:lnTo>
                      <a:lnTo>
                        <a:pt x="10" y="55"/>
                      </a:lnTo>
                      <a:lnTo>
                        <a:pt x="6" y="49"/>
                      </a:lnTo>
                      <a:lnTo>
                        <a:pt x="4" y="43"/>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09" name="Freeform 452"/>
                <p:cNvSpPr>
                  <a:spLocks/>
                </p:cNvSpPr>
                <p:nvPr/>
              </p:nvSpPr>
              <p:spPr bwMode="auto">
                <a:xfrm>
                  <a:off x="4496" y="681"/>
                  <a:ext cx="65" cy="65"/>
                </a:xfrm>
                <a:custGeom>
                  <a:avLst/>
                  <a:gdLst>
                    <a:gd name="T0" fmla="*/ 65 w 65"/>
                    <a:gd name="T1" fmla="*/ 32 h 65"/>
                    <a:gd name="T2" fmla="*/ 65 w 65"/>
                    <a:gd name="T3" fmla="*/ 39 h 65"/>
                    <a:gd name="T4" fmla="*/ 63 w 65"/>
                    <a:gd name="T5" fmla="*/ 45 h 65"/>
                    <a:gd name="T6" fmla="*/ 60 w 65"/>
                    <a:gd name="T7" fmla="*/ 51 h 65"/>
                    <a:gd name="T8" fmla="*/ 56 w 65"/>
                    <a:gd name="T9" fmla="*/ 55 h 65"/>
                    <a:gd name="T10" fmla="*/ 52 w 65"/>
                    <a:gd name="T11" fmla="*/ 59 h 65"/>
                    <a:gd name="T12" fmla="*/ 46 w 65"/>
                    <a:gd name="T13" fmla="*/ 63 h 65"/>
                    <a:gd name="T14" fmla="*/ 40 w 65"/>
                    <a:gd name="T15" fmla="*/ 63 h 65"/>
                    <a:gd name="T16" fmla="*/ 34 w 65"/>
                    <a:gd name="T17" fmla="*/ 65 h 65"/>
                    <a:gd name="T18" fmla="*/ 26 w 65"/>
                    <a:gd name="T19" fmla="*/ 63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2 h 65"/>
                    <a:gd name="T34" fmla="*/ 2 w 65"/>
                    <a:gd name="T35" fmla="*/ 26 h 65"/>
                    <a:gd name="T36" fmla="*/ 4 w 65"/>
                    <a:gd name="T37" fmla="*/ 20 h 65"/>
                    <a:gd name="T38" fmla="*/ 6 w 65"/>
                    <a:gd name="T39" fmla="*/ 14 h 65"/>
                    <a:gd name="T40" fmla="*/ 10 w 65"/>
                    <a:gd name="T41" fmla="*/ 10 h 65"/>
                    <a:gd name="T42" fmla="*/ 16 w 65"/>
                    <a:gd name="T43" fmla="*/ 6 h 65"/>
                    <a:gd name="T44" fmla="*/ 20 w 65"/>
                    <a:gd name="T45" fmla="*/ 2 h 65"/>
                    <a:gd name="T46" fmla="*/ 26 w 65"/>
                    <a:gd name="T47" fmla="*/ 0 h 65"/>
                    <a:gd name="T48" fmla="*/ 34 w 65"/>
                    <a:gd name="T49" fmla="*/ 0 h 65"/>
                    <a:gd name="T50" fmla="*/ 40 w 65"/>
                    <a:gd name="T51" fmla="*/ 0 h 65"/>
                    <a:gd name="T52" fmla="*/ 46 w 65"/>
                    <a:gd name="T53" fmla="*/ 2 h 65"/>
                    <a:gd name="T54" fmla="*/ 52 w 65"/>
                    <a:gd name="T55" fmla="*/ 6 h 65"/>
                    <a:gd name="T56" fmla="*/ 56 w 65"/>
                    <a:gd name="T57" fmla="*/ 10 h 65"/>
                    <a:gd name="T58" fmla="*/ 60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39"/>
                      </a:lnTo>
                      <a:lnTo>
                        <a:pt x="63" y="45"/>
                      </a:lnTo>
                      <a:lnTo>
                        <a:pt x="60" y="51"/>
                      </a:lnTo>
                      <a:lnTo>
                        <a:pt x="56" y="55"/>
                      </a:lnTo>
                      <a:lnTo>
                        <a:pt x="52" y="59"/>
                      </a:lnTo>
                      <a:lnTo>
                        <a:pt x="46" y="63"/>
                      </a:lnTo>
                      <a:lnTo>
                        <a:pt x="40" y="63"/>
                      </a:lnTo>
                      <a:lnTo>
                        <a:pt x="34" y="65"/>
                      </a:lnTo>
                      <a:lnTo>
                        <a:pt x="26" y="63"/>
                      </a:lnTo>
                      <a:lnTo>
                        <a:pt x="20" y="63"/>
                      </a:lnTo>
                      <a:lnTo>
                        <a:pt x="16" y="59"/>
                      </a:lnTo>
                      <a:lnTo>
                        <a:pt x="10" y="55"/>
                      </a:lnTo>
                      <a:lnTo>
                        <a:pt x="6" y="51"/>
                      </a:lnTo>
                      <a:lnTo>
                        <a:pt x="4" y="45"/>
                      </a:lnTo>
                      <a:lnTo>
                        <a:pt x="2" y="39"/>
                      </a:lnTo>
                      <a:lnTo>
                        <a:pt x="0" y="32"/>
                      </a:lnTo>
                      <a:lnTo>
                        <a:pt x="2" y="26"/>
                      </a:lnTo>
                      <a:lnTo>
                        <a:pt x="4" y="20"/>
                      </a:lnTo>
                      <a:lnTo>
                        <a:pt x="6" y="14"/>
                      </a:lnTo>
                      <a:lnTo>
                        <a:pt x="10" y="10"/>
                      </a:lnTo>
                      <a:lnTo>
                        <a:pt x="16" y="6"/>
                      </a:lnTo>
                      <a:lnTo>
                        <a:pt x="20" y="2"/>
                      </a:lnTo>
                      <a:lnTo>
                        <a:pt x="26" y="0"/>
                      </a:lnTo>
                      <a:lnTo>
                        <a:pt x="34" y="0"/>
                      </a:lnTo>
                      <a:lnTo>
                        <a:pt x="40" y="0"/>
                      </a:lnTo>
                      <a:lnTo>
                        <a:pt x="46" y="2"/>
                      </a:lnTo>
                      <a:lnTo>
                        <a:pt x="52" y="6"/>
                      </a:lnTo>
                      <a:lnTo>
                        <a:pt x="56" y="10"/>
                      </a:lnTo>
                      <a:lnTo>
                        <a:pt x="60"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0" name="Freeform 453"/>
                <p:cNvSpPr>
                  <a:spLocks/>
                </p:cNvSpPr>
                <p:nvPr/>
              </p:nvSpPr>
              <p:spPr bwMode="auto">
                <a:xfrm>
                  <a:off x="4496" y="681"/>
                  <a:ext cx="65" cy="65"/>
                </a:xfrm>
                <a:custGeom>
                  <a:avLst/>
                  <a:gdLst>
                    <a:gd name="T0" fmla="*/ 65 w 65"/>
                    <a:gd name="T1" fmla="*/ 32 h 65"/>
                    <a:gd name="T2" fmla="*/ 65 w 65"/>
                    <a:gd name="T3" fmla="*/ 32 h 65"/>
                    <a:gd name="T4" fmla="*/ 65 w 65"/>
                    <a:gd name="T5" fmla="*/ 39 h 65"/>
                    <a:gd name="T6" fmla="*/ 63 w 65"/>
                    <a:gd name="T7" fmla="*/ 45 h 65"/>
                    <a:gd name="T8" fmla="*/ 60 w 65"/>
                    <a:gd name="T9" fmla="*/ 51 h 65"/>
                    <a:gd name="T10" fmla="*/ 56 w 65"/>
                    <a:gd name="T11" fmla="*/ 55 h 65"/>
                    <a:gd name="T12" fmla="*/ 52 w 65"/>
                    <a:gd name="T13" fmla="*/ 59 h 65"/>
                    <a:gd name="T14" fmla="*/ 46 w 65"/>
                    <a:gd name="T15" fmla="*/ 63 h 65"/>
                    <a:gd name="T16" fmla="*/ 40 w 65"/>
                    <a:gd name="T17" fmla="*/ 63 h 65"/>
                    <a:gd name="T18" fmla="*/ 34 w 65"/>
                    <a:gd name="T19" fmla="*/ 65 h 65"/>
                    <a:gd name="T20" fmla="*/ 26 w 65"/>
                    <a:gd name="T21" fmla="*/ 63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2 h 65"/>
                    <a:gd name="T36" fmla="*/ 2 w 65"/>
                    <a:gd name="T37" fmla="*/ 26 h 65"/>
                    <a:gd name="T38" fmla="*/ 4 w 65"/>
                    <a:gd name="T39" fmla="*/ 20 h 65"/>
                    <a:gd name="T40" fmla="*/ 6 w 65"/>
                    <a:gd name="T41" fmla="*/ 14 h 65"/>
                    <a:gd name="T42" fmla="*/ 10 w 65"/>
                    <a:gd name="T43" fmla="*/ 10 h 65"/>
                    <a:gd name="T44" fmla="*/ 16 w 65"/>
                    <a:gd name="T45" fmla="*/ 6 h 65"/>
                    <a:gd name="T46" fmla="*/ 20 w 65"/>
                    <a:gd name="T47" fmla="*/ 2 h 65"/>
                    <a:gd name="T48" fmla="*/ 26 w 65"/>
                    <a:gd name="T49" fmla="*/ 0 h 65"/>
                    <a:gd name="T50" fmla="*/ 34 w 65"/>
                    <a:gd name="T51" fmla="*/ 0 h 65"/>
                    <a:gd name="T52" fmla="*/ 40 w 65"/>
                    <a:gd name="T53" fmla="*/ 0 h 65"/>
                    <a:gd name="T54" fmla="*/ 46 w 65"/>
                    <a:gd name="T55" fmla="*/ 2 h 65"/>
                    <a:gd name="T56" fmla="*/ 52 w 65"/>
                    <a:gd name="T57" fmla="*/ 6 h 65"/>
                    <a:gd name="T58" fmla="*/ 56 w 65"/>
                    <a:gd name="T59" fmla="*/ 10 h 65"/>
                    <a:gd name="T60" fmla="*/ 60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39"/>
                      </a:lnTo>
                      <a:lnTo>
                        <a:pt x="63" y="45"/>
                      </a:lnTo>
                      <a:lnTo>
                        <a:pt x="60" y="51"/>
                      </a:lnTo>
                      <a:lnTo>
                        <a:pt x="56" y="55"/>
                      </a:lnTo>
                      <a:lnTo>
                        <a:pt x="52" y="59"/>
                      </a:lnTo>
                      <a:lnTo>
                        <a:pt x="46" y="63"/>
                      </a:lnTo>
                      <a:lnTo>
                        <a:pt x="40" y="63"/>
                      </a:lnTo>
                      <a:lnTo>
                        <a:pt x="34" y="65"/>
                      </a:lnTo>
                      <a:lnTo>
                        <a:pt x="26" y="63"/>
                      </a:lnTo>
                      <a:lnTo>
                        <a:pt x="20" y="63"/>
                      </a:lnTo>
                      <a:lnTo>
                        <a:pt x="16" y="59"/>
                      </a:lnTo>
                      <a:lnTo>
                        <a:pt x="10" y="55"/>
                      </a:lnTo>
                      <a:lnTo>
                        <a:pt x="6" y="51"/>
                      </a:lnTo>
                      <a:lnTo>
                        <a:pt x="4" y="45"/>
                      </a:lnTo>
                      <a:lnTo>
                        <a:pt x="2" y="39"/>
                      </a:lnTo>
                      <a:lnTo>
                        <a:pt x="0" y="32"/>
                      </a:lnTo>
                      <a:lnTo>
                        <a:pt x="2" y="26"/>
                      </a:lnTo>
                      <a:lnTo>
                        <a:pt x="4" y="20"/>
                      </a:lnTo>
                      <a:lnTo>
                        <a:pt x="6" y="14"/>
                      </a:lnTo>
                      <a:lnTo>
                        <a:pt x="10" y="10"/>
                      </a:lnTo>
                      <a:lnTo>
                        <a:pt x="16" y="6"/>
                      </a:lnTo>
                      <a:lnTo>
                        <a:pt x="20" y="2"/>
                      </a:lnTo>
                      <a:lnTo>
                        <a:pt x="26" y="0"/>
                      </a:lnTo>
                      <a:lnTo>
                        <a:pt x="34" y="0"/>
                      </a:lnTo>
                      <a:lnTo>
                        <a:pt x="40" y="0"/>
                      </a:lnTo>
                      <a:lnTo>
                        <a:pt x="46" y="2"/>
                      </a:lnTo>
                      <a:lnTo>
                        <a:pt x="52" y="6"/>
                      </a:lnTo>
                      <a:lnTo>
                        <a:pt x="56" y="10"/>
                      </a:lnTo>
                      <a:lnTo>
                        <a:pt x="60"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1" name="Freeform 454"/>
                <p:cNvSpPr>
                  <a:spLocks/>
                </p:cNvSpPr>
                <p:nvPr/>
              </p:nvSpPr>
              <p:spPr bwMode="auto">
                <a:xfrm>
                  <a:off x="4441" y="691"/>
                  <a:ext cx="65" cy="65"/>
                </a:xfrm>
                <a:custGeom>
                  <a:avLst/>
                  <a:gdLst>
                    <a:gd name="T0" fmla="*/ 0 w 65"/>
                    <a:gd name="T1" fmla="*/ 33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4 h 65"/>
                    <a:gd name="T14" fmla="*/ 26 w 65"/>
                    <a:gd name="T15" fmla="*/ 2 h 65"/>
                    <a:gd name="T16" fmla="*/ 32 w 65"/>
                    <a:gd name="T17" fmla="*/ 0 h 65"/>
                    <a:gd name="T18" fmla="*/ 40 w 65"/>
                    <a:gd name="T19" fmla="*/ 2 h 65"/>
                    <a:gd name="T20" fmla="*/ 46 w 65"/>
                    <a:gd name="T21" fmla="*/ 4 h 65"/>
                    <a:gd name="T22" fmla="*/ 50 w 65"/>
                    <a:gd name="T23" fmla="*/ 6 h 65"/>
                    <a:gd name="T24" fmla="*/ 55 w 65"/>
                    <a:gd name="T25" fmla="*/ 10 h 65"/>
                    <a:gd name="T26" fmla="*/ 59 w 65"/>
                    <a:gd name="T27" fmla="*/ 14 h 65"/>
                    <a:gd name="T28" fmla="*/ 61 w 65"/>
                    <a:gd name="T29" fmla="*/ 20 h 65"/>
                    <a:gd name="T30" fmla="*/ 63 w 65"/>
                    <a:gd name="T31" fmla="*/ 26 h 65"/>
                    <a:gd name="T32" fmla="*/ 65 w 65"/>
                    <a:gd name="T33" fmla="*/ 33 h 65"/>
                    <a:gd name="T34" fmla="*/ 63 w 65"/>
                    <a:gd name="T35" fmla="*/ 39 h 65"/>
                    <a:gd name="T36" fmla="*/ 61 w 65"/>
                    <a:gd name="T37" fmla="*/ 45 h 65"/>
                    <a:gd name="T38" fmla="*/ 59 w 65"/>
                    <a:gd name="T39" fmla="*/ 51 h 65"/>
                    <a:gd name="T40" fmla="*/ 55 w 65"/>
                    <a:gd name="T41" fmla="*/ 55 h 65"/>
                    <a:gd name="T42" fmla="*/ 50 w 65"/>
                    <a:gd name="T43" fmla="*/ 59 h 65"/>
                    <a:gd name="T44" fmla="*/ 46 w 65"/>
                    <a:gd name="T45" fmla="*/ 63 h 65"/>
                    <a:gd name="T46" fmla="*/ 40 w 65"/>
                    <a:gd name="T47" fmla="*/ 65 h 65"/>
                    <a:gd name="T48" fmla="*/ 32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6"/>
                      </a:lnTo>
                      <a:lnTo>
                        <a:pt x="2" y="20"/>
                      </a:lnTo>
                      <a:lnTo>
                        <a:pt x="6" y="14"/>
                      </a:lnTo>
                      <a:lnTo>
                        <a:pt x="10" y="10"/>
                      </a:lnTo>
                      <a:lnTo>
                        <a:pt x="14" y="6"/>
                      </a:lnTo>
                      <a:lnTo>
                        <a:pt x="20" y="4"/>
                      </a:lnTo>
                      <a:lnTo>
                        <a:pt x="26" y="2"/>
                      </a:lnTo>
                      <a:lnTo>
                        <a:pt x="32" y="0"/>
                      </a:lnTo>
                      <a:lnTo>
                        <a:pt x="40" y="2"/>
                      </a:lnTo>
                      <a:lnTo>
                        <a:pt x="46" y="4"/>
                      </a:lnTo>
                      <a:lnTo>
                        <a:pt x="50" y="6"/>
                      </a:lnTo>
                      <a:lnTo>
                        <a:pt x="55" y="10"/>
                      </a:lnTo>
                      <a:lnTo>
                        <a:pt x="59" y="14"/>
                      </a:lnTo>
                      <a:lnTo>
                        <a:pt x="61" y="20"/>
                      </a:lnTo>
                      <a:lnTo>
                        <a:pt x="63" y="26"/>
                      </a:lnTo>
                      <a:lnTo>
                        <a:pt x="65" y="33"/>
                      </a:lnTo>
                      <a:lnTo>
                        <a:pt x="63" y="39"/>
                      </a:lnTo>
                      <a:lnTo>
                        <a:pt x="61" y="45"/>
                      </a:lnTo>
                      <a:lnTo>
                        <a:pt x="59" y="51"/>
                      </a:lnTo>
                      <a:lnTo>
                        <a:pt x="55" y="55"/>
                      </a:lnTo>
                      <a:lnTo>
                        <a:pt x="50"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2" name="Freeform 455"/>
                <p:cNvSpPr>
                  <a:spLocks/>
                </p:cNvSpPr>
                <p:nvPr/>
              </p:nvSpPr>
              <p:spPr bwMode="auto">
                <a:xfrm>
                  <a:off x="4441" y="691"/>
                  <a:ext cx="65" cy="65"/>
                </a:xfrm>
                <a:custGeom>
                  <a:avLst/>
                  <a:gdLst>
                    <a:gd name="T0" fmla="*/ 0 w 65"/>
                    <a:gd name="T1" fmla="*/ 33 h 65"/>
                    <a:gd name="T2" fmla="*/ 0 w 65"/>
                    <a:gd name="T3" fmla="*/ 33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4 h 65"/>
                    <a:gd name="T16" fmla="*/ 26 w 65"/>
                    <a:gd name="T17" fmla="*/ 2 h 65"/>
                    <a:gd name="T18" fmla="*/ 32 w 65"/>
                    <a:gd name="T19" fmla="*/ 0 h 65"/>
                    <a:gd name="T20" fmla="*/ 40 w 65"/>
                    <a:gd name="T21" fmla="*/ 2 h 65"/>
                    <a:gd name="T22" fmla="*/ 46 w 65"/>
                    <a:gd name="T23" fmla="*/ 4 h 65"/>
                    <a:gd name="T24" fmla="*/ 50 w 65"/>
                    <a:gd name="T25" fmla="*/ 6 h 65"/>
                    <a:gd name="T26" fmla="*/ 55 w 65"/>
                    <a:gd name="T27" fmla="*/ 10 h 65"/>
                    <a:gd name="T28" fmla="*/ 59 w 65"/>
                    <a:gd name="T29" fmla="*/ 14 h 65"/>
                    <a:gd name="T30" fmla="*/ 61 w 65"/>
                    <a:gd name="T31" fmla="*/ 20 h 65"/>
                    <a:gd name="T32" fmla="*/ 63 w 65"/>
                    <a:gd name="T33" fmla="*/ 26 h 65"/>
                    <a:gd name="T34" fmla="*/ 65 w 65"/>
                    <a:gd name="T35" fmla="*/ 33 h 65"/>
                    <a:gd name="T36" fmla="*/ 63 w 65"/>
                    <a:gd name="T37" fmla="*/ 39 h 65"/>
                    <a:gd name="T38" fmla="*/ 61 w 65"/>
                    <a:gd name="T39" fmla="*/ 45 h 65"/>
                    <a:gd name="T40" fmla="*/ 59 w 65"/>
                    <a:gd name="T41" fmla="*/ 51 h 65"/>
                    <a:gd name="T42" fmla="*/ 55 w 65"/>
                    <a:gd name="T43" fmla="*/ 55 h 65"/>
                    <a:gd name="T44" fmla="*/ 50 w 65"/>
                    <a:gd name="T45" fmla="*/ 59 h 65"/>
                    <a:gd name="T46" fmla="*/ 46 w 65"/>
                    <a:gd name="T47" fmla="*/ 63 h 65"/>
                    <a:gd name="T48" fmla="*/ 40 w 65"/>
                    <a:gd name="T49" fmla="*/ 65 h 65"/>
                    <a:gd name="T50" fmla="*/ 32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6"/>
                      </a:lnTo>
                      <a:lnTo>
                        <a:pt x="2" y="20"/>
                      </a:lnTo>
                      <a:lnTo>
                        <a:pt x="6" y="14"/>
                      </a:lnTo>
                      <a:lnTo>
                        <a:pt x="10" y="10"/>
                      </a:lnTo>
                      <a:lnTo>
                        <a:pt x="14" y="6"/>
                      </a:lnTo>
                      <a:lnTo>
                        <a:pt x="20" y="4"/>
                      </a:lnTo>
                      <a:lnTo>
                        <a:pt x="26" y="2"/>
                      </a:lnTo>
                      <a:lnTo>
                        <a:pt x="32" y="0"/>
                      </a:lnTo>
                      <a:lnTo>
                        <a:pt x="40" y="2"/>
                      </a:lnTo>
                      <a:lnTo>
                        <a:pt x="46" y="4"/>
                      </a:lnTo>
                      <a:lnTo>
                        <a:pt x="50" y="6"/>
                      </a:lnTo>
                      <a:lnTo>
                        <a:pt x="55" y="10"/>
                      </a:lnTo>
                      <a:lnTo>
                        <a:pt x="59" y="14"/>
                      </a:lnTo>
                      <a:lnTo>
                        <a:pt x="61" y="20"/>
                      </a:lnTo>
                      <a:lnTo>
                        <a:pt x="63" y="26"/>
                      </a:lnTo>
                      <a:lnTo>
                        <a:pt x="65" y="33"/>
                      </a:lnTo>
                      <a:lnTo>
                        <a:pt x="63" y="39"/>
                      </a:lnTo>
                      <a:lnTo>
                        <a:pt x="61" y="45"/>
                      </a:lnTo>
                      <a:lnTo>
                        <a:pt x="59" y="51"/>
                      </a:lnTo>
                      <a:lnTo>
                        <a:pt x="55" y="55"/>
                      </a:lnTo>
                      <a:lnTo>
                        <a:pt x="50"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3" name="Freeform 456"/>
                <p:cNvSpPr>
                  <a:spLocks/>
                </p:cNvSpPr>
                <p:nvPr/>
              </p:nvSpPr>
              <p:spPr bwMode="auto">
                <a:xfrm>
                  <a:off x="4546" y="689"/>
                  <a:ext cx="63" cy="63"/>
                </a:xfrm>
                <a:custGeom>
                  <a:avLst/>
                  <a:gdLst>
                    <a:gd name="T0" fmla="*/ 0 w 63"/>
                    <a:gd name="T1" fmla="*/ 31 h 63"/>
                    <a:gd name="T2" fmla="*/ 0 w 63"/>
                    <a:gd name="T3" fmla="*/ 26 h 63"/>
                    <a:gd name="T4" fmla="*/ 2 w 63"/>
                    <a:gd name="T5" fmla="*/ 20 h 63"/>
                    <a:gd name="T6" fmla="*/ 6 w 63"/>
                    <a:gd name="T7" fmla="*/ 14 h 63"/>
                    <a:gd name="T8" fmla="*/ 8 w 63"/>
                    <a:gd name="T9" fmla="*/ 8 h 63"/>
                    <a:gd name="T10" fmla="*/ 13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7 w 63"/>
                    <a:gd name="T27" fmla="*/ 14 h 63"/>
                    <a:gd name="T28" fmla="*/ 61 w 63"/>
                    <a:gd name="T29" fmla="*/ 20 h 63"/>
                    <a:gd name="T30" fmla="*/ 63 w 63"/>
                    <a:gd name="T31" fmla="*/ 26 h 63"/>
                    <a:gd name="T32" fmla="*/ 63 w 63"/>
                    <a:gd name="T33" fmla="*/ 31 h 63"/>
                    <a:gd name="T34" fmla="*/ 63 w 63"/>
                    <a:gd name="T35" fmla="*/ 37 h 63"/>
                    <a:gd name="T36" fmla="*/ 61 w 63"/>
                    <a:gd name="T37" fmla="*/ 43 h 63"/>
                    <a:gd name="T38" fmla="*/ 57 w 63"/>
                    <a:gd name="T39" fmla="*/ 49 h 63"/>
                    <a:gd name="T40" fmla="*/ 55 w 63"/>
                    <a:gd name="T41" fmla="*/ 55 h 63"/>
                    <a:gd name="T42" fmla="*/ 49 w 63"/>
                    <a:gd name="T43" fmla="*/ 57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7 h 63"/>
                    <a:gd name="T56" fmla="*/ 8 w 63"/>
                    <a:gd name="T57" fmla="*/ 55 h 63"/>
                    <a:gd name="T58" fmla="*/ 6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6"/>
                      </a:lnTo>
                      <a:lnTo>
                        <a:pt x="2" y="20"/>
                      </a:lnTo>
                      <a:lnTo>
                        <a:pt x="6" y="14"/>
                      </a:lnTo>
                      <a:lnTo>
                        <a:pt x="8"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5"/>
                      </a:lnTo>
                      <a:lnTo>
                        <a:pt x="49" y="57"/>
                      </a:lnTo>
                      <a:lnTo>
                        <a:pt x="43" y="61"/>
                      </a:lnTo>
                      <a:lnTo>
                        <a:pt x="37" y="63"/>
                      </a:lnTo>
                      <a:lnTo>
                        <a:pt x="31" y="63"/>
                      </a:lnTo>
                      <a:lnTo>
                        <a:pt x="25" y="63"/>
                      </a:lnTo>
                      <a:lnTo>
                        <a:pt x="19" y="61"/>
                      </a:lnTo>
                      <a:lnTo>
                        <a:pt x="13" y="57"/>
                      </a:lnTo>
                      <a:lnTo>
                        <a:pt x="8" y="55"/>
                      </a:lnTo>
                      <a:lnTo>
                        <a:pt x="6" y="49"/>
                      </a:lnTo>
                      <a:lnTo>
                        <a:pt x="2" y="43"/>
                      </a:lnTo>
                      <a:lnTo>
                        <a:pt x="0" y="37"/>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4" name="Freeform 457"/>
                <p:cNvSpPr>
                  <a:spLocks/>
                </p:cNvSpPr>
                <p:nvPr/>
              </p:nvSpPr>
              <p:spPr bwMode="auto">
                <a:xfrm>
                  <a:off x="4546" y="689"/>
                  <a:ext cx="63" cy="63"/>
                </a:xfrm>
                <a:custGeom>
                  <a:avLst/>
                  <a:gdLst>
                    <a:gd name="T0" fmla="*/ 0 w 63"/>
                    <a:gd name="T1" fmla="*/ 31 h 63"/>
                    <a:gd name="T2" fmla="*/ 0 w 63"/>
                    <a:gd name="T3" fmla="*/ 31 h 63"/>
                    <a:gd name="T4" fmla="*/ 0 w 63"/>
                    <a:gd name="T5" fmla="*/ 26 h 63"/>
                    <a:gd name="T6" fmla="*/ 2 w 63"/>
                    <a:gd name="T7" fmla="*/ 20 h 63"/>
                    <a:gd name="T8" fmla="*/ 6 w 63"/>
                    <a:gd name="T9" fmla="*/ 14 h 63"/>
                    <a:gd name="T10" fmla="*/ 8 w 63"/>
                    <a:gd name="T11" fmla="*/ 8 h 63"/>
                    <a:gd name="T12" fmla="*/ 13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7 w 63"/>
                    <a:gd name="T29" fmla="*/ 14 h 63"/>
                    <a:gd name="T30" fmla="*/ 61 w 63"/>
                    <a:gd name="T31" fmla="*/ 20 h 63"/>
                    <a:gd name="T32" fmla="*/ 63 w 63"/>
                    <a:gd name="T33" fmla="*/ 26 h 63"/>
                    <a:gd name="T34" fmla="*/ 63 w 63"/>
                    <a:gd name="T35" fmla="*/ 31 h 63"/>
                    <a:gd name="T36" fmla="*/ 63 w 63"/>
                    <a:gd name="T37" fmla="*/ 37 h 63"/>
                    <a:gd name="T38" fmla="*/ 61 w 63"/>
                    <a:gd name="T39" fmla="*/ 43 h 63"/>
                    <a:gd name="T40" fmla="*/ 57 w 63"/>
                    <a:gd name="T41" fmla="*/ 49 h 63"/>
                    <a:gd name="T42" fmla="*/ 55 w 63"/>
                    <a:gd name="T43" fmla="*/ 55 h 63"/>
                    <a:gd name="T44" fmla="*/ 49 w 63"/>
                    <a:gd name="T45" fmla="*/ 57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7 h 63"/>
                    <a:gd name="T58" fmla="*/ 8 w 63"/>
                    <a:gd name="T59" fmla="*/ 55 h 63"/>
                    <a:gd name="T60" fmla="*/ 6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6"/>
                      </a:lnTo>
                      <a:lnTo>
                        <a:pt x="2" y="20"/>
                      </a:lnTo>
                      <a:lnTo>
                        <a:pt x="6" y="14"/>
                      </a:lnTo>
                      <a:lnTo>
                        <a:pt x="8" y="8"/>
                      </a:lnTo>
                      <a:lnTo>
                        <a:pt x="13" y="4"/>
                      </a:lnTo>
                      <a:lnTo>
                        <a:pt x="19" y="2"/>
                      </a:lnTo>
                      <a:lnTo>
                        <a:pt x="25" y="0"/>
                      </a:lnTo>
                      <a:lnTo>
                        <a:pt x="31" y="0"/>
                      </a:lnTo>
                      <a:lnTo>
                        <a:pt x="37" y="0"/>
                      </a:lnTo>
                      <a:lnTo>
                        <a:pt x="43" y="2"/>
                      </a:lnTo>
                      <a:lnTo>
                        <a:pt x="49" y="4"/>
                      </a:lnTo>
                      <a:lnTo>
                        <a:pt x="55" y="8"/>
                      </a:lnTo>
                      <a:lnTo>
                        <a:pt x="57" y="14"/>
                      </a:lnTo>
                      <a:lnTo>
                        <a:pt x="61" y="20"/>
                      </a:lnTo>
                      <a:lnTo>
                        <a:pt x="63" y="26"/>
                      </a:lnTo>
                      <a:lnTo>
                        <a:pt x="63" y="31"/>
                      </a:lnTo>
                      <a:lnTo>
                        <a:pt x="63" y="37"/>
                      </a:lnTo>
                      <a:lnTo>
                        <a:pt x="61" y="43"/>
                      </a:lnTo>
                      <a:lnTo>
                        <a:pt x="57" y="49"/>
                      </a:lnTo>
                      <a:lnTo>
                        <a:pt x="55" y="55"/>
                      </a:lnTo>
                      <a:lnTo>
                        <a:pt x="49" y="57"/>
                      </a:lnTo>
                      <a:lnTo>
                        <a:pt x="43" y="61"/>
                      </a:lnTo>
                      <a:lnTo>
                        <a:pt x="37" y="63"/>
                      </a:lnTo>
                      <a:lnTo>
                        <a:pt x="31" y="63"/>
                      </a:lnTo>
                      <a:lnTo>
                        <a:pt x="25" y="63"/>
                      </a:lnTo>
                      <a:lnTo>
                        <a:pt x="19" y="61"/>
                      </a:lnTo>
                      <a:lnTo>
                        <a:pt x="13" y="57"/>
                      </a:lnTo>
                      <a:lnTo>
                        <a:pt x="8" y="55"/>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5" name="Freeform 458"/>
                <p:cNvSpPr>
                  <a:spLocks/>
                </p:cNvSpPr>
                <p:nvPr/>
              </p:nvSpPr>
              <p:spPr bwMode="auto">
                <a:xfrm>
                  <a:off x="4498" y="717"/>
                  <a:ext cx="65" cy="65"/>
                </a:xfrm>
                <a:custGeom>
                  <a:avLst/>
                  <a:gdLst>
                    <a:gd name="T0" fmla="*/ 0 w 65"/>
                    <a:gd name="T1" fmla="*/ 33 h 65"/>
                    <a:gd name="T2" fmla="*/ 2 w 65"/>
                    <a:gd name="T3" fmla="*/ 25 h 65"/>
                    <a:gd name="T4" fmla="*/ 4 w 65"/>
                    <a:gd name="T5" fmla="*/ 19 h 65"/>
                    <a:gd name="T6" fmla="*/ 6 w 65"/>
                    <a:gd name="T7" fmla="*/ 15 h 65"/>
                    <a:gd name="T8" fmla="*/ 10 w 65"/>
                    <a:gd name="T9" fmla="*/ 9 h 65"/>
                    <a:gd name="T10" fmla="*/ 14 w 65"/>
                    <a:gd name="T11" fmla="*/ 5 h 65"/>
                    <a:gd name="T12" fmla="*/ 20 w 65"/>
                    <a:gd name="T13" fmla="*/ 3 h 65"/>
                    <a:gd name="T14" fmla="*/ 26 w 65"/>
                    <a:gd name="T15" fmla="*/ 2 h 65"/>
                    <a:gd name="T16" fmla="*/ 34 w 65"/>
                    <a:gd name="T17" fmla="*/ 0 h 65"/>
                    <a:gd name="T18" fmla="*/ 40 w 65"/>
                    <a:gd name="T19" fmla="*/ 2 h 65"/>
                    <a:gd name="T20" fmla="*/ 46 w 65"/>
                    <a:gd name="T21" fmla="*/ 3 h 65"/>
                    <a:gd name="T22" fmla="*/ 52 w 65"/>
                    <a:gd name="T23" fmla="*/ 5 h 65"/>
                    <a:gd name="T24" fmla="*/ 56 w 65"/>
                    <a:gd name="T25" fmla="*/ 9 h 65"/>
                    <a:gd name="T26" fmla="*/ 59 w 65"/>
                    <a:gd name="T27" fmla="*/ 15 h 65"/>
                    <a:gd name="T28" fmla="*/ 63 w 65"/>
                    <a:gd name="T29" fmla="*/ 19 h 65"/>
                    <a:gd name="T30" fmla="*/ 65 w 65"/>
                    <a:gd name="T31" fmla="*/ 25 h 65"/>
                    <a:gd name="T32" fmla="*/ 65 w 65"/>
                    <a:gd name="T33" fmla="*/ 33 h 65"/>
                    <a:gd name="T34" fmla="*/ 65 w 65"/>
                    <a:gd name="T35" fmla="*/ 39 h 65"/>
                    <a:gd name="T36" fmla="*/ 63 w 65"/>
                    <a:gd name="T37" fmla="*/ 45 h 65"/>
                    <a:gd name="T38" fmla="*/ 59 w 65"/>
                    <a:gd name="T39" fmla="*/ 51 h 65"/>
                    <a:gd name="T40" fmla="*/ 56 w 65"/>
                    <a:gd name="T41" fmla="*/ 55 h 65"/>
                    <a:gd name="T42" fmla="*/ 52 w 65"/>
                    <a:gd name="T43" fmla="*/ 59 h 65"/>
                    <a:gd name="T44" fmla="*/ 46 w 65"/>
                    <a:gd name="T45" fmla="*/ 63 h 65"/>
                    <a:gd name="T46" fmla="*/ 40 w 65"/>
                    <a:gd name="T47" fmla="*/ 65 h 65"/>
                    <a:gd name="T48" fmla="*/ 34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5"/>
                      </a:lnTo>
                      <a:lnTo>
                        <a:pt x="4" y="19"/>
                      </a:lnTo>
                      <a:lnTo>
                        <a:pt x="6" y="15"/>
                      </a:lnTo>
                      <a:lnTo>
                        <a:pt x="10" y="9"/>
                      </a:lnTo>
                      <a:lnTo>
                        <a:pt x="14" y="5"/>
                      </a:lnTo>
                      <a:lnTo>
                        <a:pt x="20" y="3"/>
                      </a:lnTo>
                      <a:lnTo>
                        <a:pt x="26" y="2"/>
                      </a:lnTo>
                      <a:lnTo>
                        <a:pt x="34" y="0"/>
                      </a:lnTo>
                      <a:lnTo>
                        <a:pt x="40" y="2"/>
                      </a:lnTo>
                      <a:lnTo>
                        <a:pt x="46" y="3"/>
                      </a:lnTo>
                      <a:lnTo>
                        <a:pt x="52" y="5"/>
                      </a:lnTo>
                      <a:lnTo>
                        <a:pt x="56" y="9"/>
                      </a:lnTo>
                      <a:lnTo>
                        <a:pt x="59" y="15"/>
                      </a:lnTo>
                      <a:lnTo>
                        <a:pt x="63" y="19"/>
                      </a:lnTo>
                      <a:lnTo>
                        <a:pt x="65" y="25"/>
                      </a:lnTo>
                      <a:lnTo>
                        <a:pt x="65" y="33"/>
                      </a:lnTo>
                      <a:lnTo>
                        <a:pt x="65" y="39"/>
                      </a:lnTo>
                      <a:lnTo>
                        <a:pt x="63" y="45"/>
                      </a:lnTo>
                      <a:lnTo>
                        <a:pt x="59" y="51"/>
                      </a:lnTo>
                      <a:lnTo>
                        <a:pt x="56"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6" name="Freeform 459"/>
                <p:cNvSpPr>
                  <a:spLocks/>
                </p:cNvSpPr>
                <p:nvPr/>
              </p:nvSpPr>
              <p:spPr bwMode="auto">
                <a:xfrm>
                  <a:off x="4498" y="717"/>
                  <a:ext cx="65" cy="65"/>
                </a:xfrm>
                <a:custGeom>
                  <a:avLst/>
                  <a:gdLst>
                    <a:gd name="T0" fmla="*/ 0 w 65"/>
                    <a:gd name="T1" fmla="*/ 33 h 65"/>
                    <a:gd name="T2" fmla="*/ 0 w 65"/>
                    <a:gd name="T3" fmla="*/ 33 h 65"/>
                    <a:gd name="T4" fmla="*/ 2 w 65"/>
                    <a:gd name="T5" fmla="*/ 25 h 65"/>
                    <a:gd name="T6" fmla="*/ 4 w 65"/>
                    <a:gd name="T7" fmla="*/ 19 h 65"/>
                    <a:gd name="T8" fmla="*/ 6 w 65"/>
                    <a:gd name="T9" fmla="*/ 15 h 65"/>
                    <a:gd name="T10" fmla="*/ 10 w 65"/>
                    <a:gd name="T11" fmla="*/ 9 h 65"/>
                    <a:gd name="T12" fmla="*/ 14 w 65"/>
                    <a:gd name="T13" fmla="*/ 5 h 65"/>
                    <a:gd name="T14" fmla="*/ 20 w 65"/>
                    <a:gd name="T15" fmla="*/ 3 h 65"/>
                    <a:gd name="T16" fmla="*/ 26 w 65"/>
                    <a:gd name="T17" fmla="*/ 2 h 65"/>
                    <a:gd name="T18" fmla="*/ 34 w 65"/>
                    <a:gd name="T19" fmla="*/ 0 h 65"/>
                    <a:gd name="T20" fmla="*/ 40 w 65"/>
                    <a:gd name="T21" fmla="*/ 2 h 65"/>
                    <a:gd name="T22" fmla="*/ 46 w 65"/>
                    <a:gd name="T23" fmla="*/ 3 h 65"/>
                    <a:gd name="T24" fmla="*/ 52 w 65"/>
                    <a:gd name="T25" fmla="*/ 5 h 65"/>
                    <a:gd name="T26" fmla="*/ 56 w 65"/>
                    <a:gd name="T27" fmla="*/ 9 h 65"/>
                    <a:gd name="T28" fmla="*/ 59 w 65"/>
                    <a:gd name="T29" fmla="*/ 15 h 65"/>
                    <a:gd name="T30" fmla="*/ 63 w 65"/>
                    <a:gd name="T31" fmla="*/ 19 h 65"/>
                    <a:gd name="T32" fmla="*/ 65 w 65"/>
                    <a:gd name="T33" fmla="*/ 25 h 65"/>
                    <a:gd name="T34" fmla="*/ 65 w 65"/>
                    <a:gd name="T35" fmla="*/ 33 h 65"/>
                    <a:gd name="T36" fmla="*/ 65 w 65"/>
                    <a:gd name="T37" fmla="*/ 39 h 65"/>
                    <a:gd name="T38" fmla="*/ 63 w 65"/>
                    <a:gd name="T39" fmla="*/ 45 h 65"/>
                    <a:gd name="T40" fmla="*/ 59 w 65"/>
                    <a:gd name="T41" fmla="*/ 51 h 65"/>
                    <a:gd name="T42" fmla="*/ 56 w 65"/>
                    <a:gd name="T43" fmla="*/ 55 h 65"/>
                    <a:gd name="T44" fmla="*/ 52 w 65"/>
                    <a:gd name="T45" fmla="*/ 59 h 65"/>
                    <a:gd name="T46" fmla="*/ 46 w 65"/>
                    <a:gd name="T47" fmla="*/ 63 h 65"/>
                    <a:gd name="T48" fmla="*/ 40 w 65"/>
                    <a:gd name="T49" fmla="*/ 65 h 65"/>
                    <a:gd name="T50" fmla="*/ 34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5"/>
                      </a:lnTo>
                      <a:lnTo>
                        <a:pt x="4" y="19"/>
                      </a:lnTo>
                      <a:lnTo>
                        <a:pt x="6" y="15"/>
                      </a:lnTo>
                      <a:lnTo>
                        <a:pt x="10" y="9"/>
                      </a:lnTo>
                      <a:lnTo>
                        <a:pt x="14" y="5"/>
                      </a:lnTo>
                      <a:lnTo>
                        <a:pt x="20" y="3"/>
                      </a:lnTo>
                      <a:lnTo>
                        <a:pt x="26" y="2"/>
                      </a:lnTo>
                      <a:lnTo>
                        <a:pt x="34" y="0"/>
                      </a:lnTo>
                      <a:lnTo>
                        <a:pt x="40" y="2"/>
                      </a:lnTo>
                      <a:lnTo>
                        <a:pt x="46" y="3"/>
                      </a:lnTo>
                      <a:lnTo>
                        <a:pt x="52" y="5"/>
                      </a:lnTo>
                      <a:lnTo>
                        <a:pt x="56" y="9"/>
                      </a:lnTo>
                      <a:lnTo>
                        <a:pt x="59" y="15"/>
                      </a:lnTo>
                      <a:lnTo>
                        <a:pt x="63" y="19"/>
                      </a:lnTo>
                      <a:lnTo>
                        <a:pt x="65" y="25"/>
                      </a:lnTo>
                      <a:lnTo>
                        <a:pt x="65" y="33"/>
                      </a:lnTo>
                      <a:lnTo>
                        <a:pt x="65" y="39"/>
                      </a:lnTo>
                      <a:lnTo>
                        <a:pt x="63" y="45"/>
                      </a:lnTo>
                      <a:lnTo>
                        <a:pt x="59" y="51"/>
                      </a:lnTo>
                      <a:lnTo>
                        <a:pt x="56" y="55"/>
                      </a:lnTo>
                      <a:lnTo>
                        <a:pt x="52" y="59"/>
                      </a:lnTo>
                      <a:lnTo>
                        <a:pt x="46" y="63"/>
                      </a:lnTo>
                      <a:lnTo>
                        <a:pt x="40" y="65"/>
                      </a:lnTo>
                      <a:lnTo>
                        <a:pt x="34" y="65"/>
                      </a:lnTo>
                      <a:lnTo>
                        <a:pt x="26" y="65"/>
                      </a:lnTo>
                      <a:lnTo>
                        <a:pt x="20" y="63"/>
                      </a:lnTo>
                      <a:lnTo>
                        <a:pt x="14"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7" name="Freeform 460"/>
                <p:cNvSpPr>
                  <a:spLocks/>
                </p:cNvSpPr>
                <p:nvPr/>
              </p:nvSpPr>
              <p:spPr bwMode="auto">
                <a:xfrm>
                  <a:off x="4520" y="770"/>
                  <a:ext cx="63" cy="65"/>
                </a:xfrm>
                <a:custGeom>
                  <a:avLst/>
                  <a:gdLst>
                    <a:gd name="T0" fmla="*/ 0 w 63"/>
                    <a:gd name="T1" fmla="*/ 31 h 65"/>
                    <a:gd name="T2" fmla="*/ 0 w 63"/>
                    <a:gd name="T3" fmla="*/ 25 h 65"/>
                    <a:gd name="T4" fmla="*/ 2 w 63"/>
                    <a:gd name="T5" fmla="*/ 19 h 65"/>
                    <a:gd name="T6" fmla="*/ 4 w 63"/>
                    <a:gd name="T7" fmla="*/ 13 h 65"/>
                    <a:gd name="T8" fmla="*/ 8 w 63"/>
                    <a:gd name="T9" fmla="*/ 10 h 65"/>
                    <a:gd name="T10" fmla="*/ 14 w 63"/>
                    <a:gd name="T11" fmla="*/ 6 h 65"/>
                    <a:gd name="T12" fmla="*/ 18 w 63"/>
                    <a:gd name="T13" fmla="*/ 2 h 65"/>
                    <a:gd name="T14" fmla="*/ 26 w 63"/>
                    <a:gd name="T15" fmla="*/ 0 h 65"/>
                    <a:gd name="T16" fmla="*/ 32 w 63"/>
                    <a:gd name="T17" fmla="*/ 0 h 65"/>
                    <a:gd name="T18" fmla="*/ 37 w 63"/>
                    <a:gd name="T19" fmla="*/ 0 h 65"/>
                    <a:gd name="T20" fmla="*/ 43 w 63"/>
                    <a:gd name="T21" fmla="*/ 2 h 65"/>
                    <a:gd name="T22" fmla="*/ 49 w 63"/>
                    <a:gd name="T23" fmla="*/ 6 h 65"/>
                    <a:gd name="T24" fmla="*/ 55 w 63"/>
                    <a:gd name="T25" fmla="*/ 10 h 65"/>
                    <a:gd name="T26" fmla="*/ 57 w 63"/>
                    <a:gd name="T27" fmla="*/ 13 h 65"/>
                    <a:gd name="T28" fmla="*/ 61 w 63"/>
                    <a:gd name="T29" fmla="*/ 19 h 65"/>
                    <a:gd name="T30" fmla="*/ 63 w 63"/>
                    <a:gd name="T31" fmla="*/ 25 h 65"/>
                    <a:gd name="T32" fmla="*/ 63 w 63"/>
                    <a:gd name="T33" fmla="*/ 31 h 65"/>
                    <a:gd name="T34" fmla="*/ 63 w 63"/>
                    <a:gd name="T35" fmla="*/ 39 h 65"/>
                    <a:gd name="T36" fmla="*/ 61 w 63"/>
                    <a:gd name="T37" fmla="*/ 45 h 65"/>
                    <a:gd name="T38" fmla="*/ 57 w 63"/>
                    <a:gd name="T39" fmla="*/ 51 h 65"/>
                    <a:gd name="T40" fmla="*/ 55 w 63"/>
                    <a:gd name="T41" fmla="*/ 55 h 65"/>
                    <a:gd name="T42" fmla="*/ 49 w 63"/>
                    <a:gd name="T43" fmla="*/ 59 h 65"/>
                    <a:gd name="T44" fmla="*/ 43 w 63"/>
                    <a:gd name="T45" fmla="*/ 61 h 65"/>
                    <a:gd name="T46" fmla="*/ 37 w 63"/>
                    <a:gd name="T47" fmla="*/ 63 h 65"/>
                    <a:gd name="T48" fmla="*/ 32 w 63"/>
                    <a:gd name="T49" fmla="*/ 65 h 65"/>
                    <a:gd name="T50" fmla="*/ 26 w 63"/>
                    <a:gd name="T51" fmla="*/ 63 h 65"/>
                    <a:gd name="T52" fmla="*/ 18 w 63"/>
                    <a:gd name="T53" fmla="*/ 61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19"/>
                      </a:lnTo>
                      <a:lnTo>
                        <a:pt x="4" y="13"/>
                      </a:lnTo>
                      <a:lnTo>
                        <a:pt x="8" y="10"/>
                      </a:lnTo>
                      <a:lnTo>
                        <a:pt x="14" y="6"/>
                      </a:lnTo>
                      <a:lnTo>
                        <a:pt x="18" y="2"/>
                      </a:lnTo>
                      <a:lnTo>
                        <a:pt x="26" y="0"/>
                      </a:lnTo>
                      <a:lnTo>
                        <a:pt x="32" y="0"/>
                      </a:lnTo>
                      <a:lnTo>
                        <a:pt x="37" y="0"/>
                      </a:lnTo>
                      <a:lnTo>
                        <a:pt x="43" y="2"/>
                      </a:lnTo>
                      <a:lnTo>
                        <a:pt x="49" y="6"/>
                      </a:lnTo>
                      <a:lnTo>
                        <a:pt x="55" y="10"/>
                      </a:lnTo>
                      <a:lnTo>
                        <a:pt x="57" y="13"/>
                      </a:lnTo>
                      <a:lnTo>
                        <a:pt x="61" y="19"/>
                      </a:lnTo>
                      <a:lnTo>
                        <a:pt x="63" y="25"/>
                      </a:lnTo>
                      <a:lnTo>
                        <a:pt x="63" y="31"/>
                      </a:lnTo>
                      <a:lnTo>
                        <a:pt x="63" y="39"/>
                      </a:lnTo>
                      <a:lnTo>
                        <a:pt x="61" y="45"/>
                      </a:lnTo>
                      <a:lnTo>
                        <a:pt x="57" y="51"/>
                      </a:lnTo>
                      <a:lnTo>
                        <a:pt x="55" y="55"/>
                      </a:lnTo>
                      <a:lnTo>
                        <a:pt x="49" y="59"/>
                      </a:lnTo>
                      <a:lnTo>
                        <a:pt x="43" y="61"/>
                      </a:lnTo>
                      <a:lnTo>
                        <a:pt x="37" y="63"/>
                      </a:lnTo>
                      <a:lnTo>
                        <a:pt x="32" y="65"/>
                      </a:lnTo>
                      <a:lnTo>
                        <a:pt x="26" y="63"/>
                      </a:lnTo>
                      <a:lnTo>
                        <a:pt x="18" y="61"/>
                      </a:lnTo>
                      <a:lnTo>
                        <a:pt x="14" y="59"/>
                      </a:lnTo>
                      <a:lnTo>
                        <a:pt x="8" y="55"/>
                      </a:lnTo>
                      <a:lnTo>
                        <a:pt x="4"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18" name="Freeform 461"/>
                <p:cNvSpPr>
                  <a:spLocks/>
                </p:cNvSpPr>
                <p:nvPr/>
              </p:nvSpPr>
              <p:spPr bwMode="auto">
                <a:xfrm>
                  <a:off x="4520" y="770"/>
                  <a:ext cx="63" cy="65"/>
                </a:xfrm>
                <a:custGeom>
                  <a:avLst/>
                  <a:gdLst>
                    <a:gd name="T0" fmla="*/ 0 w 63"/>
                    <a:gd name="T1" fmla="*/ 31 h 65"/>
                    <a:gd name="T2" fmla="*/ 0 w 63"/>
                    <a:gd name="T3" fmla="*/ 31 h 65"/>
                    <a:gd name="T4" fmla="*/ 0 w 63"/>
                    <a:gd name="T5" fmla="*/ 25 h 65"/>
                    <a:gd name="T6" fmla="*/ 2 w 63"/>
                    <a:gd name="T7" fmla="*/ 19 h 65"/>
                    <a:gd name="T8" fmla="*/ 4 w 63"/>
                    <a:gd name="T9" fmla="*/ 13 h 65"/>
                    <a:gd name="T10" fmla="*/ 8 w 63"/>
                    <a:gd name="T11" fmla="*/ 10 h 65"/>
                    <a:gd name="T12" fmla="*/ 14 w 63"/>
                    <a:gd name="T13" fmla="*/ 6 h 65"/>
                    <a:gd name="T14" fmla="*/ 18 w 63"/>
                    <a:gd name="T15" fmla="*/ 2 h 65"/>
                    <a:gd name="T16" fmla="*/ 26 w 63"/>
                    <a:gd name="T17" fmla="*/ 0 h 65"/>
                    <a:gd name="T18" fmla="*/ 32 w 63"/>
                    <a:gd name="T19" fmla="*/ 0 h 65"/>
                    <a:gd name="T20" fmla="*/ 37 w 63"/>
                    <a:gd name="T21" fmla="*/ 0 h 65"/>
                    <a:gd name="T22" fmla="*/ 43 w 63"/>
                    <a:gd name="T23" fmla="*/ 2 h 65"/>
                    <a:gd name="T24" fmla="*/ 49 w 63"/>
                    <a:gd name="T25" fmla="*/ 6 h 65"/>
                    <a:gd name="T26" fmla="*/ 55 w 63"/>
                    <a:gd name="T27" fmla="*/ 10 h 65"/>
                    <a:gd name="T28" fmla="*/ 57 w 63"/>
                    <a:gd name="T29" fmla="*/ 13 h 65"/>
                    <a:gd name="T30" fmla="*/ 61 w 63"/>
                    <a:gd name="T31" fmla="*/ 19 h 65"/>
                    <a:gd name="T32" fmla="*/ 63 w 63"/>
                    <a:gd name="T33" fmla="*/ 25 h 65"/>
                    <a:gd name="T34" fmla="*/ 63 w 63"/>
                    <a:gd name="T35" fmla="*/ 31 h 65"/>
                    <a:gd name="T36" fmla="*/ 63 w 63"/>
                    <a:gd name="T37" fmla="*/ 39 h 65"/>
                    <a:gd name="T38" fmla="*/ 61 w 63"/>
                    <a:gd name="T39" fmla="*/ 45 h 65"/>
                    <a:gd name="T40" fmla="*/ 57 w 63"/>
                    <a:gd name="T41" fmla="*/ 51 h 65"/>
                    <a:gd name="T42" fmla="*/ 55 w 63"/>
                    <a:gd name="T43" fmla="*/ 55 h 65"/>
                    <a:gd name="T44" fmla="*/ 49 w 63"/>
                    <a:gd name="T45" fmla="*/ 59 h 65"/>
                    <a:gd name="T46" fmla="*/ 43 w 63"/>
                    <a:gd name="T47" fmla="*/ 61 h 65"/>
                    <a:gd name="T48" fmla="*/ 37 w 63"/>
                    <a:gd name="T49" fmla="*/ 63 h 65"/>
                    <a:gd name="T50" fmla="*/ 32 w 63"/>
                    <a:gd name="T51" fmla="*/ 65 h 65"/>
                    <a:gd name="T52" fmla="*/ 26 w 63"/>
                    <a:gd name="T53" fmla="*/ 63 h 65"/>
                    <a:gd name="T54" fmla="*/ 18 w 63"/>
                    <a:gd name="T55" fmla="*/ 61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19"/>
                      </a:lnTo>
                      <a:lnTo>
                        <a:pt x="4" y="13"/>
                      </a:lnTo>
                      <a:lnTo>
                        <a:pt x="8" y="10"/>
                      </a:lnTo>
                      <a:lnTo>
                        <a:pt x="14" y="6"/>
                      </a:lnTo>
                      <a:lnTo>
                        <a:pt x="18" y="2"/>
                      </a:lnTo>
                      <a:lnTo>
                        <a:pt x="26" y="0"/>
                      </a:lnTo>
                      <a:lnTo>
                        <a:pt x="32" y="0"/>
                      </a:lnTo>
                      <a:lnTo>
                        <a:pt x="37" y="0"/>
                      </a:lnTo>
                      <a:lnTo>
                        <a:pt x="43" y="2"/>
                      </a:lnTo>
                      <a:lnTo>
                        <a:pt x="49" y="6"/>
                      </a:lnTo>
                      <a:lnTo>
                        <a:pt x="55" y="10"/>
                      </a:lnTo>
                      <a:lnTo>
                        <a:pt x="57" y="13"/>
                      </a:lnTo>
                      <a:lnTo>
                        <a:pt x="61" y="19"/>
                      </a:lnTo>
                      <a:lnTo>
                        <a:pt x="63" y="25"/>
                      </a:lnTo>
                      <a:lnTo>
                        <a:pt x="63" y="31"/>
                      </a:lnTo>
                      <a:lnTo>
                        <a:pt x="63" y="39"/>
                      </a:lnTo>
                      <a:lnTo>
                        <a:pt x="61" y="45"/>
                      </a:lnTo>
                      <a:lnTo>
                        <a:pt x="57" y="51"/>
                      </a:lnTo>
                      <a:lnTo>
                        <a:pt x="55" y="55"/>
                      </a:lnTo>
                      <a:lnTo>
                        <a:pt x="49" y="59"/>
                      </a:lnTo>
                      <a:lnTo>
                        <a:pt x="43" y="61"/>
                      </a:lnTo>
                      <a:lnTo>
                        <a:pt x="37" y="63"/>
                      </a:lnTo>
                      <a:lnTo>
                        <a:pt x="32" y="65"/>
                      </a:lnTo>
                      <a:lnTo>
                        <a:pt x="26" y="63"/>
                      </a:lnTo>
                      <a:lnTo>
                        <a:pt x="18" y="61"/>
                      </a:lnTo>
                      <a:lnTo>
                        <a:pt x="14" y="59"/>
                      </a:lnTo>
                      <a:lnTo>
                        <a:pt x="8" y="55"/>
                      </a:lnTo>
                      <a:lnTo>
                        <a:pt x="4"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19" name="Freeform 462"/>
                <p:cNvSpPr>
                  <a:spLocks/>
                </p:cNvSpPr>
                <p:nvPr/>
              </p:nvSpPr>
              <p:spPr bwMode="auto">
                <a:xfrm>
                  <a:off x="4559" y="724"/>
                  <a:ext cx="65" cy="65"/>
                </a:xfrm>
                <a:custGeom>
                  <a:avLst/>
                  <a:gdLst>
                    <a:gd name="T0" fmla="*/ 0 w 65"/>
                    <a:gd name="T1" fmla="*/ 32 h 65"/>
                    <a:gd name="T2" fmla="*/ 2 w 65"/>
                    <a:gd name="T3" fmla="*/ 26 h 65"/>
                    <a:gd name="T4" fmla="*/ 4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6 w 65"/>
                    <a:gd name="T21" fmla="*/ 2 h 65"/>
                    <a:gd name="T22" fmla="*/ 52 w 65"/>
                    <a:gd name="T23" fmla="*/ 6 h 65"/>
                    <a:gd name="T24" fmla="*/ 56 w 65"/>
                    <a:gd name="T25" fmla="*/ 10 h 65"/>
                    <a:gd name="T26" fmla="*/ 60 w 65"/>
                    <a:gd name="T27" fmla="*/ 14 h 65"/>
                    <a:gd name="T28" fmla="*/ 63 w 65"/>
                    <a:gd name="T29" fmla="*/ 20 h 65"/>
                    <a:gd name="T30" fmla="*/ 65 w 65"/>
                    <a:gd name="T31" fmla="*/ 26 h 65"/>
                    <a:gd name="T32" fmla="*/ 65 w 65"/>
                    <a:gd name="T33" fmla="*/ 32 h 65"/>
                    <a:gd name="T34" fmla="*/ 65 w 65"/>
                    <a:gd name="T35" fmla="*/ 38 h 65"/>
                    <a:gd name="T36" fmla="*/ 63 w 65"/>
                    <a:gd name="T37" fmla="*/ 44 h 65"/>
                    <a:gd name="T38" fmla="*/ 60 w 65"/>
                    <a:gd name="T39" fmla="*/ 50 h 65"/>
                    <a:gd name="T40" fmla="*/ 56 w 65"/>
                    <a:gd name="T41" fmla="*/ 56 h 65"/>
                    <a:gd name="T42" fmla="*/ 52 w 65"/>
                    <a:gd name="T43" fmla="*/ 59 h 65"/>
                    <a:gd name="T44" fmla="*/ 46 w 65"/>
                    <a:gd name="T45" fmla="*/ 61 h 65"/>
                    <a:gd name="T46" fmla="*/ 40 w 65"/>
                    <a:gd name="T47" fmla="*/ 63 h 65"/>
                    <a:gd name="T48" fmla="*/ 34 w 65"/>
                    <a:gd name="T49" fmla="*/ 65 h 65"/>
                    <a:gd name="T50" fmla="*/ 26 w 65"/>
                    <a:gd name="T51" fmla="*/ 63 h 65"/>
                    <a:gd name="T52" fmla="*/ 20 w 65"/>
                    <a:gd name="T53" fmla="*/ 61 h 65"/>
                    <a:gd name="T54" fmla="*/ 14 w 65"/>
                    <a:gd name="T55" fmla="*/ 59 h 65"/>
                    <a:gd name="T56" fmla="*/ 10 w 65"/>
                    <a:gd name="T57" fmla="*/ 56 h 65"/>
                    <a:gd name="T58" fmla="*/ 6 w 65"/>
                    <a:gd name="T59" fmla="*/ 50 h 65"/>
                    <a:gd name="T60" fmla="*/ 4 w 65"/>
                    <a:gd name="T61" fmla="*/ 44 h 65"/>
                    <a:gd name="T62" fmla="*/ 2 w 65"/>
                    <a:gd name="T63" fmla="*/ 38 h 65"/>
                    <a:gd name="T64" fmla="*/ 0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2"/>
                      </a:moveTo>
                      <a:lnTo>
                        <a:pt x="2" y="26"/>
                      </a:lnTo>
                      <a:lnTo>
                        <a:pt x="4" y="20"/>
                      </a:lnTo>
                      <a:lnTo>
                        <a:pt x="6" y="14"/>
                      </a:lnTo>
                      <a:lnTo>
                        <a:pt x="10" y="10"/>
                      </a:lnTo>
                      <a:lnTo>
                        <a:pt x="14" y="6"/>
                      </a:lnTo>
                      <a:lnTo>
                        <a:pt x="20" y="2"/>
                      </a:lnTo>
                      <a:lnTo>
                        <a:pt x="26" y="0"/>
                      </a:lnTo>
                      <a:lnTo>
                        <a:pt x="34" y="0"/>
                      </a:lnTo>
                      <a:lnTo>
                        <a:pt x="40" y="0"/>
                      </a:lnTo>
                      <a:lnTo>
                        <a:pt x="46" y="2"/>
                      </a:lnTo>
                      <a:lnTo>
                        <a:pt x="52" y="6"/>
                      </a:lnTo>
                      <a:lnTo>
                        <a:pt x="56" y="10"/>
                      </a:lnTo>
                      <a:lnTo>
                        <a:pt x="60" y="14"/>
                      </a:lnTo>
                      <a:lnTo>
                        <a:pt x="63" y="20"/>
                      </a:lnTo>
                      <a:lnTo>
                        <a:pt x="65" y="26"/>
                      </a:lnTo>
                      <a:lnTo>
                        <a:pt x="65" y="32"/>
                      </a:lnTo>
                      <a:lnTo>
                        <a:pt x="65" y="38"/>
                      </a:lnTo>
                      <a:lnTo>
                        <a:pt x="63" y="44"/>
                      </a:lnTo>
                      <a:lnTo>
                        <a:pt x="60" y="50"/>
                      </a:lnTo>
                      <a:lnTo>
                        <a:pt x="56" y="56"/>
                      </a:lnTo>
                      <a:lnTo>
                        <a:pt x="52" y="59"/>
                      </a:lnTo>
                      <a:lnTo>
                        <a:pt x="46" y="61"/>
                      </a:lnTo>
                      <a:lnTo>
                        <a:pt x="40" y="63"/>
                      </a:lnTo>
                      <a:lnTo>
                        <a:pt x="34" y="65"/>
                      </a:lnTo>
                      <a:lnTo>
                        <a:pt x="26" y="63"/>
                      </a:lnTo>
                      <a:lnTo>
                        <a:pt x="20" y="61"/>
                      </a:lnTo>
                      <a:lnTo>
                        <a:pt x="14" y="59"/>
                      </a:lnTo>
                      <a:lnTo>
                        <a:pt x="10" y="56"/>
                      </a:lnTo>
                      <a:lnTo>
                        <a:pt x="6" y="50"/>
                      </a:lnTo>
                      <a:lnTo>
                        <a:pt x="4" y="44"/>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0" name="Freeform 463"/>
                <p:cNvSpPr>
                  <a:spLocks/>
                </p:cNvSpPr>
                <p:nvPr/>
              </p:nvSpPr>
              <p:spPr bwMode="auto">
                <a:xfrm>
                  <a:off x="4559" y="724"/>
                  <a:ext cx="65" cy="65"/>
                </a:xfrm>
                <a:custGeom>
                  <a:avLst/>
                  <a:gdLst>
                    <a:gd name="T0" fmla="*/ 0 w 65"/>
                    <a:gd name="T1" fmla="*/ 32 h 65"/>
                    <a:gd name="T2" fmla="*/ 0 w 65"/>
                    <a:gd name="T3" fmla="*/ 32 h 65"/>
                    <a:gd name="T4" fmla="*/ 2 w 65"/>
                    <a:gd name="T5" fmla="*/ 26 h 65"/>
                    <a:gd name="T6" fmla="*/ 4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6 w 65"/>
                    <a:gd name="T23" fmla="*/ 2 h 65"/>
                    <a:gd name="T24" fmla="*/ 52 w 65"/>
                    <a:gd name="T25" fmla="*/ 6 h 65"/>
                    <a:gd name="T26" fmla="*/ 56 w 65"/>
                    <a:gd name="T27" fmla="*/ 10 h 65"/>
                    <a:gd name="T28" fmla="*/ 60 w 65"/>
                    <a:gd name="T29" fmla="*/ 14 h 65"/>
                    <a:gd name="T30" fmla="*/ 63 w 65"/>
                    <a:gd name="T31" fmla="*/ 20 h 65"/>
                    <a:gd name="T32" fmla="*/ 65 w 65"/>
                    <a:gd name="T33" fmla="*/ 26 h 65"/>
                    <a:gd name="T34" fmla="*/ 65 w 65"/>
                    <a:gd name="T35" fmla="*/ 32 h 65"/>
                    <a:gd name="T36" fmla="*/ 65 w 65"/>
                    <a:gd name="T37" fmla="*/ 38 h 65"/>
                    <a:gd name="T38" fmla="*/ 63 w 65"/>
                    <a:gd name="T39" fmla="*/ 44 h 65"/>
                    <a:gd name="T40" fmla="*/ 60 w 65"/>
                    <a:gd name="T41" fmla="*/ 50 h 65"/>
                    <a:gd name="T42" fmla="*/ 56 w 65"/>
                    <a:gd name="T43" fmla="*/ 56 h 65"/>
                    <a:gd name="T44" fmla="*/ 52 w 65"/>
                    <a:gd name="T45" fmla="*/ 59 h 65"/>
                    <a:gd name="T46" fmla="*/ 46 w 65"/>
                    <a:gd name="T47" fmla="*/ 61 h 65"/>
                    <a:gd name="T48" fmla="*/ 40 w 65"/>
                    <a:gd name="T49" fmla="*/ 63 h 65"/>
                    <a:gd name="T50" fmla="*/ 34 w 65"/>
                    <a:gd name="T51" fmla="*/ 65 h 65"/>
                    <a:gd name="T52" fmla="*/ 26 w 65"/>
                    <a:gd name="T53" fmla="*/ 63 h 65"/>
                    <a:gd name="T54" fmla="*/ 20 w 65"/>
                    <a:gd name="T55" fmla="*/ 61 h 65"/>
                    <a:gd name="T56" fmla="*/ 14 w 65"/>
                    <a:gd name="T57" fmla="*/ 59 h 65"/>
                    <a:gd name="T58" fmla="*/ 10 w 65"/>
                    <a:gd name="T59" fmla="*/ 56 h 65"/>
                    <a:gd name="T60" fmla="*/ 6 w 65"/>
                    <a:gd name="T61" fmla="*/ 50 h 65"/>
                    <a:gd name="T62" fmla="*/ 4 w 65"/>
                    <a:gd name="T63" fmla="*/ 44 h 65"/>
                    <a:gd name="T64" fmla="*/ 2 w 65"/>
                    <a:gd name="T65" fmla="*/ 38 h 65"/>
                    <a:gd name="T66" fmla="*/ 0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2"/>
                      </a:moveTo>
                      <a:lnTo>
                        <a:pt x="0" y="32"/>
                      </a:lnTo>
                      <a:lnTo>
                        <a:pt x="2" y="26"/>
                      </a:lnTo>
                      <a:lnTo>
                        <a:pt x="4" y="20"/>
                      </a:lnTo>
                      <a:lnTo>
                        <a:pt x="6" y="14"/>
                      </a:lnTo>
                      <a:lnTo>
                        <a:pt x="10" y="10"/>
                      </a:lnTo>
                      <a:lnTo>
                        <a:pt x="14" y="6"/>
                      </a:lnTo>
                      <a:lnTo>
                        <a:pt x="20" y="2"/>
                      </a:lnTo>
                      <a:lnTo>
                        <a:pt x="26" y="0"/>
                      </a:lnTo>
                      <a:lnTo>
                        <a:pt x="34" y="0"/>
                      </a:lnTo>
                      <a:lnTo>
                        <a:pt x="40" y="0"/>
                      </a:lnTo>
                      <a:lnTo>
                        <a:pt x="46" y="2"/>
                      </a:lnTo>
                      <a:lnTo>
                        <a:pt x="52" y="6"/>
                      </a:lnTo>
                      <a:lnTo>
                        <a:pt x="56" y="10"/>
                      </a:lnTo>
                      <a:lnTo>
                        <a:pt x="60" y="14"/>
                      </a:lnTo>
                      <a:lnTo>
                        <a:pt x="63" y="20"/>
                      </a:lnTo>
                      <a:lnTo>
                        <a:pt x="65" y="26"/>
                      </a:lnTo>
                      <a:lnTo>
                        <a:pt x="65" y="32"/>
                      </a:lnTo>
                      <a:lnTo>
                        <a:pt x="65" y="38"/>
                      </a:lnTo>
                      <a:lnTo>
                        <a:pt x="63" y="44"/>
                      </a:lnTo>
                      <a:lnTo>
                        <a:pt x="60" y="50"/>
                      </a:lnTo>
                      <a:lnTo>
                        <a:pt x="56" y="56"/>
                      </a:lnTo>
                      <a:lnTo>
                        <a:pt x="52" y="59"/>
                      </a:lnTo>
                      <a:lnTo>
                        <a:pt x="46" y="61"/>
                      </a:lnTo>
                      <a:lnTo>
                        <a:pt x="40" y="63"/>
                      </a:lnTo>
                      <a:lnTo>
                        <a:pt x="34" y="65"/>
                      </a:lnTo>
                      <a:lnTo>
                        <a:pt x="26" y="63"/>
                      </a:lnTo>
                      <a:lnTo>
                        <a:pt x="20" y="61"/>
                      </a:lnTo>
                      <a:lnTo>
                        <a:pt x="14" y="59"/>
                      </a:lnTo>
                      <a:lnTo>
                        <a:pt x="10" y="56"/>
                      </a:lnTo>
                      <a:lnTo>
                        <a:pt x="6" y="50"/>
                      </a:lnTo>
                      <a:lnTo>
                        <a:pt x="4"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21" name="Freeform 464"/>
                <p:cNvSpPr>
                  <a:spLocks/>
                </p:cNvSpPr>
                <p:nvPr/>
              </p:nvSpPr>
              <p:spPr bwMode="auto">
                <a:xfrm>
                  <a:off x="4599" y="819"/>
                  <a:ext cx="63" cy="63"/>
                </a:xfrm>
                <a:custGeom>
                  <a:avLst/>
                  <a:gdLst>
                    <a:gd name="T0" fmla="*/ 31 w 63"/>
                    <a:gd name="T1" fmla="*/ 0 h 63"/>
                    <a:gd name="T2" fmla="*/ 37 w 63"/>
                    <a:gd name="T3" fmla="*/ 0 h 63"/>
                    <a:gd name="T4" fmla="*/ 43 w 63"/>
                    <a:gd name="T5" fmla="*/ 2 h 63"/>
                    <a:gd name="T6" fmla="*/ 49 w 63"/>
                    <a:gd name="T7" fmla="*/ 6 h 63"/>
                    <a:gd name="T8" fmla="*/ 53 w 63"/>
                    <a:gd name="T9" fmla="*/ 10 h 63"/>
                    <a:gd name="T10" fmla="*/ 57 w 63"/>
                    <a:gd name="T11" fmla="*/ 14 h 63"/>
                    <a:gd name="T12" fmla="*/ 61 w 63"/>
                    <a:gd name="T13" fmla="*/ 20 h 63"/>
                    <a:gd name="T14" fmla="*/ 63 w 63"/>
                    <a:gd name="T15" fmla="*/ 26 h 63"/>
                    <a:gd name="T16" fmla="*/ 63 w 63"/>
                    <a:gd name="T17" fmla="*/ 31 h 63"/>
                    <a:gd name="T18" fmla="*/ 63 w 63"/>
                    <a:gd name="T19" fmla="*/ 37 h 63"/>
                    <a:gd name="T20" fmla="*/ 61 w 63"/>
                    <a:gd name="T21" fmla="*/ 43 h 63"/>
                    <a:gd name="T22" fmla="*/ 57 w 63"/>
                    <a:gd name="T23" fmla="*/ 49 h 63"/>
                    <a:gd name="T24" fmla="*/ 53 w 63"/>
                    <a:gd name="T25" fmla="*/ 53 h 63"/>
                    <a:gd name="T26" fmla="*/ 49 w 63"/>
                    <a:gd name="T27" fmla="*/ 57 h 63"/>
                    <a:gd name="T28" fmla="*/ 43 w 63"/>
                    <a:gd name="T29" fmla="*/ 61 h 63"/>
                    <a:gd name="T30" fmla="*/ 37 w 63"/>
                    <a:gd name="T31" fmla="*/ 63 h 63"/>
                    <a:gd name="T32" fmla="*/ 31 w 63"/>
                    <a:gd name="T33" fmla="*/ 63 h 63"/>
                    <a:gd name="T34" fmla="*/ 25 w 63"/>
                    <a:gd name="T35" fmla="*/ 63 h 63"/>
                    <a:gd name="T36" fmla="*/ 18 w 63"/>
                    <a:gd name="T37" fmla="*/ 61 h 63"/>
                    <a:gd name="T38" fmla="*/ 14 w 63"/>
                    <a:gd name="T39" fmla="*/ 57 h 63"/>
                    <a:gd name="T40" fmla="*/ 10 w 63"/>
                    <a:gd name="T41" fmla="*/ 53 h 63"/>
                    <a:gd name="T42" fmla="*/ 4 w 63"/>
                    <a:gd name="T43" fmla="*/ 49 h 63"/>
                    <a:gd name="T44" fmla="*/ 2 w 63"/>
                    <a:gd name="T45" fmla="*/ 43 h 63"/>
                    <a:gd name="T46" fmla="*/ 0 w 63"/>
                    <a:gd name="T47" fmla="*/ 37 h 63"/>
                    <a:gd name="T48" fmla="*/ 0 w 63"/>
                    <a:gd name="T49" fmla="*/ 31 h 63"/>
                    <a:gd name="T50" fmla="*/ 0 w 63"/>
                    <a:gd name="T51" fmla="*/ 26 h 63"/>
                    <a:gd name="T52" fmla="*/ 2 w 63"/>
                    <a:gd name="T53" fmla="*/ 20 h 63"/>
                    <a:gd name="T54" fmla="*/ 4 w 63"/>
                    <a:gd name="T55" fmla="*/ 14 h 63"/>
                    <a:gd name="T56" fmla="*/ 10 w 63"/>
                    <a:gd name="T57" fmla="*/ 10 h 63"/>
                    <a:gd name="T58" fmla="*/ 14 w 63"/>
                    <a:gd name="T59" fmla="*/ 6 h 63"/>
                    <a:gd name="T60" fmla="*/ 18 w 63"/>
                    <a:gd name="T61" fmla="*/ 2 h 63"/>
                    <a:gd name="T62" fmla="*/ 25 w 63"/>
                    <a:gd name="T63" fmla="*/ 0 h 63"/>
                    <a:gd name="T64" fmla="*/ 31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0"/>
                      </a:moveTo>
                      <a:lnTo>
                        <a:pt x="37" y="0"/>
                      </a:lnTo>
                      <a:lnTo>
                        <a:pt x="43" y="2"/>
                      </a:lnTo>
                      <a:lnTo>
                        <a:pt x="49" y="6"/>
                      </a:lnTo>
                      <a:lnTo>
                        <a:pt x="53" y="10"/>
                      </a:lnTo>
                      <a:lnTo>
                        <a:pt x="57" y="14"/>
                      </a:lnTo>
                      <a:lnTo>
                        <a:pt x="61" y="20"/>
                      </a:lnTo>
                      <a:lnTo>
                        <a:pt x="63" y="26"/>
                      </a:lnTo>
                      <a:lnTo>
                        <a:pt x="63" y="31"/>
                      </a:lnTo>
                      <a:lnTo>
                        <a:pt x="63" y="37"/>
                      </a:lnTo>
                      <a:lnTo>
                        <a:pt x="61" y="43"/>
                      </a:lnTo>
                      <a:lnTo>
                        <a:pt x="57" y="49"/>
                      </a:lnTo>
                      <a:lnTo>
                        <a:pt x="53" y="53"/>
                      </a:lnTo>
                      <a:lnTo>
                        <a:pt x="49" y="57"/>
                      </a:lnTo>
                      <a:lnTo>
                        <a:pt x="43" y="61"/>
                      </a:lnTo>
                      <a:lnTo>
                        <a:pt x="37" y="63"/>
                      </a:lnTo>
                      <a:lnTo>
                        <a:pt x="31" y="63"/>
                      </a:lnTo>
                      <a:lnTo>
                        <a:pt x="25" y="63"/>
                      </a:lnTo>
                      <a:lnTo>
                        <a:pt x="18" y="61"/>
                      </a:lnTo>
                      <a:lnTo>
                        <a:pt x="14" y="57"/>
                      </a:lnTo>
                      <a:lnTo>
                        <a:pt x="10" y="53"/>
                      </a:lnTo>
                      <a:lnTo>
                        <a:pt x="4" y="49"/>
                      </a:lnTo>
                      <a:lnTo>
                        <a:pt x="2" y="43"/>
                      </a:lnTo>
                      <a:lnTo>
                        <a:pt x="0" y="37"/>
                      </a:lnTo>
                      <a:lnTo>
                        <a:pt x="0" y="31"/>
                      </a:lnTo>
                      <a:lnTo>
                        <a:pt x="0" y="26"/>
                      </a:lnTo>
                      <a:lnTo>
                        <a:pt x="2" y="20"/>
                      </a:lnTo>
                      <a:lnTo>
                        <a:pt x="4" y="14"/>
                      </a:lnTo>
                      <a:lnTo>
                        <a:pt x="10" y="10"/>
                      </a:lnTo>
                      <a:lnTo>
                        <a:pt x="14" y="6"/>
                      </a:lnTo>
                      <a:lnTo>
                        <a:pt x="18"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2" name="Freeform 465"/>
                <p:cNvSpPr>
                  <a:spLocks/>
                </p:cNvSpPr>
                <p:nvPr/>
              </p:nvSpPr>
              <p:spPr bwMode="auto">
                <a:xfrm>
                  <a:off x="4599" y="819"/>
                  <a:ext cx="63" cy="63"/>
                </a:xfrm>
                <a:custGeom>
                  <a:avLst/>
                  <a:gdLst>
                    <a:gd name="T0" fmla="*/ 31 w 63"/>
                    <a:gd name="T1" fmla="*/ 0 h 63"/>
                    <a:gd name="T2" fmla="*/ 31 w 63"/>
                    <a:gd name="T3" fmla="*/ 0 h 63"/>
                    <a:gd name="T4" fmla="*/ 37 w 63"/>
                    <a:gd name="T5" fmla="*/ 0 h 63"/>
                    <a:gd name="T6" fmla="*/ 43 w 63"/>
                    <a:gd name="T7" fmla="*/ 2 h 63"/>
                    <a:gd name="T8" fmla="*/ 49 w 63"/>
                    <a:gd name="T9" fmla="*/ 6 h 63"/>
                    <a:gd name="T10" fmla="*/ 53 w 63"/>
                    <a:gd name="T11" fmla="*/ 10 h 63"/>
                    <a:gd name="T12" fmla="*/ 57 w 63"/>
                    <a:gd name="T13" fmla="*/ 14 h 63"/>
                    <a:gd name="T14" fmla="*/ 61 w 63"/>
                    <a:gd name="T15" fmla="*/ 20 h 63"/>
                    <a:gd name="T16" fmla="*/ 63 w 63"/>
                    <a:gd name="T17" fmla="*/ 26 h 63"/>
                    <a:gd name="T18" fmla="*/ 63 w 63"/>
                    <a:gd name="T19" fmla="*/ 31 h 63"/>
                    <a:gd name="T20" fmla="*/ 63 w 63"/>
                    <a:gd name="T21" fmla="*/ 37 h 63"/>
                    <a:gd name="T22" fmla="*/ 61 w 63"/>
                    <a:gd name="T23" fmla="*/ 43 h 63"/>
                    <a:gd name="T24" fmla="*/ 57 w 63"/>
                    <a:gd name="T25" fmla="*/ 49 h 63"/>
                    <a:gd name="T26" fmla="*/ 53 w 63"/>
                    <a:gd name="T27" fmla="*/ 53 h 63"/>
                    <a:gd name="T28" fmla="*/ 49 w 63"/>
                    <a:gd name="T29" fmla="*/ 57 h 63"/>
                    <a:gd name="T30" fmla="*/ 43 w 63"/>
                    <a:gd name="T31" fmla="*/ 61 h 63"/>
                    <a:gd name="T32" fmla="*/ 37 w 63"/>
                    <a:gd name="T33" fmla="*/ 63 h 63"/>
                    <a:gd name="T34" fmla="*/ 31 w 63"/>
                    <a:gd name="T35" fmla="*/ 63 h 63"/>
                    <a:gd name="T36" fmla="*/ 25 w 63"/>
                    <a:gd name="T37" fmla="*/ 63 h 63"/>
                    <a:gd name="T38" fmla="*/ 18 w 63"/>
                    <a:gd name="T39" fmla="*/ 61 h 63"/>
                    <a:gd name="T40" fmla="*/ 14 w 63"/>
                    <a:gd name="T41" fmla="*/ 57 h 63"/>
                    <a:gd name="T42" fmla="*/ 10 w 63"/>
                    <a:gd name="T43" fmla="*/ 53 h 63"/>
                    <a:gd name="T44" fmla="*/ 4 w 63"/>
                    <a:gd name="T45" fmla="*/ 49 h 63"/>
                    <a:gd name="T46" fmla="*/ 2 w 63"/>
                    <a:gd name="T47" fmla="*/ 43 h 63"/>
                    <a:gd name="T48" fmla="*/ 0 w 63"/>
                    <a:gd name="T49" fmla="*/ 37 h 63"/>
                    <a:gd name="T50" fmla="*/ 0 w 63"/>
                    <a:gd name="T51" fmla="*/ 31 h 63"/>
                    <a:gd name="T52" fmla="*/ 0 w 63"/>
                    <a:gd name="T53" fmla="*/ 26 h 63"/>
                    <a:gd name="T54" fmla="*/ 2 w 63"/>
                    <a:gd name="T55" fmla="*/ 20 h 63"/>
                    <a:gd name="T56" fmla="*/ 4 w 63"/>
                    <a:gd name="T57" fmla="*/ 14 h 63"/>
                    <a:gd name="T58" fmla="*/ 10 w 63"/>
                    <a:gd name="T59" fmla="*/ 10 h 63"/>
                    <a:gd name="T60" fmla="*/ 14 w 63"/>
                    <a:gd name="T61" fmla="*/ 6 h 63"/>
                    <a:gd name="T62" fmla="*/ 18 w 63"/>
                    <a:gd name="T63" fmla="*/ 2 h 63"/>
                    <a:gd name="T64" fmla="*/ 25 w 63"/>
                    <a:gd name="T65" fmla="*/ 0 h 63"/>
                    <a:gd name="T66" fmla="*/ 31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0"/>
                      </a:moveTo>
                      <a:lnTo>
                        <a:pt x="31" y="0"/>
                      </a:lnTo>
                      <a:lnTo>
                        <a:pt x="37" y="0"/>
                      </a:lnTo>
                      <a:lnTo>
                        <a:pt x="43" y="2"/>
                      </a:lnTo>
                      <a:lnTo>
                        <a:pt x="49" y="6"/>
                      </a:lnTo>
                      <a:lnTo>
                        <a:pt x="53" y="10"/>
                      </a:lnTo>
                      <a:lnTo>
                        <a:pt x="57" y="14"/>
                      </a:lnTo>
                      <a:lnTo>
                        <a:pt x="61" y="20"/>
                      </a:lnTo>
                      <a:lnTo>
                        <a:pt x="63" y="26"/>
                      </a:lnTo>
                      <a:lnTo>
                        <a:pt x="63" y="31"/>
                      </a:lnTo>
                      <a:lnTo>
                        <a:pt x="63" y="37"/>
                      </a:lnTo>
                      <a:lnTo>
                        <a:pt x="61" y="43"/>
                      </a:lnTo>
                      <a:lnTo>
                        <a:pt x="57" y="49"/>
                      </a:lnTo>
                      <a:lnTo>
                        <a:pt x="53" y="53"/>
                      </a:lnTo>
                      <a:lnTo>
                        <a:pt x="49" y="57"/>
                      </a:lnTo>
                      <a:lnTo>
                        <a:pt x="43" y="61"/>
                      </a:lnTo>
                      <a:lnTo>
                        <a:pt x="37" y="63"/>
                      </a:lnTo>
                      <a:lnTo>
                        <a:pt x="31" y="63"/>
                      </a:lnTo>
                      <a:lnTo>
                        <a:pt x="25" y="63"/>
                      </a:lnTo>
                      <a:lnTo>
                        <a:pt x="18" y="61"/>
                      </a:lnTo>
                      <a:lnTo>
                        <a:pt x="14" y="57"/>
                      </a:lnTo>
                      <a:lnTo>
                        <a:pt x="10" y="53"/>
                      </a:lnTo>
                      <a:lnTo>
                        <a:pt x="4" y="49"/>
                      </a:lnTo>
                      <a:lnTo>
                        <a:pt x="2" y="43"/>
                      </a:lnTo>
                      <a:lnTo>
                        <a:pt x="0" y="37"/>
                      </a:lnTo>
                      <a:lnTo>
                        <a:pt x="0" y="31"/>
                      </a:lnTo>
                      <a:lnTo>
                        <a:pt x="0" y="26"/>
                      </a:lnTo>
                      <a:lnTo>
                        <a:pt x="2" y="20"/>
                      </a:lnTo>
                      <a:lnTo>
                        <a:pt x="4" y="14"/>
                      </a:lnTo>
                      <a:lnTo>
                        <a:pt x="10" y="10"/>
                      </a:lnTo>
                      <a:lnTo>
                        <a:pt x="14" y="6"/>
                      </a:lnTo>
                      <a:lnTo>
                        <a:pt x="18"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23" name="Freeform 466"/>
                <p:cNvSpPr>
                  <a:spLocks/>
                </p:cNvSpPr>
                <p:nvPr/>
              </p:nvSpPr>
              <p:spPr bwMode="auto">
                <a:xfrm>
                  <a:off x="4550" y="758"/>
                  <a:ext cx="65" cy="65"/>
                </a:xfrm>
                <a:custGeom>
                  <a:avLst/>
                  <a:gdLst>
                    <a:gd name="T0" fmla="*/ 0 w 65"/>
                    <a:gd name="T1" fmla="*/ 33 h 65"/>
                    <a:gd name="T2" fmla="*/ 2 w 65"/>
                    <a:gd name="T3" fmla="*/ 25 h 65"/>
                    <a:gd name="T4" fmla="*/ 2 w 65"/>
                    <a:gd name="T5" fmla="*/ 20 h 65"/>
                    <a:gd name="T6" fmla="*/ 6 w 65"/>
                    <a:gd name="T7" fmla="*/ 14 h 65"/>
                    <a:gd name="T8" fmla="*/ 9 w 65"/>
                    <a:gd name="T9" fmla="*/ 10 h 65"/>
                    <a:gd name="T10" fmla="*/ 13 w 65"/>
                    <a:gd name="T11" fmla="*/ 6 h 65"/>
                    <a:gd name="T12" fmla="*/ 19 w 65"/>
                    <a:gd name="T13" fmla="*/ 2 h 65"/>
                    <a:gd name="T14" fmla="*/ 25 w 65"/>
                    <a:gd name="T15" fmla="*/ 2 h 65"/>
                    <a:gd name="T16" fmla="*/ 31 w 65"/>
                    <a:gd name="T17" fmla="*/ 0 h 65"/>
                    <a:gd name="T18" fmla="*/ 39 w 65"/>
                    <a:gd name="T19" fmla="*/ 2 h 65"/>
                    <a:gd name="T20" fmla="*/ 45 w 65"/>
                    <a:gd name="T21" fmla="*/ 2 h 65"/>
                    <a:gd name="T22" fmla="*/ 51 w 65"/>
                    <a:gd name="T23" fmla="*/ 6 h 65"/>
                    <a:gd name="T24" fmla="*/ 55 w 65"/>
                    <a:gd name="T25" fmla="*/ 10 h 65"/>
                    <a:gd name="T26" fmla="*/ 59 w 65"/>
                    <a:gd name="T27" fmla="*/ 14 h 65"/>
                    <a:gd name="T28" fmla="*/ 63 w 65"/>
                    <a:gd name="T29" fmla="*/ 20 h 65"/>
                    <a:gd name="T30" fmla="*/ 63 w 65"/>
                    <a:gd name="T31" fmla="*/ 25 h 65"/>
                    <a:gd name="T32" fmla="*/ 65 w 65"/>
                    <a:gd name="T33" fmla="*/ 33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1 w 65"/>
                    <a:gd name="T49" fmla="*/ 65 h 65"/>
                    <a:gd name="T50" fmla="*/ 25 w 65"/>
                    <a:gd name="T51" fmla="*/ 65 h 65"/>
                    <a:gd name="T52" fmla="*/ 19 w 65"/>
                    <a:gd name="T53" fmla="*/ 63 h 65"/>
                    <a:gd name="T54" fmla="*/ 13 w 65"/>
                    <a:gd name="T55" fmla="*/ 59 h 65"/>
                    <a:gd name="T56" fmla="*/ 9 w 65"/>
                    <a:gd name="T57" fmla="*/ 55 h 65"/>
                    <a:gd name="T58" fmla="*/ 6 w 65"/>
                    <a:gd name="T59" fmla="*/ 51 h 65"/>
                    <a:gd name="T60" fmla="*/ 2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5"/>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3" y="20"/>
                      </a:lnTo>
                      <a:lnTo>
                        <a:pt x="63" y="25"/>
                      </a:lnTo>
                      <a:lnTo>
                        <a:pt x="65" y="33"/>
                      </a:ln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4" name="Freeform 467"/>
                <p:cNvSpPr>
                  <a:spLocks/>
                </p:cNvSpPr>
                <p:nvPr/>
              </p:nvSpPr>
              <p:spPr bwMode="auto">
                <a:xfrm>
                  <a:off x="4550" y="758"/>
                  <a:ext cx="65" cy="65"/>
                </a:xfrm>
                <a:custGeom>
                  <a:avLst/>
                  <a:gdLst>
                    <a:gd name="T0" fmla="*/ 0 w 65"/>
                    <a:gd name="T1" fmla="*/ 33 h 65"/>
                    <a:gd name="T2" fmla="*/ 0 w 65"/>
                    <a:gd name="T3" fmla="*/ 33 h 65"/>
                    <a:gd name="T4" fmla="*/ 2 w 65"/>
                    <a:gd name="T5" fmla="*/ 25 h 65"/>
                    <a:gd name="T6" fmla="*/ 2 w 65"/>
                    <a:gd name="T7" fmla="*/ 20 h 65"/>
                    <a:gd name="T8" fmla="*/ 6 w 65"/>
                    <a:gd name="T9" fmla="*/ 14 h 65"/>
                    <a:gd name="T10" fmla="*/ 9 w 65"/>
                    <a:gd name="T11" fmla="*/ 10 h 65"/>
                    <a:gd name="T12" fmla="*/ 13 w 65"/>
                    <a:gd name="T13" fmla="*/ 6 h 65"/>
                    <a:gd name="T14" fmla="*/ 19 w 65"/>
                    <a:gd name="T15" fmla="*/ 2 h 65"/>
                    <a:gd name="T16" fmla="*/ 25 w 65"/>
                    <a:gd name="T17" fmla="*/ 2 h 65"/>
                    <a:gd name="T18" fmla="*/ 31 w 65"/>
                    <a:gd name="T19" fmla="*/ 0 h 65"/>
                    <a:gd name="T20" fmla="*/ 39 w 65"/>
                    <a:gd name="T21" fmla="*/ 2 h 65"/>
                    <a:gd name="T22" fmla="*/ 45 w 65"/>
                    <a:gd name="T23" fmla="*/ 2 h 65"/>
                    <a:gd name="T24" fmla="*/ 51 w 65"/>
                    <a:gd name="T25" fmla="*/ 6 h 65"/>
                    <a:gd name="T26" fmla="*/ 55 w 65"/>
                    <a:gd name="T27" fmla="*/ 10 h 65"/>
                    <a:gd name="T28" fmla="*/ 59 w 65"/>
                    <a:gd name="T29" fmla="*/ 14 h 65"/>
                    <a:gd name="T30" fmla="*/ 63 w 65"/>
                    <a:gd name="T31" fmla="*/ 20 h 65"/>
                    <a:gd name="T32" fmla="*/ 63 w 65"/>
                    <a:gd name="T33" fmla="*/ 25 h 65"/>
                    <a:gd name="T34" fmla="*/ 65 w 65"/>
                    <a:gd name="T35" fmla="*/ 33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1 w 65"/>
                    <a:gd name="T51" fmla="*/ 65 h 65"/>
                    <a:gd name="T52" fmla="*/ 25 w 65"/>
                    <a:gd name="T53" fmla="*/ 65 h 65"/>
                    <a:gd name="T54" fmla="*/ 19 w 65"/>
                    <a:gd name="T55" fmla="*/ 63 h 65"/>
                    <a:gd name="T56" fmla="*/ 13 w 65"/>
                    <a:gd name="T57" fmla="*/ 59 h 65"/>
                    <a:gd name="T58" fmla="*/ 9 w 65"/>
                    <a:gd name="T59" fmla="*/ 55 h 65"/>
                    <a:gd name="T60" fmla="*/ 6 w 65"/>
                    <a:gd name="T61" fmla="*/ 51 h 65"/>
                    <a:gd name="T62" fmla="*/ 2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5"/>
                      </a:lnTo>
                      <a:lnTo>
                        <a:pt x="2" y="20"/>
                      </a:lnTo>
                      <a:lnTo>
                        <a:pt x="6" y="14"/>
                      </a:lnTo>
                      <a:lnTo>
                        <a:pt x="9" y="10"/>
                      </a:lnTo>
                      <a:lnTo>
                        <a:pt x="13" y="6"/>
                      </a:lnTo>
                      <a:lnTo>
                        <a:pt x="19" y="2"/>
                      </a:lnTo>
                      <a:lnTo>
                        <a:pt x="25" y="2"/>
                      </a:lnTo>
                      <a:lnTo>
                        <a:pt x="31" y="0"/>
                      </a:lnTo>
                      <a:lnTo>
                        <a:pt x="39" y="2"/>
                      </a:lnTo>
                      <a:lnTo>
                        <a:pt x="45" y="2"/>
                      </a:lnTo>
                      <a:lnTo>
                        <a:pt x="51" y="6"/>
                      </a:lnTo>
                      <a:lnTo>
                        <a:pt x="55" y="10"/>
                      </a:lnTo>
                      <a:lnTo>
                        <a:pt x="59" y="14"/>
                      </a:lnTo>
                      <a:lnTo>
                        <a:pt x="63" y="20"/>
                      </a:lnTo>
                      <a:lnTo>
                        <a:pt x="63" y="25"/>
                      </a:lnTo>
                      <a:lnTo>
                        <a:pt x="65" y="33"/>
                      </a:ln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525" name="Freeform 468"/>
                <p:cNvSpPr>
                  <a:spLocks/>
                </p:cNvSpPr>
                <p:nvPr/>
              </p:nvSpPr>
              <p:spPr bwMode="auto">
                <a:xfrm>
                  <a:off x="4583" y="782"/>
                  <a:ext cx="65" cy="64"/>
                </a:xfrm>
                <a:custGeom>
                  <a:avLst/>
                  <a:gdLst>
                    <a:gd name="T0" fmla="*/ 32 w 65"/>
                    <a:gd name="T1" fmla="*/ 0 h 64"/>
                    <a:gd name="T2" fmla="*/ 39 w 65"/>
                    <a:gd name="T3" fmla="*/ 1 h 64"/>
                    <a:gd name="T4" fmla="*/ 45 w 65"/>
                    <a:gd name="T5" fmla="*/ 1 h 64"/>
                    <a:gd name="T6" fmla="*/ 51 w 65"/>
                    <a:gd name="T7" fmla="*/ 5 h 64"/>
                    <a:gd name="T8" fmla="*/ 55 w 65"/>
                    <a:gd name="T9" fmla="*/ 9 h 64"/>
                    <a:gd name="T10" fmla="*/ 59 w 65"/>
                    <a:gd name="T11" fmla="*/ 13 h 64"/>
                    <a:gd name="T12" fmla="*/ 61 w 65"/>
                    <a:gd name="T13" fmla="*/ 19 h 64"/>
                    <a:gd name="T14" fmla="*/ 63 w 65"/>
                    <a:gd name="T15" fmla="*/ 25 h 64"/>
                    <a:gd name="T16" fmla="*/ 65 w 65"/>
                    <a:gd name="T17" fmla="*/ 33 h 64"/>
                    <a:gd name="T18" fmla="*/ 63 w 65"/>
                    <a:gd name="T19" fmla="*/ 39 h 64"/>
                    <a:gd name="T20" fmla="*/ 61 w 65"/>
                    <a:gd name="T21" fmla="*/ 45 h 64"/>
                    <a:gd name="T22" fmla="*/ 59 w 65"/>
                    <a:gd name="T23" fmla="*/ 51 h 64"/>
                    <a:gd name="T24" fmla="*/ 55 w 65"/>
                    <a:gd name="T25" fmla="*/ 55 h 64"/>
                    <a:gd name="T26" fmla="*/ 51 w 65"/>
                    <a:gd name="T27" fmla="*/ 59 h 64"/>
                    <a:gd name="T28" fmla="*/ 45 w 65"/>
                    <a:gd name="T29" fmla="*/ 61 h 64"/>
                    <a:gd name="T30" fmla="*/ 39 w 65"/>
                    <a:gd name="T31" fmla="*/ 63 h 64"/>
                    <a:gd name="T32" fmla="*/ 32 w 65"/>
                    <a:gd name="T33" fmla="*/ 64 h 64"/>
                    <a:gd name="T34" fmla="*/ 26 w 65"/>
                    <a:gd name="T35" fmla="*/ 63 h 64"/>
                    <a:gd name="T36" fmla="*/ 20 w 65"/>
                    <a:gd name="T37" fmla="*/ 61 h 64"/>
                    <a:gd name="T38" fmla="*/ 14 w 65"/>
                    <a:gd name="T39" fmla="*/ 59 h 64"/>
                    <a:gd name="T40" fmla="*/ 10 w 65"/>
                    <a:gd name="T41" fmla="*/ 55 h 64"/>
                    <a:gd name="T42" fmla="*/ 6 w 65"/>
                    <a:gd name="T43" fmla="*/ 51 h 64"/>
                    <a:gd name="T44" fmla="*/ 2 w 65"/>
                    <a:gd name="T45" fmla="*/ 45 h 64"/>
                    <a:gd name="T46" fmla="*/ 0 w 65"/>
                    <a:gd name="T47" fmla="*/ 39 h 64"/>
                    <a:gd name="T48" fmla="*/ 0 w 65"/>
                    <a:gd name="T49" fmla="*/ 33 h 64"/>
                    <a:gd name="T50" fmla="*/ 0 w 65"/>
                    <a:gd name="T51" fmla="*/ 25 h 64"/>
                    <a:gd name="T52" fmla="*/ 2 w 65"/>
                    <a:gd name="T53" fmla="*/ 19 h 64"/>
                    <a:gd name="T54" fmla="*/ 6 w 65"/>
                    <a:gd name="T55" fmla="*/ 13 h 64"/>
                    <a:gd name="T56" fmla="*/ 10 w 65"/>
                    <a:gd name="T57" fmla="*/ 9 h 64"/>
                    <a:gd name="T58" fmla="*/ 14 w 65"/>
                    <a:gd name="T59" fmla="*/ 5 h 64"/>
                    <a:gd name="T60" fmla="*/ 20 w 65"/>
                    <a:gd name="T61" fmla="*/ 1 h 64"/>
                    <a:gd name="T62" fmla="*/ 26 w 65"/>
                    <a:gd name="T63" fmla="*/ 1 h 64"/>
                    <a:gd name="T64" fmla="*/ 32 w 65"/>
                    <a:gd name="T65" fmla="*/ 0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32" y="0"/>
                      </a:moveTo>
                      <a:lnTo>
                        <a:pt x="39" y="1"/>
                      </a:lnTo>
                      <a:lnTo>
                        <a:pt x="45" y="1"/>
                      </a:lnTo>
                      <a:lnTo>
                        <a:pt x="51" y="5"/>
                      </a:lnTo>
                      <a:lnTo>
                        <a:pt x="55" y="9"/>
                      </a:lnTo>
                      <a:lnTo>
                        <a:pt x="59" y="13"/>
                      </a:lnTo>
                      <a:lnTo>
                        <a:pt x="61" y="19"/>
                      </a:lnTo>
                      <a:lnTo>
                        <a:pt x="63" y="25"/>
                      </a:lnTo>
                      <a:lnTo>
                        <a:pt x="65" y="33"/>
                      </a:lnTo>
                      <a:lnTo>
                        <a:pt x="63" y="39"/>
                      </a:lnTo>
                      <a:lnTo>
                        <a:pt x="61" y="45"/>
                      </a:lnTo>
                      <a:lnTo>
                        <a:pt x="59" y="51"/>
                      </a:lnTo>
                      <a:lnTo>
                        <a:pt x="55" y="55"/>
                      </a:lnTo>
                      <a:lnTo>
                        <a:pt x="51" y="59"/>
                      </a:lnTo>
                      <a:lnTo>
                        <a:pt x="45" y="61"/>
                      </a:lnTo>
                      <a:lnTo>
                        <a:pt x="39" y="63"/>
                      </a:lnTo>
                      <a:lnTo>
                        <a:pt x="32" y="64"/>
                      </a:lnTo>
                      <a:lnTo>
                        <a:pt x="26" y="63"/>
                      </a:lnTo>
                      <a:lnTo>
                        <a:pt x="20" y="61"/>
                      </a:lnTo>
                      <a:lnTo>
                        <a:pt x="14" y="59"/>
                      </a:lnTo>
                      <a:lnTo>
                        <a:pt x="10" y="55"/>
                      </a:lnTo>
                      <a:lnTo>
                        <a:pt x="6" y="51"/>
                      </a:lnTo>
                      <a:lnTo>
                        <a:pt x="2" y="45"/>
                      </a:lnTo>
                      <a:lnTo>
                        <a:pt x="0" y="39"/>
                      </a:lnTo>
                      <a:lnTo>
                        <a:pt x="0" y="33"/>
                      </a:lnTo>
                      <a:lnTo>
                        <a:pt x="0" y="25"/>
                      </a:lnTo>
                      <a:lnTo>
                        <a:pt x="2" y="19"/>
                      </a:lnTo>
                      <a:lnTo>
                        <a:pt x="6" y="13"/>
                      </a:lnTo>
                      <a:lnTo>
                        <a:pt x="10" y="9"/>
                      </a:lnTo>
                      <a:lnTo>
                        <a:pt x="14" y="5"/>
                      </a:lnTo>
                      <a:lnTo>
                        <a:pt x="20" y="1"/>
                      </a:lnTo>
                      <a:lnTo>
                        <a:pt x="26" y="1"/>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526" name="Freeform 469"/>
                <p:cNvSpPr>
                  <a:spLocks/>
                </p:cNvSpPr>
                <p:nvPr/>
              </p:nvSpPr>
              <p:spPr bwMode="auto">
                <a:xfrm>
                  <a:off x="4583" y="782"/>
                  <a:ext cx="65" cy="64"/>
                </a:xfrm>
                <a:custGeom>
                  <a:avLst/>
                  <a:gdLst>
                    <a:gd name="T0" fmla="*/ 32 w 65"/>
                    <a:gd name="T1" fmla="*/ 0 h 64"/>
                    <a:gd name="T2" fmla="*/ 32 w 65"/>
                    <a:gd name="T3" fmla="*/ 0 h 64"/>
                    <a:gd name="T4" fmla="*/ 39 w 65"/>
                    <a:gd name="T5" fmla="*/ 1 h 64"/>
                    <a:gd name="T6" fmla="*/ 45 w 65"/>
                    <a:gd name="T7" fmla="*/ 1 h 64"/>
                    <a:gd name="T8" fmla="*/ 51 w 65"/>
                    <a:gd name="T9" fmla="*/ 5 h 64"/>
                    <a:gd name="T10" fmla="*/ 55 w 65"/>
                    <a:gd name="T11" fmla="*/ 9 h 64"/>
                    <a:gd name="T12" fmla="*/ 59 w 65"/>
                    <a:gd name="T13" fmla="*/ 13 h 64"/>
                    <a:gd name="T14" fmla="*/ 61 w 65"/>
                    <a:gd name="T15" fmla="*/ 19 h 64"/>
                    <a:gd name="T16" fmla="*/ 63 w 65"/>
                    <a:gd name="T17" fmla="*/ 25 h 64"/>
                    <a:gd name="T18" fmla="*/ 65 w 65"/>
                    <a:gd name="T19" fmla="*/ 33 h 64"/>
                    <a:gd name="T20" fmla="*/ 63 w 65"/>
                    <a:gd name="T21" fmla="*/ 39 h 64"/>
                    <a:gd name="T22" fmla="*/ 61 w 65"/>
                    <a:gd name="T23" fmla="*/ 45 h 64"/>
                    <a:gd name="T24" fmla="*/ 59 w 65"/>
                    <a:gd name="T25" fmla="*/ 51 h 64"/>
                    <a:gd name="T26" fmla="*/ 55 w 65"/>
                    <a:gd name="T27" fmla="*/ 55 h 64"/>
                    <a:gd name="T28" fmla="*/ 51 w 65"/>
                    <a:gd name="T29" fmla="*/ 59 h 64"/>
                    <a:gd name="T30" fmla="*/ 45 w 65"/>
                    <a:gd name="T31" fmla="*/ 61 h 64"/>
                    <a:gd name="T32" fmla="*/ 39 w 65"/>
                    <a:gd name="T33" fmla="*/ 63 h 64"/>
                    <a:gd name="T34" fmla="*/ 32 w 65"/>
                    <a:gd name="T35" fmla="*/ 64 h 64"/>
                    <a:gd name="T36" fmla="*/ 26 w 65"/>
                    <a:gd name="T37" fmla="*/ 63 h 64"/>
                    <a:gd name="T38" fmla="*/ 20 w 65"/>
                    <a:gd name="T39" fmla="*/ 61 h 64"/>
                    <a:gd name="T40" fmla="*/ 14 w 65"/>
                    <a:gd name="T41" fmla="*/ 59 h 64"/>
                    <a:gd name="T42" fmla="*/ 10 w 65"/>
                    <a:gd name="T43" fmla="*/ 55 h 64"/>
                    <a:gd name="T44" fmla="*/ 6 w 65"/>
                    <a:gd name="T45" fmla="*/ 51 h 64"/>
                    <a:gd name="T46" fmla="*/ 2 w 65"/>
                    <a:gd name="T47" fmla="*/ 45 h 64"/>
                    <a:gd name="T48" fmla="*/ 0 w 65"/>
                    <a:gd name="T49" fmla="*/ 39 h 64"/>
                    <a:gd name="T50" fmla="*/ 0 w 65"/>
                    <a:gd name="T51" fmla="*/ 33 h 64"/>
                    <a:gd name="T52" fmla="*/ 0 w 65"/>
                    <a:gd name="T53" fmla="*/ 25 h 64"/>
                    <a:gd name="T54" fmla="*/ 2 w 65"/>
                    <a:gd name="T55" fmla="*/ 19 h 64"/>
                    <a:gd name="T56" fmla="*/ 6 w 65"/>
                    <a:gd name="T57" fmla="*/ 13 h 64"/>
                    <a:gd name="T58" fmla="*/ 10 w 65"/>
                    <a:gd name="T59" fmla="*/ 9 h 64"/>
                    <a:gd name="T60" fmla="*/ 14 w 65"/>
                    <a:gd name="T61" fmla="*/ 5 h 64"/>
                    <a:gd name="T62" fmla="*/ 20 w 65"/>
                    <a:gd name="T63" fmla="*/ 1 h 64"/>
                    <a:gd name="T64" fmla="*/ 26 w 65"/>
                    <a:gd name="T65" fmla="*/ 1 h 64"/>
                    <a:gd name="T66" fmla="*/ 32 w 65"/>
                    <a:gd name="T67" fmla="*/ 0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32" y="0"/>
                      </a:moveTo>
                      <a:lnTo>
                        <a:pt x="32" y="0"/>
                      </a:lnTo>
                      <a:lnTo>
                        <a:pt x="39" y="1"/>
                      </a:lnTo>
                      <a:lnTo>
                        <a:pt x="45" y="1"/>
                      </a:lnTo>
                      <a:lnTo>
                        <a:pt x="51" y="5"/>
                      </a:lnTo>
                      <a:lnTo>
                        <a:pt x="55" y="9"/>
                      </a:lnTo>
                      <a:lnTo>
                        <a:pt x="59" y="13"/>
                      </a:lnTo>
                      <a:lnTo>
                        <a:pt x="61" y="19"/>
                      </a:lnTo>
                      <a:lnTo>
                        <a:pt x="63" y="25"/>
                      </a:lnTo>
                      <a:lnTo>
                        <a:pt x="65" y="33"/>
                      </a:lnTo>
                      <a:lnTo>
                        <a:pt x="63" y="39"/>
                      </a:lnTo>
                      <a:lnTo>
                        <a:pt x="61" y="45"/>
                      </a:lnTo>
                      <a:lnTo>
                        <a:pt x="59" y="51"/>
                      </a:lnTo>
                      <a:lnTo>
                        <a:pt x="55" y="55"/>
                      </a:lnTo>
                      <a:lnTo>
                        <a:pt x="51" y="59"/>
                      </a:lnTo>
                      <a:lnTo>
                        <a:pt x="45" y="61"/>
                      </a:lnTo>
                      <a:lnTo>
                        <a:pt x="39" y="63"/>
                      </a:lnTo>
                      <a:lnTo>
                        <a:pt x="32" y="64"/>
                      </a:lnTo>
                      <a:lnTo>
                        <a:pt x="26" y="63"/>
                      </a:lnTo>
                      <a:lnTo>
                        <a:pt x="20" y="61"/>
                      </a:lnTo>
                      <a:lnTo>
                        <a:pt x="14" y="59"/>
                      </a:lnTo>
                      <a:lnTo>
                        <a:pt x="10" y="55"/>
                      </a:lnTo>
                      <a:lnTo>
                        <a:pt x="6" y="51"/>
                      </a:lnTo>
                      <a:lnTo>
                        <a:pt x="2" y="45"/>
                      </a:lnTo>
                      <a:lnTo>
                        <a:pt x="0" y="39"/>
                      </a:lnTo>
                      <a:lnTo>
                        <a:pt x="0" y="33"/>
                      </a:lnTo>
                      <a:lnTo>
                        <a:pt x="0" y="25"/>
                      </a:lnTo>
                      <a:lnTo>
                        <a:pt x="2" y="19"/>
                      </a:lnTo>
                      <a:lnTo>
                        <a:pt x="6" y="13"/>
                      </a:lnTo>
                      <a:lnTo>
                        <a:pt x="10" y="9"/>
                      </a:lnTo>
                      <a:lnTo>
                        <a:pt x="14" y="5"/>
                      </a:lnTo>
                      <a:lnTo>
                        <a:pt x="20" y="1"/>
                      </a:lnTo>
                      <a:lnTo>
                        <a:pt x="26" y="1"/>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sp>
            <p:nvSpPr>
              <p:cNvPr id="36291" name="Rectangle 470"/>
              <p:cNvSpPr>
                <a:spLocks noChangeArrowheads="1"/>
              </p:cNvSpPr>
              <p:nvPr/>
            </p:nvSpPr>
            <p:spPr bwMode="auto">
              <a:xfrm>
                <a:off x="3839" y="787"/>
                <a:ext cx="497" cy="12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s-ES_tradnl" sz="1300" b="1">
                    <a:solidFill>
                      <a:srgbClr val="0000FF"/>
                    </a:solidFill>
                    <a:latin typeface="Arial" charset="0"/>
                  </a:rPr>
                  <a:t>spalation</a:t>
                </a:r>
                <a:endParaRPr kumimoji="1" lang="es-ES_tradnl">
                  <a:latin typeface="Times New Roman" charset="0"/>
                </a:endParaRPr>
              </a:p>
            </p:txBody>
          </p:sp>
          <p:sp>
            <p:nvSpPr>
              <p:cNvPr id="36292" name="Freeform 471"/>
              <p:cNvSpPr>
                <a:spLocks/>
              </p:cNvSpPr>
              <p:nvPr/>
            </p:nvSpPr>
            <p:spPr bwMode="auto">
              <a:xfrm>
                <a:off x="3896" y="1118"/>
                <a:ext cx="140" cy="130"/>
              </a:xfrm>
              <a:custGeom>
                <a:avLst/>
                <a:gdLst>
                  <a:gd name="T0" fmla="*/ 140 w 140"/>
                  <a:gd name="T1" fmla="*/ 0 h 130"/>
                  <a:gd name="T2" fmla="*/ 140 w 140"/>
                  <a:gd name="T3" fmla="*/ 0 h 130"/>
                  <a:gd name="T4" fmla="*/ 0 w 140"/>
                  <a:gd name="T5" fmla="*/ 28 h 130"/>
                  <a:gd name="T6" fmla="*/ 79 w 140"/>
                  <a:gd name="T7" fmla="*/ 130 h 130"/>
                  <a:gd name="T8" fmla="*/ 140 w 140"/>
                  <a:gd name="T9" fmla="*/ 0 h 130"/>
                  <a:gd name="T10" fmla="*/ 0 60000 65536"/>
                  <a:gd name="T11" fmla="*/ 0 60000 65536"/>
                  <a:gd name="T12" fmla="*/ 0 60000 65536"/>
                  <a:gd name="T13" fmla="*/ 0 60000 65536"/>
                  <a:gd name="T14" fmla="*/ 0 60000 65536"/>
                  <a:gd name="T15" fmla="*/ 0 w 140"/>
                  <a:gd name="T16" fmla="*/ 0 h 130"/>
                  <a:gd name="T17" fmla="*/ 140 w 140"/>
                  <a:gd name="T18" fmla="*/ 130 h 130"/>
                </a:gdLst>
                <a:ahLst/>
                <a:cxnLst>
                  <a:cxn ang="T10">
                    <a:pos x="T0" y="T1"/>
                  </a:cxn>
                  <a:cxn ang="T11">
                    <a:pos x="T2" y="T3"/>
                  </a:cxn>
                  <a:cxn ang="T12">
                    <a:pos x="T4" y="T5"/>
                  </a:cxn>
                  <a:cxn ang="T13">
                    <a:pos x="T6" y="T7"/>
                  </a:cxn>
                  <a:cxn ang="T14">
                    <a:pos x="T8" y="T9"/>
                  </a:cxn>
                </a:cxnLst>
                <a:rect l="T15" t="T16" r="T17" b="T18"/>
                <a:pathLst>
                  <a:path w="140" h="130">
                    <a:moveTo>
                      <a:pt x="140" y="0"/>
                    </a:moveTo>
                    <a:lnTo>
                      <a:pt x="140" y="0"/>
                    </a:lnTo>
                    <a:lnTo>
                      <a:pt x="0" y="28"/>
                    </a:lnTo>
                    <a:lnTo>
                      <a:pt x="79" y="130"/>
                    </a:lnTo>
                    <a:lnTo>
                      <a:pt x="140" y="0"/>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grpSp>
      <p:grpSp>
        <p:nvGrpSpPr>
          <p:cNvPr id="9" name="Group 472"/>
          <p:cNvGrpSpPr>
            <a:grpSpLocks/>
          </p:cNvGrpSpPr>
          <p:nvPr/>
        </p:nvGrpSpPr>
        <p:grpSpPr bwMode="auto">
          <a:xfrm>
            <a:off x="2049463" y="2503488"/>
            <a:ext cx="3281362" cy="1092200"/>
            <a:chOff x="3734" y="1437"/>
            <a:chExt cx="2239" cy="668"/>
          </a:xfrm>
        </p:grpSpPr>
        <p:grpSp>
          <p:nvGrpSpPr>
            <p:cNvPr id="10" name="Group 473"/>
            <p:cNvGrpSpPr>
              <a:grpSpLocks/>
            </p:cNvGrpSpPr>
            <p:nvPr/>
          </p:nvGrpSpPr>
          <p:grpSpPr bwMode="auto">
            <a:xfrm>
              <a:off x="4526" y="1437"/>
              <a:ext cx="1447" cy="668"/>
              <a:chOff x="4526" y="1437"/>
              <a:chExt cx="1447" cy="668"/>
            </a:xfrm>
          </p:grpSpPr>
          <p:sp>
            <p:nvSpPr>
              <p:cNvPr id="36059" name="Freeform 474"/>
              <p:cNvSpPr>
                <a:spLocks/>
              </p:cNvSpPr>
              <p:nvPr/>
            </p:nvSpPr>
            <p:spPr bwMode="auto">
              <a:xfrm>
                <a:off x="5646" y="1461"/>
                <a:ext cx="65" cy="65"/>
              </a:xfrm>
              <a:custGeom>
                <a:avLst/>
                <a:gdLst>
                  <a:gd name="T0" fmla="*/ 0 w 65"/>
                  <a:gd name="T1" fmla="*/ 31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2 w 65"/>
                  <a:gd name="T23" fmla="*/ 6 h 65"/>
                  <a:gd name="T24" fmla="*/ 55 w 65"/>
                  <a:gd name="T25" fmla="*/ 10 h 65"/>
                  <a:gd name="T26" fmla="*/ 59 w 65"/>
                  <a:gd name="T27" fmla="*/ 14 h 65"/>
                  <a:gd name="T28" fmla="*/ 61 w 65"/>
                  <a:gd name="T29" fmla="*/ 20 h 65"/>
                  <a:gd name="T30" fmla="*/ 63 w 65"/>
                  <a:gd name="T31" fmla="*/ 25 h 65"/>
                  <a:gd name="T32" fmla="*/ 65 w 65"/>
                  <a:gd name="T33" fmla="*/ 31 h 65"/>
                  <a:gd name="T34" fmla="*/ 63 w 65"/>
                  <a:gd name="T35" fmla="*/ 39 h 65"/>
                  <a:gd name="T36" fmla="*/ 61 w 65"/>
                  <a:gd name="T37" fmla="*/ 45 h 65"/>
                  <a:gd name="T38" fmla="*/ 59 w 65"/>
                  <a:gd name="T39" fmla="*/ 51 h 65"/>
                  <a:gd name="T40" fmla="*/ 55 w 65"/>
                  <a:gd name="T41" fmla="*/ 55 h 65"/>
                  <a:gd name="T42" fmla="*/ 52 w 65"/>
                  <a:gd name="T43" fmla="*/ 59 h 65"/>
                  <a:gd name="T44" fmla="*/ 46 w 65"/>
                  <a:gd name="T45" fmla="*/ 61 h 65"/>
                  <a:gd name="T46" fmla="*/ 40 w 65"/>
                  <a:gd name="T47" fmla="*/ 63 h 65"/>
                  <a:gd name="T48" fmla="*/ 32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20"/>
                    </a:lnTo>
                    <a:lnTo>
                      <a:pt x="6" y="14"/>
                    </a:lnTo>
                    <a:lnTo>
                      <a:pt x="10" y="10"/>
                    </a:lnTo>
                    <a:lnTo>
                      <a:pt x="14" y="6"/>
                    </a:lnTo>
                    <a:lnTo>
                      <a:pt x="20" y="2"/>
                    </a:lnTo>
                    <a:lnTo>
                      <a:pt x="26" y="0"/>
                    </a:lnTo>
                    <a:lnTo>
                      <a:pt x="32" y="0"/>
                    </a:lnTo>
                    <a:lnTo>
                      <a:pt x="40" y="0"/>
                    </a:lnTo>
                    <a:lnTo>
                      <a:pt x="46" y="2"/>
                    </a:lnTo>
                    <a:lnTo>
                      <a:pt x="52" y="6"/>
                    </a:lnTo>
                    <a:lnTo>
                      <a:pt x="55" y="10"/>
                    </a:lnTo>
                    <a:lnTo>
                      <a:pt x="59" y="14"/>
                    </a:lnTo>
                    <a:lnTo>
                      <a:pt x="61" y="20"/>
                    </a:lnTo>
                    <a:lnTo>
                      <a:pt x="63" y="25"/>
                    </a:lnTo>
                    <a:lnTo>
                      <a:pt x="65" y="31"/>
                    </a:lnTo>
                    <a:lnTo>
                      <a:pt x="63" y="39"/>
                    </a:lnTo>
                    <a:lnTo>
                      <a:pt x="61" y="45"/>
                    </a:lnTo>
                    <a:lnTo>
                      <a:pt x="59" y="51"/>
                    </a:lnTo>
                    <a:lnTo>
                      <a:pt x="55" y="55"/>
                    </a:lnTo>
                    <a:lnTo>
                      <a:pt x="52"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0" name="Freeform 475"/>
              <p:cNvSpPr>
                <a:spLocks/>
              </p:cNvSpPr>
              <p:nvPr/>
            </p:nvSpPr>
            <p:spPr bwMode="auto">
              <a:xfrm>
                <a:off x="5646" y="1461"/>
                <a:ext cx="65" cy="65"/>
              </a:xfrm>
              <a:custGeom>
                <a:avLst/>
                <a:gdLst>
                  <a:gd name="T0" fmla="*/ 0 w 65"/>
                  <a:gd name="T1" fmla="*/ 31 h 65"/>
                  <a:gd name="T2" fmla="*/ 0 w 65"/>
                  <a:gd name="T3" fmla="*/ 31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2 w 65"/>
                  <a:gd name="T25" fmla="*/ 6 h 65"/>
                  <a:gd name="T26" fmla="*/ 55 w 65"/>
                  <a:gd name="T27" fmla="*/ 10 h 65"/>
                  <a:gd name="T28" fmla="*/ 59 w 65"/>
                  <a:gd name="T29" fmla="*/ 14 h 65"/>
                  <a:gd name="T30" fmla="*/ 61 w 65"/>
                  <a:gd name="T31" fmla="*/ 20 h 65"/>
                  <a:gd name="T32" fmla="*/ 63 w 65"/>
                  <a:gd name="T33" fmla="*/ 25 h 65"/>
                  <a:gd name="T34" fmla="*/ 65 w 65"/>
                  <a:gd name="T35" fmla="*/ 31 h 65"/>
                  <a:gd name="T36" fmla="*/ 63 w 65"/>
                  <a:gd name="T37" fmla="*/ 39 h 65"/>
                  <a:gd name="T38" fmla="*/ 61 w 65"/>
                  <a:gd name="T39" fmla="*/ 45 h 65"/>
                  <a:gd name="T40" fmla="*/ 59 w 65"/>
                  <a:gd name="T41" fmla="*/ 51 h 65"/>
                  <a:gd name="T42" fmla="*/ 55 w 65"/>
                  <a:gd name="T43" fmla="*/ 55 h 65"/>
                  <a:gd name="T44" fmla="*/ 52 w 65"/>
                  <a:gd name="T45" fmla="*/ 59 h 65"/>
                  <a:gd name="T46" fmla="*/ 46 w 65"/>
                  <a:gd name="T47" fmla="*/ 61 h 65"/>
                  <a:gd name="T48" fmla="*/ 40 w 65"/>
                  <a:gd name="T49" fmla="*/ 63 h 65"/>
                  <a:gd name="T50" fmla="*/ 32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20"/>
                    </a:lnTo>
                    <a:lnTo>
                      <a:pt x="6" y="14"/>
                    </a:lnTo>
                    <a:lnTo>
                      <a:pt x="10" y="10"/>
                    </a:lnTo>
                    <a:lnTo>
                      <a:pt x="14" y="6"/>
                    </a:lnTo>
                    <a:lnTo>
                      <a:pt x="20" y="2"/>
                    </a:lnTo>
                    <a:lnTo>
                      <a:pt x="26" y="0"/>
                    </a:lnTo>
                    <a:lnTo>
                      <a:pt x="32" y="0"/>
                    </a:lnTo>
                    <a:lnTo>
                      <a:pt x="40" y="0"/>
                    </a:lnTo>
                    <a:lnTo>
                      <a:pt x="46" y="2"/>
                    </a:lnTo>
                    <a:lnTo>
                      <a:pt x="52" y="6"/>
                    </a:lnTo>
                    <a:lnTo>
                      <a:pt x="55" y="10"/>
                    </a:lnTo>
                    <a:lnTo>
                      <a:pt x="59" y="14"/>
                    </a:lnTo>
                    <a:lnTo>
                      <a:pt x="61" y="20"/>
                    </a:lnTo>
                    <a:lnTo>
                      <a:pt x="63" y="25"/>
                    </a:lnTo>
                    <a:lnTo>
                      <a:pt x="65" y="31"/>
                    </a:lnTo>
                    <a:lnTo>
                      <a:pt x="63" y="39"/>
                    </a:lnTo>
                    <a:lnTo>
                      <a:pt x="61" y="45"/>
                    </a:lnTo>
                    <a:lnTo>
                      <a:pt x="59" y="51"/>
                    </a:lnTo>
                    <a:lnTo>
                      <a:pt x="55" y="55"/>
                    </a:lnTo>
                    <a:lnTo>
                      <a:pt x="52" y="59"/>
                    </a:lnTo>
                    <a:lnTo>
                      <a:pt x="46" y="61"/>
                    </a:lnTo>
                    <a:lnTo>
                      <a:pt x="40" y="63"/>
                    </a:lnTo>
                    <a:lnTo>
                      <a:pt x="32" y="65"/>
                    </a:lnTo>
                    <a:lnTo>
                      <a:pt x="26" y="63"/>
                    </a:lnTo>
                    <a:lnTo>
                      <a:pt x="20"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1" name="Freeform 476"/>
              <p:cNvSpPr>
                <a:spLocks/>
              </p:cNvSpPr>
              <p:nvPr/>
            </p:nvSpPr>
            <p:spPr bwMode="auto">
              <a:xfrm>
                <a:off x="5865" y="1605"/>
                <a:ext cx="65" cy="65"/>
              </a:xfrm>
              <a:custGeom>
                <a:avLst/>
                <a:gdLst>
                  <a:gd name="T0" fmla="*/ 0 w 65"/>
                  <a:gd name="T1" fmla="*/ 33 h 65"/>
                  <a:gd name="T2" fmla="*/ 0 w 65"/>
                  <a:gd name="T3" fmla="*/ 25 h 65"/>
                  <a:gd name="T4" fmla="*/ 2 w 65"/>
                  <a:gd name="T5" fmla="*/ 19 h 65"/>
                  <a:gd name="T6" fmla="*/ 6 w 65"/>
                  <a:gd name="T7" fmla="*/ 13 h 65"/>
                  <a:gd name="T8" fmla="*/ 10 w 65"/>
                  <a:gd name="T9" fmla="*/ 9 h 65"/>
                  <a:gd name="T10" fmla="*/ 14 w 65"/>
                  <a:gd name="T11" fmla="*/ 5 h 65"/>
                  <a:gd name="T12" fmla="*/ 20 w 65"/>
                  <a:gd name="T13" fmla="*/ 3 h 65"/>
                  <a:gd name="T14" fmla="*/ 25 w 65"/>
                  <a:gd name="T15" fmla="*/ 2 h 65"/>
                  <a:gd name="T16" fmla="*/ 31 w 65"/>
                  <a:gd name="T17" fmla="*/ 0 h 65"/>
                  <a:gd name="T18" fmla="*/ 39 w 65"/>
                  <a:gd name="T19" fmla="*/ 2 h 65"/>
                  <a:gd name="T20" fmla="*/ 45 w 65"/>
                  <a:gd name="T21" fmla="*/ 3 h 65"/>
                  <a:gd name="T22" fmla="*/ 51 w 65"/>
                  <a:gd name="T23" fmla="*/ 5 h 65"/>
                  <a:gd name="T24" fmla="*/ 55 w 65"/>
                  <a:gd name="T25" fmla="*/ 9 h 65"/>
                  <a:gd name="T26" fmla="*/ 59 w 65"/>
                  <a:gd name="T27" fmla="*/ 13 h 65"/>
                  <a:gd name="T28" fmla="*/ 63 w 65"/>
                  <a:gd name="T29" fmla="*/ 19 h 65"/>
                  <a:gd name="T30" fmla="*/ 65 w 65"/>
                  <a:gd name="T31" fmla="*/ 25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1 w 65"/>
                  <a:gd name="T49" fmla="*/ 65 h 65"/>
                  <a:gd name="T50" fmla="*/ 25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5"/>
                    </a:lnTo>
                    <a:lnTo>
                      <a:pt x="2" y="19"/>
                    </a:lnTo>
                    <a:lnTo>
                      <a:pt x="6" y="13"/>
                    </a:lnTo>
                    <a:lnTo>
                      <a:pt x="10" y="9"/>
                    </a:lnTo>
                    <a:lnTo>
                      <a:pt x="14" y="5"/>
                    </a:lnTo>
                    <a:lnTo>
                      <a:pt x="20" y="3"/>
                    </a:lnTo>
                    <a:lnTo>
                      <a:pt x="25" y="2"/>
                    </a:lnTo>
                    <a:lnTo>
                      <a:pt x="31" y="0"/>
                    </a:lnTo>
                    <a:lnTo>
                      <a:pt x="39" y="2"/>
                    </a:lnTo>
                    <a:lnTo>
                      <a:pt x="45" y="3"/>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2" name="Freeform 477"/>
              <p:cNvSpPr>
                <a:spLocks/>
              </p:cNvSpPr>
              <p:nvPr/>
            </p:nvSpPr>
            <p:spPr bwMode="auto">
              <a:xfrm>
                <a:off x="5865" y="1605"/>
                <a:ext cx="65" cy="65"/>
              </a:xfrm>
              <a:custGeom>
                <a:avLst/>
                <a:gdLst>
                  <a:gd name="T0" fmla="*/ 0 w 65"/>
                  <a:gd name="T1" fmla="*/ 33 h 65"/>
                  <a:gd name="T2" fmla="*/ 0 w 65"/>
                  <a:gd name="T3" fmla="*/ 33 h 65"/>
                  <a:gd name="T4" fmla="*/ 0 w 65"/>
                  <a:gd name="T5" fmla="*/ 25 h 65"/>
                  <a:gd name="T6" fmla="*/ 2 w 65"/>
                  <a:gd name="T7" fmla="*/ 19 h 65"/>
                  <a:gd name="T8" fmla="*/ 6 w 65"/>
                  <a:gd name="T9" fmla="*/ 13 h 65"/>
                  <a:gd name="T10" fmla="*/ 10 w 65"/>
                  <a:gd name="T11" fmla="*/ 9 h 65"/>
                  <a:gd name="T12" fmla="*/ 14 w 65"/>
                  <a:gd name="T13" fmla="*/ 5 h 65"/>
                  <a:gd name="T14" fmla="*/ 20 w 65"/>
                  <a:gd name="T15" fmla="*/ 3 h 65"/>
                  <a:gd name="T16" fmla="*/ 25 w 65"/>
                  <a:gd name="T17" fmla="*/ 2 h 65"/>
                  <a:gd name="T18" fmla="*/ 31 w 65"/>
                  <a:gd name="T19" fmla="*/ 0 h 65"/>
                  <a:gd name="T20" fmla="*/ 39 w 65"/>
                  <a:gd name="T21" fmla="*/ 2 h 65"/>
                  <a:gd name="T22" fmla="*/ 45 w 65"/>
                  <a:gd name="T23" fmla="*/ 3 h 65"/>
                  <a:gd name="T24" fmla="*/ 51 w 65"/>
                  <a:gd name="T25" fmla="*/ 5 h 65"/>
                  <a:gd name="T26" fmla="*/ 55 w 65"/>
                  <a:gd name="T27" fmla="*/ 9 h 65"/>
                  <a:gd name="T28" fmla="*/ 59 w 65"/>
                  <a:gd name="T29" fmla="*/ 13 h 65"/>
                  <a:gd name="T30" fmla="*/ 63 w 65"/>
                  <a:gd name="T31" fmla="*/ 19 h 65"/>
                  <a:gd name="T32" fmla="*/ 65 w 65"/>
                  <a:gd name="T33" fmla="*/ 25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1 w 65"/>
                  <a:gd name="T51" fmla="*/ 65 h 65"/>
                  <a:gd name="T52" fmla="*/ 25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5"/>
                    </a:lnTo>
                    <a:lnTo>
                      <a:pt x="2" y="19"/>
                    </a:lnTo>
                    <a:lnTo>
                      <a:pt x="6" y="13"/>
                    </a:lnTo>
                    <a:lnTo>
                      <a:pt x="10" y="9"/>
                    </a:lnTo>
                    <a:lnTo>
                      <a:pt x="14" y="5"/>
                    </a:lnTo>
                    <a:lnTo>
                      <a:pt x="20" y="3"/>
                    </a:lnTo>
                    <a:lnTo>
                      <a:pt x="25" y="2"/>
                    </a:lnTo>
                    <a:lnTo>
                      <a:pt x="31" y="0"/>
                    </a:lnTo>
                    <a:lnTo>
                      <a:pt x="39" y="2"/>
                    </a:lnTo>
                    <a:lnTo>
                      <a:pt x="45" y="3"/>
                    </a:lnTo>
                    <a:lnTo>
                      <a:pt x="51" y="5"/>
                    </a:lnTo>
                    <a:lnTo>
                      <a:pt x="55" y="9"/>
                    </a:lnTo>
                    <a:lnTo>
                      <a:pt x="59" y="13"/>
                    </a:lnTo>
                    <a:lnTo>
                      <a:pt x="63" y="19"/>
                    </a:lnTo>
                    <a:lnTo>
                      <a:pt x="65" y="25"/>
                    </a:lnTo>
                    <a:lnTo>
                      <a:pt x="65" y="33"/>
                    </a:lnTo>
                    <a:lnTo>
                      <a:pt x="65" y="39"/>
                    </a:lnTo>
                    <a:lnTo>
                      <a:pt x="63" y="45"/>
                    </a:lnTo>
                    <a:lnTo>
                      <a:pt x="59" y="51"/>
                    </a:lnTo>
                    <a:lnTo>
                      <a:pt x="55" y="55"/>
                    </a:lnTo>
                    <a:lnTo>
                      <a:pt x="51" y="59"/>
                    </a:lnTo>
                    <a:lnTo>
                      <a:pt x="45" y="63"/>
                    </a:lnTo>
                    <a:lnTo>
                      <a:pt x="39" y="65"/>
                    </a:lnTo>
                    <a:lnTo>
                      <a:pt x="31" y="65"/>
                    </a:lnTo>
                    <a:lnTo>
                      <a:pt x="25"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3" name="Freeform 478"/>
              <p:cNvSpPr>
                <a:spLocks/>
              </p:cNvSpPr>
              <p:nvPr/>
            </p:nvSpPr>
            <p:spPr bwMode="auto">
              <a:xfrm>
                <a:off x="5910" y="1500"/>
                <a:ext cx="63" cy="63"/>
              </a:xfrm>
              <a:custGeom>
                <a:avLst/>
                <a:gdLst>
                  <a:gd name="T0" fmla="*/ 0 w 63"/>
                  <a:gd name="T1" fmla="*/ 32 h 63"/>
                  <a:gd name="T2" fmla="*/ 0 w 63"/>
                  <a:gd name="T3" fmla="*/ 26 h 63"/>
                  <a:gd name="T4" fmla="*/ 2 w 63"/>
                  <a:gd name="T5" fmla="*/ 20 h 63"/>
                  <a:gd name="T6" fmla="*/ 4 w 63"/>
                  <a:gd name="T7" fmla="*/ 14 h 63"/>
                  <a:gd name="T8" fmla="*/ 8 w 63"/>
                  <a:gd name="T9" fmla="*/ 8 h 63"/>
                  <a:gd name="T10" fmla="*/ 14 w 63"/>
                  <a:gd name="T11" fmla="*/ 4 h 63"/>
                  <a:gd name="T12" fmla="*/ 20 w 63"/>
                  <a:gd name="T13" fmla="*/ 2 h 63"/>
                  <a:gd name="T14" fmla="*/ 24 w 63"/>
                  <a:gd name="T15" fmla="*/ 0 h 63"/>
                  <a:gd name="T16" fmla="*/ 32 w 63"/>
                  <a:gd name="T17" fmla="*/ 0 h 63"/>
                  <a:gd name="T18" fmla="*/ 38 w 63"/>
                  <a:gd name="T19" fmla="*/ 0 h 63"/>
                  <a:gd name="T20" fmla="*/ 43 w 63"/>
                  <a:gd name="T21" fmla="*/ 2 h 63"/>
                  <a:gd name="T22" fmla="*/ 49 w 63"/>
                  <a:gd name="T23" fmla="*/ 4 h 63"/>
                  <a:gd name="T24" fmla="*/ 53 w 63"/>
                  <a:gd name="T25" fmla="*/ 8 h 63"/>
                  <a:gd name="T26" fmla="*/ 57 w 63"/>
                  <a:gd name="T27" fmla="*/ 14 h 63"/>
                  <a:gd name="T28" fmla="*/ 61 w 63"/>
                  <a:gd name="T29" fmla="*/ 20 h 63"/>
                  <a:gd name="T30" fmla="*/ 63 w 63"/>
                  <a:gd name="T31" fmla="*/ 26 h 63"/>
                  <a:gd name="T32" fmla="*/ 63 w 63"/>
                  <a:gd name="T33" fmla="*/ 32 h 63"/>
                  <a:gd name="T34" fmla="*/ 63 w 63"/>
                  <a:gd name="T35" fmla="*/ 38 h 63"/>
                  <a:gd name="T36" fmla="*/ 61 w 63"/>
                  <a:gd name="T37" fmla="*/ 44 h 63"/>
                  <a:gd name="T38" fmla="*/ 57 w 63"/>
                  <a:gd name="T39" fmla="*/ 49 h 63"/>
                  <a:gd name="T40" fmla="*/ 53 w 63"/>
                  <a:gd name="T41" fmla="*/ 53 h 63"/>
                  <a:gd name="T42" fmla="*/ 49 w 63"/>
                  <a:gd name="T43" fmla="*/ 59 h 63"/>
                  <a:gd name="T44" fmla="*/ 43 w 63"/>
                  <a:gd name="T45" fmla="*/ 61 h 63"/>
                  <a:gd name="T46" fmla="*/ 38 w 63"/>
                  <a:gd name="T47" fmla="*/ 63 h 63"/>
                  <a:gd name="T48" fmla="*/ 32 w 63"/>
                  <a:gd name="T49" fmla="*/ 63 h 63"/>
                  <a:gd name="T50" fmla="*/ 24 w 63"/>
                  <a:gd name="T51" fmla="*/ 63 h 63"/>
                  <a:gd name="T52" fmla="*/ 20 w 63"/>
                  <a:gd name="T53" fmla="*/ 61 h 63"/>
                  <a:gd name="T54" fmla="*/ 14 w 63"/>
                  <a:gd name="T55" fmla="*/ 59 h 63"/>
                  <a:gd name="T56" fmla="*/ 8 w 63"/>
                  <a:gd name="T57" fmla="*/ 53 h 63"/>
                  <a:gd name="T58" fmla="*/ 4 w 63"/>
                  <a:gd name="T59" fmla="*/ 49 h 63"/>
                  <a:gd name="T60" fmla="*/ 2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20"/>
                    </a:lnTo>
                    <a:lnTo>
                      <a:pt x="4" y="14"/>
                    </a:lnTo>
                    <a:lnTo>
                      <a:pt x="8" y="8"/>
                    </a:lnTo>
                    <a:lnTo>
                      <a:pt x="14" y="4"/>
                    </a:lnTo>
                    <a:lnTo>
                      <a:pt x="20" y="2"/>
                    </a:lnTo>
                    <a:lnTo>
                      <a:pt x="24" y="0"/>
                    </a:lnTo>
                    <a:lnTo>
                      <a:pt x="32" y="0"/>
                    </a:lnTo>
                    <a:lnTo>
                      <a:pt x="38" y="0"/>
                    </a:lnTo>
                    <a:lnTo>
                      <a:pt x="43" y="2"/>
                    </a:lnTo>
                    <a:lnTo>
                      <a:pt x="49" y="4"/>
                    </a:lnTo>
                    <a:lnTo>
                      <a:pt x="53" y="8"/>
                    </a:lnTo>
                    <a:lnTo>
                      <a:pt x="57" y="14"/>
                    </a:lnTo>
                    <a:lnTo>
                      <a:pt x="61" y="20"/>
                    </a:lnTo>
                    <a:lnTo>
                      <a:pt x="63" y="26"/>
                    </a:lnTo>
                    <a:lnTo>
                      <a:pt x="63" y="32"/>
                    </a:lnTo>
                    <a:lnTo>
                      <a:pt x="63" y="38"/>
                    </a:lnTo>
                    <a:lnTo>
                      <a:pt x="61" y="44"/>
                    </a:lnTo>
                    <a:lnTo>
                      <a:pt x="57" y="49"/>
                    </a:lnTo>
                    <a:lnTo>
                      <a:pt x="53" y="53"/>
                    </a:lnTo>
                    <a:lnTo>
                      <a:pt x="49" y="59"/>
                    </a:lnTo>
                    <a:lnTo>
                      <a:pt x="43" y="61"/>
                    </a:lnTo>
                    <a:lnTo>
                      <a:pt x="38" y="63"/>
                    </a:lnTo>
                    <a:lnTo>
                      <a:pt x="32" y="63"/>
                    </a:lnTo>
                    <a:lnTo>
                      <a:pt x="24" y="63"/>
                    </a:lnTo>
                    <a:lnTo>
                      <a:pt x="20" y="61"/>
                    </a:lnTo>
                    <a:lnTo>
                      <a:pt x="14" y="59"/>
                    </a:lnTo>
                    <a:lnTo>
                      <a:pt x="8" y="53"/>
                    </a:lnTo>
                    <a:lnTo>
                      <a:pt x="4" y="49"/>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4" name="Freeform 479"/>
              <p:cNvSpPr>
                <a:spLocks/>
              </p:cNvSpPr>
              <p:nvPr/>
            </p:nvSpPr>
            <p:spPr bwMode="auto">
              <a:xfrm>
                <a:off x="5910" y="1500"/>
                <a:ext cx="63" cy="63"/>
              </a:xfrm>
              <a:custGeom>
                <a:avLst/>
                <a:gdLst>
                  <a:gd name="T0" fmla="*/ 0 w 63"/>
                  <a:gd name="T1" fmla="*/ 32 h 63"/>
                  <a:gd name="T2" fmla="*/ 0 w 63"/>
                  <a:gd name="T3" fmla="*/ 32 h 63"/>
                  <a:gd name="T4" fmla="*/ 0 w 63"/>
                  <a:gd name="T5" fmla="*/ 26 h 63"/>
                  <a:gd name="T6" fmla="*/ 2 w 63"/>
                  <a:gd name="T7" fmla="*/ 20 h 63"/>
                  <a:gd name="T8" fmla="*/ 4 w 63"/>
                  <a:gd name="T9" fmla="*/ 14 h 63"/>
                  <a:gd name="T10" fmla="*/ 8 w 63"/>
                  <a:gd name="T11" fmla="*/ 8 h 63"/>
                  <a:gd name="T12" fmla="*/ 14 w 63"/>
                  <a:gd name="T13" fmla="*/ 4 h 63"/>
                  <a:gd name="T14" fmla="*/ 20 w 63"/>
                  <a:gd name="T15" fmla="*/ 2 h 63"/>
                  <a:gd name="T16" fmla="*/ 24 w 63"/>
                  <a:gd name="T17" fmla="*/ 0 h 63"/>
                  <a:gd name="T18" fmla="*/ 32 w 63"/>
                  <a:gd name="T19" fmla="*/ 0 h 63"/>
                  <a:gd name="T20" fmla="*/ 38 w 63"/>
                  <a:gd name="T21" fmla="*/ 0 h 63"/>
                  <a:gd name="T22" fmla="*/ 43 w 63"/>
                  <a:gd name="T23" fmla="*/ 2 h 63"/>
                  <a:gd name="T24" fmla="*/ 49 w 63"/>
                  <a:gd name="T25" fmla="*/ 4 h 63"/>
                  <a:gd name="T26" fmla="*/ 53 w 63"/>
                  <a:gd name="T27" fmla="*/ 8 h 63"/>
                  <a:gd name="T28" fmla="*/ 57 w 63"/>
                  <a:gd name="T29" fmla="*/ 14 h 63"/>
                  <a:gd name="T30" fmla="*/ 61 w 63"/>
                  <a:gd name="T31" fmla="*/ 20 h 63"/>
                  <a:gd name="T32" fmla="*/ 63 w 63"/>
                  <a:gd name="T33" fmla="*/ 26 h 63"/>
                  <a:gd name="T34" fmla="*/ 63 w 63"/>
                  <a:gd name="T35" fmla="*/ 32 h 63"/>
                  <a:gd name="T36" fmla="*/ 63 w 63"/>
                  <a:gd name="T37" fmla="*/ 38 h 63"/>
                  <a:gd name="T38" fmla="*/ 61 w 63"/>
                  <a:gd name="T39" fmla="*/ 44 h 63"/>
                  <a:gd name="T40" fmla="*/ 57 w 63"/>
                  <a:gd name="T41" fmla="*/ 49 h 63"/>
                  <a:gd name="T42" fmla="*/ 53 w 63"/>
                  <a:gd name="T43" fmla="*/ 53 h 63"/>
                  <a:gd name="T44" fmla="*/ 49 w 63"/>
                  <a:gd name="T45" fmla="*/ 59 h 63"/>
                  <a:gd name="T46" fmla="*/ 43 w 63"/>
                  <a:gd name="T47" fmla="*/ 61 h 63"/>
                  <a:gd name="T48" fmla="*/ 38 w 63"/>
                  <a:gd name="T49" fmla="*/ 63 h 63"/>
                  <a:gd name="T50" fmla="*/ 32 w 63"/>
                  <a:gd name="T51" fmla="*/ 63 h 63"/>
                  <a:gd name="T52" fmla="*/ 24 w 63"/>
                  <a:gd name="T53" fmla="*/ 63 h 63"/>
                  <a:gd name="T54" fmla="*/ 20 w 63"/>
                  <a:gd name="T55" fmla="*/ 61 h 63"/>
                  <a:gd name="T56" fmla="*/ 14 w 63"/>
                  <a:gd name="T57" fmla="*/ 59 h 63"/>
                  <a:gd name="T58" fmla="*/ 8 w 63"/>
                  <a:gd name="T59" fmla="*/ 53 h 63"/>
                  <a:gd name="T60" fmla="*/ 4 w 63"/>
                  <a:gd name="T61" fmla="*/ 49 h 63"/>
                  <a:gd name="T62" fmla="*/ 2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20"/>
                    </a:lnTo>
                    <a:lnTo>
                      <a:pt x="4" y="14"/>
                    </a:lnTo>
                    <a:lnTo>
                      <a:pt x="8" y="8"/>
                    </a:lnTo>
                    <a:lnTo>
                      <a:pt x="14" y="4"/>
                    </a:lnTo>
                    <a:lnTo>
                      <a:pt x="20" y="2"/>
                    </a:lnTo>
                    <a:lnTo>
                      <a:pt x="24" y="0"/>
                    </a:lnTo>
                    <a:lnTo>
                      <a:pt x="32" y="0"/>
                    </a:lnTo>
                    <a:lnTo>
                      <a:pt x="38" y="0"/>
                    </a:lnTo>
                    <a:lnTo>
                      <a:pt x="43" y="2"/>
                    </a:lnTo>
                    <a:lnTo>
                      <a:pt x="49" y="4"/>
                    </a:lnTo>
                    <a:lnTo>
                      <a:pt x="53" y="8"/>
                    </a:lnTo>
                    <a:lnTo>
                      <a:pt x="57" y="14"/>
                    </a:lnTo>
                    <a:lnTo>
                      <a:pt x="61" y="20"/>
                    </a:lnTo>
                    <a:lnTo>
                      <a:pt x="63" y="26"/>
                    </a:lnTo>
                    <a:lnTo>
                      <a:pt x="63" y="32"/>
                    </a:lnTo>
                    <a:lnTo>
                      <a:pt x="63" y="38"/>
                    </a:lnTo>
                    <a:lnTo>
                      <a:pt x="61" y="44"/>
                    </a:lnTo>
                    <a:lnTo>
                      <a:pt x="57" y="49"/>
                    </a:lnTo>
                    <a:lnTo>
                      <a:pt x="53" y="53"/>
                    </a:lnTo>
                    <a:lnTo>
                      <a:pt x="49" y="59"/>
                    </a:lnTo>
                    <a:lnTo>
                      <a:pt x="43" y="61"/>
                    </a:lnTo>
                    <a:lnTo>
                      <a:pt x="38" y="63"/>
                    </a:lnTo>
                    <a:lnTo>
                      <a:pt x="32" y="63"/>
                    </a:lnTo>
                    <a:lnTo>
                      <a:pt x="24" y="63"/>
                    </a:lnTo>
                    <a:lnTo>
                      <a:pt x="20" y="61"/>
                    </a:lnTo>
                    <a:lnTo>
                      <a:pt x="14" y="59"/>
                    </a:lnTo>
                    <a:lnTo>
                      <a:pt x="8" y="53"/>
                    </a:lnTo>
                    <a:lnTo>
                      <a:pt x="4" y="49"/>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5" name="Freeform 480"/>
              <p:cNvSpPr>
                <a:spLocks/>
              </p:cNvSpPr>
              <p:nvPr/>
            </p:nvSpPr>
            <p:spPr bwMode="auto">
              <a:xfrm>
                <a:off x="5577" y="1660"/>
                <a:ext cx="65" cy="65"/>
              </a:xfrm>
              <a:custGeom>
                <a:avLst/>
                <a:gdLst>
                  <a:gd name="T0" fmla="*/ 0 w 65"/>
                  <a:gd name="T1" fmla="*/ 31 h 65"/>
                  <a:gd name="T2" fmla="*/ 0 w 65"/>
                  <a:gd name="T3" fmla="*/ 25 h 65"/>
                  <a:gd name="T4" fmla="*/ 2 w 65"/>
                  <a:gd name="T5" fmla="*/ 19 h 65"/>
                  <a:gd name="T6" fmla="*/ 6 w 65"/>
                  <a:gd name="T7" fmla="*/ 13 h 65"/>
                  <a:gd name="T8" fmla="*/ 10 w 65"/>
                  <a:gd name="T9" fmla="*/ 10 h 65"/>
                  <a:gd name="T10" fmla="*/ 14 w 65"/>
                  <a:gd name="T11" fmla="*/ 6 h 65"/>
                  <a:gd name="T12" fmla="*/ 20 w 65"/>
                  <a:gd name="T13" fmla="*/ 2 h 65"/>
                  <a:gd name="T14" fmla="*/ 26 w 65"/>
                  <a:gd name="T15" fmla="*/ 0 h 65"/>
                  <a:gd name="T16" fmla="*/ 32 w 65"/>
                  <a:gd name="T17" fmla="*/ 0 h 65"/>
                  <a:gd name="T18" fmla="*/ 40 w 65"/>
                  <a:gd name="T19" fmla="*/ 0 h 65"/>
                  <a:gd name="T20" fmla="*/ 46 w 65"/>
                  <a:gd name="T21" fmla="*/ 2 h 65"/>
                  <a:gd name="T22" fmla="*/ 52 w 65"/>
                  <a:gd name="T23" fmla="*/ 6 h 65"/>
                  <a:gd name="T24" fmla="*/ 56 w 65"/>
                  <a:gd name="T25" fmla="*/ 10 h 65"/>
                  <a:gd name="T26" fmla="*/ 59 w 65"/>
                  <a:gd name="T27" fmla="*/ 13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49 h 65"/>
                  <a:gd name="T40" fmla="*/ 56 w 65"/>
                  <a:gd name="T41" fmla="*/ 55 h 65"/>
                  <a:gd name="T42" fmla="*/ 52 w 65"/>
                  <a:gd name="T43" fmla="*/ 59 h 65"/>
                  <a:gd name="T44" fmla="*/ 46 w 65"/>
                  <a:gd name="T45" fmla="*/ 63 h 65"/>
                  <a:gd name="T46" fmla="*/ 40 w 65"/>
                  <a:gd name="T47" fmla="*/ 63 h 65"/>
                  <a:gd name="T48" fmla="*/ 32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19"/>
                    </a:lnTo>
                    <a:lnTo>
                      <a:pt x="6" y="13"/>
                    </a:lnTo>
                    <a:lnTo>
                      <a:pt x="10" y="10"/>
                    </a:lnTo>
                    <a:lnTo>
                      <a:pt x="14" y="6"/>
                    </a:lnTo>
                    <a:lnTo>
                      <a:pt x="20" y="2"/>
                    </a:lnTo>
                    <a:lnTo>
                      <a:pt x="26" y="0"/>
                    </a:lnTo>
                    <a:lnTo>
                      <a:pt x="32" y="0"/>
                    </a:lnTo>
                    <a:lnTo>
                      <a:pt x="40" y="0"/>
                    </a:lnTo>
                    <a:lnTo>
                      <a:pt x="46" y="2"/>
                    </a:lnTo>
                    <a:lnTo>
                      <a:pt x="52" y="6"/>
                    </a:lnTo>
                    <a:lnTo>
                      <a:pt x="56" y="10"/>
                    </a:lnTo>
                    <a:lnTo>
                      <a:pt x="59" y="13"/>
                    </a:lnTo>
                    <a:lnTo>
                      <a:pt x="63" y="19"/>
                    </a:lnTo>
                    <a:lnTo>
                      <a:pt x="63" y="25"/>
                    </a:lnTo>
                    <a:lnTo>
                      <a:pt x="65" y="31"/>
                    </a:lnTo>
                    <a:lnTo>
                      <a:pt x="63" y="39"/>
                    </a:lnTo>
                    <a:lnTo>
                      <a:pt x="63" y="45"/>
                    </a:lnTo>
                    <a:lnTo>
                      <a:pt x="59" y="49"/>
                    </a:lnTo>
                    <a:lnTo>
                      <a:pt x="56" y="55"/>
                    </a:lnTo>
                    <a:lnTo>
                      <a:pt x="52" y="59"/>
                    </a:lnTo>
                    <a:lnTo>
                      <a:pt x="46" y="63"/>
                    </a:lnTo>
                    <a:lnTo>
                      <a:pt x="40" y="63"/>
                    </a:lnTo>
                    <a:lnTo>
                      <a:pt x="32" y="65"/>
                    </a:lnTo>
                    <a:lnTo>
                      <a:pt x="26" y="63"/>
                    </a:lnTo>
                    <a:lnTo>
                      <a:pt x="20" y="63"/>
                    </a:lnTo>
                    <a:lnTo>
                      <a:pt x="14" y="59"/>
                    </a:lnTo>
                    <a:lnTo>
                      <a:pt x="10" y="55"/>
                    </a:lnTo>
                    <a:lnTo>
                      <a:pt x="6"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6" name="Freeform 481"/>
              <p:cNvSpPr>
                <a:spLocks/>
              </p:cNvSpPr>
              <p:nvPr/>
            </p:nvSpPr>
            <p:spPr bwMode="auto">
              <a:xfrm>
                <a:off x="5577" y="1660"/>
                <a:ext cx="65" cy="65"/>
              </a:xfrm>
              <a:custGeom>
                <a:avLst/>
                <a:gdLst>
                  <a:gd name="T0" fmla="*/ 0 w 65"/>
                  <a:gd name="T1" fmla="*/ 31 h 65"/>
                  <a:gd name="T2" fmla="*/ 0 w 65"/>
                  <a:gd name="T3" fmla="*/ 31 h 65"/>
                  <a:gd name="T4" fmla="*/ 0 w 65"/>
                  <a:gd name="T5" fmla="*/ 25 h 65"/>
                  <a:gd name="T6" fmla="*/ 2 w 65"/>
                  <a:gd name="T7" fmla="*/ 19 h 65"/>
                  <a:gd name="T8" fmla="*/ 6 w 65"/>
                  <a:gd name="T9" fmla="*/ 13 h 65"/>
                  <a:gd name="T10" fmla="*/ 10 w 65"/>
                  <a:gd name="T11" fmla="*/ 10 h 65"/>
                  <a:gd name="T12" fmla="*/ 14 w 65"/>
                  <a:gd name="T13" fmla="*/ 6 h 65"/>
                  <a:gd name="T14" fmla="*/ 20 w 65"/>
                  <a:gd name="T15" fmla="*/ 2 h 65"/>
                  <a:gd name="T16" fmla="*/ 26 w 65"/>
                  <a:gd name="T17" fmla="*/ 0 h 65"/>
                  <a:gd name="T18" fmla="*/ 32 w 65"/>
                  <a:gd name="T19" fmla="*/ 0 h 65"/>
                  <a:gd name="T20" fmla="*/ 40 w 65"/>
                  <a:gd name="T21" fmla="*/ 0 h 65"/>
                  <a:gd name="T22" fmla="*/ 46 w 65"/>
                  <a:gd name="T23" fmla="*/ 2 h 65"/>
                  <a:gd name="T24" fmla="*/ 52 w 65"/>
                  <a:gd name="T25" fmla="*/ 6 h 65"/>
                  <a:gd name="T26" fmla="*/ 56 w 65"/>
                  <a:gd name="T27" fmla="*/ 10 h 65"/>
                  <a:gd name="T28" fmla="*/ 59 w 65"/>
                  <a:gd name="T29" fmla="*/ 13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49 h 65"/>
                  <a:gd name="T42" fmla="*/ 56 w 65"/>
                  <a:gd name="T43" fmla="*/ 55 h 65"/>
                  <a:gd name="T44" fmla="*/ 52 w 65"/>
                  <a:gd name="T45" fmla="*/ 59 h 65"/>
                  <a:gd name="T46" fmla="*/ 46 w 65"/>
                  <a:gd name="T47" fmla="*/ 63 h 65"/>
                  <a:gd name="T48" fmla="*/ 40 w 65"/>
                  <a:gd name="T49" fmla="*/ 63 h 65"/>
                  <a:gd name="T50" fmla="*/ 32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19"/>
                    </a:lnTo>
                    <a:lnTo>
                      <a:pt x="6" y="13"/>
                    </a:lnTo>
                    <a:lnTo>
                      <a:pt x="10" y="10"/>
                    </a:lnTo>
                    <a:lnTo>
                      <a:pt x="14" y="6"/>
                    </a:lnTo>
                    <a:lnTo>
                      <a:pt x="20" y="2"/>
                    </a:lnTo>
                    <a:lnTo>
                      <a:pt x="26" y="0"/>
                    </a:lnTo>
                    <a:lnTo>
                      <a:pt x="32" y="0"/>
                    </a:lnTo>
                    <a:lnTo>
                      <a:pt x="40" y="0"/>
                    </a:lnTo>
                    <a:lnTo>
                      <a:pt x="46" y="2"/>
                    </a:lnTo>
                    <a:lnTo>
                      <a:pt x="52" y="6"/>
                    </a:lnTo>
                    <a:lnTo>
                      <a:pt x="56" y="10"/>
                    </a:lnTo>
                    <a:lnTo>
                      <a:pt x="59" y="13"/>
                    </a:lnTo>
                    <a:lnTo>
                      <a:pt x="63" y="19"/>
                    </a:lnTo>
                    <a:lnTo>
                      <a:pt x="63" y="25"/>
                    </a:lnTo>
                    <a:lnTo>
                      <a:pt x="65" y="31"/>
                    </a:lnTo>
                    <a:lnTo>
                      <a:pt x="63" y="39"/>
                    </a:lnTo>
                    <a:lnTo>
                      <a:pt x="63" y="45"/>
                    </a:lnTo>
                    <a:lnTo>
                      <a:pt x="59" y="49"/>
                    </a:lnTo>
                    <a:lnTo>
                      <a:pt x="56" y="55"/>
                    </a:lnTo>
                    <a:lnTo>
                      <a:pt x="52" y="59"/>
                    </a:lnTo>
                    <a:lnTo>
                      <a:pt x="46" y="63"/>
                    </a:lnTo>
                    <a:lnTo>
                      <a:pt x="40" y="63"/>
                    </a:lnTo>
                    <a:lnTo>
                      <a:pt x="32" y="65"/>
                    </a:lnTo>
                    <a:lnTo>
                      <a:pt x="26" y="63"/>
                    </a:lnTo>
                    <a:lnTo>
                      <a:pt x="20" y="63"/>
                    </a:lnTo>
                    <a:lnTo>
                      <a:pt x="14" y="59"/>
                    </a:lnTo>
                    <a:lnTo>
                      <a:pt x="10" y="55"/>
                    </a:lnTo>
                    <a:lnTo>
                      <a:pt x="6"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7" name="Freeform 482"/>
              <p:cNvSpPr>
                <a:spLocks/>
              </p:cNvSpPr>
              <p:nvPr/>
            </p:nvSpPr>
            <p:spPr bwMode="auto">
              <a:xfrm>
                <a:off x="5792" y="1581"/>
                <a:ext cx="63" cy="65"/>
              </a:xfrm>
              <a:custGeom>
                <a:avLst/>
                <a:gdLst>
                  <a:gd name="T0" fmla="*/ 0 w 63"/>
                  <a:gd name="T1" fmla="*/ 31 h 65"/>
                  <a:gd name="T2" fmla="*/ 0 w 63"/>
                  <a:gd name="T3" fmla="*/ 26 h 65"/>
                  <a:gd name="T4" fmla="*/ 2 w 63"/>
                  <a:gd name="T5" fmla="*/ 20 h 65"/>
                  <a:gd name="T6" fmla="*/ 4 w 63"/>
                  <a:gd name="T7" fmla="*/ 14 h 65"/>
                  <a:gd name="T8" fmla="*/ 8 w 63"/>
                  <a:gd name="T9" fmla="*/ 10 h 65"/>
                  <a:gd name="T10" fmla="*/ 14 w 63"/>
                  <a:gd name="T11" fmla="*/ 6 h 65"/>
                  <a:gd name="T12" fmla="*/ 20 w 63"/>
                  <a:gd name="T13" fmla="*/ 2 h 65"/>
                  <a:gd name="T14" fmla="*/ 24 w 63"/>
                  <a:gd name="T15" fmla="*/ 0 h 65"/>
                  <a:gd name="T16" fmla="*/ 32 w 63"/>
                  <a:gd name="T17" fmla="*/ 0 h 65"/>
                  <a:gd name="T18" fmla="*/ 37 w 63"/>
                  <a:gd name="T19" fmla="*/ 0 h 65"/>
                  <a:gd name="T20" fmla="*/ 43 w 63"/>
                  <a:gd name="T21" fmla="*/ 2 h 65"/>
                  <a:gd name="T22" fmla="*/ 49 w 63"/>
                  <a:gd name="T23" fmla="*/ 6 h 65"/>
                  <a:gd name="T24" fmla="*/ 53 w 63"/>
                  <a:gd name="T25" fmla="*/ 10 h 65"/>
                  <a:gd name="T26" fmla="*/ 57 w 63"/>
                  <a:gd name="T27" fmla="*/ 14 h 65"/>
                  <a:gd name="T28" fmla="*/ 61 w 63"/>
                  <a:gd name="T29" fmla="*/ 20 h 65"/>
                  <a:gd name="T30" fmla="*/ 63 w 63"/>
                  <a:gd name="T31" fmla="*/ 26 h 65"/>
                  <a:gd name="T32" fmla="*/ 63 w 63"/>
                  <a:gd name="T33" fmla="*/ 31 h 65"/>
                  <a:gd name="T34" fmla="*/ 63 w 63"/>
                  <a:gd name="T35" fmla="*/ 39 h 65"/>
                  <a:gd name="T36" fmla="*/ 61 w 63"/>
                  <a:gd name="T37" fmla="*/ 45 h 65"/>
                  <a:gd name="T38" fmla="*/ 57 w 63"/>
                  <a:gd name="T39" fmla="*/ 49 h 65"/>
                  <a:gd name="T40" fmla="*/ 53 w 63"/>
                  <a:gd name="T41" fmla="*/ 55 h 65"/>
                  <a:gd name="T42" fmla="*/ 49 w 63"/>
                  <a:gd name="T43" fmla="*/ 59 h 65"/>
                  <a:gd name="T44" fmla="*/ 43 w 63"/>
                  <a:gd name="T45" fmla="*/ 61 h 65"/>
                  <a:gd name="T46" fmla="*/ 37 w 63"/>
                  <a:gd name="T47" fmla="*/ 63 h 65"/>
                  <a:gd name="T48" fmla="*/ 32 w 63"/>
                  <a:gd name="T49" fmla="*/ 65 h 65"/>
                  <a:gd name="T50" fmla="*/ 24 w 63"/>
                  <a:gd name="T51" fmla="*/ 63 h 65"/>
                  <a:gd name="T52" fmla="*/ 20 w 63"/>
                  <a:gd name="T53" fmla="*/ 61 h 65"/>
                  <a:gd name="T54" fmla="*/ 14 w 63"/>
                  <a:gd name="T55" fmla="*/ 59 h 65"/>
                  <a:gd name="T56" fmla="*/ 8 w 63"/>
                  <a:gd name="T57" fmla="*/ 55 h 65"/>
                  <a:gd name="T58" fmla="*/ 4 w 63"/>
                  <a:gd name="T59" fmla="*/ 49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6"/>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6"/>
                    </a:lnTo>
                    <a:lnTo>
                      <a:pt x="63" y="31"/>
                    </a:lnTo>
                    <a:lnTo>
                      <a:pt x="63" y="39"/>
                    </a:lnTo>
                    <a:lnTo>
                      <a:pt x="61" y="45"/>
                    </a:lnTo>
                    <a:lnTo>
                      <a:pt x="57" y="49"/>
                    </a:lnTo>
                    <a:lnTo>
                      <a:pt x="53" y="55"/>
                    </a:lnTo>
                    <a:lnTo>
                      <a:pt x="49" y="59"/>
                    </a:lnTo>
                    <a:lnTo>
                      <a:pt x="43" y="61"/>
                    </a:lnTo>
                    <a:lnTo>
                      <a:pt x="37" y="63"/>
                    </a:lnTo>
                    <a:lnTo>
                      <a:pt x="32" y="65"/>
                    </a:lnTo>
                    <a:lnTo>
                      <a:pt x="24" y="63"/>
                    </a:lnTo>
                    <a:lnTo>
                      <a:pt x="20" y="61"/>
                    </a:lnTo>
                    <a:lnTo>
                      <a:pt x="14" y="59"/>
                    </a:lnTo>
                    <a:lnTo>
                      <a:pt x="8" y="55"/>
                    </a:lnTo>
                    <a:lnTo>
                      <a:pt x="4"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68" name="Freeform 483"/>
              <p:cNvSpPr>
                <a:spLocks/>
              </p:cNvSpPr>
              <p:nvPr/>
            </p:nvSpPr>
            <p:spPr bwMode="auto">
              <a:xfrm>
                <a:off x="5792" y="1581"/>
                <a:ext cx="63" cy="65"/>
              </a:xfrm>
              <a:custGeom>
                <a:avLst/>
                <a:gdLst>
                  <a:gd name="T0" fmla="*/ 0 w 63"/>
                  <a:gd name="T1" fmla="*/ 31 h 65"/>
                  <a:gd name="T2" fmla="*/ 0 w 63"/>
                  <a:gd name="T3" fmla="*/ 31 h 65"/>
                  <a:gd name="T4" fmla="*/ 0 w 63"/>
                  <a:gd name="T5" fmla="*/ 26 h 65"/>
                  <a:gd name="T6" fmla="*/ 2 w 63"/>
                  <a:gd name="T7" fmla="*/ 20 h 65"/>
                  <a:gd name="T8" fmla="*/ 4 w 63"/>
                  <a:gd name="T9" fmla="*/ 14 h 65"/>
                  <a:gd name="T10" fmla="*/ 8 w 63"/>
                  <a:gd name="T11" fmla="*/ 10 h 65"/>
                  <a:gd name="T12" fmla="*/ 14 w 63"/>
                  <a:gd name="T13" fmla="*/ 6 h 65"/>
                  <a:gd name="T14" fmla="*/ 20 w 63"/>
                  <a:gd name="T15" fmla="*/ 2 h 65"/>
                  <a:gd name="T16" fmla="*/ 24 w 63"/>
                  <a:gd name="T17" fmla="*/ 0 h 65"/>
                  <a:gd name="T18" fmla="*/ 32 w 63"/>
                  <a:gd name="T19" fmla="*/ 0 h 65"/>
                  <a:gd name="T20" fmla="*/ 37 w 63"/>
                  <a:gd name="T21" fmla="*/ 0 h 65"/>
                  <a:gd name="T22" fmla="*/ 43 w 63"/>
                  <a:gd name="T23" fmla="*/ 2 h 65"/>
                  <a:gd name="T24" fmla="*/ 49 w 63"/>
                  <a:gd name="T25" fmla="*/ 6 h 65"/>
                  <a:gd name="T26" fmla="*/ 53 w 63"/>
                  <a:gd name="T27" fmla="*/ 10 h 65"/>
                  <a:gd name="T28" fmla="*/ 57 w 63"/>
                  <a:gd name="T29" fmla="*/ 14 h 65"/>
                  <a:gd name="T30" fmla="*/ 61 w 63"/>
                  <a:gd name="T31" fmla="*/ 20 h 65"/>
                  <a:gd name="T32" fmla="*/ 63 w 63"/>
                  <a:gd name="T33" fmla="*/ 26 h 65"/>
                  <a:gd name="T34" fmla="*/ 63 w 63"/>
                  <a:gd name="T35" fmla="*/ 31 h 65"/>
                  <a:gd name="T36" fmla="*/ 63 w 63"/>
                  <a:gd name="T37" fmla="*/ 39 h 65"/>
                  <a:gd name="T38" fmla="*/ 61 w 63"/>
                  <a:gd name="T39" fmla="*/ 45 h 65"/>
                  <a:gd name="T40" fmla="*/ 57 w 63"/>
                  <a:gd name="T41" fmla="*/ 49 h 65"/>
                  <a:gd name="T42" fmla="*/ 53 w 63"/>
                  <a:gd name="T43" fmla="*/ 55 h 65"/>
                  <a:gd name="T44" fmla="*/ 49 w 63"/>
                  <a:gd name="T45" fmla="*/ 59 h 65"/>
                  <a:gd name="T46" fmla="*/ 43 w 63"/>
                  <a:gd name="T47" fmla="*/ 61 h 65"/>
                  <a:gd name="T48" fmla="*/ 37 w 63"/>
                  <a:gd name="T49" fmla="*/ 63 h 65"/>
                  <a:gd name="T50" fmla="*/ 32 w 63"/>
                  <a:gd name="T51" fmla="*/ 65 h 65"/>
                  <a:gd name="T52" fmla="*/ 24 w 63"/>
                  <a:gd name="T53" fmla="*/ 63 h 65"/>
                  <a:gd name="T54" fmla="*/ 20 w 63"/>
                  <a:gd name="T55" fmla="*/ 61 h 65"/>
                  <a:gd name="T56" fmla="*/ 14 w 63"/>
                  <a:gd name="T57" fmla="*/ 59 h 65"/>
                  <a:gd name="T58" fmla="*/ 8 w 63"/>
                  <a:gd name="T59" fmla="*/ 55 h 65"/>
                  <a:gd name="T60" fmla="*/ 4 w 63"/>
                  <a:gd name="T61" fmla="*/ 49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6"/>
                    </a:lnTo>
                    <a:lnTo>
                      <a:pt x="2" y="20"/>
                    </a:lnTo>
                    <a:lnTo>
                      <a:pt x="4" y="14"/>
                    </a:lnTo>
                    <a:lnTo>
                      <a:pt x="8" y="10"/>
                    </a:lnTo>
                    <a:lnTo>
                      <a:pt x="14" y="6"/>
                    </a:lnTo>
                    <a:lnTo>
                      <a:pt x="20" y="2"/>
                    </a:lnTo>
                    <a:lnTo>
                      <a:pt x="24" y="0"/>
                    </a:lnTo>
                    <a:lnTo>
                      <a:pt x="32" y="0"/>
                    </a:lnTo>
                    <a:lnTo>
                      <a:pt x="37" y="0"/>
                    </a:lnTo>
                    <a:lnTo>
                      <a:pt x="43" y="2"/>
                    </a:lnTo>
                    <a:lnTo>
                      <a:pt x="49" y="6"/>
                    </a:lnTo>
                    <a:lnTo>
                      <a:pt x="53" y="10"/>
                    </a:lnTo>
                    <a:lnTo>
                      <a:pt x="57" y="14"/>
                    </a:lnTo>
                    <a:lnTo>
                      <a:pt x="61" y="20"/>
                    </a:lnTo>
                    <a:lnTo>
                      <a:pt x="63" y="26"/>
                    </a:lnTo>
                    <a:lnTo>
                      <a:pt x="63" y="31"/>
                    </a:lnTo>
                    <a:lnTo>
                      <a:pt x="63" y="39"/>
                    </a:lnTo>
                    <a:lnTo>
                      <a:pt x="61" y="45"/>
                    </a:lnTo>
                    <a:lnTo>
                      <a:pt x="57" y="49"/>
                    </a:lnTo>
                    <a:lnTo>
                      <a:pt x="53" y="55"/>
                    </a:lnTo>
                    <a:lnTo>
                      <a:pt x="49" y="59"/>
                    </a:lnTo>
                    <a:lnTo>
                      <a:pt x="43" y="61"/>
                    </a:lnTo>
                    <a:lnTo>
                      <a:pt x="37" y="63"/>
                    </a:lnTo>
                    <a:lnTo>
                      <a:pt x="32" y="65"/>
                    </a:lnTo>
                    <a:lnTo>
                      <a:pt x="24" y="63"/>
                    </a:lnTo>
                    <a:lnTo>
                      <a:pt x="20" y="61"/>
                    </a:lnTo>
                    <a:lnTo>
                      <a:pt x="14" y="59"/>
                    </a:lnTo>
                    <a:lnTo>
                      <a:pt x="8" y="55"/>
                    </a:lnTo>
                    <a:lnTo>
                      <a:pt x="4"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69" name="Freeform 484"/>
              <p:cNvSpPr>
                <a:spLocks/>
              </p:cNvSpPr>
              <p:nvPr/>
            </p:nvSpPr>
            <p:spPr bwMode="auto">
              <a:xfrm>
                <a:off x="5729" y="1512"/>
                <a:ext cx="65" cy="65"/>
              </a:xfrm>
              <a:custGeom>
                <a:avLst/>
                <a:gdLst>
                  <a:gd name="T0" fmla="*/ 0 w 65"/>
                  <a:gd name="T1" fmla="*/ 33 h 65"/>
                  <a:gd name="T2" fmla="*/ 2 w 65"/>
                  <a:gd name="T3" fmla="*/ 26 h 65"/>
                  <a:gd name="T4" fmla="*/ 4 w 65"/>
                  <a:gd name="T5" fmla="*/ 20 h 65"/>
                  <a:gd name="T6" fmla="*/ 6 w 65"/>
                  <a:gd name="T7" fmla="*/ 16 h 65"/>
                  <a:gd name="T8" fmla="*/ 10 w 65"/>
                  <a:gd name="T9" fmla="*/ 10 h 65"/>
                  <a:gd name="T10" fmla="*/ 16 w 65"/>
                  <a:gd name="T11" fmla="*/ 6 h 65"/>
                  <a:gd name="T12" fmla="*/ 22 w 65"/>
                  <a:gd name="T13" fmla="*/ 4 h 65"/>
                  <a:gd name="T14" fmla="*/ 28 w 65"/>
                  <a:gd name="T15" fmla="*/ 2 h 65"/>
                  <a:gd name="T16" fmla="*/ 34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6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4 w 65"/>
                  <a:gd name="T49" fmla="*/ 65 h 65"/>
                  <a:gd name="T50" fmla="*/ 28 w 65"/>
                  <a:gd name="T51" fmla="*/ 65 h 65"/>
                  <a:gd name="T52" fmla="*/ 22 w 65"/>
                  <a:gd name="T53" fmla="*/ 63 h 65"/>
                  <a:gd name="T54" fmla="*/ 16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6"/>
                    </a:lnTo>
                    <a:lnTo>
                      <a:pt x="4" y="20"/>
                    </a:lnTo>
                    <a:lnTo>
                      <a:pt x="6" y="16"/>
                    </a:lnTo>
                    <a:lnTo>
                      <a:pt x="10" y="10"/>
                    </a:lnTo>
                    <a:lnTo>
                      <a:pt x="16" y="6"/>
                    </a:lnTo>
                    <a:lnTo>
                      <a:pt x="22" y="4"/>
                    </a:lnTo>
                    <a:lnTo>
                      <a:pt x="28" y="2"/>
                    </a:lnTo>
                    <a:lnTo>
                      <a:pt x="34" y="0"/>
                    </a:lnTo>
                    <a:lnTo>
                      <a:pt x="39" y="2"/>
                    </a:lnTo>
                    <a:lnTo>
                      <a:pt x="45" y="4"/>
                    </a:lnTo>
                    <a:lnTo>
                      <a:pt x="51" y="6"/>
                    </a:lnTo>
                    <a:lnTo>
                      <a:pt x="55" y="10"/>
                    </a:lnTo>
                    <a:lnTo>
                      <a:pt x="59" y="16"/>
                    </a:lnTo>
                    <a:lnTo>
                      <a:pt x="63" y="20"/>
                    </a:lnTo>
                    <a:lnTo>
                      <a:pt x="65" y="26"/>
                    </a:lnTo>
                    <a:lnTo>
                      <a:pt x="65" y="33"/>
                    </a:lnTo>
                    <a:lnTo>
                      <a:pt x="65" y="39"/>
                    </a:lnTo>
                    <a:lnTo>
                      <a:pt x="63" y="45"/>
                    </a:lnTo>
                    <a:lnTo>
                      <a:pt x="59" y="51"/>
                    </a:lnTo>
                    <a:lnTo>
                      <a:pt x="55" y="55"/>
                    </a:lnTo>
                    <a:lnTo>
                      <a:pt x="51" y="59"/>
                    </a:lnTo>
                    <a:lnTo>
                      <a:pt x="45" y="63"/>
                    </a:lnTo>
                    <a:lnTo>
                      <a:pt x="39" y="65"/>
                    </a:lnTo>
                    <a:lnTo>
                      <a:pt x="34" y="65"/>
                    </a:lnTo>
                    <a:lnTo>
                      <a:pt x="28" y="65"/>
                    </a:lnTo>
                    <a:lnTo>
                      <a:pt x="22" y="63"/>
                    </a:lnTo>
                    <a:lnTo>
                      <a:pt x="16"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0" name="Freeform 485"/>
              <p:cNvSpPr>
                <a:spLocks/>
              </p:cNvSpPr>
              <p:nvPr/>
            </p:nvSpPr>
            <p:spPr bwMode="auto">
              <a:xfrm>
                <a:off x="5729" y="1512"/>
                <a:ext cx="65" cy="65"/>
              </a:xfrm>
              <a:custGeom>
                <a:avLst/>
                <a:gdLst>
                  <a:gd name="T0" fmla="*/ 0 w 65"/>
                  <a:gd name="T1" fmla="*/ 33 h 65"/>
                  <a:gd name="T2" fmla="*/ 0 w 65"/>
                  <a:gd name="T3" fmla="*/ 33 h 65"/>
                  <a:gd name="T4" fmla="*/ 2 w 65"/>
                  <a:gd name="T5" fmla="*/ 26 h 65"/>
                  <a:gd name="T6" fmla="*/ 4 w 65"/>
                  <a:gd name="T7" fmla="*/ 20 h 65"/>
                  <a:gd name="T8" fmla="*/ 6 w 65"/>
                  <a:gd name="T9" fmla="*/ 16 h 65"/>
                  <a:gd name="T10" fmla="*/ 10 w 65"/>
                  <a:gd name="T11" fmla="*/ 10 h 65"/>
                  <a:gd name="T12" fmla="*/ 16 w 65"/>
                  <a:gd name="T13" fmla="*/ 6 h 65"/>
                  <a:gd name="T14" fmla="*/ 22 w 65"/>
                  <a:gd name="T15" fmla="*/ 4 h 65"/>
                  <a:gd name="T16" fmla="*/ 28 w 65"/>
                  <a:gd name="T17" fmla="*/ 2 h 65"/>
                  <a:gd name="T18" fmla="*/ 34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6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4 w 65"/>
                  <a:gd name="T51" fmla="*/ 65 h 65"/>
                  <a:gd name="T52" fmla="*/ 28 w 65"/>
                  <a:gd name="T53" fmla="*/ 65 h 65"/>
                  <a:gd name="T54" fmla="*/ 22 w 65"/>
                  <a:gd name="T55" fmla="*/ 63 h 65"/>
                  <a:gd name="T56" fmla="*/ 16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6"/>
                    </a:lnTo>
                    <a:lnTo>
                      <a:pt x="4" y="20"/>
                    </a:lnTo>
                    <a:lnTo>
                      <a:pt x="6" y="16"/>
                    </a:lnTo>
                    <a:lnTo>
                      <a:pt x="10" y="10"/>
                    </a:lnTo>
                    <a:lnTo>
                      <a:pt x="16" y="6"/>
                    </a:lnTo>
                    <a:lnTo>
                      <a:pt x="22" y="4"/>
                    </a:lnTo>
                    <a:lnTo>
                      <a:pt x="28" y="2"/>
                    </a:lnTo>
                    <a:lnTo>
                      <a:pt x="34" y="0"/>
                    </a:lnTo>
                    <a:lnTo>
                      <a:pt x="39" y="2"/>
                    </a:lnTo>
                    <a:lnTo>
                      <a:pt x="45" y="4"/>
                    </a:lnTo>
                    <a:lnTo>
                      <a:pt x="51" y="6"/>
                    </a:lnTo>
                    <a:lnTo>
                      <a:pt x="55" y="10"/>
                    </a:lnTo>
                    <a:lnTo>
                      <a:pt x="59" y="16"/>
                    </a:lnTo>
                    <a:lnTo>
                      <a:pt x="63" y="20"/>
                    </a:lnTo>
                    <a:lnTo>
                      <a:pt x="65" y="26"/>
                    </a:lnTo>
                    <a:lnTo>
                      <a:pt x="65" y="33"/>
                    </a:lnTo>
                    <a:lnTo>
                      <a:pt x="65" y="39"/>
                    </a:lnTo>
                    <a:lnTo>
                      <a:pt x="63" y="45"/>
                    </a:lnTo>
                    <a:lnTo>
                      <a:pt x="59" y="51"/>
                    </a:lnTo>
                    <a:lnTo>
                      <a:pt x="55" y="55"/>
                    </a:lnTo>
                    <a:lnTo>
                      <a:pt x="51" y="59"/>
                    </a:lnTo>
                    <a:lnTo>
                      <a:pt x="45" y="63"/>
                    </a:lnTo>
                    <a:lnTo>
                      <a:pt x="39" y="65"/>
                    </a:lnTo>
                    <a:lnTo>
                      <a:pt x="34" y="65"/>
                    </a:lnTo>
                    <a:lnTo>
                      <a:pt x="28" y="65"/>
                    </a:lnTo>
                    <a:lnTo>
                      <a:pt x="22" y="63"/>
                    </a:lnTo>
                    <a:lnTo>
                      <a:pt x="16"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1" name="Freeform 486"/>
              <p:cNvSpPr>
                <a:spLocks/>
              </p:cNvSpPr>
              <p:nvPr/>
            </p:nvSpPr>
            <p:spPr bwMode="auto">
              <a:xfrm>
                <a:off x="5623" y="1553"/>
                <a:ext cx="65" cy="65"/>
              </a:xfrm>
              <a:custGeom>
                <a:avLst/>
                <a:gdLst>
                  <a:gd name="T0" fmla="*/ 0 w 65"/>
                  <a:gd name="T1" fmla="*/ 34 h 65"/>
                  <a:gd name="T2" fmla="*/ 2 w 65"/>
                  <a:gd name="T3" fmla="*/ 26 h 65"/>
                  <a:gd name="T4" fmla="*/ 4 w 65"/>
                  <a:gd name="T5" fmla="*/ 20 h 65"/>
                  <a:gd name="T6" fmla="*/ 6 w 65"/>
                  <a:gd name="T7" fmla="*/ 14 h 65"/>
                  <a:gd name="T8" fmla="*/ 10 w 65"/>
                  <a:gd name="T9" fmla="*/ 10 h 65"/>
                  <a:gd name="T10" fmla="*/ 13 w 65"/>
                  <a:gd name="T11" fmla="*/ 6 h 65"/>
                  <a:gd name="T12" fmla="*/ 19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4 h 65"/>
                  <a:gd name="T34" fmla="*/ 65 w 65"/>
                  <a:gd name="T35" fmla="*/ 40 h 65"/>
                  <a:gd name="T36" fmla="*/ 63 w 65"/>
                  <a:gd name="T37" fmla="*/ 46 h 65"/>
                  <a:gd name="T38" fmla="*/ 59 w 65"/>
                  <a:gd name="T39" fmla="*/ 52 h 65"/>
                  <a:gd name="T40" fmla="*/ 55 w 65"/>
                  <a:gd name="T41" fmla="*/ 55 h 65"/>
                  <a:gd name="T42" fmla="*/ 51 w 65"/>
                  <a:gd name="T43" fmla="*/ 59 h 65"/>
                  <a:gd name="T44" fmla="*/ 45 w 65"/>
                  <a:gd name="T45" fmla="*/ 63 h 65"/>
                  <a:gd name="T46" fmla="*/ 39 w 65"/>
                  <a:gd name="T47" fmla="*/ 65 h 65"/>
                  <a:gd name="T48" fmla="*/ 33 w 65"/>
                  <a:gd name="T49" fmla="*/ 65 h 65"/>
                  <a:gd name="T50" fmla="*/ 25 w 65"/>
                  <a:gd name="T51" fmla="*/ 65 h 65"/>
                  <a:gd name="T52" fmla="*/ 19 w 65"/>
                  <a:gd name="T53" fmla="*/ 63 h 65"/>
                  <a:gd name="T54" fmla="*/ 13 w 65"/>
                  <a:gd name="T55" fmla="*/ 59 h 65"/>
                  <a:gd name="T56" fmla="*/ 10 w 65"/>
                  <a:gd name="T57" fmla="*/ 55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4"/>
                    </a:lnTo>
                    <a:lnTo>
                      <a:pt x="10" y="10"/>
                    </a:lnTo>
                    <a:lnTo>
                      <a:pt x="13" y="6"/>
                    </a:lnTo>
                    <a:lnTo>
                      <a:pt x="19" y="4"/>
                    </a:lnTo>
                    <a:lnTo>
                      <a:pt x="25" y="2"/>
                    </a:lnTo>
                    <a:lnTo>
                      <a:pt x="33" y="0"/>
                    </a:lnTo>
                    <a:lnTo>
                      <a:pt x="39" y="2"/>
                    </a:lnTo>
                    <a:lnTo>
                      <a:pt x="45" y="4"/>
                    </a:lnTo>
                    <a:lnTo>
                      <a:pt x="51" y="6"/>
                    </a:lnTo>
                    <a:lnTo>
                      <a:pt x="55" y="10"/>
                    </a:lnTo>
                    <a:lnTo>
                      <a:pt x="59" y="14"/>
                    </a:lnTo>
                    <a:lnTo>
                      <a:pt x="63" y="20"/>
                    </a:lnTo>
                    <a:lnTo>
                      <a:pt x="65" y="26"/>
                    </a:lnTo>
                    <a:lnTo>
                      <a:pt x="65" y="34"/>
                    </a:lnTo>
                    <a:lnTo>
                      <a:pt x="65" y="40"/>
                    </a:lnTo>
                    <a:lnTo>
                      <a:pt x="63" y="46"/>
                    </a:lnTo>
                    <a:lnTo>
                      <a:pt x="59" y="52"/>
                    </a:lnTo>
                    <a:lnTo>
                      <a:pt x="55" y="55"/>
                    </a:lnTo>
                    <a:lnTo>
                      <a:pt x="51" y="59"/>
                    </a:lnTo>
                    <a:lnTo>
                      <a:pt x="45" y="63"/>
                    </a:lnTo>
                    <a:lnTo>
                      <a:pt x="39" y="65"/>
                    </a:lnTo>
                    <a:lnTo>
                      <a:pt x="33" y="65"/>
                    </a:lnTo>
                    <a:lnTo>
                      <a:pt x="25" y="65"/>
                    </a:lnTo>
                    <a:lnTo>
                      <a:pt x="19" y="63"/>
                    </a:lnTo>
                    <a:lnTo>
                      <a:pt x="13" y="59"/>
                    </a:lnTo>
                    <a:lnTo>
                      <a:pt x="10" y="55"/>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2" name="Freeform 487"/>
              <p:cNvSpPr>
                <a:spLocks/>
              </p:cNvSpPr>
              <p:nvPr/>
            </p:nvSpPr>
            <p:spPr bwMode="auto">
              <a:xfrm>
                <a:off x="5623" y="1553"/>
                <a:ext cx="65" cy="65"/>
              </a:xfrm>
              <a:custGeom>
                <a:avLst/>
                <a:gdLst>
                  <a:gd name="T0" fmla="*/ 0 w 65"/>
                  <a:gd name="T1" fmla="*/ 34 h 65"/>
                  <a:gd name="T2" fmla="*/ 0 w 65"/>
                  <a:gd name="T3" fmla="*/ 34 h 65"/>
                  <a:gd name="T4" fmla="*/ 2 w 65"/>
                  <a:gd name="T5" fmla="*/ 26 h 65"/>
                  <a:gd name="T6" fmla="*/ 4 w 65"/>
                  <a:gd name="T7" fmla="*/ 20 h 65"/>
                  <a:gd name="T8" fmla="*/ 6 w 65"/>
                  <a:gd name="T9" fmla="*/ 14 h 65"/>
                  <a:gd name="T10" fmla="*/ 10 w 65"/>
                  <a:gd name="T11" fmla="*/ 10 h 65"/>
                  <a:gd name="T12" fmla="*/ 13 w 65"/>
                  <a:gd name="T13" fmla="*/ 6 h 65"/>
                  <a:gd name="T14" fmla="*/ 19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4 h 65"/>
                  <a:gd name="T36" fmla="*/ 65 w 65"/>
                  <a:gd name="T37" fmla="*/ 40 h 65"/>
                  <a:gd name="T38" fmla="*/ 63 w 65"/>
                  <a:gd name="T39" fmla="*/ 46 h 65"/>
                  <a:gd name="T40" fmla="*/ 59 w 65"/>
                  <a:gd name="T41" fmla="*/ 52 h 65"/>
                  <a:gd name="T42" fmla="*/ 55 w 65"/>
                  <a:gd name="T43" fmla="*/ 55 h 65"/>
                  <a:gd name="T44" fmla="*/ 51 w 65"/>
                  <a:gd name="T45" fmla="*/ 59 h 65"/>
                  <a:gd name="T46" fmla="*/ 45 w 65"/>
                  <a:gd name="T47" fmla="*/ 63 h 65"/>
                  <a:gd name="T48" fmla="*/ 39 w 65"/>
                  <a:gd name="T49" fmla="*/ 65 h 65"/>
                  <a:gd name="T50" fmla="*/ 33 w 65"/>
                  <a:gd name="T51" fmla="*/ 65 h 65"/>
                  <a:gd name="T52" fmla="*/ 25 w 65"/>
                  <a:gd name="T53" fmla="*/ 65 h 65"/>
                  <a:gd name="T54" fmla="*/ 19 w 65"/>
                  <a:gd name="T55" fmla="*/ 63 h 65"/>
                  <a:gd name="T56" fmla="*/ 13 w 65"/>
                  <a:gd name="T57" fmla="*/ 59 h 65"/>
                  <a:gd name="T58" fmla="*/ 10 w 65"/>
                  <a:gd name="T59" fmla="*/ 55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4"/>
                    </a:lnTo>
                    <a:lnTo>
                      <a:pt x="10" y="10"/>
                    </a:lnTo>
                    <a:lnTo>
                      <a:pt x="13" y="6"/>
                    </a:lnTo>
                    <a:lnTo>
                      <a:pt x="19" y="4"/>
                    </a:lnTo>
                    <a:lnTo>
                      <a:pt x="25" y="2"/>
                    </a:lnTo>
                    <a:lnTo>
                      <a:pt x="33" y="0"/>
                    </a:lnTo>
                    <a:lnTo>
                      <a:pt x="39" y="2"/>
                    </a:lnTo>
                    <a:lnTo>
                      <a:pt x="45" y="4"/>
                    </a:lnTo>
                    <a:lnTo>
                      <a:pt x="51" y="6"/>
                    </a:lnTo>
                    <a:lnTo>
                      <a:pt x="55" y="10"/>
                    </a:lnTo>
                    <a:lnTo>
                      <a:pt x="59" y="14"/>
                    </a:lnTo>
                    <a:lnTo>
                      <a:pt x="63" y="20"/>
                    </a:lnTo>
                    <a:lnTo>
                      <a:pt x="65" y="26"/>
                    </a:lnTo>
                    <a:lnTo>
                      <a:pt x="65" y="34"/>
                    </a:lnTo>
                    <a:lnTo>
                      <a:pt x="65" y="40"/>
                    </a:lnTo>
                    <a:lnTo>
                      <a:pt x="63" y="46"/>
                    </a:lnTo>
                    <a:lnTo>
                      <a:pt x="59" y="52"/>
                    </a:lnTo>
                    <a:lnTo>
                      <a:pt x="55" y="55"/>
                    </a:lnTo>
                    <a:lnTo>
                      <a:pt x="51" y="59"/>
                    </a:lnTo>
                    <a:lnTo>
                      <a:pt x="45" y="63"/>
                    </a:lnTo>
                    <a:lnTo>
                      <a:pt x="39" y="65"/>
                    </a:lnTo>
                    <a:lnTo>
                      <a:pt x="33" y="65"/>
                    </a:lnTo>
                    <a:lnTo>
                      <a:pt x="25" y="65"/>
                    </a:lnTo>
                    <a:lnTo>
                      <a:pt x="19" y="63"/>
                    </a:lnTo>
                    <a:lnTo>
                      <a:pt x="13" y="59"/>
                    </a:lnTo>
                    <a:lnTo>
                      <a:pt x="10" y="55"/>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3" name="Freeform 488"/>
              <p:cNvSpPr>
                <a:spLocks/>
              </p:cNvSpPr>
              <p:nvPr/>
            </p:nvSpPr>
            <p:spPr bwMode="auto">
              <a:xfrm>
                <a:off x="5766" y="1695"/>
                <a:ext cx="63" cy="63"/>
              </a:xfrm>
              <a:custGeom>
                <a:avLst/>
                <a:gdLst>
                  <a:gd name="T0" fmla="*/ 0 w 63"/>
                  <a:gd name="T1" fmla="*/ 32 h 63"/>
                  <a:gd name="T2" fmla="*/ 0 w 63"/>
                  <a:gd name="T3" fmla="*/ 24 h 63"/>
                  <a:gd name="T4" fmla="*/ 2 w 63"/>
                  <a:gd name="T5" fmla="*/ 18 h 63"/>
                  <a:gd name="T6" fmla="*/ 6 w 63"/>
                  <a:gd name="T7" fmla="*/ 14 h 63"/>
                  <a:gd name="T8" fmla="*/ 8 w 63"/>
                  <a:gd name="T9" fmla="*/ 8 h 63"/>
                  <a:gd name="T10" fmla="*/ 14 w 63"/>
                  <a:gd name="T11" fmla="*/ 4 h 63"/>
                  <a:gd name="T12" fmla="*/ 20 w 63"/>
                  <a:gd name="T13" fmla="*/ 2 h 63"/>
                  <a:gd name="T14" fmla="*/ 26 w 63"/>
                  <a:gd name="T15" fmla="*/ 0 h 63"/>
                  <a:gd name="T16" fmla="*/ 32 w 63"/>
                  <a:gd name="T17" fmla="*/ 0 h 63"/>
                  <a:gd name="T18" fmla="*/ 38 w 63"/>
                  <a:gd name="T19" fmla="*/ 0 h 63"/>
                  <a:gd name="T20" fmla="*/ 46 w 63"/>
                  <a:gd name="T21" fmla="*/ 2 h 63"/>
                  <a:gd name="T22" fmla="*/ 50 w 63"/>
                  <a:gd name="T23" fmla="*/ 4 h 63"/>
                  <a:gd name="T24" fmla="*/ 56 w 63"/>
                  <a:gd name="T25" fmla="*/ 8 h 63"/>
                  <a:gd name="T26" fmla="*/ 60 w 63"/>
                  <a:gd name="T27" fmla="*/ 14 h 63"/>
                  <a:gd name="T28" fmla="*/ 61 w 63"/>
                  <a:gd name="T29" fmla="*/ 18 h 63"/>
                  <a:gd name="T30" fmla="*/ 63 w 63"/>
                  <a:gd name="T31" fmla="*/ 24 h 63"/>
                  <a:gd name="T32" fmla="*/ 63 w 63"/>
                  <a:gd name="T33" fmla="*/ 32 h 63"/>
                  <a:gd name="T34" fmla="*/ 63 w 63"/>
                  <a:gd name="T35" fmla="*/ 38 h 63"/>
                  <a:gd name="T36" fmla="*/ 61 w 63"/>
                  <a:gd name="T37" fmla="*/ 43 h 63"/>
                  <a:gd name="T38" fmla="*/ 60 w 63"/>
                  <a:gd name="T39" fmla="*/ 49 h 63"/>
                  <a:gd name="T40" fmla="*/ 56 w 63"/>
                  <a:gd name="T41" fmla="*/ 53 h 63"/>
                  <a:gd name="T42" fmla="*/ 50 w 63"/>
                  <a:gd name="T43" fmla="*/ 57 h 63"/>
                  <a:gd name="T44" fmla="*/ 46 w 63"/>
                  <a:gd name="T45" fmla="*/ 61 h 63"/>
                  <a:gd name="T46" fmla="*/ 38 w 63"/>
                  <a:gd name="T47" fmla="*/ 63 h 63"/>
                  <a:gd name="T48" fmla="*/ 32 w 63"/>
                  <a:gd name="T49" fmla="*/ 63 h 63"/>
                  <a:gd name="T50" fmla="*/ 26 w 63"/>
                  <a:gd name="T51" fmla="*/ 63 h 63"/>
                  <a:gd name="T52" fmla="*/ 20 w 63"/>
                  <a:gd name="T53" fmla="*/ 61 h 63"/>
                  <a:gd name="T54" fmla="*/ 14 w 63"/>
                  <a:gd name="T55" fmla="*/ 57 h 63"/>
                  <a:gd name="T56" fmla="*/ 8 w 63"/>
                  <a:gd name="T57" fmla="*/ 53 h 63"/>
                  <a:gd name="T58" fmla="*/ 6 w 63"/>
                  <a:gd name="T59" fmla="*/ 49 h 63"/>
                  <a:gd name="T60" fmla="*/ 2 w 63"/>
                  <a:gd name="T61" fmla="*/ 43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4"/>
                    </a:lnTo>
                    <a:lnTo>
                      <a:pt x="2" y="18"/>
                    </a:lnTo>
                    <a:lnTo>
                      <a:pt x="6" y="14"/>
                    </a:lnTo>
                    <a:lnTo>
                      <a:pt x="8" y="8"/>
                    </a:lnTo>
                    <a:lnTo>
                      <a:pt x="14" y="4"/>
                    </a:lnTo>
                    <a:lnTo>
                      <a:pt x="20" y="2"/>
                    </a:lnTo>
                    <a:lnTo>
                      <a:pt x="26" y="0"/>
                    </a:lnTo>
                    <a:lnTo>
                      <a:pt x="32" y="0"/>
                    </a:lnTo>
                    <a:lnTo>
                      <a:pt x="38" y="0"/>
                    </a:lnTo>
                    <a:lnTo>
                      <a:pt x="46" y="2"/>
                    </a:lnTo>
                    <a:lnTo>
                      <a:pt x="50" y="4"/>
                    </a:lnTo>
                    <a:lnTo>
                      <a:pt x="56" y="8"/>
                    </a:lnTo>
                    <a:lnTo>
                      <a:pt x="60" y="14"/>
                    </a:lnTo>
                    <a:lnTo>
                      <a:pt x="61" y="18"/>
                    </a:lnTo>
                    <a:lnTo>
                      <a:pt x="63" y="24"/>
                    </a:lnTo>
                    <a:lnTo>
                      <a:pt x="63" y="32"/>
                    </a:lnTo>
                    <a:lnTo>
                      <a:pt x="63" y="38"/>
                    </a:lnTo>
                    <a:lnTo>
                      <a:pt x="61" y="43"/>
                    </a:lnTo>
                    <a:lnTo>
                      <a:pt x="60" y="49"/>
                    </a:lnTo>
                    <a:lnTo>
                      <a:pt x="56" y="53"/>
                    </a:lnTo>
                    <a:lnTo>
                      <a:pt x="50" y="57"/>
                    </a:lnTo>
                    <a:lnTo>
                      <a:pt x="46" y="61"/>
                    </a:lnTo>
                    <a:lnTo>
                      <a:pt x="38" y="63"/>
                    </a:lnTo>
                    <a:lnTo>
                      <a:pt x="32" y="63"/>
                    </a:lnTo>
                    <a:lnTo>
                      <a:pt x="26" y="63"/>
                    </a:lnTo>
                    <a:lnTo>
                      <a:pt x="20" y="61"/>
                    </a:lnTo>
                    <a:lnTo>
                      <a:pt x="14" y="57"/>
                    </a:lnTo>
                    <a:lnTo>
                      <a:pt x="8" y="53"/>
                    </a:lnTo>
                    <a:lnTo>
                      <a:pt x="6"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4" name="Freeform 489"/>
              <p:cNvSpPr>
                <a:spLocks/>
              </p:cNvSpPr>
              <p:nvPr/>
            </p:nvSpPr>
            <p:spPr bwMode="auto">
              <a:xfrm>
                <a:off x="5766" y="1695"/>
                <a:ext cx="63" cy="63"/>
              </a:xfrm>
              <a:custGeom>
                <a:avLst/>
                <a:gdLst>
                  <a:gd name="T0" fmla="*/ 0 w 63"/>
                  <a:gd name="T1" fmla="*/ 32 h 63"/>
                  <a:gd name="T2" fmla="*/ 0 w 63"/>
                  <a:gd name="T3" fmla="*/ 32 h 63"/>
                  <a:gd name="T4" fmla="*/ 0 w 63"/>
                  <a:gd name="T5" fmla="*/ 24 h 63"/>
                  <a:gd name="T6" fmla="*/ 2 w 63"/>
                  <a:gd name="T7" fmla="*/ 18 h 63"/>
                  <a:gd name="T8" fmla="*/ 6 w 63"/>
                  <a:gd name="T9" fmla="*/ 14 h 63"/>
                  <a:gd name="T10" fmla="*/ 8 w 63"/>
                  <a:gd name="T11" fmla="*/ 8 h 63"/>
                  <a:gd name="T12" fmla="*/ 14 w 63"/>
                  <a:gd name="T13" fmla="*/ 4 h 63"/>
                  <a:gd name="T14" fmla="*/ 20 w 63"/>
                  <a:gd name="T15" fmla="*/ 2 h 63"/>
                  <a:gd name="T16" fmla="*/ 26 w 63"/>
                  <a:gd name="T17" fmla="*/ 0 h 63"/>
                  <a:gd name="T18" fmla="*/ 32 w 63"/>
                  <a:gd name="T19" fmla="*/ 0 h 63"/>
                  <a:gd name="T20" fmla="*/ 38 w 63"/>
                  <a:gd name="T21" fmla="*/ 0 h 63"/>
                  <a:gd name="T22" fmla="*/ 46 w 63"/>
                  <a:gd name="T23" fmla="*/ 2 h 63"/>
                  <a:gd name="T24" fmla="*/ 50 w 63"/>
                  <a:gd name="T25" fmla="*/ 4 h 63"/>
                  <a:gd name="T26" fmla="*/ 56 w 63"/>
                  <a:gd name="T27" fmla="*/ 8 h 63"/>
                  <a:gd name="T28" fmla="*/ 60 w 63"/>
                  <a:gd name="T29" fmla="*/ 14 h 63"/>
                  <a:gd name="T30" fmla="*/ 61 w 63"/>
                  <a:gd name="T31" fmla="*/ 18 h 63"/>
                  <a:gd name="T32" fmla="*/ 63 w 63"/>
                  <a:gd name="T33" fmla="*/ 24 h 63"/>
                  <a:gd name="T34" fmla="*/ 63 w 63"/>
                  <a:gd name="T35" fmla="*/ 32 h 63"/>
                  <a:gd name="T36" fmla="*/ 63 w 63"/>
                  <a:gd name="T37" fmla="*/ 38 h 63"/>
                  <a:gd name="T38" fmla="*/ 61 w 63"/>
                  <a:gd name="T39" fmla="*/ 43 h 63"/>
                  <a:gd name="T40" fmla="*/ 60 w 63"/>
                  <a:gd name="T41" fmla="*/ 49 h 63"/>
                  <a:gd name="T42" fmla="*/ 56 w 63"/>
                  <a:gd name="T43" fmla="*/ 53 h 63"/>
                  <a:gd name="T44" fmla="*/ 50 w 63"/>
                  <a:gd name="T45" fmla="*/ 57 h 63"/>
                  <a:gd name="T46" fmla="*/ 46 w 63"/>
                  <a:gd name="T47" fmla="*/ 61 h 63"/>
                  <a:gd name="T48" fmla="*/ 38 w 63"/>
                  <a:gd name="T49" fmla="*/ 63 h 63"/>
                  <a:gd name="T50" fmla="*/ 32 w 63"/>
                  <a:gd name="T51" fmla="*/ 63 h 63"/>
                  <a:gd name="T52" fmla="*/ 26 w 63"/>
                  <a:gd name="T53" fmla="*/ 63 h 63"/>
                  <a:gd name="T54" fmla="*/ 20 w 63"/>
                  <a:gd name="T55" fmla="*/ 61 h 63"/>
                  <a:gd name="T56" fmla="*/ 14 w 63"/>
                  <a:gd name="T57" fmla="*/ 57 h 63"/>
                  <a:gd name="T58" fmla="*/ 8 w 63"/>
                  <a:gd name="T59" fmla="*/ 53 h 63"/>
                  <a:gd name="T60" fmla="*/ 6 w 63"/>
                  <a:gd name="T61" fmla="*/ 49 h 63"/>
                  <a:gd name="T62" fmla="*/ 2 w 63"/>
                  <a:gd name="T63" fmla="*/ 43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4"/>
                    </a:lnTo>
                    <a:lnTo>
                      <a:pt x="2" y="18"/>
                    </a:lnTo>
                    <a:lnTo>
                      <a:pt x="6" y="14"/>
                    </a:lnTo>
                    <a:lnTo>
                      <a:pt x="8" y="8"/>
                    </a:lnTo>
                    <a:lnTo>
                      <a:pt x="14" y="4"/>
                    </a:lnTo>
                    <a:lnTo>
                      <a:pt x="20" y="2"/>
                    </a:lnTo>
                    <a:lnTo>
                      <a:pt x="26" y="0"/>
                    </a:lnTo>
                    <a:lnTo>
                      <a:pt x="32" y="0"/>
                    </a:lnTo>
                    <a:lnTo>
                      <a:pt x="38" y="0"/>
                    </a:lnTo>
                    <a:lnTo>
                      <a:pt x="46" y="2"/>
                    </a:lnTo>
                    <a:lnTo>
                      <a:pt x="50" y="4"/>
                    </a:lnTo>
                    <a:lnTo>
                      <a:pt x="56" y="8"/>
                    </a:lnTo>
                    <a:lnTo>
                      <a:pt x="60" y="14"/>
                    </a:lnTo>
                    <a:lnTo>
                      <a:pt x="61" y="18"/>
                    </a:lnTo>
                    <a:lnTo>
                      <a:pt x="63" y="24"/>
                    </a:lnTo>
                    <a:lnTo>
                      <a:pt x="63" y="32"/>
                    </a:lnTo>
                    <a:lnTo>
                      <a:pt x="63" y="38"/>
                    </a:lnTo>
                    <a:lnTo>
                      <a:pt x="61" y="43"/>
                    </a:lnTo>
                    <a:lnTo>
                      <a:pt x="60" y="49"/>
                    </a:lnTo>
                    <a:lnTo>
                      <a:pt x="56" y="53"/>
                    </a:lnTo>
                    <a:lnTo>
                      <a:pt x="50" y="57"/>
                    </a:lnTo>
                    <a:lnTo>
                      <a:pt x="46" y="61"/>
                    </a:lnTo>
                    <a:lnTo>
                      <a:pt x="38" y="63"/>
                    </a:lnTo>
                    <a:lnTo>
                      <a:pt x="32" y="63"/>
                    </a:lnTo>
                    <a:lnTo>
                      <a:pt x="26" y="63"/>
                    </a:lnTo>
                    <a:lnTo>
                      <a:pt x="20" y="61"/>
                    </a:lnTo>
                    <a:lnTo>
                      <a:pt x="14" y="57"/>
                    </a:lnTo>
                    <a:lnTo>
                      <a:pt x="8" y="53"/>
                    </a:lnTo>
                    <a:lnTo>
                      <a:pt x="6"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5" name="Freeform 490"/>
              <p:cNvSpPr>
                <a:spLocks/>
              </p:cNvSpPr>
              <p:nvPr/>
            </p:nvSpPr>
            <p:spPr bwMode="auto">
              <a:xfrm>
                <a:off x="5605" y="1774"/>
                <a:ext cx="63" cy="65"/>
              </a:xfrm>
              <a:custGeom>
                <a:avLst/>
                <a:gdLst>
                  <a:gd name="T0" fmla="*/ 0 w 63"/>
                  <a:gd name="T1" fmla="*/ 31 h 65"/>
                  <a:gd name="T2" fmla="*/ 0 w 63"/>
                  <a:gd name="T3" fmla="*/ 25 h 65"/>
                  <a:gd name="T4" fmla="*/ 2 w 63"/>
                  <a:gd name="T5" fmla="*/ 20 h 65"/>
                  <a:gd name="T6" fmla="*/ 4 w 63"/>
                  <a:gd name="T7" fmla="*/ 14 h 65"/>
                  <a:gd name="T8" fmla="*/ 8 w 63"/>
                  <a:gd name="T9" fmla="*/ 10 h 65"/>
                  <a:gd name="T10" fmla="*/ 14 w 63"/>
                  <a:gd name="T11" fmla="*/ 6 h 65"/>
                  <a:gd name="T12" fmla="*/ 20 w 63"/>
                  <a:gd name="T13" fmla="*/ 2 h 65"/>
                  <a:gd name="T14" fmla="*/ 26 w 63"/>
                  <a:gd name="T15" fmla="*/ 0 h 65"/>
                  <a:gd name="T16" fmla="*/ 31 w 63"/>
                  <a:gd name="T17" fmla="*/ 0 h 65"/>
                  <a:gd name="T18" fmla="*/ 37 w 63"/>
                  <a:gd name="T19" fmla="*/ 0 h 65"/>
                  <a:gd name="T20" fmla="*/ 43 w 63"/>
                  <a:gd name="T21" fmla="*/ 2 h 65"/>
                  <a:gd name="T22" fmla="*/ 49 w 63"/>
                  <a:gd name="T23" fmla="*/ 6 h 65"/>
                  <a:gd name="T24" fmla="*/ 53 w 63"/>
                  <a:gd name="T25" fmla="*/ 10 h 65"/>
                  <a:gd name="T26" fmla="*/ 59 w 63"/>
                  <a:gd name="T27" fmla="*/ 14 h 65"/>
                  <a:gd name="T28" fmla="*/ 61 w 63"/>
                  <a:gd name="T29" fmla="*/ 20 h 65"/>
                  <a:gd name="T30" fmla="*/ 63 w 63"/>
                  <a:gd name="T31" fmla="*/ 25 h 65"/>
                  <a:gd name="T32" fmla="*/ 63 w 63"/>
                  <a:gd name="T33" fmla="*/ 31 h 65"/>
                  <a:gd name="T34" fmla="*/ 63 w 63"/>
                  <a:gd name="T35" fmla="*/ 39 h 65"/>
                  <a:gd name="T36" fmla="*/ 61 w 63"/>
                  <a:gd name="T37" fmla="*/ 45 h 65"/>
                  <a:gd name="T38" fmla="*/ 59 w 63"/>
                  <a:gd name="T39" fmla="*/ 51 h 65"/>
                  <a:gd name="T40" fmla="*/ 53 w 63"/>
                  <a:gd name="T41" fmla="*/ 55 h 65"/>
                  <a:gd name="T42" fmla="*/ 49 w 63"/>
                  <a:gd name="T43" fmla="*/ 59 h 65"/>
                  <a:gd name="T44" fmla="*/ 43 w 63"/>
                  <a:gd name="T45" fmla="*/ 61 h 65"/>
                  <a:gd name="T46" fmla="*/ 37 w 63"/>
                  <a:gd name="T47" fmla="*/ 63 h 65"/>
                  <a:gd name="T48" fmla="*/ 31 w 63"/>
                  <a:gd name="T49" fmla="*/ 65 h 65"/>
                  <a:gd name="T50" fmla="*/ 26 w 63"/>
                  <a:gd name="T51" fmla="*/ 63 h 65"/>
                  <a:gd name="T52" fmla="*/ 20 w 63"/>
                  <a:gd name="T53" fmla="*/ 61 h 65"/>
                  <a:gd name="T54" fmla="*/ 14 w 63"/>
                  <a:gd name="T55" fmla="*/ 59 h 65"/>
                  <a:gd name="T56" fmla="*/ 8 w 63"/>
                  <a:gd name="T57" fmla="*/ 55 h 65"/>
                  <a:gd name="T58" fmla="*/ 4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5"/>
                    </a:lnTo>
                    <a:lnTo>
                      <a:pt x="63" y="31"/>
                    </a:lnTo>
                    <a:lnTo>
                      <a:pt x="63" y="39"/>
                    </a:lnTo>
                    <a:lnTo>
                      <a:pt x="61" y="45"/>
                    </a:lnTo>
                    <a:lnTo>
                      <a:pt x="59" y="51"/>
                    </a:lnTo>
                    <a:lnTo>
                      <a:pt x="53" y="55"/>
                    </a:lnTo>
                    <a:lnTo>
                      <a:pt x="49" y="59"/>
                    </a:lnTo>
                    <a:lnTo>
                      <a:pt x="43" y="61"/>
                    </a:lnTo>
                    <a:lnTo>
                      <a:pt x="37" y="63"/>
                    </a:lnTo>
                    <a:lnTo>
                      <a:pt x="31" y="65"/>
                    </a:lnTo>
                    <a:lnTo>
                      <a:pt x="26" y="63"/>
                    </a:lnTo>
                    <a:lnTo>
                      <a:pt x="20" y="61"/>
                    </a:lnTo>
                    <a:lnTo>
                      <a:pt x="14" y="59"/>
                    </a:lnTo>
                    <a:lnTo>
                      <a:pt x="8" y="55"/>
                    </a:lnTo>
                    <a:lnTo>
                      <a:pt x="4" y="51"/>
                    </a:lnTo>
                    <a:lnTo>
                      <a:pt x="2" y="45"/>
                    </a:lnTo>
                    <a:lnTo>
                      <a:pt x="0" y="39"/>
                    </a:lnTo>
                    <a:lnTo>
                      <a:pt x="0"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6" name="Freeform 491"/>
              <p:cNvSpPr>
                <a:spLocks/>
              </p:cNvSpPr>
              <p:nvPr/>
            </p:nvSpPr>
            <p:spPr bwMode="auto">
              <a:xfrm>
                <a:off x="5605" y="1774"/>
                <a:ext cx="63" cy="65"/>
              </a:xfrm>
              <a:custGeom>
                <a:avLst/>
                <a:gdLst>
                  <a:gd name="T0" fmla="*/ 0 w 63"/>
                  <a:gd name="T1" fmla="*/ 31 h 65"/>
                  <a:gd name="T2" fmla="*/ 0 w 63"/>
                  <a:gd name="T3" fmla="*/ 31 h 65"/>
                  <a:gd name="T4" fmla="*/ 0 w 63"/>
                  <a:gd name="T5" fmla="*/ 25 h 65"/>
                  <a:gd name="T6" fmla="*/ 2 w 63"/>
                  <a:gd name="T7" fmla="*/ 20 h 65"/>
                  <a:gd name="T8" fmla="*/ 4 w 63"/>
                  <a:gd name="T9" fmla="*/ 14 h 65"/>
                  <a:gd name="T10" fmla="*/ 8 w 63"/>
                  <a:gd name="T11" fmla="*/ 10 h 65"/>
                  <a:gd name="T12" fmla="*/ 14 w 63"/>
                  <a:gd name="T13" fmla="*/ 6 h 65"/>
                  <a:gd name="T14" fmla="*/ 20 w 63"/>
                  <a:gd name="T15" fmla="*/ 2 h 65"/>
                  <a:gd name="T16" fmla="*/ 26 w 63"/>
                  <a:gd name="T17" fmla="*/ 0 h 65"/>
                  <a:gd name="T18" fmla="*/ 31 w 63"/>
                  <a:gd name="T19" fmla="*/ 0 h 65"/>
                  <a:gd name="T20" fmla="*/ 37 w 63"/>
                  <a:gd name="T21" fmla="*/ 0 h 65"/>
                  <a:gd name="T22" fmla="*/ 43 w 63"/>
                  <a:gd name="T23" fmla="*/ 2 h 65"/>
                  <a:gd name="T24" fmla="*/ 49 w 63"/>
                  <a:gd name="T25" fmla="*/ 6 h 65"/>
                  <a:gd name="T26" fmla="*/ 53 w 63"/>
                  <a:gd name="T27" fmla="*/ 10 h 65"/>
                  <a:gd name="T28" fmla="*/ 59 w 63"/>
                  <a:gd name="T29" fmla="*/ 14 h 65"/>
                  <a:gd name="T30" fmla="*/ 61 w 63"/>
                  <a:gd name="T31" fmla="*/ 20 h 65"/>
                  <a:gd name="T32" fmla="*/ 63 w 63"/>
                  <a:gd name="T33" fmla="*/ 25 h 65"/>
                  <a:gd name="T34" fmla="*/ 63 w 63"/>
                  <a:gd name="T35" fmla="*/ 31 h 65"/>
                  <a:gd name="T36" fmla="*/ 63 w 63"/>
                  <a:gd name="T37" fmla="*/ 39 h 65"/>
                  <a:gd name="T38" fmla="*/ 61 w 63"/>
                  <a:gd name="T39" fmla="*/ 45 h 65"/>
                  <a:gd name="T40" fmla="*/ 59 w 63"/>
                  <a:gd name="T41" fmla="*/ 51 h 65"/>
                  <a:gd name="T42" fmla="*/ 53 w 63"/>
                  <a:gd name="T43" fmla="*/ 55 h 65"/>
                  <a:gd name="T44" fmla="*/ 49 w 63"/>
                  <a:gd name="T45" fmla="*/ 59 h 65"/>
                  <a:gd name="T46" fmla="*/ 43 w 63"/>
                  <a:gd name="T47" fmla="*/ 61 h 65"/>
                  <a:gd name="T48" fmla="*/ 37 w 63"/>
                  <a:gd name="T49" fmla="*/ 63 h 65"/>
                  <a:gd name="T50" fmla="*/ 31 w 63"/>
                  <a:gd name="T51" fmla="*/ 65 h 65"/>
                  <a:gd name="T52" fmla="*/ 26 w 63"/>
                  <a:gd name="T53" fmla="*/ 63 h 65"/>
                  <a:gd name="T54" fmla="*/ 20 w 63"/>
                  <a:gd name="T55" fmla="*/ 61 h 65"/>
                  <a:gd name="T56" fmla="*/ 14 w 63"/>
                  <a:gd name="T57" fmla="*/ 59 h 65"/>
                  <a:gd name="T58" fmla="*/ 8 w 63"/>
                  <a:gd name="T59" fmla="*/ 55 h 65"/>
                  <a:gd name="T60" fmla="*/ 4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20"/>
                    </a:lnTo>
                    <a:lnTo>
                      <a:pt x="4" y="14"/>
                    </a:lnTo>
                    <a:lnTo>
                      <a:pt x="8" y="10"/>
                    </a:lnTo>
                    <a:lnTo>
                      <a:pt x="14" y="6"/>
                    </a:lnTo>
                    <a:lnTo>
                      <a:pt x="20" y="2"/>
                    </a:lnTo>
                    <a:lnTo>
                      <a:pt x="26" y="0"/>
                    </a:lnTo>
                    <a:lnTo>
                      <a:pt x="31" y="0"/>
                    </a:lnTo>
                    <a:lnTo>
                      <a:pt x="37" y="0"/>
                    </a:lnTo>
                    <a:lnTo>
                      <a:pt x="43" y="2"/>
                    </a:lnTo>
                    <a:lnTo>
                      <a:pt x="49" y="6"/>
                    </a:lnTo>
                    <a:lnTo>
                      <a:pt x="53" y="10"/>
                    </a:lnTo>
                    <a:lnTo>
                      <a:pt x="59" y="14"/>
                    </a:lnTo>
                    <a:lnTo>
                      <a:pt x="61" y="20"/>
                    </a:lnTo>
                    <a:lnTo>
                      <a:pt x="63" y="25"/>
                    </a:lnTo>
                    <a:lnTo>
                      <a:pt x="63" y="31"/>
                    </a:lnTo>
                    <a:lnTo>
                      <a:pt x="63" y="39"/>
                    </a:lnTo>
                    <a:lnTo>
                      <a:pt x="61" y="45"/>
                    </a:lnTo>
                    <a:lnTo>
                      <a:pt x="59" y="51"/>
                    </a:lnTo>
                    <a:lnTo>
                      <a:pt x="53" y="55"/>
                    </a:lnTo>
                    <a:lnTo>
                      <a:pt x="49" y="59"/>
                    </a:lnTo>
                    <a:lnTo>
                      <a:pt x="43" y="61"/>
                    </a:lnTo>
                    <a:lnTo>
                      <a:pt x="37" y="63"/>
                    </a:lnTo>
                    <a:lnTo>
                      <a:pt x="31" y="65"/>
                    </a:lnTo>
                    <a:lnTo>
                      <a:pt x="26" y="63"/>
                    </a:lnTo>
                    <a:lnTo>
                      <a:pt x="20" y="61"/>
                    </a:lnTo>
                    <a:lnTo>
                      <a:pt x="14" y="59"/>
                    </a:lnTo>
                    <a:lnTo>
                      <a:pt x="8" y="55"/>
                    </a:lnTo>
                    <a:lnTo>
                      <a:pt x="4"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7" name="Freeform 492"/>
              <p:cNvSpPr>
                <a:spLocks/>
              </p:cNvSpPr>
              <p:nvPr/>
            </p:nvSpPr>
            <p:spPr bwMode="auto">
              <a:xfrm>
                <a:off x="5678" y="1829"/>
                <a:ext cx="65" cy="65"/>
              </a:xfrm>
              <a:custGeom>
                <a:avLst/>
                <a:gdLst>
                  <a:gd name="T0" fmla="*/ 0 w 65"/>
                  <a:gd name="T1" fmla="*/ 33 h 65"/>
                  <a:gd name="T2" fmla="*/ 2 w 65"/>
                  <a:gd name="T3" fmla="*/ 26 h 65"/>
                  <a:gd name="T4" fmla="*/ 4 w 65"/>
                  <a:gd name="T5" fmla="*/ 20 h 65"/>
                  <a:gd name="T6" fmla="*/ 6 w 65"/>
                  <a:gd name="T7" fmla="*/ 14 h 65"/>
                  <a:gd name="T8" fmla="*/ 10 w 65"/>
                  <a:gd name="T9" fmla="*/ 10 h 65"/>
                  <a:gd name="T10" fmla="*/ 16 w 65"/>
                  <a:gd name="T11" fmla="*/ 6 h 65"/>
                  <a:gd name="T12" fmla="*/ 20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4 h 65"/>
                  <a:gd name="T28" fmla="*/ 63 w 65"/>
                  <a:gd name="T29" fmla="*/ 20 h 65"/>
                  <a:gd name="T30" fmla="*/ 65 w 65"/>
                  <a:gd name="T31" fmla="*/ 26 h 65"/>
                  <a:gd name="T32" fmla="*/ 65 w 65"/>
                  <a:gd name="T33" fmla="*/ 33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3 h 65"/>
                  <a:gd name="T46" fmla="*/ 39 w 65"/>
                  <a:gd name="T47" fmla="*/ 65 h 65"/>
                  <a:gd name="T48" fmla="*/ 33 w 65"/>
                  <a:gd name="T49" fmla="*/ 65 h 65"/>
                  <a:gd name="T50" fmla="*/ 25 w 65"/>
                  <a:gd name="T51" fmla="*/ 65 h 65"/>
                  <a:gd name="T52" fmla="*/ 20 w 65"/>
                  <a:gd name="T53" fmla="*/ 63 h 65"/>
                  <a:gd name="T54" fmla="*/ 16 w 65"/>
                  <a:gd name="T55" fmla="*/ 59 h 65"/>
                  <a:gd name="T56" fmla="*/ 10 w 65"/>
                  <a:gd name="T57" fmla="*/ 55 h 65"/>
                  <a:gd name="T58" fmla="*/ 6 w 65"/>
                  <a:gd name="T59" fmla="*/ 51 h 65"/>
                  <a:gd name="T60" fmla="*/ 4 w 65"/>
                  <a:gd name="T61" fmla="*/ 45 h 65"/>
                  <a:gd name="T62" fmla="*/ 2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2" y="26"/>
                    </a:lnTo>
                    <a:lnTo>
                      <a:pt x="4" y="20"/>
                    </a:lnTo>
                    <a:lnTo>
                      <a:pt x="6" y="14"/>
                    </a:lnTo>
                    <a:lnTo>
                      <a:pt x="10" y="10"/>
                    </a:lnTo>
                    <a:lnTo>
                      <a:pt x="16" y="6"/>
                    </a:lnTo>
                    <a:lnTo>
                      <a:pt x="20" y="4"/>
                    </a:lnTo>
                    <a:lnTo>
                      <a:pt x="25" y="2"/>
                    </a:lnTo>
                    <a:lnTo>
                      <a:pt x="33" y="0"/>
                    </a:lnTo>
                    <a:lnTo>
                      <a:pt x="39" y="2"/>
                    </a:lnTo>
                    <a:lnTo>
                      <a:pt x="45" y="4"/>
                    </a:lnTo>
                    <a:lnTo>
                      <a:pt x="51" y="6"/>
                    </a:lnTo>
                    <a:lnTo>
                      <a:pt x="55" y="10"/>
                    </a:lnTo>
                    <a:lnTo>
                      <a:pt x="59" y="14"/>
                    </a:lnTo>
                    <a:lnTo>
                      <a:pt x="63" y="20"/>
                    </a:lnTo>
                    <a:lnTo>
                      <a:pt x="65" y="26"/>
                    </a:lnTo>
                    <a:lnTo>
                      <a:pt x="65" y="33"/>
                    </a:lnTo>
                    <a:lnTo>
                      <a:pt x="65" y="39"/>
                    </a:lnTo>
                    <a:lnTo>
                      <a:pt x="63" y="45"/>
                    </a:lnTo>
                    <a:lnTo>
                      <a:pt x="59" y="51"/>
                    </a:lnTo>
                    <a:lnTo>
                      <a:pt x="55" y="55"/>
                    </a:lnTo>
                    <a:lnTo>
                      <a:pt x="51" y="59"/>
                    </a:lnTo>
                    <a:lnTo>
                      <a:pt x="45" y="63"/>
                    </a:lnTo>
                    <a:lnTo>
                      <a:pt x="39" y="65"/>
                    </a:lnTo>
                    <a:lnTo>
                      <a:pt x="33" y="65"/>
                    </a:lnTo>
                    <a:lnTo>
                      <a:pt x="25" y="65"/>
                    </a:lnTo>
                    <a:lnTo>
                      <a:pt x="20" y="63"/>
                    </a:lnTo>
                    <a:lnTo>
                      <a:pt x="16" y="59"/>
                    </a:lnTo>
                    <a:lnTo>
                      <a:pt x="10" y="55"/>
                    </a:lnTo>
                    <a:lnTo>
                      <a:pt x="6" y="51"/>
                    </a:lnTo>
                    <a:lnTo>
                      <a:pt x="4" y="45"/>
                    </a:lnTo>
                    <a:lnTo>
                      <a:pt x="2"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78" name="Freeform 493"/>
              <p:cNvSpPr>
                <a:spLocks/>
              </p:cNvSpPr>
              <p:nvPr/>
            </p:nvSpPr>
            <p:spPr bwMode="auto">
              <a:xfrm>
                <a:off x="5678" y="1829"/>
                <a:ext cx="65" cy="65"/>
              </a:xfrm>
              <a:custGeom>
                <a:avLst/>
                <a:gdLst>
                  <a:gd name="T0" fmla="*/ 0 w 65"/>
                  <a:gd name="T1" fmla="*/ 33 h 65"/>
                  <a:gd name="T2" fmla="*/ 0 w 65"/>
                  <a:gd name="T3" fmla="*/ 33 h 65"/>
                  <a:gd name="T4" fmla="*/ 2 w 65"/>
                  <a:gd name="T5" fmla="*/ 26 h 65"/>
                  <a:gd name="T6" fmla="*/ 4 w 65"/>
                  <a:gd name="T7" fmla="*/ 20 h 65"/>
                  <a:gd name="T8" fmla="*/ 6 w 65"/>
                  <a:gd name="T9" fmla="*/ 14 h 65"/>
                  <a:gd name="T10" fmla="*/ 10 w 65"/>
                  <a:gd name="T11" fmla="*/ 10 h 65"/>
                  <a:gd name="T12" fmla="*/ 16 w 65"/>
                  <a:gd name="T13" fmla="*/ 6 h 65"/>
                  <a:gd name="T14" fmla="*/ 20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4 h 65"/>
                  <a:gd name="T30" fmla="*/ 63 w 65"/>
                  <a:gd name="T31" fmla="*/ 20 h 65"/>
                  <a:gd name="T32" fmla="*/ 65 w 65"/>
                  <a:gd name="T33" fmla="*/ 26 h 65"/>
                  <a:gd name="T34" fmla="*/ 65 w 65"/>
                  <a:gd name="T35" fmla="*/ 33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3 h 65"/>
                  <a:gd name="T48" fmla="*/ 39 w 65"/>
                  <a:gd name="T49" fmla="*/ 65 h 65"/>
                  <a:gd name="T50" fmla="*/ 33 w 65"/>
                  <a:gd name="T51" fmla="*/ 65 h 65"/>
                  <a:gd name="T52" fmla="*/ 25 w 65"/>
                  <a:gd name="T53" fmla="*/ 65 h 65"/>
                  <a:gd name="T54" fmla="*/ 20 w 65"/>
                  <a:gd name="T55" fmla="*/ 63 h 65"/>
                  <a:gd name="T56" fmla="*/ 16 w 65"/>
                  <a:gd name="T57" fmla="*/ 59 h 65"/>
                  <a:gd name="T58" fmla="*/ 10 w 65"/>
                  <a:gd name="T59" fmla="*/ 55 h 65"/>
                  <a:gd name="T60" fmla="*/ 6 w 65"/>
                  <a:gd name="T61" fmla="*/ 51 h 65"/>
                  <a:gd name="T62" fmla="*/ 4 w 65"/>
                  <a:gd name="T63" fmla="*/ 45 h 65"/>
                  <a:gd name="T64" fmla="*/ 2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2" y="26"/>
                    </a:lnTo>
                    <a:lnTo>
                      <a:pt x="4" y="20"/>
                    </a:lnTo>
                    <a:lnTo>
                      <a:pt x="6" y="14"/>
                    </a:lnTo>
                    <a:lnTo>
                      <a:pt x="10" y="10"/>
                    </a:lnTo>
                    <a:lnTo>
                      <a:pt x="16" y="6"/>
                    </a:lnTo>
                    <a:lnTo>
                      <a:pt x="20" y="4"/>
                    </a:lnTo>
                    <a:lnTo>
                      <a:pt x="25" y="2"/>
                    </a:lnTo>
                    <a:lnTo>
                      <a:pt x="33" y="0"/>
                    </a:lnTo>
                    <a:lnTo>
                      <a:pt x="39" y="2"/>
                    </a:lnTo>
                    <a:lnTo>
                      <a:pt x="45" y="4"/>
                    </a:lnTo>
                    <a:lnTo>
                      <a:pt x="51" y="6"/>
                    </a:lnTo>
                    <a:lnTo>
                      <a:pt x="55" y="10"/>
                    </a:lnTo>
                    <a:lnTo>
                      <a:pt x="59" y="14"/>
                    </a:lnTo>
                    <a:lnTo>
                      <a:pt x="63" y="20"/>
                    </a:lnTo>
                    <a:lnTo>
                      <a:pt x="65" y="26"/>
                    </a:lnTo>
                    <a:lnTo>
                      <a:pt x="65" y="33"/>
                    </a:lnTo>
                    <a:lnTo>
                      <a:pt x="65" y="39"/>
                    </a:lnTo>
                    <a:lnTo>
                      <a:pt x="63" y="45"/>
                    </a:lnTo>
                    <a:lnTo>
                      <a:pt x="59" y="51"/>
                    </a:lnTo>
                    <a:lnTo>
                      <a:pt x="55" y="55"/>
                    </a:lnTo>
                    <a:lnTo>
                      <a:pt x="51" y="59"/>
                    </a:lnTo>
                    <a:lnTo>
                      <a:pt x="45" y="63"/>
                    </a:lnTo>
                    <a:lnTo>
                      <a:pt x="39" y="65"/>
                    </a:lnTo>
                    <a:lnTo>
                      <a:pt x="33" y="65"/>
                    </a:lnTo>
                    <a:lnTo>
                      <a:pt x="25" y="65"/>
                    </a:lnTo>
                    <a:lnTo>
                      <a:pt x="20" y="63"/>
                    </a:lnTo>
                    <a:lnTo>
                      <a:pt x="16" y="59"/>
                    </a:lnTo>
                    <a:lnTo>
                      <a:pt x="10" y="55"/>
                    </a:lnTo>
                    <a:lnTo>
                      <a:pt x="6" y="51"/>
                    </a:lnTo>
                    <a:lnTo>
                      <a:pt x="4" y="45"/>
                    </a:lnTo>
                    <a:lnTo>
                      <a:pt x="2"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79" name="Freeform 494"/>
              <p:cNvSpPr>
                <a:spLocks/>
              </p:cNvSpPr>
              <p:nvPr/>
            </p:nvSpPr>
            <p:spPr bwMode="auto">
              <a:xfrm>
                <a:off x="5737" y="1778"/>
                <a:ext cx="65" cy="65"/>
              </a:xfrm>
              <a:custGeom>
                <a:avLst/>
                <a:gdLst>
                  <a:gd name="T0" fmla="*/ 0 w 65"/>
                  <a:gd name="T1" fmla="*/ 31 h 65"/>
                  <a:gd name="T2" fmla="*/ 0 w 65"/>
                  <a:gd name="T3" fmla="*/ 25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1 w 65"/>
                  <a:gd name="T17" fmla="*/ 0 h 65"/>
                  <a:gd name="T18" fmla="*/ 39 w 65"/>
                  <a:gd name="T19" fmla="*/ 0 h 65"/>
                  <a:gd name="T20" fmla="*/ 45 w 65"/>
                  <a:gd name="T21" fmla="*/ 2 h 65"/>
                  <a:gd name="T22" fmla="*/ 49 w 65"/>
                  <a:gd name="T23" fmla="*/ 6 h 65"/>
                  <a:gd name="T24" fmla="*/ 55 w 65"/>
                  <a:gd name="T25" fmla="*/ 10 h 65"/>
                  <a:gd name="T26" fmla="*/ 59 w 65"/>
                  <a:gd name="T27" fmla="*/ 14 h 65"/>
                  <a:gd name="T28" fmla="*/ 63 w 65"/>
                  <a:gd name="T29" fmla="*/ 20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49 w 65"/>
                  <a:gd name="T43" fmla="*/ 59 h 65"/>
                  <a:gd name="T44" fmla="*/ 45 w 65"/>
                  <a:gd name="T45" fmla="*/ 63 h 65"/>
                  <a:gd name="T46" fmla="*/ 39 w 65"/>
                  <a:gd name="T47" fmla="*/ 63 h 65"/>
                  <a:gd name="T48" fmla="*/ 31 w 65"/>
                  <a:gd name="T49" fmla="*/ 65 h 65"/>
                  <a:gd name="T50" fmla="*/ 26 w 65"/>
                  <a:gd name="T51" fmla="*/ 63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5"/>
                    </a:lnTo>
                    <a:lnTo>
                      <a:pt x="2" y="20"/>
                    </a:lnTo>
                    <a:lnTo>
                      <a:pt x="6" y="14"/>
                    </a:lnTo>
                    <a:lnTo>
                      <a:pt x="10" y="10"/>
                    </a:lnTo>
                    <a:lnTo>
                      <a:pt x="14" y="6"/>
                    </a:lnTo>
                    <a:lnTo>
                      <a:pt x="20" y="2"/>
                    </a:lnTo>
                    <a:lnTo>
                      <a:pt x="26" y="0"/>
                    </a:lnTo>
                    <a:lnTo>
                      <a:pt x="31" y="0"/>
                    </a:lnTo>
                    <a:lnTo>
                      <a:pt x="39" y="0"/>
                    </a:lnTo>
                    <a:lnTo>
                      <a:pt x="45" y="2"/>
                    </a:lnTo>
                    <a:lnTo>
                      <a:pt x="49" y="6"/>
                    </a:lnTo>
                    <a:lnTo>
                      <a:pt x="55" y="10"/>
                    </a:lnTo>
                    <a:lnTo>
                      <a:pt x="59" y="14"/>
                    </a:lnTo>
                    <a:lnTo>
                      <a:pt x="63" y="20"/>
                    </a:lnTo>
                    <a:lnTo>
                      <a:pt x="63" y="25"/>
                    </a:lnTo>
                    <a:lnTo>
                      <a:pt x="65" y="31"/>
                    </a:lnTo>
                    <a:lnTo>
                      <a:pt x="63" y="39"/>
                    </a:lnTo>
                    <a:lnTo>
                      <a:pt x="63" y="45"/>
                    </a:lnTo>
                    <a:lnTo>
                      <a:pt x="59" y="51"/>
                    </a:lnTo>
                    <a:lnTo>
                      <a:pt x="55" y="55"/>
                    </a:lnTo>
                    <a:lnTo>
                      <a:pt x="49"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0" name="Freeform 495"/>
              <p:cNvSpPr>
                <a:spLocks/>
              </p:cNvSpPr>
              <p:nvPr/>
            </p:nvSpPr>
            <p:spPr bwMode="auto">
              <a:xfrm>
                <a:off x="5737" y="1778"/>
                <a:ext cx="65" cy="65"/>
              </a:xfrm>
              <a:custGeom>
                <a:avLst/>
                <a:gdLst>
                  <a:gd name="T0" fmla="*/ 0 w 65"/>
                  <a:gd name="T1" fmla="*/ 31 h 65"/>
                  <a:gd name="T2" fmla="*/ 0 w 65"/>
                  <a:gd name="T3" fmla="*/ 31 h 65"/>
                  <a:gd name="T4" fmla="*/ 0 w 65"/>
                  <a:gd name="T5" fmla="*/ 25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1 w 65"/>
                  <a:gd name="T19" fmla="*/ 0 h 65"/>
                  <a:gd name="T20" fmla="*/ 39 w 65"/>
                  <a:gd name="T21" fmla="*/ 0 h 65"/>
                  <a:gd name="T22" fmla="*/ 45 w 65"/>
                  <a:gd name="T23" fmla="*/ 2 h 65"/>
                  <a:gd name="T24" fmla="*/ 49 w 65"/>
                  <a:gd name="T25" fmla="*/ 6 h 65"/>
                  <a:gd name="T26" fmla="*/ 55 w 65"/>
                  <a:gd name="T27" fmla="*/ 10 h 65"/>
                  <a:gd name="T28" fmla="*/ 59 w 65"/>
                  <a:gd name="T29" fmla="*/ 14 h 65"/>
                  <a:gd name="T30" fmla="*/ 63 w 65"/>
                  <a:gd name="T31" fmla="*/ 20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49 w 65"/>
                  <a:gd name="T45" fmla="*/ 59 h 65"/>
                  <a:gd name="T46" fmla="*/ 45 w 65"/>
                  <a:gd name="T47" fmla="*/ 63 h 65"/>
                  <a:gd name="T48" fmla="*/ 39 w 65"/>
                  <a:gd name="T49" fmla="*/ 63 h 65"/>
                  <a:gd name="T50" fmla="*/ 31 w 65"/>
                  <a:gd name="T51" fmla="*/ 65 h 65"/>
                  <a:gd name="T52" fmla="*/ 26 w 65"/>
                  <a:gd name="T53" fmla="*/ 63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5"/>
                    </a:lnTo>
                    <a:lnTo>
                      <a:pt x="2" y="20"/>
                    </a:lnTo>
                    <a:lnTo>
                      <a:pt x="6" y="14"/>
                    </a:lnTo>
                    <a:lnTo>
                      <a:pt x="10" y="10"/>
                    </a:lnTo>
                    <a:lnTo>
                      <a:pt x="14" y="6"/>
                    </a:lnTo>
                    <a:lnTo>
                      <a:pt x="20" y="2"/>
                    </a:lnTo>
                    <a:lnTo>
                      <a:pt x="26" y="0"/>
                    </a:lnTo>
                    <a:lnTo>
                      <a:pt x="31" y="0"/>
                    </a:lnTo>
                    <a:lnTo>
                      <a:pt x="39" y="0"/>
                    </a:lnTo>
                    <a:lnTo>
                      <a:pt x="45" y="2"/>
                    </a:lnTo>
                    <a:lnTo>
                      <a:pt x="49" y="6"/>
                    </a:lnTo>
                    <a:lnTo>
                      <a:pt x="55" y="10"/>
                    </a:lnTo>
                    <a:lnTo>
                      <a:pt x="59" y="14"/>
                    </a:lnTo>
                    <a:lnTo>
                      <a:pt x="63" y="20"/>
                    </a:lnTo>
                    <a:lnTo>
                      <a:pt x="63" y="25"/>
                    </a:lnTo>
                    <a:lnTo>
                      <a:pt x="65" y="31"/>
                    </a:lnTo>
                    <a:lnTo>
                      <a:pt x="63" y="39"/>
                    </a:lnTo>
                    <a:lnTo>
                      <a:pt x="63" y="45"/>
                    </a:lnTo>
                    <a:lnTo>
                      <a:pt x="59" y="51"/>
                    </a:lnTo>
                    <a:lnTo>
                      <a:pt x="55" y="55"/>
                    </a:lnTo>
                    <a:lnTo>
                      <a:pt x="49" y="59"/>
                    </a:lnTo>
                    <a:lnTo>
                      <a:pt x="45" y="63"/>
                    </a:lnTo>
                    <a:lnTo>
                      <a:pt x="39" y="63"/>
                    </a:lnTo>
                    <a:lnTo>
                      <a:pt x="31" y="65"/>
                    </a:lnTo>
                    <a:lnTo>
                      <a:pt x="26" y="63"/>
                    </a:lnTo>
                    <a:lnTo>
                      <a:pt x="20" y="63"/>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1" name="Freeform 496"/>
              <p:cNvSpPr>
                <a:spLocks/>
              </p:cNvSpPr>
              <p:nvPr/>
            </p:nvSpPr>
            <p:spPr bwMode="auto">
              <a:xfrm>
                <a:off x="5900" y="1799"/>
                <a:ext cx="63" cy="63"/>
              </a:xfrm>
              <a:custGeom>
                <a:avLst/>
                <a:gdLst>
                  <a:gd name="T0" fmla="*/ 0 w 63"/>
                  <a:gd name="T1" fmla="*/ 32 h 63"/>
                  <a:gd name="T2" fmla="*/ 0 w 63"/>
                  <a:gd name="T3" fmla="*/ 26 h 63"/>
                  <a:gd name="T4" fmla="*/ 2 w 63"/>
                  <a:gd name="T5" fmla="*/ 18 h 63"/>
                  <a:gd name="T6" fmla="*/ 4 w 63"/>
                  <a:gd name="T7" fmla="*/ 14 h 63"/>
                  <a:gd name="T8" fmla="*/ 8 w 63"/>
                  <a:gd name="T9" fmla="*/ 8 h 63"/>
                  <a:gd name="T10" fmla="*/ 14 w 63"/>
                  <a:gd name="T11" fmla="*/ 4 h 63"/>
                  <a:gd name="T12" fmla="*/ 20 w 63"/>
                  <a:gd name="T13" fmla="*/ 2 h 63"/>
                  <a:gd name="T14" fmla="*/ 26 w 63"/>
                  <a:gd name="T15" fmla="*/ 0 h 63"/>
                  <a:gd name="T16" fmla="*/ 32 w 63"/>
                  <a:gd name="T17" fmla="*/ 0 h 63"/>
                  <a:gd name="T18" fmla="*/ 38 w 63"/>
                  <a:gd name="T19" fmla="*/ 0 h 63"/>
                  <a:gd name="T20" fmla="*/ 44 w 63"/>
                  <a:gd name="T21" fmla="*/ 2 h 63"/>
                  <a:gd name="T22" fmla="*/ 50 w 63"/>
                  <a:gd name="T23" fmla="*/ 4 h 63"/>
                  <a:gd name="T24" fmla="*/ 53 w 63"/>
                  <a:gd name="T25" fmla="*/ 8 h 63"/>
                  <a:gd name="T26" fmla="*/ 57 w 63"/>
                  <a:gd name="T27" fmla="*/ 14 h 63"/>
                  <a:gd name="T28" fmla="*/ 61 w 63"/>
                  <a:gd name="T29" fmla="*/ 18 h 63"/>
                  <a:gd name="T30" fmla="*/ 63 w 63"/>
                  <a:gd name="T31" fmla="*/ 26 h 63"/>
                  <a:gd name="T32" fmla="*/ 63 w 63"/>
                  <a:gd name="T33" fmla="*/ 32 h 63"/>
                  <a:gd name="T34" fmla="*/ 63 w 63"/>
                  <a:gd name="T35" fmla="*/ 38 h 63"/>
                  <a:gd name="T36" fmla="*/ 61 w 63"/>
                  <a:gd name="T37" fmla="*/ 44 h 63"/>
                  <a:gd name="T38" fmla="*/ 57 w 63"/>
                  <a:gd name="T39" fmla="*/ 50 h 63"/>
                  <a:gd name="T40" fmla="*/ 53 w 63"/>
                  <a:gd name="T41" fmla="*/ 54 h 63"/>
                  <a:gd name="T42" fmla="*/ 50 w 63"/>
                  <a:gd name="T43" fmla="*/ 58 h 63"/>
                  <a:gd name="T44" fmla="*/ 44 w 63"/>
                  <a:gd name="T45" fmla="*/ 62 h 63"/>
                  <a:gd name="T46" fmla="*/ 38 w 63"/>
                  <a:gd name="T47" fmla="*/ 63 h 63"/>
                  <a:gd name="T48" fmla="*/ 32 w 63"/>
                  <a:gd name="T49" fmla="*/ 63 h 63"/>
                  <a:gd name="T50" fmla="*/ 26 w 63"/>
                  <a:gd name="T51" fmla="*/ 63 h 63"/>
                  <a:gd name="T52" fmla="*/ 20 w 63"/>
                  <a:gd name="T53" fmla="*/ 62 h 63"/>
                  <a:gd name="T54" fmla="*/ 14 w 63"/>
                  <a:gd name="T55" fmla="*/ 58 h 63"/>
                  <a:gd name="T56" fmla="*/ 8 w 63"/>
                  <a:gd name="T57" fmla="*/ 54 h 63"/>
                  <a:gd name="T58" fmla="*/ 4 w 63"/>
                  <a:gd name="T59" fmla="*/ 50 h 63"/>
                  <a:gd name="T60" fmla="*/ 2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2" y="18"/>
                    </a:lnTo>
                    <a:lnTo>
                      <a:pt x="4" y="14"/>
                    </a:lnTo>
                    <a:lnTo>
                      <a:pt x="8" y="8"/>
                    </a:lnTo>
                    <a:lnTo>
                      <a:pt x="14" y="4"/>
                    </a:lnTo>
                    <a:lnTo>
                      <a:pt x="20" y="2"/>
                    </a:lnTo>
                    <a:lnTo>
                      <a:pt x="26" y="0"/>
                    </a:lnTo>
                    <a:lnTo>
                      <a:pt x="32" y="0"/>
                    </a:lnTo>
                    <a:lnTo>
                      <a:pt x="38" y="0"/>
                    </a:lnTo>
                    <a:lnTo>
                      <a:pt x="44" y="2"/>
                    </a:lnTo>
                    <a:lnTo>
                      <a:pt x="50" y="4"/>
                    </a:lnTo>
                    <a:lnTo>
                      <a:pt x="53" y="8"/>
                    </a:lnTo>
                    <a:lnTo>
                      <a:pt x="57" y="14"/>
                    </a:lnTo>
                    <a:lnTo>
                      <a:pt x="61" y="18"/>
                    </a:lnTo>
                    <a:lnTo>
                      <a:pt x="63" y="26"/>
                    </a:lnTo>
                    <a:lnTo>
                      <a:pt x="63" y="32"/>
                    </a:lnTo>
                    <a:lnTo>
                      <a:pt x="63" y="38"/>
                    </a:lnTo>
                    <a:lnTo>
                      <a:pt x="61" y="44"/>
                    </a:lnTo>
                    <a:lnTo>
                      <a:pt x="57" y="50"/>
                    </a:lnTo>
                    <a:lnTo>
                      <a:pt x="53" y="54"/>
                    </a:lnTo>
                    <a:lnTo>
                      <a:pt x="50" y="58"/>
                    </a:lnTo>
                    <a:lnTo>
                      <a:pt x="44" y="62"/>
                    </a:lnTo>
                    <a:lnTo>
                      <a:pt x="38" y="63"/>
                    </a:lnTo>
                    <a:lnTo>
                      <a:pt x="32" y="63"/>
                    </a:lnTo>
                    <a:lnTo>
                      <a:pt x="26" y="63"/>
                    </a:lnTo>
                    <a:lnTo>
                      <a:pt x="20" y="62"/>
                    </a:lnTo>
                    <a:lnTo>
                      <a:pt x="14" y="58"/>
                    </a:lnTo>
                    <a:lnTo>
                      <a:pt x="8" y="54"/>
                    </a:lnTo>
                    <a:lnTo>
                      <a:pt x="4" y="50"/>
                    </a:lnTo>
                    <a:lnTo>
                      <a:pt x="2"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2" name="Freeform 497"/>
              <p:cNvSpPr>
                <a:spLocks/>
              </p:cNvSpPr>
              <p:nvPr/>
            </p:nvSpPr>
            <p:spPr bwMode="auto">
              <a:xfrm>
                <a:off x="5900" y="1799"/>
                <a:ext cx="63" cy="63"/>
              </a:xfrm>
              <a:custGeom>
                <a:avLst/>
                <a:gdLst>
                  <a:gd name="T0" fmla="*/ 0 w 63"/>
                  <a:gd name="T1" fmla="*/ 32 h 63"/>
                  <a:gd name="T2" fmla="*/ 0 w 63"/>
                  <a:gd name="T3" fmla="*/ 32 h 63"/>
                  <a:gd name="T4" fmla="*/ 0 w 63"/>
                  <a:gd name="T5" fmla="*/ 26 h 63"/>
                  <a:gd name="T6" fmla="*/ 2 w 63"/>
                  <a:gd name="T7" fmla="*/ 18 h 63"/>
                  <a:gd name="T8" fmla="*/ 4 w 63"/>
                  <a:gd name="T9" fmla="*/ 14 h 63"/>
                  <a:gd name="T10" fmla="*/ 8 w 63"/>
                  <a:gd name="T11" fmla="*/ 8 h 63"/>
                  <a:gd name="T12" fmla="*/ 14 w 63"/>
                  <a:gd name="T13" fmla="*/ 4 h 63"/>
                  <a:gd name="T14" fmla="*/ 20 w 63"/>
                  <a:gd name="T15" fmla="*/ 2 h 63"/>
                  <a:gd name="T16" fmla="*/ 26 w 63"/>
                  <a:gd name="T17" fmla="*/ 0 h 63"/>
                  <a:gd name="T18" fmla="*/ 32 w 63"/>
                  <a:gd name="T19" fmla="*/ 0 h 63"/>
                  <a:gd name="T20" fmla="*/ 38 w 63"/>
                  <a:gd name="T21" fmla="*/ 0 h 63"/>
                  <a:gd name="T22" fmla="*/ 44 w 63"/>
                  <a:gd name="T23" fmla="*/ 2 h 63"/>
                  <a:gd name="T24" fmla="*/ 50 w 63"/>
                  <a:gd name="T25" fmla="*/ 4 h 63"/>
                  <a:gd name="T26" fmla="*/ 53 w 63"/>
                  <a:gd name="T27" fmla="*/ 8 h 63"/>
                  <a:gd name="T28" fmla="*/ 57 w 63"/>
                  <a:gd name="T29" fmla="*/ 14 h 63"/>
                  <a:gd name="T30" fmla="*/ 61 w 63"/>
                  <a:gd name="T31" fmla="*/ 18 h 63"/>
                  <a:gd name="T32" fmla="*/ 63 w 63"/>
                  <a:gd name="T33" fmla="*/ 26 h 63"/>
                  <a:gd name="T34" fmla="*/ 63 w 63"/>
                  <a:gd name="T35" fmla="*/ 32 h 63"/>
                  <a:gd name="T36" fmla="*/ 63 w 63"/>
                  <a:gd name="T37" fmla="*/ 38 h 63"/>
                  <a:gd name="T38" fmla="*/ 61 w 63"/>
                  <a:gd name="T39" fmla="*/ 44 h 63"/>
                  <a:gd name="T40" fmla="*/ 57 w 63"/>
                  <a:gd name="T41" fmla="*/ 50 h 63"/>
                  <a:gd name="T42" fmla="*/ 53 w 63"/>
                  <a:gd name="T43" fmla="*/ 54 h 63"/>
                  <a:gd name="T44" fmla="*/ 50 w 63"/>
                  <a:gd name="T45" fmla="*/ 58 h 63"/>
                  <a:gd name="T46" fmla="*/ 44 w 63"/>
                  <a:gd name="T47" fmla="*/ 62 h 63"/>
                  <a:gd name="T48" fmla="*/ 38 w 63"/>
                  <a:gd name="T49" fmla="*/ 63 h 63"/>
                  <a:gd name="T50" fmla="*/ 32 w 63"/>
                  <a:gd name="T51" fmla="*/ 63 h 63"/>
                  <a:gd name="T52" fmla="*/ 26 w 63"/>
                  <a:gd name="T53" fmla="*/ 63 h 63"/>
                  <a:gd name="T54" fmla="*/ 20 w 63"/>
                  <a:gd name="T55" fmla="*/ 62 h 63"/>
                  <a:gd name="T56" fmla="*/ 14 w 63"/>
                  <a:gd name="T57" fmla="*/ 58 h 63"/>
                  <a:gd name="T58" fmla="*/ 8 w 63"/>
                  <a:gd name="T59" fmla="*/ 54 h 63"/>
                  <a:gd name="T60" fmla="*/ 4 w 63"/>
                  <a:gd name="T61" fmla="*/ 50 h 63"/>
                  <a:gd name="T62" fmla="*/ 2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2" y="18"/>
                    </a:lnTo>
                    <a:lnTo>
                      <a:pt x="4" y="14"/>
                    </a:lnTo>
                    <a:lnTo>
                      <a:pt x="8" y="8"/>
                    </a:lnTo>
                    <a:lnTo>
                      <a:pt x="14" y="4"/>
                    </a:lnTo>
                    <a:lnTo>
                      <a:pt x="20" y="2"/>
                    </a:lnTo>
                    <a:lnTo>
                      <a:pt x="26" y="0"/>
                    </a:lnTo>
                    <a:lnTo>
                      <a:pt x="32" y="0"/>
                    </a:lnTo>
                    <a:lnTo>
                      <a:pt x="38" y="0"/>
                    </a:lnTo>
                    <a:lnTo>
                      <a:pt x="44" y="2"/>
                    </a:lnTo>
                    <a:lnTo>
                      <a:pt x="50" y="4"/>
                    </a:lnTo>
                    <a:lnTo>
                      <a:pt x="53" y="8"/>
                    </a:lnTo>
                    <a:lnTo>
                      <a:pt x="57" y="14"/>
                    </a:lnTo>
                    <a:lnTo>
                      <a:pt x="61" y="18"/>
                    </a:lnTo>
                    <a:lnTo>
                      <a:pt x="63" y="26"/>
                    </a:lnTo>
                    <a:lnTo>
                      <a:pt x="63" y="32"/>
                    </a:lnTo>
                    <a:lnTo>
                      <a:pt x="63" y="38"/>
                    </a:lnTo>
                    <a:lnTo>
                      <a:pt x="61" y="44"/>
                    </a:lnTo>
                    <a:lnTo>
                      <a:pt x="57" y="50"/>
                    </a:lnTo>
                    <a:lnTo>
                      <a:pt x="53" y="54"/>
                    </a:lnTo>
                    <a:lnTo>
                      <a:pt x="50" y="58"/>
                    </a:lnTo>
                    <a:lnTo>
                      <a:pt x="44" y="62"/>
                    </a:lnTo>
                    <a:lnTo>
                      <a:pt x="38" y="63"/>
                    </a:lnTo>
                    <a:lnTo>
                      <a:pt x="32" y="63"/>
                    </a:lnTo>
                    <a:lnTo>
                      <a:pt x="26" y="63"/>
                    </a:lnTo>
                    <a:lnTo>
                      <a:pt x="20" y="62"/>
                    </a:lnTo>
                    <a:lnTo>
                      <a:pt x="14" y="58"/>
                    </a:lnTo>
                    <a:lnTo>
                      <a:pt x="8" y="54"/>
                    </a:lnTo>
                    <a:lnTo>
                      <a:pt x="4" y="50"/>
                    </a:lnTo>
                    <a:lnTo>
                      <a:pt x="2"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3" name="Freeform 498"/>
              <p:cNvSpPr>
                <a:spLocks/>
              </p:cNvSpPr>
              <p:nvPr/>
            </p:nvSpPr>
            <p:spPr bwMode="auto">
              <a:xfrm>
                <a:off x="5664" y="1719"/>
                <a:ext cx="65" cy="63"/>
              </a:xfrm>
              <a:custGeom>
                <a:avLst/>
                <a:gdLst>
                  <a:gd name="T0" fmla="*/ 0 w 65"/>
                  <a:gd name="T1" fmla="*/ 31 h 63"/>
                  <a:gd name="T2" fmla="*/ 2 w 65"/>
                  <a:gd name="T3" fmla="*/ 25 h 63"/>
                  <a:gd name="T4" fmla="*/ 2 w 65"/>
                  <a:gd name="T5" fmla="*/ 17 h 63"/>
                  <a:gd name="T6" fmla="*/ 6 w 65"/>
                  <a:gd name="T7" fmla="*/ 14 h 63"/>
                  <a:gd name="T8" fmla="*/ 10 w 65"/>
                  <a:gd name="T9" fmla="*/ 8 h 63"/>
                  <a:gd name="T10" fmla="*/ 14 w 65"/>
                  <a:gd name="T11" fmla="*/ 4 h 63"/>
                  <a:gd name="T12" fmla="*/ 20 w 65"/>
                  <a:gd name="T13" fmla="*/ 2 h 63"/>
                  <a:gd name="T14" fmla="*/ 26 w 65"/>
                  <a:gd name="T15" fmla="*/ 0 h 63"/>
                  <a:gd name="T16" fmla="*/ 34 w 65"/>
                  <a:gd name="T17" fmla="*/ 0 h 63"/>
                  <a:gd name="T18" fmla="*/ 39 w 65"/>
                  <a:gd name="T19" fmla="*/ 0 h 63"/>
                  <a:gd name="T20" fmla="*/ 45 w 65"/>
                  <a:gd name="T21" fmla="*/ 2 h 63"/>
                  <a:gd name="T22" fmla="*/ 51 w 65"/>
                  <a:gd name="T23" fmla="*/ 4 h 63"/>
                  <a:gd name="T24" fmla="*/ 55 w 65"/>
                  <a:gd name="T25" fmla="*/ 8 h 63"/>
                  <a:gd name="T26" fmla="*/ 59 w 65"/>
                  <a:gd name="T27" fmla="*/ 14 h 63"/>
                  <a:gd name="T28" fmla="*/ 63 w 65"/>
                  <a:gd name="T29" fmla="*/ 17 h 63"/>
                  <a:gd name="T30" fmla="*/ 63 w 65"/>
                  <a:gd name="T31" fmla="*/ 25 h 63"/>
                  <a:gd name="T32" fmla="*/ 65 w 65"/>
                  <a:gd name="T33" fmla="*/ 31 h 63"/>
                  <a:gd name="T34" fmla="*/ 63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4 w 65"/>
                  <a:gd name="T49" fmla="*/ 63 h 63"/>
                  <a:gd name="T50" fmla="*/ 26 w 65"/>
                  <a:gd name="T51" fmla="*/ 63 h 63"/>
                  <a:gd name="T52" fmla="*/ 20 w 65"/>
                  <a:gd name="T53" fmla="*/ 61 h 63"/>
                  <a:gd name="T54" fmla="*/ 14 w 65"/>
                  <a:gd name="T55" fmla="*/ 57 h 63"/>
                  <a:gd name="T56" fmla="*/ 10 w 65"/>
                  <a:gd name="T57" fmla="*/ 53 h 63"/>
                  <a:gd name="T58" fmla="*/ 6 w 65"/>
                  <a:gd name="T59" fmla="*/ 49 h 63"/>
                  <a:gd name="T60" fmla="*/ 2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2" y="17"/>
                    </a:lnTo>
                    <a:lnTo>
                      <a:pt x="6" y="14"/>
                    </a:lnTo>
                    <a:lnTo>
                      <a:pt x="10" y="8"/>
                    </a:lnTo>
                    <a:lnTo>
                      <a:pt x="14" y="4"/>
                    </a:lnTo>
                    <a:lnTo>
                      <a:pt x="20" y="2"/>
                    </a:lnTo>
                    <a:lnTo>
                      <a:pt x="26" y="0"/>
                    </a:lnTo>
                    <a:lnTo>
                      <a:pt x="34" y="0"/>
                    </a:lnTo>
                    <a:lnTo>
                      <a:pt x="39" y="0"/>
                    </a:lnTo>
                    <a:lnTo>
                      <a:pt x="45" y="2"/>
                    </a:lnTo>
                    <a:lnTo>
                      <a:pt x="51" y="4"/>
                    </a:lnTo>
                    <a:lnTo>
                      <a:pt x="55" y="8"/>
                    </a:lnTo>
                    <a:lnTo>
                      <a:pt x="59" y="14"/>
                    </a:lnTo>
                    <a:lnTo>
                      <a:pt x="63" y="17"/>
                    </a:lnTo>
                    <a:lnTo>
                      <a:pt x="63" y="25"/>
                    </a:lnTo>
                    <a:lnTo>
                      <a:pt x="65" y="31"/>
                    </a:lnTo>
                    <a:lnTo>
                      <a:pt x="63" y="37"/>
                    </a:lnTo>
                    <a:lnTo>
                      <a:pt x="63" y="43"/>
                    </a:lnTo>
                    <a:lnTo>
                      <a:pt x="59" y="49"/>
                    </a:lnTo>
                    <a:lnTo>
                      <a:pt x="55" y="53"/>
                    </a:lnTo>
                    <a:lnTo>
                      <a:pt x="51" y="57"/>
                    </a:lnTo>
                    <a:lnTo>
                      <a:pt x="45" y="61"/>
                    </a:lnTo>
                    <a:lnTo>
                      <a:pt x="39" y="63"/>
                    </a:lnTo>
                    <a:lnTo>
                      <a:pt x="34" y="63"/>
                    </a:lnTo>
                    <a:lnTo>
                      <a:pt x="26" y="63"/>
                    </a:lnTo>
                    <a:lnTo>
                      <a:pt x="20" y="61"/>
                    </a:lnTo>
                    <a:lnTo>
                      <a:pt x="14" y="57"/>
                    </a:lnTo>
                    <a:lnTo>
                      <a:pt x="10" y="53"/>
                    </a:lnTo>
                    <a:lnTo>
                      <a:pt x="6" y="49"/>
                    </a:lnTo>
                    <a:lnTo>
                      <a:pt x="2"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4" name="Freeform 499"/>
              <p:cNvSpPr>
                <a:spLocks/>
              </p:cNvSpPr>
              <p:nvPr/>
            </p:nvSpPr>
            <p:spPr bwMode="auto">
              <a:xfrm>
                <a:off x="5664" y="1719"/>
                <a:ext cx="65" cy="63"/>
              </a:xfrm>
              <a:custGeom>
                <a:avLst/>
                <a:gdLst>
                  <a:gd name="T0" fmla="*/ 0 w 65"/>
                  <a:gd name="T1" fmla="*/ 31 h 63"/>
                  <a:gd name="T2" fmla="*/ 0 w 65"/>
                  <a:gd name="T3" fmla="*/ 31 h 63"/>
                  <a:gd name="T4" fmla="*/ 2 w 65"/>
                  <a:gd name="T5" fmla="*/ 25 h 63"/>
                  <a:gd name="T6" fmla="*/ 2 w 65"/>
                  <a:gd name="T7" fmla="*/ 17 h 63"/>
                  <a:gd name="T8" fmla="*/ 6 w 65"/>
                  <a:gd name="T9" fmla="*/ 14 h 63"/>
                  <a:gd name="T10" fmla="*/ 10 w 65"/>
                  <a:gd name="T11" fmla="*/ 8 h 63"/>
                  <a:gd name="T12" fmla="*/ 14 w 65"/>
                  <a:gd name="T13" fmla="*/ 4 h 63"/>
                  <a:gd name="T14" fmla="*/ 20 w 65"/>
                  <a:gd name="T15" fmla="*/ 2 h 63"/>
                  <a:gd name="T16" fmla="*/ 26 w 65"/>
                  <a:gd name="T17" fmla="*/ 0 h 63"/>
                  <a:gd name="T18" fmla="*/ 34 w 65"/>
                  <a:gd name="T19" fmla="*/ 0 h 63"/>
                  <a:gd name="T20" fmla="*/ 39 w 65"/>
                  <a:gd name="T21" fmla="*/ 0 h 63"/>
                  <a:gd name="T22" fmla="*/ 45 w 65"/>
                  <a:gd name="T23" fmla="*/ 2 h 63"/>
                  <a:gd name="T24" fmla="*/ 51 w 65"/>
                  <a:gd name="T25" fmla="*/ 4 h 63"/>
                  <a:gd name="T26" fmla="*/ 55 w 65"/>
                  <a:gd name="T27" fmla="*/ 8 h 63"/>
                  <a:gd name="T28" fmla="*/ 59 w 65"/>
                  <a:gd name="T29" fmla="*/ 14 h 63"/>
                  <a:gd name="T30" fmla="*/ 63 w 65"/>
                  <a:gd name="T31" fmla="*/ 17 h 63"/>
                  <a:gd name="T32" fmla="*/ 63 w 65"/>
                  <a:gd name="T33" fmla="*/ 25 h 63"/>
                  <a:gd name="T34" fmla="*/ 65 w 65"/>
                  <a:gd name="T35" fmla="*/ 31 h 63"/>
                  <a:gd name="T36" fmla="*/ 63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4 w 65"/>
                  <a:gd name="T51" fmla="*/ 63 h 63"/>
                  <a:gd name="T52" fmla="*/ 26 w 65"/>
                  <a:gd name="T53" fmla="*/ 63 h 63"/>
                  <a:gd name="T54" fmla="*/ 20 w 65"/>
                  <a:gd name="T55" fmla="*/ 61 h 63"/>
                  <a:gd name="T56" fmla="*/ 14 w 65"/>
                  <a:gd name="T57" fmla="*/ 57 h 63"/>
                  <a:gd name="T58" fmla="*/ 10 w 65"/>
                  <a:gd name="T59" fmla="*/ 53 h 63"/>
                  <a:gd name="T60" fmla="*/ 6 w 65"/>
                  <a:gd name="T61" fmla="*/ 49 h 63"/>
                  <a:gd name="T62" fmla="*/ 2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2" y="17"/>
                    </a:lnTo>
                    <a:lnTo>
                      <a:pt x="6" y="14"/>
                    </a:lnTo>
                    <a:lnTo>
                      <a:pt x="10" y="8"/>
                    </a:lnTo>
                    <a:lnTo>
                      <a:pt x="14" y="4"/>
                    </a:lnTo>
                    <a:lnTo>
                      <a:pt x="20" y="2"/>
                    </a:lnTo>
                    <a:lnTo>
                      <a:pt x="26" y="0"/>
                    </a:lnTo>
                    <a:lnTo>
                      <a:pt x="34" y="0"/>
                    </a:lnTo>
                    <a:lnTo>
                      <a:pt x="39" y="0"/>
                    </a:lnTo>
                    <a:lnTo>
                      <a:pt x="45" y="2"/>
                    </a:lnTo>
                    <a:lnTo>
                      <a:pt x="51" y="4"/>
                    </a:lnTo>
                    <a:lnTo>
                      <a:pt x="55" y="8"/>
                    </a:lnTo>
                    <a:lnTo>
                      <a:pt x="59" y="14"/>
                    </a:lnTo>
                    <a:lnTo>
                      <a:pt x="63" y="17"/>
                    </a:lnTo>
                    <a:lnTo>
                      <a:pt x="63" y="25"/>
                    </a:lnTo>
                    <a:lnTo>
                      <a:pt x="65" y="31"/>
                    </a:lnTo>
                    <a:lnTo>
                      <a:pt x="63" y="37"/>
                    </a:lnTo>
                    <a:lnTo>
                      <a:pt x="63" y="43"/>
                    </a:lnTo>
                    <a:lnTo>
                      <a:pt x="59" y="49"/>
                    </a:lnTo>
                    <a:lnTo>
                      <a:pt x="55" y="53"/>
                    </a:lnTo>
                    <a:lnTo>
                      <a:pt x="51" y="57"/>
                    </a:lnTo>
                    <a:lnTo>
                      <a:pt x="45" y="61"/>
                    </a:lnTo>
                    <a:lnTo>
                      <a:pt x="39" y="63"/>
                    </a:lnTo>
                    <a:lnTo>
                      <a:pt x="34" y="63"/>
                    </a:lnTo>
                    <a:lnTo>
                      <a:pt x="26" y="63"/>
                    </a:lnTo>
                    <a:lnTo>
                      <a:pt x="20" y="61"/>
                    </a:lnTo>
                    <a:lnTo>
                      <a:pt x="14" y="57"/>
                    </a:lnTo>
                    <a:lnTo>
                      <a:pt x="10" y="53"/>
                    </a:lnTo>
                    <a:lnTo>
                      <a:pt x="6" y="49"/>
                    </a:lnTo>
                    <a:lnTo>
                      <a:pt x="2"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5" name="Freeform 500"/>
              <p:cNvSpPr>
                <a:spLocks/>
              </p:cNvSpPr>
              <p:nvPr/>
            </p:nvSpPr>
            <p:spPr bwMode="auto">
              <a:xfrm>
                <a:off x="5849" y="1717"/>
                <a:ext cx="65" cy="65"/>
              </a:xfrm>
              <a:custGeom>
                <a:avLst/>
                <a:gdLst>
                  <a:gd name="T0" fmla="*/ 0 w 65"/>
                  <a:gd name="T1" fmla="*/ 31 h 65"/>
                  <a:gd name="T2" fmla="*/ 2 w 65"/>
                  <a:gd name="T3" fmla="*/ 25 h 65"/>
                  <a:gd name="T4" fmla="*/ 2 w 65"/>
                  <a:gd name="T5" fmla="*/ 19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5 w 65"/>
                  <a:gd name="T21" fmla="*/ 2 h 65"/>
                  <a:gd name="T22" fmla="*/ 51 w 65"/>
                  <a:gd name="T23" fmla="*/ 6 h 65"/>
                  <a:gd name="T24" fmla="*/ 55 w 65"/>
                  <a:gd name="T25" fmla="*/ 10 h 65"/>
                  <a:gd name="T26" fmla="*/ 59 w 65"/>
                  <a:gd name="T27" fmla="*/ 14 h 65"/>
                  <a:gd name="T28" fmla="*/ 63 w 65"/>
                  <a:gd name="T29" fmla="*/ 19 h 65"/>
                  <a:gd name="T30" fmla="*/ 63 w 65"/>
                  <a:gd name="T31" fmla="*/ 25 h 65"/>
                  <a:gd name="T32" fmla="*/ 65 w 65"/>
                  <a:gd name="T33" fmla="*/ 31 h 65"/>
                  <a:gd name="T34" fmla="*/ 63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40 w 65"/>
                  <a:gd name="T47" fmla="*/ 63 h 65"/>
                  <a:gd name="T48" fmla="*/ 34 w 65"/>
                  <a:gd name="T49" fmla="*/ 65 h 65"/>
                  <a:gd name="T50" fmla="*/ 26 w 65"/>
                  <a:gd name="T51" fmla="*/ 63 h 65"/>
                  <a:gd name="T52" fmla="*/ 20 w 65"/>
                  <a:gd name="T53" fmla="*/ 61 h 65"/>
                  <a:gd name="T54" fmla="*/ 14 w 65"/>
                  <a:gd name="T55" fmla="*/ 59 h 65"/>
                  <a:gd name="T56" fmla="*/ 10 w 65"/>
                  <a:gd name="T57" fmla="*/ 55 h 65"/>
                  <a:gd name="T58" fmla="*/ 6 w 65"/>
                  <a:gd name="T59" fmla="*/ 51 h 65"/>
                  <a:gd name="T60" fmla="*/ 2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2" y="19"/>
                    </a:lnTo>
                    <a:lnTo>
                      <a:pt x="6" y="14"/>
                    </a:lnTo>
                    <a:lnTo>
                      <a:pt x="10" y="10"/>
                    </a:lnTo>
                    <a:lnTo>
                      <a:pt x="14" y="6"/>
                    </a:lnTo>
                    <a:lnTo>
                      <a:pt x="20" y="2"/>
                    </a:lnTo>
                    <a:lnTo>
                      <a:pt x="26" y="0"/>
                    </a:lnTo>
                    <a:lnTo>
                      <a:pt x="34" y="0"/>
                    </a:lnTo>
                    <a:lnTo>
                      <a:pt x="40"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6" name="Freeform 501"/>
              <p:cNvSpPr>
                <a:spLocks/>
              </p:cNvSpPr>
              <p:nvPr/>
            </p:nvSpPr>
            <p:spPr bwMode="auto">
              <a:xfrm>
                <a:off x="5849" y="1717"/>
                <a:ext cx="65" cy="65"/>
              </a:xfrm>
              <a:custGeom>
                <a:avLst/>
                <a:gdLst>
                  <a:gd name="T0" fmla="*/ 0 w 65"/>
                  <a:gd name="T1" fmla="*/ 31 h 65"/>
                  <a:gd name="T2" fmla="*/ 0 w 65"/>
                  <a:gd name="T3" fmla="*/ 31 h 65"/>
                  <a:gd name="T4" fmla="*/ 2 w 65"/>
                  <a:gd name="T5" fmla="*/ 25 h 65"/>
                  <a:gd name="T6" fmla="*/ 2 w 65"/>
                  <a:gd name="T7" fmla="*/ 19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5 w 65"/>
                  <a:gd name="T23" fmla="*/ 2 h 65"/>
                  <a:gd name="T24" fmla="*/ 51 w 65"/>
                  <a:gd name="T25" fmla="*/ 6 h 65"/>
                  <a:gd name="T26" fmla="*/ 55 w 65"/>
                  <a:gd name="T27" fmla="*/ 10 h 65"/>
                  <a:gd name="T28" fmla="*/ 59 w 65"/>
                  <a:gd name="T29" fmla="*/ 14 h 65"/>
                  <a:gd name="T30" fmla="*/ 63 w 65"/>
                  <a:gd name="T31" fmla="*/ 19 h 65"/>
                  <a:gd name="T32" fmla="*/ 63 w 65"/>
                  <a:gd name="T33" fmla="*/ 25 h 65"/>
                  <a:gd name="T34" fmla="*/ 65 w 65"/>
                  <a:gd name="T35" fmla="*/ 31 h 65"/>
                  <a:gd name="T36" fmla="*/ 63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40 w 65"/>
                  <a:gd name="T49" fmla="*/ 63 h 65"/>
                  <a:gd name="T50" fmla="*/ 34 w 65"/>
                  <a:gd name="T51" fmla="*/ 65 h 65"/>
                  <a:gd name="T52" fmla="*/ 26 w 65"/>
                  <a:gd name="T53" fmla="*/ 63 h 65"/>
                  <a:gd name="T54" fmla="*/ 20 w 65"/>
                  <a:gd name="T55" fmla="*/ 61 h 65"/>
                  <a:gd name="T56" fmla="*/ 14 w 65"/>
                  <a:gd name="T57" fmla="*/ 59 h 65"/>
                  <a:gd name="T58" fmla="*/ 10 w 65"/>
                  <a:gd name="T59" fmla="*/ 55 h 65"/>
                  <a:gd name="T60" fmla="*/ 6 w 65"/>
                  <a:gd name="T61" fmla="*/ 51 h 65"/>
                  <a:gd name="T62" fmla="*/ 2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2" y="19"/>
                    </a:lnTo>
                    <a:lnTo>
                      <a:pt x="6" y="14"/>
                    </a:lnTo>
                    <a:lnTo>
                      <a:pt x="10" y="10"/>
                    </a:lnTo>
                    <a:lnTo>
                      <a:pt x="14" y="6"/>
                    </a:lnTo>
                    <a:lnTo>
                      <a:pt x="20" y="2"/>
                    </a:lnTo>
                    <a:lnTo>
                      <a:pt x="26" y="0"/>
                    </a:lnTo>
                    <a:lnTo>
                      <a:pt x="34" y="0"/>
                    </a:lnTo>
                    <a:lnTo>
                      <a:pt x="40"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40" y="63"/>
                    </a:lnTo>
                    <a:lnTo>
                      <a:pt x="34" y="65"/>
                    </a:lnTo>
                    <a:lnTo>
                      <a:pt x="26" y="63"/>
                    </a:lnTo>
                    <a:lnTo>
                      <a:pt x="20" y="61"/>
                    </a:lnTo>
                    <a:lnTo>
                      <a:pt x="14" y="59"/>
                    </a:lnTo>
                    <a:lnTo>
                      <a:pt x="10" y="55"/>
                    </a:lnTo>
                    <a:lnTo>
                      <a:pt x="6" y="51"/>
                    </a:lnTo>
                    <a:lnTo>
                      <a:pt x="2"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7" name="Freeform 502"/>
              <p:cNvSpPr>
                <a:spLocks/>
              </p:cNvSpPr>
              <p:nvPr/>
            </p:nvSpPr>
            <p:spPr bwMode="auto">
              <a:xfrm>
                <a:off x="5824" y="1809"/>
                <a:ext cx="63" cy="63"/>
              </a:xfrm>
              <a:custGeom>
                <a:avLst/>
                <a:gdLst>
                  <a:gd name="T0" fmla="*/ 63 w 63"/>
                  <a:gd name="T1" fmla="*/ 32 h 63"/>
                  <a:gd name="T2" fmla="*/ 63 w 63"/>
                  <a:gd name="T3" fmla="*/ 38 h 63"/>
                  <a:gd name="T4" fmla="*/ 61 w 63"/>
                  <a:gd name="T5" fmla="*/ 44 h 63"/>
                  <a:gd name="T6" fmla="*/ 59 w 63"/>
                  <a:gd name="T7" fmla="*/ 50 h 63"/>
                  <a:gd name="T8" fmla="*/ 55 w 63"/>
                  <a:gd name="T9" fmla="*/ 55 h 63"/>
                  <a:gd name="T10" fmla="*/ 49 w 63"/>
                  <a:gd name="T11" fmla="*/ 59 h 63"/>
                  <a:gd name="T12" fmla="*/ 43 w 63"/>
                  <a:gd name="T13" fmla="*/ 61 h 63"/>
                  <a:gd name="T14" fmla="*/ 39 w 63"/>
                  <a:gd name="T15" fmla="*/ 63 h 63"/>
                  <a:gd name="T16" fmla="*/ 31 w 63"/>
                  <a:gd name="T17" fmla="*/ 63 h 63"/>
                  <a:gd name="T18" fmla="*/ 25 w 63"/>
                  <a:gd name="T19" fmla="*/ 63 h 63"/>
                  <a:gd name="T20" fmla="*/ 19 w 63"/>
                  <a:gd name="T21" fmla="*/ 61 h 63"/>
                  <a:gd name="T22" fmla="*/ 13 w 63"/>
                  <a:gd name="T23" fmla="*/ 59 h 63"/>
                  <a:gd name="T24" fmla="*/ 9 w 63"/>
                  <a:gd name="T25" fmla="*/ 55 h 63"/>
                  <a:gd name="T26" fmla="*/ 5 w 63"/>
                  <a:gd name="T27" fmla="*/ 50 h 63"/>
                  <a:gd name="T28" fmla="*/ 2 w 63"/>
                  <a:gd name="T29" fmla="*/ 44 h 63"/>
                  <a:gd name="T30" fmla="*/ 0 w 63"/>
                  <a:gd name="T31" fmla="*/ 38 h 63"/>
                  <a:gd name="T32" fmla="*/ 0 w 63"/>
                  <a:gd name="T33" fmla="*/ 32 h 63"/>
                  <a:gd name="T34" fmla="*/ 0 w 63"/>
                  <a:gd name="T35" fmla="*/ 26 h 63"/>
                  <a:gd name="T36" fmla="*/ 2 w 63"/>
                  <a:gd name="T37" fmla="*/ 20 h 63"/>
                  <a:gd name="T38" fmla="*/ 5 w 63"/>
                  <a:gd name="T39" fmla="*/ 14 h 63"/>
                  <a:gd name="T40" fmla="*/ 9 w 63"/>
                  <a:gd name="T41" fmla="*/ 8 h 63"/>
                  <a:gd name="T42" fmla="*/ 13 w 63"/>
                  <a:gd name="T43" fmla="*/ 6 h 63"/>
                  <a:gd name="T44" fmla="*/ 19 w 63"/>
                  <a:gd name="T45" fmla="*/ 2 h 63"/>
                  <a:gd name="T46" fmla="*/ 25 w 63"/>
                  <a:gd name="T47" fmla="*/ 0 h 63"/>
                  <a:gd name="T48" fmla="*/ 31 w 63"/>
                  <a:gd name="T49" fmla="*/ 0 h 63"/>
                  <a:gd name="T50" fmla="*/ 39 w 63"/>
                  <a:gd name="T51" fmla="*/ 0 h 63"/>
                  <a:gd name="T52" fmla="*/ 43 w 63"/>
                  <a:gd name="T53" fmla="*/ 2 h 63"/>
                  <a:gd name="T54" fmla="*/ 49 w 63"/>
                  <a:gd name="T55" fmla="*/ 6 h 63"/>
                  <a:gd name="T56" fmla="*/ 55 w 63"/>
                  <a:gd name="T57" fmla="*/ 8 h 63"/>
                  <a:gd name="T58" fmla="*/ 59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9" y="50"/>
                    </a:lnTo>
                    <a:lnTo>
                      <a:pt x="55" y="55"/>
                    </a:lnTo>
                    <a:lnTo>
                      <a:pt x="49" y="59"/>
                    </a:lnTo>
                    <a:lnTo>
                      <a:pt x="43" y="61"/>
                    </a:lnTo>
                    <a:lnTo>
                      <a:pt x="39" y="63"/>
                    </a:lnTo>
                    <a:lnTo>
                      <a:pt x="31" y="63"/>
                    </a:lnTo>
                    <a:lnTo>
                      <a:pt x="25" y="63"/>
                    </a:lnTo>
                    <a:lnTo>
                      <a:pt x="19" y="61"/>
                    </a:lnTo>
                    <a:lnTo>
                      <a:pt x="13" y="59"/>
                    </a:lnTo>
                    <a:lnTo>
                      <a:pt x="9" y="55"/>
                    </a:lnTo>
                    <a:lnTo>
                      <a:pt x="5" y="50"/>
                    </a:lnTo>
                    <a:lnTo>
                      <a:pt x="2" y="44"/>
                    </a:lnTo>
                    <a:lnTo>
                      <a:pt x="0" y="38"/>
                    </a:lnTo>
                    <a:lnTo>
                      <a:pt x="0" y="32"/>
                    </a:lnTo>
                    <a:lnTo>
                      <a:pt x="0" y="26"/>
                    </a:lnTo>
                    <a:lnTo>
                      <a:pt x="2" y="20"/>
                    </a:lnTo>
                    <a:lnTo>
                      <a:pt x="5" y="14"/>
                    </a:lnTo>
                    <a:lnTo>
                      <a:pt x="9" y="8"/>
                    </a:lnTo>
                    <a:lnTo>
                      <a:pt x="13" y="6"/>
                    </a:lnTo>
                    <a:lnTo>
                      <a:pt x="19" y="2"/>
                    </a:lnTo>
                    <a:lnTo>
                      <a:pt x="25" y="0"/>
                    </a:lnTo>
                    <a:lnTo>
                      <a:pt x="31" y="0"/>
                    </a:lnTo>
                    <a:lnTo>
                      <a:pt x="39" y="0"/>
                    </a:lnTo>
                    <a:lnTo>
                      <a:pt x="43" y="2"/>
                    </a:lnTo>
                    <a:lnTo>
                      <a:pt x="49" y="6"/>
                    </a:lnTo>
                    <a:lnTo>
                      <a:pt x="55" y="8"/>
                    </a:lnTo>
                    <a:lnTo>
                      <a:pt x="59" y="14"/>
                    </a:lnTo>
                    <a:lnTo>
                      <a:pt x="61" y="20"/>
                    </a:lnTo>
                    <a:lnTo>
                      <a:pt x="63" y="26"/>
                    </a:lnTo>
                    <a:lnTo>
                      <a:pt x="63"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88" name="Freeform 503"/>
              <p:cNvSpPr>
                <a:spLocks/>
              </p:cNvSpPr>
              <p:nvPr/>
            </p:nvSpPr>
            <p:spPr bwMode="auto">
              <a:xfrm>
                <a:off x="5824" y="1809"/>
                <a:ext cx="63" cy="63"/>
              </a:xfrm>
              <a:custGeom>
                <a:avLst/>
                <a:gdLst>
                  <a:gd name="T0" fmla="*/ 63 w 63"/>
                  <a:gd name="T1" fmla="*/ 32 h 63"/>
                  <a:gd name="T2" fmla="*/ 63 w 63"/>
                  <a:gd name="T3" fmla="*/ 32 h 63"/>
                  <a:gd name="T4" fmla="*/ 63 w 63"/>
                  <a:gd name="T5" fmla="*/ 38 h 63"/>
                  <a:gd name="T6" fmla="*/ 61 w 63"/>
                  <a:gd name="T7" fmla="*/ 44 h 63"/>
                  <a:gd name="T8" fmla="*/ 59 w 63"/>
                  <a:gd name="T9" fmla="*/ 50 h 63"/>
                  <a:gd name="T10" fmla="*/ 55 w 63"/>
                  <a:gd name="T11" fmla="*/ 55 h 63"/>
                  <a:gd name="T12" fmla="*/ 49 w 63"/>
                  <a:gd name="T13" fmla="*/ 59 h 63"/>
                  <a:gd name="T14" fmla="*/ 43 w 63"/>
                  <a:gd name="T15" fmla="*/ 61 h 63"/>
                  <a:gd name="T16" fmla="*/ 39 w 63"/>
                  <a:gd name="T17" fmla="*/ 63 h 63"/>
                  <a:gd name="T18" fmla="*/ 31 w 63"/>
                  <a:gd name="T19" fmla="*/ 63 h 63"/>
                  <a:gd name="T20" fmla="*/ 25 w 63"/>
                  <a:gd name="T21" fmla="*/ 63 h 63"/>
                  <a:gd name="T22" fmla="*/ 19 w 63"/>
                  <a:gd name="T23" fmla="*/ 61 h 63"/>
                  <a:gd name="T24" fmla="*/ 13 w 63"/>
                  <a:gd name="T25" fmla="*/ 59 h 63"/>
                  <a:gd name="T26" fmla="*/ 9 w 63"/>
                  <a:gd name="T27" fmla="*/ 55 h 63"/>
                  <a:gd name="T28" fmla="*/ 5 w 63"/>
                  <a:gd name="T29" fmla="*/ 50 h 63"/>
                  <a:gd name="T30" fmla="*/ 2 w 63"/>
                  <a:gd name="T31" fmla="*/ 44 h 63"/>
                  <a:gd name="T32" fmla="*/ 0 w 63"/>
                  <a:gd name="T33" fmla="*/ 38 h 63"/>
                  <a:gd name="T34" fmla="*/ 0 w 63"/>
                  <a:gd name="T35" fmla="*/ 32 h 63"/>
                  <a:gd name="T36" fmla="*/ 0 w 63"/>
                  <a:gd name="T37" fmla="*/ 26 h 63"/>
                  <a:gd name="T38" fmla="*/ 2 w 63"/>
                  <a:gd name="T39" fmla="*/ 20 h 63"/>
                  <a:gd name="T40" fmla="*/ 5 w 63"/>
                  <a:gd name="T41" fmla="*/ 14 h 63"/>
                  <a:gd name="T42" fmla="*/ 9 w 63"/>
                  <a:gd name="T43" fmla="*/ 8 h 63"/>
                  <a:gd name="T44" fmla="*/ 13 w 63"/>
                  <a:gd name="T45" fmla="*/ 6 h 63"/>
                  <a:gd name="T46" fmla="*/ 19 w 63"/>
                  <a:gd name="T47" fmla="*/ 2 h 63"/>
                  <a:gd name="T48" fmla="*/ 25 w 63"/>
                  <a:gd name="T49" fmla="*/ 0 h 63"/>
                  <a:gd name="T50" fmla="*/ 31 w 63"/>
                  <a:gd name="T51" fmla="*/ 0 h 63"/>
                  <a:gd name="T52" fmla="*/ 39 w 63"/>
                  <a:gd name="T53" fmla="*/ 0 h 63"/>
                  <a:gd name="T54" fmla="*/ 43 w 63"/>
                  <a:gd name="T55" fmla="*/ 2 h 63"/>
                  <a:gd name="T56" fmla="*/ 49 w 63"/>
                  <a:gd name="T57" fmla="*/ 6 h 63"/>
                  <a:gd name="T58" fmla="*/ 55 w 63"/>
                  <a:gd name="T59" fmla="*/ 8 h 63"/>
                  <a:gd name="T60" fmla="*/ 59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9" y="50"/>
                    </a:lnTo>
                    <a:lnTo>
                      <a:pt x="55" y="55"/>
                    </a:lnTo>
                    <a:lnTo>
                      <a:pt x="49" y="59"/>
                    </a:lnTo>
                    <a:lnTo>
                      <a:pt x="43" y="61"/>
                    </a:lnTo>
                    <a:lnTo>
                      <a:pt x="39" y="63"/>
                    </a:lnTo>
                    <a:lnTo>
                      <a:pt x="31" y="63"/>
                    </a:lnTo>
                    <a:lnTo>
                      <a:pt x="25" y="63"/>
                    </a:lnTo>
                    <a:lnTo>
                      <a:pt x="19" y="61"/>
                    </a:lnTo>
                    <a:lnTo>
                      <a:pt x="13" y="59"/>
                    </a:lnTo>
                    <a:lnTo>
                      <a:pt x="9" y="55"/>
                    </a:lnTo>
                    <a:lnTo>
                      <a:pt x="5" y="50"/>
                    </a:lnTo>
                    <a:lnTo>
                      <a:pt x="2" y="44"/>
                    </a:lnTo>
                    <a:lnTo>
                      <a:pt x="0" y="38"/>
                    </a:lnTo>
                    <a:lnTo>
                      <a:pt x="0" y="32"/>
                    </a:lnTo>
                    <a:lnTo>
                      <a:pt x="0" y="26"/>
                    </a:lnTo>
                    <a:lnTo>
                      <a:pt x="2" y="20"/>
                    </a:lnTo>
                    <a:lnTo>
                      <a:pt x="5" y="14"/>
                    </a:lnTo>
                    <a:lnTo>
                      <a:pt x="9" y="8"/>
                    </a:lnTo>
                    <a:lnTo>
                      <a:pt x="13" y="6"/>
                    </a:lnTo>
                    <a:lnTo>
                      <a:pt x="19" y="2"/>
                    </a:lnTo>
                    <a:lnTo>
                      <a:pt x="25" y="0"/>
                    </a:lnTo>
                    <a:lnTo>
                      <a:pt x="31" y="0"/>
                    </a:lnTo>
                    <a:lnTo>
                      <a:pt x="39" y="0"/>
                    </a:lnTo>
                    <a:lnTo>
                      <a:pt x="43" y="2"/>
                    </a:lnTo>
                    <a:lnTo>
                      <a:pt x="49" y="6"/>
                    </a:lnTo>
                    <a:lnTo>
                      <a:pt x="55" y="8"/>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89" name="Freeform 504"/>
              <p:cNvSpPr>
                <a:spLocks/>
              </p:cNvSpPr>
              <p:nvPr/>
            </p:nvSpPr>
            <p:spPr bwMode="auto">
              <a:xfrm>
                <a:off x="5696" y="1622"/>
                <a:ext cx="65" cy="65"/>
              </a:xfrm>
              <a:custGeom>
                <a:avLst/>
                <a:gdLst>
                  <a:gd name="T0" fmla="*/ 65 w 65"/>
                  <a:gd name="T1" fmla="*/ 34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5 w 65"/>
                  <a:gd name="T19" fmla="*/ 65 h 65"/>
                  <a:gd name="T20" fmla="*/ 19 w 65"/>
                  <a:gd name="T21" fmla="*/ 63 h 65"/>
                  <a:gd name="T22" fmla="*/ 15 w 65"/>
                  <a:gd name="T23" fmla="*/ 59 h 65"/>
                  <a:gd name="T24" fmla="*/ 9 w 65"/>
                  <a:gd name="T25" fmla="*/ 55 h 65"/>
                  <a:gd name="T26" fmla="*/ 5 w 65"/>
                  <a:gd name="T27" fmla="*/ 51 h 65"/>
                  <a:gd name="T28" fmla="*/ 3 w 65"/>
                  <a:gd name="T29" fmla="*/ 46 h 65"/>
                  <a:gd name="T30" fmla="*/ 2 w 65"/>
                  <a:gd name="T31" fmla="*/ 40 h 65"/>
                  <a:gd name="T32" fmla="*/ 0 w 65"/>
                  <a:gd name="T33" fmla="*/ 34 h 65"/>
                  <a:gd name="T34" fmla="*/ 2 w 65"/>
                  <a:gd name="T35" fmla="*/ 26 h 65"/>
                  <a:gd name="T36" fmla="*/ 3 w 65"/>
                  <a:gd name="T37" fmla="*/ 20 h 65"/>
                  <a:gd name="T38" fmla="*/ 5 w 65"/>
                  <a:gd name="T39" fmla="*/ 14 h 65"/>
                  <a:gd name="T40" fmla="*/ 9 w 65"/>
                  <a:gd name="T41" fmla="*/ 10 h 65"/>
                  <a:gd name="T42" fmla="*/ 15 w 65"/>
                  <a:gd name="T43" fmla="*/ 6 h 65"/>
                  <a:gd name="T44" fmla="*/ 19 w 65"/>
                  <a:gd name="T45" fmla="*/ 4 h 65"/>
                  <a:gd name="T46" fmla="*/ 25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5" y="40"/>
                    </a:lnTo>
                    <a:lnTo>
                      <a:pt x="63" y="46"/>
                    </a:lnTo>
                    <a:lnTo>
                      <a:pt x="59" y="51"/>
                    </a:lnTo>
                    <a:lnTo>
                      <a:pt x="55" y="55"/>
                    </a:lnTo>
                    <a:lnTo>
                      <a:pt x="51" y="59"/>
                    </a:lnTo>
                    <a:lnTo>
                      <a:pt x="45" y="63"/>
                    </a:lnTo>
                    <a:lnTo>
                      <a:pt x="39" y="65"/>
                    </a:lnTo>
                    <a:lnTo>
                      <a:pt x="31" y="65"/>
                    </a:lnTo>
                    <a:lnTo>
                      <a:pt x="25" y="65"/>
                    </a:lnTo>
                    <a:lnTo>
                      <a:pt x="19" y="63"/>
                    </a:lnTo>
                    <a:lnTo>
                      <a:pt x="15" y="59"/>
                    </a:lnTo>
                    <a:lnTo>
                      <a:pt x="9" y="55"/>
                    </a:lnTo>
                    <a:lnTo>
                      <a:pt x="5" y="51"/>
                    </a:lnTo>
                    <a:lnTo>
                      <a:pt x="3" y="46"/>
                    </a:lnTo>
                    <a:lnTo>
                      <a:pt x="2" y="40"/>
                    </a:lnTo>
                    <a:lnTo>
                      <a:pt x="0" y="34"/>
                    </a:lnTo>
                    <a:lnTo>
                      <a:pt x="2" y="26"/>
                    </a:lnTo>
                    <a:lnTo>
                      <a:pt x="3" y="20"/>
                    </a:lnTo>
                    <a:lnTo>
                      <a:pt x="5" y="14"/>
                    </a:lnTo>
                    <a:lnTo>
                      <a:pt x="9" y="10"/>
                    </a:lnTo>
                    <a:lnTo>
                      <a:pt x="15" y="6"/>
                    </a:lnTo>
                    <a:lnTo>
                      <a:pt x="19" y="4"/>
                    </a:lnTo>
                    <a:lnTo>
                      <a:pt x="25" y="2"/>
                    </a:lnTo>
                    <a:lnTo>
                      <a:pt x="31" y="0"/>
                    </a:lnTo>
                    <a:lnTo>
                      <a:pt x="39" y="2"/>
                    </a:lnTo>
                    <a:lnTo>
                      <a:pt x="45" y="4"/>
                    </a:lnTo>
                    <a:lnTo>
                      <a:pt x="51" y="6"/>
                    </a:lnTo>
                    <a:lnTo>
                      <a:pt x="55" y="10"/>
                    </a:lnTo>
                    <a:lnTo>
                      <a:pt x="59" y="14"/>
                    </a:lnTo>
                    <a:lnTo>
                      <a:pt x="63" y="20"/>
                    </a:lnTo>
                    <a:lnTo>
                      <a:pt x="65" y="26"/>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90" name="Freeform 505"/>
              <p:cNvSpPr>
                <a:spLocks/>
              </p:cNvSpPr>
              <p:nvPr/>
            </p:nvSpPr>
            <p:spPr bwMode="auto">
              <a:xfrm>
                <a:off x="5696" y="1622"/>
                <a:ext cx="65" cy="65"/>
              </a:xfrm>
              <a:custGeom>
                <a:avLst/>
                <a:gdLst>
                  <a:gd name="T0" fmla="*/ 65 w 65"/>
                  <a:gd name="T1" fmla="*/ 34 h 65"/>
                  <a:gd name="T2" fmla="*/ 65 w 65"/>
                  <a:gd name="T3" fmla="*/ 34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5 w 65"/>
                  <a:gd name="T21" fmla="*/ 65 h 65"/>
                  <a:gd name="T22" fmla="*/ 19 w 65"/>
                  <a:gd name="T23" fmla="*/ 63 h 65"/>
                  <a:gd name="T24" fmla="*/ 15 w 65"/>
                  <a:gd name="T25" fmla="*/ 59 h 65"/>
                  <a:gd name="T26" fmla="*/ 9 w 65"/>
                  <a:gd name="T27" fmla="*/ 55 h 65"/>
                  <a:gd name="T28" fmla="*/ 5 w 65"/>
                  <a:gd name="T29" fmla="*/ 51 h 65"/>
                  <a:gd name="T30" fmla="*/ 3 w 65"/>
                  <a:gd name="T31" fmla="*/ 46 h 65"/>
                  <a:gd name="T32" fmla="*/ 2 w 65"/>
                  <a:gd name="T33" fmla="*/ 40 h 65"/>
                  <a:gd name="T34" fmla="*/ 0 w 65"/>
                  <a:gd name="T35" fmla="*/ 34 h 65"/>
                  <a:gd name="T36" fmla="*/ 2 w 65"/>
                  <a:gd name="T37" fmla="*/ 26 h 65"/>
                  <a:gd name="T38" fmla="*/ 3 w 65"/>
                  <a:gd name="T39" fmla="*/ 20 h 65"/>
                  <a:gd name="T40" fmla="*/ 5 w 65"/>
                  <a:gd name="T41" fmla="*/ 14 h 65"/>
                  <a:gd name="T42" fmla="*/ 9 w 65"/>
                  <a:gd name="T43" fmla="*/ 10 h 65"/>
                  <a:gd name="T44" fmla="*/ 15 w 65"/>
                  <a:gd name="T45" fmla="*/ 6 h 65"/>
                  <a:gd name="T46" fmla="*/ 19 w 65"/>
                  <a:gd name="T47" fmla="*/ 4 h 65"/>
                  <a:gd name="T48" fmla="*/ 25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5" y="40"/>
                    </a:lnTo>
                    <a:lnTo>
                      <a:pt x="63" y="46"/>
                    </a:lnTo>
                    <a:lnTo>
                      <a:pt x="59" y="51"/>
                    </a:lnTo>
                    <a:lnTo>
                      <a:pt x="55" y="55"/>
                    </a:lnTo>
                    <a:lnTo>
                      <a:pt x="51" y="59"/>
                    </a:lnTo>
                    <a:lnTo>
                      <a:pt x="45" y="63"/>
                    </a:lnTo>
                    <a:lnTo>
                      <a:pt x="39" y="65"/>
                    </a:lnTo>
                    <a:lnTo>
                      <a:pt x="31" y="65"/>
                    </a:lnTo>
                    <a:lnTo>
                      <a:pt x="25" y="65"/>
                    </a:lnTo>
                    <a:lnTo>
                      <a:pt x="19" y="63"/>
                    </a:lnTo>
                    <a:lnTo>
                      <a:pt x="15" y="59"/>
                    </a:lnTo>
                    <a:lnTo>
                      <a:pt x="9" y="55"/>
                    </a:lnTo>
                    <a:lnTo>
                      <a:pt x="5" y="51"/>
                    </a:lnTo>
                    <a:lnTo>
                      <a:pt x="3" y="46"/>
                    </a:lnTo>
                    <a:lnTo>
                      <a:pt x="2" y="40"/>
                    </a:lnTo>
                    <a:lnTo>
                      <a:pt x="0" y="34"/>
                    </a:lnTo>
                    <a:lnTo>
                      <a:pt x="2" y="26"/>
                    </a:lnTo>
                    <a:lnTo>
                      <a:pt x="3" y="20"/>
                    </a:lnTo>
                    <a:lnTo>
                      <a:pt x="5" y="14"/>
                    </a:lnTo>
                    <a:lnTo>
                      <a:pt x="9" y="10"/>
                    </a:lnTo>
                    <a:lnTo>
                      <a:pt x="15" y="6"/>
                    </a:lnTo>
                    <a:lnTo>
                      <a:pt x="19" y="4"/>
                    </a:lnTo>
                    <a:lnTo>
                      <a:pt x="25" y="2"/>
                    </a:lnTo>
                    <a:lnTo>
                      <a:pt x="31" y="0"/>
                    </a:lnTo>
                    <a:lnTo>
                      <a:pt x="39" y="2"/>
                    </a:lnTo>
                    <a:lnTo>
                      <a:pt x="45" y="4"/>
                    </a:lnTo>
                    <a:lnTo>
                      <a:pt x="51" y="6"/>
                    </a:lnTo>
                    <a:lnTo>
                      <a:pt x="55" y="10"/>
                    </a:lnTo>
                    <a:lnTo>
                      <a:pt x="59" y="14"/>
                    </a:lnTo>
                    <a:lnTo>
                      <a:pt x="63" y="20"/>
                    </a:lnTo>
                    <a:lnTo>
                      <a:pt x="65" y="26"/>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91" name="Freeform 506"/>
              <p:cNvSpPr>
                <a:spLocks/>
              </p:cNvSpPr>
              <p:nvPr/>
            </p:nvSpPr>
            <p:spPr bwMode="auto">
              <a:xfrm>
                <a:off x="5818" y="1496"/>
                <a:ext cx="65" cy="65"/>
              </a:xfrm>
              <a:custGeom>
                <a:avLst/>
                <a:gdLst>
                  <a:gd name="T0" fmla="*/ 65 w 65"/>
                  <a:gd name="T1" fmla="*/ 32 h 65"/>
                  <a:gd name="T2" fmla="*/ 63 w 65"/>
                  <a:gd name="T3" fmla="*/ 40 h 65"/>
                  <a:gd name="T4" fmla="*/ 61 w 65"/>
                  <a:gd name="T5" fmla="*/ 46 h 65"/>
                  <a:gd name="T6" fmla="*/ 59 w 65"/>
                  <a:gd name="T7" fmla="*/ 51 h 65"/>
                  <a:gd name="T8" fmla="*/ 55 w 65"/>
                  <a:gd name="T9" fmla="*/ 55 h 65"/>
                  <a:gd name="T10" fmla="*/ 51 w 65"/>
                  <a:gd name="T11" fmla="*/ 59 h 65"/>
                  <a:gd name="T12" fmla="*/ 45 w 65"/>
                  <a:gd name="T13" fmla="*/ 61 h 65"/>
                  <a:gd name="T14" fmla="*/ 37 w 65"/>
                  <a:gd name="T15" fmla="*/ 63 h 65"/>
                  <a:gd name="T16" fmla="*/ 31 w 65"/>
                  <a:gd name="T17" fmla="*/ 65 h 65"/>
                  <a:gd name="T18" fmla="*/ 25 w 65"/>
                  <a:gd name="T19" fmla="*/ 63 h 65"/>
                  <a:gd name="T20" fmla="*/ 19 w 65"/>
                  <a:gd name="T21" fmla="*/ 61 h 65"/>
                  <a:gd name="T22" fmla="*/ 13 w 65"/>
                  <a:gd name="T23" fmla="*/ 59 h 65"/>
                  <a:gd name="T24" fmla="*/ 9 w 65"/>
                  <a:gd name="T25" fmla="*/ 55 h 65"/>
                  <a:gd name="T26" fmla="*/ 6 w 65"/>
                  <a:gd name="T27" fmla="*/ 51 h 65"/>
                  <a:gd name="T28" fmla="*/ 2 w 65"/>
                  <a:gd name="T29" fmla="*/ 46 h 65"/>
                  <a:gd name="T30" fmla="*/ 0 w 65"/>
                  <a:gd name="T31" fmla="*/ 40 h 65"/>
                  <a:gd name="T32" fmla="*/ 0 w 65"/>
                  <a:gd name="T33" fmla="*/ 32 h 65"/>
                  <a:gd name="T34" fmla="*/ 0 w 65"/>
                  <a:gd name="T35" fmla="*/ 26 h 65"/>
                  <a:gd name="T36" fmla="*/ 2 w 65"/>
                  <a:gd name="T37" fmla="*/ 20 h 65"/>
                  <a:gd name="T38" fmla="*/ 6 w 65"/>
                  <a:gd name="T39" fmla="*/ 14 h 65"/>
                  <a:gd name="T40" fmla="*/ 9 w 65"/>
                  <a:gd name="T41" fmla="*/ 10 h 65"/>
                  <a:gd name="T42" fmla="*/ 13 w 65"/>
                  <a:gd name="T43" fmla="*/ 6 h 65"/>
                  <a:gd name="T44" fmla="*/ 19 w 65"/>
                  <a:gd name="T45" fmla="*/ 2 h 65"/>
                  <a:gd name="T46" fmla="*/ 25 w 65"/>
                  <a:gd name="T47" fmla="*/ 0 h 65"/>
                  <a:gd name="T48" fmla="*/ 31 w 65"/>
                  <a:gd name="T49" fmla="*/ 0 h 65"/>
                  <a:gd name="T50" fmla="*/ 37 w 65"/>
                  <a:gd name="T51" fmla="*/ 0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3" y="40"/>
                    </a:lnTo>
                    <a:lnTo>
                      <a:pt x="61" y="46"/>
                    </a:lnTo>
                    <a:lnTo>
                      <a:pt x="59" y="51"/>
                    </a:lnTo>
                    <a:lnTo>
                      <a:pt x="55" y="55"/>
                    </a:lnTo>
                    <a:lnTo>
                      <a:pt x="51" y="59"/>
                    </a:lnTo>
                    <a:lnTo>
                      <a:pt x="45" y="61"/>
                    </a:lnTo>
                    <a:lnTo>
                      <a:pt x="37" y="63"/>
                    </a:lnTo>
                    <a:lnTo>
                      <a:pt x="31" y="65"/>
                    </a:lnTo>
                    <a:lnTo>
                      <a:pt x="25" y="63"/>
                    </a:lnTo>
                    <a:lnTo>
                      <a:pt x="19" y="61"/>
                    </a:lnTo>
                    <a:lnTo>
                      <a:pt x="13" y="59"/>
                    </a:lnTo>
                    <a:lnTo>
                      <a:pt x="9" y="55"/>
                    </a:lnTo>
                    <a:lnTo>
                      <a:pt x="6" y="51"/>
                    </a:lnTo>
                    <a:lnTo>
                      <a:pt x="2" y="46"/>
                    </a:lnTo>
                    <a:lnTo>
                      <a:pt x="0" y="40"/>
                    </a:lnTo>
                    <a:lnTo>
                      <a:pt x="0" y="32"/>
                    </a:lnTo>
                    <a:lnTo>
                      <a:pt x="0" y="26"/>
                    </a:lnTo>
                    <a:lnTo>
                      <a:pt x="2" y="20"/>
                    </a:lnTo>
                    <a:lnTo>
                      <a:pt x="6" y="14"/>
                    </a:lnTo>
                    <a:lnTo>
                      <a:pt x="9" y="10"/>
                    </a:lnTo>
                    <a:lnTo>
                      <a:pt x="13" y="6"/>
                    </a:lnTo>
                    <a:lnTo>
                      <a:pt x="19" y="2"/>
                    </a:lnTo>
                    <a:lnTo>
                      <a:pt x="25" y="0"/>
                    </a:lnTo>
                    <a:lnTo>
                      <a:pt x="31" y="0"/>
                    </a:lnTo>
                    <a:lnTo>
                      <a:pt x="37" y="0"/>
                    </a:lnTo>
                    <a:lnTo>
                      <a:pt x="45" y="2"/>
                    </a:lnTo>
                    <a:lnTo>
                      <a:pt x="51" y="6"/>
                    </a:lnTo>
                    <a:lnTo>
                      <a:pt x="55" y="10"/>
                    </a:lnTo>
                    <a:lnTo>
                      <a:pt x="59" y="14"/>
                    </a:lnTo>
                    <a:lnTo>
                      <a:pt x="61" y="20"/>
                    </a:lnTo>
                    <a:lnTo>
                      <a:pt x="63" y="26"/>
                    </a:lnTo>
                    <a:lnTo>
                      <a:pt x="65"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92" name="Freeform 507"/>
              <p:cNvSpPr>
                <a:spLocks/>
              </p:cNvSpPr>
              <p:nvPr/>
            </p:nvSpPr>
            <p:spPr bwMode="auto">
              <a:xfrm>
                <a:off x="5818" y="1496"/>
                <a:ext cx="65" cy="65"/>
              </a:xfrm>
              <a:custGeom>
                <a:avLst/>
                <a:gdLst>
                  <a:gd name="T0" fmla="*/ 65 w 65"/>
                  <a:gd name="T1" fmla="*/ 32 h 65"/>
                  <a:gd name="T2" fmla="*/ 65 w 65"/>
                  <a:gd name="T3" fmla="*/ 32 h 65"/>
                  <a:gd name="T4" fmla="*/ 63 w 65"/>
                  <a:gd name="T5" fmla="*/ 40 h 65"/>
                  <a:gd name="T6" fmla="*/ 61 w 65"/>
                  <a:gd name="T7" fmla="*/ 46 h 65"/>
                  <a:gd name="T8" fmla="*/ 59 w 65"/>
                  <a:gd name="T9" fmla="*/ 51 h 65"/>
                  <a:gd name="T10" fmla="*/ 55 w 65"/>
                  <a:gd name="T11" fmla="*/ 55 h 65"/>
                  <a:gd name="T12" fmla="*/ 51 w 65"/>
                  <a:gd name="T13" fmla="*/ 59 h 65"/>
                  <a:gd name="T14" fmla="*/ 45 w 65"/>
                  <a:gd name="T15" fmla="*/ 61 h 65"/>
                  <a:gd name="T16" fmla="*/ 37 w 65"/>
                  <a:gd name="T17" fmla="*/ 63 h 65"/>
                  <a:gd name="T18" fmla="*/ 31 w 65"/>
                  <a:gd name="T19" fmla="*/ 65 h 65"/>
                  <a:gd name="T20" fmla="*/ 25 w 65"/>
                  <a:gd name="T21" fmla="*/ 63 h 65"/>
                  <a:gd name="T22" fmla="*/ 19 w 65"/>
                  <a:gd name="T23" fmla="*/ 61 h 65"/>
                  <a:gd name="T24" fmla="*/ 13 w 65"/>
                  <a:gd name="T25" fmla="*/ 59 h 65"/>
                  <a:gd name="T26" fmla="*/ 9 w 65"/>
                  <a:gd name="T27" fmla="*/ 55 h 65"/>
                  <a:gd name="T28" fmla="*/ 6 w 65"/>
                  <a:gd name="T29" fmla="*/ 51 h 65"/>
                  <a:gd name="T30" fmla="*/ 2 w 65"/>
                  <a:gd name="T31" fmla="*/ 46 h 65"/>
                  <a:gd name="T32" fmla="*/ 0 w 65"/>
                  <a:gd name="T33" fmla="*/ 40 h 65"/>
                  <a:gd name="T34" fmla="*/ 0 w 65"/>
                  <a:gd name="T35" fmla="*/ 32 h 65"/>
                  <a:gd name="T36" fmla="*/ 0 w 65"/>
                  <a:gd name="T37" fmla="*/ 26 h 65"/>
                  <a:gd name="T38" fmla="*/ 2 w 65"/>
                  <a:gd name="T39" fmla="*/ 20 h 65"/>
                  <a:gd name="T40" fmla="*/ 6 w 65"/>
                  <a:gd name="T41" fmla="*/ 14 h 65"/>
                  <a:gd name="T42" fmla="*/ 9 w 65"/>
                  <a:gd name="T43" fmla="*/ 10 h 65"/>
                  <a:gd name="T44" fmla="*/ 13 w 65"/>
                  <a:gd name="T45" fmla="*/ 6 h 65"/>
                  <a:gd name="T46" fmla="*/ 19 w 65"/>
                  <a:gd name="T47" fmla="*/ 2 h 65"/>
                  <a:gd name="T48" fmla="*/ 25 w 65"/>
                  <a:gd name="T49" fmla="*/ 0 h 65"/>
                  <a:gd name="T50" fmla="*/ 31 w 65"/>
                  <a:gd name="T51" fmla="*/ 0 h 65"/>
                  <a:gd name="T52" fmla="*/ 37 w 65"/>
                  <a:gd name="T53" fmla="*/ 0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3" y="40"/>
                    </a:lnTo>
                    <a:lnTo>
                      <a:pt x="61" y="46"/>
                    </a:lnTo>
                    <a:lnTo>
                      <a:pt x="59" y="51"/>
                    </a:lnTo>
                    <a:lnTo>
                      <a:pt x="55" y="55"/>
                    </a:lnTo>
                    <a:lnTo>
                      <a:pt x="51" y="59"/>
                    </a:lnTo>
                    <a:lnTo>
                      <a:pt x="45" y="61"/>
                    </a:lnTo>
                    <a:lnTo>
                      <a:pt x="37" y="63"/>
                    </a:lnTo>
                    <a:lnTo>
                      <a:pt x="31" y="65"/>
                    </a:lnTo>
                    <a:lnTo>
                      <a:pt x="25" y="63"/>
                    </a:lnTo>
                    <a:lnTo>
                      <a:pt x="19" y="61"/>
                    </a:lnTo>
                    <a:lnTo>
                      <a:pt x="13" y="59"/>
                    </a:lnTo>
                    <a:lnTo>
                      <a:pt x="9" y="55"/>
                    </a:lnTo>
                    <a:lnTo>
                      <a:pt x="6" y="51"/>
                    </a:lnTo>
                    <a:lnTo>
                      <a:pt x="2" y="46"/>
                    </a:lnTo>
                    <a:lnTo>
                      <a:pt x="0" y="40"/>
                    </a:lnTo>
                    <a:lnTo>
                      <a:pt x="0" y="32"/>
                    </a:lnTo>
                    <a:lnTo>
                      <a:pt x="0" y="26"/>
                    </a:lnTo>
                    <a:lnTo>
                      <a:pt x="2" y="20"/>
                    </a:lnTo>
                    <a:lnTo>
                      <a:pt x="6" y="14"/>
                    </a:lnTo>
                    <a:lnTo>
                      <a:pt x="9" y="10"/>
                    </a:lnTo>
                    <a:lnTo>
                      <a:pt x="13" y="6"/>
                    </a:lnTo>
                    <a:lnTo>
                      <a:pt x="19" y="2"/>
                    </a:lnTo>
                    <a:lnTo>
                      <a:pt x="25" y="0"/>
                    </a:lnTo>
                    <a:lnTo>
                      <a:pt x="31" y="0"/>
                    </a:lnTo>
                    <a:lnTo>
                      <a:pt x="37" y="0"/>
                    </a:lnTo>
                    <a:lnTo>
                      <a:pt x="45" y="2"/>
                    </a:lnTo>
                    <a:lnTo>
                      <a:pt x="51" y="6"/>
                    </a:lnTo>
                    <a:lnTo>
                      <a:pt x="55" y="10"/>
                    </a:lnTo>
                    <a:lnTo>
                      <a:pt x="59" y="14"/>
                    </a:lnTo>
                    <a:lnTo>
                      <a:pt x="61"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93" name="Rectangle 508"/>
              <p:cNvSpPr>
                <a:spLocks noChangeArrowheads="1"/>
              </p:cNvSpPr>
              <p:nvPr/>
            </p:nvSpPr>
            <p:spPr bwMode="auto">
              <a:xfrm>
                <a:off x="4526" y="1937"/>
                <a:ext cx="83"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094" name="Rectangle 509"/>
              <p:cNvSpPr>
                <a:spLocks noChangeArrowheads="1"/>
              </p:cNvSpPr>
              <p:nvPr/>
            </p:nvSpPr>
            <p:spPr bwMode="auto">
              <a:xfrm>
                <a:off x="4527" y="1939"/>
                <a:ext cx="33"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6095" name="Rectangle 510"/>
              <p:cNvSpPr>
                <a:spLocks noChangeArrowheads="1"/>
              </p:cNvSpPr>
              <p:nvPr/>
            </p:nvSpPr>
            <p:spPr bwMode="auto">
              <a:xfrm>
                <a:off x="4558" y="1939"/>
                <a:ext cx="18"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096" name="Rectangle 511"/>
              <p:cNvSpPr>
                <a:spLocks noChangeArrowheads="1"/>
              </p:cNvSpPr>
              <p:nvPr/>
            </p:nvSpPr>
            <p:spPr bwMode="auto">
              <a:xfrm>
                <a:off x="4552" y="1937"/>
                <a:ext cx="80"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097" name="Rectangle 512"/>
              <p:cNvSpPr>
                <a:spLocks noChangeArrowheads="1"/>
              </p:cNvSpPr>
              <p:nvPr/>
            </p:nvSpPr>
            <p:spPr bwMode="auto">
              <a:xfrm>
                <a:off x="4554" y="1939"/>
                <a:ext cx="34"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6098" name="Rectangle 513"/>
              <p:cNvSpPr>
                <a:spLocks noChangeArrowheads="1"/>
              </p:cNvSpPr>
              <p:nvPr/>
            </p:nvSpPr>
            <p:spPr bwMode="auto">
              <a:xfrm>
                <a:off x="4583" y="1939"/>
                <a:ext cx="18"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6099" name="Rectangle 514"/>
              <p:cNvSpPr>
                <a:spLocks noChangeArrowheads="1"/>
              </p:cNvSpPr>
              <p:nvPr/>
            </p:nvSpPr>
            <p:spPr bwMode="auto">
              <a:xfrm>
                <a:off x="4589" y="1933"/>
                <a:ext cx="183"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0" name="Rectangle 515"/>
              <p:cNvSpPr>
                <a:spLocks noChangeArrowheads="1"/>
              </p:cNvSpPr>
              <p:nvPr/>
            </p:nvSpPr>
            <p:spPr bwMode="auto">
              <a:xfrm>
                <a:off x="4592" y="1937"/>
                <a:ext cx="87"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L</a:t>
                </a:r>
                <a:endParaRPr kumimoji="1" lang="en-US">
                  <a:latin typeface="Times New Roman" charset="0"/>
                </a:endParaRPr>
              </a:p>
            </p:txBody>
          </p:sp>
          <p:sp>
            <p:nvSpPr>
              <p:cNvPr id="36101" name="Rectangle 516"/>
              <p:cNvSpPr>
                <a:spLocks noChangeArrowheads="1"/>
              </p:cNvSpPr>
              <p:nvPr/>
            </p:nvSpPr>
            <p:spPr bwMode="auto">
              <a:xfrm>
                <a:off x="4668" y="1937"/>
                <a:ext cx="43"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102" name="Rectangle 517"/>
              <p:cNvSpPr>
                <a:spLocks noChangeArrowheads="1"/>
              </p:cNvSpPr>
              <p:nvPr/>
            </p:nvSpPr>
            <p:spPr bwMode="auto">
              <a:xfrm>
                <a:off x="4685" y="1933"/>
                <a:ext cx="136"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3" name="Rectangle 518"/>
              <p:cNvSpPr>
                <a:spLocks noChangeArrowheads="1"/>
              </p:cNvSpPr>
              <p:nvPr/>
            </p:nvSpPr>
            <p:spPr bwMode="auto">
              <a:xfrm>
                <a:off x="4685" y="1937"/>
                <a:ext cx="35"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i</a:t>
                </a:r>
                <a:endParaRPr kumimoji="1" lang="en-US">
                  <a:latin typeface="Times New Roman" charset="0"/>
                </a:endParaRPr>
              </a:p>
            </p:txBody>
          </p:sp>
          <p:sp>
            <p:nvSpPr>
              <p:cNvPr id="36104" name="Rectangle 519"/>
              <p:cNvSpPr>
                <a:spLocks noChangeArrowheads="1"/>
              </p:cNvSpPr>
              <p:nvPr/>
            </p:nvSpPr>
            <p:spPr bwMode="auto">
              <a:xfrm>
                <a:off x="4716" y="1937"/>
                <a:ext cx="44"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6105" name="Rectangle 520"/>
              <p:cNvSpPr>
                <a:spLocks noChangeArrowheads="1"/>
              </p:cNvSpPr>
              <p:nvPr/>
            </p:nvSpPr>
            <p:spPr bwMode="auto">
              <a:xfrm>
                <a:off x="5166" y="1933"/>
                <a:ext cx="199" cy="16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6" name="Rectangle 521"/>
              <p:cNvSpPr>
                <a:spLocks noChangeArrowheads="1"/>
              </p:cNvSpPr>
              <p:nvPr/>
            </p:nvSpPr>
            <p:spPr bwMode="auto">
              <a:xfrm>
                <a:off x="5165" y="1937"/>
                <a:ext cx="104"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X</a:t>
                </a:r>
                <a:endParaRPr kumimoji="1" lang="en-US">
                  <a:latin typeface="Times New Roman" charset="0"/>
                </a:endParaRPr>
              </a:p>
            </p:txBody>
          </p:sp>
          <p:sp>
            <p:nvSpPr>
              <p:cNvPr id="36107" name="Rectangle 522"/>
              <p:cNvSpPr>
                <a:spLocks noChangeArrowheads="1"/>
              </p:cNvSpPr>
              <p:nvPr/>
            </p:nvSpPr>
            <p:spPr bwMode="auto">
              <a:xfrm>
                <a:off x="5259" y="1937"/>
                <a:ext cx="43" cy="16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 </a:t>
                </a:r>
                <a:endParaRPr kumimoji="1" lang="en-US">
                  <a:latin typeface="Times New Roman" charset="0"/>
                </a:endParaRPr>
              </a:p>
            </p:txBody>
          </p:sp>
          <p:sp>
            <p:nvSpPr>
              <p:cNvPr id="36108" name="Rectangle 523"/>
              <p:cNvSpPr>
                <a:spLocks noChangeArrowheads="1"/>
              </p:cNvSpPr>
              <p:nvPr/>
            </p:nvSpPr>
            <p:spPr bwMode="auto">
              <a:xfrm>
                <a:off x="4867" y="1567"/>
                <a:ext cx="214"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09" name="Rectangle 524"/>
              <p:cNvSpPr>
                <a:spLocks noChangeArrowheads="1"/>
              </p:cNvSpPr>
              <p:nvPr/>
            </p:nvSpPr>
            <p:spPr bwMode="auto">
              <a:xfrm>
                <a:off x="4867" y="1573"/>
                <a:ext cx="101"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6110" name="Rectangle 525"/>
              <p:cNvSpPr>
                <a:spLocks noChangeArrowheads="1"/>
              </p:cNvSpPr>
              <p:nvPr/>
            </p:nvSpPr>
            <p:spPr bwMode="auto">
              <a:xfrm>
                <a:off x="4957" y="1573"/>
                <a:ext cx="48"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6111" name="Rectangle 526"/>
              <p:cNvSpPr>
                <a:spLocks noChangeArrowheads="1"/>
              </p:cNvSpPr>
              <p:nvPr/>
            </p:nvSpPr>
            <p:spPr bwMode="auto">
              <a:xfrm>
                <a:off x="5447" y="1567"/>
                <a:ext cx="213"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6112" name="Rectangle 527"/>
              <p:cNvSpPr>
                <a:spLocks noChangeArrowheads="1"/>
              </p:cNvSpPr>
              <p:nvPr/>
            </p:nvSpPr>
            <p:spPr bwMode="auto">
              <a:xfrm>
                <a:off x="5445" y="1573"/>
                <a:ext cx="101"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6113" name="Rectangle 528"/>
              <p:cNvSpPr>
                <a:spLocks noChangeArrowheads="1"/>
              </p:cNvSpPr>
              <p:nvPr/>
            </p:nvSpPr>
            <p:spPr bwMode="auto">
              <a:xfrm>
                <a:off x="5536" y="1573"/>
                <a:ext cx="48" cy="18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6114" name="Line 529"/>
              <p:cNvSpPr>
                <a:spLocks noChangeShapeType="1"/>
              </p:cNvSpPr>
              <p:nvPr/>
            </p:nvSpPr>
            <p:spPr bwMode="auto">
              <a:xfrm>
                <a:off x="4569" y="1670"/>
                <a:ext cx="71" cy="1"/>
              </a:xfrm>
              <a:prstGeom prst="line">
                <a:avLst/>
              </a:pr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a:lstStyle/>
              <a:p>
                <a:endParaRPr lang="es-ES"/>
              </a:p>
            </p:txBody>
          </p:sp>
          <p:sp>
            <p:nvSpPr>
              <p:cNvPr id="36115" name="Line 530"/>
              <p:cNvSpPr>
                <a:spLocks noChangeShapeType="1"/>
              </p:cNvSpPr>
              <p:nvPr/>
            </p:nvSpPr>
            <p:spPr bwMode="auto">
              <a:xfrm flipV="1">
                <a:off x="4605" y="1632"/>
                <a:ext cx="1" cy="71"/>
              </a:xfrm>
              <a:prstGeom prst="line">
                <a:avLst/>
              </a:pr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a:lstStyle/>
              <a:p>
                <a:endParaRPr lang="es-ES"/>
              </a:p>
            </p:txBody>
          </p:sp>
          <p:sp>
            <p:nvSpPr>
              <p:cNvPr id="36116" name="Freeform 531"/>
              <p:cNvSpPr>
                <a:spLocks/>
              </p:cNvSpPr>
              <p:nvPr/>
            </p:nvSpPr>
            <p:spPr bwMode="auto">
              <a:xfrm>
                <a:off x="4575" y="1640"/>
                <a:ext cx="57" cy="57"/>
              </a:xfrm>
              <a:custGeom>
                <a:avLst/>
                <a:gdLst>
                  <a:gd name="T0" fmla="*/ 30 w 57"/>
                  <a:gd name="T1" fmla="*/ 0 h 57"/>
                  <a:gd name="T2" fmla="*/ 36 w 57"/>
                  <a:gd name="T3" fmla="*/ 0 h 57"/>
                  <a:gd name="T4" fmla="*/ 40 w 57"/>
                  <a:gd name="T5" fmla="*/ 2 h 57"/>
                  <a:gd name="T6" fmla="*/ 46 w 57"/>
                  <a:gd name="T7" fmla="*/ 4 h 57"/>
                  <a:gd name="T8" fmla="*/ 49 w 57"/>
                  <a:gd name="T9" fmla="*/ 8 h 57"/>
                  <a:gd name="T10" fmla="*/ 53 w 57"/>
                  <a:gd name="T11" fmla="*/ 12 h 57"/>
                  <a:gd name="T12" fmla="*/ 55 w 57"/>
                  <a:gd name="T13" fmla="*/ 18 h 57"/>
                  <a:gd name="T14" fmla="*/ 57 w 57"/>
                  <a:gd name="T15" fmla="*/ 24 h 57"/>
                  <a:gd name="T16" fmla="*/ 57 w 57"/>
                  <a:gd name="T17" fmla="*/ 28 h 57"/>
                  <a:gd name="T18" fmla="*/ 57 w 57"/>
                  <a:gd name="T19" fmla="*/ 35 h 57"/>
                  <a:gd name="T20" fmla="*/ 55 w 57"/>
                  <a:gd name="T21" fmla="*/ 39 h 57"/>
                  <a:gd name="T22" fmla="*/ 53 w 57"/>
                  <a:gd name="T23" fmla="*/ 45 h 57"/>
                  <a:gd name="T24" fmla="*/ 49 w 57"/>
                  <a:gd name="T25" fmla="*/ 49 h 57"/>
                  <a:gd name="T26" fmla="*/ 46 w 57"/>
                  <a:gd name="T27" fmla="*/ 53 h 57"/>
                  <a:gd name="T28" fmla="*/ 40 w 57"/>
                  <a:gd name="T29" fmla="*/ 55 h 57"/>
                  <a:gd name="T30" fmla="*/ 36 w 57"/>
                  <a:gd name="T31" fmla="*/ 57 h 57"/>
                  <a:gd name="T32" fmla="*/ 30 w 57"/>
                  <a:gd name="T33" fmla="*/ 57 h 57"/>
                  <a:gd name="T34" fmla="*/ 24 w 57"/>
                  <a:gd name="T35" fmla="*/ 57 h 57"/>
                  <a:gd name="T36" fmla="*/ 18 w 57"/>
                  <a:gd name="T37" fmla="*/ 55 h 57"/>
                  <a:gd name="T38" fmla="*/ 14 w 57"/>
                  <a:gd name="T39" fmla="*/ 53 h 57"/>
                  <a:gd name="T40" fmla="*/ 8 w 57"/>
                  <a:gd name="T41" fmla="*/ 49 h 57"/>
                  <a:gd name="T42" fmla="*/ 4 w 57"/>
                  <a:gd name="T43" fmla="*/ 45 h 57"/>
                  <a:gd name="T44" fmla="*/ 2 w 57"/>
                  <a:gd name="T45" fmla="*/ 39 h 57"/>
                  <a:gd name="T46" fmla="*/ 0 w 57"/>
                  <a:gd name="T47" fmla="*/ 35 h 57"/>
                  <a:gd name="T48" fmla="*/ 0 w 57"/>
                  <a:gd name="T49" fmla="*/ 28 h 57"/>
                  <a:gd name="T50" fmla="*/ 0 w 57"/>
                  <a:gd name="T51" fmla="*/ 24 h 57"/>
                  <a:gd name="T52" fmla="*/ 2 w 57"/>
                  <a:gd name="T53" fmla="*/ 18 h 57"/>
                  <a:gd name="T54" fmla="*/ 4 w 57"/>
                  <a:gd name="T55" fmla="*/ 12 h 57"/>
                  <a:gd name="T56" fmla="*/ 8 w 57"/>
                  <a:gd name="T57" fmla="*/ 8 h 57"/>
                  <a:gd name="T58" fmla="*/ 14 w 57"/>
                  <a:gd name="T59" fmla="*/ 4 h 57"/>
                  <a:gd name="T60" fmla="*/ 18 w 57"/>
                  <a:gd name="T61" fmla="*/ 2 h 57"/>
                  <a:gd name="T62" fmla="*/ 24 w 57"/>
                  <a:gd name="T63" fmla="*/ 0 h 57"/>
                  <a:gd name="T64" fmla="*/ 30 w 57"/>
                  <a:gd name="T65" fmla="*/ 0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57"/>
                  <a:gd name="T101" fmla="*/ 57 w 57"/>
                  <a:gd name="T102" fmla="*/ 57 h 5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57">
                    <a:moveTo>
                      <a:pt x="30" y="0"/>
                    </a:moveTo>
                    <a:lnTo>
                      <a:pt x="36" y="0"/>
                    </a:lnTo>
                    <a:lnTo>
                      <a:pt x="40" y="2"/>
                    </a:lnTo>
                    <a:lnTo>
                      <a:pt x="46" y="4"/>
                    </a:lnTo>
                    <a:lnTo>
                      <a:pt x="49" y="8"/>
                    </a:lnTo>
                    <a:lnTo>
                      <a:pt x="53" y="12"/>
                    </a:lnTo>
                    <a:lnTo>
                      <a:pt x="55" y="18"/>
                    </a:lnTo>
                    <a:lnTo>
                      <a:pt x="57" y="24"/>
                    </a:lnTo>
                    <a:lnTo>
                      <a:pt x="57" y="28"/>
                    </a:lnTo>
                    <a:lnTo>
                      <a:pt x="57" y="35"/>
                    </a:lnTo>
                    <a:lnTo>
                      <a:pt x="55" y="39"/>
                    </a:lnTo>
                    <a:lnTo>
                      <a:pt x="53" y="45"/>
                    </a:lnTo>
                    <a:lnTo>
                      <a:pt x="49" y="49"/>
                    </a:lnTo>
                    <a:lnTo>
                      <a:pt x="46" y="53"/>
                    </a:lnTo>
                    <a:lnTo>
                      <a:pt x="40" y="55"/>
                    </a:lnTo>
                    <a:lnTo>
                      <a:pt x="36" y="57"/>
                    </a:lnTo>
                    <a:lnTo>
                      <a:pt x="30" y="57"/>
                    </a:lnTo>
                    <a:lnTo>
                      <a:pt x="24" y="57"/>
                    </a:lnTo>
                    <a:lnTo>
                      <a:pt x="18" y="55"/>
                    </a:lnTo>
                    <a:lnTo>
                      <a:pt x="14" y="53"/>
                    </a:lnTo>
                    <a:lnTo>
                      <a:pt x="8" y="49"/>
                    </a:lnTo>
                    <a:lnTo>
                      <a:pt x="4" y="45"/>
                    </a:lnTo>
                    <a:lnTo>
                      <a:pt x="2" y="39"/>
                    </a:lnTo>
                    <a:lnTo>
                      <a:pt x="0" y="35"/>
                    </a:lnTo>
                    <a:lnTo>
                      <a:pt x="0" y="28"/>
                    </a:lnTo>
                    <a:lnTo>
                      <a:pt x="0" y="24"/>
                    </a:lnTo>
                    <a:lnTo>
                      <a:pt x="2" y="18"/>
                    </a:lnTo>
                    <a:lnTo>
                      <a:pt x="4" y="12"/>
                    </a:lnTo>
                    <a:lnTo>
                      <a:pt x="8" y="8"/>
                    </a:lnTo>
                    <a:lnTo>
                      <a:pt x="14" y="4"/>
                    </a:lnTo>
                    <a:lnTo>
                      <a:pt x="18" y="2"/>
                    </a:lnTo>
                    <a:lnTo>
                      <a:pt x="24" y="0"/>
                    </a:lnTo>
                    <a:lnTo>
                      <a:pt x="30"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17" name="Freeform 532"/>
              <p:cNvSpPr>
                <a:spLocks/>
              </p:cNvSpPr>
              <p:nvPr/>
            </p:nvSpPr>
            <p:spPr bwMode="auto">
              <a:xfrm>
                <a:off x="4575" y="1640"/>
                <a:ext cx="57" cy="57"/>
              </a:xfrm>
              <a:custGeom>
                <a:avLst/>
                <a:gdLst>
                  <a:gd name="T0" fmla="*/ 30 w 57"/>
                  <a:gd name="T1" fmla="*/ 0 h 57"/>
                  <a:gd name="T2" fmla="*/ 30 w 57"/>
                  <a:gd name="T3" fmla="*/ 0 h 57"/>
                  <a:gd name="T4" fmla="*/ 36 w 57"/>
                  <a:gd name="T5" fmla="*/ 0 h 57"/>
                  <a:gd name="T6" fmla="*/ 40 w 57"/>
                  <a:gd name="T7" fmla="*/ 2 h 57"/>
                  <a:gd name="T8" fmla="*/ 46 w 57"/>
                  <a:gd name="T9" fmla="*/ 4 h 57"/>
                  <a:gd name="T10" fmla="*/ 49 w 57"/>
                  <a:gd name="T11" fmla="*/ 8 h 57"/>
                  <a:gd name="T12" fmla="*/ 53 w 57"/>
                  <a:gd name="T13" fmla="*/ 12 h 57"/>
                  <a:gd name="T14" fmla="*/ 55 w 57"/>
                  <a:gd name="T15" fmla="*/ 18 h 57"/>
                  <a:gd name="T16" fmla="*/ 57 w 57"/>
                  <a:gd name="T17" fmla="*/ 24 h 57"/>
                  <a:gd name="T18" fmla="*/ 57 w 57"/>
                  <a:gd name="T19" fmla="*/ 28 h 57"/>
                  <a:gd name="T20" fmla="*/ 57 w 57"/>
                  <a:gd name="T21" fmla="*/ 35 h 57"/>
                  <a:gd name="T22" fmla="*/ 55 w 57"/>
                  <a:gd name="T23" fmla="*/ 39 h 57"/>
                  <a:gd name="T24" fmla="*/ 53 w 57"/>
                  <a:gd name="T25" fmla="*/ 45 h 57"/>
                  <a:gd name="T26" fmla="*/ 49 w 57"/>
                  <a:gd name="T27" fmla="*/ 49 h 57"/>
                  <a:gd name="T28" fmla="*/ 46 w 57"/>
                  <a:gd name="T29" fmla="*/ 53 h 57"/>
                  <a:gd name="T30" fmla="*/ 40 w 57"/>
                  <a:gd name="T31" fmla="*/ 55 h 57"/>
                  <a:gd name="T32" fmla="*/ 36 w 57"/>
                  <a:gd name="T33" fmla="*/ 57 h 57"/>
                  <a:gd name="T34" fmla="*/ 30 w 57"/>
                  <a:gd name="T35" fmla="*/ 57 h 57"/>
                  <a:gd name="T36" fmla="*/ 24 w 57"/>
                  <a:gd name="T37" fmla="*/ 57 h 57"/>
                  <a:gd name="T38" fmla="*/ 18 w 57"/>
                  <a:gd name="T39" fmla="*/ 55 h 57"/>
                  <a:gd name="T40" fmla="*/ 14 w 57"/>
                  <a:gd name="T41" fmla="*/ 53 h 57"/>
                  <a:gd name="T42" fmla="*/ 8 w 57"/>
                  <a:gd name="T43" fmla="*/ 49 h 57"/>
                  <a:gd name="T44" fmla="*/ 4 w 57"/>
                  <a:gd name="T45" fmla="*/ 45 h 57"/>
                  <a:gd name="T46" fmla="*/ 2 w 57"/>
                  <a:gd name="T47" fmla="*/ 39 h 57"/>
                  <a:gd name="T48" fmla="*/ 0 w 57"/>
                  <a:gd name="T49" fmla="*/ 35 h 57"/>
                  <a:gd name="T50" fmla="*/ 0 w 57"/>
                  <a:gd name="T51" fmla="*/ 28 h 57"/>
                  <a:gd name="T52" fmla="*/ 0 w 57"/>
                  <a:gd name="T53" fmla="*/ 24 h 57"/>
                  <a:gd name="T54" fmla="*/ 2 w 57"/>
                  <a:gd name="T55" fmla="*/ 18 h 57"/>
                  <a:gd name="T56" fmla="*/ 4 w 57"/>
                  <a:gd name="T57" fmla="*/ 12 h 57"/>
                  <a:gd name="T58" fmla="*/ 8 w 57"/>
                  <a:gd name="T59" fmla="*/ 8 h 57"/>
                  <a:gd name="T60" fmla="*/ 14 w 57"/>
                  <a:gd name="T61" fmla="*/ 4 h 57"/>
                  <a:gd name="T62" fmla="*/ 18 w 57"/>
                  <a:gd name="T63" fmla="*/ 2 h 57"/>
                  <a:gd name="T64" fmla="*/ 24 w 57"/>
                  <a:gd name="T65" fmla="*/ 0 h 57"/>
                  <a:gd name="T66" fmla="*/ 30 w 57"/>
                  <a:gd name="T67" fmla="*/ 0 h 5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57"/>
                  <a:gd name="T103" fmla="*/ 0 h 57"/>
                  <a:gd name="T104" fmla="*/ 57 w 57"/>
                  <a:gd name="T105" fmla="*/ 57 h 5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57" h="57">
                    <a:moveTo>
                      <a:pt x="30" y="0"/>
                    </a:moveTo>
                    <a:lnTo>
                      <a:pt x="30" y="0"/>
                    </a:lnTo>
                    <a:lnTo>
                      <a:pt x="36" y="0"/>
                    </a:lnTo>
                    <a:lnTo>
                      <a:pt x="40" y="2"/>
                    </a:lnTo>
                    <a:lnTo>
                      <a:pt x="46" y="4"/>
                    </a:lnTo>
                    <a:lnTo>
                      <a:pt x="49" y="8"/>
                    </a:lnTo>
                    <a:lnTo>
                      <a:pt x="53" y="12"/>
                    </a:lnTo>
                    <a:lnTo>
                      <a:pt x="55" y="18"/>
                    </a:lnTo>
                    <a:lnTo>
                      <a:pt x="57" y="24"/>
                    </a:lnTo>
                    <a:lnTo>
                      <a:pt x="57" y="28"/>
                    </a:lnTo>
                    <a:lnTo>
                      <a:pt x="57" y="35"/>
                    </a:lnTo>
                    <a:lnTo>
                      <a:pt x="55" y="39"/>
                    </a:lnTo>
                    <a:lnTo>
                      <a:pt x="53" y="45"/>
                    </a:lnTo>
                    <a:lnTo>
                      <a:pt x="49" y="49"/>
                    </a:lnTo>
                    <a:lnTo>
                      <a:pt x="46" y="53"/>
                    </a:lnTo>
                    <a:lnTo>
                      <a:pt x="40" y="55"/>
                    </a:lnTo>
                    <a:lnTo>
                      <a:pt x="36" y="57"/>
                    </a:lnTo>
                    <a:lnTo>
                      <a:pt x="30" y="57"/>
                    </a:lnTo>
                    <a:lnTo>
                      <a:pt x="24" y="57"/>
                    </a:lnTo>
                    <a:lnTo>
                      <a:pt x="18" y="55"/>
                    </a:lnTo>
                    <a:lnTo>
                      <a:pt x="14" y="53"/>
                    </a:lnTo>
                    <a:lnTo>
                      <a:pt x="8" y="49"/>
                    </a:lnTo>
                    <a:lnTo>
                      <a:pt x="4" y="45"/>
                    </a:lnTo>
                    <a:lnTo>
                      <a:pt x="2" y="39"/>
                    </a:lnTo>
                    <a:lnTo>
                      <a:pt x="0" y="35"/>
                    </a:lnTo>
                    <a:lnTo>
                      <a:pt x="0" y="28"/>
                    </a:lnTo>
                    <a:lnTo>
                      <a:pt x="0" y="24"/>
                    </a:lnTo>
                    <a:lnTo>
                      <a:pt x="2" y="18"/>
                    </a:lnTo>
                    <a:lnTo>
                      <a:pt x="4" y="12"/>
                    </a:lnTo>
                    <a:lnTo>
                      <a:pt x="8" y="8"/>
                    </a:lnTo>
                    <a:lnTo>
                      <a:pt x="14" y="4"/>
                    </a:lnTo>
                    <a:lnTo>
                      <a:pt x="18" y="2"/>
                    </a:lnTo>
                    <a:lnTo>
                      <a:pt x="24" y="0"/>
                    </a:lnTo>
                    <a:lnTo>
                      <a:pt x="30"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18" name="Freeform 533"/>
              <p:cNvSpPr>
                <a:spLocks/>
              </p:cNvSpPr>
              <p:nvPr/>
            </p:nvSpPr>
            <p:spPr bwMode="auto">
              <a:xfrm>
                <a:off x="4557" y="1630"/>
                <a:ext cx="65" cy="65"/>
              </a:xfrm>
              <a:custGeom>
                <a:avLst/>
                <a:gdLst>
                  <a:gd name="T0" fmla="*/ 34 w 65"/>
                  <a:gd name="T1" fmla="*/ 0 h 65"/>
                  <a:gd name="T2" fmla="*/ 40 w 65"/>
                  <a:gd name="T3" fmla="*/ 0 h 65"/>
                  <a:gd name="T4" fmla="*/ 46 w 65"/>
                  <a:gd name="T5" fmla="*/ 2 h 65"/>
                  <a:gd name="T6" fmla="*/ 52 w 65"/>
                  <a:gd name="T7" fmla="*/ 6 h 65"/>
                  <a:gd name="T8" fmla="*/ 56 w 65"/>
                  <a:gd name="T9" fmla="*/ 10 h 65"/>
                  <a:gd name="T10" fmla="*/ 60 w 65"/>
                  <a:gd name="T11" fmla="*/ 14 h 65"/>
                  <a:gd name="T12" fmla="*/ 64 w 65"/>
                  <a:gd name="T13" fmla="*/ 20 h 65"/>
                  <a:gd name="T14" fmla="*/ 65 w 65"/>
                  <a:gd name="T15" fmla="*/ 26 h 65"/>
                  <a:gd name="T16" fmla="*/ 65 w 65"/>
                  <a:gd name="T17" fmla="*/ 32 h 65"/>
                  <a:gd name="T18" fmla="*/ 65 w 65"/>
                  <a:gd name="T19" fmla="*/ 40 h 65"/>
                  <a:gd name="T20" fmla="*/ 64 w 65"/>
                  <a:gd name="T21" fmla="*/ 45 h 65"/>
                  <a:gd name="T22" fmla="*/ 60 w 65"/>
                  <a:gd name="T23" fmla="*/ 49 h 65"/>
                  <a:gd name="T24" fmla="*/ 56 w 65"/>
                  <a:gd name="T25" fmla="*/ 55 h 65"/>
                  <a:gd name="T26" fmla="*/ 52 w 65"/>
                  <a:gd name="T27" fmla="*/ 59 h 65"/>
                  <a:gd name="T28" fmla="*/ 46 w 65"/>
                  <a:gd name="T29" fmla="*/ 63 h 65"/>
                  <a:gd name="T30" fmla="*/ 40 w 65"/>
                  <a:gd name="T31" fmla="*/ 65 h 65"/>
                  <a:gd name="T32" fmla="*/ 34 w 65"/>
                  <a:gd name="T33" fmla="*/ 65 h 65"/>
                  <a:gd name="T34" fmla="*/ 26 w 65"/>
                  <a:gd name="T35" fmla="*/ 65 h 65"/>
                  <a:gd name="T36" fmla="*/ 20 w 65"/>
                  <a:gd name="T37" fmla="*/ 63 h 65"/>
                  <a:gd name="T38" fmla="*/ 14 w 65"/>
                  <a:gd name="T39" fmla="*/ 59 h 65"/>
                  <a:gd name="T40" fmla="*/ 10 w 65"/>
                  <a:gd name="T41" fmla="*/ 55 h 65"/>
                  <a:gd name="T42" fmla="*/ 6 w 65"/>
                  <a:gd name="T43" fmla="*/ 49 h 65"/>
                  <a:gd name="T44" fmla="*/ 2 w 65"/>
                  <a:gd name="T45" fmla="*/ 45 h 65"/>
                  <a:gd name="T46" fmla="*/ 0 w 65"/>
                  <a:gd name="T47" fmla="*/ 40 h 65"/>
                  <a:gd name="T48" fmla="*/ 0 w 65"/>
                  <a:gd name="T49" fmla="*/ 32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0"/>
                    </a:lnTo>
                    <a:lnTo>
                      <a:pt x="46" y="2"/>
                    </a:lnTo>
                    <a:lnTo>
                      <a:pt x="52" y="6"/>
                    </a:lnTo>
                    <a:lnTo>
                      <a:pt x="56" y="10"/>
                    </a:lnTo>
                    <a:lnTo>
                      <a:pt x="60" y="14"/>
                    </a:lnTo>
                    <a:lnTo>
                      <a:pt x="64" y="20"/>
                    </a:lnTo>
                    <a:lnTo>
                      <a:pt x="65" y="26"/>
                    </a:lnTo>
                    <a:lnTo>
                      <a:pt x="65" y="32"/>
                    </a:lnTo>
                    <a:lnTo>
                      <a:pt x="65" y="40"/>
                    </a:lnTo>
                    <a:lnTo>
                      <a:pt x="64" y="45"/>
                    </a:lnTo>
                    <a:lnTo>
                      <a:pt x="60" y="49"/>
                    </a:lnTo>
                    <a:lnTo>
                      <a:pt x="56" y="55"/>
                    </a:lnTo>
                    <a:lnTo>
                      <a:pt x="52" y="59"/>
                    </a:lnTo>
                    <a:lnTo>
                      <a:pt x="46" y="63"/>
                    </a:lnTo>
                    <a:lnTo>
                      <a:pt x="40" y="65"/>
                    </a:lnTo>
                    <a:lnTo>
                      <a:pt x="34" y="65"/>
                    </a:lnTo>
                    <a:lnTo>
                      <a:pt x="26" y="65"/>
                    </a:lnTo>
                    <a:lnTo>
                      <a:pt x="20" y="63"/>
                    </a:lnTo>
                    <a:lnTo>
                      <a:pt x="14" y="59"/>
                    </a:lnTo>
                    <a:lnTo>
                      <a:pt x="10" y="55"/>
                    </a:lnTo>
                    <a:lnTo>
                      <a:pt x="6" y="49"/>
                    </a:lnTo>
                    <a:lnTo>
                      <a:pt x="2" y="45"/>
                    </a:lnTo>
                    <a:lnTo>
                      <a:pt x="0" y="40"/>
                    </a:lnTo>
                    <a:lnTo>
                      <a:pt x="0" y="32"/>
                    </a:lnTo>
                    <a:lnTo>
                      <a:pt x="0" y="26"/>
                    </a:lnTo>
                    <a:lnTo>
                      <a:pt x="2" y="20"/>
                    </a:lnTo>
                    <a:lnTo>
                      <a:pt x="6" y="14"/>
                    </a:lnTo>
                    <a:lnTo>
                      <a:pt x="10" y="10"/>
                    </a:lnTo>
                    <a:lnTo>
                      <a:pt x="14" y="6"/>
                    </a:lnTo>
                    <a:lnTo>
                      <a:pt x="20" y="2"/>
                    </a:lnTo>
                    <a:lnTo>
                      <a:pt x="26" y="0"/>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19" name="Freeform 534"/>
              <p:cNvSpPr>
                <a:spLocks/>
              </p:cNvSpPr>
              <p:nvPr/>
            </p:nvSpPr>
            <p:spPr bwMode="auto">
              <a:xfrm>
                <a:off x="4557" y="1630"/>
                <a:ext cx="65" cy="65"/>
              </a:xfrm>
              <a:custGeom>
                <a:avLst/>
                <a:gdLst>
                  <a:gd name="T0" fmla="*/ 34 w 65"/>
                  <a:gd name="T1" fmla="*/ 0 h 65"/>
                  <a:gd name="T2" fmla="*/ 34 w 65"/>
                  <a:gd name="T3" fmla="*/ 0 h 65"/>
                  <a:gd name="T4" fmla="*/ 40 w 65"/>
                  <a:gd name="T5" fmla="*/ 0 h 65"/>
                  <a:gd name="T6" fmla="*/ 46 w 65"/>
                  <a:gd name="T7" fmla="*/ 2 h 65"/>
                  <a:gd name="T8" fmla="*/ 52 w 65"/>
                  <a:gd name="T9" fmla="*/ 6 h 65"/>
                  <a:gd name="T10" fmla="*/ 56 w 65"/>
                  <a:gd name="T11" fmla="*/ 10 h 65"/>
                  <a:gd name="T12" fmla="*/ 60 w 65"/>
                  <a:gd name="T13" fmla="*/ 14 h 65"/>
                  <a:gd name="T14" fmla="*/ 64 w 65"/>
                  <a:gd name="T15" fmla="*/ 20 h 65"/>
                  <a:gd name="T16" fmla="*/ 65 w 65"/>
                  <a:gd name="T17" fmla="*/ 26 h 65"/>
                  <a:gd name="T18" fmla="*/ 65 w 65"/>
                  <a:gd name="T19" fmla="*/ 32 h 65"/>
                  <a:gd name="T20" fmla="*/ 65 w 65"/>
                  <a:gd name="T21" fmla="*/ 40 h 65"/>
                  <a:gd name="T22" fmla="*/ 64 w 65"/>
                  <a:gd name="T23" fmla="*/ 45 h 65"/>
                  <a:gd name="T24" fmla="*/ 60 w 65"/>
                  <a:gd name="T25" fmla="*/ 49 h 65"/>
                  <a:gd name="T26" fmla="*/ 56 w 65"/>
                  <a:gd name="T27" fmla="*/ 55 h 65"/>
                  <a:gd name="T28" fmla="*/ 52 w 65"/>
                  <a:gd name="T29" fmla="*/ 59 h 65"/>
                  <a:gd name="T30" fmla="*/ 46 w 65"/>
                  <a:gd name="T31" fmla="*/ 63 h 65"/>
                  <a:gd name="T32" fmla="*/ 40 w 65"/>
                  <a:gd name="T33" fmla="*/ 65 h 65"/>
                  <a:gd name="T34" fmla="*/ 34 w 65"/>
                  <a:gd name="T35" fmla="*/ 65 h 65"/>
                  <a:gd name="T36" fmla="*/ 26 w 65"/>
                  <a:gd name="T37" fmla="*/ 65 h 65"/>
                  <a:gd name="T38" fmla="*/ 20 w 65"/>
                  <a:gd name="T39" fmla="*/ 63 h 65"/>
                  <a:gd name="T40" fmla="*/ 14 w 65"/>
                  <a:gd name="T41" fmla="*/ 59 h 65"/>
                  <a:gd name="T42" fmla="*/ 10 w 65"/>
                  <a:gd name="T43" fmla="*/ 55 h 65"/>
                  <a:gd name="T44" fmla="*/ 6 w 65"/>
                  <a:gd name="T45" fmla="*/ 49 h 65"/>
                  <a:gd name="T46" fmla="*/ 2 w 65"/>
                  <a:gd name="T47" fmla="*/ 45 h 65"/>
                  <a:gd name="T48" fmla="*/ 0 w 65"/>
                  <a:gd name="T49" fmla="*/ 40 h 65"/>
                  <a:gd name="T50" fmla="*/ 0 w 65"/>
                  <a:gd name="T51" fmla="*/ 32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0"/>
                    </a:lnTo>
                    <a:lnTo>
                      <a:pt x="46" y="2"/>
                    </a:lnTo>
                    <a:lnTo>
                      <a:pt x="52" y="6"/>
                    </a:lnTo>
                    <a:lnTo>
                      <a:pt x="56" y="10"/>
                    </a:lnTo>
                    <a:lnTo>
                      <a:pt x="60" y="14"/>
                    </a:lnTo>
                    <a:lnTo>
                      <a:pt x="64" y="20"/>
                    </a:lnTo>
                    <a:lnTo>
                      <a:pt x="65" y="26"/>
                    </a:lnTo>
                    <a:lnTo>
                      <a:pt x="65" y="32"/>
                    </a:lnTo>
                    <a:lnTo>
                      <a:pt x="65" y="40"/>
                    </a:lnTo>
                    <a:lnTo>
                      <a:pt x="64" y="45"/>
                    </a:lnTo>
                    <a:lnTo>
                      <a:pt x="60" y="49"/>
                    </a:lnTo>
                    <a:lnTo>
                      <a:pt x="56" y="55"/>
                    </a:lnTo>
                    <a:lnTo>
                      <a:pt x="52" y="59"/>
                    </a:lnTo>
                    <a:lnTo>
                      <a:pt x="46" y="63"/>
                    </a:lnTo>
                    <a:lnTo>
                      <a:pt x="40" y="65"/>
                    </a:lnTo>
                    <a:lnTo>
                      <a:pt x="34" y="65"/>
                    </a:lnTo>
                    <a:lnTo>
                      <a:pt x="26" y="65"/>
                    </a:lnTo>
                    <a:lnTo>
                      <a:pt x="20" y="63"/>
                    </a:lnTo>
                    <a:lnTo>
                      <a:pt x="14" y="59"/>
                    </a:lnTo>
                    <a:lnTo>
                      <a:pt x="10" y="55"/>
                    </a:lnTo>
                    <a:lnTo>
                      <a:pt x="6" y="49"/>
                    </a:lnTo>
                    <a:lnTo>
                      <a:pt x="2" y="45"/>
                    </a:lnTo>
                    <a:lnTo>
                      <a:pt x="0" y="40"/>
                    </a:lnTo>
                    <a:lnTo>
                      <a:pt x="0" y="32"/>
                    </a:lnTo>
                    <a:lnTo>
                      <a:pt x="0" y="26"/>
                    </a:lnTo>
                    <a:lnTo>
                      <a:pt x="2"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0" name="Freeform 535"/>
              <p:cNvSpPr>
                <a:spLocks/>
              </p:cNvSpPr>
              <p:nvPr/>
            </p:nvSpPr>
            <p:spPr bwMode="auto">
              <a:xfrm>
                <a:off x="4591" y="1620"/>
                <a:ext cx="65" cy="65"/>
              </a:xfrm>
              <a:custGeom>
                <a:avLst/>
                <a:gdLst>
                  <a:gd name="T0" fmla="*/ 31 w 65"/>
                  <a:gd name="T1" fmla="*/ 0 h 65"/>
                  <a:gd name="T2" fmla="*/ 39 w 65"/>
                  <a:gd name="T3" fmla="*/ 0 h 65"/>
                  <a:gd name="T4" fmla="*/ 45 w 65"/>
                  <a:gd name="T5" fmla="*/ 2 h 65"/>
                  <a:gd name="T6" fmla="*/ 49 w 65"/>
                  <a:gd name="T7" fmla="*/ 6 h 65"/>
                  <a:gd name="T8" fmla="*/ 55 w 65"/>
                  <a:gd name="T9" fmla="*/ 10 h 65"/>
                  <a:gd name="T10" fmla="*/ 59 w 65"/>
                  <a:gd name="T11" fmla="*/ 14 h 65"/>
                  <a:gd name="T12" fmla="*/ 61 w 65"/>
                  <a:gd name="T13" fmla="*/ 20 h 65"/>
                  <a:gd name="T14" fmla="*/ 63 w 65"/>
                  <a:gd name="T15" fmla="*/ 26 h 65"/>
                  <a:gd name="T16" fmla="*/ 65 w 65"/>
                  <a:gd name="T17" fmla="*/ 32 h 65"/>
                  <a:gd name="T18" fmla="*/ 63 w 65"/>
                  <a:gd name="T19" fmla="*/ 38 h 65"/>
                  <a:gd name="T20" fmla="*/ 61 w 65"/>
                  <a:gd name="T21" fmla="*/ 46 h 65"/>
                  <a:gd name="T22" fmla="*/ 59 w 65"/>
                  <a:gd name="T23" fmla="*/ 50 h 65"/>
                  <a:gd name="T24" fmla="*/ 55 w 65"/>
                  <a:gd name="T25" fmla="*/ 55 h 65"/>
                  <a:gd name="T26" fmla="*/ 49 w 65"/>
                  <a:gd name="T27" fmla="*/ 59 h 65"/>
                  <a:gd name="T28" fmla="*/ 45 w 65"/>
                  <a:gd name="T29" fmla="*/ 61 h 65"/>
                  <a:gd name="T30" fmla="*/ 39 w 65"/>
                  <a:gd name="T31" fmla="*/ 63 h 65"/>
                  <a:gd name="T32" fmla="*/ 31 w 65"/>
                  <a:gd name="T33" fmla="*/ 65 h 65"/>
                  <a:gd name="T34" fmla="*/ 26 w 65"/>
                  <a:gd name="T35" fmla="*/ 63 h 65"/>
                  <a:gd name="T36" fmla="*/ 20 w 65"/>
                  <a:gd name="T37" fmla="*/ 61 h 65"/>
                  <a:gd name="T38" fmla="*/ 14 w 65"/>
                  <a:gd name="T39" fmla="*/ 59 h 65"/>
                  <a:gd name="T40" fmla="*/ 10 w 65"/>
                  <a:gd name="T41" fmla="*/ 55 h 65"/>
                  <a:gd name="T42" fmla="*/ 6 w 65"/>
                  <a:gd name="T43" fmla="*/ 50 h 65"/>
                  <a:gd name="T44" fmla="*/ 2 w 65"/>
                  <a:gd name="T45" fmla="*/ 46 h 65"/>
                  <a:gd name="T46" fmla="*/ 0 w 65"/>
                  <a:gd name="T47" fmla="*/ 38 h 65"/>
                  <a:gd name="T48" fmla="*/ 0 w 65"/>
                  <a:gd name="T49" fmla="*/ 32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0"/>
                    </a:lnTo>
                    <a:lnTo>
                      <a:pt x="45" y="2"/>
                    </a:lnTo>
                    <a:lnTo>
                      <a:pt x="49" y="6"/>
                    </a:lnTo>
                    <a:lnTo>
                      <a:pt x="55" y="10"/>
                    </a:lnTo>
                    <a:lnTo>
                      <a:pt x="59" y="14"/>
                    </a:lnTo>
                    <a:lnTo>
                      <a:pt x="61" y="20"/>
                    </a:lnTo>
                    <a:lnTo>
                      <a:pt x="63" y="26"/>
                    </a:lnTo>
                    <a:lnTo>
                      <a:pt x="65" y="32"/>
                    </a:lnTo>
                    <a:lnTo>
                      <a:pt x="63" y="38"/>
                    </a:lnTo>
                    <a:lnTo>
                      <a:pt x="61" y="46"/>
                    </a:lnTo>
                    <a:lnTo>
                      <a:pt x="59" y="50"/>
                    </a:lnTo>
                    <a:lnTo>
                      <a:pt x="55" y="55"/>
                    </a:lnTo>
                    <a:lnTo>
                      <a:pt x="49" y="59"/>
                    </a:lnTo>
                    <a:lnTo>
                      <a:pt x="45" y="61"/>
                    </a:lnTo>
                    <a:lnTo>
                      <a:pt x="39" y="63"/>
                    </a:lnTo>
                    <a:lnTo>
                      <a:pt x="31" y="65"/>
                    </a:lnTo>
                    <a:lnTo>
                      <a:pt x="26" y="63"/>
                    </a:lnTo>
                    <a:lnTo>
                      <a:pt x="20" y="61"/>
                    </a:lnTo>
                    <a:lnTo>
                      <a:pt x="14" y="59"/>
                    </a:lnTo>
                    <a:lnTo>
                      <a:pt x="10" y="55"/>
                    </a:lnTo>
                    <a:lnTo>
                      <a:pt x="6" y="50"/>
                    </a:lnTo>
                    <a:lnTo>
                      <a:pt x="2" y="46"/>
                    </a:lnTo>
                    <a:lnTo>
                      <a:pt x="0" y="38"/>
                    </a:lnTo>
                    <a:lnTo>
                      <a:pt x="0" y="32"/>
                    </a:lnTo>
                    <a:lnTo>
                      <a:pt x="0" y="26"/>
                    </a:lnTo>
                    <a:lnTo>
                      <a:pt x="2" y="20"/>
                    </a:lnTo>
                    <a:lnTo>
                      <a:pt x="6" y="14"/>
                    </a:lnTo>
                    <a:lnTo>
                      <a:pt x="10" y="10"/>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1" name="Freeform 536"/>
              <p:cNvSpPr>
                <a:spLocks/>
              </p:cNvSpPr>
              <p:nvPr/>
            </p:nvSpPr>
            <p:spPr bwMode="auto">
              <a:xfrm>
                <a:off x="4591" y="1620"/>
                <a:ext cx="65" cy="65"/>
              </a:xfrm>
              <a:custGeom>
                <a:avLst/>
                <a:gdLst>
                  <a:gd name="T0" fmla="*/ 31 w 65"/>
                  <a:gd name="T1" fmla="*/ 0 h 65"/>
                  <a:gd name="T2" fmla="*/ 31 w 65"/>
                  <a:gd name="T3" fmla="*/ 0 h 65"/>
                  <a:gd name="T4" fmla="*/ 39 w 65"/>
                  <a:gd name="T5" fmla="*/ 0 h 65"/>
                  <a:gd name="T6" fmla="*/ 45 w 65"/>
                  <a:gd name="T7" fmla="*/ 2 h 65"/>
                  <a:gd name="T8" fmla="*/ 49 w 65"/>
                  <a:gd name="T9" fmla="*/ 6 h 65"/>
                  <a:gd name="T10" fmla="*/ 55 w 65"/>
                  <a:gd name="T11" fmla="*/ 10 h 65"/>
                  <a:gd name="T12" fmla="*/ 59 w 65"/>
                  <a:gd name="T13" fmla="*/ 14 h 65"/>
                  <a:gd name="T14" fmla="*/ 61 w 65"/>
                  <a:gd name="T15" fmla="*/ 20 h 65"/>
                  <a:gd name="T16" fmla="*/ 63 w 65"/>
                  <a:gd name="T17" fmla="*/ 26 h 65"/>
                  <a:gd name="T18" fmla="*/ 65 w 65"/>
                  <a:gd name="T19" fmla="*/ 32 h 65"/>
                  <a:gd name="T20" fmla="*/ 63 w 65"/>
                  <a:gd name="T21" fmla="*/ 38 h 65"/>
                  <a:gd name="T22" fmla="*/ 61 w 65"/>
                  <a:gd name="T23" fmla="*/ 46 h 65"/>
                  <a:gd name="T24" fmla="*/ 59 w 65"/>
                  <a:gd name="T25" fmla="*/ 50 h 65"/>
                  <a:gd name="T26" fmla="*/ 55 w 65"/>
                  <a:gd name="T27" fmla="*/ 55 h 65"/>
                  <a:gd name="T28" fmla="*/ 49 w 65"/>
                  <a:gd name="T29" fmla="*/ 59 h 65"/>
                  <a:gd name="T30" fmla="*/ 45 w 65"/>
                  <a:gd name="T31" fmla="*/ 61 h 65"/>
                  <a:gd name="T32" fmla="*/ 39 w 65"/>
                  <a:gd name="T33" fmla="*/ 63 h 65"/>
                  <a:gd name="T34" fmla="*/ 31 w 65"/>
                  <a:gd name="T35" fmla="*/ 65 h 65"/>
                  <a:gd name="T36" fmla="*/ 26 w 65"/>
                  <a:gd name="T37" fmla="*/ 63 h 65"/>
                  <a:gd name="T38" fmla="*/ 20 w 65"/>
                  <a:gd name="T39" fmla="*/ 61 h 65"/>
                  <a:gd name="T40" fmla="*/ 14 w 65"/>
                  <a:gd name="T41" fmla="*/ 59 h 65"/>
                  <a:gd name="T42" fmla="*/ 10 w 65"/>
                  <a:gd name="T43" fmla="*/ 55 h 65"/>
                  <a:gd name="T44" fmla="*/ 6 w 65"/>
                  <a:gd name="T45" fmla="*/ 50 h 65"/>
                  <a:gd name="T46" fmla="*/ 2 w 65"/>
                  <a:gd name="T47" fmla="*/ 46 h 65"/>
                  <a:gd name="T48" fmla="*/ 0 w 65"/>
                  <a:gd name="T49" fmla="*/ 38 h 65"/>
                  <a:gd name="T50" fmla="*/ 0 w 65"/>
                  <a:gd name="T51" fmla="*/ 32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0"/>
                    </a:lnTo>
                    <a:lnTo>
                      <a:pt x="45" y="2"/>
                    </a:lnTo>
                    <a:lnTo>
                      <a:pt x="49" y="6"/>
                    </a:lnTo>
                    <a:lnTo>
                      <a:pt x="55" y="10"/>
                    </a:lnTo>
                    <a:lnTo>
                      <a:pt x="59" y="14"/>
                    </a:lnTo>
                    <a:lnTo>
                      <a:pt x="61" y="20"/>
                    </a:lnTo>
                    <a:lnTo>
                      <a:pt x="63" y="26"/>
                    </a:lnTo>
                    <a:lnTo>
                      <a:pt x="65" y="32"/>
                    </a:lnTo>
                    <a:lnTo>
                      <a:pt x="63" y="38"/>
                    </a:lnTo>
                    <a:lnTo>
                      <a:pt x="61" y="46"/>
                    </a:lnTo>
                    <a:lnTo>
                      <a:pt x="59" y="50"/>
                    </a:lnTo>
                    <a:lnTo>
                      <a:pt x="55" y="55"/>
                    </a:lnTo>
                    <a:lnTo>
                      <a:pt x="49" y="59"/>
                    </a:lnTo>
                    <a:lnTo>
                      <a:pt x="45" y="61"/>
                    </a:lnTo>
                    <a:lnTo>
                      <a:pt x="39" y="63"/>
                    </a:lnTo>
                    <a:lnTo>
                      <a:pt x="31" y="65"/>
                    </a:lnTo>
                    <a:lnTo>
                      <a:pt x="26" y="63"/>
                    </a:lnTo>
                    <a:lnTo>
                      <a:pt x="20" y="61"/>
                    </a:lnTo>
                    <a:lnTo>
                      <a:pt x="14" y="59"/>
                    </a:lnTo>
                    <a:lnTo>
                      <a:pt x="10" y="55"/>
                    </a:lnTo>
                    <a:lnTo>
                      <a:pt x="6" y="50"/>
                    </a:lnTo>
                    <a:lnTo>
                      <a:pt x="2" y="46"/>
                    </a:lnTo>
                    <a:lnTo>
                      <a:pt x="0" y="38"/>
                    </a:lnTo>
                    <a:lnTo>
                      <a:pt x="0" y="32"/>
                    </a:lnTo>
                    <a:lnTo>
                      <a:pt x="0" y="26"/>
                    </a:lnTo>
                    <a:lnTo>
                      <a:pt x="2" y="20"/>
                    </a:lnTo>
                    <a:lnTo>
                      <a:pt x="6" y="14"/>
                    </a:lnTo>
                    <a:lnTo>
                      <a:pt x="10" y="10"/>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2" name="Freeform 537"/>
              <p:cNvSpPr>
                <a:spLocks/>
              </p:cNvSpPr>
              <p:nvPr/>
            </p:nvSpPr>
            <p:spPr bwMode="auto">
              <a:xfrm>
                <a:off x="4589" y="1638"/>
                <a:ext cx="63" cy="63"/>
              </a:xfrm>
              <a:custGeom>
                <a:avLst/>
                <a:gdLst>
                  <a:gd name="T0" fmla="*/ 32 w 63"/>
                  <a:gd name="T1" fmla="*/ 63 h 63"/>
                  <a:gd name="T2" fmla="*/ 26 w 63"/>
                  <a:gd name="T3" fmla="*/ 63 h 63"/>
                  <a:gd name="T4" fmla="*/ 18 w 63"/>
                  <a:gd name="T5" fmla="*/ 61 h 63"/>
                  <a:gd name="T6" fmla="*/ 14 w 63"/>
                  <a:gd name="T7" fmla="*/ 59 h 63"/>
                  <a:gd name="T8" fmla="*/ 8 w 63"/>
                  <a:gd name="T9" fmla="*/ 53 h 63"/>
                  <a:gd name="T10" fmla="*/ 4 w 63"/>
                  <a:gd name="T11" fmla="*/ 49 h 63"/>
                  <a:gd name="T12" fmla="*/ 2 w 63"/>
                  <a:gd name="T13" fmla="*/ 43 h 63"/>
                  <a:gd name="T14" fmla="*/ 0 w 63"/>
                  <a:gd name="T15" fmla="*/ 37 h 63"/>
                  <a:gd name="T16" fmla="*/ 0 w 63"/>
                  <a:gd name="T17" fmla="*/ 32 h 63"/>
                  <a:gd name="T18" fmla="*/ 0 w 63"/>
                  <a:gd name="T19" fmla="*/ 26 h 63"/>
                  <a:gd name="T20" fmla="*/ 2 w 63"/>
                  <a:gd name="T21" fmla="*/ 20 h 63"/>
                  <a:gd name="T22" fmla="*/ 4 w 63"/>
                  <a:gd name="T23" fmla="*/ 14 h 63"/>
                  <a:gd name="T24" fmla="*/ 8 w 63"/>
                  <a:gd name="T25" fmla="*/ 8 h 63"/>
                  <a:gd name="T26" fmla="*/ 14 w 63"/>
                  <a:gd name="T27" fmla="*/ 4 h 63"/>
                  <a:gd name="T28" fmla="*/ 18 w 63"/>
                  <a:gd name="T29" fmla="*/ 2 h 63"/>
                  <a:gd name="T30" fmla="*/ 26 w 63"/>
                  <a:gd name="T31" fmla="*/ 0 h 63"/>
                  <a:gd name="T32" fmla="*/ 32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20 h 63"/>
                  <a:gd name="T46" fmla="*/ 63 w 63"/>
                  <a:gd name="T47" fmla="*/ 26 h 63"/>
                  <a:gd name="T48" fmla="*/ 63 w 63"/>
                  <a:gd name="T49" fmla="*/ 32 h 63"/>
                  <a:gd name="T50" fmla="*/ 63 w 63"/>
                  <a:gd name="T51" fmla="*/ 37 h 63"/>
                  <a:gd name="T52" fmla="*/ 61 w 63"/>
                  <a:gd name="T53" fmla="*/ 43 h 63"/>
                  <a:gd name="T54" fmla="*/ 57 w 63"/>
                  <a:gd name="T55" fmla="*/ 49 h 63"/>
                  <a:gd name="T56" fmla="*/ 55 w 63"/>
                  <a:gd name="T57" fmla="*/ 53 h 63"/>
                  <a:gd name="T58" fmla="*/ 49 w 63"/>
                  <a:gd name="T59" fmla="*/ 59 h 63"/>
                  <a:gd name="T60" fmla="*/ 43 w 63"/>
                  <a:gd name="T61" fmla="*/ 61 h 63"/>
                  <a:gd name="T62" fmla="*/ 37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18" y="61"/>
                    </a:lnTo>
                    <a:lnTo>
                      <a:pt x="14" y="59"/>
                    </a:lnTo>
                    <a:lnTo>
                      <a:pt x="8" y="53"/>
                    </a:lnTo>
                    <a:lnTo>
                      <a:pt x="4" y="49"/>
                    </a:lnTo>
                    <a:lnTo>
                      <a:pt x="2" y="43"/>
                    </a:lnTo>
                    <a:lnTo>
                      <a:pt x="0" y="37"/>
                    </a:lnTo>
                    <a:lnTo>
                      <a:pt x="0" y="32"/>
                    </a:lnTo>
                    <a:lnTo>
                      <a:pt x="0" y="26"/>
                    </a:lnTo>
                    <a:lnTo>
                      <a:pt x="2" y="20"/>
                    </a:lnTo>
                    <a:lnTo>
                      <a:pt x="4" y="14"/>
                    </a:lnTo>
                    <a:lnTo>
                      <a:pt x="8" y="8"/>
                    </a:lnTo>
                    <a:lnTo>
                      <a:pt x="14" y="4"/>
                    </a:lnTo>
                    <a:lnTo>
                      <a:pt x="18" y="2"/>
                    </a:lnTo>
                    <a:lnTo>
                      <a:pt x="26" y="0"/>
                    </a:lnTo>
                    <a:lnTo>
                      <a:pt x="32" y="0"/>
                    </a:lnTo>
                    <a:lnTo>
                      <a:pt x="37" y="0"/>
                    </a:lnTo>
                    <a:lnTo>
                      <a:pt x="43" y="2"/>
                    </a:lnTo>
                    <a:lnTo>
                      <a:pt x="49" y="4"/>
                    </a:lnTo>
                    <a:lnTo>
                      <a:pt x="55" y="8"/>
                    </a:lnTo>
                    <a:lnTo>
                      <a:pt x="57" y="14"/>
                    </a:lnTo>
                    <a:lnTo>
                      <a:pt x="61" y="20"/>
                    </a:lnTo>
                    <a:lnTo>
                      <a:pt x="63" y="26"/>
                    </a:lnTo>
                    <a:lnTo>
                      <a:pt x="63" y="32"/>
                    </a:lnTo>
                    <a:lnTo>
                      <a:pt x="63" y="37"/>
                    </a:lnTo>
                    <a:lnTo>
                      <a:pt x="61" y="43"/>
                    </a:lnTo>
                    <a:lnTo>
                      <a:pt x="57" y="49"/>
                    </a:lnTo>
                    <a:lnTo>
                      <a:pt x="55" y="53"/>
                    </a:lnTo>
                    <a:lnTo>
                      <a:pt x="49" y="59"/>
                    </a:lnTo>
                    <a:lnTo>
                      <a:pt x="43" y="61"/>
                    </a:lnTo>
                    <a:lnTo>
                      <a:pt x="37" y="63"/>
                    </a:lnTo>
                    <a:lnTo>
                      <a:pt x="32"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3" name="Freeform 538"/>
              <p:cNvSpPr>
                <a:spLocks/>
              </p:cNvSpPr>
              <p:nvPr/>
            </p:nvSpPr>
            <p:spPr bwMode="auto">
              <a:xfrm>
                <a:off x="4589" y="1638"/>
                <a:ext cx="63" cy="63"/>
              </a:xfrm>
              <a:custGeom>
                <a:avLst/>
                <a:gdLst>
                  <a:gd name="T0" fmla="*/ 32 w 63"/>
                  <a:gd name="T1" fmla="*/ 63 h 63"/>
                  <a:gd name="T2" fmla="*/ 32 w 63"/>
                  <a:gd name="T3" fmla="*/ 63 h 63"/>
                  <a:gd name="T4" fmla="*/ 26 w 63"/>
                  <a:gd name="T5" fmla="*/ 63 h 63"/>
                  <a:gd name="T6" fmla="*/ 18 w 63"/>
                  <a:gd name="T7" fmla="*/ 61 h 63"/>
                  <a:gd name="T8" fmla="*/ 14 w 63"/>
                  <a:gd name="T9" fmla="*/ 59 h 63"/>
                  <a:gd name="T10" fmla="*/ 8 w 63"/>
                  <a:gd name="T11" fmla="*/ 53 h 63"/>
                  <a:gd name="T12" fmla="*/ 4 w 63"/>
                  <a:gd name="T13" fmla="*/ 49 h 63"/>
                  <a:gd name="T14" fmla="*/ 2 w 63"/>
                  <a:gd name="T15" fmla="*/ 43 h 63"/>
                  <a:gd name="T16" fmla="*/ 0 w 63"/>
                  <a:gd name="T17" fmla="*/ 37 h 63"/>
                  <a:gd name="T18" fmla="*/ 0 w 63"/>
                  <a:gd name="T19" fmla="*/ 32 h 63"/>
                  <a:gd name="T20" fmla="*/ 0 w 63"/>
                  <a:gd name="T21" fmla="*/ 26 h 63"/>
                  <a:gd name="T22" fmla="*/ 2 w 63"/>
                  <a:gd name="T23" fmla="*/ 20 h 63"/>
                  <a:gd name="T24" fmla="*/ 4 w 63"/>
                  <a:gd name="T25" fmla="*/ 14 h 63"/>
                  <a:gd name="T26" fmla="*/ 8 w 63"/>
                  <a:gd name="T27" fmla="*/ 8 h 63"/>
                  <a:gd name="T28" fmla="*/ 14 w 63"/>
                  <a:gd name="T29" fmla="*/ 4 h 63"/>
                  <a:gd name="T30" fmla="*/ 18 w 63"/>
                  <a:gd name="T31" fmla="*/ 2 h 63"/>
                  <a:gd name="T32" fmla="*/ 26 w 63"/>
                  <a:gd name="T33" fmla="*/ 0 h 63"/>
                  <a:gd name="T34" fmla="*/ 32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20 h 63"/>
                  <a:gd name="T48" fmla="*/ 63 w 63"/>
                  <a:gd name="T49" fmla="*/ 26 h 63"/>
                  <a:gd name="T50" fmla="*/ 63 w 63"/>
                  <a:gd name="T51" fmla="*/ 32 h 63"/>
                  <a:gd name="T52" fmla="*/ 63 w 63"/>
                  <a:gd name="T53" fmla="*/ 37 h 63"/>
                  <a:gd name="T54" fmla="*/ 61 w 63"/>
                  <a:gd name="T55" fmla="*/ 43 h 63"/>
                  <a:gd name="T56" fmla="*/ 57 w 63"/>
                  <a:gd name="T57" fmla="*/ 49 h 63"/>
                  <a:gd name="T58" fmla="*/ 55 w 63"/>
                  <a:gd name="T59" fmla="*/ 53 h 63"/>
                  <a:gd name="T60" fmla="*/ 49 w 63"/>
                  <a:gd name="T61" fmla="*/ 59 h 63"/>
                  <a:gd name="T62" fmla="*/ 43 w 63"/>
                  <a:gd name="T63" fmla="*/ 61 h 63"/>
                  <a:gd name="T64" fmla="*/ 37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18" y="61"/>
                    </a:lnTo>
                    <a:lnTo>
                      <a:pt x="14" y="59"/>
                    </a:lnTo>
                    <a:lnTo>
                      <a:pt x="8" y="53"/>
                    </a:lnTo>
                    <a:lnTo>
                      <a:pt x="4" y="49"/>
                    </a:lnTo>
                    <a:lnTo>
                      <a:pt x="2" y="43"/>
                    </a:lnTo>
                    <a:lnTo>
                      <a:pt x="0" y="37"/>
                    </a:lnTo>
                    <a:lnTo>
                      <a:pt x="0" y="32"/>
                    </a:lnTo>
                    <a:lnTo>
                      <a:pt x="0" y="26"/>
                    </a:lnTo>
                    <a:lnTo>
                      <a:pt x="2" y="20"/>
                    </a:lnTo>
                    <a:lnTo>
                      <a:pt x="4" y="14"/>
                    </a:lnTo>
                    <a:lnTo>
                      <a:pt x="8" y="8"/>
                    </a:lnTo>
                    <a:lnTo>
                      <a:pt x="14" y="4"/>
                    </a:lnTo>
                    <a:lnTo>
                      <a:pt x="18" y="2"/>
                    </a:lnTo>
                    <a:lnTo>
                      <a:pt x="26" y="0"/>
                    </a:lnTo>
                    <a:lnTo>
                      <a:pt x="32" y="0"/>
                    </a:lnTo>
                    <a:lnTo>
                      <a:pt x="37" y="0"/>
                    </a:lnTo>
                    <a:lnTo>
                      <a:pt x="43" y="2"/>
                    </a:lnTo>
                    <a:lnTo>
                      <a:pt x="49" y="4"/>
                    </a:lnTo>
                    <a:lnTo>
                      <a:pt x="55" y="8"/>
                    </a:lnTo>
                    <a:lnTo>
                      <a:pt x="57" y="14"/>
                    </a:lnTo>
                    <a:lnTo>
                      <a:pt x="61" y="20"/>
                    </a:lnTo>
                    <a:lnTo>
                      <a:pt x="63" y="26"/>
                    </a:lnTo>
                    <a:lnTo>
                      <a:pt x="63" y="32"/>
                    </a:lnTo>
                    <a:lnTo>
                      <a:pt x="63" y="37"/>
                    </a:lnTo>
                    <a:lnTo>
                      <a:pt x="61" y="43"/>
                    </a:lnTo>
                    <a:lnTo>
                      <a:pt x="57" y="49"/>
                    </a:lnTo>
                    <a:lnTo>
                      <a:pt x="55" y="53"/>
                    </a:lnTo>
                    <a:lnTo>
                      <a:pt x="49" y="59"/>
                    </a:lnTo>
                    <a:lnTo>
                      <a:pt x="43" y="61"/>
                    </a:lnTo>
                    <a:lnTo>
                      <a:pt x="37"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4" name="Freeform 539"/>
              <p:cNvSpPr>
                <a:spLocks/>
              </p:cNvSpPr>
              <p:nvPr/>
            </p:nvSpPr>
            <p:spPr bwMode="auto">
              <a:xfrm>
                <a:off x="4569" y="1648"/>
                <a:ext cx="63" cy="65"/>
              </a:xfrm>
              <a:custGeom>
                <a:avLst/>
                <a:gdLst>
                  <a:gd name="T0" fmla="*/ 32 w 63"/>
                  <a:gd name="T1" fmla="*/ 65 h 65"/>
                  <a:gd name="T2" fmla="*/ 26 w 63"/>
                  <a:gd name="T3" fmla="*/ 63 h 65"/>
                  <a:gd name="T4" fmla="*/ 20 w 63"/>
                  <a:gd name="T5" fmla="*/ 61 h 65"/>
                  <a:gd name="T6" fmla="*/ 14 w 63"/>
                  <a:gd name="T7" fmla="*/ 59 h 65"/>
                  <a:gd name="T8" fmla="*/ 8 w 63"/>
                  <a:gd name="T9" fmla="*/ 55 h 65"/>
                  <a:gd name="T10" fmla="*/ 6 w 63"/>
                  <a:gd name="T11" fmla="*/ 49 h 65"/>
                  <a:gd name="T12" fmla="*/ 2 w 63"/>
                  <a:gd name="T13" fmla="*/ 45 h 65"/>
                  <a:gd name="T14" fmla="*/ 0 w 63"/>
                  <a:gd name="T15" fmla="*/ 39 h 65"/>
                  <a:gd name="T16" fmla="*/ 0 w 63"/>
                  <a:gd name="T17" fmla="*/ 31 h 65"/>
                  <a:gd name="T18" fmla="*/ 0 w 63"/>
                  <a:gd name="T19" fmla="*/ 25 h 65"/>
                  <a:gd name="T20" fmla="*/ 2 w 63"/>
                  <a:gd name="T21" fmla="*/ 20 h 65"/>
                  <a:gd name="T22" fmla="*/ 6 w 63"/>
                  <a:gd name="T23" fmla="*/ 14 h 65"/>
                  <a:gd name="T24" fmla="*/ 8 w 63"/>
                  <a:gd name="T25" fmla="*/ 10 h 65"/>
                  <a:gd name="T26" fmla="*/ 14 w 63"/>
                  <a:gd name="T27" fmla="*/ 6 h 65"/>
                  <a:gd name="T28" fmla="*/ 20 w 63"/>
                  <a:gd name="T29" fmla="*/ 2 h 65"/>
                  <a:gd name="T30" fmla="*/ 26 w 63"/>
                  <a:gd name="T31" fmla="*/ 0 h 65"/>
                  <a:gd name="T32" fmla="*/ 32 w 63"/>
                  <a:gd name="T33" fmla="*/ 0 h 65"/>
                  <a:gd name="T34" fmla="*/ 38 w 63"/>
                  <a:gd name="T35" fmla="*/ 0 h 65"/>
                  <a:gd name="T36" fmla="*/ 44 w 63"/>
                  <a:gd name="T37" fmla="*/ 2 h 65"/>
                  <a:gd name="T38" fmla="*/ 50 w 63"/>
                  <a:gd name="T39" fmla="*/ 6 h 65"/>
                  <a:gd name="T40" fmla="*/ 55 w 63"/>
                  <a:gd name="T41" fmla="*/ 10 h 65"/>
                  <a:gd name="T42" fmla="*/ 57 w 63"/>
                  <a:gd name="T43" fmla="*/ 14 h 65"/>
                  <a:gd name="T44" fmla="*/ 61 w 63"/>
                  <a:gd name="T45" fmla="*/ 20 h 65"/>
                  <a:gd name="T46" fmla="*/ 63 w 63"/>
                  <a:gd name="T47" fmla="*/ 25 h 65"/>
                  <a:gd name="T48" fmla="*/ 63 w 63"/>
                  <a:gd name="T49" fmla="*/ 31 h 65"/>
                  <a:gd name="T50" fmla="*/ 63 w 63"/>
                  <a:gd name="T51" fmla="*/ 39 h 65"/>
                  <a:gd name="T52" fmla="*/ 61 w 63"/>
                  <a:gd name="T53" fmla="*/ 45 h 65"/>
                  <a:gd name="T54" fmla="*/ 57 w 63"/>
                  <a:gd name="T55" fmla="*/ 49 h 65"/>
                  <a:gd name="T56" fmla="*/ 55 w 63"/>
                  <a:gd name="T57" fmla="*/ 55 h 65"/>
                  <a:gd name="T58" fmla="*/ 50 w 63"/>
                  <a:gd name="T59" fmla="*/ 59 h 65"/>
                  <a:gd name="T60" fmla="*/ 44 w 63"/>
                  <a:gd name="T61" fmla="*/ 61 h 65"/>
                  <a:gd name="T62" fmla="*/ 38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20" y="61"/>
                    </a:lnTo>
                    <a:lnTo>
                      <a:pt x="14" y="59"/>
                    </a:lnTo>
                    <a:lnTo>
                      <a:pt x="8" y="55"/>
                    </a:lnTo>
                    <a:lnTo>
                      <a:pt x="6" y="49"/>
                    </a:lnTo>
                    <a:lnTo>
                      <a:pt x="2" y="45"/>
                    </a:lnTo>
                    <a:lnTo>
                      <a:pt x="0" y="39"/>
                    </a:lnTo>
                    <a:lnTo>
                      <a:pt x="0" y="31"/>
                    </a:lnTo>
                    <a:lnTo>
                      <a:pt x="0" y="25"/>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5"/>
                    </a:lnTo>
                    <a:lnTo>
                      <a:pt x="63" y="31"/>
                    </a:lnTo>
                    <a:lnTo>
                      <a:pt x="63" y="39"/>
                    </a:lnTo>
                    <a:lnTo>
                      <a:pt x="61" y="45"/>
                    </a:lnTo>
                    <a:lnTo>
                      <a:pt x="57" y="49"/>
                    </a:lnTo>
                    <a:lnTo>
                      <a:pt x="55" y="55"/>
                    </a:lnTo>
                    <a:lnTo>
                      <a:pt x="50" y="59"/>
                    </a:lnTo>
                    <a:lnTo>
                      <a:pt x="44" y="61"/>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5" name="Freeform 540"/>
              <p:cNvSpPr>
                <a:spLocks/>
              </p:cNvSpPr>
              <p:nvPr/>
            </p:nvSpPr>
            <p:spPr bwMode="auto">
              <a:xfrm>
                <a:off x="4569" y="1648"/>
                <a:ext cx="63" cy="65"/>
              </a:xfrm>
              <a:custGeom>
                <a:avLst/>
                <a:gdLst>
                  <a:gd name="T0" fmla="*/ 32 w 63"/>
                  <a:gd name="T1" fmla="*/ 65 h 65"/>
                  <a:gd name="T2" fmla="*/ 32 w 63"/>
                  <a:gd name="T3" fmla="*/ 65 h 65"/>
                  <a:gd name="T4" fmla="*/ 26 w 63"/>
                  <a:gd name="T5" fmla="*/ 63 h 65"/>
                  <a:gd name="T6" fmla="*/ 20 w 63"/>
                  <a:gd name="T7" fmla="*/ 61 h 65"/>
                  <a:gd name="T8" fmla="*/ 14 w 63"/>
                  <a:gd name="T9" fmla="*/ 59 h 65"/>
                  <a:gd name="T10" fmla="*/ 8 w 63"/>
                  <a:gd name="T11" fmla="*/ 55 h 65"/>
                  <a:gd name="T12" fmla="*/ 6 w 63"/>
                  <a:gd name="T13" fmla="*/ 49 h 65"/>
                  <a:gd name="T14" fmla="*/ 2 w 63"/>
                  <a:gd name="T15" fmla="*/ 45 h 65"/>
                  <a:gd name="T16" fmla="*/ 0 w 63"/>
                  <a:gd name="T17" fmla="*/ 39 h 65"/>
                  <a:gd name="T18" fmla="*/ 0 w 63"/>
                  <a:gd name="T19" fmla="*/ 31 h 65"/>
                  <a:gd name="T20" fmla="*/ 0 w 63"/>
                  <a:gd name="T21" fmla="*/ 25 h 65"/>
                  <a:gd name="T22" fmla="*/ 2 w 63"/>
                  <a:gd name="T23" fmla="*/ 20 h 65"/>
                  <a:gd name="T24" fmla="*/ 6 w 63"/>
                  <a:gd name="T25" fmla="*/ 14 h 65"/>
                  <a:gd name="T26" fmla="*/ 8 w 63"/>
                  <a:gd name="T27" fmla="*/ 10 h 65"/>
                  <a:gd name="T28" fmla="*/ 14 w 63"/>
                  <a:gd name="T29" fmla="*/ 6 h 65"/>
                  <a:gd name="T30" fmla="*/ 20 w 63"/>
                  <a:gd name="T31" fmla="*/ 2 h 65"/>
                  <a:gd name="T32" fmla="*/ 26 w 63"/>
                  <a:gd name="T33" fmla="*/ 0 h 65"/>
                  <a:gd name="T34" fmla="*/ 32 w 63"/>
                  <a:gd name="T35" fmla="*/ 0 h 65"/>
                  <a:gd name="T36" fmla="*/ 38 w 63"/>
                  <a:gd name="T37" fmla="*/ 0 h 65"/>
                  <a:gd name="T38" fmla="*/ 44 w 63"/>
                  <a:gd name="T39" fmla="*/ 2 h 65"/>
                  <a:gd name="T40" fmla="*/ 50 w 63"/>
                  <a:gd name="T41" fmla="*/ 6 h 65"/>
                  <a:gd name="T42" fmla="*/ 55 w 63"/>
                  <a:gd name="T43" fmla="*/ 10 h 65"/>
                  <a:gd name="T44" fmla="*/ 57 w 63"/>
                  <a:gd name="T45" fmla="*/ 14 h 65"/>
                  <a:gd name="T46" fmla="*/ 61 w 63"/>
                  <a:gd name="T47" fmla="*/ 20 h 65"/>
                  <a:gd name="T48" fmla="*/ 63 w 63"/>
                  <a:gd name="T49" fmla="*/ 25 h 65"/>
                  <a:gd name="T50" fmla="*/ 63 w 63"/>
                  <a:gd name="T51" fmla="*/ 31 h 65"/>
                  <a:gd name="T52" fmla="*/ 63 w 63"/>
                  <a:gd name="T53" fmla="*/ 39 h 65"/>
                  <a:gd name="T54" fmla="*/ 61 w 63"/>
                  <a:gd name="T55" fmla="*/ 45 h 65"/>
                  <a:gd name="T56" fmla="*/ 57 w 63"/>
                  <a:gd name="T57" fmla="*/ 49 h 65"/>
                  <a:gd name="T58" fmla="*/ 55 w 63"/>
                  <a:gd name="T59" fmla="*/ 55 h 65"/>
                  <a:gd name="T60" fmla="*/ 50 w 63"/>
                  <a:gd name="T61" fmla="*/ 59 h 65"/>
                  <a:gd name="T62" fmla="*/ 44 w 63"/>
                  <a:gd name="T63" fmla="*/ 61 h 65"/>
                  <a:gd name="T64" fmla="*/ 38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20" y="61"/>
                    </a:lnTo>
                    <a:lnTo>
                      <a:pt x="14" y="59"/>
                    </a:lnTo>
                    <a:lnTo>
                      <a:pt x="8" y="55"/>
                    </a:lnTo>
                    <a:lnTo>
                      <a:pt x="6" y="49"/>
                    </a:lnTo>
                    <a:lnTo>
                      <a:pt x="2" y="45"/>
                    </a:lnTo>
                    <a:lnTo>
                      <a:pt x="0" y="39"/>
                    </a:lnTo>
                    <a:lnTo>
                      <a:pt x="0" y="31"/>
                    </a:lnTo>
                    <a:lnTo>
                      <a:pt x="0" y="25"/>
                    </a:lnTo>
                    <a:lnTo>
                      <a:pt x="2" y="20"/>
                    </a:lnTo>
                    <a:lnTo>
                      <a:pt x="6" y="14"/>
                    </a:lnTo>
                    <a:lnTo>
                      <a:pt x="8" y="10"/>
                    </a:lnTo>
                    <a:lnTo>
                      <a:pt x="14" y="6"/>
                    </a:lnTo>
                    <a:lnTo>
                      <a:pt x="20" y="2"/>
                    </a:lnTo>
                    <a:lnTo>
                      <a:pt x="26" y="0"/>
                    </a:lnTo>
                    <a:lnTo>
                      <a:pt x="32" y="0"/>
                    </a:lnTo>
                    <a:lnTo>
                      <a:pt x="38" y="0"/>
                    </a:lnTo>
                    <a:lnTo>
                      <a:pt x="44" y="2"/>
                    </a:lnTo>
                    <a:lnTo>
                      <a:pt x="50" y="6"/>
                    </a:lnTo>
                    <a:lnTo>
                      <a:pt x="55" y="10"/>
                    </a:lnTo>
                    <a:lnTo>
                      <a:pt x="57" y="14"/>
                    </a:lnTo>
                    <a:lnTo>
                      <a:pt x="61" y="20"/>
                    </a:lnTo>
                    <a:lnTo>
                      <a:pt x="63" y="25"/>
                    </a:lnTo>
                    <a:lnTo>
                      <a:pt x="63" y="31"/>
                    </a:lnTo>
                    <a:lnTo>
                      <a:pt x="63" y="39"/>
                    </a:lnTo>
                    <a:lnTo>
                      <a:pt x="61" y="45"/>
                    </a:lnTo>
                    <a:lnTo>
                      <a:pt x="57" y="49"/>
                    </a:lnTo>
                    <a:lnTo>
                      <a:pt x="55" y="55"/>
                    </a:lnTo>
                    <a:lnTo>
                      <a:pt x="50" y="59"/>
                    </a:lnTo>
                    <a:lnTo>
                      <a:pt x="44" y="61"/>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6" name="Freeform 541"/>
              <p:cNvSpPr>
                <a:spLocks/>
              </p:cNvSpPr>
              <p:nvPr/>
            </p:nvSpPr>
            <p:spPr bwMode="auto">
              <a:xfrm>
                <a:off x="4557" y="1616"/>
                <a:ext cx="65" cy="65"/>
              </a:xfrm>
              <a:custGeom>
                <a:avLst/>
                <a:gdLst>
                  <a:gd name="T0" fmla="*/ 34 w 65"/>
                  <a:gd name="T1" fmla="*/ 0 h 65"/>
                  <a:gd name="T2" fmla="*/ 40 w 65"/>
                  <a:gd name="T3" fmla="*/ 2 h 65"/>
                  <a:gd name="T4" fmla="*/ 46 w 65"/>
                  <a:gd name="T5" fmla="*/ 2 h 65"/>
                  <a:gd name="T6" fmla="*/ 52 w 65"/>
                  <a:gd name="T7" fmla="*/ 6 h 65"/>
                  <a:gd name="T8" fmla="*/ 56 w 65"/>
                  <a:gd name="T9" fmla="*/ 10 h 65"/>
                  <a:gd name="T10" fmla="*/ 60 w 65"/>
                  <a:gd name="T11" fmla="*/ 14 h 65"/>
                  <a:gd name="T12" fmla="*/ 64 w 65"/>
                  <a:gd name="T13" fmla="*/ 20 h 65"/>
                  <a:gd name="T14" fmla="*/ 65 w 65"/>
                  <a:gd name="T15" fmla="*/ 26 h 65"/>
                  <a:gd name="T16" fmla="*/ 65 w 65"/>
                  <a:gd name="T17" fmla="*/ 34 h 65"/>
                  <a:gd name="T18" fmla="*/ 65 w 65"/>
                  <a:gd name="T19" fmla="*/ 40 h 65"/>
                  <a:gd name="T20" fmla="*/ 64 w 65"/>
                  <a:gd name="T21" fmla="*/ 46 h 65"/>
                  <a:gd name="T22" fmla="*/ 60 w 65"/>
                  <a:gd name="T23" fmla="*/ 52 h 65"/>
                  <a:gd name="T24" fmla="*/ 56 w 65"/>
                  <a:gd name="T25" fmla="*/ 55 h 65"/>
                  <a:gd name="T26" fmla="*/ 52 w 65"/>
                  <a:gd name="T27" fmla="*/ 59 h 65"/>
                  <a:gd name="T28" fmla="*/ 46 w 65"/>
                  <a:gd name="T29" fmla="*/ 63 h 65"/>
                  <a:gd name="T30" fmla="*/ 40 w 65"/>
                  <a:gd name="T31" fmla="*/ 63 h 65"/>
                  <a:gd name="T32" fmla="*/ 34 w 65"/>
                  <a:gd name="T33" fmla="*/ 65 h 65"/>
                  <a:gd name="T34" fmla="*/ 26 w 65"/>
                  <a:gd name="T35" fmla="*/ 63 h 65"/>
                  <a:gd name="T36" fmla="*/ 22 w 65"/>
                  <a:gd name="T37" fmla="*/ 63 h 65"/>
                  <a:gd name="T38" fmla="*/ 16 w 65"/>
                  <a:gd name="T39" fmla="*/ 59 h 65"/>
                  <a:gd name="T40" fmla="*/ 10 w 65"/>
                  <a:gd name="T41" fmla="*/ 55 h 65"/>
                  <a:gd name="T42" fmla="*/ 6 w 65"/>
                  <a:gd name="T43" fmla="*/ 52 h 65"/>
                  <a:gd name="T44" fmla="*/ 4 w 65"/>
                  <a:gd name="T45" fmla="*/ 46 h 65"/>
                  <a:gd name="T46" fmla="*/ 2 w 65"/>
                  <a:gd name="T47" fmla="*/ 40 h 65"/>
                  <a:gd name="T48" fmla="*/ 0 w 65"/>
                  <a:gd name="T49" fmla="*/ 34 h 65"/>
                  <a:gd name="T50" fmla="*/ 2 w 65"/>
                  <a:gd name="T51" fmla="*/ 26 h 65"/>
                  <a:gd name="T52" fmla="*/ 4 w 65"/>
                  <a:gd name="T53" fmla="*/ 20 h 65"/>
                  <a:gd name="T54" fmla="*/ 6 w 65"/>
                  <a:gd name="T55" fmla="*/ 14 h 65"/>
                  <a:gd name="T56" fmla="*/ 10 w 65"/>
                  <a:gd name="T57" fmla="*/ 10 h 65"/>
                  <a:gd name="T58" fmla="*/ 16 w 65"/>
                  <a:gd name="T59" fmla="*/ 6 h 65"/>
                  <a:gd name="T60" fmla="*/ 22 w 65"/>
                  <a:gd name="T61" fmla="*/ 2 h 65"/>
                  <a:gd name="T62" fmla="*/ 26 w 65"/>
                  <a:gd name="T63" fmla="*/ 2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2"/>
                    </a:lnTo>
                    <a:lnTo>
                      <a:pt x="46" y="2"/>
                    </a:lnTo>
                    <a:lnTo>
                      <a:pt x="52" y="6"/>
                    </a:lnTo>
                    <a:lnTo>
                      <a:pt x="56" y="10"/>
                    </a:lnTo>
                    <a:lnTo>
                      <a:pt x="60" y="14"/>
                    </a:lnTo>
                    <a:lnTo>
                      <a:pt x="64" y="20"/>
                    </a:lnTo>
                    <a:lnTo>
                      <a:pt x="65" y="26"/>
                    </a:lnTo>
                    <a:lnTo>
                      <a:pt x="65" y="34"/>
                    </a:lnTo>
                    <a:lnTo>
                      <a:pt x="65" y="40"/>
                    </a:lnTo>
                    <a:lnTo>
                      <a:pt x="64" y="46"/>
                    </a:lnTo>
                    <a:lnTo>
                      <a:pt x="60" y="52"/>
                    </a:lnTo>
                    <a:lnTo>
                      <a:pt x="56" y="55"/>
                    </a:lnTo>
                    <a:lnTo>
                      <a:pt x="52" y="59"/>
                    </a:lnTo>
                    <a:lnTo>
                      <a:pt x="46" y="63"/>
                    </a:lnTo>
                    <a:lnTo>
                      <a:pt x="40" y="63"/>
                    </a:lnTo>
                    <a:lnTo>
                      <a:pt x="34" y="65"/>
                    </a:lnTo>
                    <a:lnTo>
                      <a:pt x="26" y="63"/>
                    </a:lnTo>
                    <a:lnTo>
                      <a:pt x="22" y="63"/>
                    </a:lnTo>
                    <a:lnTo>
                      <a:pt x="16" y="59"/>
                    </a:lnTo>
                    <a:lnTo>
                      <a:pt x="10" y="55"/>
                    </a:lnTo>
                    <a:lnTo>
                      <a:pt x="6" y="52"/>
                    </a:lnTo>
                    <a:lnTo>
                      <a:pt x="4" y="46"/>
                    </a:lnTo>
                    <a:lnTo>
                      <a:pt x="2" y="40"/>
                    </a:lnTo>
                    <a:lnTo>
                      <a:pt x="0" y="34"/>
                    </a:lnTo>
                    <a:lnTo>
                      <a:pt x="2" y="26"/>
                    </a:lnTo>
                    <a:lnTo>
                      <a:pt x="4" y="20"/>
                    </a:lnTo>
                    <a:lnTo>
                      <a:pt x="6" y="14"/>
                    </a:lnTo>
                    <a:lnTo>
                      <a:pt x="10" y="10"/>
                    </a:lnTo>
                    <a:lnTo>
                      <a:pt x="16" y="6"/>
                    </a:lnTo>
                    <a:lnTo>
                      <a:pt x="22" y="2"/>
                    </a:lnTo>
                    <a:lnTo>
                      <a:pt x="26" y="2"/>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7" name="Freeform 542"/>
              <p:cNvSpPr>
                <a:spLocks/>
              </p:cNvSpPr>
              <p:nvPr/>
            </p:nvSpPr>
            <p:spPr bwMode="auto">
              <a:xfrm>
                <a:off x="4557" y="1616"/>
                <a:ext cx="65" cy="65"/>
              </a:xfrm>
              <a:custGeom>
                <a:avLst/>
                <a:gdLst>
                  <a:gd name="T0" fmla="*/ 34 w 65"/>
                  <a:gd name="T1" fmla="*/ 0 h 65"/>
                  <a:gd name="T2" fmla="*/ 34 w 65"/>
                  <a:gd name="T3" fmla="*/ 0 h 65"/>
                  <a:gd name="T4" fmla="*/ 40 w 65"/>
                  <a:gd name="T5" fmla="*/ 2 h 65"/>
                  <a:gd name="T6" fmla="*/ 46 w 65"/>
                  <a:gd name="T7" fmla="*/ 2 h 65"/>
                  <a:gd name="T8" fmla="*/ 52 w 65"/>
                  <a:gd name="T9" fmla="*/ 6 h 65"/>
                  <a:gd name="T10" fmla="*/ 56 w 65"/>
                  <a:gd name="T11" fmla="*/ 10 h 65"/>
                  <a:gd name="T12" fmla="*/ 60 w 65"/>
                  <a:gd name="T13" fmla="*/ 14 h 65"/>
                  <a:gd name="T14" fmla="*/ 64 w 65"/>
                  <a:gd name="T15" fmla="*/ 20 h 65"/>
                  <a:gd name="T16" fmla="*/ 65 w 65"/>
                  <a:gd name="T17" fmla="*/ 26 h 65"/>
                  <a:gd name="T18" fmla="*/ 65 w 65"/>
                  <a:gd name="T19" fmla="*/ 34 h 65"/>
                  <a:gd name="T20" fmla="*/ 65 w 65"/>
                  <a:gd name="T21" fmla="*/ 40 h 65"/>
                  <a:gd name="T22" fmla="*/ 64 w 65"/>
                  <a:gd name="T23" fmla="*/ 46 h 65"/>
                  <a:gd name="T24" fmla="*/ 60 w 65"/>
                  <a:gd name="T25" fmla="*/ 52 h 65"/>
                  <a:gd name="T26" fmla="*/ 56 w 65"/>
                  <a:gd name="T27" fmla="*/ 55 h 65"/>
                  <a:gd name="T28" fmla="*/ 52 w 65"/>
                  <a:gd name="T29" fmla="*/ 59 h 65"/>
                  <a:gd name="T30" fmla="*/ 46 w 65"/>
                  <a:gd name="T31" fmla="*/ 63 h 65"/>
                  <a:gd name="T32" fmla="*/ 40 w 65"/>
                  <a:gd name="T33" fmla="*/ 63 h 65"/>
                  <a:gd name="T34" fmla="*/ 34 w 65"/>
                  <a:gd name="T35" fmla="*/ 65 h 65"/>
                  <a:gd name="T36" fmla="*/ 26 w 65"/>
                  <a:gd name="T37" fmla="*/ 63 h 65"/>
                  <a:gd name="T38" fmla="*/ 22 w 65"/>
                  <a:gd name="T39" fmla="*/ 63 h 65"/>
                  <a:gd name="T40" fmla="*/ 16 w 65"/>
                  <a:gd name="T41" fmla="*/ 59 h 65"/>
                  <a:gd name="T42" fmla="*/ 10 w 65"/>
                  <a:gd name="T43" fmla="*/ 55 h 65"/>
                  <a:gd name="T44" fmla="*/ 6 w 65"/>
                  <a:gd name="T45" fmla="*/ 52 h 65"/>
                  <a:gd name="T46" fmla="*/ 4 w 65"/>
                  <a:gd name="T47" fmla="*/ 46 h 65"/>
                  <a:gd name="T48" fmla="*/ 2 w 65"/>
                  <a:gd name="T49" fmla="*/ 40 h 65"/>
                  <a:gd name="T50" fmla="*/ 0 w 65"/>
                  <a:gd name="T51" fmla="*/ 34 h 65"/>
                  <a:gd name="T52" fmla="*/ 2 w 65"/>
                  <a:gd name="T53" fmla="*/ 26 h 65"/>
                  <a:gd name="T54" fmla="*/ 4 w 65"/>
                  <a:gd name="T55" fmla="*/ 20 h 65"/>
                  <a:gd name="T56" fmla="*/ 6 w 65"/>
                  <a:gd name="T57" fmla="*/ 14 h 65"/>
                  <a:gd name="T58" fmla="*/ 10 w 65"/>
                  <a:gd name="T59" fmla="*/ 10 h 65"/>
                  <a:gd name="T60" fmla="*/ 16 w 65"/>
                  <a:gd name="T61" fmla="*/ 6 h 65"/>
                  <a:gd name="T62" fmla="*/ 22 w 65"/>
                  <a:gd name="T63" fmla="*/ 2 h 65"/>
                  <a:gd name="T64" fmla="*/ 26 w 65"/>
                  <a:gd name="T65" fmla="*/ 2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2"/>
                    </a:lnTo>
                    <a:lnTo>
                      <a:pt x="46" y="2"/>
                    </a:lnTo>
                    <a:lnTo>
                      <a:pt x="52" y="6"/>
                    </a:lnTo>
                    <a:lnTo>
                      <a:pt x="56" y="10"/>
                    </a:lnTo>
                    <a:lnTo>
                      <a:pt x="60" y="14"/>
                    </a:lnTo>
                    <a:lnTo>
                      <a:pt x="64" y="20"/>
                    </a:lnTo>
                    <a:lnTo>
                      <a:pt x="65" y="26"/>
                    </a:lnTo>
                    <a:lnTo>
                      <a:pt x="65" y="34"/>
                    </a:lnTo>
                    <a:lnTo>
                      <a:pt x="65" y="40"/>
                    </a:lnTo>
                    <a:lnTo>
                      <a:pt x="64" y="46"/>
                    </a:lnTo>
                    <a:lnTo>
                      <a:pt x="60" y="52"/>
                    </a:lnTo>
                    <a:lnTo>
                      <a:pt x="56" y="55"/>
                    </a:lnTo>
                    <a:lnTo>
                      <a:pt x="52" y="59"/>
                    </a:lnTo>
                    <a:lnTo>
                      <a:pt x="46" y="63"/>
                    </a:lnTo>
                    <a:lnTo>
                      <a:pt x="40" y="63"/>
                    </a:lnTo>
                    <a:lnTo>
                      <a:pt x="34" y="65"/>
                    </a:lnTo>
                    <a:lnTo>
                      <a:pt x="26" y="63"/>
                    </a:lnTo>
                    <a:lnTo>
                      <a:pt x="22" y="63"/>
                    </a:lnTo>
                    <a:lnTo>
                      <a:pt x="16" y="59"/>
                    </a:lnTo>
                    <a:lnTo>
                      <a:pt x="10" y="55"/>
                    </a:lnTo>
                    <a:lnTo>
                      <a:pt x="6" y="52"/>
                    </a:lnTo>
                    <a:lnTo>
                      <a:pt x="4" y="46"/>
                    </a:lnTo>
                    <a:lnTo>
                      <a:pt x="2" y="40"/>
                    </a:lnTo>
                    <a:lnTo>
                      <a:pt x="0" y="34"/>
                    </a:lnTo>
                    <a:lnTo>
                      <a:pt x="2" y="26"/>
                    </a:lnTo>
                    <a:lnTo>
                      <a:pt x="4" y="20"/>
                    </a:lnTo>
                    <a:lnTo>
                      <a:pt x="6" y="14"/>
                    </a:lnTo>
                    <a:lnTo>
                      <a:pt x="10" y="10"/>
                    </a:lnTo>
                    <a:lnTo>
                      <a:pt x="16" y="6"/>
                    </a:lnTo>
                    <a:lnTo>
                      <a:pt x="22" y="2"/>
                    </a:lnTo>
                    <a:lnTo>
                      <a:pt x="26" y="2"/>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28" name="Freeform 543"/>
              <p:cNvSpPr>
                <a:spLocks/>
              </p:cNvSpPr>
              <p:nvPr/>
            </p:nvSpPr>
            <p:spPr bwMode="auto">
              <a:xfrm>
                <a:off x="4587" y="1608"/>
                <a:ext cx="65" cy="65"/>
              </a:xfrm>
              <a:custGeom>
                <a:avLst/>
                <a:gdLst>
                  <a:gd name="T0" fmla="*/ 34 w 65"/>
                  <a:gd name="T1" fmla="*/ 0 h 65"/>
                  <a:gd name="T2" fmla="*/ 39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4 h 65"/>
                  <a:gd name="T18" fmla="*/ 65 w 65"/>
                  <a:gd name="T19" fmla="*/ 40 h 65"/>
                  <a:gd name="T20" fmla="*/ 63 w 65"/>
                  <a:gd name="T21" fmla="*/ 46 h 65"/>
                  <a:gd name="T22" fmla="*/ 59 w 65"/>
                  <a:gd name="T23" fmla="*/ 52 h 65"/>
                  <a:gd name="T24" fmla="*/ 55 w 65"/>
                  <a:gd name="T25" fmla="*/ 56 h 65"/>
                  <a:gd name="T26" fmla="*/ 51 w 65"/>
                  <a:gd name="T27" fmla="*/ 60 h 65"/>
                  <a:gd name="T28" fmla="*/ 45 w 65"/>
                  <a:gd name="T29" fmla="*/ 63 h 65"/>
                  <a:gd name="T30" fmla="*/ 39 w 65"/>
                  <a:gd name="T31" fmla="*/ 65 h 65"/>
                  <a:gd name="T32" fmla="*/ 34 w 65"/>
                  <a:gd name="T33" fmla="*/ 65 h 65"/>
                  <a:gd name="T34" fmla="*/ 26 w 65"/>
                  <a:gd name="T35" fmla="*/ 65 h 65"/>
                  <a:gd name="T36" fmla="*/ 20 w 65"/>
                  <a:gd name="T37" fmla="*/ 63 h 65"/>
                  <a:gd name="T38" fmla="*/ 14 w 65"/>
                  <a:gd name="T39" fmla="*/ 60 h 65"/>
                  <a:gd name="T40" fmla="*/ 10 w 65"/>
                  <a:gd name="T41" fmla="*/ 56 h 65"/>
                  <a:gd name="T42" fmla="*/ 6 w 65"/>
                  <a:gd name="T43" fmla="*/ 52 h 65"/>
                  <a:gd name="T44" fmla="*/ 4 w 65"/>
                  <a:gd name="T45" fmla="*/ 46 h 65"/>
                  <a:gd name="T46" fmla="*/ 2 w 65"/>
                  <a:gd name="T47" fmla="*/ 40 h 65"/>
                  <a:gd name="T48" fmla="*/ 0 w 65"/>
                  <a:gd name="T49" fmla="*/ 34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2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39" y="2"/>
                    </a:lnTo>
                    <a:lnTo>
                      <a:pt x="45" y="2"/>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5" y="63"/>
                    </a:lnTo>
                    <a:lnTo>
                      <a:pt x="39" y="65"/>
                    </a:lnTo>
                    <a:lnTo>
                      <a:pt x="34" y="65"/>
                    </a:lnTo>
                    <a:lnTo>
                      <a:pt x="26" y="65"/>
                    </a:lnTo>
                    <a:lnTo>
                      <a:pt x="20" y="63"/>
                    </a:lnTo>
                    <a:lnTo>
                      <a:pt x="14" y="60"/>
                    </a:lnTo>
                    <a:lnTo>
                      <a:pt x="10" y="56"/>
                    </a:lnTo>
                    <a:lnTo>
                      <a:pt x="6" y="52"/>
                    </a:lnTo>
                    <a:lnTo>
                      <a:pt x="4" y="46"/>
                    </a:lnTo>
                    <a:lnTo>
                      <a:pt x="2" y="40"/>
                    </a:lnTo>
                    <a:lnTo>
                      <a:pt x="0" y="34"/>
                    </a:lnTo>
                    <a:lnTo>
                      <a:pt x="2" y="26"/>
                    </a:lnTo>
                    <a:lnTo>
                      <a:pt x="4" y="20"/>
                    </a:lnTo>
                    <a:lnTo>
                      <a:pt x="6" y="14"/>
                    </a:lnTo>
                    <a:lnTo>
                      <a:pt x="10" y="10"/>
                    </a:lnTo>
                    <a:lnTo>
                      <a:pt x="14" y="6"/>
                    </a:lnTo>
                    <a:lnTo>
                      <a:pt x="20" y="2"/>
                    </a:lnTo>
                    <a:lnTo>
                      <a:pt x="26" y="2"/>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29" name="Freeform 544"/>
              <p:cNvSpPr>
                <a:spLocks/>
              </p:cNvSpPr>
              <p:nvPr/>
            </p:nvSpPr>
            <p:spPr bwMode="auto">
              <a:xfrm>
                <a:off x="4587" y="1608"/>
                <a:ext cx="65" cy="65"/>
              </a:xfrm>
              <a:custGeom>
                <a:avLst/>
                <a:gdLst>
                  <a:gd name="T0" fmla="*/ 34 w 65"/>
                  <a:gd name="T1" fmla="*/ 0 h 65"/>
                  <a:gd name="T2" fmla="*/ 34 w 65"/>
                  <a:gd name="T3" fmla="*/ 0 h 65"/>
                  <a:gd name="T4" fmla="*/ 39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4 h 65"/>
                  <a:gd name="T20" fmla="*/ 65 w 65"/>
                  <a:gd name="T21" fmla="*/ 40 h 65"/>
                  <a:gd name="T22" fmla="*/ 63 w 65"/>
                  <a:gd name="T23" fmla="*/ 46 h 65"/>
                  <a:gd name="T24" fmla="*/ 59 w 65"/>
                  <a:gd name="T25" fmla="*/ 52 h 65"/>
                  <a:gd name="T26" fmla="*/ 55 w 65"/>
                  <a:gd name="T27" fmla="*/ 56 h 65"/>
                  <a:gd name="T28" fmla="*/ 51 w 65"/>
                  <a:gd name="T29" fmla="*/ 60 h 65"/>
                  <a:gd name="T30" fmla="*/ 45 w 65"/>
                  <a:gd name="T31" fmla="*/ 63 h 65"/>
                  <a:gd name="T32" fmla="*/ 39 w 65"/>
                  <a:gd name="T33" fmla="*/ 65 h 65"/>
                  <a:gd name="T34" fmla="*/ 34 w 65"/>
                  <a:gd name="T35" fmla="*/ 65 h 65"/>
                  <a:gd name="T36" fmla="*/ 26 w 65"/>
                  <a:gd name="T37" fmla="*/ 65 h 65"/>
                  <a:gd name="T38" fmla="*/ 20 w 65"/>
                  <a:gd name="T39" fmla="*/ 63 h 65"/>
                  <a:gd name="T40" fmla="*/ 14 w 65"/>
                  <a:gd name="T41" fmla="*/ 60 h 65"/>
                  <a:gd name="T42" fmla="*/ 10 w 65"/>
                  <a:gd name="T43" fmla="*/ 56 h 65"/>
                  <a:gd name="T44" fmla="*/ 6 w 65"/>
                  <a:gd name="T45" fmla="*/ 52 h 65"/>
                  <a:gd name="T46" fmla="*/ 4 w 65"/>
                  <a:gd name="T47" fmla="*/ 46 h 65"/>
                  <a:gd name="T48" fmla="*/ 2 w 65"/>
                  <a:gd name="T49" fmla="*/ 40 h 65"/>
                  <a:gd name="T50" fmla="*/ 0 w 65"/>
                  <a:gd name="T51" fmla="*/ 34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2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39" y="2"/>
                    </a:lnTo>
                    <a:lnTo>
                      <a:pt x="45" y="2"/>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5" y="63"/>
                    </a:lnTo>
                    <a:lnTo>
                      <a:pt x="39" y="65"/>
                    </a:lnTo>
                    <a:lnTo>
                      <a:pt x="34" y="65"/>
                    </a:lnTo>
                    <a:lnTo>
                      <a:pt x="26" y="65"/>
                    </a:lnTo>
                    <a:lnTo>
                      <a:pt x="20" y="63"/>
                    </a:lnTo>
                    <a:lnTo>
                      <a:pt x="14" y="60"/>
                    </a:lnTo>
                    <a:lnTo>
                      <a:pt x="10" y="56"/>
                    </a:lnTo>
                    <a:lnTo>
                      <a:pt x="6" y="52"/>
                    </a:lnTo>
                    <a:lnTo>
                      <a:pt x="4" y="46"/>
                    </a:lnTo>
                    <a:lnTo>
                      <a:pt x="2" y="40"/>
                    </a:lnTo>
                    <a:lnTo>
                      <a:pt x="0" y="34"/>
                    </a:lnTo>
                    <a:lnTo>
                      <a:pt x="2" y="26"/>
                    </a:lnTo>
                    <a:lnTo>
                      <a:pt x="4" y="20"/>
                    </a:lnTo>
                    <a:lnTo>
                      <a:pt x="6" y="14"/>
                    </a:lnTo>
                    <a:lnTo>
                      <a:pt x="10" y="10"/>
                    </a:lnTo>
                    <a:lnTo>
                      <a:pt x="14" y="6"/>
                    </a:lnTo>
                    <a:lnTo>
                      <a:pt x="20" y="2"/>
                    </a:lnTo>
                    <a:lnTo>
                      <a:pt x="26" y="2"/>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0" name="Freeform 545"/>
              <p:cNvSpPr>
                <a:spLocks/>
              </p:cNvSpPr>
              <p:nvPr/>
            </p:nvSpPr>
            <p:spPr bwMode="auto">
              <a:xfrm>
                <a:off x="4569" y="1607"/>
                <a:ext cx="65" cy="63"/>
              </a:xfrm>
              <a:custGeom>
                <a:avLst/>
                <a:gdLst>
                  <a:gd name="T0" fmla="*/ 65 w 65"/>
                  <a:gd name="T1" fmla="*/ 31 h 63"/>
                  <a:gd name="T2" fmla="*/ 63 w 65"/>
                  <a:gd name="T3" fmla="*/ 37 h 63"/>
                  <a:gd name="T4" fmla="*/ 63 w 65"/>
                  <a:gd name="T5" fmla="*/ 43 h 63"/>
                  <a:gd name="T6" fmla="*/ 59 w 65"/>
                  <a:gd name="T7" fmla="*/ 49 h 63"/>
                  <a:gd name="T8" fmla="*/ 55 w 65"/>
                  <a:gd name="T9" fmla="*/ 55 h 63"/>
                  <a:gd name="T10" fmla="*/ 52 w 65"/>
                  <a:gd name="T11" fmla="*/ 59 h 63"/>
                  <a:gd name="T12" fmla="*/ 46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0 w 65"/>
                  <a:gd name="T31" fmla="*/ 37 h 63"/>
                  <a:gd name="T32" fmla="*/ 0 w 65"/>
                  <a:gd name="T33" fmla="*/ 31 h 63"/>
                  <a:gd name="T34" fmla="*/ 0 w 65"/>
                  <a:gd name="T35" fmla="*/ 25 h 63"/>
                  <a:gd name="T36" fmla="*/ 2 w 65"/>
                  <a:gd name="T37" fmla="*/ 19 h 63"/>
                  <a:gd name="T38" fmla="*/ 6 w 65"/>
                  <a:gd name="T39" fmla="*/ 13 h 63"/>
                  <a:gd name="T40" fmla="*/ 10 w 65"/>
                  <a:gd name="T41" fmla="*/ 9 h 63"/>
                  <a:gd name="T42" fmla="*/ 14 w 65"/>
                  <a:gd name="T43" fmla="*/ 3 h 63"/>
                  <a:gd name="T44" fmla="*/ 20 w 65"/>
                  <a:gd name="T45" fmla="*/ 1 h 63"/>
                  <a:gd name="T46" fmla="*/ 26 w 65"/>
                  <a:gd name="T47" fmla="*/ 0 h 63"/>
                  <a:gd name="T48" fmla="*/ 32 w 65"/>
                  <a:gd name="T49" fmla="*/ 0 h 63"/>
                  <a:gd name="T50" fmla="*/ 40 w 65"/>
                  <a:gd name="T51" fmla="*/ 0 h 63"/>
                  <a:gd name="T52" fmla="*/ 46 w 65"/>
                  <a:gd name="T53" fmla="*/ 1 h 63"/>
                  <a:gd name="T54" fmla="*/ 52 w 65"/>
                  <a:gd name="T55" fmla="*/ 3 h 63"/>
                  <a:gd name="T56" fmla="*/ 55 w 65"/>
                  <a:gd name="T57" fmla="*/ 9 h 63"/>
                  <a:gd name="T58" fmla="*/ 59 w 65"/>
                  <a:gd name="T59" fmla="*/ 13 h 63"/>
                  <a:gd name="T60" fmla="*/ 63 w 65"/>
                  <a:gd name="T61" fmla="*/ 19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7"/>
                    </a:lnTo>
                    <a:lnTo>
                      <a:pt x="63" y="43"/>
                    </a:lnTo>
                    <a:lnTo>
                      <a:pt x="59" y="49"/>
                    </a:lnTo>
                    <a:lnTo>
                      <a:pt x="55" y="55"/>
                    </a:lnTo>
                    <a:lnTo>
                      <a:pt x="52"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3"/>
                    </a:lnTo>
                    <a:lnTo>
                      <a:pt x="20" y="1"/>
                    </a:lnTo>
                    <a:lnTo>
                      <a:pt x="26" y="0"/>
                    </a:lnTo>
                    <a:lnTo>
                      <a:pt x="32" y="0"/>
                    </a:lnTo>
                    <a:lnTo>
                      <a:pt x="40" y="0"/>
                    </a:lnTo>
                    <a:lnTo>
                      <a:pt x="46" y="1"/>
                    </a:lnTo>
                    <a:lnTo>
                      <a:pt x="52" y="3"/>
                    </a:lnTo>
                    <a:lnTo>
                      <a:pt x="55" y="9"/>
                    </a:lnTo>
                    <a:lnTo>
                      <a:pt x="59" y="13"/>
                    </a:lnTo>
                    <a:lnTo>
                      <a:pt x="63" y="19"/>
                    </a:lnTo>
                    <a:lnTo>
                      <a:pt x="63" y="25"/>
                    </a:lnTo>
                    <a:lnTo>
                      <a:pt x="65"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1" name="Freeform 546"/>
              <p:cNvSpPr>
                <a:spLocks/>
              </p:cNvSpPr>
              <p:nvPr/>
            </p:nvSpPr>
            <p:spPr bwMode="auto">
              <a:xfrm>
                <a:off x="4569" y="1607"/>
                <a:ext cx="65" cy="63"/>
              </a:xfrm>
              <a:custGeom>
                <a:avLst/>
                <a:gdLst>
                  <a:gd name="T0" fmla="*/ 65 w 65"/>
                  <a:gd name="T1" fmla="*/ 31 h 63"/>
                  <a:gd name="T2" fmla="*/ 65 w 65"/>
                  <a:gd name="T3" fmla="*/ 31 h 63"/>
                  <a:gd name="T4" fmla="*/ 63 w 65"/>
                  <a:gd name="T5" fmla="*/ 37 h 63"/>
                  <a:gd name="T6" fmla="*/ 63 w 65"/>
                  <a:gd name="T7" fmla="*/ 43 h 63"/>
                  <a:gd name="T8" fmla="*/ 59 w 65"/>
                  <a:gd name="T9" fmla="*/ 49 h 63"/>
                  <a:gd name="T10" fmla="*/ 55 w 65"/>
                  <a:gd name="T11" fmla="*/ 55 h 63"/>
                  <a:gd name="T12" fmla="*/ 52 w 65"/>
                  <a:gd name="T13" fmla="*/ 59 h 63"/>
                  <a:gd name="T14" fmla="*/ 46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0 w 65"/>
                  <a:gd name="T33" fmla="*/ 37 h 63"/>
                  <a:gd name="T34" fmla="*/ 0 w 65"/>
                  <a:gd name="T35" fmla="*/ 31 h 63"/>
                  <a:gd name="T36" fmla="*/ 0 w 65"/>
                  <a:gd name="T37" fmla="*/ 25 h 63"/>
                  <a:gd name="T38" fmla="*/ 2 w 65"/>
                  <a:gd name="T39" fmla="*/ 19 h 63"/>
                  <a:gd name="T40" fmla="*/ 6 w 65"/>
                  <a:gd name="T41" fmla="*/ 13 h 63"/>
                  <a:gd name="T42" fmla="*/ 10 w 65"/>
                  <a:gd name="T43" fmla="*/ 9 h 63"/>
                  <a:gd name="T44" fmla="*/ 14 w 65"/>
                  <a:gd name="T45" fmla="*/ 3 h 63"/>
                  <a:gd name="T46" fmla="*/ 20 w 65"/>
                  <a:gd name="T47" fmla="*/ 1 h 63"/>
                  <a:gd name="T48" fmla="*/ 26 w 65"/>
                  <a:gd name="T49" fmla="*/ 0 h 63"/>
                  <a:gd name="T50" fmla="*/ 32 w 65"/>
                  <a:gd name="T51" fmla="*/ 0 h 63"/>
                  <a:gd name="T52" fmla="*/ 40 w 65"/>
                  <a:gd name="T53" fmla="*/ 0 h 63"/>
                  <a:gd name="T54" fmla="*/ 46 w 65"/>
                  <a:gd name="T55" fmla="*/ 1 h 63"/>
                  <a:gd name="T56" fmla="*/ 52 w 65"/>
                  <a:gd name="T57" fmla="*/ 3 h 63"/>
                  <a:gd name="T58" fmla="*/ 55 w 65"/>
                  <a:gd name="T59" fmla="*/ 9 h 63"/>
                  <a:gd name="T60" fmla="*/ 59 w 65"/>
                  <a:gd name="T61" fmla="*/ 13 h 63"/>
                  <a:gd name="T62" fmla="*/ 63 w 65"/>
                  <a:gd name="T63" fmla="*/ 19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7"/>
                    </a:lnTo>
                    <a:lnTo>
                      <a:pt x="63" y="43"/>
                    </a:lnTo>
                    <a:lnTo>
                      <a:pt x="59" y="49"/>
                    </a:lnTo>
                    <a:lnTo>
                      <a:pt x="55" y="55"/>
                    </a:lnTo>
                    <a:lnTo>
                      <a:pt x="52" y="59"/>
                    </a:lnTo>
                    <a:lnTo>
                      <a:pt x="46"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4" y="3"/>
                    </a:lnTo>
                    <a:lnTo>
                      <a:pt x="20" y="1"/>
                    </a:lnTo>
                    <a:lnTo>
                      <a:pt x="26" y="0"/>
                    </a:lnTo>
                    <a:lnTo>
                      <a:pt x="32" y="0"/>
                    </a:lnTo>
                    <a:lnTo>
                      <a:pt x="40" y="0"/>
                    </a:lnTo>
                    <a:lnTo>
                      <a:pt x="46" y="1"/>
                    </a:lnTo>
                    <a:lnTo>
                      <a:pt x="52" y="3"/>
                    </a:lnTo>
                    <a:lnTo>
                      <a:pt x="55" y="9"/>
                    </a:lnTo>
                    <a:lnTo>
                      <a:pt x="59" y="13"/>
                    </a:lnTo>
                    <a:lnTo>
                      <a:pt x="63"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2" name="Freeform 547"/>
              <p:cNvSpPr>
                <a:spLocks/>
              </p:cNvSpPr>
              <p:nvPr/>
            </p:nvSpPr>
            <p:spPr bwMode="auto">
              <a:xfrm>
                <a:off x="4579" y="1630"/>
                <a:ext cx="65" cy="65"/>
              </a:xfrm>
              <a:custGeom>
                <a:avLst/>
                <a:gdLst>
                  <a:gd name="T0" fmla="*/ 34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5 h 65"/>
                  <a:gd name="T14" fmla="*/ 2 w 65"/>
                  <a:gd name="T15" fmla="*/ 38 h 65"/>
                  <a:gd name="T16" fmla="*/ 0 w 65"/>
                  <a:gd name="T17" fmla="*/ 32 h 65"/>
                  <a:gd name="T18" fmla="*/ 2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4 w 65"/>
                  <a:gd name="T33" fmla="*/ 0 h 65"/>
                  <a:gd name="T34" fmla="*/ 40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2 h 65"/>
                  <a:gd name="T50" fmla="*/ 65 w 65"/>
                  <a:gd name="T51" fmla="*/ 38 h 65"/>
                  <a:gd name="T52" fmla="*/ 63 w 65"/>
                  <a:gd name="T53" fmla="*/ 45 h 65"/>
                  <a:gd name="T54" fmla="*/ 59 w 65"/>
                  <a:gd name="T55" fmla="*/ 49 h 65"/>
                  <a:gd name="T56" fmla="*/ 55 w 65"/>
                  <a:gd name="T57" fmla="*/ 55 h 65"/>
                  <a:gd name="T58" fmla="*/ 51 w 65"/>
                  <a:gd name="T59" fmla="*/ 59 h 65"/>
                  <a:gd name="T60" fmla="*/ 45 w 65"/>
                  <a:gd name="T61" fmla="*/ 61 h 65"/>
                  <a:gd name="T62" fmla="*/ 40 w 65"/>
                  <a:gd name="T63" fmla="*/ 63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3"/>
                    </a:lnTo>
                    <a:lnTo>
                      <a:pt x="20" y="61"/>
                    </a:lnTo>
                    <a:lnTo>
                      <a:pt x="14" y="59"/>
                    </a:lnTo>
                    <a:lnTo>
                      <a:pt x="10" y="55"/>
                    </a:lnTo>
                    <a:lnTo>
                      <a:pt x="6" y="49"/>
                    </a:lnTo>
                    <a:lnTo>
                      <a:pt x="2" y="45"/>
                    </a:lnTo>
                    <a:lnTo>
                      <a:pt x="2" y="38"/>
                    </a:lnTo>
                    <a:lnTo>
                      <a:pt x="0" y="32"/>
                    </a:ln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51" y="59"/>
                    </a:lnTo>
                    <a:lnTo>
                      <a:pt x="45" y="61"/>
                    </a:lnTo>
                    <a:lnTo>
                      <a:pt x="40" y="63"/>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3" name="Freeform 548"/>
              <p:cNvSpPr>
                <a:spLocks/>
              </p:cNvSpPr>
              <p:nvPr/>
            </p:nvSpPr>
            <p:spPr bwMode="auto">
              <a:xfrm>
                <a:off x="4579" y="1630"/>
                <a:ext cx="65" cy="65"/>
              </a:xfrm>
              <a:custGeom>
                <a:avLst/>
                <a:gdLst>
                  <a:gd name="T0" fmla="*/ 34 w 65"/>
                  <a:gd name="T1" fmla="*/ 65 h 65"/>
                  <a:gd name="T2" fmla="*/ 34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5 h 65"/>
                  <a:gd name="T16" fmla="*/ 2 w 65"/>
                  <a:gd name="T17" fmla="*/ 38 h 65"/>
                  <a:gd name="T18" fmla="*/ 0 w 65"/>
                  <a:gd name="T19" fmla="*/ 32 h 65"/>
                  <a:gd name="T20" fmla="*/ 2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4 w 65"/>
                  <a:gd name="T35" fmla="*/ 0 h 65"/>
                  <a:gd name="T36" fmla="*/ 40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2 h 65"/>
                  <a:gd name="T52" fmla="*/ 65 w 65"/>
                  <a:gd name="T53" fmla="*/ 38 h 65"/>
                  <a:gd name="T54" fmla="*/ 63 w 65"/>
                  <a:gd name="T55" fmla="*/ 45 h 65"/>
                  <a:gd name="T56" fmla="*/ 59 w 65"/>
                  <a:gd name="T57" fmla="*/ 49 h 65"/>
                  <a:gd name="T58" fmla="*/ 55 w 65"/>
                  <a:gd name="T59" fmla="*/ 55 h 65"/>
                  <a:gd name="T60" fmla="*/ 51 w 65"/>
                  <a:gd name="T61" fmla="*/ 59 h 65"/>
                  <a:gd name="T62" fmla="*/ 45 w 65"/>
                  <a:gd name="T63" fmla="*/ 61 h 65"/>
                  <a:gd name="T64" fmla="*/ 40 w 65"/>
                  <a:gd name="T65" fmla="*/ 63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3"/>
                    </a:lnTo>
                    <a:lnTo>
                      <a:pt x="20" y="61"/>
                    </a:lnTo>
                    <a:lnTo>
                      <a:pt x="14" y="59"/>
                    </a:lnTo>
                    <a:lnTo>
                      <a:pt x="10" y="55"/>
                    </a:lnTo>
                    <a:lnTo>
                      <a:pt x="6" y="49"/>
                    </a:lnTo>
                    <a:lnTo>
                      <a:pt x="2" y="45"/>
                    </a:lnTo>
                    <a:lnTo>
                      <a:pt x="2" y="38"/>
                    </a:lnTo>
                    <a:lnTo>
                      <a:pt x="0" y="32"/>
                    </a:lnTo>
                    <a:lnTo>
                      <a:pt x="2" y="26"/>
                    </a:lnTo>
                    <a:lnTo>
                      <a:pt x="2" y="20"/>
                    </a:lnTo>
                    <a:lnTo>
                      <a:pt x="6" y="14"/>
                    </a:lnTo>
                    <a:lnTo>
                      <a:pt x="10" y="10"/>
                    </a:lnTo>
                    <a:lnTo>
                      <a:pt x="14" y="6"/>
                    </a:lnTo>
                    <a:lnTo>
                      <a:pt x="20" y="2"/>
                    </a:lnTo>
                    <a:lnTo>
                      <a:pt x="26" y="0"/>
                    </a:lnTo>
                    <a:lnTo>
                      <a:pt x="34" y="0"/>
                    </a:lnTo>
                    <a:lnTo>
                      <a:pt x="40"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51" y="59"/>
                    </a:lnTo>
                    <a:lnTo>
                      <a:pt x="45" y="61"/>
                    </a:lnTo>
                    <a:lnTo>
                      <a:pt x="40" y="63"/>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4" name="Freeform 549"/>
              <p:cNvSpPr>
                <a:spLocks/>
              </p:cNvSpPr>
              <p:nvPr/>
            </p:nvSpPr>
            <p:spPr bwMode="auto">
              <a:xfrm>
                <a:off x="5245" y="1530"/>
                <a:ext cx="63" cy="65"/>
              </a:xfrm>
              <a:custGeom>
                <a:avLst/>
                <a:gdLst>
                  <a:gd name="T0" fmla="*/ 45 w 63"/>
                  <a:gd name="T1" fmla="*/ 2 h 65"/>
                  <a:gd name="T2" fmla="*/ 49 w 63"/>
                  <a:gd name="T3" fmla="*/ 6 h 65"/>
                  <a:gd name="T4" fmla="*/ 55 w 63"/>
                  <a:gd name="T5" fmla="*/ 10 h 65"/>
                  <a:gd name="T6" fmla="*/ 59 w 63"/>
                  <a:gd name="T7" fmla="*/ 15 h 65"/>
                  <a:gd name="T8" fmla="*/ 61 w 63"/>
                  <a:gd name="T9" fmla="*/ 21 h 65"/>
                  <a:gd name="T10" fmla="*/ 63 w 63"/>
                  <a:gd name="T11" fmla="*/ 27 h 65"/>
                  <a:gd name="T12" fmla="*/ 63 w 63"/>
                  <a:gd name="T13" fmla="*/ 33 h 65"/>
                  <a:gd name="T14" fmla="*/ 63 w 63"/>
                  <a:gd name="T15" fmla="*/ 39 h 65"/>
                  <a:gd name="T16" fmla="*/ 61 w 63"/>
                  <a:gd name="T17" fmla="*/ 45 h 65"/>
                  <a:gd name="T18" fmla="*/ 57 w 63"/>
                  <a:gd name="T19" fmla="*/ 51 h 65"/>
                  <a:gd name="T20" fmla="*/ 53 w 63"/>
                  <a:gd name="T21" fmla="*/ 55 h 65"/>
                  <a:gd name="T22" fmla="*/ 49 w 63"/>
                  <a:gd name="T23" fmla="*/ 59 h 65"/>
                  <a:gd name="T24" fmla="*/ 43 w 63"/>
                  <a:gd name="T25" fmla="*/ 63 h 65"/>
                  <a:gd name="T26" fmla="*/ 37 w 63"/>
                  <a:gd name="T27" fmla="*/ 63 h 65"/>
                  <a:gd name="T28" fmla="*/ 31 w 63"/>
                  <a:gd name="T29" fmla="*/ 65 h 65"/>
                  <a:gd name="T30" fmla="*/ 25 w 63"/>
                  <a:gd name="T31" fmla="*/ 63 h 65"/>
                  <a:gd name="T32" fmla="*/ 17 w 63"/>
                  <a:gd name="T33" fmla="*/ 61 h 65"/>
                  <a:gd name="T34" fmla="*/ 11 w 63"/>
                  <a:gd name="T35" fmla="*/ 59 h 65"/>
                  <a:gd name="T36" fmla="*/ 8 w 63"/>
                  <a:gd name="T37" fmla="*/ 55 h 65"/>
                  <a:gd name="T38" fmla="*/ 4 w 63"/>
                  <a:gd name="T39" fmla="*/ 49 h 65"/>
                  <a:gd name="T40" fmla="*/ 2 w 63"/>
                  <a:gd name="T41" fmla="*/ 43 h 65"/>
                  <a:gd name="T42" fmla="*/ 0 w 63"/>
                  <a:gd name="T43" fmla="*/ 37 h 65"/>
                  <a:gd name="T44" fmla="*/ 0 w 63"/>
                  <a:gd name="T45" fmla="*/ 31 h 65"/>
                  <a:gd name="T46" fmla="*/ 0 w 63"/>
                  <a:gd name="T47" fmla="*/ 25 h 65"/>
                  <a:gd name="T48" fmla="*/ 2 w 63"/>
                  <a:gd name="T49" fmla="*/ 19 h 65"/>
                  <a:gd name="T50" fmla="*/ 6 w 63"/>
                  <a:gd name="T51" fmla="*/ 14 h 65"/>
                  <a:gd name="T52" fmla="*/ 10 w 63"/>
                  <a:gd name="T53" fmla="*/ 10 h 65"/>
                  <a:gd name="T54" fmla="*/ 13 w 63"/>
                  <a:gd name="T55" fmla="*/ 6 h 65"/>
                  <a:gd name="T56" fmla="*/ 19 w 63"/>
                  <a:gd name="T57" fmla="*/ 2 h 65"/>
                  <a:gd name="T58" fmla="*/ 25 w 63"/>
                  <a:gd name="T59" fmla="*/ 0 h 65"/>
                  <a:gd name="T60" fmla="*/ 31 w 63"/>
                  <a:gd name="T61" fmla="*/ 0 h 65"/>
                  <a:gd name="T62" fmla="*/ 37 w 63"/>
                  <a:gd name="T63" fmla="*/ 0 h 65"/>
                  <a:gd name="T64" fmla="*/ 45 w 63"/>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5" y="2"/>
                    </a:move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7" y="63"/>
                    </a:lnTo>
                    <a:lnTo>
                      <a:pt x="31" y="65"/>
                    </a:lnTo>
                    <a:lnTo>
                      <a:pt x="25" y="63"/>
                    </a:lnTo>
                    <a:lnTo>
                      <a:pt x="17" y="61"/>
                    </a:lnTo>
                    <a:lnTo>
                      <a:pt x="11" y="59"/>
                    </a:lnTo>
                    <a:lnTo>
                      <a:pt x="8" y="55"/>
                    </a:lnTo>
                    <a:lnTo>
                      <a:pt x="4" y="49"/>
                    </a:lnTo>
                    <a:lnTo>
                      <a:pt x="2" y="43"/>
                    </a:lnTo>
                    <a:lnTo>
                      <a:pt x="0" y="37"/>
                    </a:lnTo>
                    <a:lnTo>
                      <a:pt x="0" y="31"/>
                    </a:lnTo>
                    <a:lnTo>
                      <a:pt x="0" y="25"/>
                    </a:lnTo>
                    <a:lnTo>
                      <a:pt x="2" y="19"/>
                    </a:lnTo>
                    <a:lnTo>
                      <a:pt x="6" y="14"/>
                    </a:lnTo>
                    <a:lnTo>
                      <a:pt x="10" y="10"/>
                    </a:lnTo>
                    <a:lnTo>
                      <a:pt x="13" y="6"/>
                    </a:lnTo>
                    <a:lnTo>
                      <a:pt x="19" y="2"/>
                    </a:lnTo>
                    <a:lnTo>
                      <a:pt x="25" y="0"/>
                    </a:lnTo>
                    <a:lnTo>
                      <a:pt x="31" y="0"/>
                    </a:lnTo>
                    <a:lnTo>
                      <a:pt x="37"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5" name="Freeform 550"/>
              <p:cNvSpPr>
                <a:spLocks/>
              </p:cNvSpPr>
              <p:nvPr/>
            </p:nvSpPr>
            <p:spPr bwMode="auto">
              <a:xfrm>
                <a:off x="5245" y="1530"/>
                <a:ext cx="63" cy="65"/>
              </a:xfrm>
              <a:custGeom>
                <a:avLst/>
                <a:gdLst>
                  <a:gd name="T0" fmla="*/ 45 w 63"/>
                  <a:gd name="T1" fmla="*/ 2 h 65"/>
                  <a:gd name="T2" fmla="*/ 45 w 63"/>
                  <a:gd name="T3" fmla="*/ 2 h 65"/>
                  <a:gd name="T4" fmla="*/ 49 w 63"/>
                  <a:gd name="T5" fmla="*/ 6 h 65"/>
                  <a:gd name="T6" fmla="*/ 55 w 63"/>
                  <a:gd name="T7" fmla="*/ 10 h 65"/>
                  <a:gd name="T8" fmla="*/ 59 w 63"/>
                  <a:gd name="T9" fmla="*/ 15 h 65"/>
                  <a:gd name="T10" fmla="*/ 61 w 63"/>
                  <a:gd name="T11" fmla="*/ 21 h 65"/>
                  <a:gd name="T12" fmla="*/ 63 w 63"/>
                  <a:gd name="T13" fmla="*/ 27 h 65"/>
                  <a:gd name="T14" fmla="*/ 63 w 63"/>
                  <a:gd name="T15" fmla="*/ 33 h 65"/>
                  <a:gd name="T16" fmla="*/ 63 w 63"/>
                  <a:gd name="T17" fmla="*/ 39 h 65"/>
                  <a:gd name="T18" fmla="*/ 61 w 63"/>
                  <a:gd name="T19" fmla="*/ 45 h 65"/>
                  <a:gd name="T20" fmla="*/ 57 w 63"/>
                  <a:gd name="T21" fmla="*/ 51 h 65"/>
                  <a:gd name="T22" fmla="*/ 53 w 63"/>
                  <a:gd name="T23" fmla="*/ 55 h 65"/>
                  <a:gd name="T24" fmla="*/ 49 w 63"/>
                  <a:gd name="T25" fmla="*/ 59 h 65"/>
                  <a:gd name="T26" fmla="*/ 43 w 63"/>
                  <a:gd name="T27" fmla="*/ 63 h 65"/>
                  <a:gd name="T28" fmla="*/ 37 w 63"/>
                  <a:gd name="T29" fmla="*/ 63 h 65"/>
                  <a:gd name="T30" fmla="*/ 31 w 63"/>
                  <a:gd name="T31" fmla="*/ 65 h 65"/>
                  <a:gd name="T32" fmla="*/ 25 w 63"/>
                  <a:gd name="T33" fmla="*/ 63 h 65"/>
                  <a:gd name="T34" fmla="*/ 17 w 63"/>
                  <a:gd name="T35" fmla="*/ 61 h 65"/>
                  <a:gd name="T36" fmla="*/ 11 w 63"/>
                  <a:gd name="T37" fmla="*/ 59 h 65"/>
                  <a:gd name="T38" fmla="*/ 8 w 63"/>
                  <a:gd name="T39" fmla="*/ 55 h 65"/>
                  <a:gd name="T40" fmla="*/ 4 w 63"/>
                  <a:gd name="T41" fmla="*/ 49 h 65"/>
                  <a:gd name="T42" fmla="*/ 2 w 63"/>
                  <a:gd name="T43" fmla="*/ 43 h 65"/>
                  <a:gd name="T44" fmla="*/ 0 w 63"/>
                  <a:gd name="T45" fmla="*/ 37 h 65"/>
                  <a:gd name="T46" fmla="*/ 0 w 63"/>
                  <a:gd name="T47" fmla="*/ 31 h 65"/>
                  <a:gd name="T48" fmla="*/ 0 w 63"/>
                  <a:gd name="T49" fmla="*/ 25 h 65"/>
                  <a:gd name="T50" fmla="*/ 2 w 63"/>
                  <a:gd name="T51" fmla="*/ 19 h 65"/>
                  <a:gd name="T52" fmla="*/ 6 w 63"/>
                  <a:gd name="T53" fmla="*/ 14 h 65"/>
                  <a:gd name="T54" fmla="*/ 10 w 63"/>
                  <a:gd name="T55" fmla="*/ 10 h 65"/>
                  <a:gd name="T56" fmla="*/ 13 w 63"/>
                  <a:gd name="T57" fmla="*/ 6 h 65"/>
                  <a:gd name="T58" fmla="*/ 19 w 63"/>
                  <a:gd name="T59" fmla="*/ 2 h 65"/>
                  <a:gd name="T60" fmla="*/ 25 w 63"/>
                  <a:gd name="T61" fmla="*/ 0 h 65"/>
                  <a:gd name="T62" fmla="*/ 31 w 63"/>
                  <a:gd name="T63" fmla="*/ 0 h 65"/>
                  <a:gd name="T64" fmla="*/ 37 w 63"/>
                  <a:gd name="T65" fmla="*/ 0 h 65"/>
                  <a:gd name="T66" fmla="*/ 45 w 63"/>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5" y="2"/>
                    </a:moveTo>
                    <a:lnTo>
                      <a:pt x="45" y="2"/>
                    </a:ln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7" y="63"/>
                    </a:lnTo>
                    <a:lnTo>
                      <a:pt x="31" y="65"/>
                    </a:lnTo>
                    <a:lnTo>
                      <a:pt x="25" y="63"/>
                    </a:lnTo>
                    <a:lnTo>
                      <a:pt x="17" y="61"/>
                    </a:lnTo>
                    <a:lnTo>
                      <a:pt x="11" y="59"/>
                    </a:lnTo>
                    <a:lnTo>
                      <a:pt x="8" y="55"/>
                    </a:lnTo>
                    <a:lnTo>
                      <a:pt x="4" y="49"/>
                    </a:lnTo>
                    <a:lnTo>
                      <a:pt x="2" y="43"/>
                    </a:lnTo>
                    <a:lnTo>
                      <a:pt x="0" y="37"/>
                    </a:lnTo>
                    <a:lnTo>
                      <a:pt x="0" y="31"/>
                    </a:lnTo>
                    <a:lnTo>
                      <a:pt x="0" y="25"/>
                    </a:lnTo>
                    <a:lnTo>
                      <a:pt x="2" y="19"/>
                    </a:lnTo>
                    <a:lnTo>
                      <a:pt x="6" y="14"/>
                    </a:lnTo>
                    <a:lnTo>
                      <a:pt x="10" y="10"/>
                    </a:lnTo>
                    <a:lnTo>
                      <a:pt x="13" y="6"/>
                    </a:lnTo>
                    <a:lnTo>
                      <a:pt x="19" y="2"/>
                    </a:lnTo>
                    <a:lnTo>
                      <a:pt x="25" y="0"/>
                    </a:lnTo>
                    <a:lnTo>
                      <a:pt x="31" y="0"/>
                    </a:lnTo>
                    <a:lnTo>
                      <a:pt x="37"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6" name="Freeform 551"/>
              <p:cNvSpPr>
                <a:spLocks/>
              </p:cNvSpPr>
              <p:nvPr/>
            </p:nvSpPr>
            <p:spPr bwMode="auto">
              <a:xfrm>
                <a:off x="5351" y="1624"/>
                <a:ext cx="63" cy="65"/>
              </a:xfrm>
              <a:custGeom>
                <a:avLst/>
                <a:gdLst>
                  <a:gd name="T0" fmla="*/ 45 w 63"/>
                  <a:gd name="T1" fmla="*/ 4 h 65"/>
                  <a:gd name="T2" fmla="*/ 51 w 63"/>
                  <a:gd name="T3" fmla="*/ 6 h 65"/>
                  <a:gd name="T4" fmla="*/ 55 w 63"/>
                  <a:gd name="T5" fmla="*/ 10 h 65"/>
                  <a:gd name="T6" fmla="*/ 59 w 63"/>
                  <a:gd name="T7" fmla="*/ 16 h 65"/>
                  <a:gd name="T8" fmla="*/ 61 w 63"/>
                  <a:gd name="T9" fmla="*/ 22 h 65"/>
                  <a:gd name="T10" fmla="*/ 63 w 63"/>
                  <a:gd name="T11" fmla="*/ 28 h 65"/>
                  <a:gd name="T12" fmla="*/ 63 w 63"/>
                  <a:gd name="T13" fmla="*/ 34 h 65"/>
                  <a:gd name="T14" fmla="*/ 63 w 63"/>
                  <a:gd name="T15" fmla="*/ 40 h 65"/>
                  <a:gd name="T16" fmla="*/ 61 w 63"/>
                  <a:gd name="T17" fmla="*/ 46 h 65"/>
                  <a:gd name="T18" fmla="*/ 57 w 63"/>
                  <a:gd name="T19" fmla="*/ 51 h 65"/>
                  <a:gd name="T20" fmla="*/ 53 w 63"/>
                  <a:gd name="T21" fmla="*/ 55 h 65"/>
                  <a:gd name="T22" fmla="*/ 49 w 63"/>
                  <a:gd name="T23" fmla="*/ 59 h 65"/>
                  <a:gd name="T24" fmla="*/ 43 w 63"/>
                  <a:gd name="T25" fmla="*/ 63 h 65"/>
                  <a:gd name="T26" fmla="*/ 37 w 63"/>
                  <a:gd name="T27" fmla="*/ 63 h 65"/>
                  <a:gd name="T28" fmla="*/ 31 w 63"/>
                  <a:gd name="T29" fmla="*/ 65 h 65"/>
                  <a:gd name="T30" fmla="*/ 26 w 63"/>
                  <a:gd name="T31" fmla="*/ 63 h 65"/>
                  <a:gd name="T32" fmla="*/ 20 w 63"/>
                  <a:gd name="T33" fmla="*/ 61 h 65"/>
                  <a:gd name="T34" fmla="*/ 14 w 63"/>
                  <a:gd name="T35" fmla="*/ 59 h 65"/>
                  <a:gd name="T36" fmla="*/ 8 w 63"/>
                  <a:gd name="T37" fmla="*/ 55 h 65"/>
                  <a:gd name="T38" fmla="*/ 6 w 63"/>
                  <a:gd name="T39" fmla="*/ 49 h 65"/>
                  <a:gd name="T40" fmla="*/ 2 w 63"/>
                  <a:gd name="T41" fmla="*/ 44 h 65"/>
                  <a:gd name="T42" fmla="*/ 0 w 63"/>
                  <a:gd name="T43" fmla="*/ 38 h 65"/>
                  <a:gd name="T44" fmla="*/ 0 w 63"/>
                  <a:gd name="T45" fmla="*/ 32 h 65"/>
                  <a:gd name="T46" fmla="*/ 0 w 63"/>
                  <a:gd name="T47" fmla="*/ 26 h 65"/>
                  <a:gd name="T48" fmla="*/ 2 w 63"/>
                  <a:gd name="T49" fmla="*/ 20 h 65"/>
                  <a:gd name="T50" fmla="*/ 6 w 63"/>
                  <a:gd name="T51" fmla="*/ 14 h 65"/>
                  <a:gd name="T52" fmla="*/ 10 w 63"/>
                  <a:gd name="T53" fmla="*/ 8 h 65"/>
                  <a:gd name="T54" fmla="*/ 16 w 63"/>
                  <a:gd name="T55" fmla="*/ 6 h 65"/>
                  <a:gd name="T56" fmla="*/ 20 w 63"/>
                  <a:gd name="T57" fmla="*/ 2 h 65"/>
                  <a:gd name="T58" fmla="*/ 26 w 63"/>
                  <a:gd name="T59" fmla="*/ 0 h 65"/>
                  <a:gd name="T60" fmla="*/ 31 w 63"/>
                  <a:gd name="T61" fmla="*/ 0 h 65"/>
                  <a:gd name="T62" fmla="*/ 39 w 63"/>
                  <a:gd name="T63" fmla="*/ 2 h 65"/>
                  <a:gd name="T64" fmla="*/ 45 w 63"/>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5" y="4"/>
                    </a:moveTo>
                    <a:lnTo>
                      <a:pt x="51" y="6"/>
                    </a:lnTo>
                    <a:lnTo>
                      <a:pt x="55" y="10"/>
                    </a:lnTo>
                    <a:lnTo>
                      <a:pt x="59" y="16"/>
                    </a:lnTo>
                    <a:lnTo>
                      <a:pt x="61" y="22"/>
                    </a:lnTo>
                    <a:lnTo>
                      <a:pt x="63" y="28"/>
                    </a:lnTo>
                    <a:lnTo>
                      <a:pt x="63" y="34"/>
                    </a:lnTo>
                    <a:lnTo>
                      <a:pt x="63" y="40"/>
                    </a:lnTo>
                    <a:lnTo>
                      <a:pt x="61" y="46"/>
                    </a:lnTo>
                    <a:lnTo>
                      <a:pt x="57" y="51"/>
                    </a:lnTo>
                    <a:lnTo>
                      <a:pt x="53" y="55"/>
                    </a:lnTo>
                    <a:lnTo>
                      <a:pt x="49" y="59"/>
                    </a:lnTo>
                    <a:lnTo>
                      <a:pt x="43" y="63"/>
                    </a:lnTo>
                    <a:lnTo>
                      <a:pt x="37" y="63"/>
                    </a:lnTo>
                    <a:lnTo>
                      <a:pt x="31" y="65"/>
                    </a:lnTo>
                    <a:lnTo>
                      <a:pt x="26" y="63"/>
                    </a:lnTo>
                    <a:lnTo>
                      <a:pt x="20" y="61"/>
                    </a:lnTo>
                    <a:lnTo>
                      <a:pt x="14" y="59"/>
                    </a:lnTo>
                    <a:lnTo>
                      <a:pt x="8" y="55"/>
                    </a:lnTo>
                    <a:lnTo>
                      <a:pt x="6" y="49"/>
                    </a:lnTo>
                    <a:lnTo>
                      <a:pt x="2" y="44"/>
                    </a:lnTo>
                    <a:lnTo>
                      <a:pt x="0" y="38"/>
                    </a:lnTo>
                    <a:lnTo>
                      <a:pt x="0" y="32"/>
                    </a:lnTo>
                    <a:lnTo>
                      <a:pt x="0" y="26"/>
                    </a:lnTo>
                    <a:lnTo>
                      <a:pt x="2" y="20"/>
                    </a:lnTo>
                    <a:lnTo>
                      <a:pt x="6" y="14"/>
                    </a:lnTo>
                    <a:lnTo>
                      <a:pt x="10" y="8"/>
                    </a:lnTo>
                    <a:lnTo>
                      <a:pt x="16" y="6"/>
                    </a:lnTo>
                    <a:lnTo>
                      <a:pt x="20" y="2"/>
                    </a:lnTo>
                    <a:lnTo>
                      <a:pt x="26" y="0"/>
                    </a:lnTo>
                    <a:lnTo>
                      <a:pt x="31" y="0"/>
                    </a:lnTo>
                    <a:lnTo>
                      <a:pt x="39"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7" name="Freeform 552"/>
              <p:cNvSpPr>
                <a:spLocks/>
              </p:cNvSpPr>
              <p:nvPr/>
            </p:nvSpPr>
            <p:spPr bwMode="auto">
              <a:xfrm>
                <a:off x="5351" y="1624"/>
                <a:ext cx="63" cy="65"/>
              </a:xfrm>
              <a:custGeom>
                <a:avLst/>
                <a:gdLst>
                  <a:gd name="T0" fmla="*/ 45 w 63"/>
                  <a:gd name="T1" fmla="*/ 4 h 65"/>
                  <a:gd name="T2" fmla="*/ 45 w 63"/>
                  <a:gd name="T3" fmla="*/ 4 h 65"/>
                  <a:gd name="T4" fmla="*/ 51 w 63"/>
                  <a:gd name="T5" fmla="*/ 6 h 65"/>
                  <a:gd name="T6" fmla="*/ 55 w 63"/>
                  <a:gd name="T7" fmla="*/ 10 h 65"/>
                  <a:gd name="T8" fmla="*/ 59 w 63"/>
                  <a:gd name="T9" fmla="*/ 16 h 65"/>
                  <a:gd name="T10" fmla="*/ 61 w 63"/>
                  <a:gd name="T11" fmla="*/ 22 h 65"/>
                  <a:gd name="T12" fmla="*/ 63 w 63"/>
                  <a:gd name="T13" fmla="*/ 28 h 65"/>
                  <a:gd name="T14" fmla="*/ 63 w 63"/>
                  <a:gd name="T15" fmla="*/ 34 h 65"/>
                  <a:gd name="T16" fmla="*/ 63 w 63"/>
                  <a:gd name="T17" fmla="*/ 40 h 65"/>
                  <a:gd name="T18" fmla="*/ 61 w 63"/>
                  <a:gd name="T19" fmla="*/ 46 h 65"/>
                  <a:gd name="T20" fmla="*/ 57 w 63"/>
                  <a:gd name="T21" fmla="*/ 51 h 65"/>
                  <a:gd name="T22" fmla="*/ 53 w 63"/>
                  <a:gd name="T23" fmla="*/ 55 h 65"/>
                  <a:gd name="T24" fmla="*/ 49 w 63"/>
                  <a:gd name="T25" fmla="*/ 59 h 65"/>
                  <a:gd name="T26" fmla="*/ 43 w 63"/>
                  <a:gd name="T27" fmla="*/ 63 h 65"/>
                  <a:gd name="T28" fmla="*/ 37 w 63"/>
                  <a:gd name="T29" fmla="*/ 63 h 65"/>
                  <a:gd name="T30" fmla="*/ 31 w 63"/>
                  <a:gd name="T31" fmla="*/ 65 h 65"/>
                  <a:gd name="T32" fmla="*/ 26 w 63"/>
                  <a:gd name="T33" fmla="*/ 63 h 65"/>
                  <a:gd name="T34" fmla="*/ 20 w 63"/>
                  <a:gd name="T35" fmla="*/ 61 h 65"/>
                  <a:gd name="T36" fmla="*/ 14 w 63"/>
                  <a:gd name="T37" fmla="*/ 59 h 65"/>
                  <a:gd name="T38" fmla="*/ 8 w 63"/>
                  <a:gd name="T39" fmla="*/ 55 h 65"/>
                  <a:gd name="T40" fmla="*/ 6 w 63"/>
                  <a:gd name="T41" fmla="*/ 49 h 65"/>
                  <a:gd name="T42" fmla="*/ 2 w 63"/>
                  <a:gd name="T43" fmla="*/ 44 h 65"/>
                  <a:gd name="T44" fmla="*/ 0 w 63"/>
                  <a:gd name="T45" fmla="*/ 38 h 65"/>
                  <a:gd name="T46" fmla="*/ 0 w 63"/>
                  <a:gd name="T47" fmla="*/ 32 h 65"/>
                  <a:gd name="T48" fmla="*/ 0 w 63"/>
                  <a:gd name="T49" fmla="*/ 26 h 65"/>
                  <a:gd name="T50" fmla="*/ 2 w 63"/>
                  <a:gd name="T51" fmla="*/ 20 h 65"/>
                  <a:gd name="T52" fmla="*/ 6 w 63"/>
                  <a:gd name="T53" fmla="*/ 14 h 65"/>
                  <a:gd name="T54" fmla="*/ 10 w 63"/>
                  <a:gd name="T55" fmla="*/ 8 h 65"/>
                  <a:gd name="T56" fmla="*/ 16 w 63"/>
                  <a:gd name="T57" fmla="*/ 6 h 65"/>
                  <a:gd name="T58" fmla="*/ 20 w 63"/>
                  <a:gd name="T59" fmla="*/ 2 h 65"/>
                  <a:gd name="T60" fmla="*/ 26 w 63"/>
                  <a:gd name="T61" fmla="*/ 0 h 65"/>
                  <a:gd name="T62" fmla="*/ 31 w 63"/>
                  <a:gd name="T63" fmla="*/ 0 h 65"/>
                  <a:gd name="T64" fmla="*/ 39 w 63"/>
                  <a:gd name="T65" fmla="*/ 2 h 65"/>
                  <a:gd name="T66" fmla="*/ 45 w 63"/>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5" y="4"/>
                    </a:moveTo>
                    <a:lnTo>
                      <a:pt x="45" y="4"/>
                    </a:lnTo>
                    <a:lnTo>
                      <a:pt x="51" y="6"/>
                    </a:lnTo>
                    <a:lnTo>
                      <a:pt x="55" y="10"/>
                    </a:lnTo>
                    <a:lnTo>
                      <a:pt x="59" y="16"/>
                    </a:lnTo>
                    <a:lnTo>
                      <a:pt x="61" y="22"/>
                    </a:lnTo>
                    <a:lnTo>
                      <a:pt x="63" y="28"/>
                    </a:lnTo>
                    <a:lnTo>
                      <a:pt x="63" y="34"/>
                    </a:lnTo>
                    <a:lnTo>
                      <a:pt x="63" y="40"/>
                    </a:lnTo>
                    <a:lnTo>
                      <a:pt x="61" y="46"/>
                    </a:lnTo>
                    <a:lnTo>
                      <a:pt x="57" y="51"/>
                    </a:lnTo>
                    <a:lnTo>
                      <a:pt x="53" y="55"/>
                    </a:lnTo>
                    <a:lnTo>
                      <a:pt x="49" y="59"/>
                    </a:lnTo>
                    <a:lnTo>
                      <a:pt x="43" y="63"/>
                    </a:lnTo>
                    <a:lnTo>
                      <a:pt x="37" y="63"/>
                    </a:lnTo>
                    <a:lnTo>
                      <a:pt x="31" y="65"/>
                    </a:lnTo>
                    <a:lnTo>
                      <a:pt x="26" y="63"/>
                    </a:lnTo>
                    <a:lnTo>
                      <a:pt x="20" y="61"/>
                    </a:lnTo>
                    <a:lnTo>
                      <a:pt x="14" y="59"/>
                    </a:lnTo>
                    <a:lnTo>
                      <a:pt x="8" y="55"/>
                    </a:lnTo>
                    <a:lnTo>
                      <a:pt x="6" y="49"/>
                    </a:lnTo>
                    <a:lnTo>
                      <a:pt x="2" y="44"/>
                    </a:lnTo>
                    <a:lnTo>
                      <a:pt x="0" y="38"/>
                    </a:lnTo>
                    <a:lnTo>
                      <a:pt x="0" y="32"/>
                    </a:lnTo>
                    <a:lnTo>
                      <a:pt x="0" y="26"/>
                    </a:lnTo>
                    <a:lnTo>
                      <a:pt x="2" y="20"/>
                    </a:lnTo>
                    <a:lnTo>
                      <a:pt x="6" y="14"/>
                    </a:lnTo>
                    <a:lnTo>
                      <a:pt x="10" y="8"/>
                    </a:lnTo>
                    <a:lnTo>
                      <a:pt x="16" y="6"/>
                    </a:lnTo>
                    <a:lnTo>
                      <a:pt x="20" y="2"/>
                    </a:lnTo>
                    <a:lnTo>
                      <a:pt x="26" y="0"/>
                    </a:lnTo>
                    <a:lnTo>
                      <a:pt x="31" y="0"/>
                    </a:lnTo>
                    <a:lnTo>
                      <a:pt x="39"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38" name="Freeform 553"/>
              <p:cNvSpPr>
                <a:spLocks/>
              </p:cNvSpPr>
              <p:nvPr/>
            </p:nvSpPr>
            <p:spPr bwMode="auto">
              <a:xfrm>
                <a:off x="5341" y="1656"/>
                <a:ext cx="63" cy="65"/>
              </a:xfrm>
              <a:custGeom>
                <a:avLst/>
                <a:gdLst>
                  <a:gd name="T0" fmla="*/ 18 w 63"/>
                  <a:gd name="T1" fmla="*/ 63 h 65"/>
                  <a:gd name="T2" fmla="*/ 12 w 63"/>
                  <a:gd name="T3" fmla="*/ 59 h 65"/>
                  <a:gd name="T4" fmla="*/ 8 w 63"/>
                  <a:gd name="T5" fmla="*/ 55 h 65"/>
                  <a:gd name="T6" fmla="*/ 4 w 63"/>
                  <a:gd name="T7" fmla="*/ 49 h 65"/>
                  <a:gd name="T8" fmla="*/ 2 w 63"/>
                  <a:gd name="T9" fmla="*/ 43 h 65"/>
                  <a:gd name="T10" fmla="*/ 0 w 63"/>
                  <a:gd name="T11" fmla="*/ 39 h 65"/>
                  <a:gd name="T12" fmla="*/ 0 w 63"/>
                  <a:gd name="T13" fmla="*/ 31 h 65"/>
                  <a:gd name="T14" fmla="*/ 0 w 63"/>
                  <a:gd name="T15" fmla="*/ 25 h 65"/>
                  <a:gd name="T16" fmla="*/ 2 w 63"/>
                  <a:gd name="T17" fmla="*/ 19 h 65"/>
                  <a:gd name="T18" fmla="*/ 6 w 63"/>
                  <a:gd name="T19" fmla="*/ 14 h 65"/>
                  <a:gd name="T20" fmla="*/ 10 w 63"/>
                  <a:gd name="T21" fmla="*/ 10 h 65"/>
                  <a:gd name="T22" fmla="*/ 14 w 63"/>
                  <a:gd name="T23" fmla="*/ 6 h 65"/>
                  <a:gd name="T24" fmla="*/ 20 w 63"/>
                  <a:gd name="T25" fmla="*/ 2 h 65"/>
                  <a:gd name="T26" fmla="*/ 26 w 63"/>
                  <a:gd name="T27" fmla="*/ 2 h 65"/>
                  <a:gd name="T28" fmla="*/ 32 w 63"/>
                  <a:gd name="T29" fmla="*/ 0 h 65"/>
                  <a:gd name="T30" fmla="*/ 38 w 63"/>
                  <a:gd name="T31" fmla="*/ 2 h 65"/>
                  <a:gd name="T32" fmla="*/ 43 w 63"/>
                  <a:gd name="T33" fmla="*/ 4 h 65"/>
                  <a:gd name="T34" fmla="*/ 49 w 63"/>
                  <a:gd name="T35" fmla="*/ 6 h 65"/>
                  <a:gd name="T36" fmla="*/ 55 w 63"/>
                  <a:gd name="T37" fmla="*/ 10 h 65"/>
                  <a:gd name="T38" fmla="*/ 59 w 63"/>
                  <a:gd name="T39" fmla="*/ 15 h 65"/>
                  <a:gd name="T40" fmla="*/ 61 w 63"/>
                  <a:gd name="T41" fmla="*/ 21 h 65"/>
                  <a:gd name="T42" fmla="*/ 63 w 63"/>
                  <a:gd name="T43" fmla="*/ 27 h 65"/>
                  <a:gd name="T44" fmla="*/ 63 w 63"/>
                  <a:gd name="T45" fmla="*/ 33 h 65"/>
                  <a:gd name="T46" fmla="*/ 63 w 63"/>
                  <a:gd name="T47" fmla="*/ 39 h 65"/>
                  <a:gd name="T48" fmla="*/ 61 w 63"/>
                  <a:gd name="T49" fmla="*/ 45 h 65"/>
                  <a:gd name="T50" fmla="*/ 57 w 63"/>
                  <a:gd name="T51" fmla="*/ 51 h 65"/>
                  <a:gd name="T52" fmla="*/ 53 w 63"/>
                  <a:gd name="T53" fmla="*/ 55 h 65"/>
                  <a:gd name="T54" fmla="*/ 49 w 63"/>
                  <a:gd name="T55" fmla="*/ 59 h 65"/>
                  <a:gd name="T56" fmla="*/ 43 w 63"/>
                  <a:gd name="T57" fmla="*/ 63 h 65"/>
                  <a:gd name="T58" fmla="*/ 38 w 63"/>
                  <a:gd name="T59" fmla="*/ 65 h 65"/>
                  <a:gd name="T60" fmla="*/ 32 w 63"/>
                  <a:gd name="T61" fmla="*/ 65 h 65"/>
                  <a:gd name="T62" fmla="*/ 24 w 63"/>
                  <a:gd name="T63" fmla="*/ 65 h 65"/>
                  <a:gd name="T64" fmla="*/ 18 w 63"/>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18" y="63"/>
                    </a:moveTo>
                    <a:lnTo>
                      <a:pt x="12" y="59"/>
                    </a:lnTo>
                    <a:lnTo>
                      <a:pt x="8" y="55"/>
                    </a:lnTo>
                    <a:lnTo>
                      <a:pt x="4" y="49"/>
                    </a:lnTo>
                    <a:lnTo>
                      <a:pt x="2" y="43"/>
                    </a:lnTo>
                    <a:lnTo>
                      <a:pt x="0" y="39"/>
                    </a:lnTo>
                    <a:lnTo>
                      <a:pt x="0" y="31"/>
                    </a:lnTo>
                    <a:lnTo>
                      <a:pt x="0" y="25"/>
                    </a:lnTo>
                    <a:lnTo>
                      <a:pt x="2" y="19"/>
                    </a:lnTo>
                    <a:lnTo>
                      <a:pt x="6" y="14"/>
                    </a:lnTo>
                    <a:lnTo>
                      <a:pt x="10" y="10"/>
                    </a:lnTo>
                    <a:lnTo>
                      <a:pt x="14" y="6"/>
                    </a:lnTo>
                    <a:lnTo>
                      <a:pt x="20" y="2"/>
                    </a:lnTo>
                    <a:lnTo>
                      <a:pt x="26" y="2"/>
                    </a:lnTo>
                    <a:lnTo>
                      <a:pt x="32" y="0"/>
                    </a:lnTo>
                    <a:lnTo>
                      <a:pt x="38" y="2"/>
                    </a:lnTo>
                    <a:lnTo>
                      <a:pt x="43" y="4"/>
                    </a:ln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8" y="65"/>
                    </a:lnTo>
                    <a:lnTo>
                      <a:pt x="32" y="65"/>
                    </a:lnTo>
                    <a:lnTo>
                      <a:pt x="24" y="65"/>
                    </a:lnTo>
                    <a:lnTo>
                      <a:pt x="18"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39" name="Freeform 554"/>
              <p:cNvSpPr>
                <a:spLocks/>
              </p:cNvSpPr>
              <p:nvPr/>
            </p:nvSpPr>
            <p:spPr bwMode="auto">
              <a:xfrm>
                <a:off x="5341" y="1656"/>
                <a:ext cx="63" cy="65"/>
              </a:xfrm>
              <a:custGeom>
                <a:avLst/>
                <a:gdLst>
                  <a:gd name="T0" fmla="*/ 18 w 63"/>
                  <a:gd name="T1" fmla="*/ 63 h 65"/>
                  <a:gd name="T2" fmla="*/ 18 w 63"/>
                  <a:gd name="T3" fmla="*/ 63 h 65"/>
                  <a:gd name="T4" fmla="*/ 12 w 63"/>
                  <a:gd name="T5" fmla="*/ 59 h 65"/>
                  <a:gd name="T6" fmla="*/ 8 w 63"/>
                  <a:gd name="T7" fmla="*/ 55 h 65"/>
                  <a:gd name="T8" fmla="*/ 4 w 63"/>
                  <a:gd name="T9" fmla="*/ 49 h 65"/>
                  <a:gd name="T10" fmla="*/ 2 w 63"/>
                  <a:gd name="T11" fmla="*/ 43 h 65"/>
                  <a:gd name="T12" fmla="*/ 0 w 63"/>
                  <a:gd name="T13" fmla="*/ 39 h 65"/>
                  <a:gd name="T14" fmla="*/ 0 w 63"/>
                  <a:gd name="T15" fmla="*/ 31 h 65"/>
                  <a:gd name="T16" fmla="*/ 0 w 63"/>
                  <a:gd name="T17" fmla="*/ 25 h 65"/>
                  <a:gd name="T18" fmla="*/ 2 w 63"/>
                  <a:gd name="T19" fmla="*/ 19 h 65"/>
                  <a:gd name="T20" fmla="*/ 6 w 63"/>
                  <a:gd name="T21" fmla="*/ 14 h 65"/>
                  <a:gd name="T22" fmla="*/ 10 w 63"/>
                  <a:gd name="T23" fmla="*/ 10 h 65"/>
                  <a:gd name="T24" fmla="*/ 14 w 63"/>
                  <a:gd name="T25" fmla="*/ 6 h 65"/>
                  <a:gd name="T26" fmla="*/ 20 w 63"/>
                  <a:gd name="T27" fmla="*/ 2 h 65"/>
                  <a:gd name="T28" fmla="*/ 26 w 63"/>
                  <a:gd name="T29" fmla="*/ 2 h 65"/>
                  <a:gd name="T30" fmla="*/ 32 w 63"/>
                  <a:gd name="T31" fmla="*/ 0 h 65"/>
                  <a:gd name="T32" fmla="*/ 38 w 63"/>
                  <a:gd name="T33" fmla="*/ 2 h 65"/>
                  <a:gd name="T34" fmla="*/ 43 w 63"/>
                  <a:gd name="T35" fmla="*/ 4 h 65"/>
                  <a:gd name="T36" fmla="*/ 49 w 63"/>
                  <a:gd name="T37" fmla="*/ 6 h 65"/>
                  <a:gd name="T38" fmla="*/ 55 w 63"/>
                  <a:gd name="T39" fmla="*/ 10 h 65"/>
                  <a:gd name="T40" fmla="*/ 59 w 63"/>
                  <a:gd name="T41" fmla="*/ 15 h 65"/>
                  <a:gd name="T42" fmla="*/ 61 w 63"/>
                  <a:gd name="T43" fmla="*/ 21 h 65"/>
                  <a:gd name="T44" fmla="*/ 63 w 63"/>
                  <a:gd name="T45" fmla="*/ 27 h 65"/>
                  <a:gd name="T46" fmla="*/ 63 w 63"/>
                  <a:gd name="T47" fmla="*/ 33 h 65"/>
                  <a:gd name="T48" fmla="*/ 63 w 63"/>
                  <a:gd name="T49" fmla="*/ 39 h 65"/>
                  <a:gd name="T50" fmla="*/ 61 w 63"/>
                  <a:gd name="T51" fmla="*/ 45 h 65"/>
                  <a:gd name="T52" fmla="*/ 57 w 63"/>
                  <a:gd name="T53" fmla="*/ 51 h 65"/>
                  <a:gd name="T54" fmla="*/ 53 w 63"/>
                  <a:gd name="T55" fmla="*/ 55 h 65"/>
                  <a:gd name="T56" fmla="*/ 49 w 63"/>
                  <a:gd name="T57" fmla="*/ 59 h 65"/>
                  <a:gd name="T58" fmla="*/ 43 w 63"/>
                  <a:gd name="T59" fmla="*/ 63 h 65"/>
                  <a:gd name="T60" fmla="*/ 38 w 63"/>
                  <a:gd name="T61" fmla="*/ 65 h 65"/>
                  <a:gd name="T62" fmla="*/ 32 w 63"/>
                  <a:gd name="T63" fmla="*/ 65 h 65"/>
                  <a:gd name="T64" fmla="*/ 24 w 63"/>
                  <a:gd name="T65" fmla="*/ 65 h 65"/>
                  <a:gd name="T66" fmla="*/ 18 w 63"/>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18" y="63"/>
                    </a:moveTo>
                    <a:lnTo>
                      <a:pt x="18" y="63"/>
                    </a:lnTo>
                    <a:lnTo>
                      <a:pt x="12" y="59"/>
                    </a:lnTo>
                    <a:lnTo>
                      <a:pt x="8" y="55"/>
                    </a:lnTo>
                    <a:lnTo>
                      <a:pt x="4" y="49"/>
                    </a:lnTo>
                    <a:lnTo>
                      <a:pt x="2" y="43"/>
                    </a:lnTo>
                    <a:lnTo>
                      <a:pt x="0" y="39"/>
                    </a:lnTo>
                    <a:lnTo>
                      <a:pt x="0" y="31"/>
                    </a:lnTo>
                    <a:lnTo>
                      <a:pt x="0" y="25"/>
                    </a:lnTo>
                    <a:lnTo>
                      <a:pt x="2" y="19"/>
                    </a:lnTo>
                    <a:lnTo>
                      <a:pt x="6" y="14"/>
                    </a:lnTo>
                    <a:lnTo>
                      <a:pt x="10" y="10"/>
                    </a:lnTo>
                    <a:lnTo>
                      <a:pt x="14" y="6"/>
                    </a:lnTo>
                    <a:lnTo>
                      <a:pt x="20" y="2"/>
                    </a:lnTo>
                    <a:lnTo>
                      <a:pt x="26" y="2"/>
                    </a:lnTo>
                    <a:lnTo>
                      <a:pt x="32" y="0"/>
                    </a:lnTo>
                    <a:lnTo>
                      <a:pt x="38" y="2"/>
                    </a:lnTo>
                    <a:lnTo>
                      <a:pt x="43" y="4"/>
                    </a:lnTo>
                    <a:lnTo>
                      <a:pt x="49" y="6"/>
                    </a:lnTo>
                    <a:lnTo>
                      <a:pt x="55" y="10"/>
                    </a:lnTo>
                    <a:lnTo>
                      <a:pt x="59" y="15"/>
                    </a:lnTo>
                    <a:lnTo>
                      <a:pt x="61" y="21"/>
                    </a:lnTo>
                    <a:lnTo>
                      <a:pt x="63" y="27"/>
                    </a:lnTo>
                    <a:lnTo>
                      <a:pt x="63" y="33"/>
                    </a:lnTo>
                    <a:lnTo>
                      <a:pt x="63" y="39"/>
                    </a:lnTo>
                    <a:lnTo>
                      <a:pt x="61" y="45"/>
                    </a:lnTo>
                    <a:lnTo>
                      <a:pt x="57" y="51"/>
                    </a:lnTo>
                    <a:lnTo>
                      <a:pt x="53" y="55"/>
                    </a:lnTo>
                    <a:lnTo>
                      <a:pt x="49" y="59"/>
                    </a:lnTo>
                    <a:lnTo>
                      <a:pt x="43" y="63"/>
                    </a:lnTo>
                    <a:lnTo>
                      <a:pt x="38" y="65"/>
                    </a:lnTo>
                    <a:lnTo>
                      <a:pt x="32" y="65"/>
                    </a:lnTo>
                    <a:lnTo>
                      <a:pt x="24" y="65"/>
                    </a:lnTo>
                    <a:lnTo>
                      <a:pt x="18"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0" name="Freeform 555"/>
              <p:cNvSpPr>
                <a:spLocks/>
              </p:cNvSpPr>
              <p:nvPr/>
            </p:nvSpPr>
            <p:spPr bwMode="auto">
              <a:xfrm>
                <a:off x="5262" y="1469"/>
                <a:ext cx="63" cy="65"/>
              </a:xfrm>
              <a:custGeom>
                <a:avLst/>
                <a:gdLst>
                  <a:gd name="T0" fmla="*/ 44 w 63"/>
                  <a:gd name="T1" fmla="*/ 4 h 65"/>
                  <a:gd name="T2" fmla="*/ 50 w 63"/>
                  <a:gd name="T3" fmla="*/ 8 h 65"/>
                  <a:gd name="T4" fmla="*/ 56 w 63"/>
                  <a:gd name="T5" fmla="*/ 12 h 65"/>
                  <a:gd name="T6" fmla="*/ 59 w 63"/>
                  <a:gd name="T7" fmla="*/ 15 h 65"/>
                  <a:gd name="T8" fmla="*/ 61 w 63"/>
                  <a:gd name="T9" fmla="*/ 21 h 65"/>
                  <a:gd name="T10" fmla="*/ 63 w 63"/>
                  <a:gd name="T11" fmla="*/ 27 h 65"/>
                  <a:gd name="T12" fmla="*/ 63 w 63"/>
                  <a:gd name="T13" fmla="*/ 33 h 65"/>
                  <a:gd name="T14" fmla="*/ 63 w 63"/>
                  <a:gd name="T15" fmla="*/ 39 h 65"/>
                  <a:gd name="T16" fmla="*/ 61 w 63"/>
                  <a:gd name="T17" fmla="*/ 45 h 65"/>
                  <a:gd name="T18" fmla="*/ 57 w 63"/>
                  <a:gd name="T19" fmla="*/ 51 h 65"/>
                  <a:gd name="T20" fmla="*/ 54 w 63"/>
                  <a:gd name="T21" fmla="*/ 57 h 65"/>
                  <a:gd name="T22" fmla="*/ 50 w 63"/>
                  <a:gd name="T23" fmla="*/ 61 h 65"/>
                  <a:gd name="T24" fmla="*/ 44 w 63"/>
                  <a:gd name="T25" fmla="*/ 63 h 65"/>
                  <a:gd name="T26" fmla="*/ 38 w 63"/>
                  <a:gd name="T27" fmla="*/ 65 h 65"/>
                  <a:gd name="T28" fmla="*/ 32 w 63"/>
                  <a:gd name="T29" fmla="*/ 65 h 65"/>
                  <a:gd name="T30" fmla="*/ 24 w 63"/>
                  <a:gd name="T31" fmla="*/ 65 h 65"/>
                  <a:gd name="T32" fmla="*/ 18 w 63"/>
                  <a:gd name="T33" fmla="*/ 63 h 65"/>
                  <a:gd name="T34" fmla="*/ 12 w 63"/>
                  <a:gd name="T35" fmla="*/ 59 h 65"/>
                  <a:gd name="T36" fmla="*/ 8 w 63"/>
                  <a:gd name="T37" fmla="*/ 55 h 65"/>
                  <a:gd name="T38" fmla="*/ 4 w 63"/>
                  <a:gd name="T39" fmla="*/ 49 h 65"/>
                  <a:gd name="T40" fmla="*/ 2 w 63"/>
                  <a:gd name="T41" fmla="*/ 45 h 65"/>
                  <a:gd name="T42" fmla="*/ 0 w 63"/>
                  <a:gd name="T43" fmla="*/ 39 h 65"/>
                  <a:gd name="T44" fmla="*/ 0 w 63"/>
                  <a:gd name="T45" fmla="*/ 31 h 65"/>
                  <a:gd name="T46" fmla="*/ 0 w 63"/>
                  <a:gd name="T47" fmla="*/ 25 h 65"/>
                  <a:gd name="T48" fmla="*/ 2 w 63"/>
                  <a:gd name="T49" fmla="*/ 19 h 65"/>
                  <a:gd name="T50" fmla="*/ 4 w 63"/>
                  <a:gd name="T51" fmla="*/ 13 h 65"/>
                  <a:gd name="T52" fmla="*/ 10 w 63"/>
                  <a:gd name="T53" fmla="*/ 10 h 65"/>
                  <a:gd name="T54" fmla="*/ 14 w 63"/>
                  <a:gd name="T55" fmla="*/ 6 h 65"/>
                  <a:gd name="T56" fmla="*/ 20 w 63"/>
                  <a:gd name="T57" fmla="*/ 2 h 65"/>
                  <a:gd name="T58" fmla="*/ 26 w 63"/>
                  <a:gd name="T59" fmla="*/ 2 h 65"/>
                  <a:gd name="T60" fmla="*/ 32 w 63"/>
                  <a:gd name="T61" fmla="*/ 0 h 65"/>
                  <a:gd name="T62" fmla="*/ 38 w 63"/>
                  <a:gd name="T63" fmla="*/ 2 h 65"/>
                  <a:gd name="T64" fmla="*/ 44 w 63"/>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4" y="4"/>
                    </a:moveTo>
                    <a:lnTo>
                      <a:pt x="50" y="8"/>
                    </a:lnTo>
                    <a:lnTo>
                      <a:pt x="56" y="12"/>
                    </a:lnTo>
                    <a:lnTo>
                      <a:pt x="59" y="15"/>
                    </a:lnTo>
                    <a:lnTo>
                      <a:pt x="61" y="21"/>
                    </a:lnTo>
                    <a:lnTo>
                      <a:pt x="63" y="27"/>
                    </a:lnTo>
                    <a:lnTo>
                      <a:pt x="63" y="33"/>
                    </a:lnTo>
                    <a:lnTo>
                      <a:pt x="63" y="39"/>
                    </a:lnTo>
                    <a:lnTo>
                      <a:pt x="61" y="45"/>
                    </a:lnTo>
                    <a:lnTo>
                      <a:pt x="57" y="51"/>
                    </a:lnTo>
                    <a:lnTo>
                      <a:pt x="54" y="57"/>
                    </a:lnTo>
                    <a:lnTo>
                      <a:pt x="50" y="61"/>
                    </a:lnTo>
                    <a:lnTo>
                      <a:pt x="44" y="63"/>
                    </a:lnTo>
                    <a:lnTo>
                      <a:pt x="38" y="65"/>
                    </a:lnTo>
                    <a:lnTo>
                      <a:pt x="32" y="65"/>
                    </a:lnTo>
                    <a:lnTo>
                      <a:pt x="24" y="65"/>
                    </a:lnTo>
                    <a:lnTo>
                      <a:pt x="18" y="63"/>
                    </a:lnTo>
                    <a:lnTo>
                      <a:pt x="12" y="59"/>
                    </a:lnTo>
                    <a:lnTo>
                      <a:pt x="8" y="55"/>
                    </a:lnTo>
                    <a:lnTo>
                      <a:pt x="4" y="49"/>
                    </a:lnTo>
                    <a:lnTo>
                      <a:pt x="2" y="45"/>
                    </a:lnTo>
                    <a:lnTo>
                      <a:pt x="0" y="39"/>
                    </a:lnTo>
                    <a:lnTo>
                      <a:pt x="0" y="31"/>
                    </a:lnTo>
                    <a:lnTo>
                      <a:pt x="0" y="25"/>
                    </a:lnTo>
                    <a:lnTo>
                      <a:pt x="2" y="19"/>
                    </a:lnTo>
                    <a:lnTo>
                      <a:pt x="4" y="13"/>
                    </a:lnTo>
                    <a:lnTo>
                      <a:pt x="10" y="10"/>
                    </a:lnTo>
                    <a:lnTo>
                      <a:pt x="14" y="6"/>
                    </a:lnTo>
                    <a:lnTo>
                      <a:pt x="20" y="2"/>
                    </a:lnTo>
                    <a:lnTo>
                      <a:pt x="26" y="2"/>
                    </a:lnTo>
                    <a:lnTo>
                      <a:pt x="32" y="0"/>
                    </a:lnTo>
                    <a:lnTo>
                      <a:pt x="38" y="2"/>
                    </a:lnTo>
                    <a:lnTo>
                      <a:pt x="44"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1" name="Freeform 556"/>
              <p:cNvSpPr>
                <a:spLocks/>
              </p:cNvSpPr>
              <p:nvPr/>
            </p:nvSpPr>
            <p:spPr bwMode="auto">
              <a:xfrm>
                <a:off x="5262" y="1469"/>
                <a:ext cx="63" cy="65"/>
              </a:xfrm>
              <a:custGeom>
                <a:avLst/>
                <a:gdLst>
                  <a:gd name="T0" fmla="*/ 44 w 63"/>
                  <a:gd name="T1" fmla="*/ 4 h 65"/>
                  <a:gd name="T2" fmla="*/ 44 w 63"/>
                  <a:gd name="T3" fmla="*/ 4 h 65"/>
                  <a:gd name="T4" fmla="*/ 50 w 63"/>
                  <a:gd name="T5" fmla="*/ 8 h 65"/>
                  <a:gd name="T6" fmla="*/ 56 w 63"/>
                  <a:gd name="T7" fmla="*/ 12 h 65"/>
                  <a:gd name="T8" fmla="*/ 59 w 63"/>
                  <a:gd name="T9" fmla="*/ 15 h 65"/>
                  <a:gd name="T10" fmla="*/ 61 w 63"/>
                  <a:gd name="T11" fmla="*/ 21 h 65"/>
                  <a:gd name="T12" fmla="*/ 63 w 63"/>
                  <a:gd name="T13" fmla="*/ 27 h 65"/>
                  <a:gd name="T14" fmla="*/ 63 w 63"/>
                  <a:gd name="T15" fmla="*/ 33 h 65"/>
                  <a:gd name="T16" fmla="*/ 63 w 63"/>
                  <a:gd name="T17" fmla="*/ 39 h 65"/>
                  <a:gd name="T18" fmla="*/ 61 w 63"/>
                  <a:gd name="T19" fmla="*/ 45 h 65"/>
                  <a:gd name="T20" fmla="*/ 57 w 63"/>
                  <a:gd name="T21" fmla="*/ 51 h 65"/>
                  <a:gd name="T22" fmla="*/ 54 w 63"/>
                  <a:gd name="T23" fmla="*/ 57 h 65"/>
                  <a:gd name="T24" fmla="*/ 50 w 63"/>
                  <a:gd name="T25" fmla="*/ 61 h 65"/>
                  <a:gd name="T26" fmla="*/ 44 w 63"/>
                  <a:gd name="T27" fmla="*/ 63 h 65"/>
                  <a:gd name="T28" fmla="*/ 38 w 63"/>
                  <a:gd name="T29" fmla="*/ 65 h 65"/>
                  <a:gd name="T30" fmla="*/ 32 w 63"/>
                  <a:gd name="T31" fmla="*/ 65 h 65"/>
                  <a:gd name="T32" fmla="*/ 24 w 63"/>
                  <a:gd name="T33" fmla="*/ 65 h 65"/>
                  <a:gd name="T34" fmla="*/ 18 w 63"/>
                  <a:gd name="T35" fmla="*/ 63 h 65"/>
                  <a:gd name="T36" fmla="*/ 12 w 63"/>
                  <a:gd name="T37" fmla="*/ 59 h 65"/>
                  <a:gd name="T38" fmla="*/ 8 w 63"/>
                  <a:gd name="T39" fmla="*/ 55 h 65"/>
                  <a:gd name="T40" fmla="*/ 4 w 63"/>
                  <a:gd name="T41" fmla="*/ 49 h 65"/>
                  <a:gd name="T42" fmla="*/ 2 w 63"/>
                  <a:gd name="T43" fmla="*/ 45 h 65"/>
                  <a:gd name="T44" fmla="*/ 0 w 63"/>
                  <a:gd name="T45" fmla="*/ 39 h 65"/>
                  <a:gd name="T46" fmla="*/ 0 w 63"/>
                  <a:gd name="T47" fmla="*/ 31 h 65"/>
                  <a:gd name="T48" fmla="*/ 0 w 63"/>
                  <a:gd name="T49" fmla="*/ 25 h 65"/>
                  <a:gd name="T50" fmla="*/ 2 w 63"/>
                  <a:gd name="T51" fmla="*/ 19 h 65"/>
                  <a:gd name="T52" fmla="*/ 4 w 63"/>
                  <a:gd name="T53" fmla="*/ 13 h 65"/>
                  <a:gd name="T54" fmla="*/ 10 w 63"/>
                  <a:gd name="T55" fmla="*/ 10 h 65"/>
                  <a:gd name="T56" fmla="*/ 14 w 63"/>
                  <a:gd name="T57" fmla="*/ 6 h 65"/>
                  <a:gd name="T58" fmla="*/ 20 w 63"/>
                  <a:gd name="T59" fmla="*/ 2 h 65"/>
                  <a:gd name="T60" fmla="*/ 26 w 63"/>
                  <a:gd name="T61" fmla="*/ 2 h 65"/>
                  <a:gd name="T62" fmla="*/ 32 w 63"/>
                  <a:gd name="T63" fmla="*/ 0 h 65"/>
                  <a:gd name="T64" fmla="*/ 38 w 63"/>
                  <a:gd name="T65" fmla="*/ 2 h 65"/>
                  <a:gd name="T66" fmla="*/ 44 w 63"/>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4" y="4"/>
                    </a:moveTo>
                    <a:lnTo>
                      <a:pt x="44" y="4"/>
                    </a:lnTo>
                    <a:lnTo>
                      <a:pt x="50" y="8"/>
                    </a:lnTo>
                    <a:lnTo>
                      <a:pt x="56" y="12"/>
                    </a:lnTo>
                    <a:lnTo>
                      <a:pt x="59" y="15"/>
                    </a:lnTo>
                    <a:lnTo>
                      <a:pt x="61" y="21"/>
                    </a:lnTo>
                    <a:lnTo>
                      <a:pt x="63" y="27"/>
                    </a:lnTo>
                    <a:lnTo>
                      <a:pt x="63" y="33"/>
                    </a:lnTo>
                    <a:lnTo>
                      <a:pt x="63" y="39"/>
                    </a:lnTo>
                    <a:lnTo>
                      <a:pt x="61" y="45"/>
                    </a:lnTo>
                    <a:lnTo>
                      <a:pt x="57" y="51"/>
                    </a:lnTo>
                    <a:lnTo>
                      <a:pt x="54" y="57"/>
                    </a:lnTo>
                    <a:lnTo>
                      <a:pt x="50" y="61"/>
                    </a:lnTo>
                    <a:lnTo>
                      <a:pt x="44" y="63"/>
                    </a:lnTo>
                    <a:lnTo>
                      <a:pt x="38" y="65"/>
                    </a:lnTo>
                    <a:lnTo>
                      <a:pt x="32" y="65"/>
                    </a:lnTo>
                    <a:lnTo>
                      <a:pt x="24" y="65"/>
                    </a:lnTo>
                    <a:lnTo>
                      <a:pt x="18" y="63"/>
                    </a:lnTo>
                    <a:lnTo>
                      <a:pt x="12" y="59"/>
                    </a:lnTo>
                    <a:lnTo>
                      <a:pt x="8" y="55"/>
                    </a:lnTo>
                    <a:lnTo>
                      <a:pt x="4" y="49"/>
                    </a:lnTo>
                    <a:lnTo>
                      <a:pt x="2" y="45"/>
                    </a:lnTo>
                    <a:lnTo>
                      <a:pt x="0" y="39"/>
                    </a:lnTo>
                    <a:lnTo>
                      <a:pt x="0" y="31"/>
                    </a:lnTo>
                    <a:lnTo>
                      <a:pt x="0" y="25"/>
                    </a:lnTo>
                    <a:lnTo>
                      <a:pt x="2" y="19"/>
                    </a:lnTo>
                    <a:lnTo>
                      <a:pt x="4" y="13"/>
                    </a:lnTo>
                    <a:lnTo>
                      <a:pt x="10" y="10"/>
                    </a:lnTo>
                    <a:lnTo>
                      <a:pt x="14" y="6"/>
                    </a:lnTo>
                    <a:lnTo>
                      <a:pt x="20" y="2"/>
                    </a:lnTo>
                    <a:lnTo>
                      <a:pt x="26" y="2"/>
                    </a:lnTo>
                    <a:lnTo>
                      <a:pt x="32" y="0"/>
                    </a:lnTo>
                    <a:lnTo>
                      <a:pt x="38" y="2"/>
                    </a:lnTo>
                    <a:lnTo>
                      <a:pt x="44"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2" name="Freeform 557"/>
              <p:cNvSpPr>
                <a:spLocks/>
              </p:cNvSpPr>
              <p:nvPr/>
            </p:nvSpPr>
            <p:spPr bwMode="auto">
              <a:xfrm>
                <a:off x="5292" y="1620"/>
                <a:ext cx="65" cy="65"/>
              </a:xfrm>
              <a:custGeom>
                <a:avLst/>
                <a:gdLst>
                  <a:gd name="T0" fmla="*/ 20 w 65"/>
                  <a:gd name="T1" fmla="*/ 61 h 65"/>
                  <a:gd name="T2" fmla="*/ 14 w 65"/>
                  <a:gd name="T3" fmla="*/ 57 h 65"/>
                  <a:gd name="T4" fmla="*/ 10 w 65"/>
                  <a:gd name="T5" fmla="*/ 53 h 65"/>
                  <a:gd name="T6" fmla="*/ 6 w 65"/>
                  <a:gd name="T7" fmla="*/ 50 h 65"/>
                  <a:gd name="T8" fmla="*/ 2 w 65"/>
                  <a:gd name="T9" fmla="*/ 44 h 65"/>
                  <a:gd name="T10" fmla="*/ 2 w 65"/>
                  <a:gd name="T11" fmla="*/ 38 h 65"/>
                  <a:gd name="T12" fmla="*/ 0 w 65"/>
                  <a:gd name="T13" fmla="*/ 32 h 65"/>
                  <a:gd name="T14" fmla="*/ 2 w 65"/>
                  <a:gd name="T15" fmla="*/ 26 h 65"/>
                  <a:gd name="T16" fmla="*/ 4 w 65"/>
                  <a:gd name="T17" fmla="*/ 18 h 65"/>
                  <a:gd name="T18" fmla="*/ 8 w 65"/>
                  <a:gd name="T19" fmla="*/ 14 h 65"/>
                  <a:gd name="T20" fmla="*/ 12 w 65"/>
                  <a:gd name="T21" fmla="*/ 8 h 65"/>
                  <a:gd name="T22" fmla="*/ 16 w 65"/>
                  <a:gd name="T23" fmla="*/ 4 h 65"/>
                  <a:gd name="T24" fmla="*/ 22 w 65"/>
                  <a:gd name="T25" fmla="*/ 2 h 65"/>
                  <a:gd name="T26" fmla="*/ 27 w 65"/>
                  <a:gd name="T27" fmla="*/ 0 h 65"/>
                  <a:gd name="T28" fmla="*/ 33 w 65"/>
                  <a:gd name="T29" fmla="*/ 0 h 65"/>
                  <a:gd name="T30" fmla="*/ 39 w 65"/>
                  <a:gd name="T31" fmla="*/ 0 h 65"/>
                  <a:gd name="T32" fmla="*/ 45 w 65"/>
                  <a:gd name="T33" fmla="*/ 2 h 65"/>
                  <a:gd name="T34" fmla="*/ 51 w 65"/>
                  <a:gd name="T35" fmla="*/ 6 h 65"/>
                  <a:gd name="T36" fmla="*/ 57 w 65"/>
                  <a:gd name="T37" fmla="*/ 10 h 65"/>
                  <a:gd name="T38" fmla="*/ 61 w 65"/>
                  <a:gd name="T39" fmla="*/ 14 h 65"/>
                  <a:gd name="T40" fmla="*/ 63 w 65"/>
                  <a:gd name="T41" fmla="*/ 20 h 65"/>
                  <a:gd name="T42" fmla="*/ 65 w 65"/>
                  <a:gd name="T43" fmla="*/ 26 h 65"/>
                  <a:gd name="T44" fmla="*/ 65 w 65"/>
                  <a:gd name="T45" fmla="*/ 32 h 65"/>
                  <a:gd name="T46" fmla="*/ 65 w 65"/>
                  <a:gd name="T47" fmla="*/ 38 h 65"/>
                  <a:gd name="T48" fmla="*/ 63 w 65"/>
                  <a:gd name="T49" fmla="*/ 46 h 65"/>
                  <a:gd name="T50" fmla="*/ 59 w 65"/>
                  <a:gd name="T51" fmla="*/ 50 h 65"/>
                  <a:gd name="T52" fmla="*/ 55 w 65"/>
                  <a:gd name="T53" fmla="*/ 55 h 65"/>
                  <a:gd name="T54" fmla="*/ 51 w 65"/>
                  <a:gd name="T55" fmla="*/ 59 h 65"/>
                  <a:gd name="T56" fmla="*/ 45 w 65"/>
                  <a:gd name="T57" fmla="*/ 63 h 65"/>
                  <a:gd name="T58" fmla="*/ 39 w 65"/>
                  <a:gd name="T59" fmla="*/ 63 h 65"/>
                  <a:gd name="T60" fmla="*/ 31 w 65"/>
                  <a:gd name="T61" fmla="*/ 65 h 65"/>
                  <a:gd name="T62" fmla="*/ 26 w 65"/>
                  <a:gd name="T63" fmla="*/ 63 h 65"/>
                  <a:gd name="T64" fmla="*/ 20 w 65"/>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1"/>
                    </a:moveTo>
                    <a:lnTo>
                      <a:pt x="14" y="57"/>
                    </a:lnTo>
                    <a:lnTo>
                      <a:pt x="10" y="53"/>
                    </a:lnTo>
                    <a:lnTo>
                      <a:pt x="6" y="50"/>
                    </a:lnTo>
                    <a:lnTo>
                      <a:pt x="2" y="44"/>
                    </a:lnTo>
                    <a:lnTo>
                      <a:pt x="2" y="38"/>
                    </a:lnTo>
                    <a:lnTo>
                      <a:pt x="0" y="32"/>
                    </a:lnTo>
                    <a:lnTo>
                      <a:pt x="2" y="26"/>
                    </a:lnTo>
                    <a:lnTo>
                      <a:pt x="4" y="18"/>
                    </a:lnTo>
                    <a:lnTo>
                      <a:pt x="8" y="14"/>
                    </a:lnTo>
                    <a:lnTo>
                      <a:pt x="12" y="8"/>
                    </a:lnTo>
                    <a:lnTo>
                      <a:pt x="16" y="4"/>
                    </a:lnTo>
                    <a:lnTo>
                      <a:pt x="22" y="2"/>
                    </a:lnTo>
                    <a:lnTo>
                      <a:pt x="27" y="0"/>
                    </a:lnTo>
                    <a:lnTo>
                      <a:pt x="33" y="0"/>
                    </a:lnTo>
                    <a:lnTo>
                      <a:pt x="39" y="0"/>
                    </a:lnTo>
                    <a:lnTo>
                      <a:pt x="45" y="2"/>
                    </a:lnTo>
                    <a:lnTo>
                      <a:pt x="51" y="6"/>
                    </a:lnTo>
                    <a:lnTo>
                      <a:pt x="57" y="10"/>
                    </a:lnTo>
                    <a:lnTo>
                      <a:pt x="61" y="14"/>
                    </a:lnTo>
                    <a:lnTo>
                      <a:pt x="63" y="20"/>
                    </a:lnTo>
                    <a:lnTo>
                      <a:pt x="65" y="26"/>
                    </a:lnTo>
                    <a:lnTo>
                      <a:pt x="65" y="32"/>
                    </a:lnTo>
                    <a:lnTo>
                      <a:pt x="65" y="38"/>
                    </a:lnTo>
                    <a:lnTo>
                      <a:pt x="63" y="46"/>
                    </a:lnTo>
                    <a:lnTo>
                      <a:pt x="59" y="50"/>
                    </a:lnTo>
                    <a:lnTo>
                      <a:pt x="55" y="55"/>
                    </a:lnTo>
                    <a:lnTo>
                      <a:pt x="51" y="59"/>
                    </a:lnTo>
                    <a:lnTo>
                      <a:pt x="45" y="63"/>
                    </a:lnTo>
                    <a:lnTo>
                      <a:pt x="39" y="63"/>
                    </a:lnTo>
                    <a:lnTo>
                      <a:pt x="31" y="65"/>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3" name="Freeform 558"/>
              <p:cNvSpPr>
                <a:spLocks/>
              </p:cNvSpPr>
              <p:nvPr/>
            </p:nvSpPr>
            <p:spPr bwMode="auto">
              <a:xfrm>
                <a:off x="5292" y="1620"/>
                <a:ext cx="65" cy="65"/>
              </a:xfrm>
              <a:custGeom>
                <a:avLst/>
                <a:gdLst>
                  <a:gd name="T0" fmla="*/ 20 w 65"/>
                  <a:gd name="T1" fmla="*/ 61 h 65"/>
                  <a:gd name="T2" fmla="*/ 20 w 65"/>
                  <a:gd name="T3" fmla="*/ 61 h 65"/>
                  <a:gd name="T4" fmla="*/ 14 w 65"/>
                  <a:gd name="T5" fmla="*/ 57 h 65"/>
                  <a:gd name="T6" fmla="*/ 10 w 65"/>
                  <a:gd name="T7" fmla="*/ 53 h 65"/>
                  <a:gd name="T8" fmla="*/ 6 w 65"/>
                  <a:gd name="T9" fmla="*/ 50 h 65"/>
                  <a:gd name="T10" fmla="*/ 2 w 65"/>
                  <a:gd name="T11" fmla="*/ 44 h 65"/>
                  <a:gd name="T12" fmla="*/ 2 w 65"/>
                  <a:gd name="T13" fmla="*/ 38 h 65"/>
                  <a:gd name="T14" fmla="*/ 0 w 65"/>
                  <a:gd name="T15" fmla="*/ 32 h 65"/>
                  <a:gd name="T16" fmla="*/ 2 w 65"/>
                  <a:gd name="T17" fmla="*/ 26 h 65"/>
                  <a:gd name="T18" fmla="*/ 4 w 65"/>
                  <a:gd name="T19" fmla="*/ 18 h 65"/>
                  <a:gd name="T20" fmla="*/ 8 w 65"/>
                  <a:gd name="T21" fmla="*/ 14 h 65"/>
                  <a:gd name="T22" fmla="*/ 12 w 65"/>
                  <a:gd name="T23" fmla="*/ 8 h 65"/>
                  <a:gd name="T24" fmla="*/ 16 w 65"/>
                  <a:gd name="T25" fmla="*/ 4 h 65"/>
                  <a:gd name="T26" fmla="*/ 22 w 65"/>
                  <a:gd name="T27" fmla="*/ 2 h 65"/>
                  <a:gd name="T28" fmla="*/ 27 w 65"/>
                  <a:gd name="T29" fmla="*/ 0 h 65"/>
                  <a:gd name="T30" fmla="*/ 33 w 65"/>
                  <a:gd name="T31" fmla="*/ 0 h 65"/>
                  <a:gd name="T32" fmla="*/ 39 w 65"/>
                  <a:gd name="T33" fmla="*/ 0 h 65"/>
                  <a:gd name="T34" fmla="*/ 45 w 65"/>
                  <a:gd name="T35" fmla="*/ 2 h 65"/>
                  <a:gd name="T36" fmla="*/ 51 w 65"/>
                  <a:gd name="T37" fmla="*/ 6 h 65"/>
                  <a:gd name="T38" fmla="*/ 57 w 65"/>
                  <a:gd name="T39" fmla="*/ 10 h 65"/>
                  <a:gd name="T40" fmla="*/ 61 w 65"/>
                  <a:gd name="T41" fmla="*/ 14 h 65"/>
                  <a:gd name="T42" fmla="*/ 63 w 65"/>
                  <a:gd name="T43" fmla="*/ 20 h 65"/>
                  <a:gd name="T44" fmla="*/ 65 w 65"/>
                  <a:gd name="T45" fmla="*/ 26 h 65"/>
                  <a:gd name="T46" fmla="*/ 65 w 65"/>
                  <a:gd name="T47" fmla="*/ 32 h 65"/>
                  <a:gd name="T48" fmla="*/ 65 w 65"/>
                  <a:gd name="T49" fmla="*/ 38 h 65"/>
                  <a:gd name="T50" fmla="*/ 63 w 65"/>
                  <a:gd name="T51" fmla="*/ 46 h 65"/>
                  <a:gd name="T52" fmla="*/ 59 w 65"/>
                  <a:gd name="T53" fmla="*/ 50 h 65"/>
                  <a:gd name="T54" fmla="*/ 55 w 65"/>
                  <a:gd name="T55" fmla="*/ 55 h 65"/>
                  <a:gd name="T56" fmla="*/ 51 w 65"/>
                  <a:gd name="T57" fmla="*/ 59 h 65"/>
                  <a:gd name="T58" fmla="*/ 45 w 65"/>
                  <a:gd name="T59" fmla="*/ 63 h 65"/>
                  <a:gd name="T60" fmla="*/ 39 w 65"/>
                  <a:gd name="T61" fmla="*/ 63 h 65"/>
                  <a:gd name="T62" fmla="*/ 31 w 65"/>
                  <a:gd name="T63" fmla="*/ 65 h 65"/>
                  <a:gd name="T64" fmla="*/ 26 w 65"/>
                  <a:gd name="T65" fmla="*/ 63 h 65"/>
                  <a:gd name="T66" fmla="*/ 20 w 65"/>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1"/>
                    </a:moveTo>
                    <a:lnTo>
                      <a:pt x="20" y="61"/>
                    </a:lnTo>
                    <a:lnTo>
                      <a:pt x="14" y="57"/>
                    </a:lnTo>
                    <a:lnTo>
                      <a:pt x="10" y="53"/>
                    </a:lnTo>
                    <a:lnTo>
                      <a:pt x="6" y="50"/>
                    </a:lnTo>
                    <a:lnTo>
                      <a:pt x="2" y="44"/>
                    </a:lnTo>
                    <a:lnTo>
                      <a:pt x="2" y="38"/>
                    </a:lnTo>
                    <a:lnTo>
                      <a:pt x="0" y="32"/>
                    </a:lnTo>
                    <a:lnTo>
                      <a:pt x="2" y="26"/>
                    </a:lnTo>
                    <a:lnTo>
                      <a:pt x="4" y="18"/>
                    </a:lnTo>
                    <a:lnTo>
                      <a:pt x="8" y="14"/>
                    </a:lnTo>
                    <a:lnTo>
                      <a:pt x="12" y="8"/>
                    </a:lnTo>
                    <a:lnTo>
                      <a:pt x="16" y="4"/>
                    </a:lnTo>
                    <a:lnTo>
                      <a:pt x="22" y="2"/>
                    </a:lnTo>
                    <a:lnTo>
                      <a:pt x="27" y="0"/>
                    </a:lnTo>
                    <a:lnTo>
                      <a:pt x="33" y="0"/>
                    </a:lnTo>
                    <a:lnTo>
                      <a:pt x="39" y="0"/>
                    </a:lnTo>
                    <a:lnTo>
                      <a:pt x="45" y="2"/>
                    </a:lnTo>
                    <a:lnTo>
                      <a:pt x="51" y="6"/>
                    </a:lnTo>
                    <a:lnTo>
                      <a:pt x="57" y="10"/>
                    </a:lnTo>
                    <a:lnTo>
                      <a:pt x="61" y="14"/>
                    </a:lnTo>
                    <a:lnTo>
                      <a:pt x="63" y="20"/>
                    </a:lnTo>
                    <a:lnTo>
                      <a:pt x="65" y="26"/>
                    </a:lnTo>
                    <a:lnTo>
                      <a:pt x="65" y="32"/>
                    </a:lnTo>
                    <a:lnTo>
                      <a:pt x="65" y="38"/>
                    </a:lnTo>
                    <a:lnTo>
                      <a:pt x="63" y="46"/>
                    </a:lnTo>
                    <a:lnTo>
                      <a:pt x="59" y="50"/>
                    </a:lnTo>
                    <a:lnTo>
                      <a:pt x="55" y="55"/>
                    </a:lnTo>
                    <a:lnTo>
                      <a:pt x="51" y="59"/>
                    </a:lnTo>
                    <a:lnTo>
                      <a:pt x="45" y="63"/>
                    </a:lnTo>
                    <a:lnTo>
                      <a:pt x="39" y="63"/>
                    </a:lnTo>
                    <a:lnTo>
                      <a:pt x="31" y="65"/>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4" name="Freeform 559"/>
              <p:cNvSpPr>
                <a:spLocks/>
              </p:cNvSpPr>
              <p:nvPr/>
            </p:nvSpPr>
            <p:spPr bwMode="auto">
              <a:xfrm>
                <a:off x="5319" y="1644"/>
                <a:ext cx="63" cy="65"/>
              </a:xfrm>
              <a:custGeom>
                <a:avLst/>
                <a:gdLst>
                  <a:gd name="T0" fmla="*/ 44 w 63"/>
                  <a:gd name="T1" fmla="*/ 2 h 65"/>
                  <a:gd name="T2" fmla="*/ 50 w 63"/>
                  <a:gd name="T3" fmla="*/ 6 h 65"/>
                  <a:gd name="T4" fmla="*/ 56 w 63"/>
                  <a:gd name="T5" fmla="*/ 10 h 65"/>
                  <a:gd name="T6" fmla="*/ 60 w 63"/>
                  <a:gd name="T7" fmla="*/ 16 h 65"/>
                  <a:gd name="T8" fmla="*/ 62 w 63"/>
                  <a:gd name="T9" fmla="*/ 22 h 65"/>
                  <a:gd name="T10" fmla="*/ 63 w 63"/>
                  <a:gd name="T11" fmla="*/ 26 h 65"/>
                  <a:gd name="T12" fmla="*/ 63 w 63"/>
                  <a:gd name="T13" fmla="*/ 33 h 65"/>
                  <a:gd name="T14" fmla="*/ 63 w 63"/>
                  <a:gd name="T15" fmla="*/ 39 h 65"/>
                  <a:gd name="T16" fmla="*/ 62 w 63"/>
                  <a:gd name="T17" fmla="*/ 45 h 65"/>
                  <a:gd name="T18" fmla="*/ 58 w 63"/>
                  <a:gd name="T19" fmla="*/ 51 h 65"/>
                  <a:gd name="T20" fmla="*/ 54 w 63"/>
                  <a:gd name="T21" fmla="*/ 55 h 65"/>
                  <a:gd name="T22" fmla="*/ 50 w 63"/>
                  <a:gd name="T23" fmla="*/ 59 h 65"/>
                  <a:gd name="T24" fmla="*/ 44 w 63"/>
                  <a:gd name="T25" fmla="*/ 63 h 65"/>
                  <a:gd name="T26" fmla="*/ 38 w 63"/>
                  <a:gd name="T27" fmla="*/ 65 h 65"/>
                  <a:gd name="T28" fmla="*/ 30 w 63"/>
                  <a:gd name="T29" fmla="*/ 65 h 65"/>
                  <a:gd name="T30" fmla="*/ 24 w 63"/>
                  <a:gd name="T31" fmla="*/ 63 h 65"/>
                  <a:gd name="T32" fmla="*/ 18 w 63"/>
                  <a:gd name="T33" fmla="*/ 61 h 65"/>
                  <a:gd name="T34" fmla="*/ 12 w 63"/>
                  <a:gd name="T35" fmla="*/ 59 h 65"/>
                  <a:gd name="T36" fmla="*/ 8 w 63"/>
                  <a:gd name="T37" fmla="*/ 55 h 65"/>
                  <a:gd name="T38" fmla="*/ 4 w 63"/>
                  <a:gd name="T39" fmla="*/ 49 h 65"/>
                  <a:gd name="T40" fmla="*/ 2 w 63"/>
                  <a:gd name="T41" fmla="*/ 43 h 65"/>
                  <a:gd name="T42" fmla="*/ 0 w 63"/>
                  <a:gd name="T43" fmla="*/ 37 h 65"/>
                  <a:gd name="T44" fmla="*/ 0 w 63"/>
                  <a:gd name="T45" fmla="*/ 31 h 65"/>
                  <a:gd name="T46" fmla="*/ 0 w 63"/>
                  <a:gd name="T47" fmla="*/ 26 h 65"/>
                  <a:gd name="T48" fmla="*/ 2 w 63"/>
                  <a:gd name="T49" fmla="*/ 20 h 65"/>
                  <a:gd name="T50" fmla="*/ 4 w 63"/>
                  <a:gd name="T51" fmla="*/ 14 h 65"/>
                  <a:gd name="T52" fmla="*/ 10 w 63"/>
                  <a:gd name="T53" fmla="*/ 8 h 65"/>
                  <a:gd name="T54" fmla="*/ 14 w 63"/>
                  <a:gd name="T55" fmla="*/ 6 h 65"/>
                  <a:gd name="T56" fmla="*/ 20 w 63"/>
                  <a:gd name="T57" fmla="*/ 2 h 65"/>
                  <a:gd name="T58" fmla="*/ 26 w 63"/>
                  <a:gd name="T59" fmla="*/ 0 h 65"/>
                  <a:gd name="T60" fmla="*/ 32 w 63"/>
                  <a:gd name="T61" fmla="*/ 0 h 65"/>
                  <a:gd name="T62" fmla="*/ 38 w 63"/>
                  <a:gd name="T63" fmla="*/ 0 h 65"/>
                  <a:gd name="T64" fmla="*/ 44 w 63"/>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44" y="2"/>
                    </a:moveTo>
                    <a:lnTo>
                      <a:pt x="50" y="6"/>
                    </a:lnTo>
                    <a:lnTo>
                      <a:pt x="56" y="10"/>
                    </a:lnTo>
                    <a:lnTo>
                      <a:pt x="60" y="16"/>
                    </a:lnTo>
                    <a:lnTo>
                      <a:pt x="62" y="22"/>
                    </a:lnTo>
                    <a:lnTo>
                      <a:pt x="63" y="26"/>
                    </a:lnTo>
                    <a:lnTo>
                      <a:pt x="63" y="33"/>
                    </a:lnTo>
                    <a:lnTo>
                      <a:pt x="63" y="39"/>
                    </a:lnTo>
                    <a:lnTo>
                      <a:pt x="62" y="45"/>
                    </a:lnTo>
                    <a:lnTo>
                      <a:pt x="58" y="51"/>
                    </a:lnTo>
                    <a:lnTo>
                      <a:pt x="54" y="55"/>
                    </a:lnTo>
                    <a:lnTo>
                      <a:pt x="50" y="59"/>
                    </a:lnTo>
                    <a:lnTo>
                      <a:pt x="44" y="63"/>
                    </a:lnTo>
                    <a:lnTo>
                      <a:pt x="38" y="65"/>
                    </a:lnTo>
                    <a:lnTo>
                      <a:pt x="30" y="65"/>
                    </a:lnTo>
                    <a:lnTo>
                      <a:pt x="24" y="63"/>
                    </a:lnTo>
                    <a:lnTo>
                      <a:pt x="18" y="61"/>
                    </a:lnTo>
                    <a:lnTo>
                      <a:pt x="12" y="59"/>
                    </a:lnTo>
                    <a:lnTo>
                      <a:pt x="8" y="55"/>
                    </a:lnTo>
                    <a:lnTo>
                      <a:pt x="4" y="49"/>
                    </a:lnTo>
                    <a:lnTo>
                      <a:pt x="2" y="43"/>
                    </a:lnTo>
                    <a:lnTo>
                      <a:pt x="0" y="37"/>
                    </a:lnTo>
                    <a:lnTo>
                      <a:pt x="0" y="31"/>
                    </a:lnTo>
                    <a:lnTo>
                      <a:pt x="0" y="26"/>
                    </a:lnTo>
                    <a:lnTo>
                      <a:pt x="2" y="20"/>
                    </a:lnTo>
                    <a:lnTo>
                      <a:pt x="4" y="14"/>
                    </a:lnTo>
                    <a:lnTo>
                      <a:pt x="10" y="8"/>
                    </a:lnTo>
                    <a:lnTo>
                      <a:pt x="14" y="6"/>
                    </a:lnTo>
                    <a:lnTo>
                      <a:pt x="20" y="2"/>
                    </a:lnTo>
                    <a:lnTo>
                      <a:pt x="26" y="0"/>
                    </a:lnTo>
                    <a:lnTo>
                      <a:pt x="32" y="0"/>
                    </a:lnTo>
                    <a:lnTo>
                      <a:pt x="38" y="0"/>
                    </a:lnTo>
                    <a:lnTo>
                      <a:pt x="44"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5" name="Freeform 560"/>
              <p:cNvSpPr>
                <a:spLocks/>
              </p:cNvSpPr>
              <p:nvPr/>
            </p:nvSpPr>
            <p:spPr bwMode="auto">
              <a:xfrm>
                <a:off x="5319" y="1644"/>
                <a:ext cx="63" cy="65"/>
              </a:xfrm>
              <a:custGeom>
                <a:avLst/>
                <a:gdLst>
                  <a:gd name="T0" fmla="*/ 44 w 63"/>
                  <a:gd name="T1" fmla="*/ 2 h 65"/>
                  <a:gd name="T2" fmla="*/ 44 w 63"/>
                  <a:gd name="T3" fmla="*/ 2 h 65"/>
                  <a:gd name="T4" fmla="*/ 50 w 63"/>
                  <a:gd name="T5" fmla="*/ 6 h 65"/>
                  <a:gd name="T6" fmla="*/ 56 w 63"/>
                  <a:gd name="T7" fmla="*/ 10 h 65"/>
                  <a:gd name="T8" fmla="*/ 60 w 63"/>
                  <a:gd name="T9" fmla="*/ 16 h 65"/>
                  <a:gd name="T10" fmla="*/ 62 w 63"/>
                  <a:gd name="T11" fmla="*/ 22 h 65"/>
                  <a:gd name="T12" fmla="*/ 63 w 63"/>
                  <a:gd name="T13" fmla="*/ 26 h 65"/>
                  <a:gd name="T14" fmla="*/ 63 w 63"/>
                  <a:gd name="T15" fmla="*/ 33 h 65"/>
                  <a:gd name="T16" fmla="*/ 63 w 63"/>
                  <a:gd name="T17" fmla="*/ 39 h 65"/>
                  <a:gd name="T18" fmla="*/ 62 w 63"/>
                  <a:gd name="T19" fmla="*/ 45 h 65"/>
                  <a:gd name="T20" fmla="*/ 58 w 63"/>
                  <a:gd name="T21" fmla="*/ 51 h 65"/>
                  <a:gd name="T22" fmla="*/ 54 w 63"/>
                  <a:gd name="T23" fmla="*/ 55 h 65"/>
                  <a:gd name="T24" fmla="*/ 50 w 63"/>
                  <a:gd name="T25" fmla="*/ 59 h 65"/>
                  <a:gd name="T26" fmla="*/ 44 w 63"/>
                  <a:gd name="T27" fmla="*/ 63 h 65"/>
                  <a:gd name="T28" fmla="*/ 38 w 63"/>
                  <a:gd name="T29" fmla="*/ 65 h 65"/>
                  <a:gd name="T30" fmla="*/ 30 w 63"/>
                  <a:gd name="T31" fmla="*/ 65 h 65"/>
                  <a:gd name="T32" fmla="*/ 24 w 63"/>
                  <a:gd name="T33" fmla="*/ 63 h 65"/>
                  <a:gd name="T34" fmla="*/ 18 w 63"/>
                  <a:gd name="T35" fmla="*/ 61 h 65"/>
                  <a:gd name="T36" fmla="*/ 12 w 63"/>
                  <a:gd name="T37" fmla="*/ 59 h 65"/>
                  <a:gd name="T38" fmla="*/ 8 w 63"/>
                  <a:gd name="T39" fmla="*/ 55 h 65"/>
                  <a:gd name="T40" fmla="*/ 4 w 63"/>
                  <a:gd name="T41" fmla="*/ 49 h 65"/>
                  <a:gd name="T42" fmla="*/ 2 w 63"/>
                  <a:gd name="T43" fmla="*/ 43 h 65"/>
                  <a:gd name="T44" fmla="*/ 0 w 63"/>
                  <a:gd name="T45" fmla="*/ 37 h 65"/>
                  <a:gd name="T46" fmla="*/ 0 w 63"/>
                  <a:gd name="T47" fmla="*/ 31 h 65"/>
                  <a:gd name="T48" fmla="*/ 0 w 63"/>
                  <a:gd name="T49" fmla="*/ 26 h 65"/>
                  <a:gd name="T50" fmla="*/ 2 w 63"/>
                  <a:gd name="T51" fmla="*/ 20 h 65"/>
                  <a:gd name="T52" fmla="*/ 4 w 63"/>
                  <a:gd name="T53" fmla="*/ 14 h 65"/>
                  <a:gd name="T54" fmla="*/ 10 w 63"/>
                  <a:gd name="T55" fmla="*/ 8 h 65"/>
                  <a:gd name="T56" fmla="*/ 14 w 63"/>
                  <a:gd name="T57" fmla="*/ 6 h 65"/>
                  <a:gd name="T58" fmla="*/ 20 w 63"/>
                  <a:gd name="T59" fmla="*/ 2 h 65"/>
                  <a:gd name="T60" fmla="*/ 26 w 63"/>
                  <a:gd name="T61" fmla="*/ 0 h 65"/>
                  <a:gd name="T62" fmla="*/ 32 w 63"/>
                  <a:gd name="T63" fmla="*/ 0 h 65"/>
                  <a:gd name="T64" fmla="*/ 38 w 63"/>
                  <a:gd name="T65" fmla="*/ 0 h 65"/>
                  <a:gd name="T66" fmla="*/ 44 w 63"/>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44" y="2"/>
                    </a:moveTo>
                    <a:lnTo>
                      <a:pt x="44" y="2"/>
                    </a:lnTo>
                    <a:lnTo>
                      <a:pt x="50" y="6"/>
                    </a:lnTo>
                    <a:lnTo>
                      <a:pt x="56" y="10"/>
                    </a:lnTo>
                    <a:lnTo>
                      <a:pt x="60" y="16"/>
                    </a:lnTo>
                    <a:lnTo>
                      <a:pt x="62" y="22"/>
                    </a:lnTo>
                    <a:lnTo>
                      <a:pt x="63" y="26"/>
                    </a:lnTo>
                    <a:lnTo>
                      <a:pt x="63" y="33"/>
                    </a:lnTo>
                    <a:lnTo>
                      <a:pt x="63" y="39"/>
                    </a:lnTo>
                    <a:lnTo>
                      <a:pt x="62" y="45"/>
                    </a:lnTo>
                    <a:lnTo>
                      <a:pt x="58" y="51"/>
                    </a:lnTo>
                    <a:lnTo>
                      <a:pt x="54" y="55"/>
                    </a:lnTo>
                    <a:lnTo>
                      <a:pt x="50" y="59"/>
                    </a:lnTo>
                    <a:lnTo>
                      <a:pt x="44" y="63"/>
                    </a:lnTo>
                    <a:lnTo>
                      <a:pt x="38" y="65"/>
                    </a:lnTo>
                    <a:lnTo>
                      <a:pt x="30" y="65"/>
                    </a:lnTo>
                    <a:lnTo>
                      <a:pt x="24" y="63"/>
                    </a:lnTo>
                    <a:lnTo>
                      <a:pt x="18" y="61"/>
                    </a:lnTo>
                    <a:lnTo>
                      <a:pt x="12" y="59"/>
                    </a:lnTo>
                    <a:lnTo>
                      <a:pt x="8" y="55"/>
                    </a:lnTo>
                    <a:lnTo>
                      <a:pt x="4" y="49"/>
                    </a:lnTo>
                    <a:lnTo>
                      <a:pt x="2" y="43"/>
                    </a:lnTo>
                    <a:lnTo>
                      <a:pt x="0" y="37"/>
                    </a:lnTo>
                    <a:lnTo>
                      <a:pt x="0" y="31"/>
                    </a:lnTo>
                    <a:lnTo>
                      <a:pt x="0" y="26"/>
                    </a:lnTo>
                    <a:lnTo>
                      <a:pt x="2" y="20"/>
                    </a:lnTo>
                    <a:lnTo>
                      <a:pt x="4" y="14"/>
                    </a:lnTo>
                    <a:lnTo>
                      <a:pt x="10" y="8"/>
                    </a:lnTo>
                    <a:lnTo>
                      <a:pt x="14" y="6"/>
                    </a:lnTo>
                    <a:lnTo>
                      <a:pt x="20" y="2"/>
                    </a:lnTo>
                    <a:lnTo>
                      <a:pt x="26" y="0"/>
                    </a:lnTo>
                    <a:lnTo>
                      <a:pt x="32" y="0"/>
                    </a:lnTo>
                    <a:lnTo>
                      <a:pt x="38" y="0"/>
                    </a:lnTo>
                    <a:lnTo>
                      <a:pt x="44"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6" name="Freeform 561"/>
              <p:cNvSpPr>
                <a:spLocks/>
              </p:cNvSpPr>
              <p:nvPr/>
            </p:nvSpPr>
            <p:spPr bwMode="auto">
              <a:xfrm>
                <a:off x="5256" y="1614"/>
                <a:ext cx="65" cy="63"/>
              </a:xfrm>
              <a:custGeom>
                <a:avLst/>
                <a:gdLst>
                  <a:gd name="T0" fmla="*/ 48 w 65"/>
                  <a:gd name="T1" fmla="*/ 2 h 63"/>
                  <a:gd name="T2" fmla="*/ 54 w 65"/>
                  <a:gd name="T3" fmla="*/ 6 h 63"/>
                  <a:gd name="T4" fmla="*/ 58 w 65"/>
                  <a:gd name="T5" fmla="*/ 10 h 63"/>
                  <a:gd name="T6" fmla="*/ 62 w 65"/>
                  <a:gd name="T7" fmla="*/ 14 h 63"/>
                  <a:gd name="T8" fmla="*/ 63 w 65"/>
                  <a:gd name="T9" fmla="*/ 20 h 63"/>
                  <a:gd name="T10" fmla="*/ 65 w 65"/>
                  <a:gd name="T11" fmla="*/ 26 h 63"/>
                  <a:gd name="T12" fmla="*/ 65 w 65"/>
                  <a:gd name="T13" fmla="*/ 32 h 63"/>
                  <a:gd name="T14" fmla="*/ 65 w 65"/>
                  <a:gd name="T15" fmla="*/ 38 h 63"/>
                  <a:gd name="T16" fmla="*/ 63 w 65"/>
                  <a:gd name="T17" fmla="*/ 46 h 63"/>
                  <a:gd name="T18" fmla="*/ 60 w 65"/>
                  <a:gd name="T19" fmla="*/ 52 h 63"/>
                  <a:gd name="T20" fmla="*/ 56 w 65"/>
                  <a:gd name="T21" fmla="*/ 56 h 63"/>
                  <a:gd name="T22" fmla="*/ 52 w 65"/>
                  <a:gd name="T23" fmla="*/ 59 h 63"/>
                  <a:gd name="T24" fmla="*/ 46 w 65"/>
                  <a:gd name="T25" fmla="*/ 61 h 63"/>
                  <a:gd name="T26" fmla="*/ 40 w 65"/>
                  <a:gd name="T27" fmla="*/ 63 h 63"/>
                  <a:gd name="T28" fmla="*/ 34 w 65"/>
                  <a:gd name="T29" fmla="*/ 63 h 63"/>
                  <a:gd name="T30" fmla="*/ 26 w 65"/>
                  <a:gd name="T31" fmla="*/ 63 h 63"/>
                  <a:gd name="T32" fmla="*/ 20 w 65"/>
                  <a:gd name="T33" fmla="*/ 61 h 63"/>
                  <a:gd name="T34" fmla="*/ 14 w 65"/>
                  <a:gd name="T35" fmla="*/ 57 h 63"/>
                  <a:gd name="T36" fmla="*/ 10 w 65"/>
                  <a:gd name="T37" fmla="*/ 54 h 63"/>
                  <a:gd name="T38" fmla="*/ 6 w 65"/>
                  <a:gd name="T39" fmla="*/ 50 h 63"/>
                  <a:gd name="T40" fmla="*/ 4 w 65"/>
                  <a:gd name="T41" fmla="*/ 44 h 63"/>
                  <a:gd name="T42" fmla="*/ 2 w 65"/>
                  <a:gd name="T43" fmla="*/ 38 h 63"/>
                  <a:gd name="T44" fmla="*/ 0 w 65"/>
                  <a:gd name="T45" fmla="*/ 32 h 63"/>
                  <a:gd name="T46" fmla="*/ 2 w 65"/>
                  <a:gd name="T47" fmla="*/ 26 h 63"/>
                  <a:gd name="T48" fmla="*/ 4 w 65"/>
                  <a:gd name="T49" fmla="*/ 18 h 63"/>
                  <a:gd name="T50" fmla="*/ 8 w 65"/>
                  <a:gd name="T51" fmla="*/ 14 h 63"/>
                  <a:gd name="T52" fmla="*/ 12 w 65"/>
                  <a:gd name="T53" fmla="*/ 8 h 63"/>
                  <a:gd name="T54" fmla="*/ 16 w 65"/>
                  <a:gd name="T55" fmla="*/ 4 h 63"/>
                  <a:gd name="T56" fmla="*/ 22 w 65"/>
                  <a:gd name="T57" fmla="*/ 2 h 63"/>
                  <a:gd name="T58" fmla="*/ 28 w 65"/>
                  <a:gd name="T59" fmla="*/ 0 h 63"/>
                  <a:gd name="T60" fmla="*/ 34 w 65"/>
                  <a:gd name="T61" fmla="*/ 0 h 63"/>
                  <a:gd name="T62" fmla="*/ 42 w 65"/>
                  <a:gd name="T63" fmla="*/ 0 h 63"/>
                  <a:gd name="T64" fmla="*/ 48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8" y="2"/>
                    </a:moveTo>
                    <a:lnTo>
                      <a:pt x="54" y="6"/>
                    </a:lnTo>
                    <a:lnTo>
                      <a:pt x="58" y="10"/>
                    </a:lnTo>
                    <a:lnTo>
                      <a:pt x="62" y="14"/>
                    </a:lnTo>
                    <a:lnTo>
                      <a:pt x="63" y="20"/>
                    </a:lnTo>
                    <a:lnTo>
                      <a:pt x="65" y="26"/>
                    </a:lnTo>
                    <a:lnTo>
                      <a:pt x="65" y="32"/>
                    </a:lnTo>
                    <a:lnTo>
                      <a:pt x="65" y="38"/>
                    </a:lnTo>
                    <a:lnTo>
                      <a:pt x="63" y="46"/>
                    </a:lnTo>
                    <a:lnTo>
                      <a:pt x="60" y="52"/>
                    </a:lnTo>
                    <a:lnTo>
                      <a:pt x="56" y="56"/>
                    </a:lnTo>
                    <a:lnTo>
                      <a:pt x="52" y="59"/>
                    </a:lnTo>
                    <a:lnTo>
                      <a:pt x="46" y="61"/>
                    </a:lnTo>
                    <a:lnTo>
                      <a:pt x="40" y="63"/>
                    </a:lnTo>
                    <a:lnTo>
                      <a:pt x="34" y="63"/>
                    </a:lnTo>
                    <a:lnTo>
                      <a:pt x="26" y="63"/>
                    </a:lnTo>
                    <a:lnTo>
                      <a:pt x="20" y="61"/>
                    </a:lnTo>
                    <a:lnTo>
                      <a:pt x="14" y="57"/>
                    </a:lnTo>
                    <a:lnTo>
                      <a:pt x="10" y="54"/>
                    </a:lnTo>
                    <a:lnTo>
                      <a:pt x="6" y="50"/>
                    </a:lnTo>
                    <a:lnTo>
                      <a:pt x="4" y="44"/>
                    </a:lnTo>
                    <a:lnTo>
                      <a:pt x="2" y="38"/>
                    </a:lnTo>
                    <a:lnTo>
                      <a:pt x="0" y="32"/>
                    </a:lnTo>
                    <a:lnTo>
                      <a:pt x="2" y="26"/>
                    </a:lnTo>
                    <a:lnTo>
                      <a:pt x="4" y="18"/>
                    </a:lnTo>
                    <a:lnTo>
                      <a:pt x="8" y="14"/>
                    </a:lnTo>
                    <a:lnTo>
                      <a:pt x="12" y="8"/>
                    </a:lnTo>
                    <a:lnTo>
                      <a:pt x="16" y="4"/>
                    </a:lnTo>
                    <a:lnTo>
                      <a:pt x="22" y="2"/>
                    </a:lnTo>
                    <a:lnTo>
                      <a:pt x="28" y="0"/>
                    </a:lnTo>
                    <a:lnTo>
                      <a:pt x="34" y="0"/>
                    </a:lnTo>
                    <a:lnTo>
                      <a:pt x="42" y="0"/>
                    </a:lnTo>
                    <a:lnTo>
                      <a:pt x="48"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7" name="Freeform 562"/>
              <p:cNvSpPr>
                <a:spLocks/>
              </p:cNvSpPr>
              <p:nvPr/>
            </p:nvSpPr>
            <p:spPr bwMode="auto">
              <a:xfrm>
                <a:off x="5256" y="1614"/>
                <a:ext cx="65" cy="63"/>
              </a:xfrm>
              <a:custGeom>
                <a:avLst/>
                <a:gdLst>
                  <a:gd name="T0" fmla="*/ 48 w 65"/>
                  <a:gd name="T1" fmla="*/ 2 h 63"/>
                  <a:gd name="T2" fmla="*/ 48 w 65"/>
                  <a:gd name="T3" fmla="*/ 2 h 63"/>
                  <a:gd name="T4" fmla="*/ 54 w 65"/>
                  <a:gd name="T5" fmla="*/ 6 h 63"/>
                  <a:gd name="T6" fmla="*/ 58 w 65"/>
                  <a:gd name="T7" fmla="*/ 10 h 63"/>
                  <a:gd name="T8" fmla="*/ 62 w 65"/>
                  <a:gd name="T9" fmla="*/ 14 h 63"/>
                  <a:gd name="T10" fmla="*/ 63 w 65"/>
                  <a:gd name="T11" fmla="*/ 20 h 63"/>
                  <a:gd name="T12" fmla="*/ 65 w 65"/>
                  <a:gd name="T13" fmla="*/ 26 h 63"/>
                  <a:gd name="T14" fmla="*/ 65 w 65"/>
                  <a:gd name="T15" fmla="*/ 32 h 63"/>
                  <a:gd name="T16" fmla="*/ 65 w 65"/>
                  <a:gd name="T17" fmla="*/ 38 h 63"/>
                  <a:gd name="T18" fmla="*/ 63 w 65"/>
                  <a:gd name="T19" fmla="*/ 46 h 63"/>
                  <a:gd name="T20" fmla="*/ 60 w 65"/>
                  <a:gd name="T21" fmla="*/ 52 h 63"/>
                  <a:gd name="T22" fmla="*/ 56 w 65"/>
                  <a:gd name="T23" fmla="*/ 56 h 63"/>
                  <a:gd name="T24" fmla="*/ 52 w 65"/>
                  <a:gd name="T25" fmla="*/ 59 h 63"/>
                  <a:gd name="T26" fmla="*/ 46 w 65"/>
                  <a:gd name="T27" fmla="*/ 61 h 63"/>
                  <a:gd name="T28" fmla="*/ 40 w 65"/>
                  <a:gd name="T29" fmla="*/ 63 h 63"/>
                  <a:gd name="T30" fmla="*/ 34 w 65"/>
                  <a:gd name="T31" fmla="*/ 63 h 63"/>
                  <a:gd name="T32" fmla="*/ 26 w 65"/>
                  <a:gd name="T33" fmla="*/ 63 h 63"/>
                  <a:gd name="T34" fmla="*/ 20 w 65"/>
                  <a:gd name="T35" fmla="*/ 61 h 63"/>
                  <a:gd name="T36" fmla="*/ 14 w 65"/>
                  <a:gd name="T37" fmla="*/ 57 h 63"/>
                  <a:gd name="T38" fmla="*/ 10 w 65"/>
                  <a:gd name="T39" fmla="*/ 54 h 63"/>
                  <a:gd name="T40" fmla="*/ 6 w 65"/>
                  <a:gd name="T41" fmla="*/ 50 h 63"/>
                  <a:gd name="T42" fmla="*/ 4 w 65"/>
                  <a:gd name="T43" fmla="*/ 44 h 63"/>
                  <a:gd name="T44" fmla="*/ 2 w 65"/>
                  <a:gd name="T45" fmla="*/ 38 h 63"/>
                  <a:gd name="T46" fmla="*/ 0 w 65"/>
                  <a:gd name="T47" fmla="*/ 32 h 63"/>
                  <a:gd name="T48" fmla="*/ 2 w 65"/>
                  <a:gd name="T49" fmla="*/ 26 h 63"/>
                  <a:gd name="T50" fmla="*/ 4 w 65"/>
                  <a:gd name="T51" fmla="*/ 18 h 63"/>
                  <a:gd name="T52" fmla="*/ 8 w 65"/>
                  <a:gd name="T53" fmla="*/ 14 h 63"/>
                  <a:gd name="T54" fmla="*/ 12 w 65"/>
                  <a:gd name="T55" fmla="*/ 8 h 63"/>
                  <a:gd name="T56" fmla="*/ 16 w 65"/>
                  <a:gd name="T57" fmla="*/ 4 h 63"/>
                  <a:gd name="T58" fmla="*/ 22 w 65"/>
                  <a:gd name="T59" fmla="*/ 2 h 63"/>
                  <a:gd name="T60" fmla="*/ 28 w 65"/>
                  <a:gd name="T61" fmla="*/ 0 h 63"/>
                  <a:gd name="T62" fmla="*/ 34 w 65"/>
                  <a:gd name="T63" fmla="*/ 0 h 63"/>
                  <a:gd name="T64" fmla="*/ 42 w 65"/>
                  <a:gd name="T65" fmla="*/ 0 h 63"/>
                  <a:gd name="T66" fmla="*/ 48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8" y="2"/>
                    </a:moveTo>
                    <a:lnTo>
                      <a:pt x="48" y="2"/>
                    </a:lnTo>
                    <a:lnTo>
                      <a:pt x="54" y="6"/>
                    </a:lnTo>
                    <a:lnTo>
                      <a:pt x="58" y="10"/>
                    </a:lnTo>
                    <a:lnTo>
                      <a:pt x="62" y="14"/>
                    </a:lnTo>
                    <a:lnTo>
                      <a:pt x="63" y="20"/>
                    </a:lnTo>
                    <a:lnTo>
                      <a:pt x="65" y="26"/>
                    </a:lnTo>
                    <a:lnTo>
                      <a:pt x="65" y="32"/>
                    </a:lnTo>
                    <a:lnTo>
                      <a:pt x="65" y="38"/>
                    </a:lnTo>
                    <a:lnTo>
                      <a:pt x="63" y="46"/>
                    </a:lnTo>
                    <a:lnTo>
                      <a:pt x="60" y="52"/>
                    </a:lnTo>
                    <a:lnTo>
                      <a:pt x="56" y="56"/>
                    </a:lnTo>
                    <a:lnTo>
                      <a:pt x="52" y="59"/>
                    </a:lnTo>
                    <a:lnTo>
                      <a:pt x="46" y="61"/>
                    </a:lnTo>
                    <a:lnTo>
                      <a:pt x="40" y="63"/>
                    </a:lnTo>
                    <a:lnTo>
                      <a:pt x="34" y="63"/>
                    </a:lnTo>
                    <a:lnTo>
                      <a:pt x="26" y="63"/>
                    </a:lnTo>
                    <a:lnTo>
                      <a:pt x="20" y="61"/>
                    </a:lnTo>
                    <a:lnTo>
                      <a:pt x="14" y="57"/>
                    </a:lnTo>
                    <a:lnTo>
                      <a:pt x="10" y="54"/>
                    </a:lnTo>
                    <a:lnTo>
                      <a:pt x="6" y="50"/>
                    </a:lnTo>
                    <a:lnTo>
                      <a:pt x="4" y="44"/>
                    </a:lnTo>
                    <a:lnTo>
                      <a:pt x="2" y="38"/>
                    </a:lnTo>
                    <a:lnTo>
                      <a:pt x="0" y="32"/>
                    </a:lnTo>
                    <a:lnTo>
                      <a:pt x="2" y="26"/>
                    </a:lnTo>
                    <a:lnTo>
                      <a:pt x="4" y="18"/>
                    </a:lnTo>
                    <a:lnTo>
                      <a:pt x="8" y="14"/>
                    </a:lnTo>
                    <a:lnTo>
                      <a:pt x="12" y="8"/>
                    </a:lnTo>
                    <a:lnTo>
                      <a:pt x="16" y="4"/>
                    </a:lnTo>
                    <a:lnTo>
                      <a:pt x="22" y="2"/>
                    </a:lnTo>
                    <a:lnTo>
                      <a:pt x="28" y="0"/>
                    </a:lnTo>
                    <a:lnTo>
                      <a:pt x="34" y="0"/>
                    </a:lnTo>
                    <a:lnTo>
                      <a:pt x="42" y="0"/>
                    </a:lnTo>
                    <a:lnTo>
                      <a:pt x="48"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48" name="Freeform 563"/>
              <p:cNvSpPr>
                <a:spLocks/>
              </p:cNvSpPr>
              <p:nvPr/>
            </p:nvSpPr>
            <p:spPr bwMode="auto">
              <a:xfrm>
                <a:off x="5337" y="1581"/>
                <a:ext cx="65" cy="65"/>
              </a:xfrm>
              <a:custGeom>
                <a:avLst/>
                <a:gdLst>
                  <a:gd name="T0" fmla="*/ 45 w 65"/>
                  <a:gd name="T1" fmla="*/ 4 h 65"/>
                  <a:gd name="T2" fmla="*/ 51 w 65"/>
                  <a:gd name="T3" fmla="*/ 6 h 65"/>
                  <a:gd name="T4" fmla="*/ 57 w 65"/>
                  <a:gd name="T5" fmla="*/ 10 h 65"/>
                  <a:gd name="T6" fmla="*/ 61 w 65"/>
                  <a:gd name="T7" fmla="*/ 16 h 65"/>
                  <a:gd name="T8" fmla="*/ 63 w 65"/>
                  <a:gd name="T9" fmla="*/ 20 h 65"/>
                  <a:gd name="T10" fmla="*/ 65 w 65"/>
                  <a:gd name="T11" fmla="*/ 27 h 65"/>
                  <a:gd name="T12" fmla="*/ 65 w 65"/>
                  <a:gd name="T13" fmla="*/ 33 h 65"/>
                  <a:gd name="T14" fmla="*/ 65 w 65"/>
                  <a:gd name="T15" fmla="*/ 39 h 65"/>
                  <a:gd name="T16" fmla="*/ 63 w 65"/>
                  <a:gd name="T17" fmla="*/ 45 h 65"/>
                  <a:gd name="T18" fmla="*/ 59 w 65"/>
                  <a:gd name="T19" fmla="*/ 51 h 65"/>
                  <a:gd name="T20" fmla="*/ 55 w 65"/>
                  <a:gd name="T21" fmla="*/ 57 h 65"/>
                  <a:gd name="T22" fmla="*/ 51 w 65"/>
                  <a:gd name="T23" fmla="*/ 59 h 65"/>
                  <a:gd name="T24" fmla="*/ 45 w 65"/>
                  <a:gd name="T25" fmla="*/ 63 h 65"/>
                  <a:gd name="T26" fmla="*/ 40 w 65"/>
                  <a:gd name="T27" fmla="*/ 65 h 65"/>
                  <a:gd name="T28" fmla="*/ 34 w 65"/>
                  <a:gd name="T29" fmla="*/ 65 h 65"/>
                  <a:gd name="T30" fmla="*/ 26 w 65"/>
                  <a:gd name="T31" fmla="*/ 65 h 65"/>
                  <a:gd name="T32" fmla="*/ 20 w 65"/>
                  <a:gd name="T33" fmla="*/ 61 h 65"/>
                  <a:gd name="T34" fmla="*/ 14 w 65"/>
                  <a:gd name="T35" fmla="*/ 59 h 65"/>
                  <a:gd name="T36" fmla="*/ 10 w 65"/>
                  <a:gd name="T37" fmla="*/ 55 h 65"/>
                  <a:gd name="T38" fmla="*/ 6 w 65"/>
                  <a:gd name="T39" fmla="*/ 49 h 65"/>
                  <a:gd name="T40" fmla="*/ 4 w 65"/>
                  <a:gd name="T41" fmla="*/ 43 h 65"/>
                  <a:gd name="T42" fmla="*/ 2 w 65"/>
                  <a:gd name="T43" fmla="*/ 37 h 65"/>
                  <a:gd name="T44" fmla="*/ 0 w 65"/>
                  <a:gd name="T45" fmla="*/ 31 h 65"/>
                  <a:gd name="T46" fmla="*/ 2 w 65"/>
                  <a:gd name="T47" fmla="*/ 26 h 65"/>
                  <a:gd name="T48" fmla="*/ 4 w 65"/>
                  <a:gd name="T49" fmla="*/ 20 h 65"/>
                  <a:gd name="T50" fmla="*/ 6 w 65"/>
                  <a:gd name="T51" fmla="*/ 14 h 65"/>
                  <a:gd name="T52" fmla="*/ 12 w 65"/>
                  <a:gd name="T53" fmla="*/ 8 h 65"/>
                  <a:gd name="T54" fmla="*/ 16 w 65"/>
                  <a:gd name="T55" fmla="*/ 6 h 65"/>
                  <a:gd name="T56" fmla="*/ 22 w 65"/>
                  <a:gd name="T57" fmla="*/ 2 h 65"/>
                  <a:gd name="T58" fmla="*/ 28 w 65"/>
                  <a:gd name="T59" fmla="*/ 0 h 65"/>
                  <a:gd name="T60" fmla="*/ 34 w 65"/>
                  <a:gd name="T61" fmla="*/ 0 h 65"/>
                  <a:gd name="T62" fmla="*/ 40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7" y="10"/>
                    </a:lnTo>
                    <a:lnTo>
                      <a:pt x="61" y="16"/>
                    </a:lnTo>
                    <a:lnTo>
                      <a:pt x="63" y="20"/>
                    </a:lnTo>
                    <a:lnTo>
                      <a:pt x="65" y="27"/>
                    </a:lnTo>
                    <a:lnTo>
                      <a:pt x="65" y="33"/>
                    </a:lnTo>
                    <a:lnTo>
                      <a:pt x="65" y="39"/>
                    </a:lnTo>
                    <a:lnTo>
                      <a:pt x="63" y="45"/>
                    </a:lnTo>
                    <a:lnTo>
                      <a:pt x="59" y="51"/>
                    </a:lnTo>
                    <a:lnTo>
                      <a:pt x="55" y="57"/>
                    </a:lnTo>
                    <a:lnTo>
                      <a:pt x="51" y="59"/>
                    </a:lnTo>
                    <a:lnTo>
                      <a:pt x="45" y="63"/>
                    </a:lnTo>
                    <a:lnTo>
                      <a:pt x="40" y="65"/>
                    </a:lnTo>
                    <a:lnTo>
                      <a:pt x="34" y="65"/>
                    </a:lnTo>
                    <a:lnTo>
                      <a:pt x="26" y="65"/>
                    </a:lnTo>
                    <a:lnTo>
                      <a:pt x="20" y="61"/>
                    </a:lnTo>
                    <a:lnTo>
                      <a:pt x="14" y="59"/>
                    </a:lnTo>
                    <a:lnTo>
                      <a:pt x="10" y="55"/>
                    </a:lnTo>
                    <a:lnTo>
                      <a:pt x="6" y="49"/>
                    </a:lnTo>
                    <a:lnTo>
                      <a:pt x="4" y="43"/>
                    </a:lnTo>
                    <a:lnTo>
                      <a:pt x="2" y="37"/>
                    </a:lnTo>
                    <a:lnTo>
                      <a:pt x="0" y="31"/>
                    </a:lnTo>
                    <a:lnTo>
                      <a:pt x="2" y="26"/>
                    </a:lnTo>
                    <a:lnTo>
                      <a:pt x="4" y="20"/>
                    </a:lnTo>
                    <a:lnTo>
                      <a:pt x="6" y="14"/>
                    </a:lnTo>
                    <a:lnTo>
                      <a:pt x="12" y="8"/>
                    </a:lnTo>
                    <a:lnTo>
                      <a:pt x="16" y="6"/>
                    </a:lnTo>
                    <a:lnTo>
                      <a:pt x="22" y="2"/>
                    </a:lnTo>
                    <a:lnTo>
                      <a:pt x="28" y="0"/>
                    </a:lnTo>
                    <a:lnTo>
                      <a:pt x="34" y="0"/>
                    </a:lnTo>
                    <a:lnTo>
                      <a:pt x="40"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49" name="Freeform 564"/>
              <p:cNvSpPr>
                <a:spLocks/>
              </p:cNvSpPr>
              <p:nvPr/>
            </p:nvSpPr>
            <p:spPr bwMode="auto">
              <a:xfrm>
                <a:off x="5337" y="1581"/>
                <a:ext cx="65" cy="65"/>
              </a:xfrm>
              <a:custGeom>
                <a:avLst/>
                <a:gdLst>
                  <a:gd name="T0" fmla="*/ 45 w 65"/>
                  <a:gd name="T1" fmla="*/ 4 h 65"/>
                  <a:gd name="T2" fmla="*/ 45 w 65"/>
                  <a:gd name="T3" fmla="*/ 4 h 65"/>
                  <a:gd name="T4" fmla="*/ 51 w 65"/>
                  <a:gd name="T5" fmla="*/ 6 h 65"/>
                  <a:gd name="T6" fmla="*/ 57 w 65"/>
                  <a:gd name="T7" fmla="*/ 10 h 65"/>
                  <a:gd name="T8" fmla="*/ 61 w 65"/>
                  <a:gd name="T9" fmla="*/ 16 h 65"/>
                  <a:gd name="T10" fmla="*/ 63 w 65"/>
                  <a:gd name="T11" fmla="*/ 20 h 65"/>
                  <a:gd name="T12" fmla="*/ 65 w 65"/>
                  <a:gd name="T13" fmla="*/ 27 h 65"/>
                  <a:gd name="T14" fmla="*/ 65 w 65"/>
                  <a:gd name="T15" fmla="*/ 33 h 65"/>
                  <a:gd name="T16" fmla="*/ 65 w 65"/>
                  <a:gd name="T17" fmla="*/ 39 h 65"/>
                  <a:gd name="T18" fmla="*/ 63 w 65"/>
                  <a:gd name="T19" fmla="*/ 45 h 65"/>
                  <a:gd name="T20" fmla="*/ 59 w 65"/>
                  <a:gd name="T21" fmla="*/ 51 h 65"/>
                  <a:gd name="T22" fmla="*/ 55 w 65"/>
                  <a:gd name="T23" fmla="*/ 57 h 65"/>
                  <a:gd name="T24" fmla="*/ 51 w 65"/>
                  <a:gd name="T25" fmla="*/ 59 h 65"/>
                  <a:gd name="T26" fmla="*/ 45 w 65"/>
                  <a:gd name="T27" fmla="*/ 63 h 65"/>
                  <a:gd name="T28" fmla="*/ 40 w 65"/>
                  <a:gd name="T29" fmla="*/ 65 h 65"/>
                  <a:gd name="T30" fmla="*/ 34 w 65"/>
                  <a:gd name="T31" fmla="*/ 65 h 65"/>
                  <a:gd name="T32" fmla="*/ 26 w 65"/>
                  <a:gd name="T33" fmla="*/ 65 h 65"/>
                  <a:gd name="T34" fmla="*/ 20 w 65"/>
                  <a:gd name="T35" fmla="*/ 61 h 65"/>
                  <a:gd name="T36" fmla="*/ 14 w 65"/>
                  <a:gd name="T37" fmla="*/ 59 h 65"/>
                  <a:gd name="T38" fmla="*/ 10 w 65"/>
                  <a:gd name="T39" fmla="*/ 55 h 65"/>
                  <a:gd name="T40" fmla="*/ 6 w 65"/>
                  <a:gd name="T41" fmla="*/ 49 h 65"/>
                  <a:gd name="T42" fmla="*/ 4 w 65"/>
                  <a:gd name="T43" fmla="*/ 43 h 65"/>
                  <a:gd name="T44" fmla="*/ 2 w 65"/>
                  <a:gd name="T45" fmla="*/ 37 h 65"/>
                  <a:gd name="T46" fmla="*/ 0 w 65"/>
                  <a:gd name="T47" fmla="*/ 31 h 65"/>
                  <a:gd name="T48" fmla="*/ 2 w 65"/>
                  <a:gd name="T49" fmla="*/ 26 h 65"/>
                  <a:gd name="T50" fmla="*/ 4 w 65"/>
                  <a:gd name="T51" fmla="*/ 20 h 65"/>
                  <a:gd name="T52" fmla="*/ 6 w 65"/>
                  <a:gd name="T53" fmla="*/ 14 h 65"/>
                  <a:gd name="T54" fmla="*/ 12 w 65"/>
                  <a:gd name="T55" fmla="*/ 8 h 65"/>
                  <a:gd name="T56" fmla="*/ 16 w 65"/>
                  <a:gd name="T57" fmla="*/ 6 h 65"/>
                  <a:gd name="T58" fmla="*/ 22 w 65"/>
                  <a:gd name="T59" fmla="*/ 2 h 65"/>
                  <a:gd name="T60" fmla="*/ 28 w 65"/>
                  <a:gd name="T61" fmla="*/ 0 h 65"/>
                  <a:gd name="T62" fmla="*/ 34 w 65"/>
                  <a:gd name="T63" fmla="*/ 0 h 65"/>
                  <a:gd name="T64" fmla="*/ 40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7" y="10"/>
                    </a:lnTo>
                    <a:lnTo>
                      <a:pt x="61" y="16"/>
                    </a:lnTo>
                    <a:lnTo>
                      <a:pt x="63" y="20"/>
                    </a:lnTo>
                    <a:lnTo>
                      <a:pt x="65" y="27"/>
                    </a:lnTo>
                    <a:lnTo>
                      <a:pt x="65" y="33"/>
                    </a:lnTo>
                    <a:lnTo>
                      <a:pt x="65" y="39"/>
                    </a:lnTo>
                    <a:lnTo>
                      <a:pt x="63" y="45"/>
                    </a:lnTo>
                    <a:lnTo>
                      <a:pt x="59" y="51"/>
                    </a:lnTo>
                    <a:lnTo>
                      <a:pt x="55" y="57"/>
                    </a:lnTo>
                    <a:lnTo>
                      <a:pt x="51" y="59"/>
                    </a:lnTo>
                    <a:lnTo>
                      <a:pt x="45" y="63"/>
                    </a:lnTo>
                    <a:lnTo>
                      <a:pt x="40" y="65"/>
                    </a:lnTo>
                    <a:lnTo>
                      <a:pt x="34" y="65"/>
                    </a:lnTo>
                    <a:lnTo>
                      <a:pt x="26" y="65"/>
                    </a:lnTo>
                    <a:lnTo>
                      <a:pt x="20" y="61"/>
                    </a:lnTo>
                    <a:lnTo>
                      <a:pt x="14" y="59"/>
                    </a:lnTo>
                    <a:lnTo>
                      <a:pt x="10" y="55"/>
                    </a:lnTo>
                    <a:lnTo>
                      <a:pt x="6" y="49"/>
                    </a:lnTo>
                    <a:lnTo>
                      <a:pt x="4" y="43"/>
                    </a:lnTo>
                    <a:lnTo>
                      <a:pt x="2" y="37"/>
                    </a:lnTo>
                    <a:lnTo>
                      <a:pt x="0" y="31"/>
                    </a:lnTo>
                    <a:lnTo>
                      <a:pt x="2" y="26"/>
                    </a:lnTo>
                    <a:lnTo>
                      <a:pt x="4" y="20"/>
                    </a:lnTo>
                    <a:lnTo>
                      <a:pt x="6" y="14"/>
                    </a:lnTo>
                    <a:lnTo>
                      <a:pt x="12" y="8"/>
                    </a:lnTo>
                    <a:lnTo>
                      <a:pt x="16" y="6"/>
                    </a:lnTo>
                    <a:lnTo>
                      <a:pt x="22" y="2"/>
                    </a:lnTo>
                    <a:lnTo>
                      <a:pt x="28" y="0"/>
                    </a:lnTo>
                    <a:lnTo>
                      <a:pt x="34" y="0"/>
                    </a:lnTo>
                    <a:lnTo>
                      <a:pt x="40"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0" name="Freeform 565"/>
              <p:cNvSpPr>
                <a:spLocks/>
              </p:cNvSpPr>
              <p:nvPr/>
            </p:nvSpPr>
            <p:spPr bwMode="auto">
              <a:xfrm>
                <a:off x="5323" y="1601"/>
                <a:ext cx="65" cy="65"/>
              </a:xfrm>
              <a:custGeom>
                <a:avLst/>
                <a:gdLst>
                  <a:gd name="T0" fmla="*/ 20 w 65"/>
                  <a:gd name="T1" fmla="*/ 63 h 65"/>
                  <a:gd name="T2" fmla="*/ 14 w 65"/>
                  <a:gd name="T3" fmla="*/ 59 h 65"/>
                  <a:gd name="T4" fmla="*/ 10 w 65"/>
                  <a:gd name="T5" fmla="*/ 55 h 65"/>
                  <a:gd name="T6" fmla="*/ 6 w 65"/>
                  <a:gd name="T7" fmla="*/ 49 h 65"/>
                  <a:gd name="T8" fmla="*/ 2 w 65"/>
                  <a:gd name="T9" fmla="*/ 45 h 65"/>
                  <a:gd name="T10" fmla="*/ 0 w 65"/>
                  <a:gd name="T11" fmla="*/ 39 h 65"/>
                  <a:gd name="T12" fmla="*/ 0 w 65"/>
                  <a:gd name="T13" fmla="*/ 31 h 65"/>
                  <a:gd name="T14" fmla="*/ 0 w 65"/>
                  <a:gd name="T15" fmla="*/ 25 h 65"/>
                  <a:gd name="T16" fmla="*/ 2 w 65"/>
                  <a:gd name="T17" fmla="*/ 19 h 65"/>
                  <a:gd name="T18" fmla="*/ 6 w 65"/>
                  <a:gd name="T19" fmla="*/ 13 h 65"/>
                  <a:gd name="T20" fmla="*/ 10 w 65"/>
                  <a:gd name="T21" fmla="*/ 9 h 65"/>
                  <a:gd name="T22" fmla="*/ 16 w 65"/>
                  <a:gd name="T23" fmla="*/ 6 h 65"/>
                  <a:gd name="T24" fmla="*/ 22 w 65"/>
                  <a:gd name="T25" fmla="*/ 4 h 65"/>
                  <a:gd name="T26" fmla="*/ 28 w 65"/>
                  <a:gd name="T27" fmla="*/ 2 h 65"/>
                  <a:gd name="T28" fmla="*/ 34 w 65"/>
                  <a:gd name="T29" fmla="*/ 0 h 65"/>
                  <a:gd name="T30" fmla="*/ 40 w 65"/>
                  <a:gd name="T31" fmla="*/ 2 h 65"/>
                  <a:gd name="T32" fmla="*/ 46 w 65"/>
                  <a:gd name="T33" fmla="*/ 4 h 65"/>
                  <a:gd name="T34" fmla="*/ 52 w 65"/>
                  <a:gd name="T35" fmla="*/ 6 h 65"/>
                  <a:gd name="T36" fmla="*/ 58 w 65"/>
                  <a:gd name="T37" fmla="*/ 9 h 65"/>
                  <a:gd name="T38" fmla="*/ 59 w 65"/>
                  <a:gd name="T39" fmla="*/ 15 h 65"/>
                  <a:gd name="T40" fmla="*/ 63 w 65"/>
                  <a:gd name="T41" fmla="*/ 21 h 65"/>
                  <a:gd name="T42" fmla="*/ 65 w 65"/>
                  <a:gd name="T43" fmla="*/ 27 h 65"/>
                  <a:gd name="T44" fmla="*/ 65 w 65"/>
                  <a:gd name="T45" fmla="*/ 33 h 65"/>
                  <a:gd name="T46" fmla="*/ 65 w 65"/>
                  <a:gd name="T47" fmla="*/ 39 h 65"/>
                  <a:gd name="T48" fmla="*/ 63 w 65"/>
                  <a:gd name="T49" fmla="*/ 45 h 65"/>
                  <a:gd name="T50" fmla="*/ 59 w 65"/>
                  <a:gd name="T51" fmla="*/ 51 h 65"/>
                  <a:gd name="T52" fmla="*/ 56 w 65"/>
                  <a:gd name="T53" fmla="*/ 57 h 65"/>
                  <a:gd name="T54" fmla="*/ 50 w 65"/>
                  <a:gd name="T55" fmla="*/ 61 h 65"/>
                  <a:gd name="T56" fmla="*/ 44 w 65"/>
                  <a:gd name="T57" fmla="*/ 63 h 65"/>
                  <a:gd name="T58" fmla="*/ 38 w 65"/>
                  <a:gd name="T59" fmla="*/ 65 h 65"/>
                  <a:gd name="T60" fmla="*/ 32 w 65"/>
                  <a:gd name="T61" fmla="*/ 65 h 65"/>
                  <a:gd name="T62" fmla="*/ 26 w 65"/>
                  <a:gd name="T63" fmla="*/ 65 h 65"/>
                  <a:gd name="T64" fmla="*/ 20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3"/>
                    </a:moveTo>
                    <a:lnTo>
                      <a:pt x="14" y="59"/>
                    </a:lnTo>
                    <a:lnTo>
                      <a:pt x="10" y="55"/>
                    </a:lnTo>
                    <a:lnTo>
                      <a:pt x="6" y="49"/>
                    </a:lnTo>
                    <a:lnTo>
                      <a:pt x="2" y="45"/>
                    </a:lnTo>
                    <a:lnTo>
                      <a:pt x="0" y="39"/>
                    </a:lnTo>
                    <a:lnTo>
                      <a:pt x="0" y="31"/>
                    </a:lnTo>
                    <a:lnTo>
                      <a:pt x="0" y="25"/>
                    </a:lnTo>
                    <a:lnTo>
                      <a:pt x="2" y="19"/>
                    </a:lnTo>
                    <a:lnTo>
                      <a:pt x="6" y="13"/>
                    </a:lnTo>
                    <a:lnTo>
                      <a:pt x="10" y="9"/>
                    </a:lnTo>
                    <a:lnTo>
                      <a:pt x="16" y="6"/>
                    </a:lnTo>
                    <a:lnTo>
                      <a:pt x="22" y="4"/>
                    </a:lnTo>
                    <a:lnTo>
                      <a:pt x="28" y="2"/>
                    </a:lnTo>
                    <a:lnTo>
                      <a:pt x="34" y="0"/>
                    </a:lnTo>
                    <a:lnTo>
                      <a:pt x="40" y="2"/>
                    </a:lnTo>
                    <a:lnTo>
                      <a:pt x="46" y="4"/>
                    </a:lnTo>
                    <a:lnTo>
                      <a:pt x="52" y="6"/>
                    </a:lnTo>
                    <a:lnTo>
                      <a:pt x="58" y="9"/>
                    </a:lnTo>
                    <a:lnTo>
                      <a:pt x="59" y="15"/>
                    </a:lnTo>
                    <a:lnTo>
                      <a:pt x="63" y="21"/>
                    </a:lnTo>
                    <a:lnTo>
                      <a:pt x="65" y="27"/>
                    </a:lnTo>
                    <a:lnTo>
                      <a:pt x="65" y="33"/>
                    </a:lnTo>
                    <a:lnTo>
                      <a:pt x="65" y="39"/>
                    </a:lnTo>
                    <a:lnTo>
                      <a:pt x="63" y="45"/>
                    </a:lnTo>
                    <a:lnTo>
                      <a:pt x="59" y="51"/>
                    </a:lnTo>
                    <a:lnTo>
                      <a:pt x="56" y="57"/>
                    </a:lnTo>
                    <a:lnTo>
                      <a:pt x="50" y="61"/>
                    </a:lnTo>
                    <a:lnTo>
                      <a:pt x="44" y="63"/>
                    </a:lnTo>
                    <a:lnTo>
                      <a:pt x="38" y="65"/>
                    </a:lnTo>
                    <a:lnTo>
                      <a:pt x="32" y="65"/>
                    </a:lnTo>
                    <a:lnTo>
                      <a:pt x="26" y="65"/>
                    </a:lnTo>
                    <a:lnTo>
                      <a:pt x="20"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1" name="Freeform 566"/>
              <p:cNvSpPr>
                <a:spLocks/>
              </p:cNvSpPr>
              <p:nvPr/>
            </p:nvSpPr>
            <p:spPr bwMode="auto">
              <a:xfrm>
                <a:off x="5323" y="1601"/>
                <a:ext cx="65" cy="65"/>
              </a:xfrm>
              <a:custGeom>
                <a:avLst/>
                <a:gdLst>
                  <a:gd name="T0" fmla="*/ 20 w 65"/>
                  <a:gd name="T1" fmla="*/ 63 h 65"/>
                  <a:gd name="T2" fmla="*/ 20 w 65"/>
                  <a:gd name="T3" fmla="*/ 63 h 65"/>
                  <a:gd name="T4" fmla="*/ 14 w 65"/>
                  <a:gd name="T5" fmla="*/ 59 h 65"/>
                  <a:gd name="T6" fmla="*/ 10 w 65"/>
                  <a:gd name="T7" fmla="*/ 55 h 65"/>
                  <a:gd name="T8" fmla="*/ 6 w 65"/>
                  <a:gd name="T9" fmla="*/ 49 h 65"/>
                  <a:gd name="T10" fmla="*/ 2 w 65"/>
                  <a:gd name="T11" fmla="*/ 45 h 65"/>
                  <a:gd name="T12" fmla="*/ 0 w 65"/>
                  <a:gd name="T13" fmla="*/ 39 h 65"/>
                  <a:gd name="T14" fmla="*/ 0 w 65"/>
                  <a:gd name="T15" fmla="*/ 31 h 65"/>
                  <a:gd name="T16" fmla="*/ 0 w 65"/>
                  <a:gd name="T17" fmla="*/ 25 h 65"/>
                  <a:gd name="T18" fmla="*/ 2 w 65"/>
                  <a:gd name="T19" fmla="*/ 19 h 65"/>
                  <a:gd name="T20" fmla="*/ 6 w 65"/>
                  <a:gd name="T21" fmla="*/ 13 h 65"/>
                  <a:gd name="T22" fmla="*/ 10 w 65"/>
                  <a:gd name="T23" fmla="*/ 9 h 65"/>
                  <a:gd name="T24" fmla="*/ 16 w 65"/>
                  <a:gd name="T25" fmla="*/ 6 h 65"/>
                  <a:gd name="T26" fmla="*/ 22 w 65"/>
                  <a:gd name="T27" fmla="*/ 4 h 65"/>
                  <a:gd name="T28" fmla="*/ 28 w 65"/>
                  <a:gd name="T29" fmla="*/ 2 h 65"/>
                  <a:gd name="T30" fmla="*/ 34 w 65"/>
                  <a:gd name="T31" fmla="*/ 0 h 65"/>
                  <a:gd name="T32" fmla="*/ 40 w 65"/>
                  <a:gd name="T33" fmla="*/ 2 h 65"/>
                  <a:gd name="T34" fmla="*/ 46 w 65"/>
                  <a:gd name="T35" fmla="*/ 4 h 65"/>
                  <a:gd name="T36" fmla="*/ 52 w 65"/>
                  <a:gd name="T37" fmla="*/ 6 h 65"/>
                  <a:gd name="T38" fmla="*/ 58 w 65"/>
                  <a:gd name="T39" fmla="*/ 9 h 65"/>
                  <a:gd name="T40" fmla="*/ 59 w 65"/>
                  <a:gd name="T41" fmla="*/ 15 h 65"/>
                  <a:gd name="T42" fmla="*/ 63 w 65"/>
                  <a:gd name="T43" fmla="*/ 21 h 65"/>
                  <a:gd name="T44" fmla="*/ 65 w 65"/>
                  <a:gd name="T45" fmla="*/ 27 h 65"/>
                  <a:gd name="T46" fmla="*/ 65 w 65"/>
                  <a:gd name="T47" fmla="*/ 33 h 65"/>
                  <a:gd name="T48" fmla="*/ 65 w 65"/>
                  <a:gd name="T49" fmla="*/ 39 h 65"/>
                  <a:gd name="T50" fmla="*/ 63 w 65"/>
                  <a:gd name="T51" fmla="*/ 45 h 65"/>
                  <a:gd name="T52" fmla="*/ 59 w 65"/>
                  <a:gd name="T53" fmla="*/ 51 h 65"/>
                  <a:gd name="T54" fmla="*/ 56 w 65"/>
                  <a:gd name="T55" fmla="*/ 57 h 65"/>
                  <a:gd name="T56" fmla="*/ 50 w 65"/>
                  <a:gd name="T57" fmla="*/ 61 h 65"/>
                  <a:gd name="T58" fmla="*/ 44 w 65"/>
                  <a:gd name="T59" fmla="*/ 63 h 65"/>
                  <a:gd name="T60" fmla="*/ 38 w 65"/>
                  <a:gd name="T61" fmla="*/ 65 h 65"/>
                  <a:gd name="T62" fmla="*/ 32 w 65"/>
                  <a:gd name="T63" fmla="*/ 65 h 65"/>
                  <a:gd name="T64" fmla="*/ 26 w 65"/>
                  <a:gd name="T65" fmla="*/ 65 h 65"/>
                  <a:gd name="T66" fmla="*/ 20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3"/>
                    </a:moveTo>
                    <a:lnTo>
                      <a:pt x="20" y="63"/>
                    </a:lnTo>
                    <a:lnTo>
                      <a:pt x="14" y="59"/>
                    </a:lnTo>
                    <a:lnTo>
                      <a:pt x="10" y="55"/>
                    </a:lnTo>
                    <a:lnTo>
                      <a:pt x="6" y="49"/>
                    </a:lnTo>
                    <a:lnTo>
                      <a:pt x="2" y="45"/>
                    </a:lnTo>
                    <a:lnTo>
                      <a:pt x="0" y="39"/>
                    </a:lnTo>
                    <a:lnTo>
                      <a:pt x="0" y="31"/>
                    </a:lnTo>
                    <a:lnTo>
                      <a:pt x="0" y="25"/>
                    </a:lnTo>
                    <a:lnTo>
                      <a:pt x="2" y="19"/>
                    </a:lnTo>
                    <a:lnTo>
                      <a:pt x="6" y="13"/>
                    </a:lnTo>
                    <a:lnTo>
                      <a:pt x="10" y="9"/>
                    </a:lnTo>
                    <a:lnTo>
                      <a:pt x="16" y="6"/>
                    </a:lnTo>
                    <a:lnTo>
                      <a:pt x="22" y="4"/>
                    </a:lnTo>
                    <a:lnTo>
                      <a:pt x="28" y="2"/>
                    </a:lnTo>
                    <a:lnTo>
                      <a:pt x="34" y="0"/>
                    </a:lnTo>
                    <a:lnTo>
                      <a:pt x="40" y="2"/>
                    </a:lnTo>
                    <a:lnTo>
                      <a:pt x="46" y="4"/>
                    </a:lnTo>
                    <a:lnTo>
                      <a:pt x="52" y="6"/>
                    </a:lnTo>
                    <a:lnTo>
                      <a:pt x="58" y="9"/>
                    </a:lnTo>
                    <a:lnTo>
                      <a:pt x="59" y="15"/>
                    </a:lnTo>
                    <a:lnTo>
                      <a:pt x="63" y="21"/>
                    </a:lnTo>
                    <a:lnTo>
                      <a:pt x="65" y="27"/>
                    </a:lnTo>
                    <a:lnTo>
                      <a:pt x="65" y="33"/>
                    </a:lnTo>
                    <a:lnTo>
                      <a:pt x="65" y="39"/>
                    </a:lnTo>
                    <a:lnTo>
                      <a:pt x="63" y="45"/>
                    </a:lnTo>
                    <a:lnTo>
                      <a:pt x="59" y="51"/>
                    </a:lnTo>
                    <a:lnTo>
                      <a:pt x="56" y="57"/>
                    </a:lnTo>
                    <a:lnTo>
                      <a:pt x="50" y="61"/>
                    </a:lnTo>
                    <a:lnTo>
                      <a:pt x="44" y="63"/>
                    </a:lnTo>
                    <a:lnTo>
                      <a:pt x="38" y="65"/>
                    </a:lnTo>
                    <a:lnTo>
                      <a:pt x="32" y="65"/>
                    </a:lnTo>
                    <a:lnTo>
                      <a:pt x="26" y="65"/>
                    </a:lnTo>
                    <a:lnTo>
                      <a:pt x="20"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2" name="Freeform 567"/>
              <p:cNvSpPr>
                <a:spLocks/>
              </p:cNvSpPr>
              <p:nvPr/>
            </p:nvSpPr>
            <p:spPr bwMode="auto">
              <a:xfrm>
                <a:off x="5321" y="1538"/>
                <a:ext cx="65" cy="65"/>
              </a:xfrm>
              <a:custGeom>
                <a:avLst/>
                <a:gdLst>
                  <a:gd name="T0" fmla="*/ 46 w 65"/>
                  <a:gd name="T1" fmla="*/ 2 h 65"/>
                  <a:gd name="T2" fmla="*/ 52 w 65"/>
                  <a:gd name="T3" fmla="*/ 6 h 65"/>
                  <a:gd name="T4" fmla="*/ 58 w 65"/>
                  <a:gd name="T5" fmla="*/ 9 h 65"/>
                  <a:gd name="T6" fmla="*/ 60 w 65"/>
                  <a:gd name="T7" fmla="*/ 15 h 65"/>
                  <a:gd name="T8" fmla="*/ 63 w 65"/>
                  <a:gd name="T9" fmla="*/ 21 h 65"/>
                  <a:gd name="T10" fmla="*/ 65 w 65"/>
                  <a:gd name="T11" fmla="*/ 27 h 65"/>
                  <a:gd name="T12" fmla="*/ 65 w 65"/>
                  <a:gd name="T13" fmla="*/ 33 h 65"/>
                  <a:gd name="T14" fmla="*/ 65 w 65"/>
                  <a:gd name="T15" fmla="*/ 39 h 65"/>
                  <a:gd name="T16" fmla="*/ 61 w 65"/>
                  <a:gd name="T17" fmla="*/ 45 h 65"/>
                  <a:gd name="T18" fmla="*/ 60 w 65"/>
                  <a:gd name="T19" fmla="*/ 51 h 65"/>
                  <a:gd name="T20" fmla="*/ 56 w 65"/>
                  <a:gd name="T21" fmla="*/ 55 h 65"/>
                  <a:gd name="T22" fmla="*/ 50 w 65"/>
                  <a:gd name="T23" fmla="*/ 59 h 65"/>
                  <a:gd name="T24" fmla="*/ 44 w 65"/>
                  <a:gd name="T25" fmla="*/ 63 h 65"/>
                  <a:gd name="T26" fmla="*/ 38 w 65"/>
                  <a:gd name="T27" fmla="*/ 63 h 65"/>
                  <a:gd name="T28" fmla="*/ 32 w 65"/>
                  <a:gd name="T29" fmla="*/ 65 h 65"/>
                  <a:gd name="T30" fmla="*/ 26 w 65"/>
                  <a:gd name="T31" fmla="*/ 63 h 65"/>
                  <a:gd name="T32" fmla="*/ 20 w 65"/>
                  <a:gd name="T33" fmla="*/ 61 h 65"/>
                  <a:gd name="T34" fmla="*/ 14 w 65"/>
                  <a:gd name="T35" fmla="*/ 59 h 65"/>
                  <a:gd name="T36" fmla="*/ 10 w 65"/>
                  <a:gd name="T37" fmla="*/ 55 h 65"/>
                  <a:gd name="T38" fmla="*/ 6 w 65"/>
                  <a:gd name="T39" fmla="*/ 49 h 65"/>
                  <a:gd name="T40" fmla="*/ 2 w 65"/>
                  <a:gd name="T41" fmla="*/ 43 h 65"/>
                  <a:gd name="T42" fmla="*/ 0 w 65"/>
                  <a:gd name="T43" fmla="*/ 37 h 65"/>
                  <a:gd name="T44" fmla="*/ 0 w 65"/>
                  <a:gd name="T45" fmla="*/ 31 h 65"/>
                  <a:gd name="T46" fmla="*/ 0 w 65"/>
                  <a:gd name="T47" fmla="*/ 25 h 65"/>
                  <a:gd name="T48" fmla="*/ 2 w 65"/>
                  <a:gd name="T49" fmla="*/ 19 h 65"/>
                  <a:gd name="T50" fmla="*/ 6 w 65"/>
                  <a:gd name="T51" fmla="*/ 13 h 65"/>
                  <a:gd name="T52" fmla="*/ 10 w 65"/>
                  <a:gd name="T53" fmla="*/ 9 h 65"/>
                  <a:gd name="T54" fmla="*/ 16 w 65"/>
                  <a:gd name="T55" fmla="*/ 4 h 65"/>
                  <a:gd name="T56" fmla="*/ 22 w 65"/>
                  <a:gd name="T57" fmla="*/ 2 h 65"/>
                  <a:gd name="T58" fmla="*/ 28 w 65"/>
                  <a:gd name="T59" fmla="*/ 0 h 65"/>
                  <a:gd name="T60" fmla="*/ 34 w 65"/>
                  <a:gd name="T61" fmla="*/ 0 h 65"/>
                  <a:gd name="T62" fmla="*/ 40 w 65"/>
                  <a:gd name="T63" fmla="*/ 0 h 65"/>
                  <a:gd name="T64" fmla="*/ 46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6" y="2"/>
                    </a:moveTo>
                    <a:lnTo>
                      <a:pt x="52" y="6"/>
                    </a:lnTo>
                    <a:lnTo>
                      <a:pt x="58" y="9"/>
                    </a:lnTo>
                    <a:lnTo>
                      <a:pt x="60" y="15"/>
                    </a:lnTo>
                    <a:lnTo>
                      <a:pt x="63" y="21"/>
                    </a:lnTo>
                    <a:lnTo>
                      <a:pt x="65" y="27"/>
                    </a:lnTo>
                    <a:lnTo>
                      <a:pt x="65" y="33"/>
                    </a:lnTo>
                    <a:lnTo>
                      <a:pt x="65" y="39"/>
                    </a:lnTo>
                    <a:lnTo>
                      <a:pt x="61" y="45"/>
                    </a:lnTo>
                    <a:lnTo>
                      <a:pt x="60" y="51"/>
                    </a:lnTo>
                    <a:lnTo>
                      <a:pt x="56" y="55"/>
                    </a:lnTo>
                    <a:lnTo>
                      <a:pt x="50" y="59"/>
                    </a:lnTo>
                    <a:lnTo>
                      <a:pt x="44" y="63"/>
                    </a:lnTo>
                    <a:lnTo>
                      <a:pt x="38"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6" y="4"/>
                    </a:lnTo>
                    <a:lnTo>
                      <a:pt x="22" y="2"/>
                    </a:lnTo>
                    <a:lnTo>
                      <a:pt x="28" y="0"/>
                    </a:lnTo>
                    <a:lnTo>
                      <a:pt x="34" y="0"/>
                    </a:lnTo>
                    <a:lnTo>
                      <a:pt x="40" y="0"/>
                    </a:lnTo>
                    <a:lnTo>
                      <a:pt x="46"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3" name="Freeform 568"/>
              <p:cNvSpPr>
                <a:spLocks/>
              </p:cNvSpPr>
              <p:nvPr/>
            </p:nvSpPr>
            <p:spPr bwMode="auto">
              <a:xfrm>
                <a:off x="5321" y="1538"/>
                <a:ext cx="65" cy="65"/>
              </a:xfrm>
              <a:custGeom>
                <a:avLst/>
                <a:gdLst>
                  <a:gd name="T0" fmla="*/ 46 w 65"/>
                  <a:gd name="T1" fmla="*/ 2 h 65"/>
                  <a:gd name="T2" fmla="*/ 46 w 65"/>
                  <a:gd name="T3" fmla="*/ 2 h 65"/>
                  <a:gd name="T4" fmla="*/ 52 w 65"/>
                  <a:gd name="T5" fmla="*/ 6 h 65"/>
                  <a:gd name="T6" fmla="*/ 58 w 65"/>
                  <a:gd name="T7" fmla="*/ 9 h 65"/>
                  <a:gd name="T8" fmla="*/ 60 w 65"/>
                  <a:gd name="T9" fmla="*/ 15 h 65"/>
                  <a:gd name="T10" fmla="*/ 63 w 65"/>
                  <a:gd name="T11" fmla="*/ 21 h 65"/>
                  <a:gd name="T12" fmla="*/ 65 w 65"/>
                  <a:gd name="T13" fmla="*/ 27 h 65"/>
                  <a:gd name="T14" fmla="*/ 65 w 65"/>
                  <a:gd name="T15" fmla="*/ 33 h 65"/>
                  <a:gd name="T16" fmla="*/ 65 w 65"/>
                  <a:gd name="T17" fmla="*/ 39 h 65"/>
                  <a:gd name="T18" fmla="*/ 61 w 65"/>
                  <a:gd name="T19" fmla="*/ 45 h 65"/>
                  <a:gd name="T20" fmla="*/ 60 w 65"/>
                  <a:gd name="T21" fmla="*/ 51 h 65"/>
                  <a:gd name="T22" fmla="*/ 56 w 65"/>
                  <a:gd name="T23" fmla="*/ 55 h 65"/>
                  <a:gd name="T24" fmla="*/ 50 w 65"/>
                  <a:gd name="T25" fmla="*/ 59 h 65"/>
                  <a:gd name="T26" fmla="*/ 44 w 65"/>
                  <a:gd name="T27" fmla="*/ 63 h 65"/>
                  <a:gd name="T28" fmla="*/ 38 w 65"/>
                  <a:gd name="T29" fmla="*/ 63 h 65"/>
                  <a:gd name="T30" fmla="*/ 32 w 65"/>
                  <a:gd name="T31" fmla="*/ 65 h 65"/>
                  <a:gd name="T32" fmla="*/ 26 w 65"/>
                  <a:gd name="T33" fmla="*/ 63 h 65"/>
                  <a:gd name="T34" fmla="*/ 20 w 65"/>
                  <a:gd name="T35" fmla="*/ 61 h 65"/>
                  <a:gd name="T36" fmla="*/ 14 w 65"/>
                  <a:gd name="T37" fmla="*/ 59 h 65"/>
                  <a:gd name="T38" fmla="*/ 10 w 65"/>
                  <a:gd name="T39" fmla="*/ 55 h 65"/>
                  <a:gd name="T40" fmla="*/ 6 w 65"/>
                  <a:gd name="T41" fmla="*/ 49 h 65"/>
                  <a:gd name="T42" fmla="*/ 2 w 65"/>
                  <a:gd name="T43" fmla="*/ 43 h 65"/>
                  <a:gd name="T44" fmla="*/ 0 w 65"/>
                  <a:gd name="T45" fmla="*/ 37 h 65"/>
                  <a:gd name="T46" fmla="*/ 0 w 65"/>
                  <a:gd name="T47" fmla="*/ 31 h 65"/>
                  <a:gd name="T48" fmla="*/ 0 w 65"/>
                  <a:gd name="T49" fmla="*/ 25 h 65"/>
                  <a:gd name="T50" fmla="*/ 2 w 65"/>
                  <a:gd name="T51" fmla="*/ 19 h 65"/>
                  <a:gd name="T52" fmla="*/ 6 w 65"/>
                  <a:gd name="T53" fmla="*/ 13 h 65"/>
                  <a:gd name="T54" fmla="*/ 10 w 65"/>
                  <a:gd name="T55" fmla="*/ 9 h 65"/>
                  <a:gd name="T56" fmla="*/ 16 w 65"/>
                  <a:gd name="T57" fmla="*/ 4 h 65"/>
                  <a:gd name="T58" fmla="*/ 22 w 65"/>
                  <a:gd name="T59" fmla="*/ 2 h 65"/>
                  <a:gd name="T60" fmla="*/ 28 w 65"/>
                  <a:gd name="T61" fmla="*/ 0 h 65"/>
                  <a:gd name="T62" fmla="*/ 34 w 65"/>
                  <a:gd name="T63" fmla="*/ 0 h 65"/>
                  <a:gd name="T64" fmla="*/ 40 w 65"/>
                  <a:gd name="T65" fmla="*/ 0 h 65"/>
                  <a:gd name="T66" fmla="*/ 46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6" y="2"/>
                    </a:moveTo>
                    <a:lnTo>
                      <a:pt x="46" y="2"/>
                    </a:lnTo>
                    <a:lnTo>
                      <a:pt x="52" y="6"/>
                    </a:lnTo>
                    <a:lnTo>
                      <a:pt x="58" y="9"/>
                    </a:lnTo>
                    <a:lnTo>
                      <a:pt x="60" y="15"/>
                    </a:lnTo>
                    <a:lnTo>
                      <a:pt x="63" y="21"/>
                    </a:lnTo>
                    <a:lnTo>
                      <a:pt x="65" y="27"/>
                    </a:lnTo>
                    <a:lnTo>
                      <a:pt x="65" y="33"/>
                    </a:lnTo>
                    <a:lnTo>
                      <a:pt x="65" y="39"/>
                    </a:lnTo>
                    <a:lnTo>
                      <a:pt x="61" y="45"/>
                    </a:lnTo>
                    <a:lnTo>
                      <a:pt x="60" y="51"/>
                    </a:lnTo>
                    <a:lnTo>
                      <a:pt x="56" y="55"/>
                    </a:lnTo>
                    <a:lnTo>
                      <a:pt x="50" y="59"/>
                    </a:lnTo>
                    <a:lnTo>
                      <a:pt x="44" y="63"/>
                    </a:lnTo>
                    <a:lnTo>
                      <a:pt x="38" y="63"/>
                    </a:lnTo>
                    <a:lnTo>
                      <a:pt x="32" y="65"/>
                    </a:lnTo>
                    <a:lnTo>
                      <a:pt x="26" y="63"/>
                    </a:lnTo>
                    <a:lnTo>
                      <a:pt x="20" y="61"/>
                    </a:lnTo>
                    <a:lnTo>
                      <a:pt x="14" y="59"/>
                    </a:lnTo>
                    <a:lnTo>
                      <a:pt x="10" y="55"/>
                    </a:lnTo>
                    <a:lnTo>
                      <a:pt x="6" y="49"/>
                    </a:lnTo>
                    <a:lnTo>
                      <a:pt x="2" y="43"/>
                    </a:lnTo>
                    <a:lnTo>
                      <a:pt x="0" y="37"/>
                    </a:lnTo>
                    <a:lnTo>
                      <a:pt x="0" y="31"/>
                    </a:lnTo>
                    <a:lnTo>
                      <a:pt x="0" y="25"/>
                    </a:lnTo>
                    <a:lnTo>
                      <a:pt x="2" y="19"/>
                    </a:lnTo>
                    <a:lnTo>
                      <a:pt x="6" y="13"/>
                    </a:lnTo>
                    <a:lnTo>
                      <a:pt x="10" y="9"/>
                    </a:lnTo>
                    <a:lnTo>
                      <a:pt x="16" y="4"/>
                    </a:lnTo>
                    <a:lnTo>
                      <a:pt x="22" y="2"/>
                    </a:lnTo>
                    <a:lnTo>
                      <a:pt x="28" y="0"/>
                    </a:lnTo>
                    <a:lnTo>
                      <a:pt x="34" y="0"/>
                    </a:lnTo>
                    <a:lnTo>
                      <a:pt x="40" y="0"/>
                    </a:lnTo>
                    <a:lnTo>
                      <a:pt x="46"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4" name="Freeform 569"/>
              <p:cNvSpPr>
                <a:spLocks/>
              </p:cNvSpPr>
              <p:nvPr/>
            </p:nvSpPr>
            <p:spPr bwMode="auto">
              <a:xfrm>
                <a:off x="5294" y="1500"/>
                <a:ext cx="65" cy="63"/>
              </a:xfrm>
              <a:custGeom>
                <a:avLst/>
                <a:gdLst>
                  <a:gd name="T0" fmla="*/ 47 w 65"/>
                  <a:gd name="T1" fmla="*/ 2 h 63"/>
                  <a:gd name="T2" fmla="*/ 53 w 65"/>
                  <a:gd name="T3" fmla="*/ 6 h 63"/>
                  <a:gd name="T4" fmla="*/ 57 w 65"/>
                  <a:gd name="T5" fmla="*/ 10 h 63"/>
                  <a:gd name="T6" fmla="*/ 61 w 65"/>
                  <a:gd name="T7" fmla="*/ 16 h 63"/>
                  <a:gd name="T8" fmla="*/ 63 w 65"/>
                  <a:gd name="T9" fmla="*/ 20 h 63"/>
                  <a:gd name="T10" fmla="*/ 65 w 65"/>
                  <a:gd name="T11" fmla="*/ 26 h 63"/>
                  <a:gd name="T12" fmla="*/ 65 w 65"/>
                  <a:gd name="T13" fmla="*/ 32 h 63"/>
                  <a:gd name="T14" fmla="*/ 65 w 65"/>
                  <a:gd name="T15" fmla="*/ 40 h 63"/>
                  <a:gd name="T16" fmla="*/ 63 w 65"/>
                  <a:gd name="T17" fmla="*/ 45 h 63"/>
                  <a:gd name="T18" fmla="*/ 59 w 65"/>
                  <a:gd name="T19" fmla="*/ 51 h 63"/>
                  <a:gd name="T20" fmla="*/ 55 w 65"/>
                  <a:gd name="T21" fmla="*/ 55 h 63"/>
                  <a:gd name="T22" fmla="*/ 51 w 65"/>
                  <a:gd name="T23" fmla="*/ 59 h 63"/>
                  <a:gd name="T24" fmla="*/ 45 w 65"/>
                  <a:gd name="T25" fmla="*/ 61 h 63"/>
                  <a:gd name="T26" fmla="*/ 39 w 65"/>
                  <a:gd name="T27" fmla="*/ 63 h 63"/>
                  <a:gd name="T28" fmla="*/ 33 w 65"/>
                  <a:gd name="T29" fmla="*/ 63 h 63"/>
                  <a:gd name="T30" fmla="*/ 27 w 65"/>
                  <a:gd name="T31" fmla="*/ 63 h 63"/>
                  <a:gd name="T32" fmla="*/ 20 w 65"/>
                  <a:gd name="T33" fmla="*/ 61 h 63"/>
                  <a:gd name="T34" fmla="*/ 16 w 65"/>
                  <a:gd name="T35" fmla="*/ 59 h 63"/>
                  <a:gd name="T36" fmla="*/ 10 w 65"/>
                  <a:gd name="T37" fmla="*/ 53 h 63"/>
                  <a:gd name="T38" fmla="*/ 6 w 65"/>
                  <a:gd name="T39" fmla="*/ 49 h 63"/>
                  <a:gd name="T40" fmla="*/ 4 w 65"/>
                  <a:gd name="T41" fmla="*/ 44 h 63"/>
                  <a:gd name="T42" fmla="*/ 2 w 65"/>
                  <a:gd name="T43" fmla="*/ 38 h 63"/>
                  <a:gd name="T44" fmla="*/ 0 w 65"/>
                  <a:gd name="T45" fmla="*/ 32 h 63"/>
                  <a:gd name="T46" fmla="*/ 2 w 65"/>
                  <a:gd name="T47" fmla="*/ 26 h 63"/>
                  <a:gd name="T48" fmla="*/ 4 w 65"/>
                  <a:gd name="T49" fmla="*/ 20 h 63"/>
                  <a:gd name="T50" fmla="*/ 8 w 65"/>
                  <a:gd name="T51" fmla="*/ 14 h 63"/>
                  <a:gd name="T52" fmla="*/ 12 w 65"/>
                  <a:gd name="T53" fmla="*/ 8 h 63"/>
                  <a:gd name="T54" fmla="*/ 16 w 65"/>
                  <a:gd name="T55" fmla="*/ 4 h 63"/>
                  <a:gd name="T56" fmla="*/ 22 w 65"/>
                  <a:gd name="T57" fmla="*/ 2 h 63"/>
                  <a:gd name="T58" fmla="*/ 27 w 65"/>
                  <a:gd name="T59" fmla="*/ 0 h 63"/>
                  <a:gd name="T60" fmla="*/ 33 w 65"/>
                  <a:gd name="T61" fmla="*/ 0 h 63"/>
                  <a:gd name="T62" fmla="*/ 39 w 65"/>
                  <a:gd name="T63" fmla="*/ 0 h 63"/>
                  <a:gd name="T64" fmla="*/ 47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7" y="2"/>
                    </a:moveTo>
                    <a:lnTo>
                      <a:pt x="53" y="6"/>
                    </a:lnTo>
                    <a:lnTo>
                      <a:pt x="57" y="10"/>
                    </a:lnTo>
                    <a:lnTo>
                      <a:pt x="61" y="16"/>
                    </a:lnTo>
                    <a:lnTo>
                      <a:pt x="63" y="20"/>
                    </a:lnTo>
                    <a:lnTo>
                      <a:pt x="65" y="26"/>
                    </a:lnTo>
                    <a:lnTo>
                      <a:pt x="65" y="32"/>
                    </a:lnTo>
                    <a:lnTo>
                      <a:pt x="65" y="40"/>
                    </a:lnTo>
                    <a:lnTo>
                      <a:pt x="63" y="45"/>
                    </a:lnTo>
                    <a:lnTo>
                      <a:pt x="59" y="51"/>
                    </a:lnTo>
                    <a:lnTo>
                      <a:pt x="55" y="55"/>
                    </a:lnTo>
                    <a:lnTo>
                      <a:pt x="51" y="59"/>
                    </a:lnTo>
                    <a:lnTo>
                      <a:pt x="45" y="61"/>
                    </a:lnTo>
                    <a:lnTo>
                      <a:pt x="39" y="63"/>
                    </a:lnTo>
                    <a:lnTo>
                      <a:pt x="33" y="63"/>
                    </a:lnTo>
                    <a:lnTo>
                      <a:pt x="27" y="63"/>
                    </a:lnTo>
                    <a:lnTo>
                      <a:pt x="20" y="61"/>
                    </a:lnTo>
                    <a:lnTo>
                      <a:pt x="16" y="59"/>
                    </a:lnTo>
                    <a:lnTo>
                      <a:pt x="10" y="53"/>
                    </a:lnTo>
                    <a:lnTo>
                      <a:pt x="6" y="49"/>
                    </a:lnTo>
                    <a:lnTo>
                      <a:pt x="4" y="44"/>
                    </a:lnTo>
                    <a:lnTo>
                      <a:pt x="2" y="38"/>
                    </a:lnTo>
                    <a:lnTo>
                      <a:pt x="0" y="32"/>
                    </a:lnTo>
                    <a:lnTo>
                      <a:pt x="2" y="26"/>
                    </a:lnTo>
                    <a:lnTo>
                      <a:pt x="4" y="20"/>
                    </a:lnTo>
                    <a:lnTo>
                      <a:pt x="8" y="14"/>
                    </a:lnTo>
                    <a:lnTo>
                      <a:pt x="12" y="8"/>
                    </a:lnTo>
                    <a:lnTo>
                      <a:pt x="16" y="4"/>
                    </a:lnTo>
                    <a:lnTo>
                      <a:pt x="22" y="2"/>
                    </a:lnTo>
                    <a:lnTo>
                      <a:pt x="27" y="0"/>
                    </a:lnTo>
                    <a:lnTo>
                      <a:pt x="33" y="0"/>
                    </a:lnTo>
                    <a:lnTo>
                      <a:pt x="39" y="0"/>
                    </a:lnTo>
                    <a:lnTo>
                      <a:pt x="47" y="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5" name="Freeform 570"/>
              <p:cNvSpPr>
                <a:spLocks/>
              </p:cNvSpPr>
              <p:nvPr/>
            </p:nvSpPr>
            <p:spPr bwMode="auto">
              <a:xfrm>
                <a:off x="5294" y="1500"/>
                <a:ext cx="65" cy="63"/>
              </a:xfrm>
              <a:custGeom>
                <a:avLst/>
                <a:gdLst>
                  <a:gd name="T0" fmla="*/ 47 w 65"/>
                  <a:gd name="T1" fmla="*/ 2 h 63"/>
                  <a:gd name="T2" fmla="*/ 47 w 65"/>
                  <a:gd name="T3" fmla="*/ 2 h 63"/>
                  <a:gd name="T4" fmla="*/ 53 w 65"/>
                  <a:gd name="T5" fmla="*/ 6 h 63"/>
                  <a:gd name="T6" fmla="*/ 57 w 65"/>
                  <a:gd name="T7" fmla="*/ 10 h 63"/>
                  <a:gd name="T8" fmla="*/ 61 w 65"/>
                  <a:gd name="T9" fmla="*/ 16 h 63"/>
                  <a:gd name="T10" fmla="*/ 63 w 65"/>
                  <a:gd name="T11" fmla="*/ 20 h 63"/>
                  <a:gd name="T12" fmla="*/ 65 w 65"/>
                  <a:gd name="T13" fmla="*/ 26 h 63"/>
                  <a:gd name="T14" fmla="*/ 65 w 65"/>
                  <a:gd name="T15" fmla="*/ 32 h 63"/>
                  <a:gd name="T16" fmla="*/ 65 w 65"/>
                  <a:gd name="T17" fmla="*/ 40 h 63"/>
                  <a:gd name="T18" fmla="*/ 63 w 65"/>
                  <a:gd name="T19" fmla="*/ 45 h 63"/>
                  <a:gd name="T20" fmla="*/ 59 w 65"/>
                  <a:gd name="T21" fmla="*/ 51 h 63"/>
                  <a:gd name="T22" fmla="*/ 55 w 65"/>
                  <a:gd name="T23" fmla="*/ 55 h 63"/>
                  <a:gd name="T24" fmla="*/ 51 w 65"/>
                  <a:gd name="T25" fmla="*/ 59 h 63"/>
                  <a:gd name="T26" fmla="*/ 45 w 65"/>
                  <a:gd name="T27" fmla="*/ 61 h 63"/>
                  <a:gd name="T28" fmla="*/ 39 w 65"/>
                  <a:gd name="T29" fmla="*/ 63 h 63"/>
                  <a:gd name="T30" fmla="*/ 33 w 65"/>
                  <a:gd name="T31" fmla="*/ 63 h 63"/>
                  <a:gd name="T32" fmla="*/ 27 w 65"/>
                  <a:gd name="T33" fmla="*/ 63 h 63"/>
                  <a:gd name="T34" fmla="*/ 20 w 65"/>
                  <a:gd name="T35" fmla="*/ 61 h 63"/>
                  <a:gd name="T36" fmla="*/ 16 w 65"/>
                  <a:gd name="T37" fmla="*/ 59 h 63"/>
                  <a:gd name="T38" fmla="*/ 10 w 65"/>
                  <a:gd name="T39" fmla="*/ 53 h 63"/>
                  <a:gd name="T40" fmla="*/ 6 w 65"/>
                  <a:gd name="T41" fmla="*/ 49 h 63"/>
                  <a:gd name="T42" fmla="*/ 4 w 65"/>
                  <a:gd name="T43" fmla="*/ 44 h 63"/>
                  <a:gd name="T44" fmla="*/ 2 w 65"/>
                  <a:gd name="T45" fmla="*/ 38 h 63"/>
                  <a:gd name="T46" fmla="*/ 0 w 65"/>
                  <a:gd name="T47" fmla="*/ 32 h 63"/>
                  <a:gd name="T48" fmla="*/ 2 w 65"/>
                  <a:gd name="T49" fmla="*/ 26 h 63"/>
                  <a:gd name="T50" fmla="*/ 4 w 65"/>
                  <a:gd name="T51" fmla="*/ 20 h 63"/>
                  <a:gd name="T52" fmla="*/ 8 w 65"/>
                  <a:gd name="T53" fmla="*/ 14 h 63"/>
                  <a:gd name="T54" fmla="*/ 12 w 65"/>
                  <a:gd name="T55" fmla="*/ 8 h 63"/>
                  <a:gd name="T56" fmla="*/ 16 w 65"/>
                  <a:gd name="T57" fmla="*/ 4 h 63"/>
                  <a:gd name="T58" fmla="*/ 22 w 65"/>
                  <a:gd name="T59" fmla="*/ 2 h 63"/>
                  <a:gd name="T60" fmla="*/ 27 w 65"/>
                  <a:gd name="T61" fmla="*/ 0 h 63"/>
                  <a:gd name="T62" fmla="*/ 33 w 65"/>
                  <a:gd name="T63" fmla="*/ 0 h 63"/>
                  <a:gd name="T64" fmla="*/ 39 w 65"/>
                  <a:gd name="T65" fmla="*/ 0 h 63"/>
                  <a:gd name="T66" fmla="*/ 47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7" y="2"/>
                    </a:moveTo>
                    <a:lnTo>
                      <a:pt x="47" y="2"/>
                    </a:lnTo>
                    <a:lnTo>
                      <a:pt x="53" y="6"/>
                    </a:lnTo>
                    <a:lnTo>
                      <a:pt x="57" y="10"/>
                    </a:lnTo>
                    <a:lnTo>
                      <a:pt x="61" y="16"/>
                    </a:lnTo>
                    <a:lnTo>
                      <a:pt x="63" y="20"/>
                    </a:lnTo>
                    <a:lnTo>
                      <a:pt x="65" y="26"/>
                    </a:lnTo>
                    <a:lnTo>
                      <a:pt x="65" y="32"/>
                    </a:lnTo>
                    <a:lnTo>
                      <a:pt x="65" y="40"/>
                    </a:lnTo>
                    <a:lnTo>
                      <a:pt x="63" y="45"/>
                    </a:lnTo>
                    <a:lnTo>
                      <a:pt x="59" y="51"/>
                    </a:lnTo>
                    <a:lnTo>
                      <a:pt x="55" y="55"/>
                    </a:lnTo>
                    <a:lnTo>
                      <a:pt x="51" y="59"/>
                    </a:lnTo>
                    <a:lnTo>
                      <a:pt x="45" y="61"/>
                    </a:lnTo>
                    <a:lnTo>
                      <a:pt x="39" y="63"/>
                    </a:lnTo>
                    <a:lnTo>
                      <a:pt x="33" y="63"/>
                    </a:lnTo>
                    <a:lnTo>
                      <a:pt x="27" y="63"/>
                    </a:lnTo>
                    <a:lnTo>
                      <a:pt x="20" y="61"/>
                    </a:lnTo>
                    <a:lnTo>
                      <a:pt x="16" y="59"/>
                    </a:lnTo>
                    <a:lnTo>
                      <a:pt x="10" y="53"/>
                    </a:lnTo>
                    <a:lnTo>
                      <a:pt x="6" y="49"/>
                    </a:lnTo>
                    <a:lnTo>
                      <a:pt x="4" y="44"/>
                    </a:lnTo>
                    <a:lnTo>
                      <a:pt x="2" y="38"/>
                    </a:lnTo>
                    <a:lnTo>
                      <a:pt x="0" y="32"/>
                    </a:lnTo>
                    <a:lnTo>
                      <a:pt x="2" y="26"/>
                    </a:lnTo>
                    <a:lnTo>
                      <a:pt x="4" y="20"/>
                    </a:lnTo>
                    <a:lnTo>
                      <a:pt x="8" y="14"/>
                    </a:lnTo>
                    <a:lnTo>
                      <a:pt x="12" y="8"/>
                    </a:lnTo>
                    <a:lnTo>
                      <a:pt x="16" y="4"/>
                    </a:lnTo>
                    <a:lnTo>
                      <a:pt x="22" y="2"/>
                    </a:lnTo>
                    <a:lnTo>
                      <a:pt x="27" y="0"/>
                    </a:lnTo>
                    <a:lnTo>
                      <a:pt x="33" y="0"/>
                    </a:lnTo>
                    <a:lnTo>
                      <a:pt x="39" y="0"/>
                    </a:lnTo>
                    <a:lnTo>
                      <a:pt x="47"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6" name="Freeform 571"/>
              <p:cNvSpPr>
                <a:spLocks/>
              </p:cNvSpPr>
              <p:nvPr/>
            </p:nvSpPr>
            <p:spPr bwMode="auto">
              <a:xfrm>
                <a:off x="5286" y="1630"/>
                <a:ext cx="65" cy="65"/>
              </a:xfrm>
              <a:custGeom>
                <a:avLst/>
                <a:gdLst>
                  <a:gd name="T0" fmla="*/ 45 w 65"/>
                  <a:gd name="T1" fmla="*/ 2 h 65"/>
                  <a:gd name="T2" fmla="*/ 51 w 65"/>
                  <a:gd name="T3" fmla="*/ 6 h 65"/>
                  <a:gd name="T4" fmla="*/ 57 w 65"/>
                  <a:gd name="T5" fmla="*/ 10 h 65"/>
                  <a:gd name="T6" fmla="*/ 59 w 65"/>
                  <a:gd name="T7" fmla="*/ 16 h 65"/>
                  <a:gd name="T8" fmla="*/ 63 w 65"/>
                  <a:gd name="T9" fmla="*/ 22 h 65"/>
                  <a:gd name="T10" fmla="*/ 65 w 65"/>
                  <a:gd name="T11" fmla="*/ 28 h 65"/>
                  <a:gd name="T12" fmla="*/ 65 w 65"/>
                  <a:gd name="T13" fmla="*/ 34 h 65"/>
                  <a:gd name="T14" fmla="*/ 63 w 65"/>
                  <a:gd name="T15" fmla="*/ 40 h 65"/>
                  <a:gd name="T16" fmla="*/ 61 w 65"/>
                  <a:gd name="T17" fmla="*/ 45 h 65"/>
                  <a:gd name="T18" fmla="*/ 59 w 65"/>
                  <a:gd name="T19" fmla="*/ 51 h 65"/>
                  <a:gd name="T20" fmla="*/ 55 w 65"/>
                  <a:gd name="T21" fmla="*/ 57 h 65"/>
                  <a:gd name="T22" fmla="*/ 49 w 65"/>
                  <a:gd name="T23" fmla="*/ 59 h 65"/>
                  <a:gd name="T24" fmla="*/ 43 w 65"/>
                  <a:gd name="T25" fmla="*/ 63 h 65"/>
                  <a:gd name="T26" fmla="*/ 37 w 65"/>
                  <a:gd name="T27" fmla="*/ 65 h 65"/>
                  <a:gd name="T28" fmla="*/ 32 w 65"/>
                  <a:gd name="T29" fmla="*/ 65 h 65"/>
                  <a:gd name="T30" fmla="*/ 26 w 65"/>
                  <a:gd name="T31" fmla="*/ 65 h 65"/>
                  <a:gd name="T32" fmla="*/ 20 w 65"/>
                  <a:gd name="T33" fmla="*/ 61 h 65"/>
                  <a:gd name="T34" fmla="*/ 14 w 65"/>
                  <a:gd name="T35" fmla="*/ 59 h 65"/>
                  <a:gd name="T36" fmla="*/ 8 w 65"/>
                  <a:gd name="T37" fmla="*/ 55 h 65"/>
                  <a:gd name="T38" fmla="*/ 6 w 65"/>
                  <a:gd name="T39" fmla="*/ 49 h 65"/>
                  <a:gd name="T40" fmla="*/ 2 w 65"/>
                  <a:gd name="T41" fmla="*/ 43 h 65"/>
                  <a:gd name="T42" fmla="*/ 0 w 65"/>
                  <a:gd name="T43" fmla="*/ 38 h 65"/>
                  <a:gd name="T44" fmla="*/ 0 w 65"/>
                  <a:gd name="T45" fmla="*/ 32 h 65"/>
                  <a:gd name="T46" fmla="*/ 0 w 65"/>
                  <a:gd name="T47" fmla="*/ 26 h 65"/>
                  <a:gd name="T48" fmla="*/ 4 w 65"/>
                  <a:gd name="T49" fmla="*/ 20 h 65"/>
                  <a:gd name="T50" fmla="*/ 6 w 65"/>
                  <a:gd name="T51" fmla="*/ 14 h 65"/>
                  <a:gd name="T52" fmla="*/ 10 w 65"/>
                  <a:gd name="T53" fmla="*/ 10 h 65"/>
                  <a:gd name="T54" fmla="*/ 16 w 65"/>
                  <a:gd name="T55" fmla="*/ 6 h 65"/>
                  <a:gd name="T56" fmla="*/ 20 w 65"/>
                  <a:gd name="T57" fmla="*/ 2 h 65"/>
                  <a:gd name="T58" fmla="*/ 28 w 65"/>
                  <a:gd name="T59" fmla="*/ 0 h 65"/>
                  <a:gd name="T60" fmla="*/ 33 w 65"/>
                  <a:gd name="T61" fmla="*/ 0 h 65"/>
                  <a:gd name="T62" fmla="*/ 39 w 65"/>
                  <a:gd name="T63" fmla="*/ 0 h 65"/>
                  <a:gd name="T64" fmla="*/ 45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2"/>
                    </a:moveTo>
                    <a:lnTo>
                      <a:pt x="51" y="6"/>
                    </a:lnTo>
                    <a:lnTo>
                      <a:pt x="57" y="10"/>
                    </a:lnTo>
                    <a:lnTo>
                      <a:pt x="59" y="16"/>
                    </a:lnTo>
                    <a:lnTo>
                      <a:pt x="63" y="22"/>
                    </a:lnTo>
                    <a:lnTo>
                      <a:pt x="65" y="28"/>
                    </a:lnTo>
                    <a:lnTo>
                      <a:pt x="65" y="34"/>
                    </a:lnTo>
                    <a:lnTo>
                      <a:pt x="63" y="40"/>
                    </a:lnTo>
                    <a:lnTo>
                      <a:pt x="61" y="45"/>
                    </a:lnTo>
                    <a:lnTo>
                      <a:pt x="59" y="51"/>
                    </a:lnTo>
                    <a:lnTo>
                      <a:pt x="55" y="57"/>
                    </a:lnTo>
                    <a:lnTo>
                      <a:pt x="49" y="59"/>
                    </a:lnTo>
                    <a:lnTo>
                      <a:pt x="43" y="63"/>
                    </a:lnTo>
                    <a:lnTo>
                      <a:pt x="37" y="65"/>
                    </a:lnTo>
                    <a:lnTo>
                      <a:pt x="32" y="65"/>
                    </a:lnTo>
                    <a:lnTo>
                      <a:pt x="26" y="65"/>
                    </a:lnTo>
                    <a:lnTo>
                      <a:pt x="20" y="61"/>
                    </a:lnTo>
                    <a:lnTo>
                      <a:pt x="14" y="59"/>
                    </a:lnTo>
                    <a:lnTo>
                      <a:pt x="8" y="55"/>
                    </a:lnTo>
                    <a:lnTo>
                      <a:pt x="6" y="49"/>
                    </a:lnTo>
                    <a:lnTo>
                      <a:pt x="2" y="43"/>
                    </a:lnTo>
                    <a:lnTo>
                      <a:pt x="0" y="38"/>
                    </a:lnTo>
                    <a:lnTo>
                      <a:pt x="0" y="32"/>
                    </a:lnTo>
                    <a:lnTo>
                      <a:pt x="0" y="26"/>
                    </a:lnTo>
                    <a:lnTo>
                      <a:pt x="4" y="20"/>
                    </a:lnTo>
                    <a:lnTo>
                      <a:pt x="6" y="14"/>
                    </a:lnTo>
                    <a:lnTo>
                      <a:pt x="10" y="10"/>
                    </a:lnTo>
                    <a:lnTo>
                      <a:pt x="16" y="6"/>
                    </a:lnTo>
                    <a:lnTo>
                      <a:pt x="20" y="2"/>
                    </a:lnTo>
                    <a:lnTo>
                      <a:pt x="28"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7" name="Freeform 572"/>
              <p:cNvSpPr>
                <a:spLocks/>
              </p:cNvSpPr>
              <p:nvPr/>
            </p:nvSpPr>
            <p:spPr bwMode="auto">
              <a:xfrm>
                <a:off x="5286" y="1630"/>
                <a:ext cx="65" cy="65"/>
              </a:xfrm>
              <a:custGeom>
                <a:avLst/>
                <a:gdLst>
                  <a:gd name="T0" fmla="*/ 45 w 65"/>
                  <a:gd name="T1" fmla="*/ 2 h 65"/>
                  <a:gd name="T2" fmla="*/ 45 w 65"/>
                  <a:gd name="T3" fmla="*/ 2 h 65"/>
                  <a:gd name="T4" fmla="*/ 51 w 65"/>
                  <a:gd name="T5" fmla="*/ 6 h 65"/>
                  <a:gd name="T6" fmla="*/ 57 w 65"/>
                  <a:gd name="T7" fmla="*/ 10 h 65"/>
                  <a:gd name="T8" fmla="*/ 59 w 65"/>
                  <a:gd name="T9" fmla="*/ 16 h 65"/>
                  <a:gd name="T10" fmla="*/ 63 w 65"/>
                  <a:gd name="T11" fmla="*/ 22 h 65"/>
                  <a:gd name="T12" fmla="*/ 65 w 65"/>
                  <a:gd name="T13" fmla="*/ 28 h 65"/>
                  <a:gd name="T14" fmla="*/ 65 w 65"/>
                  <a:gd name="T15" fmla="*/ 34 h 65"/>
                  <a:gd name="T16" fmla="*/ 63 w 65"/>
                  <a:gd name="T17" fmla="*/ 40 h 65"/>
                  <a:gd name="T18" fmla="*/ 61 w 65"/>
                  <a:gd name="T19" fmla="*/ 45 h 65"/>
                  <a:gd name="T20" fmla="*/ 59 w 65"/>
                  <a:gd name="T21" fmla="*/ 51 h 65"/>
                  <a:gd name="T22" fmla="*/ 55 w 65"/>
                  <a:gd name="T23" fmla="*/ 57 h 65"/>
                  <a:gd name="T24" fmla="*/ 49 w 65"/>
                  <a:gd name="T25" fmla="*/ 59 h 65"/>
                  <a:gd name="T26" fmla="*/ 43 w 65"/>
                  <a:gd name="T27" fmla="*/ 63 h 65"/>
                  <a:gd name="T28" fmla="*/ 37 w 65"/>
                  <a:gd name="T29" fmla="*/ 65 h 65"/>
                  <a:gd name="T30" fmla="*/ 32 w 65"/>
                  <a:gd name="T31" fmla="*/ 65 h 65"/>
                  <a:gd name="T32" fmla="*/ 26 w 65"/>
                  <a:gd name="T33" fmla="*/ 65 h 65"/>
                  <a:gd name="T34" fmla="*/ 20 w 65"/>
                  <a:gd name="T35" fmla="*/ 61 h 65"/>
                  <a:gd name="T36" fmla="*/ 14 w 65"/>
                  <a:gd name="T37" fmla="*/ 59 h 65"/>
                  <a:gd name="T38" fmla="*/ 8 w 65"/>
                  <a:gd name="T39" fmla="*/ 55 h 65"/>
                  <a:gd name="T40" fmla="*/ 6 w 65"/>
                  <a:gd name="T41" fmla="*/ 49 h 65"/>
                  <a:gd name="T42" fmla="*/ 2 w 65"/>
                  <a:gd name="T43" fmla="*/ 43 h 65"/>
                  <a:gd name="T44" fmla="*/ 0 w 65"/>
                  <a:gd name="T45" fmla="*/ 38 h 65"/>
                  <a:gd name="T46" fmla="*/ 0 w 65"/>
                  <a:gd name="T47" fmla="*/ 32 h 65"/>
                  <a:gd name="T48" fmla="*/ 0 w 65"/>
                  <a:gd name="T49" fmla="*/ 26 h 65"/>
                  <a:gd name="T50" fmla="*/ 4 w 65"/>
                  <a:gd name="T51" fmla="*/ 20 h 65"/>
                  <a:gd name="T52" fmla="*/ 6 w 65"/>
                  <a:gd name="T53" fmla="*/ 14 h 65"/>
                  <a:gd name="T54" fmla="*/ 10 w 65"/>
                  <a:gd name="T55" fmla="*/ 10 h 65"/>
                  <a:gd name="T56" fmla="*/ 16 w 65"/>
                  <a:gd name="T57" fmla="*/ 6 h 65"/>
                  <a:gd name="T58" fmla="*/ 20 w 65"/>
                  <a:gd name="T59" fmla="*/ 2 h 65"/>
                  <a:gd name="T60" fmla="*/ 28 w 65"/>
                  <a:gd name="T61" fmla="*/ 0 h 65"/>
                  <a:gd name="T62" fmla="*/ 33 w 65"/>
                  <a:gd name="T63" fmla="*/ 0 h 65"/>
                  <a:gd name="T64" fmla="*/ 39 w 65"/>
                  <a:gd name="T65" fmla="*/ 0 h 65"/>
                  <a:gd name="T66" fmla="*/ 45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2"/>
                    </a:moveTo>
                    <a:lnTo>
                      <a:pt x="45" y="2"/>
                    </a:lnTo>
                    <a:lnTo>
                      <a:pt x="51" y="6"/>
                    </a:lnTo>
                    <a:lnTo>
                      <a:pt x="57" y="10"/>
                    </a:lnTo>
                    <a:lnTo>
                      <a:pt x="59" y="16"/>
                    </a:lnTo>
                    <a:lnTo>
                      <a:pt x="63" y="22"/>
                    </a:lnTo>
                    <a:lnTo>
                      <a:pt x="65" y="28"/>
                    </a:lnTo>
                    <a:lnTo>
                      <a:pt x="65" y="34"/>
                    </a:lnTo>
                    <a:lnTo>
                      <a:pt x="63" y="40"/>
                    </a:lnTo>
                    <a:lnTo>
                      <a:pt x="61" y="45"/>
                    </a:lnTo>
                    <a:lnTo>
                      <a:pt x="59" y="51"/>
                    </a:lnTo>
                    <a:lnTo>
                      <a:pt x="55" y="57"/>
                    </a:lnTo>
                    <a:lnTo>
                      <a:pt x="49" y="59"/>
                    </a:lnTo>
                    <a:lnTo>
                      <a:pt x="43" y="63"/>
                    </a:lnTo>
                    <a:lnTo>
                      <a:pt x="37" y="65"/>
                    </a:lnTo>
                    <a:lnTo>
                      <a:pt x="32" y="65"/>
                    </a:lnTo>
                    <a:lnTo>
                      <a:pt x="26" y="65"/>
                    </a:lnTo>
                    <a:lnTo>
                      <a:pt x="20" y="61"/>
                    </a:lnTo>
                    <a:lnTo>
                      <a:pt x="14" y="59"/>
                    </a:lnTo>
                    <a:lnTo>
                      <a:pt x="8" y="55"/>
                    </a:lnTo>
                    <a:lnTo>
                      <a:pt x="6" y="49"/>
                    </a:lnTo>
                    <a:lnTo>
                      <a:pt x="2" y="43"/>
                    </a:lnTo>
                    <a:lnTo>
                      <a:pt x="0" y="38"/>
                    </a:lnTo>
                    <a:lnTo>
                      <a:pt x="0" y="32"/>
                    </a:lnTo>
                    <a:lnTo>
                      <a:pt x="0" y="26"/>
                    </a:lnTo>
                    <a:lnTo>
                      <a:pt x="4" y="20"/>
                    </a:lnTo>
                    <a:lnTo>
                      <a:pt x="6" y="14"/>
                    </a:lnTo>
                    <a:lnTo>
                      <a:pt x="10" y="10"/>
                    </a:lnTo>
                    <a:lnTo>
                      <a:pt x="16" y="6"/>
                    </a:lnTo>
                    <a:lnTo>
                      <a:pt x="20" y="2"/>
                    </a:lnTo>
                    <a:lnTo>
                      <a:pt x="28"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58" name="Freeform 573"/>
              <p:cNvSpPr>
                <a:spLocks/>
              </p:cNvSpPr>
              <p:nvPr/>
            </p:nvSpPr>
            <p:spPr bwMode="auto">
              <a:xfrm>
                <a:off x="5243" y="1524"/>
                <a:ext cx="65" cy="63"/>
              </a:xfrm>
              <a:custGeom>
                <a:avLst/>
                <a:gdLst>
                  <a:gd name="T0" fmla="*/ 45 w 65"/>
                  <a:gd name="T1" fmla="*/ 2 h 63"/>
                  <a:gd name="T2" fmla="*/ 51 w 65"/>
                  <a:gd name="T3" fmla="*/ 6 h 63"/>
                  <a:gd name="T4" fmla="*/ 57 w 65"/>
                  <a:gd name="T5" fmla="*/ 10 h 63"/>
                  <a:gd name="T6" fmla="*/ 59 w 65"/>
                  <a:gd name="T7" fmla="*/ 14 h 63"/>
                  <a:gd name="T8" fmla="*/ 63 w 65"/>
                  <a:gd name="T9" fmla="*/ 20 h 63"/>
                  <a:gd name="T10" fmla="*/ 65 w 65"/>
                  <a:gd name="T11" fmla="*/ 25 h 63"/>
                  <a:gd name="T12" fmla="*/ 65 w 65"/>
                  <a:gd name="T13" fmla="*/ 33 h 63"/>
                  <a:gd name="T14" fmla="*/ 65 w 65"/>
                  <a:gd name="T15" fmla="*/ 39 h 63"/>
                  <a:gd name="T16" fmla="*/ 61 w 65"/>
                  <a:gd name="T17" fmla="*/ 45 h 63"/>
                  <a:gd name="T18" fmla="*/ 59 w 65"/>
                  <a:gd name="T19" fmla="*/ 51 h 63"/>
                  <a:gd name="T20" fmla="*/ 55 w 65"/>
                  <a:gd name="T21" fmla="*/ 55 h 63"/>
                  <a:gd name="T22" fmla="*/ 49 w 65"/>
                  <a:gd name="T23" fmla="*/ 59 h 63"/>
                  <a:gd name="T24" fmla="*/ 43 w 65"/>
                  <a:gd name="T25" fmla="*/ 61 h 63"/>
                  <a:gd name="T26" fmla="*/ 37 w 65"/>
                  <a:gd name="T27" fmla="*/ 63 h 63"/>
                  <a:gd name="T28" fmla="*/ 31 w 65"/>
                  <a:gd name="T29" fmla="*/ 63 h 63"/>
                  <a:gd name="T30" fmla="*/ 25 w 65"/>
                  <a:gd name="T31" fmla="*/ 63 h 63"/>
                  <a:gd name="T32" fmla="*/ 19 w 65"/>
                  <a:gd name="T33" fmla="*/ 61 h 63"/>
                  <a:gd name="T34" fmla="*/ 13 w 65"/>
                  <a:gd name="T35" fmla="*/ 57 h 63"/>
                  <a:gd name="T36" fmla="*/ 10 w 65"/>
                  <a:gd name="T37" fmla="*/ 53 h 63"/>
                  <a:gd name="T38" fmla="*/ 6 w 65"/>
                  <a:gd name="T39" fmla="*/ 49 h 63"/>
                  <a:gd name="T40" fmla="*/ 2 w 65"/>
                  <a:gd name="T41" fmla="*/ 43 h 63"/>
                  <a:gd name="T42" fmla="*/ 0 w 65"/>
                  <a:gd name="T43" fmla="*/ 37 h 63"/>
                  <a:gd name="T44" fmla="*/ 0 w 65"/>
                  <a:gd name="T45" fmla="*/ 31 h 63"/>
                  <a:gd name="T46" fmla="*/ 0 w 65"/>
                  <a:gd name="T47" fmla="*/ 25 h 63"/>
                  <a:gd name="T48" fmla="*/ 2 w 65"/>
                  <a:gd name="T49" fmla="*/ 18 h 63"/>
                  <a:gd name="T50" fmla="*/ 6 w 65"/>
                  <a:gd name="T51" fmla="*/ 14 h 63"/>
                  <a:gd name="T52" fmla="*/ 10 w 65"/>
                  <a:gd name="T53" fmla="*/ 8 h 63"/>
                  <a:gd name="T54" fmla="*/ 15 w 65"/>
                  <a:gd name="T55" fmla="*/ 4 h 63"/>
                  <a:gd name="T56" fmla="*/ 21 w 65"/>
                  <a:gd name="T57" fmla="*/ 2 h 63"/>
                  <a:gd name="T58" fmla="*/ 27 w 65"/>
                  <a:gd name="T59" fmla="*/ 0 h 63"/>
                  <a:gd name="T60" fmla="*/ 33 w 65"/>
                  <a:gd name="T61" fmla="*/ 0 h 63"/>
                  <a:gd name="T62" fmla="*/ 39 w 65"/>
                  <a:gd name="T63" fmla="*/ 0 h 63"/>
                  <a:gd name="T64" fmla="*/ 45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5" y="2"/>
                    </a:moveTo>
                    <a:lnTo>
                      <a:pt x="51" y="6"/>
                    </a:lnTo>
                    <a:lnTo>
                      <a:pt x="57" y="10"/>
                    </a:lnTo>
                    <a:lnTo>
                      <a:pt x="59" y="14"/>
                    </a:lnTo>
                    <a:lnTo>
                      <a:pt x="63" y="20"/>
                    </a:lnTo>
                    <a:lnTo>
                      <a:pt x="65" y="25"/>
                    </a:lnTo>
                    <a:lnTo>
                      <a:pt x="65" y="33"/>
                    </a:lnTo>
                    <a:lnTo>
                      <a:pt x="65" y="39"/>
                    </a:lnTo>
                    <a:lnTo>
                      <a:pt x="61" y="45"/>
                    </a:lnTo>
                    <a:lnTo>
                      <a:pt x="59" y="51"/>
                    </a:lnTo>
                    <a:lnTo>
                      <a:pt x="55" y="55"/>
                    </a:lnTo>
                    <a:lnTo>
                      <a:pt x="49" y="59"/>
                    </a:lnTo>
                    <a:lnTo>
                      <a:pt x="43" y="61"/>
                    </a:lnTo>
                    <a:lnTo>
                      <a:pt x="37" y="63"/>
                    </a:lnTo>
                    <a:lnTo>
                      <a:pt x="31" y="63"/>
                    </a:lnTo>
                    <a:lnTo>
                      <a:pt x="25" y="63"/>
                    </a:lnTo>
                    <a:lnTo>
                      <a:pt x="19" y="61"/>
                    </a:lnTo>
                    <a:lnTo>
                      <a:pt x="13" y="57"/>
                    </a:lnTo>
                    <a:lnTo>
                      <a:pt x="10" y="53"/>
                    </a:lnTo>
                    <a:lnTo>
                      <a:pt x="6" y="49"/>
                    </a:lnTo>
                    <a:lnTo>
                      <a:pt x="2" y="43"/>
                    </a:lnTo>
                    <a:lnTo>
                      <a:pt x="0" y="37"/>
                    </a:lnTo>
                    <a:lnTo>
                      <a:pt x="0" y="31"/>
                    </a:lnTo>
                    <a:lnTo>
                      <a:pt x="0" y="25"/>
                    </a:lnTo>
                    <a:lnTo>
                      <a:pt x="2" y="18"/>
                    </a:lnTo>
                    <a:lnTo>
                      <a:pt x="6" y="14"/>
                    </a:lnTo>
                    <a:lnTo>
                      <a:pt x="10" y="8"/>
                    </a:lnTo>
                    <a:lnTo>
                      <a:pt x="15" y="4"/>
                    </a:lnTo>
                    <a:lnTo>
                      <a:pt x="21" y="2"/>
                    </a:lnTo>
                    <a:lnTo>
                      <a:pt x="27"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59" name="Freeform 574"/>
              <p:cNvSpPr>
                <a:spLocks/>
              </p:cNvSpPr>
              <p:nvPr/>
            </p:nvSpPr>
            <p:spPr bwMode="auto">
              <a:xfrm>
                <a:off x="5243" y="1524"/>
                <a:ext cx="65" cy="63"/>
              </a:xfrm>
              <a:custGeom>
                <a:avLst/>
                <a:gdLst>
                  <a:gd name="T0" fmla="*/ 45 w 65"/>
                  <a:gd name="T1" fmla="*/ 2 h 63"/>
                  <a:gd name="T2" fmla="*/ 45 w 65"/>
                  <a:gd name="T3" fmla="*/ 2 h 63"/>
                  <a:gd name="T4" fmla="*/ 51 w 65"/>
                  <a:gd name="T5" fmla="*/ 6 h 63"/>
                  <a:gd name="T6" fmla="*/ 57 w 65"/>
                  <a:gd name="T7" fmla="*/ 10 h 63"/>
                  <a:gd name="T8" fmla="*/ 59 w 65"/>
                  <a:gd name="T9" fmla="*/ 14 h 63"/>
                  <a:gd name="T10" fmla="*/ 63 w 65"/>
                  <a:gd name="T11" fmla="*/ 20 h 63"/>
                  <a:gd name="T12" fmla="*/ 65 w 65"/>
                  <a:gd name="T13" fmla="*/ 25 h 63"/>
                  <a:gd name="T14" fmla="*/ 65 w 65"/>
                  <a:gd name="T15" fmla="*/ 33 h 63"/>
                  <a:gd name="T16" fmla="*/ 65 w 65"/>
                  <a:gd name="T17" fmla="*/ 39 h 63"/>
                  <a:gd name="T18" fmla="*/ 61 w 65"/>
                  <a:gd name="T19" fmla="*/ 45 h 63"/>
                  <a:gd name="T20" fmla="*/ 59 w 65"/>
                  <a:gd name="T21" fmla="*/ 51 h 63"/>
                  <a:gd name="T22" fmla="*/ 55 w 65"/>
                  <a:gd name="T23" fmla="*/ 55 h 63"/>
                  <a:gd name="T24" fmla="*/ 49 w 65"/>
                  <a:gd name="T25" fmla="*/ 59 h 63"/>
                  <a:gd name="T26" fmla="*/ 43 w 65"/>
                  <a:gd name="T27" fmla="*/ 61 h 63"/>
                  <a:gd name="T28" fmla="*/ 37 w 65"/>
                  <a:gd name="T29" fmla="*/ 63 h 63"/>
                  <a:gd name="T30" fmla="*/ 31 w 65"/>
                  <a:gd name="T31" fmla="*/ 63 h 63"/>
                  <a:gd name="T32" fmla="*/ 25 w 65"/>
                  <a:gd name="T33" fmla="*/ 63 h 63"/>
                  <a:gd name="T34" fmla="*/ 19 w 65"/>
                  <a:gd name="T35" fmla="*/ 61 h 63"/>
                  <a:gd name="T36" fmla="*/ 13 w 65"/>
                  <a:gd name="T37" fmla="*/ 57 h 63"/>
                  <a:gd name="T38" fmla="*/ 10 w 65"/>
                  <a:gd name="T39" fmla="*/ 53 h 63"/>
                  <a:gd name="T40" fmla="*/ 6 w 65"/>
                  <a:gd name="T41" fmla="*/ 49 h 63"/>
                  <a:gd name="T42" fmla="*/ 2 w 65"/>
                  <a:gd name="T43" fmla="*/ 43 h 63"/>
                  <a:gd name="T44" fmla="*/ 0 w 65"/>
                  <a:gd name="T45" fmla="*/ 37 h 63"/>
                  <a:gd name="T46" fmla="*/ 0 w 65"/>
                  <a:gd name="T47" fmla="*/ 31 h 63"/>
                  <a:gd name="T48" fmla="*/ 0 w 65"/>
                  <a:gd name="T49" fmla="*/ 25 h 63"/>
                  <a:gd name="T50" fmla="*/ 2 w 65"/>
                  <a:gd name="T51" fmla="*/ 18 h 63"/>
                  <a:gd name="T52" fmla="*/ 6 w 65"/>
                  <a:gd name="T53" fmla="*/ 14 h 63"/>
                  <a:gd name="T54" fmla="*/ 10 w 65"/>
                  <a:gd name="T55" fmla="*/ 8 h 63"/>
                  <a:gd name="T56" fmla="*/ 15 w 65"/>
                  <a:gd name="T57" fmla="*/ 4 h 63"/>
                  <a:gd name="T58" fmla="*/ 21 w 65"/>
                  <a:gd name="T59" fmla="*/ 2 h 63"/>
                  <a:gd name="T60" fmla="*/ 27 w 65"/>
                  <a:gd name="T61" fmla="*/ 0 h 63"/>
                  <a:gd name="T62" fmla="*/ 33 w 65"/>
                  <a:gd name="T63" fmla="*/ 0 h 63"/>
                  <a:gd name="T64" fmla="*/ 39 w 65"/>
                  <a:gd name="T65" fmla="*/ 0 h 63"/>
                  <a:gd name="T66" fmla="*/ 45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5" y="2"/>
                    </a:moveTo>
                    <a:lnTo>
                      <a:pt x="45" y="2"/>
                    </a:lnTo>
                    <a:lnTo>
                      <a:pt x="51" y="6"/>
                    </a:lnTo>
                    <a:lnTo>
                      <a:pt x="57" y="10"/>
                    </a:lnTo>
                    <a:lnTo>
                      <a:pt x="59" y="14"/>
                    </a:lnTo>
                    <a:lnTo>
                      <a:pt x="63" y="20"/>
                    </a:lnTo>
                    <a:lnTo>
                      <a:pt x="65" y="25"/>
                    </a:lnTo>
                    <a:lnTo>
                      <a:pt x="65" y="33"/>
                    </a:lnTo>
                    <a:lnTo>
                      <a:pt x="65" y="39"/>
                    </a:lnTo>
                    <a:lnTo>
                      <a:pt x="61" y="45"/>
                    </a:lnTo>
                    <a:lnTo>
                      <a:pt x="59" y="51"/>
                    </a:lnTo>
                    <a:lnTo>
                      <a:pt x="55" y="55"/>
                    </a:lnTo>
                    <a:lnTo>
                      <a:pt x="49" y="59"/>
                    </a:lnTo>
                    <a:lnTo>
                      <a:pt x="43" y="61"/>
                    </a:lnTo>
                    <a:lnTo>
                      <a:pt x="37" y="63"/>
                    </a:lnTo>
                    <a:lnTo>
                      <a:pt x="31" y="63"/>
                    </a:lnTo>
                    <a:lnTo>
                      <a:pt x="25" y="63"/>
                    </a:lnTo>
                    <a:lnTo>
                      <a:pt x="19" y="61"/>
                    </a:lnTo>
                    <a:lnTo>
                      <a:pt x="13" y="57"/>
                    </a:lnTo>
                    <a:lnTo>
                      <a:pt x="10" y="53"/>
                    </a:lnTo>
                    <a:lnTo>
                      <a:pt x="6" y="49"/>
                    </a:lnTo>
                    <a:lnTo>
                      <a:pt x="2" y="43"/>
                    </a:lnTo>
                    <a:lnTo>
                      <a:pt x="0" y="37"/>
                    </a:lnTo>
                    <a:lnTo>
                      <a:pt x="0" y="31"/>
                    </a:lnTo>
                    <a:lnTo>
                      <a:pt x="0" y="25"/>
                    </a:lnTo>
                    <a:lnTo>
                      <a:pt x="2" y="18"/>
                    </a:lnTo>
                    <a:lnTo>
                      <a:pt x="6" y="14"/>
                    </a:lnTo>
                    <a:lnTo>
                      <a:pt x="10" y="8"/>
                    </a:lnTo>
                    <a:lnTo>
                      <a:pt x="15" y="4"/>
                    </a:lnTo>
                    <a:lnTo>
                      <a:pt x="21" y="2"/>
                    </a:lnTo>
                    <a:lnTo>
                      <a:pt x="27"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0" name="Freeform 575"/>
              <p:cNvSpPr>
                <a:spLocks/>
              </p:cNvSpPr>
              <p:nvPr/>
            </p:nvSpPr>
            <p:spPr bwMode="auto">
              <a:xfrm>
                <a:off x="5276" y="1549"/>
                <a:ext cx="63" cy="63"/>
              </a:xfrm>
              <a:custGeom>
                <a:avLst/>
                <a:gdLst>
                  <a:gd name="T0" fmla="*/ 18 w 63"/>
                  <a:gd name="T1" fmla="*/ 61 h 63"/>
                  <a:gd name="T2" fmla="*/ 12 w 63"/>
                  <a:gd name="T3" fmla="*/ 58 h 63"/>
                  <a:gd name="T4" fmla="*/ 8 w 63"/>
                  <a:gd name="T5" fmla="*/ 54 h 63"/>
                  <a:gd name="T6" fmla="*/ 4 w 63"/>
                  <a:gd name="T7" fmla="*/ 50 h 63"/>
                  <a:gd name="T8" fmla="*/ 2 w 63"/>
                  <a:gd name="T9" fmla="*/ 44 h 63"/>
                  <a:gd name="T10" fmla="*/ 0 w 63"/>
                  <a:gd name="T11" fmla="*/ 38 h 63"/>
                  <a:gd name="T12" fmla="*/ 0 w 63"/>
                  <a:gd name="T13" fmla="*/ 32 h 63"/>
                  <a:gd name="T14" fmla="*/ 0 w 63"/>
                  <a:gd name="T15" fmla="*/ 26 h 63"/>
                  <a:gd name="T16" fmla="*/ 2 w 63"/>
                  <a:gd name="T17" fmla="*/ 18 h 63"/>
                  <a:gd name="T18" fmla="*/ 6 w 63"/>
                  <a:gd name="T19" fmla="*/ 12 h 63"/>
                  <a:gd name="T20" fmla="*/ 10 w 63"/>
                  <a:gd name="T21" fmla="*/ 8 h 63"/>
                  <a:gd name="T22" fmla="*/ 14 w 63"/>
                  <a:gd name="T23" fmla="*/ 4 h 63"/>
                  <a:gd name="T24" fmla="*/ 20 w 63"/>
                  <a:gd name="T25" fmla="*/ 2 h 63"/>
                  <a:gd name="T26" fmla="*/ 26 w 63"/>
                  <a:gd name="T27" fmla="*/ 0 h 63"/>
                  <a:gd name="T28" fmla="*/ 32 w 63"/>
                  <a:gd name="T29" fmla="*/ 0 h 63"/>
                  <a:gd name="T30" fmla="*/ 38 w 63"/>
                  <a:gd name="T31" fmla="*/ 0 h 63"/>
                  <a:gd name="T32" fmla="*/ 45 w 63"/>
                  <a:gd name="T33" fmla="*/ 2 h 63"/>
                  <a:gd name="T34" fmla="*/ 49 w 63"/>
                  <a:gd name="T35" fmla="*/ 6 h 63"/>
                  <a:gd name="T36" fmla="*/ 55 w 63"/>
                  <a:gd name="T37" fmla="*/ 10 h 63"/>
                  <a:gd name="T38" fmla="*/ 59 w 63"/>
                  <a:gd name="T39" fmla="*/ 14 h 63"/>
                  <a:gd name="T40" fmla="*/ 61 w 63"/>
                  <a:gd name="T41" fmla="*/ 20 h 63"/>
                  <a:gd name="T42" fmla="*/ 63 w 63"/>
                  <a:gd name="T43" fmla="*/ 26 h 63"/>
                  <a:gd name="T44" fmla="*/ 63 w 63"/>
                  <a:gd name="T45" fmla="*/ 32 h 63"/>
                  <a:gd name="T46" fmla="*/ 63 w 63"/>
                  <a:gd name="T47" fmla="*/ 38 h 63"/>
                  <a:gd name="T48" fmla="*/ 61 w 63"/>
                  <a:gd name="T49" fmla="*/ 46 h 63"/>
                  <a:gd name="T50" fmla="*/ 57 w 63"/>
                  <a:gd name="T51" fmla="*/ 50 h 63"/>
                  <a:gd name="T52" fmla="*/ 53 w 63"/>
                  <a:gd name="T53" fmla="*/ 56 h 63"/>
                  <a:gd name="T54" fmla="*/ 49 w 63"/>
                  <a:gd name="T55" fmla="*/ 59 h 63"/>
                  <a:gd name="T56" fmla="*/ 43 w 63"/>
                  <a:gd name="T57" fmla="*/ 61 h 63"/>
                  <a:gd name="T58" fmla="*/ 38 w 63"/>
                  <a:gd name="T59" fmla="*/ 63 h 63"/>
                  <a:gd name="T60" fmla="*/ 30 w 63"/>
                  <a:gd name="T61" fmla="*/ 63 h 63"/>
                  <a:gd name="T62" fmla="*/ 24 w 63"/>
                  <a:gd name="T63" fmla="*/ 63 h 63"/>
                  <a:gd name="T64" fmla="*/ 18 w 63"/>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18" y="61"/>
                    </a:moveTo>
                    <a:lnTo>
                      <a:pt x="12" y="58"/>
                    </a:lnTo>
                    <a:lnTo>
                      <a:pt x="8" y="54"/>
                    </a:lnTo>
                    <a:lnTo>
                      <a:pt x="4" y="50"/>
                    </a:lnTo>
                    <a:lnTo>
                      <a:pt x="2" y="44"/>
                    </a:lnTo>
                    <a:lnTo>
                      <a:pt x="0" y="38"/>
                    </a:lnTo>
                    <a:lnTo>
                      <a:pt x="0" y="32"/>
                    </a:lnTo>
                    <a:lnTo>
                      <a:pt x="0" y="26"/>
                    </a:lnTo>
                    <a:lnTo>
                      <a:pt x="2" y="18"/>
                    </a:lnTo>
                    <a:lnTo>
                      <a:pt x="6" y="12"/>
                    </a:lnTo>
                    <a:lnTo>
                      <a:pt x="10" y="8"/>
                    </a:lnTo>
                    <a:lnTo>
                      <a:pt x="14" y="4"/>
                    </a:lnTo>
                    <a:lnTo>
                      <a:pt x="20" y="2"/>
                    </a:lnTo>
                    <a:lnTo>
                      <a:pt x="26" y="0"/>
                    </a:lnTo>
                    <a:lnTo>
                      <a:pt x="32" y="0"/>
                    </a:lnTo>
                    <a:lnTo>
                      <a:pt x="38" y="0"/>
                    </a:lnTo>
                    <a:lnTo>
                      <a:pt x="45" y="2"/>
                    </a:lnTo>
                    <a:lnTo>
                      <a:pt x="49" y="6"/>
                    </a:lnTo>
                    <a:lnTo>
                      <a:pt x="55" y="10"/>
                    </a:lnTo>
                    <a:lnTo>
                      <a:pt x="59" y="14"/>
                    </a:lnTo>
                    <a:lnTo>
                      <a:pt x="61" y="20"/>
                    </a:lnTo>
                    <a:lnTo>
                      <a:pt x="63" y="26"/>
                    </a:lnTo>
                    <a:lnTo>
                      <a:pt x="63" y="32"/>
                    </a:lnTo>
                    <a:lnTo>
                      <a:pt x="63" y="38"/>
                    </a:lnTo>
                    <a:lnTo>
                      <a:pt x="61" y="46"/>
                    </a:lnTo>
                    <a:lnTo>
                      <a:pt x="57" y="50"/>
                    </a:lnTo>
                    <a:lnTo>
                      <a:pt x="53" y="56"/>
                    </a:lnTo>
                    <a:lnTo>
                      <a:pt x="49" y="59"/>
                    </a:lnTo>
                    <a:lnTo>
                      <a:pt x="43" y="61"/>
                    </a:lnTo>
                    <a:lnTo>
                      <a:pt x="38" y="63"/>
                    </a:lnTo>
                    <a:lnTo>
                      <a:pt x="30" y="63"/>
                    </a:lnTo>
                    <a:lnTo>
                      <a:pt x="24" y="63"/>
                    </a:lnTo>
                    <a:lnTo>
                      <a:pt x="18"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1" name="Freeform 576"/>
              <p:cNvSpPr>
                <a:spLocks/>
              </p:cNvSpPr>
              <p:nvPr/>
            </p:nvSpPr>
            <p:spPr bwMode="auto">
              <a:xfrm>
                <a:off x="5276" y="1549"/>
                <a:ext cx="63" cy="63"/>
              </a:xfrm>
              <a:custGeom>
                <a:avLst/>
                <a:gdLst>
                  <a:gd name="T0" fmla="*/ 18 w 63"/>
                  <a:gd name="T1" fmla="*/ 61 h 63"/>
                  <a:gd name="T2" fmla="*/ 18 w 63"/>
                  <a:gd name="T3" fmla="*/ 61 h 63"/>
                  <a:gd name="T4" fmla="*/ 12 w 63"/>
                  <a:gd name="T5" fmla="*/ 58 h 63"/>
                  <a:gd name="T6" fmla="*/ 8 w 63"/>
                  <a:gd name="T7" fmla="*/ 54 h 63"/>
                  <a:gd name="T8" fmla="*/ 4 w 63"/>
                  <a:gd name="T9" fmla="*/ 50 h 63"/>
                  <a:gd name="T10" fmla="*/ 2 w 63"/>
                  <a:gd name="T11" fmla="*/ 44 h 63"/>
                  <a:gd name="T12" fmla="*/ 0 w 63"/>
                  <a:gd name="T13" fmla="*/ 38 h 63"/>
                  <a:gd name="T14" fmla="*/ 0 w 63"/>
                  <a:gd name="T15" fmla="*/ 32 h 63"/>
                  <a:gd name="T16" fmla="*/ 0 w 63"/>
                  <a:gd name="T17" fmla="*/ 26 h 63"/>
                  <a:gd name="T18" fmla="*/ 2 w 63"/>
                  <a:gd name="T19" fmla="*/ 18 h 63"/>
                  <a:gd name="T20" fmla="*/ 6 w 63"/>
                  <a:gd name="T21" fmla="*/ 12 h 63"/>
                  <a:gd name="T22" fmla="*/ 10 w 63"/>
                  <a:gd name="T23" fmla="*/ 8 h 63"/>
                  <a:gd name="T24" fmla="*/ 14 w 63"/>
                  <a:gd name="T25" fmla="*/ 4 h 63"/>
                  <a:gd name="T26" fmla="*/ 20 w 63"/>
                  <a:gd name="T27" fmla="*/ 2 h 63"/>
                  <a:gd name="T28" fmla="*/ 26 w 63"/>
                  <a:gd name="T29" fmla="*/ 0 h 63"/>
                  <a:gd name="T30" fmla="*/ 32 w 63"/>
                  <a:gd name="T31" fmla="*/ 0 h 63"/>
                  <a:gd name="T32" fmla="*/ 38 w 63"/>
                  <a:gd name="T33" fmla="*/ 0 h 63"/>
                  <a:gd name="T34" fmla="*/ 45 w 63"/>
                  <a:gd name="T35" fmla="*/ 2 h 63"/>
                  <a:gd name="T36" fmla="*/ 49 w 63"/>
                  <a:gd name="T37" fmla="*/ 6 h 63"/>
                  <a:gd name="T38" fmla="*/ 55 w 63"/>
                  <a:gd name="T39" fmla="*/ 10 h 63"/>
                  <a:gd name="T40" fmla="*/ 59 w 63"/>
                  <a:gd name="T41" fmla="*/ 14 h 63"/>
                  <a:gd name="T42" fmla="*/ 61 w 63"/>
                  <a:gd name="T43" fmla="*/ 20 h 63"/>
                  <a:gd name="T44" fmla="*/ 63 w 63"/>
                  <a:gd name="T45" fmla="*/ 26 h 63"/>
                  <a:gd name="T46" fmla="*/ 63 w 63"/>
                  <a:gd name="T47" fmla="*/ 32 h 63"/>
                  <a:gd name="T48" fmla="*/ 63 w 63"/>
                  <a:gd name="T49" fmla="*/ 38 h 63"/>
                  <a:gd name="T50" fmla="*/ 61 w 63"/>
                  <a:gd name="T51" fmla="*/ 46 h 63"/>
                  <a:gd name="T52" fmla="*/ 57 w 63"/>
                  <a:gd name="T53" fmla="*/ 50 h 63"/>
                  <a:gd name="T54" fmla="*/ 53 w 63"/>
                  <a:gd name="T55" fmla="*/ 56 h 63"/>
                  <a:gd name="T56" fmla="*/ 49 w 63"/>
                  <a:gd name="T57" fmla="*/ 59 h 63"/>
                  <a:gd name="T58" fmla="*/ 43 w 63"/>
                  <a:gd name="T59" fmla="*/ 61 h 63"/>
                  <a:gd name="T60" fmla="*/ 38 w 63"/>
                  <a:gd name="T61" fmla="*/ 63 h 63"/>
                  <a:gd name="T62" fmla="*/ 30 w 63"/>
                  <a:gd name="T63" fmla="*/ 63 h 63"/>
                  <a:gd name="T64" fmla="*/ 24 w 63"/>
                  <a:gd name="T65" fmla="*/ 63 h 63"/>
                  <a:gd name="T66" fmla="*/ 18 w 63"/>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18" y="61"/>
                    </a:moveTo>
                    <a:lnTo>
                      <a:pt x="18" y="61"/>
                    </a:lnTo>
                    <a:lnTo>
                      <a:pt x="12" y="58"/>
                    </a:lnTo>
                    <a:lnTo>
                      <a:pt x="8" y="54"/>
                    </a:lnTo>
                    <a:lnTo>
                      <a:pt x="4" y="50"/>
                    </a:lnTo>
                    <a:lnTo>
                      <a:pt x="2" y="44"/>
                    </a:lnTo>
                    <a:lnTo>
                      <a:pt x="0" y="38"/>
                    </a:lnTo>
                    <a:lnTo>
                      <a:pt x="0" y="32"/>
                    </a:lnTo>
                    <a:lnTo>
                      <a:pt x="0" y="26"/>
                    </a:lnTo>
                    <a:lnTo>
                      <a:pt x="2" y="18"/>
                    </a:lnTo>
                    <a:lnTo>
                      <a:pt x="6" y="12"/>
                    </a:lnTo>
                    <a:lnTo>
                      <a:pt x="10" y="8"/>
                    </a:lnTo>
                    <a:lnTo>
                      <a:pt x="14" y="4"/>
                    </a:lnTo>
                    <a:lnTo>
                      <a:pt x="20" y="2"/>
                    </a:lnTo>
                    <a:lnTo>
                      <a:pt x="26" y="0"/>
                    </a:lnTo>
                    <a:lnTo>
                      <a:pt x="32" y="0"/>
                    </a:lnTo>
                    <a:lnTo>
                      <a:pt x="38" y="0"/>
                    </a:lnTo>
                    <a:lnTo>
                      <a:pt x="45" y="2"/>
                    </a:lnTo>
                    <a:lnTo>
                      <a:pt x="49" y="6"/>
                    </a:lnTo>
                    <a:lnTo>
                      <a:pt x="55" y="10"/>
                    </a:lnTo>
                    <a:lnTo>
                      <a:pt x="59" y="14"/>
                    </a:lnTo>
                    <a:lnTo>
                      <a:pt x="61" y="20"/>
                    </a:lnTo>
                    <a:lnTo>
                      <a:pt x="63" y="26"/>
                    </a:lnTo>
                    <a:lnTo>
                      <a:pt x="63" y="32"/>
                    </a:lnTo>
                    <a:lnTo>
                      <a:pt x="63" y="38"/>
                    </a:lnTo>
                    <a:lnTo>
                      <a:pt x="61" y="46"/>
                    </a:lnTo>
                    <a:lnTo>
                      <a:pt x="57" y="50"/>
                    </a:lnTo>
                    <a:lnTo>
                      <a:pt x="53" y="56"/>
                    </a:lnTo>
                    <a:lnTo>
                      <a:pt x="49" y="59"/>
                    </a:lnTo>
                    <a:lnTo>
                      <a:pt x="43" y="61"/>
                    </a:lnTo>
                    <a:lnTo>
                      <a:pt x="38" y="63"/>
                    </a:lnTo>
                    <a:lnTo>
                      <a:pt x="30" y="63"/>
                    </a:lnTo>
                    <a:lnTo>
                      <a:pt x="24" y="63"/>
                    </a:lnTo>
                    <a:lnTo>
                      <a:pt x="18"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2" name="Freeform 577"/>
              <p:cNvSpPr>
                <a:spLocks/>
              </p:cNvSpPr>
              <p:nvPr/>
            </p:nvSpPr>
            <p:spPr bwMode="auto">
              <a:xfrm>
                <a:off x="5229" y="1573"/>
                <a:ext cx="63" cy="63"/>
              </a:xfrm>
              <a:custGeom>
                <a:avLst/>
                <a:gdLst>
                  <a:gd name="T0" fmla="*/ 18 w 63"/>
                  <a:gd name="T1" fmla="*/ 61 h 63"/>
                  <a:gd name="T2" fmla="*/ 12 w 63"/>
                  <a:gd name="T3" fmla="*/ 57 h 63"/>
                  <a:gd name="T4" fmla="*/ 8 w 63"/>
                  <a:gd name="T5" fmla="*/ 53 h 63"/>
                  <a:gd name="T6" fmla="*/ 4 w 63"/>
                  <a:gd name="T7" fmla="*/ 49 h 63"/>
                  <a:gd name="T8" fmla="*/ 2 w 63"/>
                  <a:gd name="T9" fmla="*/ 43 h 63"/>
                  <a:gd name="T10" fmla="*/ 0 w 63"/>
                  <a:gd name="T11" fmla="*/ 37 h 63"/>
                  <a:gd name="T12" fmla="*/ 0 w 63"/>
                  <a:gd name="T13" fmla="*/ 32 h 63"/>
                  <a:gd name="T14" fmla="*/ 0 w 63"/>
                  <a:gd name="T15" fmla="*/ 26 h 63"/>
                  <a:gd name="T16" fmla="*/ 2 w 63"/>
                  <a:gd name="T17" fmla="*/ 18 h 63"/>
                  <a:gd name="T18" fmla="*/ 6 w 63"/>
                  <a:gd name="T19" fmla="*/ 14 h 63"/>
                  <a:gd name="T20" fmla="*/ 10 w 63"/>
                  <a:gd name="T21" fmla="*/ 8 h 63"/>
                  <a:gd name="T22" fmla="*/ 14 w 63"/>
                  <a:gd name="T23" fmla="*/ 4 h 63"/>
                  <a:gd name="T24" fmla="*/ 20 w 63"/>
                  <a:gd name="T25" fmla="*/ 2 h 63"/>
                  <a:gd name="T26" fmla="*/ 26 w 63"/>
                  <a:gd name="T27" fmla="*/ 0 h 63"/>
                  <a:gd name="T28" fmla="*/ 31 w 63"/>
                  <a:gd name="T29" fmla="*/ 0 h 63"/>
                  <a:gd name="T30" fmla="*/ 37 w 63"/>
                  <a:gd name="T31" fmla="*/ 0 h 63"/>
                  <a:gd name="T32" fmla="*/ 45 w 63"/>
                  <a:gd name="T33" fmla="*/ 2 h 63"/>
                  <a:gd name="T34" fmla="*/ 49 w 63"/>
                  <a:gd name="T35" fmla="*/ 6 h 63"/>
                  <a:gd name="T36" fmla="*/ 55 w 63"/>
                  <a:gd name="T37" fmla="*/ 10 h 63"/>
                  <a:gd name="T38" fmla="*/ 59 w 63"/>
                  <a:gd name="T39" fmla="*/ 14 h 63"/>
                  <a:gd name="T40" fmla="*/ 61 w 63"/>
                  <a:gd name="T41" fmla="*/ 20 h 63"/>
                  <a:gd name="T42" fmla="*/ 63 w 63"/>
                  <a:gd name="T43" fmla="*/ 26 h 63"/>
                  <a:gd name="T44" fmla="*/ 63 w 63"/>
                  <a:gd name="T45" fmla="*/ 32 h 63"/>
                  <a:gd name="T46" fmla="*/ 63 w 63"/>
                  <a:gd name="T47" fmla="*/ 37 h 63"/>
                  <a:gd name="T48" fmla="*/ 61 w 63"/>
                  <a:gd name="T49" fmla="*/ 45 h 63"/>
                  <a:gd name="T50" fmla="*/ 57 w 63"/>
                  <a:gd name="T51" fmla="*/ 49 h 63"/>
                  <a:gd name="T52" fmla="*/ 53 w 63"/>
                  <a:gd name="T53" fmla="*/ 55 h 63"/>
                  <a:gd name="T54" fmla="*/ 49 w 63"/>
                  <a:gd name="T55" fmla="*/ 59 h 63"/>
                  <a:gd name="T56" fmla="*/ 43 w 63"/>
                  <a:gd name="T57" fmla="*/ 61 h 63"/>
                  <a:gd name="T58" fmla="*/ 37 w 63"/>
                  <a:gd name="T59" fmla="*/ 63 h 63"/>
                  <a:gd name="T60" fmla="*/ 31 w 63"/>
                  <a:gd name="T61" fmla="*/ 63 h 63"/>
                  <a:gd name="T62" fmla="*/ 24 w 63"/>
                  <a:gd name="T63" fmla="*/ 63 h 63"/>
                  <a:gd name="T64" fmla="*/ 18 w 63"/>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18" y="61"/>
                    </a:moveTo>
                    <a:lnTo>
                      <a:pt x="12" y="57"/>
                    </a:lnTo>
                    <a:lnTo>
                      <a:pt x="8" y="53"/>
                    </a:lnTo>
                    <a:lnTo>
                      <a:pt x="4" y="49"/>
                    </a:lnTo>
                    <a:lnTo>
                      <a:pt x="2" y="43"/>
                    </a:lnTo>
                    <a:lnTo>
                      <a:pt x="0" y="37"/>
                    </a:lnTo>
                    <a:lnTo>
                      <a:pt x="0" y="32"/>
                    </a:lnTo>
                    <a:lnTo>
                      <a:pt x="0" y="26"/>
                    </a:lnTo>
                    <a:lnTo>
                      <a:pt x="2" y="18"/>
                    </a:lnTo>
                    <a:lnTo>
                      <a:pt x="6" y="14"/>
                    </a:lnTo>
                    <a:lnTo>
                      <a:pt x="10" y="8"/>
                    </a:lnTo>
                    <a:lnTo>
                      <a:pt x="14" y="4"/>
                    </a:lnTo>
                    <a:lnTo>
                      <a:pt x="20" y="2"/>
                    </a:lnTo>
                    <a:lnTo>
                      <a:pt x="26" y="0"/>
                    </a:lnTo>
                    <a:lnTo>
                      <a:pt x="31" y="0"/>
                    </a:lnTo>
                    <a:lnTo>
                      <a:pt x="37" y="0"/>
                    </a:lnTo>
                    <a:lnTo>
                      <a:pt x="45" y="2"/>
                    </a:lnTo>
                    <a:lnTo>
                      <a:pt x="49" y="6"/>
                    </a:lnTo>
                    <a:lnTo>
                      <a:pt x="55" y="10"/>
                    </a:lnTo>
                    <a:lnTo>
                      <a:pt x="59" y="14"/>
                    </a:lnTo>
                    <a:lnTo>
                      <a:pt x="61" y="20"/>
                    </a:lnTo>
                    <a:lnTo>
                      <a:pt x="63" y="26"/>
                    </a:lnTo>
                    <a:lnTo>
                      <a:pt x="63" y="32"/>
                    </a:lnTo>
                    <a:lnTo>
                      <a:pt x="63" y="37"/>
                    </a:lnTo>
                    <a:lnTo>
                      <a:pt x="61" y="45"/>
                    </a:lnTo>
                    <a:lnTo>
                      <a:pt x="57" y="49"/>
                    </a:lnTo>
                    <a:lnTo>
                      <a:pt x="53" y="55"/>
                    </a:lnTo>
                    <a:lnTo>
                      <a:pt x="49" y="59"/>
                    </a:lnTo>
                    <a:lnTo>
                      <a:pt x="43" y="61"/>
                    </a:lnTo>
                    <a:lnTo>
                      <a:pt x="37" y="63"/>
                    </a:lnTo>
                    <a:lnTo>
                      <a:pt x="31" y="63"/>
                    </a:lnTo>
                    <a:lnTo>
                      <a:pt x="24" y="63"/>
                    </a:lnTo>
                    <a:lnTo>
                      <a:pt x="18"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3" name="Freeform 578"/>
              <p:cNvSpPr>
                <a:spLocks/>
              </p:cNvSpPr>
              <p:nvPr/>
            </p:nvSpPr>
            <p:spPr bwMode="auto">
              <a:xfrm>
                <a:off x="5229" y="1573"/>
                <a:ext cx="63" cy="63"/>
              </a:xfrm>
              <a:custGeom>
                <a:avLst/>
                <a:gdLst>
                  <a:gd name="T0" fmla="*/ 18 w 63"/>
                  <a:gd name="T1" fmla="*/ 61 h 63"/>
                  <a:gd name="T2" fmla="*/ 18 w 63"/>
                  <a:gd name="T3" fmla="*/ 61 h 63"/>
                  <a:gd name="T4" fmla="*/ 12 w 63"/>
                  <a:gd name="T5" fmla="*/ 57 h 63"/>
                  <a:gd name="T6" fmla="*/ 8 w 63"/>
                  <a:gd name="T7" fmla="*/ 53 h 63"/>
                  <a:gd name="T8" fmla="*/ 4 w 63"/>
                  <a:gd name="T9" fmla="*/ 49 h 63"/>
                  <a:gd name="T10" fmla="*/ 2 w 63"/>
                  <a:gd name="T11" fmla="*/ 43 h 63"/>
                  <a:gd name="T12" fmla="*/ 0 w 63"/>
                  <a:gd name="T13" fmla="*/ 37 h 63"/>
                  <a:gd name="T14" fmla="*/ 0 w 63"/>
                  <a:gd name="T15" fmla="*/ 32 h 63"/>
                  <a:gd name="T16" fmla="*/ 0 w 63"/>
                  <a:gd name="T17" fmla="*/ 26 h 63"/>
                  <a:gd name="T18" fmla="*/ 2 w 63"/>
                  <a:gd name="T19" fmla="*/ 18 h 63"/>
                  <a:gd name="T20" fmla="*/ 6 w 63"/>
                  <a:gd name="T21" fmla="*/ 14 h 63"/>
                  <a:gd name="T22" fmla="*/ 10 w 63"/>
                  <a:gd name="T23" fmla="*/ 8 h 63"/>
                  <a:gd name="T24" fmla="*/ 14 w 63"/>
                  <a:gd name="T25" fmla="*/ 4 h 63"/>
                  <a:gd name="T26" fmla="*/ 20 w 63"/>
                  <a:gd name="T27" fmla="*/ 2 h 63"/>
                  <a:gd name="T28" fmla="*/ 26 w 63"/>
                  <a:gd name="T29" fmla="*/ 0 h 63"/>
                  <a:gd name="T30" fmla="*/ 31 w 63"/>
                  <a:gd name="T31" fmla="*/ 0 h 63"/>
                  <a:gd name="T32" fmla="*/ 37 w 63"/>
                  <a:gd name="T33" fmla="*/ 0 h 63"/>
                  <a:gd name="T34" fmla="*/ 45 w 63"/>
                  <a:gd name="T35" fmla="*/ 2 h 63"/>
                  <a:gd name="T36" fmla="*/ 49 w 63"/>
                  <a:gd name="T37" fmla="*/ 6 h 63"/>
                  <a:gd name="T38" fmla="*/ 55 w 63"/>
                  <a:gd name="T39" fmla="*/ 10 h 63"/>
                  <a:gd name="T40" fmla="*/ 59 w 63"/>
                  <a:gd name="T41" fmla="*/ 14 h 63"/>
                  <a:gd name="T42" fmla="*/ 61 w 63"/>
                  <a:gd name="T43" fmla="*/ 20 h 63"/>
                  <a:gd name="T44" fmla="*/ 63 w 63"/>
                  <a:gd name="T45" fmla="*/ 26 h 63"/>
                  <a:gd name="T46" fmla="*/ 63 w 63"/>
                  <a:gd name="T47" fmla="*/ 32 h 63"/>
                  <a:gd name="T48" fmla="*/ 63 w 63"/>
                  <a:gd name="T49" fmla="*/ 37 h 63"/>
                  <a:gd name="T50" fmla="*/ 61 w 63"/>
                  <a:gd name="T51" fmla="*/ 45 h 63"/>
                  <a:gd name="T52" fmla="*/ 57 w 63"/>
                  <a:gd name="T53" fmla="*/ 49 h 63"/>
                  <a:gd name="T54" fmla="*/ 53 w 63"/>
                  <a:gd name="T55" fmla="*/ 55 h 63"/>
                  <a:gd name="T56" fmla="*/ 49 w 63"/>
                  <a:gd name="T57" fmla="*/ 59 h 63"/>
                  <a:gd name="T58" fmla="*/ 43 w 63"/>
                  <a:gd name="T59" fmla="*/ 61 h 63"/>
                  <a:gd name="T60" fmla="*/ 37 w 63"/>
                  <a:gd name="T61" fmla="*/ 63 h 63"/>
                  <a:gd name="T62" fmla="*/ 31 w 63"/>
                  <a:gd name="T63" fmla="*/ 63 h 63"/>
                  <a:gd name="T64" fmla="*/ 24 w 63"/>
                  <a:gd name="T65" fmla="*/ 63 h 63"/>
                  <a:gd name="T66" fmla="*/ 18 w 63"/>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18" y="61"/>
                    </a:moveTo>
                    <a:lnTo>
                      <a:pt x="18" y="61"/>
                    </a:lnTo>
                    <a:lnTo>
                      <a:pt x="12" y="57"/>
                    </a:lnTo>
                    <a:lnTo>
                      <a:pt x="8" y="53"/>
                    </a:lnTo>
                    <a:lnTo>
                      <a:pt x="4" y="49"/>
                    </a:lnTo>
                    <a:lnTo>
                      <a:pt x="2" y="43"/>
                    </a:lnTo>
                    <a:lnTo>
                      <a:pt x="0" y="37"/>
                    </a:lnTo>
                    <a:lnTo>
                      <a:pt x="0" y="32"/>
                    </a:lnTo>
                    <a:lnTo>
                      <a:pt x="0" y="26"/>
                    </a:lnTo>
                    <a:lnTo>
                      <a:pt x="2" y="18"/>
                    </a:lnTo>
                    <a:lnTo>
                      <a:pt x="6" y="14"/>
                    </a:lnTo>
                    <a:lnTo>
                      <a:pt x="10" y="8"/>
                    </a:lnTo>
                    <a:lnTo>
                      <a:pt x="14" y="4"/>
                    </a:lnTo>
                    <a:lnTo>
                      <a:pt x="20" y="2"/>
                    </a:lnTo>
                    <a:lnTo>
                      <a:pt x="26" y="0"/>
                    </a:lnTo>
                    <a:lnTo>
                      <a:pt x="31" y="0"/>
                    </a:lnTo>
                    <a:lnTo>
                      <a:pt x="37" y="0"/>
                    </a:lnTo>
                    <a:lnTo>
                      <a:pt x="45" y="2"/>
                    </a:lnTo>
                    <a:lnTo>
                      <a:pt x="49" y="6"/>
                    </a:lnTo>
                    <a:lnTo>
                      <a:pt x="55" y="10"/>
                    </a:lnTo>
                    <a:lnTo>
                      <a:pt x="59" y="14"/>
                    </a:lnTo>
                    <a:lnTo>
                      <a:pt x="61" y="20"/>
                    </a:lnTo>
                    <a:lnTo>
                      <a:pt x="63" y="26"/>
                    </a:lnTo>
                    <a:lnTo>
                      <a:pt x="63" y="32"/>
                    </a:lnTo>
                    <a:lnTo>
                      <a:pt x="63" y="37"/>
                    </a:lnTo>
                    <a:lnTo>
                      <a:pt x="61" y="45"/>
                    </a:lnTo>
                    <a:lnTo>
                      <a:pt x="57" y="49"/>
                    </a:lnTo>
                    <a:lnTo>
                      <a:pt x="53" y="55"/>
                    </a:lnTo>
                    <a:lnTo>
                      <a:pt x="49" y="59"/>
                    </a:lnTo>
                    <a:lnTo>
                      <a:pt x="43" y="61"/>
                    </a:lnTo>
                    <a:lnTo>
                      <a:pt x="37" y="63"/>
                    </a:lnTo>
                    <a:lnTo>
                      <a:pt x="31" y="63"/>
                    </a:lnTo>
                    <a:lnTo>
                      <a:pt x="24" y="63"/>
                    </a:lnTo>
                    <a:lnTo>
                      <a:pt x="18"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4" name="Freeform 579"/>
              <p:cNvSpPr>
                <a:spLocks/>
              </p:cNvSpPr>
              <p:nvPr/>
            </p:nvSpPr>
            <p:spPr bwMode="auto">
              <a:xfrm>
                <a:off x="5276" y="1581"/>
                <a:ext cx="65" cy="65"/>
              </a:xfrm>
              <a:custGeom>
                <a:avLst/>
                <a:gdLst>
                  <a:gd name="T0" fmla="*/ 45 w 65"/>
                  <a:gd name="T1" fmla="*/ 4 h 65"/>
                  <a:gd name="T2" fmla="*/ 51 w 65"/>
                  <a:gd name="T3" fmla="*/ 6 h 65"/>
                  <a:gd name="T4" fmla="*/ 57 w 65"/>
                  <a:gd name="T5" fmla="*/ 10 h 65"/>
                  <a:gd name="T6" fmla="*/ 59 w 65"/>
                  <a:gd name="T7" fmla="*/ 16 h 65"/>
                  <a:gd name="T8" fmla="*/ 63 w 65"/>
                  <a:gd name="T9" fmla="*/ 22 h 65"/>
                  <a:gd name="T10" fmla="*/ 65 w 65"/>
                  <a:gd name="T11" fmla="*/ 27 h 65"/>
                  <a:gd name="T12" fmla="*/ 65 w 65"/>
                  <a:gd name="T13" fmla="*/ 33 h 65"/>
                  <a:gd name="T14" fmla="*/ 63 w 65"/>
                  <a:gd name="T15" fmla="*/ 39 h 65"/>
                  <a:gd name="T16" fmla="*/ 61 w 65"/>
                  <a:gd name="T17" fmla="*/ 45 h 65"/>
                  <a:gd name="T18" fmla="*/ 59 w 65"/>
                  <a:gd name="T19" fmla="*/ 51 h 65"/>
                  <a:gd name="T20" fmla="*/ 55 w 65"/>
                  <a:gd name="T21" fmla="*/ 57 h 65"/>
                  <a:gd name="T22" fmla="*/ 49 w 65"/>
                  <a:gd name="T23" fmla="*/ 59 h 65"/>
                  <a:gd name="T24" fmla="*/ 43 w 65"/>
                  <a:gd name="T25" fmla="*/ 63 h 65"/>
                  <a:gd name="T26" fmla="*/ 38 w 65"/>
                  <a:gd name="T27" fmla="*/ 65 h 65"/>
                  <a:gd name="T28" fmla="*/ 32 w 65"/>
                  <a:gd name="T29" fmla="*/ 65 h 65"/>
                  <a:gd name="T30" fmla="*/ 26 w 65"/>
                  <a:gd name="T31" fmla="*/ 65 h 65"/>
                  <a:gd name="T32" fmla="*/ 20 w 65"/>
                  <a:gd name="T33" fmla="*/ 61 h 65"/>
                  <a:gd name="T34" fmla="*/ 14 w 65"/>
                  <a:gd name="T35" fmla="*/ 59 h 65"/>
                  <a:gd name="T36" fmla="*/ 10 w 65"/>
                  <a:gd name="T37" fmla="*/ 55 h 65"/>
                  <a:gd name="T38" fmla="*/ 6 w 65"/>
                  <a:gd name="T39" fmla="*/ 49 h 65"/>
                  <a:gd name="T40" fmla="*/ 2 w 65"/>
                  <a:gd name="T41" fmla="*/ 45 h 65"/>
                  <a:gd name="T42" fmla="*/ 0 w 65"/>
                  <a:gd name="T43" fmla="*/ 37 h 65"/>
                  <a:gd name="T44" fmla="*/ 0 w 65"/>
                  <a:gd name="T45" fmla="*/ 31 h 65"/>
                  <a:gd name="T46" fmla="*/ 0 w 65"/>
                  <a:gd name="T47" fmla="*/ 26 h 65"/>
                  <a:gd name="T48" fmla="*/ 4 w 65"/>
                  <a:gd name="T49" fmla="*/ 20 h 65"/>
                  <a:gd name="T50" fmla="*/ 6 w 65"/>
                  <a:gd name="T51" fmla="*/ 14 h 65"/>
                  <a:gd name="T52" fmla="*/ 10 w 65"/>
                  <a:gd name="T53" fmla="*/ 10 h 65"/>
                  <a:gd name="T54" fmla="*/ 16 w 65"/>
                  <a:gd name="T55" fmla="*/ 6 h 65"/>
                  <a:gd name="T56" fmla="*/ 22 w 65"/>
                  <a:gd name="T57" fmla="*/ 2 h 65"/>
                  <a:gd name="T58" fmla="*/ 28 w 65"/>
                  <a:gd name="T59" fmla="*/ 0 h 65"/>
                  <a:gd name="T60" fmla="*/ 34 w 65"/>
                  <a:gd name="T61" fmla="*/ 0 h 65"/>
                  <a:gd name="T62" fmla="*/ 40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7" y="10"/>
                    </a:lnTo>
                    <a:lnTo>
                      <a:pt x="59" y="16"/>
                    </a:lnTo>
                    <a:lnTo>
                      <a:pt x="63" y="22"/>
                    </a:lnTo>
                    <a:lnTo>
                      <a:pt x="65" y="27"/>
                    </a:lnTo>
                    <a:lnTo>
                      <a:pt x="65" y="33"/>
                    </a:lnTo>
                    <a:lnTo>
                      <a:pt x="63" y="39"/>
                    </a:lnTo>
                    <a:lnTo>
                      <a:pt x="61" y="45"/>
                    </a:lnTo>
                    <a:lnTo>
                      <a:pt x="59" y="51"/>
                    </a:lnTo>
                    <a:lnTo>
                      <a:pt x="55" y="57"/>
                    </a:lnTo>
                    <a:lnTo>
                      <a:pt x="49" y="59"/>
                    </a:lnTo>
                    <a:lnTo>
                      <a:pt x="43" y="63"/>
                    </a:lnTo>
                    <a:lnTo>
                      <a:pt x="38" y="65"/>
                    </a:lnTo>
                    <a:lnTo>
                      <a:pt x="32" y="65"/>
                    </a:lnTo>
                    <a:lnTo>
                      <a:pt x="26" y="65"/>
                    </a:lnTo>
                    <a:lnTo>
                      <a:pt x="20" y="61"/>
                    </a:lnTo>
                    <a:lnTo>
                      <a:pt x="14" y="59"/>
                    </a:lnTo>
                    <a:lnTo>
                      <a:pt x="10" y="55"/>
                    </a:lnTo>
                    <a:lnTo>
                      <a:pt x="6" y="49"/>
                    </a:lnTo>
                    <a:lnTo>
                      <a:pt x="2" y="45"/>
                    </a:lnTo>
                    <a:lnTo>
                      <a:pt x="0" y="37"/>
                    </a:lnTo>
                    <a:lnTo>
                      <a:pt x="0" y="31"/>
                    </a:lnTo>
                    <a:lnTo>
                      <a:pt x="0" y="26"/>
                    </a:lnTo>
                    <a:lnTo>
                      <a:pt x="4" y="20"/>
                    </a:lnTo>
                    <a:lnTo>
                      <a:pt x="6" y="14"/>
                    </a:lnTo>
                    <a:lnTo>
                      <a:pt x="10" y="10"/>
                    </a:lnTo>
                    <a:lnTo>
                      <a:pt x="16" y="6"/>
                    </a:lnTo>
                    <a:lnTo>
                      <a:pt x="22" y="2"/>
                    </a:lnTo>
                    <a:lnTo>
                      <a:pt x="28" y="0"/>
                    </a:lnTo>
                    <a:lnTo>
                      <a:pt x="34" y="0"/>
                    </a:lnTo>
                    <a:lnTo>
                      <a:pt x="40"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5" name="Freeform 580"/>
              <p:cNvSpPr>
                <a:spLocks/>
              </p:cNvSpPr>
              <p:nvPr/>
            </p:nvSpPr>
            <p:spPr bwMode="auto">
              <a:xfrm>
                <a:off x="5276" y="1581"/>
                <a:ext cx="65" cy="65"/>
              </a:xfrm>
              <a:custGeom>
                <a:avLst/>
                <a:gdLst>
                  <a:gd name="T0" fmla="*/ 45 w 65"/>
                  <a:gd name="T1" fmla="*/ 4 h 65"/>
                  <a:gd name="T2" fmla="*/ 45 w 65"/>
                  <a:gd name="T3" fmla="*/ 4 h 65"/>
                  <a:gd name="T4" fmla="*/ 51 w 65"/>
                  <a:gd name="T5" fmla="*/ 6 h 65"/>
                  <a:gd name="T6" fmla="*/ 57 w 65"/>
                  <a:gd name="T7" fmla="*/ 10 h 65"/>
                  <a:gd name="T8" fmla="*/ 59 w 65"/>
                  <a:gd name="T9" fmla="*/ 16 h 65"/>
                  <a:gd name="T10" fmla="*/ 63 w 65"/>
                  <a:gd name="T11" fmla="*/ 22 h 65"/>
                  <a:gd name="T12" fmla="*/ 65 w 65"/>
                  <a:gd name="T13" fmla="*/ 27 h 65"/>
                  <a:gd name="T14" fmla="*/ 65 w 65"/>
                  <a:gd name="T15" fmla="*/ 33 h 65"/>
                  <a:gd name="T16" fmla="*/ 63 w 65"/>
                  <a:gd name="T17" fmla="*/ 39 h 65"/>
                  <a:gd name="T18" fmla="*/ 61 w 65"/>
                  <a:gd name="T19" fmla="*/ 45 h 65"/>
                  <a:gd name="T20" fmla="*/ 59 w 65"/>
                  <a:gd name="T21" fmla="*/ 51 h 65"/>
                  <a:gd name="T22" fmla="*/ 55 w 65"/>
                  <a:gd name="T23" fmla="*/ 57 h 65"/>
                  <a:gd name="T24" fmla="*/ 49 w 65"/>
                  <a:gd name="T25" fmla="*/ 59 h 65"/>
                  <a:gd name="T26" fmla="*/ 43 w 65"/>
                  <a:gd name="T27" fmla="*/ 63 h 65"/>
                  <a:gd name="T28" fmla="*/ 38 w 65"/>
                  <a:gd name="T29" fmla="*/ 65 h 65"/>
                  <a:gd name="T30" fmla="*/ 32 w 65"/>
                  <a:gd name="T31" fmla="*/ 65 h 65"/>
                  <a:gd name="T32" fmla="*/ 26 w 65"/>
                  <a:gd name="T33" fmla="*/ 65 h 65"/>
                  <a:gd name="T34" fmla="*/ 20 w 65"/>
                  <a:gd name="T35" fmla="*/ 61 h 65"/>
                  <a:gd name="T36" fmla="*/ 14 w 65"/>
                  <a:gd name="T37" fmla="*/ 59 h 65"/>
                  <a:gd name="T38" fmla="*/ 10 w 65"/>
                  <a:gd name="T39" fmla="*/ 55 h 65"/>
                  <a:gd name="T40" fmla="*/ 6 w 65"/>
                  <a:gd name="T41" fmla="*/ 49 h 65"/>
                  <a:gd name="T42" fmla="*/ 2 w 65"/>
                  <a:gd name="T43" fmla="*/ 45 h 65"/>
                  <a:gd name="T44" fmla="*/ 0 w 65"/>
                  <a:gd name="T45" fmla="*/ 37 h 65"/>
                  <a:gd name="T46" fmla="*/ 0 w 65"/>
                  <a:gd name="T47" fmla="*/ 31 h 65"/>
                  <a:gd name="T48" fmla="*/ 0 w 65"/>
                  <a:gd name="T49" fmla="*/ 26 h 65"/>
                  <a:gd name="T50" fmla="*/ 4 w 65"/>
                  <a:gd name="T51" fmla="*/ 20 h 65"/>
                  <a:gd name="T52" fmla="*/ 6 w 65"/>
                  <a:gd name="T53" fmla="*/ 14 h 65"/>
                  <a:gd name="T54" fmla="*/ 10 w 65"/>
                  <a:gd name="T55" fmla="*/ 10 h 65"/>
                  <a:gd name="T56" fmla="*/ 16 w 65"/>
                  <a:gd name="T57" fmla="*/ 6 h 65"/>
                  <a:gd name="T58" fmla="*/ 22 w 65"/>
                  <a:gd name="T59" fmla="*/ 2 h 65"/>
                  <a:gd name="T60" fmla="*/ 28 w 65"/>
                  <a:gd name="T61" fmla="*/ 0 h 65"/>
                  <a:gd name="T62" fmla="*/ 34 w 65"/>
                  <a:gd name="T63" fmla="*/ 0 h 65"/>
                  <a:gd name="T64" fmla="*/ 40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7" y="10"/>
                    </a:lnTo>
                    <a:lnTo>
                      <a:pt x="59" y="16"/>
                    </a:lnTo>
                    <a:lnTo>
                      <a:pt x="63" y="22"/>
                    </a:lnTo>
                    <a:lnTo>
                      <a:pt x="65" y="27"/>
                    </a:lnTo>
                    <a:lnTo>
                      <a:pt x="65" y="33"/>
                    </a:lnTo>
                    <a:lnTo>
                      <a:pt x="63" y="39"/>
                    </a:lnTo>
                    <a:lnTo>
                      <a:pt x="61" y="45"/>
                    </a:lnTo>
                    <a:lnTo>
                      <a:pt x="59" y="51"/>
                    </a:lnTo>
                    <a:lnTo>
                      <a:pt x="55" y="57"/>
                    </a:lnTo>
                    <a:lnTo>
                      <a:pt x="49" y="59"/>
                    </a:lnTo>
                    <a:lnTo>
                      <a:pt x="43" y="63"/>
                    </a:lnTo>
                    <a:lnTo>
                      <a:pt x="38" y="65"/>
                    </a:lnTo>
                    <a:lnTo>
                      <a:pt x="32" y="65"/>
                    </a:lnTo>
                    <a:lnTo>
                      <a:pt x="26" y="65"/>
                    </a:lnTo>
                    <a:lnTo>
                      <a:pt x="20" y="61"/>
                    </a:lnTo>
                    <a:lnTo>
                      <a:pt x="14" y="59"/>
                    </a:lnTo>
                    <a:lnTo>
                      <a:pt x="10" y="55"/>
                    </a:lnTo>
                    <a:lnTo>
                      <a:pt x="6" y="49"/>
                    </a:lnTo>
                    <a:lnTo>
                      <a:pt x="2" y="45"/>
                    </a:lnTo>
                    <a:lnTo>
                      <a:pt x="0" y="37"/>
                    </a:lnTo>
                    <a:lnTo>
                      <a:pt x="0" y="31"/>
                    </a:lnTo>
                    <a:lnTo>
                      <a:pt x="0" y="26"/>
                    </a:lnTo>
                    <a:lnTo>
                      <a:pt x="4" y="20"/>
                    </a:lnTo>
                    <a:lnTo>
                      <a:pt x="6" y="14"/>
                    </a:lnTo>
                    <a:lnTo>
                      <a:pt x="10" y="10"/>
                    </a:lnTo>
                    <a:lnTo>
                      <a:pt x="16" y="6"/>
                    </a:lnTo>
                    <a:lnTo>
                      <a:pt x="22" y="2"/>
                    </a:lnTo>
                    <a:lnTo>
                      <a:pt x="28" y="0"/>
                    </a:lnTo>
                    <a:lnTo>
                      <a:pt x="34" y="0"/>
                    </a:lnTo>
                    <a:lnTo>
                      <a:pt x="40"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6" name="Freeform 581"/>
              <p:cNvSpPr>
                <a:spLocks/>
              </p:cNvSpPr>
              <p:nvPr/>
            </p:nvSpPr>
            <p:spPr bwMode="auto">
              <a:xfrm>
                <a:off x="5225" y="1569"/>
                <a:ext cx="65" cy="65"/>
              </a:xfrm>
              <a:custGeom>
                <a:avLst/>
                <a:gdLst>
                  <a:gd name="T0" fmla="*/ 47 w 65"/>
                  <a:gd name="T1" fmla="*/ 4 h 65"/>
                  <a:gd name="T2" fmla="*/ 53 w 65"/>
                  <a:gd name="T3" fmla="*/ 6 h 65"/>
                  <a:gd name="T4" fmla="*/ 57 w 65"/>
                  <a:gd name="T5" fmla="*/ 12 h 65"/>
                  <a:gd name="T6" fmla="*/ 61 w 65"/>
                  <a:gd name="T7" fmla="*/ 16 h 65"/>
                  <a:gd name="T8" fmla="*/ 63 w 65"/>
                  <a:gd name="T9" fmla="*/ 22 h 65"/>
                  <a:gd name="T10" fmla="*/ 65 w 65"/>
                  <a:gd name="T11" fmla="*/ 28 h 65"/>
                  <a:gd name="T12" fmla="*/ 65 w 65"/>
                  <a:gd name="T13" fmla="*/ 34 h 65"/>
                  <a:gd name="T14" fmla="*/ 65 w 65"/>
                  <a:gd name="T15" fmla="*/ 39 h 65"/>
                  <a:gd name="T16" fmla="*/ 63 w 65"/>
                  <a:gd name="T17" fmla="*/ 47 h 65"/>
                  <a:gd name="T18" fmla="*/ 59 w 65"/>
                  <a:gd name="T19" fmla="*/ 51 h 65"/>
                  <a:gd name="T20" fmla="*/ 55 w 65"/>
                  <a:gd name="T21" fmla="*/ 57 h 65"/>
                  <a:gd name="T22" fmla="*/ 51 w 65"/>
                  <a:gd name="T23" fmla="*/ 61 h 65"/>
                  <a:gd name="T24" fmla="*/ 45 w 65"/>
                  <a:gd name="T25" fmla="*/ 63 h 65"/>
                  <a:gd name="T26" fmla="*/ 39 w 65"/>
                  <a:gd name="T27" fmla="*/ 65 h 65"/>
                  <a:gd name="T28" fmla="*/ 33 w 65"/>
                  <a:gd name="T29" fmla="*/ 65 h 65"/>
                  <a:gd name="T30" fmla="*/ 28 w 65"/>
                  <a:gd name="T31" fmla="*/ 65 h 65"/>
                  <a:gd name="T32" fmla="*/ 20 w 65"/>
                  <a:gd name="T33" fmla="*/ 63 h 65"/>
                  <a:gd name="T34" fmla="*/ 16 w 65"/>
                  <a:gd name="T35" fmla="*/ 59 h 65"/>
                  <a:gd name="T36" fmla="*/ 10 w 65"/>
                  <a:gd name="T37" fmla="*/ 55 h 65"/>
                  <a:gd name="T38" fmla="*/ 6 w 65"/>
                  <a:gd name="T39" fmla="*/ 49 h 65"/>
                  <a:gd name="T40" fmla="*/ 4 w 65"/>
                  <a:gd name="T41" fmla="*/ 45 h 65"/>
                  <a:gd name="T42" fmla="*/ 2 w 65"/>
                  <a:gd name="T43" fmla="*/ 39 h 65"/>
                  <a:gd name="T44" fmla="*/ 0 w 65"/>
                  <a:gd name="T45" fmla="*/ 32 h 65"/>
                  <a:gd name="T46" fmla="*/ 2 w 65"/>
                  <a:gd name="T47" fmla="*/ 26 h 65"/>
                  <a:gd name="T48" fmla="*/ 4 w 65"/>
                  <a:gd name="T49" fmla="*/ 20 h 65"/>
                  <a:gd name="T50" fmla="*/ 8 w 65"/>
                  <a:gd name="T51" fmla="*/ 14 h 65"/>
                  <a:gd name="T52" fmla="*/ 12 w 65"/>
                  <a:gd name="T53" fmla="*/ 10 h 65"/>
                  <a:gd name="T54" fmla="*/ 16 w 65"/>
                  <a:gd name="T55" fmla="*/ 6 h 65"/>
                  <a:gd name="T56" fmla="*/ 22 w 65"/>
                  <a:gd name="T57" fmla="*/ 2 h 65"/>
                  <a:gd name="T58" fmla="*/ 28 w 65"/>
                  <a:gd name="T59" fmla="*/ 2 h 65"/>
                  <a:gd name="T60" fmla="*/ 33 w 65"/>
                  <a:gd name="T61" fmla="*/ 0 h 65"/>
                  <a:gd name="T62" fmla="*/ 39 w 65"/>
                  <a:gd name="T63" fmla="*/ 2 h 65"/>
                  <a:gd name="T64" fmla="*/ 47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7" y="4"/>
                    </a:moveTo>
                    <a:lnTo>
                      <a:pt x="53" y="6"/>
                    </a:lnTo>
                    <a:lnTo>
                      <a:pt x="57" y="12"/>
                    </a:lnTo>
                    <a:lnTo>
                      <a:pt x="61" y="16"/>
                    </a:lnTo>
                    <a:lnTo>
                      <a:pt x="63" y="22"/>
                    </a:lnTo>
                    <a:lnTo>
                      <a:pt x="65" y="28"/>
                    </a:lnTo>
                    <a:lnTo>
                      <a:pt x="65" y="34"/>
                    </a:lnTo>
                    <a:lnTo>
                      <a:pt x="65" y="39"/>
                    </a:lnTo>
                    <a:lnTo>
                      <a:pt x="63" y="47"/>
                    </a:lnTo>
                    <a:lnTo>
                      <a:pt x="59" y="51"/>
                    </a:lnTo>
                    <a:lnTo>
                      <a:pt x="55" y="57"/>
                    </a:lnTo>
                    <a:lnTo>
                      <a:pt x="51" y="61"/>
                    </a:lnTo>
                    <a:lnTo>
                      <a:pt x="45" y="63"/>
                    </a:lnTo>
                    <a:lnTo>
                      <a:pt x="39" y="65"/>
                    </a:lnTo>
                    <a:lnTo>
                      <a:pt x="33" y="65"/>
                    </a:lnTo>
                    <a:lnTo>
                      <a:pt x="28" y="65"/>
                    </a:lnTo>
                    <a:lnTo>
                      <a:pt x="20" y="63"/>
                    </a:lnTo>
                    <a:lnTo>
                      <a:pt x="16" y="59"/>
                    </a:lnTo>
                    <a:lnTo>
                      <a:pt x="10" y="55"/>
                    </a:lnTo>
                    <a:lnTo>
                      <a:pt x="6" y="49"/>
                    </a:lnTo>
                    <a:lnTo>
                      <a:pt x="4" y="45"/>
                    </a:lnTo>
                    <a:lnTo>
                      <a:pt x="2" y="39"/>
                    </a:lnTo>
                    <a:lnTo>
                      <a:pt x="0" y="32"/>
                    </a:lnTo>
                    <a:lnTo>
                      <a:pt x="2" y="26"/>
                    </a:lnTo>
                    <a:lnTo>
                      <a:pt x="4" y="20"/>
                    </a:lnTo>
                    <a:lnTo>
                      <a:pt x="8" y="14"/>
                    </a:lnTo>
                    <a:lnTo>
                      <a:pt x="12" y="10"/>
                    </a:lnTo>
                    <a:lnTo>
                      <a:pt x="16" y="6"/>
                    </a:lnTo>
                    <a:lnTo>
                      <a:pt x="22" y="2"/>
                    </a:lnTo>
                    <a:lnTo>
                      <a:pt x="28" y="2"/>
                    </a:lnTo>
                    <a:lnTo>
                      <a:pt x="33" y="0"/>
                    </a:lnTo>
                    <a:lnTo>
                      <a:pt x="39" y="2"/>
                    </a:lnTo>
                    <a:lnTo>
                      <a:pt x="47"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7" name="Freeform 582"/>
              <p:cNvSpPr>
                <a:spLocks/>
              </p:cNvSpPr>
              <p:nvPr/>
            </p:nvSpPr>
            <p:spPr bwMode="auto">
              <a:xfrm>
                <a:off x="5225" y="1569"/>
                <a:ext cx="65" cy="65"/>
              </a:xfrm>
              <a:custGeom>
                <a:avLst/>
                <a:gdLst>
                  <a:gd name="T0" fmla="*/ 47 w 65"/>
                  <a:gd name="T1" fmla="*/ 4 h 65"/>
                  <a:gd name="T2" fmla="*/ 47 w 65"/>
                  <a:gd name="T3" fmla="*/ 4 h 65"/>
                  <a:gd name="T4" fmla="*/ 53 w 65"/>
                  <a:gd name="T5" fmla="*/ 6 h 65"/>
                  <a:gd name="T6" fmla="*/ 57 w 65"/>
                  <a:gd name="T7" fmla="*/ 12 h 65"/>
                  <a:gd name="T8" fmla="*/ 61 w 65"/>
                  <a:gd name="T9" fmla="*/ 16 h 65"/>
                  <a:gd name="T10" fmla="*/ 63 w 65"/>
                  <a:gd name="T11" fmla="*/ 22 h 65"/>
                  <a:gd name="T12" fmla="*/ 65 w 65"/>
                  <a:gd name="T13" fmla="*/ 28 h 65"/>
                  <a:gd name="T14" fmla="*/ 65 w 65"/>
                  <a:gd name="T15" fmla="*/ 34 h 65"/>
                  <a:gd name="T16" fmla="*/ 65 w 65"/>
                  <a:gd name="T17" fmla="*/ 39 h 65"/>
                  <a:gd name="T18" fmla="*/ 63 w 65"/>
                  <a:gd name="T19" fmla="*/ 47 h 65"/>
                  <a:gd name="T20" fmla="*/ 59 w 65"/>
                  <a:gd name="T21" fmla="*/ 51 h 65"/>
                  <a:gd name="T22" fmla="*/ 55 w 65"/>
                  <a:gd name="T23" fmla="*/ 57 h 65"/>
                  <a:gd name="T24" fmla="*/ 51 w 65"/>
                  <a:gd name="T25" fmla="*/ 61 h 65"/>
                  <a:gd name="T26" fmla="*/ 45 w 65"/>
                  <a:gd name="T27" fmla="*/ 63 h 65"/>
                  <a:gd name="T28" fmla="*/ 39 w 65"/>
                  <a:gd name="T29" fmla="*/ 65 h 65"/>
                  <a:gd name="T30" fmla="*/ 33 w 65"/>
                  <a:gd name="T31" fmla="*/ 65 h 65"/>
                  <a:gd name="T32" fmla="*/ 28 w 65"/>
                  <a:gd name="T33" fmla="*/ 65 h 65"/>
                  <a:gd name="T34" fmla="*/ 20 w 65"/>
                  <a:gd name="T35" fmla="*/ 63 h 65"/>
                  <a:gd name="T36" fmla="*/ 16 w 65"/>
                  <a:gd name="T37" fmla="*/ 59 h 65"/>
                  <a:gd name="T38" fmla="*/ 10 w 65"/>
                  <a:gd name="T39" fmla="*/ 55 h 65"/>
                  <a:gd name="T40" fmla="*/ 6 w 65"/>
                  <a:gd name="T41" fmla="*/ 49 h 65"/>
                  <a:gd name="T42" fmla="*/ 4 w 65"/>
                  <a:gd name="T43" fmla="*/ 45 h 65"/>
                  <a:gd name="T44" fmla="*/ 2 w 65"/>
                  <a:gd name="T45" fmla="*/ 39 h 65"/>
                  <a:gd name="T46" fmla="*/ 0 w 65"/>
                  <a:gd name="T47" fmla="*/ 32 h 65"/>
                  <a:gd name="T48" fmla="*/ 2 w 65"/>
                  <a:gd name="T49" fmla="*/ 26 h 65"/>
                  <a:gd name="T50" fmla="*/ 4 w 65"/>
                  <a:gd name="T51" fmla="*/ 20 h 65"/>
                  <a:gd name="T52" fmla="*/ 8 w 65"/>
                  <a:gd name="T53" fmla="*/ 14 h 65"/>
                  <a:gd name="T54" fmla="*/ 12 w 65"/>
                  <a:gd name="T55" fmla="*/ 10 h 65"/>
                  <a:gd name="T56" fmla="*/ 16 w 65"/>
                  <a:gd name="T57" fmla="*/ 6 h 65"/>
                  <a:gd name="T58" fmla="*/ 22 w 65"/>
                  <a:gd name="T59" fmla="*/ 2 h 65"/>
                  <a:gd name="T60" fmla="*/ 28 w 65"/>
                  <a:gd name="T61" fmla="*/ 2 h 65"/>
                  <a:gd name="T62" fmla="*/ 33 w 65"/>
                  <a:gd name="T63" fmla="*/ 0 h 65"/>
                  <a:gd name="T64" fmla="*/ 39 w 65"/>
                  <a:gd name="T65" fmla="*/ 2 h 65"/>
                  <a:gd name="T66" fmla="*/ 47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7" y="4"/>
                    </a:moveTo>
                    <a:lnTo>
                      <a:pt x="47" y="4"/>
                    </a:lnTo>
                    <a:lnTo>
                      <a:pt x="53" y="6"/>
                    </a:lnTo>
                    <a:lnTo>
                      <a:pt x="57" y="12"/>
                    </a:lnTo>
                    <a:lnTo>
                      <a:pt x="61" y="16"/>
                    </a:lnTo>
                    <a:lnTo>
                      <a:pt x="63" y="22"/>
                    </a:lnTo>
                    <a:lnTo>
                      <a:pt x="65" y="28"/>
                    </a:lnTo>
                    <a:lnTo>
                      <a:pt x="65" y="34"/>
                    </a:lnTo>
                    <a:lnTo>
                      <a:pt x="65" y="39"/>
                    </a:lnTo>
                    <a:lnTo>
                      <a:pt x="63" y="47"/>
                    </a:lnTo>
                    <a:lnTo>
                      <a:pt x="59" y="51"/>
                    </a:lnTo>
                    <a:lnTo>
                      <a:pt x="55" y="57"/>
                    </a:lnTo>
                    <a:lnTo>
                      <a:pt x="51" y="61"/>
                    </a:lnTo>
                    <a:lnTo>
                      <a:pt x="45" y="63"/>
                    </a:lnTo>
                    <a:lnTo>
                      <a:pt x="39" y="65"/>
                    </a:lnTo>
                    <a:lnTo>
                      <a:pt x="33" y="65"/>
                    </a:lnTo>
                    <a:lnTo>
                      <a:pt x="28" y="65"/>
                    </a:lnTo>
                    <a:lnTo>
                      <a:pt x="20" y="63"/>
                    </a:lnTo>
                    <a:lnTo>
                      <a:pt x="16" y="59"/>
                    </a:lnTo>
                    <a:lnTo>
                      <a:pt x="10" y="55"/>
                    </a:lnTo>
                    <a:lnTo>
                      <a:pt x="6" y="49"/>
                    </a:lnTo>
                    <a:lnTo>
                      <a:pt x="4" y="45"/>
                    </a:lnTo>
                    <a:lnTo>
                      <a:pt x="2" y="39"/>
                    </a:lnTo>
                    <a:lnTo>
                      <a:pt x="0" y="32"/>
                    </a:lnTo>
                    <a:lnTo>
                      <a:pt x="2" y="26"/>
                    </a:lnTo>
                    <a:lnTo>
                      <a:pt x="4" y="20"/>
                    </a:lnTo>
                    <a:lnTo>
                      <a:pt x="8" y="14"/>
                    </a:lnTo>
                    <a:lnTo>
                      <a:pt x="12" y="10"/>
                    </a:lnTo>
                    <a:lnTo>
                      <a:pt x="16" y="6"/>
                    </a:lnTo>
                    <a:lnTo>
                      <a:pt x="22" y="2"/>
                    </a:lnTo>
                    <a:lnTo>
                      <a:pt x="28" y="2"/>
                    </a:lnTo>
                    <a:lnTo>
                      <a:pt x="33" y="0"/>
                    </a:lnTo>
                    <a:lnTo>
                      <a:pt x="39" y="2"/>
                    </a:lnTo>
                    <a:lnTo>
                      <a:pt x="47"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68" name="Freeform 583"/>
              <p:cNvSpPr>
                <a:spLocks/>
              </p:cNvSpPr>
              <p:nvPr/>
            </p:nvSpPr>
            <p:spPr bwMode="auto">
              <a:xfrm>
                <a:off x="5237" y="1618"/>
                <a:ext cx="65" cy="65"/>
              </a:xfrm>
              <a:custGeom>
                <a:avLst/>
                <a:gdLst>
                  <a:gd name="T0" fmla="*/ 45 w 65"/>
                  <a:gd name="T1" fmla="*/ 2 h 65"/>
                  <a:gd name="T2" fmla="*/ 51 w 65"/>
                  <a:gd name="T3" fmla="*/ 6 h 65"/>
                  <a:gd name="T4" fmla="*/ 57 w 65"/>
                  <a:gd name="T5" fmla="*/ 10 h 65"/>
                  <a:gd name="T6" fmla="*/ 61 w 65"/>
                  <a:gd name="T7" fmla="*/ 16 h 65"/>
                  <a:gd name="T8" fmla="*/ 63 w 65"/>
                  <a:gd name="T9" fmla="*/ 20 h 65"/>
                  <a:gd name="T10" fmla="*/ 65 w 65"/>
                  <a:gd name="T11" fmla="*/ 26 h 65"/>
                  <a:gd name="T12" fmla="*/ 65 w 65"/>
                  <a:gd name="T13" fmla="*/ 34 h 65"/>
                  <a:gd name="T14" fmla="*/ 65 w 65"/>
                  <a:gd name="T15" fmla="*/ 40 h 65"/>
                  <a:gd name="T16" fmla="*/ 63 w 65"/>
                  <a:gd name="T17" fmla="*/ 46 h 65"/>
                  <a:gd name="T18" fmla="*/ 59 w 65"/>
                  <a:gd name="T19" fmla="*/ 52 h 65"/>
                  <a:gd name="T20" fmla="*/ 55 w 65"/>
                  <a:gd name="T21" fmla="*/ 55 h 65"/>
                  <a:gd name="T22" fmla="*/ 51 w 65"/>
                  <a:gd name="T23" fmla="*/ 59 h 65"/>
                  <a:gd name="T24" fmla="*/ 45 w 65"/>
                  <a:gd name="T25" fmla="*/ 61 h 65"/>
                  <a:gd name="T26" fmla="*/ 39 w 65"/>
                  <a:gd name="T27" fmla="*/ 65 h 65"/>
                  <a:gd name="T28" fmla="*/ 31 w 65"/>
                  <a:gd name="T29" fmla="*/ 65 h 65"/>
                  <a:gd name="T30" fmla="*/ 25 w 65"/>
                  <a:gd name="T31" fmla="*/ 63 h 65"/>
                  <a:gd name="T32" fmla="*/ 19 w 65"/>
                  <a:gd name="T33" fmla="*/ 61 h 65"/>
                  <a:gd name="T34" fmla="*/ 14 w 65"/>
                  <a:gd name="T35" fmla="*/ 59 h 65"/>
                  <a:gd name="T36" fmla="*/ 10 w 65"/>
                  <a:gd name="T37" fmla="*/ 53 h 65"/>
                  <a:gd name="T38" fmla="*/ 6 w 65"/>
                  <a:gd name="T39" fmla="*/ 50 h 65"/>
                  <a:gd name="T40" fmla="*/ 4 w 65"/>
                  <a:gd name="T41" fmla="*/ 44 h 65"/>
                  <a:gd name="T42" fmla="*/ 0 w 65"/>
                  <a:gd name="T43" fmla="*/ 38 h 65"/>
                  <a:gd name="T44" fmla="*/ 0 w 65"/>
                  <a:gd name="T45" fmla="*/ 32 h 65"/>
                  <a:gd name="T46" fmla="*/ 2 w 65"/>
                  <a:gd name="T47" fmla="*/ 26 h 65"/>
                  <a:gd name="T48" fmla="*/ 4 w 65"/>
                  <a:gd name="T49" fmla="*/ 20 h 65"/>
                  <a:gd name="T50" fmla="*/ 6 w 65"/>
                  <a:gd name="T51" fmla="*/ 14 h 65"/>
                  <a:gd name="T52" fmla="*/ 12 w 65"/>
                  <a:gd name="T53" fmla="*/ 8 h 65"/>
                  <a:gd name="T54" fmla="*/ 16 w 65"/>
                  <a:gd name="T55" fmla="*/ 4 h 65"/>
                  <a:gd name="T56" fmla="*/ 21 w 65"/>
                  <a:gd name="T57" fmla="*/ 2 h 65"/>
                  <a:gd name="T58" fmla="*/ 27 w 65"/>
                  <a:gd name="T59" fmla="*/ 0 h 65"/>
                  <a:gd name="T60" fmla="*/ 33 w 65"/>
                  <a:gd name="T61" fmla="*/ 0 h 65"/>
                  <a:gd name="T62" fmla="*/ 39 w 65"/>
                  <a:gd name="T63" fmla="*/ 0 h 65"/>
                  <a:gd name="T64" fmla="*/ 45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2"/>
                    </a:moveTo>
                    <a:lnTo>
                      <a:pt x="51" y="6"/>
                    </a:lnTo>
                    <a:lnTo>
                      <a:pt x="57" y="10"/>
                    </a:lnTo>
                    <a:lnTo>
                      <a:pt x="61" y="16"/>
                    </a:lnTo>
                    <a:lnTo>
                      <a:pt x="63" y="20"/>
                    </a:lnTo>
                    <a:lnTo>
                      <a:pt x="65" y="26"/>
                    </a:lnTo>
                    <a:lnTo>
                      <a:pt x="65" y="34"/>
                    </a:lnTo>
                    <a:lnTo>
                      <a:pt x="65" y="40"/>
                    </a:lnTo>
                    <a:lnTo>
                      <a:pt x="63" y="46"/>
                    </a:lnTo>
                    <a:lnTo>
                      <a:pt x="59" y="52"/>
                    </a:lnTo>
                    <a:lnTo>
                      <a:pt x="55" y="55"/>
                    </a:lnTo>
                    <a:lnTo>
                      <a:pt x="51" y="59"/>
                    </a:lnTo>
                    <a:lnTo>
                      <a:pt x="45" y="61"/>
                    </a:lnTo>
                    <a:lnTo>
                      <a:pt x="39" y="65"/>
                    </a:lnTo>
                    <a:lnTo>
                      <a:pt x="31" y="65"/>
                    </a:lnTo>
                    <a:lnTo>
                      <a:pt x="25" y="63"/>
                    </a:lnTo>
                    <a:lnTo>
                      <a:pt x="19" y="61"/>
                    </a:lnTo>
                    <a:lnTo>
                      <a:pt x="14" y="59"/>
                    </a:lnTo>
                    <a:lnTo>
                      <a:pt x="10" y="53"/>
                    </a:lnTo>
                    <a:lnTo>
                      <a:pt x="6" y="50"/>
                    </a:lnTo>
                    <a:lnTo>
                      <a:pt x="4" y="44"/>
                    </a:lnTo>
                    <a:lnTo>
                      <a:pt x="0" y="38"/>
                    </a:lnTo>
                    <a:lnTo>
                      <a:pt x="0" y="32"/>
                    </a:lnTo>
                    <a:lnTo>
                      <a:pt x="2" y="26"/>
                    </a:lnTo>
                    <a:lnTo>
                      <a:pt x="4" y="20"/>
                    </a:lnTo>
                    <a:lnTo>
                      <a:pt x="6" y="14"/>
                    </a:lnTo>
                    <a:lnTo>
                      <a:pt x="12" y="8"/>
                    </a:lnTo>
                    <a:lnTo>
                      <a:pt x="16" y="4"/>
                    </a:lnTo>
                    <a:lnTo>
                      <a:pt x="21" y="2"/>
                    </a:lnTo>
                    <a:lnTo>
                      <a:pt x="27"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69" name="Freeform 584"/>
              <p:cNvSpPr>
                <a:spLocks/>
              </p:cNvSpPr>
              <p:nvPr/>
            </p:nvSpPr>
            <p:spPr bwMode="auto">
              <a:xfrm>
                <a:off x="5237" y="1618"/>
                <a:ext cx="65" cy="65"/>
              </a:xfrm>
              <a:custGeom>
                <a:avLst/>
                <a:gdLst>
                  <a:gd name="T0" fmla="*/ 45 w 65"/>
                  <a:gd name="T1" fmla="*/ 2 h 65"/>
                  <a:gd name="T2" fmla="*/ 45 w 65"/>
                  <a:gd name="T3" fmla="*/ 2 h 65"/>
                  <a:gd name="T4" fmla="*/ 51 w 65"/>
                  <a:gd name="T5" fmla="*/ 6 h 65"/>
                  <a:gd name="T6" fmla="*/ 57 w 65"/>
                  <a:gd name="T7" fmla="*/ 10 h 65"/>
                  <a:gd name="T8" fmla="*/ 61 w 65"/>
                  <a:gd name="T9" fmla="*/ 16 h 65"/>
                  <a:gd name="T10" fmla="*/ 63 w 65"/>
                  <a:gd name="T11" fmla="*/ 20 h 65"/>
                  <a:gd name="T12" fmla="*/ 65 w 65"/>
                  <a:gd name="T13" fmla="*/ 26 h 65"/>
                  <a:gd name="T14" fmla="*/ 65 w 65"/>
                  <a:gd name="T15" fmla="*/ 34 h 65"/>
                  <a:gd name="T16" fmla="*/ 65 w 65"/>
                  <a:gd name="T17" fmla="*/ 40 h 65"/>
                  <a:gd name="T18" fmla="*/ 63 w 65"/>
                  <a:gd name="T19" fmla="*/ 46 h 65"/>
                  <a:gd name="T20" fmla="*/ 59 w 65"/>
                  <a:gd name="T21" fmla="*/ 52 h 65"/>
                  <a:gd name="T22" fmla="*/ 55 w 65"/>
                  <a:gd name="T23" fmla="*/ 55 h 65"/>
                  <a:gd name="T24" fmla="*/ 51 w 65"/>
                  <a:gd name="T25" fmla="*/ 59 h 65"/>
                  <a:gd name="T26" fmla="*/ 45 w 65"/>
                  <a:gd name="T27" fmla="*/ 61 h 65"/>
                  <a:gd name="T28" fmla="*/ 39 w 65"/>
                  <a:gd name="T29" fmla="*/ 65 h 65"/>
                  <a:gd name="T30" fmla="*/ 31 w 65"/>
                  <a:gd name="T31" fmla="*/ 65 h 65"/>
                  <a:gd name="T32" fmla="*/ 25 w 65"/>
                  <a:gd name="T33" fmla="*/ 63 h 65"/>
                  <a:gd name="T34" fmla="*/ 19 w 65"/>
                  <a:gd name="T35" fmla="*/ 61 h 65"/>
                  <a:gd name="T36" fmla="*/ 14 w 65"/>
                  <a:gd name="T37" fmla="*/ 59 h 65"/>
                  <a:gd name="T38" fmla="*/ 10 w 65"/>
                  <a:gd name="T39" fmla="*/ 53 h 65"/>
                  <a:gd name="T40" fmla="*/ 6 w 65"/>
                  <a:gd name="T41" fmla="*/ 50 h 65"/>
                  <a:gd name="T42" fmla="*/ 4 w 65"/>
                  <a:gd name="T43" fmla="*/ 44 h 65"/>
                  <a:gd name="T44" fmla="*/ 0 w 65"/>
                  <a:gd name="T45" fmla="*/ 38 h 65"/>
                  <a:gd name="T46" fmla="*/ 0 w 65"/>
                  <a:gd name="T47" fmla="*/ 32 h 65"/>
                  <a:gd name="T48" fmla="*/ 2 w 65"/>
                  <a:gd name="T49" fmla="*/ 26 h 65"/>
                  <a:gd name="T50" fmla="*/ 4 w 65"/>
                  <a:gd name="T51" fmla="*/ 20 h 65"/>
                  <a:gd name="T52" fmla="*/ 6 w 65"/>
                  <a:gd name="T53" fmla="*/ 14 h 65"/>
                  <a:gd name="T54" fmla="*/ 12 w 65"/>
                  <a:gd name="T55" fmla="*/ 8 h 65"/>
                  <a:gd name="T56" fmla="*/ 16 w 65"/>
                  <a:gd name="T57" fmla="*/ 4 h 65"/>
                  <a:gd name="T58" fmla="*/ 21 w 65"/>
                  <a:gd name="T59" fmla="*/ 2 h 65"/>
                  <a:gd name="T60" fmla="*/ 27 w 65"/>
                  <a:gd name="T61" fmla="*/ 0 h 65"/>
                  <a:gd name="T62" fmla="*/ 33 w 65"/>
                  <a:gd name="T63" fmla="*/ 0 h 65"/>
                  <a:gd name="T64" fmla="*/ 39 w 65"/>
                  <a:gd name="T65" fmla="*/ 0 h 65"/>
                  <a:gd name="T66" fmla="*/ 45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2"/>
                    </a:moveTo>
                    <a:lnTo>
                      <a:pt x="45" y="2"/>
                    </a:lnTo>
                    <a:lnTo>
                      <a:pt x="51" y="6"/>
                    </a:lnTo>
                    <a:lnTo>
                      <a:pt x="57" y="10"/>
                    </a:lnTo>
                    <a:lnTo>
                      <a:pt x="61" y="16"/>
                    </a:lnTo>
                    <a:lnTo>
                      <a:pt x="63" y="20"/>
                    </a:lnTo>
                    <a:lnTo>
                      <a:pt x="65" y="26"/>
                    </a:lnTo>
                    <a:lnTo>
                      <a:pt x="65" y="34"/>
                    </a:lnTo>
                    <a:lnTo>
                      <a:pt x="65" y="40"/>
                    </a:lnTo>
                    <a:lnTo>
                      <a:pt x="63" y="46"/>
                    </a:lnTo>
                    <a:lnTo>
                      <a:pt x="59" y="52"/>
                    </a:lnTo>
                    <a:lnTo>
                      <a:pt x="55" y="55"/>
                    </a:lnTo>
                    <a:lnTo>
                      <a:pt x="51" y="59"/>
                    </a:lnTo>
                    <a:lnTo>
                      <a:pt x="45" y="61"/>
                    </a:lnTo>
                    <a:lnTo>
                      <a:pt x="39" y="65"/>
                    </a:lnTo>
                    <a:lnTo>
                      <a:pt x="31" y="65"/>
                    </a:lnTo>
                    <a:lnTo>
                      <a:pt x="25" y="63"/>
                    </a:lnTo>
                    <a:lnTo>
                      <a:pt x="19" y="61"/>
                    </a:lnTo>
                    <a:lnTo>
                      <a:pt x="14" y="59"/>
                    </a:lnTo>
                    <a:lnTo>
                      <a:pt x="10" y="53"/>
                    </a:lnTo>
                    <a:lnTo>
                      <a:pt x="6" y="50"/>
                    </a:lnTo>
                    <a:lnTo>
                      <a:pt x="4" y="44"/>
                    </a:lnTo>
                    <a:lnTo>
                      <a:pt x="0" y="38"/>
                    </a:lnTo>
                    <a:lnTo>
                      <a:pt x="0" y="32"/>
                    </a:lnTo>
                    <a:lnTo>
                      <a:pt x="2" y="26"/>
                    </a:lnTo>
                    <a:lnTo>
                      <a:pt x="4" y="20"/>
                    </a:lnTo>
                    <a:lnTo>
                      <a:pt x="6" y="14"/>
                    </a:lnTo>
                    <a:lnTo>
                      <a:pt x="12" y="8"/>
                    </a:lnTo>
                    <a:lnTo>
                      <a:pt x="16" y="4"/>
                    </a:lnTo>
                    <a:lnTo>
                      <a:pt x="21" y="2"/>
                    </a:lnTo>
                    <a:lnTo>
                      <a:pt x="27"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0" name="Freeform 585"/>
              <p:cNvSpPr>
                <a:spLocks/>
              </p:cNvSpPr>
              <p:nvPr/>
            </p:nvSpPr>
            <p:spPr bwMode="auto">
              <a:xfrm>
                <a:off x="5093" y="1545"/>
                <a:ext cx="63" cy="63"/>
              </a:xfrm>
              <a:custGeom>
                <a:avLst/>
                <a:gdLst>
                  <a:gd name="T0" fmla="*/ 2 w 63"/>
                  <a:gd name="T1" fmla="*/ 18 h 63"/>
                  <a:gd name="T2" fmla="*/ 4 w 63"/>
                  <a:gd name="T3" fmla="*/ 14 h 63"/>
                  <a:gd name="T4" fmla="*/ 10 w 63"/>
                  <a:gd name="T5" fmla="*/ 8 h 63"/>
                  <a:gd name="T6" fmla="*/ 14 w 63"/>
                  <a:gd name="T7" fmla="*/ 4 h 63"/>
                  <a:gd name="T8" fmla="*/ 20 w 63"/>
                  <a:gd name="T9" fmla="*/ 2 h 63"/>
                  <a:gd name="T10" fmla="*/ 26 w 63"/>
                  <a:gd name="T11" fmla="*/ 0 h 63"/>
                  <a:gd name="T12" fmla="*/ 32 w 63"/>
                  <a:gd name="T13" fmla="*/ 0 h 63"/>
                  <a:gd name="T14" fmla="*/ 37 w 63"/>
                  <a:gd name="T15" fmla="*/ 0 h 63"/>
                  <a:gd name="T16" fmla="*/ 45 w 63"/>
                  <a:gd name="T17" fmla="*/ 2 h 63"/>
                  <a:gd name="T18" fmla="*/ 49 w 63"/>
                  <a:gd name="T19" fmla="*/ 6 h 63"/>
                  <a:gd name="T20" fmla="*/ 55 w 63"/>
                  <a:gd name="T21" fmla="*/ 10 h 63"/>
                  <a:gd name="T22" fmla="*/ 59 w 63"/>
                  <a:gd name="T23" fmla="*/ 14 h 63"/>
                  <a:gd name="T24" fmla="*/ 61 w 63"/>
                  <a:gd name="T25" fmla="*/ 20 h 63"/>
                  <a:gd name="T26" fmla="*/ 63 w 63"/>
                  <a:gd name="T27" fmla="*/ 26 h 63"/>
                  <a:gd name="T28" fmla="*/ 63 w 63"/>
                  <a:gd name="T29" fmla="*/ 32 h 63"/>
                  <a:gd name="T30" fmla="*/ 63 w 63"/>
                  <a:gd name="T31" fmla="*/ 38 h 63"/>
                  <a:gd name="T32" fmla="*/ 61 w 63"/>
                  <a:gd name="T33" fmla="*/ 46 h 63"/>
                  <a:gd name="T34" fmla="*/ 57 w 63"/>
                  <a:gd name="T35" fmla="*/ 52 h 63"/>
                  <a:gd name="T36" fmla="*/ 53 w 63"/>
                  <a:gd name="T37" fmla="*/ 56 h 63"/>
                  <a:gd name="T38" fmla="*/ 49 w 63"/>
                  <a:gd name="T39" fmla="*/ 60 h 63"/>
                  <a:gd name="T40" fmla="*/ 43 w 63"/>
                  <a:gd name="T41" fmla="*/ 62 h 63"/>
                  <a:gd name="T42" fmla="*/ 37 w 63"/>
                  <a:gd name="T43" fmla="*/ 63 h 63"/>
                  <a:gd name="T44" fmla="*/ 32 w 63"/>
                  <a:gd name="T45" fmla="*/ 63 h 63"/>
                  <a:gd name="T46" fmla="*/ 24 w 63"/>
                  <a:gd name="T47" fmla="*/ 63 h 63"/>
                  <a:gd name="T48" fmla="*/ 18 w 63"/>
                  <a:gd name="T49" fmla="*/ 62 h 63"/>
                  <a:gd name="T50" fmla="*/ 12 w 63"/>
                  <a:gd name="T51" fmla="*/ 58 h 63"/>
                  <a:gd name="T52" fmla="*/ 8 w 63"/>
                  <a:gd name="T53" fmla="*/ 54 h 63"/>
                  <a:gd name="T54" fmla="*/ 4 w 63"/>
                  <a:gd name="T55" fmla="*/ 50 h 63"/>
                  <a:gd name="T56" fmla="*/ 2 w 63"/>
                  <a:gd name="T57" fmla="*/ 44 h 63"/>
                  <a:gd name="T58" fmla="*/ 0 w 63"/>
                  <a:gd name="T59" fmla="*/ 38 h 63"/>
                  <a:gd name="T60" fmla="*/ 0 w 63"/>
                  <a:gd name="T61" fmla="*/ 32 h 63"/>
                  <a:gd name="T62" fmla="*/ 0 w 63"/>
                  <a:gd name="T63" fmla="*/ 26 h 63"/>
                  <a:gd name="T64" fmla="*/ 2 w 63"/>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2" y="18"/>
                    </a:moveTo>
                    <a:lnTo>
                      <a:pt x="4" y="14"/>
                    </a:lnTo>
                    <a:lnTo>
                      <a:pt x="10" y="8"/>
                    </a:lnTo>
                    <a:lnTo>
                      <a:pt x="14" y="4"/>
                    </a:lnTo>
                    <a:lnTo>
                      <a:pt x="20" y="2"/>
                    </a:lnTo>
                    <a:lnTo>
                      <a:pt x="26" y="0"/>
                    </a:lnTo>
                    <a:lnTo>
                      <a:pt x="32" y="0"/>
                    </a:lnTo>
                    <a:lnTo>
                      <a:pt x="37" y="0"/>
                    </a:lnTo>
                    <a:lnTo>
                      <a:pt x="45" y="2"/>
                    </a:lnTo>
                    <a:lnTo>
                      <a:pt x="49" y="6"/>
                    </a:lnTo>
                    <a:lnTo>
                      <a:pt x="55" y="10"/>
                    </a:lnTo>
                    <a:lnTo>
                      <a:pt x="59" y="14"/>
                    </a:lnTo>
                    <a:lnTo>
                      <a:pt x="61" y="20"/>
                    </a:lnTo>
                    <a:lnTo>
                      <a:pt x="63" y="26"/>
                    </a:lnTo>
                    <a:lnTo>
                      <a:pt x="63" y="32"/>
                    </a:lnTo>
                    <a:lnTo>
                      <a:pt x="63" y="38"/>
                    </a:lnTo>
                    <a:lnTo>
                      <a:pt x="61" y="46"/>
                    </a:lnTo>
                    <a:lnTo>
                      <a:pt x="57" y="52"/>
                    </a:lnTo>
                    <a:lnTo>
                      <a:pt x="53" y="56"/>
                    </a:lnTo>
                    <a:lnTo>
                      <a:pt x="49" y="60"/>
                    </a:lnTo>
                    <a:lnTo>
                      <a:pt x="43" y="62"/>
                    </a:lnTo>
                    <a:lnTo>
                      <a:pt x="37" y="63"/>
                    </a:lnTo>
                    <a:lnTo>
                      <a:pt x="32" y="63"/>
                    </a:lnTo>
                    <a:lnTo>
                      <a:pt x="24" y="63"/>
                    </a:lnTo>
                    <a:lnTo>
                      <a:pt x="18" y="62"/>
                    </a:lnTo>
                    <a:lnTo>
                      <a:pt x="12" y="58"/>
                    </a:lnTo>
                    <a:lnTo>
                      <a:pt x="8" y="54"/>
                    </a:lnTo>
                    <a:lnTo>
                      <a:pt x="4" y="50"/>
                    </a:lnTo>
                    <a:lnTo>
                      <a:pt x="2" y="44"/>
                    </a:lnTo>
                    <a:lnTo>
                      <a:pt x="0" y="38"/>
                    </a:lnTo>
                    <a:lnTo>
                      <a:pt x="0" y="32"/>
                    </a:lnTo>
                    <a:lnTo>
                      <a:pt x="0" y="26"/>
                    </a:lnTo>
                    <a:lnTo>
                      <a:pt x="2" y="18"/>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1" name="Freeform 586"/>
              <p:cNvSpPr>
                <a:spLocks/>
              </p:cNvSpPr>
              <p:nvPr/>
            </p:nvSpPr>
            <p:spPr bwMode="auto">
              <a:xfrm>
                <a:off x="5093" y="1545"/>
                <a:ext cx="63" cy="63"/>
              </a:xfrm>
              <a:custGeom>
                <a:avLst/>
                <a:gdLst>
                  <a:gd name="T0" fmla="*/ 2 w 63"/>
                  <a:gd name="T1" fmla="*/ 18 h 63"/>
                  <a:gd name="T2" fmla="*/ 2 w 63"/>
                  <a:gd name="T3" fmla="*/ 18 h 63"/>
                  <a:gd name="T4" fmla="*/ 4 w 63"/>
                  <a:gd name="T5" fmla="*/ 14 h 63"/>
                  <a:gd name="T6" fmla="*/ 10 w 63"/>
                  <a:gd name="T7" fmla="*/ 8 h 63"/>
                  <a:gd name="T8" fmla="*/ 14 w 63"/>
                  <a:gd name="T9" fmla="*/ 4 h 63"/>
                  <a:gd name="T10" fmla="*/ 20 w 63"/>
                  <a:gd name="T11" fmla="*/ 2 h 63"/>
                  <a:gd name="T12" fmla="*/ 26 w 63"/>
                  <a:gd name="T13" fmla="*/ 0 h 63"/>
                  <a:gd name="T14" fmla="*/ 32 w 63"/>
                  <a:gd name="T15" fmla="*/ 0 h 63"/>
                  <a:gd name="T16" fmla="*/ 37 w 63"/>
                  <a:gd name="T17" fmla="*/ 0 h 63"/>
                  <a:gd name="T18" fmla="*/ 45 w 63"/>
                  <a:gd name="T19" fmla="*/ 2 h 63"/>
                  <a:gd name="T20" fmla="*/ 49 w 63"/>
                  <a:gd name="T21" fmla="*/ 6 h 63"/>
                  <a:gd name="T22" fmla="*/ 55 w 63"/>
                  <a:gd name="T23" fmla="*/ 10 h 63"/>
                  <a:gd name="T24" fmla="*/ 59 w 63"/>
                  <a:gd name="T25" fmla="*/ 14 h 63"/>
                  <a:gd name="T26" fmla="*/ 61 w 63"/>
                  <a:gd name="T27" fmla="*/ 20 h 63"/>
                  <a:gd name="T28" fmla="*/ 63 w 63"/>
                  <a:gd name="T29" fmla="*/ 26 h 63"/>
                  <a:gd name="T30" fmla="*/ 63 w 63"/>
                  <a:gd name="T31" fmla="*/ 32 h 63"/>
                  <a:gd name="T32" fmla="*/ 63 w 63"/>
                  <a:gd name="T33" fmla="*/ 38 h 63"/>
                  <a:gd name="T34" fmla="*/ 61 w 63"/>
                  <a:gd name="T35" fmla="*/ 46 h 63"/>
                  <a:gd name="T36" fmla="*/ 57 w 63"/>
                  <a:gd name="T37" fmla="*/ 52 h 63"/>
                  <a:gd name="T38" fmla="*/ 53 w 63"/>
                  <a:gd name="T39" fmla="*/ 56 h 63"/>
                  <a:gd name="T40" fmla="*/ 49 w 63"/>
                  <a:gd name="T41" fmla="*/ 60 h 63"/>
                  <a:gd name="T42" fmla="*/ 43 w 63"/>
                  <a:gd name="T43" fmla="*/ 62 h 63"/>
                  <a:gd name="T44" fmla="*/ 37 w 63"/>
                  <a:gd name="T45" fmla="*/ 63 h 63"/>
                  <a:gd name="T46" fmla="*/ 32 w 63"/>
                  <a:gd name="T47" fmla="*/ 63 h 63"/>
                  <a:gd name="T48" fmla="*/ 24 w 63"/>
                  <a:gd name="T49" fmla="*/ 63 h 63"/>
                  <a:gd name="T50" fmla="*/ 18 w 63"/>
                  <a:gd name="T51" fmla="*/ 62 h 63"/>
                  <a:gd name="T52" fmla="*/ 12 w 63"/>
                  <a:gd name="T53" fmla="*/ 58 h 63"/>
                  <a:gd name="T54" fmla="*/ 8 w 63"/>
                  <a:gd name="T55" fmla="*/ 54 h 63"/>
                  <a:gd name="T56" fmla="*/ 4 w 63"/>
                  <a:gd name="T57" fmla="*/ 50 h 63"/>
                  <a:gd name="T58" fmla="*/ 2 w 63"/>
                  <a:gd name="T59" fmla="*/ 44 h 63"/>
                  <a:gd name="T60" fmla="*/ 0 w 63"/>
                  <a:gd name="T61" fmla="*/ 38 h 63"/>
                  <a:gd name="T62" fmla="*/ 0 w 63"/>
                  <a:gd name="T63" fmla="*/ 32 h 63"/>
                  <a:gd name="T64" fmla="*/ 0 w 63"/>
                  <a:gd name="T65" fmla="*/ 26 h 63"/>
                  <a:gd name="T66" fmla="*/ 2 w 63"/>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2" y="18"/>
                    </a:moveTo>
                    <a:lnTo>
                      <a:pt x="2" y="18"/>
                    </a:lnTo>
                    <a:lnTo>
                      <a:pt x="4" y="14"/>
                    </a:lnTo>
                    <a:lnTo>
                      <a:pt x="10" y="8"/>
                    </a:lnTo>
                    <a:lnTo>
                      <a:pt x="14" y="4"/>
                    </a:lnTo>
                    <a:lnTo>
                      <a:pt x="20" y="2"/>
                    </a:lnTo>
                    <a:lnTo>
                      <a:pt x="26" y="0"/>
                    </a:lnTo>
                    <a:lnTo>
                      <a:pt x="32" y="0"/>
                    </a:lnTo>
                    <a:lnTo>
                      <a:pt x="37" y="0"/>
                    </a:lnTo>
                    <a:lnTo>
                      <a:pt x="45" y="2"/>
                    </a:lnTo>
                    <a:lnTo>
                      <a:pt x="49" y="6"/>
                    </a:lnTo>
                    <a:lnTo>
                      <a:pt x="55" y="10"/>
                    </a:lnTo>
                    <a:lnTo>
                      <a:pt x="59" y="14"/>
                    </a:lnTo>
                    <a:lnTo>
                      <a:pt x="61" y="20"/>
                    </a:lnTo>
                    <a:lnTo>
                      <a:pt x="63" y="26"/>
                    </a:lnTo>
                    <a:lnTo>
                      <a:pt x="63" y="32"/>
                    </a:lnTo>
                    <a:lnTo>
                      <a:pt x="63" y="38"/>
                    </a:lnTo>
                    <a:lnTo>
                      <a:pt x="61" y="46"/>
                    </a:lnTo>
                    <a:lnTo>
                      <a:pt x="57" y="52"/>
                    </a:lnTo>
                    <a:lnTo>
                      <a:pt x="53" y="56"/>
                    </a:lnTo>
                    <a:lnTo>
                      <a:pt x="49" y="60"/>
                    </a:lnTo>
                    <a:lnTo>
                      <a:pt x="43" y="62"/>
                    </a:lnTo>
                    <a:lnTo>
                      <a:pt x="37" y="63"/>
                    </a:lnTo>
                    <a:lnTo>
                      <a:pt x="32" y="63"/>
                    </a:lnTo>
                    <a:lnTo>
                      <a:pt x="24" y="63"/>
                    </a:lnTo>
                    <a:lnTo>
                      <a:pt x="18" y="62"/>
                    </a:lnTo>
                    <a:lnTo>
                      <a:pt x="12" y="58"/>
                    </a:lnTo>
                    <a:lnTo>
                      <a:pt x="8" y="54"/>
                    </a:lnTo>
                    <a:lnTo>
                      <a:pt x="4" y="50"/>
                    </a:lnTo>
                    <a:lnTo>
                      <a:pt x="2" y="44"/>
                    </a:lnTo>
                    <a:lnTo>
                      <a:pt x="0" y="38"/>
                    </a:lnTo>
                    <a:lnTo>
                      <a:pt x="0" y="32"/>
                    </a:lnTo>
                    <a:lnTo>
                      <a:pt x="0" y="26"/>
                    </a:lnTo>
                    <a:lnTo>
                      <a:pt x="2"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2" name="Freeform 587"/>
              <p:cNvSpPr>
                <a:spLocks/>
              </p:cNvSpPr>
              <p:nvPr/>
            </p:nvSpPr>
            <p:spPr bwMode="auto">
              <a:xfrm>
                <a:off x="5117" y="1561"/>
                <a:ext cx="65" cy="65"/>
              </a:xfrm>
              <a:custGeom>
                <a:avLst/>
                <a:gdLst>
                  <a:gd name="T0" fmla="*/ 2 w 65"/>
                  <a:gd name="T1" fmla="*/ 20 h 65"/>
                  <a:gd name="T2" fmla="*/ 6 w 65"/>
                  <a:gd name="T3" fmla="*/ 14 h 65"/>
                  <a:gd name="T4" fmla="*/ 10 w 65"/>
                  <a:gd name="T5" fmla="*/ 8 h 65"/>
                  <a:gd name="T6" fmla="*/ 15 w 65"/>
                  <a:gd name="T7" fmla="*/ 4 h 65"/>
                  <a:gd name="T8" fmla="*/ 21 w 65"/>
                  <a:gd name="T9" fmla="*/ 2 h 65"/>
                  <a:gd name="T10" fmla="*/ 27 w 65"/>
                  <a:gd name="T11" fmla="*/ 0 h 65"/>
                  <a:gd name="T12" fmla="*/ 33 w 65"/>
                  <a:gd name="T13" fmla="*/ 0 h 65"/>
                  <a:gd name="T14" fmla="*/ 39 w 65"/>
                  <a:gd name="T15" fmla="*/ 0 h 65"/>
                  <a:gd name="T16" fmla="*/ 45 w 65"/>
                  <a:gd name="T17" fmla="*/ 2 h 65"/>
                  <a:gd name="T18" fmla="*/ 51 w 65"/>
                  <a:gd name="T19" fmla="*/ 6 h 65"/>
                  <a:gd name="T20" fmla="*/ 57 w 65"/>
                  <a:gd name="T21" fmla="*/ 10 h 65"/>
                  <a:gd name="T22" fmla="*/ 59 w 65"/>
                  <a:gd name="T23" fmla="*/ 14 h 65"/>
                  <a:gd name="T24" fmla="*/ 63 w 65"/>
                  <a:gd name="T25" fmla="*/ 20 h 65"/>
                  <a:gd name="T26" fmla="*/ 65 w 65"/>
                  <a:gd name="T27" fmla="*/ 26 h 65"/>
                  <a:gd name="T28" fmla="*/ 65 w 65"/>
                  <a:gd name="T29" fmla="*/ 34 h 65"/>
                  <a:gd name="T30" fmla="*/ 65 w 65"/>
                  <a:gd name="T31" fmla="*/ 38 h 65"/>
                  <a:gd name="T32" fmla="*/ 61 w 65"/>
                  <a:gd name="T33" fmla="*/ 46 h 65"/>
                  <a:gd name="T34" fmla="*/ 59 w 65"/>
                  <a:gd name="T35" fmla="*/ 49 h 65"/>
                  <a:gd name="T36" fmla="*/ 55 w 65"/>
                  <a:gd name="T37" fmla="*/ 55 h 65"/>
                  <a:gd name="T38" fmla="*/ 49 w 65"/>
                  <a:gd name="T39" fmla="*/ 59 h 65"/>
                  <a:gd name="T40" fmla="*/ 43 w 65"/>
                  <a:gd name="T41" fmla="*/ 61 h 65"/>
                  <a:gd name="T42" fmla="*/ 37 w 65"/>
                  <a:gd name="T43" fmla="*/ 63 h 65"/>
                  <a:gd name="T44" fmla="*/ 31 w 65"/>
                  <a:gd name="T45" fmla="*/ 65 h 65"/>
                  <a:gd name="T46" fmla="*/ 25 w 65"/>
                  <a:gd name="T47" fmla="*/ 63 h 65"/>
                  <a:gd name="T48" fmla="*/ 19 w 65"/>
                  <a:gd name="T49" fmla="*/ 61 h 65"/>
                  <a:gd name="T50" fmla="*/ 13 w 65"/>
                  <a:gd name="T51" fmla="*/ 57 h 65"/>
                  <a:gd name="T52" fmla="*/ 10 w 65"/>
                  <a:gd name="T53" fmla="*/ 53 h 65"/>
                  <a:gd name="T54" fmla="*/ 6 w 65"/>
                  <a:gd name="T55" fmla="*/ 49 h 65"/>
                  <a:gd name="T56" fmla="*/ 2 w 65"/>
                  <a:gd name="T57" fmla="*/ 44 h 65"/>
                  <a:gd name="T58" fmla="*/ 0 w 65"/>
                  <a:gd name="T59" fmla="*/ 38 h 65"/>
                  <a:gd name="T60" fmla="*/ 0 w 65"/>
                  <a:gd name="T61" fmla="*/ 32 h 65"/>
                  <a:gd name="T62" fmla="*/ 0 w 65"/>
                  <a:gd name="T63" fmla="*/ 26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6" y="14"/>
                    </a:lnTo>
                    <a:lnTo>
                      <a:pt x="10" y="8"/>
                    </a:lnTo>
                    <a:lnTo>
                      <a:pt x="15" y="4"/>
                    </a:lnTo>
                    <a:lnTo>
                      <a:pt x="21" y="2"/>
                    </a:lnTo>
                    <a:lnTo>
                      <a:pt x="27" y="0"/>
                    </a:lnTo>
                    <a:lnTo>
                      <a:pt x="33" y="0"/>
                    </a:lnTo>
                    <a:lnTo>
                      <a:pt x="39" y="0"/>
                    </a:lnTo>
                    <a:lnTo>
                      <a:pt x="45" y="2"/>
                    </a:lnTo>
                    <a:lnTo>
                      <a:pt x="51" y="6"/>
                    </a:lnTo>
                    <a:lnTo>
                      <a:pt x="57" y="10"/>
                    </a:lnTo>
                    <a:lnTo>
                      <a:pt x="59" y="14"/>
                    </a:lnTo>
                    <a:lnTo>
                      <a:pt x="63" y="20"/>
                    </a:lnTo>
                    <a:lnTo>
                      <a:pt x="65" y="26"/>
                    </a:lnTo>
                    <a:lnTo>
                      <a:pt x="65" y="34"/>
                    </a:lnTo>
                    <a:lnTo>
                      <a:pt x="65" y="38"/>
                    </a:lnTo>
                    <a:lnTo>
                      <a:pt x="61" y="46"/>
                    </a:lnTo>
                    <a:lnTo>
                      <a:pt x="59" y="49"/>
                    </a:lnTo>
                    <a:lnTo>
                      <a:pt x="55" y="55"/>
                    </a:lnTo>
                    <a:lnTo>
                      <a:pt x="49" y="59"/>
                    </a:lnTo>
                    <a:lnTo>
                      <a:pt x="43" y="61"/>
                    </a:lnTo>
                    <a:lnTo>
                      <a:pt x="37" y="63"/>
                    </a:lnTo>
                    <a:lnTo>
                      <a:pt x="31" y="65"/>
                    </a:lnTo>
                    <a:lnTo>
                      <a:pt x="25" y="63"/>
                    </a:lnTo>
                    <a:lnTo>
                      <a:pt x="19" y="61"/>
                    </a:lnTo>
                    <a:lnTo>
                      <a:pt x="13" y="57"/>
                    </a:lnTo>
                    <a:lnTo>
                      <a:pt x="10" y="53"/>
                    </a:lnTo>
                    <a:lnTo>
                      <a:pt x="6" y="49"/>
                    </a:lnTo>
                    <a:lnTo>
                      <a:pt x="2" y="44"/>
                    </a:lnTo>
                    <a:lnTo>
                      <a:pt x="0" y="38"/>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3" name="Freeform 588"/>
              <p:cNvSpPr>
                <a:spLocks/>
              </p:cNvSpPr>
              <p:nvPr/>
            </p:nvSpPr>
            <p:spPr bwMode="auto">
              <a:xfrm>
                <a:off x="5117" y="1561"/>
                <a:ext cx="65" cy="65"/>
              </a:xfrm>
              <a:custGeom>
                <a:avLst/>
                <a:gdLst>
                  <a:gd name="T0" fmla="*/ 2 w 65"/>
                  <a:gd name="T1" fmla="*/ 20 h 65"/>
                  <a:gd name="T2" fmla="*/ 2 w 65"/>
                  <a:gd name="T3" fmla="*/ 20 h 65"/>
                  <a:gd name="T4" fmla="*/ 6 w 65"/>
                  <a:gd name="T5" fmla="*/ 14 h 65"/>
                  <a:gd name="T6" fmla="*/ 10 w 65"/>
                  <a:gd name="T7" fmla="*/ 8 h 65"/>
                  <a:gd name="T8" fmla="*/ 15 w 65"/>
                  <a:gd name="T9" fmla="*/ 4 h 65"/>
                  <a:gd name="T10" fmla="*/ 21 w 65"/>
                  <a:gd name="T11" fmla="*/ 2 h 65"/>
                  <a:gd name="T12" fmla="*/ 27 w 65"/>
                  <a:gd name="T13" fmla="*/ 0 h 65"/>
                  <a:gd name="T14" fmla="*/ 33 w 65"/>
                  <a:gd name="T15" fmla="*/ 0 h 65"/>
                  <a:gd name="T16" fmla="*/ 39 w 65"/>
                  <a:gd name="T17" fmla="*/ 0 h 65"/>
                  <a:gd name="T18" fmla="*/ 45 w 65"/>
                  <a:gd name="T19" fmla="*/ 2 h 65"/>
                  <a:gd name="T20" fmla="*/ 51 w 65"/>
                  <a:gd name="T21" fmla="*/ 6 h 65"/>
                  <a:gd name="T22" fmla="*/ 57 w 65"/>
                  <a:gd name="T23" fmla="*/ 10 h 65"/>
                  <a:gd name="T24" fmla="*/ 59 w 65"/>
                  <a:gd name="T25" fmla="*/ 14 h 65"/>
                  <a:gd name="T26" fmla="*/ 63 w 65"/>
                  <a:gd name="T27" fmla="*/ 20 h 65"/>
                  <a:gd name="T28" fmla="*/ 65 w 65"/>
                  <a:gd name="T29" fmla="*/ 26 h 65"/>
                  <a:gd name="T30" fmla="*/ 65 w 65"/>
                  <a:gd name="T31" fmla="*/ 34 h 65"/>
                  <a:gd name="T32" fmla="*/ 65 w 65"/>
                  <a:gd name="T33" fmla="*/ 38 h 65"/>
                  <a:gd name="T34" fmla="*/ 61 w 65"/>
                  <a:gd name="T35" fmla="*/ 46 h 65"/>
                  <a:gd name="T36" fmla="*/ 59 w 65"/>
                  <a:gd name="T37" fmla="*/ 49 h 65"/>
                  <a:gd name="T38" fmla="*/ 55 w 65"/>
                  <a:gd name="T39" fmla="*/ 55 h 65"/>
                  <a:gd name="T40" fmla="*/ 49 w 65"/>
                  <a:gd name="T41" fmla="*/ 59 h 65"/>
                  <a:gd name="T42" fmla="*/ 43 w 65"/>
                  <a:gd name="T43" fmla="*/ 61 h 65"/>
                  <a:gd name="T44" fmla="*/ 37 w 65"/>
                  <a:gd name="T45" fmla="*/ 63 h 65"/>
                  <a:gd name="T46" fmla="*/ 31 w 65"/>
                  <a:gd name="T47" fmla="*/ 65 h 65"/>
                  <a:gd name="T48" fmla="*/ 25 w 65"/>
                  <a:gd name="T49" fmla="*/ 63 h 65"/>
                  <a:gd name="T50" fmla="*/ 19 w 65"/>
                  <a:gd name="T51" fmla="*/ 61 h 65"/>
                  <a:gd name="T52" fmla="*/ 13 w 65"/>
                  <a:gd name="T53" fmla="*/ 57 h 65"/>
                  <a:gd name="T54" fmla="*/ 10 w 65"/>
                  <a:gd name="T55" fmla="*/ 53 h 65"/>
                  <a:gd name="T56" fmla="*/ 6 w 65"/>
                  <a:gd name="T57" fmla="*/ 49 h 65"/>
                  <a:gd name="T58" fmla="*/ 2 w 65"/>
                  <a:gd name="T59" fmla="*/ 44 h 65"/>
                  <a:gd name="T60" fmla="*/ 0 w 65"/>
                  <a:gd name="T61" fmla="*/ 38 h 65"/>
                  <a:gd name="T62" fmla="*/ 0 w 65"/>
                  <a:gd name="T63" fmla="*/ 32 h 65"/>
                  <a:gd name="T64" fmla="*/ 0 w 65"/>
                  <a:gd name="T65" fmla="*/ 26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6" y="14"/>
                    </a:lnTo>
                    <a:lnTo>
                      <a:pt x="10" y="8"/>
                    </a:lnTo>
                    <a:lnTo>
                      <a:pt x="15" y="4"/>
                    </a:lnTo>
                    <a:lnTo>
                      <a:pt x="21" y="2"/>
                    </a:lnTo>
                    <a:lnTo>
                      <a:pt x="27" y="0"/>
                    </a:lnTo>
                    <a:lnTo>
                      <a:pt x="33" y="0"/>
                    </a:lnTo>
                    <a:lnTo>
                      <a:pt x="39" y="0"/>
                    </a:lnTo>
                    <a:lnTo>
                      <a:pt x="45" y="2"/>
                    </a:lnTo>
                    <a:lnTo>
                      <a:pt x="51" y="6"/>
                    </a:lnTo>
                    <a:lnTo>
                      <a:pt x="57" y="10"/>
                    </a:lnTo>
                    <a:lnTo>
                      <a:pt x="59" y="14"/>
                    </a:lnTo>
                    <a:lnTo>
                      <a:pt x="63" y="20"/>
                    </a:lnTo>
                    <a:lnTo>
                      <a:pt x="65" y="26"/>
                    </a:lnTo>
                    <a:lnTo>
                      <a:pt x="65" y="34"/>
                    </a:lnTo>
                    <a:lnTo>
                      <a:pt x="65" y="38"/>
                    </a:lnTo>
                    <a:lnTo>
                      <a:pt x="61" y="46"/>
                    </a:lnTo>
                    <a:lnTo>
                      <a:pt x="59" y="49"/>
                    </a:lnTo>
                    <a:lnTo>
                      <a:pt x="55" y="55"/>
                    </a:lnTo>
                    <a:lnTo>
                      <a:pt x="49" y="59"/>
                    </a:lnTo>
                    <a:lnTo>
                      <a:pt x="43" y="61"/>
                    </a:lnTo>
                    <a:lnTo>
                      <a:pt x="37" y="63"/>
                    </a:lnTo>
                    <a:lnTo>
                      <a:pt x="31" y="65"/>
                    </a:lnTo>
                    <a:lnTo>
                      <a:pt x="25" y="63"/>
                    </a:lnTo>
                    <a:lnTo>
                      <a:pt x="19" y="61"/>
                    </a:lnTo>
                    <a:lnTo>
                      <a:pt x="13" y="57"/>
                    </a:lnTo>
                    <a:lnTo>
                      <a:pt x="10" y="53"/>
                    </a:lnTo>
                    <a:lnTo>
                      <a:pt x="6" y="49"/>
                    </a:lnTo>
                    <a:lnTo>
                      <a:pt x="2" y="44"/>
                    </a:lnTo>
                    <a:lnTo>
                      <a:pt x="0" y="38"/>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4" name="Freeform 589"/>
              <p:cNvSpPr>
                <a:spLocks/>
              </p:cNvSpPr>
              <p:nvPr/>
            </p:nvSpPr>
            <p:spPr bwMode="auto">
              <a:xfrm>
                <a:off x="5186" y="1437"/>
                <a:ext cx="65" cy="65"/>
              </a:xfrm>
              <a:custGeom>
                <a:avLst/>
                <a:gdLst>
                  <a:gd name="T0" fmla="*/ 4 w 65"/>
                  <a:gd name="T1" fmla="*/ 20 h 65"/>
                  <a:gd name="T2" fmla="*/ 7 w 65"/>
                  <a:gd name="T3" fmla="*/ 14 h 65"/>
                  <a:gd name="T4" fmla="*/ 11 w 65"/>
                  <a:gd name="T5" fmla="*/ 10 h 65"/>
                  <a:gd name="T6" fmla="*/ 15 w 65"/>
                  <a:gd name="T7" fmla="*/ 6 h 65"/>
                  <a:gd name="T8" fmla="*/ 21 w 65"/>
                  <a:gd name="T9" fmla="*/ 2 h 65"/>
                  <a:gd name="T10" fmla="*/ 27 w 65"/>
                  <a:gd name="T11" fmla="*/ 2 h 65"/>
                  <a:gd name="T12" fmla="*/ 33 w 65"/>
                  <a:gd name="T13" fmla="*/ 0 h 65"/>
                  <a:gd name="T14" fmla="*/ 39 w 65"/>
                  <a:gd name="T15" fmla="*/ 2 h 65"/>
                  <a:gd name="T16" fmla="*/ 47 w 65"/>
                  <a:gd name="T17" fmla="*/ 4 h 65"/>
                  <a:gd name="T18" fmla="*/ 53 w 65"/>
                  <a:gd name="T19" fmla="*/ 6 h 65"/>
                  <a:gd name="T20" fmla="*/ 57 w 65"/>
                  <a:gd name="T21" fmla="*/ 12 h 65"/>
                  <a:gd name="T22" fmla="*/ 61 w 65"/>
                  <a:gd name="T23" fmla="*/ 16 h 65"/>
                  <a:gd name="T24" fmla="*/ 63 w 65"/>
                  <a:gd name="T25" fmla="*/ 22 h 65"/>
                  <a:gd name="T26" fmla="*/ 65 w 65"/>
                  <a:gd name="T27" fmla="*/ 28 h 65"/>
                  <a:gd name="T28" fmla="*/ 65 w 65"/>
                  <a:gd name="T29" fmla="*/ 34 h 65"/>
                  <a:gd name="T30" fmla="*/ 65 w 65"/>
                  <a:gd name="T31" fmla="*/ 40 h 65"/>
                  <a:gd name="T32" fmla="*/ 63 w 65"/>
                  <a:gd name="T33" fmla="*/ 45 h 65"/>
                  <a:gd name="T34" fmla="*/ 59 w 65"/>
                  <a:gd name="T35" fmla="*/ 51 h 65"/>
                  <a:gd name="T36" fmla="*/ 55 w 65"/>
                  <a:gd name="T37" fmla="*/ 57 h 65"/>
                  <a:gd name="T38" fmla="*/ 49 w 65"/>
                  <a:gd name="T39" fmla="*/ 61 h 65"/>
                  <a:gd name="T40" fmla="*/ 45 w 65"/>
                  <a:gd name="T41" fmla="*/ 63 h 65"/>
                  <a:gd name="T42" fmla="*/ 39 w 65"/>
                  <a:gd name="T43" fmla="*/ 65 h 65"/>
                  <a:gd name="T44" fmla="*/ 33 w 65"/>
                  <a:gd name="T45" fmla="*/ 65 h 65"/>
                  <a:gd name="T46" fmla="*/ 25 w 65"/>
                  <a:gd name="T47" fmla="*/ 65 h 65"/>
                  <a:gd name="T48" fmla="*/ 19 w 65"/>
                  <a:gd name="T49" fmla="*/ 63 h 65"/>
                  <a:gd name="T50" fmla="*/ 13 w 65"/>
                  <a:gd name="T51" fmla="*/ 59 h 65"/>
                  <a:gd name="T52" fmla="*/ 9 w 65"/>
                  <a:gd name="T53" fmla="*/ 55 h 65"/>
                  <a:gd name="T54" fmla="*/ 6 w 65"/>
                  <a:gd name="T55" fmla="*/ 51 h 65"/>
                  <a:gd name="T56" fmla="*/ 4 w 65"/>
                  <a:gd name="T57" fmla="*/ 45 h 65"/>
                  <a:gd name="T58" fmla="*/ 2 w 65"/>
                  <a:gd name="T59" fmla="*/ 40 h 65"/>
                  <a:gd name="T60" fmla="*/ 0 w 65"/>
                  <a:gd name="T61" fmla="*/ 32 h 65"/>
                  <a:gd name="T62" fmla="*/ 2 w 65"/>
                  <a:gd name="T63" fmla="*/ 26 h 65"/>
                  <a:gd name="T64" fmla="*/ 4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20"/>
                    </a:moveTo>
                    <a:lnTo>
                      <a:pt x="7" y="14"/>
                    </a:lnTo>
                    <a:lnTo>
                      <a:pt x="11" y="10"/>
                    </a:lnTo>
                    <a:lnTo>
                      <a:pt x="15" y="6"/>
                    </a:lnTo>
                    <a:lnTo>
                      <a:pt x="21" y="2"/>
                    </a:lnTo>
                    <a:lnTo>
                      <a:pt x="27" y="2"/>
                    </a:lnTo>
                    <a:lnTo>
                      <a:pt x="33" y="0"/>
                    </a:lnTo>
                    <a:lnTo>
                      <a:pt x="39" y="2"/>
                    </a:lnTo>
                    <a:lnTo>
                      <a:pt x="47" y="4"/>
                    </a:lnTo>
                    <a:lnTo>
                      <a:pt x="53" y="6"/>
                    </a:lnTo>
                    <a:lnTo>
                      <a:pt x="57" y="12"/>
                    </a:lnTo>
                    <a:lnTo>
                      <a:pt x="61" y="16"/>
                    </a:lnTo>
                    <a:lnTo>
                      <a:pt x="63" y="22"/>
                    </a:lnTo>
                    <a:lnTo>
                      <a:pt x="65" y="28"/>
                    </a:lnTo>
                    <a:lnTo>
                      <a:pt x="65" y="34"/>
                    </a:lnTo>
                    <a:lnTo>
                      <a:pt x="65" y="40"/>
                    </a:lnTo>
                    <a:lnTo>
                      <a:pt x="63" y="45"/>
                    </a:lnTo>
                    <a:lnTo>
                      <a:pt x="59" y="51"/>
                    </a:lnTo>
                    <a:lnTo>
                      <a:pt x="55" y="57"/>
                    </a:lnTo>
                    <a:lnTo>
                      <a:pt x="49" y="61"/>
                    </a:lnTo>
                    <a:lnTo>
                      <a:pt x="45" y="63"/>
                    </a:lnTo>
                    <a:lnTo>
                      <a:pt x="39" y="65"/>
                    </a:lnTo>
                    <a:lnTo>
                      <a:pt x="33" y="65"/>
                    </a:lnTo>
                    <a:lnTo>
                      <a:pt x="25" y="65"/>
                    </a:lnTo>
                    <a:lnTo>
                      <a:pt x="19" y="63"/>
                    </a:lnTo>
                    <a:lnTo>
                      <a:pt x="13" y="59"/>
                    </a:lnTo>
                    <a:lnTo>
                      <a:pt x="9" y="55"/>
                    </a:lnTo>
                    <a:lnTo>
                      <a:pt x="6" y="51"/>
                    </a:lnTo>
                    <a:lnTo>
                      <a:pt x="4" y="45"/>
                    </a:lnTo>
                    <a:lnTo>
                      <a:pt x="2" y="40"/>
                    </a:lnTo>
                    <a:lnTo>
                      <a:pt x="0" y="32"/>
                    </a:lnTo>
                    <a:lnTo>
                      <a:pt x="2" y="26"/>
                    </a:lnTo>
                    <a:lnTo>
                      <a:pt x="4"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5" name="Freeform 590"/>
              <p:cNvSpPr>
                <a:spLocks/>
              </p:cNvSpPr>
              <p:nvPr/>
            </p:nvSpPr>
            <p:spPr bwMode="auto">
              <a:xfrm>
                <a:off x="5186" y="1437"/>
                <a:ext cx="65" cy="65"/>
              </a:xfrm>
              <a:custGeom>
                <a:avLst/>
                <a:gdLst>
                  <a:gd name="T0" fmla="*/ 4 w 65"/>
                  <a:gd name="T1" fmla="*/ 20 h 65"/>
                  <a:gd name="T2" fmla="*/ 4 w 65"/>
                  <a:gd name="T3" fmla="*/ 20 h 65"/>
                  <a:gd name="T4" fmla="*/ 7 w 65"/>
                  <a:gd name="T5" fmla="*/ 14 h 65"/>
                  <a:gd name="T6" fmla="*/ 11 w 65"/>
                  <a:gd name="T7" fmla="*/ 10 h 65"/>
                  <a:gd name="T8" fmla="*/ 15 w 65"/>
                  <a:gd name="T9" fmla="*/ 6 h 65"/>
                  <a:gd name="T10" fmla="*/ 21 w 65"/>
                  <a:gd name="T11" fmla="*/ 2 h 65"/>
                  <a:gd name="T12" fmla="*/ 27 w 65"/>
                  <a:gd name="T13" fmla="*/ 2 h 65"/>
                  <a:gd name="T14" fmla="*/ 33 w 65"/>
                  <a:gd name="T15" fmla="*/ 0 h 65"/>
                  <a:gd name="T16" fmla="*/ 39 w 65"/>
                  <a:gd name="T17" fmla="*/ 2 h 65"/>
                  <a:gd name="T18" fmla="*/ 47 w 65"/>
                  <a:gd name="T19" fmla="*/ 4 h 65"/>
                  <a:gd name="T20" fmla="*/ 53 w 65"/>
                  <a:gd name="T21" fmla="*/ 6 h 65"/>
                  <a:gd name="T22" fmla="*/ 57 w 65"/>
                  <a:gd name="T23" fmla="*/ 12 h 65"/>
                  <a:gd name="T24" fmla="*/ 61 w 65"/>
                  <a:gd name="T25" fmla="*/ 16 h 65"/>
                  <a:gd name="T26" fmla="*/ 63 w 65"/>
                  <a:gd name="T27" fmla="*/ 22 h 65"/>
                  <a:gd name="T28" fmla="*/ 65 w 65"/>
                  <a:gd name="T29" fmla="*/ 28 h 65"/>
                  <a:gd name="T30" fmla="*/ 65 w 65"/>
                  <a:gd name="T31" fmla="*/ 34 h 65"/>
                  <a:gd name="T32" fmla="*/ 65 w 65"/>
                  <a:gd name="T33" fmla="*/ 40 h 65"/>
                  <a:gd name="T34" fmla="*/ 63 w 65"/>
                  <a:gd name="T35" fmla="*/ 45 h 65"/>
                  <a:gd name="T36" fmla="*/ 59 w 65"/>
                  <a:gd name="T37" fmla="*/ 51 h 65"/>
                  <a:gd name="T38" fmla="*/ 55 w 65"/>
                  <a:gd name="T39" fmla="*/ 57 h 65"/>
                  <a:gd name="T40" fmla="*/ 49 w 65"/>
                  <a:gd name="T41" fmla="*/ 61 h 65"/>
                  <a:gd name="T42" fmla="*/ 45 w 65"/>
                  <a:gd name="T43" fmla="*/ 63 h 65"/>
                  <a:gd name="T44" fmla="*/ 39 w 65"/>
                  <a:gd name="T45" fmla="*/ 65 h 65"/>
                  <a:gd name="T46" fmla="*/ 33 w 65"/>
                  <a:gd name="T47" fmla="*/ 65 h 65"/>
                  <a:gd name="T48" fmla="*/ 25 w 65"/>
                  <a:gd name="T49" fmla="*/ 65 h 65"/>
                  <a:gd name="T50" fmla="*/ 19 w 65"/>
                  <a:gd name="T51" fmla="*/ 63 h 65"/>
                  <a:gd name="T52" fmla="*/ 13 w 65"/>
                  <a:gd name="T53" fmla="*/ 59 h 65"/>
                  <a:gd name="T54" fmla="*/ 9 w 65"/>
                  <a:gd name="T55" fmla="*/ 55 h 65"/>
                  <a:gd name="T56" fmla="*/ 6 w 65"/>
                  <a:gd name="T57" fmla="*/ 51 h 65"/>
                  <a:gd name="T58" fmla="*/ 4 w 65"/>
                  <a:gd name="T59" fmla="*/ 45 h 65"/>
                  <a:gd name="T60" fmla="*/ 2 w 65"/>
                  <a:gd name="T61" fmla="*/ 40 h 65"/>
                  <a:gd name="T62" fmla="*/ 0 w 65"/>
                  <a:gd name="T63" fmla="*/ 32 h 65"/>
                  <a:gd name="T64" fmla="*/ 2 w 65"/>
                  <a:gd name="T65" fmla="*/ 26 h 65"/>
                  <a:gd name="T66" fmla="*/ 4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20"/>
                    </a:moveTo>
                    <a:lnTo>
                      <a:pt x="4" y="20"/>
                    </a:lnTo>
                    <a:lnTo>
                      <a:pt x="7" y="14"/>
                    </a:lnTo>
                    <a:lnTo>
                      <a:pt x="11" y="10"/>
                    </a:lnTo>
                    <a:lnTo>
                      <a:pt x="15" y="6"/>
                    </a:lnTo>
                    <a:lnTo>
                      <a:pt x="21" y="2"/>
                    </a:lnTo>
                    <a:lnTo>
                      <a:pt x="27" y="2"/>
                    </a:lnTo>
                    <a:lnTo>
                      <a:pt x="33" y="0"/>
                    </a:lnTo>
                    <a:lnTo>
                      <a:pt x="39" y="2"/>
                    </a:lnTo>
                    <a:lnTo>
                      <a:pt x="47" y="4"/>
                    </a:lnTo>
                    <a:lnTo>
                      <a:pt x="53" y="6"/>
                    </a:lnTo>
                    <a:lnTo>
                      <a:pt x="57" y="12"/>
                    </a:lnTo>
                    <a:lnTo>
                      <a:pt x="61" y="16"/>
                    </a:lnTo>
                    <a:lnTo>
                      <a:pt x="63" y="22"/>
                    </a:lnTo>
                    <a:lnTo>
                      <a:pt x="65" y="28"/>
                    </a:lnTo>
                    <a:lnTo>
                      <a:pt x="65" y="34"/>
                    </a:lnTo>
                    <a:lnTo>
                      <a:pt x="65" y="40"/>
                    </a:lnTo>
                    <a:lnTo>
                      <a:pt x="63" y="45"/>
                    </a:lnTo>
                    <a:lnTo>
                      <a:pt x="59" y="51"/>
                    </a:lnTo>
                    <a:lnTo>
                      <a:pt x="55" y="57"/>
                    </a:lnTo>
                    <a:lnTo>
                      <a:pt x="49" y="61"/>
                    </a:lnTo>
                    <a:lnTo>
                      <a:pt x="45" y="63"/>
                    </a:lnTo>
                    <a:lnTo>
                      <a:pt x="39" y="65"/>
                    </a:lnTo>
                    <a:lnTo>
                      <a:pt x="33" y="65"/>
                    </a:lnTo>
                    <a:lnTo>
                      <a:pt x="25" y="65"/>
                    </a:lnTo>
                    <a:lnTo>
                      <a:pt x="19" y="63"/>
                    </a:lnTo>
                    <a:lnTo>
                      <a:pt x="13" y="59"/>
                    </a:lnTo>
                    <a:lnTo>
                      <a:pt x="9" y="55"/>
                    </a:lnTo>
                    <a:lnTo>
                      <a:pt x="6" y="51"/>
                    </a:lnTo>
                    <a:lnTo>
                      <a:pt x="4" y="45"/>
                    </a:lnTo>
                    <a:lnTo>
                      <a:pt x="2" y="40"/>
                    </a:lnTo>
                    <a:lnTo>
                      <a:pt x="0" y="32"/>
                    </a:lnTo>
                    <a:lnTo>
                      <a:pt x="2" y="26"/>
                    </a:lnTo>
                    <a:lnTo>
                      <a:pt x="4"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6" name="Freeform 591"/>
              <p:cNvSpPr>
                <a:spLocks/>
              </p:cNvSpPr>
              <p:nvPr/>
            </p:nvSpPr>
            <p:spPr bwMode="auto">
              <a:xfrm>
                <a:off x="5219" y="1449"/>
                <a:ext cx="63" cy="63"/>
              </a:xfrm>
              <a:custGeom>
                <a:avLst/>
                <a:gdLst>
                  <a:gd name="T0" fmla="*/ 61 w 63"/>
                  <a:gd name="T1" fmla="*/ 45 h 63"/>
                  <a:gd name="T2" fmla="*/ 57 w 63"/>
                  <a:gd name="T3" fmla="*/ 51 h 63"/>
                  <a:gd name="T4" fmla="*/ 53 w 63"/>
                  <a:gd name="T5" fmla="*/ 55 h 63"/>
                  <a:gd name="T6" fmla="*/ 49 w 63"/>
                  <a:gd name="T7" fmla="*/ 59 h 63"/>
                  <a:gd name="T8" fmla="*/ 43 w 63"/>
                  <a:gd name="T9" fmla="*/ 61 h 63"/>
                  <a:gd name="T10" fmla="*/ 37 w 63"/>
                  <a:gd name="T11" fmla="*/ 63 h 63"/>
                  <a:gd name="T12" fmla="*/ 32 w 63"/>
                  <a:gd name="T13" fmla="*/ 63 h 63"/>
                  <a:gd name="T14" fmla="*/ 26 w 63"/>
                  <a:gd name="T15" fmla="*/ 63 h 63"/>
                  <a:gd name="T16" fmla="*/ 20 w 63"/>
                  <a:gd name="T17" fmla="*/ 61 h 63"/>
                  <a:gd name="T18" fmla="*/ 14 w 63"/>
                  <a:gd name="T19" fmla="*/ 57 h 63"/>
                  <a:gd name="T20" fmla="*/ 8 w 63"/>
                  <a:gd name="T21" fmla="*/ 53 h 63"/>
                  <a:gd name="T22" fmla="*/ 4 w 63"/>
                  <a:gd name="T23" fmla="*/ 49 h 63"/>
                  <a:gd name="T24" fmla="*/ 2 w 63"/>
                  <a:gd name="T25" fmla="*/ 43 h 63"/>
                  <a:gd name="T26" fmla="*/ 0 w 63"/>
                  <a:gd name="T27" fmla="*/ 37 h 63"/>
                  <a:gd name="T28" fmla="*/ 0 w 63"/>
                  <a:gd name="T29" fmla="*/ 32 h 63"/>
                  <a:gd name="T30" fmla="*/ 0 w 63"/>
                  <a:gd name="T31" fmla="*/ 26 h 63"/>
                  <a:gd name="T32" fmla="*/ 2 w 63"/>
                  <a:gd name="T33" fmla="*/ 20 h 63"/>
                  <a:gd name="T34" fmla="*/ 6 w 63"/>
                  <a:gd name="T35" fmla="*/ 14 h 63"/>
                  <a:gd name="T36" fmla="*/ 10 w 63"/>
                  <a:gd name="T37" fmla="*/ 8 h 63"/>
                  <a:gd name="T38" fmla="*/ 14 w 63"/>
                  <a:gd name="T39" fmla="*/ 4 h 63"/>
                  <a:gd name="T40" fmla="*/ 20 w 63"/>
                  <a:gd name="T41" fmla="*/ 2 h 63"/>
                  <a:gd name="T42" fmla="*/ 26 w 63"/>
                  <a:gd name="T43" fmla="*/ 0 h 63"/>
                  <a:gd name="T44" fmla="*/ 34 w 63"/>
                  <a:gd name="T45" fmla="*/ 0 h 63"/>
                  <a:gd name="T46" fmla="*/ 39 w 63"/>
                  <a:gd name="T47" fmla="*/ 0 h 63"/>
                  <a:gd name="T48" fmla="*/ 45 w 63"/>
                  <a:gd name="T49" fmla="*/ 2 h 63"/>
                  <a:gd name="T50" fmla="*/ 51 w 63"/>
                  <a:gd name="T51" fmla="*/ 6 h 63"/>
                  <a:gd name="T52" fmla="*/ 55 w 63"/>
                  <a:gd name="T53" fmla="*/ 10 h 63"/>
                  <a:gd name="T54" fmla="*/ 59 w 63"/>
                  <a:gd name="T55" fmla="*/ 14 h 63"/>
                  <a:gd name="T56" fmla="*/ 61 w 63"/>
                  <a:gd name="T57" fmla="*/ 20 h 63"/>
                  <a:gd name="T58" fmla="*/ 63 w 63"/>
                  <a:gd name="T59" fmla="*/ 26 h 63"/>
                  <a:gd name="T60" fmla="*/ 63 w 63"/>
                  <a:gd name="T61" fmla="*/ 32 h 63"/>
                  <a:gd name="T62" fmla="*/ 63 w 63"/>
                  <a:gd name="T63" fmla="*/ 39 h 63"/>
                  <a:gd name="T64" fmla="*/ 61 w 63"/>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1" y="45"/>
                    </a:moveTo>
                    <a:lnTo>
                      <a:pt x="57" y="51"/>
                    </a:lnTo>
                    <a:lnTo>
                      <a:pt x="53" y="55"/>
                    </a:lnTo>
                    <a:lnTo>
                      <a:pt x="49" y="59"/>
                    </a:lnTo>
                    <a:lnTo>
                      <a:pt x="43" y="61"/>
                    </a:lnTo>
                    <a:lnTo>
                      <a:pt x="37" y="63"/>
                    </a:lnTo>
                    <a:lnTo>
                      <a:pt x="32" y="63"/>
                    </a:lnTo>
                    <a:lnTo>
                      <a:pt x="26" y="63"/>
                    </a:lnTo>
                    <a:lnTo>
                      <a:pt x="20" y="61"/>
                    </a:lnTo>
                    <a:lnTo>
                      <a:pt x="14" y="57"/>
                    </a:lnTo>
                    <a:lnTo>
                      <a:pt x="8" y="53"/>
                    </a:lnTo>
                    <a:lnTo>
                      <a:pt x="4" y="49"/>
                    </a:lnTo>
                    <a:lnTo>
                      <a:pt x="2" y="43"/>
                    </a:lnTo>
                    <a:lnTo>
                      <a:pt x="0" y="37"/>
                    </a:lnTo>
                    <a:lnTo>
                      <a:pt x="0" y="32"/>
                    </a:lnTo>
                    <a:lnTo>
                      <a:pt x="0" y="26"/>
                    </a:lnTo>
                    <a:lnTo>
                      <a:pt x="2" y="20"/>
                    </a:lnTo>
                    <a:lnTo>
                      <a:pt x="6" y="14"/>
                    </a:lnTo>
                    <a:lnTo>
                      <a:pt x="10" y="8"/>
                    </a:lnTo>
                    <a:lnTo>
                      <a:pt x="14" y="4"/>
                    </a:lnTo>
                    <a:lnTo>
                      <a:pt x="20" y="2"/>
                    </a:lnTo>
                    <a:lnTo>
                      <a:pt x="26" y="0"/>
                    </a:lnTo>
                    <a:lnTo>
                      <a:pt x="34" y="0"/>
                    </a:lnTo>
                    <a:lnTo>
                      <a:pt x="39" y="0"/>
                    </a:lnTo>
                    <a:lnTo>
                      <a:pt x="45" y="2"/>
                    </a:lnTo>
                    <a:lnTo>
                      <a:pt x="51" y="6"/>
                    </a:lnTo>
                    <a:lnTo>
                      <a:pt x="55" y="10"/>
                    </a:lnTo>
                    <a:lnTo>
                      <a:pt x="59" y="14"/>
                    </a:lnTo>
                    <a:lnTo>
                      <a:pt x="61" y="20"/>
                    </a:lnTo>
                    <a:lnTo>
                      <a:pt x="63" y="26"/>
                    </a:lnTo>
                    <a:lnTo>
                      <a:pt x="63" y="32"/>
                    </a:lnTo>
                    <a:lnTo>
                      <a:pt x="63" y="39"/>
                    </a:lnTo>
                    <a:lnTo>
                      <a:pt x="61" y="4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7" name="Freeform 592"/>
              <p:cNvSpPr>
                <a:spLocks/>
              </p:cNvSpPr>
              <p:nvPr/>
            </p:nvSpPr>
            <p:spPr bwMode="auto">
              <a:xfrm>
                <a:off x="5219" y="1449"/>
                <a:ext cx="63" cy="63"/>
              </a:xfrm>
              <a:custGeom>
                <a:avLst/>
                <a:gdLst>
                  <a:gd name="T0" fmla="*/ 61 w 63"/>
                  <a:gd name="T1" fmla="*/ 45 h 63"/>
                  <a:gd name="T2" fmla="*/ 61 w 63"/>
                  <a:gd name="T3" fmla="*/ 45 h 63"/>
                  <a:gd name="T4" fmla="*/ 57 w 63"/>
                  <a:gd name="T5" fmla="*/ 51 h 63"/>
                  <a:gd name="T6" fmla="*/ 53 w 63"/>
                  <a:gd name="T7" fmla="*/ 55 h 63"/>
                  <a:gd name="T8" fmla="*/ 49 w 63"/>
                  <a:gd name="T9" fmla="*/ 59 h 63"/>
                  <a:gd name="T10" fmla="*/ 43 w 63"/>
                  <a:gd name="T11" fmla="*/ 61 h 63"/>
                  <a:gd name="T12" fmla="*/ 37 w 63"/>
                  <a:gd name="T13" fmla="*/ 63 h 63"/>
                  <a:gd name="T14" fmla="*/ 32 w 63"/>
                  <a:gd name="T15" fmla="*/ 63 h 63"/>
                  <a:gd name="T16" fmla="*/ 26 w 63"/>
                  <a:gd name="T17" fmla="*/ 63 h 63"/>
                  <a:gd name="T18" fmla="*/ 20 w 63"/>
                  <a:gd name="T19" fmla="*/ 61 h 63"/>
                  <a:gd name="T20" fmla="*/ 14 w 63"/>
                  <a:gd name="T21" fmla="*/ 57 h 63"/>
                  <a:gd name="T22" fmla="*/ 8 w 63"/>
                  <a:gd name="T23" fmla="*/ 53 h 63"/>
                  <a:gd name="T24" fmla="*/ 4 w 63"/>
                  <a:gd name="T25" fmla="*/ 49 h 63"/>
                  <a:gd name="T26" fmla="*/ 2 w 63"/>
                  <a:gd name="T27" fmla="*/ 43 h 63"/>
                  <a:gd name="T28" fmla="*/ 0 w 63"/>
                  <a:gd name="T29" fmla="*/ 37 h 63"/>
                  <a:gd name="T30" fmla="*/ 0 w 63"/>
                  <a:gd name="T31" fmla="*/ 32 h 63"/>
                  <a:gd name="T32" fmla="*/ 0 w 63"/>
                  <a:gd name="T33" fmla="*/ 26 h 63"/>
                  <a:gd name="T34" fmla="*/ 2 w 63"/>
                  <a:gd name="T35" fmla="*/ 20 h 63"/>
                  <a:gd name="T36" fmla="*/ 6 w 63"/>
                  <a:gd name="T37" fmla="*/ 14 h 63"/>
                  <a:gd name="T38" fmla="*/ 10 w 63"/>
                  <a:gd name="T39" fmla="*/ 8 h 63"/>
                  <a:gd name="T40" fmla="*/ 14 w 63"/>
                  <a:gd name="T41" fmla="*/ 4 h 63"/>
                  <a:gd name="T42" fmla="*/ 20 w 63"/>
                  <a:gd name="T43" fmla="*/ 2 h 63"/>
                  <a:gd name="T44" fmla="*/ 26 w 63"/>
                  <a:gd name="T45" fmla="*/ 0 h 63"/>
                  <a:gd name="T46" fmla="*/ 34 w 63"/>
                  <a:gd name="T47" fmla="*/ 0 h 63"/>
                  <a:gd name="T48" fmla="*/ 39 w 63"/>
                  <a:gd name="T49" fmla="*/ 0 h 63"/>
                  <a:gd name="T50" fmla="*/ 45 w 63"/>
                  <a:gd name="T51" fmla="*/ 2 h 63"/>
                  <a:gd name="T52" fmla="*/ 51 w 63"/>
                  <a:gd name="T53" fmla="*/ 6 h 63"/>
                  <a:gd name="T54" fmla="*/ 55 w 63"/>
                  <a:gd name="T55" fmla="*/ 10 h 63"/>
                  <a:gd name="T56" fmla="*/ 59 w 63"/>
                  <a:gd name="T57" fmla="*/ 14 h 63"/>
                  <a:gd name="T58" fmla="*/ 61 w 63"/>
                  <a:gd name="T59" fmla="*/ 20 h 63"/>
                  <a:gd name="T60" fmla="*/ 63 w 63"/>
                  <a:gd name="T61" fmla="*/ 26 h 63"/>
                  <a:gd name="T62" fmla="*/ 63 w 63"/>
                  <a:gd name="T63" fmla="*/ 32 h 63"/>
                  <a:gd name="T64" fmla="*/ 63 w 63"/>
                  <a:gd name="T65" fmla="*/ 39 h 63"/>
                  <a:gd name="T66" fmla="*/ 61 w 63"/>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1" y="45"/>
                    </a:moveTo>
                    <a:lnTo>
                      <a:pt x="61" y="45"/>
                    </a:lnTo>
                    <a:lnTo>
                      <a:pt x="57" y="51"/>
                    </a:lnTo>
                    <a:lnTo>
                      <a:pt x="53" y="55"/>
                    </a:lnTo>
                    <a:lnTo>
                      <a:pt x="49" y="59"/>
                    </a:lnTo>
                    <a:lnTo>
                      <a:pt x="43" y="61"/>
                    </a:lnTo>
                    <a:lnTo>
                      <a:pt x="37" y="63"/>
                    </a:lnTo>
                    <a:lnTo>
                      <a:pt x="32" y="63"/>
                    </a:lnTo>
                    <a:lnTo>
                      <a:pt x="26" y="63"/>
                    </a:lnTo>
                    <a:lnTo>
                      <a:pt x="20" y="61"/>
                    </a:lnTo>
                    <a:lnTo>
                      <a:pt x="14" y="57"/>
                    </a:lnTo>
                    <a:lnTo>
                      <a:pt x="8" y="53"/>
                    </a:lnTo>
                    <a:lnTo>
                      <a:pt x="4" y="49"/>
                    </a:lnTo>
                    <a:lnTo>
                      <a:pt x="2" y="43"/>
                    </a:lnTo>
                    <a:lnTo>
                      <a:pt x="0" y="37"/>
                    </a:lnTo>
                    <a:lnTo>
                      <a:pt x="0" y="32"/>
                    </a:lnTo>
                    <a:lnTo>
                      <a:pt x="0" y="26"/>
                    </a:lnTo>
                    <a:lnTo>
                      <a:pt x="2" y="20"/>
                    </a:lnTo>
                    <a:lnTo>
                      <a:pt x="6" y="14"/>
                    </a:lnTo>
                    <a:lnTo>
                      <a:pt x="10" y="8"/>
                    </a:lnTo>
                    <a:lnTo>
                      <a:pt x="14" y="4"/>
                    </a:lnTo>
                    <a:lnTo>
                      <a:pt x="20" y="2"/>
                    </a:lnTo>
                    <a:lnTo>
                      <a:pt x="26" y="0"/>
                    </a:lnTo>
                    <a:lnTo>
                      <a:pt x="34" y="0"/>
                    </a:lnTo>
                    <a:lnTo>
                      <a:pt x="39" y="0"/>
                    </a:lnTo>
                    <a:lnTo>
                      <a:pt x="45" y="2"/>
                    </a:lnTo>
                    <a:lnTo>
                      <a:pt x="51" y="6"/>
                    </a:lnTo>
                    <a:lnTo>
                      <a:pt x="55" y="10"/>
                    </a:lnTo>
                    <a:lnTo>
                      <a:pt x="59" y="14"/>
                    </a:lnTo>
                    <a:lnTo>
                      <a:pt x="61" y="20"/>
                    </a:lnTo>
                    <a:lnTo>
                      <a:pt x="63" y="26"/>
                    </a:lnTo>
                    <a:lnTo>
                      <a:pt x="63" y="32"/>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78" name="Freeform 593"/>
              <p:cNvSpPr>
                <a:spLocks/>
              </p:cNvSpPr>
              <p:nvPr/>
            </p:nvSpPr>
            <p:spPr bwMode="auto">
              <a:xfrm>
                <a:off x="5036" y="1530"/>
                <a:ext cx="63" cy="65"/>
              </a:xfrm>
              <a:custGeom>
                <a:avLst/>
                <a:gdLst>
                  <a:gd name="T0" fmla="*/ 2 w 63"/>
                  <a:gd name="T1" fmla="*/ 19 h 65"/>
                  <a:gd name="T2" fmla="*/ 4 w 63"/>
                  <a:gd name="T3" fmla="*/ 14 h 65"/>
                  <a:gd name="T4" fmla="*/ 10 w 63"/>
                  <a:gd name="T5" fmla="*/ 8 h 65"/>
                  <a:gd name="T6" fmla="*/ 14 w 63"/>
                  <a:gd name="T7" fmla="*/ 6 h 65"/>
                  <a:gd name="T8" fmla="*/ 20 w 63"/>
                  <a:gd name="T9" fmla="*/ 2 h 65"/>
                  <a:gd name="T10" fmla="*/ 26 w 63"/>
                  <a:gd name="T11" fmla="*/ 0 h 65"/>
                  <a:gd name="T12" fmla="*/ 31 w 63"/>
                  <a:gd name="T13" fmla="*/ 0 h 65"/>
                  <a:gd name="T14" fmla="*/ 37 w 63"/>
                  <a:gd name="T15" fmla="*/ 0 h 65"/>
                  <a:gd name="T16" fmla="*/ 43 w 63"/>
                  <a:gd name="T17" fmla="*/ 2 h 65"/>
                  <a:gd name="T18" fmla="*/ 49 w 63"/>
                  <a:gd name="T19" fmla="*/ 6 h 65"/>
                  <a:gd name="T20" fmla="*/ 55 w 63"/>
                  <a:gd name="T21" fmla="*/ 10 h 65"/>
                  <a:gd name="T22" fmla="*/ 59 w 63"/>
                  <a:gd name="T23" fmla="*/ 15 h 65"/>
                  <a:gd name="T24" fmla="*/ 61 w 63"/>
                  <a:gd name="T25" fmla="*/ 19 h 65"/>
                  <a:gd name="T26" fmla="*/ 63 w 63"/>
                  <a:gd name="T27" fmla="*/ 27 h 65"/>
                  <a:gd name="T28" fmla="*/ 63 w 63"/>
                  <a:gd name="T29" fmla="*/ 33 h 65"/>
                  <a:gd name="T30" fmla="*/ 63 w 63"/>
                  <a:gd name="T31" fmla="*/ 39 h 65"/>
                  <a:gd name="T32" fmla="*/ 61 w 63"/>
                  <a:gd name="T33" fmla="*/ 45 h 65"/>
                  <a:gd name="T34" fmla="*/ 57 w 63"/>
                  <a:gd name="T35" fmla="*/ 51 h 65"/>
                  <a:gd name="T36" fmla="*/ 53 w 63"/>
                  <a:gd name="T37" fmla="*/ 55 h 65"/>
                  <a:gd name="T38" fmla="*/ 49 w 63"/>
                  <a:gd name="T39" fmla="*/ 59 h 65"/>
                  <a:gd name="T40" fmla="*/ 43 w 63"/>
                  <a:gd name="T41" fmla="*/ 63 h 65"/>
                  <a:gd name="T42" fmla="*/ 37 w 63"/>
                  <a:gd name="T43" fmla="*/ 65 h 65"/>
                  <a:gd name="T44" fmla="*/ 31 w 63"/>
                  <a:gd name="T45" fmla="*/ 65 h 65"/>
                  <a:gd name="T46" fmla="*/ 24 w 63"/>
                  <a:gd name="T47" fmla="*/ 63 h 65"/>
                  <a:gd name="T48" fmla="*/ 18 w 63"/>
                  <a:gd name="T49" fmla="*/ 61 h 65"/>
                  <a:gd name="T50" fmla="*/ 12 w 63"/>
                  <a:gd name="T51" fmla="*/ 59 h 65"/>
                  <a:gd name="T52" fmla="*/ 8 w 63"/>
                  <a:gd name="T53" fmla="*/ 55 h 65"/>
                  <a:gd name="T54" fmla="*/ 4 w 63"/>
                  <a:gd name="T55" fmla="*/ 49 h 65"/>
                  <a:gd name="T56" fmla="*/ 2 w 63"/>
                  <a:gd name="T57" fmla="*/ 43 h 65"/>
                  <a:gd name="T58" fmla="*/ 0 w 63"/>
                  <a:gd name="T59" fmla="*/ 37 h 65"/>
                  <a:gd name="T60" fmla="*/ 0 w 63"/>
                  <a:gd name="T61" fmla="*/ 31 h 65"/>
                  <a:gd name="T62" fmla="*/ 0 w 63"/>
                  <a:gd name="T63" fmla="*/ 25 h 65"/>
                  <a:gd name="T64" fmla="*/ 2 w 63"/>
                  <a:gd name="T65" fmla="*/ 19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19"/>
                    </a:moveTo>
                    <a:lnTo>
                      <a:pt x="4" y="14"/>
                    </a:lnTo>
                    <a:lnTo>
                      <a:pt x="10" y="8"/>
                    </a:lnTo>
                    <a:lnTo>
                      <a:pt x="14" y="6"/>
                    </a:lnTo>
                    <a:lnTo>
                      <a:pt x="20" y="2"/>
                    </a:lnTo>
                    <a:lnTo>
                      <a:pt x="26" y="0"/>
                    </a:lnTo>
                    <a:lnTo>
                      <a:pt x="31" y="0"/>
                    </a:lnTo>
                    <a:lnTo>
                      <a:pt x="37" y="0"/>
                    </a:lnTo>
                    <a:lnTo>
                      <a:pt x="43" y="2"/>
                    </a:lnTo>
                    <a:lnTo>
                      <a:pt x="49" y="6"/>
                    </a:lnTo>
                    <a:lnTo>
                      <a:pt x="55" y="10"/>
                    </a:lnTo>
                    <a:lnTo>
                      <a:pt x="59" y="15"/>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4" y="63"/>
                    </a:lnTo>
                    <a:lnTo>
                      <a:pt x="18" y="61"/>
                    </a:lnTo>
                    <a:lnTo>
                      <a:pt x="12" y="59"/>
                    </a:lnTo>
                    <a:lnTo>
                      <a:pt x="8" y="55"/>
                    </a:lnTo>
                    <a:lnTo>
                      <a:pt x="4" y="49"/>
                    </a:lnTo>
                    <a:lnTo>
                      <a:pt x="2" y="43"/>
                    </a:lnTo>
                    <a:lnTo>
                      <a:pt x="0" y="37"/>
                    </a:lnTo>
                    <a:lnTo>
                      <a:pt x="0" y="31"/>
                    </a:lnTo>
                    <a:lnTo>
                      <a:pt x="0" y="25"/>
                    </a:lnTo>
                    <a:lnTo>
                      <a:pt x="2" y="19"/>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79" name="Freeform 594"/>
              <p:cNvSpPr>
                <a:spLocks/>
              </p:cNvSpPr>
              <p:nvPr/>
            </p:nvSpPr>
            <p:spPr bwMode="auto">
              <a:xfrm>
                <a:off x="5036" y="1530"/>
                <a:ext cx="63" cy="65"/>
              </a:xfrm>
              <a:custGeom>
                <a:avLst/>
                <a:gdLst>
                  <a:gd name="T0" fmla="*/ 2 w 63"/>
                  <a:gd name="T1" fmla="*/ 19 h 65"/>
                  <a:gd name="T2" fmla="*/ 2 w 63"/>
                  <a:gd name="T3" fmla="*/ 19 h 65"/>
                  <a:gd name="T4" fmla="*/ 4 w 63"/>
                  <a:gd name="T5" fmla="*/ 14 h 65"/>
                  <a:gd name="T6" fmla="*/ 10 w 63"/>
                  <a:gd name="T7" fmla="*/ 8 h 65"/>
                  <a:gd name="T8" fmla="*/ 14 w 63"/>
                  <a:gd name="T9" fmla="*/ 6 h 65"/>
                  <a:gd name="T10" fmla="*/ 20 w 63"/>
                  <a:gd name="T11" fmla="*/ 2 h 65"/>
                  <a:gd name="T12" fmla="*/ 26 w 63"/>
                  <a:gd name="T13" fmla="*/ 0 h 65"/>
                  <a:gd name="T14" fmla="*/ 31 w 63"/>
                  <a:gd name="T15" fmla="*/ 0 h 65"/>
                  <a:gd name="T16" fmla="*/ 37 w 63"/>
                  <a:gd name="T17" fmla="*/ 0 h 65"/>
                  <a:gd name="T18" fmla="*/ 43 w 63"/>
                  <a:gd name="T19" fmla="*/ 2 h 65"/>
                  <a:gd name="T20" fmla="*/ 49 w 63"/>
                  <a:gd name="T21" fmla="*/ 6 h 65"/>
                  <a:gd name="T22" fmla="*/ 55 w 63"/>
                  <a:gd name="T23" fmla="*/ 10 h 65"/>
                  <a:gd name="T24" fmla="*/ 59 w 63"/>
                  <a:gd name="T25" fmla="*/ 15 h 65"/>
                  <a:gd name="T26" fmla="*/ 61 w 63"/>
                  <a:gd name="T27" fmla="*/ 19 h 65"/>
                  <a:gd name="T28" fmla="*/ 63 w 63"/>
                  <a:gd name="T29" fmla="*/ 27 h 65"/>
                  <a:gd name="T30" fmla="*/ 63 w 63"/>
                  <a:gd name="T31" fmla="*/ 33 h 65"/>
                  <a:gd name="T32" fmla="*/ 63 w 63"/>
                  <a:gd name="T33" fmla="*/ 39 h 65"/>
                  <a:gd name="T34" fmla="*/ 61 w 63"/>
                  <a:gd name="T35" fmla="*/ 45 h 65"/>
                  <a:gd name="T36" fmla="*/ 57 w 63"/>
                  <a:gd name="T37" fmla="*/ 51 h 65"/>
                  <a:gd name="T38" fmla="*/ 53 w 63"/>
                  <a:gd name="T39" fmla="*/ 55 h 65"/>
                  <a:gd name="T40" fmla="*/ 49 w 63"/>
                  <a:gd name="T41" fmla="*/ 59 h 65"/>
                  <a:gd name="T42" fmla="*/ 43 w 63"/>
                  <a:gd name="T43" fmla="*/ 63 h 65"/>
                  <a:gd name="T44" fmla="*/ 37 w 63"/>
                  <a:gd name="T45" fmla="*/ 65 h 65"/>
                  <a:gd name="T46" fmla="*/ 31 w 63"/>
                  <a:gd name="T47" fmla="*/ 65 h 65"/>
                  <a:gd name="T48" fmla="*/ 24 w 63"/>
                  <a:gd name="T49" fmla="*/ 63 h 65"/>
                  <a:gd name="T50" fmla="*/ 18 w 63"/>
                  <a:gd name="T51" fmla="*/ 61 h 65"/>
                  <a:gd name="T52" fmla="*/ 12 w 63"/>
                  <a:gd name="T53" fmla="*/ 59 h 65"/>
                  <a:gd name="T54" fmla="*/ 8 w 63"/>
                  <a:gd name="T55" fmla="*/ 55 h 65"/>
                  <a:gd name="T56" fmla="*/ 4 w 63"/>
                  <a:gd name="T57" fmla="*/ 49 h 65"/>
                  <a:gd name="T58" fmla="*/ 2 w 63"/>
                  <a:gd name="T59" fmla="*/ 43 h 65"/>
                  <a:gd name="T60" fmla="*/ 0 w 63"/>
                  <a:gd name="T61" fmla="*/ 37 h 65"/>
                  <a:gd name="T62" fmla="*/ 0 w 63"/>
                  <a:gd name="T63" fmla="*/ 31 h 65"/>
                  <a:gd name="T64" fmla="*/ 0 w 63"/>
                  <a:gd name="T65" fmla="*/ 25 h 65"/>
                  <a:gd name="T66" fmla="*/ 2 w 63"/>
                  <a:gd name="T67" fmla="*/ 19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19"/>
                    </a:moveTo>
                    <a:lnTo>
                      <a:pt x="2" y="19"/>
                    </a:lnTo>
                    <a:lnTo>
                      <a:pt x="4" y="14"/>
                    </a:lnTo>
                    <a:lnTo>
                      <a:pt x="10" y="8"/>
                    </a:lnTo>
                    <a:lnTo>
                      <a:pt x="14" y="6"/>
                    </a:lnTo>
                    <a:lnTo>
                      <a:pt x="20" y="2"/>
                    </a:lnTo>
                    <a:lnTo>
                      <a:pt x="26" y="0"/>
                    </a:lnTo>
                    <a:lnTo>
                      <a:pt x="31" y="0"/>
                    </a:lnTo>
                    <a:lnTo>
                      <a:pt x="37" y="0"/>
                    </a:lnTo>
                    <a:lnTo>
                      <a:pt x="43" y="2"/>
                    </a:lnTo>
                    <a:lnTo>
                      <a:pt x="49" y="6"/>
                    </a:lnTo>
                    <a:lnTo>
                      <a:pt x="55" y="10"/>
                    </a:lnTo>
                    <a:lnTo>
                      <a:pt x="59" y="15"/>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4" y="63"/>
                    </a:lnTo>
                    <a:lnTo>
                      <a:pt x="18" y="61"/>
                    </a:lnTo>
                    <a:lnTo>
                      <a:pt x="12" y="59"/>
                    </a:lnTo>
                    <a:lnTo>
                      <a:pt x="8" y="55"/>
                    </a:lnTo>
                    <a:lnTo>
                      <a:pt x="4" y="49"/>
                    </a:lnTo>
                    <a:lnTo>
                      <a:pt x="2" y="43"/>
                    </a:lnTo>
                    <a:lnTo>
                      <a:pt x="0" y="37"/>
                    </a:lnTo>
                    <a:lnTo>
                      <a:pt x="0" y="31"/>
                    </a:lnTo>
                    <a:lnTo>
                      <a:pt x="0" y="25"/>
                    </a:lnTo>
                    <a:lnTo>
                      <a:pt x="2" y="19"/>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0" name="Freeform 595"/>
              <p:cNvSpPr>
                <a:spLocks/>
              </p:cNvSpPr>
              <p:nvPr/>
            </p:nvSpPr>
            <p:spPr bwMode="auto">
              <a:xfrm>
                <a:off x="5182" y="1496"/>
                <a:ext cx="65" cy="65"/>
              </a:xfrm>
              <a:custGeom>
                <a:avLst/>
                <a:gdLst>
                  <a:gd name="T0" fmla="*/ 61 w 65"/>
                  <a:gd name="T1" fmla="*/ 46 h 65"/>
                  <a:gd name="T2" fmla="*/ 59 w 65"/>
                  <a:gd name="T3" fmla="*/ 51 h 65"/>
                  <a:gd name="T4" fmla="*/ 55 w 65"/>
                  <a:gd name="T5" fmla="*/ 55 h 65"/>
                  <a:gd name="T6" fmla="*/ 49 w 65"/>
                  <a:gd name="T7" fmla="*/ 59 h 65"/>
                  <a:gd name="T8" fmla="*/ 43 w 65"/>
                  <a:gd name="T9" fmla="*/ 63 h 65"/>
                  <a:gd name="T10" fmla="*/ 37 w 65"/>
                  <a:gd name="T11" fmla="*/ 63 h 65"/>
                  <a:gd name="T12" fmla="*/ 31 w 65"/>
                  <a:gd name="T13" fmla="*/ 65 h 65"/>
                  <a:gd name="T14" fmla="*/ 25 w 65"/>
                  <a:gd name="T15" fmla="*/ 63 h 65"/>
                  <a:gd name="T16" fmla="*/ 19 w 65"/>
                  <a:gd name="T17" fmla="*/ 61 h 65"/>
                  <a:gd name="T18" fmla="*/ 13 w 65"/>
                  <a:gd name="T19" fmla="*/ 59 h 65"/>
                  <a:gd name="T20" fmla="*/ 10 w 65"/>
                  <a:gd name="T21" fmla="*/ 53 h 65"/>
                  <a:gd name="T22" fmla="*/ 6 w 65"/>
                  <a:gd name="T23" fmla="*/ 49 h 65"/>
                  <a:gd name="T24" fmla="*/ 2 w 65"/>
                  <a:gd name="T25" fmla="*/ 44 h 65"/>
                  <a:gd name="T26" fmla="*/ 2 w 65"/>
                  <a:gd name="T27" fmla="*/ 38 h 65"/>
                  <a:gd name="T28" fmla="*/ 0 w 65"/>
                  <a:gd name="T29" fmla="*/ 32 h 65"/>
                  <a:gd name="T30" fmla="*/ 2 w 65"/>
                  <a:gd name="T31" fmla="*/ 26 h 65"/>
                  <a:gd name="T32" fmla="*/ 4 w 65"/>
                  <a:gd name="T33" fmla="*/ 20 h 65"/>
                  <a:gd name="T34" fmla="*/ 6 w 65"/>
                  <a:gd name="T35" fmla="*/ 14 h 65"/>
                  <a:gd name="T36" fmla="*/ 10 w 65"/>
                  <a:gd name="T37" fmla="*/ 8 h 65"/>
                  <a:gd name="T38" fmla="*/ 15 w 65"/>
                  <a:gd name="T39" fmla="*/ 4 h 65"/>
                  <a:gd name="T40" fmla="*/ 21 w 65"/>
                  <a:gd name="T41" fmla="*/ 2 h 65"/>
                  <a:gd name="T42" fmla="*/ 27 w 65"/>
                  <a:gd name="T43" fmla="*/ 0 h 65"/>
                  <a:gd name="T44" fmla="*/ 33 w 65"/>
                  <a:gd name="T45" fmla="*/ 0 h 65"/>
                  <a:gd name="T46" fmla="*/ 39 w 65"/>
                  <a:gd name="T47" fmla="*/ 0 h 65"/>
                  <a:gd name="T48" fmla="*/ 45 w 65"/>
                  <a:gd name="T49" fmla="*/ 2 h 65"/>
                  <a:gd name="T50" fmla="*/ 51 w 65"/>
                  <a:gd name="T51" fmla="*/ 6 h 65"/>
                  <a:gd name="T52" fmla="*/ 55 w 65"/>
                  <a:gd name="T53" fmla="*/ 10 h 65"/>
                  <a:gd name="T54" fmla="*/ 59 w 65"/>
                  <a:gd name="T55" fmla="*/ 16 h 65"/>
                  <a:gd name="T56" fmla="*/ 63 w 65"/>
                  <a:gd name="T57" fmla="*/ 20 h 65"/>
                  <a:gd name="T58" fmla="*/ 65 w 65"/>
                  <a:gd name="T59" fmla="*/ 26 h 65"/>
                  <a:gd name="T60" fmla="*/ 65 w 65"/>
                  <a:gd name="T61" fmla="*/ 32 h 65"/>
                  <a:gd name="T62" fmla="*/ 63 w 65"/>
                  <a:gd name="T63" fmla="*/ 40 h 65"/>
                  <a:gd name="T64" fmla="*/ 61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6"/>
                    </a:moveTo>
                    <a:lnTo>
                      <a:pt x="59" y="51"/>
                    </a:lnTo>
                    <a:lnTo>
                      <a:pt x="55" y="55"/>
                    </a:lnTo>
                    <a:lnTo>
                      <a:pt x="49" y="59"/>
                    </a:lnTo>
                    <a:lnTo>
                      <a:pt x="43" y="63"/>
                    </a:lnTo>
                    <a:lnTo>
                      <a:pt x="37" y="63"/>
                    </a:lnTo>
                    <a:lnTo>
                      <a:pt x="31" y="65"/>
                    </a:lnTo>
                    <a:lnTo>
                      <a:pt x="25" y="63"/>
                    </a:lnTo>
                    <a:lnTo>
                      <a:pt x="19" y="61"/>
                    </a:lnTo>
                    <a:lnTo>
                      <a:pt x="13" y="59"/>
                    </a:lnTo>
                    <a:lnTo>
                      <a:pt x="10" y="53"/>
                    </a:lnTo>
                    <a:lnTo>
                      <a:pt x="6" y="49"/>
                    </a:lnTo>
                    <a:lnTo>
                      <a:pt x="2" y="44"/>
                    </a:lnTo>
                    <a:lnTo>
                      <a:pt x="2" y="38"/>
                    </a:lnTo>
                    <a:lnTo>
                      <a:pt x="0" y="32"/>
                    </a:lnTo>
                    <a:lnTo>
                      <a:pt x="2" y="26"/>
                    </a:lnTo>
                    <a:lnTo>
                      <a:pt x="4" y="20"/>
                    </a:lnTo>
                    <a:lnTo>
                      <a:pt x="6" y="14"/>
                    </a:lnTo>
                    <a:lnTo>
                      <a:pt x="10" y="8"/>
                    </a:lnTo>
                    <a:lnTo>
                      <a:pt x="15" y="4"/>
                    </a:lnTo>
                    <a:lnTo>
                      <a:pt x="21" y="2"/>
                    </a:lnTo>
                    <a:lnTo>
                      <a:pt x="27" y="0"/>
                    </a:lnTo>
                    <a:lnTo>
                      <a:pt x="33" y="0"/>
                    </a:lnTo>
                    <a:lnTo>
                      <a:pt x="39" y="0"/>
                    </a:lnTo>
                    <a:lnTo>
                      <a:pt x="45" y="2"/>
                    </a:lnTo>
                    <a:lnTo>
                      <a:pt x="51" y="6"/>
                    </a:lnTo>
                    <a:lnTo>
                      <a:pt x="55" y="10"/>
                    </a:lnTo>
                    <a:lnTo>
                      <a:pt x="59" y="16"/>
                    </a:lnTo>
                    <a:lnTo>
                      <a:pt x="63" y="20"/>
                    </a:lnTo>
                    <a:lnTo>
                      <a:pt x="65" y="26"/>
                    </a:lnTo>
                    <a:lnTo>
                      <a:pt x="65" y="32"/>
                    </a:lnTo>
                    <a:lnTo>
                      <a:pt x="63" y="40"/>
                    </a:lnTo>
                    <a:lnTo>
                      <a:pt x="61" y="46"/>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1" name="Freeform 596"/>
              <p:cNvSpPr>
                <a:spLocks/>
              </p:cNvSpPr>
              <p:nvPr/>
            </p:nvSpPr>
            <p:spPr bwMode="auto">
              <a:xfrm>
                <a:off x="5182" y="1496"/>
                <a:ext cx="65" cy="65"/>
              </a:xfrm>
              <a:custGeom>
                <a:avLst/>
                <a:gdLst>
                  <a:gd name="T0" fmla="*/ 61 w 65"/>
                  <a:gd name="T1" fmla="*/ 46 h 65"/>
                  <a:gd name="T2" fmla="*/ 61 w 65"/>
                  <a:gd name="T3" fmla="*/ 46 h 65"/>
                  <a:gd name="T4" fmla="*/ 59 w 65"/>
                  <a:gd name="T5" fmla="*/ 51 h 65"/>
                  <a:gd name="T6" fmla="*/ 55 w 65"/>
                  <a:gd name="T7" fmla="*/ 55 h 65"/>
                  <a:gd name="T8" fmla="*/ 49 w 65"/>
                  <a:gd name="T9" fmla="*/ 59 h 65"/>
                  <a:gd name="T10" fmla="*/ 43 w 65"/>
                  <a:gd name="T11" fmla="*/ 63 h 65"/>
                  <a:gd name="T12" fmla="*/ 37 w 65"/>
                  <a:gd name="T13" fmla="*/ 63 h 65"/>
                  <a:gd name="T14" fmla="*/ 31 w 65"/>
                  <a:gd name="T15" fmla="*/ 65 h 65"/>
                  <a:gd name="T16" fmla="*/ 25 w 65"/>
                  <a:gd name="T17" fmla="*/ 63 h 65"/>
                  <a:gd name="T18" fmla="*/ 19 w 65"/>
                  <a:gd name="T19" fmla="*/ 61 h 65"/>
                  <a:gd name="T20" fmla="*/ 13 w 65"/>
                  <a:gd name="T21" fmla="*/ 59 h 65"/>
                  <a:gd name="T22" fmla="*/ 10 w 65"/>
                  <a:gd name="T23" fmla="*/ 53 h 65"/>
                  <a:gd name="T24" fmla="*/ 6 w 65"/>
                  <a:gd name="T25" fmla="*/ 49 h 65"/>
                  <a:gd name="T26" fmla="*/ 2 w 65"/>
                  <a:gd name="T27" fmla="*/ 44 h 65"/>
                  <a:gd name="T28" fmla="*/ 2 w 65"/>
                  <a:gd name="T29" fmla="*/ 38 h 65"/>
                  <a:gd name="T30" fmla="*/ 0 w 65"/>
                  <a:gd name="T31" fmla="*/ 32 h 65"/>
                  <a:gd name="T32" fmla="*/ 2 w 65"/>
                  <a:gd name="T33" fmla="*/ 26 h 65"/>
                  <a:gd name="T34" fmla="*/ 4 w 65"/>
                  <a:gd name="T35" fmla="*/ 20 h 65"/>
                  <a:gd name="T36" fmla="*/ 6 w 65"/>
                  <a:gd name="T37" fmla="*/ 14 h 65"/>
                  <a:gd name="T38" fmla="*/ 10 w 65"/>
                  <a:gd name="T39" fmla="*/ 8 h 65"/>
                  <a:gd name="T40" fmla="*/ 15 w 65"/>
                  <a:gd name="T41" fmla="*/ 4 h 65"/>
                  <a:gd name="T42" fmla="*/ 21 w 65"/>
                  <a:gd name="T43" fmla="*/ 2 h 65"/>
                  <a:gd name="T44" fmla="*/ 27 w 65"/>
                  <a:gd name="T45" fmla="*/ 0 h 65"/>
                  <a:gd name="T46" fmla="*/ 33 w 65"/>
                  <a:gd name="T47" fmla="*/ 0 h 65"/>
                  <a:gd name="T48" fmla="*/ 39 w 65"/>
                  <a:gd name="T49" fmla="*/ 0 h 65"/>
                  <a:gd name="T50" fmla="*/ 45 w 65"/>
                  <a:gd name="T51" fmla="*/ 2 h 65"/>
                  <a:gd name="T52" fmla="*/ 51 w 65"/>
                  <a:gd name="T53" fmla="*/ 6 h 65"/>
                  <a:gd name="T54" fmla="*/ 55 w 65"/>
                  <a:gd name="T55" fmla="*/ 10 h 65"/>
                  <a:gd name="T56" fmla="*/ 59 w 65"/>
                  <a:gd name="T57" fmla="*/ 16 h 65"/>
                  <a:gd name="T58" fmla="*/ 63 w 65"/>
                  <a:gd name="T59" fmla="*/ 20 h 65"/>
                  <a:gd name="T60" fmla="*/ 65 w 65"/>
                  <a:gd name="T61" fmla="*/ 26 h 65"/>
                  <a:gd name="T62" fmla="*/ 65 w 65"/>
                  <a:gd name="T63" fmla="*/ 32 h 65"/>
                  <a:gd name="T64" fmla="*/ 63 w 65"/>
                  <a:gd name="T65" fmla="*/ 40 h 65"/>
                  <a:gd name="T66" fmla="*/ 61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6"/>
                    </a:moveTo>
                    <a:lnTo>
                      <a:pt x="61" y="46"/>
                    </a:lnTo>
                    <a:lnTo>
                      <a:pt x="59" y="51"/>
                    </a:lnTo>
                    <a:lnTo>
                      <a:pt x="55" y="55"/>
                    </a:lnTo>
                    <a:lnTo>
                      <a:pt x="49" y="59"/>
                    </a:lnTo>
                    <a:lnTo>
                      <a:pt x="43" y="63"/>
                    </a:lnTo>
                    <a:lnTo>
                      <a:pt x="37" y="63"/>
                    </a:lnTo>
                    <a:lnTo>
                      <a:pt x="31" y="65"/>
                    </a:lnTo>
                    <a:lnTo>
                      <a:pt x="25" y="63"/>
                    </a:lnTo>
                    <a:lnTo>
                      <a:pt x="19" y="61"/>
                    </a:lnTo>
                    <a:lnTo>
                      <a:pt x="13" y="59"/>
                    </a:lnTo>
                    <a:lnTo>
                      <a:pt x="10" y="53"/>
                    </a:lnTo>
                    <a:lnTo>
                      <a:pt x="6" y="49"/>
                    </a:lnTo>
                    <a:lnTo>
                      <a:pt x="2" y="44"/>
                    </a:lnTo>
                    <a:lnTo>
                      <a:pt x="2" y="38"/>
                    </a:lnTo>
                    <a:lnTo>
                      <a:pt x="0" y="32"/>
                    </a:lnTo>
                    <a:lnTo>
                      <a:pt x="2" y="26"/>
                    </a:lnTo>
                    <a:lnTo>
                      <a:pt x="4" y="20"/>
                    </a:lnTo>
                    <a:lnTo>
                      <a:pt x="6" y="14"/>
                    </a:lnTo>
                    <a:lnTo>
                      <a:pt x="10" y="8"/>
                    </a:lnTo>
                    <a:lnTo>
                      <a:pt x="15" y="4"/>
                    </a:lnTo>
                    <a:lnTo>
                      <a:pt x="21" y="2"/>
                    </a:lnTo>
                    <a:lnTo>
                      <a:pt x="27" y="0"/>
                    </a:lnTo>
                    <a:lnTo>
                      <a:pt x="33" y="0"/>
                    </a:lnTo>
                    <a:lnTo>
                      <a:pt x="39" y="0"/>
                    </a:lnTo>
                    <a:lnTo>
                      <a:pt x="45" y="2"/>
                    </a:lnTo>
                    <a:lnTo>
                      <a:pt x="51" y="6"/>
                    </a:lnTo>
                    <a:lnTo>
                      <a:pt x="55" y="10"/>
                    </a:lnTo>
                    <a:lnTo>
                      <a:pt x="59" y="16"/>
                    </a:lnTo>
                    <a:lnTo>
                      <a:pt x="63" y="20"/>
                    </a:lnTo>
                    <a:lnTo>
                      <a:pt x="65" y="26"/>
                    </a:lnTo>
                    <a:lnTo>
                      <a:pt x="65" y="32"/>
                    </a:lnTo>
                    <a:lnTo>
                      <a:pt x="63" y="40"/>
                    </a:lnTo>
                    <a:lnTo>
                      <a:pt x="61"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2" name="Freeform 597"/>
              <p:cNvSpPr>
                <a:spLocks/>
              </p:cNvSpPr>
              <p:nvPr/>
            </p:nvSpPr>
            <p:spPr bwMode="auto">
              <a:xfrm>
                <a:off x="5213" y="1477"/>
                <a:ext cx="65" cy="65"/>
              </a:xfrm>
              <a:custGeom>
                <a:avLst/>
                <a:gdLst>
                  <a:gd name="T0" fmla="*/ 4 w 65"/>
                  <a:gd name="T1" fmla="*/ 19 h 65"/>
                  <a:gd name="T2" fmla="*/ 6 w 65"/>
                  <a:gd name="T3" fmla="*/ 13 h 65"/>
                  <a:gd name="T4" fmla="*/ 10 w 65"/>
                  <a:gd name="T5" fmla="*/ 7 h 65"/>
                  <a:gd name="T6" fmla="*/ 16 w 65"/>
                  <a:gd name="T7" fmla="*/ 4 h 65"/>
                  <a:gd name="T8" fmla="*/ 22 w 65"/>
                  <a:gd name="T9" fmla="*/ 2 h 65"/>
                  <a:gd name="T10" fmla="*/ 28 w 65"/>
                  <a:gd name="T11" fmla="*/ 0 h 65"/>
                  <a:gd name="T12" fmla="*/ 34 w 65"/>
                  <a:gd name="T13" fmla="*/ 0 h 65"/>
                  <a:gd name="T14" fmla="*/ 40 w 65"/>
                  <a:gd name="T15" fmla="*/ 0 h 65"/>
                  <a:gd name="T16" fmla="*/ 45 w 65"/>
                  <a:gd name="T17" fmla="*/ 2 h 65"/>
                  <a:gd name="T18" fmla="*/ 51 w 65"/>
                  <a:gd name="T19" fmla="*/ 5 h 65"/>
                  <a:gd name="T20" fmla="*/ 57 w 65"/>
                  <a:gd name="T21" fmla="*/ 9 h 65"/>
                  <a:gd name="T22" fmla="*/ 61 w 65"/>
                  <a:gd name="T23" fmla="*/ 15 h 65"/>
                  <a:gd name="T24" fmla="*/ 63 w 65"/>
                  <a:gd name="T25" fmla="*/ 19 h 65"/>
                  <a:gd name="T26" fmla="*/ 65 w 65"/>
                  <a:gd name="T27" fmla="*/ 25 h 65"/>
                  <a:gd name="T28" fmla="*/ 65 w 65"/>
                  <a:gd name="T29" fmla="*/ 31 h 65"/>
                  <a:gd name="T30" fmla="*/ 65 w 65"/>
                  <a:gd name="T31" fmla="*/ 39 h 65"/>
                  <a:gd name="T32" fmla="*/ 63 w 65"/>
                  <a:gd name="T33" fmla="*/ 45 h 65"/>
                  <a:gd name="T34" fmla="*/ 59 w 65"/>
                  <a:gd name="T35" fmla="*/ 51 h 65"/>
                  <a:gd name="T36" fmla="*/ 55 w 65"/>
                  <a:gd name="T37" fmla="*/ 55 h 65"/>
                  <a:gd name="T38" fmla="*/ 49 w 65"/>
                  <a:gd name="T39" fmla="*/ 59 h 65"/>
                  <a:gd name="T40" fmla="*/ 45 w 65"/>
                  <a:gd name="T41" fmla="*/ 61 h 65"/>
                  <a:gd name="T42" fmla="*/ 40 w 65"/>
                  <a:gd name="T43" fmla="*/ 63 h 65"/>
                  <a:gd name="T44" fmla="*/ 32 w 65"/>
                  <a:gd name="T45" fmla="*/ 65 h 65"/>
                  <a:gd name="T46" fmla="*/ 26 w 65"/>
                  <a:gd name="T47" fmla="*/ 63 h 65"/>
                  <a:gd name="T48" fmla="*/ 20 w 65"/>
                  <a:gd name="T49" fmla="*/ 61 h 65"/>
                  <a:gd name="T50" fmla="*/ 14 w 65"/>
                  <a:gd name="T51" fmla="*/ 59 h 65"/>
                  <a:gd name="T52" fmla="*/ 10 w 65"/>
                  <a:gd name="T53" fmla="*/ 53 h 65"/>
                  <a:gd name="T54" fmla="*/ 6 w 65"/>
                  <a:gd name="T55" fmla="*/ 49 h 65"/>
                  <a:gd name="T56" fmla="*/ 2 w 65"/>
                  <a:gd name="T57" fmla="*/ 43 h 65"/>
                  <a:gd name="T58" fmla="*/ 0 w 65"/>
                  <a:gd name="T59" fmla="*/ 37 h 65"/>
                  <a:gd name="T60" fmla="*/ 0 w 65"/>
                  <a:gd name="T61" fmla="*/ 31 h 65"/>
                  <a:gd name="T62" fmla="*/ 2 w 65"/>
                  <a:gd name="T63" fmla="*/ 25 h 65"/>
                  <a:gd name="T64" fmla="*/ 4 w 65"/>
                  <a:gd name="T65" fmla="*/ 19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19"/>
                    </a:moveTo>
                    <a:lnTo>
                      <a:pt x="6" y="13"/>
                    </a:lnTo>
                    <a:lnTo>
                      <a:pt x="10" y="7"/>
                    </a:lnTo>
                    <a:lnTo>
                      <a:pt x="16" y="4"/>
                    </a:lnTo>
                    <a:lnTo>
                      <a:pt x="22" y="2"/>
                    </a:lnTo>
                    <a:lnTo>
                      <a:pt x="28" y="0"/>
                    </a:lnTo>
                    <a:lnTo>
                      <a:pt x="34" y="0"/>
                    </a:lnTo>
                    <a:lnTo>
                      <a:pt x="40" y="0"/>
                    </a:lnTo>
                    <a:lnTo>
                      <a:pt x="45" y="2"/>
                    </a:lnTo>
                    <a:lnTo>
                      <a:pt x="51" y="5"/>
                    </a:lnTo>
                    <a:lnTo>
                      <a:pt x="57" y="9"/>
                    </a:lnTo>
                    <a:lnTo>
                      <a:pt x="61" y="15"/>
                    </a:lnTo>
                    <a:lnTo>
                      <a:pt x="63" y="19"/>
                    </a:lnTo>
                    <a:lnTo>
                      <a:pt x="65" y="25"/>
                    </a:lnTo>
                    <a:lnTo>
                      <a:pt x="65" y="31"/>
                    </a:lnTo>
                    <a:lnTo>
                      <a:pt x="65" y="39"/>
                    </a:lnTo>
                    <a:lnTo>
                      <a:pt x="63" y="45"/>
                    </a:lnTo>
                    <a:lnTo>
                      <a:pt x="59" y="51"/>
                    </a:lnTo>
                    <a:lnTo>
                      <a:pt x="55" y="55"/>
                    </a:lnTo>
                    <a:lnTo>
                      <a:pt x="49" y="59"/>
                    </a:lnTo>
                    <a:lnTo>
                      <a:pt x="45" y="61"/>
                    </a:lnTo>
                    <a:lnTo>
                      <a:pt x="40" y="63"/>
                    </a:lnTo>
                    <a:lnTo>
                      <a:pt x="32" y="65"/>
                    </a:lnTo>
                    <a:lnTo>
                      <a:pt x="26" y="63"/>
                    </a:lnTo>
                    <a:lnTo>
                      <a:pt x="20" y="61"/>
                    </a:lnTo>
                    <a:lnTo>
                      <a:pt x="14" y="59"/>
                    </a:lnTo>
                    <a:lnTo>
                      <a:pt x="10" y="53"/>
                    </a:lnTo>
                    <a:lnTo>
                      <a:pt x="6" y="49"/>
                    </a:lnTo>
                    <a:lnTo>
                      <a:pt x="2" y="43"/>
                    </a:lnTo>
                    <a:lnTo>
                      <a:pt x="0" y="37"/>
                    </a:lnTo>
                    <a:lnTo>
                      <a:pt x="0" y="31"/>
                    </a:lnTo>
                    <a:lnTo>
                      <a:pt x="2" y="25"/>
                    </a:lnTo>
                    <a:lnTo>
                      <a:pt x="4" y="19"/>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3" name="Freeform 598"/>
              <p:cNvSpPr>
                <a:spLocks/>
              </p:cNvSpPr>
              <p:nvPr/>
            </p:nvSpPr>
            <p:spPr bwMode="auto">
              <a:xfrm>
                <a:off x="5213" y="1477"/>
                <a:ext cx="65" cy="65"/>
              </a:xfrm>
              <a:custGeom>
                <a:avLst/>
                <a:gdLst>
                  <a:gd name="T0" fmla="*/ 4 w 65"/>
                  <a:gd name="T1" fmla="*/ 19 h 65"/>
                  <a:gd name="T2" fmla="*/ 4 w 65"/>
                  <a:gd name="T3" fmla="*/ 19 h 65"/>
                  <a:gd name="T4" fmla="*/ 6 w 65"/>
                  <a:gd name="T5" fmla="*/ 13 h 65"/>
                  <a:gd name="T6" fmla="*/ 10 w 65"/>
                  <a:gd name="T7" fmla="*/ 7 h 65"/>
                  <a:gd name="T8" fmla="*/ 16 w 65"/>
                  <a:gd name="T9" fmla="*/ 4 h 65"/>
                  <a:gd name="T10" fmla="*/ 22 w 65"/>
                  <a:gd name="T11" fmla="*/ 2 h 65"/>
                  <a:gd name="T12" fmla="*/ 28 w 65"/>
                  <a:gd name="T13" fmla="*/ 0 h 65"/>
                  <a:gd name="T14" fmla="*/ 34 w 65"/>
                  <a:gd name="T15" fmla="*/ 0 h 65"/>
                  <a:gd name="T16" fmla="*/ 40 w 65"/>
                  <a:gd name="T17" fmla="*/ 0 h 65"/>
                  <a:gd name="T18" fmla="*/ 45 w 65"/>
                  <a:gd name="T19" fmla="*/ 2 h 65"/>
                  <a:gd name="T20" fmla="*/ 51 w 65"/>
                  <a:gd name="T21" fmla="*/ 5 h 65"/>
                  <a:gd name="T22" fmla="*/ 57 w 65"/>
                  <a:gd name="T23" fmla="*/ 9 h 65"/>
                  <a:gd name="T24" fmla="*/ 61 w 65"/>
                  <a:gd name="T25" fmla="*/ 15 h 65"/>
                  <a:gd name="T26" fmla="*/ 63 w 65"/>
                  <a:gd name="T27" fmla="*/ 19 h 65"/>
                  <a:gd name="T28" fmla="*/ 65 w 65"/>
                  <a:gd name="T29" fmla="*/ 25 h 65"/>
                  <a:gd name="T30" fmla="*/ 65 w 65"/>
                  <a:gd name="T31" fmla="*/ 31 h 65"/>
                  <a:gd name="T32" fmla="*/ 65 w 65"/>
                  <a:gd name="T33" fmla="*/ 39 h 65"/>
                  <a:gd name="T34" fmla="*/ 63 w 65"/>
                  <a:gd name="T35" fmla="*/ 45 h 65"/>
                  <a:gd name="T36" fmla="*/ 59 w 65"/>
                  <a:gd name="T37" fmla="*/ 51 h 65"/>
                  <a:gd name="T38" fmla="*/ 55 w 65"/>
                  <a:gd name="T39" fmla="*/ 55 h 65"/>
                  <a:gd name="T40" fmla="*/ 49 w 65"/>
                  <a:gd name="T41" fmla="*/ 59 h 65"/>
                  <a:gd name="T42" fmla="*/ 45 w 65"/>
                  <a:gd name="T43" fmla="*/ 61 h 65"/>
                  <a:gd name="T44" fmla="*/ 40 w 65"/>
                  <a:gd name="T45" fmla="*/ 63 h 65"/>
                  <a:gd name="T46" fmla="*/ 32 w 65"/>
                  <a:gd name="T47" fmla="*/ 65 h 65"/>
                  <a:gd name="T48" fmla="*/ 26 w 65"/>
                  <a:gd name="T49" fmla="*/ 63 h 65"/>
                  <a:gd name="T50" fmla="*/ 20 w 65"/>
                  <a:gd name="T51" fmla="*/ 61 h 65"/>
                  <a:gd name="T52" fmla="*/ 14 w 65"/>
                  <a:gd name="T53" fmla="*/ 59 h 65"/>
                  <a:gd name="T54" fmla="*/ 10 w 65"/>
                  <a:gd name="T55" fmla="*/ 53 h 65"/>
                  <a:gd name="T56" fmla="*/ 6 w 65"/>
                  <a:gd name="T57" fmla="*/ 49 h 65"/>
                  <a:gd name="T58" fmla="*/ 2 w 65"/>
                  <a:gd name="T59" fmla="*/ 43 h 65"/>
                  <a:gd name="T60" fmla="*/ 0 w 65"/>
                  <a:gd name="T61" fmla="*/ 37 h 65"/>
                  <a:gd name="T62" fmla="*/ 0 w 65"/>
                  <a:gd name="T63" fmla="*/ 31 h 65"/>
                  <a:gd name="T64" fmla="*/ 2 w 65"/>
                  <a:gd name="T65" fmla="*/ 25 h 65"/>
                  <a:gd name="T66" fmla="*/ 4 w 65"/>
                  <a:gd name="T67" fmla="*/ 19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19"/>
                    </a:moveTo>
                    <a:lnTo>
                      <a:pt x="4" y="19"/>
                    </a:lnTo>
                    <a:lnTo>
                      <a:pt x="6" y="13"/>
                    </a:lnTo>
                    <a:lnTo>
                      <a:pt x="10" y="7"/>
                    </a:lnTo>
                    <a:lnTo>
                      <a:pt x="16" y="4"/>
                    </a:lnTo>
                    <a:lnTo>
                      <a:pt x="22" y="2"/>
                    </a:lnTo>
                    <a:lnTo>
                      <a:pt x="28" y="0"/>
                    </a:lnTo>
                    <a:lnTo>
                      <a:pt x="34" y="0"/>
                    </a:lnTo>
                    <a:lnTo>
                      <a:pt x="40" y="0"/>
                    </a:lnTo>
                    <a:lnTo>
                      <a:pt x="45" y="2"/>
                    </a:lnTo>
                    <a:lnTo>
                      <a:pt x="51" y="5"/>
                    </a:lnTo>
                    <a:lnTo>
                      <a:pt x="57" y="9"/>
                    </a:lnTo>
                    <a:lnTo>
                      <a:pt x="61" y="15"/>
                    </a:lnTo>
                    <a:lnTo>
                      <a:pt x="63" y="19"/>
                    </a:lnTo>
                    <a:lnTo>
                      <a:pt x="65" y="25"/>
                    </a:lnTo>
                    <a:lnTo>
                      <a:pt x="65" y="31"/>
                    </a:lnTo>
                    <a:lnTo>
                      <a:pt x="65" y="39"/>
                    </a:lnTo>
                    <a:lnTo>
                      <a:pt x="63" y="45"/>
                    </a:lnTo>
                    <a:lnTo>
                      <a:pt x="59" y="51"/>
                    </a:lnTo>
                    <a:lnTo>
                      <a:pt x="55" y="55"/>
                    </a:lnTo>
                    <a:lnTo>
                      <a:pt x="49" y="59"/>
                    </a:lnTo>
                    <a:lnTo>
                      <a:pt x="45" y="61"/>
                    </a:lnTo>
                    <a:lnTo>
                      <a:pt x="40" y="63"/>
                    </a:lnTo>
                    <a:lnTo>
                      <a:pt x="32" y="65"/>
                    </a:lnTo>
                    <a:lnTo>
                      <a:pt x="26" y="63"/>
                    </a:lnTo>
                    <a:lnTo>
                      <a:pt x="20" y="61"/>
                    </a:lnTo>
                    <a:lnTo>
                      <a:pt x="14" y="59"/>
                    </a:lnTo>
                    <a:lnTo>
                      <a:pt x="10" y="53"/>
                    </a:lnTo>
                    <a:lnTo>
                      <a:pt x="6" y="49"/>
                    </a:lnTo>
                    <a:lnTo>
                      <a:pt x="2" y="43"/>
                    </a:lnTo>
                    <a:lnTo>
                      <a:pt x="0" y="37"/>
                    </a:lnTo>
                    <a:lnTo>
                      <a:pt x="0" y="31"/>
                    </a:lnTo>
                    <a:lnTo>
                      <a:pt x="2" y="25"/>
                    </a:lnTo>
                    <a:lnTo>
                      <a:pt x="4" y="19"/>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4" name="Freeform 599"/>
              <p:cNvSpPr>
                <a:spLocks/>
              </p:cNvSpPr>
              <p:nvPr/>
            </p:nvSpPr>
            <p:spPr bwMode="auto">
              <a:xfrm>
                <a:off x="5176" y="1532"/>
                <a:ext cx="65" cy="63"/>
              </a:xfrm>
              <a:custGeom>
                <a:avLst/>
                <a:gdLst>
                  <a:gd name="T0" fmla="*/ 2 w 65"/>
                  <a:gd name="T1" fmla="*/ 17 h 63"/>
                  <a:gd name="T2" fmla="*/ 6 w 65"/>
                  <a:gd name="T3" fmla="*/ 12 h 63"/>
                  <a:gd name="T4" fmla="*/ 10 w 65"/>
                  <a:gd name="T5" fmla="*/ 8 h 63"/>
                  <a:gd name="T6" fmla="*/ 16 w 65"/>
                  <a:gd name="T7" fmla="*/ 4 h 63"/>
                  <a:gd name="T8" fmla="*/ 21 w 65"/>
                  <a:gd name="T9" fmla="*/ 2 h 63"/>
                  <a:gd name="T10" fmla="*/ 27 w 65"/>
                  <a:gd name="T11" fmla="*/ 0 h 63"/>
                  <a:gd name="T12" fmla="*/ 33 w 65"/>
                  <a:gd name="T13" fmla="*/ 0 h 63"/>
                  <a:gd name="T14" fmla="*/ 39 w 65"/>
                  <a:gd name="T15" fmla="*/ 0 h 63"/>
                  <a:gd name="T16" fmla="*/ 45 w 65"/>
                  <a:gd name="T17" fmla="*/ 2 h 63"/>
                  <a:gd name="T18" fmla="*/ 51 w 65"/>
                  <a:gd name="T19" fmla="*/ 6 h 63"/>
                  <a:gd name="T20" fmla="*/ 57 w 65"/>
                  <a:gd name="T21" fmla="*/ 10 h 63"/>
                  <a:gd name="T22" fmla="*/ 59 w 65"/>
                  <a:gd name="T23" fmla="*/ 13 h 63"/>
                  <a:gd name="T24" fmla="*/ 63 w 65"/>
                  <a:gd name="T25" fmla="*/ 19 h 63"/>
                  <a:gd name="T26" fmla="*/ 65 w 65"/>
                  <a:gd name="T27" fmla="*/ 25 h 63"/>
                  <a:gd name="T28" fmla="*/ 65 w 65"/>
                  <a:gd name="T29" fmla="*/ 31 h 63"/>
                  <a:gd name="T30" fmla="*/ 65 w 65"/>
                  <a:gd name="T31" fmla="*/ 37 h 63"/>
                  <a:gd name="T32" fmla="*/ 63 w 65"/>
                  <a:gd name="T33" fmla="*/ 45 h 63"/>
                  <a:gd name="T34" fmla="*/ 59 w 65"/>
                  <a:gd name="T35" fmla="*/ 49 h 63"/>
                  <a:gd name="T36" fmla="*/ 55 w 65"/>
                  <a:gd name="T37" fmla="*/ 55 h 63"/>
                  <a:gd name="T38" fmla="*/ 49 w 65"/>
                  <a:gd name="T39" fmla="*/ 59 h 63"/>
                  <a:gd name="T40" fmla="*/ 43 w 65"/>
                  <a:gd name="T41" fmla="*/ 61 h 63"/>
                  <a:gd name="T42" fmla="*/ 37 w 65"/>
                  <a:gd name="T43" fmla="*/ 63 h 63"/>
                  <a:gd name="T44" fmla="*/ 31 w 65"/>
                  <a:gd name="T45" fmla="*/ 63 h 63"/>
                  <a:gd name="T46" fmla="*/ 25 w 65"/>
                  <a:gd name="T47" fmla="*/ 63 h 63"/>
                  <a:gd name="T48" fmla="*/ 19 w 65"/>
                  <a:gd name="T49" fmla="*/ 61 h 63"/>
                  <a:gd name="T50" fmla="*/ 14 w 65"/>
                  <a:gd name="T51" fmla="*/ 57 h 63"/>
                  <a:gd name="T52" fmla="*/ 10 w 65"/>
                  <a:gd name="T53" fmla="*/ 53 h 63"/>
                  <a:gd name="T54" fmla="*/ 6 w 65"/>
                  <a:gd name="T55" fmla="*/ 49 h 63"/>
                  <a:gd name="T56" fmla="*/ 2 w 65"/>
                  <a:gd name="T57" fmla="*/ 43 h 63"/>
                  <a:gd name="T58" fmla="*/ 0 w 65"/>
                  <a:gd name="T59" fmla="*/ 37 h 63"/>
                  <a:gd name="T60" fmla="*/ 0 w 65"/>
                  <a:gd name="T61" fmla="*/ 31 h 63"/>
                  <a:gd name="T62" fmla="*/ 0 w 65"/>
                  <a:gd name="T63" fmla="*/ 25 h 63"/>
                  <a:gd name="T64" fmla="*/ 2 w 65"/>
                  <a:gd name="T65" fmla="*/ 17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 y="17"/>
                    </a:moveTo>
                    <a:lnTo>
                      <a:pt x="6" y="12"/>
                    </a:lnTo>
                    <a:lnTo>
                      <a:pt x="10" y="8"/>
                    </a:lnTo>
                    <a:lnTo>
                      <a:pt x="16" y="4"/>
                    </a:lnTo>
                    <a:lnTo>
                      <a:pt x="21" y="2"/>
                    </a:lnTo>
                    <a:lnTo>
                      <a:pt x="27" y="0"/>
                    </a:lnTo>
                    <a:lnTo>
                      <a:pt x="33" y="0"/>
                    </a:lnTo>
                    <a:lnTo>
                      <a:pt x="39" y="0"/>
                    </a:lnTo>
                    <a:lnTo>
                      <a:pt x="45" y="2"/>
                    </a:lnTo>
                    <a:lnTo>
                      <a:pt x="51" y="6"/>
                    </a:lnTo>
                    <a:lnTo>
                      <a:pt x="57" y="10"/>
                    </a:lnTo>
                    <a:lnTo>
                      <a:pt x="59" y="13"/>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19" y="61"/>
                    </a:lnTo>
                    <a:lnTo>
                      <a:pt x="14" y="57"/>
                    </a:lnTo>
                    <a:lnTo>
                      <a:pt x="10" y="53"/>
                    </a:lnTo>
                    <a:lnTo>
                      <a:pt x="6" y="49"/>
                    </a:lnTo>
                    <a:lnTo>
                      <a:pt x="2" y="43"/>
                    </a:lnTo>
                    <a:lnTo>
                      <a:pt x="0" y="37"/>
                    </a:lnTo>
                    <a:lnTo>
                      <a:pt x="0" y="31"/>
                    </a:lnTo>
                    <a:lnTo>
                      <a:pt x="0" y="25"/>
                    </a:lnTo>
                    <a:lnTo>
                      <a:pt x="2" y="17"/>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5" name="Freeform 600"/>
              <p:cNvSpPr>
                <a:spLocks/>
              </p:cNvSpPr>
              <p:nvPr/>
            </p:nvSpPr>
            <p:spPr bwMode="auto">
              <a:xfrm>
                <a:off x="5176" y="1532"/>
                <a:ext cx="65" cy="63"/>
              </a:xfrm>
              <a:custGeom>
                <a:avLst/>
                <a:gdLst>
                  <a:gd name="T0" fmla="*/ 2 w 65"/>
                  <a:gd name="T1" fmla="*/ 17 h 63"/>
                  <a:gd name="T2" fmla="*/ 2 w 65"/>
                  <a:gd name="T3" fmla="*/ 17 h 63"/>
                  <a:gd name="T4" fmla="*/ 6 w 65"/>
                  <a:gd name="T5" fmla="*/ 12 h 63"/>
                  <a:gd name="T6" fmla="*/ 10 w 65"/>
                  <a:gd name="T7" fmla="*/ 8 h 63"/>
                  <a:gd name="T8" fmla="*/ 16 w 65"/>
                  <a:gd name="T9" fmla="*/ 4 h 63"/>
                  <a:gd name="T10" fmla="*/ 21 w 65"/>
                  <a:gd name="T11" fmla="*/ 2 h 63"/>
                  <a:gd name="T12" fmla="*/ 27 w 65"/>
                  <a:gd name="T13" fmla="*/ 0 h 63"/>
                  <a:gd name="T14" fmla="*/ 33 w 65"/>
                  <a:gd name="T15" fmla="*/ 0 h 63"/>
                  <a:gd name="T16" fmla="*/ 39 w 65"/>
                  <a:gd name="T17" fmla="*/ 0 h 63"/>
                  <a:gd name="T18" fmla="*/ 45 w 65"/>
                  <a:gd name="T19" fmla="*/ 2 h 63"/>
                  <a:gd name="T20" fmla="*/ 51 w 65"/>
                  <a:gd name="T21" fmla="*/ 6 h 63"/>
                  <a:gd name="T22" fmla="*/ 57 w 65"/>
                  <a:gd name="T23" fmla="*/ 10 h 63"/>
                  <a:gd name="T24" fmla="*/ 59 w 65"/>
                  <a:gd name="T25" fmla="*/ 13 h 63"/>
                  <a:gd name="T26" fmla="*/ 63 w 65"/>
                  <a:gd name="T27" fmla="*/ 19 h 63"/>
                  <a:gd name="T28" fmla="*/ 65 w 65"/>
                  <a:gd name="T29" fmla="*/ 25 h 63"/>
                  <a:gd name="T30" fmla="*/ 65 w 65"/>
                  <a:gd name="T31" fmla="*/ 31 h 63"/>
                  <a:gd name="T32" fmla="*/ 65 w 65"/>
                  <a:gd name="T33" fmla="*/ 37 h 63"/>
                  <a:gd name="T34" fmla="*/ 63 w 65"/>
                  <a:gd name="T35" fmla="*/ 45 h 63"/>
                  <a:gd name="T36" fmla="*/ 59 w 65"/>
                  <a:gd name="T37" fmla="*/ 49 h 63"/>
                  <a:gd name="T38" fmla="*/ 55 w 65"/>
                  <a:gd name="T39" fmla="*/ 55 h 63"/>
                  <a:gd name="T40" fmla="*/ 49 w 65"/>
                  <a:gd name="T41" fmla="*/ 59 h 63"/>
                  <a:gd name="T42" fmla="*/ 43 w 65"/>
                  <a:gd name="T43" fmla="*/ 61 h 63"/>
                  <a:gd name="T44" fmla="*/ 37 w 65"/>
                  <a:gd name="T45" fmla="*/ 63 h 63"/>
                  <a:gd name="T46" fmla="*/ 31 w 65"/>
                  <a:gd name="T47" fmla="*/ 63 h 63"/>
                  <a:gd name="T48" fmla="*/ 25 w 65"/>
                  <a:gd name="T49" fmla="*/ 63 h 63"/>
                  <a:gd name="T50" fmla="*/ 19 w 65"/>
                  <a:gd name="T51" fmla="*/ 61 h 63"/>
                  <a:gd name="T52" fmla="*/ 14 w 65"/>
                  <a:gd name="T53" fmla="*/ 57 h 63"/>
                  <a:gd name="T54" fmla="*/ 10 w 65"/>
                  <a:gd name="T55" fmla="*/ 53 h 63"/>
                  <a:gd name="T56" fmla="*/ 6 w 65"/>
                  <a:gd name="T57" fmla="*/ 49 h 63"/>
                  <a:gd name="T58" fmla="*/ 2 w 65"/>
                  <a:gd name="T59" fmla="*/ 43 h 63"/>
                  <a:gd name="T60" fmla="*/ 0 w 65"/>
                  <a:gd name="T61" fmla="*/ 37 h 63"/>
                  <a:gd name="T62" fmla="*/ 0 w 65"/>
                  <a:gd name="T63" fmla="*/ 31 h 63"/>
                  <a:gd name="T64" fmla="*/ 0 w 65"/>
                  <a:gd name="T65" fmla="*/ 25 h 63"/>
                  <a:gd name="T66" fmla="*/ 2 w 65"/>
                  <a:gd name="T67" fmla="*/ 17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 y="17"/>
                    </a:moveTo>
                    <a:lnTo>
                      <a:pt x="2" y="17"/>
                    </a:lnTo>
                    <a:lnTo>
                      <a:pt x="6" y="12"/>
                    </a:lnTo>
                    <a:lnTo>
                      <a:pt x="10" y="8"/>
                    </a:lnTo>
                    <a:lnTo>
                      <a:pt x="16" y="4"/>
                    </a:lnTo>
                    <a:lnTo>
                      <a:pt x="21" y="2"/>
                    </a:lnTo>
                    <a:lnTo>
                      <a:pt x="27" y="0"/>
                    </a:lnTo>
                    <a:lnTo>
                      <a:pt x="33" y="0"/>
                    </a:lnTo>
                    <a:lnTo>
                      <a:pt x="39" y="0"/>
                    </a:lnTo>
                    <a:lnTo>
                      <a:pt x="45" y="2"/>
                    </a:lnTo>
                    <a:lnTo>
                      <a:pt x="51" y="6"/>
                    </a:lnTo>
                    <a:lnTo>
                      <a:pt x="57" y="10"/>
                    </a:lnTo>
                    <a:lnTo>
                      <a:pt x="59" y="13"/>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19" y="61"/>
                    </a:lnTo>
                    <a:lnTo>
                      <a:pt x="14" y="57"/>
                    </a:lnTo>
                    <a:lnTo>
                      <a:pt x="10" y="53"/>
                    </a:lnTo>
                    <a:lnTo>
                      <a:pt x="6" y="49"/>
                    </a:lnTo>
                    <a:lnTo>
                      <a:pt x="2" y="43"/>
                    </a:lnTo>
                    <a:lnTo>
                      <a:pt x="0" y="37"/>
                    </a:lnTo>
                    <a:lnTo>
                      <a:pt x="0" y="31"/>
                    </a:lnTo>
                    <a:lnTo>
                      <a:pt x="0" y="25"/>
                    </a:lnTo>
                    <a:lnTo>
                      <a:pt x="2" y="17"/>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6" name="Freeform 601"/>
              <p:cNvSpPr>
                <a:spLocks/>
              </p:cNvSpPr>
              <p:nvPr/>
            </p:nvSpPr>
            <p:spPr bwMode="auto">
              <a:xfrm>
                <a:off x="5142" y="1447"/>
                <a:ext cx="63" cy="63"/>
              </a:xfrm>
              <a:custGeom>
                <a:avLst/>
                <a:gdLst>
                  <a:gd name="T0" fmla="*/ 2 w 63"/>
                  <a:gd name="T1" fmla="*/ 18 h 63"/>
                  <a:gd name="T2" fmla="*/ 6 w 63"/>
                  <a:gd name="T3" fmla="*/ 14 h 63"/>
                  <a:gd name="T4" fmla="*/ 10 w 63"/>
                  <a:gd name="T5" fmla="*/ 8 h 63"/>
                  <a:gd name="T6" fmla="*/ 14 w 63"/>
                  <a:gd name="T7" fmla="*/ 4 h 63"/>
                  <a:gd name="T8" fmla="*/ 20 w 63"/>
                  <a:gd name="T9" fmla="*/ 2 h 63"/>
                  <a:gd name="T10" fmla="*/ 26 w 63"/>
                  <a:gd name="T11" fmla="*/ 0 h 63"/>
                  <a:gd name="T12" fmla="*/ 32 w 63"/>
                  <a:gd name="T13" fmla="*/ 0 h 63"/>
                  <a:gd name="T14" fmla="*/ 40 w 63"/>
                  <a:gd name="T15" fmla="*/ 0 h 63"/>
                  <a:gd name="T16" fmla="*/ 46 w 63"/>
                  <a:gd name="T17" fmla="*/ 2 h 63"/>
                  <a:gd name="T18" fmla="*/ 51 w 63"/>
                  <a:gd name="T19" fmla="*/ 6 h 63"/>
                  <a:gd name="T20" fmla="*/ 55 w 63"/>
                  <a:gd name="T21" fmla="*/ 10 h 63"/>
                  <a:gd name="T22" fmla="*/ 59 w 63"/>
                  <a:gd name="T23" fmla="*/ 14 h 63"/>
                  <a:gd name="T24" fmla="*/ 61 w 63"/>
                  <a:gd name="T25" fmla="*/ 20 h 63"/>
                  <a:gd name="T26" fmla="*/ 63 w 63"/>
                  <a:gd name="T27" fmla="*/ 26 h 63"/>
                  <a:gd name="T28" fmla="*/ 63 w 63"/>
                  <a:gd name="T29" fmla="*/ 32 h 63"/>
                  <a:gd name="T30" fmla="*/ 63 w 63"/>
                  <a:gd name="T31" fmla="*/ 37 h 63"/>
                  <a:gd name="T32" fmla="*/ 61 w 63"/>
                  <a:gd name="T33" fmla="*/ 45 h 63"/>
                  <a:gd name="T34" fmla="*/ 57 w 63"/>
                  <a:gd name="T35" fmla="*/ 51 h 63"/>
                  <a:gd name="T36" fmla="*/ 53 w 63"/>
                  <a:gd name="T37" fmla="*/ 55 h 63"/>
                  <a:gd name="T38" fmla="*/ 50 w 63"/>
                  <a:gd name="T39" fmla="*/ 59 h 63"/>
                  <a:gd name="T40" fmla="*/ 44 w 63"/>
                  <a:gd name="T41" fmla="*/ 61 h 63"/>
                  <a:gd name="T42" fmla="*/ 38 w 63"/>
                  <a:gd name="T43" fmla="*/ 63 h 63"/>
                  <a:gd name="T44" fmla="*/ 32 w 63"/>
                  <a:gd name="T45" fmla="*/ 63 h 63"/>
                  <a:gd name="T46" fmla="*/ 24 w 63"/>
                  <a:gd name="T47" fmla="*/ 63 h 63"/>
                  <a:gd name="T48" fmla="*/ 18 w 63"/>
                  <a:gd name="T49" fmla="*/ 61 h 63"/>
                  <a:gd name="T50" fmla="*/ 12 w 63"/>
                  <a:gd name="T51" fmla="*/ 57 h 63"/>
                  <a:gd name="T52" fmla="*/ 8 w 63"/>
                  <a:gd name="T53" fmla="*/ 53 h 63"/>
                  <a:gd name="T54" fmla="*/ 4 w 63"/>
                  <a:gd name="T55" fmla="*/ 49 h 63"/>
                  <a:gd name="T56" fmla="*/ 2 w 63"/>
                  <a:gd name="T57" fmla="*/ 43 h 63"/>
                  <a:gd name="T58" fmla="*/ 0 w 63"/>
                  <a:gd name="T59" fmla="*/ 37 h 63"/>
                  <a:gd name="T60" fmla="*/ 0 w 63"/>
                  <a:gd name="T61" fmla="*/ 32 h 63"/>
                  <a:gd name="T62" fmla="*/ 0 w 63"/>
                  <a:gd name="T63" fmla="*/ 26 h 63"/>
                  <a:gd name="T64" fmla="*/ 2 w 63"/>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2" y="18"/>
                    </a:moveTo>
                    <a:lnTo>
                      <a:pt x="6" y="14"/>
                    </a:lnTo>
                    <a:lnTo>
                      <a:pt x="10" y="8"/>
                    </a:lnTo>
                    <a:lnTo>
                      <a:pt x="14" y="4"/>
                    </a:lnTo>
                    <a:lnTo>
                      <a:pt x="20" y="2"/>
                    </a:lnTo>
                    <a:lnTo>
                      <a:pt x="26" y="0"/>
                    </a:lnTo>
                    <a:lnTo>
                      <a:pt x="32" y="0"/>
                    </a:lnTo>
                    <a:lnTo>
                      <a:pt x="40" y="0"/>
                    </a:lnTo>
                    <a:lnTo>
                      <a:pt x="46" y="2"/>
                    </a:lnTo>
                    <a:lnTo>
                      <a:pt x="51" y="6"/>
                    </a:lnTo>
                    <a:lnTo>
                      <a:pt x="55" y="10"/>
                    </a:lnTo>
                    <a:lnTo>
                      <a:pt x="59" y="14"/>
                    </a:lnTo>
                    <a:lnTo>
                      <a:pt x="61" y="20"/>
                    </a:lnTo>
                    <a:lnTo>
                      <a:pt x="63" y="26"/>
                    </a:lnTo>
                    <a:lnTo>
                      <a:pt x="63" y="32"/>
                    </a:lnTo>
                    <a:lnTo>
                      <a:pt x="63" y="37"/>
                    </a:lnTo>
                    <a:lnTo>
                      <a:pt x="61" y="45"/>
                    </a:lnTo>
                    <a:lnTo>
                      <a:pt x="57" y="51"/>
                    </a:lnTo>
                    <a:lnTo>
                      <a:pt x="53" y="55"/>
                    </a:lnTo>
                    <a:lnTo>
                      <a:pt x="50" y="59"/>
                    </a:lnTo>
                    <a:lnTo>
                      <a:pt x="44" y="61"/>
                    </a:lnTo>
                    <a:lnTo>
                      <a:pt x="38" y="63"/>
                    </a:lnTo>
                    <a:lnTo>
                      <a:pt x="32" y="63"/>
                    </a:lnTo>
                    <a:lnTo>
                      <a:pt x="24" y="63"/>
                    </a:lnTo>
                    <a:lnTo>
                      <a:pt x="18" y="61"/>
                    </a:lnTo>
                    <a:lnTo>
                      <a:pt x="12" y="57"/>
                    </a:lnTo>
                    <a:lnTo>
                      <a:pt x="8" y="53"/>
                    </a:lnTo>
                    <a:lnTo>
                      <a:pt x="4" y="49"/>
                    </a:lnTo>
                    <a:lnTo>
                      <a:pt x="2" y="43"/>
                    </a:lnTo>
                    <a:lnTo>
                      <a:pt x="0" y="37"/>
                    </a:lnTo>
                    <a:lnTo>
                      <a:pt x="0" y="32"/>
                    </a:lnTo>
                    <a:lnTo>
                      <a:pt x="0" y="26"/>
                    </a:lnTo>
                    <a:lnTo>
                      <a:pt x="2" y="18"/>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7" name="Freeform 602"/>
              <p:cNvSpPr>
                <a:spLocks/>
              </p:cNvSpPr>
              <p:nvPr/>
            </p:nvSpPr>
            <p:spPr bwMode="auto">
              <a:xfrm>
                <a:off x="5142" y="1447"/>
                <a:ext cx="63" cy="63"/>
              </a:xfrm>
              <a:custGeom>
                <a:avLst/>
                <a:gdLst>
                  <a:gd name="T0" fmla="*/ 2 w 63"/>
                  <a:gd name="T1" fmla="*/ 18 h 63"/>
                  <a:gd name="T2" fmla="*/ 2 w 63"/>
                  <a:gd name="T3" fmla="*/ 18 h 63"/>
                  <a:gd name="T4" fmla="*/ 6 w 63"/>
                  <a:gd name="T5" fmla="*/ 14 h 63"/>
                  <a:gd name="T6" fmla="*/ 10 w 63"/>
                  <a:gd name="T7" fmla="*/ 8 h 63"/>
                  <a:gd name="T8" fmla="*/ 14 w 63"/>
                  <a:gd name="T9" fmla="*/ 4 h 63"/>
                  <a:gd name="T10" fmla="*/ 20 w 63"/>
                  <a:gd name="T11" fmla="*/ 2 h 63"/>
                  <a:gd name="T12" fmla="*/ 26 w 63"/>
                  <a:gd name="T13" fmla="*/ 0 h 63"/>
                  <a:gd name="T14" fmla="*/ 32 w 63"/>
                  <a:gd name="T15" fmla="*/ 0 h 63"/>
                  <a:gd name="T16" fmla="*/ 40 w 63"/>
                  <a:gd name="T17" fmla="*/ 0 h 63"/>
                  <a:gd name="T18" fmla="*/ 46 w 63"/>
                  <a:gd name="T19" fmla="*/ 2 h 63"/>
                  <a:gd name="T20" fmla="*/ 51 w 63"/>
                  <a:gd name="T21" fmla="*/ 6 h 63"/>
                  <a:gd name="T22" fmla="*/ 55 w 63"/>
                  <a:gd name="T23" fmla="*/ 10 h 63"/>
                  <a:gd name="T24" fmla="*/ 59 w 63"/>
                  <a:gd name="T25" fmla="*/ 14 h 63"/>
                  <a:gd name="T26" fmla="*/ 61 w 63"/>
                  <a:gd name="T27" fmla="*/ 20 h 63"/>
                  <a:gd name="T28" fmla="*/ 63 w 63"/>
                  <a:gd name="T29" fmla="*/ 26 h 63"/>
                  <a:gd name="T30" fmla="*/ 63 w 63"/>
                  <a:gd name="T31" fmla="*/ 32 h 63"/>
                  <a:gd name="T32" fmla="*/ 63 w 63"/>
                  <a:gd name="T33" fmla="*/ 37 h 63"/>
                  <a:gd name="T34" fmla="*/ 61 w 63"/>
                  <a:gd name="T35" fmla="*/ 45 h 63"/>
                  <a:gd name="T36" fmla="*/ 57 w 63"/>
                  <a:gd name="T37" fmla="*/ 51 h 63"/>
                  <a:gd name="T38" fmla="*/ 53 w 63"/>
                  <a:gd name="T39" fmla="*/ 55 h 63"/>
                  <a:gd name="T40" fmla="*/ 50 w 63"/>
                  <a:gd name="T41" fmla="*/ 59 h 63"/>
                  <a:gd name="T42" fmla="*/ 44 w 63"/>
                  <a:gd name="T43" fmla="*/ 61 h 63"/>
                  <a:gd name="T44" fmla="*/ 38 w 63"/>
                  <a:gd name="T45" fmla="*/ 63 h 63"/>
                  <a:gd name="T46" fmla="*/ 32 w 63"/>
                  <a:gd name="T47" fmla="*/ 63 h 63"/>
                  <a:gd name="T48" fmla="*/ 24 w 63"/>
                  <a:gd name="T49" fmla="*/ 63 h 63"/>
                  <a:gd name="T50" fmla="*/ 18 w 63"/>
                  <a:gd name="T51" fmla="*/ 61 h 63"/>
                  <a:gd name="T52" fmla="*/ 12 w 63"/>
                  <a:gd name="T53" fmla="*/ 57 h 63"/>
                  <a:gd name="T54" fmla="*/ 8 w 63"/>
                  <a:gd name="T55" fmla="*/ 53 h 63"/>
                  <a:gd name="T56" fmla="*/ 4 w 63"/>
                  <a:gd name="T57" fmla="*/ 49 h 63"/>
                  <a:gd name="T58" fmla="*/ 2 w 63"/>
                  <a:gd name="T59" fmla="*/ 43 h 63"/>
                  <a:gd name="T60" fmla="*/ 0 w 63"/>
                  <a:gd name="T61" fmla="*/ 37 h 63"/>
                  <a:gd name="T62" fmla="*/ 0 w 63"/>
                  <a:gd name="T63" fmla="*/ 32 h 63"/>
                  <a:gd name="T64" fmla="*/ 0 w 63"/>
                  <a:gd name="T65" fmla="*/ 26 h 63"/>
                  <a:gd name="T66" fmla="*/ 2 w 63"/>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2" y="18"/>
                    </a:moveTo>
                    <a:lnTo>
                      <a:pt x="2" y="18"/>
                    </a:lnTo>
                    <a:lnTo>
                      <a:pt x="6" y="14"/>
                    </a:lnTo>
                    <a:lnTo>
                      <a:pt x="10" y="8"/>
                    </a:lnTo>
                    <a:lnTo>
                      <a:pt x="14" y="4"/>
                    </a:lnTo>
                    <a:lnTo>
                      <a:pt x="20" y="2"/>
                    </a:lnTo>
                    <a:lnTo>
                      <a:pt x="26" y="0"/>
                    </a:lnTo>
                    <a:lnTo>
                      <a:pt x="32" y="0"/>
                    </a:lnTo>
                    <a:lnTo>
                      <a:pt x="40" y="0"/>
                    </a:lnTo>
                    <a:lnTo>
                      <a:pt x="46" y="2"/>
                    </a:lnTo>
                    <a:lnTo>
                      <a:pt x="51" y="6"/>
                    </a:lnTo>
                    <a:lnTo>
                      <a:pt x="55" y="10"/>
                    </a:lnTo>
                    <a:lnTo>
                      <a:pt x="59" y="14"/>
                    </a:lnTo>
                    <a:lnTo>
                      <a:pt x="61" y="20"/>
                    </a:lnTo>
                    <a:lnTo>
                      <a:pt x="63" y="26"/>
                    </a:lnTo>
                    <a:lnTo>
                      <a:pt x="63" y="32"/>
                    </a:lnTo>
                    <a:lnTo>
                      <a:pt x="63" y="37"/>
                    </a:lnTo>
                    <a:lnTo>
                      <a:pt x="61" y="45"/>
                    </a:lnTo>
                    <a:lnTo>
                      <a:pt x="57" y="51"/>
                    </a:lnTo>
                    <a:lnTo>
                      <a:pt x="53" y="55"/>
                    </a:lnTo>
                    <a:lnTo>
                      <a:pt x="50" y="59"/>
                    </a:lnTo>
                    <a:lnTo>
                      <a:pt x="44" y="61"/>
                    </a:lnTo>
                    <a:lnTo>
                      <a:pt x="38" y="63"/>
                    </a:lnTo>
                    <a:lnTo>
                      <a:pt x="32" y="63"/>
                    </a:lnTo>
                    <a:lnTo>
                      <a:pt x="24" y="63"/>
                    </a:lnTo>
                    <a:lnTo>
                      <a:pt x="18" y="61"/>
                    </a:lnTo>
                    <a:lnTo>
                      <a:pt x="12" y="57"/>
                    </a:lnTo>
                    <a:lnTo>
                      <a:pt x="8" y="53"/>
                    </a:lnTo>
                    <a:lnTo>
                      <a:pt x="4" y="49"/>
                    </a:lnTo>
                    <a:lnTo>
                      <a:pt x="2" y="43"/>
                    </a:lnTo>
                    <a:lnTo>
                      <a:pt x="0" y="37"/>
                    </a:lnTo>
                    <a:lnTo>
                      <a:pt x="0" y="32"/>
                    </a:lnTo>
                    <a:lnTo>
                      <a:pt x="0" y="26"/>
                    </a:lnTo>
                    <a:lnTo>
                      <a:pt x="2"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88" name="Freeform 603"/>
              <p:cNvSpPr>
                <a:spLocks/>
              </p:cNvSpPr>
              <p:nvPr/>
            </p:nvSpPr>
            <p:spPr bwMode="auto">
              <a:xfrm>
                <a:off x="5164" y="1465"/>
                <a:ext cx="65" cy="65"/>
              </a:xfrm>
              <a:custGeom>
                <a:avLst/>
                <a:gdLst>
                  <a:gd name="T0" fmla="*/ 61 w 65"/>
                  <a:gd name="T1" fmla="*/ 45 h 65"/>
                  <a:gd name="T2" fmla="*/ 59 w 65"/>
                  <a:gd name="T3" fmla="*/ 51 h 65"/>
                  <a:gd name="T4" fmla="*/ 55 w 65"/>
                  <a:gd name="T5" fmla="*/ 55 h 65"/>
                  <a:gd name="T6" fmla="*/ 49 w 65"/>
                  <a:gd name="T7" fmla="*/ 59 h 65"/>
                  <a:gd name="T8" fmla="*/ 43 w 65"/>
                  <a:gd name="T9" fmla="*/ 63 h 65"/>
                  <a:gd name="T10" fmla="*/ 37 w 65"/>
                  <a:gd name="T11" fmla="*/ 65 h 65"/>
                  <a:gd name="T12" fmla="*/ 31 w 65"/>
                  <a:gd name="T13" fmla="*/ 65 h 65"/>
                  <a:gd name="T14" fmla="*/ 26 w 65"/>
                  <a:gd name="T15" fmla="*/ 63 h 65"/>
                  <a:gd name="T16" fmla="*/ 20 w 65"/>
                  <a:gd name="T17" fmla="*/ 61 h 65"/>
                  <a:gd name="T18" fmla="*/ 14 w 65"/>
                  <a:gd name="T19" fmla="*/ 59 h 65"/>
                  <a:gd name="T20" fmla="*/ 8 w 65"/>
                  <a:gd name="T21" fmla="*/ 55 h 65"/>
                  <a:gd name="T22" fmla="*/ 6 w 65"/>
                  <a:gd name="T23" fmla="*/ 49 h 65"/>
                  <a:gd name="T24" fmla="*/ 2 w 65"/>
                  <a:gd name="T25" fmla="*/ 43 h 65"/>
                  <a:gd name="T26" fmla="*/ 0 w 65"/>
                  <a:gd name="T27" fmla="*/ 37 h 65"/>
                  <a:gd name="T28" fmla="*/ 0 w 65"/>
                  <a:gd name="T29" fmla="*/ 31 h 65"/>
                  <a:gd name="T30" fmla="*/ 0 w 65"/>
                  <a:gd name="T31" fmla="*/ 25 h 65"/>
                  <a:gd name="T32" fmla="*/ 2 w 65"/>
                  <a:gd name="T33" fmla="*/ 19 h 65"/>
                  <a:gd name="T34" fmla="*/ 6 w 65"/>
                  <a:gd name="T35" fmla="*/ 14 h 65"/>
                  <a:gd name="T36" fmla="*/ 10 w 65"/>
                  <a:gd name="T37" fmla="*/ 8 h 65"/>
                  <a:gd name="T38" fmla="*/ 16 w 65"/>
                  <a:gd name="T39" fmla="*/ 6 h 65"/>
                  <a:gd name="T40" fmla="*/ 20 w 65"/>
                  <a:gd name="T41" fmla="*/ 2 h 65"/>
                  <a:gd name="T42" fmla="*/ 26 w 65"/>
                  <a:gd name="T43" fmla="*/ 0 h 65"/>
                  <a:gd name="T44" fmla="*/ 33 w 65"/>
                  <a:gd name="T45" fmla="*/ 0 h 65"/>
                  <a:gd name="T46" fmla="*/ 39 w 65"/>
                  <a:gd name="T47" fmla="*/ 0 h 65"/>
                  <a:gd name="T48" fmla="*/ 45 w 65"/>
                  <a:gd name="T49" fmla="*/ 4 h 65"/>
                  <a:gd name="T50" fmla="*/ 51 w 65"/>
                  <a:gd name="T51" fmla="*/ 6 h 65"/>
                  <a:gd name="T52" fmla="*/ 55 w 65"/>
                  <a:gd name="T53" fmla="*/ 10 h 65"/>
                  <a:gd name="T54" fmla="*/ 59 w 65"/>
                  <a:gd name="T55" fmla="*/ 16 h 65"/>
                  <a:gd name="T56" fmla="*/ 61 w 65"/>
                  <a:gd name="T57" fmla="*/ 19 h 65"/>
                  <a:gd name="T58" fmla="*/ 65 w 65"/>
                  <a:gd name="T59" fmla="*/ 27 h 65"/>
                  <a:gd name="T60" fmla="*/ 65 w 65"/>
                  <a:gd name="T61" fmla="*/ 33 h 65"/>
                  <a:gd name="T62" fmla="*/ 63 w 65"/>
                  <a:gd name="T63" fmla="*/ 39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3" y="63"/>
                    </a:lnTo>
                    <a:lnTo>
                      <a:pt x="37" y="65"/>
                    </a:lnTo>
                    <a:lnTo>
                      <a:pt x="31" y="65"/>
                    </a:lnTo>
                    <a:lnTo>
                      <a:pt x="26" y="63"/>
                    </a:lnTo>
                    <a:lnTo>
                      <a:pt x="20" y="61"/>
                    </a:lnTo>
                    <a:lnTo>
                      <a:pt x="14" y="59"/>
                    </a:lnTo>
                    <a:lnTo>
                      <a:pt x="8" y="55"/>
                    </a:lnTo>
                    <a:lnTo>
                      <a:pt x="6" y="49"/>
                    </a:lnTo>
                    <a:lnTo>
                      <a:pt x="2" y="43"/>
                    </a:lnTo>
                    <a:lnTo>
                      <a:pt x="0" y="37"/>
                    </a:lnTo>
                    <a:lnTo>
                      <a:pt x="0" y="31"/>
                    </a:lnTo>
                    <a:lnTo>
                      <a:pt x="0" y="25"/>
                    </a:lnTo>
                    <a:lnTo>
                      <a:pt x="2" y="19"/>
                    </a:lnTo>
                    <a:lnTo>
                      <a:pt x="6" y="14"/>
                    </a:lnTo>
                    <a:lnTo>
                      <a:pt x="10" y="8"/>
                    </a:lnTo>
                    <a:lnTo>
                      <a:pt x="16" y="6"/>
                    </a:lnTo>
                    <a:lnTo>
                      <a:pt x="20" y="2"/>
                    </a:lnTo>
                    <a:lnTo>
                      <a:pt x="26" y="0"/>
                    </a:lnTo>
                    <a:lnTo>
                      <a:pt x="33" y="0"/>
                    </a:lnTo>
                    <a:lnTo>
                      <a:pt x="39" y="0"/>
                    </a:lnTo>
                    <a:lnTo>
                      <a:pt x="45" y="4"/>
                    </a:lnTo>
                    <a:lnTo>
                      <a:pt x="51" y="6"/>
                    </a:lnTo>
                    <a:lnTo>
                      <a:pt x="55" y="10"/>
                    </a:lnTo>
                    <a:lnTo>
                      <a:pt x="59" y="16"/>
                    </a:lnTo>
                    <a:lnTo>
                      <a:pt x="61" y="19"/>
                    </a:lnTo>
                    <a:lnTo>
                      <a:pt x="65" y="27"/>
                    </a:lnTo>
                    <a:lnTo>
                      <a:pt x="65" y="33"/>
                    </a:lnTo>
                    <a:lnTo>
                      <a:pt x="63"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89" name="Freeform 604"/>
              <p:cNvSpPr>
                <a:spLocks/>
              </p:cNvSpPr>
              <p:nvPr/>
            </p:nvSpPr>
            <p:spPr bwMode="auto">
              <a:xfrm>
                <a:off x="5164" y="1465"/>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3 w 65"/>
                  <a:gd name="T11" fmla="*/ 63 h 65"/>
                  <a:gd name="T12" fmla="*/ 37 w 65"/>
                  <a:gd name="T13" fmla="*/ 65 h 65"/>
                  <a:gd name="T14" fmla="*/ 31 w 65"/>
                  <a:gd name="T15" fmla="*/ 65 h 65"/>
                  <a:gd name="T16" fmla="*/ 26 w 65"/>
                  <a:gd name="T17" fmla="*/ 63 h 65"/>
                  <a:gd name="T18" fmla="*/ 20 w 65"/>
                  <a:gd name="T19" fmla="*/ 61 h 65"/>
                  <a:gd name="T20" fmla="*/ 14 w 65"/>
                  <a:gd name="T21" fmla="*/ 59 h 65"/>
                  <a:gd name="T22" fmla="*/ 8 w 65"/>
                  <a:gd name="T23" fmla="*/ 55 h 65"/>
                  <a:gd name="T24" fmla="*/ 6 w 65"/>
                  <a:gd name="T25" fmla="*/ 49 h 65"/>
                  <a:gd name="T26" fmla="*/ 2 w 65"/>
                  <a:gd name="T27" fmla="*/ 43 h 65"/>
                  <a:gd name="T28" fmla="*/ 0 w 65"/>
                  <a:gd name="T29" fmla="*/ 37 h 65"/>
                  <a:gd name="T30" fmla="*/ 0 w 65"/>
                  <a:gd name="T31" fmla="*/ 31 h 65"/>
                  <a:gd name="T32" fmla="*/ 0 w 65"/>
                  <a:gd name="T33" fmla="*/ 25 h 65"/>
                  <a:gd name="T34" fmla="*/ 2 w 65"/>
                  <a:gd name="T35" fmla="*/ 19 h 65"/>
                  <a:gd name="T36" fmla="*/ 6 w 65"/>
                  <a:gd name="T37" fmla="*/ 14 h 65"/>
                  <a:gd name="T38" fmla="*/ 10 w 65"/>
                  <a:gd name="T39" fmla="*/ 8 h 65"/>
                  <a:gd name="T40" fmla="*/ 16 w 65"/>
                  <a:gd name="T41" fmla="*/ 6 h 65"/>
                  <a:gd name="T42" fmla="*/ 20 w 65"/>
                  <a:gd name="T43" fmla="*/ 2 h 65"/>
                  <a:gd name="T44" fmla="*/ 26 w 65"/>
                  <a:gd name="T45" fmla="*/ 0 h 65"/>
                  <a:gd name="T46" fmla="*/ 33 w 65"/>
                  <a:gd name="T47" fmla="*/ 0 h 65"/>
                  <a:gd name="T48" fmla="*/ 39 w 65"/>
                  <a:gd name="T49" fmla="*/ 0 h 65"/>
                  <a:gd name="T50" fmla="*/ 45 w 65"/>
                  <a:gd name="T51" fmla="*/ 4 h 65"/>
                  <a:gd name="T52" fmla="*/ 51 w 65"/>
                  <a:gd name="T53" fmla="*/ 6 h 65"/>
                  <a:gd name="T54" fmla="*/ 55 w 65"/>
                  <a:gd name="T55" fmla="*/ 10 h 65"/>
                  <a:gd name="T56" fmla="*/ 59 w 65"/>
                  <a:gd name="T57" fmla="*/ 16 h 65"/>
                  <a:gd name="T58" fmla="*/ 61 w 65"/>
                  <a:gd name="T59" fmla="*/ 19 h 65"/>
                  <a:gd name="T60" fmla="*/ 65 w 65"/>
                  <a:gd name="T61" fmla="*/ 27 h 65"/>
                  <a:gd name="T62" fmla="*/ 65 w 65"/>
                  <a:gd name="T63" fmla="*/ 33 h 65"/>
                  <a:gd name="T64" fmla="*/ 63 w 65"/>
                  <a:gd name="T65" fmla="*/ 39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3" y="63"/>
                    </a:lnTo>
                    <a:lnTo>
                      <a:pt x="37" y="65"/>
                    </a:lnTo>
                    <a:lnTo>
                      <a:pt x="31" y="65"/>
                    </a:lnTo>
                    <a:lnTo>
                      <a:pt x="26" y="63"/>
                    </a:lnTo>
                    <a:lnTo>
                      <a:pt x="20" y="61"/>
                    </a:lnTo>
                    <a:lnTo>
                      <a:pt x="14" y="59"/>
                    </a:lnTo>
                    <a:lnTo>
                      <a:pt x="8" y="55"/>
                    </a:lnTo>
                    <a:lnTo>
                      <a:pt x="6" y="49"/>
                    </a:lnTo>
                    <a:lnTo>
                      <a:pt x="2" y="43"/>
                    </a:lnTo>
                    <a:lnTo>
                      <a:pt x="0" y="37"/>
                    </a:lnTo>
                    <a:lnTo>
                      <a:pt x="0" y="31"/>
                    </a:lnTo>
                    <a:lnTo>
                      <a:pt x="0" y="25"/>
                    </a:lnTo>
                    <a:lnTo>
                      <a:pt x="2" y="19"/>
                    </a:lnTo>
                    <a:lnTo>
                      <a:pt x="6" y="14"/>
                    </a:lnTo>
                    <a:lnTo>
                      <a:pt x="10" y="8"/>
                    </a:lnTo>
                    <a:lnTo>
                      <a:pt x="16" y="6"/>
                    </a:lnTo>
                    <a:lnTo>
                      <a:pt x="20" y="2"/>
                    </a:lnTo>
                    <a:lnTo>
                      <a:pt x="26" y="0"/>
                    </a:lnTo>
                    <a:lnTo>
                      <a:pt x="33" y="0"/>
                    </a:lnTo>
                    <a:lnTo>
                      <a:pt x="39" y="0"/>
                    </a:lnTo>
                    <a:lnTo>
                      <a:pt x="45" y="4"/>
                    </a:lnTo>
                    <a:lnTo>
                      <a:pt x="51" y="6"/>
                    </a:lnTo>
                    <a:lnTo>
                      <a:pt x="55" y="10"/>
                    </a:lnTo>
                    <a:lnTo>
                      <a:pt x="59" y="16"/>
                    </a:lnTo>
                    <a:lnTo>
                      <a:pt x="61" y="19"/>
                    </a:lnTo>
                    <a:lnTo>
                      <a:pt x="65" y="27"/>
                    </a:lnTo>
                    <a:lnTo>
                      <a:pt x="65" y="33"/>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0" name="Freeform 605"/>
              <p:cNvSpPr>
                <a:spLocks/>
              </p:cNvSpPr>
              <p:nvPr/>
            </p:nvSpPr>
            <p:spPr bwMode="auto">
              <a:xfrm>
                <a:off x="5067" y="1494"/>
                <a:ext cx="63" cy="65"/>
              </a:xfrm>
              <a:custGeom>
                <a:avLst/>
                <a:gdLst>
                  <a:gd name="T0" fmla="*/ 2 w 63"/>
                  <a:gd name="T1" fmla="*/ 20 h 65"/>
                  <a:gd name="T2" fmla="*/ 6 w 63"/>
                  <a:gd name="T3" fmla="*/ 14 h 65"/>
                  <a:gd name="T4" fmla="*/ 10 w 63"/>
                  <a:gd name="T5" fmla="*/ 8 h 65"/>
                  <a:gd name="T6" fmla="*/ 14 w 63"/>
                  <a:gd name="T7" fmla="*/ 6 h 65"/>
                  <a:gd name="T8" fmla="*/ 20 w 63"/>
                  <a:gd name="T9" fmla="*/ 2 h 65"/>
                  <a:gd name="T10" fmla="*/ 26 w 63"/>
                  <a:gd name="T11" fmla="*/ 0 h 65"/>
                  <a:gd name="T12" fmla="*/ 32 w 63"/>
                  <a:gd name="T13" fmla="*/ 0 h 65"/>
                  <a:gd name="T14" fmla="*/ 40 w 63"/>
                  <a:gd name="T15" fmla="*/ 0 h 65"/>
                  <a:gd name="T16" fmla="*/ 46 w 63"/>
                  <a:gd name="T17" fmla="*/ 2 h 65"/>
                  <a:gd name="T18" fmla="*/ 52 w 63"/>
                  <a:gd name="T19" fmla="*/ 6 h 65"/>
                  <a:gd name="T20" fmla="*/ 56 w 63"/>
                  <a:gd name="T21" fmla="*/ 10 h 65"/>
                  <a:gd name="T22" fmla="*/ 60 w 63"/>
                  <a:gd name="T23" fmla="*/ 16 h 65"/>
                  <a:gd name="T24" fmla="*/ 61 w 63"/>
                  <a:gd name="T25" fmla="*/ 20 h 65"/>
                  <a:gd name="T26" fmla="*/ 63 w 63"/>
                  <a:gd name="T27" fmla="*/ 26 h 65"/>
                  <a:gd name="T28" fmla="*/ 63 w 63"/>
                  <a:gd name="T29" fmla="*/ 34 h 65"/>
                  <a:gd name="T30" fmla="*/ 63 w 63"/>
                  <a:gd name="T31" fmla="*/ 40 h 65"/>
                  <a:gd name="T32" fmla="*/ 61 w 63"/>
                  <a:gd name="T33" fmla="*/ 46 h 65"/>
                  <a:gd name="T34" fmla="*/ 58 w 63"/>
                  <a:gd name="T35" fmla="*/ 51 h 65"/>
                  <a:gd name="T36" fmla="*/ 54 w 63"/>
                  <a:gd name="T37" fmla="*/ 55 h 65"/>
                  <a:gd name="T38" fmla="*/ 50 w 63"/>
                  <a:gd name="T39" fmla="*/ 59 h 65"/>
                  <a:gd name="T40" fmla="*/ 44 w 63"/>
                  <a:gd name="T41" fmla="*/ 63 h 65"/>
                  <a:gd name="T42" fmla="*/ 38 w 63"/>
                  <a:gd name="T43" fmla="*/ 65 h 65"/>
                  <a:gd name="T44" fmla="*/ 32 w 63"/>
                  <a:gd name="T45" fmla="*/ 65 h 65"/>
                  <a:gd name="T46" fmla="*/ 26 w 63"/>
                  <a:gd name="T47" fmla="*/ 63 h 65"/>
                  <a:gd name="T48" fmla="*/ 18 w 63"/>
                  <a:gd name="T49" fmla="*/ 61 h 65"/>
                  <a:gd name="T50" fmla="*/ 14 w 63"/>
                  <a:gd name="T51" fmla="*/ 59 h 65"/>
                  <a:gd name="T52" fmla="*/ 8 w 63"/>
                  <a:gd name="T53" fmla="*/ 55 h 65"/>
                  <a:gd name="T54" fmla="*/ 4 w 63"/>
                  <a:gd name="T55" fmla="*/ 50 h 65"/>
                  <a:gd name="T56" fmla="*/ 2 w 63"/>
                  <a:gd name="T57" fmla="*/ 44 h 65"/>
                  <a:gd name="T58" fmla="*/ 0 w 63"/>
                  <a:gd name="T59" fmla="*/ 38 h 65"/>
                  <a:gd name="T60" fmla="*/ 0 w 63"/>
                  <a:gd name="T61" fmla="*/ 32 h 65"/>
                  <a:gd name="T62" fmla="*/ 0 w 63"/>
                  <a:gd name="T63" fmla="*/ 26 h 65"/>
                  <a:gd name="T64" fmla="*/ 2 w 63"/>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20"/>
                    </a:moveTo>
                    <a:lnTo>
                      <a:pt x="6" y="14"/>
                    </a:lnTo>
                    <a:lnTo>
                      <a:pt x="10" y="8"/>
                    </a:lnTo>
                    <a:lnTo>
                      <a:pt x="14" y="6"/>
                    </a:lnTo>
                    <a:lnTo>
                      <a:pt x="20" y="2"/>
                    </a:lnTo>
                    <a:lnTo>
                      <a:pt x="26" y="0"/>
                    </a:lnTo>
                    <a:lnTo>
                      <a:pt x="32" y="0"/>
                    </a:lnTo>
                    <a:lnTo>
                      <a:pt x="40" y="0"/>
                    </a:lnTo>
                    <a:lnTo>
                      <a:pt x="46" y="2"/>
                    </a:lnTo>
                    <a:lnTo>
                      <a:pt x="52" y="6"/>
                    </a:lnTo>
                    <a:lnTo>
                      <a:pt x="56" y="10"/>
                    </a:lnTo>
                    <a:lnTo>
                      <a:pt x="60" y="16"/>
                    </a:lnTo>
                    <a:lnTo>
                      <a:pt x="61" y="20"/>
                    </a:lnTo>
                    <a:lnTo>
                      <a:pt x="63" y="26"/>
                    </a:lnTo>
                    <a:lnTo>
                      <a:pt x="63" y="34"/>
                    </a:lnTo>
                    <a:lnTo>
                      <a:pt x="63" y="40"/>
                    </a:lnTo>
                    <a:lnTo>
                      <a:pt x="61" y="46"/>
                    </a:lnTo>
                    <a:lnTo>
                      <a:pt x="58" y="51"/>
                    </a:lnTo>
                    <a:lnTo>
                      <a:pt x="54" y="55"/>
                    </a:lnTo>
                    <a:lnTo>
                      <a:pt x="50" y="59"/>
                    </a:lnTo>
                    <a:lnTo>
                      <a:pt x="44" y="63"/>
                    </a:lnTo>
                    <a:lnTo>
                      <a:pt x="38" y="65"/>
                    </a:lnTo>
                    <a:lnTo>
                      <a:pt x="32" y="65"/>
                    </a:lnTo>
                    <a:lnTo>
                      <a:pt x="26" y="63"/>
                    </a:lnTo>
                    <a:lnTo>
                      <a:pt x="18" y="61"/>
                    </a:lnTo>
                    <a:lnTo>
                      <a:pt x="14" y="59"/>
                    </a:lnTo>
                    <a:lnTo>
                      <a:pt x="8" y="55"/>
                    </a:lnTo>
                    <a:lnTo>
                      <a:pt x="4" y="50"/>
                    </a:lnTo>
                    <a:lnTo>
                      <a:pt x="2" y="44"/>
                    </a:lnTo>
                    <a:lnTo>
                      <a:pt x="0" y="38"/>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1" name="Freeform 606"/>
              <p:cNvSpPr>
                <a:spLocks/>
              </p:cNvSpPr>
              <p:nvPr/>
            </p:nvSpPr>
            <p:spPr bwMode="auto">
              <a:xfrm>
                <a:off x="5067" y="1494"/>
                <a:ext cx="63" cy="65"/>
              </a:xfrm>
              <a:custGeom>
                <a:avLst/>
                <a:gdLst>
                  <a:gd name="T0" fmla="*/ 2 w 63"/>
                  <a:gd name="T1" fmla="*/ 20 h 65"/>
                  <a:gd name="T2" fmla="*/ 2 w 63"/>
                  <a:gd name="T3" fmla="*/ 20 h 65"/>
                  <a:gd name="T4" fmla="*/ 6 w 63"/>
                  <a:gd name="T5" fmla="*/ 14 h 65"/>
                  <a:gd name="T6" fmla="*/ 10 w 63"/>
                  <a:gd name="T7" fmla="*/ 8 h 65"/>
                  <a:gd name="T8" fmla="*/ 14 w 63"/>
                  <a:gd name="T9" fmla="*/ 6 h 65"/>
                  <a:gd name="T10" fmla="*/ 20 w 63"/>
                  <a:gd name="T11" fmla="*/ 2 h 65"/>
                  <a:gd name="T12" fmla="*/ 26 w 63"/>
                  <a:gd name="T13" fmla="*/ 0 h 65"/>
                  <a:gd name="T14" fmla="*/ 32 w 63"/>
                  <a:gd name="T15" fmla="*/ 0 h 65"/>
                  <a:gd name="T16" fmla="*/ 40 w 63"/>
                  <a:gd name="T17" fmla="*/ 0 h 65"/>
                  <a:gd name="T18" fmla="*/ 46 w 63"/>
                  <a:gd name="T19" fmla="*/ 2 h 65"/>
                  <a:gd name="T20" fmla="*/ 52 w 63"/>
                  <a:gd name="T21" fmla="*/ 6 h 65"/>
                  <a:gd name="T22" fmla="*/ 56 w 63"/>
                  <a:gd name="T23" fmla="*/ 10 h 65"/>
                  <a:gd name="T24" fmla="*/ 60 w 63"/>
                  <a:gd name="T25" fmla="*/ 16 h 65"/>
                  <a:gd name="T26" fmla="*/ 61 w 63"/>
                  <a:gd name="T27" fmla="*/ 20 h 65"/>
                  <a:gd name="T28" fmla="*/ 63 w 63"/>
                  <a:gd name="T29" fmla="*/ 26 h 65"/>
                  <a:gd name="T30" fmla="*/ 63 w 63"/>
                  <a:gd name="T31" fmla="*/ 34 h 65"/>
                  <a:gd name="T32" fmla="*/ 63 w 63"/>
                  <a:gd name="T33" fmla="*/ 40 h 65"/>
                  <a:gd name="T34" fmla="*/ 61 w 63"/>
                  <a:gd name="T35" fmla="*/ 46 h 65"/>
                  <a:gd name="T36" fmla="*/ 58 w 63"/>
                  <a:gd name="T37" fmla="*/ 51 h 65"/>
                  <a:gd name="T38" fmla="*/ 54 w 63"/>
                  <a:gd name="T39" fmla="*/ 55 h 65"/>
                  <a:gd name="T40" fmla="*/ 50 w 63"/>
                  <a:gd name="T41" fmla="*/ 59 h 65"/>
                  <a:gd name="T42" fmla="*/ 44 w 63"/>
                  <a:gd name="T43" fmla="*/ 63 h 65"/>
                  <a:gd name="T44" fmla="*/ 38 w 63"/>
                  <a:gd name="T45" fmla="*/ 65 h 65"/>
                  <a:gd name="T46" fmla="*/ 32 w 63"/>
                  <a:gd name="T47" fmla="*/ 65 h 65"/>
                  <a:gd name="T48" fmla="*/ 26 w 63"/>
                  <a:gd name="T49" fmla="*/ 63 h 65"/>
                  <a:gd name="T50" fmla="*/ 18 w 63"/>
                  <a:gd name="T51" fmla="*/ 61 h 65"/>
                  <a:gd name="T52" fmla="*/ 14 w 63"/>
                  <a:gd name="T53" fmla="*/ 59 h 65"/>
                  <a:gd name="T54" fmla="*/ 8 w 63"/>
                  <a:gd name="T55" fmla="*/ 55 h 65"/>
                  <a:gd name="T56" fmla="*/ 4 w 63"/>
                  <a:gd name="T57" fmla="*/ 50 h 65"/>
                  <a:gd name="T58" fmla="*/ 2 w 63"/>
                  <a:gd name="T59" fmla="*/ 44 h 65"/>
                  <a:gd name="T60" fmla="*/ 0 w 63"/>
                  <a:gd name="T61" fmla="*/ 38 h 65"/>
                  <a:gd name="T62" fmla="*/ 0 w 63"/>
                  <a:gd name="T63" fmla="*/ 32 h 65"/>
                  <a:gd name="T64" fmla="*/ 0 w 63"/>
                  <a:gd name="T65" fmla="*/ 26 h 65"/>
                  <a:gd name="T66" fmla="*/ 2 w 63"/>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20"/>
                    </a:moveTo>
                    <a:lnTo>
                      <a:pt x="2" y="20"/>
                    </a:lnTo>
                    <a:lnTo>
                      <a:pt x="6" y="14"/>
                    </a:lnTo>
                    <a:lnTo>
                      <a:pt x="10" y="8"/>
                    </a:lnTo>
                    <a:lnTo>
                      <a:pt x="14" y="6"/>
                    </a:lnTo>
                    <a:lnTo>
                      <a:pt x="20" y="2"/>
                    </a:lnTo>
                    <a:lnTo>
                      <a:pt x="26" y="0"/>
                    </a:lnTo>
                    <a:lnTo>
                      <a:pt x="32" y="0"/>
                    </a:lnTo>
                    <a:lnTo>
                      <a:pt x="40" y="0"/>
                    </a:lnTo>
                    <a:lnTo>
                      <a:pt x="46" y="2"/>
                    </a:lnTo>
                    <a:lnTo>
                      <a:pt x="52" y="6"/>
                    </a:lnTo>
                    <a:lnTo>
                      <a:pt x="56" y="10"/>
                    </a:lnTo>
                    <a:lnTo>
                      <a:pt x="60" y="16"/>
                    </a:lnTo>
                    <a:lnTo>
                      <a:pt x="61" y="20"/>
                    </a:lnTo>
                    <a:lnTo>
                      <a:pt x="63" y="26"/>
                    </a:lnTo>
                    <a:lnTo>
                      <a:pt x="63" y="34"/>
                    </a:lnTo>
                    <a:lnTo>
                      <a:pt x="63" y="40"/>
                    </a:lnTo>
                    <a:lnTo>
                      <a:pt x="61" y="46"/>
                    </a:lnTo>
                    <a:lnTo>
                      <a:pt x="58" y="51"/>
                    </a:lnTo>
                    <a:lnTo>
                      <a:pt x="54" y="55"/>
                    </a:lnTo>
                    <a:lnTo>
                      <a:pt x="50" y="59"/>
                    </a:lnTo>
                    <a:lnTo>
                      <a:pt x="44" y="63"/>
                    </a:lnTo>
                    <a:lnTo>
                      <a:pt x="38" y="65"/>
                    </a:lnTo>
                    <a:lnTo>
                      <a:pt x="32" y="65"/>
                    </a:lnTo>
                    <a:lnTo>
                      <a:pt x="26" y="63"/>
                    </a:lnTo>
                    <a:lnTo>
                      <a:pt x="18" y="61"/>
                    </a:lnTo>
                    <a:lnTo>
                      <a:pt x="14" y="59"/>
                    </a:lnTo>
                    <a:lnTo>
                      <a:pt x="8" y="55"/>
                    </a:lnTo>
                    <a:lnTo>
                      <a:pt x="4" y="50"/>
                    </a:lnTo>
                    <a:lnTo>
                      <a:pt x="2" y="44"/>
                    </a:lnTo>
                    <a:lnTo>
                      <a:pt x="0" y="38"/>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2" name="Freeform 607"/>
              <p:cNvSpPr>
                <a:spLocks/>
              </p:cNvSpPr>
              <p:nvPr/>
            </p:nvSpPr>
            <p:spPr bwMode="auto">
              <a:xfrm>
                <a:off x="5103" y="1463"/>
                <a:ext cx="65" cy="63"/>
              </a:xfrm>
              <a:custGeom>
                <a:avLst/>
                <a:gdLst>
                  <a:gd name="T0" fmla="*/ 4 w 65"/>
                  <a:gd name="T1" fmla="*/ 18 h 63"/>
                  <a:gd name="T2" fmla="*/ 6 w 65"/>
                  <a:gd name="T3" fmla="*/ 12 h 63"/>
                  <a:gd name="T4" fmla="*/ 12 w 65"/>
                  <a:gd name="T5" fmla="*/ 8 h 63"/>
                  <a:gd name="T6" fmla="*/ 16 w 65"/>
                  <a:gd name="T7" fmla="*/ 4 h 63"/>
                  <a:gd name="T8" fmla="*/ 22 w 65"/>
                  <a:gd name="T9" fmla="*/ 2 h 63"/>
                  <a:gd name="T10" fmla="*/ 27 w 65"/>
                  <a:gd name="T11" fmla="*/ 0 h 63"/>
                  <a:gd name="T12" fmla="*/ 33 w 65"/>
                  <a:gd name="T13" fmla="*/ 0 h 63"/>
                  <a:gd name="T14" fmla="*/ 39 w 65"/>
                  <a:gd name="T15" fmla="*/ 0 h 63"/>
                  <a:gd name="T16" fmla="*/ 45 w 65"/>
                  <a:gd name="T17" fmla="*/ 2 h 63"/>
                  <a:gd name="T18" fmla="*/ 51 w 65"/>
                  <a:gd name="T19" fmla="*/ 6 h 63"/>
                  <a:gd name="T20" fmla="*/ 57 w 65"/>
                  <a:gd name="T21" fmla="*/ 10 h 63"/>
                  <a:gd name="T22" fmla="*/ 59 w 65"/>
                  <a:gd name="T23" fmla="*/ 14 h 63"/>
                  <a:gd name="T24" fmla="*/ 63 w 65"/>
                  <a:gd name="T25" fmla="*/ 19 h 63"/>
                  <a:gd name="T26" fmla="*/ 65 w 65"/>
                  <a:gd name="T27" fmla="*/ 25 h 63"/>
                  <a:gd name="T28" fmla="*/ 65 w 65"/>
                  <a:gd name="T29" fmla="*/ 31 h 63"/>
                  <a:gd name="T30" fmla="*/ 65 w 65"/>
                  <a:gd name="T31" fmla="*/ 37 h 63"/>
                  <a:gd name="T32" fmla="*/ 63 w 65"/>
                  <a:gd name="T33" fmla="*/ 45 h 63"/>
                  <a:gd name="T34" fmla="*/ 59 w 65"/>
                  <a:gd name="T35" fmla="*/ 49 h 63"/>
                  <a:gd name="T36" fmla="*/ 55 w 65"/>
                  <a:gd name="T37" fmla="*/ 55 h 63"/>
                  <a:gd name="T38" fmla="*/ 49 w 65"/>
                  <a:gd name="T39" fmla="*/ 59 h 63"/>
                  <a:gd name="T40" fmla="*/ 43 w 65"/>
                  <a:gd name="T41" fmla="*/ 61 h 63"/>
                  <a:gd name="T42" fmla="*/ 37 w 65"/>
                  <a:gd name="T43" fmla="*/ 63 h 63"/>
                  <a:gd name="T44" fmla="*/ 31 w 65"/>
                  <a:gd name="T45" fmla="*/ 63 h 63"/>
                  <a:gd name="T46" fmla="*/ 25 w 65"/>
                  <a:gd name="T47" fmla="*/ 63 h 63"/>
                  <a:gd name="T48" fmla="*/ 20 w 65"/>
                  <a:gd name="T49" fmla="*/ 61 h 63"/>
                  <a:gd name="T50" fmla="*/ 14 w 65"/>
                  <a:gd name="T51" fmla="*/ 57 h 63"/>
                  <a:gd name="T52" fmla="*/ 10 w 65"/>
                  <a:gd name="T53" fmla="*/ 53 h 63"/>
                  <a:gd name="T54" fmla="*/ 6 w 65"/>
                  <a:gd name="T55" fmla="*/ 49 h 63"/>
                  <a:gd name="T56" fmla="*/ 2 w 65"/>
                  <a:gd name="T57" fmla="*/ 43 h 63"/>
                  <a:gd name="T58" fmla="*/ 2 w 65"/>
                  <a:gd name="T59" fmla="*/ 37 h 63"/>
                  <a:gd name="T60" fmla="*/ 0 w 65"/>
                  <a:gd name="T61" fmla="*/ 31 h 63"/>
                  <a:gd name="T62" fmla="*/ 2 w 65"/>
                  <a:gd name="T63" fmla="*/ 25 h 63"/>
                  <a:gd name="T64" fmla="*/ 4 w 65"/>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 y="18"/>
                    </a:moveTo>
                    <a:lnTo>
                      <a:pt x="6" y="12"/>
                    </a:lnTo>
                    <a:lnTo>
                      <a:pt x="12" y="8"/>
                    </a:lnTo>
                    <a:lnTo>
                      <a:pt x="16" y="4"/>
                    </a:lnTo>
                    <a:lnTo>
                      <a:pt x="22" y="2"/>
                    </a:lnTo>
                    <a:lnTo>
                      <a:pt x="27" y="0"/>
                    </a:lnTo>
                    <a:lnTo>
                      <a:pt x="33" y="0"/>
                    </a:lnTo>
                    <a:lnTo>
                      <a:pt x="39" y="0"/>
                    </a:lnTo>
                    <a:lnTo>
                      <a:pt x="45" y="2"/>
                    </a:lnTo>
                    <a:lnTo>
                      <a:pt x="51" y="6"/>
                    </a:lnTo>
                    <a:lnTo>
                      <a:pt x="57" y="10"/>
                    </a:lnTo>
                    <a:lnTo>
                      <a:pt x="59" y="14"/>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2" y="37"/>
                    </a:lnTo>
                    <a:lnTo>
                      <a:pt x="0" y="31"/>
                    </a:lnTo>
                    <a:lnTo>
                      <a:pt x="2" y="25"/>
                    </a:lnTo>
                    <a:lnTo>
                      <a:pt x="4" y="18"/>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3" name="Freeform 608"/>
              <p:cNvSpPr>
                <a:spLocks/>
              </p:cNvSpPr>
              <p:nvPr/>
            </p:nvSpPr>
            <p:spPr bwMode="auto">
              <a:xfrm>
                <a:off x="5103" y="1463"/>
                <a:ext cx="65" cy="63"/>
              </a:xfrm>
              <a:custGeom>
                <a:avLst/>
                <a:gdLst>
                  <a:gd name="T0" fmla="*/ 4 w 65"/>
                  <a:gd name="T1" fmla="*/ 18 h 63"/>
                  <a:gd name="T2" fmla="*/ 4 w 65"/>
                  <a:gd name="T3" fmla="*/ 18 h 63"/>
                  <a:gd name="T4" fmla="*/ 6 w 65"/>
                  <a:gd name="T5" fmla="*/ 12 h 63"/>
                  <a:gd name="T6" fmla="*/ 12 w 65"/>
                  <a:gd name="T7" fmla="*/ 8 h 63"/>
                  <a:gd name="T8" fmla="*/ 16 w 65"/>
                  <a:gd name="T9" fmla="*/ 4 h 63"/>
                  <a:gd name="T10" fmla="*/ 22 w 65"/>
                  <a:gd name="T11" fmla="*/ 2 h 63"/>
                  <a:gd name="T12" fmla="*/ 27 w 65"/>
                  <a:gd name="T13" fmla="*/ 0 h 63"/>
                  <a:gd name="T14" fmla="*/ 33 w 65"/>
                  <a:gd name="T15" fmla="*/ 0 h 63"/>
                  <a:gd name="T16" fmla="*/ 39 w 65"/>
                  <a:gd name="T17" fmla="*/ 0 h 63"/>
                  <a:gd name="T18" fmla="*/ 45 w 65"/>
                  <a:gd name="T19" fmla="*/ 2 h 63"/>
                  <a:gd name="T20" fmla="*/ 51 w 65"/>
                  <a:gd name="T21" fmla="*/ 6 h 63"/>
                  <a:gd name="T22" fmla="*/ 57 w 65"/>
                  <a:gd name="T23" fmla="*/ 10 h 63"/>
                  <a:gd name="T24" fmla="*/ 59 w 65"/>
                  <a:gd name="T25" fmla="*/ 14 h 63"/>
                  <a:gd name="T26" fmla="*/ 63 w 65"/>
                  <a:gd name="T27" fmla="*/ 19 h 63"/>
                  <a:gd name="T28" fmla="*/ 65 w 65"/>
                  <a:gd name="T29" fmla="*/ 25 h 63"/>
                  <a:gd name="T30" fmla="*/ 65 w 65"/>
                  <a:gd name="T31" fmla="*/ 31 h 63"/>
                  <a:gd name="T32" fmla="*/ 65 w 65"/>
                  <a:gd name="T33" fmla="*/ 37 h 63"/>
                  <a:gd name="T34" fmla="*/ 63 w 65"/>
                  <a:gd name="T35" fmla="*/ 45 h 63"/>
                  <a:gd name="T36" fmla="*/ 59 w 65"/>
                  <a:gd name="T37" fmla="*/ 49 h 63"/>
                  <a:gd name="T38" fmla="*/ 55 w 65"/>
                  <a:gd name="T39" fmla="*/ 55 h 63"/>
                  <a:gd name="T40" fmla="*/ 49 w 65"/>
                  <a:gd name="T41" fmla="*/ 59 h 63"/>
                  <a:gd name="T42" fmla="*/ 43 w 65"/>
                  <a:gd name="T43" fmla="*/ 61 h 63"/>
                  <a:gd name="T44" fmla="*/ 37 w 65"/>
                  <a:gd name="T45" fmla="*/ 63 h 63"/>
                  <a:gd name="T46" fmla="*/ 31 w 65"/>
                  <a:gd name="T47" fmla="*/ 63 h 63"/>
                  <a:gd name="T48" fmla="*/ 25 w 65"/>
                  <a:gd name="T49" fmla="*/ 63 h 63"/>
                  <a:gd name="T50" fmla="*/ 20 w 65"/>
                  <a:gd name="T51" fmla="*/ 61 h 63"/>
                  <a:gd name="T52" fmla="*/ 14 w 65"/>
                  <a:gd name="T53" fmla="*/ 57 h 63"/>
                  <a:gd name="T54" fmla="*/ 10 w 65"/>
                  <a:gd name="T55" fmla="*/ 53 h 63"/>
                  <a:gd name="T56" fmla="*/ 6 w 65"/>
                  <a:gd name="T57" fmla="*/ 49 h 63"/>
                  <a:gd name="T58" fmla="*/ 2 w 65"/>
                  <a:gd name="T59" fmla="*/ 43 h 63"/>
                  <a:gd name="T60" fmla="*/ 2 w 65"/>
                  <a:gd name="T61" fmla="*/ 37 h 63"/>
                  <a:gd name="T62" fmla="*/ 0 w 65"/>
                  <a:gd name="T63" fmla="*/ 31 h 63"/>
                  <a:gd name="T64" fmla="*/ 2 w 65"/>
                  <a:gd name="T65" fmla="*/ 25 h 63"/>
                  <a:gd name="T66" fmla="*/ 4 w 65"/>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 y="18"/>
                    </a:moveTo>
                    <a:lnTo>
                      <a:pt x="4" y="18"/>
                    </a:lnTo>
                    <a:lnTo>
                      <a:pt x="6" y="12"/>
                    </a:lnTo>
                    <a:lnTo>
                      <a:pt x="12" y="8"/>
                    </a:lnTo>
                    <a:lnTo>
                      <a:pt x="16" y="4"/>
                    </a:lnTo>
                    <a:lnTo>
                      <a:pt x="22" y="2"/>
                    </a:lnTo>
                    <a:lnTo>
                      <a:pt x="27" y="0"/>
                    </a:lnTo>
                    <a:lnTo>
                      <a:pt x="33" y="0"/>
                    </a:lnTo>
                    <a:lnTo>
                      <a:pt x="39" y="0"/>
                    </a:lnTo>
                    <a:lnTo>
                      <a:pt x="45" y="2"/>
                    </a:lnTo>
                    <a:lnTo>
                      <a:pt x="51" y="6"/>
                    </a:lnTo>
                    <a:lnTo>
                      <a:pt x="57" y="10"/>
                    </a:lnTo>
                    <a:lnTo>
                      <a:pt x="59" y="14"/>
                    </a:lnTo>
                    <a:lnTo>
                      <a:pt x="63" y="19"/>
                    </a:lnTo>
                    <a:lnTo>
                      <a:pt x="65" y="25"/>
                    </a:lnTo>
                    <a:lnTo>
                      <a:pt x="65" y="31"/>
                    </a:lnTo>
                    <a:lnTo>
                      <a:pt x="65" y="37"/>
                    </a:lnTo>
                    <a:lnTo>
                      <a:pt x="63" y="45"/>
                    </a:ln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2" y="37"/>
                    </a:lnTo>
                    <a:lnTo>
                      <a:pt x="0" y="31"/>
                    </a:lnTo>
                    <a:lnTo>
                      <a:pt x="2" y="25"/>
                    </a:lnTo>
                    <a:lnTo>
                      <a:pt x="4"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4" name="Freeform 609"/>
              <p:cNvSpPr>
                <a:spLocks/>
              </p:cNvSpPr>
              <p:nvPr/>
            </p:nvSpPr>
            <p:spPr bwMode="auto">
              <a:xfrm>
                <a:off x="5193" y="1502"/>
                <a:ext cx="63" cy="65"/>
              </a:xfrm>
              <a:custGeom>
                <a:avLst/>
                <a:gdLst>
                  <a:gd name="T0" fmla="*/ 2 w 63"/>
                  <a:gd name="T1" fmla="*/ 20 h 65"/>
                  <a:gd name="T2" fmla="*/ 6 w 63"/>
                  <a:gd name="T3" fmla="*/ 14 h 65"/>
                  <a:gd name="T4" fmla="*/ 10 w 63"/>
                  <a:gd name="T5" fmla="*/ 10 h 65"/>
                  <a:gd name="T6" fmla="*/ 14 w 63"/>
                  <a:gd name="T7" fmla="*/ 6 h 65"/>
                  <a:gd name="T8" fmla="*/ 20 w 63"/>
                  <a:gd name="T9" fmla="*/ 2 h 65"/>
                  <a:gd name="T10" fmla="*/ 26 w 63"/>
                  <a:gd name="T11" fmla="*/ 0 h 65"/>
                  <a:gd name="T12" fmla="*/ 32 w 63"/>
                  <a:gd name="T13" fmla="*/ 0 h 65"/>
                  <a:gd name="T14" fmla="*/ 38 w 63"/>
                  <a:gd name="T15" fmla="*/ 2 h 65"/>
                  <a:gd name="T16" fmla="*/ 44 w 63"/>
                  <a:gd name="T17" fmla="*/ 4 h 65"/>
                  <a:gd name="T18" fmla="*/ 50 w 63"/>
                  <a:gd name="T19" fmla="*/ 6 h 65"/>
                  <a:gd name="T20" fmla="*/ 56 w 63"/>
                  <a:gd name="T21" fmla="*/ 10 h 65"/>
                  <a:gd name="T22" fmla="*/ 60 w 63"/>
                  <a:gd name="T23" fmla="*/ 16 h 65"/>
                  <a:gd name="T24" fmla="*/ 62 w 63"/>
                  <a:gd name="T25" fmla="*/ 22 h 65"/>
                  <a:gd name="T26" fmla="*/ 63 w 63"/>
                  <a:gd name="T27" fmla="*/ 28 h 65"/>
                  <a:gd name="T28" fmla="*/ 63 w 63"/>
                  <a:gd name="T29" fmla="*/ 34 h 65"/>
                  <a:gd name="T30" fmla="*/ 63 w 63"/>
                  <a:gd name="T31" fmla="*/ 40 h 65"/>
                  <a:gd name="T32" fmla="*/ 62 w 63"/>
                  <a:gd name="T33" fmla="*/ 45 h 65"/>
                  <a:gd name="T34" fmla="*/ 58 w 63"/>
                  <a:gd name="T35" fmla="*/ 51 h 65"/>
                  <a:gd name="T36" fmla="*/ 54 w 63"/>
                  <a:gd name="T37" fmla="*/ 57 h 65"/>
                  <a:gd name="T38" fmla="*/ 50 w 63"/>
                  <a:gd name="T39" fmla="*/ 59 h 65"/>
                  <a:gd name="T40" fmla="*/ 44 w 63"/>
                  <a:gd name="T41" fmla="*/ 63 h 65"/>
                  <a:gd name="T42" fmla="*/ 38 w 63"/>
                  <a:gd name="T43" fmla="*/ 65 h 65"/>
                  <a:gd name="T44" fmla="*/ 32 w 63"/>
                  <a:gd name="T45" fmla="*/ 65 h 65"/>
                  <a:gd name="T46" fmla="*/ 26 w 63"/>
                  <a:gd name="T47" fmla="*/ 65 h 65"/>
                  <a:gd name="T48" fmla="*/ 18 w 63"/>
                  <a:gd name="T49" fmla="*/ 61 h 65"/>
                  <a:gd name="T50" fmla="*/ 14 w 63"/>
                  <a:gd name="T51" fmla="*/ 59 h 65"/>
                  <a:gd name="T52" fmla="*/ 8 w 63"/>
                  <a:gd name="T53" fmla="*/ 55 h 65"/>
                  <a:gd name="T54" fmla="*/ 4 w 63"/>
                  <a:gd name="T55" fmla="*/ 49 h 65"/>
                  <a:gd name="T56" fmla="*/ 2 w 63"/>
                  <a:gd name="T57" fmla="*/ 43 h 65"/>
                  <a:gd name="T58" fmla="*/ 0 w 63"/>
                  <a:gd name="T59" fmla="*/ 38 h 65"/>
                  <a:gd name="T60" fmla="*/ 0 w 63"/>
                  <a:gd name="T61" fmla="*/ 32 h 65"/>
                  <a:gd name="T62" fmla="*/ 0 w 63"/>
                  <a:gd name="T63" fmla="*/ 26 h 65"/>
                  <a:gd name="T64" fmla="*/ 2 w 63"/>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20"/>
                    </a:moveTo>
                    <a:lnTo>
                      <a:pt x="6" y="14"/>
                    </a:lnTo>
                    <a:lnTo>
                      <a:pt x="10" y="10"/>
                    </a:lnTo>
                    <a:lnTo>
                      <a:pt x="14" y="6"/>
                    </a:lnTo>
                    <a:lnTo>
                      <a:pt x="20" y="2"/>
                    </a:lnTo>
                    <a:lnTo>
                      <a:pt x="26" y="0"/>
                    </a:lnTo>
                    <a:lnTo>
                      <a:pt x="32" y="0"/>
                    </a:lnTo>
                    <a:lnTo>
                      <a:pt x="38" y="2"/>
                    </a:lnTo>
                    <a:lnTo>
                      <a:pt x="44" y="4"/>
                    </a:lnTo>
                    <a:lnTo>
                      <a:pt x="50" y="6"/>
                    </a:lnTo>
                    <a:lnTo>
                      <a:pt x="56" y="10"/>
                    </a:lnTo>
                    <a:lnTo>
                      <a:pt x="60" y="16"/>
                    </a:lnTo>
                    <a:lnTo>
                      <a:pt x="62" y="22"/>
                    </a:lnTo>
                    <a:lnTo>
                      <a:pt x="63" y="28"/>
                    </a:lnTo>
                    <a:lnTo>
                      <a:pt x="63" y="34"/>
                    </a:lnTo>
                    <a:lnTo>
                      <a:pt x="63" y="40"/>
                    </a:lnTo>
                    <a:lnTo>
                      <a:pt x="62" y="45"/>
                    </a:lnTo>
                    <a:lnTo>
                      <a:pt x="58" y="51"/>
                    </a:lnTo>
                    <a:lnTo>
                      <a:pt x="54" y="57"/>
                    </a:lnTo>
                    <a:lnTo>
                      <a:pt x="50" y="59"/>
                    </a:lnTo>
                    <a:lnTo>
                      <a:pt x="44" y="63"/>
                    </a:lnTo>
                    <a:lnTo>
                      <a:pt x="38" y="65"/>
                    </a:lnTo>
                    <a:lnTo>
                      <a:pt x="32" y="65"/>
                    </a:lnTo>
                    <a:lnTo>
                      <a:pt x="26" y="65"/>
                    </a:lnTo>
                    <a:lnTo>
                      <a:pt x="18" y="61"/>
                    </a:lnTo>
                    <a:lnTo>
                      <a:pt x="14" y="59"/>
                    </a:lnTo>
                    <a:lnTo>
                      <a:pt x="8" y="55"/>
                    </a:lnTo>
                    <a:lnTo>
                      <a:pt x="4" y="49"/>
                    </a:lnTo>
                    <a:lnTo>
                      <a:pt x="2" y="43"/>
                    </a:lnTo>
                    <a:lnTo>
                      <a:pt x="0" y="38"/>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5" name="Freeform 610"/>
              <p:cNvSpPr>
                <a:spLocks/>
              </p:cNvSpPr>
              <p:nvPr/>
            </p:nvSpPr>
            <p:spPr bwMode="auto">
              <a:xfrm>
                <a:off x="5193" y="1502"/>
                <a:ext cx="63" cy="65"/>
              </a:xfrm>
              <a:custGeom>
                <a:avLst/>
                <a:gdLst>
                  <a:gd name="T0" fmla="*/ 2 w 63"/>
                  <a:gd name="T1" fmla="*/ 20 h 65"/>
                  <a:gd name="T2" fmla="*/ 2 w 63"/>
                  <a:gd name="T3" fmla="*/ 20 h 65"/>
                  <a:gd name="T4" fmla="*/ 6 w 63"/>
                  <a:gd name="T5" fmla="*/ 14 h 65"/>
                  <a:gd name="T6" fmla="*/ 10 w 63"/>
                  <a:gd name="T7" fmla="*/ 10 h 65"/>
                  <a:gd name="T8" fmla="*/ 14 w 63"/>
                  <a:gd name="T9" fmla="*/ 6 h 65"/>
                  <a:gd name="T10" fmla="*/ 20 w 63"/>
                  <a:gd name="T11" fmla="*/ 2 h 65"/>
                  <a:gd name="T12" fmla="*/ 26 w 63"/>
                  <a:gd name="T13" fmla="*/ 0 h 65"/>
                  <a:gd name="T14" fmla="*/ 32 w 63"/>
                  <a:gd name="T15" fmla="*/ 0 h 65"/>
                  <a:gd name="T16" fmla="*/ 38 w 63"/>
                  <a:gd name="T17" fmla="*/ 2 h 65"/>
                  <a:gd name="T18" fmla="*/ 44 w 63"/>
                  <a:gd name="T19" fmla="*/ 4 h 65"/>
                  <a:gd name="T20" fmla="*/ 50 w 63"/>
                  <a:gd name="T21" fmla="*/ 6 h 65"/>
                  <a:gd name="T22" fmla="*/ 56 w 63"/>
                  <a:gd name="T23" fmla="*/ 10 h 65"/>
                  <a:gd name="T24" fmla="*/ 60 w 63"/>
                  <a:gd name="T25" fmla="*/ 16 h 65"/>
                  <a:gd name="T26" fmla="*/ 62 w 63"/>
                  <a:gd name="T27" fmla="*/ 22 h 65"/>
                  <a:gd name="T28" fmla="*/ 63 w 63"/>
                  <a:gd name="T29" fmla="*/ 28 h 65"/>
                  <a:gd name="T30" fmla="*/ 63 w 63"/>
                  <a:gd name="T31" fmla="*/ 34 h 65"/>
                  <a:gd name="T32" fmla="*/ 63 w 63"/>
                  <a:gd name="T33" fmla="*/ 40 h 65"/>
                  <a:gd name="T34" fmla="*/ 62 w 63"/>
                  <a:gd name="T35" fmla="*/ 45 h 65"/>
                  <a:gd name="T36" fmla="*/ 58 w 63"/>
                  <a:gd name="T37" fmla="*/ 51 h 65"/>
                  <a:gd name="T38" fmla="*/ 54 w 63"/>
                  <a:gd name="T39" fmla="*/ 57 h 65"/>
                  <a:gd name="T40" fmla="*/ 50 w 63"/>
                  <a:gd name="T41" fmla="*/ 59 h 65"/>
                  <a:gd name="T42" fmla="*/ 44 w 63"/>
                  <a:gd name="T43" fmla="*/ 63 h 65"/>
                  <a:gd name="T44" fmla="*/ 38 w 63"/>
                  <a:gd name="T45" fmla="*/ 65 h 65"/>
                  <a:gd name="T46" fmla="*/ 32 w 63"/>
                  <a:gd name="T47" fmla="*/ 65 h 65"/>
                  <a:gd name="T48" fmla="*/ 26 w 63"/>
                  <a:gd name="T49" fmla="*/ 65 h 65"/>
                  <a:gd name="T50" fmla="*/ 18 w 63"/>
                  <a:gd name="T51" fmla="*/ 61 h 65"/>
                  <a:gd name="T52" fmla="*/ 14 w 63"/>
                  <a:gd name="T53" fmla="*/ 59 h 65"/>
                  <a:gd name="T54" fmla="*/ 8 w 63"/>
                  <a:gd name="T55" fmla="*/ 55 h 65"/>
                  <a:gd name="T56" fmla="*/ 4 w 63"/>
                  <a:gd name="T57" fmla="*/ 49 h 65"/>
                  <a:gd name="T58" fmla="*/ 2 w 63"/>
                  <a:gd name="T59" fmla="*/ 43 h 65"/>
                  <a:gd name="T60" fmla="*/ 0 w 63"/>
                  <a:gd name="T61" fmla="*/ 38 h 65"/>
                  <a:gd name="T62" fmla="*/ 0 w 63"/>
                  <a:gd name="T63" fmla="*/ 32 h 65"/>
                  <a:gd name="T64" fmla="*/ 0 w 63"/>
                  <a:gd name="T65" fmla="*/ 26 h 65"/>
                  <a:gd name="T66" fmla="*/ 2 w 63"/>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20"/>
                    </a:moveTo>
                    <a:lnTo>
                      <a:pt x="2" y="20"/>
                    </a:lnTo>
                    <a:lnTo>
                      <a:pt x="6" y="14"/>
                    </a:lnTo>
                    <a:lnTo>
                      <a:pt x="10" y="10"/>
                    </a:lnTo>
                    <a:lnTo>
                      <a:pt x="14" y="6"/>
                    </a:lnTo>
                    <a:lnTo>
                      <a:pt x="20" y="2"/>
                    </a:lnTo>
                    <a:lnTo>
                      <a:pt x="26" y="0"/>
                    </a:lnTo>
                    <a:lnTo>
                      <a:pt x="32" y="0"/>
                    </a:lnTo>
                    <a:lnTo>
                      <a:pt x="38" y="2"/>
                    </a:lnTo>
                    <a:lnTo>
                      <a:pt x="44" y="4"/>
                    </a:lnTo>
                    <a:lnTo>
                      <a:pt x="50" y="6"/>
                    </a:lnTo>
                    <a:lnTo>
                      <a:pt x="56" y="10"/>
                    </a:lnTo>
                    <a:lnTo>
                      <a:pt x="60" y="16"/>
                    </a:lnTo>
                    <a:lnTo>
                      <a:pt x="62" y="22"/>
                    </a:lnTo>
                    <a:lnTo>
                      <a:pt x="63" y="28"/>
                    </a:lnTo>
                    <a:lnTo>
                      <a:pt x="63" y="34"/>
                    </a:lnTo>
                    <a:lnTo>
                      <a:pt x="63" y="40"/>
                    </a:lnTo>
                    <a:lnTo>
                      <a:pt x="62" y="45"/>
                    </a:lnTo>
                    <a:lnTo>
                      <a:pt x="58" y="51"/>
                    </a:lnTo>
                    <a:lnTo>
                      <a:pt x="54" y="57"/>
                    </a:lnTo>
                    <a:lnTo>
                      <a:pt x="50" y="59"/>
                    </a:lnTo>
                    <a:lnTo>
                      <a:pt x="44" y="63"/>
                    </a:lnTo>
                    <a:lnTo>
                      <a:pt x="38" y="65"/>
                    </a:lnTo>
                    <a:lnTo>
                      <a:pt x="32" y="65"/>
                    </a:lnTo>
                    <a:lnTo>
                      <a:pt x="26" y="65"/>
                    </a:lnTo>
                    <a:lnTo>
                      <a:pt x="18" y="61"/>
                    </a:lnTo>
                    <a:lnTo>
                      <a:pt x="14" y="59"/>
                    </a:lnTo>
                    <a:lnTo>
                      <a:pt x="8" y="55"/>
                    </a:lnTo>
                    <a:lnTo>
                      <a:pt x="4" y="49"/>
                    </a:lnTo>
                    <a:lnTo>
                      <a:pt x="2" y="43"/>
                    </a:lnTo>
                    <a:lnTo>
                      <a:pt x="0" y="38"/>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6" name="Freeform 611"/>
              <p:cNvSpPr>
                <a:spLocks/>
              </p:cNvSpPr>
              <p:nvPr/>
            </p:nvSpPr>
            <p:spPr bwMode="auto">
              <a:xfrm>
                <a:off x="5134" y="1561"/>
                <a:ext cx="65" cy="65"/>
              </a:xfrm>
              <a:custGeom>
                <a:avLst/>
                <a:gdLst>
                  <a:gd name="T0" fmla="*/ 61 w 65"/>
                  <a:gd name="T1" fmla="*/ 46 h 65"/>
                  <a:gd name="T2" fmla="*/ 59 w 65"/>
                  <a:gd name="T3" fmla="*/ 49 h 65"/>
                  <a:gd name="T4" fmla="*/ 56 w 65"/>
                  <a:gd name="T5" fmla="*/ 55 h 65"/>
                  <a:gd name="T6" fmla="*/ 50 w 65"/>
                  <a:gd name="T7" fmla="*/ 59 h 65"/>
                  <a:gd name="T8" fmla="*/ 44 w 65"/>
                  <a:gd name="T9" fmla="*/ 61 h 65"/>
                  <a:gd name="T10" fmla="*/ 38 w 65"/>
                  <a:gd name="T11" fmla="*/ 63 h 65"/>
                  <a:gd name="T12" fmla="*/ 32 w 65"/>
                  <a:gd name="T13" fmla="*/ 65 h 65"/>
                  <a:gd name="T14" fmla="*/ 26 w 65"/>
                  <a:gd name="T15" fmla="*/ 63 h 65"/>
                  <a:gd name="T16" fmla="*/ 20 w 65"/>
                  <a:gd name="T17" fmla="*/ 61 h 65"/>
                  <a:gd name="T18" fmla="*/ 14 w 65"/>
                  <a:gd name="T19" fmla="*/ 57 h 65"/>
                  <a:gd name="T20" fmla="*/ 8 w 65"/>
                  <a:gd name="T21" fmla="*/ 53 h 65"/>
                  <a:gd name="T22" fmla="*/ 6 w 65"/>
                  <a:gd name="T23" fmla="*/ 49 h 65"/>
                  <a:gd name="T24" fmla="*/ 2 w 65"/>
                  <a:gd name="T25" fmla="*/ 44 h 65"/>
                  <a:gd name="T26" fmla="*/ 0 w 65"/>
                  <a:gd name="T27" fmla="*/ 38 h 65"/>
                  <a:gd name="T28" fmla="*/ 0 w 65"/>
                  <a:gd name="T29" fmla="*/ 32 h 65"/>
                  <a:gd name="T30" fmla="*/ 2 w 65"/>
                  <a:gd name="T31" fmla="*/ 26 h 65"/>
                  <a:gd name="T32" fmla="*/ 4 w 65"/>
                  <a:gd name="T33" fmla="*/ 20 h 65"/>
                  <a:gd name="T34" fmla="*/ 6 w 65"/>
                  <a:gd name="T35" fmla="*/ 14 h 65"/>
                  <a:gd name="T36" fmla="*/ 10 w 65"/>
                  <a:gd name="T37" fmla="*/ 8 h 65"/>
                  <a:gd name="T38" fmla="*/ 16 w 65"/>
                  <a:gd name="T39" fmla="*/ 4 h 65"/>
                  <a:gd name="T40" fmla="*/ 22 w 65"/>
                  <a:gd name="T41" fmla="*/ 2 h 65"/>
                  <a:gd name="T42" fmla="*/ 28 w 65"/>
                  <a:gd name="T43" fmla="*/ 0 h 65"/>
                  <a:gd name="T44" fmla="*/ 34 w 65"/>
                  <a:gd name="T45" fmla="*/ 0 h 65"/>
                  <a:gd name="T46" fmla="*/ 40 w 65"/>
                  <a:gd name="T47" fmla="*/ 0 h 65"/>
                  <a:gd name="T48" fmla="*/ 46 w 65"/>
                  <a:gd name="T49" fmla="*/ 2 h 65"/>
                  <a:gd name="T50" fmla="*/ 52 w 65"/>
                  <a:gd name="T51" fmla="*/ 6 h 65"/>
                  <a:gd name="T52" fmla="*/ 56 w 65"/>
                  <a:gd name="T53" fmla="*/ 10 h 65"/>
                  <a:gd name="T54" fmla="*/ 59 w 65"/>
                  <a:gd name="T55" fmla="*/ 14 h 65"/>
                  <a:gd name="T56" fmla="*/ 63 w 65"/>
                  <a:gd name="T57" fmla="*/ 20 h 65"/>
                  <a:gd name="T58" fmla="*/ 65 w 65"/>
                  <a:gd name="T59" fmla="*/ 26 h 65"/>
                  <a:gd name="T60" fmla="*/ 65 w 65"/>
                  <a:gd name="T61" fmla="*/ 32 h 65"/>
                  <a:gd name="T62" fmla="*/ 63 w 65"/>
                  <a:gd name="T63" fmla="*/ 38 h 65"/>
                  <a:gd name="T64" fmla="*/ 61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6"/>
                    </a:moveTo>
                    <a:lnTo>
                      <a:pt x="59" y="49"/>
                    </a:lnTo>
                    <a:lnTo>
                      <a:pt x="56" y="55"/>
                    </a:lnTo>
                    <a:lnTo>
                      <a:pt x="50" y="59"/>
                    </a:lnTo>
                    <a:lnTo>
                      <a:pt x="44" y="61"/>
                    </a:lnTo>
                    <a:lnTo>
                      <a:pt x="38" y="63"/>
                    </a:lnTo>
                    <a:lnTo>
                      <a:pt x="32" y="65"/>
                    </a:lnTo>
                    <a:lnTo>
                      <a:pt x="26" y="63"/>
                    </a:lnTo>
                    <a:lnTo>
                      <a:pt x="20" y="61"/>
                    </a:lnTo>
                    <a:lnTo>
                      <a:pt x="14" y="57"/>
                    </a:lnTo>
                    <a:lnTo>
                      <a:pt x="8" y="53"/>
                    </a:lnTo>
                    <a:lnTo>
                      <a:pt x="6" y="49"/>
                    </a:lnTo>
                    <a:lnTo>
                      <a:pt x="2" y="44"/>
                    </a:lnTo>
                    <a:lnTo>
                      <a:pt x="0" y="38"/>
                    </a:lnTo>
                    <a:lnTo>
                      <a:pt x="0" y="32"/>
                    </a:lnTo>
                    <a:lnTo>
                      <a:pt x="2" y="26"/>
                    </a:lnTo>
                    <a:lnTo>
                      <a:pt x="4" y="20"/>
                    </a:lnTo>
                    <a:lnTo>
                      <a:pt x="6" y="14"/>
                    </a:lnTo>
                    <a:lnTo>
                      <a:pt x="10" y="8"/>
                    </a:lnTo>
                    <a:lnTo>
                      <a:pt x="16" y="4"/>
                    </a:lnTo>
                    <a:lnTo>
                      <a:pt x="22" y="2"/>
                    </a:lnTo>
                    <a:lnTo>
                      <a:pt x="28" y="0"/>
                    </a:lnTo>
                    <a:lnTo>
                      <a:pt x="34" y="0"/>
                    </a:lnTo>
                    <a:lnTo>
                      <a:pt x="40" y="0"/>
                    </a:lnTo>
                    <a:lnTo>
                      <a:pt x="46" y="2"/>
                    </a:lnTo>
                    <a:lnTo>
                      <a:pt x="52" y="6"/>
                    </a:lnTo>
                    <a:lnTo>
                      <a:pt x="56" y="10"/>
                    </a:lnTo>
                    <a:lnTo>
                      <a:pt x="59" y="14"/>
                    </a:lnTo>
                    <a:lnTo>
                      <a:pt x="63" y="20"/>
                    </a:lnTo>
                    <a:lnTo>
                      <a:pt x="65" y="26"/>
                    </a:lnTo>
                    <a:lnTo>
                      <a:pt x="65" y="32"/>
                    </a:lnTo>
                    <a:lnTo>
                      <a:pt x="63" y="38"/>
                    </a:lnTo>
                    <a:lnTo>
                      <a:pt x="61" y="46"/>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7" name="Freeform 612"/>
              <p:cNvSpPr>
                <a:spLocks/>
              </p:cNvSpPr>
              <p:nvPr/>
            </p:nvSpPr>
            <p:spPr bwMode="auto">
              <a:xfrm>
                <a:off x="5134" y="1561"/>
                <a:ext cx="65" cy="65"/>
              </a:xfrm>
              <a:custGeom>
                <a:avLst/>
                <a:gdLst>
                  <a:gd name="T0" fmla="*/ 61 w 65"/>
                  <a:gd name="T1" fmla="*/ 46 h 65"/>
                  <a:gd name="T2" fmla="*/ 61 w 65"/>
                  <a:gd name="T3" fmla="*/ 46 h 65"/>
                  <a:gd name="T4" fmla="*/ 59 w 65"/>
                  <a:gd name="T5" fmla="*/ 49 h 65"/>
                  <a:gd name="T6" fmla="*/ 56 w 65"/>
                  <a:gd name="T7" fmla="*/ 55 h 65"/>
                  <a:gd name="T8" fmla="*/ 50 w 65"/>
                  <a:gd name="T9" fmla="*/ 59 h 65"/>
                  <a:gd name="T10" fmla="*/ 44 w 65"/>
                  <a:gd name="T11" fmla="*/ 61 h 65"/>
                  <a:gd name="T12" fmla="*/ 38 w 65"/>
                  <a:gd name="T13" fmla="*/ 63 h 65"/>
                  <a:gd name="T14" fmla="*/ 32 w 65"/>
                  <a:gd name="T15" fmla="*/ 65 h 65"/>
                  <a:gd name="T16" fmla="*/ 26 w 65"/>
                  <a:gd name="T17" fmla="*/ 63 h 65"/>
                  <a:gd name="T18" fmla="*/ 20 w 65"/>
                  <a:gd name="T19" fmla="*/ 61 h 65"/>
                  <a:gd name="T20" fmla="*/ 14 w 65"/>
                  <a:gd name="T21" fmla="*/ 57 h 65"/>
                  <a:gd name="T22" fmla="*/ 8 w 65"/>
                  <a:gd name="T23" fmla="*/ 53 h 65"/>
                  <a:gd name="T24" fmla="*/ 6 w 65"/>
                  <a:gd name="T25" fmla="*/ 49 h 65"/>
                  <a:gd name="T26" fmla="*/ 2 w 65"/>
                  <a:gd name="T27" fmla="*/ 44 h 65"/>
                  <a:gd name="T28" fmla="*/ 0 w 65"/>
                  <a:gd name="T29" fmla="*/ 38 h 65"/>
                  <a:gd name="T30" fmla="*/ 0 w 65"/>
                  <a:gd name="T31" fmla="*/ 32 h 65"/>
                  <a:gd name="T32" fmla="*/ 2 w 65"/>
                  <a:gd name="T33" fmla="*/ 26 h 65"/>
                  <a:gd name="T34" fmla="*/ 4 w 65"/>
                  <a:gd name="T35" fmla="*/ 20 h 65"/>
                  <a:gd name="T36" fmla="*/ 6 w 65"/>
                  <a:gd name="T37" fmla="*/ 14 h 65"/>
                  <a:gd name="T38" fmla="*/ 10 w 65"/>
                  <a:gd name="T39" fmla="*/ 8 h 65"/>
                  <a:gd name="T40" fmla="*/ 16 w 65"/>
                  <a:gd name="T41" fmla="*/ 4 h 65"/>
                  <a:gd name="T42" fmla="*/ 22 w 65"/>
                  <a:gd name="T43" fmla="*/ 2 h 65"/>
                  <a:gd name="T44" fmla="*/ 28 w 65"/>
                  <a:gd name="T45" fmla="*/ 0 h 65"/>
                  <a:gd name="T46" fmla="*/ 34 w 65"/>
                  <a:gd name="T47" fmla="*/ 0 h 65"/>
                  <a:gd name="T48" fmla="*/ 40 w 65"/>
                  <a:gd name="T49" fmla="*/ 0 h 65"/>
                  <a:gd name="T50" fmla="*/ 46 w 65"/>
                  <a:gd name="T51" fmla="*/ 2 h 65"/>
                  <a:gd name="T52" fmla="*/ 52 w 65"/>
                  <a:gd name="T53" fmla="*/ 6 h 65"/>
                  <a:gd name="T54" fmla="*/ 56 w 65"/>
                  <a:gd name="T55" fmla="*/ 10 h 65"/>
                  <a:gd name="T56" fmla="*/ 59 w 65"/>
                  <a:gd name="T57" fmla="*/ 14 h 65"/>
                  <a:gd name="T58" fmla="*/ 63 w 65"/>
                  <a:gd name="T59" fmla="*/ 20 h 65"/>
                  <a:gd name="T60" fmla="*/ 65 w 65"/>
                  <a:gd name="T61" fmla="*/ 26 h 65"/>
                  <a:gd name="T62" fmla="*/ 65 w 65"/>
                  <a:gd name="T63" fmla="*/ 32 h 65"/>
                  <a:gd name="T64" fmla="*/ 63 w 65"/>
                  <a:gd name="T65" fmla="*/ 38 h 65"/>
                  <a:gd name="T66" fmla="*/ 61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6"/>
                    </a:moveTo>
                    <a:lnTo>
                      <a:pt x="61" y="46"/>
                    </a:lnTo>
                    <a:lnTo>
                      <a:pt x="59" y="49"/>
                    </a:lnTo>
                    <a:lnTo>
                      <a:pt x="56" y="55"/>
                    </a:lnTo>
                    <a:lnTo>
                      <a:pt x="50" y="59"/>
                    </a:lnTo>
                    <a:lnTo>
                      <a:pt x="44" y="61"/>
                    </a:lnTo>
                    <a:lnTo>
                      <a:pt x="38" y="63"/>
                    </a:lnTo>
                    <a:lnTo>
                      <a:pt x="32" y="65"/>
                    </a:lnTo>
                    <a:lnTo>
                      <a:pt x="26" y="63"/>
                    </a:lnTo>
                    <a:lnTo>
                      <a:pt x="20" y="61"/>
                    </a:lnTo>
                    <a:lnTo>
                      <a:pt x="14" y="57"/>
                    </a:lnTo>
                    <a:lnTo>
                      <a:pt x="8" y="53"/>
                    </a:lnTo>
                    <a:lnTo>
                      <a:pt x="6" y="49"/>
                    </a:lnTo>
                    <a:lnTo>
                      <a:pt x="2" y="44"/>
                    </a:lnTo>
                    <a:lnTo>
                      <a:pt x="0" y="38"/>
                    </a:lnTo>
                    <a:lnTo>
                      <a:pt x="0" y="32"/>
                    </a:lnTo>
                    <a:lnTo>
                      <a:pt x="2" y="26"/>
                    </a:lnTo>
                    <a:lnTo>
                      <a:pt x="4" y="20"/>
                    </a:lnTo>
                    <a:lnTo>
                      <a:pt x="6" y="14"/>
                    </a:lnTo>
                    <a:lnTo>
                      <a:pt x="10" y="8"/>
                    </a:lnTo>
                    <a:lnTo>
                      <a:pt x="16" y="4"/>
                    </a:lnTo>
                    <a:lnTo>
                      <a:pt x="22" y="2"/>
                    </a:lnTo>
                    <a:lnTo>
                      <a:pt x="28" y="0"/>
                    </a:lnTo>
                    <a:lnTo>
                      <a:pt x="34" y="0"/>
                    </a:lnTo>
                    <a:lnTo>
                      <a:pt x="40" y="0"/>
                    </a:lnTo>
                    <a:lnTo>
                      <a:pt x="46" y="2"/>
                    </a:lnTo>
                    <a:lnTo>
                      <a:pt x="52" y="6"/>
                    </a:lnTo>
                    <a:lnTo>
                      <a:pt x="56" y="10"/>
                    </a:lnTo>
                    <a:lnTo>
                      <a:pt x="59" y="14"/>
                    </a:lnTo>
                    <a:lnTo>
                      <a:pt x="63" y="20"/>
                    </a:lnTo>
                    <a:lnTo>
                      <a:pt x="65" y="26"/>
                    </a:lnTo>
                    <a:lnTo>
                      <a:pt x="65" y="32"/>
                    </a:lnTo>
                    <a:lnTo>
                      <a:pt x="63" y="38"/>
                    </a:lnTo>
                    <a:lnTo>
                      <a:pt x="61"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198" name="Freeform 613"/>
              <p:cNvSpPr>
                <a:spLocks/>
              </p:cNvSpPr>
              <p:nvPr/>
            </p:nvSpPr>
            <p:spPr bwMode="auto">
              <a:xfrm>
                <a:off x="5136" y="1510"/>
                <a:ext cx="65" cy="65"/>
              </a:xfrm>
              <a:custGeom>
                <a:avLst/>
                <a:gdLst>
                  <a:gd name="T0" fmla="*/ 4 w 65"/>
                  <a:gd name="T1" fmla="*/ 20 h 65"/>
                  <a:gd name="T2" fmla="*/ 6 w 65"/>
                  <a:gd name="T3" fmla="*/ 14 h 65"/>
                  <a:gd name="T4" fmla="*/ 10 w 65"/>
                  <a:gd name="T5" fmla="*/ 10 h 65"/>
                  <a:gd name="T6" fmla="*/ 16 w 65"/>
                  <a:gd name="T7" fmla="*/ 6 h 65"/>
                  <a:gd name="T8" fmla="*/ 22 w 65"/>
                  <a:gd name="T9" fmla="*/ 2 h 65"/>
                  <a:gd name="T10" fmla="*/ 28 w 65"/>
                  <a:gd name="T11" fmla="*/ 2 h 65"/>
                  <a:gd name="T12" fmla="*/ 34 w 65"/>
                  <a:gd name="T13" fmla="*/ 0 h 65"/>
                  <a:gd name="T14" fmla="*/ 40 w 65"/>
                  <a:gd name="T15" fmla="*/ 2 h 65"/>
                  <a:gd name="T16" fmla="*/ 46 w 65"/>
                  <a:gd name="T17" fmla="*/ 4 h 65"/>
                  <a:gd name="T18" fmla="*/ 52 w 65"/>
                  <a:gd name="T19" fmla="*/ 6 h 65"/>
                  <a:gd name="T20" fmla="*/ 57 w 65"/>
                  <a:gd name="T21" fmla="*/ 10 h 65"/>
                  <a:gd name="T22" fmla="*/ 59 w 65"/>
                  <a:gd name="T23" fmla="*/ 16 h 65"/>
                  <a:gd name="T24" fmla="*/ 63 w 65"/>
                  <a:gd name="T25" fmla="*/ 22 h 65"/>
                  <a:gd name="T26" fmla="*/ 65 w 65"/>
                  <a:gd name="T27" fmla="*/ 28 h 65"/>
                  <a:gd name="T28" fmla="*/ 65 w 65"/>
                  <a:gd name="T29" fmla="*/ 34 h 65"/>
                  <a:gd name="T30" fmla="*/ 65 w 65"/>
                  <a:gd name="T31" fmla="*/ 39 h 65"/>
                  <a:gd name="T32" fmla="*/ 61 w 65"/>
                  <a:gd name="T33" fmla="*/ 45 h 65"/>
                  <a:gd name="T34" fmla="*/ 59 w 65"/>
                  <a:gd name="T35" fmla="*/ 51 h 65"/>
                  <a:gd name="T36" fmla="*/ 56 w 65"/>
                  <a:gd name="T37" fmla="*/ 57 h 65"/>
                  <a:gd name="T38" fmla="*/ 50 w 65"/>
                  <a:gd name="T39" fmla="*/ 61 h 65"/>
                  <a:gd name="T40" fmla="*/ 46 w 65"/>
                  <a:gd name="T41" fmla="*/ 63 h 65"/>
                  <a:gd name="T42" fmla="*/ 38 w 65"/>
                  <a:gd name="T43" fmla="*/ 65 h 65"/>
                  <a:gd name="T44" fmla="*/ 32 w 65"/>
                  <a:gd name="T45" fmla="*/ 65 h 65"/>
                  <a:gd name="T46" fmla="*/ 26 w 65"/>
                  <a:gd name="T47" fmla="*/ 65 h 65"/>
                  <a:gd name="T48" fmla="*/ 20 w 65"/>
                  <a:gd name="T49" fmla="*/ 63 h 65"/>
                  <a:gd name="T50" fmla="*/ 14 w 65"/>
                  <a:gd name="T51" fmla="*/ 59 h 65"/>
                  <a:gd name="T52" fmla="*/ 10 w 65"/>
                  <a:gd name="T53" fmla="*/ 55 h 65"/>
                  <a:gd name="T54" fmla="*/ 6 w 65"/>
                  <a:gd name="T55" fmla="*/ 49 h 65"/>
                  <a:gd name="T56" fmla="*/ 2 w 65"/>
                  <a:gd name="T57" fmla="*/ 45 h 65"/>
                  <a:gd name="T58" fmla="*/ 2 w 65"/>
                  <a:gd name="T59" fmla="*/ 39 h 65"/>
                  <a:gd name="T60" fmla="*/ 0 w 65"/>
                  <a:gd name="T61" fmla="*/ 32 h 65"/>
                  <a:gd name="T62" fmla="*/ 2 w 65"/>
                  <a:gd name="T63" fmla="*/ 26 h 65"/>
                  <a:gd name="T64" fmla="*/ 4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20"/>
                    </a:moveTo>
                    <a:lnTo>
                      <a:pt x="6" y="14"/>
                    </a:lnTo>
                    <a:lnTo>
                      <a:pt x="10" y="10"/>
                    </a:lnTo>
                    <a:lnTo>
                      <a:pt x="16" y="6"/>
                    </a:lnTo>
                    <a:lnTo>
                      <a:pt x="22" y="2"/>
                    </a:lnTo>
                    <a:lnTo>
                      <a:pt x="28" y="2"/>
                    </a:lnTo>
                    <a:lnTo>
                      <a:pt x="34" y="0"/>
                    </a:lnTo>
                    <a:lnTo>
                      <a:pt x="40" y="2"/>
                    </a:lnTo>
                    <a:lnTo>
                      <a:pt x="46" y="4"/>
                    </a:lnTo>
                    <a:lnTo>
                      <a:pt x="52" y="6"/>
                    </a:lnTo>
                    <a:lnTo>
                      <a:pt x="57" y="10"/>
                    </a:lnTo>
                    <a:lnTo>
                      <a:pt x="59" y="16"/>
                    </a:lnTo>
                    <a:lnTo>
                      <a:pt x="63" y="22"/>
                    </a:lnTo>
                    <a:lnTo>
                      <a:pt x="65" y="28"/>
                    </a:lnTo>
                    <a:lnTo>
                      <a:pt x="65" y="34"/>
                    </a:lnTo>
                    <a:lnTo>
                      <a:pt x="65" y="39"/>
                    </a:lnTo>
                    <a:lnTo>
                      <a:pt x="61" y="45"/>
                    </a:lnTo>
                    <a:lnTo>
                      <a:pt x="59" y="51"/>
                    </a:lnTo>
                    <a:lnTo>
                      <a:pt x="56" y="57"/>
                    </a:lnTo>
                    <a:lnTo>
                      <a:pt x="50" y="61"/>
                    </a:lnTo>
                    <a:lnTo>
                      <a:pt x="46" y="63"/>
                    </a:lnTo>
                    <a:lnTo>
                      <a:pt x="38" y="65"/>
                    </a:lnTo>
                    <a:lnTo>
                      <a:pt x="32" y="65"/>
                    </a:lnTo>
                    <a:lnTo>
                      <a:pt x="26" y="65"/>
                    </a:lnTo>
                    <a:lnTo>
                      <a:pt x="20" y="63"/>
                    </a:lnTo>
                    <a:lnTo>
                      <a:pt x="14" y="59"/>
                    </a:lnTo>
                    <a:lnTo>
                      <a:pt x="10" y="55"/>
                    </a:lnTo>
                    <a:lnTo>
                      <a:pt x="6" y="49"/>
                    </a:lnTo>
                    <a:lnTo>
                      <a:pt x="2" y="45"/>
                    </a:lnTo>
                    <a:lnTo>
                      <a:pt x="2" y="39"/>
                    </a:lnTo>
                    <a:lnTo>
                      <a:pt x="0" y="32"/>
                    </a:lnTo>
                    <a:lnTo>
                      <a:pt x="2" y="26"/>
                    </a:lnTo>
                    <a:lnTo>
                      <a:pt x="4"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199" name="Freeform 614"/>
              <p:cNvSpPr>
                <a:spLocks/>
              </p:cNvSpPr>
              <p:nvPr/>
            </p:nvSpPr>
            <p:spPr bwMode="auto">
              <a:xfrm>
                <a:off x="5136" y="1510"/>
                <a:ext cx="65" cy="65"/>
              </a:xfrm>
              <a:custGeom>
                <a:avLst/>
                <a:gdLst>
                  <a:gd name="T0" fmla="*/ 4 w 65"/>
                  <a:gd name="T1" fmla="*/ 20 h 65"/>
                  <a:gd name="T2" fmla="*/ 4 w 65"/>
                  <a:gd name="T3" fmla="*/ 20 h 65"/>
                  <a:gd name="T4" fmla="*/ 6 w 65"/>
                  <a:gd name="T5" fmla="*/ 14 h 65"/>
                  <a:gd name="T6" fmla="*/ 10 w 65"/>
                  <a:gd name="T7" fmla="*/ 10 h 65"/>
                  <a:gd name="T8" fmla="*/ 16 w 65"/>
                  <a:gd name="T9" fmla="*/ 6 h 65"/>
                  <a:gd name="T10" fmla="*/ 22 w 65"/>
                  <a:gd name="T11" fmla="*/ 2 h 65"/>
                  <a:gd name="T12" fmla="*/ 28 w 65"/>
                  <a:gd name="T13" fmla="*/ 2 h 65"/>
                  <a:gd name="T14" fmla="*/ 34 w 65"/>
                  <a:gd name="T15" fmla="*/ 0 h 65"/>
                  <a:gd name="T16" fmla="*/ 40 w 65"/>
                  <a:gd name="T17" fmla="*/ 2 h 65"/>
                  <a:gd name="T18" fmla="*/ 46 w 65"/>
                  <a:gd name="T19" fmla="*/ 4 h 65"/>
                  <a:gd name="T20" fmla="*/ 52 w 65"/>
                  <a:gd name="T21" fmla="*/ 6 h 65"/>
                  <a:gd name="T22" fmla="*/ 57 w 65"/>
                  <a:gd name="T23" fmla="*/ 10 h 65"/>
                  <a:gd name="T24" fmla="*/ 59 w 65"/>
                  <a:gd name="T25" fmla="*/ 16 h 65"/>
                  <a:gd name="T26" fmla="*/ 63 w 65"/>
                  <a:gd name="T27" fmla="*/ 22 h 65"/>
                  <a:gd name="T28" fmla="*/ 65 w 65"/>
                  <a:gd name="T29" fmla="*/ 28 h 65"/>
                  <a:gd name="T30" fmla="*/ 65 w 65"/>
                  <a:gd name="T31" fmla="*/ 34 h 65"/>
                  <a:gd name="T32" fmla="*/ 65 w 65"/>
                  <a:gd name="T33" fmla="*/ 39 h 65"/>
                  <a:gd name="T34" fmla="*/ 61 w 65"/>
                  <a:gd name="T35" fmla="*/ 45 h 65"/>
                  <a:gd name="T36" fmla="*/ 59 w 65"/>
                  <a:gd name="T37" fmla="*/ 51 h 65"/>
                  <a:gd name="T38" fmla="*/ 56 w 65"/>
                  <a:gd name="T39" fmla="*/ 57 h 65"/>
                  <a:gd name="T40" fmla="*/ 50 w 65"/>
                  <a:gd name="T41" fmla="*/ 61 h 65"/>
                  <a:gd name="T42" fmla="*/ 46 w 65"/>
                  <a:gd name="T43" fmla="*/ 63 h 65"/>
                  <a:gd name="T44" fmla="*/ 38 w 65"/>
                  <a:gd name="T45" fmla="*/ 65 h 65"/>
                  <a:gd name="T46" fmla="*/ 32 w 65"/>
                  <a:gd name="T47" fmla="*/ 65 h 65"/>
                  <a:gd name="T48" fmla="*/ 26 w 65"/>
                  <a:gd name="T49" fmla="*/ 65 h 65"/>
                  <a:gd name="T50" fmla="*/ 20 w 65"/>
                  <a:gd name="T51" fmla="*/ 63 h 65"/>
                  <a:gd name="T52" fmla="*/ 14 w 65"/>
                  <a:gd name="T53" fmla="*/ 59 h 65"/>
                  <a:gd name="T54" fmla="*/ 10 w 65"/>
                  <a:gd name="T55" fmla="*/ 55 h 65"/>
                  <a:gd name="T56" fmla="*/ 6 w 65"/>
                  <a:gd name="T57" fmla="*/ 49 h 65"/>
                  <a:gd name="T58" fmla="*/ 2 w 65"/>
                  <a:gd name="T59" fmla="*/ 45 h 65"/>
                  <a:gd name="T60" fmla="*/ 2 w 65"/>
                  <a:gd name="T61" fmla="*/ 39 h 65"/>
                  <a:gd name="T62" fmla="*/ 0 w 65"/>
                  <a:gd name="T63" fmla="*/ 32 h 65"/>
                  <a:gd name="T64" fmla="*/ 2 w 65"/>
                  <a:gd name="T65" fmla="*/ 26 h 65"/>
                  <a:gd name="T66" fmla="*/ 4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20"/>
                    </a:moveTo>
                    <a:lnTo>
                      <a:pt x="4" y="20"/>
                    </a:lnTo>
                    <a:lnTo>
                      <a:pt x="6" y="14"/>
                    </a:lnTo>
                    <a:lnTo>
                      <a:pt x="10" y="10"/>
                    </a:lnTo>
                    <a:lnTo>
                      <a:pt x="16" y="6"/>
                    </a:lnTo>
                    <a:lnTo>
                      <a:pt x="22" y="2"/>
                    </a:lnTo>
                    <a:lnTo>
                      <a:pt x="28" y="2"/>
                    </a:lnTo>
                    <a:lnTo>
                      <a:pt x="34" y="0"/>
                    </a:lnTo>
                    <a:lnTo>
                      <a:pt x="40" y="2"/>
                    </a:lnTo>
                    <a:lnTo>
                      <a:pt x="46" y="4"/>
                    </a:lnTo>
                    <a:lnTo>
                      <a:pt x="52" y="6"/>
                    </a:lnTo>
                    <a:lnTo>
                      <a:pt x="57" y="10"/>
                    </a:lnTo>
                    <a:lnTo>
                      <a:pt x="59" y="16"/>
                    </a:lnTo>
                    <a:lnTo>
                      <a:pt x="63" y="22"/>
                    </a:lnTo>
                    <a:lnTo>
                      <a:pt x="65" y="28"/>
                    </a:lnTo>
                    <a:lnTo>
                      <a:pt x="65" y="34"/>
                    </a:lnTo>
                    <a:lnTo>
                      <a:pt x="65" y="39"/>
                    </a:lnTo>
                    <a:lnTo>
                      <a:pt x="61" y="45"/>
                    </a:lnTo>
                    <a:lnTo>
                      <a:pt x="59" y="51"/>
                    </a:lnTo>
                    <a:lnTo>
                      <a:pt x="56" y="57"/>
                    </a:lnTo>
                    <a:lnTo>
                      <a:pt x="50" y="61"/>
                    </a:lnTo>
                    <a:lnTo>
                      <a:pt x="46" y="63"/>
                    </a:lnTo>
                    <a:lnTo>
                      <a:pt x="38" y="65"/>
                    </a:lnTo>
                    <a:lnTo>
                      <a:pt x="32" y="65"/>
                    </a:lnTo>
                    <a:lnTo>
                      <a:pt x="26" y="65"/>
                    </a:lnTo>
                    <a:lnTo>
                      <a:pt x="20" y="63"/>
                    </a:lnTo>
                    <a:lnTo>
                      <a:pt x="14" y="59"/>
                    </a:lnTo>
                    <a:lnTo>
                      <a:pt x="10" y="55"/>
                    </a:lnTo>
                    <a:lnTo>
                      <a:pt x="6" y="49"/>
                    </a:lnTo>
                    <a:lnTo>
                      <a:pt x="2" y="45"/>
                    </a:lnTo>
                    <a:lnTo>
                      <a:pt x="2" y="39"/>
                    </a:lnTo>
                    <a:lnTo>
                      <a:pt x="0" y="32"/>
                    </a:lnTo>
                    <a:lnTo>
                      <a:pt x="2" y="26"/>
                    </a:lnTo>
                    <a:lnTo>
                      <a:pt x="4"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0" name="Freeform 615"/>
              <p:cNvSpPr>
                <a:spLocks/>
              </p:cNvSpPr>
              <p:nvPr/>
            </p:nvSpPr>
            <p:spPr bwMode="auto">
              <a:xfrm>
                <a:off x="5101" y="1526"/>
                <a:ext cx="65" cy="63"/>
              </a:xfrm>
              <a:custGeom>
                <a:avLst/>
                <a:gdLst>
                  <a:gd name="T0" fmla="*/ 61 w 65"/>
                  <a:gd name="T1" fmla="*/ 45 h 63"/>
                  <a:gd name="T2" fmla="*/ 59 w 65"/>
                  <a:gd name="T3" fmla="*/ 51 h 63"/>
                  <a:gd name="T4" fmla="*/ 53 w 65"/>
                  <a:gd name="T5" fmla="*/ 55 h 63"/>
                  <a:gd name="T6" fmla="*/ 49 w 65"/>
                  <a:gd name="T7" fmla="*/ 59 h 63"/>
                  <a:gd name="T8" fmla="*/ 43 w 65"/>
                  <a:gd name="T9" fmla="*/ 61 h 63"/>
                  <a:gd name="T10" fmla="*/ 37 w 65"/>
                  <a:gd name="T11" fmla="*/ 63 h 63"/>
                  <a:gd name="T12" fmla="*/ 31 w 65"/>
                  <a:gd name="T13" fmla="*/ 63 h 63"/>
                  <a:gd name="T14" fmla="*/ 26 w 65"/>
                  <a:gd name="T15" fmla="*/ 63 h 63"/>
                  <a:gd name="T16" fmla="*/ 20 w 65"/>
                  <a:gd name="T17" fmla="*/ 61 h 63"/>
                  <a:gd name="T18" fmla="*/ 14 w 65"/>
                  <a:gd name="T19" fmla="*/ 57 h 63"/>
                  <a:gd name="T20" fmla="*/ 8 w 65"/>
                  <a:gd name="T21" fmla="*/ 53 h 63"/>
                  <a:gd name="T22" fmla="*/ 4 w 65"/>
                  <a:gd name="T23" fmla="*/ 49 h 63"/>
                  <a:gd name="T24" fmla="*/ 2 w 65"/>
                  <a:gd name="T25" fmla="*/ 43 h 63"/>
                  <a:gd name="T26" fmla="*/ 0 w 65"/>
                  <a:gd name="T27" fmla="*/ 37 h 63"/>
                  <a:gd name="T28" fmla="*/ 0 w 65"/>
                  <a:gd name="T29" fmla="*/ 31 h 63"/>
                  <a:gd name="T30" fmla="*/ 0 w 65"/>
                  <a:gd name="T31" fmla="*/ 25 h 63"/>
                  <a:gd name="T32" fmla="*/ 2 w 65"/>
                  <a:gd name="T33" fmla="*/ 18 h 63"/>
                  <a:gd name="T34" fmla="*/ 6 w 65"/>
                  <a:gd name="T35" fmla="*/ 14 h 63"/>
                  <a:gd name="T36" fmla="*/ 10 w 65"/>
                  <a:gd name="T37" fmla="*/ 8 h 63"/>
                  <a:gd name="T38" fmla="*/ 16 w 65"/>
                  <a:gd name="T39" fmla="*/ 4 h 63"/>
                  <a:gd name="T40" fmla="*/ 20 w 65"/>
                  <a:gd name="T41" fmla="*/ 2 h 63"/>
                  <a:gd name="T42" fmla="*/ 26 w 65"/>
                  <a:gd name="T43" fmla="*/ 0 h 63"/>
                  <a:gd name="T44" fmla="*/ 33 w 65"/>
                  <a:gd name="T45" fmla="*/ 0 h 63"/>
                  <a:gd name="T46" fmla="*/ 39 w 65"/>
                  <a:gd name="T47" fmla="*/ 0 h 63"/>
                  <a:gd name="T48" fmla="*/ 45 w 65"/>
                  <a:gd name="T49" fmla="*/ 2 h 63"/>
                  <a:gd name="T50" fmla="*/ 51 w 65"/>
                  <a:gd name="T51" fmla="*/ 6 h 63"/>
                  <a:gd name="T52" fmla="*/ 55 w 65"/>
                  <a:gd name="T53" fmla="*/ 10 h 63"/>
                  <a:gd name="T54" fmla="*/ 59 w 65"/>
                  <a:gd name="T55" fmla="*/ 14 h 63"/>
                  <a:gd name="T56" fmla="*/ 63 w 65"/>
                  <a:gd name="T57" fmla="*/ 19 h 63"/>
                  <a:gd name="T58" fmla="*/ 63 w 65"/>
                  <a:gd name="T59" fmla="*/ 25 h 63"/>
                  <a:gd name="T60" fmla="*/ 65 w 65"/>
                  <a:gd name="T61" fmla="*/ 31 h 63"/>
                  <a:gd name="T62" fmla="*/ 63 w 65"/>
                  <a:gd name="T63" fmla="*/ 37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51"/>
                    </a:lnTo>
                    <a:lnTo>
                      <a:pt x="53" y="55"/>
                    </a:lnTo>
                    <a:lnTo>
                      <a:pt x="49" y="59"/>
                    </a:lnTo>
                    <a:lnTo>
                      <a:pt x="43" y="61"/>
                    </a:lnTo>
                    <a:lnTo>
                      <a:pt x="37" y="63"/>
                    </a:lnTo>
                    <a:lnTo>
                      <a:pt x="31" y="63"/>
                    </a:lnTo>
                    <a:lnTo>
                      <a:pt x="26" y="63"/>
                    </a:lnTo>
                    <a:lnTo>
                      <a:pt x="20" y="61"/>
                    </a:lnTo>
                    <a:lnTo>
                      <a:pt x="14" y="57"/>
                    </a:lnTo>
                    <a:lnTo>
                      <a:pt x="8" y="53"/>
                    </a:lnTo>
                    <a:lnTo>
                      <a:pt x="4" y="49"/>
                    </a:lnTo>
                    <a:lnTo>
                      <a:pt x="2" y="43"/>
                    </a:lnTo>
                    <a:lnTo>
                      <a:pt x="0" y="37"/>
                    </a:lnTo>
                    <a:lnTo>
                      <a:pt x="0" y="31"/>
                    </a:lnTo>
                    <a:lnTo>
                      <a:pt x="0" y="25"/>
                    </a:lnTo>
                    <a:lnTo>
                      <a:pt x="2" y="18"/>
                    </a:lnTo>
                    <a:lnTo>
                      <a:pt x="6" y="14"/>
                    </a:lnTo>
                    <a:lnTo>
                      <a:pt x="10" y="8"/>
                    </a:lnTo>
                    <a:lnTo>
                      <a:pt x="16" y="4"/>
                    </a:lnTo>
                    <a:lnTo>
                      <a:pt x="20" y="2"/>
                    </a:lnTo>
                    <a:lnTo>
                      <a:pt x="26" y="0"/>
                    </a:lnTo>
                    <a:lnTo>
                      <a:pt x="33" y="0"/>
                    </a:lnTo>
                    <a:lnTo>
                      <a:pt x="39" y="0"/>
                    </a:lnTo>
                    <a:lnTo>
                      <a:pt x="45" y="2"/>
                    </a:lnTo>
                    <a:lnTo>
                      <a:pt x="51" y="6"/>
                    </a:lnTo>
                    <a:lnTo>
                      <a:pt x="55" y="10"/>
                    </a:lnTo>
                    <a:lnTo>
                      <a:pt x="59" y="14"/>
                    </a:lnTo>
                    <a:lnTo>
                      <a:pt x="63" y="19"/>
                    </a:lnTo>
                    <a:lnTo>
                      <a:pt x="63" y="25"/>
                    </a:lnTo>
                    <a:lnTo>
                      <a:pt x="65" y="31"/>
                    </a:lnTo>
                    <a:lnTo>
                      <a:pt x="63" y="37"/>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1" name="Freeform 616"/>
              <p:cNvSpPr>
                <a:spLocks/>
              </p:cNvSpPr>
              <p:nvPr/>
            </p:nvSpPr>
            <p:spPr bwMode="auto">
              <a:xfrm>
                <a:off x="5101" y="1526"/>
                <a:ext cx="65" cy="63"/>
              </a:xfrm>
              <a:custGeom>
                <a:avLst/>
                <a:gdLst>
                  <a:gd name="T0" fmla="*/ 61 w 65"/>
                  <a:gd name="T1" fmla="*/ 45 h 63"/>
                  <a:gd name="T2" fmla="*/ 61 w 65"/>
                  <a:gd name="T3" fmla="*/ 45 h 63"/>
                  <a:gd name="T4" fmla="*/ 59 w 65"/>
                  <a:gd name="T5" fmla="*/ 51 h 63"/>
                  <a:gd name="T6" fmla="*/ 53 w 65"/>
                  <a:gd name="T7" fmla="*/ 55 h 63"/>
                  <a:gd name="T8" fmla="*/ 49 w 65"/>
                  <a:gd name="T9" fmla="*/ 59 h 63"/>
                  <a:gd name="T10" fmla="*/ 43 w 65"/>
                  <a:gd name="T11" fmla="*/ 61 h 63"/>
                  <a:gd name="T12" fmla="*/ 37 w 65"/>
                  <a:gd name="T13" fmla="*/ 63 h 63"/>
                  <a:gd name="T14" fmla="*/ 31 w 65"/>
                  <a:gd name="T15" fmla="*/ 63 h 63"/>
                  <a:gd name="T16" fmla="*/ 26 w 65"/>
                  <a:gd name="T17" fmla="*/ 63 h 63"/>
                  <a:gd name="T18" fmla="*/ 20 w 65"/>
                  <a:gd name="T19" fmla="*/ 61 h 63"/>
                  <a:gd name="T20" fmla="*/ 14 w 65"/>
                  <a:gd name="T21" fmla="*/ 57 h 63"/>
                  <a:gd name="T22" fmla="*/ 8 w 65"/>
                  <a:gd name="T23" fmla="*/ 53 h 63"/>
                  <a:gd name="T24" fmla="*/ 4 w 65"/>
                  <a:gd name="T25" fmla="*/ 49 h 63"/>
                  <a:gd name="T26" fmla="*/ 2 w 65"/>
                  <a:gd name="T27" fmla="*/ 43 h 63"/>
                  <a:gd name="T28" fmla="*/ 0 w 65"/>
                  <a:gd name="T29" fmla="*/ 37 h 63"/>
                  <a:gd name="T30" fmla="*/ 0 w 65"/>
                  <a:gd name="T31" fmla="*/ 31 h 63"/>
                  <a:gd name="T32" fmla="*/ 0 w 65"/>
                  <a:gd name="T33" fmla="*/ 25 h 63"/>
                  <a:gd name="T34" fmla="*/ 2 w 65"/>
                  <a:gd name="T35" fmla="*/ 18 h 63"/>
                  <a:gd name="T36" fmla="*/ 6 w 65"/>
                  <a:gd name="T37" fmla="*/ 14 h 63"/>
                  <a:gd name="T38" fmla="*/ 10 w 65"/>
                  <a:gd name="T39" fmla="*/ 8 h 63"/>
                  <a:gd name="T40" fmla="*/ 16 w 65"/>
                  <a:gd name="T41" fmla="*/ 4 h 63"/>
                  <a:gd name="T42" fmla="*/ 20 w 65"/>
                  <a:gd name="T43" fmla="*/ 2 h 63"/>
                  <a:gd name="T44" fmla="*/ 26 w 65"/>
                  <a:gd name="T45" fmla="*/ 0 h 63"/>
                  <a:gd name="T46" fmla="*/ 33 w 65"/>
                  <a:gd name="T47" fmla="*/ 0 h 63"/>
                  <a:gd name="T48" fmla="*/ 39 w 65"/>
                  <a:gd name="T49" fmla="*/ 0 h 63"/>
                  <a:gd name="T50" fmla="*/ 45 w 65"/>
                  <a:gd name="T51" fmla="*/ 2 h 63"/>
                  <a:gd name="T52" fmla="*/ 51 w 65"/>
                  <a:gd name="T53" fmla="*/ 6 h 63"/>
                  <a:gd name="T54" fmla="*/ 55 w 65"/>
                  <a:gd name="T55" fmla="*/ 10 h 63"/>
                  <a:gd name="T56" fmla="*/ 59 w 65"/>
                  <a:gd name="T57" fmla="*/ 14 h 63"/>
                  <a:gd name="T58" fmla="*/ 63 w 65"/>
                  <a:gd name="T59" fmla="*/ 19 h 63"/>
                  <a:gd name="T60" fmla="*/ 63 w 65"/>
                  <a:gd name="T61" fmla="*/ 25 h 63"/>
                  <a:gd name="T62" fmla="*/ 65 w 65"/>
                  <a:gd name="T63" fmla="*/ 31 h 63"/>
                  <a:gd name="T64" fmla="*/ 63 w 65"/>
                  <a:gd name="T65" fmla="*/ 37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51"/>
                    </a:lnTo>
                    <a:lnTo>
                      <a:pt x="53" y="55"/>
                    </a:lnTo>
                    <a:lnTo>
                      <a:pt x="49" y="59"/>
                    </a:lnTo>
                    <a:lnTo>
                      <a:pt x="43" y="61"/>
                    </a:lnTo>
                    <a:lnTo>
                      <a:pt x="37" y="63"/>
                    </a:lnTo>
                    <a:lnTo>
                      <a:pt x="31" y="63"/>
                    </a:lnTo>
                    <a:lnTo>
                      <a:pt x="26" y="63"/>
                    </a:lnTo>
                    <a:lnTo>
                      <a:pt x="20" y="61"/>
                    </a:lnTo>
                    <a:lnTo>
                      <a:pt x="14" y="57"/>
                    </a:lnTo>
                    <a:lnTo>
                      <a:pt x="8" y="53"/>
                    </a:lnTo>
                    <a:lnTo>
                      <a:pt x="4" y="49"/>
                    </a:lnTo>
                    <a:lnTo>
                      <a:pt x="2" y="43"/>
                    </a:lnTo>
                    <a:lnTo>
                      <a:pt x="0" y="37"/>
                    </a:lnTo>
                    <a:lnTo>
                      <a:pt x="0" y="31"/>
                    </a:lnTo>
                    <a:lnTo>
                      <a:pt x="0" y="25"/>
                    </a:lnTo>
                    <a:lnTo>
                      <a:pt x="2" y="18"/>
                    </a:lnTo>
                    <a:lnTo>
                      <a:pt x="6" y="14"/>
                    </a:lnTo>
                    <a:lnTo>
                      <a:pt x="10" y="8"/>
                    </a:lnTo>
                    <a:lnTo>
                      <a:pt x="16" y="4"/>
                    </a:lnTo>
                    <a:lnTo>
                      <a:pt x="20" y="2"/>
                    </a:lnTo>
                    <a:lnTo>
                      <a:pt x="26" y="0"/>
                    </a:lnTo>
                    <a:lnTo>
                      <a:pt x="33" y="0"/>
                    </a:lnTo>
                    <a:lnTo>
                      <a:pt x="39" y="0"/>
                    </a:lnTo>
                    <a:lnTo>
                      <a:pt x="45" y="2"/>
                    </a:lnTo>
                    <a:lnTo>
                      <a:pt x="51" y="6"/>
                    </a:lnTo>
                    <a:lnTo>
                      <a:pt x="55" y="10"/>
                    </a:lnTo>
                    <a:lnTo>
                      <a:pt x="59" y="14"/>
                    </a:lnTo>
                    <a:lnTo>
                      <a:pt x="63" y="19"/>
                    </a:lnTo>
                    <a:lnTo>
                      <a:pt x="63" y="25"/>
                    </a:lnTo>
                    <a:lnTo>
                      <a:pt x="65" y="31"/>
                    </a:lnTo>
                    <a:lnTo>
                      <a:pt x="63" y="37"/>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2" name="Freeform 617"/>
              <p:cNvSpPr>
                <a:spLocks/>
              </p:cNvSpPr>
              <p:nvPr/>
            </p:nvSpPr>
            <p:spPr bwMode="auto">
              <a:xfrm>
                <a:off x="5134" y="1559"/>
                <a:ext cx="65" cy="65"/>
              </a:xfrm>
              <a:custGeom>
                <a:avLst/>
                <a:gdLst>
                  <a:gd name="T0" fmla="*/ 4 w 65"/>
                  <a:gd name="T1" fmla="*/ 20 h 65"/>
                  <a:gd name="T2" fmla="*/ 6 w 65"/>
                  <a:gd name="T3" fmla="*/ 14 h 65"/>
                  <a:gd name="T4" fmla="*/ 10 w 65"/>
                  <a:gd name="T5" fmla="*/ 10 h 65"/>
                  <a:gd name="T6" fmla="*/ 16 w 65"/>
                  <a:gd name="T7" fmla="*/ 6 h 65"/>
                  <a:gd name="T8" fmla="*/ 22 w 65"/>
                  <a:gd name="T9" fmla="*/ 2 h 65"/>
                  <a:gd name="T10" fmla="*/ 28 w 65"/>
                  <a:gd name="T11" fmla="*/ 2 h 65"/>
                  <a:gd name="T12" fmla="*/ 34 w 65"/>
                  <a:gd name="T13" fmla="*/ 0 h 65"/>
                  <a:gd name="T14" fmla="*/ 40 w 65"/>
                  <a:gd name="T15" fmla="*/ 2 h 65"/>
                  <a:gd name="T16" fmla="*/ 46 w 65"/>
                  <a:gd name="T17" fmla="*/ 4 h 65"/>
                  <a:gd name="T18" fmla="*/ 52 w 65"/>
                  <a:gd name="T19" fmla="*/ 6 h 65"/>
                  <a:gd name="T20" fmla="*/ 56 w 65"/>
                  <a:gd name="T21" fmla="*/ 12 h 65"/>
                  <a:gd name="T22" fmla="*/ 59 w 65"/>
                  <a:gd name="T23" fmla="*/ 16 h 65"/>
                  <a:gd name="T24" fmla="*/ 63 w 65"/>
                  <a:gd name="T25" fmla="*/ 22 h 65"/>
                  <a:gd name="T26" fmla="*/ 63 w 65"/>
                  <a:gd name="T27" fmla="*/ 28 h 65"/>
                  <a:gd name="T28" fmla="*/ 65 w 65"/>
                  <a:gd name="T29" fmla="*/ 34 h 65"/>
                  <a:gd name="T30" fmla="*/ 63 w 65"/>
                  <a:gd name="T31" fmla="*/ 40 h 65"/>
                  <a:gd name="T32" fmla="*/ 61 w 65"/>
                  <a:gd name="T33" fmla="*/ 46 h 65"/>
                  <a:gd name="T34" fmla="*/ 59 w 65"/>
                  <a:gd name="T35" fmla="*/ 51 h 65"/>
                  <a:gd name="T36" fmla="*/ 56 w 65"/>
                  <a:gd name="T37" fmla="*/ 57 h 65"/>
                  <a:gd name="T38" fmla="*/ 50 w 65"/>
                  <a:gd name="T39" fmla="*/ 61 h 65"/>
                  <a:gd name="T40" fmla="*/ 44 w 65"/>
                  <a:gd name="T41" fmla="*/ 63 h 65"/>
                  <a:gd name="T42" fmla="*/ 38 w 65"/>
                  <a:gd name="T43" fmla="*/ 65 h 65"/>
                  <a:gd name="T44" fmla="*/ 32 w 65"/>
                  <a:gd name="T45" fmla="*/ 65 h 65"/>
                  <a:gd name="T46" fmla="*/ 26 w 65"/>
                  <a:gd name="T47" fmla="*/ 65 h 65"/>
                  <a:gd name="T48" fmla="*/ 20 w 65"/>
                  <a:gd name="T49" fmla="*/ 63 h 65"/>
                  <a:gd name="T50" fmla="*/ 14 w 65"/>
                  <a:gd name="T51" fmla="*/ 59 h 65"/>
                  <a:gd name="T52" fmla="*/ 8 w 65"/>
                  <a:gd name="T53" fmla="*/ 55 h 65"/>
                  <a:gd name="T54" fmla="*/ 6 w 65"/>
                  <a:gd name="T55" fmla="*/ 49 h 65"/>
                  <a:gd name="T56" fmla="*/ 2 w 65"/>
                  <a:gd name="T57" fmla="*/ 46 h 65"/>
                  <a:gd name="T58" fmla="*/ 0 w 65"/>
                  <a:gd name="T59" fmla="*/ 40 h 65"/>
                  <a:gd name="T60" fmla="*/ 0 w 65"/>
                  <a:gd name="T61" fmla="*/ 32 h 65"/>
                  <a:gd name="T62" fmla="*/ 2 w 65"/>
                  <a:gd name="T63" fmla="*/ 26 h 65"/>
                  <a:gd name="T64" fmla="*/ 4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20"/>
                    </a:moveTo>
                    <a:lnTo>
                      <a:pt x="6" y="14"/>
                    </a:lnTo>
                    <a:lnTo>
                      <a:pt x="10" y="10"/>
                    </a:lnTo>
                    <a:lnTo>
                      <a:pt x="16" y="6"/>
                    </a:lnTo>
                    <a:lnTo>
                      <a:pt x="22" y="2"/>
                    </a:lnTo>
                    <a:lnTo>
                      <a:pt x="28" y="2"/>
                    </a:lnTo>
                    <a:lnTo>
                      <a:pt x="34" y="0"/>
                    </a:lnTo>
                    <a:lnTo>
                      <a:pt x="40" y="2"/>
                    </a:lnTo>
                    <a:lnTo>
                      <a:pt x="46" y="4"/>
                    </a:lnTo>
                    <a:lnTo>
                      <a:pt x="52" y="6"/>
                    </a:lnTo>
                    <a:lnTo>
                      <a:pt x="56" y="12"/>
                    </a:lnTo>
                    <a:lnTo>
                      <a:pt x="59" y="16"/>
                    </a:lnTo>
                    <a:lnTo>
                      <a:pt x="63" y="22"/>
                    </a:lnTo>
                    <a:lnTo>
                      <a:pt x="63" y="28"/>
                    </a:lnTo>
                    <a:lnTo>
                      <a:pt x="65" y="34"/>
                    </a:lnTo>
                    <a:lnTo>
                      <a:pt x="63" y="40"/>
                    </a:lnTo>
                    <a:lnTo>
                      <a:pt x="61" y="46"/>
                    </a:lnTo>
                    <a:lnTo>
                      <a:pt x="59" y="51"/>
                    </a:lnTo>
                    <a:lnTo>
                      <a:pt x="56" y="57"/>
                    </a:lnTo>
                    <a:lnTo>
                      <a:pt x="50" y="61"/>
                    </a:lnTo>
                    <a:lnTo>
                      <a:pt x="44" y="63"/>
                    </a:lnTo>
                    <a:lnTo>
                      <a:pt x="38" y="65"/>
                    </a:lnTo>
                    <a:lnTo>
                      <a:pt x="32" y="65"/>
                    </a:lnTo>
                    <a:lnTo>
                      <a:pt x="26" y="65"/>
                    </a:lnTo>
                    <a:lnTo>
                      <a:pt x="20" y="63"/>
                    </a:lnTo>
                    <a:lnTo>
                      <a:pt x="14" y="59"/>
                    </a:lnTo>
                    <a:lnTo>
                      <a:pt x="8" y="55"/>
                    </a:lnTo>
                    <a:lnTo>
                      <a:pt x="6" y="49"/>
                    </a:lnTo>
                    <a:lnTo>
                      <a:pt x="2" y="46"/>
                    </a:lnTo>
                    <a:lnTo>
                      <a:pt x="0" y="40"/>
                    </a:lnTo>
                    <a:lnTo>
                      <a:pt x="0" y="32"/>
                    </a:lnTo>
                    <a:lnTo>
                      <a:pt x="2" y="26"/>
                    </a:lnTo>
                    <a:lnTo>
                      <a:pt x="4"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3" name="Freeform 618"/>
              <p:cNvSpPr>
                <a:spLocks/>
              </p:cNvSpPr>
              <p:nvPr/>
            </p:nvSpPr>
            <p:spPr bwMode="auto">
              <a:xfrm>
                <a:off x="5134" y="1559"/>
                <a:ext cx="65" cy="65"/>
              </a:xfrm>
              <a:custGeom>
                <a:avLst/>
                <a:gdLst>
                  <a:gd name="T0" fmla="*/ 4 w 65"/>
                  <a:gd name="T1" fmla="*/ 20 h 65"/>
                  <a:gd name="T2" fmla="*/ 4 w 65"/>
                  <a:gd name="T3" fmla="*/ 20 h 65"/>
                  <a:gd name="T4" fmla="*/ 6 w 65"/>
                  <a:gd name="T5" fmla="*/ 14 h 65"/>
                  <a:gd name="T6" fmla="*/ 10 w 65"/>
                  <a:gd name="T7" fmla="*/ 10 h 65"/>
                  <a:gd name="T8" fmla="*/ 16 w 65"/>
                  <a:gd name="T9" fmla="*/ 6 h 65"/>
                  <a:gd name="T10" fmla="*/ 22 w 65"/>
                  <a:gd name="T11" fmla="*/ 2 h 65"/>
                  <a:gd name="T12" fmla="*/ 28 w 65"/>
                  <a:gd name="T13" fmla="*/ 2 h 65"/>
                  <a:gd name="T14" fmla="*/ 34 w 65"/>
                  <a:gd name="T15" fmla="*/ 0 h 65"/>
                  <a:gd name="T16" fmla="*/ 40 w 65"/>
                  <a:gd name="T17" fmla="*/ 2 h 65"/>
                  <a:gd name="T18" fmla="*/ 46 w 65"/>
                  <a:gd name="T19" fmla="*/ 4 h 65"/>
                  <a:gd name="T20" fmla="*/ 52 w 65"/>
                  <a:gd name="T21" fmla="*/ 6 h 65"/>
                  <a:gd name="T22" fmla="*/ 56 w 65"/>
                  <a:gd name="T23" fmla="*/ 12 h 65"/>
                  <a:gd name="T24" fmla="*/ 59 w 65"/>
                  <a:gd name="T25" fmla="*/ 16 h 65"/>
                  <a:gd name="T26" fmla="*/ 63 w 65"/>
                  <a:gd name="T27" fmla="*/ 22 h 65"/>
                  <a:gd name="T28" fmla="*/ 63 w 65"/>
                  <a:gd name="T29" fmla="*/ 28 h 65"/>
                  <a:gd name="T30" fmla="*/ 65 w 65"/>
                  <a:gd name="T31" fmla="*/ 34 h 65"/>
                  <a:gd name="T32" fmla="*/ 63 w 65"/>
                  <a:gd name="T33" fmla="*/ 40 h 65"/>
                  <a:gd name="T34" fmla="*/ 61 w 65"/>
                  <a:gd name="T35" fmla="*/ 46 h 65"/>
                  <a:gd name="T36" fmla="*/ 59 w 65"/>
                  <a:gd name="T37" fmla="*/ 51 h 65"/>
                  <a:gd name="T38" fmla="*/ 56 w 65"/>
                  <a:gd name="T39" fmla="*/ 57 h 65"/>
                  <a:gd name="T40" fmla="*/ 50 w 65"/>
                  <a:gd name="T41" fmla="*/ 61 h 65"/>
                  <a:gd name="T42" fmla="*/ 44 w 65"/>
                  <a:gd name="T43" fmla="*/ 63 h 65"/>
                  <a:gd name="T44" fmla="*/ 38 w 65"/>
                  <a:gd name="T45" fmla="*/ 65 h 65"/>
                  <a:gd name="T46" fmla="*/ 32 w 65"/>
                  <a:gd name="T47" fmla="*/ 65 h 65"/>
                  <a:gd name="T48" fmla="*/ 26 w 65"/>
                  <a:gd name="T49" fmla="*/ 65 h 65"/>
                  <a:gd name="T50" fmla="*/ 20 w 65"/>
                  <a:gd name="T51" fmla="*/ 63 h 65"/>
                  <a:gd name="T52" fmla="*/ 14 w 65"/>
                  <a:gd name="T53" fmla="*/ 59 h 65"/>
                  <a:gd name="T54" fmla="*/ 8 w 65"/>
                  <a:gd name="T55" fmla="*/ 55 h 65"/>
                  <a:gd name="T56" fmla="*/ 6 w 65"/>
                  <a:gd name="T57" fmla="*/ 49 h 65"/>
                  <a:gd name="T58" fmla="*/ 2 w 65"/>
                  <a:gd name="T59" fmla="*/ 46 h 65"/>
                  <a:gd name="T60" fmla="*/ 0 w 65"/>
                  <a:gd name="T61" fmla="*/ 40 h 65"/>
                  <a:gd name="T62" fmla="*/ 0 w 65"/>
                  <a:gd name="T63" fmla="*/ 32 h 65"/>
                  <a:gd name="T64" fmla="*/ 2 w 65"/>
                  <a:gd name="T65" fmla="*/ 26 h 65"/>
                  <a:gd name="T66" fmla="*/ 4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20"/>
                    </a:moveTo>
                    <a:lnTo>
                      <a:pt x="4" y="20"/>
                    </a:lnTo>
                    <a:lnTo>
                      <a:pt x="6" y="14"/>
                    </a:lnTo>
                    <a:lnTo>
                      <a:pt x="10" y="10"/>
                    </a:lnTo>
                    <a:lnTo>
                      <a:pt x="16" y="6"/>
                    </a:lnTo>
                    <a:lnTo>
                      <a:pt x="22" y="2"/>
                    </a:lnTo>
                    <a:lnTo>
                      <a:pt x="28" y="2"/>
                    </a:lnTo>
                    <a:lnTo>
                      <a:pt x="34" y="0"/>
                    </a:lnTo>
                    <a:lnTo>
                      <a:pt x="40" y="2"/>
                    </a:lnTo>
                    <a:lnTo>
                      <a:pt x="46" y="4"/>
                    </a:lnTo>
                    <a:lnTo>
                      <a:pt x="52" y="6"/>
                    </a:lnTo>
                    <a:lnTo>
                      <a:pt x="56" y="12"/>
                    </a:lnTo>
                    <a:lnTo>
                      <a:pt x="59" y="16"/>
                    </a:lnTo>
                    <a:lnTo>
                      <a:pt x="63" y="22"/>
                    </a:lnTo>
                    <a:lnTo>
                      <a:pt x="63" y="28"/>
                    </a:lnTo>
                    <a:lnTo>
                      <a:pt x="65" y="34"/>
                    </a:lnTo>
                    <a:lnTo>
                      <a:pt x="63" y="40"/>
                    </a:lnTo>
                    <a:lnTo>
                      <a:pt x="61" y="46"/>
                    </a:lnTo>
                    <a:lnTo>
                      <a:pt x="59" y="51"/>
                    </a:lnTo>
                    <a:lnTo>
                      <a:pt x="56" y="57"/>
                    </a:lnTo>
                    <a:lnTo>
                      <a:pt x="50" y="61"/>
                    </a:lnTo>
                    <a:lnTo>
                      <a:pt x="44" y="63"/>
                    </a:lnTo>
                    <a:lnTo>
                      <a:pt x="38" y="65"/>
                    </a:lnTo>
                    <a:lnTo>
                      <a:pt x="32" y="65"/>
                    </a:lnTo>
                    <a:lnTo>
                      <a:pt x="26" y="65"/>
                    </a:lnTo>
                    <a:lnTo>
                      <a:pt x="20" y="63"/>
                    </a:lnTo>
                    <a:lnTo>
                      <a:pt x="14" y="59"/>
                    </a:lnTo>
                    <a:lnTo>
                      <a:pt x="8" y="55"/>
                    </a:lnTo>
                    <a:lnTo>
                      <a:pt x="6" y="49"/>
                    </a:lnTo>
                    <a:lnTo>
                      <a:pt x="2" y="46"/>
                    </a:lnTo>
                    <a:lnTo>
                      <a:pt x="0" y="40"/>
                    </a:lnTo>
                    <a:lnTo>
                      <a:pt x="0" y="32"/>
                    </a:lnTo>
                    <a:lnTo>
                      <a:pt x="2" y="26"/>
                    </a:lnTo>
                    <a:lnTo>
                      <a:pt x="4"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4" name="Freeform 619"/>
              <p:cNvSpPr>
                <a:spLocks/>
              </p:cNvSpPr>
              <p:nvPr/>
            </p:nvSpPr>
            <p:spPr bwMode="auto">
              <a:xfrm>
                <a:off x="5186" y="1549"/>
                <a:ext cx="65" cy="65"/>
              </a:xfrm>
              <a:custGeom>
                <a:avLst/>
                <a:gdLst>
                  <a:gd name="T0" fmla="*/ 2 w 65"/>
                  <a:gd name="T1" fmla="*/ 20 h 65"/>
                  <a:gd name="T2" fmla="*/ 6 w 65"/>
                  <a:gd name="T3" fmla="*/ 14 h 65"/>
                  <a:gd name="T4" fmla="*/ 9 w 65"/>
                  <a:gd name="T5" fmla="*/ 10 h 65"/>
                  <a:gd name="T6" fmla="*/ 15 w 65"/>
                  <a:gd name="T7" fmla="*/ 6 h 65"/>
                  <a:gd name="T8" fmla="*/ 21 w 65"/>
                  <a:gd name="T9" fmla="*/ 2 h 65"/>
                  <a:gd name="T10" fmla="*/ 27 w 65"/>
                  <a:gd name="T11" fmla="*/ 2 h 65"/>
                  <a:gd name="T12" fmla="*/ 33 w 65"/>
                  <a:gd name="T13" fmla="*/ 0 h 65"/>
                  <a:gd name="T14" fmla="*/ 39 w 65"/>
                  <a:gd name="T15" fmla="*/ 2 h 65"/>
                  <a:gd name="T16" fmla="*/ 45 w 65"/>
                  <a:gd name="T17" fmla="*/ 4 h 65"/>
                  <a:gd name="T18" fmla="*/ 51 w 65"/>
                  <a:gd name="T19" fmla="*/ 8 h 65"/>
                  <a:gd name="T20" fmla="*/ 57 w 65"/>
                  <a:gd name="T21" fmla="*/ 12 h 65"/>
                  <a:gd name="T22" fmla="*/ 59 w 65"/>
                  <a:gd name="T23" fmla="*/ 16 h 65"/>
                  <a:gd name="T24" fmla="*/ 63 w 65"/>
                  <a:gd name="T25" fmla="*/ 22 h 65"/>
                  <a:gd name="T26" fmla="*/ 65 w 65"/>
                  <a:gd name="T27" fmla="*/ 28 h 65"/>
                  <a:gd name="T28" fmla="*/ 65 w 65"/>
                  <a:gd name="T29" fmla="*/ 34 h 65"/>
                  <a:gd name="T30" fmla="*/ 65 w 65"/>
                  <a:gd name="T31" fmla="*/ 40 h 65"/>
                  <a:gd name="T32" fmla="*/ 61 w 65"/>
                  <a:gd name="T33" fmla="*/ 46 h 65"/>
                  <a:gd name="T34" fmla="*/ 59 w 65"/>
                  <a:gd name="T35" fmla="*/ 52 h 65"/>
                  <a:gd name="T36" fmla="*/ 55 w 65"/>
                  <a:gd name="T37" fmla="*/ 58 h 65"/>
                  <a:gd name="T38" fmla="*/ 49 w 65"/>
                  <a:gd name="T39" fmla="*/ 61 h 65"/>
                  <a:gd name="T40" fmla="*/ 43 w 65"/>
                  <a:gd name="T41" fmla="*/ 63 h 65"/>
                  <a:gd name="T42" fmla="*/ 37 w 65"/>
                  <a:gd name="T43" fmla="*/ 65 h 65"/>
                  <a:gd name="T44" fmla="*/ 31 w 65"/>
                  <a:gd name="T45" fmla="*/ 65 h 65"/>
                  <a:gd name="T46" fmla="*/ 25 w 65"/>
                  <a:gd name="T47" fmla="*/ 65 h 65"/>
                  <a:gd name="T48" fmla="*/ 19 w 65"/>
                  <a:gd name="T49" fmla="*/ 63 h 65"/>
                  <a:gd name="T50" fmla="*/ 13 w 65"/>
                  <a:gd name="T51" fmla="*/ 59 h 65"/>
                  <a:gd name="T52" fmla="*/ 9 w 65"/>
                  <a:gd name="T53" fmla="*/ 56 h 65"/>
                  <a:gd name="T54" fmla="*/ 6 w 65"/>
                  <a:gd name="T55" fmla="*/ 50 h 65"/>
                  <a:gd name="T56" fmla="*/ 2 w 65"/>
                  <a:gd name="T57" fmla="*/ 46 h 65"/>
                  <a:gd name="T58" fmla="*/ 0 w 65"/>
                  <a:gd name="T59" fmla="*/ 40 h 65"/>
                  <a:gd name="T60" fmla="*/ 0 w 65"/>
                  <a:gd name="T61" fmla="*/ 32 h 65"/>
                  <a:gd name="T62" fmla="*/ 0 w 65"/>
                  <a:gd name="T63" fmla="*/ 26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6" y="14"/>
                    </a:lnTo>
                    <a:lnTo>
                      <a:pt x="9" y="10"/>
                    </a:lnTo>
                    <a:lnTo>
                      <a:pt x="15" y="6"/>
                    </a:lnTo>
                    <a:lnTo>
                      <a:pt x="21" y="2"/>
                    </a:lnTo>
                    <a:lnTo>
                      <a:pt x="27" y="2"/>
                    </a:lnTo>
                    <a:lnTo>
                      <a:pt x="33" y="0"/>
                    </a:lnTo>
                    <a:lnTo>
                      <a:pt x="39" y="2"/>
                    </a:lnTo>
                    <a:lnTo>
                      <a:pt x="45" y="4"/>
                    </a:lnTo>
                    <a:lnTo>
                      <a:pt x="51" y="8"/>
                    </a:lnTo>
                    <a:lnTo>
                      <a:pt x="57" y="12"/>
                    </a:lnTo>
                    <a:lnTo>
                      <a:pt x="59" y="16"/>
                    </a:lnTo>
                    <a:lnTo>
                      <a:pt x="63" y="22"/>
                    </a:lnTo>
                    <a:lnTo>
                      <a:pt x="65" y="28"/>
                    </a:lnTo>
                    <a:lnTo>
                      <a:pt x="65" y="34"/>
                    </a:lnTo>
                    <a:lnTo>
                      <a:pt x="65" y="40"/>
                    </a:lnTo>
                    <a:lnTo>
                      <a:pt x="61" y="46"/>
                    </a:lnTo>
                    <a:lnTo>
                      <a:pt x="59" y="52"/>
                    </a:lnTo>
                    <a:lnTo>
                      <a:pt x="55" y="58"/>
                    </a:lnTo>
                    <a:lnTo>
                      <a:pt x="49" y="61"/>
                    </a:lnTo>
                    <a:lnTo>
                      <a:pt x="43" y="63"/>
                    </a:lnTo>
                    <a:lnTo>
                      <a:pt x="37" y="65"/>
                    </a:lnTo>
                    <a:lnTo>
                      <a:pt x="31" y="65"/>
                    </a:lnTo>
                    <a:lnTo>
                      <a:pt x="25" y="65"/>
                    </a:lnTo>
                    <a:lnTo>
                      <a:pt x="19" y="63"/>
                    </a:lnTo>
                    <a:lnTo>
                      <a:pt x="13" y="59"/>
                    </a:lnTo>
                    <a:lnTo>
                      <a:pt x="9" y="56"/>
                    </a:lnTo>
                    <a:lnTo>
                      <a:pt x="6" y="50"/>
                    </a:lnTo>
                    <a:lnTo>
                      <a:pt x="2" y="46"/>
                    </a:lnTo>
                    <a:lnTo>
                      <a:pt x="0" y="40"/>
                    </a:lnTo>
                    <a:lnTo>
                      <a:pt x="0" y="32"/>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5" name="Freeform 620"/>
              <p:cNvSpPr>
                <a:spLocks/>
              </p:cNvSpPr>
              <p:nvPr/>
            </p:nvSpPr>
            <p:spPr bwMode="auto">
              <a:xfrm>
                <a:off x="5186" y="1549"/>
                <a:ext cx="65" cy="65"/>
              </a:xfrm>
              <a:custGeom>
                <a:avLst/>
                <a:gdLst>
                  <a:gd name="T0" fmla="*/ 2 w 65"/>
                  <a:gd name="T1" fmla="*/ 20 h 65"/>
                  <a:gd name="T2" fmla="*/ 2 w 65"/>
                  <a:gd name="T3" fmla="*/ 20 h 65"/>
                  <a:gd name="T4" fmla="*/ 6 w 65"/>
                  <a:gd name="T5" fmla="*/ 14 h 65"/>
                  <a:gd name="T6" fmla="*/ 9 w 65"/>
                  <a:gd name="T7" fmla="*/ 10 h 65"/>
                  <a:gd name="T8" fmla="*/ 15 w 65"/>
                  <a:gd name="T9" fmla="*/ 6 h 65"/>
                  <a:gd name="T10" fmla="*/ 21 w 65"/>
                  <a:gd name="T11" fmla="*/ 2 h 65"/>
                  <a:gd name="T12" fmla="*/ 27 w 65"/>
                  <a:gd name="T13" fmla="*/ 2 h 65"/>
                  <a:gd name="T14" fmla="*/ 33 w 65"/>
                  <a:gd name="T15" fmla="*/ 0 h 65"/>
                  <a:gd name="T16" fmla="*/ 39 w 65"/>
                  <a:gd name="T17" fmla="*/ 2 h 65"/>
                  <a:gd name="T18" fmla="*/ 45 w 65"/>
                  <a:gd name="T19" fmla="*/ 4 h 65"/>
                  <a:gd name="T20" fmla="*/ 51 w 65"/>
                  <a:gd name="T21" fmla="*/ 8 h 65"/>
                  <a:gd name="T22" fmla="*/ 57 w 65"/>
                  <a:gd name="T23" fmla="*/ 12 h 65"/>
                  <a:gd name="T24" fmla="*/ 59 w 65"/>
                  <a:gd name="T25" fmla="*/ 16 h 65"/>
                  <a:gd name="T26" fmla="*/ 63 w 65"/>
                  <a:gd name="T27" fmla="*/ 22 h 65"/>
                  <a:gd name="T28" fmla="*/ 65 w 65"/>
                  <a:gd name="T29" fmla="*/ 28 h 65"/>
                  <a:gd name="T30" fmla="*/ 65 w 65"/>
                  <a:gd name="T31" fmla="*/ 34 h 65"/>
                  <a:gd name="T32" fmla="*/ 65 w 65"/>
                  <a:gd name="T33" fmla="*/ 40 h 65"/>
                  <a:gd name="T34" fmla="*/ 61 w 65"/>
                  <a:gd name="T35" fmla="*/ 46 h 65"/>
                  <a:gd name="T36" fmla="*/ 59 w 65"/>
                  <a:gd name="T37" fmla="*/ 52 h 65"/>
                  <a:gd name="T38" fmla="*/ 55 w 65"/>
                  <a:gd name="T39" fmla="*/ 58 h 65"/>
                  <a:gd name="T40" fmla="*/ 49 w 65"/>
                  <a:gd name="T41" fmla="*/ 61 h 65"/>
                  <a:gd name="T42" fmla="*/ 43 w 65"/>
                  <a:gd name="T43" fmla="*/ 63 h 65"/>
                  <a:gd name="T44" fmla="*/ 37 w 65"/>
                  <a:gd name="T45" fmla="*/ 65 h 65"/>
                  <a:gd name="T46" fmla="*/ 31 w 65"/>
                  <a:gd name="T47" fmla="*/ 65 h 65"/>
                  <a:gd name="T48" fmla="*/ 25 w 65"/>
                  <a:gd name="T49" fmla="*/ 65 h 65"/>
                  <a:gd name="T50" fmla="*/ 19 w 65"/>
                  <a:gd name="T51" fmla="*/ 63 h 65"/>
                  <a:gd name="T52" fmla="*/ 13 w 65"/>
                  <a:gd name="T53" fmla="*/ 59 h 65"/>
                  <a:gd name="T54" fmla="*/ 9 w 65"/>
                  <a:gd name="T55" fmla="*/ 56 h 65"/>
                  <a:gd name="T56" fmla="*/ 6 w 65"/>
                  <a:gd name="T57" fmla="*/ 50 h 65"/>
                  <a:gd name="T58" fmla="*/ 2 w 65"/>
                  <a:gd name="T59" fmla="*/ 46 h 65"/>
                  <a:gd name="T60" fmla="*/ 0 w 65"/>
                  <a:gd name="T61" fmla="*/ 40 h 65"/>
                  <a:gd name="T62" fmla="*/ 0 w 65"/>
                  <a:gd name="T63" fmla="*/ 32 h 65"/>
                  <a:gd name="T64" fmla="*/ 0 w 65"/>
                  <a:gd name="T65" fmla="*/ 26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6" y="14"/>
                    </a:lnTo>
                    <a:lnTo>
                      <a:pt x="9" y="10"/>
                    </a:lnTo>
                    <a:lnTo>
                      <a:pt x="15" y="6"/>
                    </a:lnTo>
                    <a:lnTo>
                      <a:pt x="21" y="2"/>
                    </a:lnTo>
                    <a:lnTo>
                      <a:pt x="27" y="2"/>
                    </a:lnTo>
                    <a:lnTo>
                      <a:pt x="33" y="0"/>
                    </a:lnTo>
                    <a:lnTo>
                      <a:pt x="39" y="2"/>
                    </a:lnTo>
                    <a:lnTo>
                      <a:pt x="45" y="4"/>
                    </a:lnTo>
                    <a:lnTo>
                      <a:pt x="51" y="8"/>
                    </a:lnTo>
                    <a:lnTo>
                      <a:pt x="57" y="12"/>
                    </a:lnTo>
                    <a:lnTo>
                      <a:pt x="59" y="16"/>
                    </a:lnTo>
                    <a:lnTo>
                      <a:pt x="63" y="22"/>
                    </a:lnTo>
                    <a:lnTo>
                      <a:pt x="65" y="28"/>
                    </a:lnTo>
                    <a:lnTo>
                      <a:pt x="65" y="34"/>
                    </a:lnTo>
                    <a:lnTo>
                      <a:pt x="65" y="40"/>
                    </a:lnTo>
                    <a:lnTo>
                      <a:pt x="61" y="46"/>
                    </a:lnTo>
                    <a:lnTo>
                      <a:pt x="59" y="52"/>
                    </a:lnTo>
                    <a:lnTo>
                      <a:pt x="55" y="58"/>
                    </a:lnTo>
                    <a:lnTo>
                      <a:pt x="49" y="61"/>
                    </a:lnTo>
                    <a:lnTo>
                      <a:pt x="43" y="63"/>
                    </a:lnTo>
                    <a:lnTo>
                      <a:pt x="37" y="65"/>
                    </a:lnTo>
                    <a:lnTo>
                      <a:pt x="31" y="65"/>
                    </a:lnTo>
                    <a:lnTo>
                      <a:pt x="25" y="65"/>
                    </a:lnTo>
                    <a:lnTo>
                      <a:pt x="19" y="63"/>
                    </a:lnTo>
                    <a:lnTo>
                      <a:pt x="13" y="59"/>
                    </a:lnTo>
                    <a:lnTo>
                      <a:pt x="9" y="56"/>
                    </a:lnTo>
                    <a:lnTo>
                      <a:pt x="6" y="50"/>
                    </a:lnTo>
                    <a:lnTo>
                      <a:pt x="2" y="46"/>
                    </a:lnTo>
                    <a:lnTo>
                      <a:pt x="0" y="40"/>
                    </a:lnTo>
                    <a:lnTo>
                      <a:pt x="0" y="32"/>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6" name="Freeform 621"/>
              <p:cNvSpPr>
                <a:spLocks/>
              </p:cNvSpPr>
              <p:nvPr/>
            </p:nvSpPr>
            <p:spPr bwMode="auto">
              <a:xfrm>
                <a:off x="5085" y="1561"/>
                <a:ext cx="63" cy="63"/>
              </a:xfrm>
              <a:custGeom>
                <a:avLst/>
                <a:gdLst>
                  <a:gd name="T0" fmla="*/ 2 w 63"/>
                  <a:gd name="T1" fmla="*/ 18 h 63"/>
                  <a:gd name="T2" fmla="*/ 6 w 63"/>
                  <a:gd name="T3" fmla="*/ 12 h 63"/>
                  <a:gd name="T4" fmla="*/ 10 w 63"/>
                  <a:gd name="T5" fmla="*/ 8 h 63"/>
                  <a:gd name="T6" fmla="*/ 14 w 63"/>
                  <a:gd name="T7" fmla="*/ 4 h 63"/>
                  <a:gd name="T8" fmla="*/ 20 w 63"/>
                  <a:gd name="T9" fmla="*/ 2 h 63"/>
                  <a:gd name="T10" fmla="*/ 26 w 63"/>
                  <a:gd name="T11" fmla="*/ 0 h 63"/>
                  <a:gd name="T12" fmla="*/ 32 w 63"/>
                  <a:gd name="T13" fmla="*/ 0 h 63"/>
                  <a:gd name="T14" fmla="*/ 38 w 63"/>
                  <a:gd name="T15" fmla="*/ 0 h 63"/>
                  <a:gd name="T16" fmla="*/ 43 w 63"/>
                  <a:gd name="T17" fmla="*/ 2 h 63"/>
                  <a:gd name="T18" fmla="*/ 49 w 63"/>
                  <a:gd name="T19" fmla="*/ 6 h 63"/>
                  <a:gd name="T20" fmla="*/ 55 w 63"/>
                  <a:gd name="T21" fmla="*/ 10 h 63"/>
                  <a:gd name="T22" fmla="*/ 59 w 63"/>
                  <a:gd name="T23" fmla="*/ 14 h 63"/>
                  <a:gd name="T24" fmla="*/ 61 w 63"/>
                  <a:gd name="T25" fmla="*/ 20 h 63"/>
                  <a:gd name="T26" fmla="*/ 63 w 63"/>
                  <a:gd name="T27" fmla="*/ 26 h 63"/>
                  <a:gd name="T28" fmla="*/ 63 w 63"/>
                  <a:gd name="T29" fmla="*/ 32 h 63"/>
                  <a:gd name="T30" fmla="*/ 63 w 63"/>
                  <a:gd name="T31" fmla="*/ 38 h 63"/>
                  <a:gd name="T32" fmla="*/ 61 w 63"/>
                  <a:gd name="T33" fmla="*/ 46 h 63"/>
                  <a:gd name="T34" fmla="*/ 57 w 63"/>
                  <a:gd name="T35" fmla="*/ 49 h 63"/>
                  <a:gd name="T36" fmla="*/ 53 w 63"/>
                  <a:gd name="T37" fmla="*/ 55 h 63"/>
                  <a:gd name="T38" fmla="*/ 49 w 63"/>
                  <a:gd name="T39" fmla="*/ 59 h 63"/>
                  <a:gd name="T40" fmla="*/ 43 w 63"/>
                  <a:gd name="T41" fmla="*/ 61 h 63"/>
                  <a:gd name="T42" fmla="*/ 38 w 63"/>
                  <a:gd name="T43" fmla="*/ 63 h 63"/>
                  <a:gd name="T44" fmla="*/ 32 w 63"/>
                  <a:gd name="T45" fmla="*/ 63 h 63"/>
                  <a:gd name="T46" fmla="*/ 24 w 63"/>
                  <a:gd name="T47" fmla="*/ 63 h 63"/>
                  <a:gd name="T48" fmla="*/ 18 w 63"/>
                  <a:gd name="T49" fmla="*/ 61 h 63"/>
                  <a:gd name="T50" fmla="*/ 12 w 63"/>
                  <a:gd name="T51" fmla="*/ 57 h 63"/>
                  <a:gd name="T52" fmla="*/ 8 w 63"/>
                  <a:gd name="T53" fmla="*/ 53 h 63"/>
                  <a:gd name="T54" fmla="*/ 4 w 63"/>
                  <a:gd name="T55" fmla="*/ 49 h 63"/>
                  <a:gd name="T56" fmla="*/ 2 w 63"/>
                  <a:gd name="T57" fmla="*/ 44 h 63"/>
                  <a:gd name="T58" fmla="*/ 0 w 63"/>
                  <a:gd name="T59" fmla="*/ 38 h 63"/>
                  <a:gd name="T60" fmla="*/ 0 w 63"/>
                  <a:gd name="T61" fmla="*/ 32 h 63"/>
                  <a:gd name="T62" fmla="*/ 0 w 63"/>
                  <a:gd name="T63" fmla="*/ 24 h 63"/>
                  <a:gd name="T64" fmla="*/ 2 w 63"/>
                  <a:gd name="T65" fmla="*/ 18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2" y="18"/>
                    </a:moveTo>
                    <a:lnTo>
                      <a:pt x="6" y="12"/>
                    </a:lnTo>
                    <a:lnTo>
                      <a:pt x="10" y="8"/>
                    </a:lnTo>
                    <a:lnTo>
                      <a:pt x="14" y="4"/>
                    </a:lnTo>
                    <a:lnTo>
                      <a:pt x="20" y="2"/>
                    </a:lnTo>
                    <a:lnTo>
                      <a:pt x="26" y="0"/>
                    </a:lnTo>
                    <a:lnTo>
                      <a:pt x="32" y="0"/>
                    </a:lnTo>
                    <a:lnTo>
                      <a:pt x="38" y="0"/>
                    </a:lnTo>
                    <a:lnTo>
                      <a:pt x="43" y="2"/>
                    </a:lnTo>
                    <a:lnTo>
                      <a:pt x="49" y="6"/>
                    </a:lnTo>
                    <a:lnTo>
                      <a:pt x="55" y="10"/>
                    </a:lnTo>
                    <a:lnTo>
                      <a:pt x="59" y="14"/>
                    </a:lnTo>
                    <a:lnTo>
                      <a:pt x="61" y="20"/>
                    </a:lnTo>
                    <a:lnTo>
                      <a:pt x="63" y="26"/>
                    </a:lnTo>
                    <a:lnTo>
                      <a:pt x="63" y="32"/>
                    </a:lnTo>
                    <a:lnTo>
                      <a:pt x="63" y="38"/>
                    </a:lnTo>
                    <a:lnTo>
                      <a:pt x="61" y="46"/>
                    </a:lnTo>
                    <a:lnTo>
                      <a:pt x="57" y="49"/>
                    </a:lnTo>
                    <a:lnTo>
                      <a:pt x="53" y="55"/>
                    </a:lnTo>
                    <a:lnTo>
                      <a:pt x="49" y="59"/>
                    </a:lnTo>
                    <a:lnTo>
                      <a:pt x="43" y="61"/>
                    </a:lnTo>
                    <a:lnTo>
                      <a:pt x="38" y="63"/>
                    </a:lnTo>
                    <a:lnTo>
                      <a:pt x="32" y="63"/>
                    </a:lnTo>
                    <a:lnTo>
                      <a:pt x="24" y="63"/>
                    </a:lnTo>
                    <a:lnTo>
                      <a:pt x="18" y="61"/>
                    </a:lnTo>
                    <a:lnTo>
                      <a:pt x="12" y="57"/>
                    </a:lnTo>
                    <a:lnTo>
                      <a:pt x="8" y="53"/>
                    </a:lnTo>
                    <a:lnTo>
                      <a:pt x="4" y="49"/>
                    </a:lnTo>
                    <a:lnTo>
                      <a:pt x="2" y="44"/>
                    </a:lnTo>
                    <a:lnTo>
                      <a:pt x="0" y="38"/>
                    </a:lnTo>
                    <a:lnTo>
                      <a:pt x="0" y="32"/>
                    </a:lnTo>
                    <a:lnTo>
                      <a:pt x="0" y="24"/>
                    </a:lnTo>
                    <a:lnTo>
                      <a:pt x="2" y="18"/>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7" name="Freeform 622"/>
              <p:cNvSpPr>
                <a:spLocks/>
              </p:cNvSpPr>
              <p:nvPr/>
            </p:nvSpPr>
            <p:spPr bwMode="auto">
              <a:xfrm>
                <a:off x="5085" y="1561"/>
                <a:ext cx="63" cy="63"/>
              </a:xfrm>
              <a:custGeom>
                <a:avLst/>
                <a:gdLst>
                  <a:gd name="T0" fmla="*/ 2 w 63"/>
                  <a:gd name="T1" fmla="*/ 18 h 63"/>
                  <a:gd name="T2" fmla="*/ 2 w 63"/>
                  <a:gd name="T3" fmla="*/ 18 h 63"/>
                  <a:gd name="T4" fmla="*/ 6 w 63"/>
                  <a:gd name="T5" fmla="*/ 12 h 63"/>
                  <a:gd name="T6" fmla="*/ 10 w 63"/>
                  <a:gd name="T7" fmla="*/ 8 h 63"/>
                  <a:gd name="T8" fmla="*/ 14 w 63"/>
                  <a:gd name="T9" fmla="*/ 4 h 63"/>
                  <a:gd name="T10" fmla="*/ 20 w 63"/>
                  <a:gd name="T11" fmla="*/ 2 h 63"/>
                  <a:gd name="T12" fmla="*/ 26 w 63"/>
                  <a:gd name="T13" fmla="*/ 0 h 63"/>
                  <a:gd name="T14" fmla="*/ 32 w 63"/>
                  <a:gd name="T15" fmla="*/ 0 h 63"/>
                  <a:gd name="T16" fmla="*/ 38 w 63"/>
                  <a:gd name="T17" fmla="*/ 0 h 63"/>
                  <a:gd name="T18" fmla="*/ 43 w 63"/>
                  <a:gd name="T19" fmla="*/ 2 h 63"/>
                  <a:gd name="T20" fmla="*/ 49 w 63"/>
                  <a:gd name="T21" fmla="*/ 6 h 63"/>
                  <a:gd name="T22" fmla="*/ 55 w 63"/>
                  <a:gd name="T23" fmla="*/ 10 h 63"/>
                  <a:gd name="T24" fmla="*/ 59 w 63"/>
                  <a:gd name="T25" fmla="*/ 14 h 63"/>
                  <a:gd name="T26" fmla="*/ 61 w 63"/>
                  <a:gd name="T27" fmla="*/ 20 h 63"/>
                  <a:gd name="T28" fmla="*/ 63 w 63"/>
                  <a:gd name="T29" fmla="*/ 26 h 63"/>
                  <a:gd name="T30" fmla="*/ 63 w 63"/>
                  <a:gd name="T31" fmla="*/ 32 h 63"/>
                  <a:gd name="T32" fmla="*/ 63 w 63"/>
                  <a:gd name="T33" fmla="*/ 38 h 63"/>
                  <a:gd name="T34" fmla="*/ 61 w 63"/>
                  <a:gd name="T35" fmla="*/ 46 h 63"/>
                  <a:gd name="T36" fmla="*/ 57 w 63"/>
                  <a:gd name="T37" fmla="*/ 49 h 63"/>
                  <a:gd name="T38" fmla="*/ 53 w 63"/>
                  <a:gd name="T39" fmla="*/ 55 h 63"/>
                  <a:gd name="T40" fmla="*/ 49 w 63"/>
                  <a:gd name="T41" fmla="*/ 59 h 63"/>
                  <a:gd name="T42" fmla="*/ 43 w 63"/>
                  <a:gd name="T43" fmla="*/ 61 h 63"/>
                  <a:gd name="T44" fmla="*/ 38 w 63"/>
                  <a:gd name="T45" fmla="*/ 63 h 63"/>
                  <a:gd name="T46" fmla="*/ 32 w 63"/>
                  <a:gd name="T47" fmla="*/ 63 h 63"/>
                  <a:gd name="T48" fmla="*/ 24 w 63"/>
                  <a:gd name="T49" fmla="*/ 63 h 63"/>
                  <a:gd name="T50" fmla="*/ 18 w 63"/>
                  <a:gd name="T51" fmla="*/ 61 h 63"/>
                  <a:gd name="T52" fmla="*/ 12 w 63"/>
                  <a:gd name="T53" fmla="*/ 57 h 63"/>
                  <a:gd name="T54" fmla="*/ 8 w 63"/>
                  <a:gd name="T55" fmla="*/ 53 h 63"/>
                  <a:gd name="T56" fmla="*/ 4 w 63"/>
                  <a:gd name="T57" fmla="*/ 49 h 63"/>
                  <a:gd name="T58" fmla="*/ 2 w 63"/>
                  <a:gd name="T59" fmla="*/ 44 h 63"/>
                  <a:gd name="T60" fmla="*/ 0 w 63"/>
                  <a:gd name="T61" fmla="*/ 38 h 63"/>
                  <a:gd name="T62" fmla="*/ 0 w 63"/>
                  <a:gd name="T63" fmla="*/ 32 h 63"/>
                  <a:gd name="T64" fmla="*/ 0 w 63"/>
                  <a:gd name="T65" fmla="*/ 24 h 63"/>
                  <a:gd name="T66" fmla="*/ 2 w 63"/>
                  <a:gd name="T67" fmla="*/ 18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2" y="18"/>
                    </a:moveTo>
                    <a:lnTo>
                      <a:pt x="2" y="18"/>
                    </a:lnTo>
                    <a:lnTo>
                      <a:pt x="6" y="12"/>
                    </a:lnTo>
                    <a:lnTo>
                      <a:pt x="10" y="8"/>
                    </a:lnTo>
                    <a:lnTo>
                      <a:pt x="14" y="4"/>
                    </a:lnTo>
                    <a:lnTo>
                      <a:pt x="20" y="2"/>
                    </a:lnTo>
                    <a:lnTo>
                      <a:pt x="26" y="0"/>
                    </a:lnTo>
                    <a:lnTo>
                      <a:pt x="32" y="0"/>
                    </a:lnTo>
                    <a:lnTo>
                      <a:pt x="38" y="0"/>
                    </a:lnTo>
                    <a:lnTo>
                      <a:pt x="43" y="2"/>
                    </a:lnTo>
                    <a:lnTo>
                      <a:pt x="49" y="6"/>
                    </a:lnTo>
                    <a:lnTo>
                      <a:pt x="55" y="10"/>
                    </a:lnTo>
                    <a:lnTo>
                      <a:pt x="59" y="14"/>
                    </a:lnTo>
                    <a:lnTo>
                      <a:pt x="61" y="20"/>
                    </a:lnTo>
                    <a:lnTo>
                      <a:pt x="63" y="26"/>
                    </a:lnTo>
                    <a:lnTo>
                      <a:pt x="63" y="32"/>
                    </a:lnTo>
                    <a:lnTo>
                      <a:pt x="63" y="38"/>
                    </a:lnTo>
                    <a:lnTo>
                      <a:pt x="61" y="46"/>
                    </a:lnTo>
                    <a:lnTo>
                      <a:pt x="57" y="49"/>
                    </a:lnTo>
                    <a:lnTo>
                      <a:pt x="53" y="55"/>
                    </a:lnTo>
                    <a:lnTo>
                      <a:pt x="49" y="59"/>
                    </a:lnTo>
                    <a:lnTo>
                      <a:pt x="43" y="61"/>
                    </a:lnTo>
                    <a:lnTo>
                      <a:pt x="38" y="63"/>
                    </a:lnTo>
                    <a:lnTo>
                      <a:pt x="32" y="63"/>
                    </a:lnTo>
                    <a:lnTo>
                      <a:pt x="24" y="63"/>
                    </a:lnTo>
                    <a:lnTo>
                      <a:pt x="18" y="61"/>
                    </a:lnTo>
                    <a:lnTo>
                      <a:pt x="12" y="57"/>
                    </a:lnTo>
                    <a:lnTo>
                      <a:pt x="8" y="53"/>
                    </a:lnTo>
                    <a:lnTo>
                      <a:pt x="4" y="49"/>
                    </a:lnTo>
                    <a:lnTo>
                      <a:pt x="2" y="44"/>
                    </a:lnTo>
                    <a:lnTo>
                      <a:pt x="0" y="38"/>
                    </a:lnTo>
                    <a:lnTo>
                      <a:pt x="0" y="32"/>
                    </a:lnTo>
                    <a:lnTo>
                      <a:pt x="0" y="24"/>
                    </a:lnTo>
                    <a:lnTo>
                      <a:pt x="2" y="18"/>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08" name="Freeform 623"/>
              <p:cNvSpPr>
                <a:spLocks/>
              </p:cNvSpPr>
              <p:nvPr/>
            </p:nvSpPr>
            <p:spPr bwMode="auto">
              <a:xfrm>
                <a:off x="5107" y="1697"/>
                <a:ext cx="65" cy="63"/>
              </a:xfrm>
              <a:custGeom>
                <a:avLst/>
                <a:gdLst>
                  <a:gd name="T0" fmla="*/ 20 w 65"/>
                  <a:gd name="T1" fmla="*/ 61 h 63"/>
                  <a:gd name="T2" fmla="*/ 14 w 65"/>
                  <a:gd name="T3" fmla="*/ 57 h 63"/>
                  <a:gd name="T4" fmla="*/ 8 w 65"/>
                  <a:gd name="T5" fmla="*/ 53 h 63"/>
                  <a:gd name="T6" fmla="*/ 6 w 65"/>
                  <a:gd name="T7" fmla="*/ 49 h 63"/>
                  <a:gd name="T8" fmla="*/ 2 w 65"/>
                  <a:gd name="T9" fmla="*/ 43 h 63"/>
                  <a:gd name="T10" fmla="*/ 0 w 65"/>
                  <a:gd name="T11" fmla="*/ 38 h 63"/>
                  <a:gd name="T12" fmla="*/ 0 w 65"/>
                  <a:gd name="T13" fmla="*/ 32 h 63"/>
                  <a:gd name="T14" fmla="*/ 0 w 65"/>
                  <a:gd name="T15" fmla="*/ 26 h 63"/>
                  <a:gd name="T16" fmla="*/ 2 w 65"/>
                  <a:gd name="T17" fmla="*/ 18 h 63"/>
                  <a:gd name="T18" fmla="*/ 6 w 65"/>
                  <a:gd name="T19" fmla="*/ 12 h 63"/>
                  <a:gd name="T20" fmla="*/ 10 w 65"/>
                  <a:gd name="T21" fmla="*/ 8 h 63"/>
                  <a:gd name="T22" fmla="*/ 16 w 65"/>
                  <a:gd name="T23" fmla="*/ 4 h 63"/>
                  <a:gd name="T24" fmla="*/ 21 w 65"/>
                  <a:gd name="T25" fmla="*/ 2 h 63"/>
                  <a:gd name="T26" fmla="*/ 27 w 65"/>
                  <a:gd name="T27" fmla="*/ 0 h 63"/>
                  <a:gd name="T28" fmla="*/ 33 w 65"/>
                  <a:gd name="T29" fmla="*/ 0 h 63"/>
                  <a:gd name="T30" fmla="*/ 39 w 65"/>
                  <a:gd name="T31" fmla="*/ 0 h 63"/>
                  <a:gd name="T32" fmla="*/ 45 w 65"/>
                  <a:gd name="T33" fmla="*/ 2 h 63"/>
                  <a:gd name="T34" fmla="*/ 51 w 65"/>
                  <a:gd name="T35" fmla="*/ 6 h 63"/>
                  <a:gd name="T36" fmla="*/ 55 w 65"/>
                  <a:gd name="T37" fmla="*/ 10 h 63"/>
                  <a:gd name="T38" fmla="*/ 59 w 65"/>
                  <a:gd name="T39" fmla="*/ 14 h 63"/>
                  <a:gd name="T40" fmla="*/ 63 w 65"/>
                  <a:gd name="T41" fmla="*/ 20 h 63"/>
                  <a:gd name="T42" fmla="*/ 65 w 65"/>
                  <a:gd name="T43" fmla="*/ 26 h 63"/>
                  <a:gd name="T44" fmla="*/ 65 w 65"/>
                  <a:gd name="T45" fmla="*/ 32 h 63"/>
                  <a:gd name="T46" fmla="*/ 65 w 65"/>
                  <a:gd name="T47" fmla="*/ 38 h 63"/>
                  <a:gd name="T48" fmla="*/ 63 w 65"/>
                  <a:gd name="T49" fmla="*/ 45 h 63"/>
                  <a:gd name="T50" fmla="*/ 59 w 65"/>
                  <a:gd name="T51" fmla="*/ 49 h 63"/>
                  <a:gd name="T52" fmla="*/ 55 w 65"/>
                  <a:gd name="T53" fmla="*/ 55 h 63"/>
                  <a:gd name="T54" fmla="*/ 49 w 65"/>
                  <a:gd name="T55" fmla="*/ 59 h 63"/>
                  <a:gd name="T56" fmla="*/ 43 w 65"/>
                  <a:gd name="T57" fmla="*/ 61 h 63"/>
                  <a:gd name="T58" fmla="*/ 37 w 65"/>
                  <a:gd name="T59" fmla="*/ 63 h 63"/>
                  <a:gd name="T60" fmla="*/ 31 w 65"/>
                  <a:gd name="T61" fmla="*/ 63 h 63"/>
                  <a:gd name="T62" fmla="*/ 25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8" y="53"/>
                    </a:lnTo>
                    <a:lnTo>
                      <a:pt x="6" y="49"/>
                    </a:lnTo>
                    <a:lnTo>
                      <a:pt x="2" y="43"/>
                    </a:lnTo>
                    <a:lnTo>
                      <a:pt x="0" y="38"/>
                    </a:lnTo>
                    <a:lnTo>
                      <a:pt x="0" y="32"/>
                    </a:lnTo>
                    <a:lnTo>
                      <a:pt x="0" y="26"/>
                    </a:lnTo>
                    <a:lnTo>
                      <a:pt x="2" y="18"/>
                    </a:lnTo>
                    <a:lnTo>
                      <a:pt x="6" y="12"/>
                    </a:lnTo>
                    <a:lnTo>
                      <a:pt x="10" y="8"/>
                    </a:lnTo>
                    <a:lnTo>
                      <a:pt x="16" y="4"/>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49" y="59"/>
                    </a:lnTo>
                    <a:lnTo>
                      <a:pt x="43" y="61"/>
                    </a:lnTo>
                    <a:lnTo>
                      <a:pt x="37" y="63"/>
                    </a:lnTo>
                    <a:lnTo>
                      <a:pt x="31" y="63"/>
                    </a:lnTo>
                    <a:lnTo>
                      <a:pt x="25"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09" name="Freeform 624"/>
              <p:cNvSpPr>
                <a:spLocks/>
              </p:cNvSpPr>
              <p:nvPr/>
            </p:nvSpPr>
            <p:spPr bwMode="auto">
              <a:xfrm>
                <a:off x="5107" y="1697"/>
                <a:ext cx="65" cy="63"/>
              </a:xfrm>
              <a:custGeom>
                <a:avLst/>
                <a:gdLst>
                  <a:gd name="T0" fmla="*/ 20 w 65"/>
                  <a:gd name="T1" fmla="*/ 61 h 63"/>
                  <a:gd name="T2" fmla="*/ 20 w 65"/>
                  <a:gd name="T3" fmla="*/ 61 h 63"/>
                  <a:gd name="T4" fmla="*/ 14 w 65"/>
                  <a:gd name="T5" fmla="*/ 57 h 63"/>
                  <a:gd name="T6" fmla="*/ 8 w 65"/>
                  <a:gd name="T7" fmla="*/ 53 h 63"/>
                  <a:gd name="T8" fmla="*/ 6 w 65"/>
                  <a:gd name="T9" fmla="*/ 49 h 63"/>
                  <a:gd name="T10" fmla="*/ 2 w 65"/>
                  <a:gd name="T11" fmla="*/ 43 h 63"/>
                  <a:gd name="T12" fmla="*/ 0 w 65"/>
                  <a:gd name="T13" fmla="*/ 38 h 63"/>
                  <a:gd name="T14" fmla="*/ 0 w 65"/>
                  <a:gd name="T15" fmla="*/ 32 h 63"/>
                  <a:gd name="T16" fmla="*/ 0 w 65"/>
                  <a:gd name="T17" fmla="*/ 26 h 63"/>
                  <a:gd name="T18" fmla="*/ 2 w 65"/>
                  <a:gd name="T19" fmla="*/ 18 h 63"/>
                  <a:gd name="T20" fmla="*/ 6 w 65"/>
                  <a:gd name="T21" fmla="*/ 12 h 63"/>
                  <a:gd name="T22" fmla="*/ 10 w 65"/>
                  <a:gd name="T23" fmla="*/ 8 h 63"/>
                  <a:gd name="T24" fmla="*/ 16 w 65"/>
                  <a:gd name="T25" fmla="*/ 4 h 63"/>
                  <a:gd name="T26" fmla="*/ 21 w 65"/>
                  <a:gd name="T27" fmla="*/ 2 h 63"/>
                  <a:gd name="T28" fmla="*/ 27 w 65"/>
                  <a:gd name="T29" fmla="*/ 0 h 63"/>
                  <a:gd name="T30" fmla="*/ 33 w 65"/>
                  <a:gd name="T31" fmla="*/ 0 h 63"/>
                  <a:gd name="T32" fmla="*/ 39 w 65"/>
                  <a:gd name="T33" fmla="*/ 0 h 63"/>
                  <a:gd name="T34" fmla="*/ 45 w 65"/>
                  <a:gd name="T35" fmla="*/ 2 h 63"/>
                  <a:gd name="T36" fmla="*/ 51 w 65"/>
                  <a:gd name="T37" fmla="*/ 6 h 63"/>
                  <a:gd name="T38" fmla="*/ 55 w 65"/>
                  <a:gd name="T39" fmla="*/ 10 h 63"/>
                  <a:gd name="T40" fmla="*/ 59 w 65"/>
                  <a:gd name="T41" fmla="*/ 14 h 63"/>
                  <a:gd name="T42" fmla="*/ 63 w 65"/>
                  <a:gd name="T43" fmla="*/ 20 h 63"/>
                  <a:gd name="T44" fmla="*/ 65 w 65"/>
                  <a:gd name="T45" fmla="*/ 26 h 63"/>
                  <a:gd name="T46" fmla="*/ 65 w 65"/>
                  <a:gd name="T47" fmla="*/ 32 h 63"/>
                  <a:gd name="T48" fmla="*/ 65 w 65"/>
                  <a:gd name="T49" fmla="*/ 38 h 63"/>
                  <a:gd name="T50" fmla="*/ 63 w 65"/>
                  <a:gd name="T51" fmla="*/ 45 h 63"/>
                  <a:gd name="T52" fmla="*/ 59 w 65"/>
                  <a:gd name="T53" fmla="*/ 49 h 63"/>
                  <a:gd name="T54" fmla="*/ 55 w 65"/>
                  <a:gd name="T55" fmla="*/ 55 h 63"/>
                  <a:gd name="T56" fmla="*/ 49 w 65"/>
                  <a:gd name="T57" fmla="*/ 59 h 63"/>
                  <a:gd name="T58" fmla="*/ 43 w 65"/>
                  <a:gd name="T59" fmla="*/ 61 h 63"/>
                  <a:gd name="T60" fmla="*/ 37 w 65"/>
                  <a:gd name="T61" fmla="*/ 63 h 63"/>
                  <a:gd name="T62" fmla="*/ 31 w 65"/>
                  <a:gd name="T63" fmla="*/ 63 h 63"/>
                  <a:gd name="T64" fmla="*/ 25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8" y="53"/>
                    </a:lnTo>
                    <a:lnTo>
                      <a:pt x="6" y="49"/>
                    </a:lnTo>
                    <a:lnTo>
                      <a:pt x="2" y="43"/>
                    </a:lnTo>
                    <a:lnTo>
                      <a:pt x="0" y="38"/>
                    </a:lnTo>
                    <a:lnTo>
                      <a:pt x="0" y="32"/>
                    </a:lnTo>
                    <a:lnTo>
                      <a:pt x="0" y="26"/>
                    </a:lnTo>
                    <a:lnTo>
                      <a:pt x="2" y="18"/>
                    </a:lnTo>
                    <a:lnTo>
                      <a:pt x="6" y="12"/>
                    </a:lnTo>
                    <a:lnTo>
                      <a:pt x="10" y="8"/>
                    </a:lnTo>
                    <a:lnTo>
                      <a:pt x="16" y="4"/>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49"/>
                    </a:lnTo>
                    <a:lnTo>
                      <a:pt x="55" y="55"/>
                    </a:lnTo>
                    <a:lnTo>
                      <a:pt x="49" y="59"/>
                    </a:lnTo>
                    <a:lnTo>
                      <a:pt x="43" y="61"/>
                    </a:lnTo>
                    <a:lnTo>
                      <a:pt x="37" y="63"/>
                    </a:lnTo>
                    <a:lnTo>
                      <a:pt x="31" y="63"/>
                    </a:lnTo>
                    <a:lnTo>
                      <a:pt x="25"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0" name="Freeform 625"/>
              <p:cNvSpPr>
                <a:spLocks/>
              </p:cNvSpPr>
              <p:nvPr/>
            </p:nvSpPr>
            <p:spPr bwMode="auto">
              <a:xfrm>
                <a:off x="5123" y="1671"/>
                <a:ext cx="65" cy="65"/>
              </a:xfrm>
              <a:custGeom>
                <a:avLst/>
                <a:gdLst>
                  <a:gd name="T0" fmla="*/ 19 w 65"/>
                  <a:gd name="T1" fmla="*/ 62 h 65"/>
                  <a:gd name="T2" fmla="*/ 13 w 65"/>
                  <a:gd name="T3" fmla="*/ 60 h 65"/>
                  <a:gd name="T4" fmla="*/ 9 w 65"/>
                  <a:gd name="T5" fmla="*/ 56 h 65"/>
                  <a:gd name="T6" fmla="*/ 5 w 65"/>
                  <a:gd name="T7" fmla="*/ 50 h 65"/>
                  <a:gd name="T8" fmla="*/ 2 w 65"/>
                  <a:gd name="T9" fmla="*/ 44 h 65"/>
                  <a:gd name="T10" fmla="*/ 2 w 65"/>
                  <a:gd name="T11" fmla="*/ 38 h 65"/>
                  <a:gd name="T12" fmla="*/ 0 w 65"/>
                  <a:gd name="T13" fmla="*/ 32 h 65"/>
                  <a:gd name="T14" fmla="*/ 2 w 65"/>
                  <a:gd name="T15" fmla="*/ 26 h 65"/>
                  <a:gd name="T16" fmla="*/ 4 w 65"/>
                  <a:gd name="T17" fmla="*/ 20 h 65"/>
                  <a:gd name="T18" fmla="*/ 5 w 65"/>
                  <a:gd name="T19" fmla="*/ 14 h 65"/>
                  <a:gd name="T20" fmla="*/ 9 w 65"/>
                  <a:gd name="T21" fmla="*/ 8 h 65"/>
                  <a:gd name="T22" fmla="*/ 15 w 65"/>
                  <a:gd name="T23" fmla="*/ 6 h 65"/>
                  <a:gd name="T24" fmla="*/ 21 w 65"/>
                  <a:gd name="T25" fmla="*/ 2 h 65"/>
                  <a:gd name="T26" fmla="*/ 27 w 65"/>
                  <a:gd name="T27" fmla="*/ 0 h 65"/>
                  <a:gd name="T28" fmla="*/ 33 w 65"/>
                  <a:gd name="T29" fmla="*/ 0 h 65"/>
                  <a:gd name="T30" fmla="*/ 39 w 65"/>
                  <a:gd name="T31" fmla="*/ 0 h 65"/>
                  <a:gd name="T32" fmla="*/ 45 w 65"/>
                  <a:gd name="T33" fmla="*/ 4 h 65"/>
                  <a:gd name="T34" fmla="*/ 51 w 65"/>
                  <a:gd name="T35" fmla="*/ 6 h 65"/>
                  <a:gd name="T36" fmla="*/ 55 w 65"/>
                  <a:gd name="T37" fmla="*/ 10 h 65"/>
                  <a:gd name="T38" fmla="*/ 59 w 65"/>
                  <a:gd name="T39" fmla="*/ 16 h 65"/>
                  <a:gd name="T40" fmla="*/ 63 w 65"/>
                  <a:gd name="T41" fmla="*/ 20 h 65"/>
                  <a:gd name="T42" fmla="*/ 65 w 65"/>
                  <a:gd name="T43" fmla="*/ 28 h 65"/>
                  <a:gd name="T44" fmla="*/ 65 w 65"/>
                  <a:gd name="T45" fmla="*/ 34 h 65"/>
                  <a:gd name="T46" fmla="*/ 63 w 65"/>
                  <a:gd name="T47" fmla="*/ 40 h 65"/>
                  <a:gd name="T48" fmla="*/ 61 w 65"/>
                  <a:gd name="T49" fmla="*/ 46 h 65"/>
                  <a:gd name="T50" fmla="*/ 59 w 65"/>
                  <a:gd name="T51" fmla="*/ 52 h 65"/>
                  <a:gd name="T52" fmla="*/ 55 w 65"/>
                  <a:gd name="T53" fmla="*/ 56 h 65"/>
                  <a:gd name="T54" fmla="*/ 49 w 65"/>
                  <a:gd name="T55" fmla="*/ 60 h 65"/>
                  <a:gd name="T56" fmla="*/ 43 w 65"/>
                  <a:gd name="T57" fmla="*/ 64 h 65"/>
                  <a:gd name="T58" fmla="*/ 37 w 65"/>
                  <a:gd name="T59" fmla="*/ 65 h 65"/>
                  <a:gd name="T60" fmla="*/ 31 w 65"/>
                  <a:gd name="T61" fmla="*/ 65 h 65"/>
                  <a:gd name="T62" fmla="*/ 25 w 65"/>
                  <a:gd name="T63" fmla="*/ 64 h 65"/>
                  <a:gd name="T64" fmla="*/ 19 w 65"/>
                  <a:gd name="T65" fmla="*/ 6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19" y="62"/>
                    </a:moveTo>
                    <a:lnTo>
                      <a:pt x="13" y="60"/>
                    </a:lnTo>
                    <a:lnTo>
                      <a:pt x="9" y="56"/>
                    </a:lnTo>
                    <a:lnTo>
                      <a:pt x="5" y="50"/>
                    </a:lnTo>
                    <a:lnTo>
                      <a:pt x="2" y="44"/>
                    </a:lnTo>
                    <a:lnTo>
                      <a:pt x="2" y="38"/>
                    </a:lnTo>
                    <a:lnTo>
                      <a:pt x="0" y="32"/>
                    </a:lnTo>
                    <a:lnTo>
                      <a:pt x="2" y="26"/>
                    </a:lnTo>
                    <a:lnTo>
                      <a:pt x="4"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5" y="28"/>
                    </a:lnTo>
                    <a:lnTo>
                      <a:pt x="65" y="34"/>
                    </a:lnTo>
                    <a:lnTo>
                      <a:pt x="63" y="40"/>
                    </a:lnTo>
                    <a:lnTo>
                      <a:pt x="61" y="46"/>
                    </a:lnTo>
                    <a:lnTo>
                      <a:pt x="59" y="52"/>
                    </a:lnTo>
                    <a:lnTo>
                      <a:pt x="55" y="56"/>
                    </a:lnTo>
                    <a:lnTo>
                      <a:pt x="49" y="60"/>
                    </a:lnTo>
                    <a:lnTo>
                      <a:pt x="43" y="64"/>
                    </a:lnTo>
                    <a:lnTo>
                      <a:pt x="37" y="65"/>
                    </a:lnTo>
                    <a:lnTo>
                      <a:pt x="31" y="65"/>
                    </a:lnTo>
                    <a:lnTo>
                      <a:pt x="25" y="64"/>
                    </a:lnTo>
                    <a:lnTo>
                      <a:pt x="19" y="6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1" name="Freeform 626"/>
              <p:cNvSpPr>
                <a:spLocks/>
              </p:cNvSpPr>
              <p:nvPr/>
            </p:nvSpPr>
            <p:spPr bwMode="auto">
              <a:xfrm>
                <a:off x="5123" y="1671"/>
                <a:ext cx="65" cy="65"/>
              </a:xfrm>
              <a:custGeom>
                <a:avLst/>
                <a:gdLst>
                  <a:gd name="T0" fmla="*/ 19 w 65"/>
                  <a:gd name="T1" fmla="*/ 62 h 65"/>
                  <a:gd name="T2" fmla="*/ 19 w 65"/>
                  <a:gd name="T3" fmla="*/ 62 h 65"/>
                  <a:gd name="T4" fmla="*/ 13 w 65"/>
                  <a:gd name="T5" fmla="*/ 60 h 65"/>
                  <a:gd name="T6" fmla="*/ 9 w 65"/>
                  <a:gd name="T7" fmla="*/ 56 h 65"/>
                  <a:gd name="T8" fmla="*/ 5 w 65"/>
                  <a:gd name="T9" fmla="*/ 50 h 65"/>
                  <a:gd name="T10" fmla="*/ 2 w 65"/>
                  <a:gd name="T11" fmla="*/ 44 h 65"/>
                  <a:gd name="T12" fmla="*/ 2 w 65"/>
                  <a:gd name="T13" fmla="*/ 38 h 65"/>
                  <a:gd name="T14" fmla="*/ 0 w 65"/>
                  <a:gd name="T15" fmla="*/ 32 h 65"/>
                  <a:gd name="T16" fmla="*/ 2 w 65"/>
                  <a:gd name="T17" fmla="*/ 26 h 65"/>
                  <a:gd name="T18" fmla="*/ 4 w 65"/>
                  <a:gd name="T19" fmla="*/ 20 h 65"/>
                  <a:gd name="T20" fmla="*/ 5 w 65"/>
                  <a:gd name="T21" fmla="*/ 14 h 65"/>
                  <a:gd name="T22" fmla="*/ 9 w 65"/>
                  <a:gd name="T23" fmla="*/ 8 h 65"/>
                  <a:gd name="T24" fmla="*/ 15 w 65"/>
                  <a:gd name="T25" fmla="*/ 6 h 65"/>
                  <a:gd name="T26" fmla="*/ 21 w 65"/>
                  <a:gd name="T27" fmla="*/ 2 h 65"/>
                  <a:gd name="T28" fmla="*/ 27 w 65"/>
                  <a:gd name="T29" fmla="*/ 0 h 65"/>
                  <a:gd name="T30" fmla="*/ 33 w 65"/>
                  <a:gd name="T31" fmla="*/ 0 h 65"/>
                  <a:gd name="T32" fmla="*/ 39 w 65"/>
                  <a:gd name="T33" fmla="*/ 0 h 65"/>
                  <a:gd name="T34" fmla="*/ 45 w 65"/>
                  <a:gd name="T35" fmla="*/ 4 h 65"/>
                  <a:gd name="T36" fmla="*/ 51 w 65"/>
                  <a:gd name="T37" fmla="*/ 6 h 65"/>
                  <a:gd name="T38" fmla="*/ 55 w 65"/>
                  <a:gd name="T39" fmla="*/ 10 h 65"/>
                  <a:gd name="T40" fmla="*/ 59 w 65"/>
                  <a:gd name="T41" fmla="*/ 16 h 65"/>
                  <a:gd name="T42" fmla="*/ 63 w 65"/>
                  <a:gd name="T43" fmla="*/ 20 h 65"/>
                  <a:gd name="T44" fmla="*/ 65 w 65"/>
                  <a:gd name="T45" fmla="*/ 28 h 65"/>
                  <a:gd name="T46" fmla="*/ 65 w 65"/>
                  <a:gd name="T47" fmla="*/ 34 h 65"/>
                  <a:gd name="T48" fmla="*/ 63 w 65"/>
                  <a:gd name="T49" fmla="*/ 40 h 65"/>
                  <a:gd name="T50" fmla="*/ 61 w 65"/>
                  <a:gd name="T51" fmla="*/ 46 h 65"/>
                  <a:gd name="T52" fmla="*/ 59 w 65"/>
                  <a:gd name="T53" fmla="*/ 52 h 65"/>
                  <a:gd name="T54" fmla="*/ 55 w 65"/>
                  <a:gd name="T55" fmla="*/ 56 h 65"/>
                  <a:gd name="T56" fmla="*/ 49 w 65"/>
                  <a:gd name="T57" fmla="*/ 60 h 65"/>
                  <a:gd name="T58" fmla="*/ 43 w 65"/>
                  <a:gd name="T59" fmla="*/ 64 h 65"/>
                  <a:gd name="T60" fmla="*/ 37 w 65"/>
                  <a:gd name="T61" fmla="*/ 65 h 65"/>
                  <a:gd name="T62" fmla="*/ 31 w 65"/>
                  <a:gd name="T63" fmla="*/ 65 h 65"/>
                  <a:gd name="T64" fmla="*/ 25 w 65"/>
                  <a:gd name="T65" fmla="*/ 64 h 65"/>
                  <a:gd name="T66" fmla="*/ 19 w 65"/>
                  <a:gd name="T67" fmla="*/ 6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19" y="62"/>
                    </a:moveTo>
                    <a:lnTo>
                      <a:pt x="19" y="62"/>
                    </a:lnTo>
                    <a:lnTo>
                      <a:pt x="13" y="60"/>
                    </a:lnTo>
                    <a:lnTo>
                      <a:pt x="9" y="56"/>
                    </a:lnTo>
                    <a:lnTo>
                      <a:pt x="5" y="50"/>
                    </a:lnTo>
                    <a:lnTo>
                      <a:pt x="2" y="44"/>
                    </a:lnTo>
                    <a:lnTo>
                      <a:pt x="2" y="38"/>
                    </a:lnTo>
                    <a:lnTo>
                      <a:pt x="0" y="32"/>
                    </a:lnTo>
                    <a:lnTo>
                      <a:pt x="2" y="26"/>
                    </a:lnTo>
                    <a:lnTo>
                      <a:pt x="4"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5" y="28"/>
                    </a:lnTo>
                    <a:lnTo>
                      <a:pt x="65" y="34"/>
                    </a:lnTo>
                    <a:lnTo>
                      <a:pt x="63" y="40"/>
                    </a:lnTo>
                    <a:lnTo>
                      <a:pt x="61" y="46"/>
                    </a:lnTo>
                    <a:lnTo>
                      <a:pt x="59" y="52"/>
                    </a:lnTo>
                    <a:lnTo>
                      <a:pt x="55" y="56"/>
                    </a:lnTo>
                    <a:lnTo>
                      <a:pt x="49" y="60"/>
                    </a:lnTo>
                    <a:lnTo>
                      <a:pt x="43" y="64"/>
                    </a:lnTo>
                    <a:lnTo>
                      <a:pt x="37" y="65"/>
                    </a:lnTo>
                    <a:lnTo>
                      <a:pt x="31" y="65"/>
                    </a:lnTo>
                    <a:lnTo>
                      <a:pt x="25" y="64"/>
                    </a:lnTo>
                    <a:lnTo>
                      <a:pt x="19" y="6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2" name="Freeform 627"/>
              <p:cNvSpPr>
                <a:spLocks/>
              </p:cNvSpPr>
              <p:nvPr/>
            </p:nvSpPr>
            <p:spPr bwMode="auto">
              <a:xfrm>
                <a:off x="5150" y="1628"/>
                <a:ext cx="65" cy="65"/>
              </a:xfrm>
              <a:custGeom>
                <a:avLst/>
                <a:gdLst>
                  <a:gd name="T0" fmla="*/ 45 w 65"/>
                  <a:gd name="T1" fmla="*/ 2 h 65"/>
                  <a:gd name="T2" fmla="*/ 51 w 65"/>
                  <a:gd name="T3" fmla="*/ 6 h 65"/>
                  <a:gd name="T4" fmla="*/ 57 w 65"/>
                  <a:gd name="T5" fmla="*/ 10 h 65"/>
                  <a:gd name="T6" fmla="*/ 61 w 65"/>
                  <a:gd name="T7" fmla="*/ 16 h 65"/>
                  <a:gd name="T8" fmla="*/ 63 w 65"/>
                  <a:gd name="T9" fmla="*/ 20 h 65"/>
                  <a:gd name="T10" fmla="*/ 65 w 65"/>
                  <a:gd name="T11" fmla="*/ 26 h 65"/>
                  <a:gd name="T12" fmla="*/ 65 w 65"/>
                  <a:gd name="T13" fmla="*/ 34 h 65"/>
                  <a:gd name="T14" fmla="*/ 65 w 65"/>
                  <a:gd name="T15" fmla="*/ 40 h 65"/>
                  <a:gd name="T16" fmla="*/ 63 w 65"/>
                  <a:gd name="T17" fmla="*/ 45 h 65"/>
                  <a:gd name="T18" fmla="*/ 59 w 65"/>
                  <a:gd name="T19" fmla="*/ 51 h 65"/>
                  <a:gd name="T20" fmla="*/ 55 w 65"/>
                  <a:gd name="T21" fmla="*/ 55 h 65"/>
                  <a:gd name="T22" fmla="*/ 49 w 65"/>
                  <a:gd name="T23" fmla="*/ 59 h 65"/>
                  <a:gd name="T24" fmla="*/ 45 w 65"/>
                  <a:gd name="T25" fmla="*/ 61 h 65"/>
                  <a:gd name="T26" fmla="*/ 40 w 65"/>
                  <a:gd name="T27" fmla="*/ 63 h 65"/>
                  <a:gd name="T28" fmla="*/ 32 w 65"/>
                  <a:gd name="T29" fmla="*/ 65 h 65"/>
                  <a:gd name="T30" fmla="*/ 26 w 65"/>
                  <a:gd name="T31" fmla="*/ 63 h 65"/>
                  <a:gd name="T32" fmla="*/ 20 w 65"/>
                  <a:gd name="T33" fmla="*/ 61 h 65"/>
                  <a:gd name="T34" fmla="*/ 14 w 65"/>
                  <a:gd name="T35" fmla="*/ 59 h 65"/>
                  <a:gd name="T36" fmla="*/ 10 w 65"/>
                  <a:gd name="T37" fmla="*/ 55 h 65"/>
                  <a:gd name="T38" fmla="*/ 6 w 65"/>
                  <a:gd name="T39" fmla="*/ 49 h 65"/>
                  <a:gd name="T40" fmla="*/ 2 w 65"/>
                  <a:gd name="T41" fmla="*/ 43 h 65"/>
                  <a:gd name="T42" fmla="*/ 2 w 65"/>
                  <a:gd name="T43" fmla="*/ 38 h 65"/>
                  <a:gd name="T44" fmla="*/ 0 w 65"/>
                  <a:gd name="T45" fmla="*/ 32 h 65"/>
                  <a:gd name="T46" fmla="*/ 2 w 65"/>
                  <a:gd name="T47" fmla="*/ 26 h 65"/>
                  <a:gd name="T48" fmla="*/ 4 w 65"/>
                  <a:gd name="T49" fmla="*/ 20 h 65"/>
                  <a:gd name="T50" fmla="*/ 6 w 65"/>
                  <a:gd name="T51" fmla="*/ 14 h 65"/>
                  <a:gd name="T52" fmla="*/ 12 w 65"/>
                  <a:gd name="T53" fmla="*/ 8 h 65"/>
                  <a:gd name="T54" fmla="*/ 16 w 65"/>
                  <a:gd name="T55" fmla="*/ 6 h 65"/>
                  <a:gd name="T56" fmla="*/ 22 w 65"/>
                  <a:gd name="T57" fmla="*/ 2 h 65"/>
                  <a:gd name="T58" fmla="*/ 28 w 65"/>
                  <a:gd name="T59" fmla="*/ 0 h 65"/>
                  <a:gd name="T60" fmla="*/ 34 w 65"/>
                  <a:gd name="T61" fmla="*/ 0 h 65"/>
                  <a:gd name="T62" fmla="*/ 40 w 65"/>
                  <a:gd name="T63" fmla="*/ 0 h 65"/>
                  <a:gd name="T64" fmla="*/ 45 w 65"/>
                  <a:gd name="T65" fmla="*/ 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2"/>
                    </a:moveTo>
                    <a:lnTo>
                      <a:pt x="51" y="6"/>
                    </a:lnTo>
                    <a:lnTo>
                      <a:pt x="57" y="10"/>
                    </a:lnTo>
                    <a:lnTo>
                      <a:pt x="61" y="16"/>
                    </a:lnTo>
                    <a:lnTo>
                      <a:pt x="63" y="20"/>
                    </a:lnTo>
                    <a:lnTo>
                      <a:pt x="65" y="26"/>
                    </a:lnTo>
                    <a:lnTo>
                      <a:pt x="65" y="34"/>
                    </a:lnTo>
                    <a:lnTo>
                      <a:pt x="65" y="40"/>
                    </a:lnTo>
                    <a:lnTo>
                      <a:pt x="63" y="45"/>
                    </a:lnTo>
                    <a:lnTo>
                      <a:pt x="59" y="51"/>
                    </a:lnTo>
                    <a:lnTo>
                      <a:pt x="55" y="55"/>
                    </a:lnTo>
                    <a:lnTo>
                      <a:pt x="49" y="59"/>
                    </a:lnTo>
                    <a:lnTo>
                      <a:pt x="45" y="61"/>
                    </a:lnTo>
                    <a:lnTo>
                      <a:pt x="40" y="63"/>
                    </a:lnTo>
                    <a:lnTo>
                      <a:pt x="32" y="65"/>
                    </a:lnTo>
                    <a:lnTo>
                      <a:pt x="26" y="63"/>
                    </a:lnTo>
                    <a:lnTo>
                      <a:pt x="20" y="61"/>
                    </a:lnTo>
                    <a:lnTo>
                      <a:pt x="14" y="59"/>
                    </a:lnTo>
                    <a:lnTo>
                      <a:pt x="10" y="55"/>
                    </a:lnTo>
                    <a:lnTo>
                      <a:pt x="6" y="49"/>
                    </a:lnTo>
                    <a:lnTo>
                      <a:pt x="2" y="43"/>
                    </a:lnTo>
                    <a:lnTo>
                      <a:pt x="2" y="38"/>
                    </a:lnTo>
                    <a:lnTo>
                      <a:pt x="0" y="32"/>
                    </a:lnTo>
                    <a:lnTo>
                      <a:pt x="2" y="26"/>
                    </a:lnTo>
                    <a:lnTo>
                      <a:pt x="4" y="20"/>
                    </a:lnTo>
                    <a:lnTo>
                      <a:pt x="6" y="14"/>
                    </a:lnTo>
                    <a:lnTo>
                      <a:pt x="12" y="8"/>
                    </a:lnTo>
                    <a:lnTo>
                      <a:pt x="16" y="6"/>
                    </a:lnTo>
                    <a:lnTo>
                      <a:pt x="22" y="2"/>
                    </a:lnTo>
                    <a:lnTo>
                      <a:pt x="28" y="0"/>
                    </a:lnTo>
                    <a:lnTo>
                      <a:pt x="34" y="0"/>
                    </a:lnTo>
                    <a:lnTo>
                      <a:pt x="40"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3" name="Freeform 628"/>
              <p:cNvSpPr>
                <a:spLocks/>
              </p:cNvSpPr>
              <p:nvPr/>
            </p:nvSpPr>
            <p:spPr bwMode="auto">
              <a:xfrm>
                <a:off x="5150" y="1628"/>
                <a:ext cx="65" cy="65"/>
              </a:xfrm>
              <a:custGeom>
                <a:avLst/>
                <a:gdLst>
                  <a:gd name="T0" fmla="*/ 45 w 65"/>
                  <a:gd name="T1" fmla="*/ 2 h 65"/>
                  <a:gd name="T2" fmla="*/ 45 w 65"/>
                  <a:gd name="T3" fmla="*/ 2 h 65"/>
                  <a:gd name="T4" fmla="*/ 51 w 65"/>
                  <a:gd name="T5" fmla="*/ 6 h 65"/>
                  <a:gd name="T6" fmla="*/ 57 w 65"/>
                  <a:gd name="T7" fmla="*/ 10 h 65"/>
                  <a:gd name="T8" fmla="*/ 61 w 65"/>
                  <a:gd name="T9" fmla="*/ 16 h 65"/>
                  <a:gd name="T10" fmla="*/ 63 w 65"/>
                  <a:gd name="T11" fmla="*/ 20 h 65"/>
                  <a:gd name="T12" fmla="*/ 65 w 65"/>
                  <a:gd name="T13" fmla="*/ 26 h 65"/>
                  <a:gd name="T14" fmla="*/ 65 w 65"/>
                  <a:gd name="T15" fmla="*/ 34 h 65"/>
                  <a:gd name="T16" fmla="*/ 65 w 65"/>
                  <a:gd name="T17" fmla="*/ 40 h 65"/>
                  <a:gd name="T18" fmla="*/ 63 w 65"/>
                  <a:gd name="T19" fmla="*/ 45 h 65"/>
                  <a:gd name="T20" fmla="*/ 59 w 65"/>
                  <a:gd name="T21" fmla="*/ 51 h 65"/>
                  <a:gd name="T22" fmla="*/ 55 w 65"/>
                  <a:gd name="T23" fmla="*/ 55 h 65"/>
                  <a:gd name="T24" fmla="*/ 49 w 65"/>
                  <a:gd name="T25" fmla="*/ 59 h 65"/>
                  <a:gd name="T26" fmla="*/ 45 w 65"/>
                  <a:gd name="T27" fmla="*/ 61 h 65"/>
                  <a:gd name="T28" fmla="*/ 40 w 65"/>
                  <a:gd name="T29" fmla="*/ 63 h 65"/>
                  <a:gd name="T30" fmla="*/ 32 w 65"/>
                  <a:gd name="T31" fmla="*/ 65 h 65"/>
                  <a:gd name="T32" fmla="*/ 26 w 65"/>
                  <a:gd name="T33" fmla="*/ 63 h 65"/>
                  <a:gd name="T34" fmla="*/ 20 w 65"/>
                  <a:gd name="T35" fmla="*/ 61 h 65"/>
                  <a:gd name="T36" fmla="*/ 14 w 65"/>
                  <a:gd name="T37" fmla="*/ 59 h 65"/>
                  <a:gd name="T38" fmla="*/ 10 w 65"/>
                  <a:gd name="T39" fmla="*/ 55 h 65"/>
                  <a:gd name="T40" fmla="*/ 6 w 65"/>
                  <a:gd name="T41" fmla="*/ 49 h 65"/>
                  <a:gd name="T42" fmla="*/ 2 w 65"/>
                  <a:gd name="T43" fmla="*/ 43 h 65"/>
                  <a:gd name="T44" fmla="*/ 2 w 65"/>
                  <a:gd name="T45" fmla="*/ 38 h 65"/>
                  <a:gd name="T46" fmla="*/ 0 w 65"/>
                  <a:gd name="T47" fmla="*/ 32 h 65"/>
                  <a:gd name="T48" fmla="*/ 2 w 65"/>
                  <a:gd name="T49" fmla="*/ 26 h 65"/>
                  <a:gd name="T50" fmla="*/ 4 w 65"/>
                  <a:gd name="T51" fmla="*/ 20 h 65"/>
                  <a:gd name="T52" fmla="*/ 6 w 65"/>
                  <a:gd name="T53" fmla="*/ 14 h 65"/>
                  <a:gd name="T54" fmla="*/ 12 w 65"/>
                  <a:gd name="T55" fmla="*/ 8 h 65"/>
                  <a:gd name="T56" fmla="*/ 16 w 65"/>
                  <a:gd name="T57" fmla="*/ 6 h 65"/>
                  <a:gd name="T58" fmla="*/ 22 w 65"/>
                  <a:gd name="T59" fmla="*/ 2 h 65"/>
                  <a:gd name="T60" fmla="*/ 28 w 65"/>
                  <a:gd name="T61" fmla="*/ 0 h 65"/>
                  <a:gd name="T62" fmla="*/ 34 w 65"/>
                  <a:gd name="T63" fmla="*/ 0 h 65"/>
                  <a:gd name="T64" fmla="*/ 40 w 65"/>
                  <a:gd name="T65" fmla="*/ 0 h 65"/>
                  <a:gd name="T66" fmla="*/ 45 w 65"/>
                  <a:gd name="T67" fmla="*/ 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2"/>
                    </a:moveTo>
                    <a:lnTo>
                      <a:pt x="45" y="2"/>
                    </a:lnTo>
                    <a:lnTo>
                      <a:pt x="51" y="6"/>
                    </a:lnTo>
                    <a:lnTo>
                      <a:pt x="57" y="10"/>
                    </a:lnTo>
                    <a:lnTo>
                      <a:pt x="61" y="16"/>
                    </a:lnTo>
                    <a:lnTo>
                      <a:pt x="63" y="20"/>
                    </a:lnTo>
                    <a:lnTo>
                      <a:pt x="65" y="26"/>
                    </a:lnTo>
                    <a:lnTo>
                      <a:pt x="65" y="34"/>
                    </a:lnTo>
                    <a:lnTo>
                      <a:pt x="65" y="40"/>
                    </a:lnTo>
                    <a:lnTo>
                      <a:pt x="63" y="45"/>
                    </a:lnTo>
                    <a:lnTo>
                      <a:pt x="59" y="51"/>
                    </a:lnTo>
                    <a:lnTo>
                      <a:pt x="55" y="55"/>
                    </a:lnTo>
                    <a:lnTo>
                      <a:pt x="49" y="59"/>
                    </a:lnTo>
                    <a:lnTo>
                      <a:pt x="45" y="61"/>
                    </a:lnTo>
                    <a:lnTo>
                      <a:pt x="40" y="63"/>
                    </a:lnTo>
                    <a:lnTo>
                      <a:pt x="32" y="65"/>
                    </a:lnTo>
                    <a:lnTo>
                      <a:pt x="26" y="63"/>
                    </a:lnTo>
                    <a:lnTo>
                      <a:pt x="20" y="61"/>
                    </a:lnTo>
                    <a:lnTo>
                      <a:pt x="14" y="59"/>
                    </a:lnTo>
                    <a:lnTo>
                      <a:pt x="10" y="55"/>
                    </a:lnTo>
                    <a:lnTo>
                      <a:pt x="6" y="49"/>
                    </a:lnTo>
                    <a:lnTo>
                      <a:pt x="2" y="43"/>
                    </a:lnTo>
                    <a:lnTo>
                      <a:pt x="2" y="38"/>
                    </a:lnTo>
                    <a:lnTo>
                      <a:pt x="0" y="32"/>
                    </a:lnTo>
                    <a:lnTo>
                      <a:pt x="2" y="26"/>
                    </a:lnTo>
                    <a:lnTo>
                      <a:pt x="4" y="20"/>
                    </a:lnTo>
                    <a:lnTo>
                      <a:pt x="6" y="14"/>
                    </a:lnTo>
                    <a:lnTo>
                      <a:pt x="12" y="8"/>
                    </a:lnTo>
                    <a:lnTo>
                      <a:pt x="16" y="6"/>
                    </a:lnTo>
                    <a:lnTo>
                      <a:pt x="22" y="2"/>
                    </a:lnTo>
                    <a:lnTo>
                      <a:pt x="28" y="0"/>
                    </a:lnTo>
                    <a:lnTo>
                      <a:pt x="34" y="0"/>
                    </a:lnTo>
                    <a:lnTo>
                      <a:pt x="40"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4" name="Freeform 629"/>
              <p:cNvSpPr>
                <a:spLocks/>
              </p:cNvSpPr>
              <p:nvPr/>
            </p:nvSpPr>
            <p:spPr bwMode="auto">
              <a:xfrm>
                <a:off x="5001" y="1603"/>
                <a:ext cx="63" cy="63"/>
              </a:xfrm>
              <a:custGeom>
                <a:avLst/>
                <a:gdLst>
                  <a:gd name="T0" fmla="*/ 17 w 63"/>
                  <a:gd name="T1" fmla="*/ 61 h 63"/>
                  <a:gd name="T2" fmla="*/ 13 w 63"/>
                  <a:gd name="T3" fmla="*/ 57 h 63"/>
                  <a:gd name="T4" fmla="*/ 7 w 63"/>
                  <a:gd name="T5" fmla="*/ 53 h 63"/>
                  <a:gd name="T6" fmla="*/ 3 w 63"/>
                  <a:gd name="T7" fmla="*/ 49 h 63"/>
                  <a:gd name="T8" fmla="*/ 1 w 63"/>
                  <a:gd name="T9" fmla="*/ 43 h 63"/>
                  <a:gd name="T10" fmla="*/ 0 w 63"/>
                  <a:gd name="T11" fmla="*/ 37 h 63"/>
                  <a:gd name="T12" fmla="*/ 0 w 63"/>
                  <a:gd name="T13" fmla="*/ 31 h 63"/>
                  <a:gd name="T14" fmla="*/ 0 w 63"/>
                  <a:gd name="T15" fmla="*/ 25 h 63"/>
                  <a:gd name="T16" fmla="*/ 1 w 63"/>
                  <a:gd name="T17" fmla="*/ 17 h 63"/>
                  <a:gd name="T18" fmla="*/ 5 w 63"/>
                  <a:gd name="T19" fmla="*/ 13 h 63"/>
                  <a:gd name="T20" fmla="*/ 9 w 63"/>
                  <a:gd name="T21" fmla="*/ 7 h 63"/>
                  <a:gd name="T22" fmla="*/ 13 w 63"/>
                  <a:gd name="T23" fmla="*/ 4 h 63"/>
                  <a:gd name="T24" fmla="*/ 19 w 63"/>
                  <a:gd name="T25" fmla="*/ 2 h 63"/>
                  <a:gd name="T26" fmla="*/ 25 w 63"/>
                  <a:gd name="T27" fmla="*/ 0 h 63"/>
                  <a:gd name="T28" fmla="*/ 33 w 63"/>
                  <a:gd name="T29" fmla="*/ 0 h 63"/>
                  <a:gd name="T30" fmla="*/ 37 w 63"/>
                  <a:gd name="T31" fmla="*/ 0 h 63"/>
                  <a:gd name="T32" fmla="*/ 45 w 63"/>
                  <a:gd name="T33" fmla="*/ 2 h 63"/>
                  <a:gd name="T34" fmla="*/ 51 w 63"/>
                  <a:gd name="T35" fmla="*/ 5 h 63"/>
                  <a:gd name="T36" fmla="*/ 55 w 63"/>
                  <a:gd name="T37" fmla="*/ 9 h 63"/>
                  <a:gd name="T38" fmla="*/ 59 w 63"/>
                  <a:gd name="T39" fmla="*/ 13 h 63"/>
                  <a:gd name="T40" fmla="*/ 61 w 63"/>
                  <a:gd name="T41" fmla="*/ 19 h 63"/>
                  <a:gd name="T42" fmla="*/ 63 w 63"/>
                  <a:gd name="T43" fmla="*/ 25 h 63"/>
                  <a:gd name="T44" fmla="*/ 63 w 63"/>
                  <a:gd name="T45" fmla="*/ 31 h 63"/>
                  <a:gd name="T46" fmla="*/ 63 w 63"/>
                  <a:gd name="T47" fmla="*/ 39 h 63"/>
                  <a:gd name="T48" fmla="*/ 61 w 63"/>
                  <a:gd name="T49" fmla="*/ 45 h 63"/>
                  <a:gd name="T50" fmla="*/ 57 w 63"/>
                  <a:gd name="T51" fmla="*/ 51 h 63"/>
                  <a:gd name="T52" fmla="*/ 53 w 63"/>
                  <a:gd name="T53" fmla="*/ 55 h 63"/>
                  <a:gd name="T54" fmla="*/ 49 w 63"/>
                  <a:gd name="T55" fmla="*/ 59 h 63"/>
                  <a:gd name="T56" fmla="*/ 43 w 63"/>
                  <a:gd name="T57" fmla="*/ 61 h 63"/>
                  <a:gd name="T58" fmla="*/ 37 w 63"/>
                  <a:gd name="T59" fmla="*/ 63 h 63"/>
                  <a:gd name="T60" fmla="*/ 31 w 63"/>
                  <a:gd name="T61" fmla="*/ 63 h 63"/>
                  <a:gd name="T62" fmla="*/ 25 w 63"/>
                  <a:gd name="T63" fmla="*/ 63 h 63"/>
                  <a:gd name="T64" fmla="*/ 17 w 63"/>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17" y="61"/>
                    </a:moveTo>
                    <a:lnTo>
                      <a:pt x="13" y="57"/>
                    </a:lnTo>
                    <a:lnTo>
                      <a:pt x="7" y="53"/>
                    </a:lnTo>
                    <a:lnTo>
                      <a:pt x="3" y="49"/>
                    </a:lnTo>
                    <a:lnTo>
                      <a:pt x="1" y="43"/>
                    </a:lnTo>
                    <a:lnTo>
                      <a:pt x="0" y="37"/>
                    </a:lnTo>
                    <a:lnTo>
                      <a:pt x="0" y="31"/>
                    </a:lnTo>
                    <a:lnTo>
                      <a:pt x="0" y="25"/>
                    </a:lnTo>
                    <a:lnTo>
                      <a:pt x="1" y="17"/>
                    </a:lnTo>
                    <a:lnTo>
                      <a:pt x="5" y="13"/>
                    </a:lnTo>
                    <a:lnTo>
                      <a:pt x="9" y="7"/>
                    </a:lnTo>
                    <a:lnTo>
                      <a:pt x="13" y="4"/>
                    </a:lnTo>
                    <a:lnTo>
                      <a:pt x="19" y="2"/>
                    </a:lnTo>
                    <a:lnTo>
                      <a:pt x="25" y="0"/>
                    </a:lnTo>
                    <a:lnTo>
                      <a:pt x="33" y="0"/>
                    </a:lnTo>
                    <a:lnTo>
                      <a:pt x="37" y="0"/>
                    </a:lnTo>
                    <a:lnTo>
                      <a:pt x="45" y="2"/>
                    </a:lnTo>
                    <a:lnTo>
                      <a:pt x="51" y="5"/>
                    </a:lnTo>
                    <a:lnTo>
                      <a:pt x="55" y="9"/>
                    </a:lnTo>
                    <a:lnTo>
                      <a:pt x="59" y="13"/>
                    </a:lnTo>
                    <a:lnTo>
                      <a:pt x="61" y="19"/>
                    </a:lnTo>
                    <a:lnTo>
                      <a:pt x="63" y="25"/>
                    </a:lnTo>
                    <a:lnTo>
                      <a:pt x="63" y="31"/>
                    </a:lnTo>
                    <a:lnTo>
                      <a:pt x="63" y="39"/>
                    </a:lnTo>
                    <a:lnTo>
                      <a:pt x="61" y="45"/>
                    </a:lnTo>
                    <a:lnTo>
                      <a:pt x="57" y="51"/>
                    </a:lnTo>
                    <a:lnTo>
                      <a:pt x="53" y="55"/>
                    </a:lnTo>
                    <a:lnTo>
                      <a:pt x="49" y="59"/>
                    </a:lnTo>
                    <a:lnTo>
                      <a:pt x="43" y="61"/>
                    </a:lnTo>
                    <a:lnTo>
                      <a:pt x="37" y="63"/>
                    </a:lnTo>
                    <a:lnTo>
                      <a:pt x="31" y="63"/>
                    </a:lnTo>
                    <a:lnTo>
                      <a:pt x="25" y="63"/>
                    </a:lnTo>
                    <a:lnTo>
                      <a:pt x="17"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5" name="Freeform 630"/>
              <p:cNvSpPr>
                <a:spLocks/>
              </p:cNvSpPr>
              <p:nvPr/>
            </p:nvSpPr>
            <p:spPr bwMode="auto">
              <a:xfrm>
                <a:off x="5001" y="1603"/>
                <a:ext cx="63" cy="63"/>
              </a:xfrm>
              <a:custGeom>
                <a:avLst/>
                <a:gdLst>
                  <a:gd name="T0" fmla="*/ 17 w 63"/>
                  <a:gd name="T1" fmla="*/ 61 h 63"/>
                  <a:gd name="T2" fmla="*/ 17 w 63"/>
                  <a:gd name="T3" fmla="*/ 61 h 63"/>
                  <a:gd name="T4" fmla="*/ 13 w 63"/>
                  <a:gd name="T5" fmla="*/ 57 h 63"/>
                  <a:gd name="T6" fmla="*/ 7 w 63"/>
                  <a:gd name="T7" fmla="*/ 53 h 63"/>
                  <a:gd name="T8" fmla="*/ 3 w 63"/>
                  <a:gd name="T9" fmla="*/ 49 h 63"/>
                  <a:gd name="T10" fmla="*/ 1 w 63"/>
                  <a:gd name="T11" fmla="*/ 43 h 63"/>
                  <a:gd name="T12" fmla="*/ 0 w 63"/>
                  <a:gd name="T13" fmla="*/ 37 h 63"/>
                  <a:gd name="T14" fmla="*/ 0 w 63"/>
                  <a:gd name="T15" fmla="*/ 31 h 63"/>
                  <a:gd name="T16" fmla="*/ 0 w 63"/>
                  <a:gd name="T17" fmla="*/ 25 h 63"/>
                  <a:gd name="T18" fmla="*/ 1 w 63"/>
                  <a:gd name="T19" fmla="*/ 17 h 63"/>
                  <a:gd name="T20" fmla="*/ 5 w 63"/>
                  <a:gd name="T21" fmla="*/ 13 h 63"/>
                  <a:gd name="T22" fmla="*/ 9 w 63"/>
                  <a:gd name="T23" fmla="*/ 7 h 63"/>
                  <a:gd name="T24" fmla="*/ 13 w 63"/>
                  <a:gd name="T25" fmla="*/ 4 h 63"/>
                  <a:gd name="T26" fmla="*/ 19 w 63"/>
                  <a:gd name="T27" fmla="*/ 2 h 63"/>
                  <a:gd name="T28" fmla="*/ 25 w 63"/>
                  <a:gd name="T29" fmla="*/ 0 h 63"/>
                  <a:gd name="T30" fmla="*/ 33 w 63"/>
                  <a:gd name="T31" fmla="*/ 0 h 63"/>
                  <a:gd name="T32" fmla="*/ 37 w 63"/>
                  <a:gd name="T33" fmla="*/ 0 h 63"/>
                  <a:gd name="T34" fmla="*/ 45 w 63"/>
                  <a:gd name="T35" fmla="*/ 2 h 63"/>
                  <a:gd name="T36" fmla="*/ 51 w 63"/>
                  <a:gd name="T37" fmla="*/ 5 h 63"/>
                  <a:gd name="T38" fmla="*/ 55 w 63"/>
                  <a:gd name="T39" fmla="*/ 9 h 63"/>
                  <a:gd name="T40" fmla="*/ 59 w 63"/>
                  <a:gd name="T41" fmla="*/ 13 h 63"/>
                  <a:gd name="T42" fmla="*/ 61 w 63"/>
                  <a:gd name="T43" fmla="*/ 19 h 63"/>
                  <a:gd name="T44" fmla="*/ 63 w 63"/>
                  <a:gd name="T45" fmla="*/ 25 h 63"/>
                  <a:gd name="T46" fmla="*/ 63 w 63"/>
                  <a:gd name="T47" fmla="*/ 31 h 63"/>
                  <a:gd name="T48" fmla="*/ 63 w 63"/>
                  <a:gd name="T49" fmla="*/ 39 h 63"/>
                  <a:gd name="T50" fmla="*/ 61 w 63"/>
                  <a:gd name="T51" fmla="*/ 45 h 63"/>
                  <a:gd name="T52" fmla="*/ 57 w 63"/>
                  <a:gd name="T53" fmla="*/ 51 h 63"/>
                  <a:gd name="T54" fmla="*/ 53 w 63"/>
                  <a:gd name="T55" fmla="*/ 55 h 63"/>
                  <a:gd name="T56" fmla="*/ 49 w 63"/>
                  <a:gd name="T57" fmla="*/ 59 h 63"/>
                  <a:gd name="T58" fmla="*/ 43 w 63"/>
                  <a:gd name="T59" fmla="*/ 61 h 63"/>
                  <a:gd name="T60" fmla="*/ 37 w 63"/>
                  <a:gd name="T61" fmla="*/ 63 h 63"/>
                  <a:gd name="T62" fmla="*/ 31 w 63"/>
                  <a:gd name="T63" fmla="*/ 63 h 63"/>
                  <a:gd name="T64" fmla="*/ 25 w 63"/>
                  <a:gd name="T65" fmla="*/ 63 h 63"/>
                  <a:gd name="T66" fmla="*/ 17 w 63"/>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17" y="61"/>
                    </a:moveTo>
                    <a:lnTo>
                      <a:pt x="17" y="61"/>
                    </a:lnTo>
                    <a:lnTo>
                      <a:pt x="13" y="57"/>
                    </a:lnTo>
                    <a:lnTo>
                      <a:pt x="7" y="53"/>
                    </a:lnTo>
                    <a:lnTo>
                      <a:pt x="3" y="49"/>
                    </a:lnTo>
                    <a:lnTo>
                      <a:pt x="1" y="43"/>
                    </a:lnTo>
                    <a:lnTo>
                      <a:pt x="0" y="37"/>
                    </a:lnTo>
                    <a:lnTo>
                      <a:pt x="0" y="31"/>
                    </a:lnTo>
                    <a:lnTo>
                      <a:pt x="0" y="25"/>
                    </a:lnTo>
                    <a:lnTo>
                      <a:pt x="1" y="17"/>
                    </a:lnTo>
                    <a:lnTo>
                      <a:pt x="5" y="13"/>
                    </a:lnTo>
                    <a:lnTo>
                      <a:pt x="9" y="7"/>
                    </a:lnTo>
                    <a:lnTo>
                      <a:pt x="13" y="4"/>
                    </a:lnTo>
                    <a:lnTo>
                      <a:pt x="19" y="2"/>
                    </a:lnTo>
                    <a:lnTo>
                      <a:pt x="25" y="0"/>
                    </a:lnTo>
                    <a:lnTo>
                      <a:pt x="33" y="0"/>
                    </a:lnTo>
                    <a:lnTo>
                      <a:pt x="37" y="0"/>
                    </a:lnTo>
                    <a:lnTo>
                      <a:pt x="45" y="2"/>
                    </a:lnTo>
                    <a:lnTo>
                      <a:pt x="51" y="5"/>
                    </a:lnTo>
                    <a:lnTo>
                      <a:pt x="55" y="9"/>
                    </a:lnTo>
                    <a:lnTo>
                      <a:pt x="59" y="13"/>
                    </a:lnTo>
                    <a:lnTo>
                      <a:pt x="61" y="19"/>
                    </a:lnTo>
                    <a:lnTo>
                      <a:pt x="63" y="25"/>
                    </a:lnTo>
                    <a:lnTo>
                      <a:pt x="63" y="31"/>
                    </a:lnTo>
                    <a:lnTo>
                      <a:pt x="63" y="39"/>
                    </a:lnTo>
                    <a:lnTo>
                      <a:pt x="61" y="45"/>
                    </a:lnTo>
                    <a:lnTo>
                      <a:pt x="57" y="51"/>
                    </a:lnTo>
                    <a:lnTo>
                      <a:pt x="53" y="55"/>
                    </a:lnTo>
                    <a:lnTo>
                      <a:pt x="49" y="59"/>
                    </a:lnTo>
                    <a:lnTo>
                      <a:pt x="43" y="61"/>
                    </a:lnTo>
                    <a:lnTo>
                      <a:pt x="37" y="63"/>
                    </a:lnTo>
                    <a:lnTo>
                      <a:pt x="31" y="63"/>
                    </a:lnTo>
                    <a:lnTo>
                      <a:pt x="25" y="63"/>
                    </a:lnTo>
                    <a:lnTo>
                      <a:pt x="17"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6" name="Freeform 631"/>
              <p:cNvSpPr>
                <a:spLocks/>
              </p:cNvSpPr>
              <p:nvPr/>
            </p:nvSpPr>
            <p:spPr bwMode="auto">
              <a:xfrm>
                <a:off x="5010" y="1571"/>
                <a:ext cx="65" cy="63"/>
              </a:xfrm>
              <a:custGeom>
                <a:avLst/>
                <a:gdLst>
                  <a:gd name="T0" fmla="*/ 46 w 65"/>
                  <a:gd name="T1" fmla="*/ 2 h 63"/>
                  <a:gd name="T2" fmla="*/ 52 w 65"/>
                  <a:gd name="T3" fmla="*/ 6 h 63"/>
                  <a:gd name="T4" fmla="*/ 55 w 65"/>
                  <a:gd name="T5" fmla="*/ 10 h 63"/>
                  <a:gd name="T6" fmla="*/ 59 w 65"/>
                  <a:gd name="T7" fmla="*/ 14 h 63"/>
                  <a:gd name="T8" fmla="*/ 63 w 65"/>
                  <a:gd name="T9" fmla="*/ 20 h 63"/>
                  <a:gd name="T10" fmla="*/ 63 w 65"/>
                  <a:gd name="T11" fmla="*/ 26 h 63"/>
                  <a:gd name="T12" fmla="*/ 65 w 65"/>
                  <a:gd name="T13" fmla="*/ 32 h 63"/>
                  <a:gd name="T14" fmla="*/ 63 w 65"/>
                  <a:gd name="T15" fmla="*/ 37 h 63"/>
                  <a:gd name="T16" fmla="*/ 61 w 65"/>
                  <a:gd name="T17" fmla="*/ 45 h 63"/>
                  <a:gd name="T18" fmla="*/ 59 w 65"/>
                  <a:gd name="T19" fmla="*/ 49 h 63"/>
                  <a:gd name="T20" fmla="*/ 55 w 65"/>
                  <a:gd name="T21" fmla="*/ 55 h 63"/>
                  <a:gd name="T22" fmla="*/ 50 w 65"/>
                  <a:gd name="T23" fmla="*/ 59 h 63"/>
                  <a:gd name="T24" fmla="*/ 44 w 65"/>
                  <a:gd name="T25" fmla="*/ 61 h 63"/>
                  <a:gd name="T26" fmla="*/ 38 w 65"/>
                  <a:gd name="T27" fmla="*/ 63 h 63"/>
                  <a:gd name="T28" fmla="*/ 32 w 65"/>
                  <a:gd name="T29" fmla="*/ 63 h 63"/>
                  <a:gd name="T30" fmla="*/ 26 w 65"/>
                  <a:gd name="T31" fmla="*/ 63 h 63"/>
                  <a:gd name="T32" fmla="*/ 20 w 65"/>
                  <a:gd name="T33" fmla="*/ 61 h 63"/>
                  <a:gd name="T34" fmla="*/ 14 w 65"/>
                  <a:gd name="T35" fmla="*/ 57 h 63"/>
                  <a:gd name="T36" fmla="*/ 8 w 65"/>
                  <a:gd name="T37" fmla="*/ 53 h 63"/>
                  <a:gd name="T38" fmla="*/ 6 w 65"/>
                  <a:gd name="T39" fmla="*/ 49 h 63"/>
                  <a:gd name="T40" fmla="*/ 2 w 65"/>
                  <a:gd name="T41" fmla="*/ 43 h 63"/>
                  <a:gd name="T42" fmla="*/ 0 w 65"/>
                  <a:gd name="T43" fmla="*/ 37 h 63"/>
                  <a:gd name="T44" fmla="*/ 0 w 65"/>
                  <a:gd name="T45" fmla="*/ 30 h 63"/>
                  <a:gd name="T46" fmla="*/ 0 w 65"/>
                  <a:gd name="T47" fmla="*/ 26 h 63"/>
                  <a:gd name="T48" fmla="*/ 4 w 65"/>
                  <a:gd name="T49" fmla="*/ 18 h 63"/>
                  <a:gd name="T50" fmla="*/ 6 w 65"/>
                  <a:gd name="T51" fmla="*/ 12 h 63"/>
                  <a:gd name="T52" fmla="*/ 10 w 65"/>
                  <a:gd name="T53" fmla="*/ 8 h 63"/>
                  <a:gd name="T54" fmla="*/ 16 w 65"/>
                  <a:gd name="T55" fmla="*/ 4 h 63"/>
                  <a:gd name="T56" fmla="*/ 20 w 65"/>
                  <a:gd name="T57" fmla="*/ 2 h 63"/>
                  <a:gd name="T58" fmla="*/ 28 w 65"/>
                  <a:gd name="T59" fmla="*/ 0 h 63"/>
                  <a:gd name="T60" fmla="*/ 34 w 65"/>
                  <a:gd name="T61" fmla="*/ 0 h 63"/>
                  <a:gd name="T62" fmla="*/ 40 w 65"/>
                  <a:gd name="T63" fmla="*/ 0 h 63"/>
                  <a:gd name="T64" fmla="*/ 46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6" y="2"/>
                    </a:moveTo>
                    <a:lnTo>
                      <a:pt x="52" y="6"/>
                    </a:lnTo>
                    <a:lnTo>
                      <a:pt x="55" y="10"/>
                    </a:lnTo>
                    <a:lnTo>
                      <a:pt x="59" y="14"/>
                    </a:lnTo>
                    <a:lnTo>
                      <a:pt x="63" y="20"/>
                    </a:lnTo>
                    <a:lnTo>
                      <a:pt x="63" y="26"/>
                    </a:lnTo>
                    <a:lnTo>
                      <a:pt x="65" y="32"/>
                    </a:lnTo>
                    <a:lnTo>
                      <a:pt x="63" y="37"/>
                    </a:lnTo>
                    <a:lnTo>
                      <a:pt x="61" y="45"/>
                    </a:lnTo>
                    <a:lnTo>
                      <a:pt x="59" y="49"/>
                    </a:lnTo>
                    <a:lnTo>
                      <a:pt x="55" y="55"/>
                    </a:lnTo>
                    <a:lnTo>
                      <a:pt x="50" y="59"/>
                    </a:lnTo>
                    <a:lnTo>
                      <a:pt x="44" y="61"/>
                    </a:lnTo>
                    <a:lnTo>
                      <a:pt x="38" y="63"/>
                    </a:lnTo>
                    <a:lnTo>
                      <a:pt x="32" y="63"/>
                    </a:lnTo>
                    <a:lnTo>
                      <a:pt x="26" y="63"/>
                    </a:lnTo>
                    <a:lnTo>
                      <a:pt x="20" y="61"/>
                    </a:lnTo>
                    <a:lnTo>
                      <a:pt x="14" y="57"/>
                    </a:lnTo>
                    <a:lnTo>
                      <a:pt x="8" y="53"/>
                    </a:lnTo>
                    <a:lnTo>
                      <a:pt x="6" y="49"/>
                    </a:lnTo>
                    <a:lnTo>
                      <a:pt x="2" y="43"/>
                    </a:lnTo>
                    <a:lnTo>
                      <a:pt x="0" y="37"/>
                    </a:lnTo>
                    <a:lnTo>
                      <a:pt x="0" y="30"/>
                    </a:lnTo>
                    <a:lnTo>
                      <a:pt x="0" y="26"/>
                    </a:lnTo>
                    <a:lnTo>
                      <a:pt x="4" y="18"/>
                    </a:lnTo>
                    <a:lnTo>
                      <a:pt x="6" y="12"/>
                    </a:lnTo>
                    <a:lnTo>
                      <a:pt x="10" y="8"/>
                    </a:lnTo>
                    <a:lnTo>
                      <a:pt x="16" y="4"/>
                    </a:lnTo>
                    <a:lnTo>
                      <a:pt x="20" y="2"/>
                    </a:lnTo>
                    <a:lnTo>
                      <a:pt x="28" y="0"/>
                    </a:lnTo>
                    <a:lnTo>
                      <a:pt x="34" y="0"/>
                    </a:lnTo>
                    <a:lnTo>
                      <a:pt x="40" y="0"/>
                    </a:lnTo>
                    <a:lnTo>
                      <a:pt x="46"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7" name="Freeform 632"/>
              <p:cNvSpPr>
                <a:spLocks/>
              </p:cNvSpPr>
              <p:nvPr/>
            </p:nvSpPr>
            <p:spPr bwMode="auto">
              <a:xfrm>
                <a:off x="5010" y="1571"/>
                <a:ext cx="65" cy="63"/>
              </a:xfrm>
              <a:custGeom>
                <a:avLst/>
                <a:gdLst>
                  <a:gd name="T0" fmla="*/ 46 w 65"/>
                  <a:gd name="T1" fmla="*/ 2 h 63"/>
                  <a:gd name="T2" fmla="*/ 46 w 65"/>
                  <a:gd name="T3" fmla="*/ 2 h 63"/>
                  <a:gd name="T4" fmla="*/ 52 w 65"/>
                  <a:gd name="T5" fmla="*/ 6 h 63"/>
                  <a:gd name="T6" fmla="*/ 55 w 65"/>
                  <a:gd name="T7" fmla="*/ 10 h 63"/>
                  <a:gd name="T8" fmla="*/ 59 w 65"/>
                  <a:gd name="T9" fmla="*/ 14 h 63"/>
                  <a:gd name="T10" fmla="*/ 63 w 65"/>
                  <a:gd name="T11" fmla="*/ 20 h 63"/>
                  <a:gd name="T12" fmla="*/ 63 w 65"/>
                  <a:gd name="T13" fmla="*/ 26 h 63"/>
                  <a:gd name="T14" fmla="*/ 65 w 65"/>
                  <a:gd name="T15" fmla="*/ 32 h 63"/>
                  <a:gd name="T16" fmla="*/ 63 w 65"/>
                  <a:gd name="T17" fmla="*/ 37 h 63"/>
                  <a:gd name="T18" fmla="*/ 61 w 65"/>
                  <a:gd name="T19" fmla="*/ 45 h 63"/>
                  <a:gd name="T20" fmla="*/ 59 w 65"/>
                  <a:gd name="T21" fmla="*/ 49 h 63"/>
                  <a:gd name="T22" fmla="*/ 55 w 65"/>
                  <a:gd name="T23" fmla="*/ 55 h 63"/>
                  <a:gd name="T24" fmla="*/ 50 w 65"/>
                  <a:gd name="T25" fmla="*/ 59 h 63"/>
                  <a:gd name="T26" fmla="*/ 44 w 65"/>
                  <a:gd name="T27" fmla="*/ 61 h 63"/>
                  <a:gd name="T28" fmla="*/ 38 w 65"/>
                  <a:gd name="T29" fmla="*/ 63 h 63"/>
                  <a:gd name="T30" fmla="*/ 32 w 65"/>
                  <a:gd name="T31" fmla="*/ 63 h 63"/>
                  <a:gd name="T32" fmla="*/ 26 w 65"/>
                  <a:gd name="T33" fmla="*/ 63 h 63"/>
                  <a:gd name="T34" fmla="*/ 20 w 65"/>
                  <a:gd name="T35" fmla="*/ 61 h 63"/>
                  <a:gd name="T36" fmla="*/ 14 w 65"/>
                  <a:gd name="T37" fmla="*/ 57 h 63"/>
                  <a:gd name="T38" fmla="*/ 8 w 65"/>
                  <a:gd name="T39" fmla="*/ 53 h 63"/>
                  <a:gd name="T40" fmla="*/ 6 w 65"/>
                  <a:gd name="T41" fmla="*/ 49 h 63"/>
                  <a:gd name="T42" fmla="*/ 2 w 65"/>
                  <a:gd name="T43" fmla="*/ 43 h 63"/>
                  <a:gd name="T44" fmla="*/ 0 w 65"/>
                  <a:gd name="T45" fmla="*/ 37 h 63"/>
                  <a:gd name="T46" fmla="*/ 0 w 65"/>
                  <a:gd name="T47" fmla="*/ 30 h 63"/>
                  <a:gd name="T48" fmla="*/ 0 w 65"/>
                  <a:gd name="T49" fmla="*/ 26 h 63"/>
                  <a:gd name="T50" fmla="*/ 4 w 65"/>
                  <a:gd name="T51" fmla="*/ 18 h 63"/>
                  <a:gd name="T52" fmla="*/ 6 w 65"/>
                  <a:gd name="T53" fmla="*/ 12 h 63"/>
                  <a:gd name="T54" fmla="*/ 10 w 65"/>
                  <a:gd name="T55" fmla="*/ 8 h 63"/>
                  <a:gd name="T56" fmla="*/ 16 w 65"/>
                  <a:gd name="T57" fmla="*/ 4 h 63"/>
                  <a:gd name="T58" fmla="*/ 20 w 65"/>
                  <a:gd name="T59" fmla="*/ 2 h 63"/>
                  <a:gd name="T60" fmla="*/ 28 w 65"/>
                  <a:gd name="T61" fmla="*/ 0 h 63"/>
                  <a:gd name="T62" fmla="*/ 34 w 65"/>
                  <a:gd name="T63" fmla="*/ 0 h 63"/>
                  <a:gd name="T64" fmla="*/ 40 w 65"/>
                  <a:gd name="T65" fmla="*/ 0 h 63"/>
                  <a:gd name="T66" fmla="*/ 46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6" y="2"/>
                    </a:moveTo>
                    <a:lnTo>
                      <a:pt x="46" y="2"/>
                    </a:lnTo>
                    <a:lnTo>
                      <a:pt x="52" y="6"/>
                    </a:lnTo>
                    <a:lnTo>
                      <a:pt x="55" y="10"/>
                    </a:lnTo>
                    <a:lnTo>
                      <a:pt x="59" y="14"/>
                    </a:lnTo>
                    <a:lnTo>
                      <a:pt x="63" y="20"/>
                    </a:lnTo>
                    <a:lnTo>
                      <a:pt x="63" y="26"/>
                    </a:lnTo>
                    <a:lnTo>
                      <a:pt x="65" y="32"/>
                    </a:lnTo>
                    <a:lnTo>
                      <a:pt x="63" y="37"/>
                    </a:lnTo>
                    <a:lnTo>
                      <a:pt x="61" y="45"/>
                    </a:lnTo>
                    <a:lnTo>
                      <a:pt x="59" y="49"/>
                    </a:lnTo>
                    <a:lnTo>
                      <a:pt x="55" y="55"/>
                    </a:lnTo>
                    <a:lnTo>
                      <a:pt x="50" y="59"/>
                    </a:lnTo>
                    <a:lnTo>
                      <a:pt x="44" y="61"/>
                    </a:lnTo>
                    <a:lnTo>
                      <a:pt x="38" y="63"/>
                    </a:lnTo>
                    <a:lnTo>
                      <a:pt x="32" y="63"/>
                    </a:lnTo>
                    <a:lnTo>
                      <a:pt x="26" y="63"/>
                    </a:lnTo>
                    <a:lnTo>
                      <a:pt x="20" y="61"/>
                    </a:lnTo>
                    <a:lnTo>
                      <a:pt x="14" y="57"/>
                    </a:lnTo>
                    <a:lnTo>
                      <a:pt x="8" y="53"/>
                    </a:lnTo>
                    <a:lnTo>
                      <a:pt x="6" y="49"/>
                    </a:lnTo>
                    <a:lnTo>
                      <a:pt x="2" y="43"/>
                    </a:lnTo>
                    <a:lnTo>
                      <a:pt x="0" y="37"/>
                    </a:lnTo>
                    <a:lnTo>
                      <a:pt x="0" y="30"/>
                    </a:lnTo>
                    <a:lnTo>
                      <a:pt x="0" y="26"/>
                    </a:lnTo>
                    <a:lnTo>
                      <a:pt x="4" y="18"/>
                    </a:lnTo>
                    <a:lnTo>
                      <a:pt x="6" y="12"/>
                    </a:lnTo>
                    <a:lnTo>
                      <a:pt x="10" y="8"/>
                    </a:lnTo>
                    <a:lnTo>
                      <a:pt x="16" y="4"/>
                    </a:lnTo>
                    <a:lnTo>
                      <a:pt x="20" y="2"/>
                    </a:lnTo>
                    <a:lnTo>
                      <a:pt x="28" y="0"/>
                    </a:lnTo>
                    <a:lnTo>
                      <a:pt x="34" y="0"/>
                    </a:lnTo>
                    <a:lnTo>
                      <a:pt x="40" y="0"/>
                    </a:lnTo>
                    <a:lnTo>
                      <a:pt x="46"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18" name="Freeform 633"/>
              <p:cNvSpPr>
                <a:spLocks/>
              </p:cNvSpPr>
              <p:nvPr/>
            </p:nvSpPr>
            <p:spPr bwMode="auto">
              <a:xfrm>
                <a:off x="5089" y="1756"/>
                <a:ext cx="65" cy="65"/>
              </a:xfrm>
              <a:custGeom>
                <a:avLst/>
                <a:gdLst>
                  <a:gd name="T0" fmla="*/ 20 w 65"/>
                  <a:gd name="T1" fmla="*/ 63 h 65"/>
                  <a:gd name="T2" fmla="*/ 14 w 65"/>
                  <a:gd name="T3" fmla="*/ 59 h 65"/>
                  <a:gd name="T4" fmla="*/ 8 w 65"/>
                  <a:gd name="T5" fmla="*/ 55 h 65"/>
                  <a:gd name="T6" fmla="*/ 6 w 65"/>
                  <a:gd name="T7" fmla="*/ 49 h 65"/>
                  <a:gd name="T8" fmla="*/ 2 w 65"/>
                  <a:gd name="T9" fmla="*/ 45 h 65"/>
                  <a:gd name="T10" fmla="*/ 2 w 65"/>
                  <a:gd name="T11" fmla="*/ 40 h 65"/>
                  <a:gd name="T12" fmla="*/ 0 w 65"/>
                  <a:gd name="T13" fmla="*/ 32 h 65"/>
                  <a:gd name="T14" fmla="*/ 2 w 65"/>
                  <a:gd name="T15" fmla="*/ 26 h 65"/>
                  <a:gd name="T16" fmla="*/ 4 w 65"/>
                  <a:gd name="T17" fmla="*/ 20 h 65"/>
                  <a:gd name="T18" fmla="*/ 6 w 65"/>
                  <a:gd name="T19" fmla="*/ 14 h 65"/>
                  <a:gd name="T20" fmla="*/ 12 w 65"/>
                  <a:gd name="T21" fmla="*/ 10 h 65"/>
                  <a:gd name="T22" fmla="*/ 16 w 65"/>
                  <a:gd name="T23" fmla="*/ 6 h 65"/>
                  <a:gd name="T24" fmla="*/ 22 w 65"/>
                  <a:gd name="T25" fmla="*/ 2 h 65"/>
                  <a:gd name="T26" fmla="*/ 28 w 65"/>
                  <a:gd name="T27" fmla="*/ 2 h 65"/>
                  <a:gd name="T28" fmla="*/ 34 w 65"/>
                  <a:gd name="T29" fmla="*/ 0 h 65"/>
                  <a:gd name="T30" fmla="*/ 39 w 65"/>
                  <a:gd name="T31" fmla="*/ 2 h 65"/>
                  <a:gd name="T32" fmla="*/ 45 w 65"/>
                  <a:gd name="T33" fmla="*/ 4 h 65"/>
                  <a:gd name="T34" fmla="*/ 51 w 65"/>
                  <a:gd name="T35" fmla="*/ 8 h 65"/>
                  <a:gd name="T36" fmla="*/ 55 w 65"/>
                  <a:gd name="T37" fmla="*/ 12 h 65"/>
                  <a:gd name="T38" fmla="*/ 59 w 65"/>
                  <a:gd name="T39" fmla="*/ 16 h 65"/>
                  <a:gd name="T40" fmla="*/ 63 w 65"/>
                  <a:gd name="T41" fmla="*/ 22 h 65"/>
                  <a:gd name="T42" fmla="*/ 65 w 65"/>
                  <a:gd name="T43" fmla="*/ 28 h 65"/>
                  <a:gd name="T44" fmla="*/ 65 w 65"/>
                  <a:gd name="T45" fmla="*/ 34 h 65"/>
                  <a:gd name="T46" fmla="*/ 65 w 65"/>
                  <a:gd name="T47" fmla="*/ 40 h 65"/>
                  <a:gd name="T48" fmla="*/ 63 w 65"/>
                  <a:gd name="T49" fmla="*/ 45 h 65"/>
                  <a:gd name="T50" fmla="*/ 59 w 65"/>
                  <a:gd name="T51" fmla="*/ 51 h 65"/>
                  <a:gd name="T52" fmla="*/ 55 w 65"/>
                  <a:gd name="T53" fmla="*/ 57 h 65"/>
                  <a:gd name="T54" fmla="*/ 49 w 65"/>
                  <a:gd name="T55" fmla="*/ 59 h 65"/>
                  <a:gd name="T56" fmla="*/ 43 w 65"/>
                  <a:gd name="T57" fmla="*/ 63 h 65"/>
                  <a:gd name="T58" fmla="*/ 38 w 65"/>
                  <a:gd name="T59" fmla="*/ 65 h 65"/>
                  <a:gd name="T60" fmla="*/ 32 w 65"/>
                  <a:gd name="T61" fmla="*/ 65 h 65"/>
                  <a:gd name="T62" fmla="*/ 26 w 65"/>
                  <a:gd name="T63" fmla="*/ 65 h 65"/>
                  <a:gd name="T64" fmla="*/ 20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3"/>
                    </a:moveTo>
                    <a:lnTo>
                      <a:pt x="14" y="59"/>
                    </a:lnTo>
                    <a:lnTo>
                      <a:pt x="8" y="55"/>
                    </a:lnTo>
                    <a:lnTo>
                      <a:pt x="6" y="49"/>
                    </a:lnTo>
                    <a:lnTo>
                      <a:pt x="2" y="45"/>
                    </a:lnTo>
                    <a:lnTo>
                      <a:pt x="2" y="40"/>
                    </a:lnTo>
                    <a:lnTo>
                      <a:pt x="0" y="32"/>
                    </a:lnTo>
                    <a:lnTo>
                      <a:pt x="2" y="26"/>
                    </a:lnTo>
                    <a:lnTo>
                      <a:pt x="4" y="20"/>
                    </a:lnTo>
                    <a:lnTo>
                      <a:pt x="6" y="14"/>
                    </a:lnTo>
                    <a:lnTo>
                      <a:pt x="12" y="10"/>
                    </a:lnTo>
                    <a:lnTo>
                      <a:pt x="16" y="6"/>
                    </a:lnTo>
                    <a:lnTo>
                      <a:pt x="22" y="2"/>
                    </a:lnTo>
                    <a:lnTo>
                      <a:pt x="28" y="2"/>
                    </a:lnTo>
                    <a:lnTo>
                      <a:pt x="34" y="0"/>
                    </a:lnTo>
                    <a:lnTo>
                      <a:pt x="39" y="2"/>
                    </a:lnTo>
                    <a:lnTo>
                      <a:pt x="45" y="4"/>
                    </a:lnTo>
                    <a:lnTo>
                      <a:pt x="51" y="8"/>
                    </a:lnTo>
                    <a:lnTo>
                      <a:pt x="55" y="12"/>
                    </a:lnTo>
                    <a:lnTo>
                      <a:pt x="59" y="16"/>
                    </a:lnTo>
                    <a:lnTo>
                      <a:pt x="63" y="22"/>
                    </a:lnTo>
                    <a:lnTo>
                      <a:pt x="65" y="28"/>
                    </a:lnTo>
                    <a:lnTo>
                      <a:pt x="65" y="34"/>
                    </a:lnTo>
                    <a:lnTo>
                      <a:pt x="65" y="40"/>
                    </a:lnTo>
                    <a:lnTo>
                      <a:pt x="63" y="45"/>
                    </a:lnTo>
                    <a:lnTo>
                      <a:pt x="59" y="51"/>
                    </a:lnTo>
                    <a:lnTo>
                      <a:pt x="55" y="57"/>
                    </a:lnTo>
                    <a:lnTo>
                      <a:pt x="49" y="59"/>
                    </a:lnTo>
                    <a:lnTo>
                      <a:pt x="43" y="63"/>
                    </a:lnTo>
                    <a:lnTo>
                      <a:pt x="38" y="65"/>
                    </a:lnTo>
                    <a:lnTo>
                      <a:pt x="32" y="65"/>
                    </a:lnTo>
                    <a:lnTo>
                      <a:pt x="26" y="65"/>
                    </a:lnTo>
                    <a:lnTo>
                      <a:pt x="20"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19" name="Freeform 634"/>
              <p:cNvSpPr>
                <a:spLocks/>
              </p:cNvSpPr>
              <p:nvPr/>
            </p:nvSpPr>
            <p:spPr bwMode="auto">
              <a:xfrm>
                <a:off x="5089" y="1756"/>
                <a:ext cx="65" cy="65"/>
              </a:xfrm>
              <a:custGeom>
                <a:avLst/>
                <a:gdLst>
                  <a:gd name="T0" fmla="*/ 20 w 65"/>
                  <a:gd name="T1" fmla="*/ 63 h 65"/>
                  <a:gd name="T2" fmla="*/ 20 w 65"/>
                  <a:gd name="T3" fmla="*/ 63 h 65"/>
                  <a:gd name="T4" fmla="*/ 14 w 65"/>
                  <a:gd name="T5" fmla="*/ 59 h 65"/>
                  <a:gd name="T6" fmla="*/ 8 w 65"/>
                  <a:gd name="T7" fmla="*/ 55 h 65"/>
                  <a:gd name="T8" fmla="*/ 6 w 65"/>
                  <a:gd name="T9" fmla="*/ 49 h 65"/>
                  <a:gd name="T10" fmla="*/ 2 w 65"/>
                  <a:gd name="T11" fmla="*/ 45 h 65"/>
                  <a:gd name="T12" fmla="*/ 2 w 65"/>
                  <a:gd name="T13" fmla="*/ 40 h 65"/>
                  <a:gd name="T14" fmla="*/ 0 w 65"/>
                  <a:gd name="T15" fmla="*/ 32 h 65"/>
                  <a:gd name="T16" fmla="*/ 2 w 65"/>
                  <a:gd name="T17" fmla="*/ 26 h 65"/>
                  <a:gd name="T18" fmla="*/ 4 w 65"/>
                  <a:gd name="T19" fmla="*/ 20 h 65"/>
                  <a:gd name="T20" fmla="*/ 6 w 65"/>
                  <a:gd name="T21" fmla="*/ 14 h 65"/>
                  <a:gd name="T22" fmla="*/ 12 w 65"/>
                  <a:gd name="T23" fmla="*/ 10 h 65"/>
                  <a:gd name="T24" fmla="*/ 16 w 65"/>
                  <a:gd name="T25" fmla="*/ 6 h 65"/>
                  <a:gd name="T26" fmla="*/ 22 w 65"/>
                  <a:gd name="T27" fmla="*/ 2 h 65"/>
                  <a:gd name="T28" fmla="*/ 28 w 65"/>
                  <a:gd name="T29" fmla="*/ 2 h 65"/>
                  <a:gd name="T30" fmla="*/ 34 w 65"/>
                  <a:gd name="T31" fmla="*/ 0 h 65"/>
                  <a:gd name="T32" fmla="*/ 39 w 65"/>
                  <a:gd name="T33" fmla="*/ 2 h 65"/>
                  <a:gd name="T34" fmla="*/ 45 w 65"/>
                  <a:gd name="T35" fmla="*/ 4 h 65"/>
                  <a:gd name="T36" fmla="*/ 51 w 65"/>
                  <a:gd name="T37" fmla="*/ 8 h 65"/>
                  <a:gd name="T38" fmla="*/ 55 w 65"/>
                  <a:gd name="T39" fmla="*/ 12 h 65"/>
                  <a:gd name="T40" fmla="*/ 59 w 65"/>
                  <a:gd name="T41" fmla="*/ 16 h 65"/>
                  <a:gd name="T42" fmla="*/ 63 w 65"/>
                  <a:gd name="T43" fmla="*/ 22 h 65"/>
                  <a:gd name="T44" fmla="*/ 65 w 65"/>
                  <a:gd name="T45" fmla="*/ 28 h 65"/>
                  <a:gd name="T46" fmla="*/ 65 w 65"/>
                  <a:gd name="T47" fmla="*/ 34 h 65"/>
                  <a:gd name="T48" fmla="*/ 65 w 65"/>
                  <a:gd name="T49" fmla="*/ 40 h 65"/>
                  <a:gd name="T50" fmla="*/ 63 w 65"/>
                  <a:gd name="T51" fmla="*/ 45 h 65"/>
                  <a:gd name="T52" fmla="*/ 59 w 65"/>
                  <a:gd name="T53" fmla="*/ 51 h 65"/>
                  <a:gd name="T54" fmla="*/ 55 w 65"/>
                  <a:gd name="T55" fmla="*/ 57 h 65"/>
                  <a:gd name="T56" fmla="*/ 49 w 65"/>
                  <a:gd name="T57" fmla="*/ 59 h 65"/>
                  <a:gd name="T58" fmla="*/ 43 w 65"/>
                  <a:gd name="T59" fmla="*/ 63 h 65"/>
                  <a:gd name="T60" fmla="*/ 38 w 65"/>
                  <a:gd name="T61" fmla="*/ 65 h 65"/>
                  <a:gd name="T62" fmla="*/ 32 w 65"/>
                  <a:gd name="T63" fmla="*/ 65 h 65"/>
                  <a:gd name="T64" fmla="*/ 26 w 65"/>
                  <a:gd name="T65" fmla="*/ 65 h 65"/>
                  <a:gd name="T66" fmla="*/ 20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3"/>
                    </a:moveTo>
                    <a:lnTo>
                      <a:pt x="20" y="63"/>
                    </a:lnTo>
                    <a:lnTo>
                      <a:pt x="14" y="59"/>
                    </a:lnTo>
                    <a:lnTo>
                      <a:pt x="8" y="55"/>
                    </a:lnTo>
                    <a:lnTo>
                      <a:pt x="6" y="49"/>
                    </a:lnTo>
                    <a:lnTo>
                      <a:pt x="2" y="45"/>
                    </a:lnTo>
                    <a:lnTo>
                      <a:pt x="2" y="40"/>
                    </a:lnTo>
                    <a:lnTo>
                      <a:pt x="0" y="32"/>
                    </a:lnTo>
                    <a:lnTo>
                      <a:pt x="2" y="26"/>
                    </a:lnTo>
                    <a:lnTo>
                      <a:pt x="4" y="20"/>
                    </a:lnTo>
                    <a:lnTo>
                      <a:pt x="6" y="14"/>
                    </a:lnTo>
                    <a:lnTo>
                      <a:pt x="12" y="10"/>
                    </a:lnTo>
                    <a:lnTo>
                      <a:pt x="16" y="6"/>
                    </a:lnTo>
                    <a:lnTo>
                      <a:pt x="22" y="2"/>
                    </a:lnTo>
                    <a:lnTo>
                      <a:pt x="28" y="2"/>
                    </a:lnTo>
                    <a:lnTo>
                      <a:pt x="34" y="0"/>
                    </a:lnTo>
                    <a:lnTo>
                      <a:pt x="39" y="2"/>
                    </a:lnTo>
                    <a:lnTo>
                      <a:pt x="45" y="4"/>
                    </a:lnTo>
                    <a:lnTo>
                      <a:pt x="51" y="8"/>
                    </a:lnTo>
                    <a:lnTo>
                      <a:pt x="55" y="12"/>
                    </a:lnTo>
                    <a:lnTo>
                      <a:pt x="59" y="16"/>
                    </a:lnTo>
                    <a:lnTo>
                      <a:pt x="63" y="22"/>
                    </a:lnTo>
                    <a:lnTo>
                      <a:pt x="65" y="28"/>
                    </a:lnTo>
                    <a:lnTo>
                      <a:pt x="65" y="34"/>
                    </a:lnTo>
                    <a:lnTo>
                      <a:pt x="65" y="40"/>
                    </a:lnTo>
                    <a:lnTo>
                      <a:pt x="63" y="45"/>
                    </a:lnTo>
                    <a:lnTo>
                      <a:pt x="59" y="51"/>
                    </a:lnTo>
                    <a:lnTo>
                      <a:pt x="55" y="57"/>
                    </a:lnTo>
                    <a:lnTo>
                      <a:pt x="49" y="59"/>
                    </a:lnTo>
                    <a:lnTo>
                      <a:pt x="43" y="63"/>
                    </a:lnTo>
                    <a:lnTo>
                      <a:pt x="38" y="65"/>
                    </a:lnTo>
                    <a:lnTo>
                      <a:pt x="32" y="65"/>
                    </a:lnTo>
                    <a:lnTo>
                      <a:pt x="26" y="65"/>
                    </a:lnTo>
                    <a:lnTo>
                      <a:pt x="20"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0" name="Freeform 635"/>
              <p:cNvSpPr>
                <a:spLocks/>
              </p:cNvSpPr>
              <p:nvPr/>
            </p:nvSpPr>
            <p:spPr bwMode="auto">
              <a:xfrm>
                <a:off x="5058" y="1607"/>
                <a:ext cx="65" cy="64"/>
              </a:xfrm>
              <a:custGeom>
                <a:avLst/>
                <a:gdLst>
                  <a:gd name="T0" fmla="*/ 45 w 65"/>
                  <a:gd name="T1" fmla="*/ 3 h 64"/>
                  <a:gd name="T2" fmla="*/ 51 w 65"/>
                  <a:gd name="T3" fmla="*/ 5 h 64"/>
                  <a:gd name="T4" fmla="*/ 57 w 65"/>
                  <a:gd name="T5" fmla="*/ 9 h 64"/>
                  <a:gd name="T6" fmla="*/ 59 w 65"/>
                  <a:gd name="T7" fmla="*/ 15 h 64"/>
                  <a:gd name="T8" fmla="*/ 63 w 65"/>
                  <a:gd name="T9" fmla="*/ 21 h 64"/>
                  <a:gd name="T10" fmla="*/ 65 w 65"/>
                  <a:gd name="T11" fmla="*/ 25 h 64"/>
                  <a:gd name="T12" fmla="*/ 65 w 65"/>
                  <a:gd name="T13" fmla="*/ 33 h 64"/>
                  <a:gd name="T14" fmla="*/ 65 w 65"/>
                  <a:gd name="T15" fmla="*/ 39 h 64"/>
                  <a:gd name="T16" fmla="*/ 61 w 65"/>
                  <a:gd name="T17" fmla="*/ 45 h 64"/>
                  <a:gd name="T18" fmla="*/ 59 w 65"/>
                  <a:gd name="T19" fmla="*/ 51 h 64"/>
                  <a:gd name="T20" fmla="*/ 55 w 65"/>
                  <a:gd name="T21" fmla="*/ 55 h 64"/>
                  <a:gd name="T22" fmla="*/ 49 w 65"/>
                  <a:gd name="T23" fmla="*/ 59 h 64"/>
                  <a:gd name="T24" fmla="*/ 45 w 65"/>
                  <a:gd name="T25" fmla="*/ 63 h 64"/>
                  <a:gd name="T26" fmla="*/ 37 w 65"/>
                  <a:gd name="T27" fmla="*/ 63 h 64"/>
                  <a:gd name="T28" fmla="*/ 31 w 65"/>
                  <a:gd name="T29" fmla="*/ 64 h 64"/>
                  <a:gd name="T30" fmla="*/ 25 w 65"/>
                  <a:gd name="T31" fmla="*/ 63 h 64"/>
                  <a:gd name="T32" fmla="*/ 19 w 65"/>
                  <a:gd name="T33" fmla="*/ 61 h 64"/>
                  <a:gd name="T34" fmla="*/ 13 w 65"/>
                  <a:gd name="T35" fmla="*/ 59 h 64"/>
                  <a:gd name="T36" fmla="*/ 9 w 65"/>
                  <a:gd name="T37" fmla="*/ 55 h 64"/>
                  <a:gd name="T38" fmla="*/ 6 w 65"/>
                  <a:gd name="T39" fmla="*/ 49 h 64"/>
                  <a:gd name="T40" fmla="*/ 2 w 65"/>
                  <a:gd name="T41" fmla="*/ 43 h 64"/>
                  <a:gd name="T42" fmla="*/ 0 w 65"/>
                  <a:gd name="T43" fmla="*/ 37 h 64"/>
                  <a:gd name="T44" fmla="*/ 0 w 65"/>
                  <a:gd name="T45" fmla="*/ 31 h 64"/>
                  <a:gd name="T46" fmla="*/ 2 w 65"/>
                  <a:gd name="T47" fmla="*/ 25 h 64"/>
                  <a:gd name="T48" fmla="*/ 4 w 65"/>
                  <a:gd name="T49" fmla="*/ 19 h 64"/>
                  <a:gd name="T50" fmla="*/ 6 w 65"/>
                  <a:gd name="T51" fmla="*/ 13 h 64"/>
                  <a:gd name="T52" fmla="*/ 9 w 65"/>
                  <a:gd name="T53" fmla="*/ 9 h 64"/>
                  <a:gd name="T54" fmla="*/ 15 w 65"/>
                  <a:gd name="T55" fmla="*/ 5 h 64"/>
                  <a:gd name="T56" fmla="*/ 21 w 65"/>
                  <a:gd name="T57" fmla="*/ 1 h 64"/>
                  <a:gd name="T58" fmla="*/ 27 w 65"/>
                  <a:gd name="T59" fmla="*/ 0 h 64"/>
                  <a:gd name="T60" fmla="*/ 33 w 65"/>
                  <a:gd name="T61" fmla="*/ 0 h 64"/>
                  <a:gd name="T62" fmla="*/ 39 w 65"/>
                  <a:gd name="T63" fmla="*/ 1 h 64"/>
                  <a:gd name="T64" fmla="*/ 45 w 65"/>
                  <a:gd name="T65" fmla="*/ 3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4"/>
                  <a:gd name="T101" fmla="*/ 65 w 65"/>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4">
                    <a:moveTo>
                      <a:pt x="45" y="3"/>
                    </a:moveTo>
                    <a:lnTo>
                      <a:pt x="51" y="5"/>
                    </a:lnTo>
                    <a:lnTo>
                      <a:pt x="57" y="9"/>
                    </a:lnTo>
                    <a:lnTo>
                      <a:pt x="59" y="15"/>
                    </a:lnTo>
                    <a:lnTo>
                      <a:pt x="63" y="21"/>
                    </a:lnTo>
                    <a:lnTo>
                      <a:pt x="65" y="25"/>
                    </a:lnTo>
                    <a:lnTo>
                      <a:pt x="65" y="33"/>
                    </a:lnTo>
                    <a:lnTo>
                      <a:pt x="65" y="39"/>
                    </a:lnTo>
                    <a:lnTo>
                      <a:pt x="61" y="45"/>
                    </a:lnTo>
                    <a:lnTo>
                      <a:pt x="59" y="51"/>
                    </a:lnTo>
                    <a:lnTo>
                      <a:pt x="55" y="55"/>
                    </a:lnTo>
                    <a:lnTo>
                      <a:pt x="49" y="59"/>
                    </a:lnTo>
                    <a:lnTo>
                      <a:pt x="45" y="63"/>
                    </a:lnTo>
                    <a:lnTo>
                      <a:pt x="37" y="63"/>
                    </a:lnTo>
                    <a:lnTo>
                      <a:pt x="31" y="64"/>
                    </a:lnTo>
                    <a:lnTo>
                      <a:pt x="25" y="63"/>
                    </a:lnTo>
                    <a:lnTo>
                      <a:pt x="19" y="61"/>
                    </a:lnTo>
                    <a:lnTo>
                      <a:pt x="13" y="59"/>
                    </a:lnTo>
                    <a:lnTo>
                      <a:pt x="9" y="55"/>
                    </a:lnTo>
                    <a:lnTo>
                      <a:pt x="6" y="49"/>
                    </a:lnTo>
                    <a:lnTo>
                      <a:pt x="2" y="43"/>
                    </a:lnTo>
                    <a:lnTo>
                      <a:pt x="0" y="37"/>
                    </a:lnTo>
                    <a:lnTo>
                      <a:pt x="0" y="31"/>
                    </a:lnTo>
                    <a:lnTo>
                      <a:pt x="2" y="25"/>
                    </a:lnTo>
                    <a:lnTo>
                      <a:pt x="4" y="19"/>
                    </a:lnTo>
                    <a:lnTo>
                      <a:pt x="6" y="13"/>
                    </a:lnTo>
                    <a:lnTo>
                      <a:pt x="9" y="9"/>
                    </a:lnTo>
                    <a:lnTo>
                      <a:pt x="15" y="5"/>
                    </a:lnTo>
                    <a:lnTo>
                      <a:pt x="21" y="1"/>
                    </a:lnTo>
                    <a:lnTo>
                      <a:pt x="27" y="0"/>
                    </a:lnTo>
                    <a:lnTo>
                      <a:pt x="33" y="0"/>
                    </a:lnTo>
                    <a:lnTo>
                      <a:pt x="39" y="1"/>
                    </a:lnTo>
                    <a:lnTo>
                      <a:pt x="45" y="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1" name="Freeform 636"/>
              <p:cNvSpPr>
                <a:spLocks/>
              </p:cNvSpPr>
              <p:nvPr/>
            </p:nvSpPr>
            <p:spPr bwMode="auto">
              <a:xfrm>
                <a:off x="5058" y="1607"/>
                <a:ext cx="65" cy="64"/>
              </a:xfrm>
              <a:custGeom>
                <a:avLst/>
                <a:gdLst>
                  <a:gd name="T0" fmla="*/ 45 w 65"/>
                  <a:gd name="T1" fmla="*/ 3 h 64"/>
                  <a:gd name="T2" fmla="*/ 45 w 65"/>
                  <a:gd name="T3" fmla="*/ 3 h 64"/>
                  <a:gd name="T4" fmla="*/ 51 w 65"/>
                  <a:gd name="T5" fmla="*/ 5 h 64"/>
                  <a:gd name="T6" fmla="*/ 57 w 65"/>
                  <a:gd name="T7" fmla="*/ 9 h 64"/>
                  <a:gd name="T8" fmla="*/ 59 w 65"/>
                  <a:gd name="T9" fmla="*/ 15 h 64"/>
                  <a:gd name="T10" fmla="*/ 63 w 65"/>
                  <a:gd name="T11" fmla="*/ 21 h 64"/>
                  <a:gd name="T12" fmla="*/ 65 w 65"/>
                  <a:gd name="T13" fmla="*/ 25 h 64"/>
                  <a:gd name="T14" fmla="*/ 65 w 65"/>
                  <a:gd name="T15" fmla="*/ 33 h 64"/>
                  <a:gd name="T16" fmla="*/ 65 w 65"/>
                  <a:gd name="T17" fmla="*/ 39 h 64"/>
                  <a:gd name="T18" fmla="*/ 61 w 65"/>
                  <a:gd name="T19" fmla="*/ 45 h 64"/>
                  <a:gd name="T20" fmla="*/ 59 w 65"/>
                  <a:gd name="T21" fmla="*/ 51 h 64"/>
                  <a:gd name="T22" fmla="*/ 55 w 65"/>
                  <a:gd name="T23" fmla="*/ 55 h 64"/>
                  <a:gd name="T24" fmla="*/ 49 w 65"/>
                  <a:gd name="T25" fmla="*/ 59 h 64"/>
                  <a:gd name="T26" fmla="*/ 45 w 65"/>
                  <a:gd name="T27" fmla="*/ 63 h 64"/>
                  <a:gd name="T28" fmla="*/ 37 w 65"/>
                  <a:gd name="T29" fmla="*/ 63 h 64"/>
                  <a:gd name="T30" fmla="*/ 31 w 65"/>
                  <a:gd name="T31" fmla="*/ 64 h 64"/>
                  <a:gd name="T32" fmla="*/ 25 w 65"/>
                  <a:gd name="T33" fmla="*/ 63 h 64"/>
                  <a:gd name="T34" fmla="*/ 19 w 65"/>
                  <a:gd name="T35" fmla="*/ 61 h 64"/>
                  <a:gd name="T36" fmla="*/ 13 w 65"/>
                  <a:gd name="T37" fmla="*/ 59 h 64"/>
                  <a:gd name="T38" fmla="*/ 9 w 65"/>
                  <a:gd name="T39" fmla="*/ 55 h 64"/>
                  <a:gd name="T40" fmla="*/ 6 w 65"/>
                  <a:gd name="T41" fmla="*/ 49 h 64"/>
                  <a:gd name="T42" fmla="*/ 2 w 65"/>
                  <a:gd name="T43" fmla="*/ 43 h 64"/>
                  <a:gd name="T44" fmla="*/ 0 w 65"/>
                  <a:gd name="T45" fmla="*/ 37 h 64"/>
                  <a:gd name="T46" fmla="*/ 0 w 65"/>
                  <a:gd name="T47" fmla="*/ 31 h 64"/>
                  <a:gd name="T48" fmla="*/ 2 w 65"/>
                  <a:gd name="T49" fmla="*/ 25 h 64"/>
                  <a:gd name="T50" fmla="*/ 4 w 65"/>
                  <a:gd name="T51" fmla="*/ 19 h 64"/>
                  <a:gd name="T52" fmla="*/ 6 w 65"/>
                  <a:gd name="T53" fmla="*/ 13 h 64"/>
                  <a:gd name="T54" fmla="*/ 9 w 65"/>
                  <a:gd name="T55" fmla="*/ 9 h 64"/>
                  <a:gd name="T56" fmla="*/ 15 w 65"/>
                  <a:gd name="T57" fmla="*/ 5 h 64"/>
                  <a:gd name="T58" fmla="*/ 21 w 65"/>
                  <a:gd name="T59" fmla="*/ 1 h 64"/>
                  <a:gd name="T60" fmla="*/ 27 w 65"/>
                  <a:gd name="T61" fmla="*/ 0 h 64"/>
                  <a:gd name="T62" fmla="*/ 33 w 65"/>
                  <a:gd name="T63" fmla="*/ 0 h 64"/>
                  <a:gd name="T64" fmla="*/ 39 w 65"/>
                  <a:gd name="T65" fmla="*/ 1 h 64"/>
                  <a:gd name="T66" fmla="*/ 45 w 65"/>
                  <a:gd name="T67" fmla="*/ 3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4"/>
                  <a:gd name="T104" fmla="*/ 65 w 65"/>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4">
                    <a:moveTo>
                      <a:pt x="45" y="3"/>
                    </a:moveTo>
                    <a:lnTo>
                      <a:pt x="45" y="3"/>
                    </a:lnTo>
                    <a:lnTo>
                      <a:pt x="51" y="5"/>
                    </a:lnTo>
                    <a:lnTo>
                      <a:pt x="57" y="9"/>
                    </a:lnTo>
                    <a:lnTo>
                      <a:pt x="59" y="15"/>
                    </a:lnTo>
                    <a:lnTo>
                      <a:pt x="63" y="21"/>
                    </a:lnTo>
                    <a:lnTo>
                      <a:pt x="65" y="25"/>
                    </a:lnTo>
                    <a:lnTo>
                      <a:pt x="65" y="33"/>
                    </a:lnTo>
                    <a:lnTo>
                      <a:pt x="65" y="39"/>
                    </a:lnTo>
                    <a:lnTo>
                      <a:pt x="61" y="45"/>
                    </a:lnTo>
                    <a:lnTo>
                      <a:pt x="59" y="51"/>
                    </a:lnTo>
                    <a:lnTo>
                      <a:pt x="55" y="55"/>
                    </a:lnTo>
                    <a:lnTo>
                      <a:pt x="49" y="59"/>
                    </a:lnTo>
                    <a:lnTo>
                      <a:pt x="45" y="63"/>
                    </a:lnTo>
                    <a:lnTo>
                      <a:pt x="37" y="63"/>
                    </a:lnTo>
                    <a:lnTo>
                      <a:pt x="31" y="64"/>
                    </a:lnTo>
                    <a:lnTo>
                      <a:pt x="25" y="63"/>
                    </a:lnTo>
                    <a:lnTo>
                      <a:pt x="19" y="61"/>
                    </a:lnTo>
                    <a:lnTo>
                      <a:pt x="13" y="59"/>
                    </a:lnTo>
                    <a:lnTo>
                      <a:pt x="9" y="55"/>
                    </a:lnTo>
                    <a:lnTo>
                      <a:pt x="6" y="49"/>
                    </a:lnTo>
                    <a:lnTo>
                      <a:pt x="2" y="43"/>
                    </a:lnTo>
                    <a:lnTo>
                      <a:pt x="0" y="37"/>
                    </a:lnTo>
                    <a:lnTo>
                      <a:pt x="0" y="31"/>
                    </a:lnTo>
                    <a:lnTo>
                      <a:pt x="2" y="25"/>
                    </a:lnTo>
                    <a:lnTo>
                      <a:pt x="4" y="19"/>
                    </a:lnTo>
                    <a:lnTo>
                      <a:pt x="6" y="13"/>
                    </a:lnTo>
                    <a:lnTo>
                      <a:pt x="9" y="9"/>
                    </a:lnTo>
                    <a:lnTo>
                      <a:pt x="15" y="5"/>
                    </a:lnTo>
                    <a:lnTo>
                      <a:pt x="21" y="1"/>
                    </a:lnTo>
                    <a:lnTo>
                      <a:pt x="27" y="0"/>
                    </a:lnTo>
                    <a:lnTo>
                      <a:pt x="33" y="0"/>
                    </a:lnTo>
                    <a:lnTo>
                      <a:pt x="39" y="1"/>
                    </a:lnTo>
                    <a:lnTo>
                      <a:pt x="45" y="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2" name="Freeform 637"/>
              <p:cNvSpPr>
                <a:spLocks/>
              </p:cNvSpPr>
              <p:nvPr/>
            </p:nvSpPr>
            <p:spPr bwMode="auto">
              <a:xfrm>
                <a:off x="5032" y="1583"/>
                <a:ext cx="65" cy="63"/>
              </a:xfrm>
              <a:custGeom>
                <a:avLst/>
                <a:gdLst>
                  <a:gd name="T0" fmla="*/ 20 w 65"/>
                  <a:gd name="T1" fmla="*/ 61 h 63"/>
                  <a:gd name="T2" fmla="*/ 14 w 65"/>
                  <a:gd name="T3" fmla="*/ 57 h 63"/>
                  <a:gd name="T4" fmla="*/ 10 w 65"/>
                  <a:gd name="T5" fmla="*/ 53 h 63"/>
                  <a:gd name="T6" fmla="*/ 6 w 65"/>
                  <a:gd name="T7" fmla="*/ 49 h 63"/>
                  <a:gd name="T8" fmla="*/ 2 w 65"/>
                  <a:gd name="T9" fmla="*/ 43 h 63"/>
                  <a:gd name="T10" fmla="*/ 2 w 65"/>
                  <a:gd name="T11" fmla="*/ 37 h 63"/>
                  <a:gd name="T12" fmla="*/ 0 w 65"/>
                  <a:gd name="T13" fmla="*/ 31 h 63"/>
                  <a:gd name="T14" fmla="*/ 2 w 65"/>
                  <a:gd name="T15" fmla="*/ 25 h 63"/>
                  <a:gd name="T16" fmla="*/ 4 w 65"/>
                  <a:gd name="T17" fmla="*/ 18 h 63"/>
                  <a:gd name="T18" fmla="*/ 6 w 65"/>
                  <a:gd name="T19" fmla="*/ 14 h 63"/>
                  <a:gd name="T20" fmla="*/ 12 w 65"/>
                  <a:gd name="T21" fmla="*/ 8 h 63"/>
                  <a:gd name="T22" fmla="*/ 16 w 65"/>
                  <a:gd name="T23" fmla="*/ 4 h 63"/>
                  <a:gd name="T24" fmla="*/ 22 w 65"/>
                  <a:gd name="T25" fmla="*/ 2 h 63"/>
                  <a:gd name="T26" fmla="*/ 28 w 65"/>
                  <a:gd name="T27" fmla="*/ 0 h 63"/>
                  <a:gd name="T28" fmla="*/ 33 w 65"/>
                  <a:gd name="T29" fmla="*/ 0 h 63"/>
                  <a:gd name="T30" fmla="*/ 39 w 65"/>
                  <a:gd name="T31" fmla="*/ 0 h 63"/>
                  <a:gd name="T32" fmla="*/ 45 w 65"/>
                  <a:gd name="T33" fmla="*/ 2 h 63"/>
                  <a:gd name="T34" fmla="*/ 51 w 65"/>
                  <a:gd name="T35" fmla="*/ 6 h 63"/>
                  <a:gd name="T36" fmla="*/ 55 w 65"/>
                  <a:gd name="T37" fmla="*/ 10 h 63"/>
                  <a:gd name="T38" fmla="*/ 59 w 65"/>
                  <a:gd name="T39" fmla="*/ 14 h 63"/>
                  <a:gd name="T40" fmla="*/ 63 w 65"/>
                  <a:gd name="T41" fmla="*/ 20 h 63"/>
                  <a:gd name="T42" fmla="*/ 65 w 65"/>
                  <a:gd name="T43" fmla="*/ 25 h 63"/>
                  <a:gd name="T44" fmla="*/ 65 w 65"/>
                  <a:gd name="T45" fmla="*/ 33 h 63"/>
                  <a:gd name="T46" fmla="*/ 65 w 65"/>
                  <a:gd name="T47" fmla="*/ 37 h 63"/>
                  <a:gd name="T48" fmla="*/ 63 w 65"/>
                  <a:gd name="T49" fmla="*/ 45 h 63"/>
                  <a:gd name="T50" fmla="*/ 59 w 65"/>
                  <a:gd name="T51" fmla="*/ 51 h 63"/>
                  <a:gd name="T52" fmla="*/ 55 w 65"/>
                  <a:gd name="T53" fmla="*/ 55 h 63"/>
                  <a:gd name="T54" fmla="*/ 49 w 65"/>
                  <a:gd name="T55" fmla="*/ 59 h 63"/>
                  <a:gd name="T56" fmla="*/ 43 w 65"/>
                  <a:gd name="T57" fmla="*/ 61 h 63"/>
                  <a:gd name="T58" fmla="*/ 39 w 65"/>
                  <a:gd name="T59" fmla="*/ 63 h 63"/>
                  <a:gd name="T60" fmla="*/ 32 w 65"/>
                  <a:gd name="T61" fmla="*/ 63 h 63"/>
                  <a:gd name="T62" fmla="*/ 26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10" y="53"/>
                    </a:lnTo>
                    <a:lnTo>
                      <a:pt x="6" y="49"/>
                    </a:lnTo>
                    <a:lnTo>
                      <a:pt x="2" y="43"/>
                    </a:lnTo>
                    <a:lnTo>
                      <a:pt x="2" y="37"/>
                    </a:lnTo>
                    <a:lnTo>
                      <a:pt x="0" y="31"/>
                    </a:lnTo>
                    <a:lnTo>
                      <a:pt x="2" y="25"/>
                    </a:lnTo>
                    <a:lnTo>
                      <a:pt x="4" y="18"/>
                    </a:lnTo>
                    <a:lnTo>
                      <a:pt x="6" y="14"/>
                    </a:lnTo>
                    <a:lnTo>
                      <a:pt x="12" y="8"/>
                    </a:lnTo>
                    <a:lnTo>
                      <a:pt x="16" y="4"/>
                    </a:lnTo>
                    <a:lnTo>
                      <a:pt x="22" y="2"/>
                    </a:lnTo>
                    <a:lnTo>
                      <a:pt x="28" y="0"/>
                    </a:lnTo>
                    <a:lnTo>
                      <a:pt x="33" y="0"/>
                    </a:lnTo>
                    <a:lnTo>
                      <a:pt x="39" y="0"/>
                    </a:lnTo>
                    <a:lnTo>
                      <a:pt x="45" y="2"/>
                    </a:lnTo>
                    <a:lnTo>
                      <a:pt x="51" y="6"/>
                    </a:lnTo>
                    <a:lnTo>
                      <a:pt x="55" y="10"/>
                    </a:lnTo>
                    <a:lnTo>
                      <a:pt x="59" y="14"/>
                    </a:lnTo>
                    <a:lnTo>
                      <a:pt x="63" y="20"/>
                    </a:lnTo>
                    <a:lnTo>
                      <a:pt x="65" y="25"/>
                    </a:lnTo>
                    <a:lnTo>
                      <a:pt x="65" y="33"/>
                    </a:lnTo>
                    <a:lnTo>
                      <a:pt x="65" y="37"/>
                    </a:lnTo>
                    <a:lnTo>
                      <a:pt x="63" y="45"/>
                    </a:lnTo>
                    <a:lnTo>
                      <a:pt x="59" y="51"/>
                    </a:lnTo>
                    <a:lnTo>
                      <a:pt x="55" y="55"/>
                    </a:lnTo>
                    <a:lnTo>
                      <a:pt x="49" y="59"/>
                    </a:lnTo>
                    <a:lnTo>
                      <a:pt x="43" y="61"/>
                    </a:lnTo>
                    <a:lnTo>
                      <a:pt x="39" y="63"/>
                    </a:lnTo>
                    <a:lnTo>
                      <a:pt x="32" y="63"/>
                    </a:lnTo>
                    <a:lnTo>
                      <a:pt x="26" y="63"/>
                    </a:lnTo>
                    <a:lnTo>
                      <a:pt x="20" y="6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3" name="Freeform 638"/>
              <p:cNvSpPr>
                <a:spLocks/>
              </p:cNvSpPr>
              <p:nvPr/>
            </p:nvSpPr>
            <p:spPr bwMode="auto">
              <a:xfrm>
                <a:off x="5032" y="1583"/>
                <a:ext cx="65" cy="63"/>
              </a:xfrm>
              <a:custGeom>
                <a:avLst/>
                <a:gdLst>
                  <a:gd name="T0" fmla="*/ 20 w 65"/>
                  <a:gd name="T1" fmla="*/ 61 h 63"/>
                  <a:gd name="T2" fmla="*/ 20 w 65"/>
                  <a:gd name="T3" fmla="*/ 61 h 63"/>
                  <a:gd name="T4" fmla="*/ 14 w 65"/>
                  <a:gd name="T5" fmla="*/ 57 h 63"/>
                  <a:gd name="T6" fmla="*/ 10 w 65"/>
                  <a:gd name="T7" fmla="*/ 53 h 63"/>
                  <a:gd name="T8" fmla="*/ 6 w 65"/>
                  <a:gd name="T9" fmla="*/ 49 h 63"/>
                  <a:gd name="T10" fmla="*/ 2 w 65"/>
                  <a:gd name="T11" fmla="*/ 43 h 63"/>
                  <a:gd name="T12" fmla="*/ 2 w 65"/>
                  <a:gd name="T13" fmla="*/ 37 h 63"/>
                  <a:gd name="T14" fmla="*/ 0 w 65"/>
                  <a:gd name="T15" fmla="*/ 31 h 63"/>
                  <a:gd name="T16" fmla="*/ 2 w 65"/>
                  <a:gd name="T17" fmla="*/ 25 h 63"/>
                  <a:gd name="T18" fmla="*/ 4 w 65"/>
                  <a:gd name="T19" fmla="*/ 18 h 63"/>
                  <a:gd name="T20" fmla="*/ 6 w 65"/>
                  <a:gd name="T21" fmla="*/ 14 h 63"/>
                  <a:gd name="T22" fmla="*/ 12 w 65"/>
                  <a:gd name="T23" fmla="*/ 8 h 63"/>
                  <a:gd name="T24" fmla="*/ 16 w 65"/>
                  <a:gd name="T25" fmla="*/ 4 h 63"/>
                  <a:gd name="T26" fmla="*/ 22 w 65"/>
                  <a:gd name="T27" fmla="*/ 2 h 63"/>
                  <a:gd name="T28" fmla="*/ 28 w 65"/>
                  <a:gd name="T29" fmla="*/ 0 h 63"/>
                  <a:gd name="T30" fmla="*/ 33 w 65"/>
                  <a:gd name="T31" fmla="*/ 0 h 63"/>
                  <a:gd name="T32" fmla="*/ 39 w 65"/>
                  <a:gd name="T33" fmla="*/ 0 h 63"/>
                  <a:gd name="T34" fmla="*/ 45 w 65"/>
                  <a:gd name="T35" fmla="*/ 2 h 63"/>
                  <a:gd name="T36" fmla="*/ 51 w 65"/>
                  <a:gd name="T37" fmla="*/ 6 h 63"/>
                  <a:gd name="T38" fmla="*/ 55 w 65"/>
                  <a:gd name="T39" fmla="*/ 10 h 63"/>
                  <a:gd name="T40" fmla="*/ 59 w 65"/>
                  <a:gd name="T41" fmla="*/ 14 h 63"/>
                  <a:gd name="T42" fmla="*/ 63 w 65"/>
                  <a:gd name="T43" fmla="*/ 20 h 63"/>
                  <a:gd name="T44" fmla="*/ 65 w 65"/>
                  <a:gd name="T45" fmla="*/ 25 h 63"/>
                  <a:gd name="T46" fmla="*/ 65 w 65"/>
                  <a:gd name="T47" fmla="*/ 33 h 63"/>
                  <a:gd name="T48" fmla="*/ 65 w 65"/>
                  <a:gd name="T49" fmla="*/ 37 h 63"/>
                  <a:gd name="T50" fmla="*/ 63 w 65"/>
                  <a:gd name="T51" fmla="*/ 45 h 63"/>
                  <a:gd name="T52" fmla="*/ 59 w 65"/>
                  <a:gd name="T53" fmla="*/ 51 h 63"/>
                  <a:gd name="T54" fmla="*/ 55 w 65"/>
                  <a:gd name="T55" fmla="*/ 55 h 63"/>
                  <a:gd name="T56" fmla="*/ 49 w 65"/>
                  <a:gd name="T57" fmla="*/ 59 h 63"/>
                  <a:gd name="T58" fmla="*/ 43 w 65"/>
                  <a:gd name="T59" fmla="*/ 61 h 63"/>
                  <a:gd name="T60" fmla="*/ 39 w 65"/>
                  <a:gd name="T61" fmla="*/ 63 h 63"/>
                  <a:gd name="T62" fmla="*/ 32 w 65"/>
                  <a:gd name="T63" fmla="*/ 63 h 63"/>
                  <a:gd name="T64" fmla="*/ 26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10" y="53"/>
                    </a:lnTo>
                    <a:lnTo>
                      <a:pt x="6" y="49"/>
                    </a:lnTo>
                    <a:lnTo>
                      <a:pt x="2" y="43"/>
                    </a:lnTo>
                    <a:lnTo>
                      <a:pt x="2" y="37"/>
                    </a:lnTo>
                    <a:lnTo>
                      <a:pt x="0" y="31"/>
                    </a:lnTo>
                    <a:lnTo>
                      <a:pt x="2" y="25"/>
                    </a:lnTo>
                    <a:lnTo>
                      <a:pt x="4" y="18"/>
                    </a:lnTo>
                    <a:lnTo>
                      <a:pt x="6" y="14"/>
                    </a:lnTo>
                    <a:lnTo>
                      <a:pt x="12" y="8"/>
                    </a:lnTo>
                    <a:lnTo>
                      <a:pt x="16" y="4"/>
                    </a:lnTo>
                    <a:lnTo>
                      <a:pt x="22" y="2"/>
                    </a:lnTo>
                    <a:lnTo>
                      <a:pt x="28" y="0"/>
                    </a:lnTo>
                    <a:lnTo>
                      <a:pt x="33" y="0"/>
                    </a:lnTo>
                    <a:lnTo>
                      <a:pt x="39" y="0"/>
                    </a:lnTo>
                    <a:lnTo>
                      <a:pt x="45" y="2"/>
                    </a:lnTo>
                    <a:lnTo>
                      <a:pt x="51" y="6"/>
                    </a:lnTo>
                    <a:lnTo>
                      <a:pt x="55" y="10"/>
                    </a:lnTo>
                    <a:lnTo>
                      <a:pt x="59" y="14"/>
                    </a:lnTo>
                    <a:lnTo>
                      <a:pt x="63" y="20"/>
                    </a:lnTo>
                    <a:lnTo>
                      <a:pt x="65" y="25"/>
                    </a:lnTo>
                    <a:lnTo>
                      <a:pt x="65" y="33"/>
                    </a:lnTo>
                    <a:lnTo>
                      <a:pt x="65" y="37"/>
                    </a:lnTo>
                    <a:lnTo>
                      <a:pt x="63" y="45"/>
                    </a:lnTo>
                    <a:lnTo>
                      <a:pt x="59" y="51"/>
                    </a:lnTo>
                    <a:lnTo>
                      <a:pt x="55" y="55"/>
                    </a:lnTo>
                    <a:lnTo>
                      <a:pt x="49" y="59"/>
                    </a:lnTo>
                    <a:lnTo>
                      <a:pt x="43" y="61"/>
                    </a:lnTo>
                    <a:lnTo>
                      <a:pt x="39" y="63"/>
                    </a:lnTo>
                    <a:lnTo>
                      <a:pt x="32" y="63"/>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4" name="Freeform 639"/>
              <p:cNvSpPr>
                <a:spLocks/>
              </p:cNvSpPr>
              <p:nvPr/>
            </p:nvSpPr>
            <p:spPr bwMode="auto">
              <a:xfrm>
                <a:off x="5093" y="1612"/>
                <a:ext cx="65" cy="65"/>
              </a:xfrm>
              <a:custGeom>
                <a:avLst/>
                <a:gdLst>
                  <a:gd name="T0" fmla="*/ 20 w 65"/>
                  <a:gd name="T1" fmla="*/ 61 h 65"/>
                  <a:gd name="T2" fmla="*/ 14 w 65"/>
                  <a:gd name="T3" fmla="*/ 59 h 65"/>
                  <a:gd name="T4" fmla="*/ 10 w 65"/>
                  <a:gd name="T5" fmla="*/ 56 h 65"/>
                  <a:gd name="T6" fmla="*/ 4 w 65"/>
                  <a:gd name="T7" fmla="*/ 50 h 65"/>
                  <a:gd name="T8" fmla="*/ 2 w 65"/>
                  <a:gd name="T9" fmla="*/ 44 h 65"/>
                  <a:gd name="T10" fmla="*/ 0 w 65"/>
                  <a:gd name="T11" fmla="*/ 38 h 65"/>
                  <a:gd name="T12" fmla="*/ 0 w 65"/>
                  <a:gd name="T13" fmla="*/ 32 h 65"/>
                  <a:gd name="T14" fmla="*/ 0 w 65"/>
                  <a:gd name="T15" fmla="*/ 26 h 65"/>
                  <a:gd name="T16" fmla="*/ 2 w 65"/>
                  <a:gd name="T17" fmla="*/ 20 h 65"/>
                  <a:gd name="T18" fmla="*/ 6 w 65"/>
                  <a:gd name="T19" fmla="*/ 14 h 65"/>
                  <a:gd name="T20" fmla="*/ 10 w 65"/>
                  <a:gd name="T21" fmla="*/ 8 h 65"/>
                  <a:gd name="T22" fmla="*/ 16 w 65"/>
                  <a:gd name="T23" fmla="*/ 6 h 65"/>
                  <a:gd name="T24" fmla="*/ 22 w 65"/>
                  <a:gd name="T25" fmla="*/ 2 h 65"/>
                  <a:gd name="T26" fmla="*/ 28 w 65"/>
                  <a:gd name="T27" fmla="*/ 0 h 65"/>
                  <a:gd name="T28" fmla="*/ 34 w 65"/>
                  <a:gd name="T29" fmla="*/ 0 h 65"/>
                  <a:gd name="T30" fmla="*/ 39 w 65"/>
                  <a:gd name="T31" fmla="*/ 0 h 65"/>
                  <a:gd name="T32" fmla="*/ 45 w 65"/>
                  <a:gd name="T33" fmla="*/ 4 h 65"/>
                  <a:gd name="T34" fmla="*/ 51 w 65"/>
                  <a:gd name="T35" fmla="*/ 6 h 65"/>
                  <a:gd name="T36" fmla="*/ 55 w 65"/>
                  <a:gd name="T37" fmla="*/ 10 h 65"/>
                  <a:gd name="T38" fmla="*/ 59 w 65"/>
                  <a:gd name="T39" fmla="*/ 16 h 65"/>
                  <a:gd name="T40" fmla="*/ 63 w 65"/>
                  <a:gd name="T41" fmla="*/ 22 h 65"/>
                  <a:gd name="T42" fmla="*/ 63 w 65"/>
                  <a:gd name="T43" fmla="*/ 28 h 65"/>
                  <a:gd name="T44" fmla="*/ 65 w 65"/>
                  <a:gd name="T45" fmla="*/ 34 h 65"/>
                  <a:gd name="T46" fmla="*/ 63 w 65"/>
                  <a:gd name="T47" fmla="*/ 40 h 65"/>
                  <a:gd name="T48" fmla="*/ 61 w 65"/>
                  <a:gd name="T49" fmla="*/ 46 h 65"/>
                  <a:gd name="T50" fmla="*/ 59 w 65"/>
                  <a:gd name="T51" fmla="*/ 52 h 65"/>
                  <a:gd name="T52" fmla="*/ 55 w 65"/>
                  <a:gd name="T53" fmla="*/ 56 h 65"/>
                  <a:gd name="T54" fmla="*/ 49 w 65"/>
                  <a:gd name="T55" fmla="*/ 59 h 65"/>
                  <a:gd name="T56" fmla="*/ 43 w 65"/>
                  <a:gd name="T57" fmla="*/ 63 h 65"/>
                  <a:gd name="T58" fmla="*/ 37 w 65"/>
                  <a:gd name="T59" fmla="*/ 65 h 65"/>
                  <a:gd name="T60" fmla="*/ 32 w 65"/>
                  <a:gd name="T61" fmla="*/ 65 h 65"/>
                  <a:gd name="T62" fmla="*/ 26 w 65"/>
                  <a:gd name="T63" fmla="*/ 63 h 65"/>
                  <a:gd name="T64" fmla="*/ 20 w 65"/>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1"/>
                    </a:moveTo>
                    <a:lnTo>
                      <a:pt x="14" y="59"/>
                    </a:lnTo>
                    <a:lnTo>
                      <a:pt x="10" y="56"/>
                    </a:lnTo>
                    <a:lnTo>
                      <a:pt x="4" y="50"/>
                    </a:lnTo>
                    <a:lnTo>
                      <a:pt x="2" y="44"/>
                    </a:lnTo>
                    <a:lnTo>
                      <a:pt x="0" y="38"/>
                    </a:lnTo>
                    <a:lnTo>
                      <a:pt x="0" y="32"/>
                    </a:lnTo>
                    <a:lnTo>
                      <a:pt x="0" y="26"/>
                    </a:lnTo>
                    <a:lnTo>
                      <a:pt x="2" y="20"/>
                    </a:lnTo>
                    <a:lnTo>
                      <a:pt x="6" y="14"/>
                    </a:lnTo>
                    <a:lnTo>
                      <a:pt x="10" y="8"/>
                    </a:lnTo>
                    <a:lnTo>
                      <a:pt x="16" y="6"/>
                    </a:lnTo>
                    <a:lnTo>
                      <a:pt x="22" y="2"/>
                    </a:lnTo>
                    <a:lnTo>
                      <a:pt x="28" y="0"/>
                    </a:lnTo>
                    <a:lnTo>
                      <a:pt x="34" y="0"/>
                    </a:lnTo>
                    <a:lnTo>
                      <a:pt x="39" y="0"/>
                    </a:lnTo>
                    <a:lnTo>
                      <a:pt x="45" y="4"/>
                    </a:lnTo>
                    <a:lnTo>
                      <a:pt x="51" y="6"/>
                    </a:lnTo>
                    <a:lnTo>
                      <a:pt x="55" y="10"/>
                    </a:lnTo>
                    <a:lnTo>
                      <a:pt x="59" y="16"/>
                    </a:lnTo>
                    <a:lnTo>
                      <a:pt x="63" y="22"/>
                    </a:lnTo>
                    <a:lnTo>
                      <a:pt x="63" y="28"/>
                    </a:lnTo>
                    <a:lnTo>
                      <a:pt x="65" y="34"/>
                    </a:lnTo>
                    <a:lnTo>
                      <a:pt x="63" y="40"/>
                    </a:lnTo>
                    <a:lnTo>
                      <a:pt x="61" y="46"/>
                    </a:lnTo>
                    <a:lnTo>
                      <a:pt x="59" y="52"/>
                    </a:lnTo>
                    <a:lnTo>
                      <a:pt x="55" y="56"/>
                    </a:lnTo>
                    <a:lnTo>
                      <a:pt x="49" y="59"/>
                    </a:lnTo>
                    <a:lnTo>
                      <a:pt x="43" y="63"/>
                    </a:lnTo>
                    <a:lnTo>
                      <a:pt x="37" y="65"/>
                    </a:lnTo>
                    <a:lnTo>
                      <a:pt x="32" y="65"/>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5" name="Freeform 640"/>
              <p:cNvSpPr>
                <a:spLocks/>
              </p:cNvSpPr>
              <p:nvPr/>
            </p:nvSpPr>
            <p:spPr bwMode="auto">
              <a:xfrm>
                <a:off x="5093" y="1612"/>
                <a:ext cx="65" cy="65"/>
              </a:xfrm>
              <a:custGeom>
                <a:avLst/>
                <a:gdLst>
                  <a:gd name="T0" fmla="*/ 20 w 65"/>
                  <a:gd name="T1" fmla="*/ 61 h 65"/>
                  <a:gd name="T2" fmla="*/ 20 w 65"/>
                  <a:gd name="T3" fmla="*/ 61 h 65"/>
                  <a:gd name="T4" fmla="*/ 14 w 65"/>
                  <a:gd name="T5" fmla="*/ 59 h 65"/>
                  <a:gd name="T6" fmla="*/ 10 w 65"/>
                  <a:gd name="T7" fmla="*/ 56 h 65"/>
                  <a:gd name="T8" fmla="*/ 4 w 65"/>
                  <a:gd name="T9" fmla="*/ 50 h 65"/>
                  <a:gd name="T10" fmla="*/ 2 w 65"/>
                  <a:gd name="T11" fmla="*/ 44 h 65"/>
                  <a:gd name="T12" fmla="*/ 0 w 65"/>
                  <a:gd name="T13" fmla="*/ 38 h 65"/>
                  <a:gd name="T14" fmla="*/ 0 w 65"/>
                  <a:gd name="T15" fmla="*/ 32 h 65"/>
                  <a:gd name="T16" fmla="*/ 0 w 65"/>
                  <a:gd name="T17" fmla="*/ 26 h 65"/>
                  <a:gd name="T18" fmla="*/ 2 w 65"/>
                  <a:gd name="T19" fmla="*/ 20 h 65"/>
                  <a:gd name="T20" fmla="*/ 6 w 65"/>
                  <a:gd name="T21" fmla="*/ 14 h 65"/>
                  <a:gd name="T22" fmla="*/ 10 w 65"/>
                  <a:gd name="T23" fmla="*/ 8 h 65"/>
                  <a:gd name="T24" fmla="*/ 16 w 65"/>
                  <a:gd name="T25" fmla="*/ 6 h 65"/>
                  <a:gd name="T26" fmla="*/ 22 w 65"/>
                  <a:gd name="T27" fmla="*/ 2 h 65"/>
                  <a:gd name="T28" fmla="*/ 28 w 65"/>
                  <a:gd name="T29" fmla="*/ 0 h 65"/>
                  <a:gd name="T30" fmla="*/ 34 w 65"/>
                  <a:gd name="T31" fmla="*/ 0 h 65"/>
                  <a:gd name="T32" fmla="*/ 39 w 65"/>
                  <a:gd name="T33" fmla="*/ 0 h 65"/>
                  <a:gd name="T34" fmla="*/ 45 w 65"/>
                  <a:gd name="T35" fmla="*/ 4 h 65"/>
                  <a:gd name="T36" fmla="*/ 51 w 65"/>
                  <a:gd name="T37" fmla="*/ 6 h 65"/>
                  <a:gd name="T38" fmla="*/ 55 w 65"/>
                  <a:gd name="T39" fmla="*/ 10 h 65"/>
                  <a:gd name="T40" fmla="*/ 59 w 65"/>
                  <a:gd name="T41" fmla="*/ 16 h 65"/>
                  <a:gd name="T42" fmla="*/ 63 w 65"/>
                  <a:gd name="T43" fmla="*/ 22 h 65"/>
                  <a:gd name="T44" fmla="*/ 63 w 65"/>
                  <a:gd name="T45" fmla="*/ 28 h 65"/>
                  <a:gd name="T46" fmla="*/ 65 w 65"/>
                  <a:gd name="T47" fmla="*/ 34 h 65"/>
                  <a:gd name="T48" fmla="*/ 63 w 65"/>
                  <a:gd name="T49" fmla="*/ 40 h 65"/>
                  <a:gd name="T50" fmla="*/ 61 w 65"/>
                  <a:gd name="T51" fmla="*/ 46 h 65"/>
                  <a:gd name="T52" fmla="*/ 59 w 65"/>
                  <a:gd name="T53" fmla="*/ 52 h 65"/>
                  <a:gd name="T54" fmla="*/ 55 w 65"/>
                  <a:gd name="T55" fmla="*/ 56 h 65"/>
                  <a:gd name="T56" fmla="*/ 49 w 65"/>
                  <a:gd name="T57" fmla="*/ 59 h 65"/>
                  <a:gd name="T58" fmla="*/ 43 w 65"/>
                  <a:gd name="T59" fmla="*/ 63 h 65"/>
                  <a:gd name="T60" fmla="*/ 37 w 65"/>
                  <a:gd name="T61" fmla="*/ 65 h 65"/>
                  <a:gd name="T62" fmla="*/ 32 w 65"/>
                  <a:gd name="T63" fmla="*/ 65 h 65"/>
                  <a:gd name="T64" fmla="*/ 26 w 65"/>
                  <a:gd name="T65" fmla="*/ 63 h 65"/>
                  <a:gd name="T66" fmla="*/ 20 w 65"/>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1"/>
                    </a:moveTo>
                    <a:lnTo>
                      <a:pt x="20" y="61"/>
                    </a:lnTo>
                    <a:lnTo>
                      <a:pt x="14" y="59"/>
                    </a:lnTo>
                    <a:lnTo>
                      <a:pt x="10" y="56"/>
                    </a:lnTo>
                    <a:lnTo>
                      <a:pt x="4" y="50"/>
                    </a:lnTo>
                    <a:lnTo>
                      <a:pt x="2" y="44"/>
                    </a:lnTo>
                    <a:lnTo>
                      <a:pt x="0" y="38"/>
                    </a:lnTo>
                    <a:lnTo>
                      <a:pt x="0" y="32"/>
                    </a:lnTo>
                    <a:lnTo>
                      <a:pt x="0" y="26"/>
                    </a:lnTo>
                    <a:lnTo>
                      <a:pt x="2" y="20"/>
                    </a:lnTo>
                    <a:lnTo>
                      <a:pt x="6" y="14"/>
                    </a:lnTo>
                    <a:lnTo>
                      <a:pt x="10" y="8"/>
                    </a:lnTo>
                    <a:lnTo>
                      <a:pt x="16" y="6"/>
                    </a:lnTo>
                    <a:lnTo>
                      <a:pt x="22" y="2"/>
                    </a:lnTo>
                    <a:lnTo>
                      <a:pt x="28" y="0"/>
                    </a:lnTo>
                    <a:lnTo>
                      <a:pt x="34" y="0"/>
                    </a:lnTo>
                    <a:lnTo>
                      <a:pt x="39" y="0"/>
                    </a:lnTo>
                    <a:lnTo>
                      <a:pt x="45" y="4"/>
                    </a:lnTo>
                    <a:lnTo>
                      <a:pt x="51" y="6"/>
                    </a:lnTo>
                    <a:lnTo>
                      <a:pt x="55" y="10"/>
                    </a:lnTo>
                    <a:lnTo>
                      <a:pt x="59" y="16"/>
                    </a:lnTo>
                    <a:lnTo>
                      <a:pt x="63" y="22"/>
                    </a:lnTo>
                    <a:lnTo>
                      <a:pt x="63" y="28"/>
                    </a:lnTo>
                    <a:lnTo>
                      <a:pt x="65" y="34"/>
                    </a:lnTo>
                    <a:lnTo>
                      <a:pt x="63" y="40"/>
                    </a:lnTo>
                    <a:lnTo>
                      <a:pt x="61" y="46"/>
                    </a:lnTo>
                    <a:lnTo>
                      <a:pt x="59" y="52"/>
                    </a:lnTo>
                    <a:lnTo>
                      <a:pt x="55" y="56"/>
                    </a:lnTo>
                    <a:lnTo>
                      <a:pt x="49" y="59"/>
                    </a:lnTo>
                    <a:lnTo>
                      <a:pt x="43" y="63"/>
                    </a:lnTo>
                    <a:lnTo>
                      <a:pt x="37" y="65"/>
                    </a:lnTo>
                    <a:lnTo>
                      <a:pt x="32" y="65"/>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6" name="Freeform 641"/>
              <p:cNvSpPr>
                <a:spLocks/>
              </p:cNvSpPr>
              <p:nvPr/>
            </p:nvSpPr>
            <p:spPr bwMode="auto">
              <a:xfrm>
                <a:off x="5056" y="1731"/>
                <a:ext cx="63" cy="63"/>
              </a:xfrm>
              <a:custGeom>
                <a:avLst/>
                <a:gdLst>
                  <a:gd name="T0" fmla="*/ 45 w 63"/>
                  <a:gd name="T1" fmla="*/ 2 h 63"/>
                  <a:gd name="T2" fmla="*/ 49 w 63"/>
                  <a:gd name="T3" fmla="*/ 5 h 63"/>
                  <a:gd name="T4" fmla="*/ 55 w 63"/>
                  <a:gd name="T5" fmla="*/ 9 h 63"/>
                  <a:gd name="T6" fmla="*/ 59 w 63"/>
                  <a:gd name="T7" fmla="*/ 13 h 63"/>
                  <a:gd name="T8" fmla="*/ 61 w 63"/>
                  <a:gd name="T9" fmla="*/ 19 h 63"/>
                  <a:gd name="T10" fmla="*/ 63 w 63"/>
                  <a:gd name="T11" fmla="*/ 25 h 63"/>
                  <a:gd name="T12" fmla="*/ 63 w 63"/>
                  <a:gd name="T13" fmla="*/ 31 h 63"/>
                  <a:gd name="T14" fmla="*/ 63 w 63"/>
                  <a:gd name="T15" fmla="*/ 37 h 63"/>
                  <a:gd name="T16" fmla="*/ 61 w 63"/>
                  <a:gd name="T17" fmla="*/ 45 h 63"/>
                  <a:gd name="T18" fmla="*/ 57 w 63"/>
                  <a:gd name="T19" fmla="*/ 49 h 63"/>
                  <a:gd name="T20" fmla="*/ 53 w 63"/>
                  <a:gd name="T21" fmla="*/ 55 h 63"/>
                  <a:gd name="T22" fmla="*/ 49 w 63"/>
                  <a:gd name="T23" fmla="*/ 59 h 63"/>
                  <a:gd name="T24" fmla="*/ 43 w 63"/>
                  <a:gd name="T25" fmla="*/ 61 h 63"/>
                  <a:gd name="T26" fmla="*/ 37 w 63"/>
                  <a:gd name="T27" fmla="*/ 63 h 63"/>
                  <a:gd name="T28" fmla="*/ 31 w 63"/>
                  <a:gd name="T29" fmla="*/ 63 h 63"/>
                  <a:gd name="T30" fmla="*/ 23 w 63"/>
                  <a:gd name="T31" fmla="*/ 63 h 63"/>
                  <a:gd name="T32" fmla="*/ 17 w 63"/>
                  <a:gd name="T33" fmla="*/ 61 h 63"/>
                  <a:gd name="T34" fmla="*/ 11 w 63"/>
                  <a:gd name="T35" fmla="*/ 57 h 63"/>
                  <a:gd name="T36" fmla="*/ 8 w 63"/>
                  <a:gd name="T37" fmla="*/ 53 h 63"/>
                  <a:gd name="T38" fmla="*/ 4 w 63"/>
                  <a:gd name="T39" fmla="*/ 49 h 63"/>
                  <a:gd name="T40" fmla="*/ 2 w 63"/>
                  <a:gd name="T41" fmla="*/ 43 h 63"/>
                  <a:gd name="T42" fmla="*/ 0 w 63"/>
                  <a:gd name="T43" fmla="*/ 37 h 63"/>
                  <a:gd name="T44" fmla="*/ 0 w 63"/>
                  <a:gd name="T45" fmla="*/ 29 h 63"/>
                  <a:gd name="T46" fmla="*/ 0 w 63"/>
                  <a:gd name="T47" fmla="*/ 25 h 63"/>
                  <a:gd name="T48" fmla="*/ 2 w 63"/>
                  <a:gd name="T49" fmla="*/ 17 h 63"/>
                  <a:gd name="T50" fmla="*/ 4 w 63"/>
                  <a:gd name="T51" fmla="*/ 13 h 63"/>
                  <a:gd name="T52" fmla="*/ 9 w 63"/>
                  <a:gd name="T53" fmla="*/ 7 h 63"/>
                  <a:gd name="T54" fmla="*/ 13 w 63"/>
                  <a:gd name="T55" fmla="*/ 4 h 63"/>
                  <a:gd name="T56" fmla="*/ 19 w 63"/>
                  <a:gd name="T57" fmla="*/ 2 h 63"/>
                  <a:gd name="T58" fmla="*/ 25 w 63"/>
                  <a:gd name="T59" fmla="*/ 0 h 63"/>
                  <a:gd name="T60" fmla="*/ 31 w 63"/>
                  <a:gd name="T61" fmla="*/ 0 h 63"/>
                  <a:gd name="T62" fmla="*/ 37 w 63"/>
                  <a:gd name="T63" fmla="*/ 0 h 63"/>
                  <a:gd name="T64" fmla="*/ 45 w 63"/>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45" y="2"/>
                    </a:moveTo>
                    <a:lnTo>
                      <a:pt x="49" y="5"/>
                    </a:lnTo>
                    <a:lnTo>
                      <a:pt x="55" y="9"/>
                    </a:lnTo>
                    <a:lnTo>
                      <a:pt x="59" y="13"/>
                    </a:lnTo>
                    <a:lnTo>
                      <a:pt x="61" y="19"/>
                    </a:lnTo>
                    <a:lnTo>
                      <a:pt x="63" y="25"/>
                    </a:lnTo>
                    <a:lnTo>
                      <a:pt x="63" y="31"/>
                    </a:lnTo>
                    <a:lnTo>
                      <a:pt x="63" y="37"/>
                    </a:lnTo>
                    <a:lnTo>
                      <a:pt x="61" y="45"/>
                    </a:lnTo>
                    <a:lnTo>
                      <a:pt x="57" y="49"/>
                    </a:lnTo>
                    <a:lnTo>
                      <a:pt x="53" y="55"/>
                    </a:lnTo>
                    <a:lnTo>
                      <a:pt x="49" y="59"/>
                    </a:lnTo>
                    <a:lnTo>
                      <a:pt x="43" y="61"/>
                    </a:lnTo>
                    <a:lnTo>
                      <a:pt x="37" y="63"/>
                    </a:lnTo>
                    <a:lnTo>
                      <a:pt x="31" y="63"/>
                    </a:lnTo>
                    <a:lnTo>
                      <a:pt x="23" y="63"/>
                    </a:lnTo>
                    <a:lnTo>
                      <a:pt x="17" y="61"/>
                    </a:lnTo>
                    <a:lnTo>
                      <a:pt x="11" y="57"/>
                    </a:lnTo>
                    <a:lnTo>
                      <a:pt x="8" y="53"/>
                    </a:lnTo>
                    <a:lnTo>
                      <a:pt x="4" y="49"/>
                    </a:lnTo>
                    <a:lnTo>
                      <a:pt x="2" y="43"/>
                    </a:lnTo>
                    <a:lnTo>
                      <a:pt x="0" y="37"/>
                    </a:lnTo>
                    <a:lnTo>
                      <a:pt x="0" y="29"/>
                    </a:lnTo>
                    <a:lnTo>
                      <a:pt x="0" y="25"/>
                    </a:lnTo>
                    <a:lnTo>
                      <a:pt x="2" y="17"/>
                    </a:lnTo>
                    <a:lnTo>
                      <a:pt x="4" y="13"/>
                    </a:lnTo>
                    <a:lnTo>
                      <a:pt x="9" y="7"/>
                    </a:lnTo>
                    <a:lnTo>
                      <a:pt x="13" y="4"/>
                    </a:lnTo>
                    <a:lnTo>
                      <a:pt x="19" y="2"/>
                    </a:lnTo>
                    <a:lnTo>
                      <a:pt x="25" y="0"/>
                    </a:lnTo>
                    <a:lnTo>
                      <a:pt x="31" y="0"/>
                    </a:lnTo>
                    <a:lnTo>
                      <a:pt x="37"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7" name="Freeform 642"/>
              <p:cNvSpPr>
                <a:spLocks/>
              </p:cNvSpPr>
              <p:nvPr/>
            </p:nvSpPr>
            <p:spPr bwMode="auto">
              <a:xfrm>
                <a:off x="5056" y="1731"/>
                <a:ext cx="63" cy="63"/>
              </a:xfrm>
              <a:custGeom>
                <a:avLst/>
                <a:gdLst>
                  <a:gd name="T0" fmla="*/ 45 w 63"/>
                  <a:gd name="T1" fmla="*/ 2 h 63"/>
                  <a:gd name="T2" fmla="*/ 45 w 63"/>
                  <a:gd name="T3" fmla="*/ 2 h 63"/>
                  <a:gd name="T4" fmla="*/ 49 w 63"/>
                  <a:gd name="T5" fmla="*/ 5 h 63"/>
                  <a:gd name="T6" fmla="*/ 55 w 63"/>
                  <a:gd name="T7" fmla="*/ 9 h 63"/>
                  <a:gd name="T8" fmla="*/ 59 w 63"/>
                  <a:gd name="T9" fmla="*/ 13 h 63"/>
                  <a:gd name="T10" fmla="*/ 61 w 63"/>
                  <a:gd name="T11" fmla="*/ 19 h 63"/>
                  <a:gd name="T12" fmla="*/ 63 w 63"/>
                  <a:gd name="T13" fmla="*/ 25 h 63"/>
                  <a:gd name="T14" fmla="*/ 63 w 63"/>
                  <a:gd name="T15" fmla="*/ 31 h 63"/>
                  <a:gd name="T16" fmla="*/ 63 w 63"/>
                  <a:gd name="T17" fmla="*/ 37 h 63"/>
                  <a:gd name="T18" fmla="*/ 61 w 63"/>
                  <a:gd name="T19" fmla="*/ 45 h 63"/>
                  <a:gd name="T20" fmla="*/ 57 w 63"/>
                  <a:gd name="T21" fmla="*/ 49 h 63"/>
                  <a:gd name="T22" fmla="*/ 53 w 63"/>
                  <a:gd name="T23" fmla="*/ 55 h 63"/>
                  <a:gd name="T24" fmla="*/ 49 w 63"/>
                  <a:gd name="T25" fmla="*/ 59 h 63"/>
                  <a:gd name="T26" fmla="*/ 43 w 63"/>
                  <a:gd name="T27" fmla="*/ 61 h 63"/>
                  <a:gd name="T28" fmla="*/ 37 w 63"/>
                  <a:gd name="T29" fmla="*/ 63 h 63"/>
                  <a:gd name="T30" fmla="*/ 31 w 63"/>
                  <a:gd name="T31" fmla="*/ 63 h 63"/>
                  <a:gd name="T32" fmla="*/ 23 w 63"/>
                  <a:gd name="T33" fmla="*/ 63 h 63"/>
                  <a:gd name="T34" fmla="*/ 17 w 63"/>
                  <a:gd name="T35" fmla="*/ 61 h 63"/>
                  <a:gd name="T36" fmla="*/ 11 w 63"/>
                  <a:gd name="T37" fmla="*/ 57 h 63"/>
                  <a:gd name="T38" fmla="*/ 8 w 63"/>
                  <a:gd name="T39" fmla="*/ 53 h 63"/>
                  <a:gd name="T40" fmla="*/ 4 w 63"/>
                  <a:gd name="T41" fmla="*/ 49 h 63"/>
                  <a:gd name="T42" fmla="*/ 2 w 63"/>
                  <a:gd name="T43" fmla="*/ 43 h 63"/>
                  <a:gd name="T44" fmla="*/ 0 w 63"/>
                  <a:gd name="T45" fmla="*/ 37 h 63"/>
                  <a:gd name="T46" fmla="*/ 0 w 63"/>
                  <a:gd name="T47" fmla="*/ 29 h 63"/>
                  <a:gd name="T48" fmla="*/ 0 w 63"/>
                  <a:gd name="T49" fmla="*/ 25 h 63"/>
                  <a:gd name="T50" fmla="*/ 2 w 63"/>
                  <a:gd name="T51" fmla="*/ 17 h 63"/>
                  <a:gd name="T52" fmla="*/ 4 w 63"/>
                  <a:gd name="T53" fmla="*/ 13 h 63"/>
                  <a:gd name="T54" fmla="*/ 9 w 63"/>
                  <a:gd name="T55" fmla="*/ 7 h 63"/>
                  <a:gd name="T56" fmla="*/ 13 w 63"/>
                  <a:gd name="T57" fmla="*/ 4 h 63"/>
                  <a:gd name="T58" fmla="*/ 19 w 63"/>
                  <a:gd name="T59" fmla="*/ 2 h 63"/>
                  <a:gd name="T60" fmla="*/ 25 w 63"/>
                  <a:gd name="T61" fmla="*/ 0 h 63"/>
                  <a:gd name="T62" fmla="*/ 31 w 63"/>
                  <a:gd name="T63" fmla="*/ 0 h 63"/>
                  <a:gd name="T64" fmla="*/ 37 w 63"/>
                  <a:gd name="T65" fmla="*/ 0 h 63"/>
                  <a:gd name="T66" fmla="*/ 45 w 63"/>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45" y="2"/>
                    </a:moveTo>
                    <a:lnTo>
                      <a:pt x="45" y="2"/>
                    </a:lnTo>
                    <a:lnTo>
                      <a:pt x="49" y="5"/>
                    </a:lnTo>
                    <a:lnTo>
                      <a:pt x="55" y="9"/>
                    </a:lnTo>
                    <a:lnTo>
                      <a:pt x="59" y="13"/>
                    </a:lnTo>
                    <a:lnTo>
                      <a:pt x="61" y="19"/>
                    </a:lnTo>
                    <a:lnTo>
                      <a:pt x="63" y="25"/>
                    </a:lnTo>
                    <a:lnTo>
                      <a:pt x="63" y="31"/>
                    </a:lnTo>
                    <a:lnTo>
                      <a:pt x="63" y="37"/>
                    </a:lnTo>
                    <a:lnTo>
                      <a:pt x="61" y="45"/>
                    </a:lnTo>
                    <a:lnTo>
                      <a:pt x="57" y="49"/>
                    </a:lnTo>
                    <a:lnTo>
                      <a:pt x="53" y="55"/>
                    </a:lnTo>
                    <a:lnTo>
                      <a:pt x="49" y="59"/>
                    </a:lnTo>
                    <a:lnTo>
                      <a:pt x="43" y="61"/>
                    </a:lnTo>
                    <a:lnTo>
                      <a:pt x="37" y="63"/>
                    </a:lnTo>
                    <a:lnTo>
                      <a:pt x="31" y="63"/>
                    </a:lnTo>
                    <a:lnTo>
                      <a:pt x="23" y="63"/>
                    </a:lnTo>
                    <a:lnTo>
                      <a:pt x="17" y="61"/>
                    </a:lnTo>
                    <a:lnTo>
                      <a:pt x="11" y="57"/>
                    </a:lnTo>
                    <a:lnTo>
                      <a:pt x="8" y="53"/>
                    </a:lnTo>
                    <a:lnTo>
                      <a:pt x="4" y="49"/>
                    </a:lnTo>
                    <a:lnTo>
                      <a:pt x="2" y="43"/>
                    </a:lnTo>
                    <a:lnTo>
                      <a:pt x="0" y="37"/>
                    </a:lnTo>
                    <a:lnTo>
                      <a:pt x="0" y="29"/>
                    </a:lnTo>
                    <a:lnTo>
                      <a:pt x="0" y="25"/>
                    </a:lnTo>
                    <a:lnTo>
                      <a:pt x="2" y="17"/>
                    </a:lnTo>
                    <a:lnTo>
                      <a:pt x="4" y="13"/>
                    </a:lnTo>
                    <a:lnTo>
                      <a:pt x="9" y="7"/>
                    </a:lnTo>
                    <a:lnTo>
                      <a:pt x="13" y="4"/>
                    </a:lnTo>
                    <a:lnTo>
                      <a:pt x="19" y="2"/>
                    </a:lnTo>
                    <a:lnTo>
                      <a:pt x="25" y="0"/>
                    </a:lnTo>
                    <a:lnTo>
                      <a:pt x="31" y="0"/>
                    </a:lnTo>
                    <a:lnTo>
                      <a:pt x="37"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28" name="Freeform 643"/>
              <p:cNvSpPr>
                <a:spLocks/>
              </p:cNvSpPr>
              <p:nvPr/>
            </p:nvSpPr>
            <p:spPr bwMode="auto">
              <a:xfrm>
                <a:off x="5008" y="1648"/>
                <a:ext cx="65" cy="63"/>
              </a:xfrm>
              <a:custGeom>
                <a:avLst/>
                <a:gdLst>
                  <a:gd name="T0" fmla="*/ 20 w 65"/>
                  <a:gd name="T1" fmla="*/ 61 h 63"/>
                  <a:gd name="T2" fmla="*/ 14 w 65"/>
                  <a:gd name="T3" fmla="*/ 57 h 63"/>
                  <a:gd name="T4" fmla="*/ 8 w 65"/>
                  <a:gd name="T5" fmla="*/ 53 h 63"/>
                  <a:gd name="T6" fmla="*/ 6 w 65"/>
                  <a:gd name="T7" fmla="*/ 49 h 63"/>
                  <a:gd name="T8" fmla="*/ 2 w 65"/>
                  <a:gd name="T9" fmla="*/ 43 h 63"/>
                  <a:gd name="T10" fmla="*/ 0 w 65"/>
                  <a:gd name="T11" fmla="*/ 37 h 63"/>
                  <a:gd name="T12" fmla="*/ 0 w 65"/>
                  <a:gd name="T13" fmla="*/ 31 h 63"/>
                  <a:gd name="T14" fmla="*/ 0 w 65"/>
                  <a:gd name="T15" fmla="*/ 23 h 63"/>
                  <a:gd name="T16" fmla="*/ 2 w 65"/>
                  <a:gd name="T17" fmla="*/ 18 h 63"/>
                  <a:gd name="T18" fmla="*/ 6 w 65"/>
                  <a:gd name="T19" fmla="*/ 12 h 63"/>
                  <a:gd name="T20" fmla="*/ 10 w 65"/>
                  <a:gd name="T21" fmla="*/ 8 h 63"/>
                  <a:gd name="T22" fmla="*/ 16 w 65"/>
                  <a:gd name="T23" fmla="*/ 4 h 63"/>
                  <a:gd name="T24" fmla="*/ 20 w 65"/>
                  <a:gd name="T25" fmla="*/ 2 h 63"/>
                  <a:gd name="T26" fmla="*/ 28 w 65"/>
                  <a:gd name="T27" fmla="*/ 0 h 63"/>
                  <a:gd name="T28" fmla="*/ 34 w 65"/>
                  <a:gd name="T29" fmla="*/ 0 h 63"/>
                  <a:gd name="T30" fmla="*/ 40 w 65"/>
                  <a:gd name="T31" fmla="*/ 0 h 63"/>
                  <a:gd name="T32" fmla="*/ 46 w 65"/>
                  <a:gd name="T33" fmla="*/ 2 h 63"/>
                  <a:gd name="T34" fmla="*/ 52 w 65"/>
                  <a:gd name="T35" fmla="*/ 6 h 63"/>
                  <a:gd name="T36" fmla="*/ 56 w 65"/>
                  <a:gd name="T37" fmla="*/ 10 h 63"/>
                  <a:gd name="T38" fmla="*/ 59 w 65"/>
                  <a:gd name="T39" fmla="*/ 14 h 63"/>
                  <a:gd name="T40" fmla="*/ 63 w 65"/>
                  <a:gd name="T41" fmla="*/ 20 h 63"/>
                  <a:gd name="T42" fmla="*/ 65 w 65"/>
                  <a:gd name="T43" fmla="*/ 25 h 63"/>
                  <a:gd name="T44" fmla="*/ 65 w 65"/>
                  <a:gd name="T45" fmla="*/ 31 h 63"/>
                  <a:gd name="T46" fmla="*/ 63 w 65"/>
                  <a:gd name="T47" fmla="*/ 37 h 63"/>
                  <a:gd name="T48" fmla="*/ 61 w 65"/>
                  <a:gd name="T49" fmla="*/ 43 h 63"/>
                  <a:gd name="T50" fmla="*/ 59 w 65"/>
                  <a:gd name="T51" fmla="*/ 49 h 63"/>
                  <a:gd name="T52" fmla="*/ 56 w 65"/>
                  <a:gd name="T53" fmla="*/ 55 h 63"/>
                  <a:gd name="T54" fmla="*/ 50 w 65"/>
                  <a:gd name="T55" fmla="*/ 59 h 63"/>
                  <a:gd name="T56" fmla="*/ 44 w 65"/>
                  <a:gd name="T57" fmla="*/ 61 h 63"/>
                  <a:gd name="T58" fmla="*/ 38 w 65"/>
                  <a:gd name="T59" fmla="*/ 63 h 63"/>
                  <a:gd name="T60" fmla="*/ 32 w 65"/>
                  <a:gd name="T61" fmla="*/ 63 h 63"/>
                  <a:gd name="T62" fmla="*/ 26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8" y="53"/>
                    </a:lnTo>
                    <a:lnTo>
                      <a:pt x="6" y="49"/>
                    </a:lnTo>
                    <a:lnTo>
                      <a:pt x="2" y="43"/>
                    </a:lnTo>
                    <a:lnTo>
                      <a:pt x="0" y="37"/>
                    </a:lnTo>
                    <a:lnTo>
                      <a:pt x="0" y="31"/>
                    </a:lnTo>
                    <a:lnTo>
                      <a:pt x="0" y="23"/>
                    </a:lnTo>
                    <a:lnTo>
                      <a:pt x="2" y="18"/>
                    </a:lnTo>
                    <a:lnTo>
                      <a:pt x="6" y="12"/>
                    </a:lnTo>
                    <a:lnTo>
                      <a:pt x="10" y="8"/>
                    </a:lnTo>
                    <a:lnTo>
                      <a:pt x="16" y="4"/>
                    </a:lnTo>
                    <a:lnTo>
                      <a:pt x="20" y="2"/>
                    </a:lnTo>
                    <a:lnTo>
                      <a:pt x="28" y="0"/>
                    </a:lnTo>
                    <a:lnTo>
                      <a:pt x="34" y="0"/>
                    </a:lnTo>
                    <a:lnTo>
                      <a:pt x="40" y="0"/>
                    </a:lnTo>
                    <a:lnTo>
                      <a:pt x="46" y="2"/>
                    </a:lnTo>
                    <a:lnTo>
                      <a:pt x="52" y="6"/>
                    </a:lnTo>
                    <a:lnTo>
                      <a:pt x="56" y="10"/>
                    </a:lnTo>
                    <a:lnTo>
                      <a:pt x="59" y="14"/>
                    </a:lnTo>
                    <a:lnTo>
                      <a:pt x="63" y="20"/>
                    </a:lnTo>
                    <a:lnTo>
                      <a:pt x="65" y="25"/>
                    </a:lnTo>
                    <a:lnTo>
                      <a:pt x="65" y="31"/>
                    </a:lnTo>
                    <a:lnTo>
                      <a:pt x="63" y="37"/>
                    </a:lnTo>
                    <a:lnTo>
                      <a:pt x="61" y="43"/>
                    </a:lnTo>
                    <a:lnTo>
                      <a:pt x="59" y="49"/>
                    </a:lnTo>
                    <a:lnTo>
                      <a:pt x="56" y="55"/>
                    </a:lnTo>
                    <a:lnTo>
                      <a:pt x="50" y="59"/>
                    </a:lnTo>
                    <a:lnTo>
                      <a:pt x="44" y="61"/>
                    </a:lnTo>
                    <a:lnTo>
                      <a:pt x="38" y="63"/>
                    </a:lnTo>
                    <a:lnTo>
                      <a:pt x="32" y="63"/>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29" name="Freeform 644"/>
              <p:cNvSpPr>
                <a:spLocks/>
              </p:cNvSpPr>
              <p:nvPr/>
            </p:nvSpPr>
            <p:spPr bwMode="auto">
              <a:xfrm>
                <a:off x="5008" y="1648"/>
                <a:ext cx="65" cy="63"/>
              </a:xfrm>
              <a:custGeom>
                <a:avLst/>
                <a:gdLst>
                  <a:gd name="T0" fmla="*/ 20 w 65"/>
                  <a:gd name="T1" fmla="*/ 61 h 63"/>
                  <a:gd name="T2" fmla="*/ 20 w 65"/>
                  <a:gd name="T3" fmla="*/ 61 h 63"/>
                  <a:gd name="T4" fmla="*/ 14 w 65"/>
                  <a:gd name="T5" fmla="*/ 57 h 63"/>
                  <a:gd name="T6" fmla="*/ 8 w 65"/>
                  <a:gd name="T7" fmla="*/ 53 h 63"/>
                  <a:gd name="T8" fmla="*/ 6 w 65"/>
                  <a:gd name="T9" fmla="*/ 49 h 63"/>
                  <a:gd name="T10" fmla="*/ 2 w 65"/>
                  <a:gd name="T11" fmla="*/ 43 h 63"/>
                  <a:gd name="T12" fmla="*/ 0 w 65"/>
                  <a:gd name="T13" fmla="*/ 37 h 63"/>
                  <a:gd name="T14" fmla="*/ 0 w 65"/>
                  <a:gd name="T15" fmla="*/ 31 h 63"/>
                  <a:gd name="T16" fmla="*/ 0 w 65"/>
                  <a:gd name="T17" fmla="*/ 23 h 63"/>
                  <a:gd name="T18" fmla="*/ 2 w 65"/>
                  <a:gd name="T19" fmla="*/ 18 h 63"/>
                  <a:gd name="T20" fmla="*/ 6 w 65"/>
                  <a:gd name="T21" fmla="*/ 12 h 63"/>
                  <a:gd name="T22" fmla="*/ 10 w 65"/>
                  <a:gd name="T23" fmla="*/ 8 h 63"/>
                  <a:gd name="T24" fmla="*/ 16 w 65"/>
                  <a:gd name="T25" fmla="*/ 4 h 63"/>
                  <a:gd name="T26" fmla="*/ 20 w 65"/>
                  <a:gd name="T27" fmla="*/ 2 h 63"/>
                  <a:gd name="T28" fmla="*/ 28 w 65"/>
                  <a:gd name="T29" fmla="*/ 0 h 63"/>
                  <a:gd name="T30" fmla="*/ 34 w 65"/>
                  <a:gd name="T31" fmla="*/ 0 h 63"/>
                  <a:gd name="T32" fmla="*/ 40 w 65"/>
                  <a:gd name="T33" fmla="*/ 0 h 63"/>
                  <a:gd name="T34" fmla="*/ 46 w 65"/>
                  <a:gd name="T35" fmla="*/ 2 h 63"/>
                  <a:gd name="T36" fmla="*/ 52 w 65"/>
                  <a:gd name="T37" fmla="*/ 6 h 63"/>
                  <a:gd name="T38" fmla="*/ 56 w 65"/>
                  <a:gd name="T39" fmla="*/ 10 h 63"/>
                  <a:gd name="T40" fmla="*/ 59 w 65"/>
                  <a:gd name="T41" fmla="*/ 14 h 63"/>
                  <a:gd name="T42" fmla="*/ 63 w 65"/>
                  <a:gd name="T43" fmla="*/ 20 h 63"/>
                  <a:gd name="T44" fmla="*/ 65 w 65"/>
                  <a:gd name="T45" fmla="*/ 25 h 63"/>
                  <a:gd name="T46" fmla="*/ 65 w 65"/>
                  <a:gd name="T47" fmla="*/ 31 h 63"/>
                  <a:gd name="T48" fmla="*/ 63 w 65"/>
                  <a:gd name="T49" fmla="*/ 37 h 63"/>
                  <a:gd name="T50" fmla="*/ 61 w 65"/>
                  <a:gd name="T51" fmla="*/ 43 h 63"/>
                  <a:gd name="T52" fmla="*/ 59 w 65"/>
                  <a:gd name="T53" fmla="*/ 49 h 63"/>
                  <a:gd name="T54" fmla="*/ 56 w 65"/>
                  <a:gd name="T55" fmla="*/ 55 h 63"/>
                  <a:gd name="T56" fmla="*/ 50 w 65"/>
                  <a:gd name="T57" fmla="*/ 59 h 63"/>
                  <a:gd name="T58" fmla="*/ 44 w 65"/>
                  <a:gd name="T59" fmla="*/ 61 h 63"/>
                  <a:gd name="T60" fmla="*/ 38 w 65"/>
                  <a:gd name="T61" fmla="*/ 63 h 63"/>
                  <a:gd name="T62" fmla="*/ 32 w 65"/>
                  <a:gd name="T63" fmla="*/ 63 h 63"/>
                  <a:gd name="T64" fmla="*/ 26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8" y="53"/>
                    </a:lnTo>
                    <a:lnTo>
                      <a:pt x="6" y="49"/>
                    </a:lnTo>
                    <a:lnTo>
                      <a:pt x="2" y="43"/>
                    </a:lnTo>
                    <a:lnTo>
                      <a:pt x="0" y="37"/>
                    </a:lnTo>
                    <a:lnTo>
                      <a:pt x="0" y="31"/>
                    </a:lnTo>
                    <a:lnTo>
                      <a:pt x="0" y="23"/>
                    </a:lnTo>
                    <a:lnTo>
                      <a:pt x="2" y="18"/>
                    </a:lnTo>
                    <a:lnTo>
                      <a:pt x="6" y="12"/>
                    </a:lnTo>
                    <a:lnTo>
                      <a:pt x="10" y="8"/>
                    </a:lnTo>
                    <a:lnTo>
                      <a:pt x="16" y="4"/>
                    </a:lnTo>
                    <a:lnTo>
                      <a:pt x="20" y="2"/>
                    </a:lnTo>
                    <a:lnTo>
                      <a:pt x="28" y="0"/>
                    </a:lnTo>
                    <a:lnTo>
                      <a:pt x="34" y="0"/>
                    </a:lnTo>
                    <a:lnTo>
                      <a:pt x="40" y="0"/>
                    </a:lnTo>
                    <a:lnTo>
                      <a:pt x="46" y="2"/>
                    </a:lnTo>
                    <a:lnTo>
                      <a:pt x="52" y="6"/>
                    </a:lnTo>
                    <a:lnTo>
                      <a:pt x="56" y="10"/>
                    </a:lnTo>
                    <a:lnTo>
                      <a:pt x="59" y="14"/>
                    </a:lnTo>
                    <a:lnTo>
                      <a:pt x="63" y="20"/>
                    </a:lnTo>
                    <a:lnTo>
                      <a:pt x="65" y="25"/>
                    </a:lnTo>
                    <a:lnTo>
                      <a:pt x="65" y="31"/>
                    </a:lnTo>
                    <a:lnTo>
                      <a:pt x="63" y="37"/>
                    </a:lnTo>
                    <a:lnTo>
                      <a:pt x="61" y="43"/>
                    </a:lnTo>
                    <a:lnTo>
                      <a:pt x="59" y="49"/>
                    </a:lnTo>
                    <a:lnTo>
                      <a:pt x="56" y="55"/>
                    </a:lnTo>
                    <a:lnTo>
                      <a:pt x="50" y="59"/>
                    </a:lnTo>
                    <a:lnTo>
                      <a:pt x="44" y="61"/>
                    </a:lnTo>
                    <a:lnTo>
                      <a:pt x="38" y="63"/>
                    </a:lnTo>
                    <a:lnTo>
                      <a:pt x="32" y="63"/>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0" name="Freeform 645"/>
              <p:cNvSpPr>
                <a:spLocks/>
              </p:cNvSpPr>
              <p:nvPr/>
            </p:nvSpPr>
            <p:spPr bwMode="auto">
              <a:xfrm>
                <a:off x="5038" y="1634"/>
                <a:ext cx="65" cy="65"/>
              </a:xfrm>
              <a:custGeom>
                <a:avLst/>
                <a:gdLst>
                  <a:gd name="T0" fmla="*/ 45 w 65"/>
                  <a:gd name="T1" fmla="*/ 4 h 65"/>
                  <a:gd name="T2" fmla="*/ 51 w 65"/>
                  <a:gd name="T3" fmla="*/ 6 h 65"/>
                  <a:gd name="T4" fmla="*/ 55 w 65"/>
                  <a:gd name="T5" fmla="*/ 12 h 65"/>
                  <a:gd name="T6" fmla="*/ 59 w 65"/>
                  <a:gd name="T7" fmla="*/ 16 h 65"/>
                  <a:gd name="T8" fmla="*/ 63 w 65"/>
                  <a:gd name="T9" fmla="*/ 22 h 65"/>
                  <a:gd name="T10" fmla="*/ 65 w 65"/>
                  <a:gd name="T11" fmla="*/ 28 h 65"/>
                  <a:gd name="T12" fmla="*/ 65 w 65"/>
                  <a:gd name="T13" fmla="*/ 34 h 65"/>
                  <a:gd name="T14" fmla="*/ 63 w 65"/>
                  <a:gd name="T15" fmla="*/ 39 h 65"/>
                  <a:gd name="T16" fmla="*/ 61 w 65"/>
                  <a:gd name="T17" fmla="*/ 45 h 65"/>
                  <a:gd name="T18" fmla="*/ 59 w 65"/>
                  <a:gd name="T19" fmla="*/ 51 h 65"/>
                  <a:gd name="T20" fmla="*/ 55 w 65"/>
                  <a:gd name="T21" fmla="*/ 57 h 65"/>
                  <a:gd name="T22" fmla="*/ 49 w 65"/>
                  <a:gd name="T23" fmla="*/ 61 h 65"/>
                  <a:gd name="T24" fmla="*/ 43 w 65"/>
                  <a:gd name="T25" fmla="*/ 63 h 65"/>
                  <a:gd name="T26" fmla="*/ 37 w 65"/>
                  <a:gd name="T27" fmla="*/ 65 h 65"/>
                  <a:gd name="T28" fmla="*/ 31 w 65"/>
                  <a:gd name="T29" fmla="*/ 65 h 65"/>
                  <a:gd name="T30" fmla="*/ 26 w 65"/>
                  <a:gd name="T31" fmla="*/ 65 h 65"/>
                  <a:gd name="T32" fmla="*/ 20 w 65"/>
                  <a:gd name="T33" fmla="*/ 63 h 65"/>
                  <a:gd name="T34" fmla="*/ 14 w 65"/>
                  <a:gd name="T35" fmla="*/ 59 h 65"/>
                  <a:gd name="T36" fmla="*/ 8 w 65"/>
                  <a:gd name="T37" fmla="*/ 55 h 65"/>
                  <a:gd name="T38" fmla="*/ 6 w 65"/>
                  <a:gd name="T39" fmla="*/ 51 h 65"/>
                  <a:gd name="T40" fmla="*/ 2 w 65"/>
                  <a:gd name="T41" fmla="*/ 45 h 65"/>
                  <a:gd name="T42" fmla="*/ 0 w 65"/>
                  <a:gd name="T43" fmla="*/ 39 h 65"/>
                  <a:gd name="T44" fmla="*/ 0 w 65"/>
                  <a:gd name="T45" fmla="*/ 32 h 65"/>
                  <a:gd name="T46" fmla="*/ 0 w 65"/>
                  <a:gd name="T47" fmla="*/ 26 h 65"/>
                  <a:gd name="T48" fmla="*/ 2 w 65"/>
                  <a:gd name="T49" fmla="*/ 20 h 65"/>
                  <a:gd name="T50" fmla="*/ 6 w 65"/>
                  <a:gd name="T51" fmla="*/ 14 h 65"/>
                  <a:gd name="T52" fmla="*/ 10 w 65"/>
                  <a:gd name="T53" fmla="*/ 10 h 65"/>
                  <a:gd name="T54" fmla="*/ 16 w 65"/>
                  <a:gd name="T55" fmla="*/ 6 h 65"/>
                  <a:gd name="T56" fmla="*/ 20 w 65"/>
                  <a:gd name="T57" fmla="*/ 4 h 65"/>
                  <a:gd name="T58" fmla="*/ 26 w 65"/>
                  <a:gd name="T59" fmla="*/ 2 h 65"/>
                  <a:gd name="T60" fmla="*/ 33 w 65"/>
                  <a:gd name="T61" fmla="*/ 0 h 65"/>
                  <a:gd name="T62" fmla="*/ 39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5" y="12"/>
                    </a:lnTo>
                    <a:lnTo>
                      <a:pt x="59" y="16"/>
                    </a:lnTo>
                    <a:lnTo>
                      <a:pt x="63" y="22"/>
                    </a:lnTo>
                    <a:lnTo>
                      <a:pt x="65" y="28"/>
                    </a:lnTo>
                    <a:lnTo>
                      <a:pt x="65" y="34"/>
                    </a:lnTo>
                    <a:lnTo>
                      <a:pt x="63" y="39"/>
                    </a:lnTo>
                    <a:lnTo>
                      <a:pt x="61" y="45"/>
                    </a:lnTo>
                    <a:lnTo>
                      <a:pt x="59" y="51"/>
                    </a:lnTo>
                    <a:lnTo>
                      <a:pt x="55" y="57"/>
                    </a:lnTo>
                    <a:lnTo>
                      <a:pt x="49" y="61"/>
                    </a:lnTo>
                    <a:lnTo>
                      <a:pt x="43" y="63"/>
                    </a:lnTo>
                    <a:lnTo>
                      <a:pt x="37" y="65"/>
                    </a:lnTo>
                    <a:lnTo>
                      <a:pt x="31" y="65"/>
                    </a:lnTo>
                    <a:lnTo>
                      <a:pt x="26" y="65"/>
                    </a:lnTo>
                    <a:lnTo>
                      <a:pt x="20" y="63"/>
                    </a:lnTo>
                    <a:lnTo>
                      <a:pt x="14" y="59"/>
                    </a:lnTo>
                    <a:lnTo>
                      <a:pt x="8" y="55"/>
                    </a:lnTo>
                    <a:lnTo>
                      <a:pt x="6" y="51"/>
                    </a:lnTo>
                    <a:lnTo>
                      <a:pt x="2" y="45"/>
                    </a:lnTo>
                    <a:lnTo>
                      <a:pt x="0" y="39"/>
                    </a:lnTo>
                    <a:lnTo>
                      <a:pt x="0" y="32"/>
                    </a:lnTo>
                    <a:lnTo>
                      <a:pt x="0" y="26"/>
                    </a:lnTo>
                    <a:lnTo>
                      <a:pt x="2" y="20"/>
                    </a:lnTo>
                    <a:lnTo>
                      <a:pt x="6" y="14"/>
                    </a:lnTo>
                    <a:lnTo>
                      <a:pt x="10" y="10"/>
                    </a:lnTo>
                    <a:lnTo>
                      <a:pt x="16" y="6"/>
                    </a:lnTo>
                    <a:lnTo>
                      <a:pt x="20" y="4"/>
                    </a:lnTo>
                    <a:lnTo>
                      <a:pt x="26" y="2"/>
                    </a:lnTo>
                    <a:lnTo>
                      <a:pt x="33" y="0"/>
                    </a:lnTo>
                    <a:lnTo>
                      <a:pt x="39"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1" name="Freeform 646"/>
              <p:cNvSpPr>
                <a:spLocks/>
              </p:cNvSpPr>
              <p:nvPr/>
            </p:nvSpPr>
            <p:spPr bwMode="auto">
              <a:xfrm>
                <a:off x="5038" y="1634"/>
                <a:ext cx="65" cy="65"/>
              </a:xfrm>
              <a:custGeom>
                <a:avLst/>
                <a:gdLst>
                  <a:gd name="T0" fmla="*/ 45 w 65"/>
                  <a:gd name="T1" fmla="*/ 4 h 65"/>
                  <a:gd name="T2" fmla="*/ 45 w 65"/>
                  <a:gd name="T3" fmla="*/ 4 h 65"/>
                  <a:gd name="T4" fmla="*/ 51 w 65"/>
                  <a:gd name="T5" fmla="*/ 6 h 65"/>
                  <a:gd name="T6" fmla="*/ 55 w 65"/>
                  <a:gd name="T7" fmla="*/ 12 h 65"/>
                  <a:gd name="T8" fmla="*/ 59 w 65"/>
                  <a:gd name="T9" fmla="*/ 16 h 65"/>
                  <a:gd name="T10" fmla="*/ 63 w 65"/>
                  <a:gd name="T11" fmla="*/ 22 h 65"/>
                  <a:gd name="T12" fmla="*/ 65 w 65"/>
                  <a:gd name="T13" fmla="*/ 28 h 65"/>
                  <a:gd name="T14" fmla="*/ 65 w 65"/>
                  <a:gd name="T15" fmla="*/ 34 h 65"/>
                  <a:gd name="T16" fmla="*/ 63 w 65"/>
                  <a:gd name="T17" fmla="*/ 39 h 65"/>
                  <a:gd name="T18" fmla="*/ 61 w 65"/>
                  <a:gd name="T19" fmla="*/ 45 h 65"/>
                  <a:gd name="T20" fmla="*/ 59 w 65"/>
                  <a:gd name="T21" fmla="*/ 51 h 65"/>
                  <a:gd name="T22" fmla="*/ 55 w 65"/>
                  <a:gd name="T23" fmla="*/ 57 h 65"/>
                  <a:gd name="T24" fmla="*/ 49 w 65"/>
                  <a:gd name="T25" fmla="*/ 61 h 65"/>
                  <a:gd name="T26" fmla="*/ 43 w 65"/>
                  <a:gd name="T27" fmla="*/ 63 h 65"/>
                  <a:gd name="T28" fmla="*/ 37 w 65"/>
                  <a:gd name="T29" fmla="*/ 65 h 65"/>
                  <a:gd name="T30" fmla="*/ 31 w 65"/>
                  <a:gd name="T31" fmla="*/ 65 h 65"/>
                  <a:gd name="T32" fmla="*/ 26 w 65"/>
                  <a:gd name="T33" fmla="*/ 65 h 65"/>
                  <a:gd name="T34" fmla="*/ 20 w 65"/>
                  <a:gd name="T35" fmla="*/ 63 h 65"/>
                  <a:gd name="T36" fmla="*/ 14 w 65"/>
                  <a:gd name="T37" fmla="*/ 59 h 65"/>
                  <a:gd name="T38" fmla="*/ 8 w 65"/>
                  <a:gd name="T39" fmla="*/ 55 h 65"/>
                  <a:gd name="T40" fmla="*/ 6 w 65"/>
                  <a:gd name="T41" fmla="*/ 51 h 65"/>
                  <a:gd name="T42" fmla="*/ 2 w 65"/>
                  <a:gd name="T43" fmla="*/ 45 h 65"/>
                  <a:gd name="T44" fmla="*/ 0 w 65"/>
                  <a:gd name="T45" fmla="*/ 39 h 65"/>
                  <a:gd name="T46" fmla="*/ 0 w 65"/>
                  <a:gd name="T47" fmla="*/ 32 h 65"/>
                  <a:gd name="T48" fmla="*/ 0 w 65"/>
                  <a:gd name="T49" fmla="*/ 26 h 65"/>
                  <a:gd name="T50" fmla="*/ 2 w 65"/>
                  <a:gd name="T51" fmla="*/ 20 h 65"/>
                  <a:gd name="T52" fmla="*/ 6 w 65"/>
                  <a:gd name="T53" fmla="*/ 14 h 65"/>
                  <a:gd name="T54" fmla="*/ 10 w 65"/>
                  <a:gd name="T55" fmla="*/ 10 h 65"/>
                  <a:gd name="T56" fmla="*/ 16 w 65"/>
                  <a:gd name="T57" fmla="*/ 6 h 65"/>
                  <a:gd name="T58" fmla="*/ 20 w 65"/>
                  <a:gd name="T59" fmla="*/ 4 h 65"/>
                  <a:gd name="T60" fmla="*/ 26 w 65"/>
                  <a:gd name="T61" fmla="*/ 2 h 65"/>
                  <a:gd name="T62" fmla="*/ 33 w 65"/>
                  <a:gd name="T63" fmla="*/ 0 h 65"/>
                  <a:gd name="T64" fmla="*/ 39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5" y="12"/>
                    </a:lnTo>
                    <a:lnTo>
                      <a:pt x="59" y="16"/>
                    </a:lnTo>
                    <a:lnTo>
                      <a:pt x="63" y="22"/>
                    </a:lnTo>
                    <a:lnTo>
                      <a:pt x="65" y="28"/>
                    </a:lnTo>
                    <a:lnTo>
                      <a:pt x="65" y="34"/>
                    </a:lnTo>
                    <a:lnTo>
                      <a:pt x="63" y="39"/>
                    </a:lnTo>
                    <a:lnTo>
                      <a:pt x="61" y="45"/>
                    </a:lnTo>
                    <a:lnTo>
                      <a:pt x="59" y="51"/>
                    </a:lnTo>
                    <a:lnTo>
                      <a:pt x="55" y="57"/>
                    </a:lnTo>
                    <a:lnTo>
                      <a:pt x="49" y="61"/>
                    </a:lnTo>
                    <a:lnTo>
                      <a:pt x="43" y="63"/>
                    </a:lnTo>
                    <a:lnTo>
                      <a:pt x="37" y="65"/>
                    </a:lnTo>
                    <a:lnTo>
                      <a:pt x="31" y="65"/>
                    </a:lnTo>
                    <a:lnTo>
                      <a:pt x="26" y="65"/>
                    </a:lnTo>
                    <a:lnTo>
                      <a:pt x="20" y="63"/>
                    </a:lnTo>
                    <a:lnTo>
                      <a:pt x="14" y="59"/>
                    </a:lnTo>
                    <a:lnTo>
                      <a:pt x="8" y="55"/>
                    </a:lnTo>
                    <a:lnTo>
                      <a:pt x="6" y="51"/>
                    </a:lnTo>
                    <a:lnTo>
                      <a:pt x="2" y="45"/>
                    </a:lnTo>
                    <a:lnTo>
                      <a:pt x="0" y="39"/>
                    </a:lnTo>
                    <a:lnTo>
                      <a:pt x="0" y="32"/>
                    </a:lnTo>
                    <a:lnTo>
                      <a:pt x="0" y="26"/>
                    </a:lnTo>
                    <a:lnTo>
                      <a:pt x="2" y="20"/>
                    </a:lnTo>
                    <a:lnTo>
                      <a:pt x="6" y="14"/>
                    </a:lnTo>
                    <a:lnTo>
                      <a:pt x="10" y="10"/>
                    </a:lnTo>
                    <a:lnTo>
                      <a:pt x="16" y="6"/>
                    </a:lnTo>
                    <a:lnTo>
                      <a:pt x="20" y="4"/>
                    </a:lnTo>
                    <a:lnTo>
                      <a:pt x="26" y="2"/>
                    </a:lnTo>
                    <a:lnTo>
                      <a:pt x="33" y="0"/>
                    </a:lnTo>
                    <a:lnTo>
                      <a:pt x="39"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2" name="Freeform 647"/>
              <p:cNvSpPr>
                <a:spLocks/>
              </p:cNvSpPr>
              <p:nvPr/>
            </p:nvSpPr>
            <p:spPr bwMode="auto">
              <a:xfrm>
                <a:off x="5026" y="1691"/>
                <a:ext cx="63" cy="65"/>
              </a:xfrm>
              <a:custGeom>
                <a:avLst/>
                <a:gdLst>
                  <a:gd name="T0" fmla="*/ 18 w 63"/>
                  <a:gd name="T1" fmla="*/ 63 h 65"/>
                  <a:gd name="T2" fmla="*/ 12 w 63"/>
                  <a:gd name="T3" fmla="*/ 59 h 65"/>
                  <a:gd name="T4" fmla="*/ 8 w 63"/>
                  <a:gd name="T5" fmla="*/ 55 h 65"/>
                  <a:gd name="T6" fmla="*/ 4 w 63"/>
                  <a:gd name="T7" fmla="*/ 49 h 65"/>
                  <a:gd name="T8" fmla="*/ 2 w 63"/>
                  <a:gd name="T9" fmla="*/ 45 h 65"/>
                  <a:gd name="T10" fmla="*/ 0 w 63"/>
                  <a:gd name="T11" fmla="*/ 40 h 65"/>
                  <a:gd name="T12" fmla="*/ 0 w 63"/>
                  <a:gd name="T13" fmla="*/ 32 h 65"/>
                  <a:gd name="T14" fmla="*/ 0 w 63"/>
                  <a:gd name="T15" fmla="*/ 26 h 65"/>
                  <a:gd name="T16" fmla="*/ 2 w 63"/>
                  <a:gd name="T17" fmla="*/ 20 h 65"/>
                  <a:gd name="T18" fmla="*/ 4 w 63"/>
                  <a:gd name="T19" fmla="*/ 14 h 65"/>
                  <a:gd name="T20" fmla="*/ 10 w 63"/>
                  <a:gd name="T21" fmla="*/ 10 h 65"/>
                  <a:gd name="T22" fmla="*/ 14 w 63"/>
                  <a:gd name="T23" fmla="*/ 6 h 65"/>
                  <a:gd name="T24" fmla="*/ 20 w 63"/>
                  <a:gd name="T25" fmla="*/ 4 h 65"/>
                  <a:gd name="T26" fmla="*/ 26 w 63"/>
                  <a:gd name="T27" fmla="*/ 2 h 65"/>
                  <a:gd name="T28" fmla="*/ 32 w 63"/>
                  <a:gd name="T29" fmla="*/ 0 h 65"/>
                  <a:gd name="T30" fmla="*/ 38 w 63"/>
                  <a:gd name="T31" fmla="*/ 2 h 65"/>
                  <a:gd name="T32" fmla="*/ 43 w 63"/>
                  <a:gd name="T33" fmla="*/ 4 h 65"/>
                  <a:gd name="T34" fmla="*/ 49 w 63"/>
                  <a:gd name="T35" fmla="*/ 6 h 65"/>
                  <a:gd name="T36" fmla="*/ 55 w 63"/>
                  <a:gd name="T37" fmla="*/ 12 h 65"/>
                  <a:gd name="T38" fmla="*/ 59 w 63"/>
                  <a:gd name="T39" fmla="*/ 16 h 65"/>
                  <a:gd name="T40" fmla="*/ 61 w 63"/>
                  <a:gd name="T41" fmla="*/ 22 h 65"/>
                  <a:gd name="T42" fmla="*/ 63 w 63"/>
                  <a:gd name="T43" fmla="*/ 28 h 65"/>
                  <a:gd name="T44" fmla="*/ 63 w 63"/>
                  <a:gd name="T45" fmla="*/ 34 h 65"/>
                  <a:gd name="T46" fmla="*/ 63 w 63"/>
                  <a:gd name="T47" fmla="*/ 40 h 65"/>
                  <a:gd name="T48" fmla="*/ 61 w 63"/>
                  <a:gd name="T49" fmla="*/ 45 h 65"/>
                  <a:gd name="T50" fmla="*/ 57 w 63"/>
                  <a:gd name="T51" fmla="*/ 51 h 65"/>
                  <a:gd name="T52" fmla="*/ 53 w 63"/>
                  <a:gd name="T53" fmla="*/ 57 h 65"/>
                  <a:gd name="T54" fmla="*/ 49 w 63"/>
                  <a:gd name="T55" fmla="*/ 59 h 65"/>
                  <a:gd name="T56" fmla="*/ 43 w 63"/>
                  <a:gd name="T57" fmla="*/ 63 h 65"/>
                  <a:gd name="T58" fmla="*/ 38 w 63"/>
                  <a:gd name="T59" fmla="*/ 65 h 65"/>
                  <a:gd name="T60" fmla="*/ 32 w 63"/>
                  <a:gd name="T61" fmla="*/ 65 h 65"/>
                  <a:gd name="T62" fmla="*/ 24 w 63"/>
                  <a:gd name="T63" fmla="*/ 65 h 65"/>
                  <a:gd name="T64" fmla="*/ 18 w 63"/>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18" y="63"/>
                    </a:moveTo>
                    <a:lnTo>
                      <a:pt x="12" y="59"/>
                    </a:lnTo>
                    <a:lnTo>
                      <a:pt x="8" y="55"/>
                    </a:lnTo>
                    <a:lnTo>
                      <a:pt x="4" y="49"/>
                    </a:lnTo>
                    <a:lnTo>
                      <a:pt x="2" y="45"/>
                    </a:lnTo>
                    <a:lnTo>
                      <a:pt x="0" y="40"/>
                    </a:lnTo>
                    <a:lnTo>
                      <a:pt x="0" y="32"/>
                    </a:lnTo>
                    <a:lnTo>
                      <a:pt x="0" y="26"/>
                    </a:lnTo>
                    <a:lnTo>
                      <a:pt x="2" y="20"/>
                    </a:lnTo>
                    <a:lnTo>
                      <a:pt x="4" y="14"/>
                    </a:lnTo>
                    <a:lnTo>
                      <a:pt x="10" y="10"/>
                    </a:lnTo>
                    <a:lnTo>
                      <a:pt x="14" y="6"/>
                    </a:lnTo>
                    <a:lnTo>
                      <a:pt x="20" y="4"/>
                    </a:lnTo>
                    <a:lnTo>
                      <a:pt x="26" y="2"/>
                    </a:lnTo>
                    <a:lnTo>
                      <a:pt x="32" y="0"/>
                    </a:lnTo>
                    <a:lnTo>
                      <a:pt x="38" y="2"/>
                    </a:lnTo>
                    <a:lnTo>
                      <a:pt x="43" y="4"/>
                    </a:lnTo>
                    <a:lnTo>
                      <a:pt x="49" y="6"/>
                    </a:lnTo>
                    <a:lnTo>
                      <a:pt x="55" y="12"/>
                    </a:lnTo>
                    <a:lnTo>
                      <a:pt x="59" y="16"/>
                    </a:lnTo>
                    <a:lnTo>
                      <a:pt x="61" y="22"/>
                    </a:lnTo>
                    <a:lnTo>
                      <a:pt x="63" y="28"/>
                    </a:lnTo>
                    <a:lnTo>
                      <a:pt x="63" y="34"/>
                    </a:lnTo>
                    <a:lnTo>
                      <a:pt x="63" y="40"/>
                    </a:lnTo>
                    <a:lnTo>
                      <a:pt x="61" y="45"/>
                    </a:lnTo>
                    <a:lnTo>
                      <a:pt x="57" y="51"/>
                    </a:lnTo>
                    <a:lnTo>
                      <a:pt x="53" y="57"/>
                    </a:lnTo>
                    <a:lnTo>
                      <a:pt x="49" y="59"/>
                    </a:lnTo>
                    <a:lnTo>
                      <a:pt x="43" y="63"/>
                    </a:lnTo>
                    <a:lnTo>
                      <a:pt x="38" y="65"/>
                    </a:lnTo>
                    <a:lnTo>
                      <a:pt x="32" y="65"/>
                    </a:lnTo>
                    <a:lnTo>
                      <a:pt x="24" y="65"/>
                    </a:lnTo>
                    <a:lnTo>
                      <a:pt x="18"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3" name="Freeform 648"/>
              <p:cNvSpPr>
                <a:spLocks/>
              </p:cNvSpPr>
              <p:nvPr/>
            </p:nvSpPr>
            <p:spPr bwMode="auto">
              <a:xfrm>
                <a:off x="5026" y="1691"/>
                <a:ext cx="63" cy="65"/>
              </a:xfrm>
              <a:custGeom>
                <a:avLst/>
                <a:gdLst>
                  <a:gd name="T0" fmla="*/ 18 w 63"/>
                  <a:gd name="T1" fmla="*/ 63 h 65"/>
                  <a:gd name="T2" fmla="*/ 18 w 63"/>
                  <a:gd name="T3" fmla="*/ 63 h 65"/>
                  <a:gd name="T4" fmla="*/ 12 w 63"/>
                  <a:gd name="T5" fmla="*/ 59 h 65"/>
                  <a:gd name="T6" fmla="*/ 8 w 63"/>
                  <a:gd name="T7" fmla="*/ 55 h 65"/>
                  <a:gd name="T8" fmla="*/ 4 w 63"/>
                  <a:gd name="T9" fmla="*/ 49 h 65"/>
                  <a:gd name="T10" fmla="*/ 2 w 63"/>
                  <a:gd name="T11" fmla="*/ 45 h 65"/>
                  <a:gd name="T12" fmla="*/ 0 w 63"/>
                  <a:gd name="T13" fmla="*/ 40 h 65"/>
                  <a:gd name="T14" fmla="*/ 0 w 63"/>
                  <a:gd name="T15" fmla="*/ 32 h 65"/>
                  <a:gd name="T16" fmla="*/ 0 w 63"/>
                  <a:gd name="T17" fmla="*/ 26 h 65"/>
                  <a:gd name="T18" fmla="*/ 2 w 63"/>
                  <a:gd name="T19" fmla="*/ 20 h 65"/>
                  <a:gd name="T20" fmla="*/ 4 w 63"/>
                  <a:gd name="T21" fmla="*/ 14 h 65"/>
                  <a:gd name="T22" fmla="*/ 10 w 63"/>
                  <a:gd name="T23" fmla="*/ 10 h 65"/>
                  <a:gd name="T24" fmla="*/ 14 w 63"/>
                  <a:gd name="T25" fmla="*/ 6 h 65"/>
                  <a:gd name="T26" fmla="*/ 20 w 63"/>
                  <a:gd name="T27" fmla="*/ 4 h 65"/>
                  <a:gd name="T28" fmla="*/ 26 w 63"/>
                  <a:gd name="T29" fmla="*/ 2 h 65"/>
                  <a:gd name="T30" fmla="*/ 32 w 63"/>
                  <a:gd name="T31" fmla="*/ 0 h 65"/>
                  <a:gd name="T32" fmla="*/ 38 w 63"/>
                  <a:gd name="T33" fmla="*/ 2 h 65"/>
                  <a:gd name="T34" fmla="*/ 43 w 63"/>
                  <a:gd name="T35" fmla="*/ 4 h 65"/>
                  <a:gd name="T36" fmla="*/ 49 w 63"/>
                  <a:gd name="T37" fmla="*/ 6 h 65"/>
                  <a:gd name="T38" fmla="*/ 55 w 63"/>
                  <a:gd name="T39" fmla="*/ 12 h 65"/>
                  <a:gd name="T40" fmla="*/ 59 w 63"/>
                  <a:gd name="T41" fmla="*/ 16 h 65"/>
                  <a:gd name="T42" fmla="*/ 61 w 63"/>
                  <a:gd name="T43" fmla="*/ 22 h 65"/>
                  <a:gd name="T44" fmla="*/ 63 w 63"/>
                  <a:gd name="T45" fmla="*/ 28 h 65"/>
                  <a:gd name="T46" fmla="*/ 63 w 63"/>
                  <a:gd name="T47" fmla="*/ 34 h 65"/>
                  <a:gd name="T48" fmla="*/ 63 w 63"/>
                  <a:gd name="T49" fmla="*/ 40 h 65"/>
                  <a:gd name="T50" fmla="*/ 61 w 63"/>
                  <a:gd name="T51" fmla="*/ 45 h 65"/>
                  <a:gd name="T52" fmla="*/ 57 w 63"/>
                  <a:gd name="T53" fmla="*/ 51 h 65"/>
                  <a:gd name="T54" fmla="*/ 53 w 63"/>
                  <a:gd name="T55" fmla="*/ 57 h 65"/>
                  <a:gd name="T56" fmla="*/ 49 w 63"/>
                  <a:gd name="T57" fmla="*/ 59 h 65"/>
                  <a:gd name="T58" fmla="*/ 43 w 63"/>
                  <a:gd name="T59" fmla="*/ 63 h 65"/>
                  <a:gd name="T60" fmla="*/ 38 w 63"/>
                  <a:gd name="T61" fmla="*/ 65 h 65"/>
                  <a:gd name="T62" fmla="*/ 32 w 63"/>
                  <a:gd name="T63" fmla="*/ 65 h 65"/>
                  <a:gd name="T64" fmla="*/ 24 w 63"/>
                  <a:gd name="T65" fmla="*/ 65 h 65"/>
                  <a:gd name="T66" fmla="*/ 18 w 63"/>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18" y="63"/>
                    </a:moveTo>
                    <a:lnTo>
                      <a:pt x="18" y="63"/>
                    </a:lnTo>
                    <a:lnTo>
                      <a:pt x="12" y="59"/>
                    </a:lnTo>
                    <a:lnTo>
                      <a:pt x="8" y="55"/>
                    </a:lnTo>
                    <a:lnTo>
                      <a:pt x="4" y="49"/>
                    </a:lnTo>
                    <a:lnTo>
                      <a:pt x="2" y="45"/>
                    </a:lnTo>
                    <a:lnTo>
                      <a:pt x="0" y="40"/>
                    </a:lnTo>
                    <a:lnTo>
                      <a:pt x="0" y="32"/>
                    </a:lnTo>
                    <a:lnTo>
                      <a:pt x="0" y="26"/>
                    </a:lnTo>
                    <a:lnTo>
                      <a:pt x="2" y="20"/>
                    </a:lnTo>
                    <a:lnTo>
                      <a:pt x="4" y="14"/>
                    </a:lnTo>
                    <a:lnTo>
                      <a:pt x="10" y="10"/>
                    </a:lnTo>
                    <a:lnTo>
                      <a:pt x="14" y="6"/>
                    </a:lnTo>
                    <a:lnTo>
                      <a:pt x="20" y="4"/>
                    </a:lnTo>
                    <a:lnTo>
                      <a:pt x="26" y="2"/>
                    </a:lnTo>
                    <a:lnTo>
                      <a:pt x="32" y="0"/>
                    </a:lnTo>
                    <a:lnTo>
                      <a:pt x="38" y="2"/>
                    </a:lnTo>
                    <a:lnTo>
                      <a:pt x="43" y="4"/>
                    </a:lnTo>
                    <a:lnTo>
                      <a:pt x="49" y="6"/>
                    </a:lnTo>
                    <a:lnTo>
                      <a:pt x="55" y="12"/>
                    </a:lnTo>
                    <a:lnTo>
                      <a:pt x="59" y="16"/>
                    </a:lnTo>
                    <a:lnTo>
                      <a:pt x="61" y="22"/>
                    </a:lnTo>
                    <a:lnTo>
                      <a:pt x="63" y="28"/>
                    </a:lnTo>
                    <a:lnTo>
                      <a:pt x="63" y="34"/>
                    </a:lnTo>
                    <a:lnTo>
                      <a:pt x="63" y="40"/>
                    </a:lnTo>
                    <a:lnTo>
                      <a:pt x="61" y="45"/>
                    </a:lnTo>
                    <a:lnTo>
                      <a:pt x="57" y="51"/>
                    </a:lnTo>
                    <a:lnTo>
                      <a:pt x="53" y="57"/>
                    </a:lnTo>
                    <a:lnTo>
                      <a:pt x="49" y="59"/>
                    </a:lnTo>
                    <a:lnTo>
                      <a:pt x="43" y="63"/>
                    </a:lnTo>
                    <a:lnTo>
                      <a:pt x="38" y="65"/>
                    </a:lnTo>
                    <a:lnTo>
                      <a:pt x="32" y="65"/>
                    </a:lnTo>
                    <a:lnTo>
                      <a:pt x="24" y="65"/>
                    </a:lnTo>
                    <a:lnTo>
                      <a:pt x="18"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4" name="Freeform 649"/>
              <p:cNvSpPr>
                <a:spLocks/>
              </p:cNvSpPr>
              <p:nvPr/>
            </p:nvSpPr>
            <p:spPr bwMode="auto">
              <a:xfrm>
                <a:off x="5081" y="1597"/>
                <a:ext cx="65" cy="63"/>
              </a:xfrm>
              <a:custGeom>
                <a:avLst/>
                <a:gdLst>
                  <a:gd name="T0" fmla="*/ 20 w 65"/>
                  <a:gd name="T1" fmla="*/ 61 h 63"/>
                  <a:gd name="T2" fmla="*/ 14 w 65"/>
                  <a:gd name="T3" fmla="*/ 57 h 63"/>
                  <a:gd name="T4" fmla="*/ 8 w 65"/>
                  <a:gd name="T5" fmla="*/ 53 h 63"/>
                  <a:gd name="T6" fmla="*/ 4 w 65"/>
                  <a:gd name="T7" fmla="*/ 49 h 63"/>
                  <a:gd name="T8" fmla="*/ 2 w 65"/>
                  <a:gd name="T9" fmla="*/ 43 h 63"/>
                  <a:gd name="T10" fmla="*/ 0 w 65"/>
                  <a:gd name="T11" fmla="*/ 37 h 63"/>
                  <a:gd name="T12" fmla="*/ 0 w 65"/>
                  <a:gd name="T13" fmla="*/ 31 h 63"/>
                  <a:gd name="T14" fmla="*/ 0 w 65"/>
                  <a:gd name="T15" fmla="*/ 23 h 63"/>
                  <a:gd name="T16" fmla="*/ 2 w 65"/>
                  <a:gd name="T17" fmla="*/ 17 h 63"/>
                  <a:gd name="T18" fmla="*/ 6 w 65"/>
                  <a:gd name="T19" fmla="*/ 11 h 63"/>
                  <a:gd name="T20" fmla="*/ 10 w 65"/>
                  <a:gd name="T21" fmla="*/ 8 h 63"/>
                  <a:gd name="T22" fmla="*/ 16 w 65"/>
                  <a:gd name="T23" fmla="*/ 4 h 63"/>
                  <a:gd name="T24" fmla="*/ 22 w 65"/>
                  <a:gd name="T25" fmla="*/ 2 h 63"/>
                  <a:gd name="T26" fmla="*/ 26 w 65"/>
                  <a:gd name="T27" fmla="*/ 0 h 63"/>
                  <a:gd name="T28" fmla="*/ 34 w 65"/>
                  <a:gd name="T29" fmla="*/ 0 h 63"/>
                  <a:gd name="T30" fmla="*/ 40 w 65"/>
                  <a:gd name="T31" fmla="*/ 0 h 63"/>
                  <a:gd name="T32" fmla="*/ 46 w 65"/>
                  <a:gd name="T33" fmla="*/ 2 h 63"/>
                  <a:gd name="T34" fmla="*/ 51 w 65"/>
                  <a:gd name="T35" fmla="*/ 6 h 63"/>
                  <a:gd name="T36" fmla="*/ 55 w 65"/>
                  <a:gd name="T37" fmla="*/ 10 h 63"/>
                  <a:gd name="T38" fmla="*/ 59 w 65"/>
                  <a:gd name="T39" fmla="*/ 13 h 63"/>
                  <a:gd name="T40" fmla="*/ 63 w 65"/>
                  <a:gd name="T41" fmla="*/ 19 h 63"/>
                  <a:gd name="T42" fmla="*/ 63 w 65"/>
                  <a:gd name="T43" fmla="*/ 25 h 63"/>
                  <a:gd name="T44" fmla="*/ 65 w 65"/>
                  <a:gd name="T45" fmla="*/ 31 h 63"/>
                  <a:gd name="T46" fmla="*/ 63 w 65"/>
                  <a:gd name="T47" fmla="*/ 37 h 63"/>
                  <a:gd name="T48" fmla="*/ 61 w 65"/>
                  <a:gd name="T49" fmla="*/ 45 h 63"/>
                  <a:gd name="T50" fmla="*/ 59 w 65"/>
                  <a:gd name="T51" fmla="*/ 49 h 63"/>
                  <a:gd name="T52" fmla="*/ 55 w 65"/>
                  <a:gd name="T53" fmla="*/ 55 h 63"/>
                  <a:gd name="T54" fmla="*/ 49 w 65"/>
                  <a:gd name="T55" fmla="*/ 59 h 63"/>
                  <a:gd name="T56" fmla="*/ 44 w 65"/>
                  <a:gd name="T57" fmla="*/ 61 h 63"/>
                  <a:gd name="T58" fmla="*/ 38 w 65"/>
                  <a:gd name="T59" fmla="*/ 63 h 63"/>
                  <a:gd name="T60" fmla="*/ 32 w 65"/>
                  <a:gd name="T61" fmla="*/ 63 h 63"/>
                  <a:gd name="T62" fmla="*/ 26 w 65"/>
                  <a:gd name="T63" fmla="*/ 63 h 63"/>
                  <a:gd name="T64" fmla="*/ 20 w 65"/>
                  <a:gd name="T65" fmla="*/ 6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20" y="61"/>
                    </a:moveTo>
                    <a:lnTo>
                      <a:pt x="14" y="57"/>
                    </a:lnTo>
                    <a:lnTo>
                      <a:pt x="8" y="53"/>
                    </a:lnTo>
                    <a:lnTo>
                      <a:pt x="4" y="49"/>
                    </a:lnTo>
                    <a:lnTo>
                      <a:pt x="2" y="43"/>
                    </a:lnTo>
                    <a:lnTo>
                      <a:pt x="0" y="37"/>
                    </a:lnTo>
                    <a:lnTo>
                      <a:pt x="0" y="31"/>
                    </a:lnTo>
                    <a:lnTo>
                      <a:pt x="0" y="23"/>
                    </a:lnTo>
                    <a:lnTo>
                      <a:pt x="2" y="17"/>
                    </a:lnTo>
                    <a:lnTo>
                      <a:pt x="6" y="11"/>
                    </a:lnTo>
                    <a:lnTo>
                      <a:pt x="10" y="8"/>
                    </a:lnTo>
                    <a:lnTo>
                      <a:pt x="16" y="4"/>
                    </a:lnTo>
                    <a:lnTo>
                      <a:pt x="22" y="2"/>
                    </a:lnTo>
                    <a:lnTo>
                      <a:pt x="26" y="0"/>
                    </a:lnTo>
                    <a:lnTo>
                      <a:pt x="34" y="0"/>
                    </a:lnTo>
                    <a:lnTo>
                      <a:pt x="40" y="0"/>
                    </a:lnTo>
                    <a:lnTo>
                      <a:pt x="46" y="2"/>
                    </a:lnTo>
                    <a:lnTo>
                      <a:pt x="51" y="6"/>
                    </a:lnTo>
                    <a:lnTo>
                      <a:pt x="55" y="10"/>
                    </a:lnTo>
                    <a:lnTo>
                      <a:pt x="59" y="13"/>
                    </a:lnTo>
                    <a:lnTo>
                      <a:pt x="63" y="19"/>
                    </a:lnTo>
                    <a:lnTo>
                      <a:pt x="63" y="25"/>
                    </a:lnTo>
                    <a:lnTo>
                      <a:pt x="65" y="31"/>
                    </a:lnTo>
                    <a:lnTo>
                      <a:pt x="63" y="37"/>
                    </a:lnTo>
                    <a:lnTo>
                      <a:pt x="61" y="45"/>
                    </a:lnTo>
                    <a:lnTo>
                      <a:pt x="59" y="49"/>
                    </a:lnTo>
                    <a:lnTo>
                      <a:pt x="55" y="55"/>
                    </a:lnTo>
                    <a:lnTo>
                      <a:pt x="49" y="59"/>
                    </a:lnTo>
                    <a:lnTo>
                      <a:pt x="44" y="61"/>
                    </a:lnTo>
                    <a:lnTo>
                      <a:pt x="38" y="63"/>
                    </a:lnTo>
                    <a:lnTo>
                      <a:pt x="32" y="63"/>
                    </a:lnTo>
                    <a:lnTo>
                      <a:pt x="26" y="63"/>
                    </a:lnTo>
                    <a:lnTo>
                      <a:pt x="20"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5" name="Freeform 650"/>
              <p:cNvSpPr>
                <a:spLocks/>
              </p:cNvSpPr>
              <p:nvPr/>
            </p:nvSpPr>
            <p:spPr bwMode="auto">
              <a:xfrm>
                <a:off x="5081" y="1597"/>
                <a:ext cx="65" cy="63"/>
              </a:xfrm>
              <a:custGeom>
                <a:avLst/>
                <a:gdLst>
                  <a:gd name="T0" fmla="*/ 20 w 65"/>
                  <a:gd name="T1" fmla="*/ 61 h 63"/>
                  <a:gd name="T2" fmla="*/ 20 w 65"/>
                  <a:gd name="T3" fmla="*/ 61 h 63"/>
                  <a:gd name="T4" fmla="*/ 14 w 65"/>
                  <a:gd name="T5" fmla="*/ 57 h 63"/>
                  <a:gd name="T6" fmla="*/ 8 w 65"/>
                  <a:gd name="T7" fmla="*/ 53 h 63"/>
                  <a:gd name="T8" fmla="*/ 4 w 65"/>
                  <a:gd name="T9" fmla="*/ 49 h 63"/>
                  <a:gd name="T10" fmla="*/ 2 w 65"/>
                  <a:gd name="T11" fmla="*/ 43 h 63"/>
                  <a:gd name="T12" fmla="*/ 0 w 65"/>
                  <a:gd name="T13" fmla="*/ 37 h 63"/>
                  <a:gd name="T14" fmla="*/ 0 w 65"/>
                  <a:gd name="T15" fmla="*/ 31 h 63"/>
                  <a:gd name="T16" fmla="*/ 0 w 65"/>
                  <a:gd name="T17" fmla="*/ 23 h 63"/>
                  <a:gd name="T18" fmla="*/ 2 w 65"/>
                  <a:gd name="T19" fmla="*/ 17 h 63"/>
                  <a:gd name="T20" fmla="*/ 6 w 65"/>
                  <a:gd name="T21" fmla="*/ 11 h 63"/>
                  <a:gd name="T22" fmla="*/ 10 w 65"/>
                  <a:gd name="T23" fmla="*/ 8 h 63"/>
                  <a:gd name="T24" fmla="*/ 16 w 65"/>
                  <a:gd name="T25" fmla="*/ 4 h 63"/>
                  <a:gd name="T26" fmla="*/ 22 w 65"/>
                  <a:gd name="T27" fmla="*/ 2 h 63"/>
                  <a:gd name="T28" fmla="*/ 26 w 65"/>
                  <a:gd name="T29" fmla="*/ 0 h 63"/>
                  <a:gd name="T30" fmla="*/ 34 w 65"/>
                  <a:gd name="T31" fmla="*/ 0 h 63"/>
                  <a:gd name="T32" fmla="*/ 40 w 65"/>
                  <a:gd name="T33" fmla="*/ 0 h 63"/>
                  <a:gd name="T34" fmla="*/ 46 w 65"/>
                  <a:gd name="T35" fmla="*/ 2 h 63"/>
                  <a:gd name="T36" fmla="*/ 51 w 65"/>
                  <a:gd name="T37" fmla="*/ 6 h 63"/>
                  <a:gd name="T38" fmla="*/ 55 w 65"/>
                  <a:gd name="T39" fmla="*/ 10 h 63"/>
                  <a:gd name="T40" fmla="*/ 59 w 65"/>
                  <a:gd name="T41" fmla="*/ 13 h 63"/>
                  <a:gd name="T42" fmla="*/ 63 w 65"/>
                  <a:gd name="T43" fmla="*/ 19 h 63"/>
                  <a:gd name="T44" fmla="*/ 63 w 65"/>
                  <a:gd name="T45" fmla="*/ 25 h 63"/>
                  <a:gd name="T46" fmla="*/ 65 w 65"/>
                  <a:gd name="T47" fmla="*/ 31 h 63"/>
                  <a:gd name="T48" fmla="*/ 63 w 65"/>
                  <a:gd name="T49" fmla="*/ 37 h 63"/>
                  <a:gd name="T50" fmla="*/ 61 w 65"/>
                  <a:gd name="T51" fmla="*/ 45 h 63"/>
                  <a:gd name="T52" fmla="*/ 59 w 65"/>
                  <a:gd name="T53" fmla="*/ 49 h 63"/>
                  <a:gd name="T54" fmla="*/ 55 w 65"/>
                  <a:gd name="T55" fmla="*/ 55 h 63"/>
                  <a:gd name="T56" fmla="*/ 49 w 65"/>
                  <a:gd name="T57" fmla="*/ 59 h 63"/>
                  <a:gd name="T58" fmla="*/ 44 w 65"/>
                  <a:gd name="T59" fmla="*/ 61 h 63"/>
                  <a:gd name="T60" fmla="*/ 38 w 65"/>
                  <a:gd name="T61" fmla="*/ 63 h 63"/>
                  <a:gd name="T62" fmla="*/ 32 w 65"/>
                  <a:gd name="T63" fmla="*/ 63 h 63"/>
                  <a:gd name="T64" fmla="*/ 26 w 65"/>
                  <a:gd name="T65" fmla="*/ 63 h 63"/>
                  <a:gd name="T66" fmla="*/ 20 w 65"/>
                  <a:gd name="T67" fmla="*/ 6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20" y="61"/>
                    </a:moveTo>
                    <a:lnTo>
                      <a:pt x="20" y="61"/>
                    </a:lnTo>
                    <a:lnTo>
                      <a:pt x="14" y="57"/>
                    </a:lnTo>
                    <a:lnTo>
                      <a:pt x="8" y="53"/>
                    </a:lnTo>
                    <a:lnTo>
                      <a:pt x="4" y="49"/>
                    </a:lnTo>
                    <a:lnTo>
                      <a:pt x="2" y="43"/>
                    </a:lnTo>
                    <a:lnTo>
                      <a:pt x="0" y="37"/>
                    </a:lnTo>
                    <a:lnTo>
                      <a:pt x="0" y="31"/>
                    </a:lnTo>
                    <a:lnTo>
                      <a:pt x="0" y="23"/>
                    </a:lnTo>
                    <a:lnTo>
                      <a:pt x="2" y="17"/>
                    </a:lnTo>
                    <a:lnTo>
                      <a:pt x="6" y="11"/>
                    </a:lnTo>
                    <a:lnTo>
                      <a:pt x="10" y="8"/>
                    </a:lnTo>
                    <a:lnTo>
                      <a:pt x="16" y="4"/>
                    </a:lnTo>
                    <a:lnTo>
                      <a:pt x="22" y="2"/>
                    </a:lnTo>
                    <a:lnTo>
                      <a:pt x="26" y="0"/>
                    </a:lnTo>
                    <a:lnTo>
                      <a:pt x="34" y="0"/>
                    </a:lnTo>
                    <a:lnTo>
                      <a:pt x="40" y="0"/>
                    </a:lnTo>
                    <a:lnTo>
                      <a:pt x="46" y="2"/>
                    </a:lnTo>
                    <a:lnTo>
                      <a:pt x="51" y="6"/>
                    </a:lnTo>
                    <a:lnTo>
                      <a:pt x="55" y="10"/>
                    </a:lnTo>
                    <a:lnTo>
                      <a:pt x="59" y="13"/>
                    </a:lnTo>
                    <a:lnTo>
                      <a:pt x="63" y="19"/>
                    </a:lnTo>
                    <a:lnTo>
                      <a:pt x="63" y="25"/>
                    </a:lnTo>
                    <a:lnTo>
                      <a:pt x="65" y="31"/>
                    </a:lnTo>
                    <a:lnTo>
                      <a:pt x="63" y="37"/>
                    </a:lnTo>
                    <a:lnTo>
                      <a:pt x="61" y="45"/>
                    </a:lnTo>
                    <a:lnTo>
                      <a:pt x="59" y="49"/>
                    </a:lnTo>
                    <a:lnTo>
                      <a:pt x="55" y="55"/>
                    </a:lnTo>
                    <a:lnTo>
                      <a:pt x="49" y="59"/>
                    </a:lnTo>
                    <a:lnTo>
                      <a:pt x="44" y="61"/>
                    </a:lnTo>
                    <a:lnTo>
                      <a:pt x="38" y="63"/>
                    </a:lnTo>
                    <a:lnTo>
                      <a:pt x="32" y="63"/>
                    </a:lnTo>
                    <a:lnTo>
                      <a:pt x="26" y="63"/>
                    </a:lnTo>
                    <a:lnTo>
                      <a:pt x="20"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6" name="Freeform 651"/>
              <p:cNvSpPr>
                <a:spLocks/>
              </p:cNvSpPr>
              <p:nvPr/>
            </p:nvSpPr>
            <p:spPr bwMode="auto">
              <a:xfrm>
                <a:off x="5123" y="1654"/>
                <a:ext cx="65" cy="65"/>
              </a:xfrm>
              <a:custGeom>
                <a:avLst/>
                <a:gdLst>
                  <a:gd name="T0" fmla="*/ 45 w 65"/>
                  <a:gd name="T1" fmla="*/ 4 h 65"/>
                  <a:gd name="T2" fmla="*/ 51 w 65"/>
                  <a:gd name="T3" fmla="*/ 6 h 65"/>
                  <a:gd name="T4" fmla="*/ 55 w 65"/>
                  <a:gd name="T5" fmla="*/ 10 h 65"/>
                  <a:gd name="T6" fmla="*/ 59 w 65"/>
                  <a:gd name="T7" fmla="*/ 16 h 65"/>
                  <a:gd name="T8" fmla="*/ 63 w 65"/>
                  <a:gd name="T9" fmla="*/ 21 h 65"/>
                  <a:gd name="T10" fmla="*/ 63 w 65"/>
                  <a:gd name="T11" fmla="*/ 27 h 65"/>
                  <a:gd name="T12" fmla="*/ 65 w 65"/>
                  <a:gd name="T13" fmla="*/ 33 h 65"/>
                  <a:gd name="T14" fmla="*/ 63 w 65"/>
                  <a:gd name="T15" fmla="*/ 39 h 65"/>
                  <a:gd name="T16" fmla="*/ 61 w 65"/>
                  <a:gd name="T17" fmla="*/ 45 h 65"/>
                  <a:gd name="T18" fmla="*/ 59 w 65"/>
                  <a:gd name="T19" fmla="*/ 51 h 65"/>
                  <a:gd name="T20" fmla="*/ 55 w 65"/>
                  <a:gd name="T21" fmla="*/ 55 h 65"/>
                  <a:gd name="T22" fmla="*/ 49 w 65"/>
                  <a:gd name="T23" fmla="*/ 59 h 65"/>
                  <a:gd name="T24" fmla="*/ 43 w 65"/>
                  <a:gd name="T25" fmla="*/ 63 h 65"/>
                  <a:gd name="T26" fmla="*/ 37 w 65"/>
                  <a:gd name="T27" fmla="*/ 65 h 65"/>
                  <a:gd name="T28" fmla="*/ 31 w 65"/>
                  <a:gd name="T29" fmla="*/ 65 h 65"/>
                  <a:gd name="T30" fmla="*/ 25 w 65"/>
                  <a:gd name="T31" fmla="*/ 65 h 65"/>
                  <a:gd name="T32" fmla="*/ 19 w 65"/>
                  <a:gd name="T33" fmla="*/ 61 h 65"/>
                  <a:gd name="T34" fmla="*/ 13 w 65"/>
                  <a:gd name="T35" fmla="*/ 59 h 65"/>
                  <a:gd name="T36" fmla="*/ 7 w 65"/>
                  <a:gd name="T37" fmla="*/ 55 h 65"/>
                  <a:gd name="T38" fmla="*/ 5 w 65"/>
                  <a:gd name="T39" fmla="*/ 49 h 65"/>
                  <a:gd name="T40" fmla="*/ 2 w 65"/>
                  <a:gd name="T41" fmla="*/ 43 h 65"/>
                  <a:gd name="T42" fmla="*/ 0 w 65"/>
                  <a:gd name="T43" fmla="*/ 37 h 65"/>
                  <a:gd name="T44" fmla="*/ 0 w 65"/>
                  <a:gd name="T45" fmla="*/ 31 h 65"/>
                  <a:gd name="T46" fmla="*/ 2 w 65"/>
                  <a:gd name="T47" fmla="*/ 25 h 65"/>
                  <a:gd name="T48" fmla="*/ 4 w 65"/>
                  <a:gd name="T49" fmla="*/ 19 h 65"/>
                  <a:gd name="T50" fmla="*/ 5 w 65"/>
                  <a:gd name="T51" fmla="*/ 14 h 65"/>
                  <a:gd name="T52" fmla="*/ 9 w 65"/>
                  <a:gd name="T53" fmla="*/ 10 h 65"/>
                  <a:gd name="T54" fmla="*/ 15 w 65"/>
                  <a:gd name="T55" fmla="*/ 6 h 65"/>
                  <a:gd name="T56" fmla="*/ 21 w 65"/>
                  <a:gd name="T57" fmla="*/ 2 h 65"/>
                  <a:gd name="T58" fmla="*/ 27 w 65"/>
                  <a:gd name="T59" fmla="*/ 0 h 65"/>
                  <a:gd name="T60" fmla="*/ 33 w 65"/>
                  <a:gd name="T61" fmla="*/ 0 h 65"/>
                  <a:gd name="T62" fmla="*/ 39 w 65"/>
                  <a:gd name="T63" fmla="*/ 2 h 65"/>
                  <a:gd name="T64" fmla="*/ 45 w 65"/>
                  <a:gd name="T65" fmla="*/ 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5" y="4"/>
                    </a:moveTo>
                    <a:lnTo>
                      <a:pt x="51" y="6"/>
                    </a:lnTo>
                    <a:lnTo>
                      <a:pt x="55" y="10"/>
                    </a:lnTo>
                    <a:lnTo>
                      <a:pt x="59" y="16"/>
                    </a:lnTo>
                    <a:lnTo>
                      <a:pt x="63" y="21"/>
                    </a:lnTo>
                    <a:lnTo>
                      <a:pt x="63" y="27"/>
                    </a:lnTo>
                    <a:lnTo>
                      <a:pt x="65" y="33"/>
                    </a:lnTo>
                    <a:lnTo>
                      <a:pt x="63" y="39"/>
                    </a:lnTo>
                    <a:lnTo>
                      <a:pt x="61" y="45"/>
                    </a:lnTo>
                    <a:lnTo>
                      <a:pt x="59" y="51"/>
                    </a:lnTo>
                    <a:lnTo>
                      <a:pt x="55" y="55"/>
                    </a:lnTo>
                    <a:lnTo>
                      <a:pt x="49" y="59"/>
                    </a:lnTo>
                    <a:lnTo>
                      <a:pt x="43" y="63"/>
                    </a:lnTo>
                    <a:lnTo>
                      <a:pt x="37" y="65"/>
                    </a:lnTo>
                    <a:lnTo>
                      <a:pt x="31" y="65"/>
                    </a:lnTo>
                    <a:lnTo>
                      <a:pt x="25" y="65"/>
                    </a:lnTo>
                    <a:lnTo>
                      <a:pt x="19" y="61"/>
                    </a:lnTo>
                    <a:lnTo>
                      <a:pt x="13" y="59"/>
                    </a:lnTo>
                    <a:lnTo>
                      <a:pt x="7" y="55"/>
                    </a:lnTo>
                    <a:lnTo>
                      <a:pt x="5" y="49"/>
                    </a:lnTo>
                    <a:lnTo>
                      <a:pt x="2" y="43"/>
                    </a:lnTo>
                    <a:lnTo>
                      <a:pt x="0" y="37"/>
                    </a:lnTo>
                    <a:lnTo>
                      <a:pt x="0" y="31"/>
                    </a:lnTo>
                    <a:lnTo>
                      <a:pt x="2" y="25"/>
                    </a:lnTo>
                    <a:lnTo>
                      <a:pt x="4" y="19"/>
                    </a:lnTo>
                    <a:lnTo>
                      <a:pt x="5" y="14"/>
                    </a:lnTo>
                    <a:lnTo>
                      <a:pt x="9" y="10"/>
                    </a:lnTo>
                    <a:lnTo>
                      <a:pt x="15" y="6"/>
                    </a:lnTo>
                    <a:lnTo>
                      <a:pt x="21" y="2"/>
                    </a:lnTo>
                    <a:lnTo>
                      <a:pt x="27" y="0"/>
                    </a:lnTo>
                    <a:lnTo>
                      <a:pt x="33" y="0"/>
                    </a:lnTo>
                    <a:lnTo>
                      <a:pt x="39" y="2"/>
                    </a:lnTo>
                    <a:lnTo>
                      <a:pt x="45" y="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7" name="Freeform 652"/>
              <p:cNvSpPr>
                <a:spLocks/>
              </p:cNvSpPr>
              <p:nvPr/>
            </p:nvSpPr>
            <p:spPr bwMode="auto">
              <a:xfrm>
                <a:off x="5123" y="1654"/>
                <a:ext cx="65" cy="65"/>
              </a:xfrm>
              <a:custGeom>
                <a:avLst/>
                <a:gdLst>
                  <a:gd name="T0" fmla="*/ 45 w 65"/>
                  <a:gd name="T1" fmla="*/ 4 h 65"/>
                  <a:gd name="T2" fmla="*/ 45 w 65"/>
                  <a:gd name="T3" fmla="*/ 4 h 65"/>
                  <a:gd name="T4" fmla="*/ 51 w 65"/>
                  <a:gd name="T5" fmla="*/ 6 h 65"/>
                  <a:gd name="T6" fmla="*/ 55 w 65"/>
                  <a:gd name="T7" fmla="*/ 10 h 65"/>
                  <a:gd name="T8" fmla="*/ 59 w 65"/>
                  <a:gd name="T9" fmla="*/ 16 h 65"/>
                  <a:gd name="T10" fmla="*/ 63 w 65"/>
                  <a:gd name="T11" fmla="*/ 21 h 65"/>
                  <a:gd name="T12" fmla="*/ 63 w 65"/>
                  <a:gd name="T13" fmla="*/ 27 h 65"/>
                  <a:gd name="T14" fmla="*/ 65 w 65"/>
                  <a:gd name="T15" fmla="*/ 33 h 65"/>
                  <a:gd name="T16" fmla="*/ 63 w 65"/>
                  <a:gd name="T17" fmla="*/ 39 h 65"/>
                  <a:gd name="T18" fmla="*/ 61 w 65"/>
                  <a:gd name="T19" fmla="*/ 45 h 65"/>
                  <a:gd name="T20" fmla="*/ 59 w 65"/>
                  <a:gd name="T21" fmla="*/ 51 h 65"/>
                  <a:gd name="T22" fmla="*/ 55 w 65"/>
                  <a:gd name="T23" fmla="*/ 55 h 65"/>
                  <a:gd name="T24" fmla="*/ 49 w 65"/>
                  <a:gd name="T25" fmla="*/ 59 h 65"/>
                  <a:gd name="T26" fmla="*/ 43 w 65"/>
                  <a:gd name="T27" fmla="*/ 63 h 65"/>
                  <a:gd name="T28" fmla="*/ 37 w 65"/>
                  <a:gd name="T29" fmla="*/ 65 h 65"/>
                  <a:gd name="T30" fmla="*/ 31 w 65"/>
                  <a:gd name="T31" fmla="*/ 65 h 65"/>
                  <a:gd name="T32" fmla="*/ 25 w 65"/>
                  <a:gd name="T33" fmla="*/ 65 h 65"/>
                  <a:gd name="T34" fmla="*/ 19 w 65"/>
                  <a:gd name="T35" fmla="*/ 61 h 65"/>
                  <a:gd name="T36" fmla="*/ 13 w 65"/>
                  <a:gd name="T37" fmla="*/ 59 h 65"/>
                  <a:gd name="T38" fmla="*/ 7 w 65"/>
                  <a:gd name="T39" fmla="*/ 55 h 65"/>
                  <a:gd name="T40" fmla="*/ 5 w 65"/>
                  <a:gd name="T41" fmla="*/ 49 h 65"/>
                  <a:gd name="T42" fmla="*/ 2 w 65"/>
                  <a:gd name="T43" fmla="*/ 43 h 65"/>
                  <a:gd name="T44" fmla="*/ 0 w 65"/>
                  <a:gd name="T45" fmla="*/ 37 h 65"/>
                  <a:gd name="T46" fmla="*/ 0 w 65"/>
                  <a:gd name="T47" fmla="*/ 31 h 65"/>
                  <a:gd name="T48" fmla="*/ 2 w 65"/>
                  <a:gd name="T49" fmla="*/ 25 h 65"/>
                  <a:gd name="T50" fmla="*/ 4 w 65"/>
                  <a:gd name="T51" fmla="*/ 19 h 65"/>
                  <a:gd name="T52" fmla="*/ 5 w 65"/>
                  <a:gd name="T53" fmla="*/ 14 h 65"/>
                  <a:gd name="T54" fmla="*/ 9 w 65"/>
                  <a:gd name="T55" fmla="*/ 10 h 65"/>
                  <a:gd name="T56" fmla="*/ 15 w 65"/>
                  <a:gd name="T57" fmla="*/ 6 h 65"/>
                  <a:gd name="T58" fmla="*/ 21 w 65"/>
                  <a:gd name="T59" fmla="*/ 2 h 65"/>
                  <a:gd name="T60" fmla="*/ 27 w 65"/>
                  <a:gd name="T61" fmla="*/ 0 h 65"/>
                  <a:gd name="T62" fmla="*/ 33 w 65"/>
                  <a:gd name="T63" fmla="*/ 0 h 65"/>
                  <a:gd name="T64" fmla="*/ 39 w 65"/>
                  <a:gd name="T65" fmla="*/ 2 h 65"/>
                  <a:gd name="T66" fmla="*/ 45 w 65"/>
                  <a:gd name="T67" fmla="*/ 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5" y="4"/>
                    </a:moveTo>
                    <a:lnTo>
                      <a:pt x="45" y="4"/>
                    </a:lnTo>
                    <a:lnTo>
                      <a:pt x="51" y="6"/>
                    </a:lnTo>
                    <a:lnTo>
                      <a:pt x="55" y="10"/>
                    </a:lnTo>
                    <a:lnTo>
                      <a:pt x="59" y="16"/>
                    </a:lnTo>
                    <a:lnTo>
                      <a:pt x="63" y="21"/>
                    </a:lnTo>
                    <a:lnTo>
                      <a:pt x="63" y="27"/>
                    </a:lnTo>
                    <a:lnTo>
                      <a:pt x="65" y="33"/>
                    </a:lnTo>
                    <a:lnTo>
                      <a:pt x="63" y="39"/>
                    </a:lnTo>
                    <a:lnTo>
                      <a:pt x="61" y="45"/>
                    </a:lnTo>
                    <a:lnTo>
                      <a:pt x="59" y="51"/>
                    </a:lnTo>
                    <a:lnTo>
                      <a:pt x="55" y="55"/>
                    </a:lnTo>
                    <a:lnTo>
                      <a:pt x="49" y="59"/>
                    </a:lnTo>
                    <a:lnTo>
                      <a:pt x="43" y="63"/>
                    </a:lnTo>
                    <a:lnTo>
                      <a:pt x="37" y="65"/>
                    </a:lnTo>
                    <a:lnTo>
                      <a:pt x="31" y="65"/>
                    </a:lnTo>
                    <a:lnTo>
                      <a:pt x="25" y="65"/>
                    </a:lnTo>
                    <a:lnTo>
                      <a:pt x="19" y="61"/>
                    </a:lnTo>
                    <a:lnTo>
                      <a:pt x="13" y="59"/>
                    </a:lnTo>
                    <a:lnTo>
                      <a:pt x="7" y="55"/>
                    </a:lnTo>
                    <a:lnTo>
                      <a:pt x="5" y="49"/>
                    </a:lnTo>
                    <a:lnTo>
                      <a:pt x="2" y="43"/>
                    </a:lnTo>
                    <a:lnTo>
                      <a:pt x="0" y="37"/>
                    </a:lnTo>
                    <a:lnTo>
                      <a:pt x="0" y="31"/>
                    </a:lnTo>
                    <a:lnTo>
                      <a:pt x="2" y="25"/>
                    </a:lnTo>
                    <a:lnTo>
                      <a:pt x="4" y="19"/>
                    </a:lnTo>
                    <a:lnTo>
                      <a:pt x="5" y="14"/>
                    </a:lnTo>
                    <a:lnTo>
                      <a:pt x="9" y="10"/>
                    </a:lnTo>
                    <a:lnTo>
                      <a:pt x="15" y="6"/>
                    </a:lnTo>
                    <a:lnTo>
                      <a:pt x="21" y="2"/>
                    </a:lnTo>
                    <a:lnTo>
                      <a:pt x="27" y="0"/>
                    </a:lnTo>
                    <a:lnTo>
                      <a:pt x="33" y="0"/>
                    </a:lnTo>
                    <a:lnTo>
                      <a:pt x="39" y="2"/>
                    </a:lnTo>
                    <a:lnTo>
                      <a:pt x="45" y="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38" name="Freeform 653"/>
              <p:cNvSpPr>
                <a:spLocks/>
              </p:cNvSpPr>
              <p:nvPr/>
            </p:nvSpPr>
            <p:spPr bwMode="auto">
              <a:xfrm>
                <a:off x="5089" y="1652"/>
                <a:ext cx="65" cy="65"/>
              </a:xfrm>
              <a:custGeom>
                <a:avLst/>
                <a:gdLst>
                  <a:gd name="T0" fmla="*/ 18 w 65"/>
                  <a:gd name="T1" fmla="*/ 61 h 65"/>
                  <a:gd name="T2" fmla="*/ 14 w 65"/>
                  <a:gd name="T3" fmla="*/ 59 h 65"/>
                  <a:gd name="T4" fmla="*/ 8 w 65"/>
                  <a:gd name="T5" fmla="*/ 55 h 65"/>
                  <a:gd name="T6" fmla="*/ 4 w 65"/>
                  <a:gd name="T7" fmla="*/ 49 h 65"/>
                  <a:gd name="T8" fmla="*/ 2 w 65"/>
                  <a:gd name="T9" fmla="*/ 43 h 65"/>
                  <a:gd name="T10" fmla="*/ 0 w 65"/>
                  <a:gd name="T11" fmla="*/ 37 h 65"/>
                  <a:gd name="T12" fmla="*/ 0 w 65"/>
                  <a:gd name="T13" fmla="*/ 31 h 65"/>
                  <a:gd name="T14" fmla="*/ 0 w 65"/>
                  <a:gd name="T15" fmla="*/ 25 h 65"/>
                  <a:gd name="T16" fmla="*/ 2 w 65"/>
                  <a:gd name="T17" fmla="*/ 19 h 65"/>
                  <a:gd name="T18" fmla="*/ 6 w 65"/>
                  <a:gd name="T19" fmla="*/ 14 h 65"/>
                  <a:gd name="T20" fmla="*/ 10 w 65"/>
                  <a:gd name="T21" fmla="*/ 8 h 65"/>
                  <a:gd name="T22" fmla="*/ 14 w 65"/>
                  <a:gd name="T23" fmla="*/ 6 h 65"/>
                  <a:gd name="T24" fmla="*/ 20 w 65"/>
                  <a:gd name="T25" fmla="*/ 2 h 65"/>
                  <a:gd name="T26" fmla="*/ 26 w 65"/>
                  <a:gd name="T27" fmla="*/ 0 h 65"/>
                  <a:gd name="T28" fmla="*/ 32 w 65"/>
                  <a:gd name="T29" fmla="*/ 0 h 65"/>
                  <a:gd name="T30" fmla="*/ 39 w 65"/>
                  <a:gd name="T31" fmla="*/ 0 h 65"/>
                  <a:gd name="T32" fmla="*/ 45 w 65"/>
                  <a:gd name="T33" fmla="*/ 2 h 65"/>
                  <a:gd name="T34" fmla="*/ 51 w 65"/>
                  <a:gd name="T35" fmla="*/ 6 h 65"/>
                  <a:gd name="T36" fmla="*/ 55 w 65"/>
                  <a:gd name="T37" fmla="*/ 10 h 65"/>
                  <a:gd name="T38" fmla="*/ 59 w 65"/>
                  <a:gd name="T39" fmla="*/ 16 h 65"/>
                  <a:gd name="T40" fmla="*/ 61 w 65"/>
                  <a:gd name="T41" fmla="*/ 21 h 65"/>
                  <a:gd name="T42" fmla="*/ 63 w 65"/>
                  <a:gd name="T43" fmla="*/ 25 h 65"/>
                  <a:gd name="T44" fmla="*/ 65 w 65"/>
                  <a:gd name="T45" fmla="*/ 33 h 65"/>
                  <a:gd name="T46" fmla="*/ 63 w 65"/>
                  <a:gd name="T47" fmla="*/ 39 h 65"/>
                  <a:gd name="T48" fmla="*/ 61 w 65"/>
                  <a:gd name="T49" fmla="*/ 45 h 65"/>
                  <a:gd name="T50" fmla="*/ 59 w 65"/>
                  <a:gd name="T51" fmla="*/ 51 h 65"/>
                  <a:gd name="T52" fmla="*/ 53 w 65"/>
                  <a:gd name="T53" fmla="*/ 55 h 65"/>
                  <a:gd name="T54" fmla="*/ 49 w 65"/>
                  <a:gd name="T55" fmla="*/ 59 h 65"/>
                  <a:gd name="T56" fmla="*/ 43 w 65"/>
                  <a:gd name="T57" fmla="*/ 63 h 65"/>
                  <a:gd name="T58" fmla="*/ 38 w 65"/>
                  <a:gd name="T59" fmla="*/ 63 h 65"/>
                  <a:gd name="T60" fmla="*/ 32 w 65"/>
                  <a:gd name="T61" fmla="*/ 65 h 65"/>
                  <a:gd name="T62" fmla="*/ 26 w 65"/>
                  <a:gd name="T63" fmla="*/ 63 h 65"/>
                  <a:gd name="T64" fmla="*/ 18 w 65"/>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18" y="61"/>
                    </a:moveTo>
                    <a:lnTo>
                      <a:pt x="14" y="59"/>
                    </a:lnTo>
                    <a:lnTo>
                      <a:pt x="8" y="55"/>
                    </a:lnTo>
                    <a:lnTo>
                      <a:pt x="4" y="49"/>
                    </a:lnTo>
                    <a:lnTo>
                      <a:pt x="2" y="43"/>
                    </a:lnTo>
                    <a:lnTo>
                      <a:pt x="0" y="37"/>
                    </a:lnTo>
                    <a:lnTo>
                      <a:pt x="0" y="31"/>
                    </a:lnTo>
                    <a:lnTo>
                      <a:pt x="0" y="25"/>
                    </a:lnTo>
                    <a:lnTo>
                      <a:pt x="2" y="19"/>
                    </a:lnTo>
                    <a:lnTo>
                      <a:pt x="6" y="14"/>
                    </a:lnTo>
                    <a:lnTo>
                      <a:pt x="10" y="8"/>
                    </a:lnTo>
                    <a:lnTo>
                      <a:pt x="14" y="6"/>
                    </a:lnTo>
                    <a:lnTo>
                      <a:pt x="20" y="2"/>
                    </a:lnTo>
                    <a:lnTo>
                      <a:pt x="26" y="0"/>
                    </a:lnTo>
                    <a:lnTo>
                      <a:pt x="32" y="0"/>
                    </a:lnTo>
                    <a:lnTo>
                      <a:pt x="39" y="0"/>
                    </a:lnTo>
                    <a:lnTo>
                      <a:pt x="45" y="2"/>
                    </a:lnTo>
                    <a:lnTo>
                      <a:pt x="51" y="6"/>
                    </a:lnTo>
                    <a:lnTo>
                      <a:pt x="55" y="10"/>
                    </a:lnTo>
                    <a:lnTo>
                      <a:pt x="59" y="16"/>
                    </a:lnTo>
                    <a:lnTo>
                      <a:pt x="61" y="21"/>
                    </a:lnTo>
                    <a:lnTo>
                      <a:pt x="63" y="25"/>
                    </a:lnTo>
                    <a:lnTo>
                      <a:pt x="65" y="33"/>
                    </a:lnTo>
                    <a:lnTo>
                      <a:pt x="63" y="39"/>
                    </a:lnTo>
                    <a:lnTo>
                      <a:pt x="61" y="45"/>
                    </a:lnTo>
                    <a:lnTo>
                      <a:pt x="59" y="51"/>
                    </a:lnTo>
                    <a:lnTo>
                      <a:pt x="53" y="55"/>
                    </a:lnTo>
                    <a:lnTo>
                      <a:pt x="49" y="59"/>
                    </a:lnTo>
                    <a:lnTo>
                      <a:pt x="43" y="63"/>
                    </a:lnTo>
                    <a:lnTo>
                      <a:pt x="38" y="63"/>
                    </a:lnTo>
                    <a:lnTo>
                      <a:pt x="32" y="65"/>
                    </a:lnTo>
                    <a:lnTo>
                      <a:pt x="26" y="63"/>
                    </a:lnTo>
                    <a:lnTo>
                      <a:pt x="18"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39" name="Freeform 654"/>
              <p:cNvSpPr>
                <a:spLocks/>
              </p:cNvSpPr>
              <p:nvPr/>
            </p:nvSpPr>
            <p:spPr bwMode="auto">
              <a:xfrm>
                <a:off x="5089" y="1652"/>
                <a:ext cx="65" cy="65"/>
              </a:xfrm>
              <a:custGeom>
                <a:avLst/>
                <a:gdLst>
                  <a:gd name="T0" fmla="*/ 18 w 65"/>
                  <a:gd name="T1" fmla="*/ 61 h 65"/>
                  <a:gd name="T2" fmla="*/ 18 w 65"/>
                  <a:gd name="T3" fmla="*/ 61 h 65"/>
                  <a:gd name="T4" fmla="*/ 14 w 65"/>
                  <a:gd name="T5" fmla="*/ 59 h 65"/>
                  <a:gd name="T6" fmla="*/ 8 w 65"/>
                  <a:gd name="T7" fmla="*/ 55 h 65"/>
                  <a:gd name="T8" fmla="*/ 4 w 65"/>
                  <a:gd name="T9" fmla="*/ 49 h 65"/>
                  <a:gd name="T10" fmla="*/ 2 w 65"/>
                  <a:gd name="T11" fmla="*/ 43 h 65"/>
                  <a:gd name="T12" fmla="*/ 0 w 65"/>
                  <a:gd name="T13" fmla="*/ 37 h 65"/>
                  <a:gd name="T14" fmla="*/ 0 w 65"/>
                  <a:gd name="T15" fmla="*/ 31 h 65"/>
                  <a:gd name="T16" fmla="*/ 0 w 65"/>
                  <a:gd name="T17" fmla="*/ 25 h 65"/>
                  <a:gd name="T18" fmla="*/ 2 w 65"/>
                  <a:gd name="T19" fmla="*/ 19 h 65"/>
                  <a:gd name="T20" fmla="*/ 6 w 65"/>
                  <a:gd name="T21" fmla="*/ 14 h 65"/>
                  <a:gd name="T22" fmla="*/ 10 w 65"/>
                  <a:gd name="T23" fmla="*/ 8 h 65"/>
                  <a:gd name="T24" fmla="*/ 14 w 65"/>
                  <a:gd name="T25" fmla="*/ 6 h 65"/>
                  <a:gd name="T26" fmla="*/ 20 w 65"/>
                  <a:gd name="T27" fmla="*/ 2 h 65"/>
                  <a:gd name="T28" fmla="*/ 26 w 65"/>
                  <a:gd name="T29" fmla="*/ 0 h 65"/>
                  <a:gd name="T30" fmla="*/ 32 w 65"/>
                  <a:gd name="T31" fmla="*/ 0 h 65"/>
                  <a:gd name="T32" fmla="*/ 39 w 65"/>
                  <a:gd name="T33" fmla="*/ 0 h 65"/>
                  <a:gd name="T34" fmla="*/ 45 w 65"/>
                  <a:gd name="T35" fmla="*/ 2 h 65"/>
                  <a:gd name="T36" fmla="*/ 51 w 65"/>
                  <a:gd name="T37" fmla="*/ 6 h 65"/>
                  <a:gd name="T38" fmla="*/ 55 w 65"/>
                  <a:gd name="T39" fmla="*/ 10 h 65"/>
                  <a:gd name="T40" fmla="*/ 59 w 65"/>
                  <a:gd name="T41" fmla="*/ 16 h 65"/>
                  <a:gd name="T42" fmla="*/ 61 w 65"/>
                  <a:gd name="T43" fmla="*/ 21 h 65"/>
                  <a:gd name="T44" fmla="*/ 63 w 65"/>
                  <a:gd name="T45" fmla="*/ 25 h 65"/>
                  <a:gd name="T46" fmla="*/ 65 w 65"/>
                  <a:gd name="T47" fmla="*/ 33 h 65"/>
                  <a:gd name="T48" fmla="*/ 63 w 65"/>
                  <a:gd name="T49" fmla="*/ 39 h 65"/>
                  <a:gd name="T50" fmla="*/ 61 w 65"/>
                  <a:gd name="T51" fmla="*/ 45 h 65"/>
                  <a:gd name="T52" fmla="*/ 59 w 65"/>
                  <a:gd name="T53" fmla="*/ 51 h 65"/>
                  <a:gd name="T54" fmla="*/ 53 w 65"/>
                  <a:gd name="T55" fmla="*/ 55 h 65"/>
                  <a:gd name="T56" fmla="*/ 49 w 65"/>
                  <a:gd name="T57" fmla="*/ 59 h 65"/>
                  <a:gd name="T58" fmla="*/ 43 w 65"/>
                  <a:gd name="T59" fmla="*/ 63 h 65"/>
                  <a:gd name="T60" fmla="*/ 38 w 65"/>
                  <a:gd name="T61" fmla="*/ 63 h 65"/>
                  <a:gd name="T62" fmla="*/ 32 w 65"/>
                  <a:gd name="T63" fmla="*/ 65 h 65"/>
                  <a:gd name="T64" fmla="*/ 26 w 65"/>
                  <a:gd name="T65" fmla="*/ 63 h 65"/>
                  <a:gd name="T66" fmla="*/ 18 w 65"/>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18" y="61"/>
                    </a:moveTo>
                    <a:lnTo>
                      <a:pt x="18" y="61"/>
                    </a:lnTo>
                    <a:lnTo>
                      <a:pt x="14" y="59"/>
                    </a:lnTo>
                    <a:lnTo>
                      <a:pt x="8" y="55"/>
                    </a:lnTo>
                    <a:lnTo>
                      <a:pt x="4" y="49"/>
                    </a:lnTo>
                    <a:lnTo>
                      <a:pt x="2" y="43"/>
                    </a:lnTo>
                    <a:lnTo>
                      <a:pt x="0" y="37"/>
                    </a:lnTo>
                    <a:lnTo>
                      <a:pt x="0" y="31"/>
                    </a:lnTo>
                    <a:lnTo>
                      <a:pt x="0" y="25"/>
                    </a:lnTo>
                    <a:lnTo>
                      <a:pt x="2" y="19"/>
                    </a:lnTo>
                    <a:lnTo>
                      <a:pt x="6" y="14"/>
                    </a:lnTo>
                    <a:lnTo>
                      <a:pt x="10" y="8"/>
                    </a:lnTo>
                    <a:lnTo>
                      <a:pt x="14" y="6"/>
                    </a:lnTo>
                    <a:lnTo>
                      <a:pt x="20" y="2"/>
                    </a:lnTo>
                    <a:lnTo>
                      <a:pt x="26" y="0"/>
                    </a:lnTo>
                    <a:lnTo>
                      <a:pt x="32" y="0"/>
                    </a:lnTo>
                    <a:lnTo>
                      <a:pt x="39" y="0"/>
                    </a:lnTo>
                    <a:lnTo>
                      <a:pt x="45" y="2"/>
                    </a:lnTo>
                    <a:lnTo>
                      <a:pt x="51" y="6"/>
                    </a:lnTo>
                    <a:lnTo>
                      <a:pt x="55" y="10"/>
                    </a:lnTo>
                    <a:lnTo>
                      <a:pt x="59" y="16"/>
                    </a:lnTo>
                    <a:lnTo>
                      <a:pt x="61" y="21"/>
                    </a:lnTo>
                    <a:lnTo>
                      <a:pt x="63" y="25"/>
                    </a:lnTo>
                    <a:lnTo>
                      <a:pt x="65" y="33"/>
                    </a:lnTo>
                    <a:lnTo>
                      <a:pt x="63" y="39"/>
                    </a:lnTo>
                    <a:lnTo>
                      <a:pt x="61" y="45"/>
                    </a:lnTo>
                    <a:lnTo>
                      <a:pt x="59" y="51"/>
                    </a:lnTo>
                    <a:lnTo>
                      <a:pt x="53" y="55"/>
                    </a:lnTo>
                    <a:lnTo>
                      <a:pt x="49" y="59"/>
                    </a:lnTo>
                    <a:lnTo>
                      <a:pt x="43" y="63"/>
                    </a:lnTo>
                    <a:lnTo>
                      <a:pt x="38" y="63"/>
                    </a:lnTo>
                    <a:lnTo>
                      <a:pt x="32" y="65"/>
                    </a:lnTo>
                    <a:lnTo>
                      <a:pt x="26" y="63"/>
                    </a:lnTo>
                    <a:lnTo>
                      <a:pt x="18"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0" name="Freeform 655"/>
              <p:cNvSpPr>
                <a:spLocks/>
              </p:cNvSpPr>
              <p:nvPr/>
            </p:nvSpPr>
            <p:spPr bwMode="auto">
              <a:xfrm>
                <a:off x="5130" y="1668"/>
                <a:ext cx="65" cy="65"/>
              </a:xfrm>
              <a:custGeom>
                <a:avLst/>
                <a:gdLst>
                  <a:gd name="T0" fmla="*/ 20 w 65"/>
                  <a:gd name="T1" fmla="*/ 63 h 65"/>
                  <a:gd name="T2" fmla="*/ 14 w 65"/>
                  <a:gd name="T3" fmla="*/ 59 h 65"/>
                  <a:gd name="T4" fmla="*/ 8 w 65"/>
                  <a:gd name="T5" fmla="*/ 55 h 65"/>
                  <a:gd name="T6" fmla="*/ 4 w 65"/>
                  <a:gd name="T7" fmla="*/ 49 h 65"/>
                  <a:gd name="T8" fmla="*/ 2 w 65"/>
                  <a:gd name="T9" fmla="*/ 43 h 65"/>
                  <a:gd name="T10" fmla="*/ 0 w 65"/>
                  <a:gd name="T11" fmla="*/ 39 h 65"/>
                  <a:gd name="T12" fmla="*/ 0 w 65"/>
                  <a:gd name="T13" fmla="*/ 31 h 65"/>
                  <a:gd name="T14" fmla="*/ 0 w 65"/>
                  <a:gd name="T15" fmla="*/ 25 h 65"/>
                  <a:gd name="T16" fmla="*/ 2 w 65"/>
                  <a:gd name="T17" fmla="*/ 19 h 65"/>
                  <a:gd name="T18" fmla="*/ 6 w 65"/>
                  <a:gd name="T19" fmla="*/ 13 h 65"/>
                  <a:gd name="T20" fmla="*/ 10 w 65"/>
                  <a:gd name="T21" fmla="*/ 9 h 65"/>
                  <a:gd name="T22" fmla="*/ 14 w 65"/>
                  <a:gd name="T23" fmla="*/ 5 h 65"/>
                  <a:gd name="T24" fmla="*/ 20 w 65"/>
                  <a:gd name="T25" fmla="*/ 2 h 65"/>
                  <a:gd name="T26" fmla="*/ 26 w 65"/>
                  <a:gd name="T27" fmla="*/ 2 h 65"/>
                  <a:gd name="T28" fmla="*/ 34 w 65"/>
                  <a:gd name="T29" fmla="*/ 0 h 65"/>
                  <a:gd name="T30" fmla="*/ 40 w 65"/>
                  <a:gd name="T31" fmla="*/ 2 h 65"/>
                  <a:gd name="T32" fmla="*/ 46 w 65"/>
                  <a:gd name="T33" fmla="*/ 3 h 65"/>
                  <a:gd name="T34" fmla="*/ 52 w 65"/>
                  <a:gd name="T35" fmla="*/ 5 h 65"/>
                  <a:gd name="T36" fmla="*/ 56 w 65"/>
                  <a:gd name="T37" fmla="*/ 9 h 65"/>
                  <a:gd name="T38" fmla="*/ 60 w 65"/>
                  <a:gd name="T39" fmla="*/ 15 h 65"/>
                  <a:gd name="T40" fmla="*/ 63 w 65"/>
                  <a:gd name="T41" fmla="*/ 21 h 65"/>
                  <a:gd name="T42" fmla="*/ 63 w 65"/>
                  <a:gd name="T43" fmla="*/ 27 h 65"/>
                  <a:gd name="T44" fmla="*/ 65 w 65"/>
                  <a:gd name="T45" fmla="*/ 33 h 65"/>
                  <a:gd name="T46" fmla="*/ 63 w 65"/>
                  <a:gd name="T47" fmla="*/ 39 h 65"/>
                  <a:gd name="T48" fmla="*/ 62 w 65"/>
                  <a:gd name="T49" fmla="*/ 45 h 65"/>
                  <a:gd name="T50" fmla="*/ 60 w 65"/>
                  <a:gd name="T51" fmla="*/ 51 h 65"/>
                  <a:gd name="T52" fmla="*/ 54 w 65"/>
                  <a:gd name="T53" fmla="*/ 57 h 65"/>
                  <a:gd name="T54" fmla="*/ 50 w 65"/>
                  <a:gd name="T55" fmla="*/ 59 h 65"/>
                  <a:gd name="T56" fmla="*/ 44 w 65"/>
                  <a:gd name="T57" fmla="*/ 63 h 65"/>
                  <a:gd name="T58" fmla="*/ 38 w 65"/>
                  <a:gd name="T59" fmla="*/ 65 h 65"/>
                  <a:gd name="T60" fmla="*/ 32 w 65"/>
                  <a:gd name="T61" fmla="*/ 65 h 65"/>
                  <a:gd name="T62" fmla="*/ 26 w 65"/>
                  <a:gd name="T63" fmla="*/ 65 h 65"/>
                  <a:gd name="T64" fmla="*/ 20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0" y="63"/>
                    </a:moveTo>
                    <a:lnTo>
                      <a:pt x="14" y="59"/>
                    </a:lnTo>
                    <a:lnTo>
                      <a:pt x="8" y="55"/>
                    </a:lnTo>
                    <a:lnTo>
                      <a:pt x="4" y="49"/>
                    </a:lnTo>
                    <a:lnTo>
                      <a:pt x="2" y="43"/>
                    </a:lnTo>
                    <a:lnTo>
                      <a:pt x="0" y="39"/>
                    </a:lnTo>
                    <a:lnTo>
                      <a:pt x="0" y="31"/>
                    </a:lnTo>
                    <a:lnTo>
                      <a:pt x="0" y="25"/>
                    </a:lnTo>
                    <a:lnTo>
                      <a:pt x="2" y="19"/>
                    </a:lnTo>
                    <a:lnTo>
                      <a:pt x="6" y="13"/>
                    </a:lnTo>
                    <a:lnTo>
                      <a:pt x="10" y="9"/>
                    </a:lnTo>
                    <a:lnTo>
                      <a:pt x="14" y="5"/>
                    </a:lnTo>
                    <a:lnTo>
                      <a:pt x="20" y="2"/>
                    </a:lnTo>
                    <a:lnTo>
                      <a:pt x="26" y="2"/>
                    </a:lnTo>
                    <a:lnTo>
                      <a:pt x="34" y="0"/>
                    </a:lnTo>
                    <a:lnTo>
                      <a:pt x="40" y="2"/>
                    </a:lnTo>
                    <a:lnTo>
                      <a:pt x="46" y="3"/>
                    </a:lnTo>
                    <a:lnTo>
                      <a:pt x="52" y="5"/>
                    </a:lnTo>
                    <a:lnTo>
                      <a:pt x="56" y="9"/>
                    </a:lnTo>
                    <a:lnTo>
                      <a:pt x="60" y="15"/>
                    </a:lnTo>
                    <a:lnTo>
                      <a:pt x="63" y="21"/>
                    </a:lnTo>
                    <a:lnTo>
                      <a:pt x="63" y="27"/>
                    </a:lnTo>
                    <a:lnTo>
                      <a:pt x="65" y="33"/>
                    </a:lnTo>
                    <a:lnTo>
                      <a:pt x="63" y="39"/>
                    </a:lnTo>
                    <a:lnTo>
                      <a:pt x="62" y="45"/>
                    </a:lnTo>
                    <a:lnTo>
                      <a:pt x="60" y="51"/>
                    </a:lnTo>
                    <a:lnTo>
                      <a:pt x="54" y="57"/>
                    </a:lnTo>
                    <a:lnTo>
                      <a:pt x="50" y="59"/>
                    </a:lnTo>
                    <a:lnTo>
                      <a:pt x="44" y="63"/>
                    </a:lnTo>
                    <a:lnTo>
                      <a:pt x="38" y="65"/>
                    </a:lnTo>
                    <a:lnTo>
                      <a:pt x="32" y="65"/>
                    </a:lnTo>
                    <a:lnTo>
                      <a:pt x="26" y="65"/>
                    </a:lnTo>
                    <a:lnTo>
                      <a:pt x="20"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1" name="Freeform 656"/>
              <p:cNvSpPr>
                <a:spLocks/>
              </p:cNvSpPr>
              <p:nvPr/>
            </p:nvSpPr>
            <p:spPr bwMode="auto">
              <a:xfrm>
                <a:off x="5130" y="1668"/>
                <a:ext cx="65" cy="65"/>
              </a:xfrm>
              <a:custGeom>
                <a:avLst/>
                <a:gdLst>
                  <a:gd name="T0" fmla="*/ 20 w 65"/>
                  <a:gd name="T1" fmla="*/ 63 h 65"/>
                  <a:gd name="T2" fmla="*/ 20 w 65"/>
                  <a:gd name="T3" fmla="*/ 63 h 65"/>
                  <a:gd name="T4" fmla="*/ 14 w 65"/>
                  <a:gd name="T5" fmla="*/ 59 h 65"/>
                  <a:gd name="T6" fmla="*/ 8 w 65"/>
                  <a:gd name="T7" fmla="*/ 55 h 65"/>
                  <a:gd name="T8" fmla="*/ 4 w 65"/>
                  <a:gd name="T9" fmla="*/ 49 h 65"/>
                  <a:gd name="T10" fmla="*/ 2 w 65"/>
                  <a:gd name="T11" fmla="*/ 43 h 65"/>
                  <a:gd name="T12" fmla="*/ 0 w 65"/>
                  <a:gd name="T13" fmla="*/ 39 h 65"/>
                  <a:gd name="T14" fmla="*/ 0 w 65"/>
                  <a:gd name="T15" fmla="*/ 31 h 65"/>
                  <a:gd name="T16" fmla="*/ 0 w 65"/>
                  <a:gd name="T17" fmla="*/ 25 h 65"/>
                  <a:gd name="T18" fmla="*/ 2 w 65"/>
                  <a:gd name="T19" fmla="*/ 19 h 65"/>
                  <a:gd name="T20" fmla="*/ 6 w 65"/>
                  <a:gd name="T21" fmla="*/ 13 h 65"/>
                  <a:gd name="T22" fmla="*/ 10 w 65"/>
                  <a:gd name="T23" fmla="*/ 9 h 65"/>
                  <a:gd name="T24" fmla="*/ 14 w 65"/>
                  <a:gd name="T25" fmla="*/ 5 h 65"/>
                  <a:gd name="T26" fmla="*/ 20 w 65"/>
                  <a:gd name="T27" fmla="*/ 2 h 65"/>
                  <a:gd name="T28" fmla="*/ 26 w 65"/>
                  <a:gd name="T29" fmla="*/ 2 h 65"/>
                  <a:gd name="T30" fmla="*/ 34 w 65"/>
                  <a:gd name="T31" fmla="*/ 0 h 65"/>
                  <a:gd name="T32" fmla="*/ 40 w 65"/>
                  <a:gd name="T33" fmla="*/ 2 h 65"/>
                  <a:gd name="T34" fmla="*/ 46 w 65"/>
                  <a:gd name="T35" fmla="*/ 3 h 65"/>
                  <a:gd name="T36" fmla="*/ 52 w 65"/>
                  <a:gd name="T37" fmla="*/ 5 h 65"/>
                  <a:gd name="T38" fmla="*/ 56 w 65"/>
                  <a:gd name="T39" fmla="*/ 9 h 65"/>
                  <a:gd name="T40" fmla="*/ 60 w 65"/>
                  <a:gd name="T41" fmla="*/ 15 h 65"/>
                  <a:gd name="T42" fmla="*/ 63 w 65"/>
                  <a:gd name="T43" fmla="*/ 21 h 65"/>
                  <a:gd name="T44" fmla="*/ 63 w 65"/>
                  <a:gd name="T45" fmla="*/ 27 h 65"/>
                  <a:gd name="T46" fmla="*/ 65 w 65"/>
                  <a:gd name="T47" fmla="*/ 33 h 65"/>
                  <a:gd name="T48" fmla="*/ 63 w 65"/>
                  <a:gd name="T49" fmla="*/ 39 h 65"/>
                  <a:gd name="T50" fmla="*/ 62 w 65"/>
                  <a:gd name="T51" fmla="*/ 45 h 65"/>
                  <a:gd name="T52" fmla="*/ 60 w 65"/>
                  <a:gd name="T53" fmla="*/ 51 h 65"/>
                  <a:gd name="T54" fmla="*/ 54 w 65"/>
                  <a:gd name="T55" fmla="*/ 57 h 65"/>
                  <a:gd name="T56" fmla="*/ 50 w 65"/>
                  <a:gd name="T57" fmla="*/ 59 h 65"/>
                  <a:gd name="T58" fmla="*/ 44 w 65"/>
                  <a:gd name="T59" fmla="*/ 63 h 65"/>
                  <a:gd name="T60" fmla="*/ 38 w 65"/>
                  <a:gd name="T61" fmla="*/ 65 h 65"/>
                  <a:gd name="T62" fmla="*/ 32 w 65"/>
                  <a:gd name="T63" fmla="*/ 65 h 65"/>
                  <a:gd name="T64" fmla="*/ 26 w 65"/>
                  <a:gd name="T65" fmla="*/ 65 h 65"/>
                  <a:gd name="T66" fmla="*/ 20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0" y="63"/>
                    </a:moveTo>
                    <a:lnTo>
                      <a:pt x="20" y="63"/>
                    </a:lnTo>
                    <a:lnTo>
                      <a:pt x="14" y="59"/>
                    </a:lnTo>
                    <a:lnTo>
                      <a:pt x="8" y="55"/>
                    </a:lnTo>
                    <a:lnTo>
                      <a:pt x="4" y="49"/>
                    </a:lnTo>
                    <a:lnTo>
                      <a:pt x="2" y="43"/>
                    </a:lnTo>
                    <a:lnTo>
                      <a:pt x="0" y="39"/>
                    </a:lnTo>
                    <a:lnTo>
                      <a:pt x="0" y="31"/>
                    </a:lnTo>
                    <a:lnTo>
                      <a:pt x="0" y="25"/>
                    </a:lnTo>
                    <a:lnTo>
                      <a:pt x="2" y="19"/>
                    </a:lnTo>
                    <a:lnTo>
                      <a:pt x="6" y="13"/>
                    </a:lnTo>
                    <a:lnTo>
                      <a:pt x="10" y="9"/>
                    </a:lnTo>
                    <a:lnTo>
                      <a:pt x="14" y="5"/>
                    </a:lnTo>
                    <a:lnTo>
                      <a:pt x="20" y="2"/>
                    </a:lnTo>
                    <a:lnTo>
                      <a:pt x="26" y="2"/>
                    </a:lnTo>
                    <a:lnTo>
                      <a:pt x="34" y="0"/>
                    </a:lnTo>
                    <a:lnTo>
                      <a:pt x="40" y="2"/>
                    </a:lnTo>
                    <a:lnTo>
                      <a:pt x="46" y="3"/>
                    </a:lnTo>
                    <a:lnTo>
                      <a:pt x="52" y="5"/>
                    </a:lnTo>
                    <a:lnTo>
                      <a:pt x="56" y="9"/>
                    </a:lnTo>
                    <a:lnTo>
                      <a:pt x="60" y="15"/>
                    </a:lnTo>
                    <a:lnTo>
                      <a:pt x="63" y="21"/>
                    </a:lnTo>
                    <a:lnTo>
                      <a:pt x="63" y="27"/>
                    </a:lnTo>
                    <a:lnTo>
                      <a:pt x="65" y="33"/>
                    </a:lnTo>
                    <a:lnTo>
                      <a:pt x="63" y="39"/>
                    </a:lnTo>
                    <a:lnTo>
                      <a:pt x="62" y="45"/>
                    </a:lnTo>
                    <a:lnTo>
                      <a:pt x="60" y="51"/>
                    </a:lnTo>
                    <a:lnTo>
                      <a:pt x="54" y="57"/>
                    </a:lnTo>
                    <a:lnTo>
                      <a:pt x="50" y="59"/>
                    </a:lnTo>
                    <a:lnTo>
                      <a:pt x="44" y="63"/>
                    </a:lnTo>
                    <a:lnTo>
                      <a:pt x="38" y="65"/>
                    </a:lnTo>
                    <a:lnTo>
                      <a:pt x="32" y="65"/>
                    </a:lnTo>
                    <a:lnTo>
                      <a:pt x="26" y="65"/>
                    </a:lnTo>
                    <a:lnTo>
                      <a:pt x="20"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2" name="Freeform 657"/>
              <p:cNvSpPr>
                <a:spLocks/>
              </p:cNvSpPr>
              <p:nvPr/>
            </p:nvSpPr>
            <p:spPr bwMode="auto">
              <a:xfrm>
                <a:off x="5067" y="1679"/>
                <a:ext cx="65" cy="65"/>
              </a:xfrm>
              <a:custGeom>
                <a:avLst/>
                <a:gdLst>
                  <a:gd name="T0" fmla="*/ 61 w 65"/>
                  <a:gd name="T1" fmla="*/ 46 h 65"/>
                  <a:gd name="T2" fmla="*/ 60 w 65"/>
                  <a:gd name="T3" fmla="*/ 52 h 65"/>
                  <a:gd name="T4" fmla="*/ 56 w 65"/>
                  <a:gd name="T5" fmla="*/ 57 h 65"/>
                  <a:gd name="T6" fmla="*/ 50 w 65"/>
                  <a:gd name="T7" fmla="*/ 59 h 65"/>
                  <a:gd name="T8" fmla="*/ 44 w 65"/>
                  <a:gd name="T9" fmla="*/ 63 h 65"/>
                  <a:gd name="T10" fmla="*/ 38 w 65"/>
                  <a:gd name="T11" fmla="*/ 65 h 65"/>
                  <a:gd name="T12" fmla="*/ 32 w 65"/>
                  <a:gd name="T13" fmla="*/ 65 h 65"/>
                  <a:gd name="T14" fmla="*/ 26 w 65"/>
                  <a:gd name="T15" fmla="*/ 65 h 65"/>
                  <a:gd name="T16" fmla="*/ 20 w 65"/>
                  <a:gd name="T17" fmla="*/ 63 h 65"/>
                  <a:gd name="T18" fmla="*/ 14 w 65"/>
                  <a:gd name="T19" fmla="*/ 59 h 65"/>
                  <a:gd name="T20" fmla="*/ 8 w 65"/>
                  <a:gd name="T21" fmla="*/ 56 h 65"/>
                  <a:gd name="T22" fmla="*/ 6 w 65"/>
                  <a:gd name="T23" fmla="*/ 50 h 65"/>
                  <a:gd name="T24" fmla="*/ 2 w 65"/>
                  <a:gd name="T25" fmla="*/ 46 h 65"/>
                  <a:gd name="T26" fmla="*/ 0 w 65"/>
                  <a:gd name="T27" fmla="*/ 40 h 65"/>
                  <a:gd name="T28" fmla="*/ 0 w 65"/>
                  <a:gd name="T29" fmla="*/ 32 h 65"/>
                  <a:gd name="T30" fmla="*/ 0 w 65"/>
                  <a:gd name="T31" fmla="*/ 26 h 65"/>
                  <a:gd name="T32" fmla="*/ 2 w 65"/>
                  <a:gd name="T33" fmla="*/ 20 h 65"/>
                  <a:gd name="T34" fmla="*/ 6 w 65"/>
                  <a:gd name="T35" fmla="*/ 14 h 65"/>
                  <a:gd name="T36" fmla="*/ 10 w 65"/>
                  <a:gd name="T37" fmla="*/ 10 h 65"/>
                  <a:gd name="T38" fmla="*/ 16 w 65"/>
                  <a:gd name="T39" fmla="*/ 6 h 65"/>
                  <a:gd name="T40" fmla="*/ 20 w 65"/>
                  <a:gd name="T41" fmla="*/ 4 h 65"/>
                  <a:gd name="T42" fmla="*/ 28 w 65"/>
                  <a:gd name="T43" fmla="*/ 0 h 65"/>
                  <a:gd name="T44" fmla="*/ 34 w 65"/>
                  <a:gd name="T45" fmla="*/ 0 h 65"/>
                  <a:gd name="T46" fmla="*/ 40 w 65"/>
                  <a:gd name="T47" fmla="*/ 2 h 65"/>
                  <a:gd name="T48" fmla="*/ 46 w 65"/>
                  <a:gd name="T49" fmla="*/ 4 h 65"/>
                  <a:gd name="T50" fmla="*/ 52 w 65"/>
                  <a:gd name="T51" fmla="*/ 6 h 65"/>
                  <a:gd name="T52" fmla="*/ 56 w 65"/>
                  <a:gd name="T53" fmla="*/ 10 h 65"/>
                  <a:gd name="T54" fmla="*/ 60 w 65"/>
                  <a:gd name="T55" fmla="*/ 16 h 65"/>
                  <a:gd name="T56" fmla="*/ 63 w 65"/>
                  <a:gd name="T57" fmla="*/ 22 h 65"/>
                  <a:gd name="T58" fmla="*/ 63 w 65"/>
                  <a:gd name="T59" fmla="*/ 28 h 65"/>
                  <a:gd name="T60" fmla="*/ 65 w 65"/>
                  <a:gd name="T61" fmla="*/ 34 h 65"/>
                  <a:gd name="T62" fmla="*/ 63 w 65"/>
                  <a:gd name="T63" fmla="*/ 40 h 65"/>
                  <a:gd name="T64" fmla="*/ 61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6"/>
                    </a:moveTo>
                    <a:lnTo>
                      <a:pt x="60" y="52"/>
                    </a:lnTo>
                    <a:lnTo>
                      <a:pt x="56" y="57"/>
                    </a:lnTo>
                    <a:lnTo>
                      <a:pt x="50" y="59"/>
                    </a:lnTo>
                    <a:lnTo>
                      <a:pt x="44" y="63"/>
                    </a:lnTo>
                    <a:lnTo>
                      <a:pt x="38" y="65"/>
                    </a:lnTo>
                    <a:lnTo>
                      <a:pt x="32" y="65"/>
                    </a:lnTo>
                    <a:lnTo>
                      <a:pt x="26" y="65"/>
                    </a:lnTo>
                    <a:lnTo>
                      <a:pt x="20" y="63"/>
                    </a:lnTo>
                    <a:lnTo>
                      <a:pt x="14" y="59"/>
                    </a:lnTo>
                    <a:lnTo>
                      <a:pt x="8" y="56"/>
                    </a:lnTo>
                    <a:lnTo>
                      <a:pt x="6" y="50"/>
                    </a:lnTo>
                    <a:lnTo>
                      <a:pt x="2" y="46"/>
                    </a:lnTo>
                    <a:lnTo>
                      <a:pt x="0" y="40"/>
                    </a:lnTo>
                    <a:lnTo>
                      <a:pt x="0" y="32"/>
                    </a:lnTo>
                    <a:lnTo>
                      <a:pt x="0" y="26"/>
                    </a:lnTo>
                    <a:lnTo>
                      <a:pt x="2" y="20"/>
                    </a:lnTo>
                    <a:lnTo>
                      <a:pt x="6" y="14"/>
                    </a:lnTo>
                    <a:lnTo>
                      <a:pt x="10" y="10"/>
                    </a:lnTo>
                    <a:lnTo>
                      <a:pt x="16" y="6"/>
                    </a:lnTo>
                    <a:lnTo>
                      <a:pt x="20" y="4"/>
                    </a:lnTo>
                    <a:lnTo>
                      <a:pt x="28" y="0"/>
                    </a:lnTo>
                    <a:lnTo>
                      <a:pt x="34" y="0"/>
                    </a:lnTo>
                    <a:lnTo>
                      <a:pt x="40" y="2"/>
                    </a:lnTo>
                    <a:lnTo>
                      <a:pt x="46" y="4"/>
                    </a:lnTo>
                    <a:lnTo>
                      <a:pt x="52" y="6"/>
                    </a:lnTo>
                    <a:lnTo>
                      <a:pt x="56" y="10"/>
                    </a:lnTo>
                    <a:lnTo>
                      <a:pt x="60" y="16"/>
                    </a:lnTo>
                    <a:lnTo>
                      <a:pt x="63" y="22"/>
                    </a:lnTo>
                    <a:lnTo>
                      <a:pt x="63" y="28"/>
                    </a:lnTo>
                    <a:lnTo>
                      <a:pt x="65" y="34"/>
                    </a:lnTo>
                    <a:lnTo>
                      <a:pt x="63" y="40"/>
                    </a:lnTo>
                    <a:lnTo>
                      <a:pt x="61" y="46"/>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3" name="Freeform 658"/>
              <p:cNvSpPr>
                <a:spLocks/>
              </p:cNvSpPr>
              <p:nvPr/>
            </p:nvSpPr>
            <p:spPr bwMode="auto">
              <a:xfrm>
                <a:off x="5067" y="1679"/>
                <a:ext cx="65" cy="65"/>
              </a:xfrm>
              <a:custGeom>
                <a:avLst/>
                <a:gdLst>
                  <a:gd name="T0" fmla="*/ 61 w 65"/>
                  <a:gd name="T1" fmla="*/ 46 h 65"/>
                  <a:gd name="T2" fmla="*/ 61 w 65"/>
                  <a:gd name="T3" fmla="*/ 46 h 65"/>
                  <a:gd name="T4" fmla="*/ 60 w 65"/>
                  <a:gd name="T5" fmla="*/ 52 h 65"/>
                  <a:gd name="T6" fmla="*/ 56 w 65"/>
                  <a:gd name="T7" fmla="*/ 57 h 65"/>
                  <a:gd name="T8" fmla="*/ 50 w 65"/>
                  <a:gd name="T9" fmla="*/ 59 h 65"/>
                  <a:gd name="T10" fmla="*/ 44 w 65"/>
                  <a:gd name="T11" fmla="*/ 63 h 65"/>
                  <a:gd name="T12" fmla="*/ 38 w 65"/>
                  <a:gd name="T13" fmla="*/ 65 h 65"/>
                  <a:gd name="T14" fmla="*/ 32 w 65"/>
                  <a:gd name="T15" fmla="*/ 65 h 65"/>
                  <a:gd name="T16" fmla="*/ 26 w 65"/>
                  <a:gd name="T17" fmla="*/ 65 h 65"/>
                  <a:gd name="T18" fmla="*/ 20 w 65"/>
                  <a:gd name="T19" fmla="*/ 63 h 65"/>
                  <a:gd name="T20" fmla="*/ 14 w 65"/>
                  <a:gd name="T21" fmla="*/ 59 h 65"/>
                  <a:gd name="T22" fmla="*/ 8 w 65"/>
                  <a:gd name="T23" fmla="*/ 56 h 65"/>
                  <a:gd name="T24" fmla="*/ 6 w 65"/>
                  <a:gd name="T25" fmla="*/ 50 h 65"/>
                  <a:gd name="T26" fmla="*/ 2 w 65"/>
                  <a:gd name="T27" fmla="*/ 46 h 65"/>
                  <a:gd name="T28" fmla="*/ 0 w 65"/>
                  <a:gd name="T29" fmla="*/ 40 h 65"/>
                  <a:gd name="T30" fmla="*/ 0 w 65"/>
                  <a:gd name="T31" fmla="*/ 32 h 65"/>
                  <a:gd name="T32" fmla="*/ 0 w 65"/>
                  <a:gd name="T33" fmla="*/ 26 h 65"/>
                  <a:gd name="T34" fmla="*/ 2 w 65"/>
                  <a:gd name="T35" fmla="*/ 20 h 65"/>
                  <a:gd name="T36" fmla="*/ 6 w 65"/>
                  <a:gd name="T37" fmla="*/ 14 h 65"/>
                  <a:gd name="T38" fmla="*/ 10 w 65"/>
                  <a:gd name="T39" fmla="*/ 10 h 65"/>
                  <a:gd name="T40" fmla="*/ 16 w 65"/>
                  <a:gd name="T41" fmla="*/ 6 h 65"/>
                  <a:gd name="T42" fmla="*/ 20 w 65"/>
                  <a:gd name="T43" fmla="*/ 4 h 65"/>
                  <a:gd name="T44" fmla="*/ 28 w 65"/>
                  <a:gd name="T45" fmla="*/ 0 h 65"/>
                  <a:gd name="T46" fmla="*/ 34 w 65"/>
                  <a:gd name="T47" fmla="*/ 0 h 65"/>
                  <a:gd name="T48" fmla="*/ 40 w 65"/>
                  <a:gd name="T49" fmla="*/ 2 h 65"/>
                  <a:gd name="T50" fmla="*/ 46 w 65"/>
                  <a:gd name="T51" fmla="*/ 4 h 65"/>
                  <a:gd name="T52" fmla="*/ 52 w 65"/>
                  <a:gd name="T53" fmla="*/ 6 h 65"/>
                  <a:gd name="T54" fmla="*/ 56 w 65"/>
                  <a:gd name="T55" fmla="*/ 10 h 65"/>
                  <a:gd name="T56" fmla="*/ 60 w 65"/>
                  <a:gd name="T57" fmla="*/ 16 h 65"/>
                  <a:gd name="T58" fmla="*/ 63 w 65"/>
                  <a:gd name="T59" fmla="*/ 22 h 65"/>
                  <a:gd name="T60" fmla="*/ 63 w 65"/>
                  <a:gd name="T61" fmla="*/ 28 h 65"/>
                  <a:gd name="T62" fmla="*/ 65 w 65"/>
                  <a:gd name="T63" fmla="*/ 34 h 65"/>
                  <a:gd name="T64" fmla="*/ 63 w 65"/>
                  <a:gd name="T65" fmla="*/ 40 h 65"/>
                  <a:gd name="T66" fmla="*/ 61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6"/>
                    </a:moveTo>
                    <a:lnTo>
                      <a:pt x="61" y="46"/>
                    </a:lnTo>
                    <a:lnTo>
                      <a:pt x="60" y="52"/>
                    </a:lnTo>
                    <a:lnTo>
                      <a:pt x="56" y="57"/>
                    </a:lnTo>
                    <a:lnTo>
                      <a:pt x="50" y="59"/>
                    </a:lnTo>
                    <a:lnTo>
                      <a:pt x="44" y="63"/>
                    </a:lnTo>
                    <a:lnTo>
                      <a:pt x="38" y="65"/>
                    </a:lnTo>
                    <a:lnTo>
                      <a:pt x="32" y="65"/>
                    </a:lnTo>
                    <a:lnTo>
                      <a:pt x="26" y="65"/>
                    </a:lnTo>
                    <a:lnTo>
                      <a:pt x="20" y="63"/>
                    </a:lnTo>
                    <a:lnTo>
                      <a:pt x="14" y="59"/>
                    </a:lnTo>
                    <a:lnTo>
                      <a:pt x="8" y="56"/>
                    </a:lnTo>
                    <a:lnTo>
                      <a:pt x="6" y="50"/>
                    </a:lnTo>
                    <a:lnTo>
                      <a:pt x="2" y="46"/>
                    </a:lnTo>
                    <a:lnTo>
                      <a:pt x="0" y="40"/>
                    </a:lnTo>
                    <a:lnTo>
                      <a:pt x="0" y="32"/>
                    </a:lnTo>
                    <a:lnTo>
                      <a:pt x="0" y="26"/>
                    </a:lnTo>
                    <a:lnTo>
                      <a:pt x="2" y="20"/>
                    </a:lnTo>
                    <a:lnTo>
                      <a:pt x="6" y="14"/>
                    </a:lnTo>
                    <a:lnTo>
                      <a:pt x="10" y="10"/>
                    </a:lnTo>
                    <a:lnTo>
                      <a:pt x="16" y="6"/>
                    </a:lnTo>
                    <a:lnTo>
                      <a:pt x="20" y="4"/>
                    </a:lnTo>
                    <a:lnTo>
                      <a:pt x="28" y="0"/>
                    </a:lnTo>
                    <a:lnTo>
                      <a:pt x="34" y="0"/>
                    </a:lnTo>
                    <a:lnTo>
                      <a:pt x="40" y="2"/>
                    </a:lnTo>
                    <a:lnTo>
                      <a:pt x="46" y="4"/>
                    </a:lnTo>
                    <a:lnTo>
                      <a:pt x="52" y="6"/>
                    </a:lnTo>
                    <a:lnTo>
                      <a:pt x="56" y="10"/>
                    </a:lnTo>
                    <a:lnTo>
                      <a:pt x="60" y="16"/>
                    </a:lnTo>
                    <a:lnTo>
                      <a:pt x="63" y="22"/>
                    </a:lnTo>
                    <a:lnTo>
                      <a:pt x="63" y="28"/>
                    </a:lnTo>
                    <a:lnTo>
                      <a:pt x="65" y="34"/>
                    </a:lnTo>
                    <a:lnTo>
                      <a:pt x="63" y="40"/>
                    </a:lnTo>
                    <a:lnTo>
                      <a:pt x="61"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4" name="Freeform 659"/>
              <p:cNvSpPr>
                <a:spLocks/>
              </p:cNvSpPr>
              <p:nvPr/>
            </p:nvSpPr>
            <p:spPr bwMode="auto">
              <a:xfrm>
                <a:off x="5127" y="1610"/>
                <a:ext cx="65" cy="65"/>
              </a:xfrm>
              <a:custGeom>
                <a:avLst/>
                <a:gdLst>
                  <a:gd name="T0" fmla="*/ 19 w 65"/>
                  <a:gd name="T1" fmla="*/ 63 h 65"/>
                  <a:gd name="T2" fmla="*/ 13 w 65"/>
                  <a:gd name="T3" fmla="*/ 60 h 65"/>
                  <a:gd name="T4" fmla="*/ 9 w 65"/>
                  <a:gd name="T5" fmla="*/ 56 h 65"/>
                  <a:gd name="T6" fmla="*/ 5 w 65"/>
                  <a:gd name="T7" fmla="*/ 50 h 65"/>
                  <a:gd name="T8" fmla="*/ 1 w 65"/>
                  <a:gd name="T9" fmla="*/ 46 h 65"/>
                  <a:gd name="T10" fmla="*/ 0 w 65"/>
                  <a:gd name="T11" fmla="*/ 40 h 65"/>
                  <a:gd name="T12" fmla="*/ 0 w 65"/>
                  <a:gd name="T13" fmla="*/ 34 h 65"/>
                  <a:gd name="T14" fmla="*/ 1 w 65"/>
                  <a:gd name="T15" fmla="*/ 26 h 65"/>
                  <a:gd name="T16" fmla="*/ 3 w 65"/>
                  <a:gd name="T17" fmla="*/ 20 h 65"/>
                  <a:gd name="T18" fmla="*/ 5 w 65"/>
                  <a:gd name="T19" fmla="*/ 14 h 65"/>
                  <a:gd name="T20" fmla="*/ 9 w 65"/>
                  <a:gd name="T21" fmla="*/ 10 h 65"/>
                  <a:gd name="T22" fmla="*/ 15 w 65"/>
                  <a:gd name="T23" fmla="*/ 6 h 65"/>
                  <a:gd name="T24" fmla="*/ 21 w 65"/>
                  <a:gd name="T25" fmla="*/ 4 h 65"/>
                  <a:gd name="T26" fmla="*/ 27 w 65"/>
                  <a:gd name="T27" fmla="*/ 2 h 65"/>
                  <a:gd name="T28" fmla="*/ 33 w 65"/>
                  <a:gd name="T29" fmla="*/ 0 h 65"/>
                  <a:gd name="T30" fmla="*/ 39 w 65"/>
                  <a:gd name="T31" fmla="*/ 2 h 65"/>
                  <a:gd name="T32" fmla="*/ 45 w 65"/>
                  <a:gd name="T33" fmla="*/ 4 h 65"/>
                  <a:gd name="T34" fmla="*/ 51 w 65"/>
                  <a:gd name="T35" fmla="*/ 6 h 65"/>
                  <a:gd name="T36" fmla="*/ 57 w 65"/>
                  <a:gd name="T37" fmla="*/ 10 h 65"/>
                  <a:gd name="T38" fmla="*/ 59 w 65"/>
                  <a:gd name="T39" fmla="*/ 16 h 65"/>
                  <a:gd name="T40" fmla="*/ 63 w 65"/>
                  <a:gd name="T41" fmla="*/ 22 h 65"/>
                  <a:gd name="T42" fmla="*/ 65 w 65"/>
                  <a:gd name="T43" fmla="*/ 28 h 65"/>
                  <a:gd name="T44" fmla="*/ 65 w 65"/>
                  <a:gd name="T45" fmla="*/ 34 h 65"/>
                  <a:gd name="T46" fmla="*/ 65 w 65"/>
                  <a:gd name="T47" fmla="*/ 40 h 65"/>
                  <a:gd name="T48" fmla="*/ 61 w 65"/>
                  <a:gd name="T49" fmla="*/ 46 h 65"/>
                  <a:gd name="T50" fmla="*/ 59 w 65"/>
                  <a:gd name="T51" fmla="*/ 52 h 65"/>
                  <a:gd name="T52" fmla="*/ 55 w 65"/>
                  <a:gd name="T53" fmla="*/ 58 h 65"/>
                  <a:gd name="T54" fmla="*/ 49 w 65"/>
                  <a:gd name="T55" fmla="*/ 60 h 65"/>
                  <a:gd name="T56" fmla="*/ 45 w 65"/>
                  <a:gd name="T57" fmla="*/ 63 h 65"/>
                  <a:gd name="T58" fmla="*/ 37 w 65"/>
                  <a:gd name="T59" fmla="*/ 65 h 65"/>
                  <a:gd name="T60" fmla="*/ 31 w 65"/>
                  <a:gd name="T61" fmla="*/ 65 h 65"/>
                  <a:gd name="T62" fmla="*/ 25 w 65"/>
                  <a:gd name="T63" fmla="*/ 65 h 65"/>
                  <a:gd name="T64" fmla="*/ 19 w 65"/>
                  <a:gd name="T65" fmla="*/ 6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19" y="63"/>
                    </a:moveTo>
                    <a:lnTo>
                      <a:pt x="13" y="60"/>
                    </a:lnTo>
                    <a:lnTo>
                      <a:pt x="9" y="56"/>
                    </a:lnTo>
                    <a:lnTo>
                      <a:pt x="5" y="50"/>
                    </a:lnTo>
                    <a:lnTo>
                      <a:pt x="1" y="46"/>
                    </a:lnTo>
                    <a:lnTo>
                      <a:pt x="0" y="40"/>
                    </a:lnTo>
                    <a:lnTo>
                      <a:pt x="0" y="34"/>
                    </a:lnTo>
                    <a:lnTo>
                      <a:pt x="1" y="26"/>
                    </a:lnTo>
                    <a:lnTo>
                      <a:pt x="3" y="20"/>
                    </a:lnTo>
                    <a:lnTo>
                      <a:pt x="5" y="14"/>
                    </a:lnTo>
                    <a:lnTo>
                      <a:pt x="9" y="10"/>
                    </a:lnTo>
                    <a:lnTo>
                      <a:pt x="15" y="6"/>
                    </a:lnTo>
                    <a:lnTo>
                      <a:pt x="21" y="4"/>
                    </a:lnTo>
                    <a:lnTo>
                      <a:pt x="27" y="2"/>
                    </a:lnTo>
                    <a:lnTo>
                      <a:pt x="33" y="0"/>
                    </a:lnTo>
                    <a:lnTo>
                      <a:pt x="39" y="2"/>
                    </a:lnTo>
                    <a:lnTo>
                      <a:pt x="45" y="4"/>
                    </a:lnTo>
                    <a:lnTo>
                      <a:pt x="51" y="6"/>
                    </a:lnTo>
                    <a:lnTo>
                      <a:pt x="57" y="10"/>
                    </a:lnTo>
                    <a:lnTo>
                      <a:pt x="59" y="16"/>
                    </a:lnTo>
                    <a:lnTo>
                      <a:pt x="63" y="22"/>
                    </a:lnTo>
                    <a:lnTo>
                      <a:pt x="65" y="28"/>
                    </a:lnTo>
                    <a:lnTo>
                      <a:pt x="65" y="34"/>
                    </a:lnTo>
                    <a:lnTo>
                      <a:pt x="65" y="40"/>
                    </a:lnTo>
                    <a:lnTo>
                      <a:pt x="61" y="46"/>
                    </a:lnTo>
                    <a:lnTo>
                      <a:pt x="59" y="52"/>
                    </a:lnTo>
                    <a:lnTo>
                      <a:pt x="55" y="58"/>
                    </a:lnTo>
                    <a:lnTo>
                      <a:pt x="49" y="60"/>
                    </a:lnTo>
                    <a:lnTo>
                      <a:pt x="45" y="63"/>
                    </a:lnTo>
                    <a:lnTo>
                      <a:pt x="37" y="65"/>
                    </a:lnTo>
                    <a:lnTo>
                      <a:pt x="31" y="65"/>
                    </a:lnTo>
                    <a:lnTo>
                      <a:pt x="25" y="65"/>
                    </a:lnTo>
                    <a:lnTo>
                      <a:pt x="19"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5" name="Freeform 660"/>
              <p:cNvSpPr>
                <a:spLocks/>
              </p:cNvSpPr>
              <p:nvPr/>
            </p:nvSpPr>
            <p:spPr bwMode="auto">
              <a:xfrm>
                <a:off x="5127" y="1610"/>
                <a:ext cx="65" cy="65"/>
              </a:xfrm>
              <a:custGeom>
                <a:avLst/>
                <a:gdLst>
                  <a:gd name="T0" fmla="*/ 19 w 65"/>
                  <a:gd name="T1" fmla="*/ 63 h 65"/>
                  <a:gd name="T2" fmla="*/ 19 w 65"/>
                  <a:gd name="T3" fmla="*/ 63 h 65"/>
                  <a:gd name="T4" fmla="*/ 13 w 65"/>
                  <a:gd name="T5" fmla="*/ 60 h 65"/>
                  <a:gd name="T6" fmla="*/ 9 w 65"/>
                  <a:gd name="T7" fmla="*/ 56 h 65"/>
                  <a:gd name="T8" fmla="*/ 5 w 65"/>
                  <a:gd name="T9" fmla="*/ 50 h 65"/>
                  <a:gd name="T10" fmla="*/ 1 w 65"/>
                  <a:gd name="T11" fmla="*/ 46 h 65"/>
                  <a:gd name="T12" fmla="*/ 0 w 65"/>
                  <a:gd name="T13" fmla="*/ 40 h 65"/>
                  <a:gd name="T14" fmla="*/ 0 w 65"/>
                  <a:gd name="T15" fmla="*/ 34 h 65"/>
                  <a:gd name="T16" fmla="*/ 1 w 65"/>
                  <a:gd name="T17" fmla="*/ 26 h 65"/>
                  <a:gd name="T18" fmla="*/ 3 w 65"/>
                  <a:gd name="T19" fmla="*/ 20 h 65"/>
                  <a:gd name="T20" fmla="*/ 5 w 65"/>
                  <a:gd name="T21" fmla="*/ 14 h 65"/>
                  <a:gd name="T22" fmla="*/ 9 w 65"/>
                  <a:gd name="T23" fmla="*/ 10 h 65"/>
                  <a:gd name="T24" fmla="*/ 15 w 65"/>
                  <a:gd name="T25" fmla="*/ 6 h 65"/>
                  <a:gd name="T26" fmla="*/ 21 w 65"/>
                  <a:gd name="T27" fmla="*/ 4 h 65"/>
                  <a:gd name="T28" fmla="*/ 27 w 65"/>
                  <a:gd name="T29" fmla="*/ 2 h 65"/>
                  <a:gd name="T30" fmla="*/ 33 w 65"/>
                  <a:gd name="T31" fmla="*/ 0 h 65"/>
                  <a:gd name="T32" fmla="*/ 39 w 65"/>
                  <a:gd name="T33" fmla="*/ 2 h 65"/>
                  <a:gd name="T34" fmla="*/ 45 w 65"/>
                  <a:gd name="T35" fmla="*/ 4 h 65"/>
                  <a:gd name="T36" fmla="*/ 51 w 65"/>
                  <a:gd name="T37" fmla="*/ 6 h 65"/>
                  <a:gd name="T38" fmla="*/ 57 w 65"/>
                  <a:gd name="T39" fmla="*/ 10 h 65"/>
                  <a:gd name="T40" fmla="*/ 59 w 65"/>
                  <a:gd name="T41" fmla="*/ 16 h 65"/>
                  <a:gd name="T42" fmla="*/ 63 w 65"/>
                  <a:gd name="T43" fmla="*/ 22 h 65"/>
                  <a:gd name="T44" fmla="*/ 65 w 65"/>
                  <a:gd name="T45" fmla="*/ 28 h 65"/>
                  <a:gd name="T46" fmla="*/ 65 w 65"/>
                  <a:gd name="T47" fmla="*/ 34 h 65"/>
                  <a:gd name="T48" fmla="*/ 65 w 65"/>
                  <a:gd name="T49" fmla="*/ 40 h 65"/>
                  <a:gd name="T50" fmla="*/ 61 w 65"/>
                  <a:gd name="T51" fmla="*/ 46 h 65"/>
                  <a:gd name="T52" fmla="*/ 59 w 65"/>
                  <a:gd name="T53" fmla="*/ 52 h 65"/>
                  <a:gd name="T54" fmla="*/ 55 w 65"/>
                  <a:gd name="T55" fmla="*/ 58 h 65"/>
                  <a:gd name="T56" fmla="*/ 49 w 65"/>
                  <a:gd name="T57" fmla="*/ 60 h 65"/>
                  <a:gd name="T58" fmla="*/ 45 w 65"/>
                  <a:gd name="T59" fmla="*/ 63 h 65"/>
                  <a:gd name="T60" fmla="*/ 37 w 65"/>
                  <a:gd name="T61" fmla="*/ 65 h 65"/>
                  <a:gd name="T62" fmla="*/ 31 w 65"/>
                  <a:gd name="T63" fmla="*/ 65 h 65"/>
                  <a:gd name="T64" fmla="*/ 25 w 65"/>
                  <a:gd name="T65" fmla="*/ 65 h 65"/>
                  <a:gd name="T66" fmla="*/ 19 w 65"/>
                  <a:gd name="T67" fmla="*/ 6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19" y="63"/>
                    </a:moveTo>
                    <a:lnTo>
                      <a:pt x="19" y="63"/>
                    </a:lnTo>
                    <a:lnTo>
                      <a:pt x="13" y="60"/>
                    </a:lnTo>
                    <a:lnTo>
                      <a:pt x="9" y="56"/>
                    </a:lnTo>
                    <a:lnTo>
                      <a:pt x="5" y="50"/>
                    </a:lnTo>
                    <a:lnTo>
                      <a:pt x="1" y="46"/>
                    </a:lnTo>
                    <a:lnTo>
                      <a:pt x="0" y="40"/>
                    </a:lnTo>
                    <a:lnTo>
                      <a:pt x="0" y="34"/>
                    </a:lnTo>
                    <a:lnTo>
                      <a:pt x="1" y="26"/>
                    </a:lnTo>
                    <a:lnTo>
                      <a:pt x="3" y="20"/>
                    </a:lnTo>
                    <a:lnTo>
                      <a:pt x="5" y="14"/>
                    </a:lnTo>
                    <a:lnTo>
                      <a:pt x="9" y="10"/>
                    </a:lnTo>
                    <a:lnTo>
                      <a:pt x="15" y="6"/>
                    </a:lnTo>
                    <a:lnTo>
                      <a:pt x="21" y="4"/>
                    </a:lnTo>
                    <a:lnTo>
                      <a:pt x="27" y="2"/>
                    </a:lnTo>
                    <a:lnTo>
                      <a:pt x="33" y="0"/>
                    </a:lnTo>
                    <a:lnTo>
                      <a:pt x="39" y="2"/>
                    </a:lnTo>
                    <a:lnTo>
                      <a:pt x="45" y="4"/>
                    </a:lnTo>
                    <a:lnTo>
                      <a:pt x="51" y="6"/>
                    </a:lnTo>
                    <a:lnTo>
                      <a:pt x="57" y="10"/>
                    </a:lnTo>
                    <a:lnTo>
                      <a:pt x="59" y="16"/>
                    </a:lnTo>
                    <a:lnTo>
                      <a:pt x="63" y="22"/>
                    </a:lnTo>
                    <a:lnTo>
                      <a:pt x="65" y="28"/>
                    </a:lnTo>
                    <a:lnTo>
                      <a:pt x="65" y="34"/>
                    </a:lnTo>
                    <a:lnTo>
                      <a:pt x="65" y="40"/>
                    </a:lnTo>
                    <a:lnTo>
                      <a:pt x="61" y="46"/>
                    </a:lnTo>
                    <a:lnTo>
                      <a:pt x="59" y="52"/>
                    </a:lnTo>
                    <a:lnTo>
                      <a:pt x="55" y="58"/>
                    </a:lnTo>
                    <a:lnTo>
                      <a:pt x="49" y="60"/>
                    </a:lnTo>
                    <a:lnTo>
                      <a:pt x="45" y="63"/>
                    </a:lnTo>
                    <a:lnTo>
                      <a:pt x="37" y="65"/>
                    </a:lnTo>
                    <a:lnTo>
                      <a:pt x="31" y="65"/>
                    </a:lnTo>
                    <a:lnTo>
                      <a:pt x="25" y="65"/>
                    </a:lnTo>
                    <a:lnTo>
                      <a:pt x="19"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6" name="Freeform 661"/>
              <p:cNvSpPr>
                <a:spLocks/>
              </p:cNvSpPr>
              <p:nvPr/>
            </p:nvSpPr>
            <p:spPr bwMode="auto">
              <a:xfrm>
                <a:off x="5103" y="1721"/>
                <a:ext cx="65" cy="63"/>
              </a:xfrm>
              <a:custGeom>
                <a:avLst/>
                <a:gdLst>
                  <a:gd name="T0" fmla="*/ 61 w 65"/>
                  <a:gd name="T1" fmla="*/ 45 h 63"/>
                  <a:gd name="T2" fmla="*/ 59 w 65"/>
                  <a:gd name="T3" fmla="*/ 49 h 63"/>
                  <a:gd name="T4" fmla="*/ 55 w 65"/>
                  <a:gd name="T5" fmla="*/ 55 h 63"/>
                  <a:gd name="T6" fmla="*/ 49 w 65"/>
                  <a:gd name="T7" fmla="*/ 59 h 63"/>
                  <a:gd name="T8" fmla="*/ 43 w 65"/>
                  <a:gd name="T9" fmla="*/ 61 h 63"/>
                  <a:gd name="T10" fmla="*/ 37 w 65"/>
                  <a:gd name="T11" fmla="*/ 63 h 63"/>
                  <a:gd name="T12" fmla="*/ 31 w 65"/>
                  <a:gd name="T13" fmla="*/ 63 h 63"/>
                  <a:gd name="T14" fmla="*/ 25 w 65"/>
                  <a:gd name="T15" fmla="*/ 63 h 63"/>
                  <a:gd name="T16" fmla="*/ 20 w 65"/>
                  <a:gd name="T17" fmla="*/ 61 h 63"/>
                  <a:gd name="T18" fmla="*/ 14 w 65"/>
                  <a:gd name="T19" fmla="*/ 57 h 63"/>
                  <a:gd name="T20" fmla="*/ 10 w 65"/>
                  <a:gd name="T21" fmla="*/ 53 h 63"/>
                  <a:gd name="T22" fmla="*/ 6 w 65"/>
                  <a:gd name="T23" fmla="*/ 49 h 63"/>
                  <a:gd name="T24" fmla="*/ 2 w 65"/>
                  <a:gd name="T25" fmla="*/ 43 h 63"/>
                  <a:gd name="T26" fmla="*/ 0 w 65"/>
                  <a:gd name="T27" fmla="*/ 37 h 63"/>
                  <a:gd name="T28" fmla="*/ 0 w 65"/>
                  <a:gd name="T29" fmla="*/ 29 h 63"/>
                  <a:gd name="T30" fmla="*/ 2 w 65"/>
                  <a:gd name="T31" fmla="*/ 25 h 63"/>
                  <a:gd name="T32" fmla="*/ 4 w 65"/>
                  <a:gd name="T33" fmla="*/ 17 h 63"/>
                  <a:gd name="T34" fmla="*/ 6 w 65"/>
                  <a:gd name="T35" fmla="*/ 14 h 63"/>
                  <a:gd name="T36" fmla="*/ 10 w 65"/>
                  <a:gd name="T37" fmla="*/ 8 h 63"/>
                  <a:gd name="T38" fmla="*/ 16 w 65"/>
                  <a:gd name="T39" fmla="*/ 4 h 63"/>
                  <a:gd name="T40" fmla="*/ 22 w 65"/>
                  <a:gd name="T41" fmla="*/ 2 h 63"/>
                  <a:gd name="T42" fmla="*/ 27 w 65"/>
                  <a:gd name="T43" fmla="*/ 0 h 63"/>
                  <a:gd name="T44" fmla="*/ 33 w 65"/>
                  <a:gd name="T45" fmla="*/ 0 h 63"/>
                  <a:gd name="T46" fmla="*/ 39 w 65"/>
                  <a:gd name="T47" fmla="*/ 0 h 63"/>
                  <a:gd name="T48" fmla="*/ 45 w 65"/>
                  <a:gd name="T49" fmla="*/ 2 h 63"/>
                  <a:gd name="T50" fmla="*/ 51 w 65"/>
                  <a:gd name="T51" fmla="*/ 6 h 63"/>
                  <a:gd name="T52" fmla="*/ 55 w 65"/>
                  <a:gd name="T53" fmla="*/ 10 h 63"/>
                  <a:gd name="T54" fmla="*/ 59 w 65"/>
                  <a:gd name="T55" fmla="*/ 14 h 63"/>
                  <a:gd name="T56" fmla="*/ 63 w 65"/>
                  <a:gd name="T57" fmla="*/ 19 h 63"/>
                  <a:gd name="T58" fmla="*/ 65 w 65"/>
                  <a:gd name="T59" fmla="*/ 25 h 63"/>
                  <a:gd name="T60" fmla="*/ 65 w 65"/>
                  <a:gd name="T61" fmla="*/ 31 h 63"/>
                  <a:gd name="T62" fmla="*/ 63 w 65"/>
                  <a:gd name="T63" fmla="*/ 37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0" y="37"/>
                    </a:lnTo>
                    <a:lnTo>
                      <a:pt x="0" y="29"/>
                    </a:lnTo>
                    <a:lnTo>
                      <a:pt x="2" y="25"/>
                    </a:lnTo>
                    <a:lnTo>
                      <a:pt x="4" y="17"/>
                    </a:lnTo>
                    <a:lnTo>
                      <a:pt x="6" y="14"/>
                    </a:lnTo>
                    <a:lnTo>
                      <a:pt x="10" y="8"/>
                    </a:lnTo>
                    <a:lnTo>
                      <a:pt x="16" y="4"/>
                    </a:lnTo>
                    <a:lnTo>
                      <a:pt x="22" y="2"/>
                    </a:lnTo>
                    <a:lnTo>
                      <a:pt x="27" y="0"/>
                    </a:lnTo>
                    <a:lnTo>
                      <a:pt x="33" y="0"/>
                    </a:lnTo>
                    <a:lnTo>
                      <a:pt x="39" y="0"/>
                    </a:lnTo>
                    <a:lnTo>
                      <a:pt x="45" y="2"/>
                    </a:lnTo>
                    <a:lnTo>
                      <a:pt x="51" y="6"/>
                    </a:lnTo>
                    <a:lnTo>
                      <a:pt x="55" y="10"/>
                    </a:lnTo>
                    <a:lnTo>
                      <a:pt x="59" y="14"/>
                    </a:lnTo>
                    <a:lnTo>
                      <a:pt x="63" y="19"/>
                    </a:lnTo>
                    <a:lnTo>
                      <a:pt x="65" y="25"/>
                    </a:lnTo>
                    <a:lnTo>
                      <a:pt x="65" y="31"/>
                    </a:lnTo>
                    <a:lnTo>
                      <a:pt x="63" y="37"/>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7" name="Freeform 662"/>
              <p:cNvSpPr>
                <a:spLocks/>
              </p:cNvSpPr>
              <p:nvPr/>
            </p:nvSpPr>
            <p:spPr bwMode="auto">
              <a:xfrm>
                <a:off x="5103" y="1721"/>
                <a:ext cx="65" cy="63"/>
              </a:xfrm>
              <a:custGeom>
                <a:avLst/>
                <a:gdLst>
                  <a:gd name="T0" fmla="*/ 61 w 65"/>
                  <a:gd name="T1" fmla="*/ 45 h 63"/>
                  <a:gd name="T2" fmla="*/ 61 w 65"/>
                  <a:gd name="T3" fmla="*/ 45 h 63"/>
                  <a:gd name="T4" fmla="*/ 59 w 65"/>
                  <a:gd name="T5" fmla="*/ 49 h 63"/>
                  <a:gd name="T6" fmla="*/ 55 w 65"/>
                  <a:gd name="T7" fmla="*/ 55 h 63"/>
                  <a:gd name="T8" fmla="*/ 49 w 65"/>
                  <a:gd name="T9" fmla="*/ 59 h 63"/>
                  <a:gd name="T10" fmla="*/ 43 w 65"/>
                  <a:gd name="T11" fmla="*/ 61 h 63"/>
                  <a:gd name="T12" fmla="*/ 37 w 65"/>
                  <a:gd name="T13" fmla="*/ 63 h 63"/>
                  <a:gd name="T14" fmla="*/ 31 w 65"/>
                  <a:gd name="T15" fmla="*/ 63 h 63"/>
                  <a:gd name="T16" fmla="*/ 25 w 65"/>
                  <a:gd name="T17" fmla="*/ 63 h 63"/>
                  <a:gd name="T18" fmla="*/ 20 w 65"/>
                  <a:gd name="T19" fmla="*/ 61 h 63"/>
                  <a:gd name="T20" fmla="*/ 14 w 65"/>
                  <a:gd name="T21" fmla="*/ 57 h 63"/>
                  <a:gd name="T22" fmla="*/ 10 w 65"/>
                  <a:gd name="T23" fmla="*/ 53 h 63"/>
                  <a:gd name="T24" fmla="*/ 6 w 65"/>
                  <a:gd name="T25" fmla="*/ 49 h 63"/>
                  <a:gd name="T26" fmla="*/ 2 w 65"/>
                  <a:gd name="T27" fmla="*/ 43 h 63"/>
                  <a:gd name="T28" fmla="*/ 0 w 65"/>
                  <a:gd name="T29" fmla="*/ 37 h 63"/>
                  <a:gd name="T30" fmla="*/ 0 w 65"/>
                  <a:gd name="T31" fmla="*/ 29 h 63"/>
                  <a:gd name="T32" fmla="*/ 2 w 65"/>
                  <a:gd name="T33" fmla="*/ 25 h 63"/>
                  <a:gd name="T34" fmla="*/ 4 w 65"/>
                  <a:gd name="T35" fmla="*/ 17 h 63"/>
                  <a:gd name="T36" fmla="*/ 6 w 65"/>
                  <a:gd name="T37" fmla="*/ 14 h 63"/>
                  <a:gd name="T38" fmla="*/ 10 w 65"/>
                  <a:gd name="T39" fmla="*/ 8 h 63"/>
                  <a:gd name="T40" fmla="*/ 16 w 65"/>
                  <a:gd name="T41" fmla="*/ 4 h 63"/>
                  <a:gd name="T42" fmla="*/ 22 w 65"/>
                  <a:gd name="T43" fmla="*/ 2 h 63"/>
                  <a:gd name="T44" fmla="*/ 27 w 65"/>
                  <a:gd name="T45" fmla="*/ 0 h 63"/>
                  <a:gd name="T46" fmla="*/ 33 w 65"/>
                  <a:gd name="T47" fmla="*/ 0 h 63"/>
                  <a:gd name="T48" fmla="*/ 39 w 65"/>
                  <a:gd name="T49" fmla="*/ 0 h 63"/>
                  <a:gd name="T50" fmla="*/ 45 w 65"/>
                  <a:gd name="T51" fmla="*/ 2 h 63"/>
                  <a:gd name="T52" fmla="*/ 51 w 65"/>
                  <a:gd name="T53" fmla="*/ 6 h 63"/>
                  <a:gd name="T54" fmla="*/ 55 w 65"/>
                  <a:gd name="T55" fmla="*/ 10 h 63"/>
                  <a:gd name="T56" fmla="*/ 59 w 65"/>
                  <a:gd name="T57" fmla="*/ 14 h 63"/>
                  <a:gd name="T58" fmla="*/ 63 w 65"/>
                  <a:gd name="T59" fmla="*/ 19 h 63"/>
                  <a:gd name="T60" fmla="*/ 65 w 65"/>
                  <a:gd name="T61" fmla="*/ 25 h 63"/>
                  <a:gd name="T62" fmla="*/ 65 w 65"/>
                  <a:gd name="T63" fmla="*/ 31 h 63"/>
                  <a:gd name="T64" fmla="*/ 63 w 65"/>
                  <a:gd name="T65" fmla="*/ 37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49"/>
                    </a:lnTo>
                    <a:lnTo>
                      <a:pt x="55" y="55"/>
                    </a:lnTo>
                    <a:lnTo>
                      <a:pt x="49" y="59"/>
                    </a:lnTo>
                    <a:lnTo>
                      <a:pt x="43" y="61"/>
                    </a:lnTo>
                    <a:lnTo>
                      <a:pt x="37" y="63"/>
                    </a:lnTo>
                    <a:lnTo>
                      <a:pt x="31" y="63"/>
                    </a:lnTo>
                    <a:lnTo>
                      <a:pt x="25" y="63"/>
                    </a:lnTo>
                    <a:lnTo>
                      <a:pt x="20" y="61"/>
                    </a:lnTo>
                    <a:lnTo>
                      <a:pt x="14" y="57"/>
                    </a:lnTo>
                    <a:lnTo>
                      <a:pt x="10" y="53"/>
                    </a:lnTo>
                    <a:lnTo>
                      <a:pt x="6" y="49"/>
                    </a:lnTo>
                    <a:lnTo>
                      <a:pt x="2" y="43"/>
                    </a:lnTo>
                    <a:lnTo>
                      <a:pt x="0" y="37"/>
                    </a:lnTo>
                    <a:lnTo>
                      <a:pt x="0" y="29"/>
                    </a:lnTo>
                    <a:lnTo>
                      <a:pt x="2" y="25"/>
                    </a:lnTo>
                    <a:lnTo>
                      <a:pt x="4" y="17"/>
                    </a:lnTo>
                    <a:lnTo>
                      <a:pt x="6" y="14"/>
                    </a:lnTo>
                    <a:lnTo>
                      <a:pt x="10" y="8"/>
                    </a:lnTo>
                    <a:lnTo>
                      <a:pt x="16" y="4"/>
                    </a:lnTo>
                    <a:lnTo>
                      <a:pt x="22" y="2"/>
                    </a:lnTo>
                    <a:lnTo>
                      <a:pt x="27" y="0"/>
                    </a:lnTo>
                    <a:lnTo>
                      <a:pt x="33" y="0"/>
                    </a:lnTo>
                    <a:lnTo>
                      <a:pt x="39" y="0"/>
                    </a:lnTo>
                    <a:lnTo>
                      <a:pt x="45" y="2"/>
                    </a:lnTo>
                    <a:lnTo>
                      <a:pt x="51" y="6"/>
                    </a:lnTo>
                    <a:lnTo>
                      <a:pt x="55" y="10"/>
                    </a:lnTo>
                    <a:lnTo>
                      <a:pt x="59" y="14"/>
                    </a:lnTo>
                    <a:lnTo>
                      <a:pt x="63" y="19"/>
                    </a:lnTo>
                    <a:lnTo>
                      <a:pt x="65" y="25"/>
                    </a:lnTo>
                    <a:lnTo>
                      <a:pt x="65" y="31"/>
                    </a:lnTo>
                    <a:lnTo>
                      <a:pt x="63" y="37"/>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48" name="Freeform 663"/>
              <p:cNvSpPr>
                <a:spLocks/>
              </p:cNvSpPr>
              <p:nvPr/>
            </p:nvSpPr>
            <p:spPr bwMode="auto">
              <a:xfrm>
                <a:off x="5270" y="1679"/>
                <a:ext cx="65" cy="65"/>
              </a:xfrm>
              <a:custGeom>
                <a:avLst/>
                <a:gdLst>
                  <a:gd name="T0" fmla="*/ 63 w 65"/>
                  <a:gd name="T1" fmla="*/ 46 h 65"/>
                  <a:gd name="T2" fmla="*/ 59 w 65"/>
                  <a:gd name="T3" fmla="*/ 52 h 65"/>
                  <a:gd name="T4" fmla="*/ 55 w 65"/>
                  <a:gd name="T5" fmla="*/ 57 h 65"/>
                  <a:gd name="T6" fmla="*/ 49 w 65"/>
                  <a:gd name="T7" fmla="*/ 59 h 65"/>
                  <a:gd name="T8" fmla="*/ 44 w 65"/>
                  <a:gd name="T9" fmla="*/ 63 h 65"/>
                  <a:gd name="T10" fmla="*/ 40 w 65"/>
                  <a:gd name="T11" fmla="*/ 65 h 65"/>
                  <a:gd name="T12" fmla="*/ 32 w 65"/>
                  <a:gd name="T13" fmla="*/ 65 h 65"/>
                  <a:gd name="T14" fmla="*/ 26 w 65"/>
                  <a:gd name="T15" fmla="*/ 65 h 65"/>
                  <a:gd name="T16" fmla="*/ 20 w 65"/>
                  <a:gd name="T17" fmla="*/ 61 h 65"/>
                  <a:gd name="T18" fmla="*/ 14 w 65"/>
                  <a:gd name="T19" fmla="*/ 59 h 65"/>
                  <a:gd name="T20" fmla="*/ 10 w 65"/>
                  <a:gd name="T21" fmla="*/ 56 h 65"/>
                  <a:gd name="T22" fmla="*/ 6 w 65"/>
                  <a:gd name="T23" fmla="*/ 50 h 65"/>
                  <a:gd name="T24" fmla="*/ 2 w 65"/>
                  <a:gd name="T25" fmla="*/ 44 h 65"/>
                  <a:gd name="T26" fmla="*/ 2 w 65"/>
                  <a:gd name="T27" fmla="*/ 38 h 65"/>
                  <a:gd name="T28" fmla="*/ 0 w 65"/>
                  <a:gd name="T29" fmla="*/ 32 h 65"/>
                  <a:gd name="T30" fmla="*/ 2 w 65"/>
                  <a:gd name="T31" fmla="*/ 26 h 65"/>
                  <a:gd name="T32" fmla="*/ 4 w 65"/>
                  <a:gd name="T33" fmla="*/ 20 h 65"/>
                  <a:gd name="T34" fmla="*/ 6 w 65"/>
                  <a:gd name="T35" fmla="*/ 14 h 65"/>
                  <a:gd name="T36" fmla="*/ 10 w 65"/>
                  <a:gd name="T37" fmla="*/ 10 h 65"/>
                  <a:gd name="T38" fmla="*/ 16 w 65"/>
                  <a:gd name="T39" fmla="*/ 6 h 65"/>
                  <a:gd name="T40" fmla="*/ 22 w 65"/>
                  <a:gd name="T41" fmla="*/ 2 h 65"/>
                  <a:gd name="T42" fmla="*/ 28 w 65"/>
                  <a:gd name="T43" fmla="*/ 0 h 65"/>
                  <a:gd name="T44" fmla="*/ 34 w 65"/>
                  <a:gd name="T45" fmla="*/ 0 h 65"/>
                  <a:gd name="T46" fmla="*/ 40 w 65"/>
                  <a:gd name="T47" fmla="*/ 0 h 65"/>
                  <a:gd name="T48" fmla="*/ 46 w 65"/>
                  <a:gd name="T49" fmla="*/ 2 h 65"/>
                  <a:gd name="T50" fmla="*/ 51 w 65"/>
                  <a:gd name="T51" fmla="*/ 6 h 65"/>
                  <a:gd name="T52" fmla="*/ 57 w 65"/>
                  <a:gd name="T53" fmla="*/ 10 h 65"/>
                  <a:gd name="T54" fmla="*/ 61 w 65"/>
                  <a:gd name="T55" fmla="*/ 16 h 65"/>
                  <a:gd name="T56" fmla="*/ 63 w 65"/>
                  <a:gd name="T57" fmla="*/ 22 h 65"/>
                  <a:gd name="T58" fmla="*/ 65 w 65"/>
                  <a:gd name="T59" fmla="*/ 28 h 65"/>
                  <a:gd name="T60" fmla="*/ 65 w 65"/>
                  <a:gd name="T61" fmla="*/ 34 h 65"/>
                  <a:gd name="T62" fmla="*/ 65 w 65"/>
                  <a:gd name="T63" fmla="*/ 40 h 65"/>
                  <a:gd name="T64" fmla="*/ 63 w 65"/>
                  <a:gd name="T65" fmla="*/ 46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3" y="46"/>
                    </a:moveTo>
                    <a:lnTo>
                      <a:pt x="59" y="52"/>
                    </a:lnTo>
                    <a:lnTo>
                      <a:pt x="55" y="57"/>
                    </a:lnTo>
                    <a:lnTo>
                      <a:pt x="49" y="59"/>
                    </a:lnTo>
                    <a:lnTo>
                      <a:pt x="44" y="63"/>
                    </a:lnTo>
                    <a:lnTo>
                      <a:pt x="40" y="65"/>
                    </a:lnTo>
                    <a:lnTo>
                      <a:pt x="32" y="65"/>
                    </a:lnTo>
                    <a:lnTo>
                      <a:pt x="26" y="65"/>
                    </a:lnTo>
                    <a:lnTo>
                      <a:pt x="20" y="61"/>
                    </a:lnTo>
                    <a:lnTo>
                      <a:pt x="14" y="59"/>
                    </a:lnTo>
                    <a:lnTo>
                      <a:pt x="10" y="56"/>
                    </a:lnTo>
                    <a:lnTo>
                      <a:pt x="6" y="50"/>
                    </a:lnTo>
                    <a:lnTo>
                      <a:pt x="2" y="44"/>
                    </a:lnTo>
                    <a:lnTo>
                      <a:pt x="2" y="38"/>
                    </a:lnTo>
                    <a:lnTo>
                      <a:pt x="0" y="32"/>
                    </a:lnTo>
                    <a:lnTo>
                      <a:pt x="2" y="26"/>
                    </a:lnTo>
                    <a:lnTo>
                      <a:pt x="4" y="20"/>
                    </a:lnTo>
                    <a:lnTo>
                      <a:pt x="6" y="14"/>
                    </a:lnTo>
                    <a:lnTo>
                      <a:pt x="10" y="10"/>
                    </a:lnTo>
                    <a:lnTo>
                      <a:pt x="16" y="6"/>
                    </a:lnTo>
                    <a:lnTo>
                      <a:pt x="22" y="2"/>
                    </a:lnTo>
                    <a:lnTo>
                      <a:pt x="28" y="0"/>
                    </a:lnTo>
                    <a:lnTo>
                      <a:pt x="34" y="0"/>
                    </a:lnTo>
                    <a:lnTo>
                      <a:pt x="40" y="0"/>
                    </a:lnTo>
                    <a:lnTo>
                      <a:pt x="46" y="2"/>
                    </a:lnTo>
                    <a:lnTo>
                      <a:pt x="51" y="6"/>
                    </a:lnTo>
                    <a:lnTo>
                      <a:pt x="57" y="10"/>
                    </a:lnTo>
                    <a:lnTo>
                      <a:pt x="61" y="16"/>
                    </a:lnTo>
                    <a:lnTo>
                      <a:pt x="63" y="22"/>
                    </a:lnTo>
                    <a:lnTo>
                      <a:pt x="65" y="28"/>
                    </a:lnTo>
                    <a:lnTo>
                      <a:pt x="65" y="34"/>
                    </a:lnTo>
                    <a:lnTo>
                      <a:pt x="65" y="40"/>
                    </a:lnTo>
                    <a:lnTo>
                      <a:pt x="63" y="46"/>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49" name="Freeform 664"/>
              <p:cNvSpPr>
                <a:spLocks/>
              </p:cNvSpPr>
              <p:nvPr/>
            </p:nvSpPr>
            <p:spPr bwMode="auto">
              <a:xfrm>
                <a:off x="5270" y="1679"/>
                <a:ext cx="65" cy="65"/>
              </a:xfrm>
              <a:custGeom>
                <a:avLst/>
                <a:gdLst>
                  <a:gd name="T0" fmla="*/ 63 w 65"/>
                  <a:gd name="T1" fmla="*/ 46 h 65"/>
                  <a:gd name="T2" fmla="*/ 63 w 65"/>
                  <a:gd name="T3" fmla="*/ 46 h 65"/>
                  <a:gd name="T4" fmla="*/ 59 w 65"/>
                  <a:gd name="T5" fmla="*/ 52 h 65"/>
                  <a:gd name="T6" fmla="*/ 55 w 65"/>
                  <a:gd name="T7" fmla="*/ 57 h 65"/>
                  <a:gd name="T8" fmla="*/ 49 w 65"/>
                  <a:gd name="T9" fmla="*/ 59 h 65"/>
                  <a:gd name="T10" fmla="*/ 44 w 65"/>
                  <a:gd name="T11" fmla="*/ 63 h 65"/>
                  <a:gd name="T12" fmla="*/ 40 w 65"/>
                  <a:gd name="T13" fmla="*/ 65 h 65"/>
                  <a:gd name="T14" fmla="*/ 32 w 65"/>
                  <a:gd name="T15" fmla="*/ 65 h 65"/>
                  <a:gd name="T16" fmla="*/ 26 w 65"/>
                  <a:gd name="T17" fmla="*/ 65 h 65"/>
                  <a:gd name="T18" fmla="*/ 20 w 65"/>
                  <a:gd name="T19" fmla="*/ 61 h 65"/>
                  <a:gd name="T20" fmla="*/ 14 w 65"/>
                  <a:gd name="T21" fmla="*/ 59 h 65"/>
                  <a:gd name="T22" fmla="*/ 10 w 65"/>
                  <a:gd name="T23" fmla="*/ 56 h 65"/>
                  <a:gd name="T24" fmla="*/ 6 w 65"/>
                  <a:gd name="T25" fmla="*/ 50 h 65"/>
                  <a:gd name="T26" fmla="*/ 2 w 65"/>
                  <a:gd name="T27" fmla="*/ 44 h 65"/>
                  <a:gd name="T28" fmla="*/ 2 w 65"/>
                  <a:gd name="T29" fmla="*/ 38 h 65"/>
                  <a:gd name="T30" fmla="*/ 0 w 65"/>
                  <a:gd name="T31" fmla="*/ 32 h 65"/>
                  <a:gd name="T32" fmla="*/ 2 w 65"/>
                  <a:gd name="T33" fmla="*/ 26 h 65"/>
                  <a:gd name="T34" fmla="*/ 4 w 65"/>
                  <a:gd name="T35" fmla="*/ 20 h 65"/>
                  <a:gd name="T36" fmla="*/ 6 w 65"/>
                  <a:gd name="T37" fmla="*/ 14 h 65"/>
                  <a:gd name="T38" fmla="*/ 10 w 65"/>
                  <a:gd name="T39" fmla="*/ 10 h 65"/>
                  <a:gd name="T40" fmla="*/ 16 w 65"/>
                  <a:gd name="T41" fmla="*/ 6 h 65"/>
                  <a:gd name="T42" fmla="*/ 22 w 65"/>
                  <a:gd name="T43" fmla="*/ 2 h 65"/>
                  <a:gd name="T44" fmla="*/ 28 w 65"/>
                  <a:gd name="T45" fmla="*/ 0 h 65"/>
                  <a:gd name="T46" fmla="*/ 34 w 65"/>
                  <a:gd name="T47" fmla="*/ 0 h 65"/>
                  <a:gd name="T48" fmla="*/ 40 w 65"/>
                  <a:gd name="T49" fmla="*/ 0 h 65"/>
                  <a:gd name="T50" fmla="*/ 46 w 65"/>
                  <a:gd name="T51" fmla="*/ 2 h 65"/>
                  <a:gd name="T52" fmla="*/ 51 w 65"/>
                  <a:gd name="T53" fmla="*/ 6 h 65"/>
                  <a:gd name="T54" fmla="*/ 57 w 65"/>
                  <a:gd name="T55" fmla="*/ 10 h 65"/>
                  <a:gd name="T56" fmla="*/ 61 w 65"/>
                  <a:gd name="T57" fmla="*/ 16 h 65"/>
                  <a:gd name="T58" fmla="*/ 63 w 65"/>
                  <a:gd name="T59" fmla="*/ 22 h 65"/>
                  <a:gd name="T60" fmla="*/ 65 w 65"/>
                  <a:gd name="T61" fmla="*/ 28 h 65"/>
                  <a:gd name="T62" fmla="*/ 65 w 65"/>
                  <a:gd name="T63" fmla="*/ 34 h 65"/>
                  <a:gd name="T64" fmla="*/ 65 w 65"/>
                  <a:gd name="T65" fmla="*/ 40 h 65"/>
                  <a:gd name="T66" fmla="*/ 63 w 65"/>
                  <a:gd name="T67" fmla="*/ 46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3" y="46"/>
                    </a:moveTo>
                    <a:lnTo>
                      <a:pt x="63" y="46"/>
                    </a:lnTo>
                    <a:lnTo>
                      <a:pt x="59" y="52"/>
                    </a:lnTo>
                    <a:lnTo>
                      <a:pt x="55" y="57"/>
                    </a:lnTo>
                    <a:lnTo>
                      <a:pt x="49" y="59"/>
                    </a:lnTo>
                    <a:lnTo>
                      <a:pt x="44" y="63"/>
                    </a:lnTo>
                    <a:lnTo>
                      <a:pt x="40" y="65"/>
                    </a:lnTo>
                    <a:lnTo>
                      <a:pt x="32" y="65"/>
                    </a:lnTo>
                    <a:lnTo>
                      <a:pt x="26" y="65"/>
                    </a:lnTo>
                    <a:lnTo>
                      <a:pt x="20" y="61"/>
                    </a:lnTo>
                    <a:lnTo>
                      <a:pt x="14" y="59"/>
                    </a:lnTo>
                    <a:lnTo>
                      <a:pt x="10" y="56"/>
                    </a:lnTo>
                    <a:lnTo>
                      <a:pt x="6" y="50"/>
                    </a:lnTo>
                    <a:lnTo>
                      <a:pt x="2" y="44"/>
                    </a:lnTo>
                    <a:lnTo>
                      <a:pt x="2" y="38"/>
                    </a:lnTo>
                    <a:lnTo>
                      <a:pt x="0" y="32"/>
                    </a:lnTo>
                    <a:lnTo>
                      <a:pt x="2" y="26"/>
                    </a:lnTo>
                    <a:lnTo>
                      <a:pt x="4" y="20"/>
                    </a:lnTo>
                    <a:lnTo>
                      <a:pt x="6" y="14"/>
                    </a:lnTo>
                    <a:lnTo>
                      <a:pt x="10" y="10"/>
                    </a:lnTo>
                    <a:lnTo>
                      <a:pt x="16" y="6"/>
                    </a:lnTo>
                    <a:lnTo>
                      <a:pt x="22" y="2"/>
                    </a:lnTo>
                    <a:lnTo>
                      <a:pt x="28" y="0"/>
                    </a:lnTo>
                    <a:lnTo>
                      <a:pt x="34" y="0"/>
                    </a:lnTo>
                    <a:lnTo>
                      <a:pt x="40" y="0"/>
                    </a:lnTo>
                    <a:lnTo>
                      <a:pt x="46" y="2"/>
                    </a:lnTo>
                    <a:lnTo>
                      <a:pt x="51" y="6"/>
                    </a:lnTo>
                    <a:lnTo>
                      <a:pt x="57" y="10"/>
                    </a:lnTo>
                    <a:lnTo>
                      <a:pt x="61" y="16"/>
                    </a:lnTo>
                    <a:lnTo>
                      <a:pt x="63" y="22"/>
                    </a:lnTo>
                    <a:lnTo>
                      <a:pt x="65" y="28"/>
                    </a:lnTo>
                    <a:lnTo>
                      <a:pt x="65" y="34"/>
                    </a:lnTo>
                    <a:lnTo>
                      <a:pt x="65" y="40"/>
                    </a:lnTo>
                    <a:lnTo>
                      <a:pt x="63" y="46"/>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0" name="Freeform 665"/>
              <p:cNvSpPr>
                <a:spLocks/>
              </p:cNvSpPr>
              <p:nvPr/>
            </p:nvSpPr>
            <p:spPr bwMode="auto">
              <a:xfrm>
                <a:off x="5121" y="1673"/>
                <a:ext cx="65" cy="63"/>
              </a:xfrm>
              <a:custGeom>
                <a:avLst/>
                <a:gdLst>
                  <a:gd name="T0" fmla="*/ 45 w 65"/>
                  <a:gd name="T1" fmla="*/ 2 h 63"/>
                  <a:gd name="T2" fmla="*/ 51 w 65"/>
                  <a:gd name="T3" fmla="*/ 6 h 63"/>
                  <a:gd name="T4" fmla="*/ 57 w 65"/>
                  <a:gd name="T5" fmla="*/ 10 h 63"/>
                  <a:gd name="T6" fmla="*/ 61 w 65"/>
                  <a:gd name="T7" fmla="*/ 14 h 63"/>
                  <a:gd name="T8" fmla="*/ 63 w 65"/>
                  <a:gd name="T9" fmla="*/ 20 h 63"/>
                  <a:gd name="T10" fmla="*/ 65 w 65"/>
                  <a:gd name="T11" fmla="*/ 26 h 63"/>
                  <a:gd name="T12" fmla="*/ 65 w 65"/>
                  <a:gd name="T13" fmla="*/ 34 h 63"/>
                  <a:gd name="T14" fmla="*/ 65 w 65"/>
                  <a:gd name="T15" fmla="*/ 40 h 63"/>
                  <a:gd name="T16" fmla="*/ 63 w 65"/>
                  <a:gd name="T17" fmla="*/ 46 h 63"/>
                  <a:gd name="T18" fmla="*/ 59 w 65"/>
                  <a:gd name="T19" fmla="*/ 52 h 63"/>
                  <a:gd name="T20" fmla="*/ 55 w 65"/>
                  <a:gd name="T21" fmla="*/ 56 h 63"/>
                  <a:gd name="T22" fmla="*/ 51 w 65"/>
                  <a:gd name="T23" fmla="*/ 60 h 63"/>
                  <a:gd name="T24" fmla="*/ 45 w 65"/>
                  <a:gd name="T25" fmla="*/ 62 h 63"/>
                  <a:gd name="T26" fmla="*/ 39 w 65"/>
                  <a:gd name="T27" fmla="*/ 63 h 63"/>
                  <a:gd name="T28" fmla="*/ 31 w 65"/>
                  <a:gd name="T29" fmla="*/ 63 h 63"/>
                  <a:gd name="T30" fmla="*/ 25 w 65"/>
                  <a:gd name="T31" fmla="*/ 63 h 63"/>
                  <a:gd name="T32" fmla="*/ 19 w 65"/>
                  <a:gd name="T33" fmla="*/ 62 h 63"/>
                  <a:gd name="T34" fmla="*/ 13 w 65"/>
                  <a:gd name="T35" fmla="*/ 58 h 63"/>
                  <a:gd name="T36" fmla="*/ 9 w 65"/>
                  <a:gd name="T37" fmla="*/ 54 h 63"/>
                  <a:gd name="T38" fmla="*/ 6 w 65"/>
                  <a:gd name="T39" fmla="*/ 50 h 63"/>
                  <a:gd name="T40" fmla="*/ 4 w 65"/>
                  <a:gd name="T41" fmla="*/ 44 h 63"/>
                  <a:gd name="T42" fmla="*/ 2 w 65"/>
                  <a:gd name="T43" fmla="*/ 38 h 63"/>
                  <a:gd name="T44" fmla="*/ 0 w 65"/>
                  <a:gd name="T45" fmla="*/ 32 h 63"/>
                  <a:gd name="T46" fmla="*/ 2 w 65"/>
                  <a:gd name="T47" fmla="*/ 26 h 63"/>
                  <a:gd name="T48" fmla="*/ 4 w 65"/>
                  <a:gd name="T49" fmla="*/ 18 h 63"/>
                  <a:gd name="T50" fmla="*/ 6 w 65"/>
                  <a:gd name="T51" fmla="*/ 14 h 63"/>
                  <a:gd name="T52" fmla="*/ 11 w 65"/>
                  <a:gd name="T53" fmla="*/ 8 h 63"/>
                  <a:gd name="T54" fmla="*/ 15 w 65"/>
                  <a:gd name="T55" fmla="*/ 4 h 63"/>
                  <a:gd name="T56" fmla="*/ 21 w 65"/>
                  <a:gd name="T57" fmla="*/ 2 h 63"/>
                  <a:gd name="T58" fmla="*/ 27 w 65"/>
                  <a:gd name="T59" fmla="*/ 0 h 63"/>
                  <a:gd name="T60" fmla="*/ 33 w 65"/>
                  <a:gd name="T61" fmla="*/ 0 h 63"/>
                  <a:gd name="T62" fmla="*/ 39 w 65"/>
                  <a:gd name="T63" fmla="*/ 0 h 63"/>
                  <a:gd name="T64" fmla="*/ 45 w 65"/>
                  <a:gd name="T65" fmla="*/ 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45" y="2"/>
                    </a:moveTo>
                    <a:lnTo>
                      <a:pt x="51" y="6"/>
                    </a:lnTo>
                    <a:lnTo>
                      <a:pt x="57" y="10"/>
                    </a:lnTo>
                    <a:lnTo>
                      <a:pt x="61" y="14"/>
                    </a:lnTo>
                    <a:lnTo>
                      <a:pt x="63" y="20"/>
                    </a:lnTo>
                    <a:lnTo>
                      <a:pt x="65" y="26"/>
                    </a:lnTo>
                    <a:lnTo>
                      <a:pt x="65" y="34"/>
                    </a:lnTo>
                    <a:lnTo>
                      <a:pt x="65" y="40"/>
                    </a:lnTo>
                    <a:lnTo>
                      <a:pt x="63" y="46"/>
                    </a:lnTo>
                    <a:lnTo>
                      <a:pt x="59" y="52"/>
                    </a:lnTo>
                    <a:lnTo>
                      <a:pt x="55" y="56"/>
                    </a:lnTo>
                    <a:lnTo>
                      <a:pt x="51" y="60"/>
                    </a:lnTo>
                    <a:lnTo>
                      <a:pt x="45" y="62"/>
                    </a:lnTo>
                    <a:lnTo>
                      <a:pt x="39" y="63"/>
                    </a:lnTo>
                    <a:lnTo>
                      <a:pt x="31" y="63"/>
                    </a:lnTo>
                    <a:lnTo>
                      <a:pt x="25" y="63"/>
                    </a:lnTo>
                    <a:lnTo>
                      <a:pt x="19" y="62"/>
                    </a:lnTo>
                    <a:lnTo>
                      <a:pt x="13" y="58"/>
                    </a:lnTo>
                    <a:lnTo>
                      <a:pt x="9" y="54"/>
                    </a:lnTo>
                    <a:lnTo>
                      <a:pt x="6" y="50"/>
                    </a:lnTo>
                    <a:lnTo>
                      <a:pt x="4" y="44"/>
                    </a:lnTo>
                    <a:lnTo>
                      <a:pt x="2" y="38"/>
                    </a:lnTo>
                    <a:lnTo>
                      <a:pt x="0" y="32"/>
                    </a:lnTo>
                    <a:lnTo>
                      <a:pt x="2" y="26"/>
                    </a:lnTo>
                    <a:lnTo>
                      <a:pt x="4" y="18"/>
                    </a:lnTo>
                    <a:lnTo>
                      <a:pt x="6" y="14"/>
                    </a:lnTo>
                    <a:lnTo>
                      <a:pt x="11" y="8"/>
                    </a:lnTo>
                    <a:lnTo>
                      <a:pt x="15" y="4"/>
                    </a:lnTo>
                    <a:lnTo>
                      <a:pt x="21" y="2"/>
                    </a:lnTo>
                    <a:lnTo>
                      <a:pt x="27" y="0"/>
                    </a:lnTo>
                    <a:lnTo>
                      <a:pt x="33" y="0"/>
                    </a:lnTo>
                    <a:lnTo>
                      <a:pt x="39" y="0"/>
                    </a:lnTo>
                    <a:lnTo>
                      <a:pt x="45" y="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1" name="Freeform 666"/>
              <p:cNvSpPr>
                <a:spLocks/>
              </p:cNvSpPr>
              <p:nvPr/>
            </p:nvSpPr>
            <p:spPr bwMode="auto">
              <a:xfrm>
                <a:off x="5121" y="1673"/>
                <a:ext cx="65" cy="63"/>
              </a:xfrm>
              <a:custGeom>
                <a:avLst/>
                <a:gdLst>
                  <a:gd name="T0" fmla="*/ 45 w 65"/>
                  <a:gd name="T1" fmla="*/ 2 h 63"/>
                  <a:gd name="T2" fmla="*/ 45 w 65"/>
                  <a:gd name="T3" fmla="*/ 2 h 63"/>
                  <a:gd name="T4" fmla="*/ 51 w 65"/>
                  <a:gd name="T5" fmla="*/ 6 h 63"/>
                  <a:gd name="T6" fmla="*/ 57 w 65"/>
                  <a:gd name="T7" fmla="*/ 10 h 63"/>
                  <a:gd name="T8" fmla="*/ 61 w 65"/>
                  <a:gd name="T9" fmla="*/ 14 h 63"/>
                  <a:gd name="T10" fmla="*/ 63 w 65"/>
                  <a:gd name="T11" fmla="*/ 20 h 63"/>
                  <a:gd name="T12" fmla="*/ 65 w 65"/>
                  <a:gd name="T13" fmla="*/ 26 h 63"/>
                  <a:gd name="T14" fmla="*/ 65 w 65"/>
                  <a:gd name="T15" fmla="*/ 34 h 63"/>
                  <a:gd name="T16" fmla="*/ 65 w 65"/>
                  <a:gd name="T17" fmla="*/ 40 h 63"/>
                  <a:gd name="T18" fmla="*/ 63 w 65"/>
                  <a:gd name="T19" fmla="*/ 46 h 63"/>
                  <a:gd name="T20" fmla="*/ 59 w 65"/>
                  <a:gd name="T21" fmla="*/ 52 h 63"/>
                  <a:gd name="T22" fmla="*/ 55 w 65"/>
                  <a:gd name="T23" fmla="*/ 56 h 63"/>
                  <a:gd name="T24" fmla="*/ 51 w 65"/>
                  <a:gd name="T25" fmla="*/ 60 h 63"/>
                  <a:gd name="T26" fmla="*/ 45 w 65"/>
                  <a:gd name="T27" fmla="*/ 62 h 63"/>
                  <a:gd name="T28" fmla="*/ 39 w 65"/>
                  <a:gd name="T29" fmla="*/ 63 h 63"/>
                  <a:gd name="T30" fmla="*/ 31 w 65"/>
                  <a:gd name="T31" fmla="*/ 63 h 63"/>
                  <a:gd name="T32" fmla="*/ 25 w 65"/>
                  <a:gd name="T33" fmla="*/ 63 h 63"/>
                  <a:gd name="T34" fmla="*/ 19 w 65"/>
                  <a:gd name="T35" fmla="*/ 62 h 63"/>
                  <a:gd name="T36" fmla="*/ 13 w 65"/>
                  <a:gd name="T37" fmla="*/ 58 h 63"/>
                  <a:gd name="T38" fmla="*/ 9 w 65"/>
                  <a:gd name="T39" fmla="*/ 54 h 63"/>
                  <a:gd name="T40" fmla="*/ 6 w 65"/>
                  <a:gd name="T41" fmla="*/ 50 h 63"/>
                  <a:gd name="T42" fmla="*/ 4 w 65"/>
                  <a:gd name="T43" fmla="*/ 44 h 63"/>
                  <a:gd name="T44" fmla="*/ 2 w 65"/>
                  <a:gd name="T45" fmla="*/ 38 h 63"/>
                  <a:gd name="T46" fmla="*/ 0 w 65"/>
                  <a:gd name="T47" fmla="*/ 32 h 63"/>
                  <a:gd name="T48" fmla="*/ 2 w 65"/>
                  <a:gd name="T49" fmla="*/ 26 h 63"/>
                  <a:gd name="T50" fmla="*/ 4 w 65"/>
                  <a:gd name="T51" fmla="*/ 18 h 63"/>
                  <a:gd name="T52" fmla="*/ 6 w 65"/>
                  <a:gd name="T53" fmla="*/ 14 h 63"/>
                  <a:gd name="T54" fmla="*/ 11 w 65"/>
                  <a:gd name="T55" fmla="*/ 8 h 63"/>
                  <a:gd name="T56" fmla="*/ 15 w 65"/>
                  <a:gd name="T57" fmla="*/ 4 h 63"/>
                  <a:gd name="T58" fmla="*/ 21 w 65"/>
                  <a:gd name="T59" fmla="*/ 2 h 63"/>
                  <a:gd name="T60" fmla="*/ 27 w 65"/>
                  <a:gd name="T61" fmla="*/ 0 h 63"/>
                  <a:gd name="T62" fmla="*/ 33 w 65"/>
                  <a:gd name="T63" fmla="*/ 0 h 63"/>
                  <a:gd name="T64" fmla="*/ 39 w 65"/>
                  <a:gd name="T65" fmla="*/ 0 h 63"/>
                  <a:gd name="T66" fmla="*/ 45 w 65"/>
                  <a:gd name="T67" fmla="*/ 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45" y="2"/>
                    </a:moveTo>
                    <a:lnTo>
                      <a:pt x="45" y="2"/>
                    </a:lnTo>
                    <a:lnTo>
                      <a:pt x="51" y="6"/>
                    </a:lnTo>
                    <a:lnTo>
                      <a:pt x="57" y="10"/>
                    </a:lnTo>
                    <a:lnTo>
                      <a:pt x="61" y="14"/>
                    </a:lnTo>
                    <a:lnTo>
                      <a:pt x="63" y="20"/>
                    </a:lnTo>
                    <a:lnTo>
                      <a:pt x="65" y="26"/>
                    </a:lnTo>
                    <a:lnTo>
                      <a:pt x="65" y="34"/>
                    </a:lnTo>
                    <a:lnTo>
                      <a:pt x="65" y="40"/>
                    </a:lnTo>
                    <a:lnTo>
                      <a:pt x="63" y="46"/>
                    </a:lnTo>
                    <a:lnTo>
                      <a:pt x="59" y="52"/>
                    </a:lnTo>
                    <a:lnTo>
                      <a:pt x="55" y="56"/>
                    </a:lnTo>
                    <a:lnTo>
                      <a:pt x="51" y="60"/>
                    </a:lnTo>
                    <a:lnTo>
                      <a:pt x="45" y="62"/>
                    </a:lnTo>
                    <a:lnTo>
                      <a:pt x="39" y="63"/>
                    </a:lnTo>
                    <a:lnTo>
                      <a:pt x="31" y="63"/>
                    </a:lnTo>
                    <a:lnTo>
                      <a:pt x="25" y="63"/>
                    </a:lnTo>
                    <a:lnTo>
                      <a:pt x="19" y="62"/>
                    </a:lnTo>
                    <a:lnTo>
                      <a:pt x="13" y="58"/>
                    </a:lnTo>
                    <a:lnTo>
                      <a:pt x="9" y="54"/>
                    </a:lnTo>
                    <a:lnTo>
                      <a:pt x="6" y="50"/>
                    </a:lnTo>
                    <a:lnTo>
                      <a:pt x="4" y="44"/>
                    </a:lnTo>
                    <a:lnTo>
                      <a:pt x="2" y="38"/>
                    </a:lnTo>
                    <a:lnTo>
                      <a:pt x="0" y="32"/>
                    </a:lnTo>
                    <a:lnTo>
                      <a:pt x="2" y="26"/>
                    </a:lnTo>
                    <a:lnTo>
                      <a:pt x="4" y="18"/>
                    </a:lnTo>
                    <a:lnTo>
                      <a:pt x="6" y="14"/>
                    </a:lnTo>
                    <a:lnTo>
                      <a:pt x="11" y="8"/>
                    </a:lnTo>
                    <a:lnTo>
                      <a:pt x="15" y="4"/>
                    </a:lnTo>
                    <a:lnTo>
                      <a:pt x="21" y="2"/>
                    </a:lnTo>
                    <a:lnTo>
                      <a:pt x="27" y="0"/>
                    </a:lnTo>
                    <a:lnTo>
                      <a:pt x="33" y="0"/>
                    </a:lnTo>
                    <a:lnTo>
                      <a:pt x="39" y="0"/>
                    </a:lnTo>
                    <a:lnTo>
                      <a:pt x="45" y="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2" name="Freeform 667"/>
              <p:cNvSpPr>
                <a:spLocks/>
              </p:cNvSpPr>
              <p:nvPr/>
            </p:nvSpPr>
            <p:spPr bwMode="auto">
              <a:xfrm>
                <a:off x="5164" y="1788"/>
                <a:ext cx="65" cy="65"/>
              </a:xfrm>
              <a:custGeom>
                <a:avLst/>
                <a:gdLst>
                  <a:gd name="T0" fmla="*/ 61 w 65"/>
                  <a:gd name="T1" fmla="*/ 45 h 65"/>
                  <a:gd name="T2" fmla="*/ 59 w 65"/>
                  <a:gd name="T3" fmla="*/ 51 h 65"/>
                  <a:gd name="T4" fmla="*/ 55 w 65"/>
                  <a:gd name="T5" fmla="*/ 57 h 65"/>
                  <a:gd name="T6" fmla="*/ 49 w 65"/>
                  <a:gd name="T7" fmla="*/ 59 h 65"/>
                  <a:gd name="T8" fmla="*/ 43 w 65"/>
                  <a:gd name="T9" fmla="*/ 63 h 65"/>
                  <a:gd name="T10" fmla="*/ 37 w 65"/>
                  <a:gd name="T11" fmla="*/ 65 h 65"/>
                  <a:gd name="T12" fmla="*/ 31 w 65"/>
                  <a:gd name="T13" fmla="*/ 65 h 65"/>
                  <a:gd name="T14" fmla="*/ 26 w 65"/>
                  <a:gd name="T15" fmla="*/ 65 h 65"/>
                  <a:gd name="T16" fmla="*/ 20 w 65"/>
                  <a:gd name="T17" fmla="*/ 61 h 65"/>
                  <a:gd name="T18" fmla="*/ 14 w 65"/>
                  <a:gd name="T19" fmla="*/ 59 h 65"/>
                  <a:gd name="T20" fmla="*/ 10 w 65"/>
                  <a:gd name="T21" fmla="*/ 55 h 65"/>
                  <a:gd name="T22" fmla="*/ 6 w 65"/>
                  <a:gd name="T23" fmla="*/ 49 h 65"/>
                  <a:gd name="T24" fmla="*/ 2 w 65"/>
                  <a:gd name="T25" fmla="*/ 45 h 65"/>
                  <a:gd name="T26" fmla="*/ 0 w 65"/>
                  <a:gd name="T27" fmla="*/ 37 h 65"/>
                  <a:gd name="T28" fmla="*/ 0 w 65"/>
                  <a:gd name="T29" fmla="*/ 31 h 65"/>
                  <a:gd name="T30" fmla="*/ 0 w 65"/>
                  <a:gd name="T31" fmla="*/ 25 h 65"/>
                  <a:gd name="T32" fmla="*/ 2 w 65"/>
                  <a:gd name="T33" fmla="*/ 19 h 65"/>
                  <a:gd name="T34" fmla="*/ 6 w 65"/>
                  <a:gd name="T35" fmla="*/ 13 h 65"/>
                  <a:gd name="T36" fmla="*/ 10 w 65"/>
                  <a:gd name="T37" fmla="*/ 10 h 65"/>
                  <a:gd name="T38" fmla="*/ 16 w 65"/>
                  <a:gd name="T39" fmla="*/ 6 h 65"/>
                  <a:gd name="T40" fmla="*/ 22 w 65"/>
                  <a:gd name="T41" fmla="*/ 2 h 65"/>
                  <a:gd name="T42" fmla="*/ 28 w 65"/>
                  <a:gd name="T43" fmla="*/ 2 h 65"/>
                  <a:gd name="T44" fmla="*/ 33 w 65"/>
                  <a:gd name="T45" fmla="*/ 0 h 65"/>
                  <a:gd name="T46" fmla="*/ 39 w 65"/>
                  <a:gd name="T47" fmla="*/ 2 h 65"/>
                  <a:gd name="T48" fmla="*/ 45 w 65"/>
                  <a:gd name="T49" fmla="*/ 4 h 65"/>
                  <a:gd name="T50" fmla="*/ 51 w 65"/>
                  <a:gd name="T51" fmla="*/ 6 h 65"/>
                  <a:gd name="T52" fmla="*/ 57 w 65"/>
                  <a:gd name="T53" fmla="*/ 10 h 65"/>
                  <a:gd name="T54" fmla="*/ 59 w 65"/>
                  <a:gd name="T55" fmla="*/ 15 h 65"/>
                  <a:gd name="T56" fmla="*/ 63 w 65"/>
                  <a:gd name="T57" fmla="*/ 21 h 65"/>
                  <a:gd name="T58" fmla="*/ 65 w 65"/>
                  <a:gd name="T59" fmla="*/ 27 h 65"/>
                  <a:gd name="T60" fmla="*/ 65 w 65"/>
                  <a:gd name="T61" fmla="*/ 33 h 65"/>
                  <a:gd name="T62" fmla="*/ 65 w 65"/>
                  <a:gd name="T63" fmla="*/ 39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7"/>
                    </a:lnTo>
                    <a:lnTo>
                      <a:pt x="49" y="59"/>
                    </a:lnTo>
                    <a:lnTo>
                      <a:pt x="43" y="63"/>
                    </a:lnTo>
                    <a:lnTo>
                      <a:pt x="37" y="65"/>
                    </a:lnTo>
                    <a:lnTo>
                      <a:pt x="31" y="65"/>
                    </a:lnTo>
                    <a:lnTo>
                      <a:pt x="26" y="65"/>
                    </a:lnTo>
                    <a:lnTo>
                      <a:pt x="20" y="61"/>
                    </a:lnTo>
                    <a:lnTo>
                      <a:pt x="14" y="59"/>
                    </a:lnTo>
                    <a:lnTo>
                      <a:pt x="10" y="55"/>
                    </a:lnTo>
                    <a:lnTo>
                      <a:pt x="6" y="49"/>
                    </a:lnTo>
                    <a:lnTo>
                      <a:pt x="2" y="45"/>
                    </a:lnTo>
                    <a:lnTo>
                      <a:pt x="0" y="37"/>
                    </a:lnTo>
                    <a:lnTo>
                      <a:pt x="0" y="31"/>
                    </a:lnTo>
                    <a:lnTo>
                      <a:pt x="0" y="25"/>
                    </a:lnTo>
                    <a:lnTo>
                      <a:pt x="2" y="19"/>
                    </a:lnTo>
                    <a:lnTo>
                      <a:pt x="6" y="13"/>
                    </a:lnTo>
                    <a:lnTo>
                      <a:pt x="10" y="10"/>
                    </a:lnTo>
                    <a:lnTo>
                      <a:pt x="16" y="6"/>
                    </a:lnTo>
                    <a:lnTo>
                      <a:pt x="22" y="2"/>
                    </a:lnTo>
                    <a:lnTo>
                      <a:pt x="28" y="2"/>
                    </a:lnTo>
                    <a:lnTo>
                      <a:pt x="33" y="0"/>
                    </a:lnTo>
                    <a:lnTo>
                      <a:pt x="39" y="2"/>
                    </a:lnTo>
                    <a:lnTo>
                      <a:pt x="45" y="4"/>
                    </a:lnTo>
                    <a:lnTo>
                      <a:pt x="51" y="6"/>
                    </a:lnTo>
                    <a:lnTo>
                      <a:pt x="57" y="10"/>
                    </a:lnTo>
                    <a:lnTo>
                      <a:pt x="59" y="15"/>
                    </a:lnTo>
                    <a:lnTo>
                      <a:pt x="63" y="21"/>
                    </a:lnTo>
                    <a:lnTo>
                      <a:pt x="65" y="27"/>
                    </a:lnTo>
                    <a:lnTo>
                      <a:pt x="65" y="33"/>
                    </a:lnTo>
                    <a:lnTo>
                      <a:pt x="65"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3" name="Freeform 668"/>
              <p:cNvSpPr>
                <a:spLocks/>
              </p:cNvSpPr>
              <p:nvPr/>
            </p:nvSpPr>
            <p:spPr bwMode="auto">
              <a:xfrm>
                <a:off x="5164" y="1788"/>
                <a:ext cx="65" cy="65"/>
              </a:xfrm>
              <a:custGeom>
                <a:avLst/>
                <a:gdLst>
                  <a:gd name="T0" fmla="*/ 61 w 65"/>
                  <a:gd name="T1" fmla="*/ 45 h 65"/>
                  <a:gd name="T2" fmla="*/ 61 w 65"/>
                  <a:gd name="T3" fmla="*/ 45 h 65"/>
                  <a:gd name="T4" fmla="*/ 59 w 65"/>
                  <a:gd name="T5" fmla="*/ 51 h 65"/>
                  <a:gd name="T6" fmla="*/ 55 w 65"/>
                  <a:gd name="T7" fmla="*/ 57 h 65"/>
                  <a:gd name="T8" fmla="*/ 49 w 65"/>
                  <a:gd name="T9" fmla="*/ 59 h 65"/>
                  <a:gd name="T10" fmla="*/ 43 w 65"/>
                  <a:gd name="T11" fmla="*/ 63 h 65"/>
                  <a:gd name="T12" fmla="*/ 37 w 65"/>
                  <a:gd name="T13" fmla="*/ 65 h 65"/>
                  <a:gd name="T14" fmla="*/ 31 w 65"/>
                  <a:gd name="T15" fmla="*/ 65 h 65"/>
                  <a:gd name="T16" fmla="*/ 26 w 65"/>
                  <a:gd name="T17" fmla="*/ 65 h 65"/>
                  <a:gd name="T18" fmla="*/ 20 w 65"/>
                  <a:gd name="T19" fmla="*/ 61 h 65"/>
                  <a:gd name="T20" fmla="*/ 14 w 65"/>
                  <a:gd name="T21" fmla="*/ 59 h 65"/>
                  <a:gd name="T22" fmla="*/ 10 w 65"/>
                  <a:gd name="T23" fmla="*/ 55 h 65"/>
                  <a:gd name="T24" fmla="*/ 6 w 65"/>
                  <a:gd name="T25" fmla="*/ 49 h 65"/>
                  <a:gd name="T26" fmla="*/ 2 w 65"/>
                  <a:gd name="T27" fmla="*/ 45 h 65"/>
                  <a:gd name="T28" fmla="*/ 0 w 65"/>
                  <a:gd name="T29" fmla="*/ 37 h 65"/>
                  <a:gd name="T30" fmla="*/ 0 w 65"/>
                  <a:gd name="T31" fmla="*/ 31 h 65"/>
                  <a:gd name="T32" fmla="*/ 0 w 65"/>
                  <a:gd name="T33" fmla="*/ 25 h 65"/>
                  <a:gd name="T34" fmla="*/ 2 w 65"/>
                  <a:gd name="T35" fmla="*/ 19 h 65"/>
                  <a:gd name="T36" fmla="*/ 6 w 65"/>
                  <a:gd name="T37" fmla="*/ 13 h 65"/>
                  <a:gd name="T38" fmla="*/ 10 w 65"/>
                  <a:gd name="T39" fmla="*/ 10 h 65"/>
                  <a:gd name="T40" fmla="*/ 16 w 65"/>
                  <a:gd name="T41" fmla="*/ 6 h 65"/>
                  <a:gd name="T42" fmla="*/ 22 w 65"/>
                  <a:gd name="T43" fmla="*/ 2 h 65"/>
                  <a:gd name="T44" fmla="*/ 28 w 65"/>
                  <a:gd name="T45" fmla="*/ 2 h 65"/>
                  <a:gd name="T46" fmla="*/ 33 w 65"/>
                  <a:gd name="T47" fmla="*/ 0 h 65"/>
                  <a:gd name="T48" fmla="*/ 39 w 65"/>
                  <a:gd name="T49" fmla="*/ 2 h 65"/>
                  <a:gd name="T50" fmla="*/ 45 w 65"/>
                  <a:gd name="T51" fmla="*/ 4 h 65"/>
                  <a:gd name="T52" fmla="*/ 51 w 65"/>
                  <a:gd name="T53" fmla="*/ 6 h 65"/>
                  <a:gd name="T54" fmla="*/ 57 w 65"/>
                  <a:gd name="T55" fmla="*/ 10 h 65"/>
                  <a:gd name="T56" fmla="*/ 59 w 65"/>
                  <a:gd name="T57" fmla="*/ 15 h 65"/>
                  <a:gd name="T58" fmla="*/ 63 w 65"/>
                  <a:gd name="T59" fmla="*/ 21 h 65"/>
                  <a:gd name="T60" fmla="*/ 65 w 65"/>
                  <a:gd name="T61" fmla="*/ 27 h 65"/>
                  <a:gd name="T62" fmla="*/ 65 w 65"/>
                  <a:gd name="T63" fmla="*/ 33 h 65"/>
                  <a:gd name="T64" fmla="*/ 65 w 65"/>
                  <a:gd name="T65" fmla="*/ 39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7"/>
                    </a:lnTo>
                    <a:lnTo>
                      <a:pt x="49" y="59"/>
                    </a:lnTo>
                    <a:lnTo>
                      <a:pt x="43" y="63"/>
                    </a:lnTo>
                    <a:lnTo>
                      <a:pt x="37" y="65"/>
                    </a:lnTo>
                    <a:lnTo>
                      <a:pt x="31" y="65"/>
                    </a:lnTo>
                    <a:lnTo>
                      <a:pt x="26" y="65"/>
                    </a:lnTo>
                    <a:lnTo>
                      <a:pt x="20" y="61"/>
                    </a:lnTo>
                    <a:lnTo>
                      <a:pt x="14" y="59"/>
                    </a:lnTo>
                    <a:lnTo>
                      <a:pt x="10" y="55"/>
                    </a:lnTo>
                    <a:lnTo>
                      <a:pt x="6" y="49"/>
                    </a:lnTo>
                    <a:lnTo>
                      <a:pt x="2" y="45"/>
                    </a:lnTo>
                    <a:lnTo>
                      <a:pt x="0" y="37"/>
                    </a:lnTo>
                    <a:lnTo>
                      <a:pt x="0" y="31"/>
                    </a:lnTo>
                    <a:lnTo>
                      <a:pt x="0" y="25"/>
                    </a:lnTo>
                    <a:lnTo>
                      <a:pt x="2" y="19"/>
                    </a:lnTo>
                    <a:lnTo>
                      <a:pt x="6" y="13"/>
                    </a:lnTo>
                    <a:lnTo>
                      <a:pt x="10" y="10"/>
                    </a:lnTo>
                    <a:lnTo>
                      <a:pt x="16" y="6"/>
                    </a:lnTo>
                    <a:lnTo>
                      <a:pt x="22" y="2"/>
                    </a:lnTo>
                    <a:lnTo>
                      <a:pt x="28" y="2"/>
                    </a:lnTo>
                    <a:lnTo>
                      <a:pt x="33" y="0"/>
                    </a:lnTo>
                    <a:lnTo>
                      <a:pt x="39" y="2"/>
                    </a:lnTo>
                    <a:lnTo>
                      <a:pt x="45" y="4"/>
                    </a:lnTo>
                    <a:lnTo>
                      <a:pt x="51" y="6"/>
                    </a:lnTo>
                    <a:lnTo>
                      <a:pt x="57" y="10"/>
                    </a:lnTo>
                    <a:lnTo>
                      <a:pt x="59" y="15"/>
                    </a:lnTo>
                    <a:lnTo>
                      <a:pt x="63" y="21"/>
                    </a:lnTo>
                    <a:lnTo>
                      <a:pt x="65" y="27"/>
                    </a:lnTo>
                    <a:lnTo>
                      <a:pt x="65" y="33"/>
                    </a:lnTo>
                    <a:lnTo>
                      <a:pt x="65"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4" name="Freeform 669"/>
              <p:cNvSpPr>
                <a:spLocks/>
              </p:cNvSpPr>
              <p:nvPr/>
            </p:nvSpPr>
            <p:spPr bwMode="auto">
              <a:xfrm>
                <a:off x="5132" y="1778"/>
                <a:ext cx="65" cy="65"/>
              </a:xfrm>
              <a:custGeom>
                <a:avLst/>
                <a:gdLst>
                  <a:gd name="T0" fmla="*/ 2 w 65"/>
                  <a:gd name="T1" fmla="*/ 20 h 65"/>
                  <a:gd name="T2" fmla="*/ 6 w 65"/>
                  <a:gd name="T3" fmla="*/ 14 h 65"/>
                  <a:gd name="T4" fmla="*/ 10 w 65"/>
                  <a:gd name="T5" fmla="*/ 8 h 65"/>
                  <a:gd name="T6" fmla="*/ 16 w 65"/>
                  <a:gd name="T7" fmla="*/ 6 h 65"/>
                  <a:gd name="T8" fmla="*/ 20 w 65"/>
                  <a:gd name="T9" fmla="*/ 2 h 65"/>
                  <a:gd name="T10" fmla="*/ 28 w 65"/>
                  <a:gd name="T11" fmla="*/ 0 h 65"/>
                  <a:gd name="T12" fmla="*/ 34 w 65"/>
                  <a:gd name="T13" fmla="*/ 0 h 65"/>
                  <a:gd name="T14" fmla="*/ 40 w 65"/>
                  <a:gd name="T15" fmla="*/ 0 h 65"/>
                  <a:gd name="T16" fmla="*/ 46 w 65"/>
                  <a:gd name="T17" fmla="*/ 2 h 65"/>
                  <a:gd name="T18" fmla="*/ 52 w 65"/>
                  <a:gd name="T19" fmla="*/ 6 h 65"/>
                  <a:gd name="T20" fmla="*/ 56 w 65"/>
                  <a:gd name="T21" fmla="*/ 10 h 65"/>
                  <a:gd name="T22" fmla="*/ 60 w 65"/>
                  <a:gd name="T23" fmla="*/ 16 h 65"/>
                  <a:gd name="T24" fmla="*/ 63 w 65"/>
                  <a:gd name="T25" fmla="*/ 21 h 65"/>
                  <a:gd name="T26" fmla="*/ 63 w 65"/>
                  <a:gd name="T27" fmla="*/ 27 h 65"/>
                  <a:gd name="T28" fmla="*/ 65 w 65"/>
                  <a:gd name="T29" fmla="*/ 33 h 65"/>
                  <a:gd name="T30" fmla="*/ 63 w 65"/>
                  <a:gd name="T31" fmla="*/ 39 h 65"/>
                  <a:gd name="T32" fmla="*/ 61 w 65"/>
                  <a:gd name="T33" fmla="*/ 45 h 65"/>
                  <a:gd name="T34" fmla="*/ 60 w 65"/>
                  <a:gd name="T35" fmla="*/ 51 h 65"/>
                  <a:gd name="T36" fmla="*/ 54 w 65"/>
                  <a:gd name="T37" fmla="*/ 55 h 65"/>
                  <a:gd name="T38" fmla="*/ 50 w 65"/>
                  <a:gd name="T39" fmla="*/ 59 h 65"/>
                  <a:gd name="T40" fmla="*/ 44 w 65"/>
                  <a:gd name="T41" fmla="*/ 63 h 65"/>
                  <a:gd name="T42" fmla="*/ 38 w 65"/>
                  <a:gd name="T43" fmla="*/ 63 h 65"/>
                  <a:gd name="T44" fmla="*/ 32 w 65"/>
                  <a:gd name="T45" fmla="*/ 65 h 65"/>
                  <a:gd name="T46" fmla="*/ 26 w 65"/>
                  <a:gd name="T47" fmla="*/ 63 h 65"/>
                  <a:gd name="T48" fmla="*/ 20 w 65"/>
                  <a:gd name="T49" fmla="*/ 61 h 65"/>
                  <a:gd name="T50" fmla="*/ 14 w 65"/>
                  <a:gd name="T51" fmla="*/ 59 h 65"/>
                  <a:gd name="T52" fmla="*/ 8 w 65"/>
                  <a:gd name="T53" fmla="*/ 55 h 65"/>
                  <a:gd name="T54" fmla="*/ 4 w 65"/>
                  <a:gd name="T55" fmla="*/ 49 h 65"/>
                  <a:gd name="T56" fmla="*/ 2 w 65"/>
                  <a:gd name="T57" fmla="*/ 43 h 65"/>
                  <a:gd name="T58" fmla="*/ 0 w 65"/>
                  <a:gd name="T59" fmla="*/ 37 h 65"/>
                  <a:gd name="T60" fmla="*/ 0 w 65"/>
                  <a:gd name="T61" fmla="*/ 31 h 65"/>
                  <a:gd name="T62" fmla="*/ 0 w 65"/>
                  <a:gd name="T63" fmla="*/ 25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6" y="14"/>
                    </a:lnTo>
                    <a:lnTo>
                      <a:pt x="10" y="8"/>
                    </a:lnTo>
                    <a:lnTo>
                      <a:pt x="16" y="6"/>
                    </a:lnTo>
                    <a:lnTo>
                      <a:pt x="20" y="2"/>
                    </a:lnTo>
                    <a:lnTo>
                      <a:pt x="28" y="0"/>
                    </a:lnTo>
                    <a:lnTo>
                      <a:pt x="34" y="0"/>
                    </a:lnTo>
                    <a:lnTo>
                      <a:pt x="40" y="0"/>
                    </a:lnTo>
                    <a:lnTo>
                      <a:pt x="46" y="2"/>
                    </a:lnTo>
                    <a:lnTo>
                      <a:pt x="52" y="6"/>
                    </a:lnTo>
                    <a:lnTo>
                      <a:pt x="56" y="10"/>
                    </a:lnTo>
                    <a:lnTo>
                      <a:pt x="60" y="16"/>
                    </a:lnTo>
                    <a:lnTo>
                      <a:pt x="63" y="21"/>
                    </a:lnTo>
                    <a:lnTo>
                      <a:pt x="63" y="27"/>
                    </a:lnTo>
                    <a:lnTo>
                      <a:pt x="65" y="33"/>
                    </a:lnTo>
                    <a:lnTo>
                      <a:pt x="63" y="39"/>
                    </a:lnTo>
                    <a:lnTo>
                      <a:pt x="61" y="45"/>
                    </a:lnTo>
                    <a:lnTo>
                      <a:pt x="60" y="51"/>
                    </a:lnTo>
                    <a:lnTo>
                      <a:pt x="54" y="55"/>
                    </a:lnTo>
                    <a:lnTo>
                      <a:pt x="50" y="59"/>
                    </a:lnTo>
                    <a:lnTo>
                      <a:pt x="44" y="63"/>
                    </a:lnTo>
                    <a:lnTo>
                      <a:pt x="38" y="63"/>
                    </a:lnTo>
                    <a:lnTo>
                      <a:pt x="32" y="65"/>
                    </a:lnTo>
                    <a:lnTo>
                      <a:pt x="26" y="63"/>
                    </a:lnTo>
                    <a:lnTo>
                      <a:pt x="20" y="61"/>
                    </a:lnTo>
                    <a:lnTo>
                      <a:pt x="14" y="59"/>
                    </a:lnTo>
                    <a:lnTo>
                      <a:pt x="8" y="55"/>
                    </a:lnTo>
                    <a:lnTo>
                      <a:pt x="4" y="49"/>
                    </a:lnTo>
                    <a:lnTo>
                      <a:pt x="2" y="43"/>
                    </a:lnTo>
                    <a:lnTo>
                      <a:pt x="0" y="37"/>
                    </a:lnTo>
                    <a:lnTo>
                      <a:pt x="0" y="31"/>
                    </a:lnTo>
                    <a:lnTo>
                      <a:pt x="0" y="25"/>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5" name="Freeform 670"/>
              <p:cNvSpPr>
                <a:spLocks/>
              </p:cNvSpPr>
              <p:nvPr/>
            </p:nvSpPr>
            <p:spPr bwMode="auto">
              <a:xfrm>
                <a:off x="5132" y="1778"/>
                <a:ext cx="65" cy="65"/>
              </a:xfrm>
              <a:custGeom>
                <a:avLst/>
                <a:gdLst>
                  <a:gd name="T0" fmla="*/ 2 w 65"/>
                  <a:gd name="T1" fmla="*/ 20 h 65"/>
                  <a:gd name="T2" fmla="*/ 2 w 65"/>
                  <a:gd name="T3" fmla="*/ 20 h 65"/>
                  <a:gd name="T4" fmla="*/ 6 w 65"/>
                  <a:gd name="T5" fmla="*/ 14 h 65"/>
                  <a:gd name="T6" fmla="*/ 10 w 65"/>
                  <a:gd name="T7" fmla="*/ 8 h 65"/>
                  <a:gd name="T8" fmla="*/ 16 w 65"/>
                  <a:gd name="T9" fmla="*/ 6 h 65"/>
                  <a:gd name="T10" fmla="*/ 20 w 65"/>
                  <a:gd name="T11" fmla="*/ 2 h 65"/>
                  <a:gd name="T12" fmla="*/ 28 w 65"/>
                  <a:gd name="T13" fmla="*/ 0 h 65"/>
                  <a:gd name="T14" fmla="*/ 34 w 65"/>
                  <a:gd name="T15" fmla="*/ 0 h 65"/>
                  <a:gd name="T16" fmla="*/ 40 w 65"/>
                  <a:gd name="T17" fmla="*/ 0 h 65"/>
                  <a:gd name="T18" fmla="*/ 46 w 65"/>
                  <a:gd name="T19" fmla="*/ 2 h 65"/>
                  <a:gd name="T20" fmla="*/ 52 w 65"/>
                  <a:gd name="T21" fmla="*/ 6 h 65"/>
                  <a:gd name="T22" fmla="*/ 56 w 65"/>
                  <a:gd name="T23" fmla="*/ 10 h 65"/>
                  <a:gd name="T24" fmla="*/ 60 w 65"/>
                  <a:gd name="T25" fmla="*/ 16 h 65"/>
                  <a:gd name="T26" fmla="*/ 63 w 65"/>
                  <a:gd name="T27" fmla="*/ 21 h 65"/>
                  <a:gd name="T28" fmla="*/ 63 w 65"/>
                  <a:gd name="T29" fmla="*/ 27 h 65"/>
                  <a:gd name="T30" fmla="*/ 65 w 65"/>
                  <a:gd name="T31" fmla="*/ 33 h 65"/>
                  <a:gd name="T32" fmla="*/ 63 w 65"/>
                  <a:gd name="T33" fmla="*/ 39 h 65"/>
                  <a:gd name="T34" fmla="*/ 61 w 65"/>
                  <a:gd name="T35" fmla="*/ 45 h 65"/>
                  <a:gd name="T36" fmla="*/ 60 w 65"/>
                  <a:gd name="T37" fmla="*/ 51 h 65"/>
                  <a:gd name="T38" fmla="*/ 54 w 65"/>
                  <a:gd name="T39" fmla="*/ 55 h 65"/>
                  <a:gd name="T40" fmla="*/ 50 w 65"/>
                  <a:gd name="T41" fmla="*/ 59 h 65"/>
                  <a:gd name="T42" fmla="*/ 44 w 65"/>
                  <a:gd name="T43" fmla="*/ 63 h 65"/>
                  <a:gd name="T44" fmla="*/ 38 w 65"/>
                  <a:gd name="T45" fmla="*/ 63 h 65"/>
                  <a:gd name="T46" fmla="*/ 32 w 65"/>
                  <a:gd name="T47" fmla="*/ 65 h 65"/>
                  <a:gd name="T48" fmla="*/ 26 w 65"/>
                  <a:gd name="T49" fmla="*/ 63 h 65"/>
                  <a:gd name="T50" fmla="*/ 20 w 65"/>
                  <a:gd name="T51" fmla="*/ 61 h 65"/>
                  <a:gd name="T52" fmla="*/ 14 w 65"/>
                  <a:gd name="T53" fmla="*/ 59 h 65"/>
                  <a:gd name="T54" fmla="*/ 8 w 65"/>
                  <a:gd name="T55" fmla="*/ 55 h 65"/>
                  <a:gd name="T56" fmla="*/ 4 w 65"/>
                  <a:gd name="T57" fmla="*/ 49 h 65"/>
                  <a:gd name="T58" fmla="*/ 2 w 65"/>
                  <a:gd name="T59" fmla="*/ 43 h 65"/>
                  <a:gd name="T60" fmla="*/ 0 w 65"/>
                  <a:gd name="T61" fmla="*/ 37 h 65"/>
                  <a:gd name="T62" fmla="*/ 0 w 65"/>
                  <a:gd name="T63" fmla="*/ 31 h 65"/>
                  <a:gd name="T64" fmla="*/ 0 w 65"/>
                  <a:gd name="T65" fmla="*/ 25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6" y="14"/>
                    </a:lnTo>
                    <a:lnTo>
                      <a:pt x="10" y="8"/>
                    </a:lnTo>
                    <a:lnTo>
                      <a:pt x="16" y="6"/>
                    </a:lnTo>
                    <a:lnTo>
                      <a:pt x="20" y="2"/>
                    </a:lnTo>
                    <a:lnTo>
                      <a:pt x="28" y="0"/>
                    </a:lnTo>
                    <a:lnTo>
                      <a:pt x="34" y="0"/>
                    </a:lnTo>
                    <a:lnTo>
                      <a:pt x="40" y="0"/>
                    </a:lnTo>
                    <a:lnTo>
                      <a:pt x="46" y="2"/>
                    </a:lnTo>
                    <a:lnTo>
                      <a:pt x="52" y="6"/>
                    </a:lnTo>
                    <a:lnTo>
                      <a:pt x="56" y="10"/>
                    </a:lnTo>
                    <a:lnTo>
                      <a:pt x="60" y="16"/>
                    </a:lnTo>
                    <a:lnTo>
                      <a:pt x="63" y="21"/>
                    </a:lnTo>
                    <a:lnTo>
                      <a:pt x="63" y="27"/>
                    </a:lnTo>
                    <a:lnTo>
                      <a:pt x="65" y="33"/>
                    </a:lnTo>
                    <a:lnTo>
                      <a:pt x="63" y="39"/>
                    </a:lnTo>
                    <a:lnTo>
                      <a:pt x="61" y="45"/>
                    </a:lnTo>
                    <a:lnTo>
                      <a:pt x="60" y="51"/>
                    </a:lnTo>
                    <a:lnTo>
                      <a:pt x="54" y="55"/>
                    </a:lnTo>
                    <a:lnTo>
                      <a:pt x="50" y="59"/>
                    </a:lnTo>
                    <a:lnTo>
                      <a:pt x="44" y="63"/>
                    </a:lnTo>
                    <a:lnTo>
                      <a:pt x="38" y="63"/>
                    </a:lnTo>
                    <a:lnTo>
                      <a:pt x="32" y="65"/>
                    </a:lnTo>
                    <a:lnTo>
                      <a:pt x="26" y="63"/>
                    </a:lnTo>
                    <a:lnTo>
                      <a:pt x="20" y="61"/>
                    </a:lnTo>
                    <a:lnTo>
                      <a:pt x="14" y="59"/>
                    </a:lnTo>
                    <a:lnTo>
                      <a:pt x="8" y="55"/>
                    </a:lnTo>
                    <a:lnTo>
                      <a:pt x="4" y="49"/>
                    </a:lnTo>
                    <a:lnTo>
                      <a:pt x="2" y="43"/>
                    </a:lnTo>
                    <a:lnTo>
                      <a:pt x="0" y="37"/>
                    </a:lnTo>
                    <a:lnTo>
                      <a:pt x="0" y="31"/>
                    </a:lnTo>
                    <a:lnTo>
                      <a:pt x="0" y="25"/>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6" name="Freeform 671"/>
              <p:cNvSpPr>
                <a:spLocks/>
              </p:cNvSpPr>
              <p:nvPr/>
            </p:nvSpPr>
            <p:spPr bwMode="auto">
              <a:xfrm>
                <a:off x="5319" y="1699"/>
                <a:ext cx="63" cy="65"/>
              </a:xfrm>
              <a:custGeom>
                <a:avLst/>
                <a:gdLst>
                  <a:gd name="T0" fmla="*/ 62 w 63"/>
                  <a:gd name="T1" fmla="*/ 45 h 65"/>
                  <a:gd name="T2" fmla="*/ 60 w 63"/>
                  <a:gd name="T3" fmla="*/ 51 h 65"/>
                  <a:gd name="T4" fmla="*/ 54 w 63"/>
                  <a:gd name="T5" fmla="*/ 55 h 65"/>
                  <a:gd name="T6" fmla="*/ 50 w 63"/>
                  <a:gd name="T7" fmla="*/ 59 h 65"/>
                  <a:gd name="T8" fmla="*/ 44 w 63"/>
                  <a:gd name="T9" fmla="*/ 63 h 65"/>
                  <a:gd name="T10" fmla="*/ 38 w 63"/>
                  <a:gd name="T11" fmla="*/ 65 h 65"/>
                  <a:gd name="T12" fmla="*/ 32 w 63"/>
                  <a:gd name="T13" fmla="*/ 65 h 65"/>
                  <a:gd name="T14" fmla="*/ 26 w 63"/>
                  <a:gd name="T15" fmla="*/ 65 h 65"/>
                  <a:gd name="T16" fmla="*/ 20 w 63"/>
                  <a:gd name="T17" fmla="*/ 61 h 65"/>
                  <a:gd name="T18" fmla="*/ 14 w 63"/>
                  <a:gd name="T19" fmla="*/ 59 h 65"/>
                  <a:gd name="T20" fmla="*/ 8 w 63"/>
                  <a:gd name="T21" fmla="*/ 55 h 65"/>
                  <a:gd name="T22" fmla="*/ 4 w 63"/>
                  <a:gd name="T23" fmla="*/ 49 h 65"/>
                  <a:gd name="T24" fmla="*/ 2 w 63"/>
                  <a:gd name="T25" fmla="*/ 43 h 65"/>
                  <a:gd name="T26" fmla="*/ 0 w 63"/>
                  <a:gd name="T27" fmla="*/ 37 h 65"/>
                  <a:gd name="T28" fmla="*/ 0 w 63"/>
                  <a:gd name="T29" fmla="*/ 32 h 65"/>
                  <a:gd name="T30" fmla="*/ 0 w 63"/>
                  <a:gd name="T31" fmla="*/ 26 h 65"/>
                  <a:gd name="T32" fmla="*/ 2 w 63"/>
                  <a:gd name="T33" fmla="*/ 20 h 65"/>
                  <a:gd name="T34" fmla="*/ 6 w 63"/>
                  <a:gd name="T35" fmla="*/ 14 h 65"/>
                  <a:gd name="T36" fmla="*/ 10 w 63"/>
                  <a:gd name="T37" fmla="*/ 8 h 65"/>
                  <a:gd name="T38" fmla="*/ 14 w 63"/>
                  <a:gd name="T39" fmla="*/ 6 h 65"/>
                  <a:gd name="T40" fmla="*/ 20 w 63"/>
                  <a:gd name="T41" fmla="*/ 2 h 65"/>
                  <a:gd name="T42" fmla="*/ 26 w 63"/>
                  <a:gd name="T43" fmla="*/ 0 h 65"/>
                  <a:gd name="T44" fmla="*/ 32 w 63"/>
                  <a:gd name="T45" fmla="*/ 0 h 65"/>
                  <a:gd name="T46" fmla="*/ 40 w 63"/>
                  <a:gd name="T47" fmla="*/ 0 h 65"/>
                  <a:gd name="T48" fmla="*/ 46 w 63"/>
                  <a:gd name="T49" fmla="*/ 2 h 65"/>
                  <a:gd name="T50" fmla="*/ 52 w 63"/>
                  <a:gd name="T51" fmla="*/ 6 h 65"/>
                  <a:gd name="T52" fmla="*/ 56 w 63"/>
                  <a:gd name="T53" fmla="*/ 10 h 65"/>
                  <a:gd name="T54" fmla="*/ 60 w 63"/>
                  <a:gd name="T55" fmla="*/ 16 h 65"/>
                  <a:gd name="T56" fmla="*/ 62 w 63"/>
                  <a:gd name="T57" fmla="*/ 22 h 65"/>
                  <a:gd name="T58" fmla="*/ 63 w 63"/>
                  <a:gd name="T59" fmla="*/ 28 h 65"/>
                  <a:gd name="T60" fmla="*/ 63 w 63"/>
                  <a:gd name="T61" fmla="*/ 34 h 65"/>
                  <a:gd name="T62" fmla="*/ 63 w 63"/>
                  <a:gd name="T63" fmla="*/ 39 h 65"/>
                  <a:gd name="T64" fmla="*/ 62 w 63"/>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2" y="45"/>
                    </a:moveTo>
                    <a:lnTo>
                      <a:pt x="60" y="51"/>
                    </a:lnTo>
                    <a:lnTo>
                      <a:pt x="54" y="55"/>
                    </a:lnTo>
                    <a:lnTo>
                      <a:pt x="50" y="59"/>
                    </a:lnTo>
                    <a:lnTo>
                      <a:pt x="44" y="63"/>
                    </a:lnTo>
                    <a:lnTo>
                      <a:pt x="38" y="65"/>
                    </a:lnTo>
                    <a:lnTo>
                      <a:pt x="32" y="65"/>
                    </a:lnTo>
                    <a:lnTo>
                      <a:pt x="26" y="65"/>
                    </a:lnTo>
                    <a:lnTo>
                      <a:pt x="20" y="61"/>
                    </a:lnTo>
                    <a:lnTo>
                      <a:pt x="14" y="59"/>
                    </a:lnTo>
                    <a:lnTo>
                      <a:pt x="8" y="55"/>
                    </a:lnTo>
                    <a:lnTo>
                      <a:pt x="4" y="49"/>
                    </a:lnTo>
                    <a:lnTo>
                      <a:pt x="2" y="43"/>
                    </a:lnTo>
                    <a:lnTo>
                      <a:pt x="0" y="37"/>
                    </a:lnTo>
                    <a:lnTo>
                      <a:pt x="0" y="32"/>
                    </a:lnTo>
                    <a:lnTo>
                      <a:pt x="0" y="26"/>
                    </a:lnTo>
                    <a:lnTo>
                      <a:pt x="2" y="20"/>
                    </a:lnTo>
                    <a:lnTo>
                      <a:pt x="6" y="14"/>
                    </a:lnTo>
                    <a:lnTo>
                      <a:pt x="10" y="8"/>
                    </a:lnTo>
                    <a:lnTo>
                      <a:pt x="14" y="6"/>
                    </a:lnTo>
                    <a:lnTo>
                      <a:pt x="20" y="2"/>
                    </a:lnTo>
                    <a:lnTo>
                      <a:pt x="26" y="0"/>
                    </a:lnTo>
                    <a:lnTo>
                      <a:pt x="32" y="0"/>
                    </a:lnTo>
                    <a:lnTo>
                      <a:pt x="40" y="0"/>
                    </a:lnTo>
                    <a:lnTo>
                      <a:pt x="46" y="2"/>
                    </a:lnTo>
                    <a:lnTo>
                      <a:pt x="52" y="6"/>
                    </a:lnTo>
                    <a:lnTo>
                      <a:pt x="56" y="10"/>
                    </a:lnTo>
                    <a:lnTo>
                      <a:pt x="60" y="16"/>
                    </a:lnTo>
                    <a:lnTo>
                      <a:pt x="62" y="22"/>
                    </a:lnTo>
                    <a:lnTo>
                      <a:pt x="63" y="28"/>
                    </a:lnTo>
                    <a:lnTo>
                      <a:pt x="63" y="34"/>
                    </a:lnTo>
                    <a:lnTo>
                      <a:pt x="63" y="39"/>
                    </a:lnTo>
                    <a:lnTo>
                      <a:pt x="62"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7" name="Freeform 672"/>
              <p:cNvSpPr>
                <a:spLocks/>
              </p:cNvSpPr>
              <p:nvPr/>
            </p:nvSpPr>
            <p:spPr bwMode="auto">
              <a:xfrm>
                <a:off x="5319" y="1699"/>
                <a:ext cx="63" cy="65"/>
              </a:xfrm>
              <a:custGeom>
                <a:avLst/>
                <a:gdLst>
                  <a:gd name="T0" fmla="*/ 62 w 63"/>
                  <a:gd name="T1" fmla="*/ 45 h 65"/>
                  <a:gd name="T2" fmla="*/ 62 w 63"/>
                  <a:gd name="T3" fmla="*/ 45 h 65"/>
                  <a:gd name="T4" fmla="*/ 60 w 63"/>
                  <a:gd name="T5" fmla="*/ 51 h 65"/>
                  <a:gd name="T6" fmla="*/ 54 w 63"/>
                  <a:gd name="T7" fmla="*/ 55 h 65"/>
                  <a:gd name="T8" fmla="*/ 50 w 63"/>
                  <a:gd name="T9" fmla="*/ 59 h 65"/>
                  <a:gd name="T10" fmla="*/ 44 w 63"/>
                  <a:gd name="T11" fmla="*/ 63 h 65"/>
                  <a:gd name="T12" fmla="*/ 38 w 63"/>
                  <a:gd name="T13" fmla="*/ 65 h 65"/>
                  <a:gd name="T14" fmla="*/ 32 w 63"/>
                  <a:gd name="T15" fmla="*/ 65 h 65"/>
                  <a:gd name="T16" fmla="*/ 26 w 63"/>
                  <a:gd name="T17" fmla="*/ 65 h 65"/>
                  <a:gd name="T18" fmla="*/ 20 w 63"/>
                  <a:gd name="T19" fmla="*/ 61 h 65"/>
                  <a:gd name="T20" fmla="*/ 14 w 63"/>
                  <a:gd name="T21" fmla="*/ 59 h 65"/>
                  <a:gd name="T22" fmla="*/ 8 w 63"/>
                  <a:gd name="T23" fmla="*/ 55 h 65"/>
                  <a:gd name="T24" fmla="*/ 4 w 63"/>
                  <a:gd name="T25" fmla="*/ 49 h 65"/>
                  <a:gd name="T26" fmla="*/ 2 w 63"/>
                  <a:gd name="T27" fmla="*/ 43 h 65"/>
                  <a:gd name="T28" fmla="*/ 0 w 63"/>
                  <a:gd name="T29" fmla="*/ 37 h 65"/>
                  <a:gd name="T30" fmla="*/ 0 w 63"/>
                  <a:gd name="T31" fmla="*/ 32 h 65"/>
                  <a:gd name="T32" fmla="*/ 0 w 63"/>
                  <a:gd name="T33" fmla="*/ 26 h 65"/>
                  <a:gd name="T34" fmla="*/ 2 w 63"/>
                  <a:gd name="T35" fmla="*/ 20 h 65"/>
                  <a:gd name="T36" fmla="*/ 6 w 63"/>
                  <a:gd name="T37" fmla="*/ 14 h 65"/>
                  <a:gd name="T38" fmla="*/ 10 w 63"/>
                  <a:gd name="T39" fmla="*/ 8 h 65"/>
                  <a:gd name="T40" fmla="*/ 14 w 63"/>
                  <a:gd name="T41" fmla="*/ 6 h 65"/>
                  <a:gd name="T42" fmla="*/ 20 w 63"/>
                  <a:gd name="T43" fmla="*/ 2 h 65"/>
                  <a:gd name="T44" fmla="*/ 26 w 63"/>
                  <a:gd name="T45" fmla="*/ 0 h 65"/>
                  <a:gd name="T46" fmla="*/ 32 w 63"/>
                  <a:gd name="T47" fmla="*/ 0 h 65"/>
                  <a:gd name="T48" fmla="*/ 40 w 63"/>
                  <a:gd name="T49" fmla="*/ 0 h 65"/>
                  <a:gd name="T50" fmla="*/ 46 w 63"/>
                  <a:gd name="T51" fmla="*/ 2 h 65"/>
                  <a:gd name="T52" fmla="*/ 52 w 63"/>
                  <a:gd name="T53" fmla="*/ 6 h 65"/>
                  <a:gd name="T54" fmla="*/ 56 w 63"/>
                  <a:gd name="T55" fmla="*/ 10 h 65"/>
                  <a:gd name="T56" fmla="*/ 60 w 63"/>
                  <a:gd name="T57" fmla="*/ 16 h 65"/>
                  <a:gd name="T58" fmla="*/ 62 w 63"/>
                  <a:gd name="T59" fmla="*/ 22 h 65"/>
                  <a:gd name="T60" fmla="*/ 63 w 63"/>
                  <a:gd name="T61" fmla="*/ 28 h 65"/>
                  <a:gd name="T62" fmla="*/ 63 w 63"/>
                  <a:gd name="T63" fmla="*/ 34 h 65"/>
                  <a:gd name="T64" fmla="*/ 63 w 63"/>
                  <a:gd name="T65" fmla="*/ 39 h 65"/>
                  <a:gd name="T66" fmla="*/ 62 w 63"/>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2" y="45"/>
                    </a:moveTo>
                    <a:lnTo>
                      <a:pt x="62" y="45"/>
                    </a:lnTo>
                    <a:lnTo>
                      <a:pt x="60" y="51"/>
                    </a:lnTo>
                    <a:lnTo>
                      <a:pt x="54" y="55"/>
                    </a:lnTo>
                    <a:lnTo>
                      <a:pt x="50" y="59"/>
                    </a:lnTo>
                    <a:lnTo>
                      <a:pt x="44" y="63"/>
                    </a:lnTo>
                    <a:lnTo>
                      <a:pt x="38" y="65"/>
                    </a:lnTo>
                    <a:lnTo>
                      <a:pt x="32" y="65"/>
                    </a:lnTo>
                    <a:lnTo>
                      <a:pt x="26" y="65"/>
                    </a:lnTo>
                    <a:lnTo>
                      <a:pt x="20" y="61"/>
                    </a:lnTo>
                    <a:lnTo>
                      <a:pt x="14" y="59"/>
                    </a:lnTo>
                    <a:lnTo>
                      <a:pt x="8" y="55"/>
                    </a:lnTo>
                    <a:lnTo>
                      <a:pt x="4" y="49"/>
                    </a:lnTo>
                    <a:lnTo>
                      <a:pt x="2" y="43"/>
                    </a:lnTo>
                    <a:lnTo>
                      <a:pt x="0" y="37"/>
                    </a:lnTo>
                    <a:lnTo>
                      <a:pt x="0" y="32"/>
                    </a:lnTo>
                    <a:lnTo>
                      <a:pt x="0" y="26"/>
                    </a:lnTo>
                    <a:lnTo>
                      <a:pt x="2" y="20"/>
                    </a:lnTo>
                    <a:lnTo>
                      <a:pt x="6" y="14"/>
                    </a:lnTo>
                    <a:lnTo>
                      <a:pt x="10" y="8"/>
                    </a:lnTo>
                    <a:lnTo>
                      <a:pt x="14" y="6"/>
                    </a:lnTo>
                    <a:lnTo>
                      <a:pt x="20" y="2"/>
                    </a:lnTo>
                    <a:lnTo>
                      <a:pt x="26" y="0"/>
                    </a:lnTo>
                    <a:lnTo>
                      <a:pt x="32" y="0"/>
                    </a:lnTo>
                    <a:lnTo>
                      <a:pt x="40" y="0"/>
                    </a:lnTo>
                    <a:lnTo>
                      <a:pt x="46" y="2"/>
                    </a:lnTo>
                    <a:lnTo>
                      <a:pt x="52" y="6"/>
                    </a:lnTo>
                    <a:lnTo>
                      <a:pt x="56" y="10"/>
                    </a:lnTo>
                    <a:lnTo>
                      <a:pt x="60" y="16"/>
                    </a:lnTo>
                    <a:lnTo>
                      <a:pt x="62" y="22"/>
                    </a:lnTo>
                    <a:lnTo>
                      <a:pt x="63" y="28"/>
                    </a:lnTo>
                    <a:lnTo>
                      <a:pt x="63" y="34"/>
                    </a:lnTo>
                    <a:lnTo>
                      <a:pt x="63" y="39"/>
                    </a:lnTo>
                    <a:lnTo>
                      <a:pt x="62"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58" name="Freeform 673"/>
              <p:cNvSpPr>
                <a:spLocks/>
              </p:cNvSpPr>
              <p:nvPr/>
            </p:nvSpPr>
            <p:spPr bwMode="auto">
              <a:xfrm>
                <a:off x="5168" y="1731"/>
                <a:ext cx="65" cy="65"/>
              </a:xfrm>
              <a:custGeom>
                <a:avLst/>
                <a:gdLst>
                  <a:gd name="T0" fmla="*/ 4 w 65"/>
                  <a:gd name="T1" fmla="*/ 17 h 65"/>
                  <a:gd name="T2" fmla="*/ 6 w 65"/>
                  <a:gd name="T3" fmla="*/ 13 h 65"/>
                  <a:gd name="T4" fmla="*/ 12 w 65"/>
                  <a:gd name="T5" fmla="*/ 7 h 65"/>
                  <a:gd name="T6" fmla="*/ 16 w 65"/>
                  <a:gd name="T7" fmla="*/ 4 h 65"/>
                  <a:gd name="T8" fmla="*/ 22 w 65"/>
                  <a:gd name="T9" fmla="*/ 2 h 65"/>
                  <a:gd name="T10" fmla="*/ 27 w 65"/>
                  <a:gd name="T11" fmla="*/ 0 h 65"/>
                  <a:gd name="T12" fmla="*/ 33 w 65"/>
                  <a:gd name="T13" fmla="*/ 0 h 65"/>
                  <a:gd name="T14" fmla="*/ 39 w 65"/>
                  <a:gd name="T15" fmla="*/ 0 h 65"/>
                  <a:gd name="T16" fmla="*/ 45 w 65"/>
                  <a:gd name="T17" fmla="*/ 2 h 65"/>
                  <a:gd name="T18" fmla="*/ 51 w 65"/>
                  <a:gd name="T19" fmla="*/ 5 h 65"/>
                  <a:gd name="T20" fmla="*/ 57 w 65"/>
                  <a:gd name="T21" fmla="*/ 9 h 65"/>
                  <a:gd name="T22" fmla="*/ 61 w 65"/>
                  <a:gd name="T23" fmla="*/ 15 h 65"/>
                  <a:gd name="T24" fmla="*/ 63 w 65"/>
                  <a:gd name="T25" fmla="*/ 21 h 65"/>
                  <a:gd name="T26" fmla="*/ 65 w 65"/>
                  <a:gd name="T27" fmla="*/ 25 h 65"/>
                  <a:gd name="T28" fmla="*/ 65 w 65"/>
                  <a:gd name="T29" fmla="*/ 33 h 65"/>
                  <a:gd name="T30" fmla="*/ 65 w 65"/>
                  <a:gd name="T31" fmla="*/ 39 h 65"/>
                  <a:gd name="T32" fmla="*/ 63 w 65"/>
                  <a:gd name="T33" fmla="*/ 45 h 65"/>
                  <a:gd name="T34" fmla="*/ 59 w 65"/>
                  <a:gd name="T35" fmla="*/ 51 h 65"/>
                  <a:gd name="T36" fmla="*/ 55 w 65"/>
                  <a:gd name="T37" fmla="*/ 55 h 65"/>
                  <a:gd name="T38" fmla="*/ 51 w 65"/>
                  <a:gd name="T39" fmla="*/ 59 h 65"/>
                  <a:gd name="T40" fmla="*/ 45 w 65"/>
                  <a:gd name="T41" fmla="*/ 63 h 65"/>
                  <a:gd name="T42" fmla="*/ 39 w 65"/>
                  <a:gd name="T43" fmla="*/ 63 h 65"/>
                  <a:gd name="T44" fmla="*/ 33 w 65"/>
                  <a:gd name="T45" fmla="*/ 65 h 65"/>
                  <a:gd name="T46" fmla="*/ 25 w 65"/>
                  <a:gd name="T47" fmla="*/ 63 h 65"/>
                  <a:gd name="T48" fmla="*/ 20 w 65"/>
                  <a:gd name="T49" fmla="*/ 61 h 65"/>
                  <a:gd name="T50" fmla="*/ 14 w 65"/>
                  <a:gd name="T51" fmla="*/ 59 h 65"/>
                  <a:gd name="T52" fmla="*/ 10 w 65"/>
                  <a:gd name="T53" fmla="*/ 53 h 65"/>
                  <a:gd name="T54" fmla="*/ 6 w 65"/>
                  <a:gd name="T55" fmla="*/ 49 h 65"/>
                  <a:gd name="T56" fmla="*/ 4 w 65"/>
                  <a:gd name="T57" fmla="*/ 43 h 65"/>
                  <a:gd name="T58" fmla="*/ 2 w 65"/>
                  <a:gd name="T59" fmla="*/ 37 h 65"/>
                  <a:gd name="T60" fmla="*/ 0 w 65"/>
                  <a:gd name="T61" fmla="*/ 31 h 65"/>
                  <a:gd name="T62" fmla="*/ 2 w 65"/>
                  <a:gd name="T63" fmla="*/ 25 h 65"/>
                  <a:gd name="T64" fmla="*/ 4 w 65"/>
                  <a:gd name="T65" fmla="*/ 17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4" y="17"/>
                    </a:moveTo>
                    <a:lnTo>
                      <a:pt x="6" y="13"/>
                    </a:lnTo>
                    <a:lnTo>
                      <a:pt x="12" y="7"/>
                    </a:lnTo>
                    <a:lnTo>
                      <a:pt x="16" y="4"/>
                    </a:lnTo>
                    <a:lnTo>
                      <a:pt x="22" y="2"/>
                    </a:lnTo>
                    <a:lnTo>
                      <a:pt x="27" y="0"/>
                    </a:lnTo>
                    <a:lnTo>
                      <a:pt x="33" y="0"/>
                    </a:lnTo>
                    <a:lnTo>
                      <a:pt x="39" y="0"/>
                    </a:lnTo>
                    <a:lnTo>
                      <a:pt x="45" y="2"/>
                    </a:lnTo>
                    <a:lnTo>
                      <a:pt x="51" y="5"/>
                    </a:lnTo>
                    <a:lnTo>
                      <a:pt x="57" y="9"/>
                    </a:lnTo>
                    <a:lnTo>
                      <a:pt x="61" y="15"/>
                    </a:lnTo>
                    <a:lnTo>
                      <a:pt x="63" y="21"/>
                    </a:lnTo>
                    <a:lnTo>
                      <a:pt x="65" y="25"/>
                    </a:lnTo>
                    <a:lnTo>
                      <a:pt x="65" y="33"/>
                    </a:lnTo>
                    <a:lnTo>
                      <a:pt x="65" y="39"/>
                    </a:lnTo>
                    <a:lnTo>
                      <a:pt x="63" y="45"/>
                    </a:lnTo>
                    <a:lnTo>
                      <a:pt x="59" y="51"/>
                    </a:lnTo>
                    <a:lnTo>
                      <a:pt x="55" y="55"/>
                    </a:lnTo>
                    <a:lnTo>
                      <a:pt x="51" y="59"/>
                    </a:lnTo>
                    <a:lnTo>
                      <a:pt x="45" y="63"/>
                    </a:lnTo>
                    <a:lnTo>
                      <a:pt x="39" y="63"/>
                    </a:lnTo>
                    <a:lnTo>
                      <a:pt x="33" y="65"/>
                    </a:lnTo>
                    <a:lnTo>
                      <a:pt x="25" y="63"/>
                    </a:lnTo>
                    <a:lnTo>
                      <a:pt x="20" y="61"/>
                    </a:lnTo>
                    <a:lnTo>
                      <a:pt x="14" y="59"/>
                    </a:lnTo>
                    <a:lnTo>
                      <a:pt x="10" y="53"/>
                    </a:lnTo>
                    <a:lnTo>
                      <a:pt x="6" y="49"/>
                    </a:lnTo>
                    <a:lnTo>
                      <a:pt x="4" y="43"/>
                    </a:lnTo>
                    <a:lnTo>
                      <a:pt x="2" y="37"/>
                    </a:lnTo>
                    <a:lnTo>
                      <a:pt x="0" y="31"/>
                    </a:lnTo>
                    <a:lnTo>
                      <a:pt x="2" y="25"/>
                    </a:lnTo>
                    <a:lnTo>
                      <a:pt x="4" y="17"/>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59" name="Freeform 674"/>
              <p:cNvSpPr>
                <a:spLocks/>
              </p:cNvSpPr>
              <p:nvPr/>
            </p:nvSpPr>
            <p:spPr bwMode="auto">
              <a:xfrm>
                <a:off x="5168" y="1731"/>
                <a:ext cx="65" cy="65"/>
              </a:xfrm>
              <a:custGeom>
                <a:avLst/>
                <a:gdLst>
                  <a:gd name="T0" fmla="*/ 4 w 65"/>
                  <a:gd name="T1" fmla="*/ 17 h 65"/>
                  <a:gd name="T2" fmla="*/ 4 w 65"/>
                  <a:gd name="T3" fmla="*/ 17 h 65"/>
                  <a:gd name="T4" fmla="*/ 6 w 65"/>
                  <a:gd name="T5" fmla="*/ 13 h 65"/>
                  <a:gd name="T6" fmla="*/ 12 w 65"/>
                  <a:gd name="T7" fmla="*/ 7 h 65"/>
                  <a:gd name="T8" fmla="*/ 16 w 65"/>
                  <a:gd name="T9" fmla="*/ 4 h 65"/>
                  <a:gd name="T10" fmla="*/ 22 w 65"/>
                  <a:gd name="T11" fmla="*/ 2 h 65"/>
                  <a:gd name="T12" fmla="*/ 27 w 65"/>
                  <a:gd name="T13" fmla="*/ 0 h 65"/>
                  <a:gd name="T14" fmla="*/ 33 w 65"/>
                  <a:gd name="T15" fmla="*/ 0 h 65"/>
                  <a:gd name="T16" fmla="*/ 39 w 65"/>
                  <a:gd name="T17" fmla="*/ 0 h 65"/>
                  <a:gd name="T18" fmla="*/ 45 w 65"/>
                  <a:gd name="T19" fmla="*/ 2 h 65"/>
                  <a:gd name="T20" fmla="*/ 51 w 65"/>
                  <a:gd name="T21" fmla="*/ 5 h 65"/>
                  <a:gd name="T22" fmla="*/ 57 w 65"/>
                  <a:gd name="T23" fmla="*/ 9 h 65"/>
                  <a:gd name="T24" fmla="*/ 61 w 65"/>
                  <a:gd name="T25" fmla="*/ 15 h 65"/>
                  <a:gd name="T26" fmla="*/ 63 w 65"/>
                  <a:gd name="T27" fmla="*/ 21 h 65"/>
                  <a:gd name="T28" fmla="*/ 65 w 65"/>
                  <a:gd name="T29" fmla="*/ 25 h 65"/>
                  <a:gd name="T30" fmla="*/ 65 w 65"/>
                  <a:gd name="T31" fmla="*/ 33 h 65"/>
                  <a:gd name="T32" fmla="*/ 65 w 65"/>
                  <a:gd name="T33" fmla="*/ 39 h 65"/>
                  <a:gd name="T34" fmla="*/ 63 w 65"/>
                  <a:gd name="T35" fmla="*/ 45 h 65"/>
                  <a:gd name="T36" fmla="*/ 59 w 65"/>
                  <a:gd name="T37" fmla="*/ 51 h 65"/>
                  <a:gd name="T38" fmla="*/ 55 w 65"/>
                  <a:gd name="T39" fmla="*/ 55 h 65"/>
                  <a:gd name="T40" fmla="*/ 51 w 65"/>
                  <a:gd name="T41" fmla="*/ 59 h 65"/>
                  <a:gd name="T42" fmla="*/ 45 w 65"/>
                  <a:gd name="T43" fmla="*/ 63 h 65"/>
                  <a:gd name="T44" fmla="*/ 39 w 65"/>
                  <a:gd name="T45" fmla="*/ 63 h 65"/>
                  <a:gd name="T46" fmla="*/ 33 w 65"/>
                  <a:gd name="T47" fmla="*/ 65 h 65"/>
                  <a:gd name="T48" fmla="*/ 25 w 65"/>
                  <a:gd name="T49" fmla="*/ 63 h 65"/>
                  <a:gd name="T50" fmla="*/ 20 w 65"/>
                  <a:gd name="T51" fmla="*/ 61 h 65"/>
                  <a:gd name="T52" fmla="*/ 14 w 65"/>
                  <a:gd name="T53" fmla="*/ 59 h 65"/>
                  <a:gd name="T54" fmla="*/ 10 w 65"/>
                  <a:gd name="T55" fmla="*/ 53 h 65"/>
                  <a:gd name="T56" fmla="*/ 6 w 65"/>
                  <a:gd name="T57" fmla="*/ 49 h 65"/>
                  <a:gd name="T58" fmla="*/ 4 w 65"/>
                  <a:gd name="T59" fmla="*/ 43 h 65"/>
                  <a:gd name="T60" fmla="*/ 2 w 65"/>
                  <a:gd name="T61" fmla="*/ 37 h 65"/>
                  <a:gd name="T62" fmla="*/ 0 w 65"/>
                  <a:gd name="T63" fmla="*/ 31 h 65"/>
                  <a:gd name="T64" fmla="*/ 2 w 65"/>
                  <a:gd name="T65" fmla="*/ 25 h 65"/>
                  <a:gd name="T66" fmla="*/ 4 w 65"/>
                  <a:gd name="T67" fmla="*/ 17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4" y="17"/>
                    </a:moveTo>
                    <a:lnTo>
                      <a:pt x="4" y="17"/>
                    </a:lnTo>
                    <a:lnTo>
                      <a:pt x="6" y="13"/>
                    </a:lnTo>
                    <a:lnTo>
                      <a:pt x="12" y="7"/>
                    </a:lnTo>
                    <a:lnTo>
                      <a:pt x="16" y="4"/>
                    </a:lnTo>
                    <a:lnTo>
                      <a:pt x="22" y="2"/>
                    </a:lnTo>
                    <a:lnTo>
                      <a:pt x="27" y="0"/>
                    </a:lnTo>
                    <a:lnTo>
                      <a:pt x="33" y="0"/>
                    </a:lnTo>
                    <a:lnTo>
                      <a:pt x="39" y="0"/>
                    </a:lnTo>
                    <a:lnTo>
                      <a:pt x="45" y="2"/>
                    </a:lnTo>
                    <a:lnTo>
                      <a:pt x="51" y="5"/>
                    </a:lnTo>
                    <a:lnTo>
                      <a:pt x="57" y="9"/>
                    </a:lnTo>
                    <a:lnTo>
                      <a:pt x="61" y="15"/>
                    </a:lnTo>
                    <a:lnTo>
                      <a:pt x="63" y="21"/>
                    </a:lnTo>
                    <a:lnTo>
                      <a:pt x="65" y="25"/>
                    </a:lnTo>
                    <a:lnTo>
                      <a:pt x="65" y="33"/>
                    </a:lnTo>
                    <a:lnTo>
                      <a:pt x="65" y="39"/>
                    </a:lnTo>
                    <a:lnTo>
                      <a:pt x="63" y="45"/>
                    </a:lnTo>
                    <a:lnTo>
                      <a:pt x="59" y="51"/>
                    </a:lnTo>
                    <a:lnTo>
                      <a:pt x="55" y="55"/>
                    </a:lnTo>
                    <a:lnTo>
                      <a:pt x="51" y="59"/>
                    </a:lnTo>
                    <a:lnTo>
                      <a:pt x="45" y="63"/>
                    </a:lnTo>
                    <a:lnTo>
                      <a:pt x="39" y="63"/>
                    </a:lnTo>
                    <a:lnTo>
                      <a:pt x="33" y="65"/>
                    </a:lnTo>
                    <a:lnTo>
                      <a:pt x="25" y="63"/>
                    </a:lnTo>
                    <a:lnTo>
                      <a:pt x="20" y="61"/>
                    </a:lnTo>
                    <a:lnTo>
                      <a:pt x="14" y="59"/>
                    </a:lnTo>
                    <a:lnTo>
                      <a:pt x="10" y="53"/>
                    </a:lnTo>
                    <a:lnTo>
                      <a:pt x="6" y="49"/>
                    </a:lnTo>
                    <a:lnTo>
                      <a:pt x="4" y="43"/>
                    </a:lnTo>
                    <a:lnTo>
                      <a:pt x="2" y="37"/>
                    </a:lnTo>
                    <a:lnTo>
                      <a:pt x="0" y="31"/>
                    </a:lnTo>
                    <a:lnTo>
                      <a:pt x="2" y="25"/>
                    </a:lnTo>
                    <a:lnTo>
                      <a:pt x="4" y="17"/>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0" name="Freeform 675"/>
              <p:cNvSpPr>
                <a:spLocks/>
              </p:cNvSpPr>
              <p:nvPr/>
            </p:nvSpPr>
            <p:spPr bwMode="auto">
              <a:xfrm>
                <a:off x="5144" y="1756"/>
                <a:ext cx="65" cy="65"/>
              </a:xfrm>
              <a:custGeom>
                <a:avLst/>
                <a:gdLst>
                  <a:gd name="T0" fmla="*/ 61 w 65"/>
                  <a:gd name="T1" fmla="*/ 45 h 65"/>
                  <a:gd name="T2" fmla="*/ 59 w 65"/>
                  <a:gd name="T3" fmla="*/ 51 h 65"/>
                  <a:gd name="T4" fmla="*/ 55 w 65"/>
                  <a:gd name="T5" fmla="*/ 55 h 65"/>
                  <a:gd name="T6" fmla="*/ 49 w 65"/>
                  <a:gd name="T7" fmla="*/ 59 h 65"/>
                  <a:gd name="T8" fmla="*/ 44 w 65"/>
                  <a:gd name="T9" fmla="*/ 61 h 65"/>
                  <a:gd name="T10" fmla="*/ 38 w 65"/>
                  <a:gd name="T11" fmla="*/ 63 h 65"/>
                  <a:gd name="T12" fmla="*/ 32 w 65"/>
                  <a:gd name="T13" fmla="*/ 65 h 65"/>
                  <a:gd name="T14" fmla="*/ 26 w 65"/>
                  <a:gd name="T15" fmla="*/ 63 h 65"/>
                  <a:gd name="T16" fmla="*/ 20 w 65"/>
                  <a:gd name="T17" fmla="*/ 61 h 65"/>
                  <a:gd name="T18" fmla="*/ 14 w 65"/>
                  <a:gd name="T19" fmla="*/ 59 h 65"/>
                  <a:gd name="T20" fmla="*/ 8 w 65"/>
                  <a:gd name="T21" fmla="*/ 53 h 65"/>
                  <a:gd name="T22" fmla="*/ 6 w 65"/>
                  <a:gd name="T23" fmla="*/ 49 h 65"/>
                  <a:gd name="T24" fmla="*/ 2 w 65"/>
                  <a:gd name="T25" fmla="*/ 43 h 65"/>
                  <a:gd name="T26" fmla="*/ 0 w 65"/>
                  <a:gd name="T27" fmla="*/ 38 h 65"/>
                  <a:gd name="T28" fmla="*/ 0 w 65"/>
                  <a:gd name="T29" fmla="*/ 32 h 65"/>
                  <a:gd name="T30" fmla="*/ 0 w 65"/>
                  <a:gd name="T31" fmla="*/ 26 h 65"/>
                  <a:gd name="T32" fmla="*/ 4 w 65"/>
                  <a:gd name="T33" fmla="*/ 20 h 65"/>
                  <a:gd name="T34" fmla="*/ 6 w 65"/>
                  <a:gd name="T35" fmla="*/ 14 h 65"/>
                  <a:gd name="T36" fmla="*/ 10 w 65"/>
                  <a:gd name="T37" fmla="*/ 8 h 65"/>
                  <a:gd name="T38" fmla="*/ 16 w 65"/>
                  <a:gd name="T39" fmla="*/ 4 h 65"/>
                  <a:gd name="T40" fmla="*/ 22 w 65"/>
                  <a:gd name="T41" fmla="*/ 2 h 65"/>
                  <a:gd name="T42" fmla="*/ 28 w 65"/>
                  <a:gd name="T43" fmla="*/ 0 h 65"/>
                  <a:gd name="T44" fmla="*/ 34 w 65"/>
                  <a:gd name="T45" fmla="*/ 0 h 65"/>
                  <a:gd name="T46" fmla="*/ 40 w 65"/>
                  <a:gd name="T47" fmla="*/ 0 h 65"/>
                  <a:gd name="T48" fmla="*/ 46 w 65"/>
                  <a:gd name="T49" fmla="*/ 2 h 65"/>
                  <a:gd name="T50" fmla="*/ 51 w 65"/>
                  <a:gd name="T51" fmla="*/ 6 h 65"/>
                  <a:gd name="T52" fmla="*/ 55 w 65"/>
                  <a:gd name="T53" fmla="*/ 10 h 65"/>
                  <a:gd name="T54" fmla="*/ 59 w 65"/>
                  <a:gd name="T55" fmla="*/ 16 h 65"/>
                  <a:gd name="T56" fmla="*/ 63 w 65"/>
                  <a:gd name="T57" fmla="*/ 20 h 65"/>
                  <a:gd name="T58" fmla="*/ 65 w 65"/>
                  <a:gd name="T59" fmla="*/ 26 h 65"/>
                  <a:gd name="T60" fmla="*/ 65 w 65"/>
                  <a:gd name="T61" fmla="*/ 32 h 65"/>
                  <a:gd name="T62" fmla="*/ 63 w 65"/>
                  <a:gd name="T63" fmla="*/ 40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4" y="61"/>
                    </a:lnTo>
                    <a:lnTo>
                      <a:pt x="38" y="63"/>
                    </a:lnTo>
                    <a:lnTo>
                      <a:pt x="32" y="65"/>
                    </a:lnTo>
                    <a:lnTo>
                      <a:pt x="26" y="63"/>
                    </a:lnTo>
                    <a:lnTo>
                      <a:pt x="20" y="61"/>
                    </a:lnTo>
                    <a:lnTo>
                      <a:pt x="14" y="59"/>
                    </a:lnTo>
                    <a:lnTo>
                      <a:pt x="8" y="53"/>
                    </a:lnTo>
                    <a:lnTo>
                      <a:pt x="6" y="49"/>
                    </a:lnTo>
                    <a:lnTo>
                      <a:pt x="2" y="43"/>
                    </a:lnTo>
                    <a:lnTo>
                      <a:pt x="0" y="38"/>
                    </a:lnTo>
                    <a:lnTo>
                      <a:pt x="0" y="32"/>
                    </a:lnTo>
                    <a:lnTo>
                      <a:pt x="0" y="26"/>
                    </a:lnTo>
                    <a:lnTo>
                      <a:pt x="4" y="20"/>
                    </a:lnTo>
                    <a:lnTo>
                      <a:pt x="6" y="14"/>
                    </a:lnTo>
                    <a:lnTo>
                      <a:pt x="10" y="8"/>
                    </a:lnTo>
                    <a:lnTo>
                      <a:pt x="16" y="4"/>
                    </a:lnTo>
                    <a:lnTo>
                      <a:pt x="22" y="2"/>
                    </a:lnTo>
                    <a:lnTo>
                      <a:pt x="28" y="0"/>
                    </a:lnTo>
                    <a:lnTo>
                      <a:pt x="34" y="0"/>
                    </a:lnTo>
                    <a:lnTo>
                      <a:pt x="40" y="0"/>
                    </a:lnTo>
                    <a:lnTo>
                      <a:pt x="46" y="2"/>
                    </a:lnTo>
                    <a:lnTo>
                      <a:pt x="51" y="6"/>
                    </a:lnTo>
                    <a:lnTo>
                      <a:pt x="55" y="10"/>
                    </a:lnTo>
                    <a:lnTo>
                      <a:pt x="59" y="16"/>
                    </a:lnTo>
                    <a:lnTo>
                      <a:pt x="63" y="20"/>
                    </a:lnTo>
                    <a:lnTo>
                      <a:pt x="65" y="26"/>
                    </a:lnTo>
                    <a:lnTo>
                      <a:pt x="65" y="32"/>
                    </a:lnTo>
                    <a:lnTo>
                      <a:pt x="63" y="40"/>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1" name="Freeform 676"/>
              <p:cNvSpPr>
                <a:spLocks/>
              </p:cNvSpPr>
              <p:nvPr/>
            </p:nvSpPr>
            <p:spPr bwMode="auto">
              <a:xfrm>
                <a:off x="5144" y="1756"/>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4 w 65"/>
                  <a:gd name="T11" fmla="*/ 61 h 65"/>
                  <a:gd name="T12" fmla="*/ 38 w 65"/>
                  <a:gd name="T13" fmla="*/ 63 h 65"/>
                  <a:gd name="T14" fmla="*/ 32 w 65"/>
                  <a:gd name="T15" fmla="*/ 65 h 65"/>
                  <a:gd name="T16" fmla="*/ 26 w 65"/>
                  <a:gd name="T17" fmla="*/ 63 h 65"/>
                  <a:gd name="T18" fmla="*/ 20 w 65"/>
                  <a:gd name="T19" fmla="*/ 61 h 65"/>
                  <a:gd name="T20" fmla="*/ 14 w 65"/>
                  <a:gd name="T21" fmla="*/ 59 h 65"/>
                  <a:gd name="T22" fmla="*/ 8 w 65"/>
                  <a:gd name="T23" fmla="*/ 53 h 65"/>
                  <a:gd name="T24" fmla="*/ 6 w 65"/>
                  <a:gd name="T25" fmla="*/ 49 h 65"/>
                  <a:gd name="T26" fmla="*/ 2 w 65"/>
                  <a:gd name="T27" fmla="*/ 43 h 65"/>
                  <a:gd name="T28" fmla="*/ 0 w 65"/>
                  <a:gd name="T29" fmla="*/ 38 h 65"/>
                  <a:gd name="T30" fmla="*/ 0 w 65"/>
                  <a:gd name="T31" fmla="*/ 32 h 65"/>
                  <a:gd name="T32" fmla="*/ 0 w 65"/>
                  <a:gd name="T33" fmla="*/ 26 h 65"/>
                  <a:gd name="T34" fmla="*/ 4 w 65"/>
                  <a:gd name="T35" fmla="*/ 20 h 65"/>
                  <a:gd name="T36" fmla="*/ 6 w 65"/>
                  <a:gd name="T37" fmla="*/ 14 h 65"/>
                  <a:gd name="T38" fmla="*/ 10 w 65"/>
                  <a:gd name="T39" fmla="*/ 8 h 65"/>
                  <a:gd name="T40" fmla="*/ 16 w 65"/>
                  <a:gd name="T41" fmla="*/ 4 h 65"/>
                  <a:gd name="T42" fmla="*/ 22 w 65"/>
                  <a:gd name="T43" fmla="*/ 2 h 65"/>
                  <a:gd name="T44" fmla="*/ 28 w 65"/>
                  <a:gd name="T45" fmla="*/ 0 h 65"/>
                  <a:gd name="T46" fmla="*/ 34 w 65"/>
                  <a:gd name="T47" fmla="*/ 0 h 65"/>
                  <a:gd name="T48" fmla="*/ 40 w 65"/>
                  <a:gd name="T49" fmla="*/ 0 h 65"/>
                  <a:gd name="T50" fmla="*/ 46 w 65"/>
                  <a:gd name="T51" fmla="*/ 2 h 65"/>
                  <a:gd name="T52" fmla="*/ 51 w 65"/>
                  <a:gd name="T53" fmla="*/ 6 h 65"/>
                  <a:gd name="T54" fmla="*/ 55 w 65"/>
                  <a:gd name="T55" fmla="*/ 10 h 65"/>
                  <a:gd name="T56" fmla="*/ 59 w 65"/>
                  <a:gd name="T57" fmla="*/ 16 h 65"/>
                  <a:gd name="T58" fmla="*/ 63 w 65"/>
                  <a:gd name="T59" fmla="*/ 20 h 65"/>
                  <a:gd name="T60" fmla="*/ 65 w 65"/>
                  <a:gd name="T61" fmla="*/ 26 h 65"/>
                  <a:gd name="T62" fmla="*/ 65 w 65"/>
                  <a:gd name="T63" fmla="*/ 32 h 65"/>
                  <a:gd name="T64" fmla="*/ 63 w 65"/>
                  <a:gd name="T65" fmla="*/ 40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4" y="61"/>
                    </a:lnTo>
                    <a:lnTo>
                      <a:pt x="38" y="63"/>
                    </a:lnTo>
                    <a:lnTo>
                      <a:pt x="32" y="65"/>
                    </a:lnTo>
                    <a:lnTo>
                      <a:pt x="26" y="63"/>
                    </a:lnTo>
                    <a:lnTo>
                      <a:pt x="20" y="61"/>
                    </a:lnTo>
                    <a:lnTo>
                      <a:pt x="14" y="59"/>
                    </a:lnTo>
                    <a:lnTo>
                      <a:pt x="8" y="53"/>
                    </a:lnTo>
                    <a:lnTo>
                      <a:pt x="6" y="49"/>
                    </a:lnTo>
                    <a:lnTo>
                      <a:pt x="2" y="43"/>
                    </a:lnTo>
                    <a:lnTo>
                      <a:pt x="0" y="38"/>
                    </a:lnTo>
                    <a:lnTo>
                      <a:pt x="0" y="32"/>
                    </a:lnTo>
                    <a:lnTo>
                      <a:pt x="0" y="26"/>
                    </a:lnTo>
                    <a:lnTo>
                      <a:pt x="4" y="20"/>
                    </a:lnTo>
                    <a:lnTo>
                      <a:pt x="6" y="14"/>
                    </a:lnTo>
                    <a:lnTo>
                      <a:pt x="10" y="8"/>
                    </a:lnTo>
                    <a:lnTo>
                      <a:pt x="16" y="4"/>
                    </a:lnTo>
                    <a:lnTo>
                      <a:pt x="22" y="2"/>
                    </a:lnTo>
                    <a:lnTo>
                      <a:pt x="28" y="0"/>
                    </a:lnTo>
                    <a:lnTo>
                      <a:pt x="34" y="0"/>
                    </a:lnTo>
                    <a:lnTo>
                      <a:pt x="40" y="0"/>
                    </a:lnTo>
                    <a:lnTo>
                      <a:pt x="46" y="2"/>
                    </a:lnTo>
                    <a:lnTo>
                      <a:pt x="51" y="6"/>
                    </a:lnTo>
                    <a:lnTo>
                      <a:pt x="55" y="10"/>
                    </a:lnTo>
                    <a:lnTo>
                      <a:pt x="59" y="16"/>
                    </a:lnTo>
                    <a:lnTo>
                      <a:pt x="63" y="20"/>
                    </a:lnTo>
                    <a:lnTo>
                      <a:pt x="65" y="26"/>
                    </a:lnTo>
                    <a:lnTo>
                      <a:pt x="65" y="32"/>
                    </a:lnTo>
                    <a:lnTo>
                      <a:pt x="63" y="40"/>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2" name="Freeform 677"/>
              <p:cNvSpPr>
                <a:spLocks/>
              </p:cNvSpPr>
              <p:nvPr/>
            </p:nvSpPr>
            <p:spPr bwMode="auto">
              <a:xfrm>
                <a:off x="5290" y="1735"/>
                <a:ext cx="63" cy="64"/>
              </a:xfrm>
              <a:custGeom>
                <a:avLst/>
                <a:gdLst>
                  <a:gd name="T0" fmla="*/ 2 w 63"/>
                  <a:gd name="T1" fmla="*/ 19 h 64"/>
                  <a:gd name="T2" fmla="*/ 6 w 63"/>
                  <a:gd name="T3" fmla="*/ 13 h 64"/>
                  <a:gd name="T4" fmla="*/ 10 w 63"/>
                  <a:gd name="T5" fmla="*/ 7 h 64"/>
                  <a:gd name="T6" fmla="*/ 14 w 63"/>
                  <a:gd name="T7" fmla="*/ 3 h 64"/>
                  <a:gd name="T8" fmla="*/ 20 w 63"/>
                  <a:gd name="T9" fmla="*/ 1 h 64"/>
                  <a:gd name="T10" fmla="*/ 26 w 63"/>
                  <a:gd name="T11" fmla="*/ 0 h 64"/>
                  <a:gd name="T12" fmla="*/ 31 w 63"/>
                  <a:gd name="T13" fmla="*/ 0 h 64"/>
                  <a:gd name="T14" fmla="*/ 37 w 63"/>
                  <a:gd name="T15" fmla="*/ 0 h 64"/>
                  <a:gd name="T16" fmla="*/ 45 w 63"/>
                  <a:gd name="T17" fmla="*/ 1 h 64"/>
                  <a:gd name="T18" fmla="*/ 49 w 63"/>
                  <a:gd name="T19" fmla="*/ 5 h 64"/>
                  <a:gd name="T20" fmla="*/ 55 w 63"/>
                  <a:gd name="T21" fmla="*/ 9 h 64"/>
                  <a:gd name="T22" fmla="*/ 59 w 63"/>
                  <a:gd name="T23" fmla="*/ 13 h 64"/>
                  <a:gd name="T24" fmla="*/ 61 w 63"/>
                  <a:gd name="T25" fmla="*/ 19 h 64"/>
                  <a:gd name="T26" fmla="*/ 63 w 63"/>
                  <a:gd name="T27" fmla="*/ 25 h 64"/>
                  <a:gd name="T28" fmla="*/ 63 w 63"/>
                  <a:gd name="T29" fmla="*/ 33 h 64"/>
                  <a:gd name="T30" fmla="*/ 63 w 63"/>
                  <a:gd name="T31" fmla="*/ 39 h 64"/>
                  <a:gd name="T32" fmla="*/ 61 w 63"/>
                  <a:gd name="T33" fmla="*/ 45 h 64"/>
                  <a:gd name="T34" fmla="*/ 57 w 63"/>
                  <a:gd name="T35" fmla="*/ 51 h 64"/>
                  <a:gd name="T36" fmla="*/ 53 w 63"/>
                  <a:gd name="T37" fmla="*/ 55 h 64"/>
                  <a:gd name="T38" fmla="*/ 49 w 63"/>
                  <a:gd name="T39" fmla="*/ 59 h 64"/>
                  <a:gd name="T40" fmla="*/ 43 w 63"/>
                  <a:gd name="T41" fmla="*/ 61 h 64"/>
                  <a:gd name="T42" fmla="*/ 37 w 63"/>
                  <a:gd name="T43" fmla="*/ 63 h 64"/>
                  <a:gd name="T44" fmla="*/ 31 w 63"/>
                  <a:gd name="T45" fmla="*/ 64 h 64"/>
                  <a:gd name="T46" fmla="*/ 26 w 63"/>
                  <a:gd name="T47" fmla="*/ 63 h 64"/>
                  <a:gd name="T48" fmla="*/ 20 w 63"/>
                  <a:gd name="T49" fmla="*/ 61 h 64"/>
                  <a:gd name="T50" fmla="*/ 14 w 63"/>
                  <a:gd name="T51" fmla="*/ 59 h 64"/>
                  <a:gd name="T52" fmla="*/ 8 w 63"/>
                  <a:gd name="T53" fmla="*/ 53 h 64"/>
                  <a:gd name="T54" fmla="*/ 4 w 63"/>
                  <a:gd name="T55" fmla="*/ 49 h 64"/>
                  <a:gd name="T56" fmla="*/ 2 w 63"/>
                  <a:gd name="T57" fmla="*/ 43 h 64"/>
                  <a:gd name="T58" fmla="*/ 0 w 63"/>
                  <a:gd name="T59" fmla="*/ 37 h 64"/>
                  <a:gd name="T60" fmla="*/ 0 w 63"/>
                  <a:gd name="T61" fmla="*/ 31 h 64"/>
                  <a:gd name="T62" fmla="*/ 0 w 63"/>
                  <a:gd name="T63" fmla="*/ 25 h 64"/>
                  <a:gd name="T64" fmla="*/ 2 w 63"/>
                  <a:gd name="T65" fmla="*/ 19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2" y="19"/>
                    </a:moveTo>
                    <a:lnTo>
                      <a:pt x="6" y="13"/>
                    </a:lnTo>
                    <a:lnTo>
                      <a:pt x="10" y="7"/>
                    </a:lnTo>
                    <a:lnTo>
                      <a:pt x="14" y="3"/>
                    </a:lnTo>
                    <a:lnTo>
                      <a:pt x="20" y="1"/>
                    </a:lnTo>
                    <a:lnTo>
                      <a:pt x="26" y="0"/>
                    </a:lnTo>
                    <a:lnTo>
                      <a:pt x="31" y="0"/>
                    </a:lnTo>
                    <a:lnTo>
                      <a:pt x="37" y="0"/>
                    </a:lnTo>
                    <a:lnTo>
                      <a:pt x="45" y="1"/>
                    </a:lnTo>
                    <a:lnTo>
                      <a:pt x="49" y="5"/>
                    </a:lnTo>
                    <a:lnTo>
                      <a:pt x="55" y="9"/>
                    </a:lnTo>
                    <a:lnTo>
                      <a:pt x="59" y="13"/>
                    </a:lnTo>
                    <a:lnTo>
                      <a:pt x="61" y="19"/>
                    </a:lnTo>
                    <a:lnTo>
                      <a:pt x="63" y="25"/>
                    </a:lnTo>
                    <a:lnTo>
                      <a:pt x="63" y="33"/>
                    </a:lnTo>
                    <a:lnTo>
                      <a:pt x="63" y="39"/>
                    </a:lnTo>
                    <a:lnTo>
                      <a:pt x="61" y="45"/>
                    </a:lnTo>
                    <a:lnTo>
                      <a:pt x="57" y="51"/>
                    </a:lnTo>
                    <a:lnTo>
                      <a:pt x="53" y="55"/>
                    </a:lnTo>
                    <a:lnTo>
                      <a:pt x="49" y="59"/>
                    </a:lnTo>
                    <a:lnTo>
                      <a:pt x="43" y="61"/>
                    </a:lnTo>
                    <a:lnTo>
                      <a:pt x="37" y="63"/>
                    </a:lnTo>
                    <a:lnTo>
                      <a:pt x="31" y="64"/>
                    </a:lnTo>
                    <a:lnTo>
                      <a:pt x="26" y="63"/>
                    </a:lnTo>
                    <a:lnTo>
                      <a:pt x="20" y="61"/>
                    </a:lnTo>
                    <a:lnTo>
                      <a:pt x="14" y="59"/>
                    </a:lnTo>
                    <a:lnTo>
                      <a:pt x="8" y="53"/>
                    </a:lnTo>
                    <a:lnTo>
                      <a:pt x="4" y="49"/>
                    </a:lnTo>
                    <a:lnTo>
                      <a:pt x="2" y="43"/>
                    </a:lnTo>
                    <a:lnTo>
                      <a:pt x="0" y="37"/>
                    </a:lnTo>
                    <a:lnTo>
                      <a:pt x="0" y="31"/>
                    </a:lnTo>
                    <a:lnTo>
                      <a:pt x="0" y="25"/>
                    </a:lnTo>
                    <a:lnTo>
                      <a:pt x="2" y="19"/>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3" name="Freeform 678"/>
              <p:cNvSpPr>
                <a:spLocks/>
              </p:cNvSpPr>
              <p:nvPr/>
            </p:nvSpPr>
            <p:spPr bwMode="auto">
              <a:xfrm>
                <a:off x="5290" y="1735"/>
                <a:ext cx="63" cy="64"/>
              </a:xfrm>
              <a:custGeom>
                <a:avLst/>
                <a:gdLst>
                  <a:gd name="T0" fmla="*/ 2 w 63"/>
                  <a:gd name="T1" fmla="*/ 19 h 64"/>
                  <a:gd name="T2" fmla="*/ 2 w 63"/>
                  <a:gd name="T3" fmla="*/ 19 h 64"/>
                  <a:gd name="T4" fmla="*/ 6 w 63"/>
                  <a:gd name="T5" fmla="*/ 13 h 64"/>
                  <a:gd name="T6" fmla="*/ 10 w 63"/>
                  <a:gd name="T7" fmla="*/ 7 h 64"/>
                  <a:gd name="T8" fmla="*/ 14 w 63"/>
                  <a:gd name="T9" fmla="*/ 3 h 64"/>
                  <a:gd name="T10" fmla="*/ 20 w 63"/>
                  <a:gd name="T11" fmla="*/ 1 h 64"/>
                  <a:gd name="T12" fmla="*/ 26 w 63"/>
                  <a:gd name="T13" fmla="*/ 0 h 64"/>
                  <a:gd name="T14" fmla="*/ 31 w 63"/>
                  <a:gd name="T15" fmla="*/ 0 h 64"/>
                  <a:gd name="T16" fmla="*/ 37 w 63"/>
                  <a:gd name="T17" fmla="*/ 0 h 64"/>
                  <a:gd name="T18" fmla="*/ 45 w 63"/>
                  <a:gd name="T19" fmla="*/ 1 h 64"/>
                  <a:gd name="T20" fmla="*/ 49 w 63"/>
                  <a:gd name="T21" fmla="*/ 5 h 64"/>
                  <a:gd name="T22" fmla="*/ 55 w 63"/>
                  <a:gd name="T23" fmla="*/ 9 h 64"/>
                  <a:gd name="T24" fmla="*/ 59 w 63"/>
                  <a:gd name="T25" fmla="*/ 13 h 64"/>
                  <a:gd name="T26" fmla="*/ 61 w 63"/>
                  <a:gd name="T27" fmla="*/ 19 h 64"/>
                  <a:gd name="T28" fmla="*/ 63 w 63"/>
                  <a:gd name="T29" fmla="*/ 25 h 64"/>
                  <a:gd name="T30" fmla="*/ 63 w 63"/>
                  <a:gd name="T31" fmla="*/ 33 h 64"/>
                  <a:gd name="T32" fmla="*/ 63 w 63"/>
                  <a:gd name="T33" fmla="*/ 39 h 64"/>
                  <a:gd name="T34" fmla="*/ 61 w 63"/>
                  <a:gd name="T35" fmla="*/ 45 h 64"/>
                  <a:gd name="T36" fmla="*/ 57 w 63"/>
                  <a:gd name="T37" fmla="*/ 51 h 64"/>
                  <a:gd name="T38" fmla="*/ 53 w 63"/>
                  <a:gd name="T39" fmla="*/ 55 h 64"/>
                  <a:gd name="T40" fmla="*/ 49 w 63"/>
                  <a:gd name="T41" fmla="*/ 59 h 64"/>
                  <a:gd name="T42" fmla="*/ 43 w 63"/>
                  <a:gd name="T43" fmla="*/ 61 h 64"/>
                  <a:gd name="T44" fmla="*/ 37 w 63"/>
                  <a:gd name="T45" fmla="*/ 63 h 64"/>
                  <a:gd name="T46" fmla="*/ 31 w 63"/>
                  <a:gd name="T47" fmla="*/ 64 h 64"/>
                  <a:gd name="T48" fmla="*/ 26 w 63"/>
                  <a:gd name="T49" fmla="*/ 63 h 64"/>
                  <a:gd name="T50" fmla="*/ 20 w 63"/>
                  <a:gd name="T51" fmla="*/ 61 h 64"/>
                  <a:gd name="T52" fmla="*/ 14 w 63"/>
                  <a:gd name="T53" fmla="*/ 59 h 64"/>
                  <a:gd name="T54" fmla="*/ 8 w 63"/>
                  <a:gd name="T55" fmla="*/ 53 h 64"/>
                  <a:gd name="T56" fmla="*/ 4 w 63"/>
                  <a:gd name="T57" fmla="*/ 49 h 64"/>
                  <a:gd name="T58" fmla="*/ 2 w 63"/>
                  <a:gd name="T59" fmla="*/ 43 h 64"/>
                  <a:gd name="T60" fmla="*/ 0 w 63"/>
                  <a:gd name="T61" fmla="*/ 37 h 64"/>
                  <a:gd name="T62" fmla="*/ 0 w 63"/>
                  <a:gd name="T63" fmla="*/ 31 h 64"/>
                  <a:gd name="T64" fmla="*/ 0 w 63"/>
                  <a:gd name="T65" fmla="*/ 25 h 64"/>
                  <a:gd name="T66" fmla="*/ 2 w 63"/>
                  <a:gd name="T67" fmla="*/ 19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2" y="19"/>
                    </a:moveTo>
                    <a:lnTo>
                      <a:pt x="2" y="19"/>
                    </a:lnTo>
                    <a:lnTo>
                      <a:pt x="6" y="13"/>
                    </a:lnTo>
                    <a:lnTo>
                      <a:pt x="10" y="7"/>
                    </a:lnTo>
                    <a:lnTo>
                      <a:pt x="14" y="3"/>
                    </a:lnTo>
                    <a:lnTo>
                      <a:pt x="20" y="1"/>
                    </a:lnTo>
                    <a:lnTo>
                      <a:pt x="26" y="0"/>
                    </a:lnTo>
                    <a:lnTo>
                      <a:pt x="31" y="0"/>
                    </a:lnTo>
                    <a:lnTo>
                      <a:pt x="37" y="0"/>
                    </a:lnTo>
                    <a:lnTo>
                      <a:pt x="45" y="1"/>
                    </a:lnTo>
                    <a:lnTo>
                      <a:pt x="49" y="5"/>
                    </a:lnTo>
                    <a:lnTo>
                      <a:pt x="55" y="9"/>
                    </a:lnTo>
                    <a:lnTo>
                      <a:pt x="59" y="13"/>
                    </a:lnTo>
                    <a:lnTo>
                      <a:pt x="61" y="19"/>
                    </a:lnTo>
                    <a:lnTo>
                      <a:pt x="63" y="25"/>
                    </a:lnTo>
                    <a:lnTo>
                      <a:pt x="63" y="33"/>
                    </a:lnTo>
                    <a:lnTo>
                      <a:pt x="63" y="39"/>
                    </a:lnTo>
                    <a:lnTo>
                      <a:pt x="61" y="45"/>
                    </a:lnTo>
                    <a:lnTo>
                      <a:pt x="57" y="51"/>
                    </a:lnTo>
                    <a:lnTo>
                      <a:pt x="53" y="55"/>
                    </a:lnTo>
                    <a:lnTo>
                      <a:pt x="49" y="59"/>
                    </a:lnTo>
                    <a:lnTo>
                      <a:pt x="43" y="61"/>
                    </a:lnTo>
                    <a:lnTo>
                      <a:pt x="37" y="63"/>
                    </a:lnTo>
                    <a:lnTo>
                      <a:pt x="31" y="64"/>
                    </a:lnTo>
                    <a:lnTo>
                      <a:pt x="26" y="63"/>
                    </a:lnTo>
                    <a:lnTo>
                      <a:pt x="20" y="61"/>
                    </a:lnTo>
                    <a:lnTo>
                      <a:pt x="14" y="59"/>
                    </a:lnTo>
                    <a:lnTo>
                      <a:pt x="8" y="53"/>
                    </a:lnTo>
                    <a:lnTo>
                      <a:pt x="4" y="49"/>
                    </a:lnTo>
                    <a:lnTo>
                      <a:pt x="2" y="43"/>
                    </a:lnTo>
                    <a:lnTo>
                      <a:pt x="0" y="37"/>
                    </a:lnTo>
                    <a:lnTo>
                      <a:pt x="0" y="31"/>
                    </a:lnTo>
                    <a:lnTo>
                      <a:pt x="0" y="25"/>
                    </a:lnTo>
                    <a:lnTo>
                      <a:pt x="2" y="19"/>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4" name="Freeform 679"/>
              <p:cNvSpPr>
                <a:spLocks/>
              </p:cNvSpPr>
              <p:nvPr/>
            </p:nvSpPr>
            <p:spPr bwMode="auto">
              <a:xfrm>
                <a:off x="5209" y="1780"/>
                <a:ext cx="65" cy="65"/>
              </a:xfrm>
              <a:custGeom>
                <a:avLst/>
                <a:gdLst>
                  <a:gd name="T0" fmla="*/ 61 w 65"/>
                  <a:gd name="T1" fmla="*/ 45 h 65"/>
                  <a:gd name="T2" fmla="*/ 59 w 65"/>
                  <a:gd name="T3" fmla="*/ 51 h 65"/>
                  <a:gd name="T4" fmla="*/ 55 w 65"/>
                  <a:gd name="T5" fmla="*/ 55 h 65"/>
                  <a:gd name="T6" fmla="*/ 49 w 65"/>
                  <a:gd name="T7" fmla="*/ 59 h 65"/>
                  <a:gd name="T8" fmla="*/ 44 w 65"/>
                  <a:gd name="T9" fmla="*/ 63 h 65"/>
                  <a:gd name="T10" fmla="*/ 38 w 65"/>
                  <a:gd name="T11" fmla="*/ 65 h 65"/>
                  <a:gd name="T12" fmla="*/ 32 w 65"/>
                  <a:gd name="T13" fmla="*/ 65 h 65"/>
                  <a:gd name="T14" fmla="*/ 26 w 65"/>
                  <a:gd name="T15" fmla="*/ 63 h 65"/>
                  <a:gd name="T16" fmla="*/ 20 w 65"/>
                  <a:gd name="T17" fmla="*/ 61 h 65"/>
                  <a:gd name="T18" fmla="*/ 14 w 65"/>
                  <a:gd name="T19" fmla="*/ 59 h 65"/>
                  <a:gd name="T20" fmla="*/ 8 w 65"/>
                  <a:gd name="T21" fmla="*/ 55 h 65"/>
                  <a:gd name="T22" fmla="*/ 4 w 65"/>
                  <a:gd name="T23" fmla="*/ 49 h 65"/>
                  <a:gd name="T24" fmla="*/ 2 w 65"/>
                  <a:gd name="T25" fmla="*/ 43 h 65"/>
                  <a:gd name="T26" fmla="*/ 0 w 65"/>
                  <a:gd name="T27" fmla="*/ 37 h 65"/>
                  <a:gd name="T28" fmla="*/ 0 w 65"/>
                  <a:gd name="T29" fmla="*/ 31 h 65"/>
                  <a:gd name="T30" fmla="*/ 0 w 65"/>
                  <a:gd name="T31" fmla="*/ 25 h 65"/>
                  <a:gd name="T32" fmla="*/ 2 w 65"/>
                  <a:gd name="T33" fmla="*/ 19 h 65"/>
                  <a:gd name="T34" fmla="*/ 6 w 65"/>
                  <a:gd name="T35" fmla="*/ 14 h 65"/>
                  <a:gd name="T36" fmla="*/ 10 w 65"/>
                  <a:gd name="T37" fmla="*/ 8 h 65"/>
                  <a:gd name="T38" fmla="*/ 16 w 65"/>
                  <a:gd name="T39" fmla="*/ 4 h 65"/>
                  <a:gd name="T40" fmla="*/ 22 w 65"/>
                  <a:gd name="T41" fmla="*/ 2 h 65"/>
                  <a:gd name="T42" fmla="*/ 26 w 65"/>
                  <a:gd name="T43" fmla="*/ 0 h 65"/>
                  <a:gd name="T44" fmla="*/ 34 w 65"/>
                  <a:gd name="T45" fmla="*/ 0 h 65"/>
                  <a:gd name="T46" fmla="*/ 40 w 65"/>
                  <a:gd name="T47" fmla="*/ 0 h 65"/>
                  <a:gd name="T48" fmla="*/ 46 w 65"/>
                  <a:gd name="T49" fmla="*/ 2 h 65"/>
                  <a:gd name="T50" fmla="*/ 51 w 65"/>
                  <a:gd name="T51" fmla="*/ 6 h 65"/>
                  <a:gd name="T52" fmla="*/ 55 w 65"/>
                  <a:gd name="T53" fmla="*/ 10 h 65"/>
                  <a:gd name="T54" fmla="*/ 59 w 65"/>
                  <a:gd name="T55" fmla="*/ 16 h 65"/>
                  <a:gd name="T56" fmla="*/ 63 w 65"/>
                  <a:gd name="T57" fmla="*/ 19 h 65"/>
                  <a:gd name="T58" fmla="*/ 65 w 65"/>
                  <a:gd name="T59" fmla="*/ 25 h 65"/>
                  <a:gd name="T60" fmla="*/ 65 w 65"/>
                  <a:gd name="T61" fmla="*/ 33 h 65"/>
                  <a:gd name="T62" fmla="*/ 63 w 65"/>
                  <a:gd name="T63" fmla="*/ 39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4" y="63"/>
                    </a:lnTo>
                    <a:lnTo>
                      <a:pt x="38" y="65"/>
                    </a:lnTo>
                    <a:lnTo>
                      <a:pt x="32" y="65"/>
                    </a:lnTo>
                    <a:lnTo>
                      <a:pt x="26" y="63"/>
                    </a:lnTo>
                    <a:lnTo>
                      <a:pt x="20" y="61"/>
                    </a:lnTo>
                    <a:lnTo>
                      <a:pt x="14" y="59"/>
                    </a:lnTo>
                    <a:lnTo>
                      <a:pt x="8" y="55"/>
                    </a:lnTo>
                    <a:lnTo>
                      <a:pt x="4" y="49"/>
                    </a:lnTo>
                    <a:lnTo>
                      <a:pt x="2" y="43"/>
                    </a:lnTo>
                    <a:lnTo>
                      <a:pt x="0" y="37"/>
                    </a:lnTo>
                    <a:lnTo>
                      <a:pt x="0" y="31"/>
                    </a:lnTo>
                    <a:lnTo>
                      <a:pt x="0" y="25"/>
                    </a:lnTo>
                    <a:lnTo>
                      <a:pt x="2" y="19"/>
                    </a:lnTo>
                    <a:lnTo>
                      <a:pt x="6" y="14"/>
                    </a:lnTo>
                    <a:lnTo>
                      <a:pt x="10" y="8"/>
                    </a:lnTo>
                    <a:lnTo>
                      <a:pt x="16" y="4"/>
                    </a:lnTo>
                    <a:lnTo>
                      <a:pt x="22" y="2"/>
                    </a:lnTo>
                    <a:lnTo>
                      <a:pt x="26" y="0"/>
                    </a:lnTo>
                    <a:lnTo>
                      <a:pt x="34" y="0"/>
                    </a:lnTo>
                    <a:lnTo>
                      <a:pt x="40" y="0"/>
                    </a:lnTo>
                    <a:lnTo>
                      <a:pt x="46" y="2"/>
                    </a:lnTo>
                    <a:lnTo>
                      <a:pt x="51" y="6"/>
                    </a:lnTo>
                    <a:lnTo>
                      <a:pt x="55" y="10"/>
                    </a:lnTo>
                    <a:lnTo>
                      <a:pt x="59" y="16"/>
                    </a:lnTo>
                    <a:lnTo>
                      <a:pt x="63" y="19"/>
                    </a:lnTo>
                    <a:lnTo>
                      <a:pt x="65" y="25"/>
                    </a:lnTo>
                    <a:lnTo>
                      <a:pt x="65" y="33"/>
                    </a:lnTo>
                    <a:lnTo>
                      <a:pt x="63"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5" name="Freeform 680"/>
              <p:cNvSpPr>
                <a:spLocks/>
              </p:cNvSpPr>
              <p:nvPr/>
            </p:nvSpPr>
            <p:spPr bwMode="auto">
              <a:xfrm>
                <a:off x="5209" y="1780"/>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4 w 65"/>
                  <a:gd name="T11" fmla="*/ 63 h 65"/>
                  <a:gd name="T12" fmla="*/ 38 w 65"/>
                  <a:gd name="T13" fmla="*/ 65 h 65"/>
                  <a:gd name="T14" fmla="*/ 32 w 65"/>
                  <a:gd name="T15" fmla="*/ 65 h 65"/>
                  <a:gd name="T16" fmla="*/ 26 w 65"/>
                  <a:gd name="T17" fmla="*/ 63 h 65"/>
                  <a:gd name="T18" fmla="*/ 20 w 65"/>
                  <a:gd name="T19" fmla="*/ 61 h 65"/>
                  <a:gd name="T20" fmla="*/ 14 w 65"/>
                  <a:gd name="T21" fmla="*/ 59 h 65"/>
                  <a:gd name="T22" fmla="*/ 8 w 65"/>
                  <a:gd name="T23" fmla="*/ 55 h 65"/>
                  <a:gd name="T24" fmla="*/ 4 w 65"/>
                  <a:gd name="T25" fmla="*/ 49 h 65"/>
                  <a:gd name="T26" fmla="*/ 2 w 65"/>
                  <a:gd name="T27" fmla="*/ 43 h 65"/>
                  <a:gd name="T28" fmla="*/ 0 w 65"/>
                  <a:gd name="T29" fmla="*/ 37 h 65"/>
                  <a:gd name="T30" fmla="*/ 0 w 65"/>
                  <a:gd name="T31" fmla="*/ 31 h 65"/>
                  <a:gd name="T32" fmla="*/ 0 w 65"/>
                  <a:gd name="T33" fmla="*/ 25 h 65"/>
                  <a:gd name="T34" fmla="*/ 2 w 65"/>
                  <a:gd name="T35" fmla="*/ 19 h 65"/>
                  <a:gd name="T36" fmla="*/ 6 w 65"/>
                  <a:gd name="T37" fmla="*/ 14 h 65"/>
                  <a:gd name="T38" fmla="*/ 10 w 65"/>
                  <a:gd name="T39" fmla="*/ 8 h 65"/>
                  <a:gd name="T40" fmla="*/ 16 w 65"/>
                  <a:gd name="T41" fmla="*/ 4 h 65"/>
                  <a:gd name="T42" fmla="*/ 22 w 65"/>
                  <a:gd name="T43" fmla="*/ 2 h 65"/>
                  <a:gd name="T44" fmla="*/ 26 w 65"/>
                  <a:gd name="T45" fmla="*/ 0 h 65"/>
                  <a:gd name="T46" fmla="*/ 34 w 65"/>
                  <a:gd name="T47" fmla="*/ 0 h 65"/>
                  <a:gd name="T48" fmla="*/ 40 w 65"/>
                  <a:gd name="T49" fmla="*/ 0 h 65"/>
                  <a:gd name="T50" fmla="*/ 46 w 65"/>
                  <a:gd name="T51" fmla="*/ 2 h 65"/>
                  <a:gd name="T52" fmla="*/ 51 w 65"/>
                  <a:gd name="T53" fmla="*/ 6 h 65"/>
                  <a:gd name="T54" fmla="*/ 55 w 65"/>
                  <a:gd name="T55" fmla="*/ 10 h 65"/>
                  <a:gd name="T56" fmla="*/ 59 w 65"/>
                  <a:gd name="T57" fmla="*/ 16 h 65"/>
                  <a:gd name="T58" fmla="*/ 63 w 65"/>
                  <a:gd name="T59" fmla="*/ 19 h 65"/>
                  <a:gd name="T60" fmla="*/ 65 w 65"/>
                  <a:gd name="T61" fmla="*/ 25 h 65"/>
                  <a:gd name="T62" fmla="*/ 65 w 65"/>
                  <a:gd name="T63" fmla="*/ 33 h 65"/>
                  <a:gd name="T64" fmla="*/ 63 w 65"/>
                  <a:gd name="T65" fmla="*/ 39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4" y="63"/>
                    </a:lnTo>
                    <a:lnTo>
                      <a:pt x="38" y="65"/>
                    </a:lnTo>
                    <a:lnTo>
                      <a:pt x="32" y="65"/>
                    </a:lnTo>
                    <a:lnTo>
                      <a:pt x="26" y="63"/>
                    </a:lnTo>
                    <a:lnTo>
                      <a:pt x="20" y="61"/>
                    </a:lnTo>
                    <a:lnTo>
                      <a:pt x="14" y="59"/>
                    </a:lnTo>
                    <a:lnTo>
                      <a:pt x="8" y="55"/>
                    </a:lnTo>
                    <a:lnTo>
                      <a:pt x="4" y="49"/>
                    </a:lnTo>
                    <a:lnTo>
                      <a:pt x="2" y="43"/>
                    </a:lnTo>
                    <a:lnTo>
                      <a:pt x="0" y="37"/>
                    </a:lnTo>
                    <a:lnTo>
                      <a:pt x="0" y="31"/>
                    </a:lnTo>
                    <a:lnTo>
                      <a:pt x="0" y="25"/>
                    </a:lnTo>
                    <a:lnTo>
                      <a:pt x="2" y="19"/>
                    </a:lnTo>
                    <a:lnTo>
                      <a:pt x="6" y="14"/>
                    </a:lnTo>
                    <a:lnTo>
                      <a:pt x="10" y="8"/>
                    </a:lnTo>
                    <a:lnTo>
                      <a:pt x="16" y="4"/>
                    </a:lnTo>
                    <a:lnTo>
                      <a:pt x="22" y="2"/>
                    </a:lnTo>
                    <a:lnTo>
                      <a:pt x="26" y="0"/>
                    </a:lnTo>
                    <a:lnTo>
                      <a:pt x="34" y="0"/>
                    </a:lnTo>
                    <a:lnTo>
                      <a:pt x="40" y="0"/>
                    </a:lnTo>
                    <a:lnTo>
                      <a:pt x="46" y="2"/>
                    </a:lnTo>
                    <a:lnTo>
                      <a:pt x="51" y="6"/>
                    </a:lnTo>
                    <a:lnTo>
                      <a:pt x="55" y="10"/>
                    </a:lnTo>
                    <a:lnTo>
                      <a:pt x="59" y="16"/>
                    </a:lnTo>
                    <a:lnTo>
                      <a:pt x="63" y="19"/>
                    </a:lnTo>
                    <a:lnTo>
                      <a:pt x="65" y="25"/>
                    </a:lnTo>
                    <a:lnTo>
                      <a:pt x="65" y="33"/>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6" name="Freeform 681"/>
              <p:cNvSpPr>
                <a:spLocks/>
              </p:cNvSpPr>
              <p:nvPr/>
            </p:nvSpPr>
            <p:spPr bwMode="auto">
              <a:xfrm>
                <a:off x="5188" y="1760"/>
                <a:ext cx="65" cy="65"/>
              </a:xfrm>
              <a:custGeom>
                <a:avLst/>
                <a:gdLst>
                  <a:gd name="T0" fmla="*/ 2 w 65"/>
                  <a:gd name="T1" fmla="*/ 20 h 65"/>
                  <a:gd name="T2" fmla="*/ 5 w 65"/>
                  <a:gd name="T3" fmla="*/ 14 h 65"/>
                  <a:gd name="T4" fmla="*/ 9 w 65"/>
                  <a:gd name="T5" fmla="*/ 10 h 65"/>
                  <a:gd name="T6" fmla="*/ 13 w 65"/>
                  <a:gd name="T7" fmla="*/ 6 h 65"/>
                  <a:gd name="T8" fmla="*/ 19 w 65"/>
                  <a:gd name="T9" fmla="*/ 4 h 65"/>
                  <a:gd name="T10" fmla="*/ 25 w 65"/>
                  <a:gd name="T11" fmla="*/ 2 h 65"/>
                  <a:gd name="T12" fmla="*/ 33 w 65"/>
                  <a:gd name="T13" fmla="*/ 0 h 65"/>
                  <a:gd name="T14" fmla="*/ 37 w 65"/>
                  <a:gd name="T15" fmla="*/ 2 h 65"/>
                  <a:gd name="T16" fmla="*/ 45 w 65"/>
                  <a:gd name="T17" fmla="*/ 4 h 65"/>
                  <a:gd name="T18" fmla="*/ 51 w 65"/>
                  <a:gd name="T19" fmla="*/ 8 h 65"/>
                  <a:gd name="T20" fmla="*/ 55 w 65"/>
                  <a:gd name="T21" fmla="*/ 12 h 65"/>
                  <a:gd name="T22" fmla="*/ 59 w 65"/>
                  <a:gd name="T23" fmla="*/ 16 h 65"/>
                  <a:gd name="T24" fmla="*/ 61 w 65"/>
                  <a:gd name="T25" fmla="*/ 22 h 65"/>
                  <a:gd name="T26" fmla="*/ 63 w 65"/>
                  <a:gd name="T27" fmla="*/ 28 h 65"/>
                  <a:gd name="T28" fmla="*/ 65 w 65"/>
                  <a:gd name="T29" fmla="*/ 34 h 65"/>
                  <a:gd name="T30" fmla="*/ 63 w 65"/>
                  <a:gd name="T31" fmla="*/ 39 h 65"/>
                  <a:gd name="T32" fmla="*/ 61 w 65"/>
                  <a:gd name="T33" fmla="*/ 45 h 65"/>
                  <a:gd name="T34" fmla="*/ 57 w 65"/>
                  <a:gd name="T35" fmla="*/ 51 h 65"/>
                  <a:gd name="T36" fmla="*/ 53 w 65"/>
                  <a:gd name="T37" fmla="*/ 57 h 65"/>
                  <a:gd name="T38" fmla="*/ 49 w 65"/>
                  <a:gd name="T39" fmla="*/ 61 h 65"/>
                  <a:gd name="T40" fmla="*/ 43 w 65"/>
                  <a:gd name="T41" fmla="*/ 63 h 65"/>
                  <a:gd name="T42" fmla="*/ 37 w 65"/>
                  <a:gd name="T43" fmla="*/ 65 h 65"/>
                  <a:gd name="T44" fmla="*/ 31 w 65"/>
                  <a:gd name="T45" fmla="*/ 65 h 65"/>
                  <a:gd name="T46" fmla="*/ 25 w 65"/>
                  <a:gd name="T47" fmla="*/ 65 h 65"/>
                  <a:gd name="T48" fmla="*/ 17 w 65"/>
                  <a:gd name="T49" fmla="*/ 63 h 65"/>
                  <a:gd name="T50" fmla="*/ 13 w 65"/>
                  <a:gd name="T51" fmla="*/ 59 h 65"/>
                  <a:gd name="T52" fmla="*/ 7 w 65"/>
                  <a:gd name="T53" fmla="*/ 55 h 65"/>
                  <a:gd name="T54" fmla="*/ 4 w 65"/>
                  <a:gd name="T55" fmla="*/ 51 h 65"/>
                  <a:gd name="T56" fmla="*/ 2 w 65"/>
                  <a:gd name="T57" fmla="*/ 45 h 65"/>
                  <a:gd name="T58" fmla="*/ 0 w 65"/>
                  <a:gd name="T59" fmla="*/ 39 h 65"/>
                  <a:gd name="T60" fmla="*/ 0 w 65"/>
                  <a:gd name="T61" fmla="*/ 34 h 65"/>
                  <a:gd name="T62" fmla="*/ 0 w 65"/>
                  <a:gd name="T63" fmla="*/ 26 h 65"/>
                  <a:gd name="T64" fmla="*/ 2 w 65"/>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2" y="20"/>
                    </a:moveTo>
                    <a:lnTo>
                      <a:pt x="5" y="14"/>
                    </a:lnTo>
                    <a:lnTo>
                      <a:pt x="9" y="10"/>
                    </a:lnTo>
                    <a:lnTo>
                      <a:pt x="13" y="6"/>
                    </a:lnTo>
                    <a:lnTo>
                      <a:pt x="19" y="4"/>
                    </a:lnTo>
                    <a:lnTo>
                      <a:pt x="25" y="2"/>
                    </a:lnTo>
                    <a:lnTo>
                      <a:pt x="33" y="0"/>
                    </a:lnTo>
                    <a:lnTo>
                      <a:pt x="37" y="2"/>
                    </a:lnTo>
                    <a:lnTo>
                      <a:pt x="45" y="4"/>
                    </a:lnTo>
                    <a:lnTo>
                      <a:pt x="51" y="8"/>
                    </a:lnTo>
                    <a:lnTo>
                      <a:pt x="55" y="12"/>
                    </a:lnTo>
                    <a:lnTo>
                      <a:pt x="59" y="16"/>
                    </a:lnTo>
                    <a:lnTo>
                      <a:pt x="61" y="22"/>
                    </a:lnTo>
                    <a:lnTo>
                      <a:pt x="63" y="28"/>
                    </a:lnTo>
                    <a:lnTo>
                      <a:pt x="65" y="34"/>
                    </a:lnTo>
                    <a:lnTo>
                      <a:pt x="63" y="39"/>
                    </a:lnTo>
                    <a:lnTo>
                      <a:pt x="61" y="45"/>
                    </a:lnTo>
                    <a:lnTo>
                      <a:pt x="57" y="51"/>
                    </a:lnTo>
                    <a:lnTo>
                      <a:pt x="53" y="57"/>
                    </a:lnTo>
                    <a:lnTo>
                      <a:pt x="49" y="61"/>
                    </a:lnTo>
                    <a:lnTo>
                      <a:pt x="43" y="63"/>
                    </a:lnTo>
                    <a:lnTo>
                      <a:pt x="37" y="65"/>
                    </a:lnTo>
                    <a:lnTo>
                      <a:pt x="31" y="65"/>
                    </a:lnTo>
                    <a:lnTo>
                      <a:pt x="25" y="65"/>
                    </a:lnTo>
                    <a:lnTo>
                      <a:pt x="17" y="63"/>
                    </a:lnTo>
                    <a:lnTo>
                      <a:pt x="13" y="59"/>
                    </a:lnTo>
                    <a:lnTo>
                      <a:pt x="7" y="55"/>
                    </a:lnTo>
                    <a:lnTo>
                      <a:pt x="4" y="51"/>
                    </a:lnTo>
                    <a:lnTo>
                      <a:pt x="2" y="45"/>
                    </a:lnTo>
                    <a:lnTo>
                      <a:pt x="0" y="39"/>
                    </a:lnTo>
                    <a:lnTo>
                      <a:pt x="0" y="34"/>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7" name="Freeform 682"/>
              <p:cNvSpPr>
                <a:spLocks/>
              </p:cNvSpPr>
              <p:nvPr/>
            </p:nvSpPr>
            <p:spPr bwMode="auto">
              <a:xfrm>
                <a:off x="5188" y="1760"/>
                <a:ext cx="65" cy="65"/>
              </a:xfrm>
              <a:custGeom>
                <a:avLst/>
                <a:gdLst>
                  <a:gd name="T0" fmla="*/ 2 w 65"/>
                  <a:gd name="T1" fmla="*/ 20 h 65"/>
                  <a:gd name="T2" fmla="*/ 2 w 65"/>
                  <a:gd name="T3" fmla="*/ 20 h 65"/>
                  <a:gd name="T4" fmla="*/ 5 w 65"/>
                  <a:gd name="T5" fmla="*/ 14 h 65"/>
                  <a:gd name="T6" fmla="*/ 9 w 65"/>
                  <a:gd name="T7" fmla="*/ 10 h 65"/>
                  <a:gd name="T8" fmla="*/ 13 w 65"/>
                  <a:gd name="T9" fmla="*/ 6 h 65"/>
                  <a:gd name="T10" fmla="*/ 19 w 65"/>
                  <a:gd name="T11" fmla="*/ 4 h 65"/>
                  <a:gd name="T12" fmla="*/ 25 w 65"/>
                  <a:gd name="T13" fmla="*/ 2 h 65"/>
                  <a:gd name="T14" fmla="*/ 33 w 65"/>
                  <a:gd name="T15" fmla="*/ 0 h 65"/>
                  <a:gd name="T16" fmla="*/ 37 w 65"/>
                  <a:gd name="T17" fmla="*/ 2 h 65"/>
                  <a:gd name="T18" fmla="*/ 45 w 65"/>
                  <a:gd name="T19" fmla="*/ 4 h 65"/>
                  <a:gd name="T20" fmla="*/ 51 w 65"/>
                  <a:gd name="T21" fmla="*/ 8 h 65"/>
                  <a:gd name="T22" fmla="*/ 55 w 65"/>
                  <a:gd name="T23" fmla="*/ 12 h 65"/>
                  <a:gd name="T24" fmla="*/ 59 w 65"/>
                  <a:gd name="T25" fmla="*/ 16 h 65"/>
                  <a:gd name="T26" fmla="*/ 61 w 65"/>
                  <a:gd name="T27" fmla="*/ 22 h 65"/>
                  <a:gd name="T28" fmla="*/ 63 w 65"/>
                  <a:gd name="T29" fmla="*/ 28 h 65"/>
                  <a:gd name="T30" fmla="*/ 65 w 65"/>
                  <a:gd name="T31" fmla="*/ 34 h 65"/>
                  <a:gd name="T32" fmla="*/ 63 w 65"/>
                  <a:gd name="T33" fmla="*/ 39 h 65"/>
                  <a:gd name="T34" fmla="*/ 61 w 65"/>
                  <a:gd name="T35" fmla="*/ 45 h 65"/>
                  <a:gd name="T36" fmla="*/ 57 w 65"/>
                  <a:gd name="T37" fmla="*/ 51 h 65"/>
                  <a:gd name="T38" fmla="*/ 53 w 65"/>
                  <a:gd name="T39" fmla="*/ 57 h 65"/>
                  <a:gd name="T40" fmla="*/ 49 w 65"/>
                  <a:gd name="T41" fmla="*/ 61 h 65"/>
                  <a:gd name="T42" fmla="*/ 43 w 65"/>
                  <a:gd name="T43" fmla="*/ 63 h 65"/>
                  <a:gd name="T44" fmla="*/ 37 w 65"/>
                  <a:gd name="T45" fmla="*/ 65 h 65"/>
                  <a:gd name="T46" fmla="*/ 31 w 65"/>
                  <a:gd name="T47" fmla="*/ 65 h 65"/>
                  <a:gd name="T48" fmla="*/ 25 w 65"/>
                  <a:gd name="T49" fmla="*/ 65 h 65"/>
                  <a:gd name="T50" fmla="*/ 17 w 65"/>
                  <a:gd name="T51" fmla="*/ 63 h 65"/>
                  <a:gd name="T52" fmla="*/ 13 w 65"/>
                  <a:gd name="T53" fmla="*/ 59 h 65"/>
                  <a:gd name="T54" fmla="*/ 7 w 65"/>
                  <a:gd name="T55" fmla="*/ 55 h 65"/>
                  <a:gd name="T56" fmla="*/ 4 w 65"/>
                  <a:gd name="T57" fmla="*/ 51 h 65"/>
                  <a:gd name="T58" fmla="*/ 2 w 65"/>
                  <a:gd name="T59" fmla="*/ 45 h 65"/>
                  <a:gd name="T60" fmla="*/ 0 w 65"/>
                  <a:gd name="T61" fmla="*/ 39 h 65"/>
                  <a:gd name="T62" fmla="*/ 0 w 65"/>
                  <a:gd name="T63" fmla="*/ 34 h 65"/>
                  <a:gd name="T64" fmla="*/ 0 w 65"/>
                  <a:gd name="T65" fmla="*/ 26 h 65"/>
                  <a:gd name="T66" fmla="*/ 2 w 65"/>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2" y="20"/>
                    </a:moveTo>
                    <a:lnTo>
                      <a:pt x="2" y="20"/>
                    </a:lnTo>
                    <a:lnTo>
                      <a:pt x="5" y="14"/>
                    </a:lnTo>
                    <a:lnTo>
                      <a:pt x="9" y="10"/>
                    </a:lnTo>
                    <a:lnTo>
                      <a:pt x="13" y="6"/>
                    </a:lnTo>
                    <a:lnTo>
                      <a:pt x="19" y="4"/>
                    </a:lnTo>
                    <a:lnTo>
                      <a:pt x="25" y="2"/>
                    </a:lnTo>
                    <a:lnTo>
                      <a:pt x="33" y="0"/>
                    </a:lnTo>
                    <a:lnTo>
                      <a:pt x="37" y="2"/>
                    </a:lnTo>
                    <a:lnTo>
                      <a:pt x="45" y="4"/>
                    </a:lnTo>
                    <a:lnTo>
                      <a:pt x="51" y="8"/>
                    </a:lnTo>
                    <a:lnTo>
                      <a:pt x="55" y="12"/>
                    </a:lnTo>
                    <a:lnTo>
                      <a:pt x="59" y="16"/>
                    </a:lnTo>
                    <a:lnTo>
                      <a:pt x="61" y="22"/>
                    </a:lnTo>
                    <a:lnTo>
                      <a:pt x="63" y="28"/>
                    </a:lnTo>
                    <a:lnTo>
                      <a:pt x="65" y="34"/>
                    </a:lnTo>
                    <a:lnTo>
                      <a:pt x="63" y="39"/>
                    </a:lnTo>
                    <a:lnTo>
                      <a:pt x="61" y="45"/>
                    </a:lnTo>
                    <a:lnTo>
                      <a:pt x="57" y="51"/>
                    </a:lnTo>
                    <a:lnTo>
                      <a:pt x="53" y="57"/>
                    </a:lnTo>
                    <a:lnTo>
                      <a:pt x="49" y="61"/>
                    </a:lnTo>
                    <a:lnTo>
                      <a:pt x="43" y="63"/>
                    </a:lnTo>
                    <a:lnTo>
                      <a:pt x="37" y="65"/>
                    </a:lnTo>
                    <a:lnTo>
                      <a:pt x="31" y="65"/>
                    </a:lnTo>
                    <a:lnTo>
                      <a:pt x="25" y="65"/>
                    </a:lnTo>
                    <a:lnTo>
                      <a:pt x="17" y="63"/>
                    </a:lnTo>
                    <a:lnTo>
                      <a:pt x="13" y="59"/>
                    </a:lnTo>
                    <a:lnTo>
                      <a:pt x="7" y="55"/>
                    </a:lnTo>
                    <a:lnTo>
                      <a:pt x="4" y="51"/>
                    </a:lnTo>
                    <a:lnTo>
                      <a:pt x="2" y="45"/>
                    </a:lnTo>
                    <a:lnTo>
                      <a:pt x="0" y="39"/>
                    </a:lnTo>
                    <a:lnTo>
                      <a:pt x="0" y="34"/>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68" name="Freeform 683"/>
              <p:cNvSpPr>
                <a:spLocks/>
              </p:cNvSpPr>
              <p:nvPr/>
            </p:nvSpPr>
            <p:spPr bwMode="auto">
              <a:xfrm>
                <a:off x="5255" y="1760"/>
                <a:ext cx="64" cy="65"/>
              </a:xfrm>
              <a:custGeom>
                <a:avLst/>
                <a:gdLst>
                  <a:gd name="T0" fmla="*/ 61 w 64"/>
                  <a:gd name="T1" fmla="*/ 45 h 65"/>
                  <a:gd name="T2" fmla="*/ 59 w 64"/>
                  <a:gd name="T3" fmla="*/ 51 h 65"/>
                  <a:gd name="T4" fmla="*/ 55 w 64"/>
                  <a:gd name="T5" fmla="*/ 55 h 65"/>
                  <a:gd name="T6" fmla="*/ 49 w 64"/>
                  <a:gd name="T7" fmla="*/ 59 h 65"/>
                  <a:gd name="T8" fmla="*/ 45 w 64"/>
                  <a:gd name="T9" fmla="*/ 63 h 65"/>
                  <a:gd name="T10" fmla="*/ 37 w 64"/>
                  <a:gd name="T11" fmla="*/ 63 h 65"/>
                  <a:gd name="T12" fmla="*/ 31 w 64"/>
                  <a:gd name="T13" fmla="*/ 65 h 65"/>
                  <a:gd name="T14" fmla="*/ 25 w 64"/>
                  <a:gd name="T15" fmla="*/ 63 h 65"/>
                  <a:gd name="T16" fmla="*/ 19 w 64"/>
                  <a:gd name="T17" fmla="*/ 61 h 65"/>
                  <a:gd name="T18" fmla="*/ 13 w 64"/>
                  <a:gd name="T19" fmla="*/ 57 h 65"/>
                  <a:gd name="T20" fmla="*/ 9 w 64"/>
                  <a:gd name="T21" fmla="*/ 53 h 65"/>
                  <a:gd name="T22" fmla="*/ 5 w 64"/>
                  <a:gd name="T23" fmla="*/ 49 h 65"/>
                  <a:gd name="T24" fmla="*/ 1 w 64"/>
                  <a:gd name="T25" fmla="*/ 43 h 65"/>
                  <a:gd name="T26" fmla="*/ 0 w 64"/>
                  <a:gd name="T27" fmla="*/ 38 h 65"/>
                  <a:gd name="T28" fmla="*/ 0 w 64"/>
                  <a:gd name="T29" fmla="*/ 32 h 65"/>
                  <a:gd name="T30" fmla="*/ 1 w 64"/>
                  <a:gd name="T31" fmla="*/ 26 h 65"/>
                  <a:gd name="T32" fmla="*/ 3 w 64"/>
                  <a:gd name="T33" fmla="*/ 20 h 65"/>
                  <a:gd name="T34" fmla="*/ 5 w 64"/>
                  <a:gd name="T35" fmla="*/ 14 h 65"/>
                  <a:gd name="T36" fmla="*/ 9 w 64"/>
                  <a:gd name="T37" fmla="*/ 8 h 65"/>
                  <a:gd name="T38" fmla="*/ 15 w 64"/>
                  <a:gd name="T39" fmla="*/ 4 h 65"/>
                  <a:gd name="T40" fmla="*/ 21 w 64"/>
                  <a:gd name="T41" fmla="*/ 2 h 65"/>
                  <a:gd name="T42" fmla="*/ 27 w 64"/>
                  <a:gd name="T43" fmla="*/ 0 h 65"/>
                  <a:gd name="T44" fmla="*/ 33 w 64"/>
                  <a:gd name="T45" fmla="*/ 0 h 65"/>
                  <a:gd name="T46" fmla="*/ 39 w 64"/>
                  <a:gd name="T47" fmla="*/ 0 h 65"/>
                  <a:gd name="T48" fmla="*/ 45 w 64"/>
                  <a:gd name="T49" fmla="*/ 2 h 65"/>
                  <a:gd name="T50" fmla="*/ 51 w 64"/>
                  <a:gd name="T51" fmla="*/ 6 h 65"/>
                  <a:gd name="T52" fmla="*/ 57 w 64"/>
                  <a:gd name="T53" fmla="*/ 10 h 65"/>
                  <a:gd name="T54" fmla="*/ 59 w 64"/>
                  <a:gd name="T55" fmla="*/ 16 h 65"/>
                  <a:gd name="T56" fmla="*/ 63 w 64"/>
                  <a:gd name="T57" fmla="*/ 20 h 65"/>
                  <a:gd name="T58" fmla="*/ 64 w 64"/>
                  <a:gd name="T59" fmla="*/ 26 h 65"/>
                  <a:gd name="T60" fmla="*/ 64 w 64"/>
                  <a:gd name="T61" fmla="*/ 34 h 65"/>
                  <a:gd name="T62" fmla="*/ 64 w 64"/>
                  <a:gd name="T63" fmla="*/ 39 h 65"/>
                  <a:gd name="T64" fmla="*/ 61 w 64"/>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61" y="45"/>
                    </a:moveTo>
                    <a:lnTo>
                      <a:pt x="59" y="51"/>
                    </a:lnTo>
                    <a:lnTo>
                      <a:pt x="55" y="55"/>
                    </a:lnTo>
                    <a:lnTo>
                      <a:pt x="49" y="59"/>
                    </a:lnTo>
                    <a:lnTo>
                      <a:pt x="45" y="63"/>
                    </a:lnTo>
                    <a:lnTo>
                      <a:pt x="37" y="63"/>
                    </a:lnTo>
                    <a:lnTo>
                      <a:pt x="31" y="65"/>
                    </a:lnTo>
                    <a:lnTo>
                      <a:pt x="25" y="63"/>
                    </a:lnTo>
                    <a:lnTo>
                      <a:pt x="19" y="61"/>
                    </a:lnTo>
                    <a:lnTo>
                      <a:pt x="13" y="57"/>
                    </a:lnTo>
                    <a:lnTo>
                      <a:pt x="9" y="53"/>
                    </a:lnTo>
                    <a:lnTo>
                      <a:pt x="5" y="49"/>
                    </a:lnTo>
                    <a:lnTo>
                      <a:pt x="1" y="43"/>
                    </a:lnTo>
                    <a:lnTo>
                      <a:pt x="0" y="38"/>
                    </a:lnTo>
                    <a:lnTo>
                      <a:pt x="0" y="32"/>
                    </a:lnTo>
                    <a:lnTo>
                      <a:pt x="1" y="26"/>
                    </a:lnTo>
                    <a:lnTo>
                      <a:pt x="3" y="20"/>
                    </a:lnTo>
                    <a:lnTo>
                      <a:pt x="5" y="14"/>
                    </a:lnTo>
                    <a:lnTo>
                      <a:pt x="9" y="8"/>
                    </a:lnTo>
                    <a:lnTo>
                      <a:pt x="15" y="4"/>
                    </a:lnTo>
                    <a:lnTo>
                      <a:pt x="21" y="2"/>
                    </a:lnTo>
                    <a:lnTo>
                      <a:pt x="27" y="0"/>
                    </a:lnTo>
                    <a:lnTo>
                      <a:pt x="33" y="0"/>
                    </a:lnTo>
                    <a:lnTo>
                      <a:pt x="39" y="0"/>
                    </a:lnTo>
                    <a:lnTo>
                      <a:pt x="45" y="2"/>
                    </a:lnTo>
                    <a:lnTo>
                      <a:pt x="51" y="6"/>
                    </a:lnTo>
                    <a:lnTo>
                      <a:pt x="57" y="10"/>
                    </a:lnTo>
                    <a:lnTo>
                      <a:pt x="59" y="16"/>
                    </a:lnTo>
                    <a:lnTo>
                      <a:pt x="63" y="20"/>
                    </a:lnTo>
                    <a:lnTo>
                      <a:pt x="64" y="26"/>
                    </a:lnTo>
                    <a:lnTo>
                      <a:pt x="64" y="34"/>
                    </a:lnTo>
                    <a:lnTo>
                      <a:pt x="64"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69" name="Freeform 684"/>
              <p:cNvSpPr>
                <a:spLocks/>
              </p:cNvSpPr>
              <p:nvPr/>
            </p:nvSpPr>
            <p:spPr bwMode="auto">
              <a:xfrm>
                <a:off x="5255" y="1760"/>
                <a:ext cx="64" cy="65"/>
              </a:xfrm>
              <a:custGeom>
                <a:avLst/>
                <a:gdLst>
                  <a:gd name="T0" fmla="*/ 61 w 64"/>
                  <a:gd name="T1" fmla="*/ 45 h 65"/>
                  <a:gd name="T2" fmla="*/ 61 w 64"/>
                  <a:gd name="T3" fmla="*/ 45 h 65"/>
                  <a:gd name="T4" fmla="*/ 59 w 64"/>
                  <a:gd name="T5" fmla="*/ 51 h 65"/>
                  <a:gd name="T6" fmla="*/ 55 w 64"/>
                  <a:gd name="T7" fmla="*/ 55 h 65"/>
                  <a:gd name="T8" fmla="*/ 49 w 64"/>
                  <a:gd name="T9" fmla="*/ 59 h 65"/>
                  <a:gd name="T10" fmla="*/ 45 w 64"/>
                  <a:gd name="T11" fmla="*/ 63 h 65"/>
                  <a:gd name="T12" fmla="*/ 37 w 64"/>
                  <a:gd name="T13" fmla="*/ 63 h 65"/>
                  <a:gd name="T14" fmla="*/ 31 w 64"/>
                  <a:gd name="T15" fmla="*/ 65 h 65"/>
                  <a:gd name="T16" fmla="*/ 25 w 64"/>
                  <a:gd name="T17" fmla="*/ 63 h 65"/>
                  <a:gd name="T18" fmla="*/ 19 w 64"/>
                  <a:gd name="T19" fmla="*/ 61 h 65"/>
                  <a:gd name="T20" fmla="*/ 13 w 64"/>
                  <a:gd name="T21" fmla="*/ 57 h 65"/>
                  <a:gd name="T22" fmla="*/ 9 w 64"/>
                  <a:gd name="T23" fmla="*/ 53 h 65"/>
                  <a:gd name="T24" fmla="*/ 5 w 64"/>
                  <a:gd name="T25" fmla="*/ 49 h 65"/>
                  <a:gd name="T26" fmla="*/ 1 w 64"/>
                  <a:gd name="T27" fmla="*/ 43 h 65"/>
                  <a:gd name="T28" fmla="*/ 0 w 64"/>
                  <a:gd name="T29" fmla="*/ 38 h 65"/>
                  <a:gd name="T30" fmla="*/ 0 w 64"/>
                  <a:gd name="T31" fmla="*/ 32 h 65"/>
                  <a:gd name="T32" fmla="*/ 1 w 64"/>
                  <a:gd name="T33" fmla="*/ 26 h 65"/>
                  <a:gd name="T34" fmla="*/ 3 w 64"/>
                  <a:gd name="T35" fmla="*/ 20 h 65"/>
                  <a:gd name="T36" fmla="*/ 5 w 64"/>
                  <a:gd name="T37" fmla="*/ 14 h 65"/>
                  <a:gd name="T38" fmla="*/ 9 w 64"/>
                  <a:gd name="T39" fmla="*/ 8 h 65"/>
                  <a:gd name="T40" fmla="*/ 15 w 64"/>
                  <a:gd name="T41" fmla="*/ 4 h 65"/>
                  <a:gd name="T42" fmla="*/ 21 w 64"/>
                  <a:gd name="T43" fmla="*/ 2 h 65"/>
                  <a:gd name="T44" fmla="*/ 27 w 64"/>
                  <a:gd name="T45" fmla="*/ 0 h 65"/>
                  <a:gd name="T46" fmla="*/ 33 w 64"/>
                  <a:gd name="T47" fmla="*/ 0 h 65"/>
                  <a:gd name="T48" fmla="*/ 39 w 64"/>
                  <a:gd name="T49" fmla="*/ 0 h 65"/>
                  <a:gd name="T50" fmla="*/ 45 w 64"/>
                  <a:gd name="T51" fmla="*/ 2 h 65"/>
                  <a:gd name="T52" fmla="*/ 51 w 64"/>
                  <a:gd name="T53" fmla="*/ 6 h 65"/>
                  <a:gd name="T54" fmla="*/ 57 w 64"/>
                  <a:gd name="T55" fmla="*/ 10 h 65"/>
                  <a:gd name="T56" fmla="*/ 59 w 64"/>
                  <a:gd name="T57" fmla="*/ 16 h 65"/>
                  <a:gd name="T58" fmla="*/ 63 w 64"/>
                  <a:gd name="T59" fmla="*/ 20 h 65"/>
                  <a:gd name="T60" fmla="*/ 64 w 64"/>
                  <a:gd name="T61" fmla="*/ 26 h 65"/>
                  <a:gd name="T62" fmla="*/ 64 w 64"/>
                  <a:gd name="T63" fmla="*/ 34 h 65"/>
                  <a:gd name="T64" fmla="*/ 64 w 64"/>
                  <a:gd name="T65" fmla="*/ 39 h 65"/>
                  <a:gd name="T66" fmla="*/ 61 w 64"/>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61" y="45"/>
                    </a:moveTo>
                    <a:lnTo>
                      <a:pt x="61" y="45"/>
                    </a:lnTo>
                    <a:lnTo>
                      <a:pt x="59" y="51"/>
                    </a:lnTo>
                    <a:lnTo>
                      <a:pt x="55" y="55"/>
                    </a:lnTo>
                    <a:lnTo>
                      <a:pt x="49" y="59"/>
                    </a:lnTo>
                    <a:lnTo>
                      <a:pt x="45" y="63"/>
                    </a:lnTo>
                    <a:lnTo>
                      <a:pt x="37" y="63"/>
                    </a:lnTo>
                    <a:lnTo>
                      <a:pt x="31" y="65"/>
                    </a:lnTo>
                    <a:lnTo>
                      <a:pt x="25" y="63"/>
                    </a:lnTo>
                    <a:lnTo>
                      <a:pt x="19" y="61"/>
                    </a:lnTo>
                    <a:lnTo>
                      <a:pt x="13" y="57"/>
                    </a:lnTo>
                    <a:lnTo>
                      <a:pt x="9" y="53"/>
                    </a:lnTo>
                    <a:lnTo>
                      <a:pt x="5" y="49"/>
                    </a:lnTo>
                    <a:lnTo>
                      <a:pt x="1" y="43"/>
                    </a:lnTo>
                    <a:lnTo>
                      <a:pt x="0" y="38"/>
                    </a:lnTo>
                    <a:lnTo>
                      <a:pt x="0" y="32"/>
                    </a:lnTo>
                    <a:lnTo>
                      <a:pt x="1" y="26"/>
                    </a:lnTo>
                    <a:lnTo>
                      <a:pt x="3" y="20"/>
                    </a:lnTo>
                    <a:lnTo>
                      <a:pt x="5" y="14"/>
                    </a:lnTo>
                    <a:lnTo>
                      <a:pt x="9" y="8"/>
                    </a:lnTo>
                    <a:lnTo>
                      <a:pt x="15" y="4"/>
                    </a:lnTo>
                    <a:lnTo>
                      <a:pt x="21" y="2"/>
                    </a:lnTo>
                    <a:lnTo>
                      <a:pt x="27" y="0"/>
                    </a:lnTo>
                    <a:lnTo>
                      <a:pt x="33" y="0"/>
                    </a:lnTo>
                    <a:lnTo>
                      <a:pt x="39" y="0"/>
                    </a:lnTo>
                    <a:lnTo>
                      <a:pt x="45" y="2"/>
                    </a:lnTo>
                    <a:lnTo>
                      <a:pt x="51" y="6"/>
                    </a:lnTo>
                    <a:lnTo>
                      <a:pt x="57" y="10"/>
                    </a:lnTo>
                    <a:lnTo>
                      <a:pt x="59" y="16"/>
                    </a:lnTo>
                    <a:lnTo>
                      <a:pt x="63" y="20"/>
                    </a:lnTo>
                    <a:lnTo>
                      <a:pt x="64" y="26"/>
                    </a:lnTo>
                    <a:lnTo>
                      <a:pt x="64" y="34"/>
                    </a:lnTo>
                    <a:lnTo>
                      <a:pt x="64"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0" name="Freeform 685"/>
              <p:cNvSpPr>
                <a:spLocks/>
              </p:cNvSpPr>
              <p:nvPr/>
            </p:nvSpPr>
            <p:spPr bwMode="auto">
              <a:xfrm>
                <a:off x="5158" y="1725"/>
                <a:ext cx="65" cy="63"/>
              </a:xfrm>
              <a:custGeom>
                <a:avLst/>
                <a:gdLst>
                  <a:gd name="T0" fmla="*/ 61 w 65"/>
                  <a:gd name="T1" fmla="*/ 45 h 63"/>
                  <a:gd name="T2" fmla="*/ 59 w 65"/>
                  <a:gd name="T3" fmla="*/ 51 h 63"/>
                  <a:gd name="T4" fmla="*/ 55 w 65"/>
                  <a:gd name="T5" fmla="*/ 55 h 63"/>
                  <a:gd name="T6" fmla="*/ 49 w 65"/>
                  <a:gd name="T7" fmla="*/ 59 h 63"/>
                  <a:gd name="T8" fmla="*/ 43 w 65"/>
                  <a:gd name="T9" fmla="*/ 61 h 63"/>
                  <a:gd name="T10" fmla="*/ 37 w 65"/>
                  <a:gd name="T11" fmla="*/ 63 h 63"/>
                  <a:gd name="T12" fmla="*/ 32 w 65"/>
                  <a:gd name="T13" fmla="*/ 63 h 63"/>
                  <a:gd name="T14" fmla="*/ 26 w 65"/>
                  <a:gd name="T15" fmla="*/ 63 h 63"/>
                  <a:gd name="T16" fmla="*/ 20 w 65"/>
                  <a:gd name="T17" fmla="*/ 61 h 63"/>
                  <a:gd name="T18" fmla="*/ 14 w 65"/>
                  <a:gd name="T19" fmla="*/ 57 h 63"/>
                  <a:gd name="T20" fmla="*/ 8 w 65"/>
                  <a:gd name="T21" fmla="*/ 53 h 63"/>
                  <a:gd name="T22" fmla="*/ 6 w 65"/>
                  <a:gd name="T23" fmla="*/ 49 h 63"/>
                  <a:gd name="T24" fmla="*/ 2 w 65"/>
                  <a:gd name="T25" fmla="*/ 43 h 63"/>
                  <a:gd name="T26" fmla="*/ 0 w 65"/>
                  <a:gd name="T27" fmla="*/ 37 h 63"/>
                  <a:gd name="T28" fmla="*/ 0 w 65"/>
                  <a:gd name="T29" fmla="*/ 31 h 63"/>
                  <a:gd name="T30" fmla="*/ 0 w 65"/>
                  <a:gd name="T31" fmla="*/ 23 h 63"/>
                  <a:gd name="T32" fmla="*/ 4 w 65"/>
                  <a:gd name="T33" fmla="*/ 17 h 63"/>
                  <a:gd name="T34" fmla="*/ 6 w 65"/>
                  <a:gd name="T35" fmla="*/ 11 h 63"/>
                  <a:gd name="T36" fmla="*/ 10 w 65"/>
                  <a:gd name="T37" fmla="*/ 8 h 63"/>
                  <a:gd name="T38" fmla="*/ 16 w 65"/>
                  <a:gd name="T39" fmla="*/ 4 h 63"/>
                  <a:gd name="T40" fmla="*/ 20 w 65"/>
                  <a:gd name="T41" fmla="*/ 2 h 63"/>
                  <a:gd name="T42" fmla="*/ 28 w 65"/>
                  <a:gd name="T43" fmla="*/ 0 h 63"/>
                  <a:gd name="T44" fmla="*/ 34 w 65"/>
                  <a:gd name="T45" fmla="*/ 0 h 63"/>
                  <a:gd name="T46" fmla="*/ 39 w 65"/>
                  <a:gd name="T47" fmla="*/ 0 h 63"/>
                  <a:gd name="T48" fmla="*/ 45 w 65"/>
                  <a:gd name="T49" fmla="*/ 2 h 63"/>
                  <a:gd name="T50" fmla="*/ 51 w 65"/>
                  <a:gd name="T51" fmla="*/ 6 h 63"/>
                  <a:gd name="T52" fmla="*/ 55 w 65"/>
                  <a:gd name="T53" fmla="*/ 10 h 63"/>
                  <a:gd name="T54" fmla="*/ 59 w 65"/>
                  <a:gd name="T55" fmla="*/ 13 h 63"/>
                  <a:gd name="T56" fmla="*/ 63 w 65"/>
                  <a:gd name="T57" fmla="*/ 19 h 63"/>
                  <a:gd name="T58" fmla="*/ 65 w 65"/>
                  <a:gd name="T59" fmla="*/ 25 h 63"/>
                  <a:gd name="T60" fmla="*/ 65 w 65"/>
                  <a:gd name="T61" fmla="*/ 31 h 63"/>
                  <a:gd name="T62" fmla="*/ 63 w 65"/>
                  <a:gd name="T63" fmla="*/ 39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51"/>
                    </a:lnTo>
                    <a:lnTo>
                      <a:pt x="55" y="55"/>
                    </a:lnTo>
                    <a:lnTo>
                      <a:pt x="49" y="59"/>
                    </a:lnTo>
                    <a:lnTo>
                      <a:pt x="43" y="61"/>
                    </a:lnTo>
                    <a:lnTo>
                      <a:pt x="37" y="63"/>
                    </a:lnTo>
                    <a:lnTo>
                      <a:pt x="32" y="63"/>
                    </a:lnTo>
                    <a:lnTo>
                      <a:pt x="26" y="63"/>
                    </a:lnTo>
                    <a:lnTo>
                      <a:pt x="20" y="61"/>
                    </a:lnTo>
                    <a:lnTo>
                      <a:pt x="14" y="57"/>
                    </a:lnTo>
                    <a:lnTo>
                      <a:pt x="8" y="53"/>
                    </a:lnTo>
                    <a:lnTo>
                      <a:pt x="6" y="49"/>
                    </a:lnTo>
                    <a:lnTo>
                      <a:pt x="2" y="43"/>
                    </a:lnTo>
                    <a:lnTo>
                      <a:pt x="0" y="37"/>
                    </a:lnTo>
                    <a:lnTo>
                      <a:pt x="0" y="31"/>
                    </a:lnTo>
                    <a:lnTo>
                      <a:pt x="0" y="23"/>
                    </a:lnTo>
                    <a:lnTo>
                      <a:pt x="4" y="17"/>
                    </a:lnTo>
                    <a:lnTo>
                      <a:pt x="6" y="11"/>
                    </a:lnTo>
                    <a:lnTo>
                      <a:pt x="10" y="8"/>
                    </a:lnTo>
                    <a:lnTo>
                      <a:pt x="16" y="4"/>
                    </a:lnTo>
                    <a:lnTo>
                      <a:pt x="20" y="2"/>
                    </a:lnTo>
                    <a:lnTo>
                      <a:pt x="28" y="0"/>
                    </a:lnTo>
                    <a:lnTo>
                      <a:pt x="34" y="0"/>
                    </a:lnTo>
                    <a:lnTo>
                      <a:pt x="39" y="0"/>
                    </a:lnTo>
                    <a:lnTo>
                      <a:pt x="45" y="2"/>
                    </a:lnTo>
                    <a:lnTo>
                      <a:pt x="51" y="6"/>
                    </a:lnTo>
                    <a:lnTo>
                      <a:pt x="55" y="10"/>
                    </a:lnTo>
                    <a:lnTo>
                      <a:pt x="59" y="13"/>
                    </a:lnTo>
                    <a:lnTo>
                      <a:pt x="63" y="19"/>
                    </a:lnTo>
                    <a:lnTo>
                      <a:pt x="65" y="25"/>
                    </a:lnTo>
                    <a:lnTo>
                      <a:pt x="65" y="31"/>
                    </a:lnTo>
                    <a:lnTo>
                      <a:pt x="63" y="39"/>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1" name="Freeform 686"/>
              <p:cNvSpPr>
                <a:spLocks/>
              </p:cNvSpPr>
              <p:nvPr/>
            </p:nvSpPr>
            <p:spPr bwMode="auto">
              <a:xfrm>
                <a:off x="5158" y="1725"/>
                <a:ext cx="65" cy="63"/>
              </a:xfrm>
              <a:custGeom>
                <a:avLst/>
                <a:gdLst>
                  <a:gd name="T0" fmla="*/ 61 w 65"/>
                  <a:gd name="T1" fmla="*/ 45 h 63"/>
                  <a:gd name="T2" fmla="*/ 61 w 65"/>
                  <a:gd name="T3" fmla="*/ 45 h 63"/>
                  <a:gd name="T4" fmla="*/ 59 w 65"/>
                  <a:gd name="T5" fmla="*/ 51 h 63"/>
                  <a:gd name="T6" fmla="*/ 55 w 65"/>
                  <a:gd name="T7" fmla="*/ 55 h 63"/>
                  <a:gd name="T8" fmla="*/ 49 w 65"/>
                  <a:gd name="T9" fmla="*/ 59 h 63"/>
                  <a:gd name="T10" fmla="*/ 43 w 65"/>
                  <a:gd name="T11" fmla="*/ 61 h 63"/>
                  <a:gd name="T12" fmla="*/ 37 w 65"/>
                  <a:gd name="T13" fmla="*/ 63 h 63"/>
                  <a:gd name="T14" fmla="*/ 32 w 65"/>
                  <a:gd name="T15" fmla="*/ 63 h 63"/>
                  <a:gd name="T16" fmla="*/ 26 w 65"/>
                  <a:gd name="T17" fmla="*/ 63 h 63"/>
                  <a:gd name="T18" fmla="*/ 20 w 65"/>
                  <a:gd name="T19" fmla="*/ 61 h 63"/>
                  <a:gd name="T20" fmla="*/ 14 w 65"/>
                  <a:gd name="T21" fmla="*/ 57 h 63"/>
                  <a:gd name="T22" fmla="*/ 8 w 65"/>
                  <a:gd name="T23" fmla="*/ 53 h 63"/>
                  <a:gd name="T24" fmla="*/ 6 w 65"/>
                  <a:gd name="T25" fmla="*/ 49 h 63"/>
                  <a:gd name="T26" fmla="*/ 2 w 65"/>
                  <a:gd name="T27" fmla="*/ 43 h 63"/>
                  <a:gd name="T28" fmla="*/ 0 w 65"/>
                  <a:gd name="T29" fmla="*/ 37 h 63"/>
                  <a:gd name="T30" fmla="*/ 0 w 65"/>
                  <a:gd name="T31" fmla="*/ 31 h 63"/>
                  <a:gd name="T32" fmla="*/ 0 w 65"/>
                  <a:gd name="T33" fmla="*/ 23 h 63"/>
                  <a:gd name="T34" fmla="*/ 4 w 65"/>
                  <a:gd name="T35" fmla="*/ 17 h 63"/>
                  <a:gd name="T36" fmla="*/ 6 w 65"/>
                  <a:gd name="T37" fmla="*/ 11 h 63"/>
                  <a:gd name="T38" fmla="*/ 10 w 65"/>
                  <a:gd name="T39" fmla="*/ 8 h 63"/>
                  <a:gd name="T40" fmla="*/ 16 w 65"/>
                  <a:gd name="T41" fmla="*/ 4 h 63"/>
                  <a:gd name="T42" fmla="*/ 20 w 65"/>
                  <a:gd name="T43" fmla="*/ 2 h 63"/>
                  <a:gd name="T44" fmla="*/ 28 w 65"/>
                  <a:gd name="T45" fmla="*/ 0 h 63"/>
                  <a:gd name="T46" fmla="*/ 34 w 65"/>
                  <a:gd name="T47" fmla="*/ 0 h 63"/>
                  <a:gd name="T48" fmla="*/ 39 w 65"/>
                  <a:gd name="T49" fmla="*/ 0 h 63"/>
                  <a:gd name="T50" fmla="*/ 45 w 65"/>
                  <a:gd name="T51" fmla="*/ 2 h 63"/>
                  <a:gd name="T52" fmla="*/ 51 w 65"/>
                  <a:gd name="T53" fmla="*/ 6 h 63"/>
                  <a:gd name="T54" fmla="*/ 55 w 65"/>
                  <a:gd name="T55" fmla="*/ 10 h 63"/>
                  <a:gd name="T56" fmla="*/ 59 w 65"/>
                  <a:gd name="T57" fmla="*/ 13 h 63"/>
                  <a:gd name="T58" fmla="*/ 63 w 65"/>
                  <a:gd name="T59" fmla="*/ 19 h 63"/>
                  <a:gd name="T60" fmla="*/ 65 w 65"/>
                  <a:gd name="T61" fmla="*/ 25 h 63"/>
                  <a:gd name="T62" fmla="*/ 65 w 65"/>
                  <a:gd name="T63" fmla="*/ 31 h 63"/>
                  <a:gd name="T64" fmla="*/ 63 w 65"/>
                  <a:gd name="T65" fmla="*/ 39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51"/>
                    </a:lnTo>
                    <a:lnTo>
                      <a:pt x="55" y="55"/>
                    </a:lnTo>
                    <a:lnTo>
                      <a:pt x="49" y="59"/>
                    </a:lnTo>
                    <a:lnTo>
                      <a:pt x="43" y="61"/>
                    </a:lnTo>
                    <a:lnTo>
                      <a:pt x="37" y="63"/>
                    </a:lnTo>
                    <a:lnTo>
                      <a:pt x="32" y="63"/>
                    </a:lnTo>
                    <a:lnTo>
                      <a:pt x="26" y="63"/>
                    </a:lnTo>
                    <a:lnTo>
                      <a:pt x="20" y="61"/>
                    </a:lnTo>
                    <a:lnTo>
                      <a:pt x="14" y="57"/>
                    </a:lnTo>
                    <a:lnTo>
                      <a:pt x="8" y="53"/>
                    </a:lnTo>
                    <a:lnTo>
                      <a:pt x="6" y="49"/>
                    </a:lnTo>
                    <a:lnTo>
                      <a:pt x="2" y="43"/>
                    </a:lnTo>
                    <a:lnTo>
                      <a:pt x="0" y="37"/>
                    </a:lnTo>
                    <a:lnTo>
                      <a:pt x="0" y="31"/>
                    </a:lnTo>
                    <a:lnTo>
                      <a:pt x="0" y="23"/>
                    </a:lnTo>
                    <a:lnTo>
                      <a:pt x="4" y="17"/>
                    </a:lnTo>
                    <a:lnTo>
                      <a:pt x="6" y="11"/>
                    </a:lnTo>
                    <a:lnTo>
                      <a:pt x="10" y="8"/>
                    </a:lnTo>
                    <a:lnTo>
                      <a:pt x="16" y="4"/>
                    </a:lnTo>
                    <a:lnTo>
                      <a:pt x="20" y="2"/>
                    </a:lnTo>
                    <a:lnTo>
                      <a:pt x="28" y="0"/>
                    </a:lnTo>
                    <a:lnTo>
                      <a:pt x="34" y="0"/>
                    </a:lnTo>
                    <a:lnTo>
                      <a:pt x="39" y="0"/>
                    </a:lnTo>
                    <a:lnTo>
                      <a:pt x="45" y="2"/>
                    </a:lnTo>
                    <a:lnTo>
                      <a:pt x="51" y="6"/>
                    </a:lnTo>
                    <a:lnTo>
                      <a:pt x="55" y="10"/>
                    </a:lnTo>
                    <a:lnTo>
                      <a:pt x="59" y="13"/>
                    </a:lnTo>
                    <a:lnTo>
                      <a:pt x="63" y="19"/>
                    </a:lnTo>
                    <a:lnTo>
                      <a:pt x="65" y="25"/>
                    </a:lnTo>
                    <a:lnTo>
                      <a:pt x="65" y="31"/>
                    </a:lnTo>
                    <a:lnTo>
                      <a:pt x="63"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2" name="Freeform 687"/>
              <p:cNvSpPr>
                <a:spLocks/>
              </p:cNvSpPr>
              <p:nvPr/>
            </p:nvSpPr>
            <p:spPr bwMode="auto">
              <a:xfrm>
                <a:off x="5256" y="1642"/>
                <a:ext cx="63" cy="65"/>
              </a:xfrm>
              <a:custGeom>
                <a:avLst/>
                <a:gdLst>
                  <a:gd name="T0" fmla="*/ 2 w 63"/>
                  <a:gd name="T1" fmla="*/ 20 h 65"/>
                  <a:gd name="T2" fmla="*/ 6 w 63"/>
                  <a:gd name="T3" fmla="*/ 14 h 65"/>
                  <a:gd name="T4" fmla="*/ 10 w 63"/>
                  <a:gd name="T5" fmla="*/ 10 h 65"/>
                  <a:gd name="T6" fmla="*/ 14 w 63"/>
                  <a:gd name="T7" fmla="*/ 6 h 65"/>
                  <a:gd name="T8" fmla="*/ 20 w 63"/>
                  <a:gd name="T9" fmla="*/ 2 h 65"/>
                  <a:gd name="T10" fmla="*/ 26 w 63"/>
                  <a:gd name="T11" fmla="*/ 2 h 65"/>
                  <a:gd name="T12" fmla="*/ 32 w 63"/>
                  <a:gd name="T13" fmla="*/ 0 h 65"/>
                  <a:gd name="T14" fmla="*/ 38 w 63"/>
                  <a:gd name="T15" fmla="*/ 2 h 65"/>
                  <a:gd name="T16" fmla="*/ 46 w 63"/>
                  <a:gd name="T17" fmla="*/ 4 h 65"/>
                  <a:gd name="T18" fmla="*/ 50 w 63"/>
                  <a:gd name="T19" fmla="*/ 6 h 65"/>
                  <a:gd name="T20" fmla="*/ 56 w 63"/>
                  <a:gd name="T21" fmla="*/ 12 h 65"/>
                  <a:gd name="T22" fmla="*/ 60 w 63"/>
                  <a:gd name="T23" fmla="*/ 16 h 65"/>
                  <a:gd name="T24" fmla="*/ 62 w 63"/>
                  <a:gd name="T25" fmla="*/ 22 h 65"/>
                  <a:gd name="T26" fmla="*/ 63 w 63"/>
                  <a:gd name="T27" fmla="*/ 28 h 65"/>
                  <a:gd name="T28" fmla="*/ 63 w 63"/>
                  <a:gd name="T29" fmla="*/ 33 h 65"/>
                  <a:gd name="T30" fmla="*/ 63 w 63"/>
                  <a:gd name="T31" fmla="*/ 39 h 65"/>
                  <a:gd name="T32" fmla="*/ 62 w 63"/>
                  <a:gd name="T33" fmla="*/ 45 h 65"/>
                  <a:gd name="T34" fmla="*/ 58 w 63"/>
                  <a:gd name="T35" fmla="*/ 51 h 65"/>
                  <a:gd name="T36" fmla="*/ 54 w 63"/>
                  <a:gd name="T37" fmla="*/ 57 h 65"/>
                  <a:gd name="T38" fmla="*/ 50 w 63"/>
                  <a:gd name="T39" fmla="*/ 59 h 65"/>
                  <a:gd name="T40" fmla="*/ 44 w 63"/>
                  <a:gd name="T41" fmla="*/ 63 h 65"/>
                  <a:gd name="T42" fmla="*/ 38 w 63"/>
                  <a:gd name="T43" fmla="*/ 65 h 65"/>
                  <a:gd name="T44" fmla="*/ 32 w 63"/>
                  <a:gd name="T45" fmla="*/ 65 h 65"/>
                  <a:gd name="T46" fmla="*/ 26 w 63"/>
                  <a:gd name="T47" fmla="*/ 65 h 65"/>
                  <a:gd name="T48" fmla="*/ 18 w 63"/>
                  <a:gd name="T49" fmla="*/ 63 h 65"/>
                  <a:gd name="T50" fmla="*/ 14 w 63"/>
                  <a:gd name="T51" fmla="*/ 59 h 65"/>
                  <a:gd name="T52" fmla="*/ 8 w 63"/>
                  <a:gd name="T53" fmla="*/ 55 h 65"/>
                  <a:gd name="T54" fmla="*/ 4 w 63"/>
                  <a:gd name="T55" fmla="*/ 49 h 65"/>
                  <a:gd name="T56" fmla="*/ 2 w 63"/>
                  <a:gd name="T57" fmla="*/ 45 h 65"/>
                  <a:gd name="T58" fmla="*/ 0 w 63"/>
                  <a:gd name="T59" fmla="*/ 37 h 65"/>
                  <a:gd name="T60" fmla="*/ 0 w 63"/>
                  <a:gd name="T61" fmla="*/ 31 h 65"/>
                  <a:gd name="T62" fmla="*/ 0 w 63"/>
                  <a:gd name="T63" fmla="*/ 26 h 65"/>
                  <a:gd name="T64" fmla="*/ 2 w 63"/>
                  <a:gd name="T65" fmla="*/ 2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2" y="20"/>
                    </a:moveTo>
                    <a:lnTo>
                      <a:pt x="6" y="14"/>
                    </a:lnTo>
                    <a:lnTo>
                      <a:pt x="10" y="10"/>
                    </a:lnTo>
                    <a:lnTo>
                      <a:pt x="14" y="6"/>
                    </a:lnTo>
                    <a:lnTo>
                      <a:pt x="20" y="2"/>
                    </a:lnTo>
                    <a:lnTo>
                      <a:pt x="26" y="2"/>
                    </a:lnTo>
                    <a:lnTo>
                      <a:pt x="32" y="0"/>
                    </a:lnTo>
                    <a:lnTo>
                      <a:pt x="38" y="2"/>
                    </a:lnTo>
                    <a:lnTo>
                      <a:pt x="46" y="4"/>
                    </a:lnTo>
                    <a:lnTo>
                      <a:pt x="50" y="6"/>
                    </a:lnTo>
                    <a:lnTo>
                      <a:pt x="56" y="12"/>
                    </a:lnTo>
                    <a:lnTo>
                      <a:pt x="60" y="16"/>
                    </a:lnTo>
                    <a:lnTo>
                      <a:pt x="62" y="22"/>
                    </a:lnTo>
                    <a:lnTo>
                      <a:pt x="63" y="28"/>
                    </a:lnTo>
                    <a:lnTo>
                      <a:pt x="63" y="33"/>
                    </a:lnTo>
                    <a:lnTo>
                      <a:pt x="63" y="39"/>
                    </a:lnTo>
                    <a:lnTo>
                      <a:pt x="62" y="45"/>
                    </a:lnTo>
                    <a:lnTo>
                      <a:pt x="58" y="51"/>
                    </a:lnTo>
                    <a:lnTo>
                      <a:pt x="54" y="57"/>
                    </a:lnTo>
                    <a:lnTo>
                      <a:pt x="50" y="59"/>
                    </a:lnTo>
                    <a:lnTo>
                      <a:pt x="44" y="63"/>
                    </a:lnTo>
                    <a:lnTo>
                      <a:pt x="38" y="65"/>
                    </a:lnTo>
                    <a:lnTo>
                      <a:pt x="32" y="65"/>
                    </a:lnTo>
                    <a:lnTo>
                      <a:pt x="26" y="65"/>
                    </a:lnTo>
                    <a:lnTo>
                      <a:pt x="18" y="63"/>
                    </a:lnTo>
                    <a:lnTo>
                      <a:pt x="14" y="59"/>
                    </a:lnTo>
                    <a:lnTo>
                      <a:pt x="8" y="55"/>
                    </a:lnTo>
                    <a:lnTo>
                      <a:pt x="4" y="49"/>
                    </a:lnTo>
                    <a:lnTo>
                      <a:pt x="2" y="45"/>
                    </a:lnTo>
                    <a:lnTo>
                      <a:pt x="0" y="37"/>
                    </a:lnTo>
                    <a:lnTo>
                      <a:pt x="0" y="31"/>
                    </a:lnTo>
                    <a:lnTo>
                      <a:pt x="0" y="26"/>
                    </a:lnTo>
                    <a:lnTo>
                      <a:pt x="2" y="2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3" name="Freeform 688"/>
              <p:cNvSpPr>
                <a:spLocks/>
              </p:cNvSpPr>
              <p:nvPr/>
            </p:nvSpPr>
            <p:spPr bwMode="auto">
              <a:xfrm>
                <a:off x="5256" y="1642"/>
                <a:ext cx="63" cy="65"/>
              </a:xfrm>
              <a:custGeom>
                <a:avLst/>
                <a:gdLst>
                  <a:gd name="T0" fmla="*/ 2 w 63"/>
                  <a:gd name="T1" fmla="*/ 20 h 65"/>
                  <a:gd name="T2" fmla="*/ 2 w 63"/>
                  <a:gd name="T3" fmla="*/ 20 h 65"/>
                  <a:gd name="T4" fmla="*/ 6 w 63"/>
                  <a:gd name="T5" fmla="*/ 14 h 65"/>
                  <a:gd name="T6" fmla="*/ 10 w 63"/>
                  <a:gd name="T7" fmla="*/ 10 h 65"/>
                  <a:gd name="T8" fmla="*/ 14 w 63"/>
                  <a:gd name="T9" fmla="*/ 6 h 65"/>
                  <a:gd name="T10" fmla="*/ 20 w 63"/>
                  <a:gd name="T11" fmla="*/ 2 h 65"/>
                  <a:gd name="T12" fmla="*/ 26 w 63"/>
                  <a:gd name="T13" fmla="*/ 2 h 65"/>
                  <a:gd name="T14" fmla="*/ 32 w 63"/>
                  <a:gd name="T15" fmla="*/ 0 h 65"/>
                  <a:gd name="T16" fmla="*/ 38 w 63"/>
                  <a:gd name="T17" fmla="*/ 2 h 65"/>
                  <a:gd name="T18" fmla="*/ 46 w 63"/>
                  <a:gd name="T19" fmla="*/ 4 h 65"/>
                  <a:gd name="T20" fmla="*/ 50 w 63"/>
                  <a:gd name="T21" fmla="*/ 6 h 65"/>
                  <a:gd name="T22" fmla="*/ 56 w 63"/>
                  <a:gd name="T23" fmla="*/ 12 h 65"/>
                  <a:gd name="T24" fmla="*/ 60 w 63"/>
                  <a:gd name="T25" fmla="*/ 16 h 65"/>
                  <a:gd name="T26" fmla="*/ 62 w 63"/>
                  <a:gd name="T27" fmla="*/ 22 h 65"/>
                  <a:gd name="T28" fmla="*/ 63 w 63"/>
                  <a:gd name="T29" fmla="*/ 28 h 65"/>
                  <a:gd name="T30" fmla="*/ 63 w 63"/>
                  <a:gd name="T31" fmla="*/ 33 h 65"/>
                  <a:gd name="T32" fmla="*/ 63 w 63"/>
                  <a:gd name="T33" fmla="*/ 39 h 65"/>
                  <a:gd name="T34" fmla="*/ 62 w 63"/>
                  <a:gd name="T35" fmla="*/ 45 h 65"/>
                  <a:gd name="T36" fmla="*/ 58 w 63"/>
                  <a:gd name="T37" fmla="*/ 51 h 65"/>
                  <a:gd name="T38" fmla="*/ 54 w 63"/>
                  <a:gd name="T39" fmla="*/ 57 h 65"/>
                  <a:gd name="T40" fmla="*/ 50 w 63"/>
                  <a:gd name="T41" fmla="*/ 59 h 65"/>
                  <a:gd name="T42" fmla="*/ 44 w 63"/>
                  <a:gd name="T43" fmla="*/ 63 h 65"/>
                  <a:gd name="T44" fmla="*/ 38 w 63"/>
                  <a:gd name="T45" fmla="*/ 65 h 65"/>
                  <a:gd name="T46" fmla="*/ 32 w 63"/>
                  <a:gd name="T47" fmla="*/ 65 h 65"/>
                  <a:gd name="T48" fmla="*/ 26 w 63"/>
                  <a:gd name="T49" fmla="*/ 65 h 65"/>
                  <a:gd name="T50" fmla="*/ 18 w 63"/>
                  <a:gd name="T51" fmla="*/ 63 h 65"/>
                  <a:gd name="T52" fmla="*/ 14 w 63"/>
                  <a:gd name="T53" fmla="*/ 59 h 65"/>
                  <a:gd name="T54" fmla="*/ 8 w 63"/>
                  <a:gd name="T55" fmla="*/ 55 h 65"/>
                  <a:gd name="T56" fmla="*/ 4 w 63"/>
                  <a:gd name="T57" fmla="*/ 49 h 65"/>
                  <a:gd name="T58" fmla="*/ 2 w 63"/>
                  <a:gd name="T59" fmla="*/ 45 h 65"/>
                  <a:gd name="T60" fmla="*/ 0 w 63"/>
                  <a:gd name="T61" fmla="*/ 37 h 65"/>
                  <a:gd name="T62" fmla="*/ 0 w 63"/>
                  <a:gd name="T63" fmla="*/ 31 h 65"/>
                  <a:gd name="T64" fmla="*/ 0 w 63"/>
                  <a:gd name="T65" fmla="*/ 26 h 65"/>
                  <a:gd name="T66" fmla="*/ 2 w 63"/>
                  <a:gd name="T67" fmla="*/ 2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2" y="20"/>
                    </a:moveTo>
                    <a:lnTo>
                      <a:pt x="2" y="20"/>
                    </a:lnTo>
                    <a:lnTo>
                      <a:pt x="6" y="14"/>
                    </a:lnTo>
                    <a:lnTo>
                      <a:pt x="10" y="10"/>
                    </a:lnTo>
                    <a:lnTo>
                      <a:pt x="14" y="6"/>
                    </a:lnTo>
                    <a:lnTo>
                      <a:pt x="20" y="2"/>
                    </a:lnTo>
                    <a:lnTo>
                      <a:pt x="26" y="2"/>
                    </a:lnTo>
                    <a:lnTo>
                      <a:pt x="32" y="0"/>
                    </a:lnTo>
                    <a:lnTo>
                      <a:pt x="38" y="2"/>
                    </a:lnTo>
                    <a:lnTo>
                      <a:pt x="46" y="4"/>
                    </a:lnTo>
                    <a:lnTo>
                      <a:pt x="50" y="6"/>
                    </a:lnTo>
                    <a:lnTo>
                      <a:pt x="56" y="12"/>
                    </a:lnTo>
                    <a:lnTo>
                      <a:pt x="60" y="16"/>
                    </a:lnTo>
                    <a:lnTo>
                      <a:pt x="62" y="22"/>
                    </a:lnTo>
                    <a:lnTo>
                      <a:pt x="63" y="28"/>
                    </a:lnTo>
                    <a:lnTo>
                      <a:pt x="63" y="33"/>
                    </a:lnTo>
                    <a:lnTo>
                      <a:pt x="63" y="39"/>
                    </a:lnTo>
                    <a:lnTo>
                      <a:pt x="62" y="45"/>
                    </a:lnTo>
                    <a:lnTo>
                      <a:pt x="58" y="51"/>
                    </a:lnTo>
                    <a:lnTo>
                      <a:pt x="54" y="57"/>
                    </a:lnTo>
                    <a:lnTo>
                      <a:pt x="50" y="59"/>
                    </a:lnTo>
                    <a:lnTo>
                      <a:pt x="44" y="63"/>
                    </a:lnTo>
                    <a:lnTo>
                      <a:pt x="38" y="65"/>
                    </a:lnTo>
                    <a:lnTo>
                      <a:pt x="32" y="65"/>
                    </a:lnTo>
                    <a:lnTo>
                      <a:pt x="26" y="65"/>
                    </a:lnTo>
                    <a:lnTo>
                      <a:pt x="18" y="63"/>
                    </a:lnTo>
                    <a:lnTo>
                      <a:pt x="14" y="59"/>
                    </a:lnTo>
                    <a:lnTo>
                      <a:pt x="8" y="55"/>
                    </a:lnTo>
                    <a:lnTo>
                      <a:pt x="4" y="49"/>
                    </a:lnTo>
                    <a:lnTo>
                      <a:pt x="2" y="45"/>
                    </a:lnTo>
                    <a:lnTo>
                      <a:pt x="0" y="37"/>
                    </a:lnTo>
                    <a:lnTo>
                      <a:pt x="0" y="31"/>
                    </a:lnTo>
                    <a:lnTo>
                      <a:pt x="0" y="26"/>
                    </a:lnTo>
                    <a:lnTo>
                      <a:pt x="2" y="2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4" name="Freeform 689"/>
              <p:cNvSpPr>
                <a:spLocks/>
              </p:cNvSpPr>
              <p:nvPr/>
            </p:nvSpPr>
            <p:spPr bwMode="auto">
              <a:xfrm>
                <a:off x="5174" y="1695"/>
                <a:ext cx="65" cy="65"/>
              </a:xfrm>
              <a:custGeom>
                <a:avLst/>
                <a:gdLst>
                  <a:gd name="T0" fmla="*/ 63 w 65"/>
                  <a:gd name="T1" fmla="*/ 45 h 65"/>
                  <a:gd name="T2" fmla="*/ 59 w 65"/>
                  <a:gd name="T3" fmla="*/ 51 h 65"/>
                  <a:gd name="T4" fmla="*/ 55 w 65"/>
                  <a:gd name="T5" fmla="*/ 55 h 65"/>
                  <a:gd name="T6" fmla="*/ 49 w 65"/>
                  <a:gd name="T7" fmla="*/ 59 h 65"/>
                  <a:gd name="T8" fmla="*/ 45 w 65"/>
                  <a:gd name="T9" fmla="*/ 63 h 65"/>
                  <a:gd name="T10" fmla="*/ 39 w 65"/>
                  <a:gd name="T11" fmla="*/ 65 h 65"/>
                  <a:gd name="T12" fmla="*/ 33 w 65"/>
                  <a:gd name="T13" fmla="*/ 65 h 65"/>
                  <a:gd name="T14" fmla="*/ 25 w 65"/>
                  <a:gd name="T15" fmla="*/ 63 h 65"/>
                  <a:gd name="T16" fmla="*/ 19 w 65"/>
                  <a:gd name="T17" fmla="*/ 61 h 65"/>
                  <a:gd name="T18" fmla="*/ 14 w 65"/>
                  <a:gd name="T19" fmla="*/ 59 h 65"/>
                  <a:gd name="T20" fmla="*/ 10 w 65"/>
                  <a:gd name="T21" fmla="*/ 55 h 65"/>
                  <a:gd name="T22" fmla="*/ 6 w 65"/>
                  <a:gd name="T23" fmla="*/ 49 h 65"/>
                  <a:gd name="T24" fmla="*/ 4 w 65"/>
                  <a:gd name="T25" fmla="*/ 43 h 65"/>
                  <a:gd name="T26" fmla="*/ 2 w 65"/>
                  <a:gd name="T27" fmla="*/ 38 h 65"/>
                  <a:gd name="T28" fmla="*/ 0 w 65"/>
                  <a:gd name="T29" fmla="*/ 32 h 65"/>
                  <a:gd name="T30" fmla="*/ 2 w 65"/>
                  <a:gd name="T31" fmla="*/ 26 h 65"/>
                  <a:gd name="T32" fmla="*/ 4 w 65"/>
                  <a:gd name="T33" fmla="*/ 20 h 65"/>
                  <a:gd name="T34" fmla="*/ 8 w 65"/>
                  <a:gd name="T35" fmla="*/ 14 h 65"/>
                  <a:gd name="T36" fmla="*/ 12 w 65"/>
                  <a:gd name="T37" fmla="*/ 10 h 65"/>
                  <a:gd name="T38" fmla="*/ 16 w 65"/>
                  <a:gd name="T39" fmla="*/ 6 h 65"/>
                  <a:gd name="T40" fmla="*/ 21 w 65"/>
                  <a:gd name="T41" fmla="*/ 2 h 65"/>
                  <a:gd name="T42" fmla="*/ 27 w 65"/>
                  <a:gd name="T43" fmla="*/ 0 h 65"/>
                  <a:gd name="T44" fmla="*/ 33 w 65"/>
                  <a:gd name="T45" fmla="*/ 0 h 65"/>
                  <a:gd name="T46" fmla="*/ 39 w 65"/>
                  <a:gd name="T47" fmla="*/ 2 h 65"/>
                  <a:gd name="T48" fmla="*/ 47 w 65"/>
                  <a:gd name="T49" fmla="*/ 4 h 65"/>
                  <a:gd name="T50" fmla="*/ 51 w 65"/>
                  <a:gd name="T51" fmla="*/ 6 h 65"/>
                  <a:gd name="T52" fmla="*/ 57 w 65"/>
                  <a:gd name="T53" fmla="*/ 10 h 65"/>
                  <a:gd name="T54" fmla="*/ 61 w 65"/>
                  <a:gd name="T55" fmla="*/ 16 h 65"/>
                  <a:gd name="T56" fmla="*/ 63 w 65"/>
                  <a:gd name="T57" fmla="*/ 22 h 65"/>
                  <a:gd name="T58" fmla="*/ 65 w 65"/>
                  <a:gd name="T59" fmla="*/ 28 h 65"/>
                  <a:gd name="T60" fmla="*/ 65 w 65"/>
                  <a:gd name="T61" fmla="*/ 34 h 65"/>
                  <a:gd name="T62" fmla="*/ 65 w 65"/>
                  <a:gd name="T63" fmla="*/ 40 h 65"/>
                  <a:gd name="T64" fmla="*/ 63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3" y="45"/>
                    </a:moveTo>
                    <a:lnTo>
                      <a:pt x="59" y="51"/>
                    </a:lnTo>
                    <a:lnTo>
                      <a:pt x="55" y="55"/>
                    </a:lnTo>
                    <a:lnTo>
                      <a:pt x="49" y="59"/>
                    </a:lnTo>
                    <a:lnTo>
                      <a:pt x="45" y="63"/>
                    </a:lnTo>
                    <a:lnTo>
                      <a:pt x="39" y="65"/>
                    </a:lnTo>
                    <a:lnTo>
                      <a:pt x="33" y="65"/>
                    </a:lnTo>
                    <a:lnTo>
                      <a:pt x="25" y="63"/>
                    </a:lnTo>
                    <a:lnTo>
                      <a:pt x="19" y="61"/>
                    </a:lnTo>
                    <a:lnTo>
                      <a:pt x="14" y="59"/>
                    </a:lnTo>
                    <a:lnTo>
                      <a:pt x="10" y="55"/>
                    </a:lnTo>
                    <a:lnTo>
                      <a:pt x="6" y="49"/>
                    </a:lnTo>
                    <a:lnTo>
                      <a:pt x="4" y="43"/>
                    </a:lnTo>
                    <a:lnTo>
                      <a:pt x="2" y="38"/>
                    </a:lnTo>
                    <a:lnTo>
                      <a:pt x="0" y="32"/>
                    </a:lnTo>
                    <a:lnTo>
                      <a:pt x="2" y="26"/>
                    </a:lnTo>
                    <a:lnTo>
                      <a:pt x="4" y="20"/>
                    </a:lnTo>
                    <a:lnTo>
                      <a:pt x="8" y="14"/>
                    </a:lnTo>
                    <a:lnTo>
                      <a:pt x="12" y="10"/>
                    </a:lnTo>
                    <a:lnTo>
                      <a:pt x="16" y="6"/>
                    </a:lnTo>
                    <a:lnTo>
                      <a:pt x="21" y="2"/>
                    </a:lnTo>
                    <a:lnTo>
                      <a:pt x="27" y="0"/>
                    </a:lnTo>
                    <a:lnTo>
                      <a:pt x="33" y="0"/>
                    </a:lnTo>
                    <a:lnTo>
                      <a:pt x="39" y="2"/>
                    </a:lnTo>
                    <a:lnTo>
                      <a:pt x="47" y="4"/>
                    </a:lnTo>
                    <a:lnTo>
                      <a:pt x="51" y="6"/>
                    </a:lnTo>
                    <a:lnTo>
                      <a:pt x="57" y="10"/>
                    </a:lnTo>
                    <a:lnTo>
                      <a:pt x="61" y="16"/>
                    </a:lnTo>
                    <a:lnTo>
                      <a:pt x="63" y="22"/>
                    </a:lnTo>
                    <a:lnTo>
                      <a:pt x="65" y="28"/>
                    </a:lnTo>
                    <a:lnTo>
                      <a:pt x="65" y="34"/>
                    </a:lnTo>
                    <a:lnTo>
                      <a:pt x="65" y="40"/>
                    </a:lnTo>
                    <a:lnTo>
                      <a:pt x="63"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5" name="Freeform 690"/>
              <p:cNvSpPr>
                <a:spLocks/>
              </p:cNvSpPr>
              <p:nvPr/>
            </p:nvSpPr>
            <p:spPr bwMode="auto">
              <a:xfrm>
                <a:off x="5174" y="1695"/>
                <a:ext cx="65" cy="65"/>
              </a:xfrm>
              <a:custGeom>
                <a:avLst/>
                <a:gdLst>
                  <a:gd name="T0" fmla="*/ 63 w 65"/>
                  <a:gd name="T1" fmla="*/ 45 h 65"/>
                  <a:gd name="T2" fmla="*/ 63 w 65"/>
                  <a:gd name="T3" fmla="*/ 45 h 65"/>
                  <a:gd name="T4" fmla="*/ 59 w 65"/>
                  <a:gd name="T5" fmla="*/ 51 h 65"/>
                  <a:gd name="T6" fmla="*/ 55 w 65"/>
                  <a:gd name="T7" fmla="*/ 55 h 65"/>
                  <a:gd name="T8" fmla="*/ 49 w 65"/>
                  <a:gd name="T9" fmla="*/ 59 h 65"/>
                  <a:gd name="T10" fmla="*/ 45 w 65"/>
                  <a:gd name="T11" fmla="*/ 63 h 65"/>
                  <a:gd name="T12" fmla="*/ 39 w 65"/>
                  <a:gd name="T13" fmla="*/ 65 h 65"/>
                  <a:gd name="T14" fmla="*/ 33 w 65"/>
                  <a:gd name="T15" fmla="*/ 65 h 65"/>
                  <a:gd name="T16" fmla="*/ 25 w 65"/>
                  <a:gd name="T17" fmla="*/ 63 h 65"/>
                  <a:gd name="T18" fmla="*/ 19 w 65"/>
                  <a:gd name="T19" fmla="*/ 61 h 65"/>
                  <a:gd name="T20" fmla="*/ 14 w 65"/>
                  <a:gd name="T21" fmla="*/ 59 h 65"/>
                  <a:gd name="T22" fmla="*/ 10 w 65"/>
                  <a:gd name="T23" fmla="*/ 55 h 65"/>
                  <a:gd name="T24" fmla="*/ 6 w 65"/>
                  <a:gd name="T25" fmla="*/ 49 h 65"/>
                  <a:gd name="T26" fmla="*/ 4 w 65"/>
                  <a:gd name="T27" fmla="*/ 43 h 65"/>
                  <a:gd name="T28" fmla="*/ 2 w 65"/>
                  <a:gd name="T29" fmla="*/ 38 h 65"/>
                  <a:gd name="T30" fmla="*/ 0 w 65"/>
                  <a:gd name="T31" fmla="*/ 32 h 65"/>
                  <a:gd name="T32" fmla="*/ 2 w 65"/>
                  <a:gd name="T33" fmla="*/ 26 h 65"/>
                  <a:gd name="T34" fmla="*/ 4 w 65"/>
                  <a:gd name="T35" fmla="*/ 20 h 65"/>
                  <a:gd name="T36" fmla="*/ 8 w 65"/>
                  <a:gd name="T37" fmla="*/ 14 h 65"/>
                  <a:gd name="T38" fmla="*/ 12 w 65"/>
                  <a:gd name="T39" fmla="*/ 10 h 65"/>
                  <a:gd name="T40" fmla="*/ 16 w 65"/>
                  <a:gd name="T41" fmla="*/ 6 h 65"/>
                  <a:gd name="T42" fmla="*/ 21 w 65"/>
                  <a:gd name="T43" fmla="*/ 2 h 65"/>
                  <a:gd name="T44" fmla="*/ 27 w 65"/>
                  <a:gd name="T45" fmla="*/ 0 h 65"/>
                  <a:gd name="T46" fmla="*/ 33 w 65"/>
                  <a:gd name="T47" fmla="*/ 0 h 65"/>
                  <a:gd name="T48" fmla="*/ 39 w 65"/>
                  <a:gd name="T49" fmla="*/ 2 h 65"/>
                  <a:gd name="T50" fmla="*/ 47 w 65"/>
                  <a:gd name="T51" fmla="*/ 4 h 65"/>
                  <a:gd name="T52" fmla="*/ 51 w 65"/>
                  <a:gd name="T53" fmla="*/ 6 h 65"/>
                  <a:gd name="T54" fmla="*/ 57 w 65"/>
                  <a:gd name="T55" fmla="*/ 10 h 65"/>
                  <a:gd name="T56" fmla="*/ 61 w 65"/>
                  <a:gd name="T57" fmla="*/ 16 h 65"/>
                  <a:gd name="T58" fmla="*/ 63 w 65"/>
                  <a:gd name="T59" fmla="*/ 22 h 65"/>
                  <a:gd name="T60" fmla="*/ 65 w 65"/>
                  <a:gd name="T61" fmla="*/ 28 h 65"/>
                  <a:gd name="T62" fmla="*/ 65 w 65"/>
                  <a:gd name="T63" fmla="*/ 34 h 65"/>
                  <a:gd name="T64" fmla="*/ 65 w 65"/>
                  <a:gd name="T65" fmla="*/ 40 h 65"/>
                  <a:gd name="T66" fmla="*/ 63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3" y="45"/>
                    </a:moveTo>
                    <a:lnTo>
                      <a:pt x="63" y="45"/>
                    </a:lnTo>
                    <a:lnTo>
                      <a:pt x="59" y="51"/>
                    </a:lnTo>
                    <a:lnTo>
                      <a:pt x="55" y="55"/>
                    </a:lnTo>
                    <a:lnTo>
                      <a:pt x="49" y="59"/>
                    </a:lnTo>
                    <a:lnTo>
                      <a:pt x="45" y="63"/>
                    </a:lnTo>
                    <a:lnTo>
                      <a:pt x="39" y="65"/>
                    </a:lnTo>
                    <a:lnTo>
                      <a:pt x="33" y="65"/>
                    </a:lnTo>
                    <a:lnTo>
                      <a:pt x="25" y="63"/>
                    </a:lnTo>
                    <a:lnTo>
                      <a:pt x="19" y="61"/>
                    </a:lnTo>
                    <a:lnTo>
                      <a:pt x="14" y="59"/>
                    </a:lnTo>
                    <a:lnTo>
                      <a:pt x="10" y="55"/>
                    </a:lnTo>
                    <a:lnTo>
                      <a:pt x="6" y="49"/>
                    </a:lnTo>
                    <a:lnTo>
                      <a:pt x="4" y="43"/>
                    </a:lnTo>
                    <a:lnTo>
                      <a:pt x="2" y="38"/>
                    </a:lnTo>
                    <a:lnTo>
                      <a:pt x="0" y="32"/>
                    </a:lnTo>
                    <a:lnTo>
                      <a:pt x="2" y="26"/>
                    </a:lnTo>
                    <a:lnTo>
                      <a:pt x="4" y="20"/>
                    </a:lnTo>
                    <a:lnTo>
                      <a:pt x="8" y="14"/>
                    </a:lnTo>
                    <a:lnTo>
                      <a:pt x="12" y="10"/>
                    </a:lnTo>
                    <a:lnTo>
                      <a:pt x="16" y="6"/>
                    </a:lnTo>
                    <a:lnTo>
                      <a:pt x="21" y="2"/>
                    </a:lnTo>
                    <a:lnTo>
                      <a:pt x="27" y="0"/>
                    </a:lnTo>
                    <a:lnTo>
                      <a:pt x="33" y="0"/>
                    </a:lnTo>
                    <a:lnTo>
                      <a:pt x="39" y="2"/>
                    </a:lnTo>
                    <a:lnTo>
                      <a:pt x="47" y="4"/>
                    </a:lnTo>
                    <a:lnTo>
                      <a:pt x="51" y="6"/>
                    </a:lnTo>
                    <a:lnTo>
                      <a:pt x="57" y="10"/>
                    </a:lnTo>
                    <a:lnTo>
                      <a:pt x="61" y="16"/>
                    </a:lnTo>
                    <a:lnTo>
                      <a:pt x="63" y="22"/>
                    </a:lnTo>
                    <a:lnTo>
                      <a:pt x="65" y="28"/>
                    </a:lnTo>
                    <a:lnTo>
                      <a:pt x="65" y="34"/>
                    </a:lnTo>
                    <a:lnTo>
                      <a:pt x="65" y="40"/>
                    </a:lnTo>
                    <a:lnTo>
                      <a:pt x="63"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6" name="Freeform 691"/>
              <p:cNvSpPr>
                <a:spLocks/>
              </p:cNvSpPr>
              <p:nvPr/>
            </p:nvSpPr>
            <p:spPr bwMode="auto">
              <a:xfrm>
                <a:off x="5253" y="1691"/>
                <a:ext cx="65" cy="65"/>
              </a:xfrm>
              <a:custGeom>
                <a:avLst/>
                <a:gdLst>
                  <a:gd name="T0" fmla="*/ 61 w 65"/>
                  <a:gd name="T1" fmla="*/ 45 h 65"/>
                  <a:gd name="T2" fmla="*/ 59 w 65"/>
                  <a:gd name="T3" fmla="*/ 51 h 65"/>
                  <a:gd name="T4" fmla="*/ 55 w 65"/>
                  <a:gd name="T5" fmla="*/ 55 h 65"/>
                  <a:gd name="T6" fmla="*/ 49 w 65"/>
                  <a:gd name="T7" fmla="*/ 59 h 65"/>
                  <a:gd name="T8" fmla="*/ 43 w 65"/>
                  <a:gd name="T9" fmla="*/ 63 h 65"/>
                  <a:gd name="T10" fmla="*/ 37 w 65"/>
                  <a:gd name="T11" fmla="*/ 65 h 65"/>
                  <a:gd name="T12" fmla="*/ 31 w 65"/>
                  <a:gd name="T13" fmla="*/ 65 h 65"/>
                  <a:gd name="T14" fmla="*/ 25 w 65"/>
                  <a:gd name="T15" fmla="*/ 63 h 65"/>
                  <a:gd name="T16" fmla="*/ 19 w 65"/>
                  <a:gd name="T17" fmla="*/ 61 h 65"/>
                  <a:gd name="T18" fmla="*/ 13 w 65"/>
                  <a:gd name="T19" fmla="*/ 59 h 65"/>
                  <a:gd name="T20" fmla="*/ 7 w 65"/>
                  <a:gd name="T21" fmla="*/ 55 h 65"/>
                  <a:gd name="T22" fmla="*/ 5 w 65"/>
                  <a:gd name="T23" fmla="*/ 49 h 65"/>
                  <a:gd name="T24" fmla="*/ 2 w 65"/>
                  <a:gd name="T25" fmla="*/ 44 h 65"/>
                  <a:gd name="T26" fmla="*/ 0 w 65"/>
                  <a:gd name="T27" fmla="*/ 38 h 65"/>
                  <a:gd name="T28" fmla="*/ 0 w 65"/>
                  <a:gd name="T29" fmla="*/ 32 h 65"/>
                  <a:gd name="T30" fmla="*/ 0 w 65"/>
                  <a:gd name="T31" fmla="*/ 26 h 65"/>
                  <a:gd name="T32" fmla="*/ 2 w 65"/>
                  <a:gd name="T33" fmla="*/ 20 h 65"/>
                  <a:gd name="T34" fmla="*/ 5 w 65"/>
                  <a:gd name="T35" fmla="*/ 14 h 65"/>
                  <a:gd name="T36" fmla="*/ 9 w 65"/>
                  <a:gd name="T37" fmla="*/ 8 h 65"/>
                  <a:gd name="T38" fmla="*/ 15 w 65"/>
                  <a:gd name="T39" fmla="*/ 6 h 65"/>
                  <a:gd name="T40" fmla="*/ 21 w 65"/>
                  <a:gd name="T41" fmla="*/ 2 h 65"/>
                  <a:gd name="T42" fmla="*/ 27 w 65"/>
                  <a:gd name="T43" fmla="*/ 0 h 65"/>
                  <a:gd name="T44" fmla="*/ 33 w 65"/>
                  <a:gd name="T45" fmla="*/ 0 h 65"/>
                  <a:gd name="T46" fmla="*/ 39 w 65"/>
                  <a:gd name="T47" fmla="*/ 0 h 65"/>
                  <a:gd name="T48" fmla="*/ 45 w 65"/>
                  <a:gd name="T49" fmla="*/ 4 h 65"/>
                  <a:gd name="T50" fmla="*/ 51 w 65"/>
                  <a:gd name="T51" fmla="*/ 6 h 65"/>
                  <a:gd name="T52" fmla="*/ 55 w 65"/>
                  <a:gd name="T53" fmla="*/ 10 h 65"/>
                  <a:gd name="T54" fmla="*/ 59 w 65"/>
                  <a:gd name="T55" fmla="*/ 16 h 65"/>
                  <a:gd name="T56" fmla="*/ 63 w 65"/>
                  <a:gd name="T57" fmla="*/ 22 h 65"/>
                  <a:gd name="T58" fmla="*/ 65 w 65"/>
                  <a:gd name="T59" fmla="*/ 28 h 65"/>
                  <a:gd name="T60" fmla="*/ 65 w 65"/>
                  <a:gd name="T61" fmla="*/ 34 h 65"/>
                  <a:gd name="T62" fmla="*/ 63 w 65"/>
                  <a:gd name="T63" fmla="*/ 40 h 65"/>
                  <a:gd name="T64" fmla="*/ 61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5"/>
                    </a:moveTo>
                    <a:lnTo>
                      <a:pt x="59" y="51"/>
                    </a:lnTo>
                    <a:lnTo>
                      <a:pt x="55" y="55"/>
                    </a:lnTo>
                    <a:lnTo>
                      <a:pt x="49" y="59"/>
                    </a:lnTo>
                    <a:lnTo>
                      <a:pt x="43" y="63"/>
                    </a:lnTo>
                    <a:lnTo>
                      <a:pt x="37" y="65"/>
                    </a:lnTo>
                    <a:lnTo>
                      <a:pt x="31" y="65"/>
                    </a:lnTo>
                    <a:lnTo>
                      <a:pt x="25" y="63"/>
                    </a:lnTo>
                    <a:lnTo>
                      <a:pt x="19" y="61"/>
                    </a:lnTo>
                    <a:lnTo>
                      <a:pt x="13" y="59"/>
                    </a:lnTo>
                    <a:lnTo>
                      <a:pt x="7" y="55"/>
                    </a:lnTo>
                    <a:lnTo>
                      <a:pt x="5" y="49"/>
                    </a:lnTo>
                    <a:lnTo>
                      <a:pt x="2" y="44"/>
                    </a:lnTo>
                    <a:lnTo>
                      <a:pt x="0" y="38"/>
                    </a:lnTo>
                    <a:lnTo>
                      <a:pt x="0" y="32"/>
                    </a:lnTo>
                    <a:lnTo>
                      <a:pt x="0" y="26"/>
                    </a:lnTo>
                    <a:lnTo>
                      <a:pt x="2"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2"/>
                    </a:lnTo>
                    <a:lnTo>
                      <a:pt x="65" y="28"/>
                    </a:lnTo>
                    <a:lnTo>
                      <a:pt x="65" y="34"/>
                    </a:lnTo>
                    <a:lnTo>
                      <a:pt x="63" y="40"/>
                    </a:lnTo>
                    <a:lnTo>
                      <a:pt x="61"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7" name="Freeform 692"/>
              <p:cNvSpPr>
                <a:spLocks/>
              </p:cNvSpPr>
              <p:nvPr/>
            </p:nvSpPr>
            <p:spPr bwMode="auto">
              <a:xfrm>
                <a:off x="5253" y="1691"/>
                <a:ext cx="65" cy="65"/>
              </a:xfrm>
              <a:custGeom>
                <a:avLst/>
                <a:gdLst>
                  <a:gd name="T0" fmla="*/ 61 w 65"/>
                  <a:gd name="T1" fmla="*/ 45 h 65"/>
                  <a:gd name="T2" fmla="*/ 61 w 65"/>
                  <a:gd name="T3" fmla="*/ 45 h 65"/>
                  <a:gd name="T4" fmla="*/ 59 w 65"/>
                  <a:gd name="T5" fmla="*/ 51 h 65"/>
                  <a:gd name="T6" fmla="*/ 55 w 65"/>
                  <a:gd name="T7" fmla="*/ 55 h 65"/>
                  <a:gd name="T8" fmla="*/ 49 w 65"/>
                  <a:gd name="T9" fmla="*/ 59 h 65"/>
                  <a:gd name="T10" fmla="*/ 43 w 65"/>
                  <a:gd name="T11" fmla="*/ 63 h 65"/>
                  <a:gd name="T12" fmla="*/ 37 w 65"/>
                  <a:gd name="T13" fmla="*/ 65 h 65"/>
                  <a:gd name="T14" fmla="*/ 31 w 65"/>
                  <a:gd name="T15" fmla="*/ 65 h 65"/>
                  <a:gd name="T16" fmla="*/ 25 w 65"/>
                  <a:gd name="T17" fmla="*/ 63 h 65"/>
                  <a:gd name="T18" fmla="*/ 19 w 65"/>
                  <a:gd name="T19" fmla="*/ 61 h 65"/>
                  <a:gd name="T20" fmla="*/ 13 w 65"/>
                  <a:gd name="T21" fmla="*/ 59 h 65"/>
                  <a:gd name="T22" fmla="*/ 7 w 65"/>
                  <a:gd name="T23" fmla="*/ 55 h 65"/>
                  <a:gd name="T24" fmla="*/ 5 w 65"/>
                  <a:gd name="T25" fmla="*/ 49 h 65"/>
                  <a:gd name="T26" fmla="*/ 2 w 65"/>
                  <a:gd name="T27" fmla="*/ 44 h 65"/>
                  <a:gd name="T28" fmla="*/ 0 w 65"/>
                  <a:gd name="T29" fmla="*/ 38 h 65"/>
                  <a:gd name="T30" fmla="*/ 0 w 65"/>
                  <a:gd name="T31" fmla="*/ 32 h 65"/>
                  <a:gd name="T32" fmla="*/ 0 w 65"/>
                  <a:gd name="T33" fmla="*/ 26 h 65"/>
                  <a:gd name="T34" fmla="*/ 2 w 65"/>
                  <a:gd name="T35" fmla="*/ 20 h 65"/>
                  <a:gd name="T36" fmla="*/ 5 w 65"/>
                  <a:gd name="T37" fmla="*/ 14 h 65"/>
                  <a:gd name="T38" fmla="*/ 9 w 65"/>
                  <a:gd name="T39" fmla="*/ 8 h 65"/>
                  <a:gd name="T40" fmla="*/ 15 w 65"/>
                  <a:gd name="T41" fmla="*/ 6 h 65"/>
                  <a:gd name="T42" fmla="*/ 21 w 65"/>
                  <a:gd name="T43" fmla="*/ 2 h 65"/>
                  <a:gd name="T44" fmla="*/ 27 w 65"/>
                  <a:gd name="T45" fmla="*/ 0 h 65"/>
                  <a:gd name="T46" fmla="*/ 33 w 65"/>
                  <a:gd name="T47" fmla="*/ 0 h 65"/>
                  <a:gd name="T48" fmla="*/ 39 w 65"/>
                  <a:gd name="T49" fmla="*/ 0 h 65"/>
                  <a:gd name="T50" fmla="*/ 45 w 65"/>
                  <a:gd name="T51" fmla="*/ 4 h 65"/>
                  <a:gd name="T52" fmla="*/ 51 w 65"/>
                  <a:gd name="T53" fmla="*/ 6 h 65"/>
                  <a:gd name="T54" fmla="*/ 55 w 65"/>
                  <a:gd name="T55" fmla="*/ 10 h 65"/>
                  <a:gd name="T56" fmla="*/ 59 w 65"/>
                  <a:gd name="T57" fmla="*/ 16 h 65"/>
                  <a:gd name="T58" fmla="*/ 63 w 65"/>
                  <a:gd name="T59" fmla="*/ 22 h 65"/>
                  <a:gd name="T60" fmla="*/ 65 w 65"/>
                  <a:gd name="T61" fmla="*/ 28 h 65"/>
                  <a:gd name="T62" fmla="*/ 65 w 65"/>
                  <a:gd name="T63" fmla="*/ 34 h 65"/>
                  <a:gd name="T64" fmla="*/ 63 w 65"/>
                  <a:gd name="T65" fmla="*/ 40 h 65"/>
                  <a:gd name="T66" fmla="*/ 61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5"/>
                    </a:moveTo>
                    <a:lnTo>
                      <a:pt x="61" y="45"/>
                    </a:lnTo>
                    <a:lnTo>
                      <a:pt x="59" y="51"/>
                    </a:lnTo>
                    <a:lnTo>
                      <a:pt x="55" y="55"/>
                    </a:lnTo>
                    <a:lnTo>
                      <a:pt x="49" y="59"/>
                    </a:lnTo>
                    <a:lnTo>
                      <a:pt x="43" y="63"/>
                    </a:lnTo>
                    <a:lnTo>
                      <a:pt x="37" y="65"/>
                    </a:lnTo>
                    <a:lnTo>
                      <a:pt x="31" y="65"/>
                    </a:lnTo>
                    <a:lnTo>
                      <a:pt x="25" y="63"/>
                    </a:lnTo>
                    <a:lnTo>
                      <a:pt x="19" y="61"/>
                    </a:lnTo>
                    <a:lnTo>
                      <a:pt x="13" y="59"/>
                    </a:lnTo>
                    <a:lnTo>
                      <a:pt x="7" y="55"/>
                    </a:lnTo>
                    <a:lnTo>
                      <a:pt x="5" y="49"/>
                    </a:lnTo>
                    <a:lnTo>
                      <a:pt x="2" y="44"/>
                    </a:lnTo>
                    <a:lnTo>
                      <a:pt x="0" y="38"/>
                    </a:lnTo>
                    <a:lnTo>
                      <a:pt x="0" y="32"/>
                    </a:lnTo>
                    <a:lnTo>
                      <a:pt x="0" y="26"/>
                    </a:lnTo>
                    <a:lnTo>
                      <a:pt x="2"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2"/>
                    </a:lnTo>
                    <a:lnTo>
                      <a:pt x="65" y="28"/>
                    </a:lnTo>
                    <a:lnTo>
                      <a:pt x="65" y="34"/>
                    </a:lnTo>
                    <a:lnTo>
                      <a:pt x="63" y="40"/>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78" name="Freeform 693"/>
              <p:cNvSpPr>
                <a:spLocks/>
              </p:cNvSpPr>
              <p:nvPr/>
            </p:nvSpPr>
            <p:spPr bwMode="auto">
              <a:xfrm>
                <a:off x="5221" y="1721"/>
                <a:ext cx="65" cy="63"/>
              </a:xfrm>
              <a:custGeom>
                <a:avLst/>
                <a:gdLst>
                  <a:gd name="T0" fmla="*/ 61 w 65"/>
                  <a:gd name="T1" fmla="*/ 45 h 63"/>
                  <a:gd name="T2" fmla="*/ 59 w 65"/>
                  <a:gd name="T3" fmla="*/ 51 h 63"/>
                  <a:gd name="T4" fmla="*/ 55 w 65"/>
                  <a:gd name="T5" fmla="*/ 55 h 63"/>
                  <a:gd name="T6" fmla="*/ 49 w 65"/>
                  <a:gd name="T7" fmla="*/ 59 h 63"/>
                  <a:gd name="T8" fmla="*/ 45 w 65"/>
                  <a:gd name="T9" fmla="*/ 61 h 63"/>
                  <a:gd name="T10" fmla="*/ 39 w 65"/>
                  <a:gd name="T11" fmla="*/ 63 h 63"/>
                  <a:gd name="T12" fmla="*/ 32 w 65"/>
                  <a:gd name="T13" fmla="*/ 63 h 63"/>
                  <a:gd name="T14" fmla="*/ 26 w 65"/>
                  <a:gd name="T15" fmla="*/ 63 h 63"/>
                  <a:gd name="T16" fmla="*/ 20 w 65"/>
                  <a:gd name="T17" fmla="*/ 61 h 63"/>
                  <a:gd name="T18" fmla="*/ 14 w 65"/>
                  <a:gd name="T19" fmla="*/ 57 h 63"/>
                  <a:gd name="T20" fmla="*/ 10 w 65"/>
                  <a:gd name="T21" fmla="*/ 53 h 63"/>
                  <a:gd name="T22" fmla="*/ 6 w 65"/>
                  <a:gd name="T23" fmla="*/ 49 h 63"/>
                  <a:gd name="T24" fmla="*/ 2 w 65"/>
                  <a:gd name="T25" fmla="*/ 43 h 63"/>
                  <a:gd name="T26" fmla="*/ 2 w 65"/>
                  <a:gd name="T27" fmla="*/ 37 h 63"/>
                  <a:gd name="T28" fmla="*/ 0 w 65"/>
                  <a:gd name="T29" fmla="*/ 31 h 63"/>
                  <a:gd name="T30" fmla="*/ 2 w 65"/>
                  <a:gd name="T31" fmla="*/ 25 h 63"/>
                  <a:gd name="T32" fmla="*/ 4 w 65"/>
                  <a:gd name="T33" fmla="*/ 17 h 63"/>
                  <a:gd name="T34" fmla="*/ 6 w 65"/>
                  <a:gd name="T35" fmla="*/ 14 h 63"/>
                  <a:gd name="T36" fmla="*/ 10 w 65"/>
                  <a:gd name="T37" fmla="*/ 8 h 63"/>
                  <a:gd name="T38" fmla="*/ 16 w 65"/>
                  <a:gd name="T39" fmla="*/ 4 h 63"/>
                  <a:gd name="T40" fmla="*/ 22 w 65"/>
                  <a:gd name="T41" fmla="*/ 2 h 63"/>
                  <a:gd name="T42" fmla="*/ 28 w 65"/>
                  <a:gd name="T43" fmla="*/ 0 h 63"/>
                  <a:gd name="T44" fmla="*/ 34 w 65"/>
                  <a:gd name="T45" fmla="*/ 0 h 63"/>
                  <a:gd name="T46" fmla="*/ 39 w 65"/>
                  <a:gd name="T47" fmla="*/ 0 h 63"/>
                  <a:gd name="T48" fmla="*/ 45 w 65"/>
                  <a:gd name="T49" fmla="*/ 2 h 63"/>
                  <a:gd name="T50" fmla="*/ 51 w 65"/>
                  <a:gd name="T51" fmla="*/ 6 h 63"/>
                  <a:gd name="T52" fmla="*/ 57 w 65"/>
                  <a:gd name="T53" fmla="*/ 10 h 63"/>
                  <a:gd name="T54" fmla="*/ 59 w 65"/>
                  <a:gd name="T55" fmla="*/ 14 h 63"/>
                  <a:gd name="T56" fmla="*/ 63 w 65"/>
                  <a:gd name="T57" fmla="*/ 19 h 63"/>
                  <a:gd name="T58" fmla="*/ 65 w 65"/>
                  <a:gd name="T59" fmla="*/ 25 h 63"/>
                  <a:gd name="T60" fmla="*/ 65 w 65"/>
                  <a:gd name="T61" fmla="*/ 33 h 63"/>
                  <a:gd name="T62" fmla="*/ 65 w 65"/>
                  <a:gd name="T63" fmla="*/ 39 h 63"/>
                  <a:gd name="T64" fmla="*/ 61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1" y="45"/>
                    </a:moveTo>
                    <a:lnTo>
                      <a:pt x="59" y="51"/>
                    </a:lnTo>
                    <a:lnTo>
                      <a:pt x="55" y="55"/>
                    </a:lnTo>
                    <a:lnTo>
                      <a:pt x="49" y="59"/>
                    </a:lnTo>
                    <a:lnTo>
                      <a:pt x="45" y="61"/>
                    </a:lnTo>
                    <a:lnTo>
                      <a:pt x="39" y="63"/>
                    </a:lnTo>
                    <a:lnTo>
                      <a:pt x="32" y="63"/>
                    </a:lnTo>
                    <a:lnTo>
                      <a:pt x="26" y="63"/>
                    </a:lnTo>
                    <a:lnTo>
                      <a:pt x="20" y="61"/>
                    </a:lnTo>
                    <a:lnTo>
                      <a:pt x="14" y="57"/>
                    </a:lnTo>
                    <a:lnTo>
                      <a:pt x="10" y="53"/>
                    </a:lnTo>
                    <a:lnTo>
                      <a:pt x="6" y="49"/>
                    </a:lnTo>
                    <a:lnTo>
                      <a:pt x="2" y="43"/>
                    </a:lnTo>
                    <a:lnTo>
                      <a:pt x="2" y="37"/>
                    </a:lnTo>
                    <a:lnTo>
                      <a:pt x="0" y="31"/>
                    </a:lnTo>
                    <a:lnTo>
                      <a:pt x="2" y="25"/>
                    </a:lnTo>
                    <a:lnTo>
                      <a:pt x="4" y="17"/>
                    </a:lnTo>
                    <a:lnTo>
                      <a:pt x="6" y="14"/>
                    </a:lnTo>
                    <a:lnTo>
                      <a:pt x="10" y="8"/>
                    </a:lnTo>
                    <a:lnTo>
                      <a:pt x="16" y="4"/>
                    </a:lnTo>
                    <a:lnTo>
                      <a:pt x="22" y="2"/>
                    </a:lnTo>
                    <a:lnTo>
                      <a:pt x="28" y="0"/>
                    </a:lnTo>
                    <a:lnTo>
                      <a:pt x="34" y="0"/>
                    </a:lnTo>
                    <a:lnTo>
                      <a:pt x="39" y="0"/>
                    </a:lnTo>
                    <a:lnTo>
                      <a:pt x="45" y="2"/>
                    </a:lnTo>
                    <a:lnTo>
                      <a:pt x="51" y="6"/>
                    </a:lnTo>
                    <a:lnTo>
                      <a:pt x="57" y="10"/>
                    </a:lnTo>
                    <a:lnTo>
                      <a:pt x="59" y="14"/>
                    </a:lnTo>
                    <a:lnTo>
                      <a:pt x="63" y="19"/>
                    </a:lnTo>
                    <a:lnTo>
                      <a:pt x="65" y="25"/>
                    </a:lnTo>
                    <a:lnTo>
                      <a:pt x="65" y="33"/>
                    </a:lnTo>
                    <a:lnTo>
                      <a:pt x="65" y="39"/>
                    </a:lnTo>
                    <a:lnTo>
                      <a:pt x="61" y="4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79" name="Freeform 694"/>
              <p:cNvSpPr>
                <a:spLocks/>
              </p:cNvSpPr>
              <p:nvPr/>
            </p:nvSpPr>
            <p:spPr bwMode="auto">
              <a:xfrm>
                <a:off x="5221" y="1721"/>
                <a:ext cx="65" cy="63"/>
              </a:xfrm>
              <a:custGeom>
                <a:avLst/>
                <a:gdLst>
                  <a:gd name="T0" fmla="*/ 61 w 65"/>
                  <a:gd name="T1" fmla="*/ 45 h 63"/>
                  <a:gd name="T2" fmla="*/ 61 w 65"/>
                  <a:gd name="T3" fmla="*/ 45 h 63"/>
                  <a:gd name="T4" fmla="*/ 59 w 65"/>
                  <a:gd name="T5" fmla="*/ 51 h 63"/>
                  <a:gd name="T6" fmla="*/ 55 w 65"/>
                  <a:gd name="T7" fmla="*/ 55 h 63"/>
                  <a:gd name="T8" fmla="*/ 49 w 65"/>
                  <a:gd name="T9" fmla="*/ 59 h 63"/>
                  <a:gd name="T10" fmla="*/ 45 w 65"/>
                  <a:gd name="T11" fmla="*/ 61 h 63"/>
                  <a:gd name="T12" fmla="*/ 39 w 65"/>
                  <a:gd name="T13" fmla="*/ 63 h 63"/>
                  <a:gd name="T14" fmla="*/ 32 w 65"/>
                  <a:gd name="T15" fmla="*/ 63 h 63"/>
                  <a:gd name="T16" fmla="*/ 26 w 65"/>
                  <a:gd name="T17" fmla="*/ 63 h 63"/>
                  <a:gd name="T18" fmla="*/ 20 w 65"/>
                  <a:gd name="T19" fmla="*/ 61 h 63"/>
                  <a:gd name="T20" fmla="*/ 14 w 65"/>
                  <a:gd name="T21" fmla="*/ 57 h 63"/>
                  <a:gd name="T22" fmla="*/ 10 w 65"/>
                  <a:gd name="T23" fmla="*/ 53 h 63"/>
                  <a:gd name="T24" fmla="*/ 6 w 65"/>
                  <a:gd name="T25" fmla="*/ 49 h 63"/>
                  <a:gd name="T26" fmla="*/ 2 w 65"/>
                  <a:gd name="T27" fmla="*/ 43 h 63"/>
                  <a:gd name="T28" fmla="*/ 2 w 65"/>
                  <a:gd name="T29" fmla="*/ 37 h 63"/>
                  <a:gd name="T30" fmla="*/ 0 w 65"/>
                  <a:gd name="T31" fmla="*/ 31 h 63"/>
                  <a:gd name="T32" fmla="*/ 2 w 65"/>
                  <a:gd name="T33" fmla="*/ 25 h 63"/>
                  <a:gd name="T34" fmla="*/ 4 w 65"/>
                  <a:gd name="T35" fmla="*/ 17 h 63"/>
                  <a:gd name="T36" fmla="*/ 6 w 65"/>
                  <a:gd name="T37" fmla="*/ 14 h 63"/>
                  <a:gd name="T38" fmla="*/ 10 w 65"/>
                  <a:gd name="T39" fmla="*/ 8 h 63"/>
                  <a:gd name="T40" fmla="*/ 16 w 65"/>
                  <a:gd name="T41" fmla="*/ 4 h 63"/>
                  <a:gd name="T42" fmla="*/ 22 w 65"/>
                  <a:gd name="T43" fmla="*/ 2 h 63"/>
                  <a:gd name="T44" fmla="*/ 28 w 65"/>
                  <a:gd name="T45" fmla="*/ 0 h 63"/>
                  <a:gd name="T46" fmla="*/ 34 w 65"/>
                  <a:gd name="T47" fmla="*/ 0 h 63"/>
                  <a:gd name="T48" fmla="*/ 39 w 65"/>
                  <a:gd name="T49" fmla="*/ 0 h 63"/>
                  <a:gd name="T50" fmla="*/ 45 w 65"/>
                  <a:gd name="T51" fmla="*/ 2 h 63"/>
                  <a:gd name="T52" fmla="*/ 51 w 65"/>
                  <a:gd name="T53" fmla="*/ 6 h 63"/>
                  <a:gd name="T54" fmla="*/ 57 w 65"/>
                  <a:gd name="T55" fmla="*/ 10 h 63"/>
                  <a:gd name="T56" fmla="*/ 59 w 65"/>
                  <a:gd name="T57" fmla="*/ 14 h 63"/>
                  <a:gd name="T58" fmla="*/ 63 w 65"/>
                  <a:gd name="T59" fmla="*/ 19 h 63"/>
                  <a:gd name="T60" fmla="*/ 65 w 65"/>
                  <a:gd name="T61" fmla="*/ 25 h 63"/>
                  <a:gd name="T62" fmla="*/ 65 w 65"/>
                  <a:gd name="T63" fmla="*/ 33 h 63"/>
                  <a:gd name="T64" fmla="*/ 65 w 65"/>
                  <a:gd name="T65" fmla="*/ 39 h 63"/>
                  <a:gd name="T66" fmla="*/ 61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1" y="45"/>
                    </a:moveTo>
                    <a:lnTo>
                      <a:pt x="61" y="45"/>
                    </a:lnTo>
                    <a:lnTo>
                      <a:pt x="59" y="51"/>
                    </a:lnTo>
                    <a:lnTo>
                      <a:pt x="55" y="55"/>
                    </a:lnTo>
                    <a:lnTo>
                      <a:pt x="49" y="59"/>
                    </a:lnTo>
                    <a:lnTo>
                      <a:pt x="45" y="61"/>
                    </a:lnTo>
                    <a:lnTo>
                      <a:pt x="39" y="63"/>
                    </a:lnTo>
                    <a:lnTo>
                      <a:pt x="32" y="63"/>
                    </a:lnTo>
                    <a:lnTo>
                      <a:pt x="26" y="63"/>
                    </a:lnTo>
                    <a:lnTo>
                      <a:pt x="20" y="61"/>
                    </a:lnTo>
                    <a:lnTo>
                      <a:pt x="14" y="57"/>
                    </a:lnTo>
                    <a:lnTo>
                      <a:pt x="10" y="53"/>
                    </a:lnTo>
                    <a:lnTo>
                      <a:pt x="6" y="49"/>
                    </a:lnTo>
                    <a:lnTo>
                      <a:pt x="2" y="43"/>
                    </a:lnTo>
                    <a:lnTo>
                      <a:pt x="2" y="37"/>
                    </a:lnTo>
                    <a:lnTo>
                      <a:pt x="0" y="31"/>
                    </a:lnTo>
                    <a:lnTo>
                      <a:pt x="2" y="25"/>
                    </a:lnTo>
                    <a:lnTo>
                      <a:pt x="4" y="17"/>
                    </a:lnTo>
                    <a:lnTo>
                      <a:pt x="6" y="14"/>
                    </a:lnTo>
                    <a:lnTo>
                      <a:pt x="10" y="8"/>
                    </a:lnTo>
                    <a:lnTo>
                      <a:pt x="16" y="4"/>
                    </a:lnTo>
                    <a:lnTo>
                      <a:pt x="22" y="2"/>
                    </a:lnTo>
                    <a:lnTo>
                      <a:pt x="28" y="0"/>
                    </a:lnTo>
                    <a:lnTo>
                      <a:pt x="34" y="0"/>
                    </a:lnTo>
                    <a:lnTo>
                      <a:pt x="39" y="0"/>
                    </a:lnTo>
                    <a:lnTo>
                      <a:pt x="45" y="2"/>
                    </a:lnTo>
                    <a:lnTo>
                      <a:pt x="51" y="6"/>
                    </a:lnTo>
                    <a:lnTo>
                      <a:pt x="57" y="10"/>
                    </a:lnTo>
                    <a:lnTo>
                      <a:pt x="59" y="14"/>
                    </a:lnTo>
                    <a:lnTo>
                      <a:pt x="63" y="19"/>
                    </a:lnTo>
                    <a:lnTo>
                      <a:pt x="65" y="25"/>
                    </a:lnTo>
                    <a:lnTo>
                      <a:pt x="65" y="33"/>
                    </a:lnTo>
                    <a:lnTo>
                      <a:pt x="65" y="39"/>
                    </a:lnTo>
                    <a:lnTo>
                      <a:pt x="61"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0" name="Freeform 695"/>
              <p:cNvSpPr>
                <a:spLocks/>
              </p:cNvSpPr>
              <p:nvPr/>
            </p:nvSpPr>
            <p:spPr bwMode="auto">
              <a:xfrm>
                <a:off x="5217" y="1668"/>
                <a:ext cx="65" cy="63"/>
              </a:xfrm>
              <a:custGeom>
                <a:avLst/>
                <a:gdLst>
                  <a:gd name="T0" fmla="*/ 63 w 65"/>
                  <a:gd name="T1" fmla="*/ 45 h 63"/>
                  <a:gd name="T2" fmla="*/ 59 w 65"/>
                  <a:gd name="T3" fmla="*/ 51 h 63"/>
                  <a:gd name="T4" fmla="*/ 55 w 65"/>
                  <a:gd name="T5" fmla="*/ 55 h 63"/>
                  <a:gd name="T6" fmla="*/ 49 w 65"/>
                  <a:gd name="T7" fmla="*/ 59 h 63"/>
                  <a:gd name="T8" fmla="*/ 45 w 65"/>
                  <a:gd name="T9" fmla="*/ 61 h 63"/>
                  <a:gd name="T10" fmla="*/ 38 w 65"/>
                  <a:gd name="T11" fmla="*/ 63 h 63"/>
                  <a:gd name="T12" fmla="*/ 32 w 65"/>
                  <a:gd name="T13" fmla="*/ 63 h 63"/>
                  <a:gd name="T14" fmla="*/ 26 w 65"/>
                  <a:gd name="T15" fmla="*/ 63 h 63"/>
                  <a:gd name="T16" fmla="*/ 20 w 65"/>
                  <a:gd name="T17" fmla="*/ 61 h 63"/>
                  <a:gd name="T18" fmla="*/ 14 w 65"/>
                  <a:gd name="T19" fmla="*/ 57 h 63"/>
                  <a:gd name="T20" fmla="*/ 10 w 65"/>
                  <a:gd name="T21" fmla="*/ 53 h 63"/>
                  <a:gd name="T22" fmla="*/ 6 w 65"/>
                  <a:gd name="T23" fmla="*/ 49 h 63"/>
                  <a:gd name="T24" fmla="*/ 2 w 65"/>
                  <a:gd name="T25" fmla="*/ 43 h 63"/>
                  <a:gd name="T26" fmla="*/ 2 w 65"/>
                  <a:gd name="T27" fmla="*/ 37 h 63"/>
                  <a:gd name="T28" fmla="*/ 0 w 65"/>
                  <a:gd name="T29" fmla="*/ 31 h 63"/>
                  <a:gd name="T30" fmla="*/ 2 w 65"/>
                  <a:gd name="T31" fmla="*/ 25 h 63"/>
                  <a:gd name="T32" fmla="*/ 4 w 65"/>
                  <a:gd name="T33" fmla="*/ 19 h 63"/>
                  <a:gd name="T34" fmla="*/ 6 w 65"/>
                  <a:gd name="T35" fmla="*/ 13 h 63"/>
                  <a:gd name="T36" fmla="*/ 12 w 65"/>
                  <a:gd name="T37" fmla="*/ 7 h 63"/>
                  <a:gd name="T38" fmla="*/ 16 w 65"/>
                  <a:gd name="T39" fmla="*/ 5 h 63"/>
                  <a:gd name="T40" fmla="*/ 22 w 65"/>
                  <a:gd name="T41" fmla="*/ 2 h 63"/>
                  <a:gd name="T42" fmla="*/ 28 w 65"/>
                  <a:gd name="T43" fmla="*/ 0 h 63"/>
                  <a:gd name="T44" fmla="*/ 34 w 65"/>
                  <a:gd name="T45" fmla="*/ 0 h 63"/>
                  <a:gd name="T46" fmla="*/ 39 w 65"/>
                  <a:gd name="T47" fmla="*/ 0 h 63"/>
                  <a:gd name="T48" fmla="*/ 45 w 65"/>
                  <a:gd name="T49" fmla="*/ 2 h 63"/>
                  <a:gd name="T50" fmla="*/ 51 w 65"/>
                  <a:gd name="T51" fmla="*/ 5 h 63"/>
                  <a:gd name="T52" fmla="*/ 57 w 65"/>
                  <a:gd name="T53" fmla="*/ 9 h 63"/>
                  <a:gd name="T54" fmla="*/ 59 w 65"/>
                  <a:gd name="T55" fmla="*/ 15 h 63"/>
                  <a:gd name="T56" fmla="*/ 63 w 65"/>
                  <a:gd name="T57" fmla="*/ 19 h 63"/>
                  <a:gd name="T58" fmla="*/ 65 w 65"/>
                  <a:gd name="T59" fmla="*/ 27 h 63"/>
                  <a:gd name="T60" fmla="*/ 65 w 65"/>
                  <a:gd name="T61" fmla="*/ 31 h 63"/>
                  <a:gd name="T62" fmla="*/ 65 w 65"/>
                  <a:gd name="T63" fmla="*/ 39 h 63"/>
                  <a:gd name="T64" fmla="*/ 63 w 65"/>
                  <a:gd name="T65" fmla="*/ 45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3" y="45"/>
                    </a:moveTo>
                    <a:lnTo>
                      <a:pt x="59" y="51"/>
                    </a:lnTo>
                    <a:lnTo>
                      <a:pt x="55" y="55"/>
                    </a:lnTo>
                    <a:lnTo>
                      <a:pt x="49" y="59"/>
                    </a:lnTo>
                    <a:lnTo>
                      <a:pt x="45" y="61"/>
                    </a:lnTo>
                    <a:lnTo>
                      <a:pt x="38" y="63"/>
                    </a:lnTo>
                    <a:lnTo>
                      <a:pt x="32" y="63"/>
                    </a:lnTo>
                    <a:lnTo>
                      <a:pt x="26" y="63"/>
                    </a:lnTo>
                    <a:lnTo>
                      <a:pt x="20" y="61"/>
                    </a:lnTo>
                    <a:lnTo>
                      <a:pt x="14" y="57"/>
                    </a:lnTo>
                    <a:lnTo>
                      <a:pt x="10" y="53"/>
                    </a:lnTo>
                    <a:lnTo>
                      <a:pt x="6" y="49"/>
                    </a:lnTo>
                    <a:lnTo>
                      <a:pt x="2" y="43"/>
                    </a:lnTo>
                    <a:lnTo>
                      <a:pt x="2" y="37"/>
                    </a:lnTo>
                    <a:lnTo>
                      <a:pt x="0" y="31"/>
                    </a:lnTo>
                    <a:lnTo>
                      <a:pt x="2" y="25"/>
                    </a:lnTo>
                    <a:lnTo>
                      <a:pt x="4" y="19"/>
                    </a:lnTo>
                    <a:lnTo>
                      <a:pt x="6" y="13"/>
                    </a:lnTo>
                    <a:lnTo>
                      <a:pt x="12" y="7"/>
                    </a:lnTo>
                    <a:lnTo>
                      <a:pt x="16" y="5"/>
                    </a:lnTo>
                    <a:lnTo>
                      <a:pt x="22" y="2"/>
                    </a:lnTo>
                    <a:lnTo>
                      <a:pt x="28" y="0"/>
                    </a:lnTo>
                    <a:lnTo>
                      <a:pt x="34" y="0"/>
                    </a:lnTo>
                    <a:lnTo>
                      <a:pt x="39" y="0"/>
                    </a:lnTo>
                    <a:lnTo>
                      <a:pt x="45" y="2"/>
                    </a:lnTo>
                    <a:lnTo>
                      <a:pt x="51" y="5"/>
                    </a:lnTo>
                    <a:lnTo>
                      <a:pt x="57" y="9"/>
                    </a:lnTo>
                    <a:lnTo>
                      <a:pt x="59" y="15"/>
                    </a:lnTo>
                    <a:lnTo>
                      <a:pt x="63" y="19"/>
                    </a:lnTo>
                    <a:lnTo>
                      <a:pt x="65" y="27"/>
                    </a:lnTo>
                    <a:lnTo>
                      <a:pt x="65" y="31"/>
                    </a:lnTo>
                    <a:lnTo>
                      <a:pt x="65" y="39"/>
                    </a:lnTo>
                    <a:lnTo>
                      <a:pt x="63" y="4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1" name="Freeform 696"/>
              <p:cNvSpPr>
                <a:spLocks/>
              </p:cNvSpPr>
              <p:nvPr/>
            </p:nvSpPr>
            <p:spPr bwMode="auto">
              <a:xfrm>
                <a:off x="5217" y="1668"/>
                <a:ext cx="65" cy="63"/>
              </a:xfrm>
              <a:custGeom>
                <a:avLst/>
                <a:gdLst>
                  <a:gd name="T0" fmla="*/ 63 w 65"/>
                  <a:gd name="T1" fmla="*/ 45 h 63"/>
                  <a:gd name="T2" fmla="*/ 63 w 65"/>
                  <a:gd name="T3" fmla="*/ 45 h 63"/>
                  <a:gd name="T4" fmla="*/ 59 w 65"/>
                  <a:gd name="T5" fmla="*/ 51 h 63"/>
                  <a:gd name="T6" fmla="*/ 55 w 65"/>
                  <a:gd name="T7" fmla="*/ 55 h 63"/>
                  <a:gd name="T8" fmla="*/ 49 w 65"/>
                  <a:gd name="T9" fmla="*/ 59 h 63"/>
                  <a:gd name="T10" fmla="*/ 45 w 65"/>
                  <a:gd name="T11" fmla="*/ 61 h 63"/>
                  <a:gd name="T12" fmla="*/ 38 w 65"/>
                  <a:gd name="T13" fmla="*/ 63 h 63"/>
                  <a:gd name="T14" fmla="*/ 32 w 65"/>
                  <a:gd name="T15" fmla="*/ 63 h 63"/>
                  <a:gd name="T16" fmla="*/ 26 w 65"/>
                  <a:gd name="T17" fmla="*/ 63 h 63"/>
                  <a:gd name="T18" fmla="*/ 20 w 65"/>
                  <a:gd name="T19" fmla="*/ 61 h 63"/>
                  <a:gd name="T20" fmla="*/ 14 w 65"/>
                  <a:gd name="T21" fmla="*/ 57 h 63"/>
                  <a:gd name="T22" fmla="*/ 10 w 65"/>
                  <a:gd name="T23" fmla="*/ 53 h 63"/>
                  <a:gd name="T24" fmla="*/ 6 w 65"/>
                  <a:gd name="T25" fmla="*/ 49 h 63"/>
                  <a:gd name="T26" fmla="*/ 2 w 65"/>
                  <a:gd name="T27" fmla="*/ 43 h 63"/>
                  <a:gd name="T28" fmla="*/ 2 w 65"/>
                  <a:gd name="T29" fmla="*/ 37 h 63"/>
                  <a:gd name="T30" fmla="*/ 0 w 65"/>
                  <a:gd name="T31" fmla="*/ 31 h 63"/>
                  <a:gd name="T32" fmla="*/ 2 w 65"/>
                  <a:gd name="T33" fmla="*/ 25 h 63"/>
                  <a:gd name="T34" fmla="*/ 4 w 65"/>
                  <a:gd name="T35" fmla="*/ 19 h 63"/>
                  <a:gd name="T36" fmla="*/ 6 w 65"/>
                  <a:gd name="T37" fmla="*/ 13 h 63"/>
                  <a:gd name="T38" fmla="*/ 12 w 65"/>
                  <a:gd name="T39" fmla="*/ 7 h 63"/>
                  <a:gd name="T40" fmla="*/ 16 w 65"/>
                  <a:gd name="T41" fmla="*/ 5 h 63"/>
                  <a:gd name="T42" fmla="*/ 22 w 65"/>
                  <a:gd name="T43" fmla="*/ 2 h 63"/>
                  <a:gd name="T44" fmla="*/ 28 w 65"/>
                  <a:gd name="T45" fmla="*/ 0 h 63"/>
                  <a:gd name="T46" fmla="*/ 34 w 65"/>
                  <a:gd name="T47" fmla="*/ 0 h 63"/>
                  <a:gd name="T48" fmla="*/ 39 w 65"/>
                  <a:gd name="T49" fmla="*/ 0 h 63"/>
                  <a:gd name="T50" fmla="*/ 45 w 65"/>
                  <a:gd name="T51" fmla="*/ 2 h 63"/>
                  <a:gd name="T52" fmla="*/ 51 w 65"/>
                  <a:gd name="T53" fmla="*/ 5 h 63"/>
                  <a:gd name="T54" fmla="*/ 57 w 65"/>
                  <a:gd name="T55" fmla="*/ 9 h 63"/>
                  <a:gd name="T56" fmla="*/ 59 w 65"/>
                  <a:gd name="T57" fmla="*/ 15 h 63"/>
                  <a:gd name="T58" fmla="*/ 63 w 65"/>
                  <a:gd name="T59" fmla="*/ 19 h 63"/>
                  <a:gd name="T60" fmla="*/ 65 w 65"/>
                  <a:gd name="T61" fmla="*/ 27 h 63"/>
                  <a:gd name="T62" fmla="*/ 65 w 65"/>
                  <a:gd name="T63" fmla="*/ 31 h 63"/>
                  <a:gd name="T64" fmla="*/ 65 w 65"/>
                  <a:gd name="T65" fmla="*/ 39 h 63"/>
                  <a:gd name="T66" fmla="*/ 63 w 65"/>
                  <a:gd name="T67" fmla="*/ 45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3" y="45"/>
                    </a:moveTo>
                    <a:lnTo>
                      <a:pt x="63" y="45"/>
                    </a:lnTo>
                    <a:lnTo>
                      <a:pt x="59" y="51"/>
                    </a:lnTo>
                    <a:lnTo>
                      <a:pt x="55" y="55"/>
                    </a:lnTo>
                    <a:lnTo>
                      <a:pt x="49" y="59"/>
                    </a:lnTo>
                    <a:lnTo>
                      <a:pt x="45" y="61"/>
                    </a:lnTo>
                    <a:lnTo>
                      <a:pt x="38" y="63"/>
                    </a:lnTo>
                    <a:lnTo>
                      <a:pt x="32" y="63"/>
                    </a:lnTo>
                    <a:lnTo>
                      <a:pt x="26" y="63"/>
                    </a:lnTo>
                    <a:lnTo>
                      <a:pt x="20" y="61"/>
                    </a:lnTo>
                    <a:lnTo>
                      <a:pt x="14" y="57"/>
                    </a:lnTo>
                    <a:lnTo>
                      <a:pt x="10" y="53"/>
                    </a:lnTo>
                    <a:lnTo>
                      <a:pt x="6" y="49"/>
                    </a:lnTo>
                    <a:lnTo>
                      <a:pt x="2" y="43"/>
                    </a:lnTo>
                    <a:lnTo>
                      <a:pt x="2" y="37"/>
                    </a:lnTo>
                    <a:lnTo>
                      <a:pt x="0" y="31"/>
                    </a:lnTo>
                    <a:lnTo>
                      <a:pt x="2" y="25"/>
                    </a:lnTo>
                    <a:lnTo>
                      <a:pt x="4" y="19"/>
                    </a:lnTo>
                    <a:lnTo>
                      <a:pt x="6" y="13"/>
                    </a:lnTo>
                    <a:lnTo>
                      <a:pt x="12" y="7"/>
                    </a:lnTo>
                    <a:lnTo>
                      <a:pt x="16" y="5"/>
                    </a:lnTo>
                    <a:lnTo>
                      <a:pt x="22" y="2"/>
                    </a:lnTo>
                    <a:lnTo>
                      <a:pt x="28" y="0"/>
                    </a:lnTo>
                    <a:lnTo>
                      <a:pt x="34" y="0"/>
                    </a:lnTo>
                    <a:lnTo>
                      <a:pt x="39" y="0"/>
                    </a:lnTo>
                    <a:lnTo>
                      <a:pt x="45" y="2"/>
                    </a:lnTo>
                    <a:lnTo>
                      <a:pt x="51" y="5"/>
                    </a:lnTo>
                    <a:lnTo>
                      <a:pt x="57" y="9"/>
                    </a:lnTo>
                    <a:lnTo>
                      <a:pt x="59" y="15"/>
                    </a:lnTo>
                    <a:lnTo>
                      <a:pt x="63" y="19"/>
                    </a:lnTo>
                    <a:lnTo>
                      <a:pt x="65" y="27"/>
                    </a:lnTo>
                    <a:lnTo>
                      <a:pt x="65" y="31"/>
                    </a:lnTo>
                    <a:lnTo>
                      <a:pt x="65" y="39"/>
                    </a:lnTo>
                    <a:lnTo>
                      <a:pt x="63"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2" name="Freeform 697"/>
              <p:cNvSpPr>
                <a:spLocks/>
              </p:cNvSpPr>
              <p:nvPr/>
            </p:nvSpPr>
            <p:spPr bwMode="auto">
              <a:xfrm>
                <a:off x="5166" y="1650"/>
                <a:ext cx="65" cy="65"/>
              </a:xfrm>
              <a:custGeom>
                <a:avLst/>
                <a:gdLst>
                  <a:gd name="T0" fmla="*/ 61 w 65"/>
                  <a:gd name="T1" fmla="*/ 47 h 65"/>
                  <a:gd name="T2" fmla="*/ 59 w 65"/>
                  <a:gd name="T3" fmla="*/ 51 h 65"/>
                  <a:gd name="T4" fmla="*/ 55 w 65"/>
                  <a:gd name="T5" fmla="*/ 57 h 65"/>
                  <a:gd name="T6" fmla="*/ 49 w 65"/>
                  <a:gd name="T7" fmla="*/ 61 h 65"/>
                  <a:gd name="T8" fmla="*/ 43 w 65"/>
                  <a:gd name="T9" fmla="*/ 63 h 65"/>
                  <a:gd name="T10" fmla="*/ 37 w 65"/>
                  <a:gd name="T11" fmla="*/ 65 h 65"/>
                  <a:gd name="T12" fmla="*/ 31 w 65"/>
                  <a:gd name="T13" fmla="*/ 65 h 65"/>
                  <a:gd name="T14" fmla="*/ 26 w 65"/>
                  <a:gd name="T15" fmla="*/ 65 h 65"/>
                  <a:gd name="T16" fmla="*/ 20 w 65"/>
                  <a:gd name="T17" fmla="*/ 63 h 65"/>
                  <a:gd name="T18" fmla="*/ 14 w 65"/>
                  <a:gd name="T19" fmla="*/ 59 h 65"/>
                  <a:gd name="T20" fmla="*/ 8 w 65"/>
                  <a:gd name="T21" fmla="*/ 55 h 65"/>
                  <a:gd name="T22" fmla="*/ 6 w 65"/>
                  <a:gd name="T23" fmla="*/ 49 h 65"/>
                  <a:gd name="T24" fmla="*/ 2 w 65"/>
                  <a:gd name="T25" fmla="*/ 45 h 65"/>
                  <a:gd name="T26" fmla="*/ 0 w 65"/>
                  <a:gd name="T27" fmla="*/ 39 h 65"/>
                  <a:gd name="T28" fmla="*/ 0 w 65"/>
                  <a:gd name="T29" fmla="*/ 33 h 65"/>
                  <a:gd name="T30" fmla="*/ 0 w 65"/>
                  <a:gd name="T31" fmla="*/ 25 h 65"/>
                  <a:gd name="T32" fmla="*/ 2 w 65"/>
                  <a:gd name="T33" fmla="*/ 20 h 65"/>
                  <a:gd name="T34" fmla="*/ 6 w 65"/>
                  <a:gd name="T35" fmla="*/ 14 h 65"/>
                  <a:gd name="T36" fmla="*/ 10 w 65"/>
                  <a:gd name="T37" fmla="*/ 10 h 65"/>
                  <a:gd name="T38" fmla="*/ 16 w 65"/>
                  <a:gd name="T39" fmla="*/ 6 h 65"/>
                  <a:gd name="T40" fmla="*/ 20 w 65"/>
                  <a:gd name="T41" fmla="*/ 4 h 65"/>
                  <a:gd name="T42" fmla="*/ 27 w 65"/>
                  <a:gd name="T43" fmla="*/ 2 h 65"/>
                  <a:gd name="T44" fmla="*/ 33 w 65"/>
                  <a:gd name="T45" fmla="*/ 0 h 65"/>
                  <a:gd name="T46" fmla="*/ 39 w 65"/>
                  <a:gd name="T47" fmla="*/ 2 h 65"/>
                  <a:gd name="T48" fmla="*/ 45 w 65"/>
                  <a:gd name="T49" fmla="*/ 4 h 65"/>
                  <a:gd name="T50" fmla="*/ 51 w 65"/>
                  <a:gd name="T51" fmla="*/ 6 h 65"/>
                  <a:gd name="T52" fmla="*/ 55 w 65"/>
                  <a:gd name="T53" fmla="*/ 12 h 65"/>
                  <a:gd name="T54" fmla="*/ 59 w 65"/>
                  <a:gd name="T55" fmla="*/ 16 h 65"/>
                  <a:gd name="T56" fmla="*/ 63 w 65"/>
                  <a:gd name="T57" fmla="*/ 21 h 65"/>
                  <a:gd name="T58" fmla="*/ 65 w 65"/>
                  <a:gd name="T59" fmla="*/ 27 h 65"/>
                  <a:gd name="T60" fmla="*/ 65 w 65"/>
                  <a:gd name="T61" fmla="*/ 33 h 65"/>
                  <a:gd name="T62" fmla="*/ 63 w 65"/>
                  <a:gd name="T63" fmla="*/ 39 h 65"/>
                  <a:gd name="T64" fmla="*/ 61 w 65"/>
                  <a:gd name="T65" fmla="*/ 47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1" y="47"/>
                    </a:moveTo>
                    <a:lnTo>
                      <a:pt x="59" y="51"/>
                    </a:lnTo>
                    <a:lnTo>
                      <a:pt x="55" y="57"/>
                    </a:lnTo>
                    <a:lnTo>
                      <a:pt x="49" y="61"/>
                    </a:lnTo>
                    <a:lnTo>
                      <a:pt x="43" y="63"/>
                    </a:lnTo>
                    <a:lnTo>
                      <a:pt x="37" y="65"/>
                    </a:lnTo>
                    <a:lnTo>
                      <a:pt x="31" y="65"/>
                    </a:lnTo>
                    <a:lnTo>
                      <a:pt x="26" y="65"/>
                    </a:lnTo>
                    <a:lnTo>
                      <a:pt x="20" y="63"/>
                    </a:lnTo>
                    <a:lnTo>
                      <a:pt x="14" y="59"/>
                    </a:lnTo>
                    <a:lnTo>
                      <a:pt x="8" y="55"/>
                    </a:lnTo>
                    <a:lnTo>
                      <a:pt x="6" y="49"/>
                    </a:lnTo>
                    <a:lnTo>
                      <a:pt x="2" y="45"/>
                    </a:lnTo>
                    <a:lnTo>
                      <a:pt x="0" y="39"/>
                    </a:lnTo>
                    <a:lnTo>
                      <a:pt x="0" y="33"/>
                    </a:lnTo>
                    <a:lnTo>
                      <a:pt x="0" y="25"/>
                    </a:lnTo>
                    <a:lnTo>
                      <a:pt x="2" y="20"/>
                    </a:lnTo>
                    <a:lnTo>
                      <a:pt x="6" y="14"/>
                    </a:lnTo>
                    <a:lnTo>
                      <a:pt x="10" y="10"/>
                    </a:lnTo>
                    <a:lnTo>
                      <a:pt x="16" y="6"/>
                    </a:lnTo>
                    <a:lnTo>
                      <a:pt x="20" y="4"/>
                    </a:lnTo>
                    <a:lnTo>
                      <a:pt x="27" y="2"/>
                    </a:lnTo>
                    <a:lnTo>
                      <a:pt x="33" y="0"/>
                    </a:lnTo>
                    <a:lnTo>
                      <a:pt x="39" y="2"/>
                    </a:lnTo>
                    <a:lnTo>
                      <a:pt x="45" y="4"/>
                    </a:lnTo>
                    <a:lnTo>
                      <a:pt x="51" y="6"/>
                    </a:lnTo>
                    <a:lnTo>
                      <a:pt x="55" y="12"/>
                    </a:lnTo>
                    <a:lnTo>
                      <a:pt x="59" y="16"/>
                    </a:lnTo>
                    <a:lnTo>
                      <a:pt x="63" y="21"/>
                    </a:lnTo>
                    <a:lnTo>
                      <a:pt x="65" y="27"/>
                    </a:lnTo>
                    <a:lnTo>
                      <a:pt x="65" y="33"/>
                    </a:lnTo>
                    <a:lnTo>
                      <a:pt x="63" y="39"/>
                    </a:lnTo>
                    <a:lnTo>
                      <a:pt x="61" y="47"/>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3" name="Freeform 698"/>
              <p:cNvSpPr>
                <a:spLocks/>
              </p:cNvSpPr>
              <p:nvPr/>
            </p:nvSpPr>
            <p:spPr bwMode="auto">
              <a:xfrm>
                <a:off x="5166" y="1650"/>
                <a:ext cx="65" cy="65"/>
              </a:xfrm>
              <a:custGeom>
                <a:avLst/>
                <a:gdLst>
                  <a:gd name="T0" fmla="*/ 61 w 65"/>
                  <a:gd name="T1" fmla="*/ 47 h 65"/>
                  <a:gd name="T2" fmla="*/ 61 w 65"/>
                  <a:gd name="T3" fmla="*/ 47 h 65"/>
                  <a:gd name="T4" fmla="*/ 59 w 65"/>
                  <a:gd name="T5" fmla="*/ 51 h 65"/>
                  <a:gd name="T6" fmla="*/ 55 w 65"/>
                  <a:gd name="T7" fmla="*/ 57 h 65"/>
                  <a:gd name="T8" fmla="*/ 49 w 65"/>
                  <a:gd name="T9" fmla="*/ 61 h 65"/>
                  <a:gd name="T10" fmla="*/ 43 w 65"/>
                  <a:gd name="T11" fmla="*/ 63 h 65"/>
                  <a:gd name="T12" fmla="*/ 37 w 65"/>
                  <a:gd name="T13" fmla="*/ 65 h 65"/>
                  <a:gd name="T14" fmla="*/ 31 w 65"/>
                  <a:gd name="T15" fmla="*/ 65 h 65"/>
                  <a:gd name="T16" fmla="*/ 26 w 65"/>
                  <a:gd name="T17" fmla="*/ 65 h 65"/>
                  <a:gd name="T18" fmla="*/ 20 w 65"/>
                  <a:gd name="T19" fmla="*/ 63 h 65"/>
                  <a:gd name="T20" fmla="*/ 14 w 65"/>
                  <a:gd name="T21" fmla="*/ 59 h 65"/>
                  <a:gd name="T22" fmla="*/ 8 w 65"/>
                  <a:gd name="T23" fmla="*/ 55 h 65"/>
                  <a:gd name="T24" fmla="*/ 6 w 65"/>
                  <a:gd name="T25" fmla="*/ 49 h 65"/>
                  <a:gd name="T26" fmla="*/ 2 w 65"/>
                  <a:gd name="T27" fmla="*/ 45 h 65"/>
                  <a:gd name="T28" fmla="*/ 0 w 65"/>
                  <a:gd name="T29" fmla="*/ 39 h 65"/>
                  <a:gd name="T30" fmla="*/ 0 w 65"/>
                  <a:gd name="T31" fmla="*/ 33 h 65"/>
                  <a:gd name="T32" fmla="*/ 0 w 65"/>
                  <a:gd name="T33" fmla="*/ 25 h 65"/>
                  <a:gd name="T34" fmla="*/ 2 w 65"/>
                  <a:gd name="T35" fmla="*/ 20 h 65"/>
                  <a:gd name="T36" fmla="*/ 6 w 65"/>
                  <a:gd name="T37" fmla="*/ 14 h 65"/>
                  <a:gd name="T38" fmla="*/ 10 w 65"/>
                  <a:gd name="T39" fmla="*/ 10 h 65"/>
                  <a:gd name="T40" fmla="*/ 16 w 65"/>
                  <a:gd name="T41" fmla="*/ 6 h 65"/>
                  <a:gd name="T42" fmla="*/ 20 w 65"/>
                  <a:gd name="T43" fmla="*/ 4 h 65"/>
                  <a:gd name="T44" fmla="*/ 27 w 65"/>
                  <a:gd name="T45" fmla="*/ 2 h 65"/>
                  <a:gd name="T46" fmla="*/ 33 w 65"/>
                  <a:gd name="T47" fmla="*/ 0 h 65"/>
                  <a:gd name="T48" fmla="*/ 39 w 65"/>
                  <a:gd name="T49" fmla="*/ 2 h 65"/>
                  <a:gd name="T50" fmla="*/ 45 w 65"/>
                  <a:gd name="T51" fmla="*/ 4 h 65"/>
                  <a:gd name="T52" fmla="*/ 51 w 65"/>
                  <a:gd name="T53" fmla="*/ 6 h 65"/>
                  <a:gd name="T54" fmla="*/ 55 w 65"/>
                  <a:gd name="T55" fmla="*/ 12 h 65"/>
                  <a:gd name="T56" fmla="*/ 59 w 65"/>
                  <a:gd name="T57" fmla="*/ 16 h 65"/>
                  <a:gd name="T58" fmla="*/ 63 w 65"/>
                  <a:gd name="T59" fmla="*/ 21 h 65"/>
                  <a:gd name="T60" fmla="*/ 65 w 65"/>
                  <a:gd name="T61" fmla="*/ 27 h 65"/>
                  <a:gd name="T62" fmla="*/ 65 w 65"/>
                  <a:gd name="T63" fmla="*/ 33 h 65"/>
                  <a:gd name="T64" fmla="*/ 63 w 65"/>
                  <a:gd name="T65" fmla="*/ 39 h 65"/>
                  <a:gd name="T66" fmla="*/ 61 w 65"/>
                  <a:gd name="T67" fmla="*/ 47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1" y="47"/>
                    </a:moveTo>
                    <a:lnTo>
                      <a:pt x="61" y="47"/>
                    </a:lnTo>
                    <a:lnTo>
                      <a:pt x="59" y="51"/>
                    </a:lnTo>
                    <a:lnTo>
                      <a:pt x="55" y="57"/>
                    </a:lnTo>
                    <a:lnTo>
                      <a:pt x="49" y="61"/>
                    </a:lnTo>
                    <a:lnTo>
                      <a:pt x="43" y="63"/>
                    </a:lnTo>
                    <a:lnTo>
                      <a:pt x="37" y="65"/>
                    </a:lnTo>
                    <a:lnTo>
                      <a:pt x="31" y="65"/>
                    </a:lnTo>
                    <a:lnTo>
                      <a:pt x="26" y="65"/>
                    </a:lnTo>
                    <a:lnTo>
                      <a:pt x="20" y="63"/>
                    </a:lnTo>
                    <a:lnTo>
                      <a:pt x="14" y="59"/>
                    </a:lnTo>
                    <a:lnTo>
                      <a:pt x="8" y="55"/>
                    </a:lnTo>
                    <a:lnTo>
                      <a:pt x="6" y="49"/>
                    </a:lnTo>
                    <a:lnTo>
                      <a:pt x="2" y="45"/>
                    </a:lnTo>
                    <a:lnTo>
                      <a:pt x="0" y="39"/>
                    </a:lnTo>
                    <a:lnTo>
                      <a:pt x="0" y="33"/>
                    </a:lnTo>
                    <a:lnTo>
                      <a:pt x="0" y="25"/>
                    </a:lnTo>
                    <a:lnTo>
                      <a:pt x="2" y="20"/>
                    </a:lnTo>
                    <a:lnTo>
                      <a:pt x="6" y="14"/>
                    </a:lnTo>
                    <a:lnTo>
                      <a:pt x="10" y="10"/>
                    </a:lnTo>
                    <a:lnTo>
                      <a:pt x="16" y="6"/>
                    </a:lnTo>
                    <a:lnTo>
                      <a:pt x="20" y="4"/>
                    </a:lnTo>
                    <a:lnTo>
                      <a:pt x="27" y="2"/>
                    </a:lnTo>
                    <a:lnTo>
                      <a:pt x="33" y="0"/>
                    </a:lnTo>
                    <a:lnTo>
                      <a:pt x="39" y="2"/>
                    </a:lnTo>
                    <a:lnTo>
                      <a:pt x="45" y="4"/>
                    </a:lnTo>
                    <a:lnTo>
                      <a:pt x="51" y="6"/>
                    </a:lnTo>
                    <a:lnTo>
                      <a:pt x="55" y="12"/>
                    </a:lnTo>
                    <a:lnTo>
                      <a:pt x="59" y="16"/>
                    </a:lnTo>
                    <a:lnTo>
                      <a:pt x="63" y="21"/>
                    </a:lnTo>
                    <a:lnTo>
                      <a:pt x="65" y="27"/>
                    </a:lnTo>
                    <a:lnTo>
                      <a:pt x="65" y="33"/>
                    </a:lnTo>
                    <a:lnTo>
                      <a:pt x="63" y="39"/>
                    </a:lnTo>
                    <a:lnTo>
                      <a:pt x="61" y="47"/>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4" name="Freeform 699"/>
              <p:cNvSpPr>
                <a:spLocks/>
              </p:cNvSpPr>
              <p:nvPr/>
            </p:nvSpPr>
            <p:spPr bwMode="auto">
              <a:xfrm>
                <a:off x="5192" y="1622"/>
                <a:ext cx="64" cy="65"/>
              </a:xfrm>
              <a:custGeom>
                <a:avLst/>
                <a:gdLst>
                  <a:gd name="T0" fmla="*/ 19 w 64"/>
                  <a:gd name="T1" fmla="*/ 61 h 65"/>
                  <a:gd name="T2" fmla="*/ 13 w 64"/>
                  <a:gd name="T3" fmla="*/ 59 h 65"/>
                  <a:gd name="T4" fmla="*/ 9 w 64"/>
                  <a:gd name="T5" fmla="*/ 55 h 65"/>
                  <a:gd name="T6" fmla="*/ 5 w 64"/>
                  <a:gd name="T7" fmla="*/ 49 h 65"/>
                  <a:gd name="T8" fmla="*/ 1 w 64"/>
                  <a:gd name="T9" fmla="*/ 44 h 65"/>
                  <a:gd name="T10" fmla="*/ 1 w 64"/>
                  <a:gd name="T11" fmla="*/ 38 h 65"/>
                  <a:gd name="T12" fmla="*/ 0 w 64"/>
                  <a:gd name="T13" fmla="*/ 32 h 65"/>
                  <a:gd name="T14" fmla="*/ 1 w 64"/>
                  <a:gd name="T15" fmla="*/ 26 h 65"/>
                  <a:gd name="T16" fmla="*/ 3 w 64"/>
                  <a:gd name="T17" fmla="*/ 20 h 65"/>
                  <a:gd name="T18" fmla="*/ 5 w 64"/>
                  <a:gd name="T19" fmla="*/ 14 h 65"/>
                  <a:gd name="T20" fmla="*/ 9 w 64"/>
                  <a:gd name="T21" fmla="*/ 8 h 65"/>
                  <a:gd name="T22" fmla="*/ 15 w 64"/>
                  <a:gd name="T23" fmla="*/ 6 h 65"/>
                  <a:gd name="T24" fmla="*/ 21 w 64"/>
                  <a:gd name="T25" fmla="*/ 2 h 65"/>
                  <a:gd name="T26" fmla="*/ 27 w 64"/>
                  <a:gd name="T27" fmla="*/ 0 h 65"/>
                  <a:gd name="T28" fmla="*/ 33 w 64"/>
                  <a:gd name="T29" fmla="*/ 0 h 65"/>
                  <a:gd name="T30" fmla="*/ 39 w 64"/>
                  <a:gd name="T31" fmla="*/ 0 h 65"/>
                  <a:gd name="T32" fmla="*/ 45 w 64"/>
                  <a:gd name="T33" fmla="*/ 4 h 65"/>
                  <a:gd name="T34" fmla="*/ 51 w 64"/>
                  <a:gd name="T35" fmla="*/ 6 h 65"/>
                  <a:gd name="T36" fmla="*/ 55 w 64"/>
                  <a:gd name="T37" fmla="*/ 10 h 65"/>
                  <a:gd name="T38" fmla="*/ 59 w 64"/>
                  <a:gd name="T39" fmla="*/ 16 h 65"/>
                  <a:gd name="T40" fmla="*/ 63 w 64"/>
                  <a:gd name="T41" fmla="*/ 20 h 65"/>
                  <a:gd name="T42" fmla="*/ 64 w 64"/>
                  <a:gd name="T43" fmla="*/ 28 h 65"/>
                  <a:gd name="T44" fmla="*/ 64 w 64"/>
                  <a:gd name="T45" fmla="*/ 34 h 65"/>
                  <a:gd name="T46" fmla="*/ 63 w 64"/>
                  <a:gd name="T47" fmla="*/ 40 h 65"/>
                  <a:gd name="T48" fmla="*/ 61 w 64"/>
                  <a:gd name="T49" fmla="*/ 46 h 65"/>
                  <a:gd name="T50" fmla="*/ 59 w 64"/>
                  <a:gd name="T51" fmla="*/ 51 h 65"/>
                  <a:gd name="T52" fmla="*/ 55 w 64"/>
                  <a:gd name="T53" fmla="*/ 55 h 65"/>
                  <a:gd name="T54" fmla="*/ 49 w 64"/>
                  <a:gd name="T55" fmla="*/ 59 h 65"/>
                  <a:gd name="T56" fmla="*/ 43 w 64"/>
                  <a:gd name="T57" fmla="*/ 63 h 65"/>
                  <a:gd name="T58" fmla="*/ 37 w 64"/>
                  <a:gd name="T59" fmla="*/ 65 h 65"/>
                  <a:gd name="T60" fmla="*/ 31 w 64"/>
                  <a:gd name="T61" fmla="*/ 65 h 65"/>
                  <a:gd name="T62" fmla="*/ 25 w 64"/>
                  <a:gd name="T63" fmla="*/ 63 h 65"/>
                  <a:gd name="T64" fmla="*/ 19 w 64"/>
                  <a:gd name="T65" fmla="*/ 6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19" y="61"/>
                    </a:moveTo>
                    <a:lnTo>
                      <a:pt x="13" y="59"/>
                    </a:lnTo>
                    <a:lnTo>
                      <a:pt x="9" y="55"/>
                    </a:lnTo>
                    <a:lnTo>
                      <a:pt x="5" y="49"/>
                    </a:lnTo>
                    <a:lnTo>
                      <a:pt x="1" y="44"/>
                    </a:lnTo>
                    <a:lnTo>
                      <a:pt x="1" y="38"/>
                    </a:lnTo>
                    <a:lnTo>
                      <a:pt x="0" y="32"/>
                    </a:lnTo>
                    <a:lnTo>
                      <a:pt x="1" y="26"/>
                    </a:lnTo>
                    <a:lnTo>
                      <a:pt x="3"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4" y="28"/>
                    </a:lnTo>
                    <a:lnTo>
                      <a:pt x="64" y="34"/>
                    </a:lnTo>
                    <a:lnTo>
                      <a:pt x="63" y="40"/>
                    </a:lnTo>
                    <a:lnTo>
                      <a:pt x="61" y="46"/>
                    </a:lnTo>
                    <a:lnTo>
                      <a:pt x="59" y="51"/>
                    </a:lnTo>
                    <a:lnTo>
                      <a:pt x="55" y="55"/>
                    </a:lnTo>
                    <a:lnTo>
                      <a:pt x="49" y="59"/>
                    </a:lnTo>
                    <a:lnTo>
                      <a:pt x="43" y="63"/>
                    </a:lnTo>
                    <a:lnTo>
                      <a:pt x="37" y="65"/>
                    </a:lnTo>
                    <a:lnTo>
                      <a:pt x="31" y="65"/>
                    </a:lnTo>
                    <a:lnTo>
                      <a:pt x="25" y="63"/>
                    </a:lnTo>
                    <a:lnTo>
                      <a:pt x="19" y="6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5" name="Freeform 700"/>
              <p:cNvSpPr>
                <a:spLocks/>
              </p:cNvSpPr>
              <p:nvPr/>
            </p:nvSpPr>
            <p:spPr bwMode="auto">
              <a:xfrm>
                <a:off x="5192" y="1622"/>
                <a:ext cx="64" cy="65"/>
              </a:xfrm>
              <a:custGeom>
                <a:avLst/>
                <a:gdLst>
                  <a:gd name="T0" fmla="*/ 19 w 64"/>
                  <a:gd name="T1" fmla="*/ 61 h 65"/>
                  <a:gd name="T2" fmla="*/ 19 w 64"/>
                  <a:gd name="T3" fmla="*/ 61 h 65"/>
                  <a:gd name="T4" fmla="*/ 13 w 64"/>
                  <a:gd name="T5" fmla="*/ 59 h 65"/>
                  <a:gd name="T6" fmla="*/ 9 w 64"/>
                  <a:gd name="T7" fmla="*/ 55 h 65"/>
                  <a:gd name="T8" fmla="*/ 5 w 64"/>
                  <a:gd name="T9" fmla="*/ 49 h 65"/>
                  <a:gd name="T10" fmla="*/ 1 w 64"/>
                  <a:gd name="T11" fmla="*/ 44 h 65"/>
                  <a:gd name="T12" fmla="*/ 1 w 64"/>
                  <a:gd name="T13" fmla="*/ 38 h 65"/>
                  <a:gd name="T14" fmla="*/ 0 w 64"/>
                  <a:gd name="T15" fmla="*/ 32 h 65"/>
                  <a:gd name="T16" fmla="*/ 1 w 64"/>
                  <a:gd name="T17" fmla="*/ 26 h 65"/>
                  <a:gd name="T18" fmla="*/ 3 w 64"/>
                  <a:gd name="T19" fmla="*/ 20 h 65"/>
                  <a:gd name="T20" fmla="*/ 5 w 64"/>
                  <a:gd name="T21" fmla="*/ 14 h 65"/>
                  <a:gd name="T22" fmla="*/ 9 w 64"/>
                  <a:gd name="T23" fmla="*/ 8 h 65"/>
                  <a:gd name="T24" fmla="*/ 15 w 64"/>
                  <a:gd name="T25" fmla="*/ 6 h 65"/>
                  <a:gd name="T26" fmla="*/ 21 w 64"/>
                  <a:gd name="T27" fmla="*/ 2 h 65"/>
                  <a:gd name="T28" fmla="*/ 27 w 64"/>
                  <a:gd name="T29" fmla="*/ 0 h 65"/>
                  <a:gd name="T30" fmla="*/ 33 w 64"/>
                  <a:gd name="T31" fmla="*/ 0 h 65"/>
                  <a:gd name="T32" fmla="*/ 39 w 64"/>
                  <a:gd name="T33" fmla="*/ 0 h 65"/>
                  <a:gd name="T34" fmla="*/ 45 w 64"/>
                  <a:gd name="T35" fmla="*/ 4 h 65"/>
                  <a:gd name="T36" fmla="*/ 51 w 64"/>
                  <a:gd name="T37" fmla="*/ 6 h 65"/>
                  <a:gd name="T38" fmla="*/ 55 w 64"/>
                  <a:gd name="T39" fmla="*/ 10 h 65"/>
                  <a:gd name="T40" fmla="*/ 59 w 64"/>
                  <a:gd name="T41" fmla="*/ 16 h 65"/>
                  <a:gd name="T42" fmla="*/ 63 w 64"/>
                  <a:gd name="T43" fmla="*/ 20 h 65"/>
                  <a:gd name="T44" fmla="*/ 64 w 64"/>
                  <a:gd name="T45" fmla="*/ 28 h 65"/>
                  <a:gd name="T46" fmla="*/ 64 w 64"/>
                  <a:gd name="T47" fmla="*/ 34 h 65"/>
                  <a:gd name="T48" fmla="*/ 63 w 64"/>
                  <a:gd name="T49" fmla="*/ 40 h 65"/>
                  <a:gd name="T50" fmla="*/ 61 w 64"/>
                  <a:gd name="T51" fmla="*/ 46 h 65"/>
                  <a:gd name="T52" fmla="*/ 59 w 64"/>
                  <a:gd name="T53" fmla="*/ 51 h 65"/>
                  <a:gd name="T54" fmla="*/ 55 w 64"/>
                  <a:gd name="T55" fmla="*/ 55 h 65"/>
                  <a:gd name="T56" fmla="*/ 49 w 64"/>
                  <a:gd name="T57" fmla="*/ 59 h 65"/>
                  <a:gd name="T58" fmla="*/ 43 w 64"/>
                  <a:gd name="T59" fmla="*/ 63 h 65"/>
                  <a:gd name="T60" fmla="*/ 37 w 64"/>
                  <a:gd name="T61" fmla="*/ 65 h 65"/>
                  <a:gd name="T62" fmla="*/ 31 w 64"/>
                  <a:gd name="T63" fmla="*/ 65 h 65"/>
                  <a:gd name="T64" fmla="*/ 25 w 64"/>
                  <a:gd name="T65" fmla="*/ 63 h 65"/>
                  <a:gd name="T66" fmla="*/ 19 w 64"/>
                  <a:gd name="T67" fmla="*/ 6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19" y="61"/>
                    </a:moveTo>
                    <a:lnTo>
                      <a:pt x="19" y="61"/>
                    </a:lnTo>
                    <a:lnTo>
                      <a:pt x="13" y="59"/>
                    </a:lnTo>
                    <a:lnTo>
                      <a:pt x="9" y="55"/>
                    </a:lnTo>
                    <a:lnTo>
                      <a:pt x="5" y="49"/>
                    </a:lnTo>
                    <a:lnTo>
                      <a:pt x="1" y="44"/>
                    </a:lnTo>
                    <a:lnTo>
                      <a:pt x="1" y="38"/>
                    </a:lnTo>
                    <a:lnTo>
                      <a:pt x="0" y="32"/>
                    </a:lnTo>
                    <a:lnTo>
                      <a:pt x="1" y="26"/>
                    </a:lnTo>
                    <a:lnTo>
                      <a:pt x="3" y="20"/>
                    </a:lnTo>
                    <a:lnTo>
                      <a:pt x="5" y="14"/>
                    </a:lnTo>
                    <a:lnTo>
                      <a:pt x="9" y="8"/>
                    </a:lnTo>
                    <a:lnTo>
                      <a:pt x="15" y="6"/>
                    </a:lnTo>
                    <a:lnTo>
                      <a:pt x="21" y="2"/>
                    </a:lnTo>
                    <a:lnTo>
                      <a:pt x="27" y="0"/>
                    </a:lnTo>
                    <a:lnTo>
                      <a:pt x="33" y="0"/>
                    </a:lnTo>
                    <a:lnTo>
                      <a:pt x="39" y="0"/>
                    </a:lnTo>
                    <a:lnTo>
                      <a:pt x="45" y="4"/>
                    </a:lnTo>
                    <a:lnTo>
                      <a:pt x="51" y="6"/>
                    </a:lnTo>
                    <a:lnTo>
                      <a:pt x="55" y="10"/>
                    </a:lnTo>
                    <a:lnTo>
                      <a:pt x="59" y="16"/>
                    </a:lnTo>
                    <a:lnTo>
                      <a:pt x="63" y="20"/>
                    </a:lnTo>
                    <a:lnTo>
                      <a:pt x="64" y="28"/>
                    </a:lnTo>
                    <a:lnTo>
                      <a:pt x="64" y="34"/>
                    </a:lnTo>
                    <a:lnTo>
                      <a:pt x="63" y="40"/>
                    </a:lnTo>
                    <a:lnTo>
                      <a:pt x="61" y="46"/>
                    </a:lnTo>
                    <a:lnTo>
                      <a:pt x="59" y="51"/>
                    </a:lnTo>
                    <a:lnTo>
                      <a:pt x="55" y="55"/>
                    </a:lnTo>
                    <a:lnTo>
                      <a:pt x="49" y="59"/>
                    </a:lnTo>
                    <a:lnTo>
                      <a:pt x="43" y="63"/>
                    </a:lnTo>
                    <a:lnTo>
                      <a:pt x="37" y="65"/>
                    </a:lnTo>
                    <a:lnTo>
                      <a:pt x="31" y="65"/>
                    </a:lnTo>
                    <a:lnTo>
                      <a:pt x="25" y="63"/>
                    </a:lnTo>
                    <a:lnTo>
                      <a:pt x="19" y="6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286" name="Freeform 701"/>
              <p:cNvSpPr>
                <a:spLocks/>
              </p:cNvSpPr>
              <p:nvPr/>
            </p:nvSpPr>
            <p:spPr bwMode="auto">
              <a:xfrm>
                <a:off x="5168" y="1591"/>
                <a:ext cx="65" cy="65"/>
              </a:xfrm>
              <a:custGeom>
                <a:avLst/>
                <a:gdLst>
                  <a:gd name="T0" fmla="*/ 63 w 65"/>
                  <a:gd name="T1" fmla="*/ 45 h 65"/>
                  <a:gd name="T2" fmla="*/ 59 w 65"/>
                  <a:gd name="T3" fmla="*/ 51 h 65"/>
                  <a:gd name="T4" fmla="*/ 55 w 65"/>
                  <a:gd name="T5" fmla="*/ 57 h 65"/>
                  <a:gd name="T6" fmla="*/ 49 w 65"/>
                  <a:gd name="T7" fmla="*/ 59 h 65"/>
                  <a:gd name="T8" fmla="*/ 43 w 65"/>
                  <a:gd name="T9" fmla="*/ 63 h 65"/>
                  <a:gd name="T10" fmla="*/ 37 w 65"/>
                  <a:gd name="T11" fmla="*/ 65 h 65"/>
                  <a:gd name="T12" fmla="*/ 31 w 65"/>
                  <a:gd name="T13" fmla="*/ 65 h 65"/>
                  <a:gd name="T14" fmla="*/ 25 w 65"/>
                  <a:gd name="T15" fmla="*/ 65 h 65"/>
                  <a:gd name="T16" fmla="*/ 20 w 65"/>
                  <a:gd name="T17" fmla="*/ 61 h 65"/>
                  <a:gd name="T18" fmla="*/ 14 w 65"/>
                  <a:gd name="T19" fmla="*/ 59 h 65"/>
                  <a:gd name="T20" fmla="*/ 10 w 65"/>
                  <a:gd name="T21" fmla="*/ 55 h 65"/>
                  <a:gd name="T22" fmla="*/ 6 w 65"/>
                  <a:gd name="T23" fmla="*/ 49 h 65"/>
                  <a:gd name="T24" fmla="*/ 4 w 65"/>
                  <a:gd name="T25" fmla="*/ 43 h 65"/>
                  <a:gd name="T26" fmla="*/ 2 w 65"/>
                  <a:gd name="T27" fmla="*/ 37 h 65"/>
                  <a:gd name="T28" fmla="*/ 0 w 65"/>
                  <a:gd name="T29" fmla="*/ 31 h 65"/>
                  <a:gd name="T30" fmla="*/ 2 w 65"/>
                  <a:gd name="T31" fmla="*/ 25 h 65"/>
                  <a:gd name="T32" fmla="*/ 4 w 65"/>
                  <a:gd name="T33" fmla="*/ 19 h 65"/>
                  <a:gd name="T34" fmla="*/ 6 w 65"/>
                  <a:gd name="T35" fmla="*/ 14 h 65"/>
                  <a:gd name="T36" fmla="*/ 10 w 65"/>
                  <a:gd name="T37" fmla="*/ 10 h 65"/>
                  <a:gd name="T38" fmla="*/ 16 w 65"/>
                  <a:gd name="T39" fmla="*/ 6 h 65"/>
                  <a:gd name="T40" fmla="*/ 22 w 65"/>
                  <a:gd name="T41" fmla="*/ 2 h 65"/>
                  <a:gd name="T42" fmla="*/ 27 w 65"/>
                  <a:gd name="T43" fmla="*/ 2 h 65"/>
                  <a:gd name="T44" fmla="*/ 33 w 65"/>
                  <a:gd name="T45" fmla="*/ 0 h 65"/>
                  <a:gd name="T46" fmla="*/ 39 w 65"/>
                  <a:gd name="T47" fmla="*/ 2 h 65"/>
                  <a:gd name="T48" fmla="*/ 45 w 65"/>
                  <a:gd name="T49" fmla="*/ 4 h 65"/>
                  <a:gd name="T50" fmla="*/ 51 w 65"/>
                  <a:gd name="T51" fmla="*/ 6 h 65"/>
                  <a:gd name="T52" fmla="*/ 57 w 65"/>
                  <a:gd name="T53" fmla="*/ 10 h 65"/>
                  <a:gd name="T54" fmla="*/ 59 w 65"/>
                  <a:gd name="T55" fmla="*/ 16 h 65"/>
                  <a:gd name="T56" fmla="*/ 63 w 65"/>
                  <a:gd name="T57" fmla="*/ 21 h 65"/>
                  <a:gd name="T58" fmla="*/ 65 w 65"/>
                  <a:gd name="T59" fmla="*/ 27 h 65"/>
                  <a:gd name="T60" fmla="*/ 65 w 65"/>
                  <a:gd name="T61" fmla="*/ 33 h 65"/>
                  <a:gd name="T62" fmla="*/ 65 w 65"/>
                  <a:gd name="T63" fmla="*/ 39 h 65"/>
                  <a:gd name="T64" fmla="*/ 63 w 65"/>
                  <a:gd name="T65" fmla="*/ 4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3" y="45"/>
                    </a:moveTo>
                    <a:lnTo>
                      <a:pt x="59" y="51"/>
                    </a:lnTo>
                    <a:lnTo>
                      <a:pt x="55" y="57"/>
                    </a:lnTo>
                    <a:lnTo>
                      <a:pt x="49" y="59"/>
                    </a:lnTo>
                    <a:lnTo>
                      <a:pt x="43" y="63"/>
                    </a:lnTo>
                    <a:lnTo>
                      <a:pt x="37" y="65"/>
                    </a:lnTo>
                    <a:lnTo>
                      <a:pt x="31" y="65"/>
                    </a:lnTo>
                    <a:lnTo>
                      <a:pt x="25" y="65"/>
                    </a:lnTo>
                    <a:lnTo>
                      <a:pt x="20" y="61"/>
                    </a:lnTo>
                    <a:lnTo>
                      <a:pt x="14" y="59"/>
                    </a:lnTo>
                    <a:lnTo>
                      <a:pt x="10" y="55"/>
                    </a:lnTo>
                    <a:lnTo>
                      <a:pt x="6" y="49"/>
                    </a:lnTo>
                    <a:lnTo>
                      <a:pt x="4" y="43"/>
                    </a:lnTo>
                    <a:lnTo>
                      <a:pt x="2" y="37"/>
                    </a:lnTo>
                    <a:lnTo>
                      <a:pt x="0" y="31"/>
                    </a:lnTo>
                    <a:lnTo>
                      <a:pt x="2" y="25"/>
                    </a:lnTo>
                    <a:lnTo>
                      <a:pt x="4" y="19"/>
                    </a:lnTo>
                    <a:lnTo>
                      <a:pt x="6" y="14"/>
                    </a:lnTo>
                    <a:lnTo>
                      <a:pt x="10" y="10"/>
                    </a:lnTo>
                    <a:lnTo>
                      <a:pt x="16" y="6"/>
                    </a:lnTo>
                    <a:lnTo>
                      <a:pt x="22" y="2"/>
                    </a:lnTo>
                    <a:lnTo>
                      <a:pt x="27" y="2"/>
                    </a:lnTo>
                    <a:lnTo>
                      <a:pt x="33" y="0"/>
                    </a:lnTo>
                    <a:lnTo>
                      <a:pt x="39" y="2"/>
                    </a:lnTo>
                    <a:lnTo>
                      <a:pt x="45" y="4"/>
                    </a:lnTo>
                    <a:lnTo>
                      <a:pt x="51" y="6"/>
                    </a:lnTo>
                    <a:lnTo>
                      <a:pt x="57" y="10"/>
                    </a:lnTo>
                    <a:lnTo>
                      <a:pt x="59" y="16"/>
                    </a:lnTo>
                    <a:lnTo>
                      <a:pt x="63" y="21"/>
                    </a:lnTo>
                    <a:lnTo>
                      <a:pt x="65" y="27"/>
                    </a:lnTo>
                    <a:lnTo>
                      <a:pt x="65" y="33"/>
                    </a:lnTo>
                    <a:lnTo>
                      <a:pt x="65" y="39"/>
                    </a:lnTo>
                    <a:lnTo>
                      <a:pt x="63" y="4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287" name="Freeform 702"/>
              <p:cNvSpPr>
                <a:spLocks/>
              </p:cNvSpPr>
              <p:nvPr/>
            </p:nvSpPr>
            <p:spPr bwMode="auto">
              <a:xfrm>
                <a:off x="5168" y="1591"/>
                <a:ext cx="65" cy="65"/>
              </a:xfrm>
              <a:custGeom>
                <a:avLst/>
                <a:gdLst>
                  <a:gd name="T0" fmla="*/ 63 w 65"/>
                  <a:gd name="T1" fmla="*/ 45 h 65"/>
                  <a:gd name="T2" fmla="*/ 63 w 65"/>
                  <a:gd name="T3" fmla="*/ 45 h 65"/>
                  <a:gd name="T4" fmla="*/ 59 w 65"/>
                  <a:gd name="T5" fmla="*/ 51 h 65"/>
                  <a:gd name="T6" fmla="*/ 55 w 65"/>
                  <a:gd name="T7" fmla="*/ 57 h 65"/>
                  <a:gd name="T8" fmla="*/ 49 w 65"/>
                  <a:gd name="T9" fmla="*/ 59 h 65"/>
                  <a:gd name="T10" fmla="*/ 43 w 65"/>
                  <a:gd name="T11" fmla="*/ 63 h 65"/>
                  <a:gd name="T12" fmla="*/ 37 w 65"/>
                  <a:gd name="T13" fmla="*/ 65 h 65"/>
                  <a:gd name="T14" fmla="*/ 31 w 65"/>
                  <a:gd name="T15" fmla="*/ 65 h 65"/>
                  <a:gd name="T16" fmla="*/ 25 w 65"/>
                  <a:gd name="T17" fmla="*/ 65 h 65"/>
                  <a:gd name="T18" fmla="*/ 20 w 65"/>
                  <a:gd name="T19" fmla="*/ 61 h 65"/>
                  <a:gd name="T20" fmla="*/ 14 w 65"/>
                  <a:gd name="T21" fmla="*/ 59 h 65"/>
                  <a:gd name="T22" fmla="*/ 10 w 65"/>
                  <a:gd name="T23" fmla="*/ 55 h 65"/>
                  <a:gd name="T24" fmla="*/ 6 w 65"/>
                  <a:gd name="T25" fmla="*/ 49 h 65"/>
                  <a:gd name="T26" fmla="*/ 4 w 65"/>
                  <a:gd name="T27" fmla="*/ 43 h 65"/>
                  <a:gd name="T28" fmla="*/ 2 w 65"/>
                  <a:gd name="T29" fmla="*/ 37 h 65"/>
                  <a:gd name="T30" fmla="*/ 0 w 65"/>
                  <a:gd name="T31" fmla="*/ 31 h 65"/>
                  <a:gd name="T32" fmla="*/ 2 w 65"/>
                  <a:gd name="T33" fmla="*/ 25 h 65"/>
                  <a:gd name="T34" fmla="*/ 4 w 65"/>
                  <a:gd name="T35" fmla="*/ 19 h 65"/>
                  <a:gd name="T36" fmla="*/ 6 w 65"/>
                  <a:gd name="T37" fmla="*/ 14 h 65"/>
                  <a:gd name="T38" fmla="*/ 10 w 65"/>
                  <a:gd name="T39" fmla="*/ 10 h 65"/>
                  <a:gd name="T40" fmla="*/ 16 w 65"/>
                  <a:gd name="T41" fmla="*/ 6 h 65"/>
                  <a:gd name="T42" fmla="*/ 22 w 65"/>
                  <a:gd name="T43" fmla="*/ 2 h 65"/>
                  <a:gd name="T44" fmla="*/ 27 w 65"/>
                  <a:gd name="T45" fmla="*/ 2 h 65"/>
                  <a:gd name="T46" fmla="*/ 33 w 65"/>
                  <a:gd name="T47" fmla="*/ 0 h 65"/>
                  <a:gd name="T48" fmla="*/ 39 w 65"/>
                  <a:gd name="T49" fmla="*/ 2 h 65"/>
                  <a:gd name="T50" fmla="*/ 45 w 65"/>
                  <a:gd name="T51" fmla="*/ 4 h 65"/>
                  <a:gd name="T52" fmla="*/ 51 w 65"/>
                  <a:gd name="T53" fmla="*/ 6 h 65"/>
                  <a:gd name="T54" fmla="*/ 57 w 65"/>
                  <a:gd name="T55" fmla="*/ 10 h 65"/>
                  <a:gd name="T56" fmla="*/ 59 w 65"/>
                  <a:gd name="T57" fmla="*/ 16 h 65"/>
                  <a:gd name="T58" fmla="*/ 63 w 65"/>
                  <a:gd name="T59" fmla="*/ 21 h 65"/>
                  <a:gd name="T60" fmla="*/ 65 w 65"/>
                  <a:gd name="T61" fmla="*/ 27 h 65"/>
                  <a:gd name="T62" fmla="*/ 65 w 65"/>
                  <a:gd name="T63" fmla="*/ 33 h 65"/>
                  <a:gd name="T64" fmla="*/ 65 w 65"/>
                  <a:gd name="T65" fmla="*/ 39 h 65"/>
                  <a:gd name="T66" fmla="*/ 63 w 65"/>
                  <a:gd name="T67" fmla="*/ 4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3" y="45"/>
                    </a:moveTo>
                    <a:lnTo>
                      <a:pt x="63" y="45"/>
                    </a:lnTo>
                    <a:lnTo>
                      <a:pt x="59" y="51"/>
                    </a:lnTo>
                    <a:lnTo>
                      <a:pt x="55" y="57"/>
                    </a:lnTo>
                    <a:lnTo>
                      <a:pt x="49" y="59"/>
                    </a:lnTo>
                    <a:lnTo>
                      <a:pt x="43" y="63"/>
                    </a:lnTo>
                    <a:lnTo>
                      <a:pt x="37" y="65"/>
                    </a:lnTo>
                    <a:lnTo>
                      <a:pt x="31" y="65"/>
                    </a:lnTo>
                    <a:lnTo>
                      <a:pt x="25" y="65"/>
                    </a:lnTo>
                    <a:lnTo>
                      <a:pt x="20" y="61"/>
                    </a:lnTo>
                    <a:lnTo>
                      <a:pt x="14" y="59"/>
                    </a:lnTo>
                    <a:lnTo>
                      <a:pt x="10" y="55"/>
                    </a:lnTo>
                    <a:lnTo>
                      <a:pt x="6" y="49"/>
                    </a:lnTo>
                    <a:lnTo>
                      <a:pt x="4" y="43"/>
                    </a:lnTo>
                    <a:lnTo>
                      <a:pt x="2" y="37"/>
                    </a:lnTo>
                    <a:lnTo>
                      <a:pt x="0" y="31"/>
                    </a:lnTo>
                    <a:lnTo>
                      <a:pt x="2" y="25"/>
                    </a:lnTo>
                    <a:lnTo>
                      <a:pt x="4" y="19"/>
                    </a:lnTo>
                    <a:lnTo>
                      <a:pt x="6" y="14"/>
                    </a:lnTo>
                    <a:lnTo>
                      <a:pt x="10" y="10"/>
                    </a:lnTo>
                    <a:lnTo>
                      <a:pt x="16" y="6"/>
                    </a:lnTo>
                    <a:lnTo>
                      <a:pt x="22" y="2"/>
                    </a:lnTo>
                    <a:lnTo>
                      <a:pt x="27" y="2"/>
                    </a:lnTo>
                    <a:lnTo>
                      <a:pt x="33" y="0"/>
                    </a:lnTo>
                    <a:lnTo>
                      <a:pt x="39" y="2"/>
                    </a:lnTo>
                    <a:lnTo>
                      <a:pt x="45" y="4"/>
                    </a:lnTo>
                    <a:lnTo>
                      <a:pt x="51" y="6"/>
                    </a:lnTo>
                    <a:lnTo>
                      <a:pt x="57" y="10"/>
                    </a:lnTo>
                    <a:lnTo>
                      <a:pt x="59" y="16"/>
                    </a:lnTo>
                    <a:lnTo>
                      <a:pt x="63" y="21"/>
                    </a:lnTo>
                    <a:lnTo>
                      <a:pt x="65" y="27"/>
                    </a:lnTo>
                    <a:lnTo>
                      <a:pt x="65" y="33"/>
                    </a:lnTo>
                    <a:lnTo>
                      <a:pt x="65" y="39"/>
                    </a:lnTo>
                    <a:lnTo>
                      <a:pt x="63" y="4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sp>
          <p:nvSpPr>
            <p:cNvPr id="36056" name="Rectangle 703"/>
            <p:cNvSpPr>
              <a:spLocks noChangeArrowheads="1"/>
            </p:cNvSpPr>
            <p:nvPr/>
          </p:nvSpPr>
          <p:spPr bwMode="auto">
            <a:xfrm>
              <a:off x="3935" y="1440"/>
              <a:ext cx="754" cy="12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300" b="1">
                  <a:solidFill>
                    <a:srgbClr val="0000FF"/>
                  </a:solidFill>
                  <a:latin typeface="Arial" charset="0"/>
                </a:rPr>
                <a:t>fragmentation</a:t>
              </a:r>
              <a:endParaRPr kumimoji="1" lang="en-US">
                <a:latin typeface="Times New Roman" charset="0"/>
              </a:endParaRPr>
            </a:p>
          </p:txBody>
        </p:sp>
        <p:sp>
          <p:nvSpPr>
            <p:cNvPr id="36057" name="Freeform 704"/>
            <p:cNvSpPr>
              <a:spLocks/>
            </p:cNvSpPr>
            <p:nvPr/>
          </p:nvSpPr>
          <p:spPr bwMode="auto">
            <a:xfrm>
              <a:off x="3734" y="1646"/>
              <a:ext cx="386" cy="22"/>
            </a:xfrm>
            <a:custGeom>
              <a:avLst/>
              <a:gdLst>
                <a:gd name="T0" fmla="*/ 386 w 386"/>
                <a:gd name="T1" fmla="*/ 12 h 22"/>
                <a:gd name="T2" fmla="*/ 386 w 386"/>
                <a:gd name="T3" fmla="*/ 0 h 22"/>
                <a:gd name="T4" fmla="*/ 0 w 386"/>
                <a:gd name="T5" fmla="*/ 0 h 22"/>
                <a:gd name="T6" fmla="*/ 0 w 386"/>
                <a:gd name="T7" fmla="*/ 22 h 22"/>
                <a:gd name="T8" fmla="*/ 386 w 386"/>
                <a:gd name="T9" fmla="*/ 22 h 22"/>
                <a:gd name="T10" fmla="*/ 386 w 386"/>
                <a:gd name="T11" fmla="*/ 12 h 22"/>
                <a:gd name="T12" fmla="*/ 0 60000 65536"/>
                <a:gd name="T13" fmla="*/ 0 60000 65536"/>
                <a:gd name="T14" fmla="*/ 0 60000 65536"/>
                <a:gd name="T15" fmla="*/ 0 60000 65536"/>
                <a:gd name="T16" fmla="*/ 0 60000 65536"/>
                <a:gd name="T17" fmla="*/ 0 60000 65536"/>
                <a:gd name="T18" fmla="*/ 0 w 386"/>
                <a:gd name="T19" fmla="*/ 0 h 22"/>
                <a:gd name="T20" fmla="*/ 386 w 386"/>
                <a:gd name="T21" fmla="*/ 22 h 22"/>
              </a:gdLst>
              <a:ahLst/>
              <a:cxnLst>
                <a:cxn ang="T12">
                  <a:pos x="T0" y="T1"/>
                </a:cxn>
                <a:cxn ang="T13">
                  <a:pos x="T2" y="T3"/>
                </a:cxn>
                <a:cxn ang="T14">
                  <a:pos x="T4" y="T5"/>
                </a:cxn>
                <a:cxn ang="T15">
                  <a:pos x="T6" y="T7"/>
                </a:cxn>
                <a:cxn ang="T16">
                  <a:pos x="T8" y="T9"/>
                </a:cxn>
                <a:cxn ang="T17">
                  <a:pos x="T10" y="T11"/>
                </a:cxn>
              </a:cxnLst>
              <a:rect l="T18" t="T19" r="T20" b="T21"/>
              <a:pathLst>
                <a:path w="386" h="22">
                  <a:moveTo>
                    <a:pt x="386" y="12"/>
                  </a:moveTo>
                  <a:lnTo>
                    <a:pt x="386" y="0"/>
                  </a:lnTo>
                  <a:lnTo>
                    <a:pt x="0" y="0"/>
                  </a:lnTo>
                  <a:lnTo>
                    <a:pt x="0" y="22"/>
                  </a:lnTo>
                  <a:lnTo>
                    <a:pt x="386" y="22"/>
                  </a:lnTo>
                  <a:lnTo>
                    <a:pt x="386" y="12"/>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8" name="Freeform 705"/>
            <p:cNvSpPr>
              <a:spLocks/>
            </p:cNvSpPr>
            <p:nvPr/>
          </p:nvSpPr>
          <p:spPr bwMode="auto">
            <a:xfrm>
              <a:off x="4113" y="1593"/>
              <a:ext cx="127" cy="130"/>
            </a:xfrm>
            <a:custGeom>
              <a:avLst/>
              <a:gdLst>
                <a:gd name="T0" fmla="*/ 127 w 127"/>
                <a:gd name="T1" fmla="*/ 65 h 130"/>
                <a:gd name="T2" fmla="*/ 127 w 127"/>
                <a:gd name="T3" fmla="*/ 65 h 130"/>
                <a:gd name="T4" fmla="*/ 0 w 127"/>
                <a:gd name="T5" fmla="*/ 0 h 130"/>
                <a:gd name="T6" fmla="*/ 0 w 127"/>
                <a:gd name="T7" fmla="*/ 130 h 130"/>
                <a:gd name="T8" fmla="*/ 127 w 127"/>
                <a:gd name="T9" fmla="*/ 65 h 130"/>
                <a:gd name="T10" fmla="*/ 0 60000 65536"/>
                <a:gd name="T11" fmla="*/ 0 60000 65536"/>
                <a:gd name="T12" fmla="*/ 0 60000 65536"/>
                <a:gd name="T13" fmla="*/ 0 60000 65536"/>
                <a:gd name="T14" fmla="*/ 0 60000 65536"/>
                <a:gd name="T15" fmla="*/ 0 w 127"/>
                <a:gd name="T16" fmla="*/ 0 h 130"/>
                <a:gd name="T17" fmla="*/ 127 w 127"/>
                <a:gd name="T18" fmla="*/ 130 h 130"/>
              </a:gdLst>
              <a:ahLst/>
              <a:cxnLst>
                <a:cxn ang="T10">
                  <a:pos x="T0" y="T1"/>
                </a:cxn>
                <a:cxn ang="T11">
                  <a:pos x="T2" y="T3"/>
                </a:cxn>
                <a:cxn ang="T12">
                  <a:pos x="T4" y="T5"/>
                </a:cxn>
                <a:cxn ang="T13">
                  <a:pos x="T6" y="T7"/>
                </a:cxn>
                <a:cxn ang="T14">
                  <a:pos x="T8" y="T9"/>
                </a:cxn>
              </a:cxnLst>
              <a:rect l="T15" t="T16" r="T17" b="T18"/>
              <a:pathLst>
                <a:path w="127" h="130">
                  <a:moveTo>
                    <a:pt x="127" y="65"/>
                  </a:moveTo>
                  <a:lnTo>
                    <a:pt x="127" y="65"/>
                  </a:lnTo>
                  <a:lnTo>
                    <a:pt x="0" y="0"/>
                  </a:lnTo>
                  <a:lnTo>
                    <a:pt x="0" y="130"/>
                  </a:lnTo>
                  <a:lnTo>
                    <a:pt x="127" y="65"/>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grpSp>
        <p:nvGrpSpPr>
          <p:cNvPr id="11" name="Group 706"/>
          <p:cNvGrpSpPr>
            <a:grpSpLocks/>
          </p:cNvGrpSpPr>
          <p:nvPr/>
        </p:nvGrpSpPr>
        <p:grpSpPr bwMode="auto">
          <a:xfrm>
            <a:off x="1920875" y="3238500"/>
            <a:ext cx="3173413" cy="1552575"/>
            <a:chOff x="3646" y="1900"/>
            <a:chExt cx="2166" cy="958"/>
          </a:xfrm>
        </p:grpSpPr>
        <p:grpSp>
          <p:nvGrpSpPr>
            <p:cNvPr id="12" name="Group 707"/>
            <p:cNvGrpSpPr>
              <a:grpSpLocks/>
            </p:cNvGrpSpPr>
            <p:nvPr/>
          </p:nvGrpSpPr>
          <p:grpSpPr bwMode="auto">
            <a:xfrm>
              <a:off x="4455" y="2337"/>
              <a:ext cx="1357" cy="521"/>
              <a:chOff x="4455" y="2337"/>
              <a:chExt cx="1357" cy="521"/>
            </a:xfrm>
          </p:grpSpPr>
          <p:sp>
            <p:nvSpPr>
              <p:cNvPr id="35855" name="Freeform 708"/>
              <p:cNvSpPr>
                <a:spLocks/>
              </p:cNvSpPr>
              <p:nvPr/>
            </p:nvSpPr>
            <p:spPr bwMode="auto">
              <a:xfrm>
                <a:off x="5623" y="2514"/>
                <a:ext cx="63" cy="65"/>
              </a:xfrm>
              <a:custGeom>
                <a:avLst/>
                <a:gdLst>
                  <a:gd name="T0" fmla="*/ 0 w 63"/>
                  <a:gd name="T1" fmla="*/ 34 h 65"/>
                  <a:gd name="T2" fmla="*/ 0 w 63"/>
                  <a:gd name="T3" fmla="*/ 26 h 65"/>
                  <a:gd name="T4" fmla="*/ 2 w 63"/>
                  <a:gd name="T5" fmla="*/ 20 h 65"/>
                  <a:gd name="T6" fmla="*/ 6 w 63"/>
                  <a:gd name="T7" fmla="*/ 16 h 65"/>
                  <a:gd name="T8" fmla="*/ 8 w 63"/>
                  <a:gd name="T9" fmla="*/ 10 h 65"/>
                  <a:gd name="T10" fmla="*/ 13 w 63"/>
                  <a:gd name="T11" fmla="*/ 6 h 65"/>
                  <a:gd name="T12" fmla="*/ 19 w 63"/>
                  <a:gd name="T13" fmla="*/ 4 h 65"/>
                  <a:gd name="T14" fmla="*/ 25 w 63"/>
                  <a:gd name="T15" fmla="*/ 2 h 65"/>
                  <a:gd name="T16" fmla="*/ 31 w 63"/>
                  <a:gd name="T17" fmla="*/ 0 h 65"/>
                  <a:gd name="T18" fmla="*/ 37 w 63"/>
                  <a:gd name="T19" fmla="*/ 2 h 65"/>
                  <a:gd name="T20" fmla="*/ 43 w 63"/>
                  <a:gd name="T21" fmla="*/ 4 h 65"/>
                  <a:gd name="T22" fmla="*/ 49 w 63"/>
                  <a:gd name="T23" fmla="*/ 6 h 65"/>
                  <a:gd name="T24" fmla="*/ 55 w 63"/>
                  <a:gd name="T25" fmla="*/ 10 h 65"/>
                  <a:gd name="T26" fmla="*/ 57 w 63"/>
                  <a:gd name="T27" fmla="*/ 16 h 65"/>
                  <a:gd name="T28" fmla="*/ 61 w 63"/>
                  <a:gd name="T29" fmla="*/ 20 h 65"/>
                  <a:gd name="T30" fmla="*/ 63 w 63"/>
                  <a:gd name="T31" fmla="*/ 26 h 65"/>
                  <a:gd name="T32" fmla="*/ 63 w 63"/>
                  <a:gd name="T33" fmla="*/ 34 h 65"/>
                  <a:gd name="T34" fmla="*/ 63 w 63"/>
                  <a:gd name="T35" fmla="*/ 40 h 65"/>
                  <a:gd name="T36" fmla="*/ 61 w 63"/>
                  <a:gd name="T37" fmla="*/ 45 h 65"/>
                  <a:gd name="T38" fmla="*/ 57 w 63"/>
                  <a:gd name="T39" fmla="*/ 51 h 65"/>
                  <a:gd name="T40" fmla="*/ 55 w 63"/>
                  <a:gd name="T41" fmla="*/ 55 h 65"/>
                  <a:gd name="T42" fmla="*/ 49 w 63"/>
                  <a:gd name="T43" fmla="*/ 59 h 65"/>
                  <a:gd name="T44" fmla="*/ 43 w 63"/>
                  <a:gd name="T45" fmla="*/ 63 h 65"/>
                  <a:gd name="T46" fmla="*/ 37 w 63"/>
                  <a:gd name="T47" fmla="*/ 65 h 65"/>
                  <a:gd name="T48" fmla="*/ 31 w 63"/>
                  <a:gd name="T49" fmla="*/ 65 h 65"/>
                  <a:gd name="T50" fmla="*/ 25 w 63"/>
                  <a:gd name="T51" fmla="*/ 65 h 65"/>
                  <a:gd name="T52" fmla="*/ 19 w 63"/>
                  <a:gd name="T53" fmla="*/ 63 h 65"/>
                  <a:gd name="T54" fmla="*/ 13 w 63"/>
                  <a:gd name="T55" fmla="*/ 59 h 65"/>
                  <a:gd name="T56" fmla="*/ 8 w 63"/>
                  <a:gd name="T57" fmla="*/ 55 h 65"/>
                  <a:gd name="T58" fmla="*/ 6 w 63"/>
                  <a:gd name="T59" fmla="*/ 51 h 65"/>
                  <a:gd name="T60" fmla="*/ 2 w 63"/>
                  <a:gd name="T61" fmla="*/ 45 h 65"/>
                  <a:gd name="T62" fmla="*/ 0 w 63"/>
                  <a:gd name="T63" fmla="*/ 40 h 65"/>
                  <a:gd name="T64" fmla="*/ 0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4"/>
                    </a:moveTo>
                    <a:lnTo>
                      <a:pt x="0" y="26"/>
                    </a:lnTo>
                    <a:lnTo>
                      <a:pt x="2" y="20"/>
                    </a:lnTo>
                    <a:lnTo>
                      <a:pt x="6" y="16"/>
                    </a:lnTo>
                    <a:lnTo>
                      <a:pt x="8" y="10"/>
                    </a:lnTo>
                    <a:lnTo>
                      <a:pt x="13" y="6"/>
                    </a:lnTo>
                    <a:lnTo>
                      <a:pt x="19" y="4"/>
                    </a:lnTo>
                    <a:lnTo>
                      <a:pt x="25" y="2"/>
                    </a:lnTo>
                    <a:lnTo>
                      <a:pt x="31" y="0"/>
                    </a:lnTo>
                    <a:lnTo>
                      <a:pt x="37" y="2"/>
                    </a:lnTo>
                    <a:lnTo>
                      <a:pt x="43" y="4"/>
                    </a:lnTo>
                    <a:lnTo>
                      <a:pt x="49" y="6"/>
                    </a:lnTo>
                    <a:lnTo>
                      <a:pt x="55" y="10"/>
                    </a:lnTo>
                    <a:lnTo>
                      <a:pt x="57" y="16"/>
                    </a:lnTo>
                    <a:lnTo>
                      <a:pt x="61" y="20"/>
                    </a:lnTo>
                    <a:lnTo>
                      <a:pt x="63" y="26"/>
                    </a:lnTo>
                    <a:lnTo>
                      <a:pt x="63" y="34"/>
                    </a:lnTo>
                    <a:lnTo>
                      <a:pt x="63" y="40"/>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56" name="Freeform 709"/>
              <p:cNvSpPr>
                <a:spLocks/>
              </p:cNvSpPr>
              <p:nvPr/>
            </p:nvSpPr>
            <p:spPr bwMode="auto">
              <a:xfrm>
                <a:off x="5623" y="2514"/>
                <a:ext cx="63" cy="65"/>
              </a:xfrm>
              <a:custGeom>
                <a:avLst/>
                <a:gdLst>
                  <a:gd name="T0" fmla="*/ 0 w 63"/>
                  <a:gd name="T1" fmla="*/ 34 h 65"/>
                  <a:gd name="T2" fmla="*/ 0 w 63"/>
                  <a:gd name="T3" fmla="*/ 34 h 65"/>
                  <a:gd name="T4" fmla="*/ 0 w 63"/>
                  <a:gd name="T5" fmla="*/ 26 h 65"/>
                  <a:gd name="T6" fmla="*/ 2 w 63"/>
                  <a:gd name="T7" fmla="*/ 20 h 65"/>
                  <a:gd name="T8" fmla="*/ 6 w 63"/>
                  <a:gd name="T9" fmla="*/ 16 h 65"/>
                  <a:gd name="T10" fmla="*/ 8 w 63"/>
                  <a:gd name="T11" fmla="*/ 10 h 65"/>
                  <a:gd name="T12" fmla="*/ 13 w 63"/>
                  <a:gd name="T13" fmla="*/ 6 h 65"/>
                  <a:gd name="T14" fmla="*/ 19 w 63"/>
                  <a:gd name="T15" fmla="*/ 4 h 65"/>
                  <a:gd name="T16" fmla="*/ 25 w 63"/>
                  <a:gd name="T17" fmla="*/ 2 h 65"/>
                  <a:gd name="T18" fmla="*/ 31 w 63"/>
                  <a:gd name="T19" fmla="*/ 0 h 65"/>
                  <a:gd name="T20" fmla="*/ 37 w 63"/>
                  <a:gd name="T21" fmla="*/ 2 h 65"/>
                  <a:gd name="T22" fmla="*/ 43 w 63"/>
                  <a:gd name="T23" fmla="*/ 4 h 65"/>
                  <a:gd name="T24" fmla="*/ 49 w 63"/>
                  <a:gd name="T25" fmla="*/ 6 h 65"/>
                  <a:gd name="T26" fmla="*/ 55 w 63"/>
                  <a:gd name="T27" fmla="*/ 10 h 65"/>
                  <a:gd name="T28" fmla="*/ 57 w 63"/>
                  <a:gd name="T29" fmla="*/ 16 h 65"/>
                  <a:gd name="T30" fmla="*/ 61 w 63"/>
                  <a:gd name="T31" fmla="*/ 20 h 65"/>
                  <a:gd name="T32" fmla="*/ 63 w 63"/>
                  <a:gd name="T33" fmla="*/ 26 h 65"/>
                  <a:gd name="T34" fmla="*/ 63 w 63"/>
                  <a:gd name="T35" fmla="*/ 34 h 65"/>
                  <a:gd name="T36" fmla="*/ 63 w 63"/>
                  <a:gd name="T37" fmla="*/ 40 h 65"/>
                  <a:gd name="T38" fmla="*/ 61 w 63"/>
                  <a:gd name="T39" fmla="*/ 45 h 65"/>
                  <a:gd name="T40" fmla="*/ 57 w 63"/>
                  <a:gd name="T41" fmla="*/ 51 h 65"/>
                  <a:gd name="T42" fmla="*/ 55 w 63"/>
                  <a:gd name="T43" fmla="*/ 55 h 65"/>
                  <a:gd name="T44" fmla="*/ 49 w 63"/>
                  <a:gd name="T45" fmla="*/ 59 h 65"/>
                  <a:gd name="T46" fmla="*/ 43 w 63"/>
                  <a:gd name="T47" fmla="*/ 63 h 65"/>
                  <a:gd name="T48" fmla="*/ 37 w 63"/>
                  <a:gd name="T49" fmla="*/ 65 h 65"/>
                  <a:gd name="T50" fmla="*/ 31 w 63"/>
                  <a:gd name="T51" fmla="*/ 65 h 65"/>
                  <a:gd name="T52" fmla="*/ 25 w 63"/>
                  <a:gd name="T53" fmla="*/ 65 h 65"/>
                  <a:gd name="T54" fmla="*/ 19 w 63"/>
                  <a:gd name="T55" fmla="*/ 63 h 65"/>
                  <a:gd name="T56" fmla="*/ 13 w 63"/>
                  <a:gd name="T57" fmla="*/ 59 h 65"/>
                  <a:gd name="T58" fmla="*/ 8 w 63"/>
                  <a:gd name="T59" fmla="*/ 55 h 65"/>
                  <a:gd name="T60" fmla="*/ 6 w 63"/>
                  <a:gd name="T61" fmla="*/ 51 h 65"/>
                  <a:gd name="T62" fmla="*/ 2 w 63"/>
                  <a:gd name="T63" fmla="*/ 45 h 65"/>
                  <a:gd name="T64" fmla="*/ 0 w 63"/>
                  <a:gd name="T65" fmla="*/ 40 h 65"/>
                  <a:gd name="T66" fmla="*/ 0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4"/>
                    </a:moveTo>
                    <a:lnTo>
                      <a:pt x="0" y="34"/>
                    </a:lnTo>
                    <a:lnTo>
                      <a:pt x="0" y="26"/>
                    </a:lnTo>
                    <a:lnTo>
                      <a:pt x="2" y="20"/>
                    </a:lnTo>
                    <a:lnTo>
                      <a:pt x="6" y="16"/>
                    </a:lnTo>
                    <a:lnTo>
                      <a:pt x="8" y="10"/>
                    </a:lnTo>
                    <a:lnTo>
                      <a:pt x="13" y="6"/>
                    </a:lnTo>
                    <a:lnTo>
                      <a:pt x="19" y="4"/>
                    </a:lnTo>
                    <a:lnTo>
                      <a:pt x="25" y="2"/>
                    </a:lnTo>
                    <a:lnTo>
                      <a:pt x="31" y="0"/>
                    </a:lnTo>
                    <a:lnTo>
                      <a:pt x="37" y="2"/>
                    </a:lnTo>
                    <a:lnTo>
                      <a:pt x="43" y="4"/>
                    </a:lnTo>
                    <a:lnTo>
                      <a:pt x="49" y="6"/>
                    </a:lnTo>
                    <a:lnTo>
                      <a:pt x="55" y="10"/>
                    </a:lnTo>
                    <a:lnTo>
                      <a:pt x="57" y="16"/>
                    </a:lnTo>
                    <a:lnTo>
                      <a:pt x="61" y="20"/>
                    </a:lnTo>
                    <a:lnTo>
                      <a:pt x="63" y="26"/>
                    </a:lnTo>
                    <a:lnTo>
                      <a:pt x="63" y="34"/>
                    </a:lnTo>
                    <a:lnTo>
                      <a:pt x="63" y="40"/>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57" name="Freeform 710"/>
              <p:cNvSpPr>
                <a:spLocks/>
              </p:cNvSpPr>
              <p:nvPr/>
            </p:nvSpPr>
            <p:spPr bwMode="auto">
              <a:xfrm>
                <a:off x="5749" y="2493"/>
                <a:ext cx="63" cy="65"/>
              </a:xfrm>
              <a:custGeom>
                <a:avLst/>
                <a:gdLst>
                  <a:gd name="T0" fmla="*/ 0 w 63"/>
                  <a:gd name="T1" fmla="*/ 33 h 65"/>
                  <a:gd name="T2" fmla="*/ 0 w 63"/>
                  <a:gd name="T3" fmla="*/ 27 h 65"/>
                  <a:gd name="T4" fmla="*/ 2 w 63"/>
                  <a:gd name="T5" fmla="*/ 19 h 65"/>
                  <a:gd name="T6" fmla="*/ 6 w 63"/>
                  <a:gd name="T7" fmla="*/ 13 h 65"/>
                  <a:gd name="T8" fmla="*/ 8 w 63"/>
                  <a:gd name="T9" fmla="*/ 9 h 65"/>
                  <a:gd name="T10" fmla="*/ 14 w 63"/>
                  <a:gd name="T11" fmla="*/ 5 h 65"/>
                  <a:gd name="T12" fmla="*/ 19 w 63"/>
                  <a:gd name="T13" fmla="*/ 3 h 65"/>
                  <a:gd name="T14" fmla="*/ 25 w 63"/>
                  <a:gd name="T15" fmla="*/ 2 h 65"/>
                  <a:gd name="T16" fmla="*/ 31 w 63"/>
                  <a:gd name="T17" fmla="*/ 0 h 65"/>
                  <a:gd name="T18" fmla="*/ 37 w 63"/>
                  <a:gd name="T19" fmla="*/ 2 h 65"/>
                  <a:gd name="T20" fmla="*/ 43 w 63"/>
                  <a:gd name="T21" fmla="*/ 3 h 65"/>
                  <a:gd name="T22" fmla="*/ 49 w 63"/>
                  <a:gd name="T23" fmla="*/ 5 h 65"/>
                  <a:gd name="T24" fmla="*/ 53 w 63"/>
                  <a:gd name="T25" fmla="*/ 9 h 65"/>
                  <a:gd name="T26" fmla="*/ 57 w 63"/>
                  <a:gd name="T27" fmla="*/ 13 h 65"/>
                  <a:gd name="T28" fmla="*/ 61 w 63"/>
                  <a:gd name="T29" fmla="*/ 19 h 65"/>
                  <a:gd name="T30" fmla="*/ 63 w 63"/>
                  <a:gd name="T31" fmla="*/ 27 h 65"/>
                  <a:gd name="T32" fmla="*/ 63 w 63"/>
                  <a:gd name="T33" fmla="*/ 33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3 h 65"/>
                  <a:gd name="T46" fmla="*/ 37 w 63"/>
                  <a:gd name="T47" fmla="*/ 65 h 65"/>
                  <a:gd name="T48" fmla="*/ 31 w 63"/>
                  <a:gd name="T49" fmla="*/ 65 h 65"/>
                  <a:gd name="T50" fmla="*/ 25 w 63"/>
                  <a:gd name="T51" fmla="*/ 65 h 65"/>
                  <a:gd name="T52" fmla="*/ 19 w 63"/>
                  <a:gd name="T53" fmla="*/ 63 h 65"/>
                  <a:gd name="T54" fmla="*/ 14 w 63"/>
                  <a:gd name="T55" fmla="*/ 59 h 65"/>
                  <a:gd name="T56" fmla="*/ 8 w 63"/>
                  <a:gd name="T57" fmla="*/ 55 h 65"/>
                  <a:gd name="T58" fmla="*/ 6 w 63"/>
                  <a:gd name="T59" fmla="*/ 51 h 65"/>
                  <a:gd name="T60" fmla="*/ 2 w 63"/>
                  <a:gd name="T61" fmla="*/ 45 h 65"/>
                  <a:gd name="T62" fmla="*/ 0 w 63"/>
                  <a:gd name="T63" fmla="*/ 39 h 65"/>
                  <a:gd name="T64" fmla="*/ 0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3"/>
                    </a:moveTo>
                    <a:lnTo>
                      <a:pt x="0" y="27"/>
                    </a:lnTo>
                    <a:lnTo>
                      <a:pt x="2" y="19"/>
                    </a:lnTo>
                    <a:lnTo>
                      <a:pt x="6" y="13"/>
                    </a:lnTo>
                    <a:lnTo>
                      <a:pt x="8" y="9"/>
                    </a:lnTo>
                    <a:lnTo>
                      <a:pt x="14" y="5"/>
                    </a:lnTo>
                    <a:lnTo>
                      <a:pt x="19" y="3"/>
                    </a:lnTo>
                    <a:lnTo>
                      <a:pt x="25" y="2"/>
                    </a:lnTo>
                    <a:lnTo>
                      <a:pt x="31" y="0"/>
                    </a:lnTo>
                    <a:lnTo>
                      <a:pt x="37" y="2"/>
                    </a:lnTo>
                    <a:lnTo>
                      <a:pt x="43" y="3"/>
                    </a:lnTo>
                    <a:lnTo>
                      <a:pt x="49" y="5"/>
                    </a:lnTo>
                    <a:lnTo>
                      <a:pt x="53" y="9"/>
                    </a:lnTo>
                    <a:lnTo>
                      <a:pt x="57" y="13"/>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5" y="65"/>
                    </a:lnTo>
                    <a:lnTo>
                      <a:pt x="19" y="63"/>
                    </a:lnTo>
                    <a:lnTo>
                      <a:pt x="14" y="59"/>
                    </a:lnTo>
                    <a:lnTo>
                      <a:pt x="8"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58" name="Freeform 711"/>
              <p:cNvSpPr>
                <a:spLocks/>
              </p:cNvSpPr>
              <p:nvPr/>
            </p:nvSpPr>
            <p:spPr bwMode="auto">
              <a:xfrm>
                <a:off x="5749" y="2493"/>
                <a:ext cx="63" cy="65"/>
              </a:xfrm>
              <a:custGeom>
                <a:avLst/>
                <a:gdLst>
                  <a:gd name="T0" fmla="*/ 0 w 63"/>
                  <a:gd name="T1" fmla="*/ 33 h 65"/>
                  <a:gd name="T2" fmla="*/ 0 w 63"/>
                  <a:gd name="T3" fmla="*/ 33 h 65"/>
                  <a:gd name="T4" fmla="*/ 0 w 63"/>
                  <a:gd name="T5" fmla="*/ 27 h 65"/>
                  <a:gd name="T6" fmla="*/ 2 w 63"/>
                  <a:gd name="T7" fmla="*/ 19 h 65"/>
                  <a:gd name="T8" fmla="*/ 6 w 63"/>
                  <a:gd name="T9" fmla="*/ 13 h 65"/>
                  <a:gd name="T10" fmla="*/ 8 w 63"/>
                  <a:gd name="T11" fmla="*/ 9 h 65"/>
                  <a:gd name="T12" fmla="*/ 14 w 63"/>
                  <a:gd name="T13" fmla="*/ 5 h 65"/>
                  <a:gd name="T14" fmla="*/ 19 w 63"/>
                  <a:gd name="T15" fmla="*/ 3 h 65"/>
                  <a:gd name="T16" fmla="*/ 25 w 63"/>
                  <a:gd name="T17" fmla="*/ 2 h 65"/>
                  <a:gd name="T18" fmla="*/ 31 w 63"/>
                  <a:gd name="T19" fmla="*/ 0 h 65"/>
                  <a:gd name="T20" fmla="*/ 37 w 63"/>
                  <a:gd name="T21" fmla="*/ 2 h 65"/>
                  <a:gd name="T22" fmla="*/ 43 w 63"/>
                  <a:gd name="T23" fmla="*/ 3 h 65"/>
                  <a:gd name="T24" fmla="*/ 49 w 63"/>
                  <a:gd name="T25" fmla="*/ 5 h 65"/>
                  <a:gd name="T26" fmla="*/ 53 w 63"/>
                  <a:gd name="T27" fmla="*/ 9 h 65"/>
                  <a:gd name="T28" fmla="*/ 57 w 63"/>
                  <a:gd name="T29" fmla="*/ 13 h 65"/>
                  <a:gd name="T30" fmla="*/ 61 w 63"/>
                  <a:gd name="T31" fmla="*/ 19 h 65"/>
                  <a:gd name="T32" fmla="*/ 63 w 63"/>
                  <a:gd name="T33" fmla="*/ 27 h 65"/>
                  <a:gd name="T34" fmla="*/ 63 w 63"/>
                  <a:gd name="T35" fmla="*/ 33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3 h 65"/>
                  <a:gd name="T48" fmla="*/ 37 w 63"/>
                  <a:gd name="T49" fmla="*/ 65 h 65"/>
                  <a:gd name="T50" fmla="*/ 31 w 63"/>
                  <a:gd name="T51" fmla="*/ 65 h 65"/>
                  <a:gd name="T52" fmla="*/ 25 w 63"/>
                  <a:gd name="T53" fmla="*/ 65 h 65"/>
                  <a:gd name="T54" fmla="*/ 19 w 63"/>
                  <a:gd name="T55" fmla="*/ 63 h 65"/>
                  <a:gd name="T56" fmla="*/ 14 w 63"/>
                  <a:gd name="T57" fmla="*/ 59 h 65"/>
                  <a:gd name="T58" fmla="*/ 8 w 63"/>
                  <a:gd name="T59" fmla="*/ 55 h 65"/>
                  <a:gd name="T60" fmla="*/ 6 w 63"/>
                  <a:gd name="T61" fmla="*/ 51 h 65"/>
                  <a:gd name="T62" fmla="*/ 2 w 63"/>
                  <a:gd name="T63" fmla="*/ 45 h 65"/>
                  <a:gd name="T64" fmla="*/ 0 w 63"/>
                  <a:gd name="T65" fmla="*/ 39 h 65"/>
                  <a:gd name="T66" fmla="*/ 0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3"/>
                    </a:moveTo>
                    <a:lnTo>
                      <a:pt x="0" y="33"/>
                    </a:lnTo>
                    <a:lnTo>
                      <a:pt x="0" y="27"/>
                    </a:lnTo>
                    <a:lnTo>
                      <a:pt x="2" y="19"/>
                    </a:lnTo>
                    <a:lnTo>
                      <a:pt x="6" y="13"/>
                    </a:lnTo>
                    <a:lnTo>
                      <a:pt x="8" y="9"/>
                    </a:lnTo>
                    <a:lnTo>
                      <a:pt x="14" y="5"/>
                    </a:lnTo>
                    <a:lnTo>
                      <a:pt x="19" y="3"/>
                    </a:lnTo>
                    <a:lnTo>
                      <a:pt x="25" y="2"/>
                    </a:lnTo>
                    <a:lnTo>
                      <a:pt x="31" y="0"/>
                    </a:lnTo>
                    <a:lnTo>
                      <a:pt x="37" y="2"/>
                    </a:lnTo>
                    <a:lnTo>
                      <a:pt x="43" y="3"/>
                    </a:lnTo>
                    <a:lnTo>
                      <a:pt x="49" y="5"/>
                    </a:lnTo>
                    <a:lnTo>
                      <a:pt x="53" y="9"/>
                    </a:lnTo>
                    <a:lnTo>
                      <a:pt x="57" y="13"/>
                    </a:lnTo>
                    <a:lnTo>
                      <a:pt x="61" y="19"/>
                    </a:lnTo>
                    <a:lnTo>
                      <a:pt x="63" y="27"/>
                    </a:lnTo>
                    <a:lnTo>
                      <a:pt x="63" y="33"/>
                    </a:lnTo>
                    <a:lnTo>
                      <a:pt x="63" y="39"/>
                    </a:lnTo>
                    <a:lnTo>
                      <a:pt x="61" y="45"/>
                    </a:lnTo>
                    <a:lnTo>
                      <a:pt x="57" y="51"/>
                    </a:lnTo>
                    <a:lnTo>
                      <a:pt x="53" y="55"/>
                    </a:lnTo>
                    <a:lnTo>
                      <a:pt x="49" y="59"/>
                    </a:lnTo>
                    <a:lnTo>
                      <a:pt x="43" y="63"/>
                    </a:lnTo>
                    <a:lnTo>
                      <a:pt x="37" y="65"/>
                    </a:lnTo>
                    <a:lnTo>
                      <a:pt x="31" y="65"/>
                    </a:lnTo>
                    <a:lnTo>
                      <a:pt x="25" y="65"/>
                    </a:lnTo>
                    <a:lnTo>
                      <a:pt x="19" y="63"/>
                    </a:lnTo>
                    <a:lnTo>
                      <a:pt x="14" y="59"/>
                    </a:lnTo>
                    <a:lnTo>
                      <a:pt x="8"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59" name="Freeform 712"/>
              <p:cNvSpPr>
                <a:spLocks/>
              </p:cNvSpPr>
              <p:nvPr/>
            </p:nvSpPr>
            <p:spPr bwMode="auto">
              <a:xfrm>
                <a:off x="5684" y="2432"/>
                <a:ext cx="63" cy="64"/>
              </a:xfrm>
              <a:custGeom>
                <a:avLst/>
                <a:gdLst>
                  <a:gd name="T0" fmla="*/ 0 w 63"/>
                  <a:gd name="T1" fmla="*/ 31 h 64"/>
                  <a:gd name="T2" fmla="*/ 0 w 63"/>
                  <a:gd name="T3" fmla="*/ 25 h 64"/>
                  <a:gd name="T4" fmla="*/ 2 w 63"/>
                  <a:gd name="T5" fmla="*/ 19 h 64"/>
                  <a:gd name="T6" fmla="*/ 6 w 63"/>
                  <a:gd name="T7" fmla="*/ 13 h 64"/>
                  <a:gd name="T8" fmla="*/ 10 w 63"/>
                  <a:gd name="T9" fmla="*/ 9 h 64"/>
                  <a:gd name="T10" fmla="*/ 14 w 63"/>
                  <a:gd name="T11" fmla="*/ 5 h 64"/>
                  <a:gd name="T12" fmla="*/ 19 w 63"/>
                  <a:gd name="T13" fmla="*/ 1 h 64"/>
                  <a:gd name="T14" fmla="*/ 25 w 63"/>
                  <a:gd name="T15" fmla="*/ 0 h 64"/>
                  <a:gd name="T16" fmla="*/ 31 w 63"/>
                  <a:gd name="T17" fmla="*/ 0 h 64"/>
                  <a:gd name="T18" fmla="*/ 39 w 63"/>
                  <a:gd name="T19" fmla="*/ 0 h 64"/>
                  <a:gd name="T20" fmla="*/ 43 w 63"/>
                  <a:gd name="T21" fmla="*/ 1 h 64"/>
                  <a:gd name="T22" fmla="*/ 49 w 63"/>
                  <a:gd name="T23" fmla="*/ 5 h 64"/>
                  <a:gd name="T24" fmla="*/ 55 w 63"/>
                  <a:gd name="T25" fmla="*/ 9 h 64"/>
                  <a:gd name="T26" fmla="*/ 59 w 63"/>
                  <a:gd name="T27" fmla="*/ 13 h 64"/>
                  <a:gd name="T28" fmla="*/ 61 w 63"/>
                  <a:gd name="T29" fmla="*/ 19 h 64"/>
                  <a:gd name="T30" fmla="*/ 63 w 63"/>
                  <a:gd name="T31" fmla="*/ 25 h 64"/>
                  <a:gd name="T32" fmla="*/ 63 w 63"/>
                  <a:gd name="T33" fmla="*/ 31 h 64"/>
                  <a:gd name="T34" fmla="*/ 63 w 63"/>
                  <a:gd name="T35" fmla="*/ 39 h 64"/>
                  <a:gd name="T36" fmla="*/ 61 w 63"/>
                  <a:gd name="T37" fmla="*/ 45 h 64"/>
                  <a:gd name="T38" fmla="*/ 59 w 63"/>
                  <a:gd name="T39" fmla="*/ 51 h 64"/>
                  <a:gd name="T40" fmla="*/ 55 w 63"/>
                  <a:gd name="T41" fmla="*/ 55 h 64"/>
                  <a:gd name="T42" fmla="*/ 49 w 63"/>
                  <a:gd name="T43" fmla="*/ 59 h 64"/>
                  <a:gd name="T44" fmla="*/ 43 w 63"/>
                  <a:gd name="T45" fmla="*/ 61 h 64"/>
                  <a:gd name="T46" fmla="*/ 39 w 63"/>
                  <a:gd name="T47" fmla="*/ 63 h 64"/>
                  <a:gd name="T48" fmla="*/ 31 w 63"/>
                  <a:gd name="T49" fmla="*/ 64 h 64"/>
                  <a:gd name="T50" fmla="*/ 25 w 63"/>
                  <a:gd name="T51" fmla="*/ 63 h 64"/>
                  <a:gd name="T52" fmla="*/ 19 w 63"/>
                  <a:gd name="T53" fmla="*/ 61 h 64"/>
                  <a:gd name="T54" fmla="*/ 14 w 63"/>
                  <a:gd name="T55" fmla="*/ 59 h 64"/>
                  <a:gd name="T56" fmla="*/ 10 w 63"/>
                  <a:gd name="T57" fmla="*/ 55 h 64"/>
                  <a:gd name="T58" fmla="*/ 6 w 63"/>
                  <a:gd name="T59" fmla="*/ 51 h 64"/>
                  <a:gd name="T60" fmla="*/ 2 w 63"/>
                  <a:gd name="T61" fmla="*/ 45 h 64"/>
                  <a:gd name="T62" fmla="*/ 0 w 63"/>
                  <a:gd name="T63" fmla="*/ 39 h 64"/>
                  <a:gd name="T64" fmla="*/ 0 w 63"/>
                  <a:gd name="T65" fmla="*/ 31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0" y="31"/>
                    </a:moveTo>
                    <a:lnTo>
                      <a:pt x="0" y="25"/>
                    </a:lnTo>
                    <a:lnTo>
                      <a:pt x="2" y="19"/>
                    </a:lnTo>
                    <a:lnTo>
                      <a:pt x="6" y="13"/>
                    </a:lnTo>
                    <a:lnTo>
                      <a:pt x="10" y="9"/>
                    </a:lnTo>
                    <a:lnTo>
                      <a:pt x="14" y="5"/>
                    </a:lnTo>
                    <a:lnTo>
                      <a:pt x="19" y="1"/>
                    </a:lnTo>
                    <a:lnTo>
                      <a:pt x="25" y="0"/>
                    </a:lnTo>
                    <a:lnTo>
                      <a:pt x="31" y="0"/>
                    </a:lnTo>
                    <a:lnTo>
                      <a:pt x="39"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1"/>
                    </a:lnTo>
                    <a:lnTo>
                      <a:pt x="39" y="63"/>
                    </a:lnTo>
                    <a:lnTo>
                      <a:pt x="31" y="64"/>
                    </a:lnTo>
                    <a:lnTo>
                      <a:pt x="25" y="63"/>
                    </a:lnTo>
                    <a:lnTo>
                      <a:pt x="19" y="61"/>
                    </a:lnTo>
                    <a:lnTo>
                      <a:pt x="14" y="59"/>
                    </a:lnTo>
                    <a:lnTo>
                      <a:pt x="10"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60" name="Freeform 713"/>
              <p:cNvSpPr>
                <a:spLocks/>
              </p:cNvSpPr>
              <p:nvPr/>
            </p:nvSpPr>
            <p:spPr bwMode="auto">
              <a:xfrm>
                <a:off x="5684" y="2432"/>
                <a:ext cx="63" cy="64"/>
              </a:xfrm>
              <a:custGeom>
                <a:avLst/>
                <a:gdLst>
                  <a:gd name="T0" fmla="*/ 0 w 63"/>
                  <a:gd name="T1" fmla="*/ 31 h 64"/>
                  <a:gd name="T2" fmla="*/ 0 w 63"/>
                  <a:gd name="T3" fmla="*/ 31 h 64"/>
                  <a:gd name="T4" fmla="*/ 0 w 63"/>
                  <a:gd name="T5" fmla="*/ 25 h 64"/>
                  <a:gd name="T6" fmla="*/ 2 w 63"/>
                  <a:gd name="T7" fmla="*/ 19 h 64"/>
                  <a:gd name="T8" fmla="*/ 6 w 63"/>
                  <a:gd name="T9" fmla="*/ 13 h 64"/>
                  <a:gd name="T10" fmla="*/ 10 w 63"/>
                  <a:gd name="T11" fmla="*/ 9 h 64"/>
                  <a:gd name="T12" fmla="*/ 14 w 63"/>
                  <a:gd name="T13" fmla="*/ 5 h 64"/>
                  <a:gd name="T14" fmla="*/ 19 w 63"/>
                  <a:gd name="T15" fmla="*/ 1 h 64"/>
                  <a:gd name="T16" fmla="*/ 25 w 63"/>
                  <a:gd name="T17" fmla="*/ 0 h 64"/>
                  <a:gd name="T18" fmla="*/ 31 w 63"/>
                  <a:gd name="T19" fmla="*/ 0 h 64"/>
                  <a:gd name="T20" fmla="*/ 39 w 63"/>
                  <a:gd name="T21" fmla="*/ 0 h 64"/>
                  <a:gd name="T22" fmla="*/ 43 w 63"/>
                  <a:gd name="T23" fmla="*/ 1 h 64"/>
                  <a:gd name="T24" fmla="*/ 49 w 63"/>
                  <a:gd name="T25" fmla="*/ 5 h 64"/>
                  <a:gd name="T26" fmla="*/ 55 w 63"/>
                  <a:gd name="T27" fmla="*/ 9 h 64"/>
                  <a:gd name="T28" fmla="*/ 59 w 63"/>
                  <a:gd name="T29" fmla="*/ 13 h 64"/>
                  <a:gd name="T30" fmla="*/ 61 w 63"/>
                  <a:gd name="T31" fmla="*/ 19 h 64"/>
                  <a:gd name="T32" fmla="*/ 63 w 63"/>
                  <a:gd name="T33" fmla="*/ 25 h 64"/>
                  <a:gd name="T34" fmla="*/ 63 w 63"/>
                  <a:gd name="T35" fmla="*/ 31 h 64"/>
                  <a:gd name="T36" fmla="*/ 63 w 63"/>
                  <a:gd name="T37" fmla="*/ 39 h 64"/>
                  <a:gd name="T38" fmla="*/ 61 w 63"/>
                  <a:gd name="T39" fmla="*/ 45 h 64"/>
                  <a:gd name="T40" fmla="*/ 59 w 63"/>
                  <a:gd name="T41" fmla="*/ 51 h 64"/>
                  <a:gd name="T42" fmla="*/ 55 w 63"/>
                  <a:gd name="T43" fmla="*/ 55 h 64"/>
                  <a:gd name="T44" fmla="*/ 49 w 63"/>
                  <a:gd name="T45" fmla="*/ 59 h 64"/>
                  <a:gd name="T46" fmla="*/ 43 w 63"/>
                  <a:gd name="T47" fmla="*/ 61 h 64"/>
                  <a:gd name="T48" fmla="*/ 39 w 63"/>
                  <a:gd name="T49" fmla="*/ 63 h 64"/>
                  <a:gd name="T50" fmla="*/ 31 w 63"/>
                  <a:gd name="T51" fmla="*/ 64 h 64"/>
                  <a:gd name="T52" fmla="*/ 25 w 63"/>
                  <a:gd name="T53" fmla="*/ 63 h 64"/>
                  <a:gd name="T54" fmla="*/ 19 w 63"/>
                  <a:gd name="T55" fmla="*/ 61 h 64"/>
                  <a:gd name="T56" fmla="*/ 14 w 63"/>
                  <a:gd name="T57" fmla="*/ 59 h 64"/>
                  <a:gd name="T58" fmla="*/ 10 w 63"/>
                  <a:gd name="T59" fmla="*/ 55 h 64"/>
                  <a:gd name="T60" fmla="*/ 6 w 63"/>
                  <a:gd name="T61" fmla="*/ 51 h 64"/>
                  <a:gd name="T62" fmla="*/ 2 w 63"/>
                  <a:gd name="T63" fmla="*/ 45 h 64"/>
                  <a:gd name="T64" fmla="*/ 0 w 63"/>
                  <a:gd name="T65" fmla="*/ 39 h 64"/>
                  <a:gd name="T66" fmla="*/ 0 w 63"/>
                  <a:gd name="T67" fmla="*/ 31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0" y="31"/>
                    </a:moveTo>
                    <a:lnTo>
                      <a:pt x="0" y="31"/>
                    </a:lnTo>
                    <a:lnTo>
                      <a:pt x="0" y="25"/>
                    </a:lnTo>
                    <a:lnTo>
                      <a:pt x="2" y="19"/>
                    </a:lnTo>
                    <a:lnTo>
                      <a:pt x="6" y="13"/>
                    </a:lnTo>
                    <a:lnTo>
                      <a:pt x="10" y="9"/>
                    </a:lnTo>
                    <a:lnTo>
                      <a:pt x="14" y="5"/>
                    </a:lnTo>
                    <a:lnTo>
                      <a:pt x="19" y="1"/>
                    </a:lnTo>
                    <a:lnTo>
                      <a:pt x="25" y="0"/>
                    </a:lnTo>
                    <a:lnTo>
                      <a:pt x="31" y="0"/>
                    </a:lnTo>
                    <a:lnTo>
                      <a:pt x="39"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1"/>
                    </a:lnTo>
                    <a:lnTo>
                      <a:pt x="39" y="63"/>
                    </a:lnTo>
                    <a:lnTo>
                      <a:pt x="31" y="64"/>
                    </a:lnTo>
                    <a:lnTo>
                      <a:pt x="25" y="63"/>
                    </a:lnTo>
                    <a:lnTo>
                      <a:pt x="19" y="61"/>
                    </a:lnTo>
                    <a:lnTo>
                      <a:pt x="14" y="59"/>
                    </a:lnTo>
                    <a:lnTo>
                      <a:pt x="10"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61" name="Rectangle 714"/>
              <p:cNvSpPr>
                <a:spLocks noChangeArrowheads="1"/>
              </p:cNvSpPr>
              <p:nvPr/>
            </p:nvSpPr>
            <p:spPr bwMode="auto">
              <a:xfrm>
                <a:off x="4467" y="2687"/>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62" name="Rectangle 715"/>
              <p:cNvSpPr>
                <a:spLocks noChangeArrowheads="1"/>
              </p:cNvSpPr>
              <p:nvPr/>
            </p:nvSpPr>
            <p:spPr bwMode="auto">
              <a:xfrm>
                <a:off x="4466" y="2689"/>
                <a:ext cx="34"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1</a:t>
                </a:r>
                <a:endParaRPr kumimoji="1" lang="en-US">
                  <a:latin typeface="Times New Roman" charset="0"/>
                </a:endParaRPr>
              </a:p>
            </p:txBody>
          </p:sp>
          <p:sp>
            <p:nvSpPr>
              <p:cNvPr id="35863" name="Rectangle 716"/>
              <p:cNvSpPr>
                <a:spLocks noChangeArrowheads="1"/>
              </p:cNvSpPr>
              <p:nvPr/>
            </p:nvSpPr>
            <p:spPr bwMode="auto">
              <a:xfrm>
                <a:off x="4499" y="2689"/>
                <a:ext cx="17"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5864" name="Rectangle 717"/>
              <p:cNvSpPr>
                <a:spLocks noChangeArrowheads="1"/>
              </p:cNvSpPr>
              <p:nvPr/>
            </p:nvSpPr>
            <p:spPr bwMode="auto">
              <a:xfrm>
                <a:off x="4496" y="2687"/>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65" name="Rectangle 718"/>
              <p:cNvSpPr>
                <a:spLocks noChangeArrowheads="1"/>
              </p:cNvSpPr>
              <p:nvPr/>
            </p:nvSpPr>
            <p:spPr bwMode="auto">
              <a:xfrm>
                <a:off x="4495" y="2689"/>
                <a:ext cx="34"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4</a:t>
                </a:r>
                <a:endParaRPr kumimoji="1" lang="en-US">
                  <a:latin typeface="Times New Roman" charset="0"/>
                </a:endParaRPr>
              </a:p>
            </p:txBody>
          </p:sp>
          <p:sp>
            <p:nvSpPr>
              <p:cNvPr id="35866" name="Rectangle 719"/>
              <p:cNvSpPr>
                <a:spLocks noChangeArrowheads="1"/>
              </p:cNvSpPr>
              <p:nvPr/>
            </p:nvSpPr>
            <p:spPr bwMode="auto">
              <a:xfrm>
                <a:off x="4527" y="2689"/>
                <a:ext cx="17"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5867" name="Rectangle 720"/>
              <p:cNvSpPr>
                <a:spLocks noChangeArrowheads="1"/>
              </p:cNvSpPr>
              <p:nvPr/>
            </p:nvSpPr>
            <p:spPr bwMode="auto">
              <a:xfrm>
                <a:off x="4526" y="2687"/>
                <a:ext cx="81" cy="7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68" name="Rectangle 721"/>
              <p:cNvSpPr>
                <a:spLocks noChangeArrowheads="1"/>
              </p:cNvSpPr>
              <p:nvPr/>
            </p:nvSpPr>
            <p:spPr bwMode="auto">
              <a:xfrm>
                <a:off x="4525" y="2689"/>
                <a:ext cx="33"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3</a:t>
                </a:r>
                <a:endParaRPr kumimoji="1" lang="en-US">
                  <a:latin typeface="Times New Roman" charset="0"/>
                </a:endParaRPr>
              </a:p>
            </p:txBody>
          </p:sp>
          <p:sp>
            <p:nvSpPr>
              <p:cNvPr id="35869" name="Rectangle 722"/>
              <p:cNvSpPr>
                <a:spLocks noChangeArrowheads="1"/>
              </p:cNvSpPr>
              <p:nvPr/>
            </p:nvSpPr>
            <p:spPr bwMode="auto">
              <a:xfrm>
                <a:off x="4556" y="2689"/>
                <a:ext cx="18" cy="6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700">
                    <a:solidFill>
                      <a:srgbClr val="0000FF"/>
                    </a:solidFill>
                    <a:latin typeface="Arial" charset="0"/>
                  </a:rPr>
                  <a:t> </a:t>
                </a:r>
                <a:endParaRPr kumimoji="1" lang="en-US">
                  <a:latin typeface="Times New Roman" charset="0"/>
                </a:endParaRPr>
              </a:p>
            </p:txBody>
          </p:sp>
          <p:sp>
            <p:nvSpPr>
              <p:cNvPr id="35870" name="Rectangle 723"/>
              <p:cNvSpPr>
                <a:spLocks noChangeArrowheads="1"/>
              </p:cNvSpPr>
              <p:nvPr/>
            </p:nvSpPr>
            <p:spPr bwMode="auto">
              <a:xfrm>
                <a:off x="4559" y="2682"/>
                <a:ext cx="205" cy="16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71" name="Rectangle 724"/>
              <p:cNvSpPr>
                <a:spLocks noChangeArrowheads="1"/>
              </p:cNvSpPr>
              <p:nvPr/>
            </p:nvSpPr>
            <p:spPr bwMode="auto">
              <a:xfrm>
                <a:off x="4559" y="2687"/>
                <a:ext cx="113"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C</a:t>
                </a:r>
                <a:endParaRPr kumimoji="1" lang="en-US">
                  <a:latin typeface="Times New Roman" charset="0"/>
                </a:endParaRPr>
              </a:p>
            </p:txBody>
          </p:sp>
          <p:sp>
            <p:nvSpPr>
              <p:cNvPr id="35872" name="Rectangle 725"/>
              <p:cNvSpPr>
                <a:spLocks noChangeArrowheads="1"/>
              </p:cNvSpPr>
              <p:nvPr/>
            </p:nvSpPr>
            <p:spPr bwMode="auto">
              <a:xfrm>
                <a:off x="4659" y="2687"/>
                <a:ext cx="43"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5873" name="Rectangle 726"/>
              <p:cNvSpPr>
                <a:spLocks noChangeArrowheads="1"/>
              </p:cNvSpPr>
              <p:nvPr/>
            </p:nvSpPr>
            <p:spPr bwMode="auto">
              <a:xfrm>
                <a:off x="4682" y="2682"/>
                <a:ext cx="173" cy="16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74" name="Rectangle 727"/>
              <p:cNvSpPr>
                <a:spLocks noChangeArrowheads="1"/>
              </p:cNvSpPr>
              <p:nvPr/>
            </p:nvSpPr>
            <p:spPr bwMode="auto">
              <a:xfrm>
                <a:off x="4682" y="2687"/>
                <a:ext cx="78"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s</a:t>
                </a:r>
                <a:endParaRPr kumimoji="1" lang="en-US">
                  <a:latin typeface="Times New Roman" charset="0"/>
                </a:endParaRPr>
              </a:p>
            </p:txBody>
          </p:sp>
          <p:sp>
            <p:nvSpPr>
              <p:cNvPr id="35875" name="Rectangle 728"/>
              <p:cNvSpPr>
                <a:spLocks noChangeArrowheads="1"/>
              </p:cNvSpPr>
              <p:nvPr/>
            </p:nvSpPr>
            <p:spPr bwMode="auto">
              <a:xfrm>
                <a:off x="4752" y="2687"/>
                <a:ext cx="44"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FF"/>
                    </a:solidFill>
                    <a:latin typeface="Arial" charset="0"/>
                  </a:rPr>
                  <a:t> </a:t>
                </a:r>
                <a:endParaRPr kumimoji="1" lang="en-US">
                  <a:latin typeface="Times New Roman" charset="0"/>
                </a:endParaRPr>
              </a:p>
            </p:txBody>
          </p:sp>
          <p:sp>
            <p:nvSpPr>
              <p:cNvPr id="35876" name="Rectangle 729"/>
              <p:cNvSpPr>
                <a:spLocks noChangeArrowheads="1"/>
              </p:cNvSpPr>
              <p:nvPr/>
            </p:nvSpPr>
            <p:spPr bwMode="auto">
              <a:xfrm>
                <a:off x="5166" y="2684"/>
                <a:ext cx="195" cy="16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77" name="Rectangle 730"/>
              <p:cNvSpPr>
                <a:spLocks noChangeArrowheads="1"/>
              </p:cNvSpPr>
              <p:nvPr/>
            </p:nvSpPr>
            <p:spPr bwMode="auto">
              <a:xfrm>
                <a:off x="5165" y="2689"/>
                <a:ext cx="104"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Y</a:t>
                </a:r>
                <a:endParaRPr kumimoji="1" lang="en-US">
                  <a:latin typeface="Times New Roman" charset="0"/>
                </a:endParaRPr>
              </a:p>
            </p:txBody>
          </p:sp>
          <p:sp>
            <p:nvSpPr>
              <p:cNvPr id="35878" name="Rectangle 731"/>
              <p:cNvSpPr>
                <a:spLocks noChangeArrowheads="1"/>
              </p:cNvSpPr>
              <p:nvPr/>
            </p:nvSpPr>
            <p:spPr bwMode="auto">
              <a:xfrm>
                <a:off x="5259" y="2689"/>
                <a:ext cx="44" cy="16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800">
                    <a:solidFill>
                      <a:srgbClr val="000000"/>
                    </a:solidFill>
                    <a:latin typeface="Arial" charset="0"/>
                  </a:rPr>
                  <a:t> </a:t>
                </a:r>
                <a:endParaRPr kumimoji="1" lang="en-US">
                  <a:latin typeface="Times New Roman" charset="0"/>
                </a:endParaRPr>
              </a:p>
            </p:txBody>
          </p:sp>
          <p:sp>
            <p:nvSpPr>
              <p:cNvPr id="35879" name="Rectangle 732"/>
              <p:cNvSpPr>
                <a:spLocks noChangeArrowheads="1"/>
              </p:cNvSpPr>
              <p:nvPr/>
            </p:nvSpPr>
            <p:spPr bwMode="auto">
              <a:xfrm>
                <a:off x="4867" y="2392"/>
                <a:ext cx="214"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80" name="Rectangle 733"/>
              <p:cNvSpPr>
                <a:spLocks noChangeArrowheads="1"/>
              </p:cNvSpPr>
              <p:nvPr/>
            </p:nvSpPr>
            <p:spPr bwMode="auto">
              <a:xfrm>
                <a:off x="4867" y="2398"/>
                <a:ext cx="101"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5881" name="Rectangle 734"/>
              <p:cNvSpPr>
                <a:spLocks noChangeArrowheads="1"/>
              </p:cNvSpPr>
              <p:nvPr/>
            </p:nvSpPr>
            <p:spPr bwMode="auto">
              <a:xfrm>
                <a:off x="4957" y="2398"/>
                <a:ext cx="48"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5882" name="Rectangle 735"/>
              <p:cNvSpPr>
                <a:spLocks noChangeArrowheads="1"/>
              </p:cNvSpPr>
              <p:nvPr/>
            </p:nvSpPr>
            <p:spPr bwMode="auto">
              <a:xfrm>
                <a:off x="5447" y="2392"/>
                <a:ext cx="213" cy="17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p>
                <a:endParaRPr lang="en-GB"/>
              </a:p>
            </p:txBody>
          </p:sp>
          <p:sp>
            <p:nvSpPr>
              <p:cNvPr id="35883" name="Rectangle 736"/>
              <p:cNvSpPr>
                <a:spLocks noChangeArrowheads="1"/>
              </p:cNvSpPr>
              <p:nvPr/>
            </p:nvSpPr>
            <p:spPr bwMode="auto">
              <a:xfrm>
                <a:off x="5446" y="2398"/>
                <a:ext cx="101"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a:t>
                </a:r>
                <a:endParaRPr kumimoji="1" lang="en-US">
                  <a:latin typeface="Times New Roman" charset="0"/>
                </a:endParaRPr>
              </a:p>
            </p:txBody>
          </p:sp>
          <p:sp>
            <p:nvSpPr>
              <p:cNvPr id="35884" name="Rectangle 737"/>
              <p:cNvSpPr>
                <a:spLocks noChangeArrowheads="1"/>
              </p:cNvSpPr>
              <p:nvPr/>
            </p:nvSpPr>
            <p:spPr bwMode="auto">
              <a:xfrm>
                <a:off x="5537" y="2398"/>
                <a:ext cx="47" cy="18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2000">
                    <a:solidFill>
                      <a:srgbClr val="000000"/>
                    </a:solidFill>
                    <a:latin typeface="Arial" charset="0"/>
                  </a:rPr>
                  <a:t> </a:t>
                </a:r>
                <a:endParaRPr kumimoji="1" lang="en-US">
                  <a:latin typeface="Times New Roman" charset="0"/>
                </a:endParaRPr>
              </a:p>
            </p:txBody>
          </p:sp>
          <p:sp>
            <p:nvSpPr>
              <p:cNvPr id="35885" name="Line 738"/>
              <p:cNvSpPr>
                <a:spLocks noChangeShapeType="1"/>
              </p:cNvSpPr>
              <p:nvPr/>
            </p:nvSpPr>
            <p:spPr bwMode="auto">
              <a:xfrm>
                <a:off x="5217" y="2483"/>
                <a:ext cx="34" cy="1"/>
              </a:xfrm>
              <a:prstGeom prst="line">
                <a:avLst/>
              </a:pr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noFill/>
                  </a14:hiddenFill>
                </a:ext>
              </a:extLst>
            </p:spPr>
            <p:txBody>
              <a:bodyPr/>
              <a:lstStyle/>
              <a:p>
                <a:endParaRPr lang="es-ES"/>
              </a:p>
            </p:txBody>
          </p:sp>
          <p:sp>
            <p:nvSpPr>
              <p:cNvPr id="35886" name="Freeform 739"/>
              <p:cNvSpPr>
                <a:spLocks/>
              </p:cNvSpPr>
              <p:nvPr/>
            </p:nvSpPr>
            <p:spPr bwMode="auto">
              <a:xfrm>
                <a:off x="5241" y="2473"/>
                <a:ext cx="19" cy="20"/>
              </a:xfrm>
              <a:custGeom>
                <a:avLst/>
                <a:gdLst>
                  <a:gd name="T0" fmla="*/ 10 w 19"/>
                  <a:gd name="T1" fmla="*/ 10 h 20"/>
                  <a:gd name="T2" fmla="*/ 0 w 19"/>
                  <a:gd name="T3" fmla="*/ 0 h 20"/>
                  <a:gd name="T4" fmla="*/ 10 w 19"/>
                  <a:gd name="T5" fmla="*/ 0 h 20"/>
                  <a:gd name="T6" fmla="*/ 19 w 19"/>
                  <a:gd name="T7" fmla="*/ 10 h 20"/>
                  <a:gd name="T8" fmla="*/ 10 w 19"/>
                  <a:gd name="T9" fmla="*/ 20 h 20"/>
                  <a:gd name="T10" fmla="*/ 0 w 19"/>
                  <a:gd name="T11" fmla="*/ 20 h 20"/>
                  <a:gd name="T12" fmla="*/ 10 w 19"/>
                  <a:gd name="T13" fmla="*/ 10 h 20"/>
                  <a:gd name="T14" fmla="*/ 0 w 19"/>
                  <a:gd name="T15" fmla="*/ 0 h 20"/>
                  <a:gd name="T16" fmla="*/ 10 w 19"/>
                  <a:gd name="T17" fmla="*/ 1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
                  <a:gd name="T28" fmla="*/ 0 h 20"/>
                  <a:gd name="T29" fmla="*/ 19 w 19"/>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 h="20">
                    <a:moveTo>
                      <a:pt x="10" y="10"/>
                    </a:moveTo>
                    <a:lnTo>
                      <a:pt x="0" y="0"/>
                    </a:lnTo>
                    <a:lnTo>
                      <a:pt x="10" y="0"/>
                    </a:lnTo>
                    <a:lnTo>
                      <a:pt x="19" y="10"/>
                    </a:lnTo>
                    <a:lnTo>
                      <a:pt x="10" y="20"/>
                    </a:lnTo>
                    <a:lnTo>
                      <a:pt x="0" y="20"/>
                    </a:lnTo>
                    <a:lnTo>
                      <a:pt x="10" y="10"/>
                    </a:lnTo>
                    <a:lnTo>
                      <a:pt x="0" y="0"/>
                    </a:lnTo>
                    <a:lnTo>
                      <a:pt x="10" y="10"/>
                    </a:lnTo>
                    <a:close/>
                  </a:path>
                </a:pathLst>
              </a:custGeom>
              <a:solidFill>
                <a:srgbClr val="000000"/>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87" name="Freeform 740"/>
              <p:cNvSpPr>
                <a:spLocks/>
              </p:cNvSpPr>
              <p:nvPr/>
            </p:nvSpPr>
            <p:spPr bwMode="auto">
              <a:xfrm>
                <a:off x="5166" y="2544"/>
                <a:ext cx="63" cy="63"/>
              </a:xfrm>
              <a:custGeom>
                <a:avLst/>
                <a:gdLst>
                  <a:gd name="T0" fmla="*/ 31 w 63"/>
                  <a:gd name="T1" fmla="*/ 63 h 63"/>
                  <a:gd name="T2" fmla="*/ 26 w 63"/>
                  <a:gd name="T3" fmla="*/ 63 h 63"/>
                  <a:gd name="T4" fmla="*/ 20 w 63"/>
                  <a:gd name="T5" fmla="*/ 61 h 63"/>
                  <a:gd name="T6" fmla="*/ 14 w 63"/>
                  <a:gd name="T7" fmla="*/ 59 h 63"/>
                  <a:gd name="T8" fmla="*/ 8 w 63"/>
                  <a:gd name="T9" fmla="*/ 55 h 63"/>
                  <a:gd name="T10" fmla="*/ 6 w 63"/>
                  <a:gd name="T11" fmla="*/ 49 h 63"/>
                  <a:gd name="T12" fmla="*/ 2 w 63"/>
                  <a:gd name="T13" fmla="*/ 43 h 63"/>
                  <a:gd name="T14" fmla="*/ 0 w 63"/>
                  <a:gd name="T15" fmla="*/ 39 h 63"/>
                  <a:gd name="T16" fmla="*/ 0 w 63"/>
                  <a:gd name="T17" fmla="*/ 31 h 63"/>
                  <a:gd name="T18" fmla="*/ 0 w 63"/>
                  <a:gd name="T19" fmla="*/ 25 h 63"/>
                  <a:gd name="T20" fmla="*/ 2 w 63"/>
                  <a:gd name="T21" fmla="*/ 19 h 63"/>
                  <a:gd name="T22" fmla="*/ 6 w 63"/>
                  <a:gd name="T23" fmla="*/ 14 h 63"/>
                  <a:gd name="T24" fmla="*/ 8 w 63"/>
                  <a:gd name="T25" fmla="*/ 10 h 63"/>
                  <a:gd name="T26" fmla="*/ 14 w 63"/>
                  <a:gd name="T27" fmla="*/ 6 h 63"/>
                  <a:gd name="T28" fmla="*/ 20 w 63"/>
                  <a:gd name="T29" fmla="*/ 2 h 63"/>
                  <a:gd name="T30" fmla="*/ 26 w 63"/>
                  <a:gd name="T31" fmla="*/ 0 h 63"/>
                  <a:gd name="T32" fmla="*/ 31 w 63"/>
                  <a:gd name="T33" fmla="*/ 0 h 63"/>
                  <a:gd name="T34" fmla="*/ 37 w 63"/>
                  <a:gd name="T35" fmla="*/ 0 h 63"/>
                  <a:gd name="T36" fmla="*/ 43 w 63"/>
                  <a:gd name="T37" fmla="*/ 2 h 63"/>
                  <a:gd name="T38" fmla="*/ 49 w 63"/>
                  <a:gd name="T39" fmla="*/ 6 h 63"/>
                  <a:gd name="T40" fmla="*/ 55 w 63"/>
                  <a:gd name="T41" fmla="*/ 10 h 63"/>
                  <a:gd name="T42" fmla="*/ 57 w 63"/>
                  <a:gd name="T43" fmla="*/ 14 h 63"/>
                  <a:gd name="T44" fmla="*/ 61 w 63"/>
                  <a:gd name="T45" fmla="*/ 19 h 63"/>
                  <a:gd name="T46" fmla="*/ 63 w 63"/>
                  <a:gd name="T47" fmla="*/ 25 h 63"/>
                  <a:gd name="T48" fmla="*/ 63 w 63"/>
                  <a:gd name="T49" fmla="*/ 31 h 63"/>
                  <a:gd name="T50" fmla="*/ 63 w 63"/>
                  <a:gd name="T51" fmla="*/ 39 h 63"/>
                  <a:gd name="T52" fmla="*/ 61 w 63"/>
                  <a:gd name="T53" fmla="*/ 43 h 63"/>
                  <a:gd name="T54" fmla="*/ 57 w 63"/>
                  <a:gd name="T55" fmla="*/ 49 h 63"/>
                  <a:gd name="T56" fmla="*/ 55 w 63"/>
                  <a:gd name="T57" fmla="*/ 55 h 63"/>
                  <a:gd name="T58" fmla="*/ 49 w 63"/>
                  <a:gd name="T59" fmla="*/ 59 h 63"/>
                  <a:gd name="T60" fmla="*/ 43 w 63"/>
                  <a:gd name="T61" fmla="*/ 61 h 63"/>
                  <a:gd name="T62" fmla="*/ 37 w 63"/>
                  <a:gd name="T63" fmla="*/ 63 h 63"/>
                  <a:gd name="T64" fmla="*/ 31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1" y="63"/>
                    </a:moveTo>
                    <a:lnTo>
                      <a:pt x="26" y="63"/>
                    </a:lnTo>
                    <a:lnTo>
                      <a:pt x="20" y="61"/>
                    </a:lnTo>
                    <a:lnTo>
                      <a:pt x="14" y="59"/>
                    </a:lnTo>
                    <a:lnTo>
                      <a:pt x="8" y="55"/>
                    </a:lnTo>
                    <a:lnTo>
                      <a:pt x="6" y="49"/>
                    </a:lnTo>
                    <a:lnTo>
                      <a:pt x="2" y="43"/>
                    </a:lnTo>
                    <a:lnTo>
                      <a:pt x="0" y="39"/>
                    </a:lnTo>
                    <a:lnTo>
                      <a:pt x="0" y="31"/>
                    </a:lnTo>
                    <a:lnTo>
                      <a:pt x="0" y="25"/>
                    </a:lnTo>
                    <a:lnTo>
                      <a:pt x="2" y="19"/>
                    </a:lnTo>
                    <a:lnTo>
                      <a:pt x="6" y="14"/>
                    </a:lnTo>
                    <a:lnTo>
                      <a:pt x="8" y="10"/>
                    </a:lnTo>
                    <a:lnTo>
                      <a:pt x="14" y="6"/>
                    </a:lnTo>
                    <a:lnTo>
                      <a:pt x="20" y="2"/>
                    </a:lnTo>
                    <a:lnTo>
                      <a:pt x="26" y="0"/>
                    </a:lnTo>
                    <a:lnTo>
                      <a:pt x="31" y="0"/>
                    </a:lnTo>
                    <a:lnTo>
                      <a:pt x="37" y="0"/>
                    </a:lnTo>
                    <a:lnTo>
                      <a:pt x="43" y="2"/>
                    </a:lnTo>
                    <a:lnTo>
                      <a:pt x="49" y="6"/>
                    </a:lnTo>
                    <a:lnTo>
                      <a:pt x="55" y="10"/>
                    </a:lnTo>
                    <a:lnTo>
                      <a:pt x="57" y="14"/>
                    </a:lnTo>
                    <a:lnTo>
                      <a:pt x="61" y="19"/>
                    </a:lnTo>
                    <a:lnTo>
                      <a:pt x="63" y="25"/>
                    </a:lnTo>
                    <a:lnTo>
                      <a:pt x="63" y="31"/>
                    </a:lnTo>
                    <a:lnTo>
                      <a:pt x="63" y="39"/>
                    </a:lnTo>
                    <a:lnTo>
                      <a:pt x="61" y="43"/>
                    </a:lnTo>
                    <a:lnTo>
                      <a:pt x="57" y="49"/>
                    </a:lnTo>
                    <a:lnTo>
                      <a:pt x="55" y="55"/>
                    </a:lnTo>
                    <a:lnTo>
                      <a:pt x="49" y="59"/>
                    </a:lnTo>
                    <a:lnTo>
                      <a:pt x="43" y="61"/>
                    </a:lnTo>
                    <a:lnTo>
                      <a:pt x="37" y="63"/>
                    </a:lnTo>
                    <a:lnTo>
                      <a:pt x="31"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88" name="Freeform 741"/>
              <p:cNvSpPr>
                <a:spLocks/>
              </p:cNvSpPr>
              <p:nvPr/>
            </p:nvSpPr>
            <p:spPr bwMode="auto">
              <a:xfrm>
                <a:off x="5166" y="2544"/>
                <a:ext cx="63" cy="63"/>
              </a:xfrm>
              <a:custGeom>
                <a:avLst/>
                <a:gdLst>
                  <a:gd name="T0" fmla="*/ 31 w 63"/>
                  <a:gd name="T1" fmla="*/ 63 h 63"/>
                  <a:gd name="T2" fmla="*/ 31 w 63"/>
                  <a:gd name="T3" fmla="*/ 63 h 63"/>
                  <a:gd name="T4" fmla="*/ 26 w 63"/>
                  <a:gd name="T5" fmla="*/ 63 h 63"/>
                  <a:gd name="T6" fmla="*/ 20 w 63"/>
                  <a:gd name="T7" fmla="*/ 61 h 63"/>
                  <a:gd name="T8" fmla="*/ 14 w 63"/>
                  <a:gd name="T9" fmla="*/ 59 h 63"/>
                  <a:gd name="T10" fmla="*/ 8 w 63"/>
                  <a:gd name="T11" fmla="*/ 55 h 63"/>
                  <a:gd name="T12" fmla="*/ 6 w 63"/>
                  <a:gd name="T13" fmla="*/ 49 h 63"/>
                  <a:gd name="T14" fmla="*/ 2 w 63"/>
                  <a:gd name="T15" fmla="*/ 43 h 63"/>
                  <a:gd name="T16" fmla="*/ 0 w 63"/>
                  <a:gd name="T17" fmla="*/ 39 h 63"/>
                  <a:gd name="T18" fmla="*/ 0 w 63"/>
                  <a:gd name="T19" fmla="*/ 31 h 63"/>
                  <a:gd name="T20" fmla="*/ 0 w 63"/>
                  <a:gd name="T21" fmla="*/ 25 h 63"/>
                  <a:gd name="T22" fmla="*/ 2 w 63"/>
                  <a:gd name="T23" fmla="*/ 19 h 63"/>
                  <a:gd name="T24" fmla="*/ 6 w 63"/>
                  <a:gd name="T25" fmla="*/ 14 h 63"/>
                  <a:gd name="T26" fmla="*/ 8 w 63"/>
                  <a:gd name="T27" fmla="*/ 10 h 63"/>
                  <a:gd name="T28" fmla="*/ 14 w 63"/>
                  <a:gd name="T29" fmla="*/ 6 h 63"/>
                  <a:gd name="T30" fmla="*/ 20 w 63"/>
                  <a:gd name="T31" fmla="*/ 2 h 63"/>
                  <a:gd name="T32" fmla="*/ 26 w 63"/>
                  <a:gd name="T33" fmla="*/ 0 h 63"/>
                  <a:gd name="T34" fmla="*/ 31 w 63"/>
                  <a:gd name="T35" fmla="*/ 0 h 63"/>
                  <a:gd name="T36" fmla="*/ 37 w 63"/>
                  <a:gd name="T37" fmla="*/ 0 h 63"/>
                  <a:gd name="T38" fmla="*/ 43 w 63"/>
                  <a:gd name="T39" fmla="*/ 2 h 63"/>
                  <a:gd name="T40" fmla="*/ 49 w 63"/>
                  <a:gd name="T41" fmla="*/ 6 h 63"/>
                  <a:gd name="T42" fmla="*/ 55 w 63"/>
                  <a:gd name="T43" fmla="*/ 10 h 63"/>
                  <a:gd name="T44" fmla="*/ 57 w 63"/>
                  <a:gd name="T45" fmla="*/ 14 h 63"/>
                  <a:gd name="T46" fmla="*/ 61 w 63"/>
                  <a:gd name="T47" fmla="*/ 19 h 63"/>
                  <a:gd name="T48" fmla="*/ 63 w 63"/>
                  <a:gd name="T49" fmla="*/ 25 h 63"/>
                  <a:gd name="T50" fmla="*/ 63 w 63"/>
                  <a:gd name="T51" fmla="*/ 31 h 63"/>
                  <a:gd name="T52" fmla="*/ 63 w 63"/>
                  <a:gd name="T53" fmla="*/ 39 h 63"/>
                  <a:gd name="T54" fmla="*/ 61 w 63"/>
                  <a:gd name="T55" fmla="*/ 43 h 63"/>
                  <a:gd name="T56" fmla="*/ 57 w 63"/>
                  <a:gd name="T57" fmla="*/ 49 h 63"/>
                  <a:gd name="T58" fmla="*/ 55 w 63"/>
                  <a:gd name="T59" fmla="*/ 55 h 63"/>
                  <a:gd name="T60" fmla="*/ 49 w 63"/>
                  <a:gd name="T61" fmla="*/ 59 h 63"/>
                  <a:gd name="T62" fmla="*/ 43 w 63"/>
                  <a:gd name="T63" fmla="*/ 61 h 63"/>
                  <a:gd name="T64" fmla="*/ 37 w 63"/>
                  <a:gd name="T65" fmla="*/ 63 h 63"/>
                  <a:gd name="T66" fmla="*/ 31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1" y="63"/>
                    </a:moveTo>
                    <a:lnTo>
                      <a:pt x="31" y="63"/>
                    </a:lnTo>
                    <a:lnTo>
                      <a:pt x="26" y="63"/>
                    </a:lnTo>
                    <a:lnTo>
                      <a:pt x="20" y="61"/>
                    </a:lnTo>
                    <a:lnTo>
                      <a:pt x="14" y="59"/>
                    </a:lnTo>
                    <a:lnTo>
                      <a:pt x="8" y="55"/>
                    </a:lnTo>
                    <a:lnTo>
                      <a:pt x="6" y="49"/>
                    </a:lnTo>
                    <a:lnTo>
                      <a:pt x="2" y="43"/>
                    </a:lnTo>
                    <a:lnTo>
                      <a:pt x="0" y="39"/>
                    </a:lnTo>
                    <a:lnTo>
                      <a:pt x="0" y="31"/>
                    </a:lnTo>
                    <a:lnTo>
                      <a:pt x="0" y="25"/>
                    </a:lnTo>
                    <a:lnTo>
                      <a:pt x="2" y="19"/>
                    </a:lnTo>
                    <a:lnTo>
                      <a:pt x="6" y="14"/>
                    </a:lnTo>
                    <a:lnTo>
                      <a:pt x="8" y="10"/>
                    </a:lnTo>
                    <a:lnTo>
                      <a:pt x="14" y="6"/>
                    </a:lnTo>
                    <a:lnTo>
                      <a:pt x="20" y="2"/>
                    </a:lnTo>
                    <a:lnTo>
                      <a:pt x="26" y="0"/>
                    </a:lnTo>
                    <a:lnTo>
                      <a:pt x="31" y="0"/>
                    </a:lnTo>
                    <a:lnTo>
                      <a:pt x="37" y="0"/>
                    </a:lnTo>
                    <a:lnTo>
                      <a:pt x="43" y="2"/>
                    </a:lnTo>
                    <a:lnTo>
                      <a:pt x="49" y="6"/>
                    </a:lnTo>
                    <a:lnTo>
                      <a:pt x="55" y="10"/>
                    </a:lnTo>
                    <a:lnTo>
                      <a:pt x="57" y="14"/>
                    </a:lnTo>
                    <a:lnTo>
                      <a:pt x="61" y="19"/>
                    </a:lnTo>
                    <a:lnTo>
                      <a:pt x="63" y="25"/>
                    </a:lnTo>
                    <a:lnTo>
                      <a:pt x="63" y="31"/>
                    </a:lnTo>
                    <a:lnTo>
                      <a:pt x="63" y="39"/>
                    </a:lnTo>
                    <a:lnTo>
                      <a:pt x="61" y="43"/>
                    </a:lnTo>
                    <a:lnTo>
                      <a:pt x="57" y="49"/>
                    </a:lnTo>
                    <a:lnTo>
                      <a:pt x="55" y="55"/>
                    </a:lnTo>
                    <a:lnTo>
                      <a:pt x="49" y="59"/>
                    </a:lnTo>
                    <a:lnTo>
                      <a:pt x="43" y="61"/>
                    </a:lnTo>
                    <a:lnTo>
                      <a:pt x="37" y="63"/>
                    </a:lnTo>
                    <a:lnTo>
                      <a:pt x="31"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89" name="Freeform 742"/>
              <p:cNvSpPr>
                <a:spLocks/>
              </p:cNvSpPr>
              <p:nvPr/>
            </p:nvSpPr>
            <p:spPr bwMode="auto">
              <a:xfrm>
                <a:off x="5093" y="2479"/>
                <a:ext cx="63" cy="65"/>
              </a:xfrm>
              <a:custGeom>
                <a:avLst/>
                <a:gdLst>
                  <a:gd name="T0" fmla="*/ 32 w 63"/>
                  <a:gd name="T1" fmla="*/ 0 h 65"/>
                  <a:gd name="T2" fmla="*/ 37 w 63"/>
                  <a:gd name="T3" fmla="*/ 0 h 65"/>
                  <a:gd name="T4" fmla="*/ 43 w 63"/>
                  <a:gd name="T5" fmla="*/ 2 h 65"/>
                  <a:gd name="T6" fmla="*/ 49 w 63"/>
                  <a:gd name="T7" fmla="*/ 6 h 65"/>
                  <a:gd name="T8" fmla="*/ 55 w 63"/>
                  <a:gd name="T9" fmla="*/ 10 h 65"/>
                  <a:gd name="T10" fmla="*/ 59 w 63"/>
                  <a:gd name="T11" fmla="*/ 14 h 65"/>
                  <a:gd name="T12" fmla="*/ 61 w 63"/>
                  <a:gd name="T13" fmla="*/ 19 h 65"/>
                  <a:gd name="T14" fmla="*/ 63 w 63"/>
                  <a:gd name="T15" fmla="*/ 25 h 65"/>
                  <a:gd name="T16" fmla="*/ 63 w 63"/>
                  <a:gd name="T17" fmla="*/ 31 h 65"/>
                  <a:gd name="T18" fmla="*/ 63 w 63"/>
                  <a:gd name="T19" fmla="*/ 39 h 65"/>
                  <a:gd name="T20" fmla="*/ 61 w 63"/>
                  <a:gd name="T21" fmla="*/ 45 h 65"/>
                  <a:gd name="T22" fmla="*/ 59 w 63"/>
                  <a:gd name="T23" fmla="*/ 51 h 65"/>
                  <a:gd name="T24" fmla="*/ 55 w 63"/>
                  <a:gd name="T25" fmla="*/ 55 h 65"/>
                  <a:gd name="T26" fmla="*/ 49 w 63"/>
                  <a:gd name="T27" fmla="*/ 59 h 65"/>
                  <a:gd name="T28" fmla="*/ 43 w 63"/>
                  <a:gd name="T29" fmla="*/ 61 h 65"/>
                  <a:gd name="T30" fmla="*/ 37 w 63"/>
                  <a:gd name="T31" fmla="*/ 63 h 65"/>
                  <a:gd name="T32" fmla="*/ 32 w 63"/>
                  <a:gd name="T33" fmla="*/ 65 h 65"/>
                  <a:gd name="T34" fmla="*/ 26 w 63"/>
                  <a:gd name="T35" fmla="*/ 63 h 65"/>
                  <a:gd name="T36" fmla="*/ 20 w 63"/>
                  <a:gd name="T37" fmla="*/ 61 h 65"/>
                  <a:gd name="T38" fmla="*/ 14 w 63"/>
                  <a:gd name="T39" fmla="*/ 59 h 65"/>
                  <a:gd name="T40" fmla="*/ 10 w 63"/>
                  <a:gd name="T41" fmla="*/ 55 h 65"/>
                  <a:gd name="T42" fmla="*/ 6 w 63"/>
                  <a:gd name="T43" fmla="*/ 51 h 65"/>
                  <a:gd name="T44" fmla="*/ 2 w 63"/>
                  <a:gd name="T45" fmla="*/ 45 h 65"/>
                  <a:gd name="T46" fmla="*/ 0 w 63"/>
                  <a:gd name="T47" fmla="*/ 39 h 65"/>
                  <a:gd name="T48" fmla="*/ 0 w 63"/>
                  <a:gd name="T49" fmla="*/ 31 h 65"/>
                  <a:gd name="T50" fmla="*/ 0 w 63"/>
                  <a:gd name="T51" fmla="*/ 25 h 65"/>
                  <a:gd name="T52" fmla="*/ 2 w 63"/>
                  <a:gd name="T53" fmla="*/ 19 h 65"/>
                  <a:gd name="T54" fmla="*/ 6 w 63"/>
                  <a:gd name="T55" fmla="*/ 14 h 65"/>
                  <a:gd name="T56" fmla="*/ 10 w 63"/>
                  <a:gd name="T57" fmla="*/ 10 h 65"/>
                  <a:gd name="T58" fmla="*/ 14 w 63"/>
                  <a:gd name="T59" fmla="*/ 6 h 65"/>
                  <a:gd name="T60" fmla="*/ 20 w 63"/>
                  <a:gd name="T61" fmla="*/ 2 h 65"/>
                  <a:gd name="T62" fmla="*/ 26 w 63"/>
                  <a:gd name="T63" fmla="*/ 0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7" y="0"/>
                    </a:lnTo>
                    <a:lnTo>
                      <a:pt x="43" y="2"/>
                    </a:lnTo>
                    <a:lnTo>
                      <a:pt x="49" y="6"/>
                    </a:lnTo>
                    <a:lnTo>
                      <a:pt x="55" y="10"/>
                    </a:lnTo>
                    <a:lnTo>
                      <a:pt x="59" y="14"/>
                    </a:lnTo>
                    <a:lnTo>
                      <a:pt x="61" y="19"/>
                    </a:lnTo>
                    <a:lnTo>
                      <a:pt x="63" y="25"/>
                    </a:lnTo>
                    <a:lnTo>
                      <a:pt x="63" y="31"/>
                    </a:lnTo>
                    <a:lnTo>
                      <a:pt x="63" y="39"/>
                    </a:lnTo>
                    <a:lnTo>
                      <a:pt x="61" y="45"/>
                    </a:lnTo>
                    <a:lnTo>
                      <a:pt x="59" y="51"/>
                    </a:lnTo>
                    <a:lnTo>
                      <a:pt x="55" y="55"/>
                    </a:lnTo>
                    <a:lnTo>
                      <a:pt x="49" y="59"/>
                    </a:lnTo>
                    <a:lnTo>
                      <a:pt x="43" y="61"/>
                    </a:lnTo>
                    <a:lnTo>
                      <a:pt x="37"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0" name="Freeform 743"/>
              <p:cNvSpPr>
                <a:spLocks/>
              </p:cNvSpPr>
              <p:nvPr/>
            </p:nvSpPr>
            <p:spPr bwMode="auto">
              <a:xfrm>
                <a:off x="5093" y="2479"/>
                <a:ext cx="63" cy="65"/>
              </a:xfrm>
              <a:custGeom>
                <a:avLst/>
                <a:gdLst>
                  <a:gd name="T0" fmla="*/ 32 w 63"/>
                  <a:gd name="T1" fmla="*/ 0 h 65"/>
                  <a:gd name="T2" fmla="*/ 32 w 63"/>
                  <a:gd name="T3" fmla="*/ 0 h 65"/>
                  <a:gd name="T4" fmla="*/ 37 w 63"/>
                  <a:gd name="T5" fmla="*/ 0 h 65"/>
                  <a:gd name="T6" fmla="*/ 43 w 63"/>
                  <a:gd name="T7" fmla="*/ 2 h 65"/>
                  <a:gd name="T8" fmla="*/ 49 w 63"/>
                  <a:gd name="T9" fmla="*/ 6 h 65"/>
                  <a:gd name="T10" fmla="*/ 55 w 63"/>
                  <a:gd name="T11" fmla="*/ 10 h 65"/>
                  <a:gd name="T12" fmla="*/ 59 w 63"/>
                  <a:gd name="T13" fmla="*/ 14 h 65"/>
                  <a:gd name="T14" fmla="*/ 61 w 63"/>
                  <a:gd name="T15" fmla="*/ 19 h 65"/>
                  <a:gd name="T16" fmla="*/ 63 w 63"/>
                  <a:gd name="T17" fmla="*/ 25 h 65"/>
                  <a:gd name="T18" fmla="*/ 63 w 63"/>
                  <a:gd name="T19" fmla="*/ 31 h 65"/>
                  <a:gd name="T20" fmla="*/ 63 w 63"/>
                  <a:gd name="T21" fmla="*/ 39 h 65"/>
                  <a:gd name="T22" fmla="*/ 61 w 63"/>
                  <a:gd name="T23" fmla="*/ 45 h 65"/>
                  <a:gd name="T24" fmla="*/ 59 w 63"/>
                  <a:gd name="T25" fmla="*/ 51 h 65"/>
                  <a:gd name="T26" fmla="*/ 55 w 63"/>
                  <a:gd name="T27" fmla="*/ 55 h 65"/>
                  <a:gd name="T28" fmla="*/ 49 w 63"/>
                  <a:gd name="T29" fmla="*/ 59 h 65"/>
                  <a:gd name="T30" fmla="*/ 43 w 63"/>
                  <a:gd name="T31" fmla="*/ 61 h 65"/>
                  <a:gd name="T32" fmla="*/ 37 w 63"/>
                  <a:gd name="T33" fmla="*/ 63 h 65"/>
                  <a:gd name="T34" fmla="*/ 32 w 63"/>
                  <a:gd name="T35" fmla="*/ 65 h 65"/>
                  <a:gd name="T36" fmla="*/ 26 w 63"/>
                  <a:gd name="T37" fmla="*/ 63 h 65"/>
                  <a:gd name="T38" fmla="*/ 20 w 63"/>
                  <a:gd name="T39" fmla="*/ 61 h 65"/>
                  <a:gd name="T40" fmla="*/ 14 w 63"/>
                  <a:gd name="T41" fmla="*/ 59 h 65"/>
                  <a:gd name="T42" fmla="*/ 10 w 63"/>
                  <a:gd name="T43" fmla="*/ 55 h 65"/>
                  <a:gd name="T44" fmla="*/ 6 w 63"/>
                  <a:gd name="T45" fmla="*/ 51 h 65"/>
                  <a:gd name="T46" fmla="*/ 2 w 63"/>
                  <a:gd name="T47" fmla="*/ 45 h 65"/>
                  <a:gd name="T48" fmla="*/ 0 w 63"/>
                  <a:gd name="T49" fmla="*/ 39 h 65"/>
                  <a:gd name="T50" fmla="*/ 0 w 63"/>
                  <a:gd name="T51" fmla="*/ 31 h 65"/>
                  <a:gd name="T52" fmla="*/ 0 w 63"/>
                  <a:gd name="T53" fmla="*/ 25 h 65"/>
                  <a:gd name="T54" fmla="*/ 2 w 63"/>
                  <a:gd name="T55" fmla="*/ 19 h 65"/>
                  <a:gd name="T56" fmla="*/ 6 w 63"/>
                  <a:gd name="T57" fmla="*/ 14 h 65"/>
                  <a:gd name="T58" fmla="*/ 10 w 63"/>
                  <a:gd name="T59" fmla="*/ 10 h 65"/>
                  <a:gd name="T60" fmla="*/ 14 w 63"/>
                  <a:gd name="T61" fmla="*/ 6 h 65"/>
                  <a:gd name="T62" fmla="*/ 20 w 63"/>
                  <a:gd name="T63" fmla="*/ 2 h 65"/>
                  <a:gd name="T64" fmla="*/ 26 w 63"/>
                  <a:gd name="T65" fmla="*/ 0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7" y="0"/>
                    </a:lnTo>
                    <a:lnTo>
                      <a:pt x="43" y="2"/>
                    </a:lnTo>
                    <a:lnTo>
                      <a:pt x="49" y="6"/>
                    </a:lnTo>
                    <a:lnTo>
                      <a:pt x="55" y="10"/>
                    </a:lnTo>
                    <a:lnTo>
                      <a:pt x="59" y="14"/>
                    </a:lnTo>
                    <a:lnTo>
                      <a:pt x="61" y="19"/>
                    </a:lnTo>
                    <a:lnTo>
                      <a:pt x="63" y="25"/>
                    </a:lnTo>
                    <a:lnTo>
                      <a:pt x="63" y="31"/>
                    </a:lnTo>
                    <a:lnTo>
                      <a:pt x="63" y="39"/>
                    </a:lnTo>
                    <a:lnTo>
                      <a:pt x="61" y="45"/>
                    </a:lnTo>
                    <a:lnTo>
                      <a:pt x="59" y="51"/>
                    </a:lnTo>
                    <a:lnTo>
                      <a:pt x="55" y="55"/>
                    </a:lnTo>
                    <a:lnTo>
                      <a:pt x="49" y="59"/>
                    </a:lnTo>
                    <a:lnTo>
                      <a:pt x="43" y="61"/>
                    </a:lnTo>
                    <a:lnTo>
                      <a:pt x="37"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1" name="Freeform 744"/>
              <p:cNvSpPr>
                <a:spLocks/>
              </p:cNvSpPr>
              <p:nvPr/>
            </p:nvSpPr>
            <p:spPr bwMode="auto">
              <a:xfrm>
                <a:off x="5113" y="2479"/>
                <a:ext cx="65" cy="65"/>
              </a:xfrm>
              <a:custGeom>
                <a:avLst/>
                <a:gdLst>
                  <a:gd name="T0" fmla="*/ 31 w 65"/>
                  <a:gd name="T1" fmla="*/ 65 h 65"/>
                  <a:gd name="T2" fmla="*/ 25 w 65"/>
                  <a:gd name="T3" fmla="*/ 63 h 65"/>
                  <a:gd name="T4" fmla="*/ 19 w 65"/>
                  <a:gd name="T5" fmla="*/ 61 h 65"/>
                  <a:gd name="T6" fmla="*/ 14 w 65"/>
                  <a:gd name="T7" fmla="*/ 59 h 65"/>
                  <a:gd name="T8" fmla="*/ 10 w 65"/>
                  <a:gd name="T9" fmla="*/ 55 h 65"/>
                  <a:gd name="T10" fmla="*/ 6 w 65"/>
                  <a:gd name="T11" fmla="*/ 51 h 65"/>
                  <a:gd name="T12" fmla="*/ 2 w 65"/>
                  <a:gd name="T13" fmla="*/ 45 h 65"/>
                  <a:gd name="T14" fmla="*/ 2 w 65"/>
                  <a:gd name="T15" fmla="*/ 39 h 65"/>
                  <a:gd name="T16" fmla="*/ 0 w 65"/>
                  <a:gd name="T17" fmla="*/ 31 h 65"/>
                  <a:gd name="T18" fmla="*/ 2 w 65"/>
                  <a:gd name="T19" fmla="*/ 25 h 65"/>
                  <a:gd name="T20" fmla="*/ 2 w 65"/>
                  <a:gd name="T21" fmla="*/ 19 h 65"/>
                  <a:gd name="T22" fmla="*/ 6 w 65"/>
                  <a:gd name="T23" fmla="*/ 14 h 65"/>
                  <a:gd name="T24" fmla="*/ 10 w 65"/>
                  <a:gd name="T25" fmla="*/ 10 h 65"/>
                  <a:gd name="T26" fmla="*/ 14 w 65"/>
                  <a:gd name="T27" fmla="*/ 6 h 65"/>
                  <a:gd name="T28" fmla="*/ 19 w 65"/>
                  <a:gd name="T29" fmla="*/ 2 h 65"/>
                  <a:gd name="T30" fmla="*/ 25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19 h 65"/>
                  <a:gd name="T46" fmla="*/ 63 w 65"/>
                  <a:gd name="T47" fmla="*/ 25 h 65"/>
                  <a:gd name="T48" fmla="*/ 65 w 65"/>
                  <a:gd name="T49" fmla="*/ 31 h 65"/>
                  <a:gd name="T50" fmla="*/ 63 w 65"/>
                  <a:gd name="T51" fmla="*/ 39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3"/>
                    </a:lnTo>
                    <a:lnTo>
                      <a:pt x="19" y="61"/>
                    </a:lnTo>
                    <a:lnTo>
                      <a:pt x="14" y="59"/>
                    </a:lnTo>
                    <a:lnTo>
                      <a:pt x="10" y="55"/>
                    </a:lnTo>
                    <a:lnTo>
                      <a:pt x="6" y="51"/>
                    </a:lnTo>
                    <a:lnTo>
                      <a:pt x="2" y="45"/>
                    </a:lnTo>
                    <a:lnTo>
                      <a:pt x="2" y="39"/>
                    </a:lnTo>
                    <a:lnTo>
                      <a:pt x="0" y="31"/>
                    </a:lnTo>
                    <a:lnTo>
                      <a:pt x="2" y="25"/>
                    </a:lnTo>
                    <a:lnTo>
                      <a:pt x="2" y="19"/>
                    </a:lnTo>
                    <a:lnTo>
                      <a:pt x="6" y="14"/>
                    </a:lnTo>
                    <a:lnTo>
                      <a:pt x="10" y="10"/>
                    </a:lnTo>
                    <a:lnTo>
                      <a:pt x="14" y="6"/>
                    </a:lnTo>
                    <a:lnTo>
                      <a:pt x="19" y="2"/>
                    </a:lnTo>
                    <a:lnTo>
                      <a:pt x="25" y="0"/>
                    </a:lnTo>
                    <a:lnTo>
                      <a:pt x="31" y="0"/>
                    </a:lnTo>
                    <a:lnTo>
                      <a:pt x="39"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2" name="Freeform 745"/>
              <p:cNvSpPr>
                <a:spLocks/>
              </p:cNvSpPr>
              <p:nvPr/>
            </p:nvSpPr>
            <p:spPr bwMode="auto">
              <a:xfrm>
                <a:off x="5113" y="2479"/>
                <a:ext cx="65" cy="65"/>
              </a:xfrm>
              <a:custGeom>
                <a:avLst/>
                <a:gdLst>
                  <a:gd name="T0" fmla="*/ 31 w 65"/>
                  <a:gd name="T1" fmla="*/ 65 h 65"/>
                  <a:gd name="T2" fmla="*/ 31 w 65"/>
                  <a:gd name="T3" fmla="*/ 65 h 65"/>
                  <a:gd name="T4" fmla="*/ 25 w 65"/>
                  <a:gd name="T5" fmla="*/ 63 h 65"/>
                  <a:gd name="T6" fmla="*/ 19 w 65"/>
                  <a:gd name="T7" fmla="*/ 61 h 65"/>
                  <a:gd name="T8" fmla="*/ 14 w 65"/>
                  <a:gd name="T9" fmla="*/ 59 h 65"/>
                  <a:gd name="T10" fmla="*/ 10 w 65"/>
                  <a:gd name="T11" fmla="*/ 55 h 65"/>
                  <a:gd name="T12" fmla="*/ 6 w 65"/>
                  <a:gd name="T13" fmla="*/ 51 h 65"/>
                  <a:gd name="T14" fmla="*/ 2 w 65"/>
                  <a:gd name="T15" fmla="*/ 45 h 65"/>
                  <a:gd name="T16" fmla="*/ 2 w 65"/>
                  <a:gd name="T17" fmla="*/ 39 h 65"/>
                  <a:gd name="T18" fmla="*/ 0 w 65"/>
                  <a:gd name="T19" fmla="*/ 31 h 65"/>
                  <a:gd name="T20" fmla="*/ 2 w 65"/>
                  <a:gd name="T21" fmla="*/ 25 h 65"/>
                  <a:gd name="T22" fmla="*/ 2 w 65"/>
                  <a:gd name="T23" fmla="*/ 19 h 65"/>
                  <a:gd name="T24" fmla="*/ 6 w 65"/>
                  <a:gd name="T25" fmla="*/ 14 h 65"/>
                  <a:gd name="T26" fmla="*/ 10 w 65"/>
                  <a:gd name="T27" fmla="*/ 10 h 65"/>
                  <a:gd name="T28" fmla="*/ 14 w 65"/>
                  <a:gd name="T29" fmla="*/ 6 h 65"/>
                  <a:gd name="T30" fmla="*/ 19 w 65"/>
                  <a:gd name="T31" fmla="*/ 2 h 65"/>
                  <a:gd name="T32" fmla="*/ 25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19 h 65"/>
                  <a:gd name="T48" fmla="*/ 63 w 65"/>
                  <a:gd name="T49" fmla="*/ 25 h 65"/>
                  <a:gd name="T50" fmla="*/ 65 w 65"/>
                  <a:gd name="T51" fmla="*/ 31 h 65"/>
                  <a:gd name="T52" fmla="*/ 63 w 65"/>
                  <a:gd name="T53" fmla="*/ 39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3"/>
                    </a:lnTo>
                    <a:lnTo>
                      <a:pt x="19" y="61"/>
                    </a:lnTo>
                    <a:lnTo>
                      <a:pt x="14" y="59"/>
                    </a:lnTo>
                    <a:lnTo>
                      <a:pt x="10" y="55"/>
                    </a:lnTo>
                    <a:lnTo>
                      <a:pt x="6" y="51"/>
                    </a:lnTo>
                    <a:lnTo>
                      <a:pt x="2" y="45"/>
                    </a:lnTo>
                    <a:lnTo>
                      <a:pt x="2" y="39"/>
                    </a:lnTo>
                    <a:lnTo>
                      <a:pt x="0" y="31"/>
                    </a:lnTo>
                    <a:lnTo>
                      <a:pt x="2" y="25"/>
                    </a:lnTo>
                    <a:lnTo>
                      <a:pt x="2" y="19"/>
                    </a:lnTo>
                    <a:lnTo>
                      <a:pt x="6" y="14"/>
                    </a:lnTo>
                    <a:lnTo>
                      <a:pt x="10" y="10"/>
                    </a:lnTo>
                    <a:lnTo>
                      <a:pt x="14" y="6"/>
                    </a:lnTo>
                    <a:lnTo>
                      <a:pt x="19" y="2"/>
                    </a:lnTo>
                    <a:lnTo>
                      <a:pt x="25" y="0"/>
                    </a:lnTo>
                    <a:lnTo>
                      <a:pt x="31" y="0"/>
                    </a:lnTo>
                    <a:lnTo>
                      <a:pt x="39" y="0"/>
                    </a:lnTo>
                    <a:lnTo>
                      <a:pt x="45" y="2"/>
                    </a:lnTo>
                    <a:lnTo>
                      <a:pt x="51" y="6"/>
                    </a:lnTo>
                    <a:lnTo>
                      <a:pt x="55" y="10"/>
                    </a:lnTo>
                    <a:lnTo>
                      <a:pt x="59" y="14"/>
                    </a:lnTo>
                    <a:lnTo>
                      <a:pt x="63" y="19"/>
                    </a:lnTo>
                    <a:lnTo>
                      <a:pt x="63" y="25"/>
                    </a:lnTo>
                    <a:lnTo>
                      <a:pt x="65" y="31"/>
                    </a:lnTo>
                    <a:lnTo>
                      <a:pt x="63" y="39"/>
                    </a:lnTo>
                    <a:lnTo>
                      <a:pt x="63" y="45"/>
                    </a:lnTo>
                    <a:lnTo>
                      <a:pt x="59" y="51"/>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3" name="Freeform 746"/>
              <p:cNvSpPr>
                <a:spLocks/>
              </p:cNvSpPr>
              <p:nvPr/>
            </p:nvSpPr>
            <p:spPr bwMode="auto">
              <a:xfrm>
                <a:off x="5103" y="2504"/>
                <a:ext cx="63" cy="65"/>
              </a:xfrm>
              <a:custGeom>
                <a:avLst/>
                <a:gdLst>
                  <a:gd name="T0" fmla="*/ 31 w 63"/>
                  <a:gd name="T1" fmla="*/ 65 h 65"/>
                  <a:gd name="T2" fmla="*/ 25 w 63"/>
                  <a:gd name="T3" fmla="*/ 63 h 65"/>
                  <a:gd name="T4" fmla="*/ 20 w 63"/>
                  <a:gd name="T5" fmla="*/ 61 h 65"/>
                  <a:gd name="T6" fmla="*/ 14 w 63"/>
                  <a:gd name="T7" fmla="*/ 59 h 65"/>
                  <a:gd name="T8" fmla="*/ 10 w 63"/>
                  <a:gd name="T9" fmla="*/ 55 h 65"/>
                  <a:gd name="T10" fmla="*/ 6 w 63"/>
                  <a:gd name="T11" fmla="*/ 50 h 65"/>
                  <a:gd name="T12" fmla="*/ 2 w 63"/>
                  <a:gd name="T13" fmla="*/ 46 h 65"/>
                  <a:gd name="T14" fmla="*/ 0 w 63"/>
                  <a:gd name="T15" fmla="*/ 40 h 65"/>
                  <a:gd name="T16" fmla="*/ 0 w 63"/>
                  <a:gd name="T17" fmla="*/ 32 h 65"/>
                  <a:gd name="T18" fmla="*/ 0 w 63"/>
                  <a:gd name="T19" fmla="*/ 26 h 65"/>
                  <a:gd name="T20" fmla="*/ 2 w 63"/>
                  <a:gd name="T21" fmla="*/ 20 h 65"/>
                  <a:gd name="T22" fmla="*/ 6 w 63"/>
                  <a:gd name="T23" fmla="*/ 14 h 65"/>
                  <a:gd name="T24" fmla="*/ 10 w 63"/>
                  <a:gd name="T25" fmla="*/ 10 h 65"/>
                  <a:gd name="T26" fmla="*/ 14 w 63"/>
                  <a:gd name="T27" fmla="*/ 6 h 65"/>
                  <a:gd name="T28" fmla="*/ 20 w 63"/>
                  <a:gd name="T29" fmla="*/ 2 h 65"/>
                  <a:gd name="T30" fmla="*/ 25 w 63"/>
                  <a:gd name="T31" fmla="*/ 0 h 65"/>
                  <a:gd name="T32" fmla="*/ 31 w 63"/>
                  <a:gd name="T33" fmla="*/ 0 h 65"/>
                  <a:gd name="T34" fmla="*/ 39 w 63"/>
                  <a:gd name="T35" fmla="*/ 0 h 65"/>
                  <a:gd name="T36" fmla="*/ 45 w 63"/>
                  <a:gd name="T37" fmla="*/ 2 h 65"/>
                  <a:gd name="T38" fmla="*/ 49 w 63"/>
                  <a:gd name="T39" fmla="*/ 6 h 65"/>
                  <a:gd name="T40" fmla="*/ 55 w 63"/>
                  <a:gd name="T41" fmla="*/ 10 h 65"/>
                  <a:gd name="T42" fmla="*/ 59 w 63"/>
                  <a:gd name="T43" fmla="*/ 14 h 65"/>
                  <a:gd name="T44" fmla="*/ 61 w 63"/>
                  <a:gd name="T45" fmla="*/ 20 h 65"/>
                  <a:gd name="T46" fmla="*/ 63 w 63"/>
                  <a:gd name="T47" fmla="*/ 26 h 65"/>
                  <a:gd name="T48" fmla="*/ 63 w 63"/>
                  <a:gd name="T49" fmla="*/ 32 h 65"/>
                  <a:gd name="T50" fmla="*/ 63 w 63"/>
                  <a:gd name="T51" fmla="*/ 40 h 65"/>
                  <a:gd name="T52" fmla="*/ 61 w 63"/>
                  <a:gd name="T53" fmla="*/ 46 h 65"/>
                  <a:gd name="T54" fmla="*/ 59 w 63"/>
                  <a:gd name="T55" fmla="*/ 50 h 65"/>
                  <a:gd name="T56" fmla="*/ 55 w 63"/>
                  <a:gd name="T57" fmla="*/ 55 h 65"/>
                  <a:gd name="T58" fmla="*/ 49 w 63"/>
                  <a:gd name="T59" fmla="*/ 59 h 65"/>
                  <a:gd name="T60" fmla="*/ 45 w 63"/>
                  <a:gd name="T61" fmla="*/ 61 h 65"/>
                  <a:gd name="T62" fmla="*/ 39 w 63"/>
                  <a:gd name="T63" fmla="*/ 63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5" y="63"/>
                    </a:lnTo>
                    <a:lnTo>
                      <a:pt x="20" y="61"/>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5" y="0"/>
                    </a:lnTo>
                    <a:lnTo>
                      <a:pt x="31" y="0"/>
                    </a:lnTo>
                    <a:lnTo>
                      <a:pt x="39" y="0"/>
                    </a:lnTo>
                    <a:lnTo>
                      <a:pt x="45" y="2"/>
                    </a:lnTo>
                    <a:lnTo>
                      <a:pt x="49" y="6"/>
                    </a:lnTo>
                    <a:lnTo>
                      <a:pt x="55" y="10"/>
                    </a:lnTo>
                    <a:lnTo>
                      <a:pt x="59" y="14"/>
                    </a:lnTo>
                    <a:lnTo>
                      <a:pt x="61" y="20"/>
                    </a:lnTo>
                    <a:lnTo>
                      <a:pt x="63" y="26"/>
                    </a:lnTo>
                    <a:lnTo>
                      <a:pt x="63" y="32"/>
                    </a:lnTo>
                    <a:lnTo>
                      <a:pt x="63" y="40"/>
                    </a:lnTo>
                    <a:lnTo>
                      <a:pt x="61" y="46"/>
                    </a:lnTo>
                    <a:lnTo>
                      <a:pt x="59" y="50"/>
                    </a:lnTo>
                    <a:lnTo>
                      <a:pt x="55" y="55"/>
                    </a:lnTo>
                    <a:lnTo>
                      <a:pt x="49"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4" name="Freeform 747"/>
              <p:cNvSpPr>
                <a:spLocks/>
              </p:cNvSpPr>
              <p:nvPr/>
            </p:nvSpPr>
            <p:spPr bwMode="auto">
              <a:xfrm>
                <a:off x="5103" y="2504"/>
                <a:ext cx="63" cy="65"/>
              </a:xfrm>
              <a:custGeom>
                <a:avLst/>
                <a:gdLst>
                  <a:gd name="T0" fmla="*/ 31 w 63"/>
                  <a:gd name="T1" fmla="*/ 65 h 65"/>
                  <a:gd name="T2" fmla="*/ 31 w 63"/>
                  <a:gd name="T3" fmla="*/ 65 h 65"/>
                  <a:gd name="T4" fmla="*/ 25 w 63"/>
                  <a:gd name="T5" fmla="*/ 63 h 65"/>
                  <a:gd name="T6" fmla="*/ 20 w 63"/>
                  <a:gd name="T7" fmla="*/ 61 h 65"/>
                  <a:gd name="T8" fmla="*/ 14 w 63"/>
                  <a:gd name="T9" fmla="*/ 59 h 65"/>
                  <a:gd name="T10" fmla="*/ 10 w 63"/>
                  <a:gd name="T11" fmla="*/ 55 h 65"/>
                  <a:gd name="T12" fmla="*/ 6 w 63"/>
                  <a:gd name="T13" fmla="*/ 50 h 65"/>
                  <a:gd name="T14" fmla="*/ 2 w 63"/>
                  <a:gd name="T15" fmla="*/ 46 h 65"/>
                  <a:gd name="T16" fmla="*/ 0 w 63"/>
                  <a:gd name="T17" fmla="*/ 40 h 65"/>
                  <a:gd name="T18" fmla="*/ 0 w 63"/>
                  <a:gd name="T19" fmla="*/ 32 h 65"/>
                  <a:gd name="T20" fmla="*/ 0 w 63"/>
                  <a:gd name="T21" fmla="*/ 26 h 65"/>
                  <a:gd name="T22" fmla="*/ 2 w 63"/>
                  <a:gd name="T23" fmla="*/ 20 h 65"/>
                  <a:gd name="T24" fmla="*/ 6 w 63"/>
                  <a:gd name="T25" fmla="*/ 14 h 65"/>
                  <a:gd name="T26" fmla="*/ 10 w 63"/>
                  <a:gd name="T27" fmla="*/ 10 h 65"/>
                  <a:gd name="T28" fmla="*/ 14 w 63"/>
                  <a:gd name="T29" fmla="*/ 6 h 65"/>
                  <a:gd name="T30" fmla="*/ 20 w 63"/>
                  <a:gd name="T31" fmla="*/ 2 h 65"/>
                  <a:gd name="T32" fmla="*/ 25 w 63"/>
                  <a:gd name="T33" fmla="*/ 0 h 65"/>
                  <a:gd name="T34" fmla="*/ 31 w 63"/>
                  <a:gd name="T35" fmla="*/ 0 h 65"/>
                  <a:gd name="T36" fmla="*/ 39 w 63"/>
                  <a:gd name="T37" fmla="*/ 0 h 65"/>
                  <a:gd name="T38" fmla="*/ 45 w 63"/>
                  <a:gd name="T39" fmla="*/ 2 h 65"/>
                  <a:gd name="T40" fmla="*/ 49 w 63"/>
                  <a:gd name="T41" fmla="*/ 6 h 65"/>
                  <a:gd name="T42" fmla="*/ 55 w 63"/>
                  <a:gd name="T43" fmla="*/ 10 h 65"/>
                  <a:gd name="T44" fmla="*/ 59 w 63"/>
                  <a:gd name="T45" fmla="*/ 14 h 65"/>
                  <a:gd name="T46" fmla="*/ 61 w 63"/>
                  <a:gd name="T47" fmla="*/ 20 h 65"/>
                  <a:gd name="T48" fmla="*/ 63 w 63"/>
                  <a:gd name="T49" fmla="*/ 26 h 65"/>
                  <a:gd name="T50" fmla="*/ 63 w 63"/>
                  <a:gd name="T51" fmla="*/ 32 h 65"/>
                  <a:gd name="T52" fmla="*/ 63 w 63"/>
                  <a:gd name="T53" fmla="*/ 40 h 65"/>
                  <a:gd name="T54" fmla="*/ 61 w 63"/>
                  <a:gd name="T55" fmla="*/ 46 h 65"/>
                  <a:gd name="T56" fmla="*/ 59 w 63"/>
                  <a:gd name="T57" fmla="*/ 50 h 65"/>
                  <a:gd name="T58" fmla="*/ 55 w 63"/>
                  <a:gd name="T59" fmla="*/ 55 h 65"/>
                  <a:gd name="T60" fmla="*/ 49 w 63"/>
                  <a:gd name="T61" fmla="*/ 59 h 65"/>
                  <a:gd name="T62" fmla="*/ 45 w 63"/>
                  <a:gd name="T63" fmla="*/ 61 h 65"/>
                  <a:gd name="T64" fmla="*/ 39 w 63"/>
                  <a:gd name="T65" fmla="*/ 63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5" y="63"/>
                    </a:lnTo>
                    <a:lnTo>
                      <a:pt x="20" y="61"/>
                    </a:lnTo>
                    <a:lnTo>
                      <a:pt x="14" y="59"/>
                    </a:lnTo>
                    <a:lnTo>
                      <a:pt x="10" y="55"/>
                    </a:lnTo>
                    <a:lnTo>
                      <a:pt x="6" y="50"/>
                    </a:lnTo>
                    <a:lnTo>
                      <a:pt x="2" y="46"/>
                    </a:lnTo>
                    <a:lnTo>
                      <a:pt x="0" y="40"/>
                    </a:lnTo>
                    <a:lnTo>
                      <a:pt x="0" y="32"/>
                    </a:lnTo>
                    <a:lnTo>
                      <a:pt x="0" y="26"/>
                    </a:lnTo>
                    <a:lnTo>
                      <a:pt x="2" y="20"/>
                    </a:lnTo>
                    <a:lnTo>
                      <a:pt x="6" y="14"/>
                    </a:lnTo>
                    <a:lnTo>
                      <a:pt x="10" y="10"/>
                    </a:lnTo>
                    <a:lnTo>
                      <a:pt x="14" y="6"/>
                    </a:lnTo>
                    <a:lnTo>
                      <a:pt x="20" y="2"/>
                    </a:lnTo>
                    <a:lnTo>
                      <a:pt x="25" y="0"/>
                    </a:lnTo>
                    <a:lnTo>
                      <a:pt x="31" y="0"/>
                    </a:lnTo>
                    <a:lnTo>
                      <a:pt x="39" y="0"/>
                    </a:lnTo>
                    <a:lnTo>
                      <a:pt x="45" y="2"/>
                    </a:lnTo>
                    <a:lnTo>
                      <a:pt x="49" y="6"/>
                    </a:lnTo>
                    <a:lnTo>
                      <a:pt x="55" y="10"/>
                    </a:lnTo>
                    <a:lnTo>
                      <a:pt x="59" y="14"/>
                    </a:lnTo>
                    <a:lnTo>
                      <a:pt x="61" y="20"/>
                    </a:lnTo>
                    <a:lnTo>
                      <a:pt x="63" y="26"/>
                    </a:lnTo>
                    <a:lnTo>
                      <a:pt x="63" y="32"/>
                    </a:lnTo>
                    <a:lnTo>
                      <a:pt x="63" y="40"/>
                    </a:lnTo>
                    <a:lnTo>
                      <a:pt x="61" y="46"/>
                    </a:lnTo>
                    <a:lnTo>
                      <a:pt x="59" y="50"/>
                    </a:lnTo>
                    <a:lnTo>
                      <a:pt x="55" y="55"/>
                    </a:lnTo>
                    <a:lnTo>
                      <a:pt x="49"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5" name="Freeform 748"/>
              <p:cNvSpPr>
                <a:spLocks/>
              </p:cNvSpPr>
              <p:nvPr/>
            </p:nvSpPr>
            <p:spPr bwMode="auto">
              <a:xfrm>
                <a:off x="5138" y="2540"/>
                <a:ext cx="63" cy="65"/>
              </a:xfrm>
              <a:custGeom>
                <a:avLst/>
                <a:gdLst>
                  <a:gd name="T0" fmla="*/ 32 w 63"/>
                  <a:gd name="T1" fmla="*/ 0 h 65"/>
                  <a:gd name="T2" fmla="*/ 38 w 63"/>
                  <a:gd name="T3" fmla="*/ 2 h 65"/>
                  <a:gd name="T4" fmla="*/ 46 w 63"/>
                  <a:gd name="T5" fmla="*/ 4 h 65"/>
                  <a:gd name="T6" fmla="*/ 50 w 63"/>
                  <a:gd name="T7" fmla="*/ 6 h 65"/>
                  <a:gd name="T8" fmla="*/ 55 w 63"/>
                  <a:gd name="T9" fmla="*/ 10 h 65"/>
                  <a:gd name="T10" fmla="*/ 59 w 63"/>
                  <a:gd name="T11" fmla="*/ 14 h 65"/>
                  <a:gd name="T12" fmla="*/ 61 w 63"/>
                  <a:gd name="T13" fmla="*/ 19 h 65"/>
                  <a:gd name="T14" fmla="*/ 63 w 63"/>
                  <a:gd name="T15" fmla="*/ 25 h 65"/>
                  <a:gd name="T16" fmla="*/ 63 w 63"/>
                  <a:gd name="T17" fmla="*/ 33 h 65"/>
                  <a:gd name="T18" fmla="*/ 63 w 63"/>
                  <a:gd name="T19" fmla="*/ 39 h 65"/>
                  <a:gd name="T20" fmla="*/ 61 w 63"/>
                  <a:gd name="T21" fmla="*/ 45 h 65"/>
                  <a:gd name="T22" fmla="*/ 59 w 63"/>
                  <a:gd name="T23" fmla="*/ 51 h 65"/>
                  <a:gd name="T24" fmla="*/ 55 w 63"/>
                  <a:gd name="T25" fmla="*/ 55 h 65"/>
                  <a:gd name="T26" fmla="*/ 50 w 63"/>
                  <a:gd name="T27" fmla="*/ 59 h 65"/>
                  <a:gd name="T28" fmla="*/ 46 w 63"/>
                  <a:gd name="T29" fmla="*/ 63 h 65"/>
                  <a:gd name="T30" fmla="*/ 38 w 63"/>
                  <a:gd name="T31" fmla="*/ 65 h 65"/>
                  <a:gd name="T32" fmla="*/ 32 w 63"/>
                  <a:gd name="T33" fmla="*/ 65 h 65"/>
                  <a:gd name="T34" fmla="*/ 26 w 63"/>
                  <a:gd name="T35" fmla="*/ 65 h 65"/>
                  <a:gd name="T36" fmla="*/ 20 w 63"/>
                  <a:gd name="T37" fmla="*/ 63 h 65"/>
                  <a:gd name="T38" fmla="*/ 14 w 63"/>
                  <a:gd name="T39" fmla="*/ 59 h 65"/>
                  <a:gd name="T40" fmla="*/ 10 w 63"/>
                  <a:gd name="T41" fmla="*/ 55 h 65"/>
                  <a:gd name="T42" fmla="*/ 6 w 63"/>
                  <a:gd name="T43" fmla="*/ 51 h 65"/>
                  <a:gd name="T44" fmla="*/ 2 w 63"/>
                  <a:gd name="T45" fmla="*/ 45 h 65"/>
                  <a:gd name="T46" fmla="*/ 0 w 63"/>
                  <a:gd name="T47" fmla="*/ 39 h 65"/>
                  <a:gd name="T48" fmla="*/ 0 w 63"/>
                  <a:gd name="T49" fmla="*/ 33 h 65"/>
                  <a:gd name="T50" fmla="*/ 0 w 63"/>
                  <a:gd name="T51" fmla="*/ 25 h 65"/>
                  <a:gd name="T52" fmla="*/ 2 w 63"/>
                  <a:gd name="T53" fmla="*/ 19 h 65"/>
                  <a:gd name="T54" fmla="*/ 6 w 63"/>
                  <a:gd name="T55" fmla="*/ 14 h 65"/>
                  <a:gd name="T56" fmla="*/ 10 w 63"/>
                  <a:gd name="T57" fmla="*/ 10 h 65"/>
                  <a:gd name="T58" fmla="*/ 14 w 63"/>
                  <a:gd name="T59" fmla="*/ 6 h 65"/>
                  <a:gd name="T60" fmla="*/ 20 w 63"/>
                  <a:gd name="T61" fmla="*/ 4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6" y="4"/>
                    </a:lnTo>
                    <a:lnTo>
                      <a:pt x="50" y="6"/>
                    </a:lnTo>
                    <a:lnTo>
                      <a:pt x="55" y="10"/>
                    </a:lnTo>
                    <a:lnTo>
                      <a:pt x="59" y="14"/>
                    </a:lnTo>
                    <a:lnTo>
                      <a:pt x="61" y="19"/>
                    </a:lnTo>
                    <a:lnTo>
                      <a:pt x="63" y="25"/>
                    </a:lnTo>
                    <a:lnTo>
                      <a:pt x="63" y="33"/>
                    </a:lnTo>
                    <a:lnTo>
                      <a:pt x="63" y="39"/>
                    </a:lnTo>
                    <a:lnTo>
                      <a:pt x="61" y="45"/>
                    </a:lnTo>
                    <a:lnTo>
                      <a:pt x="59" y="51"/>
                    </a:lnTo>
                    <a:lnTo>
                      <a:pt x="55" y="55"/>
                    </a:lnTo>
                    <a:lnTo>
                      <a:pt x="50" y="59"/>
                    </a:lnTo>
                    <a:lnTo>
                      <a:pt x="46" y="63"/>
                    </a:lnTo>
                    <a:lnTo>
                      <a:pt x="38"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6" name="Freeform 749"/>
              <p:cNvSpPr>
                <a:spLocks/>
              </p:cNvSpPr>
              <p:nvPr/>
            </p:nvSpPr>
            <p:spPr bwMode="auto">
              <a:xfrm>
                <a:off x="5138" y="2540"/>
                <a:ext cx="63" cy="65"/>
              </a:xfrm>
              <a:custGeom>
                <a:avLst/>
                <a:gdLst>
                  <a:gd name="T0" fmla="*/ 32 w 63"/>
                  <a:gd name="T1" fmla="*/ 0 h 65"/>
                  <a:gd name="T2" fmla="*/ 32 w 63"/>
                  <a:gd name="T3" fmla="*/ 0 h 65"/>
                  <a:gd name="T4" fmla="*/ 38 w 63"/>
                  <a:gd name="T5" fmla="*/ 2 h 65"/>
                  <a:gd name="T6" fmla="*/ 46 w 63"/>
                  <a:gd name="T7" fmla="*/ 4 h 65"/>
                  <a:gd name="T8" fmla="*/ 50 w 63"/>
                  <a:gd name="T9" fmla="*/ 6 h 65"/>
                  <a:gd name="T10" fmla="*/ 55 w 63"/>
                  <a:gd name="T11" fmla="*/ 10 h 65"/>
                  <a:gd name="T12" fmla="*/ 59 w 63"/>
                  <a:gd name="T13" fmla="*/ 14 h 65"/>
                  <a:gd name="T14" fmla="*/ 61 w 63"/>
                  <a:gd name="T15" fmla="*/ 19 h 65"/>
                  <a:gd name="T16" fmla="*/ 63 w 63"/>
                  <a:gd name="T17" fmla="*/ 25 h 65"/>
                  <a:gd name="T18" fmla="*/ 63 w 63"/>
                  <a:gd name="T19" fmla="*/ 33 h 65"/>
                  <a:gd name="T20" fmla="*/ 63 w 63"/>
                  <a:gd name="T21" fmla="*/ 39 h 65"/>
                  <a:gd name="T22" fmla="*/ 61 w 63"/>
                  <a:gd name="T23" fmla="*/ 45 h 65"/>
                  <a:gd name="T24" fmla="*/ 59 w 63"/>
                  <a:gd name="T25" fmla="*/ 51 h 65"/>
                  <a:gd name="T26" fmla="*/ 55 w 63"/>
                  <a:gd name="T27" fmla="*/ 55 h 65"/>
                  <a:gd name="T28" fmla="*/ 50 w 63"/>
                  <a:gd name="T29" fmla="*/ 59 h 65"/>
                  <a:gd name="T30" fmla="*/ 46 w 63"/>
                  <a:gd name="T31" fmla="*/ 63 h 65"/>
                  <a:gd name="T32" fmla="*/ 38 w 63"/>
                  <a:gd name="T33" fmla="*/ 65 h 65"/>
                  <a:gd name="T34" fmla="*/ 32 w 63"/>
                  <a:gd name="T35" fmla="*/ 65 h 65"/>
                  <a:gd name="T36" fmla="*/ 26 w 63"/>
                  <a:gd name="T37" fmla="*/ 65 h 65"/>
                  <a:gd name="T38" fmla="*/ 20 w 63"/>
                  <a:gd name="T39" fmla="*/ 63 h 65"/>
                  <a:gd name="T40" fmla="*/ 14 w 63"/>
                  <a:gd name="T41" fmla="*/ 59 h 65"/>
                  <a:gd name="T42" fmla="*/ 10 w 63"/>
                  <a:gd name="T43" fmla="*/ 55 h 65"/>
                  <a:gd name="T44" fmla="*/ 6 w 63"/>
                  <a:gd name="T45" fmla="*/ 51 h 65"/>
                  <a:gd name="T46" fmla="*/ 2 w 63"/>
                  <a:gd name="T47" fmla="*/ 45 h 65"/>
                  <a:gd name="T48" fmla="*/ 0 w 63"/>
                  <a:gd name="T49" fmla="*/ 39 h 65"/>
                  <a:gd name="T50" fmla="*/ 0 w 63"/>
                  <a:gd name="T51" fmla="*/ 33 h 65"/>
                  <a:gd name="T52" fmla="*/ 0 w 63"/>
                  <a:gd name="T53" fmla="*/ 25 h 65"/>
                  <a:gd name="T54" fmla="*/ 2 w 63"/>
                  <a:gd name="T55" fmla="*/ 19 h 65"/>
                  <a:gd name="T56" fmla="*/ 6 w 63"/>
                  <a:gd name="T57" fmla="*/ 14 h 65"/>
                  <a:gd name="T58" fmla="*/ 10 w 63"/>
                  <a:gd name="T59" fmla="*/ 10 h 65"/>
                  <a:gd name="T60" fmla="*/ 14 w 63"/>
                  <a:gd name="T61" fmla="*/ 6 h 65"/>
                  <a:gd name="T62" fmla="*/ 20 w 63"/>
                  <a:gd name="T63" fmla="*/ 4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6" y="4"/>
                    </a:lnTo>
                    <a:lnTo>
                      <a:pt x="50" y="6"/>
                    </a:lnTo>
                    <a:lnTo>
                      <a:pt x="55" y="10"/>
                    </a:lnTo>
                    <a:lnTo>
                      <a:pt x="59" y="14"/>
                    </a:lnTo>
                    <a:lnTo>
                      <a:pt x="61" y="19"/>
                    </a:lnTo>
                    <a:lnTo>
                      <a:pt x="63" y="25"/>
                    </a:lnTo>
                    <a:lnTo>
                      <a:pt x="63" y="33"/>
                    </a:lnTo>
                    <a:lnTo>
                      <a:pt x="63" y="39"/>
                    </a:lnTo>
                    <a:lnTo>
                      <a:pt x="61" y="45"/>
                    </a:lnTo>
                    <a:lnTo>
                      <a:pt x="59" y="51"/>
                    </a:lnTo>
                    <a:lnTo>
                      <a:pt x="55" y="55"/>
                    </a:lnTo>
                    <a:lnTo>
                      <a:pt x="50" y="59"/>
                    </a:lnTo>
                    <a:lnTo>
                      <a:pt x="46" y="63"/>
                    </a:lnTo>
                    <a:lnTo>
                      <a:pt x="38" y="65"/>
                    </a:lnTo>
                    <a:lnTo>
                      <a:pt x="32" y="65"/>
                    </a:lnTo>
                    <a:lnTo>
                      <a:pt x="26" y="65"/>
                    </a:lnTo>
                    <a:lnTo>
                      <a:pt x="20" y="63"/>
                    </a:lnTo>
                    <a:lnTo>
                      <a:pt x="14" y="59"/>
                    </a:lnTo>
                    <a:lnTo>
                      <a:pt x="10" y="55"/>
                    </a:lnTo>
                    <a:lnTo>
                      <a:pt x="6" y="51"/>
                    </a:lnTo>
                    <a:lnTo>
                      <a:pt x="2" y="45"/>
                    </a:lnTo>
                    <a:lnTo>
                      <a:pt x="0" y="39"/>
                    </a:lnTo>
                    <a:lnTo>
                      <a:pt x="0" y="33"/>
                    </a:lnTo>
                    <a:lnTo>
                      <a:pt x="0" y="25"/>
                    </a:lnTo>
                    <a:lnTo>
                      <a:pt x="2" y="19"/>
                    </a:lnTo>
                    <a:lnTo>
                      <a:pt x="6" y="14"/>
                    </a:lnTo>
                    <a:lnTo>
                      <a:pt x="10" y="10"/>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7" name="Freeform 750"/>
              <p:cNvSpPr>
                <a:spLocks/>
              </p:cNvSpPr>
              <p:nvPr/>
            </p:nvSpPr>
            <p:spPr bwMode="auto">
              <a:xfrm>
                <a:off x="5162" y="2516"/>
                <a:ext cx="63" cy="65"/>
              </a:xfrm>
              <a:custGeom>
                <a:avLst/>
                <a:gdLst>
                  <a:gd name="T0" fmla="*/ 31 w 63"/>
                  <a:gd name="T1" fmla="*/ 0 h 65"/>
                  <a:gd name="T2" fmla="*/ 37 w 63"/>
                  <a:gd name="T3" fmla="*/ 0 h 65"/>
                  <a:gd name="T4" fmla="*/ 43 w 63"/>
                  <a:gd name="T5" fmla="*/ 2 h 65"/>
                  <a:gd name="T6" fmla="*/ 49 w 63"/>
                  <a:gd name="T7" fmla="*/ 6 h 65"/>
                  <a:gd name="T8" fmla="*/ 55 w 63"/>
                  <a:gd name="T9" fmla="*/ 10 h 65"/>
                  <a:gd name="T10" fmla="*/ 59 w 63"/>
                  <a:gd name="T11" fmla="*/ 14 h 65"/>
                  <a:gd name="T12" fmla="*/ 61 w 63"/>
                  <a:gd name="T13" fmla="*/ 20 h 65"/>
                  <a:gd name="T14" fmla="*/ 63 w 63"/>
                  <a:gd name="T15" fmla="*/ 26 h 65"/>
                  <a:gd name="T16" fmla="*/ 63 w 63"/>
                  <a:gd name="T17" fmla="*/ 32 h 65"/>
                  <a:gd name="T18" fmla="*/ 63 w 63"/>
                  <a:gd name="T19" fmla="*/ 40 h 65"/>
                  <a:gd name="T20" fmla="*/ 61 w 63"/>
                  <a:gd name="T21" fmla="*/ 45 h 65"/>
                  <a:gd name="T22" fmla="*/ 59 w 63"/>
                  <a:gd name="T23" fmla="*/ 49 h 65"/>
                  <a:gd name="T24" fmla="*/ 55 w 63"/>
                  <a:gd name="T25" fmla="*/ 55 h 65"/>
                  <a:gd name="T26" fmla="*/ 49 w 63"/>
                  <a:gd name="T27" fmla="*/ 59 h 65"/>
                  <a:gd name="T28" fmla="*/ 43 w 63"/>
                  <a:gd name="T29" fmla="*/ 63 h 65"/>
                  <a:gd name="T30" fmla="*/ 37 w 63"/>
                  <a:gd name="T31" fmla="*/ 63 h 65"/>
                  <a:gd name="T32" fmla="*/ 31 w 63"/>
                  <a:gd name="T33" fmla="*/ 65 h 65"/>
                  <a:gd name="T34" fmla="*/ 26 w 63"/>
                  <a:gd name="T35" fmla="*/ 63 h 65"/>
                  <a:gd name="T36" fmla="*/ 20 w 63"/>
                  <a:gd name="T37" fmla="*/ 63 h 65"/>
                  <a:gd name="T38" fmla="*/ 14 w 63"/>
                  <a:gd name="T39" fmla="*/ 59 h 65"/>
                  <a:gd name="T40" fmla="*/ 10 w 63"/>
                  <a:gd name="T41" fmla="*/ 55 h 65"/>
                  <a:gd name="T42" fmla="*/ 4 w 63"/>
                  <a:gd name="T43" fmla="*/ 49 h 65"/>
                  <a:gd name="T44" fmla="*/ 2 w 63"/>
                  <a:gd name="T45" fmla="*/ 45 h 65"/>
                  <a:gd name="T46" fmla="*/ 0 w 63"/>
                  <a:gd name="T47" fmla="*/ 40 h 65"/>
                  <a:gd name="T48" fmla="*/ 0 w 63"/>
                  <a:gd name="T49" fmla="*/ 32 h 65"/>
                  <a:gd name="T50" fmla="*/ 0 w 63"/>
                  <a:gd name="T51" fmla="*/ 26 h 65"/>
                  <a:gd name="T52" fmla="*/ 2 w 63"/>
                  <a:gd name="T53" fmla="*/ 20 h 65"/>
                  <a:gd name="T54" fmla="*/ 4 w 63"/>
                  <a:gd name="T55" fmla="*/ 14 h 65"/>
                  <a:gd name="T56" fmla="*/ 10 w 63"/>
                  <a:gd name="T57" fmla="*/ 10 h 65"/>
                  <a:gd name="T58" fmla="*/ 14 w 63"/>
                  <a:gd name="T59" fmla="*/ 6 h 65"/>
                  <a:gd name="T60" fmla="*/ 20 w 63"/>
                  <a:gd name="T61" fmla="*/ 2 h 65"/>
                  <a:gd name="T62" fmla="*/ 26 w 63"/>
                  <a:gd name="T63" fmla="*/ 0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0"/>
                    </a:lnTo>
                    <a:lnTo>
                      <a:pt x="43" y="2"/>
                    </a:lnTo>
                    <a:lnTo>
                      <a:pt x="49" y="6"/>
                    </a:lnTo>
                    <a:lnTo>
                      <a:pt x="55" y="10"/>
                    </a:lnTo>
                    <a:lnTo>
                      <a:pt x="59" y="14"/>
                    </a:lnTo>
                    <a:lnTo>
                      <a:pt x="61" y="20"/>
                    </a:lnTo>
                    <a:lnTo>
                      <a:pt x="63" y="26"/>
                    </a:lnTo>
                    <a:lnTo>
                      <a:pt x="63" y="32"/>
                    </a:lnTo>
                    <a:lnTo>
                      <a:pt x="63" y="40"/>
                    </a:lnTo>
                    <a:lnTo>
                      <a:pt x="61" y="45"/>
                    </a:lnTo>
                    <a:lnTo>
                      <a:pt x="59" y="49"/>
                    </a:lnTo>
                    <a:lnTo>
                      <a:pt x="55" y="55"/>
                    </a:lnTo>
                    <a:lnTo>
                      <a:pt x="49" y="59"/>
                    </a:lnTo>
                    <a:lnTo>
                      <a:pt x="43" y="63"/>
                    </a:lnTo>
                    <a:lnTo>
                      <a:pt x="37" y="63"/>
                    </a:lnTo>
                    <a:lnTo>
                      <a:pt x="31" y="65"/>
                    </a:lnTo>
                    <a:lnTo>
                      <a:pt x="26" y="63"/>
                    </a:lnTo>
                    <a:lnTo>
                      <a:pt x="20" y="63"/>
                    </a:lnTo>
                    <a:lnTo>
                      <a:pt x="14" y="59"/>
                    </a:lnTo>
                    <a:lnTo>
                      <a:pt x="10" y="55"/>
                    </a:lnTo>
                    <a:lnTo>
                      <a:pt x="4" y="49"/>
                    </a:lnTo>
                    <a:lnTo>
                      <a:pt x="2" y="45"/>
                    </a:lnTo>
                    <a:lnTo>
                      <a:pt x="0" y="40"/>
                    </a:lnTo>
                    <a:lnTo>
                      <a:pt x="0" y="32"/>
                    </a:lnTo>
                    <a:lnTo>
                      <a:pt x="0" y="26"/>
                    </a:lnTo>
                    <a:lnTo>
                      <a:pt x="2" y="20"/>
                    </a:lnTo>
                    <a:lnTo>
                      <a:pt x="4" y="14"/>
                    </a:lnTo>
                    <a:lnTo>
                      <a:pt x="10" y="10"/>
                    </a:lnTo>
                    <a:lnTo>
                      <a:pt x="14" y="6"/>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98" name="Freeform 751"/>
              <p:cNvSpPr>
                <a:spLocks/>
              </p:cNvSpPr>
              <p:nvPr/>
            </p:nvSpPr>
            <p:spPr bwMode="auto">
              <a:xfrm>
                <a:off x="5162" y="2516"/>
                <a:ext cx="63" cy="65"/>
              </a:xfrm>
              <a:custGeom>
                <a:avLst/>
                <a:gdLst>
                  <a:gd name="T0" fmla="*/ 31 w 63"/>
                  <a:gd name="T1" fmla="*/ 0 h 65"/>
                  <a:gd name="T2" fmla="*/ 31 w 63"/>
                  <a:gd name="T3" fmla="*/ 0 h 65"/>
                  <a:gd name="T4" fmla="*/ 37 w 63"/>
                  <a:gd name="T5" fmla="*/ 0 h 65"/>
                  <a:gd name="T6" fmla="*/ 43 w 63"/>
                  <a:gd name="T7" fmla="*/ 2 h 65"/>
                  <a:gd name="T8" fmla="*/ 49 w 63"/>
                  <a:gd name="T9" fmla="*/ 6 h 65"/>
                  <a:gd name="T10" fmla="*/ 55 w 63"/>
                  <a:gd name="T11" fmla="*/ 10 h 65"/>
                  <a:gd name="T12" fmla="*/ 59 w 63"/>
                  <a:gd name="T13" fmla="*/ 14 h 65"/>
                  <a:gd name="T14" fmla="*/ 61 w 63"/>
                  <a:gd name="T15" fmla="*/ 20 h 65"/>
                  <a:gd name="T16" fmla="*/ 63 w 63"/>
                  <a:gd name="T17" fmla="*/ 26 h 65"/>
                  <a:gd name="T18" fmla="*/ 63 w 63"/>
                  <a:gd name="T19" fmla="*/ 32 h 65"/>
                  <a:gd name="T20" fmla="*/ 63 w 63"/>
                  <a:gd name="T21" fmla="*/ 40 h 65"/>
                  <a:gd name="T22" fmla="*/ 61 w 63"/>
                  <a:gd name="T23" fmla="*/ 45 h 65"/>
                  <a:gd name="T24" fmla="*/ 59 w 63"/>
                  <a:gd name="T25" fmla="*/ 49 h 65"/>
                  <a:gd name="T26" fmla="*/ 55 w 63"/>
                  <a:gd name="T27" fmla="*/ 55 h 65"/>
                  <a:gd name="T28" fmla="*/ 49 w 63"/>
                  <a:gd name="T29" fmla="*/ 59 h 65"/>
                  <a:gd name="T30" fmla="*/ 43 w 63"/>
                  <a:gd name="T31" fmla="*/ 63 h 65"/>
                  <a:gd name="T32" fmla="*/ 37 w 63"/>
                  <a:gd name="T33" fmla="*/ 63 h 65"/>
                  <a:gd name="T34" fmla="*/ 31 w 63"/>
                  <a:gd name="T35" fmla="*/ 65 h 65"/>
                  <a:gd name="T36" fmla="*/ 26 w 63"/>
                  <a:gd name="T37" fmla="*/ 63 h 65"/>
                  <a:gd name="T38" fmla="*/ 20 w 63"/>
                  <a:gd name="T39" fmla="*/ 63 h 65"/>
                  <a:gd name="T40" fmla="*/ 14 w 63"/>
                  <a:gd name="T41" fmla="*/ 59 h 65"/>
                  <a:gd name="T42" fmla="*/ 10 w 63"/>
                  <a:gd name="T43" fmla="*/ 55 h 65"/>
                  <a:gd name="T44" fmla="*/ 4 w 63"/>
                  <a:gd name="T45" fmla="*/ 49 h 65"/>
                  <a:gd name="T46" fmla="*/ 2 w 63"/>
                  <a:gd name="T47" fmla="*/ 45 h 65"/>
                  <a:gd name="T48" fmla="*/ 0 w 63"/>
                  <a:gd name="T49" fmla="*/ 40 h 65"/>
                  <a:gd name="T50" fmla="*/ 0 w 63"/>
                  <a:gd name="T51" fmla="*/ 32 h 65"/>
                  <a:gd name="T52" fmla="*/ 0 w 63"/>
                  <a:gd name="T53" fmla="*/ 26 h 65"/>
                  <a:gd name="T54" fmla="*/ 2 w 63"/>
                  <a:gd name="T55" fmla="*/ 20 h 65"/>
                  <a:gd name="T56" fmla="*/ 4 w 63"/>
                  <a:gd name="T57" fmla="*/ 14 h 65"/>
                  <a:gd name="T58" fmla="*/ 10 w 63"/>
                  <a:gd name="T59" fmla="*/ 10 h 65"/>
                  <a:gd name="T60" fmla="*/ 14 w 63"/>
                  <a:gd name="T61" fmla="*/ 6 h 65"/>
                  <a:gd name="T62" fmla="*/ 20 w 63"/>
                  <a:gd name="T63" fmla="*/ 2 h 65"/>
                  <a:gd name="T64" fmla="*/ 26 w 63"/>
                  <a:gd name="T65" fmla="*/ 0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0"/>
                    </a:lnTo>
                    <a:lnTo>
                      <a:pt x="43" y="2"/>
                    </a:lnTo>
                    <a:lnTo>
                      <a:pt x="49" y="6"/>
                    </a:lnTo>
                    <a:lnTo>
                      <a:pt x="55" y="10"/>
                    </a:lnTo>
                    <a:lnTo>
                      <a:pt x="59" y="14"/>
                    </a:lnTo>
                    <a:lnTo>
                      <a:pt x="61" y="20"/>
                    </a:lnTo>
                    <a:lnTo>
                      <a:pt x="63" y="26"/>
                    </a:lnTo>
                    <a:lnTo>
                      <a:pt x="63" y="32"/>
                    </a:lnTo>
                    <a:lnTo>
                      <a:pt x="63" y="40"/>
                    </a:lnTo>
                    <a:lnTo>
                      <a:pt x="61" y="45"/>
                    </a:lnTo>
                    <a:lnTo>
                      <a:pt x="59" y="49"/>
                    </a:lnTo>
                    <a:lnTo>
                      <a:pt x="55" y="55"/>
                    </a:lnTo>
                    <a:lnTo>
                      <a:pt x="49" y="59"/>
                    </a:lnTo>
                    <a:lnTo>
                      <a:pt x="43" y="63"/>
                    </a:lnTo>
                    <a:lnTo>
                      <a:pt x="37" y="63"/>
                    </a:lnTo>
                    <a:lnTo>
                      <a:pt x="31" y="65"/>
                    </a:lnTo>
                    <a:lnTo>
                      <a:pt x="26" y="63"/>
                    </a:lnTo>
                    <a:lnTo>
                      <a:pt x="20" y="63"/>
                    </a:lnTo>
                    <a:lnTo>
                      <a:pt x="14" y="59"/>
                    </a:lnTo>
                    <a:lnTo>
                      <a:pt x="10" y="55"/>
                    </a:lnTo>
                    <a:lnTo>
                      <a:pt x="4" y="49"/>
                    </a:lnTo>
                    <a:lnTo>
                      <a:pt x="2" y="45"/>
                    </a:lnTo>
                    <a:lnTo>
                      <a:pt x="0" y="40"/>
                    </a:lnTo>
                    <a:lnTo>
                      <a:pt x="0" y="32"/>
                    </a:lnTo>
                    <a:lnTo>
                      <a:pt x="0" y="26"/>
                    </a:lnTo>
                    <a:lnTo>
                      <a:pt x="2" y="20"/>
                    </a:lnTo>
                    <a:lnTo>
                      <a:pt x="4" y="14"/>
                    </a:lnTo>
                    <a:lnTo>
                      <a:pt x="10" y="10"/>
                    </a:lnTo>
                    <a:lnTo>
                      <a:pt x="14" y="6"/>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899" name="Freeform 752"/>
              <p:cNvSpPr>
                <a:spLocks/>
              </p:cNvSpPr>
              <p:nvPr/>
            </p:nvSpPr>
            <p:spPr bwMode="auto">
              <a:xfrm>
                <a:off x="5121" y="2528"/>
                <a:ext cx="65" cy="65"/>
              </a:xfrm>
              <a:custGeom>
                <a:avLst/>
                <a:gdLst>
                  <a:gd name="T0" fmla="*/ 33 w 65"/>
                  <a:gd name="T1" fmla="*/ 65 h 65"/>
                  <a:gd name="T2" fmla="*/ 25 w 65"/>
                  <a:gd name="T3" fmla="*/ 65 h 65"/>
                  <a:gd name="T4" fmla="*/ 19 w 65"/>
                  <a:gd name="T5" fmla="*/ 63 h 65"/>
                  <a:gd name="T6" fmla="*/ 13 w 65"/>
                  <a:gd name="T7" fmla="*/ 61 h 65"/>
                  <a:gd name="T8" fmla="*/ 9 w 65"/>
                  <a:gd name="T9" fmla="*/ 55 h 65"/>
                  <a:gd name="T10" fmla="*/ 6 w 65"/>
                  <a:gd name="T11" fmla="*/ 51 h 65"/>
                  <a:gd name="T12" fmla="*/ 4 w 65"/>
                  <a:gd name="T13" fmla="*/ 45 h 65"/>
                  <a:gd name="T14" fmla="*/ 2 w 65"/>
                  <a:gd name="T15" fmla="*/ 39 h 65"/>
                  <a:gd name="T16" fmla="*/ 0 w 65"/>
                  <a:gd name="T17" fmla="*/ 33 h 65"/>
                  <a:gd name="T18" fmla="*/ 2 w 65"/>
                  <a:gd name="T19" fmla="*/ 26 h 65"/>
                  <a:gd name="T20" fmla="*/ 4 w 65"/>
                  <a:gd name="T21" fmla="*/ 22 h 65"/>
                  <a:gd name="T22" fmla="*/ 6 w 65"/>
                  <a:gd name="T23" fmla="*/ 16 h 65"/>
                  <a:gd name="T24" fmla="*/ 9 w 65"/>
                  <a:gd name="T25" fmla="*/ 10 h 65"/>
                  <a:gd name="T26" fmla="*/ 13 w 65"/>
                  <a:gd name="T27" fmla="*/ 6 h 65"/>
                  <a:gd name="T28" fmla="*/ 19 w 65"/>
                  <a:gd name="T29" fmla="*/ 4 h 65"/>
                  <a:gd name="T30" fmla="*/ 25 w 65"/>
                  <a:gd name="T31" fmla="*/ 2 h 65"/>
                  <a:gd name="T32" fmla="*/ 33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3 w 65"/>
                  <a:gd name="T45" fmla="*/ 22 h 65"/>
                  <a:gd name="T46" fmla="*/ 65 w 65"/>
                  <a:gd name="T47" fmla="*/ 26 h 65"/>
                  <a:gd name="T48" fmla="*/ 65 w 65"/>
                  <a:gd name="T49" fmla="*/ 33 h 65"/>
                  <a:gd name="T50" fmla="*/ 65 w 65"/>
                  <a:gd name="T51" fmla="*/ 39 h 65"/>
                  <a:gd name="T52" fmla="*/ 63 w 65"/>
                  <a:gd name="T53" fmla="*/ 45 h 65"/>
                  <a:gd name="T54" fmla="*/ 59 w 65"/>
                  <a:gd name="T55" fmla="*/ 51 h 65"/>
                  <a:gd name="T56" fmla="*/ 55 w 65"/>
                  <a:gd name="T57" fmla="*/ 55 h 65"/>
                  <a:gd name="T58" fmla="*/ 51 w 65"/>
                  <a:gd name="T59" fmla="*/ 61 h 65"/>
                  <a:gd name="T60" fmla="*/ 45 w 65"/>
                  <a:gd name="T61" fmla="*/ 63 h 65"/>
                  <a:gd name="T62" fmla="*/ 39 w 65"/>
                  <a:gd name="T63" fmla="*/ 65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5" y="65"/>
                    </a:lnTo>
                    <a:lnTo>
                      <a:pt x="19" y="63"/>
                    </a:lnTo>
                    <a:lnTo>
                      <a:pt x="13" y="61"/>
                    </a:lnTo>
                    <a:lnTo>
                      <a:pt x="9" y="55"/>
                    </a:lnTo>
                    <a:lnTo>
                      <a:pt x="6" y="51"/>
                    </a:lnTo>
                    <a:lnTo>
                      <a:pt x="4" y="45"/>
                    </a:lnTo>
                    <a:lnTo>
                      <a:pt x="2" y="39"/>
                    </a:lnTo>
                    <a:lnTo>
                      <a:pt x="0" y="33"/>
                    </a:lnTo>
                    <a:lnTo>
                      <a:pt x="2" y="26"/>
                    </a:lnTo>
                    <a:lnTo>
                      <a:pt x="4" y="22"/>
                    </a:lnTo>
                    <a:lnTo>
                      <a:pt x="6" y="16"/>
                    </a:lnTo>
                    <a:lnTo>
                      <a:pt x="9" y="10"/>
                    </a:lnTo>
                    <a:lnTo>
                      <a:pt x="13" y="6"/>
                    </a:lnTo>
                    <a:lnTo>
                      <a:pt x="19" y="4"/>
                    </a:lnTo>
                    <a:lnTo>
                      <a:pt x="25" y="2"/>
                    </a:lnTo>
                    <a:lnTo>
                      <a:pt x="33" y="0"/>
                    </a:lnTo>
                    <a:lnTo>
                      <a:pt x="39" y="2"/>
                    </a:lnTo>
                    <a:lnTo>
                      <a:pt x="45" y="4"/>
                    </a:lnTo>
                    <a:lnTo>
                      <a:pt x="51" y="6"/>
                    </a:lnTo>
                    <a:lnTo>
                      <a:pt x="55" y="10"/>
                    </a:lnTo>
                    <a:lnTo>
                      <a:pt x="59" y="16"/>
                    </a:lnTo>
                    <a:lnTo>
                      <a:pt x="63" y="22"/>
                    </a:lnTo>
                    <a:lnTo>
                      <a:pt x="65" y="26"/>
                    </a:lnTo>
                    <a:lnTo>
                      <a:pt x="65" y="33"/>
                    </a:lnTo>
                    <a:lnTo>
                      <a:pt x="65" y="39"/>
                    </a:lnTo>
                    <a:lnTo>
                      <a:pt x="63" y="45"/>
                    </a:lnTo>
                    <a:lnTo>
                      <a:pt x="59" y="51"/>
                    </a:lnTo>
                    <a:lnTo>
                      <a:pt x="55" y="55"/>
                    </a:lnTo>
                    <a:lnTo>
                      <a:pt x="51" y="61"/>
                    </a:lnTo>
                    <a:lnTo>
                      <a:pt x="45" y="63"/>
                    </a:lnTo>
                    <a:lnTo>
                      <a:pt x="39" y="65"/>
                    </a:lnTo>
                    <a:lnTo>
                      <a:pt x="33"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0" name="Freeform 753"/>
              <p:cNvSpPr>
                <a:spLocks/>
              </p:cNvSpPr>
              <p:nvPr/>
            </p:nvSpPr>
            <p:spPr bwMode="auto">
              <a:xfrm>
                <a:off x="5121" y="2528"/>
                <a:ext cx="65" cy="65"/>
              </a:xfrm>
              <a:custGeom>
                <a:avLst/>
                <a:gdLst>
                  <a:gd name="T0" fmla="*/ 33 w 65"/>
                  <a:gd name="T1" fmla="*/ 65 h 65"/>
                  <a:gd name="T2" fmla="*/ 33 w 65"/>
                  <a:gd name="T3" fmla="*/ 65 h 65"/>
                  <a:gd name="T4" fmla="*/ 25 w 65"/>
                  <a:gd name="T5" fmla="*/ 65 h 65"/>
                  <a:gd name="T6" fmla="*/ 19 w 65"/>
                  <a:gd name="T7" fmla="*/ 63 h 65"/>
                  <a:gd name="T8" fmla="*/ 13 w 65"/>
                  <a:gd name="T9" fmla="*/ 61 h 65"/>
                  <a:gd name="T10" fmla="*/ 9 w 65"/>
                  <a:gd name="T11" fmla="*/ 55 h 65"/>
                  <a:gd name="T12" fmla="*/ 6 w 65"/>
                  <a:gd name="T13" fmla="*/ 51 h 65"/>
                  <a:gd name="T14" fmla="*/ 4 w 65"/>
                  <a:gd name="T15" fmla="*/ 45 h 65"/>
                  <a:gd name="T16" fmla="*/ 2 w 65"/>
                  <a:gd name="T17" fmla="*/ 39 h 65"/>
                  <a:gd name="T18" fmla="*/ 0 w 65"/>
                  <a:gd name="T19" fmla="*/ 33 h 65"/>
                  <a:gd name="T20" fmla="*/ 2 w 65"/>
                  <a:gd name="T21" fmla="*/ 26 h 65"/>
                  <a:gd name="T22" fmla="*/ 4 w 65"/>
                  <a:gd name="T23" fmla="*/ 22 h 65"/>
                  <a:gd name="T24" fmla="*/ 6 w 65"/>
                  <a:gd name="T25" fmla="*/ 16 h 65"/>
                  <a:gd name="T26" fmla="*/ 9 w 65"/>
                  <a:gd name="T27" fmla="*/ 10 h 65"/>
                  <a:gd name="T28" fmla="*/ 13 w 65"/>
                  <a:gd name="T29" fmla="*/ 6 h 65"/>
                  <a:gd name="T30" fmla="*/ 19 w 65"/>
                  <a:gd name="T31" fmla="*/ 4 h 65"/>
                  <a:gd name="T32" fmla="*/ 25 w 65"/>
                  <a:gd name="T33" fmla="*/ 2 h 65"/>
                  <a:gd name="T34" fmla="*/ 33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3 w 65"/>
                  <a:gd name="T47" fmla="*/ 22 h 65"/>
                  <a:gd name="T48" fmla="*/ 65 w 65"/>
                  <a:gd name="T49" fmla="*/ 26 h 65"/>
                  <a:gd name="T50" fmla="*/ 65 w 65"/>
                  <a:gd name="T51" fmla="*/ 33 h 65"/>
                  <a:gd name="T52" fmla="*/ 65 w 65"/>
                  <a:gd name="T53" fmla="*/ 39 h 65"/>
                  <a:gd name="T54" fmla="*/ 63 w 65"/>
                  <a:gd name="T55" fmla="*/ 45 h 65"/>
                  <a:gd name="T56" fmla="*/ 59 w 65"/>
                  <a:gd name="T57" fmla="*/ 51 h 65"/>
                  <a:gd name="T58" fmla="*/ 55 w 65"/>
                  <a:gd name="T59" fmla="*/ 55 h 65"/>
                  <a:gd name="T60" fmla="*/ 51 w 65"/>
                  <a:gd name="T61" fmla="*/ 61 h 65"/>
                  <a:gd name="T62" fmla="*/ 45 w 65"/>
                  <a:gd name="T63" fmla="*/ 63 h 65"/>
                  <a:gd name="T64" fmla="*/ 39 w 65"/>
                  <a:gd name="T65" fmla="*/ 65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5" y="65"/>
                    </a:lnTo>
                    <a:lnTo>
                      <a:pt x="19" y="63"/>
                    </a:lnTo>
                    <a:lnTo>
                      <a:pt x="13" y="61"/>
                    </a:lnTo>
                    <a:lnTo>
                      <a:pt x="9" y="55"/>
                    </a:lnTo>
                    <a:lnTo>
                      <a:pt x="6" y="51"/>
                    </a:lnTo>
                    <a:lnTo>
                      <a:pt x="4" y="45"/>
                    </a:lnTo>
                    <a:lnTo>
                      <a:pt x="2" y="39"/>
                    </a:lnTo>
                    <a:lnTo>
                      <a:pt x="0" y="33"/>
                    </a:lnTo>
                    <a:lnTo>
                      <a:pt x="2" y="26"/>
                    </a:lnTo>
                    <a:lnTo>
                      <a:pt x="4" y="22"/>
                    </a:lnTo>
                    <a:lnTo>
                      <a:pt x="6" y="16"/>
                    </a:lnTo>
                    <a:lnTo>
                      <a:pt x="9" y="10"/>
                    </a:lnTo>
                    <a:lnTo>
                      <a:pt x="13" y="6"/>
                    </a:lnTo>
                    <a:lnTo>
                      <a:pt x="19" y="4"/>
                    </a:lnTo>
                    <a:lnTo>
                      <a:pt x="25" y="2"/>
                    </a:lnTo>
                    <a:lnTo>
                      <a:pt x="33" y="0"/>
                    </a:lnTo>
                    <a:lnTo>
                      <a:pt x="39" y="2"/>
                    </a:lnTo>
                    <a:lnTo>
                      <a:pt x="45" y="4"/>
                    </a:lnTo>
                    <a:lnTo>
                      <a:pt x="51" y="6"/>
                    </a:lnTo>
                    <a:lnTo>
                      <a:pt x="55" y="10"/>
                    </a:lnTo>
                    <a:lnTo>
                      <a:pt x="59" y="16"/>
                    </a:lnTo>
                    <a:lnTo>
                      <a:pt x="63" y="22"/>
                    </a:lnTo>
                    <a:lnTo>
                      <a:pt x="65" y="26"/>
                    </a:lnTo>
                    <a:lnTo>
                      <a:pt x="65" y="33"/>
                    </a:lnTo>
                    <a:lnTo>
                      <a:pt x="65" y="39"/>
                    </a:lnTo>
                    <a:lnTo>
                      <a:pt x="63" y="45"/>
                    </a:lnTo>
                    <a:lnTo>
                      <a:pt x="59" y="51"/>
                    </a:lnTo>
                    <a:lnTo>
                      <a:pt x="55" y="55"/>
                    </a:lnTo>
                    <a:lnTo>
                      <a:pt x="51" y="61"/>
                    </a:lnTo>
                    <a:lnTo>
                      <a:pt x="45" y="63"/>
                    </a:lnTo>
                    <a:lnTo>
                      <a:pt x="39" y="65"/>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1" name="Freeform 754"/>
              <p:cNvSpPr>
                <a:spLocks/>
              </p:cNvSpPr>
              <p:nvPr/>
            </p:nvSpPr>
            <p:spPr bwMode="auto">
              <a:xfrm>
                <a:off x="5160" y="2522"/>
                <a:ext cx="65" cy="65"/>
              </a:xfrm>
              <a:custGeom>
                <a:avLst/>
                <a:gdLst>
                  <a:gd name="T0" fmla="*/ 33 w 65"/>
                  <a:gd name="T1" fmla="*/ 65 h 65"/>
                  <a:gd name="T2" fmla="*/ 26 w 65"/>
                  <a:gd name="T3" fmla="*/ 63 h 65"/>
                  <a:gd name="T4" fmla="*/ 20 w 65"/>
                  <a:gd name="T5" fmla="*/ 61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2 h 65"/>
                  <a:gd name="T18" fmla="*/ 2 w 65"/>
                  <a:gd name="T19" fmla="*/ 26 h 65"/>
                  <a:gd name="T20" fmla="*/ 4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3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2 h 65"/>
                  <a:gd name="T50" fmla="*/ 65 w 65"/>
                  <a:gd name="T51" fmla="*/ 39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6" y="63"/>
                    </a:lnTo>
                    <a:lnTo>
                      <a:pt x="20" y="61"/>
                    </a:lnTo>
                    <a:lnTo>
                      <a:pt x="14" y="59"/>
                    </a:lnTo>
                    <a:lnTo>
                      <a:pt x="10" y="55"/>
                    </a:lnTo>
                    <a:lnTo>
                      <a:pt x="6" y="51"/>
                    </a:lnTo>
                    <a:lnTo>
                      <a:pt x="4" y="45"/>
                    </a:lnTo>
                    <a:lnTo>
                      <a:pt x="2" y="39"/>
                    </a:lnTo>
                    <a:lnTo>
                      <a:pt x="0" y="32"/>
                    </a:lnTo>
                    <a:lnTo>
                      <a:pt x="2" y="26"/>
                    </a:lnTo>
                    <a:lnTo>
                      <a:pt x="4"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1"/>
                    </a:lnTo>
                    <a:lnTo>
                      <a:pt x="39" y="63"/>
                    </a:lnTo>
                    <a:lnTo>
                      <a:pt x="33"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2" name="Freeform 755"/>
              <p:cNvSpPr>
                <a:spLocks/>
              </p:cNvSpPr>
              <p:nvPr/>
            </p:nvSpPr>
            <p:spPr bwMode="auto">
              <a:xfrm>
                <a:off x="5160" y="2522"/>
                <a:ext cx="65" cy="65"/>
              </a:xfrm>
              <a:custGeom>
                <a:avLst/>
                <a:gdLst>
                  <a:gd name="T0" fmla="*/ 33 w 65"/>
                  <a:gd name="T1" fmla="*/ 65 h 65"/>
                  <a:gd name="T2" fmla="*/ 33 w 65"/>
                  <a:gd name="T3" fmla="*/ 65 h 65"/>
                  <a:gd name="T4" fmla="*/ 26 w 65"/>
                  <a:gd name="T5" fmla="*/ 63 h 65"/>
                  <a:gd name="T6" fmla="*/ 20 w 65"/>
                  <a:gd name="T7" fmla="*/ 61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2 h 65"/>
                  <a:gd name="T20" fmla="*/ 2 w 65"/>
                  <a:gd name="T21" fmla="*/ 26 h 65"/>
                  <a:gd name="T22" fmla="*/ 4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3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2 h 65"/>
                  <a:gd name="T52" fmla="*/ 65 w 65"/>
                  <a:gd name="T53" fmla="*/ 39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6" y="63"/>
                    </a:lnTo>
                    <a:lnTo>
                      <a:pt x="20" y="61"/>
                    </a:lnTo>
                    <a:lnTo>
                      <a:pt x="14" y="59"/>
                    </a:lnTo>
                    <a:lnTo>
                      <a:pt x="10" y="55"/>
                    </a:lnTo>
                    <a:lnTo>
                      <a:pt x="6" y="51"/>
                    </a:lnTo>
                    <a:lnTo>
                      <a:pt x="4" y="45"/>
                    </a:lnTo>
                    <a:lnTo>
                      <a:pt x="2" y="39"/>
                    </a:lnTo>
                    <a:lnTo>
                      <a:pt x="0" y="32"/>
                    </a:lnTo>
                    <a:lnTo>
                      <a:pt x="2" y="26"/>
                    </a:lnTo>
                    <a:lnTo>
                      <a:pt x="4" y="20"/>
                    </a:lnTo>
                    <a:lnTo>
                      <a:pt x="6" y="14"/>
                    </a:lnTo>
                    <a:lnTo>
                      <a:pt x="10" y="10"/>
                    </a:lnTo>
                    <a:lnTo>
                      <a:pt x="14" y="6"/>
                    </a:lnTo>
                    <a:lnTo>
                      <a:pt x="20" y="2"/>
                    </a:lnTo>
                    <a:lnTo>
                      <a:pt x="26" y="0"/>
                    </a:lnTo>
                    <a:lnTo>
                      <a:pt x="33" y="0"/>
                    </a:lnTo>
                    <a:lnTo>
                      <a:pt x="39" y="0"/>
                    </a:lnTo>
                    <a:lnTo>
                      <a:pt x="45" y="2"/>
                    </a:lnTo>
                    <a:lnTo>
                      <a:pt x="51" y="6"/>
                    </a:lnTo>
                    <a:lnTo>
                      <a:pt x="55" y="10"/>
                    </a:lnTo>
                    <a:lnTo>
                      <a:pt x="59" y="14"/>
                    </a:lnTo>
                    <a:lnTo>
                      <a:pt x="63" y="20"/>
                    </a:lnTo>
                    <a:lnTo>
                      <a:pt x="65" y="26"/>
                    </a:lnTo>
                    <a:lnTo>
                      <a:pt x="65" y="32"/>
                    </a:lnTo>
                    <a:lnTo>
                      <a:pt x="65" y="39"/>
                    </a:lnTo>
                    <a:lnTo>
                      <a:pt x="63" y="45"/>
                    </a:lnTo>
                    <a:lnTo>
                      <a:pt x="59" y="51"/>
                    </a:lnTo>
                    <a:lnTo>
                      <a:pt x="55" y="55"/>
                    </a:lnTo>
                    <a:lnTo>
                      <a:pt x="51" y="59"/>
                    </a:lnTo>
                    <a:lnTo>
                      <a:pt x="45" y="61"/>
                    </a:lnTo>
                    <a:lnTo>
                      <a:pt x="39" y="63"/>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3" name="Freeform 756"/>
              <p:cNvSpPr>
                <a:spLocks/>
              </p:cNvSpPr>
              <p:nvPr/>
            </p:nvSpPr>
            <p:spPr bwMode="auto">
              <a:xfrm>
                <a:off x="5127" y="2487"/>
                <a:ext cx="63" cy="65"/>
              </a:xfrm>
              <a:custGeom>
                <a:avLst/>
                <a:gdLst>
                  <a:gd name="T0" fmla="*/ 31 w 63"/>
                  <a:gd name="T1" fmla="*/ 65 h 65"/>
                  <a:gd name="T2" fmla="*/ 25 w 63"/>
                  <a:gd name="T3" fmla="*/ 63 h 65"/>
                  <a:gd name="T4" fmla="*/ 19 w 63"/>
                  <a:gd name="T5" fmla="*/ 63 h 65"/>
                  <a:gd name="T6" fmla="*/ 13 w 63"/>
                  <a:gd name="T7" fmla="*/ 59 h 65"/>
                  <a:gd name="T8" fmla="*/ 9 w 63"/>
                  <a:gd name="T9" fmla="*/ 55 h 65"/>
                  <a:gd name="T10" fmla="*/ 5 w 63"/>
                  <a:gd name="T11" fmla="*/ 51 h 65"/>
                  <a:gd name="T12" fmla="*/ 1 w 63"/>
                  <a:gd name="T13" fmla="*/ 45 h 65"/>
                  <a:gd name="T14" fmla="*/ 0 w 63"/>
                  <a:gd name="T15" fmla="*/ 39 h 65"/>
                  <a:gd name="T16" fmla="*/ 0 w 63"/>
                  <a:gd name="T17" fmla="*/ 31 h 65"/>
                  <a:gd name="T18" fmla="*/ 0 w 63"/>
                  <a:gd name="T19" fmla="*/ 25 h 65"/>
                  <a:gd name="T20" fmla="*/ 1 w 63"/>
                  <a:gd name="T21" fmla="*/ 19 h 65"/>
                  <a:gd name="T22" fmla="*/ 5 w 63"/>
                  <a:gd name="T23" fmla="*/ 13 h 65"/>
                  <a:gd name="T24" fmla="*/ 9 w 63"/>
                  <a:gd name="T25" fmla="*/ 9 h 65"/>
                  <a:gd name="T26" fmla="*/ 13 w 63"/>
                  <a:gd name="T27" fmla="*/ 6 h 65"/>
                  <a:gd name="T28" fmla="*/ 19 w 63"/>
                  <a:gd name="T29" fmla="*/ 2 h 65"/>
                  <a:gd name="T30" fmla="*/ 25 w 63"/>
                  <a:gd name="T31" fmla="*/ 0 h 65"/>
                  <a:gd name="T32" fmla="*/ 31 w 63"/>
                  <a:gd name="T33" fmla="*/ 0 h 65"/>
                  <a:gd name="T34" fmla="*/ 37 w 63"/>
                  <a:gd name="T35" fmla="*/ 0 h 65"/>
                  <a:gd name="T36" fmla="*/ 43 w 63"/>
                  <a:gd name="T37" fmla="*/ 2 h 65"/>
                  <a:gd name="T38" fmla="*/ 49 w 63"/>
                  <a:gd name="T39" fmla="*/ 6 h 65"/>
                  <a:gd name="T40" fmla="*/ 55 w 63"/>
                  <a:gd name="T41" fmla="*/ 9 h 65"/>
                  <a:gd name="T42" fmla="*/ 57 w 63"/>
                  <a:gd name="T43" fmla="*/ 13 h 65"/>
                  <a:gd name="T44" fmla="*/ 61 w 63"/>
                  <a:gd name="T45" fmla="*/ 19 h 65"/>
                  <a:gd name="T46" fmla="*/ 63 w 63"/>
                  <a:gd name="T47" fmla="*/ 25 h 65"/>
                  <a:gd name="T48" fmla="*/ 63 w 63"/>
                  <a:gd name="T49" fmla="*/ 31 h 65"/>
                  <a:gd name="T50" fmla="*/ 63 w 63"/>
                  <a:gd name="T51" fmla="*/ 39 h 65"/>
                  <a:gd name="T52" fmla="*/ 61 w 63"/>
                  <a:gd name="T53" fmla="*/ 45 h 65"/>
                  <a:gd name="T54" fmla="*/ 57 w 63"/>
                  <a:gd name="T55" fmla="*/ 51 h 65"/>
                  <a:gd name="T56" fmla="*/ 55 w 63"/>
                  <a:gd name="T57" fmla="*/ 55 h 65"/>
                  <a:gd name="T58" fmla="*/ 49 w 63"/>
                  <a:gd name="T59" fmla="*/ 59 h 65"/>
                  <a:gd name="T60" fmla="*/ 43 w 63"/>
                  <a:gd name="T61" fmla="*/ 63 h 65"/>
                  <a:gd name="T62" fmla="*/ 37 w 63"/>
                  <a:gd name="T63" fmla="*/ 63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5" y="63"/>
                    </a:lnTo>
                    <a:lnTo>
                      <a:pt x="19" y="63"/>
                    </a:lnTo>
                    <a:lnTo>
                      <a:pt x="13" y="59"/>
                    </a:lnTo>
                    <a:lnTo>
                      <a:pt x="9" y="55"/>
                    </a:lnTo>
                    <a:lnTo>
                      <a:pt x="5" y="51"/>
                    </a:lnTo>
                    <a:lnTo>
                      <a:pt x="1" y="45"/>
                    </a:lnTo>
                    <a:lnTo>
                      <a:pt x="0" y="39"/>
                    </a:lnTo>
                    <a:lnTo>
                      <a:pt x="0" y="31"/>
                    </a:lnTo>
                    <a:lnTo>
                      <a:pt x="0" y="25"/>
                    </a:lnTo>
                    <a:lnTo>
                      <a:pt x="1" y="19"/>
                    </a:lnTo>
                    <a:lnTo>
                      <a:pt x="5" y="13"/>
                    </a:lnTo>
                    <a:lnTo>
                      <a:pt x="9" y="9"/>
                    </a:lnTo>
                    <a:lnTo>
                      <a:pt x="13" y="6"/>
                    </a:lnTo>
                    <a:lnTo>
                      <a:pt x="19" y="2"/>
                    </a:lnTo>
                    <a:lnTo>
                      <a:pt x="25" y="0"/>
                    </a:lnTo>
                    <a:lnTo>
                      <a:pt x="31" y="0"/>
                    </a:lnTo>
                    <a:lnTo>
                      <a:pt x="37" y="0"/>
                    </a:lnTo>
                    <a:lnTo>
                      <a:pt x="43" y="2"/>
                    </a:lnTo>
                    <a:lnTo>
                      <a:pt x="49" y="6"/>
                    </a:lnTo>
                    <a:lnTo>
                      <a:pt x="55" y="9"/>
                    </a:lnTo>
                    <a:lnTo>
                      <a:pt x="57" y="13"/>
                    </a:lnTo>
                    <a:lnTo>
                      <a:pt x="61" y="19"/>
                    </a:lnTo>
                    <a:lnTo>
                      <a:pt x="63" y="25"/>
                    </a:lnTo>
                    <a:lnTo>
                      <a:pt x="63" y="31"/>
                    </a:lnTo>
                    <a:lnTo>
                      <a:pt x="63" y="39"/>
                    </a:lnTo>
                    <a:lnTo>
                      <a:pt x="61" y="45"/>
                    </a:lnTo>
                    <a:lnTo>
                      <a:pt x="57" y="51"/>
                    </a:lnTo>
                    <a:lnTo>
                      <a:pt x="55" y="55"/>
                    </a:lnTo>
                    <a:lnTo>
                      <a:pt x="49" y="59"/>
                    </a:lnTo>
                    <a:lnTo>
                      <a:pt x="43" y="63"/>
                    </a:lnTo>
                    <a:lnTo>
                      <a:pt x="37"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4" name="Freeform 757"/>
              <p:cNvSpPr>
                <a:spLocks/>
              </p:cNvSpPr>
              <p:nvPr/>
            </p:nvSpPr>
            <p:spPr bwMode="auto">
              <a:xfrm>
                <a:off x="5127" y="2487"/>
                <a:ext cx="63" cy="65"/>
              </a:xfrm>
              <a:custGeom>
                <a:avLst/>
                <a:gdLst>
                  <a:gd name="T0" fmla="*/ 31 w 63"/>
                  <a:gd name="T1" fmla="*/ 65 h 65"/>
                  <a:gd name="T2" fmla="*/ 31 w 63"/>
                  <a:gd name="T3" fmla="*/ 65 h 65"/>
                  <a:gd name="T4" fmla="*/ 25 w 63"/>
                  <a:gd name="T5" fmla="*/ 63 h 65"/>
                  <a:gd name="T6" fmla="*/ 19 w 63"/>
                  <a:gd name="T7" fmla="*/ 63 h 65"/>
                  <a:gd name="T8" fmla="*/ 13 w 63"/>
                  <a:gd name="T9" fmla="*/ 59 h 65"/>
                  <a:gd name="T10" fmla="*/ 9 w 63"/>
                  <a:gd name="T11" fmla="*/ 55 h 65"/>
                  <a:gd name="T12" fmla="*/ 5 w 63"/>
                  <a:gd name="T13" fmla="*/ 51 h 65"/>
                  <a:gd name="T14" fmla="*/ 1 w 63"/>
                  <a:gd name="T15" fmla="*/ 45 h 65"/>
                  <a:gd name="T16" fmla="*/ 0 w 63"/>
                  <a:gd name="T17" fmla="*/ 39 h 65"/>
                  <a:gd name="T18" fmla="*/ 0 w 63"/>
                  <a:gd name="T19" fmla="*/ 31 h 65"/>
                  <a:gd name="T20" fmla="*/ 0 w 63"/>
                  <a:gd name="T21" fmla="*/ 25 h 65"/>
                  <a:gd name="T22" fmla="*/ 1 w 63"/>
                  <a:gd name="T23" fmla="*/ 19 h 65"/>
                  <a:gd name="T24" fmla="*/ 5 w 63"/>
                  <a:gd name="T25" fmla="*/ 13 h 65"/>
                  <a:gd name="T26" fmla="*/ 9 w 63"/>
                  <a:gd name="T27" fmla="*/ 9 h 65"/>
                  <a:gd name="T28" fmla="*/ 13 w 63"/>
                  <a:gd name="T29" fmla="*/ 6 h 65"/>
                  <a:gd name="T30" fmla="*/ 19 w 63"/>
                  <a:gd name="T31" fmla="*/ 2 h 65"/>
                  <a:gd name="T32" fmla="*/ 25 w 63"/>
                  <a:gd name="T33" fmla="*/ 0 h 65"/>
                  <a:gd name="T34" fmla="*/ 31 w 63"/>
                  <a:gd name="T35" fmla="*/ 0 h 65"/>
                  <a:gd name="T36" fmla="*/ 37 w 63"/>
                  <a:gd name="T37" fmla="*/ 0 h 65"/>
                  <a:gd name="T38" fmla="*/ 43 w 63"/>
                  <a:gd name="T39" fmla="*/ 2 h 65"/>
                  <a:gd name="T40" fmla="*/ 49 w 63"/>
                  <a:gd name="T41" fmla="*/ 6 h 65"/>
                  <a:gd name="T42" fmla="*/ 55 w 63"/>
                  <a:gd name="T43" fmla="*/ 9 h 65"/>
                  <a:gd name="T44" fmla="*/ 57 w 63"/>
                  <a:gd name="T45" fmla="*/ 13 h 65"/>
                  <a:gd name="T46" fmla="*/ 61 w 63"/>
                  <a:gd name="T47" fmla="*/ 19 h 65"/>
                  <a:gd name="T48" fmla="*/ 63 w 63"/>
                  <a:gd name="T49" fmla="*/ 25 h 65"/>
                  <a:gd name="T50" fmla="*/ 63 w 63"/>
                  <a:gd name="T51" fmla="*/ 31 h 65"/>
                  <a:gd name="T52" fmla="*/ 63 w 63"/>
                  <a:gd name="T53" fmla="*/ 39 h 65"/>
                  <a:gd name="T54" fmla="*/ 61 w 63"/>
                  <a:gd name="T55" fmla="*/ 45 h 65"/>
                  <a:gd name="T56" fmla="*/ 57 w 63"/>
                  <a:gd name="T57" fmla="*/ 51 h 65"/>
                  <a:gd name="T58" fmla="*/ 55 w 63"/>
                  <a:gd name="T59" fmla="*/ 55 h 65"/>
                  <a:gd name="T60" fmla="*/ 49 w 63"/>
                  <a:gd name="T61" fmla="*/ 59 h 65"/>
                  <a:gd name="T62" fmla="*/ 43 w 63"/>
                  <a:gd name="T63" fmla="*/ 63 h 65"/>
                  <a:gd name="T64" fmla="*/ 37 w 63"/>
                  <a:gd name="T65" fmla="*/ 63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5" y="63"/>
                    </a:lnTo>
                    <a:lnTo>
                      <a:pt x="19" y="63"/>
                    </a:lnTo>
                    <a:lnTo>
                      <a:pt x="13" y="59"/>
                    </a:lnTo>
                    <a:lnTo>
                      <a:pt x="9" y="55"/>
                    </a:lnTo>
                    <a:lnTo>
                      <a:pt x="5" y="51"/>
                    </a:lnTo>
                    <a:lnTo>
                      <a:pt x="1" y="45"/>
                    </a:lnTo>
                    <a:lnTo>
                      <a:pt x="0" y="39"/>
                    </a:lnTo>
                    <a:lnTo>
                      <a:pt x="0" y="31"/>
                    </a:lnTo>
                    <a:lnTo>
                      <a:pt x="0" y="25"/>
                    </a:lnTo>
                    <a:lnTo>
                      <a:pt x="1" y="19"/>
                    </a:lnTo>
                    <a:lnTo>
                      <a:pt x="5" y="13"/>
                    </a:lnTo>
                    <a:lnTo>
                      <a:pt x="9" y="9"/>
                    </a:lnTo>
                    <a:lnTo>
                      <a:pt x="13" y="6"/>
                    </a:lnTo>
                    <a:lnTo>
                      <a:pt x="19" y="2"/>
                    </a:lnTo>
                    <a:lnTo>
                      <a:pt x="25" y="0"/>
                    </a:lnTo>
                    <a:lnTo>
                      <a:pt x="31" y="0"/>
                    </a:lnTo>
                    <a:lnTo>
                      <a:pt x="37" y="0"/>
                    </a:lnTo>
                    <a:lnTo>
                      <a:pt x="43" y="2"/>
                    </a:lnTo>
                    <a:lnTo>
                      <a:pt x="49" y="6"/>
                    </a:lnTo>
                    <a:lnTo>
                      <a:pt x="55" y="9"/>
                    </a:lnTo>
                    <a:lnTo>
                      <a:pt x="57" y="13"/>
                    </a:lnTo>
                    <a:lnTo>
                      <a:pt x="61" y="19"/>
                    </a:lnTo>
                    <a:lnTo>
                      <a:pt x="63" y="25"/>
                    </a:lnTo>
                    <a:lnTo>
                      <a:pt x="63" y="31"/>
                    </a:lnTo>
                    <a:lnTo>
                      <a:pt x="63" y="39"/>
                    </a:lnTo>
                    <a:lnTo>
                      <a:pt x="61" y="45"/>
                    </a:lnTo>
                    <a:lnTo>
                      <a:pt x="57" y="51"/>
                    </a:lnTo>
                    <a:lnTo>
                      <a:pt x="55" y="55"/>
                    </a:lnTo>
                    <a:lnTo>
                      <a:pt x="49" y="59"/>
                    </a:lnTo>
                    <a:lnTo>
                      <a:pt x="43" y="63"/>
                    </a:lnTo>
                    <a:lnTo>
                      <a:pt x="37"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5" name="Freeform 758"/>
              <p:cNvSpPr>
                <a:spLocks/>
              </p:cNvSpPr>
              <p:nvPr/>
            </p:nvSpPr>
            <p:spPr bwMode="auto">
              <a:xfrm>
                <a:off x="5256" y="2473"/>
                <a:ext cx="65" cy="63"/>
              </a:xfrm>
              <a:custGeom>
                <a:avLst/>
                <a:gdLst>
                  <a:gd name="T0" fmla="*/ 65 w 65"/>
                  <a:gd name="T1" fmla="*/ 31 h 63"/>
                  <a:gd name="T2" fmla="*/ 63 w 65"/>
                  <a:gd name="T3" fmla="*/ 39 h 63"/>
                  <a:gd name="T4" fmla="*/ 63 w 65"/>
                  <a:gd name="T5" fmla="*/ 43 h 63"/>
                  <a:gd name="T6" fmla="*/ 60 w 65"/>
                  <a:gd name="T7" fmla="*/ 49 h 63"/>
                  <a:gd name="T8" fmla="*/ 56 w 65"/>
                  <a:gd name="T9" fmla="*/ 55 h 63"/>
                  <a:gd name="T10" fmla="*/ 50 w 65"/>
                  <a:gd name="T11" fmla="*/ 59 h 63"/>
                  <a:gd name="T12" fmla="*/ 46 w 65"/>
                  <a:gd name="T13" fmla="*/ 61 h 63"/>
                  <a:gd name="T14" fmla="*/ 40 w 65"/>
                  <a:gd name="T15" fmla="*/ 63 h 63"/>
                  <a:gd name="T16" fmla="*/ 32 w 65"/>
                  <a:gd name="T17" fmla="*/ 63 h 63"/>
                  <a:gd name="T18" fmla="*/ 26 w 65"/>
                  <a:gd name="T19" fmla="*/ 63 h 63"/>
                  <a:gd name="T20" fmla="*/ 20 w 65"/>
                  <a:gd name="T21" fmla="*/ 61 h 63"/>
                  <a:gd name="T22" fmla="*/ 14 w 65"/>
                  <a:gd name="T23" fmla="*/ 59 h 63"/>
                  <a:gd name="T24" fmla="*/ 10 w 65"/>
                  <a:gd name="T25" fmla="*/ 55 h 63"/>
                  <a:gd name="T26" fmla="*/ 6 w 65"/>
                  <a:gd name="T27" fmla="*/ 49 h 63"/>
                  <a:gd name="T28" fmla="*/ 2 w 65"/>
                  <a:gd name="T29" fmla="*/ 43 h 63"/>
                  <a:gd name="T30" fmla="*/ 0 w 65"/>
                  <a:gd name="T31" fmla="*/ 39 h 63"/>
                  <a:gd name="T32" fmla="*/ 0 w 65"/>
                  <a:gd name="T33" fmla="*/ 31 h 63"/>
                  <a:gd name="T34" fmla="*/ 0 w 65"/>
                  <a:gd name="T35" fmla="*/ 25 h 63"/>
                  <a:gd name="T36" fmla="*/ 2 w 65"/>
                  <a:gd name="T37" fmla="*/ 20 h 63"/>
                  <a:gd name="T38" fmla="*/ 6 w 65"/>
                  <a:gd name="T39" fmla="*/ 14 h 63"/>
                  <a:gd name="T40" fmla="*/ 10 w 65"/>
                  <a:gd name="T41" fmla="*/ 10 h 63"/>
                  <a:gd name="T42" fmla="*/ 14 w 65"/>
                  <a:gd name="T43" fmla="*/ 6 h 63"/>
                  <a:gd name="T44" fmla="*/ 20 w 65"/>
                  <a:gd name="T45" fmla="*/ 2 h 63"/>
                  <a:gd name="T46" fmla="*/ 26 w 65"/>
                  <a:gd name="T47" fmla="*/ 0 h 63"/>
                  <a:gd name="T48" fmla="*/ 32 w 65"/>
                  <a:gd name="T49" fmla="*/ 0 h 63"/>
                  <a:gd name="T50" fmla="*/ 40 w 65"/>
                  <a:gd name="T51" fmla="*/ 0 h 63"/>
                  <a:gd name="T52" fmla="*/ 46 w 65"/>
                  <a:gd name="T53" fmla="*/ 2 h 63"/>
                  <a:gd name="T54" fmla="*/ 50 w 65"/>
                  <a:gd name="T55" fmla="*/ 6 h 63"/>
                  <a:gd name="T56" fmla="*/ 56 w 65"/>
                  <a:gd name="T57" fmla="*/ 10 h 63"/>
                  <a:gd name="T58" fmla="*/ 60 w 65"/>
                  <a:gd name="T59" fmla="*/ 14 h 63"/>
                  <a:gd name="T60" fmla="*/ 63 w 65"/>
                  <a:gd name="T61" fmla="*/ 20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9"/>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6" name="Freeform 759"/>
              <p:cNvSpPr>
                <a:spLocks/>
              </p:cNvSpPr>
              <p:nvPr/>
            </p:nvSpPr>
            <p:spPr bwMode="auto">
              <a:xfrm>
                <a:off x="5256" y="2473"/>
                <a:ext cx="65" cy="63"/>
              </a:xfrm>
              <a:custGeom>
                <a:avLst/>
                <a:gdLst>
                  <a:gd name="T0" fmla="*/ 65 w 65"/>
                  <a:gd name="T1" fmla="*/ 31 h 63"/>
                  <a:gd name="T2" fmla="*/ 65 w 65"/>
                  <a:gd name="T3" fmla="*/ 31 h 63"/>
                  <a:gd name="T4" fmla="*/ 63 w 65"/>
                  <a:gd name="T5" fmla="*/ 39 h 63"/>
                  <a:gd name="T6" fmla="*/ 63 w 65"/>
                  <a:gd name="T7" fmla="*/ 43 h 63"/>
                  <a:gd name="T8" fmla="*/ 60 w 65"/>
                  <a:gd name="T9" fmla="*/ 49 h 63"/>
                  <a:gd name="T10" fmla="*/ 56 w 65"/>
                  <a:gd name="T11" fmla="*/ 55 h 63"/>
                  <a:gd name="T12" fmla="*/ 50 w 65"/>
                  <a:gd name="T13" fmla="*/ 59 h 63"/>
                  <a:gd name="T14" fmla="*/ 46 w 65"/>
                  <a:gd name="T15" fmla="*/ 61 h 63"/>
                  <a:gd name="T16" fmla="*/ 40 w 65"/>
                  <a:gd name="T17" fmla="*/ 63 h 63"/>
                  <a:gd name="T18" fmla="*/ 32 w 65"/>
                  <a:gd name="T19" fmla="*/ 63 h 63"/>
                  <a:gd name="T20" fmla="*/ 26 w 65"/>
                  <a:gd name="T21" fmla="*/ 63 h 63"/>
                  <a:gd name="T22" fmla="*/ 20 w 65"/>
                  <a:gd name="T23" fmla="*/ 61 h 63"/>
                  <a:gd name="T24" fmla="*/ 14 w 65"/>
                  <a:gd name="T25" fmla="*/ 59 h 63"/>
                  <a:gd name="T26" fmla="*/ 10 w 65"/>
                  <a:gd name="T27" fmla="*/ 55 h 63"/>
                  <a:gd name="T28" fmla="*/ 6 w 65"/>
                  <a:gd name="T29" fmla="*/ 49 h 63"/>
                  <a:gd name="T30" fmla="*/ 2 w 65"/>
                  <a:gd name="T31" fmla="*/ 43 h 63"/>
                  <a:gd name="T32" fmla="*/ 0 w 65"/>
                  <a:gd name="T33" fmla="*/ 39 h 63"/>
                  <a:gd name="T34" fmla="*/ 0 w 65"/>
                  <a:gd name="T35" fmla="*/ 31 h 63"/>
                  <a:gd name="T36" fmla="*/ 0 w 65"/>
                  <a:gd name="T37" fmla="*/ 25 h 63"/>
                  <a:gd name="T38" fmla="*/ 2 w 65"/>
                  <a:gd name="T39" fmla="*/ 20 h 63"/>
                  <a:gd name="T40" fmla="*/ 6 w 65"/>
                  <a:gd name="T41" fmla="*/ 14 h 63"/>
                  <a:gd name="T42" fmla="*/ 10 w 65"/>
                  <a:gd name="T43" fmla="*/ 10 h 63"/>
                  <a:gd name="T44" fmla="*/ 14 w 65"/>
                  <a:gd name="T45" fmla="*/ 6 h 63"/>
                  <a:gd name="T46" fmla="*/ 20 w 65"/>
                  <a:gd name="T47" fmla="*/ 2 h 63"/>
                  <a:gd name="T48" fmla="*/ 26 w 65"/>
                  <a:gd name="T49" fmla="*/ 0 h 63"/>
                  <a:gd name="T50" fmla="*/ 32 w 65"/>
                  <a:gd name="T51" fmla="*/ 0 h 63"/>
                  <a:gd name="T52" fmla="*/ 40 w 65"/>
                  <a:gd name="T53" fmla="*/ 0 h 63"/>
                  <a:gd name="T54" fmla="*/ 46 w 65"/>
                  <a:gd name="T55" fmla="*/ 2 h 63"/>
                  <a:gd name="T56" fmla="*/ 50 w 65"/>
                  <a:gd name="T57" fmla="*/ 6 h 63"/>
                  <a:gd name="T58" fmla="*/ 56 w 65"/>
                  <a:gd name="T59" fmla="*/ 10 h 63"/>
                  <a:gd name="T60" fmla="*/ 60 w 65"/>
                  <a:gd name="T61" fmla="*/ 14 h 63"/>
                  <a:gd name="T62" fmla="*/ 63 w 65"/>
                  <a:gd name="T63" fmla="*/ 20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9"/>
                    </a:lnTo>
                    <a:lnTo>
                      <a:pt x="63" y="43"/>
                    </a:lnTo>
                    <a:lnTo>
                      <a:pt x="60" y="49"/>
                    </a:lnTo>
                    <a:lnTo>
                      <a:pt x="56" y="55"/>
                    </a:lnTo>
                    <a:lnTo>
                      <a:pt x="50" y="59"/>
                    </a:lnTo>
                    <a:lnTo>
                      <a:pt x="46" y="61"/>
                    </a:lnTo>
                    <a:lnTo>
                      <a:pt x="40" y="63"/>
                    </a:lnTo>
                    <a:lnTo>
                      <a:pt x="32" y="63"/>
                    </a:lnTo>
                    <a:lnTo>
                      <a:pt x="26" y="63"/>
                    </a:lnTo>
                    <a:lnTo>
                      <a:pt x="20" y="61"/>
                    </a:lnTo>
                    <a:lnTo>
                      <a:pt x="14" y="59"/>
                    </a:lnTo>
                    <a:lnTo>
                      <a:pt x="10" y="55"/>
                    </a:lnTo>
                    <a:lnTo>
                      <a:pt x="6" y="49"/>
                    </a:lnTo>
                    <a:lnTo>
                      <a:pt x="2" y="43"/>
                    </a:lnTo>
                    <a:lnTo>
                      <a:pt x="0" y="39"/>
                    </a:lnTo>
                    <a:lnTo>
                      <a:pt x="0" y="31"/>
                    </a:lnTo>
                    <a:lnTo>
                      <a:pt x="0" y="25"/>
                    </a:lnTo>
                    <a:lnTo>
                      <a:pt x="2" y="20"/>
                    </a:lnTo>
                    <a:lnTo>
                      <a:pt x="6" y="14"/>
                    </a:lnTo>
                    <a:lnTo>
                      <a:pt x="10" y="10"/>
                    </a:lnTo>
                    <a:lnTo>
                      <a:pt x="14" y="6"/>
                    </a:lnTo>
                    <a:lnTo>
                      <a:pt x="20" y="2"/>
                    </a:lnTo>
                    <a:lnTo>
                      <a:pt x="26" y="0"/>
                    </a:lnTo>
                    <a:lnTo>
                      <a:pt x="32" y="0"/>
                    </a:lnTo>
                    <a:lnTo>
                      <a:pt x="40" y="0"/>
                    </a:lnTo>
                    <a:lnTo>
                      <a:pt x="46" y="2"/>
                    </a:lnTo>
                    <a:lnTo>
                      <a:pt x="50" y="6"/>
                    </a:lnTo>
                    <a:lnTo>
                      <a:pt x="56" y="10"/>
                    </a:lnTo>
                    <a:lnTo>
                      <a:pt x="60" y="14"/>
                    </a:lnTo>
                    <a:lnTo>
                      <a:pt x="63" y="20"/>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7" name="Freeform 760"/>
              <p:cNvSpPr>
                <a:spLocks/>
              </p:cNvSpPr>
              <p:nvPr/>
            </p:nvSpPr>
            <p:spPr bwMode="auto">
              <a:xfrm>
                <a:off x="5207" y="2544"/>
                <a:ext cx="65" cy="65"/>
              </a:xfrm>
              <a:custGeom>
                <a:avLst/>
                <a:gdLst>
                  <a:gd name="T0" fmla="*/ 65 w 65"/>
                  <a:gd name="T1" fmla="*/ 31 h 65"/>
                  <a:gd name="T2" fmla="*/ 63 w 65"/>
                  <a:gd name="T3" fmla="*/ 39 h 65"/>
                  <a:gd name="T4" fmla="*/ 63 w 65"/>
                  <a:gd name="T5" fmla="*/ 45 h 65"/>
                  <a:gd name="T6" fmla="*/ 59 w 65"/>
                  <a:gd name="T7" fmla="*/ 51 h 65"/>
                  <a:gd name="T8" fmla="*/ 55 w 65"/>
                  <a:gd name="T9" fmla="*/ 55 h 65"/>
                  <a:gd name="T10" fmla="*/ 49 w 65"/>
                  <a:gd name="T11" fmla="*/ 59 h 65"/>
                  <a:gd name="T12" fmla="*/ 46 w 65"/>
                  <a:gd name="T13" fmla="*/ 63 h 65"/>
                  <a:gd name="T14" fmla="*/ 40 w 65"/>
                  <a:gd name="T15" fmla="*/ 63 h 65"/>
                  <a:gd name="T16" fmla="*/ 32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1 h 65"/>
                  <a:gd name="T34" fmla="*/ 0 w 65"/>
                  <a:gd name="T35" fmla="*/ 25 h 65"/>
                  <a:gd name="T36" fmla="*/ 2 w 65"/>
                  <a:gd name="T37" fmla="*/ 19 h 65"/>
                  <a:gd name="T38" fmla="*/ 6 w 65"/>
                  <a:gd name="T39" fmla="*/ 14 h 65"/>
                  <a:gd name="T40" fmla="*/ 10 w 65"/>
                  <a:gd name="T41" fmla="*/ 10 h 65"/>
                  <a:gd name="T42" fmla="*/ 14 w 65"/>
                  <a:gd name="T43" fmla="*/ 6 h 65"/>
                  <a:gd name="T44" fmla="*/ 20 w 65"/>
                  <a:gd name="T45" fmla="*/ 2 h 65"/>
                  <a:gd name="T46" fmla="*/ 26 w 65"/>
                  <a:gd name="T47" fmla="*/ 2 h 65"/>
                  <a:gd name="T48" fmla="*/ 32 w 65"/>
                  <a:gd name="T49" fmla="*/ 0 h 65"/>
                  <a:gd name="T50" fmla="*/ 40 w 65"/>
                  <a:gd name="T51" fmla="*/ 2 h 65"/>
                  <a:gd name="T52" fmla="*/ 46 w 65"/>
                  <a:gd name="T53" fmla="*/ 2 h 65"/>
                  <a:gd name="T54" fmla="*/ 49 w 65"/>
                  <a:gd name="T55" fmla="*/ 6 h 65"/>
                  <a:gd name="T56" fmla="*/ 55 w 65"/>
                  <a:gd name="T57" fmla="*/ 10 h 65"/>
                  <a:gd name="T58" fmla="*/ 59 w 65"/>
                  <a:gd name="T59" fmla="*/ 14 h 65"/>
                  <a:gd name="T60" fmla="*/ 63 w 65"/>
                  <a:gd name="T61" fmla="*/ 19 h 65"/>
                  <a:gd name="T62" fmla="*/ 63 w 65"/>
                  <a:gd name="T63" fmla="*/ 25 h 65"/>
                  <a:gd name="T64" fmla="*/ 65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1"/>
                    </a:moveTo>
                    <a:lnTo>
                      <a:pt x="63" y="39"/>
                    </a:lnTo>
                    <a:lnTo>
                      <a:pt x="63" y="45"/>
                    </a:lnTo>
                    <a:lnTo>
                      <a:pt x="59" y="51"/>
                    </a:lnTo>
                    <a:lnTo>
                      <a:pt x="55" y="55"/>
                    </a:lnTo>
                    <a:lnTo>
                      <a:pt x="49" y="59"/>
                    </a:lnTo>
                    <a:lnTo>
                      <a:pt x="46" y="63"/>
                    </a:lnTo>
                    <a:lnTo>
                      <a:pt x="40" y="63"/>
                    </a:lnTo>
                    <a:lnTo>
                      <a:pt x="32" y="65"/>
                    </a:lnTo>
                    <a:lnTo>
                      <a:pt x="26" y="63"/>
                    </a:lnTo>
                    <a:lnTo>
                      <a:pt x="20" y="63"/>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6" y="2"/>
                    </a:lnTo>
                    <a:lnTo>
                      <a:pt x="49" y="6"/>
                    </a:lnTo>
                    <a:lnTo>
                      <a:pt x="55" y="10"/>
                    </a:lnTo>
                    <a:lnTo>
                      <a:pt x="59" y="14"/>
                    </a:lnTo>
                    <a:lnTo>
                      <a:pt x="63" y="19"/>
                    </a:lnTo>
                    <a:lnTo>
                      <a:pt x="63" y="25"/>
                    </a:lnTo>
                    <a:lnTo>
                      <a:pt x="65"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08" name="Freeform 761"/>
              <p:cNvSpPr>
                <a:spLocks/>
              </p:cNvSpPr>
              <p:nvPr/>
            </p:nvSpPr>
            <p:spPr bwMode="auto">
              <a:xfrm>
                <a:off x="5207" y="2544"/>
                <a:ext cx="65" cy="65"/>
              </a:xfrm>
              <a:custGeom>
                <a:avLst/>
                <a:gdLst>
                  <a:gd name="T0" fmla="*/ 65 w 65"/>
                  <a:gd name="T1" fmla="*/ 31 h 65"/>
                  <a:gd name="T2" fmla="*/ 65 w 65"/>
                  <a:gd name="T3" fmla="*/ 31 h 65"/>
                  <a:gd name="T4" fmla="*/ 63 w 65"/>
                  <a:gd name="T5" fmla="*/ 39 h 65"/>
                  <a:gd name="T6" fmla="*/ 63 w 65"/>
                  <a:gd name="T7" fmla="*/ 45 h 65"/>
                  <a:gd name="T8" fmla="*/ 59 w 65"/>
                  <a:gd name="T9" fmla="*/ 51 h 65"/>
                  <a:gd name="T10" fmla="*/ 55 w 65"/>
                  <a:gd name="T11" fmla="*/ 55 h 65"/>
                  <a:gd name="T12" fmla="*/ 49 w 65"/>
                  <a:gd name="T13" fmla="*/ 59 h 65"/>
                  <a:gd name="T14" fmla="*/ 46 w 65"/>
                  <a:gd name="T15" fmla="*/ 63 h 65"/>
                  <a:gd name="T16" fmla="*/ 40 w 65"/>
                  <a:gd name="T17" fmla="*/ 63 h 65"/>
                  <a:gd name="T18" fmla="*/ 32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1 h 65"/>
                  <a:gd name="T36" fmla="*/ 0 w 65"/>
                  <a:gd name="T37" fmla="*/ 25 h 65"/>
                  <a:gd name="T38" fmla="*/ 2 w 65"/>
                  <a:gd name="T39" fmla="*/ 19 h 65"/>
                  <a:gd name="T40" fmla="*/ 6 w 65"/>
                  <a:gd name="T41" fmla="*/ 14 h 65"/>
                  <a:gd name="T42" fmla="*/ 10 w 65"/>
                  <a:gd name="T43" fmla="*/ 10 h 65"/>
                  <a:gd name="T44" fmla="*/ 14 w 65"/>
                  <a:gd name="T45" fmla="*/ 6 h 65"/>
                  <a:gd name="T46" fmla="*/ 20 w 65"/>
                  <a:gd name="T47" fmla="*/ 2 h 65"/>
                  <a:gd name="T48" fmla="*/ 26 w 65"/>
                  <a:gd name="T49" fmla="*/ 2 h 65"/>
                  <a:gd name="T50" fmla="*/ 32 w 65"/>
                  <a:gd name="T51" fmla="*/ 0 h 65"/>
                  <a:gd name="T52" fmla="*/ 40 w 65"/>
                  <a:gd name="T53" fmla="*/ 2 h 65"/>
                  <a:gd name="T54" fmla="*/ 46 w 65"/>
                  <a:gd name="T55" fmla="*/ 2 h 65"/>
                  <a:gd name="T56" fmla="*/ 49 w 65"/>
                  <a:gd name="T57" fmla="*/ 6 h 65"/>
                  <a:gd name="T58" fmla="*/ 55 w 65"/>
                  <a:gd name="T59" fmla="*/ 10 h 65"/>
                  <a:gd name="T60" fmla="*/ 59 w 65"/>
                  <a:gd name="T61" fmla="*/ 14 h 65"/>
                  <a:gd name="T62" fmla="*/ 63 w 65"/>
                  <a:gd name="T63" fmla="*/ 19 h 65"/>
                  <a:gd name="T64" fmla="*/ 63 w 65"/>
                  <a:gd name="T65" fmla="*/ 25 h 65"/>
                  <a:gd name="T66" fmla="*/ 65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1"/>
                    </a:moveTo>
                    <a:lnTo>
                      <a:pt x="65" y="31"/>
                    </a:lnTo>
                    <a:lnTo>
                      <a:pt x="63" y="39"/>
                    </a:lnTo>
                    <a:lnTo>
                      <a:pt x="63" y="45"/>
                    </a:lnTo>
                    <a:lnTo>
                      <a:pt x="59" y="51"/>
                    </a:lnTo>
                    <a:lnTo>
                      <a:pt x="55" y="55"/>
                    </a:lnTo>
                    <a:lnTo>
                      <a:pt x="49" y="59"/>
                    </a:lnTo>
                    <a:lnTo>
                      <a:pt x="46" y="63"/>
                    </a:lnTo>
                    <a:lnTo>
                      <a:pt x="40" y="63"/>
                    </a:lnTo>
                    <a:lnTo>
                      <a:pt x="32" y="65"/>
                    </a:lnTo>
                    <a:lnTo>
                      <a:pt x="26" y="63"/>
                    </a:lnTo>
                    <a:lnTo>
                      <a:pt x="20" y="63"/>
                    </a:lnTo>
                    <a:lnTo>
                      <a:pt x="14" y="59"/>
                    </a:lnTo>
                    <a:lnTo>
                      <a:pt x="10" y="55"/>
                    </a:lnTo>
                    <a:lnTo>
                      <a:pt x="6" y="51"/>
                    </a:lnTo>
                    <a:lnTo>
                      <a:pt x="2" y="45"/>
                    </a:lnTo>
                    <a:lnTo>
                      <a:pt x="0" y="39"/>
                    </a:lnTo>
                    <a:lnTo>
                      <a:pt x="0" y="31"/>
                    </a:lnTo>
                    <a:lnTo>
                      <a:pt x="0" y="25"/>
                    </a:lnTo>
                    <a:lnTo>
                      <a:pt x="2" y="19"/>
                    </a:lnTo>
                    <a:lnTo>
                      <a:pt x="6" y="14"/>
                    </a:lnTo>
                    <a:lnTo>
                      <a:pt x="10" y="10"/>
                    </a:lnTo>
                    <a:lnTo>
                      <a:pt x="14" y="6"/>
                    </a:lnTo>
                    <a:lnTo>
                      <a:pt x="20" y="2"/>
                    </a:lnTo>
                    <a:lnTo>
                      <a:pt x="26" y="2"/>
                    </a:lnTo>
                    <a:lnTo>
                      <a:pt x="32" y="0"/>
                    </a:lnTo>
                    <a:lnTo>
                      <a:pt x="40" y="2"/>
                    </a:lnTo>
                    <a:lnTo>
                      <a:pt x="46" y="2"/>
                    </a:lnTo>
                    <a:lnTo>
                      <a:pt x="49" y="6"/>
                    </a:lnTo>
                    <a:lnTo>
                      <a:pt x="55" y="10"/>
                    </a:lnTo>
                    <a:lnTo>
                      <a:pt x="59" y="14"/>
                    </a:lnTo>
                    <a:lnTo>
                      <a:pt x="63"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09" name="Freeform 762"/>
              <p:cNvSpPr>
                <a:spLocks/>
              </p:cNvSpPr>
              <p:nvPr/>
            </p:nvSpPr>
            <p:spPr bwMode="auto">
              <a:xfrm>
                <a:off x="5255" y="2500"/>
                <a:ext cx="63" cy="63"/>
              </a:xfrm>
              <a:custGeom>
                <a:avLst/>
                <a:gdLst>
                  <a:gd name="T0" fmla="*/ 0 w 63"/>
                  <a:gd name="T1" fmla="*/ 32 h 63"/>
                  <a:gd name="T2" fmla="*/ 0 w 63"/>
                  <a:gd name="T3" fmla="*/ 26 h 63"/>
                  <a:gd name="T4" fmla="*/ 1 w 63"/>
                  <a:gd name="T5" fmla="*/ 18 h 63"/>
                  <a:gd name="T6" fmla="*/ 3 w 63"/>
                  <a:gd name="T7" fmla="*/ 14 h 63"/>
                  <a:gd name="T8" fmla="*/ 7 w 63"/>
                  <a:gd name="T9" fmla="*/ 8 h 63"/>
                  <a:gd name="T10" fmla="*/ 13 w 63"/>
                  <a:gd name="T11" fmla="*/ 4 h 63"/>
                  <a:gd name="T12" fmla="*/ 19 w 63"/>
                  <a:gd name="T13" fmla="*/ 2 h 63"/>
                  <a:gd name="T14" fmla="*/ 25 w 63"/>
                  <a:gd name="T15" fmla="*/ 0 h 63"/>
                  <a:gd name="T16" fmla="*/ 31 w 63"/>
                  <a:gd name="T17" fmla="*/ 0 h 63"/>
                  <a:gd name="T18" fmla="*/ 37 w 63"/>
                  <a:gd name="T19" fmla="*/ 0 h 63"/>
                  <a:gd name="T20" fmla="*/ 43 w 63"/>
                  <a:gd name="T21" fmla="*/ 2 h 63"/>
                  <a:gd name="T22" fmla="*/ 49 w 63"/>
                  <a:gd name="T23" fmla="*/ 4 h 63"/>
                  <a:gd name="T24" fmla="*/ 55 w 63"/>
                  <a:gd name="T25" fmla="*/ 8 h 63"/>
                  <a:gd name="T26" fmla="*/ 57 w 63"/>
                  <a:gd name="T27" fmla="*/ 14 h 63"/>
                  <a:gd name="T28" fmla="*/ 61 w 63"/>
                  <a:gd name="T29" fmla="*/ 18 h 63"/>
                  <a:gd name="T30" fmla="*/ 63 w 63"/>
                  <a:gd name="T31" fmla="*/ 26 h 63"/>
                  <a:gd name="T32" fmla="*/ 63 w 63"/>
                  <a:gd name="T33" fmla="*/ 32 h 63"/>
                  <a:gd name="T34" fmla="*/ 63 w 63"/>
                  <a:gd name="T35" fmla="*/ 38 h 63"/>
                  <a:gd name="T36" fmla="*/ 61 w 63"/>
                  <a:gd name="T37" fmla="*/ 44 h 63"/>
                  <a:gd name="T38" fmla="*/ 57 w 63"/>
                  <a:gd name="T39" fmla="*/ 50 h 63"/>
                  <a:gd name="T40" fmla="*/ 55 w 63"/>
                  <a:gd name="T41" fmla="*/ 54 h 63"/>
                  <a:gd name="T42" fmla="*/ 49 w 63"/>
                  <a:gd name="T43" fmla="*/ 58 h 63"/>
                  <a:gd name="T44" fmla="*/ 43 w 63"/>
                  <a:gd name="T45" fmla="*/ 61 h 63"/>
                  <a:gd name="T46" fmla="*/ 37 w 63"/>
                  <a:gd name="T47" fmla="*/ 63 h 63"/>
                  <a:gd name="T48" fmla="*/ 31 w 63"/>
                  <a:gd name="T49" fmla="*/ 63 h 63"/>
                  <a:gd name="T50" fmla="*/ 25 w 63"/>
                  <a:gd name="T51" fmla="*/ 63 h 63"/>
                  <a:gd name="T52" fmla="*/ 19 w 63"/>
                  <a:gd name="T53" fmla="*/ 61 h 63"/>
                  <a:gd name="T54" fmla="*/ 13 w 63"/>
                  <a:gd name="T55" fmla="*/ 58 h 63"/>
                  <a:gd name="T56" fmla="*/ 7 w 63"/>
                  <a:gd name="T57" fmla="*/ 54 h 63"/>
                  <a:gd name="T58" fmla="*/ 3 w 63"/>
                  <a:gd name="T59" fmla="*/ 50 h 63"/>
                  <a:gd name="T60" fmla="*/ 1 w 63"/>
                  <a:gd name="T61" fmla="*/ 44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6"/>
                    </a:lnTo>
                    <a:lnTo>
                      <a:pt x="1" y="18"/>
                    </a:lnTo>
                    <a:lnTo>
                      <a:pt x="3" y="14"/>
                    </a:lnTo>
                    <a:lnTo>
                      <a:pt x="7" y="8"/>
                    </a:lnTo>
                    <a:lnTo>
                      <a:pt x="13" y="4"/>
                    </a:lnTo>
                    <a:lnTo>
                      <a:pt x="19" y="2"/>
                    </a:lnTo>
                    <a:lnTo>
                      <a:pt x="25" y="0"/>
                    </a:lnTo>
                    <a:lnTo>
                      <a:pt x="31" y="0"/>
                    </a:lnTo>
                    <a:lnTo>
                      <a:pt x="37" y="0"/>
                    </a:lnTo>
                    <a:lnTo>
                      <a:pt x="43" y="2"/>
                    </a:lnTo>
                    <a:lnTo>
                      <a:pt x="49" y="4"/>
                    </a:lnTo>
                    <a:lnTo>
                      <a:pt x="55" y="8"/>
                    </a:lnTo>
                    <a:lnTo>
                      <a:pt x="57" y="14"/>
                    </a:lnTo>
                    <a:lnTo>
                      <a:pt x="61" y="18"/>
                    </a:lnTo>
                    <a:lnTo>
                      <a:pt x="63" y="26"/>
                    </a:lnTo>
                    <a:lnTo>
                      <a:pt x="63" y="32"/>
                    </a:lnTo>
                    <a:lnTo>
                      <a:pt x="63" y="38"/>
                    </a:lnTo>
                    <a:lnTo>
                      <a:pt x="61" y="44"/>
                    </a:lnTo>
                    <a:lnTo>
                      <a:pt x="57" y="50"/>
                    </a:lnTo>
                    <a:lnTo>
                      <a:pt x="55" y="54"/>
                    </a:lnTo>
                    <a:lnTo>
                      <a:pt x="49" y="58"/>
                    </a:lnTo>
                    <a:lnTo>
                      <a:pt x="43" y="61"/>
                    </a:lnTo>
                    <a:lnTo>
                      <a:pt x="37" y="63"/>
                    </a:lnTo>
                    <a:lnTo>
                      <a:pt x="31" y="63"/>
                    </a:lnTo>
                    <a:lnTo>
                      <a:pt x="25" y="63"/>
                    </a:lnTo>
                    <a:lnTo>
                      <a:pt x="19" y="61"/>
                    </a:lnTo>
                    <a:lnTo>
                      <a:pt x="13" y="58"/>
                    </a:lnTo>
                    <a:lnTo>
                      <a:pt x="7" y="54"/>
                    </a:lnTo>
                    <a:lnTo>
                      <a:pt x="3" y="50"/>
                    </a:lnTo>
                    <a:lnTo>
                      <a:pt x="1" y="44"/>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0" name="Freeform 763"/>
              <p:cNvSpPr>
                <a:spLocks/>
              </p:cNvSpPr>
              <p:nvPr/>
            </p:nvSpPr>
            <p:spPr bwMode="auto">
              <a:xfrm>
                <a:off x="5255" y="2500"/>
                <a:ext cx="63" cy="63"/>
              </a:xfrm>
              <a:custGeom>
                <a:avLst/>
                <a:gdLst>
                  <a:gd name="T0" fmla="*/ 0 w 63"/>
                  <a:gd name="T1" fmla="*/ 32 h 63"/>
                  <a:gd name="T2" fmla="*/ 0 w 63"/>
                  <a:gd name="T3" fmla="*/ 32 h 63"/>
                  <a:gd name="T4" fmla="*/ 0 w 63"/>
                  <a:gd name="T5" fmla="*/ 26 h 63"/>
                  <a:gd name="T6" fmla="*/ 1 w 63"/>
                  <a:gd name="T7" fmla="*/ 18 h 63"/>
                  <a:gd name="T8" fmla="*/ 3 w 63"/>
                  <a:gd name="T9" fmla="*/ 14 h 63"/>
                  <a:gd name="T10" fmla="*/ 7 w 63"/>
                  <a:gd name="T11" fmla="*/ 8 h 63"/>
                  <a:gd name="T12" fmla="*/ 13 w 63"/>
                  <a:gd name="T13" fmla="*/ 4 h 63"/>
                  <a:gd name="T14" fmla="*/ 19 w 63"/>
                  <a:gd name="T15" fmla="*/ 2 h 63"/>
                  <a:gd name="T16" fmla="*/ 25 w 63"/>
                  <a:gd name="T17" fmla="*/ 0 h 63"/>
                  <a:gd name="T18" fmla="*/ 31 w 63"/>
                  <a:gd name="T19" fmla="*/ 0 h 63"/>
                  <a:gd name="T20" fmla="*/ 37 w 63"/>
                  <a:gd name="T21" fmla="*/ 0 h 63"/>
                  <a:gd name="T22" fmla="*/ 43 w 63"/>
                  <a:gd name="T23" fmla="*/ 2 h 63"/>
                  <a:gd name="T24" fmla="*/ 49 w 63"/>
                  <a:gd name="T25" fmla="*/ 4 h 63"/>
                  <a:gd name="T26" fmla="*/ 55 w 63"/>
                  <a:gd name="T27" fmla="*/ 8 h 63"/>
                  <a:gd name="T28" fmla="*/ 57 w 63"/>
                  <a:gd name="T29" fmla="*/ 14 h 63"/>
                  <a:gd name="T30" fmla="*/ 61 w 63"/>
                  <a:gd name="T31" fmla="*/ 18 h 63"/>
                  <a:gd name="T32" fmla="*/ 63 w 63"/>
                  <a:gd name="T33" fmla="*/ 26 h 63"/>
                  <a:gd name="T34" fmla="*/ 63 w 63"/>
                  <a:gd name="T35" fmla="*/ 32 h 63"/>
                  <a:gd name="T36" fmla="*/ 63 w 63"/>
                  <a:gd name="T37" fmla="*/ 38 h 63"/>
                  <a:gd name="T38" fmla="*/ 61 w 63"/>
                  <a:gd name="T39" fmla="*/ 44 h 63"/>
                  <a:gd name="T40" fmla="*/ 57 w 63"/>
                  <a:gd name="T41" fmla="*/ 50 h 63"/>
                  <a:gd name="T42" fmla="*/ 55 w 63"/>
                  <a:gd name="T43" fmla="*/ 54 h 63"/>
                  <a:gd name="T44" fmla="*/ 49 w 63"/>
                  <a:gd name="T45" fmla="*/ 58 h 63"/>
                  <a:gd name="T46" fmla="*/ 43 w 63"/>
                  <a:gd name="T47" fmla="*/ 61 h 63"/>
                  <a:gd name="T48" fmla="*/ 37 w 63"/>
                  <a:gd name="T49" fmla="*/ 63 h 63"/>
                  <a:gd name="T50" fmla="*/ 31 w 63"/>
                  <a:gd name="T51" fmla="*/ 63 h 63"/>
                  <a:gd name="T52" fmla="*/ 25 w 63"/>
                  <a:gd name="T53" fmla="*/ 63 h 63"/>
                  <a:gd name="T54" fmla="*/ 19 w 63"/>
                  <a:gd name="T55" fmla="*/ 61 h 63"/>
                  <a:gd name="T56" fmla="*/ 13 w 63"/>
                  <a:gd name="T57" fmla="*/ 58 h 63"/>
                  <a:gd name="T58" fmla="*/ 7 w 63"/>
                  <a:gd name="T59" fmla="*/ 54 h 63"/>
                  <a:gd name="T60" fmla="*/ 3 w 63"/>
                  <a:gd name="T61" fmla="*/ 50 h 63"/>
                  <a:gd name="T62" fmla="*/ 1 w 63"/>
                  <a:gd name="T63" fmla="*/ 44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6"/>
                    </a:lnTo>
                    <a:lnTo>
                      <a:pt x="1" y="18"/>
                    </a:lnTo>
                    <a:lnTo>
                      <a:pt x="3" y="14"/>
                    </a:lnTo>
                    <a:lnTo>
                      <a:pt x="7" y="8"/>
                    </a:lnTo>
                    <a:lnTo>
                      <a:pt x="13" y="4"/>
                    </a:lnTo>
                    <a:lnTo>
                      <a:pt x="19" y="2"/>
                    </a:lnTo>
                    <a:lnTo>
                      <a:pt x="25" y="0"/>
                    </a:lnTo>
                    <a:lnTo>
                      <a:pt x="31" y="0"/>
                    </a:lnTo>
                    <a:lnTo>
                      <a:pt x="37" y="0"/>
                    </a:lnTo>
                    <a:lnTo>
                      <a:pt x="43" y="2"/>
                    </a:lnTo>
                    <a:lnTo>
                      <a:pt x="49" y="4"/>
                    </a:lnTo>
                    <a:lnTo>
                      <a:pt x="55" y="8"/>
                    </a:lnTo>
                    <a:lnTo>
                      <a:pt x="57" y="14"/>
                    </a:lnTo>
                    <a:lnTo>
                      <a:pt x="61" y="18"/>
                    </a:lnTo>
                    <a:lnTo>
                      <a:pt x="63" y="26"/>
                    </a:lnTo>
                    <a:lnTo>
                      <a:pt x="63" y="32"/>
                    </a:lnTo>
                    <a:lnTo>
                      <a:pt x="63" y="38"/>
                    </a:lnTo>
                    <a:lnTo>
                      <a:pt x="61" y="44"/>
                    </a:lnTo>
                    <a:lnTo>
                      <a:pt x="57" y="50"/>
                    </a:lnTo>
                    <a:lnTo>
                      <a:pt x="55" y="54"/>
                    </a:lnTo>
                    <a:lnTo>
                      <a:pt x="49" y="58"/>
                    </a:lnTo>
                    <a:lnTo>
                      <a:pt x="43" y="61"/>
                    </a:lnTo>
                    <a:lnTo>
                      <a:pt x="37" y="63"/>
                    </a:lnTo>
                    <a:lnTo>
                      <a:pt x="31" y="63"/>
                    </a:lnTo>
                    <a:lnTo>
                      <a:pt x="25" y="63"/>
                    </a:lnTo>
                    <a:lnTo>
                      <a:pt x="19" y="61"/>
                    </a:lnTo>
                    <a:lnTo>
                      <a:pt x="13" y="58"/>
                    </a:lnTo>
                    <a:lnTo>
                      <a:pt x="7" y="54"/>
                    </a:lnTo>
                    <a:lnTo>
                      <a:pt x="3" y="50"/>
                    </a:lnTo>
                    <a:lnTo>
                      <a:pt x="1" y="44"/>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1" name="Freeform 764"/>
              <p:cNvSpPr>
                <a:spLocks/>
              </p:cNvSpPr>
              <p:nvPr/>
            </p:nvSpPr>
            <p:spPr bwMode="auto">
              <a:xfrm>
                <a:off x="5229" y="2477"/>
                <a:ext cx="65" cy="63"/>
              </a:xfrm>
              <a:custGeom>
                <a:avLst/>
                <a:gdLst>
                  <a:gd name="T0" fmla="*/ 0 w 65"/>
                  <a:gd name="T1" fmla="*/ 31 h 63"/>
                  <a:gd name="T2" fmla="*/ 2 w 65"/>
                  <a:gd name="T3" fmla="*/ 25 h 63"/>
                  <a:gd name="T4" fmla="*/ 2 w 65"/>
                  <a:gd name="T5" fmla="*/ 19 h 63"/>
                  <a:gd name="T6" fmla="*/ 6 w 65"/>
                  <a:gd name="T7" fmla="*/ 14 h 63"/>
                  <a:gd name="T8" fmla="*/ 10 w 65"/>
                  <a:gd name="T9" fmla="*/ 8 h 63"/>
                  <a:gd name="T10" fmla="*/ 14 w 65"/>
                  <a:gd name="T11" fmla="*/ 6 h 63"/>
                  <a:gd name="T12" fmla="*/ 20 w 65"/>
                  <a:gd name="T13" fmla="*/ 2 h 63"/>
                  <a:gd name="T14" fmla="*/ 26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19 h 63"/>
                  <a:gd name="T30" fmla="*/ 63 w 65"/>
                  <a:gd name="T31" fmla="*/ 25 h 63"/>
                  <a:gd name="T32" fmla="*/ 65 w 65"/>
                  <a:gd name="T33" fmla="*/ 31 h 63"/>
                  <a:gd name="T34" fmla="*/ 63 w 65"/>
                  <a:gd name="T35" fmla="*/ 37 h 63"/>
                  <a:gd name="T36" fmla="*/ 63 w 65"/>
                  <a:gd name="T37" fmla="*/ 45 h 63"/>
                  <a:gd name="T38" fmla="*/ 59 w 65"/>
                  <a:gd name="T39" fmla="*/ 49 h 63"/>
                  <a:gd name="T40" fmla="*/ 55 w 65"/>
                  <a:gd name="T41" fmla="*/ 55 h 63"/>
                  <a:gd name="T42" fmla="*/ 51 w 65"/>
                  <a:gd name="T43" fmla="*/ 59 h 63"/>
                  <a:gd name="T44" fmla="*/ 45 w 65"/>
                  <a:gd name="T45" fmla="*/ 61 h 63"/>
                  <a:gd name="T46" fmla="*/ 39 w 65"/>
                  <a:gd name="T47" fmla="*/ 63 h 63"/>
                  <a:gd name="T48" fmla="*/ 33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5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2" y="19"/>
                    </a:lnTo>
                    <a:lnTo>
                      <a:pt x="6" y="14"/>
                    </a:lnTo>
                    <a:lnTo>
                      <a:pt x="10" y="8"/>
                    </a:lnTo>
                    <a:lnTo>
                      <a:pt x="14" y="6"/>
                    </a:lnTo>
                    <a:lnTo>
                      <a:pt x="20" y="2"/>
                    </a:lnTo>
                    <a:lnTo>
                      <a:pt x="26" y="0"/>
                    </a:lnTo>
                    <a:lnTo>
                      <a:pt x="33" y="0"/>
                    </a:lnTo>
                    <a:lnTo>
                      <a:pt x="39" y="0"/>
                    </a:lnTo>
                    <a:lnTo>
                      <a:pt x="45" y="2"/>
                    </a:lnTo>
                    <a:lnTo>
                      <a:pt x="51" y="6"/>
                    </a:lnTo>
                    <a:lnTo>
                      <a:pt x="55" y="8"/>
                    </a:lnTo>
                    <a:lnTo>
                      <a:pt x="59" y="14"/>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5"/>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2" name="Freeform 765"/>
              <p:cNvSpPr>
                <a:spLocks/>
              </p:cNvSpPr>
              <p:nvPr/>
            </p:nvSpPr>
            <p:spPr bwMode="auto">
              <a:xfrm>
                <a:off x="5229" y="2477"/>
                <a:ext cx="65" cy="63"/>
              </a:xfrm>
              <a:custGeom>
                <a:avLst/>
                <a:gdLst>
                  <a:gd name="T0" fmla="*/ 0 w 65"/>
                  <a:gd name="T1" fmla="*/ 31 h 63"/>
                  <a:gd name="T2" fmla="*/ 0 w 65"/>
                  <a:gd name="T3" fmla="*/ 31 h 63"/>
                  <a:gd name="T4" fmla="*/ 2 w 65"/>
                  <a:gd name="T5" fmla="*/ 25 h 63"/>
                  <a:gd name="T6" fmla="*/ 2 w 65"/>
                  <a:gd name="T7" fmla="*/ 19 h 63"/>
                  <a:gd name="T8" fmla="*/ 6 w 65"/>
                  <a:gd name="T9" fmla="*/ 14 h 63"/>
                  <a:gd name="T10" fmla="*/ 10 w 65"/>
                  <a:gd name="T11" fmla="*/ 8 h 63"/>
                  <a:gd name="T12" fmla="*/ 14 w 65"/>
                  <a:gd name="T13" fmla="*/ 6 h 63"/>
                  <a:gd name="T14" fmla="*/ 20 w 65"/>
                  <a:gd name="T15" fmla="*/ 2 h 63"/>
                  <a:gd name="T16" fmla="*/ 26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19 h 63"/>
                  <a:gd name="T32" fmla="*/ 63 w 65"/>
                  <a:gd name="T33" fmla="*/ 25 h 63"/>
                  <a:gd name="T34" fmla="*/ 65 w 65"/>
                  <a:gd name="T35" fmla="*/ 31 h 63"/>
                  <a:gd name="T36" fmla="*/ 63 w 65"/>
                  <a:gd name="T37" fmla="*/ 37 h 63"/>
                  <a:gd name="T38" fmla="*/ 63 w 65"/>
                  <a:gd name="T39" fmla="*/ 45 h 63"/>
                  <a:gd name="T40" fmla="*/ 59 w 65"/>
                  <a:gd name="T41" fmla="*/ 49 h 63"/>
                  <a:gd name="T42" fmla="*/ 55 w 65"/>
                  <a:gd name="T43" fmla="*/ 55 h 63"/>
                  <a:gd name="T44" fmla="*/ 51 w 65"/>
                  <a:gd name="T45" fmla="*/ 59 h 63"/>
                  <a:gd name="T46" fmla="*/ 45 w 65"/>
                  <a:gd name="T47" fmla="*/ 61 h 63"/>
                  <a:gd name="T48" fmla="*/ 39 w 65"/>
                  <a:gd name="T49" fmla="*/ 63 h 63"/>
                  <a:gd name="T50" fmla="*/ 33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5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2" y="19"/>
                    </a:lnTo>
                    <a:lnTo>
                      <a:pt x="6" y="14"/>
                    </a:lnTo>
                    <a:lnTo>
                      <a:pt x="10" y="8"/>
                    </a:lnTo>
                    <a:lnTo>
                      <a:pt x="14" y="6"/>
                    </a:lnTo>
                    <a:lnTo>
                      <a:pt x="20" y="2"/>
                    </a:lnTo>
                    <a:lnTo>
                      <a:pt x="26" y="0"/>
                    </a:lnTo>
                    <a:lnTo>
                      <a:pt x="33" y="0"/>
                    </a:lnTo>
                    <a:lnTo>
                      <a:pt x="39" y="0"/>
                    </a:lnTo>
                    <a:lnTo>
                      <a:pt x="45" y="2"/>
                    </a:lnTo>
                    <a:lnTo>
                      <a:pt x="51" y="6"/>
                    </a:lnTo>
                    <a:lnTo>
                      <a:pt x="55" y="8"/>
                    </a:lnTo>
                    <a:lnTo>
                      <a:pt x="59" y="14"/>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6" y="63"/>
                    </a:lnTo>
                    <a:lnTo>
                      <a:pt x="20" y="61"/>
                    </a:lnTo>
                    <a:lnTo>
                      <a:pt x="14" y="59"/>
                    </a:lnTo>
                    <a:lnTo>
                      <a:pt x="10" y="55"/>
                    </a:lnTo>
                    <a:lnTo>
                      <a:pt x="6" y="49"/>
                    </a:lnTo>
                    <a:lnTo>
                      <a:pt x="2" y="45"/>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3" name="Freeform 766"/>
              <p:cNvSpPr>
                <a:spLocks/>
              </p:cNvSpPr>
              <p:nvPr/>
            </p:nvSpPr>
            <p:spPr bwMode="auto">
              <a:xfrm>
                <a:off x="5229" y="2532"/>
                <a:ext cx="65" cy="63"/>
              </a:xfrm>
              <a:custGeom>
                <a:avLst/>
                <a:gdLst>
                  <a:gd name="T0" fmla="*/ 0 w 65"/>
                  <a:gd name="T1" fmla="*/ 31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6 w 65"/>
                  <a:gd name="T15" fmla="*/ 0 h 63"/>
                  <a:gd name="T16" fmla="*/ 31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1 w 65"/>
                  <a:gd name="T29" fmla="*/ 20 h 63"/>
                  <a:gd name="T30" fmla="*/ 63 w 65"/>
                  <a:gd name="T31" fmla="*/ 26 h 63"/>
                  <a:gd name="T32" fmla="*/ 65 w 65"/>
                  <a:gd name="T33" fmla="*/ 31 h 63"/>
                  <a:gd name="T34" fmla="*/ 63 w 65"/>
                  <a:gd name="T35" fmla="*/ 37 h 63"/>
                  <a:gd name="T36" fmla="*/ 61 w 65"/>
                  <a:gd name="T37" fmla="*/ 43 h 63"/>
                  <a:gd name="T38" fmla="*/ 59 w 65"/>
                  <a:gd name="T39" fmla="*/ 49 h 63"/>
                  <a:gd name="T40" fmla="*/ 55 w 65"/>
                  <a:gd name="T41" fmla="*/ 55 h 63"/>
                  <a:gd name="T42" fmla="*/ 51 w 65"/>
                  <a:gd name="T43" fmla="*/ 59 h 63"/>
                  <a:gd name="T44" fmla="*/ 45 w 65"/>
                  <a:gd name="T45" fmla="*/ 61 h 63"/>
                  <a:gd name="T46" fmla="*/ 39 w 65"/>
                  <a:gd name="T47" fmla="*/ 63 h 63"/>
                  <a:gd name="T48" fmla="*/ 31 w 65"/>
                  <a:gd name="T49" fmla="*/ 63 h 63"/>
                  <a:gd name="T50" fmla="*/ 26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1" y="20"/>
                    </a:lnTo>
                    <a:lnTo>
                      <a:pt x="63" y="26"/>
                    </a:lnTo>
                    <a:lnTo>
                      <a:pt x="65" y="31"/>
                    </a:lnTo>
                    <a:lnTo>
                      <a:pt x="63" y="37"/>
                    </a:lnTo>
                    <a:lnTo>
                      <a:pt x="61"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4" name="Freeform 767"/>
              <p:cNvSpPr>
                <a:spLocks/>
              </p:cNvSpPr>
              <p:nvPr/>
            </p:nvSpPr>
            <p:spPr bwMode="auto">
              <a:xfrm>
                <a:off x="5229" y="2532"/>
                <a:ext cx="65" cy="63"/>
              </a:xfrm>
              <a:custGeom>
                <a:avLst/>
                <a:gdLst>
                  <a:gd name="T0" fmla="*/ 0 w 65"/>
                  <a:gd name="T1" fmla="*/ 31 h 63"/>
                  <a:gd name="T2" fmla="*/ 0 w 65"/>
                  <a:gd name="T3" fmla="*/ 31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6 w 65"/>
                  <a:gd name="T17" fmla="*/ 0 h 63"/>
                  <a:gd name="T18" fmla="*/ 31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1 w 65"/>
                  <a:gd name="T31" fmla="*/ 20 h 63"/>
                  <a:gd name="T32" fmla="*/ 63 w 65"/>
                  <a:gd name="T33" fmla="*/ 26 h 63"/>
                  <a:gd name="T34" fmla="*/ 65 w 65"/>
                  <a:gd name="T35" fmla="*/ 31 h 63"/>
                  <a:gd name="T36" fmla="*/ 63 w 65"/>
                  <a:gd name="T37" fmla="*/ 37 h 63"/>
                  <a:gd name="T38" fmla="*/ 61 w 65"/>
                  <a:gd name="T39" fmla="*/ 43 h 63"/>
                  <a:gd name="T40" fmla="*/ 59 w 65"/>
                  <a:gd name="T41" fmla="*/ 49 h 63"/>
                  <a:gd name="T42" fmla="*/ 55 w 65"/>
                  <a:gd name="T43" fmla="*/ 55 h 63"/>
                  <a:gd name="T44" fmla="*/ 51 w 65"/>
                  <a:gd name="T45" fmla="*/ 59 h 63"/>
                  <a:gd name="T46" fmla="*/ 45 w 65"/>
                  <a:gd name="T47" fmla="*/ 61 h 63"/>
                  <a:gd name="T48" fmla="*/ 39 w 65"/>
                  <a:gd name="T49" fmla="*/ 63 h 63"/>
                  <a:gd name="T50" fmla="*/ 31 w 65"/>
                  <a:gd name="T51" fmla="*/ 63 h 63"/>
                  <a:gd name="T52" fmla="*/ 26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1" y="20"/>
                    </a:lnTo>
                    <a:lnTo>
                      <a:pt x="63" y="26"/>
                    </a:lnTo>
                    <a:lnTo>
                      <a:pt x="65" y="31"/>
                    </a:lnTo>
                    <a:lnTo>
                      <a:pt x="63" y="37"/>
                    </a:lnTo>
                    <a:lnTo>
                      <a:pt x="61" y="43"/>
                    </a:lnTo>
                    <a:lnTo>
                      <a:pt x="59" y="49"/>
                    </a:lnTo>
                    <a:lnTo>
                      <a:pt x="55" y="55"/>
                    </a:lnTo>
                    <a:lnTo>
                      <a:pt x="51" y="59"/>
                    </a:lnTo>
                    <a:lnTo>
                      <a:pt x="45" y="61"/>
                    </a:lnTo>
                    <a:lnTo>
                      <a:pt x="39" y="63"/>
                    </a:lnTo>
                    <a:lnTo>
                      <a:pt x="31" y="63"/>
                    </a:lnTo>
                    <a:lnTo>
                      <a:pt x="26" y="63"/>
                    </a:lnTo>
                    <a:lnTo>
                      <a:pt x="20" y="61"/>
                    </a:lnTo>
                    <a:lnTo>
                      <a:pt x="14" y="59"/>
                    </a:lnTo>
                    <a:lnTo>
                      <a:pt x="10" y="55"/>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5" name="Freeform 768"/>
              <p:cNvSpPr>
                <a:spLocks/>
              </p:cNvSpPr>
              <p:nvPr/>
            </p:nvSpPr>
            <p:spPr bwMode="auto">
              <a:xfrm>
                <a:off x="5245" y="2487"/>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3 w 63"/>
                  <a:gd name="T23" fmla="*/ 59 h 65"/>
                  <a:gd name="T24" fmla="*/ 8 w 63"/>
                  <a:gd name="T25" fmla="*/ 55 h 65"/>
                  <a:gd name="T26" fmla="*/ 6 w 63"/>
                  <a:gd name="T27" fmla="*/ 51 h 65"/>
                  <a:gd name="T28" fmla="*/ 2 w 63"/>
                  <a:gd name="T29" fmla="*/ 45 h 65"/>
                  <a:gd name="T30" fmla="*/ 0 w 63"/>
                  <a:gd name="T31" fmla="*/ 39 h 65"/>
                  <a:gd name="T32" fmla="*/ 0 w 63"/>
                  <a:gd name="T33" fmla="*/ 33 h 65"/>
                  <a:gd name="T34" fmla="*/ 0 w 63"/>
                  <a:gd name="T35" fmla="*/ 25 h 65"/>
                  <a:gd name="T36" fmla="*/ 2 w 63"/>
                  <a:gd name="T37" fmla="*/ 19 h 65"/>
                  <a:gd name="T38" fmla="*/ 6 w 63"/>
                  <a:gd name="T39" fmla="*/ 15 h 65"/>
                  <a:gd name="T40" fmla="*/ 8 w 63"/>
                  <a:gd name="T41" fmla="*/ 9 h 65"/>
                  <a:gd name="T42" fmla="*/ 13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5 w 63"/>
                  <a:gd name="T57" fmla="*/ 9 h 65"/>
                  <a:gd name="T58" fmla="*/ 57 w 63"/>
                  <a:gd name="T59" fmla="*/ 15 h 65"/>
                  <a:gd name="T60" fmla="*/ 61 w 63"/>
                  <a:gd name="T61" fmla="*/ 19 h 65"/>
                  <a:gd name="T62" fmla="*/ 63 w 63"/>
                  <a:gd name="T63" fmla="*/ 25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39"/>
                    </a:lnTo>
                    <a:lnTo>
                      <a:pt x="0" y="33"/>
                    </a:lnTo>
                    <a:lnTo>
                      <a:pt x="0" y="25"/>
                    </a:lnTo>
                    <a:lnTo>
                      <a:pt x="2" y="19"/>
                    </a:lnTo>
                    <a:lnTo>
                      <a:pt x="6" y="15"/>
                    </a:lnTo>
                    <a:lnTo>
                      <a:pt x="8" y="9"/>
                    </a:lnTo>
                    <a:lnTo>
                      <a:pt x="13" y="6"/>
                    </a:lnTo>
                    <a:lnTo>
                      <a:pt x="19" y="4"/>
                    </a:lnTo>
                    <a:lnTo>
                      <a:pt x="25" y="2"/>
                    </a:lnTo>
                    <a:lnTo>
                      <a:pt x="31" y="0"/>
                    </a:lnTo>
                    <a:lnTo>
                      <a:pt x="37" y="2"/>
                    </a:lnTo>
                    <a:lnTo>
                      <a:pt x="43" y="4"/>
                    </a:lnTo>
                    <a:lnTo>
                      <a:pt x="49" y="6"/>
                    </a:lnTo>
                    <a:lnTo>
                      <a:pt x="55" y="9"/>
                    </a:lnTo>
                    <a:lnTo>
                      <a:pt x="57" y="15"/>
                    </a:lnTo>
                    <a:lnTo>
                      <a:pt x="61" y="19"/>
                    </a:lnTo>
                    <a:lnTo>
                      <a:pt x="63" y="25"/>
                    </a:lnTo>
                    <a:lnTo>
                      <a:pt x="63" y="3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6" name="Freeform 769"/>
              <p:cNvSpPr>
                <a:spLocks/>
              </p:cNvSpPr>
              <p:nvPr/>
            </p:nvSpPr>
            <p:spPr bwMode="auto">
              <a:xfrm>
                <a:off x="5245" y="2487"/>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3 w 63"/>
                  <a:gd name="T25" fmla="*/ 59 h 65"/>
                  <a:gd name="T26" fmla="*/ 8 w 63"/>
                  <a:gd name="T27" fmla="*/ 55 h 65"/>
                  <a:gd name="T28" fmla="*/ 6 w 63"/>
                  <a:gd name="T29" fmla="*/ 51 h 65"/>
                  <a:gd name="T30" fmla="*/ 2 w 63"/>
                  <a:gd name="T31" fmla="*/ 45 h 65"/>
                  <a:gd name="T32" fmla="*/ 0 w 63"/>
                  <a:gd name="T33" fmla="*/ 39 h 65"/>
                  <a:gd name="T34" fmla="*/ 0 w 63"/>
                  <a:gd name="T35" fmla="*/ 33 h 65"/>
                  <a:gd name="T36" fmla="*/ 0 w 63"/>
                  <a:gd name="T37" fmla="*/ 25 h 65"/>
                  <a:gd name="T38" fmla="*/ 2 w 63"/>
                  <a:gd name="T39" fmla="*/ 19 h 65"/>
                  <a:gd name="T40" fmla="*/ 6 w 63"/>
                  <a:gd name="T41" fmla="*/ 15 h 65"/>
                  <a:gd name="T42" fmla="*/ 8 w 63"/>
                  <a:gd name="T43" fmla="*/ 9 h 65"/>
                  <a:gd name="T44" fmla="*/ 13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5 w 63"/>
                  <a:gd name="T59" fmla="*/ 9 h 65"/>
                  <a:gd name="T60" fmla="*/ 57 w 63"/>
                  <a:gd name="T61" fmla="*/ 15 h 65"/>
                  <a:gd name="T62" fmla="*/ 61 w 63"/>
                  <a:gd name="T63" fmla="*/ 19 h 65"/>
                  <a:gd name="T64" fmla="*/ 63 w 63"/>
                  <a:gd name="T65" fmla="*/ 25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8" y="55"/>
                    </a:lnTo>
                    <a:lnTo>
                      <a:pt x="6" y="51"/>
                    </a:lnTo>
                    <a:lnTo>
                      <a:pt x="2" y="45"/>
                    </a:lnTo>
                    <a:lnTo>
                      <a:pt x="0" y="39"/>
                    </a:lnTo>
                    <a:lnTo>
                      <a:pt x="0" y="33"/>
                    </a:lnTo>
                    <a:lnTo>
                      <a:pt x="0" y="25"/>
                    </a:lnTo>
                    <a:lnTo>
                      <a:pt x="2" y="19"/>
                    </a:lnTo>
                    <a:lnTo>
                      <a:pt x="6" y="15"/>
                    </a:lnTo>
                    <a:lnTo>
                      <a:pt x="8" y="9"/>
                    </a:lnTo>
                    <a:lnTo>
                      <a:pt x="13" y="6"/>
                    </a:lnTo>
                    <a:lnTo>
                      <a:pt x="19" y="4"/>
                    </a:lnTo>
                    <a:lnTo>
                      <a:pt x="25" y="2"/>
                    </a:lnTo>
                    <a:lnTo>
                      <a:pt x="31" y="0"/>
                    </a:lnTo>
                    <a:lnTo>
                      <a:pt x="37" y="2"/>
                    </a:lnTo>
                    <a:lnTo>
                      <a:pt x="43" y="4"/>
                    </a:lnTo>
                    <a:lnTo>
                      <a:pt x="49" y="6"/>
                    </a:lnTo>
                    <a:lnTo>
                      <a:pt x="55" y="9"/>
                    </a:lnTo>
                    <a:lnTo>
                      <a:pt x="57" y="15"/>
                    </a:lnTo>
                    <a:lnTo>
                      <a:pt x="61" y="19"/>
                    </a:lnTo>
                    <a:lnTo>
                      <a:pt x="63" y="25"/>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7" name="Freeform 770"/>
              <p:cNvSpPr>
                <a:spLocks/>
              </p:cNvSpPr>
              <p:nvPr/>
            </p:nvSpPr>
            <p:spPr bwMode="auto">
              <a:xfrm>
                <a:off x="5201" y="2500"/>
                <a:ext cx="63" cy="65"/>
              </a:xfrm>
              <a:custGeom>
                <a:avLst/>
                <a:gdLst>
                  <a:gd name="T0" fmla="*/ 63 w 63"/>
                  <a:gd name="T1" fmla="*/ 32 h 65"/>
                  <a:gd name="T2" fmla="*/ 63 w 63"/>
                  <a:gd name="T3" fmla="*/ 40 h 65"/>
                  <a:gd name="T4" fmla="*/ 61 w 63"/>
                  <a:gd name="T5" fmla="*/ 46 h 65"/>
                  <a:gd name="T6" fmla="*/ 59 w 63"/>
                  <a:gd name="T7" fmla="*/ 52 h 65"/>
                  <a:gd name="T8" fmla="*/ 55 w 63"/>
                  <a:gd name="T9" fmla="*/ 56 h 65"/>
                  <a:gd name="T10" fmla="*/ 50 w 63"/>
                  <a:gd name="T11" fmla="*/ 59 h 65"/>
                  <a:gd name="T12" fmla="*/ 44 w 63"/>
                  <a:gd name="T13" fmla="*/ 61 h 65"/>
                  <a:gd name="T14" fmla="*/ 40 w 63"/>
                  <a:gd name="T15" fmla="*/ 63 h 65"/>
                  <a:gd name="T16" fmla="*/ 32 w 63"/>
                  <a:gd name="T17" fmla="*/ 65 h 65"/>
                  <a:gd name="T18" fmla="*/ 26 w 63"/>
                  <a:gd name="T19" fmla="*/ 63 h 65"/>
                  <a:gd name="T20" fmla="*/ 20 w 63"/>
                  <a:gd name="T21" fmla="*/ 61 h 65"/>
                  <a:gd name="T22" fmla="*/ 14 w 63"/>
                  <a:gd name="T23" fmla="*/ 59 h 65"/>
                  <a:gd name="T24" fmla="*/ 10 w 63"/>
                  <a:gd name="T25" fmla="*/ 56 h 65"/>
                  <a:gd name="T26" fmla="*/ 6 w 63"/>
                  <a:gd name="T27" fmla="*/ 52 h 65"/>
                  <a:gd name="T28" fmla="*/ 2 w 63"/>
                  <a:gd name="T29" fmla="*/ 46 h 65"/>
                  <a:gd name="T30" fmla="*/ 0 w 63"/>
                  <a:gd name="T31" fmla="*/ 40 h 65"/>
                  <a:gd name="T32" fmla="*/ 0 w 63"/>
                  <a:gd name="T33" fmla="*/ 32 h 65"/>
                  <a:gd name="T34" fmla="*/ 0 w 63"/>
                  <a:gd name="T35" fmla="*/ 26 h 65"/>
                  <a:gd name="T36" fmla="*/ 2 w 63"/>
                  <a:gd name="T37" fmla="*/ 20 h 65"/>
                  <a:gd name="T38" fmla="*/ 6 w 63"/>
                  <a:gd name="T39" fmla="*/ 14 h 65"/>
                  <a:gd name="T40" fmla="*/ 10 w 63"/>
                  <a:gd name="T41" fmla="*/ 10 h 65"/>
                  <a:gd name="T42" fmla="*/ 14 w 63"/>
                  <a:gd name="T43" fmla="*/ 6 h 65"/>
                  <a:gd name="T44" fmla="*/ 20 w 63"/>
                  <a:gd name="T45" fmla="*/ 2 h 65"/>
                  <a:gd name="T46" fmla="*/ 26 w 63"/>
                  <a:gd name="T47" fmla="*/ 0 h 65"/>
                  <a:gd name="T48" fmla="*/ 32 w 63"/>
                  <a:gd name="T49" fmla="*/ 0 h 65"/>
                  <a:gd name="T50" fmla="*/ 40 w 63"/>
                  <a:gd name="T51" fmla="*/ 0 h 65"/>
                  <a:gd name="T52" fmla="*/ 44 w 63"/>
                  <a:gd name="T53" fmla="*/ 2 h 65"/>
                  <a:gd name="T54" fmla="*/ 50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6"/>
                    </a:lnTo>
                    <a:lnTo>
                      <a:pt x="59" y="52"/>
                    </a:lnTo>
                    <a:lnTo>
                      <a:pt x="55" y="56"/>
                    </a:lnTo>
                    <a:lnTo>
                      <a:pt x="50" y="59"/>
                    </a:lnTo>
                    <a:lnTo>
                      <a:pt x="44" y="61"/>
                    </a:lnTo>
                    <a:lnTo>
                      <a:pt x="40" y="63"/>
                    </a:lnTo>
                    <a:lnTo>
                      <a:pt x="32" y="65"/>
                    </a:lnTo>
                    <a:lnTo>
                      <a:pt x="26" y="63"/>
                    </a:lnTo>
                    <a:lnTo>
                      <a:pt x="20" y="61"/>
                    </a:lnTo>
                    <a:lnTo>
                      <a:pt x="14" y="59"/>
                    </a:lnTo>
                    <a:lnTo>
                      <a:pt x="10" y="56"/>
                    </a:lnTo>
                    <a:lnTo>
                      <a:pt x="6" y="52"/>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18" name="Freeform 771"/>
              <p:cNvSpPr>
                <a:spLocks/>
              </p:cNvSpPr>
              <p:nvPr/>
            </p:nvSpPr>
            <p:spPr bwMode="auto">
              <a:xfrm>
                <a:off x="5201" y="2500"/>
                <a:ext cx="63" cy="65"/>
              </a:xfrm>
              <a:custGeom>
                <a:avLst/>
                <a:gdLst>
                  <a:gd name="T0" fmla="*/ 63 w 63"/>
                  <a:gd name="T1" fmla="*/ 32 h 65"/>
                  <a:gd name="T2" fmla="*/ 63 w 63"/>
                  <a:gd name="T3" fmla="*/ 32 h 65"/>
                  <a:gd name="T4" fmla="*/ 63 w 63"/>
                  <a:gd name="T5" fmla="*/ 40 h 65"/>
                  <a:gd name="T6" fmla="*/ 61 w 63"/>
                  <a:gd name="T7" fmla="*/ 46 h 65"/>
                  <a:gd name="T8" fmla="*/ 59 w 63"/>
                  <a:gd name="T9" fmla="*/ 52 h 65"/>
                  <a:gd name="T10" fmla="*/ 55 w 63"/>
                  <a:gd name="T11" fmla="*/ 56 h 65"/>
                  <a:gd name="T12" fmla="*/ 50 w 63"/>
                  <a:gd name="T13" fmla="*/ 59 h 65"/>
                  <a:gd name="T14" fmla="*/ 44 w 63"/>
                  <a:gd name="T15" fmla="*/ 61 h 65"/>
                  <a:gd name="T16" fmla="*/ 40 w 63"/>
                  <a:gd name="T17" fmla="*/ 63 h 65"/>
                  <a:gd name="T18" fmla="*/ 32 w 63"/>
                  <a:gd name="T19" fmla="*/ 65 h 65"/>
                  <a:gd name="T20" fmla="*/ 26 w 63"/>
                  <a:gd name="T21" fmla="*/ 63 h 65"/>
                  <a:gd name="T22" fmla="*/ 20 w 63"/>
                  <a:gd name="T23" fmla="*/ 61 h 65"/>
                  <a:gd name="T24" fmla="*/ 14 w 63"/>
                  <a:gd name="T25" fmla="*/ 59 h 65"/>
                  <a:gd name="T26" fmla="*/ 10 w 63"/>
                  <a:gd name="T27" fmla="*/ 56 h 65"/>
                  <a:gd name="T28" fmla="*/ 6 w 63"/>
                  <a:gd name="T29" fmla="*/ 52 h 65"/>
                  <a:gd name="T30" fmla="*/ 2 w 63"/>
                  <a:gd name="T31" fmla="*/ 46 h 65"/>
                  <a:gd name="T32" fmla="*/ 0 w 63"/>
                  <a:gd name="T33" fmla="*/ 40 h 65"/>
                  <a:gd name="T34" fmla="*/ 0 w 63"/>
                  <a:gd name="T35" fmla="*/ 32 h 65"/>
                  <a:gd name="T36" fmla="*/ 0 w 63"/>
                  <a:gd name="T37" fmla="*/ 26 h 65"/>
                  <a:gd name="T38" fmla="*/ 2 w 63"/>
                  <a:gd name="T39" fmla="*/ 20 h 65"/>
                  <a:gd name="T40" fmla="*/ 6 w 63"/>
                  <a:gd name="T41" fmla="*/ 14 h 65"/>
                  <a:gd name="T42" fmla="*/ 10 w 63"/>
                  <a:gd name="T43" fmla="*/ 10 h 65"/>
                  <a:gd name="T44" fmla="*/ 14 w 63"/>
                  <a:gd name="T45" fmla="*/ 6 h 65"/>
                  <a:gd name="T46" fmla="*/ 20 w 63"/>
                  <a:gd name="T47" fmla="*/ 2 h 65"/>
                  <a:gd name="T48" fmla="*/ 26 w 63"/>
                  <a:gd name="T49" fmla="*/ 0 h 65"/>
                  <a:gd name="T50" fmla="*/ 32 w 63"/>
                  <a:gd name="T51" fmla="*/ 0 h 65"/>
                  <a:gd name="T52" fmla="*/ 40 w 63"/>
                  <a:gd name="T53" fmla="*/ 0 h 65"/>
                  <a:gd name="T54" fmla="*/ 44 w 63"/>
                  <a:gd name="T55" fmla="*/ 2 h 65"/>
                  <a:gd name="T56" fmla="*/ 50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6"/>
                    </a:lnTo>
                    <a:lnTo>
                      <a:pt x="59" y="52"/>
                    </a:lnTo>
                    <a:lnTo>
                      <a:pt x="55" y="56"/>
                    </a:lnTo>
                    <a:lnTo>
                      <a:pt x="50" y="59"/>
                    </a:lnTo>
                    <a:lnTo>
                      <a:pt x="44" y="61"/>
                    </a:lnTo>
                    <a:lnTo>
                      <a:pt x="40" y="63"/>
                    </a:lnTo>
                    <a:lnTo>
                      <a:pt x="32" y="65"/>
                    </a:lnTo>
                    <a:lnTo>
                      <a:pt x="26" y="63"/>
                    </a:lnTo>
                    <a:lnTo>
                      <a:pt x="20" y="61"/>
                    </a:lnTo>
                    <a:lnTo>
                      <a:pt x="14" y="59"/>
                    </a:lnTo>
                    <a:lnTo>
                      <a:pt x="10" y="56"/>
                    </a:lnTo>
                    <a:lnTo>
                      <a:pt x="6" y="52"/>
                    </a:lnTo>
                    <a:lnTo>
                      <a:pt x="2" y="46"/>
                    </a:lnTo>
                    <a:lnTo>
                      <a:pt x="0" y="40"/>
                    </a:lnTo>
                    <a:lnTo>
                      <a:pt x="0" y="32"/>
                    </a:lnTo>
                    <a:lnTo>
                      <a:pt x="0" y="26"/>
                    </a:lnTo>
                    <a:lnTo>
                      <a:pt x="2" y="20"/>
                    </a:lnTo>
                    <a:lnTo>
                      <a:pt x="6" y="14"/>
                    </a:lnTo>
                    <a:lnTo>
                      <a:pt x="10" y="10"/>
                    </a:lnTo>
                    <a:lnTo>
                      <a:pt x="14" y="6"/>
                    </a:lnTo>
                    <a:lnTo>
                      <a:pt x="20" y="2"/>
                    </a:lnTo>
                    <a:lnTo>
                      <a:pt x="26" y="0"/>
                    </a:lnTo>
                    <a:lnTo>
                      <a:pt x="32" y="0"/>
                    </a:lnTo>
                    <a:lnTo>
                      <a:pt x="40" y="0"/>
                    </a:lnTo>
                    <a:lnTo>
                      <a:pt x="44" y="2"/>
                    </a:lnTo>
                    <a:lnTo>
                      <a:pt x="50"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19" name="Freeform 772"/>
              <p:cNvSpPr>
                <a:spLocks/>
              </p:cNvSpPr>
              <p:nvPr/>
            </p:nvSpPr>
            <p:spPr bwMode="auto">
              <a:xfrm>
                <a:off x="5186" y="2380"/>
                <a:ext cx="65" cy="65"/>
              </a:xfrm>
              <a:custGeom>
                <a:avLst/>
                <a:gdLst>
                  <a:gd name="T0" fmla="*/ 31 w 65"/>
                  <a:gd name="T1" fmla="*/ 0 h 65"/>
                  <a:gd name="T2" fmla="*/ 39 w 65"/>
                  <a:gd name="T3" fmla="*/ 2 h 65"/>
                  <a:gd name="T4" fmla="*/ 45 w 65"/>
                  <a:gd name="T5" fmla="*/ 4 h 65"/>
                  <a:gd name="T6" fmla="*/ 49 w 65"/>
                  <a:gd name="T7" fmla="*/ 6 h 65"/>
                  <a:gd name="T8" fmla="*/ 55 w 65"/>
                  <a:gd name="T9" fmla="*/ 10 h 65"/>
                  <a:gd name="T10" fmla="*/ 59 w 65"/>
                  <a:gd name="T11" fmla="*/ 16 h 65"/>
                  <a:gd name="T12" fmla="*/ 61 w 65"/>
                  <a:gd name="T13" fmla="*/ 20 h 65"/>
                  <a:gd name="T14" fmla="*/ 63 w 65"/>
                  <a:gd name="T15" fmla="*/ 26 h 65"/>
                  <a:gd name="T16" fmla="*/ 65 w 65"/>
                  <a:gd name="T17" fmla="*/ 34 h 65"/>
                  <a:gd name="T18" fmla="*/ 63 w 65"/>
                  <a:gd name="T19" fmla="*/ 40 h 65"/>
                  <a:gd name="T20" fmla="*/ 61 w 65"/>
                  <a:gd name="T21" fmla="*/ 46 h 65"/>
                  <a:gd name="T22" fmla="*/ 59 w 65"/>
                  <a:gd name="T23" fmla="*/ 52 h 65"/>
                  <a:gd name="T24" fmla="*/ 55 w 65"/>
                  <a:gd name="T25" fmla="*/ 55 h 65"/>
                  <a:gd name="T26" fmla="*/ 49 w 65"/>
                  <a:gd name="T27" fmla="*/ 59 h 65"/>
                  <a:gd name="T28" fmla="*/ 45 w 65"/>
                  <a:gd name="T29" fmla="*/ 63 h 65"/>
                  <a:gd name="T30" fmla="*/ 39 w 65"/>
                  <a:gd name="T31" fmla="*/ 65 h 65"/>
                  <a:gd name="T32" fmla="*/ 31 w 65"/>
                  <a:gd name="T33" fmla="*/ 65 h 65"/>
                  <a:gd name="T34" fmla="*/ 25 w 65"/>
                  <a:gd name="T35" fmla="*/ 65 h 65"/>
                  <a:gd name="T36" fmla="*/ 19 w 65"/>
                  <a:gd name="T37" fmla="*/ 63 h 65"/>
                  <a:gd name="T38" fmla="*/ 13 w 65"/>
                  <a:gd name="T39" fmla="*/ 59 h 65"/>
                  <a:gd name="T40" fmla="*/ 9 w 65"/>
                  <a:gd name="T41" fmla="*/ 55 h 65"/>
                  <a:gd name="T42" fmla="*/ 6 w 65"/>
                  <a:gd name="T43" fmla="*/ 52 h 65"/>
                  <a:gd name="T44" fmla="*/ 2 w 65"/>
                  <a:gd name="T45" fmla="*/ 46 h 65"/>
                  <a:gd name="T46" fmla="*/ 0 w 65"/>
                  <a:gd name="T47" fmla="*/ 40 h 65"/>
                  <a:gd name="T48" fmla="*/ 0 w 65"/>
                  <a:gd name="T49" fmla="*/ 34 h 65"/>
                  <a:gd name="T50" fmla="*/ 0 w 65"/>
                  <a:gd name="T51" fmla="*/ 26 h 65"/>
                  <a:gd name="T52" fmla="*/ 2 w 65"/>
                  <a:gd name="T53" fmla="*/ 20 h 65"/>
                  <a:gd name="T54" fmla="*/ 6 w 65"/>
                  <a:gd name="T55" fmla="*/ 16 h 65"/>
                  <a:gd name="T56" fmla="*/ 9 w 65"/>
                  <a:gd name="T57" fmla="*/ 10 h 65"/>
                  <a:gd name="T58" fmla="*/ 13 w 65"/>
                  <a:gd name="T59" fmla="*/ 6 h 65"/>
                  <a:gd name="T60" fmla="*/ 19 w 65"/>
                  <a:gd name="T61" fmla="*/ 4 h 65"/>
                  <a:gd name="T62" fmla="*/ 25 w 65"/>
                  <a:gd name="T63" fmla="*/ 2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2"/>
                    </a:lnTo>
                    <a:lnTo>
                      <a:pt x="45" y="4"/>
                    </a:lnTo>
                    <a:lnTo>
                      <a:pt x="49" y="6"/>
                    </a:lnTo>
                    <a:lnTo>
                      <a:pt x="55" y="10"/>
                    </a:lnTo>
                    <a:lnTo>
                      <a:pt x="59" y="16"/>
                    </a:lnTo>
                    <a:lnTo>
                      <a:pt x="61" y="20"/>
                    </a:lnTo>
                    <a:lnTo>
                      <a:pt x="63" y="26"/>
                    </a:lnTo>
                    <a:lnTo>
                      <a:pt x="65" y="34"/>
                    </a:lnTo>
                    <a:lnTo>
                      <a:pt x="63" y="40"/>
                    </a:lnTo>
                    <a:lnTo>
                      <a:pt x="61" y="46"/>
                    </a:lnTo>
                    <a:lnTo>
                      <a:pt x="59" y="52"/>
                    </a:lnTo>
                    <a:lnTo>
                      <a:pt x="55" y="55"/>
                    </a:lnTo>
                    <a:lnTo>
                      <a:pt x="49" y="59"/>
                    </a:lnTo>
                    <a:lnTo>
                      <a:pt x="45" y="63"/>
                    </a:lnTo>
                    <a:lnTo>
                      <a:pt x="39" y="65"/>
                    </a:lnTo>
                    <a:lnTo>
                      <a:pt x="31" y="65"/>
                    </a:lnTo>
                    <a:lnTo>
                      <a:pt x="25" y="65"/>
                    </a:lnTo>
                    <a:lnTo>
                      <a:pt x="19" y="63"/>
                    </a:lnTo>
                    <a:lnTo>
                      <a:pt x="13" y="59"/>
                    </a:lnTo>
                    <a:lnTo>
                      <a:pt x="9" y="55"/>
                    </a:lnTo>
                    <a:lnTo>
                      <a:pt x="6" y="52"/>
                    </a:lnTo>
                    <a:lnTo>
                      <a:pt x="2" y="46"/>
                    </a:lnTo>
                    <a:lnTo>
                      <a:pt x="0" y="40"/>
                    </a:lnTo>
                    <a:lnTo>
                      <a:pt x="0" y="34"/>
                    </a:lnTo>
                    <a:lnTo>
                      <a:pt x="0" y="26"/>
                    </a:lnTo>
                    <a:lnTo>
                      <a:pt x="2" y="20"/>
                    </a:lnTo>
                    <a:lnTo>
                      <a:pt x="6" y="16"/>
                    </a:lnTo>
                    <a:lnTo>
                      <a:pt x="9" y="10"/>
                    </a:lnTo>
                    <a:lnTo>
                      <a:pt x="13"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0" name="Freeform 773"/>
              <p:cNvSpPr>
                <a:spLocks/>
              </p:cNvSpPr>
              <p:nvPr/>
            </p:nvSpPr>
            <p:spPr bwMode="auto">
              <a:xfrm>
                <a:off x="5186" y="2380"/>
                <a:ext cx="65" cy="65"/>
              </a:xfrm>
              <a:custGeom>
                <a:avLst/>
                <a:gdLst>
                  <a:gd name="T0" fmla="*/ 31 w 65"/>
                  <a:gd name="T1" fmla="*/ 0 h 65"/>
                  <a:gd name="T2" fmla="*/ 31 w 65"/>
                  <a:gd name="T3" fmla="*/ 0 h 65"/>
                  <a:gd name="T4" fmla="*/ 39 w 65"/>
                  <a:gd name="T5" fmla="*/ 2 h 65"/>
                  <a:gd name="T6" fmla="*/ 45 w 65"/>
                  <a:gd name="T7" fmla="*/ 4 h 65"/>
                  <a:gd name="T8" fmla="*/ 49 w 65"/>
                  <a:gd name="T9" fmla="*/ 6 h 65"/>
                  <a:gd name="T10" fmla="*/ 55 w 65"/>
                  <a:gd name="T11" fmla="*/ 10 h 65"/>
                  <a:gd name="T12" fmla="*/ 59 w 65"/>
                  <a:gd name="T13" fmla="*/ 16 h 65"/>
                  <a:gd name="T14" fmla="*/ 61 w 65"/>
                  <a:gd name="T15" fmla="*/ 20 h 65"/>
                  <a:gd name="T16" fmla="*/ 63 w 65"/>
                  <a:gd name="T17" fmla="*/ 26 h 65"/>
                  <a:gd name="T18" fmla="*/ 65 w 65"/>
                  <a:gd name="T19" fmla="*/ 34 h 65"/>
                  <a:gd name="T20" fmla="*/ 63 w 65"/>
                  <a:gd name="T21" fmla="*/ 40 h 65"/>
                  <a:gd name="T22" fmla="*/ 61 w 65"/>
                  <a:gd name="T23" fmla="*/ 46 h 65"/>
                  <a:gd name="T24" fmla="*/ 59 w 65"/>
                  <a:gd name="T25" fmla="*/ 52 h 65"/>
                  <a:gd name="T26" fmla="*/ 55 w 65"/>
                  <a:gd name="T27" fmla="*/ 55 h 65"/>
                  <a:gd name="T28" fmla="*/ 49 w 65"/>
                  <a:gd name="T29" fmla="*/ 59 h 65"/>
                  <a:gd name="T30" fmla="*/ 45 w 65"/>
                  <a:gd name="T31" fmla="*/ 63 h 65"/>
                  <a:gd name="T32" fmla="*/ 39 w 65"/>
                  <a:gd name="T33" fmla="*/ 65 h 65"/>
                  <a:gd name="T34" fmla="*/ 31 w 65"/>
                  <a:gd name="T35" fmla="*/ 65 h 65"/>
                  <a:gd name="T36" fmla="*/ 25 w 65"/>
                  <a:gd name="T37" fmla="*/ 65 h 65"/>
                  <a:gd name="T38" fmla="*/ 19 w 65"/>
                  <a:gd name="T39" fmla="*/ 63 h 65"/>
                  <a:gd name="T40" fmla="*/ 13 w 65"/>
                  <a:gd name="T41" fmla="*/ 59 h 65"/>
                  <a:gd name="T42" fmla="*/ 9 w 65"/>
                  <a:gd name="T43" fmla="*/ 55 h 65"/>
                  <a:gd name="T44" fmla="*/ 6 w 65"/>
                  <a:gd name="T45" fmla="*/ 52 h 65"/>
                  <a:gd name="T46" fmla="*/ 2 w 65"/>
                  <a:gd name="T47" fmla="*/ 46 h 65"/>
                  <a:gd name="T48" fmla="*/ 0 w 65"/>
                  <a:gd name="T49" fmla="*/ 40 h 65"/>
                  <a:gd name="T50" fmla="*/ 0 w 65"/>
                  <a:gd name="T51" fmla="*/ 34 h 65"/>
                  <a:gd name="T52" fmla="*/ 0 w 65"/>
                  <a:gd name="T53" fmla="*/ 26 h 65"/>
                  <a:gd name="T54" fmla="*/ 2 w 65"/>
                  <a:gd name="T55" fmla="*/ 20 h 65"/>
                  <a:gd name="T56" fmla="*/ 6 w 65"/>
                  <a:gd name="T57" fmla="*/ 16 h 65"/>
                  <a:gd name="T58" fmla="*/ 9 w 65"/>
                  <a:gd name="T59" fmla="*/ 10 h 65"/>
                  <a:gd name="T60" fmla="*/ 13 w 65"/>
                  <a:gd name="T61" fmla="*/ 6 h 65"/>
                  <a:gd name="T62" fmla="*/ 19 w 65"/>
                  <a:gd name="T63" fmla="*/ 4 h 65"/>
                  <a:gd name="T64" fmla="*/ 25 w 65"/>
                  <a:gd name="T65" fmla="*/ 2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2"/>
                    </a:lnTo>
                    <a:lnTo>
                      <a:pt x="45" y="4"/>
                    </a:lnTo>
                    <a:lnTo>
                      <a:pt x="49" y="6"/>
                    </a:lnTo>
                    <a:lnTo>
                      <a:pt x="55" y="10"/>
                    </a:lnTo>
                    <a:lnTo>
                      <a:pt x="59" y="16"/>
                    </a:lnTo>
                    <a:lnTo>
                      <a:pt x="61" y="20"/>
                    </a:lnTo>
                    <a:lnTo>
                      <a:pt x="63" y="26"/>
                    </a:lnTo>
                    <a:lnTo>
                      <a:pt x="65" y="34"/>
                    </a:lnTo>
                    <a:lnTo>
                      <a:pt x="63" y="40"/>
                    </a:lnTo>
                    <a:lnTo>
                      <a:pt x="61" y="46"/>
                    </a:lnTo>
                    <a:lnTo>
                      <a:pt x="59" y="52"/>
                    </a:lnTo>
                    <a:lnTo>
                      <a:pt x="55" y="55"/>
                    </a:lnTo>
                    <a:lnTo>
                      <a:pt x="49" y="59"/>
                    </a:lnTo>
                    <a:lnTo>
                      <a:pt x="45" y="63"/>
                    </a:lnTo>
                    <a:lnTo>
                      <a:pt x="39" y="65"/>
                    </a:lnTo>
                    <a:lnTo>
                      <a:pt x="31" y="65"/>
                    </a:lnTo>
                    <a:lnTo>
                      <a:pt x="25" y="65"/>
                    </a:lnTo>
                    <a:lnTo>
                      <a:pt x="19" y="63"/>
                    </a:lnTo>
                    <a:lnTo>
                      <a:pt x="13" y="59"/>
                    </a:lnTo>
                    <a:lnTo>
                      <a:pt x="9" y="55"/>
                    </a:lnTo>
                    <a:lnTo>
                      <a:pt x="6" y="52"/>
                    </a:lnTo>
                    <a:lnTo>
                      <a:pt x="2" y="46"/>
                    </a:lnTo>
                    <a:lnTo>
                      <a:pt x="0" y="40"/>
                    </a:lnTo>
                    <a:lnTo>
                      <a:pt x="0" y="34"/>
                    </a:lnTo>
                    <a:lnTo>
                      <a:pt x="0" y="26"/>
                    </a:lnTo>
                    <a:lnTo>
                      <a:pt x="2" y="20"/>
                    </a:lnTo>
                    <a:lnTo>
                      <a:pt x="6" y="16"/>
                    </a:lnTo>
                    <a:lnTo>
                      <a:pt x="9" y="10"/>
                    </a:lnTo>
                    <a:lnTo>
                      <a:pt x="13"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1" name="Freeform 774"/>
              <p:cNvSpPr>
                <a:spLocks/>
              </p:cNvSpPr>
              <p:nvPr/>
            </p:nvSpPr>
            <p:spPr bwMode="auto">
              <a:xfrm>
                <a:off x="5237" y="2445"/>
                <a:ext cx="65" cy="65"/>
              </a:xfrm>
              <a:custGeom>
                <a:avLst/>
                <a:gdLst>
                  <a:gd name="T0" fmla="*/ 33 w 65"/>
                  <a:gd name="T1" fmla="*/ 0 h 65"/>
                  <a:gd name="T2" fmla="*/ 39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4 h 65"/>
                  <a:gd name="T18" fmla="*/ 65 w 65"/>
                  <a:gd name="T19" fmla="*/ 40 h 65"/>
                  <a:gd name="T20" fmla="*/ 63 w 65"/>
                  <a:gd name="T21" fmla="*/ 46 h 65"/>
                  <a:gd name="T22" fmla="*/ 59 w 65"/>
                  <a:gd name="T23" fmla="*/ 51 h 65"/>
                  <a:gd name="T24" fmla="*/ 55 w 65"/>
                  <a:gd name="T25" fmla="*/ 55 h 65"/>
                  <a:gd name="T26" fmla="*/ 51 w 65"/>
                  <a:gd name="T27" fmla="*/ 59 h 65"/>
                  <a:gd name="T28" fmla="*/ 45 w 65"/>
                  <a:gd name="T29" fmla="*/ 63 h 65"/>
                  <a:gd name="T30" fmla="*/ 39 w 65"/>
                  <a:gd name="T31" fmla="*/ 63 h 65"/>
                  <a:gd name="T32" fmla="*/ 33 w 65"/>
                  <a:gd name="T33" fmla="*/ 65 h 65"/>
                  <a:gd name="T34" fmla="*/ 27 w 65"/>
                  <a:gd name="T35" fmla="*/ 63 h 65"/>
                  <a:gd name="T36" fmla="*/ 21 w 65"/>
                  <a:gd name="T37" fmla="*/ 63 h 65"/>
                  <a:gd name="T38" fmla="*/ 16 w 65"/>
                  <a:gd name="T39" fmla="*/ 59 h 65"/>
                  <a:gd name="T40" fmla="*/ 10 w 65"/>
                  <a:gd name="T41" fmla="*/ 55 h 65"/>
                  <a:gd name="T42" fmla="*/ 6 w 65"/>
                  <a:gd name="T43" fmla="*/ 51 h 65"/>
                  <a:gd name="T44" fmla="*/ 4 w 65"/>
                  <a:gd name="T45" fmla="*/ 46 h 65"/>
                  <a:gd name="T46" fmla="*/ 2 w 65"/>
                  <a:gd name="T47" fmla="*/ 40 h 65"/>
                  <a:gd name="T48" fmla="*/ 0 w 65"/>
                  <a:gd name="T49" fmla="*/ 34 h 65"/>
                  <a:gd name="T50" fmla="*/ 2 w 65"/>
                  <a:gd name="T51" fmla="*/ 26 h 65"/>
                  <a:gd name="T52" fmla="*/ 4 w 65"/>
                  <a:gd name="T53" fmla="*/ 20 h 65"/>
                  <a:gd name="T54" fmla="*/ 6 w 65"/>
                  <a:gd name="T55" fmla="*/ 14 h 65"/>
                  <a:gd name="T56" fmla="*/ 10 w 65"/>
                  <a:gd name="T57" fmla="*/ 10 h 65"/>
                  <a:gd name="T58" fmla="*/ 16 w 65"/>
                  <a:gd name="T59" fmla="*/ 6 h 65"/>
                  <a:gd name="T60" fmla="*/ 21 w 65"/>
                  <a:gd name="T61" fmla="*/ 2 h 65"/>
                  <a:gd name="T62" fmla="*/ 27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3" y="65"/>
                    </a:lnTo>
                    <a:lnTo>
                      <a:pt x="27" y="63"/>
                    </a:lnTo>
                    <a:lnTo>
                      <a:pt x="21" y="63"/>
                    </a:lnTo>
                    <a:lnTo>
                      <a:pt x="16" y="59"/>
                    </a:lnTo>
                    <a:lnTo>
                      <a:pt x="10" y="55"/>
                    </a:lnTo>
                    <a:lnTo>
                      <a:pt x="6" y="51"/>
                    </a:lnTo>
                    <a:lnTo>
                      <a:pt x="4" y="46"/>
                    </a:lnTo>
                    <a:lnTo>
                      <a:pt x="2" y="40"/>
                    </a:lnTo>
                    <a:lnTo>
                      <a:pt x="0" y="34"/>
                    </a:lnTo>
                    <a:lnTo>
                      <a:pt x="2" y="26"/>
                    </a:lnTo>
                    <a:lnTo>
                      <a:pt x="4" y="20"/>
                    </a:lnTo>
                    <a:lnTo>
                      <a:pt x="6" y="14"/>
                    </a:lnTo>
                    <a:lnTo>
                      <a:pt x="10" y="10"/>
                    </a:lnTo>
                    <a:lnTo>
                      <a:pt x="16" y="6"/>
                    </a:lnTo>
                    <a:lnTo>
                      <a:pt x="21" y="2"/>
                    </a:lnTo>
                    <a:lnTo>
                      <a:pt x="27" y="2"/>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2" name="Freeform 775"/>
              <p:cNvSpPr>
                <a:spLocks/>
              </p:cNvSpPr>
              <p:nvPr/>
            </p:nvSpPr>
            <p:spPr bwMode="auto">
              <a:xfrm>
                <a:off x="5237" y="2445"/>
                <a:ext cx="65" cy="65"/>
              </a:xfrm>
              <a:custGeom>
                <a:avLst/>
                <a:gdLst>
                  <a:gd name="T0" fmla="*/ 33 w 65"/>
                  <a:gd name="T1" fmla="*/ 0 h 65"/>
                  <a:gd name="T2" fmla="*/ 33 w 65"/>
                  <a:gd name="T3" fmla="*/ 0 h 65"/>
                  <a:gd name="T4" fmla="*/ 39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4 h 65"/>
                  <a:gd name="T20" fmla="*/ 65 w 65"/>
                  <a:gd name="T21" fmla="*/ 40 h 65"/>
                  <a:gd name="T22" fmla="*/ 63 w 65"/>
                  <a:gd name="T23" fmla="*/ 46 h 65"/>
                  <a:gd name="T24" fmla="*/ 59 w 65"/>
                  <a:gd name="T25" fmla="*/ 51 h 65"/>
                  <a:gd name="T26" fmla="*/ 55 w 65"/>
                  <a:gd name="T27" fmla="*/ 55 h 65"/>
                  <a:gd name="T28" fmla="*/ 51 w 65"/>
                  <a:gd name="T29" fmla="*/ 59 h 65"/>
                  <a:gd name="T30" fmla="*/ 45 w 65"/>
                  <a:gd name="T31" fmla="*/ 63 h 65"/>
                  <a:gd name="T32" fmla="*/ 39 w 65"/>
                  <a:gd name="T33" fmla="*/ 63 h 65"/>
                  <a:gd name="T34" fmla="*/ 33 w 65"/>
                  <a:gd name="T35" fmla="*/ 65 h 65"/>
                  <a:gd name="T36" fmla="*/ 27 w 65"/>
                  <a:gd name="T37" fmla="*/ 63 h 65"/>
                  <a:gd name="T38" fmla="*/ 21 w 65"/>
                  <a:gd name="T39" fmla="*/ 63 h 65"/>
                  <a:gd name="T40" fmla="*/ 16 w 65"/>
                  <a:gd name="T41" fmla="*/ 59 h 65"/>
                  <a:gd name="T42" fmla="*/ 10 w 65"/>
                  <a:gd name="T43" fmla="*/ 55 h 65"/>
                  <a:gd name="T44" fmla="*/ 6 w 65"/>
                  <a:gd name="T45" fmla="*/ 51 h 65"/>
                  <a:gd name="T46" fmla="*/ 4 w 65"/>
                  <a:gd name="T47" fmla="*/ 46 h 65"/>
                  <a:gd name="T48" fmla="*/ 2 w 65"/>
                  <a:gd name="T49" fmla="*/ 40 h 65"/>
                  <a:gd name="T50" fmla="*/ 0 w 65"/>
                  <a:gd name="T51" fmla="*/ 34 h 65"/>
                  <a:gd name="T52" fmla="*/ 2 w 65"/>
                  <a:gd name="T53" fmla="*/ 26 h 65"/>
                  <a:gd name="T54" fmla="*/ 4 w 65"/>
                  <a:gd name="T55" fmla="*/ 20 h 65"/>
                  <a:gd name="T56" fmla="*/ 6 w 65"/>
                  <a:gd name="T57" fmla="*/ 14 h 65"/>
                  <a:gd name="T58" fmla="*/ 10 w 65"/>
                  <a:gd name="T59" fmla="*/ 10 h 65"/>
                  <a:gd name="T60" fmla="*/ 16 w 65"/>
                  <a:gd name="T61" fmla="*/ 6 h 65"/>
                  <a:gd name="T62" fmla="*/ 21 w 65"/>
                  <a:gd name="T63" fmla="*/ 2 h 65"/>
                  <a:gd name="T64" fmla="*/ 27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3" y="65"/>
                    </a:lnTo>
                    <a:lnTo>
                      <a:pt x="27" y="63"/>
                    </a:lnTo>
                    <a:lnTo>
                      <a:pt x="21" y="63"/>
                    </a:lnTo>
                    <a:lnTo>
                      <a:pt x="16" y="59"/>
                    </a:lnTo>
                    <a:lnTo>
                      <a:pt x="10" y="55"/>
                    </a:lnTo>
                    <a:lnTo>
                      <a:pt x="6" y="51"/>
                    </a:lnTo>
                    <a:lnTo>
                      <a:pt x="4" y="46"/>
                    </a:lnTo>
                    <a:lnTo>
                      <a:pt x="2" y="40"/>
                    </a:lnTo>
                    <a:lnTo>
                      <a:pt x="0" y="34"/>
                    </a:lnTo>
                    <a:lnTo>
                      <a:pt x="2" y="26"/>
                    </a:lnTo>
                    <a:lnTo>
                      <a:pt x="4" y="20"/>
                    </a:lnTo>
                    <a:lnTo>
                      <a:pt x="6" y="14"/>
                    </a:lnTo>
                    <a:lnTo>
                      <a:pt x="10" y="10"/>
                    </a:lnTo>
                    <a:lnTo>
                      <a:pt x="16" y="6"/>
                    </a:lnTo>
                    <a:lnTo>
                      <a:pt x="21" y="2"/>
                    </a:lnTo>
                    <a:lnTo>
                      <a:pt x="27"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3" name="Freeform 776"/>
              <p:cNvSpPr>
                <a:spLocks/>
              </p:cNvSpPr>
              <p:nvPr/>
            </p:nvSpPr>
            <p:spPr bwMode="auto">
              <a:xfrm>
                <a:off x="5258" y="2445"/>
                <a:ext cx="63" cy="65"/>
              </a:xfrm>
              <a:custGeom>
                <a:avLst/>
                <a:gdLst>
                  <a:gd name="T0" fmla="*/ 32 w 63"/>
                  <a:gd name="T1" fmla="*/ 65 h 65"/>
                  <a:gd name="T2" fmla="*/ 26 w 63"/>
                  <a:gd name="T3" fmla="*/ 63 h 65"/>
                  <a:gd name="T4" fmla="*/ 20 w 63"/>
                  <a:gd name="T5" fmla="*/ 63 h 65"/>
                  <a:gd name="T6" fmla="*/ 14 w 63"/>
                  <a:gd name="T7" fmla="*/ 59 h 65"/>
                  <a:gd name="T8" fmla="*/ 8 w 63"/>
                  <a:gd name="T9" fmla="*/ 55 h 65"/>
                  <a:gd name="T10" fmla="*/ 6 w 63"/>
                  <a:gd name="T11" fmla="*/ 51 h 65"/>
                  <a:gd name="T12" fmla="*/ 2 w 63"/>
                  <a:gd name="T13" fmla="*/ 46 h 65"/>
                  <a:gd name="T14" fmla="*/ 0 w 63"/>
                  <a:gd name="T15" fmla="*/ 40 h 65"/>
                  <a:gd name="T16" fmla="*/ 0 w 63"/>
                  <a:gd name="T17" fmla="*/ 34 h 65"/>
                  <a:gd name="T18" fmla="*/ 0 w 63"/>
                  <a:gd name="T19" fmla="*/ 26 h 65"/>
                  <a:gd name="T20" fmla="*/ 2 w 63"/>
                  <a:gd name="T21" fmla="*/ 20 h 65"/>
                  <a:gd name="T22" fmla="*/ 6 w 63"/>
                  <a:gd name="T23" fmla="*/ 14 h 65"/>
                  <a:gd name="T24" fmla="*/ 8 w 63"/>
                  <a:gd name="T25" fmla="*/ 10 h 65"/>
                  <a:gd name="T26" fmla="*/ 14 w 63"/>
                  <a:gd name="T27" fmla="*/ 6 h 65"/>
                  <a:gd name="T28" fmla="*/ 20 w 63"/>
                  <a:gd name="T29" fmla="*/ 2 h 65"/>
                  <a:gd name="T30" fmla="*/ 26 w 63"/>
                  <a:gd name="T31" fmla="*/ 2 h 65"/>
                  <a:gd name="T32" fmla="*/ 32 w 63"/>
                  <a:gd name="T33" fmla="*/ 0 h 65"/>
                  <a:gd name="T34" fmla="*/ 38 w 63"/>
                  <a:gd name="T35" fmla="*/ 2 h 65"/>
                  <a:gd name="T36" fmla="*/ 44 w 63"/>
                  <a:gd name="T37" fmla="*/ 2 h 65"/>
                  <a:gd name="T38" fmla="*/ 50 w 63"/>
                  <a:gd name="T39" fmla="*/ 6 h 65"/>
                  <a:gd name="T40" fmla="*/ 56 w 63"/>
                  <a:gd name="T41" fmla="*/ 10 h 65"/>
                  <a:gd name="T42" fmla="*/ 58 w 63"/>
                  <a:gd name="T43" fmla="*/ 14 h 65"/>
                  <a:gd name="T44" fmla="*/ 61 w 63"/>
                  <a:gd name="T45" fmla="*/ 20 h 65"/>
                  <a:gd name="T46" fmla="*/ 63 w 63"/>
                  <a:gd name="T47" fmla="*/ 26 h 65"/>
                  <a:gd name="T48" fmla="*/ 63 w 63"/>
                  <a:gd name="T49" fmla="*/ 34 h 65"/>
                  <a:gd name="T50" fmla="*/ 63 w 63"/>
                  <a:gd name="T51" fmla="*/ 40 h 65"/>
                  <a:gd name="T52" fmla="*/ 61 w 63"/>
                  <a:gd name="T53" fmla="*/ 46 h 65"/>
                  <a:gd name="T54" fmla="*/ 58 w 63"/>
                  <a:gd name="T55" fmla="*/ 51 h 65"/>
                  <a:gd name="T56" fmla="*/ 56 w 63"/>
                  <a:gd name="T57" fmla="*/ 55 h 65"/>
                  <a:gd name="T58" fmla="*/ 50 w 63"/>
                  <a:gd name="T59" fmla="*/ 59 h 65"/>
                  <a:gd name="T60" fmla="*/ 44 w 63"/>
                  <a:gd name="T61" fmla="*/ 63 h 65"/>
                  <a:gd name="T62" fmla="*/ 38 w 63"/>
                  <a:gd name="T63" fmla="*/ 63 h 65"/>
                  <a:gd name="T64" fmla="*/ 32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65"/>
                    </a:moveTo>
                    <a:lnTo>
                      <a:pt x="26" y="63"/>
                    </a:lnTo>
                    <a:lnTo>
                      <a:pt x="20" y="63"/>
                    </a:lnTo>
                    <a:lnTo>
                      <a:pt x="14" y="59"/>
                    </a:lnTo>
                    <a:lnTo>
                      <a:pt x="8" y="55"/>
                    </a:lnTo>
                    <a:lnTo>
                      <a:pt x="6" y="51"/>
                    </a:lnTo>
                    <a:lnTo>
                      <a:pt x="2" y="46"/>
                    </a:lnTo>
                    <a:lnTo>
                      <a:pt x="0" y="40"/>
                    </a:lnTo>
                    <a:lnTo>
                      <a:pt x="0" y="34"/>
                    </a:lnTo>
                    <a:lnTo>
                      <a:pt x="0" y="26"/>
                    </a:lnTo>
                    <a:lnTo>
                      <a:pt x="2" y="20"/>
                    </a:lnTo>
                    <a:lnTo>
                      <a:pt x="6" y="14"/>
                    </a:lnTo>
                    <a:lnTo>
                      <a:pt x="8" y="10"/>
                    </a:lnTo>
                    <a:lnTo>
                      <a:pt x="14" y="6"/>
                    </a:lnTo>
                    <a:lnTo>
                      <a:pt x="20" y="2"/>
                    </a:lnTo>
                    <a:lnTo>
                      <a:pt x="26" y="2"/>
                    </a:lnTo>
                    <a:lnTo>
                      <a:pt x="32" y="0"/>
                    </a:lnTo>
                    <a:lnTo>
                      <a:pt x="38" y="2"/>
                    </a:lnTo>
                    <a:lnTo>
                      <a:pt x="44" y="2"/>
                    </a:lnTo>
                    <a:lnTo>
                      <a:pt x="50" y="6"/>
                    </a:lnTo>
                    <a:lnTo>
                      <a:pt x="56" y="10"/>
                    </a:lnTo>
                    <a:lnTo>
                      <a:pt x="58" y="14"/>
                    </a:lnTo>
                    <a:lnTo>
                      <a:pt x="61" y="20"/>
                    </a:lnTo>
                    <a:lnTo>
                      <a:pt x="63" y="26"/>
                    </a:lnTo>
                    <a:lnTo>
                      <a:pt x="63" y="34"/>
                    </a:lnTo>
                    <a:lnTo>
                      <a:pt x="63" y="40"/>
                    </a:lnTo>
                    <a:lnTo>
                      <a:pt x="61" y="46"/>
                    </a:lnTo>
                    <a:lnTo>
                      <a:pt x="58" y="51"/>
                    </a:lnTo>
                    <a:lnTo>
                      <a:pt x="56" y="55"/>
                    </a:lnTo>
                    <a:lnTo>
                      <a:pt x="50" y="59"/>
                    </a:lnTo>
                    <a:lnTo>
                      <a:pt x="44" y="63"/>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4" name="Freeform 777"/>
              <p:cNvSpPr>
                <a:spLocks/>
              </p:cNvSpPr>
              <p:nvPr/>
            </p:nvSpPr>
            <p:spPr bwMode="auto">
              <a:xfrm>
                <a:off x="5258" y="2445"/>
                <a:ext cx="63" cy="65"/>
              </a:xfrm>
              <a:custGeom>
                <a:avLst/>
                <a:gdLst>
                  <a:gd name="T0" fmla="*/ 32 w 63"/>
                  <a:gd name="T1" fmla="*/ 65 h 65"/>
                  <a:gd name="T2" fmla="*/ 32 w 63"/>
                  <a:gd name="T3" fmla="*/ 65 h 65"/>
                  <a:gd name="T4" fmla="*/ 26 w 63"/>
                  <a:gd name="T5" fmla="*/ 63 h 65"/>
                  <a:gd name="T6" fmla="*/ 20 w 63"/>
                  <a:gd name="T7" fmla="*/ 63 h 65"/>
                  <a:gd name="T8" fmla="*/ 14 w 63"/>
                  <a:gd name="T9" fmla="*/ 59 h 65"/>
                  <a:gd name="T10" fmla="*/ 8 w 63"/>
                  <a:gd name="T11" fmla="*/ 55 h 65"/>
                  <a:gd name="T12" fmla="*/ 6 w 63"/>
                  <a:gd name="T13" fmla="*/ 51 h 65"/>
                  <a:gd name="T14" fmla="*/ 2 w 63"/>
                  <a:gd name="T15" fmla="*/ 46 h 65"/>
                  <a:gd name="T16" fmla="*/ 0 w 63"/>
                  <a:gd name="T17" fmla="*/ 40 h 65"/>
                  <a:gd name="T18" fmla="*/ 0 w 63"/>
                  <a:gd name="T19" fmla="*/ 34 h 65"/>
                  <a:gd name="T20" fmla="*/ 0 w 63"/>
                  <a:gd name="T21" fmla="*/ 26 h 65"/>
                  <a:gd name="T22" fmla="*/ 2 w 63"/>
                  <a:gd name="T23" fmla="*/ 20 h 65"/>
                  <a:gd name="T24" fmla="*/ 6 w 63"/>
                  <a:gd name="T25" fmla="*/ 14 h 65"/>
                  <a:gd name="T26" fmla="*/ 8 w 63"/>
                  <a:gd name="T27" fmla="*/ 10 h 65"/>
                  <a:gd name="T28" fmla="*/ 14 w 63"/>
                  <a:gd name="T29" fmla="*/ 6 h 65"/>
                  <a:gd name="T30" fmla="*/ 20 w 63"/>
                  <a:gd name="T31" fmla="*/ 2 h 65"/>
                  <a:gd name="T32" fmla="*/ 26 w 63"/>
                  <a:gd name="T33" fmla="*/ 2 h 65"/>
                  <a:gd name="T34" fmla="*/ 32 w 63"/>
                  <a:gd name="T35" fmla="*/ 0 h 65"/>
                  <a:gd name="T36" fmla="*/ 38 w 63"/>
                  <a:gd name="T37" fmla="*/ 2 h 65"/>
                  <a:gd name="T38" fmla="*/ 44 w 63"/>
                  <a:gd name="T39" fmla="*/ 2 h 65"/>
                  <a:gd name="T40" fmla="*/ 50 w 63"/>
                  <a:gd name="T41" fmla="*/ 6 h 65"/>
                  <a:gd name="T42" fmla="*/ 56 w 63"/>
                  <a:gd name="T43" fmla="*/ 10 h 65"/>
                  <a:gd name="T44" fmla="*/ 58 w 63"/>
                  <a:gd name="T45" fmla="*/ 14 h 65"/>
                  <a:gd name="T46" fmla="*/ 61 w 63"/>
                  <a:gd name="T47" fmla="*/ 20 h 65"/>
                  <a:gd name="T48" fmla="*/ 63 w 63"/>
                  <a:gd name="T49" fmla="*/ 26 h 65"/>
                  <a:gd name="T50" fmla="*/ 63 w 63"/>
                  <a:gd name="T51" fmla="*/ 34 h 65"/>
                  <a:gd name="T52" fmla="*/ 63 w 63"/>
                  <a:gd name="T53" fmla="*/ 40 h 65"/>
                  <a:gd name="T54" fmla="*/ 61 w 63"/>
                  <a:gd name="T55" fmla="*/ 46 h 65"/>
                  <a:gd name="T56" fmla="*/ 58 w 63"/>
                  <a:gd name="T57" fmla="*/ 51 h 65"/>
                  <a:gd name="T58" fmla="*/ 56 w 63"/>
                  <a:gd name="T59" fmla="*/ 55 h 65"/>
                  <a:gd name="T60" fmla="*/ 50 w 63"/>
                  <a:gd name="T61" fmla="*/ 59 h 65"/>
                  <a:gd name="T62" fmla="*/ 44 w 63"/>
                  <a:gd name="T63" fmla="*/ 63 h 65"/>
                  <a:gd name="T64" fmla="*/ 38 w 63"/>
                  <a:gd name="T65" fmla="*/ 63 h 65"/>
                  <a:gd name="T66" fmla="*/ 32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65"/>
                    </a:moveTo>
                    <a:lnTo>
                      <a:pt x="32" y="65"/>
                    </a:lnTo>
                    <a:lnTo>
                      <a:pt x="26" y="63"/>
                    </a:lnTo>
                    <a:lnTo>
                      <a:pt x="20" y="63"/>
                    </a:lnTo>
                    <a:lnTo>
                      <a:pt x="14" y="59"/>
                    </a:lnTo>
                    <a:lnTo>
                      <a:pt x="8" y="55"/>
                    </a:lnTo>
                    <a:lnTo>
                      <a:pt x="6" y="51"/>
                    </a:lnTo>
                    <a:lnTo>
                      <a:pt x="2" y="46"/>
                    </a:lnTo>
                    <a:lnTo>
                      <a:pt x="0" y="40"/>
                    </a:lnTo>
                    <a:lnTo>
                      <a:pt x="0" y="34"/>
                    </a:lnTo>
                    <a:lnTo>
                      <a:pt x="0" y="26"/>
                    </a:lnTo>
                    <a:lnTo>
                      <a:pt x="2" y="20"/>
                    </a:lnTo>
                    <a:lnTo>
                      <a:pt x="6" y="14"/>
                    </a:lnTo>
                    <a:lnTo>
                      <a:pt x="8" y="10"/>
                    </a:lnTo>
                    <a:lnTo>
                      <a:pt x="14" y="6"/>
                    </a:lnTo>
                    <a:lnTo>
                      <a:pt x="20" y="2"/>
                    </a:lnTo>
                    <a:lnTo>
                      <a:pt x="26" y="2"/>
                    </a:lnTo>
                    <a:lnTo>
                      <a:pt x="32" y="0"/>
                    </a:lnTo>
                    <a:lnTo>
                      <a:pt x="38" y="2"/>
                    </a:lnTo>
                    <a:lnTo>
                      <a:pt x="44" y="2"/>
                    </a:lnTo>
                    <a:lnTo>
                      <a:pt x="50" y="6"/>
                    </a:lnTo>
                    <a:lnTo>
                      <a:pt x="56" y="10"/>
                    </a:lnTo>
                    <a:lnTo>
                      <a:pt x="58" y="14"/>
                    </a:lnTo>
                    <a:lnTo>
                      <a:pt x="61" y="20"/>
                    </a:lnTo>
                    <a:lnTo>
                      <a:pt x="63" y="26"/>
                    </a:lnTo>
                    <a:lnTo>
                      <a:pt x="63" y="34"/>
                    </a:lnTo>
                    <a:lnTo>
                      <a:pt x="63" y="40"/>
                    </a:lnTo>
                    <a:lnTo>
                      <a:pt x="61" y="46"/>
                    </a:lnTo>
                    <a:lnTo>
                      <a:pt x="58" y="51"/>
                    </a:lnTo>
                    <a:lnTo>
                      <a:pt x="56" y="55"/>
                    </a:lnTo>
                    <a:lnTo>
                      <a:pt x="50" y="59"/>
                    </a:lnTo>
                    <a:lnTo>
                      <a:pt x="44" y="63"/>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5" name="Freeform 778"/>
              <p:cNvSpPr>
                <a:spLocks/>
              </p:cNvSpPr>
              <p:nvPr/>
            </p:nvSpPr>
            <p:spPr bwMode="auto">
              <a:xfrm>
                <a:off x="5213" y="2384"/>
                <a:ext cx="63" cy="63"/>
              </a:xfrm>
              <a:custGeom>
                <a:avLst/>
                <a:gdLst>
                  <a:gd name="T0" fmla="*/ 32 w 63"/>
                  <a:gd name="T1" fmla="*/ 63 h 63"/>
                  <a:gd name="T2" fmla="*/ 26 w 63"/>
                  <a:gd name="T3" fmla="*/ 63 h 63"/>
                  <a:gd name="T4" fmla="*/ 20 w 63"/>
                  <a:gd name="T5" fmla="*/ 61 h 63"/>
                  <a:gd name="T6" fmla="*/ 14 w 63"/>
                  <a:gd name="T7" fmla="*/ 59 h 63"/>
                  <a:gd name="T8" fmla="*/ 10 w 63"/>
                  <a:gd name="T9" fmla="*/ 55 h 63"/>
                  <a:gd name="T10" fmla="*/ 6 w 63"/>
                  <a:gd name="T11" fmla="*/ 49 h 63"/>
                  <a:gd name="T12" fmla="*/ 2 w 63"/>
                  <a:gd name="T13" fmla="*/ 44 h 63"/>
                  <a:gd name="T14" fmla="*/ 0 w 63"/>
                  <a:gd name="T15" fmla="*/ 40 h 63"/>
                  <a:gd name="T16" fmla="*/ 0 w 63"/>
                  <a:gd name="T17" fmla="*/ 32 h 63"/>
                  <a:gd name="T18" fmla="*/ 0 w 63"/>
                  <a:gd name="T19" fmla="*/ 26 h 63"/>
                  <a:gd name="T20" fmla="*/ 2 w 63"/>
                  <a:gd name="T21" fmla="*/ 20 h 63"/>
                  <a:gd name="T22" fmla="*/ 6 w 63"/>
                  <a:gd name="T23" fmla="*/ 14 h 63"/>
                  <a:gd name="T24" fmla="*/ 10 w 63"/>
                  <a:gd name="T25" fmla="*/ 10 h 63"/>
                  <a:gd name="T26" fmla="*/ 14 w 63"/>
                  <a:gd name="T27" fmla="*/ 6 h 63"/>
                  <a:gd name="T28" fmla="*/ 20 w 63"/>
                  <a:gd name="T29" fmla="*/ 2 h 63"/>
                  <a:gd name="T30" fmla="*/ 26 w 63"/>
                  <a:gd name="T31" fmla="*/ 0 h 63"/>
                  <a:gd name="T32" fmla="*/ 32 w 63"/>
                  <a:gd name="T33" fmla="*/ 0 h 63"/>
                  <a:gd name="T34" fmla="*/ 40 w 63"/>
                  <a:gd name="T35" fmla="*/ 0 h 63"/>
                  <a:gd name="T36" fmla="*/ 43 w 63"/>
                  <a:gd name="T37" fmla="*/ 2 h 63"/>
                  <a:gd name="T38" fmla="*/ 49 w 63"/>
                  <a:gd name="T39" fmla="*/ 6 h 63"/>
                  <a:gd name="T40" fmla="*/ 55 w 63"/>
                  <a:gd name="T41" fmla="*/ 10 h 63"/>
                  <a:gd name="T42" fmla="*/ 59 w 63"/>
                  <a:gd name="T43" fmla="*/ 14 h 63"/>
                  <a:gd name="T44" fmla="*/ 61 w 63"/>
                  <a:gd name="T45" fmla="*/ 20 h 63"/>
                  <a:gd name="T46" fmla="*/ 63 w 63"/>
                  <a:gd name="T47" fmla="*/ 26 h 63"/>
                  <a:gd name="T48" fmla="*/ 63 w 63"/>
                  <a:gd name="T49" fmla="*/ 32 h 63"/>
                  <a:gd name="T50" fmla="*/ 63 w 63"/>
                  <a:gd name="T51" fmla="*/ 40 h 63"/>
                  <a:gd name="T52" fmla="*/ 61 w 63"/>
                  <a:gd name="T53" fmla="*/ 44 h 63"/>
                  <a:gd name="T54" fmla="*/ 59 w 63"/>
                  <a:gd name="T55" fmla="*/ 49 h 63"/>
                  <a:gd name="T56" fmla="*/ 55 w 63"/>
                  <a:gd name="T57" fmla="*/ 55 h 63"/>
                  <a:gd name="T58" fmla="*/ 49 w 63"/>
                  <a:gd name="T59" fmla="*/ 59 h 63"/>
                  <a:gd name="T60" fmla="*/ 43 w 63"/>
                  <a:gd name="T61" fmla="*/ 61 h 63"/>
                  <a:gd name="T62" fmla="*/ 40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20" y="61"/>
                    </a:lnTo>
                    <a:lnTo>
                      <a:pt x="14" y="59"/>
                    </a:lnTo>
                    <a:lnTo>
                      <a:pt x="10" y="55"/>
                    </a:lnTo>
                    <a:lnTo>
                      <a:pt x="6" y="49"/>
                    </a:lnTo>
                    <a:lnTo>
                      <a:pt x="2" y="44"/>
                    </a:lnTo>
                    <a:lnTo>
                      <a:pt x="0" y="40"/>
                    </a:lnTo>
                    <a:lnTo>
                      <a:pt x="0" y="32"/>
                    </a:ln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4"/>
                    </a:lnTo>
                    <a:lnTo>
                      <a:pt x="59" y="49"/>
                    </a:lnTo>
                    <a:lnTo>
                      <a:pt x="55" y="55"/>
                    </a:lnTo>
                    <a:lnTo>
                      <a:pt x="49" y="59"/>
                    </a:lnTo>
                    <a:lnTo>
                      <a:pt x="43" y="61"/>
                    </a:lnTo>
                    <a:lnTo>
                      <a:pt x="40"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6" name="Freeform 779"/>
              <p:cNvSpPr>
                <a:spLocks/>
              </p:cNvSpPr>
              <p:nvPr/>
            </p:nvSpPr>
            <p:spPr bwMode="auto">
              <a:xfrm>
                <a:off x="5213" y="2384"/>
                <a:ext cx="63" cy="63"/>
              </a:xfrm>
              <a:custGeom>
                <a:avLst/>
                <a:gdLst>
                  <a:gd name="T0" fmla="*/ 32 w 63"/>
                  <a:gd name="T1" fmla="*/ 63 h 63"/>
                  <a:gd name="T2" fmla="*/ 32 w 63"/>
                  <a:gd name="T3" fmla="*/ 63 h 63"/>
                  <a:gd name="T4" fmla="*/ 26 w 63"/>
                  <a:gd name="T5" fmla="*/ 63 h 63"/>
                  <a:gd name="T6" fmla="*/ 20 w 63"/>
                  <a:gd name="T7" fmla="*/ 61 h 63"/>
                  <a:gd name="T8" fmla="*/ 14 w 63"/>
                  <a:gd name="T9" fmla="*/ 59 h 63"/>
                  <a:gd name="T10" fmla="*/ 10 w 63"/>
                  <a:gd name="T11" fmla="*/ 55 h 63"/>
                  <a:gd name="T12" fmla="*/ 6 w 63"/>
                  <a:gd name="T13" fmla="*/ 49 h 63"/>
                  <a:gd name="T14" fmla="*/ 2 w 63"/>
                  <a:gd name="T15" fmla="*/ 44 h 63"/>
                  <a:gd name="T16" fmla="*/ 0 w 63"/>
                  <a:gd name="T17" fmla="*/ 40 h 63"/>
                  <a:gd name="T18" fmla="*/ 0 w 63"/>
                  <a:gd name="T19" fmla="*/ 32 h 63"/>
                  <a:gd name="T20" fmla="*/ 0 w 63"/>
                  <a:gd name="T21" fmla="*/ 26 h 63"/>
                  <a:gd name="T22" fmla="*/ 2 w 63"/>
                  <a:gd name="T23" fmla="*/ 20 h 63"/>
                  <a:gd name="T24" fmla="*/ 6 w 63"/>
                  <a:gd name="T25" fmla="*/ 14 h 63"/>
                  <a:gd name="T26" fmla="*/ 10 w 63"/>
                  <a:gd name="T27" fmla="*/ 10 h 63"/>
                  <a:gd name="T28" fmla="*/ 14 w 63"/>
                  <a:gd name="T29" fmla="*/ 6 h 63"/>
                  <a:gd name="T30" fmla="*/ 20 w 63"/>
                  <a:gd name="T31" fmla="*/ 2 h 63"/>
                  <a:gd name="T32" fmla="*/ 26 w 63"/>
                  <a:gd name="T33" fmla="*/ 0 h 63"/>
                  <a:gd name="T34" fmla="*/ 32 w 63"/>
                  <a:gd name="T35" fmla="*/ 0 h 63"/>
                  <a:gd name="T36" fmla="*/ 40 w 63"/>
                  <a:gd name="T37" fmla="*/ 0 h 63"/>
                  <a:gd name="T38" fmla="*/ 43 w 63"/>
                  <a:gd name="T39" fmla="*/ 2 h 63"/>
                  <a:gd name="T40" fmla="*/ 49 w 63"/>
                  <a:gd name="T41" fmla="*/ 6 h 63"/>
                  <a:gd name="T42" fmla="*/ 55 w 63"/>
                  <a:gd name="T43" fmla="*/ 10 h 63"/>
                  <a:gd name="T44" fmla="*/ 59 w 63"/>
                  <a:gd name="T45" fmla="*/ 14 h 63"/>
                  <a:gd name="T46" fmla="*/ 61 w 63"/>
                  <a:gd name="T47" fmla="*/ 20 h 63"/>
                  <a:gd name="T48" fmla="*/ 63 w 63"/>
                  <a:gd name="T49" fmla="*/ 26 h 63"/>
                  <a:gd name="T50" fmla="*/ 63 w 63"/>
                  <a:gd name="T51" fmla="*/ 32 h 63"/>
                  <a:gd name="T52" fmla="*/ 63 w 63"/>
                  <a:gd name="T53" fmla="*/ 40 h 63"/>
                  <a:gd name="T54" fmla="*/ 61 w 63"/>
                  <a:gd name="T55" fmla="*/ 44 h 63"/>
                  <a:gd name="T56" fmla="*/ 59 w 63"/>
                  <a:gd name="T57" fmla="*/ 49 h 63"/>
                  <a:gd name="T58" fmla="*/ 55 w 63"/>
                  <a:gd name="T59" fmla="*/ 55 h 63"/>
                  <a:gd name="T60" fmla="*/ 49 w 63"/>
                  <a:gd name="T61" fmla="*/ 59 h 63"/>
                  <a:gd name="T62" fmla="*/ 43 w 63"/>
                  <a:gd name="T63" fmla="*/ 61 h 63"/>
                  <a:gd name="T64" fmla="*/ 40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20" y="61"/>
                    </a:lnTo>
                    <a:lnTo>
                      <a:pt x="14" y="59"/>
                    </a:lnTo>
                    <a:lnTo>
                      <a:pt x="10" y="55"/>
                    </a:lnTo>
                    <a:lnTo>
                      <a:pt x="6" y="49"/>
                    </a:lnTo>
                    <a:lnTo>
                      <a:pt x="2" y="44"/>
                    </a:lnTo>
                    <a:lnTo>
                      <a:pt x="0" y="40"/>
                    </a:lnTo>
                    <a:lnTo>
                      <a:pt x="0" y="32"/>
                    </a:ln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4"/>
                    </a:lnTo>
                    <a:lnTo>
                      <a:pt x="59" y="49"/>
                    </a:lnTo>
                    <a:lnTo>
                      <a:pt x="55" y="55"/>
                    </a:lnTo>
                    <a:lnTo>
                      <a:pt x="49" y="59"/>
                    </a:lnTo>
                    <a:lnTo>
                      <a:pt x="43" y="61"/>
                    </a:lnTo>
                    <a:lnTo>
                      <a:pt x="40"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7" name="Freeform 780"/>
              <p:cNvSpPr>
                <a:spLocks/>
              </p:cNvSpPr>
              <p:nvPr/>
            </p:nvSpPr>
            <p:spPr bwMode="auto">
              <a:xfrm>
                <a:off x="5190" y="2408"/>
                <a:ext cx="65" cy="65"/>
              </a:xfrm>
              <a:custGeom>
                <a:avLst/>
                <a:gdLst>
                  <a:gd name="T0" fmla="*/ 31 w 65"/>
                  <a:gd name="T1" fmla="*/ 65 h 65"/>
                  <a:gd name="T2" fmla="*/ 25 w 65"/>
                  <a:gd name="T3" fmla="*/ 65 h 65"/>
                  <a:gd name="T4" fmla="*/ 19 w 65"/>
                  <a:gd name="T5" fmla="*/ 63 h 65"/>
                  <a:gd name="T6" fmla="*/ 13 w 65"/>
                  <a:gd name="T7" fmla="*/ 59 h 65"/>
                  <a:gd name="T8" fmla="*/ 9 w 65"/>
                  <a:gd name="T9" fmla="*/ 55 h 65"/>
                  <a:gd name="T10" fmla="*/ 5 w 65"/>
                  <a:gd name="T11" fmla="*/ 51 h 65"/>
                  <a:gd name="T12" fmla="*/ 2 w 65"/>
                  <a:gd name="T13" fmla="*/ 45 h 65"/>
                  <a:gd name="T14" fmla="*/ 0 w 65"/>
                  <a:gd name="T15" fmla="*/ 39 h 65"/>
                  <a:gd name="T16" fmla="*/ 0 w 65"/>
                  <a:gd name="T17" fmla="*/ 33 h 65"/>
                  <a:gd name="T18" fmla="*/ 0 w 65"/>
                  <a:gd name="T19" fmla="*/ 25 h 65"/>
                  <a:gd name="T20" fmla="*/ 2 w 65"/>
                  <a:gd name="T21" fmla="*/ 20 h 65"/>
                  <a:gd name="T22" fmla="*/ 5 w 65"/>
                  <a:gd name="T23" fmla="*/ 16 h 65"/>
                  <a:gd name="T24" fmla="*/ 9 w 65"/>
                  <a:gd name="T25" fmla="*/ 10 h 65"/>
                  <a:gd name="T26" fmla="*/ 13 w 65"/>
                  <a:gd name="T27" fmla="*/ 6 h 65"/>
                  <a:gd name="T28" fmla="*/ 19 w 65"/>
                  <a:gd name="T29" fmla="*/ 4 h 65"/>
                  <a:gd name="T30" fmla="*/ 25 w 65"/>
                  <a:gd name="T31" fmla="*/ 2 h 65"/>
                  <a:gd name="T32" fmla="*/ 31 w 65"/>
                  <a:gd name="T33" fmla="*/ 0 h 65"/>
                  <a:gd name="T34" fmla="*/ 39 w 65"/>
                  <a:gd name="T35" fmla="*/ 2 h 65"/>
                  <a:gd name="T36" fmla="*/ 45 w 65"/>
                  <a:gd name="T37" fmla="*/ 4 h 65"/>
                  <a:gd name="T38" fmla="*/ 51 w 65"/>
                  <a:gd name="T39" fmla="*/ 6 h 65"/>
                  <a:gd name="T40" fmla="*/ 55 w 65"/>
                  <a:gd name="T41" fmla="*/ 10 h 65"/>
                  <a:gd name="T42" fmla="*/ 59 w 65"/>
                  <a:gd name="T43" fmla="*/ 16 h 65"/>
                  <a:gd name="T44" fmla="*/ 61 w 65"/>
                  <a:gd name="T45" fmla="*/ 20 h 65"/>
                  <a:gd name="T46" fmla="*/ 63 w 65"/>
                  <a:gd name="T47" fmla="*/ 25 h 65"/>
                  <a:gd name="T48" fmla="*/ 65 w 65"/>
                  <a:gd name="T49" fmla="*/ 33 h 65"/>
                  <a:gd name="T50" fmla="*/ 63 w 65"/>
                  <a:gd name="T51" fmla="*/ 39 h 65"/>
                  <a:gd name="T52" fmla="*/ 61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59"/>
                    </a:lnTo>
                    <a:lnTo>
                      <a:pt x="9" y="55"/>
                    </a:lnTo>
                    <a:lnTo>
                      <a:pt x="5" y="51"/>
                    </a:lnTo>
                    <a:lnTo>
                      <a:pt x="2" y="45"/>
                    </a:lnTo>
                    <a:lnTo>
                      <a:pt x="0" y="39"/>
                    </a:lnTo>
                    <a:lnTo>
                      <a:pt x="0" y="33"/>
                    </a:lnTo>
                    <a:lnTo>
                      <a:pt x="0" y="25"/>
                    </a:lnTo>
                    <a:lnTo>
                      <a:pt x="2" y="20"/>
                    </a:lnTo>
                    <a:lnTo>
                      <a:pt x="5"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5"/>
                    </a:lnTo>
                    <a:lnTo>
                      <a:pt x="65" y="33"/>
                    </a:lnTo>
                    <a:lnTo>
                      <a:pt x="63" y="39"/>
                    </a:lnTo>
                    <a:lnTo>
                      <a:pt x="61" y="45"/>
                    </a:lnTo>
                    <a:lnTo>
                      <a:pt x="59" y="51"/>
                    </a:lnTo>
                    <a:lnTo>
                      <a:pt x="55" y="55"/>
                    </a:lnTo>
                    <a:lnTo>
                      <a:pt x="51"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28" name="Freeform 781"/>
              <p:cNvSpPr>
                <a:spLocks/>
              </p:cNvSpPr>
              <p:nvPr/>
            </p:nvSpPr>
            <p:spPr bwMode="auto">
              <a:xfrm>
                <a:off x="5190" y="2408"/>
                <a:ext cx="65" cy="65"/>
              </a:xfrm>
              <a:custGeom>
                <a:avLst/>
                <a:gdLst>
                  <a:gd name="T0" fmla="*/ 31 w 65"/>
                  <a:gd name="T1" fmla="*/ 65 h 65"/>
                  <a:gd name="T2" fmla="*/ 31 w 65"/>
                  <a:gd name="T3" fmla="*/ 65 h 65"/>
                  <a:gd name="T4" fmla="*/ 25 w 65"/>
                  <a:gd name="T5" fmla="*/ 65 h 65"/>
                  <a:gd name="T6" fmla="*/ 19 w 65"/>
                  <a:gd name="T7" fmla="*/ 63 h 65"/>
                  <a:gd name="T8" fmla="*/ 13 w 65"/>
                  <a:gd name="T9" fmla="*/ 59 h 65"/>
                  <a:gd name="T10" fmla="*/ 9 w 65"/>
                  <a:gd name="T11" fmla="*/ 55 h 65"/>
                  <a:gd name="T12" fmla="*/ 5 w 65"/>
                  <a:gd name="T13" fmla="*/ 51 h 65"/>
                  <a:gd name="T14" fmla="*/ 2 w 65"/>
                  <a:gd name="T15" fmla="*/ 45 h 65"/>
                  <a:gd name="T16" fmla="*/ 0 w 65"/>
                  <a:gd name="T17" fmla="*/ 39 h 65"/>
                  <a:gd name="T18" fmla="*/ 0 w 65"/>
                  <a:gd name="T19" fmla="*/ 33 h 65"/>
                  <a:gd name="T20" fmla="*/ 0 w 65"/>
                  <a:gd name="T21" fmla="*/ 25 h 65"/>
                  <a:gd name="T22" fmla="*/ 2 w 65"/>
                  <a:gd name="T23" fmla="*/ 20 h 65"/>
                  <a:gd name="T24" fmla="*/ 5 w 65"/>
                  <a:gd name="T25" fmla="*/ 16 h 65"/>
                  <a:gd name="T26" fmla="*/ 9 w 65"/>
                  <a:gd name="T27" fmla="*/ 10 h 65"/>
                  <a:gd name="T28" fmla="*/ 13 w 65"/>
                  <a:gd name="T29" fmla="*/ 6 h 65"/>
                  <a:gd name="T30" fmla="*/ 19 w 65"/>
                  <a:gd name="T31" fmla="*/ 4 h 65"/>
                  <a:gd name="T32" fmla="*/ 25 w 65"/>
                  <a:gd name="T33" fmla="*/ 2 h 65"/>
                  <a:gd name="T34" fmla="*/ 31 w 65"/>
                  <a:gd name="T35" fmla="*/ 0 h 65"/>
                  <a:gd name="T36" fmla="*/ 39 w 65"/>
                  <a:gd name="T37" fmla="*/ 2 h 65"/>
                  <a:gd name="T38" fmla="*/ 45 w 65"/>
                  <a:gd name="T39" fmla="*/ 4 h 65"/>
                  <a:gd name="T40" fmla="*/ 51 w 65"/>
                  <a:gd name="T41" fmla="*/ 6 h 65"/>
                  <a:gd name="T42" fmla="*/ 55 w 65"/>
                  <a:gd name="T43" fmla="*/ 10 h 65"/>
                  <a:gd name="T44" fmla="*/ 59 w 65"/>
                  <a:gd name="T45" fmla="*/ 16 h 65"/>
                  <a:gd name="T46" fmla="*/ 61 w 65"/>
                  <a:gd name="T47" fmla="*/ 20 h 65"/>
                  <a:gd name="T48" fmla="*/ 63 w 65"/>
                  <a:gd name="T49" fmla="*/ 25 h 65"/>
                  <a:gd name="T50" fmla="*/ 65 w 65"/>
                  <a:gd name="T51" fmla="*/ 33 h 65"/>
                  <a:gd name="T52" fmla="*/ 63 w 65"/>
                  <a:gd name="T53" fmla="*/ 39 h 65"/>
                  <a:gd name="T54" fmla="*/ 61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59"/>
                    </a:lnTo>
                    <a:lnTo>
                      <a:pt x="9" y="55"/>
                    </a:lnTo>
                    <a:lnTo>
                      <a:pt x="5" y="51"/>
                    </a:lnTo>
                    <a:lnTo>
                      <a:pt x="2" y="45"/>
                    </a:lnTo>
                    <a:lnTo>
                      <a:pt x="0" y="39"/>
                    </a:lnTo>
                    <a:lnTo>
                      <a:pt x="0" y="33"/>
                    </a:lnTo>
                    <a:lnTo>
                      <a:pt x="0" y="25"/>
                    </a:lnTo>
                    <a:lnTo>
                      <a:pt x="2" y="20"/>
                    </a:lnTo>
                    <a:lnTo>
                      <a:pt x="5"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5"/>
                    </a:lnTo>
                    <a:lnTo>
                      <a:pt x="65" y="33"/>
                    </a:lnTo>
                    <a:lnTo>
                      <a:pt x="63" y="39"/>
                    </a:lnTo>
                    <a:lnTo>
                      <a:pt x="61" y="45"/>
                    </a:lnTo>
                    <a:lnTo>
                      <a:pt x="59" y="51"/>
                    </a:lnTo>
                    <a:lnTo>
                      <a:pt x="55" y="55"/>
                    </a:lnTo>
                    <a:lnTo>
                      <a:pt x="51"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29" name="Freeform 782"/>
              <p:cNvSpPr>
                <a:spLocks/>
              </p:cNvSpPr>
              <p:nvPr/>
            </p:nvSpPr>
            <p:spPr bwMode="auto">
              <a:xfrm>
                <a:off x="5229" y="2396"/>
                <a:ext cx="65" cy="63"/>
              </a:xfrm>
              <a:custGeom>
                <a:avLst/>
                <a:gdLst>
                  <a:gd name="T0" fmla="*/ 33 w 65"/>
                  <a:gd name="T1" fmla="*/ 0 h 63"/>
                  <a:gd name="T2" fmla="*/ 39 w 65"/>
                  <a:gd name="T3" fmla="*/ 0 h 63"/>
                  <a:gd name="T4" fmla="*/ 45 w 65"/>
                  <a:gd name="T5" fmla="*/ 2 h 63"/>
                  <a:gd name="T6" fmla="*/ 51 w 65"/>
                  <a:gd name="T7" fmla="*/ 4 h 63"/>
                  <a:gd name="T8" fmla="*/ 55 w 65"/>
                  <a:gd name="T9" fmla="*/ 8 h 63"/>
                  <a:gd name="T10" fmla="*/ 59 w 65"/>
                  <a:gd name="T11" fmla="*/ 14 h 63"/>
                  <a:gd name="T12" fmla="*/ 63 w 65"/>
                  <a:gd name="T13" fmla="*/ 20 h 63"/>
                  <a:gd name="T14" fmla="*/ 65 w 65"/>
                  <a:gd name="T15" fmla="*/ 26 h 63"/>
                  <a:gd name="T16" fmla="*/ 65 w 65"/>
                  <a:gd name="T17" fmla="*/ 32 h 63"/>
                  <a:gd name="T18" fmla="*/ 65 w 65"/>
                  <a:gd name="T19" fmla="*/ 37 h 63"/>
                  <a:gd name="T20" fmla="*/ 63 w 65"/>
                  <a:gd name="T21" fmla="*/ 43 h 63"/>
                  <a:gd name="T22" fmla="*/ 59 w 65"/>
                  <a:gd name="T23" fmla="*/ 49 h 63"/>
                  <a:gd name="T24" fmla="*/ 55 w 65"/>
                  <a:gd name="T25" fmla="*/ 53 h 63"/>
                  <a:gd name="T26" fmla="*/ 51 w 65"/>
                  <a:gd name="T27" fmla="*/ 59 h 63"/>
                  <a:gd name="T28" fmla="*/ 45 w 65"/>
                  <a:gd name="T29" fmla="*/ 61 h 63"/>
                  <a:gd name="T30" fmla="*/ 39 w 65"/>
                  <a:gd name="T31" fmla="*/ 63 h 63"/>
                  <a:gd name="T32" fmla="*/ 33 w 65"/>
                  <a:gd name="T33" fmla="*/ 63 h 63"/>
                  <a:gd name="T34" fmla="*/ 26 w 65"/>
                  <a:gd name="T35" fmla="*/ 63 h 63"/>
                  <a:gd name="T36" fmla="*/ 20 w 65"/>
                  <a:gd name="T37" fmla="*/ 61 h 63"/>
                  <a:gd name="T38" fmla="*/ 14 w 65"/>
                  <a:gd name="T39" fmla="*/ 59 h 63"/>
                  <a:gd name="T40" fmla="*/ 10 w 65"/>
                  <a:gd name="T41" fmla="*/ 53 h 63"/>
                  <a:gd name="T42" fmla="*/ 6 w 65"/>
                  <a:gd name="T43" fmla="*/ 49 h 63"/>
                  <a:gd name="T44" fmla="*/ 4 w 65"/>
                  <a:gd name="T45" fmla="*/ 43 h 63"/>
                  <a:gd name="T46" fmla="*/ 2 w 65"/>
                  <a:gd name="T47" fmla="*/ 37 h 63"/>
                  <a:gd name="T48" fmla="*/ 0 w 65"/>
                  <a:gd name="T49" fmla="*/ 32 h 63"/>
                  <a:gd name="T50" fmla="*/ 2 w 65"/>
                  <a:gd name="T51" fmla="*/ 26 h 63"/>
                  <a:gd name="T52" fmla="*/ 4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4"/>
                    </a:lnTo>
                    <a:lnTo>
                      <a:pt x="55" y="8"/>
                    </a:lnTo>
                    <a:lnTo>
                      <a:pt x="59" y="14"/>
                    </a:lnTo>
                    <a:lnTo>
                      <a:pt x="63" y="20"/>
                    </a:lnTo>
                    <a:lnTo>
                      <a:pt x="65" y="26"/>
                    </a:lnTo>
                    <a:lnTo>
                      <a:pt x="65" y="32"/>
                    </a:lnTo>
                    <a:lnTo>
                      <a:pt x="65" y="37"/>
                    </a:lnTo>
                    <a:lnTo>
                      <a:pt x="63" y="43"/>
                    </a:lnTo>
                    <a:lnTo>
                      <a:pt x="59" y="49"/>
                    </a:lnTo>
                    <a:lnTo>
                      <a:pt x="55" y="53"/>
                    </a:lnTo>
                    <a:lnTo>
                      <a:pt x="51" y="59"/>
                    </a:lnTo>
                    <a:lnTo>
                      <a:pt x="45" y="61"/>
                    </a:lnTo>
                    <a:lnTo>
                      <a:pt x="39" y="63"/>
                    </a:lnTo>
                    <a:lnTo>
                      <a:pt x="33" y="63"/>
                    </a:lnTo>
                    <a:lnTo>
                      <a:pt x="26" y="63"/>
                    </a:lnTo>
                    <a:lnTo>
                      <a:pt x="20" y="61"/>
                    </a:lnTo>
                    <a:lnTo>
                      <a:pt x="14" y="59"/>
                    </a:lnTo>
                    <a:lnTo>
                      <a:pt x="10" y="53"/>
                    </a:lnTo>
                    <a:lnTo>
                      <a:pt x="6" y="49"/>
                    </a:lnTo>
                    <a:lnTo>
                      <a:pt x="4" y="43"/>
                    </a:lnTo>
                    <a:lnTo>
                      <a:pt x="2" y="37"/>
                    </a:lnTo>
                    <a:lnTo>
                      <a:pt x="0" y="32"/>
                    </a:lnTo>
                    <a:lnTo>
                      <a:pt x="2" y="26"/>
                    </a:lnTo>
                    <a:lnTo>
                      <a:pt x="4" y="20"/>
                    </a:lnTo>
                    <a:lnTo>
                      <a:pt x="6" y="14"/>
                    </a:lnTo>
                    <a:lnTo>
                      <a:pt x="10" y="8"/>
                    </a:lnTo>
                    <a:lnTo>
                      <a:pt x="14" y="4"/>
                    </a:lnTo>
                    <a:lnTo>
                      <a:pt x="20" y="2"/>
                    </a:lnTo>
                    <a:lnTo>
                      <a:pt x="26"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0" name="Freeform 783"/>
              <p:cNvSpPr>
                <a:spLocks/>
              </p:cNvSpPr>
              <p:nvPr/>
            </p:nvSpPr>
            <p:spPr bwMode="auto">
              <a:xfrm>
                <a:off x="5229" y="2396"/>
                <a:ext cx="65" cy="63"/>
              </a:xfrm>
              <a:custGeom>
                <a:avLst/>
                <a:gdLst>
                  <a:gd name="T0" fmla="*/ 33 w 65"/>
                  <a:gd name="T1" fmla="*/ 0 h 63"/>
                  <a:gd name="T2" fmla="*/ 33 w 65"/>
                  <a:gd name="T3" fmla="*/ 0 h 63"/>
                  <a:gd name="T4" fmla="*/ 39 w 65"/>
                  <a:gd name="T5" fmla="*/ 0 h 63"/>
                  <a:gd name="T6" fmla="*/ 45 w 65"/>
                  <a:gd name="T7" fmla="*/ 2 h 63"/>
                  <a:gd name="T8" fmla="*/ 51 w 65"/>
                  <a:gd name="T9" fmla="*/ 4 h 63"/>
                  <a:gd name="T10" fmla="*/ 55 w 65"/>
                  <a:gd name="T11" fmla="*/ 8 h 63"/>
                  <a:gd name="T12" fmla="*/ 59 w 65"/>
                  <a:gd name="T13" fmla="*/ 14 h 63"/>
                  <a:gd name="T14" fmla="*/ 63 w 65"/>
                  <a:gd name="T15" fmla="*/ 20 h 63"/>
                  <a:gd name="T16" fmla="*/ 65 w 65"/>
                  <a:gd name="T17" fmla="*/ 26 h 63"/>
                  <a:gd name="T18" fmla="*/ 65 w 65"/>
                  <a:gd name="T19" fmla="*/ 32 h 63"/>
                  <a:gd name="T20" fmla="*/ 65 w 65"/>
                  <a:gd name="T21" fmla="*/ 37 h 63"/>
                  <a:gd name="T22" fmla="*/ 63 w 65"/>
                  <a:gd name="T23" fmla="*/ 43 h 63"/>
                  <a:gd name="T24" fmla="*/ 59 w 65"/>
                  <a:gd name="T25" fmla="*/ 49 h 63"/>
                  <a:gd name="T26" fmla="*/ 55 w 65"/>
                  <a:gd name="T27" fmla="*/ 53 h 63"/>
                  <a:gd name="T28" fmla="*/ 51 w 65"/>
                  <a:gd name="T29" fmla="*/ 59 h 63"/>
                  <a:gd name="T30" fmla="*/ 45 w 65"/>
                  <a:gd name="T31" fmla="*/ 61 h 63"/>
                  <a:gd name="T32" fmla="*/ 39 w 65"/>
                  <a:gd name="T33" fmla="*/ 63 h 63"/>
                  <a:gd name="T34" fmla="*/ 33 w 65"/>
                  <a:gd name="T35" fmla="*/ 63 h 63"/>
                  <a:gd name="T36" fmla="*/ 26 w 65"/>
                  <a:gd name="T37" fmla="*/ 63 h 63"/>
                  <a:gd name="T38" fmla="*/ 20 w 65"/>
                  <a:gd name="T39" fmla="*/ 61 h 63"/>
                  <a:gd name="T40" fmla="*/ 14 w 65"/>
                  <a:gd name="T41" fmla="*/ 59 h 63"/>
                  <a:gd name="T42" fmla="*/ 10 w 65"/>
                  <a:gd name="T43" fmla="*/ 53 h 63"/>
                  <a:gd name="T44" fmla="*/ 6 w 65"/>
                  <a:gd name="T45" fmla="*/ 49 h 63"/>
                  <a:gd name="T46" fmla="*/ 4 w 65"/>
                  <a:gd name="T47" fmla="*/ 43 h 63"/>
                  <a:gd name="T48" fmla="*/ 2 w 65"/>
                  <a:gd name="T49" fmla="*/ 37 h 63"/>
                  <a:gd name="T50" fmla="*/ 0 w 65"/>
                  <a:gd name="T51" fmla="*/ 32 h 63"/>
                  <a:gd name="T52" fmla="*/ 2 w 65"/>
                  <a:gd name="T53" fmla="*/ 26 h 63"/>
                  <a:gd name="T54" fmla="*/ 4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4"/>
                    </a:lnTo>
                    <a:lnTo>
                      <a:pt x="55" y="8"/>
                    </a:lnTo>
                    <a:lnTo>
                      <a:pt x="59" y="14"/>
                    </a:lnTo>
                    <a:lnTo>
                      <a:pt x="63" y="20"/>
                    </a:lnTo>
                    <a:lnTo>
                      <a:pt x="65" y="26"/>
                    </a:lnTo>
                    <a:lnTo>
                      <a:pt x="65" y="32"/>
                    </a:lnTo>
                    <a:lnTo>
                      <a:pt x="65" y="37"/>
                    </a:lnTo>
                    <a:lnTo>
                      <a:pt x="63" y="43"/>
                    </a:lnTo>
                    <a:lnTo>
                      <a:pt x="59" y="49"/>
                    </a:lnTo>
                    <a:lnTo>
                      <a:pt x="55" y="53"/>
                    </a:lnTo>
                    <a:lnTo>
                      <a:pt x="51" y="59"/>
                    </a:lnTo>
                    <a:lnTo>
                      <a:pt x="45" y="61"/>
                    </a:lnTo>
                    <a:lnTo>
                      <a:pt x="39" y="63"/>
                    </a:lnTo>
                    <a:lnTo>
                      <a:pt x="33" y="63"/>
                    </a:lnTo>
                    <a:lnTo>
                      <a:pt x="26" y="63"/>
                    </a:lnTo>
                    <a:lnTo>
                      <a:pt x="20" y="61"/>
                    </a:lnTo>
                    <a:lnTo>
                      <a:pt x="14" y="59"/>
                    </a:lnTo>
                    <a:lnTo>
                      <a:pt x="10" y="53"/>
                    </a:lnTo>
                    <a:lnTo>
                      <a:pt x="6" y="49"/>
                    </a:lnTo>
                    <a:lnTo>
                      <a:pt x="4" y="43"/>
                    </a:lnTo>
                    <a:lnTo>
                      <a:pt x="2" y="37"/>
                    </a:lnTo>
                    <a:lnTo>
                      <a:pt x="0" y="32"/>
                    </a:lnTo>
                    <a:lnTo>
                      <a:pt x="2" y="26"/>
                    </a:lnTo>
                    <a:lnTo>
                      <a:pt x="4" y="20"/>
                    </a:lnTo>
                    <a:lnTo>
                      <a:pt x="6" y="14"/>
                    </a:lnTo>
                    <a:lnTo>
                      <a:pt x="10" y="8"/>
                    </a:lnTo>
                    <a:lnTo>
                      <a:pt x="14" y="4"/>
                    </a:lnTo>
                    <a:lnTo>
                      <a:pt x="20" y="2"/>
                    </a:lnTo>
                    <a:lnTo>
                      <a:pt x="26"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1" name="Freeform 784"/>
              <p:cNvSpPr>
                <a:spLocks/>
              </p:cNvSpPr>
              <p:nvPr/>
            </p:nvSpPr>
            <p:spPr bwMode="auto">
              <a:xfrm>
                <a:off x="5195" y="2402"/>
                <a:ext cx="65" cy="65"/>
              </a:xfrm>
              <a:custGeom>
                <a:avLst/>
                <a:gdLst>
                  <a:gd name="T0" fmla="*/ 34 w 65"/>
                  <a:gd name="T1" fmla="*/ 0 h 65"/>
                  <a:gd name="T2" fmla="*/ 40 w 65"/>
                  <a:gd name="T3" fmla="*/ 2 h 65"/>
                  <a:gd name="T4" fmla="*/ 46 w 65"/>
                  <a:gd name="T5" fmla="*/ 4 h 65"/>
                  <a:gd name="T6" fmla="*/ 52 w 65"/>
                  <a:gd name="T7" fmla="*/ 6 h 65"/>
                  <a:gd name="T8" fmla="*/ 56 w 65"/>
                  <a:gd name="T9" fmla="*/ 10 h 65"/>
                  <a:gd name="T10" fmla="*/ 60 w 65"/>
                  <a:gd name="T11" fmla="*/ 14 h 65"/>
                  <a:gd name="T12" fmla="*/ 63 w 65"/>
                  <a:gd name="T13" fmla="*/ 20 h 65"/>
                  <a:gd name="T14" fmla="*/ 65 w 65"/>
                  <a:gd name="T15" fmla="*/ 26 h 65"/>
                  <a:gd name="T16" fmla="*/ 65 w 65"/>
                  <a:gd name="T17" fmla="*/ 33 h 65"/>
                  <a:gd name="T18" fmla="*/ 65 w 65"/>
                  <a:gd name="T19" fmla="*/ 39 h 65"/>
                  <a:gd name="T20" fmla="*/ 63 w 65"/>
                  <a:gd name="T21" fmla="*/ 45 h 65"/>
                  <a:gd name="T22" fmla="*/ 60 w 65"/>
                  <a:gd name="T23" fmla="*/ 51 h 65"/>
                  <a:gd name="T24" fmla="*/ 56 w 65"/>
                  <a:gd name="T25" fmla="*/ 55 h 65"/>
                  <a:gd name="T26" fmla="*/ 52 w 65"/>
                  <a:gd name="T27" fmla="*/ 59 h 65"/>
                  <a:gd name="T28" fmla="*/ 46 w 65"/>
                  <a:gd name="T29" fmla="*/ 63 h 65"/>
                  <a:gd name="T30" fmla="*/ 40 w 65"/>
                  <a:gd name="T31" fmla="*/ 65 h 65"/>
                  <a:gd name="T32" fmla="*/ 34 w 65"/>
                  <a:gd name="T33" fmla="*/ 65 h 65"/>
                  <a:gd name="T34" fmla="*/ 26 w 65"/>
                  <a:gd name="T35" fmla="*/ 65 h 65"/>
                  <a:gd name="T36" fmla="*/ 20 w 65"/>
                  <a:gd name="T37" fmla="*/ 63 h 65"/>
                  <a:gd name="T38" fmla="*/ 16 w 65"/>
                  <a:gd name="T39" fmla="*/ 59 h 65"/>
                  <a:gd name="T40" fmla="*/ 10 w 65"/>
                  <a:gd name="T41" fmla="*/ 55 h 65"/>
                  <a:gd name="T42" fmla="*/ 6 w 65"/>
                  <a:gd name="T43" fmla="*/ 51 h 65"/>
                  <a:gd name="T44" fmla="*/ 4 w 65"/>
                  <a:gd name="T45" fmla="*/ 45 h 65"/>
                  <a:gd name="T46" fmla="*/ 2 w 65"/>
                  <a:gd name="T47" fmla="*/ 39 h 65"/>
                  <a:gd name="T48" fmla="*/ 0 w 65"/>
                  <a:gd name="T49" fmla="*/ 33 h 65"/>
                  <a:gd name="T50" fmla="*/ 2 w 65"/>
                  <a:gd name="T51" fmla="*/ 26 h 65"/>
                  <a:gd name="T52" fmla="*/ 4 w 65"/>
                  <a:gd name="T53" fmla="*/ 20 h 65"/>
                  <a:gd name="T54" fmla="*/ 6 w 65"/>
                  <a:gd name="T55" fmla="*/ 14 h 65"/>
                  <a:gd name="T56" fmla="*/ 10 w 65"/>
                  <a:gd name="T57" fmla="*/ 10 h 65"/>
                  <a:gd name="T58" fmla="*/ 16 w 65"/>
                  <a:gd name="T59" fmla="*/ 6 h 65"/>
                  <a:gd name="T60" fmla="*/ 20 w 65"/>
                  <a:gd name="T61" fmla="*/ 4 h 65"/>
                  <a:gd name="T62" fmla="*/ 26 w 65"/>
                  <a:gd name="T63" fmla="*/ 2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40" y="2"/>
                    </a:lnTo>
                    <a:lnTo>
                      <a:pt x="46" y="4"/>
                    </a:lnTo>
                    <a:lnTo>
                      <a:pt x="52" y="6"/>
                    </a:lnTo>
                    <a:lnTo>
                      <a:pt x="56" y="10"/>
                    </a:lnTo>
                    <a:lnTo>
                      <a:pt x="60" y="14"/>
                    </a:lnTo>
                    <a:lnTo>
                      <a:pt x="63" y="20"/>
                    </a:lnTo>
                    <a:lnTo>
                      <a:pt x="65" y="26"/>
                    </a:lnTo>
                    <a:lnTo>
                      <a:pt x="65" y="33"/>
                    </a:lnTo>
                    <a:lnTo>
                      <a:pt x="65" y="39"/>
                    </a:lnTo>
                    <a:lnTo>
                      <a:pt x="63" y="45"/>
                    </a:lnTo>
                    <a:lnTo>
                      <a:pt x="60" y="51"/>
                    </a:lnTo>
                    <a:lnTo>
                      <a:pt x="56" y="55"/>
                    </a:lnTo>
                    <a:lnTo>
                      <a:pt x="52"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6"/>
                    </a:lnTo>
                    <a:lnTo>
                      <a:pt x="4" y="20"/>
                    </a:lnTo>
                    <a:lnTo>
                      <a:pt x="6" y="14"/>
                    </a:lnTo>
                    <a:lnTo>
                      <a:pt x="10" y="10"/>
                    </a:lnTo>
                    <a:lnTo>
                      <a:pt x="16" y="6"/>
                    </a:lnTo>
                    <a:lnTo>
                      <a:pt x="20" y="4"/>
                    </a:lnTo>
                    <a:lnTo>
                      <a:pt x="26" y="2"/>
                    </a:lnTo>
                    <a:lnTo>
                      <a:pt x="34"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2" name="Freeform 785"/>
              <p:cNvSpPr>
                <a:spLocks/>
              </p:cNvSpPr>
              <p:nvPr/>
            </p:nvSpPr>
            <p:spPr bwMode="auto">
              <a:xfrm>
                <a:off x="5195" y="2402"/>
                <a:ext cx="65" cy="65"/>
              </a:xfrm>
              <a:custGeom>
                <a:avLst/>
                <a:gdLst>
                  <a:gd name="T0" fmla="*/ 34 w 65"/>
                  <a:gd name="T1" fmla="*/ 0 h 65"/>
                  <a:gd name="T2" fmla="*/ 34 w 65"/>
                  <a:gd name="T3" fmla="*/ 0 h 65"/>
                  <a:gd name="T4" fmla="*/ 40 w 65"/>
                  <a:gd name="T5" fmla="*/ 2 h 65"/>
                  <a:gd name="T6" fmla="*/ 46 w 65"/>
                  <a:gd name="T7" fmla="*/ 4 h 65"/>
                  <a:gd name="T8" fmla="*/ 52 w 65"/>
                  <a:gd name="T9" fmla="*/ 6 h 65"/>
                  <a:gd name="T10" fmla="*/ 56 w 65"/>
                  <a:gd name="T11" fmla="*/ 10 h 65"/>
                  <a:gd name="T12" fmla="*/ 60 w 65"/>
                  <a:gd name="T13" fmla="*/ 14 h 65"/>
                  <a:gd name="T14" fmla="*/ 63 w 65"/>
                  <a:gd name="T15" fmla="*/ 20 h 65"/>
                  <a:gd name="T16" fmla="*/ 65 w 65"/>
                  <a:gd name="T17" fmla="*/ 26 h 65"/>
                  <a:gd name="T18" fmla="*/ 65 w 65"/>
                  <a:gd name="T19" fmla="*/ 33 h 65"/>
                  <a:gd name="T20" fmla="*/ 65 w 65"/>
                  <a:gd name="T21" fmla="*/ 39 h 65"/>
                  <a:gd name="T22" fmla="*/ 63 w 65"/>
                  <a:gd name="T23" fmla="*/ 45 h 65"/>
                  <a:gd name="T24" fmla="*/ 60 w 65"/>
                  <a:gd name="T25" fmla="*/ 51 h 65"/>
                  <a:gd name="T26" fmla="*/ 56 w 65"/>
                  <a:gd name="T27" fmla="*/ 55 h 65"/>
                  <a:gd name="T28" fmla="*/ 52 w 65"/>
                  <a:gd name="T29" fmla="*/ 59 h 65"/>
                  <a:gd name="T30" fmla="*/ 46 w 65"/>
                  <a:gd name="T31" fmla="*/ 63 h 65"/>
                  <a:gd name="T32" fmla="*/ 40 w 65"/>
                  <a:gd name="T33" fmla="*/ 65 h 65"/>
                  <a:gd name="T34" fmla="*/ 34 w 65"/>
                  <a:gd name="T35" fmla="*/ 65 h 65"/>
                  <a:gd name="T36" fmla="*/ 26 w 65"/>
                  <a:gd name="T37" fmla="*/ 65 h 65"/>
                  <a:gd name="T38" fmla="*/ 20 w 65"/>
                  <a:gd name="T39" fmla="*/ 63 h 65"/>
                  <a:gd name="T40" fmla="*/ 16 w 65"/>
                  <a:gd name="T41" fmla="*/ 59 h 65"/>
                  <a:gd name="T42" fmla="*/ 10 w 65"/>
                  <a:gd name="T43" fmla="*/ 55 h 65"/>
                  <a:gd name="T44" fmla="*/ 6 w 65"/>
                  <a:gd name="T45" fmla="*/ 51 h 65"/>
                  <a:gd name="T46" fmla="*/ 4 w 65"/>
                  <a:gd name="T47" fmla="*/ 45 h 65"/>
                  <a:gd name="T48" fmla="*/ 2 w 65"/>
                  <a:gd name="T49" fmla="*/ 39 h 65"/>
                  <a:gd name="T50" fmla="*/ 0 w 65"/>
                  <a:gd name="T51" fmla="*/ 33 h 65"/>
                  <a:gd name="T52" fmla="*/ 2 w 65"/>
                  <a:gd name="T53" fmla="*/ 26 h 65"/>
                  <a:gd name="T54" fmla="*/ 4 w 65"/>
                  <a:gd name="T55" fmla="*/ 20 h 65"/>
                  <a:gd name="T56" fmla="*/ 6 w 65"/>
                  <a:gd name="T57" fmla="*/ 14 h 65"/>
                  <a:gd name="T58" fmla="*/ 10 w 65"/>
                  <a:gd name="T59" fmla="*/ 10 h 65"/>
                  <a:gd name="T60" fmla="*/ 16 w 65"/>
                  <a:gd name="T61" fmla="*/ 6 h 65"/>
                  <a:gd name="T62" fmla="*/ 20 w 65"/>
                  <a:gd name="T63" fmla="*/ 4 h 65"/>
                  <a:gd name="T64" fmla="*/ 26 w 65"/>
                  <a:gd name="T65" fmla="*/ 2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40" y="2"/>
                    </a:lnTo>
                    <a:lnTo>
                      <a:pt x="46" y="4"/>
                    </a:lnTo>
                    <a:lnTo>
                      <a:pt x="52" y="6"/>
                    </a:lnTo>
                    <a:lnTo>
                      <a:pt x="56" y="10"/>
                    </a:lnTo>
                    <a:lnTo>
                      <a:pt x="60" y="14"/>
                    </a:lnTo>
                    <a:lnTo>
                      <a:pt x="63" y="20"/>
                    </a:lnTo>
                    <a:lnTo>
                      <a:pt x="65" y="26"/>
                    </a:lnTo>
                    <a:lnTo>
                      <a:pt x="65" y="33"/>
                    </a:lnTo>
                    <a:lnTo>
                      <a:pt x="65" y="39"/>
                    </a:lnTo>
                    <a:lnTo>
                      <a:pt x="63" y="45"/>
                    </a:lnTo>
                    <a:lnTo>
                      <a:pt x="60" y="51"/>
                    </a:lnTo>
                    <a:lnTo>
                      <a:pt x="56" y="55"/>
                    </a:lnTo>
                    <a:lnTo>
                      <a:pt x="52"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6"/>
                    </a:lnTo>
                    <a:lnTo>
                      <a:pt x="4" y="20"/>
                    </a:lnTo>
                    <a:lnTo>
                      <a:pt x="6" y="14"/>
                    </a:lnTo>
                    <a:lnTo>
                      <a:pt x="10" y="10"/>
                    </a:lnTo>
                    <a:lnTo>
                      <a:pt x="16" y="6"/>
                    </a:lnTo>
                    <a:lnTo>
                      <a:pt x="20" y="4"/>
                    </a:lnTo>
                    <a:lnTo>
                      <a:pt x="26" y="2"/>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3" name="Freeform 786"/>
              <p:cNvSpPr>
                <a:spLocks/>
              </p:cNvSpPr>
              <p:nvPr/>
            </p:nvSpPr>
            <p:spPr bwMode="auto">
              <a:xfrm>
                <a:off x="5164" y="2378"/>
                <a:ext cx="63" cy="63"/>
              </a:xfrm>
              <a:custGeom>
                <a:avLst/>
                <a:gdLst>
                  <a:gd name="T0" fmla="*/ 63 w 63"/>
                  <a:gd name="T1" fmla="*/ 32 h 63"/>
                  <a:gd name="T2" fmla="*/ 63 w 63"/>
                  <a:gd name="T3" fmla="*/ 38 h 63"/>
                  <a:gd name="T4" fmla="*/ 61 w 63"/>
                  <a:gd name="T5" fmla="*/ 44 h 63"/>
                  <a:gd name="T6" fmla="*/ 57 w 63"/>
                  <a:gd name="T7" fmla="*/ 50 h 63"/>
                  <a:gd name="T8" fmla="*/ 53 w 63"/>
                  <a:gd name="T9" fmla="*/ 55 h 63"/>
                  <a:gd name="T10" fmla="*/ 49 w 63"/>
                  <a:gd name="T11" fmla="*/ 57 h 63"/>
                  <a:gd name="T12" fmla="*/ 43 w 63"/>
                  <a:gd name="T13" fmla="*/ 61 h 63"/>
                  <a:gd name="T14" fmla="*/ 37 w 63"/>
                  <a:gd name="T15" fmla="*/ 63 h 63"/>
                  <a:gd name="T16" fmla="*/ 31 w 63"/>
                  <a:gd name="T17" fmla="*/ 63 h 63"/>
                  <a:gd name="T18" fmla="*/ 24 w 63"/>
                  <a:gd name="T19" fmla="*/ 63 h 63"/>
                  <a:gd name="T20" fmla="*/ 20 w 63"/>
                  <a:gd name="T21" fmla="*/ 61 h 63"/>
                  <a:gd name="T22" fmla="*/ 14 w 63"/>
                  <a:gd name="T23" fmla="*/ 57 h 63"/>
                  <a:gd name="T24" fmla="*/ 8 w 63"/>
                  <a:gd name="T25" fmla="*/ 55 h 63"/>
                  <a:gd name="T26" fmla="*/ 4 w 63"/>
                  <a:gd name="T27" fmla="*/ 50 h 63"/>
                  <a:gd name="T28" fmla="*/ 2 w 63"/>
                  <a:gd name="T29" fmla="*/ 44 h 63"/>
                  <a:gd name="T30" fmla="*/ 0 w 63"/>
                  <a:gd name="T31" fmla="*/ 38 h 63"/>
                  <a:gd name="T32" fmla="*/ 0 w 63"/>
                  <a:gd name="T33" fmla="*/ 32 h 63"/>
                  <a:gd name="T34" fmla="*/ 0 w 63"/>
                  <a:gd name="T35" fmla="*/ 26 h 63"/>
                  <a:gd name="T36" fmla="*/ 2 w 63"/>
                  <a:gd name="T37" fmla="*/ 20 h 63"/>
                  <a:gd name="T38" fmla="*/ 4 w 63"/>
                  <a:gd name="T39" fmla="*/ 14 h 63"/>
                  <a:gd name="T40" fmla="*/ 8 w 63"/>
                  <a:gd name="T41" fmla="*/ 10 h 63"/>
                  <a:gd name="T42" fmla="*/ 14 w 63"/>
                  <a:gd name="T43" fmla="*/ 6 h 63"/>
                  <a:gd name="T44" fmla="*/ 20 w 63"/>
                  <a:gd name="T45" fmla="*/ 2 h 63"/>
                  <a:gd name="T46" fmla="*/ 24 w 63"/>
                  <a:gd name="T47" fmla="*/ 0 h 63"/>
                  <a:gd name="T48" fmla="*/ 31 w 63"/>
                  <a:gd name="T49" fmla="*/ 0 h 63"/>
                  <a:gd name="T50" fmla="*/ 37 w 63"/>
                  <a:gd name="T51" fmla="*/ 0 h 63"/>
                  <a:gd name="T52" fmla="*/ 43 w 63"/>
                  <a:gd name="T53" fmla="*/ 2 h 63"/>
                  <a:gd name="T54" fmla="*/ 49 w 63"/>
                  <a:gd name="T55" fmla="*/ 6 h 63"/>
                  <a:gd name="T56" fmla="*/ 53 w 63"/>
                  <a:gd name="T57" fmla="*/ 10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4"/>
                    </a:lnTo>
                    <a:lnTo>
                      <a:pt x="57" y="50"/>
                    </a:lnTo>
                    <a:lnTo>
                      <a:pt x="53" y="55"/>
                    </a:lnTo>
                    <a:lnTo>
                      <a:pt x="49" y="57"/>
                    </a:lnTo>
                    <a:lnTo>
                      <a:pt x="43" y="61"/>
                    </a:lnTo>
                    <a:lnTo>
                      <a:pt x="37" y="63"/>
                    </a:lnTo>
                    <a:lnTo>
                      <a:pt x="31" y="63"/>
                    </a:lnTo>
                    <a:lnTo>
                      <a:pt x="24" y="63"/>
                    </a:lnTo>
                    <a:lnTo>
                      <a:pt x="20" y="61"/>
                    </a:lnTo>
                    <a:lnTo>
                      <a:pt x="14" y="57"/>
                    </a:lnTo>
                    <a:lnTo>
                      <a:pt x="8" y="55"/>
                    </a:lnTo>
                    <a:lnTo>
                      <a:pt x="4" y="50"/>
                    </a:lnTo>
                    <a:lnTo>
                      <a:pt x="2" y="44"/>
                    </a:lnTo>
                    <a:lnTo>
                      <a:pt x="0" y="38"/>
                    </a:lnTo>
                    <a:lnTo>
                      <a:pt x="0" y="32"/>
                    </a:lnTo>
                    <a:lnTo>
                      <a:pt x="0" y="26"/>
                    </a:lnTo>
                    <a:lnTo>
                      <a:pt x="2" y="20"/>
                    </a:lnTo>
                    <a:lnTo>
                      <a:pt x="4" y="14"/>
                    </a:lnTo>
                    <a:lnTo>
                      <a:pt x="8" y="10"/>
                    </a:lnTo>
                    <a:lnTo>
                      <a:pt x="14" y="6"/>
                    </a:lnTo>
                    <a:lnTo>
                      <a:pt x="20" y="2"/>
                    </a:lnTo>
                    <a:lnTo>
                      <a:pt x="24" y="0"/>
                    </a:lnTo>
                    <a:lnTo>
                      <a:pt x="31" y="0"/>
                    </a:lnTo>
                    <a:lnTo>
                      <a:pt x="37" y="0"/>
                    </a:lnTo>
                    <a:lnTo>
                      <a:pt x="43" y="2"/>
                    </a:lnTo>
                    <a:lnTo>
                      <a:pt x="49" y="6"/>
                    </a:lnTo>
                    <a:lnTo>
                      <a:pt x="53" y="10"/>
                    </a:lnTo>
                    <a:lnTo>
                      <a:pt x="57"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4" name="Freeform 787"/>
              <p:cNvSpPr>
                <a:spLocks/>
              </p:cNvSpPr>
              <p:nvPr/>
            </p:nvSpPr>
            <p:spPr bwMode="auto">
              <a:xfrm>
                <a:off x="5164" y="2378"/>
                <a:ext cx="63" cy="63"/>
              </a:xfrm>
              <a:custGeom>
                <a:avLst/>
                <a:gdLst>
                  <a:gd name="T0" fmla="*/ 63 w 63"/>
                  <a:gd name="T1" fmla="*/ 32 h 63"/>
                  <a:gd name="T2" fmla="*/ 63 w 63"/>
                  <a:gd name="T3" fmla="*/ 32 h 63"/>
                  <a:gd name="T4" fmla="*/ 63 w 63"/>
                  <a:gd name="T5" fmla="*/ 38 h 63"/>
                  <a:gd name="T6" fmla="*/ 61 w 63"/>
                  <a:gd name="T7" fmla="*/ 44 h 63"/>
                  <a:gd name="T8" fmla="*/ 57 w 63"/>
                  <a:gd name="T9" fmla="*/ 50 h 63"/>
                  <a:gd name="T10" fmla="*/ 53 w 63"/>
                  <a:gd name="T11" fmla="*/ 55 h 63"/>
                  <a:gd name="T12" fmla="*/ 49 w 63"/>
                  <a:gd name="T13" fmla="*/ 57 h 63"/>
                  <a:gd name="T14" fmla="*/ 43 w 63"/>
                  <a:gd name="T15" fmla="*/ 61 h 63"/>
                  <a:gd name="T16" fmla="*/ 37 w 63"/>
                  <a:gd name="T17" fmla="*/ 63 h 63"/>
                  <a:gd name="T18" fmla="*/ 31 w 63"/>
                  <a:gd name="T19" fmla="*/ 63 h 63"/>
                  <a:gd name="T20" fmla="*/ 24 w 63"/>
                  <a:gd name="T21" fmla="*/ 63 h 63"/>
                  <a:gd name="T22" fmla="*/ 20 w 63"/>
                  <a:gd name="T23" fmla="*/ 61 h 63"/>
                  <a:gd name="T24" fmla="*/ 14 w 63"/>
                  <a:gd name="T25" fmla="*/ 57 h 63"/>
                  <a:gd name="T26" fmla="*/ 8 w 63"/>
                  <a:gd name="T27" fmla="*/ 55 h 63"/>
                  <a:gd name="T28" fmla="*/ 4 w 63"/>
                  <a:gd name="T29" fmla="*/ 50 h 63"/>
                  <a:gd name="T30" fmla="*/ 2 w 63"/>
                  <a:gd name="T31" fmla="*/ 44 h 63"/>
                  <a:gd name="T32" fmla="*/ 0 w 63"/>
                  <a:gd name="T33" fmla="*/ 38 h 63"/>
                  <a:gd name="T34" fmla="*/ 0 w 63"/>
                  <a:gd name="T35" fmla="*/ 32 h 63"/>
                  <a:gd name="T36" fmla="*/ 0 w 63"/>
                  <a:gd name="T37" fmla="*/ 26 h 63"/>
                  <a:gd name="T38" fmla="*/ 2 w 63"/>
                  <a:gd name="T39" fmla="*/ 20 h 63"/>
                  <a:gd name="T40" fmla="*/ 4 w 63"/>
                  <a:gd name="T41" fmla="*/ 14 h 63"/>
                  <a:gd name="T42" fmla="*/ 8 w 63"/>
                  <a:gd name="T43" fmla="*/ 10 h 63"/>
                  <a:gd name="T44" fmla="*/ 14 w 63"/>
                  <a:gd name="T45" fmla="*/ 6 h 63"/>
                  <a:gd name="T46" fmla="*/ 20 w 63"/>
                  <a:gd name="T47" fmla="*/ 2 h 63"/>
                  <a:gd name="T48" fmla="*/ 24 w 63"/>
                  <a:gd name="T49" fmla="*/ 0 h 63"/>
                  <a:gd name="T50" fmla="*/ 31 w 63"/>
                  <a:gd name="T51" fmla="*/ 0 h 63"/>
                  <a:gd name="T52" fmla="*/ 37 w 63"/>
                  <a:gd name="T53" fmla="*/ 0 h 63"/>
                  <a:gd name="T54" fmla="*/ 43 w 63"/>
                  <a:gd name="T55" fmla="*/ 2 h 63"/>
                  <a:gd name="T56" fmla="*/ 49 w 63"/>
                  <a:gd name="T57" fmla="*/ 6 h 63"/>
                  <a:gd name="T58" fmla="*/ 53 w 63"/>
                  <a:gd name="T59" fmla="*/ 10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4"/>
                    </a:lnTo>
                    <a:lnTo>
                      <a:pt x="57" y="50"/>
                    </a:lnTo>
                    <a:lnTo>
                      <a:pt x="53" y="55"/>
                    </a:lnTo>
                    <a:lnTo>
                      <a:pt x="49" y="57"/>
                    </a:lnTo>
                    <a:lnTo>
                      <a:pt x="43" y="61"/>
                    </a:lnTo>
                    <a:lnTo>
                      <a:pt x="37" y="63"/>
                    </a:lnTo>
                    <a:lnTo>
                      <a:pt x="31" y="63"/>
                    </a:lnTo>
                    <a:lnTo>
                      <a:pt x="24" y="63"/>
                    </a:lnTo>
                    <a:lnTo>
                      <a:pt x="20" y="61"/>
                    </a:lnTo>
                    <a:lnTo>
                      <a:pt x="14" y="57"/>
                    </a:lnTo>
                    <a:lnTo>
                      <a:pt x="8" y="55"/>
                    </a:lnTo>
                    <a:lnTo>
                      <a:pt x="4" y="50"/>
                    </a:lnTo>
                    <a:lnTo>
                      <a:pt x="2" y="44"/>
                    </a:lnTo>
                    <a:lnTo>
                      <a:pt x="0" y="38"/>
                    </a:lnTo>
                    <a:lnTo>
                      <a:pt x="0" y="32"/>
                    </a:lnTo>
                    <a:lnTo>
                      <a:pt x="0" y="26"/>
                    </a:lnTo>
                    <a:lnTo>
                      <a:pt x="2" y="20"/>
                    </a:lnTo>
                    <a:lnTo>
                      <a:pt x="4" y="14"/>
                    </a:lnTo>
                    <a:lnTo>
                      <a:pt x="8" y="10"/>
                    </a:lnTo>
                    <a:lnTo>
                      <a:pt x="14" y="6"/>
                    </a:lnTo>
                    <a:lnTo>
                      <a:pt x="20" y="2"/>
                    </a:lnTo>
                    <a:lnTo>
                      <a:pt x="24" y="0"/>
                    </a:lnTo>
                    <a:lnTo>
                      <a:pt x="31" y="0"/>
                    </a:lnTo>
                    <a:lnTo>
                      <a:pt x="37" y="0"/>
                    </a:lnTo>
                    <a:lnTo>
                      <a:pt x="43" y="2"/>
                    </a:lnTo>
                    <a:lnTo>
                      <a:pt x="49" y="6"/>
                    </a:lnTo>
                    <a:lnTo>
                      <a:pt x="53" y="10"/>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5" name="Freeform 788"/>
              <p:cNvSpPr>
                <a:spLocks/>
              </p:cNvSpPr>
              <p:nvPr/>
            </p:nvSpPr>
            <p:spPr bwMode="auto">
              <a:xfrm>
                <a:off x="5128" y="2392"/>
                <a:ext cx="64" cy="65"/>
              </a:xfrm>
              <a:custGeom>
                <a:avLst/>
                <a:gdLst>
                  <a:gd name="T0" fmla="*/ 0 w 64"/>
                  <a:gd name="T1" fmla="*/ 32 h 65"/>
                  <a:gd name="T2" fmla="*/ 0 w 64"/>
                  <a:gd name="T3" fmla="*/ 26 h 65"/>
                  <a:gd name="T4" fmla="*/ 2 w 64"/>
                  <a:gd name="T5" fmla="*/ 20 h 65"/>
                  <a:gd name="T6" fmla="*/ 4 w 64"/>
                  <a:gd name="T7" fmla="*/ 14 h 65"/>
                  <a:gd name="T8" fmla="*/ 8 w 64"/>
                  <a:gd name="T9" fmla="*/ 10 h 65"/>
                  <a:gd name="T10" fmla="*/ 14 w 64"/>
                  <a:gd name="T11" fmla="*/ 6 h 65"/>
                  <a:gd name="T12" fmla="*/ 20 w 64"/>
                  <a:gd name="T13" fmla="*/ 2 h 65"/>
                  <a:gd name="T14" fmla="*/ 26 w 64"/>
                  <a:gd name="T15" fmla="*/ 0 h 65"/>
                  <a:gd name="T16" fmla="*/ 32 w 64"/>
                  <a:gd name="T17" fmla="*/ 0 h 65"/>
                  <a:gd name="T18" fmla="*/ 38 w 64"/>
                  <a:gd name="T19" fmla="*/ 0 h 65"/>
                  <a:gd name="T20" fmla="*/ 44 w 64"/>
                  <a:gd name="T21" fmla="*/ 2 h 65"/>
                  <a:gd name="T22" fmla="*/ 50 w 64"/>
                  <a:gd name="T23" fmla="*/ 6 h 65"/>
                  <a:gd name="T24" fmla="*/ 56 w 64"/>
                  <a:gd name="T25" fmla="*/ 10 h 65"/>
                  <a:gd name="T26" fmla="*/ 58 w 64"/>
                  <a:gd name="T27" fmla="*/ 14 h 65"/>
                  <a:gd name="T28" fmla="*/ 62 w 64"/>
                  <a:gd name="T29" fmla="*/ 20 h 65"/>
                  <a:gd name="T30" fmla="*/ 64 w 64"/>
                  <a:gd name="T31" fmla="*/ 26 h 65"/>
                  <a:gd name="T32" fmla="*/ 64 w 64"/>
                  <a:gd name="T33" fmla="*/ 32 h 65"/>
                  <a:gd name="T34" fmla="*/ 64 w 64"/>
                  <a:gd name="T35" fmla="*/ 40 h 65"/>
                  <a:gd name="T36" fmla="*/ 62 w 64"/>
                  <a:gd name="T37" fmla="*/ 45 h 65"/>
                  <a:gd name="T38" fmla="*/ 58 w 64"/>
                  <a:gd name="T39" fmla="*/ 51 h 65"/>
                  <a:gd name="T40" fmla="*/ 56 w 64"/>
                  <a:gd name="T41" fmla="*/ 55 h 65"/>
                  <a:gd name="T42" fmla="*/ 50 w 64"/>
                  <a:gd name="T43" fmla="*/ 59 h 65"/>
                  <a:gd name="T44" fmla="*/ 44 w 64"/>
                  <a:gd name="T45" fmla="*/ 63 h 65"/>
                  <a:gd name="T46" fmla="*/ 38 w 64"/>
                  <a:gd name="T47" fmla="*/ 63 h 65"/>
                  <a:gd name="T48" fmla="*/ 32 w 64"/>
                  <a:gd name="T49" fmla="*/ 65 h 65"/>
                  <a:gd name="T50" fmla="*/ 26 w 64"/>
                  <a:gd name="T51" fmla="*/ 63 h 65"/>
                  <a:gd name="T52" fmla="*/ 20 w 64"/>
                  <a:gd name="T53" fmla="*/ 63 h 65"/>
                  <a:gd name="T54" fmla="*/ 14 w 64"/>
                  <a:gd name="T55" fmla="*/ 59 h 65"/>
                  <a:gd name="T56" fmla="*/ 8 w 64"/>
                  <a:gd name="T57" fmla="*/ 55 h 65"/>
                  <a:gd name="T58" fmla="*/ 4 w 64"/>
                  <a:gd name="T59" fmla="*/ 51 h 65"/>
                  <a:gd name="T60" fmla="*/ 2 w 64"/>
                  <a:gd name="T61" fmla="*/ 45 h 65"/>
                  <a:gd name="T62" fmla="*/ 0 w 64"/>
                  <a:gd name="T63" fmla="*/ 40 h 65"/>
                  <a:gd name="T64" fmla="*/ 0 w 64"/>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0" y="32"/>
                    </a:moveTo>
                    <a:lnTo>
                      <a:pt x="0" y="26"/>
                    </a:lnTo>
                    <a:lnTo>
                      <a:pt x="2" y="20"/>
                    </a:lnTo>
                    <a:lnTo>
                      <a:pt x="4" y="14"/>
                    </a:lnTo>
                    <a:lnTo>
                      <a:pt x="8" y="10"/>
                    </a:lnTo>
                    <a:lnTo>
                      <a:pt x="14" y="6"/>
                    </a:lnTo>
                    <a:lnTo>
                      <a:pt x="20" y="2"/>
                    </a:lnTo>
                    <a:lnTo>
                      <a:pt x="26" y="0"/>
                    </a:lnTo>
                    <a:lnTo>
                      <a:pt x="32" y="0"/>
                    </a:lnTo>
                    <a:lnTo>
                      <a:pt x="38" y="0"/>
                    </a:lnTo>
                    <a:lnTo>
                      <a:pt x="44" y="2"/>
                    </a:lnTo>
                    <a:lnTo>
                      <a:pt x="50" y="6"/>
                    </a:lnTo>
                    <a:lnTo>
                      <a:pt x="56" y="10"/>
                    </a:lnTo>
                    <a:lnTo>
                      <a:pt x="58" y="14"/>
                    </a:lnTo>
                    <a:lnTo>
                      <a:pt x="62" y="20"/>
                    </a:lnTo>
                    <a:lnTo>
                      <a:pt x="64" y="26"/>
                    </a:lnTo>
                    <a:lnTo>
                      <a:pt x="64" y="32"/>
                    </a:lnTo>
                    <a:lnTo>
                      <a:pt x="64" y="40"/>
                    </a:lnTo>
                    <a:lnTo>
                      <a:pt x="62" y="45"/>
                    </a:lnTo>
                    <a:lnTo>
                      <a:pt x="58" y="51"/>
                    </a:lnTo>
                    <a:lnTo>
                      <a:pt x="56" y="55"/>
                    </a:lnTo>
                    <a:lnTo>
                      <a:pt x="50" y="59"/>
                    </a:lnTo>
                    <a:lnTo>
                      <a:pt x="44" y="63"/>
                    </a:lnTo>
                    <a:lnTo>
                      <a:pt x="38" y="63"/>
                    </a:lnTo>
                    <a:lnTo>
                      <a:pt x="32" y="65"/>
                    </a:lnTo>
                    <a:lnTo>
                      <a:pt x="26" y="63"/>
                    </a:lnTo>
                    <a:lnTo>
                      <a:pt x="20" y="63"/>
                    </a:lnTo>
                    <a:lnTo>
                      <a:pt x="14" y="59"/>
                    </a:lnTo>
                    <a:lnTo>
                      <a:pt x="8" y="55"/>
                    </a:lnTo>
                    <a:lnTo>
                      <a:pt x="4" y="51"/>
                    </a:lnTo>
                    <a:lnTo>
                      <a:pt x="2" y="45"/>
                    </a:lnTo>
                    <a:lnTo>
                      <a:pt x="0" y="40"/>
                    </a:lnTo>
                    <a:lnTo>
                      <a:pt x="0"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6" name="Freeform 789"/>
              <p:cNvSpPr>
                <a:spLocks/>
              </p:cNvSpPr>
              <p:nvPr/>
            </p:nvSpPr>
            <p:spPr bwMode="auto">
              <a:xfrm>
                <a:off x="5128" y="2392"/>
                <a:ext cx="64" cy="65"/>
              </a:xfrm>
              <a:custGeom>
                <a:avLst/>
                <a:gdLst>
                  <a:gd name="T0" fmla="*/ 0 w 64"/>
                  <a:gd name="T1" fmla="*/ 32 h 65"/>
                  <a:gd name="T2" fmla="*/ 0 w 64"/>
                  <a:gd name="T3" fmla="*/ 32 h 65"/>
                  <a:gd name="T4" fmla="*/ 0 w 64"/>
                  <a:gd name="T5" fmla="*/ 26 h 65"/>
                  <a:gd name="T6" fmla="*/ 2 w 64"/>
                  <a:gd name="T7" fmla="*/ 20 h 65"/>
                  <a:gd name="T8" fmla="*/ 4 w 64"/>
                  <a:gd name="T9" fmla="*/ 14 h 65"/>
                  <a:gd name="T10" fmla="*/ 8 w 64"/>
                  <a:gd name="T11" fmla="*/ 10 h 65"/>
                  <a:gd name="T12" fmla="*/ 14 w 64"/>
                  <a:gd name="T13" fmla="*/ 6 h 65"/>
                  <a:gd name="T14" fmla="*/ 20 w 64"/>
                  <a:gd name="T15" fmla="*/ 2 h 65"/>
                  <a:gd name="T16" fmla="*/ 26 w 64"/>
                  <a:gd name="T17" fmla="*/ 0 h 65"/>
                  <a:gd name="T18" fmla="*/ 32 w 64"/>
                  <a:gd name="T19" fmla="*/ 0 h 65"/>
                  <a:gd name="T20" fmla="*/ 38 w 64"/>
                  <a:gd name="T21" fmla="*/ 0 h 65"/>
                  <a:gd name="T22" fmla="*/ 44 w 64"/>
                  <a:gd name="T23" fmla="*/ 2 h 65"/>
                  <a:gd name="T24" fmla="*/ 50 w 64"/>
                  <a:gd name="T25" fmla="*/ 6 h 65"/>
                  <a:gd name="T26" fmla="*/ 56 w 64"/>
                  <a:gd name="T27" fmla="*/ 10 h 65"/>
                  <a:gd name="T28" fmla="*/ 58 w 64"/>
                  <a:gd name="T29" fmla="*/ 14 h 65"/>
                  <a:gd name="T30" fmla="*/ 62 w 64"/>
                  <a:gd name="T31" fmla="*/ 20 h 65"/>
                  <a:gd name="T32" fmla="*/ 64 w 64"/>
                  <a:gd name="T33" fmla="*/ 26 h 65"/>
                  <a:gd name="T34" fmla="*/ 64 w 64"/>
                  <a:gd name="T35" fmla="*/ 32 h 65"/>
                  <a:gd name="T36" fmla="*/ 64 w 64"/>
                  <a:gd name="T37" fmla="*/ 40 h 65"/>
                  <a:gd name="T38" fmla="*/ 62 w 64"/>
                  <a:gd name="T39" fmla="*/ 45 h 65"/>
                  <a:gd name="T40" fmla="*/ 58 w 64"/>
                  <a:gd name="T41" fmla="*/ 51 h 65"/>
                  <a:gd name="T42" fmla="*/ 56 w 64"/>
                  <a:gd name="T43" fmla="*/ 55 h 65"/>
                  <a:gd name="T44" fmla="*/ 50 w 64"/>
                  <a:gd name="T45" fmla="*/ 59 h 65"/>
                  <a:gd name="T46" fmla="*/ 44 w 64"/>
                  <a:gd name="T47" fmla="*/ 63 h 65"/>
                  <a:gd name="T48" fmla="*/ 38 w 64"/>
                  <a:gd name="T49" fmla="*/ 63 h 65"/>
                  <a:gd name="T50" fmla="*/ 32 w 64"/>
                  <a:gd name="T51" fmla="*/ 65 h 65"/>
                  <a:gd name="T52" fmla="*/ 26 w 64"/>
                  <a:gd name="T53" fmla="*/ 63 h 65"/>
                  <a:gd name="T54" fmla="*/ 20 w 64"/>
                  <a:gd name="T55" fmla="*/ 63 h 65"/>
                  <a:gd name="T56" fmla="*/ 14 w 64"/>
                  <a:gd name="T57" fmla="*/ 59 h 65"/>
                  <a:gd name="T58" fmla="*/ 8 w 64"/>
                  <a:gd name="T59" fmla="*/ 55 h 65"/>
                  <a:gd name="T60" fmla="*/ 4 w 64"/>
                  <a:gd name="T61" fmla="*/ 51 h 65"/>
                  <a:gd name="T62" fmla="*/ 2 w 64"/>
                  <a:gd name="T63" fmla="*/ 45 h 65"/>
                  <a:gd name="T64" fmla="*/ 0 w 64"/>
                  <a:gd name="T65" fmla="*/ 40 h 65"/>
                  <a:gd name="T66" fmla="*/ 0 w 64"/>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0" y="32"/>
                    </a:moveTo>
                    <a:lnTo>
                      <a:pt x="0" y="32"/>
                    </a:lnTo>
                    <a:lnTo>
                      <a:pt x="0" y="26"/>
                    </a:lnTo>
                    <a:lnTo>
                      <a:pt x="2" y="20"/>
                    </a:lnTo>
                    <a:lnTo>
                      <a:pt x="4" y="14"/>
                    </a:lnTo>
                    <a:lnTo>
                      <a:pt x="8" y="10"/>
                    </a:lnTo>
                    <a:lnTo>
                      <a:pt x="14" y="6"/>
                    </a:lnTo>
                    <a:lnTo>
                      <a:pt x="20" y="2"/>
                    </a:lnTo>
                    <a:lnTo>
                      <a:pt x="26" y="0"/>
                    </a:lnTo>
                    <a:lnTo>
                      <a:pt x="32" y="0"/>
                    </a:lnTo>
                    <a:lnTo>
                      <a:pt x="38" y="0"/>
                    </a:lnTo>
                    <a:lnTo>
                      <a:pt x="44" y="2"/>
                    </a:lnTo>
                    <a:lnTo>
                      <a:pt x="50" y="6"/>
                    </a:lnTo>
                    <a:lnTo>
                      <a:pt x="56" y="10"/>
                    </a:lnTo>
                    <a:lnTo>
                      <a:pt x="58" y="14"/>
                    </a:lnTo>
                    <a:lnTo>
                      <a:pt x="62" y="20"/>
                    </a:lnTo>
                    <a:lnTo>
                      <a:pt x="64" y="26"/>
                    </a:lnTo>
                    <a:lnTo>
                      <a:pt x="64" y="32"/>
                    </a:lnTo>
                    <a:lnTo>
                      <a:pt x="64" y="40"/>
                    </a:lnTo>
                    <a:lnTo>
                      <a:pt x="62" y="45"/>
                    </a:lnTo>
                    <a:lnTo>
                      <a:pt x="58" y="51"/>
                    </a:lnTo>
                    <a:lnTo>
                      <a:pt x="56" y="55"/>
                    </a:lnTo>
                    <a:lnTo>
                      <a:pt x="50" y="59"/>
                    </a:lnTo>
                    <a:lnTo>
                      <a:pt x="44" y="63"/>
                    </a:lnTo>
                    <a:lnTo>
                      <a:pt x="38" y="63"/>
                    </a:lnTo>
                    <a:lnTo>
                      <a:pt x="32" y="65"/>
                    </a:lnTo>
                    <a:lnTo>
                      <a:pt x="26" y="63"/>
                    </a:lnTo>
                    <a:lnTo>
                      <a:pt x="20" y="63"/>
                    </a:lnTo>
                    <a:lnTo>
                      <a:pt x="14" y="59"/>
                    </a:lnTo>
                    <a:lnTo>
                      <a:pt x="8" y="55"/>
                    </a:lnTo>
                    <a:lnTo>
                      <a:pt x="4" y="51"/>
                    </a:lnTo>
                    <a:lnTo>
                      <a:pt x="2" y="45"/>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7" name="Freeform 790"/>
              <p:cNvSpPr>
                <a:spLocks/>
              </p:cNvSpPr>
              <p:nvPr/>
            </p:nvSpPr>
            <p:spPr bwMode="auto">
              <a:xfrm>
                <a:off x="5103" y="2422"/>
                <a:ext cx="63" cy="63"/>
              </a:xfrm>
              <a:custGeom>
                <a:avLst/>
                <a:gdLst>
                  <a:gd name="T0" fmla="*/ 63 w 63"/>
                  <a:gd name="T1" fmla="*/ 31 h 63"/>
                  <a:gd name="T2" fmla="*/ 63 w 63"/>
                  <a:gd name="T3" fmla="*/ 39 h 63"/>
                  <a:gd name="T4" fmla="*/ 61 w 63"/>
                  <a:gd name="T5" fmla="*/ 45 h 63"/>
                  <a:gd name="T6" fmla="*/ 59 w 63"/>
                  <a:gd name="T7" fmla="*/ 49 h 63"/>
                  <a:gd name="T8" fmla="*/ 53 w 63"/>
                  <a:gd name="T9" fmla="*/ 55 h 63"/>
                  <a:gd name="T10" fmla="*/ 49 w 63"/>
                  <a:gd name="T11" fmla="*/ 59 h 63"/>
                  <a:gd name="T12" fmla="*/ 43 w 63"/>
                  <a:gd name="T13" fmla="*/ 61 h 63"/>
                  <a:gd name="T14" fmla="*/ 37 w 63"/>
                  <a:gd name="T15" fmla="*/ 63 h 63"/>
                  <a:gd name="T16" fmla="*/ 31 w 63"/>
                  <a:gd name="T17" fmla="*/ 63 h 63"/>
                  <a:gd name="T18" fmla="*/ 25 w 63"/>
                  <a:gd name="T19" fmla="*/ 63 h 63"/>
                  <a:gd name="T20" fmla="*/ 20 w 63"/>
                  <a:gd name="T21" fmla="*/ 61 h 63"/>
                  <a:gd name="T22" fmla="*/ 14 w 63"/>
                  <a:gd name="T23" fmla="*/ 59 h 63"/>
                  <a:gd name="T24" fmla="*/ 10 w 63"/>
                  <a:gd name="T25" fmla="*/ 55 h 63"/>
                  <a:gd name="T26" fmla="*/ 6 w 63"/>
                  <a:gd name="T27" fmla="*/ 49 h 63"/>
                  <a:gd name="T28" fmla="*/ 2 w 63"/>
                  <a:gd name="T29" fmla="*/ 45 h 63"/>
                  <a:gd name="T30" fmla="*/ 0 w 63"/>
                  <a:gd name="T31" fmla="*/ 39 h 63"/>
                  <a:gd name="T32" fmla="*/ 0 w 63"/>
                  <a:gd name="T33" fmla="*/ 31 h 63"/>
                  <a:gd name="T34" fmla="*/ 0 w 63"/>
                  <a:gd name="T35" fmla="*/ 25 h 63"/>
                  <a:gd name="T36" fmla="*/ 2 w 63"/>
                  <a:gd name="T37" fmla="*/ 19 h 63"/>
                  <a:gd name="T38" fmla="*/ 6 w 63"/>
                  <a:gd name="T39" fmla="*/ 13 h 63"/>
                  <a:gd name="T40" fmla="*/ 10 w 63"/>
                  <a:gd name="T41" fmla="*/ 10 h 63"/>
                  <a:gd name="T42" fmla="*/ 14 w 63"/>
                  <a:gd name="T43" fmla="*/ 6 h 63"/>
                  <a:gd name="T44" fmla="*/ 20 w 63"/>
                  <a:gd name="T45" fmla="*/ 2 h 63"/>
                  <a:gd name="T46" fmla="*/ 25 w 63"/>
                  <a:gd name="T47" fmla="*/ 0 h 63"/>
                  <a:gd name="T48" fmla="*/ 31 w 63"/>
                  <a:gd name="T49" fmla="*/ 0 h 63"/>
                  <a:gd name="T50" fmla="*/ 37 w 63"/>
                  <a:gd name="T51" fmla="*/ 0 h 63"/>
                  <a:gd name="T52" fmla="*/ 43 w 63"/>
                  <a:gd name="T53" fmla="*/ 2 h 63"/>
                  <a:gd name="T54" fmla="*/ 49 w 63"/>
                  <a:gd name="T55" fmla="*/ 6 h 63"/>
                  <a:gd name="T56" fmla="*/ 53 w 63"/>
                  <a:gd name="T57" fmla="*/ 10 h 63"/>
                  <a:gd name="T58" fmla="*/ 59 w 63"/>
                  <a:gd name="T59" fmla="*/ 13 h 63"/>
                  <a:gd name="T60" fmla="*/ 61 w 63"/>
                  <a:gd name="T61" fmla="*/ 19 h 63"/>
                  <a:gd name="T62" fmla="*/ 63 w 63"/>
                  <a:gd name="T63" fmla="*/ 25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9"/>
                    </a:lnTo>
                    <a:lnTo>
                      <a:pt x="61" y="45"/>
                    </a:lnTo>
                    <a:lnTo>
                      <a:pt x="59" y="49"/>
                    </a:lnTo>
                    <a:lnTo>
                      <a:pt x="53" y="55"/>
                    </a:lnTo>
                    <a:lnTo>
                      <a:pt x="49" y="59"/>
                    </a:lnTo>
                    <a:lnTo>
                      <a:pt x="43" y="61"/>
                    </a:lnTo>
                    <a:lnTo>
                      <a:pt x="37" y="63"/>
                    </a:lnTo>
                    <a:lnTo>
                      <a:pt x="31" y="63"/>
                    </a:lnTo>
                    <a:lnTo>
                      <a:pt x="25" y="63"/>
                    </a:lnTo>
                    <a:lnTo>
                      <a:pt x="20" y="61"/>
                    </a:lnTo>
                    <a:lnTo>
                      <a:pt x="14" y="59"/>
                    </a:lnTo>
                    <a:lnTo>
                      <a:pt x="10" y="55"/>
                    </a:lnTo>
                    <a:lnTo>
                      <a:pt x="6" y="49"/>
                    </a:lnTo>
                    <a:lnTo>
                      <a:pt x="2" y="45"/>
                    </a:lnTo>
                    <a:lnTo>
                      <a:pt x="0" y="39"/>
                    </a:lnTo>
                    <a:lnTo>
                      <a:pt x="0" y="31"/>
                    </a:lnTo>
                    <a:lnTo>
                      <a:pt x="0" y="25"/>
                    </a:lnTo>
                    <a:lnTo>
                      <a:pt x="2" y="19"/>
                    </a:lnTo>
                    <a:lnTo>
                      <a:pt x="6" y="13"/>
                    </a:lnTo>
                    <a:lnTo>
                      <a:pt x="10" y="10"/>
                    </a:lnTo>
                    <a:lnTo>
                      <a:pt x="14" y="6"/>
                    </a:lnTo>
                    <a:lnTo>
                      <a:pt x="20" y="2"/>
                    </a:lnTo>
                    <a:lnTo>
                      <a:pt x="25" y="0"/>
                    </a:lnTo>
                    <a:lnTo>
                      <a:pt x="31" y="0"/>
                    </a:lnTo>
                    <a:lnTo>
                      <a:pt x="37" y="0"/>
                    </a:lnTo>
                    <a:lnTo>
                      <a:pt x="43" y="2"/>
                    </a:lnTo>
                    <a:lnTo>
                      <a:pt x="49" y="6"/>
                    </a:lnTo>
                    <a:lnTo>
                      <a:pt x="53" y="10"/>
                    </a:lnTo>
                    <a:lnTo>
                      <a:pt x="59" y="13"/>
                    </a:lnTo>
                    <a:lnTo>
                      <a:pt x="61" y="19"/>
                    </a:lnTo>
                    <a:lnTo>
                      <a:pt x="63" y="25"/>
                    </a:lnTo>
                    <a:lnTo>
                      <a:pt x="63"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38" name="Freeform 791"/>
              <p:cNvSpPr>
                <a:spLocks/>
              </p:cNvSpPr>
              <p:nvPr/>
            </p:nvSpPr>
            <p:spPr bwMode="auto">
              <a:xfrm>
                <a:off x="5103" y="2422"/>
                <a:ext cx="63" cy="63"/>
              </a:xfrm>
              <a:custGeom>
                <a:avLst/>
                <a:gdLst>
                  <a:gd name="T0" fmla="*/ 63 w 63"/>
                  <a:gd name="T1" fmla="*/ 31 h 63"/>
                  <a:gd name="T2" fmla="*/ 63 w 63"/>
                  <a:gd name="T3" fmla="*/ 31 h 63"/>
                  <a:gd name="T4" fmla="*/ 63 w 63"/>
                  <a:gd name="T5" fmla="*/ 39 h 63"/>
                  <a:gd name="T6" fmla="*/ 61 w 63"/>
                  <a:gd name="T7" fmla="*/ 45 h 63"/>
                  <a:gd name="T8" fmla="*/ 59 w 63"/>
                  <a:gd name="T9" fmla="*/ 49 h 63"/>
                  <a:gd name="T10" fmla="*/ 53 w 63"/>
                  <a:gd name="T11" fmla="*/ 55 h 63"/>
                  <a:gd name="T12" fmla="*/ 49 w 63"/>
                  <a:gd name="T13" fmla="*/ 59 h 63"/>
                  <a:gd name="T14" fmla="*/ 43 w 63"/>
                  <a:gd name="T15" fmla="*/ 61 h 63"/>
                  <a:gd name="T16" fmla="*/ 37 w 63"/>
                  <a:gd name="T17" fmla="*/ 63 h 63"/>
                  <a:gd name="T18" fmla="*/ 31 w 63"/>
                  <a:gd name="T19" fmla="*/ 63 h 63"/>
                  <a:gd name="T20" fmla="*/ 25 w 63"/>
                  <a:gd name="T21" fmla="*/ 63 h 63"/>
                  <a:gd name="T22" fmla="*/ 20 w 63"/>
                  <a:gd name="T23" fmla="*/ 61 h 63"/>
                  <a:gd name="T24" fmla="*/ 14 w 63"/>
                  <a:gd name="T25" fmla="*/ 59 h 63"/>
                  <a:gd name="T26" fmla="*/ 10 w 63"/>
                  <a:gd name="T27" fmla="*/ 55 h 63"/>
                  <a:gd name="T28" fmla="*/ 6 w 63"/>
                  <a:gd name="T29" fmla="*/ 49 h 63"/>
                  <a:gd name="T30" fmla="*/ 2 w 63"/>
                  <a:gd name="T31" fmla="*/ 45 h 63"/>
                  <a:gd name="T32" fmla="*/ 0 w 63"/>
                  <a:gd name="T33" fmla="*/ 39 h 63"/>
                  <a:gd name="T34" fmla="*/ 0 w 63"/>
                  <a:gd name="T35" fmla="*/ 31 h 63"/>
                  <a:gd name="T36" fmla="*/ 0 w 63"/>
                  <a:gd name="T37" fmla="*/ 25 h 63"/>
                  <a:gd name="T38" fmla="*/ 2 w 63"/>
                  <a:gd name="T39" fmla="*/ 19 h 63"/>
                  <a:gd name="T40" fmla="*/ 6 w 63"/>
                  <a:gd name="T41" fmla="*/ 13 h 63"/>
                  <a:gd name="T42" fmla="*/ 10 w 63"/>
                  <a:gd name="T43" fmla="*/ 10 h 63"/>
                  <a:gd name="T44" fmla="*/ 14 w 63"/>
                  <a:gd name="T45" fmla="*/ 6 h 63"/>
                  <a:gd name="T46" fmla="*/ 20 w 63"/>
                  <a:gd name="T47" fmla="*/ 2 h 63"/>
                  <a:gd name="T48" fmla="*/ 25 w 63"/>
                  <a:gd name="T49" fmla="*/ 0 h 63"/>
                  <a:gd name="T50" fmla="*/ 31 w 63"/>
                  <a:gd name="T51" fmla="*/ 0 h 63"/>
                  <a:gd name="T52" fmla="*/ 37 w 63"/>
                  <a:gd name="T53" fmla="*/ 0 h 63"/>
                  <a:gd name="T54" fmla="*/ 43 w 63"/>
                  <a:gd name="T55" fmla="*/ 2 h 63"/>
                  <a:gd name="T56" fmla="*/ 49 w 63"/>
                  <a:gd name="T57" fmla="*/ 6 h 63"/>
                  <a:gd name="T58" fmla="*/ 53 w 63"/>
                  <a:gd name="T59" fmla="*/ 10 h 63"/>
                  <a:gd name="T60" fmla="*/ 59 w 63"/>
                  <a:gd name="T61" fmla="*/ 13 h 63"/>
                  <a:gd name="T62" fmla="*/ 61 w 63"/>
                  <a:gd name="T63" fmla="*/ 19 h 63"/>
                  <a:gd name="T64" fmla="*/ 63 w 63"/>
                  <a:gd name="T65" fmla="*/ 25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9"/>
                    </a:lnTo>
                    <a:lnTo>
                      <a:pt x="61" y="45"/>
                    </a:lnTo>
                    <a:lnTo>
                      <a:pt x="59" y="49"/>
                    </a:lnTo>
                    <a:lnTo>
                      <a:pt x="53" y="55"/>
                    </a:lnTo>
                    <a:lnTo>
                      <a:pt x="49" y="59"/>
                    </a:lnTo>
                    <a:lnTo>
                      <a:pt x="43" y="61"/>
                    </a:lnTo>
                    <a:lnTo>
                      <a:pt x="37" y="63"/>
                    </a:lnTo>
                    <a:lnTo>
                      <a:pt x="31" y="63"/>
                    </a:lnTo>
                    <a:lnTo>
                      <a:pt x="25" y="63"/>
                    </a:lnTo>
                    <a:lnTo>
                      <a:pt x="20" y="61"/>
                    </a:lnTo>
                    <a:lnTo>
                      <a:pt x="14" y="59"/>
                    </a:lnTo>
                    <a:lnTo>
                      <a:pt x="10" y="55"/>
                    </a:lnTo>
                    <a:lnTo>
                      <a:pt x="6" y="49"/>
                    </a:lnTo>
                    <a:lnTo>
                      <a:pt x="2" y="45"/>
                    </a:lnTo>
                    <a:lnTo>
                      <a:pt x="0" y="39"/>
                    </a:lnTo>
                    <a:lnTo>
                      <a:pt x="0" y="31"/>
                    </a:lnTo>
                    <a:lnTo>
                      <a:pt x="0" y="25"/>
                    </a:lnTo>
                    <a:lnTo>
                      <a:pt x="2" y="19"/>
                    </a:lnTo>
                    <a:lnTo>
                      <a:pt x="6" y="13"/>
                    </a:lnTo>
                    <a:lnTo>
                      <a:pt x="10" y="10"/>
                    </a:lnTo>
                    <a:lnTo>
                      <a:pt x="14" y="6"/>
                    </a:lnTo>
                    <a:lnTo>
                      <a:pt x="20" y="2"/>
                    </a:lnTo>
                    <a:lnTo>
                      <a:pt x="25" y="0"/>
                    </a:lnTo>
                    <a:lnTo>
                      <a:pt x="31" y="0"/>
                    </a:lnTo>
                    <a:lnTo>
                      <a:pt x="37" y="0"/>
                    </a:lnTo>
                    <a:lnTo>
                      <a:pt x="43" y="2"/>
                    </a:lnTo>
                    <a:lnTo>
                      <a:pt x="49" y="6"/>
                    </a:lnTo>
                    <a:lnTo>
                      <a:pt x="53" y="10"/>
                    </a:lnTo>
                    <a:lnTo>
                      <a:pt x="59" y="13"/>
                    </a:lnTo>
                    <a:lnTo>
                      <a:pt x="61" y="19"/>
                    </a:lnTo>
                    <a:lnTo>
                      <a:pt x="63" y="25"/>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39" name="Freeform 792"/>
              <p:cNvSpPr>
                <a:spLocks/>
              </p:cNvSpPr>
              <p:nvPr/>
            </p:nvSpPr>
            <p:spPr bwMode="auto">
              <a:xfrm>
                <a:off x="5176" y="2428"/>
                <a:ext cx="65" cy="65"/>
              </a:xfrm>
              <a:custGeom>
                <a:avLst/>
                <a:gdLst>
                  <a:gd name="T0" fmla="*/ 0 w 65"/>
                  <a:gd name="T1" fmla="*/ 33 h 65"/>
                  <a:gd name="T2" fmla="*/ 0 w 65"/>
                  <a:gd name="T3" fmla="*/ 27 h 65"/>
                  <a:gd name="T4" fmla="*/ 2 w 65"/>
                  <a:gd name="T5" fmla="*/ 19 h 65"/>
                  <a:gd name="T6" fmla="*/ 6 w 65"/>
                  <a:gd name="T7" fmla="*/ 15 h 65"/>
                  <a:gd name="T8" fmla="*/ 10 w 65"/>
                  <a:gd name="T9" fmla="*/ 9 h 65"/>
                  <a:gd name="T10" fmla="*/ 14 w 65"/>
                  <a:gd name="T11" fmla="*/ 5 h 65"/>
                  <a:gd name="T12" fmla="*/ 19 w 65"/>
                  <a:gd name="T13" fmla="*/ 4 h 65"/>
                  <a:gd name="T14" fmla="*/ 25 w 65"/>
                  <a:gd name="T15" fmla="*/ 2 h 65"/>
                  <a:gd name="T16" fmla="*/ 31 w 65"/>
                  <a:gd name="T17" fmla="*/ 0 h 65"/>
                  <a:gd name="T18" fmla="*/ 37 w 65"/>
                  <a:gd name="T19" fmla="*/ 2 h 65"/>
                  <a:gd name="T20" fmla="*/ 45 w 65"/>
                  <a:gd name="T21" fmla="*/ 4 h 65"/>
                  <a:gd name="T22" fmla="*/ 49 w 65"/>
                  <a:gd name="T23" fmla="*/ 5 h 65"/>
                  <a:gd name="T24" fmla="*/ 55 w 65"/>
                  <a:gd name="T25" fmla="*/ 9 h 65"/>
                  <a:gd name="T26" fmla="*/ 59 w 65"/>
                  <a:gd name="T27" fmla="*/ 15 h 65"/>
                  <a:gd name="T28" fmla="*/ 61 w 65"/>
                  <a:gd name="T29" fmla="*/ 19 h 65"/>
                  <a:gd name="T30" fmla="*/ 63 w 65"/>
                  <a:gd name="T31" fmla="*/ 27 h 65"/>
                  <a:gd name="T32" fmla="*/ 65 w 65"/>
                  <a:gd name="T33" fmla="*/ 33 h 65"/>
                  <a:gd name="T34" fmla="*/ 63 w 65"/>
                  <a:gd name="T35" fmla="*/ 39 h 65"/>
                  <a:gd name="T36" fmla="*/ 61 w 65"/>
                  <a:gd name="T37" fmla="*/ 45 h 65"/>
                  <a:gd name="T38" fmla="*/ 59 w 65"/>
                  <a:gd name="T39" fmla="*/ 51 h 65"/>
                  <a:gd name="T40" fmla="*/ 55 w 65"/>
                  <a:gd name="T41" fmla="*/ 55 h 65"/>
                  <a:gd name="T42" fmla="*/ 49 w 65"/>
                  <a:gd name="T43" fmla="*/ 59 h 65"/>
                  <a:gd name="T44" fmla="*/ 45 w 65"/>
                  <a:gd name="T45" fmla="*/ 63 h 65"/>
                  <a:gd name="T46" fmla="*/ 37 w 65"/>
                  <a:gd name="T47" fmla="*/ 65 h 65"/>
                  <a:gd name="T48" fmla="*/ 31 w 65"/>
                  <a:gd name="T49" fmla="*/ 65 h 65"/>
                  <a:gd name="T50" fmla="*/ 25 w 65"/>
                  <a:gd name="T51" fmla="*/ 65 h 65"/>
                  <a:gd name="T52" fmla="*/ 19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7"/>
                    </a:lnTo>
                    <a:lnTo>
                      <a:pt x="2" y="19"/>
                    </a:lnTo>
                    <a:lnTo>
                      <a:pt x="6" y="15"/>
                    </a:lnTo>
                    <a:lnTo>
                      <a:pt x="10" y="9"/>
                    </a:lnTo>
                    <a:lnTo>
                      <a:pt x="14" y="5"/>
                    </a:lnTo>
                    <a:lnTo>
                      <a:pt x="19" y="4"/>
                    </a:lnTo>
                    <a:lnTo>
                      <a:pt x="25" y="2"/>
                    </a:lnTo>
                    <a:lnTo>
                      <a:pt x="31" y="0"/>
                    </a:lnTo>
                    <a:lnTo>
                      <a:pt x="37" y="2"/>
                    </a:lnTo>
                    <a:lnTo>
                      <a:pt x="45" y="4"/>
                    </a:lnTo>
                    <a:lnTo>
                      <a:pt x="49" y="5"/>
                    </a:lnTo>
                    <a:lnTo>
                      <a:pt x="55" y="9"/>
                    </a:lnTo>
                    <a:lnTo>
                      <a:pt x="59" y="15"/>
                    </a:lnTo>
                    <a:lnTo>
                      <a:pt x="61" y="19"/>
                    </a:lnTo>
                    <a:lnTo>
                      <a:pt x="63" y="27"/>
                    </a:lnTo>
                    <a:lnTo>
                      <a:pt x="65" y="33"/>
                    </a:lnTo>
                    <a:lnTo>
                      <a:pt x="63" y="39"/>
                    </a:lnTo>
                    <a:lnTo>
                      <a:pt x="61" y="45"/>
                    </a:lnTo>
                    <a:lnTo>
                      <a:pt x="59" y="51"/>
                    </a:lnTo>
                    <a:lnTo>
                      <a:pt x="55" y="55"/>
                    </a:lnTo>
                    <a:lnTo>
                      <a:pt x="49" y="59"/>
                    </a:lnTo>
                    <a:lnTo>
                      <a:pt x="45" y="63"/>
                    </a:lnTo>
                    <a:lnTo>
                      <a:pt x="37" y="65"/>
                    </a:lnTo>
                    <a:lnTo>
                      <a:pt x="31" y="65"/>
                    </a:lnTo>
                    <a:lnTo>
                      <a:pt x="25" y="65"/>
                    </a:lnTo>
                    <a:lnTo>
                      <a:pt x="19"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0" name="Freeform 793"/>
              <p:cNvSpPr>
                <a:spLocks/>
              </p:cNvSpPr>
              <p:nvPr/>
            </p:nvSpPr>
            <p:spPr bwMode="auto">
              <a:xfrm>
                <a:off x="5176" y="2428"/>
                <a:ext cx="65" cy="65"/>
              </a:xfrm>
              <a:custGeom>
                <a:avLst/>
                <a:gdLst>
                  <a:gd name="T0" fmla="*/ 0 w 65"/>
                  <a:gd name="T1" fmla="*/ 33 h 65"/>
                  <a:gd name="T2" fmla="*/ 0 w 65"/>
                  <a:gd name="T3" fmla="*/ 33 h 65"/>
                  <a:gd name="T4" fmla="*/ 0 w 65"/>
                  <a:gd name="T5" fmla="*/ 27 h 65"/>
                  <a:gd name="T6" fmla="*/ 2 w 65"/>
                  <a:gd name="T7" fmla="*/ 19 h 65"/>
                  <a:gd name="T8" fmla="*/ 6 w 65"/>
                  <a:gd name="T9" fmla="*/ 15 h 65"/>
                  <a:gd name="T10" fmla="*/ 10 w 65"/>
                  <a:gd name="T11" fmla="*/ 9 h 65"/>
                  <a:gd name="T12" fmla="*/ 14 w 65"/>
                  <a:gd name="T13" fmla="*/ 5 h 65"/>
                  <a:gd name="T14" fmla="*/ 19 w 65"/>
                  <a:gd name="T15" fmla="*/ 4 h 65"/>
                  <a:gd name="T16" fmla="*/ 25 w 65"/>
                  <a:gd name="T17" fmla="*/ 2 h 65"/>
                  <a:gd name="T18" fmla="*/ 31 w 65"/>
                  <a:gd name="T19" fmla="*/ 0 h 65"/>
                  <a:gd name="T20" fmla="*/ 37 w 65"/>
                  <a:gd name="T21" fmla="*/ 2 h 65"/>
                  <a:gd name="T22" fmla="*/ 45 w 65"/>
                  <a:gd name="T23" fmla="*/ 4 h 65"/>
                  <a:gd name="T24" fmla="*/ 49 w 65"/>
                  <a:gd name="T25" fmla="*/ 5 h 65"/>
                  <a:gd name="T26" fmla="*/ 55 w 65"/>
                  <a:gd name="T27" fmla="*/ 9 h 65"/>
                  <a:gd name="T28" fmla="*/ 59 w 65"/>
                  <a:gd name="T29" fmla="*/ 15 h 65"/>
                  <a:gd name="T30" fmla="*/ 61 w 65"/>
                  <a:gd name="T31" fmla="*/ 19 h 65"/>
                  <a:gd name="T32" fmla="*/ 63 w 65"/>
                  <a:gd name="T33" fmla="*/ 27 h 65"/>
                  <a:gd name="T34" fmla="*/ 65 w 65"/>
                  <a:gd name="T35" fmla="*/ 33 h 65"/>
                  <a:gd name="T36" fmla="*/ 63 w 65"/>
                  <a:gd name="T37" fmla="*/ 39 h 65"/>
                  <a:gd name="T38" fmla="*/ 61 w 65"/>
                  <a:gd name="T39" fmla="*/ 45 h 65"/>
                  <a:gd name="T40" fmla="*/ 59 w 65"/>
                  <a:gd name="T41" fmla="*/ 51 h 65"/>
                  <a:gd name="T42" fmla="*/ 55 w 65"/>
                  <a:gd name="T43" fmla="*/ 55 h 65"/>
                  <a:gd name="T44" fmla="*/ 49 w 65"/>
                  <a:gd name="T45" fmla="*/ 59 h 65"/>
                  <a:gd name="T46" fmla="*/ 45 w 65"/>
                  <a:gd name="T47" fmla="*/ 63 h 65"/>
                  <a:gd name="T48" fmla="*/ 37 w 65"/>
                  <a:gd name="T49" fmla="*/ 65 h 65"/>
                  <a:gd name="T50" fmla="*/ 31 w 65"/>
                  <a:gd name="T51" fmla="*/ 65 h 65"/>
                  <a:gd name="T52" fmla="*/ 25 w 65"/>
                  <a:gd name="T53" fmla="*/ 65 h 65"/>
                  <a:gd name="T54" fmla="*/ 19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7"/>
                    </a:lnTo>
                    <a:lnTo>
                      <a:pt x="2" y="19"/>
                    </a:lnTo>
                    <a:lnTo>
                      <a:pt x="6" y="15"/>
                    </a:lnTo>
                    <a:lnTo>
                      <a:pt x="10" y="9"/>
                    </a:lnTo>
                    <a:lnTo>
                      <a:pt x="14" y="5"/>
                    </a:lnTo>
                    <a:lnTo>
                      <a:pt x="19" y="4"/>
                    </a:lnTo>
                    <a:lnTo>
                      <a:pt x="25" y="2"/>
                    </a:lnTo>
                    <a:lnTo>
                      <a:pt x="31" y="0"/>
                    </a:lnTo>
                    <a:lnTo>
                      <a:pt x="37" y="2"/>
                    </a:lnTo>
                    <a:lnTo>
                      <a:pt x="45" y="4"/>
                    </a:lnTo>
                    <a:lnTo>
                      <a:pt x="49" y="5"/>
                    </a:lnTo>
                    <a:lnTo>
                      <a:pt x="55" y="9"/>
                    </a:lnTo>
                    <a:lnTo>
                      <a:pt x="59" y="15"/>
                    </a:lnTo>
                    <a:lnTo>
                      <a:pt x="61" y="19"/>
                    </a:lnTo>
                    <a:lnTo>
                      <a:pt x="63" y="27"/>
                    </a:lnTo>
                    <a:lnTo>
                      <a:pt x="65" y="33"/>
                    </a:lnTo>
                    <a:lnTo>
                      <a:pt x="63" y="39"/>
                    </a:lnTo>
                    <a:lnTo>
                      <a:pt x="61" y="45"/>
                    </a:lnTo>
                    <a:lnTo>
                      <a:pt x="59" y="51"/>
                    </a:lnTo>
                    <a:lnTo>
                      <a:pt x="55" y="55"/>
                    </a:lnTo>
                    <a:lnTo>
                      <a:pt x="49" y="59"/>
                    </a:lnTo>
                    <a:lnTo>
                      <a:pt x="45" y="63"/>
                    </a:lnTo>
                    <a:lnTo>
                      <a:pt x="37" y="65"/>
                    </a:lnTo>
                    <a:lnTo>
                      <a:pt x="31" y="65"/>
                    </a:lnTo>
                    <a:lnTo>
                      <a:pt x="25" y="65"/>
                    </a:lnTo>
                    <a:lnTo>
                      <a:pt x="19"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1" name="Freeform 794"/>
              <p:cNvSpPr>
                <a:spLocks/>
              </p:cNvSpPr>
              <p:nvPr/>
            </p:nvSpPr>
            <p:spPr bwMode="auto">
              <a:xfrm>
                <a:off x="5140" y="2443"/>
                <a:ext cx="65" cy="63"/>
              </a:xfrm>
              <a:custGeom>
                <a:avLst/>
                <a:gdLst>
                  <a:gd name="T0" fmla="*/ 0 w 65"/>
                  <a:gd name="T1" fmla="*/ 32 h 63"/>
                  <a:gd name="T2" fmla="*/ 2 w 65"/>
                  <a:gd name="T3" fmla="*/ 24 h 63"/>
                  <a:gd name="T4" fmla="*/ 4 w 65"/>
                  <a:gd name="T5" fmla="*/ 18 h 63"/>
                  <a:gd name="T6" fmla="*/ 6 w 65"/>
                  <a:gd name="T7" fmla="*/ 14 h 63"/>
                  <a:gd name="T8" fmla="*/ 10 w 65"/>
                  <a:gd name="T9" fmla="*/ 8 h 63"/>
                  <a:gd name="T10" fmla="*/ 16 w 65"/>
                  <a:gd name="T11" fmla="*/ 4 h 63"/>
                  <a:gd name="T12" fmla="*/ 22 w 65"/>
                  <a:gd name="T13" fmla="*/ 2 h 63"/>
                  <a:gd name="T14" fmla="*/ 26 w 65"/>
                  <a:gd name="T15" fmla="*/ 0 h 63"/>
                  <a:gd name="T16" fmla="*/ 34 w 65"/>
                  <a:gd name="T17" fmla="*/ 0 h 63"/>
                  <a:gd name="T18" fmla="*/ 40 w 65"/>
                  <a:gd name="T19" fmla="*/ 0 h 63"/>
                  <a:gd name="T20" fmla="*/ 46 w 65"/>
                  <a:gd name="T21" fmla="*/ 2 h 63"/>
                  <a:gd name="T22" fmla="*/ 52 w 65"/>
                  <a:gd name="T23" fmla="*/ 4 h 63"/>
                  <a:gd name="T24" fmla="*/ 55 w 65"/>
                  <a:gd name="T25" fmla="*/ 8 h 63"/>
                  <a:gd name="T26" fmla="*/ 59 w 65"/>
                  <a:gd name="T27" fmla="*/ 14 h 63"/>
                  <a:gd name="T28" fmla="*/ 63 w 65"/>
                  <a:gd name="T29" fmla="*/ 18 h 63"/>
                  <a:gd name="T30" fmla="*/ 65 w 65"/>
                  <a:gd name="T31" fmla="*/ 24 h 63"/>
                  <a:gd name="T32" fmla="*/ 65 w 65"/>
                  <a:gd name="T33" fmla="*/ 32 h 63"/>
                  <a:gd name="T34" fmla="*/ 65 w 65"/>
                  <a:gd name="T35" fmla="*/ 38 h 63"/>
                  <a:gd name="T36" fmla="*/ 63 w 65"/>
                  <a:gd name="T37" fmla="*/ 44 h 63"/>
                  <a:gd name="T38" fmla="*/ 59 w 65"/>
                  <a:gd name="T39" fmla="*/ 50 h 63"/>
                  <a:gd name="T40" fmla="*/ 55 w 65"/>
                  <a:gd name="T41" fmla="*/ 53 h 63"/>
                  <a:gd name="T42" fmla="*/ 52 w 65"/>
                  <a:gd name="T43" fmla="*/ 57 h 63"/>
                  <a:gd name="T44" fmla="*/ 46 w 65"/>
                  <a:gd name="T45" fmla="*/ 61 h 63"/>
                  <a:gd name="T46" fmla="*/ 40 w 65"/>
                  <a:gd name="T47" fmla="*/ 63 h 63"/>
                  <a:gd name="T48" fmla="*/ 34 w 65"/>
                  <a:gd name="T49" fmla="*/ 63 h 63"/>
                  <a:gd name="T50" fmla="*/ 26 w 65"/>
                  <a:gd name="T51" fmla="*/ 63 h 63"/>
                  <a:gd name="T52" fmla="*/ 22 w 65"/>
                  <a:gd name="T53" fmla="*/ 61 h 63"/>
                  <a:gd name="T54" fmla="*/ 16 w 65"/>
                  <a:gd name="T55" fmla="*/ 57 h 63"/>
                  <a:gd name="T56" fmla="*/ 10 w 65"/>
                  <a:gd name="T57" fmla="*/ 53 h 63"/>
                  <a:gd name="T58" fmla="*/ 6 w 65"/>
                  <a:gd name="T59" fmla="*/ 50 h 63"/>
                  <a:gd name="T60" fmla="*/ 4 w 65"/>
                  <a:gd name="T61" fmla="*/ 44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4"/>
                    </a:lnTo>
                    <a:lnTo>
                      <a:pt x="4" y="18"/>
                    </a:lnTo>
                    <a:lnTo>
                      <a:pt x="6" y="14"/>
                    </a:lnTo>
                    <a:lnTo>
                      <a:pt x="10" y="8"/>
                    </a:lnTo>
                    <a:lnTo>
                      <a:pt x="16" y="4"/>
                    </a:lnTo>
                    <a:lnTo>
                      <a:pt x="22" y="2"/>
                    </a:lnTo>
                    <a:lnTo>
                      <a:pt x="26" y="0"/>
                    </a:lnTo>
                    <a:lnTo>
                      <a:pt x="34" y="0"/>
                    </a:lnTo>
                    <a:lnTo>
                      <a:pt x="40" y="0"/>
                    </a:lnTo>
                    <a:lnTo>
                      <a:pt x="46" y="2"/>
                    </a:lnTo>
                    <a:lnTo>
                      <a:pt x="52" y="4"/>
                    </a:lnTo>
                    <a:lnTo>
                      <a:pt x="55" y="8"/>
                    </a:lnTo>
                    <a:lnTo>
                      <a:pt x="59" y="14"/>
                    </a:lnTo>
                    <a:lnTo>
                      <a:pt x="63" y="18"/>
                    </a:lnTo>
                    <a:lnTo>
                      <a:pt x="65" y="24"/>
                    </a:lnTo>
                    <a:lnTo>
                      <a:pt x="65" y="32"/>
                    </a:lnTo>
                    <a:lnTo>
                      <a:pt x="65" y="38"/>
                    </a:lnTo>
                    <a:lnTo>
                      <a:pt x="63" y="44"/>
                    </a:lnTo>
                    <a:lnTo>
                      <a:pt x="59" y="50"/>
                    </a:lnTo>
                    <a:lnTo>
                      <a:pt x="55" y="53"/>
                    </a:lnTo>
                    <a:lnTo>
                      <a:pt x="52" y="57"/>
                    </a:lnTo>
                    <a:lnTo>
                      <a:pt x="46" y="61"/>
                    </a:lnTo>
                    <a:lnTo>
                      <a:pt x="40" y="63"/>
                    </a:lnTo>
                    <a:lnTo>
                      <a:pt x="34" y="63"/>
                    </a:lnTo>
                    <a:lnTo>
                      <a:pt x="26" y="63"/>
                    </a:lnTo>
                    <a:lnTo>
                      <a:pt x="22" y="61"/>
                    </a:lnTo>
                    <a:lnTo>
                      <a:pt x="16" y="57"/>
                    </a:lnTo>
                    <a:lnTo>
                      <a:pt x="10" y="53"/>
                    </a:lnTo>
                    <a:lnTo>
                      <a:pt x="6" y="50"/>
                    </a:lnTo>
                    <a:lnTo>
                      <a:pt x="4" y="44"/>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2" name="Freeform 795"/>
              <p:cNvSpPr>
                <a:spLocks/>
              </p:cNvSpPr>
              <p:nvPr/>
            </p:nvSpPr>
            <p:spPr bwMode="auto">
              <a:xfrm>
                <a:off x="5140" y="2443"/>
                <a:ext cx="65" cy="63"/>
              </a:xfrm>
              <a:custGeom>
                <a:avLst/>
                <a:gdLst>
                  <a:gd name="T0" fmla="*/ 0 w 65"/>
                  <a:gd name="T1" fmla="*/ 32 h 63"/>
                  <a:gd name="T2" fmla="*/ 0 w 65"/>
                  <a:gd name="T3" fmla="*/ 32 h 63"/>
                  <a:gd name="T4" fmla="*/ 2 w 65"/>
                  <a:gd name="T5" fmla="*/ 24 h 63"/>
                  <a:gd name="T6" fmla="*/ 4 w 65"/>
                  <a:gd name="T7" fmla="*/ 18 h 63"/>
                  <a:gd name="T8" fmla="*/ 6 w 65"/>
                  <a:gd name="T9" fmla="*/ 14 h 63"/>
                  <a:gd name="T10" fmla="*/ 10 w 65"/>
                  <a:gd name="T11" fmla="*/ 8 h 63"/>
                  <a:gd name="T12" fmla="*/ 16 w 65"/>
                  <a:gd name="T13" fmla="*/ 4 h 63"/>
                  <a:gd name="T14" fmla="*/ 22 w 65"/>
                  <a:gd name="T15" fmla="*/ 2 h 63"/>
                  <a:gd name="T16" fmla="*/ 26 w 65"/>
                  <a:gd name="T17" fmla="*/ 0 h 63"/>
                  <a:gd name="T18" fmla="*/ 34 w 65"/>
                  <a:gd name="T19" fmla="*/ 0 h 63"/>
                  <a:gd name="T20" fmla="*/ 40 w 65"/>
                  <a:gd name="T21" fmla="*/ 0 h 63"/>
                  <a:gd name="T22" fmla="*/ 46 w 65"/>
                  <a:gd name="T23" fmla="*/ 2 h 63"/>
                  <a:gd name="T24" fmla="*/ 52 w 65"/>
                  <a:gd name="T25" fmla="*/ 4 h 63"/>
                  <a:gd name="T26" fmla="*/ 55 w 65"/>
                  <a:gd name="T27" fmla="*/ 8 h 63"/>
                  <a:gd name="T28" fmla="*/ 59 w 65"/>
                  <a:gd name="T29" fmla="*/ 14 h 63"/>
                  <a:gd name="T30" fmla="*/ 63 w 65"/>
                  <a:gd name="T31" fmla="*/ 18 h 63"/>
                  <a:gd name="T32" fmla="*/ 65 w 65"/>
                  <a:gd name="T33" fmla="*/ 24 h 63"/>
                  <a:gd name="T34" fmla="*/ 65 w 65"/>
                  <a:gd name="T35" fmla="*/ 32 h 63"/>
                  <a:gd name="T36" fmla="*/ 65 w 65"/>
                  <a:gd name="T37" fmla="*/ 38 h 63"/>
                  <a:gd name="T38" fmla="*/ 63 w 65"/>
                  <a:gd name="T39" fmla="*/ 44 h 63"/>
                  <a:gd name="T40" fmla="*/ 59 w 65"/>
                  <a:gd name="T41" fmla="*/ 50 h 63"/>
                  <a:gd name="T42" fmla="*/ 55 w 65"/>
                  <a:gd name="T43" fmla="*/ 53 h 63"/>
                  <a:gd name="T44" fmla="*/ 52 w 65"/>
                  <a:gd name="T45" fmla="*/ 57 h 63"/>
                  <a:gd name="T46" fmla="*/ 46 w 65"/>
                  <a:gd name="T47" fmla="*/ 61 h 63"/>
                  <a:gd name="T48" fmla="*/ 40 w 65"/>
                  <a:gd name="T49" fmla="*/ 63 h 63"/>
                  <a:gd name="T50" fmla="*/ 34 w 65"/>
                  <a:gd name="T51" fmla="*/ 63 h 63"/>
                  <a:gd name="T52" fmla="*/ 26 w 65"/>
                  <a:gd name="T53" fmla="*/ 63 h 63"/>
                  <a:gd name="T54" fmla="*/ 22 w 65"/>
                  <a:gd name="T55" fmla="*/ 61 h 63"/>
                  <a:gd name="T56" fmla="*/ 16 w 65"/>
                  <a:gd name="T57" fmla="*/ 57 h 63"/>
                  <a:gd name="T58" fmla="*/ 10 w 65"/>
                  <a:gd name="T59" fmla="*/ 53 h 63"/>
                  <a:gd name="T60" fmla="*/ 6 w 65"/>
                  <a:gd name="T61" fmla="*/ 50 h 63"/>
                  <a:gd name="T62" fmla="*/ 4 w 65"/>
                  <a:gd name="T63" fmla="*/ 44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4"/>
                    </a:lnTo>
                    <a:lnTo>
                      <a:pt x="4" y="18"/>
                    </a:lnTo>
                    <a:lnTo>
                      <a:pt x="6" y="14"/>
                    </a:lnTo>
                    <a:lnTo>
                      <a:pt x="10" y="8"/>
                    </a:lnTo>
                    <a:lnTo>
                      <a:pt x="16" y="4"/>
                    </a:lnTo>
                    <a:lnTo>
                      <a:pt x="22" y="2"/>
                    </a:lnTo>
                    <a:lnTo>
                      <a:pt x="26" y="0"/>
                    </a:lnTo>
                    <a:lnTo>
                      <a:pt x="34" y="0"/>
                    </a:lnTo>
                    <a:lnTo>
                      <a:pt x="40" y="0"/>
                    </a:lnTo>
                    <a:lnTo>
                      <a:pt x="46" y="2"/>
                    </a:lnTo>
                    <a:lnTo>
                      <a:pt x="52" y="4"/>
                    </a:lnTo>
                    <a:lnTo>
                      <a:pt x="55" y="8"/>
                    </a:lnTo>
                    <a:lnTo>
                      <a:pt x="59" y="14"/>
                    </a:lnTo>
                    <a:lnTo>
                      <a:pt x="63" y="18"/>
                    </a:lnTo>
                    <a:lnTo>
                      <a:pt x="65" y="24"/>
                    </a:lnTo>
                    <a:lnTo>
                      <a:pt x="65" y="32"/>
                    </a:lnTo>
                    <a:lnTo>
                      <a:pt x="65" y="38"/>
                    </a:lnTo>
                    <a:lnTo>
                      <a:pt x="63" y="44"/>
                    </a:lnTo>
                    <a:lnTo>
                      <a:pt x="59" y="50"/>
                    </a:lnTo>
                    <a:lnTo>
                      <a:pt x="55" y="53"/>
                    </a:lnTo>
                    <a:lnTo>
                      <a:pt x="52" y="57"/>
                    </a:lnTo>
                    <a:lnTo>
                      <a:pt x="46" y="61"/>
                    </a:lnTo>
                    <a:lnTo>
                      <a:pt x="40" y="63"/>
                    </a:lnTo>
                    <a:lnTo>
                      <a:pt x="34" y="63"/>
                    </a:lnTo>
                    <a:lnTo>
                      <a:pt x="26" y="63"/>
                    </a:lnTo>
                    <a:lnTo>
                      <a:pt x="22" y="61"/>
                    </a:lnTo>
                    <a:lnTo>
                      <a:pt x="16" y="57"/>
                    </a:lnTo>
                    <a:lnTo>
                      <a:pt x="10" y="53"/>
                    </a:lnTo>
                    <a:lnTo>
                      <a:pt x="6" y="50"/>
                    </a:lnTo>
                    <a:lnTo>
                      <a:pt x="4" y="44"/>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3" name="Freeform 796"/>
              <p:cNvSpPr>
                <a:spLocks/>
              </p:cNvSpPr>
              <p:nvPr/>
            </p:nvSpPr>
            <p:spPr bwMode="auto">
              <a:xfrm>
                <a:off x="4559" y="2481"/>
                <a:ext cx="63" cy="63"/>
              </a:xfrm>
              <a:custGeom>
                <a:avLst/>
                <a:gdLst>
                  <a:gd name="T0" fmla="*/ 32 w 63"/>
                  <a:gd name="T1" fmla="*/ 0 h 63"/>
                  <a:gd name="T2" fmla="*/ 38 w 63"/>
                  <a:gd name="T3" fmla="*/ 0 h 63"/>
                  <a:gd name="T4" fmla="*/ 44 w 63"/>
                  <a:gd name="T5" fmla="*/ 2 h 63"/>
                  <a:gd name="T6" fmla="*/ 50 w 63"/>
                  <a:gd name="T7" fmla="*/ 4 h 63"/>
                  <a:gd name="T8" fmla="*/ 56 w 63"/>
                  <a:gd name="T9" fmla="*/ 8 h 63"/>
                  <a:gd name="T10" fmla="*/ 58 w 63"/>
                  <a:gd name="T11" fmla="*/ 14 h 63"/>
                  <a:gd name="T12" fmla="*/ 62 w 63"/>
                  <a:gd name="T13" fmla="*/ 19 h 63"/>
                  <a:gd name="T14" fmla="*/ 63 w 63"/>
                  <a:gd name="T15" fmla="*/ 25 h 63"/>
                  <a:gd name="T16" fmla="*/ 63 w 63"/>
                  <a:gd name="T17" fmla="*/ 31 h 63"/>
                  <a:gd name="T18" fmla="*/ 63 w 63"/>
                  <a:gd name="T19" fmla="*/ 37 h 63"/>
                  <a:gd name="T20" fmla="*/ 62 w 63"/>
                  <a:gd name="T21" fmla="*/ 43 h 63"/>
                  <a:gd name="T22" fmla="*/ 58 w 63"/>
                  <a:gd name="T23" fmla="*/ 49 h 63"/>
                  <a:gd name="T24" fmla="*/ 56 w 63"/>
                  <a:gd name="T25" fmla="*/ 55 h 63"/>
                  <a:gd name="T26" fmla="*/ 50 w 63"/>
                  <a:gd name="T27" fmla="*/ 57 h 63"/>
                  <a:gd name="T28" fmla="*/ 44 w 63"/>
                  <a:gd name="T29" fmla="*/ 61 h 63"/>
                  <a:gd name="T30" fmla="*/ 38 w 63"/>
                  <a:gd name="T31" fmla="*/ 63 h 63"/>
                  <a:gd name="T32" fmla="*/ 32 w 63"/>
                  <a:gd name="T33" fmla="*/ 63 h 63"/>
                  <a:gd name="T34" fmla="*/ 26 w 63"/>
                  <a:gd name="T35" fmla="*/ 63 h 63"/>
                  <a:gd name="T36" fmla="*/ 20 w 63"/>
                  <a:gd name="T37" fmla="*/ 61 h 63"/>
                  <a:gd name="T38" fmla="*/ 14 w 63"/>
                  <a:gd name="T39" fmla="*/ 57 h 63"/>
                  <a:gd name="T40" fmla="*/ 8 w 63"/>
                  <a:gd name="T41" fmla="*/ 55 h 63"/>
                  <a:gd name="T42" fmla="*/ 6 w 63"/>
                  <a:gd name="T43" fmla="*/ 49 h 63"/>
                  <a:gd name="T44" fmla="*/ 2 w 63"/>
                  <a:gd name="T45" fmla="*/ 43 h 63"/>
                  <a:gd name="T46" fmla="*/ 0 w 63"/>
                  <a:gd name="T47" fmla="*/ 37 h 63"/>
                  <a:gd name="T48" fmla="*/ 0 w 63"/>
                  <a:gd name="T49" fmla="*/ 31 h 63"/>
                  <a:gd name="T50" fmla="*/ 0 w 63"/>
                  <a:gd name="T51" fmla="*/ 25 h 63"/>
                  <a:gd name="T52" fmla="*/ 2 w 63"/>
                  <a:gd name="T53" fmla="*/ 19 h 63"/>
                  <a:gd name="T54" fmla="*/ 6 w 63"/>
                  <a:gd name="T55" fmla="*/ 14 h 63"/>
                  <a:gd name="T56" fmla="*/ 8 w 63"/>
                  <a:gd name="T57" fmla="*/ 8 h 63"/>
                  <a:gd name="T58" fmla="*/ 14 w 63"/>
                  <a:gd name="T59" fmla="*/ 4 h 63"/>
                  <a:gd name="T60" fmla="*/ 20 w 63"/>
                  <a:gd name="T61" fmla="*/ 2 h 63"/>
                  <a:gd name="T62" fmla="*/ 26 w 63"/>
                  <a:gd name="T63" fmla="*/ 0 h 63"/>
                  <a:gd name="T64" fmla="*/ 32 w 63"/>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0"/>
                    </a:moveTo>
                    <a:lnTo>
                      <a:pt x="38" y="0"/>
                    </a:lnTo>
                    <a:lnTo>
                      <a:pt x="44" y="2"/>
                    </a:lnTo>
                    <a:lnTo>
                      <a:pt x="50" y="4"/>
                    </a:lnTo>
                    <a:lnTo>
                      <a:pt x="56" y="8"/>
                    </a:lnTo>
                    <a:lnTo>
                      <a:pt x="58" y="14"/>
                    </a:lnTo>
                    <a:lnTo>
                      <a:pt x="62" y="19"/>
                    </a:lnTo>
                    <a:lnTo>
                      <a:pt x="63" y="25"/>
                    </a:lnTo>
                    <a:lnTo>
                      <a:pt x="63" y="31"/>
                    </a:lnTo>
                    <a:lnTo>
                      <a:pt x="63" y="37"/>
                    </a:lnTo>
                    <a:lnTo>
                      <a:pt x="62" y="43"/>
                    </a:lnTo>
                    <a:lnTo>
                      <a:pt x="58" y="49"/>
                    </a:lnTo>
                    <a:lnTo>
                      <a:pt x="56" y="55"/>
                    </a:lnTo>
                    <a:lnTo>
                      <a:pt x="50" y="57"/>
                    </a:lnTo>
                    <a:lnTo>
                      <a:pt x="44" y="61"/>
                    </a:lnTo>
                    <a:lnTo>
                      <a:pt x="38" y="63"/>
                    </a:lnTo>
                    <a:lnTo>
                      <a:pt x="32" y="63"/>
                    </a:ln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4" name="Freeform 797"/>
              <p:cNvSpPr>
                <a:spLocks/>
              </p:cNvSpPr>
              <p:nvPr/>
            </p:nvSpPr>
            <p:spPr bwMode="auto">
              <a:xfrm>
                <a:off x="4559" y="2481"/>
                <a:ext cx="63" cy="63"/>
              </a:xfrm>
              <a:custGeom>
                <a:avLst/>
                <a:gdLst>
                  <a:gd name="T0" fmla="*/ 32 w 63"/>
                  <a:gd name="T1" fmla="*/ 0 h 63"/>
                  <a:gd name="T2" fmla="*/ 32 w 63"/>
                  <a:gd name="T3" fmla="*/ 0 h 63"/>
                  <a:gd name="T4" fmla="*/ 38 w 63"/>
                  <a:gd name="T5" fmla="*/ 0 h 63"/>
                  <a:gd name="T6" fmla="*/ 44 w 63"/>
                  <a:gd name="T7" fmla="*/ 2 h 63"/>
                  <a:gd name="T8" fmla="*/ 50 w 63"/>
                  <a:gd name="T9" fmla="*/ 4 h 63"/>
                  <a:gd name="T10" fmla="*/ 56 w 63"/>
                  <a:gd name="T11" fmla="*/ 8 h 63"/>
                  <a:gd name="T12" fmla="*/ 58 w 63"/>
                  <a:gd name="T13" fmla="*/ 14 h 63"/>
                  <a:gd name="T14" fmla="*/ 62 w 63"/>
                  <a:gd name="T15" fmla="*/ 19 h 63"/>
                  <a:gd name="T16" fmla="*/ 63 w 63"/>
                  <a:gd name="T17" fmla="*/ 25 h 63"/>
                  <a:gd name="T18" fmla="*/ 63 w 63"/>
                  <a:gd name="T19" fmla="*/ 31 h 63"/>
                  <a:gd name="T20" fmla="*/ 63 w 63"/>
                  <a:gd name="T21" fmla="*/ 37 h 63"/>
                  <a:gd name="T22" fmla="*/ 62 w 63"/>
                  <a:gd name="T23" fmla="*/ 43 h 63"/>
                  <a:gd name="T24" fmla="*/ 58 w 63"/>
                  <a:gd name="T25" fmla="*/ 49 h 63"/>
                  <a:gd name="T26" fmla="*/ 56 w 63"/>
                  <a:gd name="T27" fmla="*/ 55 h 63"/>
                  <a:gd name="T28" fmla="*/ 50 w 63"/>
                  <a:gd name="T29" fmla="*/ 57 h 63"/>
                  <a:gd name="T30" fmla="*/ 44 w 63"/>
                  <a:gd name="T31" fmla="*/ 61 h 63"/>
                  <a:gd name="T32" fmla="*/ 38 w 63"/>
                  <a:gd name="T33" fmla="*/ 63 h 63"/>
                  <a:gd name="T34" fmla="*/ 32 w 63"/>
                  <a:gd name="T35" fmla="*/ 63 h 63"/>
                  <a:gd name="T36" fmla="*/ 26 w 63"/>
                  <a:gd name="T37" fmla="*/ 63 h 63"/>
                  <a:gd name="T38" fmla="*/ 20 w 63"/>
                  <a:gd name="T39" fmla="*/ 61 h 63"/>
                  <a:gd name="T40" fmla="*/ 14 w 63"/>
                  <a:gd name="T41" fmla="*/ 57 h 63"/>
                  <a:gd name="T42" fmla="*/ 8 w 63"/>
                  <a:gd name="T43" fmla="*/ 55 h 63"/>
                  <a:gd name="T44" fmla="*/ 6 w 63"/>
                  <a:gd name="T45" fmla="*/ 49 h 63"/>
                  <a:gd name="T46" fmla="*/ 2 w 63"/>
                  <a:gd name="T47" fmla="*/ 43 h 63"/>
                  <a:gd name="T48" fmla="*/ 0 w 63"/>
                  <a:gd name="T49" fmla="*/ 37 h 63"/>
                  <a:gd name="T50" fmla="*/ 0 w 63"/>
                  <a:gd name="T51" fmla="*/ 31 h 63"/>
                  <a:gd name="T52" fmla="*/ 0 w 63"/>
                  <a:gd name="T53" fmla="*/ 25 h 63"/>
                  <a:gd name="T54" fmla="*/ 2 w 63"/>
                  <a:gd name="T55" fmla="*/ 19 h 63"/>
                  <a:gd name="T56" fmla="*/ 6 w 63"/>
                  <a:gd name="T57" fmla="*/ 14 h 63"/>
                  <a:gd name="T58" fmla="*/ 8 w 63"/>
                  <a:gd name="T59" fmla="*/ 8 h 63"/>
                  <a:gd name="T60" fmla="*/ 14 w 63"/>
                  <a:gd name="T61" fmla="*/ 4 h 63"/>
                  <a:gd name="T62" fmla="*/ 20 w 63"/>
                  <a:gd name="T63" fmla="*/ 2 h 63"/>
                  <a:gd name="T64" fmla="*/ 26 w 63"/>
                  <a:gd name="T65" fmla="*/ 0 h 63"/>
                  <a:gd name="T66" fmla="*/ 32 w 63"/>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0"/>
                    </a:moveTo>
                    <a:lnTo>
                      <a:pt x="32" y="0"/>
                    </a:lnTo>
                    <a:lnTo>
                      <a:pt x="38" y="0"/>
                    </a:lnTo>
                    <a:lnTo>
                      <a:pt x="44" y="2"/>
                    </a:lnTo>
                    <a:lnTo>
                      <a:pt x="50" y="4"/>
                    </a:lnTo>
                    <a:lnTo>
                      <a:pt x="56" y="8"/>
                    </a:lnTo>
                    <a:lnTo>
                      <a:pt x="58" y="14"/>
                    </a:lnTo>
                    <a:lnTo>
                      <a:pt x="62" y="19"/>
                    </a:lnTo>
                    <a:lnTo>
                      <a:pt x="63" y="25"/>
                    </a:lnTo>
                    <a:lnTo>
                      <a:pt x="63" y="31"/>
                    </a:lnTo>
                    <a:lnTo>
                      <a:pt x="63" y="37"/>
                    </a:lnTo>
                    <a:lnTo>
                      <a:pt x="62" y="43"/>
                    </a:lnTo>
                    <a:lnTo>
                      <a:pt x="58" y="49"/>
                    </a:lnTo>
                    <a:lnTo>
                      <a:pt x="56" y="55"/>
                    </a:lnTo>
                    <a:lnTo>
                      <a:pt x="50" y="57"/>
                    </a:lnTo>
                    <a:lnTo>
                      <a:pt x="44" y="61"/>
                    </a:lnTo>
                    <a:lnTo>
                      <a:pt x="38" y="63"/>
                    </a:lnTo>
                    <a:lnTo>
                      <a:pt x="32" y="63"/>
                    </a:lnTo>
                    <a:lnTo>
                      <a:pt x="26" y="63"/>
                    </a:lnTo>
                    <a:lnTo>
                      <a:pt x="20" y="61"/>
                    </a:lnTo>
                    <a:lnTo>
                      <a:pt x="14" y="57"/>
                    </a:lnTo>
                    <a:lnTo>
                      <a:pt x="8" y="55"/>
                    </a:lnTo>
                    <a:lnTo>
                      <a:pt x="6" y="49"/>
                    </a:lnTo>
                    <a:lnTo>
                      <a:pt x="2" y="43"/>
                    </a:lnTo>
                    <a:lnTo>
                      <a:pt x="0" y="37"/>
                    </a:lnTo>
                    <a:lnTo>
                      <a:pt x="0" y="31"/>
                    </a:lnTo>
                    <a:lnTo>
                      <a:pt x="0" y="25"/>
                    </a:lnTo>
                    <a:lnTo>
                      <a:pt x="2" y="19"/>
                    </a:lnTo>
                    <a:lnTo>
                      <a:pt x="6" y="14"/>
                    </a:lnTo>
                    <a:lnTo>
                      <a:pt x="8" y="8"/>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5" name="Freeform 798"/>
              <p:cNvSpPr>
                <a:spLocks/>
              </p:cNvSpPr>
              <p:nvPr/>
            </p:nvSpPr>
            <p:spPr bwMode="auto">
              <a:xfrm>
                <a:off x="4556" y="2577"/>
                <a:ext cx="65" cy="65"/>
              </a:xfrm>
              <a:custGeom>
                <a:avLst/>
                <a:gdLst>
                  <a:gd name="T0" fmla="*/ 31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4 h 65"/>
                  <a:gd name="T18" fmla="*/ 65 w 65"/>
                  <a:gd name="T19" fmla="*/ 40 h 65"/>
                  <a:gd name="T20" fmla="*/ 63 w 65"/>
                  <a:gd name="T21" fmla="*/ 46 h 65"/>
                  <a:gd name="T22" fmla="*/ 59 w 65"/>
                  <a:gd name="T23" fmla="*/ 51 h 65"/>
                  <a:gd name="T24" fmla="*/ 55 w 65"/>
                  <a:gd name="T25" fmla="*/ 55 h 65"/>
                  <a:gd name="T26" fmla="*/ 51 w 65"/>
                  <a:gd name="T27" fmla="*/ 59 h 65"/>
                  <a:gd name="T28" fmla="*/ 45 w 65"/>
                  <a:gd name="T29" fmla="*/ 63 h 65"/>
                  <a:gd name="T30" fmla="*/ 39 w 65"/>
                  <a:gd name="T31" fmla="*/ 63 h 65"/>
                  <a:gd name="T32" fmla="*/ 31 w 65"/>
                  <a:gd name="T33" fmla="*/ 65 h 65"/>
                  <a:gd name="T34" fmla="*/ 25 w 65"/>
                  <a:gd name="T35" fmla="*/ 63 h 65"/>
                  <a:gd name="T36" fmla="*/ 19 w 65"/>
                  <a:gd name="T37" fmla="*/ 63 h 65"/>
                  <a:gd name="T38" fmla="*/ 13 w 65"/>
                  <a:gd name="T39" fmla="*/ 59 h 65"/>
                  <a:gd name="T40" fmla="*/ 9 w 65"/>
                  <a:gd name="T41" fmla="*/ 55 h 65"/>
                  <a:gd name="T42" fmla="*/ 5 w 65"/>
                  <a:gd name="T43" fmla="*/ 51 h 65"/>
                  <a:gd name="T44" fmla="*/ 1 w 65"/>
                  <a:gd name="T45" fmla="*/ 46 h 65"/>
                  <a:gd name="T46" fmla="*/ 0 w 65"/>
                  <a:gd name="T47" fmla="*/ 40 h 65"/>
                  <a:gd name="T48" fmla="*/ 0 w 65"/>
                  <a:gd name="T49" fmla="*/ 34 h 65"/>
                  <a:gd name="T50" fmla="*/ 0 w 65"/>
                  <a:gd name="T51" fmla="*/ 26 h 65"/>
                  <a:gd name="T52" fmla="*/ 1 w 65"/>
                  <a:gd name="T53" fmla="*/ 20 h 65"/>
                  <a:gd name="T54" fmla="*/ 5 w 65"/>
                  <a:gd name="T55" fmla="*/ 14 h 65"/>
                  <a:gd name="T56" fmla="*/ 9 w 65"/>
                  <a:gd name="T57" fmla="*/ 10 h 65"/>
                  <a:gd name="T58" fmla="*/ 13 w 65"/>
                  <a:gd name="T59" fmla="*/ 6 h 65"/>
                  <a:gd name="T60" fmla="*/ 19 w 65"/>
                  <a:gd name="T61" fmla="*/ 2 h 65"/>
                  <a:gd name="T62" fmla="*/ 25 w 65"/>
                  <a:gd name="T63" fmla="*/ 0 h 65"/>
                  <a:gd name="T64" fmla="*/ 31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0"/>
                    </a:moveTo>
                    <a:lnTo>
                      <a:pt x="39" y="0"/>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1" y="65"/>
                    </a:lnTo>
                    <a:lnTo>
                      <a:pt x="25" y="63"/>
                    </a:lnTo>
                    <a:lnTo>
                      <a:pt x="19" y="63"/>
                    </a:lnTo>
                    <a:lnTo>
                      <a:pt x="13" y="59"/>
                    </a:lnTo>
                    <a:lnTo>
                      <a:pt x="9" y="55"/>
                    </a:lnTo>
                    <a:lnTo>
                      <a:pt x="5" y="51"/>
                    </a:lnTo>
                    <a:lnTo>
                      <a:pt x="1" y="46"/>
                    </a:lnTo>
                    <a:lnTo>
                      <a:pt x="0" y="40"/>
                    </a:lnTo>
                    <a:lnTo>
                      <a:pt x="0" y="34"/>
                    </a:lnTo>
                    <a:lnTo>
                      <a:pt x="0" y="26"/>
                    </a:lnTo>
                    <a:lnTo>
                      <a:pt x="1" y="20"/>
                    </a:lnTo>
                    <a:lnTo>
                      <a:pt x="5" y="14"/>
                    </a:lnTo>
                    <a:lnTo>
                      <a:pt x="9" y="10"/>
                    </a:lnTo>
                    <a:lnTo>
                      <a:pt x="13" y="6"/>
                    </a:lnTo>
                    <a:lnTo>
                      <a:pt x="19" y="2"/>
                    </a:lnTo>
                    <a:lnTo>
                      <a:pt x="25"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6" name="Freeform 799"/>
              <p:cNvSpPr>
                <a:spLocks/>
              </p:cNvSpPr>
              <p:nvPr/>
            </p:nvSpPr>
            <p:spPr bwMode="auto">
              <a:xfrm>
                <a:off x="4556" y="2577"/>
                <a:ext cx="65" cy="65"/>
              </a:xfrm>
              <a:custGeom>
                <a:avLst/>
                <a:gdLst>
                  <a:gd name="T0" fmla="*/ 31 w 65"/>
                  <a:gd name="T1" fmla="*/ 0 h 65"/>
                  <a:gd name="T2" fmla="*/ 31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4 h 65"/>
                  <a:gd name="T20" fmla="*/ 65 w 65"/>
                  <a:gd name="T21" fmla="*/ 40 h 65"/>
                  <a:gd name="T22" fmla="*/ 63 w 65"/>
                  <a:gd name="T23" fmla="*/ 46 h 65"/>
                  <a:gd name="T24" fmla="*/ 59 w 65"/>
                  <a:gd name="T25" fmla="*/ 51 h 65"/>
                  <a:gd name="T26" fmla="*/ 55 w 65"/>
                  <a:gd name="T27" fmla="*/ 55 h 65"/>
                  <a:gd name="T28" fmla="*/ 51 w 65"/>
                  <a:gd name="T29" fmla="*/ 59 h 65"/>
                  <a:gd name="T30" fmla="*/ 45 w 65"/>
                  <a:gd name="T31" fmla="*/ 63 h 65"/>
                  <a:gd name="T32" fmla="*/ 39 w 65"/>
                  <a:gd name="T33" fmla="*/ 63 h 65"/>
                  <a:gd name="T34" fmla="*/ 31 w 65"/>
                  <a:gd name="T35" fmla="*/ 65 h 65"/>
                  <a:gd name="T36" fmla="*/ 25 w 65"/>
                  <a:gd name="T37" fmla="*/ 63 h 65"/>
                  <a:gd name="T38" fmla="*/ 19 w 65"/>
                  <a:gd name="T39" fmla="*/ 63 h 65"/>
                  <a:gd name="T40" fmla="*/ 13 w 65"/>
                  <a:gd name="T41" fmla="*/ 59 h 65"/>
                  <a:gd name="T42" fmla="*/ 9 w 65"/>
                  <a:gd name="T43" fmla="*/ 55 h 65"/>
                  <a:gd name="T44" fmla="*/ 5 w 65"/>
                  <a:gd name="T45" fmla="*/ 51 h 65"/>
                  <a:gd name="T46" fmla="*/ 1 w 65"/>
                  <a:gd name="T47" fmla="*/ 46 h 65"/>
                  <a:gd name="T48" fmla="*/ 0 w 65"/>
                  <a:gd name="T49" fmla="*/ 40 h 65"/>
                  <a:gd name="T50" fmla="*/ 0 w 65"/>
                  <a:gd name="T51" fmla="*/ 34 h 65"/>
                  <a:gd name="T52" fmla="*/ 0 w 65"/>
                  <a:gd name="T53" fmla="*/ 26 h 65"/>
                  <a:gd name="T54" fmla="*/ 1 w 65"/>
                  <a:gd name="T55" fmla="*/ 20 h 65"/>
                  <a:gd name="T56" fmla="*/ 5 w 65"/>
                  <a:gd name="T57" fmla="*/ 14 h 65"/>
                  <a:gd name="T58" fmla="*/ 9 w 65"/>
                  <a:gd name="T59" fmla="*/ 10 h 65"/>
                  <a:gd name="T60" fmla="*/ 13 w 65"/>
                  <a:gd name="T61" fmla="*/ 6 h 65"/>
                  <a:gd name="T62" fmla="*/ 19 w 65"/>
                  <a:gd name="T63" fmla="*/ 2 h 65"/>
                  <a:gd name="T64" fmla="*/ 25 w 65"/>
                  <a:gd name="T65" fmla="*/ 0 h 65"/>
                  <a:gd name="T66" fmla="*/ 31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0"/>
                    </a:moveTo>
                    <a:lnTo>
                      <a:pt x="31" y="0"/>
                    </a:lnTo>
                    <a:lnTo>
                      <a:pt x="39" y="0"/>
                    </a:lnTo>
                    <a:lnTo>
                      <a:pt x="45" y="2"/>
                    </a:lnTo>
                    <a:lnTo>
                      <a:pt x="51" y="6"/>
                    </a:lnTo>
                    <a:lnTo>
                      <a:pt x="55" y="10"/>
                    </a:lnTo>
                    <a:lnTo>
                      <a:pt x="59" y="14"/>
                    </a:lnTo>
                    <a:lnTo>
                      <a:pt x="63" y="20"/>
                    </a:lnTo>
                    <a:lnTo>
                      <a:pt x="65" y="26"/>
                    </a:lnTo>
                    <a:lnTo>
                      <a:pt x="65" y="34"/>
                    </a:lnTo>
                    <a:lnTo>
                      <a:pt x="65" y="40"/>
                    </a:lnTo>
                    <a:lnTo>
                      <a:pt x="63" y="46"/>
                    </a:lnTo>
                    <a:lnTo>
                      <a:pt x="59" y="51"/>
                    </a:lnTo>
                    <a:lnTo>
                      <a:pt x="55" y="55"/>
                    </a:lnTo>
                    <a:lnTo>
                      <a:pt x="51" y="59"/>
                    </a:lnTo>
                    <a:lnTo>
                      <a:pt x="45" y="63"/>
                    </a:lnTo>
                    <a:lnTo>
                      <a:pt x="39" y="63"/>
                    </a:lnTo>
                    <a:lnTo>
                      <a:pt x="31" y="65"/>
                    </a:lnTo>
                    <a:lnTo>
                      <a:pt x="25" y="63"/>
                    </a:lnTo>
                    <a:lnTo>
                      <a:pt x="19" y="63"/>
                    </a:lnTo>
                    <a:lnTo>
                      <a:pt x="13" y="59"/>
                    </a:lnTo>
                    <a:lnTo>
                      <a:pt x="9" y="55"/>
                    </a:lnTo>
                    <a:lnTo>
                      <a:pt x="5" y="51"/>
                    </a:lnTo>
                    <a:lnTo>
                      <a:pt x="1" y="46"/>
                    </a:lnTo>
                    <a:lnTo>
                      <a:pt x="0" y="40"/>
                    </a:lnTo>
                    <a:lnTo>
                      <a:pt x="0" y="34"/>
                    </a:lnTo>
                    <a:lnTo>
                      <a:pt x="0" y="26"/>
                    </a:lnTo>
                    <a:lnTo>
                      <a:pt x="1" y="20"/>
                    </a:lnTo>
                    <a:lnTo>
                      <a:pt x="5" y="14"/>
                    </a:lnTo>
                    <a:lnTo>
                      <a:pt x="9" y="10"/>
                    </a:lnTo>
                    <a:lnTo>
                      <a:pt x="13" y="6"/>
                    </a:lnTo>
                    <a:lnTo>
                      <a:pt x="19" y="2"/>
                    </a:lnTo>
                    <a:lnTo>
                      <a:pt x="25"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7" name="Freeform 800"/>
              <p:cNvSpPr>
                <a:spLocks/>
              </p:cNvSpPr>
              <p:nvPr/>
            </p:nvSpPr>
            <p:spPr bwMode="auto">
              <a:xfrm>
                <a:off x="4554" y="2556"/>
                <a:ext cx="65" cy="65"/>
              </a:xfrm>
              <a:custGeom>
                <a:avLst/>
                <a:gdLst>
                  <a:gd name="T0" fmla="*/ 31 w 65"/>
                  <a:gd name="T1" fmla="*/ 65 h 65"/>
                  <a:gd name="T2" fmla="*/ 25 w 65"/>
                  <a:gd name="T3" fmla="*/ 65 h 65"/>
                  <a:gd name="T4" fmla="*/ 19 w 65"/>
                  <a:gd name="T5" fmla="*/ 63 h 65"/>
                  <a:gd name="T6" fmla="*/ 13 w 65"/>
                  <a:gd name="T7" fmla="*/ 59 h 65"/>
                  <a:gd name="T8" fmla="*/ 9 w 65"/>
                  <a:gd name="T9" fmla="*/ 55 h 65"/>
                  <a:gd name="T10" fmla="*/ 5 w 65"/>
                  <a:gd name="T11" fmla="*/ 51 h 65"/>
                  <a:gd name="T12" fmla="*/ 2 w 65"/>
                  <a:gd name="T13" fmla="*/ 45 h 65"/>
                  <a:gd name="T14" fmla="*/ 0 w 65"/>
                  <a:gd name="T15" fmla="*/ 39 h 65"/>
                  <a:gd name="T16" fmla="*/ 0 w 65"/>
                  <a:gd name="T17" fmla="*/ 31 h 65"/>
                  <a:gd name="T18" fmla="*/ 0 w 65"/>
                  <a:gd name="T19" fmla="*/ 25 h 65"/>
                  <a:gd name="T20" fmla="*/ 2 w 65"/>
                  <a:gd name="T21" fmla="*/ 19 h 65"/>
                  <a:gd name="T22" fmla="*/ 5 w 65"/>
                  <a:gd name="T23" fmla="*/ 13 h 65"/>
                  <a:gd name="T24" fmla="*/ 9 w 65"/>
                  <a:gd name="T25" fmla="*/ 9 h 65"/>
                  <a:gd name="T26" fmla="*/ 13 w 65"/>
                  <a:gd name="T27" fmla="*/ 5 h 65"/>
                  <a:gd name="T28" fmla="*/ 19 w 65"/>
                  <a:gd name="T29" fmla="*/ 2 h 65"/>
                  <a:gd name="T30" fmla="*/ 25 w 65"/>
                  <a:gd name="T31" fmla="*/ 2 h 65"/>
                  <a:gd name="T32" fmla="*/ 31 w 65"/>
                  <a:gd name="T33" fmla="*/ 0 h 65"/>
                  <a:gd name="T34" fmla="*/ 39 w 65"/>
                  <a:gd name="T35" fmla="*/ 2 h 65"/>
                  <a:gd name="T36" fmla="*/ 45 w 65"/>
                  <a:gd name="T37" fmla="*/ 2 h 65"/>
                  <a:gd name="T38" fmla="*/ 49 w 65"/>
                  <a:gd name="T39" fmla="*/ 5 h 65"/>
                  <a:gd name="T40" fmla="*/ 55 w 65"/>
                  <a:gd name="T41" fmla="*/ 9 h 65"/>
                  <a:gd name="T42" fmla="*/ 59 w 65"/>
                  <a:gd name="T43" fmla="*/ 13 h 65"/>
                  <a:gd name="T44" fmla="*/ 61 w 65"/>
                  <a:gd name="T45" fmla="*/ 19 h 65"/>
                  <a:gd name="T46" fmla="*/ 63 w 65"/>
                  <a:gd name="T47" fmla="*/ 25 h 65"/>
                  <a:gd name="T48" fmla="*/ 65 w 65"/>
                  <a:gd name="T49" fmla="*/ 31 h 65"/>
                  <a:gd name="T50" fmla="*/ 63 w 65"/>
                  <a:gd name="T51" fmla="*/ 39 h 65"/>
                  <a:gd name="T52" fmla="*/ 61 w 65"/>
                  <a:gd name="T53" fmla="*/ 45 h 65"/>
                  <a:gd name="T54" fmla="*/ 59 w 65"/>
                  <a:gd name="T55" fmla="*/ 51 h 65"/>
                  <a:gd name="T56" fmla="*/ 55 w 65"/>
                  <a:gd name="T57" fmla="*/ 55 h 65"/>
                  <a:gd name="T58" fmla="*/ 49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19" y="63"/>
                    </a:lnTo>
                    <a:lnTo>
                      <a:pt x="13" y="59"/>
                    </a:lnTo>
                    <a:lnTo>
                      <a:pt x="9" y="55"/>
                    </a:lnTo>
                    <a:lnTo>
                      <a:pt x="5" y="51"/>
                    </a:lnTo>
                    <a:lnTo>
                      <a:pt x="2" y="45"/>
                    </a:lnTo>
                    <a:lnTo>
                      <a:pt x="0" y="39"/>
                    </a:lnTo>
                    <a:lnTo>
                      <a:pt x="0" y="31"/>
                    </a:lnTo>
                    <a:lnTo>
                      <a:pt x="0" y="25"/>
                    </a:lnTo>
                    <a:lnTo>
                      <a:pt x="2" y="19"/>
                    </a:lnTo>
                    <a:lnTo>
                      <a:pt x="5" y="13"/>
                    </a:lnTo>
                    <a:lnTo>
                      <a:pt x="9" y="9"/>
                    </a:lnTo>
                    <a:lnTo>
                      <a:pt x="13" y="5"/>
                    </a:lnTo>
                    <a:lnTo>
                      <a:pt x="19" y="2"/>
                    </a:lnTo>
                    <a:lnTo>
                      <a:pt x="25" y="2"/>
                    </a:lnTo>
                    <a:lnTo>
                      <a:pt x="31" y="0"/>
                    </a:lnTo>
                    <a:lnTo>
                      <a:pt x="39" y="2"/>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48" name="Freeform 801"/>
              <p:cNvSpPr>
                <a:spLocks/>
              </p:cNvSpPr>
              <p:nvPr/>
            </p:nvSpPr>
            <p:spPr bwMode="auto">
              <a:xfrm>
                <a:off x="4554" y="2556"/>
                <a:ext cx="65" cy="65"/>
              </a:xfrm>
              <a:custGeom>
                <a:avLst/>
                <a:gdLst>
                  <a:gd name="T0" fmla="*/ 31 w 65"/>
                  <a:gd name="T1" fmla="*/ 65 h 65"/>
                  <a:gd name="T2" fmla="*/ 31 w 65"/>
                  <a:gd name="T3" fmla="*/ 65 h 65"/>
                  <a:gd name="T4" fmla="*/ 25 w 65"/>
                  <a:gd name="T5" fmla="*/ 65 h 65"/>
                  <a:gd name="T6" fmla="*/ 19 w 65"/>
                  <a:gd name="T7" fmla="*/ 63 h 65"/>
                  <a:gd name="T8" fmla="*/ 13 w 65"/>
                  <a:gd name="T9" fmla="*/ 59 h 65"/>
                  <a:gd name="T10" fmla="*/ 9 w 65"/>
                  <a:gd name="T11" fmla="*/ 55 h 65"/>
                  <a:gd name="T12" fmla="*/ 5 w 65"/>
                  <a:gd name="T13" fmla="*/ 51 h 65"/>
                  <a:gd name="T14" fmla="*/ 2 w 65"/>
                  <a:gd name="T15" fmla="*/ 45 h 65"/>
                  <a:gd name="T16" fmla="*/ 0 w 65"/>
                  <a:gd name="T17" fmla="*/ 39 h 65"/>
                  <a:gd name="T18" fmla="*/ 0 w 65"/>
                  <a:gd name="T19" fmla="*/ 31 h 65"/>
                  <a:gd name="T20" fmla="*/ 0 w 65"/>
                  <a:gd name="T21" fmla="*/ 25 h 65"/>
                  <a:gd name="T22" fmla="*/ 2 w 65"/>
                  <a:gd name="T23" fmla="*/ 19 h 65"/>
                  <a:gd name="T24" fmla="*/ 5 w 65"/>
                  <a:gd name="T25" fmla="*/ 13 h 65"/>
                  <a:gd name="T26" fmla="*/ 9 w 65"/>
                  <a:gd name="T27" fmla="*/ 9 h 65"/>
                  <a:gd name="T28" fmla="*/ 13 w 65"/>
                  <a:gd name="T29" fmla="*/ 5 h 65"/>
                  <a:gd name="T30" fmla="*/ 19 w 65"/>
                  <a:gd name="T31" fmla="*/ 2 h 65"/>
                  <a:gd name="T32" fmla="*/ 25 w 65"/>
                  <a:gd name="T33" fmla="*/ 2 h 65"/>
                  <a:gd name="T34" fmla="*/ 31 w 65"/>
                  <a:gd name="T35" fmla="*/ 0 h 65"/>
                  <a:gd name="T36" fmla="*/ 39 w 65"/>
                  <a:gd name="T37" fmla="*/ 2 h 65"/>
                  <a:gd name="T38" fmla="*/ 45 w 65"/>
                  <a:gd name="T39" fmla="*/ 2 h 65"/>
                  <a:gd name="T40" fmla="*/ 49 w 65"/>
                  <a:gd name="T41" fmla="*/ 5 h 65"/>
                  <a:gd name="T42" fmla="*/ 55 w 65"/>
                  <a:gd name="T43" fmla="*/ 9 h 65"/>
                  <a:gd name="T44" fmla="*/ 59 w 65"/>
                  <a:gd name="T45" fmla="*/ 13 h 65"/>
                  <a:gd name="T46" fmla="*/ 61 w 65"/>
                  <a:gd name="T47" fmla="*/ 19 h 65"/>
                  <a:gd name="T48" fmla="*/ 63 w 65"/>
                  <a:gd name="T49" fmla="*/ 25 h 65"/>
                  <a:gd name="T50" fmla="*/ 65 w 65"/>
                  <a:gd name="T51" fmla="*/ 31 h 65"/>
                  <a:gd name="T52" fmla="*/ 63 w 65"/>
                  <a:gd name="T53" fmla="*/ 39 h 65"/>
                  <a:gd name="T54" fmla="*/ 61 w 65"/>
                  <a:gd name="T55" fmla="*/ 45 h 65"/>
                  <a:gd name="T56" fmla="*/ 59 w 65"/>
                  <a:gd name="T57" fmla="*/ 51 h 65"/>
                  <a:gd name="T58" fmla="*/ 55 w 65"/>
                  <a:gd name="T59" fmla="*/ 55 h 65"/>
                  <a:gd name="T60" fmla="*/ 49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19" y="63"/>
                    </a:lnTo>
                    <a:lnTo>
                      <a:pt x="13" y="59"/>
                    </a:lnTo>
                    <a:lnTo>
                      <a:pt x="9" y="55"/>
                    </a:lnTo>
                    <a:lnTo>
                      <a:pt x="5" y="51"/>
                    </a:lnTo>
                    <a:lnTo>
                      <a:pt x="2" y="45"/>
                    </a:lnTo>
                    <a:lnTo>
                      <a:pt x="0" y="39"/>
                    </a:lnTo>
                    <a:lnTo>
                      <a:pt x="0" y="31"/>
                    </a:lnTo>
                    <a:lnTo>
                      <a:pt x="0" y="25"/>
                    </a:lnTo>
                    <a:lnTo>
                      <a:pt x="2" y="19"/>
                    </a:lnTo>
                    <a:lnTo>
                      <a:pt x="5" y="13"/>
                    </a:lnTo>
                    <a:lnTo>
                      <a:pt x="9" y="9"/>
                    </a:lnTo>
                    <a:lnTo>
                      <a:pt x="13" y="5"/>
                    </a:lnTo>
                    <a:lnTo>
                      <a:pt x="19" y="2"/>
                    </a:lnTo>
                    <a:lnTo>
                      <a:pt x="25" y="2"/>
                    </a:lnTo>
                    <a:lnTo>
                      <a:pt x="31" y="0"/>
                    </a:lnTo>
                    <a:lnTo>
                      <a:pt x="39" y="2"/>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49" name="Freeform 802"/>
              <p:cNvSpPr>
                <a:spLocks/>
              </p:cNvSpPr>
              <p:nvPr/>
            </p:nvSpPr>
            <p:spPr bwMode="auto">
              <a:xfrm>
                <a:off x="4473" y="2524"/>
                <a:ext cx="63" cy="65"/>
              </a:xfrm>
              <a:custGeom>
                <a:avLst/>
                <a:gdLst>
                  <a:gd name="T0" fmla="*/ 31 w 63"/>
                  <a:gd name="T1" fmla="*/ 0 h 65"/>
                  <a:gd name="T2" fmla="*/ 37 w 63"/>
                  <a:gd name="T3" fmla="*/ 2 h 65"/>
                  <a:gd name="T4" fmla="*/ 43 w 63"/>
                  <a:gd name="T5" fmla="*/ 2 h 65"/>
                  <a:gd name="T6" fmla="*/ 49 w 63"/>
                  <a:gd name="T7" fmla="*/ 6 h 65"/>
                  <a:gd name="T8" fmla="*/ 55 w 63"/>
                  <a:gd name="T9" fmla="*/ 10 h 65"/>
                  <a:gd name="T10" fmla="*/ 59 w 63"/>
                  <a:gd name="T11" fmla="*/ 14 h 65"/>
                  <a:gd name="T12" fmla="*/ 61 w 63"/>
                  <a:gd name="T13" fmla="*/ 20 h 65"/>
                  <a:gd name="T14" fmla="*/ 63 w 63"/>
                  <a:gd name="T15" fmla="*/ 26 h 65"/>
                  <a:gd name="T16" fmla="*/ 63 w 63"/>
                  <a:gd name="T17" fmla="*/ 34 h 65"/>
                  <a:gd name="T18" fmla="*/ 63 w 63"/>
                  <a:gd name="T19" fmla="*/ 39 h 65"/>
                  <a:gd name="T20" fmla="*/ 61 w 63"/>
                  <a:gd name="T21" fmla="*/ 45 h 65"/>
                  <a:gd name="T22" fmla="*/ 59 w 63"/>
                  <a:gd name="T23" fmla="*/ 51 h 65"/>
                  <a:gd name="T24" fmla="*/ 55 w 63"/>
                  <a:gd name="T25" fmla="*/ 55 h 65"/>
                  <a:gd name="T26" fmla="*/ 49 w 63"/>
                  <a:gd name="T27" fmla="*/ 59 h 65"/>
                  <a:gd name="T28" fmla="*/ 43 w 63"/>
                  <a:gd name="T29" fmla="*/ 63 h 65"/>
                  <a:gd name="T30" fmla="*/ 37 w 63"/>
                  <a:gd name="T31" fmla="*/ 63 h 65"/>
                  <a:gd name="T32" fmla="*/ 31 w 63"/>
                  <a:gd name="T33" fmla="*/ 65 h 65"/>
                  <a:gd name="T34" fmla="*/ 25 w 63"/>
                  <a:gd name="T35" fmla="*/ 63 h 65"/>
                  <a:gd name="T36" fmla="*/ 20 w 63"/>
                  <a:gd name="T37" fmla="*/ 63 h 65"/>
                  <a:gd name="T38" fmla="*/ 14 w 63"/>
                  <a:gd name="T39" fmla="*/ 59 h 65"/>
                  <a:gd name="T40" fmla="*/ 10 w 63"/>
                  <a:gd name="T41" fmla="*/ 55 h 65"/>
                  <a:gd name="T42" fmla="*/ 6 w 63"/>
                  <a:gd name="T43" fmla="*/ 51 h 65"/>
                  <a:gd name="T44" fmla="*/ 2 w 63"/>
                  <a:gd name="T45" fmla="*/ 45 h 65"/>
                  <a:gd name="T46" fmla="*/ 0 w 63"/>
                  <a:gd name="T47" fmla="*/ 39 h 65"/>
                  <a:gd name="T48" fmla="*/ 0 w 63"/>
                  <a:gd name="T49" fmla="*/ 34 h 65"/>
                  <a:gd name="T50" fmla="*/ 0 w 63"/>
                  <a:gd name="T51" fmla="*/ 26 h 65"/>
                  <a:gd name="T52" fmla="*/ 2 w 63"/>
                  <a:gd name="T53" fmla="*/ 20 h 65"/>
                  <a:gd name="T54" fmla="*/ 6 w 63"/>
                  <a:gd name="T55" fmla="*/ 14 h 65"/>
                  <a:gd name="T56" fmla="*/ 10 w 63"/>
                  <a:gd name="T57" fmla="*/ 10 h 65"/>
                  <a:gd name="T58" fmla="*/ 14 w 63"/>
                  <a:gd name="T59" fmla="*/ 6 h 65"/>
                  <a:gd name="T60" fmla="*/ 20 w 63"/>
                  <a:gd name="T61" fmla="*/ 2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2"/>
                    </a:lnTo>
                    <a:lnTo>
                      <a:pt x="49" y="6"/>
                    </a:lnTo>
                    <a:lnTo>
                      <a:pt x="55" y="10"/>
                    </a:lnTo>
                    <a:lnTo>
                      <a:pt x="59" y="14"/>
                    </a:lnTo>
                    <a:lnTo>
                      <a:pt x="61" y="20"/>
                    </a:lnTo>
                    <a:lnTo>
                      <a:pt x="63" y="26"/>
                    </a:lnTo>
                    <a:lnTo>
                      <a:pt x="63" y="34"/>
                    </a:lnTo>
                    <a:lnTo>
                      <a:pt x="63" y="39"/>
                    </a:lnTo>
                    <a:lnTo>
                      <a:pt x="61" y="45"/>
                    </a:lnTo>
                    <a:lnTo>
                      <a:pt x="59" y="51"/>
                    </a:lnTo>
                    <a:lnTo>
                      <a:pt x="55" y="55"/>
                    </a:lnTo>
                    <a:lnTo>
                      <a:pt x="49" y="59"/>
                    </a:lnTo>
                    <a:lnTo>
                      <a:pt x="43" y="63"/>
                    </a:lnTo>
                    <a:lnTo>
                      <a:pt x="37" y="63"/>
                    </a:lnTo>
                    <a:lnTo>
                      <a:pt x="31" y="65"/>
                    </a:lnTo>
                    <a:lnTo>
                      <a:pt x="25" y="63"/>
                    </a:lnTo>
                    <a:lnTo>
                      <a:pt x="20" y="63"/>
                    </a:lnTo>
                    <a:lnTo>
                      <a:pt x="14" y="59"/>
                    </a:lnTo>
                    <a:lnTo>
                      <a:pt x="10" y="55"/>
                    </a:lnTo>
                    <a:lnTo>
                      <a:pt x="6" y="51"/>
                    </a:lnTo>
                    <a:lnTo>
                      <a:pt x="2" y="45"/>
                    </a:lnTo>
                    <a:lnTo>
                      <a:pt x="0" y="39"/>
                    </a:lnTo>
                    <a:lnTo>
                      <a:pt x="0" y="34"/>
                    </a:lnTo>
                    <a:lnTo>
                      <a:pt x="0" y="26"/>
                    </a:lnTo>
                    <a:lnTo>
                      <a:pt x="2" y="20"/>
                    </a:lnTo>
                    <a:lnTo>
                      <a:pt x="6" y="14"/>
                    </a:lnTo>
                    <a:lnTo>
                      <a:pt x="10" y="10"/>
                    </a:lnTo>
                    <a:lnTo>
                      <a:pt x="14" y="6"/>
                    </a:lnTo>
                    <a:lnTo>
                      <a:pt x="20" y="2"/>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0" name="Freeform 803"/>
              <p:cNvSpPr>
                <a:spLocks/>
              </p:cNvSpPr>
              <p:nvPr/>
            </p:nvSpPr>
            <p:spPr bwMode="auto">
              <a:xfrm>
                <a:off x="4473" y="2524"/>
                <a:ext cx="63" cy="65"/>
              </a:xfrm>
              <a:custGeom>
                <a:avLst/>
                <a:gdLst>
                  <a:gd name="T0" fmla="*/ 31 w 63"/>
                  <a:gd name="T1" fmla="*/ 0 h 65"/>
                  <a:gd name="T2" fmla="*/ 31 w 63"/>
                  <a:gd name="T3" fmla="*/ 0 h 65"/>
                  <a:gd name="T4" fmla="*/ 37 w 63"/>
                  <a:gd name="T5" fmla="*/ 2 h 65"/>
                  <a:gd name="T6" fmla="*/ 43 w 63"/>
                  <a:gd name="T7" fmla="*/ 2 h 65"/>
                  <a:gd name="T8" fmla="*/ 49 w 63"/>
                  <a:gd name="T9" fmla="*/ 6 h 65"/>
                  <a:gd name="T10" fmla="*/ 55 w 63"/>
                  <a:gd name="T11" fmla="*/ 10 h 65"/>
                  <a:gd name="T12" fmla="*/ 59 w 63"/>
                  <a:gd name="T13" fmla="*/ 14 h 65"/>
                  <a:gd name="T14" fmla="*/ 61 w 63"/>
                  <a:gd name="T15" fmla="*/ 20 h 65"/>
                  <a:gd name="T16" fmla="*/ 63 w 63"/>
                  <a:gd name="T17" fmla="*/ 26 h 65"/>
                  <a:gd name="T18" fmla="*/ 63 w 63"/>
                  <a:gd name="T19" fmla="*/ 34 h 65"/>
                  <a:gd name="T20" fmla="*/ 63 w 63"/>
                  <a:gd name="T21" fmla="*/ 39 h 65"/>
                  <a:gd name="T22" fmla="*/ 61 w 63"/>
                  <a:gd name="T23" fmla="*/ 45 h 65"/>
                  <a:gd name="T24" fmla="*/ 59 w 63"/>
                  <a:gd name="T25" fmla="*/ 51 h 65"/>
                  <a:gd name="T26" fmla="*/ 55 w 63"/>
                  <a:gd name="T27" fmla="*/ 55 h 65"/>
                  <a:gd name="T28" fmla="*/ 49 w 63"/>
                  <a:gd name="T29" fmla="*/ 59 h 65"/>
                  <a:gd name="T30" fmla="*/ 43 w 63"/>
                  <a:gd name="T31" fmla="*/ 63 h 65"/>
                  <a:gd name="T32" fmla="*/ 37 w 63"/>
                  <a:gd name="T33" fmla="*/ 63 h 65"/>
                  <a:gd name="T34" fmla="*/ 31 w 63"/>
                  <a:gd name="T35" fmla="*/ 65 h 65"/>
                  <a:gd name="T36" fmla="*/ 25 w 63"/>
                  <a:gd name="T37" fmla="*/ 63 h 65"/>
                  <a:gd name="T38" fmla="*/ 20 w 63"/>
                  <a:gd name="T39" fmla="*/ 63 h 65"/>
                  <a:gd name="T40" fmla="*/ 14 w 63"/>
                  <a:gd name="T41" fmla="*/ 59 h 65"/>
                  <a:gd name="T42" fmla="*/ 10 w 63"/>
                  <a:gd name="T43" fmla="*/ 55 h 65"/>
                  <a:gd name="T44" fmla="*/ 6 w 63"/>
                  <a:gd name="T45" fmla="*/ 51 h 65"/>
                  <a:gd name="T46" fmla="*/ 2 w 63"/>
                  <a:gd name="T47" fmla="*/ 45 h 65"/>
                  <a:gd name="T48" fmla="*/ 0 w 63"/>
                  <a:gd name="T49" fmla="*/ 39 h 65"/>
                  <a:gd name="T50" fmla="*/ 0 w 63"/>
                  <a:gd name="T51" fmla="*/ 34 h 65"/>
                  <a:gd name="T52" fmla="*/ 0 w 63"/>
                  <a:gd name="T53" fmla="*/ 26 h 65"/>
                  <a:gd name="T54" fmla="*/ 2 w 63"/>
                  <a:gd name="T55" fmla="*/ 20 h 65"/>
                  <a:gd name="T56" fmla="*/ 6 w 63"/>
                  <a:gd name="T57" fmla="*/ 14 h 65"/>
                  <a:gd name="T58" fmla="*/ 10 w 63"/>
                  <a:gd name="T59" fmla="*/ 10 h 65"/>
                  <a:gd name="T60" fmla="*/ 14 w 63"/>
                  <a:gd name="T61" fmla="*/ 6 h 65"/>
                  <a:gd name="T62" fmla="*/ 20 w 63"/>
                  <a:gd name="T63" fmla="*/ 2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2"/>
                    </a:lnTo>
                    <a:lnTo>
                      <a:pt x="49" y="6"/>
                    </a:lnTo>
                    <a:lnTo>
                      <a:pt x="55" y="10"/>
                    </a:lnTo>
                    <a:lnTo>
                      <a:pt x="59" y="14"/>
                    </a:lnTo>
                    <a:lnTo>
                      <a:pt x="61" y="20"/>
                    </a:lnTo>
                    <a:lnTo>
                      <a:pt x="63" y="26"/>
                    </a:lnTo>
                    <a:lnTo>
                      <a:pt x="63" y="34"/>
                    </a:lnTo>
                    <a:lnTo>
                      <a:pt x="63" y="39"/>
                    </a:lnTo>
                    <a:lnTo>
                      <a:pt x="61" y="45"/>
                    </a:lnTo>
                    <a:lnTo>
                      <a:pt x="59" y="51"/>
                    </a:lnTo>
                    <a:lnTo>
                      <a:pt x="55" y="55"/>
                    </a:lnTo>
                    <a:lnTo>
                      <a:pt x="49" y="59"/>
                    </a:lnTo>
                    <a:lnTo>
                      <a:pt x="43" y="63"/>
                    </a:lnTo>
                    <a:lnTo>
                      <a:pt x="37" y="63"/>
                    </a:lnTo>
                    <a:lnTo>
                      <a:pt x="31" y="65"/>
                    </a:lnTo>
                    <a:lnTo>
                      <a:pt x="25" y="63"/>
                    </a:lnTo>
                    <a:lnTo>
                      <a:pt x="20" y="63"/>
                    </a:lnTo>
                    <a:lnTo>
                      <a:pt x="14" y="59"/>
                    </a:lnTo>
                    <a:lnTo>
                      <a:pt x="10" y="55"/>
                    </a:lnTo>
                    <a:lnTo>
                      <a:pt x="6" y="51"/>
                    </a:lnTo>
                    <a:lnTo>
                      <a:pt x="2" y="45"/>
                    </a:lnTo>
                    <a:lnTo>
                      <a:pt x="0" y="39"/>
                    </a:lnTo>
                    <a:lnTo>
                      <a:pt x="0" y="34"/>
                    </a:lnTo>
                    <a:lnTo>
                      <a:pt x="0" y="26"/>
                    </a:lnTo>
                    <a:lnTo>
                      <a:pt x="2" y="20"/>
                    </a:lnTo>
                    <a:lnTo>
                      <a:pt x="6" y="14"/>
                    </a:lnTo>
                    <a:lnTo>
                      <a:pt x="10" y="10"/>
                    </a:lnTo>
                    <a:lnTo>
                      <a:pt x="14" y="6"/>
                    </a:lnTo>
                    <a:lnTo>
                      <a:pt x="20" y="2"/>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1" name="Freeform 804"/>
              <p:cNvSpPr>
                <a:spLocks/>
              </p:cNvSpPr>
              <p:nvPr/>
            </p:nvSpPr>
            <p:spPr bwMode="auto">
              <a:xfrm>
                <a:off x="4557" y="2526"/>
                <a:ext cx="65" cy="65"/>
              </a:xfrm>
              <a:custGeom>
                <a:avLst/>
                <a:gdLst>
                  <a:gd name="T0" fmla="*/ 34 w 65"/>
                  <a:gd name="T1" fmla="*/ 65 h 65"/>
                  <a:gd name="T2" fmla="*/ 26 w 65"/>
                  <a:gd name="T3" fmla="*/ 65 h 65"/>
                  <a:gd name="T4" fmla="*/ 20 w 65"/>
                  <a:gd name="T5" fmla="*/ 63 h 65"/>
                  <a:gd name="T6" fmla="*/ 14 w 65"/>
                  <a:gd name="T7" fmla="*/ 59 h 65"/>
                  <a:gd name="T8" fmla="*/ 10 w 65"/>
                  <a:gd name="T9" fmla="*/ 55 h 65"/>
                  <a:gd name="T10" fmla="*/ 6 w 65"/>
                  <a:gd name="T11" fmla="*/ 51 h 65"/>
                  <a:gd name="T12" fmla="*/ 4 w 65"/>
                  <a:gd name="T13" fmla="*/ 45 h 65"/>
                  <a:gd name="T14" fmla="*/ 2 w 65"/>
                  <a:gd name="T15" fmla="*/ 39 h 65"/>
                  <a:gd name="T16" fmla="*/ 0 w 65"/>
                  <a:gd name="T17" fmla="*/ 33 h 65"/>
                  <a:gd name="T18" fmla="*/ 2 w 65"/>
                  <a:gd name="T19" fmla="*/ 26 h 65"/>
                  <a:gd name="T20" fmla="*/ 4 w 65"/>
                  <a:gd name="T21" fmla="*/ 20 h 65"/>
                  <a:gd name="T22" fmla="*/ 6 w 65"/>
                  <a:gd name="T23" fmla="*/ 16 h 65"/>
                  <a:gd name="T24" fmla="*/ 10 w 65"/>
                  <a:gd name="T25" fmla="*/ 10 h 65"/>
                  <a:gd name="T26" fmla="*/ 14 w 65"/>
                  <a:gd name="T27" fmla="*/ 6 h 65"/>
                  <a:gd name="T28" fmla="*/ 20 w 65"/>
                  <a:gd name="T29" fmla="*/ 4 h 65"/>
                  <a:gd name="T30" fmla="*/ 26 w 65"/>
                  <a:gd name="T31" fmla="*/ 2 h 65"/>
                  <a:gd name="T32" fmla="*/ 34 w 65"/>
                  <a:gd name="T33" fmla="*/ 0 h 65"/>
                  <a:gd name="T34" fmla="*/ 40 w 65"/>
                  <a:gd name="T35" fmla="*/ 2 h 65"/>
                  <a:gd name="T36" fmla="*/ 46 w 65"/>
                  <a:gd name="T37" fmla="*/ 4 h 65"/>
                  <a:gd name="T38" fmla="*/ 52 w 65"/>
                  <a:gd name="T39" fmla="*/ 6 h 65"/>
                  <a:gd name="T40" fmla="*/ 56 w 65"/>
                  <a:gd name="T41" fmla="*/ 10 h 65"/>
                  <a:gd name="T42" fmla="*/ 60 w 65"/>
                  <a:gd name="T43" fmla="*/ 16 h 65"/>
                  <a:gd name="T44" fmla="*/ 64 w 65"/>
                  <a:gd name="T45" fmla="*/ 20 h 65"/>
                  <a:gd name="T46" fmla="*/ 65 w 65"/>
                  <a:gd name="T47" fmla="*/ 26 h 65"/>
                  <a:gd name="T48" fmla="*/ 65 w 65"/>
                  <a:gd name="T49" fmla="*/ 33 h 65"/>
                  <a:gd name="T50" fmla="*/ 65 w 65"/>
                  <a:gd name="T51" fmla="*/ 39 h 65"/>
                  <a:gd name="T52" fmla="*/ 64 w 65"/>
                  <a:gd name="T53" fmla="*/ 45 h 65"/>
                  <a:gd name="T54" fmla="*/ 60 w 65"/>
                  <a:gd name="T55" fmla="*/ 51 h 65"/>
                  <a:gd name="T56" fmla="*/ 56 w 65"/>
                  <a:gd name="T57" fmla="*/ 55 h 65"/>
                  <a:gd name="T58" fmla="*/ 52 w 65"/>
                  <a:gd name="T59" fmla="*/ 59 h 65"/>
                  <a:gd name="T60" fmla="*/ 46 w 65"/>
                  <a:gd name="T61" fmla="*/ 63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3"/>
                    </a:lnTo>
                    <a:lnTo>
                      <a:pt x="14" y="59"/>
                    </a:lnTo>
                    <a:lnTo>
                      <a:pt x="10" y="55"/>
                    </a:lnTo>
                    <a:lnTo>
                      <a:pt x="6" y="51"/>
                    </a:lnTo>
                    <a:lnTo>
                      <a:pt x="4" y="45"/>
                    </a:lnTo>
                    <a:lnTo>
                      <a:pt x="2" y="39"/>
                    </a:lnTo>
                    <a:lnTo>
                      <a:pt x="0" y="33"/>
                    </a:lnTo>
                    <a:lnTo>
                      <a:pt x="2" y="26"/>
                    </a:lnTo>
                    <a:lnTo>
                      <a:pt x="4" y="20"/>
                    </a:lnTo>
                    <a:lnTo>
                      <a:pt x="6" y="16"/>
                    </a:lnTo>
                    <a:lnTo>
                      <a:pt x="10" y="10"/>
                    </a:lnTo>
                    <a:lnTo>
                      <a:pt x="14" y="6"/>
                    </a:lnTo>
                    <a:lnTo>
                      <a:pt x="20" y="4"/>
                    </a:lnTo>
                    <a:lnTo>
                      <a:pt x="26" y="2"/>
                    </a:lnTo>
                    <a:lnTo>
                      <a:pt x="34" y="0"/>
                    </a:lnTo>
                    <a:lnTo>
                      <a:pt x="40" y="2"/>
                    </a:lnTo>
                    <a:lnTo>
                      <a:pt x="46" y="4"/>
                    </a:lnTo>
                    <a:lnTo>
                      <a:pt x="52" y="6"/>
                    </a:lnTo>
                    <a:lnTo>
                      <a:pt x="56" y="10"/>
                    </a:lnTo>
                    <a:lnTo>
                      <a:pt x="60" y="16"/>
                    </a:lnTo>
                    <a:lnTo>
                      <a:pt x="64" y="20"/>
                    </a:lnTo>
                    <a:lnTo>
                      <a:pt x="65" y="26"/>
                    </a:lnTo>
                    <a:lnTo>
                      <a:pt x="65" y="33"/>
                    </a:lnTo>
                    <a:lnTo>
                      <a:pt x="65" y="39"/>
                    </a:lnTo>
                    <a:lnTo>
                      <a:pt x="64" y="45"/>
                    </a:lnTo>
                    <a:lnTo>
                      <a:pt x="60" y="51"/>
                    </a:lnTo>
                    <a:lnTo>
                      <a:pt x="56" y="55"/>
                    </a:lnTo>
                    <a:lnTo>
                      <a:pt x="52" y="59"/>
                    </a:lnTo>
                    <a:lnTo>
                      <a:pt x="46" y="63"/>
                    </a:lnTo>
                    <a:lnTo>
                      <a:pt x="40" y="65"/>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2" name="Freeform 805"/>
              <p:cNvSpPr>
                <a:spLocks/>
              </p:cNvSpPr>
              <p:nvPr/>
            </p:nvSpPr>
            <p:spPr bwMode="auto">
              <a:xfrm>
                <a:off x="4557" y="2526"/>
                <a:ext cx="65" cy="65"/>
              </a:xfrm>
              <a:custGeom>
                <a:avLst/>
                <a:gdLst>
                  <a:gd name="T0" fmla="*/ 34 w 65"/>
                  <a:gd name="T1" fmla="*/ 65 h 65"/>
                  <a:gd name="T2" fmla="*/ 34 w 65"/>
                  <a:gd name="T3" fmla="*/ 65 h 65"/>
                  <a:gd name="T4" fmla="*/ 26 w 65"/>
                  <a:gd name="T5" fmla="*/ 65 h 65"/>
                  <a:gd name="T6" fmla="*/ 20 w 65"/>
                  <a:gd name="T7" fmla="*/ 63 h 65"/>
                  <a:gd name="T8" fmla="*/ 14 w 65"/>
                  <a:gd name="T9" fmla="*/ 59 h 65"/>
                  <a:gd name="T10" fmla="*/ 10 w 65"/>
                  <a:gd name="T11" fmla="*/ 55 h 65"/>
                  <a:gd name="T12" fmla="*/ 6 w 65"/>
                  <a:gd name="T13" fmla="*/ 51 h 65"/>
                  <a:gd name="T14" fmla="*/ 4 w 65"/>
                  <a:gd name="T15" fmla="*/ 45 h 65"/>
                  <a:gd name="T16" fmla="*/ 2 w 65"/>
                  <a:gd name="T17" fmla="*/ 39 h 65"/>
                  <a:gd name="T18" fmla="*/ 0 w 65"/>
                  <a:gd name="T19" fmla="*/ 33 h 65"/>
                  <a:gd name="T20" fmla="*/ 2 w 65"/>
                  <a:gd name="T21" fmla="*/ 26 h 65"/>
                  <a:gd name="T22" fmla="*/ 4 w 65"/>
                  <a:gd name="T23" fmla="*/ 20 h 65"/>
                  <a:gd name="T24" fmla="*/ 6 w 65"/>
                  <a:gd name="T25" fmla="*/ 16 h 65"/>
                  <a:gd name="T26" fmla="*/ 10 w 65"/>
                  <a:gd name="T27" fmla="*/ 10 h 65"/>
                  <a:gd name="T28" fmla="*/ 14 w 65"/>
                  <a:gd name="T29" fmla="*/ 6 h 65"/>
                  <a:gd name="T30" fmla="*/ 20 w 65"/>
                  <a:gd name="T31" fmla="*/ 4 h 65"/>
                  <a:gd name="T32" fmla="*/ 26 w 65"/>
                  <a:gd name="T33" fmla="*/ 2 h 65"/>
                  <a:gd name="T34" fmla="*/ 34 w 65"/>
                  <a:gd name="T35" fmla="*/ 0 h 65"/>
                  <a:gd name="T36" fmla="*/ 40 w 65"/>
                  <a:gd name="T37" fmla="*/ 2 h 65"/>
                  <a:gd name="T38" fmla="*/ 46 w 65"/>
                  <a:gd name="T39" fmla="*/ 4 h 65"/>
                  <a:gd name="T40" fmla="*/ 52 w 65"/>
                  <a:gd name="T41" fmla="*/ 6 h 65"/>
                  <a:gd name="T42" fmla="*/ 56 w 65"/>
                  <a:gd name="T43" fmla="*/ 10 h 65"/>
                  <a:gd name="T44" fmla="*/ 60 w 65"/>
                  <a:gd name="T45" fmla="*/ 16 h 65"/>
                  <a:gd name="T46" fmla="*/ 64 w 65"/>
                  <a:gd name="T47" fmla="*/ 20 h 65"/>
                  <a:gd name="T48" fmla="*/ 65 w 65"/>
                  <a:gd name="T49" fmla="*/ 26 h 65"/>
                  <a:gd name="T50" fmla="*/ 65 w 65"/>
                  <a:gd name="T51" fmla="*/ 33 h 65"/>
                  <a:gd name="T52" fmla="*/ 65 w 65"/>
                  <a:gd name="T53" fmla="*/ 39 h 65"/>
                  <a:gd name="T54" fmla="*/ 64 w 65"/>
                  <a:gd name="T55" fmla="*/ 45 h 65"/>
                  <a:gd name="T56" fmla="*/ 60 w 65"/>
                  <a:gd name="T57" fmla="*/ 51 h 65"/>
                  <a:gd name="T58" fmla="*/ 56 w 65"/>
                  <a:gd name="T59" fmla="*/ 55 h 65"/>
                  <a:gd name="T60" fmla="*/ 52 w 65"/>
                  <a:gd name="T61" fmla="*/ 59 h 65"/>
                  <a:gd name="T62" fmla="*/ 46 w 65"/>
                  <a:gd name="T63" fmla="*/ 63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3"/>
                    </a:lnTo>
                    <a:lnTo>
                      <a:pt x="14" y="59"/>
                    </a:lnTo>
                    <a:lnTo>
                      <a:pt x="10" y="55"/>
                    </a:lnTo>
                    <a:lnTo>
                      <a:pt x="6" y="51"/>
                    </a:lnTo>
                    <a:lnTo>
                      <a:pt x="4" y="45"/>
                    </a:lnTo>
                    <a:lnTo>
                      <a:pt x="2" y="39"/>
                    </a:lnTo>
                    <a:lnTo>
                      <a:pt x="0" y="33"/>
                    </a:lnTo>
                    <a:lnTo>
                      <a:pt x="2" y="26"/>
                    </a:lnTo>
                    <a:lnTo>
                      <a:pt x="4" y="20"/>
                    </a:lnTo>
                    <a:lnTo>
                      <a:pt x="6" y="16"/>
                    </a:lnTo>
                    <a:lnTo>
                      <a:pt x="10" y="10"/>
                    </a:lnTo>
                    <a:lnTo>
                      <a:pt x="14" y="6"/>
                    </a:lnTo>
                    <a:lnTo>
                      <a:pt x="20" y="4"/>
                    </a:lnTo>
                    <a:lnTo>
                      <a:pt x="26" y="2"/>
                    </a:lnTo>
                    <a:lnTo>
                      <a:pt x="34" y="0"/>
                    </a:lnTo>
                    <a:lnTo>
                      <a:pt x="40" y="2"/>
                    </a:lnTo>
                    <a:lnTo>
                      <a:pt x="46" y="4"/>
                    </a:lnTo>
                    <a:lnTo>
                      <a:pt x="52" y="6"/>
                    </a:lnTo>
                    <a:lnTo>
                      <a:pt x="56" y="10"/>
                    </a:lnTo>
                    <a:lnTo>
                      <a:pt x="60" y="16"/>
                    </a:lnTo>
                    <a:lnTo>
                      <a:pt x="64" y="20"/>
                    </a:lnTo>
                    <a:lnTo>
                      <a:pt x="65" y="26"/>
                    </a:lnTo>
                    <a:lnTo>
                      <a:pt x="65" y="33"/>
                    </a:lnTo>
                    <a:lnTo>
                      <a:pt x="65" y="39"/>
                    </a:lnTo>
                    <a:lnTo>
                      <a:pt x="64" y="45"/>
                    </a:lnTo>
                    <a:lnTo>
                      <a:pt x="60" y="51"/>
                    </a:lnTo>
                    <a:lnTo>
                      <a:pt x="56" y="55"/>
                    </a:lnTo>
                    <a:lnTo>
                      <a:pt x="52" y="59"/>
                    </a:lnTo>
                    <a:lnTo>
                      <a:pt x="46" y="63"/>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3" name="Freeform 806"/>
              <p:cNvSpPr>
                <a:spLocks/>
              </p:cNvSpPr>
              <p:nvPr/>
            </p:nvSpPr>
            <p:spPr bwMode="auto">
              <a:xfrm>
                <a:off x="4506" y="2485"/>
                <a:ext cx="65" cy="65"/>
              </a:xfrm>
              <a:custGeom>
                <a:avLst/>
                <a:gdLst>
                  <a:gd name="T0" fmla="*/ 32 w 65"/>
                  <a:gd name="T1" fmla="*/ 65 h 65"/>
                  <a:gd name="T2" fmla="*/ 26 w 65"/>
                  <a:gd name="T3" fmla="*/ 63 h 65"/>
                  <a:gd name="T4" fmla="*/ 20 w 65"/>
                  <a:gd name="T5" fmla="*/ 63 h 65"/>
                  <a:gd name="T6" fmla="*/ 16 w 65"/>
                  <a:gd name="T7" fmla="*/ 59 h 65"/>
                  <a:gd name="T8" fmla="*/ 10 w 65"/>
                  <a:gd name="T9" fmla="*/ 55 h 65"/>
                  <a:gd name="T10" fmla="*/ 6 w 65"/>
                  <a:gd name="T11" fmla="*/ 51 h 65"/>
                  <a:gd name="T12" fmla="*/ 2 w 65"/>
                  <a:gd name="T13" fmla="*/ 45 h 65"/>
                  <a:gd name="T14" fmla="*/ 2 w 65"/>
                  <a:gd name="T15" fmla="*/ 39 h 65"/>
                  <a:gd name="T16" fmla="*/ 0 w 65"/>
                  <a:gd name="T17" fmla="*/ 31 h 65"/>
                  <a:gd name="T18" fmla="*/ 2 w 65"/>
                  <a:gd name="T19" fmla="*/ 25 h 65"/>
                  <a:gd name="T20" fmla="*/ 2 w 65"/>
                  <a:gd name="T21" fmla="*/ 19 h 65"/>
                  <a:gd name="T22" fmla="*/ 6 w 65"/>
                  <a:gd name="T23" fmla="*/ 13 h 65"/>
                  <a:gd name="T24" fmla="*/ 10 w 65"/>
                  <a:gd name="T25" fmla="*/ 10 h 65"/>
                  <a:gd name="T26" fmla="*/ 16 w 65"/>
                  <a:gd name="T27" fmla="*/ 6 h 65"/>
                  <a:gd name="T28" fmla="*/ 20 w 65"/>
                  <a:gd name="T29" fmla="*/ 2 h 65"/>
                  <a:gd name="T30" fmla="*/ 26 w 65"/>
                  <a:gd name="T31" fmla="*/ 0 h 65"/>
                  <a:gd name="T32" fmla="*/ 32 w 65"/>
                  <a:gd name="T33" fmla="*/ 0 h 65"/>
                  <a:gd name="T34" fmla="*/ 40 w 65"/>
                  <a:gd name="T35" fmla="*/ 0 h 65"/>
                  <a:gd name="T36" fmla="*/ 46 w 65"/>
                  <a:gd name="T37" fmla="*/ 2 h 65"/>
                  <a:gd name="T38" fmla="*/ 51 w 65"/>
                  <a:gd name="T39" fmla="*/ 6 h 65"/>
                  <a:gd name="T40" fmla="*/ 55 w 65"/>
                  <a:gd name="T41" fmla="*/ 10 h 65"/>
                  <a:gd name="T42" fmla="*/ 59 w 65"/>
                  <a:gd name="T43" fmla="*/ 13 h 65"/>
                  <a:gd name="T44" fmla="*/ 63 w 65"/>
                  <a:gd name="T45" fmla="*/ 19 h 65"/>
                  <a:gd name="T46" fmla="*/ 65 w 65"/>
                  <a:gd name="T47" fmla="*/ 25 h 65"/>
                  <a:gd name="T48" fmla="*/ 65 w 65"/>
                  <a:gd name="T49" fmla="*/ 31 h 65"/>
                  <a:gd name="T50" fmla="*/ 65 w 65"/>
                  <a:gd name="T51" fmla="*/ 39 h 65"/>
                  <a:gd name="T52" fmla="*/ 63 w 65"/>
                  <a:gd name="T53" fmla="*/ 45 h 65"/>
                  <a:gd name="T54" fmla="*/ 59 w 65"/>
                  <a:gd name="T55" fmla="*/ 51 h 65"/>
                  <a:gd name="T56" fmla="*/ 55 w 65"/>
                  <a:gd name="T57" fmla="*/ 55 h 65"/>
                  <a:gd name="T58" fmla="*/ 51 w 65"/>
                  <a:gd name="T59" fmla="*/ 59 h 65"/>
                  <a:gd name="T60" fmla="*/ 46 w 65"/>
                  <a:gd name="T61" fmla="*/ 63 h 65"/>
                  <a:gd name="T62" fmla="*/ 40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3"/>
                    </a:lnTo>
                    <a:lnTo>
                      <a:pt x="16" y="59"/>
                    </a:lnTo>
                    <a:lnTo>
                      <a:pt x="10" y="55"/>
                    </a:lnTo>
                    <a:lnTo>
                      <a:pt x="6" y="51"/>
                    </a:lnTo>
                    <a:lnTo>
                      <a:pt x="2" y="45"/>
                    </a:lnTo>
                    <a:lnTo>
                      <a:pt x="2" y="39"/>
                    </a:lnTo>
                    <a:lnTo>
                      <a:pt x="0" y="31"/>
                    </a:lnTo>
                    <a:lnTo>
                      <a:pt x="2" y="25"/>
                    </a:lnTo>
                    <a:lnTo>
                      <a:pt x="2" y="19"/>
                    </a:lnTo>
                    <a:lnTo>
                      <a:pt x="6" y="13"/>
                    </a:lnTo>
                    <a:lnTo>
                      <a:pt x="10" y="10"/>
                    </a:lnTo>
                    <a:lnTo>
                      <a:pt x="16" y="6"/>
                    </a:lnTo>
                    <a:lnTo>
                      <a:pt x="20" y="2"/>
                    </a:lnTo>
                    <a:lnTo>
                      <a:pt x="26" y="0"/>
                    </a:lnTo>
                    <a:lnTo>
                      <a:pt x="32" y="0"/>
                    </a:lnTo>
                    <a:lnTo>
                      <a:pt x="40" y="0"/>
                    </a:lnTo>
                    <a:lnTo>
                      <a:pt x="46" y="2"/>
                    </a:lnTo>
                    <a:lnTo>
                      <a:pt x="51" y="6"/>
                    </a:lnTo>
                    <a:lnTo>
                      <a:pt x="55" y="10"/>
                    </a:lnTo>
                    <a:lnTo>
                      <a:pt x="59" y="13"/>
                    </a:lnTo>
                    <a:lnTo>
                      <a:pt x="63" y="19"/>
                    </a:lnTo>
                    <a:lnTo>
                      <a:pt x="65" y="25"/>
                    </a:lnTo>
                    <a:lnTo>
                      <a:pt x="65" y="31"/>
                    </a:lnTo>
                    <a:lnTo>
                      <a:pt x="65" y="39"/>
                    </a:lnTo>
                    <a:lnTo>
                      <a:pt x="63" y="45"/>
                    </a:lnTo>
                    <a:lnTo>
                      <a:pt x="59" y="51"/>
                    </a:lnTo>
                    <a:lnTo>
                      <a:pt x="55" y="55"/>
                    </a:lnTo>
                    <a:lnTo>
                      <a:pt x="51" y="59"/>
                    </a:lnTo>
                    <a:lnTo>
                      <a:pt x="46" y="63"/>
                    </a:lnTo>
                    <a:lnTo>
                      <a:pt x="40"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4" name="Freeform 807"/>
              <p:cNvSpPr>
                <a:spLocks/>
              </p:cNvSpPr>
              <p:nvPr/>
            </p:nvSpPr>
            <p:spPr bwMode="auto">
              <a:xfrm>
                <a:off x="4506" y="2485"/>
                <a:ext cx="65" cy="65"/>
              </a:xfrm>
              <a:custGeom>
                <a:avLst/>
                <a:gdLst>
                  <a:gd name="T0" fmla="*/ 32 w 65"/>
                  <a:gd name="T1" fmla="*/ 65 h 65"/>
                  <a:gd name="T2" fmla="*/ 32 w 65"/>
                  <a:gd name="T3" fmla="*/ 65 h 65"/>
                  <a:gd name="T4" fmla="*/ 26 w 65"/>
                  <a:gd name="T5" fmla="*/ 63 h 65"/>
                  <a:gd name="T6" fmla="*/ 20 w 65"/>
                  <a:gd name="T7" fmla="*/ 63 h 65"/>
                  <a:gd name="T8" fmla="*/ 16 w 65"/>
                  <a:gd name="T9" fmla="*/ 59 h 65"/>
                  <a:gd name="T10" fmla="*/ 10 w 65"/>
                  <a:gd name="T11" fmla="*/ 55 h 65"/>
                  <a:gd name="T12" fmla="*/ 6 w 65"/>
                  <a:gd name="T13" fmla="*/ 51 h 65"/>
                  <a:gd name="T14" fmla="*/ 2 w 65"/>
                  <a:gd name="T15" fmla="*/ 45 h 65"/>
                  <a:gd name="T16" fmla="*/ 2 w 65"/>
                  <a:gd name="T17" fmla="*/ 39 h 65"/>
                  <a:gd name="T18" fmla="*/ 0 w 65"/>
                  <a:gd name="T19" fmla="*/ 31 h 65"/>
                  <a:gd name="T20" fmla="*/ 2 w 65"/>
                  <a:gd name="T21" fmla="*/ 25 h 65"/>
                  <a:gd name="T22" fmla="*/ 2 w 65"/>
                  <a:gd name="T23" fmla="*/ 19 h 65"/>
                  <a:gd name="T24" fmla="*/ 6 w 65"/>
                  <a:gd name="T25" fmla="*/ 13 h 65"/>
                  <a:gd name="T26" fmla="*/ 10 w 65"/>
                  <a:gd name="T27" fmla="*/ 10 h 65"/>
                  <a:gd name="T28" fmla="*/ 16 w 65"/>
                  <a:gd name="T29" fmla="*/ 6 h 65"/>
                  <a:gd name="T30" fmla="*/ 20 w 65"/>
                  <a:gd name="T31" fmla="*/ 2 h 65"/>
                  <a:gd name="T32" fmla="*/ 26 w 65"/>
                  <a:gd name="T33" fmla="*/ 0 h 65"/>
                  <a:gd name="T34" fmla="*/ 32 w 65"/>
                  <a:gd name="T35" fmla="*/ 0 h 65"/>
                  <a:gd name="T36" fmla="*/ 40 w 65"/>
                  <a:gd name="T37" fmla="*/ 0 h 65"/>
                  <a:gd name="T38" fmla="*/ 46 w 65"/>
                  <a:gd name="T39" fmla="*/ 2 h 65"/>
                  <a:gd name="T40" fmla="*/ 51 w 65"/>
                  <a:gd name="T41" fmla="*/ 6 h 65"/>
                  <a:gd name="T42" fmla="*/ 55 w 65"/>
                  <a:gd name="T43" fmla="*/ 10 h 65"/>
                  <a:gd name="T44" fmla="*/ 59 w 65"/>
                  <a:gd name="T45" fmla="*/ 13 h 65"/>
                  <a:gd name="T46" fmla="*/ 63 w 65"/>
                  <a:gd name="T47" fmla="*/ 19 h 65"/>
                  <a:gd name="T48" fmla="*/ 65 w 65"/>
                  <a:gd name="T49" fmla="*/ 25 h 65"/>
                  <a:gd name="T50" fmla="*/ 65 w 65"/>
                  <a:gd name="T51" fmla="*/ 31 h 65"/>
                  <a:gd name="T52" fmla="*/ 65 w 65"/>
                  <a:gd name="T53" fmla="*/ 39 h 65"/>
                  <a:gd name="T54" fmla="*/ 63 w 65"/>
                  <a:gd name="T55" fmla="*/ 45 h 65"/>
                  <a:gd name="T56" fmla="*/ 59 w 65"/>
                  <a:gd name="T57" fmla="*/ 51 h 65"/>
                  <a:gd name="T58" fmla="*/ 55 w 65"/>
                  <a:gd name="T59" fmla="*/ 55 h 65"/>
                  <a:gd name="T60" fmla="*/ 51 w 65"/>
                  <a:gd name="T61" fmla="*/ 59 h 65"/>
                  <a:gd name="T62" fmla="*/ 46 w 65"/>
                  <a:gd name="T63" fmla="*/ 63 h 65"/>
                  <a:gd name="T64" fmla="*/ 40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3"/>
                    </a:lnTo>
                    <a:lnTo>
                      <a:pt x="16" y="59"/>
                    </a:lnTo>
                    <a:lnTo>
                      <a:pt x="10" y="55"/>
                    </a:lnTo>
                    <a:lnTo>
                      <a:pt x="6" y="51"/>
                    </a:lnTo>
                    <a:lnTo>
                      <a:pt x="2" y="45"/>
                    </a:lnTo>
                    <a:lnTo>
                      <a:pt x="2" y="39"/>
                    </a:lnTo>
                    <a:lnTo>
                      <a:pt x="0" y="31"/>
                    </a:lnTo>
                    <a:lnTo>
                      <a:pt x="2" y="25"/>
                    </a:lnTo>
                    <a:lnTo>
                      <a:pt x="2" y="19"/>
                    </a:lnTo>
                    <a:lnTo>
                      <a:pt x="6" y="13"/>
                    </a:lnTo>
                    <a:lnTo>
                      <a:pt x="10" y="10"/>
                    </a:lnTo>
                    <a:lnTo>
                      <a:pt x="16" y="6"/>
                    </a:lnTo>
                    <a:lnTo>
                      <a:pt x="20" y="2"/>
                    </a:lnTo>
                    <a:lnTo>
                      <a:pt x="26" y="0"/>
                    </a:lnTo>
                    <a:lnTo>
                      <a:pt x="32" y="0"/>
                    </a:lnTo>
                    <a:lnTo>
                      <a:pt x="40" y="0"/>
                    </a:lnTo>
                    <a:lnTo>
                      <a:pt x="46" y="2"/>
                    </a:lnTo>
                    <a:lnTo>
                      <a:pt x="51" y="6"/>
                    </a:lnTo>
                    <a:lnTo>
                      <a:pt x="55" y="10"/>
                    </a:lnTo>
                    <a:lnTo>
                      <a:pt x="59" y="13"/>
                    </a:lnTo>
                    <a:lnTo>
                      <a:pt x="63" y="19"/>
                    </a:lnTo>
                    <a:lnTo>
                      <a:pt x="65" y="25"/>
                    </a:lnTo>
                    <a:lnTo>
                      <a:pt x="65" y="31"/>
                    </a:lnTo>
                    <a:lnTo>
                      <a:pt x="65" y="39"/>
                    </a:lnTo>
                    <a:lnTo>
                      <a:pt x="63" y="45"/>
                    </a:lnTo>
                    <a:lnTo>
                      <a:pt x="59" y="51"/>
                    </a:lnTo>
                    <a:lnTo>
                      <a:pt x="55" y="55"/>
                    </a:lnTo>
                    <a:lnTo>
                      <a:pt x="51" y="59"/>
                    </a:lnTo>
                    <a:lnTo>
                      <a:pt x="46" y="63"/>
                    </a:lnTo>
                    <a:lnTo>
                      <a:pt x="40"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5" name="Freeform 808"/>
              <p:cNvSpPr>
                <a:spLocks/>
              </p:cNvSpPr>
              <p:nvPr/>
            </p:nvSpPr>
            <p:spPr bwMode="auto">
              <a:xfrm>
                <a:off x="4485" y="2495"/>
                <a:ext cx="63" cy="64"/>
              </a:xfrm>
              <a:custGeom>
                <a:avLst/>
                <a:gdLst>
                  <a:gd name="T0" fmla="*/ 31 w 63"/>
                  <a:gd name="T1" fmla="*/ 64 h 64"/>
                  <a:gd name="T2" fmla="*/ 25 w 63"/>
                  <a:gd name="T3" fmla="*/ 63 h 64"/>
                  <a:gd name="T4" fmla="*/ 19 w 63"/>
                  <a:gd name="T5" fmla="*/ 63 h 64"/>
                  <a:gd name="T6" fmla="*/ 13 w 63"/>
                  <a:gd name="T7" fmla="*/ 59 h 64"/>
                  <a:gd name="T8" fmla="*/ 9 w 63"/>
                  <a:gd name="T9" fmla="*/ 55 h 64"/>
                  <a:gd name="T10" fmla="*/ 4 w 63"/>
                  <a:gd name="T11" fmla="*/ 51 h 64"/>
                  <a:gd name="T12" fmla="*/ 2 w 63"/>
                  <a:gd name="T13" fmla="*/ 45 h 64"/>
                  <a:gd name="T14" fmla="*/ 0 w 63"/>
                  <a:gd name="T15" fmla="*/ 39 h 64"/>
                  <a:gd name="T16" fmla="*/ 0 w 63"/>
                  <a:gd name="T17" fmla="*/ 31 h 64"/>
                  <a:gd name="T18" fmla="*/ 0 w 63"/>
                  <a:gd name="T19" fmla="*/ 25 h 64"/>
                  <a:gd name="T20" fmla="*/ 2 w 63"/>
                  <a:gd name="T21" fmla="*/ 19 h 64"/>
                  <a:gd name="T22" fmla="*/ 4 w 63"/>
                  <a:gd name="T23" fmla="*/ 13 h 64"/>
                  <a:gd name="T24" fmla="*/ 9 w 63"/>
                  <a:gd name="T25" fmla="*/ 9 h 64"/>
                  <a:gd name="T26" fmla="*/ 13 w 63"/>
                  <a:gd name="T27" fmla="*/ 5 h 64"/>
                  <a:gd name="T28" fmla="*/ 19 w 63"/>
                  <a:gd name="T29" fmla="*/ 1 h 64"/>
                  <a:gd name="T30" fmla="*/ 25 w 63"/>
                  <a:gd name="T31" fmla="*/ 0 h 64"/>
                  <a:gd name="T32" fmla="*/ 31 w 63"/>
                  <a:gd name="T33" fmla="*/ 0 h 64"/>
                  <a:gd name="T34" fmla="*/ 37 w 63"/>
                  <a:gd name="T35" fmla="*/ 0 h 64"/>
                  <a:gd name="T36" fmla="*/ 43 w 63"/>
                  <a:gd name="T37" fmla="*/ 1 h 64"/>
                  <a:gd name="T38" fmla="*/ 49 w 63"/>
                  <a:gd name="T39" fmla="*/ 5 h 64"/>
                  <a:gd name="T40" fmla="*/ 55 w 63"/>
                  <a:gd name="T41" fmla="*/ 9 h 64"/>
                  <a:gd name="T42" fmla="*/ 59 w 63"/>
                  <a:gd name="T43" fmla="*/ 13 h 64"/>
                  <a:gd name="T44" fmla="*/ 61 w 63"/>
                  <a:gd name="T45" fmla="*/ 19 h 64"/>
                  <a:gd name="T46" fmla="*/ 63 w 63"/>
                  <a:gd name="T47" fmla="*/ 25 h 64"/>
                  <a:gd name="T48" fmla="*/ 63 w 63"/>
                  <a:gd name="T49" fmla="*/ 31 h 64"/>
                  <a:gd name="T50" fmla="*/ 63 w 63"/>
                  <a:gd name="T51" fmla="*/ 39 h 64"/>
                  <a:gd name="T52" fmla="*/ 61 w 63"/>
                  <a:gd name="T53" fmla="*/ 45 h 64"/>
                  <a:gd name="T54" fmla="*/ 59 w 63"/>
                  <a:gd name="T55" fmla="*/ 51 h 64"/>
                  <a:gd name="T56" fmla="*/ 55 w 63"/>
                  <a:gd name="T57" fmla="*/ 55 h 64"/>
                  <a:gd name="T58" fmla="*/ 49 w 63"/>
                  <a:gd name="T59" fmla="*/ 59 h 64"/>
                  <a:gd name="T60" fmla="*/ 43 w 63"/>
                  <a:gd name="T61" fmla="*/ 63 h 64"/>
                  <a:gd name="T62" fmla="*/ 37 w 63"/>
                  <a:gd name="T63" fmla="*/ 63 h 64"/>
                  <a:gd name="T64" fmla="*/ 31 w 63"/>
                  <a:gd name="T65" fmla="*/ 64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31" y="64"/>
                    </a:moveTo>
                    <a:lnTo>
                      <a:pt x="25" y="63"/>
                    </a:lnTo>
                    <a:lnTo>
                      <a:pt x="19" y="63"/>
                    </a:lnTo>
                    <a:lnTo>
                      <a:pt x="13" y="59"/>
                    </a:lnTo>
                    <a:lnTo>
                      <a:pt x="9" y="55"/>
                    </a:lnTo>
                    <a:lnTo>
                      <a:pt x="4" y="51"/>
                    </a:lnTo>
                    <a:lnTo>
                      <a:pt x="2" y="45"/>
                    </a:lnTo>
                    <a:lnTo>
                      <a:pt x="0" y="39"/>
                    </a:lnTo>
                    <a:lnTo>
                      <a:pt x="0" y="31"/>
                    </a:lnTo>
                    <a:lnTo>
                      <a:pt x="0" y="25"/>
                    </a:lnTo>
                    <a:lnTo>
                      <a:pt x="2" y="19"/>
                    </a:lnTo>
                    <a:lnTo>
                      <a:pt x="4" y="13"/>
                    </a:lnTo>
                    <a:lnTo>
                      <a:pt x="9" y="9"/>
                    </a:lnTo>
                    <a:lnTo>
                      <a:pt x="13" y="5"/>
                    </a:lnTo>
                    <a:lnTo>
                      <a:pt x="19" y="1"/>
                    </a:lnTo>
                    <a:lnTo>
                      <a:pt x="25" y="0"/>
                    </a:lnTo>
                    <a:lnTo>
                      <a:pt x="31" y="0"/>
                    </a:lnTo>
                    <a:lnTo>
                      <a:pt x="37"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3"/>
                    </a:lnTo>
                    <a:lnTo>
                      <a:pt x="37" y="63"/>
                    </a:lnTo>
                    <a:lnTo>
                      <a:pt x="31" y="6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6" name="Freeform 809"/>
              <p:cNvSpPr>
                <a:spLocks/>
              </p:cNvSpPr>
              <p:nvPr/>
            </p:nvSpPr>
            <p:spPr bwMode="auto">
              <a:xfrm>
                <a:off x="4485" y="2495"/>
                <a:ext cx="63" cy="64"/>
              </a:xfrm>
              <a:custGeom>
                <a:avLst/>
                <a:gdLst>
                  <a:gd name="T0" fmla="*/ 31 w 63"/>
                  <a:gd name="T1" fmla="*/ 64 h 64"/>
                  <a:gd name="T2" fmla="*/ 31 w 63"/>
                  <a:gd name="T3" fmla="*/ 64 h 64"/>
                  <a:gd name="T4" fmla="*/ 25 w 63"/>
                  <a:gd name="T5" fmla="*/ 63 h 64"/>
                  <a:gd name="T6" fmla="*/ 19 w 63"/>
                  <a:gd name="T7" fmla="*/ 63 h 64"/>
                  <a:gd name="T8" fmla="*/ 13 w 63"/>
                  <a:gd name="T9" fmla="*/ 59 h 64"/>
                  <a:gd name="T10" fmla="*/ 9 w 63"/>
                  <a:gd name="T11" fmla="*/ 55 h 64"/>
                  <a:gd name="T12" fmla="*/ 4 w 63"/>
                  <a:gd name="T13" fmla="*/ 51 h 64"/>
                  <a:gd name="T14" fmla="*/ 2 w 63"/>
                  <a:gd name="T15" fmla="*/ 45 h 64"/>
                  <a:gd name="T16" fmla="*/ 0 w 63"/>
                  <a:gd name="T17" fmla="*/ 39 h 64"/>
                  <a:gd name="T18" fmla="*/ 0 w 63"/>
                  <a:gd name="T19" fmla="*/ 31 h 64"/>
                  <a:gd name="T20" fmla="*/ 0 w 63"/>
                  <a:gd name="T21" fmla="*/ 25 h 64"/>
                  <a:gd name="T22" fmla="*/ 2 w 63"/>
                  <a:gd name="T23" fmla="*/ 19 h 64"/>
                  <a:gd name="T24" fmla="*/ 4 w 63"/>
                  <a:gd name="T25" fmla="*/ 13 h 64"/>
                  <a:gd name="T26" fmla="*/ 9 w 63"/>
                  <a:gd name="T27" fmla="*/ 9 h 64"/>
                  <a:gd name="T28" fmla="*/ 13 w 63"/>
                  <a:gd name="T29" fmla="*/ 5 h 64"/>
                  <a:gd name="T30" fmla="*/ 19 w 63"/>
                  <a:gd name="T31" fmla="*/ 1 h 64"/>
                  <a:gd name="T32" fmla="*/ 25 w 63"/>
                  <a:gd name="T33" fmla="*/ 0 h 64"/>
                  <a:gd name="T34" fmla="*/ 31 w 63"/>
                  <a:gd name="T35" fmla="*/ 0 h 64"/>
                  <a:gd name="T36" fmla="*/ 37 w 63"/>
                  <a:gd name="T37" fmla="*/ 0 h 64"/>
                  <a:gd name="T38" fmla="*/ 43 w 63"/>
                  <a:gd name="T39" fmla="*/ 1 h 64"/>
                  <a:gd name="T40" fmla="*/ 49 w 63"/>
                  <a:gd name="T41" fmla="*/ 5 h 64"/>
                  <a:gd name="T42" fmla="*/ 55 w 63"/>
                  <a:gd name="T43" fmla="*/ 9 h 64"/>
                  <a:gd name="T44" fmla="*/ 59 w 63"/>
                  <a:gd name="T45" fmla="*/ 13 h 64"/>
                  <a:gd name="T46" fmla="*/ 61 w 63"/>
                  <a:gd name="T47" fmla="*/ 19 h 64"/>
                  <a:gd name="T48" fmla="*/ 63 w 63"/>
                  <a:gd name="T49" fmla="*/ 25 h 64"/>
                  <a:gd name="T50" fmla="*/ 63 w 63"/>
                  <a:gd name="T51" fmla="*/ 31 h 64"/>
                  <a:gd name="T52" fmla="*/ 63 w 63"/>
                  <a:gd name="T53" fmla="*/ 39 h 64"/>
                  <a:gd name="T54" fmla="*/ 61 w 63"/>
                  <a:gd name="T55" fmla="*/ 45 h 64"/>
                  <a:gd name="T56" fmla="*/ 59 w 63"/>
                  <a:gd name="T57" fmla="*/ 51 h 64"/>
                  <a:gd name="T58" fmla="*/ 55 w 63"/>
                  <a:gd name="T59" fmla="*/ 55 h 64"/>
                  <a:gd name="T60" fmla="*/ 49 w 63"/>
                  <a:gd name="T61" fmla="*/ 59 h 64"/>
                  <a:gd name="T62" fmla="*/ 43 w 63"/>
                  <a:gd name="T63" fmla="*/ 63 h 64"/>
                  <a:gd name="T64" fmla="*/ 37 w 63"/>
                  <a:gd name="T65" fmla="*/ 63 h 64"/>
                  <a:gd name="T66" fmla="*/ 31 w 63"/>
                  <a:gd name="T67" fmla="*/ 64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31" y="64"/>
                    </a:moveTo>
                    <a:lnTo>
                      <a:pt x="31" y="64"/>
                    </a:lnTo>
                    <a:lnTo>
                      <a:pt x="25" y="63"/>
                    </a:lnTo>
                    <a:lnTo>
                      <a:pt x="19" y="63"/>
                    </a:lnTo>
                    <a:lnTo>
                      <a:pt x="13" y="59"/>
                    </a:lnTo>
                    <a:lnTo>
                      <a:pt x="9" y="55"/>
                    </a:lnTo>
                    <a:lnTo>
                      <a:pt x="4" y="51"/>
                    </a:lnTo>
                    <a:lnTo>
                      <a:pt x="2" y="45"/>
                    </a:lnTo>
                    <a:lnTo>
                      <a:pt x="0" y="39"/>
                    </a:lnTo>
                    <a:lnTo>
                      <a:pt x="0" y="31"/>
                    </a:lnTo>
                    <a:lnTo>
                      <a:pt x="0" y="25"/>
                    </a:lnTo>
                    <a:lnTo>
                      <a:pt x="2" y="19"/>
                    </a:lnTo>
                    <a:lnTo>
                      <a:pt x="4" y="13"/>
                    </a:lnTo>
                    <a:lnTo>
                      <a:pt x="9" y="9"/>
                    </a:lnTo>
                    <a:lnTo>
                      <a:pt x="13" y="5"/>
                    </a:lnTo>
                    <a:lnTo>
                      <a:pt x="19" y="1"/>
                    </a:lnTo>
                    <a:lnTo>
                      <a:pt x="25" y="0"/>
                    </a:lnTo>
                    <a:lnTo>
                      <a:pt x="31" y="0"/>
                    </a:lnTo>
                    <a:lnTo>
                      <a:pt x="37" y="0"/>
                    </a:lnTo>
                    <a:lnTo>
                      <a:pt x="43" y="1"/>
                    </a:lnTo>
                    <a:lnTo>
                      <a:pt x="49" y="5"/>
                    </a:lnTo>
                    <a:lnTo>
                      <a:pt x="55" y="9"/>
                    </a:lnTo>
                    <a:lnTo>
                      <a:pt x="59" y="13"/>
                    </a:lnTo>
                    <a:lnTo>
                      <a:pt x="61" y="19"/>
                    </a:lnTo>
                    <a:lnTo>
                      <a:pt x="63" y="25"/>
                    </a:lnTo>
                    <a:lnTo>
                      <a:pt x="63" y="31"/>
                    </a:lnTo>
                    <a:lnTo>
                      <a:pt x="63" y="39"/>
                    </a:lnTo>
                    <a:lnTo>
                      <a:pt x="61" y="45"/>
                    </a:lnTo>
                    <a:lnTo>
                      <a:pt x="59" y="51"/>
                    </a:lnTo>
                    <a:lnTo>
                      <a:pt x="55" y="55"/>
                    </a:lnTo>
                    <a:lnTo>
                      <a:pt x="49" y="59"/>
                    </a:lnTo>
                    <a:lnTo>
                      <a:pt x="43" y="63"/>
                    </a:lnTo>
                    <a:lnTo>
                      <a:pt x="37" y="63"/>
                    </a:lnTo>
                    <a:lnTo>
                      <a:pt x="31" y="6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7" name="Freeform 810"/>
              <p:cNvSpPr>
                <a:spLocks/>
              </p:cNvSpPr>
              <p:nvPr/>
            </p:nvSpPr>
            <p:spPr bwMode="auto">
              <a:xfrm>
                <a:off x="4508" y="2559"/>
                <a:ext cx="65" cy="65"/>
              </a:xfrm>
              <a:custGeom>
                <a:avLst/>
                <a:gdLst>
                  <a:gd name="T0" fmla="*/ 34 w 65"/>
                  <a:gd name="T1" fmla="*/ 65 h 65"/>
                  <a:gd name="T2" fmla="*/ 26 w 65"/>
                  <a:gd name="T3" fmla="*/ 65 h 65"/>
                  <a:gd name="T4" fmla="*/ 20 w 65"/>
                  <a:gd name="T5" fmla="*/ 64 h 65"/>
                  <a:gd name="T6" fmla="*/ 14 w 65"/>
                  <a:gd name="T7" fmla="*/ 60 h 65"/>
                  <a:gd name="T8" fmla="*/ 10 w 65"/>
                  <a:gd name="T9" fmla="*/ 56 h 65"/>
                  <a:gd name="T10" fmla="*/ 6 w 65"/>
                  <a:gd name="T11" fmla="*/ 52 h 65"/>
                  <a:gd name="T12" fmla="*/ 4 w 65"/>
                  <a:gd name="T13" fmla="*/ 46 h 65"/>
                  <a:gd name="T14" fmla="*/ 2 w 65"/>
                  <a:gd name="T15" fmla="*/ 40 h 65"/>
                  <a:gd name="T16" fmla="*/ 0 w 65"/>
                  <a:gd name="T17" fmla="*/ 34 h 65"/>
                  <a:gd name="T18" fmla="*/ 2 w 65"/>
                  <a:gd name="T19" fmla="*/ 26 h 65"/>
                  <a:gd name="T20" fmla="*/ 4 w 65"/>
                  <a:gd name="T21" fmla="*/ 20 h 65"/>
                  <a:gd name="T22" fmla="*/ 6 w 65"/>
                  <a:gd name="T23" fmla="*/ 14 h 65"/>
                  <a:gd name="T24" fmla="*/ 10 w 65"/>
                  <a:gd name="T25" fmla="*/ 10 h 65"/>
                  <a:gd name="T26" fmla="*/ 14 w 65"/>
                  <a:gd name="T27" fmla="*/ 6 h 65"/>
                  <a:gd name="T28" fmla="*/ 20 w 65"/>
                  <a:gd name="T29" fmla="*/ 4 h 65"/>
                  <a:gd name="T30" fmla="*/ 26 w 65"/>
                  <a:gd name="T31" fmla="*/ 2 h 65"/>
                  <a:gd name="T32" fmla="*/ 34 w 65"/>
                  <a:gd name="T33" fmla="*/ 0 h 65"/>
                  <a:gd name="T34" fmla="*/ 40 w 65"/>
                  <a:gd name="T35" fmla="*/ 2 h 65"/>
                  <a:gd name="T36" fmla="*/ 46 w 65"/>
                  <a:gd name="T37" fmla="*/ 4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4 h 65"/>
                  <a:gd name="T50" fmla="*/ 65 w 65"/>
                  <a:gd name="T51" fmla="*/ 40 h 65"/>
                  <a:gd name="T52" fmla="*/ 63 w 65"/>
                  <a:gd name="T53" fmla="*/ 46 h 65"/>
                  <a:gd name="T54" fmla="*/ 59 w 65"/>
                  <a:gd name="T55" fmla="*/ 52 h 65"/>
                  <a:gd name="T56" fmla="*/ 55 w 65"/>
                  <a:gd name="T57" fmla="*/ 56 h 65"/>
                  <a:gd name="T58" fmla="*/ 51 w 65"/>
                  <a:gd name="T59" fmla="*/ 60 h 65"/>
                  <a:gd name="T60" fmla="*/ 46 w 65"/>
                  <a:gd name="T61" fmla="*/ 64 h 65"/>
                  <a:gd name="T62" fmla="*/ 40 w 65"/>
                  <a:gd name="T63" fmla="*/ 65 h 65"/>
                  <a:gd name="T64" fmla="*/ 34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65"/>
                    </a:moveTo>
                    <a:lnTo>
                      <a:pt x="26" y="65"/>
                    </a:lnTo>
                    <a:lnTo>
                      <a:pt x="20" y="64"/>
                    </a:lnTo>
                    <a:lnTo>
                      <a:pt x="14" y="60"/>
                    </a:lnTo>
                    <a:lnTo>
                      <a:pt x="10" y="56"/>
                    </a:lnTo>
                    <a:lnTo>
                      <a:pt x="6" y="52"/>
                    </a:lnTo>
                    <a:lnTo>
                      <a:pt x="4" y="46"/>
                    </a:lnTo>
                    <a:lnTo>
                      <a:pt x="2" y="40"/>
                    </a:lnTo>
                    <a:lnTo>
                      <a:pt x="0" y="34"/>
                    </a:lnTo>
                    <a:lnTo>
                      <a:pt x="2" y="26"/>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6" y="64"/>
                    </a:lnTo>
                    <a:lnTo>
                      <a:pt x="40" y="65"/>
                    </a:lnTo>
                    <a:lnTo>
                      <a:pt x="34"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58" name="Freeform 811"/>
              <p:cNvSpPr>
                <a:spLocks/>
              </p:cNvSpPr>
              <p:nvPr/>
            </p:nvSpPr>
            <p:spPr bwMode="auto">
              <a:xfrm>
                <a:off x="4508" y="2559"/>
                <a:ext cx="65" cy="65"/>
              </a:xfrm>
              <a:custGeom>
                <a:avLst/>
                <a:gdLst>
                  <a:gd name="T0" fmla="*/ 34 w 65"/>
                  <a:gd name="T1" fmla="*/ 65 h 65"/>
                  <a:gd name="T2" fmla="*/ 34 w 65"/>
                  <a:gd name="T3" fmla="*/ 65 h 65"/>
                  <a:gd name="T4" fmla="*/ 26 w 65"/>
                  <a:gd name="T5" fmla="*/ 65 h 65"/>
                  <a:gd name="T6" fmla="*/ 20 w 65"/>
                  <a:gd name="T7" fmla="*/ 64 h 65"/>
                  <a:gd name="T8" fmla="*/ 14 w 65"/>
                  <a:gd name="T9" fmla="*/ 60 h 65"/>
                  <a:gd name="T10" fmla="*/ 10 w 65"/>
                  <a:gd name="T11" fmla="*/ 56 h 65"/>
                  <a:gd name="T12" fmla="*/ 6 w 65"/>
                  <a:gd name="T13" fmla="*/ 52 h 65"/>
                  <a:gd name="T14" fmla="*/ 4 w 65"/>
                  <a:gd name="T15" fmla="*/ 46 h 65"/>
                  <a:gd name="T16" fmla="*/ 2 w 65"/>
                  <a:gd name="T17" fmla="*/ 40 h 65"/>
                  <a:gd name="T18" fmla="*/ 0 w 65"/>
                  <a:gd name="T19" fmla="*/ 34 h 65"/>
                  <a:gd name="T20" fmla="*/ 2 w 65"/>
                  <a:gd name="T21" fmla="*/ 26 h 65"/>
                  <a:gd name="T22" fmla="*/ 4 w 65"/>
                  <a:gd name="T23" fmla="*/ 20 h 65"/>
                  <a:gd name="T24" fmla="*/ 6 w 65"/>
                  <a:gd name="T25" fmla="*/ 14 h 65"/>
                  <a:gd name="T26" fmla="*/ 10 w 65"/>
                  <a:gd name="T27" fmla="*/ 10 h 65"/>
                  <a:gd name="T28" fmla="*/ 14 w 65"/>
                  <a:gd name="T29" fmla="*/ 6 h 65"/>
                  <a:gd name="T30" fmla="*/ 20 w 65"/>
                  <a:gd name="T31" fmla="*/ 4 h 65"/>
                  <a:gd name="T32" fmla="*/ 26 w 65"/>
                  <a:gd name="T33" fmla="*/ 2 h 65"/>
                  <a:gd name="T34" fmla="*/ 34 w 65"/>
                  <a:gd name="T35" fmla="*/ 0 h 65"/>
                  <a:gd name="T36" fmla="*/ 40 w 65"/>
                  <a:gd name="T37" fmla="*/ 2 h 65"/>
                  <a:gd name="T38" fmla="*/ 46 w 65"/>
                  <a:gd name="T39" fmla="*/ 4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4 h 65"/>
                  <a:gd name="T52" fmla="*/ 65 w 65"/>
                  <a:gd name="T53" fmla="*/ 40 h 65"/>
                  <a:gd name="T54" fmla="*/ 63 w 65"/>
                  <a:gd name="T55" fmla="*/ 46 h 65"/>
                  <a:gd name="T56" fmla="*/ 59 w 65"/>
                  <a:gd name="T57" fmla="*/ 52 h 65"/>
                  <a:gd name="T58" fmla="*/ 55 w 65"/>
                  <a:gd name="T59" fmla="*/ 56 h 65"/>
                  <a:gd name="T60" fmla="*/ 51 w 65"/>
                  <a:gd name="T61" fmla="*/ 60 h 65"/>
                  <a:gd name="T62" fmla="*/ 46 w 65"/>
                  <a:gd name="T63" fmla="*/ 64 h 65"/>
                  <a:gd name="T64" fmla="*/ 40 w 65"/>
                  <a:gd name="T65" fmla="*/ 65 h 65"/>
                  <a:gd name="T66" fmla="*/ 34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65"/>
                    </a:moveTo>
                    <a:lnTo>
                      <a:pt x="34" y="65"/>
                    </a:lnTo>
                    <a:lnTo>
                      <a:pt x="26" y="65"/>
                    </a:lnTo>
                    <a:lnTo>
                      <a:pt x="20" y="64"/>
                    </a:lnTo>
                    <a:lnTo>
                      <a:pt x="14" y="60"/>
                    </a:lnTo>
                    <a:lnTo>
                      <a:pt x="10" y="56"/>
                    </a:lnTo>
                    <a:lnTo>
                      <a:pt x="6" y="52"/>
                    </a:lnTo>
                    <a:lnTo>
                      <a:pt x="4" y="46"/>
                    </a:lnTo>
                    <a:lnTo>
                      <a:pt x="2" y="40"/>
                    </a:lnTo>
                    <a:lnTo>
                      <a:pt x="0" y="34"/>
                    </a:lnTo>
                    <a:lnTo>
                      <a:pt x="2" y="26"/>
                    </a:lnTo>
                    <a:lnTo>
                      <a:pt x="4" y="20"/>
                    </a:lnTo>
                    <a:lnTo>
                      <a:pt x="6" y="14"/>
                    </a:lnTo>
                    <a:lnTo>
                      <a:pt x="10" y="10"/>
                    </a:lnTo>
                    <a:lnTo>
                      <a:pt x="14" y="6"/>
                    </a:lnTo>
                    <a:lnTo>
                      <a:pt x="20" y="4"/>
                    </a:lnTo>
                    <a:lnTo>
                      <a:pt x="26" y="2"/>
                    </a:lnTo>
                    <a:lnTo>
                      <a:pt x="34" y="0"/>
                    </a:lnTo>
                    <a:lnTo>
                      <a:pt x="40" y="2"/>
                    </a:lnTo>
                    <a:lnTo>
                      <a:pt x="46" y="4"/>
                    </a:lnTo>
                    <a:lnTo>
                      <a:pt x="51" y="6"/>
                    </a:lnTo>
                    <a:lnTo>
                      <a:pt x="55" y="10"/>
                    </a:lnTo>
                    <a:lnTo>
                      <a:pt x="59" y="14"/>
                    </a:lnTo>
                    <a:lnTo>
                      <a:pt x="63" y="20"/>
                    </a:lnTo>
                    <a:lnTo>
                      <a:pt x="65" y="26"/>
                    </a:lnTo>
                    <a:lnTo>
                      <a:pt x="65" y="34"/>
                    </a:lnTo>
                    <a:lnTo>
                      <a:pt x="65" y="40"/>
                    </a:lnTo>
                    <a:lnTo>
                      <a:pt x="63" y="46"/>
                    </a:lnTo>
                    <a:lnTo>
                      <a:pt x="59" y="52"/>
                    </a:lnTo>
                    <a:lnTo>
                      <a:pt x="55" y="56"/>
                    </a:lnTo>
                    <a:lnTo>
                      <a:pt x="51" y="60"/>
                    </a:lnTo>
                    <a:lnTo>
                      <a:pt x="46" y="64"/>
                    </a:lnTo>
                    <a:lnTo>
                      <a:pt x="40" y="65"/>
                    </a:lnTo>
                    <a:lnTo>
                      <a:pt x="34"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59" name="Freeform 812"/>
              <p:cNvSpPr>
                <a:spLocks/>
              </p:cNvSpPr>
              <p:nvPr/>
            </p:nvSpPr>
            <p:spPr bwMode="auto">
              <a:xfrm>
                <a:off x="4522" y="2532"/>
                <a:ext cx="65" cy="65"/>
              </a:xfrm>
              <a:custGeom>
                <a:avLst/>
                <a:gdLst>
                  <a:gd name="T0" fmla="*/ 34 w 65"/>
                  <a:gd name="T1" fmla="*/ 0 h 65"/>
                  <a:gd name="T2" fmla="*/ 39 w 65"/>
                  <a:gd name="T3" fmla="*/ 0 h 65"/>
                  <a:gd name="T4" fmla="*/ 45 w 65"/>
                  <a:gd name="T5" fmla="*/ 2 h 65"/>
                  <a:gd name="T6" fmla="*/ 51 w 65"/>
                  <a:gd name="T7" fmla="*/ 6 h 65"/>
                  <a:gd name="T8" fmla="*/ 55 w 65"/>
                  <a:gd name="T9" fmla="*/ 10 h 65"/>
                  <a:gd name="T10" fmla="*/ 59 w 65"/>
                  <a:gd name="T11" fmla="*/ 14 h 65"/>
                  <a:gd name="T12" fmla="*/ 63 w 65"/>
                  <a:gd name="T13" fmla="*/ 20 h 65"/>
                  <a:gd name="T14" fmla="*/ 65 w 65"/>
                  <a:gd name="T15" fmla="*/ 26 h 65"/>
                  <a:gd name="T16" fmla="*/ 65 w 65"/>
                  <a:gd name="T17" fmla="*/ 31 h 65"/>
                  <a:gd name="T18" fmla="*/ 65 w 65"/>
                  <a:gd name="T19" fmla="*/ 39 h 65"/>
                  <a:gd name="T20" fmla="*/ 63 w 65"/>
                  <a:gd name="T21" fmla="*/ 45 h 65"/>
                  <a:gd name="T22" fmla="*/ 59 w 65"/>
                  <a:gd name="T23" fmla="*/ 51 h 65"/>
                  <a:gd name="T24" fmla="*/ 55 w 65"/>
                  <a:gd name="T25" fmla="*/ 55 h 65"/>
                  <a:gd name="T26" fmla="*/ 51 w 65"/>
                  <a:gd name="T27" fmla="*/ 59 h 65"/>
                  <a:gd name="T28" fmla="*/ 45 w 65"/>
                  <a:gd name="T29" fmla="*/ 61 h 65"/>
                  <a:gd name="T30" fmla="*/ 39 w 65"/>
                  <a:gd name="T31" fmla="*/ 63 h 65"/>
                  <a:gd name="T32" fmla="*/ 34 w 65"/>
                  <a:gd name="T33" fmla="*/ 65 h 65"/>
                  <a:gd name="T34" fmla="*/ 26 w 65"/>
                  <a:gd name="T35" fmla="*/ 63 h 65"/>
                  <a:gd name="T36" fmla="*/ 20 w 65"/>
                  <a:gd name="T37" fmla="*/ 61 h 65"/>
                  <a:gd name="T38" fmla="*/ 14 w 65"/>
                  <a:gd name="T39" fmla="*/ 59 h 65"/>
                  <a:gd name="T40" fmla="*/ 10 w 65"/>
                  <a:gd name="T41" fmla="*/ 55 h 65"/>
                  <a:gd name="T42" fmla="*/ 6 w 65"/>
                  <a:gd name="T43" fmla="*/ 51 h 65"/>
                  <a:gd name="T44" fmla="*/ 4 w 65"/>
                  <a:gd name="T45" fmla="*/ 45 h 65"/>
                  <a:gd name="T46" fmla="*/ 2 w 65"/>
                  <a:gd name="T47" fmla="*/ 39 h 65"/>
                  <a:gd name="T48" fmla="*/ 0 w 65"/>
                  <a:gd name="T49" fmla="*/ 31 h 65"/>
                  <a:gd name="T50" fmla="*/ 2 w 65"/>
                  <a:gd name="T51" fmla="*/ 26 h 65"/>
                  <a:gd name="T52" fmla="*/ 4 w 65"/>
                  <a:gd name="T53" fmla="*/ 20 h 65"/>
                  <a:gd name="T54" fmla="*/ 6 w 65"/>
                  <a:gd name="T55" fmla="*/ 14 h 65"/>
                  <a:gd name="T56" fmla="*/ 10 w 65"/>
                  <a:gd name="T57" fmla="*/ 10 h 65"/>
                  <a:gd name="T58" fmla="*/ 14 w 65"/>
                  <a:gd name="T59" fmla="*/ 6 h 65"/>
                  <a:gd name="T60" fmla="*/ 20 w 65"/>
                  <a:gd name="T61" fmla="*/ 2 h 65"/>
                  <a:gd name="T62" fmla="*/ 26 w 65"/>
                  <a:gd name="T63" fmla="*/ 0 h 65"/>
                  <a:gd name="T64" fmla="*/ 34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4" y="0"/>
                    </a:moveTo>
                    <a:lnTo>
                      <a:pt x="39" y="0"/>
                    </a:lnTo>
                    <a:lnTo>
                      <a:pt x="45" y="2"/>
                    </a:lnTo>
                    <a:lnTo>
                      <a:pt x="51" y="6"/>
                    </a:lnTo>
                    <a:lnTo>
                      <a:pt x="55" y="10"/>
                    </a:lnTo>
                    <a:lnTo>
                      <a:pt x="59" y="14"/>
                    </a:lnTo>
                    <a:lnTo>
                      <a:pt x="63" y="20"/>
                    </a:lnTo>
                    <a:lnTo>
                      <a:pt x="65" y="26"/>
                    </a:lnTo>
                    <a:lnTo>
                      <a:pt x="65" y="31"/>
                    </a:lnTo>
                    <a:lnTo>
                      <a:pt x="65" y="39"/>
                    </a:lnTo>
                    <a:lnTo>
                      <a:pt x="63" y="45"/>
                    </a:lnTo>
                    <a:lnTo>
                      <a:pt x="59" y="51"/>
                    </a:lnTo>
                    <a:lnTo>
                      <a:pt x="55" y="55"/>
                    </a:lnTo>
                    <a:lnTo>
                      <a:pt x="51" y="59"/>
                    </a:lnTo>
                    <a:lnTo>
                      <a:pt x="45" y="61"/>
                    </a:lnTo>
                    <a:lnTo>
                      <a:pt x="39" y="63"/>
                    </a:lnTo>
                    <a:lnTo>
                      <a:pt x="34" y="65"/>
                    </a:lnTo>
                    <a:lnTo>
                      <a:pt x="26" y="63"/>
                    </a:lnTo>
                    <a:lnTo>
                      <a:pt x="20" y="61"/>
                    </a:lnTo>
                    <a:lnTo>
                      <a:pt x="14" y="59"/>
                    </a:lnTo>
                    <a:lnTo>
                      <a:pt x="10" y="55"/>
                    </a:lnTo>
                    <a:lnTo>
                      <a:pt x="6" y="51"/>
                    </a:lnTo>
                    <a:lnTo>
                      <a:pt x="4" y="45"/>
                    </a:lnTo>
                    <a:lnTo>
                      <a:pt x="2" y="39"/>
                    </a:lnTo>
                    <a:lnTo>
                      <a:pt x="0" y="31"/>
                    </a:lnTo>
                    <a:lnTo>
                      <a:pt x="2" y="26"/>
                    </a:lnTo>
                    <a:lnTo>
                      <a:pt x="4" y="20"/>
                    </a:lnTo>
                    <a:lnTo>
                      <a:pt x="6" y="14"/>
                    </a:lnTo>
                    <a:lnTo>
                      <a:pt x="10" y="10"/>
                    </a:lnTo>
                    <a:lnTo>
                      <a:pt x="14" y="6"/>
                    </a:lnTo>
                    <a:lnTo>
                      <a:pt x="20" y="2"/>
                    </a:lnTo>
                    <a:lnTo>
                      <a:pt x="26" y="0"/>
                    </a:lnTo>
                    <a:lnTo>
                      <a:pt x="34"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0" name="Freeform 813"/>
              <p:cNvSpPr>
                <a:spLocks/>
              </p:cNvSpPr>
              <p:nvPr/>
            </p:nvSpPr>
            <p:spPr bwMode="auto">
              <a:xfrm>
                <a:off x="4522" y="2532"/>
                <a:ext cx="65" cy="65"/>
              </a:xfrm>
              <a:custGeom>
                <a:avLst/>
                <a:gdLst>
                  <a:gd name="T0" fmla="*/ 34 w 65"/>
                  <a:gd name="T1" fmla="*/ 0 h 65"/>
                  <a:gd name="T2" fmla="*/ 34 w 65"/>
                  <a:gd name="T3" fmla="*/ 0 h 65"/>
                  <a:gd name="T4" fmla="*/ 39 w 65"/>
                  <a:gd name="T5" fmla="*/ 0 h 65"/>
                  <a:gd name="T6" fmla="*/ 45 w 65"/>
                  <a:gd name="T7" fmla="*/ 2 h 65"/>
                  <a:gd name="T8" fmla="*/ 51 w 65"/>
                  <a:gd name="T9" fmla="*/ 6 h 65"/>
                  <a:gd name="T10" fmla="*/ 55 w 65"/>
                  <a:gd name="T11" fmla="*/ 10 h 65"/>
                  <a:gd name="T12" fmla="*/ 59 w 65"/>
                  <a:gd name="T13" fmla="*/ 14 h 65"/>
                  <a:gd name="T14" fmla="*/ 63 w 65"/>
                  <a:gd name="T15" fmla="*/ 20 h 65"/>
                  <a:gd name="T16" fmla="*/ 65 w 65"/>
                  <a:gd name="T17" fmla="*/ 26 h 65"/>
                  <a:gd name="T18" fmla="*/ 65 w 65"/>
                  <a:gd name="T19" fmla="*/ 31 h 65"/>
                  <a:gd name="T20" fmla="*/ 65 w 65"/>
                  <a:gd name="T21" fmla="*/ 39 h 65"/>
                  <a:gd name="T22" fmla="*/ 63 w 65"/>
                  <a:gd name="T23" fmla="*/ 45 h 65"/>
                  <a:gd name="T24" fmla="*/ 59 w 65"/>
                  <a:gd name="T25" fmla="*/ 51 h 65"/>
                  <a:gd name="T26" fmla="*/ 55 w 65"/>
                  <a:gd name="T27" fmla="*/ 55 h 65"/>
                  <a:gd name="T28" fmla="*/ 51 w 65"/>
                  <a:gd name="T29" fmla="*/ 59 h 65"/>
                  <a:gd name="T30" fmla="*/ 45 w 65"/>
                  <a:gd name="T31" fmla="*/ 61 h 65"/>
                  <a:gd name="T32" fmla="*/ 39 w 65"/>
                  <a:gd name="T33" fmla="*/ 63 h 65"/>
                  <a:gd name="T34" fmla="*/ 34 w 65"/>
                  <a:gd name="T35" fmla="*/ 65 h 65"/>
                  <a:gd name="T36" fmla="*/ 26 w 65"/>
                  <a:gd name="T37" fmla="*/ 63 h 65"/>
                  <a:gd name="T38" fmla="*/ 20 w 65"/>
                  <a:gd name="T39" fmla="*/ 61 h 65"/>
                  <a:gd name="T40" fmla="*/ 14 w 65"/>
                  <a:gd name="T41" fmla="*/ 59 h 65"/>
                  <a:gd name="T42" fmla="*/ 10 w 65"/>
                  <a:gd name="T43" fmla="*/ 55 h 65"/>
                  <a:gd name="T44" fmla="*/ 6 w 65"/>
                  <a:gd name="T45" fmla="*/ 51 h 65"/>
                  <a:gd name="T46" fmla="*/ 4 w 65"/>
                  <a:gd name="T47" fmla="*/ 45 h 65"/>
                  <a:gd name="T48" fmla="*/ 2 w 65"/>
                  <a:gd name="T49" fmla="*/ 39 h 65"/>
                  <a:gd name="T50" fmla="*/ 0 w 65"/>
                  <a:gd name="T51" fmla="*/ 31 h 65"/>
                  <a:gd name="T52" fmla="*/ 2 w 65"/>
                  <a:gd name="T53" fmla="*/ 26 h 65"/>
                  <a:gd name="T54" fmla="*/ 4 w 65"/>
                  <a:gd name="T55" fmla="*/ 20 h 65"/>
                  <a:gd name="T56" fmla="*/ 6 w 65"/>
                  <a:gd name="T57" fmla="*/ 14 h 65"/>
                  <a:gd name="T58" fmla="*/ 10 w 65"/>
                  <a:gd name="T59" fmla="*/ 10 h 65"/>
                  <a:gd name="T60" fmla="*/ 14 w 65"/>
                  <a:gd name="T61" fmla="*/ 6 h 65"/>
                  <a:gd name="T62" fmla="*/ 20 w 65"/>
                  <a:gd name="T63" fmla="*/ 2 h 65"/>
                  <a:gd name="T64" fmla="*/ 26 w 65"/>
                  <a:gd name="T65" fmla="*/ 0 h 65"/>
                  <a:gd name="T66" fmla="*/ 34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4" y="0"/>
                    </a:moveTo>
                    <a:lnTo>
                      <a:pt x="34" y="0"/>
                    </a:lnTo>
                    <a:lnTo>
                      <a:pt x="39" y="0"/>
                    </a:lnTo>
                    <a:lnTo>
                      <a:pt x="45" y="2"/>
                    </a:lnTo>
                    <a:lnTo>
                      <a:pt x="51" y="6"/>
                    </a:lnTo>
                    <a:lnTo>
                      <a:pt x="55" y="10"/>
                    </a:lnTo>
                    <a:lnTo>
                      <a:pt x="59" y="14"/>
                    </a:lnTo>
                    <a:lnTo>
                      <a:pt x="63" y="20"/>
                    </a:lnTo>
                    <a:lnTo>
                      <a:pt x="65" y="26"/>
                    </a:lnTo>
                    <a:lnTo>
                      <a:pt x="65" y="31"/>
                    </a:lnTo>
                    <a:lnTo>
                      <a:pt x="65" y="39"/>
                    </a:lnTo>
                    <a:lnTo>
                      <a:pt x="63" y="45"/>
                    </a:lnTo>
                    <a:lnTo>
                      <a:pt x="59" y="51"/>
                    </a:lnTo>
                    <a:lnTo>
                      <a:pt x="55" y="55"/>
                    </a:lnTo>
                    <a:lnTo>
                      <a:pt x="51" y="59"/>
                    </a:lnTo>
                    <a:lnTo>
                      <a:pt x="45" y="61"/>
                    </a:lnTo>
                    <a:lnTo>
                      <a:pt x="39" y="63"/>
                    </a:lnTo>
                    <a:lnTo>
                      <a:pt x="34" y="65"/>
                    </a:lnTo>
                    <a:lnTo>
                      <a:pt x="26" y="63"/>
                    </a:lnTo>
                    <a:lnTo>
                      <a:pt x="20" y="61"/>
                    </a:lnTo>
                    <a:lnTo>
                      <a:pt x="14" y="59"/>
                    </a:lnTo>
                    <a:lnTo>
                      <a:pt x="10" y="55"/>
                    </a:lnTo>
                    <a:lnTo>
                      <a:pt x="6" y="51"/>
                    </a:lnTo>
                    <a:lnTo>
                      <a:pt x="4" y="45"/>
                    </a:lnTo>
                    <a:lnTo>
                      <a:pt x="2" y="39"/>
                    </a:lnTo>
                    <a:lnTo>
                      <a:pt x="0" y="31"/>
                    </a:lnTo>
                    <a:lnTo>
                      <a:pt x="2" y="26"/>
                    </a:lnTo>
                    <a:lnTo>
                      <a:pt x="4" y="20"/>
                    </a:lnTo>
                    <a:lnTo>
                      <a:pt x="6" y="14"/>
                    </a:lnTo>
                    <a:lnTo>
                      <a:pt x="10" y="10"/>
                    </a:lnTo>
                    <a:lnTo>
                      <a:pt x="14" y="6"/>
                    </a:lnTo>
                    <a:lnTo>
                      <a:pt x="20" y="2"/>
                    </a:lnTo>
                    <a:lnTo>
                      <a:pt x="26" y="0"/>
                    </a:lnTo>
                    <a:lnTo>
                      <a:pt x="34"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1" name="Freeform 814"/>
              <p:cNvSpPr>
                <a:spLocks/>
              </p:cNvSpPr>
              <p:nvPr/>
            </p:nvSpPr>
            <p:spPr bwMode="auto">
              <a:xfrm>
                <a:off x="4457" y="2475"/>
                <a:ext cx="63" cy="63"/>
              </a:xfrm>
              <a:custGeom>
                <a:avLst/>
                <a:gdLst>
                  <a:gd name="T0" fmla="*/ 32 w 63"/>
                  <a:gd name="T1" fmla="*/ 63 h 63"/>
                  <a:gd name="T2" fmla="*/ 26 w 63"/>
                  <a:gd name="T3" fmla="*/ 63 h 63"/>
                  <a:gd name="T4" fmla="*/ 20 w 63"/>
                  <a:gd name="T5" fmla="*/ 61 h 63"/>
                  <a:gd name="T6" fmla="*/ 14 w 63"/>
                  <a:gd name="T7" fmla="*/ 59 h 63"/>
                  <a:gd name="T8" fmla="*/ 8 w 63"/>
                  <a:gd name="T9" fmla="*/ 53 h 63"/>
                  <a:gd name="T10" fmla="*/ 6 w 63"/>
                  <a:gd name="T11" fmla="*/ 49 h 63"/>
                  <a:gd name="T12" fmla="*/ 2 w 63"/>
                  <a:gd name="T13" fmla="*/ 43 h 63"/>
                  <a:gd name="T14" fmla="*/ 0 w 63"/>
                  <a:gd name="T15" fmla="*/ 37 h 63"/>
                  <a:gd name="T16" fmla="*/ 0 w 63"/>
                  <a:gd name="T17" fmla="*/ 31 h 63"/>
                  <a:gd name="T18" fmla="*/ 0 w 63"/>
                  <a:gd name="T19" fmla="*/ 25 h 63"/>
                  <a:gd name="T20" fmla="*/ 2 w 63"/>
                  <a:gd name="T21" fmla="*/ 20 h 63"/>
                  <a:gd name="T22" fmla="*/ 6 w 63"/>
                  <a:gd name="T23" fmla="*/ 14 h 63"/>
                  <a:gd name="T24" fmla="*/ 8 w 63"/>
                  <a:gd name="T25" fmla="*/ 8 h 63"/>
                  <a:gd name="T26" fmla="*/ 14 w 63"/>
                  <a:gd name="T27" fmla="*/ 4 h 63"/>
                  <a:gd name="T28" fmla="*/ 20 w 63"/>
                  <a:gd name="T29" fmla="*/ 2 h 63"/>
                  <a:gd name="T30" fmla="*/ 26 w 63"/>
                  <a:gd name="T31" fmla="*/ 0 h 63"/>
                  <a:gd name="T32" fmla="*/ 32 w 63"/>
                  <a:gd name="T33" fmla="*/ 0 h 63"/>
                  <a:gd name="T34" fmla="*/ 37 w 63"/>
                  <a:gd name="T35" fmla="*/ 0 h 63"/>
                  <a:gd name="T36" fmla="*/ 43 w 63"/>
                  <a:gd name="T37" fmla="*/ 2 h 63"/>
                  <a:gd name="T38" fmla="*/ 49 w 63"/>
                  <a:gd name="T39" fmla="*/ 4 h 63"/>
                  <a:gd name="T40" fmla="*/ 55 w 63"/>
                  <a:gd name="T41" fmla="*/ 8 h 63"/>
                  <a:gd name="T42" fmla="*/ 57 w 63"/>
                  <a:gd name="T43" fmla="*/ 14 h 63"/>
                  <a:gd name="T44" fmla="*/ 61 w 63"/>
                  <a:gd name="T45" fmla="*/ 20 h 63"/>
                  <a:gd name="T46" fmla="*/ 63 w 63"/>
                  <a:gd name="T47" fmla="*/ 25 h 63"/>
                  <a:gd name="T48" fmla="*/ 63 w 63"/>
                  <a:gd name="T49" fmla="*/ 31 h 63"/>
                  <a:gd name="T50" fmla="*/ 63 w 63"/>
                  <a:gd name="T51" fmla="*/ 37 h 63"/>
                  <a:gd name="T52" fmla="*/ 61 w 63"/>
                  <a:gd name="T53" fmla="*/ 43 h 63"/>
                  <a:gd name="T54" fmla="*/ 57 w 63"/>
                  <a:gd name="T55" fmla="*/ 49 h 63"/>
                  <a:gd name="T56" fmla="*/ 55 w 63"/>
                  <a:gd name="T57" fmla="*/ 53 h 63"/>
                  <a:gd name="T58" fmla="*/ 49 w 63"/>
                  <a:gd name="T59" fmla="*/ 59 h 63"/>
                  <a:gd name="T60" fmla="*/ 43 w 63"/>
                  <a:gd name="T61" fmla="*/ 61 h 63"/>
                  <a:gd name="T62" fmla="*/ 37 w 63"/>
                  <a:gd name="T63" fmla="*/ 63 h 63"/>
                  <a:gd name="T64" fmla="*/ 32 w 63"/>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32" y="63"/>
                    </a:moveTo>
                    <a:lnTo>
                      <a:pt x="26" y="63"/>
                    </a:lnTo>
                    <a:lnTo>
                      <a:pt x="20" y="61"/>
                    </a:lnTo>
                    <a:lnTo>
                      <a:pt x="14" y="59"/>
                    </a:lnTo>
                    <a:lnTo>
                      <a:pt x="8" y="53"/>
                    </a:lnTo>
                    <a:lnTo>
                      <a:pt x="6" y="49"/>
                    </a:lnTo>
                    <a:lnTo>
                      <a:pt x="2" y="43"/>
                    </a:lnTo>
                    <a:lnTo>
                      <a:pt x="0" y="37"/>
                    </a:lnTo>
                    <a:lnTo>
                      <a:pt x="0" y="31"/>
                    </a:lnTo>
                    <a:lnTo>
                      <a:pt x="0" y="25"/>
                    </a:lnTo>
                    <a:lnTo>
                      <a:pt x="2" y="20"/>
                    </a:lnTo>
                    <a:lnTo>
                      <a:pt x="6" y="14"/>
                    </a:lnTo>
                    <a:lnTo>
                      <a:pt x="8" y="8"/>
                    </a:lnTo>
                    <a:lnTo>
                      <a:pt x="14" y="4"/>
                    </a:lnTo>
                    <a:lnTo>
                      <a:pt x="20" y="2"/>
                    </a:lnTo>
                    <a:lnTo>
                      <a:pt x="26" y="0"/>
                    </a:lnTo>
                    <a:lnTo>
                      <a:pt x="32" y="0"/>
                    </a:lnTo>
                    <a:lnTo>
                      <a:pt x="37" y="0"/>
                    </a:lnTo>
                    <a:lnTo>
                      <a:pt x="43" y="2"/>
                    </a:lnTo>
                    <a:lnTo>
                      <a:pt x="49" y="4"/>
                    </a:lnTo>
                    <a:lnTo>
                      <a:pt x="55" y="8"/>
                    </a:lnTo>
                    <a:lnTo>
                      <a:pt x="57" y="14"/>
                    </a:lnTo>
                    <a:lnTo>
                      <a:pt x="61" y="20"/>
                    </a:lnTo>
                    <a:lnTo>
                      <a:pt x="63" y="25"/>
                    </a:lnTo>
                    <a:lnTo>
                      <a:pt x="63" y="31"/>
                    </a:lnTo>
                    <a:lnTo>
                      <a:pt x="63" y="37"/>
                    </a:lnTo>
                    <a:lnTo>
                      <a:pt x="61" y="43"/>
                    </a:lnTo>
                    <a:lnTo>
                      <a:pt x="57" y="49"/>
                    </a:lnTo>
                    <a:lnTo>
                      <a:pt x="55" y="53"/>
                    </a:lnTo>
                    <a:lnTo>
                      <a:pt x="49" y="59"/>
                    </a:lnTo>
                    <a:lnTo>
                      <a:pt x="43" y="61"/>
                    </a:lnTo>
                    <a:lnTo>
                      <a:pt x="37" y="63"/>
                    </a:lnTo>
                    <a:lnTo>
                      <a:pt x="32" y="63"/>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2" name="Freeform 815"/>
              <p:cNvSpPr>
                <a:spLocks/>
              </p:cNvSpPr>
              <p:nvPr/>
            </p:nvSpPr>
            <p:spPr bwMode="auto">
              <a:xfrm>
                <a:off x="4457" y="2475"/>
                <a:ext cx="63" cy="63"/>
              </a:xfrm>
              <a:custGeom>
                <a:avLst/>
                <a:gdLst>
                  <a:gd name="T0" fmla="*/ 32 w 63"/>
                  <a:gd name="T1" fmla="*/ 63 h 63"/>
                  <a:gd name="T2" fmla="*/ 32 w 63"/>
                  <a:gd name="T3" fmla="*/ 63 h 63"/>
                  <a:gd name="T4" fmla="*/ 26 w 63"/>
                  <a:gd name="T5" fmla="*/ 63 h 63"/>
                  <a:gd name="T6" fmla="*/ 20 w 63"/>
                  <a:gd name="T7" fmla="*/ 61 h 63"/>
                  <a:gd name="T8" fmla="*/ 14 w 63"/>
                  <a:gd name="T9" fmla="*/ 59 h 63"/>
                  <a:gd name="T10" fmla="*/ 8 w 63"/>
                  <a:gd name="T11" fmla="*/ 53 h 63"/>
                  <a:gd name="T12" fmla="*/ 6 w 63"/>
                  <a:gd name="T13" fmla="*/ 49 h 63"/>
                  <a:gd name="T14" fmla="*/ 2 w 63"/>
                  <a:gd name="T15" fmla="*/ 43 h 63"/>
                  <a:gd name="T16" fmla="*/ 0 w 63"/>
                  <a:gd name="T17" fmla="*/ 37 h 63"/>
                  <a:gd name="T18" fmla="*/ 0 w 63"/>
                  <a:gd name="T19" fmla="*/ 31 h 63"/>
                  <a:gd name="T20" fmla="*/ 0 w 63"/>
                  <a:gd name="T21" fmla="*/ 25 h 63"/>
                  <a:gd name="T22" fmla="*/ 2 w 63"/>
                  <a:gd name="T23" fmla="*/ 20 h 63"/>
                  <a:gd name="T24" fmla="*/ 6 w 63"/>
                  <a:gd name="T25" fmla="*/ 14 h 63"/>
                  <a:gd name="T26" fmla="*/ 8 w 63"/>
                  <a:gd name="T27" fmla="*/ 8 h 63"/>
                  <a:gd name="T28" fmla="*/ 14 w 63"/>
                  <a:gd name="T29" fmla="*/ 4 h 63"/>
                  <a:gd name="T30" fmla="*/ 20 w 63"/>
                  <a:gd name="T31" fmla="*/ 2 h 63"/>
                  <a:gd name="T32" fmla="*/ 26 w 63"/>
                  <a:gd name="T33" fmla="*/ 0 h 63"/>
                  <a:gd name="T34" fmla="*/ 32 w 63"/>
                  <a:gd name="T35" fmla="*/ 0 h 63"/>
                  <a:gd name="T36" fmla="*/ 37 w 63"/>
                  <a:gd name="T37" fmla="*/ 0 h 63"/>
                  <a:gd name="T38" fmla="*/ 43 w 63"/>
                  <a:gd name="T39" fmla="*/ 2 h 63"/>
                  <a:gd name="T40" fmla="*/ 49 w 63"/>
                  <a:gd name="T41" fmla="*/ 4 h 63"/>
                  <a:gd name="T42" fmla="*/ 55 w 63"/>
                  <a:gd name="T43" fmla="*/ 8 h 63"/>
                  <a:gd name="T44" fmla="*/ 57 w 63"/>
                  <a:gd name="T45" fmla="*/ 14 h 63"/>
                  <a:gd name="T46" fmla="*/ 61 w 63"/>
                  <a:gd name="T47" fmla="*/ 20 h 63"/>
                  <a:gd name="T48" fmla="*/ 63 w 63"/>
                  <a:gd name="T49" fmla="*/ 25 h 63"/>
                  <a:gd name="T50" fmla="*/ 63 w 63"/>
                  <a:gd name="T51" fmla="*/ 31 h 63"/>
                  <a:gd name="T52" fmla="*/ 63 w 63"/>
                  <a:gd name="T53" fmla="*/ 37 h 63"/>
                  <a:gd name="T54" fmla="*/ 61 w 63"/>
                  <a:gd name="T55" fmla="*/ 43 h 63"/>
                  <a:gd name="T56" fmla="*/ 57 w 63"/>
                  <a:gd name="T57" fmla="*/ 49 h 63"/>
                  <a:gd name="T58" fmla="*/ 55 w 63"/>
                  <a:gd name="T59" fmla="*/ 53 h 63"/>
                  <a:gd name="T60" fmla="*/ 49 w 63"/>
                  <a:gd name="T61" fmla="*/ 59 h 63"/>
                  <a:gd name="T62" fmla="*/ 43 w 63"/>
                  <a:gd name="T63" fmla="*/ 61 h 63"/>
                  <a:gd name="T64" fmla="*/ 37 w 63"/>
                  <a:gd name="T65" fmla="*/ 63 h 63"/>
                  <a:gd name="T66" fmla="*/ 32 w 63"/>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32" y="63"/>
                    </a:moveTo>
                    <a:lnTo>
                      <a:pt x="32" y="63"/>
                    </a:lnTo>
                    <a:lnTo>
                      <a:pt x="26" y="63"/>
                    </a:lnTo>
                    <a:lnTo>
                      <a:pt x="20" y="61"/>
                    </a:lnTo>
                    <a:lnTo>
                      <a:pt x="14" y="59"/>
                    </a:lnTo>
                    <a:lnTo>
                      <a:pt x="8" y="53"/>
                    </a:lnTo>
                    <a:lnTo>
                      <a:pt x="6" y="49"/>
                    </a:lnTo>
                    <a:lnTo>
                      <a:pt x="2" y="43"/>
                    </a:lnTo>
                    <a:lnTo>
                      <a:pt x="0" y="37"/>
                    </a:lnTo>
                    <a:lnTo>
                      <a:pt x="0" y="31"/>
                    </a:lnTo>
                    <a:lnTo>
                      <a:pt x="0" y="25"/>
                    </a:lnTo>
                    <a:lnTo>
                      <a:pt x="2" y="20"/>
                    </a:lnTo>
                    <a:lnTo>
                      <a:pt x="6" y="14"/>
                    </a:lnTo>
                    <a:lnTo>
                      <a:pt x="8" y="8"/>
                    </a:lnTo>
                    <a:lnTo>
                      <a:pt x="14" y="4"/>
                    </a:lnTo>
                    <a:lnTo>
                      <a:pt x="20" y="2"/>
                    </a:lnTo>
                    <a:lnTo>
                      <a:pt x="26" y="0"/>
                    </a:lnTo>
                    <a:lnTo>
                      <a:pt x="32" y="0"/>
                    </a:lnTo>
                    <a:lnTo>
                      <a:pt x="37" y="0"/>
                    </a:lnTo>
                    <a:lnTo>
                      <a:pt x="43" y="2"/>
                    </a:lnTo>
                    <a:lnTo>
                      <a:pt x="49" y="4"/>
                    </a:lnTo>
                    <a:lnTo>
                      <a:pt x="55" y="8"/>
                    </a:lnTo>
                    <a:lnTo>
                      <a:pt x="57" y="14"/>
                    </a:lnTo>
                    <a:lnTo>
                      <a:pt x="61" y="20"/>
                    </a:lnTo>
                    <a:lnTo>
                      <a:pt x="63" y="25"/>
                    </a:lnTo>
                    <a:lnTo>
                      <a:pt x="63" y="31"/>
                    </a:lnTo>
                    <a:lnTo>
                      <a:pt x="63" y="37"/>
                    </a:lnTo>
                    <a:lnTo>
                      <a:pt x="61" y="43"/>
                    </a:lnTo>
                    <a:lnTo>
                      <a:pt x="57" y="49"/>
                    </a:lnTo>
                    <a:lnTo>
                      <a:pt x="55" y="53"/>
                    </a:lnTo>
                    <a:lnTo>
                      <a:pt x="49" y="59"/>
                    </a:lnTo>
                    <a:lnTo>
                      <a:pt x="43" y="61"/>
                    </a:lnTo>
                    <a:lnTo>
                      <a:pt x="37"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3" name="Freeform 816"/>
              <p:cNvSpPr>
                <a:spLocks/>
              </p:cNvSpPr>
              <p:nvPr/>
            </p:nvSpPr>
            <p:spPr bwMode="auto">
              <a:xfrm>
                <a:off x="4516" y="2475"/>
                <a:ext cx="65" cy="63"/>
              </a:xfrm>
              <a:custGeom>
                <a:avLst/>
                <a:gdLst>
                  <a:gd name="T0" fmla="*/ 32 w 65"/>
                  <a:gd name="T1" fmla="*/ 63 h 63"/>
                  <a:gd name="T2" fmla="*/ 26 w 65"/>
                  <a:gd name="T3" fmla="*/ 63 h 63"/>
                  <a:gd name="T4" fmla="*/ 20 w 65"/>
                  <a:gd name="T5" fmla="*/ 61 h 63"/>
                  <a:gd name="T6" fmla="*/ 14 w 65"/>
                  <a:gd name="T7" fmla="*/ 59 h 63"/>
                  <a:gd name="T8" fmla="*/ 10 w 65"/>
                  <a:gd name="T9" fmla="*/ 53 h 63"/>
                  <a:gd name="T10" fmla="*/ 6 w 65"/>
                  <a:gd name="T11" fmla="*/ 49 h 63"/>
                  <a:gd name="T12" fmla="*/ 2 w 65"/>
                  <a:gd name="T13" fmla="*/ 43 h 63"/>
                  <a:gd name="T14" fmla="*/ 0 w 65"/>
                  <a:gd name="T15" fmla="*/ 37 h 63"/>
                  <a:gd name="T16" fmla="*/ 0 w 65"/>
                  <a:gd name="T17" fmla="*/ 31 h 63"/>
                  <a:gd name="T18" fmla="*/ 0 w 65"/>
                  <a:gd name="T19" fmla="*/ 25 h 63"/>
                  <a:gd name="T20" fmla="*/ 2 w 65"/>
                  <a:gd name="T21" fmla="*/ 20 h 63"/>
                  <a:gd name="T22" fmla="*/ 6 w 65"/>
                  <a:gd name="T23" fmla="*/ 14 h 63"/>
                  <a:gd name="T24" fmla="*/ 10 w 65"/>
                  <a:gd name="T25" fmla="*/ 8 h 63"/>
                  <a:gd name="T26" fmla="*/ 14 w 65"/>
                  <a:gd name="T27" fmla="*/ 4 h 63"/>
                  <a:gd name="T28" fmla="*/ 20 w 65"/>
                  <a:gd name="T29" fmla="*/ 2 h 63"/>
                  <a:gd name="T30" fmla="*/ 26 w 65"/>
                  <a:gd name="T31" fmla="*/ 0 h 63"/>
                  <a:gd name="T32" fmla="*/ 32 w 65"/>
                  <a:gd name="T33" fmla="*/ 0 h 63"/>
                  <a:gd name="T34" fmla="*/ 40 w 65"/>
                  <a:gd name="T35" fmla="*/ 0 h 63"/>
                  <a:gd name="T36" fmla="*/ 45 w 65"/>
                  <a:gd name="T37" fmla="*/ 2 h 63"/>
                  <a:gd name="T38" fmla="*/ 51 w 65"/>
                  <a:gd name="T39" fmla="*/ 4 h 63"/>
                  <a:gd name="T40" fmla="*/ 55 w 65"/>
                  <a:gd name="T41" fmla="*/ 8 h 63"/>
                  <a:gd name="T42" fmla="*/ 59 w 65"/>
                  <a:gd name="T43" fmla="*/ 14 h 63"/>
                  <a:gd name="T44" fmla="*/ 63 w 65"/>
                  <a:gd name="T45" fmla="*/ 20 h 63"/>
                  <a:gd name="T46" fmla="*/ 63 w 65"/>
                  <a:gd name="T47" fmla="*/ 25 h 63"/>
                  <a:gd name="T48" fmla="*/ 65 w 65"/>
                  <a:gd name="T49" fmla="*/ 31 h 63"/>
                  <a:gd name="T50" fmla="*/ 63 w 65"/>
                  <a:gd name="T51" fmla="*/ 37 h 63"/>
                  <a:gd name="T52" fmla="*/ 63 w 65"/>
                  <a:gd name="T53" fmla="*/ 43 h 63"/>
                  <a:gd name="T54" fmla="*/ 59 w 65"/>
                  <a:gd name="T55" fmla="*/ 49 h 63"/>
                  <a:gd name="T56" fmla="*/ 55 w 65"/>
                  <a:gd name="T57" fmla="*/ 53 h 63"/>
                  <a:gd name="T58" fmla="*/ 51 w 65"/>
                  <a:gd name="T59" fmla="*/ 59 h 63"/>
                  <a:gd name="T60" fmla="*/ 45 w 65"/>
                  <a:gd name="T61" fmla="*/ 61 h 63"/>
                  <a:gd name="T62" fmla="*/ 40 w 65"/>
                  <a:gd name="T63" fmla="*/ 63 h 63"/>
                  <a:gd name="T64" fmla="*/ 32 w 65"/>
                  <a:gd name="T65" fmla="*/ 63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63"/>
                    </a:moveTo>
                    <a:lnTo>
                      <a:pt x="26" y="63"/>
                    </a:lnTo>
                    <a:lnTo>
                      <a:pt x="20" y="61"/>
                    </a:lnTo>
                    <a:lnTo>
                      <a:pt x="14" y="59"/>
                    </a:lnTo>
                    <a:lnTo>
                      <a:pt x="10" y="53"/>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lnTo>
                      <a:pt x="40" y="0"/>
                    </a:lnTo>
                    <a:lnTo>
                      <a:pt x="45" y="2"/>
                    </a:lnTo>
                    <a:lnTo>
                      <a:pt x="51" y="4"/>
                    </a:lnTo>
                    <a:lnTo>
                      <a:pt x="55" y="8"/>
                    </a:lnTo>
                    <a:lnTo>
                      <a:pt x="59" y="14"/>
                    </a:lnTo>
                    <a:lnTo>
                      <a:pt x="63" y="20"/>
                    </a:lnTo>
                    <a:lnTo>
                      <a:pt x="63" y="25"/>
                    </a:lnTo>
                    <a:lnTo>
                      <a:pt x="65" y="31"/>
                    </a:lnTo>
                    <a:lnTo>
                      <a:pt x="63" y="37"/>
                    </a:lnTo>
                    <a:lnTo>
                      <a:pt x="63" y="43"/>
                    </a:lnTo>
                    <a:lnTo>
                      <a:pt x="59" y="49"/>
                    </a:lnTo>
                    <a:lnTo>
                      <a:pt x="55" y="53"/>
                    </a:lnTo>
                    <a:lnTo>
                      <a:pt x="51" y="59"/>
                    </a:lnTo>
                    <a:lnTo>
                      <a:pt x="45" y="61"/>
                    </a:lnTo>
                    <a:lnTo>
                      <a:pt x="40" y="63"/>
                    </a:lnTo>
                    <a:lnTo>
                      <a:pt x="32" y="6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4" name="Freeform 817"/>
              <p:cNvSpPr>
                <a:spLocks/>
              </p:cNvSpPr>
              <p:nvPr/>
            </p:nvSpPr>
            <p:spPr bwMode="auto">
              <a:xfrm>
                <a:off x="4516" y="2475"/>
                <a:ext cx="65" cy="63"/>
              </a:xfrm>
              <a:custGeom>
                <a:avLst/>
                <a:gdLst>
                  <a:gd name="T0" fmla="*/ 32 w 65"/>
                  <a:gd name="T1" fmla="*/ 63 h 63"/>
                  <a:gd name="T2" fmla="*/ 32 w 65"/>
                  <a:gd name="T3" fmla="*/ 63 h 63"/>
                  <a:gd name="T4" fmla="*/ 26 w 65"/>
                  <a:gd name="T5" fmla="*/ 63 h 63"/>
                  <a:gd name="T6" fmla="*/ 20 w 65"/>
                  <a:gd name="T7" fmla="*/ 61 h 63"/>
                  <a:gd name="T8" fmla="*/ 14 w 65"/>
                  <a:gd name="T9" fmla="*/ 59 h 63"/>
                  <a:gd name="T10" fmla="*/ 10 w 65"/>
                  <a:gd name="T11" fmla="*/ 53 h 63"/>
                  <a:gd name="T12" fmla="*/ 6 w 65"/>
                  <a:gd name="T13" fmla="*/ 49 h 63"/>
                  <a:gd name="T14" fmla="*/ 2 w 65"/>
                  <a:gd name="T15" fmla="*/ 43 h 63"/>
                  <a:gd name="T16" fmla="*/ 0 w 65"/>
                  <a:gd name="T17" fmla="*/ 37 h 63"/>
                  <a:gd name="T18" fmla="*/ 0 w 65"/>
                  <a:gd name="T19" fmla="*/ 31 h 63"/>
                  <a:gd name="T20" fmla="*/ 0 w 65"/>
                  <a:gd name="T21" fmla="*/ 25 h 63"/>
                  <a:gd name="T22" fmla="*/ 2 w 65"/>
                  <a:gd name="T23" fmla="*/ 20 h 63"/>
                  <a:gd name="T24" fmla="*/ 6 w 65"/>
                  <a:gd name="T25" fmla="*/ 14 h 63"/>
                  <a:gd name="T26" fmla="*/ 10 w 65"/>
                  <a:gd name="T27" fmla="*/ 8 h 63"/>
                  <a:gd name="T28" fmla="*/ 14 w 65"/>
                  <a:gd name="T29" fmla="*/ 4 h 63"/>
                  <a:gd name="T30" fmla="*/ 20 w 65"/>
                  <a:gd name="T31" fmla="*/ 2 h 63"/>
                  <a:gd name="T32" fmla="*/ 26 w 65"/>
                  <a:gd name="T33" fmla="*/ 0 h 63"/>
                  <a:gd name="T34" fmla="*/ 32 w 65"/>
                  <a:gd name="T35" fmla="*/ 0 h 63"/>
                  <a:gd name="T36" fmla="*/ 40 w 65"/>
                  <a:gd name="T37" fmla="*/ 0 h 63"/>
                  <a:gd name="T38" fmla="*/ 45 w 65"/>
                  <a:gd name="T39" fmla="*/ 2 h 63"/>
                  <a:gd name="T40" fmla="*/ 51 w 65"/>
                  <a:gd name="T41" fmla="*/ 4 h 63"/>
                  <a:gd name="T42" fmla="*/ 55 w 65"/>
                  <a:gd name="T43" fmla="*/ 8 h 63"/>
                  <a:gd name="T44" fmla="*/ 59 w 65"/>
                  <a:gd name="T45" fmla="*/ 14 h 63"/>
                  <a:gd name="T46" fmla="*/ 63 w 65"/>
                  <a:gd name="T47" fmla="*/ 20 h 63"/>
                  <a:gd name="T48" fmla="*/ 63 w 65"/>
                  <a:gd name="T49" fmla="*/ 25 h 63"/>
                  <a:gd name="T50" fmla="*/ 65 w 65"/>
                  <a:gd name="T51" fmla="*/ 31 h 63"/>
                  <a:gd name="T52" fmla="*/ 63 w 65"/>
                  <a:gd name="T53" fmla="*/ 37 h 63"/>
                  <a:gd name="T54" fmla="*/ 63 w 65"/>
                  <a:gd name="T55" fmla="*/ 43 h 63"/>
                  <a:gd name="T56" fmla="*/ 59 w 65"/>
                  <a:gd name="T57" fmla="*/ 49 h 63"/>
                  <a:gd name="T58" fmla="*/ 55 w 65"/>
                  <a:gd name="T59" fmla="*/ 53 h 63"/>
                  <a:gd name="T60" fmla="*/ 51 w 65"/>
                  <a:gd name="T61" fmla="*/ 59 h 63"/>
                  <a:gd name="T62" fmla="*/ 45 w 65"/>
                  <a:gd name="T63" fmla="*/ 61 h 63"/>
                  <a:gd name="T64" fmla="*/ 40 w 65"/>
                  <a:gd name="T65" fmla="*/ 63 h 63"/>
                  <a:gd name="T66" fmla="*/ 32 w 65"/>
                  <a:gd name="T67" fmla="*/ 63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63"/>
                    </a:moveTo>
                    <a:lnTo>
                      <a:pt x="32" y="63"/>
                    </a:lnTo>
                    <a:lnTo>
                      <a:pt x="26" y="63"/>
                    </a:lnTo>
                    <a:lnTo>
                      <a:pt x="20" y="61"/>
                    </a:lnTo>
                    <a:lnTo>
                      <a:pt x="14" y="59"/>
                    </a:lnTo>
                    <a:lnTo>
                      <a:pt x="10" y="53"/>
                    </a:lnTo>
                    <a:lnTo>
                      <a:pt x="6" y="49"/>
                    </a:lnTo>
                    <a:lnTo>
                      <a:pt x="2" y="43"/>
                    </a:lnTo>
                    <a:lnTo>
                      <a:pt x="0" y="37"/>
                    </a:lnTo>
                    <a:lnTo>
                      <a:pt x="0" y="31"/>
                    </a:lnTo>
                    <a:lnTo>
                      <a:pt x="0" y="25"/>
                    </a:lnTo>
                    <a:lnTo>
                      <a:pt x="2" y="20"/>
                    </a:lnTo>
                    <a:lnTo>
                      <a:pt x="6" y="14"/>
                    </a:lnTo>
                    <a:lnTo>
                      <a:pt x="10" y="8"/>
                    </a:lnTo>
                    <a:lnTo>
                      <a:pt x="14" y="4"/>
                    </a:lnTo>
                    <a:lnTo>
                      <a:pt x="20" y="2"/>
                    </a:lnTo>
                    <a:lnTo>
                      <a:pt x="26" y="0"/>
                    </a:lnTo>
                    <a:lnTo>
                      <a:pt x="32" y="0"/>
                    </a:lnTo>
                    <a:lnTo>
                      <a:pt x="40" y="0"/>
                    </a:lnTo>
                    <a:lnTo>
                      <a:pt x="45" y="2"/>
                    </a:lnTo>
                    <a:lnTo>
                      <a:pt x="51" y="4"/>
                    </a:lnTo>
                    <a:lnTo>
                      <a:pt x="55" y="8"/>
                    </a:lnTo>
                    <a:lnTo>
                      <a:pt x="59" y="14"/>
                    </a:lnTo>
                    <a:lnTo>
                      <a:pt x="63" y="20"/>
                    </a:lnTo>
                    <a:lnTo>
                      <a:pt x="63" y="25"/>
                    </a:lnTo>
                    <a:lnTo>
                      <a:pt x="65" y="31"/>
                    </a:lnTo>
                    <a:lnTo>
                      <a:pt x="63" y="37"/>
                    </a:lnTo>
                    <a:lnTo>
                      <a:pt x="63" y="43"/>
                    </a:lnTo>
                    <a:lnTo>
                      <a:pt x="59" y="49"/>
                    </a:lnTo>
                    <a:lnTo>
                      <a:pt x="55" y="53"/>
                    </a:lnTo>
                    <a:lnTo>
                      <a:pt x="51" y="59"/>
                    </a:lnTo>
                    <a:lnTo>
                      <a:pt x="45" y="61"/>
                    </a:lnTo>
                    <a:lnTo>
                      <a:pt x="40" y="63"/>
                    </a:lnTo>
                    <a:lnTo>
                      <a:pt x="32" y="6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5" name="Freeform 818"/>
              <p:cNvSpPr>
                <a:spLocks/>
              </p:cNvSpPr>
              <p:nvPr/>
            </p:nvSpPr>
            <p:spPr bwMode="auto">
              <a:xfrm>
                <a:off x="4548" y="2489"/>
                <a:ext cx="65" cy="63"/>
              </a:xfrm>
              <a:custGeom>
                <a:avLst/>
                <a:gdLst>
                  <a:gd name="T0" fmla="*/ 33 w 65"/>
                  <a:gd name="T1" fmla="*/ 0 h 63"/>
                  <a:gd name="T2" fmla="*/ 39 w 65"/>
                  <a:gd name="T3" fmla="*/ 0 h 63"/>
                  <a:gd name="T4" fmla="*/ 45 w 65"/>
                  <a:gd name="T5" fmla="*/ 2 h 63"/>
                  <a:gd name="T6" fmla="*/ 51 w 65"/>
                  <a:gd name="T7" fmla="*/ 6 h 63"/>
                  <a:gd name="T8" fmla="*/ 55 w 65"/>
                  <a:gd name="T9" fmla="*/ 7 h 63"/>
                  <a:gd name="T10" fmla="*/ 59 w 65"/>
                  <a:gd name="T11" fmla="*/ 13 h 63"/>
                  <a:gd name="T12" fmla="*/ 63 w 65"/>
                  <a:gd name="T13" fmla="*/ 19 h 63"/>
                  <a:gd name="T14" fmla="*/ 63 w 65"/>
                  <a:gd name="T15" fmla="*/ 25 h 63"/>
                  <a:gd name="T16" fmla="*/ 65 w 65"/>
                  <a:gd name="T17" fmla="*/ 31 h 63"/>
                  <a:gd name="T18" fmla="*/ 63 w 65"/>
                  <a:gd name="T19" fmla="*/ 37 h 63"/>
                  <a:gd name="T20" fmla="*/ 63 w 65"/>
                  <a:gd name="T21" fmla="*/ 45 h 63"/>
                  <a:gd name="T22" fmla="*/ 59 w 65"/>
                  <a:gd name="T23" fmla="*/ 49 h 63"/>
                  <a:gd name="T24" fmla="*/ 55 w 65"/>
                  <a:gd name="T25" fmla="*/ 55 h 63"/>
                  <a:gd name="T26" fmla="*/ 51 w 65"/>
                  <a:gd name="T27" fmla="*/ 59 h 63"/>
                  <a:gd name="T28" fmla="*/ 45 w 65"/>
                  <a:gd name="T29" fmla="*/ 61 h 63"/>
                  <a:gd name="T30" fmla="*/ 39 w 65"/>
                  <a:gd name="T31" fmla="*/ 63 h 63"/>
                  <a:gd name="T32" fmla="*/ 33 w 65"/>
                  <a:gd name="T33" fmla="*/ 63 h 63"/>
                  <a:gd name="T34" fmla="*/ 25 w 65"/>
                  <a:gd name="T35" fmla="*/ 63 h 63"/>
                  <a:gd name="T36" fmla="*/ 19 w 65"/>
                  <a:gd name="T37" fmla="*/ 61 h 63"/>
                  <a:gd name="T38" fmla="*/ 13 w 65"/>
                  <a:gd name="T39" fmla="*/ 59 h 63"/>
                  <a:gd name="T40" fmla="*/ 9 w 65"/>
                  <a:gd name="T41" fmla="*/ 55 h 63"/>
                  <a:gd name="T42" fmla="*/ 6 w 65"/>
                  <a:gd name="T43" fmla="*/ 49 h 63"/>
                  <a:gd name="T44" fmla="*/ 2 w 65"/>
                  <a:gd name="T45" fmla="*/ 45 h 63"/>
                  <a:gd name="T46" fmla="*/ 0 w 65"/>
                  <a:gd name="T47" fmla="*/ 37 h 63"/>
                  <a:gd name="T48" fmla="*/ 0 w 65"/>
                  <a:gd name="T49" fmla="*/ 31 h 63"/>
                  <a:gd name="T50" fmla="*/ 0 w 65"/>
                  <a:gd name="T51" fmla="*/ 25 h 63"/>
                  <a:gd name="T52" fmla="*/ 2 w 65"/>
                  <a:gd name="T53" fmla="*/ 19 h 63"/>
                  <a:gd name="T54" fmla="*/ 6 w 65"/>
                  <a:gd name="T55" fmla="*/ 13 h 63"/>
                  <a:gd name="T56" fmla="*/ 9 w 65"/>
                  <a:gd name="T57" fmla="*/ 7 h 63"/>
                  <a:gd name="T58" fmla="*/ 13 w 65"/>
                  <a:gd name="T59" fmla="*/ 6 h 63"/>
                  <a:gd name="T60" fmla="*/ 19 w 65"/>
                  <a:gd name="T61" fmla="*/ 2 h 63"/>
                  <a:gd name="T62" fmla="*/ 25 w 65"/>
                  <a:gd name="T63" fmla="*/ 0 h 63"/>
                  <a:gd name="T64" fmla="*/ 33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3" y="0"/>
                    </a:moveTo>
                    <a:lnTo>
                      <a:pt x="39" y="0"/>
                    </a:lnTo>
                    <a:lnTo>
                      <a:pt x="45" y="2"/>
                    </a:lnTo>
                    <a:lnTo>
                      <a:pt x="51" y="6"/>
                    </a:lnTo>
                    <a:lnTo>
                      <a:pt x="55" y="7"/>
                    </a:lnTo>
                    <a:lnTo>
                      <a:pt x="59" y="13"/>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5" y="63"/>
                    </a:lnTo>
                    <a:lnTo>
                      <a:pt x="19" y="61"/>
                    </a:lnTo>
                    <a:lnTo>
                      <a:pt x="13" y="59"/>
                    </a:lnTo>
                    <a:lnTo>
                      <a:pt x="9" y="55"/>
                    </a:lnTo>
                    <a:lnTo>
                      <a:pt x="6" y="49"/>
                    </a:lnTo>
                    <a:lnTo>
                      <a:pt x="2" y="45"/>
                    </a:lnTo>
                    <a:lnTo>
                      <a:pt x="0" y="37"/>
                    </a:lnTo>
                    <a:lnTo>
                      <a:pt x="0" y="31"/>
                    </a:lnTo>
                    <a:lnTo>
                      <a:pt x="0" y="25"/>
                    </a:lnTo>
                    <a:lnTo>
                      <a:pt x="2" y="19"/>
                    </a:lnTo>
                    <a:lnTo>
                      <a:pt x="6" y="13"/>
                    </a:lnTo>
                    <a:lnTo>
                      <a:pt x="9" y="7"/>
                    </a:lnTo>
                    <a:lnTo>
                      <a:pt x="13" y="6"/>
                    </a:lnTo>
                    <a:lnTo>
                      <a:pt x="19" y="2"/>
                    </a:lnTo>
                    <a:lnTo>
                      <a:pt x="25" y="0"/>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6" name="Freeform 819"/>
              <p:cNvSpPr>
                <a:spLocks/>
              </p:cNvSpPr>
              <p:nvPr/>
            </p:nvSpPr>
            <p:spPr bwMode="auto">
              <a:xfrm>
                <a:off x="4548" y="2489"/>
                <a:ext cx="65" cy="63"/>
              </a:xfrm>
              <a:custGeom>
                <a:avLst/>
                <a:gdLst>
                  <a:gd name="T0" fmla="*/ 33 w 65"/>
                  <a:gd name="T1" fmla="*/ 0 h 63"/>
                  <a:gd name="T2" fmla="*/ 33 w 65"/>
                  <a:gd name="T3" fmla="*/ 0 h 63"/>
                  <a:gd name="T4" fmla="*/ 39 w 65"/>
                  <a:gd name="T5" fmla="*/ 0 h 63"/>
                  <a:gd name="T6" fmla="*/ 45 w 65"/>
                  <a:gd name="T7" fmla="*/ 2 h 63"/>
                  <a:gd name="T8" fmla="*/ 51 w 65"/>
                  <a:gd name="T9" fmla="*/ 6 h 63"/>
                  <a:gd name="T10" fmla="*/ 55 w 65"/>
                  <a:gd name="T11" fmla="*/ 7 h 63"/>
                  <a:gd name="T12" fmla="*/ 59 w 65"/>
                  <a:gd name="T13" fmla="*/ 13 h 63"/>
                  <a:gd name="T14" fmla="*/ 63 w 65"/>
                  <a:gd name="T15" fmla="*/ 19 h 63"/>
                  <a:gd name="T16" fmla="*/ 63 w 65"/>
                  <a:gd name="T17" fmla="*/ 25 h 63"/>
                  <a:gd name="T18" fmla="*/ 65 w 65"/>
                  <a:gd name="T19" fmla="*/ 31 h 63"/>
                  <a:gd name="T20" fmla="*/ 63 w 65"/>
                  <a:gd name="T21" fmla="*/ 37 h 63"/>
                  <a:gd name="T22" fmla="*/ 63 w 65"/>
                  <a:gd name="T23" fmla="*/ 45 h 63"/>
                  <a:gd name="T24" fmla="*/ 59 w 65"/>
                  <a:gd name="T25" fmla="*/ 49 h 63"/>
                  <a:gd name="T26" fmla="*/ 55 w 65"/>
                  <a:gd name="T27" fmla="*/ 55 h 63"/>
                  <a:gd name="T28" fmla="*/ 51 w 65"/>
                  <a:gd name="T29" fmla="*/ 59 h 63"/>
                  <a:gd name="T30" fmla="*/ 45 w 65"/>
                  <a:gd name="T31" fmla="*/ 61 h 63"/>
                  <a:gd name="T32" fmla="*/ 39 w 65"/>
                  <a:gd name="T33" fmla="*/ 63 h 63"/>
                  <a:gd name="T34" fmla="*/ 33 w 65"/>
                  <a:gd name="T35" fmla="*/ 63 h 63"/>
                  <a:gd name="T36" fmla="*/ 25 w 65"/>
                  <a:gd name="T37" fmla="*/ 63 h 63"/>
                  <a:gd name="T38" fmla="*/ 19 w 65"/>
                  <a:gd name="T39" fmla="*/ 61 h 63"/>
                  <a:gd name="T40" fmla="*/ 13 w 65"/>
                  <a:gd name="T41" fmla="*/ 59 h 63"/>
                  <a:gd name="T42" fmla="*/ 9 w 65"/>
                  <a:gd name="T43" fmla="*/ 55 h 63"/>
                  <a:gd name="T44" fmla="*/ 6 w 65"/>
                  <a:gd name="T45" fmla="*/ 49 h 63"/>
                  <a:gd name="T46" fmla="*/ 2 w 65"/>
                  <a:gd name="T47" fmla="*/ 45 h 63"/>
                  <a:gd name="T48" fmla="*/ 0 w 65"/>
                  <a:gd name="T49" fmla="*/ 37 h 63"/>
                  <a:gd name="T50" fmla="*/ 0 w 65"/>
                  <a:gd name="T51" fmla="*/ 31 h 63"/>
                  <a:gd name="T52" fmla="*/ 0 w 65"/>
                  <a:gd name="T53" fmla="*/ 25 h 63"/>
                  <a:gd name="T54" fmla="*/ 2 w 65"/>
                  <a:gd name="T55" fmla="*/ 19 h 63"/>
                  <a:gd name="T56" fmla="*/ 6 w 65"/>
                  <a:gd name="T57" fmla="*/ 13 h 63"/>
                  <a:gd name="T58" fmla="*/ 9 w 65"/>
                  <a:gd name="T59" fmla="*/ 7 h 63"/>
                  <a:gd name="T60" fmla="*/ 13 w 65"/>
                  <a:gd name="T61" fmla="*/ 6 h 63"/>
                  <a:gd name="T62" fmla="*/ 19 w 65"/>
                  <a:gd name="T63" fmla="*/ 2 h 63"/>
                  <a:gd name="T64" fmla="*/ 25 w 65"/>
                  <a:gd name="T65" fmla="*/ 0 h 63"/>
                  <a:gd name="T66" fmla="*/ 33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3" y="0"/>
                    </a:moveTo>
                    <a:lnTo>
                      <a:pt x="33" y="0"/>
                    </a:lnTo>
                    <a:lnTo>
                      <a:pt x="39" y="0"/>
                    </a:lnTo>
                    <a:lnTo>
                      <a:pt x="45" y="2"/>
                    </a:lnTo>
                    <a:lnTo>
                      <a:pt x="51" y="6"/>
                    </a:lnTo>
                    <a:lnTo>
                      <a:pt x="55" y="7"/>
                    </a:lnTo>
                    <a:lnTo>
                      <a:pt x="59" y="13"/>
                    </a:lnTo>
                    <a:lnTo>
                      <a:pt x="63" y="19"/>
                    </a:lnTo>
                    <a:lnTo>
                      <a:pt x="63" y="25"/>
                    </a:lnTo>
                    <a:lnTo>
                      <a:pt x="65" y="31"/>
                    </a:lnTo>
                    <a:lnTo>
                      <a:pt x="63" y="37"/>
                    </a:lnTo>
                    <a:lnTo>
                      <a:pt x="63" y="45"/>
                    </a:lnTo>
                    <a:lnTo>
                      <a:pt x="59" y="49"/>
                    </a:lnTo>
                    <a:lnTo>
                      <a:pt x="55" y="55"/>
                    </a:lnTo>
                    <a:lnTo>
                      <a:pt x="51" y="59"/>
                    </a:lnTo>
                    <a:lnTo>
                      <a:pt x="45" y="61"/>
                    </a:lnTo>
                    <a:lnTo>
                      <a:pt x="39" y="63"/>
                    </a:lnTo>
                    <a:lnTo>
                      <a:pt x="33" y="63"/>
                    </a:lnTo>
                    <a:lnTo>
                      <a:pt x="25" y="63"/>
                    </a:lnTo>
                    <a:lnTo>
                      <a:pt x="19" y="61"/>
                    </a:lnTo>
                    <a:lnTo>
                      <a:pt x="13" y="59"/>
                    </a:lnTo>
                    <a:lnTo>
                      <a:pt x="9" y="55"/>
                    </a:lnTo>
                    <a:lnTo>
                      <a:pt x="6" y="49"/>
                    </a:lnTo>
                    <a:lnTo>
                      <a:pt x="2" y="45"/>
                    </a:lnTo>
                    <a:lnTo>
                      <a:pt x="0" y="37"/>
                    </a:lnTo>
                    <a:lnTo>
                      <a:pt x="0" y="31"/>
                    </a:lnTo>
                    <a:lnTo>
                      <a:pt x="0" y="25"/>
                    </a:lnTo>
                    <a:lnTo>
                      <a:pt x="2" y="19"/>
                    </a:lnTo>
                    <a:lnTo>
                      <a:pt x="6" y="13"/>
                    </a:lnTo>
                    <a:lnTo>
                      <a:pt x="9" y="7"/>
                    </a:lnTo>
                    <a:lnTo>
                      <a:pt x="13" y="6"/>
                    </a:lnTo>
                    <a:lnTo>
                      <a:pt x="19" y="2"/>
                    </a:lnTo>
                    <a:lnTo>
                      <a:pt x="25"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7" name="Freeform 820"/>
              <p:cNvSpPr>
                <a:spLocks/>
              </p:cNvSpPr>
              <p:nvPr/>
            </p:nvSpPr>
            <p:spPr bwMode="auto">
              <a:xfrm>
                <a:off x="4597" y="2473"/>
                <a:ext cx="65" cy="65"/>
              </a:xfrm>
              <a:custGeom>
                <a:avLst/>
                <a:gdLst>
                  <a:gd name="T0" fmla="*/ 0 w 65"/>
                  <a:gd name="T1" fmla="*/ 31 h 65"/>
                  <a:gd name="T2" fmla="*/ 2 w 65"/>
                  <a:gd name="T3" fmla="*/ 25 h 65"/>
                  <a:gd name="T4" fmla="*/ 4 w 65"/>
                  <a:gd name="T5" fmla="*/ 20 h 65"/>
                  <a:gd name="T6" fmla="*/ 6 w 65"/>
                  <a:gd name="T7" fmla="*/ 14 h 65"/>
                  <a:gd name="T8" fmla="*/ 10 w 65"/>
                  <a:gd name="T9" fmla="*/ 10 h 65"/>
                  <a:gd name="T10" fmla="*/ 14 w 65"/>
                  <a:gd name="T11" fmla="*/ 6 h 65"/>
                  <a:gd name="T12" fmla="*/ 20 w 65"/>
                  <a:gd name="T13" fmla="*/ 2 h 65"/>
                  <a:gd name="T14" fmla="*/ 25 w 65"/>
                  <a:gd name="T15" fmla="*/ 0 h 65"/>
                  <a:gd name="T16" fmla="*/ 33 w 65"/>
                  <a:gd name="T17" fmla="*/ 0 h 65"/>
                  <a:gd name="T18" fmla="*/ 39 w 65"/>
                  <a:gd name="T19" fmla="*/ 0 h 65"/>
                  <a:gd name="T20" fmla="*/ 45 w 65"/>
                  <a:gd name="T21" fmla="*/ 2 h 65"/>
                  <a:gd name="T22" fmla="*/ 51 w 65"/>
                  <a:gd name="T23" fmla="*/ 6 h 65"/>
                  <a:gd name="T24" fmla="*/ 55 w 65"/>
                  <a:gd name="T25" fmla="*/ 10 h 65"/>
                  <a:gd name="T26" fmla="*/ 59 w 65"/>
                  <a:gd name="T27" fmla="*/ 14 h 65"/>
                  <a:gd name="T28" fmla="*/ 63 w 65"/>
                  <a:gd name="T29" fmla="*/ 20 h 65"/>
                  <a:gd name="T30" fmla="*/ 65 w 65"/>
                  <a:gd name="T31" fmla="*/ 25 h 65"/>
                  <a:gd name="T32" fmla="*/ 65 w 65"/>
                  <a:gd name="T33" fmla="*/ 31 h 65"/>
                  <a:gd name="T34" fmla="*/ 65 w 65"/>
                  <a:gd name="T35" fmla="*/ 39 h 65"/>
                  <a:gd name="T36" fmla="*/ 63 w 65"/>
                  <a:gd name="T37" fmla="*/ 45 h 65"/>
                  <a:gd name="T38" fmla="*/ 59 w 65"/>
                  <a:gd name="T39" fmla="*/ 51 h 65"/>
                  <a:gd name="T40" fmla="*/ 55 w 65"/>
                  <a:gd name="T41" fmla="*/ 55 h 65"/>
                  <a:gd name="T42" fmla="*/ 51 w 65"/>
                  <a:gd name="T43" fmla="*/ 59 h 65"/>
                  <a:gd name="T44" fmla="*/ 45 w 65"/>
                  <a:gd name="T45" fmla="*/ 61 h 65"/>
                  <a:gd name="T46" fmla="*/ 39 w 65"/>
                  <a:gd name="T47" fmla="*/ 63 h 65"/>
                  <a:gd name="T48" fmla="*/ 33 w 65"/>
                  <a:gd name="T49" fmla="*/ 65 h 65"/>
                  <a:gd name="T50" fmla="*/ 25 w 65"/>
                  <a:gd name="T51" fmla="*/ 63 h 65"/>
                  <a:gd name="T52" fmla="*/ 20 w 65"/>
                  <a:gd name="T53" fmla="*/ 61 h 65"/>
                  <a:gd name="T54" fmla="*/ 14 w 65"/>
                  <a:gd name="T55" fmla="*/ 59 h 65"/>
                  <a:gd name="T56" fmla="*/ 10 w 65"/>
                  <a:gd name="T57" fmla="*/ 55 h 65"/>
                  <a:gd name="T58" fmla="*/ 6 w 65"/>
                  <a:gd name="T59" fmla="*/ 51 h 65"/>
                  <a:gd name="T60" fmla="*/ 4 w 65"/>
                  <a:gd name="T61" fmla="*/ 45 h 65"/>
                  <a:gd name="T62" fmla="*/ 2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2" y="25"/>
                    </a:lnTo>
                    <a:lnTo>
                      <a:pt x="4"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4" y="45"/>
                    </a:lnTo>
                    <a:lnTo>
                      <a:pt x="2"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68" name="Freeform 821"/>
              <p:cNvSpPr>
                <a:spLocks/>
              </p:cNvSpPr>
              <p:nvPr/>
            </p:nvSpPr>
            <p:spPr bwMode="auto">
              <a:xfrm>
                <a:off x="4597" y="2473"/>
                <a:ext cx="65" cy="65"/>
              </a:xfrm>
              <a:custGeom>
                <a:avLst/>
                <a:gdLst>
                  <a:gd name="T0" fmla="*/ 0 w 65"/>
                  <a:gd name="T1" fmla="*/ 31 h 65"/>
                  <a:gd name="T2" fmla="*/ 0 w 65"/>
                  <a:gd name="T3" fmla="*/ 31 h 65"/>
                  <a:gd name="T4" fmla="*/ 2 w 65"/>
                  <a:gd name="T5" fmla="*/ 25 h 65"/>
                  <a:gd name="T6" fmla="*/ 4 w 65"/>
                  <a:gd name="T7" fmla="*/ 20 h 65"/>
                  <a:gd name="T8" fmla="*/ 6 w 65"/>
                  <a:gd name="T9" fmla="*/ 14 h 65"/>
                  <a:gd name="T10" fmla="*/ 10 w 65"/>
                  <a:gd name="T11" fmla="*/ 10 h 65"/>
                  <a:gd name="T12" fmla="*/ 14 w 65"/>
                  <a:gd name="T13" fmla="*/ 6 h 65"/>
                  <a:gd name="T14" fmla="*/ 20 w 65"/>
                  <a:gd name="T15" fmla="*/ 2 h 65"/>
                  <a:gd name="T16" fmla="*/ 25 w 65"/>
                  <a:gd name="T17" fmla="*/ 0 h 65"/>
                  <a:gd name="T18" fmla="*/ 33 w 65"/>
                  <a:gd name="T19" fmla="*/ 0 h 65"/>
                  <a:gd name="T20" fmla="*/ 39 w 65"/>
                  <a:gd name="T21" fmla="*/ 0 h 65"/>
                  <a:gd name="T22" fmla="*/ 45 w 65"/>
                  <a:gd name="T23" fmla="*/ 2 h 65"/>
                  <a:gd name="T24" fmla="*/ 51 w 65"/>
                  <a:gd name="T25" fmla="*/ 6 h 65"/>
                  <a:gd name="T26" fmla="*/ 55 w 65"/>
                  <a:gd name="T27" fmla="*/ 10 h 65"/>
                  <a:gd name="T28" fmla="*/ 59 w 65"/>
                  <a:gd name="T29" fmla="*/ 14 h 65"/>
                  <a:gd name="T30" fmla="*/ 63 w 65"/>
                  <a:gd name="T31" fmla="*/ 20 h 65"/>
                  <a:gd name="T32" fmla="*/ 65 w 65"/>
                  <a:gd name="T33" fmla="*/ 25 h 65"/>
                  <a:gd name="T34" fmla="*/ 65 w 65"/>
                  <a:gd name="T35" fmla="*/ 31 h 65"/>
                  <a:gd name="T36" fmla="*/ 65 w 65"/>
                  <a:gd name="T37" fmla="*/ 39 h 65"/>
                  <a:gd name="T38" fmla="*/ 63 w 65"/>
                  <a:gd name="T39" fmla="*/ 45 h 65"/>
                  <a:gd name="T40" fmla="*/ 59 w 65"/>
                  <a:gd name="T41" fmla="*/ 51 h 65"/>
                  <a:gd name="T42" fmla="*/ 55 w 65"/>
                  <a:gd name="T43" fmla="*/ 55 h 65"/>
                  <a:gd name="T44" fmla="*/ 51 w 65"/>
                  <a:gd name="T45" fmla="*/ 59 h 65"/>
                  <a:gd name="T46" fmla="*/ 45 w 65"/>
                  <a:gd name="T47" fmla="*/ 61 h 65"/>
                  <a:gd name="T48" fmla="*/ 39 w 65"/>
                  <a:gd name="T49" fmla="*/ 63 h 65"/>
                  <a:gd name="T50" fmla="*/ 33 w 65"/>
                  <a:gd name="T51" fmla="*/ 65 h 65"/>
                  <a:gd name="T52" fmla="*/ 25 w 65"/>
                  <a:gd name="T53" fmla="*/ 63 h 65"/>
                  <a:gd name="T54" fmla="*/ 20 w 65"/>
                  <a:gd name="T55" fmla="*/ 61 h 65"/>
                  <a:gd name="T56" fmla="*/ 14 w 65"/>
                  <a:gd name="T57" fmla="*/ 59 h 65"/>
                  <a:gd name="T58" fmla="*/ 10 w 65"/>
                  <a:gd name="T59" fmla="*/ 55 h 65"/>
                  <a:gd name="T60" fmla="*/ 6 w 65"/>
                  <a:gd name="T61" fmla="*/ 51 h 65"/>
                  <a:gd name="T62" fmla="*/ 4 w 65"/>
                  <a:gd name="T63" fmla="*/ 45 h 65"/>
                  <a:gd name="T64" fmla="*/ 2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2" y="25"/>
                    </a:lnTo>
                    <a:lnTo>
                      <a:pt x="4" y="20"/>
                    </a:lnTo>
                    <a:lnTo>
                      <a:pt x="6" y="14"/>
                    </a:lnTo>
                    <a:lnTo>
                      <a:pt x="10" y="10"/>
                    </a:lnTo>
                    <a:lnTo>
                      <a:pt x="14" y="6"/>
                    </a:lnTo>
                    <a:lnTo>
                      <a:pt x="20" y="2"/>
                    </a:lnTo>
                    <a:lnTo>
                      <a:pt x="25" y="0"/>
                    </a:lnTo>
                    <a:lnTo>
                      <a:pt x="33" y="0"/>
                    </a:lnTo>
                    <a:lnTo>
                      <a:pt x="39" y="0"/>
                    </a:lnTo>
                    <a:lnTo>
                      <a:pt x="45" y="2"/>
                    </a:lnTo>
                    <a:lnTo>
                      <a:pt x="51" y="6"/>
                    </a:lnTo>
                    <a:lnTo>
                      <a:pt x="55" y="10"/>
                    </a:lnTo>
                    <a:lnTo>
                      <a:pt x="59" y="14"/>
                    </a:lnTo>
                    <a:lnTo>
                      <a:pt x="63" y="20"/>
                    </a:lnTo>
                    <a:lnTo>
                      <a:pt x="65" y="25"/>
                    </a:lnTo>
                    <a:lnTo>
                      <a:pt x="65" y="31"/>
                    </a:lnTo>
                    <a:lnTo>
                      <a:pt x="65" y="39"/>
                    </a:lnTo>
                    <a:lnTo>
                      <a:pt x="63" y="45"/>
                    </a:lnTo>
                    <a:lnTo>
                      <a:pt x="59" y="51"/>
                    </a:lnTo>
                    <a:lnTo>
                      <a:pt x="55" y="55"/>
                    </a:lnTo>
                    <a:lnTo>
                      <a:pt x="51" y="59"/>
                    </a:lnTo>
                    <a:lnTo>
                      <a:pt x="45" y="61"/>
                    </a:lnTo>
                    <a:lnTo>
                      <a:pt x="39" y="63"/>
                    </a:lnTo>
                    <a:lnTo>
                      <a:pt x="33" y="65"/>
                    </a:lnTo>
                    <a:lnTo>
                      <a:pt x="25" y="63"/>
                    </a:lnTo>
                    <a:lnTo>
                      <a:pt x="20" y="61"/>
                    </a:lnTo>
                    <a:lnTo>
                      <a:pt x="14" y="59"/>
                    </a:lnTo>
                    <a:lnTo>
                      <a:pt x="10" y="55"/>
                    </a:lnTo>
                    <a:lnTo>
                      <a:pt x="6" y="51"/>
                    </a:lnTo>
                    <a:lnTo>
                      <a:pt x="4" y="45"/>
                    </a:lnTo>
                    <a:lnTo>
                      <a:pt x="2"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69" name="Freeform 822"/>
              <p:cNvSpPr>
                <a:spLocks/>
              </p:cNvSpPr>
              <p:nvPr/>
            </p:nvSpPr>
            <p:spPr bwMode="auto">
              <a:xfrm>
                <a:off x="4695" y="2477"/>
                <a:ext cx="63" cy="63"/>
              </a:xfrm>
              <a:custGeom>
                <a:avLst/>
                <a:gdLst>
                  <a:gd name="T0" fmla="*/ 0 w 63"/>
                  <a:gd name="T1" fmla="*/ 31 h 63"/>
                  <a:gd name="T2" fmla="*/ 0 w 63"/>
                  <a:gd name="T3" fmla="*/ 25 h 63"/>
                  <a:gd name="T4" fmla="*/ 2 w 63"/>
                  <a:gd name="T5" fmla="*/ 18 h 63"/>
                  <a:gd name="T6" fmla="*/ 6 w 63"/>
                  <a:gd name="T7" fmla="*/ 14 h 63"/>
                  <a:gd name="T8" fmla="*/ 8 w 63"/>
                  <a:gd name="T9" fmla="*/ 8 h 63"/>
                  <a:gd name="T10" fmla="*/ 14 w 63"/>
                  <a:gd name="T11" fmla="*/ 4 h 63"/>
                  <a:gd name="T12" fmla="*/ 20 w 63"/>
                  <a:gd name="T13" fmla="*/ 2 h 63"/>
                  <a:gd name="T14" fmla="*/ 26 w 63"/>
                  <a:gd name="T15" fmla="*/ 0 h 63"/>
                  <a:gd name="T16" fmla="*/ 32 w 63"/>
                  <a:gd name="T17" fmla="*/ 0 h 63"/>
                  <a:gd name="T18" fmla="*/ 38 w 63"/>
                  <a:gd name="T19" fmla="*/ 0 h 63"/>
                  <a:gd name="T20" fmla="*/ 44 w 63"/>
                  <a:gd name="T21" fmla="*/ 2 h 63"/>
                  <a:gd name="T22" fmla="*/ 50 w 63"/>
                  <a:gd name="T23" fmla="*/ 4 h 63"/>
                  <a:gd name="T24" fmla="*/ 55 w 63"/>
                  <a:gd name="T25" fmla="*/ 8 h 63"/>
                  <a:gd name="T26" fmla="*/ 57 w 63"/>
                  <a:gd name="T27" fmla="*/ 14 h 63"/>
                  <a:gd name="T28" fmla="*/ 61 w 63"/>
                  <a:gd name="T29" fmla="*/ 18 h 63"/>
                  <a:gd name="T30" fmla="*/ 63 w 63"/>
                  <a:gd name="T31" fmla="*/ 25 h 63"/>
                  <a:gd name="T32" fmla="*/ 63 w 63"/>
                  <a:gd name="T33" fmla="*/ 31 h 63"/>
                  <a:gd name="T34" fmla="*/ 63 w 63"/>
                  <a:gd name="T35" fmla="*/ 37 h 63"/>
                  <a:gd name="T36" fmla="*/ 61 w 63"/>
                  <a:gd name="T37" fmla="*/ 43 h 63"/>
                  <a:gd name="T38" fmla="*/ 57 w 63"/>
                  <a:gd name="T39" fmla="*/ 49 h 63"/>
                  <a:gd name="T40" fmla="*/ 55 w 63"/>
                  <a:gd name="T41" fmla="*/ 53 h 63"/>
                  <a:gd name="T42" fmla="*/ 50 w 63"/>
                  <a:gd name="T43" fmla="*/ 57 h 63"/>
                  <a:gd name="T44" fmla="*/ 44 w 63"/>
                  <a:gd name="T45" fmla="*/ 61 h 63"/>
                  <a:gd name="T46" fmla="*/ 38 w 63"/>
                  <a:gd name="T47" fmla="*/ 63 h 63"/>
                  <a:gd name="T48" fmla="*/ 32 w 63"/>
                  <a:gd name="T49" fmla="*/ 63 h 63"/>
                  <a:gd name="T50" fmla="*/ 26 w 63"/>
                  <a:gd name="T51" fmla="*/ 63 h 63"/>
                  <a:gd name="T52" fmla="*/ 20 w 63"/>
                  <a:gd name="T53" fmla="*/ 61 h 63"/>
                  <a:gd name="T54" fmla="*/ 14 w 63"/>
                  <a:gd name="T55" fmla="*/ 57 h 63"/>
                  <a:gd name="T56" fmla="*/ 8 w 63"/>
                  <a:gd name="T57" fmla="*/ 53 h 63"/>
                  <a:gd name="T58" fmla="*/ 6 w 63"/>
                  <a:gd name="T59" fmla="*/ 49 h 63"/>
                  <a:gd name="T60" fmla="*/ 2 w 63"/>
                  <a:gd name="T61" fmla="*/ 43 h 63"/>
                  <a:gd name="T62" fmla="*/ 0 w 63"/>
                  <a:gd name="T63" fmla="*/ 37 h 63"/>
                  <a:gd name="T64" fmla="*/ 0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1"/>
                    </a:moveTo>
                    <a:lnTo>
                      <a:pt x="0" y="25"/>
                    </a:lnTo>
                    <a:lnTo>
                      <a:pt x="2" y="18"/>
                    </a:lnTo>
                    <a:lnTo>
                      <a:pt x="6" y="14"/>
                    </a:lnTo>
                    <a:lnTo>
                      <a:pt x="8" y="8"/>
                    </a:lnTo>
                    <a:lnTo>
                      <a:pt x="14" y="4"/>
                    </a:lnTo>
                    <a:lnTo>
                      <a:pt x="20" y="2"/>
                    </a:lnTo>
                    <a:lnTo>
                      <a:pt x="26" y="0"/>
                    </a:lnTo>
                    <a:lnTo>
                      <a:pt x="32" y="0"/>
                    </a:lnTo>
                    <a:lnTo>
                      <a:pt x="38" y="0"/>
                    </a:lnTo>
                    <a:lnTo>
                      <a:pt x="44" y="2"/>
                    </a:lnTo>
                    <a:lnTo>
                      <a:pt x="50" y="4"/>
                    </a:lnTo>
                    <a:lnTo>
                      <a:pt x="55" y="8"/>
                    </a:lnTo>
                    <a:lnTo>
                      <a:pt x="57" y="14"/>
                    </a:lnTo>
                    <a:lnTo>
                      <a:pt x="61" y="18"/>
                    </a:lnTo>
                    <a:lnTo>
                      <a:pt x="63" y="25"/>
                    </a:lnTo>
                    <a:lnTo>
                      <a:pt x="63" y="31"/>
                    </a:lnTo>
                    <a:lnTo>
                      <a:pt x="63" y="37"/>
                    </a:lnTo>
                    <a:lnTo>
                      <a:pt x="61" y="43"/>
                    </a:lnTo>
                    <a:lnTo>
                      <a:pt x="57" y="49"/>
                    </a:lnTo>
                    <a:lnTo>
                      <a:pt x="55" y="53"/>
                    </a:lnTo>
                    <a:lnTo>
                      <a:pt x="50" y="57"/>
                    </a:lnTo>
                    <a:lnTo>
                      <a:pt x="44" y="61"/>
                    </a:lnTo>
                    <a:lnTo>
                      <a:pt x="38" y="63"/>
                    </a:lnTo>
                    <a:lnTo>
                      <a:pt x="32" y="63"/>
                    </a:lnTo>
                    <a:lnTo>
                      <a:pt x="26" y="63"/>
                    </a:lnTo>
                    <a:lnTo>
                      <a:pt x="20" y="61"/>
                    </a:lnTo>
                    <a:lnTo>
                      <a:pt x="14" y="57"/>
                    </a:lnTo>
                    <a:lnTo>
                      <a:pt x="8" y="53"/>
                    </a:lnTo>
                    <a:lnTo>
                      <a:pt x="6" y="49"/>
                    </a:lnTo>
                    <a:lnTo>
                      <a:pt x="2" y="43"/>
                    </a:lnTo>
                    <a:lnTo>
                      <a:pt x="0"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0" name="Freeform 823"/>
              <p:cNvSpPr>
                <a:spLocks/>
              </p:cNvSpPr>
              <p:nvPr/>
            </p:nvSpPr>
            <p:spPr bwMode="auto">
              <a:xfrm>
                <a:off x="4695" y="2477"/>
                <a:ext cx="63" cy="63"/>
              </a:xfrm>
              <a:custGeom>
                <a:avLst/>
                <a:gdLst>
                  <a:gd name="T0" fmla="*/ 0 w 63"/>
                  <a:gd name="T1" fmla="*/ 31 h 63"/>
                  <a:gd name="T2" fmla="*/ 0 w 63"/>
                  <a:gd name="T3" fmla="*/ 31 h 63"/>
                  <a:gd name="T4" fmla="*/ 0 w 63"/>
                  <a:gd name="T5" fmla="*/ 25 h 63"/>
                  <a:gd name="T6" fmla="*/ 2 w 63"/>
                  <a:gd name="T7" fmla="*/ 18 h 63"/>
                  <a:gd name="T8" fmla="*/ 6 w 63"/>
                  <a:gd name="T9" fmla="*/ 14 h 63"/>
                  <a:gd name="T10" fmla="*/ 8 w 63"/>
                  <a:gd name="T11" fmla="*/ 8 h 63"/>
                  <a:gd name="T12" fmla="*/ 14 w 63"/>
                  <a:gd name="T13" fmla="*/ 4 h 63"/>
                  <a:gd name="T14" fmla="*/ 20 w 63"/>
                  <a:gd name="T15" fmla="*/ 2 h 63"/>
                  <a:gd name="T16" fmla="*/ 26 w 63"/>
                  <a:gd name="T17" fmla="*/ 0 h 63"/>
                  <a:gd name="T18" fmla="*/ 32 w 63"/>
                  <a:gd name="T19" fmla="*/ 0 h 63"/>
                  <a:gd name="T20" fmla="*/ 38 w 63"/>
                  <a:gd name="T21" fmla="*/ 0 h 63"/>
                  <a:gd name="T22" fmla="*/ 44 w 63"/>
                  <a:gd name="T23" fmla="*/ 2 h 63"/>
                  <a:gd name="T24" fmla="*/ 50 w 63"/>
                  <a:gd name="T25" fmla="*/ 4 h 63"/>
                  <a:gd name="T26" fmla="*/ 55 w 63"/>
                  <a:gd name="T27" fmla="*/ 8 h 63"/>
                  <a:gd name="T28" fmla="*/ 57 w 63"/>
                  <a:gd name="T29" fmla="*/ 14 h 63"/>
                  <a:gd name="T30" fmla="*/ 61 w 63"/>
                  <a:gd name="T31" fmla="*/ 18 h 63"/>
                  <a:gd name="T32" fmla="*/ 63 w 63"/>
                  <a:gd name="T33" fmla="*/ 25 h 63"/>
                  <a:gd name="T34" fmla="*/ 63 w 63"/>
                  <a:gd name="T35" fmla="*/ 31 h 63"/>
                  <a:gd name="T36" fmla="*/ 63 w 63"/>
                  <a:gd name="T37" fmla="*/ 37 h 63"/>
                  <a:gd name="T38" fmla="*/ 61 w 63"/>
                  <a:gd name="T39" fmla="*/ 43 h 63"/>
                  <a:gd name="T40" fmla="*/ 57 w 63"/>
                  <a:gd name="T41" fmla="*/ 49 h 63"/>
                  <a:gd name="T42" fmla="*/ 55 w 63"/>
                  <a:gd name="T43" fmla="*/ 53 h 63"/>
                  <a:gd name="T44" fmla="*/ 50 w 63"/>
                  <a:gd name="T45" fmla="*/ 57 h 63"/>
                  <a:gd name="T46" fmla="*/ 44 w 63"/>
                  <a:gd name="T47" fmla="*/ 61 h 63"/>
                  <a:gd name="T48" fmla="*/ 38 w 63"/>
                  <a:gd name="T49" fmla="*/ 63 h 63"/>
                  <a:gd name="T50" fmla="*/ 32 w 63"/>
                  <a:gd name="T51" fmla="*/ 63 h 63"/>
                  <a:gd name="T52" fmla="*/ 26 w 63"/>
                  <a:gd name="T53" fmla="*/ 63 h 63"/>
                  <a:gd name="T54" fmla="*/ 20 w 63"/>
                  <a:gd name="T55" fmla="*/ 61 h 63"/>
                  <a:gd name="T56" fmla="*/ 14 w 63"/>
                  <a:gd name="T57" fmla="*/ 57 h 63"/>
                  <a:gd name="T58" fmla="*/ 8 w 63"/>
                  <a:gd name="T59" fmla="*/ 53 h 63"/>
                  <a:gd name="T60" fmla="*/ 6 w 63"/>
                  <a:gd name="T61" fmla="*/ 49 h 63"/>
                  <a:gd name="T62" fmla="*/ 2 w 63"/>
                  <a:gd name="T63" fmla="*/ 43 h 63"/>
                  <a:gd name="T64" fmla="*/ 0 w 63"/>
                  <a:gd name="T65" fmla="*/ 37 h 63"/>
                  <a:gd name="T66" fmla="*/ 0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1"/>
                    </a:moveTo>
                    <a:lnTo>
                      <a:pt x="0" y="31"/>
                    </a:lnTo>
                    <a:lnTo>
                      <a:pt x="0" y="25"/>
                    </a:lnTo>
                    <a:lnTo>
                      <a:pt x="2" y="18"/>
                    </a:lnTo>
                    <a:lnTo>
                      <a:pt x="6" y="14"/>
                    </a:lnTo>
                    <a:lnTo>
                      <a:pt x="8" y="8"/>
                    </a:lnTo>
                    <a:lnTo>
                      <a:pt x="14" y="4"/>
                    </a:lnTo>
                    <a:lnTo>
                      <a:pt x="20" y="2"/>
                    </a:lnTo>
                    <a:lnTo>
                      <a:pt x="26" y="0"/>
                    </a:lnTo>
                    <a:lnTo>
                      <a:pt x="32" y="0"/>
                    </a:lnTo>
                    <a:lnTo>
                      <a:pt x="38" y="0"/>
                    </a:lnTo>
                    <a:lnTo>
                      <a:pt x="44" y="2"/>
                    </a:lnTo>
                    <a:lnTo>
                      <a:pt x="50" y="4"/>
                    </a:lnTo>
                    <a:lnTo>
                      <a:pt x="55" y="8"/>
                    </a:lnTo>
                    <a:lnTo>
                      <a:pt x="57" y="14"/>
                    </a:lnTo>
                    <a:lnTo>
                      <a:pt x="61" y="18"/>
                    </a:lnTo>
                    <a:lnTo>
                      <a:pt x="63" y="25"/>
                    </a:lnTo>
                    <a:lnTo>
                      <a:pt x="63" y="31"/>
                    </a:lnTo>
                    <a:lnTo>
                      <a:pt x="63" y="37"/>
                    </a:lnTo>
                    <a:lnTo>
                      <a:pt x="61" y="43"/>
                    </a:lnTo>
                    <a:lnTo>
                      <a:pt x="57" y="49"/>
                    </a:lnTo>
                    <a:lnTo>
                      <a:pt x="55" y="53"/>
                    </a:lnTo>
                    <a:lnTo>
                      <a:pt x="50" y="57"/>
                    </a:lnTo>
                    <a:lnTo>
                      <a:pt x="44" y="61"/>
                    </a:lnTo>
                    <a:lnTo>
                      <a:pt x="38" y="63"/>
                    </a:lnTo>
                    <a:lnTo>
                      <a:pt x="32" y="63"/>
                    </a:lnTo>
                    <a:lnTo>
                      <a:pt x="26" y="63"/>
                    </a:lnTo>
                    <a:lnTo>
                      <a:pt x="20" y="61"/>
                    </a:lnTo>
                    <a:lnTo>
                      <a:pt x="14" y="57"/>
                    </a:lnTo>
                    <a:lnTo>
                      <a:pt x="8" y="53"/>
                    </a:lnTo>
                    <a:lnTo>
                      <a:pt x="6" y="49"/>
                    </a:lnTo>
                    <a:lnTo>
                      <a:pt x="2" y="43"/>
                    </a:lnTo>
                    <a:lnTo>
                      <a:pt x="0"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1" name="Freeform 824"/>
              <p:cNvSpPr>
                <a:spLocks/>
              </p:cNvSpPr>
              <p:nvPr/>
            </p:nvSpPr>
            <p:spPr bwMode="auto">
              <a:xfrm>
                <a:off x="4674" y="2479"/>
                <a:ext cx="65" cy="63"/>
              </a:xfrm>
              <a:custGeom>
                <a:avLst/>
                <a:gdLst>
                  <a:gd name="T0" fmla="*/ 65 w 65"/>
                  <a:gd name="T1" fmla="*/ 31 h 63"/>
                  <a:gd name="T2" fmla="*/ 63 w 65"/>
                  <a:gd name="T3" fmla="*/ 37 h 63"/>
                  <a:gd name="T4" fmla="*/ 61 w 65"/>
                  <a:gd name="T5" fmla="*/ 43 h 63"/>
                  <a:gd name="T6" fmla="*/ 59 w 65"/>
                  <a:gd name="T7" fmla="*/ 49 h 63"/>
                  <a:gd name="T8" fmla="*/ 55 w 65"/>
                  <a:gd name="T9" fmla="*/ 55 h 63"/>
                  <a:gd name="T10" fmla="*/ 49 w 65"/>
                  <a:gd name="T11" fmla="*/ 57 h 63"/>
                  <a:gd name="T12" fmla="*/ 45 w 65"/>
                  <a:gd name="T13" fmla="*/ 61 h 63"/>
                  <a:gd name="T14" fmla="*/ 39 w 65"/>
                  <a:gd name="T15" fmla="*/ 63 h 63"/>
                  <a:gd name="T16" fmla="*/ 31 w 65"/>
                  <a:gd name="T17" fmla="*/ 63 h 63"/>
                  <a:gd name="T18" fmla="*/ 25 w 65"/>
                  <a:gd name="T19" fmla="*/ 63 h 63"/>
                  <a:gd name="T20" fmla="*/ 19 w 65"/>
                  <a:gd name="T21" fmla="*/ 61 h 63"/>
                  <a:gd name="T22" fmla="*/ 13 w 65"/>
                  <a:gd name="T23" fmla="*/ 57 h 63"/>
                  <a:gd name="T24" fmla="*/ 10 w 65"/>
                  <a:gd name="T25" fmla="*/ 55 h 63"/>
                  <a:gd name="T26" fmla="*/ 6 w 65"/>
                  <a:gd name="T27" fmla="*/ 49 h 63"/>
                  <a:gd name="T28" fmla="*/ 2 w 65"/>
                  <a:gd name="T29" fmla="*/ 43 h 63"/>
                  <a:gd name="T30" fmla="*/ 0 w 65"/>
                  <a:gd name="T31" fmla="*/ 37 h 63"/>
                  <a:gd name="T32" fmla="*/ 0 w 65"/>
                  <a:gd name="T33" fmla="*/ 31 h 63"/>
                  <a:gd name="T34" fmla="*/ 0 w 65"/>
                  <a:gd name="T35" fmla="*/ 25 h 63"/>
                  <a:gd name="T36" fmla="*/ 2 w 65"/>
                  <a:gd name="T37" fmla="*/ 19 h 63"/>
                  <a:gd name="T38" fmla="*/ 6 w 65"/>
                  <a:gd name="T39" fmla="*/ 14 h 63"/>
                  <a:gd name="T40" fmla="*/ 10 w 65"/>
                  <a:gd name="T41" fmla="*/ 8 h 63"/>
                  <a:gd name="T42" fmla="*/ 13 w 65"/>
                  <a:gd name="T43" fmla="*/ 4 h 63"/>
                  <a:gd name="T44" fmla="*/ 19 w 65"/>
                  <a:gd name="T45" fmla="*/ 2 h 63"/>
                  <a:gd name="T46" fmla="*/ 25 w 65"/>
                  <a:gd name="T47" fmla="*/ 0 h 63"/>
                  <a:gd name="T48" fmla="*/ 31 w 65"/>
                  <a:gd name="T49" fmla="*/ 0 h 63"/>
                  <a:gd name="T50" fmla="*/ 39 w 65"/>
                  <a:gd name="T51" fmla="*/ 0 h 63"/>
                  <a:gd name="T52" fmla="*/ 45 w 65"/>
                  <a:gd name="T53" fmla="*/ 2 h 63"/>
                  <a:gd name="T54" fmla="*/ 49 w 65"/>
                  <a:gd name="T55" fmla="*/ 4 h 63"/>
                  <a:gd name="T56" fmla="*/ 55 w 65"/>
                  <a:gd name="T57" fmla="*/ 8 h 63"/>
                  <a:gd name="T58" fmla="*/ 59 w 65"/>
                  <a:gd name="T59" fmla="*/ 14 h 63"/>
                  <a:gd name="T60" fmla="*/ 61 w 65"/>
                  <a:gd name="T61" fmla="*/ 19 h 63"/>
                  <a:gd name="T62" fmla="*/ 63 w 65"/>
                  <a:gd name="T63" fmla="*/ 25 h 63"/>
                  <a:gd name="T64" fmla="*/ 65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1"/>
                    </a:moveTo>
                    <a:lnTo>
                      <a:pt x="63" y="37"/>
                    </a:lnTo>
                    <a:lnTo>
                      <a:pt x="61" y="43"/>
                    </a:lnTo>
                    <a:lnTo>
                      <a:pt x="59" y="49"/>
                    </a:lnTo>
                    <a:lnTo>
                      <a:pt x="55" y="55"/>
                    </a:lnTo>
                    <a:lnTo>
                      <a:pt x="49" y="57"/>
                    </a:lnTo>
                    <a:lnTo>
                      <a:pt x="45" y="61"/>
                    </a:lnTo>
                    <a:lnTo>
                      <a:pt x="39" y="63"/>
                    </a:lnTo>
                    <a:lnTo>
                      <a:pt x="31" y="63"/>
                    </a:lnTo>
                    <a:lnTo>
                      <a:pt x="25" y="63"/>
                    </a:lnTo>
                    <a:lnTo>
                      <a:pt x="19" y="61"/>
                    </a:lnTo>
                    <a:lnTo>
                      <a:pt x="13" y="57"/>
                    </a:lnTo>
                    <a:lnTo>
                      <a:pt x="10" y="55"/>
                    </a:lnTo>
                    <a:lnTo>
                      <a:pt x="6" y="49"/>
                    </a:lnTo>
                    <a:lnTo>
                      <a:pt x="2" y="43"/>
                    </a:lnTo>
                    <a:lnTo>
                      <a:pt x="0" y="37"/>
                    </a:lnTo>
                    <a:lnTo>
                      <a:pt x="0" y="31"/>
                    </a:lnTo>
                    <a:lnTo>
                      <a:pt x="0" y="25"/>
                    </a:lnTo>
                    <a:lnTo>
                      <a:pt x="2" y="19"/>
                    </a:lnTo>
                    <a:lnTo>
                      <a:pt x="6" y="14"/>
                    </a:lnTo>
                    <a:lnTo>
                      <a:pt x="10" y="8"/>
                    </a:lnTo>
                    <a:lnTo>
                      <a:pt x="13" y="4"/>
                    </a:lnTo>
                    <a:lnTo>
                      <a:pt x="19" y="2"/>
                    </a:lnTo>
                    <a:lnTo>
                      <a:pt x="25" y="0"/>
                    </a:lnTo>
                    <a:lnTo>
                      <a:pt x="31" y="0"/>
                    </a:lnTo>
                    <a:lnTo>
                      <a:pt x="39" y="0"/>
                    </a:lnTo>
                    <a:lnTo>
                      <a:pt x="45" y="2"/>
                    </a:lnTo>
                    <a:lnTo>
                      <a:pt x="49" y="4"/>
                    </a:lnTo>
                    <a:lnTo>
                      <a:pt x="55" y="8"/>
                    </a:lnTo>
                    <a:lnTo>
                      <a:pt x="59" y="14"/>
                    </a:lnTo>
                    <a:lnTo>
                      <a:pt x="61" y="19"/>
                    </a:lnTo>
                    <a:lnTo>
                      <a:pt x="63" y="25"/>
                    </a:lnTo>
                    <a:lnTo>
                      <a:pt x="65"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2" name="Freeform 825"/>
              <p:cNvSpPr>
                <a:spLocks/>
              </p:cNvSpPr>
              <p:nvPr/>
            </p:nvSpPr>
            <p:spPr bwMode="auto">
              <a:xfrm>
                <a:off x="4674" y="2479"/>
                <a:ext cx="65" cy="63"/>
              </a:xfrm>
              <a:custGeom>
                <a:avLst/>
                <a:gdLst>
                  <a:gd name="T0" fmla="*/ 65 w 65"/>
                  <a:gd name="T1" fmla="*/ 31 h 63"/>
                  <a:gd name="T2" fmla="*/ 65 w 65"/>
                  <a:gd name="T3" fmla="*/ 31 h 63"/>
                  <a:gd name="T4" fmla="*/ 63 w 65"/>
                  <a:gd name="T5" fmla="*/ 37 h 63"/>
                  <a:gd name="T6" fmla="*/ 61 w 65"/>
                  <a:gd name="T7" fmla="*/ 43 h 63"/>
                  <a:gd name="T8" fmla="*/ 59 w 65"/>
                  <a:gd name="T9" fmla="*/ 49 h 63"/>
                  <a:gd name="T10" fmla="*/ 55 w 65"/>
                  <a:gd name="T11" fmla="*/ 55 h 63"/>
                  <a:gd name="T12" fmla="*/ 49 w 65"/>
                  <a:gd name="T13" fmla="*/ 57 h 63"/>
                  <a:gd name="T14" fmla="*/ 45 w 65"/>
                  <a:gd name="T15" fmla="*/ 61 h 63"/>
                  <a:gd name="T16" fmla="*/ 39 w 65"/>
                  <a:gd name="T17" fmla="*/ 63 h 63"/>
                  <a:gd name="T18" fmla="*/ 31 w 65"/>
                  <a:gd name="T19" fmla="*/ 63 h 63"/>
                  <a:gd name="T20" fmla="*/ 25 w 65"/>
                  <a:gd name="T21" fmla="*/ 63 h 63"/>
                  <a:gd name="T22" fmla="*/ 19 w 65"/>
                  <a:gd name="T23" fmla="*/ 61 h 63"/>
                  <a:gd name="T24" fmla="*/ 13 w 65"/>
                  <a:gd name="T25" fmla="*/ 57 h 63"/>
                  <a:gd name="T26" fmla="*/ 10 w 65"/>
                  <a:gd name="T27" fmla="*/ 55 h 63"/>
                  <a:gd name="T28" fmla="*/ 6 w 65"/>
                  <a:gd name="T29" fmla="*/ 49 h 63"/>
                  <a:gd name="T30" fmla="*/ 2 w 65"/>
                  <a:gd name="T31" fmla="*/ 43 h 63"/>
                  <a:gd name="T32" fmla="*/ 0 w 65"/>
                  <a:gd name="T33" fmla="*/ 37 h 63"/>
                  <a:gd name="T34" fmla="*/ 0 w 65"/>
                  <a:gd name="T35" fmla="*/ 31 h 63"/>
                  <a:gd name="T36" fmla="*/ 0 w 65"/>
                  <a:gd name="T37" fmla="*/ 25 h 63"/>
                  <a:gd name="T38" fmla="*/ 2 w 65"/>
                  <a:gd name="T39" fmla="*/ 19 h 63"/>
                  <a:gd name="T40" fmla="*/ 6 w 65"/>
                  <a:gd name="T41" fmla="*/ 14 h 63"/>
                  <a:gd name="T42" fmla="*/ 10 w 65"/>
                  <a:gd name="T43" fmla="*/ 8 h 63"/>
                  <a:gd name="T44" fmla="*/ 13 w 65"/>
                  <a:gd name="T45" fmla="*/ 4 h 63"/>
                  <a:gd name="T46" fmla="*/ 19 w 65"/>
                  <a:gd name="T47" fmla="*/ 2 h 63"/>
                  <a:gd name="T48" fmla="*/ 25 w 65"/>
                  <a:gd name="T49" fmla="*/ 0 h 63"/>
                  <a:gd name="T50" fmla="*/ 31 w 65"/>
                  <a:gd name="T51" fmla="*/ 0 h 63"/>
                  <a:gd name="T52" fmla="*/ 39 w 65"/>
                  <a:gd name="T53" fmla="*/ 0 h 63"/>
                  <a:gd name="T54" fmla="*/ 45 w 65"/>
                  <a:gd name="T55" fmla="*/ 2 h 63"/>
                  <a:gd name="T56" fmla="*/ 49 w 65"/>
                  <a:gd name="T57" fmla="*/ 4 h 63"/>
                  <a:gd name="T58" fmla="*/ 55 w 65"/>
                  <a:gd name="T59" fmla="*/ 8 h 63"/>
                  <a:gd name="T60" fmla="*/ 59 w 65"/>
                  <a:gd name="T61" fmla="*/ 14 h 63"/>
                  <a:gd name="T62" fmla="*/ 61 w 65"/>
                  <a:gd name="T63" fmla="*/ 19 h 63"/>
                  <a:gd name="T64" fmla="*/ 63 w 65"/>
                  <a:gd name="T65" fmla="*/ 25 h 63"/>
                  <a:gd name="T66" fmla="*/ 65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1"/>
                    </a:moveTo>
                    <a:lnTo>
                      <a:pt x="65" y="31"/>
                    </a:lnTo>
                    <a:lnTo>
                      <a:pt x="63" y="37"/>
                    </a:lnTo>
                    <a:lnTo>
                      <a:pt x="61" y="43"/>
                    </a:lnTo>
                    <a:lnTo>
                      <a:pt x="59" y="49"/>
                    </a:lnTo>
                    <a:lnTo>
                      <a:pt x="55" y="55"/>
                    </a:lnTo>
                    <a:lnTo>
                      <a:pt x="49" y="57"/>
                    </a:lnTo>
                    <a:lnTo>
                      <a:pt x="45" y="61"/>
                    </a:lnTo>
                    <a:lnTo>
                      <a:pt x="39" y="63"/>
                    </a:lnTo>
                    <a:lnTo>
                      <a:pt x="31" y="63"/>
                    </a:lnTo>
                    <a:lnTo>
                      <a:pt x="25" y="63"/>
                    </a:lnTo>
                    <a:lnTo>
                      <a:pt x="19" y="61"/>
                    </a:lnTo>
                    <a:lnTo>
                      <a:pt x="13" y="57"/>
                    </a:lnTo>
                    <a:lnTo>
                      <a:pt x="10" y="55"/>
                    </a:lnTo>
                    <a:lnTo>
                      <a:pt x="6" y="49"/>
                    </a:lnTo>
                    <a:lnTo>
                      <a:pt x="2" y="43"/>
                    </a:lnTo>
                    <a:lnTo>
                      <a:pt x="0" y="37"/>
                    </a:lnTo>
                    <a:lnTo>
                      <a:pt x="0" y="31"/>
                    </a:lnTo>
                    <a:lnTo>
                      <a:pt x="0" y="25"/>
                    </a:lnTo>
                    <a:lnTo>
                      <a:pt x="2" y="19"/>
                    </a:lnTo>
                    <a:lnTo>
                      <a:pt x="6" y="14"/>
                    </a:lnTo>
                    <a:lnTo>
                      <a:pt x="10" y="8"/>
                    </a:lnTo>
                    <a:lnTo>
                      <a:pt x="13" y="4"/>
                    </a:lnTo>
                    <a:lnTo>
                      <a:pt x="19" y="2"/>
                    </a:lnTo>
                    <a:lnTo>
                      <a:pt x="25" y="0"/>
                    </a:lnTo>
                    <a:lnTo>
                      <a:pt x="31" y="0"/>
                    </a:lnTo>
                    <a:lnTo>
                      <a:pt x="39" y="0"/>
                    </a:lnTo>
                    <a:lnTo>
                      <a:pt x="45" y="2"/>
                    </a:lnTo>
                    <a:lnTo>
                      <a:pt x="49" y="4"/>
                    </a:lnTo>
                    <a:lnTo>
                      <a:pt x="55" y="8"/>
                    </a:lnTo>
                    <a:lnTo>
                      <a:pt x="59" y="14"/>
                    </a:lnTo>
                    <a:lnTo>
                      <a:pt x="61" y="19"/>
                    </a:lnTo>
                    <a:lnTo>
                      <a:pt x="63" y="25"/>
                    </a:lnTo>
                    <a:lnTo>
                      <a:pt x="65"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3" name="Freeform 826"/>
              <p:cNvSpPr>
                <a:spLocks/>
              </p:cNvSpPr>
              <p:nvPr/>
            </p:nvSpPr>
            <p:spPr bwMode="auto">
              <a:xfrm>
                <a:off x="4642" y="2559"/>
                <a:ext cx="63" cy="64"/>
              </a:xfrm>
              <a:custGeom>
                <a:avLst/>
                <a:gdLst>
                  <a:gd name="T0" fmla="*/ 0 w 63"/>
                  <a:gd name="T1" fmla="*/ 32 h 64"/>
                  <a:gd name="T2" fmla="*/ 0 w 63"/>
                  <a:gd name="T3" fmla="*/ 26 h 64"/>
                  <a:gd name="T4" fmla="*/ 2 w 63"/>
                  <a:gd name="T5" fmla="*/ 20 h 64"/>
                  <a:gd name="T6" fmla="*/ 6 w 63"/>
                  <a:gd name="T7" fmla="*/ 14 h 64"/>
                  <a:gd name="T8" fmla="*/ 10 w 63"/>
                  <a:gd name="T9" fmla="*/ 10 h 64"/>
                  <a:gd name="T10" fmla="*/ 14 w 63"/>
                  <a:gd name="T11" fmla="*/ 6 h 64"/>
                  <a:gd name="T12" fmla="*/ 20 w 63"/>
                  <a:gd name="T13" fmla="*/ 2 h 64"/>
                  <a:gd name="T14" fmla="*/ 26 w 63"/>
                  <a:gd name="T15" fmla="*/ 0 h 64"/>
                  <a:gd name="T16" fmla="*/ 32 w 63"/>
                  <a:gd name="T17" fmla="*/ 0 h 64"/>
                  <a:gd name="T18" fmla="*/ 40 w 63"/>
                  <a:gd name="T19" fmla="*/ 0 h 64"/>
                  <a:gd name="T20" fmla="*/ 43 w 63"/>
                  <a:gd name="T21" fmla="*/ 2 h 64"/>
                  <a:gd name="T22" fmla="*/ 49 w 63"/>
                  <a:gd name="T23" fmla="*/ 6 h 64"/>
                  <a:gd name="T24" fmla="*/ 55 w 63"/>
                  <a:gd name="T25" fmla="*/ 10 h 64"/>
                  <a:gd name="T26" fmla="*/ 59 w 63"/>
                  <a:gd name="T27" fmla="*/ 14 h 64"/>
                  <a:gd name="T28" fmla="*/ 61 w 63"/>
                  <a:gd name="T29" fmla="*/ 20 h 64"/>
                  <a:gd name="T30" fmla="*/ 63 w 63"/>
                  <a:gd name="T31" fmla="*/ 26 h 64"/>
                  <a:gd name="T32" fmla="*/ 63 w 63"/>
                  <a:gd name="T33" fmla="*/ 32 h 64"/>
                  <a:gd name="T34" fmla="*/ 63 w 63"/>
                  <a:gd name="T35" fmla="*/ 40 h 64"/>
                  <a:gd name="T36" fmla="*/ 61 w 63"/>
                  <a:gd name="T37" fmla="*/ 46 h 64"/>
                  <a:gd name="T38" fmla="*/ 59 w 63"/>
                  <a:gd name="T39" fmla="*/ 50 h 64"/>
                  <a:gd name="T40" fmla="*/ 55 w 63"/>
                  <a:gd name="T41" fmla="*/ 56 h 64"/>
                  <a:gd name="T42" fmla="*/ 49 w 63"/>
                  <a:gd name="T43" fmla="*/ 60 h 64"/>
                  <a:gd name="T44" fmla="*/ 43 w 63"/>
                  <a:gd name="T45" fmla="*/ 62 h 64"/>
                  <a:gd name="T46" fmla="*/ 40 w 63"/>
                  <a:gd name="T47" fmla="*/ 64 h 64"/>
                  <a:gd name="T48" fmla="*/ 32 w 63"/>
                  <a:gd name="T49" fmla="*/ 64 h 64"/>
                  <a:gd name="T50" fmla="*/ 26 w 63"/>
                  <a:gd name="T51" fmla="*/ 64 h 64"/>
                  <a:gd name="T52" fmla="*/ 20 w 63"/>
                  <a:gd name="T53" fmla="*/ 62 h 64"/>
                  <a:gd name="T54" fmla="*/ 14 w 63"/>
                  <a:gd name="T55" fmla="*/ 60 h 64"/>
                  <a:gd name="T56" fmla="*/ 10 w 63"/>
                  <a:gd name="T57" fmla="*/ 56 h 64"/>
                  <a:gd name="T58" fmla="*/ 6 w 63"/>
                  <a:gd name="T59" fmla="*/ 50 h 64"/>
                  <a:gd name="T60" fmla="*/ 2 w 63"/>
                  <a:gd name="T61" fmla="*/ 46 h 64"/>
                  <a:gd name="T62" fmla="*/ 0 w 63"/>
                  <a:gd name="T63" fmla="*/ 40 h 64"/>
                  <a:gd name="T64" fmla="*/ 0 w 63"/>
                  <a:gd name="T65" fmla="*/ 32 h 6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4"/>
                  <a:gd name="T101" fmla="*/ 63 w 63"/>
                  <a:gd name="T102" fmla="*/ 64 h 6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4">
                    <a:moveTo>
                      <a:pt x="0" y="32"/>
                    </a:move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6"/>
                    </a:lnTo>
                    <a:lnTo>
                      <a:pt x="59" y="50"/>
                    </a:lnTo>
                    <a:lnTo>
                      <a:pt x="55" y="56"/>
                    </a:lnTo>
                    <a:lnTo>
                      <a:pt x="49" y="60"/>
                    </a:lnTo>
                    <a:lnTo>
                      <a:pt x="43" y="62"/>
                    </a:lnTo>
                    <a:lnTo>
                      <a:pt x="40" y="64"/>
                    </a:lnTo>
                    <a:lnTo>
                      <a:pt x="32" y="64"/>
                    </a:lnTo>
                    <a:lnTo>
                      <a:pt x="26" y="64"/>
                    </a:lnTo>
                    <a:lnTo>
                      <a:pt x="20" y="62"/>
                    </a:lnTo>
                    <a:lnTo>
                      <a:pt x="14" y="60"/>
                    </a:lnTo>
                    <a:lnTo>
                      <a:pt x="10" y="56"/>
                    </a:lnTo>
                    <a:lnTo>
                      <a:pt x="6" y="50"/>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4" name="Freeform 827"/>
              <p:cNvSpPr>
                <a:spLocks/>
              </p:cNvSpPr>
              <p:nvPr/>
            </p:nvSpPr>
            <p:spPr bwMode="auto">
              <a:xfrm>
                <a:off x="4642" y="2559"/>
                <a:ext cx="63" cy="64"/>
              </a:xfrm>
              <a:custGeom>
                <a:avLst/>
                <a:gdLst>
                  <a:gd name="T0" fmla="*/ 0 w 63"/>
                  <a:gd name="T1" fmla="*/ 32 h 64"/>
                  <a:gd name="T2" fmla="*/ 0 w 63"/>
                  <a:gd name="T3" fmla="*/ 32 h 64"/>
                  <a:gd name="T4" fmla="*/ 0 w 63"/>
                  <a:gd name="T5" fmla="*/ 26 h 64"/>
                  <a:gd name="T6" fmla="*/ 2 w 63"/>
                  <a:gd name="T7" fmla="*/ 20 h 64"/>
                  <a:gd name="T8" fmla="*/ 6 w 63"/>
                  <a:gd name="T9" fmla="*/ 14 h 64"/>
                  <a:gd name="T10" fmla="*/ 10 w 63"/>
                  <a:gd name="T11" fmla="*/ 10 h 64"/>
                  <a:gd name="T12" fmla="*/ 14 w 63"/>
                  <a:gd name="T13" fmla="*/ 6 h 64"/>
                  <a:gd name="T14" fmla="*/ 20 w 63"/>
                  <a:gd name="T15" fmla="*/ 2 h 64"/>
                  <a:gd name="T16" fmla="*/ 26 w 63"/>
                  <a:gd name="T17" fmla="*/ 0 h 64"/>
                  <a:gd name="T18" fmla="*/ 32 w 63"/>
                  <a:gd name="T19" fmla="*/ 0 h 64"/>
                  <a:gd name="T20" fmla="*/ 40 w 63"/>
                  <a:gd name="T21" fmla="*/ 0 h 64"/>
                  <a:gd name="T22" fmla="*/ 43 w 63"/>
                  <a:gd name="T23" fmla="*/ 2 h 64"/>
                  <a:gd name="T24" fmla="*/ 49 w 63"/>
                  <a:gd name="T25" fmla="*/ 6 h 64"/>
                  <a:gd name="T26" fmla="*/ 55 w 63"/>
                  <a:gd name="T27" fmla="*/ 10 h 64"/>
                  <a:gd name="T28" fmla="*/ 59 w 63"/>
                  <a:gd name="T29" fmla="*/ 14 h 64"/>
                  <a:gd name="T30" fmla="*/ 61 w 63"/>
                  <a:gd name="T31" fmla="*/ 20 h 64"/>
                  <a:gd name="T32" fmla="*/ 63 w 63"/>
                  <a:gd name="T33" fmla="*/ 26 h 64"/>
                  <a:gd name="T34" fmla="*/ 63 w 63"/>
                  <a:gd name="T35" fmla="*/ 32 h 64"/>
                  <a:gd name="T36" fmla="*/ 63 w 63"/>
                  <a:gd name="T37" fmla="*/ 40 h 64"/>
                  <a:gd name="T38" fmla="*/ 61 w 63"/>
                  <a:gd name="T39" fmla="*/ 46 h 64"/>
                  <a:gd name="T40" fmla="*/ 59 w 63"/>
                  <a:gd name="T41" fmla="*/ 50 h 64"/>
                  <a:gd name="T42" fmla="*/ 55 w 63"/>
                  <a:gd name="T43" fmla="*/ 56 h 64"/>
                  <a:gd name="T44" fmla="*/ 49 w 63"/>
                  <a:gd name="T45" fmla="*/ 60 h 64"/>
                  <a:gd name="T46" fmla="*/ 43 w 63"/>
                  <a:gd name="T47" fmla="*/ 62 h 64"/>
                  <a:gd name="T48" fmla="*/ 40 w 63"/>
                  <a:gd name="T49" fmla="*/ 64 h 64"/>
                  <a:gd name="T50" fmla="*/ 32 w 63"/>
                  <a:gd name="T51" fmla="*/ 64 h 64"/>
                  <a:gd name="T52" fmla="*/ 26 w 63"/>
                  <a:gd name="T53" fmla="*/ 64 h 64"/>
                  <a:gd name="T54" fmla="*/ 20 w 63"/>
                  <a:gd name="T55" fmla="*/ 62 h 64"/>
                  <a:gd name="T56" fmla="*/ 14 w 63"/>
                  <a:gd name="T57" fmla="*/ 60 h 64"/>
                  <a:gd name="T58" fmla="*/ 10 w 63"/>
                  <a:gd name="T59" fmla="*/ 56 h 64"/>
                  <a:gd name="T60" fmla="*/ 6 w 63"/>
                  <a:gd name="T61" fmla="*/ 50 h 64"/>
                  <a:gd name="T62" fmla="*/ 2 w 63"/>
                  <a:gd name="T63" fmla="*/ 46 h 64"/>
                  <a:gd name="T64" fmla="*/ 0 w 63"/>
                  <a:gd name="T65" fmla="*/ 40 h 64"/>
                  <a:gd name="T66" fmla="*/ 0 w 63"/>
                  <a:gd name="T67" fmla="*/ 32 h 6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4"/>
                  <a:gd name="T104" fmla="*/ 63 w 63"/>
                  <a:gd name="T105" fmla="*/ 64 h 6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4">
                    <a:moveTo>
                      <a:pt x="0" y="32"/>
                    </a:moveTo>
                    <a:lnTo>
                      <a:pt x="0" y="32"/>
                    </a:lnTo>
                    <a:lnTo>
                      <a:pt x="0" y="26"/>
                    </a:lnTo>
                    <a:lnTo>
                      <a:pt x="2" y="20"/>
                    </a:lnTo>
                    <a:lnTo>
                      <a:pt x="6" y="14"/>
                    </a:lnTo>
                    <a:lnTo>
                      <a:pt x="10" y="10"/>
                    </a:lnTo>
                    <a:lnTo>
                      <a:pt x="14" y="6"/>
                    </a:lnTo>
                    <a:lnTo>
                      <a:pt x="20" y="2"/>
                    </a:lnTo>
                    <a:lnTo>
                      <a:pt x="26" y="0"/>
                    </a:lnTo>
                    <a:lnTo>
                      <a:pt x="32" y="0"/>
                    </a:lnTo>
                    <a:lnTo>
                      <a:pt x="40" y="0"/>
                    </a:lnTo>
                    <a:lnTo>
                      <a:pt x="43" y="2"/>
                    </a:lnTo>
                    <a:lnTo>
                      <a:pt x="49" y="6"/>
                    </a:lnTo>
                    <a:lnTo>
                      <a:pt x="55" y="10"/>
                    </a:lnTo>
                    <a:lnTo>
                      <a:pt x="59" y="14"/>
                    </a:lnTo>
                    <a:lnTo>
                      <a:pt x="61" y="20"/>
                    </a:lnTo>
                    <a:lnTo>
                      <a:pt x="63" y="26"/>
                    </a:lnTo>
                    <a:lnTo>
                      <a:pt x="63" y="32"/>
                    </a:lnTo>
                    <a:lnTo>
                      <a:pt x="63" y="40"/>
                    </a:lnTo>
                    <a:lnTo>
                      <a:pt x="61" y="46"/>
                    </a:lnTo>
                    <a:lnTo>
                      <a:pt x="59" y="50"/>
                    </a:lnTo>
                    <a:lnTo>
                      <a:pt x="55" y="56"/>
                    </a:lnTo>
                    <a:lnTo>
                      <a:pt x="49" y="60"/>
                    </a:lnTo>
                    <a:lnTo>
                      <a:pt x="43" y="62"/>
                    </a:lnTo>
                    <a:lnTo>
                      <a:pt x="40" y="64"/>
                    </a:lnTo>
                    <a:lnTo>
                      <a:pt x="32" y="64"/>
                    </a:lnTo>
                    <a:lnTo>
                      <a:pt x="26" y="64"/>
                    </a:lnTo>
                    <a:lnTo>
                      <a:pt x="20" y="62"/>
                    </a:lnTo>
                    <a:lnTo>
                      <a:pt x="14" y="60"/>
                    </a:lnTo>
                    <a:lnTo>
                      <a:pt x="10" y="56"/>
                    </a:lnTo>
                    <a:lnTo>
                      <a:pt x="6" y="50"/>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5" name="Freeform 828"/>
              <p:cNvSpPr>
                <a:spLocks/>
              </p:cNvSpPr>
              <p:nvPr/>
            </p:nvSpPr>
            <p:spPr bwMode="auto">
              <a:xfrm>
                <a:off x="4644" y="2473"/>
                <a:ext cx="65" cy="65"/>
              </a:xfrm>
              <a:custGeom>
                <a:avLst/>
                <a:gdLst>
                  <a:gd name="T0" fmla="*/ 65 w 65"/>
                  <a:gd name="T1" fmla="*/ 33 h 65"/>
                  <a:gd name="T2" fmla="*/ 63 w 65"/>
                  <a:gd name="T3" fmla="*/ 39 h 65"/>
                  <a:gd name="T4" fmla="*/ 63 w 65"/>
                  <a:gd name="T5" fmla="*/ 45 h 65"/>
                  <a:gd name="T6" fmla="*/ 59 w 65"/>
                  <a:gd name="T7" fmla="*/ 51 h 65"/>
                  <a:gd name="T8" fmla="*/ 55 w 65"/>
                  <a:gd name="T9" fmla="*/ 55 h 65"/>
                  <a:gd name="T10" fmla="*/ 51 w 65"/>
                  <a:gd name="T11" fmla="*/ 59 h 65"/>
                  <a:gd name="T12" fmla="*/ 45 w 65"/>
                  <a:gd name="T13" fmla="*/ 63 h 65"/>
                  <a:gd name="T14" fmla="*/ 40 w 65"/>
                  <a:gd name="T15" fmla="*/ 65 h 65"/>
                  <a:gd name="T16" fmla="*/ 32 w 65"/>
                  <a:gd name="T17" fmla="*/ 65 h 65"/>
                  <a:gd name="T18" fmla="*/ 26 w 65"/>
                  <a:gd name="T19" fmla="*/ 65 h 65"/>
                  <a:gd name="T20" fmla="*/ 20 w 65"/>
                  <a:gd name="T21" fmla="*/ 63 h 65"/>
                  <a:gd name="T22" fmla="*/ 14 w 65"/>
                  <a:gd name="T23" fmla="*/ 59 h 65"/>
                  <a:gd name="T24" fmla="*/ 10 w 65"/>
                  <a:gd name="T25" fmla="*/ 55 h 65"/>
                  <a:gd name="T26" fmla="*/ 6 w 65"/>
                  <a:gd name="T27" fmla="*/ 51 h 65"/>
                  <a:gd name="T28" fmla="*/ 2 w 65"/>
                  <a:gd name="T29" fmla="*/ 45 h 65"/>
                  <a:gd name="T30" fmla="*/ 0 w 65"/>
                  <a:gd name="T31" fmla="*/ 39 h 65"/>
                  <a:gd name="T32" fmla="*/ 0 w 65"/>
                  <a:gd name="T33" fmla="*/ 33 h 65"/>
                  <a:gd name="T34" fmla="*/ 0 w 65"/>
                  <a:gd name="T35" fmla="*/ 25 h 65"/>
                  <a:gd name="T36" fmla="*/ 2 w 65"/>
                  <a:gd name="T37" fmla="*/ 20 h 65"/>
                  <a:gd name="T38" fmla="*/ 6 w 65"/>
                  <a:gd name="T39" fmla="*/ 14 h 65"/>
                  <a:gd name="T40" fmla="*/ 10 w 65"/>
                  <a:gd name="T41" fmla="*/ 10 h 65"/>
                  <a:gd name="T42" fmla="*/ 14 w 65"/>
                  <a:gd name="T43" fmla="*/ 6 h 65"/>
                  <a:gd name="T44" fmla="*/ 20 w 65"/>
                  <a:gd name="T45" fmla="*/ 4 h 65"/>
                  <a:gd name="T46" fmla="*/ 26 w 65"/>
                  <a:gd name="T47" fmla="*/ 2 h 65"/>
                  <a:gd name="T48" fmla="*/ 32 w 65"/>
                  <a:gd name="T49" fmla="*/ 0 h 65"/>
                  <a:gd name="T50" fmla="*/ 40 w 65"/>
                  <a:gd name="T51" fmla="*/ 2 h 65"/>
                  <a:gd name="T52" fmla="*/ 45 w 65"/>
                  <a:gd name="T53" fmla="*/ 4 h 65"/>
                  <a:gd name="T54" fmla="*/ 51 w 65"/>
                  <a:gd name="T55" fmla="*/ 6 h 65"/>
                  <a:gd name="T56" fmla="*/ 55 w 65"/>
                  <a:gd name="T57" fmla="*/ 10 h 65"/>
                  <a:gd name="T58" fmla="*/ 59 w 65"/>
                  <a:gd name="T59" fmla="*/ 14 h 65"/>
                  <a:gd name="T60" fmla="*/ 63 w 65"/>
                  <a:gd name="T61" fmla="*/ 20 h 65"/>
                  <a:gd name="T62" fmla="*/ 63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3" y="39"/>
                    </a:lnTo>
                    <a:lnTo>
                      <a:pt x="63"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5"/>
                    </a:lnTo>
                    <a:lnTo>
                      <a:pt x="2" y="20"/>
                    </a:lnTo>
                    <a:lnTo>
                      <a:pt x="6" y="14"/>
                    </a:lnTo>
                    <a:lnTo>
                      <a:pt x="10" y="10"/>
                    </a:lnTo>
                    <a:lnTo>
                      <a:pt x="14" y="6"/>
                    </a:lnTo>
                    <a:lnTo>
                      <a:pt x="20" y="4"/>
                    </a:lnTo>
                    <a:lnTo>
                      <a:pt x="26" y="2"/>
                    </a:lnTo>
                    <a:lnTo>
                      <a:pt x="32" y="0"/>
                    </a:lnTo>
                    <a:lnTo>
                      <a:pt x="40" y="2"/>
                    </a:lnTo>
                    <a:lnTo>
                      <a:pt x="45" y="4"/>
                    </a:lnTo>
                    <a:lnTo>
                      <a:pt x="51" y="6"/>
                    </a:lnTo>
                    <a:lnTo>
                      <a:pt x="55" y="10"/>
                    </a:lnTo>
                    <a:lnTo>
                      <a:pt x="59" y="14"/>
                    </a:lnTo>
                    <a:lnTo>
                      <a:pt x="63" y="20"/>
                    </a:lnTo>
                    <a:lnTo>
                      <a:pt x="63"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6" name="Freeform 829"/>
              <p:cNvSpPr>
                <a:spLocks/>
              </p:cNvSpPr>
              <p:nvPr/>
            </p:nvSpPr>
            <p:spPr bwMode="auto">
              <a:xfrm>
                <a:off x="4644" y="2473"/>
                <a:ext cx="65" cy="65"/>
              </a:xfrm>
              <a:custGeom>
                <a:avLst/>
                <a:gdLst>
                  <a:gd name="T0" fmla="*/ 65 w 65"/>
                  <a:gd name="T1" fmla="*/ 33 h 65"/>
                  <a:gd name="T2" fmla="*/ 65 w 65"/>
                  <a:gd name="T3" fmla="*/ 33 h 65"/>
                  <a:gd name="T4" fmla="*/ 63 w 65"/>
                  <a:gd name="T5" fmla="*/ 39 h 65"/>
                  <a:gd name="T6" fmla="*/ 63 w 65"/>
                  <a:gd name="T7" fmla="*/ 45 h 65"/>
                  <a:gd name="T8" fmla="*/ 59 w 65"/>
                  <a:gd name="T9" fmla="*/ 51 h 65"/>
                  <a:gd name="T10" fmla="*/ 55 w 65"/>
                  <a:gd name="T11" fmla="*/ 55 h 65"/>
                  <a:gd name="T12" fmla="*/ 51 w 65"/>
                  <a:gd name="T13" fmla="*/ 59 h 65"/>
                  <a:gd name="T14" fmla="*/ 45 w 65"/>
                  <a:gd name="T15" fmla="*/ 63 h 65"/>
                  <a:gd name="T16" fmla="*/ 40 w 65"/>
                  <a:gd name="T17" fmla="*/ 65 h 65"/>
                  <a:gd name="T18" fmla="*/ 32 w 65"/>
                  <a:gd name="T19" fmla="*/ 65 h 65"/>
                  <a:gd name="T20" fmla="*/ 26 w 65"/>
                  <a:gd name="T21" fmla="*/ 65 h 65"/>
                  <a:gd name="T22" fmla="*/ 20 w 65"/>
                  <a:gd name="T23" fmla="*/ 63 h 65"/>
                  <a:gd name="T24" fmla="*/ 14 w 65"/>
                  <a:gd name="T25" fmla="*/ 59 h 65"/>
                  <a:gd name="T26" fmla="*/ 10 w 65"/>
                  <a:gd name="T27" fmla="*/ 55 h 65"/>
                  <a:gd name="T28" fmla="*/ 6 w 65"/>
                  <a:gd name="T29" fmla="*/ 51 h 65"/>
                  <a:gd name="T30" fmla="*/ 2 w 65"/>
                  <a:gd name="T31" fmla="*/ 45 h 65"/>
                  <a:gd name="T32" fmla="*/ 0 w 65"/>
                  <a:gd name="T33" fmla="*/ 39 h 65"/>
                  <a:gd name="T34" fmla="*/ 0 w 65"/>
                  <a:gd name="T35" fmla="*/ 33 h 65"/>
                  <a:gd name="T36" fmla="*/ 0 w 65"/>
                  <a:gd name="T37" fmla="*/ 25 h 65"/>
                  <a:gd name="T38" fmla="*/ 2 w 65"/>
                  <a:gd name="T39" fmla="*/ 20 h 65"/>
                  <a:gd name="T40" fmla="*/ 6 w 65"/>
                  <a:gd name="T41" fmla="*/ 14 h 65"/>
                  <a:gd name="T42" fmla="*/ 10 w 65"/>
                  <a:gd name="T43" fmla="*/ 10 h 65"/>
                  <a:gd name="T44" fmla="*/ 14 w 65"/>
                  <a:gd name="T45" fmla="*/ 6 h 65"/>
                  <a:gd name="T46" fmla="*/ 20 w 65"/>
                  <a:gd name="T47" fmla="*/ 4 h 65"/>
                  <a:gd name="T48" fmla="*/ 26 w 65"/>
                  <a:gd name="T49" fmla="*/ 2 h 65"/>
                  <a:gd name="T50" fmla="*/ 32 w 65"/>
                  <a:gd name="T51" fmla="*/ 0 h 65"/>
                  <a:gd name="T52" fmla="*/ 40 w 65"/>
                  <a:gd name="T53" fmla="*/ 2 h 65"/>
                  <a:gd name="T54" fmla="*/ 45 w 65"/>
                  <a:gd name="T55" fmla="*/ 4 h 65"/>
                  <a:gd name="T56" fmla="*/ 51 w 65"/>
                  <a:gd name="T57" fmla="*/ 6 h 65"/>
                  <a:gd name="T58" fmla="*/ 55 w 65"/>
                  <a:gd name="T59" fmla="*/ 10 h 65"/>
                  <a:gd name="T60" fmla="*/ 59 w 65"/>
                  <a:gd name="T61" fmla="*/ 14 h 65"/>
                  <a:gd name="T62" fmla="*/ 63 w 65"/>
                  <a:gd name="T63" fmla="*/ 20 h 65"/>
                  <a:gd name="T64" fmla="*/ 63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3" y="39"/>
                    </a:lnTo>
                    <a:lnTo>
                      <a:pt x="63" y="45"/>
                    </a:lnTo>
                    <a:lnTo>
                      <a:pt x="59" y="51"/>
                    </a:lnTo>
                    <a:lnTo>
                      <a:pt x="55" y="55"/>
                    </a:lnTo>
                    <a:lnTo>
                      <a:pt x="51" y="59"/>
                    </a:lnTo>
                    <a:lnTo>
                      <a:pt x="45" y="63"/>
                    </a:lnTo>
                    <a:lnTo>
                      <a:pt x="40" y="65"/>
                    </a:lnTo>
                    <a:lnTo>
                      <a:pt x="32" y="65"/>
                    </a:lnTo>
                    <a:lnTo>
                      <a:pt x="26" y="65"/>
                    </a:lnTo>
                    <a:lnTo>
                      <a:pt x="20" y="63"/>
                    </a:lnTo>
                    <a:lnTo>
                      <a:pt x="14" y="59"/>
                    </a:lnTo>
                    <a:lnTo>
                      <a:pt x="10" y="55"/>
                    </a:lnTo>
                    <a:lnTo>
                      <a:pt x="6" y="51"/>
                    </a:lnTo>
                    <a:lnTo>
                      <a:pt x="2" y="45"/>
                    </a:lnTo>
                    <a:lnTo>
                      <a:pt x="0" y="39"/>
                    </a:lnTo>
                    <a:lnTo>
                      <a:pt x="0" y="33"/>
                    </a:lnTo>
                    <a:lnTo>
                      <a:pt x="0" y="25"/>
                    </a:lnTo>
                    <a:lnTo>
                      <a:pt x="2" y="20"/>
                    </a:lnTo>
                    <a:lnTo>
                      <a:pt x="6" y="14"/>
                    </a:lnTo>
                    <a:lnTo>
                      <a:pt x="10" y="10"/>
                    </a:lnTo>
                    <a:lnTo>
                      <a:pt x="14" y="6"/>
                    </a:lnTo>
                    <a:lnTo>
                      <a:pt x="20" y="4"/>
                    </a:lnTo>
                    <a:lnTo>
                      <a:pt x="26" y="2"/>
                    </a:lnTo>
                    <a:lnTo>
                      <a:pt x="32" y="0"/>
                    </a:lnTo>
                    <a:lnTo>
                      <a:pt x="40" y="2"/>
                    </a:lnTo>
                    <a:lnTo>
                      <a:pt x="45" y="4"/>
                    </a:lnTo>
                    <a:lnTo>
                      <a:pt x="51" y="6"/>
                    </a:lnTo>
                    <a:lnTo>
                      <a:pt x="55" y="10"/>
                    </a:lnTo>
                    <a:lnTo>
                      <a:pt x="59" y="14"/>
                    </a:lnTo>
                    <a:lnTo>
                      <a:pt x="63" y="20"/>
                    </a:lnTo>
                    <a:lnTo>
                      <a:pt x="63"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7" name="Freeform 830"/>
              <p:cNvSpPr>
                <a:spLocks/>
              </p:cNvSpPr>
              <p:nvPr/>
            </p:nvSpPr>
            <p:spPr bwMode="auto">
              <a:xfrm>
                <a:off x="4603" y="2524"/>
                <a:ext cx="63" cy="65"/>
              </a:xfrm>
              <a:custGeom>
                <a:avLst/>
                <a:gdLst>
                  <a:gd name="T0" fmla="*/ 63 w 63"/>
                  <a:gd name="T1" fmla="*/ 34 h 65"/>
                  <a:gd name="T2" fmla="*/ 63 w 63"/>
                  <a:gd name="T3" fmla="*/ 39 h 65"/>
                  <a:gd name="T4" fmla="*/ 61 w 63"/>
                  <a:gd name="T5" fmla="*/ 45 h 65"/>
                  <a:gd name="T6" fmla="*/ 59 w 63"/>
                  <a:gd name="T7" fmla="*/ 51 h 65"/>
                  <a:gd name="T8" fmla="*/ 55 w 63"/>
                  <a:gd name="T9" fmla="*/ 55 h 65"/>
                  <a:gd name="T10" fmla="*/ 49 w 63"/>
                  <a:gd name="T11" fmla="*/ 59 h 65"/>
                  <a:gd name="T12" fmla="*/ 43 w 63"/>
                  <a:gd name="T13" fmla="*/ 63 h 65"/>
                  <a:gd name="T14" fmla="*/ 37 w 63"/>
                  <a:gd name="T15" fmla="*/ 65 h 65"/>
                  <a:gd name="T16" fmla="*/ 31 w 63"/>
                  <a:gd name="T17" fmla="*/ 65 h 65"/>
                  <a:gd name="T18" fmla="*/ 25 w 63"/>
                  <a:gd name="T19" fmla="*/ 65 h 65"/>
                  <a:gd name="T20" fmla="*/ 19 w 63"/>
                  <a:gd name="T21" fmla="*/ 63 h 65"/>
                  <a:gd name="T22" fmla="*/ 14 w 63"/>
                  <a:gd name="T23" fmla="*/ 59 h 65"/>
                  <a:gd name="T24" fmla="*/ 10 w 63"/>
                  <a:gd name="T25" fmla="*/ 55 h 65"/>
                  <a:gd name="T26" fmla="*/ 6 w 63"/>
                  <a:gd name="T27" fmla="*/ 51 h 65"/>
                  <a:gd name="T28" fmla="*/ 2 w 63"/>
                  <a:gd name="T29" fmla="*/ 45 h 65"/>
                  <a:gd name="T30" fmla="*/ 0 w 63"/>
                  <a:gd name="T31" fmla="*/ 39 h 65"/>
                  <a:gd name="T32" fmla="*/ 0 w 63"/>
                  <a:gd name="T33" fmla="*/ 34 h 65"/>
                  <a:gd name="T34" fmla="*/ 0 w 63"/>
                  <a:gd name="T35" fmla="*/ 26 h 65"/>
                  <a:gd name="T36" fmla="*/ 2 w 63"/>
                  <a:gd name="T37" fmla="*/ 20 h 65"/>
                  <a:gd name="T38" fmla="*/ 6 w 63"/>
                  <a:gd name="T39" fmla="*/ 16 h 65"/>
                  <a:gd name="T40" fmla="*/ 10 w 63"/>
                  <a:gd name="T41" fmla="*/ 10 h 65"/>
                  <a:gd name="T42" fmla="*/ 14 w 63"/>
                  <a:gd name="T43" fmla="*/ 6 h 65"/>
                  <a:gd name="T44" fmla="*/ 19 w 63"/>
                  <a:gd name="T45" fmla="*/ 4 h 65"/>
                  <a:gd name="T46" fmla="*/ 25 w 63"/>
                  <a:gd name="T47" fmla="*/ 2 h 65"/>
                  <a:gd name="T48" fmla="*/ 31 w 63"/>
                  <a:gd name="T49" fmla="*/ 0 h 65"/>
                  <a:gd name="T50" fmla="*/ 37 w 63"/>
                  <a:gd name="T51" fmla="*/ 2 h 65"/>
                  <a:gd name="T52" fmla="*/ 43 w 63"/>
                  <a:gd name="T53" fmla="*/ 4 h 65"/>
                  <a:gd name="T54" fmla="*/ 49 w 63"/>
                  <a:gd name="T55" fmla="*/ 6 h 65"/>
                  <a:gd name="T56" fmla="*/ 55 w 63"/>
                  <a:gd name="T57" fmla="*/ 10 h 65"/>
                  <a:gd name="T58" fmla="*/ 59 w 63"/>
                  <a:gd name="T59" fmla="*/ 16 h 65"/>
                  <a:gd name="T60" fmla="*/ 61 w 63"/>
                  <a:gd name="T61" fmla="*/ 20 h 65"/>
                  <a:gd name="T62" fmla="*/ 63 w 63"/>
                  <a:gd name="T63" fmla="*/ 26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39"/>
                    </a:lnTo>
                    <a:lnTo>
                      <a:pt x="61" y="45"/>
                    </a:lnTo>
                    <a:lnTo>
                      <a:pt x="59" y="51"/>
                    </a:lnTo>
                    <a:lnTo>
                      <a:pt x="55" y="55"/>
                    </a:lnTo>
                    <a:lnTo>
                      <a:pt x="49" y="59"/>
                    </a:lnTo>
                    <a:lnTo>
                      <a:pt x="43" y="63"/>
                    </a:lnTo>
                    <a:lnTo>
                      <a:pt x="37"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7" y="2"/>
                    </a:lnTo>
                    <a:lnTo>
                      <a:pt x="43" y="4"/>
                    </a:lnTo>
                    <a:lnTo>
                      <a:pt x="49" y="6"/>
                    </a:lnTo>
                    <a:lnTo>
                      <a:pt x="55" y="10"/>
                    </a:lnTo>
                    <a:lnTo>
                      <a:pt x="59" y="16"/>
                    </a:lnTo>
                    <a:lnTo>
                      <a:pt x="61" y="20"/>
                    </a:lnTo>
                    <a:lnTo>
                      <a:pt x="63" y="26"/>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78" name="Freeform 831"/>
              <p:cNvSpPr>
                <a:spLocks/>
              </p:cNvSpPr>
              <p:nvPr/>
            </p:nvSpPr>
            <p:spPr bwMode="auto">
              <a:xfrm>
                <a:off x="4603" y="2524"/>
                <a:ext cx="63" cy="65"/>
              </a:xfrm>
              <a:custGeom>
                <a:avLst/>
                <a:gdLst>
                  <a:gd name="T0" fmla="*/ 63 w 63"/>
                  <a:gd name="T1" fmla="*/ 34 h 65"/>
                  <a:gd name="T2" fmla="*/ 63 w 63"/>
                  <a:gd name="T3" fmla="*/ 34 h 65"/>
                  <a:gd name="T4" fmla="*/ 63 w 63"/>
                  <a:gd name="T5" fmla="*/ 39 h 65"/>
                  <a:gd name="T6" fmla="*/ 61 w 63"/>
                  <a:gd name="T7" fmla="*/ 45 h 65"/>
                  <a:gd name="T8" fmla="*/ 59 w 63"/>
                  <a:gd name="T9" fmla="*/ 51 h 65"/>
                  <a:gd name="T10" fmla="*/ 55 w 63"/>
                  <a:gd name="T11" fmla="*/ 55 h 65"/>
                  <a:gd name="T12" fmla="*/ 49 w 63"/>
                  <a:gd name="T13" fmla="*/ 59 h 65"/>
                  <a:gd name="T14" fmla="*/ 43 w 63"/>
                  <a:gd name="T15" fmla="*/ 63 h 65"/>
                  <a:gd name="T16" fmla="*/ 37 w 63"/>
                  <a:gd name="T17" fmla="*/ 65 h 65"/>
                  <a:gd name="T18" fmla="*/ 31 w 63"/>
                  <a:gd name="T19" fmla="*/ 65 h 65"/>
                  <a:gd name="T20" fmla="*/ 25 w 63"/>
                  <a:gd name="T21" fmla="*/ 65 h 65"/>
                  <a:gd name="T22" fmla="*/ 19 w 63"/>
                  <a:gd name="T23" fmla="*/ 63 h 65"/>
                  <a:gd name="T24" fmla="*/ 14 w 63"/>
                  <a:gd name="T25" fmla="*/ 59 h 65"/>
                  <a:gd name="T26" fmla="*/ 10 w 63"/>
                  <a:gd name="T27" fmla="*/ 55 h 65"/>
                  <a:gd name="T28" fmla="*/ 6 w 63"/>
                  <a:gd name="T29" fmla="*/ 51 h 65"/>
                  <a:gd name="T30" fmla="*/ 2 w 63"/>
                  <a:gd name="T31" fmla="*/ 45 h 65"/>
                  <a:gd name="T32" fmla="*/ 0 w 63"/>
                  <a:gd name="T33" fmla="*/ 39 h 65"/>
                  <a:gd name="T34" fmla="*/ 0 w 63"/>
                  <a:gd name="T35" fmla="*/ 34 h 65"/>
                  <a:gd name="T36" fmla="*/ 0 w 63"/>
                  <a:gd name="T37" fmla="*/ 26 h 65"/>
                  <a:gd name="T38" fmla="*/ 2 w 63"/>
                  <a:gd name="T39" fmla="*/ 20 h 65"/>
                  <a:gd name="T40" fmla="*/ 6 w 63"/>
                  <a:gd name="T41" fmla="*/ 16 h 65"/>
                  <a:gd name="T42" fmla="*/ 10 w 63"/>
                  <a:gd name="T43" fmla="*/ 10 h 65"/>
                  <a:gd name="T44" fmla="*/ 14 w 63"/>
                  <a:gd name="T45" fmla="*/ 6 h 65"/>
                  <a:gd name="T46" fmla="*/ 19 w 63"/>
                  <a:gd name="T47" fmla="*/ 4 h 65"/>
                  <a:gd name="T48" fmla="*/ 25 w 63"/>
                  <a:gd name="T49" fmla="*/ 2 h 65"/>
                  <a:gd name="T50" fmla="*/ 31 w 63"/>
                  <a:gd name="T51" fmla="*/ 0 h 65"/>
                  <a:gd name="T52" fmla="*/ 37 w 63"/>
                  <a:gd name="T53" fmla="*/ 2 h 65"/>
                  <a:gd name="T54" fmla="*/ 43 w 63"/>
                  <a:gd name="T55" fmla="*/ 4 h 65"/>
                  <a:gd name="T56" fmla="*/ 49 w 63"/>
                  <a:gd name="T57" fmla="*/ 6 h 65"/>
                  <a:gd name="T58" fmla="*/ 55 w 63"/>
                  <a:gd name="T59" fmla="*/ 10 h 65"/>
                  <a:gd name="T60" fmla="*/ 59 w 63"/>
                  <a:gd name="T61" fmla="*/ 16 h 65"/>
                  <a:gd name="T62" fmla="*/ 61 w 63"/>
                  <a:gd name="T63" fmla="*/ 20 h 65"/>
                  <a:gd name="T64" fmla="*/ 63 w 63"/>
                  <a:gd name="T65" fmla="*/ 26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39"/>
                    </a:lnTo>
                    <a:lnTo>
                      <a:pt x="61" y="45"/>
                    </a:lnTo>
                    <a:lnTo>
                      <a:pt x="59" y="51"/>
                    </a:lnTo>
                    <a:lnTo>
                      <a:pt x="55" y="55"/>
                    </a:lnTo>
                    <a:lnTo>
                      <a:pt x="49" y="59"/>
                    </a:lnTo>
                    <a:lnTo>
                      <a:pt x="43" y="63"/>
                    </a:lnTo>
                    <a:lnTo>
                      <a:pt x="37" y="65"/>
                    </a:lnTo>
                    <a:lnTo>
                      <a:pt x="31" y="65"/>
                    </a:lnTo>
                    <a:lnTo>
                      <a:pt x="25" y="65"/>
                    </a:lnTo>
                    <a:lnTo>
                      <a:pt x="19" y="63"/>
                    </a:lnTo>
                    <a:lnTo>
                      <a:pt x="14" y="59"/>
                    </a:lnTo>
                    <a:lnTo>
                      <a:pt x="10" y="55"/>
                    </a:lnTo>
                    <a:lnTo>
                      <a:pt x="6" y="51"/>
                    </a:lnTo>
                    <a:lnTo>
                      <a:pt x="2" y="45"/>
                    </a:lnTo>
                    <a:lnTo>
                      <a:pt x="0" y="39"/>
                    </a:lnTo>
                    <a:lnTo>
                      <a:pt x="0" y="34"/>
                    </a:lnTo>
                    <a:lnTo>
                      <a:pt x="0" y="26"/>
                    </a:lnTo>
                    <a:lnTo>
                      <a:pt x="2" y="20"/>
                    </a:lnTo>
                    <a:lnTo>
                      <a:pt x="6" y="16"/>
                    </a:lnTo>
                    <a:lnTo>
                      <a:pt x="10" y="10"/>
                    </a:lnTo>
                    <a:lnTo>
                      <a:pt x="14" y="6"/>
                    </a:lnTo>
                    <a:lnTo>
                      <a:pt x="19" y="4"/>
                    </a:lnTo>
                    <a:lnTo>
                      <a:pt x="25" y="2"/>
                    </a:lnTo>
                    <a:lnTo>
                      <a:pt x="31" y="0"/>
                    </a:lnTo>
                    <a:lnTo>
                      <a:pt x="37" y="2"/>
                    </a:lnTo>
                    <a:lnTo>
                      <a:pt x="43" y="4"/>
                    </a:lnTo>
                    <a:lnTo>
                      <a:pt x="49" y="6"/>
                    </a:lnTo>
                    <a:lnTo>
                      <a:pt x="55" y="10"/>
                    </a:lnTo>
                    <a:lnTo>
                      <a:pt x="59" y="16"/>
                    </a:lnTo>
                    <a:lnTo>
                      <a:pt x="61" y="20"/>
                    </a:lnTo>
                    <a:lnTo>
                      <a:pt x="63" y="26"/>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79" name="Freeform 832"/>
              <p:cNvSpPr>
                <a:spLocks/>
              </p:cNvSpPr>
              <p:nvPr/>
            </p:nvSpPr>
            <p:spPr bwMode="auto">
              <a:xfrm>
                <a:off x="4613" y="2548"/>
                <a:ext cx="63" cy="65"/>
              </a:xfrm>
              <a:custGeom>
                <a:avLst/>
                <a:gdLst>
                  <a:gd name="T0" fmla="*/ 63 w 63"/>
                  <a:gd name="T1" fmla="*/ 33 h 65"/>
                  <a:gd name="T2" fmla="*/ 63 w 63"/>
                  <a:gd name="T3" fmla="*/ 39 h 65"/>
                  <a:gd name="T4" fmla="*/ 61 w 63"/>
                  <a:gd name="T5" fmla="*/ 45 h 65"/>
                  <a:gd name="T6" fmla="*/ 57 w 63"/>
                  <a:gd name="T7" fmla="*/ 51 h 65"/>
                  <a:gd name="T8" fmla="*/ 55 w 63"/>
                  <a:gd name="T9" fmla="*/ 55 h 65"/>
                  <a:gd name="T10" fmla="*/ 49 w 63"/>
                  <a:gd name="T11" fmla="*/ 59 h 65"/>
                  <a:gd name="T12" fmla="*/ 43 w 63"/>
                  <a:gd name="T13" fmla="*/ 61 h 65"/>
                  <a:gd name="T14" fmla="*/ 37 w 63"/>
                  <a:gd name="T15" fmla="*/ 63 h 65"/>
                  <a:gd name="T16" fmla="*/ 31 w 63"/>
                  <a:gd name="T17" fmla="*/ 65 h 65"/>
                  <a:gd name="T18" fmla="*/ 25 w 63"/>
                  <a:gd name="T19" fmla="*/ 63 h 65"/>
                  <a:gd name="T20" fmla="*/ 19 w 63"/>
                  <a:gd name="T21" fmla="*/ 61 h 65"/>
                  <a:gd name="T22" fmla="*/ 13 w 63"/>
                  <a:gd name="T23" fmla="*/ 59 h 65"/>
                  <a:gd name="T24" fmla="*/ 9 w 63"/>
                  <a:gd name="T25" fmla="*/ 55 h 65"/>
                  <a:gd name="T26" fmla="*/ 4 w 63"/>
                  <a:gd name="T27" fmla="*/ 51 h 65"/>
                  <a:gd name="T28" fmla="*/ 2 w 63"/>
                  <a:gd name="T29" fmla="*/ 45 h 65"/>
                  <a:gd name="T30" fmla="*/ 0 w 63"/>
                  <a:gd name="T31" fmla="*/ 39 h 65"/>
                  <a:gd name="T32" fmla="*/ 0 w 63"/>
                  <a:gd name="T33" fmla="*/ 33 h 65"/>
                  <a:gd name="T34" fmla="*/ 0 w 63"/>
                  <a:gd name="T35" fmla="*/ 25 h 65"/>
                  <a:gd name="T36" fmla="*/ 2 w 63"/>
                  <a:gd name="T37" fmla="*/ 19 h 65"/>
                  <a:gd name="T38" fmla="*/ 4 w 63"/>
                  <a:gd name="T39" fmla="*/ 13 h 65"/>
                  <a:gd name="T40" fmla="*/ 9 w 63"/>
                  <a:gd name="T41" fmla="*/ 10 h 65"/>
                  <a:gd name="T42" fmla="*/ 13 w 63"/>
                  <a:gd name="T43" fmla="*/ 6 h 65"/>
                  <a:gd name="T44" fmla="*/ 19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5 w 63"/>
                  <a:gd name="T57" fmla="*/ 10 h 65"/>
                  <a:gd name="T58" fmla="*/ 57 w 63"/>
                  <a:gd name="T59" fmla="*/ 13 h 65"/>
                  <a:gd name="T60" fmla="*/ 61 w 63"/>
                  <a:gd name="T61" fmla="*/ 19 h 65"/>
                  <a:gd name="T62" fmla="*/ 63 w 63"/>
                  <a:gd name="T63" fmla="*/ 25 h 65"/>
                  <a:gd name="T64" fmla="*/ 63 w 63"/>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3"/>
                    </a:moveTo>
                    <a:lnTo>
                      <a:pt x="63" y="39"/>
                    </a:lnTo>
                    <a:lnTo>
                      <a:pt x="61" y="45"/>
                    </a:lnTo>
                    <a:lnTo>
                      <a:pt x="57" y="51"/>
                    </a:lnTo>
                    <a:lnTo>
                      <a:pt x="55" y="55"/>
                    </a:lnTo>
                    <a:lnTo>
                      <a:pt x="49" y="59"/>
                    </a:lnTo>
                    <a:lnTo>
                      <a:pt x="43" y="61"/>
                    </a:lnTo>
                    <a:lnTo>
                      <a:pt x="37" y="63"/>
                    </a:lnTo>
                    <a:lnTo>
                      <a:pt x="31" y="65"/>
                    </a:lnTo>
                    <a:lnTo>
                      <a:pt x="25" y="63"/>
                    </a:lnTo>
                    <a:lnTo>
                      <a:pt x="19" y="61"/>
                    </a:lnTo>
                    <a:lnTo>
                      <a:pt x="13" y="59"/>
                    </a:lnTo>
                    <a:lnTo>
                      <a:pt x="9" y="55"/>
                    </a:lnTo>
                    <a:lnTo>
                      <a:pt x="4" y="51"/>
                    </a:lnTo>
                    <a:lnTo>
                      <a:pt x="2" y="45"/>
                    </a:lnTo>
                    <a:lnTo>
                      <a:pt x="0" y="39"/>
                    </a:lnTo>
                    <a:lnTo>
                      <a:pt x="0" y="33"/>
                    </a:lnTo>
                    <a:lnTo>
                      <a:pt x="0" y="25"/>
                    </a:lnTo>
                    <a:lnTo>
                      <a:pt x="2" y="19"/>
                    </a:lnTo>
                    <a:lnTo>
                      <a:pt x="4" y="13"/>
                    </a:lnTo>
                    <a:lnTo>
                      <a:pt x="9" y="10"/>
                    </a:lnTo>
                    <a:lnTo>
                      <a:pt x="13" y="6"/>
                    </a:lnTo>
                    <a:lnTo>
                      <a:pt x="19" y="2"/>
                    </a:lnTo>
                    <a:lnTo>
                      <a:pt x="25" y="0"/>
                    </a:lnTo>
                    <a:lnTo>
                      <a:pt x="31" y="0"/>
                    </a:lnTo>
                    <a:lnTo>
                      <a:pt x="37" y="0"/>
                    </a:lnTo>
                    <a:lnTo>
                      <a:pt x="43" y="2"/>
                    </a:lnTo>
                    <a:lnTo>
                      <a:pt x="49" y="6"/>
                    </a:lnTo>
                    <a:lnTo>
                      <a:pt x="55" y="10"/>
                    </a:lnTo>
                    <a:lnTo>
                      <a:pt x="57" y="13"/>
                    </a:lnTo>
                    <a:lnTo>
                      <a:pt x="61" y="19"/>
                    </a:lnTo>
                    <a:lnTo>
                      <a:pt x="63" y="25"/>
                    </a:lnTo>
                    <a:lnTo>
                      <a:pt x="63"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0" name="Freeform 833"/>
              <p:cNvSpPr>
                <a:spLocks/>
              </p:cNvSpPr>
              <p:nvPr/>
            </p:nvSpPr>
            <p:spPr bwMode="auto">
              <a:xfrm>
                <a:off x="4613" y="2548"/>
                <a:ext cx="63" cy="65"/>
              </a:xfrm>
              <a:custGeom>
                <a:avLst/>
                <a:gdLst>
                  <a:gd name="T0" fmla="*/ 63 w 63"/>
                  <a:gd name="T1" fmla="*/ 33 h 65"/>
                  <a:gd name="T2" fmla="*/ 63 w 63"/>
                  <a:gd name="T3" fmla="*/ 33 h 65"/>
                  <a:gd name="T4" fmla="*/ 63 w 63"/>
                  <a:gd name="T5" fmla="*/ 39 h 65"/>
                  <a:gd name="T6" fmla="*/ 61 w 63"/>
                  <a:gd name="T7" fmla="*/ 45 h 65"/>
                  <a:gd name="T8" fmla="*/ 57 w 63"/>
                  <a:gd name="T9" fmla="*/ 51 h 65"/>
                  <a:gd name="T10" fmla="*/ 55 w 63"/>
                  <a:gd name="T11" fmla="*/ 55 h 65"/>
                  <a:gd name="T12" fmla="*/ 49 w 63"/>
                  <a:gd name="T13" fmla="*/ 59 h 65"/>
                  <a:gd name="T14" fmla="*/ 43 w 63"/>
                  <a:gd name="T15" fmla="*/ 61 h 65"/>
                  <a:gd name="T16" fmla="*/ 37 w 63"/>
                  <a:gd name="T17" fmla="*/ 63 h 65"/>
                  <a:gd name="T18" fmla="*/ 31 w 63"/>
                  <a:gd name="T19" fmla="*/ 65 h 65"/>
                  <a:gd name="T20" fmla="*/ 25 w 63"/>
                  <a:gd name="T21" fmla="*/ 63 h 65"/>
                  <a:gd name="T22" fmla="*/ 19 w 63"/>
                  <a:gd name="T23" fmla="*/ 61 h 65"/>
                  <a:gd name="T24" fmla="*/ 13 w 63"/>
                  <a:gd name="T25" fmla="*/ 59 h 65"/>
                  <a:gd name="T26" fmla="*/ 9 w 63"/>
                  <a:gd name="T27" fmla="*/ 55 h 65"/>
                  <a:gd name="T28" fmla="*/ 4 w 63"/>
                  <a:gd name="T29" fmla="*/ 51 h 65"/>
                  <a:gd name="T30" fmla="*/ 2 w 63"/>
                  <a:gd name="T31" fmla="*/ 45 h 65"/>
                  <a:gd name="T32" fmla="*/ 0 w 63"/>
                  <a:gd name="T33" fmla="*/ 39 h 65"/>
                  <a:gd name="T34" fmla="*/ 0 w 63"/>
                  <a:gd name="T35" fmla="*/ 33 h 65"/>
                  <a:gd name="T36" fmla="*/ 0 w 63"/>
                  <a:gd name="T37" fmla="*/ 25 h 65"/>
                  <a:gd name="T38" fmla="*/ 2 w 63"/>
                  <a:gd name="T39" fmla="*/ 19 h 65"/>
                  <a:gd name="T40" fmla="*/ 4 w 63"/>
                  <a:gd name="T41" fmla="*/ 13 h 65"/>
                  <a:gd name="T42" fmla="*/ 9 w 63"/>
                  <a:gd name="T43" fmla="*/ 10 h 65"/>
                  <a:gd name="T44" fmla="*/ 13 w 63"/>
                  <a:gd name="T45" fmla="*/ 6 h 65"/>
                  <a:gd name="T46" fmla="*/ 19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5 w 63"/>
                  <a:gd name="T59" fmla="*/ 10 h 65"/>
                  <a:gd name="T60" fmla="*/ 57 w 63"/>
                  <a:gd name="T61" fmla="*/ 13 h 65"/>
                  <a:gd name="T62" fmla="*/ 61 w 63"/>
                  <a:gd name="T63" fmla="*/ 19 h 65"/>
                  <a:gd name="T64" fmla="*/ 63 w 63"/>
                  <a:gd name="T65" fmla="*/ 25 h 65"/>
                  <a:gd name="T66" fmla="*/ 63 w 63"/>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3"/>
                    </a:moveTo>
                    <a:lnTo>
                      <a:pt x="63" y="33"/>
                    </a:lnTo>
                    <a:lnTo>
                      <a:pt x="63" y="39"/>
                    </a:lnTo>
                    <a:lnTo>
                      <a:pt x="61" y="45"/>
                    </a:lnTo>
                    <a:lnTo>
                      <a:pt x="57" y="51"/>
                    </a:lnTo>
                    <a:lnTo>
                      <a:pt x="55" y="55"/>
                    </a:lnTo>
                    <a:lnTo>
                      <a:pt x="49" y="59"/>
                    </a:lnTo>
                    <a:lnTo>
                      <a:pt x="43" y="61"/>
                    </a:lnTo>
                    <a:lnTo>
                      <a:pt x="37" y="63"/>
                    </a:lnTo>
                    <a:lnTo>
                      <a:pt x="31" y="65"/>
                    </a:lnTo>
                    <a:lnTo>
                      <a:pt x="25" y="63"/>
                    </a:lnTo>
                    <a:lnTo>
                      <a:pt x="19" y="61"/>
                    </a:lnTo>
                    <a:lnTo>
                      <a:pt x="13" y="59"/>
                    </a:lnTo>
                    <a:lnTo>
                      <a:pt x="9" y="55"/>
                    </a:lnTo>
                    <a:lnTo>
                      <a:pt x="4" y="51"/>
                    </a:lnTo>
                    <a:lnTo>
                      <a:pt x="2" y="45"/>
                    </a:lnTo>
                    <a:lnTo>
                      <a:pt x="0" y="39"/>
                    </a:lnTo>
                    <a:lnTo>
                      <a:pt x="0" y="33"/>
                    </a:lnTo>
                    <a:lnTo>
                      <a:pt x="0" y="25"/>
                    </a:lnTo>
                    <a:lnTo>
                      <a:pt x="2" y="19"/>
                    </a:lnTo>
                    <a:lnTo>
                      <a:pt x="4" y="13"/>
                    </a:lnTo>
                    <a:lnTo>
                      <a:pt x="9" y="10"/>
                    </a:lnTo>
                    <a:lnTo>
                      <a:pt x="13" y="6"/>
                    </a:lnTo>
                    <a:lnTo>
                      <a:pt x="19" y="2"/>
                    </a:lnTo>
                    <a:lnTo>
                      <a:pt x="25" y="0"/>
                    </a:lnTo>
                    <a:lnTo>
                      <a:pt x="31" y="0"/>
                    </a:lnTo>
                    <a:lnTo>
                      <a:pt x="37" y="0"/>
                    </a:lnTo>
                    <a:lnTo>
                      <a:pt x="43" y="2"/>
                    </a:lnTo>
                    <a:lnTo>
                      <a:pt x="49" y="6"/>
                    </a:lnTo>
                    <a:lnTo>
                      <a:pt x="55" y="10"/>
                    </a:lnTo>
                    <a:lnTo>
                      <a:pt x="57" y="13"/>
                    </a:lnTo>
                    <a:lnTo>
                      <a:pt x="61" y="19"/>
                    </a:lnTo>
                    <a:lnTo>
                      <a:pt x="63" y="25"/>
                    </a:lnTo>
                    <a:lnTo>
                      <a:pt x="63"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1" name="Freeform 834"/>
              <p:cNvSpPr>
                <a:spLocks/>
              </p:cNvSpPr>
              <p:nvPr/>
            </p:nvSpPr>
            <p:spPr bwMode="auto">
              <a:xfrm>
                <a:off x="4678" y="2522"/>
                <a:ext cx="65" cy="65"/>
              </a:xfrm>
              <a:custGeom>
                <a:avLst/>
                <a:gdLst>
                  <a:gd name="T0" fmla="*/ 65 w 65"/>
                  <a:gd name="T1" fmla="*/ 34 h 65"/>
                  <a:gd name="T2" fmla="*/ 63 w 65"/>
                  <a:gd name="T3" fmla="*/ 39 h 65"/>
                  <a:gd name="T4" fmla="*/ 61 w 65"/>
                  <a:gd name="T5" fmla="*/ 45 h 65"/>
                  <a:gd name="T6" fmla="*/ 59 w 65"/>
                  <a:gd name="T7" fmla="*/ 51 h 65"/>
                  <a:gd name="T8" fmla="*/ 55 w 65"/>
                  <a:gd name="T9" fmla="*/ 55 h 65"/>
                  <a:gd name="T10" fmla="*/ 51 w 65"/>
                  <a:gd name="T11" fmla="*/ 59 h 65"/>
                  <a:gd name="T12" fmla="*/ 45 w 65"/>
                  <a:gd name="T13" fmla="*/ 63 h 65"/>
                  <a:gd name="T14" fmla="*/ 39 w 65"/>
                  <a:gd name="T15" fmla="*/ 65 h 65"/>
                  <a:gd name="T16" fmla="*/ 31 w 65"/>
                  <a:gd name="T17" fmla="*/ 65 h 65"/>
                  <a:gd name="T18" fmla="*/ 25 w 65"/>
                  <a:gd name="T19" fmla="*/ 65 h 65"/>
                  <a:gd name="T20" fmla="*/ 19 w 65"/>
                  <a:gd name="T21" fmla="*/ 63 h 65"/>
                  <a:gd name="T22" fmla="*/ 13 w 65"/>
                  <a:gd name="T23" fmla="*/ 59 h 65"/>
                  <a:gd name="T24" fmla="*/ 9 w 65"/>
                  <a:gd name="T25" fmla="*/ 55 h 65"/>
                  <a:gd name="T26" fmla="*/ 6 w 65"/>
                  <a:gd name="T27" fmla="*/ 51 h 65"/>
                  <a:gd name="T28" fmla="*/ 2 w 65"/>
                  <a:gd name="T29" fmla="*/ 45 h 65"/>
                  <a:gd name="T30" fmla="*/ 0 w 65"/>
                  <a:gd name="T31" fmla="*/ 39 h 65"/>
                  <a:gd name="T32" fmla="*/ 0 w 65"/>
                  <a:gd name="T33" fmla="*/ 34 h 65"/>
                  <a:gd name="T34" fmla="*/ 0 w 65"/>
                  <a:gd name="T35" fmla="*/ 28 h 65"/>
                  <a:gd name="T36" fmla="*/ 2 w 65"/>
                  <a:gd name="T37" fmla="*/ 20 h 65"/>
                  <a:gd name="T38" fmla="*/ 6 w 65"/>
                  <a:gd name="T39" fmla="*/ 16 h 65"/>
                  <a:gd name="T40" fmla="*/ 9 w 65"/>
                  <a:gd name="T41" fmla="*/ 10 h 65"/>
                  <a:gd name="T42" fmla="*/ 13 w 65"/>
                  <a:gd name="T43" fmla="*/ 6 h 65"/>
                  <a:gd name="T44" fmla="*/ 19 w 65"/>
                  <a:gd name="T45" fmla="*/ 4 h 65"/>
                  <a:gd name="T46" fmla="*/ 25 w 65"/>
                  <a:gd name="T47" fmla="*/ 2 h 65"/>
                  <a:gd name="T48" fmla="*/ 31 w 65"/>
                  <a:gd name="T49" fmla="*/ 0 h 65"/>
                  <a:gd name="T50" fmla="*/ 39 w 65"/>
                  <a:gd name="T51" fmla="*/ 2 h 65"/>
                  <a:gd name="T52" fmla="*/ 45 w 65"/>
                  <a:gd name="T53" fmla="*/ 4 h 65"/>
                  <a:gd name="T54" fmla="*/ 51 w 65"/>
                  <a:gd name="T55" fmla="*/ 6 h 65"/>
                  <a:gd name="T56" fmla="*/ 55 w 65"/>
                  <a:gd name="T57" fmla="*/ 10 h 65"/>
                  <a:gd name="T58" fmla="*/ 59 w 65"/>
                  <a:gd name="T59" fmla="*/ 16 h 65"/>
                  <a:gd name="T60" fmla="*/ 61 w 65"/>
                  <a:gd name="T61" fmla="*/ 20 h 65"/>
                  <a:gd name="T62" fmla="*/ 63 w 65"/>
                  <a:gd name="T63" fmla="*/ 28 h 65"/>
                  <a:gd name="T64" fmla="*/ 65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4"/>
                    </a:moveTo>
                    <a:lnTo>
                      <a:pt x="63" y="39"/>
                    </a:lnTo>
                    <a:lnTo>
                      <a:pt x="61"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0" y="39"/>
                    </a:lnTo>
                    <a:lnTo>
                      <a:pt x="0" y="34"/>
                    </a:lnTo>
                    <a:lnTo>
                      <a:pt x="0" y="28"/>
                    </a:lnTo>
                    <a:lnTo>
                      <a:pt x="2" y="20"/>
                    </a:lnTo>
                    <a:lnTo>
                      <a:pt x="6"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8"/>
                    </a:lnTo>
                    <a:lnTo>
                      <a:pt x="65" y="34"/>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2" name="Freeform 835"/>
              <p:cNvSpPr>
                <a:spLocks/>
              </p:cNvSpPr>
              <p:nvPr/>
            </p:nvSpPr>
            <p:spPr bwMode="auto">
              <a:xfrm>
                <a:off x="4678" y="2522"/>
                <a:ext cx="65" cy="65"/>
              </a:xfrm>
              <a:custGeom>
                <a:avLst/>
                <a:gdLst>
                  <a:gd name="T0" fmla="*/ 65 w 65"/>
                  <a:gd name="T1" fmla="*/ 34 h 65"/>
                  <a:gd name="T2" fmla="*/ 65 w 65"/>
                  <a:gd name="T3" fmla="*/ 34 h 65"/>
                  <a:gd name="T4" fmla="*/ 63 w 65"/>
                  <a:gd name="T5" fmla="*/ 39 h 65"/>
                  <a:gd name="T6" fmla="*/ 61 w 65"/>
                  <a:gd name="T7" fmla="*/ 45 h 65"/>
                  <a:gd name="T8" fmla="*/ 59 w 65"/>
                  <a:gd name="T9" fmla="*/ 51 h 65"/>
                  <a:gd name="T10" fmla="*/ 55 w 65"/>
                  <a:gd name="T11" fmla="*/ 55 h 65"/>
                  <a:gd name="T12" fmla="*/ 51 w 65"/>
                  <a:gd name="T13" fmla="*/ 59 h 65"/>
                  <a:gd name="T14" fmla="*/ 45 w 65"/>
                  <a:gd name="T15" fmla="*/ 63 h 65"/>
                  <a:gd name="T16" fmla="*/ 39 w 65"/>
                  <a:gd name="T17" fmla="*/ 65 h 65"/>
                  <a:gd name="T18" fmla="*/ 31 w 65"/>
                  <a:gd name="T19" fmla="*/ 65 h 65"/>
                  <a:gd name="T20" fmla="*/ 25 w 65"/>
                  <a:gd name="T21" fmla="*/ 65 h 65"/>
                  <a:gd name="T22" fmla="*/ 19 w 65"/>
                  <a:gd name="T23" fmla="*/ 63 h 65"/>
                  <a:gd name="T24" fmla="*/ 13 w 65"/>
                  <a:gd name="T25" fmla="*/ 59 h 65"/>
                  <a:gd name="T26" fmla="*/ 9 w 65"/>
                  <a:gd name="T27" fmla="*/ 55 h 65"/>
                  <a:gd name="T28" fmla="*/ 6 w 65"/>
                  <a:gd name="T29" fmla="*/ 51 h 65"/>
                  <a:gd name="T30" fmla="*/ 2 w 65"/>
                  <a:gd name="T31" fmla="*/ 45 h 65"/>
                  <a:gd name="T32" fmla="*/ 0 w 65"/>
                  <a:gd name="T33" fmla="*/ 39 h 65"/>
                  <a:gd name="T34" fmla="*/ 0 w 65"/>
                  <a:gd name="T35" fmla="*/ 34 h 65"/>
                  <a:gd name="T36" fmla="*/ 0 w 65"/>
                  <a:gd name="T37" fmla="*/ 28 h 65"/>
                  <a:gd name="T38" fmla="*/ 2 w 65"/>
                  <a:gd name="T39" fmla="*/ 20 h 65"/>
                  <a:gd name="T40" fmla="*/ 6 w 65"/>
                  <a:gd name="T41" fmla="*/ 16 h 65"/>
                  <a:gd name="T42" fmla="*/ 9 w 65"/>
                  <a:gd name="T43" fmla="*/ 10 h 65"/>
                  <a:gd name="T44" fmla="*/ 13 w 65"/>
                  <a:gd name="T45" fmla="*/ 6 h 65"/>
                  <a:gd name="T46" fmla="*/ 19 w 65"/>
                  <a:gd name="T47" fmla="*/ 4 h 65"/>
                  <a:gd name="T48" fmla="*/ 25 w 65"/>
                  <a:gd name="T49" fmla="*/ 2 h 65"/>
                  <a:gd name="T50" fmla="*/ 31 w 65"/>
                  <a:gd name="T51" fmla="*/ 0 h 65"/>
                  <a:gd name="T52" fmla="*/ 39 w 65"/>
                  <a:gd name="T53" fmla="*/ 2 h 65"/>
                  <a:gd name="T54" fmla="*/ 45 w 65"/>
                  <a:gd name="T55" fmla="*/ 4 h 65"/>
                  <a:gd name="T56" fmla="*/ 51 w 65"/>
                  <a:gd name="T57" fmla="*/ 6 h 65"/>
                  <a:gd name="T58" fmla="*/ 55 w 65"/>
                  <a:gd name="T59" fmla="*/ 10 h 65"/>
                  <a:gd name="T60" fmla="*/ 59 w 65"/>
                  <a:gd name="T61" fmla="*/ 16 h 65"/>
                  <a:gd name="T62" fmla="*/ 61 w 65"/>
                  <a:gd name="T63" fmla="*/ 20 h 65"/>
                  <a:gd name="T64" fmla="*/ 63 w 65"/>
                  <a:gd name="T65" fmla="*/ 28 h 65"/>
                  <a:gd name="T66" fmla="*/ 65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4"/>
                    </a:moveTo>
                    <a:lnTo>
                      <a:pt x="65" y="34"/>
                    </a:lnTo>
                    <a:lnTo>
                      <a:pt x="63" y="39"/>
                    </a:lnTo>
                    <a:lnTo>
                      <a:pt x="61" y="45"/>
                    </a:lnTo>
                    <a:lnTo>
                      <a:pt x="59" y="51"/>
                    </a:lnTo>
                    <a:lnTo>
                      <a:pt x="55" y="55"/>
                    </a:lnTo>
                    <a:lnTo>
                      <a:pt x="51" y="59"/>
                    </a:lnTo>
                    <a:lnTo>
                      <a:pt x="45" y="63"/>
                    </a:lnTo>
                    <a:lnTo>
                      <a:pt x="39" y="65"/>
                    </a:lnTo>
                    <a:lnTo>
                      <a:pt x="31" y="65"/>
                    </a:lnTo>
                    <a:lnTo>
                      <a:pt x="25" y="65"/>
                    </a:lnTo>
                    <a:lnTo>
                      <a:pt x="19" y="63"/>
                    </a:lnTo>
                    <a:lnTo>
                      <a:pt x="13" y="59"/>
                    </a:lnTo>
                    <a:lnTo>
                      <a:pt x="9" y="55"/>
                    </a:lnTo>
                    <a:lnTo>
                      <a:pt x="6" y="51"/>
                    </a:lnTo>
                    <a:lnTo>
                      <a:pt x="2" y="45"/>
                    </a:lnTo>
                    <a:lnTo>
                      <a:pt x="0" y="39"/>
                    </a:lnTo>
                    <a:lnTo>
                      <a:pt x="0" y="34"/>
                    </a:lnTo>
                    <a:lnTo>
                      <a:pt x="0" y="28"/>
                    </a:lnTo>
                    <a:lnTo>
                      <a:pt x="2" y="20"/>
                    </a:lnTo>
                    <a:lnTo>
                      <a:pt x="6" y="16"/>
                    </a:lnTo>
                    <a:lnTo>
                      <a:pt x="9" y="10"/>
                    </a:lnTo>
                    <a:lnTo>
                      <a:pt x="13" y="6"/>
                    </a:lnTo>
                    <a:lnTo>
                      <a:pt x="19" y="4"/>
                    </a:lnTo>
                    <a:lnTo>
                      <a:pt x="25" y="2"/>
                    </a:lnTo>
                    <a:lnTo>
                      <a:pt x="31" y="0"/>
                    </a:lnTo>
                    <a:lnTo>
                      <a:pt x="39" y="2"/>
                    </a:lnTo>
                    <a:lnTo>
                      <a:pt x="45" y="4"/>
                    </a:lnTo>
                    <a:lnTo>
                      <a:pt x="51" y="6"/>
                    </a:lnTo>
                    <a:lnTo>
                      <a:pt x="55" y="10"/>
                    </a:lnTo>
                    <a:lnTo>
                      <a:pt x="59" y="16"/>
                    </a:lnTo>
                    <a:lnTo>
                      <a:pt x="61" y="20"/>
                    </a:lnTo>
                    <a:lnTo>
                      <a:pt x="63" y="28"/>
                    </a:lnTo>
                    <a:lnTo>
                      <a:pt x="65"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3" name="Freeform 836"/>
              <p:cNvSpPr>
                <a:spLocks/>
              </p:cNvSpPr>
              <p:nvPr/>
            </p:nvSpPr>
            <p:spPr bwMode="auto">
              <a:xfrm>
                <a:off x="4650" y="2508"/>
                <a:ext cx="63" cy="65"/>
              </a:xfrm>
              <a:custGeom>
                <a:avLst/>
                <a:gdLst>
                  <a:gd name="T0" fmla="*/ 0 w 63"/>
                  <a:gd name="T1" fmla="*/ 34 h 65"/>
                  <a:gd name="T2" fmla="*/ 0 w 63"/>
                  <a:gd name="T3" fmla="*/ 26 h 65"/>
                  <a:gd name="T4" fmla="*/ 2 w 63"/>
                  <a:gd name="T5" fmla="*/ 20 h 65"/>
                  <a:gd name="T6" fmla="*/ 4 w 63"/>
                  <a:gd name="T7" fmla="*/ 16 h 65"/>
                  <a:gd name="T8" fmla="*/ 8 w 63"/>
                  <a:gd name="T9" fmla="*/ 10 h 65"/>
                  <a:gd name="T10" fmla="*/ 14 w 63"/>
                  <a:gd name="T11" fmla="*/ 6 h 65"/>
                  <a:gd name="T12" fmla="*/ 20 w 63"/>
                  <a:gd name="T13" fmla="*/ 4 h 65"/>
                  <a:gd name="T14" fmla="*/ 26 w 63"/>
                  <a:gd name="T15" fmla="*/ 2 h 65"/>
                  <a:gd name="T16" fmla="*/ 32 w 63"/>
                  <a:gd name="T17" fmla="*/ 0 h 65"/>
                  <a:gd name="T18" fmla="*/ 37 w 63"/>
                  <a:gd name="T19" fmla="*/ 2 h 65"/>
                  <a:gd name="T20" fmla="*/ 43 w 63"/>
                  <a:gd name="T21" fmla="*/ 4 h 65"/>
                  <a:gd name="T22" fmla="*/ 49 w 63"/>
                  <a:gd name="T23" fmla="*/ 6 h 65"/>
                  <a:gd name="T24" fmla="*/ 53 w 63"/>
                  <a:gd name="T25" fmla="*/ 10 h 65"/>
                  <a:gd name="T26" fmla="*/ 57 w 63"/>
                  <a:gd name="T27" fmla="*/ 16 h 65"/>
                  <a:gd name="T28" fmla="*/ 61 w 63"/>
                  <a:gd name="T29" fmla="*/ 20 h 65"/>
                  <a:gd name="T30" fmla="*/ 63 w 63"/>
                  <a:gd name="T31" fmla="*/ 26 h 65"/>
                  <a:gd name="T32" fmla="*/ 63 w 63"/>
                  <a:gd name="T33" fmla="*/ 34 h 65"/>
                  <a:gd name="T34" fmla="*/ 63 w 63"/>
                  <a:gd name="T35" fmla="*/ 40 h 65"/>
                  <a:gd name="T36" fmla="*/ 61 w 63"/>
                  <a:gd name="T37" fmla="*/ 46 h 65"/>
                  <a:gd name="T38" fmla="*/ 57 w 63"/>
                  <a:gd name="T39" fmla="*/ 51 h 65"/>
                  <a:gd name="T40" fmla="*/ 53 w 63"/>
                  <a:gd name="T41" fmla="*/ 55 h 65"/>
                  <a:gd name="T42" fmla="*/ 49 w 63"/>
                  <a:gd name="T43" fmla="*/ 59 h 65"/>
                  <a:gd name="T44" fmla="*/ 43 w 63"/>
                  <a:gd name="T45" fmla="*/ 63 h 65"/>
                  <a:gd name="T46" fmla="*/ 37 w 63"/>
                  <a:gd name="T47" fmla="*/ 65 h 65"/>
                  <a:gd name="T48" fmla="*/ 32 w 63"/>
                  <a:gd name="T49" fmla="*/ 65 h 65"/>
                  <a:gd name="T50" fmla="*/ 26 w 63"/>
                  <a:gd name="T51" fmla="*/ 65 h 65"/>
                  <a:gd name="T52" fmla="*/ 20 w 63"/>
                  <a:gd name="T53" fmla="*/ 63 h 65"/>
                  <a:gd name="T54" fmla="*/ 14 w 63"/>
                  <a:gd name="T55" fmla="*/ 59 h 65"/>
                  <a:gd name="T56" fmla="*/ 8 w 63"/>
                  <a:gd name="T57" fmla="*/ 55 h 65"/>
                  <a:gd name="T58" fmla="*/ 4 w 63"/>
                  <a:gd name="T59" fmla="*/ 51 h 65"/>
                  <a:gd name="T60" fmla="*/ 2 w 63"/>
                  <a:gd name="T61" fmla="*/ 46 h 65"/>
                  <a:gd name="T62" fmla="*/ 0 w 63"/>
                  <a:gd name="T63" fmla="*/ 40 h 65"/>
                  <a:gd name="T64" fmla="*/ 0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4"/>
                    </a:moveTo>
                    <a:lnTo>
                      <a:pt x="0" y="26"/>
                    </a:lnTo>
                    <a:lnTo>
                      <a:pt x="2" y="20"/>
                    </a:lnTo>
                    <a:lnTo>
                      <a:pt x="4" y="16"/>
                    </a:lnTo>
                    <a:lnTo>
                      <a:pt x="8" y="10"/>
                    </a:lnTo>
                    <a:lnTo>
                      <a:pt x="14" y="6"/>
                    </a:lnTo>
                    <a:lnTo>
                      <a:pt x="20" y="4"/>
                    </a:lnTo>
                    <a:lnTo>
                      <a:pt x="26" y="2"/>
                    </a:lnTo>
                    <a:lnTo>
                      <a:pt x="32" y="0"/>
                    </a:lnTo>
                    <a:lnTo>
                      <a:pt x="37" y="2"/>
                    </a:lnTo>
                    <a:lnTo>
                      <a:pt x="43" y="4"/>
                    </a:lnTo>
                    <a:lnTo>
                      <a:pt x="49" y="6"/>
                    </a:lnTo>
                    <a:lnTo>
                      <a:pt x="53" y="10"/>
                    </a:lnTo>
                    <a:lnTo>
                      <a:pt x="57" y="16"/>
                    </a:lnTo>
                    <a:lnTo>
                      <a:pt x="61" y="20"/>
                    </a:lnTo>
                    <a:lnTo>
                      <a:pt x="63" y="26"/>
                    </a:lnTo>
                    <a:lnTo>
                      <a:pt x="63" y="34"/>
                    </a:lnTo>
                    <a:lnTo>
                      <a:pt x="63" y="40"/>
                    </a:lnTo>
                    <a:lnTo>
                      <a:pt x="61" y="46"/>
                    </a:lnTo>
                    <a:lnTo>
                      <a:pt x="57" y="51"/>
                    </a:lnTo>
                    <a:lnTo>
                      <a:pt x="53" y="55"/>
                    </a:lnTo>
                    <a:lnTo>
                      <a:pt x="49" y="59"/>
                    </a:lnTo>
                    <a:lnTo>
                      <a:pt x="43" y="63"/>
                    </a:lnTo>
                    <a:lnTo>
                      <a:pt x="37" y="65"/>
                    </a:lnTo>
                    <a:lnTo>
                      <a:pt x="32" y="65"/>
                    </a:lnTo>
                    <a:lnTo>
                      <a:pt x="26" y="65"/>
                    </a:lnTo>
                    <a:lnTo>
                      <a:pt x="20" y="63"/>
                    </a:lnTo>
                    <a:lnTo>
                      <a:pt x="14" y="59"/>
                    </a:lnTo>
                    <a:lnTo>
                      <a:pt x="8" y="55"/>
                    </a:lnTo>
                    <a:lnTo>
                      <a:pt x="4" y="51"/>
                    </a:lnTo>
                    <a:lnTo>
                      <a:pt x="2" y="46"/>
                    </a:lnTo>
                    <a:lnTo>
                      <a:pt x="0"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4" name="Freeform 837"/>
              <p:cNvSpPr>
                <a:spLocks/>
              </p:cNvSpPr>
              <p:nvPr/>
            </p:nvSpPr>
            <p:spPr bwMode="auto">
              <a:xfrm>
                <a:off x="4650" y="2508"/>
                <a:ext cx="63" cy="65"/>
              </a:xfrm>
              <a:custGeom>
                <a:avLst/>
                <a:gdLst>
                  <a:gd name="T0" fmla="*/ 0 w 63"/>
                  <a:gd name="T1" fmla="*/ 34 h 65"/>
                  <a:gd name="T2" fmla="*/ 0 w 63"/>
                  <a:gd name="T3" fmla="*/ 34 h 65"/>
                  <a:gd name="T4" fmla="*/ 0 w 63"/>
                  <a:gd name="T5" fmla="*/ 26 h 65"/>
                  <a:gd name="T6" fmla="*/ 2 w 63"/>
                  <a:gd name="T7" fmla="*/ 20 h 65"/>
                  <a:gd name="T8" fmla="*/ 4 w 63"/>
                  <a:gd name="T9" fmla="*/ 16 h 65"/>
                  <a:gd name="T10" fmla="*/ 8 w 63"/>
                  <a:gd name="T11" fmla="*/ 10 h 65"/>
                  <a:gd name="T12" fmla="*/ 14 w 63"/>
                  <a:gd name="T13" fmla="*/ 6 h 65"/>
                  <a:gd name="T14" fmla="*/ 20 w 63"/>
                  <a:gd name="T15" fmla="*/ 4 h 65"/>
                  <a:gd name="T16" fmla="*/ 26 w 63"/>
                  <a:gd name="T17" fmla="*/ 2 h 65"/>
                  <a:gd name="T18" fmla="*/ 32 w 63"/>
                  <a:gd name="T19" fmla="*/ 0 h 65"/>
                  <a:gd name="T20" fmla="*/ 37 w 63"/>
                  <a:gd name="T21" fmla="*/ 2 h 65"/>
                  <a:gd name="T22" fmla="*/ 43 w 63"/>
                  <a:gd name="T23" fmla="*/ 4 h 65"/>
                  <a:gd name="T24" fmla="*/ 49 w 63"/>
                  <a:gd name="T25" fmla="*/ 6 h 65"/>
                  <a:gd name="T26" fmla="*/ 53 w 63"/>
                  <a:gd name="T27" fmla="*/ 10 h 65"/>
                  <a:gd name="T28" fmla="*/ 57 w 63"/>
                  <a:gd name="T29" fmla="*/ 16 h 65"/>
                  <a:gd name="T30" fmla="*/ 61 w 63"/>
                  <a:gd name="T31" fmla="*/ 20 h 65"/>
                  <a:gd name="T32" fmla="*/ 63 w 63"/>
                  <a:gd name="T33" fmla="*/ 26 h 65"/>
                  <a:gd name="T34" fmla="*/ 63 w 63"/>
                  <a:gd name="T35" fmla="*/ 34 h 65"/>
                  <a:gd name="T36" fmla="*/ 63 w 63"/>
                  <a:gd name="T37" fmla="*/ 40 h 65"/>
                  <a:gd name="T38" fmla="*/ 61 w 63"/>
                  <a:gd name="T39" fmla="*/ 46 h 65"/>
                  <a:gd name="T40" fmla="*/ 57 w 63"/>
                  <a:gd name="T41" fmla="*/ 51 h 65"/>
                  <a:gd name="T42" fmla="*/ 53 w 63"/>
                  <a:gd name="T43" fmla="*/ 55 h 65"/>
                  <a:gd name="T44" fmla="*/ 49 w 63"/>
                  <a:gd name="T45" fmla="*/ 59 h 65"/>
                  <a:gd name="T46" fmla="*/ 43 w 63"/>
                  <a:gd name="T47" fmla="*/ 63 h 65"/>
                  <a:gd name="T48" fmla="*/ 37 w 63"/>
                  <a:gd name="T49" fmla="*/ 65 h 65"/>
                  <a:gd name="T50" fmla="*/ 32 w 63"/>
                  <a:gd name="T51" fmla="*/ 65 h 65"/>
                  <a:gd name="T52" fmla="*/ 26 w 63"/>
                  <a:gd name="T53" fmla="*/ 65 h 65"/>
                  <a:gd name="T54" fmla="*/ 20 w 63"/>
                  <a:gd name="T55" fmla="*/ 63 h 65"/>
                  <a:gd name="T56" fmla="*/ 14 w 63"/>
                  <a:gd name="T57" fmla="*/ 59 h 65"/>
                  <a:gd name="T58" fmla="*/ 8 w 63"/>
                  <a:gd name="T59" fmla="*/ 55 h 65"/>
                  <a:gd name="T60" fmla="*/ 4 w 63"/>
                  <a:gd name="T61" fmla="*/ 51 h 65"/>
                  <a:gd name="T62" fmla="*/ 2 w 63"/>
                  <a:gd name="T63" fmla="*/ 46 h 65"/>
                  <a:gd name="T64" fmla="*/ 0 w 63"/>
                  <a:gd name="T65" fmla="*/ 40 h 65"/>
                  <a:gd name="T66" fmla="*/ 0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4"/>
                    </a:moveTo>
                    <a:lnTo>
                      <a:pt x="0" y="34"/>
                    </a:lnTo>
                    <a:lnTo>
                      <a:pt x="0" y="26"/>
                    </a:lnTo>
                    <a:lnTo>
                      <a:pt x="2" y="20"/>
                    </a:lnTo>
                    <a:lnTo>
                      <a:pt x="4" y="16"/>
                    </a:lnTo>
                    <a:lnTo>
                      <a:pt x="8" y="10"/>
                    </a:lnTo>
                    <a:lnTo>
                      <a:pt x="14" y="6"/>
                    </a:lnTo>
                    <a:lnTo>
                      <a:pt x="20" y="4"/>
                    </a:lnTo>
                    <a:lnTo>
                      <a:pt x="26" y="2"/>
                    </a:lnTo>
                    <a:lnTo>
                      <a:pt x="32" y="0"/>
                    </a:lnTo>
                    <a:lnTo>
                      <a:pt x="37" y="2"/>
                    </a:lnTo>
                    <a:lnTo>
                      <a:pt x="43" y="4"/>
                    </a:lnTo>
                    <a:lnTo>
                      <a:pt x="49" y="6"/>
                    </a:lnTo>
                    <a:lnTo>
                      <a:pt x="53" y="10"/>
                    </a:lnTo>
                    <a:lnTo>
                      <a:pt x="57" y="16"/>
                    </a:lnTo>
                    <a:lnTo>
                      <a:pt x="61" y="20"/>
                    </a:lnTo>
                    <a:lnTo>
                      <a:pt x="63" y="26"/>
                    </a:lnTo>
                    <a:lnTo>
                      <a:pt x="63" y="34"/>
                    </a:lnTo>
                    <a:lnTo>
                      <a:pt x="63" y="40"/>
                    </a:lnTo>
                    <a:lnTo>
                      <a:pt x="61" y="46"/>
                    </a:lnTo>
                    <a:lnTo>
                      <a:pt x="57" y="51"/>
                    </a:lnTo>
                    <a:lnTo>
                      <a:pt x="53" y="55"/>
                    </a:lnTo>
                    <a:lnTo>
                      <a:pt x="49" y="59"/>
                    </a:lnTo>
                    <a:lnTo>
                      <a:pt x="43" y="63"/>
                    </a:lnTo>
                    <a:lnTo>
                      <a:pt x="37" y="65"/>
                    </a:lnTo>
                    <a:lnTo>
                      <a:pt x="32" y="65"/>
                    </a:lnTo>
                    <a:lnTo>
                      <a:pt x="26" y="65"/>
                    </a:lnTo>
                    <a:lnTo>
                      <a:pt x="20" y="63"/>
                    </a:lnTo>
                    <a:lnTo>
                      <a:pt x="14" y="59"/>
                    </a:lnTo>
                    <a:lnTo>
                      <a:pt x="8" y="55"/>
                    </a:lnTo>
                    <a:lnTo>
                      <a:pt x="4" y="51"/>
                    </a:lnTo>
                    <a:lnTo>
                      <a:pt x="2" y="46"/>
                    </a:lnTo>
                    <a:lnTo>
                      <a:pt x="0"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5" name="Freeform 838"/>
              <p:cNvSpPr>
                <a:spLocks/>
              </p:cNvSpPr>
              <p:nvPr/>
            </p:nvSpPr>
            <p:spPr bwMode="auto">
              <a:xfrm>
                <a:off x="4591" y="2575"/>
                <a:ext cx="65" cy="65"/>
              </a:xfrm>
              <a:custGeom>
                <a:avLst/>
                <a:gdLst>
                  <a:gd name="T0" fmla="*/ 65 w 65"/>
                  <a:gd name="T1" fmla="*/ 32 h 65"/>
                  <a:gd name="T2" fmla="*/ 65 w 65"/>
                  <a:gd name="T3" fmla="*/ 40 h 65"/>
                  <a:gd name="T4" fmla="*/ 63 w 65"/>
                  <a:gd name="T5" fmla="*/ 46 h 65"/>
                  <a:gd name="T6" fmla="*/ 59 w 65"/>
                  <a:gd name="T7" fmla="*/ 51 h 65"/>
                  <a:gd name="T8" fmla="*/ 55 w 65"/>
                  <a:gd name="T9" fmla="*/ 55 h 65"/>
                  <a:gd name="T10" fmla="*/ 51 w 65"/>
                  <a:gd name="T11" fmla="*/ 59 h 65"/>
                  <a:gd name="T12" fmla="*/ 45 w 65"/>
                  <a:gd name="T13" fmla="*/ 63 h 65"/>
                  <a:gd name="T14" fmla="*/ 39 w 65"/>
                  <a:gd name="T15" fmla="*/ 63 h 65"/>
                  <a:gd name="T16" fmla="*/ 31 w 65"/>
                  <a:gd name="T17" fmla="*/ 65 h 65"/>
                  <a:gd name="T18" fmla="*/ 26 w 65"/>
                  <a:gd name="T19" fmla="*/ 63 h 65"/>
                  <a:gd name="T20" fmla="*/ 20 w 65"/>
                  <a:gd name="T21" fmla="*/ 63 h 65"/>
                  <a:gd name="T22" fmla="*/ 14 w 65"/>
                  <a:gd name="T23" fmla="*/ 59 h 65"/>
                  <a:gd name="T24" fmla="*/ 10 w 65"/>
                  <a:gd name="T25" fmla="*/ 55 h 65"/>
                  <a:gd name="T26" fmla="*/ 6 w 65"/>
                  <a:gd name="T27" fmla="*/ 51 h 65"/>
                  <a:gd name="T28" fmla="*/ 2 w 65"/>
                  <a:gd name="T29" fmla="*/ 46 h 65"/>
                  <a:gd name="T30" fmla="*/ 2 w 65"/>
                  <a:gd name="T31" fmla="*/ 40 h 65"/>
                  <a:gd name="T32" fmla="*/ 0 w 65"/>
                  <a:gd name="T33" fmla="*/ 32 h 65"/>
                  <a:gd name="T34" fmla="*/ 2 w 65"/>
                  <a:gd name="T35" fmla="*/ 26 h 65"/>
                  <a:gd name="T36" fmla="*/ 2 w 65"/>
                  <a:gd name="T37" fmla="*/ 20 h 65"/>
                  <a:gd name="T38" fmla="*/ 6 w 65"/>
                  <a:gd name="T39" fmla="*/ 14 h 65"/>
                  <a:gd name="T40" fmla="*/ 10 w 65"/>
                  <a:gd name="T41" fmla="*/ 10 h 65"/>
                  <a:gd name="T42" fmla="*/ 14 w 65"/>
                  <a:gd name="T43" fmla="*/ 6 h 65"/>
                  <a:gd name="T44" fmla="*/ 20 w 65"/>
                  <a:gd name="T45" fmla="*/ 2 h 65"/>
                  <a:gd name="T46" fmla="*/ 26 w 65"/>
                  <a:gd name="T47" fmla="*/ 0 h 65"/>
                  <a:gd name="T48" fmla="*/ 31 w 65"/>
                  <a:gd name="T49" fmla="*/ 0 h 65"/>
                  <a:gd name="T50" fmla="*/ 39 w 65"/>
                  <a:gd name="T51" fmla="*/ 0 h 65"/>
                  <a:gd name="T52" fmla="*/ 45 w 65"/>
                  <a:gd name="T53" fmla="*/ 2 h 65"/>
                  <a:gd name="T54" fmla="*/ 51 w 65"/>
                  <a:gd name="T55" fmla="*/ 6 h 65"/>
                  <a:gd name="T56" fmla="*/ 55 w 65"/>
                  <a:gd name="T57" fmla="*/ 10 h 65"/>
                  <a:gd name="T58" fmla="*/ 59 w 65"/>
                  <a:gd name="T59" fmla="*/ 14 h 65"/>
                  <a:gd name="T60" fmla="*/ 63 w 65"/>
                  <a:gd name="T61" fmla="*/ 20 h 65"/>
                  <a:gd name="T62" fmla="*/ 65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5" y="40"/>
                    </a:lnTo>
                    <a:lnTo>
                      <a:pt x="63" y="46"/>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6"/>
                    </a:lnTo>
                    <a:lnTo>
                      <a:pt x="2" y="40"/>
                    </a:lnTo>
                    <a:lnTo>
                      <a:pt x="0" y="32"/>
                    </a:lnTo>
                    <a:lnTo>
                      <a:pt x="2"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5" y="26"/>
                    </a:lnTo>
                    <a:lnTo>
                      <a:pt x="65"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6" name="Freeform 839"/>
              <p:cNvSpPr>
                <a:spLocks/>
              </p:cNvSpPr>
              <p:nvPr/>
            </p:nvSpPr>
            <p:spPr bwMode="auto">
              <a:xfrm>
                <a:off x="4591" y="2575"/>
                <a:ext cx="65" cy="65"/>
              </a:xfrm>
              <a:custGeom>
                <a:avLst/>
                <a:gdLst>
                  <a:gd name="T0" fmla="*/ 65 w 65"/>
                  <a:gd name="T1" fmla="*/ 32 h 65"/>
                  <a:gd name="T2" fmla="*/ 65 w 65"/>
                  <a:gd name="T3" fmla="*/ 32 h 65"/>
                  <a:gd name="T4" fmla="*/ 65 w 65"/>
                  <a:gd name="T5" fmla="*/ 40 h 65"/>
                  <a:gd name="T6" fmla="*/ 63 w 65"/>
                  <a:gd name="T7" fmla="*/ 46 h 65"/>
                  <a:gd name="T8" fmla="*/ 59 w 65"/>
                  <a:gd name="T9" fmla="*/ 51 h 65"/>
                  <a:gd name="T10" fmla="*/ 55 w 65"/>
                  <a:gd name="T11" fmla="*/ 55 h 65"/>
                  <a:gd name="T12" fmla="*/ 51 w 65"/>
                  <a:gd name="T13" fmla="*/ 59 h 65"/>
                  <a:gd name="T14" fmla="*/ 45 w 65"/>
                  <a:gd name="T15" fmla="*/ 63 h 65"/>
                  <a:gd name="T16" fmla="*/ 39 w 65"/>
                  <a:gd name="T17" fmla="*/ 63 h 65"/>
                  <a:gd name="T18" fmla="*/ 31 w 65"/>
                  <a:gd name="T19" fmla="*/ 65 h 65"/>
                  <a:gd name="T20" fmla="*/ 26 w 65"/>
                  <a:gd name="T21" fmla="*/ 63 h 65"/>
                  <a:gd name="T22" fmla="*/ 20 w 65"/>
                  <a:gd name="T23" fmla="*/ 63 h 65"/>
                  <a:gd name="T24" fmla="*/ 14 w 65"/>
                  <a:gd name="T25" fmla="*/ 59 h 65"/>
                  <a:gd name="T26" fmla="*/ 10 w 65"/>
                  <a:gd name="T27" fmla="*/ 55 h 65"/>
                  <a:gd name="T28" fmla="*/ 6 w 65"/>
                  <a:gd name="T29" fmla="*/ 51 h 65"/>
                  <a:gd name="T30" fmla="*/ 2 w 65"/>
                  <a:gd name="T31" fmla="*/ 46 h 65"/>
                  <a:gd name="T32" fmla="*/ 2 w 65"/>
                  <a:gd name="T33" fmla="*/ 40 h 65"/>
                  <a:gd name="T34" fmla="*/ 0 w 65"/>
                  <a:gd name="T35" fmla="*/ 32 h 65"/>
                  <a:gd name="T36" fmla="*/ 2 w 65"/>
                  <a:gd name="T37" fmla="*/ 26 h 65"/>
                  <a:gd name="T38" fmla="*/ 2 w 65"/>
                  <a:gd name="T39" fmla="*/ 20 h 65"/>
                  <a:gd name="T40" fmla="*/ 6 w 65"/>
                  <a:gd name="T41" fmla="*/ 14 h 65"/>
                  <a:gd name="T42" fmla="*/ 10 w 65"/>
                  <a:gd name="T43" fmla="*/ 10 h 65"/>
                  <a:gd name="T44" fmla="*/ 14 w 65"/>
                  <a:gd name="T45" fmla="*/ 6 h 65"/>
                  <a:gd name="T46" fmla="*/ 20 w 65"/>
                  <a:gd name="T47" fmla="*/ 2 h 65"/>
                  <a:gd name="T48" fmla="*/ 26 w 65"/>
                  <a:gd name="T49" fmla="*/ 0 h 65"/>
                  <a:gd name="T50" fmla="*/ 31 w 65"/>
                  <a:gd name="T51" fmla="*/ 0 h 65"/>
                  <a:gd name="T52" fmla="*/ 39 w 65"/>
                  <a:gd name="T53" fmla="*/ 0 h 65"/>
                  <a:gd name="T54" fmla="*/ 45 w 65"/>
                  <a:gd name="T55" fmla="*/ 2 h 65"/>
                  <a:gd name="T56" fmla="*/ 51 w 65"/>
                  <a:gd name="T57" fmla="*/ 6 h 65"/>
                  <a:gd name="T58" fmla="*/ 55 w 65"/>
                  <a:gd name="T59" fmla="*/ 10 h 65"/>
                  <a:gd name="T60" fmla="*/ 59 w 65"/>
                  <a:gd name="T61" fmla="*/ 14 h 65"/>
                  <a:gd name="T62" fmla="*/ 63 w 65"/>
                  <a:gd name="T63" fmla="*/ 20 h 65"/>
                  <a:gd name="T64" fmla="*/ 65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5" y="40"/>
                    </a:lnTo>
                    <a:lnTo>
                      <a:pt x="63" y="46"/>
                    </a:lnTo>
                    <a:lnTo>
                      <a:pt x="59" y="51"/>
                    </a:lnTo>
                    <a:lnTo>
                      <a:pt x="55" y="55"/>
                    </a:lnTo>
                    <a:lnTo>
                      <a:pt x="51" y="59"/>
                    </a:lnTo>
                    <a:lnTo>
                      <a:pt x="45" y="63"/>
                    </a:lnTo>
                    <a:lnTo>
                      <a:pt x="39" y="63"/>
                    </a:lnTo>
                    <a:lnTo>
                      <a:pt x="31" y="65"/>
                    </a:lnTo>
                    <a:lnTo>
                      <a:pt x="26" y="63"/>
                    </a:lnTo>
                    <a:lnTo>
                      <a:pt x="20" y="63"/>
                    </a:lnTo>
                    <a:lnTo>
                      <a:pt x="14" y="59"/>
                    </a:lnTo>
                    <a:lnTo>
                      <a:pt x="10" y="55"/>
                    </a:lnTo>
                    <a:lnTo>
                      <a:pt x="6" y="51"/>
                    </a:lnTo>
                    <a:lnTo>
                      <a:pt x="2" y="46"/>
                    </a:lnTo>
                    <a:lnTo>
                      <a:pt x="2" y="40"/>
                    </a:lnTo>
                    <a:lnTo>
                      <a:pt x="0" y="32"/>
                    </a:lnTo>
                    <a:lnTo>
                      <a:pt x="2"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7" name="Freeform 840"/>
              <p:cNvSpPr>
                <a:spLocks/>
              </p:cNvSpPr>
              <p:nvPr/>
            </p:nvSpPr>
            <p:spPr bwMode="auto">
              <a:xfrm>
                <a:off x="4591" y="2516"/>
                <a:ext cx="65" cy="63"/>
              </a:xfrm>
              <a:custGeom>
                <a:avLst/>
                <a:gdLst>
                  <a:gd name="T0" fmla="*/ 65 w 65"/>
                  <a:gd name="T1" fmla="*/ 32 h 63"/>
                  <a:gd name="T2" fmla="*/ 65 w 65"/>
                  <a:gd name="T3" fmla="*/ 38 h 63"/>
                  <a:gd name="T4" fmla="*/ 63 w 65"/>
                  <a:gd name="T5" fmla="*/ 43 h 63"/>
                  <a:gd name="T6" fmla="*/ 59 w 65"/>
                  <a:gd name="T7" fmla="*/ 49 h 63"/>
                  <a:gd name="T8" fmla="*/ 55 w 65"/>
                  <a:gd name="T9" fmla="*/ 55 h 63"/>
                  <a:gd name="T10" fmla="*/ 51 w 65"/>
                  <a:gd name="T11" fmla="*/ 57 h 63"/>
                  <a:gd name="T12" fmla="*/ 45 w 65"/>
                  <a:gd name="T13" fmla="*/ 61 h 63"/>
                  <a:gd name="T14" fmla="*/ 39 w 65"/>
                  <a:gd name="T15" fmla="*/ 63 h 63"/>
                  <a:gd name="T16" fmla="*/ 31 w 65"/>
                  <a:gd name="T17" fmla="*/ 63 h 63"/>
                  <a:gd name="T18" fmla="*/ 26 w 65"/>
                  <a:gd name="T19" fmla="*/ 63 h 63"/>
                  <a:gd name="T20" fmla="*/ 20 w 65"/>
                  <a:gd name="T21" fmla="*/ 61 h 63"/>
                  <a:gd name="T22" fmla="*/ 14 w 65"/>
                  <a:gd name="T23" fmla="*/ 57 h 63"/>
                  <a:gd name="T24" fmla="*/ 10 w 65"/>
                  <a:gd name="T25" fmla="*/ 55 h 63"/>
                  <a:gd name="T26" fmla="*/ 6 w 65"/>
                  <a:gd name="T27" fmla="*/ 49 h 63"/>
                  <a:gd name="T28" fmla="*/ 2 w 65"/>
                  <a:gd name="T29" fmla="*/ 43 h 63"/>
                  <a:gd name="T30" fmla="*/ 2 w 65"/>
                  <a:gd name="T31" fmla="*/ 38 h 63"/>
                  <a:gd name="T32" fmla="*/ 0 w 65"/>
                  <a:gd name="T33" fmla="*/ 32 h 63"/>
                  <a:gd name="T34" fmla="*/ 2 w 65"/>
                  <a:gd name="T35" fmla="*/ 26 h 63"/>
                  <a:gd name="T36" fmla="*/ 2 w 65"/>
                  <a:gd name="T37" fmla="*/ 20 h 63"/>
                  <a:gd name="T38" fmla="*/ 6 w 65"/>
                  <a:gd name="T39" fmla="*/ 14 h 63"/>
                  <a:gd name="T40" fmla="*/ 10 w 65"/>
                  <a:gd name="T41" fmla="*/ 8 h 63"/>
                  <a:gd name="T42" fmla="*/ 14 w 65"/>
                  <a:gd name="T43" fmla="*/ 6 h 63"/>
                  <a:gd name="T44" fmla="*/ 20 w 65"/>
                  <a:gd name="T45" fmla="*/ 2 h 63"/>
                  <a:gd name="T46" fmla="*/ 26 w 65"/>
                  <a:gd name="T47" fmla="*/ 0 h 63"/>
                  <a:gd name="T48" fmla="*/ 31 w 65"/>
                  <a:gd name="T49" fmla="*/ 0 h 63"/>
                  <a:gd name="T50" fmla="*/ 39 w 65"/>
                  <a:gd name="T51" fmla="*/ 0 h 63"/>
                  <a:gd name="T52" fmla="*/ 45 w 65"/>
                  <a:gd name="T53" fmla="*/ 2 h 63"/>
                  <a:gd name="T54" fmla="*/ 51 w 65"/>
                  <a:gd name="T55" fmla="*/ 6 h 63"/>
                  <a:gd name="T56" fmla="*/ 55 w 65"/>
                  <a:gd name="T57" fmla="*/ 8 h 63"/>
                  <a:gd name="T58" fmla="*/ 59 w 65"/>
                  <a:gd name="T59" fmla="*/ 14 h 63"/>
                  <a:gd name="T60" fmla="*/ 63 w 65"/>
                  <a:gd name="T61" fmla="*/ 20 h 63"/>
                  <a:gd name="T62" fmla="*/ 65 w 65"/>
                  <a:gd name="T63" fmla="*/ 26 h 63"/>
                  <a:gd name="T64" fmla="*/ 65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65" y="32"/>
                    </a:moveTo>
                    <a:lnTo>
                      <a:pt x="65" y="38"/>
                    </a:lnTo>
                    <a:lnTo>
                      <a:pt x="63" y="43"/>
                    </a:lnTo>
                    <a:lnTo>
                      <a:pt x="59" y="49"/>
                    </a:lnTo>
                    <a:lnTo>
                      <a:pt x="55" y="55"/>
                    </a:lnTo>
                    <a:lnTo>
                      <a:pt x="51" y="57"/>
                    </a:lnTo>
                    <a:lnTo>
                      <a:pt x="45" y="61"/>
                    </a:lnTo>
                    <a:lnTo>
                      <a:pt x="39" y="63"/>
                    </a:lnTo>
                    <a:lnTo>
                      <a:pt x="31" y="63"/>
                    </a:lnTo>
                    <a:lnTo>
                      <a:pt x="26" y="63"/>
                    </a:lnTo>
                    <a:lnTo>
                      <a:pt x="20" y="61"/>
                    </a:lnTo>
                    <a:lnTo>
                      <a:pt x="14" y="57"/>
                    </a:lnTo>
                    <a:lnTo>
                      <a:pt x="10" y="55"/>
                    </a:lnTo>
                    <a:lnTo>
                      <a:pt x="6" y="49"/>
                    </a:lnTo>
                    <a:lnTo>
                      <a:pt x="2" y="43"/>
                    </a:lnTo>
                    <a:lnTo>
                      <a:pt x="2" y="38"/>
                    </a:lnTo>
                    <a:lnTo>
                      <a:pt x="0" y="32"/>
                    </a:lnTo>
                    <a:lnTo>
                      <a:pt x="2" y="26"/>
                    </a:lnTo>
                    <a:lnTo>
                      <a:pt x="2" y="20"/>
                    </a:lnTo>
                    <a:lnTo>
                      <a:pt x="6" y="14"/>
                    </a:lnTo>
                    <a:lnTo>
                      <a:pt x="10" y="8"/>
                    </a:lnTo>
                    <a:lnTo>
                      <a:pt x="14" y="6"/>
                    </a:lnTo>
                    <a:lnTo>
                      <a:pt x="20" y="2"/>
                    </a:lnTo>
                    <a:lnTo>
                      <a:pt x="26" y="0"/>
                    </a:lnTo>
                    <a:lnTo>
                      <a:pt x="31" y="0"/>
                    </a:lnTo>
                    <a:lnTo>
                      <a:pt x="39" y="0"/>
                    </a:lnTo>
                    <a:lnTo>
                      <a:pt x="45" y="2"/>
                    </a:lnTo>
                    <a:lnTo>
                      <a:pt x="51" y="6"/>
                    </a:lnTo>
                    <a:lnTo>
                      <a:pt x="55" y="8"/>
                    </a:lnTo>
                    <a:lnTo>
                      <a:pt x="59" y="14"/>
                    </a:lnTo>
                    <a:lnTo>
                      <a:pt x="63" y="20"/>
                    </a:lnTo>
                    <a:lnTo>
                      <a:pt x="65"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88" name="Freeform 841"/>
              <p:cNvSpPr>
                <a:spLocks/>
              </p:cNvSpPr>
              <p:nvPr/>
            </p:nvSpPr>
            <p:spPr bwMode="auto">
              <a:xfrm>
                <a:off x="4591" y="2516"/>
                <a:ext cx="65" cy="63"/>
              </a:xfrm>
              <a:custGeom>
                <a:avLst/>
                <a:gdLst>
                  <a:gd name="T0" fmla="*/ 65 w 65"/>
                  <a:gd name="T1" fmla="*/ 32 h 63"/>
                  <a:gd name="T2" fmla="*/ 65 w 65"/>
                  <a:gd name="T3" fmla="*/ 32 h 63"/>
                  <a:gd name="T4" fmla="*/ 65 w 65"/>
                  <a:gd name="T5" fmla="*/ 38 h 63"/>
                  <a:gd name="T6" fmla="*/ 63 w 65"/>
                  <a:gd name="T7" fmla="*/ 43 h 63"/>
                  <a:gd name="T8" fmla="*/ 59 w 65"/>
                  <a:gd name="T9" fmla="*/ 49 h 63"/>
                  <a:gd name="T10" fmla="*/ 55 w 65"/>
                  <a:gd name="T11" fmla="*/ 55 h 63"/>
                  <a:gd name="T12" fmla="*/ 51 w 65"/>
                  <a:gd name="T13" fmla="*/ 57 h 63"/>
                  <a:gd name="T14" fmla="*/ 45 w 65"/>
                  <a:gd name="T15" fmla="*/ 61 h 63"/>
                  <a:gd name="T16" fmla="*/ 39 w 65"/>
                  <a:gd name="T17" fmla="*/ 63 h 63"/>
                  <a:gd name="T18" fmla="*/ 31 w 65"/>
                  <a:gd name="T19" fmla="*/ 63 h 63"/>
                  <a:gd name="T20" fmla="*/ 26 w 65"/>
                  <a:gd name="T21" fmla="*/ 63 h 63"/>
                  <a:gd name="T22" fmla="*/ 20 w 65"/>
                  <a:gd name="T23" fmla="*/ 61 h 63"/>
                  <a:gd name="T24" fmla="*/ 14 w 65"/>
                  <a:gd name="T25" fmla="*/ 57 h 63"/>
                  <a:gd name="T26" fmla="*/ 10 w 65"/>
                  <a:gd name="T27" fmla="*/ 55 h 63"/>
                  <a:gd name="T28" fmla="*/ 6 w 65"/>
                  <a:gd name="T29" fmla="*/ 49 h 63"/>
                  <a:gd name="T30" fmla="*/ 2 w 65"/>
                  <a:gd name="T31" fmla="*/ 43 h 63"/>
                  <a:gd name="T32" fmla="*/ 2 w 65"/>
                  <a:gd name="T33" fmla="*/ 38 h 63"/>
                  <a:gd name="T34" fmla="*/ 0 w 65"/>
                  <a:gd name="T35" fmla="*/ 32 h 63"/>
                  <a:gd name="T36" fmla="*/ 2 w 65"/>
                  <a:gd name="T37" fmla="*/ 26 h 63"/>
                  <a:gd name="T38" fmla="*/ 2 w 65"/>
                  <a:gd name="T39" fmla="*/ 20 h 63"/>
                  <a:gd name="T40" fmla="*/ 6 w 65"/>
                  <a:gd name="T41" fmla="*/ 14 h 63"/>
                  <a:gd name="T42" fmla="*/ 10 w 65"/>
                  <a:gd name="T43" fmla="*/ 8 h 63"/>
                  <a:gd name="T44" fmla="*/ 14 w 65"/>
                  <a:gd name="T45" fmla="*/ 6 h 63"/>
                  <a:gd name="T46" fmla="*/ 20 w 65"/>
                  <a:gd name="T47" fmla="*/ 2 h 63"/>
                  <a:gd name="T48" fmla="*/ 26 w 65"/>
                  <a:gd name="T49" fmla="*/ 0 h 63"/>
                  <a:gd name="T50" fmla="*/ 31 w 65"/>
                  <a:gd name="T51" fmla="*/ 0 h 63"/>
                  <a:gd name="T52" fmla="*/ 39 w 65"/>
                  <a:gd name="T53" fmla="*/ 0 h 63"/>
                  <a:gd name="T54" fmla="*/ 45 w 65"/>
                  <a:gd name="T55" fmla="*/ 2 h 63"/>
                  <a:gd name="T56" fmla="*/ 51 w 65"/>
                  <a:gd name="T57" fmla="*/ 6 h 63"/>
                  <a:gd name="T58" fmla="*/ 55 w 65"/>
                  <a:gd name="T59" fmla="*/ 8 h 63"/>
                  <a:gd name="T60" fmla="*/ 59 w 65"/>
                  <a:gd name="T61" fmla="*/ 14 h 63"/>
                  <a:gd name="T62" fmla="*/ 63 w 65"/>
                  <a:gd name="T63" fmla="*/ 20 h 63"/>
                  <a:gd name="T64" fmla="*/ 65 w 65"/>
                  <a:gd name="T65" fmla="*/ 26 h 63"/>
                  <a:gd name="T66" fmla="*/ 65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65" y="32"/>
                    </a:moveTo>
                    <a:lnTo>
                      <a:pt x="65" y="32"/>
                    </a:lnTo>
                    <a:lnTo>
                      <a:pt x="65" y="38"/>
                    </a:lnTo>
                    <a:lnTo>
                      <a:pt x="63" y="43"/>
                    </a:lnTo>
                    <a:lnTo>
                      <a:pt x="59" y="49"/>
                    </a:lnTo>
                    <a:lnTo>
                      <a:pt x="55" y="55"/>
                    </a:lnTo>
                    <a:lnTo>
                      <a:pt x="51" y="57"/>
                    </a:lnTo>
                    <a:lnTo>
                      <a:pt x="45" y="61"/>
                    </a:lnTo>
                    <a:lnTo>
                      <a:pt x="39" y="63"/>
                    </a:lnTo>
                    <a:lnTo>
                      <a:pt x="31" y="63"/>
                    </a:lnTo>
                    <a:lnTo>
                      <a:pt x="26" y="63"/>
                    </a:lnTo>
                    <a:lnTo>
                      <a:pt x="20" y="61"/>
                    </a:lnTo>
                    <a:lnTo>
                      <a:pt x="14" y="57"/>
                    </a:lnTo>
                    <a:lnTo>
                      <a:pt x="10" y="55"/>
                    </a:lnTo>
                    <a:lnTo>
                      <a:pt x="6" y="49"/>
                    </a:lnTo>
                    <a:lnTo>
                      <a:pt x="2" y="43"/>
                    </a:lnTo>
                    <a:lnTo>
                      <a:pt x="2" y="38"/>
                    </a:lnTo>
                    <a:lnTo>
                      <a:pt x="0" y="32"/>
                    </a:lnTo>
                    <a:lnTo>
                      <a:pt x="2" y="26"/>
                    </a:lnTo>
                    <a:lnTo>
                      <a:pt x="2" y="20"/>
                    </a:lnTo>
                    <a:lnTo>
                      <a:pt x="6" y="14"/>
                    </a:lnTo>
                    <a:lnTo>
                      <a:pt x="10" y="8"/>
                    </a:lnTo>
                    <a:lnTo>
                      <a:pt x="14" y="6"/>
                    </a:lnTo>
                    <a:lnTo>
                      <a:pt x="20" y="2"/>
                    </a:lnTo>
                    <a:lnTo>
                      <a:pt x="26" y="0"/>
                    </a:lnTo>
                    <a:lnTo>
                      <a:pt x="31" y="0"/>
                    </a:lnTo>
                    <a:lnTo>
                      <a:pt x="39" y="0"/>
                    </a:lnTo>
                    <a:lnTo>
                      <a:pt x="45" y="2"/>
                    </a:lnTo>
                    <a:lnTo>
                      <a:pt x="51" y="6"/>
                    </a:lnTo>
                    <a:lnTo>
                      <a:pt x="55" y="8"/>
                    </a:lnTo>
                    <a:lnTo>
                      <a:pt x="59" y="14"/>
                    </a:lnTo>
                    <a:lnTo>
                      <a:pt x="63" y="20"/>
                    </a:lnTo>
                    <a:lnTo>
                      <a:pt x="65"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89" name="Freeform 842"/>
              <p:cNvSpPr>
                <a:spLocks/>
              </p:cNvSpPr>
              <p:nvPr/>
            </p:nvSpPr>
            <p:spPr bwMode="auto">
              <a:xfrm>
                <a:off x="4605" y="2485"/>
                <a:ext cx="65" cy="63"/>
              </a:xfrm>
              <a:custGeom>
                <a:avLst/>
                <a:gdLst>
                  <a:gd name="T0" fmla="*/ 0 w 65"/>
                  <a:gd name="T1" fmla="*/ 31 h 63"/>
                  <a:gd name="T2" fmla="*/ 2 w 65"/>
                  <a:gd name="T3" fmla="*/ 23 h 63"/>
                  <a:gd name="T4" fmla="*/ 2 w 65"/>
                  <a:gd name="T5" fmla="*/ 19 h 63"/>
                  <a:gd name="T6" fmla="*/ 6 w 65"/>
                  <a:gd name="T7" fmla="*/ 13 h 63"/>
                  <a:gd name="T8" fmla="*/ 10 w 65"/>
                  <a:gd name="T9" fmla="*/ 8 h 63"/>
                  <a:gd name="T10" fmla="*/ 16 w 65"/>
                  <a:gd name="T11" fmla="*/ 4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4 h 63"/>
                  <a:gd name="T24" fmla="*/ 55 w 65"/>
                  <a:gd name="T25" fmla="*/ 8 h 63"/>
                  <a:gd name="T26" fmla="*/ 59 w 65"/>
                  <a:gd name="T27" fmla="*/ 13 h 63"/>
                  <a:gd name="T28" fmla="*/ 63 w 65"/>
                  <a:gd name="T29" fmla="*/ 19 h 63"/>
                  <a:gd name="T30" fmla="*/ 65 w 65"/>
                  <a:gd name="T31" fmla="*/ 23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6 w 65"/>
                  <a:gd name="T55" fmla="*/ 57 h 63"/>
                  <a:gd name="T56" fmla="*/ 10 w 65"/>
                  <a:gd name="T57" fmla="*/ 53 h 63"/>
                  <a:gd name="T58" fmla="*/ 6 w 65"/>
                  <a:gd name="T59" fmla="*/ 49 h 63"/>
                  <a:gd name="T60" fmla="*/ 2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3"/>
                    </a:lnTo>
                    <a:lnTo>
                      <a:pt x="2" y="19"/>
                    </a:lnTo>
                    <a:lnTo>
                      <a:pt x="6" y="13"/>
                    </a:lnTo>
                    <a:lnTo>
                      <a:pt x="10" y="8"/>
                    </a:lnTo>
                    <a:lnTo>
                      <a:pt x="16" y="4"/>
                    </a:lnTo>
                    <a:lnTo>
                      <a:pt x="19" y="2"/>
                    </a:lnTo>
                    <a:lnTo>
                      <a:pt x="25" y="0"/>
                    </a:lnTo>
                    <a:lnTo>
                      <a:pt x="33" y="0"/>
                    </a:lnTo>
                    <a:lnTo>
                      <a:pt x="39" y="0"/>
                    </a:lnTo>
                    <a:lnTo>
                      <a:pt x="45" y="2"/>
                    </a:lnTo>
                    <a:lnTo>
                      <a:pt x="51" y="4"/>
                    </a:lnTo>
                    <a:lnTo>
                      <a:pt x="55" y="8"/>
                    </a:lnTo>
                    <a:lnTo>
                      <a:pt x="59" y="13"/>
                    </a:lnTo>
                    <a:lnTo>
                      <a:pt x="63" y="19"/>
                    </a:lnTo>
                    <a:lnTo>
                      <a:pt x="65" y="23"/>
                    </a:lnTo>
                    <a:lnTo>
                      <a:pt x="65" y="31"/>
                    </a:lnTo>
                    <a:lnTo>
                      <a:pt x="65" y="37"/>
                    </a:lnTo>
                    <a:lnTo>
                      <a:pt x="63" y="43"/>
                    </a:lnTo>
                    <a:lnTo>
                      <a:pt x="59" y="49"/>
                    </a:lnTo>
                    <a:lnTo>
                      <a:pt x="55" y="53"/>
                    </a:lnTo>
                    <a:lnTo>
                      <a:pt x="51" y="57"/>
                    </a:lnTo>
                    <a:lnTo>
                      <a:pt x="45" y="61"/>
                    </a:lnTo>
                    <a:lnTo>
                      <a:pt x="39" y="63"/>
                    </a:lnTo>
                    <a:lnTo>
                      <a:pt x="33" y="63"/>
                    </a:lnTo>
                    <a:lnTo>
                      <a:pt x="25" y="63"/>
                    </a:lnTo>
                    <a:lnTo>
                      <a:pt x="19" y="61"/>
                    </a:lnTo>
                    <a:lnTo>
                      <a:pt x="16" y="57"/>
                    </a:lnTo>
                    <a:lnTo>
                      <a:pt x="10" y="53"/>
                    </a:lnTo>
                    <a:lnTo>
                      <a:pt x="6" y="49"/>
                    </a:lnTo>
                    <a:lnTo>
                      <a:pt x="2"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0" name="Freeform 843"/>
              <p:cNvSpPr>
                <a:spLocks/>
              </p:cNvSpPr>
              <p:nvPr/>
            </p:nvSpPr>
            <p:spPr bwMode="auto">
              <a:xfrm>
                <a:off x="4605" y="2485"/>
                <a:ext cx="65" cy="63"/>
              </a:xfrm>
              <a:custGeom>
                <a:avLst/>
                <a:gdLst>
                  <a:gd name="T0" fmla="*/ 0 w 65"/>
                  <a:gd name="T1" fmla="*/ 31 h 63"/>
                  <a:gd name="T2" fmla="*/ 0 w 65"/>
                  <a:gd name="T3" fmla="*/ 31 h 63"/>
                  <a:gd name="T4" fmla="*/ 2 w 65"/>
                  <a:gd name="T5" fmla="*/ 23 h 63"/>
                  <a:gd name="T6" fmla="*/ 2 w 65"/>
                  <a:gd name="T7" fmla="*/ 19 h 63"/>
                  <a:gd name="T8" fmla="*/ 6 w 65"/>
                  <a:gd name="T9" fmla="*/ 13 h 63"/>
                  <a:gd name="T10" fmla="*/ 10 w 65"/>
                  <a:gd name="T11" fmla="*/ 8 h 63"/>
                  <a:gd name="T12" fmla="*/ 16 w 65"/>
                  <a:gd name="T13" fmla="*/ 4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4 h 63"/>
                  <a:gd name="T26" fmla="*/ 55 w 65"/>
                  <a:gd name="T27" fmla="*/ 8 h 63"/>
                  <a:gd name="T28" fmla="*/ 59 w 65"/>
                  <a:gd name="T29" fmla="*/ 13 h 63"/>
                  <a:gd name="T30" fmla="*/ 63 w 65"/>
                  <a:gd name="T31" fmla="*/ 19 h 63"/>
                  <a:gd name="T32" fmla="*/ 65 w 65"/>
                  <a:gd name="T33" fmla="*/ 23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6 w 65"/>
                  <a:gd name="T57" fmla="*/ 57 h 63"/>
                  <a:gd name="T58" fmla="*/ 10 w 65"/>
                  <a:gd name="T59" fmla="*/ 53 h 63"/>
                  <a:gd name="T60" fmla="*/ 6 w 65"/>
                  <a:gd name="T61" fmla="*/ 49 h 63"/>
                  <a:gd name="T62" fmla="*/ 2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3"/>
                    </a:lnTo>
                    <a:lnTo>
                      <a:pt x="2" y="19"/>
                    </a:lnTo>
                    <a:lnTo>
                      <a:pt x="6" y="13"/>
                    </a:lnTo>
                    <a:lnTo>
                      <a:pt x="10" y="8"/>
                    </a:lnTo>
                    <a:lnTo>
                      <a:pt x="16" y="4"/>
                    </a:lnTo>
                    <a:lnTo>
                      <a:pt x="19" y="2"/>
                    </a:lnTo>
                    <a:lnTo>
                      <a:pt x="25" y="0"/>
                    </a:lnTo>
                    <a:lnTo>
                      <a:pt x="33" y="0"/>
                    </a:lnTo>
                    <a:lnTo>
                      <a:pt x="39" y="0"/>
                    </a:lnTo>
                    <a:lnTo>
                      <a:pt x="45" y="2"/>
                    </a:lnTo>
                    <a:lnTo>
                      <a:pt x="51" y="4"/>
                    </a:lnTo>
                    <a:lnTo>
                      <a:pt x="55" y="8"/>
                    </a:lnTo>
                    <a:lnTo>
                      <a:pt x="59" y="13"/>
                    </a:lnTo>
                    <a:lnTo>
                      <a:pt x="63" y="19"/>
                    </a:lnTo>
                    <a:lnTo>
                      <a:pt x="65" y="23"/>
                    </a:lnTo>
                    <a:lnTo>
                      <a:pt x="65" y="31"/>
                    </a:lnTo>
                    <a:lnTo>
                      <a:pt x="65" y="37"/>
                    </a:lnTo>
                    <a:lnTo>
                      <a:pt x="63" y="43"/>
                    </a:lnTo>
                    <a:lnTo>
                      <a:pt x="59" y="49"/>
                    </a:lnTo>
                    <a:lnTo>
                      <a:pt x="55" y="53"/>
                    </a:lnTo>
                    <a:lnTo>
                      <a:pt x="51" y="57"/>
                    </a:lnTo>
                    <a:lnTo>
                      <a:pt x="45" y="61"/>
                    </a:lnTo>
                    <a:lnTo>
                      <a:pt x="39" y="63"/>
                    </a:lnTo>
                    <a:lnTo>
                      <a:pt x="33" y="63"/>
                    </a:lnTo>
                    <a:lnTo>
                      <a:pt x="25" y="63"/>
                    </a:lnTo>
                    <a:lnTo>
                      <a:pt x="19" y="61"/>
                    </a:lnTo>
                    <a:lnTo>
                      <a:pt x="16" y="57"/>
                    </a:lnTo>
                    <a:lnTo>
                      <a:pt x="10" y="53"/>
                    </a:lnTo>
                    <a:lnTo>
                      <a:pt x="6" y="49"/>
                    </a:lnTo>
                    <a:lnTo>
                      <a:pt x="2"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1" name="Freeform 844"/>
              <p:cNvSpPr>
                <a:spLocks/>
              </p:cNvSpPr>
              <p:nvPr/>
            </p:nvSpPr>
            <p:spPr bwMode="auto">
              <a:xfrm>
                <a:off x="4591" y="2433"/>
                <a:ext cx="63" cy="65"/>
              </a:xfrm>
              <a:custGeom>
                <a:avLst/>
                <a:gdLst>
                  <a:gd name="T0" fmla="*/ 31 w 63"/>
                  <a:gd name="T1" fmla="*/ 65 h 65"/>
                  <a:gd name="T2" fmla="*/ 24 w 63"/>
                  <a:gd name="T3" fmla="*/ 65 h 65"/>
                  <a:gd name="T4" fmla="*/ 20 w 63"/>
                  <a:gd name="T5" fmla="*/ 63 h 65"/>
                  <a:gd name="T6" fmla="*/ 14 w 63"/>
                  <a:gd name="T7" fmla="*/ 60 h 65"/>
                  <a:gd name="T8" fmla="*/ 8 w 63"/>
                  <a:gd name="T9" fmla="*/ 56 h 65"/>
                  <a:gd name="T10" fmla="*/ 4 w 63"/>
                  <a:gd name="T11" fmla="*/ 52 h 65"/>
                  <a:gd name="T12" fmla="*/ 2 w 63"/>
                  <a:gd name="T13" fmla="*/ 46 h 65"/>
                  <a:gd name="T14" fmla="*/ 0 w 63"/>
                  <a:gd name="T15" fmla="*/ 40 h 65"/>
                  <a:gd name="T16" fmla="*/ 0 w 63"/>
                  <a:gd name="T17" fmla="*/ 34 h 65"/>
                  <a:gd name="T18" fmla="*/ 0 w 63"/>
                  <a:gd name="T19" fmla="*/ 28 h 65"/>
                  <a:gd name="T20" fmla="*/ 2 w 63"/>
                  <a:gd name="T21" fmla="*/ 22 h 65"/>
                  <a:gd name="T22" fmla="*/ 4 w 63"/>
                  <a:gd name="T23" fmla="*/ 16 h 65"/>
                  <a:gd name="T24" fmla="*/ 8 w 63"/>
                  <a:gd name="T25" fmla="*/ 10 h 65"/>
                  <a:gd name="T26" fmla="*/ 14 w 63"/>
                  <a:gd name="T27" fmla="*/ 6 h 65"/>
                  <a:gd name="T28" fmla="*/ 20 w 63"/>
                  <a:gd name="T29" fmla="*/ 4 h 65"/>
                  <a:gd name="T30" fmla="*/ 24 w 63"/>
                  <a:gd name="T31" fmla="*/ 2 h 65"/>
                  <a:gd name="T32" fmla="*/ 31 w 63"/>
                  <a:gd name="T33" fmla="*/ 0 h 65"/>
                  <a:gd name="T34" fmla="*/ 37 w 63"/>
                  <a:gd name="T35" fmla="*/ 2 h 65"/>
                  <a:gd name="T36" fmla="*/ 43 w 63"/>
                  <a:gd name="T37" fmla="*/ 4 h 65"/>
                  <a:gd name="T38" fmla="*/ 49 w 63"/>
                  <a:gd name="T39" fmla="*/ 6 h 65"/>
                  <a:gd name="T40" fmla="*/ 53 w 63"/>
                  <a:gd name="T41" fmla="*/ 10 h 65"/>
                  <a:gd name="T42" fmla="*/ 57 w 63"/>
                  <a:gd name="T43" fmla="*/ 16 h 65"/>
                  <a:gd name="T44" fmla="*/ 61 w 63"/>
                  <a:gd name="T45" fmla="*/ 22 h 65"/>
                  <a:gd name="T46" fmla="*/ 63 w 63"/>
                  <a:gd name="T47" fmla="*/ 28 h 65"/>
                  <a:gd name="T48" fmla="*/ 63 w 63"/>
                  <a:gd name="T49" fmla="*/ 34 h 65"/>
                  <a:gd name="T50" fmla="*/ 63 w 63"/>
                  <a:gd name="T51" fmla="*/ 40 h 65"/>
                  <a:gd name="T52" fmla="*/ 61 w 63"/>
                  <a:gd name="T53" fmla="*/ 46 h 65"/>
                  <a:gd name="T54" fmla="*/ 57 w 63"/>
                  <a:gd name="T55" fmla="*/ 52 h 65"/>
                  <a:gd name="T56" fmla="*/ 53 w 63"/>
                  <a:gd name="T57" fmla="*/ 56 h 65"/>
                  <a:gd name="T58" fmla="*/ 49 w 63"/>
                  <a:gd name="T59" fmla="*/ 60 h 65"/>
                  <a:gd name="T60" fmla="*/ 43 w 63"/>
                  <a:gd name="T61" fmla="*/ 63 h 65"/>
                  <a:gd name="T62" fmla="*/ 37 w 63"/>
                  <a:gd name="T63" fmla="*/ 65 h 65"/>
                  <a:gd name="T64" fmla="*/ 31 w 63"/>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65"/>
                    </a:moveTo>
                    <a:lnTo>
                      <a:pt x="24" y="65"/>
                    </a:lnTo>
                    <a:lnTo>
                      <a:pt x="20" y="63"/>
                    </a:lnTo>
                    <a:lnTo>
                      <a:pt x="14" y="60"/>
                    </a:lnTo>
                    <a:lnTo>
                      <a:pt x="8" y="56"/>
                    </a:lnTo>
                    <a:lnTo>
                      <a:pt x="4" y="52"/>
                    </a:lnTo>
                    <a:lnTo>
                      <a:pt x="2" y="46"/>
                    </a:lnTo>
                    <a:lnTo>
                      <a:pt x="0" y="40"/>
                    </a:lnTo>
                    <a:lnTo>
                      <a:pt x="0" y="34"/>
                    </a:lnTo>
                    <a:lnTo>
                      <a:pt x="0" y="28"/>
                    </a:lnTo>
                    <a:lnTo>
                      <a:pt x="2" y="22"/>
                    </a:lnTo>
                    <a:lnTo>
                      <a:pt x="4" y="16"/>
                    </a:lnTo>
                    <a:lnTo>
                      <a:pt x="8" y="10"/>
                    </a:lnTo>
                    <a:lnTo>
                      <a:pt x="14" y="6"/>
                    </a:lnTo>
                    <a:lnTo>
                      <a:pt x="20" y="4"/>
                    </a:lnTo>
                    <a:lnTo>
                      <a:pt x="24"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6"/>
                    </a:lnTo>
                    <a:lnTo>
                      <a:pt x="49" y="60"/>
                    </a:lnTo>
                    <a:lnTo>
                      <a:pt x="43" y="63"/>
                    </a:lnTo>
                    <a:lnTo>
                      <a:pt x="37"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2" name="Freeform 845"/>
              <p:cNvSpPr>
                <a:spLocks/>
              </p:cNvSpPr>
              <p:nvPr/>
            </p:nvSpPr>
            <p:spPr bwMode="auto">
              <a:xfrm>
                <a:off x="4591" y="2433"/>
                <a:ext cx="63" cy="65"/>
              </a:xfrm>
              <a:custGeom>
                <a:avLst/>
                <a:gdLst>
                  <a:gd name="T0" fmla="*/ 31 w 63"/>
                  <a:gd name="T1" fmla="*/ 65 h 65"/>
                  <a:gd name="T2" fmla="*/ 31 w 63"/>
                  <a:gd name="T3" fmla="*/ 65 h 65"/>
                  <a:gd name="T4" fmla="*/ 24 w 63"/>
                  <a:gd name="T5" fmla="*/ 65 h 65"/>
                  <a:gd name="T6" fmla="*/ 20 w 63"/>
                  <a:gd name="T7" fmla="*/ 63 h 65"/>
                  <a:gd name="T8" fmla="*/ 14 w 63"/>
                  <a:gd name="T9" fmla="*/ 60 h 65"/>
                  <a:gd name="T10" fmla="*/ 8 w 63"/>
                  <a:gd name="T11" fmla="*/ 56 h 65"/>
                  <a:gd name="T12" fmla="*/ 4 w 63"/>
                  <a:gd name="T13" fmla="*/ 52 h 65"/>
                  <a:gd name="T14" fmla="*/ 2 w 63"/>
                  <a:gd name="T15" fmla="*/ 46 h 65"/>
                  <a:gd name="T16" fmla="*/ 0 w 63"/>
                  <a:gd name="T17" fmla="*/ 40 h 65"/>
                  <a:gd name="T18" fmla="*/ 0 w 63"/>
                  <a:gd name="T19" fmla="*/ 34 h 65"/>
                  <a:gd name="T20" fmla="*/ 0 w 63"/>
                  <a:gd name="T21" fmla="*/ 28 h 65"/>
                  <a:gd name="T22" fmla="*/ 2 w 63"/>
                  <a:gd name="T23" fmla="*/ 22 h 65"/>
                  <a:gd name="T24" fmla="*/ 4 w 63"/>
                  <a:gd name="T25" fmla="*/ 16 h 65"/>
                  <a:gd name="T26" fmla="*/ 8 w 63"/>
                  <a:gd name="T27" fmla="*/ 10 h 65"/>
                  <a:gd name="T28" fmla="*/ 14 w 63"/>
                  <a:gd name="T29" fmla="*/ 6 h 65"/>
                  <a:gd name="T30" fmla="*/ 20 w 63"/>
                  <a:gd name="T31" fmla="*/ 4 h 65"/>
                  <a:gd name="T32" fmla="*/ 24 w 63"/>
                  <a:gd name="T33" fmla="*/ 2 h 65"/>
                  <a:gd name="T34" fmla="*/ 31 w 63"/>
                  <a:gd name="T35" fmla="*/ 0 h 65"/>
                  <a:gd name="T36" fmla="*/ 37 w 63"/>
                  <a:gd name="T37" fmla="*/ 2 h 65"/>
                  <a:gd name="T38" fmla="*/ 43 w 63"/>
                  <a:gd name="T39" fmla="*/ 4 h 65"/>
                  <a:gd name="T40" fmla="*/ 49 w 63"/>
                  <a:gd name="T41" fmla="*/ 6 h 65"/>
                  <a:gd name="T42" fmla="*/ 53 w 63"/>
                  <a:gd name="T43" fmla="*/ 10 h 65"/>
                  <a:gd name="T44" fmla="*/ 57 w 63"/>
                  <a:gd name="T45" fmla="*/ 16 h 65"/>
                  <a:gd name="T46" fmla="*/ 61 w 63"/>
                  <a:gd name="T47" fmla="*/ 22 h 65"/>
                  <a:gd name="T48" fmla="*/ 63 w 63"/>
                  <a:gd name="T49" fmla="*/ 28 h 65"/>
                  <a:gd name="T50" fmla="*/ 63 w 63"/>
                  <a:gd name="T51" fmla="*/ 34 h 65"/>
                  <a:gd name="T52" fmla="*/ 63 w 63"/>
                  <a:gd name="T53" fmla="*/ 40 h 65"/>
                  <a:gd name="T54" fmla="*/ 61 w 63"/>
                  <a:gd name="T55" fmla="*/ 46 h 65"/>
                  <a:gd name="T56" fmla="*/ 57 w 63"/>
                  <a:gd name="T57" fmla="*/ 52 h 65"/>
                  <a:gd name="T58" fmla="*/ 53 w 63"/>
                  <a:gd name="T59" fmla="*/ 56 h 65"/>
                  <a:gd name="T60" fmla="*/ 49 w 63"/>
                  <a:gd name="T61" fmla="*/ 60 h 65"/>
                  <a:gd name="T62" fmla="*/ 43 w 63"/>
                  <a:gd name="T63" fmla="*/ 63 h 65"/>
                  <a:gd name="T64" fmla="*/ 37 w 63"/>
                  <a:gd name="T65" fmla="*/ 65 h 65"/>
                  <a:gd name="T66" fmla="*/ 31 w 63"/>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65"/>
                    </a:moveTo>
                    <a:lnTo>
                      <a:pt x="31" y="65"/>
                    </a:lnTo>
                    <a:lnTo>
                      <a:pt x="24" y="65"/>
                    </a:lnTo>
                    <a:lnTo>
                      <a:pt x="20" y="63"/>
                    </a:lnTo>
                    <a:lnTo>
                      <a:pt x="14" y="60"/>
                    </a:lnTo>
                    <a:lnTo>
                      <a:pt x="8" y="56"/>
                    </a:lnTo>
                    <a:lnTo>
                      <a:pt x="4" y="52"/>
                    </a:lnTo>
                    <a:lnTo>
                      <a:pt x="2" y="46"/>
                    </a:lnTo>
                    <a:lnTo>
                      <a:pt x="0" y="40"/>
                    </a:lnTo>
                    <a:lnTo>
                      <a:pt x="0" y="34"/>
                    </a:lnTo>
                    <a:lnTo>
                      <a:pt x="0" y="28"/>
                    </a:lnTo>
                    <a:lnTo>
                      <a:pt x="2" y="22"/>
                    </a:lnTo>
                    <a:lnTo>
                      <a:pt x="4" y="16"/>
                    </a:lnTo>
                    <a:lnTo>
                      <a:pt x="8" y="10"/>
                    </a:lnTo>
                    <a:lnTo>
                      <a:pt x="14" y="6"/>
                    </a:lnTo>
                    <a:lnTo>
                      <a:pt x="20" y="4"/>
                    </a:lnTo>
                    <a:lnTo>
                      <a:pt x="24" y="2"/>
                    </a:lnTo>
                    <a:lnTo>
                      <a:pt x="31" y="0"/>
                    </a:lnTo>
                    <a:lnTo>
                      <a:pt x="37" y="2"/>
                    </a:lnTo>
                    <a:lnTo>
                      <a:pt x="43" y="4"/>
                    </a:lnTo>
                    <a:lnTo>
                      <a:pt x="49" y="6"/>
                    </a:lnTo>
                    <a:lnTo>
                      <a:pt x="53" y="10"/>
                    </a:lnTo>
                    <a:lnTo>
                      <a:pt x="57" y="16"/>
                    </a:lnTo>
                    <a:lnTo>
                      <a:pt x="61" y="22"/>
                    </a:lnTo>
                    <a:lnTo>
                      <a:pt x="63" y="28"/>
                    </a:lnTo>
                    <a:lnTo>
                      <a:pt x="63" y="34"/>
                    </a:lnTo>
                    <a:lnTo>
                      <a:pt x="63" y="40"/>
                    </a:lnTo>
                    <a:lnTo>
                      <a:pt x="61" y="46"/>
                    </a:lnTo>
                    <a:lnTo>
                      <a:pt x="57" y="52"/>
                    </a:lnTo>
                    <a:lnTo>
                      <a:pt x="53" y="56"/>
                    </a:lnTo>
                    <a:lnTo>
                      <a:pt x="49" y="60"/>
                    </a:lnTo>
                    <a:lnTo>
                      <a:pt x="43" y="63"/>
                    </a:lnTo>
                    <a:lnTo>
                      <a:pt x="37"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3" name="Freeform 846"/>
              <p:cNvSpPr>
                <a:spLocks/>
              </p:cNvSpPr>
              <p:nvPr/>
            </p:nvSpPr>
            <p:spPr bwMode="auto">
              <a:xfrm>
                <a:off x="4593" y="2337"/>
                <a:ext cx="65" cy="65"/>
              </a:xfrm>
              <a:custGeom>
                <a:avLst/>
                <a:gdLst>
                  <a:gd name="T0" fmla="*/ 31 w 65"/>
                  <a:gd name="T1" fmla="*/ 65 h 65"/>
                  <a:gd name="T2" fmla="*/ 26 w 65"/>
                  <a:gd name="T3" fmla="*/ 63 h 65"/>
                  <a:gd name="T4" fmla="*/ 20 w 65"/>
                  <a:gd name="T5" fmla="*/ 61 h 65"/>
                  <a:gd name="T6" fmla="*/ 14 w 65"/>
                  <a:gd name="T7" fmla="*/ 59 h 65"/>
                  <a:gd name="T8" fmla="*/ 10 w 65"/>
                  <a:gd name="T9" fmla="*/ 55 h 65"/>
                  <a:gd name="T10" fmla="*/ 6 w 65"/>
                  <a:gd name="T11" fmla="*/ 49 h 65"/>
                  <a:gd name="T12" fmla="*/ 2 w 65"/>
                  <a:gd name="T13" fmla="*/ 45 h 65"/>
                  <a:gd name="T14" fmla="*/ 0 w 65"/>
                  <a:gd name="T15" fmla="*/ 39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0 h 65"/>
                  <a:gd name="T32" fmla="*/ 31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3 w 65"/>
                  <a:gd name="T47" fmla="*/ 26 h 65"/>
                  <a:gd name="T48" fmla="*/ 65 w 65"/>
                  <a:gd name="T49" fmla="*/ 32 h 65"/>
                  <a:gd name="T50" fmla="*/ 63 w 65"/>
                  <a:gd name="T51" fmla="*/ 39 h 65"/>
                  <a:gd name="T52" fmla="*/ 63 w 65"/>
                  <a:gd name="T53" fmla="*/ 45 h 65"/>
                  <a:gd name="T54" fmla="*/ 59 w 65"/>
                  <a:gd name="T55" fmla="*/ 49 h 65"/>
                  <a:gd name="T56" fmla="*/ 55 w 65"/>
                  <a:gd name="T57" fmla="*/ 55 h 65"/>
                  <a:gd name="T58" fmla="*/ 51 w 65"/>
                  <a:gd name="T59" fmla="*/ 59 h 65"/>
                  <a:gd name="T60" fmla="*/ 45 w 65"/>
                  <a:gd name="T61" fmla="*/ 61 h 65"/>
                  <a:gd name="T62" fmla="*/ 39 w 65"/>
                  <a:gd name="T63" fmla="*/ 63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6" y="63"/>
                    </a:lnTo>
                    <a:lnTo>
                      <a:pt x="20" y="61"/>
                    </a:lnTo>
                    <a:lnTo>
                      <a:pt x="14" y="59"/>
                    </a:lnTo>
                    <a:lnTo>
                      <a:pt x="10" y="55"/>
                    </a:lnTo>
                    <a:lnTo>
                      <a:pt x="6" y="49"/>
                    </a:lnTo>
                    <a:lnTo>
                      <a:pt x="2" y="45"/>
                    </a:lnTo>
                    <a:lnTo>
                      <a:pt x="0" y="39"/>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49"/>
                    </a:lnTo>
                    <a:lnTo>
                      <a:pt x="55" y="55"/>
                    </a:lnTo>
                    <a:lnTo>
                      <a:pt x="51" y="59"/>
                    </a:lnTo>
                    <a:lnTo>
                      <a:pt x="45" y="61"/>
                    </a:lnTo>
                    <a:lnTo>
                      <a:pt x="39" y="63"/>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4" name="Freeform 847"/>
              <p:cNvSpPr>
                <a:spLocks/>
              </p:cNvSpPr>
              <p:nvPr/>
            </p:nvSpPr>
            <p:spPr bwMode="auto">
              <a:xfrm>
                <a:off x="4593" y="2337"/>
                <a:ext cx="65" cy="65"/>
              </a:xfrm>
              <a:custGeom>
                <a:avLst/>
                <a:gdLst>
                  <a:gd name="T0" fmla="*/ 31 w 65"/>
                  <a:gd name="T1" fmla="*/ 65 h 65"/>
                  <a:gd name="T2" fmla="*/ 31 w 65"/>
                  <a:gd name="T3" fmla="*/ 65 h 65"/>
                  <a:gd name="T4" fmla="*/ 26 w 65"/>
                  <a:gd name="T5" fmla="*/ 63 h 65"/>
                  <a:gd name="T6" fmla="*/ 20 w 65"/>
                  <a:gd name="T7" fmla="*/ 61 h 65"/>
                  <a:gd name="T8" fmla="*/ 14 w 65"/>
                  <a:gd name="T9" fmla="*/ 59 h 65"/>
                  <a:gd name="T10" fmla="*/ 10 w 65"/>
                  <a:gd name="T11" fmla="*/ 55 h 65"/>
                  <a:gd name="T12" fmla="*/ 6 w 65"/>
                  <a:gd name="T13" fmla="*/ 49 h 65"/>
                  <a:gd name="T14" fmla="*/ 2 w 65"/>
                  <a:gd name="T15" fmla="*/ 45 h 65"/>
                  <a:gd name="T16" fmla="*/ 0 w 65"/>
                  <a:gd name="T17" fmla="*/ 39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0 h 65"/>
                  <a:gd name="T34" fmla="*/ 31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3 w 65"/>
                  <a:gd name="T49" fmla="*/ 26 h 65"/>
                  <a:gd name="T50" fmla="*/ 65 w 65"/>
                  <a:gd name="T51" fmla="*/ 32 h 65"/>
                  <a:gd name="T52" fmla="*/ 63 w 65"/>
                  <a:gd name="T53" fmla="*/ 39 h 65"/>
                  <a:gd name="T54" fmla="*/ 63 w 65"/>
                  <a:gd name="T55" fmla="*/ 45 h 65"/>
                  <a:gd name="T56" fmla="*/ 59 w 65"/>
                  <a:gd name="T57" fmla="*/ 49 h 65"/>
                  <a:gd name="T58" fmla="*/ 55 w 65"/>
                  <a:gd name="T59" fmla="*/ 55 h 65"/>
                  <a:gd name="T60" fmla="*/ 51 w 65"/>
                  <a:gd name="T61" fmla="*/ 59 h 65"/>
                  <a:gd name="T62" fmla="*/ 45 w 65"/>
                  <a:gd name="T63" fmla="*/ 61 h 65"/>
                  <a:gd name="T64" fmla="*/ 39 w 65"/>
                  <a:gd name="T65" fmla="*/ 63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6" y="63"/>
                    </a:lnTo>
                    <a:lnTo>
                      <a:pt x="20" y="61"/>
                    </a:lnTo>
                    <a:lnTo>
                      <a:pt x="14" y="59"/>
                    </a:lnTo>
                    <a:lnTo>
                      <a:pt x="10" y="55"/>
                    </a:lnTo>
                    <a:lnTo>
                      <a:pt x="6" y="49"/>
                    </a:lnTo>
                    <a:lnTo>
                      <a:pt x="2" y="45"/>
                    </a:lnTo>
                    <a:lnTo>
                      <a:pt x="0" y="39"/>
                    </a:lnTo>
                    <a:lnTo>
                      <a:pt x="0" y="32"/>
                    </a:lnTo>
                    <a:lnTo>
                      <a:pt x="0" y="26"/>
                    </a:lnTo>
                    <a:lnTo>
                      <a:pt x="2" y="20"/>
                    </a:lnTo>
                    <a:lnTo>
                      <a:pt x="6" y="14"/>
                    </a:lnTo>
                    <a:lnTo>
                      <a:pt x="10" y="10"/>
                    </a:lnTo>
                    <a:lnTo>
                      <a:pt x="14" y="6"/>
                    </a:lnTo>
                    <a:lnTo>
                      <a:pt x="20" y="2"/>
                    </a:lnTo>
                    <a:lnTo>
                      <a:pt x="26" y="0"/>
                    </a:lnTo>
                    <a:lnTo>
                      <a:pt x="31" y="0"/>
                    </a:lnTo>
                    <a:lnTo>
                      <a:pt x="39" y="0"/>
                    </a:lnTo>
                    <a:lnTo>
                      <a:pt x="45" y="2"/>
                    </a:lnTo>
                    <a:lnTo>
                      <a:pt x="51" y="6"/>
                    </a:lnTo>
                    <a:lnTo>
                      <a:pt x="55" y="10"/>
                    </a:lnTo>
                    <a:lnTo>
                      <a:pt x="59" y="14"/>
                    </a:lnTo>
                    <a:lnTo>
                      <a:pt x="63" y="20"/>
                    </a:lnTo>
                    <a:lnTo>
                      <a:pt x="63" y="26"/>
                    </a:lnTo>
                    <a:lnTo>
                      <a:pt x="65" y="32"/>
                    </a:lnTo>
                    <a:lnTo>
                      <a:pt x="63" y="39"/>
                    </a:lnTo>
                    <a:lnTo>
                      <a:pt x="63" y="45"/>
                    </a:lnTo>
                    <a:lnTo>
                      <a:pt x="59" y="49"/>
                    </a:lnTo>
                    <a:lnTo>
                      <a:pt x="55" y="55"/>
                    </a:lnTo>
                    <a:lnTo>
                      <a:pt x="51" y="59"/>
                    </a:lnTo>
                    <a:lnTo>
                      <a:pt x="45" y="61"/>
                    </a:lnTo>
                    <a:lnTo>
                      <a:pt x="39" y="63"/>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5" name="Freeform 848"/>
              <p:cNvSpPr>
                <a:spLocks/>
              </p:cNvSpPr>
              <p:nvPr/>
            </p:nvSpPr>
            <p:spPr bwMode="auto">
              <a:xfrm>
                <a:off x="4595" y="2359"/>
                <a:ext cx="65" cy="65"/>
              </a:xfrm>
              <a:custGeom>
                <a:avLst/>
                <a:gdLst>
                  <a:gd name="T0" fmla="*/ 33 w 65"/>
                  <a:gd name="T1" fmla="*/ 0 h 65"/>
                  <a:gd name="T2" fmla="*/ 39 w 65"/>
                  <a:gd name="T3" fmla="*/ 0 h 65"/>
                  <a:gd name="T4" fmla="*/ 45 w 65"/>
                  <a:gd name="T5" fmla="*/ 2 h 65"/>
                  <a:gd name="T6" fmla="*/ 51 w 65"/>
                  <a:gd name="T7" fmla="*/ 6 h 65"/>
                  <a:gd name="T8" fmla="*/ 55 w 65"/>
                  <a:gd name="T9" fmla="*/ 10 h 65"/>
                  <a:gd name="T10" fmla="*/ 59 w 65"/>
                  <a:gd name="T11" fmla="*/ 13 h 65"/>
                  <a:gd name="T12" fmla="*/ 63 w 65"/>
                  <a:gd name="T13" fmla="*/ 19 h 65"/>
                  <a:gd name="T14" fmla="*/ 65 w 65"/>
                  <a:gd name="T15" fmla="*/ 25 h 65"/>
                  <a:gd name="T16" fmla="*/ 65 w 65"/>
                  <a:gd name="T17" fmla="*/ 31 h 65"/>
                  <a:gd name="T18" fmla="*/ 65 w 65"/>
                  <a:gd name="T19" fmla="*/ 39 h 65"/>
                  <a:gd name="T20" fmla="*/ 63 w 65"/>
                  <a:gd name="T21" fmla="*/ 45 h 65"/>
                  <a:gd name="T22" fmla="*/ 59 w 65"/>
                  <a:gd name="T23" fmla="*/ 49 h 65"/>
                  <a:gd name="T24" fmla="*/ 55 w 65"/>
                  <a:gd name="T25" fmla="*/ 55 h 65"/>
                  <a:gd name="T26" fmla="*/ 51 w 65"/>
                  <a:gd name="T27" fmla="*/ 59 h 65"/>
                  <a:gd name="T28" fmla="*/ 45 w 65"/>
                  <a:gd name="T29" fmla="*/ 61 h 65"/>
                  <a:gd name="T30" fmla="*/ 39 w 65"/>
                  <a:gd name="T31" fmla="*/ 63 h 65"/>
                  <a:gd name="T32" fmla="*/ 33 w 65"/>
                  <a:gd name="T33" fmla="*/ 65 h 65"/>
                  <a:gd name="T34" fmla="*/ 26 w 65"/>
                  <a:gd name="T35" fmla="*/ 63 h 65"/>
                  <a:gd name="T36" fmla="*/ 20 w 65"/>
                  <a:gd name="T37" fmla="*/ 61 h 65"/>
                  <a:gd name="T38" fmla="*/ 16 w 65"/>
                  <a:gd name="T39" fmla="*/ 59 h 65"/>
                  <a:gd name="T40" fmla="*/ 10 w 65"/>
                  <a:gd name="T41" fmla="*/ 55 h 65"/>
                  <a:gd name="T42" fmla="*/ 6 w 65"/>
                  <a:gd name="T43" fmla="*/ 49 h 65"/>
                  <a:gd name="T44" fmla="*/ 2 w 65"/>
                  <a:gd name="T45" fmla="*/ 45 h 65"/>
                  <a:gd name="T46" fmla="*/ 0 w 65"/>
                  <a:gd name="T47" fmla="*/ 39 h 65"/>
                  <a:gd name="T48" fmla="*/ 0 w 65"/>
                  <a:gd name="T49" fmla="*/ 31 h 65"/>
                  <a:gd name="T50" fmla="*/ 0 w 65"/>
                  <a:gd name="T51" fmla="*/ 25 h 65"/>
                  <a:gd name="T52" fmla="*/ 2 w 65"/>
                  <a:gd name="T53" fmla="*/ 19 h 65"/>
                  <a:gd name="T54" fmla="*/ 6 w 65"/>
                  <a:gd name="T55" fmla="*/ 13 h 65"/>
                  <a:gd name="T56" fmla="*/ 10 w 65"/>
                  <a:gd name="T57" fmla="*/ 10 h 65"/>
                  <a:gd name="T58" fmla="*/ 16 w 65"/>
                  <a:gd name="T59" fmla="*/ 6 h 65"/>
                  <a:gd name="T60" fmla="*/ 20 w 65"/>
                  <a:gd name="T61" fmla="*/ 2 h 65"/>
                  <a:gd name="T62" fmla="*/ 26 w 65"/>
                  <a:gd name="T63" fmla="*/ 0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0"/>
                    </a:lnTo>
                    <a:lnTo>
                      <a:pt x="45" y="2"/>
                    </a:lnTo>
                    <a:lnTo>
                      <a:pt x="51" y="6"/>
                    </a:lnTo>
                    <a:lnTo>
                      <a:pt x="55" y="10"/>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6" y="63"/>
                    </a:lnTo>
                    <a:lnTo>
                      <a:pt x="20" y="61"/>
                    </a:lnTo>
                    <a:lnTo>
                      <a:pt x="16" y="59"/>
                    </a:lnTo>
                    <a:lnTo>
                      <a:pt x="10" y="55"/>
                    </a:lnTo>
                    <a:lnTo>
                      <a:pt x="6" y="49"/>
                    </a:lnTo>
                    <a:lnTo>
                      <a:pt x="2" y="45"/>
                    </a:lnTo>
                    <a:lnTo>
                      <a:pt x="0" y="39"/>
                    </a:lnTo>
                    <a:lnTo>
                      <a:pt x="0" y="31"/>
                    </a:lnTo>
                    <a:lnTo>
                      <a:pt x="0" y="25"/>
                    </a:lnTo>
                    <a:lnTo>
                      <a:pt x="2" y="19"/>
                    </a:lnTo>
                    <a:lnTo>
                      <a:pt x="6" y="13"/>
                    </a:lnTo>
                    <a:lnTo>
                      <a:pt x="10" y="10"/>
                    </a:lnTo>
                    <a:lnTo>
                      <a:pt x="16" y="6"/>
                    </a:lnTo>
                    <a:lnTo>
                      <a:pt x="20" y="2"/>
                    </a:lnTo>
                    <a:lnTo>
                      <a:pt x="26" y="0"/>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6" name="Freeform 849"/>
              <p:cNvSpPr>
                <a:spLocks/>
              </p:cNvSpPr>
              <p:nvPr/>
            </p:nvSpPr>
            <p:spPr bwMode="auto">
              <a:xfrm>
                <a:off x="4595" y="2359"/>
                <a:ext cx="65" cy="65"/>
              </a:xfrm>
              <a:custGeom>
                <a:avLst/>
                <a:gdLst>
                  <a:gd name="T0" fmla="*/ 33 w 65"/>
                  <a:gd name="T1" fmla="*/ 0 h 65"/>
                  <a:gd name="T2" fmla="*/ 33 w 65"/>
                  <a:gd name="T3" fmla="*/ 0 h 65"/>
                  <a:gd name="T4" fmla="*/ 39 w 65"/>
                  <a:gd name="T5" fmla="*/ 0 h 65"/>
                  <a:gd name="T6" fmla="*/ 45 w 65"/>
                  <a:gd name="T7" fmla="*/ 2 h 65"/>
                  <a:gd name="T8" fmla="*/ 51 w 65"/>
                  <a:gd name="T9" fmla="*/ 6 h 65"/>
                  <a:gd name="T10" fmla="*/ 55 w 65"/>
                  <a:gd name="T11" fmla="*/ 10 h 65"/>
                  <a:gd name="T12" fmla="*/ 59 w 65"/>
                  <a:gd name="T13" fmla="*/ 13 h 65"/>
                  <a:gd name="T14" fmla="*/ 63 w 65"/>
                  <a:gd name="T15" fmla="*/ 19 h 65"/>
                  <a:gd name="T16" fmla="*/ 65 w 65"/>
                  <a:gd name="T17" fmla="*/ 25 h 65"/>
                  <a:gd name="T18" fmla="*/ 65 w 65"/>
                  <a:gd name="T19" fmla="*/ 31 h 65"/>
                  <a:gd name="T20" fmla="*/ 65 w 65"/>
                  <a:gd name="T21" fmla="*/ 39 h 65"/>
                  <a:gd name="T22" fmla="*/ 63 w 65"/>
                  <a:gd name="T23" fmla="*/ 45 h 65"/>
                  <a:gd name="T24" fmla="*/ 59 w 65"/>
                  <a:gd name="T25" fmla="*/ 49 h 65"/>
                  <a:gd name="T26" fmla="*/ 55 w 65"/>
                  <a:gd name="T27" fmla="*/ 55 h 65"/>
                  <a:gd name="T28" fmla="*/ 51 w 65"/>
                  <a:gd name="T29" fmla="*/ 59 h 65"/>
                  <a:gd name="T30" fmla="*/ 45 w 65"/>
                  <a:gd name="T31" fmla="*/ 61 h 65"/>
                  <a:gd name="T32" fmla="*/ 39 w 65"/>
                  <a:gd name="T33" fmla="*/ 63 h 65"/>
                  <a:gd name="T34" fmla="*/ 33 w 65"/>
                  <a:gd name="T35" fmla="*/ 65 h 65"/>
                  <a:gd name="T36" fmla="*/ 26 w 65"/>
                  <a:gd name="T37" fmla="*/ 63 h 65"/>
                  <a:gd name="T38" fmla="*/ 20 w 65"/>
                  <a:gd name="T39" fmla="*/ 61 h 65"/>
                  <a:gd name="T40" fmla="*/ 16 w 65"/>
                  <a:gd name="T41" fmla="*/ 59 h 65"/>
                  <a:gd name="T42" fmla="*/ 10 w 65"/>
                  <a:gd name="T43" fmla="*/ 55 h 65"/>
                  <a:gd name="T44" fmla="*/ 6 w 65"/>
                  <a:gd name="T45" fmla="*/ 49 h 65"/>
                  <a:gd name="T46" fmla="*/ 2 w 65"/>
                  <a:gd name="T47" fmla="*/ 45 h 65"/>
                  <a:gd name="T48" fmla="*/ 0 w 65"/>
                  <a:gd name="T49" fmla="*/ 39 h 65"/>
                  <a:gd name="T50" fmla="*/ 0 w 65"/>
                  <a:gd name="T51" fmla="*/ 31 h 65"/>
                  <a:gd name="T52" fmla="*/ 0 w 65"/>
                  <a:gd name="T53" fmla="*/ 25 h 65"/>
                  <a:gd name="T54" fmla="*/ 2 w 65"/>
                  <a:gd name="T55" fmla="*/ 19 h 65"/>
                  <a:gd name="T56" fmla="*/ 6 w 65"/>
                  <a:gd name="T57" fmla="*/ 13 h 65"/>
                  <a:gd name="T58" fmla="*/ 10 w 65"/>
                  <a:gd name="T59" fmla="*/ 10 h 65"/>
                  <a:gd name="T60" fmla="*/ 16 w 65"/>
                  <a:gd name="T61" fmla="*/ 6 h 65"/>
                  <a:gd name="T62" fmla="*/ 20 w 65"/>
                  <a:gd name="T63" fmla="*/ 2 h 65"/>
                  <a:gd name="T64" fmla="*/ 26 w 65"/>
                  <a:gd name="T65" fmla="*/ 0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0"/>
                    </a:lnTo>
                    <a:lnTo>
                      <a:pt x="45" y="2"/>
                    </a:lnTo>
                    <a:lnTo>
                      <a:pt x="51" y="6"/>
                    </a:lnTo>
                    <a:lnTo>
                      <a:pt x="55" y="10"/>
                    </a:lnTo>
                    <a:lnTo>
                      <a:pt x="59" y="13"/>
                    </a:lnTo>
                    <a:lnTo>
                      <a:pt x="63" y="19"/>
                    </a:lnTo>
                    <a:lnTo>
                      <a:pt x="65" y="25"/>
                    </a:lnTo>
                    <a:lnTo>
                      <a:pt x="65" y="31"/>
                    </a:lnTo>
                    <a:lnTo>
                      <a:pt x="65" y="39"/>
                    </a:lnTo>
                    <a:lnTo>
                      <a:pt x="63" y="45"/>
                    </a:lnTo>
                    <a:lnTo>
                      <a:pt x="59" y="49"/>
                    </a:lnTo>
                    <a:lnTo>
                      <a:pt x="55" y="55"/>
                    </a:lnTo>
                    <a:lnTo>
                      <a:pt x="51" y="59"/>
                    </a:lnTo>
                    <a:lnTo>
                      <a:pt x="45" y="61"/>
                    </a:lnTo>
                    <a:lnTo>
                      <a:pt x="39" y="63"/>
                    </a:lnTo>
                    <a:lnTo>
                      <a:pt x="33" y="65"/>
                    </a:lnTo>
                    <a:lnTo>
                      <a:pt x="26" y="63"/>
                    </a:lnTo>
                    <a:lnTo>
                      <a:pt x="20" y="61"/>
                    </a:lnTo>
                    <a:lnTo>
                      <a:pt x="16" y="59"/>
                    </a:lnTo>
                    <a:lnTo>
                      <a:pt x="10" y="55"/>
                    </a:lnTo>
                    <a:lnTo>
                      <a:pt x="6" y="49"/>
                    </a:lnTo>
                    <a:lnTo>
                      <a:pt x="2" y="45"/>
                    </a:lnTo>
                    <a:lnTo>
                      <a:pt x="0" y="39"/>
                    </a:lnTo>
                    <a:lnTo>
                      <a:pt x="0" y="31"/>
                    </a:lnTo>
                    <a:lnTo>
                      <a:pt x="0" y="25"/>
                    </a:lnTo>
                    <a:lnTo>
                      <a:pt x="2" y="19"/>
                    </a:lnTo>
                    <a:lnTo>
                      <a:pt x="6" y="13"/>
                    </a:lnTo>
                    <a:lnTo>
                      <a:pt x="10" y="10"/>
                    </a:lnTo>
                    <a:lnTo>
                      <a:pt x="16" y="6"/>
                    </a:lnTo>
                    <a:lnTo>
                      <a:pt x="20" y="2"/>
                    </a:lnTo>
                    <a:lnTo>
                      <a:pt x="26" y="0"/>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7" name="Freeform 850"/>
              <p:cNvSpPr>
                <a:spLocks/>
              </p:cNvSpPr>
              <p:nvPr/>
            </p:nvSpPr>
            <p:spPr bwMode="auto">
              <a:xfrm>
                <a:off x="4676" y="2390"/>
                <a:ext cx="65" cy="65"/>
              </a:xfrm>
              <a:custGeom>
                <a:avLst/>
                <a:gdLst>
                  <a:gd name="T0" fmla="*/ 33 w 65"/>
                  <a:gd name="T1" fmla="*/ 65 h 65"/>
                  <a:gd name="T2" fmla="*/ 27 w 65"/>
                  <a:gd name="T3" fmla="*/ 63 h 65"/>
                  <a:gd name="T4" fmla="*/ 21 w 65"/>
                  <a:gd name="T5" fmla="*/ 61 h 65"/>
                  <a:gd name="T6" fmla="*/ 15 w 65"/>
                  <a:gd name="T7" fmla="*/ 59 h 65"/>
                  <a:gd name="T8" fmla="*/ 9 w 65"/>
                  <a:gd name="T9" fmla="*/ 55 h 65"/>
                  <a:gd name="T10" fmla="*/ 6 w 65"/>
                  <a:gd name="T11" fmla="*/ 51 h 65"/>
                  <a:gd name="T12" fmla="*/ 4 w 65"/>
                  <a:gd name="T13" fmla="*/ 45 h 65"/>
                  <a:gd name="T14" fmla="*/ 2 w 65"/>
                  <a:gd name="T15" fmla="*/ 38 h 65"/>
                  <a:gd name="T16" fmla="*/ 0 w 65"/>
                  <a:gd name="T17" fmla="*/ 32 h 65"/>
                  <a:gd name="T18" fmla="*/ 2 w 65"/>
                  <a:gd name="T19" fmla="*/ 26 h 65"/>
                  <a:gd name="T20" fmla="*/ 4 w 65"/>
                  <a:gd name="T21" fmla="*/ 20 h 65"/>
                  <a:gd name="T22" fmla="*/ 6 w 65"/>
                  <a:gd name="T23" fmla="*/ 14 h 65"/>
                  <a:gd name="T24" fmla="*/ 9 w 65"/>
                  <a:gd name="T25" fmla="*/ 10 h 65"/>
                  <a:gd name="T26" fmla="*/ 15 w 65"/>
                  <a:gd name="T27" fmla="*/ 6 h 65"/>
                  <a:gd name="T28" fmla="*/ 21 w 65"/>
                  <a:gd name="T29" fmla="*/ 2 h 65"/>
                  <a:gd name="T30" fmla="*/ 27 w 65"/>
                  <a:gd name="T31" fmla="*/ 0 h 65"/>
                  <a:gd name="T32" fmla="*/ 33 w 65"/>
                  <a:gd name="T33" fmla="*/ 0 h 65"/>
                  <a:gd name="T34" fmla="*/ 39 w 65"/>
                  <a:gd name="T35" fmla="*/ 0 h 65"/>
                  <a:gd name="T36" fmla="*/ 45 w 65"/>
                  <a:gd name="T37" fmla="*/ 2 h 65"/>
                  <a:gd name="T38" fmla="*/ 51 w 65"/>
                  <a:gd name="T39" fmla="*/ 6 h 65"/>
                  <a:gd name="T40" fmla="*/ 55 w 65"/>
                  <a:gd name="T41" fmla="*/ 10 h 65"/>
                  <a:gd name="T42" fmla="*/ 59 w 65"/>
                  <a:gd name="T43" fmla="*/ 14 h 65"/>
                  <a:gd name="T44" fmla="*/ 63 w 65"/>
                  <a:gd name="T45" fmla="*/ 20 h 65"/>
                  <a:gd name="T46" fmla="*/ 65 w 65"/>
                  <a:gd name="T47" fmla="*/ 26 h 65"/>
                  <a:gd name="T48" fmla="*/ 65 w 65"/>
                  <a:gd name="T49" fmla="*/ 32 h 65"/>
                  <a:gd name="T50" fmla="*/ 65 w 65"/>
                  <a:gd name="T51" fmla="*/ 38 h 65"/>
                  <a:gd name="T52" fmla="*/ 63 w 65"/>
                  <a:gd name="T53" fmla="*/ 45 h 65"/>
                  <a:gd name="T54" fmla="*/ 59 w 65"/>
                  <a:gd name="T55" fmla="*/ 51 h 65"/>
                  <a:gd name="T56" fmla="*/ 55 w 65"/>
                  <a:gd name="T57" fmla="*/ 55 h 65"/>
                  <a:gd name="T58" fmla="*/ 51 w 65"/>
                  <a:gd name="T59" fmla="*/ 59 h 65"/>
                  <a:gd name="T60" fmla="*/ 45 w 65"/>
                  <a:gd name="T61" fmla="*/ 61 h 65"/>
                  <a:gd name="T62" fmla="*/ 39 w 65"/>
                  <a:gd name="T63" fmla="*/ 63 h 65"/>
                  <a:gd name="T64" fmla="*/ 33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65"/>
                    </a:moveTo>
                    <a:lnTo>
                      <a:pt x="27" y="63"/>
                    </a:lnTo>
                    <a:lnTo>
                      <a:pt x="21" y="61"/>
                    </a:lnTo>
                    <a:lnTo>
                      <a:pt x="15" y="59"/>
                    </a:lnTo>
                    <a:lnTo>
                      <a:pt x="9" y="55"/>
                    </a:lnTo>
                    <a:lnTo>
                      <a:pt x="6" y="51"/>
                    </a:lnTo>
                    <a:lnTo>
                      <a:pt x="4" y="45"/>
                    </a:lnTo>
                    <a:lnTo>
                      <a:pt x="2" y="38"/>
                    </a:lnTo>
                    <a:lnTo>
                      <a:pt x="0" y="32"/>
                    </a:lnTo>
                    <a:lnTo>
                      <a:pt x="2" y="26"/>
                    </a:lnTo>
                    <a:lnTo>
                      <a:pt x="4" y="20"/>
                    </a:lnTo>
                    <a:lnTo>
                      <a:pt x="6" y="14"/>
                    </a:lnTo>
                    <a:lnTo>
                      <a:pt x="9"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5" y="61"/>
                    </a:lnTo>
                    <a:lnTo>
                      <a:pt x="39" y="63"/>
                    </a:lnTo>
                    <a:lnTo>
                      <a:pt x="33" y="65"/>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998" name="Freeform 851"/>
              <p:cNvSpPr>
                <a:spLocks/>
              </p:cNvSpPr>
              <p:nvPr/>
            </p:nvSpPr>
            <p:spPr bwMode="auto">
              <a:xfrm>
                <a:off x="4676" y="2390"/>
                <a:ext cx="65" cy="65"/>
              </a:xfrm>
              <a:custGeom>
                <a:avLst/>
                <a:gdLst>
                  <a:gd name="T0" fmla="*/ 33 w 65"/>
                  <a:gd name="T1" fmla="*/ 65 h 65"/>
                  <a:gd name="T2" fmla="*/ 33 w 65"/>
                  <a:gd name="T3" fmla="*/ 65 h 65"/>
                  <a:gd name="T4" fmla="*/ 27 w 65"/>
                  <a:gd name="T5" fmla="*/ 63 h 65"/>
                  <a:gd name="T6" fmla="*/ 21 w 65"/>
                  <a:gd name="T7" fmla="*/ 61 h 65"/>
                  <a:gd name="T8" fmla="*/ 15 w 65"/>
                  <a:gd name="T9" fmla="*/ 59 h 65"/>
                  <a:gd name="T10" fmla="*/ 9 w 65"/>
                  <a:gd name="T11" fmla="*/ 55 h 65"/>
                  <a:gd name="T12" fmla="*/ 6 w 65"/>
                  <a:gd name="T13" fmla="*/ 51 h 65"/>
                  <a:gd name="T14" fmla="*/ 4 w 65"/>
                  <a:gd name="T15" fmla="*/ 45 h 65"/>
                  <a:gd name="T16" fmla="*/ 2 w 65"/>
                  <a:gd name="T17" fmla="*/ 38 h 65"/>
                  <a:gd name="T18" fmla="*/ 0 w 65"/>
                  <a:gd name="T19" fmla="*/ 32 h 65"/>
                  <a:gd name="T20" fmla="*/ 2 w 65"/>
                  <a:gd name="T21" fmla="*/ 26 h 65"/>
                  <a:gd name="T22" fmla="*/ 4 w 65"/>
                  <a:gd name="T23" fmla="*/ 20 h 65"/>
                  <a:gd name="T24" fmla="*/ 6 w 65"/>
                  <a:gd name="T25" fmla="*/ 14 h 65"/>
                  <a:gd name="T26" fmla="*/ 9 w 65"/>
                  <a:gd name="T27" fmla="*/ 10 h 65"/>
                  <a:gd name="T28" fmla="*/ 15 w 65"/>
                  <a:gd name="T29" fmla="*/ 6 h 65"/>
                  <a:gd name="T30" fmla="*/ 21 w 65"/>
                  <a:gd name="T31" fmla="*/ 2 h 65"/>
                  <a:gd name="T32" fmla="*/ 27 w 65"/>
                  <a:gd name="T33" fmla="*/ 0 h 65"/>
                  <a:gd name="T34" fmla="*/ 33 w 65"/>
                  <a:gd name="T35" fmla="*/ 0 h 65"/>
                  <a:gd name="T36" fmla="*/ 39 w 65"/>
                  <a:gd name="T37" fmla="*/ 0 h 65"/>
                  <a:gd name="T38" fmla="*/ 45 w 65"/>
                  <a:gd name="T39" fmla="*/ 2 h 65"/>
                  <a:gd name="T40" fmla="*/ 51 w 65"/>
                  <a:gd name="T41" fmla="*/ 6 h 65"/>
                  <a:gd name="T42" fmla="*/ 55 w 65"/>
                  <a:gd name="T43" fmla="*/ 10 h 65"/>
                  <a:gd name="T44" fmla="*/ 59 w 65"/>
                  <a:gd name="T45" fmla="*/ 14 h 65"/>
                  <a:gd name="T46" fmla="*/ 63 w 65"/>
                  <a:gd name="T47" fmla="*/ 20 h 65"/>
                  <a:gd name="T48" fmla="*/ 65 w 65"/>
                  <a:gd name="T49" fmla="*/ 26 h 65"/>
                  <a:gd name="T50" fmla="*/ 65 w 65"/>
                  <a:gd name="T51" fmla="*/ 32 h 65"/>
                  <a:gd name="T52" fmla="*/ 65 w 65"/>
                  <a:gd name="T53" fmla="*/ 38 h 65"/>
                  <a:gd name="T54" fmla="*/ 63 w 65"/>
                  <a:gd name="T55" fmla="*/ 45 h 65"/>
                  <a:gd name="T56" fmla="*/ 59 w 65"/>
                  <a:gd name="T57" fmla="*/ 51 h 65"/>
                  <a:gd name="T58" fmla="*/ 55 w 65"/>
                  <a:gd name="T59" fmla="*/ 55 h 65"/>
                  <a:gd name="T60" fmla="*/ 51 w 65"/>
                  <a:gd name="T61" fmla="*/ 59 h 65"/>
                  <a:gd name="T62" fmla="*/ 45 w 65"/>
                  <a:gd name="T63" fmla="*/ 61 h 65"/>
                  <a:gd name="T64" fmla="*/ 39 w 65"/>
                  <a:gd name="T65" fmla="*/ 63 h 65"/>
                  <a:gd name="T66" fmla="*/ 33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65"/>
                    </a:moveTo>
                    <a:lnTo>
                      <a:pt x="33" y="65"/>
                    </a:lnTo>
                    <a:lnTo>
                      <a:pt x="27" y="63"/>
                    </a:lnTo>
                    <a:lnTo>
                      <a:pt x="21" y="61"/>
                    </a:lnTo>
                    <a:lnTo>
                      <a:pt x="15" y="59"/>
                    </a:lnTo>
                    <a:lnTo>
                      <a:pt x="9" y="55"/>
                    </a:lnTo>
                    <a:lnTo>
                      <a:pt x="6" y="51"/>
                    </a:lnTo>
                    <a:lnTo>
                      <a:pt x="4" y="45"/>
                    </a:lnTo>
                    <a:lnTo>
                      <a:pt x="2" y="38"/>
                    </a:lnTo>
                    <a:lnTo>
                      <a:pt x="0" y="32"/>
                    </a:lnTo>
                    <a:lnTo>
                      <a:pt x="2" y="26"/>
                    </a:lnTo>
                    <a:lnTo>
                      <a:pt x="4" y="20"/>
                    </a:lnTo>
                    <a:lnTo>
                      <a:pt x="6" y="14"/>
                    </a:lnTo>
                    <a:lnTo>
                      <a:pt x="9" y="10"/>
                    </a:lnTo>
                    <a:lnTo>
                      <a:pt x="15" y="6"/>
                    </a:lnTo>
                    <a:lnTo>
                      <a:pt x="21" y="2"/>
                    </a:lnTo>
                    <a:lnTo>
                      <a:pt x="27" y="0"/>
                    </a:lnTo>
                    <a:lnTo>
                      <a:pt x="33" y="0"/>
                    </a:lnTo>
                    <a:lnTo>
                      <a:pt x="39" y="0"/>
                    </a:lnTo>
                    <a:lnTo>
                      <a:pt x="45" y="2"/>
                    </a:lnTo>
                    <a:lnTo>
                      <a:pt x="51" y="6"/>
                    </a:lnTo>
                    <a:lnTo>
                      <a:pt x="55" y="10"/>
                    </a:lnTo>
                    <a:lnTo>
                      <a:pt x="59" y="14"/>
                    </a:lnTo>
                    <a:lnTo>
                      <a:pt x="63" y="20"/>
                    </a:lnTo>
                    <a:lnTo>
                      <a:pt x="65" y="26"/>
                    </a:lnTo>
                    <a:lnTo>
                      <a:pt x="65" y="32"/>
                    </a:lnTo>
                    <a:lnTo>
                      <a:pt x="65" y="38"/>
                    </a:lnTo>
                    <a:lnTo>
                      <a:pt x="63" y="45"/>
                    </a:lnTo>
                    <a:lnTo>
                      <a:pt x="59" y="51"/>
                    </a:lnTo>
                    <a:lnTo>
                      <a:pt x="55" y="55"/>
                    </a:lnTo>
                    <a:lnTo>
                      <a:pt x="51" y="59"/>
                    </a:lnTo>
                    <a:lnTo>
                      <a:pt x="45" y="61"/>
                    </a:lnTo>
                    <a:lnTo>
                      <a:pt x="39" y="63"/>
                    </a:lnTo>
                    <a:lnTo>
                      <a:pt x="33"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5999" name="Freeform 852"/>
              <p:cNvSpPr>
                <a:spLocks/>
              </p:cNvSpPr>
              <p:nvPr/>
            </p:nvSpPr>
            <p:spPr bwMode="auto">
              <a:xfrm>
                <a:off x="4591" y="2388"/>
                <a:ext cx="65" cy="63"/>
              </a:xfrm>
              <a:custGeom>
                <a:avLst/>
                <a:gdLst>
                  <a:gd name="T0" fmla="*/ 31 w 65"/>
                  <a:gd name="T1" fmla="*/ 0 h 63"/>
                  <a:gd name="T2" fmla="*/ 39 w 65"/>
                  <a:gd name="T3" fmla="*/ 0 h 63"/>
                  <a:gd name="T4" fmla="*/ 45 w 65"/>
                  <a:gd name="T5" fmla="*/ 2 h 63"/>
                  <a:gd name="T6" fmla="*/ 49 w 65"/>
                  <a:gd name="T7" fmla="*/ 4 h 63"/>
                  <a:gd name="T8" fmla="*/ 55 w 65"/>
                  <a:gd name="T9" fmla="*/ 8 h 63"/>
                  <a:gd name="T10" fmla="*/ 59 w 65"/>
                  <a:gd name="T11" fmla="*/ 14 h 63"/>
                  <a:gd name="T12" fmla="*/ 61 w 65"/>
                  <a:gd name="T13" fmla="*/ 20 h 63"/>
                  <a:gd name="T14" fmla="*/ 63 w 65"/>
                  <a:gd name="T15" fmla="*/ 26 h 63"/>
                  <a:gd name="T16" fmla="*/ 65 w 65"/>
                  <a:gd name="T17" fmla="*/ 32 h 63"/>
                  <a:gd name="T18" fmla="*/ 63 w 65"/>
                  <a:gd name="T19" fmla="*/ 38 h 63"/>
                  <a:gd name="T20" fmla="*/ 61 w 65"/>
                  <a:gd name="T21" fmla="*/ 44 h 63"/>
                  <a:gd name="T22" fmla="*/ 59 w 65"/>
                  <a:gd name="T23" fmla="*/ 49 h 63"/>
                  <a:gd name="T24" fmla="*/ 55 w 65"/>
                  <a:gd name="T25" fmla="*/ 55 h 63"/>
                  <a:gd name="T26" fmla="*/ 49 w 65"/>
                  <a:gd name="T27" fmla="*/ 57 h 63"/>
                  <a:gd name="T28" fmla="*/ 45 w 65"/>
                  <a:gd name="T29" fmla="*/ 61 h 63"/>
                  <a:gd name="T30" fmla="*/ 39 w 65"/>
                  <a:gd name="T31" fmla="*/ 63 h 63"/>
                  <a:gd name="T32" fmla="*/ 31 w 65"/>
                  <a:gd name="T33" fmla="*/ 63 h 63"/>
                  <a:gd name="T34" fmla="*/ 26 w 65"/>
                  <a:gd name="T35" fmla="*/ 63 h 63"/>
                  <a:gd name="T36" fmla="*/ 20 w 65"/>
                  <a:gd name="T37" fmla="*/ 61 h 63"/>
                  <a:gd name="T38" fmla="*/ 14 w 65"/>
                  <a:gd name="T39" fmla="*/ 57 h 63"/>
                  <a:gd name="T40" fmla="*/ 10 w 65"/>
                  <a:gd name="T41" fmla="*/ 55 h 63"/>
                  <a:gd name="T42" fmla="*/ 6 w 65"/>
                  <a:gd name="T43" fmla="*/ 49 h 63"/>
                  <a:gd name="T44" fmla="*/ 2 w 65"/>
                  <a:gd name="T45" fmla="*/ 44 h 63"/>
                  <a:gd name="T46" fmla="*/ 0 w 65"/>
                  <a:gd name="T47" fmla="*/ 38 h 63"/>
                  <a:gd name="T48" fmla="*/ 0 w 65"/>
                  <a:gd name="T49" fmla="*/ 32 h 63"/>
                  <a:gd name="T50" fmla="*/ 0 w 65"/>
                  <a:gd name="T51" fmla="*/ 26 h 63"/>
                  <a:gd name="T52" fmla="*/ 2 w 65"/>
                  <a:gd name="T53" fmla="*/ 20 h 63"/>
                  <a:gd name="T54" fmla="*/ 6 w 65"/>
                  <a:gd name="T55" fmla="*/ 14 h 63"/>
                  <a:gd name="T56" fmla="*/ 10 w 65"/>
                  <a:gd name="T57" fmla="*/ 8 h 63"/>
                  <a:gd name="T58" fmla="*/ 14 w 65"/>
                  <a:gd name="T59" fmla="*/ 4 h 63"/>
                  <a:gd name="T60" fmla="*/ 20 w 65"/>
                  <a:gd name="T61" fmla="*/ 2 h 63"/>
                  <a:gd name="T62" fmla="*/ 26 w 65"/>
                  <a:gd name="T63" fmla="*/ 0 h 63"/>
                  <a:gd name="T64" fmla="*/ 31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1" y="0"/>
                    </a:moveTo>
                    <a:lnTo>
                      <a:pt x="39" y="0"/>
                    </a:lnTo>
                    <a:lnTo>
                      <a:pt x="45" y="2"/>
                    </a:lnTo>
                    <a:lnTo>
                      <a:pt x="49" y="4"/>
                    </a:lnTo>
                    <a:lnTo>
                      <a:pt x="55" y="8"/>
                    </a:lnTo>
                    <a:lnTo>
                      <a:pt x="59" y="14"/>
                    </a:lnTo>
                    <a:lnTo>
                      <a:pt x="61" y="20"/>
                    </a:lnTo>
                    <a:lnTo>
                      <a:pt x="63" y="26"/>
                    </a:lnTo>
                    <a:lnTo>
                      <a:pt x="65" y="32"/>
                    </a:lnTo>
                    <a:lnTo>
                      <a:pt x="63" y="38"/>
                    </a:lnTo>
                    <a:lnTo>
                      <a:pt x="61" y="44"/>
                    </a:lnTo>
                    <a:lnTo>
                      <a:pt x="59" y="49"/>
                    </a:lnTo>
                    <a:lnTo>
                      <a:pt x="55" y="55"/>
                    </a:lnTo>
                    <a:lnTo>
                      <a:pt x="49" y="57"/>
                    </a:lnTo>
                    <a:lnTo>
                      <a:pt x="45" y="61"/>
                    </a:lnTo>
                    <a:lnTo>
                      <a:pt x="39" y="63"/>
                    </a:lnTo>
                    <a:lnTo>
                      <a:pt x="31" y="63"/>
                    </a:lnTo>
                    <a:lnTo>
                      <a:pt x="26" y="63"/>
                    </a:lnTo>
                    <a:lnTo>
                      <a:pt x="20" y="61"/>
                    </a:lnTo>
                    <a:lnTo>
                      <a:pt x="14" y="57"/>
                    </a:lnTo>
                    <a:lnTo>
                      <a:pt x="10" y="55"/>
                    </a:lnTo>
                    <a:lnTo>
                      <a:pt x="6" y="49"/>
                    </a:lnTo>
                    <a:lnTo>
                      <a:pt x="2" y="44"/>
                    </a:lnTo>
                    <a:lnTo>
                      <a:pt x="0" y="38"/>
                    </a:lnTo>
                    <a:lnTo>
                      <a:pt x="0" y="32"/>
                    </a:lnTo>
                    <a:lnTo>
                      <a:pt x="0" y="26"/>
                    </a:lnTo>
                    <a:lnTo>
                      <a:pt x="2" y="20"/>
                    </a:lnTo>
                    <a:lnTo>
                      <a:pt x="6" y="14"/>
                    </a:lnTo>
                    <a:lnTo>
                      <a:pt x="10" y="8"/>
                    </a:lnTo>
                    <a:lnTo>
                      <a:pt x="14" y="4"/>
                    </a:lnTo>
                    <a:lnTo>
                      <a:pt x="20" y="2"/>
                    </a:lnTo>
                    <a:lnTo>
                      <a:pt x="26" y="0"/>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0" name="Freeform 853"/>
              <p:cNvSpPr>
                <a:spLocks/>
              </p:cNvSpPr>
              <p:nvPr/>
            </p:nvSpPr>
            <p:spPr bwMode="auto">
              <a:xfrm>
                <a:off x="4591" y="2388"/>
                <a:ext cx="65" cy="63"/>
              </a:xfrm>
              <a:custGeom>
                <a:avLst/>
                <a:gdLst>
                  <a:gd name="T0" fmla="*/ 31 w 65"/>
                  <a:gd name="T1" fmla="*/ 0 h 63"/>
                  <a:gd name="T2" fmla="*/ 31 w 65"/>
                  <a:gd name="T3" fmla="*/ 0 h 63"/>
                  <a:gd name="T4" fmla="*/ 39 w 65"/>
                  <a:gd name="T5" fmla="*/ 0 h 63"/>
                  <a:gd name="T6" fmla="*/ 45 w 65"/>
                  <a:gd name="T7" fmla="*/ 2 h 63"/>
                  <a:gd name="T8" fmla="*/ 49 w 65"/>
                  <a:gd name="T9" fmla="*/ 4 h 63"/>
                  <a:gd name="T10" fmla="*/ 55 w 65"/>
                  <a:gd name="T11" fmla="*/ 8 h 63"/>
                  <a:gd name="T12" fmla="*/ 59 w 65"/>
                  <a:gd name="T13" fmla="*/ 14 h 63"/>
                  <a:gd name="T14" fmla="*/ 61 w 65"/>
                  <a:gd name="T15" fmla="*/ 20 h 63"/>
                  <a:gd name="T16" fmla="*/ 63 w 65"/>
                  <a:gd name="T17" fmla="*/ 26 h 63"/>
                  <a:gd name="T18" fmla="*/ 65 w 65"/>
                  <a:gd name="T19" fmla="*/ 32 h 63"/>
                  <a:gd name="T20" fmla="*/ 63 w 65"/>
                  <a:gd name="T21" fmla="*/ 38 h 63"/>
                  <a:gd name="T22" fmla="*/ 61 w 65"/>
                  <a:gd name="T23" fmla="*/ 44 h 63"/>
                  <a:gd name="T24" fmla="*/ 59 w 65"/>
                  <a:gd name="T25" fmla="*/ 49 h 63"/>
                  <a:gd name="T26" fmla="*/ 55 w 65"/>
                  <a:gd name="T27" fmla="*/ 55 h 63"/>
                  <a:gd name="T28" fmla="*/ 49 w 65"/>
                  <a:gd name="T29" fmla="*/ 57 h 63"/>
                  <a:gd name="T30" fmla="*/ 45 w 65"/>
                  <a:gd name="T31" fmla="*/ 61 h 63"/>
                  <a:gd name="T32" fmla="*/ 39 w 65"/>
                  <a:gd name="T33" fmla="*/ 63 h 63"/>
                  <a:gd name="T34" fmla="*/ 31 w 65"/>
                  <a:gd name="T35" fmla="*/ 63 h 63"/>
                  <a:gd name="T36" fmla="*/ 26 w 65"/>
                  <a:gd name="T37" fmla="*/ 63 h 63"/>
                  <a:gd name="T38" fmla="*/ 20 w 65"/>
                  <a:gd name="T39" fmla="*/ 61 h 63"/>
                  <a:gd name="T40" fmla="*/ 14 w 65"/>
                  <a:gd name="T41" fmla="*/ 57 h 63"/>
                  <a:gd name="T42" fmla="*/ 10 w 65"/>
                  <a:gd name="T43" fmla="*/ 55 h 63"/>
                  <a:gd name="T44" fmla="*/ 6 w 65"/>
                  <a:gd name="T45" fmla="*/ 49 h 63"/>
                  <a:gd name="T46" fmla="*/ 2 w 65"/>
                  <a:gd name="T47" fmla="*/ 44 h 63"/>
                  <a:gd name="T48" fmla="*/ 0 w 65"/>
                  <a:gd name="T49" fmla="*/ 38 h 63"/>
                  <a:gd name="T50" fmla="*/ 0 w 65"/>
                  <a:gd name="T51" fmla="*/ 32 h 63"/>
                  <a:gd name="T52" fmla="*/ 0 w 65"/>
                  <a:gd name="T53" fmla="*/ 26 h 63"/>
                  <a:gd name="T54" fmla="*/ 2 w 65"/>
                  <a:gd name="T55" fmla="*/ 20 h 63"/>
                  <a:gd name="T56" fmla="*/ 6 w 65"/>
                  <a:gd name="T57" fmla="*/ 14 h 63"/>
                  <a:gd name="T58" fmla="*/ 10 w 65"/>
                  <a:gd name="T59" fmla="*/ 8 h 63"/>
                  <a:gd name="T60" fmla="*/ 14 w 65"/>
                  <a:gd name="T61" fmla="*/ 4 h 63"/>
                  <a:gd name="T62" fmla="*/ 20 w 65"/>
                  <a:gd name="T63" fmla="*/ 2 h 63"/>
                  <a:gd name="T64" fmla="*/ 26 w 65"/>
                  <a:gd name="T65" fmla="*/ 0 h 63"/>
                  <a:gd name="T66" fmla="*/ 31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1" y="0"/>
                    </a:moveTo>
                    <a:lnTo>
                      <a:pt x="31" y="0"/>
                    </a:lnTo>
                    <a:lnTo>
                      <a:pt x="39" y="0"/>
                    </a:lnTo>
                    <a:lnTo>
                      <a:pt x="45" y="2"/>
                    </a:lnTo>
                    <a:lnTo>
                      <a:pt x="49" y="4"/>
                    </a:lnTo>
                    <a:lnTo>
                      <a:pt x="55" y="8"/>
                    </a:lnTo>
                    <a:lnTo>
                      <a:pt x="59" y="14"/>
                    </a:lnTo>
                    <a:lnTo>
                      <a:pt x="61" y="20"/>
                    </a:lnTo>
                    <a:lnTo>
                      <a:pt x="63" y="26"/>
                    </a:lnTo>
                    <a:lnTo>
                      <a:pt x="65" y="32"/>
                    </a:lnTo>
                    <a:lnTo>
                      <a:pt x="63" y="38"/>
                    </a:lnTo>
                    <a:lnTo>
                      <a:pt x="61" y="44"/>
                    </a:lnTo>
                    <a:lnTo>
                      <a:pt x="59" y="49"/>
                    </a:lnTo>
                    <a:lnTo>
                      <a:pt x="55" y="55"/>
                    </a:lnTo>
                    <a:lnTo>
                      <a:pt x="49" y="57"/>
                    </a:lnTo>
                    <a:lnTo>
                      <a:pt x="45" y="61"/>
                    </a:lnTo>
                    <a:lnTo>
                      <a:pt x="39" y="63"/>
                    </a:lnTo>
                    <a:lnTo>
                      <a:pt x="31" y="63"/>
                    </a:lnTo>
                    <a:lnTo>
                      <a:pt x="26" y="63"/>
                    </a:lnTo>
                    <a:lnTo>
                      <a:pt x="20" y="61"/>
                    </a:lnTo>
                    <a:lnTo>
                      <a:pt x="14" y="57"/>
                    </a:lnTo>
                    <a:lnTo>
                      <a:pt x="10" y="55"/>
                    </a:lnTo>
                    <a:lnTo>
                      <a:pt x="6" y="49"/>
                    </a:lnTo>
                    <a:lnTo>
                      <a:pt x="2" y="44"/>
                    </a:lnTo>
                    <a:lnTo>
                      <a:pt x="0" y="38"/>
                    </a:lnTo>
                    <a:lnTo>
                      <a:pt x="0" y="32"/>
                    </a:lnTo>
                    <a:lnTo>
                      <a:pt x="0" y="26"/>
                    </a:lnTo>
                    <a:lnTo>
                      <a:pt x="2" y="20"/>
                    </a:lnTo>
                    <a:lnTo>
                      <a:pt x="6" y="14"/>
                    </a:lnTo>
                    <a:lnTo>
                      <a:pt x="10" y="8"/>
                    </a:lnTo>
                    <a:lnTo>
                      <a:pt x="14" y="4"/>
                    </a:lnTo>
                    <a:lnTo>
                      <a:pt x="20" y="2"/>
                    </a:lnTo>
                    <a:lnTo>
                      <a:pt x="26" y="0"/>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1" name="Freeform 854"/>
              <p:cNvSpPr>
                <a:spLocks/>
              </p:cNvSpPr>
              <p:nvPr/>
            </p:nvSpPr>
            <p:spPr bwMode="auto">
              <a:xfrm>
                <a:off x="4642" y="2430"/>
                <a:ext cx="65" cy="65"/>
              </a:xfrm>
              <a:custGeom>
                <a:avLst/>
                <a:gdLst>
                  <a:gd name="T0" fmla="*/ 32 w 65"/>
                  <a:gd name="T1" fmla="*/ 0 h 65"/>
                  <a:gd name="T2" fmla="*/ 40 w 65"/>
                  <a:gd name="T3" fmla="*/ 0 h 65"/>
                  <a:gd name="T4" fmla="*/ 45 w 65"/>
                  <a:gd name="T5" fmla="*/ 2 h 65"/>
                  <a:gd name="T6" fmla="*/ 49 w 65"/>
                  <a:gd name="T7" fmla="*/ 5 h 65"/>
                  <a:gd name="T8" fmla="*/ 55 w 65"/>
                  <a:gd name="T9" fmla="*/ 9 h 65"/>
                  <a:gd name="T10" fmla="*/ 59 w 65"/>
                  <a:gd name="T11" fmla="*/ 13 h 65"/>
                  <a:gd name="T12" fmla="*/ 61 w 65"/>
                  <a:gd name="T13" fmla="*/ 19 h 65"/>
                  <a:gd name="T14" fmla="*/ 63 w 65"/>
                  <a:gd name="T15" fmla="*/ 25 h 65"/>
                  <a:gd name="T16" fmla="*/ 65 w 65"/>
                  <a:gd name="T17" fmla="*/ 31 h 65"/>
                  <a:gd name="T18" fmla="*/ 63 w 65"/>
                  <a:gd name="T19" fmla="*/ 39 h 65"/>
                  <a:gd name="T20" fmla="*/ 61 w 65"/>
                  <a:gd name="T21" fmla="*/ 45 h 65"/>
                  <a:gd name="T22" fmla="*/ 59 w 65"/>
                  <a:gd name="T23" fmla="*/ 51 h 65"/>
                  <a:gd name="T24" fmla="*/ 55 w 65"/>
                  <a:gd name="T25" fmla="*/ 55 h 65"/>
                  <a:gd name="T26" fmla="*/ 49 w 65"/>
                  <a:gd name="T27" fmla="*/ 59 h 65"/>
                  <a:gd name="T28" fmla="*/ 45 w 65"/>
                  <a:gd name="T29" fmla="*/ 61 h 65"/>
                  <a:gd name="T30" fmla="*/ 40 w 65"/>
                  <a:gd name="T31" fmla="*/ 63 h 65"/>
                  <a:gd name="T32" fmla="*/ 32 w 65"/>
                  <a:gd name="T33" fmla="*/ 65 h 65"/>
                  <a:gd name="T34" fmla="*/ 26 w 65"/>
                  <a:gd name="T35" fmla="*/ 63 h 65"/>
                  <a:gd name="T36" fmla="*/ 20 w 65"/>
                  <a:gd name="T37" fmla="*/ 61 h 65"/>
                  <a:gd name="T38" fmla="*/ 14 w 65"/>
                  <a:gd name="T39" fmla="*/ 59 h 65"/>
                  <a:gd name="T40" fmla="*/ 10 w 65"/>
                  <a:gd name="T41" fmla="*/ 55 h 65"/>
                  <a:gd name="T42" fmla="*/ 6 w 65"/>
                  <a:gd name="T43" fmla="*/ 51 h 65"/>
                  <a:gd name="T44" fmla="*/ 2 w 65"/>
                  <a:gd name="T45" fmla="*/ 45 h 65"/>
                  <a:gd name="T46" fmla="*/ 0 w 65"/>
                  <a:gd name="T47" fmla="*/ 39 h 65"/>
                  <a:gd name="T48" fmla="*/ 0 w 65"/>
                  <a:gd name="T49" fmla="*/ 31 h 65"/>
                  <a:gd name="T50" fmla="*/ 0 w 65"/>
                  <a:gd name="T51" fmla="*/ 25 h 65"/>
                  <a:gd name="T52" fmla="*/ 2 w 65"/>
                  <a:gd name="T53" fmla="*/ 19 h 65"/>
                  <a:gd name="T54" fmla="*/ 6 w 65"/>
                  <a:gd name="T55" fmla="*/ 13 h 65"/>
                  <a:gd name="T56" fmla="*/ 10 w 65"/>
                  <a:gd name="T57" fmla="*/ 9 h 65"/>
                  <a:gd name="T58" fmla="*/ 14 w 65"/>
                  <a:gd name="T59" fmla="*/ 5 h 65"/>
                  <a:gd name="T60" fmla="*/ 20 w 65"/>
                  <a:gd name="T61" fmla="*/ 2 h 65"/>
                  <a:gd name="T62" fmla="*/ 26 w 65"/>
                  <a:gd name="T63" fmla="*/ 0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0"/>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1"/>
                    </a:lnTo>
                    <a:lnTo>
                      <a:pt x="40"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3"/>
                    </a:lnTo>
                    <a:lnTo>
                      <a:pt x="10" y="9"/>
                    </a:lnTo>
                    <a:lnTo>
                      <a:pt x="14" y="5"/>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2" name="Freeform 855"/>
              <p:cNvSpPr>
                <a:spLocks/>
              </p:cNvSpPr>
              <p:nvPr/>
            </p:nvSpPr>
            <p:spPr bwMode="auto">
              <a:xfrm>
                <a:off x="4642" y="2430"/>
                <a:ext cx="65" cy="65"/>
              </a:xfrm>
              <a:custGeom>
                <a:avLst/>
                <a:gdLst>
                  <a:gd name="T0" fmla="*/ 32 w 65"/>
                  <a:gd name="T1" fmla="*/ 0 h 65"/>
                  <a:gd name="T2" fmla="*/ 32 w 65"/>
                  <a:gd name="T3" fmla="*/ 0 h 65"/>
                  <a:gd name="T4" fmla="*/ 40 w 65"/>
                  <a:gd name="T5" fmla="*/ 0 h 65"/>
                  <a:gd name="T6" fmla="*/ 45 w 65"/>
                  <a:gd name="T7" fmla="*/ 2 h 65"/>
                  <a:gd name="T8" fmla="*/ 49 w 65"/>
                  <a:gd name="T9" fmla="*/ 5 h 65"/>
                  <a:gd name="T10" fmla="*/ 55 w 65"/>
                  <a:gd name="T11" fmla="*/ 9 h 65"/>
                  <a:gd name="T12" fmla="*/ 59 w 65"/>
                  <a:gd name="T13" fmla="*/ 13 h 65"/>
                  <a:gd name="T14" fmla="*/ 61 w 65"/>
                  <a:gd name="T15" fmla="*/ 19 h 65"/>
                  <a:gd name="T16" fmla="*/ 63 w 65"/>
                  <a:gd name="T17" fmla="*/ 25 h 65"/>
                  <a:gd name="T18" fmla="*/ 65 w 65"/>
                  <a:gd name="T19" fmla="*/ 31 h 65"/>
                  <a:gd name="T20" fmla="*/ 63 w 65"/>
                  <a:gd name="T21" fmla="*/ 39 h 65"/>
                  <a:gd name="T22" fmla="*/ 61 w 65"/>
                  <a:gd name="T23" fmla="*/ 45 h 65"/>
                  <a:gd name="T24" fmla="*/ 59 w 65"/>
                  <a:gd name="T25" fmla="*/ 51 h 65"/>
                  <a:gd name="T26" fmla="*/ 55 w 65"/>
                  <a:gd name="T27" fmla="*/ 55 h 65"/>
                  <a:gd name="T28" fmla="*/ 49 w 65"/>
                  <a:gd name="T29" fmla="*/ 59 h 65"/>
                  <a:gd name="T30" fmla="*/ 45 w 65"/>
                  <a:gd name="T31" fmla="*/ 61 h 65"/>
                  <a:gd name="T32" fmla="*/ 40 w 65"/>
                  <a:gd name="T33" fmla="*/ 63 h 65"/>
                  <a:gd name="T34" fmla="*/ 32 w 65"/>
                  <a:gd name="T35" fmla="*/ 65 h 65"/>
                  <a:gd name="T36" fmla="*/ 26 w 65"/>
                  <a:gd name="T37" fmla="*/ 63 h 65"/>
                  <a:gd name="T38" fmla="*/ 20 w 65"/>
                  <a:gd name="T39" fmla="*/ 61 h 65"/>
                  <a:gd name="T40" fmla="*/ 14 w 65"/>
                  <a:gd name="T41" fmla="*/ 59 h 65"/>
                  <a:gd name="T42" fmla="*/ 10 w 65"/>
                  <a:gd name="T43" fmla="*/ 55 h 65"/>
                  <a:gd name="T44" fmla="*/ 6 w 65"/>
                  <a:gd name="T45" fmla="*/ 51 h 65"/>
                  <a:gd name="T46" fmla="*/ 2 w 65"/>
                  <a:gd name="T47" fmla="*/ 45 h 65"/>
                  <a:gd name="T48" fmla="*/ 0 w 65"/>
                  <a:gd name="T49" fmla="*/ 39 h 65"/>
                  <a:gd name="T50" fmla="*/ 0 w 65"/>
                  <a:gd name="T51" fmla="*/ 31 h 65"/>
                  <a:gd name="T52" fmla="*/ 0 w 65"/>
                  <a:gd name="T53" fmla="*/ 25 h 65"/>
                  <a:gd name="T54" fmla="*/ 2 w 65"/>
                  <a:gd name="T55" fmla="*/ 19 h 65"/>
                  <a:gd name="T56" fmla="*/ 6 w 65"/>
                  <a:gd name="T57" fmla="*/ 13 h 65"/>
                  <a:gd name="T58" fmla="*/ 10 w 65"/>
                  <a:gd name="T59" fmla="*/ 9 h 65"/>
                  <a:gd name="T60" fmla="*/ 14 w 65"/>
                  <a:gd name="T61" fmla="*/ 5 h 65"/>
                  <a:gd name="T62" fmla="*/ 20 w 65"/>
                  <a:gd name="T63" fmla="*/ 2 h 65"/>
                  <a:gd name="T64" fmla="*/ 26 w 65"/>
                  <a:gd name="T65" fmla="*/ 0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0"/>
                    </a:lnTo>
                    <a:lnTo>
                      <a:pt x="45" y="2"/>
                    </a:lnTo>
                    <a:lnTo>
                      <a:pt x="49" y="5"/>
                    </a:lnTo>
                    <a:lnTo>
                      <a:pt x="55" y="9"/>
                    </a:lnTo>
                    <a:lnTo>
                      <a:pt x="59" y="13"/>
                    </a:lnTo>
                    <a:lnTo>
                      <a:pt x="61" y="19"/>
                    </a:lnTo>
                    <a:lnTo>
                      <a:pt x="63" y="25"/>
                    </a:lnTo>
                    <a:lnTo>
                      <a:pt x="65" y="31"/>
                    </a:lnTo>
                    <a:lnTo>
                      <a:pt x="63" y="39"/>
                    </a:lnTo>
                    <a:lnTo>
                      <a:pt x="61" y="45"/>
                    </a:lnTo>
                    <a:lnTo>
                      <a:pt x="59" y="51"/>
                    </a:lnTo>
                    <a:lnTo>
                      <a:pt x="55" y="55"/>
                    </a:lnTo>
                    <a:lnTo>
                      <a:pt x="49" y="59"/>
                    </a:lnTo>
                    <a:lnTo>
                      <a:pt x="45" y="61"/>
                    </a:lnTo>
                    <a:lnTo>
                      <a:pt x="40" y="63"/>
                    </a:lnTo>
                    <a:lnTo>
                      <a:pt x="32" y="65"/>
                    </a:lnTo>
                    <a:lnTo>
                      <a:pt x="26" y="63"/>
                    </a:lnTo>
                    <a:lnTo>
                      <a:pt x="20" y="61"/>
                    </a:lnTo>
                    <a:lnTo>
                      <a:pt x="14" y="59"/>
                    </a:lnTo>
                    <a:lnTo>
                      <a:pt x="10" y="55"/>
                    </a:lnTo>
                    <a:lnTo>
                      <a:pt x="6" y="51"/>
                    </a:lnTo>
                    <a:lnTo>
                      <a:pt x="2" y="45"/>
                    </a:lnTo>
                    <a:lnTo>
                      <a:pt x="0" y="39"/>
                    </a:lnTo>
                    <a:lnTo>
                      <a:pt x="0" y="31"/>
                    </a:lnTo>
                    <a:lnTo>
                      <a:pt x="0" y="25"/>
                    </a:lnTo>
                    <a:lnTo>
                      <a:pt x="2" y="19"/>
                    </a:lnTo>
                    <a:lnTo>
                      <a:pt x="6" y="13"/>
                    </a:lnTo>
                    <a:lnTo>
                      <a:pt x="10" y="9"/>
                    </a:lnTo>
                    <a:lnTo>
                      <a:pt x="14" y="5"/>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3" name="Freeform 856"/>
              <p:cNvSpPr>
                <a:spLocks/>
              </p:cNvSpPr>
              <p:nvPr/>
            </p:nvSpPr>
            <p:spPr bwMode="auto">
              <a:xfrm>
                <a:off x="4664" y="2420"/>
                <a:ext cx="65" cy="65"/>
              </a:xfrm>
              <a:custGeom>
                <a:avLst/>
                <a:gdLst>
                  <a:gd name="T0" fmla="*/ 33 w 65"/>
                  <a:gd name="T1" fmla="*/ 0 h 65"/>
                  <a:gd name="T2" fmla="*/ 39 w 65"/>
                  <a:gd name="T3" fmla="*/ 2 h 65"/>
                  <a:gd name="T4" fmla="*/ 45 w 65"/>
                  <a:gd name="T5" fmla="*/ 2 h 65"/>
                  <a:gd name="T6" fmla="*/ 51 w 65"/>
                  <a:gd name="T7" fmla="*/ 6 h 65"/>
                  <a:gd name="T8" fmla="*/ 55 w 65"/>
                  <a:gd name="T9" fmla="*/ 10 h 65"/>
                  <a:gd name="T10" fmla="*/ 59 w 65"/>
                  <a:gd name="T11" fmla="*/ 13 h 65"/>
                  <a:gd name="T12" fmla="*/ 63 w 65"/>
                  <a:gd name="T13" fmla="*/ 19 h 65"/>
                  <a:gd name="T14" fmla="*/ 65 w 65"/>
                  <a:gd name="T15" fmla="*/ 25 h 65"/>
                  <a:gd name="T16" fmla="*/ 65 w 65"/>
                  <a:gd name="T17" fmla="*/ 33 h 65"/>
                  <a:gd name="T18" fmla="*/ 65 w 65"/>
                  <a:gd name="T19" fmla="*/ 39 h 65"/>
                  <a:gd name="T20" fmla="*/ 63 w 65"/>
                  <a:gd name="T21" fmla="*/ 45 h 65"/>
                  <a:gd name="T22" fmla="*/ 59 w 65"/>
                  <a:gd name="T23" fmla="*/ 49 h 65"/>
                  <a:gd name="T24" fmla="*/ 55 w 65"/>
                  <a:gd name="T25" fmla="*/ 55 h 65"/>
                  <a:gd name="T26" fmla="*/ 51 w 65"/>
                  <a:gd name="T27" fmla="*/ 59 h 65"/>
                  <a:gd name="T28" fmla="*/ 45 w 65"/>
                  <a:gd name="T29" fmla="*/ 61 h 65"/>
                  <a:gd name="T30" fmla="*/ 39 w 65"/>
                  <a:gd name="T31" fmla="*/ 63 h 65"/>
                  <a:gd name="T32" fmla="*/ 33 w 65"/>
                  <a:gd name="T33" fmla="*/ 65 h 65"/>
                  <a:gd name="T34" fmla="*/ 27 w 65"/>
                  <a:gd name="T35" fmla="*/ 63 h 65"/>
                  <a:gd name="T36" fmla="*/ 21 w 65"/>
                  <a:gd name="T37" fmla="*/ 61 h 65"/>
                  <a:gd name="T38" fmla="*/ 16 w 65"/>
                  <a:gd name="T39" fmla="*/ 59 h 65"/>
                  <a:gd name="T40" fmla="*/ 10 w 65"/>
                  <a:gd name="T41" fmla="*/ 55 h 65"/>
                  <a:gd name="T42" fmla="*/ 6 w 65"/>
                  <a:gd name="T43" fmla="*/ 49 h 65"/>
                  <a:gd name="T44" fmla="*/ 4 w 65"/>
                  <a:gd name="T45" fmla="*/ 45 h 65"/>
                  <a:gd name="T46" fmla="*/ 2 w 65"/>
                  <a:gd name="T47" fmla="*/ 39 h 65"/>
                  <a:gd name="T48" fmla="*/ 0 w 65"/>
                  <a:gd name="T49" fmla="*/ 33 h 65"/>
                  <a:gd name="T50" fmla="*/ 2 w 65"/>
                  <a:gd name="T51" fmla="*/ 25 h 65"/>
                  <a:gd name="T52" fmla="*/ 4 w 65"/>
                  <a:gd name="T53" fmla="*/ 19 h 65"/>
                  <a:gd name="T54" fmla="*/ 6 w 65"/>
                  <a:gd name="T55" fmla="*/ 13 h 65"/>
                  <a:gd name="T56" fmla="*/ 10 w 65"/>
                  <a:gd name="T57" fmla="*/ 10 h 65"/>
                  <a:gd name="T58" fmla="*/ 16 w 65"/>
                  <a:gd name="T59" fmla="*/ 6 h 65"/>
                  <a:gd name="T60" fmla="*/ 21 w 65"/>
                  <a:gd name="T61" fmla="*/ 2 h 65"/>
                  <a:gd name="T62" fmla="*/ 27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2"/>
                    </a:lnTo>
                    <a:lnTo>
                      <a:pt x="51" y="6"/>
                    </a:lnTo>
                    <a:lnTo>
                      <a:pt x="55" y="10"/>
                    </a:lnTo>
                    <a:lnTo>
                      <a:pt x="59" y="13"/>
                    </a:lnTo>
                    <a:lnTo>
                      <a:pt x="63" y="19"/>
                    </a:lnTo>
                    <a:lnTo>
                      <a:pt x="65" y="25"/>
                    </a:lnTo>
                    <a:lnTo>
                      <a:pt x="65" y="33"/>
                    </a:lnTo>
                    <a:lnTo>
                      <a:pt x="65" y="39"/>
                    </a:lnTo>
                    <a:lnTo>
                      <a:pt x="63" y="45"/>
                    </a:lnTo>
                    <a:lnTo>
                      <a:pt x="59" y="49"/>
                    </a:lnTo>
                    <a:lnTo>
                      <a:pt x="55" y="55"/>
                    </a:lnTo>
                    <a:lnTo>
                      <a:pt x="51" y="59"/>
                    </a:lnTo>
                    <a:lnTo>
                      <a:pt x="45" y="61"/>
                    </a:lnTo>
                    <a:lnTo>
                      <a:pt x="39" y="63"/>
                    </a:lnTo>
                    <a:lnTo>
                      <a:pt x="33" y="65"/>
                    </a:lnTo>
                    <a:lnTo>
                      <a:pt x="27" y="63"/>
                    </a:lnTo>
                    <a:lnTo>
                      <a:pt x="21" y="61"/>
                    </a:lnTo>
                    <a:lnTo>
                      <a:pt x="16" y="59"/>
                    </a:lnTo>
                    <a:lnTo>
                      <a:pt x="10" y="55"/>
                    </a:lnTo>
                    <a:lnTo>
                      <a:pt x="6" y="49"/>
                    </a:lnTo>
                    <a:lnTo>
                      <a:pt x="4" y="45"/>
                    </a:lnTo>
                    <a:lnTo>
                      <a:pt x="2" y="39"/>
                    </a:lnTo>
                    <a:lnTo>
                      <a:pt x="0" y="33"/>
                    </a:lnTo>
                    <a:lnTo>
                      <a:pt x="2" y="25"/>
                    </a:lnTo>
                    <a:lnTo>
                      <a:pt x="4" y="19"/>
                    </a:lnTo>
                    <a:lnTo>
                      <a:pt x="6" y="13"/>
                    </a:lnTo>
                    <a:lnTo>
                      <a:pt x="10" y="10"/>
                    </a:lnTo>
                    <a:lnTo>
                      <a:pt x="16" y="6"/>
                    </a:lnTo>
                    <a:lnTo>
                      <a:pt x="21" y="2"/>
                    </a:lnTo>
                    <a:lnTo>
                      <a:pt x="27" y="2"/>
                    </a:lnTo>
                    <a:lnTo>
                      <a:pt x="33"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4" name="Freeform 857"/>
              <p:cNvSpPr>
                <a:spLocks/>
              </p:cNvSpPr>
              <p:nvPr/>
            </p:nvSpPr>
            <p:spPr bwMode="auto">
              <a:xfrm>
                <a:off x="4664" y="2420"/>
                <a:ext cx="65" cy="65"/>
              </a:xfrm>
              <a:custGeom>
                <a:avLst/>
                <a:gdLst>
                  <a:gd name="T0" fmla="*/ 33 w 65"/>
                  <a:gd name="T1" fmla="*/ 0 h 65"/>
                  <a:gd name="T2" fmla="*/ 33 w 65"/>
                  <a:gd name="T3" fmla="*/ 0 h 65"/>
                  <a:gd name="T4" fmla="*/ 39 w 65"/>
                  <a:gd name="T5" fmla="*/ 2 h 65"/>
                  <a:gd name="T6" fmla="*/ 45 w 65"/>
                  <a:gd name="T7" fmla="*/ 2 h 65"/>
                  <a:gd name="T8" fmla="*/ 51 w 65"/>
                  <a:gd name="T9" fmla="*/ 6 h 65"/>
                  <a:gd name="T10" fmla="*/ 55 w 65"/>
                  <a:gd name="T11" fmla="*/ 10 h 65"/>
                  <a:gd name="T12" fmla="*/ 59 w 65"/>
                  <a:gd name="T13" fmla="*/ 13 h 65"/>
                  <a:gd name="T14" fmla="*/ 63 w 65"/>
                  <a:gd name="T15" fmla="*/ 19 h 65"/>
                  <a:gd name="T16" fmla="*/ 65 w 65"/>
                  <a:gd name="T17" fmla="*/ 25 h 65"/>
                  <a:gd name="T18" fmla="*/ 65 w 65"/>
                  <a:gd name="T19" fmla="*/ 33 h 65"/>
                  <a:gd name="T20" fmla="*/ 65 w 65"/>
                  <a:gd name="T21" fmla="*/ 39 h 65"/>
                  <a:gd name="T22" fmla="*/ 63 w 65"/>
                  <a:gd name="T23" fmla="*/ 45 h 65"/>
                  <a:gd name="T24" fmla="*/ 59 w 65"/>
                  <a:gd name="T25" fmla="*/ 49 h 65"/>
                  <a:gd name="T26" fmla="*/ 55 w 65"/>
                  <a:gd name="T27" fmla="*/ 55 h 65"/>
                  <a:gd name="T28" fmla="*/ 51 w 65"/>
                  <a:gd name="T29" fmla="*/ 59 h 65"/>
                  <a:gd name="T30" fmla="*/ 45 w 65"/>
                  <a:gd name="T31" fmla="*/ 61 h 65"/>
                  <a:gd name="T32" fmla="*/ 39 w 65"/>
                  <a:gd name="T33" fmla="*/ 63 h 65"/>
                  <a:gd name="T34" fmla="*/ 33 w 65"/>
                  <a:gd name="T35" fmla="*/ 65 h 65"/>
                  <a:gd name="T36" fmla="*/ 27 w 65"/>
                  <a:gd name="T37" fmla="*/ 63 h 65"/>
                  <a:gd name="T38" fmla="*/ 21 w 65"/>
                  <a:gd name="T39" fmla="*/ 61 h 65"/>
                  <a:gd name="T40" fmla="*/ 16 w 65"/>
                  <a:gd name="T41" fmla="*/ 59 h 65"/>
                  <a:gd name="T42" fmla="*/ 10 w 65"/>
                  <a:gd name="T43" fmla="*/ 55 h 65"/>
                  <a:gd name="T44" fmla="*/ 6 w 65"/>
                  <a:gd name="T45" fmla="*/ 49 h 65"/>
                  <a:gd name="T46" fmla="*/ 4 w 65"/>
                  <a:gd name="T47" fmla="*/ 45 h 65"/>
                  <a:gd name="T48" fmla="*/ 2 w 65"/>
                  <a:gd name="T49" fmla="*/ 39 h 65"/>
                  <a:gd name="T50" fmla="*/ 0 w 65"/>
                  <a:gd name="T51" fmla="*/ 33 h 65"/>
                  <a:gd name="T52" fmla="*/ 2 w 65"/>
                  <a:gd name="T53" fmla="*/ 25 h 65"/>
                  <a:gd name="T54" fmla="*/ 4 w 65"/>
                  <a:gd name="T55" fmla="*/ 19 h 65"/>
                  <a:gd name="T56" fmla="*/ 6 w 65"/>
                  <a:gd name="T57" fmla="*/ 13 h 65"/>
                  <a:gd name="T58" fmla="*/ 10 w 65"/>
                  <a:gd name="T59" fmla="*/ 10 h 65"/>
                  <a:gd name="T60" fmla="*/ 16 w 65"/>
                  <a:gd name="T61" fmla="*/ 6 h 65"/>
                  <a:gd name="T62" fmla="*/ 21 w 65"/>
                  <a:gd name="T63" fmla="*/ 2 h 65"/>
                  <a:gd name="T64" fmla="*/ 27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2"/>
                    </a:lnTo>
                    <a:lnTo>
                      <a:pt x="51" y="6"/>
                    </a:lnTo>
                    <a:lnTo>
                      <a:pt x="55" y="10"/>
                    </a:lnTo>
                    <a:lnTo>
                      <a:pt x="59" y="13"/>
                    </a:lnTo>
                    <a:lnTo>
                      <a:pt x="63" y="19"/>
                    </a:lnTo>
                    <a:lnTo>
                      <a:pt x="65" y="25"/>
                    </a:lnTo>
                    <a:lnTo>
                      <a:pt x="65" y="33"/>
                    </a:lnTo>
                    <a:lnTo>
                      <a:pt x="65" y="39"/>
                    </a:lnTo>
                    <a:lnTo>
                      <a:pt x="63" y="45"/>
                    </a:lnTo>
                    <a:lnTo>
                      <a:pt x="59" y="49"/>
                    </a:lnTo>
                    <a:lnTo>
                      <a:pt x="55" y="55"/>
                    </a:lnTo>
                    <a:lnTo>
                      <a:pt x="51" y="59"/>
                    </a:lnTo>
                    <a:lnTo>
                      <a:pt x="45" y="61"/>
                    </a:lnTo>
                    <a:lnTo>
                      <a:pt x="39" y="63"/>
                    </a:lnTo>
                    <a:lnTo>
                      <a:pt x="33" y="65"/>
                    </a:lnTo>
                    <a:lnTo>
                      <a:pt x="27" y="63"/>
                    </a:lnTo>
                    <a:lnTo>
                      <a:pt x="21" y="61"/>
                    </a:lnTo>
                    <a:lnTo>
                      <a:pt x="16" y="59"/>
                    </a:lnTo>
                    <a:lnTo>
                      <a:pt x="10" y="55"/>
                    </a:lnTo>
                    <a:lnTo>
                      <a:pt x="6" y="49"/>
                    </a:lnTo>
                    <a:lnTo>
                      <a:pt x="4" y="45"/>
                    </a:lnTo>
                    <a:lnTo>
                      <a:pt x="2" y="39"/>
                    </a:lnTo>
                    <a:lnTo>
                      <a:pt x="0" y="33"/>
                    </a:lnTo>
                    <a:lnTo>
                      <a:pt x="2" y="25"/>
                    </a:lnTo>
                    <a:lnTo>
                      <a:pt x="4" y="19"/>
                    </a:lnTo>
                    <a:lnTo>
                      <a:pt x="6" y="13"/>
                    </a:lnTo>
                    <a:lnTo>
                      <a:pt x="10" y="10"/>
                    </a:lnTo>
                    <a:lnTo>
                      <a:pt x="16" y="6"/>
                    </a:lnTo>
                    <a:lnTo>
                      <a:pt x="21" y="2"/>
                    </a:lnTo>
                    <a:lnTo>
                      <a:pt x="27"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5" name="Freeform 858"/>
              <p:cNvSpPr>
                <a:spLocks/>
              </p:cNvSpPr>
              <p:nvPr/>
            </p:nvSpPr>
            <p:spPr bwMode="auto">
              <a:xfrm>
                <a:off x="4640" y="2355"/>
                <a:ext cx="65" cy="63"/>
              </a:xfrm>
              <a:custGeom>
                <a:avLst/>
                <a:gdLst>
                  <a:gd name="T0" fmla="*/ 32 w 65"/>
                  <a:gd name="T1" fmla="*/ 0 h 63"/>
                  <a:gd name="T2" fmla="*/ 40 w 65"/>
                  <a:gd name="T3" fmla="*/ 0 h 63"/>
                  <a:gd name="T4" fmla="*/ 45 w 65"/>
                  <a:gd name="T5" fmla="*/ 2 h 63"/>
                  <a:gd name="T6" fmla="*/ 51 w 65"/>
                  <a:gd name="T7" fmla="*/ 4 h 63"/>
                  <a:gd name="T8" fmla="*/ 55 w 65"/>
                  <a:gd name="T9" fmla="*/ 10 h 63"/>
                  <a:gd name="T10" fmla="*/ 59 w 65"/>
                  <a:gd name="T11" fmla="*/ 14 h 63"/>
                  <a:gd name="T12" fmla="*/ 61 w 65"/>
                  <a:gd name="T13" fmla="*/ 19 h 63"/>
                  <a:gd name="T14" fmla="*/ 63 w 65"/>
                  <a:gd name="T15" fmla="*/ 25 h 63"/>
                  <a:gd name="T16" fmla="*/ 65 w 65"/>
                  <a:gd name="T17" fmla="*/ 31 h 63"/>
                  <a:gd name="T18" fmla="*/ 63 w 65"/>
                  <a:gd name="T19" fmla="*/ 37 h 63"/>
                  <a:gd name="T20" fmla="*/ 61 w 65"/>
                  <a:gd name="T21" fmla="*/ 43 h 63"/>
                  <a:gd name="T22" fmla="*/ 59 w 65"/>
                  <a:gd name="T23" fmla="*/ 49 h 63"/>
                  <a:gd name="T24" fmla="*/ 55 w 65"/>
                  <a:gd name="T25" fmla="*/ 55 h 63"/>
                  <a:gd name="T26" fmla="*/ 51 w 65"/>
                  <a:gd name="T27" fmla="*/ 59 h 63"/>
                  <a:gd name="T28" fmla="*/ 45 w 65"/>
                  <a:gd name="T29" fmla="*/ 61 h 63"/>
                  <a:gd name="T30" fmla="*/ 40 w 65"/>
                  <a:gd name="T31" fmla="*/ 63 h 63"/>
                  <a:gd name="T32" fmla="*/ 32 w 65"/>
                  <a:gd name="T33" fmla="*/ 63 h 63"/>
                  <a:gd name="T34" fmla="*/ 26 w 65"/>
                  <a:gd name="T35" fmla="*/ 63 h 63"/>
                  <a:gd name="T36" fmla="*/ 20 w 65"/>
                  <a:gd name="T37" fmla="*/ 61 h 63"/>
                  <a:gd name="T38" fmla="*/ 14 w 65"/>
                  <a:gd name="T39" fmla="*/ 59 h 63"/>
                  <a:gd name="T40" fmla="*/ 10 w 65"/>
                  <a:gd name="T41" fmla="*/ 55 h 63"/>
                  <a:gd name="T42" fmla="*/ 6 w 65"/>
                  <a:gd name="T43" fmla="*/ 49 h 63"/>
                  <a:gd name="T44" fmla="*/ 2 w 65"/>
                  <a:gd name="T45" fmla="*/ 43 h 63"/>
                  <a:gd name="T46" fmla="*/ 0 w 65"/>
                  <a:gd name="T47" fmla="*/ 37 h 63"/>
                  <a:gd name="T48" fmla="*/ 0 w 65"/>
                  <a:gd name="T49" fmla="*/ 31 h 63"/>
                  <a:gd name="T50" fmla="*/ 0 w 65"/>
                  <a:gd name="T51" fmla="*/ 25 h 63"/>
                  <a:gd name="T52" fmla="*/ 2 w 65"/>
                  <a:gd name="T53" fmla="*/ 19 h 63"/>
                  <a:gd name="T54" fmla="*/ 6 w 65"/>
                  <a:gd name="T55" fmla="*/ 14 h 63"/>
                  <a:gd name="T56" fmla="*/ 10 w 65"/>
                  <a:gd name="T57" fmla="*/ 10 h 63"/>
                  <a:gd name="T58" fmla="*/ 14 w 65"/>
                  <a:gd name="T59" fmla="*/ 4 h 63"/>
                  <a:gd name="T60" fmla="*/ 20 w 65"/>
                  <a:gd name="T61" fmla="*/ 2 h 63"/>
                  <a:gd name="T62" fmla="*/ 26 w 65"/>
                  <a:gd name="T63" fmla="*/ 0 h 63"/>
                  <a:gd name="T64" fmla="*/ 32 w 65"/>
                  <a:gd name="T65" fmla="*/ 0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32" y="0"/>
                    </a:moveTo>
                    <a:lnTo>
                      <a:pt x="40" y="0"/>
                    </a:lnTo>
                    <a:lnTo>
                      <a:pt x="45" y="2"/>
                    </a:lnTo>
                    <a:lnTo>
                      <a:pt x="51" y="4"/>
                    </a:lnTo>
                    <a:lnTo>
                      <a:pt x="55" y="10"/>
                    </a:lnTo>
                    <a:lnTo>
                      <a:pt x="59" y="14"/>
                    </a:lnTo>
                    <a:lnTo>
                      <a:pt x="61" y="19"/>
                    </a:lnTo>
                    <a:lnTo>
                      <a:pt x="63" y="25"/>
                    </a:lnTo>
                    <a:lnTo>
                      <a:pt x="65" y="31"/>
                    </a:lnTo>
                    <a:lnTo>
                      <a:pt x="63" y="37"/>
                    </a:lnTo>
                    <a:lnTo>
                      <a:pt x="61"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6" name="Freeform 859"/>
              <p:cNvSpPr>
                <a:spLocks/>
              </p:cNvSpPr>
              <p:nvPr/>
            </p:nvSpPr>
            <p:spPr bwMode="auto">
              <a:xfrm>
                <a:off x="4640" y="2355"/>
                <a:ext cx="65" cy="63"/>
              </a:xfrm>
              <a:custGeom>
                <a:avLst/>
                <a:gdLst>
                  <a:gd name="T0" fmla="*/ 32 w 65"/>
                  <a:gd name="T1" fmla="*/ 0 h 63"/>
                  <a:gd name="T2" fmla="*/ 32 w 65"/>
                  <a:gd name="T3" fmla="*/ 0 h 63"/>
                  <a:gd name="T4" fmla="*/ 40 w 65"/>
                  <a:gd name="T5" fmla="*/ 0 h 63"/>
                  <a:gd name="T6" fmla="*/ 45 w 65"/>
                  <a:gd name="T7" fmla="*/ 2 h 63"/>
                  <a:gd name="T8" fmla="*/ 51 w 65"/>
                  <a:gd name="T9" fmla="*/ 4 h 63"/>
                  <a:gd name="T10" fmla="*/ 55 w 65"/>
                  <a:gd name="T11" fmla="*/ 10 h 63"/>
                  <a:gd name="T12" fmla="*/ 59 w 65"/>
                  <a:gd name="T13" fmla="*/ 14 h 63"/>
                  <a:gd name="T14" fmla="*/ 61 w 65"/>
                  <a:gd name="T15" fmla="*/ 19 h 63"/>
                  <a:gd name="T16" fmla="*/ 63 w 65"/>
                  <a:gd name="T17" fmla="*/ 25 h 63"/>
                  <a:gd name="T18" fmla="*/ 65 w 65"/>
                  <a:gd name="T19" fmla="*/ 31 h 63"/>
                  <a:gd name="T20" fmla="*/ 63 w 65"/>
                  <a:gd name="T21" fmla="*/ 37 h 63"/>
                  <a:gd name="T22" fmla="*/ 61 w 65"/>
                  <a:gd name="T23" fmla="*/ 43 h 63"/>
                  <a:gd name="T24" fmla="*/ 59 w 65"/>
                  <a:gd name="T25" fmla="*/ 49 h 63"/>
                  <a:gd name="T26" fmla="*/ 55 w 65"/>
                  <a:gd name="T27" fmla="*/ 55 h 63"/>
                  <a:gd name="T28" fmla="*/ 51 w 65"/>
                  <a:gd name="T29" fmla="*/ 59 h 63"/>
                  <a:gd name="T30" fmla="*/ 45 w 65"/>
                  <a:gd name="T31" fmla="*/ 61 h 63"/>
                  <a:gd name="T32" fmla="*/ 40 w 65"/>
                  <a:gd name="T33" fmla="*/ 63 h 63"/>
                  <a:gd name="T34" fmla="*/ 32 w 65"/>
                  <a:gd name="T35" fmla="*/ 63 h 63"/>
                  <a:gd name="T36" fmla="*/ 26 w 65"/>
                  <a:gd name="T37" fmla="*/ 63 h 63"/>
                  <a:gd name="T38" fmla="*/ 20 w 65"/>
                  <a:gd name="T39" fmla="*/ 61 h 63"/>
                  <a:gd name="T40" fmla="*/ 14 w 65"/>
                  <a:gd name="T41" fmla="*/ 59 h 63"/>
                  <a:gd name="T42" fmla="*/ 10 w 65"/>
                  <a:gd name="T43" fmla="*/ 55 h 63"/>
                  <a:gd name="T44" fmla="*/ 6 w 65"/>
                  <a:gd name="T45" fmla="*/ 49 h 63"/>
                  <a:gd name="T46" fmla="*/ 2 w 65"/>
                  <a:gd name="T47" fmla="*/ 43 h 63"/>
                  <a:gd name="T48" fmla="*/ 0 w 65"/>
                  <a:gd name="T49" fmla="*/ 37 h 63"/>
                  <a:gd name="T50" fmla="*/ 0 w 65"/>
                  <a:gd name="T51" fmla="*/ 31 h 63"/>
                  <a:gd name="T52" fmla="*/ 0 w 65"/>
                  <a:gd name="T53" fmla="*/ 25 h 63"/>
                  <a:gd name="T54" fmla="*/ 2 w 65"/>
                  <a:gd name="T55" fmla="*/ 19 h 63"/>
                  <a:gd name="T56" fmla="*/ 6 w 65"/>
                  <a:gd name="T57" fmla="*/ 14 h 63"/>
                  <a:gd name="T58" fmla="*/ 10 w 65"/>
                  <a:gd name="T59" fmla="*/ 10 h 63"/>
                  <a:gd name="T60" fmla="*/ 14 w 65"/>
                  <a:gd name="T61" fmla="*/ 4 h 63"/>
                  <a:gd name="T62" fmla="*/ 20 w 65"/>
                  <a:gd name="T63" fmla="*/ 2 h 63"/>
                  <a:gd name="T64" fmla="*/ 26 w 65"/>
                  <a:gd name="T65" fmla="*/ 0 h 63"/>
                  <a:gd name="T66" fmla="*/ 32 w 65"/>
                  <a:gd name="T67" fmla="*/ 0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32" y="0"/>
                    </a:moveTo>
                    <a:lnTo>
                      <a:pt x="32" y="0"/>
                    </a:lnTo>
                    <a:lnTo>
                      <a:pt x="40" y="0"/>
                    </a:lnTo>
                    <a:lnTo>
                      <a:pt x="45" y="2"/>
                    </a:lnTo>
                    <a:lnTo>
                      <a:pt x="51" y="4"/>
                    </a:lnTo>
                    <a:lnTo>
                      <a:pt x="55" y="10"/>
                    </a:lnTo>
                    <a:lnTo>
                      <a:pt x="59" y="14"/>
                    </a:lnTo>
                    <a:lnTo>
                      <a:pt x="61" y="19"/>
                    </a:lnTo>
                    <a:lnTo>
                      <a:pt x="63" y="25"/>
                    </a:lnTo>
                    <a:lnTo>
                      <a:pt x="65" y="31"/>
                    </a:lnTo>
                    <a:lnTo>
                      <a:pt x="63" y="37"/>
                    </a:lnTo>
                    <a:lnTo>
                      <a:pt x="61" y="43"/>
                    </a:lnTo>
                    <a:lnTo>
                      <a:pt x="59" y="49"/>
                    </a:lnTo>
                    <a:lnTo>
                      <a:pt x="55" y="55"/>
                    </a:lnTo>
                    <a:lnTo>
                      <a:pt x="51" y="59"/>
                    </a:lnTo>
                    <a:lnTo>
                      <a:pt x="45" y="61"/>
                    </a:lnTo>
                    <a:lnTo>
                      <a:pt x="40" y="63"/>
                    </a:lnTo>
                    <a:lnTo>
                      <a:pt x="32" y="63"/>
                    </a:lnTo>
                    <a:lnTo>
                      <a:pt x="26" y="63"/>
                    </a:lnTo>
                    <a:lnTo>
                      <a:pt x="20" y="61"/>
                    </a:lnTo>
                    <a:lnTo>
                      <a:pt x="14" y="59"/>
                    </a:lnTo>
                    <a:lnTo>
                      <a:pt x="10" y="55"/>
                    </a:lnTo>
                    <a:lnTo>
                      <a:pt x="6" y="49"/>
                    </a:lnTo>
                    <a:lnTo>
                      <a:pt x="2" y="43"/>
                    </a:lnTo>
                    <a:lnTo>
                      <a:pt x="0" y="37"/>
                    </a:lnTo>
                    <a:lnTo>
                      <a:pt x="0" y="31"/>
                    </a:lnTo>
                    <a:lnTo>
                      <a:pt x="0" y="25"/>
                    </a:lnTo>
                    <a:lnTo>
                      <a:pt x="2" y="19"/>
                    </a:lnTo>
                    <a:lnTo>
                      <a:pt x="6" y="14"/>
                    </a:lnTo>
                    <a:lnTo>
                      <a:pt x="10" y="10"/>
                    </a:lnTo>
                    <a:lnTo>
                      <a:pt x="14" y="4"/>
                    </a:lnTo>
                    <a:lnTo>
                      <a:pt x="20" y="2"/>
                    </a:lnTo>
                    <a:lnTo>
                      <a:pt x="26" y="0"/>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7" name="Freeform 860"/>
              <p:cNvSpPr>
                <a:spLocks/>
              </p:cNvSpPr>
              <p:nvPr/>
            </p:nvSpPr>
            <p:spPr bwMode="auto">
              <a:xfrm>
                <a:off x="4626" y="2382"/>
                <a:ext cx="65" cy="65"/>
              </a:xfrm>
              <a:custGeom>
                <a:avLst/>
                <a:gdLst>
                  <a:gd name="T0" fmla="*/ 32 w 65"/>
                  <a:gd name="T1" fmla="*/ 65 h 65"/>
                  <a:gd name="T2" fmla="*/ 26 w 65"/>
                  <a:gd name="T3" fmla="*/ 63 h 65"/>
                  <a:gd name="T4" fmla="*/ 20 w 65"/>
                  <a:gd name="T5" fmla="*/ 63 h 65"/>
                  <a:gd name="T6" fmla="*/ 14 w 65"/>
                  <a:gd name="T7" fmla="*/ 59 h 65"/>
                  <a:gd name="T8" fmla="*/ 10 w 65"/>
                  <a:gd name="T9" fmla="*/ 55 h 65"/>
                  <a:gd name="T10" fmla="*/ 6 w 65"/>
                  <a:gd name="T11" fmla="*/ 51 h 65"/>
                  <a:gd name="T12" fmla="*/ 2 w 65"/>
                  <a:gd name="T13" fmla="*/ 46 h 65"/>
                  <a:gd name="T14" fmla="*/ 0 w 65"/>
                  <a:gd name="T15" fmla="*/ 40 h 65"/>
                  <a:gd name="T16" fmla="*/ 0 w 65"/>
                  <a:gd name="T17" fmla="*/ 32 h 65"/>
                  <a:gd name="T18" fmla="*/ 0 w 65"/>
                  <a:gd name="T19" fmla="*/ 26 h 65"/>
                  <a:gd name="T20" fmla="*/ 2 w 65"/>
                  <a:gd name="T21" fmla="*/ 20 h 65"/>
                  <a:gd name="T22" fmla="*/ 6 w 65"/>
                  <a:gd name="T23" fmla="*/ 14 h 65"/>
                  <a:gd name="T24" fmla="*/ 10 w 65"/>
                  <a:gd name="T25" fmla="*/ 10 h 65"/>
                  <a:gd name="T26" fmla="*/ 14 w 65"/>
                  <a:gd name="T27" fmla="*/ 6 h 65"/>
                  <a:gd name="T28" fmla="*/ 20 w 65"/>
                  <a:gd name="T29" fmla="*/ 2 h 65"/>
                  <a:gd name="T30" fmla="*/ 26 w 65"/>
                  <a:gd name="T31" fmla="*/ 2 h 65"/>
                  <a:gd name="T32" fmla="*/ 32 w 65"/>
                  <a:gd name="T33" fmla="*/ 0 h 65"/>
                  <a:gd name="T34" fmla="*/ 38 w 65"/>
                  <a:gd name="T35" fmla="*/ 2 h 65"/>
                  <a:gd name="T36" fmla="*/ 46 w 65"/>
                  <a:gd name="T37" fmla="*/ 2 h 65"/>
                  <a:gd name="T38" fmla="*/ 52 w 65"/>
                  <a:gd name="T39" fmla="*/ 6 h 65"/>
                  <a:gd name="T40" fmla="*/ 56 w 65"/>
                  <a:gd name="T41" fmla="*/ 10 h 65"/>
                  <a:gd name="T42" fmla="*/ 59 w 65"/>
                  <a:gd name="T43" fmla="*/ 14 h 65"/>
                  <a:gd name="T44" fmla="*/ 61 w 65"/>
                  <a:gd name="T45" fmla="*/ 20 h 65"/>
                  <a:gd name="T46" fmla="*/ 63 w 65"/>
                  <a:gd name="T47" fmla="*/ 26 h 65"/>
                  <a:gd name="T48" fmla="*/ 65 w 65"/>
                  <a:gd name="T49" fmla="*/ 32 h 65"/>
                  <a:gd name="T50" fmla="*/ 63 w 65"/>
                  <a:gd name="T51" fmla="*/ 40 h 65"/>
                  <a:gd name="T52" fmla="*/ 61 w 65"/>
                  <a:gd name="T53" fmla="*/ 46 h 65"/>
                  <a:gd name="T54" fmla="*/ 59 w 65"/>
                  <a:gd name="T55" fmla="*/ 51 h 65"/>
                  <a:gd name="T56" fmla="*/ 56 w 65"/>
                  <a:gd name="T57" fmla="*/ 55 h 65"/>
                  <a:gd name="T58" fmla="*/ 52 w 65"/>
                  <a:gd name="T59" fmla="*/ 59 h 65"/>
                  <a:gd name="T60" fmla="*/ 46 w 65"/>
                  <a:gd name="T61" fmla="*/ 63 h 65"/>
                  <a:gd name="T62" fmla="*/ 38 w 65"/>
                  <a:gd name="T63" fmla="*/ 63 h 65"/>
                  <a:gd name="T64" fmla="*/ 32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65"/>
                    </a:moveTo>
                    <a:lnTo>
                      <a:pt x="26" y="63"/>
                    </a:lnTo>
                    <a:lnTo>
                      <a:pt x="20" y="63"/>
                    </a:lnTo>
                    <a:lnTo>
                      <a:pt x="14" y="59"/>
                    </a:lnTo>
                    <a:lnTo>
                      <a:pt x="10" y="55"/>
                    </a:lnTo>
                    <a:lnTo>
                      <a:pt x="6" y="51"/>
                    </a:lnTo>
                    <a:lnTo>
                      <a:pt x="2" y="46"/>
                    </a:lnTo>
                    <a:lnTo>
                      <a:pt x="0" y="40"/>
                    </a:lnTo>
                    <a:lnTo>
                      <a:pt x="0" y="32"/>
                    </a:lnTo>
                    <a:lnTo>
                      <a:pt x="0" y="26"/>
                    </a:lnTo>
                    <a:lnTo>
                      <a:pt x="2" y="20"/>
                    </a:lnTo>
                    <a:lnTo>
                      <a:pt x="6" y="14"/>
                    </a:lnTo>
                    <a:lnTo>
                      <a:pt x="10" y="10"/>
                    </a:lnTo>
                    <a:lnTo>
                      <a:pt x="14" y="6"/>
                    </a:lnTo>
                    <a:lnTo>
                      <a:pt x="20" y="2"/>
                    </a:lnTo>
                    <a:lnTo>
                      <a:pt x="26" y="2"/>
                    </a:lnTo>
                    <a:lnTo>
                      <a:pt x="32" y="0"/>
                    </a:lnTo>
                    <a:lnTo>
                      <a:pt x="38" y="2"/>
                    </a:lnTo>
                    <a:lnTo>
                      <a:pt x="46" y="2"/>
                    </a:lnTo>
                    <a:lnTo>
                      <a:pt x="52" y="6"/>
                    </a:lnTo>
                    <a:lnTo>
                      <a:pt x="56" y="10"/>
                    </a:lnTo>
                    <a:lnTo>
                      <a:pt x="59" y="14"/>
                    </a:lnTo>
                    <a:lnTo>
                      <a:pt x="61" y="20"/>
                    </a:lnTo>
                    <a:lnTo>
                      <a:pt x="63" y="26"/>
                    </a:lnTo>
                    <a:lnTo>
                      <a:pt x="65" y="32"/>
                    </a:lnTo>
                    <a:lnTo>
                      <a:pt x="63" y="40"/>
                    </a:lnTo>
                    <a:lnTo>
                      <a:pt x="61" y="46"/>
                    </a:lnTo>
                    <a:lnTo>
                      <a:pt x="59" y="51"/>
                    </a:lnTo>
                    <a:lnTo>
                      <a:pt x="56" y="55"/>
                    </a:lnTo>
                    <a:lnTo>
                      <a:pt x="52" y="59"/>
                    </a:lnTo>
                    <a:lnTo>
                      <a:pt x="46" y="63"/>
                    </a:lnTo>
                    <a:lnTo>
                      <a:pt x="38" y="63"/>
                    </a:lnTo>
                    <a:lnTo>
                      <a:pt x="32"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08" name="Freeform 861"/>
              <p:cNvSpPr>
                <a:spLocks/>
              </p:cNvSpPr>
              <p:nvPr/>
            </p:nvSpPr>
            <p:spPr bwMode="auto">
              <a:xfrm>
                <a:off x="4626" y="2382"/>
                <a:ext cx="65" cy="65"/>
              </a:xfrm>
              <a:custGeom>
                <a:avLst/>
                <a:gdLst>
                  <a:gd name="T0" fmla="*/ 32 w 65"/>
                  <a:gd name="T1" fmla="*/ 65 h 65"/>
                  <a:gd name="T2" fmla="*/ 32 w 65"/>
                  <a:gd name="T3" fmla="*/ 65 h 65"/>
                  <a:gd name="T4" fmla="*/ 26 w 65"/>
                  <a:gd name="T5" fmla="*/ 63 h 65"/>
                  <a:gd name="T6" fmla="*/ 20 w 65"/>
                  <a:gd name="T7" fmla="*/ 63 h 65"/>
                  <a:gd name="T8" fmla="*/ 14 w 65"/>
                  <a:gd name="T9" fmla="*/ 59 h 65"/>
                  <a:gd name="T10" fmla="*/ 10 w 65"/>
                  <a:gd name="T11" fmla="*/ 55 h 65"/>
                  <a:gd name="T12" fmla="*/ 6 w 65"/>
                  <a:gd name="T13" fmla="*/ 51 h 65"/>
                  <a:gd name="T14" fmla="*/ 2 w 65"/>
                  <a:gd name="T15" fmla="*/ 46 h 65"/>
                  <a:gd name="T16" fmla="*/ 0 w 65"/>
                  <a:gd name="T17" fmla="*/ 40 h 65"/>
                  <a:gd name="T18" fmla="*/ 0 w 65"/>
                  <a:gd name="T19" fmla="*/ 32 h 65"/>
                  <a:gd name="T20" fmla="*/ 0 w 65"/>
                  <a:gd name="T21" fmla="*/ 26 h 65"/>
                  <a:gd name="T22" fmla="*/ 2 w 65"/>
                  <a:gd name="T23" fmla="*/ 20 h 65"/>
                  <a:gd name="T24" fmla="*/ 6 w 65"/>
                  <a:gd name="T25" fmla="*/ 14 h 65"/>
                  <a:gd name="T26" fmla="*/ 10 w 65"/>
                  <a:gd name="T27" fmla="*/ 10 h 65"/>
                  <a:gd name="T28" fmla="*/ 14 w 65"/>
                  <a:gd name="T29" fmla="*/ 6 h 65"/>
                  <a:gd name="T30" fmla="*/ 20 w 65"/>
                  <a:gd name="T31" fmla="*/ 2 h 65"/>
                  <a:gd name="T32" fmla="*/ 26 w 65"/>
                  <a:gd name="T33" fmla="*/ 2 h 65"/>
                  <a:gd name="T34" fmla="*/ 32 w 65"/>
                  <a:gd name="T35" fmla="*/ 0 h 65"/>
                  <a:gd name="T36" fmla="*/ 38 w 65"/>
                  <a:gd name="T37" fmla="*/ 2 h 65"/>
                  <a:gd name="T38" fmla="*/ 46 w 65"/>
                  <a:gd name="T39" fmla="*/ 2 h 65"/>
                  <a:gd name="T40" fmla="*/ 52 w 65"/>
                  <a:gd name="T41" fmla="*/ 6 h 65"/>
                  <a:gd name="T42" fmla="*/ 56 w 65"/>
                  <a:gd name="T43" fmla="*/ 10 h 65"/>
                  <a:gd name="T44" fmla="*/ 59 w 65"/>
                  <a:gd name="T45" fmla="*/ 14 h 65"/>
                  <a:gd name="T46" fmla="*/ 61 w 65"/>
                  <a:gd name="T47" fmla="*/ 20 h 65"/>
                  <a:gd name="T48" fmla="*/ 63 w 65"/>
                  <a:gd name="T49" fmla="*/ 26 h 65"/>
                  <a:gd name="T50" fmla="*/ 65 w 65"/>
                  <a:gd name="T51" fmla="*/ 32 h 65"/>
                  <a:gd name="T52" fmla="*/ 63 w 65"/>
                  <a:gd name="T53" fmla="*/ 40 h 65"/>
                  <a:gd name="T54" fmla="*/ 61 w 65"/>
                  <a:gd name="T55" fmla="*/ 46 h 65"/>
                  <a:gd name="T56" fmla="*/ 59 w 65"/>
                  <a:gd name="T57" fmla="*/ 51 h 65"/>
                  <a:gd name="T58" fmla="*/ 56 w 65"/>
                  <a:gd name="T59" fmla="*/ 55 h 65"/>
                  <a:gd name="T60" fmla="*/ 52 w 65"/>
                  <a:gd name="T61" fmla="*/ 59 h 65"/>
                  <a:gd name="T62" fmla="*/ 46 w 65"/>
                  <a:gd name="T63" fmla="*/ 63 h 65"/>
                  <a:gd name="T64" fmla="*/ 38 w 65"/>
                  <a:gd name="T65" fmla="*/ 63 h 65"/>
                  <a:gd name="T66" fmla="*/ 32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65"/>
                    </a:moveTo>
                    <a:lnTo>
                      <a:pt x="32" y="65"/>
                    </a:lnTo>
                    <a:lnTo>
                      <a:pt x="26" y="63"/>
                    </a:lnTo>
                    <a:lnTo>
                      <a:pt x="20" y="63"/>
                    </a:lnTo>
                    <a:lnTo>
                      <a:pt x="14" y="59"/>
                    </a:lnTo>
                    <a:lnTo>
                      <a:pt x="10" y="55"/>
                    </a:lnTo>
                    <a:lnTo>
                      <a:pt x="6" y="51"/>
                    </a:lnTo>
                    <a:lnTo>
                      <a:pt x="2" y="46"/>
                    </a:lnTo>
                    <a:lnTo>
                      <a:pt x="0" y="40"/>
                    </a:lnTo>
                    <a:lnTo>
                      <a:pt x="0" y="32"/>
                    </a:lnTo>
                    <a:lnTo>
                      <a:pt x="0" y="26"/>
                    </a:lnTo>
                    <a:lnTo>
                      <a:pt x="2" y="20"/>
                    </a:lnTo>
                    <a:lnTo>
                      <a:pt x="6" y="14"/>
                    </a:lnTo>
                    <a:lnTo>
                      <a:pt x="10" y="10"/>
                    </a:lnTo>
                    <a:lnTo>
                      <a:pt x="14" y="6"/>
                    </a:lnTo>
                    <a:lnTo>
                      <a:pt x="20" y="2"/>
                    </a:lnTo>
                    <a:lnTo>
                      <a:pt x="26" y="2"/>
                    </a:lnTo>
                    <a:lnTo>
                      <a:pt x="32" y="0"/>
                    </a:lnTo>
                    <a:lnTo>
                      <a:pt x="38" y="2"/>
                    </a:lnTo>
                    <a:lnTo>
                      <a:pt x="46" y="2"/>
                    </a:lnTo>
                    <a:lnTo>
                      <a:pt x="52" y="6"/>
                    </a:lnTo>
                    <a:lnTo>
                      <a:pt x="56" y="10"/>
                    </a:lnTo>
                    <a:lnTo>
                      <a:pt x="59" y="14"/>
                    </a:lnTo>
                    <a:lnTo>
                      <a:pt x="61" y="20"/>
                    </a:lnTo>
                    <a:lnTo>
                      <a:pt x="63" y="26"/>
                    </a:lnTo>
                    <a:lnTo>
                      <a:pt x="65" y="32"/>
                    </a:lnTo>
                    <a:lnTo>
                      <a:pt x="63" y="40"/>
                    </a:lnTo>
                    <a:lnTo>
                      <a:pt x="61" y="46"/>
                    </a:lnTo>
                    <a:lnTo>
                      <a:pt x="59" y="51"/>
                    </a:lnTo>
                    <a:lnTo>
                      <a:pt x="56" y="55"/>
                    </a:lnTo>
                    <a:lnTo>
                      <a:pt x="52" y="59"/>
                    </a:lnTo>
                    <a:lnTo>
                      <a:pt x="46" y="63"/>
                    </a:lnTo>
                    <a:lnTo>
                      <a:pt x="38" y="63"/>
                    </a:lnTo>
                    <a:lnTo>
                      <a:pt x="32"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09" name="Freeform 862"/>
              <p:cNvSpPr>
                <a:spLocks/>
              </p:cNvSpPr>
              <p:nvPr/>
            </p:nvSpPr>
            <p:spPr bwMode="auto">
              <a:xfrm>
                <a:off x="4693" y="2439"/>
                <a:ext cx="63" cy="65"/>
              </a:xfrm>
              <a:custGeom>
                <a:avLst/>
                <a:gdLst>
                  <a:gd name="T0" fmla="*/ 32 w 63"/>
                  <a:gd name="T1" fmla="*/ 0 h 65"/>
                  <a:gd name="T2" fmla="*/ 38 w 63"/>
                  <a:gd name="T3" fmla="*/ 2 h 65"/>
                  <a:gd name="T4" fmla="*/ 44 w 63"/>
                  <a:gd name="T5" fmla="*/ 4 h 65"/>
                  <a:gd name="T6" fmla="*/ 50 w 63"/>
                  <a:gd name="T7" fmla="*/ 6 h 65"/>
                  <a:gd name="T8" fmla="*/ 55 w 63"/>
                  <a:gd name="T9" fmla="*/ 12 h 65"/>
                  <a:gd name="T10" fmla="*/ 57 w 63"/>
                  <a:gd name="T11" fmla="*/ 16 h 65"/>
                  <a:gd name="T12" fmla="*/ 61 w 63"/>
                  <a:gd name="T13" fmla="*/ 22 h 65"/>
                  <a:gd name="T14" fmla="*/ 63 w 63"/>
                  <a:gd name="T15" fmla="*/ 28 h 65"/>
                  <a:gd name="T16" fmla="*/ 63 w 63"/>
                  <a:gd name="T17" fmla="*/ 34 h 65"/>
                  <a:gd name="T18" fmla="*/ 63 w 63"/>
                  <a:gd name="T19" fmla="*/ 40 h 65"/>
                  <a:gd name="T20" fmla="*/ 61 w 63"/>
                  <a:gd name="T21" fmla="*/ 46 h 65"/>
                  <a:gd name="T22" fmla="*/ 57 w 63"/>
                  <a:gd name="T23" fmla="*/ 52 h 65"/>
                  <a:gd name="T24" fmla="*/ 55 w 63"/>
                  <a:gd name="T25" fmla="*/ 56 h 65"/>
                  <a:gd name="T26" fmla="*/ 50 w 63"/>
                  <a:gd name="T27" fmla="*/ 59 h 65"/>
                  <a:gd name="T28" fmla="*/ 44 w 63"/>
                  <a:gd name="T29" fmla="*/ 63 h 65"/>
                  <a:gd name="T30" fmla="*/ 38 w 63"/>
                  <a:gd name="T31" fmla="*/ 65 h 65"/>
                  <a:gd name="T32" fmla="*/ 32 w 63"/>
                  <a:gd name="T33" fmla="*/ 65 h 65"/>
                  <a:gd name="T34" fmla="*/ 26 w 63"/>
                  <a:gd name="T35" fmla="*/ 65 h 65"/>
                  <a:gd name="T36" fmla="*/ 20 w 63"/>
                  <a:gd name="T37" fmla="*/ 63 h 65"/>
                  <a:gd name="T38" fmla="*/ 14 w 63"/>
                  <a:gd name="T39" fmla="*/ 59 h 65"/>
                  <a:gd name="T40" fmla="*/ 8 w 63"/>
                  <a:gd name="T41" fmla="*/ 56 h 65"/>
                  <a:gd name="T42" fmla="*/ 4 w 63"/>
                  <a:gd name="T43" fmla="*/ 52 h 65"/>
                  <a:gd name="T44" fmla="*/ 2 w 63"/>
                  <a:gd name="T45" fmla="*/ 46 h 65"/>
                  <a:gd name="T46" fmla="*/ 0 w 63"/>
                  <a:gd name="T47" fmla="*/ 40 h 65"/>
                  <a:gd name="T48" fmla="*/ 0 w 63"/>
                  <a:gd name="T49" fmla="*/ 34 h 65"/>
                  <a:gd name="T50" fmla="*/ 0 w 63"/>
                  <a:gd name="T51" fmla="*/ 28 h 65"/>
                  <a:gd name="T52" fmla="*/ 2 w 63"/>
                  <a:gd name="T53" fmla="*/ 22 h 65"/>
                  <a:gd name="T54" fmla="*/ 4 w 63"/>
                  <a:gd name="T55" fmla="*/ 16 h 65"/>
                  <a:gd name="T56" fmla="*/ 8 w 63"/>
                  <a:gd name="T57" fmla="*/ 12 h 65"/>
                  <a:gd name="T58" fmla="*/ 14 w 63"/>
                  <a:gd name="T59" fmla="*/ 6 h 65"/>
                  <a:gd name="T60" fmla="*/ 20 w 63"/>
                  <a:gd name="T61" fmla="*/ 4 h 65"/>
                  <a:gd name="T62" fmla="*/ 26 w 63"/>
                  <a:gd name="T63" fmla="*/ 2 h 65"/>
                  <a:gd name="T64" fmla="*/ 32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2" y="0"/>
                    </a:moveTo>
                    <a:lnTo>
                      <a:pt x="38" y="2"/>
                    </a:lnTo>
                    <a:lnTo>
                      <a:pt x="44" y="4"/>
                    </a:lnTo>
                    <a:lnTo>
                      <a:pt x="50" y="6"/>
                    </a:lnTo>
                    <a:lnTo>
                      <a:pt x="55" y="12"/>
                    </a:lnTo>
                    <a:lnTo>
                      <a:pt x="57" y="16"/>
                    </a:lnTo>
                    <a:lnTo>
                      <a:pt x="61" y="22"/>
                    </a:lnTo>
                    <a:lnTo>
                      <a:pt x="63" y="28"/>
                    </a:lnTo>
                    <a:lnTo>
                      <a:pt x="63" y="34"/>
                    </a:lnTo>
                    <a:lnTo>
                      <a:pt x="63" y="40"/>
                    </a:lnTo>
                    <a:lnTo>
                      <a:pt x="61" y="46"/>
                    </a:lnTo>
                    <a:lnTo>
                      <a:pt x="57" y="52"/>
                    </a:lnTo>
                    <a:lnTo>
                      <a:pt x="55" y="56"/>
                    </a:lnTo>
                    <a:lnTo>
                      <a:pt x="50" y="59"/>
                    </a:lnTo>
                    <a:lnTo>
                      <a:pt x="44" y="63"/>
                    </a:lnTo>
                    <a:lnTo>
                      <a:pt x="38" y="65"/>
                    </a:lnTo>
                    <a:lnTo>
                      <a:pt x="32" y="65"/>
                    </a:lnTo>
                    <a:lnTo>
                      <a:pt x="26" y="65"/>
                    </a:lnTo>
                    <a:lnTo>
                      <a:pt x="20" y="63"/>
                    </a:lnTo>
                    <a:lnTo>
                      <a:pt x="14" y="59"/>
                    </a:lnTo>
                    <a:lnTo>
                      <a:pt x="8" y="56"/>
                    </a:lnTo>
                    <a:lnTo>
                      <a:pt x="4" y="52"/>
                    </a:lnTo>
                    <a:lnTo>
                      <a:pt x="2" y="46"/>
                    </a:lnTo>
                    <a:lnTo>
                      <a:pt x="0" y="40"/>
                    </a:lnTo>
                    <a:lnTo>
                      <a:pt x="0" y="34"/>
                    </a:lnTo>
                    <a:lnTo>
                      <a:pt x="0" y="28"/>
                    </a:lnTo>
                    <a:lnTo>
                      <a:pt x="2" y="22"/>
                    </a:lnTo>
                    <a:lnTo>
                      <a:pt x="4" y="16"/>
                    </a:lnTo>
                    <a:lnTo>
                      <a:pt x="8" y="12"/>
                    </a:lnTo>
                    <a:lnTo>
                      <a:pt x="14" y="6"/>
                    </a:lnTo>
                    <a:lnTo>
                      <a:pt x="20" y="4"/>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0" name="Freeform 863"/>
              <p:cNvSpPr>
                <a:spLocks/>
              </p:cNvSpPr>
              <p:nvPr/>
            </p:nvSpPr>
            <p:spPr bwMode="auto">
              <a:xfrm>
                <a:off x="4693" y="2439"/>
                <a:ext cx="63" cy="65"/>
              </a:xfrm>
              <a:custGeom>
                <a:avLst/>
                <a:gdLst>
                  <a:gd name="T0" fmla="*/ 32 w 63"/>
                  <a:gd name="T1" fmla="*/ 0 h 65"/>
                  <a:gd name="T2" fmla="*/ 32 w 63"/>
                  <a:gd name="T3" fmla="*/ 0 h 65"/>
                  <a:gd name="T4" fmla="*/ 38 w 63"/>
                  <a:gd name="T5" fmla="*/ 2 h 65"/>
                  <a:gd name="T6" fmla="*/ 44 w 63"/>
                  <a:gd name="T7" fmla="*/ 4 h 65"/>
                  <a:gd name="T8" fmla="*/ 50 w 63"/>
                  <a:gd name="T9" fmla="*/ 6 h 65"/>
                  <a:gd name="T10" fmla="*/ 55 w 63"/>
                  <a:gd name="T11" fmla="*/ 12 h 65"/>
                  <a:gd name="T12" fmla="*/ 57 w 63"/>
                  <a:gd name="T13" fmla="*/ 16 h 65"/>
                  <a:gd name="T14" fmla="*/ 61 w 63"/>
                  <a:gd name="T15" fmla="*/ 22 h 65"/>
                  <a:gd name="T16" fmla="*/ 63 w 63"/>
                  <a:gd name="T17" fmla="*/ 28 h 65"/>
                  <a:gd name="T18" fmla="*/ 63 w 63"/>
                  <a:gd name="T19" fmla="*/ 34 h 65"/>
                  <a:gd name="T20" fmla="*/ 63 w 63"/>
                  <a:gd name="T21" fmla="*/ 40 h 65"/>
                  <a:gd name="T22" fmla="*/ 61 w 63"/>
                  <a:gd name="T23" fmla="*/ 46 h 65"/>
                  <a:gd name="T24" fmla="*/ 57 w 63"/>
                  <a:gd name="T25" fmla="*/ 52 h 65"/>
                  <a:gd name="T26" fmla="*/ 55 w 63"/>
                  <a:gd name="T27" fmla="*/ 56 h 65"/>
                  <a:gd name="T28" fmla="*/ 50 w 63"/>
                  <a:gd name="T29" fmla="*/ 59 h 65"/>
                  <a:gd name="T30" fmla="*/ 44 w 63"/>
                  <a:gd name="T31" fmla="*/ 63 h 65"/>
                  <a:gd name="T32" fmla="*/ 38 w 63"/>
                  <a:gd name="T33" fmla="*/ 65 h 65"/>
                  <a:gd name="T34" fmla="*/ 32 w 63"/>
                  <a:gd name="T35" fmla="*/ 65 h 65"/>
                  <a:gd name="T36" fmla="*/ 26 w 63"/>
                  <a:gd name="T37" fmla="*/ 65 h 65"/>
                  <a:gd name="T38" fmla="*/ 20 w 63"/>
                  <a:gd name="T39" fmla="*/ 63 h 65"/>
                  <a:gd name="T40" fmla="*/ 14 w 63"/>
                  <a:gd name="T41" fmla="*/ 59 h 65"/>
                  <a:gd name="T42" fmla="*/ 8 w 63"/>
                  <a:gd name="T43" fmla="*/ 56 h 65"/>
                  <a:gd name="T44" fmla="*/ 4 w 63"/>
                  <a:gd name="T45" fmla="*/ 52 h 65"/>
                  <a:gd name="T46" fmla="*/ 2 w 63"/>
                  <a:gd name="T47" fmla="*/ 46 h 65"/>
                  <a:gd name="T48" fmla="*/ 0 w 63"/>
                  <a:gd name="T49" fmla="*/ 40 h 65"/>
                  <a:gd name="T50" fmla="*/ 0 w 63"/>
                  <a:gd name="T51" fmla="*/ 34 h 65"/>
                  <a:gd name="T52" fmla="*/ 0 w 63"/>
                  <a:gd name="T53" fmla="*/ 28 h 65"/>
                  <a:gd name="T54" fmla="*/ 2 w 63"/>
                  <a:gd name="T55" fmla="*/ 22 h 65"/>
                  <a:gd name="T56" fmla="*/ 4 w 63"/>
                  <a:gd name="T57" fmla="*/ 16 h 65"/>
                  <a:gd name="T58" fmla="*/ 8 w 63"/>
                  <a:gd name="T59" fmla="*/ 12 h 65"/>
                  <a:gd name="T60" fmla="*/ 14 w 63"/>
                  <a:gd name="T61" fmla="*/ 6 h 65"/>
                  <a:gd name="T62" fmla="*/ 20 w 63"/>
                  <a:gd name="T63" fmla="*/ 4 h 65"/>
                  <a:gd name="T64" fmla="*/ 26 w 63"/>
                  <a:gd name="T65" fmla="*/ 2 h 65"/>
                  <a:gd name="T66" fmla="*/ 32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2" y="0"/>
                    </a:moveTo>
                    <a:lnTo>
                      <a:pt x="32" y="0"/>
                    </a:lnTo>
                    <a:lnTo>
                      <a:pt x="38" y="2"/>
                    </a:lnTo>
                    <a:lnTo>
                      <a:pt x="44" y="4"/>
                    </a:lnTo>
                    <a:lnTo>
                      <a:pt x="50" y="6"/>
                    </a:lnTo>
                    <a:lnTo>
                      <a:pt x="55" y="12"/>
                    </a:lnTo>
                    <a:lnTo>
                      <a:pt x="57" y="16"/>
                    </a:lnTo>
                    <a:lnTo>
                      <a:pt x="61" y="22"/>
                    </a:lnTo>
                    <a:lnTo>
                      <a:pt x="63" y="28"/>
                    </a:lnTo>
                    <a:lnTo>
                      <a:pt x="63" y="34"/>
                    </a:lnTo>
                    <a:lnTo>
                      <a:pt x="63" y="40"/>
                    </a:lnTo>
                    <a:lnTo>
                      <a:pt x="61" y="46"/>
                    </a:lnTo>
                    <a:lnTo>
                      <a:pt x="57" y="52"/>
                    </a:lnTo>
                    <a:lnTo>
                      <a:pt x="55" y="56"/>
                    </a:lnTo>
                    <a:lnTo>
                      <a:pt x="50" y="59"/>
                    </a:lnTo>
                    <a:lnTo>
                      <a:pt x="44" y="63"/>
                    </a:lnTo>
                    <a:lnTo>
                      <a:pt x="38" y="65"/>
                    </a:lnTo>
                    <a:lnTo>
                      <a:pt x="32" y="65"/>
                    </a:lnTo>
                    <a:lnTo>
                      <a:pt x="26" y="65"/>
                    </a:lnTo>
                    <a:lnTo>
                      <a:pt x="20" y="63"/>
                    </a:lnTo>
                    <a:lnTo>
                      <a:pt x="14" y="59"/>
                    </a:lnTo>
                    <a:lnTo>
                      <a:pt x="8" y="56"/>
                    </a:lnTo>
                    <a:lnTo>
                      <a:pt x="4" y="52"/>
                    </a:lnTo>
                    <a:lnTo>
                      <a:pt x="2" y="46"/>
                    </a:lnTo>
                    <a:lnTo>
                      <a:pt x="0" y="40"/>
                    </a:lnTo>
                    <a:lnTo>
                      <a:pt x="0" y="34"/>
                    </a:lnTo>
                    <a:lnTo>
                      <a:pt x="0" y="28"/>
                    </a:lnTo>
                    <a:lnTo>
                      <a:pt x="2" y="22"/>
                    </a:lnTo>
                    <a:lnTo>
                      <a:pt x="4" y="16"/>
                    </a:lnTo>
                    <a:lnTo>
                      <a:pt x="8" y="12"/>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1" name="Freeform 864"/>
              <p:cNvSpPr>
                <a:spLocks/>
              </p:cNvSpPr>
              <p:nvPr/>
            </p:nvSpPr>
            <p:spPr bwMode="auto">
              <a:xfrm>
                <a:off x="4632" y="2439"/>
                <a:ext cx="65" cy="65"/>
              </a:xfrm>
              <a:custGeom>
                <a:avLst/>
                <a:gdLst>
                  <a:gd name="T0" fmla="*/ 32 w 65"/>
                  <a:gd name="T1" fmla="*/ 0 h 65"/>
                  <a:gd name="T2" fmla="*/ 40 w 65"/>
                  <a:gd name="T3" fmla="*/ 2 h 65"/>
                  <a:gd name="T4" fmla="*/ 46 w 65"/>
                  <a:gd name="T5" fmla="*/ 4 h 65"/>
                  <a:gd name="T6" fmla="*/ 52 w 65"/>
                  <a:gd name="T7" fmla="*/ 6 h 65"/>
                  <a:gd name="T8" fmla="*/ 55 w 65"/>
                  <a:gd name="T9" fmla="*/ 12 h 65"/>
                  <a:gd name="T10" fmla="*/ 59 w 65"/>
                  <a:gd name="T11" fmla="*/ 16 h 65"/>
                  <a:gd name="T12" fmla="*/ 63 w 65"/>
                  <a:gd name="T13" fmla="*/ 22 h 65"/>
                  <a:gd name="T14" fmla="*/ 63 w 65"/>
                  <a:gd name="T15" fmla="*/ 28 h 65"/>
                  <a:gd name="T16" fmla="*/ 65 w 65"/>
                  <a:gd name="T17" fmla="*/ 34 h 65"/>
                  <a:gd name="T18" fmla="*/ 63 w 65"/>
                  <a:gd name="T19" fmla="*/ 40 h 65"/>
                  <a:gd name="T20" fmla="*/ 63 w 65"/>
                  <a:gd name="T21" fmla="*/ 46 h 65"/>
                  <a:gd name="T22" fmla="*/ 59 w 65"/>
                  <a:gd name="T23" fmla="*/ 52 h 65"/>
                  <a:gd name="T24" fmla="*/ 55 w 65"/>
                  <a:gd name="T25" fmla="*/ 56 h 65"/>
                  <a:gd name="T26" fmla="*/ 52 w 65"/>
                  <a:gd name="T27" fmla="*/ 59 h 65"/>
                  <a:gd name="T28" fmla="*/ 46 w 65"/>
                  <a:gd name="T29" fmla="*/ 63 h 65"/>
                  <a:gd name="T30" fmla="*/ 40 w 65"/>
                  <a:gd name="T31" fmla="*/ 65 h 65"/>
                  <a:gd name="T32" fmla="*/ 32 w 65"/>
                  <a:gd name="T33" fmla="*/ 65 h 65"/>
                  <a:gd name="T34" fmla="*/ 26 w 65"/>
                  <a:gd name="T35" fmla="*/ 65 h 65"/>
                  <a:gd name="T36" fmla="*/ 20 w 65"/>
                  <a:gd name="T37" fmla="*/ 63 h 65"/>
                  <a:gd name="T38" fmla="*/ 14 w 65"/>
                  <a:gd name="T39" fmla="*/ 59 h 65"/>
                  <a:gd name="T40" fmla="*/ 10 w 65"/>
                  <a:gd name="T41" fmla="*/ 56 h 65"/>
                  <a:gd name="T42" fmla="*/ 6 w 65"/>
                  <a:gd name="T43" fmla="*/ 52 h 65"/>
                  <a:gd name="T44" fmla="*/ 2 w 65"/>
                  <a:gd name="T45" fmla="*/ 46 h 65"/>
                  <a:gd name="T46" fmla="*/ 2 w 65"/>
                  <a:gd name="T47" fmla="*/ 40 h 65"/>
                  <a:gd name="T48" fmla="*/ 0 w 65"/>
                  <a:gd name="T49" fmla="*/ 34 h 65"/>
                  <a:gd name="T50" fmla="*/ 2 w 65"/>
                  <a:gd name="T51" fmla="*/ 28 h 65"/>
                  <a:gd name="T52" fmla="*/ 2 w 65"/>
                  <a:gd name="T53" fmla="*/ 22 h 65"/>
                  <a:gd name="T54" fmla="*/ 6 w 65"/>
                  <a:gd name="T55" fmla="*/ 16 h 65"/>
                  <a:gd name="T56" fmla="*/ 10 w 65"/>
                  <a:gd name="T57" fmla="*/ 12 h 65"/>
                  <a:gd name="T58" fmla="*/ 14 w 65"/>
                  <a:gd name="T59" fmla="*/ 6 h 65"/>
                  <a:gd name="T60" fmla="*/ 20 w 65"/>
                  <a:gd name="T61" fmla="*/ 4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6" y="4"/>
                    </a:lnTo>
                    <a:lnTo>
                      <a:pt x="52" y="6"/>
                    </a:lnTo>
                    <a:lnTo>
                      <a:pt x="55" y="12"/>
                    </a:lnTo>
                    <a:lnTo>
                      <a:pt x="59" y="16"/>
                    </a:lnTo>
                    <a:lnTo>
                      <a:pt x="63" y="22"/>
                    </a:lnTo>
                    <a:lnTo>
                      <a:pt x="63" y="28"/>
                    </a:lnTo>
                    <a:lnTo>
                      <a:pt x="65" y="34"/>
                    </a:lnTo>
                    <a:lnTo>
                      <a:pt x="63" y="40"/>
                    </a:lnTo>
                    <a:lnTo>
                      <a:pt x="63" y="46"/>
                    </a:lnTo>
                    <a:lnTo>
                      <a:pt x="59" y="52"/>
                    </a:lnTo>
                    <a:lnTo>
                      <a:pt x="55" y="56"/>
                    </a:lnTo>
                    <a:lnTo>
                      <a:pt x="52" y="59"/>
                    </a:lnTo>
                    <a:lnTo>
                      <a:pt x="46" y="63"/>
                    </a:lnTo>
                    <a:lnTo>
                      <a:pt x="40" y="65"/>
                    </a:lnTo>
                    <a:lnTo>
                      <a:pt x="32" y="65"/>
                    </a:lnTo>
                    <a:lnTo>
                      <a:pt x="26" y="65"/>
                    </a:lnTo>
                    <a:lnTo>
                      <a:pt x="20" y="63"/>
                    </a:lnTo>
                    <a:lnTo>
                      <a:pt x="14" y="59"/>
                    </a:lnTo>
                    <a:lnTo>
                      <a:pt x="10" y="56"/>
                    </a:lnTo>
                    <a:lnTo>
                      <a:pt x="6" y="52"/>
                    </a:lnTo>
                    <a:lnTo>
                      <a:pt x="2" y="46"/>
                    </a:lnTo>
                    <a:lnTo>
                      <a:pt x="2" y="40"/>
                    </a:lnTo>
                    <a:lnTo>
                      <a:pt x="0" y="34"/>
                    </a:lnTo>
                    <a:lnTo>
                      <a:pt x="2" y="28"/>
                    </a:lnTo>
                    <a:lnTo>
                      <a:pt x="2" y="22"/>
                    </a:lnTo>
                    <a:lnTo>
                      <a:pt x="6" y="16"/>
                    </a:lnTo>
                    <a:lnTo>
                      <a:pt x="10" y="12"/>
                    </a:lnTo>
                    <a:lnTo>
                      <a:pt x="14" y="6"/>
                    </a:lnTo>
                    <a:lnTo>
                      <a:pt x="20" y="4"/>
                    </a:lnTo>
                    <a:lnTo>
                      <a:pt x="26" y="2"/>
                    </a:lnTo>
                    <a:lnTo>
                      <a:pt x="32"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2" name="Freeform 865"/>
              <p:cNvSpPr>
                <a:spLocks/>
              </p:cNvSpPr>
              <p:nvPr/>
            </p:nvSpPr>
            <p:spPr bwMode="auto">
              <a:xfrm>
                <a:off x="4632" y="2439"/>
                <a:ext cx="65" cy="65"/>
              </a:xfrm>
              <a:custGeom>
                <a:avLst/>
                <a:gdLst>
                  <a:gd name="T0" fmla="*/ 32 w 65"/>
                  <a:gd name="T1" fmla="*/ 0 h 65"/>
                  <a:gd name="T2" fmla="*/ 32 w 65"/>
                  <a:gd name="T3" fmla="*/ 0 h 65"/>
                  <a:gd name="T4" fmla="*/ 40 w 65"/>
                  <a:gd name="T5" fmla="*/ 2 h 65"/>
                  <a:gd name="T6" fmla="*/ 46 w 65"/>
                  <a:gd name="T7" fmla="*/ 4 h 65"/>
                  <a:gd name="T8" fmla="*/ 52 w 65"/>
                  <a:gd name="T9" fmla="*/ 6 h 65"/>
                  <a:gd name="T10" fmla="*/ 55 w 65"/>
                  <a:gd name="T11" fmla="*/ 12 h 65"/>
                  <a:gd name="T12" fmla="*/ 59 w 65"/>
                  <a:gd name="T13" fmla="*/ 16 h 65"/>
                  <a:gd name="T14" fmla="*/ 63 w 65"/>
                  <a:gd name="T15" fmla="*/ 22 h 65"/>
                  <a:gd name="T16" fmla="*/ 63 w 65"/>
                  <a:gd name="T17" fmla="*/ 28 h 65"/>
                  <a:gd name="T18" fmla="*/ 65 w 65"/>
                  <a:gd name="T19" fmla="*/ 34 h 65"/>
                  <a:gd name="T20" fmla="*/ 63 w 65"/>
                  <a:gd name="T21" fmla="*/ 40 h 65"/>
                  <a:gd name="T22" fmla="*/ 63 w 65"/>
                  <a:gd name="T23" fmla="*/ 46 h 65"/>
                  <a:gd name="T24" fmla="*/ 59 w 65"/>
                  <a:gd name="T25" fmla="*/ 52 h 65"/>
                  <a:gd name="T26" fmla="*/ 55 w 65"/>
                  <a:gd name="T27" fmla="*/ 56 h 65"/>
                  <a:gd name="T28" fmla="*/ 52 w 65"/>
                  <a:gd name="T29" fmla="*/ 59 h 65"/>
                  <a:gd name="T30" fmla="*/ 46 w 65"/>
                  <a:gd name="T31" fmla="*/ 63 h 65"/>
                  <a:gd name="T32" fmla="*/ 40 w 65"/>
                  <a:gd name="T33" fmla="*/ 65 h 65"/>
                  <a:gd name="T34" fmla="*/ 32 w 65"/>
                  <a:gd name="T35" fmla="*/ 65 h 65"/>
                  <a:gd name="T36" fmla="*/ 26 w 65"/>
                  <a:gd name="T37" fmla="*/ 65 h 65"/>
                  <a:gd name="T38" fmla="*/ 20 w 65"/>
                  <a:gd name="T39" fmla="*/ 63 h 65"/>
                  <a:gd name="T40" fmla="*/ 14 w 65"/>
                  <a:gd name="T41" fmla="*/ 59 h 65"/>
                  <a:gd name="T42" fmla="*/ 10 w 65"/>
                  <a:gd name="T43" fmla="*/ 56 h 65"/>
                  <a:gd name="T44" fmla="*/ 6 w 65"/>
                  <a:gd name="T45" fmla="*/ 52 h 65"/>
                  <a:gd name="T46" fmla="*/ 2 w 65"/>
                  <a:gd name="T47" fmla="*/ 46 h 65"/>
                  <a:gd name="T48" fmla="*/ 2 w 65"/>
                  <a:gd name="T49" fmla="*/ 40 h 65"/>
                  <a:gd name="T50" fmla="*/ 0 w 65"/>
                  <a:gd name="T51" fmla="*/ 34 h 65"/>
                  <a:gd name="T52" fmla="*/ 2 w 65"/>
                  <a:gd name="T53" fmla="*/ 28 h 65"/>
                  <a:gd name="T54" fmla="*/ 2 w 65"/>
                  <a:gd name="T55" fmla="*/ 22 h 65"/>
                  <a:gd name="T56" fmla="*/ 6 w 65"/>
                  <a:gd name="T57" fmla="*/ 16 h 65"/>
                  <a:gd name="T58" fmla="*/ 10 w 65"/>
                  <a:gd name="T59" fmla="*/ 12 h 65"/>
                  <a:gd name="T60" fmla="*/ 14 w 65"/>
                  <a:gd name="T61" fmla="*/ 6 h 65"/>
                  <a:gd name="T62" fmla="*/ 20 w 65"/>
                  <a:gd name="T63" fmla="*/ 4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6" y="4"/>
                    </a:lnTo>
                    <a:lnTo>
                      <a:pt x="52" y="6"/>
                    </a:lnTo>
                    <a:lnTo>
                      <a:pt x="55" y="12"/>
                    </a:lnTo>
                    <a:lnTo>
                      <a:pt x="59" y="16"/>
                    </a:lnTo>
                    <a:lnTo>
                      <a:pt x="63" y="22"/>
                    </a:lnTo>
                    <a:lnTo>
                      <a:pt x="63" y="28"/>
                    </a:lnTo>
                    <a:lnTo>
                      <a:pt x="65" y="34"/>
                    </a:lnTo>
                    <a:lnTo>
                      <a:pt x="63" y="40"/>
                    </a:lnTo>
                    <a:lnTo>
                      <a:pt x="63" y="46"/>
                    </a:lnTo>
                    <a:lnTo>
                      <a:pt x="59" y="52"/>
                    </a:lnTo>
                    <a:lnTo>
                      <a:pt x="55" y="56"/>
                    </a:lnTo>
                    <a:lnTo>
                      <a:pt x="52" y="59"/>
                    </a:lnTo>
                    <a:lnTo>
                      <a:pt x="46" y="63"/>
                    </a:lnTo>
                    <a:lnTo>
                      <a:pt x="40" y="65"/>
                    </a:lnTo>
                    <a:lnTo>
                      <a:pt x="32" y="65"/>
                    </a:lnTo>
                    <a:lnTo>
                      <a:pt x="26" y="65"/>
                    </a:lnTo>
                    <a:lnTo>
                      <a:pt x="20" y="63"/>
                    </a:lnTo>
                    <a:lnTo>
                      <a:pt x="14" y="59"/>
                    </a:lnTo>
                    <a:lnTo>
                      <a:pt x="10" y="56"/>
                    </a:lnTo>
                    <a:lnTo>
                      <a:pt x="6" y="52"/>
                    </a:lnTo>
                    <a:lnTo>
                      <a:pt x="2" y="46"/>
                    </a:lnTo>
                    <a:lnTo>
                      <a:pt x="2" y="40"/>
                    </a:lnTo>
                    <a:lnTo>
                      <a:pt x="0" y="34"/>
                    </a:lnTo>
                    <a:lnTo>
                      <a:pt x="2" y="28"/>
                    </a:lnTo>
                    <a:lnTo>
                      <a:pt x="2" y="22"/>
                    </a:lnTo>
                    <a:lnTo>
                      <a:pt x="6" y="16"/>
                    </a:lnTo>
                    <a:lnTo>
                      <a:pt x="10" y="12"/>
                    </a:lnTo>
                    <a:lnTo>
                      <a:pt x="14" y="6"/>
                    </a:lnTo>
                    <a:lnTo>
                      <a:pt x="20" y="4"/>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3" name="Freeform 866"/>
              <p:cNvSpPr>
                <a:spLocks/>
              </p:cNvSpPr>
              <p:nvPr/>
            </p:nvSpPr>
            <p:spPr bwMode="auto">
              <a:xfrm>
                <a:off x="4601" y="2426"/>
                <a:ext cx="65" cy="65"/>
              </a:xfrm>
              <a:custGeom>
                <a:avLst/>
                <a:gdLst>
                  <a:gd name="T0" fmla="*/ 31 w 65"/>
                  <a:gd name="T1" fmla="*/ 65 h 65"/>
                  <a:gd name="T2" fmla="*/ 25 w 65"/>
                  <a:gd name="T3" fmla="*/ 65 h 65"/>
                  <a:gd name="T4" fmla="*/ 20 w 65"/>
                  <a:gd name="T5" fmla="*/ 63 h 65"/>
                  <a:gd name="T6" fmla="*/ 14 w 65"/>
                  <a:gd name="T7" fmla="*/ 59 h 65"/>
                  <a:gd name="T8" fmla="*/ 10 w 65"/>
                  <a:gd name="T9" fmla="*/ 55 h 65"/>
                  <a:gd name="T10" fmla="*/ 6 w 65"/>
                  <a:gd name="T11" fmla="*/ 51 h 65"/>
                  <a:gd name="T12" fmla="*/ 2 w 65"/>
                  <a:gd name="T13" fmla="*/ 45 h 65"/>
                  <a:gd name="T14" fmla="*/ 2 w 65"/>
                  <a:gd name="T15" fmla="*/ 39 h 65"/>
                  <a:gd name="T16" fmla="*/ 0 w 65"/>
                  <a:gd name="T17" fmla="*/ 33 h 65"/>
                  <a:gd name="T18" fmla="*/ 2 w 65"/>
                  <a:gd name="T19" fmla="*/ 25 h 65"/>
                  <a:gd name="T20" fmla="*/ 2 w 65"/>
                  <a:gd name="T21" fmla="*/ 19 h 65"/>
                  <a:gd name="T22" fmla="*/ 6 w 65"/>
                  <a:gd name="T23" fmla="*/ 13 h 65"/>
                  <a:gd name="T24" fmla="*/ 10 w 65"/>
                  <a:gd name="T25" fmla="*/ 9 h 65"/>
                  <a:gd name="T26" fmla="*/ 14 w 65"/>
                  <a:gd name="T27" fmla="*/ 6 h 65"/>
                  <a:gd name="T28" fmla="*/ 20 w 65"/>
                  <a:gd name="T29" fmla="*/ 2 h 65"/>
                  <a:gd name="T30" fmla="*/ 25 w 65"/>
                  <a:gd name="T31" fmla="*/ 2 h 65"/>
                  <a:gd name="T32" fmla="*/ 31 w 65"/>
                  <a:gd name="T33" fmla="*/ 0 h 65"/>
                  <a:gd name="T34" fmla="*/ 39 w 65"/>
                  <a:gd name="T35" fmla="*/ 2 h 65"/>
                  <a:gd name="T36" fmla="*/ 45 w 65"/>
                  <a:gd name="T37" fmla="*/ 2 h 65"/>
                  <a:gd name="T38" fmla="*/ 51 w 65"/>
                  <a:gd name="T39" fmla="*/ 6 h 65"/>
                  <a:gd name="T40" fmla="*/ 55 w 65"/>
                  <a:gd name="T41" fmla="*/ 9 h 65"/>
                  <a:gd name="T42" fmla="*/ 59 w 65"/>
                  <a:gd name="T43" fmla="*/ 13 h 65"/>
                  <a:gd name="T44" fmla="*/ 63 w 65"/>
                  <a:gd name="T45" fmla="*/ 19 h 65"/>
                  <a:gd name="T46" fmla="*/ 63 w 65"/>
                  <a:gd name="T47" fmla="*/ 25 h 65"/>
                  <a:gd name="T48" fmla="*/ 65 w 65"/>
                  <a:gd name="T49" fmla="*/ 33 h 65"/>
                  <a:gd name="T50" fmla="*/ 63 w 65"/>
                  <a:gd name="T51" fmla="*/ 39 h 65"/>
                  <a:gd name="T52" fmla="*/ 63 w 65"/>
                  <a:gd name="T53" fmla="*/ 45 h 65"/>
                  <a:gd name="T54" fmla="*/ 59 w 65"/>
                  <a:gd name="T55" fmla="*/ 51 h 65"/>
                  <a:gd name="T56" fmla="*/ 55 w 65"/>
                  <a:gd name="T57" fmla="*/ 55 h 65"/>
                  <a:gd name="T58" fmla="*/ 51 w 65"/>
                  <a:gd name="T59" fmla="*/ 59 h 65"/>
                  <a:gd name="T60" fmla="*/ 45 w 65"/>
                  <a:gd name="T61" fmla="*/ 63 h 65"/>
                  <a:gd name="T62" fmla="*/ 39 w 65"/>
                  <a:gd name="T63" fmla="*/ 65 h 65"/>
                  <a:gd name="T64" fmla="*/ 31 w 65"/>
                  <a:gd name="T65" fmla="*/ 65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1" y="65"/>
                    </a:moveTo>
                    <a:lnTo>
                      <a:pt x="25" y="65"/>
                    </a:lnTo>
                    <a:lnTo>
                      <a:pt x="20" y="63"/>
                    </a:lnTo>
                    <a:lnTo>
                      <a:pt x="14" y="59"/>
                    </a:lnTo>
                    <a:lnTo>
                      <a:pt x="10" y="55"/>
                    </a:lnTo>
                    <a:lnTo>
                      <a:pt x="6" y="51"/>
                    </a:lnTo>
                    <a:lnTo>
                      <a:pt x="2" y="45"/>
                    </a:lnTo>
                    <a:lnTo>
                      <a:pt x="2" y="39"/>
                    </a:lnTo>
                    <a:lnTo>
                      <a:pt x="0" y="33"/>
                    </a:lnTo>
                    <a:lnTo>
                      <a:pt x="2" y="25"/>
                    </a:lnTo>
                    <a:lnTo>
                      <a:pt x="2" y="19"/>
                    </a:lnTo>
                    <a:lnTo>
                      <a:pt x="6" y="13"/>
                    </a:lnTo>
                    <a:lnTo>
                      <a:pt x="10" y="9"/>
                    </a:lnTo>
                    <a:lnTo>
                      <a:pt x="14" y="6"/>
                    </a:lnTo>
                    <a:lnTo>
                      <a:pt x="20" y="2"/>
                    </a:lnTo>
                    <a:lnTo>
                      <a:pt x="25" y="2"/>
                    </a:lnTo>
                    <a:lnTo>
                      <a:pt x="31" y="0"/>
                    </a:lnTo>
                    <a:lnTo>
                      <a:pt x="39" y="2"/>
                    </a:lnTo>
                    <a:lnTo>
                      <a:pt x="45" y="2"/>
                    </a:lnTo>
                    <a:lnTo>
                      <a:pt x="51" y="6"/>
                    </a:lnTo>
                    <a:lnTo>
                      <a:pt x="55" y="9"/>
                    </a:lnTo>
                    <a:lnTo>
                      <a:pt x="59" y="13"/>
                    </a:lnTo>
                    <a:lnTo>
                      <a:pt x="63" y="19"/>
                    </a:lnTo>
                    <a:lnTo>
                      <a:pt x="63" y="25"/>
                    </a:lnTo>
                    <a:lnTo>
                      <a:pt x="65" y="33"/>
                    </a:lnTo>
                    <a:lnTo>
                      <a:pt x="63" y="39"/>
                    </a:lnTo>
                    <a:lnTo>
                      <a:pt x="63" y="45"/>
                    </a:lnTo>
                    <a:lnTo>
                      <a:pt x="59" y="51"/>
                    </a:lnTo>
                    <a:lnTo>
                      <a:pt x="55" y="55"/>
                    </a:lnTo>
                    <a:lnTo>
                      <a:pt x="51" y="59"/>
                    </a:lnTo>
                    <a:lnTo>
                      <a:pt x="45" y="63"/>
                    </a:lnTo>
                    <a:lnTo>
                      <a:pt x="39" y="65"/>
                    </a:lnTo>
                    <a:lnTo>
                      <a:pt x="31" y="65"/>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4" name="Freeform 867"/>
              <p:cNvSpPr>
                <a:spLocks/>
              </p:cNvSpPr>
              <p:nvPr/>
            </p:nvSpPr>
            <p:spPr bwMode="auto">
              <a:xfrm>
                <a:off x="4601" y="2426"/>
                <a:ext cx="65" cy="65"/>
              </a:xfrm>
              <a:custGeom>
                <a:avLst/>
                <a:gdLst>
                  <a:gd name="T0" fmla="*/ 31 w 65"/>
                  <a:gd name="T1" fmla="*/ 65 h 65"/>
                  <a:gd name="T2" fmla="*/ 31 w 65"/>
                  <a:gd name="T3" fmla="*/ 65 h 65"/>
                  <a:gd name="T4" fmla="*/ 25 w 65"/>
                  <a:gd name="T5" fmla="*/ 65 h 65"/>
                  <a:gd name="T6" fmla="*/ 20 w 65"/>
                  <a:gd name="T7" fmla="*/ 63 h 65"/>
                  <a:gd name="T8" fmla="*/ 14 w 65"/>
                  <a:gd name="T9" fmla="*/ 59 h 65"/>
                  <a:gd name="T10" fmla="*/ 10 w 65"/>
                  <a:gd name="T11" fmla="*/ 55 h 65"/>
                  <a:gd name="T12" fmla="*/ 6 w 65"/>
                  <a:gd name="T13" fmla="*/ 51 h 65"/>
                  <a:gd name="T14" fmla="*/ 2 w 65"/>
                  <a:gd name="T15" fmla="*/ 45 h 65"/>
                  <a:gd name="T16" fmla="*/ 2 w 65"/>
                  <a:gd name="T17" fmla="*/ 39 h 65"/>
                  <a:gd name="T18" fmla="*/ 0 w 65"/>
                  <a:gd name="T19" fmla="*/ 33 h 65"/>
                  <a:gd name="T20" fmla="*/ 2 w 65"/>
                  <a:gd name="T21" fmla="*/ 25 h 65"/>
                  <a:gd name="T22" fmla="*/ 2 w 65"/>
                  <a:gd name="T23" fmla="*/ 19 h 65"/>
                  <a:gd name="T24" fmla="*/ 6 w 65"/>
                  <a:gd name="T25" fmla="*/ 13 h 65"/>
                  <a:gd name="T26" fmla="*/ 10 w 65"/>
                  <a:gd name="T27" fmla="*/ 9 h 65"/>
                  <a:gd name="T28" fmla="*/ 14 w 65"/>
                  <a:gd name="T29" fmla="*/ 6 h 65"/>
                  <a:gd name="T30" fmla="*/ 20 w 65"/>
                  <a:gd name="T31" fmla="*/ 2 h 65"/>
                  <a:gd name="T32" fmla="*/ 25 w 65"/>
                  <a:gd name="T33" fmla="*/ 2 h 65"/>
                  <a:gd name="T34" fmla="*/ 31 w 65"/>
                  <a:gd name="T35" fmla="*/ 0 h 65"/>
                  <a:gd name="T36" fmla="*/ 39 w 65"/>
                  <a:gd name="T37" fmla="*/ 2 h 65"/>
                  <a:gd name="T38" fmla="*/ 45 w 65"/>
                  <a:gd name="T39" fmla="*/ 2 h 65"/>
                  <a:gd name="T40" fmla="*/ 51 w 65"/>
                  <a:gd name="T41" fmla="*/ 6 h 65"/>
                  <a:gd name="T42" fmla="*/ 55 w 65"/>
                  <a:gd name="T43" fmla="*/ 9 h 65"/>
                  <a:gd name="T44" fmla="*/ 59 w 65"/>
                  <a:gd name="T45" fmla="*/ 13 h 65"/>
                  <a:gd name="T46" fmla="*/ 63 w 65"/>
                  <a:gd name="T47" fmla="*/ 19 h 65"/>
                  <a:gd name="T48" fmla="*/ 63 w 65"/>
                  <a:gd name="T49" fmla="*/ 25 h 65"/>
                  <a:gd name="T50" fmla="*/ 65 w 65"/>
                  <a:gd name="T51" fmla="*/ 33 h 65"/>
                  <a:gd name="T52" fmla="*/ 63 w 65"/>
                  <a:gd name="T53" fmla="*/ 39 h 65"/>
                  <a:gd name="T54" fmla="*/ 63 w 65"/>
                  <a:gd name="T55" fmla="*/ 45 h 65"/>
                  <a:gd name="T56" fmla="*/ 59 w 65"/>
                  <a:gd name="T57" fmla="*/ 51 h 65"/>
                  <a:gd name="T58" fmla="*/ 55 w 65"/>
                  <a:gd name="T59" fmla="*/ 55 h 65"/>
                  <a:gd name="T60" fmla="*/ 51 w 65"/>
                  <a:gd name="T61" fmla="*/ 59 h 65"/>
                  <a:gd name="T62" fmla="*/ 45 w 65"/>
                  <a:gd name="T63" fmla="*/ 63 h 65"/>
                  <a:gd name="T64" fmla="*/ 39 w 65"/>
                  <a:gd name="T65" fmla="*/ 65 h 65"/>
                  <a:gd name="T66" fmla="*/ 31 w 65"/>
                  <a:gd name="T67" fmla="*/ 65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1" y="65"/>
                    </a:moveTo>
                    <a:lnTo>
                      <a:pt x="31" y="65"/>
                    </a:lnTo>
                    <a:lnTo>
                      <a:pt x="25" y="65"/>
                    </a:lnTo>
                    <a:lnTo>
                      <a:pt x="20" y="63"/>
                    </a:lnTo>
                    <a:lnTo>
                      <a:pt x="14" y="59"/>
                    </a:lnTo>
                    <a:lnTo>
                      <a:pt x="10" y="55"/>
                    </a:lnTo>
                    <a:lnTo>
                      <a:pt x="6" y="51"/>
                    </a:lnTo>
                    <a:lnTo>
                      <a:pt x="2" y="45"/>
                    </a:lnTo>
                    <a:lnTo>
                      <a:pt x="2" y="39"/>
                    </a:lnTo>
                    <a:lnTo>
                      <a:pt x="0" y="33"/>
                    </a:lnTo>
                    <a:lnTo>
                      <a:pt x="2" y="25"/>
                    </a:lnTo>
                    <a:lnTo>
                      <a:pt x="2" y="19"/>
                    </a:lnTo>
                    <a:lnTo>
                      <a:pt x="6" y="13"/>
                    </a:lnTo>
                    <a:lnTo>
                      <a:pt x="10" y="9"/>
                    </a:lnTo>
                    <a:lnTo>
                      <a:pt x="14" y="6"/>
                    </a:lnTo>
                    <a:lnTo>
                      <a:pt x="20" y="2"/>
                    </a:lnTo>
                    <a:lnTo>
                      <a:pt x="25" y="2"/>
                    </a:lnTo>
                    <a:lnTo>
                      <a:pt x="31" y="0"/>
                    </a:lnTo>
                    <a:lnTo>
                      <a:pt x="39" y="2"/>
                    </a:lnTo>
                    <a:lnTo>
                      <a:pt x="45" y="2"/>
                    </a:lnTo>
                    <a:lnTo>
                      <a:pt x="51" y="6"/>
                    </a:lnTo>
                    <a:lnTo>
                      <a:pt x="55" y="9"/>
                    </a:lnTo>
                    <a:lnTo>
                      <a:pt x="59" y="13"/>
                    </a:lnTo>
                    <a:lnTo>
                      <a:pt x="63" y="19"/>
                    </a:lnTo>
                    <a:lnTo>
                      <a:pt x="63" y="25"/>
                    </a:lnTo>
                    <a:lnTo>
                      <a:pt x="65" y="33"/>
                    </a:lnTo>
                    <a:lnTo>
                      <a:pt x="63" y="39"/>
                    </a:lnTo>
                    <a:lnTo>
                      <a:pt x="63" y="45"/>
                    </a:lnTo>
                    <a:lnTo>
                      <a:pt x="59" y="51"/>
                    </a:lnTo>
                    <a:lnTo>
                      <a:pt x="55" y="55"/>
                    </a:lnTo>
                    <a:lnTo>
                      <a:pt x="51" y="59"/>
                    </a:lnTo>
                    <a:lnTo>
                      <a:pt x="45" y="63"/>
                    </a:lnTo>
                    <a:lnTo>
                      <a:pt x="39" y="65"/>
                    </a:lnTo>
                    <a:lnTo>
                      <a:pt x="31" y="65"/>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5" name="Freeform 868"/>
              <p:cNvSpPr>
                <a:spLocks/>
              </p:cNvSpPr>
              <p:nvPr/>
            </p:nvSpPr>
            <p:spPr bwMode="auto">
              <a:xfrm>
                <a:off x="4552" y="2441"/>
                <a:ext cx="65" cy="65"/>
              </a:xfrm>
              <a:custGeom>
                <a:avLst/>
                <a:gdLst>
                  <a:gd name="T0" fmla="*/ 65 w 65"/>
                  <a:gd name="T1" fmla="*/ 32 h 65"/>
                  <a:gd name="T2" fmla="*/ 63 w 65"/>
                  <a:gd name="T3" fmla="*/ 40 h 65"/>
                  <a:gd name="T4" fmla="*/ 61 w 65"/>
                  <a:gd name="T5" fmla="*/ 46 h 65"/>
                  <a:gd name="T6" fmla="*/ 59 w 65"/>
                  <a:gd name="T7" fmla="*/ 52 h 65"/>
                  <a:gd name="T8" fmla="*/ 55 w 65"/>
                  <a:gd name="T9" fmla="*/ 55 h 65"/>
                  <a:gd name="T10" fmla="*/ 51 w 65"/>
                  <a:gd name="T11" fmla="*/ 59 h 65"/>
                  <a:gd name="T12" fmla="*/ 45 w 65"/>
                  <a:gd name="T13" fmla="*/ 63 h 65"/>
                  <a:gd name="T14" fmla="*/ 39 w 65"/>
                  <a:gd name="T15" fmla="*/ 63 h 65"/>
                  <a:gd name="T16" fmla="*/ 31 w 65"/>
                  <a:gd name="T17" fmla="*/ 65 h 65"/>
                  <a:gd name="T18" fmla="*/ 25 w 65"/>
                  <a:gd name="T19" fmla="*/ 63 h 65"/>
                  <a:gd name="T20" fmla="*/ 19 w 65"/>
                  <a:gd name="T21" fmla="*/ 63 h 65"/>
                  <a:gd name="T22" fmla="*/ 13 w 65"/>
                  <a:gd name="T23" fmla="*/ 59 h 65"/>
                  <a:gd name="T24" fmla="*/ 9 w 65"/>
                  <a:gd name="T25" fmla="*/ 55 h 65"/>
                  <a:gd name="T26" fmla="*/ 5 w 65"/>
                  <a:gd name="T27" fmla="*/ 52 h 65"/>
                  <a:gd name="T28" fmla="*/ 2 w 65"/>
                  <a:gd name="T29" fmla="*/ 46 h 65"/>
                  <a:gd name="T30" fmla="*/ 0 w 65"/>
                  <a:gd name="T31" fmla="*/ 40 h 65"/>
                  <a:gd name="T32" fmla="*/ 0 w 65"/>
                  <a:gd name="T33" fmla="*/ 32 h 65"/>
                  <a:gd name="T34" fmla="*/ 0 w 65"/>
                  <a:gd name="T35" fmla="*/ 26 h 65"/>
                  <a:gd name="T36" fmla="*/ 2 w 65"/>
                  <a:gd name="T37" fmla="*/ 20 h 65"/>
                  <a:gd name="T38" fmla="*/ 5 w 65"/>
                  <a:gd name="T39" fmla="*/ 14 h 65"/>
                  <a:gd name="T40" fmla="*/ 9 w 65"/>
                  <a:gd name="T41" fmla="*/ 10 h 65"/>
                  <a:gd name="T42" fmla="*/ 13 w 65"/>
                  <a:gd name="T43" fmla="*/ 6 h 65"/>
                  <a:gd name="T44" fmla="*/ 19 w 65"/>
                  <a:gd name="T45" fmla="*/ 2 h 65"/>
                  <a:gd name="T46" fmla="*/ 25 w 65"/>
                  <a:gd name="T47" fmla="*/ 2 h 65"/>
                  <a:gd name="T48" fmla="*/ 31 w 65"/>
                  <a:gd name="T49" fmla="*/ 0 h 65"/>
                  <a:gd name="T50" fmla="*/ 39 w 65"/>
                  <a:gd name="T51" fmla="*/ 2 h 65"/>
                  <a:gd name="T52" fmla="*/ 45 w 65"/>
                  <a:gd name="T53" fmla="*/ 2 h 65"/>
                  <a:gd name="T54" fmla="*/ 51 w 65"/>
                  <a:gd name="T55" fmla="*/ 6 h 65"/>
                  <a:gd name="T56" fmla="*/ 55 w 65"/>
                  <a:gd name="T57" fmla="*/ 10 h 65"/>
                  <a:gd name="T58" fmla="*/ 59 w 65"/>
                  <a:gd name="T59" fmla="*/ 14 h 65"/>
                  <a:gd name="T60" fmla="*/ 61 w 65"/>
                  <a:gd name="T61" fmla="*/ 20 h 65"/>
                  <a:gd name="T62" fmla="*/ 63 w 65"/>
                  <a:gd name="T63" fmla="*/ 26 h 65"/>
                  <a:gd name="T64" fmla="*/ 65 w 65"/>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2"/>
                    </a:moveTo>
                    <a:lnTo>
                      <a:pt x="63" y="40"/>
                    </a:lnTo>
                    <a:lnTo>
                      <a:pt x="61" y="46"/>
                    </a:lnTo>
                    <a:lnTo>
                      <a:pt x="59" y="52"/>
                    </a:lnTo>
                    <a:lnTo>
                      <a:pt x="55" y="55"/>
                    </a:lnTo>
                    <a:lnTo>
                      <a:pt x="51" y="59"/>
                    </a:lnTo>
                    <a:lnTo>
                      <a:pt x="45" y="63"/>
                    </a:lnTo>
                    <a:lnTo>
                      <a:pt x="39" y="63"/>
                    </a:lnTo>
                    <a:lnTo>
                      <a:pt x="31" y="65"/>
                    </a:lnTo>
                    <a:lnTo>
                      <a:pt x="25" y="63"/>
                    </a:lnTo>
                    <a:lnTo>
                      <a:pt x="19" y="63"/>
                    </a:lnTo>
                    <a:lnTo>
                      <a:pt x="13" y="59"/>
                    </a:lnTo>
                    <a:lnTo>
                      <a:pt x="9" y="55"/>
                    </a:lnTo>
                    <a:lnTo>
                      <a:pt x="5" y="52"/>
                    </a:lnTo>
                    <a:lnTo>
                      <a:pt x="2" y="46"/>
                    </a:lnTo>
                    <a:lnTo>
                      <a:pt x="0" y="40"/>
                    </a:lnTo>
                    <a:lnTo>
                      <a:pt x="0" y="32"/>
                    </a:lnTo>
                    <a:lnTo>
                      <a:pt x="0" y="26"/>
                    </a:lnTo>
                    <a:lnTo>
                      <a:pt x="2" y="20"/>
                    </a:lnTo>
                    <a:lnTo>
                      <a:pt x="5"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6" name="Freeform 869"/>
              <p:cNvSpPr>
                <a:spLocks/>
              </p:cNvSpPr>
              <p:nvPr/>
            </p:nvSpPr>
            <p:spPr bwMode="auto">
              <a:xfrm>
                <a:off x="4552" y="2441"/>
                <a:ext cx="65" cy="65"/>
              </a:xfrm>
              <a:custGeom>
                <a:avLst/>
                <a:gdLst>
                  <a:gd name="T0" fmla="*/ 65 w 65"/>
                  <a:gd name="T1" fmla="*/ 32 h 65"/>
                  <a:gd name="T2" fmla="*/ 65 w 65"/>
                  <a:gd name="T3" fmla="*/ 32 h 65"/>
                  <a:gd name="T4" fmla="*/ 63 w 65"/>
                  <a:gd name="T5" fmla="*/ 40 h 65"/>
                  <a:gd name="T6" fmla="*/ 61 w 65"/>
                  <a:gd name="T7" fmla="*/ 46 h 65"/>
                  <a:gd name="T8" fmla="*/ 59 w 65"/>
                  <a:gd name="T9" fmla="*/ 52 h 65"/>
                  <a:gd name="T10" fmla="*/ 55 w 65"/>
                  <a:gd name="T11" fmla="*/ 55 h 65"/>
                  <a:gd name="T12" fmla="*/ 51 w 65"/>
                  <a:gd name="T13" fmla="*/ 59 h 65"/>
                  <a:gd name="T14" fmla="*/ 45 w 65"/>
                  <a:gd name="T15" fmla="*/ 63 h 65"/>
                  <a:gd name="T16" fmla="*/ 39 w 65"/>
                  <a:gd name="T17" fmla="*/ 63 h 65"/>
                  <a:gd name="T18" fmla="*/ 31 w 65"/>
                  <a:gd name="T19" fmla="*/ 65 h 65"/>
                  <a:gd name="T20" fmla="*/ 25 w 65"/>
                  <a:gd name="T21" fmla="*/ 63 h 65"/>
                  <a:gd name="T22" fmla="*/ 19 w 65"/>
                  <a:gd name="T23" fmla="*/ 63 h 65"/>
                  <a:gd name="T24" fmla="*/ 13 w 65"/>
                  <a:gd name="T25" fmla="*/ 59 h 65"/>
                  <a:gd name="T26" fmla="*/ 9 w 65"/>
                  <a:gd name="T27" fmla="*/ 55 h 65"/>
                  <a:gd name="T28" fmla="*/ 5 w 65"/>
                  <a:gd name="T29" fmla="*/ 52 h 65"/>
                  <a:gd name="T30" fmla="*/ 2 w 65"/>
                  <a:gd name="T31" fmla="*/ 46 h 65"/>
                  <a:gd name="T32" fmla="*/ 0 w 65"/>
                  <a:gd name="T33" fmla="*/ 40 h 65"/>
                  <a:gd name="T34" fmla="*/ 0 w 65"/>
                  <a:gd name="T35" fmla="*/ 32 h 65"/>
                  <a:gd name="T36" fmla="*/ 0 w 65"/>
                  <a:gd name="T37" fmla="*/ 26 h 65"/>
                  <a:gd name="T38" fmla="*/ 2 w 65"/>
                  <a:gd name="T39" fmla="*/ 20 h 65"/>
                  <a:gd name="T40" fmla="*/ 5 w 65"/>
                  <a:gd name="T41" fmla="*/ 14 h 65"/>
                  <a:gd name="T42" fmla="*/ 9 w 65"/>
                  <a:gd name="T43" fmla="*/ 10 h 65"/>
                  <a:gd name="T44" fmla="*/ 13 w 65"/>
                  <a:gd name="T45" fmla="*/ 6 h 65"/>
                  <a:gd name="T46" fmla="*/ 19 w 65"/>
                  <a:gd name="T47" fmla="*/ 2 h 65"/>
                  <a:gd name="T48" fmla="*/ 25 w 65"/>
                  <a:gd name="T49" fmla="*/ 2 h 65"/>
                  <a:gd name="T50" fmla="*/ 31 w 65"/>
                  <a:gd name="T51" fmla="*/ 0 h 65"/>
                  <a:gd name="T52" fmla="*/ 39 w 65"/>
                  <a:gd name="T53" fmla="*/ 2 h 65"/>
                  <a:gd name="T54" fmla="*/ 45 w 65"/>
                  <a:gd name="T55" fmla="*/ 2 h 65"/>
                  <a:gd name="T56" fmla="*/ 51 w 65"/>
                  <a:gd name="T57" fmla="*/ 6 h 65"/>
                  <a:gd name="T58" fmla="*/ 55 w 65"/>
                  <a:gd name="T59" fmla="*/ 10 h 65"/>
                  <a:gd name="T60" fmla="*/ 59 w 65"/>
                  <a:gd name="T61" fmla="*/ 14 h 65"/>
                  <a:gd name="T62" fmla="*/ 61 w 65"/>
                  <a:gd name="T63" fmla="*/ 20 h 65"/>
                  <a:gd name="T64" fmla="*/ 63 w 65"/>
                  <a:gd name="T65" fmla="*/ 26 h 65"/>
                  <a:gd name="T66" fmla="*/ 65 w 65"/>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2"/>
                    </a:moveTo>
                    <a:lnTo>
                      <a:pt x="65" y="32"/>
                    </a:lnTo>
                    <a:lnTo>
                      <a:pt x="63" y="40"/>
                    </a:lnTo>
                    <a:lnTo>
                      <a:pt x="61" y="46"/>
                    </a:lnTo>
                    <a:lnTo>
                      <a:pt x="59" y="52"/>
                    </a:lnTo>
                    <a:lnTo>
                      <a:pt x="55" y="55"/>
                    </a:lnTo>
                    <a:lnTo>
                      <a:pt x="51" y="59"/>
                    </a:lnTo>
                    <a:lnTo>
                      <a:pt x="45" y="63"/>
                    </a:lnTo>
                    <a:lnTo>
                      <a:pt x="39" y="63"/>
                    </a:lnTo>
                    <a:lnTo>
                      <a:pt x="31" y="65"/>
                    </a:lnTo>
                    <a:lnTo>
                      <a:pt x="25" y="63"/>
                    </a:lnTo>
                    <a:lnTo>
                      <a:pt x="19" y="63"/>
                    </a:lnTo>
                    <a:lnTo>
                      <a:pt x="13" y="59"/>
                    </a:lnTo>
                    <a:lnTo>
                      <a:pt x="9" y="55"/>
                    </a:lnTo>
                    <a:lnTo>
                      <a:pt x="5" y="52"/>
                    </a:lnTo>
                    <a:lnTo>
                      <a:pt x="2" y="46"/>
                    </a:lnTo>
                    <a:lnTo>
                      <a:pt x="0" y="40"/>
                    </a:lnTo>
                    <a:lnTo>
                      <a:pt x="0" y="32"/>
                    </a:lnTo>
                    <a:lnTo>
                      <a:pt x="0" y="26"/>
                    </a:lnTo>
                    <a:lnTo>
                      <a:pt x="2" y="20"/>
                    </a:lnTo>
                    <a:lnTo>
                      <a:pt x="5" y="14"/>
                    </a:lnTo>
                    <a:lnTo>
                      <a:pt x="9" y="10"/>
                    </a:lnTo>
                    <a:lnTo>
                      <a:pt x="13" y="6"/>
                    </a:lnTo>
                    <a:lnTo>
                      <a:pt x="19" y="2"/>
                    </a:lnTo>
                    <a:lnTo>
                      <a:pt x="25" y="2"/>
                    </a:lnTo>
                    <a:lnTo>
                      <a:pt x="31" y="0"/>
                    </a:lnTo>
                    <a:lnTo>
                      <a:pt x="39" y="2"/>
                    </a:lnTo>
                    <a:lnTo>
                      <a:pt x="45" y="2"/>
                    </a:lnTo>
                    <a:lnTo>
                      <a:pt x="51" y="6"/>
                    </a:lnTo>
                    <a:lnTo>
                      <a:pt x="55" y="10"/>
                    </a:lnTo>
                    <a:lnTo>
                      <a:pt x="59" y="14"/>
                    </a:lnTo>
                    <a:lnTo>
                      <a:pt x="61" y="20"/>
                    </a:lnTo>
                    <a:lnTo>
                      <a:pt x="63" y="26"/>
                    </a:lnTo>
                    <a:lnTo>
                      <a:pt x="65"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7" name="Freeform 870"/>
              <p:cNvSpPr>
                <a:spLocks/>
              </p:cNvSpPr>
              <p:nvPr/>
            </p:nvSpPr>
            <p:spPr bwMode="auto">
              <a:xfrm>
                <a:off x="4455" y="2437"/>
                <a:ext cx="63" cy="65"/>
              </a:xfrm>
              <a:custGeom>
                <a:avLst/>
                <a:gdLst>
                  <a:gd name="T0" fmla="*/ 63 w 63"/>
                  <a:gd name="T1" fmla="*/ 34 h 65"/>
                  <a:gd name="T2" fmla="*/ 63 w 63"/>
                  <a:gd name="T3" fmla="*/ 40 h 65"/>
                  <a:gd name="T4" fmla="*/ 61 w 63"/>
                  <a:gd name="T5" fmla="*/ 46 h 65"/>
                  <a:gd name="T6" fmla="*/ 57 w 63"/>
                  <a:gd name="T7" fmla="*/ 52 h 65"/>
                  <a:gd name="T8" fmla="*/ 53 w 63"/>
                  <a:gd name="T9" fmla="*/ 56 h 65"/>
                  <a:gd name="T10" fmla="*/ 49 w 63"/>
                  <a:gd name="T11" fmla="*/ 59 h 65"/>
                  <a:gd name="T12" fmla="*/ 43 w 63"/>
                  <a:gd name="T13" fmla="*/ 63 h 65"/>
                  <a:gd name="T14" fmla="*/ 38 w 63"/>
                  <a:gd name="T15" fmla="*/ 65 h 65"/>
                  <a:gd name="T16" fmla="*/ 32 w 63"/>
                  <a:gd name="T17" fmla="*/ 65 h 65"/>
                  <a:gd name="T18" fmla="*/ 24 w 63"/>
                  <a:gd name="T19" fmla="*/ 65 h 65"/>
                  <a:gd name="T20" fmla="*/ 20 w 63"/>
                  <a:gd name="T21" fmla="*/ 63 h 65"/>
                  <a:gd name="T22" fmla="*/ 14 w 63"/>
                  <a:gd name="T23" fmla="*/ 59 h 65"/>
                  <a:gd name="T24" fmla="*/ 8 w 63"/>
                  <a:gd name="T25" fmla="*/ 56 h 65"/>
                  <a:gd name="T26" fmla="*/ 4 w 63"/>
                  <a:gd name="T27" fmla="*/ 52 h 65"/>
                  <a:gd name="T28" fmla="*/ 2 w 63"/>
                  <a:gd name="T29" fmla="*/ 46 h 65"/>
                  <a:gd name="T30" fmla="*/ 0 w 63"/>
                  <a:gd name="T31" fmla="*/ 40 h 65"/>
                  <a:gd name="T32" fmla="*/ 0 w 63"/>
                  <a:gd name="T33" fmla="*/ 34 h 65"/>
                  <a:gd name="T34" fmla="*/ 0 w 63"/>
                  <a:gd name="T35" fmla="*/ 28 h 65"/>
                  <a:gd name="T36" fmla="*/ 2 w 63"/>
                  <a:gd name="T37" fmla="*/ 20 h 65"/>
                  <a:gd name="T38" fmla="*/ 4 w 63"/>
                  <a:gd name="T39" fmla="*/ 16 h 65"/>
                  <a:gd name="T40" fmla="*/ 8 w 63"/>
                  <a:gd name="T41" fmla="*/ 10 h 65"/>
                  <a:gd name="T42" fmla="*/ 14 w 63"/>
                  <a:gd name="T43" fmla="*/ 6 h 65"/>
                  <a:gd name="T44" fmla="*/ 20 w 63"/>
                  <a:gd name="T45" fmla="*/ 4 h 65"/>
                  <a:gd name="T46" fmla="*/ 24 w 63"/>
                  <a:gd name="T47" fmla="*/ 2 h 65"/>
                  <a:gd name="T48" fmla="*/ 32 w 63"/>
                  <a:gd name="T49" fmla="*/ 0 h 65"/>
                  <a:gd name="T50" fmla="*/ 38 w 63"/>
                  <a:gd name="T51" fmla="*/ 2 h 65"/>
                  <a:gd name="T52" fmla="*/ 43 w 63"/>
                  <a:gd name="T53" fmla="*/ 4 h 65"/>
                  <a:gd name="T54" fmla="*/ 49 w 63"/>
                  <a:gd name="T55" fmla="*/ 6 h 65"/>
                  <a:gd name="T56" fmla="*/ 53 w 63"/>
                  <a:gd name="T57" fmla="*/ 10 h 65"/>
                  <a:gd name="T58" fmla="*/ 57 w 63"/>
                  <a:gd name="T59" fmla="*/ 16 h 65"/>
                  <a:gd name="T60" fmla="*/ 61 w 63"/>
                  <a:gd name="T61" fmla="*/ 20 h 65"/>
                  <a:gd name="T62" fmla="*/ 63 w 63"/>
                  <a:gd name="T63" fmla="*/ 28 h 65"/>
                  <a:gd name="T64" fmla="*/ 63 w 63"/>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4"/>
                    </a:moveTo>
                    <a:lnTo>
                      <a:pt x="63" y="40"/>
                    </a:lnTo>
                    <a:lnTo>
                      <a:pt x="61" y="46"/>
                    </a:lnTo>
                    <a:lnTo>
                      <a:pt x="57" y="52"/>
                    </a:lnTo>
                    <a:lnTo>
                      <a:pt x="53" y="56"/>
                    </a:lnTo>
                    <a:lnTo>
                      <a:pt x="49" y="59"/>
                    </a:lnTo>
                    <a:lnTo>
                      <a:pt x="43" y="63"/>
                    </a:lnTo>
                    <a:lnTo>
                      <a:pt x="38" y="65"/>
                    </a:lnTo>
                    <a:lnTo>
                      <a:pt x="32" y="65"/>
                    </a:lnTo>
                    <a:lnTo>
                      <a:pt x="24" y="65"/>
                    </a:lnTo>
                    <a:lnTo>
                      <a:pt x="20" y="63"/>
                    </a:lnTo>
                    <a:lnTo>
                      <a:pt x="14" y="59"/>
                    </a:lnTo>
                    <a:lnTo>
                      <a:pt x="8" y="56"/>
                    </a:lnTo>
                    <a:lnTo>
                      <a:pt x="4" y="52"/>
                    </a:lnTo>
                    <a:lnTo>
                      <a:pt x="2" y="46"/>
                    </a:lnTo>
                    <a:lnTo>
                      <a:pt x="0" y="40"/>
                    </a:lnTo>
                    <a:lnTo>
                      <a:pt x="0" y="34"/>
                    </a:lnTo>
                    <a:lnTo>
                      <a:pt x="0" y="28"/>
                    </a:lnTo>
                    <a:lnTo>
                      <a:pt x="2" y="20"/>
                    </a:lnTo>
                    <a:lnTo>
                      <a:pt x="4" y="16"/>
                    </a:lnTo>
                    <a:lnTo>
                      <a:pt x="8" y="10"/>
                    </a:lnTo>
                    <a:lnTo>
                      <a:pt x="14" y="6"/>
                    </a:lnTo>
                    <a:lnTo>
                      <a:pt x="20" y="4"/>
                    </a:lnTo>
                    <a:lnTo>
                      <a:pt x="24" y="2"/>
                    </a:lnTo>
                    <a:lnTo>
                      <a:pt x="32" y="0"/>
                    </a:lnTo>
                    <a:lnTo>
                      <a:pt x="38" y="2"/>
                    </a:lnTo>
                    <a:lnTo>
                      <a:pt x="43" y="4"/>
                    </a:lnTo>
                    <a:lnTo>
                      <a:pt x="49" y="6"/>
                    </a:lnTo>
                    <a:lnTo>
                      <a:pt x="53" y="10"/>
                    </a:lnTo>
                    <a:lnTo>
                      <a:pt x="57" y="16"/>
                    </a:lnTo>
                    <a:lnTo>
                      <a:pt x="61" y="20"/>
                    </a:lnTo>
                    <a:lnTo>
                      <a:pt x="63" y="28"/>
                    </a:lnTo>
                    <a:lnTo>
                      <a:pt x="63"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18" name="Freeform 871"/>
              <p:cNvSpPr>
                <a:spLocks/>
              </p:cNvSpPr>
              <p:nvPr/>
            </p:nvSpPr>
            <p:spPr bwMode="auto">
              <a:xfrm>
                <a:off x="4455" y="2437"/>
                <a:ext cx="63" cy="65"/>
              </a:xfrm>
              <a:custGeom>
                <a:avLst/>
                <a:gdLst>
                  <a:gd name="T0" fmla="*/ 63 w 63"/>
                  <a:gd name="T1" fmla="*/ 34 h 65"/>
                  <a:gd name="T2" fmla="*/ 63 w 63"/>
                  <a:gd name="T3" fmla="*/ 34 h 65"/>
                  <a:gd name="T4" fmla="*/ 63 w 63"/>
                  <a:gd name="T5" fmla="*/ 40 h 65"/>
                  <a:gd name="T6" fmla="*/ 61 w 63"/>
                  <a:gd name="T7" fmla="*/ 46 h 65"/>
                  <a:gd name="T8" fmla="*/ 57 w 63"/>
                  <a:gd name="T9" fmla="*/ 52 h 65"/>
                  <a:gd name="T10" fmla="*/ 53 w 63"/>
                  <a:gd name="T11" fmla="*/ 56 h 65"/>
                  <a:gd name="T12" fmla="*/ 49 w 63"/>
                  <a:gd name="T13" fmla="*/ 59 h 65"/>
                  <a:gd name="T14" fmla="*/ 43 w 63"/>
                  <a:gd name="T15" fmla="*/ 63 h 65"/>
                  <a:gd name="T16" fmla="*/ 38 w 63"/>
                  <a:gd name="T17" fmla="*/ 65 h 65"/>
                  <a:gd name="T18" fmla="*/ 32 w 63"/>
                  <a:gd name="T19" fmla="*/ 65 h 65"/>
                  <a:gd name="T20" fmla="*/ 24 w 63"/>
                  <a:gd name="T21" fmla="*/ 65 h 65"/>
                  <a:gd name="T22" fmla="*/ 20 w 63"/>
                  <a:gd name="T23" fmla="*/ 63 h 65"/>
                  <a:gd name="T24" fmla="*/ 14 w 63"/>
                  <a:gd name="T25" fmla="*/ 59 h 65"/>
                  <a:gd name="T26" fmla="*/ 8 w 63"/>
                  <a:gd name="T27" fmla="*/ 56 h 65"/>
                  <a:gd name="T28" fmla="*/ 4 w 63"/>
                  <a:gd name="T29" fmla="*/ 52 h 65"/>
                  <a:gd name="T30" fmla="*/ 2 w 63"/>
                  <a:gd name="T31" fmla="*/ 46 h 65"/>
                  <a:gd name="T32" fmla="*/ 0 w 63"/>
                  <a:gd name="T33" fmla="*/ 40 h 65"/>
                  <a:gd name="T34" fmla="*/ 0 w 63"/>
                  <a:gd name="T35" fmla="*/ 34 h 65"/>
                  <a:gd name="T36" fmla="*/ 0 w 63"/>
                  <a:gd name="T37" fmla="*/ 28 h 65"/>
                  <a:gd name="T38" fmla="*/ 2 w 63"/>
                  <a:gd name="T39" fmla="*/ 20 h 65"/>
                  <a:gd name="T40" fmla="*/ 4 w 63"/>
                  <a:gd name="T41" fmla="*/ 16 h 65"/>
                  <a:gd name="T42" fmla="*/ 8 w 63"/>
                  <a:gd name="T43" fmla="*/ 10 h 65"/>
                  <a:gd name="T44" fmla="*/ 14 w 63"/>
                  <a:gd name="T45" fmla="*/ 6 h 65"/>
                  <a:gd name="T46" fmla="*/ 20 w 63"/>
                  <a:gd name="T47" fmla="*/ 4 h 65"/>
                  <a:gd name="T48" fmla="*/ 24 w 63"/>
                  <a:gd name="T49" fmla="*/ 2 h 65"/>
                  <a:gd name="T50" fmla="*/ 32 w 63"/>
                  <a:gd name="T51" fmla="*/ 0 h 65"/>
                  <a:gd name="T52" fmla="*/ 38 w 63"/>
                  <a:gd name="T53" fmla="*/ 2 h 65"/>
                  <a:gd name="T54" fmla="*/ 43 w 63"/>
                  <a:gd name="T55" fmla="*/ 4 h 65"/>
                  <a:gd name="T56" fmla="*/ 49 w 63"/>
                  <a:gd name="T57" fmla="*/ 6 h 65"/>
                  <a:gd name="T58" fmla="*/ 53 w 63"/>
                  <a:gd name="T59" fmla="*/ 10 h 65"/>
                  <a:gd name="T60" fmla="*/ 57 w 63"/>
                  <a:gd name="T61" fmla="*/ 16 h 65"/>
                  <a:gd name="T62" fmla="*/ 61 w 63"/>
                  <a:gd name="T63" fmla="*/ 20 h 65"/>
                  <a:gd name="T64" fmla="*/ 63 w 63"/>
                  <a:gd name="T65" fmla="*/ 28 h 65"/>
                  <a:gd name="T66" fmla="*/ 63 w 63"/>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4"/>
                    </a:moveTo>
                    <a:lnTo>
                      <a:pt x="63" y="34"/>
                    </a:lnTo>
                    <a:lnTo>
                      <a:pt x="63" y="40"/>
                    </a:lnTo>
                    <a:lnTo>
                      <a:pt x="61" y="46"/>
                    </a:lnTo>
                    <a:lnTo>
                      <a:pt x="57" y="52"/>
                    </a:lnTo>
                    <a:lnTo>
                      <a:pt x="53" y="56"/>
                    </a:lnTo>
                    <a:lnTo>
                      <a:pt x="49" y="59"/>
                    </a:lnTo>
                    <a:lnTo>
                      <a:pt x="43" y="63"/>
                    </a:lnTo>
                    <a:lnTo>
                      <a:pt x="38" y="65"/>
                    </a:lnTo>
                    <a:lnTo>
                      <a:pt x="32" y="65"/>
                    </a:lnTo>
                    <a:lnTo>
                      <a:pt x="24" y="65"/>
                    </a:lnTo>
                    <a:lnTo>
                      <a:pt x="20" y="63"/>
                    </a:lnTo>
                    <a:lnTo>
                      <a:pt x="14" y="59"/>
                    </a:lnTo>
                    <a:lnTo>
                      <a:pt x="8" y="56"/>
                    </a:lnTo>
                    <a:lnTo>
                      <a:pt x="4" y="52"/>
                    </a:lnTo>
                    <a:lnTo>
                      <a:pt x="2" y="46"/>
                    </a:lnTo>
                    <a:lnTo>
                      <a:pt x="0" y="40"/>
                    </a:lnTo>
                    <a:lnTo>
                      <a:pt x="0" y="34"/>
                    </a:lnTo>
                    <a:lnTo>
                      <a:pt x="0" y="28"/>
                    </a:lnTo>
                    <a:lnTo>
                      <a:pt x="2" y="20"/>
                    </a:lnTo>
                    <a:lnTo>
                      <a:pt x="4" y="16"/>
                    </a:lnTo>
                    <a:lnTo>
                      <a:pt x="8" y="10"/>
                    </a:lnTo>
                    <a:lnTo>
                      <a:pt x="14" y="6"/>
                    </a:lnTo>
                    <a:lnTo>
                      <a:pt x="20" y="4"/>
                    </a:lnTo>
                    <a:lnTo>
                      <a:pt x="24" y="2"/>
                    </a:lnTo>
                    <a:lnTo>
                      <a:pt x="32" y="0"/>
                    </a:lnTo>
                    <a:lnTo>
                      <a:pt x="38" y="2"/>
                    </a:lnTo>
                    <a:lnTo>
                      <a:pt x="43" y="4"/>
                    </a:lnTo>
                    <a:lnTo>
                      <a:pt x="49" y="6"/>
                    </a:lnTo>
                    <a:lnTo>
                      <a:pt x="53" y="10"/>
                    </a:lnTo>
                    <a:lnTo>
                      <a:pt x="57" y="16"/>
                    </a:lnTo>
                    <a:lnTo>
                      <a:pt x="61" y="20"/>
                    </a:lnTo>
                    <a:lnTo>
                      <a:pt x="63" y="28"/>
                    </a:lnTo>
                    <a:lnTo>
                      <a:pt x="63"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19" name="Freeform 872"/>
              <p:cNvSpPr>
                <a:spLocks/>
              </p:cNvSpPr>
              <p:nvPr/>
            </p:nvSpPr>
            <p:spPr bwMode="auto">
              <a:xfrm>
                <a:off x="4475" y="2435"/>
                <a:ext cx="65" cy="65"/>
              </a:xfrm>
              <a:custGeom>
                <a:avLst/>
                <a:gdLst>
                  <a:gd name="T0" fmla="*/ 0 w 65"/>
                  <a:gd name="T1" fmla="*/ 34 h 65"/>
                  <a:gd name="T2" fmla="*/ 2 w 65"/>
                  <a:gd name="T3" fmla="*/ 26 h 65"/>
                  <a:gd name="T4" fmla="*/ 4 w 65"/>
                  <a:gd name="T5" fmla="*/ 20 h 65"/>
                  <a:gd name="T6" fmla="*/ 6 w 65"/>
                  <a:gd name="T7" fmla="*/ 16 h 65"/>
                  <a:gd name="T8" fmla="*/ 10 w 65"/>
                  <a:gd name="T9" fmla="*/ 10 h 65"/>
                  <a:gd name="T10" fmla="*/ 16 w 65"/>
                  <a:gd name="T11" fmla="*/ 6 h 65"/>
                  <a:gd name="T12" fmla="*/ 19 w 65"/>
                  <a:gd name="T13" fmla="*/ 4 h 65"/>
                  <a:gd name="T14" fmla="*/ 25 w 65"/>
                  <a:gd name="T15" fmla="*/ 2 h 65"/>
                  <a:gd name="T16" fmla="*/ 33 w 65"/>
                  <a:gd name="T17" fmla="*/ 0 h 65"/>
                  <a:gd name="T18" fmla="*/ 39 w 65"/>
                  <a:gd name="T19" fmla="*/ 2 h 65"/>
                  <a:gd name="T20" fmla="*/ 45 w 65"/>
                  <a:gd name="T21" fmla="*/ 4 h 65"/>
                  <a:gd name="T22" fmla="*/ 51 w 65"/>
                  <a:gd name="T23" fmla="*/ 6 h 65"/>
                  <a:gd name="T24" fmla="*/ 55 w 65"/>
                  <a:gd name="T25" fmla="*/ 10 h 65"/>
                  <a:gd name="T26" fmla="*/ 59 w 65"/>
                  <a:gd name="T27" fmla="*/ 16 h 65"/>
                  <a:gd name="T28" fmla="*/ 63 w 65"/>
                  <a:gd name="T29" fmla="*/ 20 h 65"/>
                  <a:gd name="T30" fmla="*/ 65 w 65"/>
                  <a:gd name="T31" fmla="*/ 26 h 65"/>
                  <a:gd name="T32" fmla="*/ 65 w 65"/>
                  <a:gd name="T33" fmla="*/ 34 h 65"/>
                  <a:gd name="T34" fmla="*/ 65 w 65"/>
                  <a:gd name="T35" fmla="*/ 40 h 65"/>
                  <a:gd name="T36" fmla="*/ 63 w 65"/>
                  <a:gd name="T37" fmla="*/ 46 h 65"/>
                  <a:gd name="T38" fmla="*/ 59 w 65"/>
                  <a:gd name="T39" fmla="*/ 52 h 65"/>
                  <a:gd name="T40" fmla="*/ 55 w 65"/>
                  <a:gd name="T41" fmla="*/ 56 h 65"/>
                  <a:gd name="T42" fmla="*/ 51 w 65"/>
                  <a:gd name="T43" fmla="*/ 60 h 65"/>
                  <a:gd name="T44" fmla="*/ 45 w 65"/>
                  <a:gd name="T45" fmla="*/ 63 h 65"/>
                  <a:gd name="T46" fmla="*/ 39 w 65"/>
                  <a:gd name="T47" fmla="*/ 65 h 65"/>
                  <a:gd name="T48" fmla="*/ 33 w 65"/>
                  <a:gd name="T49" fmla="*/ 65 h 65"/>
                  <a:gd name="T50" fmla="*/ 25 w 65"/>
                  <a:gd name="T51" fmla="*/ 65 h 65"/>
                  <a:gd name="T52" fmla="*/ 19 w 65"/>
                  <a:gd name="T53" fmla="*/ 63 h 65"/>
                  <a:gd name="T54" fmla="*/ 16 w 65"/>
                  <a:gd name="T55" fmla="*/ 60 h 65"/>
                  <a:gd name="T56" fmla="*/ 10 w 65"/>
                  <a:gd name="T57" fmla="*/ 56 h 65"/>
                  <a:gd name="T58" fmla="*/ 6 w 65"/>
                  <a:gd name="T59" fmla="*/ 52 h 65"/>
                  <a:gd name="T60" fmla="*/ 4 w 65"/>
                  <a:gd name="T61" fmla="*/ 46 h 65"/>
                  <a:gd name="T62" fmla="*/ 2 w 65"/>
                  <a:gd name="T63" fmla="*/ 40 h 65"/>
                  <a:gd name="T64" fmla="*/ 0 w 65"/>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4"/>
                    </a:move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0" name="Freeform 873"/>
              <p:cNvSpPr>
                <a:spLocks/>
              </p:cNvSpPr>
              <p:nvPr/>
            </p:nvSpPr>
            <p:spPr bwMode="auto">
              <a:xfrm>
                <a:off x="4475" y="2435"/>
                <a:ext cx="65" cy="65"/>
              </a:xfrm>
              <a:custGeom>
                <a:avLst/>
                <a:gdLst>
                  <a:gd name="T0" fmla="*/ 0 w 65"/>
                  <a:gd name="T1" fmla="*/ 34 h 65"/>
                  <a:gd name="T2" fmla="*/ 0 w 65"/>
                  <a:gd name="T3" fmla="*/ 34 h 65"/>
                  <a:gd name="T4" fmla="*/ 2 w 65"/>
                  <a:gd name="T5" fmla="*/ 26 h 65"/>
                  <a:gd name="T6" fmla="*/ 4 w 65"/>
                  <a:gd name="T7" fmla="*/ 20 h 65"/>
                  <a:gd name="T8" fmla="*/ 6 w 65"/>
                  <a:gd name="T9" fmla="*/ 16 h 65"/>
                  <a:gd name="T10" fmla="*/ 10 w 65"/>
                  <a:gd name="T11" fmla="*/ 10 h 65"/>
                  <a:gd name="T12" fmla="*/ 16 w 65"/>
                  <a:gd name="T13" fmla="*/ 6 h 65"/>
                  <a:gd name="T14" fmla="*/ 19 w 65"/>
                  <a:gd name="T15" fmla="*/ 4 h 65"/>
                  <a:gd name="T16" fmla="*/ 25 w 65"/>
                  <a:gd name="T17" fmla="*/ 2 h 65"/>
                  <a:gd name="T18" fmla="*/ 33 w 65"/>
                  <a:gd name="T19" fmla="*/ 0 h 65"/>
                  <a:gd name="T20" fmla="*/ 39 w 65"/>
                  <a:gd name="T21" fmla="*/ 2 h 65"/>
                  <a:gd name="T22" fmla="*/ 45 w 65"/>
                  <a:gd name="T23" fmla="*/ 4 h 65"/>
                  <a:gd name="T24" fmla="*/ 51 w 65"/>
                  <a:gd name="T25" fmla="*/ 6 h 65"/>
                  <a:gd name="T26" fmla="*/ 55 w 65"/>
                  <a:gd name="T27" fmla="*/ 10 h 65"/>
                  <a:gd name="T28" fmla="*/ 59 w 65"/>
                  <a:gd name="T29" fmla="*/ 16 h 65"/>
                  <a:gd name="T30" fmla="*/ 63 w 65"/>
                  <a:gd name="T31" fmla="*/ 20 h 65"/>
                  <a:gd name="T32" fmla="*/ 65 w 65"/>
                  <a:gd name="T33" fmla="*/ 26 h 65"/>
                  <a:gd name="T34" fmla="*/ 65 w 65"/>
                  <a:gd name="T35" fmla="*/ 34 h 65"/>
                  <a:gd name="T36" fmla="*/ 65 w 65"/>
                  <a:gd name="T37" fmla="*/ 40 h 65"/>
                  <a:gd name="T38" fmla="*/ 63 w 65"/>
                  <a:gd name="T39" fmla="*/ 46 h 65"/>
                  <a:gd name="T40" fmla="*/ 59 w 65"/>
                  <a:gd name="T41" fmla="*/ 52 h 65"/>
                  <a:gd name="T42" fmla="*/ 55 w 65"/>
                  <a:gd name="T43" fmla="*/ 56 h 65"/>
                  <a:gd name="T44" fmla="*/ 51 w 65"/>
                  <a:gd name="T45" fmla="*/ 60 h 65"/>
                  <a:gd name="T46" fmla="*/ 45 w 65"/>
                  <a:gd name="T47" fmla="*/ 63 h 65"/>
                  <a:gd name="T48" fmla="*/ 39 w 65"/>
                  <a:gd name="T49" fmla="*/ 65 h 65"/>
                  <a:gd name="T50" fmla="*/ 33 w 65"/>
                  <a:gd name="T51" fmla="*/ 65 h 65"/>
                  <a:gd name="T52" fmla="*/ 25 w 65"/>
                  <a:gd name="T53" fmla="*/ 65 h 65"/>
                  <a:gd name="T54" fmla="*/ 19 w 65"/>
                  <a:gd name="T55" fmla="*/ 63 h 65"/>
                  <a:gd name="T56" fmla="*/ 16 w 65"/>
                  <a:gd name="T57" fmla="*/ 60 h 65"/>
                  <a:gd name="T58" fmla="*/ 10 w 65"/>
                  <a:gd name="T59" fmla="*/ 56 h 65"/>
                  <a:gd name="T60" fmla="*/ 6 w 65"/>
                  <a:gd name="T61" fmla="*/ 52 h 65"/>
                  <a:gd name="T62" fmla="*/ 4 w 65"/>
                  <a:gd name="T63" fmla="*/ 46 h 65"/>
                  <a:gd name="T64" fmla="*/ 2 w 65"/>
                  <a:gd name="T65" fmla="*/ 40 h 65"/>
                  <a:gd name="T66" fmla="*/ 0 w 65"/>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4"/>
                    </a:moveTo>
                    <a:lnTo>
                      <a:pt x="0" y="34"/>
                    </a:lnTo>
                    <a:lnTo>
                      <a:pt x="2" y="26"/>
                    </a:lnTo>
                    <a:lnTo>
                      <a:pt x="4" y="20"/>
                    </a:lnTo>
                    <a:lnTo>
                      <a:pt x="6" y="16"/>
                    </a:lnTo>
                    <a:lnTo>
                      <a:pt x="10" y="10"/>
                    </a:lnTo>
                    <a:lnTo>
                      <a:pt x="16" y="6"/>
                    </a:lnTo>
                    <a:lnTo>
                      <a:pt x="19" y="4"/>
                    </a:lnTo>
                    <a:lnTo>
                      <a:pt x="25" y="2"/>
                    </a:lnTo>
                    <a:lnTo>
                      <a:pt x="33" y="0"/>
                    </a:lnTo>
                    <a:lnTo>
                      <a:pt x="39" y="2"/>
                    </a:lnTo>
                    <a:lnTo>
                      <a:pt x="45" y="4"/>
                    </a:lnTo>
                    <a:lnTo>
                      <a:pt x="51" y="6"/>
                    </a:lnTo>
                    <a:lnTo>
                      <a:pt x="55" y="10"/>
                    </a:lnTo>
                    <a:lnTo>
                      <a:pt x="59" y="16"/>
                    </a:lnTo>
                    <a:lnTo>
                      <a:pt x="63" y="20"/>
                    </a:lnTo>
                    <a:lnTo>
                      <a:pt x="65" y="26"/>
                    </a:lnTo>
                    <a:lnTo>
                      <a:pt x="65" y="34"/>
                    </a:lnTo>
                    <a:lnTo>
                      <a:pt x="65" y="40"/>
                    </a:lnTo>
                    <a:lnTo>
                      <a:pt x="63" y="46"/>
                    </a:lnTo>
                    <a:lnTo>
                      <a:pt x="59" y="52"/>
                    </a:lnTo>
                    <a:lnTo>
                      <a:pt x="55" y="56"/>
                    </a:lnTo>
                    <a:lnTo>
                      <a:pt x="51" y="60"/>
                    </a:lnTo>
                    <a:lnTo>
                      <a:pt x="45" y="63"/>
                    </a:lnTo>
                    <a:lnTo>
                      <a:pt x="39" y="65"/>
                    </a:lnTo>
                    <a:lnTo>
                      <a:pt x="33" y="65"/>
                    </a:lnTo>
                    <a:lnTo>
                      <a:pt x="25" y="65"/>
                    </a:lnTo>
                    <a:lnTo>
                      <a:pt x="19" y="63"/>
                    </a:lnTo>
                    <a:lnTo>
                      <a:pt x="16" y="60"/>
                    </a:lnTo>
                    <a:lnTo>
                      <a:pt x="10" y="56"/>
                    </a:lnTo>
                    <a:lnTo>
                      <a:pt x="6" y="52"/>
                    </a:lnTo>
                    <a:lnTo>
                      <a:pt x="4" y="46"/>
                    </a:lnTo>
                    <a:lnTo>
                      <a:pt x="2" y="40"/>
                    </a:lnTo>
                    <a:lnTo>
                      <a:pt x="0"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1" name="Freeform 874"/>
              <p:cNvSpPr>
                <a:spLocks/>
              </p:cNvSpPr>
              <p:nvPr/>
            </p:nvSpPr>
            <p:spPr bwMode="auto">
              <a:xfrm>
                <a:off x="4506" y="2355"/>
                <a:ext cx="65" cy="65"/>
              </a:xfrm>
              <a:custGeom>
                <a:avLst/>
                <a:gdLst>
                  <a:gd name="T0" fmla="*/ 65 w 65"/>
                  <a:gd name="T1" fmla="*/ 33 h 65"/>
                  <a:gd name="T2" fmla="*/ 65 w 65"/>
                  <a:gd name="T3" fmla="*/ 39 h 65"/>
                  <a:gd name="T4" fmla="*/ 63 w 65"/>
                  <a:gd name="T5" fmla="*/ 45 h 65"/>
                  <a:gd name="T6" fmla="*/ 59 w 65"/>
                  <a:gd name="T7" fmla="*/ 51 h 65"/>
                  <a:gd name="T8" fmla="*/ 55 w 65"/>
                  <a:gd name="T9" fmla="*/ 55 h 65"/>
                  <a:gd name="T10" fmla="*/ 51 w 65"/>
                  <a:gd name="T11" fmla="*/ 59 h 65"/>
                  <a:gd name="T12" fmla="*/ 46 w 65"/>
                  <a:gd name="T13" fmla="*/ 63 h 65"/>
                  <a:gd name="T14" fmla="*/ 40 w 65"/>
                  <a:gd name="T15" fmla="*/ 65 h 65"/>
                  <a:gd name="T16" fmla="*/ 34 w 65"/>
                  <a:gd name="T17" fmla="*/ 65 h 65"/>
                  <a:gd name="T18" fmla="*/ 26 w 65"/>
                  <a:gd name="T19" fmla="*/ 65 h 65"/>
                  <a:gd name="T20" fmla="*/ 20 w 65"/>
                  <a:gd name="T21" fmla="*/ 63 h 65"/>
                  <a:gd name="T22" fmla="*/ 16 w 65"/>
                  <a:gd name="T23" fmla="*/ 59 h 65"/>
                  <a:gd name="T24" fmla="*/ 10 w 65"/>
                  <a:gd name="T25" fmla="*/ 55 h 65"/>
                  <a:gd name="T26" fmla="*/ 6 w 65"/>
                  <a:gd name="T27" fmla="*/ 51 h 65"/>
                  <a:gd name="T28" fmla="*/ 4 w 65"/>
                  <a:gd name="T29" fmla="*/ 45 h 65"/>
                  <a:gd name="T30" fmla="*/ 2 w 65"/>
                  <a:gd name="T31" fmla="*/ 39 h 65"/>
                  <a:gd name="T32" fmla="*/ 0 w 65"/>
                  <a:gd name="T33" fmla="*/ 33 h 65"/>
                  <a:gd name="T34" fmla="*/ 2 w 65"/>
                  <a:gd name="T35" fmla="*/ 25 h 65"/>
                  <a:gd name="T36" fmla="*/ 4 w 65"/>
                  <a:gd name="T37" fmla="*/ 19 h 65"/>
                  <a:gd name="T38" fmla="*/ 6 w 65"/>
                  <a:gd name="T39" fmla="*/ 14 h 65"/>
                  <a:gd name="T40" fmla="*/ 10 w 65"/>
                  <a:gd name="T41" fmla="*/ 10 h 65"/>
                  <a:gd name="T42" fmla="*/ 16 w 65"/>
                  <a:gd name="T43" fmla="*/ 6 h 65"/>
                  <a:gd name="T44" fmla="*/ 20 w 65"/>
                  <a:gd name="T45" fmla="*/ 2 h 65"/>
                  <a:gd name="T46" fmla="*/ 26 w 65"/>
                  <a:gd name="T47" fmla="*/ 2 h 65"/>
                  <a:gd name="T48" fmla="*/ 34 w 65"/>
                  <a:gd name="T49" fmla="*/ 0 h 65"/>
                  <a:gd name="T50" fmla="*/ 40 w 65"/>
                  <a:gd name="T51" fmla="*/ 2 h 65"/>
                  <a:gd name="T52" fmla="*/ 46 w 65"/>
                  <a:gd name="T53" fmla="*/ 2 h 65"/>
                  <a:gd name="T54" fmla="*/ 51 w 65"/>
                  <a:gd name="T55" fmla="*/ 6 h 65"/>
                  <a:gd name="T56" fmla="*/ 55 w 65"/>
                  <a:gd name="T57" fmla="*/ 10 h 65"/>
                  <a:gd name="T58" fmla="*/ 59 w 65"/>
                  <a:gd name="T59" fmla="*/ 14 h 65"/>
                  <a:gd name="T60" fmla="*/ 63 w 65"/>
                  <a:gd name="T61" fmla="*/ 19 h 65"/>
                  <a:gd name="T62" fmla="*/ 65 w 65"/>
                  <a:gd name="T63" fmla="*/ 25 h 65"/>
                  <a:gd name="T64" fmla="*/ 65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65" y="33"/>
                    </a:move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6" y="2"/>
                    </a:lnTo>
                    <a:lnTo>
                      <a:pt x="51" y="6"/>
                    </a:lnTo>
                    <a:lnTo>
                      <a:pt x="55" y="10"/>
                    </a:lnTo>
                    <a:lnTo>
                      <a:pt x="59" y="14"/>
                    </a:lnTo>
                    <a:lnTo>
                      <a:pt x="63" y="19"/>
                    </a:lnTo>
                    <a:lnTo>
                      <a:pt x="65" y="25"/>
                    </a:lnTo>
                    <a:lnTo>
                      <a:pt x="65"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2" name="Freeform 875"/>
              <p:cNvSpPr>
                <a:spLocks/>
              </p:cNvSpPr>
              <p:nvPr/>
            </p:nvSpPr>
            <p:spPr bwMode="auto">
              <a:xfrm>
                <a:off x="4506" y="2355"/>
                <a:ext cx="65" cy="65"/>
              </a:xfrm>
              <a:custGeom>
                <a:avLst/>
                <a:gdLst>
                  <a:gd name="T0" fmla="*/ 65 w 65"/>
                  <a:gd name="T1" fmla="*/ 33 h 65"/>
                  <a:gd name="T2" fmla="*/ 65 w 65"/>
                  <a:gd name="T3" fmla="*/ 33 h 65"/>
                  <a:gd name="T4" fmla="*/ 65 w 65"/>
                  <a:gd name="T5" fmla="*/ 39 h 65"/>
                  <a:gd name="T6" fmla="*/ 63 w 65"/>
                  <a:gd name="T7" fmla="*/ 45 h 65"/>
                  <a:gd name="T8" fmla="*/ 59 w 65"/>
                  <a:gd name="T9" fmla="*/ 51 h 65"/>
                  <a:gd name="T10" fmla="*/ 55 w 65"/>
                  <a:gd name="T11" fmla="*/ 55 h 65"/>
                  <a:gd name="T12" fmla="*/ 51 w 65"/>
                  <a:gd name="T13" fmla="*/ 59 h 65"/>
                  <a:gd name="T14" fmla="*/ 46 w 65"/>
                  <a:gd name="T15" fmla="*/ 63 h 65"/>
                  <a:gd name="T16" fmla="*/ 40 w 65"/>
                  <a:gd name="T17" fmla="*/ 65 h 65"/>
                  <a:gd name="T18" fmla="*/ 34 w 65"/>
                  <a:gd name="T19" fmla="*/ 65 h 65"/>
                  <a:gd name="T20" fmla="*/ 26 w 65"/>
                  <a:gd name="T21" fmla="*/ 65 h 65"/>
                  <a:gd name="T22" fmla="*/ 20 w 65"/>
                  <a:gd name="T23" fmla="*/ 63 h 65"/>
                  <a:gd name="T24" fmla="*/ 16 w 65"/>
                  <a:gd name="T25" fmla="*/ 59 h 65"/>
                  <a:gd name="T26" fmla="*/ 10 w 65"/>
                  <a:gd name="T27" fmla="*/ 55 h 65"/>
                  <a:gd name="T28" fmla="*/ 6 w 65"/>
                  <a:gd name="T29" fmla="*/ 51 h 65"/>
                  <a:gd name="T30" fmla="*/ 4 w 65"/>
                  <a:gd name="T31" fmla="*/ 45 h 65"/>
                  <a:gd name="T32" fmla="*/ 2 w 65"/>
                  <a:gd name="T33" fmla="*/ 39 h 65"/>
                  <a:gd name="T34" fmla="*/ 0 w 65"/>
                  <a:gd name="T35" fmla="*/ 33 h 65"/>
                  <a:gd name="T36" fmla="*/ 2 w 65"/>
                  <a:gd name="T37" fmla="*/ 25 h 65"/>
                  <a:gd name="T38" fmla="*/ 4 w 65"/>
                  <a:gd name="T39" fmla="*/ 19 h 65"/>
                  <a:gd name="T40" fmla="*/ 6 w 65"/>
                  <a:gd name="T41" fmla="*/ 14 h 65"/>
                  <a:gd name="T42" fmla="*/ 10 w 65"/>
                  <a:gd name="T43" fmla="*/ 10 h 65"/>
                  <a:gd name="T44" fmla="*/ 16 w 65"/>
                  <a:gd name="T45" fmla="*/ 6 h 65"/>
                  <a:gd name="T46" fmla="*/ 20 w 65"/>
                  <a:gd name="T47" fmla="*/ 2 h 65"/>
                  <a:gd name="T48" fmla="*/ 26 w 65"/>
                  <a:gd name="T49" fmla="*/ 2 h 65"/>
                  <a:gd name="T50" fmla="*/ 34 w 65"/>
                  <a:gd name="T51" fmla="*/ 0 h 65"/>
                  <a:gd name="T52" fmla="*/ 40 w 65"/>
                  <a:gd name="T53" fmla="*/ 2 h 65"/>
                  <a:gd name="T54" fmla="*/ 46 w 65"/>
                  <a:gd name="T55" fmla="*/ 2 h 65"/>
                  <a:gd name="T56" fmla="*/ 51 w 65"/>
                  <a:gd name="T57" fmla="*/ 6 h 65"/>
                  <a:gd name="T58" fmla="*/ 55 w 65"/>
                  <a:gd name="T59" fmla="*/ 10 h 65"/>
                  <a:gd name="T60" fmla="*/ 59 w 65"/>
                  <a:gd name="T61" fmla="*/ 14 h 65"/>
                  <a:gd name="T62" fmla="*/ 63 w 65"/>
                  <a:gd name="T63" fmla="*/ 19 h 65"/>
                  <a:gd name="T64" fmla="*/ 65 w 65"/>
                  <a:gd name="T65" fmla="*/ 25 h 65"/>
                  <a:gd name="T66" fmla="*/ 65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65" y="33"/>
                    </a:moveTo>
                    <a:lnTo>
                      <a:pt x="65" y="33"/>
                    </a:lnTo>
                    <a:lnTo>
                      <a:pt x="65" y="39"/>
                    </a:lnTo>
                    <a:lnTo>
                      <a:pt x="63" y="45"/>
                    </a:lnTo>
                    <a:lnTo>
                      <a:pt x="59" y="51"/>
                    </a:lnTo>
                    <a:lnTo>
                      <a:pt x="55" y="55"/>
                    </a:lnTo>
                    <a:lnTo>
                      <a:pt x="51" y="59"/>
                    </a:lnTo>
                    <a:lnTo>
                      <a:pt x="46" y="63"/>
                    </a:lnTo>
                    <a:lnTo>
                      <a:pt x="40" y="65"/>
                    </a:lnTo>
                    <a:lnTo>
                      <a:pt x="34" y="65"/>
                    </a:lnTo>
                    <a:lnTo>
                      <a:pt x="26" y="65"/>
                    </a:lnTo>
                    <a:lnTo>
                      <a:pt x="20" y="63"/>
                    </a:lnTo>
                    <a:lnTo>
                      <a:pt x="16" y="59"/>
                    </a:lnTo>
                    <a:lnTo>
                      <a:pt x="10" y="55"/>
                    </a:lnTo>
                    <a:lnTo>
                      <a:pt x="6" y="51"/>
                    </a:lnTo>
                    <a:lnTo>
                      <a:pt x="4" y="45"/>
                    </a:lnTo>
                    <a:lnTo>
                      <a:pt x="2" y="39"/>
                    </a:lnTo>
                    <a:lnTo>
                      <a:pt x="0" y="33"/>
                    </a:lnTo>
                    <a:lnTo>
                      <a:pt x="2" y="25"/>
                    </a:lnTo>
                    <a:lnTo>
                      <a:pt x="4" y="19"/>
                    </a:lnTo>
                    <a:lnTo>
                      <a:pt x="6" y="14"/>
                    </a:lnTo>
                    <a:lnTo>
                      <a:pt x="10" y="10"/>
                    </a:lnTo>
                    <a:lnTo>
                      <a:pt x="16" y="6"/>
                    </a:lnTo>
                    <a:lnTo>
                      <a:pt x="20" y="2"/>
                    </a:lnTo>
                    <a:lnTo>
                      <a:pt x="26" y="2"/>
                    </a:lnTo>
                    <a:lnTo>
                      <a:pt x="34" y="0"/>
                    </a:lnTo>
                    <a:lnTo>
                      <a:pt x="40" y="2"/>
                    </a:lnTo>
                    <a:lnTo>
                      <a:pt x="46" y="2"/>
                    </a:lnTo>
                    <a:lnTo>
                      <a:pt x="51" y="6"/>
                    </a:lnTo>
                    <a:lnTo>
                      <a:pt x="55" y="10"/>
                    </a:lnTo>
                    <a:lnTo>
                      <a:pt x="59" y="14"/>
                    </a:lnTo>
                    <a:lnTo>
                      <a:pt x="63" y="19"/>
                    </a:lnTo>
                    <a:lnTo>
                      <a:pt x="65" y="25"/>
                    </a:lnTo>
                    <a:lnTo>
                      <a:pt x="65"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3" name="Freeform 876"/>
              <p:cNvSpPr>
                <a:spLocks/>
              </p:cNvSpPr>
              <p:nvPr/>
            </p:nvSpPr>
            <p:spPr bwMode="auto">
              <a:xfrm>
                <a:off x="4530" y="2449"/>
                <a:ext cx="63" cy="65"/>
              </a:xfrm>
              <a:custGeom>
                <a:avLst/>
                <a:gdLst>
                  <a:gd name="T0" fmla="*/ 0 w 63"/>
                  <a:gd name="T1" fmla="*/ 32 h 65"/>
                  <a:gd name="T2" fmla="*/ 0 w 63"/>
                  <a:gd name="T3" fmla="*/ 26 h 65"/>
                  <a:gd name="T4" fmla="*/ 2 w 63"/>
                  <a:gd name="T5" fmla="*/ 20 h 65"/>
                  <a:gd name="T6" fmla="*/ 4 w 63"/>
                  <a:gd name="T7" fmla="*/ 14 h 65"/>
                  <a:gd name="T8" fmla="*/ 10 w 63"/>
                  <a:gd name="T9" fmla="*/ 10 h 65"/>
                  <a:gd name="T10" fmla="*/ 14 w 63"/>
                  <a:gd name="T11" fmla="*/ 6 h 65"/>
                  <a:gd name="T12" fmla="*/ 18 w 63"/>
                  <a:gd name="T13" fmla="*/ 2 h 65"/>
                  <a:gd name="T14" fmla="*/ 26 w 63"/>
                  <a:gd name="T15" fmla="*/ 0 h 65"/>
                  <a:gd name="T16" fmla="*/ 31 w 63"/>
                  <a:gd name="T17" fmla="*/ 0 h 65"/>
                  <a:gd name="T18" fmla="*/ 37 w 63"/>
                  <a:gd name="T19" fmla="*/ 0 h 65"/>
                  <a:gd name="T20" fmla="*/ 43 w 63"/>
                  <a:gd name="T21" fmla="*/ 2 h 65"/>
                  <a:gd name="T22" fmla="*/ 49 w 63"/>
                  <a:gd name="T23" fmla="*/ 6 h 65"/>
                  <a:gd name="T24" fmla="*/ 53 w 63"/>
                  <a:gd name="T25" fmla="*/ 10 h 65"/>
                  <a:gd name="T26" fmla="*/ 59 w 63"/>
                  <a:gd name="T27" fmla="*/ 14 h 65"/>
                  <a:gd name="T28" fmla="*/ 61 w 63"/>
                  <a:gd name="T29" fmla="*/ 20 h 65"/>
                  <a:gd name="T30" fmla="*/ 63 w 63"/>
                  <a:gd name="T31" fmla="*/ 26 h 65"/>
                  <a:gd name="T32" fmla="*/ 63 w 63"/>
                  <a:gd name="T33" fmla="*/ 32 h 65"/>
                  <a:gd name="T34" fmla="*/ 63 w 63"/>
                  <a:gd name="T35" fmla="*/ 40 h 65"/>
                  <a:gd name="T36" fmla="*/ 61 w 63"/>
                  <a:gd name="T37" fmla="*/ 46 h 65"/>
                  <a:gd name="T38" fmla="*/ 59 w 63"/>
                  <a:gd name="T39" fmla="*/ 51 h 65"/>
                  <a:gd name="T40" fmla="*/ 53 w 63"/>
                  <a:gd name="T41" fmla="*/ 55 h 65"/>
                  <a:gd name="T42" fmla="*/ 49 w 63"/>
                  <a:gd name="T43" fmla="*/ 59 h 65"/>
                  <a:gd name="T44" fmla="*/ 43 w 63"/>
                  <a:gd name="T45" fmla="*/ 61 h 65"/>
                  <a:gd name="T46" fmla="*/ 37 w 63"/>
                  <a:gd name="T47" fmla="*/ 63 h 65"/>
                  <a:gd name="T48" fmla="*/ 31 w 63"/>
                  <a:gd name="T49" fmla="*/ 65 h 65"/>
                  <a:gd name="T50" fmla="*/ 26 w 63"/>
                  <a:gd name="T51" fmla="*/ 63 h 65"/>
                  <a:gd name="T52" fmla="*/ 18 w 63"/>
                  <a:gd name="T53" fmla="*/ 61 h 65"/>
                  <a:gd name="T54" fmla="*/ 14 w 63"/>
                  <a:gd name="T55" fmla="*/ 59 h 65"/>
                  <a:gd name="T56" fmla="*/ 10 w 63"/>
                  <a:gd name="T57" fmla="*/ 55 h 65"/>
                  <a:gd name="T58" fmla="*/ 4 w 63"/>
                  <a:gd name="T59" fmla="*/ 51 h 65"/>
                  <a:gd name="T60" fmla="*/ 2 w 63"/>
                  <a:gd name="T61" fmla="*/ 46 h 65"/>
                  <a:gd name="T62" fmla="*/ 0 w 63"/>
                  <a:gd name="T63" fmla="*/ 40 h 65"/>
                  <a:gd name="T64" fmla="*/ 0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2"/>
                    </a:moveTo>
                    <a:lnTo>
                      <a:pt x="0" y="26"/>
                    </a:lnTo>
                    <a:lnTo>
                      <a:pt x="2" y="20"/>
                    </a:lnTo>
                    <a:lnTo>
                      <a:pt x="4" y="14"/>
                    </a:lnTo>
                    <a:lnTo>
                      <a:pt x="10" y="10"/>
                    </a:lnTo>
                    <a:lnTo>
                      <a:pt x="14" y="6"/>
                    </a:lnTo>
                    <a:lnTo>
                      <a:pt x="18" y="2"/>
                    </a:lnTo>
                    <a:lnTo>
                      <a:pt x="26" y="0"/>
                    </a:lnTo>
                    <a:lnTo>
                      <a:pt x="31" y="0"/>
                    </a:lnTo>
                    <a:lnTo>
                      <a:pt x="37" y="0"/>
                    </a:lnTo>
                    <a:lnTo>
                      <a:pt x="43"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3" y="61"/>
                    </a:lnTo>
                    <a:lnTo>
                      <a:pt x="37" y="63"/>
                    </a:lnTo>
                    <a:lnTo>
                      <a:pt x="31" y="65"/>
                    </a:lnTo>
                    <a:lnTo>
                      <a:pt x="26" y="63"/>
                    </a:lnTo>
                    <a:lnTo>
                      <a:pt x="18" y="61"/>
                    </a:lnTo>
                    <a:lnTo>
                      <a:pt x="14" y="59"/>
                    </a:lnTo>
                    <a:lnTo>
                      <a:pt x="10" y="55"/>
                    </a:lnTo>
                    <a:lnTo>
                      <a:pt x="4" y="51"/>
                    </a:lnTo>
                    <a:lnTo>
                      <a:pt x="2" y="46"/>
                    </a:lnTo>
                    <a:lnTo>
                      <a:pt x="0" y="40"/>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4" name="Freeform 877"/>
              <p:cNvSpPr>
                <a:spLocks/>
              </p:cNvSpPr>
              <p:nvPr/>
            </p:nvSpPr>
            <p:spPr bwMode="auto">
              <a:xfrm>
                <a:off x="4530" y="2449"/>
                <a:ext cx="63" cy="65"/>
              </a:xfrm>
              <a:custGeom>
                <a:avLst/>
                <a:gdLst>
                  <a:gd name="T0" fmla="*/ 0 w 63"/>
                  <a:gd name="T1" fmla="*/ 32 h 65"/>
                  <a:gd name="T2" fmla="*/ 0 w 63"/>
                  <a:gd name="T3" fmla="*/ 32 h 65"/>
                  <a:gd name="T4" fmla="*/ 0 w 63"/>
                  <a:gd name="T5" fmla="*/ 26 h 65"/>
                  <a:gd name="T6" fmla="*/ 2 w 63"/>
                  <a:gd name="T7" fmla="*/ 20 h 65"/>
                  <a:gd name="T8" fmla="*/ 4 w 63"/>
                  <a:gd name="T9" fmla="*/ 14 h 65"/>
                  <a:gd name="T10" fmla="*/ 10 w 63"/>
                  <a:gd name="T11" fmla="*/ 10 h 65"/>
                  <a:gd name="T12" fmla="*/ 14 w 63"/>
                  <a:gd name="T13" fmla="*/ 6 h 65"/>
                  <a:gd name="T14" fmla="*/ 18 w 63"/>
                  <a:gd name="T15" fmla="*/ 2 h 65"/>
                  <a:gd name="T16" fmla="*/ 26 w 63"/>
                  <a:gd name="T17" fmla="*/ 0 h 65"/>
                  <a:gd name="T18" fmla="*/ 31 w 63"/>
                  <a:gd name="T19" fmla="*/ 0 h 65"/>
                  <a:gd name="T20" fmla="*/ 37 w 63"/>
                  <a:gd name="T21" fmla="*/ 0 h 65"/>
                  <a:gd name="T22" fmla="*/ 43 w 63"/>
                  <a:gd name="T23" fmla="*/ 2 h 65"/>
                  <a:gd name="T24" fmla="*/ 49 w 63"/>
                  <a:gd name="T25" fmla="*/ 6 h 65"/>
                  <a:gd name="T26" fmla="*/ 53 w 63"/>
                  <a:gd name="T27" fmla="*/ 10 h 65"/>
                  <a:gd name="T28" fmla="*/ 59 w 63"/>
                  <a:gd name="T29" fmla="*/ 14 h 65"/>
                  <a:gd name="T30" fmla="*/ 61 w 63"/>
                  <a:gd name="T31" fmla="*/ 20 h 65"/>
                  <a:gd name="T32" fmla="*/ 63 w 63"/>
                  <a:gd name="T33" fmla="*/ 26 h 65"/>
                  <a:gd name="T34" fmla="*/ 63 w 63"/>
                  <a:gd name="T35" fmla="*/ 32 h 65"/>
                  <a:gd name="T36" fmla="*/ 63 w 63"/>
                  <a:gd name="T37" fmla="*/ 40 h 65"/>
                  <a:gd name="T38" fmla="*/ 61 w 63"/>
                  <a:gd name="T39" fmla="*/ 46 h 65"/>
                  <a:gd name="T40" fmla="*/ 59 w 63"/>
                  <a:gd name="T41" fmla="*/ 51 h 65"/>
                  <a:gd name="T42" fmla="*/ 53 w 63"/>
                  <a:gd name="T43" fmla="*/ 55 h 65"/>
                  <a:gd name="T44" fmla="*/ 49 w 63"/>
                  <a:gd name="T45" fmla="*/ 59 h 65"/>
                  <a:gd name="T46" fmla="*/ 43 w 63"/>
                  <a:gd name="T47" fmla="*/ 61 h 65"/>
                  <a:gd name="T48" fmla="*/ 37 w 63"/>
                  <a:gd name="T49" fmla="*/ 63 h 65"/>
                  <a:gd name="T50" fmla="*/ 31 w 63"/>
                  <a:gd name="T51" fmla="*/ 65 h 65"/>
                  <a:gd name="T52" fmla="*/ 26 w 63"/>
                  <a:gd name="T53" fmla="*/ 63 h 65"/>
                  <a:gd name="T54" fmla="*/ 18 w 63"/>
                  <a:gd name="T55" fmla="*/ 61 h 65"/>
                  <a:gd name="T56" fmla="*/ 14 w 63"/>
                  <a:gd name="T57" fmla="*/ 59 h 65"/>
                  <a:gd name="T58" fmla="*/ 10 w 63"/>
                  <a:gd name="T59" fmla="*/ 55 h 65"/>
                  <a:gd name="T60" fmla="*/ 4 w 63"/>
                  <a:gd name="T61" fmla="*/ 51 h 65"/>
                  <a:gd name="T62" fmla="*/ 2 w 63"/>
                  <a:gd name="T63" fmla="*/ 46 h 65"/>
                  <a:gd name="T64" fmla="*/ 0 w 63"/>
                  <a:gd name="T65" fmla="*/ 40 h 65"/>
                  <a:gd name="T66" fmla="*/ 0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2"/>
                    </a:moveTo>
                    <a:lnTo>
                      <a:pt x="0" y="32"/>
                    </a:lnTo>
                    <a:lnTo>
                      <a:pt x="0" y="26"/>
                    </a:lnTo>
                    <a:lnTo>
                      <a:pt x="2" y="20"/>
                    </a:lnTo>
                    <a:lnTo>
                      <a:pt x="4" y="14"/>
                    </a:lnTo>
                    <a:lnTo>
                      <a:pt x="10" y="10"/>
                    </a:lnTo>
                    <a:lnTo>
                      <a:pt x="14" y="6"/>
                    </a:lnTo>
                    <a:lnTo>
                      <a:pt x="18" y="2"/>
                    </a:lnTo>
                    <a:lnTo>
                      <a:pt x="26" y="0"/>
                    </a:lnTo>
                    <a:lnTo>
                      <a:pt x="31" y="0"/>
                    </a:lnTo>
                    <a:lnTo>
                      <a:pt x="37" y="0"/>
                    </a:lnTo>
                    <a:lnTo>
                      <a:pt x="43" y="2"/>
                    </a:lnTo>
                    <a:lnTo>
                      <a:pt x="49" y="6"/>
                    </a:lnTo>
                    <a:lnTo>
                      <a:pt x="53" y="10"/>
                    </a:lnTo>
                    <a:lnTo>
                      <a:pt x="59" y="14"/>
                    </a:lnTo>
                    <a:lnTo>
                      <a:pt x="61" y="20"/>
                    </a:lnTo>
                    <a:lnTo>
                      <a:pt x="63" y="26"/>
                    </a:lnTo>
                    <a:lnTo>
                      <a:pt x="63" y="32"/>
                    </a:lnTo>
                    <a:lnTo>
                      <a:pt x="63" y="40"/>
                    </a:lnTo>
                    <a:lnTo>
                      <a:pt x="61" y="46"/>
                    </a:lnTo>
                    <a:lnTo>
                      <a:pt x="59" y="51"/>
                    </a:lnTo>
                    <a:lnTo>
                      <a:pt x="53" y="55"/>
                    </a:lnTo>
                    <a:lnTo>
                      <a:pt x="49" y="59"/>
                    </a:lnTo>
                    <a:lnTo>
                      <a:pt x="43" y="61"/>
                    </a:lnTo>
                    <a:lnTo>
                      <a:pt x="37" y="63"/>
                    </a:lnTo>
                    <a:lnTo>
                      <a:pt x="31" y="65"/>
                    </a:lnTo>
                    <a:lnTo>
                      <a:pt x="26" y="63"/>
                    </a:lnTo>
                    <a:lnTo>
                      <a:pt x="18" y="61"/>
                    </a:lnTo>
                    <a:lnTo>
                      <a:pt x="14" y="59"/>
                    </a:lnTo>
                    <a:lnTo>
                      <a:pt x="10" y="55"/>
                    </a:lnTo>
                    <a:lnTo>
                      <a:pt x="4" y="51"/>
                    </a:lnTo>
                    <a:lnTo>
                      <a:pt x="2" y="46"/>
                    </a:lnTo>
                    <a:lnTo>
                      <a:pt x="0" y="40"/>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5" name="Freeform 878"/>
              <p:cNvSpPr>
                <a:spLocks/>
              </p:cNvSpPr>
              <p:nvPr/>
            </p:nvSpPr>
            <p:spPr bwMode="auto">
              <a:xfrm>
                <a:off x="4546" y="2390"/>
                <a:ext cx="65" cy="63"/>
              </a:xfrm>
              <a:custGeom>
                <a:avLst/>
                <a:gdLst>
                  <a:gd name="T0" fmla="*/ 0 w 65"/>
                  <a:gd name="T1" fmla="*/ 32 h 63"/>
                  <a:gd name="T2" fmla="*/ 2 w 65"/>
                  <a:gd name="T3" fmla="*/ 26 h 63"/>
                  <a:gd name="T4" fmla="*/ 4 w 65"/>
                  <a:gd name="T5" fmla="*/ 20 h 63"/>
                  <a:gd name="T6" fmla="*/ 6 w 65"/>
                  <a:gd name="T7" fmla="*/ 14 h 63"/>
                  <a:gd name="T8" fmla="*/ 10 w 65"/>
                  <a:gd name="T9" fmla="*/ 8 h 63"/>
                  <a:gd name="T10" fmla="*/ 15 w 65"/>
                  <a:gd name="T11" fmla="*/ 6 h 63"/>
                  <a:gd name="T12" fmla="*/ 19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3 h 63"/>
                  <a:gd name="T38" fmla="*/ 59 w 65"/>
                  <a:gd name="T39" fmla="*/ 49 h 63"/>
                  <a:gd name="T40" fmla="*/ 55 w 65"/>
                  <a:gd name="T41" fmla="*/ 55 h 63"/>
                  <a:gd name="T42" fmla="*/ 51 w 65"/>
                  <a:gd name="T43" fmla="*/ 57 h 63"/>
                  <a:gd name="T44" fmla="*/ 45 w 65"/>
                  <a:gd name="T45" fmla="*/ 61 h 63"/>
                  <a:gd name="T46" fmla="*/ 39 w 65"/>
                  <a:gd name="T47" fmla="*/ 63 h 63"/>
                  <a:gd name="T48" fmla="*/ 33 w 65"/>
                  <a:gd name="T49" fmla="*/ 63 h 63"/>
                  <a:gd name="T50" fmla="*/ 25 w 65"/>
                  <a:gd name="T51" fmla="*/ 63 h 63"/>
                  <a:gd name="T52" fmla="*/ 19 w 65"/>
                  <a:gd name="T53" fmla="*/ 61 h 63"/>
                  <a:gd name="T54" fmla="*/ 15 w 65"/>
                  <a:gd name="T55" fmla="*/ 57 h 63"/>
                  <a:gd name="T56" fmla="*/ 10 w 65"/>
                  <a:gd name="T57" fmla="*/ 55 h 63"/>
                  <a:gd name="T58" fmla="*/ 6 w 65"/>
                  <a:gd name="T59" fmla="*/ 49 h 63"/>
                  <a:gd name="T60" fmla="*/ 4 w 65"/>
                  <a:gd name="T61" fmla="*/ 43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10" y="8"/>
                    </a:lnTo>
                    <a:lnTo>
                      <a:pt x="15" y="6"/>
                    </a:lnTo>
                    <a:lnTo>
                      <a:pt x="19"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19" y="61"/>
                    </a:lnTo>
                    <a:lnTo>
                      <a:pt x="15" y="57"/>
                    </a:lnTo>
                    <a:lnTo>
                      <a:pt x="10" y="55"/>
                    </a:lnTo>
                    <a:lnTo>
                      <a:pt x="6" y="49"/>
                    </a:lnTo>
                    <a:lnTo>
                      <a:pt x="4" y="43"/>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6" name="Freeform 879"/>
              <p:cNvSpPr>
                <a:spLocks/>
              </p:cNvSpPr>
              <p:nvPr/>
            </p:nvSpPr>
            <p:spPr bwMode="auto">
              <a:xfrm>
                <a:off x="4546" y="2390"/>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10 w 65"/>
                  <a:gd name="T11" fmla="*/ 8 h 63"/>
                  <a:gd name="T12" fmla="*/ 15 w 65"/>
                  <a:gd name="T13" fmla="*/ 6 h 63"/>
                  <a:gd name="T14" fmla="*/ 19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3 h 63"/>
                  <a:gd name="T40" fmla="*/ 59 w 65"/>
                  <a:gd name="T41" fmla="*/ 49 h 63"/>
                  <a:gd name="T42" fmla="*/ 55 w 65"/>
                  <a:gd name="T43" fmla="*/ 55 h 63"/>
                  <a:gd name="T44" fmla="*/ 51 w 65"/>
                  <a:gd name="T45" fmla="*/ 57 h 63"/>
                  <a:gd name="T46" fmla="*/ 45 w 65"/>
                  <a:gd name="T47" fmla="*/ 61 h 63"/>
                  <a:gd name="T48" fmla="*/ 39 w 65"/>
                  <a:gd name="T49" fmla="*/ 63 h 63"/>
                  <a:gd name="T50" fmla="*/ 33 w 65"/>
                  <a:gd name="T51" fmla="*/ 63 h 63"/>
                  <a:gd name="T52" fmla="*/ 25 w 65"/>
                  <a:gd name="T53" fmla="*/ 63 h 63"/>
                  <a:gd name="T54" fmla="*/ 19 w 65"/>
                  <a:gd name="T55" fmla="*/ 61 h 63"/>
                  <a:gd name="T56" fmla="*/ 15 w 65"/>
                  <a:gd name="T57" fmla="*/ 57 h 63"/>
                  <a:gd name="T58" fmla="*/ 10 w 65"/>
                  <a:gd name="T59" fmla="*/ 55 h 63"/>
                  <a:gd name="T60" fmla="*/ 6 w 65"/>
                  <a:gd name="T61" fmla="*/ 49 h 63"/>
                  <a:gd name="T62" fmla="*/ 4 w 65"/>
                  <a:gd name="T63" fmla="*/ 43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10" y="8"/>
                    </a:lnTo>
                    <a:lnTo>
                      <a:pt x="15" y="6"/>
                    </a:lnTo>
                    <a:lnTo>
                      <a:pt x="19"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19" y="61"/>
                    </a:lnTo>
                    <a:lnTo>
                      <a:pt x="15" y="57"/>
                    </a:lnTo>
                    <a:lnTo>
                      <a:pt x="10" y="55"/>
                    </a:lnTo>
                    <a:lnTo>
                      <a:pt x="6" y="49"/>
                    </a:lnTo>
                    <a:lnTo>
                      <a:pt x="4" y="43"/>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7" name="Freeform 880"/>
              <p:cNvSpPr>
                <a:spLocks/>
              </p:cNvSpPr>
              <p:nvPr/>
            </p:nvSpPr>
            <p:spPr bwMode="auto">
              <a:xfrm>
                <a:off x="4538" y="2367"/>
                <a:ext cx="63" cy="65"/>
              </a:xfrm>
              <a:custGeom>
                <a:avLst/>
                <a:gdLst>
                  <a:gd name="T0" fmla="*/ 0 w 63"/>
                  <a:gd name="T1" fmla="*/ 31 h 65"/>
                  <a:gd name="T2" fmla="*/ 0 w 63"/>
                  <a:gd name="T3" fmla="*/ 25 h 65"/>
                  <a:gd name="T4" fmla="*/ 2 w 63"/>
                  <a:gd name="T5" fmla="*/ 19 h 65"/>
                  <a:gd name="T6" fmla="*/ 6 w 63"/>
                  <a:gd name="T7" fmla="*/ 13 h 65"/>
                  <a:gd name="T8" fmla="*/ 8 w 63"/>
                  <a:gd name="T9" fmla="*/ 9 h 65"/>
                  <a:gd name="T10" fmla="*/ 14 w 63"/>
                  <a:gd name="T11" fmla="*/ 5 h 65"/>
                  <a:gd name="T12" fmla="*/ 19 w 63"/>
                  <a:gd name="T13" fmla="*/ 2 h 65"/>
                  <a:gd name="T14" fmla="*/ 25 w 63"/>
                  <a:gd name="T15" fmla="*/ 0 h 65"/>
                  <a:gd name="T16" fmla="*/ 31 w 63"/>
                  <a:gd name="T17" fmla="*/ 0 h 65"/>
                  <a:gd name="T18" fmla="*/ 37 w 63"/>
                  <a:gd name="T19" fmla="*/ 0 h 65"/>
                  <a:gd name="T20" fmla="*/ 43 w 63"/>
                  <a:gd name="T21" fmla="*/ 2 h 65"/>
                  <a:gd name="T22" fmla="*/ 49 w 63"/>
                  <a:gd name="T23" fmla="*/ 5 h 65"/>
                  <a:gd name="T24" fmla="*/ 53 w 63"/>
                  <a:gd name="T25" fmla="*/ 9 h 65"/>
                  <a:gd name="T26" fmla="*/ 57 w 63"/>
                  <a:gd name="T27" fmla="*/ 13 h 65"/>
                  <a:gd name="T28" fmla="*/ 61 w 63"/>
                  <a:gd name="T29" fmla="*/ 19 h 65"/>
                  <a:gd name="T30" fmla="*/ 63 w 63"/>
                  <a:gd name="T31" fmla="*/ 25 h 65"/>
                  <a:gd name="T32" fmla="*/ 63 w 63"/>
                  <a:gd name="T33" fmla="*/ 31 h 65"/>
                  <a:gd name="T34" fmla="*/ 63 w 63"/>
                  <a:gd name="T35" fmla="*/ 39 h 65"/>
                  <a:gd name="T36" fmla="*/ 61 w 63"/>
                  <a:gd name="T37" fmla="*/ 45 h 65"/>
                  <a:gd name="T38" fmla="*/ 57 w 63"/>
                  <a:gd name="T39" fmla="*/ 51 h 65"/>
                  <a:gd name="T40" fmla="*/ 53 w 63"/>
                  <a:gd name="T41" fmla="*/ 55 h 65"/>
                  <a:gd name="T42" fmla="*/ 49 w 63"/>
                  <a:gd name="T43" fmla="*/ 59 h 65"/>
                  <a:gd name="T44" fmla="*/ 43 w 63"/>
                  <a:gd name="T45" fmla="*/ 61 h 65"/>
                  <a:gd name="T46" fmla="*/ 37 w 63"/>
                  <a:gd name="T47" fmla="*/ 63 h 65"/>
                  <a:gd name="T48" fmla="*/ 31 w 63"/>
                  <a:gd name="T49" fmla="*/ 65 h 65"/>
                  <a:gd name="T50" fmla="*/ 25 w 63"/>
                  <a:gd name="T51" fmla="*/ 63 h 65"/>
                  <a:gd name="T52" fmla="*/ 19 w 63"/>
                  <a:gd name="T53" fmla="*/ 61 h 65"/>
                  <a:gd name="T54" fmla="*/ 14 w 63"/>
                  <a:gd name="T55" fmla="*/ 59 h 65"/>
                  <a:gd name="T56" fmla="*/ 8 w 63"/>
                  <a:gd name="T57" fmla="*/ 55 h 65"/>
                  <a:gd name="T58" fmla="*/ 6 w 63"/>
                  <a:gd name="T59" fmla="*/ 51 h 65"/>
                  <a:gd name="T60" fmla="*/ 2 w 63"/>
                  <a:gd name="T61" fmla="*/ 45 h 65"/>
                  <a:gd name="T62" fmla="*/ 0 w 63"/>
                  <a:gd name="T63" fmla="*/ 39 h 65"/>
                  <a:gd name="T64" fmla="*/ 0 w 63"/>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0" y="31"/>
                    </a:moveTo>
                    <a:lnTo>
                      <a:pt x="0" y="25"/>
                    </a:lnTo>
                    <a:lnTo>
                      <a:pt x="2" y="19"/>
                    </a:lnTo>
                    <a:lnTo>
                      <a:pt x="6" y="13"/>
                    </a:lnTo>
                    <a:lnTo>
                      <a:pt x="8" y="9"/>
                    </a:lnTo>
                    <a:lnTo>
                      <a:pt x="14" y="5"/>
                    </a:lnTo>
                    <a:lnTo>
                      <a:pt x="19" y="2"/>
                    </a:lnTo>
                    <a:lnTo>
                      <a:pt x="25" y="0"/>
                    </a:lnTo>
                    <a:lnTo>
                      <a:pt x="31" y="0"/>
                    </a:lnTo>
                    <a:lnTo>
                      <a:pt x="37"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7" y="63"/>
                    </a:lnTo>
                    <a:lnTo>
                      <a:pt x="31" y="65"/>
                    </a:lnTo>
                    <a:lnTo>
                      <a:pt x="25" y="63"/>
                    </a:lnTo>
                    <a:lnTo>
                      <a:pt x="19" y="61"/>
                    </a:lnTo>
                    <a:lnTo>
                      <a:pt x="14" y="59"/>
                    </a:lnTo>
                    <a:lnTo>
                      <a:pt x="8" y="55"/>
                    </a:lnTo>
                    <a:lnTo>
                      <a:pt x="6" y="51"/>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28" name="Freeform 881"/>
              <p:cNvSpPr>
                <a:spLocks/>
              </p:cNvSpPr>
              <p:nvPr/>
            </p:nvSpPr>
            <p:spPr bwMode="auto">
              <a:xfrm>
                <a:off x="4538" y="2367"/>
                <a:ext cx="63" cy="65"/>
              </a:xfrm>
              <a:custGeom>
                <a:avLst/>
                <a:gdLst>
                  <a:gd name="T0" fmla="*/ 0 w 63"/>
                  <a:gd name="T1" fmla="*/ 31 h 65"/>
                  <a:gd name="T2" fmla="*/ 0 w 63"/>
                  <a:gd name="T3" fmla="*/ 31 h 65"/>
                  <a:gd name="T4" fmla="*/ 0 w 63"/>
                  <a:gd name="T5" fmla="*/ 25 h 65"/>
                  <a:gd name="T6" fmla="*/ 2 w 63"/>
                  <a:gd name="T7" fmla="*/ 19 h 65"/>
                  <a:gd name="T8" fmla="*/ 6 w 63"/>
                  <a:gd name="T9" fmla="*/ 13 h 65"/>
                  <a:gd name="T10" fmla="*/ 8 w 63"/>
                  <a:gd name="T11" fmla="*/ 9 h 65"/>
                  <a:gd name="T12" fmla="*/ 14 w 63"/>
                  <a:gd name="T13" fmla="*/ 5 h 65"/>
                  <a:gd name="T14" fmla="*/ 19 w 63"/>
                  <a:gd name="T15" fmla="*/ 2 h 65"/>
                  <a:gd name="T16" fmla="*/ 25 w 63"/>
                  <a:gd name="T17" fmla="*/ 0 h 65"/>
                  <a:gd name="T18" fmla="*/ 31 w 63"/>
                  <a:gd name="T19" fmla="*/ 0 h 65"/>
                  <a:gd name="T20" fmla="*/ 37 w 63"/>
                  <a:gd name="T21" fmla="*/ 0 h 65"/>
                  <a:gd name="T22" fmla="*/ 43 w 63"/>
                  <a:gd name="T23" fmla="*/ 2 h 65"/>
                  <a:gd name="T24" fmla="*/ 49 w 63"/>
                  <a:gd name="T25" fmla="*/ 5 h 65"/>
                  <a:gd name="T26" fmla="*/ 53 w 63"/>
                  <a:gd name="T27" fmla="*/ 9 h 65"/>
                  <a:gd name="T28" fmla="*/ 57 w 63"/>
                  <a:gd name="T29" fmla="*/ 13 h 65"/>
                  <a:gd name="T30" fmla="*/ 61 w 63"/>
                  <a:gd name="T31" fmla="*/ 19 h 65"/>
                  <a:gd name="T32" fmla="*/ 63 w 63"/>
                  <a:gd name="T33" fmla="*/ 25 h 65"/>
                  <a:gd name="T34" fmla="*/ 63 w 63"/>
                  <a:gd name="T35" fmla="*/ 31 h 65"/>
                  <a:gd name="T36" fmla="*/ 63 w 63"/>
                  <a:gd name="T37" fmla="*/ 39 h 65"/>
                  <a:gd name="T38" fmla="*/ 61 w 63"/>
                  <a:gd name="T39" fmla="*/ 45 h 65"/>
                  <a:gd name="T40" fmla="*/ 57 w 63"/>
                  <a:gd name="T41" fmla="*/ 51 h 65"/>
                  <a:gd name="T42" fmla="*/ 53 w 63"/>
                  <a:gd name="T43" fmla="*/ 55 h 65"/>
                  <a:gd name="T44" fmla="*/ 49 w 63"/>
                  <a:gd name="T45" fmla="*/ 59 h 65"/>
                  <a:gd name="T46" fmla="*/ 43 w 63"/>
                  <a:gd name="T47" fmla="*/ 61 h 65"/>
                  <a:gd name="T48" fmla="*/ 37 w 63"/>
                  <a:gd name="T49" fmla="*/ 63 h 65"/>
                  <a:gd name="T50" fmla="*/ 31 w 63"/>
                  <a:gd name="T51" fmla="*/ 65 h 65"/>
                  <a:gd name="T52" fmla="*/ 25 w 63"/>
                  <a:gd name="T53" fmla="*/ 63 h 65"/>
                  <a:gd name="T54" fmla="*/ 19 w 63"/>
                  <a:gd name="T55" fmla="*/ 61 h 65"/>
                  <a:gd name="T56" fmla="*/ 14 w 63"/>
                  <a:gd name="T57" fmla="*/ 59 h 65"/>
                  <a:gd name="T58" fmla="*/ 8 w 63"/>
                  <a:gd name="T59" fmla="*/ 55 h 65"/>
                  <a:gd name="T60" fmla="*/ 6 w 63"/>
                  <a:gd name="T61" fmla="*/ 51 h 65"/>
                  <a:gd name="T62" fmla="*/ 2 w 63"/>
                  <a:gd name="T63" fmla="*/ 45 h 65"/>
                  <a:gd name="T64" fmla="*/ 0 w 63"/>
                  <a:gd name="T65" fmla="*/ 39 h 65"/>
                  <a:gd name="T66" fmla="*/ 0 w 63"/>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0" y="31"/>
                    </a:moveTo>
                    <a:lnTo>
                      <a:pt x="0" y="31"/>
                    </a:lnTo>
                    <a:lnTo>
                      <a:pt x="0" y="25"/>
                    </a:lnTo>
                    <a:lnTo>
                      <a:pt x="2" y="19"/>
                    </a:lnTo>
                    <a:lnTo>
                      <a:pt x="6" y="13"/>
                    </a:lnTo>
                    <a:lnTo>
                      <a:pt x="8" y="9"/>
                    </a:lnTo>
                    <a:lnTo>
                      <a:pt x="14" y="5"/>
                    </a:lnTo>
                    <a:lnTo>
                      <a:pt x="19" y="2"/>
                    </a:lnTo>
                    <a:lnTo>
                      <a:pt x="25" y="0"/>
                    </a:lnTo>
                    <a:lnTo>
                      <a:pt x="31" y="0"/>
                    </a:lnTo>
                    <a:lnTo>
                      <a:pt x="37" y="0"/>
                    </a:lnTo>
                    <a:lnTo>
                      <a:pt x="43" y="2"/>
                    </a:lnTo>
                    <a:lnTo>
                      <a:pt x="49" y="5"/>
                    </a:lnTo>
                    <a:lnTo>
                      <a:pt x="53" y="9"/>
                    </a:lnTo>
                    <a:lnTo>
                      <a:pt x="57" y="13"/>
                    </a:lnTo>
                    <a:lnTo>
                      <a:pt x="61" y="19"/>
                    </a:lnTo>
                    <a:lnTo>
                      <a:pt x="63" y="25"/>
                    </a:lnTo>
                    <a:lnTo>
                      <a:pt x="63" y="31"/>
                    </a:lnTo>
                    <a:lnTo>
                      <a:pt x="63" y="39"/>
                    </a:lnTo>
                    <a:lnTo>
                      <a:pt x="61" y="45"/>
                    </a:lnTo>
                    <a:lnTo>
                      <a:pt x="57" y="51"/>
                    </a:lnTo>
                    <a:lnTo>
                      <a:pt x="53" y="55"/>
                    </a:lnTo>
                    <a:lnTo>
                      <a:pt x="49" y="59"/>
                    </a:lnTo>
                    <a:lnTo>
                      <a:pt x="43" y="61"/>
                    </a:lnTo>
                    <a:lnTo>
                      <a:pt x="37" y="63"/>
                    </a:lnTo>
                    <a:lnTo>
                      <a:pt x="31" y="65"/>
                    </a:lnTo>
                    <a:lnTo>
                      <a:pt x="25" y="63"/>
                    </a:lnTo>
                    <a:lnTo>
                      <a:pt x="19" y="61"/>
                    </a:lnTo>
                    <a:lnTo>
                      <a:pt x="14" y="59"/>
                    </a:lnTo>
                    <a:lnTo>
                      <a:pt x="8" y="55"/>
                    </a:lnTo>
                    <a:lnTo>
                      <a:pt x="6" y="51"/>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29" name="Freeform 882"/>
              <p:cNvSpPr>
                <a:spLocks/>
              </p:cNvSpPr>
              <p:nvPr/>
            </p:nvSpPr>
            <p:spPr bwMode="auto">
              <a:xfrm>
                <a:off x="4471" y="2392"/>
                <a:ext cx="65" cy="63"/>
              </a:xfrm>
              <a:custGeom>
                <a:avLst/>
                <a:gdLst>
                  <a:gd name="T0" fmla="*/ 0 w 65"/>
                  <a:gd name="T1" fmla="*/ 32 h 63"/>
                  <a:gd name="T2" fmla="*/ 2 w 65"/>
                  <a:gd name="T3" fmla="*/ 26 h 63"/>
                  <a:gd name="T4" fmla="*/ 4 w 65"/>
                  <a:gd name="T5" fmla="*/ 20 h 63"/>
                  <a:gd name="T6" fmla="*/ 6 w 65"/>
                  <a:gd name="T7" fmla="*/ 14 h 63"/>
                  <a:gd name="T8" fmla="*/ 10 w 65"/>
                  <a:gd name="T9" fmla="*/ 8 h 63"/>
                  <a:gd name="T10" fmla="*/ 14 w 65"/>
                  <a:gd name="T11" fmla="*/ 6 h 63"/>
                  <a:gd name="T12" fmla="*/ 20 w 65"/>
                  <a:gd name="T13" fmla="*/ 2 h 63"/>
                  <a:gd name="T14" fmla="*/ 25 w 65"/>
                  <a:gd name="T15" fmla="*/ 0 h 63"/>
                  <a:gd name="T16" fmla="*/ 33 w 65"/>
                  <a:gd name="T17" fmla="*/ 0 h 63"/>
                  <a:gd name="T18" fmla="*/ 39 w 65"/>
                  <a:gd name="T19" fmla="*/ 0 h 63"/>
                  <a:gd name="T20" fmla="*/ 45 w 65"/>
                  <a:gd name="T21" fmla="*/ 2 h 63"/>
                  <a:gd name="T22" fmla="*/ 51 w 65"/>
                  <a:gd name="T23" fmla="*/ 6 h 63"/>
                  <a:gd name="T24" fmla="*/ 55 w 65"/>
                  <a:gd name="T25" fmla="*/ 8 h 63"/>
                  <a:gd name="T26" fmla="*/ 59 w 65"/>
                  <a:gd name="T27" fmla="*/ 14 h 63"/>
                  <a:gd name="T28" fmla="*/ 63 w 65"/>
                  <a:gd name="T29" fmla="*/ 20 h 63"/>
                  <a:gd name="T30" fmla="*/ 65 w 65"/>
                  <a:gd name="T31" fmla="*/ 26 h 63"/>
                  <a:gd name="T32" fmla="*/ 65 w 65"/>
                  <a:gd name="T33" fmla="*/ 32 h 63"/>
                  <a:gd name="T34" fmla="*/ 65 w 65"/>
                  <a:gd name="T35" fmla="*/ 38 h 63"/>
                  <a:gd name="T36" fmla="*/ 63 w 65"/>
                  <a:gd name="T37" fmla="*/ 43 h 63"/>
                  <a:gd name="T38" fmla="*/ 59 w 65"/>
                  <a:gd name="T39" fmla="*/ 49 h 63"/>
                  <a:gd name="T40" fmla="*/ 55 w 65"/>
                  <a:gd name="T41" fmla="*/ 55 h 63"/>
                  <a:gd name="T42" fmla="*/ 51 w 65"/>
                  <a:gd name="T43" fmla="*/ 57 h 63"/>
                  <a:gd name="T44" fmla="*/ 45 w 65"/>
                  <a:gd name="T45" fmla="*/ 61 h 63"/>
                  <a:gd name="T46" fmla="*/ 39 w 65"/>
                  <a:gd name="T47" fmla="*/ 63 h 63"/>
                  <a:gd name="T48" fmla="*/ 33 w 65"/>
                  <a:gd name="T49" fmla="*/ 63 h 63"/>
                  <a:gd name="T50" fmla="*/ 25 w 65"/>
                  <a:gd name="T51" fmla="*/ 63 h 63"/>
                  <a:gd name="T52" fmla="*/ 20 w 65"/>
                  <a:gd name="T53" fmla="*/ 61 h 63"/>
                  <a:gd name="T54" fmla="*/ 14 w 65"/>
                  <a:gd name="T55" fmla="*/ 57 h 63"/>
                  <a:gd name="T56" fmla="*/ 10 w 65"/>
                  <a:gd name="T57" fmla="*/ 55 h 63"/>
                  <a:gd name="T58" fmla="*/ 6 w 65"/>
                  <a:gd name="T59" fmla="*/ 49 h 63"/>
                  <a:gd name="T60" fmla="*/ 4 w 65"/>
                  <a:gd name="T61" fmla="*/ 43 h 63"/>
                  <a:gd name="T62" fmla="*/ 2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2" y="26"/>
                    </a:lnTo>
                    <a:lnTo>
                      <a:pt x="4" y="20"/>
                    </a:lnTo>
                    <a:lnTo>
                      <a:pt x="6" y="14"/>
                    </a:lnTo>
                    <a:lnTo>
                      <a:pt x="10" y="8"/>
                    </a:lnTo>
                    <a:lnTo>
                      <a:pt x="14" y="6"/>
                    </a:lnTo>
                    <a:lnTo>
                      <a:pt x="20"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20" y="61"/>
                    </a:lnTo>
                    <a:lnTo>
                      <a:pt x="14" y="57"/>
                    </a:lnTo>
                    <a:lnTo>
                      <a:pt x="10" y="55"/>
                    </a:lnTo>
                    <a:lnTo>
                      <a:pt x="6" y="49"/>
                    </a:lnTo>
                    <a:lnTo>
                      <a:pt x="4" y="43"/>
                    </a:lnTo>
                    <a:lnTo>
                      <a:pt x="2"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0" name="Freeform 883"/>
              <p:cNvSpPr>
                <a:spLocks/>
              </p:cNvSpPr>
              <p:nvPr/>
            </p:nvSpPr>
            <p:spPr bwMode="auto">
              <a:xfrm>
                <a:off x="4471" y="2392"/>
                <a:ext cx="65" cy="63"/>
              </a:xfrm>
              <a:custGeom>
                <a:avLst/>
                <a:gdLst>
                  <a:gd name="T0" fmla="*/ 0 w 65"/>
                  <a:gd name="T1" fmla="*/ 32 h 63"/>
                  <a:gd name="T2" fmla="*/ 0 w 65"/>
                  <a:gd name="T3" fmla="*/ 32 h 63"/>
                  <a:gd name="T4" fmla="*/ 2 w 65"/>
                  <a:gd name="T5" fmla="*/ 26 h 63"/>
                  <a:gd name="T6" fmla="*/ 4 w 65"/>
                  <a:gd name="T7" fmla="*/ 20 h 63"/>
                  <a:gd name="T8" fmla="*/ 6 w 65"/>
                  <a:gd name="T9" fmla="*/ 14 h 63"/>
                  <a:gd name="T10" fmla="*/ 10 w 65"/>
                  <a:gd name="T11" fmla="*/ 8 h 63"/>
                  <a:gd name="T12" fmla="*/ 14 w 65"/>
                  <a:gd name="T13" fmla="*/ 6 h 63"/>
                  <a:gd name="T14" fmla="*/ 20 w 65"/>
                  <a:gd name="T15" fmla="*/ 2 h 63"/>
                  <a:gd name="T16" fmla="*/ 25 w 65"/>
                  <a:gd name="T17" fmla="*/ 0 h 63"/>
                  <a:gd name="T18" fmla="*/ 33 w 65"/>
                  <a:gd name="T19" fmla="*/ 0 h 63"/>
                  <a:gd name="T20" fmla="*/ 39 w 65"/>
                  <a:gd name="T21" fmla="*/ 0 h 63"/>
                  <a:gd name="T22" fmla="*/ 45 w 65"/>
                  <a:gd name="T23" fmla="*/ 2 h 63"/>
                  <a:gd name="T24" fmla="*/ 51 w 65"/>
                  <a:gd name="T25" fmla="*/ 6 h 63"/>
                  <a:gd name="T26" fmla="*/ 55 w 65"/>
                  <a:gd name="T27" fmla="*/ 8 h 63"/>
                  <a:gd name="T28" fmla="*/ 59 w 65"/>
                  <a:gd name="T29" fmla="*/ 14 h 63"/>
                  <a:gd name="T30" fmla="*/ 63 w 65"/>
                  <a:gd name="T31" fmla="*/ 20 h 63"/>
                  <a:gd name="T32" fmla="*/ 65 w 65"/>
                  <a:gd name="T33" fmla="*/ 26 h 63"/>
                  <a:gd name="T34" fmla="*/ 65 w 65"/>
                  <a:gd name="T35" fmla="*/ 32 h 63"/>
                  <a:gd name="T36" fmla="*/ 65 w 65"/>
                  <a:gd name="T37" fmla="*/ 38 h 63"/>
                  <a:gd name="T38" fmla="*/ 63 w 65"/>
                  <a:gd name="T39" fmla="*/ 43 h 63"/>
                  <a:gd name="T40" fmla="*/ 59 w 65"/>
                  <a:gd name="T41" fmla="*/ 49 h 63"/>
                  <a:gd name="T42" fmla="*/ 55 w 65"/>
                  <a:gd name="T43" fmla="*/ 55 h 63"/>
                  <a:gd name="T44" fmla="*/ 51 w 65"/>
                  <a:gd name="T45" fmla="*/ 57 h 63"/>
                  <a:gd name="T46" fmla="*/ 45 w 65"/>
                  <a:gd name="T47" fmla="*/ 61 h 63"/>
                  <a:gd name="T48" fmla="*/ 39 w 65"/>
                  <a:gd name="T49" fmla="*/ 63 h 63"/>
                  <a:gd name="T50" fmla="*/ 33 w 65"/>
                  <a:gd name="T51" fmla="*/ 63 h 63"/>
                  <a:gd name="T52" fmla="*/ 25 w 65"/>
                  <a:gd name="T53" fmla="*/ 63 h 63"/>
                  <a:gd name="T54" fmla="*/ 20 w 65"/>
                  <a:gd name="T55" fmla="*/ 61 h 63"/>
                  <a:gd name="T56" fmla="*/ 14 w 65"/>
                  <a:gd name="T57" fmla="*/ 57 h 63"/>
                  <a:gd name="T58" fmla="*/ 10 w 65"/>
                  <a:gd name="T59" fmla="*/ 55 h 63"/>
                  <a:gd name="T60" fmla="*/ 6 w 65"/>
                  <a:gd name="T61" fmla="*/ 49 h 63"/>
                  <a:gd name="T62" fmla="*/ 4 w 65"/>
                  <a:gd name="T63" fmla="*/ 43 h 63"/>
                  <a:gd name="T64" fmla="*/ 2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2" y="26"/>
                    </a:lnTo>
                    <a:lnTo>
                      <a:pt x="4" y="20"/>
                    </a:lnTo>
                    <a:lnTo>
                      <a:pt x="6" y="14"/>
                    </a:lnTo>
                    <a:lnTo>
                      <a:pt x="10" y="8"/>
                    </a:lnTo>
                    <a:lnTo>
                      <a:pt x="14" y="6"/>
                    </a:lnTo>
                    <a:lnTo>
                      <a:pt x="20" y="2"/>
                    </a:lnTo>
                    <a:lnTo>
                      <a:pt x="25" y="0"/>
                    </a:lnTo>
                    <a:lnTo>
                      <a:pt x="33" y="0"/>
                    </a:lnTo>
                    <a:lnTo>
                      <a:pt x="39" y="0"/>
                    </a:lnTo>
                    <a:lnTo>
                      <a:pt x="45" y="2"/>
                    </a:lnTo>
                    <a:lnTo>
                      <a:pt x="51" y="6"/>
                    </a:lnTo>
                    <a:lnTo>
                      <a:pt x="55" y="8"/>
                    </a:lnTo>
                    <a:lnTo>
                      <a:pt x="59" y="14"/>
                    </a:lnTo>
                    <a:lnTo>
                      <a:pt x="63" y="20"/>
                    </a:lnTo>
                    <a:lnTo>
                      <a:pt x="65" y="26"/>
                    </a:lnTo>
                    <a:lnTo>
                      <a:pt x="65" y="32"/>
                    </a:lnTo>
                    <a:lnTo>
                      <a:pt x="65" y="38"/>
                    </a:lnTo>
                    <a:lnTo>
                      <a:pt x="63" y="43"/>
                    </a:lnTo>
                    <a:lnTo>
                      <a:pt x="59" y="49"/>
                    </a:lnTo>
                    <a:lnTo>
                      <a:pt x="55" y="55"/>
                    </a:lnTo>
                    <a:lnTo>
                      <a:pt x="51" y="57"/>
                    </a:lnTo>
                    <a:lnTo>
                      <a:pt x="45" y="61"/>
                    </a:lnTo>
                    <a:lnTo>
                      <a:pt x="39" y="63"/>
                    </a:lnTo>
                    <a:lnTo>
                      <a:pt x="33" y="63"/>
                    </a:lnTo>
                    <a:lnTo>
                      <a:pt x="25" y="63"/>
                    </a:lnTo>
                    <a:lnTo>
                      <a:pt x="20" y="61"/>
                    </a:lnTo>
                    <a:lnTo>
                      <a:pt x="14" y="57"/>
                    </a:lnTo>
                    <a:lnTo>
                      <a:pt x="10" y="55"/>
                    </a:lnTo>
                    <a:lnTo>
                      <a:pt x="6" y="49"/>
                    </a:lnTo>
                    <a:lnTo>
                      <a:pt x="4" y="43"/>
                    </a:lnTo>
                    <a:lnTo>
                      <a:pt x="2"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1" name="Freeform 884"/>
              <p:cNvSpPr>
                <a:spLocks/>
              </p:cNvSpPr>
              <p:nvPr/>
            </p:nvSpPr>
            <p:spPr bwMode="auto">
              <a:xfrm>
                <a:off x="4500" y="2406"/>
                <a:ext cx="63" cy="63"/>
              </a:xfrm>
              <a:custGeom>
                <a:avLst/>
                <a:gdLst>
                  <a:gd name="T0" fmla="*/ 63 w 63"/>
                  <a:gd name="T1" fmla="*/ 31 h 63"/>
                  <a:gd name="T2" fmla="*/ 63 w 63"/>
                  <a:gd name="T3" fmla="*/ 37 h 63"/>
                  <a:gd name="T4" fmla="*/ 61 w 63"/>
                  <a:gd name="T5" fmla="*/ 43 h 63"/>
                  <a:gd name="T6" fmla="*/ 57 w 63"/>
                  <a:gd name="T7" fmla="*/ 49 h 63"/>
                  <a:gd name="T8" fmla="*/ 56 w 63"/>
                  <a:gd name="T9" fmla="*/ 55 h 63"/>
                  <a:gd name="T10" fmla="*/ 50 w 63"/>
                  <a:gd name="T11" fmla="*/ 59 h 63"/>
                  <a:gd name="T12" fmla="*/ 44 w 63"/>
                  <a:gd name="T13" fmla="*/ 61 h 63"/>
                  <a:gd name="T14" fmla="*/ 38 w 63"/>
                  <a:gd name="T15" fmla="*/ 63 h 63"/>
                  <a:gd name="T16" fmla="*/ 32 w 63"/>
                  <a:gd name="T17" fmla="*/ 63 h 63"/>
                  <a:gd name="T18" fmla="*/ 26 w 63"/>
                  <a:gd name="T19" fmla="*/ 63 h 63"/>
                  <a:gd name="T20" fmla="*/ 20 w 63"/>
                  <a:gd name="T21" fmla="*/ 61 h 63"/>
                  <a:gd name="T22" fmla="*/ 14 w 63"/>
                  <a:gd name="T23" fmla="*/ 59 h 63"/>
                  <a:gd name="T24" fmla="*/ 8 w 63"/>
                  <a:gd name="T25" fmla="*/ 55 h 63"/>
                  <a:gd name="T26" fmla="*/ 6 w 63"/>
                  <a:gd name="T27" fmla="*/ 49 h 63"/>
                  <a:gd name="T28" fmla="*/ 2 w 63"/>
                  <a:gd name="T29" fmla="*/ 43 h 63"/>
                  <a:gd name="T30" fmla="*/ 0 w 63"/>
                  <a:gd name="T31" fmla="*/ 37 h 63"/>
                  <a:gd name="T32" fmla="*/ 0 w 63"/>
                  <a:gd name="T33" fmla="*/ 31 h 63"/>
                  <a:gd name="T34" fmla="*/ 0 w 63"/>
                  <a:gd name="T35" fmla="*/ 26 h 63"/>
                  <a:gd name="T36" fmla="*/ 2 w 63"/>
                  <a:gd name="T37" fmla="*/ 20 h 63"/>
                  <a:gd name="T38" fmla="*/ 6 w 63"/>
                  <a:gd name="T39" fmla="*/ 14 h 63"/>
                  <a:gd name="T40" fmla="*/ 8 w 63"/>
                  <a:gd name="T41" fmla="*/ 10 h 63"/>
                  <a:gd name="T42" fmla="*/ 14 w 63"/>
                  <a:gd name="T43" fmla="*/ 6 h 63"/>
                  <a:gd name="T44" fmla="*/ 20 w 63"/>
                  <a:gd name="T45" fmla="*/ 2 h 63"/>
                  <a:gd name="T46" fmla="*/ 26 w 63"/>
                  <a:gd name="T47" fmla="*/ 0 h 63"/>
                  <a:gd name="T48" fmla="*/ 32 w 63"/>
                  <a:gd name="T49" fmla="*/ 0 h 63"/>
                  <a:gd name="T50" fmla="*/ 38 w 63"/>
                  <a:gd name="T51" fmla="*/ 0 h 63"/>
                  <a:gd name="T52" fmla="*/ 44 w 63"/>
                  <a:gd name="T53" fmla="*/ 2 h 63"/>
                  <a:gd name="T54" fmla="*/ 50 w 63"/>
                  <a:gd name="T55" fmla="*/ 6 h 63"/>
                  <a:gd name="T56" fmla="*/ 56 w 63"/>
                  <a:gd name="T57" fmla="*/ 10 h 63"/>
                  <a:gd name="T58" fmla="*/ 57 w 63"/>
                  <a:gd name="T59" fmla="*/ 14 h 63"/>
                  <a:gd name="T60" fmla="*/ 61 w 63"/>
                  <a:gd name="T61" fmla="*/ 20 h 63"/>
                  <a:gd name="T62" fmla="*/ 63 w 63"/>
                  <a:gd name="T63" fmla="*/ 26 h 63"/>
                  <a:gd name="T64" fmla="*/ 63 w 63"/>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1"/>
                    </a:moveTo>
                    <a:lnTo>
                      <a:pt x="63" y="37"/>
                    </a:lnTo>
                    <a:lnTo>
                      <a:pt x="61" y="43"/>
                    </a:lnTo>
                    <a:lnTo>
                      <a:pt x="57" y="49"/>
                    </a:lnTo>
                    <a:lnTo>
                      <a:pt x="56" y="55"/>
                    </a:lnTo>
                    <a:lnTo>
                      <a:pt x="50" y="59"/>
                    </a:lnTo>
                    <a:lnTo>
                      <a:pt x="44" y="61"/>
                    </a:lnTo>
                    <a:lnTo>
                      <a:pt x="38" y="63"/>
                    </a:lnTo>
                    <a:lnTo>
                      <a:pt x="32" y="63"/>
                    </a:lnTo>
                    <a:lnTo>
                      <a:pt x="26" y="63"/>
                    </a:lnTo>
                    <a:lnTo>
                      <a:pt x="20" y="61"/>
                    </a:lnTo>
                    <a:lnTo>
                      <a:pt x="14" y="59"/>
                    </a:lnTo>
                    <a:lnTo>
                      <a:pt x="8" y="55"/>
                    </a:lnTo>
                    <a:lnTo>
                      <a:pt x="6" y="49"/>
                    </a:lnTo>
                    <a:lnTo>
                      <a:pt x="2" y="43"/>
                    </a:lnTo>
                    <a:lnTo>
                      <a:pt x="0" y="37"/>
                    </a:lnTo>
                    <a:lnTo>
                      <a:pt x="0" y="31"/>
                    </a:lnTo>
                    <a:lnTo>
                      <a:pt x="0" y="26"/>
                    </a:lnTo>
                    <a:lnTo>
                      <a:pt x="2" y="20"/>
                    </a:lnTo>
                    <a:lnTo>
                      <a:pt x="6" y="14"/>
                    </a:lnTo>
                    <a:lnTo>
                      <a:pt x="8" y="10"/>
                    </a:lnTo>
                    <a:lnTo>
                      <a:pt x="14" y="6"/>
                    </a:lnTo>
                    <a:lnTo>
                      <a:pt x="20" y="2"/>
                    </a:lnTo>
                    <a:lnTo>
                      <a:pt x="26" y="0"/>
                    </a:lnTo>
                    <a:lnTo>
                      <a:pt x="32" y="0"/>
                    </a:lnTo>
                    <a:lnTo>
                      <a:pt x="38" y="0"/>
                    </a:lnTo>
                    <a:lnTo>
                      <a:pt x="44" y="2"/>
                    </a:lnTo>
                    <a:lnTo>
                      <a:pt x="50" y="6"/>
                    </a:lnTo>
                    <a:lnTo>
                      <a:pt x="56" y="10"/>
                    </a:lnTo>
                    <a:lnTo>
                      <a:pt x="57" y="14"/>
                    </a:lnTo>
                    <a:lnTo>
                      <a:pt x="61" y="20"/>
                    </a:lnTo>
                    <a:lnTo>
                      <a:pt x="63" y="26"/>
                    </a:lnTo>
                    <a:lnTo>
                      <a:pt x="63" y="31"/>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2" name="Freeform 885"/>
              <p:cNvSpPr>
                <a:spLocks/>
              </p:cNvSpPr>
              <p:nvPr/>
            </p:nvSpPr>
            <p:spPr bwMode="auto">
              <a:xfrm>
                <a:off x="4500" y="2406"/>
                <a:ext cx="63" cy="63"/>
              </a:xfrm>
              <a:custGeom>
                <a:avLst/>
                <a:gdLst>
                  <a:gd name="T0" fmla="*/ 63 w 63"/>
                  <a:gd name="T1" fmla="*/ 31 h 63"/>
                  <a:gd name="T2" fmla="*/ 63 w 63"/>
                  <a:gd name="T3" fmla="*/ 31 h 63"/>
                  <a:gd name="T4" fmla="*/ 63 w 63"/>
                  <a:gd name="T5" fmla="*/ 37 h 63"/>
                  <a:gd name="T6" fmla="*/ 61 w 63"/>
                  <a:gd name="T7" fmla="*/ 43 h 63"/>
                  <a:gd name="T8" fmla="*/ 57 w 63"/>
                  <a:gd name="T9" fmla="*/ 49 h 63"/>
                  <a:gd name="T10" fmla="*/ 56 w 63"/>
                  <a:gd name="T11" fmla="*/ 55 h 63"/>
                  <a:gd name="T12" fmla="*/ 50 w 63"/>
                  <a:gd name="T13" fmla="*/ 59 h 63"/>
                  <a:gd name="T14" fmla="*/ 44 w 63"/>
                  <a:gd name="T15" fmla="*/ 61 h 63"/>
                  <a:gd name="T16" fmla="*/ 38 w 63"/>
                  <a:gd name="T17" fmla="*/ 63 h 63"/>
                  <a:gd name="T18" fmla="*/ 32 w 63"/>
                  <a:gd name="T19" fmla="*/ 63 h 63"/>
                  <a:gd name="T20" fmla="*/ 26 w 63"/>
                  <a:gd name="T21" fmla="*/ 63 h 63"/>
                  <a:gd name="T22" fmla="*/ 20 w 63"/>
                  <a:gd name="T23" fmla="*/ 61 h 63"/>
                  <a:gd name="T24" fmla="*/ 14 w 63"/>
                  <a:gd name="T25" fmla="*/ 59 h 63"/>
                  <a:gd name="T26" fmla="*/ 8 w 63"/>
                  <a:gd name="T27" fmla="*/ 55 h 63"/>
                  <a:gd name="T28" fmla="*/ 6 w 63"/>
                  <a:gd name="T29" fmla="*/ 49 h 63"/>
                  <a:gd name="T30" fmla="*/ 2 w 63"/>
                  <a:gd name="T31" fmla="*/ 43 h 63"/>
                  <a:gd name="T32" fmla="*/ 0 w 63"/>
                  <a:gd name="T33" fmla="*/ 37 h 63"/>
                  <a:gd name="T34" fmla="*/ 0 w 63"/>
                  <a:gd name="T35" fmla="*/ 31 h 63"/>
                  <a:gd name="T36" fmla="*/ 0 w 63"/>
                  <a:gd name="T37" fmla="*/ 26 h 63"/>
                  <a:gd name="T38" fmla="*/ 2 w 63"/>
                  <a:gd name="T39" fmla="*/ 20 h 63"/>
                  <a:gd name="T40" fmla="*/ 6 w 63"/>
                  <a:gd name="T41" fmla="*/ 14 h 63"/>
                  <a:gd name="T42" fmla="*/ 8 w 63"/>
                  <a:gd name="T43" fmla="*/ 10 h 63"/>
                  <a:gd name="T44" fmla="*/ 14 w 63"/>
                  <a:gd name="T45" fmla="*/ 6 h 63"/>
                  <a:gd name="T46" fmla="*/ 20 w 63"/>
                  <a:gd name="T47" fmla="*/ 2 h 63"/>
                  <a:gd name="T48" fmla="*/ 26 w 63"/>
                  <a:gd name="T49" fmla="*/ 0 h 63"/>
                  <a:gd name="T50" fmla="*/ 32 w 63"/>
                  <a:gd name="T51" fmla="*/ 0 h 63"/>
                  <a:gd name="T52" fmla="*/ 38 w 63"/>
                  <a:gd name="T53" fmla="*/ 0 h 63"/>
                  <a:gd name="T54" fmla="*/ 44 w 63"/>
                  <a:gd name="T55" fmla="*/ 2 h 63"/>
                  <a:gd name="T56" fmla="*/ 50 w 63"/>
                  <a:gd name="T57" fmla="*/ 6 h 63"/>
                  <a:gd name="T58" fmla="*/ 56 w 63"/>
                  <a:gd name="T59" fmla="*/ 10 h 63"/>
                  <a:gd name="T60" fmla="*/ 57 w 63"/>
                  <a:gd name="T61" fmla="*/ 14 h 63"/>
                  <a:gd name="T62" fmla="*/ 61 w 63"/>
                  <a:gd name="T63" fmla="*/ 20 h 63"/>
                  <a:gd name="T64" fmla="*/ 63 w 63"/>
                  <a:gd name="T65" fmla="*/ 26 h 63"/>
                  <a:gd name="T66" fmla="*/ 63 w 63"/>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1"/>
                    </a:moveTo>
                    <a:lnTo>
                      <a:pt x="63" y="31"/>
                    </a:lnTo>
                    <a:lnTo>
                      <a:pt x="63" y="37"/>
                    </a:lnTo>
                    <a:lnTo>
                      <a:pt x="61" y="43"/>
                    </a:lnTo>
                    <a:lnTo>
                      <a:pt x="57" y="49"/>
                    </a:lnTo>
                    <a:lnTo>
                      <a:pt x="56" y="55"/>
                    </a:lnTo>
                    <a:lnTo>
                      <a:pt x="50" y="59"/>
                    </a:lnTo>
                    <a:lnTo>
                      <a:pt x="44" y="61"/>
                    </a:lnTo>
                    <a:lnTo>
                      <a:pt x="38" y="63"/>
                    </a:lnTo>
                    <a:lnTo>
                      <a:pt x="32" y="63"/>
                    </a:lnTo>
                    <a:lnTo>
                      <a:pt x="26" y="63"/>
                    </a:lnTo>
                    <a:lnTo>
                      <a:pt x="20" y="61"/>
                    </a:lnTo>
                    <a:lnTo>
                      <a:pt x="14" y="59"/>
                    </a:lnTo>
                    <a:lnTo>
                      <a:pt x="8" y="55"/>
                    </a:lnTo>
                    <a:lnTo>
                      <a:pt x="6" y="49"/>
                    </a:lnTo>
                    <a:lnTo>
                      <a:pt x="2" y="43"/>
                    </a:lnTo>
                    <a:lnTo>
                      <a:pt x="0" y="37"/>
                    </a:lnTo>
                    <a:lnTo>
                      <a:pt x="0" y="31"/>
                    </a:lnTo>
                    <a:lnTo>
                      <a:pt x="0" y="26"/>
                    </a:lnTo>
                    <a:lnTo>
                      <a:pt x="2" y="20"/>
                    </a:lnTo>
                    <a:lnTo>
                      <a:pt x="6" y="14"/>
                    </a:lnTo>
                    <a:lnTo>
                      <a:pt x="8" y="10"/>
                    </a:lnTo>
                    <a:lnTo>
                      <a:pt x="14" y="6"/>
                    </a:lnTo>
                    <a:lnTo>
                      <a:pt x="20" y="2"/>
                    </a:lnTo>
                    <a:lnTo>
                      <a:pt x="26" y="0"/>
                    </a:lnTo>
                    <a:lnTo>
                      <a:pt x="32" y="0"/>
                    </a:lnTo>
                    <a:lnTo>
                      <a:pt x="38" y="0"/>
                    </a:lnTo>
                    <a:lnTo>
                      <a:pt x="44" y="2"/>
                    </a:lnTo>
                    <a:lnTo>
                      <a:pt x="50" y="6"/>
                    </a:lnTo>
                    <a:lnTo>
                      <a:pt x="56" y="10"/>
                    </a:lnTo>
                    <a:lnTo>
                      <a:pt x="57" y="14"/>
                    </a:lnTo>
                    <a:lnTo>
                      <a:pt x="61" y="20"/>
                    </a:lnTo>
                    <a:lnTo>
                      <a:pt x="63" y="26"/>
                    </a:lnTo>
                    <a:lnTo>
                      <a:pt x="63"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3" name="Freeform 886"/>
              <p:cNvSpPr>
                <a:spLocks/>
              </p:cNvSpPr>
              <p:nvPr/>
            </p:nvSpPr>
            <p:spPr bwMode="auto">
              <a:xfrm>
                <a:off x="4557" y="2339"/>
                <a:ext cx="65" cy="65"/>
              </a:xfrm>
              <a:custGeom>
                <a:avLst/>
                <a:gdLst>
                  <a:gd name="T0" fmla="*/ 0 w 65"/>
                  <a:gd name="T1" fmla="*/ 31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0 h 65"/>
                  <a:gd name="T16" fmla="*/ 34 w 65"/>
                  <a:gd name="T17" fmla="*/ 0 h 65"/>
                  <a:gd name="T18" fmla="*/ 40 w 65"/>
                  <a:gd name="T19" fmla="*/ 0 h 65"/>
                  <a:gd name="T20" fmla="*/ 46 w 65"/>
                  <a:gd name="T21" fmla="*/ 2 h 65"/>
                  <a:gd name="T22" fmla="*/ 50 w 65"/>
                  <a:gd name="T23" fmla="*/ 6 h 65"/>
                  <a:gd name="T24" fmla="*/ 56 w 65"/>
                  <a:gd name="T25" fmla="*/ 10 h 65"/>
                  <a:gd name="T26" fmla="*/ 60 w 65"/>
                  <a:gd name="T27" fmla="*/ 14 h 65"/>
                  <a:gd name="T28" fmla="*/ 64 w 65"/>
                  <a:gd name="T29" fmla="*/ 20 h 65"/>
                  <a:gd name="T30" fmla="*/ 64 w 65"/>
                  <a:gd name="T31" fmla="*/ 26 h 65"/>
                  <a:gd name="T32" fmla="*/ 65 w 65"/>
                  <a:gd name="T33" fmla="*/ 31 h 65"/>
                  <a:gd name="T34" fmla="*/ 64 w 65"/>
                  <a:gd name="T35" fmla="*/ 39 h 65"/>
                  <a:gd name="T36" fmla="*/ 64 w 65"/>
                  <a:gd name="T37" fmla="*/ 45 h 65"/>
                  <a:gd name="T38" fmla="*/ 60 w 65"/>
                  <a:gd name="T39" fmla="*/ 49 h 65"/>
                  <a:gd name="T40" fmla="*/ 56 w 65"/>
                  <a:gd name="T41" fmla="*/ 55 h 65"/>
                  <a:gd name="T42" fmla="*/ 50 w 65"/>
                  <a:gd name="T43" fmla="*/ 59 h 65"/>
                  <a:gd name="T44" fmla="*/ 46 w 65"/>
                  <a:gd name="T45" fmla="*/ 63 h 65"/>
                  <a:gd name="T46" fmla="*/ 40 w 65"/>
                  <a:gd name="T47" fmla="*/ 63 h 65"/>
                  <a:gd name="T48" fmla="*/ 34 w 65"/>
                  <a:gd name="T49" fmla="*/ 65 h 65"/>
                  <a:gd name="T50" fmla="*/ 26 w 65"/>
                  <a:gd name="T51" fmla="*/ 63 h 65"/>
                  <a:gd name="T52" fmla="*/ 20 w 65"/>
                  <a:gd name="T53" fmla="*/ 63 h 65"/>
                  <a:gd name="T54" fmla="*/ 14 w 65"/>
                  <a:gd name="T55" fmla="*/ 59 h 65"/>
                  <a:gd name="T56" fmla="*/ 10 w 65"/>
                  <a:gd name="T57" fmla="*/ 55 h 65"/>
                  <a:gd name="T58" fmla="*/ 6 w 65"/>
                  <a:gd name="T59" fmla="*/ 49 h 65"/>
                  <a:gd name="T60" fmla="*/ 2 w 65"/>
                  <a:gd name="T61" fmla="*/ 45 h 65"/>
                  <a:gd name="T62" fmla="*/ 0 w 65"/>
                  <a:gd name="T63" fmla="*/ 39 h 65"/>
                  <a:gd name="T64" fmla="*/ 0 w 65"/>
                  <a:gd name="T65" fmla="*/ 31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1"/>
                    </a:moveTo>
                    <a:lnTo>
                      <a:pt x="0" y="26"/>
                    </a:lnTo>
                    <a:lnTo>
                      <a:pt x="2" y="20"/>
                    </a:lnTo>
                    <a:lnTo>
                      <a:pt x="6" y="14"/>
                    </a:lnTo>
                    <a:lnTo>
                      <a:pt x="10" y="10"/>
                    </a:lnTo>
                    <a:lnTo>
                      <a:pt x="14" y="6"/>
                    </a:lnTo>
                    <a:lnTo>
                      <a:pt x="20" y="2"/>
                    </a:lnTo>
                    <a:lnTo>
                      <a:pt x="26" y="0"/>
                    </a:lnTo>
                    <a:lnTo>
                      <a:pt x="34" y="0"/>
                    </a:lnTo>
                    <a:lnTo>
                      <a:pt x="40" y="0"/>
                    </a:lnTo>
                    <a:lnTo>
                      <a:pt x="46" y="2"/>
                    </a:lnTo>
                    <a:lnTo>
                      <a:pt x="50" y="6"/>
                    </a:lnTo>
                    <a:lnTo>
                      <a:pt x="56" y="10"/>
                    </a:lnTo>
                    <a:lnTo>
                      <a:pt x="60" y="14"/>
                    </a:lnTo>
                    <a:lnTo>
                      <a:pt x="64" y="20"/>
                    </a:lnTo>
                    <a:lnTo>
                      <a:pt x="64" y="26"/>
                    </a:lnTo>
                    <a:lnTo>
                      <a:pt x="65" y="31"/>
                    </a:lnTo>
                    <a:lnTo>
                      <a:pt x="64" y="39"/>
                    </a:lnTo>
                    <a:lnTo>
                      <a:pt x="64" y="45"/>
                    </a:lnTo>
                    <a:lnTo>
                      <a:pt x="60" y="49"/>
                    </a:lnTo>
                    <a:lnTo>
                      <a:pt x="56" y="55"/>
                    </a:lnTo>
                    <a:lnTo>
                      <a:pt x="50" y="59"/>
                    </a:lnTo>
                    <a:lnTo>
                      <a:pt x="46" y="63"/>
                    </a:lnTo>
                    <a:lnTo>
                      <a:pt x="40" y="63"/>
                    </a:lnTo>
                    <a:lnTo>
                      <a:pt x="34" y="65"/>
                    </a:lnTo>
                    <a:lnTo>
                      <a:pt x="26" y="63"/>
                    </a:lnTo>
                    <a:lnTo>
                      <a:pt x="20" y="63"/>
                    </a:lnTo>
                    <a:lnTo>
                      <a:pt x="14" y="59"/>
                    </a:lnTo>
                    <a:lnTo>
                      <a:pt x="10" y="55"/>
                    </a:lnTo>
                    <a:lnTo>
                      <a:pt x="6" y="49"/>
                    </a:lnTo>
                    <a:lnTo>
                      <a:pt x="2" y="45"/>
                    </a:lnTo>
                    <a:lnTo>
                      <a:pt x="0" y="39"/>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4" name="Freeform 887"/>
              <p:cNvSpPr>
                <a:spLocks/>
              </p:cNvSpPr>
              <p:nvPr/>
            </p:nvSpPr>
            <p:spPr bwMode="auto">
              <a:xfrm>
                <a:off x="4557" y="2339"/>
                <a:ext cx="65" cy="65"/>
              </a:xfrm>
              <a:custGeom>
                <a:avLst/>
                <a:gdLst>
                  <a:gd name="T0" fmla="*/ 0 w 65"/>
                  <a:gd name="T1" fmla="*/ 31 h 65"/>
                  <a:gd name="T2" fmla="*/ 0 w 65"/>
                  <a:gd name="T3" fmla="*/ 31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0 h 65"/>
                  <a:gd name="T18" fmla="*/ 34 w 65"/>
                  <a:gd name="T19" fmla="*/ 0 h 65"/>
                  <a:gd name="T20" fmla="*/ 40 w 65"/>
                  <a:gd name="T21" fmla="*/ 0 h 65"/>
                  <a:gd name="T22" fmla="*/ 46 w 65"/>
                  <a:gd name="T23" fmla="*/ 2 h 65"/>
                  <a:gd name="T24" fmla="*/ 50 w 65"/>
                  <a:gd name="T25" fmla="*/ 6 h 65"/>
                  <a:gd name="T26" fmla="*/ 56 w 65"/>
                  <a:gd name="T27" fmla="*/ 10 h 65"/>
                  <a:gd name="T28" fmla="*/ 60 w 65"/>
                  <a:gd name="T29" fmla="*/ 14 h 65"/>
                  <a:gd name="T30" fmla="*/ 64 w 65"/>
                  <a:gd name="T31" fmla="*/ 20 h 65"/>
                  <a:gd name="T32" fmla="*/ 64 w 65"/>
                  <a:gd name="T33" fmla="*/ 26 h 65"/>
                  <a:gd name="T34" fmla="*/ 65 w 65"/>
                  <a:gd name="T35" fmla="*/ 31 h 65"/>
                  <a:gd name="T36" fmla="*/ 64 w 65"/>
                  <a:gd name="T37" fmla="*/ 39 h 65"/>
                  <a:gd name="T38" fmla="*/ 64 w 65"/>
                  <a:gd name="T39" fmla="*/ 45 h 65"/>
                  <a:gd name="T40" fmla="*/ 60 w 65"/>
                  <a:gd name="T41" fmla="*/ 49 h 65"/>
                  <a:gd name="T42" fmla="*/ 56 w 65"/>
                  <a:gd name="T43" fmla="*/ 55 h 65"/>
                  <a:gd name="T44" fmla="*/ 50 w 65"/>
                  <a:gd name="T45" fmla="*/ 59 h 65"/>
                  <a:gd name="T46" fmla="*/ 46 w 65"/>
                  <a:gd name="T47" fmla="*/ 63 h 65"/>
                  <a:gd name="T48" fmla="*/ 40 w 65"/>
                  <a:gd name="T49" fmla="*/ 63 h 65"/>
                  <a:gd name="T50" fmla="*/ 34 w 65"/>
                  <a:gd name="T51" fmla="*/ 65 h 65"/>
                  <a:gd name="T52" fmla="*/ 26 w 65"/>
                  <a:gd name="T53" fmla="*/ 63 h 65"/>
                  <a:gd name="T54" fmla="*/ 20 w 65"/>
                  <a:gd name="T55" fmla="*/ 63 h 65"/>
                  <a:gd name="T56" fmla="*/ 14 w 65"/>
                  <a:gd name="T57" fmla="*/ 59 h 65"/>
                  <a:gd name="T58" fmla="*/ 10 w 65"/>
                  <a:gd name="T59" fmla="*/ 55 h 65"/>
                  <a:gd name="T60" fmla="*/ 6 w 65"/>
                  <a:gd name="T61" fmla="*/ 49 h 65"/>
                  <a:gd name="T62" fmla="*/ 2 w 65"/>
                  <a:gd name="T63" fmla="*/ 45 h 65"/>
                  <a:gd name="T64" fmla="*/ 0 w 65"/>
                  <a:gd name="T65" fmla="*/ 39 h 65"/>
                  <a:gd name="T66" fmla="*/ 0 w 65"/>
                  <a:gd name="T67" fmla="*/ 31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1"/>
                    </a:moveTo>
                    <a:lnTo>
                      <a:pt x="0" y="31"/>
                    </a:lnTo>
                    <a:lnTo>
                      <a:pt x="0" y="26"/>
                    </a:lnTo>
                    <a:lnTo>
                      <a:pt x="2" y="20"/>
                    </a:lnTo>
                    <a:lnTo>
                      <a:pt x="6" y="14"/>
                    </a:lnTo>
                    <a:lnTo>
                      <a:pt x="10" y="10"/>
                    </a:lnTo>
                    <a:lnTo>
                      <a:pt x="14" y="6"/>
                    </a:lnTo>
                    <a:lnTo>
                      <a:pt x="20" y="2"/>
                    </a:lnTo>
                    <a:lnTo>
                      <a:pt x="26" y="0"/>
                    </a:lnTo>
                    <a:lnTo>
                      <a:pt x="34" y="0"/>
                    </a:lnTo>
                    <a:lnTo>
                      <a:pt x="40" y="0"/>
                    </a:lnTo>
                    <a:lnTo>
                      <a:pt x="46" y="2"/>
                    </a:lnTo>
                    <a:lnTo>
                      <a:pt x="50" y="6"/>
                    </a:lnTo>
                    <a:lnTo>
                      <a:pt x="56" y="10"/>
                    </a:lnTo>
                    <a:lnTo>
                      <a:pt x="60" y="14"/>
                    </a:lnTo>
                    <a:lnTo>
                      <a:pt x="64" y="20"/>
                    </a:lnTo>
                    <a:lnTo>
                      <a:pt x="64" y="26"/>
                    </a:lnTo>
                    <a:lnTo>
                      <a:pt x="65" y="31"/>
                    </a:lnTo>
                    <a:lnTo>
                      <a:pt x="64" y="39"/>
                    </a:lnTo>
                    <a:lnTo>
                      <a:pt x="64" y="45"/>
                    </a:lnTo>
                    <a:lnTo>
                      <a:pt x="60" y="49"/>
                    </a:lnTo>
                    <a:lnTo>
                      <a:pt x="56" y="55"/>
                    </a:lnTo>
                    <a:lnTo>
                      <a:pt x="50" y="59"/>
                    </a:lnTo>
                    <a:lnTo>
                      <a:pt x="46" y="63"/>
                    </a:lnTo>
                    <a:lnTo>
                      <a:pt x="40" y="63"/>
                    </a:lnTo>
                    <a:lnTo>
                      <a:pt x="34" y="65"/>
                    </a:lnTo>
                    <a:lnTo>
                      <a:pt x="26" y="63"/>
                    </a:lnTo>
                    <a:lnTo>
                      <a:pt x="20" y="63"/>
                    </a:lnTo>
                    <a:lnTo>
                      <a:pt x="14" y="59"/>
                    </a:lnTo>
                    <a:lnTo>
                      <a:pt x="10" y="55"/>
                    </a:lnTo>
                    <a:lnTo>
                      <a:pt x="6" y="49"/>
                    </a:lnTo>
                    <a:lnTo>
                      <a:pt x="2" y="45"/>
                    </a:lnTo>
                    <a:lnTo>
                      <a:pt x="0" y="39"/>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5" name="Freeform 888"/>
              <p:cNvSpPr>
                <a:spLocks/>
              </p:cNvSpPr>
              <p:nvPr/>
            </p:nvSpPr>
            <p:spPr bwMode="auto">
              <a:xfrm>
                <a:off x="4559" y="2402"/>
                <a:ext cx="65" cy="65"/>
              </a:xfrm>
              <a:custGeom>
                <a:avLst/>
                <a:gdLst>
                  <a:gd name="T0" fmla="*/ 0 w 65"/>
                  <a:gd name="T1" fmla="*/ 33 h 65"/>
                  <a:gd name="T2" fmla="*/ 0 w 65"/>
                  <a:gd name="T3" fmla="*/ 26 h 65"/>
                  <a:gd name="T4" fmla="*/ 2 w 65"/>
                  <a:gd name="T5" fmla="*/ 20 h 65"/>
                  <a:gd name="T6" fmla="*/ 6 w 65"/>
                  <a:gd name="T7" fmla="*/ 14 h 65"/>
                  <a:gd name="T8" fmla="*/ 10 w 65"/>
                  <a:gd name="T9" fmla="*/ 10 h 65"/>
                  <a:gd name="T10" fmla="*/ 14 w 65"/>
                  <a:gd name="T11" fmla="*/ 6 h 65"/>
                  <a:gd name="T12" fmla="*/ 20 w 65"/>
                  <a:gd name="T13" fmla="*/ 2 h 65"/>
                  <a:gd name="T14" fmla="*/ 26 w 65"/>
                  <a:gd name="T15" fmla="*/ 2 h 65"/>
                  <a:gd name="T16" fmla="*/ 32 w 65"/>
                  <a:gd name="T17" fmla="*/ 0 h 65"/>
                  <a:gd name="T18" fmla="*/ 40 w 65"/>
                  <a:gd name="T19" fmla="*/ 2 h 65"/>
                  <a:gd name="T20" fmla="*/ 46 w 65"/>
                  <a:gd name="T21" fmla="*/ 2 h 65"/>
                  <a:gd name="T22" fmla="*/ 52 w 65"/>
                  <a:gd name="T23" fmla="*/ 6 h 65"/>
                  <a:gd name="T24" fmla="*/ 56 w 65"/>
                  <a:gd name="T25" fmla="*/ 10 h 65"/>
                  <a:gd name="T26" fmla="*/ 60 w 65"/>
                  <a:gd name="T27" fmla="*/ 14 h 65"/>
                  <a:gd name="T28" fmla="*/ 62 w 65"/>
                  <a:gd name="T29" fmla="*/ 20 h 65"/>
                  <a:gd name="T30" fmla="*/ 63 w 65"/>
                  <a:gd name="T31" fmla="*/ 26 h 65"/>
                  <a:gd name="T32" fmla="*/ 65 w 65"/>
                  <a:gd name="T33" fmla="*/ 33 h 65"/>
                  <a:gd name="T34" fmla="*/ 63 w 65"/>
                  <a:gd name="T35" fmla="*/ 39 h 65"/>
                  <a:gd name="T36" fmla="*/ 62 w 65"/>
                  <a:gd name="T37" fmla="*/ 45 h 65"/>
                  <a:gd name="T38" fmla="*/ 60 w 65"/>
                  <a:gd name="T39" fmla="*/ 51 h 65"/>
                  <a:gd name="T40" fmla="*/ 56 w 65"/>
                  <a:gd name="T41" fmla="*/ 55 h 65"/>
                  <a:gd name="T42" fmla="*/ 52 w 65"/>
                  <a:gd name="T43" fmla="*/ 59 h 65"/>
                  <a:gd name="T44" fmla="*/ 46 w 65"/>
                  <a:gd name="T45" fmla="*/ 63 h 65"/>
                  <a:gd name="T46" fmla="*/ 40 w 65"/>
                  <a:gd name="T47" fmla="*/ 65 h 65"/>
                  <a:gd name="T48" fmla="*/ 32 w 65"/>
                  <a:gd name="T49" fmla="*/ 65 h 65"/>
                  <a:gd name="T50" fmla="*/ 26 w 65"/>
                  <a:gd name="T51" fmla="*/ 65 h 65"/>
                  <a:gd name="T52" fmla="*/ 20 w 65"/>
                  <a:gd name="T53" fmla="*/ 63 h 65"/>
                  <a:gd name="T54" fmla="*/ 14 w 65"/>
                  <a:gd name="T55" fmla="*/ 59 h 65"/>
                  <a:gd name="T56" fmla="*/ 10 w 65"/>
                  <a:gd name="T57" fmla="*/ 55 h 65"/>
                  <a:gd name="T58" fmla="*/ 6 w 65"/>
                  <a:gd name="T59" fmla="*/ 51 h 65"/>
                  <a:gd name="T60" fmla="*/ 2 w 65"/>
                  <a:gd name="T61" fmla="*/ 45 h 65"/>
                  <a:gd name="T62" fmla="*/ 0 w 65"/>
                  <a:gd name="T63" fmla="*/ 39 h 65"/>
                  <a:gd name="T64" fmla="*/ 0 w 65"/>
                  <a:gd name="T65" fmla="*/ 33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0" y="33"/>
                    </a:moveTo>
                    <a:lnTo>
                      <a:pt x="0" y="26"/>
                    </a:lnTo>
                    <a:lnTo>
                      <a:pt x="2" y="20"/>
                    </a:lnTo>
                    <a:lnTo>
                      <a:pt x="6" y="14"/>
                    </a:lnTo>
                    <a:lnTo>
                      <a:pt x="10" y="10"/>
                    </a:lnTo>
                    <a:lnTo>
                      <a:pt x="14" y="6"/>
                    </a:lnTo>
                    <a:lnTo>
                      <a:pt x="20" y="2"/>
                    </a:lnTo>
                    <a:lnTo>
                      <a:pt x="26" y="2"/>
                    </a:lnTo>
                    <a:lnTo>
                      <a:pt x="32" y="0"/>
                    </a:lnTo>
                    <a:lnTo>
                      <a:pt x="40" y="2"/>
                    </a:lnTo>
                    <a:lnTo>
                      <a:pt x="46" y="2"/>
                    </a:lnTo>
                    <a:lnTo>
                      <a:pt x="52" y="6"/>
                    </a:lnTo>
                    <a:lnTo>
                      <a:pt x="56" y="10"/>
                    </a:lnTo>
                    <a:lnTo>
                      <a:pt x="60" y="14"/>
                    </a:lnTo>
                    <a:lnTo>
                      <a:pt x="62" y="20"/>
                    </a:lnTo>
                    <a:lnTo>
                      <a:pt x="63" y="26"/>
                    </a:lnTo>
                    <a:lnTo>
                      <a:pt x="65" y="33"/>
                    </a:lnTo>
                    <a:lnTo>
                      <a:pt x="63" y="39"/>
                    </a:lnTo>
                    <a:lnTo>
                      <a:pt x="62"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6" name="Freeform 889"/>
              <p:cNvSpPr>
                <a:spLocks/>
              </p:cNvSpPr>
              <p:nvPr/>
            </p:nvSpPr>
            <p:spPr bwMode="auto">
              <a:xfrm>
                <a:off x="4559" y="2402"/>
                <a:ext cx="65" cy="65"/>
              </a:xfrm>
              <a:custGeom>
                <a:avLst/>
                <a:gdLst>
                  <a:gd name="T0" fmla="*/ 0 w 65"/>
                  <a:gd name="T1" fmla="*/ 33 h 65"/>
                  <a:gd name="T2" fmla="*/ 0 w 65"/>
                  <a:gd name="T3" fmla="*/ 33 h 65"/>
                  <a:gd name="T4" fmla="*/ 0 w 65"/>
                  <a:gd name="T5" fmla="*/ 26 h 65"/>
                  <a:gd name="T6" fmla="*/ 2 w 65"/>
                  <a:gd name="T7" fmla="*/ 20 h 65"/>
                  <a:gd name="T8" fmla="*/ 6 w 65"/>
                  <a:gd name="T9" fmla="*/ 14 h 65"/>
                  <a:gd name="T10" fmla="*/ 10 w 65"/>
                  <a:gd name="T11" fmla="*/ 10 h 65"/>
                  <a:gd name="T12" fmla="*/ 14 w 65"/>
                  <a:gd name="T13" fmla="*/ 6 h 65"/>
                  <a:gd name="T14" fmla="*/ 20 w 65"/>
                  <a:gd name="T15" fmla="*/ 2 h 65"/>
                  <a:gd name="T16" fmla="*/ 26 w 65"/>
                  <a:gd name="T17" fmla="*/ 2 h 65"/>
                  <a:gd name="T18" fmla="*/ 32 w 65"/>
                  <a:gd name="T19" fmla="*/ 0 h 65"/>
                  <a:gd name="T20" fmla="*/ 40 w 65"/>
                  <a:gd name="T21" fmla="*/ 2 h 65"/>
                  <a:gd name="T22" fmla="*/ 46 w 65"/>
                  <a:gd name="T23" fmla="*/ 2 h 65"/>
                  <a:gd name="T24" fmla="*/ 52 w 65"/>
                  <a:gd name="T25" fmla="*/ 6 h 65"/>
                  <a:gd name="T26" fmla="*/ 56 w 65"/>
                  <a:gd name="T27" fmla="*/ 10 h 65"/>
                  <a:gd name="T28" fmla="*/ 60 w 65"/>
                  <a:gd name="T29" fmla="*/ 14 h 65"/>
                  <a:gd name="T30" fmla="*/ 62 w 65"/>
                  <a:gd name="T31" fmla="*/ 20 h 65"/>
                  <a:gd name="T32" fmla="*/ 63 w 65"/>
                  <a:gd name="T33" fmla="*/ 26 h 65"/>
                  <a:gd name="T34" fmla="*/ 65 w 65"/>
                  <a:gd name="T35" fmla="*/ 33 h 65"/>
                  <a:gd name="T36" fmla="*/ 63 w 65"/>
                  <a:gd name="T37" fmla="*/ 39 h 65"/>
                  <a:gd name="T38" fmla="*/ 62 w 65"/>
                  <a:gd name="T39" fmla="*/ 45 h 65"/>
                  <a:gd name="T40" fmla="*/ 60 w 65"/>
                  <a:gd name="T41" fmla="*/ 51 h 65"/>
                  <a:gd name="T42" fmla="*/ 56 w 65"/>
                  <a:gd name="T43" fmla="*/ 55 h 65"/>
                  <a:gd name="T44" fmla="*/ 52 w 65"/>
                  <a:gd name="T45" fmla="*/ 59 h 65"/>
                  <a:gd name="T46" fmla="*/ 46 w 65"/>
                  <a:gd name="T47" fmla="*/ 63 h 65"/>
                  <a:gd name="T48" fmla="*/ 40 w 65"/>
                  <a:gd name="T49" fmla="*/ 65 h 65"/>
                  <a:gd name="T50" fmla="*/ 32 w 65"/>
                  <a:gd name="T51" fmla="*/ 65 h 65"/>
                  <a:gd name="T52" fmla="*/ 26 w 65"/>
                  <a:gd name="T53" fmla="*/ 65 h 65"/>
                  <a:gd name="T54" fmla="*/ 20 w 65"/>
                  <a:gd name="T55" fmla="*/ 63 h 65"/>
                  <a:gd name="T56" fmla="*/ 14 w 65"/>
                  <a:gd name="T57" fmla="*/ 59 h 65"/>
                  <a:gd name="T58" fmla="*/ 10 w 65"/>
                  <a:gd name="T59" fmla="*/ 55 h 65"/>
                  <a:gd name="T60" fmla="*/ 6 w 65"/>
                  <a:gd name="T61" fmla="*/ 51 h 65"/>
                  <a:gd name="T62" fmla="*/ 2 w 65"/>
                  <a:gd name="T63" fmla="*/ 45 h 65"/>
                  <a:gd name="T64" fmla="*/ 0 w 65"/>
                  <a:gd name="T65" fmla="*/ 39 h 65"/>
                  <a:gd name="T66" fmla="*/ 0 w 65"/>
                  <a:gd name="T67" fmla="*/ 33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0" y="33"/>
                    </a:moveTo>
                    <a:lnTo>
                      <a:pt x="0" y="33"/>
                    </a:lnTo>
                    <a:lnTo>
                      <a:pt x="0" y="26"/>
                    </a:lnTo>
                    <a:lnTo>
                      <a:pt x="2" y="20"/>
                    </a:lnTo>
                    <a:lnTo>
                      <a:pt x="6" y="14"/>
                    </a:lnTo>
                    <a:lnTo>
                      <a:pt x="10" y="10"/>
                    </a:lnTo>
                    <a:lnTo>
                      <a:pt x="14" y="6"/>
                    </a:lnTo>
                    <a:lnTo>
                      <a:pt x="20" y="2"/>
                    </a:lnTo>
                    <a:lnTo>
                      <a:pt x="26" y="2"/>
                    </a:lnTo>
                    <a:lnTo>
                      <a:pt x="32" y="0"/>
                    </a:lnTo>
                    <a:lnTo>
                      <a:pt x="40" y="2"/>
                    </a:lnTo>
                    <a:lnTo>
                      <a:pt x="46" y="2"/>
                    </a:lnTo>
                    <a:lnTo>
                      <a:pt x="52" y="6"/>
                    </a:lnTo>
                    <a:lnTo>
                      <a:pt x="56" y="10"/>
                    </a:lnTo>
                    <a:lnTo>
                      <a:pt x="60" y="14"/>
                    </a:lnTo>
                    <a:lnTo>
                      <a:pt x="62" y="20"/>
                    </a:lnTo>
                    <a:lnTo>
                      <a:pt x="63" y="26"/>
                    </a:lnTo>
                    <a:lnTo>
                      <a:pt x="65" y="33"/>
                    </a:lnTo>
                    <a:lnTo>
                      <a:pt x="63" y="39"/>
                    </a:lnTo>
                    <a:lnTo>
                      <a:pt x="62" y="45"/>
                    </a:lnTo>
                    <a:lnTo>
                      <a:pt x="60" y="51"/>
                    </a:lnTo>
                    <a:lnTo>
                      <a:pt x="56" y="55"/>
                    </a:lnTo>
                    <a:lnTo>
                      <a:pt x="52" y="59"/>
                    </a:lnTo>
                    <a:lnTo>
                      <a:pt x="46" y="63"/>
                    </a:lnTo>
                    <a:lnTo>
                      <a:pt x="40" y="65"/>
                    </a:lnTo>
                    <a:lnTo>
                      <a:pt x="32" y="65"/>
                    </a:lnTo>
                    <a:lnTo>
                      <a:pt x="26" y="65"/>
                    </a:lnTo>
                    <a:lnTo>
                      <a:pt x="20" y="63"/>
                    </a:lnTo>
                    <a:lnTo>
                      <a:pt x="14" y="59"/>
                    </a:lnTo>
                    <a:lnTo>
                      <a:pt x="10" y="55"/>
                    </a:lnTo>
                    <a:lnTo>
                      <a:pt x="6" y="51"/>
                    </a:lnTo>
                    <a:lnTo>
                      <a:pt x="2" y="45"/>
                    </a:lnTo>
                    <a:lnTo>
                      <a:pt x="0" y="39"/>
                    </a:lnTo>
                    <a:lnTo>
                      <a:pt x="0" y="33"/>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7" name="Freeform 890"/>
              <p:cNvSpPr>
                <a:spLocks/>
              </p:cNvSpPr>
              <p:nvPr/>
            </p:nvSpPr>
            <p:spPr bwMode="auto">
              <a:xfrm>
                <a:off x="4575" y="2457"/>
                <a:ext cx="63" cy="63"/>
              </a:xfrm>
              <a:custGeom>
                <a:avLst/>
                <a:gdLst>
                  <a:gd name="T0" fmla="*/ 63 w 63"/>
                  <a:gd name="T1" fmla="*/ 32 h 63"/>
                  <a:gd name="T2" fmla="*/ 63 w 63"/>
                  <a:gd name="T3" fmla="*/ 38 h 63"/>
                  <a:gd name="T4" fmla="*/ 61 w 63"/>
                  <a:gd name="T5" fmla="*/ 43 h 63"/>
                  <a:gd name="T6" fmla="*/ 57 w 63"/>
                  <a:gd name="T7" fmla="*/ 49 h 63"/>
                  <a:gd name="T8" fmla="*/ 53 w 63"/>
                  <a:gd name="T9" fmla="*/ 55 h 63"/>
                  <a:gd name="T10" fmla="*/ 49 w 63"/>
                  <a:gd name="T11" fmla="*/ 57 h 63"/>
                  <a:gd name="T12" fmla="*/ 44 w 63"/>
                  <a:gd name="T13" fmla="*/ 61 h 63"/>
                  <a:gd name="T14" fmla="*/ 38 w 63"/>
                  <a:gd name="T15" fmla="*/ 63 h 63"/>
                  <a:gd name="T16" fmla="*/ 32 w 63"/>
                  <a:gd name="T17" fmla="*/ 63 h 63"/>
                  <a:gd name="T18" fmla="*/ 26 w 63"/>
                  <a:gd name="T19" fmla="*/ 63 h 63"/>
                  <a:gd name="T20" fmla="*/ 20 w 63"/>
                  <a:gd name="T21" fmla="*/ 61 h 63"/>
                  <a:gd name="T22" fmla="*/ 14 w 63"/>
                  <a:gd name="T23" fmla="*/ 57 h 63"/>
                  <a:gd name="T24" fmla="*/ 8 w 63"/>
                  <a:gd name="T25" fmla="*/ 55 h 63"/>
                  <a:gd name="T26" fmla="*/ 4 w 63"/>
                  <a:gd name="T27" fmla="*/ 49 h 63"/>
                  <a:gd name="T28" fmla="*/ 2 w 63"/>
                  <a:gd name="T29" fmla="*/ 43 h 63"/>
                  <a:gd name="T30" fmla="*/ 0 w 63"/>
                  <a:gd name="T31" fmla="*/ 38 h 63"/>
                  <a:gd name="T32" fmla="*/ 0 w 63"/>
                  <a:gd name="T33" fmla="*/ 32 h 63"/>
                  <a:gd name="T34" fmla="*/ 0 w 63"/>
                  <a:gd name="T35" fmla="*/ 26 h 63"/>
                  <a:gd name="T36" fmla="*/ 2 w 63"/>
                  <a:gd name="T37" fmla="*/ 20 h 63"/>
                  <a:gd name="T38" fmla="*/ 4 w 63"/>
                  <a:gd name="T39" fmla="*/ 14 h 63"/>
                  <a:gd name="T40" fmla="*/ 8 w 63"/>
                  <a:gd name="T41" fmla="*/ 8 h 63"/>
                  <a:gd name="T42" fmla="*/ 14 w 63"/>
                  <a:gd name="T43" fmla="*/ 4 h 63"/>
                  <a:gd name="T44" fmla="*/ 20 w 63"/>
                  <a:gd name="T45" fmla="*/ 2 h 63"/>
                  <a:gd name="T46" fmla="*/ 26 w 63"/>
                  <a:gd name="T47" fmla="*/ 0 h 63"/>
                  <a:gd name="T48" fmla="*/ 32 w 63"/>
                  <a:gd name="T49" fmla="*/ 0 h 63"/>
                  <a:gd name="T50" fmla="*/ 38 w 63"/>
                  <a:gd name="T51" fmla="*/ 0 h 63"/>
                  <a:gd name="T52" fmla="*/ 44 w 63"/>
                  <a:gd name="T53" fmla="*/ 2 h 63"/>
                  <a:gd name="T54" fmla="*/ 49 w 63"/>
                  <a:gd name="T55" fmla="*/ 4 h 63"/>
                  <a:gd name="T56" fmla="*/ 53 w 63"/>
                  <a:gd name="T57" fmla="*/ 8 h 63"/>
                  <a:gd name="T58" fmla="*/ 57 w 63"/>
                  <a:gd name="T59" fmla="*/ 14 h 63"/>
                  <a:gd name="T60" fmla="*/ 61 w 63"/>
                  <a:gd name="T61" fmla="*/ 20 h 63"/>
                  <a:gd name="T62" fmla="*/ 63 w 63"/>
                  <a:gd name="T63" fmla="*/ 26 h 63"/>
                  <a:gd name="T64" fmla="*/ 63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63" y="32"/>
                    </a:moveTo>
                    <a:lnTo>
                      <a:pt x="63" y="38"/>
                    </a:lnTo>
                    <a:lnTo>
                      <a:pt x="61" y="43"/>
                    </a:lnTo>
                    <a:lnTo>
                      <a:pt x="57" y="49"/>
                    </a:lnTo>
                    <a:lnTo>
                      <a:pt x="53" y="55"/>
                    </a:lnTo>
                    <a:lnTo>
                      <a:pt x="49" y="57"/>
                    </a:lnTo>
                    <a:lnTo>
                      <a:pt x="44" y="61"/>
                    </a:lnTo>
                    <a:lnTo>
                      <a:pt x="38" y="63"/>
                    </a:lnTo>
                    <a:lnTo>
                      <a:pt x="32" y="63"/>
                    </a:lnTo>
                    <a:lnTo>
                      <a:pt x="26" y="63"/>
                    </a:lnTo>
                    <a:lnTo>
                      <a:pt x="20" y="61"/>
                    </a:lnTo>
                    <a:lnTo>
                      <a:pt x="14" y="57"/>
                    </a:lnTo>
                    <a:lnTo>
                      <a:pt x="8" y="55"/>
                    </a:lnTo>
                    <a:lnTo>
                      <a:pt x="4" y="49"/>
                    </a:lnTo>
                    <a:lnTo>
                      <a:pt x="2" y="43"/>
                    </a:lnTo>
                    <a:lnTo>
                      <a:pt x="0" y="38"/>
                    </a:lnTo>
                    <a:lnTo>
                      <a:pt x="0" y="32"/>
                    </a:lnTo>
                    <a:lnTo>
                      <a:pt x="0" y="26"/>
                    </a:lnTo>
                    <a:lnTo>
                      <a:pt x="2" y="20"/>
                    </a:lnTo>
                    <a:lnTo>
                      <a:pt x="4" y="14"/>
                    </a:lnTo>
                    <a:lnTo>
                      <a:pt x="8" y="8"/>
                    </a:lnTo>
                    <a:lnTo>
                      <a:pt x="14" y="4"/>
                    </a:lnTo>
                    <a:lnTo>
                      <a:pt x="20" y="2"/>
                    </a:lnTo>
                    <a:lnTo>
                      <a:pt x="26" y="0"/>
                    </a:lnTo>
                    <a:lnTo>
                      <a:pt x="32" y="0"/>
                    </a:lnTo>
                    <a:lnTo>
                      <a:pt x="38" y="0"/>
                    </a:lnTo>
                    <a:lnTo>
                      <a:pt x="44" y="2"/>
                    </a:lnTo>
                    <a:lnTo>
                      <a:pt x="49" y="4"/>
                    </a:lnTo>
                    <a:lnTo>
                      <a:pt x="53" y="8"/>
                    </a:lnTo>
                    <a:lnTo>
                      <a:pt x="57" y="14"/>
                    </a:lnTo>
                    <a:lnTo>
                      <a:pt x="61" y="20"/>
                    </a:lnTo>
                    <a:lnTo>
                      <a:pt x="63" y="26"/>
                    </a:lnTo>
                    <a:lnTo>
                      <a:pt x="63" y="32"/>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38" name="Freeform 891"/>
              <p:cNvSpPr>
                <a:spLocks/>
              </p:cNvSpPr>
              <p:nvPr/>
            </p:nvSpPr>
            <p:spPr bwMode="auto">
              <a:xfrm>
                <a:off x="4575" y="2457"/>
                <a:ext cx="63" cy="63"/>
              </a:xfrm>
              <a:custGeom>
                <a:avLst/>
                <a:gdLst>
                  <a:gd name="T0" fmla="*/ 63 w 63"/>
                  <a:gd name="T1" fmla="*/ 32 h 63"/>
                  <a:gd name="T2" fmla="*/ 63 w 63"/>
                  <a:gd name="T3" fmla="*/ 32 h 63"/>
                  <a:gd name="T4" fmla="*/ 63 w 63"/>
                  <a:gd name="T5" fmla="*/ 38 h 63"/>
                  <a:gd name="T6" fmla="*/ 61 w 63"/>
                  <a:gd name="T7" fmla="*/ 43 h 63"/>
                  <a:gd name="T8" fmla="*/ 57 w 63"/>
                  <a:gd name="T9" fmla="*/ 49 h 63"/>
                  <a:gd name="T10" fmla="*/ 53 w 63"/>
                  <a:gd name="T11" fmla="*/ 55 h 63"/>
                  <a:gd name="T12" fmla="*/ 49 w 63"/>
                  <a:gd name="T13" fmla="*/ 57 h 63"/>
                  <a:gd name="T14" fmla="*/ 44 w 63"/>
                  <a:gd name="T15" fmla="*/ 61 h 63"/>
                  <a:gd name="T16" fmla="*/ 38 w 63"/>
                  <a:gd name="T17" fmla="*/ 63 h 63"/>
                  <a:gd name="T18" fmla="*/ 32 w 63"/>
                  <a:gd name="T19" fmla="*/ 63 h 63"/>
                  <a:gd name="T20" fmla="*/ 26 w 63"/>
                  <a:gd name="T21" fmla="*/ 63 h 63"/>
                  <a:gd name="T22" fmla="*/ 20 w 63"/>
                  <a:gd name="T23" fmla="*/ 61 h 63"/>
                  <a:gd name="T24" fmla="*/ 14 w 63"/>
                  <a:gd name="T25" fmla="*/ 57 h 63"/>
                  <a:gd name="T26" fmla="*/ 8 w 63"/>
                  <a:gd name="T27" fmla="*/ 55 h 63"/>
                  <a:gd name="T28" fmla="*/ 4 w 63"/>
                  <a:gd name="T29" fmla="*/ 49 h 63"/>
                  <a:gd name="T30" fmla="*/ 2 w 63"/>
                  <a:gd name="T31" fmla="*/ 43 h 63"/>
                  <a:gd name="T32" fmla="*/ 0 w 63"/>
                  <a:gd name="T33" fmla="*/ 38 h 63"/>
                  <a:gd name="T34" fmla="*/ 0 w 63"/>
                  <a:gd name="T35" fmla="*/ 32 h 63"/>
                  <a:gd name="T36" fmla="*/ 0 w 63"/>
                  <a:gd name="T37" fmla="*/ 26 h 63"/>
                  <a:gd name="T38" fmla="*/ 2 w 63"/>
                  <a:gd name="T39" fmla="*/ 20 h 63"/>
                  <a:gd name="T40" fmla="*/ 4 w 63"/>
                  <a:gd name="T41" fmla="*/ 14 h 63"/>
                  <a:gd name="T42" fmla="*/ 8 w 63"/>
                  <a:gd name="T43" fmla="*/ 8 h 63"/>
                  <a:gd name="T44" fmla="*/ 14 w 63"/>
                  <a:gd name="T45" fmla="*/ 4 h 63"/>
                  <a:gd name="T46" fmla="*/ 20 w 63"/>
                  <a:gd name="T47" fmla="*/ 2 h 63"/>
                  <a:gd name="T48" fmla="*/ 26 w 63"/>
                  <a:gd name="T49" fmla="*/ 0 h 63"/>
                  <a:gd name="T50" fmla="*/ 32 w 63"/>
                  <a:gd name="T51" fmla="*/ 0 h 63"/>
                  <a:gd name="T52" fmla="*/ 38 w 63"/>
                  <a:gd name="T53" fmla="*/ 0 h 63"/>
                  <a:gd name="T54" fmla="*/ 44 w 63"/>
                  <a:gd name="T55" fmla="*/ 2 h 63"/>
                  <a:gd name="T56" fmla="*/ 49 w 63"/>
                  <a:gd name="T57" fmla="*/ 4 h 63"/>
                  <a:gd name="T58" fmla="*/ 53 w 63"/>
                  <a:gd name="T59" fmla="*/ 8 h 63"/>
                  <a:gd name="T60" fmla="*/ 57 w 63"/>
                  <a:gd name="T61" fmla="*/ 14 h 63"/>
                  <a:gd name="T62" fmla="*/ 61 w 63"/>
                  <a:gd name="T63" fmla="*/ 20 h 63"/>
                  <a:gd name="T64" fmla="*/ 63 w 63"/>
                  <a:gd name="T65" fmla="*/ 26 h 63"/>
                  <a:gd name="T66" fmla="*/ 63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63" y="32"/>
                    </a:moveTo>
                    <a:lnTo>
                      <a:pt x="63" y="32"/>
                    </a:lnTo>
                    <a:lnTo>
                      <a:pt x="63" y="38"/>
                    </a:lnTo>
                    <a:lnTo>
                      <a:pt x="61" y="43"/>
                    </a:lnTo>
                    <a:lnTo>
                      <a:pt x="57" y="49"/>
                    </a:lnTo>
                    <a:lnTo>
                      <a:pt x="53" y="55"/>
                    </a:lnTo>
                    <a:lnTo>
                      <a:pt x="49" y="57"/>
                    </a:lnTo>
                    <a:lnTo>
                      <a:pt x="44" y="61"/>
                    </a:lnTo>
                    <a:lnTo>
                      <a:pt x="38" y="63"/>
                    </a:lnTo>
                    <a:lnTo>
                      <a:pt x="32" y="63"/>
                    </a:lnTo>
                    <a:lnTo>
                      <a:pt x="26" y="63"/>
                    </a:lnTo>
                    <a:lnTo>
                      <a:pt x="20" y="61"/>
                    </a:lnTo>
                    <a:lnTo>
                      <a:pt x="14" y="57"/>
                    </a:lnTo>
                    <a:lnTo>
                      <a:pt x="8" y="55"/>
                    </a:lnTo>
                    <a:lnTo>
                      <a:pt x="4" y="49"/>
                    </a:lnTo>
                    <a:lnTo>
                      <a:pt x="2" y="43"/>
                    </a:lnTo>
                    <a:lnTo>
                      <a:pt x="0" y="38"/>
                    </a:lnTo>
                    <a:lnTo>
                      <a:pt x="0" y="32"/>
                    </a:lnTo>
                    <a:lnTo>
                      <a:pt x="0" y="26"/>
                    </a:lnTo>
                    <a:lnTo>
                      <a:pt x="2" y="20"/>
                    </a:lnTo>
                    <a:lnTo>
                      <a:pt x="4" y="14"/>
                    </a:lnTo>
                    <a:lnTo>
                      <a:pt x="8" y="8"/>
                    </a:lnTo>
                    <a:lnTo>
                      <a:pt x="14" y="4"/>
                    </a:lnTo>
                    <a:lnTo>
                      <a:pt x="20" y="2"/>
                    </a:lnTo>
                    <a:lnTo>
                      <a:pt x="26" y="0"/>
                    </a:lnTo>
                    <a:lnTo>
                      <a:pt x="32" y="0"/>
                    </a:lnTo>
                    <a:lnTo>
                      <a:pt x="38" y="0"/>
                    </a:lnTo>
                    <a:lnTo>
                      <a:pt x="44" y="2"/>
                    </a:lnTo>
                    <a:lnTo>
                      <a:pt x="49" y="4"/>
                    </a:lnTo>
                    <a:lnTo>
                      <a:pt x="53" y="8"/>
                    </a:lnTo>
                    <a:lnTo>
                      <a:pt x="57"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39" name="Freeform 892"/>
              <p:cNvSpPr>
                <a:spLocks/>
              </p:cNvSpPr>
              <p:nvPr/>
            </p:nvSpPr>
            <p:spPr bwMode="auto">
              <a:xfrm>
                <a:off x="5192" y="2524"/>
                <a:ext cx="64" cy="65"/>
              </a:xfrm>
              <a:custGeom>
                <a:avLst/>
                <a:gdLst>
                  <a:gd name="T0" fmla="*/ 64 w 64"/>
                  <a:gd name="T1" fmla="*/ 34 h 65"/>
                  <a:gd name="T2" fmla="*/ 63 w 64"/>
                  <a:gd name="T3" fmla="*/ 39 h 65"/>
                  <a:gd name="T4" fmla="*/ 63 w 64"/>
                  <a:gd name="T5" fmla="*/ 45 h 65"/>
                  <a:gd name="T6" fmla="*/ 59 w 64"/>
                  <a:gd name="T7" fmla="*/ 51 h 65"/>
                  <a:gd name="T8" fmla="*/ 55 w 64"/>
                  <a:gd name="T9" fmla="*/ 55 h 65"/>
                  <a:gd name="T10" fmla="*/ 51 w 64"/>
                  <a:gd name="T11" fmla="*/ 59 h 65"/>
                  <a:gd name="T12" fmla="*/ 45 w 64"/>
                  <a:gd name="T13" fmla="*/ 63 h 65"/>
                  <a:gd name="T14" fmla="*/ 39 w 64"/>
                  <a:gd name="T15" fmla="*/ 65 h 65"/>
                  <a:gd name="T16" fmla="*/ 31 w 64"/>
                  <a:gd name="T17" fmla="*/ 65 h 65"/>
                  <a:gd name="T18" fmla="*/ 25 w 64"/>
                  <a:gd name="T19" fmla="*/ 65 h 65"/>
                  <a:gd name="T20" fmla="*/ 19 w 64"/>
                  <a:gd name="T21" fmla="*/ 63 h 65"/>
                  <a:gd name="T22" fmla="*/ 13 w 64"/>
                  <a:gd name="T23" fmla="*/ 59 h 65"/>
                  <a:gd name="T24" fmla="*/ 9 w 64"/>
                  <a:gd name="T25" fmla="*/ 55 h 65"/>
                  <a:gd name="T26" fmla="*/ 5 w 64"/>
                  <a:gd name="T27" fmla="*/ 51 h 65"/>
                  <a:gd name="T28" fmla="*/ 1 w 64"/>
                  <a:gd name="T29" fmla="*/ 45 h 65"/>
                  <a:gd name="T30" fmla="*/ 1 w 64"/>
                  <a:gd name="T31" fmla="*/ 39 h 65"/>
                  <a:gd name="T32" fmla="*/ 0 w 64"/>
                  <a:gd name="T33" fmla="*/ 34 h 65"/>
                  <a:gd name="T34" fmla="*/ 1 w 64"/>
                  <a:gd name="T35" fmla="*/ 26 h 65"/>
                  <a:gd name="T36" fmla="*/ 1 w 64"/>
                  <a:gd name="T37" fmla="*/ 20 h 65"/>
                  <a:gd name="T38" fmla="*/ 5 w 64"/>
                  <a:gd name="T39" fmla="*/ 14 h 65"/>
                  <a:gd name="T40" fmla="*/ 9 w 64"/>
                  <a:gd name="T41" fmla="*/ 10 h 65"/>
                  <a:gd name="T42" fmla="*/ 13 w 64"/>
                  <a:gd name="T43" fmla="*/ 6 h 65"/>
                  <a:gd name="T44" fmla="*/ 19 w 64"/>
                  <a:gd name="T45" fmla="*/ 4 h 65"/>
                  <a:gd name="T46" fmla="*/ 25 w 64"/>
                  <a:gd name="T47" fmla="*/ 2 h 65"/>
                  <a:gd name="T48" fmla="*/ 31 w 64"/>
                  <a:gd name="T49" fmla="*/ 0 h 65"/>
                  <a:gd name="T50" fmla="*/ 39 w 64"/>
                  <a:gd name="T51" fmla="*/ 2 h 65"/>
                  <a:gd name="T52" fmla="*/ 45 w 64"/>
                  <a:gd name="T53" fmla="*/ 4 h 65"/>
                  <a:gd name="T54" fmla="*/ 51 w 64"/>
                  <a:gd name="T55" fmla="*/ 6 h 65"/>
                  <a:gd name="T56" fmla="*/ 55 w 64"/>
                  <a:gd name="T57" fmla="*/ 10 h 65"/>
                  <a:gd name="T58" fmla="*/ 59 w 64"/>
                  <a:gd name="T59" fmla="*/ 14 h 65"/>
                  <a:gd name="T60" fmla="*/ 63 w 64"/>
                  <a:gd name="T61" fmla="*/ 20 h 65"/>
                  <a:gd name="T62" fmla="*/ 63 w 64"/>
                  <a:gd name="T63" fmla="*/ 26 h 65"/>
                  <a:gd name="T64" fmla="*/ 64 w 64"/>
                  <a:gd name="T65" fmla="*/ 34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65"/>
                  <a:gd name="T101" fmla="*/ 64 w 64"/>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65">
                    <a:moveTo>
                      <a:pt x="64" y="34"/>
                    </a:move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5" y="51"/>
                    </a:lnTo>
                    <a:lnTo>
                      <a:pt x="1" y="45"/>
                    </a:lnTo>
                    <a:lnTo>
                      <a:pt x="1" y="39"/>
                    </a:lnTo>
                    <a:lnTo>
                      <a:pt x="0" y="34"/>
                    </a:lnTo>
                    <a:lnTo>
                      <a:pt x="1" y="26"/>
                    </a:lnTo>
                    <a:lnTo>
                      <a:pt x="1" y="20"/>
                    </a:lnTo>
                    <a:lnTo>
                      <a:pt x="5" y="14"/>
                    </a:lnTo>
                    <a:lnTo>
                      <a:pt x="9" y="10"/>
                    </a:lnTo>
                    <a:lnTo>
                      <a:pt x="13" y="6"/>
                    </a:lnTo>
                    <a:lnTo>
                      <a:pt x="19" y="4"/>
                    </a:lnTo>
                    <a:lnTo>
                      <a:pt x="25" y="2"/>
                    </a:lnTo>
                    <a:lnTo>
                      <a:pt x="31" y="0"/>
                    </a:lnTo>
                    <a:lnTo>
                      <a:pt x="39" y="2"/>
                    </a:lnTo>
                    <a:lnTo>
                      <a:pt x="45" y="4"/>
                    </a:lnTo>
                    <a:lnTo>
                      <a:pt x="51" y="6"/>
                    </a:lnTo>
                    <a:lnTo>
                      <a:pt x="55" y="10"/>
                    </a:lnTo>
                    <a:lnTo>
                      <a:pt x="59" y="14"/>
                    </a:lnTo>
                    <a:lnTo>
                      <a:pt x="63" y="20"/>
                    </a:lnTo>
                    <a:lnTo>
                      <a:pt x="63" y="26"/>
                    </a:lnTo>
                    <a:lnTo>
                      <a:pt x="64" y="34"/>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0" name="Freeform 893"/>
              <p:cNvSpPr>
                <a:spLocks/>
              </p:cNvSpPr>
              <p:nvPr/>
            </p:nvSpPr>
            <p:spPr bwMode="auto">
              <a:xfrm>
                <a:off x="5192" y="2524"/>
                <a:ext cx="64" cy="65"/>
              </a:xfrm>
              <a:custGeom>
                <a:avLst/>
                <a:gdLst>
                  <a:gd name="T0" fmla="*/ 64 w 64"/>
                  <a:gd name="T1" fmla="*/ 34 h 65"/>
                  <a:gd name="T2" fmla="*/ 64 w 64"/>
                  <a:gd name="T3" fmla="*/ 34 h 65"/>
                  <a:gd name="T4" fmla="*/ 63 w 64"/>
                  <a:gd name="T5" fmla="*/ 39 h 65"/>
                  <a:gd name="T6" fmla="*/ 63 w 64"/>
                  <a:gd name="T7" fmla="*/ 45 h 65"/>
                  <a:gd name="T8" fmla="*/ 59 w 64"/>
                  <a:gd name="T9" fmla="*/ 51 h 65"/>
                  <a:gd name="T10" fmla="*/ 55 w 64"/>
                  <a:gd name="T11" fmla="*/ 55 h 65"/>
                  <a:gd name="T12" fmla="*/ 51 w 64"/>
                  <a:gd name="T13" fmla="*/ 59 h 65"/>
                  <a:gd name="T14" fmla="*/ 45 w 64"/>
                  <a:gd name="T15" fmla="*/ 63 h 65"/>
                  <a:gd name="T16" fmla="*/ 39 w 64"/>
                  <a:gd name="T17" fmla="*/ 65 h 65"/>
                  <a:gd name="T18" fmla="*/ 31 w 64"/>
                  <a:gd name="T19" fmla="*/ 65 h 65"/>
                  <a:gd name="T20" fmla="*/ 25 w 64"/>
                  <a:gd name="T21" fmla="*/ 65 h 65"/>
                  <a:gd name="T22" fmla="*/ 19 w 64"/>
                  <a:gd name="T23" fmla="*/ 63 h 65"/>
                  <a:gd name="T24" fmla="*/ 13 w 64"/>
                  <a:gd name="T25" fmla="*/ 59 h 65"/>
                  <a:gd name="T26" fmla="*/ 9 w 64"/>
                  <a:gd name="T27" fmla="*/ 55 h 65"/>
                  <a:gd name="T28" fmla="*/ 5 w 64"/>
                  <a:gd name="T29" fmla="*/ 51 h 65"/>
                  <a:gd name="T30" fmla="*/ 1 w 64"/>
                  <a:gd name="T31" fmla="*/ 45 h 65"/>
                  <a:gd name="T32" fmla="*/ 1 w 64"/>
                  <a:gd name="T33" fmla="*/ 39 h 65"/>
                  <a:gd name="T34" fmla="*/ 0 w 64"/>
                  <a:gd name="T35" fmla="*/ 34 h 65"/>
                  <a:gd name="T36" fmla="*/ 1 w 64"/>
                  <a:gd name="T37" fmla="*/ 26 h 65"/>
                  <a:gd name="T38" fmla="*/ 1 w 64"/>
                  <a:gd name="T39" fmla="*/ 20 h 65"/>
                  <a:gd name="T40" fmla="*/ 5 w 64"/>
                  <a:gd name="T41" fmla="*/ 14 h 65"/>
                  <a:gd name="T42" fmla="*/ 9 w 64"/>
                  <a:gd name="T43" fmla="*/ 10 h 65"/>
                  <a:gd name="T44" fmla="*/ 13 w 64"/>
                  <a:gd name="T45" fmla="*/ 6 h 65"/>
                  <a:gd name="T46" fmla="*/ 19 w 64"/>
                  <a:gd name="T47" fmla="*/ 4 h 65"/>
                  <a:gd name="T48" fmla="*/ 25 w 64"/>
                  <a:gd name="T49" fmla="*/ 2 h 65"/>
                  <a:gd name="T50" fmla="*/ 31 w 64"/>
                  <a:gd name="T51" fmla="*/ 0 h 65"/>
                  <a:gd name="T52" fmla="*/ 39 w 64"/>
                  <a:gd name="T53" fmla="*/ 2 h 65"/>
                  <a:gd name="T54" fmla="*/ 45 w 64"/>
                  <a:gd name="T55" fmla="*/ 4 h 65"/>
                  <a:gd name="T56" fmla="*/ 51 w 64"/>
                  <a:gd name="T57" fmla="*/ 6 h 65"/>
                  <a:gd name="T58" fmla="*/ 55 w 64"/>
                  <a:gd name="T59" fmla="*/ 10 h 65"/>
                  <a:gd name="T60" fmla="*/ 59 w 64"/>
                  <a:gd name="T61" fmla="*/ 14 h 65"/>
                  <a:gd name="T62" fmla="*/ 63 w 64"/>
                  <a:gd name="T63" fmla="*/ 20 h 65"/>
                  <a:gd name="T64" fmla="*/ 63 w 64"/>
                  <a:gd name="T65" fmla="*/ 26 h 65"/>
                  <a:gd name="T66" fmla="*/ 64 w 64"/>
                  <a:gd name="T67" fmla="*/ 34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65"/>
                  <a:gd name="T104" fmla="*/ 64 w 64"/>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65">
                    <a:moveTo>
                      <a:pt x="64" y="34"/>
                    </a:moveTo>
                    <a:lnTo>
                      <a:pt x="64" y="34"/>
                    </a:lnTo>
                    <a:lnTo>
                      <a:pt x="63" y="39"/>
                    </a:lnTo>
                    <a:lnTo>
                      <a:pt x="63" y="45"/>
                    </a:lnTo>
                    <a:lnTo>
                      <a:pt x="59" y="51"/>
                    </a:lnTo>
                    <a:lnTo>
                      <a:pt x="55" y="55"/>
                    </a:lnTo>
                    <a:lnTo>
                      <a:pt x="51" y="59"/>
                    </a:lnTo>
                    <a:lnTo>
                      <a:pt x="45" y="63"/>
                    </a:lnTo>
                    <a:lnTo>
                      <a:pt x="39" y="65"/>
                    </a:lnTo>
                    <a:lnTo>
                      <a:pt x="31" y="65"/>
                    </a:lnTo>
                    <a:lnTo>
                      <a:pt x="25" y="65"/>
                    </a:lnTo>
                    <a:lnTo>
                      <a:pt x="19" y="63"/>
                    </a:lnTo>
                    <a:lnTo>
                      <a:pt x="13" y="59"/>
                    </a:lnTo>
                    <a:lnTo>
                      <a:pt x="9" y="55"/>
                    </a:lnTo>
                    <a:lnTo>
                      <a:pt x="5" y="51"/>
                    </a:lnTo>
                    <a:lnTo>
                      <a:pt x="1" y="45"/>
                    </a:lnTo>
                    <a:lnTo>
                      <a:pt x="1" y="39"/>
                    </a:lnTo>
                    <a:lnTo>
                      <a:pt x="0" y="34"/>
                    </a:lnTo>
                    <a:lnTo>
                      <a:pt x="1" y="26"/>
                    </a:lnTo>
                    <a:lnTo>
                      <a:pt x="1" y="20"/>
                    </a:lnTo>
                    <a:lnTo>
                      <a:pt x="5" y="14"/>
                    </a:lnTo>
                    <a:lnTo>
                      <a:pt x="9" y="10"/>
                    </a:lnTo>
                    <a:lnTo>
                      <a:pt x="13" y="6"/>
                    </a:lnTo>
                    <a:lnTo>
                      <a:pt x="19" y="4"/>
                    </a:lnTo>
                    <a:lnTo>
                      <a:pt x="25" y="2"/>
                    </a:lnTo>
                    <a:lnTo>
                      <a:pt x="31" y="0"/>
                    </a:lnTo>
                    <a:lnTo>
                      <a:pt x="39" y="2"/>
                    </a:lnTo>
                    <a:lnTo>
                      <a:pt x="45" y="4"/>
                    </a:lnTo>
                    <a:lnTo>
                      <a:pt x="51" y="6"/>
                    </a:lnTo>
                    <a:lnTo>
                      <a:pt x="55" y="10"/>
                    </a:lnTo>
                    <a:lnTo>
                      <a:pt x="59" y="14"/>
                    </a:lnTo>
                    <a:lnTo>
                      <a:pt x="63" y="20"/>
                    </a:lnTo>
                    <a:lnTo>
                      <a:pt x="63" y="26"/>
                    </a:lnTo>
                    <a:lnTo>
                      <a:pt x="64" y="34"/>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1" name="Freeform 894"/>
              <p:cNvSpPr>
                <a:spLocks/>
              </p:cNvSpPr>
              <p:nvPr/>
            </p:nvSpPr>
            <p:spPr bwMode="auto">
              <a:xfrm>
                <a:off x="5249" y="2420"/>
                <a:ext cx="63" cy="65"/>
              </a:xfrm>
              <a:custGeom>
                <a:avLst/>
                <a:gdLst>
                  <a:gd name="T0" fmla="*/ 31 w 63"/>
                  <a:gd name="T1" fmla="*/ 0 h 65"/>
                  <a:gd name="T2" fmla="*/ 37 w 63"/>
                  <a:gd name="T3" fmla="*/ 2 h 65"/>
                  <a:gd name="T4" fmla="*/ 43 w 63"/>
                  <a:gd name="T5" fmla="*/ 4 h 65"/>
                  <a:gd name="T6" fmla="*/ 49 w 63"/>
                  <a:gd name="T7" fmla="*/ 6 h 65"/>
                  <a:gd name="T8" fmla="*/ 55 w 63"/>
                  <a:gd name="T9" fmla="*/ 10 h 65"/>
                  <a:gd name="T10" fmla="*/ 57 w 63"/>
                  <a:gd name="T11" fmla="*/ 13 h 65"/>
                  <a:gd name="T12" fmla="*/ 61 w 63"/>
                  <a:gd name="T13" fmla="*/ 19 h 65"/>
                  <a:gd name="T14" fmla="*/ 63 w 63"/>
                  <a:gd name="T15" fmla="*/ 25 h 65"/>
                  <a:gd name="T16" fmla="*/ 63 w 63"/>
                  <a:gd name="T17" fmla="*/ 33 h 65"/>
                  <a:gd name="T18" fmla="*/ 63 w 63"/>
                  <a:gd name="T19" fmla="*/ 39 h 65"/>
                  <a:gd name="T20" fmla="*/ 61 w 63"/>
                  <a:gd name="T21" fmla="*/ 45 h 65"/>
                  <a:gd name="T22" fmla="*/ 57 w 63"/>
                  <a:gd name="T23" fmla="*/ 51 h 65"/>
                  <a:gd name="T24" fmla="*/ 55 w 63"/>
                  <a:gd name="T25" fmla="*/ 55 h 65"/>
                  <a:gd name="T26" fmla="*/ 49 w 63"/>
                  <a:gd name="T27" fmla="*/ 59 h 65"/>
                  <a:gd name="T28" fmla="*/ 43 w 63"/>
                  <a:gd name="T29" fmla="*/ 63 h 65"/>
                  <a:gd name="T30" fmla="*/ 37 w 63"/>
                  <a:gd name="T31" fmla="*/ 65 h 65"/>
                  <a:gd name="T32" fmla="*/ 31 w 63"/>
                  <a:gd name="T33" fmla="*/ 65 h 65"/>
                  <a:gd name="T34" fmla="*/ 25 w 63"/>
                  <a:gd name="T35" fmla="*/ 65 h 65"/>
                  <a:gd name="T36" fmla="*/ 19 w 63"/>
                  <a:gd name="T37" fmla="*/ 63 h 65"/>
                  <a:gd name="T38" fmla="*/ 13 w 63"/>
                  <a:gd name="T39" fmla="*/ 59 h 65"/>
                  <a:gd name="T40" fmla="*/ 7 w 63"/>
                  <a:gd name="T41" fmla="*/ 55 h 65"/>
                  <a:gd name="T42" fmla="*/ 6 w 63"/>
                  <a:gd name="T43" fmla="*/ 51 h 65"/>
                  <a:gd name="T44" fmla="*/ 2 w 63"/>
                  <a:gd name="T45" fmla="*/ 45 h 65"/>
                  <a:gd name="T46" fmla="*/ 0 w 63"/>
                  <a:gd name="T47" fmla="*/ 39 h 65"/>
                  <a:gd name="T48" fmla="*/ 0 w 63"/>
                  <a:gd name="T49" fmla="*/ 33 h 65"/>
                  <a:gd name="T50" fmla="*/ 0 w 63"/>
                  <a:gd name="T51" fmla="*/ 25 h 65"/>
                  <a:gd name="T52" fmla="*/ 2 w 63"/>
                  <a:gd name="T53" fmla="*/ 19 h 65"/>
                  <a:gd name="T54" fmla="*/ 6 w 63"/>
                  <a:gd name="T55" fmla="*/ 13 h 65"/>
                  <a:gd name="T56" fmla="*/ 7 w 63"/>
                  <a:gd name="T57" fmla="*/ 10 h 65"/>
                  <a:gd name="T58" fmla="*/ 13 w 63"/>
                  <a:gd name="T59" fmla="*/ 6 h 65"/>
                  <a:gd name="T60" fmla="*/ 19 w 63"/>
                  <a:gd name="T61" fmla="*/ 4 h 65"/>
                  <a:gd name="T62" fmla="*/ 25 w 63"/>
                  <a:gd name="T63" fmla="*/ 2 h 65"/>
                  <a:gd name="T64" fmla="*/ 31 w 63"/>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31" y="0"/>
                    </a:moveTo>
                    <a:lnTo>
                      <a:pt x="37" y="2"/>
                    </a:lnTo>
                    <a:lnTo>
                      <a:pt x="43" y="4"/>
                    </a:lnTo>
                    <a:lnTo>
                      <a:pt x="49" y="6"/>
                    </a:lnTo>
                    <a:lnTo>
                      <a:pt x="55" y="10"/>
                    </a:lnTo>
                    <a:lnTo>
                      <a:pt x="57" y="13"/>
                    </a:lnTo>
                    <a:lnTo>
                      <a:pt x="61" y="19"/>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6" y="51"/>
                    </a:lnTo>
                    <a:lnTo>
                      <a:pt x="2" y="45"/>
                    </a:lnTo>
                    <a:lnTo>
                      <a:pt x="0" y="39"/>
                    </a:lnTo>
                    <a:lnTo>
                      <a:pt x="0" y="33"/>
                    </a:lnTo>
                    <a:lnTo>
                      <a:pt x="0" y="25"/>
                    </a:lnTo>
                    <a:lnTo>
                      <a:pt x="2" y="19"/>
                    </a:lnTo>
                    <a:lnTo>
                      <a:pt x="6" y="13"/>
                    </a:lnTo>
                    <a:lnTo>
                      <a:pt x="7" y="10"/>
                    </a:lnTo>
                    <a:lnTo>
                      <a:pt x="13" y="6"/>
                    </a:lnTo>
                    <a:lnTo>
                      <a:pt x="19" y="4"/>
                    </a:lnTo>
                    <a:lnTo>
                      <a:pt x="25" y="2"/>
                    </a:lnTo>
                    <a:lnTo>
                      <a:pt x="31"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2" name="Freeform 895"/>
              <p:cNvSpPr>
                <a:spLocks/>
              </p:cNvSpPr>
              <p:nvPr/>
            </p:nvSpPr>
            <p:spPr bwMode="auto">
              <a:xfrm>
                <a:off x="5249" y="2420"/>
                <a:ext cx="63" cy="65"/>
              </a:xfrm>
              <a:custGeom>
                <a:avLst/>
                <a:gdLst>
                  <a:gd name="T0" fmla="*/ 31 w 63"/>
                  <a:gd name="T1" fmla="*/ 0 h 65"/>
                  <a:gd name="T2" fmla="*/ 31 w 63"/>
                  <a:gd name="T3" fmla="*/ 0 h 65"/>
                  <a:gd name="T4" fmla="*/ 37 w 63"/>
                  <a:gd name="T5" fmla="*/ 2 h 65"/>
                  <a:gd name="T6" fmla="*/ 43 w 63"/>
                  <a:gd name="T7" fmla="*/ 4 h 65"/>
                  <a:gd name="T8" fmla="*/ 49 w 63"/>
                  <a:gd name="T9" fmla="*/ 6 h 65"/>
                  <a:gd name="T10" fmla="*/ 55 w 63"/>
                  <a:gd name="T11" fmla="*/ 10 h 65"/>
                  <a:gd name="T12" fmla="*/ 57 w 63"/>
                  <a:gd name="T13" fmla="*/ 13 h 65"/>
                  <a:gd name="T14" fmla="*/ 61 w 63"/>
                  <a:gd name="T15" fmla="*/ 19 h 65"/>
                  <a:gd name="T16" fmla="*/ 63 w 63"/>
                  <a:gd name="T17" fmla="*/ 25 h 65"/>
                  <a:gd name="T18" fmla="*/ 63 w 63"/>
                  <a:gd name="T19" fmla="*/ 33 h 65"/>
                  <a:gd name="T20" fmla="*/ 63 w 63"/>
                  <a:gd name="T21" fmla="*/ 39 h 65"/>
                  <a:gd name="T22" fmla="*/ 61 w 63"/>
                  <a:gd name="T23" fmla="*/ 45 h 65"/>
                  <a:gd name="T24" fmla="*/ 57 w 63"/>
                  <a:gd name="T25" fmla="*/ 51 h 65"/>
                  <a:gd name="T26" fmla="*/ 55 w 63"/>
                  <a:gd name="T27" fmla="*/ 55 h 65"/>
                  <a:gd name="T28" fmla="*/ 49 w 63"/>
                  <a:gd name="T29" fmla="*/ 59 h 65"/>
                  <a:gd name="T30" fmla="*/ 43 w 63"/>
                  <a:gd name="T31" fmla="*/ 63 h 65"/>
                  <a:gd name="T32" fmla="*/ 37 w 63"/>
                  <a:gd name="T33" fmla="*/ 65 h 65"/>
                  <a:gd name="T34" fmla="*/ 31 w 63"/>
                  <a:gd name="T35" fmla="*/ 65 h 65"/>
                  <a:gd name="T36" fmla="*/ 25 w 63"/>
                  <a:gd name="T37" fmla="*/ 65 h 65"/>
                  <a:gd name="T38" fmla="*/ 19 w 63"/>
                  <a:gd name="T39" fmla="*/ 63 h 65"/>
                  <a:gd name="T40" fmla="*/ 13 w 63"/>
                  <a:gd name="T41" fmla="*/ 59 h 65"/>
                  <a:gd name="T42" fmla="*/ 7 w 63"/>
                  <a:gd name="T43" fmla="*/ 55 h 65"/>
                  <a:gd name="T44" fmla="*/ 6 w 63"/>
                  <a:gd name="T45" fmla="*/ 51 h 65"/>
                  <a:gd name="T46" fmla="*/ 2 w 63"/>
                  <a:gd name="T47" fmla="*/ 45 h 65"/>
                  <a:gd name="T48" fmla="*/ 0 w 63"/>
                  <a:gd name="T49" fmla="*/ 39 h 65"/>
                  <a:gd name="T50" fmla="*/ 0 w 63"/>
                  <a:gd name="T51" fmla="*/ 33 h 65"/>
                  <a:gd name="T52" fmla="*/ 0 w 63"/>
                  <a:gd name="T53" fmla="*/ 25 h 65"/>
                  <a:gd name="T54" fmla="*/ 2 w 63"/>
                  <a:gd name="T55" fmla="*/ 19 h 65"/>
                  <a:gd name="T56" fmla="*/ 6 w 63"/>
                  <a:gd name="T57" fmla="*/ 13 h 65"/>
                  <a:gd name="T58" fmla="*/ 7 w 63"/>
                  <a:gd name="T59" fmla="*/ 10 h 65"/>
                  <a:gd name="T60" fmla="*/ 13 w 63"/>
                  <a:gd name="T61" fmla="*/ 6 h 65"/>
                  <a:gd name="T62" fmla="*/ 19 w 63"/>
                  <a:gd name="T63" fmla="*/ 4 h 65"/>
                  <a:gd name="T64" fmla="*/ 25 w 63"/>
                  <a:gd name="T65" fmla="*/ 2 h 65"/>
                  <a:gd name="T66" fmla="*/ 31 w 63"/>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31" y="0"/>
                    </a:moveTo>
                    <a:lnTo>
                      <a:pt x="31" y="0"/>
                    </a:lnTo>
                    <a:lnTo>
                      <a:pt x="37" y="2"/>
                    </a:lnTo>
                    <a:lnTo>
                      <a:pt x="43" y="4"/>
                    </a:lnTo>
                    <a:lnTo>
                      <a:pt x="49" y="6"/>
                    </a:lnTo>
                    <a:lnTo>
                      <a:pt x="55" y="10"/>
                    </a:lnTo>
                    <a:lnTo>
                      <a:pt x="57" y="13"/>
                    </a:lnTo>
                    <a:lnTo>
                      <a:pt x="61" y="19"/>
                    </a:lnTo>
                    <a:lnTo>
                      <a:pt x="63" y="25"/>
                    </a:lnTo>
                    <a:lnTo>
                      <a:pt x="63" y="33"/>
                    </a:lnTo>
                    <a:lnTo>
                      <a:pt x="63" y="39"/>
                    </a:lnTo>
                    <a:lnTo>
                      <a:pt x="61" y="45"/>
                    </a:lnTo>
                    <a:lnTo>
                      <a:pt x="57" y="51"/>
                    </a:lnTo>
                    <a:lnTo>
                      <a:pt x="55" y="55"/>
                    </a:lnTo>
                    <a:lnTo>
                      <a:pt x="49" y="59"/>
                    </a:lnTo>
                    <a:lnTo>
                      <a:pt x="43" y="63"/>
                    </a:lnTo>
                    <a:lnTo>
                      <a:pt x="37" y="65"/>
                    </a:lnTo>
                    <a:lnTo>
                      <a:pt x="31" y="65"/>
                    </a:lnTo>
                    <a:lnTo>
                      <a:pt x="25" y="65"/>
                    </a:lnTo>
                    <a:lnTo>
                      <a:pt x="19" y="63"/>
                    </a:lnTo>
                    <a:lnTo>
                      <a:pt x="13" y="59"/>
                    </a:lnTo>
                    <a:lnTo>
                      <a:pt x="7" y="55"/>
                    </a:lnTo>
                    <a:lnTo>
                      <a:pt x="6" y="51"/>
                    </a:lnTo>
                    <a:lnTo>
                      <a:pt x="2" y="45"/>
                    </a:lnTo>
                    <a:lnTo>
                      <a:pt x="0" y="39"/>
                    </a:lnTo>
                    <a:lnTo>
                      <a:pt x="0" y="33"/>
                    </a:lnTo>
                    <a:lnTo>
                      <a:pt x="0" y="25"/>
                    </a:lnTo>
                    <a:lnTo>
                      <a:pt x="2" y="19"/>
                    </a:lnTo>
                    <a:lnTo>
                      <a:pt x="6" y="13"/>
                    </a:lnTo>
                    <a:lnTo>
                      <a:pt x="7" y="10"/>
                    </a:lnTo>
                    <a:lnTo>
                      <a:pt x="13" y="6"/>
                    </a:lnTo>
                    <a:lnTo>
                      <a:pt x="19" y="4"/>
                    </a:lnTo>
                    <a:lnTo>
                      <a:pt x="25" y="2"/>
                    </a:lnTo>
                    <a:lnTo>
                      <a:pt x="31"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3" name="Freeform 896"/>
              <p:cNvSpPr>
                <a:spLocks/>
              </p:cNvSpPr>
              <p:nvPr/>
            </p:nvSpPr>
            <p:spPr bwMode="auto">
              <a:xfrm>
                <a:off x="5148" y="2477"/>
                <a:ext cx="65" cy="63"/>
              </a:xfrm>
              <a:custGeom>
                <a:avLst/>
                <a:gdLst>
                  <a:gd name="T0" fmla="*/ 0 w 65"/>
                  <a:gd name="T1" fmla="*/ 31 h 63"/>
                  <a:gd name="T2" fmla="*/ 2 w 65"/>
                  <a:gd name="T3" fmla="*/ 25 h 63"/>
                  <a:gd name="T4" fmla="*/ 4 w 65"/>
                  <a:gd name="T5" fmla="*/ 19 h 63"/>
                  <a:gd name="T6" fmla="*/ 6 w 65"/>
                  <a:gd name="T7" fmla="*/ 14 h 63"/>
                  <a:gd name="T8" fmla="*/ 10 w 65"/>
                  <a:gd name="T9" fmla="*/ 8 h 63"/>
                  <a:gd name="T10" fmla="*/ 14 w 65"/>
                  <a:gd name="T11" fmla="*/ 6 h 63"/>
                  <a:gd name="T12" fmla="*/ 20 w 65"/>
                  <a:gd name="T13" fmla="*/ 2 h 63"/>
                  <a:gd name="T14" fmla="*/ 26 w 65"/>
                  <a:gd name="T15" fmla="*/ 0 h 63"/>
                  <a:gd name="T16" fmla="*/ 34 w 65"/>
                  <a:gd name="T17" fmla="*/ 0 h 63"/>
                  <a:gd name="T18" fmla="*/ 40 w 65"/>
                  <a:gd name="T19" fmla="*/ 0 h 63"/>
                  <a:gd name="T20" fmla="*/ 45 w 65"/>
                  <a:gd name="T21" fmla="*/ 2 h 63"/>
                  <a:gd name="T22" fmla="*/ 51 w 65"/>
                  <a:gd name="T23" fmla="*/ 6 h 63"/>
                  <a:gd name="T24" fmla="*/ 55 w 65"/>
                  <a:gd name="T25" fmla="*/ 8 h 63"/>
                  <a:gd name="T26" fmla="*/ 59 w 65"/>
                  <a:gd name="T27" fmla="*/ 14 h 63"/>
                  <a:gd name="T28" fmla="*/ 63 w 65"/>
                  <a:gd name="T29" fmla="*/ 19 h 63"/>
                  <a:gd name="T30" fmla="*/ 65 w 65"/>
                  <a:gd name="T31" fmla="*/ 25 h 63"/>
                  <a:gd name="T32" fmla="*/ 65 w 65"/>
                  <a:gd name="T33" fmla="*/ 31 h 63"/>
                  <a:gd name="T34" fmla="*/ 65 w 65"/>
                  <a:gd name="T35" fmla="*/ 37 h 63"/>
                  <a:gd name="T36" fmla="*/ 63 w 65"/>
                  <a:gd name="T37" fmla="*/ 43 h 63"/>
                  <a:gd name="T38" fmla="*/ 59 w 65"/>
                  <a:gd name="T39" fmla="*/ 49 h 63"/>
                  <a:gd name="T40" fmla="*/ 55 w 65"/>
                  <a:gd name="T41" fmla="*/ 53 h 63"/>
                  <a:gd name="T42" fmla="*/ 51 w 65"/>
                  <a:gd name="T43" fmla="*/ 57 h 63"/>
                  <a:gd name="T44" fmla="*/ 45 w 65"/>
                  <a:gd name="T45" fmla="*/ 61 h 63"/>
                  <a:gd name="T46" fmla="*/ 40 w 65"/>
                  <a:gd name="T47" fmla="*/ 63 h 63"/>
                  <a:gd name="T48" fmla="*/ 34 w 65"/>
                  <a:gd name="T49" fmla="*/ 63 h 63"/>
                  <a:gd name="T50" fmla="*/ 26 w 65"/>
                  <a:gd name="T51" fmla="*/ 63 h 63"/>
                  <a:gd name="T52" fmla="*/ 20 w 65"/>
                  <a:gd name="T53" fmla="*/ 61 h 63"/>
                  <a:gd name="T54" fmla="*/ 14 w 65"/>
                  <a:gd name="T55" fmla="*/ 57 h 63"/>
                  <a:gd name="T56" fmla="*/ 10 w 65"/>
                  <a:gd name="T57" fmla="*/ 53 h 63"/>
                  <a:gd name="T58" fmla="*/ 6 w 65"/>
                  <a:gd name="T59" fmla="*/ 49 h 63"/>
                  <a:gd name="T60" fmla="*/ 4 w 65"/>
                  <a:gd name="T61" fmla="*/ 43 h 63"/>
                  <a:gd name="T62" fmla="*/ 2 w 65"/>
                  <a:gd name="T63" fmla="*/ 37 h 63"/>
                  <a:gd name="T64" fmla="*/ 0 w 65"/>
                  <a:gd name="T65" fmla="*/ 31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1"/>
                    </a:moveTo>
                    <a:lnTo>
                      <a:pt x="2" y="25"/>
                    </a:lnTo>
                    <a:lnTo>
                      <a:pt x="4" y="19"/>
                    </a:lnTo>
                    <a:lnTo>
                      <a:pt x="6" y="14"/>
                    </a:lnTo>
                    <a:lnTo>
                      <a:pt x="10" y="8"/>
                    </a:lnTo>
                    <a:lnTo>
                      <a:pt x="14" y="6"/>
                    </a:lnTo>
                    <a:lnTo>
                      <a:pt x="20" y="2"/>
                    </a:lnTo>
                    <a:lnTo>
                      <a:pt x="26" y="0"/>
                    </a:lnTo>
                    <a:lnTo>
                      <a:pt x="34" y="0"/>
                    </a:lnTo>
                    <a:lnTo>
                      <a:pt x="40" y="0"/>
                    </a:lnTo>
                    <a:lnTo>
                      <a:pt x="45" y="2"/>
                    </a:lnTo>
                    <a:lnTo>
                      <a:pt x="51" y="6"/>
                    </a:lnTo>
                    <a:lnTo>
                      <a:pt x="55" y="8"/>
                    </a:lnTo>
                    <a:lnTo>
                      <a:pt x="59" y="14"/>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4" y="57"/>
                    </a:lnTo>
                    <a:lnTo>
                      <a:pt x="10" y="53"/>
                    </a:lnTo>
                    <a:lnTo>
                      <a:pt x="6" y="49"/>
                    </a:lnTo>
                    <a:lnTo>
                      <a:pt x="4" y="43"/>
                    </a:lnTo>
                    <a:lnTo>
                      <a:pt x="2" y="37"/>
                    </a:lnTo>
                    <a:lnTo>
                      <a:pt x="0" y="31"/>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4" name="Freeform 897"/>
              <p:cNvSpPr>
                <a:spLocks/>
              </p:cNvSpPr>
              <p:nvPr/>
            </p:nvSpPr>
            <p:spPr bwMode="auto">
              <a:xfrm>
                <a:off x="5148" y="2477"/>
                <a:ext cx="65" cy="63"/>
              </a:xfrm>
              <a:custGeom>
                <a:avLst/>
                <a:gdLst>
                  <a:gd name="T0" fmla="*/ 0 w 65"/>
                  <a:gd name="T1" fmla="*/ 31 h 63"/>
                  <a:gd name="T2" fmla="*/ 0 w 65"/>
                  <a:gd name="T3" fmla="*/ 31 h 63"/>
                  <a:gd name="T4" fmla="*/ 2 w 65"/>
                  <a:gd name="T5" fmla="*/ 25 h 63"/>
                  <a:gd name="T6" fmla="*/ 4 w 65"/>
                  <a:gd name="T7" fmla="*/ 19 h 63"/>
                  <a:gd name="T8" fmla="*/ 6 w 65"/>
                  <a:gd name="T9" fmla="*/ 14 h 63"/>
                  <a:gd name="T10" fmla="*/ 10 w 65"/>
                  <a:gd name="T11" fmla="*/ 8 h 63"/>
                  <a:gd name="T12" fmla="*/ 14 w 65"/>
                  <a:gd name="T13" fmla="*/ 6 h 63"/>
                  <a:gd name="T14" fmla="*/ 20 w 65"/>
                  <a:gd name="T15" fmla="*/ 2 h 63"/>
                  <a:gd name="T16" fmla="*/ 26 w 65"/>
                  <a:gd name="T17" fmla="*/ 0 h 63"/>
                  <a:gd name="T18" fmla="*/ 34 w 65"/>
                  <a:gd name="T19" fmla="*/ 0 h 63"/>
                  <a:gd name="T20" fmla="*/ 40 w 65"/>
                  <a:gd name="T21" fmla="*/ 0 h 63"/>
                  <a:gd name="T22" fmla="*/ 45 w 65"/>
                  <a:gd name="T23" fmla="*/ 2 h 63"/>
                  <a:gd name="T24" fmla="*/ 51 w 65"/>
                  <a:gd name="T25" fmla="*/ 6 h 63"/>
                  <a:gd name="T26" fmla="*/ 55 w 65"/>
                  <a:gd name="T27" fmla="*/ 8 h 63"/>
                  <a:gd name="T28" fmla="*/ 59 w 65"/>
                  <a:gd name="T29" fmla="*/ 14 h 63"/>
                  <a:gd name="T30" fmla="*/ 63 w 65"/>
                  <a:gd name="T31" fmla="*/ 19 h 63"/>
                  <a:gd name="T32" fmla="*/ 65 w 65"/>
                  <a:gd name="T33" fmla="*/ 25 h 63"/>
                  <a:gd name="T34" fmla="*/ 65 w 65"/>
                  <a:gd name="T35" fmla="*/ 31 h 63"/>
                  <a:gd name="T36" fmla="*/ 65 w 65"/>
                  <a:gd name="T37" fmla="*/ 37 h 63"/>
                  <a:gd name="T38" fmla="*/ 63 w 65"/>
                  <a:gd name="T39" fmla="*/ 43 h 63"/>
                  <a:gd name="T40" fmla="*/ 59 w 65"/>
                  <a:gd name="T41" fmla="*/ 49 h 63"/>
                  <a:gd name="T42" fmla="*/ 55 w 65"/>
                  <a:gd name="T43" fmla="*/ 53 h 63"/>
                  <a:gd name="T44" fmla="*/ 51 w 65"/>
                  <a:gd name="T45" fmla="*/ 57 h 63"/>
                  <a:gd name="T46" fmla="*/ 45 w 65"/>
                  <a:gd name="T47" fmla="*/ 61 h 63"/>
                  <a:gd name="T48" fmla="*/ 40 w 65"/>
                  <a:gd name="T49" fmla="*/ 63 h 63"/>
                  <a:gd name="T50" fmla="*/ 34 w 65"/>
                  <a:gd name="T51" fmla="*/ 63 h 63"/>
                  <a:gd name="T52" fmla="*/ 26 w 65"/>
                  <a:gd name="T53" fmla="*/ 63 h 63"/>
                  <a:gd name="T54" fmla="*/ 20 w 65"/>
                  <a:gd name="T55" fmla="*/ 61 h 63"/>
                  <a:gd name="T56" fmla="*/ 14 w 65"/>
                  <a:gd name="T57" fmla="*/ 57 h 63"/>
                  <a:gd name="T58" fmla="*/ 10 w 65"/>
                  <a:gd name="T59" fmla="*/ 53 h 63"/>
                  <a:gd name="T60" fmla="*/ 6 w 65"/>
                  <a:gd name="T61" fmla="*/ 49 h 63"/>
                  <a:gd name="T62" fmla="*/ 4 w 65"/>
                  <a:gd name="T63" fmla="*/ 43 h 63"/>
                  <a:gd name="T64" fmla="*/ 2 w 65"/>
                  <a:gd name="T65" fmla="*/ 37 h 63"/>
                  <a:gd name="T66" fmla="*/ 0 w 65"/>
                  <a:gd name="T67" fmla="*/ 31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1"/>
                    </a:moveTo>
                    <a:lnTo>
                      <a:pt x="0" y="31"/>
                    </a:lnTo>
                    <a:lnTo>
                      <a:pt x="2" y="25"/>
                    </a:lnTo>
                    <a:lnTo>
                      <a:pt x="4" y="19"/>
                    </a:lnTo>
                    <a:lnTo>
                      <a:pt x="6" y="14"/>
                    </a:lnTo>
                    <a:lnTo>
                      <a:pt x="10" y="8"/>
                    </a:lnTo>
                    <a:lnTo>
                      <a:pt x="14" y="6"/>
                    </a:lnTo>
                    <a:lnTo>
                      <a:pt x="20" y="2"/>
                    </a:lnTo>
                    <a:lnTo>
                      <a:pt x="26" y="0"/>
                    </a:lnTo>
                    <a:lnTo>
                      <a:pt x="34" y="0"/>
                    </a:lnTo>
                    <a:lnTo>
                      <a:pt x="40" y="0"/>
                    </a:lnTo>
                    <a:lnTo>
                      <a:pt x="45" y="2"/>
                    </a:lnTo>
                    <a:lnTo>
                      <a:pt x="51" y="6"/>
                    </a:lnTo>
                    <a:lnTo>
                      <a:pt x="55" y="8"/>
                    </a:lnTo>
                    <a:lnTo>
                      <a:pt x="59" y="14"/>
                    </a:lnTo>
                    <a:lnTo>
                      <a:pt x="63" y="19"/>
                    </a:lnTo>
                    <a:lnTo>
                      <a:pt x="65" y="25"/>
                    </a:lnTo>
                    <a:lnTo>
                      <a:pt x="65" y="31"/>
                    </a:lnTo>
                    <a:lnTo>
                      <a:pt x="65" y="37"/>
                    </a:lnTo>
                    <a:lnTo>
                      <a:pt x="63" y="43"/>
                    </a:lnTo>
                    <a:lnTo>
                      <a:pt x="59" y="49"/>
                    </a:lnTo>
                    <a:lnTo>
                      <a:pt x="55" y="53"/>
                    </a:lnTo>
                    <a:lnTo>
                      <a:pt x="51" y="57"/>
                    </a:lnTo>
                    <a:lnTo>
                      <a:pt x="45" y="61"/>
                    </a:lnTo>
                    <a:lnTo>
                      <a:pt x="40" y="63"/>
                    </a:lnTo>
                    <a:lnTo>
                      <a:pt x="34" y="63"/>
                    </a:lnTo>
                    <a:lnTo>
                      <a:pt x="26" y="63"/>
                    </a:lnTo>
                    <a:lnTo>
                      <a:pt x="20" y="61"/>
                    </a:lnTo>
                    <a:lnTo>
                      <a:pt x="14" y="57"/>
                    </a:lnTo>
                    <a:lnTo>
                      <a:pt x="10" y="53"/>
                    </a:lnTo>
                    <a:lnTo>
                      <a:pt x="6" y="49"/>
                    </a:lnTo>
                    <a:lnTo>
                      <a:pt x="4" y="43"/>
                    </a:lnTo>
                    <a:lnTo>
                      <a:pt x="2" y="37"/>
                    </a:lnTo>
                    <a:lnTo>
                      <a:pt x="0" y="31"/>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5" name="Freeform 898"/>
              <p:cNvSpPr>
                <a:spLocks/>
              </p:cNvSpPr>
              <p:nvPr/>
            </p:nvSpPr>
            <p:spPr bwMode="auto">
              <a:xfrm>
                <a:off x="5168" y="2394"/>
                <a:ext cx="65" cy="63"/>
              </a:xfrm>
              <a:custGeom>
                <a:avLst/>
                <a:gdLst>
                  <a:gd name="T0" fmla="*/ 0 w 65"/>
                  <a:gd name="T1" fmla="*/ 32 h 63"/>
                  <a:gd name="T2" fmla="*/ 0 w 65"/>
                  <a:gd name="T3" fmla="*/ 26 h 63"/>
                  <a:gd name="T4" fmla="*/ 2 w 65"/>
                  <a:gd name="T5" fmla="*/ 20 h 63"/>
                  <a:gd name="T6" fmla="*/ 6 w 65"/>
                  <a:gd name="T7" fmla="*/ 14 h 63"/>
                  <a:gd name="T8" fmla="*/ 10 w 65"/>
                  <a:gd name="T9" fmla="*/ 10 h 63"/>
                  <a:gd name="T10" fmla="*/ 14 w 65"/>
                  <a:gd name="T11" fmla="*/ 6 h 63"/>
                  <a:gd name="T12" fmla="*/ 20 w 65"/>
                  <a:gd name="T13" fmla="*/ 2 h 63"/>
                  <a:gd name="T14" fmla="*/ 25 w 65"/>
                  <a:gd name="T15" fmla="*/ 0 h 63"/>
                  <a:gd name="T16" fmla="*/ 31 w 65"/>
                  <a:gd name="T17" fmla="*/ 0 h 63"/>
                  <a:gd name="T18" fmla="*/ 39 w 65"/>
                  <a:gd name="T19" fmla="*/ 0 h 63"/>
                  <a:gd name="T20" fmla="*/ 45 w 65"/>
                  <a:gd name="T21" fmla="*/ 2 h 63"/>
                  <a:gd name="T22" fmla="*/ 51 w 65"/>
                  <a:gd name="T23" fmla="*/ 6 h 63"/>
                  <a:gd name="T24" fmla="*/ 55 w 65"/>
                  <a:gd name="T25" fmla="*/ 10 h 63"/>
                  <a:gd name="T26" fmla="*/ 59 w 65"/>
                  <a:gd name="T27" fmla="*/ 14 h 63"/>
                  <a:gd name="T28" fmla="*/ 61 w 65"/>
                  <a:gd name="T29" fmla="*/ 20 h 63"/>
                  <a:gd name="T30" fmla="*/ 63 w 65"/>
                  <a:gd name="T31" fmla="*/ 26 h 63"/>
                  <a:gd name="T32" fmla="*/ 65 w 65"/>
                  <a:gd name="T33" fmla="*/ 32 h 63"/>
                  <a:gd name="T34" fmla="*/ 63 w 65"/>
                  <a:gd name="T35" fmla="*/ 38 h 63"/>
                  <a:gd name="T36" fmla="*/ 61 w 65"/>
                  <a:gd name="T37" fmla="*/ 43 h 63"/>
                  <a:gd name="T38" fmla="*/ 59 w 65"/>
                  <a:gd name="T39" fmla="*/ 49 h 63"/>
                  <a:gd name="T40" fmla="*/ 55 w 65"/>
                  <a:gd name="T41" fmla="*/ 55 h 63"/>
                  <a:gd name="T42" fmla="*/ 51 w 65"/>
                  <a:gd name="T43" fmla="*/ 59 h 63"/>
                  <a:gd name="T44" fmla="*/ 45 w 65"/>
                  <a:gd name="T45" fmla="*/ 61 h 63"/>
                  <a:gd name="T46" fmla="*/ 39 w 65"/>
                  <a:gd name="T47" fmla="*/ 63 h 63"/>
                  <a:gd name="T48" fmla="*/ 31 w 65"/>
                  <a:gd name="T49" fmla="*/ 63 h 63"/>
                  <a:gd name="T50" fmla="*/ 25 w 65"/>
                  <a:gd name="T51" fmla="*/ 63 h 63"/>
                  <a:gd name="T52" fmla="*/ 20 w 65"/>
                  <a:gd name="T53" fmla="*/ 61 h 63"/>
                  <a:gd name="T54" fmla="*/ 14 w 65"/>
                  <a:gd name="T55" fmla="*/ 59 h 63"/>
                  <a:gd name="T56" fmla="*/ 10 w 65"/>
                  <a:gd name="T57" fmla="*/ 55 h 63"/>
                  <a:gd name="T58" fmla="*/ 6 w 65"/>
                  <a:gd name="T59" fmla="*/ 49 h 63"/>
                  <a:gd name="T60" fmla="*/ 2 w 65"/>
                  <a:gd name="T61" fmla="*/ 43 h 63"/>
                  <a:gd name="T62" fmla="*/ 0 w 65"/>
                  <a:gd name="T63" fmla="*/ 38 h 63"/>
                  <a:gd name="T64" fmla="*/ 0 w 65"/>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3"/>
                  <a:gd name="T101" fmla="*/ 65 w 65"/>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3">
                    <a:moveTo>
                      <a:pt x="0" y="32"/>
                    </a:move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3"/>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6" name="Freeform 899"/>
              <p:cNvSpPr>
                <a:spLocks/>
              </p:cNvSpPr>
              <p:nvPr/>
            </p:nvSpPr>
            <p:spPr bwMode="auto">
              <a:xfrm>
                <a:off x="5168" y="2394"/>
                <a:ext cx="65" cy="63"/>
              </a:xfrm>
              <a:custGeom>
                <a:avLst/>
                <a:gdLst>
                  <a:gd name="T0" fmla="*/ 0 w 65"/>
                  <a:gd name="T1" fmla="*/ 32 h 63"/>
                  <a:gd name="T2" fmla="*/ 0 w 65"/>
                  <a:gd name="T3" fmla="*/ 32 h 63"/>
                  <a:gd name="T4" fmla="*/ 0 w 65"/>
                  <a:gd name="T5" fmla="*/ 26 h 63"/>
                  <a:gd name="T6" fmla="*/ 2 w 65"/>
                  <a:gd name="T7" fmla="*/ 20 h 63"/>
                  <a:gd name="T8" fmla="*/ 6 w 65"/>
                  <a:gd name="T9" fmla="*/ 14 h 63"/>
                  <a:gd name="T10" fmla="*/ 10 w 65"/>
                  <a:gd name="T11" fmla="*/ 10 h 63"/>
                  <a:gd name="T12" fmla="*/ 14 w 65"/>
                  <a:gd name="T13" fmla="*/ 6 h 63"/>
                  <a:gd name="T14" fmla="*/ 20 w 65"/>
                  <a:gd name="T15" fmla="*/ 2 h 63"/>
                  <a:gd name="T16" fmla="*/ 25 w 65"/>
                  <a:gd name="T17" fmla="*/ 0 h 63"/>
                  <a:gd name="T18" fmla="*/ 31 w 65"/>
                  <a:gd name="T19" fmla="*/ 0 h 63"/>
                  <a:gd name="T20" fmla="*/ 39 w 65"/>
                  <a:gd name="T21" fmla="*/ 0 h 63"/>
                  <a:gd name="T22" fmla="*/ 45 w 65"/>
                  <a:gd name="T23" fmla="*/ 2 h 63"/>
                  <a:gd name="T24" fmla="*/ 51 w 65"/>
                  <a:gd name="T25" fmla="*/ 6 h 63"/>
                  <a:gd name="T26" fmla="*/ 55 w 65"/>
                  <a:gd name="T27" fmla="*/ 10 h 63"/>
                  <a:gd name="T28" fmla="*/ 59 w 65"/>
                  <a:gd name="T29" fmla="*/ 14 h 63"/>
                  <a:gd name="T30" fmla="*/ 61 w 65"/>
                  <a:gd name="T31" fmla="*/ 20 h 63"/>
                  <a:gd name="T32" fmla="*/ 63 w 65"/>
                  <a:gd name="T33" fmla="*/ 26 h 63"/>
                  <a:gd name="T34" fmla="*/ 65 w 65"/>
                  <a:gd name="T35" fmla="*/ 32 h 63"/>
                  <a:gd name="T36" fmla="*/ 63 w 65"/>
                  <a:gd name="T37" fmla="*/ 38 h 63"/>
                  <a:gd name="T38" fmla="*/ 61 w 65"/>
                  <a:gd name="T39" fmla="*/ 43 h 63"/>
                  <a:gd name="T40" fmla="*/ 59 w 65"/>
                  <a:gd name="T41" fmla="*/ 49 h 63"/>
                  <a:gd name="T42" fmla="*/ 55 w 65"/>
                  <a:gd name="T43" fmla="*/ 55 h 63"/>
                  <a:gd name="T44" fmla="*/ 51 w 65"/>
                  <a:gd name="T45" fmla="*/ 59 h 63"/>
                  <a:gd name="T46" fmla="*/ 45 w 65"/>
                  <a:gd name="T47" fmla="*/ 61 h 63"/>
                  <a:gd name="T48" fmla="*/ 39 w 65"/>
                  <a:gd name="T49" fmla="*/ 63 h 63"/>
                  <a:gd name="T50" fmla="*/ 31 w 65"/>
                  <a:gd name="T51" fmla="*/ 63 h 63"/>
                  <a:gd name="T52" fmla="*/ 25 w 65"/>
                  <a:gd name="T53" fmla="*/ 63 h 63"/>
                  <a:gd name="T54" fmla="*/ 20 w 65"/>
                  <a:gd name="T55" fmla="*/ 61 h 63"/>
                  <a:gd name="T56" fmla="*/ 14 w 65"/>
                  <a:gd name="T57" fmla="*/ 59 h 63"/>
                  <a:gd name="T58" fmla="*/ 10 w 65"/>
                  <a:gd name="T59" fmla="*/ 55 h 63"/>
                  <a:gd name="T60" fmla="*/ 6 w 65"/>
                  <a:gd name="T61" fmla="*/ 49 h 63"/>
                  <a:gd name="T62" fmla="*/ 2 w 65"/>
                  <a:gd name="T63" fmla="*/ 43 h 63"/>
                  <a:gd name="T64" fmla="*/ 0 w 65"/>
                  <a:gd name="T65" fmla="*/ 38 h 63"/>
                  <a:gd name="T66" fmla="*/ 0 w 65"/>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3"/>
                  <a:gd name="T104" fmla="*/ 65 w 65"/>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3">
                    <a:moveTo>
                      <a:pt x="0" y="32"/>
                    </a:moveTo>
                    <a:lnTo>
                      <a:pt x="0" y="32"/>
                    </a:lnTo>
                    <a:lnTo>
                      <a:pt x="0" y="26"/>
                    </a:lnTo>
                    <a:lnTo>
                      <a:pt x="2" y="20"/>
                    </a:lnTo>
                    <a:lnTo>
                      <a:pt x="6" y="14"/>
                    </a:lnTo>
                    <a:lnTo>
                      <a:pt x="10" y="10"/>
                    </a:lnTo>
                    <a:lnTo>
                      <a:pt x="14" y="6"/>
                    </a:lnTo>
                    <a:lnTo>
                      <a:pt x="20" y="2"/>
                    </a:lnTo>
                    <a:lnTo>
                      <a:pt x="25" y="0"/>
                    </a:lnTo>
                    <a:lnTo>
                      <a:pt x="31" y="0"/>
                    </a:lnTo>
                    <a:lnTo>
                      <a:pt x="39" y="0"/>
                    </a:lnTo>
                    <a:lnTo>
                      <a:pt x="45" y="2"/>
                    </a:lnTo>
                    <a:lnTo>
                      <a:pt x="51" y="6"/>
                    </a:lnTo>
                    <a:lnTo>
                      <a:pt x="55" y="10"/>
                    </a:lnTo>
                    <a:lnTo>
                      <a:pt x="59" y="14"/>
                    </a:lnTo>
                    <a:lnTo>
                      <a:pt x="61" y="20"/>
                    </a:lnTo>
                    <a:lnTo>
                      <a:pt x="63" y="26"/>
                    </a:lnTo>
                    <a:lnTo>
                      <a:pt x="65" y="32"/>
                    </a:lnTo>
                    <a:lnTo>
                      <a:pt x="63" y="38"/>
                    </a:lnTo>
                    <a:lnTo>
                      <a:pt x="61" y="43"/>
                    </a:lnTo>
                    <a:lnTo>
                      <a:pt x="59" y="49"/>
                    </a:lnTo>
                    <a:lnTo>
                      <a:pt x="55" y="55"/>
                    </a:lnTo>
                    <a:lnTo>
                      <a:pt x="51" y="59"/>
                    </a:lnTo>
                    <a:lnTo>
                      <a:pt x="45" y="61"/>
                    </a:lnTo>
                    <a:lnTo>
                      <a:pt x="39" y="63"/>
                    </a:lnTo>
                    <a:lnTo>
                      <a:pt x="31" y="63"/>
                    </a:lnTo>
                    <a:lnTo>
                      <a:pt x="25" y="63"/>
                    </a:lnTo>
                    <a:lnTo>
                      <a:pt x="20" y="61"/>
                    </a:lnTo>
                    <a:lnTo>
                      <a:pt x="14" y="59"/>
                    </a:lnTo>
                    <a:lnTo>
                      <a:pt x="10" y="55"/>
                    </a:lnTo>
                    <a:lnTo>
                      <a:pt x="6"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7" name="Freeform 900"/>
              <p:cNvSpPr>
                <a:spLocks/>
              </p:cNvSpPr>
              <p:nvPr/>
            </p:nvSpPr>
            <p:spPr bwMode="auto">
              <a:xfrm>
                <a:off x="5213" y="2443"/>
                <a:ext cx="65" cy="65"/>
              </a:xfrm>
              <a:custGeom>
                <a:avLst/>
                <a:gdLst>
                  <a:gd name="T0" fmla="*/ 32 w 65"/>
                  <a:gd name="T1" fmla="*/ 0 h 65"/>
                  <a:gd name="T2" fmla="*/ 40 w 65"/>
                  <a:gd name="T3" fmla="*/ 2 h 65"/>
                  <a:gd name="T4" fmla="*/ 45 w 65"/>
                  <a:gd name="T5" fmla="*/ 2 h 65"/>
                  <a:gd name="T6" fmla="*/ 51 w 65"/>
                  <a:gd name="T7" fmla="*/ 6 h 65"/>
                  <a:gd name="T8" fmla="*/ 55 w 65"/>
                  <a:gd name="T9" fmla="*/ 10 h 65"/>
                  <a:gd name="T10" fmla="*/ 59 w 65"/>
                  <a:gd name="T11" fmla="*/ 14 h 65"/>
                  <a:gd name="T12" fmla="*/ 63 w 65"/>
                  <a:gd name="T13" fmla="*/ 20 h 65"/>
                  <a:gd name="T14" fmla="*/ 63 w 65"/>
                  <a:gd name="T15" fmla="*/ 26 h 65"/>
                  <a:gd name="T16" fmla="*/ 65 w 65"/>
                  <a:gd name="T17" fmla="*/ 34 h 65"/>
                  <a:gd name="T18" fmla="*/ 63 w 65"/>
                  <a:gd name="T19" fmla="*/ 40 h 65"/>
                  <a:gd name="T20" fmla="*/ 63 w 65"/>
                  <a:gd name="T21" fmla="*/ 46 h 65"/>
                  <a:gd name="T22" fmla="*/ 59 w 65"/>
                  <a:gd name="T23" fmla="*/ 52 h 65"/>
                  <a:gd name="T24" fmla="*/ 55 w 65"/>
                  <a:gd name="T25" fmla="*/ 55 h 65"/>
                  <a:gd name="T26" fmla="*/ 51 w 65"/>
                  <a:gd name="T27" fmla="*/ 59 h 65"/>
                  <a:gd name="T28" fmla="*/ 45 w 65"/>
                  <a:gd name="T29" fmla="*/ 63 h 65"/>
                  <a:gd name="T30" fmla="*/ 40 w 65"/>
                  <a:gd name="T31" fmla="*/ 63 h 65"/>
                  <a:gd name="T32" fmla="*/ 32 w 65"/>
                  <a:gd name="T33" fmla="*/ 65 h 65"/>
                  <a:gd name="T34" fmla="*/ 26 w 65"/>
                  <a:gd name="T35" fmla="*/ 63 h 65"/>
                  <a:gd name="T36" fmla="*/ 20 w 65"/>
                  <a:gd name="T37" fmla="*/ 63 h 65"/>
                  <a:gd name="T38" fmla="*/ 14 w 65"/>
                  <a:gd name="T39" fmla="*/ 59 h 65"/>
                  <a:gd name="T40" fmla="*/ 10 w 65"/>
                  <a:gd name="T41" fmla="*/ 55 h 65"/>
                  <a:gd name="T42" fmla="*/ 6 w 65"/>
                  <a:gd name="T43" fmla="*/ 52 h 65"/>
                  <a:gd name="T44" fmla="*/ 2 w 65"/>
                  <a:gd name="T45" fmla="*/ 46 h 65"/>
                  <a:gd name="T46" fmla="*/ 0 w 65"/>
                  <a:gd name="T47" fmla="*/ 40 h 65"/>
                  <a:gd name="T48" fmla="*/ 0 w 65"/>
                  <a:gd name="T49" fmla="*/ 34 h 65"/>
                  <a:gd name="T50" fmla="*/ 0 w 65"/>
                  <a:gd name="T51" fmla="*/ 26 h 65"/>
                  <a:gd name="T52" fmla="*/ 2 w 65"/>
                  <a:gd name="T53" fmla="*/ 20 h 65"/>
                  <a:gd name="T54" fmla="*/ 6 w 65"/>
                  <a:gd name="T55" fmla="*/ 14 h 65"/>
                  <a:gd name="T56" fmla="*/ 10 w 65"/>
                  <a:gd name="T57" fmla="*/ 10 h 65"/>
                  <a:gd name="T58" fmla="*/ 14 w 65"/>
                  <a:gd name="T59" fmla="*/ 6 h 65"/>
                  <a:gd name="T60" fmla="*/ 20 w 65"/>
                  <a:gd name="T61" fmla="*/ 2 h 65"/>
                  <a:gd name="T62" fmla="*/ 26 w 65"/>
                  <a:gd name="T63" fmla="*/ 2 h 65"/>
                  <a:gd name="T64" fmla="*/ 32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2" y="0"/>
                    </a:moveTo>
                    <a:lnTo>
                      <a:pt x="40" y="2"/>
                    </a:lnTo>
                    <a:lnTo>
                      <a:pt x="45" y="2"/>
                    </a:lnTo>
                    <a:lnTo>
                      <a:pt x="51" y="6"/>
                    </a:lnTo>
                    <a:lnTo>
                      <a:pt x="55" y="10"/>
                    </a:lnTo>
                    <a:lnTo>
                      <a:pt x="59" y="14"/>
                    </a:lnTo>
                    <a:lnTo>
                      <a:pt x="63" y="20"/>
                    </a:lnTo>
                    <a:lnTo>
                      <a:pt x="63" y="26"/>
                    </a:lnTo>
                    <a:lnTo>
                      <a:pt x="65" y="34"/>
                    </a:lnTo>
                    <a:lnTo>
                      <a:pt x="63" y="40"/>
                    </a:lnTo>
                    <a:lnTo>
                      <a:pt x="63" y="46"/>
                    </a:lnTo>
                    <a:lnTo>
                      <a:pt x="59" y="52"/>
                    </a:lnTo>
                    <a:lnTo>
                      <a:pt x="55" y="55"/>
                    </a:lnTo>
                    <a:lnTo>
                      <a:pt x="51" y="59"/>
                    </a:lnTo>
                    <a:lnTo>
                      <a:pt x="45" y="63"/>
                    </a:lnTo>
                    <a:lnTo>
                      <a:pt x="40" y="63"/>
                    </a:lnTo>
                    <a:lnTo>
                      <a:pt x="32" y="65"/>
                    </a:lnTo>
                    <a:lnTo>
                      <a:pt x="26" y="63"/>
                    </a:lnTo>
                    <a:lnTo>
                      <a:pt x="20" y="63"/>
                    </a:lnTo>
                    <a:lnTo>
                      <a:pt x="14" y="59"/>
                    </a:lnTo>
                    <a:lnTo>
                      <a:pt x="10" y="55"/>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48" name="Freeform 901"/>
              <p:cNvSpPr>
                <a:spLocks/>
              </p:cNvSpPr>
              <p:nvPr/>
            </p:nvSpPr>
            <p:spPr bwMode="auto">
              <a:xfrm>
                <a:off x="5213" y="2443"/>
                <a:ext cx="65" cy="65"/>
              </a:xfrm>
              <a:custGeom>
                <a:avLst/>
                <a:gdLst>
                  <a:gd name="T0" fmla="*/ 32 w 65"/>
                  <a:gd name="T1" fmla="*/ 0 h 65"/>
                  <a:gd name="T2" fmla="*/ 32 w 65"/>
                  <a:gd name="T3" fmla="*/ 0 h 65"/>
                  <a:gd name="T4" fmla="*/ 40 w 65"/>
                  <a:gd name="T5" fmla="*/ 2 h 65"/>
                  <a:gd name="T6" fmla="*/ 45 w 65"/>
                  <a:gd name="T7" fmla="*/ 2 h 65"/>
                  <a:gd name="T8" fmla="*/ 51 w 65"/>
                  <a:gd name="T9" fmla="*/ 6 h 65"/>
                  <a:gd name="T10" fmla="*/ 55 w 65"/>
                  <a:gd name="T11" fmla="*/ 10 h 65"/>
                  <a:gd name="T12" fmla="*/ 59 w 65"/>
                  <a:gd name="T13" fmla="*/ 14 h 65"/>
                  <a:gd name="T14" fmla="*/ 63 w 65"/>
                  <a:gd name="T15" fmla="*/ 20 h 65"/>
                  <a:gd name="T16" fmla="*/ 63 w 65"/>
                  <a:gd name="T17" fmla="*/ 26 h 65"/>
                  <a:gd name="T18" fmla="*/ 65 w 65"/>
                  <a:gd name="T19" fmla="*/ 34 h 65"/>
                  <a:gd name="T20" fmla="*/ 63 w 65"/>
                  <a:gd name="T21" fmla="*/ 40 h 65"/>
                  <a:gd name="T22" fmla="*/ 63 w 65"/>
                  <a:gd name="T23" fmla="*/ 46 h 65"/>
                  <a:gd name="T24" fmla="*/ 59 w 65"/>
                  <a:gd name="T25" fmla="*/ 52 h 65"/>
                  <a:gd name="T26" fmla="*/ 55 w 65"/>
                  <a:gd name="T27" fmla="*/ 55 h 65"/>
                  <a:gd name="T28" fmla="*/ 51 w 65"/>
                  <a:gd name="T29" fmla="*/ 59 h 65"/>
                  <a:gd name="T30" fmla="*/ 45 w 65"/>
                  <a:gd name="T31" fmla="*/ 63 h 65"/>
                  <a:gd name="T32" fmla="*/ 40 w 65"/>
                  <a:gd name="T33" fmla="*/ 63 h 65"/>
                  <a:gd name="T34" fmla="*/ 32 w 65"/>
                  <a:gd name="T35" fmla="*/ 65 h 65"/>
                  <a:gd name="T36" fmla="*/ 26 w 65"/>
                  <a:gd name="T37" fmla="*/ 63 h 65"/>
                  <a:gd name="T38" fmla="*/ 20 w 65"/>
                  <a:gd name="T39" fmla="*/ 63 h 65"/>
                  <a:gd name="T40" fmla="*/ 14 w 65"/>
                  <a:gd name="T41" fmla="*/ 59 h 65"/>
                  <a:gd name="T42" fmla="*/ 10 w 65"/>
                  <a:gd name="T43" fmla="*/ 55 h 65"/>
                  <a:gd name="T44" fmla="*/ 6 w 65"/>
                  <a:gd name="T45" fmla="*/ 52 h 65"/>
                  <a:gd name="T46" fmla="*/ 2 w 65"/>
                  <a:gd name="T47" fmla="*/ 46 h 65"/>
                  <a:gd name="T48" fmla="*/ 0 w 65"/>
                  <a:gd name="T49" fmla="*/ 40 h 65"/>
                  <a:gd name="T50" fmla="*/ 0 w 65"/>
                  <a:gd name="T51" fmla="*/ 34 h 65"/>
                  <a:gd name="T52" fmla="*/ 0 w 65"/>
                  <a:gd name="T53" fmla="*/ 26 h 65"/>
                  <a:gd name="T54" fmla="*/ 2 w 65"/>
                  <a:gd name="T55" fmla="*/ 20 h 65"/>
                  <a:gd name="T56" fmla="*/ 6 w 65"/>
                  <a:gd name="T57" fmla="*/ 14 h 65"/>
                  <a:gd name="T58" fmla="*/ 10 w 65"/>
                  <a:gd name="T59" fmla="*/ 10 h 65"/>
                  <a:gd name="T60" fmla="*/ 14 w 65"/>
                  <a:gd name="T61" fmla="*/ 6 h 65"/>
                  <a:gd name="T62" fmla="*/ 20 w 65"/>
                  <a:gd name="T63" fmla="*/ 2 h 65"/>
                  <a:gd name="T64" fmla="*/ 26 w 65"/>
                  <a:gd name="T65" fmla="*/ 2 h 65"/>
                  <a:gd name="T66" fmla="*/ 32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2" y="0"/>
                    </a:moveTo>
                    <a:lnTo>
                      <a:pt x="32" y="0"/>
                    </a:lnTo>
                    <a:lnTo>
                      <a:pt x="40" y="2"/>
                    </a:lnTo>
                    <a:lnTo>
                      <a:pt x="45" y="2"/>
                    </a:lnTo>
                    <a:lnTo>
                      <a:pt x="51" y="6"/>
                    </a:lnTo>
                    <a:lnTo>
                      <a:pt x="55" y="10"/>
                    </a:lnTo>
                    <a:lnTo>
                      <a:pt x="59" y="14"/>
                    </a:lnTo>
                    <a:lnTo>
                      <a:pt x="63" y="20"/>
                    </a:lnTo>
                    <a:lnTo>
                      <a:pt x="63" y="26"/>
                    </a:lnTo>
                    <a:lnTo>
                      <a:pt x="65" y="34"/>
                    </a:lnTo>
                    <a:lnTo>
                      <a:pt x="63" y="40"/>
                    </a:lnTo>
                    <a:lnTo>
                      <a:pt x="63" y="46"/>
                    </a:lnTo>
                    <a:lnTo>
                      <a:pt x="59" y="52"/>
                    </a:lnTo>
                    <a:lnTo>
                      <a:pt x="55" y="55"/>
                    </a:lnTo>
                    <a:lnTo>
                      <a:pt x="51" y="59"/>
                    </a:lnTo>
                    <a:lnTo>
                      <a:pt x="45" y="63"/>
                    </a:lnTo>
                    <a:lnTo>
                      <a:pt x="40" y="63"/>
                    </a:lnTo>
                    <a:lnTo>
                      <a:pt x="32" y="65"/>
                    </a:lnTo>
                    <a:lnTo>
                      <a:pt x="26" y="63"/>
                    </a:lnTo>
                    <a:lnTo>
                      <a:pt x="20" y="63"/>
                    </a:lnTo>
                    <a:lnTo>
                      <a:pt x="14" y="59"/>
                    </a:lnTo>
                    <a:lnTo>
                      <a:pt x="10" y="55"/>
                    </a:lnTo>
                    <a:lnTo>
                      <a:pt x="6" y="52"/>
                    </a:lnTo>
                    <a:lnTo>
                      <a:pt x="2" y="46"/>
                    </a:lnTo>
                    <a:lnTo>
                      <a:pt x="0" y="40"/>
                    </a:lnTo>
                    <a:lnTo>
                      <a:pt x="0" y="34"/>
                    </a:lnTo>
                    <a:lnTo>
                      <a:pt x="0" y="26"/>
                    </a:lnTo>
                    <a:lnTo>
                      <a:pt x="2" y="20"/>
                    </a:lnTo>
                    <a:lnTo>
                      <a:pt x="6" y="14"/>
                    </a:lnTo>
                    <a:lnTo>
                      <a:pt x="10" y="10"/>
                    </a:lnTo>
                    <a:lnTo>
                      <a:pt x="14" y="6"/>
                    </a:lnTo>
                    <a:lnTo>
                      <a:pt x="20" y="2"/>
                    </a:lnTo>
                    <a:lnTo>
                      <a:pt x="26" y="2"/>
                    </a:lnTo>
                    <a:lnTo>
                      <a:pt x="32"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49" name="Freeform 902"/>
              <p:cNvSpPr>
                <a:spLocks/>
              </p:cNvSpPr>
              <p:nvPr/>
            </p:nvSpPr>
            <p:spPr bwMode="auto">
              <a:xfrm>
                <a:off x="5095" y="2453"/>
                <a:ext cx="63" cy="63"/>
              </a:xfrm>
              <a:custGeom>
                <a:avLst/>
                <a:gdLst>
                  <a:gd name="T0" fmla="*/ 0 w 63"/>
                  <a:gd name="T1" fmla="*/ 32 h 63"/>
                  <a:gd name="T2" fmla="*/ 0 w 63"/>
                  <a:gd name="T3" fmla="*/ 24 h 63"/>
                  <a:gd name="T4" fmla="*/ 2 w 63"/>
                  <a:gd name="T5" fmla="*/ 18 h 63"/>
                  <a:gd name="T6" fmla="*/ 4 w 63"/>
                  <a:gd name="T7" fmla="*/ 14 h 63"/>
                  <a:gd name="T8" fmla="*/ 8 w 63"/>
                  <a:gd name="T9" fmla="*/ 8 h 63"/>
                  <a:gd name="T10" fmla="*/ 14 w 63"/>
                  <a:gd name="T11" fmla="*/ 4 h 63"/>
                  <a:gd name="T12" fmla="*/ 20 w 63"/>
                  <a:gd name="T13" fmla="*/ 2 h 63"/>
                  <a:gd name="T14" fmla="*/ 24 w 63"/>
                  <a:gd name="T15" fmla="*/ 0 h 63"/>
                  <a:gd name="T16" fmla="*/ 32 w 63"/>
                  <a:gd name="T17" fmla="*/ 0 h 63"/>
                  <a:gd name="T18" fmla="*/ 37 w 63"/>
                  <a:gd name="T19" fmla="*/ 0 h 63"/>
                  <a:gd name="T20" fmla="*/ 43 w 63"/>
                  <a:gd name="T21" fmla="*/ 2 h 63"/>
                  <a:gd name="T22" fmla="*/ 49 w 63"/>
                  <a:gd name="T23" fmla="*/ 4 h 63"/>
                  <a:gd name="T24" fmla="*/ 53 w 63"/>
                  <a:gd name="T25" fmla="*/ 8 h 63"/>
                  <a:gd name="T26" fmla="*/ 57 w 63"/>
                  <a:gd name="T27" fmla="*/ 14 h 63"/>
                  <a:gd name="T28" fmla="*/ 61 w 63"/>
                  <a:gd name="T29" fmla="*/ 18 h 63"/>
                  <a:gd name="T30" fmla="*/ 63 w 63"/>
                  <a:gd name="T31" fmla="*/ 24 h 63"/>
                  <a:gd name="T32" fmla="*/ 63 w 63"/>
                  <a:gd name="T33" fmla="*/ 32 h 63"/>
                  <a:gd name="T34" fmla="*/ 63 w 63"/>
                  <a:gd name="T35" fmla="*/ 38 h 63"/>
                  <a:gd name="T36" fmla="*/ 61 w 63"/>
                  <a:gd name="T37" fmla="*/ 43 h 63"/>
                  <a:gd name="T38" fmla="*/ 57 w 63"/>
                  <a:gd name="T39" fmla="*/ 49 h 63"/>
                  <a:gd name="T40" fmla="*/ 53 w 63"/>
                  <a:gd name="T41" fmla="*/ 53 h 63"/>
                  <a:gd name="T42" fmla="*/ 49 w 63"/>
                  <a:gd name="T43" fmla="*/ 57 h 63"/>
                  <a:gd name="T44" fmla="*/ 43 w 63"/>
                  <a:gd name="T45" fmla="*/ 61 h 63"/>
                  <a:gd name="T46" fmla="*/ 37 w 63"/>
                  <a:gd name="T47" fmla="*/ 63 h 63"/>
                  <a:gd name="T48" fmla="*/ 32 w 63"/>
                  <a:gd name="T49" fmla="*/ 63 h 63"/>
                  <a:gd name="T50" fmla="*/ 24 w 63"/>
                  <a:gd name="T51" fmla="*/ 63 h 63"/>
                  <a:gd name="T52" fmla="*/ 20 w 63"/>
                  <a:gd name="T53" fmla="*/ 61 h 63"/>
                  <a:gd name="T54" fmla="*/ 14 w 63"/>
                  <a:gd name="T55" fmla="*/ 57 h 63"/>
                  <a:gd name="T56" fmla="*/ 8 w 63"/>
                  <a:gd name="T57" fmla="*/ 53 h 63"/>
                  <a:gd name="T58" fmla="*/ 4 w 63"/>
                  <a:gd name="T59" fmla="*/ 49 h 63"/>
                  <a:gd name="T60" fmla="*/ 2 w 63"/>
                  <a:gd name="T61" fmla="*/ 43 h 63"/>
                  <a:gd name="T62" fmla="*/ 0 w 63"/>
                  <a:gd name="T63" fmla="*/ 38 h 63"/>
                  <a:gd name="T64" fmla="*/ 0 w 63"/>
                  <a:gd name="T65" fmla="*/ 3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3"/>
                  <a:gd name="T101" fmla="*/ 63 w 63"/>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3">
                    <a:moveTo>
                      <a:pt x="0" y="32"/>
                    </a:moveTo>
                    <a:lnTo>
                      <a:pt x="0" y="24"/>
                    </a:lnTo>
                    <a:lnTo>
                      <a:pt x="2" y="18"/>
                    </a:lnTo>
                    <a:lnTo>
                      <a:pt x="4" y="14"/>
                    </a:lnTo>
                    <a:lnTo>
                      <a:pt x="8" y="8"/>
                    </a:lnTo>
                    <a:lnTo>
                      <a:pt x="14" y="4"/>
                    </a:lnTo>
                    <a:lnTo>
                      <a:pt x="20" y="2"/>
                    </a:lnTo>
                    <a:lnTo>
                      <a:pt x="24" y="0"/>
                    </a:lnTo>
                    <a:lnTo>
                      <a:pt x="32" y="0"/>
                    </a:lnTo>
                    <a:lnTo>
                      <a:pt x="37" y="0"/>
                    </a:lnTo>
                    <a:lnTo>
                      <a:pt x="43" y="2"/>
                    </a:lnTo>
                    <a:lnTo>
                      <a:pt x="49" y="4"/>
                    </a:lnTo>
                    <a:lnTo>
                      <a:pt x="53" y="8"/>
                    </a:lnTo>
                    <a:lnTo>
                      <a:pt x="57" y="14"/>
                    </a:lnTo>
                    <a:lnTo>
                      <a:pt x="61" y="18"/>
                    </a:lnTo>
                    <a:lnTo>
                      <a:pt x="63" y="24"/>
                    </a:lnTo>
                    <a:lnTo>
                      <a:pt x="63" y="32"/>
                    </a:lnTo>
                    <a:lnTo>
                      <a:pt x="63" y="38"/>
                    </a:lnTo>
                    <a:lnTo>
                      <a:pt x="61" y="43"/>
                    </a:lnTo>
                    <a:lnTo>
                      <a:pt x="57" y="49"/>
                    </a:lnTo>
                    <a:lnTo>
                      <a:pt x="53" y="53"/>
                    </a:lnTo>
                    <a:lnTo>
                      <a:pt x="49" y="57"/>
                    </a:lnTo>
                    <a:lnTo>
                      <a:pt x="43" y="61"/>
                    </a:lnTo>
                    <a:lnTo>
                      <a:pt x="37" y="63"/>
                    </a:lnTo>
                    <a:lnTo>
                      <a:pt x="32" y="63"/>
                    </a:lnTo>
                    <a:lnTo>
                      <a:pt x="24" y="63"/>
                    </a:lnTo>
                    <a:lnTo>
                      <a:pt x="20" y="61"/>
                    </a:lnTo>
                    <a:lnTo>
                      <a:pt x="14" y="57"/>
                    </a:lnTo>
                    <a:lnTo>
                      <a:pt x="8" y="53"/>
                    </a:lnTo>
                    <a:lnTo>
                      <a:pt x="4" y="49"/>
                    </a:lnTo>
                    <a:lnTo>
                      <a:pt x="2" y="43"/>
                    </a:lnTo>
                    <a:lnTo>
                      <a:pt x="0" y="38"/>
                    </a:lnTo>
                    <a:lnTo>
                      <a:pt x="0"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0" name="Freeform 903"/>
              <p:cNvSpPr>
                <a:spLocks/>
              </p:cNvSpPr>
              <p:nvPr/>
            </p:nvSpPr>
            <p:spPr bwMode="auto">
              <a:xfrm>
                <a:off x="5095" y="2453"/>
                <a:ext cx="63" cy="63"/>
              </a:xfrm>
              <a:custGeom>
                <a:avLst/>
                <a:gdLst>
                  <a:gd name="T0" fmla="*/ 0 w 63"/>
                  <a:gd name="T1" fmla="*/ 32 h 63"/>
                  <a:gd name="T2" fmla="*/ 0 w 63"/>
                  <a:gd name="T3" fmla="*/ 32 h 63"/>
                  <a:gd name="T4" fmla="*/ 0 w 63"/>
                  <a:gd name="T5" fmla="*/ 24 h 63"/>
                  <a:gd name="T6" fmla="*/ 2 w 63"/>
                  <a:gd name="T7" fmla="*/ 18 h 63"/>
                  <a:gd name="T8" fmla="*/ 4 w 63"/>
                  <a:gd name="T9" fmla="*/ 14 h 63"/>
                  <a:gd name="T10" fmla="*/ 8 w 63"/>
                  <a:gd name="T11" fmla="*/ 8 h 63"/>
                  <a:gd name="T12" fmla="*/ 14 w 63"/>
                  <a:gd name="T13" fmla="*/ 4 h 63"/>
                  <a:gd name="T14" fmla="*/ 20 w 63"/>
                  <a:gd name="T15" fmla="*/ 2 h 63"/>
                  <a:gd name="T16" fmla="*/ 24 w 63"/>
                  <a:gd name="T17" fmla="*/ 0 h 63"/>
                  <a:gd name="T18" fmla="*/ 32 w 63"/>
                  <a:gd name="T19" fmla="*/ 0 h 63"/>
                  <a:gd name="T20" fmla="*/ 37 w 63"/>
                  <a:gd name="T21" fmla="*/ 0 h 63"/>
                  <a:gd name="T22" fmla="*/ 43 w 63"/>
                  <a:gd name="T23" fmla="*/ 2 h 63"/>
                  <a:gd name="T24" fmla="*/ 49 w 63"/>
                  <a:gd name="T25" fmla="*/ 4 h 63"/>
                  <a:gd name="T26" fmla="*/ 53 w 63"/>
                  <a:gd name="T27" fmla="*/ 8 h 63"/>
                  <a:gd name="T28" fmla="*/ 57 w 63"/>
                  <a:gd name="T29" fmla="*/ 14 h 63"/>
                  <a:gd name="T30" fmla="*/ 61 w 63"/>
                  <a:gd name="T31" fmla="*/ 18 h 63"/>
                  <a:gd name="T32" fmla="*/ 63 w 63"/>
                  <a:gd name="T33" fmla="*/ 24 h 63"/>
                  <a:gd name="T34" fmla="*/ 63 w 63"/>
                  <a:gd name="T35" fmla="*/ 32 h 63"/>
                  <a:gd name="T36" fmla="*/ 63 w 63"/>
                  <a:gd name="T37" fmla="*/ 38 h 63"/>
                  <a:gd name="T38" fmla="*/ 61 w 63"/>
                  <a:gd name="T39" fmla="*/ 43 h 63"/>
                  <a:gd name="T40" fmla="*/ 57 w 63"/>
                  <a:gd name="T41" fmla="*/ 49 h 63"/>
                  <a:gd name="T42" fmla="*/ 53 w 63"/>
                  <a:gd name="T43" fmla="*/ 53 h 63"/>
                  <a:gd name="T44" fmla="*/ 49 w 63"/>
                  <a:gd name="T45" fmla="*/ 57 h 63"/>
                  <a:gd name="T46" fmla="*/ 43 w 63"/>
                  <a:gd name="T47" fmla="*/ 61 h 63"/>
                  <a:gd name="T48" fmla="*/ 37 w 63"/>
                  <a:gd name="T49" fmla="*/ 63 h 63"/>
                  <a:gd name="T50" fmla="*/ 32 w 63"/>
                  <a:gd name="T51" fmla="*/ 63 h 63"/>
                  <a:gd name="T52" fmla="*/ 24 w 63"/>
                  <a:gd name="T53" fmla="*/ 63 h 63"/>
                  <a:gd name="T54" fmla="*/ 20 w 63"/>
                  <a:gd name="T55" fmla="*/ 61 h 63"/>
                  <a:gd name="T56" fmla="*/ 14 w 63"/>
                  <a:gd name="T57" fmla="*/ 57 h 63"/>
                  <a:gd name="T58" fmla="*/ 8 w 63"/>
                  <a:gd name="T59" fmla="*/ 53 h 63"/>
                  <a:gd name="T60" fmla="*/ 4 w 63"/>
                  <a:gd name="T61" fmla="*/ 49 h 63"/>
                  <a:gd name="T62" fmla="*/ 2 w 63"/>
                  <a:gd name="T63" fmla="*/ 43 h 63"/>
                  <a:gd name="T64" fmla="*/ 0 w 63"/>
                  <a:gd name="T65" fmla="*/ 38 h 63"/>
                  <a:gd name="T66" fmla="*/ 0 w 63"/>
                  <a:gd name="T67" fmla="*/ 3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3"/>
                  <a:gd name="T104" fmla="*/ 63 w 63"/>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3">
                    <a:moveTo>
                      <a:pt x="0" y="32"/>
                    </a:moveTo>
                    <a:lnTo>
                      <a:pt x="0" y="32"/>
                    </a:lnTo>
                    <a:lnTo>
                      <a:pt x="0" y="24"/>
                    </a:lnTo>
                    <a:lnTo>
                      <a:pt x="2" y="18"/>
                    </a:lnTo>
                    <a:lnTo>
                      <a:pt x="4" y="14"/>
                    </a:lnTo>
                    <a:lnTo>
                      <a:pt x="8" y="8"/>
                    </a:lnTo>
                    <a:lnTo>
                      <a:pt x="14" y="4"/>
                    </a:lnTo>
                    <a:lnTo>
                      <a:pt x="20" y="2"/>
                    </a:lnTo>
                    <a:lnTo>
                      <a:pt x="24" y="0"/>
                    </a:lnTo>
                    <a:lnTo>
                      <a:pt x="32" y="0"/>
                    </a:lnTo>
                    <a:lnTo>
                      <a:pt x="37" y="0"/>
                    </a:lnTo>
                    <a:lnTo>
                      <a:pt x="43" y="2"/>
                    </a:lnTo>
                    <a:lnTo>
                      <a:pt x="49" y="4"/>
                    </a:lnTo>
                    <a:lnTo>
                      <a:pt x="53" y="8"/>
                    </a:lnTo>
                    <a:lnTo>
                      <a:pt x="57" y="14"/>
                    </a:lnTo>
                    <a:lnTo>
                      <a:pt x="61" y="18"/>
                    </a:lnTo>
                    <a:lnTo>
                      <a:pt x="63" y="24"/>
                    </a:lnTo>
                    <a:lnTo>
                      <a:pt x="63" y="32"/>
                    </a:lnTo>
                    <a:lnTo>
                      <a:pt x="63" y="38"/>
                    </a:lnTo>
                    <a:lnTo>
                      <a:pt x="61" y="43"/>
                    </a:lnTo>
                    <a:lnTo>
                      <a:pt x="57" y="49"/>
                    </a:lnTo>
                    <a:lnTo>
                      <a:pt x="53" y="53"/>
                    </a:lnTo>
                    <a:lnTo>
                      <a:pt x="49" y="57"/>
                    </a:lnTo>
                    <a:lnTo>
                      <a:pt x="43" y="61"/>
                    </a:lnTo>
                    <a:lnTo>
                      <a:pt x="37" y="63"/>
                    </a:lnTo>
                    <a:lnTo>
                      <a:pt x="32" y="63"/>
                    </a:lnTo>
                    <a:lnTo>
                      <a:pt x="24" y="63"/>
                    </a:lnTo>
                    <a:lnTo>
                      <a:pt x="20" y="61"/>
                    </a:lnTo>
                    <a:lnTo>
                      <a:pt x="14" y="57"/>
                    </a:lnTo>
                    <a:lnTo>
                      <a:pt x="8" y="53"/>
                    </a:lnTo>
                    <a:lnTo>
                      <a:pt x="4" y="49"/>
                    </a:lnTo>
                    <a:lnTo>
                      <a:pt x="2" y="43"/>
                    </a:lnTo>
                    <a:lnTo>
                      <a:pt x="0" y="38"/>
                    </a:lnTo>
                    <a:lnTo>
                      <a:pt x="0"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51" name="Freeform 904"/>
              <p:cNvSpPr>
                <a:spLocks/>
              </p:cNvSpPr>
              <p:nvPr/>
            </p:nvSpPr>
            <p:spPr bwMode="auto">
              <a:xfrm>
                <a:off x="5243" y="2516"/>
                <a:ext cx="63" cy="65"/>
              </a:xfrm>
              <a:custGeom>
                <a:avLst/>
                <a:gdLst>
                  <a:gd name="T0" fmla="*/ 63 w 63"/>
                  <a:gd name="T1" fmla="*/ 32 h 65"/>
                  <a:gd name="T2" fmla="*/ 63 w 63"/>
                  <a:gd name="T3" fmla="*/ 40 h 65"/>
                  <a:gd name="T4" fmla="*/ 61 w 63"/>
                  <a:gd name="T5" fmla="*/ 45 h 65"/>
                  <a:gd name="T6" fmla="*/ 59 w 63"/>
                  <a:gd name="T7" fmla="*/ 51 h 65"/>
                  <a:gd name="T8" fmla="*/ 55 w 63"/>
                  <a:gd name="T9" fmla="*/ 55 h 65"/>
                  <a:gd name="T10" fmla="*/ 49 w 63"/>
                  <a:gd name="T11" fmla="*/ 59 h 65"/>
                  <a:gd name="T12" fmla="*/ 43 w 63"/>
                  <a:gd name="T13" fmla="*/ 61 h 65"/>
                  <a:gd name="T14" fmla="*/ 37 w 63"/>
                  <a:gd name="T15" fmla="*/ 65 h 65"/>
                  <a:gd name="T16" fmla="*/ 31 w 63"/>
                  <a:gd name="T17" fmla="*/ 65 h 65"/>
                  <a:gd name="T18" fmla="*/ 25 w 63"/>
                  <a:gd name="T19" fmla="*/ 65 h 65"/>
                  <a:gd name="T20" fmla="*/ 19 w 63"/>
                  <a:gd name="T21" fmla="*/ 61 h 65"/>
                  <a:gd name="T22" fmla="*/ 13 w 63"/>
                  <a:gd name="T23" fmla="*/ 59 h 65"/>
                  <a:gd name="T24" fmla="*/ 10 w 63"/>
                  <a:gd name="T25" fmla="*/ 55 h 65"/>
                  <a:gd name="T26" fmla="*/ 6 w 63"/>
                  <a:gd name="T27" fmla="*/ 51 h 65"/>
                  <a:gd name="T28" fmla="*/ 2 w 63"/>
                  <a:gd name="T29" fmla="*/ 45 h 65"/>
                  <a:gd name="T30" fmla="*/ 0 w 63"/>
                  <a:gd name="T31" fmla="*/ 40 h 65"/>
                  <a:gd name="T32" fmla="*/ 0 w 63"/>
                  <a:gd name="T33" fmla="*/ 32 h 65"/>
                  <a:gd name="T34" fmla="*/ 0 w 63"/>
                  <a:gd name="T35" fmla="*/ 26 h 65"/>
                  <a:gd name="T36" fmla="*/ 2 w 63"/>
                  <a:gd name="T37" fmla="*/ 20 h 65"/>
                  <a:gd name="T38" fmla="*/ 6 w 63"/>
                  <a:gd name="T39" fmla="*/ 14 h 65"/>
                  <a:gd name="T40" fmla="*/ 10 w 63"/>
                  <a:gd name="T41" fmla="*/ 10 h 65"/>
                  <a:gd name="T42" fmla="*/ 13 w 63"/>
                  <a:gd name="T43" fmla="*/ 6 h 65"/>
                  <a:gd name="T44" fmla="*/ 19 w 63"/>
                  <a:gd name="T45" fmla="*/ 2 h 65"/>
                  <a:gd name="T46" fmla="*/ 25 w 63"/>
                  <a:gd name="T47" fmla="*/ 0 h 65"/>
                  <a:gd name="T48" fmla="*/ 31 w 63"/>
                  <a:gd name="T49" fmla="*/ 0 h 65"/>
                  <a:gd name="T50" fmla="*/ 37 w 63"/>
                  <a:gd name="T51" fmla="*/ 0 h 65"/>
                  <a:gd name="T52" fmla="*/ 43 w 63"/>
                  <a:gd name="T53" fmla="*/ 2 h 65"/>
                  <a:gd name="T54" fmla="*/ 49 w 63"/>
                  <a:gd name="T55" fmla="*/ 6 h 65"/>
                  <a:gd name="T56" fmla="*/ 55 w 63"/>
                  <a:gd name="T57" fmla="*/ 10 h 65"/>
                  <a:gd name="T58" fmla="*/ 59 w 63"/>
                  <a:gd name="T59" fmla="*/ 14 h 65"/>
                  <a:gd name="T60" fmla="*/ 61 w 63"/>
                  <a:gd name="T61" fmla="*/ 20 h 65"/>
                  <a:gd name="T62" fmla="*/ 63 w 63"/>
                  <a:gd name="T63" fmla="*/ 26 h 65"/>
                  <a:gd name="T64" fmla="*/ 63 w 63"/>
                  <a:gd name="T65" fmla="*/ 32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3"/>
                  <a:gd name="T100" fmla="*/ 0 h 65"/>
                  <a:gd name="T101" fmla="*/ 63 w 63"/>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3" h="65">
                    <a:moveTo>
                      <a:pt x="63" y="32"/>
                    </a:moveTo>
                    <a:lnTo>
                      <a:pt x="63" y="40"/>
                    </a:lnTo>
                    <a:lnTo>
                      <a:pt x="61" y="45"/>
                    </a:lnTo>
                    <a:lnTo>
                      <a:pt x="59" y="51"/>
                    </a:lnTo>
                    <a:lnTo>
                      <a:pt x="55" y="55"/>
                    </a:lnTo>
                    <a:lnTo>
                      <a:pt x="49" y="59"/>
                    </a:lnTo>
                    <a:lnTo>
                      <a:pt x="43" y="61"/>
                    </a:lnTo>
                    <a:lnTo>
                      <a:pt x="37" y="65"/>
                    </a:lnTo>
                    <a:lnTo>
                      <a:pt x="31" y="65"/>
                    </a:lnTo>
                    <a:lnTo>
                      <a:pt x="25" y="65"/>
                    </a:lnTo>
                    <a:lnTo>
                      <a:pt x="19" y="61"/>
                    </a:lnTo>
                    <a:lnTo>
                      <a:pt x="13" y="59"/>
                    </a:lnTo>
                    <a:lnTo>
                      <a:pt x="10" y="55"/>
                    </a:lnTo>
                    <a:lnTo>
                      <a:pt x="6" y="51"/>
                    </a:lnTo>
                    <a:lnTo>
                      <a:pt x="2" y="45"/>
                    </a:lnTo>
                    <a:lnTo>
                      <a:pt x="0" y="40"/>
                    </a:lnTo>
                    <a:lnTo>
                      <a:pt x="0" y="32"/>
                    </a:lnTo>
                    <a:lnTo>
                      <a:pt x="0" y="26"/>
                    </a:lnTo>
                    <a:lnTo>
                      <a:pt x="2" y="20"/>
                    </a:lnTo>
                    <a:lnTo>
                      <a:pt x="6" y="14"/>
                    </a:lnTo>
                    <a:lnTo>
                      <a:pt x="10" y="10"/>
                    </a:lnTo>
                    <a:lnTo>
                      <a:pt x="13" y="6"/>
                    </a:lnTo>
                    <a:lnTo>
                      <a:pt x="19" y="2"/>
                    </a:lnTo>
                    <a:lnTo>
                      <a:pt x="25" y="0"/>
                    </a:lnTo>
                    <a:lnTo>
                      <a:pt x="31" y="0"/>
                    </a:lnTo>
                    <a:lnTo>
                      <a:pt x="37" y="0"/>
                    </a:lnTo>
                    <a:lnTo>
                      <a:pt x="43" y="2"/>
                    </a:lnTo>
                    <a:lnTo>
                      <a:pt x="49" y="6"/>
                    </a:lnTo>
                    <a:lnTo>
                      <a:pt x="55" y="10"/>
                    </a:lnTo>
                    <a:lnTo>
                      <a:pt x="59" y="14"/>
                    </a:lnTo>
                    <a:lnTo>
                      <a:pt x="61" y="20"/>
                    </a:lnTo>
                    <a:lnTo>
                      <a:pt x="63" y="26"/>
                    </a:lnTo>
                    <a:lnTo>
                      <a:pt x="63" y="32"/>
                    </a:lnTo>
                    <a:close/>
                  </a:path>
                </a:pathLst>
              </a:custGeom>
              <a:solidFill>
                <a:srgbClr val="00FFFF"/>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2" name="Freeform 905"/>
              <p:cNvSpPr>
                <a:spLocks/>
              </p:cNvSpPr>
              <p:nvPr/>
            </p:nvSpPr>
            <p:spPr bwMode="auto">
              <a:xfrm>
                <a:off x="5243" y="2516"/>
                <a:ext cx="63" cy="65"/>
              </a:xfrm>
              <a:custGeom>
                <a:avLst/>
                <a:gdLst>
                  <a:gd name="T0" fmla="*/ 63 w 63"/>
                  <a:gd name="T1" fmla="*/ 32 h 65"/>
                  <a:gd name="T2" fmla="*/ 63 w 63"/>
                  <a:gd name="T3" fmla="*/ 32 h 65"/>
                  <a:gd name="T4" fmla="*/ 63 w 63"/>
                  <a:gd name="T5" fmla="*/ 40 h 65"/>
                  <a:gd name="T6" fmla="*/ 61 w 63"/>
                  <a:gd name="T7" fmla="*/ 45 h 65"/>
                  <a:gd name="T8" fmla="*/ 59 w 63"/>
                  <a:gd name="T9" fmla="*/ 51 h 65"/>
                  <a:gd name="T10" fmla="*/ 55 w 63"/>
                  <a:gd name="T11" fmla="*/ 55 h 65"/>
                  <a:gd name="T12" fmla="*/ 49 w 63"/>
                  <a:gd name="T13" fmla="*/ 59 h 65"/>
                  <a:gd name="T14" fmla="*/ 43 w 63"/>
                  <a:gd name="T15" fmla="*/ 61 h 65"/>
                  <a:gd name="T16" fmla="*/ 37 w 63"/>
                  <a:gd name="T17" fmla="*/ 65 h 65"/>
                  <a:gd name="T18" fmla="*/ 31 w 63"/>
                  <a:gd name="T19" fmla="*/ 65 h 65"/>
                  <a:gd name="T20" fmla="*/ 25 w 63"/>
                  <a:gd name="T21" fmla="*/ 65 h 65"/>
                  <a:gd name="T22" fmla="*/ 19 w 63"/>
                  <a:gd name="T23" fmla="*/ 61 h 65"/>
                  <a:gd name="T24" fmla="*/ 13 w 63"/>
                  <a:gd name="T25" fmla="*/ 59 h 65"/>
                  <a:gd name="T26" fmla="*/ 10 w 63"/>
                  <a:gd name="T27" fmla="*/ 55 h 65"/>
                  <a:gd name="T28" fmla="*/ 6 w 63"/>
                  <a:gd name="T29" fmla="*/ 51 h 65"/>
                  <a:gd name="T30" fmla="*/ 2 w 63"/>
                  <a:gd name="T31" fmla="*/ 45 h 65"/>
                  <a:gd name="T32" fmla="*/ 0 w 63"/>
                  <a:gd name="T33" fmla="*/ 40 h 65"/>
                  <a:gd name="T34" fmla="*/ 0 w 63"/>
                  <a:gd name="T35" fmla="*/ 32 h 65"/>
                  <a:gd name="T36" fmla="*/ 0 w 63"/>
                  <a:gd name="T37" fmla="*/ 26 h 65"/>
                  <a:gd name="T38" fmla="*/ 2 w 63"/>
                  <a:gd name="T39" fmla="*/ 20 h 65"/>
                  <a:gd name="T40" fmla="*/ 6 w 63"/>
                  <a:gd name="T41" fmla="*/ 14 h 65"/>
                  <a:gd name="T42" fmla="*/ 10 w 63"/>
                  <a:gd name="T43" fmla="*/ 10 h 65"/>
                  <a:gd name="T44" fmla="*/ 13 w 63"/>
                  <a:gd name="T45" fmla="*/ 6 h 65"/>
                  <a:gd name="T46" fmla="*/ 19 w 63"/>
                  <a:gd name="T47" fmla="*/ 2 h 65"/>
                  <a:gd name="T48" fmla="*/ 25 w 63"/>
                  <a:gd name="T49" fmla="*/ 0 h 65"/>
                  <a:gd name="T50" fmla="*/ 31 w 63"/>
                  <a:gd name="T51" fmla="*/ 0 h 65"/>
                  <a:gd name="T52" fmla="*/ 37 w 63"/>
                  <a:gd name="T53" fmla="*/ 0 h 65"/>
                  <a:gd name="T54" fmla="*/ 43 w 63"/>
                  <a:gd name="T55" fmla="*/ 2 h 65"/>
                  <a:gd name="T56" fmla="*/ 49 w 63"/>
                  <a:gd name="T57" fmla="*/ 6 h 65"/>
                  <a:gd name="T58" fmla="*/ 55 w 63"/>
                  <a:gd name="T59" fmla="*/ 10 h 65"/>
                  <a:gd name="T60" fmla="*/ 59 w 63"/>
                  <a:gd name="T61" fmla="*/ 14 h 65"/>
                  <a:gd name="T62" fmla="*/ 61 w 63"/>
                  <a:gd name="T63" fmla="*/ 20 h 65"/>
                  <a:gd name="T64" fmla="*/ 63 w 63"/>
                  <a:gd name="T65" fmla="*/ 26 h 65"/>
                  <a:gd name="T66" fmla="*/ 63 w 63"/>
                  <a:gd name="T67" fmla="*/ 32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65"/>
                  <a:gd name="T104" fmla="*/ 63 w 63"/>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65">
                    <a:moveTo>
                      <a:pt x="63" y="32"/>
                    </a:moveTo>
                    <a:lnTo>
                      <a:pt x="63" y="32"/>
                    </a:lnTo>
                    <a:lnTo>
                      <a:pt x="63" y="40"/>
                    </a:lnTo>
                    <a:lnTo>
                      <a:pt x="61" y="45"/>
                    </a:lnTo>
                    <a:lnTo>
                      <a:pt x="59" y="51"/>
                    </a:lnTo>
                    <a:lnTo>
                      <a:pt x="55" y="55"/>
                    </a:lnTo>
                    <a:lnTo>
                      <a:pt x="49" y="59"/>
                    </a:lnTo>
                    <a:lnTo>
                      <a:pt x="43" y="61"/>
                    </a:lnTo>
                    <a:lnTo>
                      <a:pt x="37" y="65"/>
                    </a:lnTo>
                    <a:lnTo>
                      <a:pt x="31" y="65"/>
                    </a:lnTo>
                    <a:lnTo>
                      <a:pt x="25" y="65"/>
                    </a:lnTo>
                    <a:lnTo>
                      <a:pt x="19" y="61"/>
                    </a:lnTo>
                    <a:lnTo>
                      <a:pt x="13" y="59"/>
                    </a:lnTo>
                    <a:lnTo>
                      <a:pt x="10" y="55"/>
                    </a:lnTo>
                    <a:lnTo>
                      <a:pt x="6" y="51"/>
                    </a:lnTo>
                    <a:lnTo>
                      <a:pt x="2" y="45"/>
                    </a:lnTo>
                    <a:lnTo>
                      <a:pt x="0" y="40"/>
                    </a:lnTo>
                    <a:lnTo>
                      <a:pt x="0" y="32"/>
                    </a:lnTo>
                    <a:lnTo>
                      <a:pt x="0" y="26"/>
                    </a:lnTo>
                    <a:lnTo>
                      <a:pt x="2" y="20"/>
                    </a:lnTo>
                    <a:lnTo>
                      <a:pt x="6" y="14"/>
                    </a:lnTo>
                    <a:lnTo>
                      <a:pt x="10" y="10"/>
                    </a:lnTo>
                    <a:lnTo>
                      <a:pt x="13" y="6"/>
                    </a:lnTo>
                    <a:lnTo>
                      <a:pt x="19" y="2"/>
                    </a:lnTo>
                    <a:lnTo>
                      <a:pt x="25" y="0"/>
                    </a:lnTo>
                    <a:lnTo>
                      <a:pt x="31" y="0"/>
                    </a:lnTo>
                    <a:lnTo>
                      <a:pt x="37" y="0"/>
                    </a:lnTo>
                    <a:lnTo>
                      <a:pt x="43" y="2"/>
                    </a:lnTo>
                    <a:lnTo>
                      <a:pt x="49" y="6"/>
                    </a:lnTo>
                    <a:lnTo>
                      <a:pt x="55" y="10"/>
                    </a:lnTo>
                    <a:lnTo>
                      <a:pt x="59" y="14"/>
                    </a:lnTo>
                    <a:lnTo>
                      <a:pt x="61" y="20"/>
                    </a:lnTo>
                    <a:lnTo>
                      <a:pt x="63" y="26"/>
                    </a:lnTo>
                    <a:lnTo>
                      <a:pt x="63" y="32"/>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sp>
            <p:nvSpPr>
              <p:cNvPr id="36053" name="Freeform 906"/>
              <p:cNvSpPr>
                <a:spLocks/>
              </p:cNvSpPr>
              <p:nvPr/>
            </p:nvSpPr>
            <p:spPr bwMode="auto">
              <a:xfrm>
                <a:off x="5176" y="2471"/>
                <a:ext cx="65" cy="65"/>
              </a:xfrm>
              <a:custGeom>
                <a:avLst/>
                <a:gdLst>
                  <a:gd name="T0" fmla="*/ 33 w 65"/>
                  <a:gd name="T1" fmla="*/ 0 h 65"/>
                  <a:gd name="T2" fmla="*/ 39 w 65"/>
                  <a:gd name="T3" fmla="*/ 2 h 65"/>
                  <a:gd name="T4" fmla="*/ 45 w 65"/>
                  <a:gd name="T5" fmla="*/ 4 h 65"/>
                  <a:gd name="T6" fmla="*/ 51 w 65"/>
                  <a:gd name="T7" fmla="*/ 6 h 65"/>
                  <a:gd name="T8" fmla="*/ 55 w 65"/>
                  <a:gd name="T9" fmla="*/ 10 h 65"/>
                  <a:gd name="T10" fmla="*/ 59 w 65"/>
                  <a:gd name="T11" fmla="*/ 14 h 65"/>
                  <a:gd name="T12" fmla="*/ 63 w 65"/>
                  <a:gd name="T13" fmla="*/ 20 h 65"/>
                  <a:gd name="T14" fmla="*/ 65 w 65"/>
                  <a:gd name="T15" fmla="*/ 25 h 65"/>
                  <a:gd name="T16" fmla="*/ 65 w 65"/>
                  <a:gd name="T17" fmla="*/ 33 h 65"/>
                  <a:gd name="T18" fmla="*/ 65 w 65"/>
                  <a:gd name="T19" fmla="*/ 39 h 65"/>
                  <a:gd name="T20" fmla="*/ 63 w 65"/>
                  <a:gd name="T21" fmla="*/ 45 h 65"/>
                  <a:gd name="T22" fmla="*/ 59 w 65"/>
                  <a:gd name="T23" fmla="*/ 51 h 65"/>
                  <a:gd name="T24" fmla="*/ 55 w 65"/>
                  <a:gd name="T25" fmla="*/ 55 h 65"/>
                  <a:gd name="T26" fmla="*/ 51 w 65"/>
                  <a:gd name="T27" fmla="*/ 59 h 65"/>
                  <a:gd name="T28" fmla="*/ 45 w 65"/>
                  <a:gd name="T29" fmla="*/ 63 h 65"/>
                  <a:gd name="T30" fmla="*/ 39 w 65"/>
                  <a:gd name="T31" fmla="*/ 65 h 65"/>
                  <a:gd name="T32" fmla="*/ 33 w 65"/>
                  <a:gd name="T33" fmla="*/ 65 h 65"/>
                  <a:gd name="T34" fmla="*/ 25 w 65"/>
                  <a:gd name="T35" fmla="*/ 65 h 65"/>
                  <a:gd name="T36" fmla="*/ 19 w 65"/>
                  <a:gd name="T37" fmla="*/ 63 h 65"/>
                  <a:gd name="T38" fmla="*/ 14 w 65"/>
                  <a:gd name="T39" fmla="*/ 59 h 65"/>
                  <a:gd name="T40" fmla="*/ 10 w 65"/>
                  <a:gd name="T41" fmla="*/ 55 h 65"/>
                  <a:gd name="T42" fmla="*/ 6 w 65"/>
                  <a:gd name="T43" fmla="*/ 51 h 65"/>
                  <a:gd name="T44" fmla="*/ 2 w 65"/>
                  <a:gd name="T45" fmla="*/ 45 h 65"/>
                  <a:gd name="T46" fmla="*/ 2 w 65"/>
                  <a:gd name="T47" fmla="*/ 39 h 65"/>
                  <a:gd name="T48" fmla="*/ 0 w 65"/>
                  <a:gd name="T49" fmla="*/ 33 h 65"/>
                  <a:gd name="T50" fmla="*/ 2 w 65"/>
                  <a:gd name="T51" fmla="*/ 25 h 65"/>
                  <a:gd name="T52" fmla="*/ 2 w 65"/>
                  <a:gd name="T53" fmla="*/ 20 h 65"/>
                  <a:gd name="T54" fmla="*/ 6 w 65"/>
                  <a:gd name="T55" fmla="*/ 14 h 65"/>
                  <a:gd name="T56" fmla="*/ 10 w 65"/>
                  <a:gd name="T57" fmla="*/ 10 h 65"/>
                  <a:gd name="T58" fmla="*/ 14 w 65"/>
                  <a:gd name="T59" fmla="*/ 6 h 65"/>
                  <a:gd name="T60" fmla="*/ 19 w 65"/>
                  <a:gd name="T61" fmla="*/ 4 h 65"/>
                  <a:gd name="T62" fmla="*/ 25 w 65"/>
                  <a:gd name="T63" fmla="*/ 2 h 65"/>
                  <a:gd name="T64" fmla="*/ 33 w 65"/>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5"/>
                  <a:gd name="T100" fmla="*/ 0 h 65"/>
                  <a:gd name="T101" fmla="*/ 65 w 65"/>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5" h="65">
                    <a:moveTo>
                      <a:pt x="33" y="0"/>
                    </a:move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lnTo>
                      <a:pt x="25" y="65"/>
                    </a:lnTo>
                    <a:lnTo>
                      <a:pt x="19" y="63"/>
                    </a:lnTo>
                    <a:lnTo>
                      <a:pt x="14" y="59"/>
                    </a:lnTo>
                    <a:lnTo>
                      <a:pt x="10" y="55"/>
                    </a:lnTo>
                    <a:lnTo>
                      <a:pt x="6" y="51"/>
                    </a:lnTo>
                    <a:lnTo>
                      <a:pt x="2" y="45"/>
                    </a:lnTo>
                    <a:lnTo>
                      <a:pt x="2" y="39"/>
                    </a:lnTo>
                    <a:lnTo>
                      <a:pt x="0" y="33"/>
                    </a:lnTo>
                    <a:lnTo>
                      <a:pt x="2" y="25"/>
                    </a:lnTo>
                    <a:lnTo>
                      <a:pt x="2" y="20"/>
                    </a:lnTo>
                    <a:lnTo>
                      <a:pt x="6" y="14"/>
                    </a:lnTo>
                    <a:lnTo>
                      <a:pt x="10" y="10"/>
                    </a:lnTo>
                    <a:lnTo>
                      <a:pt x="14" y="6"/>
                    </a:lnTo>
                    <a:lnTo>
                      <a:pt x="19" y="4"/>
                    </a:lnTo>
                    <a:lnTo>
                      <a:pt x="25" y="2"/>
                    </a:lnTo>
                    <a:lnTo>
                      <a:pt x="33" y="0"/>
                    </a:lnTo>
                    <a:close/>
                  </a:path>
                </a:pathLst>
              </a:custGeom>
              <a:solidFill>
                <a:srgbClr val="33CC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6054" name="Freeform 907"/>
              <p:cNvSpPr>
                <a:spLocks/>
              </p:cNvSpPr>
              <p:nvPr/>
            </p:nvSpPr>
            <p:spPr bwMode="auto">
              <a:xfrm>
                <a:off x="5176" y="2471"/>
                <a:ext cx="65" cy="65"/>
              </a:xfrm>
              <a:custGeom>
                <a:avLst/>
                <a:gdLst>
                  <a:gd name="T0" fmla="*/ 33 w 65"/>
                  <a:gd name="T1" fmla="*/ 0 h 65"/>
                  <a:gd name="T2" fmla="*/ 33 w 65"/>
                  <a:gd name="T3" fmla="*/ 0 h 65"/>
                  <a:gd name="T4" fmla="*/ 39 w 65"/>
                  <a:gd name="T5" fmla="*/ 2 h 65"/>
                  <a:gd name="T6" fmla="*/ 45 w 65"/>
                  <a:gd name="T7" fmla="*/ 4 h 65"/>
                  <a:gd name="T8" fmla="*/ 51 w 65"/>
                  <a:gd name="T9" fmla="*/ 6 h 65"/>
                  <a:gd name="T10" fmla="*/ 55 w 65"/>
                  <a:gd name="T11" fmla="*/ 10 h 65"/>
                  <a:gd name="T12" fmla="*/ 59 w 65"/>
                  <a:gd name="T13" fmla="*/ 14 h 65"/>
                  <a:gd name="T14" fmla="*/ 63 w 65"/>
                  <a:gd name="T15" fmla="*/ 20 h 65"/>
                  <a:gd name="T16" fmla="*/ 65 w 65"/>
                  <a:gd name="T17" fmla="*/ 25 h 65"/>
                  <a:gd name="T18" fmla="*/ 65 w 65"/>
                  <a:gd name="T19" fmla="*/ 33 h 65"/>
                  <a:gd name="T20" fmla="*/ 65 w 65"/>
                  <a:gd name="T21" fmla="*/ 39 h 65"/>
                  <a:gd name="T22" fmla="*/ 63 w 65"/>
                  <a:gd name="T23" fmla="*/ 45 h 65"/>
                  <a:gd name="T24" fmla="*/ 59 w 65"/>
                  <a:gd name="T25" fmla="*/ 51 h 65"/>
                  <a:gd name="T26" fmla="*/ 55 w 65"/>
                  <a:gd name="T27" fmla="*/ 55 h 65"/>
                  <a:gd name="T28" fmla="*/ 51 w 65"/>
                  <a:gd name="T29" fmla="*/ 59 h 65"/>
                  <a:gd name="T30" fmla="*/ 45 w 65"/>
                  <a:gd name="T31" fmla="*/ 63 h 65"/>
                  <a:gd name="T32" fmla="*/ 39 w 65"/>
                  <a:gd name="T33" fmla="*/ 65 h 65"/>
                  <a:gd name="T34" fmla="*/ 33 w 65"/>
                  <a:gd name="T35" fmla="*/ 65 h 65"/>
                  <a:gd name="T36" fmla="*/ 25 w 65"/>
                  <a:gd name="T37" fmla="*/ 65 h 65"/>
                  <a:gd name="T38" fmla="*/ 19 w 65"/>
                  <a:gd name="T39" fmla="*/ 63 h 65"/>
                  <a:gd name="T40" fmla="*/ 14 w 65"/>
                  <a:gd name="T41" fmla="*/ 59 h 65"/>
                  <a:gd name="T42" fmla="*/ 10 w 65"/>
                  <a:gd name="T43" fmla="*/ 55 h 65"/>
                  <a:gd name="T44" fmla="*/ 6 w 65"/>
                  <a:gd name="T45" fmla="*/ 51 h 65"/>
                  <a:gd name="T46" fmla="*/ 2 w 65"/>
                  <a:gd name="T47" fmla="*/ 45 h 65"/>
                  <a:gd name="T48" fmla="*/ 2 w 65"/>
                  <a:gd name="T49" fmla="*/ 39 h 65"/>
                  <a:gd name="T50" fmla="*/ 0 w 65"/>
                  <a:gd name="T51" fmla="*/ 33 h 65"/>
                  <a:gd name="T52" fmla="*/ 2 w 65"/>
                  <a:gd name="T53" fmla="*/ 25 h 65"/>
                  <a:gd name="T54" fmla="*/ 2 w 65"/>
                  <a:gd name="T55" fmla="*/ 20 h 65"/>
                  <a:gd name="T56" fmla="*/ 6 w 65"/>
                  <a:gd name="T57" fmla="*/ 14 h 65"/>
                  <a:gd name="T58" fmla="*/ 10 w 65"/>
                  <a:gd name="T59" fmla="*/ 10 h 65"/>
                  <a:gd name="T60" fmla="*/ 14 w 65"/>
                  <a:gd name="T61" fmla="*/ 6 h 65"/>
                  <a:gd name="T62" fmla="*/ 19 w 65"/>
                  <a:gd name="T63" fmla="*/ 4 h 65"/>
                  <a:gd name="T64" fmla="*/ 25 w 65"/>
                  <a:gd name="T65" fmla="*/ 2 h 65"/>
                  <a:gd name="T66" fmla="*/ 33 w 65"/>
                  <a:gd name="T67" fmla="*/ 0 h 6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
                  <a:gd name="T103" fmla="*/ 0 h 65"/>
                  <a:gd name="T104" fmla="*/ 65 w 65"/>
                  <a:gd name="T105" fmla="*/ 65 h 6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 h="65">
                    <a:moveTo>
                      <a:pt x="33" y="0"/>
                    </a:moveTo>
                    <a:lnTo>
                      <a:pt x="33" y="0"/>
                    </a:lnTo>
                    <a:lnTo>
                      <a:pt x="39" y="2"/>
                    </a:lnTo>
                    <a:lnTo>
                      <a:pt x="45" y="4"/>
                    </a:lnTo>
                    <a:lnTo>
                      <a:pt x="51" y="6"/>
                    </a:lnTo>
                    <a:lnTo>
                      <a:pt x="55" y="10"/>
                    </a:lnTo>
                    <a:lnTo>
                      <a:pt x="59" y="14"/>
                    </a:lnTo>
                    <a:lnTo>
                      <a:pt x="63" y="20"/>
                    </a:lnTo>
                    <a:lnTo>
                      <a:pt x="65" y="25"/>
                    </a:lnTo>
                    <a:lnTo>
                      <a:pt x="65" y="33"/>
                    </a:lnTo>
                    <a:lnTo>
                      <a:pt x="65" y="39"/>
                    </a:lnTo>
                    <a:lnTo>
                      <a:pt x="63" y="45"/>
                    </a:lnTo>
                    <a:lnTo>
                      <a:pt x="59" y="51"/>
                    </a:lnTo>
                    <a:lnTo>
                      <a:pt x="55" y="55"/>
                    </a:lnTo>
                    <a:lnTo>
                      <a:pt x="51" y="59"/>
                    </a:lnTo>
                    <a:lnTo>
                      <a:pt x="45" y="63"/>
                    </a:lnTo>
                    <a:lnTo>
                      <a:pt x="39" y="65"/>
                    </a:lnTo>
                    <a:lnTo>
                      <a:pt x="33" y="65"/>
                    </a:lnTo>
                    <a:lnTo>
                      <a:pt x="25" y="65"/>
                    </a:lnTo>
                    <a:lnTo>
                      <a:pt x="19" y="63"/>
                    </a:lnTo>
                    <a:lnTo>
                      <a:pt x="14" y="59"/>
                    </a:lnTo>
                    <a:lnTo>
                      <a:pt x="10" y="55"/>
                    </a:lnTo>
                    <a:lnTo>
                      <a:pt x="6" y="51"/>
                    </a:lnTo>
                    <a:lnTo>
                      <a:pt x="2" y="45"/>
                    </a:lnTo>
                    <a:lnTo>
                      <a:pt x="2" y="39"/>
                    </a:lnTo>
                    <a:lnTo>
                      <a:pt x="0" y="33"/>
                    </a:lnTo>
                    <a:lnTo>
                      <a:pt x="2" y="25"/>
                    </a:lnTo>
                    <a:lnTo>
                      <a:pt x="2" y="20"/>
                    </a:lnTo>
                    <a:lnTo>
                      <a:pt x="6" y="14"/>
                    </a:lnTo>
                    <a:lnTo>
                      <a:pt x="10" y="10"/>
                    </a:lnTo>
                    <a:lnTo>
                      <a:pt x="14" y="6"/>
                    </a:lnTo>
                    <a:lnTo>
                      <a:pt x="19" y="4"/>
                    </a:lnTo>
                    <a:lnTo>
                      <a:pt x="25" y="2"/>
                    </a:lnTo>
                    <a:lnTo>
                      <a:pt x="33" y="0"/>
                    </a:lnTo>
                    <a:close/>
                  </a:path>
                </a:pathLst>
              </a:custGeom>
              <a:noFill/>
              <a:ln w="3175">
                <a:solidFill>
                  <a:srgbClr val="000000"/>
                </a:solidFill>
                <a:round/>
                <a:headEnd/>
                <a:tailEnd/>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Lst>
            </p:spPr>
            <p:txBody>
              <a:bodyPr/>
              <a:lstStyle/>
              <a:p>
                <a:endParaRPr lang="en-GB"/>
              </a:p>
            </p:txBody>
          </p:sp>
        </p:grpSp>
        <p:sp>
          <p:nvSpPr>
            <p:cNvPr id="35852" name="Rectangle 908"/>
            <p:cNvSpPr>
              <a:spLocks noChangeArrowheads="1"/>
            </p:cNvSpPr>
            <p:nvPr/>
          </p:nvSpPr>
          <p:spPr bwMode="auto">
            <a:xfrm>
              <a:off x="3983" y="2256"/>
              <a:ext cx="365" cy="12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kumimoji="1" lang="en-US" sz="1300" b="1">
                  <a:solidFill>
                    <a:srgbClr val="0000FF"/>
                  </a:solidFill>
                  <a:latin typeface="Arial" charset="0"/>
                </a:rPr>
                <a:t>fission</a:t>
              </a:r>
              <a:endParaRPr kumimoji="1" lang="en-US">
                <a:latin typeface="Times New Roman" charset="0"/>
              </a:endParaRPr>
            </a:p>
          </p:txBody>
        </p:sp>
        <p:sp>
          <p:nvSpPr>
            <p:cNvPr id="35853" name="Freeform 909"/>
            <p:cNvSpPr>
              <a:spLocks/>
            </p:cNvSpPr>
            <p:nvPr/>
          </p:nvSpPr>
          <p:spPr bwMode="auto">
            <a:xfrm>
              <a:off x="3646" y="1900"/>
              <a:ext cx="301" cy="220"/>
            </a:xfrm>
            <a:custGeom>
              <a:avLst/>
              <a:gdLst>
                <a:gd name="T0" fmla="*/ 295 w 301"/>
                <a:gd name="T1" fmla="*/ 213 h 220"/>
                <a:gd name="T2" fmla="*/ 301 w 301"/>
                <a:gd name="T3" fmla="*/ 203 h 220"/>
                <a:gd name="T4" fmla="*/ 12 w 301"/>
                <a:gd name="T5" fmla="*/ 0 h 220"/>
                <a:gd name="T6" fmla="*/ 0 w 301"/>
                <a:gd name="T7" fmla="*/ 16 h 220"/>
                <a:gd name="T8" fmla="*/ 289 w 301"/>
                <a:gd name="T9" fmla="*/ 220 h 220"/>
                <a:gd name="T10" fmla="*/ 295 w 301"/>
                <a:gd name="T11" fmla="*/ 213 h 220"/>
                <a:gd name="T12" fmla="*/ 0 60000 65536"/>
                <a:gd name="T13" fmla="*/ 0 60000 65536"/>
                <a:gd name="T14" fmla="*/ 0 60000 65536"/>
                <a:gd name="T15" fmla="*/ 0 60000 65536"/>
                <a:gd name="T16" fmla="*/ 0 60000 65536"/>
                <a:gd name="T17" fmla="*/ 0 60000 65536"/>
                <a:gd name="T18" fmla="*/ 0 w 301"/>
                <a:gd name="T19" fmla="*/ 0 h 220"/>
                <a:gd name="T20" fmla="*/ 301 w 301"/>
                <a:gd name="T21" fmla="*/ 220 h 220"/>
              </a:gdLst>
              <a:ahLst/>
              <a:cxnLst>
                <a:cxn ang="T12">
                  <a:pos x="T0" y="T1"/>
                </a:cxn>
                <a:cxn ang="T13">
                  <a:pos x="T2" y="T3"/>
                </a:cxn>
                <a:cxn ang="T14">
                  <a:pos x="T4" y="T5"/>
                </a:cxn>
                <a:cxn ang="T15">
                  <a:pos x="T6" y="T7"/>
                </a:cxn>
                <a:cxn ang="T16">
                  <a:pos x="T8" y="T9"/>
                </a:cxn>
                <a:cxn ang="T17">
                  <a:pos x="T10" y="T11"/>
                </a:cxn>
              </a:cxnLst>
              <a:rect l="T18" t="T19" r="T20" b="T21"/>
              <a:pathLst>
                <a:path w="301" h="220">
                  <a:moveTo>
                    <a:pt x="295" y="213"/>
                  </a:moveTo>
                  <a:lnTo>
                    <a:pt x="301" y="203"/>
                  </a:lnTo>
                  <a:lnTo>
                    <a:pt x="12" y="0"/>
                  </a:lnTo>
                  <a:lnTo>
                    <a:pt x="0" y="16"/>
                  </a:lnTo>
                  <a:lnTo>
                    <a:pt x="289" y="220"/>
                  </a:lnTo>
                  <a:lnTo>
                    <a:pt x="295" y="213"/>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sp>
          <p:nvSpPr>
            <p:cNvPr id="35854" name="Freeform 910"/>
            <p:cNvSpPr>
              <a:spLocks/>
            </p:cNvSpPr>
            <p:nvPr/>
          </p:nvSpPr>
          <p:spPr bwMode="auto">
            <a:xfrm>
              <a:off x="3900" y="2055"/>
              <a:ext cx="140" cy="126"/>
            </a:xfrm>
            <a:custGeom>
              <a:avLst/>
              <a:gdLst>
                <a:gd name="T0" fmla="*/ 140 w 140"/>
                <a:gd name="T1" fmla="*/ 126 h 126"/>
                <a:gd name="T2" fmla="*/ 140 w 140"/>
                <a:gd name="T3" fmla="*/ 126 h 126"/>
                <a:gd name="T4" fmla="*/ 73 w 140"/>
                <a:gd name="T5" fmla="*/ 0 h 126"/>
                <a:gd name="T6" fmla="*/ 0 w 140"/>
                <a:gd name="T7" fmla="*/ 105 h 126"/>
                <a:gd name="T8" fmla="*/ 140 w 140"/>
                <a:gd name="T9" fmla="*/ 126 h 126"/>
                <a:gd name="T10" fmla="*/ 0 60000 65536"/>
                <a:gd name="T11" fmla="*/ 0 60000 65536"/>
                <a:gd name="T12" fmla="*/ 0 60000 65536"/>
                <a:gd name="T13" fmla="*/ 0 60000 65536"/>
                <a:gd name="T14" fmla="*/ 0 60000 65536"/>
                <a:gd name="T15" fmla="*/ 0 w 140"/>
                <a:gd name="T16" fmla="*/ 0 h 126"/>
                <a:gd name="T17" fmla="*/ 140 w 140"/>
                <a:gd name="T18" fmla="*/ 126 h 126"/>
              </a:gdLst>
              <a:ahLst/>
              <a:cxnLst>
                <a:cxn ang="T10">
                  <a:pos x="T0" y="T1"/>
                </a:cxn>
                <a:cxn ang="T11">
                  <a:pos x="T2" y="T3"/>
                </a:cxn>
                <a:cxn ang="T12">
                  <a:pos x="T4" y="T5"/>
                </a:cxn>
                <a:cxn ang="T13">
                  <a:pos x="T6" y="T7"/>
                </a:cxn>
                <a:cxn ang="T14">
                  <a:pos x="T8" y="T9"/>
                </a:cxn>
              </a:cxnLst>
              <a:rect l="T15" t="T16" r="T17" b="T18"/>
              <a:pathLst>
                <a:path w="140" h="126">
                  <a:moveTo>
                    <a:pt x="140" y="126"/>
                  </a:moveTo>
                  <a:lnTo>
                    <a:pt x="140" y="126"/>
                  </a:lnTo>
                  <a:lnTo>
                    <a:pt x="73" y="0"/>
                  </a:lnTo>
                  <a:lnTo>
                    <a:pt x="0" y="105"/>
                  </a:lnTo>
                  <a:lnTo>
                    <a:pt x="140" y="126"/>
                  </a:lnTo>
                  <a:close/>
                </a:path>
              </a:pathLst>
            </a:custGeom>
            <a:solidFill>
              <a:srgbClr val="990066"/>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round/>
                  <a:headEnd/>
                  <a:tailEnd/>
                </a14:hiddenLine>
              </a:ext>
            </a:extLst>
          </p:spPr>
          <p:txBody>
            <a:bodyPr/>
            <a:lstStyle/>
            <a:p>
              <a:endParaRPr lang="en-GB"/>
            </a:p>
          </p:txBody>
        </p:sp>
      </p:grpSp>
      <p:sp>
        <p:nvSpPr>
          <p:cNvPr id="35850" name="Text Box 911"/>
          <p:cNvSpPr txBox="1">
            <a:spLocks noChangeArrowheads="1"/>
          </p:cNvSpPr>
          <p:nvPr/>
        </p:nvSpPr>
        <p:spPr bwMode="auto">
          <a:xfrm>
            <a:off x="457200" y="4876800"/>
            <a:ext cx="2193925" cy="33655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Tahoma" charset="0"/>
                <a:ea typeface="ＭＳ Ｐゴシック" charset="0"/>
                <a:cs typeface="ＭＳ Ｐゴシック" charset="0"/>
              </a:defRPr>
            </a:lvl1pPr>
            <a:lvl2pPr marL="37931725" indent="-37474525"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s-ES_tradnl" sz="1600">
                <a:solidFill>
                  <a:srgbClr val="FF0000"/>
                </a:solidFill>
                <a:latin typeface="Comic Sans MS" charset="0"/>
              </a:rPr>
              <a:t>Exotic ion production</a:t>
            </a:r>
          </a:p>
        </p:txBody>
      </p:sp>
      <p:sp>
        <p:nvSpPr>
          <p:cNvPr id="13" name="CuadroTexto 12">
            <a:extLst>
              <a:ext uri="{FF2B5EF4-FFF2-40B4-BE49-F238E27FC236}">
                <a16:creationId xmlns:a16="http://schemas.microsoft.com/office/drawing/2014/main" id="{CD292901-F07D-47E8-5464-18F7027AF486}"/>
              </a:ext>
            </a:extLst>
          </p:cNvPr>
          <p:cNvSpPr txBox="1"/>
          <p:nvPr/>
        </p:nvSpPr>
        <p:spPr>
          <a:xfrm>
            <a:off x="502016" y="5510149"/>
            <a:ext cx="2344769" cy="646331"/>
          </a:xfrm>
          <a:prstGeom prst="rect">
            <a:avLst/>
          </a:prstGeom>
          <a:noFill/>
        </p:spPr>
        <p:txBody>
          <a:bodyPr wrap="square" rtlCol="0">
            <a:spAutoFit/>
          </a:bodyPr>
          <a:lstStyle/>
          <a:p>
            <a:r>
              <a:rPr lang="en-GB" dirty="0">
                <a:solidFill>
                  <a:srgbClr val="002060"/>
                </a:solidFill>
              </a:rPr>
              <a:t>Gaps</a:t>
            </a:r>
          </a:p>
          <a:p>
            <a:r>
              <a:rPr lang="en-GB" dirty="0">
                <a:solidFill>
                  <a:srgbClr val="002060"/>
                </a:solidFill>
              </a:rPr>
              <a:t>Long chain of isotopes</a:t>
            </a:r>
          </a:p>
        </p:txBody>
      </p:sp>
    </p:spTree>
    <p:extLst>
      <p:ext uri="{BB962C8B-B14F-4D97-AF65-F5344CB8AC3E}">
        <p14:creationId xmlns:p14="http://schemas.microsoft.com/office/powerpoint/2010/main" val="35392916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 presetClass="entr" presetSubtype="0" fill="hold" nodeType="afterEffect">
                                  <p:stCondLst>
                                    <p:cond delay="0"/>
                                  </p:stCondLst>
                                  <p:childTnLst>
                                    <p:set>
                                      <p:cBhvr>
                                        <p:cTn id="11" dur="1" fill="hold">
                                          <p:stCondLst>
                                            <p:cond delay="499"/>
                                          </p:stCondLst>
                                        </p:cTn>
                                        <p:tgtEl>
                                          <p:spTgt spid="6"/>
                                        </p:tgtEl>
                                        <p:attrNameLst>
                                          <p:attrName>style.visibility</p:attrName>
                                        </p:attrNameLst>
                                      </p:cBhvr>
                                      <p:to>
                                        <p:strVal val="visible"/>
                                      </p:to>
                                    </p:set>
                                  </p:childTnLst>
                                </p:cTn>
                              </p:par>
                            </p:childTnLst>
                          </p:cTn>
                        </p:par>
                        <p:par>
                          <p:cTn id="12" fill="hold" nodeType="afterGroup">
                            <p:stCondLst>
                              <p:cond delay="1000"/>
                            </p:stCondLst>
                            <p:childTnLst>
                              <p:par>
                                <p:cTn id="13" presetID="1" presetClass="entr" presetSubtype="0" fill="hold" nodeType="afterEffect">
                                  <p:stCondLst>
                                    <p:cond delay="0"/>
                                  </p:stCondLst>
                                  <p:childTnLst>
                                    <p:set>
                                      <p:cBhvr>
                                        <p:cTn id="14" dur="1" fill="hold">
                                          <p:stCondLst>
                                            <p:cond delay="499"/>
                                          </p:stCondLst>
                                        </p:cTn>
                                        <p:tgtEl>
                                          <p:spTgt spid="9"/>
                                        </p:tgtEl>
                                        <p:attrNameLst>
                                          <p:attrName>style.visibility</p:attrName>
                                        </p:attrNameLst>
                                      </p:cBhvr>
                                      <p:to>
                                        <p:strVal val="visible"/>
                                      </p:to>
                                    </p:set>
                                  </p:childTnLst>
                                </p:cTn>
                              </p:par>
                            </p:childTnLst>
                          </p:cTn>
                        </p:par>
                        <p:par>
                          <p:cTn id="15" fill="hold" nodeType="afterGroup">
                            <p:stCondLst>
                              <p:cond delay="1500"/>
                            </p:stCondLst>
                            <p:childTnLst>
                              <p:par>
                                <p:cTn id="16" presetID="1" presetClass="entr" presetSubtype="0" fill="hold" nodeType="afterEffect">
                                  <p:stCondLst>
                                    <p:cond delay="0"/>
                                  </p:stCondLst>
                                  <p:childTnLst>
                                    <p:set>
                                      <p:cBhvr>
                                        <p:cTn id="17" dur="1" fill="hold">
                                          <p:stCondLst>
                                            <p:cond delay="499"/>
                                          </p:stCondLst>
                                        </p:cTn>
                                        <p:tgtEl>
                                          <p:spTgt spid="11"/>
                                        </p:tgtEl>
                                        <p:attrNameLst>
                                          <p:attrName>style.visibility</p:attrName>
                                        </p:attrNameLst>
                                      </p:cBhvr>
                                      <p:to>
                                        <p:strVal val="visible"/>
                                      </p:to>
                                    </p:set>
                                  </p:childTnLst>
                                </p:cTn>
                              </p:par>
                            </p:childTnLst>
                          </p:cTn>
                        </p:par>
                        <p:par>
                          <p:cTn id="18" fill="hold" nodeType="afterGroup">
                            <p:stCondLst>
                              <p:cond delay="2000"/>
                            </p:stCondLst>
                            <p:childTnLst>
                              <p:par>
                                <p:cTn id="19" presetID="3" presetClass="entr" presetSubtype="1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linds(horizontal)">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bwMode="auto">
          <a:xfrm>
            <a:off x="1692275" y="152400"/>
            <a:ext cx="7005638" cy="647700"/>
          </a:xfrm>
          <a:noFill/>
          <a:ln>
            <a:miter lim="800000"/>
            <a:headEnd/>
            <a:tailEnd/>
          </a:ln>
        </p:spPr>
        <p:txBody>
          <a:bodyPr wrap="square" lIns="91440" tIns="45720" rIns="91440" bIns="45720" numCol="1" anchor="t" anchorCtr="0" compatLnSpc="1">
            <a:prstTxWarp prst="textNoShape">
              <a:avLst/>
            </a:prstTxWarp>
            <a:normAutofit fontScale="90000"/>
          </a:bodyPr>
          <a:lstStyle/>
          <a:p>
            <a:r>
              <a:rPr lang="es-ES" dirty="0"/>
              <a:t>ISOLDE </a:t>
            </a:r>
            <a:r>
              <a:rPr lang="en-US" sz="1800" dirty="0"/>
              <a:t>Isotope Separation On-Line</a:t>
            </a:r>
            <a:endParaRPr lang="es-ES" sz="1800" dirty="0"/>
          </a:p>
        </p:txBody>
      </p:sp>
      <p:pic>
        <p:nvPicPr>
          <p:cNvPr id="196612" name="Picture 4"/>
          <p:cNvPicPr>
            <a:picLocks noGrp="1" noChangeAspect="1" noChangeArrowheads="1"/>
          </p:cNvPicPr>
          <p:nvPr>
            <p:ph type="body" idx="1"/>
          </p:nvPr>
        </p:nvPicPr>
        <p:blipFill>
          <a:blip r:embed="rId2"/>
          <a:srcRect/>
          <a:stretch>
            <a:fillRect/>
          </a:stretch>
        </p:blipFill>
        <p:spPr bwMode="auto">
          <a:xfrm>
            <a:off x="900113" y="1628775"/>
            <a:ext cx="7351712" cy="4498975"/>
          </a:xfrm>
          <a:noFill/>
          <a:ln w="12700">
            <a:miter lim="800000"/>
            <a:headEnd type="none" w="sm" len="sm"/>
            <a:tailEnd type="none" w="sm" len="sm"/>
          </a:ln>
        </p:spPr>
      </p:pic>
      <p:sp>
        <p:nvSpPr>
          <p:cNvPr id="196613" name="Text Box 5"/>
          <p:cNvSpPr txBox="1">
            <a:spLocks noChangeArrowheads="1"/>
          </p:cNvSpPr>
          <p:nvPr/>
        </p:nvSpPr>
        <p:spPr bwMode="auto">
          <a:xfrm>
            <a:off x="381000" y="1412875"/>
            <a:ext cx="3810000" cy="822325"/>
          </a:xfrm>
          <a:prstGeom prst="rect">
            <a:avLst/>
          </a:prstGeom>
          <a:solidFill>
            <a:srgbClr val="FFFF99"/>
          </a:solidFill>
          <a:ln w="9525">
            <a:noFill/>
            <a:miter lim="800000"/>
            <a:headEnd/>
            <a:tailEnd/>
          </a:ln>
          <a:effectLst/>
        </p:spPr>
        <p:txBody>
          <a:bodyPr>
            <a:prstTxWarp prst="textNoShape">
              <a:avLst/>
            </a:prstTxWarp>
            <a:spAutoFit/>
          </a:bodyPr>
          <a:lstStyle/>
          <a:p>
            <a:pPr>
              <a:spcBef>
                <a:spcPct val="50000"/>
              </a:spcBef>
            </a:pPr>
            <a:r>
              <a:rPr lang="en-US">
                <a:latin typeface="Times New Roman" charset="0"/>
              </a:rPr>
              <a:t>We need pure beams, free from isobaric contamination:</a:t>
            </a:r>
            <a:endParaRPr lang="es-ES">
              <a:latin typeface="Times New Roman" charset="0"/>
            </a:endParaRPr>
          </a:p>
        </p:txBody>
      </p:sp>
      <p:sp>
        <p:nvSpPr>
          <p:cNvPr id="196614" name="Text Box 6"/>
          <p:cNvSpPr txBox="1">
            <a:spLocks noChangeArrowheads="1"/>
          </p:cNvSpPr>
          <p:nvPr/>
        </p:nvSpPr>
        <p:spPr bwMode="auto">
          <a:xfrm>
            <a:off x="381000" y="2636838"/>
            <a:ext cx="2438400" cy="895350"/>
          </a:xfrm>
          <a:prstGeom prst="rect">
            <a:avLst/>
          </a:prstGeom>
          <a:solidFill>
            <a:srgbClr val="CCFFFF"/>
          </a:solidFill>
          <a:ln w="9525">
            <a:noFill/>
            <a:miter lim="800000"/>
            <a:headEnd/>
            <a:tailEnd/>
          </a:ln>
          <a:effectLst/>
        </p:spPr>
        <p:txBody>
          <a:bodyPr>
            <a:prstTxWarp prst="textNoShape">
              <a:avLst/>
            </a:prstTxWarp>
            <a:spAutoFit/>
          </a:bodyPr>
          <a:lstStyle/>
          <a:p>
            <a:pPr>
              <a:spcBef>
                <a:spcPct val="20000"/>
              </a:spcBef>
              <a:buClr>
                <a:schemeClr val="folHlink"/>
              </a:buClr>
              <a:buSzPct val="60000"/>
              <a:buFont typeface="Wingdings" charset="2"/>
              <a:buNone/>
            </a:pPr>
            <a:r>
              <a:rPr lang="en-US">
                <a:solidFill>
                  <a:schemeClr val="hlink"/>
                </a:solidFill>
                <a:latin typeface="Times New Roman" charset="0"/>
              </a:rPr>
              <a:t>Low energy beam</a:t>
            </a:r>
          </a:p>
          <a:p>
            <a:pPr>
              <a:spcBef>
                <a:spcPct val="20000"/>
              </a:spcBef>
              <a:buClr>
                <a:schemeClr val="folHlink"/>
              </a:buClr>
              <a:buSzPct val="60000"/>
              <a:buFont typeface="Wingdings" charset="2"/>
              <a:buNone/>
            </a:pPr>
            <a:r>
              <a:rPr lang="en-US">
                <a:solidFill>
                  <a:schemeClr val="hlink"/>
                </a:solidFill>
                <a:latin typeface="Times New Roman" charset="0"/>
              </a:rPr>
              <a:t>Point like sources</a:t>
            </a:r>
            <a:endParaRPr lang="es-ES">
              <a:solidFill>
                <a:schemeClr val="hlink"/>
              </a:solidFill>
              <a:latin typeface="Times New Roman" charset="0"/>
            </a:endParaRPr>
          </a:p>
        </p:txBody>
      </p:sp>
      <p:sp>
        <p:nvSpPr>
          <p:cNvPr id="9" name="Rectangle 4"/>
          <p:cNvSpPr>
            <a:spLocks noChangeArrowheads="1"/>
          </p:cNvSpPr>
          <p:nvPr/>
        </p:nvSpPr>
        <p:spPr bwMode="auto">
          <a:xfrm>
            <a:off x="6588224" y="3810000"/>
            <a:ext cx="2479576" cy="1569660"/>
          </a:xfrm>
          <a:prstGeom prst="rect">
            <a:avLst/>
          </a:prstGeom>
          <a:solidFill>
            <a:srgbClr val="C6FEC0"/>
          </a:solidFill>
          <a:ln w="9525">
            <a:noFill/>
            <a:miter lim="800000"/>
            <a:headEnd/>
            <a:tailEnd/>
          </a:ln>
          <a:effectLst/>
        </p:spPr>
        <p:txBody>
          <a:bodyPr wrap="square">
            <a:prstTxWarp prst="textNoShape">
              <a:avLst/>
            </a:prstTxWarp>
            <a:spAutoFit/>
          </a:bodyPr>
          <a:lstStyle/>
          <a:p>
            <a:pPr>
              <a:lnSpc>
                <a:spcPct val="90000"/>
              </a:lnSpc>
              <a:spcBef>
                <a:spcPct val="50000"/>
              </a:spcBef>
            </a:pPr>
            <a:r>
              <a:rPr lang="en-US" sz="1600" dirty="0"/>
              <a:t>Energy: </a:t>
            </a:r>
            <a:r>
              <a:rPr lang="en-US" sz="1600" dirty="0">
                <a:solidFill>
                  <a:schemeClr val="hlink"/>
                </a:solidFill>
              </a:rPr>
              <a:t>1.4 GeV (</a:t>
            </a:r>
            <a:r>
              <a:rPr lang="en-US" sz="1600" dirty="0">
                <a:solidFill>
                  <a:schemeClr val="hlink"/>
                </a:solidFill>
                <a:sym typeface="Wingdings" pitchFamily="2" charset="2"/>
              </a:rPr>
              <a:t> 2 </a:t>
            </a:r>
            <a:r>
              <a:rPr lang="en-US" sz="1600" dirty="0">
                <a:solidFill>
                  <a:schemeClr val="hlink"/>
                </a:solidFill>
              </a:rPr>
              <a:t> GeV)</a:t>
            </a:r>
          </a:p>
          <a:p>
            <a:pPr>
              <a:lnSpc>
                <a:spcPct val="90000"/>
              </a:lnSpc>
              <a:spcBef>
                <a:spcPct val="50000"/>
              </a:spcBef>
            </a:pPr>
            <a:r>
              <a:rPr lang="en-US" sz="1600" dirty="0">
                <a:solidFill>
                  <a:srgbClr val="000000"/>
                </a:solidFill>
              </a:rPr>
              <a:t>Pulse frequency</a:t>
            </a:r>
            <a:r>
              <a:rPr lang="en-US" sz="1600" dirty="0">
                <a:solidFill>
                  <a:schemeClr val="accent2"/>
                </a:solidFill>
              </a:rPr>
              <a:t>: </a:t>
            </a:r>
            <a:r>
              <a:rPr lang="en-US" sz="1600" dirty="0">
                <a:solidFill>
                  <a:srgbClr val="6600CC"/>
                </a:solidFill>
              </a:rPr>
              <a:t>1.2 </a:t>
            </a:r>
            <a:r>
              <a:rPr lang="en-US" sz="1600" dirty="0" err="1">
                <a:solidFill>
                  <a:srgbClr val="6600CC"/>
                </a:solidFill>
              </a:rPr>
              <a:t>s</a:t>
            </a:r>
            <a:endParaRPr lang="en-US" sz="1600" dirty="0">
              <a:solidFill>
                <a:srgbClr val="6600CC"/>
              </a:solidFill>
            </a:endParaRPr>
          </a:p>
          <a:p>
            <a:pPr>
              <a:lnSpc>
                <a:spcPct val="90000"/>
              </a:lnSpc>
              <a:spcBef>
                <a:spcPct val="50000"/>
              </a:spcBef>
            </a:pPr>
            <a:r>
              <a:rPr lang="en-US" sz="1600" dirty="0">
                <a:solidFill>
                  <a:srgbClr val="000000"/>
                </a:solidFill>
              </a:rPr>
              <a:t>Intensity: </a:t>
            </a:r>
            <a:r>
              <a:rPr lang="en-US" sz="1600" dirty="0">
                <a:solidFill>
                  <a:schemeClr val="hlink"/>
                </a:solidFill>
              </a:rPr>
              <a:t>3.2x10</a:t>
            </a:r>
            <a:r>
              <a:rPr lang="en-US" sz="1600" baseline="30000" dirty="0">
                <a:solidFill>
                  <a:schemeClr val="hlink"/>
                </a:solidFill>
              </a:rPr>
              <a:t>13</a:t>
            </a:r>
            <a:r>
              <a:rPr lang="en-US" sz="1600" dirty="0">
                <a:solidFill>
                  <a:schemeClr val="folHlink"/>
                </a:solidFill>
              </a:rPr>
              <a:t> protons per pulse</a:t>
            </a:r>
          </a:p>
          <a:p>
            <a:pPr>
              <a:lnSpc>
                <a:spcPct val="90000"/>
              </a:lnSpc>
              <a:spcBef>
                <a:spcPct val="50000"/>
              </a:spcBef>
            </a:pPr>
            <a:r>
              <a:rPr lang="en-US" sz="1600" dirty="0">
                <a:solidFill>
                  <a:srgbClr val="000000"/>
                </a:solidFill>
              </a:rPr>
              <a:t>I (average): </a:t>
            </a:r>
            <a:r>
              <a:rPr lang="en-US" sz="1600" dirty="0">
                <a:solidFill>
                  <a:schemeClr val="folHlink"/>
                </a:solidFill>
              </a:rPr>
              <a:t>2 </a:t>
            </a:r>
            <a:r>
              <a:rPr lang="en-US" sz="1600" dirty="0">
                <a:solidFill>
                  <a:schemeClr val="folHlink"/>
                </a:solidFill>
                <a:sym typeface="Symbol" charset="2"/>
              </a:rPr>
              <a:t></a:t>
            </a:r>
            <a:r>
              <a:rPr lang="en-US" sz="1600" dirty="0">
                <a:solidFill>
                  <a:schemeClr val="folHlink"/>
                </a:solidFill>
              </a:rPr>
              <a:t>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3" descr="nucleus.tif">
            <a:extLst>
              <a:ext uri="{FF2B5EF4-FFF2-40B4-BE49-F238E27FC236}">
                <a16:creationId xmlns:a16="http://schemas.microsoft.com/office/drawing/2014/main" id="{884D62DD-B160-1949-92AA-EAE1EBCA84C6}"/>
              </a:ext>
            </a:extLst>
          </p:cNvPr>
          <p:cNvPicPr>
            <a:picLocks noChangeAspect="1"/>
          </p:cNvPicPr>
          <p:nvPr/>
        </p:nvPicPr>
        <p:blipFill>
          <a:blip r:embed="rId2"/>
          <a:stretch>
            <a:fillRect/>
          </a:stretch>
        </p:blipFill>
        <p:spPr>
          <a:xfrm>
            <a:off x="3226575" y="2639019"/>
            <a:ext cx="2631289" cy="2373833"/>
          </a:xfrm>
          <a:prstGeom prst="rect">
            <a:avLst/>
          </a:prstGeom>
          <a:effectLst>
            <a:outerShdw blurRad="123825" dist="88900" dir="18180000" sx="15000" sy="15000" kx="2700000" rotWithShape="0">
              <a:srgbClr val="000000"/>
            </a:outerShdw>
          </a:effectLst>
        </p:spPr>
      </p:pic>
      <p:grpSp>
        <p:nvGrpSpPr>
          <p:cNvPr id="5" name="Group 5">
            <a:extLst>
              <a:ext uri="{FF2B5EF4-FFF2-40B4-BE49-F238E27FC236}">
                <a16:creationId xmlns:a16="http://schemas.microsoft.com/office/drawing/2014/main" id="{40150F6D-9BD4-9140-B92A-05457DF31656}"/>
              </a:ext>
            </a:extLst>
          </p:cNvPr>
          <p:cNvGrpSpPr/>
          <p:nvPr/>
        </p:nvGrpSpPr>
        <p:grpSpPr>
          <a:xfrm>
            <a:off x="3910251" y="1196752"/>
            <a:ext cx="2348681" cy="1406661"/>
            <a:chOff x="3910251" y="942090"/>
            <a:chExt cx="2348681" cy="1661323"/>
          </a:xfrm>
          <a:solidFill>
            <a:srgbClr val="FFFF00"/>
          </a:solidFill>
        </p:grpSpPr>
        <p:sp>
          <p:nvSpPr>
            <p:cNvPr id="6" name="Oval Callout 2">
              <a:extLst>
                <a:ext uri="{FF2B5EF4-FFF2-40B4-BE49-F238E27FC236}">
                  <a16:creationId xmlns:a16="http://schemas.microsoft.com/office/drawing/2014/main" id="{BC5E7B84-C468-F045-AC96-7E5AA6CC3F99}"/>
                </a:ext>
              </a:extLst>
            </p:cNvPr>
            <p:cNvSpPr/>
            <p:nvPr/>
          </p:nvSpPr>
          <p:spPr>
            <a:xfrm rot="400481">
              <a:off x="3910251" y="942090"/>
              <a:ext cx="2348681" cy="1661323"/>
            </a:xfrm>
            <a:prstGeom prst="wedgeEllipseCallout">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12">
              <a:extLst>
                <a:ext uri="{FF2B5EF4-FFF2-40B4-BE49-F238E27FC236}">
                  <a16:creationId xmlns:a16="http://schemas.microsoft.com/office/drawing/2014/main" id="{6DED8BF2-C629-7140-8ECD-B72A9D84A6E6}"/>
                </a:ext>
              </a:extLst>
            </p:cNvPr>
            <p:cNvSpPr txBox="1"/>
            <p:nvPr/>
          </p:nvSpPr>
          <p:spPr>
            <a:xfrm>
              <a:off x="4066410" y="1486525"/>
              <a:ext cx="2087033" cy="646331"/>
            </a:xfrm>
            <a:prstGeom prst="rect">
              <a:avLst/>
            </a:prstGeom>
            <a:noFill/>
          </p:spPr>
          <p:txBody>
            <a:bodyPr wrap="square" rtlCol="0">
              <a:spAutoFit/>
            </a:bodyPr>
            <a:lstStyle/>
            <a:p>
              <a:r>
                <a:rPr lang="es-ES_tradnl" dirty="0" err="1"/>
                <a:t>What</a:t>
              </a:r>
              <a:r>
                <a:rPr lang="es-ES_tradnl" dirty="0"/>
                <a:t> are </a:t>
              </a:r>
              <a:r>
                <a:rPr lang="es-ES_tradnl" dirty="0" err="1"/>
                <a:t>the</a:t>
              </a:r>
              <a:r>
                <a:rPr lang="es-ES_tradnl" dirty="0"/>
                <a:t> </a:t>
              </a:r>
              <a:r>
                <a:rPr lang="es-ES_tradnl" dirty="0" err="1"/>
                <a:t>limits</a:t>
              </a:r>
              <a:r>
                <a:rPr lang="es-ES_tradnl" dirty="0"/>
                <a:t> of nuclear </a:t>
              </a:r>
              <a:r>
                <a:rPr lang="es-ES_tradnl" dirty="0" err="1"/>
                <a:t>stability</a:t>
              </a:r>
              <a:r>
                <a:rPr lang="es-ES_tradnl" dirty="0"/>
                <a:t>? </a:t>
              </a:r>
            </a:p>
          </p:txBody>
        </p:sp>
      </p:grpSp>
      <p:sp>
        <p:nvSpPr>
          <p:cNvPr id="8" name="Line Callout 1 13">
            <a:extLst>
              <a:ext uri="{FF2B5EF4-FFF2-40B4-BE49-F238E27FC236}">
                <a16:creationId xmlns:a16="http://schemas.microsoft.com/office/drawing/2014/main" id="{BC385C1D-B3CB-1044-B234-FA7556C14E77}"/>
              </a:ext>
            </a:extLst>
          </p:cNvPr>
          <p:cNvSpPr/>
          <p:nvPr/>
        </p:nvSpPr>
        <p:spPr>
          <a:xfrm>
            <a:off x="6103272" y="2874428"/>
            <a:ext cx="2381254" cy="1329237"/>
          </a:xfrm>
          <a:prstGeom prst="borderCallout1">
            <a:avLst>
              <a:gd name="adj1" fmla="val 20661"/>
              <a:gd name="adj2" fmla="val 5"/>
              <a:gd name="adj3" fmla="val 65684"/>
              <a:gd name="adj4" fmla="val -26753"/>
            </a:avLst>
          </a:prstGeom>
          <a:solidFill>
            <a:srgbClr val="FFFF00"/>
          </a:solidFill>
          <a:ln w="28575">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14">
            <a:extLst>
              <a:ext uri="{FF2B5EF4-FFF2-40B4-BE49-F238E27FC236}">
                <a16:creationId xmlns:a16="http://schemas.microsoft.com/office/drawing/2014/main" id="{7181D60F-8976-E64E-853D-DFBF7A4056CB}"/>
              </a:ext>
            </a:extLst>
          </p:cNvPr>
          <p:cNvSpPr txBox="1"/>
          <p:nvPr/>
        </p:nvSpPr>
        <p:spPr>
          <a:xfrm>
            <a:off x="6153443" y="2852936"/>
            <a:ext cx="2741766" cy="1200329"/>
          </a:xfrm>
          <a:prstGeom prst="rect">
            <a:avLst/>
          </a:prstGeom>
          <a:noFill/>
        </p:spPr>
        <p:txBody>
          <a:bodyPr wrap="square" rtlCol="0">
            <a:spAutoFit/>
          </a:bodyPr>
          <a:lstStyle/>
          <a:p>
            <a:r>
              <a:rPr lang="es-ES_tradnl" dirty="0" err="1"/>
              <a:t>How</a:t>
            </a:r>
            <a:r>
              <a:rPr lang="es-ES_tradnl" dirty="0"/>
              <a:t> and </a:t>
            </a:r>
            <a:r>
              <a:rPr lang="es-ES_tradnl" dirty="0" err="1"/>
              <a:t>where</a:t>
            </a:r>
            <a:r>
              <a:rPr lang="es-ES_tradnl" dirty="0"/>
              <a:t> in </a:t>
            </a:r>
            <a:r>
              <a:rPr lang="es-ES_tradnl" dirty="0" err="1"/>
              <a:t>the</a:t>
            </a:r>
            <a:r>
              <a:rPr lang="es-ES_tradnl" dirty="0"/>
              <a:t> </a:t>
            </a:r>
            <a:r>
              <a:rPr lang="es-ES_tradnl" dirty="0" err="1"/>
              <a:t>Universe</a:t>
            </a:r>
            <a:r>
              <a:rPr lang="es-ES_tradnl" dirty="0"/>
              <a:t> are </a:t>
            </a:r>
            <a:r>
              <a:rPr lang="es-ES_tradnl" dirty="0" err="1"/>
              <a:t>the</a:t>
            </a:r>
            <a:r>
              <a:rPr lang="es-ES_tradnl" dirty="0"/>
              <a:t> </a:t>
            </a:r>
          </a:p>
          <a:p>
            <a:r>
              <a:rPr lang="es-ES_tradnl" dirty="0" err="1"/>
              <a:t>chemical</a:t>
            </a:r>
            <a:r>
              <a:rPr lang="es-ES_tradnl" dirty="0"/>
              <a:t> </a:t>
            </a:r>
            <a:r>
              <a:rPr lang="es-ES_tradnl" dirty="0" err="1"/>
              <a:t>elements</a:t>
            </a:r>
            <a:r>
              <a:rPr lang="es-ES_tradnl" dirty="0"/>
              <a:t> </a:t>
            </a:r>
            <a:r>
              <a:rPr lang="es-ES_tradnl" dirty="0" err="1"/>
              <a:t>produced</a:t>
            </a:r>
            <a:r>
              <a:rPr lang="es-ES_tradnl" dirty="0"/>
              <a:t>? </a:t>
            </a:r>
          </a:p>
        </p:txBody>
      </p:sp>
      <p:sp>
        <p:nvSpPr>
          <p:cNvPr id="10" name="Rounded Rectangle 17">
            <a:extLst>
              <a:ext uri="{FF2B5EF4-FFF2-40B4-BE49-F238E27FC236}">
                <a16:creationId xmlns:a16="http://schemas.microsoft.com/office/drawing/2014/main" id="{EB1A8D92-8BFB-594D-BDC8-B947E8D84E46}"/>
              </a:ext>
            </a:extLst>
          </p:cNvPr>
          <p:cNvSpPr/>
          <p:nvPr/>
        </p:nvSpPr>
        <p:spPr>
          <a:xfrm>
            <a:off x="672564" y="1829784"/>
            <a:ext cx="2236791" cy="1531016"/>
          </a:xfrm>
          <a:prstGeom prst="round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ightning Bolt 18">
            <a:extLst>
              <a:ext uri="{FF2B5EF4-FFF2-40B4-BE49-F238E27FC236}">
                <a16:creationId xmlns:a16="http://schemas.microsoft.com/office/drawing/2014/main" id="{1621CE65-61C9-7A42-91B5-1EB95022FA27}"/>
              </a:ext>
            </a:extLst>
          </p:cNvPr>
          <p:cNvSpPr/>
          <p:nvPr/>
        </p:nvSpPr>
        <p:spPr>
          <a:xfrm>
            <a:off x="2401358" y="3173201"/>
            <a:ext cx="1058333" cy="69813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5">
            <a:extLst>
              <a:ext uri="{FF2B5EF4-FFF2-40B4-BE49-F238E27FC236}">
                <a16:creationId xmlns:a16="http://schemas.microsoft.com/office/drawing/2014/main" id="{AC67674F-4968-9946-921A-B737AD347DEE}"/>
              </a:ext>
            </a:extLst>
          </p:cNvPr>
          <p:cNvSpPr txBox="1"/>
          <p:nvPr/>
        </p:nvSpPr>
        <p:spPr>
          <a:xfrm>
            <a:off x="717827" y="1844824"/>
            <a:ext cx="2329469" cy="1754326"/>
          </a:xfrm>
          <a:prstGeom prst="rect">
            <a:avLst/>
          </a:prstGeom>
          <a:noFill/>
        </p:spPr>
        <p:txBody>
          <a:bodyPr wrap="square" rtlCol="0">
            <a:spAutoFit/>
          </a:bodyPr>
          <a:lstStyle/>
          <a:p>
            <a:r>
              <a:rPr lang="en-US" dirty="0">
                <a:latin typeface="Calibri" charset="0"/>
              </a:rPr>
              <a:t>¿</a:t>
            </a:r>
            <a:r>
              <a:rPr lang="en-US" dirty="0"/>
              <a:t> How does the complexity of nuclear structure arise from the interaction between nucleons? </a:t>
            </a:r>
          </a:p>
          <a:p>
            <a:endParaRPr lang="en-US" dirty="0"/>
          </a:p>
        </p:txBody>
      </p:sp>
      <p:sp>
        <p:nvSpPr>
          <p:cNvPr id="13" name="TextBox 8">
            <a:extLst>
              <a:ext uri="{FF2B5EF4-FFF2-40B4-BE49-F238E27FC236}">
                <a16:creationId xmlns:a16="http://schemas.microsoft.com/office/drawing/2014/main" id="{BA560999-84AE-CA4A-B25B-A252F3A2F1B6}"/>
              </a:ext>
            </a:extLst>
          </p:cNvPr>
          <p:cNvSpPr txBox="1"/>
          <p:nvPr/>
        </p:nvSpPr>
        <p:spPr>
          <a:xfrm>
            <a:off x="599661" y="4569720"/>
            <a:ext cx="2970212" cy="1754327"/>
          </a:xfrm>
          <a:prstGeom prst="rect">
            <a:avLst/>
          </a:prstGeom>
          <a:noFill/>
        </p:spPr>
        <p:txBody>
          <a:bodyPr>
            <a:spAutoFit/>
          </a:bodyPr>
          <a:lstStyle/>
          <a:p>
            <a:pPr fontAlgn="auto">
              <a:spcBef>
                <a:spcPts val="0"/>
              </a:spcBef>
              <a:spcAft>
                <a:spcPts val="0"/>
              </a:spcAft>
              <a:defRPr/>
            </a:pPr>
            <a:r>
              <a:rPr lang="en-US" b="1" i="1" dirty="0">
                <a:latin typeface="+mj-lt"/>
                <a:ea typeface="+mn-ea"/>
                <a:cs typeface="+mn-cs"/>
              </a:rPr>
              <a:t>Observables</a:t>
            </a:r>
            <a:r>
              <a:rPr lang="en-US" b="1" dirty="0">
                <a:latin typeface="+mj-lt"/>
                <a:ea typeface="+mn-ea"/>
                <a:cs typeface="+mn-cs"/>
              </a:rPr>
              <a:t>:</a:t>
            </a:r>
          </a:p>
          <a:p>
            <a:pPr fontAlgn="auto">
              <a:spcBef>
                <a:spcPts val="0"/>
              </a:spcBef>
              <a:spcAft>
                <a:spcPts val="0"/>
              </a:spcAft>
              <a:defRPr/>
            </a:pPr>
            <a:r>
              <a:rPr lang="en-US" dirty="0">
                <a:latin typeface="+mj-lt"/>
                <a:ea typeface="+mn-ea"/>
                <a:cs typeface="+mn-cs"/>
              </a:rPr>
              <a:t>Basic ground state properties: mass, radius, moments J, μ, Q </a:t>
            </a:r>
          </a:p>
          <a:p>
            <a:pPr fontAlgn="auto">
              <a:spcBef>
                <a:spcPts val="0"/>
              </a:spcBef>
              <a:spcAft>
                <a:spcPts val="0"/>
              </a:spcAft>
              <a:defRPr/>
            </a:pPr>
            <a:r>
              <a:rPr lang="en-US" dirty="0">
                <a:latin typeface="+mj-lt"/>
                <a:ea typeface="+mn-ea"/>
                <a:cs typeface="+mn-cs"/>
              </a:rPr>
              <a:t>Half-life y decay process</a:t>
            </a:r>
          </a:p>
          <a:p>
            <a:pPr fontAlgn="auto">
              <a:spcBef>
                <a:spcPts val="0"/>
              </a:spcBef>
              <a:spcAft>
                <a:spcPts val="0"/>
              </a:spcAft>
              <a:defRPr/>
            </a:pPr>
            <a:r>
              <a:rPr lang="en-US" dirty="0">
                <a:latin typeface="+mj-lt"/>
                <a:ea typeface="+mn-ea"/>
                <a:cs typeface="+mn-cs"/>
              </a:rPr>
              <a:t>Transition probabilities</a:t>
            </a:r>
          </a:p>
          <a:p>
            <a:pPr fontAlgn="auto">
              <a:spcBef>
                <a:spcPts val="0"/>
              </a:spcBef>
              <a:spcAft>
                <a:spcPts val="0"/>
              </a:spcAft>
              <a:defRPr/>
            </a:pPr>
            <a:r>
              <a:rPr lang="en-US" dirty="0">
                <a:latin typeface="+mj-lt"/>
              </a:rPr>
              <a:t>Cross sections</a:t>
            </a:r>
            <a:endParaRPr lang="en-US" dirty="0">
              <a:latin typeface="+mj-lt"/>
              <a:ea typeface="+mn-ea"/>
              <a:cs typeface="+mn-cs"/>
            </a:endParaRPr>
          </a:p>
        </p:txBody>
      </p:sp>
      <p:sp>
        <p:nvSpPr>
          <p:cNvPr id="14" name="Título 1">
            <a:extLst>
              <a:ext uri="{FF2B5EF4-FFF2-40B4-BE49-F238E27FC236}">
                <a16:creationId xmlns:a16="http://schemas.microsoft.com/office/drawing/2014/main" id="{90C74DCC-CA86-0746-96D0-0BF8E032FA01}"/>
              </a:ext>
            </a:extLst>
          </p:cNvPr>
          <p:cNvSpPr txBox="1">
            <a:spLocks/>
          </p:cNvSpPr>
          <p:nvPr/>
        </p:nvSpPr>
        <p:spPr>
          <a:xfrm>
            <a:off x="179513" y="-40055"/>
            <a:ext cx="4032447" cy="940443"/>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400" b="1" kern="1200">
                <a:solidFill>
                  <a:schemeClr val="tx1"/>
                </a:solidFill>
                <a:latin typeface="+mj-lt"/>
                <a:ea typeface="+mj-ea"/>
                <a:cs typeface="+mj-cs"/>
              </a:defRPr>
            </a:lvl1pPr>
          </a:lstStyle>
          <a:p>
            <a:r>
              <a:rPr lang="es-ES" sz="3600" dirty="0">
                <a:solidFill>
                  <a:srgbClr val="000090"/>
                </a:solidFill>
                <a:cs typeface="Apple Chancery" panose="03020702040506060504" pitchFamily="66" charset="-79"/>
              </a:rPr>
              <a:t>Open </a:t>
            </a:r>
            <a:r>
              <a:rPr lang="es-ES" sz="3600" dirty="0" err="1">
                <a:solidFill>
                  <a:srgbClr val="000090"/>
                </a:solidFill>
                <a:cs typeface="Apple Chancery" panose="03020702040506060504" pitchFamily="66" charset="-79"/>
              </a:rPr>
              <a:t>Questions</a:t>
            </a:r>
            <a:r>
              <a:rPr lang="es-ES" sz="3600" dirty="0">
                <a:solidFill>
                  <a:srgbClr val="000090"/>
                </a:solidFill>
                <a:cs typeface="Apple Chancery" panose="03020702040506060504" pitchFamily="66" charset="-79"/>
              </a:rPr>
              <a:t> in Nuclear </a:t>
            </a:r>
            <a:r>
              <a:rPr lang="es-ES" sz="3600" dirty="0" err="1">
                <a:solidFill>
                  <a:srgbClr val="000090"/>
                </a:solidFill>
                <a:cs typeface="Apple Chancery" panose="03020702040506060504" pitchFamily="66" charset="-79"/>
              </a:rPr>
              <a:t>Physics</a:t>
            </a:r>
            <a:endParaRPr lang="es-ES" sz="3600" dirty="0">
              <a:solidFill>
                <a:srgbClr val="000090"/>
              </a:solidFill>
              <a:cs typeface="Apple Chancery" panose="03020702040506060504" pitchFamily="66" charset="-79"/>
            </a:endParaRPr>
          </a:p>
        </p:txBody>
      </p:sp>
      <p:grpSp>
        <p:nvGrpSpPr>
          <p:cNvPr id="15" name="Group 46">
            <a:extLst>
              <a:ext uri="{FF2B5EF4-FFF2-40B4-BE49-F238E27FC236}">
                <a16:creationId xmlns:a16="http://schemas.microsoft.com/office/drawing/2014/main" id="{BE4F126D-01D0-3940-8733-F8A6B3D9D221}"/>
              </a:ext>
            </a:extLst>
          </p:cNvPr>
          <p:cNvGrpSpPr>
            <a:grpSpLocks/>
          </p:cNvGrpSpPr>
          <p:nvPr/>
        </p:nvGrpSpPr>
        <p:grpSpPr bwMode="auto">
          <a:xfrm>
            <a:off x="5484579" y="-25494"/>
            <a:ext cx="2065147" cy="1844823"/>
            <a:chOff x="3168" y="624"/>
            <a:chExt cx="1632" cy="1632"/>
          </a:xfrm>
        </p:grpSpPr>
        <p:pic>
          <p:nvPicPr>
            <p:cNvPr id="16" name="Picture 47">
              <a:extLst>
                <a:ext uri="{FF2B5EF4-FFF2-40B4-BE49-F238E27FC236}">
                  <a16:creationId xmlns:a16="http://schemas.microsoft.com/office/drawing/2014/main" id="{A5854BF4-6E44-9A44-8226-3777C78FE9D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92" y="1344"/>
              <a:ext cx="288" cy="27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7" name="Group 48">
              <a:extLst>
                <a:ext uri="{FF2B5EF4-FFF2-40B4-BE49-F238E27FC236}">
                  <a16:creationId xmlns:a16="http://schemas.microsoft.com/office/drawing/2014/main" id="{59F14F5B-7DB8-7044-A112-01FD5AADB6BE}"/>
                </a:ext>
              </a:extLst>
            </p:cNvPr>
            <p:cNvGrpSpPr>
              <a:grpSpLocks/>
            </p:cNvGrpSpPr>
            <p:nvPr/>
          </p:nvGrpSpPr>
          <p:grpSpPr bwMode="auto">
            <a:xfrm>
              <a:off x="3744" y="624"/>
              <a:ext cx="384" cy="1632"/>
              <a:chOff x="4272" y="1824"/>
              <a:chExt cx="288" cy="1632"/>
            </a:xfrm>
          </p:grpSpPr>
          <p:sp>
            <p:nvSpPr>
              <p:cNvPr id="26" name="Oval 49">
                <a:extLst>
                  <a:ext uri="{FF2B5EF4-FFF2-40B4-BE49-F238E27FC236}">
                    <a16:creationId xmlns:a16="http://schemas.microsoft.com/office/drawing/2014/main" id="{D127BAEF-C3AA-BE49-9CAF-059AF5D97FC3}"/>
                  </a:ext>
                </a:extLst>
              </p:cNvPr>
              <p:cNvSpPr>
                <a:spLocks noChangeArrowheads="1"/>
              </p:cNvSpPr>
              <p:nvPr/>
            </p:nvSpPr>
            <p:spPr bwMode="auto">
              <a:xfrm>
                <a:off x="4272" y="1824"/>
                <a:ext cx="288" cy="163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7" name="Oval 50">
                <a:extLst>
                  <a:ext uri="{FF2B5EF4-FFF2-40B4-BE49-F238E27FC236}">
                    <a16:creationId xmlns:a16="http://schemas.microsoft.com/office/drawing/2014/main" id="{E6B6C8BA-8C0D-7849-9377-CA23EE9658C7}"/>
                  </a:ext>
                </a:extLst>
              </p:cNvPr>
              <p:cNvSpPr>
                <a:spLocks noChangeArrowheads="1"/>
              </p:cNvSpPr>
              <p:nvPr/>
            </p:nvSpPr>
            <p:spPr bwMode="auto">
              <a:xfrm>
                <a:off x="4272" y="2976"/>
                <a:ext cx="48" cy="48"/>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grpSp>
          <p:nvGrpSpPr>
            <p:cNvPr id="18" name="Group 51">
              <a:extLst>
                <a:ext uri="{FF2B5EF4-FFF2-40B4-BE49-F238E27FC236}">
                  <a16:creationId xmlns:a16="http://schemas.microsoft.com/office/drawing/2014/main" id="{A95EB1AD-F0F2-D141-B56C-DAC598283AA4}"/>
                </a:ext>
              </a:extLst>
            </p:cNvPr>
            <p:cNvGrpSpPr>
              <a:grpSpLocks/>
            </p:cNvGrpSpPr>
            <p:nvPr/>
          </p:nvGrpSpPr>
          <p:grpSpPr bwMode="auto">
            <a:xfrm rot="-7793838">
              <a:off x="3792" y="624"/>
              <a:ext cx="384" cy="1632"/>
              <a:chOff x="4272" y="1824"/>
              <a:chExt cx="288" cy="1632"/>
            </a:xfrm>
          </p:grpSpPr>
          <p:sp>
            <p:nvSpPr>
              <p:cNvPr id="24" name="Oval 52">
                <a:extLst>
                  <a:ext uri="{FF2B5EF4-FFF2-40B4-BE49-F238E27FC236}">
                    <a16:creationId xmlns:a16="http://schemas.microsoft.com/office/drawing/2014/main" id="{2D7548DA-76BE-C44C-950B-6004DD7C5925}"/>
                  </a:ext>
                </a:extLst>
              </p:cNvPr>
              <p:cNvSpPr>
                <a:spLocks noChangeArrowheads="1"/>
              </p:cNvSpPr>
              <p:nvPr/>
            </p:nvSpPr>
            <p:spPr bwMode="auto">
              <a:xfrm>
                <a:off x="4272" y="1824"/>
                <a:ext cx="288" cy="163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5" name="Oval 53">
                <a:extLst>
                  <a:ext uri="{FF2B5EF4-FFF2-40B4-BE49-F238E27FC236}">
                    <a16:creationId xmlns:a16="http://schemas.microsoft.com/office/drawing/2014/main" id="{77DC96B4-C39B-5646-B715-D58EEF667CCD}"/>
                  </a:ext>
                </a:extLst>
              </p:cNvPr>
              <p:cNvSpPr>
                <a:spLocks noChangeArrowheads="1"/>
              </p:cNvSpPr>
              <p:nvPr/>
            </p:nvSpPr>
            <p:spPr bwMode="auto">
              <a:xfrm>
                <a:off x="4272" y="2976"/>
                <a:ext cx="48" cy="48"/>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grpSp>
          <p:nvGrpSpPr>
            <p:cNvPr id="19" name="Group 54">
              <a:extLst>
                <a:ext uri="{FF2B5EF4-FFF2-40B4-BE49-F238E27FC236}">
                  <a16:creationId xmlns:a16="http://schemas.microsoft.com/office/drawing/2014/main" id="{77337887-A219-9647-9307-CF09D60D4A30}"/>
                </a:ext>
              </a:extLst>
            </p:cNvPr>
            <p:cNvGrpSpPr>
              <a:grpSpLocks/>
            </p:cNvGrpSpPr>
            <p:nvPr/>
          </p:nvGrpSpPr>
          <p:grpSpPr bwMode="auto">
            <a:xfrm rot="-3242783">
              <a:off x="3792" y="672"/>
              <a:ext cx="384" cy="1632"/>
              <a:chOff x="4272" y="1824"/>
              <a:chExt cx="288" cy="1632"/>
            </a:xfrm>
          </p:grpSpPr>
          <p:sp>
            <p:nvSpPr>
              <p:cNvPr id="22" name="Oval 55">
                <a:extLst>
                  <a:ext uri="{FF2B5EF4-FFF2-40B4-BE49-F238E27FC236}">
                    <a16:creationId xmlns:a16="http://schemas.microsoft.com/office/drawing/2014/main" id="{14925D54-0F37-1C46-A0F8-AF5A54EDA7BB}"/>
                  </a:ext>
                </a:extLst>
              </p:cNvPr>
              <p:cNvSpPr>
                <a:spLocks noChangeArrowheads="1"/>
              </p:cNvSpPr>
              <p:nvPr/>
            </p:nvSpPr>
            <p:spPr bwMode="auto">
              <a:xfrm>
                <a:off x="4272" y="1824"/>
                <a:ext cx="288" cy="1632"/>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3" name="Oval 56">
                <a:extLst>
                  <a:ext uri="{FF2B5EF4-FFF2-40B4-BE49-F238E27FC236}">
                    <a16:creationId xmlns:a16="http://schemas.microsoft.com/office/drawing/2014/main" id="{3ECDE3F7-BF80-DE45-ABFE-89D3C4B37206}"/>
                  </a:ext>
                </a:extLst>
              </p:cNvPr>
              <p:cNvSpPr>
                <a:spLocks noChangeArrowheads="1"/>
              </p:cNvSpPr>
              <p:nvPr/>
            </p:nvSpPr>
            <p:spPr bwMode="auto">
              <a:xfrm>
                <a:off x="4272" y="2976"/>
                <a:ext cx="48" cy="48"/>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sp>
          <p:nvSpPr>
            <p:cNvPr id="20" name="Oval 57">
              <a:extLst>
                <a:ext uri="{FF2B5EF4-FFF2-40B4-BE49-F238E27FC236}">
                  <a16:creationId xmlns:a16="http://schemas.microsoft.com/office/drawing/2014/main" id="{1B5BDB37-C797-2646-AD47-2B97377567A1}"/>
                </a:ext>
              </a:extLst>
            </p:cNvPr>
            <p:cNvSpPr>
              <a:spLocks noChangeArrowheads="1"/>
            </p:cNvSpPr>
            <p:nvPr/>
          </p:nvSpPr>
          <p:spPr bwMode="auto">
            <a:xfrm rot="-7793838" flipH="1" flipV="1">
              <a:off x="3522" y="1230"/>
              <a:ext cx="848" cy="404"/>
            </a:xfrm>
            <a:prstGeom prst="ellipse">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s-ES">
                <a:latin typeface="Calibri" charset="0"/>
              </a:endParaRPr>
            </a:p>
          </p:txBody>
        </p:sp>
        <p:sp>
          <p:nvSpPr>
            <p:cNvPr id="21" name="Oval 58">
              <a:extLst>
                <a:ext uri="{FF2B5EF4-FFF2-40B4-BE49-F238E27FC236}">
                  <a16:creationId xmlns:a16="http://schemas.microsoft.com/office/drawing/2014/main" id="{2B01EC8D-A488-184E-B98B-1F70214C1F2A}"/>
                </a:ext>
              </a:extLst>
            </p:cNvPr>
            <p:cNvSpPr>
              <a:spLocks noChangeArrowheads="1"/>
            </p:cNvSpPr>
            <p:nvPr/>
          </p:nvSpPr>
          <p:spPr bwMode="auto">
            <a:xfrm rot="-7793838">
              <a:off x="3598" y="1202"/>
              <a:ext cx="52" cy="47"/>
            </a:xfrm>
            <a:prstGeom prst="ellipse">
              <a:avLst/>
            </a:prstGeom>
            <a:solidFill>
              <a:schemeClr val="accent1"/>
            </a:solidFill>
            <a:ln w="9525">
              <a:solidFill>
                <a:schemeClr val="tx1"/>
              </a:solidFill>
              <a:round/>
              <a:headEnd/>
              <a:tailEnd/>
            </a:ln>
          </p:spPr>
          <p:txBody>
            <a:bodyPr wrap="none" anchor="ctr"/>
            <a:lstStyle/>
            <a:p>
              <a:endParaRPr lang="es-ES">
                <a:latin typeface="Calibri" charset="0"/>
              </a:endParaRPr>
            </a:p>
          </p:txBody>
        </p:sp>
      </p:grpSp>
      <p:cxnSp>
        <p:nvCxnSpPr>
          <p:cNvPr id="28" name="Conector recto 27">
            <a:extLst>
              <a:ext uri="{FF2B5EF4-FFF2-40B4-BE49-F238E27FC236}">
                <a16:creationId xmlns:a16="http://schemas.microsoft.com/office/drawing/2014/main" id="{CCF759F1-B984-BF4F-AF07-DE4C6DC2FCE0}"/>
              </a:ext>
            </a:extLst>
          </p:cNvPr>
          <p:cNvCxnSpPr/>
          <p:nvPr/>
        </p:nvCxnSpPr>
        <p:spPr>
          <a:xfrm flipH="1">
            <a:off x="5724129" y="1008543"/>
            <a:ext cx="922900" cy="3069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ector recto 28">
            <a:extLst>
              <a:ext uri="{FF2B5EF4-FFF2-40B4-BE49-F238E27FC236}">
                <a16:creationId xmlns:a16="http://schemas.microsoft.com/office/drawing/2014/main" id="{72CDA0D0-4021-0946-919C-7518C02EAA06}"/>
              </a:ext>
            </a:extLst>
          </p:cNvPr>
          <p:cNvCxnSpPr>
            <a:stCxn id="16" idx="0"/>
          </p:cNvCxnSpPr>
          <p:nvPr/>
        </p:nvCxnSpPr>
        <p:spPr>
          <a:xfrm flipH="1">
            <a:off x="3569873" y="788399"/>
            <a:ext cx="2886540" cy="2266834"/>
          </a:xfrm>
          <a:prstGeom prst="line">
            <a:avLst/>
          </a:prstGeom>
        </p:spPr>
        <p:style>
          <a:lnRef idx="1">
            <a:schemeClr val="accent1"/>
          </a:lnRef>
          <a:fillRef idx="0">
            <a:schemeClr val="accent1"/>
          </a:fillRef>
          <a:effectRef idx="0">
            <a:schemeClr val="accent1"/>
          </a:effectRef>
          <a:fontRef idx="minor">
            <a:schemeClr val="tx1"/>
          </a:fontRef>
        </p:style>
      </p:cxnSp>
      <p:sp>
        <p:nvSpPr>
          <p:cNvPr id="2" name="CuadroTexto 1">
            <a:extLst>
              <a:ext uri="{FF2B5EF4-FFF2-40B4-BE49-F238E27FC236}">
                <a16:creationId xmlns:a16="http://schemas.microsoft.com/office/drawing/2014/main" id="{DB21FB4B-182A-D76F-9483-8C9E403174F8}"/>
              </a:ext>
            </a:extLst>
          </p:cNvPr>
          <p:cNvSpPr txBox="1"/>
          <p:nvPr/>
        </p:nvSpPr>
        <p:spPr>
          <a:xfrm>
            <a:off x="3893762" y="4929786"/>
            <a:ext cx="3360733" cy="1477328"/>
          </a:xfrm>
          <a:prstGeom prst="rect">
            <a:avLst/>
          </a:prstGeom>
          <a:noFill/>
        </p:spPr>
        <p:txBody>
          <a:bodyPr wrap="square" rtlCol="0">
            <a:spAutoFit/>
          </a:bodyPr>
          <a:lstStyle/>
          <a:p>
            <a:r>
              <a:rPr lang="es-ES" dirty="0">
                <a:solidFill>
                  <a:schemeClr val="bg1">
                    <a:lumMod val="50000"/>
                  </a:schemeClr>
                </a:solidFill>
              </a:rPr>
              <a:t>After Nuclear </a:t>
            </a:r>
            <a:r>
              <a:rPr lang="es-ES" dirty="0" err="1">
                <a:solidFill>
                  <a:schemeClr val="bg1">
                    <a:lumMod val="50000"/>
                  </a:schemeClr>
                </a:solidFill>
              </a:rPr>
              <a:t>Physics</a:t>
            </a:r>
            <a:r>
              <a:rPr lang="es-ES" dirty="0">
                <a:solidFill>
                  <a:schemeClr val="bg1">
                    <a:lumMod val="50000"/>
                  </a:schemeClr>
                </a:solidFill>
              </a:rPr>
              <a:t> Long </a:t>
            </a:r>
            <a:r>
              <a:rPr lang="es-ES" dirty="0" err="1">
                <a:solidFill>
                  <a:schemeClr val="bg1">
                    <a:lumMod val="50000"/>
                  </a:schemeClr>
                </a:solidFill>
              </a:rPr>
              <a:t>Range</a:t>
            </a:r>
            <a:r>
              <a:rPr lang="es-ES" dirty="0">
                <a:solidFill>
                  <a:schemeClr val="bg1">
                    <a:lumMod val="50000"/>
                  </a:schemeClr>
                </a:solidFill>
              </a:rPr>
              <a:t> Plan 2017</a:t>
            </a:r>
          </a:p>
          <a:p>
            <a:r>
              <a:rPr lang="es-ES" dirty="0">
                <a:solidFill>
                  <a:schemeClr val="bg1">
                    <a:lumMod val="50000"/>
                  </a:schemeClr>
                </a:solidFill>
              </a:rPr>
              <a:t>New LRP </a:t>
            </a:r>
            <a:r>
              <a:rPr lang="es-ES" dirty="0" err="1">
                <a:solidFill>
                  <a:schemeClr val="bg1">
                    <a:lumMod val="50000"/>
                  </a:schemeClr>
                </a:solidFill>
              </a:rPr>
              <a:t>released</a:t>
            </a:r>
            <a:r>
              <a:rPr lang="es-ES" dirty="0">
                <a:solidFill>
                  <a:schemeClr val="bg1">
                    <a:lumMod val="50000"/>
                  </a:schemeClr>
                </a:solidFill>
              </a:rPr>
              <a:t> Nov 2024</a:t>
            </a:r>
          </a:p>
          <a:p>
            <a:r>
              <a:rPr lang="es-ES" dirty="0">
                <a:solidFill>
                  <a:schemeClr val="bg1">
                    <a:lumMod val="50000"/>
                  </a:schemeClr>
                </a:solidFill>
              </a:rPr>
              <a:t>https://</a:t>
            </a:r>
            <a:r>
              <a:rPr lang="es-ES" dirty="0" err="1">
                <a:solidFill>
                  <a:schemeClr val="bg1">
                    <a:lumMod val="50000"/>
                  </a:schemeClr>
                </a:solidFill>
              </a:rPr>
              <a:t>www.nupecc.org</a:t>
            </a:r>
            <a:r>
              <a:rPr lang="es-ES" dirty="0">
                <a:solidFill>
                  <a:schemeClr val="bg1">
                    <a:lumMod val="50000"/>
                  </a:schemeClr>
                </a:solidFill>
              </a:rPr>
              <a:t>/lrp2024/</a:t>
            </a:r>
            <a:r>
              <a:rPr lang="es-ES" dirty="0" err="1">
                <a:solidFill>
                  <a:schemeClr val="bg1">
                    <a:lumMod val="50000"/>
                  </a:schemeClr>
                </a:solidFill>
              </a:rPr>
              <a:t>Documents</a:t>
            </a:r>
            <a:r>
              <a:rPr lang="es-ES" dirty="0">
                <a:solidFill>
                  <a:schemeClr val="bg1">
                    <a:lumMod val="50000"/>
                  </a:schemeClr>
                </a:solidFill>
              </a:rPr>
              <a:t>/nupecc_lrp2024.pdf</a:t>
            </a:r>
          </a:p>
        </p:txBody>
      </p:sp>
      <p:pic>
        <p:nvPicPr>
          <p:cNvPr id="30" name="Imagen 29">
            <a:extLst>
              <a:ext uri="{FF2B5EF4-FFF2-40B4-BE49-F238E27FC236}">
                <a16:creationId xmlns:a16="http://schemas.microsoft.com/office/drawing/2014/main" id="{717D348F-0A6F-D764-CDCA-26EDE8ED40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1462" y="3905459"/>
            <a:ext cx="1752538" cy="2495802"/>
          </a:xfrm>
          <a:prstGeom prst="rect">
            <a:avLst/>
          </a:prstGeom>
        </p:spPr>
      </p:pic>
    </p:spTree>
    <p:extLst>
      <p:ext uri="{BB962C8B-B14F-4D97-AF65-F5344CB8AC3E}">
        <p14:creationId xmlns:p14="http://schemas.microsoft.com/office/powerpoint/2010/main" val="18296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a:xfrm>
            <a:off x="-1219200" y="228600"/>
            <a:ext cx="11887200" cy="406400"/>
          </a:xfrm>
        </p:spPr>
        <p:txBody>
          <a:bodyPr>
            <a:noAutofit/>
          </a:bodyPr>
          <a:lstStyle/>
          <a:p>
            <a:pPr eaLnBrk="1" hangingPunct="1"/>
            <a:r>
              <a:rPr lang="en-US" sz="2800" dirty="0">
                <a:latin typeface="Comic Sans MS" charset="0"/>
                <a:ea typeface="ＭＳ Ｐゴシック" charset="0"/>
                <a:cs typeface="ＭＳ Ｐゴシック" charset="0"/>
              </a:rPr>
              <a:t>Target – Ion-source matrix: </a:t>
            </a:r>
            <a:r>
              <a:rPr lang="en-US" sz="2800" dirty="0">
                <a:solidFill>
                  <a:srgbClr val="FF0000"/>
                </a:solidFill>
                <a:latin typeface="Comic Sans MS" charset="0"/>
                <a:ea typeface="ＭＳ Ｐゴシック" charset="0"/>
                <a:cs typeface="ＭＳ Ｐゴシック" charset="0"/>
              </a:rPr>
              <a:t>a chemical laboratory</a:t>
            </a:r>
          </a:p>
        </p:txBody>
      </p:sp>
      <p:grpSp>
        <p:nvGrpSpPr>
          <p:cNvPr id="2" name="Group 3"/>
          <p:cNvGrpSpPr>
            <a:grpSpLocks/>
          </p:cNvGrpSpPr>
          <p:nvPr/>
        </p:nvGrpSpPr>
        <p:grpSpPr bwMode="auto">
          <a:xfrm>
            <a:off x="152400" y="2622373"/>
            <a:ext cx="5334000" cy="3810000"/>
            <a:chOff x="432" y="1056"/>
            <a:chExt cx="2884" cy="1814"/>
          </a:xfrm>
        </p:grpSpPr>
        <p:pic>
          <p:nvPicPr>
            <p:cNvPr id="3687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 y="1056"/>
              <a:ext cx="2884" cy="181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36872" name="Rectangle 5"/>
            <p:cNvSpPr>
              <a:spLocks noChangeArrowheads="1"/>
            </p:cNvSpPr>
            <p:nvPr/>
          </p:nvSpPr>
          <p:spPr bwMode="auto">
            <a:xfrm>
              <a:off x="1728" y="1488"/>
              <a:ext cx="816" cy="96"/>
            </a:xfrm>
            <a:prstGeom prst="rect">
              <a:avLst/>
            </a:prstGeom>
            <a:solidFill>
              <a:schemeClr val="bg1"/>
            </a:solidFill>
            <a:ln>
              <a:noFill/>
            </a:ln>
            <a:extLs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wrap="none" anchor="ctr"/>
            <a:lstStyle/>
            <a:p>
              <a:endParaRPr lang="en-GB"/>
            </a:p>
          </p:txBody>
        </p:sp>
      </p:grpSp>
      <p:pic>
        <p:nvPicPr>
          <p:cNvPr id="9" name="Picture 5" descr="ISOLDE-target"/>
          <p:cNvPicPr>
            <a:picLocks noChangeAspect="1" noChangeArrowheads="1"/>
          </p:cNvPicPr>
          <p:nvPr/>
        </p:nvPicPr>
        <p:blipFill>
          <a:blip r:embed="rId3"/>
          <a:srcRect/>
          <a:stretch>
            <a:fillRect/>
          </a:stretch>
        </p:blipFill>
        <p:spPr bwMode="auto">
          <a:xfrm>
            <a:off x="0" y="914400"/>
            <a:ext cx="1865847" cy="2752844"/>
          </a:xfrm>
          <a:prstGeom prst="rect">
            <a:avLst/>
          </a:prstGeom>
          <a:noFill/>
          <a:ln w="9525">
            <a:noFill/>
            <a:miter lim="800000"/>
            <a:headEnd/>
            <a:tailEnd/>
          </a:ln>
        </p:spPr>
      </p:pic>
      <p:grpSp>
        <p:nvGrpSpPr>
          <p:cNvPr id="13" name="Agrupar 12"/>
          <p:cNvGrpSpPr/>
          <p:nvPr/>
        </p:nvGrpSpPr>
        <p:grpSpPr>
          <a:xfrm>
            <a:off x="-6350" y="2780928"/>
            <a:ext cx="5365750" cy="3473734"/>
            <a:chOff x="2032000" y="1816100"/>
            <a:chExt cx="5080000" cy="3225800"/>
          </a:xfrm>
        </p:grpSpPr>
        <p:pic>
          <p:nvPicPr>
            <p:cNvPr id="14" name="Imagen 13"/>
            <p:cNvPicPr>
              <a:picLocks noChangeAspect="1"/>
            </p:cNvPicPr>
            <p:nvPr/>
          </p:nvPicPr>
          <p:blipFill>
            <a:blip r:embed="rId4"/>
            <a:stretch>
              <a:fillRect/>
            </a:stretch>
          </p:blipFill>
          <p:spPr>
            <a:xfrm>
              <a:off x="2032000" y="1816100"/>
              <a:ext cx="5080000" cy="3225800"/>
            </a:xfrm>
            <a:prstGeom prst="rect">
              <a:avLst/>
            </a:prstGeom>
            <a:solidFill>
              <a:srgbClr val="FEFDD7"/>
            </a:solidFill>
          </p:spPr>
        </p:pic>
        <p:sp>
          <p:nvSpPr>
            <p:cNvPr id="15" name="CuadroTexto 14"/>
            <p:cNvSpPr txBox="1"/>
            <p:nvPr/>
          </p:nvSpPr>
          <p:spPr>
            <a:xfrm>
              <a:off x="2743200" y="1905000"/>
              <a:ext cx="2971800" cy="369332"/>
            </a:xfrm>
            <a:prstGeom prst="rect">
              <a:avLst/>
            </a:prstGeom>
            <a:noFill/>
          </p:spPr>
          <p:txBody>
            <a:bodyPr wrap="square" rtlCol="0">
              <a:spAutoFit/>
            </a:bodyPr>
            <a:lstStyle/>
            <a:p>
              <a:r>
                <a:rPr lang="es-ES_tradnl" b="1" dirty="0">
                  <a:solidFill>
                    <a:srgbClr val="4F81BD"/>
                  </a:solidFill>
                </a:rPr>
                <a:t>Use in 2011 @ ISOLDE</a:t>
              </a:r>
            </a:p>
          </p:txBody>
        </p:sp>
      </p:grpSp>
      <p:pic>
        <p:nvPicPr>
          <p:cNvPr id="4" name="Imagen 3">
            <a:extLst>
              <a:ext uri="{FF2B5EF4-FFF2-40B4-BE49-F238E27FC236}">
                <a16:creationId xmlns:a16="http://schemas.microsoft.com/office/drawing/2014/main" id="{F8916CC2-0CDD-E8EA-D2BD-76F3B8A6BBA1}"/>
              </a:ext>
            </a:extLst>
          </p:cNvPr>
          <p:cNvPicPr>
            <a:picLocks noChangeAspect="1"/>
          </p:cNvPicPr>
          <p:nvPr/>
        </p:nvPicPr>
        <p:blipFill rotWithShape="1">
          <a:blip r:embed="rId5"/>
          <a:srcRect l="2027" r="1560" b="44979"/>
          <a:stretch/>
        </p:blipFill>
        <p:spPr>
          <a:xfrm>
            <a:off x="1872197" y="982024"/>
            <a:ext cx="4422177" cy="1406040"/>
          </a:xfrm>
          <a:prstGeom prst="rect">
            <a:avLst/>
          </a:prstGeom>
        </p:spPr>
      </p:pic>
      <p:sp>
        <p:nvSpPr>
          <p:cNvPr id="333830" name="Text Box 6"/>
          <p:cNvSpPr txBox="1">
            <a:spLocks noChangeArrowheads="1"/>
          </p:cNvSpPr>
          <p:nvPr/>
        </p:nvSpPr>
        <p:spPr bwMode="auto">
          <a:xfrm>
            <a:off x="5724128" y="2290822"/>
            <a:ext cx="3346450" cy="4135438"/>
          </a:xfrm>
          <a:prstGeom prst="rect">
            <a:avLst/>
          </a:prstGeom>
          <a:solidFill>
            <a:schemeClr val="accent1">
              <a:lumMod val="20000"/>
              <a:lumOff val="80000"/>
            </a:schemeClr>
          </a:solidFill>
          <a:ln w="9525">
            <a:noFill/>
            <a:miter lim="800000"/>
            <a:headEnd/>
            <a:tailEnd/>
          </a:ln>
          <a:effectLst/>
        </p:spPr>
        <p:txBody>
          <a:bodyPr lIns="36000" tIns="36000" rIns="36000" bIns="36000">
            <a:spAutoFit/>
          </a:bodyPr>
          <a:lstStyle>
            <a:lvl1pPr eaLnBrk="0" hangingPunct="0">
              <a:defRPr sz="2400">
                <a:solidFill>
                  <a:schemeClr val="tx1"/>
                </a:solidFill>
                <a:latin typeface="Tahoma" charset="0"/>
                <a:ea typeface="ＭＳ Ｐゴシック" charset="0"/>
                <a:cs typeface="ＭＳ Ｐゴシック" charset="0"/>
              </a:defRPr>
            </a:lvl1pPr>
            <a:lvl2pPr eaLnBrk="0" hangingPunct="0">
              <a:defRPr sz="2400">
                <a:solidFill>
                  <a:schemeClr val="tx1"/>
                </a:solidFill>
                <a:latin typeface="Tahoma" charset="0"/>
                <a:ea typeface="ＭＳ Ｐゴシック" charset="0"/>
              </a:defRPr>
            </a:lvl2pPr>
            <a:lvl3pPr eaLnBrk="0" hangingPunct="0">
              <a:defRPr sz="2400">
                <a:solidFill>
                  <a:schemeClr val="tx1"/>
                </a:solidFill>
                <a:latin typeface="Tahoma" charset="0"/>
                <a:ea typeface="ＭＳ Ｐゴシック" charset="0"/>
              </a:defRPr>
            </a:lvl3pPr>
            <a:lvl4pPr eaLnBrk="0" hangingPunct="0">
              <a:defRPr sz="2400">
                <a:solidFill>
                  <a:schemeClr val="tx1"/>
                </a:solidFill>
                <a:latin typeface="Tahoma" charset="0"/>
                <a:ea typeface="ＭＳ Ｐゴシック" charset="0"/>
              </a:defRPr>
            </a:lvl4pPr>
            <a:lvl5pPr eaLnBrk="0" hangingPunct="0">
              <a:defRPr sz="2400">
                <a:solidFill>
                  <a:schemeClr val="tx1"/>
                </a:solidFill>
                <a:latin typeface="Tahoma" charset="0"/>
                <a:ea typeface="ＭＳ Ｐゴシック" charset="0"/>
              </a:defRPr>
            </a:lvl5pPr>
            <a:lvl6pPr marL="457200" eaLnBrk="0" fontAlgn="base" hangingPunct="0">
              <a:spcBef>
                <a:spcPct val="0"/>
              </a:spcBef>
              <a:spcAft>
                <a:spcPct val="0"/>
              </a:spcAft>
              <a:defRPr sz="2400">
                <a:solidFill>
                  <a:schemeClr val="tx1"/>
                </a:solidFill>
                <a:latin typeface="Tahoma" charset="0"/>
                <a:ea typeface="ＭＳ Ｐゴシック" charset="0"/>
              </a:defRPr>
            </a:lvl6pPr>
            <a:lvl7pPr marL="914400" eaLnBrk="0" fontAlgn="base" hangingPunct="0">
              <a:spcBef>
                <a:spcPct val="0"/>
              </a:spcBef>
              <a:spcAft>
                <a:spcPct val="0"/>
              </a:spcAft>
              <a:defRPr sz="2400">
                <a:solidFill>
                  <a:schemeClr val="tx1"/>
                </a:solidFill>
                <a:latin typeface="Tahoma" charset="0"/>
                <a:ea typeface="ＭＳ Ｐゴシック" charset="0"/>
              </a:defRPr>
            </a:lvl7pPr>
            <a:lvl8pPr marL="1371600" eaLnBrk="0" fontAlgn="base" hangingPunct="0">
              <a:spcBef>
                <a:spcPct val="0"/>
              </a:spcBef>
              <a:spcAft>
                <a:spcPct val="0"/>
              </a:spcAft>
              <a:defRPr sz="2400">
                <a:solidFill>
                  <a:schemeClr val="tx1"/>
                </a:solidFill>
                <a:latin typeface="Tahoma" charset="0"/>
                <a:ea typeface="ＭＳ Ｐゴシック" charset="0"/>
              </a:defRPr>
            </a:lvl8pPr>
            <a:lvl9pPr marL="1828800"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spcBef>
                <a:spcPct val="50000"/>
              </a:spcBef>
              <a:buFontTx/>
              <a:buChar char="•"/>
            </a:pPr>
            <a:r>
              <a:rPr lang="es-ES_tradnl" b="1" baseline="30000" dirty="0">
                <a:latin typeface="Times New Roman" charset="0"/>
              </a:rPr>
              <a:t>Container:</a:t>
            </a:r>
            <a:r>
              <a:rPr lang="es-ES_tradnl" b="1" dirty="0">
                <a:latin typeface="Times New Roman" charset="0"/>
              </a:rPr>
              <a:t> </a:t>
            </a:r>
            <a:r>
              <a:rPr lang="es-ES_tradnl" b="1" baseline="30000" dirty="0">
                <a:latin typeface="Times New Roman" charset="0"/>
              </a:rPr>
              <a:t>20 </a:t>
            </a:r>
            <a:r>
              <a:rPr lang="es-ES_tradnl" b="1" baseline="30000" dirty="0" err="1">
                <a:latin typeface="Times New Roman" charset="0"/>
              </a:rPr>
              <a:t>x</a:t>
            </a:r>
            <a:r>
              <a:rPr lang="es-ES_tradnl" b="1" baseline="30000" dirty="0">
                <a:latin typeface="Times New Roman" charset="0"/>
              </a:rPr>
              <a:t> 2 cm </a:t>
            </a:r>
            <a:r>
              <a:rPr lang="es-ES_tradnl" b="1" baseline="30000" dirty="0" err="1">
                <a:latin typeface="Times New Roman" charset="0"/>
              </a:rPr>
              <a:t>cylinder</a:t>
            </a:r>
            <a:r>
              <a:rPr lang="es-ES_tradnl" b="1" baseline="30000" dirty="0">
                <a:latin typeface="Times New Roman" charset="0"/>
              </a:rPr>
              <a:t> </a:t>
            </a:r>
            <a:r>
              <a:rPr lang="es-ES_tradnl" b="1" baseline="30000" dirty="0" err="1">
                <a:latin typeface="Times New Roman" charset="0"/>
              </a:rPr>
              <a:t>of</a:t>
            </a:r>
            <a:r>
              <a:rPr lang="es-ES_tradnl" b="1" baseline="30000" dirty="0">
                <a:latin typeface="Times New Roman" charset="0"/>
              </a:rPr>
              <a:t> </a:t>
            </a:r>
            <a:r>
              <a:rPr lang="es-ES_tradnl" b="1" baseline="30000" dirty="0" err="1">
                <a:latin typeface="Times New Roman" charset="0"/>
              </a:rPr>
              <a:t>Ta</a:t>
            </a:r>
            <a:r>
              <a:rPr lang="es-ES_tradnl" b="1" baseline="30000" dirty="0">
                <a:latin typeface="Times New Roman" charset="0"/>
              </a:rPr>
              <a:t> </a:t>
            </a:r>
          </a:p>
          <a:p>
            <a:pPr eaLnBrk="1" hangingPunct="1">
              <a:spcBef>
                <a:spcPct val="50000"/>
              </a:spcBef>
              <a:buFontTx/>
              <a:buChar char="•"/>
            </a:pPr>
            <a:r>
              <a:rPr lang="es-ES_tradnl" b="1" baseline="30000" dirty="0">
                <a:solidFill>
                  <a:srgbClr val="C10000"/>
                </a:solidFill>
                <a:latin typeface="Times New Roman" charset="0"/>
              </a:rPr>
              <a:t>Material:	</a:t>
            </a:r>
          </a:p>
          <a:p>
            <a:pPr lvl="1" eaLnBrk="1" hangingPunct="1">
              <a:spcBef>
                <a:spcPct val="50000"/>
              </a:spcBef>
              <a:buFontTx/>
              <a:buChar char="•"/>
            </a:pPr>
            <a:r>
              <a:rPr lang="es-ES_tradnl" b="1" baseline="30000" dirty="0" err="1">
                <a:solidFill>
                  <a:srgbClr val="C10000"/>
                </a:solidFill>
                <a:latin typeface="Times New Roman" charset="0"/>
              </a:rPr>
              <a:t>Liquid</a:t>
            </a:r>
            <a:r>
              <a:rPr lang="es-ES_tradnl" b="1" baseline="30000" dirty="0">
                <a:solidFill>
                  <a:srgbClr val="C10000"/>
                </a:solidFill>
                <a:latin typeface="Times New Roman" charset="0"/>
              </a:rPr>
              <a:t>	   La, </a:t>
            </a:r>
            <a:r>
              <a:rPr lang="es-ES_tradnl" b="1" baseline="30000" dirty="0" err="1">
                <a:solidFill>
                  <a:srgbClr val="C10000"/>
                </a:solidFill>
                <a:latin typeface="Times New Roman" charset="0"/>
              </a:rPr>
              <a:t>Pb</a:t>
            </a:r>
            <a:r>
              <a:rPr lang="es-ES_tradnl" b="1" baseline="30000" dirty="0">
                <a:solidFill>
                  <a:srgbClr val="C10000"/>
                </a:solidFill>
                <a:latin typeface="Times New Roman" charset="0"/>
              </a:rPr>
              <a:t>, Sn</a:t>
            </a:r>
          </a:p>
          <a:p>
            <a:pPr lvl="1" eaLnBrk="1" hangingPunct="1">
              <a:spcBef>
                <a:spcPct val="50000"/>
              </a:spcBef>
              <a:buFontTx/>
              <a:buChar char="•"/>
            </a:pPr>
            <a:r>
              <a:rPr lang="es-ES_tradnl" b="1" baseline="30000" dirty="0">
                <a:solidFill>
                  <a:srgbClr val="C10000"/>
                </a:solidFill>
                <a:latin typeface="Times New Roman" charset="0"/>
              </a:rPr>
              <a:t>Metal </a:t>
            </a:r>
            <a:r>
              <a:rPr lang="es-ES_tradnl" b="1" baseline="30000" dirty="0" err="1">
                <a:solidFill>
                  <a:srgbClr val="C10000"/>
                </a:solidFill>
                <a:latin typeface="Times New Roman" charset="0"/>
              </a:rPr>
              <a:t>foil</a:t>
            </a:r>
            <a:r>
              <a:rPr lang="es-ES_tradnl" b="1" baseline="30000" dirty="0">
                <a:solidFill>
                  <a:srgbClr val="C10000"/>
                </a:solidFill>
                <a:latin typeface="Times New Roman" charset="0"/>
              </a:rPr>
              <a:t>/</a:t>
            </a:r>
            <a:r>
              <a:rPr lang="es-ES_tradnl" b="1" baseline="30000" dirty="0" err="1">
                <a:solidFill>
                  <a:srgbClr val="C10000"/>
                </a:solidFill>
                <a:latin typeface="Times New Roman" charset="0"/>
              </a:rPr>
              <a:t>powder</a:t>
            </a:r>
            <a:r>
              <a:rPr lang="es-ES_tradnl" b="1" baseline="30000" dirty="0">
                <a:solidFill>
                  <a:srgbClr val="C10000"/>
                </a:solidFill>
                <a:latin typeface="Times New Roman" charset="0"/>
              </a:rPr>
              <a:t>   Nb, Ti, </a:t>
            </a:r>
          </a:p>
          <a:p>
            <a:pPr lvl="1" eaLnBrk="1" hangingPunct="1">
              <a:spcBef>
                <a:spcPct val="50000"/>
              </a:spcBef>
              <a:buFontTx/>
              <a:buChar char="•"/>
            </a:pPr>
            <a:r>
              <a:rPr lang="es-ES_tradnl" b="1" baseline="30000" dirty="0">
                <a:solidFill>
                  <a:srgbClr val="C10000"/>
                </a:solidFill>
                <a:latin typeface="Times New Roman" charset="0"/>
              </a:rPr>
              <a:t>Oxides	   </a:t>
            </a:r>
            <a:r>
              <a:rPr lang="es-ES_tradnl" b="1" baseline="30000" dirty="0" err="1">
                <a:solidFill>
                  <a:srgbClr val="C10000"/>
                </a:solidFill>
                <a:latin typeface="Times New Roman" charset="0"/>
              </a:rPr>
              <a:t>CaO</a:t>
            </a:r>
            <a:r>
              <a:rPr lang="es-ES_tradnl" b="1" baseline="30000" dirty="0">
                <a:solidFill>
                  <a:srgbClr val="C10000"/>
                </a:solidFill>
                <a:latin typeface="Times New Roman" charset="0"/>
              </a:rPr>
              <a:t>, </a:t>
            </a:r>
            <a:r>
              <a:rPr lang="es-ES_tradnl" b="1" baseline="30000" dirty="0" err="1">
                <a:solidFill>
                  <a:srgbClr val="C10000"/>
                </a:solidFill>
                <a:latin typeface="Times New Roman" charset="0"/>
              </a:rPr>
              <a:t>MgO</a:t>
            </a:r>
            <a:endParaRPr lang="es-ES_tradnl" b="1" baseline="30000" dirty="0">
              <a:solidFill>
                <a:srgbClr val="C10000"/>
              </a:solidFill>
              <a:latin typeface="Times New Roman" charset="0"/>
            </a:endParaRPr>
          </a:p>
          <a:p>
            <a:pPr lvl="1" eaLnBrk="1" hangingPunct="1">
              <a:spcBef>
                <a:spcPct val="50000"/>
              </a:spcBef>
              <a:buFontTx/>
              <a:buChar char="•"/>
            </a:pPr>
            <a:r>
              <a:rPr lang="es-ES_tradnl" b="1" baseline="30000" dirty="0" err="1">
                <a:solidFill>
                  <a:srgbClr val="C10000"/>
                </a:solidFill>
                <a:latin typeface="Times New Roman" charset="0"/>
              </a:rPr>
              <a:t>Carbides</a:t>
            </a:r>
            <a:r>
              <a:rPr lang="es-ES_tradnl" b="1" baseline="30000" dirty="0">
                <a:solidFill>
                  <a:srgbClr val="C10000"/>
                </a:solidFill>
                <a:latin typeface="Times New Roman" charset="0"/>
              </a:rPr>
              <a:t>	   </a:t>
            </a:r>
            <a:r>
              <a:rPr lang="es-ES_tradnl" b="1" baseline="30000" dirty="0" err="1">
                <a:solidFill>
                  <a:srgbClr val="C10000"/>
                </a:solidFill>
                <a:latin typeface="Times New Roman" charset="0"/>
              </a:rPr>
              <a:t>SiC</a:t>
            </a:r>
            <a:r>
              <a:rPr lang="es-ES_tradnl" b="1" baseline="30000" dirty="0">
                <a:solidFill>
                  <a:srgbClr val="C10000"/>
                </a:solidFill>
                <a:latin typeface="Times New Roman" charset="0"/>
              </a:rPr>
              <a:t>, UC, </a:t>
            </a:r>
            <a:r>
              <a:rPr lang="es-ES_tradnl" b="1" baseline="30000" dirty="0" err="1">
                <a:solidFill>
                  <a:srgbClr val="C10000"/>
                </a:solidFill>
                <a:latin typeface="Times New Roman" charset="0"/>
              </a:rPr>
              <a:t>ThC</a:t>
            </a:r>
            <a:endParaRPr lang="es-ES_tradnl" b="1" baseline="30000" dirty="0">
              <a:solidFill>
                <a:srgbClr val="C10000"/>
              </a:solidFill>
              <a:latin typeface="Times New Roman" charset="0"/>
            </a:endParaRPr>
          </a:p>
          <a:p>
            <a:pPr eaLnBrk="1" hangingPunct="1">
              <a:spcBef>
                <a:spcPct val="50000"/>
              </a:spcBef>
              <a:buFontTx/>
              <a:buChar char="•"/>
            </a:pPr>
            <a:r>
              <a:rPr lang="es-ES_tradnl" b="1" baseline="30000" dirty="0">
                <a:solidFill>
                  <a:srgbClr val="000090"/>
                </a:solidFill>
                <a:latin typeface="Times New Roman" charset="0"/>
              </a:rPr>
              <a:t>Ion-</a:t>
            </a:r>
            <a:r>
              <a:rPr lang="es-ES_tradnl" b="1" baseline="30000" dirty="0" err="1">
                <a:solidFill>
                  <a:srgbClr val="000090"/>
                </a:solidFill>
                <a:latin typeface="Times New Roman" charset="0"/>
              </a:rPr>
              <a:t>source</a:t>
            </a:r>
            <a:r>
              <a:rPr lang="es-ES_tradnl" b="1" baseline="30000" dirty="0">
                <a:solidFill>
                  <a:srgbClr val="000090"/>
                </a:solidFill>
                <a:latin typeface="Times New Roman" charset="0"/>
              </a:rPr>
              <a:t>	</a:t>
            </a:r>
          </a:p>
          <a:p>
            <a:pPr lvl="2" eaLnBrk="1" hangingPunct="1">
              <a:spcBef>
                <a:spcPct val="50000"/>
              </a:spcBef>
              <a:buFontTx/>
              <a:buChar char="•"/>
            </a:pPr>
            <a:r>
              <a:rPr lang="es-ES_tradnl" b="1" baseline="30000" dirty="0" err="1">
                <a:solidFill>
                  <a:srgbClr val="000090"/>
                </a:solidFill>
                <a:latin typeface="Times New Roman" charset="0"/>
              </a:rPr>
              <a:t>Surface</a:t>
            </a:r>
            <a:endParaRPr lang="es-ES_tradnl" b="1" baseline="30000" dirty="0">
              <a:solidFill>
                <a:srgbClr val="000090"/>
              </a:solidFill>
              <a:latin typeface="Times New Roman" charset="0"/>
            </a:endParaRPr>
          </a:p>
          <a:p>
            <a:pPr lvl="2" eaLnBrk="1" hangingPunct="1">
              <a:spcBef>
                <a:spcPct val="50000"/>
              </a:spcBef>
              <a:buFontTx/>
              <a:buChar char="•"/>
            </a:pPr>
            <a:r>
              <a:rPr lang="es-ES_tradnl" b="1" baseline="30000" dirty="0">
                <a:solidFill>
                  <a:srgbClr val="000090"/>
                </a:solidFill>
                <a:latin typeface="Times New Roman" charset="0"/>
              </a:rPr>
              <a:t>Plasma</a:t>
            </a:r>
          </a:p>
          <a:p>
            <a:pPr lvl="2" eaLnBrk="1" hangingPunct="1">
              <a:spcBef>
                <a:spcPct val="50000"/>
              </a:spcBef>
              <a:buFontTx/>
              <a:buChar char="•"/>
            </a:pPr>
            <a:r>
              <a:rPr lang="es-ES_tradnl" b="1" baseline="30000" dirty="0" err="1">
                <a:solidFill>
                  <a:srgbClr val="000090"/>
                </a:solidFill>
                <a:latin typeface="Times New Roman" charset="0"/>
              </a:rPr>
              <a:t>Laser</a:t>
            </a:r>
            <a:endParaRPr lang="es-ES_tradnl" b="1" baseline="30000" dirty="0">
              <a:solidFill>
                <a:srgbClr val="000090"/>
              </a:solidFill>
              <a:latin typeface="Times New Roman" charset="0"/>
            </a:endParaRPr>
          </a:p>
          <a:p>
            <a:pPr eaLnBrk="1" hangingPunct="1">
              <a:spcBef>
                <a:spcPct val="50000"/>
              </a:spcBef>
              <a:buFontTx/>
              <a:buChar char="•"/>
            </a:pPr>
            <a:r>
              <a:rPr lang="es-ES_tradnl" b="1" baseline="30000" dirty="0" err="1">
                <a:solidFill>
                  <a:srgbClr val="C10000"/>
                </a:solidFill>
                <a:latin typeface="Times New Roman" charset="0"/>
              </a:rPr>
              <a:t>Fluorination</a:t>
            </a:r>
            <a:r>
              <a:rPr lang="es-ES_tradnl" b="1" baseline="30000" dirty="0">
                <a:solidFill>
                  <a:srgbClr val="C10000"/>
                </a:solidFill>
                <a:latin typeface="Times New Roman" charset="0"/>
              </a:rPr>
              <a:t>	CF4 </a:t>
            </a:r>
            <a:r>
              <a:rPr lang="es-ES_tradnl" b="1" baseline="30000" dirty="0" err="1">
                <a:solidFill>
                  <a:srgbClr val="C10000"/>
                </a:solidFill>
                <a:latin typeface="Times New Roman" charset="0"/>
              </a:rPr>
              <a:t>or</a:t>
            </a:r>
            <a:r>
              <a:rPr lang="es-ES_tradnl" b="1" baseline="30000" dirty="0">
                <a:solidFill>
                  <a:srgbClr val="C10000"/>
                </a:solidFill>
                <a:latin typeface="Times New Roman" charset="0"/>
              </a:rPr>
              <a:t> SF6</a:t>
            </a:r>
            <a:endParaRPr lang="en-GB" b="1" dirty="0">
              <a:solidFill>
                <a:srgbClr val="C10000"/>
              </a:solidFill>
              <a:latin typeface="Times New Roman" charset="0"/>
            </a:endParaRPr>
          </a:p>
        </p:txBody>
      </p:sp>
    </p:spTree>
    <p:extLst>
      <p:ext uri="{BB962C8B-B14F-4D97-AF65-F5344CB8AC3E}">
        <p14:creationId xmlns:p14="http://schemas.microsoft.com/office/powerpoint/2010/main" val="1487612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1">
            <a:extLst>
              <a:ext uri="{FF2B5EF4-FFF2-40B4-BE49-F238E27FC236}">
                <a16:creationId xmlns:a16="http://schemas.microsoft.com/office/drawing/2014/main" id="{C4DD789A-75AE-4476-75A9-57CB83BF4621}"/>
              </a:ext>
            </a:extLst>
          </p:cNvPr>
          <p:cNvSpPr>
            <a:spLocks noGrp="1"/>
          </p:cNvSpPr>
          <p:nvPr>
            <p:ph type="title"/>
          </p:nvPr>
        </p:nvSpPr>
        <p:spPr>
          <a:xfrm>
            <a:off x="-540568" y="-25113"/>
            <a:ext cx="6275040" cy="980736"/>
          </a:xfrm>
        </p:spPr>
        <p:txBody>
          <a:bodyPr/>
          <a:lstStyle/>
          <a:p>
            <a:r>
              <a:rPr lang="es-ES" dirty="0">
                <a:solidFill>
                  <a:srgbClr val="000090"/>
                </a:solidFill>
              </a:rPr>
              <a:t>ISOLDE Targets</a:t>
            </a:r>
          </a:p>
        </p:txBody>
      </p:sp>
      <p:sp>
        <p:nvSpPr>
          <p:cNvPr id="4" name="Marcador de contenido 2">
            <a:extLst>
              <a:ext uri="{FF2B5EF4-FFF2-40B4-BE49-F238E27FC236}">
                <a16:creationId xmlns:a16="http://schemas.microsoft.com/office/drawing/2014/main" id="{5B2B099A-B732-6B57-2409-7A0F322B1B8F}"/>
              </a:ext>
            </a:extLst>
          </p:cNvPr>
          <p:cNvSpPr txBox="1">
            <a:spLocks/>
          </p:cNvSpPr>
          <p:nvPr/>
        </p:nvSpPr>
        <p:spPr>
          <a:xfrm>
            <a:off x="256223" y="861108"/>
            <a:ext cx="5112568" cy="2952328"/>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base">
              <a:spcBef>
                <a:spcPct val="0"/>
              </a:spcBef>
              <a:spcAft>
                <a:spcPct val="0"/>
              </a:spcAft>
              <a:buFont typeface="Arial"/>
              <a:buChar char="•"/>
            </a:pPr>
            <a:r>
              <a:rPr lang="en-US" altLang="en-US" sz="2000" dirty="0">
                <a:solidFill>
                  <a:prstClr val="black"/>
                </a:solidFill>
              </a:rPr>
              <a:t>Main challenge: extracting the 10</a:t>
            </a:r>
            <a:r>
              <a:rPr lang="en-US" altLang="en-US" sz="2000" baseline="30000" dirty="0">
                <a:solidFill>
                  <a:prstClr val="black"/>
                </a:solidFill>
              </a:rPr>
              <a:t>-1</a:t>
            </a:r>
            <a:r>
              <a:rPr lang="en-US" altLang="en-US" sz="2000" dirty="0">
                <a:solidFill>
                  <a:prstClr val="black"/>
                </a:solidFill>
              </a:rPr>
              <a:t> – 10</a:t>
            </a:r>
            <a:r>
              <a:rPr lang="en-US" altLang="en-US" sz="2000" baseline="30000" dirty="0">
                <a:solidFill>
                  <a:prstClr val="black"/>
                </a:solidFill>
              </a:rPr>
              <a:t>12 </a:t>
            </a:r>
            <a:r>
              <a:rPr lang="en-US" altLang="en-US" sz="2000" dirty="0">
                <a:solidFill>
                  <a:prstClr val="black"/>
                </a:solidFill>
              </a:rPr>
              <a:t>nuclei produced in the reaction from the 10</a:t>
            </a:r>
            <a:r>
              <a:rPr lang="en-US" altLang="en-US" sz="2000" baseline="30000" dirty="0">
                <a:solidFill>
                  <a:prstClr val="black"/>
                </a:solidFill>
              </a:rPr>
              <a:t>23 </a:t>
            </a:r>
            <a:r>
              <a:rPr lang="en-US" altLang="en-US" sz="2000" dirty="0">
                <a:solidFill>
                  <a:prstClr val="black"/>
                </a:solidFill>
              </a:rPr>
              <a:t>nuclei in the target</a:t>
            </a:r>
            <a:endParaRPr lang="en-US" altLang="en-US" sz="2000" baseline="30000" dirty="0">
              <a:solidFill>
                <a:prstClr val="black"/>
              </a:solidFill>
            </a:endParaRPr>
          </a:p>
          <a:p>
            <a:pPr fontAlgn="base">
              <a:spcBef>
                <a:spcPct val="0"/>
              </a:spcBef>
              <a:spcAft>
                <a:spcPct val="0"/>
              </a:spcAft>
            </a:pPr>
            <a:endParaRPr lang="en-US" altLang="en-US" sz="2000" dirty="0">
              <a:solidFill>
                <a:prstClr val="black"/>
              </a:solidFill>
            </a:endParaRPr>
          </a:p>
          <a:p>
            <a:pPr fontAlgn="base">
              <a:spcBef>
                <a:spcPct val="0"/>
              </a:spcBef>
              <a:spcAft>
                <a:spcPct val="0"/>
              </a:spcAft>
            </a:pPr>
            <a:r>
              <a:rPr lang="en-US" altLang="en-US" sz="2000" dirty="0">
                <a:solidFill>
                  <a:prstClr val="black"/>
                </a:solidFill>
              </a:rPr>
              <a:t>Targets: </a:t>
            </a:r>
          </a:p>
          <a:p>
            <a:pPr marL="0" indent="0" fontAlgn="base">
              <a:spcBef>
                <a:spcPct val="0"/>
              </a:spcBef>
              <a:spcAft>
                <a:spcPct val="0"/>
              </a:spcAft>
              <a:buFont typeface="Arial" pitchFamily="34" charset="0"/>
              <a:buNone/>
            </a:pPr>
            <a:r>
              <a:rPr lang="en-US" altLang="en-US" sz="2000" dirty="0">
                <a:solidFill>
                  <a:prstClr val="black"/>
                </a:solidFill>
              </a:rPr>
              <a:t>	UCx, </a:t>
            </a:r>
            <a:r>
              <a:rPr lang="en-US" altLang="en-US" sz="2000" dirty="0" err="1">
                <a:solidFill>
                  <a:prstClr val="black"/>
                </a:solidFill>
              </a:rPr>
              <a:t>SiC</a:t>
            </a:r>
            <a:r>
              <a:rPr lang="en-US" altLang="en-US" sz="2000" dirty="0">
                <a:solidFill>
                  <a:prstClr val="black"/>
                </a:solidFill>
              </a:rPr>
              <a:t>, Ta, </a:t>
            </a:r>
            <a:r>
              <a:rPr lang="en-US" altLang="en-US" sz="2000" dirty="0" err="1">
                <a:solidFill>
                  <a:prstClr val="black"/>
                </a:solidFill>
              </a:rPr>
              <a:t>LaCx</a:t>
            </a:r>
            <a:r>
              <a:rPr lang="en-US" altLang="en-US" sz="2000" dirty="0">
                <a:solidFill>
                  <a:prstClr val="black"/>
                </a:solidFill>
              </a:rPr>
              <a:t>, </a:t>
            </a:r>
            <a:r>
              <a:rPr lang="en-US" altLang="en-US" sz="2000" dirty="0" err="1">
                <a:solidFill>
                  <a:prstClr val="black"/>
                </a:solidFill>
              </a:rPr>
              <a:t>CaO</a:t>
            </a:r>
            <a:r>
              <a:rPr lang="en-US" altLang="en-US" sz="2000" dirty="0">
                <a:solidFill>
                  <a:prstClr val="black"/>
                </a:solidFill>
              </a:rPr>
              <a:t>, </a:t>
            </a:r>
            <a:r>
              <a:rPr lang="en-US" altLang="en-US" sz="2000" dirty="0" err="1">
                <a:solidFill>
                  <a:prstClr val="black"/>
                </a:solidFill>
              </a:rPr>
              <a:t>ZrO</a:t>
            </a:r>
            <a:r>
              <a:rPr lang="en-US" altLang="en-US" sz="2000" dirty="0">
                <a:solidFill>
                  <a:prstClr val="black"/>
                </a:solidFill>
              </a:rPr>
              <a:t>….</a:t>
            </a:r>
          </a:p>
          <a:p>
            <a:pPr marL="455613" lvl="1" fontAlgn="base">
              <a:spcBef>
                <a:spcPct val="0"/>
              </a:spcBef>
              <a:spcAft>
                <a:spcPct val="0"/>
              </a:spcAft>
            </a:pPr>
            <a:endParaRPr lang="en-US" altLang="en-US" sz="2000" dirty="0">
              <a:solidFill>
                <a:prstClr val="black"/>
              </a:solidFill>
            </a:endParaRPr>
          </a:p>
          <a:p>
            <a:pPr fontAlgn="base">
              <a:spcBef>
                <a:spcPct val="0"/>
              </a:spcBef>
              <a:spcAft>
                <a:spcPct val="0"/>
              </a:spcAft>
            </a:pPr>
            <a:r>
              <a:rPr lang="en-US" altLang="en-US" sz="2000" dirty="0">
                <a:solidFill>
                  <a:prstClr val="black"/>
                </a:solidFill>
              </a:rPr>
              <a:t>The diffusion into the ion source is controlled by the target and transfer line temperature</a:t>
            </a:r>
          </a:p>
          <a:p>
            <a:pPr marL="0" indent="0">
              <a:buFont typeface="Arial" pitchFamily="34" charset="0"/>
              <a:buNone/>
            </a:pPr>
            <a:endParaRPr lang="es-ES" dirty="0"/>
          </a:p>
        </p:txBody>
      </p:sp>
      <p:sp>
        <p:nvSpPr>
          <p:cNvPr id="5" name="Marcador de número de diapositiva 3">
            <a:extLst>
              <a:ext uri="{FF2B5EF4-FFF2-40B4-BE49-F238E27FC236}">
                <a16:creationId xmlns:a16="http://schemas.microsoft.com/office/drawing/2014/main" id="{6FBE15E6-BE30-4AB5-D293-1B10228596F2}"/>
              </a:ext>
            </a:extLst>
          </p:cNvPr>
          <p:cNvSpPr txBox="1">
            <a:spLocks/>
          </p:cNvSpPr>
          <p:nvPr/>
        </p:nvSpPr>
        <p:spPr>
          <a:xfrm>
            <a:off x="3878560" y="6428358"/>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CE4B40A-67BA-4787-801A-16EE65008C21}" type="slidenum">
              <a:rPr lang="en-US" smtClean="0"/>
              <a:pPr/>
              <a:t>31</a:t>
            </a:fld>
            <a:endParaRPr lang="en-US"/>
          </a:p>
        </p:txBody>
      </p:sp>
      <p:pic>
        <p:nvPicPr>
          <p:cNvPr id="6" name="Picture 3">
            <a:extLst>
              <a:ext uri="{FF2B5EF4-FFF2-40B4-BE49-F238E27FC236}">
                <a16:creationId xmlns:a16="http://schemas.microsoft.com/office/drawing/2014/main" id="{8D98810B-524B-DC87-0428-BC8B2E77447E}"/>
              </a:ext>
            </a:extLst>
          </p:cNvPr>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311774" y="3909839"/>
            <a:ext cx="3868738" cy="2903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10">
            <a:extLst>
              <a:ext uri="{FF2B5EF4-FFF2-40B4-BE49-F238E27FC236}">
                <a16:creationId xmlns:a16="http://schemas.microsoft.com/office/drawing/2014/main" id="{556123B8-3F23-2A38-C1EC-F4A6C3001DA9}"/>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617704" y="229022"/>
            <a:ext cx="3437160" cy="34880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8">
            <a:extLst>
              <a:ext uri="{FF2B5EF4-FFF2-40B4-BE49-F238E27FC236}">
                <a16:creationId xmlns:a16="http://schemas.microsoft.com/office/drawing/2014/main" id="{A645C53C-FA25-FB48-BB5A-F81B95F156D0}"/>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11560" y="4067571"/>
            <a:ext cx="4572000" cy="281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701964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63A29F-F21E-704E-972A-F9EE7AD58515}"/>
              </a:ext>
            </a:extLst>
          </p:cNvPr>
          <p:cNvSpPr>
            <a:spLocks noGrp="1"/>
          </p:cNvSpPr>
          <p:nvPr>
            <p:ph type="title"/>
          </p:nvPr>
        </p:nvSpPr>
        <p:spPr>
          <a:xfrm>
            <a:off x="247163" y="-46013"/>
            <a:ext cx="9011344" cy="1143000"/>
          </a:xfrm>
        </p:spPr>
        <p:txBody>
          <a:bodyPr>
            <a:noAutofit/>
          </a:bodyPr>
          <a:lstStyle/>
          <a:p>
            <a:r>
              <a:rPr lang="es-ES" sz="3600" dirty="0">
                <a:solidFill>
                  <a:srgbClr val="000090"/>
                </a:solidFill>
              </a:rPr>
              <a:t>Monte Carlo </a:t>
            </a:r>
            <a:r>
              <a:rPr lang="es-ES" sz="3600" dirty="0" err="1">
                <a:solidFill>
                  <a:srgbClr val="000090"/>
                </a:solidFill>
              </a:rPr>
              <a:t>Simulation</a:t>
            </a:r>
            <a:r>
              <a:rPr lang="es-ES" sz="3600" dirty="0">
                <a:solidFill>
                  <a:srgbClr val="000090"/>
                </a:solidFill>
              </a:rPr>
              <a:t> </a:t>
            </a:r>
            <a:r>
              <a:rPr lang="es-ES" sz="3600" dirty="0" err="1">
                <a:solidFill>
                  <a:srgbClr val="000090"/>
                </a:solidFill>
              </a:rPr>
              <a:t>of</a:t>
            </a:r>
            <a:r>
              <a:rPr lang="es-ES" sz="3600" dirty="0">
                <a:solidFill>
                  <a:srgbClr val="000090"/>
                </a:solidFill>
              </a:rPr>
              <a:t> ISOLDE </a:t>
            </a:r>
            <a:r>
              <a:rPr lang="es-ES" sz="3600" dirty="0" err="1">
                <a:solidFill>
                  <a:srgbClr val="000090"/>
                </a:solidFill>
              </a:rPr>
              <a:t>production</a:t>
            </a:r>
            <a:endParaRPr lang="es-ES" sz="3600" dirty="0">
              <a:solidFill>
                <a:srgbClr val="000090"/>
              </a:solidFill>
            </a:endParaRPr>
          </a:p>
        </p:txBody>
      </p:sp>
      <p:sp>
        <p:nvSpPr>
          <p:cNvPr id="3" name="Marcador de número de diapositiva 3">
            <a:extLst>
              <a:ext uri="{FF2B5EF4-FFF2-40B4-BE49-F238E27FC236}">
                <a16:creationId xmlns:a16="http://schemas.microsoft.com/office/drawing/2014/main" id="{D4B57632-8F90-82E4-FF40-816B6D7F89F7}"/>
              </a:ext>
            </a:extLst>
          </p:cNvPr>
          <p:cNvSpPr txBox="1">
            <a:spLocks/>
          </p:cNvSpPr>
          <p:nvPr/>
        </p:nvSpPr>
        <p:spPr bwMode="auto">
          <a:xfrm>
            <a:off x="3878263" y="6283772"/>
            <a:ext cx="21336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defPPr>
              <a:defRPr lang="en-US"/>
            </a:defPPr>
            <a:lvl1pPr marL="0" algn="l" defTabSz="914400" rtl="0" eaLnBrk="0" latinLnBrk="0" hangingPunct="0">
              <a:defRPr sz="2400" kern="1200">
                <a:solidFill>
                  <a:schemeClr val="tx1"/>
                </a:solidFill>
                <a:latin typeface="Arial" charset="0"/>
                <a:ea typeface="ＭＳ Ｐゴシック" charset="0"/>
                <a:cs typeface="ＭＳ Ｐゴシック" charset="0"/>
              </a:defRPr>
            </a:lvl1pPr>
            <a:lvl2pPr marL="742950" indent="-285750" algn="l" defTabSz="914400" rtl="0" eaLnBrk="0" latinLnBrk="0" hangingPunct="0">
              <a:defRPr sz="2400" kern="1200">
                <a:solidFill>
                  <a:schemeClr val="tx1"/>
                </a:solidFill>
                <a:latin typeface="Arial" charset="0"/>
                <a:ea typeface="ＭＳ Ｐゴシック" charset="0"/>
                <a:cs typeface="+mn-cs"/>
              </a:defRPr>
            </a:lvl2pPr>
            <a:lvl3pPr marL="1143000" indent="-228600" algn="l" defTabSz="914400" rtl="0" eaLnBrk="0" latinLnBrk="0" hangingPunct="0">
              <a:defRPr sz="2400" kern="1200">
                <a:solidFill>
                  <a:schemeClr val="tx1"/>
                </a:solidFill>
                <a:latin typeface="Arial" charset="0"/>
                <a:ea typeface="ＭＳ Ｐゴシック" charset="0"/>
                <a:cs typeface="+mn-cs"/>
              </a:defRPr>
            </a:lvl3pPr>
            <a:lvl4pPr marL="1600200" indent="-228600" algn="l" defTabSz="914400" rtl="0" eaLnBrk="0" latinLnBrk="0" hangingPunct="0">
              <a:defRPr sz="2400" kern="1200">
                <a:solidFill>
                  <a:schemeClr val="tx1"/>
                </a:solidFill>
                <a:latin typeface="Arial" charset="0"/>
                <a:ea typeface="ＭＳ Ｐゴシック" charset="0"/>
                <a:cs typeface="+mn-cs"/>
              </a:defRPr>
            </a:lvl4pPr>
            <a:lvl5pPr marL="2057400" indent="-228600" algn="l" defTabSz="914400" rtl="0" eaLnBrk="0" latinLnBrk="0" hangingPunct="0">
              <a:defRPr sz="2400" kern="1200">
                <a:solidFill>
                  <a:schemeClr val="tx1"/>
                </a:solidFill>
                <a:latin typeface="Arial" charset="0"/>
                <a:ea typeface="ＭＳ Ｐゴシック" charset="0"/>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Arial" charset="0"/>
                <a:ea typeface="ＭＳ Ｐゴシック" charset="0"/>
                <a:cs typeface="+mn-cs"/>
              </a:defRPr>
            </a:lvl9pPr>
          </a:lstStyle>
          <a:p>
            <a:pPr eaLnBrk="1" hangingPunct="1"/>
            <a:fld id="{E38B678C-09BB-F749-BD40-1424DB00BD5E}" type="slidenum">
              <a:rPr lang="en-US" sz="1200" smtClean="0">
                <a:solidFill>
                  <a:srgbClr val="898989"/>
                </a:solidFill>
                <a:latin typeface="Calibri" charset="0"/>
              </a:rPr>
              <a:pPr eaLnBrk="1" hangingPunct="1"/>
              <a:t>32</a:t>
            </a:fld>
            <a:endParaRPr lang="en-US" sz="1200">
              <a:solidFill>
                <a:srgbClr val="898989"/>
              </a:solidFill>
              <a:latin typeface="Calibri" charset="0"/>
            </a:endParaRPr>
          </a:p>
        </p:txBody>
      </p:sp>
      <p:pic>
        <p:nvPicPr>
          <p:cNvPr id="4" name="Imagen 3" descr="2014-03-12_production yield [1_primary_cm3]_v2_stab.pdf">
            <a:extLst>
              <a:ext uri="{FF2B5EF4-FFF2-40B4-BE49-F238E27FC236}">
                <a16:creationId xmlns:a16="http://schemas.microsoft.com/office/drawing/2014/main" id="{3B28ED0C-6303-5917-9243-D80EA8D6E5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603" y="1194701"/>
            <a:ext cx="8748464" cy="5551910"/>
          </a:xfrm>
          <a:prstGeom prst="rect">
            <a:avLst/>
          </a:prstGeom>
        </p:spPr>
      </p:pic>
      <p:sp>
        <p:nvSpPr>
          <p:cNvPr id="5" name="CuadroTexto 4">
            <a:extLst>
              <a:ext uri="{FF2B5EF4-FFF2-40B4-BE49-F238E27FC236}">
                <a16:creationId xmlns:a16="http://schemas.microsoft.com/office/drawing/2014/main" id="{B1A25158-8F59-8B51-5F76-A5930834032C}"/>
              </a:ext>
            </a:extLst>
          </p:cNvPr>
          <p:cNvSpPr txBox="1"/>
          <p:nvPr/>
        </p:nvSpPr>
        <p:spPr>
          <a:xfrm>
            <a:off x="395463" y="908720"/>
            <a:ext cx="3816497" cy="1799989"/>
          </a:xfrm>
          <a:prstGeom prst="rect">
            <a:avLst/>
          </a:prstGeom>
          <a:solidFill>
            <a:schemeClr val="bg1"/>
          </a:solidFill>
        </p:spPr>
        <p:txBody>
          <a:bodyPr wrap="square" rtlCol="0">
            <a:spAutoFit/>
          </a:bodyPr>
          <a:lstStyle/>
          <a:p>
            <a:endParaRPr lang="es-ES" dirty="0"/>
          </a:p>
        </p:txBody>
      </p:sp>
      <p:sp>
        <p:nvSpPr>
          <p:cNvPr id="6" name="CuadroTexto 5">
            <a:extLst>
              <a:ext uri="{FF2B5EF4-FFF2-40B4-BE49-F238E27FC236}">
                <a16:creationId xmlns:a16="http://schemas.microsoft.com/office/drawing/2014/main" id="{71CEDF9C-C6A7-E0B9-4C78-D9CCBAD18667}"/>
              </a:ext>
            </a:extLst>
          </p:cNvPr>
          <p:cNvSpPr txBox="1"/>
          <p:nvPr/>
        </p:nvSpPr>
        <p:spPr>
          <a:xfrm>
            <a:off x="539552" y="908720"/>
            <a:ext cx="3744416" cy="2031325"/>
          </a:xfrm>
          <a:prstGeom prst="rect">
            <a:avLst/>
          </a:prstGeom>
          <a:noFill/>
        </p:spPr>
        <p:txBody>
          <a:bodyPr wrap="square" rtlCol="0">
            <a:spAutoFit/>
          </a:bodyPr>
          <a:lstStyle/>
          <a:p>
            <a:pPr marL="285750" indent="-285750">
              <a:buFont typeface="Arial"/>
              <a:buChar char="•"/>
            </a:pPr>
            <a:r>
              <a:rPr lang="es-ES" b="1" dirty="0" err="1">
                <a:solidFill>
                  <a:srgbClr val="000090"/>
                </a:solidFill>
              </a:rPr>
              <a:t>Primary</a:t>
            </a:r>
            <a:r>
              <a:rPr lang="es-ES" b="1" dirty="0">
                <a:solidFill>
                  <a:srgbClr val="000090"/>
                </a:solidFill>
              </a:rPr>
              <a:t> Nuclear  </a:t>
            </a:r>
            <a:r>
              <a:rPr lang="es-ES" b="1" dirty="0" err="1">
                <a:solidFill>
                  <a:srgbClr val="000090"/>
                </a:solidFill>
              </a:rPr>
              <a:t>Reaction</a:t>
            </a:r>
            <a:endParaRPr lang="es-ES" b="1" dirty="0">
              <a:solidFill>
                <a:srgbClr val="000090"/>
              </a:solidFill>
            </a:endParaRPr>
          </a:p>
          <a:p>
            <a:pPr marL="742950" lvl="1" indent="-285750">
              <a:buFont typeface="Arial"/>
              <a:buChar char="•"/>
            </a:pPr>
            <a:r>
              <a:rPr lang="es-ES" dirty="0" err="1"/>
              <a:t>Fragmentation</a:t>
            </a:r>
            <a:r>
              <a:rPr lang="es-ES" dirty="0"/>
              <a:t>: </a:t>
            </a:r>
          </a:p>
          <a:p>
            <a:pPr marL="742950" lvl="1" indent="-285750">
              <a:buFont typeface="Arial"/>
              <a:buChar char="•"/>
            </a:pPr>
            <a:r>
              <a:rPr lang="es-ES" dirty="0" err="1"/>
              <a:t>Fission</a:t>
            </a:r>
            <a:endParaRPr lang="es-ES" dirty="0"/>
          </a:p>
          <a:p>
            <a:pPr marL="742950" lvl="1" indent="-285750">
              <a:buFont typeface="Arial"/>
              <a:buChar char="•"/>
            </a:pPr>
            <a:r>
              <a:rPr lang="es-ES" dirty="0" err="1"/>
              <a:t>Spallation</a:t>
            </a:r>
            <a:endParaRPr lang="es-ES" dirty="0"/>
          </a:p>
          <a:p>
            <a:pPr marL="742950" lvl="1" indent="-285750">
              <a:buFont typeface="Arial"/>
              <a:buChar char="•"/>
            </a:pPr>
            <a:endParaRPr lang="es-ES" dirty="0"/>
          </a:p>
          <a:p>
            <a:pPr marL="742950" lvl="1" indent="-285750">
              <a:buFont typeface="Arial"/>
              <a:buChar char="•"/>
            </a:pPr>
            <a:r>
              <a:rPr lang="es-ES" dirty="0" err="1"/>
              <a:t>Fluka</a:t>
            </a:r>
            <a:r>
              <a:rPr lang="es-ES" dirty="0"/>
              <a:t> </a:t>
            </a:r>
            <a:r>
              <a:rPr lang="es-ES" dirty="0" err="1"/>
              <a:t>Calculation</a:t>
            </a:r>
            <a:endParaRPr lang="es-ES" dirty="0"/>
          </a:p>
          <a:p>
            <a:pPr lvl="1"/>
            <a:endParaRPr lang="es-ES" dirty="0"/>
          </a:p>
        </p:txBody>
      </p:sp>
      <p:sp>
        <p:nvSpPr>
          <p:cNvPr id="7" name="CuadroTexto 6">
            <a:extLst>
              <a:ext uri="{FF2B5EF4-FFF2-40B4-BE49-F238E27FC236}">
                <a16:creationId xmlns:a16="http://schemas.microsoft.com/office/drawing/2014/main" id="{1CFD3DC1-B5C1-1D9F-2FE6-6465064D9753}"/>
              </a:ext>
            </a:extLst>
          </p:cNvPr>
          <p:cNvSpPr txBox="1"/>
          <p:nvPr/>
        </p:nvSpPr>
        <p:spPr>
          <a:xfrm>
            <a:off x="6084168" y="836712"/>
            <a:ext cx="2411760" cy="400110"/>
          </a:xfrm>
          <a:prstGeom prst="rect">
            <a:avLst/>
          </a:prstGeom>
          <a:noFill/>
        </p:spPr>
        <p:txBody>
          <a:bodyPr wrap="square" rtlCol="0">
            <a:spAutoFit/>
          </a:bodyPr>
          <a:lstStyle/>
          <a:p>
            <a:r>
              <a:rPr lang="es-ES" sz="2000" b="1" dirty="0">
                <a:solidFill>
                  <a:srgbClr val="800000"/>
                </a:solidFill>
              </a:rPr>
              <a:t>P </a:t>
            </a:r>
            <a:r>
              <a:rPr lang="es-ES" sz="2000" b="1" dirty="0" err="1">
                <a:solidFill>
                  <a:srgbClr val="800000"/>
                </a:solidFill>
              </a:rPr>
              <a:t>beam</a:t>
            </a:r>
            <a:r>
              <a:rPr lang="es-ES" sz="2000" b="1" dirty="0">
                <a:solidFill>
                  <a:srgbClr val="800000"/>
                </a:solidFill>
              </a:rPr>
              <a:t> </a:t>
            </a:r>
            <a:r>
              <a:rPr lang="es-ES" sz="2000" b="1" dirty="0" err="1">
                <a:solidFill>
                  <a:srgbClr val="800000"/>
                </a:solidFill>
              </a:rPr>
              <a:t>on</a:t>
            </a:r>
            <a:r>
              <a:rPr lang="es-ES" sz="2000" b="1" dirty="0">
                <a:solidFill>
                  <a:srgbClr val="800000"/>
                </a:solidFill>
              </a:rPr>
              <a:t> UC-Target</a:t>
            </a:r>
          </a:p>
        </p:txBody>
      </p:sp>
      <p:sp>
        <p:nvSpPr>
          <p:cNvPr id="8" name="CuadroTexto 7">
            <a:extLst>
              <a:ext uri="{FF2B5EF4-FFF2-40B4-BE49-F238E27FC236}">
                <a16:creationId xmlns:a16="http://schemas.microsoft.com/office/drawing/2014/main" id="{13489BC1-1F22-5BBF-61BF-98F0DA1F99F6}"/>
              </a:ext>
            </a:extLst>
          </p:cNvPr>
          <p:cNvSpPr txBox="1"/>
          <p:nvPr/>
        </p:nvSpPr>
        <p:spPr>
          <a:xfrm>
            <a:off x="4788024" y="1988840"/>
            <a:ext cx="1656184" cy="400110"/>
          </a:xfrm>
          <a:prstGeom prst="rect">
            <a:avLst/>
          </a:prstGeom>
          <a:noFill/>
        </p:spPr>
        <p:txBody>
          <a:bodyPr wrap="square" rtlCol="0">
            <a:spAutoFit/>
          </a:bodyPr>
          <a:lstStyle/>
          <a:p>
            <a:r>
              <a:rPr lang="es-ES" sz="2000" b="1" dirty="0" err="1">
                <a:solidFill>
                  <a:srgbClr val="800000"/>
                </a:solidFill>
              </a:rPr>
              <a:t>Spallation</a:t>
            </a:r>
            <a:endParaRPr lang="es-ES" sz="2000" b="1" dirty="0">
              <a:solidFill>
                <a:srgbClr val="800000"/>
              </a:solidFill>
            </a:endParaRPr>
          </a:p>
        </p:txBody>
      </p:sp>
      <p:sp>
        <p:nvSpPr>
          <p:cNvPr id="9" name="CuadroTexto 8">
            <a:extLst>
              <a:ext uri="{FF2B5EF4-FFF2-40B4-BE49-F238E27FC236}">
                <a16:creationId xmlns:a16="http://schemas.microsoft.com/office/drawing/2014/main" id="{08FD0D92-D799-8100-2156-4AFDC783DF9D}"/>
              </a:ext>
            </a:extLst>
          </p:cNvPr>
          <p:cNvSpPr txBox="1"/>
          <p:nvPr/>
        </p:nvSpPr>
        <p:spPr>
          <a:xfrm>
            <a:off x="3851920" y="4797152"/>
            <a:ext cx="1152128" cy="400110"/>
          </a:xfrm>
          <a:prstGeom prst="rect">
            <a:avLst/>
          </a:prstGeom>
          <a:noFill/>
        </p:spPr>
        <p:txBody>
          <a:bodyPr wrap="square" rtlCol="0">
            <a:spAutoFit/>
          </a:bodyPr>
          <a:lstStyle/>
          <a:p>
            <a:r>
              <a:rPr lang="es-ES" sz="2000" b="1" dirty="0" err="1">
                <a:solidFill>
                  <a:srgbClr val="800000"/>
                </a:solidFill>
              </a:rPr>
              <a:t>fission</a:t>
            </a:r>
            <a:endParaRPr lang="es-ES" sz="2000" b="1" dirty="0">
              <a:solidFill>
                <a:srgbClr val="800000"/>
              </a:solidFill>
            </a:endParaRPr>
          </a:p>
        </p:txBody>
      </p:sp>
      <p:sp>
        <p:nvSpPr>
          <p:cNvPr id="10" name="CuadroTexto 9">
            <a:extLst>
              <a:ext uri="{FF2B5EF4-FFF2-40B4-BE49-F238E27FC236}">
                <a16:creationId xmlns:a16="http://schemas.microsoft.com/office/drawing/2014/main" id="{EC079779-DEAB-4451-9080-260E0A38BA87}"/>
              </a:ext>
            </a:extLst>
          </p:cNvPr>
          <p:cNvSpPr txBox="1"/>
          <p:nvPr/>
        </p:nvSpPr>
        <p:spPr>
          <a:xfrm>
            <a:off x="1619672" y="6165304"/>
            <a:ext cx="1728192" cy="400110"/>
          </a:xfrm>
          <a:prstGeom prst="rect">
            <a:avLst/>
          </a:prstGeom>
          <a:noFill/>
        </p:spPr>
        <p:txBody>
          <a:bodyPr wrap="square" rtlCol="0">
            <a:spAutoFit/>
          </a:bodyPr>
          <a:lstStyle/>
          <a:p>
            <a:r>
              <a:rPr lang="es-ES" sz="2000" b="1" dirty="0" err="1">
                <a:solidFill>
                  <a:srgbClr val="800000"/>
                </a:solidFill>
              </a:rPr>
              <a:t>fragmentation</a:t>
            </a:r>
            <a:endParaRPr lang="es-ES" sz="2000" b="1" dirty="0">
              <a:solidFill>
                <a:srgbClr val="800000"/>
              </a:solidFill>
            </a:endParaRPr>
          </a:p>
        </p:txBody>
      </p:sp>
    </p:spTree>
    <p:extLst>
      <p:ext uri="{BB962C8B-B14F-4D97-AF65-F5344CB8AC3E}">
        <p14:creationId xmlns:p14="http://schemas.microsoft.com/office/powerpoint/2010/main" val="1059290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15616" y="40938"/>
            <a:ext cx="6521291" cy="707285"/>
          </a:xfrm>
        </p:spPr>
        <p:txBody>
          <a:bodyPr>
            <a:normAutofit/>
          </a:bodyPr>
          <a:lstStyle/>
          <a:p>
            <a:r>
              <a:rPr lang="es-ES_tradnl" sz="3600" dirty="0">
                <a:solidFill>
                  <a:srgbClr val="000090"/>
                </a:solidFill>
              </a:rPr>
              <a:t>ISOLDE </a:t>
            </a:r>
            <a:r>
              <a:rPr lang="es-ES_tradnl" sz="3600" dirty="0" err="1">
                <a:solidFill>
                  <a:srgbClr val="000090"/>
                </a:solidFill>
              </a:rPr>
              <a:t>Main</a:t>
            </a:r>
            <a:r>
              <a:rPr lang="es-ES_tradnl" sz="3600" dirty="0">
                <a:solidFill>
                  <a:srgbClr val="000090"/>
                </a:solidFill>
              </a:rPr>
              <a:t> </a:t>
            </a:r>
            <a:r>
              <a:rPr lang="es-ES_tradnl" sz="3600" dirty="0" err="1">
                <a:solidFill>
                  <a:srgbClr val="000090"/>
                </a:solidFill>
              </a:rPr>
              <a:t>potential</a:t>
            </a:r>
            <a:endParaRPr lang="es-ES_tradnl" sz="3600" dirty="0">
              <a:solidFill>
                <a:srgbClr val="000090"/>
              </a:solidFill>
            </a:endParaRPr>
          </a:p>
        </p:txBody>
      </p:sp>
      <p:sp>
        <p:nvSpPr>
          <p:cNvPr id="4" name="Marcador de número de diapositiva 3"/>
          <p:cNvSpPr>
            <a:spLocks noGrp="1"/>
          </p:cNvSpPr>
          <p:nvPr>
            <p:ph type="sldNum" sz="quarter" idx="4294967295"/>
          </p:nvPr>
        </p:nvSpPr>
        <p:spPr>
          <a:xfrm>
            <a:off x="8564075" y="6492875"/>
            <a:ext cx="579925" cy="365125"/>
          </a:xfrm>
          <a:prstGeom prst="rect">
            <a:avLst/>
          </a:prstGeom>
        </p:spPr>
        <p:txBody>
          <a:bodyPr/>
          <a:lstStyle/>
          <a:p>
            <a:fld id="{98B9021C-E1F5-476C-9C96-53DAFAC10250}" type="slidenum">
              <a:rPr lang="es-ES" smtClean="0"/>
              <a:pPr/>
              <a:t>33</a:t>
            </a:fld>
            <a:endParaRPr lang="es-ES"/>
          </a:p>
        </p:txBody>
      </p:sp>
      <p:pic>
        <p:nvPicPr>
          <p:cNvPr id="8" name="Picture 3"/>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81000" y="685800"/>
            <a:ext cx="7772400" cy="5948520"/>
          </a:xfrm>
          <a:prstGeom prst="rect">
            <a:avLst/>
          </a:prstGeom>
          <a:noFill/>
          <a:ln w="9525">
            <a:noFill/>
            <a:miter lim="800000"/>
            <a:headEnd/>
            <a:tailEnd/>
          </a:ln>
          <a:effectLst/>
        </p:spPr>
      </p:pic>
      <p:sp>
        <p:nvSpPr>
          <p:cNvPr id="24" name="AutoShape 25"/>
          <p:cNvSpPr>
            <a:spLocks noChangeArrowheads="1"/>
          </p:cNvSpPr>
          <p:nvPr/>
        </p:nvSpPr>
        <p:spPr bwMode="auto">
          <a:xfrm>
            <a:off x="5514975" y="2420938"/>
            <a:ext cx="914400"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shell</a:t>
            </a:r>
          </a:p>
          <a:p>
            <a:pPr algn="ctr"/>
            <a:r>
              <a:rPr lang="en-GB" sz="1800" b="0" dirty="0">
                <a:solidFill>
                  <a:srgbClr val="CC3300"/>
                </a:solidFill>
                <a:latin typeface="Arial" pitchFamily="1" charset="0"/>
              </a:rPr>
              <a:t>structure</a:t>
            </a:r>
          </a:p>
        </p:txBody>
      </p:sp>
      <p:sp>
        <p:nvSpPr>
          <p:cNvPr id="25" name="AutoShape 26"/>
          <p:cNvSpPr>
            <a:spLocks noChangeArrowheads="1"/>
          </p:cNvSpPr>
          <p:nvPr/>
        </p:nvSpPr>
        <p:spPr bwMode="auto">
          <a:xfrm>
            <a:off x="2362200" y="3230563"/>
            <a:ext cx="914400" cy="503237"/>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err="1">
                <a:solidFill>
                  <a:srgbClr val="CC3300"/>
                </a:solidFill>
                <a:latin typeface="Arial" pitchFamily="1" charset="0"/>
              </a:rPr>
              <a:t>n-p</a:t>
            </a:r>
            <a:endParaRPr lang="en-GB" sz="1800" b="0" dirty="0">
              <a:solidFill>
                <a:srgbClr val="CC3300"/>
              </a:solidFill>
              <a:latin typeface="Arial" pitchFamily="1" charset="0"/>
            </a:endParaRPr>
          </a:p>
          <a:p>
            <a:pPr algn="ctr"/>
            <a:r>
              <a:rPr lang="en-GB" sz="1800" b="0" dirty="0">
                <a:solidFill>
                  <a:srgbClr val="CC3300"/>
                </a:solidFill>
                <a:latin typeface="Arial" pitchFamily="1" charset="0"/>
              </a:rPr>
              <a:t>pairing</a:t>
            </a:r>
          </a:p>
        </p:txBody>
      </p:sp>
      <p:sp>
        <p:nvSpPr>
          <p:cNvPr id="26" name="AutoShape 27"/>
          <p:cNvSpPr>
            <a:spLocks noChangeArrowheads="1"/>
          </p:cNvSpPr>
          <p:nvPr/>
        </p:nvSpPr>
        <p:spPr bwMode="auto">
          <a:xfrm>
            <a:off x="5181600" y="1371600"/>
            <a:ext cx="1024466"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shape co-</a:t>
            </a:r>
          </a:p>
          <a:p>
            <a:pPr algn="ctr"/>
            <a:r>
              <a:rPr lang="en-GB" sz="1800" b="0" dirty="0">
                <a:solidFill>
                  <a:srgbClr val="CC3300"/>
                </a:solidFill>
                <a:latin typeface="Arial" pitchFamily="1" charset="0"/>
              </a:rPr>
              <a:t>existence</a:t>
            </a:r>
          </a:p>
        </p:txBody>
      </p:sp>
      <p:sp>
        <p:nvSpPr>
          <p:cNvPr id="27" name="AutoShape 28"/>
          <p:cNvSpPr>
            <a:spLocks noChangeArrowheads="1"/>
          </p:cNvSpPr>
          <p:nvPr/>
        </p:nvSpPr>
        <p:spPr bwMode="auto">
          <a:xfrm>
            <a:off x="6740525" y="1810279"/>
            <a:ext cx="1081088" cy="431800"/>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a:solidFill>
                  <a:srgbClr val="CC3300"/>
                </a:solidFill>
                <a:latin typeface="Arial" pitchFamily="1" charset="0"/>
              </a:rPr>
              <a:t>octupoles</a:t>
            </a:r>
          </a:p>
        </p:txBody>
      </p:sp>
      <p:sp>
        <p:nvSpPr>
          <p:cNvPr id="28" name="AutoShape 31"/>
          <p:cNvSpPr>
            <a:spLocks noChangeArrowheads="1"/>
          </p:cNvSpPr>
          <p:nvPr/>
        </p:nvSpPr>
        <p:spPr bwMode="auto">
          <a:xfrm>
            <a:off x="3733800" y="4005263"/>
            <a:ext cx="914400"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Shell</a:t>
            </a:r>
          </a:p>
          <a:p>
            <a:pPr algn="ctr"/>
            <a:r>
              <a:rPr lang="en-GB" sz="1800" b="0" dirty="0">
                <a:solidFill>
                  <a:srgbClr val="CC3300"/>
                </a:solidFill>
                <a:latin typeface="Arial" pitchFamily="1" charset="0"/>
              </a:rPr>
              <a:t>structure</a:t>
            </a:r>
            <a:endParaRPr lang="en-GB" sz="1800" b="0" dirty="0">
              <a:solidFill>
                <a:srgbClr val="D0CAEE"/>
              </a:solidFill>
              <a:latin typeface="Arial" pitchFamily="1" charset="0"/>
            </a:endParaRPr>
          </a:p>
        </p:txBody>
      </p:sp>
      <p:sp>
        <p:nvSpPr>
          <p:cNvPr id="29" name="AutoShape 30"/>
          <p:cNvSpPr>
            <a:spLocks noChangeArrowheads="1"/>
          </p:cNvSpPr>
          <p:nvPr/>
        </p:nvSpPr>
        <p:spPr bwMode="auto">
          <a:xfrm>
            <a:off x="1524000" y="3911600"/>
            <a:ext cx="914400" cy="431800"/>
          </a:xfrm>
          <a:prstGeom prst="roundRect">
            <a:avLst>
              <a:gd name="adj" fmla="val 16667"/>
            </a:avLst>
          </a:prstGeom>
          <a:ln>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err="1">
                <a:solidFill>
                  <a:srgbClr val="CC3300"/>
                </a:solidFill>
                <a:latin typeface="Arial" pitchFamily="1" charset="0"/>
              </a:rPr>
              <a:t>rp</a:t>
            </a:r>
            <a:r>
              <a:rPr lang="en-GB" sz="1800" b="0" dirty="0">
                <a:solidFill>
                  <a:srgbClr val="CC3300"/>
                </a:solidFill>
                <a:latin typeface="Arial" pitchFamily="1" charset="0"/>
              </a:rPr>
              <a:t>-</a:t>
            </a:r>
          </a:p>
          <a:p>
            <a:pPr algn="ctr"/>
            <a:r>
              <a:rPr lang="en-GB" sz="1800" b="0" dirty="0">
                <a:solidFill>
                  <a:srgbClr val="CC3300"/>
                </a:solidFill>
                <a:latin typeface="Arial" pitchFamily="1" charset="0"/>
              </a:rPr>
              <a:t>process</a:t>
            </a:r>
          </a:p>
        </p:txBody>
      </p:sp>
      <p:sp>
        <p:nvSpPr>
          <p:cNvPr id="30" name="AutoShape 31"/>
          <p:cNvSpPr>
            <a:spLocks noChangeArrowheads="1"/>
          </p:cNvSpPr>
          <p:nvPr/>
        </p:nvSpPr>
        <p:spPr bwMode="auto">
          <a:xfrm>
            <a:off x="1676400" y="5257800"/>
            <a:ext cx="914400" cy="576262"/>
          </a:xfrm>
          <a:prstGeom prst="roundRect">
            <a:avLst>
              <a:gd name="adj" fmla="val 16667"/>
            </a:avLst>
          </a:prstGeom>
          <a:ln>
            <a:noFill/>
            <a:headEnd/>
            <a:tailEnd/>
          </a:ln>
        </p:spPr>
        <p:style>
          <a:lnRef idx="1">
            <a:schemeClr val="accent5"/>
          </a:lnRef>
          <a:fillRef idx="2">
            <a:schemeClr val="accent5"/>
          </a:fillRef>
          <a:effectRef idx="1">
            <a:schemeClr val="accent5"/>
          </a:effectRef>
          <a:fontRef idx="minor">
            <a:schemeClr val="dk1"/>
          </a:fontRef>
        </p:style>
        <p:txBody>
          <a:bodyPr wrap="none" anchor="ctr">
            <a:prstTxWarp prst="textNoShape">
              <a:avLst/>
            </a:prstTxWarp>
          </a:bodyPr>
          <a:lstStyle/>
          <a:p>
            <a:pPr algn="ctr"/>
            <a:r>
              <a:rPr lang="en-GB" sz="1800" b="0" dirty="0">
                <a:solidFill>
                  <a:srgbClr val="CC3300"/>
                </a:solidFill>
                <a:latin typeface="Arial" pitchFamily="1" charset="0"/>
              </a:rPr>
              <a:t>light </a:t>
            </a:r>
          </a:p>
          <a:p>
            <a:pPr algn="ctr"/>
            <a:r>
              <a:rPr lang="en-GB" sz="1800" b="0" dirty="0">
                <a:solidFill>
                  <a:srgbClr val="CC3300"/>
                </a:solidFill>
                <a:latin typeface="Arial" pitchFamily="1" charset="0"/>
              </a:rPr>
              <a:t>exotics</a:t>
            </a:r>
          </a:p>
        </p:txBody>
      </p:sp>
      <p:sp>
        <p:nvSpPr>
          <p:cNvPr id="33" name="Rectangle 6"/>
          <p:cNvSpPr>
            <a:spLocks noChangeArrowheads="1"/>
          </p:cNvSpPr>
          <p:nvPr/>
        </p:nvSpPr>
        <p:spPr bwMode="auto">
          <a:xfrm>
            <a:off x="1828800" y="1371600"/>
            <a:ext cx="2667000" cy="1205458"/>
          </a:xfrm>
          <a:prstGeom prst="rect">
            <a:avLst/>
          </a:prstGeom>
          <a:noFill/>
          <a:ln w="9525">
            <a:noFill/>
            <a:miter lim="800000"/>
            <a:headEnd/>
            <a:tailEnd/>
          </a:ln>
        </p:spPr>
        <p:txBody>
          <a:bodyPr wrap="square">
            <a:prstTxWarp prst="textNoShape">
              <a:avLst/>
            </a:prstTxWarp>
            <a:spAutoFit/>
          </a:bodyPr>
          <a:lstStyle/>
          <a:p>
            <a:pPr>
              <a:lnSpc>
                <a:spcPct val="90000"/>
              </a:lnSpc>
            </a:pPr>
            <a:r>
              <a:rPr lang="en-US" sz="2000" dirty="0">
                <a:solidFill>
                  <a:srgbClr val="D14D6B"/>
                </a:solidFill>
              </a:rPr>
              <a:t>700</a:t>
            </a:r>
            <a:r>
              <a:rPr lang="en-US" sz="2000" dirty="0">
                <a:solidFill>
                  <a:srgbClr val="009900"/>
                </a:solidFill>
              </a:rPr>
              <a:t> isotopes</a:t>
            </a:r>
          </a:p>
          <a:p>
            <a:pPr>
              <a:lnSpc>
                <a:spcPct val="90000"/>
              </a:lnSpc>
            </a:pPr>
            <a:r>
              <a:rPr lang="en-US" sz="2000" dirty="0">
                <a:solidFill>
                  <a:srgbClr val="D14D6B"/>
                </a:solidFill>
              </a:rPr>
              <a:t>~75 </a:t>
            </a:r>
            <a:r>
              <a:rPr lang="en-US" sz="2000" dirty="0">
                <a:solidFill>
                  <a:srgbClr val="009900"/>
                </a:solidFill>
              </a:rPr>
              <a:t>elements</a:t>
            </a:r>
          </a:p>
          <a:p>
            <a:pPr>
              <a:lnSpc>
                <a:spcPct val="90000"/>
              </a:lnSpc>
            </a:pPr>
            <a:r>
              <a:rPr lang="en-US" sz="2000" dirty="0">
                <a:solidFill>
                  <a:srgbClr val="009900"/>
                </a:solidFill>
              </a:rPr>
              <a:t>3 types of ion sources</a:t>
            </a:r>
            <a:r>
              <a:rPr lang="es-ES_tradnl" sz="2000" dirty="0" err="1">
                <a:solidFill>
                  <a:srgbClr val="009900"/>
                </a:solidFill>
                <a:sym typeface="Wingdings"/>
              </a:rPr>
              <a:t></a:t>
            </a:r>
            <a:r>
              <a:rPr lang="es-ES" sz="2000" dirty="0">
                <a:solidFill>
                  <a:srgbClr val="009900"/>
                </a:solidFill>
              </a:rPr>
              <a:t> </a:t>
            </a:r>
            <a:r>
              <a:rPr lang="es-ES" sz="2000" dirty="0">
                <a:solidFill>
                  <a:srgbClr val="D14D6B"/>
                </a:solidFill>
              </a:rPr>
              <a:t>select pure beams</a:t>
            </a:r>
            <a:endParaRPr lang="en-US" sz="2000" dirty="0">
              <a:solidFill>
                <a:srgbClr val="D14D6B"/>
              </a:solidFill>
            </a:endParaRPr>
          </a:p>
        </p:txBody>
      </p:sp>
      <p:sp>
        <p:nvSpPr>
          <p:cNvPr id="34" name="Rectángulo 33"/>
          <p:cNvSpPr/>
          <p:nvPr/>
        </p:nvSpPr>
        <p:spPr>
          <a:xfrm>
            <a:off x="228600" y="1066800"/>
            <a:ext cx="1511300" cy="923330"/>
          </a:xfrm>
          <a:prstGeom prst="rect">
            <a:avLst/>
          </a:prstGeom>
        </p:spPr>
        <p:txBody>
          <a:bodyPr wrap="square">
            <a:spAutoFit/>
          </a:bodyPr>
          <a:lstStyle/>
          <a:p>
            <a:pPr eaLnBrk="0" hangingPunct="0">
              <a:buFontTx/>
              <a:buChar char="•"/>
            </a:pPr>
            <a:r>
              <a:rPr lang="en-US" b="1" dirty="0">
                <a:latin typeface="Times New Roman" pitchFamily="1" charset="0"/>
              </a:rPr>
              <a:t> Diffusion</a:t>
            </a:r>
          </a:p>
          <a:p>
            <a:pPr eaLnBrk="0" hangingPunct="0">
              <a:buFontTx/>
              <a:buChar char="•"/>
            </a:pPr>
            <a:r>
              <a:rPr lang="en-US" b="1" dirty="0">
                <a:latin typeface="Times New Roman" pitchFamily="1" charset="0"/>
              </a:rPr>
              <a:t> Effusion</a:t>
            </a:r>
          </a:p>
          <a:p>
            <a:pPr eaLnBrk="0" hangingPunct="0">
              <a:buFontTx/>
              <a:buChar char="•"/>
            </a:pPr>
            <a:r>
              <a:rPr lang="en-US" b="1" dirty="0">
                <a:solidFill>
                  <a:srgbClr val="009900"/>
                </a:solidFill>
                <a:latin typeface="Times New Roman" pitchFamily="1" charset="0"/>
              </a:rPr>
              <a:t> Production</a:t>
            </a:r>
          </a:p>
        </p:txBody>
      </p:sp>
      <p:sp>
        <p:nvSpPr>
          <p:cNvPr id="3" name="Content Placeholder 2">
            <a:extLst>
              <a:ext uri="{FF2B5EF4-FFF2-40B4-BE49-F238E27FC236}">
                <a16:creationId xmlns:a16="http://schemas.microsoft.com/office/drawing/2014/main" id="{4ACD70C9-F31F-7923-7617-C148BE256688}"/>
              </a:ext>
            </a:extLst>
          </p:cNvPr>
          <p:cNvSpPr>
            <a:spLocks noGrp="1"/>
          </p:cNvSpPr>
          <p:nvPr>
            <p:ph idx="1"/>
          </p:nvPr>
        </p:nvSpPr>
        <p:spPr>
          <a:xfrm>
            <a:off x="5913056" y="4395011"/>
            <a:ext cx="2878277" cy="2104957"/>
          </a:xfrm>
        </p:spPr>
        <p:txBody>
          <a:bodyPr>
            <a:normAutofit/>
          </a:bodyPr>
          <a:lstStyle/>
          <a:p>
            <a:pPr eaLnBrk="1" hangingPunct="1"/>
            <a:r>
              <a:rPr lang="en-US" sz="1700" dirty="0">
                <a:latin typeface="Calibri" charset="0"/>
              </a:rPr>
              <a:t>Over </a:t>
            </a:r>
            <a:r>
              <a:rPr lang="en-US" sz="1700" dirty="0">
                <a:solidFill>
                  <a:srgbClr val="FF0000"/>
                </a:solidFill>
                <a:latin typeface="Calibri" charset="0"/>
              </a:rPr>
              <a:t>20 target materials </a:t>
            </a:r>
            <a:r>
              <a:rPr lang="en-US" sz="1700" dirty="0">
                <a:latin typeface="Calibri" charset="0"/>
              </a:rPr>
              <a:t>(carbides, oxides, solid metals, molten metals  and molten salts) and ionizers, depending on beam of interest operated at high temperature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linds(horizont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blinds(horizontal)">
                                      <p:cBhvr>
                                        <p:cTn id="12" dur="500"/>
                                        <p:tgtEl>
                                          <p:spTgt spid="2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blinds(horizontal)">
                                      <p:cBhvr>
                                        <p:cTn id="15" dur="500"/>
                                        <p:tgtEl>
                                          <p:spTgt spid="28"/>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blinds(horizontal)">
                                      <p:cBhvr>
                                        <p:cTn id="18" dur="500"/>
                                        <p:tgtEl>
                                          <p:spTgt spid="25"/>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blinds(horizontal)">
                                      <p:cBhvr>
                                        <p:cTn id="21" dur="500"/>
                                        <p:tgtEl>
                                          <p:spTgt spid="24"/>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linds(horizontal)">
                                      <p:cBhvr>
                                        <p:cTn id="24" dur="500"/>
                                        <p:tgtEl>
                                          <p:spTgt spid="26"/>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blinds(horizontal)">
                                      <p:cBhvr>
                                        <p:cTn id="27" dur="500"/>
                                        <p:tgtEl>
                                          <p:spTgt spid="27"/>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linds(horizontal)">
                                      <p:cBhvr>
                                        <p:cTn id="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3"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533400" y="239713"/>
            <a:ext cx="7620000" cy="446087"/>
          </a:xfrm>
        </p:spPr>
        <p:txBody>
          <a:bodyPr>
            <a:noAutofit/>
          </a:bodyPr>
          <a:lstStyle/>
          <a:p>
            <a:pPr eaLnBrk="1" hangingPunct="1"/>
            <a:r>
              <a:rPr lang="es-ES_tradnl" sz="3600" dirty="0" err="1">
                <a:solidFill>
                  <a:srgbClr val="000090"/>
                </a:solidFill>
                <a:ea typeface="ＭＳ Ｐゴシック" charset="0"/>
                <a:cs typeface="ＭＳ Ｐゴシック" charset="0"/>
              </a:rPr>
              <a:t>Surface</a:t>
            </a:r>
            <a:r>
              <a:rPr lang="es-ES_tradnl" sz="3600" dirty="0">
                <a:solidFill>
                  <a:srgbClr val="000090"/>
                </a:solidFill>
                <a:ea typeface="ＭＳ Ｐゴシック" charset="0"/>
                <a:cs typeface="ＭＳ Ｐゴシック" charset="0"/>
              </a:rPr>
              <a:t> &amp; plasma </a:t>
            </a:r>
            <a:r>
              <a:rPr lang="es-ES_tradnl" sz="3600" dirty="0" err="1">
                <a:solidFill>
                  <a:srgbClr val="000090"/>
                </a:solidFill>
                <a:ea typeface="ＭＳ Ｐゴシック" charset="0"/>
                <a:cs typeface="ＭＳ Ｐゴシック" charset="0"/>
              </a:rPr>
              <a:t>ionization</a:t>
            </a:r>
            <a:r>
              <a:rPr lang="es-ES_tradnl" sz="3600" dirty="0">
                <a:solidFill>
                  <a:srgbClr val="000090"/>
                </a:solidFill>
                <a:ea typeface="ＭＳ Ｐゴシック" charset="0"/>
                <a:cs typeface="ＭＳ Ｐゴシック" charset="0"/>
              </a:rPr>
              <a:t>  </a:t>
            </a:r>
            <a:endParaRPr lang="en-GB" sz="3600" dirty="0">
              <a:solidFill>
                <a:srgbClr val="000090"/>
              </a:solidFill>
              <a:ea typeface="ＭＳ Ｐゴシック" charset="0"/>
              <a:cs typeface="ＭＳ Ｐゴシック" charset="0"/>
            </a:endParaRPr>
          </a:p>
        </p:txBody>
      </p:sp>
      <p:pic>
        <p:nvPicPr>
          <p:cNvPr id="38916"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4213" y="3500438"/>
            <a:ext cx="3582987" cy="300595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3379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990600"/>
            <a:ext cx="2052638" cy="331152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3891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990600"/>
            <a:ext cx="2039937" cy="3313112"/>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pic>
        <p:nvPicPr>
          <p:cNvPr id="337924" name="Picture 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86400" y="3494087"/>
            <a:ext cx="3575428" cy="290671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092272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37925"/>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nodeType="afterEffect">
                                  <p:stCondLst>
                                    <p:cond delay="0"/>
                                  </p:stCondLst>
                                  <p:childTnLst>
                                    <p:set>
                                      <p:cBhvr>
                                        <p:cTn id="9" dur="1" fill="hold">
                                          <p:stCondLst>
                                            <p:cond delay="0"/>
                                          </p:stCondLst>
                                        </p:cTn>
                                        <p:tgtEl>
                                          <p:spTgt spid="3379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a:xfrm>
            <a:off x="1547664" y="152400"/>
            <a:ext cx="5293568" cy="762000"/>
          </a:xfrm>
        </p:spPr>
        <p:txBody>
          <a:bodyPr>
            <a:normAutofit fontScale="90000"/>
          </a:bodyPr>
          <a:lstStyle/>
          <a:p>
            <a:pPr eaLnBrk="1" hangingPunct="1"/>
            <a:r>
              <a:rPr lang="en-US" sz="4000" dirty="0">
                <a:solidFill>
                  <a:srgbClr val="000090"/>
                </a:solidFill>
                <a:ea typeface="ＭＳ Ｐゴシック" charset="0"/>
                <a:cs typeface="ＭＳ Ｐゴシック" charset="0"/>
              </a:rPr>
              <a:t>Laser Ionization source</a:t>
            </a:r>
            <a:br>
              <a:rPr lang="en-US" sz="1600" dirty="0">
                <a:ea typeface="ＭＳ Ｐゴシック" charset="0"/>
                <a:cs typeface="ＭＳ Ｐゴシック" charset="0"/>
              </a:rPr>
            </a:br>
            <a:endParaRPr lang="en-US" sz="1600" dirty="0">
              <a:ea typeface="ＭＳ Ｐゴシック" charset="0"/>
              <a:cs typeface="ＭＳ Ｐゴシック" charset="0"/>
            </a:endParaRPr>
          </a:p>
        </p:txBody>
      </p:sp>
      <p:graphicFrame>
        <p:nvGraphicFramePr>
          <p:cNvPr id="39938" name="Object 2"/>
          <p:cNvGraphicFramePr>
            <a:graphicFrameLocks noGrp="1" noChangeAspect="1"/>
          </p:cNvGraphicFramePr>
          <p:nvPr>
            <p:ph type="body" idx="1"/>
            <p:extLst>
              <p:ext uri="{D42A27DB-BD31-4B8C-83A1-F6EECF244321}">
                <p14:modId xmlns:p14="http://schemas.microsoft.com/office/powerpoint/2010/main" val="4200426127"/>
              </p:ext>
            </p:extLst>
          </p:nvPr>
        </p:nvGraphicFramePr>
        <p:xfrm>
          <a:off x="5436096" y="2348469"/>
          <a:ext cx="3111500" cy="3989388"/>
        </p:xfrm>
        <a:graphic>
          <a:graphicData uri="http://schemas.openxmlformats.org/presentationml/2006/ole">
            <mc:AlternateContent xmlns:mc="http://schemas.openxmlformats.org/markup-compatibility/2006">
              <mc:Choice xmlns:v="urn:schemas-microsoft-com:vml" Requires="v">
                <p:oleObj name="Photo Editor Photo" r:id="rId2" imgW="4619048" imgH="6897063" progId="">
                  <p:embed/>
                </p:oleObj>
              </mc:Choice>
              <mc:Fallback>
                <p:oleObj name="Photo Editor Photo" r:id="rId2" imgW="4619048" imgH="6897063" progId="">
                  <p:embed/>
                  <p:pic>
                    <p:nvPicPr>
                      <p:cNvPr id="0" name="Picture 2"/>
                      <p:cNvPicPr>
                        <a:picLocks noGrp="1"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2348469"/>
                        <a:ext cx="3111500" cy="3989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pic>
        <p:nvPicPr>
          <p:cNvPr id="39941" name="Picture 4" descr="rilis"/>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000" y="914400"/>
            <a:ext cx="4171950" cy="548201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pic>
      <p:sp>
        <p:nvSpPr>
          <p:cNvPr id="2" name="CuadroTexto 1">
            <a:extLst>
              <a:ext uri="{FF2B5EF4-FFF2-40B4-BE49-F238E27FC236}">
                <a16:creationId xmlns:a16="http://schemas.microsoft.com/office/drawing/2014/main" id="{B66289DC-08F9-5F10-62FE-0FDCD185EE4A}"/>
              </a:ext>
            </a:extLst>
          </p:cNvPr>
          <p:cNvSpPr txBox="1"/>
          <p:nvPr/>
        </p:nvSpPr>
        <p:spPr>
          <a:xfrm>
            <a:off x="3290392" y="914400"/>
            <a:ext cx="5472608" cy="1600438"/>
          </a:xfrm>
          <a:prstGeom prst="rect">
            <a:avLst/>
          </a:prstGeom>
          <a:noFill/>
        </p:spPr>
        <p:txBody>
          <a:bodyPr wrap="square" rtlCol="0">
            <a:spAutoFit/>
          </a:bodyPr>
          <a:lstStyle/>
          <a:p>
            <a:pPr marL="285750" indent="-285750" fontAlgn="base">
              <a:spcBef>
                <a:spcPct val="0"/>
              </a:spcBef>
              <a:spcAft>
                <a:spcPct val="0"/>
              </a:spcAft>
              <a:buFont typeface="Arial" charset="0"/>
              <a:buChar char="•"/>
              <a:defRPr/>
            </a:pPr>
            <a:r>
              <a:rPr lang="en-US" sz="1600" b="1" dirty="0">
                <a:solidFill>
                  <a:prstClr val="black"/>
                </a:solidFill>
                <a:latin typeface="Calibri" charset="0"/>
                <a:ea typeface="Arial" charset="0"/>
                <a:cs typeface="Arial" charset="0"/>
              </a:rPr>
              <a:t>LASER – RILIS </a:t>
            </a:r>
            <a:r>
              <a:rPr lang="en-US" sz="1600" dirty="0">
                <a:solidFill>
                  <a:prstClr val="black"/>
                </a:solidFill>
                <a:latin typeface="Calibri" charset="0"/>
                <a:ea typeface="Arial" charset="0"/>
                <a:cs typeface="Arial" charset="0"/>
              </a:rPr>
              <a:t>(Resonance Ionization Laser Ion Source)</a:t>
            </a:r>
          </a:p>
          <a:p>
            <a:pPr marL="1198563" lvl="2" indent="-285750" fontAlgn="base">
              <a:spcBef>
                <a:spcPct val="0"/>
              </a:spcBef>
              <a:spcAft>
                <a:spcPct val="0"/>
              </a:spcAft>
              <a:buFont typeface="Arial" charset="0"/>
              <a:buChar char="•"/>
              <a:defRPr/>
            </a:pPr>
            <a:r>
              <a:rPr lang="en-US" sz="1600" dirty="0">
                <a:solidFill>
                  <a:prstClr val="black"/>
                </a:solidFill>
                <a:latin typeface="Calibri" charset="0"/>
                <a:ea typeface="Arial" charset="0"/>
                <a:cs typeface="Arial" charset="0"/>
              </a:rPr>
              <a:t>Used at ISOLDE since 1994</a:t>
            </a:r>
          </a:p>
          <a:p>
            <a:pPr marL="1198563" lvl="2" indent="-285750" fontAlgn="base">
              <a:spcBef>
                <a:spcPct val="0"/>
              </a:spcBef>
              <a:spcAft>
                <a:spcPct val="0"/>
              </a:spcAft>
              <a:buFont typeface="Arial" charset="0"/>
              <a:buChar char="•"/>
              <a:defRPr/>
            </a:pPr>
            <a:r>
              <a:rPr lang="en-US" sz="1600" dirty="0">
                <a:solidFill>
                  <a:prstClr val="black"/>
                </a:solidFill>
                <a:latin typeface="Calibri" charset="0"/>
                <a:ea typeface="Arial" charset="0"/>
                <a:cs typeface="Arial" charset="0"/>
              </a:rPr>
              <a:t>Based on the selective ionization of a single atomic species</a:t>
            </a:r>
          </a:p>
          <a:p>
            <a:pPr marL="1198563" lvl="2" indent="-285750" fontAlgn="base">
              <a:spcBef>
                <a:spcPct val="0"/>
              </a:spcBef>
              <a:spcAft>
                <a:spcPct val="0"/>
              </a:spcAft>
              <a:buFont typeface="Arial" charset="0"/>
              <a:buChar char="•"/>
              <a:defRPr/>
            </a:pPr>
            <a:r>
              <a:rPr lang="en-US" sz="1600" dirty="0">
                <a:solidFill>
                  <a:prstClr val="black"/>
                </a:solidFill>
                <a:latin typeface="Calibri" charset="0"/>
                <a:ea typeface="Arial" charset="0"/>
                <a:cs typeface="Arial" charset="0"/>
              </a:rPr>
              <a:t>It has allow for isomeric separation</a:t>
            </a:r>
          </a:p>
          <a:p>
            <a:endParaRPr lang="es-ES" dirty="0"/>
          </a:p>
        </p:txBody>
      </p:sp>
    </p:spTree>
    <p:extLst>
      <p:ext uri="{BB962C8B-B14F-4D97-AF65-F5344CB8AC3E}">
        <p14:creationId xmlns:p14="http://schemas.microsoft.com/office/powerpoint/2010/main" val="39628439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981200" y="76200"/>
            <a:ext cx="5029200" cy="646331"/>
          </a:xfrm>
          <a:prstGeom prst="rect">
            <a:avLst/>
          </a:prstGeom>
          <a:noFill/>
        </p:spPr>
        <p:txBody>
          <a:bodyPr wrap="square" rtlCol="0">
            <a:spAutoFit/>
          </a:bodyPr>
          <a:lstStyle/>
          <a:p>
            <a:r>
              <a:rPr lang="es-ES_tradnl" sz="3600" dirty="0" err="1">
                <a:latin typeface="Comic Sans MS"/>
                <a:cs typeface="Comic Sans MS"/>
              </a:rPr>
              <a:t>Separation</a:t>
            </a:r>
            <a:r>
              <a:rPr lang="es-ES_tradnl" sz="3600" dirty="0">
                <a:latin typeface="Comic Sans MS"/>
                <a:cs typeface="Comic Sans MS"/>
              </a:rPr>
              <a:t> @ ISOL</a:t>
            </a:r>
          </a:p>
        </p:txBody>
      </p:sp>
      <p:sp>
        <p:nvSpPr>
          <p:cNvPr id="3" name="Text Box 16"/>
          <p:cNvSpPr txBox="1">
            <a:spLocks noChangeArrowheads="1"/>
          </p:cNvSpPr>
          <p:nvPr/>
        </p:nvSpPr>
        <p:spPr bwMode="auto">
          <a:xfrm>
            <a:off x="179388" y="1261646"/>
            <a:ext cx="3669394" cy="338554"/>
          </a:xfrm>
          <a:prstGeom prst="rect">
            <a:avLst/>
          </a:prstGeom>
          <a:noFill/>
          <a:ln w="9525">
            <a:noFill/>
            <a:miter lim="800000"/>
            <a:headEnd/>
            <a:tailEnd/>
          </a:ln>
          <a:effectLst/>
        </p:spPr>
        <p:txBody>
          <a:bodyPr wrap="none">
            <a:prstTxWarp prst="textNoShape">
              <a:avLst/>
            </a:prstTxWarp>
            <a:spAutoFit/>
          </a:bodyPr>
          <a:lstStyle/>
          <a:p>
            <a:r>
              <a:rPr lang="fr-FR" sz="1600" b="1" dirty="0">
                <a:solidFill>
                  <a:srgbClr val="009900"/>
                </a:solidFill>
              </a:rPr>
              <a:t>The </a:t>
            </a:r>
            <a:r>
              <a:rPr lang="fr-FR" sz="1600" b="1" dirty="0" err="1">
                <a:solidFill>
                  <a:srgbClr val="009900"/>
                </a:solidFill>
              </a:rPr>
              <a:t>produced</a:t>
            </a:r>
            <a:r>
              <a:rPr lang="fr-FR" sz="1600" b="1" dirty="0">
                <a:solidFill>
                  <a:srgbClr val="009900"/>
                </a:solidFill>
              </a:rPr>
              <a:t> ions must </a:t>
            </a:r>
            <a:r>
              <a:rPr lang="fr-FR" sz="1600" b="1" dirty="0" err="1">
                <a:solidFill>
                  <a:srgbClr val="009900"/>
                </a:solidFill>
              </a:rPr>
              <a:t>leave</a:t>
            </a:r>
            <a:r>
              <a:rPr lang="fr-FR" sz="1600" b="1" dirty="0">
                <a:solidFill>
                  <a:srgbClr val="009900"/>
                </a:solidFill>
              </a:rPr>
              <a:t> the </a:t>
            </a:r>
            <a:r>
              <a:rPr lang="fr-FR" sz="1600" b="1" dirty="0" err="1">
                <a:solidFill>
                  <a:srgbClr val="009900"/>
                </a:solidFill>
              </a:rPr>
              <a:t>target</a:t>
            </a:r>
            <a:r>
              <a:rPr lang="fr-FR" sz="1600" b="1" dirty="0">
                <a:solidFill>
                  <a:srgbClr val="009900"/>
                </a:solidFill>
              </a:rPr>
              <a:t>: </a:t>
            </a:r>
          </a:p>
        </p:txBody>
      </p:sp>
      <p:sp>
        <p:nvSpPr>
          <p:cNvPr id="4" name="CuadroTexto 3"/>
          <p:cNvSpPr txBox="1"/>
          <p:nvPr/>
        </p:nvSpPr>
        <p:spPr>
          <a:xfrm>
            <a:off x="4191000" y="914400"/>
            <a:ext cx="2438400" cy="923330"/>
          </a:xfrm>
          <a:prstGeom prst="rect">
            <a:avLst/>
          </a:prstGeom>
          <a:noFill/>
        </p:spPr>
        <p:txBody>
          <a:bodyPr wrap="square" rtlCol="0">
            <a:spAutoFit/>
          </a:bodyPr>
          <a:lstStyle/>
          <a:p>
            <a:r>
              <a:rPr lang="es-ES_tradnl" dirty="0" err="1"/>
              <a:t>Recoil</a:t>
            </a:r>
            <a:r>
              <a:rPr lang="es-ES_tradnl" dirty="0"/>
              <a:t> </a:t>
            </a:r>
            <a:r>
              <a:rPr lang="es-ES_tradnl" dirty="0" err="1"/>
              <a:t>Energy</a:t>
            </a:r>
            <a:r>
              <a:rPr lang="es-ES_tradnl" dirty="0"/>
              <a:t> (</a:t>
            </a:r>
            <a:r>
              <a:rPr lang="es-ES_tradnl" dirty="0" err="1"/>
              <a:t>fast</a:t>
            </a:r>
            <a:r>
              <a:rPr lang="es-ES_tradnl" dirty="0"/>
              <a:t>)</a:t>
            </a:r>
          </a:p>
          <a:p>
            <a:endParaRPr lang="es-ES_tradnl" dirty="0"/>
          </a:p>
          <a:p>
            <a:r>
              <a:rPr lang="es-ES_tradnl" dirty="0" err="1"/>
              <a:t>Diffusion</a:t>
            </a:r>
            <a:r>
              <a:rPr lang="es-ES_tradnl" dirty="0"/>
              <a:t> (</a:t>
            </a:r>
            <a:r>
              <a:rPr lang="es-ES_tradnl" dirty="0" err="1"/>
              <a:t>slow</a:t>
            </a:r>
            <a:r>
              <a:rPr lang="es-ES_tradnl" dirty="0"/>
              <a:t>)</a:t>
            </a:r>
          </a:p>
        </p:txBody>
      </p:sp>
      <p:sp>
        <p:nvSpPr>
          <p:cNvPr id="5" name="AutoShape 24"/>
          <p:cNvSpPr>
            <a:spLocks/>
          </p:cNvSpPr>
          <p:nvPr/>
        </p:nvSpPr>
        <p:spPr bwMode="auto">
          <a:xfrm>
            <a:off x="3886200" y="1005002"/>
            <a:ext cx="215900" cy="899998"/>
          </a:xfrm>
          <a:prstGeom prst="leftBrace">
            <a:avLst>
              <a:gd name="adj1" fmla="val 55576"/>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7" name="Text Box 18"/>
          <p:cNvSpPr txBox="1">
            <a:spLocks noChangeArrowheads="1"/>
          </p:cNvSpPr>
          <p:nvPr/>
        </p:nvSpPr>
        <p:spPr bwMode="auto">
          <a:xfrm>
            <a:off x="369763" y="2023646"/>
            <a:ext cx="6057167" cy="338554"/>
          </a:xfrm>
          <a:prstGeom prst="rect">
            <a:avLst/>
          </a:prstGeom>
          <a:noFill/>
          <a:ln w="9525">
            <a:noFill/>
            <a:miter lim="800000"/>
            <a:headEnd/>
            <a:tailEnd/>
          </a:ln>
          <a:effectLst/>
        </p:spPr>
        <p:txBody>
          <a:bodyPr wrap="none">
            <a:prstTxWarp prst="textNoShape">
              <a:avLst/>
            </a:prstTxWarp>
            <a:spAutoFit/>
          </a:bodyPr>
          <a:lstStyle/>
          <a:p>
            <a:r>
              <a:rPr lang="fr-FR" sz="1600" b="1" dirty="0" err="1">
                <a:solidFill>
                  <a:srgbClr val="009900"/>
                </a:solidFill>
              </a:rPr>
              <a:t>Separation</a:t>
            </a:r>
            <a:r>
              <a:rPr lang="fr-FR" sz="1600" b="1" dirty="0">
                <a:solidFill>
                  <a:srgbClr val="009900"/>
                </a:solidFill>
              </a:rPr>
              <a:t> of </a:t>
            </a:r>
            <a:r>
              <a:rPr lang="fr-FR" sz="1600" b="1" dirty="0" err="1">
                <a:solidFill>
                  <a:srgbClr val="009900"/>
                </a:solidFill>
              </a:rPr>
              <a:t>primary</a:t>
            </a:r>
            <a:r>
              <a:rPr lang="fr-FR" sz="1600" b="1" dirty="0">
                <a:solidFill>
                  <a:srgbClr val="009900"/>
                </a:solidFill>
              </a:rPr>
              <a:t> </a:t>
            </a:r>
            <a:r>
              <a:rPr lang="fr-FR" sz="1600" b="1" dirty="0" err="1">
                <a:solidFill>
                  <a:srgbClr val="009900"/>
                </a:solidFill>
              </a:rPr>
              <a:t>beam</a:t>
            </a:r>
            <a:r>
              <a:rPr lang="fr-FR" sz="1600" b="1" dirty="0">
                <a:solidFill>
                  <a:srgbClr val="009900"/>
                </a:solidFill>
              </a:rPr>
              <a:t> : Fragmentation in a </a:t>
            </a:r>
            <a:r>
              <a:rPr lang="fr-FR" sz="1600" b="1" dirty="0" err="1">
                <a:solidFill>
                  <a:srgbClr val="009900"/>
                </a:solidFill>
              </a:rPr>
              <a:t>thick</a:t>
            </a:r>
            <a:r>
              <a:rPr lang="fr-FR" sz="1600" b="1" dirty="0">
                <a:solidFill>
                  <a:srgbClr val="009900"/>
                </a:solidFill>
              </a:rPr>
              <a:t> </a:t>
            </a:r>
            <a:r>
              <a:rPr lang="fr-FR" sz="1600" b="1" dirty="0" err="1">
                <a:solidFill>
                  <a:srgbClr val="009900"/>
                </a:solidFill>
              </a:rPr>
              <a:t>target</a:t>
            </a:r>
            <a:r>
              <a:rPr lang="fr-FR" sz="1600" b="1" dirty="0">
                <a:solidFill>
                  <a:srgbClr val="009900"/>
                </a:solidFill>
              </a:rPr>
              <a:t>: ISOLDE  </a:t>
            </a:r>
          </a:p>
        </p:txBody>
      </p:sp>
      <p:pic>
        <p:nvPicPr>
          <p:cNvPr id="8" name="Bild 2" descr="Beamlines .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2362200"/>
            <a:ext cx="7649638" cy="4106437"/>
          </a:xfrm>
          <a:prstGeom prst="rect">
            <a:avLst/>
          </a:prstGeom>
          <a:effectLst>
            <a:outerShdw blurRad="50800" dist="38100" dir="2700000" algn="tl" rotWithShape="0">
              <a:srgbClr val="000000">
                <a:alpha val="43000"/>
              </a:srgbClr>
            </a:outerShdw>
          </a:effectLst>
        </p:spPr>
      </p:pic>
      <p:sp>
        <p:nvSpPr>
          <p:cNvPr id="9" name="TextBox 5"/>
          <p:cNvSpPr txBox="1"/>
          <p:nvPr/>
        </p:nvSpPr>
        <p:spPr>
          <a:xfrm>
            <a:off x="4191000" y="3352800"/>
            <a:ext cx="1152128" cy="338554"/>
          </a:xfrm>
          <a:prstGeom prst="rect">
            <a:avLst/>
          </a:prstGeom>
          <a:noFill/>
          <a:ln>
            <a:noFill/>
          </a:ln>
        </p:spPr>
        <p:txBody>
          <a:bodyPr wrap="square" rtlCol="0">
            <a:spAutoFit/>
          </a:bodyPr>
          <a:lstStyle/>
          <a:p>
            <a:r>
              <a:rPr lang="en-GB" sz="1600" b="1" dirty="0">
                <a:solidFill>
                  <a:schemeClr val="tx2">
                    <a:lumMod val="20000"/>
                    <a:lumOff val="80000"/>
                  </a:schemeClr>
                </a:solidFill>
                <a:latin typeface="Verdana" pitchFamily="34" charset="0"/>
                <a:ea typeface="Verdana" pitchFamily="34" charset="0"/>
                <a:cs typeface="Verdana" pitchFamily="34" charset="0"/>
              </a:rPr>
              <a:t>HRS</a:t>
            </a:r>
          </a:p>
        </p:txBody>
      </p:sp>
      <p:sp>
        <p:nvSpPr>
          <p:cNvPr id="10" name="TextBox 9"/>
          <p:cNvSpPr txBox="1"/>
          <p:nvPr/>
        </p:nvSpPr>
        <p:spPr>
          <a:xfrm>
            <a:off x="5082952" y="5376446"/>
            <a:ext cx="2232248" cy="338554"/>
          </a:xfrm>
          <a:prstGeom prst="rect">
            <a:avLst/>
          </a:prstGeom>
          <a:noFill/>
          <a:ln w="28575" cap="flat" cmpd="sng" algn="ctr">
            <a:noFill/>
            <a:prstDash val="solid"/>
            <a:round/>
            <a:headEnd type="none" w="med" len="med"/>
            <a:tailEnd w="med" len="med"/>
          </a:ln>
        </p:spPr>
        <p:txBody>
          <a:bodyPr wrap="square" rtlCol="0">
            <a:spAutoFit/>
          </a:bodyPr>
          <a:lstStyle/>
          <a:p>
            <a:r>
              <a:rPr lang="en-GB" sz="1600" b="1" dirty="0">
                <a:solidFill>
                  <a:schemeClr val="tx2">
                    <a:lumMod val="20000"/>
                    <a:lumOff val="80000"/>
                  </a:schemeClr>
                </a:solidFill>
                <a:latin typeface="Verdana" pitchFamily="34" charset="0"/>
                <a:ea typeface="Verdana" pitchFamily="34" charset="0"/>
                <a:cs typeface="Verdana" pitchFamily="34" charset="0"/>
              </a:rPr>
              <a:t>tape station</a:t>
            </a:r>
          </a:p>
        </p:txBody>
      </p:sp>
      <p:cxnSp>
        <p:nvCxnSpPr>
          <p:cNvPr id="11" name="Gewinkelte Verbindung 18"/>
          <p:cNvCxnSpPr>
            <a:stCxn id="10" idx="1"/>
          </p:cNvCxnSpPr>
          <p:nvPr/>
        </p:nvCxnSpPr>
        <p:spPr>
          <a:xfrm rot="10800000">
            <a:off x="4749006" y="4477557"/>
            <a:ext cx="333946" cy="1068167"/>
          </a:xfrm>
          <a:prstGeom prst="bentConnector2">
            <a:avLst/>
          </a:prstGeom>
          <a:ln w="28575" cap="flat" cmpd="sng" algn="ctr">
            <a:solidFill>
              <a:schemeClr val="tx2">
                <a:lumMod val="40000"/>
                <a:lumOff val="60000"/>
              </a:schemeClr>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2" name="TextBox 7"/>
          <p:cNvSpPr txBox="1"/>
          <p:nvPr/>
        </p:nvSpPr>
        <p:spPr>
          <a:xfrm>
            <a:off x="6934200" y="4191000"/>
            <a:ext cx="1152128" cy="338554"/>
          </a:xfrm>
          <a:prstGeom prst="rect">
            <a:avLst/>
          </a:prstGeom>
          <a:noFill/>
          <a:ln>
            <a:noFill/>
          </a:ln>
        </p:spPr>
        <p:txBody>
          <a:bodyPr wrap="square" rtlCol="0">
            <a:spAutoFit/>
          </a:bodyPr>
          <a:lstStyle/>
          <a:p>
            <a:pPr algn="ctr"/>
            <a:r>
              <a:rPr lang="en-GB" sz="1600" b="1" dirty="0">
                <a:solidFill>
                  <a:schemeClr val="tx2">
                    <a:lumMod val="20000"/>
                    <a:lumOff val="80000"/>
                  </a:schemeClr>
                </a:solidFill>
                <a:latin typeface="Verdana" pitchFamily="34" charset="0"/>
                <a:ea typeface="Verdana" pitchFamily="34" charset="0"/>
                <a:cs typeface="Verdana" pitchFamily="34" charset="0"/>
              </a:rPr>
              <a:t>GPS</a:t>
            </a:r>
          </a:p>
        </p:txBody>
      </p:sp>
      <p:sp>
        <p:nvSpPr>
          <p:cNvPr id="13" name="Dodecágono 12"/>
          <p:cNvSpPr/>
          <p:nvPr/>
        </p:nvSpPr>
        <p:spPr>
          <a:xfrm rot="17683511">
            <a:off x="7041919" y="3264781"/>
            <a:ext cx="819000" cy="497400"/>
          </a:xfrm>
          <a:prstGeom prst="dodecagon">
            <a:avLst/>
          </a:prstGeom>
          <a:noFill/>
          <a:ln w="38100" cap="flat" cmpd="sng" algn="ctr">
            <a:solidFill>
              <a:schemeClr val="tx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14" name="Dodecágono 13"/>
          <p:cNvSpPr/>
          <p:nvPr/>
        </p:nvSpPr>
        <p:spPr>
          <a:xfrm rot="17683511">
            <a:off x="5397881" y="2437082"/>
            <a:ext cx="819000" cy="497400"/>
          </a:xfrm>
          <a:prstGeom prst="dodecagon">
            <a:avLst/>
          </a:prstGeom>
          <a:noFill/>
          <a:ln w="38100" cap="flat" cmpd="sng" algn="ctr">
            <a:solidFill>
              <a:schemeClr val="tx2">
                <a:lumMod val="20000"/>
                <a:lumOff val="8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cxnSp>
        <p:nvCxnSpPr>
          <p:cNvPr id="16" name="Conector recto de flecha 15"/>
          <p:cNvCxnSpPr>
            <a:endCxn id="14" idx="3"/>
          </p:cNvCxnSpPr>
          <p:nvPr/>
        </p:nvCxnSpPr>
        <p:spPr>
          <a:xfrm rot="10800000" flipV="1">
            <a:off x="6098132" y="2133599"/>
            <a:ext cx="1598068" cy="356043"/>
          </a:xfrm>
          <a:prstGeom prst="straightConnector1">
            <a:avLst/>
          </a:prstGeom>
          <a:ln w="28575"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8" name="Conector recto de flecha 17"/>
          <p:cNvCxnSpPr>
            <a:endCxn id="13" idx="1"/>
          </p:cNvCxnSpPr>
          <p:nvPr/>
        </p:nvCxnSpPr>
        <p:spPr>
          <a:xfrm rot="5400000">
            <a:off x="7139160" y="2556608"/>
            <a:ext cx="980048" cy="134033"/>
          </a:xfrm>
          <a:prstGeom prst="straightConnector1">
            <a:avLst/>
          </a:prstGeom>
          <a:ln w="38100" cap="flat" cmpd="sng" algn="ctr">
            <a:solidFill>
              <a:schemeClr val="accent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7162800" y="1600200"/>
            <a:ext cx="1344000" cy="646331"/>
          </a:xfrm>
          <a:prstGeom prst="rect">
            <a:avLst/>
          </a:prstGeom>
          <a:solidFill>
            <a:srgbClr val="ECFFFF"/>
          </a:solidFill>
        </p:spPr>
        <p:txBody>
          <a:bodyPr wrap="square" rtlCol="0">
            <a:spAutoFit/>
          </a:bodyPr>
          <a:lstStyle/>
          <a:p>
            <a:r>
              <a:rPr lang="es-ES_tradnl" dirty="0" err="1"/>
              <a:t>Target</a:t>
            </a:r>
            <a:r>
              <a:rPr lang="es-ES_tradnl" dirty="0"/>
              <a:t> + Ion </a:t>
            </a:r>
            <a:r>
              <a:rPr lang="es-ES_tradnl" dirty="0" err="1">
                <a:noFill/>
              </a:rPr>
              <a:t>source</a:t>
            </a:r>
            <a:r>
              <a:rPr lang="es-ES_tradnl" dirty="0"/>
              <a:t> Unit</a:t>
            </a:r>
          </a:p>
        </p:txBody>
      </p:sp>
      <p:sp>
        <p:nvSpPr>
          <p:cNvPr id="20" name="CuadroTexto 19"/>
          <p:cNvSpPr txBox="1"/>
          <p:nvPr/>
        </p:nvSpPr>
        <p:spPr>
          <a:xfrm>
            <a:off x="1066800" y="2971800"/>
            <a:ext cx="1066800" cy="646331"/>
          </a:xfrm>
          <a:prstGeom prst="rect">
            <a:avLst/>
          </a:prstGeom>
          <a:noFill/>
        </p:spPr>
        <p:txBody>
          <a:bodyPr wrap="square" rtlCol="0">
            <a:spAutoFit/>
          </a:bodyPr>
          <a:lstStyle/>
          <a:p>
            <a:r>
              <a:rPr lang="es-ES_tradnl" b="1" dirty="0">
                <a:solidFill>
                  <a:schemeClr val="tx2">
                    <a:lumMod val="20000"/>
                    <a:lumOff val="80000"/>
                  </a:schemeClr>
                </a:solidFill>
              </a:rPr>
              <a:t>REX-ISOLDE</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EB1B9A-BA2D-C61F-3299-9AF4C0783C93}"/>
              </a:ext>
            </a:extLst>
          </p:cNvPr>
          <p:cNvSpPr txBox="1">
            <a:spLocks/>
          </p:cNvSpPr>
          <p:nvPr/>
        </p:nvSpPr>
        <p:spPr>
          <a:xfrm>
            <a:off x="971600" y="116632"/>
            <a:ext cx="7643192" cy="980736"/>
          </a:xfrm>
          <a:prstGeom prst="rect">
            <a:avLst/>
          </a:prstGeom>
        </p:spPr>
        <p:txBody>
          <a:bodyP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en-US" dirty="0">
                <a:solidFill>
                  <a:srgbClr val="000090"/>
                </a:solidFill>
              </a:rPr>
              <a:t>Mass separators @ ISOLDE</a:t>
            </a:r>
            <a:br>
              <a:rPr lang="en-US" altLang="en-US" sz="3600" dirty="0"/>
            </a:br>
            <a:endParaRPr lang="es-ES" dirty="0"/>
          </a:p>
        </p:txBody>
      </p:sp>
      <p:sp>
        <p:nvSpPr>
          <p:cNvPr id="3" name="Marcador de número de diapositiva 3">
            <a:extLst>
              <a:ext uri="{FF2B5EF4-FFF2-40B4-BE49-F238E27FC236}">
                <a16:creationId xmlns:a16="http://schemas.microsoft.com/office/drawing/2014/main" id="{178C376B-59A1-6579-4A7B-C41732A31DCB}"/>
              </a:ext>
            </a:extLst>
          </p:cNvPr>
          <p:cNvSpPr txBox="1">
            <a:spLocks/>
          </p:cNvSpPr>
          <p:nvPr/>
        </p:nvSpPr>
        <p:spPr>
          <a:xfrm>
            <a:off x="5594365" y="6356350"/>
            <a:ext cx="2133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CE4B40A-67BA-4787-801A-16EE65008C21}" type="slidenum">
              <a:rPr lang="en-US" smtClean="0"/>
              <a:pPr/>
              <a:t>37</a:t>
            </a:fld>
            <a:endParaRPr lang="en-US"/>
          </a:p>
        </p:txBody>
      </p:sp>
      <p:sp>
        <p:nvSpPr>
          <p:cNvPr id="4" name="TextBox 12">
            <a:extLst>
              <a:ext uri="{FF2B5EF4-FFF2-40B4-BE49-F238E27FC236}">
                <a16:creationId xmlns:a16="http://schemas.microsoft.com/office/drawing/2014/main" id="{1D89FD88-739E-F7C7-F456-A0EF2011B527}"/>
              </a:ext>
            </a:extLst>
          </p:cNvPr>
          <p:cNvSpPr txBox="1">
            <a:spLocks noChangeArrowheads="1"/>
          </p:cNvSpPr>
          <p:nvPr/>
        </p:nvSpPr>
        <p:spPr bwMode="auto">
          <a:xfrm>
            <a:off x="302008" y="1097368"/>
            <a:ext cx="4104456" cy="47089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285750" indent="-285750" algn="l" defTabSz="914400" rtl="0" eaLnBrk="1" latinLnBrk="0" hangingPunct="1">
              <a:spcBef>
                <a:spcPct val="20000"/>
              </a:spcBef>
              <a:buFont typeface="Arial" pitchFamily="34" charset="0"/>
              <a:buChar char="•"/>
              <a:defRPr sz="3200" kern="1200">
                <a:solidFill>
                  <a:schemeClr val="tx1"/>
                </a:solidFill>
                <a:latin typeface="Calibri" pitchFamily="34" charset="0"/>
                <a:ea typeface="+mn-ea"/>
                <a:cs typeface="Arial" pitchFamily="34" charset="0"/>
              </a:defRPr>
            </a:lvl1pPr>
            <a:lvl2pPr marL="741363" indent="-285750" algn="l" defTabSz="914400" rtl="0" eaLnBrk="1" latinLnBrk="0" hangingPunct="1">
              <a:spcBef>
                <a:spcPct val="20000"/>
              </a:spcBef>
              <a:buFont typeface="Arial" pitchFamily="34" charset="0"/>
              <a:buChar char="–"/>
              <a:defRPr sz="2800" kern="1200">
                <a:solidFill>
                  <a:schemeClr val="tx1"/>
                </a:solidFill>
                <a:latin typeface="Calibri"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pitchFamily="34" charset="0"/>
                <a:ea typeface="+mn-ea"/>
                <a:cs typeface="Arial" pitchFamily="34" charset="0"/>
              </a:defRPr>
            </a:lvl5pPr>
            <a:lvl6pPr marL="2284413" indent="1588" algn="l" defTabSz="914400" rtl="0" eaLnBrk="0" fontAlgn="base" latinLnBrk="0" hangingPunct="0">
              <a:spcBef>
                <a:spcPct val="0"/>
              </a:spcBef>
              <a:spcAft>
                <a:spcPct val="0"/>
              </a:spcAft>
              <a:buFont typeface="Arial" pitchFamily="34" charset="0"/>
              <a:buChar char="•"/>
              <a:defRPr sz="2000" kern="1200">
                <a:solidFill>
                  <a:schemeClr val="tx1"/>
                </a:solidFill>
                <a:latin typeface="Calibri" pitchFamily="34" charset="0"/>
                <a:ea typeface="+mn-ea"/>
                <a:cs typeface="Arial" pitchFamily="34" charset="0"/>
              </a:defRPr>
            </a:lvl6pPr>
            <a:lvl7pPr marL="2741613" indent="1588" algn="l" defTabSz="914400" rtl="0" eaLnBrk="0" fontAlgn="base" latinLnBrk="0" hangingPunct="0">
              <a:spcBef>
                <a:spcPct val="0"/>
              </a:spcBef>
              <a:spcAft>
                <a:spcPct val="0"/>
              </a:spcAft>
              <a:buFont typeface="Arial" pitchFamily="34" charset="0"/>
              <a:buChar char="•"/>
              <a:defRPr sz="2000" kern="1200">
                <a:solidFill>
                  <a:schemeClr val="tx1"/>
                </a:solidFill>
                <a:latin typeface="Calibri" pitchFamily="34" charset="0"/>
                <a:ea typeface="+mn-ea"/>
                <a:cs typeface="Arial" pitchFamily="34" charset="0"/>
              </a:defRPr>
            </a:lvl7pPr>
            <a:lvl8pPr marL="3198813" indent="1588" algn="l" defTabSz="914400" rtl="0" eaLnBrk="0" fontAlgn="base" latinLnBrk="0" hangingPunct="0">
              <a:spcBef>
                <a:spcPct val="0"/>
              </a:spcBef>
              <a:spcAft>
                <a:spcPct val="0"/>
              </a:spcAft>
              <a:buFont typeface="Arial" pitchFamily="34" charset="0"/>
              <a:buChar char="•"/>
              <a:defRPr sz="2000" kern="1200">
                <a:solidFill>
                  <a:schemeClr val="tx1"/>
                </a:solidFill>
                <a:latin typeface="Calibri" pitchFamily="34" charset="0"/>
                <a:ea typeface="+mn-ea"/>
                <a:cs typeface="Arial" pitchFamily="34" charset="0"/>
              </a:defRPr>
            </a:lvl8pPr>
            <a:lvl9pPr marL="3656013" indent="1588" algn="l" defTabSz="914400" rtl="0" eaLnBrk="0" fontAlgn="base" latinLnBrk="0" hangingPunct="0">
              <a:spcBef>
                <a:spcPct val="0"/>
              </a:spcBef>
              <a:spcAft>
                <a:spcPct val="0"/>
              </a:spcAft>
              <a:buFont typeface="Arial" pitchFamily="34" charset="0"/>
              <a:buChar char="•"/>
              <a:defRPr sz="2000" kern="1200">
                <a:solidFill>
                  <a:schemeClr val="tx1"/>
                </a:solidFill>
                <a:latin typeface="Calibri" pitchFamily="34" charset="0"/>
                <a:ea typeface="+mn-ea"/>
                <a:cs typeface="Arial" pitchFamily="34" charset="0"/>
              </a:defRPr>
            </a:lvl9pPr>
          </a:lstStyle>
          <a:p>
            <a:pPr fontAlgn="base">
              <a:spcBef>
                <a:spcPct val="0"/>
              </a:spcBef>
              <a:spcAft>
                <a:spcPct val="0"/>
              </a:spcAft>
            </a:pPr>
            <a:r>
              <a:rPr lang="en-US" altLang="en-US" sz="2000" dirty="0">
                <a:solidFill>
                  <a:prstClr val="black"/>
                </a:solidFill>
              </a:rPr>
              <a:t>The radioactive ions are accelerated at 20 – 60 kV and sent to the separating magnets. </a:t>
            </a:r>
          </a:p>
          <a:p>
            <a:pPr fontAlgn="base">
              <a:spcBef>
                <a:spcPct val="0"/>
              </a:spcBef>
              <a:spcAft>
                <a:spcPct val="0"/>
              </a:spcAft>
            </a:pPr>
            <a:endParaRPr lang="en-US" altLang="en-US" sz="2000" dirty="0">
              <a:solidFill>
                <a:prstClr val="black"/>
              </a:solidFill>
            </a:endParaRPr>
          </a:p>
          <a:p>
            <a:pPr fontAlgn="base">
              <a:spcBef>
                <a:spcPct val="0"/>
              </a:spcBef>
              <a:spcAft>
                <a:spcPct val="0"/>
              </a:spcAft>
            </a:pPr>
            <a:r>
              <a:rPr lang="en-US" altLang="en-US" sz="2000" dirty="0">
                <a:solidFill>
                  <a:prstClr val="black"/>
                </a:solidFill>
              </a:rPr>
              <a:t>GPS (General Purpose)</a:t>
            </a:r>
          </a:p>
          <a:p>
            <a:pPr lvl="1" fontAlgn="base">
              <a:spcBef>
                <a:spcPct val="0"/>
              </a:spcBef>
              <a:spcAft>
                <a:spcPct val="0"/>
              </a:spcAft>
              <a:buFont typeface="Arial" pitchFamily="34" charset="0"/>
              <a:buChar char="•"/>
            </a:pPr>
            <a:r>
              <a:rPr lang="en-US" altLang="en-US" sz="2000" dirty="0">
                <a:solidFill>
                  <a:prstClr val="black"/>
                </a:solidFill>
              </a:rPr>
              <a:t>Magnetic dipole  + electrostatic switchyard</a:t>
            </a:r>
          </a:p>
          <a:p>
            <a:pPr lvl="1" fontAlgn="base">
              <a:spcBef>
                <a:spcPct val="0"/>
              </a:spcBef>
              <a:spcAft>
                <a:spcPct val="0"/>
              </a:spcAft>
              <a:buFont typeface="Arial" pitchFamily="34" charset="0"/>
              <a:buChar char="•"/>
            </a:pPr>
            <a:r>
              <a:rPr lang="en-US" altLang="en-US" sz="2000" dirty="0">
                <a:solidFill>
                  <a:prstClr val="black"/>
                </a:solidFill>
              </a:rPr>
              <a:t>Can separate simultaneously 3 masses</a:t>
            </a:r>
          </a:p>
          <a:p>
            <a:pPr lvl="1" fontAlgn="base">
              <a:spcBef>
                <a:spcPct val="0"/>
              </a:spcBef>
              <a:spcAft>
                <a:spcPct val="0"/>
              </a:spcAft>
              <a:buFont typeface="Arial" pitchFamily="34" charset="0"/>
              <a:buChar char="•"/>
            </a:pPr>
            <a:r>
              <a:rPr lang="en-US" altLang="en-US" sz="2000" dirty="0">
                <a:solidFill>
                  <a:prstClr val="black"/>
                </a:solidFill>
              </a:rPr>
              <a:t> m/∆m = 1000</a:t>
            </a:r>
          </a:p>
          <a:p>
            <a:pPr marL="455613" lvl="1" indent="0" fontAlgn="base">
              <a:spcBef>
                <a:spcPct val="0"/>
              </a:spcBef>
              <a:spcAft>
                <a:spcPct val="0"/>
              </a:spcAft>
              <a:buFont typeface="Arial" pitchFamily="34" charset="0"/>
              <a:buNone/>
            </a:pPr>
            <a:endParaRPr lang="en-US" altLang="en-US" sz="2000" dirty="0">
              <a:solidFill>
                <a:prstClr val="black"/>
              </a:solidFill>
            </a:endParaRPr>
          </a:p>
          <a:p>
            <a:pPr fontAlgn="base">
              <a:spcBef>
                <a:spcPct val="0"/>
              </a:spcBef>
              <a:spcAft>
                <a:spcPct val="0"/>
              </a:spcAft>
            </a:pPr>
            <a:r>
              <a:rPr lang="en-US" altLang="en-US" sz="2000" dirty="0">
                <a:solidFill>
                  <a:prstClr val="black"/>
                </a:solidFill>
              </a:rPr>
              <a:t>HRS (High Resolution)</a:t>
            </a:r>
          </a:p>
          <a:p>
            <a:pPr lvl="1" fontAlgn="base">
              <a:spcBef>
                <a:spcPct val="0"/>
              </a:spcBef>
              <a:spcAft>
                <a:spcPct val="0"/>
              </a:spcAft>
              <a:buFont typeface="Arial" pitchFamily="34" charset="0"/>
              <a:buChar char="•"/>
            </a:pPr>
            <a:r>
              <a:rPr lang="en-US" altLang="en-US" sz="2000" dirty="0">
                <a:solidFill>
                  <a:prstClr val="black"/>
                </a:solidFill>
              </a:rPr>
              <a:t>2 Magnetic dipoles</a:t>
            </a:r>
          </a:p>
          <a:p>
            <a:pPr lvl="1" fontAlgn="base">
              <a:spcBef>
                <a:spcPct val="0"/>
              </a:spcBef>
              <a:spcAft>
                <a:spcPct val="0"/>
              </a:spcAft>
              <a:buFont typeface="Arial" pitchFamily="34" charset="0"/>
              <a:buChar char="•"/>
            </a:pPr>
            <a:r>
              <a:rPr lang="en-US" altLang="en-US" sz="2000" dirty="0">
                <a:solidFill>
                  <a:prstClr val="black"/>
                </a:solidFill>
              </a:rPr>
              <a:t>Separation power 	       </a:t>
            </a:r>
          </a:p>
          <a:p>
            <a:pPr lvl="1" fontAlgn="base">
              <a:spcBef>
                <a:spcPct val="0"/>
              </a:spcBef>
              <a:spcAft>
                <a:spcPct val="0"/>
              </a:spcAft>
              <a:buFont typeface="Arial" pitchFamily="34" charset="0"/>
              <a:buChar char="•"/>
            </a:pPr>
            <a:r>
              <a:rPr lang="en-US" altLang="en-US" sz="2000" dirty="0">
                <a:solidFill>
                  <a:prstClr val="black"/>
                </a:solidFill>
              </a:rPr>
              <a:t>    m/∆m = 5000</a:t>
            </a:r>
          </a:p>
        </p:txBody>
      </p:sp>
      <p:pic>
        <p:nvPicPr>
          <p:cNvPr id="5" name="Picture 5">
            <a:extLst>
              <a:ext uri="{FF2B5EF4-FFF2-40B4-BE49-F238E27FC236}">
                <a16:creationId xmlns:a16="http://schemas.microsoft.com/office/drawing/2014/main" id="{D70662BE-CEB3-E32C-F6C7-51912C1F28CD}"/>
              </a:ext>
            </a:extLst>
          </p:cNvPr>
          <p:cNvPicPr>
            <a:picLocks noChangeAspect="1"/>
          </p:cNvPicPr>
          <p:nvPr/>
        </p:nvPicPr>
        <p:blipFill>
          <a:blip r:embed="rId2">
            <a:extLst>
              <a:ext uri="{28A0092B-C50C-407E-A947-70E740481C1C}">
                <a14:useLocalDpi xmlns:a14="http://schemas.microsoft.com/office/drawing/2010/main"/>
              </a:ext>
            </a:extLst>
          </a:blip>
          <a:srcRect l="56381" t="42372" r="19588" b="25424"/>
          <a:stretch>
            <a:fillRect/>
          </a:stretch>
        </p:blipFill>
        <p:spPr bwMode="auto">
          <a:xfrm>
            <a:off x="5159250" y="836712"/>
            <a:ext cx="3805238" cy="278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3">
            <a:extLst>
              <a:ext uri="{FF2B5EF4-FFF2-40B4-BE49-F238E27FC236}">
                <a16:creationId xmlns:a16="http://schemas.microsoft.com/office/drawing/2014/main" id="{452411EB-B8DA-1BC9-C135-F45EFB344A98}"/>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79207" y="3959932"/>
            <a:ext cx="3485281" cy="27406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7" name="Straight Connector 9">
            <a:extLst>
              <a:ext uri="{FF2B5EF4-FFF2-40B4-BE49-F238E27FC236}">
                <a16:creationId xmlns:a16="http://schemas.microsoft.com/office/drawing/2014/main" id="{587241BA-D7CC-B98A-CEA8-2A1486663BDC}"/>
              </a:ext>
            </a:extLst>
          </p:cNvPr>
          <p:cNvCxnSpPr/>
          <p:nvPr/>
        </p:nvCxnSpPr>
        <p:spPr>
          <a:xfrm flipH="1">
            <a:off x="7323018" y="4077072"/>
            <a:ext cx="3175" cy="229387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10">
            <a:extLst>
              <a:ext uri="{FF2B5EF4-FFF2-40B4-BE49-F238E27FC236}">
                <a16:creationId xmlns:a16="http://schemas.microsoft.com/office/drawing/2014/main" id="{E7251BE3-F1AA-4489-DE5E-32103F36761C}"/>
              </a:ext>
            </a:extLst>
          </p:cNvPr>
          <p:cNvCxnSpPr/>
          <p:nvPr/>
        </p:nvCxnSpPr>
        <p:spPr>
          <a:xfrm>
            <a:off x="7430968" y="4077072"/>
            <a:ext cx="0" cy="2289107"/>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10">
            <a:extLst>
              <a:ext uri="{FF2B5EF4-FFF2-40B4-BE49-F238E27FC236}">
                <a16:creationId xmlns:a16="http://schemas.microsoft.com/office/drawing/2014/main" id="{0902F5B9-0B99-E4A0-E993-B8D445222838}"/>
              </a:ext>
            </a:extLst>
          </p:cNvPr>
          <p:cNvSpPr txBox="1">
            <a:spLocks noChangeArrowheads="1"/>
          </p:cNvSpPr>
          <p:nvPr/>
        </p:nvSpPr>
        <p:spPr bwMode="auto">
          <a:xfrm>
            <a:off x="6827718" y="3989692"/>
            <a:ext cx="498475"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fontAlgn="base">
              <a:spcBef>
                <a:spcPct val="0"/>
              </a:spcBef>
              <a:spcAft>
                <a:spcPct val="0"/>
              </a:spcAft>
            </a:pPr>
            <a:r>
              <a:rPr lang="en-US" altLang="en-US">
                <a:solidFill>
                  <a:srgbClr val="FF0000"/>
                </a:solidFill>
                <a:latin typeface="Calibri" pitchFamily="34" charset="0"/>
                <a:cs typeface="Arial" pitchFamily="34" charset="0"/>
              </a:rPr>
              <a:t>∆m</a:t>
            </a:r>
          </a:p>
        </p:txBody>
      </p:sp>
    </p:spTree>
    <p:extLst>
      <p:ext uri="{BB962C8B-B14F-4D97-AF65-F5344CB8AC3E}">
        <p14:creationId xmlns:p14="http://schemas.microsoft.com/office/powerpoint/2010/main" val="22178758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148825" y="-25400"/>
            <a:ext cx="7643812" cy="981075"/>
          </a:xfrm>
          <a:prstGeom prst="rect">
            <a:avLst/>
          </a:prstGeom>
        </p:spPr>
        <p:txBody>
          <a:bodyPr vert="horz" lIns="45720" rIns="45720" anchor="ctr">
            <a:normAutofit/>
          </a:bodyPr>
          <a:lstStyle>
            <a:lvl1pPr algn="l" rtl="0" eaLnBrk="1" latinLnBrk="0" hangingPunct="1">
              <a:spcBef>
                <a:spcPct val="0"/>
              </a:spcBef>
              <a:buNone/>
              <a:defRPr kumimoji="0" sz="4600" b="1" kern="1200">
                <a:solidFill>
                  <a:schemeClr val="tx1"/>
                </a:solidFill>
                <a:latin typeface="Gill Sans"/>
                <a:ea typeface="+mj-ea"/>
                <a:cs typeface="Gill Sans"/>
              </a:defRPr>
            </a:lvl1pPr>
          </a:lstStyle>
          <a:p>
            <a:r>
              <a:rPr lang="en-US" sz="3200" dirty="0">
                <a:latin typeface="Calibri" charset="0"/>
              </a:rPr>
              <a:t>Production and Selection @ ISOLDE</a:t>
            </a:r>
          </a:p>
        </p:txBody>
      </p:sp>
      <p:sp>
        <p:nvSpPr>
          <p:cNvPr id="6" name="Marcador de contenido 2"/>
          <p:cNvSpPr>
            <a:spLocks noGrp="1"/>
          </p:cNvSpPr>
          <p:nvPr>
            <p:ph idx="1"/>
          </p:nvPr>
        </p:nvSpPr>
        <p:spPr>
          <a:xfrm>
            <a:off x="1094928" y="1340768"/>
            <a:ext cx="7653536" cy="4525963"/>
          </a:xfrm>
        </p:spPr>
        <p:txBody>
          <a:bodyPr/>
          <a:lstStyle/>
          <a:p>
            <a:endParaRPr lang="es-ES"/>
          </a:p>
        </p:txBody>
      </p:sp>
      <p:pic>
        <p:nvPicPr>
          <p:cNvPr id="10" name="Picture 6"/>
          <p:cNvPicPr>
            <a:picLocks noChangeAspect="1" noChangeArrowheads="1"/>
          </p:cNvPicPr>
          <p:nvPr/>
        </p:nvPicPr>
        <p:blipFill>
          <a:blip r:embed="rId4">
            <a:extLst>
              <a:ext uri="{28A0092B-C50C-407E-A947-70E740481C1C}">
                <a14:useLocalDpi xmlns:a14="http://schemas.microsoft.com/office/drawing/2010/main" val="0"/>
              </a:ext>
            </a:extLst>
          </a:blip>
          <a:srcRect b="22331"/>
          <a:stretch>
            <a:fillRect/>
          </a:stretch>
        </p:blipFill>
        <p:spPr bwMode="auto">
          <a:xfrm>
            <a:off x="900113" y="1052513"/>
            <a:ext cx="7994650" cy="4284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7" descr="selection-14Be_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7650" y="3962400"/>
            <a:ext cx="457200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 name="Picture 8" descr="selection-14Be_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7650" y="3962400"/>
            <a:ext cx="457200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9" descr="selection-14Be_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7650" y="3962400"/>
            <a:ext cx="457200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 name="Picture 10" descr="selection-14Be_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7650" y="3962400"/>
            <a:ext cx="4572000" cy="2057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Oval 11"/>
          <p:cNvSpPr>
            <a:spLocks noChangeArrowheads="1"/>
          </p:cNvSpPr>
          <p:nvPr/>
        </p:nvSpPr>
        <p:spPr bwMode="auto">
          <a:xfrm>
            <a:off x="6659563" y="4124325"/>
            <a:ext cx="990600" cy="457200"/>
          </a:xfrm>
          <a:prstGeom prst="ellipse">
            <a:avLst/>
          </a:prstGeom>
          <a:noFill/>
          <a:ln w="25400" cap="sq">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charset="0"/>
            </a:endParaRPr>
          </a:p>
        </p:txBody>
      </p:sp>
      <p:sp>
        <p:nvSpPr>
          <p:cNvPr id="16" name="Oval 12"/>
          <p:cNvSpPr>
            <a:spLocks noChangeArrowheads="1"/>
          </p:cNvSpPr>
          <p:nvPr/>
        </p:nvSpPr>
        <p:spPr bwMode="auto">
          <a:xfrm>
            <a:off x="5940425" y="3327400"/>
            <a:ext cx="990600" cy="533400"/>
          </a:xfrm>
          <a:prstGeom prst="ellipse">
            <a:avLst/>
          </a:prstGeom>
          <a:noFill/>
          <a:ln w="25400" cap="sq">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es-ES">
              <a:latin typeface="Calibri" charset="0"/>
            </a:endParaRPr>
          </a:p>
        </p:txBody>
      </p:sp>
      <p:pic>
        <p:nvPicPr>
          <p:cNvPr id="17" name="Picture 13"/>
          <p:cNvPicPr>
            <a:picLocks noChangeAspect="1" noChangeArrowheads="1"/>
          </p:cNvPicPr>
          <p:nvPr/>
        </p:nvPicPr>
        <p:blipFill>
          <a:blip r:embed="rId9">
            <a:extLst>
              <a:ext uri="{28A0092B-C50C-407E-A947-70E740481C1C}">
                <a14:useLocalDpi xmlns:a14="http://schemas.microsoft.com/office/drawing/2010/main" val="0"/>
              </a:ext>
            </a:extLst>
          </a:blip>
          <a:srcRect l="13643" b="5707"/>
          <a:stretch>
            <a:fillRect/>
          </a:stretch>
        </p:blipFill>
        <p:spPr bwMode="auto">
          <a:xfrm>
            <a:off x="0" y="3534547"/>
            <a:ext cx="5000625" cy="3325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8" name="Agrupar 17"/>
          <p:cNvGrpSpPr/>
          <p:nvPr/>
        </p:nvGrpSpPr>
        <p:grpSpPr>
          <a:xfrm>
            <a:off x="0" y="38100"/>
            <a:ext cx="4152901" cy="3035300"/>
            <a:chOff x="-36513" y="12700"/>
            <a:chExt cx="4152901" cy="3035300"/>
          </a:xfrm>
        </p:grpSpPr>
        <p:grpSp>
          <p:nvGrpSpPr>
            <p:cNvPr id="19" name="Agrupar 18"/>
            <p:cNvGrpSpPr/>
            <p:nvPr/>
          </p:nvGrpSpPr>
          <p:grpSpPr>
            <a:xfrm>
              <a:off x="-36513" y="12700"/>
              <a:ext cx="4152901" cy="3035300"/>
              <a:chOff x="-36513" y="12700"/>
              <a:chExt cx="4152901" cy="3035300"/>
            </a:xfrm>
          </p:grpSpPr>
          <p:pic>
            <p:nvPicPr>
              <p:cNvPr id="21" name="Imagen 20"/>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6513" y="12700"/>
                <a:ext cx="4152901" cy="3035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22" name="Conector recto de flecha 21"/>
              <p:cNvCxnSpPr/>
              <p:nvPr/>
            </p:nvCxnSpPr>
            <p:spPr>
              <a:xfrm>
                <a:off x="3174" y="1943100"/>
                <a:ext cx="827998" cy="12700"/>
              </a:xfrm>
              <a:prstGeom prst="straightConnector1">
                <a:avLst/>
              </a:prstGeom>
              <a:ln w="76200" cmpd="sng">
                <a:solidFill>
                  <a:srgbClr val="FBF696"/>
                </a:solidFill>
                <a:tailEnd type="arrow"/>
              </a:ln>
              <a:effectLst>
                <a:glow>
                  <a:schemeClr val="accent1">
                    <a:tint val="30000"/>
                    <a:shade val="95000"/>
                    <a:satMod val="300000"/>
                    <a:alpha val="50000"/>
                  </a:schemeClr>
                </a:glow>
              </a:effectLst>
            </p:spPr>
            <p:style>
              <a:lnRef idx="2">
                <a:schemeClr val="accent1"/>
              </a:lnRef>
              <a:fillRef idx="0">
                <a:schemeClr val="accent1"/>
              </a:fillRef>
              <a:effectRef idx="1">
                <a:schemeClr val="accent1"/>
              </a:effectRef>
              <a:fontRef idx="minor">
                <a:schemeClr val="tx1"/>
              </a:fontRef>
            </p:style>
          </p:cxnSp>
        </p:grpSp>
        <p:cxnSp>
          <p:nvCxnSpPr>
            <p:cNvPr id="20" name="Conector recto de flecha 19"/>
            <p:cNvCxnSpPr>
              <a:stCxn id="21" idx="1"/>
            </p:cNvCxnSpPr>
            <p:nvPr/>
          </p:nvCxnSpPr>
          <p:spPr>
            <a:xfrm flipV="1">
              <a:off x="-36513" y="1473200"/>
              <a:ext cx="696913" cy="0"/>
            </a:xfrm>
            <a:prstGeom prst="straightConnector1">
              <a:avLst/>
            </a:prstGeom>
            <a:ln w="38100" cmpd="sng">
              <a:solidFill>
                <a:srgbClr val="992D5D"/>
              </a:solidFill>
              <a:tailEnd type="arrow"/>
            </a:ln>
          </p:spPr>
          <p:style>
            <a:lnRef idx="2">
              <a:schemeClr val="accent1"/>
            </a:lnRef>
            <a:fillRef idx="0">
              <a:schemeClr val="accent1"/>
            </a:fillRef>
            <a:effectRef idx="1">
              <a:schemeClr val="accent1"/>
            </a:effectRef>
            <a:fontRef idx="minor">
              <a:schemeClr val="tx1"/>
            </a:fontRef>
          </p:style>
        </p:cxnSp>
      </p:grpSp>
      <p:graphicFrame>
        <p:nvGraphicFramePr>
          <p:cNvPr id="23" name="Object 2"/>
          <p:cNvGraphicFramePr>
            <a:graphicFrameLocks noChangeAspect="1"/>
          </p:cNvGraphicFramePr>
          <p:nvPr/>
        </p:nvGraphicFramePr>
        <p:xfrm>
          <a:off x="7272220" y="12700"/>
          <a:ext cx="1871780" cy="2736874"/>
        </p:xfrm>
        <a:graphic>
          <a:graphicData uri="http://schemas.openxmlformats.org/presentationml/2006/ole">
            <mc:AlternateContent xmlns:mc="http://schemas.openxmlformats.org/markup-compatibility/2006">
              <mc:Choice xmlns:v="urn:schemas-microsoft-com:vml" Requires="v">
                <p:oleObj name="Photo Editor Photo" r:id="rId11" imgW="3524742" imgH="5152381" progId="">
                  <p:embed/>
                </p:oleObj>
              </mc:Choice>
              <mc:Fallback>
                <p:oleObj name="Photo Editor Photo" r:id="rId11" imgW="3524742" imgH="5152381" progId="">
                  <p:embed/>
                  <p:pic>
                    <p:nvPicPr>
                      <p:cNvPr id="23" name="Object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72220" y="12700"/>
                        <a:ext cx="1871780" cy="2736874"/>
                      </a:xfrm>
                      <a:prstGeom prst="rect">
                        <a:avLst/>
                      </a:prstGeom>
                      <a:noFill/>
                      <a:ln>
                        <a:noFill/>
                      </a:ln>
                      <a:effectLst/>
                    </p:spPr>
                  </p:pic>
                </p:oleObj>
              </mc:Fallback>
            </mc:AlternateContent>
          </a:graphicData>
        </a:graphic>
      </p:graphicFrame>
      <p:sp>
        <p:nvSpPr>
          <p:cNvPr id="2" name="CuadroTexto 1"/>
          <p:cNvSpPr txBox="1"/>
          <p:nvPr/>
        </p:nvSpPr>
        <p:spPr>
          <a:xfrm>
            <a:off x="2861732" y="5294173"/>
            <a:ext cx="2321024" cy="1200329"/>
          </a:xfrm>
          <a:prstGeom prst="rect">
            <a:avLst/>
          </a:prstGeom>
          <a:noFill/>
        </p:spPr>
        <p:txBody>
          <a:bodyPr wrap="square" rtlCol="0">
            <a:spAutoFit/>
          </a:bodyPr>
          <a:lstStyle/>
          <a:p>
            <a:r>
              <a:rPr lang="es-ES" b="1" dirty="0" err="1"/>
              <a:t>Very</a:t>
            </a:r>
            <a:r>
              <a:rPr lang="es-ES" b="1" dirty="0"/>
              <a:t> </a:t>
            </a:r>
            <a:r>
              <a:rPr lang="es-ES" b="1" dirty="0" err="1"/>
              <a:t>Efficient</a:t>
            </a:r>
            <a:r>
              <a:rPr lang="es-ES" b="1" dirty="0"/>
              <a:t> </a:t>
            </a:r>
            <a:r>
              <a:rPr lang="es-ES" b="1" dirty="0" err="1"/>
              <a:t>separation</a:t>
            </a:r>
            <a:r>
              <a:rPr lang="es-ES" b="1" dirty="0"/>
              <a:t> and </a:t>
            </a:r>
            <a:r>
              <a:rPr lang="es-ES" b="1" dirty="0" err="1"/>
              <a:t>production</a:t>
            </a:r>
            <a:r>
              <a:rPr lang="es-ES" b="1" dirty="0"/>
              <a:t> of </a:t>
            </a:r>
            <a:r>
              <a:rPr lang="es-ES" b="1" dirty="0" err="1"/>
              <a:t>the</a:t>
            </a:r>
            <a:r>
              <a:rPr lang="es-ES" b="1" dirty="0"/>
              <a:t> </a:t>
            </a:r>
            <a:r>
              <a:rPr lang="es-ES" b="1" dirty="0" err="1"/>
              <a:t>Nucleus</a:t>
            </a:r>
            <a:r>
              <a:rPr lang="es-ES" b="1" dirty="0"/>
              <a:t> of </a:t>
            </a:r>
            <a:r>
              <a:rPr lang="es-ES" b="1" dirty="0" err="1"/>
              <a:t>interest</a:t>
            </a:r>
            <a:endParaRPr lang="es-ES" b="1" dirty="0"/>
          </a:p>
        </p:txBody>
      </p:sp>
      <p:pic>
        <p:nvPicPr>
          <p:cNvPr id="24" name="beamOnColl_4x72.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3"/>
          <a:stretch>
            <a:fillRect/>
          </a:stretch>
        </p:blipFill>
        <p:spPr>
          <a:xfrm>
            <a:off x="5940425" y="1168400"/>
            <a:ext cx="609600" cy="609600"/>
          </a:xfrm>
          <a:prstGeom prst="rect">
            <a:avLst/>
          </a:prstGeom>
        </p:spPr>
      </p:pic>
    </p:spTree>
    <p:extLst>
      <p:ext uri="{BB962C8B-B14F-4D97-AF65-F5344CB8AC3E}">
        <p14:creationId xmlns:p14="http://schemas.microsoft.com/office/powerpoint/2010/main" val="174699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63" presetClass="path" presetSubtype="0" accel="50000" decel="50000" fill="hold" nodeType="withEffect">
                                  <p:stCondLst>
                                    <p:cond delay="0"/>
                                  </p:stCondLst>
                                  <p:childTnLst>
                                    <p:animMotion origin="layout" path="M -2.22222E-6 -8.67052E-7 L 0.34653 0.00046 " pathEditMode="relative" rAng="0" ptsTypes="AA">
                                      <p:cBhvr>
                                        <p:cTn id="8" dur="1000" fill="hold"/>
                                        <p:tgtEl>
                                          <p:spTgt spid="10"/>
                                        </p:tgtEl>
                                        <p:attrNameLst>
                                          <p:attrName>ppt_x</p:attrName>
                                          <p:attrName>ppt_y</p:attrName>
                                        </p:attrNameLst>
                                      </p:cBhvr>
                                      <p:rCtr x="173259998" y="230000"/>
                                    </p:animMotion>
                                  </p:childTnLst>
                                </p:cTn>
                              </p:par>
                            </p:childTnLst>
                          </p:cTn>
                        </p:par>
                        <p:par>
                          <p:cTn id="9" fill="hold">
                            <p:stCondLst>
                              <p:cond delay="1000"/>
                            </p:stCondLst>
                            <p:childTnLst>
                              <p:par>
                                <p:cTn id="10" presetID="6" presetClass="emph" presetSubtype="0" fill="hold" nodeType="afterEffect">
                                  <p:stCondLst>
                                    <p:cond delay="0"/>
                                  </p:stCondLst>
                                  <p:childTnLst>
                                    <p:animScale>
                                      <p:cBhvr>
                                        <p:cTn id="11" dur="1000" fill="hold"/>
                                        <p:tgtEl>
                                          <p:spTgt spid="10"/>
                                        </p:tgtEl>
                                      </p:cBhvr>
                                      <p:by x="150000" y="150000"/>
                                    </p:animScale>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11"/>
                                        </p:tgtEl>
                                      </p:cBhvr>
                                    </p:animEffect>
                                    <p:set>
                                      <p:cBhvr>
                                        <p:cTn id="21" dur="1" fill="hold">
                                          <p:stCondLst>
                                            <p:cond delay="499"/>
                                          </p:stCondLst>
                                        </p:cTn>
                                        <p:tgtEl>
                                          <p:spTgt spid="11"/>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13"/>
                                        </p:tgtEl>
                                      </p:cBhvr>
                                    </p:animEffect>
                                    <p:set>
                                      <p:cBhvr>
                                        <p:cTn id="31" dur="1" fill="hold">
                                          <p:stCondLst>
                                            <p:cond delay="499"/>
                                          </p:stCondLst>
                                        </p:cTn>
                                        <p:tgtEl>
                                          <p:spTgt spid="13"/>
                                        </p:tgtEl>
                                        <p:attrNameLst>
                                          <p:attrName>style.visibility</p:attrName>
                                        </p:attrNameLst>
                                      </p:cBhvr>
                                      <p:to>
                                        <p:strVal val="hidden"/>
                                      </p:to>
                                    </p:set>
                                  </p:childTnLst>
                                </p:cTn>
                              </p:par>
                              <p:par>
                                <p:cTn id="32" presetID="10"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nodeType="clickEffect">
                                  <p:stCondLst>
                                    <p:cond delay="0"/>
                                  </p:stCondLst>
                                  <p:childTnLst>
                                    <p:animEffect transition="out" filter="fade">
                                      <p:cBhvr>
                                        <p:cTn id="40" dur="500"/>
                                        <p:tgtEl>
                                          <p:spTgt spid="12"/>
                                        </p:tgtEl>
                                      </p:cBhvr>
                                    </p:animEffect>
                                    <p:set>
                                      <p:cBhvr>
                                        <p:cTn id="41" dur="1" fill="hold">
                                          <p:stCondLst>
                                            <p:cond delay="499"/>
                                          </p:stCondLst>
                                        </p:cTn>
                                        <p:tgtEl>
                                          <p:spTgt spid="12"/>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15"/>
                                        </p:tgtEl>
                                        <p:attrNameLst>
                                          <p:attrName>style.visibility</p:attrName>
                                        </p:attrNameLst>
                                      </p:cBhvr>
                                      <p:to>
                                        <p:strVal val="hidden"/>
                                      </p:to>
                                    </p:set>
                                  </p:childTnLst>
                                </p:cTn>
                              </p:par>
                              <p:par>
                                <p:cTn id="44" presetID="10" presetClass="entr" presetSubtype="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 presetClass="entr" presetSubtype="0" fill="hold" grpId="2" nodeType="with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childTnLst>
                          </p:cTn>
                        </p:par>
                        <p:par>
                          <p:cTn id="49" fill="hold">
                            <p:stCondLst>
                              <p:cond delay="500"/>
                            </p:stCondLst>
                            <p:childTnLst>
                              <p:par>
                                <p:cTn id="50" presetID="23" presetClass="entr" presetSubtype="16"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childTnLst>
                                </p:cTn>
                              </p:par>
                              <p:par>
                                <p:cTn id="54" presetID="1" presetClass="entr" presetSubtype="0" fill="hold" grpId="0" nodeType="withEffect">
                                  <p:stCondLst>
                                    <p:cond delay="0"/>
                                  </p:stCondLst>
                                  <p:childTnLst>
                                    <p:set>
                                      <p:cBhvr>
                                        <p:cTn id="55"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56" restart="whenNotActive" fill="hold" evtFilter="cancelBubble" nodeType="interactiveSeq">
                <p:stCondLst>
                  <p:cond evt="onClick" delay="0">
                    <p:tgtEl>
                      <p:spTgt spid="24"/>
                    </p:tgtEl>
                  </p:cond>
                </p:stCondLst>
                <p:endSync evt="end" delay="0">
                  <p:rtn val="all"/>
                </p:endSync>
                <p:childTnLst>
                  <p:par>
                    <p:cTn id="57" fill="hold">
                      <p:stCondLst>
                        <p:cond delay="0"/>
                      </p:stCondLst>
                      <p:childTnLst>
                        <p:par>
                          <p:cTn id="58" fill="hold">
                            <p:stCondLst>
                              <p:cond delay="0"/>
                            </p:stCondLst>
                            <p:childTnLst>
                              <p:par>
                                <p:cTn id="59" presetID="1" presetClass="mediacall" presetSubtype="0" fill="hold" nodeType="clickEffect">
                                  <p:stCondLst>
                                    <p:cond delay="0"/>
                                  </p:stCondLst>
                                  <p:childTnLst>
                                    <p:cmd type="call" cmd="playFrom(0.0)">
                                      <p:cBhvr>
                                        <p:cTn id="60" dur="5015" fill="hold"/>
                                        <p:tgtEl>
                                          <p:spTgt spid="24"/>
                                        </p:tgtEl>
                                      </p:cBhvr>
                                    </p:cmd>
                                  </p:childTnLst>
                                </p:cTn>
                              </p:par>
                            </p:childTnLst>
                          </p:cTn>
                        </p:par>
                      </p:childTnLst>
                    </p:cTn>
                  </p:par>
                </p:childTnLst>
              </p:cTn>
              <p:nextCondLst>
                <p:cond evt="onClick" delay="0">
                  <p:tgtEl>
                    <p:spTgt spid="24"/>
                  </p:tgtEl>
                </p:cond>
              </p:nextCondLst>
            </p:seq>
            <p:audio>
              <p:cMediaNode vol="62264">
                <p:cTn id="61" fill="hold" display="0">
                  <p:stCondLst>
                    <p:cond delay="indefinite"/>
                  </p:stCondLst>
                  <p:endCondLst>
                    <p:cond evt="onStopAudio" delay="0">
                      <p:tgtEl>
                        <p:sldTgt/>
                      </p:tgtEl>
                    </p:cond>
                  </p:endCondLst>
                </p:cTn>
                <p:tgtEl>
                  <p:spTgt spid="24"/>
                </p:tgtEl>
              </p:cMediaNode>
            </p:audio>
          </p:childTnLst>
        </p:cTn>
      </p:par>
    </p:tnLst>
    <p:bldLst>
      <p:bldP spid="15" grpId="0" animBg="1"/>
      <p:bldP spid="15" grpId="1" animBg="1"/>
      <p:bldP spid="15" grpId="2" animBg="1"/>
      <p:bldP spid="16" grpId="0" animBg="1"/>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09" y="-171400"/>
            <a:ext cx="9146442" cy="980736"/>
          </a:xfrm>
        </p:spPr>
        <p:txBody>
          <a:bodyPr>
            <a:normAutofit fontScale="90000"/>
          </a:bodyPr>
          <a:lstStyle/>
          <a:p>
            <a:r>
              <a:rPr lang="en-US" dirty="0">
                <a:solidFill>
                  <a:srgbClr val="29348C"/>
                </a:solidFill>
              </a:rPr>
              <a:t>Post-accelerator: REX-ISOLDE</a:t>
            </a:r>
            <a:r>
              <a:rPr lang="en-US" dirty="0">
                <a:solidFill>
                  <a:srgbClr val="29348C"/>
                </a:solidFill>
                <a:sym typeface="Wingdings" pitchFamily="2" charset="2"/>
              </a:rPr>
              <a:t> HIE-ISOLDE</a:t>
            </a:r>
            <a:endParaRPr lang="en-US" dirty="0">
              <a:solidFill>
                <a:srgbClr val="29348C"/>
              </a:solidFill>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1154" y="5489104"/>
            <a:ext cx="2990850" cy="1047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9" name="Rectangle 8"/>
          <p:cNvSpPr/>
          <p:nvPr/>
        </p:nvSpPr>
        <p:spPr>
          <a:xfrm>
            <a:off x="4606354" y="917104"/>
            <a:ext cx="1981200" cy="60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Text Box 106"/>
          <p:cNvSpPr txBox="1">
            <a:spLocks noChangeArrowheads="1"/>
          </p:cNvSpPr>
          <p:nvPr/>
        </p:nvSpPr>
        <p:spPr bwMode="auto">
          <a:xfrm>
            <a:off x="3796025" y="1716493"/>
            <a:ext cx="3117850" cy="376237"/>
          </a:xfrm>
          <a:prstGeom prst="rect">
            <a:avLst/>
          </a:prstGeom>
          <a:solidFill>
            <a:srgbClr val="CCCC00"/>
          </a:solidFill>
          <a:ln w="9525">
            <a:solidFill>
              <a:srgbClr val="FF0000"/>
            </a:solidFill>
            <a:miter lim="800000"/>
            <a:headEnd/>
            <a:tailEnd/>
          </a:ln>
          <a:effectLst>
            <a:outerShdw dist="107763" dir="2700000" algn="ctr" rotWithShape="0">
              <a:schemeClr val="bg2">
                <a:alpha val="50000"/>
              </a:schemeClr>
            </a:outerShdw>
          </a:effectLst>
        </p:spPr>
        <p:txBody>
          <a:bodyPr wrap="none">
            <a:spAutoFit/>
          </a:bodyPr>
          <a:lstStyle/>
          <a:p>
            <a:pPr fontAlgn="auto">
              <a:spcBef>
                <a:spcPts val="0"/>
              </a:spcBef>
              <a:spcAft>
                <a:spcPts val="0"/>
              </a:spcAft>
              <a:defRPr/>
            </a:pPr>
            <a:r>
              <a:rPr lang="en-GB" dirty="0">
                <a:latin typeface="Comic Sans MS" pitchFamily="66" charset="0"/>
                <a:ea typeface="+mn-ea"/>
              </a:rPr>
              <a:t>Total efficiency : 1 -10 %</a:t>
            </a:r>
            <a:endParaRPr lang="en-GB" sz="1400" dirty="0">
              <a:latin typeface="Comic Sans MS" pitchFamily="66" charset="0"/>
              <a:ea typeface="+mn-ea"/>
            </a:endParaRPr>
          </a:p>
        </p:txBody>
      </p:sp>
      <p:sp>
        <p:nvSpPr>
          <p:cNvPr id="3" name="CuadroTexto 2"/>
          <p:cNvSpPr txBox="1"/>
          <p:nvPr/>
        </p:nvSpPr>
        <p:spPr>
          <a:xfrm>
            <a:off x="5688273" y="2490650"/>
            <a:ext cx="1800200" cy="307777"/>
          </a:xfrm>
          <a:prstGeom prst="rect">
            <a:avLst/>
          </a:prstGeom>
          <a:solidFill>
            <a:schemeClr val="bg1"/>
          </a:solidFill>
        </p:spPr>
        <p:txBody>
          <a:bodyPr wrap="square" rtlCol="0">
            <a:spAutoFit/>
          </a:bodyPr>
          <a:lstStyle/>
          <a:p>
            <a:r>
              <a:rPr lang="es-ES" sz="1400" dirty="0">
                <a:solidFill>
                  <a:schemeClr val="accent5">
                    <a:lumMod val="75000"/>
                  </a:schemeClr>
                </a:solidFill>
                <a:latin typeface="Comic Sans MS"/>
                <a:cs typeface="Comic Sans MS"/>
              </a:rPr>
              <a:t> 1</a:t>
            </a:r>
            <a:r>
              <a:rPr lang="es-ES" sz="1400" baseline="30000" dirty="0">
                <a:solidFill>
                  <a:schemeClr val="accent5">
                    <a:lumMod val="75000"/>
                  </a:schemeClr>
                </a:solidFill>
                <a:latin typeface="Comic Sans MS"/>
                <a:cs typeface="Comic Sans MS"/>
              </a:rPr>
              <a:t>+</a:t>
            </a:r>
            <a:r>
              <a:rPr lang="es-ES" sz="1400" dirty="0">
                <a:solidFill>
                  <a:schemeClr val="accent5">
                    <a:lumMod val="75000"/>
                  </a:schemeClr>
                </a:solidFill>
                <a:latin typeface="Comic Sans MS"/>
                <a:cs typeface="Comic Sans MS"/>
              </a:rPr>
              <a:t> </a:t>
            </a:r>
            <a:r>
              <a:rPr lang="es-ES" sz="1400" dirty="0" err="1">
                <a:solidFill>
                  <a:schemeClr val="accent5">
                    <a:lumMod val="75000"/>
                  </a:schemeClr>
                </a:solidFill>
                <a:latin typeface="Comic Sans MS"/>
                <a:cs typeface="Comic Sans MS"/>
              </a:rPr>
              <a:t>to</a:t>
            </a:r>
            <a:r>
              <a:rPr lang="es-ES" sz="1400" dirty="0">
                <a:solidFill>
                  <a:schemeClr val="accent5">
                    <a:lumMod val="75000"/>
                  </a:schemeClr>
                </a:solidFill>
                <a:latin typeface="Comic Sans MS"/>
                <a:cs typeface="Comic Sans MS"/>
              </a:rPr>
              <a:t> A/Q = 2 – 4.5</a:t>
            </a:r>
          </a:p>
        </p:txBody>
      </p:sp>
      <p:sp>
        <p:nvSpPr>
          <p:cNvPr id="11" name="Rectangle 10"/>
          <p:cNvSpPr/>
          <p:nvPr/>
        </p:nvSpPr>
        <p:spPr>
          <a:xfrm>
            <a:off x="3635896" y="764704"/>
            <a:ext cx="3600400" cy="830997"/>
          </a:xfrm>
          <a:prstGeom prst="rect">
            <a:avLst/>
          </a:prstGeom>
          <a:solidFill>
            <a:srgbClr val="DBF5F9"/>
          </a:solidFill>
        </p:spPr>
        <p:txBody>
          <a:bodyPr wrap="square">
            <a:spAutoFit/>
          </a:bodyPr>
          <a:lstStyle/>
          <a:p>
            <a:r>
              <a:rPr lang="es-ES" sz="2400" dirty="0">
                <a:latin typeface="Calibri" charset="0"/>
              </a:rPr>
              <a:t>REX-ISOLDE </a:t>
            </a:r>
            <a:r>
              <a:rPr lang="es-ES" sz="2400" dirty="0" err="1">
                <a:latin typeface="Calibri" charset="0"/>
              </a:rPr>
              <a:t>started</a:t>
            </a:r>
            <a:r>
              <a:rPr lang="es-ES" sz="2400" dirty="0">
                <a:latin typeface="Calibri" charset="0"/>
              </a:rPr>
              <a:t> in 2001</a:t>
            </a:r>
          </a:p>
          <a:p>
            <a:r>
              <a:rPr lang="es-ES" sz="2400" dirty="0">
                <a:latin typeface="Calibri" charset="0"/>
              </a:rPr>
              <a:t>HIE-ISOLDE 2014</a:t>
            </a:r>
          </a:p>
        </p:txBody>
      </p:sp>
      <p:grpSp>
        <p:nvGrpSpPr>
          <p:cNvPr id="12" name="Group 2">
            <a:extLst>
              <a:ext uri="{FF2B5EF4-FFF2-40B4-BE49-F238E27FC236}">
                <a16:creationId xmlns:a16="http://schemas.microsoft.com/office/drawing/2014/main" id="{E83352FF-07C5-8041-9D09-47AC4943BB3E}"/>
              </a:ext>
            </a:extLst>
          </p:cNvPr>
          <p:cNvGrpSpPr/>
          <p:nvPr/>
        </p:nvGrpSpPr>
        <p:grpSpPr>
          <a:xfrm rot="19026173">
            <a:off x="7175480" y="2755619"/>
            <a:ext cx="2298138" cy="1320602"/>
            <a:chOff x="6765925" y="2586038"/>
            <a:chExt cx="2298138" cy="1320602"/>
          </a:xfrm>
        </p:grpSpPr>
        <p:sp>
          <p:nvSpPr>
            <p:cNvPr id="13" name="Rectangle 3">
              <a:extLst>
                <a:ext uri="{FF2B5EF4-FFF2-40B4-BE49-F238E27FC236}">
                  <a16:creationId xmlns:a16="http://schemas.microsoft.com/office/drawing/2014/main" id="{37E8E62D-A8D8-CB4B-A448-E27C6805D6BD}"/>
                </a:ext>
              </a:extLst>
            </p:cNvPr>
            <p:cNvSpPr>
              <a:spLocks noChangeArrowheads="1"/>
            </p:cNvSpPr>
            <p:nvPr/>
          </p:nvSpPr>
          <p:spPr bwMode="auto">
            <a:xfrm flipH="1">
              <a:off x="7019925" y="2986088"/>
              <a:ext cx="741363" cy="457200"/>
            </a:xfrm>
            <a:prstGeom prst="rect">
              <a:avLst/>
            </a:prstGeom>
            <a:noFill/>
            <a:ln w="9525">
              <a:noFill/>
              <a:miter lim="800000"/>
              <a:headEnd/>
              <a:tailEnd/>
            </a:ln>
          </p:spPr>
          <p:txBody>
            <a:bodyPr wrap="none" lIns="92075" tIns="46038" rIns="92075" bIns="46038">
              <a:spAutoFit/>
            </a:bodyPr>
            <a:lstStyle/>
            <a:p>
              <a:pPr eaLnBrk="0" hangingPunct="0"/>
              <a:r>
                <a:rPr lang="en-US" sz="1200" b="1" dirty="0">
                  <a:solidFill>
                    <a:srgbClr val="0000FF"/>
                  </a:solidFill>
                  <a:latin typeface="Calibri" pitchFamily="34" charset="0"/>
                </a:rPr>
                <a:t>Primary</a:t>
              </a:r>
              <a:br>
                <a:rPr lang="en-US" sz="1200" b="1" dirty="0">
                  <a:solidFill>
                    <a:srgbClr val="0000FF"/>
                  </a:solidFill>
                  <a:latin typeface="Calibri" pitchFamily="34" charset="0"/>
                </a:rPr>
              </a:br>
              <a:r>
                <a:rPr lang="en-US" sz="1200" b="1" dirty="0">
                  <a:solidFill>
                    <a:srgbClr val="0000FF"/>
                  </a:solidFill>
                  <a:latin typeface="Calibri" pitchFamily="34" charset="0"/>
                </a:rPr>
                <a:t>target</a:t>
              </a:r>
            </a:p>
          </p:txBody>
        </p:sp>
        <p:sp>
          <p:nvSpPr>
            <p:cNvPr id="14" name="Line 70">
              <a:extLst>
                <a:ext uri="{FF2B5EF4-FFF2-40B4-BE49-F238E27FC236}">
                  <a16:creationId xmlns:a16="http://schemas.microsoft.com/office/drawing/2014/main" id="{D2FC9472-E2D5-E948-9775-240CE6B228FA}"/>
                </a:ext>
              </a:extLst>
            </p:cNvPr>
            <p:cNvSpPr>
              <a:spLocks noChangeShapeType="1"/>
            </p:cNvSpPr>
            <p:nvPr/>
          </p:nvSpPr>
          <p:spPr bwMode="auto">
            <a:xfrm flipH="1">
              <a:off x="7754938" y="3598863"/>
              <a:ext cx="508000" cy="0"/>
            </a:xfrm>
            <a:prstGeom prst="line">
              <a:avLst/>
            </a:prstGeom>
            <a:noFill/>
            <a:ln w="50800">
              <a:solidFill>
                <a:schemeClr val="tx2"/>
              </a:solidFill>
              <a:round/>
              <a:headEnd type="none" w="sm" len="sm"/>
              <a:tailEnd type="stealth" w="med" len="med"/>
            </a:ln>
          </p:spPr>
          <p:txBody>
            <a:bodyPr wrap="none" anchor="ctr"/>
            <a:lstStyle/>
            <a:p>
              <a:endParaRPr lang="en-US"/>
            </a:p>
          </p:txBody>
        </p:sp>
        <p:sp>
          <p:nvSpPr>
            <p:cNvPr id="15" name="AutoShape 71">
              <a:extLst>
                <a:ext uri="{FF2B5EF4-FFF2-40B4-BE49-F238E27FC236}">
                  <a16:creationId xmlns:a16="http://schemas.microsoft.com/office/drawing/2014/main" id="{4D9E54CE-5362-7045-8D83-08068928B366}"/>
                </a:ext>
              </a:extLst>
            </p:cNvPr>
            <p:cNvSpPr>
              <a:spLocks noChangeArrowheads="1"/>
            </p:cNvSpPr>
            <p:nvPr/>
          </p:nvSpPr>
          <p:spPr bwMode="auto">
            <a:xfrm flipH="1">
              <a:off x="7269163" y="3427413"/>
              <a:ext cx="517525" cy="387350"/>
            </a:xfrm>
            <a:prstGeom prst="star16">
              <a:avLst>
                <a:gd name="adj" fmla="val 37500"/>
              </a:avLst>
            </a:prstGeom>
            <a:solidFill>
              <a:srgbClr val="0000FF"/>
            </a:solidFill>
            <a:ln w="12700">
              <a:solidFill>
                <a:schemeClr val="tx1"/>
              </a:solidFill>
              <a:miter lim="800000"/>
              <a:headEnd/>
              <a:tailEnd/>
            </a:ln>
          </p:spPr>
          <p:txBody>
            <a:bodyPr wrap="none" anchor="ctr"/>
            <a:lstStyle/>
            <a:p>
              <a:endParaRPr lang="fr-FR">
                <a:latin typeface="Calibri" pitchFamily="34" charset="0"/>
              </a:endParaRPr>
            </a:p>
          </p:txBody>
        </p:sp>
        <p:sp>
          <p:nvSpPr>
            <p:cNvPr id="16" name="Rectangle 6">
              <a:extLst>
                <a:ext uri="{FF2B5EF4-FFF2-40B4-BE49-F238E27FC236}">
                  <a16:creationId xmlns:a16="http://schemas.microsoft.com/office/drawing/2014/main" id="{1B2700D2-4475-A449-B88F-85C6D0D4FB0A}"/>
                </a:ext>
              </a:extLst>
            </p:cNvPr>
            <p:cNvSpPr>
              <a:spLocks noChangeArrowheads="1"/>
            </p:cNvSpPr>
            <p:nvPr/>
          </p:nvSpPr>
          <p:spPr bwMode="auto">
            <a:xfrm flipH="1">
              <a:off x="7000875" y="3484563"/>
              <a:ext cx="195263" cy="57150"/>
            </a:xfrm>
            <a:prstGeom prst="rect">
              <a:avLst/>
            </a:prstGeom>
            <a:solidFill>
              <a:srgbClr val="0000FF"/>
            </a:solidFill>
            <a:ln w="12700">
              <a:solidFill>
                <a:schemeClr val="tx1"/>
              </a:solidFill>
              <a:miter lim="800000"/>
              <a:headEnd type="none" w="sm" len="sm"/>
              <a:tailEnd type="none" w="sm" len="sm"/>
            </a:ln>
          </p:spPr>
          <p:txBody>
            <a:bodyPr wrap="none" anchor="ctr"/>
            <a:lstStyle/>
            <a:p>
              <a:endParaRPr lang="fr-FR">
                <a:latin typeface="Calibri" pitchFamily="34" charset="0"/>
              </a:endParaRPr>
            </a:p>
          </p:txBody>
        </p:sp>
        <p:sp>
          <p:nvSpPr>
            <p:cNvPr id="17" name="Rectangle 7">
              <a:extLst>
                <a:ext uri="{FF2B5EF4-FFF2-40B4-BE49-F238E27FC236}">
                  <a16:creationId xmlns:a16="http://schemas.microsoft.com/office/drawing/2014/main" id="{92BFA897-2E46-DC42-A24C-780965C4A6FD}"/>
                </a:ext>
              </a:extLst>
            </p:cNvPr>
            <p:cNvSpPr>
              <a:spLocks noChangeArrowheads="1"/>
            </p:cNvSpPr>
            <p:nvPr/>
          </p:nvSpPr>
          <p:spPr bwMode="auto">
            <a:xfrm flipH="1">
              <a:off x="6999288" y="3657600"/>
              <a:ext cx="193675" cy="55563"/>
            </a:xfrm>
            <a:prstGeom prst="rect">
              <a:avLst/>
            </a:prstGeom>
            <a:solidFill>
              <a:srgbClr val="0000FF"/>
            </a:solidFill>
            <a:ln w="12700">
              <a:solidFill>
                <a:schemeClr val="tx1"/>
              </a:solidFill>
              <a:miter lim="800000"/>
              <a:headEnd type="none" w="sm" len="sm"/>
              <a:tailEnd type="none" w="sm" len="sm"/>
            </a:ln>
          </p:spPr>
          <p:txBody>
            <a:bodyPr wrap="none" anchor="ctr"/>
            <a:lstStyle/>
            <a:p>
              <a:endParaRPr lang="fr-FR">
                <a:latin typeface="Calibri" pitchFamily="34" charset="0"/>
              </a:endParaRPr>
            </a:p>
          </p:txBody>
        </p:sp>
        <p:sp>
          <p:nvSpPr>
            <p:cNvPr id="18" name="Line 75">
              <a:extLst>
                <a:ext uri="{FF2B5EF4-FFF2-40B4-BE49-F238E27FC236}">
                  <a16:creationId xmlns:a16="http://schemas.microsoft.com/office/drawing/2014/main" id="{FE89D190-32A1-BA45-A16F-00F54E51E9B4}"/>
                </a:ext>
              </a:extLst>
            </p:cNvPr>
            <p:cNvSpPr>
              <a:spLocks noChangeShapeType="1"/>
            </p:cNvSpPr>
            <p:nvPr/>
          </p:nvSpPr>
          <p:spPr bwMode="auto">
            <a:xfrm flipV="1">
              <a:off x="6929438" y="3524250"/>
              <a:ext cx="4762" cy="50800"/>
            </a:xfrm>
            <a:prstGeom prst="line">
              <a:avLst/>
            </a:prstGeom>
            <a:noFill/>
            <a:ln w="38100">
              <a:solidFill>
                <a:srgbClr val="0000FF"/>
              </a:solidFill>
              <a:round/>
              <a:headEnd type="none" w="sm" len="sm"/>
              <a:tailEnd type="none" w="sm" len="sm"/>
            </a:ln>
          </p:spPr>
          <p:txBody>
            <a:bodyPr wrap="none" anchor="ctr"/>
            <a:lstStyle/>
            <a:p>
              <a:endParaRPr lang="en-US"/>
            </a:p>
          </p:txBody>
        </p:sp>
        <p:sp>
          <p:nvSpPr>
            <p:cNvPr id="19" name="Line 76">
              <a:extLst>
                <a:ext uri="{FF2B5EF4-FFF2-40B4-BE49-F238E27FC236}">
                  <a16:creationId xmlns:a16="http://schemas.microsoft.com/office/drawing/2014/main" id="{B070A589-B5E0-2649-A80F-71E8514F42A2}"/>
                </a:ext>
              </a:extLst>
            </p:cNvPr>
            <p:cNvSpPr>
              <a:spLocks noChangeShapeType="1"/>
            </p:cNvSpPr>
            <p:nvPr/>
          </p:nvSpPr>
          <p:spPr bwMode="auto">
            <a:xfrm flipH="1" flipV="1">
              <a:off x="6767513" y="3490913"/>
              <a:ext cx="152400" cy="33337"/>
            </a:xfrm>
            <a:prstGeom prst="line">
              <a:avLst/>
            </a:prstGeom>
            <a:noFill/>
            <a:ln w="38100">
              <a:solidFill>
                <a:srgbClr val="0000FF"/>
              </a:solidFill>
              <a:round/>
              <a:headEnd type="none" w="sm" len="sm"/>
              <a:tailEnd type="none" w="sm" len="sm"/>
            </a:ln>
          </p:spPr>
          <p:txBody>
            <a:bodyPr wrap="none" anchor="ctr"/>
            <a:lstStyle/>
            <a:p>
              <a:endParaRPr lang="en-US"/>
            </a:p>
          </p:txBody>
        </p:sp>
        <p:grpSp>
          <p:nvGrpSpPr>
            <p:cNvPr id="20" name="Group 10">
              <a:extLst>
                <a:ext uri="{FF2B5EF4-FFF2-40B4-BE49-F238E27FC236}">
                  <a16:creationId xmlns:a16="http://schemas.microsoft.com/office/drawing/2014/main" id="{BECF00E1-5ADA-F04D-A5A9-074FB18933F5}"/>
                </a:ext>
              </a:extLst>
            </p:cNvPr>
            <p:cNvGrpSpPr>
              <a:grpSpLocks/>
            </p:cNvGrpSpPr>
            <p:nvPr/>
          </p:nvGrpSpPr>
          <p:grpSpPr bwMode="auto">
            <a:xfrm flipH="1" flipV="1">
              <a:off x="6765925" y="3616325"/>
              <a:ext cx="171450" cy="93663"/>
              <a:chOff x="2124" y="3564"/>
              <a:chExt cx="144" cy="104"/>
            </a:xfrm>
          </p:grpSpPr>
          <p:sp>
            <p:nvSpPr>
              <p:cNvPr id="29" name="Line 78">
                <a:extLst>
                  <a:ext uri="{FF2B5EF4-FFF2-40B4-BE49-F238E27FC236}">
                    <a16:creationId xmlns:a16="http://schemas.microsoft.com/office/drawing/2014/main" id="{ACA02869-A1B3-2B44-8D39-E1A4C0354CFC}"/>
                  </a:ext>
                </a:extLst>
              </p:cNvPr>
              <p:cNvSpPr>
                <a:spLocks noChangeShapeType="1"/>
              </p:cNvSpPr>
              <p:nvPr/>
            </p:nvSpPr>
            <p:spPr bwMode="auto">
              <a:xfrm flipH="1" flipV="1">
                <a:off x="2124" y="3612"/>
                <a:ext cx="4" cy="56"/>
              </a:xfrm>
              <a:prstGeom prst="line">
                <a:avLst/>
              </a:prstGeom>
              <a:noFill/>
              <a:ln w="38100">
                <a:solidFill>
                  <a:srgbClr val="0000FF"/>
                </a:solidFill>
                <a:round/>
                <a:headEnd type="none" w="sm" len="sm"/>
                <a:tailEnd type="none" w="sm" len="sm"/>
              </a:ln>
            </p:spPr>
            <p:txBody>
              <a:bodyPr wrap="none" anchor="ctr"/>
              <a:lstStyle/>
              <a:p>
                <a:endParaRPr lang="en-US"/>
              </a:p>
            </p:txBody>
          </p:sp>
          <p:sp>
            <p:nvSpPr>
              <p:cNvPr id="30" name="Line 79">
                <a:extLst>
                  <a:ext uri="{FF2B5EF4-FFF2-40B4-BE49-F238E27FC236}">
                    <a16:creationId xmlns:a16="http://schemas.microsoft.com/office/drawing/2014/main" id="{FFAD5B45-F385-1B48-889F-C7B05A16345D}"/>
                  </a:ext>
                </a:extLst>
              </p:cNvPr>
              <p:cNvSpPr>
                <a:spLocks noChangeShapeType="1"/>
              </p:cNvSpPr>
              <p:nvPr/>
            </p:nvSpPr>
            <p:spPr bwMode="auto">
              <a:xfrm flipV="1">
                <a:off x="2124" y="3564"/>
                <a:ext cx="144" cy="48"/>
              </a:xfrm>
              <a:prstGeom prst="line">
                <a:avLst/>
              </a:prstGeom>
              <a:noFill/>
              <a:ln w="38100">
                <a:solidFill>
                  <a:srgbClr val="0000FF"/>
                </a:solidFill>
                <a:round/>
                <a:headEnd type="none" w="sm" len="sm"/>
                <a:tailEnd type="none" w="sm" len="sm"/>
              </a:ln>
            </p:spPr>
            <p:txBody>
              <a:bodyPr wrap="none" anchor="ctr"/>
              <a:lstStyle/>
              <a:p>
                <a:endParaRPr lang="en-US"/>
              </a:p>
            </p:txBody>
          </p:sp>
        </p:grpSp>
        <p:sp>
          <p:nvSpPr>
            <p:cNvPr id="21" name="Oval 80">
              <a:extLst>
                <a:ext uri="{FF2B5EF4-FFF2-40B4-BE49-F238E27FC236}">
                  <a16:creationId xmlns:a16="http://schemas.microsoft.com/office/drawing/2014/main" id="{3912044A-CA0A-674E-ADD2-E0336580BA65}"/>
                </a:ext>
              </a:extLst>
            </p:cNvPr>
            <p:cNvSpPr>
              <a:spLocks noChangeArrowheads="1"/>
            </p:cNvSpPr>
            <p:nvPr/>
          </p:nvSpPr>
          <p:spPr bwMode="auto">
            <a:xfrm flipH="1">
              <a:off x="7005638" y="3562350"/>
              <a:ext cx="169862" cy="65088"/>
            </a:xfrm>
            <a:prstGeom prst="ellipse">
              <a:avLst/>
            </a:prstGeom>
            <a:gradFill rotWithShape="0">
              <a:gsLst>
                <a:gs pos="0">
                  <a:srgbClr val="762F00"/>
                </a:gs>
                <a:gs pos="100000">
                  <a:srgbClr val="FF6600"/>
                </a:gs>
              </a:gsLst>
              <a:path path="shape">
                <a:fillToRect l="50000" t="50000" r="50000" b="50000"/>
              </a:path>
            </a:gradFill>
            <a:ln w="12700">
              <a:solidFill>
                <a:schemeClr val="tx1"/>
              </a:solidFill>
              <a:round/>
              <a:headEnd type="none" w="sm" len="sm"/>
              <a:tailEnd type="none" w="sm" len="sm"/>
            </a:ln>
          </p:spPr>
          <p:txBody>
            <a:bodyPr wrap="none" anchor="ctr"/>
            <a:lstStyle/>
            <a:p>
              <a:endParaRPr lang="fr-FR">
                <a:latin typeface="Calibri" pitchFamily="34" charset="0"/>
              </a:endParaRPr>
            </a:p>
          </p:txBody>
        </p:sp>
        <p:sp>
          <p:nvSpPr>
            <p:cNvPr id="22" name="Freeform 81">
              <a:extLst>
                <a:ext uri="{FF2B5EF4-FFF2-40B4-BE49-F238E27FC236}">
                  <a16:creationId xmlns:a16="http://schemas.microsoft.com/office/drawing/2014/main" id="{A2A7C38C-329A-2B48-B6C5-E87ABB67DB8E}"/>
                </a:ext>
              </a:extLst>
            </p:cNvPr>
            <p:cNvSpPr>
              <a:spLocks/>
            </p:cNvSpPr>
            <p:nvPr/>
          </p:nvSpPr>
          <p:spPr bwMode="auto">
            <a:xfrm flipH="1">
              <a:off x="7161213" y="3562350"/>
              <a:ext cx="169862" cy="41275"/>
            </a:xfrm>
            <a:custGeom>
              <a:avLst/>
              <a:gdLst>
                <a:gd name="T0" fmla="*/ 0 w 172"/>
                <a:gd name="T1" fmla="*/ 37 h 46"/>
                <a:gd name="T2" fmla="*/ 76 w 172"/>
                <a:gd name="T3" fmla="*/ 9 h 46"/>
                <a:gd name="T4" fmla="*/ 96 w 172"/>
                <a:gd name="T5" fmla="*/ 29 h 46"/>
                <a:gd name="T6" fmla="*/ 172 w 172"/>
                <a:gd name="T7" fmla="*/ 37 h 46"/>
                <a:gd name="T8" fmla="*/ 0 60000 65536"/>
                <a:gd name="T9" fmla="*/ 0 60000 65536"/>
                <a:gd name="T10" fmla="*/ 0 60000 65536"/>
                <a:gd name="T11" fmla="*/ 0 60000 65536"/>
                <a:gd name="T12" fmla="*/ 0 w 172"/>
                <a:gd name="T13" fmla="*/ 0 h 46"/>
                <a:gd name="T14" fmla="*/ 172 w 172"/>
                <a:gd name="T15" fmla="*/ 46 h 46"/>
              </a:gdLst>
              <a:ahLst/>
              <a:cxnLst>
                <a:cxn ang="T8">
                  <a:pos x="T0" y="T1"/>
                </a:cxn>
                <a:cxn ang="T9">
                  <a:pos x="T2" y="T3"/>
                </a:cxn>
                <a:cxn ang="T10">
                  <a:pos x="T4" y="T5"/>
                </a:cxn>
                <a:cxn ang="T11">
                  <a:pos x="T6" y="T7"/>
                </a:cxn>
              </a:cxnLst>
              <a:rect l="T12" t="T13" r="T14" b="T15"/>
              <a:pathLst>
                <a:path w="172" h="46">
                  <a:moveTo>
                    <a:pt x="0" y="37"/>
                  </a:moveTo>
                  <a:cubicBezTo>
                    <a:pt x="42" y="34"/>
                    <a:pt x="64" y="46"/>
                    <a:pt x="76" y="9"/>
                  </a:cubicBezTo>
                  <a:cubicBezTo>
                    <a:pt x="126" y="22"/>
                    <a:pt x="62" y="0"/>
                    <a:pt x="96" y="29"/>
                  </a:cubicBezTo>
                  <a:cubicBezTo>
                    <a:pt x="107" y="38"/>
                    <a:pt x="161" y="42"/>
                    <a:pt x="172" y="37"/>
                  </a:cubicBezTo>
                </a:path>
              </a:pathLst>
            </a:custGeom>
            <a:noFill/>
            <a:ln w="12700">
              <a:solidFill>
                <a:schemeClr val="tx1"/>
              </a:solidFill>
              <a:round/>
              <a:headEnd type="none" w="sm" len="sm"/>
              <a:tailEnd type="none" w="sm" len="sm"/>
            </a:ln>
          </p:spPr>
          <p:txBody>
            <a:bodyPr wrap="none" anchor="ctr"/>
            <a:lstStyle/>
            <a:p>
              <a:endParaRPr lang="fr-FR">
                <a:latin typeface="Calibri" pitchFamily="34" charset="0"/>
              </a:endParaRPr>
            </a:p>
          </p:txBody>
        </p:sp>
        <p:sp>
          <p:nvSpPr>
            <p:cNvPr id="23" name="Freeform 82">
              <a:extLst>
                <a:ext uri="{FF2B5EF4-FFF2-40B4-BE49-F238E27FC236}">
                  <a16:creationId xmlns:a16="http://schemas.microsoft.com/office/drawing/2014/main" id="{701CEA09-46F0-DF4E-BDDD-70115C4ACD7A}"/>
                </a:ext>
              </a:extLst>
            </p:cNvPr>
            <p:cNvSpPr>
              <a:spLocks/>
            </p:cNvSpPr>
            <p:nvPr/>
          </p:nvSpPr>
          <p:spPr bwMode="auto">
            <a:xfrm flipH="1">
              <a:off x="7142163" y="3608388"/>
              <a:ext cx="174625" cy="73025"/>
            </a:xfrm>
            <a:custGeom>
              <a:avLst/>
              <a:gdLst>
                <a:gd name="T0" fmla="*/ 0 w 176"/>
                <a:gd name="T1" fmla="*/ 60 h 80"/>
                <a:gd name="T2" fmla="*/ 60 w 176"/>
                <a:gd name="T3" fmla="*/ 80 h 80"/>
                <a:gd name="T4" fmla="*/ 64 w 176"/>
                <a:gd name="T5" fmla="*/ 68 h 80"/>
                <a:gd name="T6" fmla="*/ 76 w 176"/>
                <a:gd name="T7" fmla="*/ 64 h 80"/>
                <a:gd name="T8" fmla="*/ 92 w 176"/>
                <a:gd name="T9" fmla="*/ 40 h 80"/>
                <a:gd name="T10" fmla="*/ 92 w 176"/>
                <a:gd name="T11" fmla="*/ 8 h 80"/>
                <a:gd name="T12" fmla="*/ 140 w 176"/>
                <a:gd name="T13" fmla="*/ 24 h 80"/>
                <a:gd name="T14" fmla="*/ 176 w 176"/>
                <a:gd name="T15" fmla="*/ 0 h 80"/>
                <a:gd name="T16" fmla="*/ 0 60000 65536"/>
                <a:gd name="T17" fmla="*/ 0 60000 65536"/>
                <a:gd name="T18" fmla="*/ 0 60000 65536"/>
                <a:gd name="T19" fmla="*/ 0 60000 65536"/>
                <a:gd name="T20" fmla="*/ 0 60000 65536"/>
                <a:gd name="T21" fmla="*/ 0 60000 65536"/>
                <a:gd name="T22" fmla="*/ 0 60000 65536"/>
                <a:gd name="T23" fmla="*/ 0 60000 65536"/>
                <a:gd name="T24" fmla="*/ 0 w 176"/>
                <a:gd name="T25" fmla="*/ 0 h 80"/>
                <a:gd name="T26" fmla="*/ 176 w 176"/>
                <a:gd name="T27" fmla="*/ 80 h 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6" h="80">
                  <a:moveTo>
                    <a:pt x="0" y="60"/>
                  </a:moveTo>
                  <a:cubicBezTo>
                    <a:pt x="19" y="70"/>
                    <a:pt x="40" y="73"/>
                    <a:pt x="60" y="80"/>
                  </a:cubicBezTo>
                  <a:cubicBezTo>
                    <a:pt x="61" y="76"/>
                    <a:pt x="61" y="71"/>
                    <a:pt x="64" y="68"/>
                  </a:cubicBezTo>
                  <a:cubicBezTo>
                    <a:pt x="67" y="65"/>
                    <a:pt x="74" y="68"/>
                    <a:pt x="76" y="64"/>
                  </a:cubicBezTo>
                  <a:cubicBezTo>
                    <a:pt x="95" y="35"/>
                    <a:pt x="65" y="49"/>
                    <a:pt x="92" y="40"/>
                  </a:cubicBezTo>
                  <a:cubicBezTo>
                    <a:pt x="81" y="24"/>
                    <a:pt x="74" y="20"/>
                    <a:pt x="92" y="8"/>
                  </a:cubicBezTo>
                  <a:cubicBezTo>
                    <a:pt x="110" y="13"/>
                    <a:pt x="121" y="20"/>
                    <a:pt x="140" y="24"/>
                  </a:cubicBezTo>
                  <a:cubicBezTo>
                    <a:pt x="163" y="39"/>
                    <a:pt x="176" y="23"/>
                    <a:pt x="176" y="0"/>
                  </a:cubicBezTo>
                </a:path>
              </a:pathLst>
            </a:custGeom>
            <a:noFill/>
            <a:ln w="12700">
              <a:solidFill>
                <a:schemeClr val="tx1"/>
              </a:solidFill>
              <a:round/>
              <a:headEnd type="none" w="sm" len="sm"/>
              <a:tailEnd type="none" w="sm" len="sm"/>
            </a:ln>
          </p:spPr>
          <p:txBody>
            <a:bodyPr wrap="none" anchor="ctr"/>
            <a:lstStyle/>
            <a:p>
              <a:endParaRPr lang="fr-FR">
                <a:latin typeface="Calibri" pitchFamily="34" charset="0"/>
              </a:endParaRPr>
            </a:p>
          </p:txBody>
        </p:sp>
        <p:sp>
          <p:nvSpPr>
            <p:cNvPr id="24" name="Freeform 83">
              <a:extLst>
                <a:ext uri="{FF2B5EF4-FFF2-40B4-BE49-F238E27FC236}">
                  <a16:creationId xmlns:a16="http://schemas.microsoft.com/office/drawing/2014/main" id="{83B18BDD-7C51-0B49-8B8F-C91D1150C2E4}"/>
                </a:ext>
              </a:extLst>
            </p:cNvPr>
            <p:cNvSpPr>
              <a:spLocks/>
            </p:cNvSpPr>
            <p:nvPr/>
          </p:nvSpPr>
          <p:spPr bwMode="auto">
            <a:xfrm flipH="1">
              <a:off x="7118350" y="3548063"/>
              <a:ext cx="165100" cy="52387"/>
            </a:xfrm>
            <a:custGeom>
              <a:avLst/>
              <a:gdLst>
                <a:gd name="T0" fmla="*/ 0 w 168"/>
                <a:gd name="T1" fmla="*/ 12 h 57"/>
                <a:gd name="T2" fmla="*/ 8 w 168"/>
                <a:gd name="T3" fmla="*/ 52 h 57"/>
                <a:gd name="T4" fmla="*/ 36 w 168"/>
                <a:gd name="T5" fmla="*/ 40 h 57"/>
                <a:gd name="T6" fmla="*/ 100 w 168"/>
                <a:gd name="T7" fmla="*/ 16 h 57"/>
                <a:gd name="T8" fmla="*/ 104 w 168"/>
                <a:gd name="T9" fmla="*/ 4 h 57"/>
                <a:gd name="T10" fmla="*/ 136 w 168"/>
                <a:gd name="T11" fmla="*/ 20 h 57"/>
                <a:gd name="T12" fmla="*/ 168 w 168"/>
                <a:gd name="T13" fmla="*/ 28 h 57"/>
                <a:gd name="T14" fmla="*/ 0 60000 65536"/>
                <a:gd name="T15" fmla="*/ 0 60000 65536"/>
                <a:gd name="T16" fmla="*/ 0 60000 65536"/>
                <a:gd name="T17" fmla="*/ 0 60000 65536"/>
                <a:gd name="T18" fmla="*/ 0 60000 65536"/>
                <a:gd name="T19" fmla="*/ 0 60000 65536"/>
                <a:gd name="T20" fmla="*/ 0 60000 65536"/>
                <a:gd name="T21" fmla="*/ 0 w 168"/>
                <a:gd name="T22" fmla="*/ 0 h 57"/>
                <a:gd name="T23" fmla="*/ 168 w 168"/>
                <a:gd name="T24" fmla="*/ 57 h 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8" h="57">
                  <a:moveTo>
                    <a:pt x="0" y="12"/>
                  </a:moveTo>
                  <a:cubicBezTo>
                    <a:pt x="1" y="17"/>
                    <a:pt x="4" y="50"/>
                    <a:pt x="8" y="52"/>
                  </a:cubicBezTo>
                  <a:cubicBezTo>
                    <a:pt x="17" y="57"/>
                    <a:pt x="27" y="45"/>
                    <a:pt x="36" y="40"/>
                  </a:cubicBezTo>
                  <a:cubicBezTo>
                    <a:pt x="58" y="27"/>
                    <a:pt x="75" y="21"/>
                    <a:pt x="100" y="16"/>
                  </a:cubicBezTo>
                  <a:cubicBezTo>
                    <a:pt x="101" y="12"/>
                    <a:pt x="100" y="6"/>
                    <a:pt x="104" y="4"/>
                  </a:cubicBezTo>
                  <a:cubicBezTo>
                    <a:pt x="115" y="0"/>
                    <a:pt x="130" y="17"/>
                    <a:pt x="136" y="20"/>
                  </a:cubicBezTo>
                  <a:cubicBezTo>
                    <a:pt x="153" y="29"/>
                    <a:pt x="153" y="28"/>
                    <a:pt x="168" y="28"/>
                  </a:cubicBezTo>
                </a:path>
              </a:pathLst>
            </a:custGeom>
            <a:noFill/>
            <a:ln w="12700">
              <a:solidFill>
                <a:schemeClr val="tx1"/>
              </a:solidFill>
              <a:round/>
              <a:headEnd type="none" w="sm" len="sm"/>
              <a:tailEnd type="none" w="sm" len="sm"/>
            </a:ln>
          </p:spPr>
          <p:txBody>
            <a:bodyPr wrap="none" anchor="ctr"/>
            <a:lstStyle/>
            <a:p>
              <a:endParaRPr lang="fr-FR">
                <a:latin typeface="Calibri" pitchFamily="34" charset="0"/>
              </a:endParaRPr>
            </a:p>
          </p:txBody>
        </p:sp>
        <p:sp>
          <p:nvSpPr>
            <p:cNvPr id="25" name="Freeform 84">
              <a:extLst>
                <a:ext uri="{FF2B5EF4-FFF2-40B4-BE49-F238E27FC236}">
                  <a16:creationId xmlns:a16="http://schemas.microsoft.com/office/drawing/2014/main" id="{9245CF48-8160-8E48-91B4-C715B5A046B3}"/>
                </a:ext>
              </a:extLst>
            </p:cNvPr>
            <p:cNvSpPr>
              <a:spLocks/>
            </p:cNvSpPr>
            <p:nvPr/>
          </p:nvSpPr>
          <p:spPr bwMode="auto">
            <a:xfrm flipH="1">
              <a:off x="7072313" y="3614738"/>
              <a:ext cx="239712" cy="53975"/>
            </a:xfrm>
            <a:custGeom>
              <a:avLst/>
              <a:gdLst>
                <a:gd name="T0" fmla="*/ 0 w 240"/>
                <a:gd name="T1" fmla="*/ 8 h 60"/>
                <a:gd name="T2" fmla="*/ 60 w 240"/>
                <a:gd name="T3" fmla="*/ 48 h 60"/>
                <a:gd name="T4" fmla="*/ 72 w 240"/>
                <a:gd name="T5" fmla="*/ 60 h 60"/>
                <a:gd name="T6" fmla="*/ 92 w 240"/>
                <a:gd name="T7" fmla="*/ 40 h 60"/>
                <a:gd name="T8" fmla="*/ 160 w 240"/>
                <a:gd name="T9" fmla="*/ 36 h 60"/>
                <a:gd name="T10" fmla="*/ 164 w 240"/>
                <a:gd name="T11" fmla="*/ 24 h 60"/>
                <a:gd name="T12" fmla="*/ 220 w 240"/>
                <a:gd name="T13" fmla="*/ 4 h 60"/>
                <a:gd name="T14" fmla="*/ 240 w 240"/>
                <a:gd name="T15" fmla="*/ 0 h 60"/>
                <a:gd name="T16" fmla="*/ 0 60000 65536"/>
                <a:gd name="T17" fmla="*/ 0 60000 65536"/>
                <a:gd name="T18" fmla="*/ 0 60000 65536"/>
                <a:gd name="T19" fmla="*/ 0 60000 65536"/>
                <a:gd name="T20" fmla="*/ 0 60000 65536"/>
                <a:gd name="T21" fmla="*/ 0 60000 65536"/>
                <a:gd name="T22" fmla="*/ 0 60000 65536"/>
                <a:gd name="T23" fmla="*/ 0 60000 65536"/>
                <a:gd name="T24" fmla="*/ 0 w 240"/>
                <a:gd name="T25" fmla="*/ 0 h 60"/>
                <a:gd name="T26" fmla="*/ 240 w 240"/>
                <a:gd name="T27" fmla="*/ 60 h 6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0" h="60">
                  <a:moveTo>
                    <a:pt x="0" y="8"/>
                  </a:moveTo>
                  <a:cubicBezTo>
                    <a:pt x="17" y="25"/>
                    <a:pt x="38" y="41"/>
                    <a:pt x="60" y="48"/>
                  </a:cubicBezTo>
                  <a:cubicBezTo>
                    <a:pt x="64" y="52"/>
                    <a:pt x="66" y="60"/>
                    <a:pt x="72" y="60"/>
                  </a:cubicBezTo>
                  <a:cubicBezTo>
                    <a:pt x="81" y="60"/>
                    <a:pt x="83" y="41"/>
                    <a:pt x="92" y="40"/>
                  </a:cubicBezTo>
                  <a:cubicBezTo>
                    <a:pt x="114" y="37"/>
                    <a:pt x="137" y="37"/>
                    <a:pt x="160" y="36"/>
                  </a:cubicBezTo>
                  <a:cubicBezTo>
                    <a:pt x="161" y="32"/>
                    <a:pt x="161" y="26"/>
                    <a:pt x="164" y="24"/>
                  </a:cubicBezTo>
                  <a:cubicBezTo>
                    <a:pt x="171" y="19"/>
                    <a:pt x="209" y="7"/>
                    <a:pt x="220" y="4"/>
                  </a:cubicBezTo>
                  <a:cubicBezTo>
                    <a:pt x="227" y="2"/>
                    <a:pt x="240" y="0"/>
                    <a:pt x="240" y="0"/>
                  </a:cubicBezTo>
                </a:path>
              </a:pathLst>
            </a:custGeom>
            <a:noFill/>
            <a:ln w="12700">
              <a:solidFill>
                <a:schemeClr val="tx1"/>
              </a:solidFill>
              <a:round/>
              <a:headEnd type="none" w="sm" len="sm"/>
              <a:tailEnd type="none" w="sm" len="sm"/>
            </a:ln>
          </p:spPr>
          <p:txBody>
            <a:bodyPr wrap="none" anchor="ctr"/>
            <a:lstStyle/>
            <a:p>
              <a:endParaRPr lang="fr-FR">
                <a:latin typeface="Calibri" pitchFamily="34" charset="0"/>
              </a:endParaRPr>
            </a:p>
          </p:txBody>
        </p:sp>
        <p:sp>
          <p:nvSpPr>
            <p:cNvPr id="26" name="Text Box 85">
              <a:extLst>
                <a:ext uri="{FF2B5EF4-FFF2-40B4-BE49-F238E27FC236}">
                  <a16:creationId xmlns:a16="http://schemas.microsoft.com/office/drawing/2014/main" id="{F1DB6F5E-20C7-9F4B-93D4-F6018D1B9576}"/>
                </a:ext>
              </a:extLst>
            </p:cNvPr>
            <p:cNvSpPr txBox="1">
              <a:spLocks noChangeArrowheads="1"/>
            </p:cNvSpPr>
            <p:nvPr/>
          </p:nvSpPr>
          <p:spPr bwMode="auto">
            <a:xfrm flipH="1">
              <a:off x="7768663" y="3260309"/>
              <a:ext cx="1295400" cy="646331"/>
            </a:xfrm>
            <a:prstGeom prst="rect">
              <a:avLst/>
            </a:prstGeom>
            <a:noFill/>
            <a:ln w="9525">
              <a:noFill/>
              <a:miter lim="800000"/>
              <a:headEnd/>
              <a:tailEnd/>
            </a:ln>
          </p:spPr>
          <p:txBody>
            <a:bodyPr>
              <a:spAutoFit/>
            </a:bodyPr>
            <a:lstStyle/>
            <a:p>
              <a:pPr eaLnBrk="0" hangingPunct="0"/>
              <a:r>
                <a:rPr lang="en-US" sz="1200" b="1" dirty="0">
                  <a:latin typeface="Calibri" pitchFamily="34" charset="0"/>
                </a:rPr>
                <a:t>Protons </a:t>
              </a:r>
            </a:p>
            <a:p>
              <a:pPr eaLnBrk="0" hangingPunct="0"/>
              <a:endParaRPr lang="en-US" sz="1200" b="1" dirty="0">
                <a:latin typeface="Calibri" pitchFamily="34" charset="0"/>
              </a:endParaRPr>
            </a:p>
            <a:p>
              <a:pPr eaLnBrk="0" hangingPunct="0"/>
              <a:r>
                <a:rPr lang="en-US" sz="1200" b="1" dirty="0">
                  <a:latin typeface="Calibri" pitchFamily="34" charset="0"/>
                </a:rPr>
                <a:t>from PS</a:t>
              </a:r>
            </a:p>
          </p:txBody>
        </p:sp>
        <p:sp>
          <p:nvSpPr>
            <p:cNvPr id="27" name="Text Box 88">
              <a:extLst>
                <a:ext uri="{FF2B5EF4-FFF2-40B4-BE49-F238E27FC236}">
                  <a16:creationId xmlns:a16="http://schemas.microsoft.com/office/drawing/2014/main" id="{74524BD7-5724-0B42-A120-A5545DAB3ABB}"/>
                </a:ext>
              </a:extLst>
            </p:cNvPr>
            <p:cNvSpPr txBox="1">
              <a:spLocks noChangeArrowheads="1"/>
            </p:cNvSpPr>
            <p:nvPr/>
          </p:nvSpPr>
          <p:spPr bwMode="auto">
            <a:xfrm>
              <a:off x="7059613" y="2586038"/>
              <a:ext cx="955675" cy="171450"/>
            </a:xfrm>
            <a:prstGeom prst="rect">
              <a:avLst/>
            </a:prstGeom>
            <a:noFill/>
            <a:ln w="9525">
              <a:noFill/>
              <a:miter lim="800000"/>
              <a:headEnd/>
              <a:tailEnd/>
            </a:ln>
          </p:spPr>
          <p:txBody>
            <a:bodyPr lIns="0" tIns="0" rIns="0" bIns="0"/>
            <a:lstStyle/>
            <a:p>
              <a:pPr algn="ctr">
                <a:spcBef>
                  <a:spcPct val="20000"/>
                </a:spcBef>
                <a:buClr>
                  <a:schemeClr val="accent2"/>
                </a:buClr>
                <a:buFont typeface="Wingdings" pitchFamily="2" charset="2"/>
                <a:buNone/>
              </a:pPr>
              <a:r>
                <a:rPr lang="en-US" sz="1400" b="1">
                  <a:solidFill>
                    <a:srgbClr val="0000CC"/>
                  </a:solidFill>
                  <a:latin typeface="Calibri" pitchFamily="34" charset="0"/>
                </a:rPr>
                <a:t>ISOLDE</a:t>
              </a:r>
              <a:endParaRPr lang="en-US" sz="3200">
                <a:solidFill>
                  <a:srgbClr val="0000CC"/>
                </a:solidFill>
                <a:latin typeface="Calibri" pitchFamily="34" charset="0"/>
              </a:endParaRPr>
            </a:p>
          </p:txBody>
        </p:sp>
        <p:sp>
          <p:nvSpPr>
            <p:cNvPr id="28" name="AutoShape 89">
              <a:extLst>
                <a:ext uri="{FF2B5EF4-FFF2-40B4-BE49-F238E27FC236}">
                  <a16:creationId xmlns:a16="http://schemas.microsoft.com/office/drawing/2014/main" id="{8A81AC11-BD7C-EC45-BAEC-89AA98F0767B}"/>
                </a:ext>
              </a:extLst>
            </p:cNvPr>
            <p:cNvSpPr>
              <a:spLocks/>
            </p:cNvSpPr>
            <p:nvPr/>
          </p:nvSpPr>
          <p:spPr bwMode="auto">
            <a:xfrm rot="-5400000">
              <a:off x="7443788" y="2338388"/>
              <a:ext cx="152400" cy="1143000"/>
            </a:xfrm>
            <a:prstGeom prst="rightBrace">
              <a:avLst>
                <a:gd name="adj1" fmla="val 62500"/>
                <a:gd name="adj2" fmla="val 50000"/>
              </a:avLst>
            </a:prstGeom>
            <a:noFill/>
            <a:ln w="9525">
              <a:solidFill>
                <a:schemeClr val="tx1"/>
              </a:solidFill>
              <a:round/>
              <a:headEnd/>
              <a:tailEnd/>
            </a:ln>
          </p:spPr>
          <p:txBody>
            <a:bodyPr wrap="none" anchor="ctr"/>
            <a:lstStyle/>
            <a:p>
              <a:endParaRPr lang="fr-FR">
                <a:latin typeface="Calibri" pitchFamily="34" charset="0"/>
              </a:endParaRPr>
            </a:p>
          </p:txBody>
        </p:sp>
      </p:grpSp>
      <p:pic>
        <p:nvPicPr>
          <p:cNvPr id="31" name="Picture 21">
            <a:extLst>
              <a:ext uri="{FF2B5EF4-FFF2-40B4-BE49-F238E27FC236}">
                <a16:creationId xmlns:a16="http://schemas.microsoft.com/office/drawing/2014/main" id="{BF752EF8-4B34-1847-93FC-5812C655AE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3310" y="3039924"/>
            <a:ext cx="6953250" cy="2517077"/>
          </a:xfrm>
          <a:prstGeom prst="rect">
            <a:avLst/>
          </a:prstGeom>
        </p:spPr>
      </p:pic>
      <p:sp>
        <p:nvSpPr>
          <p:cNvPr id="32" name="AutoShape 37">
            <a:extLst>
              <a:ext uri="{FF2B5EF4-FFF2-40B4-BE49-F238E27FC236}">
                <a16:creationId xmlns:a16="http://schemas.microsoft.com/office/drawing/2014/main" id="{AF9744C2-E082-9847-B548-393BC4642C02}"/>
              </a:ext>
            </a:extLst>
          </p:cNvPr>
          <p:cNvSpPr>
            <a:spLocks noChangeArrowheads="1"/>
          </p:cNvSpPr>
          <p:nvPr/>
        </p:nvSpPr>
        <p:spPr bwMode="auto">
          <a:xfrm rot="9095017">
            <a:off x="7000289" y="4178607"/>
            <a:ext cx="808037" cy="544512"/>
          </a:xfrm>
          <a:custGeom>
            <a:avLst/>
            <a:gdLst>
              <a:gd name="T0" fmla="*/ 404019 w 21600"/>
              <a:gd name="T1" fmla="*/ 0 h 21600"/>
              <a:gd name="T2" fmla="*/ 197109 w 21600"/>
              <a:gd name="T3" fmla="*/ 89870 h 21600"/>
              <a:gd name="T4" fmla="*/ 404019 w 21600"/>
              <a:gd name="T5" fmla="*/ 85408 h 21600"/>
              <a:gd name="T6" fmla="*/ 610929 w 21600"/>
              <a:gd name="T7" fmla="*/ 89870 h 21600"/>
              <a:gd name="T8" fmla="*/ 0 60000 65536"/>
              <a:gd name="T9" fmla="*/ 0 60000 65536"/>
              <a:gd name="T10" fmla="*/ 0 60000 65536"/>
              <a:gd name="T11" fmla="*/ 0 60000 65536"/>
              <a:gd name="T12" fmla="*/ 2630 w 21600"/>
              <a:gd name="T13" fmla="*/ 0 h 21600"/>
              <a:gd name="T14" fmla="*/ 18970 w 21600"/>
              <a:gd name="T15" fmla="*/ 5952 h 21600"/>
            </a:gdLst>
            <a:ahLst/>
            <a:cxnLst>
              <a:cxn ang="T8">
                <a:pos x="T0" y="T1"/>
              </a:cxn>
              <a:cxn ang="T9">
                <a:pos x="T2" y="T3"/>
              </a:cxn>
              <a:cxn ang="T10">
                <a:pos x="T4" y="T5"/>
              </a:cxn>
              <a:cxn ang="T11">
                <a:pos x="T6" y="T7"/>
              </a:cxn>
            </a:cxnLst>
            <a:rect l="T12" t="T13" r="T14" b="T15"/>
            <a:pathLst>
              <a:path w="21600" h="21600">
                <a:moveTo>
                  <a:pt x="6298" y="4911"/>
                </a:moveTo>
                <a:cubicBezTo>
                  <a:pt x="7591" y="3923"/>
                  <a:pt x="9172" y="3387"/>
                  <a:pt x="10800" y="3388"/>
                </a:cubicBezTo>
                <a:cubicBezTo>
                  <a:pt x="12427" y="3388"/>
                  <a:pt x="14008" y="3923"/>
                  <a:pt x="15301" y="4911"/>
                </a:cubicBezTo>
                <a:lnTo>
                  <a:pt x="17359" y="2219"/>
                </a:lnTo>
                <a:cubicBezTo>
                  <a:pt x="15475" y="780"/>
                  <a:pt x="13170" y="-1"/>
                  <a:pt x="10799" y="0"/>
                </a:cubicBezTo>
                <a:cubicBezTo>
                  <a:pt x="8429" y="0"/>
                  <a:pt x="6124" y="780"/>
                  <a:pt x="4240" y="2219"/>
                </a:cubicBezTo>
                <a:close/>
              </a:path>
            </a:pathLst>
          </a:custGeom>
          <a:solidFill>
            <a:srgbClr val="777777"/>
          </a:solidFill>
          <a:ln w="9525">
            <a:miter lim="800000"/>
            <a:headEnd/>
            <a:tailEnd/>
          </a:ln>
          <a:scene3d>
            <a:camera prst="legacyObliqueTopLeft"/>
            <a:lightRig rig="legacyFlat3" dir="t"/>
          </a:scene3d>
          <a:sp3d extrusionH="176200" prstMaterial="legacyMatte">
            <a:bevelT w="13500" h="13500" prst="angle"/>
            <a:bevelB w="13500" h="13500" prst="angle"/>
            <a:extrusionClr>
              <a:srgbClr val="777777"/>
            </a:extrusionClr>
          </a:sp3d>
        </p:spPr>
        <p:txBody>
          <a:bodyPr>
            <a:flatTx/>
          </a:bodyPr>
          <a:lstStyle/>
          <a:p>
            <a:endParaRPr lang="fr-FR">
              <a:latin typeface="Calibri" pitchFamily="34" charset="0"/>
            </a:endParaRPr>
          </a:p>
        </p:txBody>
      </p:sp>
      <p:sp>
        <p:nvSpPr>
          <p:cNvPr id="33" name="Rectangle 1">
            <a:extLst>
              <a:ext uri="{FF2B5EF4-FFF2-40B4-BE49-F238E27FC236}">
                <a16:creationId xmlns:a16="http://schemas.microsoft.com/office/drawing/2014/main" id="{57DC0C48-1F6E-E542-AA42-7C8B43B07864}"/>
              </a:ext>
            </a:extLst>
          </p:cNvPr>
          <p:cNvSpPr/>
          <p:nvPr/>
        </p:nvSpPr>
        <p:spPr>
          <a:xfrm>
            <a:off x="467544" y="4347203"/>
            <a:ext cx="914400"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4" name="Picture 4">
            <a:extLst>
              <a:ext uri="{FF2B5EF4-FFF2-40B4-BE49-F238E27FC236}">
                <a16:creationId xmlns:a16="http://schemas.microsoft.com/office/drawing/2014/main" id="{3A011882-D970-EC4B-8D4E-6630BE084F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09" y="4327579"/>
            <a:ext cx="1038225" cy="10001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cxnSp>
        <p:nvCxnSpPr>
          <p:cNvPr id="35" name="Straight Arrow Connector 28">
            <a:extLst>
              <a:ext uri="{FF2B5EF4-FFF2-40B4-BE49-F238E27FC236}">
                <a16:creationId xmlns:a16="http://schemas.microsoft.com/office/drawing/2014/main" id="{3B4CE526-F329-9442-9FD5-FF00D90EE856}"/>
              </a:ext>
            </a:extLst>
          </p:cNvPr>
          <p:cNvCxnSpPr/>
          <p:nvPr/>
        </p:nvCxnSpPr>
        <p:spPr>
          <a:xfrm>
            <a:off x="1115616" y="3978618"/>
            <a:ext cx="72008" cy="82578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6" name="CuadroTexto 35">
            <a:extLst>
              <a:ext uri="{FF2B5EF4-FFF2-40B4-BE49-F238E27FC236}">
                <a16:creationId xmlns:a16="http://schemas.microsoft.com/office/drawing/2014/main" id="{F60B6531-9054-8141-95F6-BDA997B2AE77}"/>
              </a:ext>
            </a:extLst>
          </p:cNvPr>
          <p:cNvSpPr txBox="1"/>
          <p:nvPr/>
        </p:nvSpPr>
        <p:spPr>
          <a:xfrm>
            <a:off x="5364088" y="2798117"/>
            <a:ext cx="1800200" cy="307777"/>
          </a:xfrm>
          <a:prstGeom prst="rect">
            <a:avLst/>
          </a:prstGeom>
          <a:solidFill>
            <a:schemeClr val="bg1"/>
          </a:solidFill>
        </p:spPr>
        <p:txBody>
          <a:bodyPr wrap="square" rtlCol="0">
            <a:spAutoFit/>
          </a:bodyPr>
          <a:lstStyle/>
          <a:p>
            <a:r>
              <a:rPr lang="es-ES" sz="1400" dirty="0">
                <a:solidFill>
                  <a:schemeClr val="accent5">
                    <a:lumMod val="75000"/>
                  </a:schemeClr>
                </a:solidFill>
                <a:latin typeface="Comic Sans MS"/>
                <a:cs typeface="Comic Sans MS"/>
              </a:rPr>
              <a:t> 1</a:t>
            </a:r>
            <a:r>
              <a:rPr lang="es-ES" sz="1400" baseline="30000" dirty="0">
                <a:solidFill>
                  <a:schemeClr val="accent5">
                    <a:lumMod val="75000"/>
                  </a:schemeClr>
                </a:solidFill>
                <a:latin typeface="Comic Sans MS"/>
                <a:cs typeface="Comic Sans MS"/>
              </a:rPr>
              <a:t>+</a:t>
            </a:r>
            <a:r>
              <a:rPr lang="es-ES" sz="1400" dirty="0">
                <a:solidFill>
                  <a:schemeClr val="accent5">
                    <a:lumMod val="75000"/>
                  </a:schemeClr>
                </a:solidFill>
                <a:latin typeface="Comic Sans MS"/>
                <a:cs typeface="Comic Sans MS"/>
              </a:rPr>
              <a:t> </a:t>
            </a:r>
            <a:r>
              <a:rPr lang="es-ES" sz="1400" dirty="0" err="1">
                <a:solidFill>
                  <a:schemeClr val="accent5">
                    <a:lumMod val="75000"/>
                  </a:schemeClr>
                </a:solidFill>
                <a:latin typeface="Comic Sans MS"/>
                <a:cs typeface="Comic Sans MS"/>
              </a:rPr>
              <a:t>to</a:t>
            </a:r>
            <a:r>
              <a:rPr lang="es-ES" sz="1400" dirty="0">
                <a:solidFill>
                  <a:schemeClr val="accent5">
                    <a:lumMod val="75000"/>
                  </a:schemeClr>
                </a:solidFill>
                <a:latin typeface="Comic Sans MS"/>
                <a:cs typeface="Comic Sans MS"/>
              </a:rPr>
              <a:t> A/Q = 2 – 4.5</a:t>
            </a:r>
          </a:p>
        </p:txBody>
      </p:sp>
      <p:sp>
        <p:nvSpPr>
          <p:cNvPr id="37" name="Rectangle 38">
            <a:extLst>
              <a:ext uri="{FF2B5EF4-FFF2-40B4-BE49-F238E27FC236}">
                <a16:creationId xmlns:a16="http://schemas.microsoft.com/office/drawing/2014/main" id="{F41DDAFC-A9CF-FA43-A9E1-B8D692C4FDE1}"/>
              </a:ext>
            </a:extLst>
          </p:cNvPr>
          <p:cNvSpPr/>
          <p:nvPr/>
        </p:nvSpPr>
        <p:spPr>
          <a:xfrm>
            <a:off x="5364088" y="2780928"/>
            <a:ext cx="1872208" cy="576064"/>
          </a:xfrm>
          <a:prstGeom prst="rect">
            <a:avLst/>
          </a:prstGeom>
          <a:solidFill>
            <a:schemeClr val="bg1"/>
          </a:solidFill>
          <a:ln>
            <a:solidFill>
              <a:srgbClr val="FFFFFF"/>
            </a:solidFill>
          </a:ln>
          <a:effectLst>
            <a:outerShdw dist="12700" dir="5400000" sx="0" sy="0" rotWithShape="0">
              <a:srgbClr val="000000"/>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TextBox 40">
            <a:extLst>
              <a:ext uri="{FF2B5EF4-FFF2-40B4-BE49-F238E27FC236}">
                <a16:creationId xmlns:a16="http://schemas.microsoft.com/office/drawing/2014/main" id="{0A9B7A7E-4D46-3647-8F64-AA519E41EBD0}"/>
              </a:ext>
            </a:extLst>
          </p:cNvPr>
          <p:cNvSpPr txBox="1"/>
          <p:nvPr/>
        </p:nvSpPr>
        <p:spPr>
          <a:xfrm>
            <a:off x="5796136" y="4149080"/>
            <a:ext cx="864096" cy="369332"/>
          </a:xfrm>
          <a:prstGeom prst="rect">
            <a:avLst/>
          </a:prstGeom>
          <a:noFill/>
        </p:spPr>
        <p:txBody>
          <a:bodyPr wrap="square" rtlCol="0">
            <a:spAutoFit/>
          </a:bodyPr>
          <a:lstStyle/>
          <a:p>
            <a:r>
              <a:rPr lang="en-US" dirty="0">
                <a:solidFill>
                  <a:srgbClr val="F500FB"/>
                </a:solidFill>
              </a:rPr>
              <a:t>Mainz</a:t>
            </a:r>
          </a:p>
        </p:txBody>
      </p:sp>
      <p:sp>
        <p:nvSpPr>
          <p:cNvPr id="40" name="TextBox 41">
            <a:extLst>
              <a:ext uri="{FF2B5EF4-FFF2-40B4-BE49-F238E27FC236}">
                <a16:creationId xmlns:a16="http://schemas.microsoft.com/office/drawing/2014/main" id="{E759437E-4983-854F-AE1F-7A665832358B}"/>
              </a:ext>
            </a:extLst>
          </p:cNvPr>
          <p:cNvSpPr txBox="1"/>
          <p:nvPr/>
        </p:nvSpPr>
        <p:spPr>
          <a:xfrm>
            <a:off x="5580112" y="3861048"/>
            <a:ext cx="1224136" cy="369332"/>
          </a:xfrm>
          <a:prstGeom prst="rect">
            <a:avLst/>
          </a:prstGeom>
          <a:noFill/>
        </p:spPr>
        <p:txBody>
          <a:bodyPr wrap="square" rtlCol="0">
            <a:spAutoFit/>
          </a:bodyPr>
          <a:lstStyle/>
          <a:p>
            <a:r>
              <a:rPr lang="en-US" dirty="0">
                <a:solidFill>
                  <a:srgbClr val="F500FB"/>
                </a:solidFill>
              </a:rPr>
              <a:t>Stockholm</a:t>
            </a:r>
          </a:p>
        </p:txBody>
      </p:sp>
      <p:sp>
        <p:nvSpPr>
          <p:cNvPr id="41" name="TextBox 42">
            <a:extLst>
              <a:ext uri="{FF2B5EF4-FFF2-40B4-BE49-F238E27FC236}">
                <a16:creationId xmlns:a16="http://schemas.microsoft.com/office/drawing/2014/main" id="{82914AFA-1738-0642-B52D-29C112BD3804}"/>
              </a:ext>
            </a:extLst>
          </p:cNvPr>
          <p:cNvSpPr txBox="1"/>
          <p:nvPr/>
        </p:nvSpPr>
        <p:spPr>
          <a:xfrm>
            <a:off x="1475656" y="3645024"/>
            <a:ext cx="4104456" cy="369332"/>
          </a:xfrm>
          <a:prstGeom prst="rect">
            <a:avLst/>
          </a:prstGeom>
          <a:noFill/>
        </p:spPr>
        <p:txBody>
          <a:bodyPr wrap="square" rtlCol="0">
            <a:spAutoFit/>
          </a:bodyPr>
          <a:lstStyle/>
          <a:p>
            <a:r>
              <a:rPr lang="en-US" dirty="0">
                <a:solidFill>
                  <a:srgbClr val="F500FB"/>
                </a:solidFill>
              </a:rPr>
              <a:t>Heidelberg + GSI, Darmstadt</a:t>
            </a:r>
          </a:p>
        </p:txBody>
      </p:sp>
      <p:sp>
        <p:nvSpPr>
          <p:cNvPr id="42" name="TextBox 3">
            <a:extLst>
              <a:ext uri="{FF2B5EF4-FFF2-40B4-BE49-F238E27FC236}">
                <a16:creationId xmlns:a16="http://schemas.microsoft.com/office/drawing/2014/main" id="{E608C2EE-C06F-CE4C-B875-0789F6D659C2}"/>
              </a:ext>
            </a:extLst>
          </p:cNvPr>
          <p:cNvSpPr txBox="1"/>
          <p:nvPr/>
        </p:nvSpPr>
        <p:spPr>
          <a:xfrm>
            <a:off x="3185921" y="3066412"/>
            <a:ext cx="2952328" cy="369332"/>
          </a:xfrm>
          <a:prstGeom prst="rect">
            <a:avLst/>
          </a:prstGeom>
          <a:noFill/>
        </p:spPr>
        <p:txBody>
          <a:bodyPr wrap="square" rtlCol="0">
            <a:spAutoFit/>
          </a:bodyPr>
          <a:lstStyle/>
          <a:p>
            <a:r>
              <a:rPr lang="en-US" dirty="0"/>
              <a:t>1 Nature, 12 PRL, 6 PLB</a:t>
            </a:r>
            <a:r>
              <a:rPr lang="is-IS" dirty="0"/>
              <a:t>…..</a:t>
            </a:r>
            <a:endParaRPr lang="en-US" dirty="0"/>
          </a:p>
        </p:txBody>
      </p:sp>
      <p:pic>
        <p:nvPicPr>
          <p:cNvPr id="8"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6379" y="5155729"/>
            <a:ext cx="3914775" cy="1704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Imagen 4"/>
          <p:cNvPicPr>
            <a:picLocks noChangeAspect="1"/>
          </p:cNvPicPr>
          <p:nvPr/>
        </p:nvPicPr>
        <p:blipFill>
          <a:blip r:embed="rId7"/>
          <a:stretch>
            <a:fillRect/>
          </a:stretch>
        </p:blipFill>
        <p:spPr>
          <a:xfrm>
            <a:off x="15467" y="908720"/>
            <a:ext cx="3620429" cy="2304256"/>
          </a:xfrm>
          <a:prstGeom prst="rect">
            <a:avLst/>
          </a:prstGeom>
        </p:spPr>
      </p:pic>
      <p:sp>
        <p:nvSpPr>
          <p:cNvPr id="43" name="CuadroTexto 42">
            <a:extLst>
              <a:ext uri="{FF2B5EF4-FFF2-40B4-BE49-F238E27FC236}">
                <a16:creationId xmlns:a16="http://schemas.microsoft.com/office/drawing/2014/main" id="{AB29FA08-DF91-2845-8B71-CAABE0FAD1BA}"/>
              </a:ext>
            </a:extLst>
          </p:cNvPr>
          <p:cNvSpPr txBox="1"/>
          <p:nvPr/>
        </p:nvSpPr>
        <p:spPr>
          <a:xfrm>
            <a:off x="5795275" y="2165063"/>
            <a:ext cx="2174978" cy="369332"/>
          </a:xfrm>
          <a:prstGeom prst="rect">
            <a:avLst/>
          </a:prstGeom>
          <a:noFill/>
        </p:spPr>
        <p:txBody>
          <a:bodyPr wrap="square" rtlCol="0">
            <a:spAutoFit/>
          </a:bodyPr>
          <a:lstStyle/>
          <a:p>
            <a:r>
              <a:rPr lang="es-ES" dirty="0" err="1"/>
              <a:t>Charge</a:t>
            </a:r>
            <a:r>
              <a:rPr lang="es-ES" dirty="0"/>
              <a:t> </a:t>
            </a:r>
            <a:r>
              <a:rPr lang="es-ES" dirty="0" err="1"/>
              <a:t>Breeding</a:t>
            </a:r>
            <a:endParaRPr lang="es-ES" dirty="0"/>
          </a:p>
        </p:txBody>
      </p:sp>
      <p:cxnSp>
        <p:nvCxnSpPr>
          <p:cNvPr id="45" name="Conector recto de flecha 44">
            <a:extLst>
              <a:ext uri="{FF2B5EF4-FFF2-40B4-BE49-F238E27FC236}">
                <a16:creationId xmlns:a16="http://schemas.microsoft.com/office/drawing/2014/main" id="{EA5A3D3B-BCE9-134B-B1A6-29FC36671D34}"/>
              </a:ext>
            </a:extLst>
          </p:cNvPr>
          <p:cNvCxnSpPr/>
          <p:nvPr/>
        </p:nvCxnSpPr>
        <p:spPr>
          <a:xfrm flipV="1">
            <a:off x="6138249" y="2798117"/>
            <a:ext cx="305959" cy="985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Marcador de número de diapositiva 45">
            <a:extLst>
              <a:ext uri="{FF2B5EF4-FFF2-40B4-BE49-F238E27FC236}">
                <a16:creationId xmlns:a16="http://schemas.microsoft.com/office/drawing/2014/main" id="{6BA78BF9-D4E1-2E45-AD23-E2DE579552E7}"/>
              </a:ext>
            </a:extLst>
          </p:cNvPr>
          <p:cNvSpPr>
            <a:spLocks noGrp="1"/>
          </p:cNvSpPr>
          <p:nvPr>
            <p:ph type="sldNum" sz="quarter" idx="12"/>
          </p:nvPr>
        </p:nvSpPr>
        <p:spPr/>
        <p:txBody>
          <a:bodyPr/>
          <a:lstStyle/>
          <a:p>
            <a:fld id="{DCE4B40A-67BA-4787-801A-16EE65008C21}" type="slidenum">
              <a:rPr lang="en-US" smtClean="0"/>
              <a:pPr/>
              <a:t>39</a:t>
            </a:fld>
            <a:endParaRPr lang="en-US"/>
          </a:p>
        </p:txBody>
      </p:sp>
    </p:spTree>
    <p:extLst>
      <p:ext uri="{BB962C8B-B14F-4D97-AF65-F5344CB8AC3E}">
        <p14:creationId xmlns:p14="http://schemas.microsoft.com/office/powerpoint/2010/main" val="382584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page2image1424550400">
            <a:extLst>
              <a:ext uri="{FF2B5EF4-FFF2-40B4-BE49-F238E27FC236}">
                <a16:creationId xmlns:a16="http://schemas.microsoft.com/office/drawing/2014/main" id="{4EEA1B73-7B2D-9440-A8DC-462C2336FC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21" y="-9939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FDA4AA2F-1F83-9B42-B4BA-9B3F8A2F551F}"/>
              </a:ext>
            </a:extLst>
          </p:cNvPr>
          <p:cNvSpPr txBox="1"/>
          <p:nvPr/>
        </p:nvSpPr>
        <p:spPr>
          <a:xfrm>
            <a:off x="395536" y="0"/>
            <a:ext cx="4425696" cy="461665"/>
          </a:xfrm>
          <a:prstGeom prst="rect">
            <a:avLst/>
          </a:prstGeom>
          <a:noFill/>
        </p:spPr>
        <p:txBody>
          <a:bodyPr wrap="square" rtlCol="0">
            <a:spAutoFit/>
          </a:bodyPr>
          <a:lstStyle/>
          <a:p>
            <a:r>
              <a:rPr lang="en-GB" sz="2400" b="1" dirty="0">
                <a:solidFill>
                  <a:srgbClr val="000090"/>
                </a:solidFill>
                <a:latin typeface="Apple Chancery" panose="03020702040506060504" pitchFamily="66" charset="-79"/>
                <a:cs typeface="Apple Chancery" panose="03020702040506060504" pitchFamily="66" charset="-79"/>
              </a:rPr>
              <a:t>Evolution of the Table of Isotopes</a:t>
            </a:r>
          </a:p>
        </p:txBody>
      </p:sp>
      <p:sp>
        <p:nvSpPr>
          <p:cNvPr id="7" name="CuadroTexto 6">
            <a:extLst>
              <a:ext uri="{FF2B5EF4-FFF2-40B4-BE49-F238E27FC236}">
                <a16:creationId xmlns:a16="http://schemas.microsoft.com/office/drawing/2014/main" id="{9A41D0BE-1EDA-B548-BE11-511A7AEA100E}"/>
              </a:ext>
            </a:extLst>
          </p:cNvPr>
          <p:cNvSpPr txBox="1"/>
          <p:nvPr/>
        </p:nvSpPr>
        <p:spPr>
          <a:xfrm>
            <a:off x="7346218" y="299927"/>
            <a:ext cx="1330237" cy="369332"/>
          </a:xfrm>
          <a:prstGeom prst="rect">
            <a:avLst/>
          </a:prstGeom>
          <a:noFill/>
        </p:spPr>
        <p:txBody>
          <a:bodyPr wrap="square" rtlCol="0">
            <a:spAutoFit/>
          </a:bodyPr>
          <a:lstStyle/>
          <a:p>
            <a:r>
              <a:rPr lang="en-GB" dirty="0">
                <a:solidFill>
                  <a:srgbClr val="FF0000"/>
                </a:solidFill>
              </a:rPr>
              <a:t>1935, 90y!</a:t>
            </a:r>
          </a:p>
        </p:txBody>
      </p:sp>
      <p:sp>
        <p:nvSpPr>
          <p:cNvPr id="8" name="CuadroTexto 7">
            <a:extLst>
              <a:ext uri="{FF2B5EF4-FFF2-40B4-BE49-F238E27FC236}">
                <a16:creationId xmlns:a16="http://schemas.microsoft.com/office/drawing/2014/main" id="{50D24CBB-9C54-6448-9C78-5EA5EF30B4AE}"/>
              </a:ext>
            </a:extLst>
          </p:cNvPr>
          <p:cNvSpPr txBox="1"/>
          <p:nvPr/>
        </p:nvSpPr>
        <p:spPr>
          <a:xfrm>
            <a:off x="7346219" y="1301469"/>
            <a:ext cx="1043872" cy="369332"/>
          </a:xfrm>
          <a:prstGeom prst="rect">
            <a:avLst/>
          </a:prstGeom>
          <a:noFill/>
        </p:spPr>
        <p:txBody>
          <a:bodyPr wrap="square" rtlCol="0">
            <a:spAutoFit/>
          </a:bodyPr>
          <a:lstStyle/>
          <a:p>
            <a:r>
              <a:rPr lang="en-GB" dirty="0">
                <a:solidFill>
                  <a:srgbClr val="FF0000"/>
                </a:solidFill>
              </a:rPr>
              <a:t>1958</a:t>
            </a:r>
          </a:p>
        </p:txBody>
      </p:sp>
      <p:sp>
        <p:nvSpPr>
          <p:cNvPr id="9" name="CuadroTexto 8">
            <a:extLst>
              <a:ext uri="{FF2B5EF4-FFF2-40B4-BE49-F238E27FC236}">
                <a16:creationId xmlns:a16="http://schemas.microsoft.com/office/drawing/2014/main" id="{6E23BEE7-F46F-FA44-91AD-BD20F8A36405}"/>
              </a:ext>
            </a:extLst>
          </p:cNvPr>
          <p:cNvSpPr txBox="1"/>
          <p:nvPr/>
        </p:nvSpPr>
        <p:spPr>
          <a:xfrm>
            <a:off x="7346219" y="3455778"/>
            <a:ext cx="1043872" cy="369332"/>
          </a:xfrm>
          <a:prstGeom prst="rect">
            <a:avLst/>
          </a:prstGeom>
          <a:noFill/>
        </p:spPr>
        <p:txBody>
          <a:bodyPr wrap="square" rtlCol="0">
            <a:spAutoFit/>
          </a:bodyPr>
          <a:lstStyle/>
          <a:p>
            <a:r>
              <a:rPr lang="en-GB" dirty="0">
                <a:solidFill>
                  <a:srgbClr val="FF0000"/>
                </a:solidFill>
              </a:rPr>
              <a:t>2015</a:t>
            </a:r>
          </a:p>
        </p:txBody>
      </p:sp>
      <p:sp>
        <p:nvSpPr>
          <p:cNvPr id="2" name="CuadroTexto 1">
            <a:extLst>
              <a:ext uri="{FF2B5EF4-FFF2-40B4-BE49-F238E27FC236}">
                <a16:creationId xmlns:a16="http://schemas.microsoft.com/office/drawing/2014/main" id="{3543AE34-0B1E-C786-5FD6-7782DAE33007}"/>
              </a:ext>
            </a:extLst>
          </p:cNvPr>
          <p:cNvSpPr txBox="1"/>
          <p:nvPr/>
        </p:nvSpPr>
        <p:spPr>
          <a:xfrm>
            <a:off x="7452320" y="3825110"/>
            <a:ext cx="1512168" cy="369332"/>
          </a:xfrm>
          <a:prstGeom prst="rect">
            <a:avLst/>
          </a:prstGeom>
          <a:noFill/>
        </p:spPr>
        <p:txBody>
          <a:bodyPr wrap="square" rtlCol="0">
            <a:spAutoFit/>
          </a:bodyPr>
          <a:lstStyle/>
          <a:p>
            <a:r>
              <a:rPr lang="en-GB" dirty="0"/>
              <a:t>10 years ago!</a:t>
            </a:r>
          </a:p>
        </p:txBody>
      </p:sp>
      <p:sp>
        <p:nvSpPr>
          <p:cNvPr id="3" name="CuadroTexto 2">
            <a:extLst>
              <a:ext uri="{FF2B5EF4-FFF2-40B4-BE49-F238E27FC236}">
                <a16:creationId xmlns:a16="http://schemas.microsoft.com/office/drawing/2014/main" id="{3FB8EA48-E250-D248-120C-6B1C64F8BAB6}"/>
              </a:ext>
            </a:extLst>
          </p:cNvPr>
          <p:cNvSpPr txBox="1"/>
          <p:nvPr/>
        </p:nvSpPr>
        <p:spPr>
          <a:xfrm>
            <a:off x="4550879" y="2564904"/>
            <a:ext cx="974904" cy="369332"/>
          </a:xfrm>
          <a:prstGeom prst="rect">
            <a:avLst/>
          </a:prstGeom>
          <a:noFill/>
        </p:spPr>
        <p:txBody>
          <a:bodyPr wrap="square" rtlCol="0">
            <a:spAutoFit/>
          </a:bodyPr>
          <a:lstStyle/>
          <a:p>
            <a:r>
              <a:rPr lang="en-GB" dirty="0"/>
              <a:t>????</a:t>
            </a:r>
          </a:p>
        </p:txBody>
      </p:sp>
    </p:spTree>
    <p:extLst>
      <p:ext uri="{BB962C8B-B14F-4D97-AF65-F5344CB8AC3E}">
        <p14:creationId xmlns:p14="http://schemas.microsoft.com/office/powerpoint/2010/main" val="24060360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C0B429-B35A-A643-9732-9CF5FBEE60BD}"/>
              </a:ext>
            </a:extLst>
          </p:cNvPr>
          <p:cNvSpPr>
            <a:spLocks noGrp="1"/>
          </p:cNvSpPr>
          <p:nvPr>
            <p:ph type="title"/>
          </p:nvPr>
        </p:nvSpPr>
        <p:spPr>
          <a:xfrm>
            <a:off x="1543655" y="106695"/>
            <a:ext cx="6664036" cy="571500"/>
          </a:xfrm>
        </p:spPr>
        <p:txBody>
          <a:bodyPr>
            <a:normAutofit fontScale="90000"/>
          </a:bodyPr>
          <a:lstStyle/>
          <a:p>
            <a:r>
              <a:rPr lang="en-US" dirty="0">
                <a:solidFill>
                  <a:srgbClr val="000090"/>
                </a:solidFill>
                <a:latin typeface="+mn-lt"/>
                <a:cs typeface="Apple Chancery" panose="03020702040506060504" pitchFamily="66" charset="-79"/>
              </a:rPr>
              <a:t>The ISOLDE facility and set-ups</a:t>
            </a:r>
            <a:endParaRPr lang="en-GB" dirty="0">
              <a:solidFill>
                <a:srgbClr val="000090"/>
              </a:solidFill>
              <a:latin typeface="+mn-lt"/>
              <a:cs typeface="Apple Chancery" panose="03020702040506060504" pitchFamily="66" charset="-79"/>
            </a:endParaRPr>
          </a:p>
        </p:txBody>
      </p:sp>
      <p:sp>
        <p:nvSpPr>
          <p:cNvPr id="4" name="Marcador de pie de página 3">
            <a:extLst>
              <a:ext uri="{FF2B5EF4-FFF2-40B4-BE49-F238E27FC236}">
                <a16:creationId xmlns:a16="http://schemas.microsoft.com/office/drawing/2014/main" id="{3D88AE0B-EF67-E047-A102-56C5E8A5F6C8}"/>
              </a:ext>
            </a:extLst>
          </p:cNvPr>
          <p:cNvSpPr>
            <a:spLocks noGrp="1"/>
          </p:cNvSpPr>
          <p:nvPr>
            <p:ph type="ftr" sz="quarter" idx="3"/>
          </p:nvPr>
        </p:nvSpPr>
        <p:spPr/>
        <p:txBody>
          <a:bodyPr/>
          <a:lstStyle/>
          <a:p>
            <a:pPr algn="l">
              <a:defRPr/>
            </a:pPr>
            <a:endParaRPr lang="es-ES" dirty="0"/>
          </a:p>
        </p:txBody>
      </p:sp>
      <p:pic>
        <p:nvPicPr>
          <p:cNvPr id="5" name="Content Placeholder 15">
            <a:extLst>
              <a:ext uri="{FF2B5EF4-FFF2-40B4-BE49-F238E27FC236}">
                <a16:creationId xmlns:a16="http://schemas.microsoft.com/office/drawing/2014/main" id="{B9D35ABB-6C8D-EA47-99E0-D566F6B495DF}"/>
              </a:ext>
            </a:extLst>
          </p:cNvPr>
          <p:cNvPicPr>
            <a:picLocks noChangeAspect="1"/>
          </p:cNvPicPr>
          <p:nvPr/>
        </p:nvPicPr>
        <p:blipFill>
          <a:blip r:embed="rId2" cstate="email">
            <a:extLst>
              <a:ext uri="{28A0092B-C50C-407E-A947-70E740481C1C}">
                <a14:useLocalDpi xmlns:a14="http://schemas.microsoft.com/office/drawing/2010/main" val="0"/>
              </a:ext>
            </a:extLst>
          </a:blip>
          <a:srcRect l="1450" t="25668" r="20445"/>
          <a:stretch>
            <a:fillRect/>
          </a:stretch>
        </p:blipFill>
        <p:spPr bwMode="auto">
          <a:xfrm>
            <a:off x="241006" y="1087086"/>
            <a:ext cx="8472487" cy="4113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5">
            <a:extLst>
              <a:ext uri="{FF2B5EF4-FFF2-40B4-BE49-F238E27FC236}">
                <a16:creationId xmlns:a16="http://schemas.microsoft.com/office/drawing/2014/main" id="{184B75CF-2A10-FE49-AA07-B22C6F5FB3FB}"/>
              </a:ext>
            </a:extLst>
          </p:cNvPr>
          <p:cNvSpPr/>
          <p:nvPr/>
        </p:nvSpPr>
        <p:spPr>
          <a:xfrm>
            <a:off x="864893" y="1075973"/>
            <a:ext cx="5181600" cy="1981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a:t>production</a:t>
            </a:r>
          </a:p>
        </p:txBody>
      </p:sp>
      <p:sp>
        <p:nvSpPr>
          <p:cNvPr id="7" name="TextBox 113">
            <a:extLst>
              <a:ext uri="{FF2B5EF4-FFF2-40B4-BE49-F238E27FC236}">
                <a16:creationId xmlns:a16="http://schemas.microsoft.com/office/drawing/2014/main" id="{4DE6DEF3-0ECE-2C4C-9EDB-FF56B5BC46C3}"/>
              </a:ext>
            </a:extLst>
          </p:cNvPr>
          <p:cNvSpPr txBox="1">
            <a:spLocks noChangeArrowheads="1"/>
          </p:cNvSpPr>
          <p:nvPr/>
        </p:nvSpPr>
        <p:spPr bwMode="auto">
          <a:xfrm>
            <a:off x="5351595" y="1929767"/>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+RILIS</a:t>
            </a:r>
          </a:p>
        </p:txBody>
      </p:sp>
      <p:sp>
        <p:nvSpPr>
          <p:cNvPr id="8" name="TextBox 150">
            <a:extLst>
              <a:ext uri="{FF2B5EF4-FFF2-40B4-BE49-F238E27FC236}">
                <a16:creationId xmlns:a16="http://schemas.microsoft.com/office/drawing/2014/main" id="{902B3C62-1814-554B-93CD-13BFDAD871F1}"/>
              </a:ext>
            </a:extLst>
          </p:cNvPr>
          <p:cNvSpPr txBox="1">
            <a:spLocks noChangeArrowheads="1"/>
          </p:cNvSpPr>
          <p:nvPr/>
        </p:nvSpPr>
        <p:spPr bwMode="auto">
          <a:xfrm>
            <a:off x="5513093" y="1228373"/>
            <a:ext cx="11430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HRS </a:t>
            </a:r>
          </a:p>
          <a:p>
            <a:pPr algn="ctr"/>
            <a:r>
              <a:rPr lang="en-US" sz="1400" dirty="0">
                <a:latin typeface="Lucida Sans" charset="0"/>
                <a:cs typeface="Lucida Sans" charset="0"/>
              </a:rPr>
              <a:t>Target 1</a:t>
            </a:r>
          </a:p>
        </p:txBody>
      </p:sp>
      <p:sp>
        <p:nvSpPr>
          <p:cNvPr id="9" name="TextBox 151">
            <a:extLst>
              <a:ext uri="{FF2B5EF4-FFF2-40B4-BE49-F238E27FC236}">
                <a16:creationId xmlns:a16="http://schemas.microsoft.com/office/drawing/2014/main" id="{B79CA151-D00A-ED4A-BDAB-587B2A235241}"/>
              </a:ext>
            </a:extLst>
          </p:cNvPr>
          <p:cNvSpPr txBox="1">
            <a:spLocks noChangeArrowheads="1"/>
          </p:cNvSpPr>
          <p:nvPr/>
        </p:nvSpPr>
        <p:spPr bwMode="auto">
          <a:xfrm>
            <a:off x="6503693" y="1152173"/>
            <a:ext cx="11430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GPS</a:t>
            </a:r>
          </a:p>
          <a:p>
            <a:pPr algn="ctr"/>
            <a:r>
              <a:rPr lang="en-US" sz="1400" dirty="0">
                <a:latin typeface="Lucida Sans" charset="0"/>
                <a:cs typeface="Lucida Sans" charset="0"/>
              </a:rPr>
              <a:t>Target 2</a:t>
            </a:r>
          </a:p>
        </p:txBody>
      </p:sp>
      <p:cxnSp>
        <p:nvCxnSpPr>
          <p:cNvPr id="10" name="Straight Arrow Connector 152">
            <a:extLst>
              <a:ext uri="{FF2B5EF4-FFF2-40B4-BE49-F238E27FC236}">
                <a16:creationId xmlns:a16="http://schemas.microsoft.com/office/drawing/2014/main" id="{E97B6984-A63E-6B44-AC13-BC7CA28BC928}"/>
              </a:ext>
            </a:extLst>
          </p:cNvPr>
          <p:cNvCxnSpPr>
            <a:stCxn id="8" idx="2"/>
          </p:cNvCxnSpPr>
          <p:nvPr/>
        </p:nvCxnSpPr>
        <p:spPr>
          <a:xfrm>
            <a:off x="6084593" y="1751593"/>
            <a:ext cx="784401" cy="379787"/>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55">
            <a:extLst>
              <a:ext uri="{FF2B5EF4-FFF2-40B4-BE49-F238E27FC236}">
                <a16:creationId xmlns:a16="http://schemas.microsoft.com/office/drawing/2014/main" id="{7C2F499E-A598-0349-A3A2-FC46612F73BC}"/>
              </a:ext>
            </a:extLst>
          </p:cNvPr>
          <p:cNvCxnSpPr>
            <a:stCxn id="9" idx="2"/>
          </p:cNvCxnSpPr>
          <p:nvPr/>
        </p:nvCxnSpPr>
        <p:spPr>
          <a:xfrm>
            <a:off x="7075193" y="1675393"/>
            <a:ext cx="838200" cy="96903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12" name="Group 29">
            <a:extLst>
              <a:ext uri="{FF2B5EF4-FFF2-40B4-BE49-F238E27FC236}">
                <a16:creationId xmlns:a16="http://schemas.microsoft.com/office/drawing/2014/main" id="{15D59A34-D418-CB4A-A1C7-AD119433EE12}"/>
              </a:ext>
            </a:extLst>
          </p:cNvPr>
          <p:cNvGrpSpPr/>
          <p:nvPr/>
        </p:nvGrpSpPr>
        <p:grpSpPr>
          <a:xfrm>
            <a:off x="2661037" y="1914173"/>
            <a:ext cx="5943600" cy="4659624"/>
            <a:chOff x="2661037" y="1914173"/>
            <a:chExt cx="5943600" cy="4659624"/>
          </a:xfrm>
        </p:grpSpPr>
        <p:grpSp>
          <p:nvGrpSpPr>
            <p:cNvPr id="13" name="Group 28">
              <a:extLst>
                <a:ext uri="{FF2B5EF4-FFF2-40B4-BE49-F238E27FC236}">
                  <a16:creationId xmlns:a16="http://schemas.microsoft.com/office/drawing/2014/main" id="{065B3E28-4FE4-6843-BDF9-19F0F311D302}"/>
                </a:ext>
              </a:extLst>
            </p:cNvPr>
            <p:cNvGrpSpPr/>
            <p:nvPr/>
          </p:nvGrpSpPr>
          <p:grpSpPr>
            <a:xfrm>
              <a:off x="2661037" y="1914173"/>
              <a:ext cx="5943600" cy="4410427"/>
              <a:chOff x="2661037" y="1914173"/>
              <a:chExt cx="5943600" cy="4410427"/>
            </a:xfrm>
          </p:grpSpPr>
          <p:sp>
            <p:nvSpPr>
              <p:cNvPr id="15" name="TextBox 3">
                <a:extLst>
                  <a:ext uri="{FF2B5EF4-FFF2-40B4-BE49-F238E27FC236}">
                    <a16:creationId xmlns:a16="http://schemas.microsoft.com/office/drawing/2014/main" id="{1DB49A37-7D90-F649-A525-D566F6A007C4}"/>
                  </a:ext>
                </a:extLst>
              </p:cNvPr>
              <p:cNvSpPr txBox="1">
                <a:spLocks noChangeArrowheads="1"/>
              </p:cNvSpPr>
              <p:nvPr/>
            </p:nvSpPr>
            <p:spPr bwMode="auto">
              <a:xfrm>
                <a:off x="7461637" y="5200298"/>
                <a:ext cx="1143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Solid State Physics</a:t>
                </a:r>
              </a:p>
            </p:txBody>
          </p:sp>
          <p:sp>
            <p:nvSpPr>
              <p:cNvPr id="16" name="TextBox 103">
                <a:extLst>
                  <a:ext uri="{FF2B5EF4-FFF2-40B4-BE49-F238E27FC236}">
                    <a16:creationId xmlns:a16="http://schemas.microsoft.com/office/drawing/2014/main" id="{4707921B-A556-C14D-AE9E-7D682606F635}"/>
                  </a:ext>
                </a:extLst>
              </p:cNvPr>
              <p:cNvSpPr txBox="1">
                <a:spLocks noChangeArrowheads="1"/>
              </p:cNvSpPr>
              <p:nvPr/>
            </p:nvSpPr>
            <p:spPr bwMode="auto">
              <a:xfrm>
                <a:off x="6318637" y="55050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COLLAPS</a:t>
                </a:r>
              </a:p>
            </p:txBody>
          </p:sp>
          <p:sp>
            <p:nvSpPr>
              <p:cNvPr id="17" name="TextBox 104">
                <a:extLst>
                  <a:ext uri="{FF2B5EF4-FFF2-40B4-BE49-F238E27FC236}">
                    <a16:creationId xmlns:a16="http://schemas.microsoft.com/office/drawing/2014/main" id="{DE6317DA-94C8-8C4E-9188-BFC4A490224A}"/>
                  </a:ext>
                </a:extLst>
              </p:cNvPr>
              <p:cNvSpPr txBox="1">
                <a:spLocks noChangeArrowheads="1"/>
              </p:cNvSpPr>
              <p:nvPr/>
            </p:nvSpPr>
            <p:spPr bwMode="auto">
              <a:xfrm>
                <a:off x="5383600" y="52764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CRIS</a:t>
                </a:r>
              </a:p>
            </p:txBody>
          </p:sp>
          <p:sp>
            <p:nvSpPr>
              <p:cNvPr id="18" name="TextBox 105">
                <a:extLst>
                  <a:ext uri="{FF2B5EF4-FFF2-40B4-BE49-F238E27FC236}">
                    <a16:creationId xmlns:a16="http://schemas.microsoft.com/office/drawing/2014/main" id="{EAE4CFC7-9546-724E-923F-0B65630E4015}"/>
                  </a:ext>
                </a:extLst>
              </p:cNvPr>
              <p:cNvSpPr txBox="1">
                <a:spLocks noChangeArrowheads="1"/>
              </p:cNvSpPr>
              <p:nvPr/>
            </p:nvSpPr>
            <p:spPr bwMode="auto">
              <a:xfrm>
                <a:off x="4393000" y="5427311"/>
                <a:ext cx="1143000" cy="306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ISOLTRAP</a:t>
                </a:r>
              </a:p>
            </p:txBody>
          </p:sp>
          <p:sp>
            <p:nvSpPr>
              <p:cNvPr id="19" name="TextBox 107">
                <a:extLst>
                  <a:ext uri="{FF2B5EF4-FFF2-40B4-BE49-F238E27FC236}">
                    <a16:creationId xmlns:a16="http://schemas.microsoft.com/office/drawing/2014/main" id="{438103A3-AE79-1848-A003-B896F3C284EA}"/>
                  </a:ext>
                </a:extLst>
              </p:cNvPr>
              <p:cNvSpPr txBox="1">
                <a:spLocks noChangeArrowheads="1"/>
              </p:cNvSpPr>
              <p:nvPr/>
            </p:nvSpPr>
            <p:spPr bwMode="auto">
              <a:xfrm>
                <a:off x="3423037" y="52002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IDS</a:t>
                </a:r>
              </a:p>
            </p:txBody>
          </p:sp>
          <p:sp>
            <p:nvSpPr>
              <p:cNvPr id="20" name="TextBox 108">
                <a:extLst>
                  <a:ext uri="{FF2B5EF4-FFF2-40B4-BE49-F238E27FC236}">
                    <a16:creationId xmlns:a16="http://schemas.microsoft.com/office/drawing/2014/main" id="{BB417AD9-63B6-DE4C-93DB-60E43D11CD16}"/>
                  </a:ext>
                </a:extLst>
              </p:cNvPr>
              <p:cNvSpPr txBox="1">
                <a:spLocks noChangeArrowheads="1"/>
              </p:cNvSpPr>
              <p:nvPr/>
            </p:nvSpPr>
            <p:spPr bwMode="auto">
              <a:xfrm>
                <a:off x="4870837" y="26094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VITO</a:t>
                </a:r>
              </a:p>
            </p:txBody>
          </p:sp>
          <p:sp>
            <p:nvSpPr>
              <p:cNvPr id="21" name="TextBox 109">
                <a:extLst>
                  <a:ext uri="{FF2B5EF4-FFF2-40B4-BE49-F238E27FC236}">
                    <a16:creationId xmlns:a16="http://schemas.microsoft.com/office/drawing/2014/main" id="{C732FC57-8FE6-2448-8D01-8BE644E42546}"/>
                  </a:ext>
                </a:extLst>
              </p:cNvPr>
              <p:cNvSpPr txBox="1">
                <a:spLocks noChangeArrowheads="1"/>
              </p:cNvSpPr>
              <p:nvPr/>
            </p:nvSpPr>
            <p:spPr bwMode="auto">
              <a:xfrm>
                <a:off x="4337437" y="1914173"/>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solidFill>
                      <a:srgbClr val="3366FF"/>
                    </a:solidFill>
                    <a:latin typeface="Lucida Sans" charset="0"/>
                    <a:cs typeface="Lucida Sans" charset="0"/>
                  </a:rPr>
                  <a:t>TAS</a:t>
                </a:r>
              </a:p>
            </p:txBody>
          </p:sp>
          <p:sp>
            <p:nvSpPr>
              <p:cNvPr id="22" name="TextBox 114">
                <a:extLst>
                  <a:ext uri="{FF2B5EF4-FFF2-40B4-BE49-F238E27FC236}">
                    <a16:creationId xmlns:a16="http://schemas.microsoft.com/office/drawing/2014/main" id="{301B9186-49E5-E84D-9113-F48898EC2F9D}"/>
                  </a:ext>
                </a:extLst>
              </p:cNvPr>
              <p:cNvSpPr txBox="1">
                <a:spLocks noChangeArrowheads="1"/>
              </p:cNvSpPr>
              <p:nvPr/>
            </p:nvSpPr>
            <p:spPr bwMode="auto">
              <a:xfrm>
                <a:off x="5099437" y="22284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WISARD</a:t>
                </a:r>
              </a:p>
            </p:txBody>
          </p:sp>
          <p:sp>
            <p:nvSpPr>
              <p:cNvPr id="23" name="TextBox 115">
                <a:extLst>
                  <a:ext uri="{FF2B5EF4-FFF2-40B4-BE49-F238E27FC236}">
                    <a16:creationId xmlns:a16="http://schemas.microsoft.com/office/drawing/2014/main" id="{F492B246-A2B2-1C45-884C-FAB22983BA8D}"/>
                  </a:ext>
                </a:extLst>
              </p:cNvPr>
              <p:cNvSpPr txBox="1">
                <a:spLocks noChangeArrowheads="1"/>
              </p:cNvSpPr>
              <p:nvPr/>
            </p:nvSpPr>
            <p:spPr bwMode="auto">
              <a:xfrm>
                <a:off x="2661037" y="53526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NICOLE</a:t>
                </a:r>
              </a:p>
            </p:txBody>
          </p:sp>
          <p:cxnSp>
            <p:nvCxnSpPr>
              <p:cNvPr id="24" name="Straight Arrow Connector 7">
                <a:extLst>
                  <a:ext uri="{FF2B5EF4-FFF2-40B4-BE49-F238E27FC236}">
                    <a16:creationId xmlns:a16="http://schemas.microsoft.com/office/drawing/2014/main" id="{F26191BF-0764-DE49-979F-512F816C54C6}"/>
                  </a:ext>
                </a:extLst>
              </p:cNvPr>
              <p:cNvCxnSpPr>
                <a:stCxn id="15" idx="0"/>
              </p:cNvCxnSpPr>
              <p:nvPr/>
            </p:nvCxnSpPr>
            <p:spPr>
              <a:xfrm flipH="1" flipV="1">
                <a:off x="7570493" y="3981098"/>
                <a:ext cx="419100" cy="12192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118">
                <a:extLst>
                  <a:ext uri="{FF2B5EF4-FFF2-40B4-BE49-F238E27FC236}">
                    <a16:creationId xmlns:a16="http://schemas.microsoft.com/office/drawing/2014/main" id="{959196E0-7738-2545-9DD7-332A47F1CF7D}"/>
                  </a:ext>
                </a:extLst>
              </p:cNvPr>
              <p:cNvCxnSpPr>
                <a:stCxn id="15" idx="0"/>
              </p:cNvCxnSpPr>
              <p:nvPr/>
            </p:nvCxnSpPr>
            <p:spPr>
              <a:xfrm flipH="1" flipV="1">
                <a:off x="7113293" y="3904898"/>
                <a:ext cx="876300" cy="12954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119">
                <a:extLst>
                  <a:ext uri="{FF2B5EF4-FFF2-40B4-BE49-F238E27FC236}">
                    <a16:creationId xmlns:a16="http://schemas.microsoft.com/office/drawing/2014/main" id="{77173DA8-C3E4-8F42-8D9B-CE3A4C59EBB4}"/>
                  </a:ext>
                </a:extLst>
              </p:cNvPr>
              <p:cNvCxnSpPr>
                <a:stCxn id="16" idx="0"/>
              </p:cNvCxnSpPr>
              <p:nvPr/>
            </p:nvCxnSpPr>
            <p:spPr>
              <a:xfrm flipH="1" flipV="1">
                <a:off x="6547237" y="4438298"/>
                <a:ext cx="342900" cy="10668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sp>
            <p:nvSpPr>
              <p:cNvPr id="27" name="TextBox 120">
                <a:extLst>
                  <a:ext uri="{FF2B5EF4-FFF2-40B4-BE49-F238E27FC236}">
                    <a16:creationId xmlns:a16="http://schemas.microsoft.com/office/drawing/2014/main" id="{C8FA498D-9E8B-CD41-8F5F-A246EE9B56D8}"/>
                  </a:ext>
                </a:extLst>
              </p:cNvPr>
              <p:cNvSpPr txBox="1">
                <a:spLocks noChangeArrowheads="1"/>
              </p:cNvSpPr>
              <p:nvPr/>
            </p:nvSpPr>
            <p:spPr bwMode="auto">
              <a:xfrm>
                <a:off x="7358744" y="5800725"/>
                <a:ext cx="1143000"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3366FF"/>
                    </a:solidFill>
                    <a:latin typeface="Lucida Sans" charset="0"/>
                    <a:cs typeface="Lucida Sans" charset="0"/>
                  </a:rPr>
                  <a:t>Travelling setups</a:t>
                </a:r>
              </a:p>
            </p:txBody>
          </p:sp>
          <p:cxnSp>
            <p:nvCxnSpPr>
              <p:cNvPr id="28" name="Straight Arrow Connector 121">
                <a:extLst>
                  <a:ext uri="{FF2B5EF4-FFF2-40B4-BE49-F238E27FC236}">
                    <a16:creationId xmlns:a16="http://schemas.microsoft.com/office/drawing/2014/main" id="{472BD0D9-4660-F042-BAA0-4447A543802F}"/>
                  </a:ext>
                </a:extLst>
              </p:cNvPr>
              <p:cNvCxnSpPr/>
              <p:nvPr/>
            </p:nvCxnSpPr>
            <p:spPr>
              <a:xfrm flipH="1" flipV="1">
                <a:off x="6928237" y="4362098"/>
                <a:ext cx="571500" cy="16764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122">
                <a:extLst>
                  <a:ext uri="{FF2B5EF4-FFF2-40B4-BE49-F238E27FC236}">
                    <a16:creationId xmlns:a16="http://schemas.microsoft.com/office/drawing/2014/main" id="{EB861FF3-5C87-AF42-84F4-E31D559F1C25}"/>
                  </a:ext>
                </a:extLst>
              </p:cNvPr>
              <p:cNvCxnSpPr>
                <a:stCxn id="17" idx="0"/>
              </p:cNvCxnSpPr>
              <p:nvPr/>
            </p:nvCxnSpPr>
            <p:spPr>
              <a:xfrm flipH="1" flipV="1">
                <a:off x="5785237" y="4514498"/>
                <a:ext cx="169863" cy="7620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123">
                <a:extLst>
                  <a:ext uri="{FF2B5EF4-FFF2-40B4-BE49-F238E27FC236}">
                    <a16:creationId xmlns:a16="http://schemas.microsoft.com/office/drawing/2014/main" id="{0192BE43-23DD-EC41-AF1D-C751D4096858}"/>
                  </a:ext>
                </a:extLst>
              </p:cNvPr>
              <p:cNvCxnSpPr>
                <a:stCxn id="18" idx="0"/>
              </p:cNvCxnSpPr>
              <p:nvPr/>
            </p:nvCxnSpPr>
            <p:spPr>
              <a:xfrm flipH="1" flipV="1">
                <a:off x="4947037" y="4666898"/>
                <a:ext cx="17463" cy="760413"/>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124">
                <a:extLst>
                  <a:ext uri="{FF2B5EF4-FFF2-40B4-BE49-F238E27FC236}">
                    <a16:creationId xmlns:a16="http://schemas.microsoft.com/office/drawing/2014/main" id="{98260989-B1DE-AE40-84BC-01A48922666F}"/>
                  </a:ext>
                </a:extLst>
              </p:cNvPr>
              <p:cNvCxnSpPr>
                <a:stCxn id="19" idx="0"/>
              </p:cNvCxnSpPr>
              <p:nvPr/>
            </p:nvCxnSpPr>
            <p:spPr>
              <a:xfrm flipV="1">
                <a:off x="3994537" y="4362098"/>
                <a:ext cx="114300" cy="8382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Arrow Connector 125">
                <a:extLst>
                  <a:ext uri="{FF2B5EF4-FFF2-40B4-BE49-F238E27FC236}">
                    <a16:creationId xmlns:a16="http://schemas.microsoft.com/office/drawing/2014/main" id="{0425BD69-4996-5B48-9B47-496E5F3CB206}"/>
                  </a:ext>
                </a:extLst>
              </p:cNvPr>
              <p:cNvCxnSpPr>
                <a:stCxn id="23" idx="0"/>
              </p:cNvCxnSpPr>
              <p:nvPr/>
            </p:nvCxnSpPr>
            <p:spPr>
              <a:xfrm flipV="1">
                <a:off x="3232537" y="4209698"/>
                <a:ext cx="381000" cy="11430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137">
                <a:extLst>
                  <a:ext uri="{FF2B5EF4-FFF2-40B4-BE49-F238E27FC236}">
                    <a16:creationId xmlns:a16="http://schemas.microsoft.com/office/drawing/2014/main" id="{3769C324-6FA3-334D-943F-A7E808EE5D60}"/>
                  </a:ext>
                </a:extLst>
              </p:cNvPr>
              <p:cNvCxnSpPr>
                <a:stCxn id="21" idx="2"/>
              </p:cNvCxnSpPr>
              <p:nvPr/>
            </p:nvCxnSpPr>
            <p:spPr>
              <a:xfrm flipH="1">
                <a:off x="4794637" y="2222148"/>
                <a:ext cx="114300" cy="1597025"/>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141">
                <a:extLst>
                  <a:ext uri="{FF2B5EF4-FFF2-40B4-BE49-F238E27FC236}">
                    <a16:creationId xmlns:a16="http://schemas.microsoft.com/office/drawing/2014/main" id="{93F3A227-D522-4F4A-99D7-04F975E8B093}"/>
                  </a:ext>
                </a:extLst>
              </p:cNvPr>
              <p:cNvCxnSpPr>
                <a:stCxn id="20" idx="2"/>
              </p:cNvCxnSpPr>
              <p:nvPr/>
            </p:nvCxnSpPr>
            <p:spPr>
              <a:xfrm>
                <a:off x="5442337" y="2917473"/>
                <a:ext cx="38100" cy="9017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144">
                <a:extLst>
                  <a:ext uri="{FF2B5EF4-FFF2-40B4-BE49-F238E27FC236}">
                    <a16:creationId xmlns:a16="http://schemas.microsoft.com/office/drawing/2014/main" id="{E14EEE1D-0AB7-EC4E-A3D9-A9F362ADF203}"/>
                  </a:ext>
                </a:extLst>
              </p:cNvPr>
              <p:cNvCxnSpPr>
                <a:stCxn id="22" idx="2"/>
              </p:cNvCxnSpPr>
              <p:nvPr/>
            </p:nvCxnSpPr>
            <p:spPr>
              <a:xfrm>
                <a:off x="5670937" y="2536473"/>
                <a:ext cx="114300" cy="8255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grpSp>
        <p:sp>
          <p:nvSpPr>
            <p:cNvPr id="14" name="TextBox 158">
              <a:extLst>
                <a:ext uri="{FF2B5EF4-FFF2-40B4-BE49-F238E27FC236}">
                  <a16:creationId xmlns:a16="http://schemas.microsoft.com/office/drawing/2014/main" id="{9F947379-71AE-D648-B66B-DEA13E2DC149}"/>
                </a:ext>
              </a:extLst>
            </p:cNvPr>
            <p:cNvSpPr txBox="1">
              <a:spLocks noChangeArrowheads="1"/>
            </p:cNvSpPr>
            <p:nvPr/>
          </p:nvSpPr>
          <p:spPr bwMode="auto">
            <a:xfrm>
              <a:off x="3886200" y="5927466"/>
              <a:ext cx="2698175" cy="646331"/>
            </a:xfrm>
            <a:prstGeom prst="rect">
              <a:avLst/>
            </a:prstGeom>
            <a:noFill/>
            <a:ln>
              <a:solidFill>
                <a:schemeClr val="accent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800" dirty="0">
                  <a:solidFill>
                    <a:srgbClr val="0066FF"/>
                  </a:solidFill>
                  <a:latin typeface="Lucida Sans" charset="0"/>
                  <a:cs typeface="Lucida Sans" charset="0"/>
                </a:rPr>
                <a:t>Low energy experiments</a:t>
              </a:r>
            </a:p>
            <a:p>
              <a:pPr algn="ctr"/>
              <a:r>
                <a:rPr lang="en-US" sz="1800" dirty="0">
                  <a:solidFill>
                    <a:srgbClr val="0066FF"/>
                  </a:solidFill>
                  <a:latin typeface="Lucida Sans" charset="0"/>
                  <a:cs typeface="Lucida Sans" charset="0"/>
                </a:rPr>
                <a:t>(~ 60 </a:t>
              </a:r>
              <a:r>
                <a:rPr lang="en-US" sz="1800" dirty="0" err="1">
                  <a:solidFill>
                    <a:srgbClr val="0066FF"/>
                  </a:solidFill>
                  <a:latin typeface="Lucida Sans" charset="0"/>
                  <a:cs typeface="Lucida Sans" charset="0"/>
                </a:rPr>
                <a:t>keV</a:t>
              </a:r>
              <a:r>
                <a:rPr lang="en-US" sz="1800" dirty="0">
                  <a:solidFill>
                    <a:srgbClr val="0066FF"/>
                  </a:solidFill>
                  <a:latin typeface="Lucida Sans" charset="0"/>
                  <a:cs typeface="Lucida Sans" charset="0"/>
                </a:rPr>
                <a:t>)</a:t>
              </a:r>
            </a:p>
          </p:txBody>
        </p:sp>
      </p:grpSp>
      <p:sp>
        <p:nvSpPr>
          <p:cNvPr id="36" name="Rectangle 1">
            <a:extLst>
              <a:ext uri="{FF2B5EF4-FFF2-40B4-BE49-F238E27FC236}">
                <a16:creationId xmlns:a16="http://schemas.microsoft.com/office/drawing/2014/main" id="{9F7CD49A-D397-9C43-B1E3-6AE1EBDF8A16}"/>
              </a:ext>
            </a:extLst>
          </p:cNvPr>
          <p:cNvSpPr/>
          <p:nvPr/>
        </p:nvSpPr>
        <p:spPr>
          <a:xfrm>
            <a:off x="1017293" y="3285773"/>
            <a:ext cx="1371600" cy="1524000"/>
          </a:xfrm>
          <a:prstGeom prst="rect">
            <a:avLst/>
          </a:prstGeom>
          <a:solidFill>
            <a:srgbClr val="E1E1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49">
            <a:extLst>
              <a:ext uri="{FF2B5EF4-FFF2-40B4-BE49-F238E27FC236}">
                <a16:creationId xmlns:a16="http://schemas.microsoft.com/office/drawing/2014/main" id="{0AAB93AC-880C-754A-B758-DF7C17BE9B2A}"/>
              </a:ext>
            </a:extLst>
          </p:cNvPr>
          <p:cNvSpPr/>
          <p:nvPr/>
        </p:nvSpPr>
        <p:spPr>
          <a:xfrm rot="940869">
            <a:off x="2287307" y="3243331"/>
            <a:ext cx="307404" cy="418335"/>
          </a:xfrm>
          <a:prstGeom prst="rect">
            <a:avLst/>
          </a:prstGeom>
          <a:solidFill>
            <a:srgbClr val="E1E1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50">
            <a:extLst>
              <a:ext uri="{FF2B5EF4-FFF2-40B4-BE49-F238E27FC236}">
                <a16:creationId xmlns:a16="http://schemas.microsoft.com/office/drawing/2014/main" id="{98E716A8-6021-974B-9D05-F136C4EB74AA}"/>
              </a:ext>
            </a:extLst>
          </p:cNvPr>
          <p:cNvSpPr/>
          <p:nvPr/>
        </p:nvSpPr>
        <p:spPr>
          <a:xfrm rot="940869">
            <a:off x="739445" y="3477204"/>
            <a:ext cx="455007" cy="1206884"/>
          </a:xfrm>
          <a:prstGeom prst="rect">
            <a:avLst/>
          </a:prstGeom>
          <a:solidFill>
            <a:srgbClr val="E1E1E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9" name="Content Placeholder 5" descr="Screen Shot 2017-03-21 at 13.26.31 (2).png">
            <a:extLst>
              <a:ext uri="{FF2B5EF4-FFF2-40B4-BE49-F238E27FC236}">
                <a16:creationId xmlns:a16="http://schemas.microsoft.com/office/drawing/2014/main" id="{D086C0AB-B5B3-134E-9CC3-201A2F9BB124}"/>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47315" b="81528" l="24974" r="49818"/>
                    </a14:imgEffect>
                  </a14:imgLayer>
                </a14:imgProps>
              </a:ext>
              <a:ext uri="{28A0092B-C50C-407E-A947-70E740481C1C}">
                <a14:useLocalDpi xmlns:a14="http://schemas.microsoft.com/office/drawing/2010/main" val="0"/>
              </a:ext>
            </a:extLst>
          </a:blip>
          <a:srcRect l="25462" t="52915" r="50298" b="20348"/>
          <a:stretch/>
        </p:blipFill>
        <p:spPr bwMode="auto">
          <a:xfrm rot="838721">
            <a:off x="832138" y="3135679"/>
            <a:ext cx="1821541" cy="11300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0" name="Group 30">
            <a:extLst>
              <a:ext uri="{FF2B5EF4-FFF2-40B4-BE49-F238E27FC236}">
                <a16:creationId xmlns:a16="http://schemas.microsoft.com/office/drawing/2014/main" id="{B4EAFE4A-199E-7D40-B902-276613448168}"/>
              </a:ext>
            </a:extLst>
          </p:cNvPr>
          <p:cNvGrpSpPr/>
          <p:nvPr/>
        </p:nvGrpSpPr>
        <p:grpSpPr>
          <a:xfrm>
            <a:off x="133773" y="2030257"/>
            <a:ext cx="4511499" cy="4269107"/>
            <a:chOff x="133773" y="2030257"/>
            <a:chExt cx="4511499" cy="4269107"/>
          </a:xfrm>
        </p:grpSpPr>
        <p:sp>
          <p:nvSpPr>
            <p:cNvPr id="41" name="TextBox 116">
              <a:extLst>
                <a:ext uri="{FF2B5EF4-FFF2-40B4-BE49-F238E27FC236}">
                  <a16:creationId xmlns:a16="http://schemas.microsoft.com/office/drawing/2014/main" id="{5C8F7C0B-B21A-0C4A-91D9-0C8C08DA7771}"/>
                </a:ext>
              </a:extLst>
            </p:cNvPr>
            <p:cNvSpPr txBox="1">
              <a:spLocks noChangeArrowheads="1"/>
            </p:cNvSpPr>
            <p:nvPr/>
          </p:nvSpPr>
          <p:spPr bwMode="auto">
            <a:xfrm>
              <a:off x="214299" y="2185823"/>
              <a:ext cx="2960933" cy="738664"/>
            </a:xfrm>
            <a:prstGeom prst="rect">
              <a:avLst/>
            </a:prstGeom>
            <a:noFill/>
            <a:ln>
              <a:solidFill>
                <a:srgbClr val="FF0000"/>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HIE-ISOLDE RIB accelerator</a:t>
              </a:r>
            </a:p>
            <a:p>
              <a:pPr algn="ctr"/>
              <a:r>
                <a:rPr lang="en-US" sz="1400" dirty="0">
                  <a:latin typeface="Lucida Sans" charset="0"/>
                  <a:cs typeface="Lucida Sans" charset="0"/>
                </a:rPr>
                <a:t>2014-2018</a:t>
              </a:r>
            </a:p>
            <a:p>
              <a:pPr algn="ctr"/>
              <a:r>
                <a:rPr lang="en-US" sz="1400" dirty="0">
                  <a:latin typeface="Lucida Sans" charset="0"/>
                  <a:cs typeface="Lucida Sans" charset="0"/>
                </a:rPr>
                <a:t>Gradual increase to ~10 MeV/u</a:t>
              </a:r>
            </a:p>
          </p:txBody>
        </p:sp>
        <p:sp>
          <p:nvSpPr>
            <p:cNvPr id="42" name="TextBox 117">
              <a:extLst>
                <a:ext uri="{FF2B5EF4-FFF2-40B4-BE49-F238E27FC236}">
                  <a16:creationId xmlns:a16="http://schemas.microsoft.com/office/drawing/2014/main" id="{527670CC-985D-9E4E-897E-9829D2E148AB}"/>
                </a:ext>
              </a:extLst>
            </p:cNvPr>
            <p:cNvSpPr txBox="1">
              <a:spLocks noChangeArrowheads="1"/>
            </p:cNvSpPr>
            <p:nvPr/>
          </p:nvSpPr>
          <p:spPr bwMode="auto">
            <a:xfrm>
              <a:off x="3169063" y="2030257"/>
              <a:ext cx="1476209" cy="954107"/>
            </a:xfrm>
            <a:prstGeom prst="rect">
              <a:avLst/>
            </a:prstGeom>
            <a:noFill/>
            <a:ln>
              <a:solidFill>
                <a:srgbClr val="FF0000"/>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latin typeface="Lucida Sans" charset="0"/>
                  <a:cs typeface="Lucida Sans" charset="0"/>
                </a:rPr>
                <a:t>REX-ISOLDE</a:t>
              </a:r>
            </a:p>
            <a:p>
              <a:pPr algn="ctr"/>
              <a:r>
                <a:rPr lang="en-US" sz="1400" dirty="0">
                  <a:latin typeface="Lucida Sans" charset="0"/>
                  <a:cs typeface="Lucida Sans" charset="0"/>
                </a:rPr>
                <a:t>RIB accelerator</a:t>
              </a:r>
            </a:p>
            <a:p>
              <a:pPr algn="ctr"/>
              <a:r>
                <a:rPr lang="en-US" sz="1400" dirty="0">
                  <a:latin typeface="Lucida Sans" charset="0"/>
                  <a:cs typeface="Lucida Sans" charset="0"/>
                </a:rPr>
                <a:t>Since 2001 </a:t>
              </a:r>
            </a:p>
            <a:p>
              <a:pPr algn="ctr"/>
              <a:r>
                <a:rPr lang="en-US" sz="1400" dirty="0">
                  <a:latin typeface="Lucida Sans" charset="0"/>
                  <a:cs typeface="Lucida Sans" charset="0"/>
                </a:rPr>
                <a:t>2.8 MeV/u</a:t>
              </a:r>
            </a:p>
          </p:txBody>
        </p:sp>
        <p:cxnSp>
          <p:nvCxnSpPr>
            <p:cNvPr id="43" name="Straight Arrow Connector 131">
              <a:extLst>
                <a:ext uri="{FF2B5EF4-FFF2-40B4-BE49-F238E27FC236}">
                  <a16:creationId xmlns:a16="http://schemas.microsoft.com/office/drawing/2014/main" id="{80C76F48-6BFA-7441-BFA5-984DF3E87B08}"/>
                </a:ext>
              </a:extLst>
            </p:cNvPr>
            <p:cNvCxnSpPr/>
            <p:nvPr/>
          </p:nvCxnSpPr>
          <p:spPr>
            <a:xfrm>
              <a:off x="2522646" y="2924487"/>
              <a:ext cx="735327" cy="58988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135">
              <a:extLst>
                <a:ext uri="{FF2B5EF4-FFF2-40B4-BE49-F238E27FC236}">
                  <a16:creationId xmlns:a16="http://schemas.microsoft.com/office/drawing/2014/main" id="{A185E045-F314-2A4B-B713-587C185C7AA6}"/>
                </a:ext>
              </a:extLst>
            </p:cNvPr>
            <p:cNvCxnSpPr/>
            <p:nvPr/>
          </p:nvCxnSpPr>
          <p:spPr>
            <a:xfrm>
              <a:off x="4444567" y="2992044"/>
              <a:ext cx="179702" cy="47102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5" name="TextBox 110">
              <a:extLst>
                <a:ext uri="{FF2B5EF4-FFF2-40B4-BE49-F238E27FC236}">
                  <a16:creationId xmlns:a16="http://schemas.microsoft.com/office/drawing/2014/main" id="{0CCABE49-AD91-3745-8961-987E78E507B6}"/>
                </a:ext>
              </a:extLst>
            </p:cNvPr>
            <p:cNvSpPr txBox="1">
              <a:spLocks noChangeArrowheads="1"/>
            </p:cNvSpPr>
            <p:nvPr/>
          </p:nvSpPr>
          <p:spPr bwMode="auto">
            <a:xfrm>
              <a:off x="1703093" y="52002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a:solidFill>
                    <a:srgbClr val="FF0000"/>
                  </a:solidFill>
                  <a:latin typeface="Lucida Sans" charset="0"/>
                  <a:cs typeface="Lucida Sans" charset="0"/>
                </a:rPr>
                <a:t>MINIBALL</a:t>
              </a:r>
            </a:p>
          </p:txBody>
        </p:sp>
        <p:sp>
          <p:nvSpPr>
            <p:cNvPr id="46" name="TextBox 111">
              <a:extLst>
                <a:ext uri="{FF2B5EF4-FFF2-40B4-BE49-F238E27FC236}">
                  <a16:creationId xmlns:a16="http://schemas.microsoft.com/office/drawing/2014/main" id="{E1B2F30E-3E78-4742-80A0-C7ED3F4A2430}"/>
                </a:ext>
              </a:extLst>
            </p:cNvPr>
            <p:cNvSpPr txBox="1">
              <a:spLocks noChangeArrowheads="1"/>
            </p:cNvSpPr>
            <p:nvPr/>
          </p:nvSpPr>
          <p:spPr bwMode="auto">
            <a:xfrm>
              <a:off x="971973" y="5581298"/>
              <a:ext cx="1143000"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solidFill>
                    <a:srgbClr val="FF0000"/>
                  </a:solidFill>
                  <a:latin typeface="Lucida Sans" charset="0"/>
                  <a:cs typeface="Lucida Sans" charset="0"/>
                </a:rPr>
                <a:t>ISS</a:t>
              </a:r>
            </a:p>
          </p:txBody>
        </p:sp>
        <p:sp>
          <p:nvSpPr>
            <p:cNvPr id="47" name="TextBox 112">
              <a:extLst>
                <a:ext uri="{FF2B5EF4-FFF2-40B4-BE49-F238E27FC236}">
                  <a16:creationId xmlns:a16="http://schemas.microsoft.com/office/drawing/2014/main" id="{59A1BD6F-C118-EC48-9F41-61A99734E938}"/>
                </a:ext>
              </a:extLst>
            </p:cNvPr>
            <p:cNvSpPr txBox="1">
              <a:spLocks noChangeArrowheads="1"/>
            </p:cNvSpPr>
            <p:nvPr/>
          </p:nvSpPr>
          <p:spPr bwMode="auto">
            <a:xfrm>
              <a:off x="133773" y="5108768"/>
              <a:ext cx="1143000" cy="523875"/>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dirty="0">
                  <a:solidFill>
                    <a:srgbClr val="FF0000"/>
                  </a:solidFill>
                  <a:latin typeface="Lucida Sans" charset="0"/>
                  <a:cs typeface="Lucida Sans" charset="0"/>
                </a:rPr>
                <a:t>Scattering</a:t>
              </a:r>
            </a:p>
            <a:p>
              <a:pPr algn="ctr"/>
              <a:r>
                <a:rPr lang="en-US" sz="1400" dirty="0">
                  <a:solidFill>
                    <a:srgbClr val="FF0000"/>
                  </a:solidFill>
                  <a:latin typeface="Lucida Sans" charset="0"/>
                  <a:cs typeface="Lucida Sans" charset="0"/>
                </a:rPr>
                <a:t>Chamber</a:t>
              </a:r>
            </a:p>
          </p:txBody>
        </p:sp>
        <p:cxnSp>
          <p:nvCxnSpPr>
            <p:cNvPr id="48" name="Straight Arrow Connector 126">
              <a:extLst>
                <a:ext uri="{FF2B5EF4-FFF2-40B4-BE49-F238E27FC236}">
                  <a16:creationId xmlns:a16="http://schemas.microsoft.com/office/drawing/2014/main" id="{70A8AF05-F60D-2548-8612-D8E0D0833430}"/>
                </a:ext>
              </a:extLst>
            </p:cNvPr>
            <p:cNvCxnSpPr/>
            <p:nvPr/>
          </p:nvCxnSpPr>
          <p:spPr>
            <a:xfrm flipH="1" flipV="1">
              <a:off x="2191173" y="4047773"/>
              <a:ext cx="114300" cy="11525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127">
              <a:extLst>
                <a:ext uri="{FF2B5EF4-FFF2-40B4-BE49-F238E27FC236}">
                  <a16:creationId xmlns:a16="http://schemas.microsoft.com/office/drawing/2014/main" id="{DA8E8830-C035-7548-86F3-F228823BC6E3}"/>
                </a:ext>
              </a:extLst>
            </p:cNvPr>
            <p:cNvCxnSpPr>
              <a:stCxn id="46" idx="0"/>
            </p:cNvCxnSpPr>
            <p:nvPr/>
          </p:nvCxnSpPr>
          <p:spPr>
            <a:xfrm flipV="1">
              <a:off x="1543473" y="4276373"/>
              <a:ext cx="190500" cy="13049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129">
              <a:extLst>
                <a:ext uri="{FF2B5EF4-FFF2-40B4-BE49-F238E27FC236}">
                  <a16:creationId xmlns:a16="http://schemas.microsoft.com/office/drawing/2014/main" id="{9B0D27B8-49C8-DC44-AE63-C51EDB6865B0}"/>
                </a:ext>
              </a:extLst>
            </p:cNvPr>
            <p:cNvCxnSpPr>
              <a:stCxn id="47" idx="0"/>
            </p:cNvCxnSpPr>
            <p:nvPr/>
          </p:nvCxnSpPr>
          <p:spPr>
            <a:xfrm flipV="1">
              <a:off x="857673" y="3971573"/>
              <a:ext cx="190500" cy="115252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1" name="Rectangle 8">
              <a:extLst>
                <a:ext uri="{FF2B5EF4-FFF2-40B4-BE49-F238E27FC236}">
                  <a16:creationId xmlns:a16="http://schemas.microsoft.com/office/drawing/2014/main" id="{935B4600-A4A7-2D47-A310-0EFD593B5D25}"/>
                </a:ext>
              </a:extLst>
            </p:cNvPr>
            <p:cNvSpPr/>
            <p:nvPr/>
          </p:nvSpPr>
          <p:spPr>
            <a:xfrm>
              <a:off x="269191" y="5930032"/>
              <a:ext cx="2749471" cy="369332"/>
            </a:xfrm>
            <a:prstGeom prst="rect">
              <a:avLst/>
            </a:prstGeom>
            <a:solidFill>
              <a:schemeClr val="bg1"/>
            </a:solidFill>
            <a:ln>
              <a:solidFill>
                <a:srgbClr val="FF0000"/>
              </a:solidFill>
            </a:ln>
          </p:spPr>
          <p:txBody>
            <a:bodyPr wrap="none">
              <a:spAutoFit/>
            </a:bodyPr>
            <a:lstStyle/>
            <a:p>
              <a:pPr algn="ctr"/>
              <a:r>
                <a:rPr lang="en-US" dirty="0">
                  <a:solidFill>
                    <a:srgbClr val="FF0000"/>
                  </a:solidFill>
                  <a:latin typeface="Lucida Sans" charset="0"/>
                  <a:cs typeface="Lucida Sans" charset="0"/>
                </a:rPr>
                <a:t>High energy experiments</a:t>
              </a:r>
            </a:p>
          </p:txBody>
        </p:sp>
      </p:grpSp>
      <p:sp>
        <p:nvSpPr>
          <p:cNvPr id="52" name="TextBox 9">
            <a:extLst>
              <a:ext uri="{FF2B5EF4-FFF2-40B4-BE49-F238E27FC236}">
                <a16:creationId xmlns:a16="http://schemas.microsoft.com/office/drawing/2014/main" id="{930372A9-A522-D344-AD66-BAF62C0CFD22}"/>
              </a:ext>
            </a:extLst>
          </p:cNvPr>
          <p:cNvSpPr txBox="1"/>
          <p:nvPr/>
        </p:nvSpPr>
        <p:spPr>
          <a:xfrm>
            <a:off x="3688068" y="1211834"/>
            <a:ext cx="1710725" cy="369332"/>
          </a:xfrm>
          <a:prstGeom prst="rect">
            <a:avLst/>
          </a:prstGeom>
          <a:noFill/>
          <a:ln>
            <a:solidFill>
              <a:schemeClr val="tx1"/>
            </a:solidFill>
          </a:ln>
        </p:spPr>
        <p:txBody>
          <a:bodyPr wrap="none" rtlCol="0">
            <a:spAutoFit/>
          </a:bodyPr>
          <a:lstStyle/>
          <a:p>
            <a:r>
              <a:rPr lang="en-US" dirty="0"/>
              <a:t>RIB production</a:t>
            </a:r>
          </a:p>
        </p:txBody>
      </p:sp>
      <p:cxnSp>
        <p:nvCxnSpPr>
          <p:cNvPr id="53" name="Straight Arrow Connector 3">
            <a:extLst>
              <a:ext uri="{FF2B5EF4-FFF2-40B4-BE49-F238E27FC236}">
                <a16:creationId xmlns:a16="http://schemas.microsoft.com/office/drawing/2014/main" id="{C63C95EC-3D6C-4946-8C2F-BF61120494EC}"/>
              </a:ext>
            </a:extLst>
          </p:cNvPr>
          <p:cNvCxnSpPr/>
          <p:nvPr/>
        </p:nvCxnSpPr>
        <p:spPr>
          <a:xfrm flipH="1">
            <a:off x="8145345" y="2752373"/>
            <a:ext cx="922456" cy="386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1">
            <a:extLst>
              <a:ext uri="{FF2B5EF4-FFF2-40B4-BE49-F238E27FC236}">
                <a16:creationId xmlns:a16="http://schemas.microsoft.com/office/drawing/2014/main" id="{87D25EA1-0F51-D443-97C0-D1514762BC44}"/>
              </a:ext>
            </a:extLst>
          </p:cNvPr>
          <p:cNvCxnSpPr/>
          <p:nvPr/>
        </p:nvCxnSpPr>
        <p:spPr>
          <a:xfrm flipH="1" flipV="1">
            <a:off x="7113293" y="2169245"/>
            <a:ext cx="1497307" cy="58312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5" name="Oval 4">
            <a:extLst>
              <a:ext uri="{FF2B5EF4-FFF2-40B4-BE49-F238E27FC236}">
                <a16:creationId xmlns:a16="http://schemas.microsoft.com/office/drawing/2014/main" id="{4323C0E0-EFCB-9D41-8C8E-08768F3254D4}"/>
              </a:ext>
            </a:extLst>
          </p:cNvPr>
          <p:cNvSpPr/>
          <p:nvPr/>
        </p:nvSpPr>
        <p:spPr>
          <a:xfrm>
            <a:off x="6884693" y="2030257"/>
            <a:ext cx="190500" cy="21554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3">
            <a:extLst>
              <a:ext uri="{FF2B5EF4-FFF2-40B4-BE49-F238E27FC236}">
                <a16:creationId xmlns:a16="http://schemas.microsoft.com/office/drawing/2014/main" id="{DBA61B60-EBCD-9745-82D6-AA928445CBAB}"/>
              </a:ext>
            </a:extLst>
          </p:cNvPr>
          <p:cNvSpPr/>
          <p:nvPr/>
        </p:nvSpPr>
        <p:spPr>
          <a:xfrm>
            <a:off x="7888357" y="2672567"/>
            <a:ext cx="190500" cy="215540"/>
          </a:xfrm>
          <a:prstGeom prst="ellipse">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27">
            <a:extLst>
              <a:ext uri="{FF2B5EF4-FFF2-40B4-BE49-F238E27FC236}">
                <a16:creationId xmlns:a16="http://schemas.microsoft.com/office/drawing/2014/main" id="{5D37D492-A809-294A-954C-067253E9EDB9}"/>
              </a:ext>
            </a:extLst>
          </p:cNvPr>
          <p:cNvGrpSpPr/>
          <p:nvPr/>
        </p:nvGrpSpPr>
        <p:grpSpPr>
          <a:xfrm>
            <a:off x="6200802" y="2245773"/>
            <a:ext cx="860016" cy="1703081"/>
            <a:chOff x="6200802" y="2245773"/>
            <a:chExt cx="860016" cy="1703081"/>
          </a:xfrm>
        </p:grpSpPr>
        <p:cxnSp>
          <p:nvCxnSpPr>
            <p:cNvPr id="58" name="Straight Connector 14">
              <a:extLst>
                <a:ext uri="{FF2B5EF4-FFF2-40B4-BE49-F238E27FC236}">
                  <a16:creationId xmlns:a16="http://schemas.microsoft.com/office/drawing/2014/main" id="{F2C5DBB0-A585-C84C-90B0-6A5DA7B40280}"/>
                </a:ext>
              </a:extLst>
            </p:cNvPr>
            <p:cNvCxnSpPr/>
            <p:nvPr/>
          </p:nvCxnSpPr>
          <p:spPr>
            <a:xfrm flipH="1">
              <a:off x="6579894" y="2245773"/>
              <a:ext cx="307788" cy="506600"/>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9" name="Straight Connector 61">
              <a:extLst>
                <a:ext uri="{FF2B5EF4-FFF2-40B4-BE49-F238E27FC236}">
                  <a16:creationId xmlns:a16="http://schemas.microsoft.com/office/drawing/2014/main" id="{6A7E665B-F03F-3646-95CB-48BB17C00A9C}"/>
                </a:ext>
              </a:extLst>
            </p:cNvPr>
            <p:cNvCxnSpPr/>
            <p:nvPr/>
          </p:nvCxnSpPr>
          <p:spPr>
            <a:xfrm>
              <a:off x="6647476" y="2779173"/>
              <a:ext cx="390627" cy="163349"/>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0" name="Straight Connector 63">
              <a:extLst>
                <a:ext uri="{FF2B5EF4-FFF2-40B4-BE49-F238E27FC236}">
                  <a16:creationId xmlns:a16="http://schemas.microsoft.com/office/drawing/2014/main" id="{C6510EB1-F83B-2B4D-ACE7-55C6AA3EE951}"/>
                </a:ext>
              </a:extLst>
            </p:cNvPr>
            <p:cNvCxnSpPr/>
            <p:nvPr/>
          </p:nvCxnSpPr>
          <p:spPr>
            <a:xfrm>
              <a:off x="7044950" y="2966130"/>
              <a:ext cx="15868" cy="548243"/>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1" name="Straight Connector 66">
              <a:extLst>
                <a:ext uri="{FF2B5EF4-FFF2-40B4-BE49-F238E27FC236}">
                  <a16:creationId xmlns:a16="http://schemas.microsoft.com/office/drawing/2014/main" id="{7A7027F9-BD39-094B-863B-CF1D79293469}"/>
                </a:ext>
              </a:extLst>
            </p:cNvPr>
            <p:cNvCxnSpPr/>
            <p:nvPr/>
          </p:nvCxnSpPr>
          <p:spPr>
            <a:xfrm flipH="1">
              <a:off x="6200802" y="3545099"/>
              <a:ext cx="798191" cy="403755"/>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62" name="Straight Connector 68">
            <a:extLst>
              <a:ext uri="{FF2B5EF4-FFF2-40B4-BE49-F238E27FC236}">
                <a16:creationId xmlns:a16="http://schemas.microsoft.com/office/drawing/2014/main" id="{5CAB1F50-61C5-F644-AFA8-AFEE97EFD530}"/>
              </a:ext>
            </a:extLst>
          </p:cNvPr>
          <p:cNvCxnSpPr/>
          <p:nvPr/>
        </p:nvCxnSpPr>
        <p:spPr>
          <a:xfrm>
            <a:off x="5764953" y="3622817"/>
            <a:ext cx="975197" cy="14161"/>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63" name="Group 31">
            <a:extLst>
              <a:ext uri="{FF2B5EF4-FFF2-40B4-BE49-F238E27FC236}">
                <a16:creationId xmlns:a16="http://schemas.microsoft.com/office/drawing/2014/main" id="{D806D639-FDFF-C742-8A52-60737AC7C3B3}"/>
              </a:ext>
            </a:extLst>
          </p:cNvPr>
          <p:cNvGrpSpPr/>
          <p:nvPr/>
        </p:nvGrpSpPr>
        <p:grpSpPr>
          <a:xfrm>
            <a:off x="7137106" y="2916251"/>
            <a:ext cx="846501" cy="988295"/>
            <a:chOff x="7137106" y="2916251"/>
            <a:chExt cx="846501" cy="988295"/>
          </a:xfrm>
        </p:grpSpPr>
        <p:grpSp>
          <p:nvGrpSpPr>
            <p:cNvPr id="64" name="Group 26">
              <a:extLst>
                <a:ext uri="{FF2B5EF4-FFF2-40B4-BE49-F238E27FC236}">
                  <a16:creationId xmlns:a16="http://schemas.microsoft.com/office/drawing/2014/main" id="{C9854813-0463-C446-943D-8240D5FE52EE}"/>
                </a:ext>
              </a:extLst>
            </p:cNvPr>
            <p:cNvGrpSpPr/>
            <p:nvPr/>
          </p:nvGrpSpPr>
          <p:grpSpPr>
            <a:xfrm>
              <a:off x="7137106" y="2916251"/>
              <a:ext cx="846501" cy="566372"/>
              <a:chOff x="7137106" y="2916251"/>
              <a:chExt cx="846501" cy="566372"/>
            </a:xfrm>
          </p:grpSpPr>
          <p:cxnSp>
            <p:nvCxnSpPr>
              <p:cNvPr id="66" name="Straight Connector 70">
                <a:extLst>
                  <a:ext uri="{FF2B5EF4-FFF2-40B4-BE49-F238E27FC236}">
                    <a16:creationId xmlns:a16="http://schemas.microsoft.com/office/drawing/2014/main" id="{CDA59501-0898-DB4D-B25C-CDA8EEEBF723}"/>
                  </a:ext>
                </a:extLst>
              </p:cNvPr>
              <p:cNvCxnSpPr/>
              <p:nvPr/>
            </p:nvCxnSpPr>
            <p:spPr>
              <a:xfrm>
                <a:off x="7961940" y="2916251"/>
                <a:ext cx="21667" cy="36952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67" name="Straight Connector 73">
                <a:extLst>
                  <a:ext uri="{FF2B5EF4-FFF2-40B4-BE49-F238E27FC236}">
                    <a16:creationId xmlns:a16="http://schemas.microsoft.com/office/drawing/2014/main" id="{0322655C-677E-7E43-A28E-F164270AF2EA}"/>
                  </a:ext>
                </a:extLst>
              </p:cNvPr>
              <p:cNvCxnSpPr/>
              <p:nvPr/>
            </p:nvCxnSpPr>
            <p:spPr>
              <a:xfrm flipH="1">
                <a:off x="7137106" y="3291349"/>
                <a:ext cx="817375" cy="191274"/>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cxnSp>
          <p:nvCxnSpPr>
            <p:cNvPr id="65" name="Straight Connector 75">
              <a:extLst>
                <a:ext uri="{FF2B5EF4-FFF2-40B4-BE49-F238E27FC236}">
                  <a16:creationId xmlns:a16="http://schemas.microsoft.com/office/drawing/2014/main" id="{3CBC2CAB-5432-F445-BFF5-0C1D2EA95726}"/>
                </a:ext>
              </a:extLst>
            </p:cNvPr>
            <p:cNvCxnSpPr/>
            <p:nvPr/>
          </p:nvCxnSpPr>
          <p:spPr>
            <a:xfrm flipH="1">
              <a:off x="7504059" y="3401404"/>
              <a:ext cx="118911" cy="503142"/>
            </a:xfrm>
            <a:prstGeom prst="line">
              <a:avLst/>
            </a:prstGeom>
            <a:ln w="38100">
              <a:solidFill>
                <a:srgbClr val="FFFF00"/>
              </a:solidFill>
            </a:ln>
          </p:spPr>
          <p:style>
            <a:lnRef idx="1">
              <a:schemeClr val="accent1"/>
            </a:lnRef>
            <a:fillRef idx="0">
              <a:schemeClr val="accent1"/>
            </a:fillRef>
            <a:effectRef idx="0">
              <a:schemeClr val="accent1"/>
            </a:effectRef>
            <a:fontRef idx="minor">
              <a:schemeClr val="tx1"/>
            </a:fontRef>
          </p:style>
        </p:cxnSp>
      </p:grpSp>
      <p:pic>
        <p:nvPicPr>
          <p:cNvPr id="68" name="Picture 2">
            <a:extLst>
              <a:ext uri="{FF2B5EF4-FFF2-40B4-BE49-F238E27FC236}">
                <a16:creationId xmlns:a16="http://schemas.microsoft.com/office/drawing/2014/main" id="{6EF3C6ED-BA8E-6B42-9E83-C980E7D6F0CB}"/>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086600" y="6400800"/>
            <a:ext cx="2046288" cy="446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49309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500"/>
                                  </p:stCondLst>
                                  <p:childTnLst>
                                    <p:set>
                                      <p:cBhvr>
                                        <p:cTn id="6" dur="1" fill="hold">
                                          <p:stCondLst>
                                            <p:cond delay="0"/>
                                          </p:stCondLst>
                                        </p:cTn>
                                        <p:tgtEl>
                                          <p:spTgt spid="63"/>
                                        </p:tgtEl>
                                        <p:attrNameLst>
                                          <p:attrName>style.visibility</p:attrName>
                                        </p:attrNameLst>
                                      </p:cBhvr>
                                      <p:to>
                                        <p:strVal val="visible"/>
                                      </p:to>
                                    </p:set>
                                    <p:animEffect transition="in" filter="wipe(up)">
                                      <p:cBhvr>
                                        <p:cTn id="7" dur="500"/>
                                        <p:tgtEl>
                                          <p:spTgt spid="63"/>
                                        </p:tgtEl>
                                      </p:cBhvr>
                                    </p:animEffect>
                                  </p:childTnLst>
                                </p:cTn>
                              </p:par>
                            </p:childTnLst>
                          </p:cTn>
                        </p:par>
                        <p:par>
                          <p:cTn id="8" fill="hold">
                            <p:stCondLst>
                              <p:cond delay="1000"/>
                            </p:stCondLst>
                            <p:childTnLst>
                              <p:par>
                                <p:cTn id="9" presetID="22" presetClass="entr" presetSubtype="1" fill="hold" nodeType="afterEffect">
                                  <p:stCondLst>
                                    <p:cond delay="250"/>
                                  </p:stCondLst>
                                  <p:childTnLst>
                                    <p:set>
                                      <p:cBhvr>
                                        <p:cTn id="10" dur="1" fill="hold">
                                          <p:stCondLst>
                                            <p:cond delay="0"/>
                                          </p:stCondLst>
                                        </p:cTn>
                                        <p:tgtEl>
                                          <p:spTgt spid="57"/>
                                        </p:tgtEl>
                                        <p:attrNameLst>
                                          <p:attrName>style.visibility</p:attrName>
                                        </p:attrNameLst>
                                      </p:cBhvr>
                                      <p:to>
                                        <p:strVal val="visible"/>
                                      </p:to>
                                    </p:set>
                                    <p:animEffect transition="in" filter="wipe(up)">
                                      <p:cBhvr>
                                        <p:cTn id="11" dur="500"/>
                                        <p:tgtEl>
                                          <p:spTgt spid="57"/>
                                        </p:tgtEl>
                                      </p:cBhvr>
                                    </p:animEffect>
                                  </p:childTnLst>
                                </p:cTn>
                              </p:par>
                            </p:childTnLst>
                          </p:cTn>
                        </p:par>
                        <p:par>
                          <p:cTn id="12" fill="hold">
                            <p:stCondLst>
                              <p:cond delay="1750"/>
                            </p:stCondLst>
                            <p:childTnLst>
                              <p:par>
                                <p:cTn id="13" presetID="10" presetClass="entr" presetSubtype="0" fill="hold" nodeType="afterEffect">
                                  <p:stCondLst>
                                    <p:cond delay="5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2750"/>
                            </p:stCondLst>
                            <p:childTnLst>
                              <p:par>
                                <p:cTn id="17" presetID="22" presetClass="entr" presetSubtype="2" fill="hold" nodeType="after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wipe(right)">
                                      <p:cBhvr>
                                        <p:cTn id="19" dur="500"/>
                                        <p:tgtEl>
                                          <p:spTgt spid="62"/>
                                        </p:tgtEl>
                                      </p:cBhvr>
                                    </p:animEffect>
                                  </p:childTnLst>
                                </p:cTn>
                              </p:par>
                            </p:childTnLst>
                          </p:cTn>
                        </p:par>
                        <p:par>
                          <p:cTn id="20" fill="hold">
                            <p:stCondLst>
                              <p:cond delay="3750"/>
                            </p:stCondLst>
                            <p:childTnLst>
                              <p:par>
                                <p:cTn id="21" presetID="10" presetClass="entr" presetSubtype="0"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8"/>
          <p:cNvGrpSpPr>
            <a:grpSpLocks/>
          </p:cNvGrpSpPr>
          <p:nvPr/>
        </p:nvGrpSpPr>
        <p:grpSpPr bwMode="auto">
          <a:xfrm>
            <a:off x="2124075" y="1785938"/>
            <a:ext cx="6105525" cy="3560762"/>
            <a:chOff x="1338" y="1117"/>
            <a:chExt cx="3402" cy="1905"/>
          </a:xfrm>
        </p:grpSpPr>
        <p:grpSp>
          <p:nvGrpSpPr>
            <p:cNvPr id="3" name="Group 9"/>
            <p:cNvGrpSpPr>
              <a:grpSpLocks/>
            </p:cNvGrpSpPr>
            <p:nvPr/>
          </p:nvGrpSpPr>
          <p:grpSpPr bwMode="auto">
            <a:xfrm>
              <a:off x="1338" y="1117"/>
              <a:ext cx="3402" cy="1905"/>
              <a:chOff x="839" y="799"/>
              <a:chExt cx="3175" cy="1724"/>
            </a:xfrm>
          </p:grpSpPr>
          <p:sp>
            <p:nvSpPr>
              <p:cNvPr id="95240" name="Rectangle 8"/>
              <p:cNvSpPr>
                <a:spLocks noChangeArrowheads="1"/>
              </p:cNvSpPr>
              <p:nvPr/>
            </p:nvSpPr>
            <p:spPr bwMode="auto">
              <a:xfrm>
                <a:off x="839" y="799"/>
                <a:ext cx="3175" cy="1724"/>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s-ES_tradnl"/>
              </a:p>
            </p:txBody>
          </p:sp>
          <p:pic>
            <p:nvPicPr>
              <p:cNvPr id="95239" name="Picture 7" descr="isol-flight"/>
              <p:cNvPicPr>
                <a:picLocks noChangeAspect="1" noChangeArrowheads="1"/>
              </p:cNvPicPr>
              <p:nvPr/>
            </p:nvPicPr>
            <p:blipFill>
              <a:blip r:embed="rId2"/>
              <a:srcRect/>
              <a:stretch>
                <a:fillRect/>
              </a:stretch>
            </p:blipFill>
            <p:spPr bwMode="auto">
              <a:xfrm>
                <a:off x="920" y="885"/>
                <a:ext cx="3018" cy="1551"/>
              </a:xfrm>
              <a:prstGeom prst="rect">
                <a:avLst/>
              </a:prstGeom>
              <a:noFill/>
            </p:spPr>
          </p:pic>
        </p:grpSp>
        <p:sp>
          <p:nvSpPr>
            <p:cNvPr id="95258" name="Rectangle 26"/>
            <p:cNvSpPr>
              <a:spLocks noChangeArrowheads="1"/>
            </p:cNvSpPr>
            <p:nvPr/>
          </p:nvSpPr>
          <p:spPr bwMode="auto">
            <a:xfrm>
              <a:off x="1474" y="1298"/>
              <a:ext cx="453" cy="136"/>
            </a:xfrm>
            <a:prstGeom prst="rect">
              <a:avLst/>
            </a:prstGeom>
            <a:solidFill>
              <a:schemeClr val="bg1"/>
            </a:solidFill>
            <a:ln w="9525">
              <a:noFill/>
              <a:miter lim="800000"/>
              <a:headEnd/>
              <a:tailEnd/>
            </a:ln>
            <a:effectLst/>
          </p:spPr>
          <p:txBody>
            <a:bodyPr wrap="none" anchor="ctr">
              <a:prstTxWarp prst="textNoShape">
                <a:avLst/>
              </a:prstTxWarp>
            </a:bodyPr>
            <a:lstStyle/>
            <a:p>
              <a:endParaRPr lang="es-ES_tradnl"/>
            </a:p>
          </p:txBody>
        </p:sp>
        <p:sp>
          <p:nvSpPr>
            <p:cNvPr id="95259" name="Rectangle 27"/>
            <p:cNvSpPr>
              <a:spLocks noChangeArrowheads="1"/>
            </p:cNvSpPr>
            <p:nvPr/>
          </p:nvSpPr>
          <p:spPr bwMode="auto">
            <a:xfrm>
              <a:off x="1429" y="2251"/>
              <a:ext cx="498" cy="136"/>
            </a:xfrm>
            <a:prstGeom prst="rect">
              <a:avLst/>
            </a:prstGeom>
            <a:solidFill>
              <a:schemeClr val="bg1"/>
            </a:solidFill>
            <a:ln w="9525">
              <a:noFill/>
              <a:miter lim="800000"/>
              <a:headEnd/>
              <a:tailEnd/>
            </a:ln>
            <a:effectLst/>
          </p:spPr>
          <p:txBody>
            <a:bodyPr wrap="none" anchor="ctr">
              <a:prstTxWarp prst="textNoShape">
                <a:avLst/>
              </a:prstTxWarp>
            </a:bodyPr>
            <a:lstStyle/>
            <a:p>
              <a:endParaRPr lang="es-ES_tradnl"/>
            </a:p>
          </p:txBody>
        </p:sp>
      </p:grpSp>
      <p:sp>
        <p:nvSpPr>
          <p:cNvPr id="95238" name="Rectangle 6"/>
          <p:cNvSpPr>
            <a:spLocks noChangeArrowheads="1"/>
          </p:cNvSpPr>
          <p:nvPr/>
        </p:nvSpPr>
        <p:spPr bwMode="auto">
          <a:xfrm>
            <a:off x="685800" y="152400"/>
            <a:ext cx="8382000" cy="646331"/>
          </a:xfrm>
          <a:prstGeom prst="rect">
            <a:avLst/>
          </a:prstGeom>
          <a:noFill/>
          <a:ln w="9525">
            <a:noFill/>
            <a:miter lim="800000"/>
            <a:headEnd/>
            <a:tailEnd/>
          </a:ln>
          <a:effectLst/>
        </p:spPr>
        <p:txBody>
          <a:bodyPr wrap="square">
            <a:prstTxWarp prst="textNoShape">
              <a:avLst/>
            </a:prstTxWarp>
            <a:spAutoFit/>
          </a:bodyPr>
          <a:lstStyle/>
          <a:p>
            <a:r>
              <a:rPr lang="fr-FR" sz="3600" dirty="0" err="1">
                <a:latin typeface="Comic Sans MS"/>
                <a:cs typeface="Comic Sans MS"/>
              </a:rPr>
              <a:t>Summary</a:t>
            </a:r>
            <a:r>
              <a:rPr lang="fr-FR" sz="3600" dirty="0">
                <a:latin typeface="Comic Sans MS"/>
                <a:cs typeface="Comic Sans MS"/>
              </a:rPr>
              <a:t>: </a:t>
            </a:r>
            <a:r>
              <a:rPr lang="fr-FR" sz="3600" dirty="0" err="1">
                <a:latin typeface="Comic Sans MS"/>
                <a:cs typeface="Comic Sans MS"/>
              </a:rPr>
              <a:t>Two</a:t>
            </a:r>
            <a:r>
              <a:rPr lang="fr-FR" sz="3600" dirty="0">
                <a:latin typeface="Comic Sans MS"/>
                <a:cs typeface="Comic Sans MS"/>
              </a:rPr>
              <a:t> production </a:t>
            </a:r>
            <a:r>
              <a:rPr lang="fr-FR" sz="3600" dirty="0" err="1">
                <a:latin typeface="Comic Sans MS"/>
                <a:cs typeface="Comic Sans MS"/>
              </a:rPr>
              <a:t>Methods</a:t>
            </a:r>
            <a:r>
              <a:rPr lang="fr-FR" sz="3600" dirty="0">
                <a:latin typeface="Comic Sans MS"/>
                <a:cs typeface="Comic Sans MS"/>
              </a:rPr>
              <a:t> </a:t>
            </a:r>
          </a:p>
        </p:txBody>
      </p:sp>
      <p:sp>
        <p:nvSpPr>
          <p:cNvPr id="95243" name="Text Box 11"/>
          <p:cNvSpPr txBox="1">
            <a:spLocks noChangeArrowheads="1"/>
          </p:cNvSpPr>
          <p:nvPr/>
        </p:nvSpPr>
        <p:spPr bwMode="auto">
          <a:xfrm>
            <a:off x="1692275" y="1368623"/>
            <a:ext cx="1274708"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solidFill>
                  <a:srgbClr val="000000"/>
                </a:solidFill>
              </a:rPr>
              <a:t>Primary</a:t>
            </a:r>
            <a:r>
              <a:rPr lang="fr-FR" sz="1400" b="1" dirty="0"/>
              <a:t> Target</a:t>
            </a:r>
          </a:p>
        </p:txBody>
      </p:sp>
      <p:grpSp>
        <p:nvGrpSpPr>
          <p:cNvPr id="4" name="Group 17"/>
          <p:cNvGrpSpPr>
            <a:grpSpLocks/>
          </p:cNvGrpSpPr>
          <p:nvPr/>
        </p:nvGrpSpPr>
        <p:grpSpPr bwMode="auto">
          <a:xfrm>
            <a:off x="250825" y="2293938"/>
            <a:ext cx="1873250" cy="525462"/>
            <a:chOff x="793" y="799"/>
            <a:chExt cx="1180" cy="331"/>
          </a:xfrm>
        </p:grpSpPr>
        <p:sp>
          <p:nvSpPr>
            <p:cNvPr id="95244" name="Text Box 12"/>
            <p:cNvSpPr txBox="1">
              <a:spLocks noChangeArrowheads="1"/>
            </p:cNvSpPr>
            <p:nvPr/>
          </p:nvSpPr>
          <p:spPr bwMode="auto">
            <a:xfrm>
              <a:off x="793" y="799"/>
              <a:ext cx="1180" cy="233"/>
            </a:xfrm>
            <a:prstGeom prst="rect">
              <a:avLst/>
            </a:prstGeom>
            <a:noFill/>
            <a:ln w="9525">
              <a:noFill/>
              <a:miter lim="800000"/>
              <a:headEnd/>
              <a:tailEnd/>
            </a:ln>
            <a:effectLst/>
          </p:spPr>
          <p:txBody>
            <a:bodyPr wrap="none">
              <a:prstTxWarp prst="textNoShape">
                <a:avLst/>
              </a:prstTxWarp>
              <a:spAutoFit/>
            </a:bodyPr>
            <a:lstStyle/>
            <a:p>
              <a:r>
                <a:rPr lang="fr-FR" b="1" dirty="0"/>
                <a:t>driver </a:t>
              </a:r>
              <a:r>
                <a:rPr lang="fr-FR" b="1" dirty="0" err="1"/>
                <a:t>accelerator</a:t>
              </a:r>
              <a:endParaRPr lang="fr-FR" b="1" dirty="0"/>
            </a:p>
          </p:txBody>
        </p:sp>
        <p:sp>
          <p:nvSpPr>
            <p:cNvPr id="95245" name="Text Box 13"/>
            <p:cNvSpPr txBox="1">
              <a:spLocks noChangeArrowheads="1"/>
            </p:cNvSpPr>
            <p:nvPr/>
          </p:nvSpPr>
          <p:spPr bwMode="auto">
            <a:xfrm>
              <a:off x="803" y="936"/>
              <a:ext cx="116" cy="194"/>
            </a:xfrm>
            <a:prstGeom prst="rect">
              <a:avLst/>
            </a:prstGeom>
            <a:noFill/>
            <a:ln w="9525">
              <a:noFill/>
              <a:miter lim="800000"/>
              <a:headEnd/>
              <a:tailEnd/>
            </a:ln>
            <a:effectLst/>
          </p:spPr>
          <p:txBody>
            <a:bodyPr wrap="none">
              <a:prstTxWarp prst="textNoShape">
                <a:avLst/>
              </a:prstTxWarp>
              <a:spAutoFit/>
            </a:bodyPr>
            <a:lstStyle/>
            <a:p>
              <a:endParaRPr lang="fr-FR" sz="1400" b="1" dirty="0"/>
            </a:p>
          </p:txBody>
        </p:sp>
      </p:grpSp>
      <p:sp>
        <p:nvSpPr>
          <p:cNvPr id="95246" name="Text Box 14"/>
          <p:cNvSpPr txBox="1">
            <a:spLocks noChangeArrowheads="1"/>
          </p:cNvSpPr>
          <p:nvPr/>
        </p:nvSpPr>
        <p:spPr bwMode="auto">
          <a:xfrm>
            <a:off x="3059113" y="1268413"/>
            <a:ext cx="1069975" cy="304800"/>
          </a:xfrm>
          <a:prstGeom prst="rect">
            <a:avLst/>
          </a:prstGeom>
          <a:solidFill>
            <a:srgbClr val="CAF1F8"/>
          </a:solidFill>
          <a:ln w="9525">
            <a:solidFill>
              <a:srgbClr val="CAF1F8"/>
            </a:solidFill>
            <a:miter lim="800000"/>
            <a:headEnd/>
            <a:tailEnd/>
          </a:ln>
          <a:effectLst/>
        </p:spPr>
        <p:txBody>
          <a:bodyPr wrap="none">
            <a:prstTxWarp prst="textNoShape">
              <a:avLst/>
            </a:prstTxWarp>
            <a:spAutoFit/>
          </a:bodyPr>
          <a:lstStyle/>
          <a:p>
            <a:r>
              <a:rPr lang="fr-FR" sz="1400" b="1"/>
              <a:t>extraction</a:t>
            </a:r>
          </a:p>
        </p:txBody>
      </p:sp>
      <p:sp>
        <p:nvSpPr>
          <p:cNvPr id="95247" name="Text Box 15"/>
          <p:cNvSpPr txBox="1">
            <a:spLocks noChangeArrowheads="1"/>
          </p:cNvSpPr>
          <p:nvPr/>
        </p:nvSpPr>
        <p:spPr bwMode="auto">
          <a:xfrm>
            <a:off x="4211638" y="1412875"/>
            <a:ext cx="976312"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a:t>ionisation</a:t>
            </a:r>
          </a:p>
        </p:txBody>
      </p:sp>
      <p:sp>
        <p:nvSpPr>
          <p:cNvPr id="95248" name="Text Box 16"/>
          <p:cNvSpPr txBox="1">
            <a:spLocks noChangeArrowheads="1"/>
          </p:cNvSpPr>
          <p:nvPr/>
        </p:nvSpPr>
        <p:spPr bwMode="auto">
          <a:xfrm>
            <a:off x="5292725" y="1412875"/>
            <a:ext cx="1069975" cy="30480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a:t>séparation</a:t>
            </a:r>
          </a:p>
        </p:txBody>
      </p:sp>
      <p:sp>
        <p:nvSpPr>
          <p:cNvPr id="95250" name="Text Box 18"/>
          <p:cNvSpPr txBox="1">
            <a:spLocks noChangeArrowheads="1"/>
          </p:cNvSpPr>
          <p:nvPr/>
        </p:nvSpPr>
        <p:spPr bwMode="auto">
          <a:xfrm>
            <a:off x="6443663" y="1368623"/>
            <a:ext cx="1391364"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post-accelerator</a:t>
            </a:r>
            <a:endParaRPr lang="fr-FR" sz="1400" b="1" dirty="0"/>
          </a:p>
        </p:txBody>
      </p:sp>
      <p:sp>
        <p:nvSpPr>
          <p:cNvPr id="95251" name="Text Box 19"/>
          <p:cNvSpPr txBox="1">
            <a:spLocks noChangeArrowheads="1"/>
          </p:cNvSpPr>
          <p:nvPr/>
        </p:nvSpPr>
        <p:spPr bwMode="auto">
          <a:xfrm>
            <a:off x="6948488" y="2060575"/>
            <a:ext cx="1467068" cy="52322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Secondary</a:t>
            </a:r>
            <a:r>
              <a:rPr lang="fr-FR" sz="1400" b="1" dirty="0"/>
              <a:t> Target </a:t>
            </a:r>
          </a:p>
          <a:p>
            <a:r>
              <a:rPr lang="fr-FR" sz="1400" b="1" dirty="0" err="1"/>
              <a:t>spectroscopy</a:t>
            </a:r>
            <a:endParaRPr lang="fr-FR" sz="1400" b="1" dirty="0"/>
          </a:p>
        </p:txBody>
      </p:sp>
      <p:sp>
        <p:nvSpPr>
          <p:cNvPr id="95252" name="Line 20"/>
          <p:cNvSpPr>
            <a:spLocks noChangeShapeType="1"/>
          </p:cNvSpPr>
          <p:nvPr/>
        </p:nvSpPr>
        <p:spPr bwMode="auto">
          <a:xfrm>
            <a:off x="2497138" y="1646238"/>
            <a:ext cx="1008062" cy="792162"/>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3" name="Line 21"/>
          <p:cNvSpPr>
            <a:spLocks noChangeShapeType="1"/>
          </p:cNvSpPr>
          <p:nvPr/>
        </p:nvSpPr>
        <p:spPr bwMode="auto">
          <a:xfrm flipH="1">
            <a:off x="3563938" y="1557335"/>
            <a:ext cx="431800" cy="1044156"/>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4" name="Line 22"/>
          <p:cNvSpPr>
            <a:spLocks noChangeShapeType="1"/>
          </p:cNvSpPr>
          <p:nvPr/>
        </p:nvSpPr>
        <p:spPr bwMode="auto">
          <a:xfrm flipH="1">
            <a:off x="3563936" y="1676400"/>
            <a:ext cx="1080061" cy="1296621"/>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5" name="Line 23"/>
          <p:cNvSpPr>
            <a:spLocks noChangeShapeType="1"/>
          </p:cNvSpPr>
          <p:nvPr/>
        </p:nvSpPr>
        <p:spPr bwMode="auto">
          <a:xfrm flipH="1">
            <a:off x="4067175" y="1700212"/>
            <a:ext cx="1225550" cy="1154209"/>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6" name="Line 24"/>
          <p:cNvSpPr>
            <a:spLocks noChangeShapeType="1"/>
          </p:cNvSpPr>
          <p:nvPr/>
        </p:nvSpPr>
        <p:spPr bwMode="auto">
          <a:xfrm flipH="1">
            <a:off x="5970638" y="1700212"/>
            <a:ext cx="1115962" cy="1476523"/>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57" name="Line 25"/>
          <p:cNvSpPr>
            <a:spLocks noChangeShapeType="1"/>
          </p:cNvSpPr>
          <p:nvPr/>
        </p:nvSpPr>
        <p:spPr bwMode="auto">
          <a:xfrm flipH="1">
            <a:off x="6748463" y="2565400"/>
            <a:ext cx="719137" cy="68380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1" name="Text Box 29"/>
          <p:cNvSpPr txBox="1">
            <a:spLocks noChangeArrowheads="1"/>
          </p:cNvSpPr>
          <p:nvPr/>
        </p:nvSpPr>
        <p:spPr bwMode="auto">
          <a:xfrm>
            <a:off x="34925" y="3972580"/>
            <a:ext cx="1944613" cy="523220"/>
          </a:xfrm>
          <a:prstGeom prst="rect">
            <a:avLst/>
          </a:prstGeom>
          <a:noFill/>
          <a:ln w="9525">
            <a:noFill/>
            <a:miter lim="800000"/>
            <a:headEnd/>
            <a:tailEnd/>
          </a:ln>
          <a:effectLst/>
        </p:spPr>
        <p:txBody>
          <a:bodyPr wrap="none">
            <a:prstTxWarp prst="textNoShape">
              <a:avLst/>
            </a:prstTxWarp>
            <a:spAutoFit/>
          </a:bodyPr>
          <a:lstStyle/>
          <a:p>
            <a:r>
              <a:rPr lang="fr-FR" sz="1400" b="1" dirty="0"/>
              <a:t>driver </a:t>
            </a:r>
            <a:r>
              <a:rPr lang="fr-FR" sz="1400" b="1" dirty="0" err="1"/>
              <a:t>accelerator</a:t>
            </a:r>
            <a:endParaRPr lang="fr-FR" sz="1400" b="1" dirty="0"/>
          </a:p>
          <a:p>
            <a:r>
              <a:rPr lang="fr-FR" sz="1400" b="1" dirty="0"/>
              <a:t>ions 100 MeV - 1 </a:t>
            </a:r>
            <a:r>
              <a:rPr lang="fr-FR" sz="1400" b="1" dirty="0" err="1"/>
              <a:t>GeV</a:t>
            </a:r>
            <a:r>
              <a:rPr lang="fr-FR" sz="1400" b="1" dirty="0"/>
              <a:t>/u</a:t>
            </a:r>
          </a:p>
        </p:txBody>
      </p:sp>
      <p:sp>
        <p:nvSpPr>
          <p:cNvPr id="95262" name="Text Box 30"/>
          <p:cNvSpPr txBox="1">
            <a:spLocks noChangeArrowheads="1"/>
          </p:cNvSpPr>
          <p:nvPr/>
        </p:nvSpPr>
        <p:spPr bwMode="auto">
          <a:xfrm>
            <a:off x="838200" y="5486400"/>
            <a:ext cx="1891313"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t>fragmentation / fission</a:t>
            </a:r>
          </a:p>
        </p:txBody>
      </p:sp>
      <p:sp>
        <p:nvSpPr>
          <p:cNvPr id="95263" name="Text Box 31"/>
          <p:cNvSpPr txBox="1">
            <a:spLocks noChangeArrowheads="1"/>
          </p:cNvSpPr>
          <p:nvPr/>
        </p:nvSpPr>
        <p:spPr bwMode="auto">
          <a:xfrm>
            <a:off x="2757091" y="5715000"/>
            <a:ext cx="1662509"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a:solidFill>
                  <a:srgbClr val="000000"/>
                </a:solidFill>
              </a:rPr>
              <a:t>Fragment </a:t>
            </a:r>
            <a:r>
              <a:rPr lang="fr-FR" sz="1400" b="1" dirty="0" err="1">
                <a:solidFill>
                  <a:srgbClr val="000000"/>
                </a:solidFill>
              </a:rPr>
              <a:t>Separator</a:t>
            </a:r>
            <a:endParaRPr lang="fr-FR" sz="1400" b="1" dirty="0">
              <a:ln>
                <a:solidFill>
                  <a:srgbClr val="CAF1F8"/>
                </a:solidFill>
              </a:ln>
              <a:solidFill>
                <a:srgbClr val="000000"/>
              </a:solidFill>
            </a:endParaRPr>
          </a:p>
        </p:txBody>
      </p:sp>
      <p:sp>
        <p:nvSpPr>
          <p:cNvPr id="95264" name="Text Box 32"/>
          <p:cNvSpPr txBox="1">
            <a:spLocks noChangeArrowheads="1"/>
          </p:cNvSpPr>
          <p:nvPr/>
        </p:nvSpPr>
        <p:spPr bwMode="auto">
          <a:xfrm>
            <a:off x="7010400" y="5486400"/>
            <a:ext cx="1467068" cy="523220"/>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Secondary</a:t>
            </a:r>
            <a:r>
              <a:rPr lang="fr-FR" sz="1400" b="1" dirty="0"/>
              <a:t> Target</a:t>
            </a:r>
          </a:p>
          <a:p>
            <a:r>
              <a:rPr lang="fr-FR" sz="1400" b="1" dirty="0"/>
              <a:t>Spectroscopie</a:t>
            </a:r>
          </a:p>
        </p:txBody>
      </p:sp>
      <p:sp>
        <p:nvSpPr>
          <p:cNvPr id="95265" name="Text Box 33"/>
          <p:cNvSpPr txBox="1">
            <a:spLocks noChangeArrowheads="1"/>
          </p:cNvSpPr>
          <p:nvPr/>
        </p:nvSpPr>
        <p:spPr bwMode="auto">
          <a:xfrm>
            <a:off x="5542836" y="5712023"/>
            <a:ext cx="1391364"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Post-accelerator</a:t>
            </a:r>
            <a:endParaRPr lang="fr-FR" sz="1400" b="1" dirty="0"/>
          </a:p>
        </p:txBody>
      </p:sp>
      <p:sp>
        <p:nvSpPr>
          <p:cNvPr id="95266" name="Line 34"/>
          <p:cNvSpPr>
            <a:spLocks noChangeShapeType="1"/>
          </p:cNvSpPr>
          <p:nvPr/>
        </p:nvSpPr>
        <p:spPr bwMode="auto">
          <a:xfrm flipV="1">
            <a:off x="2590800" y="4317998"/>
            <a:ext cx="921925" cy="1244601"/>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7" name="Line 35"/>
          <p:cNvSpPr>
            <a:spLocks noChangeShapeType="1"/>
          </p:cNvSpPr>
          <p:nvPr/>
        </p:nvSpPr>
        <p:spPr bwMode="auto">
          <a:xfrm flipV="1">
            <a:off x="3810000" y="4343399"/>
            <a:ext cx="288925" cy="144780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8" name="Line 36"/>
          <p:cNvSpPr>
            <a:spLocks noChangeShapeType="1"/>
          </p:cNvSpPr>
          <p:nvPr/>
        </p:nvSpPr>
        <p:spPr bwMode="auto">
          <a:xfrm flipV="1">
            <a:off x="6553200" y="4724400"/>
            <a:ext cx="136525" cy="1022300"/>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69" name="Line 37"/>
          <p:cNvSpPr>
            <a:spLocks noChangeShapeType="1"/>
          </p:cNvSpPr>
          <p:nvPr/>
        </p:nvSpPr>
        <p:spPr bwMode="auto">
          <a:xfrm flipH="1" flipV="1">
            <a:off x="7696200" y="4876800"/>
            <a:ext cx="431800" cy="576263"/>
          </a:xfrm>
          <a:prstGeom prst="line">
            <a:avLst/>
          </a:prstGeom>
          <a:noFill/>
          <a:ln w="28575">
            <a:solidFill>
              <a:srgbClr val="FF0000"/>
            </a:solidFill>
            <a:round/>
            <a:headEnd/>
            <a:tailEnd type="triangle" w="med" len="med"/>
          </a:ln>
          <a:effectLst/>
        </p:spPr>
        <p:txBody>
          <a:bodyPr>
            <a:prstTxWarp prst="textNoShape">
              <a:avLst/>
            </a:prstTxWarp>
          </a:bodyPr>
          <a:lstStyle/>
          <a:p>
            <a:endParaRPr lang="es-ES_tradnl"/>
          </a:p>
        </p:txBody>
      </p:sp>
      <p:sp>
        <p:nvSpPr>
          <p:cNvPr id="95270" name="Rectangle 38"/>
          <p:cNvSpPr>
            <a:spLocks noChangeArrowheads="1"/>
          </p:cNvSpPr>
          <p:nvPr/>
        </p:nvSpPr>
        <p:spPr bwMode="auto">
          <a:xfrm>
            <a:off x="2522538" y="2705100"/>
            <a:ext cx="576262" cy="358775"/>
          </a:xfrm>
          <a:prstGeom prst="rect">
            <a:avLst/>
          </a:prstGeom>
          <a:noFill/>
          <a:ln w="57150">
            <a:solidFill>
              <a:srgbClr val="FF0000"/>
            </a:solidFill>
            <a:miter lim="800000"/>
            <a:headEnd/>
            <a:tailEnd/>
          </a:ln>
          <a:effectLst/>
        </p:spPr>
        <p:txBody>
          <a:bodyPr wrap="none" anchor="ctr">
            <a:prstTxWarp prst="textNoShape">
              <a:avLst/>
            </a:prstTxWarp>
          </a:bodyPr>
          <a:lstStyle/>
          <a:p>
            <a:endParaRPr lang="es-ES_tradnl"/>
          </a:p>
        </p:txBody>
      </p:sp>
      <p:sp>
        <p:nvSpPr>
          <p:cNvPr id="95271" name="Rectangle 39"/>
          <p:cNvSpPr>
            <a:spLocks noChangeArrowheads="1"/>
          </p:cNvSpPr>
          <p:nvPr/>
        </p:nvSpPr>
        <p:spPr bwMode="auto">
          <a:xfrm>
            <a:off x="2362200" y="4572000"/>
            <a:ext cx="914400" cy="358775"/>
          </a:xfrm>
          <a:prstGeom prst="rect">
            <a:avLst/>
          </a:prstGeom>
          <a:noFill/>
          <a:ln w="57150">
            <a:solidFill>
              <a:srgbClr val="FF0000"/>
            </a:solidFill>
            <a:miter lim="800000"/>
            <a:headEnd/>
            <a:tailEnd/>
          </a:ln>
          <a:effectLst/>
        </p:spPr>
        <p:txBody>
          <a:bodyPr wrap="none" anchor="ctr">
            <a:prstTxWarp prst="textNoShape">
              <a:avLst/>
            </a:prstTxWarp>
          </a:bodyPr>
          <a:lstStyle/>
          <a:p>
            <a:endParaRPr lang="es-ES_tradnl"/>
          </a:p>
        </p:txBody>
      </p:sp>
      <p:sp>
        <p:nvSpPr>
          <p:cNvPr id="40" name="Text Box 33"/>
          <p:cNvSpPr txBox="1">
            <a:spLocks noChangeArrowheads="1"/>
          </p:cNvSpPr>
          <p:nvPr/>
        </p:nvSpPr>
        <p:spPr bwMode="auto">
          <a:xfrm>
            <a:off x="4724400" y="5334000"/>
            <a:ext cx="1353405" cy="307777"/>
          </a:xfrm>
          <a:prstGeom prst="rect">
            <a:avLst/>
          </a:prstGeom>
          <a:solidFill>
            <a:srgbClr val="CAF1F8"/>
          </a:solidFill>
          <a:ln w="9525">
            <a:noFill/>
            <a:miter lim="800000"/>
            <a:headEnd/>
            <a:tailEnd/>
          </a:ln>
          <a:effectLst/>
        </p:spPr>
        <p:txBody>
          <a:bodyPr wrap="none">
            <a:prstTxWarp prst="textNoShape">
              <a:avLst/>
            </a:prstTxWarp>
            <a:spAutoFit/>
          </a:bodyPr>
          <a:lstStyle/>
          <a:p>
            <a:r>
              <a:rPr lang="fr-FR" sz="1400" b="1" dirty="0" err="1"/>
              <a:t>De-acceleration</a:t>
            </a:r>
            <a:endParaRPr lang="fr-FR" sz="1400" b="1" dirty="0"/>
          </a:p>
        </p:txBody>
      </p:sp>
      <p:cxnSp>
        <p:nvCxnSpPr>
          <p:cNvPr id="43" name="Conector recto de flecha 42"/>
          <p:cNvCxnSpPr>
            <a:stCxn id="40" idx="0"/>
          </p:cNvCxnSpPr>
          <p:nvPr/>
        </p:nvCxnSpPr>
        <p:spPr>
          <a:xfrm rot="5400000" flipH="1" flipV="1">
            <a:off x="5138951" y="5062752"/>
            <a:ext cx="533400" cy="909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E1E74D-1CA7-0842-79F6-86918D069809}"/>
              </a:ext>
            </a:extLst>
          </p:cNvPr>
          <p:cNvSpPr>
            <a:spLocks noGrp="1"/>
          </p:cNvSpPr>
          <p:nvPr>
            <p:ph type="title"/>
          </p:nvPr>
        </p:nvSpPr>
        <p:spPr>
          <a:xfrm>
            <a:off x="457200" y="0"/>
            <a:ext cx="8229600" cy="1143000"/>
          </a:xfrm>
        </p:spPr>
        <p:txBody>
          <a:bodyPr/>
          <a:lstStyle/>
          <a:p>
            <a:r>
              <a:rPr lang="en-GB" dirty="0"/>
              <a:t>SPIRAL2 Project</a:t>
            </a:r>
          </a:p>
        </p:txBody>
      </p:sp>
      <p:pic>
        <p:nvPicPr>
          <p:cNvPr id="3" name="Imagen 2">
            <a:extLst>
              <a:ext uri="{FF2B5EF4-FFF2-40B4-BE49-F238E27FC236}">
                <a16:creationId xmlns:a16="http://schemas.microsoft.com/office/drawing/2014/main" id="{4F21A9CC-5FE9-2769-CFA7-595492A193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08720"/>
            <a:ext cx="9036496" cy="6182985"/>
          </a:xfrm>
          <a:prstGeom prst="rect">
            <a:avLst/>
          </a:prstGeom>
        </p:spPr>
      </p:pic>
    </p:spTree>
    <p:extLst>
      <p:ext uri="{BB962C8B-B14F-4D97-AF65-F5344CB8AC3E}">
        <p14:creationId xmlns:p14="http://schemas.microsoft.com/office/powerpoint/2010/main" val="23464477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304800" y="142852"/>
            <a:ext cx="9677400" cy="558800"/>
          </a:xfrm>
        </p:spPr>
        <p:txBody>
          <a:bodyPr>
            <a:noAutofit/>
          </a:bodyPr>
          <a:lstStyle/>
          <a:p>
            <a:pPr eaLnBrk="1" hangingPunct="1"/>
            <a:r>
              <a:rPr lang="es-ES_tradnl" sz="3200" dirty="0" err="1">
                <a:latin typeface="Comic Sans MS"/>
                <a:ea typeface="ＭＳ Ｐゴシック" pitchFamily="-111" charset="-128"/>
                <a:cs typeface="Comic Sans MS"/>
              </a:rPr>
              <a:t>Reaction</a:t>
            </a:r>
            <a:r>
              <a:rPr lang="es-ES_tradnl" sz="3200" dirty="0">
                <a:latin typeface="Comic Sans MS"/>
                <a:ea typeface="ＭＳ Ｐゴシック" pitchFamily="-111" charset="-128"/>
                <a:cs typeface="Comic Sans MS"/>
              </a:rPr>
              <a:t> at </a:t>
            </a:r>
            <a:r>
              <a:rPr lang="es-ES_tradnl" sz="3200" dirty="0" err="1">
                <a:latin typeface="Comic Sans MS"/>
                <a:ea typeface="ＭＳ Ｐゴシック" pitchFamily="-111" charset="-128"/>
                <a:cs typeface="Comic Sans MS"/>
              </a:rPr>
              <a:t>High</a:t>
            </a:r>
            <a:r>
              <a:rPr lang="es-ES_tradnl" sz="3200" dirty="0">
                <a:latin typeface="Comic Sans MS"/>
                <a:ea typeface="ＭＳ Ｐゴシック" pitchFamily="-111" charset="-128"/>
                <a:cs typeface="Comic Sans MS"/>
              </a:rPr>
              <a:t> </a:t>
            </a:r>
            <a:r>
              <a:rPr lang="es-ES_tradnl" sz="3200" dirty="0" err="1">
                <a:latin typeface="Comic Sans MS"/>
                <a:ea typeface="ＭＳ Ｐゴシック" pitchFamily="-111" charset="-128"/>
                <a:cs typeface="Comic Sans MS"/>
              </a:rPr>
              <a:t>Energy</a:t>
            </a:r>
            <a:r>
              <a:rPr lang="en-GB" sz="3200" dirty="0">
                <a:latin typeface="Comic Sans MS"/>
                <a:ea typeface="ＭＳ Ｐゴシック" pitchFamily="-111" charset="-128"/>
                <a:cs typeface="Comic Sans MS"/>
              </a:rPr>
              <a:t> @GSI  </a:t>
            </a:r>
            <a:r>
              <a:rPr lang="en-GB" sz="3200" dirty="0">
                <a:solidFill>
                  <a:srgbClr val="C00000"/>
                </a:solidFill>
                <a:latin typeface="Comic Sans MS"/>
                <a:ea typeface="ＭＳ Ｐゴシック" pitchFamily="-111" charset="-128"/>
                <a:cs typeface="Comic Sans MS"/>
                <a:sym typeface="Wingdings" pitchFamily="2" charset="2"/>
              </a:rPr>
              <a:t> R3B @ FAIR</a:t>
            </a:r>
            <a:endParaRPr lang="en-GB" sz="3200" dirty="0">
              <a:solidFill>
                <a:srgbClr val="C00000"/>
              </a:solidFill>
              <a:latin typeface="Comic Sans MS"/>
              <a:ea typeface="ＭＳ Ｐゴシック" pitchFamily="-111" charset="-128"/>
              <a:cs typeface="Comic Sans MS"/>
            </a:endParaRPr>
          </a:p>
        </p:txBody>
      </p:sp>
      <p:pic>
        <p:nvPicPr>
          <p:cNvPr id="21508" name="Picture 3" descr="land"/>
          <p:cNvPicPr>
            <a:picLocks noChangeAspect="1" noChangeArrowheads="1"/>
          </p:cNvPicPr>
          <p:nvPr/>
        </p:nvPicPr>
        <p:blipFill>
          <a:blip r:embed="rId2" cstate="print"/>
          <a:srcRect/>
          <a:stretch>
            <a:fillRect/>
          </a:stretch>
        </p:blipFill>
        <p:spPr bwMode="auto">
          <a:xfrm>
            <a:off x="2700338" y="1268413"/>
            <a:ext cx="5505450" cy="3667125"/>
          </a:xfrm>
          <a:prstGeom prst="rect">
            <a:avLst/>
          </a:prstGeom>
          <a:noFill/>
          <a:ln w="9525">
            <a:noFill/>
            <a:miter lim="800000"/>
            <a:headEnd/>
            <a:tailEnd/>
          </a:ln>
        </p:spPr>
      </p:pic>
      <p:sp>
        <p:nvSpPr>
          <p:cNvPr id="21509" name="Text Box 4"/>
          <p:cNvSpPr txBox="1">
            <a:spLocks noChangeArrowheads="1"/>
          </p:cNvSpPr>
          <p:nvPr/>
        </p:nvSpPr>
        <p:spPr bwMode="auto">
          <a:xfrm>
            <a:off x="1142976" y="1135077"/>
            <a:ext cx="3286148" cy="1231106"/>
          </a:xfrm>
          <a:prstGeom prst="rect">
            <a:avLst/>
          </a:prstGeom>
          <a:solidFill>
            <a:srgbClr val="FDFEE0"/>
          </a:solidFill>
          <a:ln w="9525">
            <a:noFill/>
            <a:miter lim="800000"/>
            <a:headEnd/>
            <a:tailEnd/>
          </a:ln>
        </p:spPr>
        <p:txBody>
          <a:bodyPr wrap="square">
            <a:prstTxWarp prst="textNoShape">
              <a:avLst/>
            </a:prstTxWarp>
            <a:spAutoFit/>
          </a:bodyPr>
          <a:lstStyle/>
          <a:p>
            <a:r>
              <a:rPr lang="es-ES_tradnl" sz="2000" b="1" dirty="0" err="1">
                <a:solidFill>
                  <a:srgbClr val="993366"/>
                </a:solidFill>
              </a:rPr>
              <a:t>Reaction</a:t>
            </a:r>
            <a:r>
              <a:rPr lang="es-ES_tradnl" sz="2000" b="1" dirty="0">
                <a:solidFill>
                  <a:srgbClr val="993366"/>
                </a:solidFill>
              </a:rPr>
              <a:t> </a:t>
            </a:r>
            <a:r>
              <a:rPr lang="es-ES_tradnl" sz="2000" b="1" dirty="0" err="1">
                <a:solidFill>
                  <a:srgbClr val="993366"/>
                </a:solidFill>
              </a:rPr>
              <a:t>Mechanism</a:t>
            </a:r>
            <a:r>
              <a:rPr lang="es-ES_tradnl" sz="2000" b="1" dirty="0">
                <a:solidFill>
                  <a:srgbClr val="993366"/>
                </a:solidFill>
              </a:rPr>
              <a:t> </a:t>
            </a:r>
            <a:r>
              <a:rPr lang="es-ES_tradnl" sz="2000" dirty="0">
                <a:solidFill>
                  <a:srgbClr val="993366"/>
                </a:solidFill>
              </a:rPr>
              <a:t>:</a:t>
            </a:r>
          </a:p>
          <a:p>
            <a:pPr>
              <a:buFontTx/>
              <a:buChar char="•"/>
            </a:pPr>
            <a:r>
              <a:rPr lang="es-ES_tradnl" sz="1800" dirty="0">
                <a:solidFill>
                  <a:srgbClr val="993366"/>
                </a:solidFill>
              </a:rPr>
              <a:t> </a:t>
            </a:r>
            <a:r>
              <a:rPr lang="es-ES_tradnl" dirty="0" err="1">
                <a:solidFill>
                  <a:srgbClr val="993366"/>
                </a:solidFill>
              </a:rPr>
              <a:t>Coulomb</a:t>
            </a:r>
            <a:r>
              <a:rPr lang="es-ES_tradnl" dirty="0">
                <a:solidFill>
                  <a:srgbClr val="993366"/>
                </a:solidFill>
              </a:rPr>
              <a:t> </a:t>
            </a:r>
            <a:r>
              <a:rPr lang="es-ES_tradnl" dirty="0" err="1">
                <a:solidFill>
                  <a:srgbClr val="993366"/>
                </a:solidFill>
              </a:rPr>
              <a:t>dissociation</a:t>
            </a:r>
            <a:endParaRPr lang="es-ES_tradnl" sz="1800" dirty="0">
              <a:solidFill>
                <a:srgbClr val="993366"/>
              </a:solidFill>
            </a:endParaRPr>
          </a:p>
          <a:p>
            <a:pPr>
              <a:buFontTx/>
              <a:buChar char="•"/>
            </a:pPr>
            <a:r>
              <a:rPr lang="es-ES_tradnl" sz="1800" dirty="0">
                <a:solidFill>
                  <a:srgbClr val="993366"/>
                </a:solidFill>
              </a:rPr>
              <a:t> </a:t>
            </a:r>
            <a:r>
              <a:rPr lang="es-ES_tradnl" sz="1800" dirty="0" err="1">
                <a:solidFill>
                  <a:srgbClr val="993366"/>
                </a:solidFill>
              </a:rPr>
              <a:t>Difraction</a:t>
            </a:r>
            <a:endParaRPr lang="es-ES_tradnl" sz="1800" dirty="0">
              <a:solidFill>
                <a:srgbClr val="993366"/>
              </a:solidFill>
            </a:endParaRPr>
          </a:p>
          <a:p>
            <a:pPr>
              <a:buFontTx/>
              <a:buChar char="•"/>
            </a:pPr>
            <a:r>
              <a:rPr lang="es-ES_tradnl" sz="1800" dirty="0">
                <a:solidFill>
                  <a:srgbClr val="993366"/>
                </a:solidFill>
              </a:rPr>
              <a:t> </a:t>
            </a:r>
            <a:r>
              <a:rPr lang="es-ES_tradnl" sz="1800" dirty="0" err="1">
                <a:solidFill>
                  <a:srgbClr val="993366"/>
                </a:solidFill>
              </a:rPr>
              <a:t>Absortion</a:t>
            </a:r>
            <a:endParaRPr lang="es-ES_tradnl" sz="1800" dirty="0">
              <a:solidFill>
                <a:srgbClr val="993366"/>
              </a:solidFill>
            </a:endParaRPr>
          </a:p>
        </p:txBody>
      </p:sp>
      <p:grpSp>
        <p:nvGrpSpPr>
          <p:cNvPr id="2" name="Group 5"/>
          <p:cNvGrpSpPr>
            <a:grpSpLocks/>
          </p:cNvGrpSpPr>
          <p:nvPr/>
        </p:nvGrpSpPr>
        <p:grpSpPr bwMode="auto">
          <a:xfrm>
            <a:off x="539750" y="3068638"/>
            <a:ext cx="4895850" cy="3021012"/>
            <a:chOff x="340" y="1933"/>
            <a:chExt cx="3084" cy="1903"/>
          </a:xfrm>
        </p:grpSpPr>
        <p:sp>
          <p:nvSpPr>
            <p:cNvPr id="21516" name="Text Box 6"/>
            <p:cNvSpPr txBox="1">
              <a:spLocks noChangeArrowheads="1"/>
            </p:cNvSpPr>
            <p:nvPr/>
          </p:nvSpPr>
          <p:spPr bwMode="auto">
            <a:xfrm>
              <a:off x="340" y="3067"/>
              <a:ext cx="2449" cy="769"/>
            </a:xfrm>
            <a:prstGeom prst="rect">
              <a:avLst/>
            </a:prstGeom>
            <a:solidFill>
              <a:srgbClr val="FDFEE0"/>
            </a:solidFill>
            <a:ln w="9525">
              <a:noFill/>
              <a:miter lim="800000"/>
              <a:headEnd/>
              <a:tailEnd/>
            </a:ln>
          </p:spPr>
          <p:txBody>
            <a:bodyPr>
              <a:prstTxWarp prst="textNoShape">
                <a:avLst/>
              </a:prstTxWarp>
              <a:spAutoFit/>
            </a:bodyPr>
            <a:lstStyle/>
            <a:p>
              <a:r>
                <a:rPr lang="en-GB" sz="2000" dirty="0">
                  <a:solidFill>
                    <a:srgbClr val="00B050"/>
                  </a:solidFill>
                </a:rPr>
                <a:t>Experimental Variable:</a:t>
              </a:r>
            </a:p>
            <a:p>
              <a:pPr>
                <a:buFontTx/>
                <a:buChar char="•"/>
              </a:pPr>
              <a:r>
                <a:rPr lang="en-GB" sz="1800" dirty="0"/>
                <a:t> beam energy 30 </a:t>
              </a:r>
              <a:r>
                <a:rPr lang="en-GB" sz="1800" dirty="0">
                  <a:sym typeface="Wingdings" pitchFamily="-111" charset="2"/>
                </a:rPr>
                <a:t> 700 </a:t>
              </a:r>
              <a:r>
                <a:rPr lang="en-GB" sz="1800" dirty="0" err="1">
                  <a:sym typeface="Wingdings" pitchFamily="-111" charset="2"/>
                </a:rPr>
                <a:t>MeV</a:t>
              </a:r>
              <a:r>
                <a:rPr lang="en-GB" sz="1800" dirty="0">
                  <a:sym typeface="Wingdings" pitchFamily="-111" charset="2"/>
                </a:rPr>
                <a:t>/A</a:t>
              </a:r>
              <a:endParaRPr lang="en-GB" sz="1800" dirty="0"/>
            </a:p>
            <a:p>
              <a:pPr>
                <a:buFontTx/>
                <a:buChar char="•"/>
              </a:pPr>
              <a:r>
                <a:rPr lang="en-GB" sz="1800" dirty="0"/>
                <a:t> Secondary Target material: C </a:t>
              </a:r>
              <a:r>
                <a:rPr lang="en-GB" sz="1800" dirty="0">
                  <a:sym typeface="Wingdings" pitchFamily="-111" charset="2"/>
                </a:rPr>
                <a:t> </a:t>
              </a:r>
              <a:r>
                <a:rPr lang="en-GB" sz="1800" dirty="0" err="1">
                  <a:sym typeface="Wingdings" pitchFamily="-111" charset="2"/>
                </a:rPr>
                <a:t>Pb</a:t>
              </a:r>
              <a:endParaRPr lang="en-GB" sz="1800" dirty="0"/>
            </a:p>
            <a:p>
              <a:pPr>
                <a:buFontTx/>
                <a:buChar char="•"/>
              </a:pPr>
              <a:r>
                <a:rPr lang="en-GB" sz="1800" dirty="0"/>
                <a:t> Secondary Beam    </a:t>
              </a:r>
              <a:r>
                <a:rPr lang="en-GB" sz="1800" baseline="30000" dirty="0"/>
                <a:t>6</a:t>
              </a:r>
              <a:r>
                <a:rPr lang="en-GB" sz="1800" dirty="0"/>
                <a:t>He </a:t>
              </a:r>
              <a:r>
                <a:rPr lang="en-GB" sz="1800" dirty="0" err="1">
                  <a:sym typeface="Wingdings" pitchFamily="-111" charset="2"/>
                </a:rPr>
                <a:t></a:t>
              </a:r>
              <a:r>
                <a:rPr lang="en-GB" sz="1800" dirty="0">
                  <a:sym typeface="Wingdings" pitchFamily="-111" charset="2"/>
                </a:rPr>
                <a:t> </a:t>
              </a:r>
              <a:r>
                <a:rPr lang="en-GB" baseline="30000" dirty="0">
                  <a:sym typeface="Wingdings" pitchFamily="-111" charset="2"/>
                </a:rPr>
                <a:t>22</a:t>
              </a:r>
              <a:r>
                <a:rPr lang="en-GB" dirty="0">
                  <a:sym typeface="Wingdings" pitchFamily="-111" charset="2"/>
                </a:rPr>
                <a:t>Ne</a:t>
              </a:r>
              <a:endParaRPr lang="en-GB" sz="1800" dirty="0"/>
            </a:p>
          </p:txBody>
        </p:sp>
        <p:grpSp>
          <p:nvGrpSpPr>
            <p:cNvPr id="3" name="Group 7"/>
            <p:cNvGrpSpPr>
              <a:grpSpLocks/>
            </p:cNvGrpSpPr>
            <p:nvPr/>
          </p:nvGrpSpPr>
          <p:grpSpPr bwMode="auto">
            <a:xfrm>
              <a:off x="930" y="1933"/>
              <a:ext cx="2494" cy="1225"/>
              <a:chOff x="930" y="1933"/>
              <a:chExt cx="2494" cy="1225"/>
            </a:xfrm>
          </p:grpSpPr>
          <p:sp>
            <p:nvSpPr>
              <p:cNvPr id="21518" name="Oval 8"/>
              <p:cNvSpPr>
                <a:spLocks noChangeArrowheads="1"/>
              </p:cNvSpPr>
              <p:nvPr/>
            </p:nvSpPr>
            <p:spPr bwMode="auto">
              <a:xfrm>
                <a:off x="1565" y="1933"/>
                <a:ext cx="1859" cy="1225"/>
              </a:xfrm>
              <a:prstGeom prst="ellipse">
                <a:avLst/>
              </a:prstGeom>
              <a:noFill/>
              <a:ln w="38100">
                <a:solidFill>
                  <a:schemeClr val="folHlink"/>
                </a:solidFill>
                <a:miter lim="800000"/>
                <a:headEnd/>
                <a:tailEnd/>
              </a:ln>
            </p:spPr>
            <p:txBody>
              <a:bodyPr wrap="none" anchor="ctr">
                <a:prstTxWarp prst="textNoShape">
                  <a:avLst/>
                </a:prstTxWarp>
              </a:bodyPr>
              <a:lstStyle/>
              <a:p>
                <a:endParaRPr lang="en-GB"/>
              </a:p>
            </p:txBody>
          </p:sp>
          <p:sp>
            <p:nvSpPr>
              <p:cNvPr id="21519" name="Line 9"/>
              <p:cNvSpPr>
                <a:spLocks noChangeShapeType="1"/>
              </p:cNvSpPr>
              <p:nvPr/>
            </p:nvSpPr>
            <p:spPr bwMode="auto">
              <a:xfrm flipV="1">
                <a:off x="930" y="2750"/>
                <a:ext cx="635" cy="317"/>
              </a:xfrm>
              <a:prstGeom prst="line">
                <a:avLst/>
              </a:prstGeom>
              <a:noFill/>
              <a:ln w="38100">
                <a:solidFill>
                  <a:schemeClr val="folHlink"/>
                </a:solidFill>
                <a:miter lim="800000"/>
                <a:headEnd/>
                <a:tailEnd type="triangle" w="med" len="med"/>
              </a:ln>
            </p:spPr>
            <p:txBody>
              <a:bodyPr wrap="none">
                <a:prstTxWarp prst="textNoShape">
                  <a:avLst/>
                </a:prstTxWarp>
              </a:bodyPr>
              <a:lstStyle/>
              <a:p>
                <a:endParaRPr lang="en-GB"/>
              </a:p>
            </p:txBody>
          </p:sp>
        </p:grpSp>
      </p:grpSp>
      <p:grpSp>
        <p:nvGrpSpPr>
          <p:cNvPr id="4" name="Group 10"/>
          <p:cNvGrpSpPr>
            <a:grpSpLocks/>
          </p:cNvGrpSpPr>
          <p:nvPr/>
        </p:nvGrpSpPr>
        <p:grpSpPr bwMode="auto">
          <a:xfrm>
            <a:off x="4643438" y="765175"/>
            <a:ext cx="4176712" cy="5376863"/>
            <a:chOff x="2925" y="482"/>
            <a:chExt cx="2631" cy="3387"/>
          </a:xfrm>
        </p:grpSpPr>
        <p:sp>
          <p:nvSpPr>
            <p:cNvPr id="21512" name="Text Box 11"/>
            <p:cNvSpPr txBox="1">
              <a:spLocks noChangeArrowheads="1"/>
            </p:cNvSpPr>
            <p:nvPr/>
          </p:nvSpPr>
          <p:spPr bwMode="auto">
            <a:xfrm>
              <a:off x="3288" y="2745"/>
              <a:ext cx="2247" cy="1124"/>
            </a:xfrm>
            <a:prstGeom prst="rect">
              <a:avLst/>
            </a:prstGeom>
            <a:solidFill>
              <a:schemeClr val="bg1"/>
            </a:solidFill>
            <a:ln w="9525">
              <a:noFill/>
              <a:miter lim="800000"/>
              <a:headEnd/>
              <a:tailEnd/>
            </a:ln>
          </p:spPr>
          <p:txBody>
            <a:bodyPr wrap="square">
              <a:prstTxWarp prst="textNoShape">
                <a:avLst/>
              </a:prstTxWarp>
              <a:spAutoFit/>
            </a:bodyPr>
            <a:lstStyle/>
            <a:p>
              <a:r>
                <a:rPr lang="es-ES_tradnl" sz="2000" dirty="0">
                  <a:solidFill>
                    <a:srgbClr val="0070C0"/>
                  </a:solidFill>
                </a:rPr>
                <a:t>Observables:</a:t>
              </a:r>
            </a:p>
            <a:p>
              <a:pPr>
                <a:buFontTx/>
                <a:buChar char="•"/>
              </a:pPr>
              <a:r>
                <a:rPr lang="es-ES_tradnl" sz="1800" dirty="0"/>
                <a:t> </a:t>
              </a:r>
              <a:r>
                <a:rPr lang="es-ES_tradnl" dirty="0" err="1"/>
                <a:t>Momentum</a:t>
              </a:r>
              <a:r>
                <a:rPr lang="es-ES_tradnl" dirty="0"/>
                <a:t> </a:t>
              </a:r>
              <a:r>
                <a:rPr lang="es-ES_tradnl" dirty="0" err="1"/>
                <a:t>Distribution</a:t>
              </a:r>
              <a:r>
                <a:rPr lang="es-ES_tradnl" dirty="0"/>
                <a:t>: </a:t>
              </a:r>
            </a:p>
            <a:p>
              <a:pPr lvl="1">
                <a:buFontTx/>
                <a:buChar char="•"/>
              </a:pPr>
              <a:r>
                <a:rPr lang="es-ES_tradnl" dirty="0" err="1"/>
                <a:t>neutron</a:t>
              </a:r>
              <a:endParaRPr lang="es-ES_tradnl" dirty="0"/>
            </a:p>
            <a:p>
              <a:pPr lvl="1">
                <a:buFontTx/>
                <a:buChar char="•"/>
              </a:pPr>
              <a:r>
                <a:rPr lang="es-ES_tradnl" dirty="0" err="1"/>
                <a:t>Charged</a:t>
              </a:r>
              <a:r>
                <a:rPr lang="es-ES_tradnl" dirty="0"/>
                <a:t> </a:t>
              </a:r>
              <a:r>
                <a:rPr lang="es-ES_tradnl" dirty="0" err="1"/>
                <a:t>fragment</a:t>
              </a:r>
              <a:endParaRPr lang="es-ES_tradnl" dirty="0"/>
            </a:p>
            <a:p>
              <a:pPr>
                <a:buFontTx/>
                <a:buChar char="•"/>
              </a:pPr>
              <a:r>
                <a:rPr lang="es-ES_tradnl" sz="1800" dirty="0"/>
                <a:t> Invariable Mass</a:t>
              </a:r>
            </a:p>
            <a:p>
              <a:pPr>
                <a:buFontTx/>
                <a:buChar char="•"/>
              </a:pPr>
              <a:r>
                <a:rPr lang="es-ES_tradnl" sz="1800" dirty="0"/>
                <a:t> Angular </a:t>
              </a:r>
              <a:r>
                <a:rPr lang="es-ES_tradnl" sz="1800" dirty="0" err="1"/>
                <a:t>correlations</a:t>
              </a:r>
              <a:endParaRPr lang="es-ES_tradnl" sz="1800" dirty="0"/>
            </a:p>
          </p:txBody>
        </p:sp>
        <p:grpSp>
          <p:nvGrpSpPr>
            <p:cNvPr id="5" name="Group 12"/>
            <p:cNvGrpSpPr>
              <a:grpSpLocks/>
            </p:cNvGrpSpPr>
            <p:nvPr/>
          </p:nvGrpSpPr>
          <p:grpSpPr bwMode="auto">
            <a:xfrm>
              <a:off x="2925" y="482"/>
              <a:ext cx="2631" cy="2311"/>
              <a:chOff x="2925" y="482"/>
              <a:chExt cx="2631" cy="2311"/>
            </a:xfrm>
          </p:grpSpPr>
          <p:sp>
            <p:nvSpPr>
              <p:cNvPr id="21514" name="Oval 13"/>
              <p:cNvSpPr>
                <a:spLocks noChangeArrowheads="1"/>
              </p:cNvSpPr>
              <p:nvPr/>
            </p:nvSpPr>
            <p:spPr bwMode="auto">
              <a:xfrm>
                <a:off x="2925" y="482"/>
                <a:ext cx="2631" cy="2268"/>
              </a:xfrm>
              <a:prstGeom prst="ellipse">
                <a:avLst/>
              </a:prstGeom>
              <a:noFill/>
              <a:ln w="28575">
                <a:solidFill>
                  <a:schemeClr val="hlink"/>
                </a:solidFill>
                <a:miter lim="800000"/>
                <a:headEnd/>
                <a:tailEnd/>
              </a:ln>
            </p:spPr>
            <p:txBody>
              <a:bodyPr wrap="none" anchor="ctr">
                <a:prstTxWarp prst="textNoShape">
                  <a:avLst/>
                </a:prstTxWarp>
              </a:bodyPr>
              <a:lstStyle/>
              <a:p>
                <a:endParaRPr lang="en-GB"/>
              </a:p>
            </p:txBody>
          </p:sp>
          <p:sp>
            <p:nvSpPr>
              <p:cNvPr id="21515" name="Line 14"/>
              <p:cNvSpPr>
                <a:spLocks noChangeShapeType="1"/>
              </p:cNvSpPr>
              <p:nvPr/>
            </p:nvSpPr>
            <p:spPr bwMode="auto">
              <a:xfrm flipV="1">
                <a:off x="4921" y="2430"/>
                <a:ext cx="209" cy="363"/>
              </a:xfrm>
              <a:prstGeom prst="line">
                <a:avLst/>
              </a:prstGeom>
              <a:noFill/>
              <a:ln w="28575">
                <a:solidFill>
                  <a:schemeClr val="hlink"/>
                </a:solidFill>
                <a:miter lim="800000"/>
                <a:headEnd/>
                <a:tailEnd type="triangle" w="med" len="med"/>
              </a:ln>
            </p:spPr>
            <p:txBody>
              <a:bodyPr wrap="none">
                <a:prstTxWarp prst="textNoShape">
                  <a:avLst/>
                </a:prstTxWarp>
              </a:bodyPr>
              <a:lstStyle/>
              <a:p>
                <a:endParaRPr lang="en-GB"/>
              </a:p>
            </p:txBody>
          </p:sp>
        </p:grpSp>
      </p:grpSp>
      <p:sp>
        <p:nvSpPr>
          <p:cNvPr id="19" name="Marcador de número de diapositiva 18"/>
          <p:cNvSpPr>
            <a:spLocks noGrp="1"/>
          </p:cNvSpPr>
          <p:nvPr>
            <p:ph type="sldNum" sz="quarter" idx="4294967295"/>
          </p:nvPr>
        </p:nvSpPr>
        <p:spPr>
          <a:xfrm>
            <a:off x="8032750" y="6321425"/>
            <a:ext cx="730250" cy="384175"/>
          </a:xfrm>
          <a:prstGeom prst="rect">
            <a:avLst/>
          </a:prstGeom>
        </p:spPr>
        <p:txBody>
          <a:bodyPr/>
          <a:lstStyle/>
          <a:p>
            <a:fld id="{C58F8A67-8D2B-4189-85F2-0A25C7047250}" type="slidenum">
              <a:rPr lang="es-ES" smtClean="0"/>
              <a:pPr/>
              <a:t>43</a:t>
            </a:fld>
            <a:endParaRPr lang="es-ES"/>
          </a:p>
        </p:txBody>
      </p:sp>
    </p:spTree>
    <p:extLst>
      <p:ext uri="{BB962C8B-B14F-4D97-AF65-F5344CB8AC3E}">
        <p14:creationId xmlns:p14="http://schemas.microsoft.com/office/powerpoint/2010/main" val="338308254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838200"/>
          </a:xfrm>
        </p:spPr>
        <p:txBody>
          <a:bodyPr>
            <a:normAutofit/>
          </a:bodyPr>
          <a:lstStyle/>
          <a:p>
            <a:r>
              <a:rPr lang="es-ES_tradnl" sz="3600" dirty="0" err="1">
                <a:solidFill>
                  <a:srgbClr val="000090"/>
                </a:solidFill>
                <a:cs typeface="Comic Sans MS"/>
              </a:rPr>
              <a:t>Production</a:t>
            </a:r>
            <a:endParaRPr lang="es-ES_tradnl" sz="3600" dirty="0">
              <a:solidFill>
                <a:srgbClr val="000090"/>
              </a:solidFill>
              <a:cs typeface="Comic Sans MS"/>
            </a:endParaRPr>
          </a:p>
        </p:txBody>
      </p:sp>
      <p:sp>
        <p:nvSpPr>
          <p:cNvPr id="3" name="Marcador de contenido 2"/>
          <p:cNvSpPr>
            <a:spLocks noGrp="1"/>
          </p:cNvSpPr>
          <p:nvPr>
            <p:ph idx="1"/>
          </p:nvPr>
        </p:nvSpPr>
        <p:spPr>
          <a:xfrm>
            <a:off x="457200" y="1066801"/>
            <a:ext cx="8229600" cy="5059364"/>
          </a:xfrm>
        </p:spPr>
        <p:txBody>
          <a:bodyPr/>
          <a:lstStyle/>
          <a:p>
            <a:pPr>
              <a:buNone/>
            </a:pPr>
            <a:r>
              <a:rPr lang="es-ES_tradnl" dirty="0" err="1"/>
              <a:t>The</a:t>
            </a:r>
            <a:r>
              <a:rPr lang="es-ES_tradnl" dirty="0"/>
              <a:t> </a:t>
            </a:r>
            <a:r>
              <a:rPr lang="es-ES_tradnl" dirty="0" err="1"/>
              <a:t>discovery</a:t>
            </a:r>
            <a:r>
              <a:rPr lang="es-ES_tradnl" dirty="0"/>
              <a:t> of a new </a:t>
            </a:r>
            <a:r>
              <a:rPr lang="es-ES_tradnl" dirty="0" err="1"/>
              <a:t>element</a:t>
            </a:r>
            <a:r>
              <a:rPr lang="es-ES_tradnl" dirty="0"/>
              <a:t>/</a:t>
            </a:r>
            <a:r>
              <a:rPr lang="es-ES_tradnl" dirty="0" err="1"/>
              <a:t>isotope</a:t>
            </a:r>
            <a:r>
              <a:rPr lang="es-ES_tradnl" dirty="0"/>
              <a:t> </a:t>
            </a:r>
            <a:r>
              <a:rPr lang="es-ES_tradnl" dirty="0" err="1"/>
              <a:t>depends</a:t>
            </a:r>
            <a:r>
              <a:rPr lang="es-ES_tradnl" dirty="0"/>
              <a:t> of </a:t>
            </a:r>
            <a:r>
              <a:rPr lang="es-ES_tradnl" dirty="0" err="1"/>
              <a:t>many</a:t>
            </a:r>
            <a:r>
              <a:rPr lang="es-ES_tradnl" dirty="0"/>
              <a:t> </a:t>
            </a:r>
            <a:r>
              <a:rPr lang="es-ES_tradnl" dirty="0" err="1"/>
              <a:t>factors</a:t>
            </a:r>
            <a:r>
              <a:rPr lang="es-ES_tradnl" dirty="0"/>
              <a:t>:</a:t>
            </a:r>
          </a:p>
          <a:p>
            <a:r>
              <a:rPr lang="es-ES_tradnl" dirty="0" err="1"/>
              <a:t>Production</a:t>
            </a:r>
            <a:r>
              <a:rPr lang="es-ES_tradnl" dirty="0"/>
              <a:t> </a:t>
            </a:r>
            <a:r>
              <a:rPr lang="es-ES_tradnl" dirty="0" err="1"/>
              <a:t>method</a:t>
            </a:r>
            <a:r>
              <a:rPr lang="es-ES_tradnl" dirty="0"/>
              <a:t>: </a:t>
            </a:r>
            <a:r>
              <a:rPr lang="es-ES_tradnl" dirty="0" err="1"/>
              <a:t>various</a:t>
            </a:r>
            <a:r>
              <a:rPr lang="es-ES_tradnl" dirty="0"/>
              <a:t> </a:t>
            </a:r>
            <a:r>
              <a:rPr lang="es-ES_tradnl" dirty="0" err="1"/>
              <a:t>mechanism</a:t>
            </a:r>
            <a:r>
              <a:rPr lang="es-ES_tradnl" dirty="0"/>
              <a:t> of nuclear </a:t>
            </a:r>
            <a:r>
              <a:rPr lang="es-ES_tradnl" dirty="0" err="1"/>
              <a:t>reactions</a:t>
            </a:r>
            <a:r>
              <a:rPr lang="es-ES_tradnl" dirty="0"/>
              <a:t>.</a:t>
            </a:r>
          </a:p>
          <a:p>
            <a:endParaRPr lang="es-ES_tradnl" sz="800" dirty="0"/>
          </a:p>
          <a:p>
            <a:r>
              <a:rPr lang="es-ES_tradnl" dirty="0" err="1"/>
              <a:t>Efficent</a:t>
            </a:r>
            <a:r>
              <a:rPr lang="es-ES_tradnl" dirty="0"/>
              <a:t> </a:t>
            </a:r>
            <a:r>
              <a:rPr lang="es-ES_tradnl" dirty="0" err="1"/>
              <a:t>separation</a:t>
            </a:r>
            <a:r>
              <a:rPr lang="es-ES_tradnl" dirty="0"/>
              <a:t> and </a:t>
            </a:r>
            <a:r>
              <a:rPr lang="es-ES_tradnl" dirty="0" err="1"/>
              <a:t>transportation</a:t>
            </a:r>
            <a:endParaRPr lang="es-ES_tradnl" dirty="0"/>
          </a:p>
          <a:p>
            <a:endParaRPr lang="es-ES_tradnl" sz="800" dirty="0"/>
          </a:p>
          <a:p>
            <a:r>
              <a:rPr lang="es-ES_tradnl" dirty="0" err="1"/>
              <a:t>Detection</a:t>
            </a:r>
            <a:r>
              <a:rPr lang="es-ES_tradnl" dirty="0"/>
              <a:t> </a:t>
            </a:r>
            <a:r>
              <a:rPr lang="es-ES_tradnl" dirty="0" err="1"/>
              <a:t>method</a:t>
            </a:r>
            <a:endParaRPr lang="es-ES_trad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1874" name="Text Box 2"/>
          <p:cNvSpPr txBox="1">
            <a:spLocks noChangeArrowheads="1"/>
          </p:cNvSpPr>
          <p:nvPr/>
        </p:nvSpPr>
        <p:spPr bwMode="auto">
          <a:xfrm>
            <a:off x="2819400" y="0"/>
            <a:ext cx="4114800" cy="584776"/>
          </a:xfrm>
          <a:prstGeom prst="rect">
            <a:avLst/>
          </a:prstGeom>
          <a:noFill/>
          <a:ln w="9525">
            <a:noFill/>
            <a:miter lim="800000"/>
            <a:headEnd/>
            <a:tailEnd/>
          </a:ln>
          <a:effectLst/>
        </p:spPr>
        <p:txBody>
          <a:bodyPr wrap="square">
            <a:prstTxWarp prst="textNoShape">
              <a:avLst/>
            </a:prstTxWarp>
            <a:spAutoFit/>
          </a:bodyPr>
          <a:lstStyle/>
          <a:p>
            <a:r>
              <a:rPr lang="en-US" sz="3200" dirty="0">
                <a:solidFill>
                  <a:srgbClr val="000090"/>
                </a:solidFill>
                <a:latin typeface="Comic Sans MS"/>
                <a:cs typeface="Comic Sans MS"/>
              </a:rPr>
              <a:t>Yield Requirements</a:t>
            </a:r>
            <a:endParaRPr lang="es-ES" sz="3200" dirty="0">
              <a:solidFill>
                <a:srgbClr val="000090"/>
              </a:solidFill>
              <a:latin typeface="Comic Sans MS"/>
              <a:cs typeface="Comic Sans MS"/>
            </a:endParaRPr>
          </a:p>
        </p:txBody>
      </p:sp>
      <p:sp>
        <p:nvSpPr>
          <p:cNvPr id="591875" name="Text Box 3"/>
          <p:cNvSpPr txBox="1">
            <a:spLocks noChangeArrowheads="1"/>
          </p:cNvSpPr>
          <p:nvPr/>
        </p:nvSpPr>
        <p:spPr bwMode="auto">
          <a:xfrm>
            <a:off x="5257800" y="1676400"/>
            <a:ext cx="3581400" cy="366713"/>
          </a:xfrm>
          <a:prstGeom prst="rect">
            <a:avLst/>
          </a:prstGeom>
          <a:noFill/>
          <a:ln w="9525">
            <a:noFill/>
            <a:miter lim="800000"/>
            <a:headEnd/>
            <a:tailEnd/>
          </a:ln>
          <a:effectLst/>
        </p:spPr>
        <p:txBody>
          <a:bodyPr>
            <a:prstTxWarp prst="textNoShape">
              <a:avLst/>
            </a:prstTxWarp>
            <a:spAutoFit/>
          </a:bodyPr>
          <a:lstStyle/>
          <a:p>
            <a:pPr lvl="1">
              <a:spcBef>
                <a:spcPct val="20000"/>
              </a:spcBef>
              <a:buClr>
                <a:schemeClr val="hlink"/>
              </a:buClr>
              <a:buSzPct val="55000"/>
              <a:buFont typeface="Wingdings" charset="2"/>
              <a:buNone/>
            </a:pPr>
            <a:endParaRPr lang="es-ES" sz="1800" b="1">
              <a:latin typeface="Times New Roman" charset="0"/>
            </a:endParaRPr>
          </a:p>
        </p:txBody>
      </p:sp>
      <p:sp>
        <p:nvSpPr>
          <p:cNvPr id="591878" name="Text Box 6"/>
          <p:cNvSpPr txBox="1">
            <a:spLocks noChangeArrowheads="1"/>
          </p:cNvSpPr>
          <p:nvPr/>
        </p:nvSpPr>
        <p:spPr bwMode="auto">
          <a:xfrm>
            <a:off x="3765550" y="1773238"/>
            <a:ext cx="1530350" cy="531812"/>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spcBef>
                <a:spcPct val="0"/>
              </a:spcBef>
            </a:pPr>
            <a:r>
              <a:rPr lang="fr-FR" sz="1600" b="1" dirty="0">
                <a:solidFill>
                  <a:srgbClr val="3FC14B"/>
                </a:solidFill>
                <a:latin typeface="Comic Sans MS" charset="0"/>
              </a:rPr>
              <a:t>Identification</a:t>
            </a:r>
          </a:p>
          <a:p>
            <a:pPr algn="ctr" eaLnBrk="0" hangingPunct="0">
              <a:lnSpc>
                <a:spcPct val="80000"/>
              </a:lnSpc>
              <a:spcBef>
                <a:spcPct val="0"/>
              </a:spcBef>
            </a:pPr>
            <a:endParaRPr lang="fr-FR" sz="1600" b="1" dirty="0">
              <a:solidFill>
                <a:srgbClr val="3FC14B"/>
              </a:solidFill>
              <a:latin typeface="Comic Sans MS" charset="0"/>
            </a:endParaRPr>
          </a:p>
        </p:txBody>
      </p:sp>
      <p:sp>
        <p:nvSpPr>
          <p:cNvPr id="591879" name="Text Box 7"/>
          <p:cNvSpPr txBox="1">
            <a:spLocks noChangeArrowheads="1"/>
          </p:cNvSpPr>
          <p:nvPr/>
        </p:nvSpPr>
        <p:spPr bwMode="auto">
          <a:xfrm>
            <a:off x="1662113" y="1795463"/>
            <a:ext cx="1054100" cy="336550"/>
          </a:xfrm>
          <a:prstGeom prst="rect">
            <a:avLst/>
          </a:prstGeom>
          <a:noFill/>
          <a:ln w="12700">
            <a:noFill/>
            <a:miter lim="800000"/>
            <a:headEnd type="none" w="sm" len="sm"/>
            <a:tailEnd type="none" w="sm" len="sm"/>
          </a:ln>
          <a:effectLst/>
        </p:spPr>
        <p:txBody>
          <a:bodyPr>
            <a:prstTxWarp prst="textNoShape">
              <a:avLst/>
            </a:prstTxWarp>
            <a:spAutoFit/>
          </a:bodyPr>
          <a:lstStyle/>
          <a:p>
            <a:pPr eaLnBrk="0" hangingPunct="0">
              <a:spcBef>
                <a:spcPct val="0"/>
              </a:spcBef>
            </a:pPr>
            <a:r>
              <a:rPr lang="fr-FR" sz="1600" b="1" dirty="0">
                <a:solidFill>
                  <a:schemeClr val="tx2"/>
                </a:solidFill>
                <a:latin typeface="Comic Sans MS" charset="0"/>
              </a:rPr>
              <a:t>~10/day</a:t>
            </a:r>
          </a:p>
        </p:txBody>
      </p:sp>
      <p:sp>
        <p:nvSpPr>
          <p:cNvPr id="591880" name="Line 8"/>
          <p:cNvSpPr>
            <a:spLocks noChangeShapeType="1"/>
          </p:cNvSpPr>
          <p:nvPr/>
        </p:nvSpPr>
        <p:spPr bwMode="auto">
          <a:xfrm>
            <a:off x="1476375" y="990600"/>
            <a:ext cx="4763" cy="5400000"/>
          </a:xfrm>
          <a:prstGeom prst="line">
            <a:avLst/>
          </a:prstGeom>
          <a:noFill/>
          <a:ln w="57150">
            <a:solidFill>
              <a:schemeClr val="accent2"/>
            </a:solidFill>
            <a:round/>
            <a:headEnd/>
            <a:tailEnd type="triangle" w="med" len="med"/>
          </a:ln>
          <a:effectLst/>
        </p:spPr>
        <p:txBody>
          <a:bodyPr>
            <a:prstTxWarp prst="textNoShape">
              <a:avLst/>
            </a:prstTxWarp>
          </a:bodyPr>
          <a:lstStyle/>
          <a:p>
            <a:endParaRPr lang="es-ES_tradnl"/>
          </a:p>
        </p:txBody>
      </p:sp>
      <p:sp>
        <p:nvSpPr>
          <p:cNvPr id="591881" name="Text Box 9"/>
          <p:cNvSpPr txBox="1">
            <a:spLocks noChangeArrowheads="1"/>
          </p:cNvSpPr>
          <p:nvPr/>
        </p:nvSpPr>
        <p:spPr bwMode="auto">
          <a:xfrm>
            <a:off x="1187450" y="457200"/>
            <a:ext cx="693738" cy="366712"/>
          </a:xfrm>
          <a:prstGeom prst="rect">
            <a:avLst/>
          </a:prstGeom>
          <a:noFill/>
          <a:ln w="9525">
            <a:noFill/>
            <a:miter lim="800000"/>
            <a:headEnd/>
            <a:tailEnd/>
          </a:ln>
          <a:effectLst/>
        </p:spPr>
        <p:txBody>
          <a:bodyPr wrap="none" lIns="91435" tIns="45717" rIns="91435" bIns="45717">
            <a:prstTxWarp prst="textNoShape">
              <a:avLst/>
            </a:prstTxWarp>
            <a:spAutoFit/>
          </a:bodyPr>
          <a:lstStyle/>
          <a:p>
            <a:pPr eaLnBrk="0" hangingPunct="0">
              <a:spcBef>
                <a:spcPct val="0"/>
              </a:spcBef>
            </a:pPr>
            <a:r>
              <a:rPr lang="fr-FR" sz="1800" b="1" dirty="0">
                <a:solidFill>
                  <a:srgbClr val="FF0000"/>
                </a:solidFill>
                <a:latin typeface="Comic Sans MS" charset="0"/>
                <a:sym typeface="Monotype Sorts" charset="2"/>
              </a:rPr>
              <a:t>Rate</a:t>
            </a:r>
          </a:p>
        </p:txBody>
      </p:sp>
      <p:sp>
        <p:nvSpPr>
          <p:cNvPr id="591882" name="Text Box 10"/>
          <p:cNvSpPr txBox="1">
            <a:spLocks noChangeArrowheads="1"/>
          </p:cNvSpPr>
          <p:nvPr/>
        </p:nvSpPr>
        <p:spPr bwMode="auto">
          <a:xfrm>
            <a:off x="3886200" y="457200"/>
            <a:ext cx="1231900" cy="366712"/>
          </a:xfrm>
          <a:prstGeom prst="rect">
            <a:avLst/>
          </a:prstGeom>
          <a:noFill/>
          <a:ln w="9525">
            <a:noFill/>
            <a:miter lim="800000"/>
            <a:headEnd/>
            <a:tailEnd/>
          </a:ln>
          <a:effectLst/>
        </p:spPr>
        <p:txBody>
          <a:bodyPr wrap="none" lIns="91435" tIns="45717" rIns="91435" bIns="45717">
            <a:prstTxWarp prst="textNoShape">
              <a:avLst/>
            </a:prstTxWarp>
            <a:spAutoFit/>
          </a:bodyPr>
          <a:lstStyle/>
          <a:p>
            <a:pPr eaLnBrk="0" hangingPunct="0">
              <a:spcBef>
                <a:spcPct val="0"/>
              </a:spcBef>
            </a:pPr>
            <a:r>
              <a:rPr lang="fr-FR" sz="1800" b="1" dirty="0">
                <a:solidFill>
                  <a:srgbClr val="FF0000"/>
                </a:solidFill>
                <a:latin typeface="Comic Sans MS" charset="0"/>
                <a:sym typeface="Monotype Sorts" charset="2"/>
              </a:rPr>
              <a:t>  Access </a:t>
            </a:r>
          </a:p>
        </p:txBody>
      </p:sp>
      <p:sp>
        <p:nvSpPr>
          <p:cNvPr id="591883" name="Text Box 11"/>
          <p:cNvSpPr txBox="1">
            <a:spLocks noChangeArrowheads="1"/>
          </p:cNvSpPr>
          <p:nvPr/>
        </p:nvSpPr>
        <p:spPr bwMode="auto">
          <a:xfrm>
            <a:off x="3832225" y="3367088"/>
            <a:ext cx="1447800" cy="366712"/>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spcBef>
                <a:spcPct val="0"/>
              </a:spcBef>
            </a:pPr>
            <a:r>
              <a:rPr lang="fr-FR" sz="1800" b="1">
                <a:solidFill>
                  <a:srgbClr val="3FC14B"/>
                </a:solidFill>
                <a:latin typeface="Symbol" charset="2"/>
              </a:rPr>
              <a:t>b </a:t>
            </a:r>
            <a:r>
              <a:rPr lang="fr-FR" sz="1800" b="1">
                <a:solidFill>
                  <a:srgbClr val="3FC14B"/>
                </a:solidFill>
                <a:latin typeface="Comic Sans MS" charset="0"/>
              </a:rPr>
              <a:t>(T</a:t>
            </a:r>
            <a:r>
              <a:rPr lang="fr-FR" sz="1800" b="1" baseline="-12000">
                <a:solidFill>
                  <a:srgbClr val="3FC14B"/>
                </a:solidFill>
                <a:latin typeface="Comic Sans MS" charset="0"/>
              </a:rPr>
              <a:t>1/2</a:t>
            </a:r>
            <a:r>
              <a:rPr lang="fr-FR" sz="1800" b="1">
                <a:solidFill>
                  <a:srgbClr val="3FC14B"/>
                </a:solidFill>
                <a:latin typeface="Comic Sans MS" charset="0"/>
              </a:rPr>
              <a:t>, P</a:t>
            </a:r>
            <a:r>
              <a:rPr lang="fr-FR" sz="1800" b="1" baseline="-12000">
                <a:solidFill>
                  <a:srgbClr val="3FC14B"/>
                </a:solidFill>
                <a:latin typeface="Comic Sans MS" charset="0"/>
              </a:rPr>
              <a:t>xn</a:t>
            </a:r>
            <a:r>
              <a:rPr lang="fr-FR" sz="1800" b="1">
                <a:solidFill>
                  <a:srgbClr val="3FC14B"/>
                </a:solidFill>
                <a:latin typeface="Comic Sans MS" charset="0"/>
              </a:rPr>
              <a:t>)</a:t>
            </a:r>
            <a:endParaRPr lang="fr-FR" sz="1800">
              <a:solidFill>
                <a:srgbClr val="3FC14B"/>
              </a:solidFill>
              <a:latin typeface="Comic Sans MS" charset="0"/>
            </a:endParaRPr>
          </a:p>
        </p:txBody>
      </p:sp>
      <p:sp>
        <p:nvSpPr>
          <p:cNvPr id="591884" name="Line 12"/>
          <p:cNvSpPr>
            <a:spLocks noChangeShapeType="1"/>
          </p:cNvSpPr>
          <p:nvPr/>
        </p:nvSpPr>
        <p:spPr bwMode="auto">
          <a:xfrm flipH="1">
            <a:off x="4479925" y="2894013"/>
            <a:ext cx="0" cy="431800"/>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85" name="Text Box 13"/>
          <p:cNvSpPr txBox="1">
            <a:spLocks noChangeArrowheads="1"/>
          </p:cNvSpPr>
          <p:nvPr/>
        </p:nvSpPr>
        <p:spPr bwMode="auto">
          <a:xfrm>
            <a:off x="1619250" y="3325813"/>
            <a:ext cx="857250" cy="679450"/>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spcBef>
                <a:spcPct val="0"/>
              </a:spcBef>
            </a:pPr>
            <a:r>
              <a:rPr lang="fr-FR" sz="1600" b="1">
                <a:solidFill>
                  <a:schemeClr val="tx2"/>
                </a:solidFill>
                <a:latin typeface="Comic Sans MS" charset="0"/>
              </a:rPr>
              <a:t>~1/min</a:t>
            </a:r>
          </a:p>
          <a:p>
            <a:pPr eaLnBrk="0" hangingPunct="0">
              <a:lnSpc>
                <a:spcPct val="140000"/>
              </a:lnSpc>
              <a:spcBef>
                <a:spcPct val="0"/>
              </a:spcBef>
            </a:pPr>
            <a:endParaRPr lang="fr-FR" sz="1600" b="1">
              <a:solidFill>
                <a:schemeClr val="tx2"/>
              </a:solidFill>
              <a:latin typeface="Comic Sans MS" charset="0"/>
            </a:endParaRPr>
          </a:p>
        </p:txBody>
      </p:sp>
      <p:sp>
        <p:nvSpPr>
          <p:cNvPr id="591886" name="Line 14"/>
          <p:cNvSpPr>
            <a:spLocks noChangeShapeType="1"/>
          </p:cNvSpPr>
          <p:nvPr/>
        </p:nvSpPr>
        <p:spPr bwMode="auto">
          <a:xfrm>
            <a:off x="4479925" y="2143125"/>
            <a:ext cx="0" cy="431800"/>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87" name="Text Box 15"/>
          <p:cNvSpPr txBox="1">
            <a:spLocks noChangeArrowheads="1"/>
          </p:cNvSpPr>
          <p:nvPr/>
        </p:nvSpPr>
        <p:spPr bwMode="auto">
          <a:xfrm>
            <a:off x="1619250" y="2574925"/>
            <a:ext cx="1249363" cy="422275"/>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lnSpc>
                <a:spcPct val="120000"/>
              </a:lnSpc>
              <a:spcBef>
                <a:spcPct val="0"/>
              </a:spcBef>
            </a:pPr>
            <a:r>
              <a:rPr lang="fr-FR" sz="1800" b="1">
                <a:solidFill>
                  <a:schemeClr val="tx2"/>
                </a:solidFill>
                <a:latin typeface="Comic Sans MS" charset="0"/>
              </a:rPr>
              <a:t>~100/day</a:t>
            </a:r>
            <a:endParaRPr lang="fr-FR" sz="1600" b="1">
              <a:solidFill>
                <a:schemeClr val="tx2"/>
              </a:solidFill>
              <a:latin typeface="Comic Sans MS" charset="0"/>
            </a:endParaRPr>
          </a:p>
        </p:txBody>
      </p:sp>
      <p:sp>
        <p:nvSpPr>
          <p:cNvPr id="591888" name="Text Box 16"/>
          <p:cNvSpPr txBox="1">
            <a:spLocks noChangeArrowheads="1"/>
          </p:cNvSpPr>
          <p:nvPr/>
        </p:nvSpPr>
        <p:spPr bwMode="auto">
          <a:xfrm>
            <a:off x="3834339" y="2403475"/>
            <a:ext cx="1335623" cy="535531"/>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80000"/>
              </a:lnSpc>
              <a:spcBef>
                <a:spcPct val="0"/>
              </a:spcBef>
            </a:pPr>
            <a:endParaRPr lang="fr-FR" sz="1600" b="1" dirty="0">
              <a:solidFill>
                <a:srgbClr val="FF0000"/>
              </a:solidFill>
              <a:latin typeface="Comic Sans MS" charset="0"/>
            </a:endParaRPr>
          </a:p>
          <a:p>
            <a:pPr algn="ctr" eaLnBrk="0" hangingPunct="0">
              <a:spcBef>
                <a:spcPct val="0"/>
              </a:spcBef>
            </a:pPr>
            <a:r>
              <a:rPr lang="fr-FR" sz="1600" b="1" dirty="0">
                <a:solidFill>
                  <a:srgbClr val="3FC14B"/>
                </a:solidFill>
                <a:latin typeface="Comic Sans MS" charset="0"/>
              </a:rPr>
              <a:t>Mass = Z+N</a:t>
            </a:r>
          </a:p>
        </p:txBody>
      </p:sp>
      <p:sp>
        <p:nvSpPr>
          <p:cNvPr id="591889" name="Line 17"/>
          <p:cNvSpPr>
            <a:spLocks noChangeShapeType="1"/>
          </p:cNvSpPr>
          <p:nvPr/>
        </p:nvSpPr>
        <p:spPr bwMode="auto">
          <a:xfrm>
            <a:off x="4502150" y="3716338"/>
            <a:ext cx="0" cy="504825"/>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90" name="Text Box 18"/>
          <p:cNvSpPr txBox="1">
            <a:spLocks noChangeArrowheads="1"/>
          </p:cNvSpPr>
          <p:nvPr/>
        </p:nvSpPr>
        <p:spPr bwMode="auto">
          <a:xfrm>
            <a:off x="1670050" y="4149725"/>
            <a:ext cx="730250" cy="606425"/>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lnSpc>
                <a:spcPct val="140000"/>
              </a:lnSpc>
              <a:spcBef>
                <a:spcPct val="0"/>
              </a:spcBef>
            </a:pPr>
            <a:r>
              <a:rPr lang="fr-FR" sz="1600" b="1">
                <a:solidFill>
                  <a:schemeClr val="tx2"/>
                </a:solidFill>
                <a:latin typeface="Comic Sans MS" charset="0"/>
              </a:rPr>
              <a:t>1/sec</a:t>
            </a:r>
          </a:p>
          <a:p>
            <a:pPr eaLnBrk="0" hangingPunct="0">
              <a:lnSpc>
                <a:spcPct val="70000"/>
              </a:lnSpc>
              <a:spcBef>
                <a:spcPct val="0"/>
              </a:spcBef>
            </a:pPr>
            <a:endParaRPr lang="fr-FR" sz="1600" b="1">
              <a:solidFill>
                <a:schemeClr val="tx2"/>
              </a:solidFill>
              <a:latin typeface="Comic Sans MS" charset="0"/>
            </a:endParaRPr>
          </a:p>
        </p:txBody>
      </p:sp>
      <p:sp>
        <p:nvSpPr>
          <p:cNvPr id="591891" name="Text Box 19"/>
          <p:cNvSpPr txBox="1">
            <a:spLocks noChangeArrowheads="1"/>
          </p:cNvSpPr>
          <p:nvPr/>
        </p:nvSpPr>
        <p:spPr bwMode="auto">
          <a:xfrm>
            <a:off x="3540125" y="4043363"/>
            <a:ext cx="1882775" cy="519112"/>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140000"/>
              </a:lnSpc>
              <a:spcBef>
                <a:spcPct val="0"/>
              </a:spcBef>
            </a:pPr>
            <a:r>
              <a:rPr lang="fr-FR" sz="2000" b="1">
                <a:solidFill>
                  <a:srgbClr val="3FC14B"/>
                </a:solidFill>
                <a:latin typeface="Comic Sans MS" charset="0"/>
                <a:sym typeface="Symbol" charset="2"/>
              </a:rPr>
              <a:t></a:t>
            </a:r>
            <a:r>
              <a:rPr lang="fr-FR" sz="2000" b="1">
                <a:solidFill>
                  <a:srgbClr val="3FC14B"/>
                </a:solidFill>
                <a:latin typeface="Comic Sans MS" charset="0"/>
              </a:rPr>
              <a:t>-</a:t>
            </a:r>
            <a:r>
              <a:rPr lang="fr-FR" sz="2000" b="1">
                <a:solidFill>
                  <a:srgbClr val="3FC14B"/>
                </a:solidFill>
                <a:latin typeface="Comic Sans MS" charset="0"/>
                <a:sym typeface="Symbol" charset="2"/>
              </a:rPr>
              <a:t></a:t>
            </a:r>
            <a:r>
              <a:rPr lang="fr-FR" sz="2000" b="1">
                <a:solidFill>
                  <a:srgbClr val="3FC14B"/>
                </a:solidFill>
                <a:latin typeface="Comic Sans MS" charset="0"/>
              </a:rPr>
              <a:t>, </a:t>
            </a:r>
            <a:r>
              <a:rPr lang="fr-FR" sz="2000" b="1">
                <a:solidFill>
                  <a:srgbClr val="3FC14B"/>
                </a:solidFill>
                <a:sym typeface="Symbol" charset="2"/>
              </a:rPr>
              <a:t></a:t>
            </a:r>
            <a:r>
              <a:rPr lang="fr-FR" sz="2000" b="1">
                <a:solidFill>
                  <a:srgbClr val="3FC14B"/>
                </a:solidFill>
                <a:latin typeface="Comic Sans MS" charset="0"/>
              </a:rPr>
              <a:t>-n, </a:t>
            </a:r>
            <a:r>
              <a:rPr lang="fr-FR" sz="2000" b="1">
                <a:solidFill>
                  <a:srgbClr val="3FC14B"/>
                </a:solidFill>
                <a:sym typeface="Symbol" charset="2"/>
              </a:rPr>
              <a:t></a:t>
            </a:r>
            <a:r>
              <a:rPr lang="fr-FR" sz="2000" b="1">
                <a:solidFill>
                  <a:srgbClr val="3FC14B"/>
                </a:solidFill>
                <a:latin typeface="Comic Sans MS" charset="0"/>
              </a:rPr>
              <a:t>-p</a:t>
            </a:r>
          </a:p>
        </p:txBody>
      </p:sp>
      <p:sp>
        <p:nvSpPr>
          <p:cNvPr id="591892" name="Line 20"/>
          <p:cNvSpPr>
            <a:spLocks noChangeShapeType="1"/>
          </p:cNvSpPr>
          <p:nvPr/>
        </p:nvSpPr>
        <p:spPr bwMode="auto">
          <a:xfrm>
            <a:off x="4479925" y="4581525"/>
            <a:ext cx="0" cy="792163"/>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591893" name="Text Box 21"/>
          <p:cNvSpPr txBox="1">
            <a:spLocks noChangeArrowheads="1"/>
          </p:cNvSpPr>
          <p:nvPr/>
        </p:nvSpPr>
        <p:spPr bwMode="auto">
          <a:xfrm>
            <a:off x="1619250" y="5003800"/>
            <a:ext cx="977900" cy="801688"/>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lnSpc>
                <a:spcPct val="70000"/>
              </a:lnSpc>
              <a:spcBef>
                <a:spcPct val="0"/>
              </a:spcBef>
            </a:pPr>
            <a:endParaRPr lang="fr-FR" sz="1600" b="1">
              <a:solidFill>
                <a:schemeClr val="tx2"/>
              </a:solidFill>
              <a:latin typeface="Comic Sans MS" charset="0"/>
            </a:endParaRPr>
          </a:p>
          <a:p>
            <a:pPr eaLnBrk="0" hangingPunct="0">
              <a:spcBef>
                <a:spcPct val="0"/>
              </a:spcBef>
            </a:pPr>
            <a:r>
              <a:rPr lang="fr-FR" sz="1600" b="1">
                <a:solidFill>
                  <a:schemeClr val="tx2"/>
                </a:solidFill>
                <a:latin typeface="Comic Sans MS" charset="0"/>
              </a:rPr>
              <a:t>100/sec</a:t>
            </a:r>
          </a:p>
          <a:p>
            <a:pPr eaLnBrk="0" hangingPunct="0">
              <a:lnSpc>
                <a:spcPct val="120000"/>
              </a:lnSpc>
              <a:spcBef>
                <a:spcPct val="0"/>
              </a:spcBef>
            </a:pPr>
            <a:endParaRPr lang="fr-FR" sz="1600" b="1">
              <a:solidFill>
                <a:schemeClr val="tx2"/>
              </a:solidFill>
              <a:latin typeface="Comic Sans MS" charset="0"/>
            </a:endParaRPr>
          </a:p>
        </p:txBody>
      </p:sp>
      <p:sp>
        <p:nvSpPr>
          <p:cNvPr id="591894" name="Text Box 22"/>
          <p:cNvSpPr txBox="1">
            <a:spLocks noChangeArrowheads="1"/>
          </p:cNvSpPr>
          <p:nvPr/>
        </p:nvSpPr>
        <p:spPr bwMode="auto">
          <a:xfrm>
            <a:off x="1619250" y="5373688"/>
            <a:ext cx="939800" cy="727075"/>
          </a:xfrm>
          <a:prstGeom prst="rect">
            <a:avLst/>
          </a:prstGeom>
          <a:noFill/>
          <a:ln w="12700">
            <a:noFill/>
            <a:miter lim="800000"/>
            <a:headEnd type="none" w="sm" len="sm"/>
            <a:tailEnd type="none" w="sm" len="sm"/>
          </a:ln>
          <a:effectLst/>
        </p:spPr>
        <p:txBody>
          <a:bodyPr wrap="none">
            <a:prstTxWarp prst="textNoShape">
              <a:avLst/>
            </a:prstTxWarp>
            <a:spAutoFit/>
          </a:bodyPr>
          <a:lstStyle/>
          <a:p>
            <a:pPr eaLnBrk="0" hangingPunct="0">
              <a:spcBef>
                <a:spcPct val="0"/>
              </a:spcBef>
            </a:pPr>
            <a:endParaRPr lang="fr-FR" sz="1600" b="1">
              <a:solidFill>
                <a:schemeClr val="tx2"/>
              </a:solidFill>
              <a:latin typeface="Comic Sans MS" charset="0"/>
            </a:endParaRPr>
          </a:p>
          <a:p>
            <a:pPr eaLnBrk="0" hangingPunct="0">
              <a:lnSpc>
                <a:spcPct val="60000"/>
              </a:lnSpc>
              <a:spcBef>
                <a:spcPct val="0"/>
              </a:spcBef>
            </a:pPr>
            <a:endParaRPr lang="fr-FR" sz="1600" b="1">
              <a:solidFill>
                <a:schemeClr val="tx2"/>
              </a:solidFill>
              <a:latin typeface="Comic Sans MS" charset="0"/>
            </a:endParaRPr>
          </a:p>
          <a:p>
            <a:pPr eaLnBrk="0" hangingPunct="0">
              <a:spcBef>
                <a:spcPct val="0"/>
              </a:spcBef>
            </a:pPr>
            <a:r>
              <a:rPr lang="fr-FR" sz="1600" b="1">
                <a:solidFill>
                  <a:schemeClr val="tx2"/>
                </a:solidFill>
                <a:latin typeface="Comic Sans MS" charset="0"/>
              </a:rPr>
              <a:t>10</a:t>
            </a:r>
            <a:r>
              <a:rPr lang="fr-FR" sz="1600" b="1" baseline="30000">
                <a:solidFill>
                  <a:schemeClr val="tx2"/>
                </a:solidFill>
                <a:latin typeface="Comic Sans MS" charset="0"/>
              </a:rPr>
              <a:t>4</a:t>
            </a:r>
            <a:r>
              <a:rPr lang="fr-FR" sz="1600" b="1">
                <a:solidFill>
                  <a:schemeClr val="tx2"/>
                </a:solidFill>
                <a:latin typeface="Comic Sans MS" charset="0"/>
              </a:rPr>
              <a:t>/sec</a:t>
            </a:r>
          </a:p>
        </p:txBody>
      </p:sp>
      <p:sp>
        <p:nvSpPr>
          <p:cNvPr id="591895" name="Text Box 23"/>
          <p:cNvSpPr txBox="1">
            <a:spLocks noChangeArrowheads="1"/>
          </p:cNvSpPr>
          <p:nvPr/>
        </p:nvSpPr>
        <p:spPr bwMode="auto">
          <a:xfrm>
            <a:off x="3305175" y="5341938"/>
            <a:ext cx="2393950" cy="488950"/>
          </a:xfrm>
          <a:prstGeom prst="rect">
            <a:avLst/>
          </a:prstGeom>
          <a:noFill/>
          <a:ln w="12700">
            <a:noFill/>
            <a:miter lim="800000"/>
            <a:headEnd type="none" w="sm" len="sm"/>
            <a:tailEnd type="none" w="sm" len="sm"/>
          </a:ln>
          <a:effectLst/>
        </p:spPr>
        <p:txBody>
          <a:bodyPr wrap="none">
            <a:prstTxWarp prst="textNoShape">
              <a:avLst/>
            </a:prstTxWarp>
            <a:spAutoFit/>
          </a:bodyPr>
          <a:lstStyle/>
          <a:p>
            <a:pPr algn="ctr" eaLnBrk="0" hangingPunct="0">
              <a:lnSpc>
                <a:spcPct val="130000"/>
              </a:lnSpc>
              <a:spcBef>
                <a:spcPct val="0"/>
              </a:spcBef>
            </a:pPr>
            <a:r>
              <a:rPr lang="fr-FR" sz="2000" b="1">
                <a:solidFill>
                  <a:srgbClr val="3FC14B"/>
                </a:solidFill>
                <a:latin typeface="Comic Sans MS" charset="0"/>
                <a:sym typeface="Symbol" charset="2"/>
              </a:rPr>
              <a:t></a:t>
            </a:r>
            <a:r>
              <a:rPr lang="fr-FR" sz="2000">
                <a:solidFill>
                  <a:srgbClr val="3FC14B"/>
                </a:solidFill>
                <a:latin typeface="Comic Sans MS" charset="0"/>
              </a:rPr>
              <a:t>-</a:t>
            </a:r>
            <a:r>
              <a:rPr lang="fr-FR" sz="2000" b="1">
                <a:solidFill>
                  <a:srgbClr val="3FC14B"/>
                </a:solidFill>
                <a:latin typeface="Comic Sans MS" charset="0"/>
                <a:sym typeface="Symbol" charset="2"/>
              </a:rPr>
              <a:t></a:t>
            </a:r>
            <a:r>
              <a:rPr lang="fr-FR" sz="2000">
                <a:solidFill>
                  <a:srgbClr val="3FC14B"/>
                </a:solidFill>
                <a:latin typeface="Comic Sans MS" charset="0"/>
              </a:rPr>
              <a:t>-</a:t>
            </a:r>
            <a:r>
              <a:rPr lang="fr-FR" sz="2000" b="1">
                <a:solidFill>
                  <a:srgbClr val="3FC14B"/>
                </a:solidFill>
                <a:latin typeface="Comic Sans MS" charset="0"/>
                <a:sym typeface="Symbol" charset="2"/>
              </a:rPr>
              <a:t></a:t>
            </a:r>
            <a:r>
              <a:rPr lang="fr-FR" sz="2000">
                <a:solidFill>
                  <a:srgbClr val="3FC14B"/>
                </a:solidFill>
                <a:latin typeface="Comic Sans MS" charset="0"/>
              </a:rPr>
              <a:t>, </a:t>
            </a:r>
            <a:r>
              <a:rPr lang="fr-FR" sz="2000" b="1">
                <a:solidFill>
                  <a:srgbClr val="3FC14B"/>
                </a:solidFill>
                <a:latin typeface="Comic Sans MS" charset="0"/>
                <a:sym typeface="Symbol" charset="2"/>
              </a:rPr>
              <a:t></a:t>
            </a:r>
            <a:r>
              <a:rPr lang="fr-FR" sz="2000">
                <a:solidFill>
                  <a:srgbClr val="3FC14B"/>
                </a:solidFill>
                <a:latin typeface="Comic Sans MS" charset="0"/>
              </a:rPr>
              <a:t>-n-</a:t>
            </a:r>
            <a:r>
              <a:rPr lang="fr-FR" sz="2000" b="1">
                <a:solidFill>
                  <a:srgbClr val="3FC14B"/>
                </a:solidFill>
                <a:latin typeface="Comic Sans MS" charset="0"/>
                <a:sym typeface="Symbol" charset="2"/>
              </a:rPr>
              <a:t></a:t>
            </a:r>
            <a:r>
              <a:rPr lang="fr-FR" sz="2000" b="1">
                <a:solidFill>
                  <a:srgbClr val="3FC14B"/>
                </a:solidFill>
                <a:latin typeface="Comic Sans MS" charset="0"/>
              </a:rPr>
              <a:t>, </a:t>
            </a:r>
            <a:r>
              <a:rPr lang="fr-FR" sz="2000" b="1">
                <a:solidFill>
                  <a:srgbClr val="3FC14B"/>
                </a:solidFill>
                <a:latin typeface="Comic Sans MS" charset="0"/>
                <a:sym typeface="Symbol" charset="2"/>
              </a:rPr>
              <a:t></a:t>
            </a:r>
            <a:r>
              <a:rPr lang="fr-FR" sz="2000" b="1">
                <a:solidFill>
                  <a:srgbClr val="3FC14B"/>
                </a:solidFill>
                <a:latin typeface="Comic Sans MS" charset="0"/>
              </a:rPr>
              <a:t>-</a:t>
            </a:r>
            <a:r>
              <a:rPr lang="fr-FR" sz="2000">
                <a:solidFill>
                  <a:srgbClr val="3FC14B"/>
                </a:solidFill>
                <a:latin typeface="Comic Sans MS" charset="0"/>
              </a:rPr>
              <a:t>p</a:t>
            </a:r>
            <a:r>
              <a:rPr lang="fr-FR" sz="2000" b="1">
                <a:solidFill>
                  <a:srgbClr val="3FC14B"/>
                </a:solidFill>
                <a:latin typeface="Comic Sans MS" charset="0"/>
              </a:rPr>
              <a:t>-</a:t>
            </a:r>
            <a:r>
              <a:rPr lang="fr-FR" sz="2000" b="1">
                <a:solidFill>
                  <a:srgbClr val="3FC14B"/>
                </a:solidFill>
                <a:latin typeface="Comic Sans MS" charset="0"/>
                <a:sym typeface="Symbol" charset="2"/>
              </a:rPr>
              <a:t></a:t>
            </a:r>
          </a:p>
        </p:txBody>
      </p:sp>
      <p:sp>
        <p:nvSpPr>
          <p:cNvPr id="591896" name="Text Box 24"/>
          <p:cNvSpPr txBox="1">
            <a:spLocks noChangeArrowheads="1"/>
          </p:cNvSpPr>
          <p:nvPr/>
        </p:nvSpPr>
        <p:spPr bwMode="auto">
          <a:xfrm>
            <a:off x="5867400" y="2816225"/>
            <a:ext cx="2881313" cy="2923877"/>
          </a:xfrm>
          <a:prstGeom prst="rect">
            <a:avLst/>
          </a:prstGeom>
          <a:noFill/>
          <a:ln w="9525">
            <a:noFill/>
            <a:miter lim="800000"/>
            <a:headEnd/>
            <a:tailEnd/>
          </a:ln>
          <a:effectLst/>
        </p:spPr>
        <p:txBody>
          <a:bodyPr wrap="square">
            <a:prstTxWarp prst="textNoShape">
              <a:avLst/>
            </a:prstTxWarp>
            <a:spAutoFit/>
          </a:bodyPr>
          <a:lstStyle/>
          <a:p>
            <a:pPr eaLnBrk="0" hangingPunct="0">
              <a:lnSpc>
                <a:spcPct val="105000"/>
              </a:lnSpc>
              <a:buClr>
                <a:srgbClr val="FF3300"/>
              </a:buClr>
              <a:buSzPct val="120000"/>
              <a:buFont typeface="Wingdings" charset="2"/>
              <a:buChar char="ü"/>
            </a:pPr>
            <a:r>
              <a:rPr lang="es-ES" sz="2000" dirty="0">
                <a:latin typeface="Comic Sans MS" charset="0"/>
                <a:sym typeface="Symbol" charset="2"/>
              </a:rPr>
              <a:t>-decay gives</a:t>
            </a:r>
          </a:p>
          <a:p>
            <a:pPr eaLnBrk="0" hangingPunct="0">
              <a:lnSpc>
                <a:spcPct val="105000"/>
              </a:lnSpc>
            </a:pPr>
            <a:r>
              <a:rPr lang="es-ES" sz="2000" dirty="0">
                <a:latin typeface="Comic Sans MS" charset="0"/>
                <a:sym typeface="Symbol" charset="2"/>
              </a:rPr>
              <a:t>first information of a new isotope.</a:t>
            </a:r>
          </a:p>
          <a:p>
            <a:pPr eaLnBrk="0" hangingPunct="0">
              <a:lnSpc>
                <a:spcPct val="105000"/>
              </a:lnSpc>
            </a:pPr>
            <a:endParaRPr lang="es-ES" sz="2000" dirty="0">
              <a:solidFill>
                <a:srgbClr val="009900"/>
              </a:solidFill>
              <a:latin typeface="Comic Sans MS" charset="0"/>
              <a:sym typeface="Symbol" charset="2"/>
            </a:endParaRPr>
          </a:p>
          <a:p>
            <a:pPr eaLnBrk="0" hangingPunct="0">
              <a:buClr>
                <a:srgbClr val="FF3300"/>
              </a:buClr>
              <a:buSzPct val="120000"/>
              <a:buFont typeface="Wingdings" charset="2"/>
              <a:buChar char="ü"/>
            </a:pPr>
            <a:r>
              <a:rPr lang="es-ES" sz="2000" dirty="0">
                <a:solidFill>
                  <a:srgbClr val="000000"/>
                </a:solidFill>
                <a:latin typeface="Comic Sans MS" charset="0"/>
                <a:sym typeface="Symbol" charset="2"/>
              </a:rPr>
              <a:t>When the production is high</a:t>
            </a:r>
          </a:p>
          <a:p>
            <a:pPr eaLnBrk="0" hangingPunct="0">
              <a:buClr>
                <a:srgbClr val="FF3300"/>
              </a:buClr>
              <a:buSzPct val="120000"/>
              <a:buFont typeface="Wingdings" charset="2"/>
              <a:buNone/>
            </a:pPr>
            <a:r>
              <a:rPr lang="es-ES" sz="2000" dirty="0">
                <a:solidFill>
                  <a:srgbClr val="000000"/>
                </a:solidFill>
                <a:latin typeface="Comic Sans MS" charset="0"/>
                <a:sym typeface="Symbol" charset="2"/>
              </a:rPr>
              <a:t> detailed structure information can be achieved.</a:t>
            </a:r>
          </a:p>
        </p:txBody>
      </p:sp>
      <p:sp>
        <p:nvSpPr>
          <p:cNvPr id="25" name="Text Box 7"/>
          <p:cNvSpPr txBox="1">
            <a:spLocks noChangeArrowheads="1"/>
          </p:cNvSpPr>
          <p:nvPr/>
        </p:nvSpPr>
        <p:spPr bwMode="auto">
          <a:xfrm>
            <a:off x="1752600" y="1066800"/>
            <a:ext cx="1054100" cy="336550"/>
          </a:xfrm>
          <a:prstGeom prst="rect">
            <a:avLst/>
          </a:prstGeom>
          <a:noFill/>
          <a:ln w="12700">
            <a:noFill/>
            <a:miter lim="800000"/>
            <a:headEnd type="none" w="sm" len="sm"/>
            <a:tailEnd type="none" w="sm" len="sm"/>
          </a:ln>
          <a:effectLst/>
        </p:spPr>
        <p:txBody>
          <a:bodyPr>
            <a:prstTxWarp prst="textNoShape">
              <a:avLst/>
            </a:prstTxWarp>
            <a:spAutoFit/>
          </a:bodyPr>
          <a:lstStyle/>
          <a:p>
            <a:pPr eaLnBrk="0" hangingPunct="0">
              <a:spcBef>
                <a:spcPct val="0"/>
              </a:spcBef>
            </a:pPr>
            <a:r>
              <a:rPr lang="fr-FR" sz="1600" b="1" dirty="0">
                <a:solidFill>
                  <a:schemeClr val="tx2"/>
                </a:solidFill>
                <a:latin typeface="Comic Sans MS" charset="0"/>
              </a:rPr>
              <a:t>~1/week</a:t>
            </a:r>
          </a:p>
        </p:txBody>
      </p:sp>
      <p:sp>
        <p:nvSpPr>
          <p:cNvPr id="26" name="CuadroTexto 25"/>
          <p:cNvSpPr txBox="1"/>
          <p:nvPr/>
        </p:nvSpPr>
        <p:spPr>
          <a:xfrm>
            <a:off x="4038600" y="1066800"/>
            <a:ext cx="1371600" cy="338554"/>
          </a:xfrm>
          <a:prstGeom prst="rect">
            <a:avLst/>
          </a:prstGeom>
          <a:noFill/>
        </p:spPr>
        <p:txBody>
          <a:bodyPr wrap="square" rtlCol="0">
            <a:spAutoFit/>
          </a:bodyPr>
          <a:lstStyle/>
          <a:p>
            <a:r>
              <a:rPr lang="es-ES_tradnl" sz="1600" dirty="0" err="1">
                <a:solidFill>
                  <a:srgbClr val="009900"/>
                </a:solidFill>
                <a:latin typeface="Comic Sans MS"/>
                <a:cs typeface="Comic Sans MS"/>
              </a:rPr>
              <a:t>Existence</a:t>
            </a:r>
            <a:endParaRPr lang="es-ES_tradnl" sz="1600" dirty="0">
              <a:solidFill>
                <a:srgbClr val="009900"/>
              </a:solidFill>
              <a:latin typeface="Comic Sans MS"/>
              <a:cs typeface="Comic Sans MS"/>
            </a:endParaRPr>
          </a:p>
        </p:txBody>
      </p:sp>
      <p:sp>
        <p:nvSpPr>
          <p:cNvPr id="27" name="Line 12"/>
          <p:cNvSpPr>
            <a:spLocks noChangeShapeType="1"/>
          </p:cNvSpPr>
          <p:nvPr/>
        </p:nvSpPr>
        <p:spPr bwMode="auto">
          <a:xfrm flipH="1">
            <a:off x="4495800" y="1397000"/>
            <a:ext cx="0" cy="431800"/>
          </a:xfrm>
          <a:prstGeom prst="line">
            <a:avLst/>
          </a:prstGeom>
          <a:noFill/>
          <a:ln w="25400">
            <a:solidFill>
              <a:schemeClr val="accent2"/>
            </a:solidFill>
            <a:round/>
            <a:headEnd type="none" w="sm" len="sm"/>
            <a:tailEnd type="triangle" w="med" len="med"/>
          </a:ln>
          <a:effectLst/>
        </p:spPr>
        <p:txBody>
          <a:bodyPr wrap="none" anchor="ctr">
            <a:prstTxWarp prst="textNoShape">
              <a:avLst/>
            </a:prstTxWarp>
          </a:bodyPr>
          <a:lstStyle/>
          <a:p>
            <a:endParaRPr lang="es-ES_tradnl"/>
          </a:p>
        </p:txBody>
      </p:sp>
      <p:sp>
        <p:nvSpPr>
          <p:cNvPr id="28" name="CuadroTexto 27"/>
          <p:cNvSpPr txBox="1"/>
          <p:nvPr/>
        </p:nvSpPr>
        <p:spPr>
          <a:xfrm>
            <a:off x="5943600" y="990600"/>
            <a:ext cx="3429000" cy="923330"/>
          </a:xfrm>
          <a:prstGeom prst="rect">
            <a:avLst/>
          </a:prstGeom>
          <a:noFill/>
        </p:spPr>
        <p:txBody>
          <a:bodyPr wrap="square" rtlCol="0">
            <a:spAutoFit/>
          </a:bodyPr>
          <a:lstStyle/>
          <a:p>
            <a:r>
              <a:rPr lang="fr-FR" b="1" dirty="0">
                <a:sym typeface="Wingdings" charset="2"/>
              </a:rPr>
              <a:t>Z=107, 108, 109, … à GSI</a:t>
            </a:r>
          </a:p>
          <a:p>
            <a:r>
              <a:rPr lang="fr-FR" b="1" dirty="0">
                <a:sym typeface="Wingdings" charset="2"/>
              </a:rPr>
              <a:t> Z &lt; 40  GANIL, GSI, RIKEN, MSU</a:t>
            </a:r>
            <a:endParaRPr lang="fr-FR" b="1" dirty="0"/>
          </a:p>
          <a:p>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918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189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6"/>
          <p:cNvSpPr>
            <a:spLocks noChangeArrowheads="1"/>
          </p:cNvSpPr>
          <p:nvPr/>
        </p:nvSpPr>
        <p:spPr bwMode="auto">
          <a:xfrm>
            <a:off x="1619250" y="2011363"/>
            <a:ext cx="5905500" cy="4465637"/>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s-ES_tradnl"/>
          </a:p>
        </p:txBody>
      </p:sp>
      <p:pic>
        <p:nvPicPr>
          <p:cNvPr id="5" name="Picture 105" descr="charte-2"/>
          <p:cNvPicPr>
            <a:picLocks noChangeAspect="1" noChangeArrowheads="1"/>
          </p:cNvPicPr>
          <p:nvPr/>
        </p:nvPicPr>
        <p:blipFill>
          <a:blip r:embed="rId2"/>
          <a:srcRect/>
          <a:stretch>
            <a:fillRect/>
          </a:stretch>
        </p:blipFill>
        <p:spPr bwMode="auto">
          <a:xfrm>
            <a:off x="1792288" y="2143125"/>
            <a:ext cx="5559425" cy="4181475"/>
          </a:xfrm>
          <a:prstGeom prst="rect">
            <a:avLst/>
          </a:prstGeom>
          <a:noFill/>
        </p:spPr>
      </p:pic>
      <p:sp>
        <p:nvSpPr>
          <p:cNvPr id="6" name="Text Box 78"/>
          <p:cNvSpPr txBox="1">
            <a:spLocks noGrp="1" noChangeArrowheads="1"/>
          </p:cNvSpPr>
          <p:nvPr>
            <p:ph type="title"/>
          </p:nvPr>
        </p:nvSpPr>
        <p:spPr bwMode="auto">
          <a:xfrm>
            <a:off x="1619250" y="730888"/>
            <a:ext cx="5833853" cy="1323439"/>
          </a:xfrm>
          <a:prstGeom prst="rect">
            <a:avLst/>
          </a:prstGeom>
          <a:noFill/>
          <a:ln w="9525">
            <a:noFill/>
            <a:miter lim="800000"/>
            <a:headEnd/>
            <a:tailEnd/>
          </a:ln>
          <a:effectLst/>
        </p:spPr>
        <p:txBody>
          <a:bodyPr wrap="square">
            <a:prstTxWarp prst="textNoShape">
              <a:avLst/>
            </a:prstTxWarp>
            <a:spAutoFit/>
          </a:bodyPr>
          <a:lstStyle/>
          <a:p>
            <a:r>
              <a:rPr lang="fr-FR" sz="2000" dirty="0" err="1"/>
              <a:t>Situated</a:t>
            </a:r>
            <a:r>
              <a:rPr lang="fr-FR" sz="2000" dirty="0"/>
              <a:t> far </a:t>
            </a:r>
            <a:r>
              <a:rPr lang="fr-FR" sz="2000" dirty="0" err="1"/>
              <a:t>from</a:t>
            </a:r>
            <a:r>
              <a:rPr lang="fr-FR" sz="2000" dirty="0"/>
              <a:t> the </a:t>
            </a:r>
            <a:r>
              <a:rPr lang="fr-FR" sz="2000" dirty="0" err="1"/>
              <a:t>valley</a:t>
            </a:r>
            <a:r>
              <a:rPr lang="fr-FR" sz="2000" dirty="0"/>
              <a:t> of </a:t>
            </a:r>
            <a:r>
              <a:rPr lang="fr-FR" sz="2000" dirty="0" err="1"/>
              <a:t>Stability</a:t>
            </a:r>
            <a:br>
              <a:rPr lang="fr-FR" sz="2000" dirty="0"/>
            </a:br>
            <a:r>
              <a:rPr lang="fr-FR" sz="2000" dirty="0" err="1"/>
              <a:t>Very</a:t>
            </a:r>
            <a:r>
              <a:rPr lang="fr-FR" sz="2000" dirty="0"/>
              <a:t> </a:t>
            </a:r>
            <a:r>
              <a:rPr lang="fr-FR" sz="2000" dirty="0" err="1"/>
              <a:t>different</a:t>
            </a:r>
            <a:r>
              <a:rPr lang="fr-FR" sz="2000" dirty="0"/>
              <a:t> N/Z compare to the stable one</a:t>
            </a:r>
          </a:p>
          <a:p>
            <a:r>
              <a:rPr lang="fr-FR" sz="2000" dirty="0"/>
              <a:t> Close to the </a:t>
            </a:r>
            <a:r>
              <a:rPr lang="fr-FR" sz="2000" dirty="0" err="1"/>
              <a:t>drip</a:t>
            </a:r>
            <a:r>
              <a:rPr lang="fr-FR" sz="2000" dirty="0"/>
              <a:t> </a:t>
            </a:r>
            <a:r>
              <a:rPr lang="fr-FR" sz="2000" dirty="0" err="1"/>
              <a:t>lines</a:t>
            </a:r>
            <a:r>
              <a:rPr lang="fr-FR" sz="2000" dirty="0"/>
              <a:t> : </a:t>
            </a:r>
            <a:r>
              <a:rPr lang="fr-FR" sz="2000" dirty="0" err="1"/>
              <a:t>B</a:t>
            </a:r>
            <a:r>
              <a:rPr lang="fr-FR" sz="2000" baseline="-25000" dirty="0" err="1"/>
              <a:t>n</a:t>
            </a:r>
            <a:r>
              <a:rPr lang="fr-FR" sz="2000" dirty="0"/>
              <a:t> =0, </a:t>
            </a:r>
            <a:r>
              <a:rPr lang="fr-FR" sz="2000" dirty="0" err="1"/>
              <a:t>B</a:t>
            </a:r>
            <a:r>
              <a:rPr lang="fr-FR" sz="2000" baseline="-25000" dirty="0" err="1"/>
              <a:t>p</a:t>
            </a:r>
            <a:r>
              <a:rPr lang="fr-FR" sz="2000" dirty="0"/>
              <a:t> =0</a:t>
            </a:r>
            <a:br>
              <a:rPr lang="fr-FR" sz="2000" dirty="0"/>
            </a:br>
            <a:r>
              <a:rPr lang="fr-FR" sz="2000" dirty="0" err="1"/>
              <a:t>at</a:t>
            </a:r>
            <a:r>
              <a:rPr lang="fr-FR" sz="2000" dirty="0"/>
              <a:t> the </a:t>
            </a:r>
            <a:r>
              <a:rPr lang="fr-FR" sz="2000" dirty="0" err="1"/>
              <a:t>frontier</a:t>
            </a:r>
            <a:r>
              <a:rPr lang="fr-FR" sz="2000" dirty="0"/>
              <a:t> of </a:t>
            </a:r>
            <a:r>
              <a:rPr lang="fr-FR" sz="2000" dirty="0" err="1"/>
              <a:t>discovery</a:t>
            </a:r>
            <a:endParaRPr lang="fr-FR" sz="2000" dirty="0"/>
          </a:p>
        </p:txBody>
      </p:sp>
      <p:sp>
        <p:nvSpPr>
          <p:cNvPr id="7" name="CuadroTexto 6"/>
          <p:cNvSpPr txBox="1"/>
          <p:nvPr/>
        </p:nvSpPr>
        <p:spPr>
          <a:xfrm>
            <a:off x="2895600" y="0"/>
            <a:ext cx="3886200" cy="646331"/>
          </a:xfrm>
          <a:prstGeom prst="rect">
            <a:avLst/>
          </a:prstGeom>
          <a:noFill/>
        </p:spPr>
        <p:txBody>
          <a:bodyPr wrap="square" rtlCol="0">
            <a:spAutoFit/>
          </a:bodyPr>
          <a:lstStyle/>
          <a:p>
            <a:r>
              <a:rPr lang="es-ES_tradnl" sz="3600" dirty="0" err="1">
                <a:solidFill>
                  <a:srgbClr val="1E03BD"/>
                </a:solidFill>
                <a:cs typeface="Comic Sans MS"/>
              </a:rPr>
              <a:t>Exotic</a:t>
            </a:r>
            <a:r>
              <a:rPr lang="es-ES_tradnl" sz="3600" dirty="0">
                <a:solidFill>
                  <a:srgbClr val="1E03BD"/>
                </a:solidFill>
                <a:cs typeface="Comic Sans MS"/>
              </a:rPr>
              <a:t> </a:t>
            </a:r>
            <a:r>
              <a:rPr lang="es-ES_tradnl" sz="3600" dirty="0" err="1">
                <a:solidFill>
                  <a:srgbClr val="1E03BD"/>
                </a:solidFill>
                <a:cs typeface="Comic Sans MS"/>
              </a:rPr>
              <a:t>Nuclei</a:t>
            </a:r>
            <a:endParaRPr lang="es-ES_tradnl" sz="3600" dirty="0">
              <a:solidFill>
                <a:srgbClr val="1E03BD"/>
              </a:solidFill>
              <a:cs typeface="Comic Sans MS"/>
            </a:endParaRPr>
          </a:p>
        </p:txBody>
      </p:sp>
      <p:sp>
        <p:nvSpPr>
          <p:cNvPr id="2" name="CuadroTexto 1">
            <a:extLst>
              <a:ext uri="{FF2B5EF4-FFF2-40B4-BE49-F238E27FC236}">
                <a16:creationId xmlns:a16="http://schemas.microsoft.com/office/drawing/2014/main" id="{DF58B0B1-AA9B-D9ED-AF72-571BF0DA0D1A}"/>
              </a:ext>
            </a:extLst>
          </p:cNvPr>
          <p:cNvSpPr txBox="1"/>
          <p:nvPr/>
        </p:nvSpPr>
        <p:spPr>
          <a:xfrm>
            <a:off x="1907704" y="2211336"/>
            <a:ext cx="3528392" cy="646331"/>
          </a:xfrm>
          <a:prstGeom prst="rect">
            <a:avLst/>
          </a:prstGeom>
          <a:noFill/>
        </p:spPr>
        <p:txBody>
          <a:bodyPr wrap="square" rtlCol="0">
            <a:spAutoFit/>
          </a:bodyPr>
          <a:lstStyle/>
          <a:p>
            <a:r>
              <a:rPr lang="en-GB" dirty="0"/>
              <a:t>13 isotopes discovered in 2023</a:t>
            </a:r>
          </a:p>
          <a:p>
            <a:r>
              <a:rPr lang="en-GB" dirty="0"/>
              <a:t>Total= 3352 at Dec 2023</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524000" y="76200"/>
            <a:ext cx="6781800" cy="646331"/>
          </a:xfrm>
          <a:prstGeom prst="rect">
            <a:avLst/>
          </a:prstGeom>
          <a:noFill/>
        </p:spPr>
        <p:txBody>
          <a:bodyPr wrap="square" rtlCol="0">
            <a:spAutoFit/>
          </a:bodyPr>
          <a:lstStyle/>
          <a:p>
            <a:r>
              <a:rPr lang="es-ES_tradnl" sz="3600" dirty="0" err="1">
                <a:solidFill>
                  <a:srgbClr val="000090"/>
                </a:solidFill>
                <a:latin typeface="+mj-lt"/>
                <a:cs typeface="Comic Sans MS"/>
              </a:rPr>
              <a:t>Why</a:t>
            </a:r>
            <a:r>
              <a:rPr lang="es-ES_tradnl" sz="3600" dirty="0">
                <a:solidFill>
                  <a:srgbClr val="000090"/>
                </a:solidFill>
                <a:latin typeface="+mj-lt"/>
                <a:cs typeface="Comic Sans MS"/>
              </a:rPr>
              <a:t> </a:t>
            </a:r>
            <a:r>
              <a:rPr lang="es-ES_tradnl" sz="3600" dirty="0" err="1">
                <a:solidFill>
                  <a:srgbClr val="000090"/>
                </a:solidFill>
                <a:latin typeface="+mj-lt"/>
                <a:cs typeface="Comic Sans MS"/>
              </a:rPr>
              <a:t>Study</a:t>
            </a:r>
            <a:r>
              <a:rPr lang="es-ES_tradnl" sz="3600" dirty="0">
                <a:solidFill>
                  <a:srgbClr val="000090"/>
                </a:solidFill>
                <a:latin typeface="+mj-lt"/>
                <a:cs typeface="Comic Sans MS"/>
              </a:rPr>
              <a:t> </a:t>
            </a:r>
            <a:r>
              <a:rPr lang="es-ES_tradnl" sz="3600" dirty="0" err="1">
                <a:solidFill>
                  <a:srgbClr val="000090"/>
                </a:solidFill>
                <a:latin typeface="+mj-lt"/>
                <a:cs typeface="Comic Sans MS"/>
              </a:rPr>
              <a:t>Exotic</a:t>
            </a:r>
            <a:r>
              <a:rPr lang="es-ES_tradnl" sz="3600" dirty="0">
                <a:solidFill>
                  <a:srgbClr val="000090"/>
                </a:solidFill>
                <a:latin typeface="+mj-lt"/>
                <a:cs typeface="Comic Sans MS"/>
              </a:rPr>
              <a:t> </a:t>
            </a:r>
            <a:r>
              <a:rPr lang="es-ES_tradnl" sz="3600" dirty="0" err="1">
                <a:solidFill>
                  <a:srgbClr val="000090"/>
                </a:solidFill>
                <a:latin typeface="+mj-lt"/>
                <a:cs typeface="Comic Sans MS"/>
              </a:rPr>
              <a:t>Nuclei</a:t>
            </a:r>
            <a:r>
              <a:rPr lang="es-ES_tradnl" sz="3600" dirty="0">
                <a:solidFill>
                  <a:srgbClr val="000090"/>
                </a:solidFill>
                <a:latin typeface="+mj-lt"/>
                <a:cs typeface="Comic Sans MS"/>
              </a:rPr>
              <a:t>?</a:t>
            </a:r>
          </a:p>
        </p:txBody>
      </p:sp>
      <p:sp>
        <p:nvSpPr>
          <p:cNvPr id="3" name="CuadroTexto 2"/>
          <p:cNvSpPr txBox="1"/>
          <p:nvPr/>
        </p:nvSpPr>
        <p:spPr>
          <a:xfrm>
            <a:off x="304800" y="914400"/>
            <a:ext cx="2819400" cy="2031325"/>
          </a:xfrm>
          <a:prstGeom prst="rect">
            <a:avLst/>
          </a:prstGeom>
          <a:noFill/>
        </p:spPr>
        <p:txBody>
          <a:bodyPr wrap="square" rtlCol="0">
            <a:spAutoFit/>
          </a:bodyPr>
          <a:lstStyle/>
          <a:p>
            <a:r>
              <a:rPr lang="es-ES_tradnl" dirty="0"/>
              <a:t>Explore </a:t>
            </a:r>
            <a:r>
              <a:rPr lang="es-ES_tradnl" dirty="0" err="1"/>
              <a:t>the</a:t>
            </a:r>
            <a:r>
              <a:rPr lang="es-ES_tradnl" dirty="0"/>
              <a:t> </a:t>
            </a:r>
            <a:r>
              <a:rPr lang="es-ES_tradnl" dirty="0" err="1"/>
              <a:t>different</a:t>
            </a:r>
            <a:r>
              <a:rPr lang="es-ES_tradnl" dirty="0"/>
              <a:t> </a:t>
            </a:r>
            <a:r>
              <a:rPr lang="es-ES_tradnl" dirty="0" err="1"/>
              <a:t>degrees</a:t>
            </a:r>
            <a:r>
              <a:rPr lang="es-ES_tradnl" dirty="0"/>
              <a:t> </a:t>
            </a:r>
            <a:r>
              <a:rPr lang="es-ES_tradnl" dirty="0" err="1"/>
              <a:t>of</a:t>
            </a:r>
            <a:r>
              <a:rPr lang="es-ES_tradnl" dirty="0"/>
              <a:t> </a:t>
            </a:r>
            <a:r>
              <a:rPr lang="es-ES_tradnl" dirty="0" err="1"/>
              <a:t>freedom</a:t>
            </a:r>
            <a:r>
              <a:rPr lang="es-ES_tradnl" dirty="0"/>
              <a:t> </a:t>
            </a:r>
            <a:r>
              <a:rPr lang="es-ES_tradnl" dirty="0" err="1"/>
              <a:t>of</a:t>
            </a:r>
            <a:r>
              <a:rPr lang="es-ES_tradnl" dirty="0"/>
              <a:t> </a:t>
            </a:r>
            <a:r>
              <a:rPr lang="es-ES_tradnl" dirty="0" err="1"/>
              <a:t>the</a:t>
            </a:r>
            <a:r>
              <a:rPr lang="es-ES_tradnl" dirty="0"/>
              <a:t> </a:t>
            </a:r>
            <a:r>
              <a:rPr lang="es-ES_tradnl" dirty="0" err="1"/>
              <a:t>system</a:t>
            </a:r>
            <a:r>
              <a:rPr lang="es-ES_tradnl" dirty="0"/>
              <a:t> in</a:t>
            </a:r>
          </a:p>
          <a:p>
            <a:r>
              <a:rPr lang="es-ES_tradnl" dirty="0"/>
              <a:t> </a:t>
            </a:r>
            <a:r>
              <a:rPr lang="es-ES_tradnl" dirty="0" err="1"/>
              <a:t>isospin</a:t>
            </a:r>
            <a:r>
              <a:rPr lang="es-ES_tradnl" dirty="0"/>
              <a:t>, T, </a:t>
            </a:r>
          </a:p>
          <a:p>
            <a:r>
              <a:rPr lang="es-ES_tradnl" dirty="0"/>
              <a:t>in </a:t>
            </a:r>
            <a:r>
              <a:rPr lang="es-ES_tradnl" dirty="0" err="1"/>
              <a:t>excitation</a:t>
            </a:r>
            <a:r>
              <a:rPr lang="es-ES_tradnl" dirty="0"/>
              <a:t> </a:t>
            </a:r>
            <a:r>
              <a:rPr lang="es-ES_tradnl" dirty="0" err="1"/>
              <a:t>energy</a:t>
            </a:r>
            <a:r>
              <a:rPr lang="es-ES_tradnl" dirty="0"/>
              <a:t>, </a:t>
            </a:r>
            <a:r>
              <a:rPr lang="fr-FR" b="1" dirty="0">
                <a:solidFill>
                  <a:srgbClr val="FF0000"/>
                </a:solidFill>
              </a:rPr>
              <a:t>E</a:t>
            </a:r>
            <a:r>
              <a:rPr lang="fr-FR" b="1" baseline="-25000" dirty="0">
                <a:solidFill>
                  <a:srgbClr val="FF0000"/>
                </a:solidFill>
              </a:rPr>
              <a:t>x</a:t>
            </a:r>
            <a:r>
              <a:rPr lang="fr-FR" b="1" dirty="0"/>
              <a:t>, </a:t>
            </a:r>
            <a:endParaRPr lang="es-ES_tradnl" dirty="0"/>
          </a:p>
          <a:p>
            <a:r>
              <a:rPr lang="es-ES_tradnl" dirty="0"/>
              <a:t> </a:t>
            </a:r>
            <a:r>
              <a:rPr lang="es-ES_tradnl" dirty="0" err="1"/>
              <a:t>spin</a:t>
            </a:r>
            <a:r>
              <a:rPr lang="fr-FR" b="1" dirty="0"/>
              <a:t>, </a:t>
            </a:r>
            <a:r>
              <a:rPr lang="fr-FR" b="1" dirty="0">
                <a:solidFill>
                  <a:srgbClr val="FF0000"/>
                </a:solidFill>
              </a:rPr>
              <a:t>J,</a:t>
            </a:r>
            <a:endParaRPr lang="es-ES_tradnl" dirty="0"/>
          </a:p>
          <a:p>
            <a:r>
              <a:rPr lang="es-ES_tradnl" dirty="0" err="1"/>
              <a:t>level</a:t>
            </a:r>
            <a:r>
              <a:rPr lang="es-ES_tradnl" dirty="0"/>
              <a:t> </a:t>
            </a:r>
            <a:r>
              <a:rPr lang="es-ES_tradnl" dirty="0" err="1"/>
              <a:t>density</a:t>
            </a:r>
            <a:r>
              <a:rPr lang="fr-FR" b="1" dirty="0"/>
              <a:t>, </a:t>
            </a:r>
            <a:r>
              <a:rPr lang="fr-FR" b="1" dirty="0">
                <a:solidFill>
                  <a:srgbClr val="FF0000"/>
                </a:solidFill>
                <a:latin typeface="Symbol" charset="2"/>
              </a:rPr>
              <a:t>r</a:t>
            </a:r>
            <a:endParaRPr lang="es-ES_tradnl" dirty="0"/>
          </a:p>
        </p:txBody>
      </p:sp>
      <p:sp>
        <p:nvSpPr>
          <p:cNvPr id="4" name="AutoShape 24"/>
          <p:cNvSpPr>
            <a:spLocks/>
          </p:cNvSpPr>
          <p:nvPr/>
        </p:nvSpPr>
        <p:spPr bwMode="auto">
          <a:xfrm>
            <a:off x="3289300" y="1171941"/>
            <a:ext cx="215900" cy="1799859"/>
          </a:xfrm>
          <a:prstGeom prst="leftBrace">
            <a:avLst>
              <a:gd name="adj1" fmla="val 55576"/>
              <a:gd name="adj2" fmla="val 50000"/>
            </a:avLst>
          </a:prstGeom>
          <a:noFill/>
          <a:ln w="28575">
            <a:solidFill>
              <a:srgbClr val="009900"/>
            </a:solidFill>
            <a:round/>
            <a:headEnd/>
            <a:tailEnd/>
          </a:ln>
          <a:effectLst/>
        </p:spPr>
        <p:txBody>
          <a:bodyPr wrap="none" anchor="ctr">
            <a:prstTxWarp prst="textNoShape">
              <a:avLst/>
            </a:prstTxWarp>
          </a:bodyPr>
          <a:lstStyle/>
          <a:p>
            <a:endParaRPr lang="es-ES_tradnl"/>
          </a:p>
        </p:txBody>
      </p:sp>
      <p:sp>
        <p:nvSpPr>
          <p:cNvPr id="5" name="Rectangle 31"/>
          <p:cNvSpPr>
            <a:spLocks noChangeArrowheads="1"/>
          </p:cNvSpPr>
          <p:nvPr/>
        </p:nvSpPr>
        <p:spPr bwMode="auto">
          <a:xfrm>
            <a:off x="3429000" y="3352801"/>
            <a:ext cx="5410200" cy="2819399"/>
          </a:xfrm>
          <a:prstGeom prst="rect">
            <a:avLst/>
          </a:prstGeom>
          <a:solidFill>
            <a:schemeClr val="accent1"/>
          </a:solidFill>
          <a:ln w="9525">
            <a:noFill/>
            <a:miter lim="800000"/>
            <a:headEnd/>
            <a:tailEnd/>
          </a:ln>
          <a:effectLst/>
        </p:spPr>
        <p:txBody>
          <a:bodyPr wrap="none" anchor="ctr">
            <a:prstTxWarp prst="textNoShape">
              <a:avLst/>
            </a:prstTxWarp>
          </a:bodyPr>
          <a:lstStyle/>
          <a:p>
            <a:endParaRPr lang="es-ES_tradnl"/>
          </a:p>
        </p:txBody>
      </p:sp>
      <p:pic>
        <p:nvPicPr>
          <p:cNvPr id="6" name="Picture 29" descr="shells-evol"/>
          <p:cNvPicPr>
            <a:picLocks noChangeAspect="1" noChangeArrowheads="1"/>
          </p:cNvPicPr>
          <p:nvPr/>
        </p:nvPicPr>
        <p:blipFill>
          <a:blip r:embed="rId2"/>
          <a:srcRect/>
          <a:stretch>
            <a:fillRect/>
          </a:stretch>
        </p:blipFill>
        <p:spPr bwMode="auto">
          <a:xfrm>
            <a:off x="3611961" y="3429000"/>
            <a:ext cx="5024040" cy="2630488"/>
          </a:xfrm>
          <a:prstGeom prst="rect">
            <a:avLst/>
          </a:prstGeom>
          <a:noFill/>
        </p:spPr>
      </p:pic>
      <p:sp>
        <p:nvSpPr>
          <p:cNvPr id="7" name="CuadroTexto 6"/>
          <p:cNvSpPr txBox="1"/>
          <p:nvPr/>
        </p:nvSpPr>
        <p:spPr>
          <a:xfrm>
            <a:off x="3657600" y="1219200"/>
            <a:ext cx="4724400" cy="369332"/>
          </a:xfrm>
          <a:prstGeom prst="rect">
            <a:avLst/>
          </a:prstGeom>
          <a:noFill/>
        </p:spPr>
        <p:txBody>
          <a:bodyPr wrap="square" rtlCol="0">
            <a:spAutoFit/>
          </a:bodyPr>
          <a:lstStyle/>
          <a:p>
            <a:endParaRPr lang="es-ES_tradnl" dirty="0"/>
          </a:p>
        </p:txBody>
      </p:sp>
      <p:sp>
        <p:nvSpPr>
          <p:cNvPr id="8" name="CuadroTexto 7"/>
          <p:cNvSpPr txBox="1"/>
          <p:nvPr/>
        </p:nvSpPr>
        <p:spPr>
          <a:xfrm>
            <a:off x="3581400" y="1066800"/>
            <a:ext cx="4495800" cy="381000"/>
          </a:xfrm>
          <a:prstGeom prst="rect">
            <a:avLst/>
          </a:prstGeom>
          <a:noFill/>
        </p:spPr>
        <p:txBody>
          <a:bodyPr wrap="square" rtlCol="0">
            <a:spAutoFit/>
          </a:bodyPr>
          <a:lstStyle/>
          <a:p>
            <a:r>
              <a:rPr lang="es-ES_tradnl" dirty="0" err="1"/>
              <a:t>Stringent</a:t>
            </a:r>
            <a:r>
              <a:rPr lang="es-ES_tradnl" dirty="0"/>
              <a:t> test </a:t>
            </a:r>
            <a:r>
              <a:rPr lang="es-ES_tradnl" dirty="0" err="1"/>
              <a:t>of</a:t>
            </a:r>
            <a:r>
              <a:rPr lang="es-ES_tradnl" dirty="0"/>
              <a:t> </a:t>
            </a:r>
            <a:r>
              <a:rPr lang="es-ES_tradnl" dirty="0" err="1"/>
              <a:t>Theoretical</a:t>
            </a:r>
            <a:r>
              <a:rPr lang="es-ES_tradnl" dirty="0"/>
              <a:t> </a:t>
            </a:r>
            <a:r>
              <a:rPr lang="es-ES_tradnl" dirty="0" err="1"/>
              <a:t>Models</a:t>
            </a:r>
            <a:endParaRPr lang="es-ES_tradnl" dirty="0"/>
          </a:p>
        </p:txBody>
      </p:sp>
      <p:sp>
        <p:nvSpPr>
          <p:cNvPr id="9" name="CuadroTexto 8"/>
          <p:cNvSpPr txBox="1"/>
          <p:nvPr/>
        </p:nvSpPr>
        <p:spPr>
          <a:xfrm>
            <a:off x="3581400" y="1447800"/>
            <a:ext cx="4343400" cy="369332"/>
          </a:xfrm>
          <a:prstGeom prst="rect">
            <a:avLst/>
          </a:prstGeom>
          <a:noFill/>
        </p:spPr>
        <p:txBody>
          <a:bodyPr wrap="square" rtlCol="0">
            <a:spAutoFit/>
          </a:bodyPr>
          <a:lstStyle/>
          <a:p>
            <a:r>
              <a:rPr lang="es-ES_tradnl" dirty="0" err="1"/>
              <a:t>Observation</a:t>
            </a:r>
            <a:r>
              <a:rPr lang="es-ES_tradnl" dirty="0"/>
              <a:t> </a:t>
            </a:r>
            <a:r>
              <a:rPr lang="es-ES_tradnl" dirty="0" err="1"/>
              <a:t>of</a:t>
            </a:r>
            <a:r>
              <a:rPr lang="es-ES_tradnl" dirty="0"/>
              <a:t> </a:t>
            </a:r>
            <a:r>
              <a:rPr lang="es-ES_tradnl" dirty="0" err="1"/>
              <a:t>new</a:t>
            </a:r>
            <a:r>
              <a:rPr lang="es-ES_tradnl" dirty="0"/>
              <a:t> </a:t>
            </a:r>
            <a:r>
              <a:rPr lang="es-ES_tradnl" dirty="0" err="1"/>
              <a:t>decay</a:t>
            </a:r>
            <a:r>
              <a:rPr lang="es-ES_tradnl" dirty="0"/>
              <a:t> </a:t>
            </a:r>
            <a:r>
              <a:rPr lang="es-ES_tradnl" dirty="0" err="1"/>
              <a:t>modes</a:t>
            </a:r>
            <a:endParaRPr lang="es-ES_tradnl" dirty="0"/>
          </a:p>
        </p:txBody>
      </p:sp>
      <p:sp>
        <p:nvSpPr>
          <p:cNvPr id="10" name="CuadroTexto 9"/>
          <p:cNvSpPr txBox="1"/>
          <p:nvPr/>
        </p:nvSpPr>
        <p:spPr>
          <a:xfrm>
            <a:off x="3581400" y="2209800"/>
            <a:ext cx="3352800" cy="369332"/>
          </a:xfrm>
          <a:prstGeom prst="rect">
            <a:avLst/>
          </a:prstGeom>
          <a:noFill/>
        </p:spPr>
        <p:txBody>
          <a:bodyPr wrap="square" rtlCol="0">
            <a:spAutoFit/>
          </a:bodyPr>
          <a:lstStyle/>
          <a:p>
            <a:r>
              <a:rPr lang="es-ES_tradnl" dirty="0"/>
              <a:t>Halo </a:t>
            </a:r>
            <a:r>
              <a:rPr lang="es-ES_tradnl" dirty="0" err="1"/>
              <a:t>structure</a:t>
            </a:r>
            <a:endParaRPr lang="es-ES_tradnl" dirty="0"/>
          </a:p>
        </p:txBody>
      </p:sp>
      <p:sp>
        <p:nvSpPr>
          <p:cNvPr id="11" name="CuadroTexto 10"/>
          <p:cNvSpPr txBox="1"/>
          <p:nvPr/>
        </p:nvSpPr>
        <p:spPr>
          <a:xfrm>
            <a:off x="3581400" y="2590800"/>
            <a:ext cx="3352800" cy="369332"/>
          </a:xfrm>
          <a:prstGeom prst="rect">
            <a:avLst/>
          </a:prstGeom>
          <a:noFill/>
        </p:spPr>
        <p:txBody>
          <a:bodyPr wrap="square" rtlCol="0">
            <a:spAutoFit/>
          </a:bodyPr>
          <a:lstStyle/>
          <a:p>
            <a:r>
              <a:rPr lang="es-ES_tradnl" dirty="0" err="1"/>
              <a:t>Evolution</a:t>
            </a:r>
            <a:r>
              <a:rPr lang="es-ES_tradnl" dirty="0"/>
              <a:t> </a:t>
            </a:r>
            <a:r>
              <a:rPr lang="es-ES_tradnl" dirty="0" err="1"/>
              <a:t>of</a:t>
            </a:r>
            <a:r>
              <a:rPr lang="es-ES_tradnl" dirty="0"/>
              <a:t> </a:t>
            </a:r>
            <a:r>
              <a:rPr lang="es-ES_tradnl" dirty="0" err="1"/>
              <a:t>shell</a:t>
            </a:r>
            <a:r>
              <a:rPr lang="es-ES_tradnl" dirty="0"/>
              <a:t> </a:t>
            </a:r>
            <a:r>
              <a:rPr lang="es-ES_tradnl" dirty="0" err="1"/>
              <a:t>structure</a:t>
            </a:r>
            <a:endParaRPr lang="es-ES_tradnl" dirty="0"/>
          </a:p>
        </p:txBody>
      </p:sp>
      <p:sp>
        <p:nvSpPr>
          <p:cNvPr id="13" name="CuadroTexto 12"/>
          <p:cNvSpPr txBox="1"/>
          <p:nvPr/>
        </p:nvSpPr>
        <p:spPr>
          <a:xfrm>
            <a:off x="3581400" y="1828800"/>
            <a:ext cx="4343400" cy="369332"/>
          </a:xfrm>
          <a:prstGeom prst="rect">
            <a:avLst/>
          </a:prstGeom>
          <a:noFill/>
        </p:spPr>
        <p:txBody>
          <a:bodyPr wrap="square" rtlCol="0">
            <a:spAutoFit/>
          </a:bodyPr>
          <a:lstStyle/>
          <a:p>
            <a:r>
              <a:rPr lang="es-ES_tradnl" dirty="0" err="1"/>
              <a:t>Measurement</a:t>
            </a:r>
            <a:r>
              <a:rPr lang="es-ES_tradnl" dirty="0"/>
              <a:t> </a:t>
            </a:r>
            <a:r>
              <a:rPr lang="es-ES_tradnl" dirty="0" err="1"/>
              <a:t>of</a:t>
            </a:r>
            <a:r>
              <a:rPr lang="es-ES_tradnl" dirty="0"/>
              <a:t> </a:t>
            </a:r>
            <a:r>
              <a:rPr lang="es-ES_tradnl" dirty="0" err="1"/>
              <a:t>astrophysical</a:t>
            </a:r>
            <a:r>
              <a:rPr lang="es-ES_tradnl" dirty="0"/>
              <a:t> </a:t>
            </a:r>
            <a:r>
              <a:rPr lang="es-ES_tradnl" dirty="0" err="1"/>
              <a:t>interest</a:t>
            </a:r>
            <a:endParaRPr lang="es-ES_trad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2" presetClass="entr" presetSubtype="4" accel="50000" decel="5000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 calcmode="lin" valueType="num">
                                      <p:cBhvr additive="base">
                                        <p:cTn id="9" dur="500" fill="hold"/>
                                        <p:tgtEl>
                                          <p:spTgt spid="8"/>
                                        </p:tgtEl>
                                        <p:attrNameLst>
                                          <p:attrName>ppt_x</p:attrName>
                                        </p:attrNameLst>
                                      </p:cBhvr>
                                      <p:tavLst>
                                        <p:tav tm="0">
                                          <p:val>
                                            <p:strVal val="#ppt_x"/>
                                          </p:val>
                                        </p:tav>
                                        <p:tav tm="100000">
                                          <p:val>
                                            <p:strVal val="#ppt_x"/>
                                          </p:val>
                                        </p:tav>
                                      </p:tavLst>
                                    </p:anim>
                                    <p:anim calcmode="lin" valueType="num">
                                      <p:cBhvr additive="base">
                                        <p:cTn id="10" dur="500" fill="hold"/>
                                        <p:tgtEl>
                                          <p:spTgt spid="8"/>
                                        </p:tgtEl>
                                        <p:attrNameLst>
                                          <p:attrName>ppt_y</p:attrName>
                                        </p:attrNameLst>
                                      </p:cBhvr>
                                      <p:tavLst>
                                        <p:tav tm="0">
                                          <p:val>
                                            <p:strVal val="1+#ppt_h/2"/>
                                          </p:val>
                                        </p:tav>
                                        <p:tav tm="100000">
                                          <p:val>
                                            <p:strVal val="#ppt_y"/>
                                          </p:val>
                                        </p:tav>
                                      </p:tavLst>
                                    </p:anim>
                                  </p:childTnLst>
                                </p:cTn>
                              </p:par>
                            </p:childTnLst>
                          </p:cTn>
                        </p:par>
                        <p:par>
                          <p:cTn id="11" fill="hold">
                            <p:stCondLst>
                              <p:cond delay="500"/>
                            </p:stCondLst>
                            <p:childTnLst>
                              <p:par>
                                <p:cTn id="12" presetID="2" presetClass="entr" presetSubtype="4" accel="50000" decel="5000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2000" fill="hold"/>
                                        <p:tgtEl>
                                          <p:spTgt spid="9"/>
                                        </p:tgtEl>
                                        <p:attrNameLst>
                                          <p:attrName>ppt_x</p:attrName>
                                        </p:attrNameLst>
                                      </p:cBhvr>
                                      <p:tavLst>
                                        <p:tav tm="0">
                                          <p:val>
                                            <p:strVal val="#ppt_x"/>
                                          </p:val>
                                        </p:tav>
                                        <p:tav tm="100000">
                                          <p:val>
                                            <p:strVal val="#ppt_x"/>
                                          </p:val>
                                        </p:tav>
                                      </p:tavLst>
                                    </p:anim>
                                    <p:anim calcmode="lin" valueType="num">
                                      <p:cBhvr additive="base">
                                        <p:cTn id="15" dur="2000" fill="hold"/>
                                        <p:tgtEl>
                                          <p:spTgt spid="9"/>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accel="50000" decel="5000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2000" fill="hold"/>
                                        <p:tgtEl>
                                          <p:spTgt spid="13"/>
                                        </p:tgtEl>
                                        <p:attrNameLst>
                                          <p:attrName>ppt_x</p:attrName>
                                        </p:attrNameLst>
                                      </p:cBhvr>
                                      <p:tavLst>
                                        <p:tav tm="0">
                                          <p:val>
                                            <p:strVal val="#ppt_x"/>
                                          </p:val>
                                        </p:tav>
                                        <p:tav tm="100000">
                                          <p:val>
                                            <p:strVal val="#ppt_x"/>
                                          </p:val>
                                        </p:tav>
                                      </p:tavLst>
                                    </p:anim>
                                    <p:anim calcmode="lin" valueType="num">
                                      <p:cBhvr additive="base">
                                        <p:cTn id="20" dur="2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1"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childTnLst>
                                </p:cTn>
                              </p:par>
                            </p:childTnLst>
                          </p:cTn>
                        </p:par>
                        <p:par>
                          <p:cTn id="30" fill="hold">
                            <p:stCondLst>
                              <p:cond delay="500"/>
                            </p:stCondLst>
                            <p:childTnLst>
                              <p:par>
                                <p:cTn id="31" presetID="1"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par>
                          <p:cTn id="33" fill="hold">
                            <p:stCondLst>
                              <p:cond delay="500"/>
                            </p:stCondLst>
                            <p:childTnLst>
                              <p:par>
                                <p:cTn id="34" presetID="2" presetClass="entr" presetSubtype="4" accel="50000" decel="5000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2000" fill="hold"/>
                                        <p:tgtEl>
                                          <p:spTgt spid="11"/>
                                        </p:tgtEl>
                                        <p:attrNameLst>
                                          <p:attrName>ppt_x</p:attrName>
                                        </p:attrNameLst>
                                      </p:cBhvr>
                                      <p:tavLst>
                                        <p:tav tm="0">
                                          <p:val>
                                            <p:strVal val="#ppt_x"/>
                                          </p:val>
                                        </p:tav>
                                        <p:tav tm="100000">
                                          <p:val>
                                            <p:strVal val="#ppt_x"/>
                                          </p:val>
                                        </p:tav>
                                      </p:tavLst>
                                    </p:anim>
                                    <p:anim calcmode="lin" valueType="num">
                                      <p:cBhvr additive="base">
                                        <p:cTn id="37" dur="2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p:bldP spid="9" grpId="0"/>
      <p:bldP spid="10" grpId="0"/>
      <p:bldP spid="11"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362200" y="76200"/>
            <a:ext cx="4038600" cy="646331"/>
          </a:xfrm>
          <a:prstGeom prst="rect">
            <a:avLst/>
          </a:prstGeom>
          <a:noFill/>
        </p:spPr>
        <p:txBody>
          <a:bodyPr wrap="square" rtlCol="0">
            <a:spAutoFit/>
          </a:bodyPr>
          <a:lstStyle/>
          <a:p>
            <a:r>
              <a:rPr lang="es-ES_tradnl" sz="3600" dirty="0" err="1">
                <a:solidFill>
                  <a:srgbClr val="000090"/>
                </a:solidFill>
                <a:latin typeface="+mj-lt"/>
                <a:cs typeface="Comic Sans MS"/>
              </a:rPr>
              <a:t>Physics</a:t>
            </a:r>
            <a:r>
              <a:rPr lang="es-ES_tradnl" sz="3600" dirty="0">
                <a:solidFill>
                  <a:srgbClr val="000090"/>
                </a:solidFill>
                <a:latin typeface="+mj-lt"/>
                <a:cs typeface="Comic Sans MS"/>
              </a:rPr>
              <a:t> </a:t>
            </a:r>
            <a:r>
              <a:rPr lang="es-ES_tradnl" sz="3600" dirty="0" err="1">
                <a:solidFill>
                  <a:srgbClr val="000090"/>
                </a:solidFill>
                <a:latin typeface="+mj-lt"/>
                <a:cs typeface="Comic Sans MS"/>
              </a:rPr>
              <a:t>interest</a:t>
            </a:r>
            <a:r>
              <a:rPr lang="es-ES_tradnl" sz="3600" dirty="0">
                <a:solidFill>
                  <a:srgbClr val="000090"/>
                </a:solidFill>
                <a:latin typeface="+mj-lt"/>
                <a:cs typeface="Comic Sans MS"/>
              </a:rPr>
              <a:t>?</a:t>
            </a:r>
          </a:p>
        </p:txBody>
      </p:sp>
      <p:sp>
        <p:nvSpPr>
          <p:cNvPr id="3" name="CuadroTexto 2"/>
          <p:cNvSpPr txBox="1"/>
          <p:nvPr/>
        </p:nvSpPr>
        <p:spPr>
          <a:xfrm>
            <a:off x="914400" y="1143000"/>
            <a:ext cx="7185992" cy="1615827"/>
          </a:xfrm>
          <a:prstGeom prst="rect">
            <a:avLst/>
          </a:prstGeom>
          <a:noFill/>
        </p:spPr>
        <p:txBody>
          <a:bodyPr wrap="square" rtlCol="0">
            <a:spAutoFit/>
          </a:bodyPr>
          <a:lstStyle/>
          <a:p>
            <a:pPr>
              <a:lnSpc>
                <a:spcPct val="150000"/>
              </a:lnSpc>
            </a:pPr>
            <a:r>
              <a:rPr lang="es-ES_tradnl" dirty="0" err="1"/>
              <a:t>Correlations</a:t>
            </a:r>
            <a:r>
              <a:rPr lang="es-ES_tradnl" dirty="0"/>
              <a:t>: 	</a:t>
            </a:r>
            <a:r>
              <a:rPr lang="es-ES_tradnl" dirty="0" err="1"/>
              <a:t>Pairs</a:t>
            </a:r>
            <a:r>
              <a:rPr lang="es-ES_tradnl" dirty="0"/>
              <a:t>,</a:t>
            </a:r>
          </a:p>
          <a:p>
            <a:pPr>
              <a:lnSpc>
                <a:spcPct val="150000"/>
              </a:lnSpc>
            </a:pPr>
            <a:r>
              <a:rPr lang="es-ES_tradnl" dirty="0"/>
              <a:t>		</a:t>
            </a:r>
            <a:r>
              <a:rPr lang="es-ES_tradnl" dirty="0" err="1"/>
              <a:t>influence</a:t>
            </a:r>
            <a:r>
              <a:rPr lang="es-ES_tradnl" dirty="0"/>
              <a:t> </a:t>
            </a:r>
            <a:r>
              <a:rPr lang="es-ES_tradnl" dirty="0" err="1"/>
              <a:t>of</a:t>
            </a:r>
            <a:r>
              <a:rPr lang="es-ES_tradnl" dirty="0"/>
              <a:t> </a:t>
            </a:r>
            <a:r>
              <a:rPr lang="es-ES_tradnl" dirty="0" err="1"/>
              <a:t>collective</a:t>
            </a:r>
            <a:r>
              <a:rPr lang="es-ES_tradnl" dirty="0"/>
              <a:t> </a:t>
            </a:r>
            <a:r>
              <a:rPr lang="es-ES_tradnl" dirty="0" err="1"/>
              <a:t>modes</a:t>
            </a:r>
            <a:r>
              <a:rPr lang="es-ES_tradnl" dirty="0"/>
              <a:t> (</a:t>
            </a:r>
            <a:r>
              <a:rPr lang="es-ES_tradnl" dirty="0" err="1"/>
              <a:t>Giant</a:t>
            </a:r>
            <a:r>
              <a:rPr lang="es-ES_tradnl" dirty="0"/>
              <a:t> </a:t>
            </a:r>
            <a:r>
              <a:rPr lang="es-ES_tradnl" dirty="0" err="1"/>
              <a:t>Resonances</a:t>
            </a:r>
            <a:r>
              <a:rPr lang="es-ES_tradnl" dirty="0"/>
              <a:t>)</a:t>
            </a:r>
          </a:p>
          <a:p>
            <a:pPr>
              <a:lnSpc>
                <a:spcPct val="150000"/>
              </a:lnSpc>
            </a:pPr>
            <a:r>
              <a:rPr lang="es-ES_tradnl" dirty="0"/>
              <a:t>		</a:t>
            </a:r>
            <a:r>
              <a:rPr lang="es-ES_tradnl" dirty="0" err="1"/>
              <a:t>Inflence</a:t>
            </a:r>
            <a:r>
              <a:rPr lang="es-ES_tradnl" dirty="0"/>
              <a:t> </a:t>
            </a:r>
            <a:r>
              <a:rPr lang="es-ES_tradnl" dirty="0" err="1"/>
              <a:t>of</a:t>
            </a:r>
            <a:r>
              <a:rPr lang="es-ES_tradnl" dirty="0"/>
              <a:t> halo </a:t>
            </a:r>
            <a:r>
              <a:rPr lang="es-ES_tradnl" dirty="0" err="1"/>
              <a:t>or</a:t>
            </a:r>
            <a:r>
              <a:rPr lang="es-ES_tradnl" dirty="0"/>
              <a:t> skin </a:t>
            </a:r>
            <a:r>
              <a:rPr lang="es-ES_tradnl" dirty="0" err="1"/>
              <a:t>of</a:t>
            </a:r>
            <a:r>
              <a:rPr lang="es-ES_tradnl" dirty="0"/>
              <a:t> </a:t>
            </a:r>
            <a:r>
              <a:rPr lang="es-ES_tradnl" dirty="0" err="1"/>
              <a:t>neutrons</a:t>
            </a:r>
            <a:endParaRPr lang="es-ES_tradnl" dirty="0"/>
          </a:p>
          <a:p>
            <a:r>
              <a:rPr lang="es-ES_tradnl" dirty="0"/>
              <a:t>		</a:t>
            </a:r>
          </a:p>
        </p:txBody>
      </p:sp>
      <p:sp>
        <p:nvSpPr>
          <p:cNvPr id="4" name="CuadroTexto 3"/>
          <p:cNvSpPr txBox="1"/>
          <p:nvPr/>
        </p:nvSpPr>
        <p:spPr>
          <a:xfrm>
            <a:off x="914400" y="2731483"/>
            <a:ext cx="7696200" cy="646331"/>
          </a:xfrm>
          <a:prstGeom prst="rect">
            <a:avLst/>
          </a:prstGeom>
          <a:noFill/>
        </p:spPr>
        <p:txBody>
          <a:bodyPr wrap="square" rtlCol="0">
            <a:spAutoFit/>
          </a:bodyPr>
          <a:lstStyle/>
          <a:p>
            <a:r>
              <a:rPr lang="es-ES_tradnl" dirty="0" err="1"/>
              <a:t>Extension</a:t>
            </a:r>
            <a:r>
              <a:rPr lang="es-ES_tradnl" dirty="0"/>
              <a:t> </a:t>
            </a:r>
            <a:r>
              <a:rPr lang="es-ES_tradnl" dirty="0" err="1"/>
              <a:t>of</a:t>
            </a:r>
            <a:r>
              <a:rPr lang="es-ES_tradnl" dirty="0"/>
              <a:t> </a:t>
            </a:r>
            <a:r>
              <a:rPr lang="es-ES_tradnl" dirty="0" err="1"/>
              <a:t>rare</a:t>
            </a:r>
            <a:r>
              <a:rPr lang="es-ES_tradnl" dirty="0"/>
              <a:t> </a:t>
            </a:r>
            <a:r>
              <a:rPr lang="es-ES_tradnl" dirty="0" err="1"/>
              <a:t>phenomena</a:t>
            </a:r>
            <a:r>
              <a:rPr lang="es-ES_tradnl" dirty="0"/>
              <a:t> in </a:t>
            </a:r>
            <a:r>
              <a:rPr lang="es-ES_tradnl" dirty="0" err="1"/>
              <a:t>the</a:t>
            </a:r>
            <a:r>
              <a:rPr lang="es-ES_tradnl" dirty="0"/>
              <a:t> </a:t>
            </a:r>
            <a:r>
              <a:rPr lang="es-ES_tradnl" dirty="0" err="1"/>
              <a:t>space</a:t>
            </a:r>
            <a:r>
              <a:rPr lang="es-ES_tradnl" dirty="0"/>
              <a:t> </a:t>
            </a:r>
            <a:r>
              <a:rPr lang="es-ES_tradnl" dirty="0" err="1"/>
              <a:t>of</a:t>
            </a:r>
            <a:r>
              <a:rPr lang="es-ES_tradnl" dirty="0"/>
              <a:t> Z, N, J, Ex, </a:t>
            </a:r>
            <a:r>
              <a:rPr lang="es-ES_tradnl" dirty="0" err="1"/>
              <a:t>superdeformation</a:t>
            </a:r>
            <a:r>
              <a:rPr lang="es-ES_tradnl" dirty="0"/>
              <a:t>, </a:t>
            </a:r>
          </a:p>
          <a:p>
            <a:endParaRPr lang="es-ES_tradnl" dirty="0"/>
          </a:p>
        </p:txBody>
      </p:sp>
      <p:sp>
        <p:nvSpPr>
          <p:cNvPr id="5" name="CuadroTexto 4"/>
          <p:cNvSpPr txBox="1"/>
          <p:nvPr/>
        </p:nvSpPr>
        <p:spPr>
          <a:xfrm>
            <a:off x="1115616" y="3717032"/>
            <a:ext cx="5867400" cy="2308324"/>
          </a:xfrm>
          <a:prstGeom prst="rect">
            <a:avLst/>
          </a:prstGeom>
          <a:noFill/>
        </p:spPr>
        <p:txBody>
          <a:bodyPr wrap="square" rtlCol="0">
            <a:spAutoFit/>
          </a:bodyPr>
          <a:lstStyle/>
          <a:p>
            <a:r>
              <a:rPr lang="es-ES_tradnl" dirty="0" err="1"/>
              <a:t>Study</a:t>
            </a:r>
            <a:r>
              <a:rPr lang="es-ES_tradnl" dirty="0"/>
              <a:t> </a:t>
            </a:r>
            <a:r>
              <a:rPr lang="es-ES_tradnl" dirty="0" err="1"/>
              <a:t>of</a:t>
            </a:r>
            <a:r>
              <a:rPr lang="es-ES_tradnl" dirty="0"/>
              <a:t>:		</a:t>
            </a:r>
            <a:r>
              <a:rPr lang="es-ES_tradnl" b="1" dirty="0" err="1"/>
              <a:t>Double</a:t>
            </a:r>
            <a:r>
              <a:rPr lang="es-ES_tradnl" b="1" dirty="0"/>
              <a:t> </a:t>
            </a:r>
            <a:r>
              <a:rPr lang="es-ES_tradnl" b="1" dirty="0" err="1"/>
              <a:t>magic</a:t>
            </a:r>
            <a:r>
              <a:rPr lang="es-ES_tradnl" b="1" dirty="0"/>
              <a:t> </a:t>
            </a:r>
            <a:r>
              <a:rPr lang="es-ES_tradnl" b="1" dirty="0" err="1"/>
              <a:t>nuclei</a:t>
            </a:r>
            <a:endParaRPr lang="es-ES_tradnl" b="1" dirty="0"/>
          </a:p>
          <a:p>
            <a:r>
              <a:rPr lang="es-ES_tradnl" b="1" dirty="0"/>
              <a:t>		</a:t>
            </a:r>
            <a:r>
              <a:rPr lang="es-ES_tradnl" b="1" dirty="0" err="1"/>
              <a:t>Semi</a:t>
            </a:r>
            <a:r>
              <a:rPr lang="es-ES_tradnl" b="1" dirty="0"/>
              <a:t>-</a:t>
            </a:r>
            <a:r>
              <a:rPr lang="es-ES_tradnl" b="1" dirty="0" err="1"/>
              <a:t>magic</a:t>
            </a:r>
            <a:r>
              <a:rPr lang="es-ES_tradnl" b="1" dirty="0"/>
              <a:t> </a:t>
            </a:r>
            <a:r>
              <a:rPr lang="es-ES_tradnl" b="1" dirty="0" err="1"/>
              <a:t>nuclei</a:t>
            </a:r>
            <a:endParaRPr lang="es-ES_tradnl" b="1" dirty="0"/>
          </a:p>
          <a:p>
            <a:r>
              <a:rPr lang="es-ES_tradnl" b="1" dirty="0"/>
              <a:t>		</a:t>
            </a:r>
            <a:r>
              <a:rPr lang="es-ES_tradnl" b="1" dirty="0" err="1"/>
              <a:t>Region</a:t>
            </a:r>
            <a:r>
              <a:rPr lang="es-ES_tradnl" b="1" dirty="0"/>
              <a:t> </a:t>
            </a:r>
            <a:r>
              <a:rPr lang="es-ES_tradnl" b="1" dirty="0" err="1"/>
              <a:t>of</a:t>
            </a:r>
            <a:r>
              <a:rPr lang="es-ES_tradnl" b="1" dirty="0"/>
              <a:t> </a:t>
            </a:r>
            <a:r>
              <a:rPr lang="es-ES_tradnl" b="1" dirty="0" err="1"/>
              <a:t>shape</a:t>
            </a:r>
            <a:r>
              <a:rPr lang="es-ES_tradnl" b="1" dirty="0"/>
              <a:t> </a:t>
            </a:r>
            <a:r>
              <a:rPr lang="es-ES_tradnl" b="1" dirty="0" err="1"/>
              <a:t>transtions</a:t>
            </a:r>
            <a:endParaRPr lang="es-ES_tradnl" b="1" dirty="0"/>
          </a:p>
          <a:p>
            <a:r>
              <a:rPr lang="es-ES_tradnl" b="1" dirty="0"/>
              <a:t>		</a:t>
            </a:r>
            <a:r>
              <a:rPr lang="es-ES_tradnl" b="1" dirty="0" err="1"/>
              <a:t>Nuclei</a:t>
            </a:r>
            <a:r>
              <a:rPr lang="es-ES_tradnl" b="1" dirty="0"/>
              <a:t> </a:t>
            </a:r>
            <a:r>
              <a:rPr lang="es-ES_tradnl" b="1" dirty="0" err="1"/>
              <a:t>with</a:t>
            </a:r>
            <a:r>
              <a:rPr lang="es-ES_tradnl" b="1" dirty="0"/>
              <a:t> </a:t>
            </a:r>
            <a:r>
              <a:rPr lang="fr-FR" b="1" dirty="0"/>
              <a:t>N~Z </a:t>
            </a:r>
          </a:p>
          <a:p>
            <a:r>
              <a:rPr lang="fr-FR" b="1" dirty="0"/>
              <a:t>		</a:t>
            </a:r>
            <a:r>
              <a:rPr lang="fr-FR" b="1" dirty="0" err="1"/>
              <a:t>Nuclei</a:t>
            </a:r>
            <a:r>
              <a:rPr lang="fr-FR" b="1" dirty="0"/>
              <a:t> </a:t>
            </a:r>
            <a:r>
              <a:rPr lang="fr-FR" b="1" dirty="0" err="1"/>
              <a:t>with</a:t>
            </a:r>
            <a:r>
              <a:rPr lang="fr-FR" b="1" dirty="0"/>
              <a:t> N &gt;&gt; Z, halo </a:t>
            </a:r>
            <a:r>
              <a:rPr lang="fr-FR" b="1" dirty="0" err="1"/>
              <a:t>nuclei</a:t>
            </a:r>
            <a:endParaRPr lang="fr-FR" b="1" dirty="0"/>
          </a:p>
          <a:p>
            <a:r>
              <a:rPr lang="fr-FR" b="1" dirty="0"/>
              <a:t>		</a:t>
            </a:r>
            <a:r>
              <a:rPr lang="fr-FR" b="1" dirty="0" err="1"/>
              <a:t>Nuclei</a:t>
            </a:r>
            <a:r>
              <a:rPr lang="fr-FR" b="1" dirty="0"/>
              <a:t> </a:t>
            </a:r>
            <a:r>
              <a:rPr lang="fr-FR" b="1" dirty="0" err="1"/>
              <a:t>very</a:t>
            </a:r>
            <a:r>
              <a:rPr lang="fr-FR" b="1" dirty="0"/>
              <a:t> </a:t>
            </a:r>
            <a:r>
              <a:rPr lang="fr-FR" b="1" dirty="0" err="1"/>
              <a:t>deformed</a:t>
            </a:r>
            <a:endParaRPr lang="fr-FR" b="1" dirty="0"/>
          </a:p>
          <a:p>
            <a:r>
              <a:rPr lang="fr-FR" b="1" dirty="0"/>
              <a:t>		</a:t>
            </a:r>
            <a:r>
              <a:rPr lang="fr-FR" b="1" dirty="0" err="1"/>
              <a:t>Nuclei</a:t>
            </a:r>
            <a:r>
              <a:rPr lang="fr-FR" b="1" dirty="0"/>
              <a:t> of </a:t>
            </a:r>
            <a:r>
              <a:rPr lang="fr-FR" b="1" dirty="0" err="1"/>
              <a:t>astrophysical</a:t>
            </a:r>
            <a:r>
              <a:rPr lang="fr-FR" b="1" dirty="0"/>
              <a:t> </a:t>
            </a:r>
            <a:r>
              <a:rPr lang="fr-FR" b="1" dirty="0" err="1"/>
              <a:t>interest</a:t>
            </a:r>
            <a:endParaRPr lang="es-ES_tradnl" b="1" dirty="0"/>
          </a:p>
          <a:p>
            <a:endParaRPr lang="es-ES_tradnl"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13019</TotalTime>
  <Words>2873</Words>
  <Application>Microsoft Macintosh PowerPoint</Application>
  <PresentationFormat>Presentación en pantalla (4:3)</PresentationFormat>
  <Paragraphs>636</Paragraphs>
  <Slides>43</Slides>
  <Notes>7</Notes>
  <HiddenSlides>0</HiddenSlides>
  <MMClips>1</MMClips>
  <ScaleCrop>false</ScaleCrop>
  <HeadingPairs>
    <vt:vector size="8" baseType="variant">
      <vt:variant>
        <vt:lpstr>Fuentes usadas</vt:lpstr>
      </vt:variant>
      <vt:variant>
        <vt:i4>12</vt:i4>
      </vt:variant>
      <vt:variant>
        <vt:lpstr>Tema</vt:lpstr>
      </vt:variant>
      <vt:variant>
        <vt:i4>1</vt:i4>
      </vt:variant>
      <vt:variant>
        <vt:lpstr>Servidores OLE incrustados</vt:lpstr>
      </vt:variant>
      <vt:variant>
        <vt:i4>2</vt:i4>
      </vt:variant>
      <vt:variant>
        <vt:lpstr>Títulos de diapositiva</vt:lpstr>
      </vt:variant>
      <vt:variant>
        <vt:i4>43</vt:i4>
      </vt:variant>
    </vt:vector>
  </HeadingPairs>
  <TitlesOfParts>
    <vt:vector size="58" baseType="lpstr">
      <vt:lpstr>Apple Chancery</vt:lpstr>
      <vt:lpstr>Arial</vt:lpstr>
      <vt:lpstr>Calibri</vt:lpstr>
      <vt:lpstr>Comic Sans MS</vt:lpstr>
      <vt:lpstr>Copperplate</vt:lpstr>
      <vt:lpstr>Franklin Gothic Medium Cond</vt:lpstr>
      <vt:lpstr>Lucida Sans</vt:lpstr>
      <vt:lpstr>Symbol</vt:lpstr>
      <vt:lpstr>Tahoma</vt:lpstr>
      <vt:lpstr>Times New Roman</vt:lpstr>
      <vt:lpstr>Verdana</vt:lpstr>
      <vt:lpstr>Wingdings</vt:lpstr>
      <vt:lpstr>Tema de Office</vt:lpstr>
      <vt:lpstr>Ecuación</vt:lpstr>
      <vt:lpstr>Photo Editor Photo</vt:lpstr>
      <vt:lpstr>Presentación de PowerPoint</vt:lpstr>
      <vt:lpstr>Exotic Nuclei and Radiactive Beams</vt:lpstr>
      <vt:lpstr>Presentación de PowerPoint</vt:lpstr>
      <vt:lpstr>Presentación de PowerPoint</vt:lpstr>
      <vt:lpstr>Production</vt:lpstr>
      <vt:lpstr>Presentación de PowerPoint</vt:lpstr>
      <vt:lpstr>Situated far from the valley of Stability Very different N/Z compare to the stable one  Close to the drip lines : Bn =0, Bp =0 at the frontier of discovery</vt:lpstr>
      <vt:lpstr>Presentación de PowerPoint</vt:lpstr>
      <vt:lpstr>Presentación de PowerPoint</vt:lpstr>
      <vt:lpstr>To explore a new phenomenon many different approaches are needed</vt:lpstr>
      <vt:lpstr>Presentación de PowerPoint</vt:lpstr>
      <vt:lpstr>Production Methods</vt:lpstr>
      <vt:lpstr>Presentación de PowerPoint</vt:lpstr>
      <vt:lpstr>Presentación de PowerPoint</vt:lpstr>
      <vt:lpstr>Presentación de PowerPoint</vt:lpstr>
      <vt:lpstr>Presentación de PowerPoint</vt:lpstr>
      <vt:lpstr>Separation at High Energy (See Talk by Teresa K)</vt:lpstr>
      <vt:lpstr>Fragment Separator - FRS</vt:lpstr>
      <vt:lpstr>In flight method</vt:lpstr>
      <vt:lpstr>In-Flight Method (80’s) </vt:lpstr>
      <vt:lpstr>Different Spectrometer</vt:lpstr>
      <vt:lpstr>Presentación de PowerPoint</vt:lpstr>
      <vt:lpstr>Presentación de PowerPoint</vt:lpstr>
      <vt:lpstr>Steady increase of Beam Current @ RIKEN (Japan)</vt:lpstr>
      <vt:lpstr>Presentación de PowerPoint</vt:lpstr>
      <vt:lpstr>Physics Program</vt:lpstr>
      <vt:lpstr>Presentación de PowerPoint</vt:lpstr>
      <vt:lpstr>Isotope production </vt:lpstr>
      <vt:lpstr>ISOLDE Isotope Separation On-Line</vt:lpstr>
      <vt:lpstr>Target – Ion-source matrix: a chemical laboratory</vt:lpstr>
      <vt:lpstr>ISOLDE Targets</vt:lpstr>
      <vt:lpstr>Monte Carlo Simulation of ISOLDE production</vt:lpstr>
      <vt:lpstr>ISOLDE Main potential</vt:lpstr>
      <vt:lpstr>Surface &amp; plasma ionization  </vt:lpstr>
      <vt:lpstr>Laser Ionization source </vt:lpstr>
      <vt:lpstr>Presentación de PowerPoint</vt:lpstr>
      <vt:lpstr>Presentación de PowerPoint</vt:lpstr>
      <vt:lpstr>Presentación de PowerPoint</vt:lpstr>
      <vt:lpstr>Post-accelerator: REX-ISOLDE HIE-ISOLDE</vt:lpstr>
      <vt:lpstr>The ISOLDE facility and set-ups</vt:lpstr>
      <vt:lpstr>Presentación de PowerPoint</vt:lpstr>
      <vt:lpstr>SPIRAL2 Project</vt:lpstr>
      <vt:lpstr>Reaction at High Energy @GSI   R3B @ FAIR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Microsoft Office User</cp:lastModifiedBy>
  <cp:revision>736</cp:revision>
  <cp:lastPrinted>2012-03-05T10:35:09Z</cp:lastPrinted>
  <dcterms:created xsi:type="dcterms:W3CDTF">2012-03-05T10:51:04Z</dcterms:created>
  <dcterms:modified xsi:type="dcterms:W3CDTF">2025-01-20T08:23:01Z</dcterms:modified>
</cp:coreProperties>
</file>