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  <p:sldMasterId id="2147483706" r:id="rId3"/>
    <p:sldMasterId id="2147483725" r:id="rId4"/>
    <p:sldMasterId id="2147483743" r:id="rId5"/>
    <p:sldMasterId id="2147483768" r:id="rId6"/>
  </p:sldMasterIdLst>
  <p:notesMasterIdLst>
    <p:notesMasterId r:id="rId48"/>
  </p:notesMasterIdLst>
  <p:handoutMasterIdLst>
    <p:handoutMasterId r:id="rId49"/>
  </p:handoutMasterIdLst>
  <p:sldIdLst>
    <p:sldId id="534" r:id="rId7"/>
    <p:sldId id="344" r:id="rId8"/>
    <p:sldId id="523" r:id="rId9"/>
    <p:sldId id="524" r:id="rId10"/>
    <p:sldId id="355" r:id="rId11"/>
    <p:sldId id="525" r:id="rId12"/>
    <p:sldId id="350" r:id="rId13"/>
    <p:sldId id="342" r:id="rId14"/>
    <p:sldId id="526" r:id="rId15"/>
    <p:sldId id="280" r:id="rId16"/>
    <p:sldId id="279" r:id="rId17"/>
    <p:sldId id="527" r:id="rId18"/>
    <p:sldId id="351" r:id="rId19"/>
    <p:sldId id="346" r:id="rId20"/>
    <p:sldId id="531" r:id="rId21"/>
    <p:sldId id="537" r:id="rId22"/>
    <p:sldId id="536" r:id="rId23"/>
    <p:sldId id="530" r:id="rId24"/>
    <p:sldId id="528" r:id="rId25"/>
    <p:sldId id="266" r:id="rId26"/>
    <p:sldId id="319" r:id="rId27"/>
    <p:sldId id="382" r:id="rId28"/>
    <p:sldId id="538" r:id="rId29"/>
    <p:sldId id="264" r:id="rId30"/>
    <p:sldId id="535" r:id="rId31"/>
    <p:sldId id="295" r:id="rId32"/>
    <p:sldId id="297" r:id="rId33"/>
    <p:sldId id="347" r:id="rId34"/>
    <p:sldId id="262" r:id="rId35"/>
    <p:sldId id="517" r:id="rId36"/>
    <p:sldId id="288" r:id="rId37"/>
    <p:sldId id="516" r:id="rId38"/>
    <p:sldId id="296" r:id="rId39"/>
    <p:sldId id="324" r:id="rId40"/>
    <p:sldId id="325" r:id="rId41"/>
    <p:sldId id="326" r:id="rId42"/>
    <p:sldId id="327" r:id="rId43"/>
    <p:sldId id="338" r:id="rId44"/>
    <p:sldId id="349" r:id="rId45"/>
    <p:sldId id="314" r:id="rId46"/>
    <p:sldId id="258" r:id="rId47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1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clrMru>
    <a:srgbClr val="48CD1B"/>
    <a:srgbClr val="BD37BD"/>
    <a:srgbClr val="E34051"/>
    <a:srgbClr val="6DE5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70"/>
    <p:restoredTop sz="91478" autoAdjust="0"/>
  </p:normalViewPr>
  <p:slideViewPr>
    <p:cSldViewPr snapToGrid="0" snapToObjects="1">
      <p:cViewPr varScale="1">
        <p:scale>
          <a:sx n="119" d="100"/>
          <a:sy n="119" d="100"/>
        </p:scale>
        <p:origin x="61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1" d="100"/>
        <a:sy n="11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commentAuthors" Target="commentAuthor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2.xml"/><Relationship Id="rId51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handoutMaster" Target="handoutMasters/handout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1-24T14:56:43.395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59127C-FA8E-6E41-8393-1790F526205B}" type="datetimeFigureOut">
              <a:rPr lang="es-ES" smtClean="0"/>
              <a:t>27/1/25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76D846-264B-9D43-A284-D1BE6960005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85448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FC2130-41F1-D045-87B2-CA74C402DE32}" type="datetimeFigureOut">
              <a:rPr lang="es-ES" smtClean="0"/>
              <a:t>27/1/25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41D0B7-0AE1-FD42-8172-70C2A0C70B3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84511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an</a:t>
            </a:r>
            <a:r>
              <a:rPr lang="es-ES" dirty="0"/>
              <a:t> artista </a:t>
            </a:r>
            <a:r>
              <a:rPr lang="es-ES" dirty="0" err="1"/>
              <a:t>view</a:t>
            </a:r>
            <a:r>
              <a:rPr lang="es-ES" dirty="0"/>
              <a:t> of </a:t>
            </a:r>
            <a:r>
              <a:rPr lang="es-ES" dirty="0" err="1"/>
              <a:t>how</a:t>
            </a:r>
            <a:r>
              <a:rPr lang="es-ES" dirty="0"/>
              <a:t> FAIR </a:t>
            </a:r>
            <a:r>
              <a:rPr lang="es-ES" dirty="0" err="1"/>
              <a:t>will</a:t>
            </a:r>
            <a:r>
              <a:rPr lang="es-ES" dirty="0"/>
              <a:t> look in a </a:t>
            </a:r>
            <a:r>
              <a:rPr lang="es-ES" dirty="0" err="1"/>
              <a:t>few</a:t>
            </a:r>
            <a:r>
              <a:rPr lang="es-ES" dirty="0"/>
              <a:t> </a:t>
            </a:r>
            <a:r>
              <a:rPr lang="es-ES" dirty="0" err="1"/>
              <a:t>years</a:t>
            </a:r>
            <a:r>
              <a:rPr lang="es-ES" dirty="0"/>
              <a:t> </a:t>
            </a:r>
            <a:r>
              <a:rPr lang="es-ES" dirty="0" err="1"/>
              <a:t>from</a:t>
            </a:r>
            <a:r>
              <a:rPr lang="es-ES" dirty="0"/>
              <a:t> </a:t>
            </a:r>
            <a:r>
              <a:rPr lang="es-ES" dirty="0" err="1"/>
              <a:t>know</a:t>
            </a:r>
            <a:r>
              <a:rPr lang="es-ES" dirty="0"/>
              <a:t> (2030?)</a:t>
            </a:r>
          </a:p>
          <a:p>
            <a:r>
              <a:rPr lang="es-ES" dirty="0" err="1"/>
              <a:t>Upper</a:t>
            </a:r>
            <a:r>
              <a:rPr lang="es-ES" dirty="0"/>
              <a:t> </a:t>
            </a:r>
            <a:r>
              <a:rPr lang="es-ES" dirty="0" err="1"/>
              <a:t>left</a:t>
            </a:r>
            <a:r>
              <a:rPr lang="es-ES" dirty="0"/>
              <a:t> </a:t>
            </a:r>
            <a:r>
              <a:rPr lang="es-ES" dirty="0" err="1"/>
              <a:t>corner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present</a:t>
            </a:r>
            <a:r>
              <a:rPr lang="es-ES" dirty="0"/>
              <a:t> GSI, and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rest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future</a:t>
            </a:r>
            <a:r>
              <a:rPr lang="es-ES" dirty="0"/>
              <a:t> FAIR </a:t>
            </a:r>
            <a:r>
              <a:rPr lang="es-ES" dirty="0" err="1"/>
              <a:t>facility</a:t>
            </a:r>
            <a:r>
              <a:rPr lang="es-ES" dirty="0"/>
              <a:t>. (Berta </a:t>
            </a:r>
            <a:r>
              <a:rPr lang="es-ES" dirty="0" err="1"/>
              <a:t>showed</a:t>
            </a:r>
            <a:r>
              <a:rPr lang="es-ES" dirty="0"/>
              <a:t> </a:t>
            </a:r>
            <a:r>
              <a:rPr lang="es-ES" dirty="0" err="1"/>
              <a:t>you</a:t>
            </a:r>
            <a:r>
              <a:rPr lang="es-ES" dirty="0"/>
              <a:t> </a:t>
            </a:r>
            <a:r>
              <a:rPr lang="es-ES" dirty="0" err="1"/>
              <a:t>some</a:t>
            </a:r>
            <a:r>
              <a:rPr lang="es-ES" dirty="0"/>
              <a:t> </a:t>
            </a:r>
            <a:r>
              <a:rPr lang="es-ES" dirty="0" err="1"/>
              <a:t>photos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status).</a:t>
            </a:r>
          </a:p>
          <a:p>
            <a:r>
              <a:rPr lang="es-ES" dirty="0" err="1"/>
              <a:t>Inside</a:t>
            </a:r>
            <a:r>
              <a:rPr lang="es-ES" dirty="0"/>
              <a:t> </a:t>
            </a:r>
            <a:r>
              <a:rPr lang="es-ES" dirty="0" err="1"/>
              <a:t>this</a:t>
            </a:r>
            <a:r>
              <a:rPr lang="es-ES" dirty="0"/>
              <a:t> </a:t>
            </a:r>
            <a:r>
              <a:rPr lang="es-ES" dirty="0" err="1"/>
              <a:t>huge</a:t>
            </a:r>
            <a:r>
              <a:rPr lang="es-ES" dirty="0"/>
              <a:t> </a:t>
            </a:r>
            <a:r>
              <a:rPr lang="es-ES" dirty="0" err="1"/>
              <a:t>facility</a:t>
            </a:r>
            <a:r>
              <a:rPr lang="es-ES" dirty="0"/>
              <a:t> </a:t>
            </a:r>
            <a:r>
              <a:rPr lang="es-ES" dirty="0" err="1"/>
              <a:t>we</a:t>
            </a:r>
            <a:r>
              <a:rPr lang="es-ES" dirty="0"/>
              <a:t> </a:t>
            </a:r>
            <a:r>
              <a:rPr lang="es-ES" dirty="0" err="1"/>
              <a:t>have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NUSTAR </a:t>
            </a:r>
            <a:r>
              <a:rPr lang="es-ES" dirty="0" err="1"/>
              <a:t>facility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41D0B7-0AE1-FD42-8172-70C2A0C70B37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77902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/>
              <a:buChar char="•"/>
            </a:pPr>
            <a:r>
              <a:rPr lang="es-ES" dirty="0" err="1">
                <a:solidFill>
                  <a:srgbClr val="008000"/>
                </a:solidFill>
                <a:latin typeface="Copperplate"/>
                <a:cs typeface="Copperplate"/>
              </a:rPr>
              <a:t>Secondary</a:t>
            </a:r>
            <a:r>
              <a:rPr lang="es-ES" dirty="0">
                <a:solidFill>
                  <a:srgbClr val="008000"/>
                </a:solidFill>
                <a:latin typeface="Copperplate"/>
                <a:cs typeface="Copperplate"/>
              </a:rPr>
              <a:t> Target. (</a:t>
            </a:r>
            <a:r>
              <a:rPr lang="es-ES" dirty="0" err="1">
                <a:solidFill>
                  <a:srgbClr val="008000"/>
                </a:solidFill>
                <a:latin typeface="Copperplate"/>
                <a:cs typeface="Copperplate"/>
              </a:rPr>
              <a:t>especially</a:t>
            </a:r>
            <a:r>
              <a:rPr lang="es-ES" dirty="0">
                <a:solidFill>
                  <a:srgbClr val="008000"/>
                </a:solidFill>
                <a:latin typeface="Copperplate"/>
                <a:cs typeface="Copperplate"/>
              </a:rPr>
              <a:t> LH</a:t>
            </a:r>
            <a:r>
              <a:rPr lang="es-ES" baseline="-25000" dirty="0">
                <a:solidFill>
                  <a:srgbClr val="008000"/>
                </a:solidFill>
                <a:latin typeface="Copperplate"/>
                <a:cs typeface="Copperplate"/>
              </a:rPr>
              <a:t>2 </a:t>
            </a:r>
            <a:r>
              <a:rPr lang="es-ES" baseline="0" dirty="0">
                <a:solidFill>
                  <a:srgbClr val="008000"/>
                </a:solidFill>
                <a:latin typeface="Copperplate"/>
                <a:cs typeface="Copperplate"/>
              </a:rPr>
              <a:t>i.e. </a:t>
            </a:r>
            <a:r>
              <a:rPr lang="es-ES" baseline="0" dirty="0" err="1">
                <a:solidFill>
                  <a:srgbClr val="008000"/>
                </a:solidFill>
                <a:latin typeface="Copperplate"/>
                <a:cs typeface="Copperplate"/>
              </a:rPr>
              <a:t>proton</a:t>
            </a:r>
            <a:r>
              <a:rPr lang="es-ES" baseline="0" dirty="0">
                <a:solidFill>
                  <a:srgbClr val="008000"/>
                </a:solidFill>
                <a:latin typeface="Copperplate"/>
                <a:cs typeface="Copperplate"/>
              </a:rPr>
              <a:t> target</a:t>
            </a:r>
            <a:r>
              <a:rPr lang="es-ES" dirty="0">
                <a:solidFill>
                  <a:srgbClr val="008000"/>
                </a:solidFill>
                <a:latin typeface="Copperplate"/>
                <a:cs typeface="Copperplate"/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s-ES" b="1" dirty="0" err="1">
                <a:solidFill>
                  <a:srgbClr val="000090"/>
                </a:solidFill>
                <a:latin typeface="Copperplate"/>
                <a:cs typeface="Copperplate"/>
              </a:rPr>
              <a:t>CALIFA:m</a:t>
            </a:r>
            <a:r>
              <a:rPr lang="es-ES" b="1" baseline="0" dirty="0">
                <a:solidFill>
                  <a:srgbClr val="000090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latin typeface="Comic Sans MS"/>
                <a:cs typeface="Comic Sans MS"/>
              </a:rPr>
              <a:t>γ</a:t>
            </a:r>
            <a:r>
              <a:rPr lang="es-ES" dirty="0">
                <a:latin typeface="Comic Sans MS"/>
                <a:cs typeface="Comic Sans MS"/>
              </a:rPr>
              <a:t>/p</a:t>
            </a:r>
            <a:r>
              <a:rPr lang="es-ES" dirty="0">
                <a:latin typeface="Copperplate"/>
                <a:cs typeface="Copperplate"/>
              </a:rPr>
              <a:t> </a:t>
            </a:r>
            <a:r>
              <a:rPr lang="es-ES" b="1" dirty="0" err="1">
                <a:latin typeface="Copperplate"/>
                <a:cs typeface="Copperplate"/>
              </a:rPr>
              <a:t>calorimeter-spectrometer</a:t>
            </a:r>
            <a:r>
              <a:rPr lang="es-ES" b="1" dirty="0">
                <a:latin typeface="Copperplate"/>
                <a:cs typeface="Copperplate"/>
              </a:rPr>
              <a:t> </a:t>
            </a:r>
            <a:r>
              <a:rPr lang="es-ES" b="1" baseline="0" dirty="0">
                <a:latin typeface="Copperplate"/>
                <a:cs typeface="Copperplate"/>
              </a:rPr>
              <a:t>      </a:t>
            </a:r>
            <a:r>
              <a:rPr lang="es-ES" b="1" dirty="0">
                <a:solidFill>
                  <a:srgbClr val="000090"/>
                </a:solidFill>
                <a:latin typeface="Copperplate"/>
                <a:cs typeface="Copperplate"/>
              </a:rPr>
              <a:t>Si-</a:t>
            </a:r>
            <a:r>
              <a:rPr lang="es-ES" b="1" dirty="0" err="1">
                <a:solidFill>
                  <a:srgbClr val="000090"/>
                </a:solidFill>
                <a:latin typeface="Copperplate"/>
                <a:cs typeface="Copperplate"/>
              </a:rPr>
              <a:t>tracker</a:t>
            </a:r>
            <a:r>
              <a:rPr lang="es-ES" b="1" dirty="0">
                <a:solidFill>
                  <a:srgbClr val="000090"/>
                </a:solidFill>
                <a:latin typeface="Copperplate"/>
                <a:cs typeface="Copperplate"/>
              </a:rPr>
              <a:t>:</a:t>
            </a:r>
            <a:r>
              <a:rPr lang="es-ES" b="1" baseline="0" dirty="0">
                <a:solidFill>
                  <a:srgbClr val="000090"/>
                </a:solidFill>
                <a:latin typeface="Copperplate"/>
                <a:cs typeface="Copperplate"/>
              </a:rPr>
              <a:t>  </a:t>
            </a:r>
            <a:r>
              <a:rPr lang="es-ES" b="1" dirty="0">
                <a:latin typeface="Copperplate"/>
                <a:cs typeface="Copperplate"/>
              </a:rPr>
              <a:t>target </a:t>
            </a:r>
            <a:r>
              <a:rPr lang="es-ES" b="1" dirty="0" err="1">
                <a:latin typeface="Copperplate"/>
                <a:cs typeface="Copperplate"/>
              </a:rPr>
              <a:t>recoil</a:t>
            </a:r>
            <a:r>
              <a:rPr lang="es-ES" b="1" dirty="0">
                <a:latin typeface="Copperplate"/>
                <a:cs typeface="Copperplate"/>
              </a:rPr>
              <a:t> detector</a:t>
            </a:r>
          </a:p>
          <a:p>
            <a:pPr marL="285750" indent="-285750">
              <a:buFont typeface="Arial"/>
              <a:buChar char="•"/>
            </a:pPr>
            <a:r>
              <a:rPr lang="es-ES" b="1" dirty="0">
                <a:solidFill>
                  <a:schemeClr val="accent4">
                    <a:lumMod val="75000"/>
                  </a:schemeClr>
                </a:solidFill>
                <a:latin typeface="Copperplate"/>
                <a:cs typeface="Copperplate"/>
              </a:rPr>
              <a:t>GLAD: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  <a:latin typeface="Copperplate"/>
                <a:cs typeface="Copperplate"/>
              </a:rPr>
              <a:t>large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  <a:latin typeface="Copperplate"/>
                <a:cs typeface="Copperplate"/>
              </a:rPr>
              <a:t>acceptance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  <a:latin typeface="Copperplate"/>
                <a:cs typeface="Copperplate"/>
              </a:rPr>
              <a:t> </a:t>
            </a:r>
            <a:r>
              <a:rPr lang="es-ES" b="1" dirty="0" err="1">
                <a:solidFill>
                  <a:schemeClr val="accent4">
                    <a:lumMod val="75000"/>
                  </a:schemeClr>
                </a:solidFill>
                <a:latin typeface="Copperplate"/>
                <a:cs typeface="Copperplate"/>
              </a:rPr>
              <a:t>dipole</a:t>
            </a:r>
            <a:r>
              <a:rPr lang="es-ES" b="1" dirty="0">
                <a:solidFill>
                  <a:schemeClr val="accent4">
                    <a:lumMod val="75000"/>
                  </a:schemeClr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chemeClr val="accent4">
                    <a:lumMod val="75000"/>
                  </a:schemeClr>
                </a:solidFill>
                <a:latin typeface="Copperplate"/>
                <a:cs typeface="Copperplate"/>
              </a:rPr>
              <a:t>magnet</a:t>
            </a:r>
            <a:r>
              <a:rPr lang="es-ES" dirty="0">
                <a:solidFill>
                  <a:schemeClr val="accent4">
                    <a:lumMod val="75000"/>
                  </a:schemeClr>
                </a:solidFill>
                <a:latin typeface="Copperplate"/>
                <a:cs typeface="Copperplate"/>
              </a:rPr>
              <a:t> </a:t>
            </a:r>
            <a:r>
              <a:rPr lang="es-ES" baseline="0" dirty="0">
                <a:solidFill>
                  <a:schemeClr val="accent4">
                    <a:lumMod val="75000"/>
                  </a:schemeClr>
                </a:solidFill>
                <a:latin typeface="Copperplate"/>
                <a:cs typeface="Copperplate"/>
              </a:rPr>
              <a:t>         </a:t>
            </a:r>
            <a:r>
              <a:rPr lang="es-ES" b="1" dirty="0">
                <a:solidFill>
                  <a:srgbClr val="008000"/>
                </a:solidFill>
                <a:latin typeface="Copperplate"/>
                <a:cs typeface="Copperplate"/>
              </a:rPr>
              <a:t>tracking, DAQ, </a:t>
            </a:r>
            <a:r>
              <a:rPr lang="es-ES" b="1" dirty="0" err="1">
                <a:solidFill>
                  <a:srgbClr val="008000"/>
                </a:solidFill>
                <a:latin typeface="Copperplate"/>
                <a:cs typeface="Copperplate"/>
              </a:rPr>
              <a:t>simulation</a:t>
            </a:r>
            <a:r>
              <a:rPr lang="es-ES" b="1" dirty="0">
                <a:solidFill>
                  <a:srgbClr val="008000"/>
                </a:solidFill>
                <a:latin typeface="Copperplate"/>
                <a:cs typeface="Copperplate"/>
              </a:rPr>
              <a:t>, </a:t>
            </a:r>
            <a:r>
              <a:rPr lang="es-ES" b="1" dirty="0" err="1">
                <a:solidFill>
                  <a:srgbClr val="008000"/>
                </a:solidFill>
                <a:latin typeface="Copperplate"/>
                <a:cs typeface="Copperplate"/>
              </a:rPr>
              <a:t>infrastructure</a:t>
            </a:r>
            <a:r>
              <a:rPr lang="es-ES" b="1" dirty="0">
                <a:solidFill>
                  <a:srgbClr val="008000"/>
                </a:solidFill>
                <a:latin typeface="Copperplate"/>
                <a:cs typeface="Copperplate"/>
              </a:rPr>
              <a:t> </a:t>
            </a:r>
          </a:p>
          <a:p>
            <a:pPr marL="285750" indent="-285750">
              <a:buFont typeface="Arial"/>
              <a:buChar char="•"/>
            </a:pPr>
            <a:r>
              <a:rPr lang="es-ES" b="1" dirty="0" err="1">
                <a:solidFill>
                  <a:srgbClr val="000090"/>
                </a:solidFill>
                <a:latin typeface="Copperplate"/>
                <a:cs typeface="Copperplate"/>
              </a:rPr>
              <a:t>NeuLAND</a:t>
            </a:r>
            <a:r>
              <a:rPr lang="es-ES" b="1" dirty="0">
                <a:solidFill>
                  <a:srgbClr val="000090"/>
                </a:solidFill>
                <a:latin typeface="Copperplate"/>
                <a:cs typeface="Copperplate"/>
              </a:rPr>
              <a:t>: </a:t>
            </a:r>
            <a:r>
              <a:rPr lang="es-ES" b="1" dirty="0" err="1">
                <a:latin typeface="Copperplate"/>
                <a:cs typeface="Copperplate"/>
              </a:rPr>
              <a:t>neutron</a:t>
            </a:r>
            <a:r>
              <a:rPr lang="es-ES" b="1" dirty="0">
                <a:latin typeface="Copperplate"/>
                <a:cs typeface="Copperplate"/>
              </a:rPr>
              <a:t> </a:t>
            </a:r>
            <a:r>
              <a:rPr lang="es-ES" dirty="0">
                <a:latin typeface="Copperplate"/>
                <a:cs typeface="Copperplate"/>
              </a:rPr>
              <a:t>time-of-</a:t>
            </a:r>
            <a:r>
              <a:rPr lang="es-ES" dirty="0" err="1">
                <a:latin typeface="Copperplate"/>
                <a:cs typeface="Copperplate"/>
              </a:rPr>
              <a:t>flight</a:t>
            </a:r>
            <a:r>
              <a:rPr lang="es-ES" dirty="0">
                <a:latin typeface="Copperplate"/>
                <a:cs typeface="Copperplate"/>
              </a:rPr>
              <a:t> </a:t>
            </a:r>
            <a:r>
              <a:rPr lang="es-ES" dirty="0" err="1">
                <a:latin typeface="Copperplate"/>
                <a:cs typeface="Copperplate"/>
              </a:rPr>
              <a:t>spectrometer</a:t>
            </a:r>
            <a:r>
              <a:rPr lang="es-ES" dirty="0">
                <a:latin typeface="Copperplate"/>
                <a:cs typeface="Copperplate"/>
              </a:rPr>
              <a:t> </a:t>
            </a:r>
            <a:endParaRPr lang="es-ES" dirty="0"/>
          </a:p>
          <a:p>
            <a:pPr marL="285750" indent="-285750">
              <a:buFont typeface="Arial"/>
              <a:buChar char="•"/>
            </a:pPr>
            <a:r>
              <a:rPr lang="es-ES" dirty="0" err="1">
                <a:solidFill>
                  <a:srgbClr val="FF0000"/>
                </a:solidFill>
                <a:latin typeface="Copperplate"/>
                <a:cs typeface="Copperplate"/>
              </a:rPr>
              <a:t>high-resolution</a:t>
            </a:r>
            <a:r>
              <a:rPr lang="es-ES" dirty="0">
                <a:solidFill>
                  <a:srgbClr val="FF0000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FF0000"/>
                </a:solidFill>
                <a:latin typeface="Copperplate"/>
                <a:cs typeface="Copperplate"/>
              </a:rPr>
              <a:t>spectrometer</a:t>
            </a:r>
            <a:r>
              <a:rPr lang="es-ES" dirty="0">
                <a:solidFill>
                  <a:srgbClr val="FF0000"/>
                </a:solidFill>
                <a:latin typeface="Copperplate"/>
                <a:cs typeface="Copperplate"/>
              </a:rPr>
              <a:t> </a:t>
            </a:r>
          </a:p>
          <a:p>
            <a:pPr marL="285750" indent="-285750">
              <a:buFont typeface="Arial"/>
              <a:buChar char="•"/>
            </a:pPr>
            <a:endParaRPr lang="es-ES" dirty="0">
              <a:solidFill>
                <a:srgbClr val="FF0000"/>
              </a:solidFill>
              <a:latin typeface="Copperplate"/>
              <a:cs typeface="Copperplate"/>
            </a:endParaRPr>
          </a:p>
          <a:p>
            <a:pPr marL="285750" indent="-285750">
              <a:buFont typeface="Arial"/>
              <a:buChar char="•"/>
            </a:pPr>
            <a:r>
              <a:rPr lang="es-ES" dirty="0">
                <a:solidFill>
                  <a:srgbClr val="FF0000"/>
                </a:solidFill>
                <a:latin typeface="Copperplate"/>
                <a:cs typeface="Copperplate"/>
              </a:rPr>
              <a:t>I </a:t>
            </a:r>
            <a:r>
              <a:rPr lang="es-ES" dirty="0" err="1">
                <a:solidFill>
                  <a:srgbClr val="FF0000"/>
                </a:solidFill>
                <a:latin typeface="Copperplate"/>
                <a:cs typeface="Copperplate"/>
              </a:rPr>
              <a:t>will</a:t>
            </a:r>
            <a:r>
              <a:rPr lang="es-ES" dirty="0">
                <a:solidFill>
                  <a:srgbClr val="FF0000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FF0000"/>
                </a:solidFill>
                <a:latin typeface="Copperplate"/>
                <a:cs typeface="Copperplate"/>
              </a:rPr>
              <a:t>go</a:t>
            </a:r>
            <a:r>
              <a:rPr lang="es-ES" dirty="0">
                <a:solidFill>
                  <a:srgbClr val="FF0000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FF0000"/>
                </a:solidFill>
                <a:latin typeface="Copperplate"/>
                <a:cs typeface="Copperplate"/>
              </a:rPr>
              <a:t>through</a:t>
            </a:r>
            <a:r>
              <a:rPr lang="es-ES" dirty="0">
                <a:solidFill>
                  <a:srgbClr val="FF0000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FF0000"/>
                </a:solidFill>
                <a:latin typeface="Copperplate"/>
                <a:cs typeface="Copperplate"/>
              </a:rPr>
              <a:t>some</a:t>
            </a:r>
            <a:r>
              <a:rPr lang="es-ES" dirty="0">
                <a:solidFill>
                  <a:srgbClr val="FF0000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FF0000"/>
                </a:solidFill>
                <a:latin typeface="Copperplate"/>
                <a:cs typeface="Copperplate"/>
              </a:rPr>
              <a:t>details</a:t>
            </a:r>
            <a:r>
              <a:rPr lang="es-ES" dirty="0">
                <a:solidFill>
                  <a:srgbClr val="FF0000"/>
                </a:solidFill>
                <a:latin typeface="Copperplate"/>
                <a:cs typeface="Copperplate"/>
              </a:rPr>
              <a:t> in </a:t>
            </a:r>
            <a:r>
              <a:rPr lang="es-ES" dirty="0" err="1">
                <a:solidFill>
                  <a:srgbClr val="FF0000"/>
                </a:solidFill>
                <a:latin typeface="Copperplate"/>
                <a:cs typeface="Copperplate"/>
              </a:rPr>
              <a:t>the</a:t>
            </a:r>
            <a:r>
              <a:rPr lang="es-ES" dirty="0">
                <a:solidFill>
                  <a:srgbClr val="FF0000"/>
                </a:solidFill>
                <a:latin typeface="Copperplate"/>
                <a:cs typeface="Copperplate"/>
              </a:rPr>
              <a:t> </a:t>
            </a:r>
            <a:r>
              <a:rPr lang="es-ES" dirty="0" err="1">
                <a:solidFill>
                  <a:srgbClr val="FF0000"/>
                </a:solidFill>
                <a:latin typeface="Copperplate"/>
                <a:cs typeface="Copperplate"/>
              </a:rPr>
              <a:t>following</a:t>
            </a:r>
            <a:endParaRPr lang="es-ES" dirty="0">
              <a:solidFill>
                <a:srgbClr val="FF0000"/>
              </a:solidFill>
              <a:latin typeface="Copperplate"/>
              <a:cs typeface="Copperplate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1D0B7-0AE1-FD42-8172-70C2A0C70B37}" type="slidenum">
              <a:rPr lang="es-ES" smtClean="0"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62627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F53115-D3D9-8447-A5CA-6C49519A89F6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97936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41D0B7-0AE1-FD42-8172-70C2A0C70B37}" type="slidenum">
              <a:rPr lang="es-ES" smtClean="0"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95224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41D0B7-0AE1-FD42-8172-70C2A0C70B37}" type="slidenum">
              <a:rPr lang="es-ES" smtClean="0"/>
              <a:t>40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2724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Physics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41D0B7-0AE1-FD42-8172-70C2A0C70B37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11218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NUSTAR </a:t>
            </a:r>
            <a:r>
              <a:rPr lang="en-GB" sz="1200" dirty="0" err="1">
                <a:solidFill>
                  <a:srgbClr val="FF3300"/>
                </a:solidFill>
                <a:latin typeface="Comic Sans MS" pitchFamily="66" charset="0"/>
              </a:rPr>
              <a:t>NU</a:t>
            </a:r>
            <a:r>
              <a:rPr lang="en-GB" sz="1200" dirty="0" err="1">
                <a:latin typeface="Comic Sans MS" pitchFamily="66" charset="0"/>
              </a:rPr>
              <a:t>clear</a:t>
            </a:r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 err="1">
                <a:solidFill>
                  <a:srgbClr val="FF3300"/>
                </a:solidFill>
                <a:latin typeface="Comic Sans MS" pitchFamily="66" charset="0"/>
              </a:rPr>
              <a:t>ST</a:t>
            </a:r>
            <a:r>
              <a:rPr lang="en-GB" sz="1200" dirty="0" err="1">
                <a:latin typeface="Comic Sans MS" pitchFamily="66" charset="0"/>
              </a:rPr>
              <a:t>ructure</a:t>
            </a:r>
            <a:r>
              <a:rPr lang="en-GB" sz="1200" dirty="0">
                <a:latin typeface="Comic Sans MS" pitchFamily="66" charset="0"/>
              </a:rPr>
              <a:t> &amp; </a:t>
            </a:r>
            <a:r>
              <a:rPr lang="en-GB" sz="1200" dirty="0" err="1">
                <a:solidFill>
                  <a:srgbClr val="FF3300"/>
                </a:solidFill>
                <a:latin typeface="Comic Sans MS" pitchFamily="66" charset="0"/>
              </a:rPr>
              <a:t>A</a:t>
            </a:r>
            <a:r>
              <a:rPr lang="en-GB" sz="1200" dirty="0" err="1">
                <a:latin typeface="Comic Sans MS" pitchFamily="66" charset="0"/>
              </a:rPr>
              <a:t>strophysis</a:t>
            </a:r>
            <a:r>
              <a:rPr lang="en-GB" sz="1200" dirty="0">
                <a:latin typeface="Comic Sans MS" pitchFamily="66" charset="0"/>
              </a:rPr>
              <a:t> </a:t>
            </a:r>
            <a:r>
              <a:rPr lang="en-GB" sz="1200" dirty="0">
                <a:solidFill>
                  <a:srgbClr val="FF3300"/>
                </a:solidFill>
                <a:latin typeface="Comic Sans MS" pitchFamily="66" charset="0"/>
              </a:rPr>
              <a:t>R</a:t>
            </a:r>
            <a:r>
              <a:rPr lang="en-GB" sz="1200" dirty="0">
                <a:latin typeface="Comic Sans MS" pitchFamily="66" charset="0"/>
              </a:rPr>
              <a:t>esearch:</a:t>
            </a:r>
            <a:r>
              <a:rPr lang="es-ES" sz="1200" dirty="0"/>
              <a:t> </a:t>
            </a:r>
            <a:r>
              <a:rPr lang="es-ES" sz="1200" dirty="0" err="1"/>
              <a:t>includes</a:t>
            </a:r>
            <a:r>
              <a:rPr lang="es-ES" sz="1200" dirty="0"/>
              <a:t> </a:t>
            </a:r>
            <a:r>
              <a:rPr lang="es-ES" sz="1200" dirty="0" err="1"/>
              <a:t>many</a:t>
            </a:r>
            <a:r>
              <a:rPr lang="es-ES" sz="1200" dirty="0"/>
              <a:t> sub-</a:t>
            </a:r>
            <a:r>
              <a:rPr lang="es-ES" sz="1200" dirty="0" err="1"/>
              <a:t>collaborations</a:t>
            </a:r>
            <a:endParaRPr lang="es-ES" sz="1200" dirty="0"/>
          </a:p>
          <a:p>
            <a:r>
              <a:rPr lang="es-ES" sz="1200" dirty="0" err="1"/>
              <a:t>Specially</a:t>
            </a:r>
            <a:r>
              <a:rPr lang="es-ES" sz="1200" dirty="0"/>
              <a:t> </a:t>
            </a:r>
            <a:r>
              <a:rPr lang="es-ES" sz="1200" dirty="0" err="1"/>
              <a:t>we</a:t>
            </a:r>
            <a:r>
              <a:rPr lang="es-ES" sz="1200" dirty="0"/>
              <a:t> divide </a:t>
            </a:r>
            <a:r>
              <a:rPr lang="es-ES" sz="1200" dirty="0" err="1"/>
              <a:t>into</a:t>
            </a:r>
            <a:r>
              <a:rPr lang="es-ES" sz="1200" dirty="0"/>
              <a:t> </a:t>
            </a:r>
            <a:r>
              <a:rPr lang="es-ES" sz="1200" dirty="0" err="1"/>
              <a:t>Low</a:t>
            </a:r>
            <a:r>
              <a:rPr lang="es-ES" sz="1200" dirty="0"/>
              <a:t> </a:t>
            </a:r>
            <a:r>
              <a:rPr lang="es-ES" sz="1200" dirty="0" err="1"/>
              <a:t>EnergyBranch</a:t>
            </a:r>
            <a:r>
              <a:rPr lang="es-ES" sz="1200" dirty="0"/>
              <a:t>, Ring </a:t>
            </a:r>
            <a:r>
              <a:rPr lang="es-ES" sz="1200" dirty="0" err="1"/>
              <a:t>Branch</a:t>
            </a:r>
            <a:r>
              <a:rPr lang="es-ES" sz="1200" dirty="0"/>
              <a:t> and High </a:t>
            </a:r>
            <a:r>
              <a:rPr lang="es-ES" sz="1200" dirty="0" err="1"/>
              <a:t>Energy</a:t>
            </a:r>
            <a:r>
              <a:rPr lang="es-ES" sz="1200" dirty="0"/>
              <a:t> </a:t>
            </a:r>
            <a:r>
              <a:rPr lang="es-ES" sz="1200" dirty="0" err="1"/>
              <a:t>Branch</a:t>
            </a:r>
            <a:r>
              <a:rPr lang="es-ES" sz="1200" dirty="0"/>
              <a:t>=R3B.</a:t>
            </a:r>
          </a:p>
          <a:p>
            <a:r>
              <a:rPr lang="es-ES" sz="1200" dirty="0" err="1"/>
              <a:t>The</a:t>
            </a:r>
            <a:r>
              <a:rPr lang="es-ES" sz="1200" dirty="0"/>
              <a:t> </a:t>
            </a:r>
            <a:r>
              <a:rPr lang="es-ES" sz="1200" dirty="0" err="1"/>
              <a:t>aim</a:t>
            </a:r>
            <a:r>
              <a:rPr lang="es-ES" sz="1200" dirty="0"/>
              <a:t> </a:t>
            </a:r>
            <a:r>
              <a:rPr lang="es-ES" sz="1200" dirty="0" err="1"/>
              <a:t>is</a:t>
            </a:r>
            <a:r>
              <a:rPr lang="es-ES" sz="1200" dirty="0"/>
              <a:t> </a:t>
            </a:r>
            <a:r>
              <a:rPr lang="es-ES" sz="1200" dirty="0" err="1"/>
              <a:t>the</a:t>
            </a:r>
            <a:r>
              <a:rPr lang="es-ES" sz="1200" dirty="0"/>
              <a:t> </a:t>
            </a:r>
            <a:r>
              <a:rPr lang="es-ES" sz="1200" dirty="0" err="1"/>
              <a:t>same</a:t>
            </a:r>
            <a:r>
              <a:rPr lang="es-ES" sz="1200" dirty="0"/>
              <a:t> </a:t>
            </a:r>
            <a:r>
              <a:rPr lang="es-ES" sz="1200" dirty="0" err="1"/>
              <a:t>but</a:t>
            </a:r>
            <a:r>
              <a:rPr lang="es-ES" sz="1200" dirty="0"/>
              <a:t> </a:t>
            </a:r>
            <a:r>
              <a:rPr lang="es-ES" sz="1200" dirty="0" err="1"/>
              <a:t>the</a:t>
            </a:r>
            <a:r>
              <a:rPr lang="es-ES" sz="1200" dirty="0"/>
              <a:t> </a:t>
            </a:r>
            <a:r>
              <a:rPr lang="es-ES" sz="1200" dirty="0" err="1"/>
              <a:t>methods</a:t>
            </a:r>
            <a:r>
              <a:rPr lang="es-ES" sz="1200" dirty="0"/>
              <a:t> </a:t>
            </a:r>
            <a:r>
              <a:rPr lang="es-ES" sz="1200" dirty="0" err="1"/>
              <a:t>differs</a:t>
            </a:r>
            <a:r>
              <a:rPr lang="es-ES" sz="1200" dirty="0"/>
              <a:t>, </a:t>
            </a:r>
            <a:r>
              <a:rPr lang="es-ES" sz="1200" dirty="0" err="1"/>
              <a:t>we</a:t>
            </a:r>
            <a:r>
              <a:rPr lang="es-ES" sz="1200" dirty="0"/>
              <a:t> </a:t>
            </a:r>
            <a:r>
              <a:rPr lang="es-ES" sz="1200" dirty="0" err="1"/>
              <a:t>all</a:t>
            </a:r>
            <a:r>
              <a:rPr lang="es-ES" sz="1200" dirty="0"/>
              <a:t> </a:t>
            </a:r>
            <a:r>
              <a:rPr lang="es-ES" sz="1200" dirty="0" err="1"/>
              <a:t>want</a:t>
            </a:r>
            <a:r>
              <a:rPr lang="es-ES" sz="1200" dirty="0"/>
              <a:t> to produce </a:t>
            </a:r>
            <a:r>
              <a:rPr lang="es-ES" sz="1200" dirty="0" err="1"/>
              <a:t>exotic</a:t>
            </a:r>
            <a:r>
              <a:rPr lang="es-ES" sz="1200" dirty="0"/>
              <a:t> </a:t>
            </a:r>
            <a:r>
              <a:rPr lang="es-ES" sz="1200" dirty="0" err="1"/>
              <a:t>nuclei</a:t>
            </a:r>
            <a:r>
              <a:rPr lang="es-ES" sz="1200" dirty="0"/>
              <a:t> and </a:t>
            </a:r>
            <a:r>
              <a:rPr lang="es-ES" sz="1200" dirty="0" err="1"/>
              <a:t>understand</a:t>
            </a:r>
            <a:r>
              <a:rPr lang="es-ES" sz="1200" dirty="0"/>
              <a:t> </a:t>
            </a:r>
            <a:r>
              <a:rPr lang="es-ES" sz="1200" dirty="0" err="1"/>
              <a:t>their</a:t>
            </a:r>
            <a:r>
              <a:rPr lang="es-ES" sz="1200" dirty="0"/>
              <a:t> </a:t>
            </a:r>
            <a:r>
              <a:rPr lang="es-ES" sz="1200" dirty="0" err="1"/>
              <a:t>structure</a:t>
            </a:r>
            <a:r>
              <a:rPr lang="es-ES" sz="1200" dirty="0"/>
              <a:t>.</a:t>
            </a:r>
          </a:p>
          <a:p>
            <a:endParaRPr lang="es-ES" sz="1200" dirty="0"/>
          </a:p>
          <a:p>
            <a:r>
              <a:rPr lang="es-ES" sz="1200" dirty="0" err="1"/>
              <a:t>The</a:t>
            </a:r>
            <a:r>
              <a:rPr lang="es-ES" sz="1200" dirty="0"/>
              <a:t> </a:t>
            </a:r>
            <a:r>
              <a:rPr lang="es-ES" sz="1200" dirty="0" err="1"/>
              <a:t>heart</a:t>
            </a:r>
            <a:r>
              <a:rPr lang="es-ES" sz="1200" dirty="0"/>
              <a:t> and </a:t>
            </a:r>
            <a:r>
              <a:rPr lang="es-ES" sz="1200" dirty="0" err="1"/>
              <a:t>common</a:t>
            </a:r>
            <a:r>
              <a:rPr lang="es-ES" sz="1200" dirty="0"/>
              <a:t> </a:t>
            </a:r>
            <a:r>
              <a:rPr lang="es-ES" sz="1200" dirty="0" err="1"/>
              <a:t>part</a:t>
            </a:r>
            <a:r>
              <a:rPr lang="es-ES" sz="1200" dirty="0"/>
              <a:t> </a:t>
            </a:r>
            <a:r>
              <a:rPr lang="es-ES" sz="1200" dirty="0" err="1"/>
              <a:t>is</a:t>
            </a:r>
            <a:r>
              <a:rPr lang="es-ES" sz="1200" dirty="0"/>
              <a:t> </a:t>
            </a:r>
            <a:r>
              <a:rPr lang="es-ES" sz="1200" dirty="0" err="1"/>
              <a:t>the</a:t>
            </a:r>
            <a:r>
              <a:rPr lang="es-ES" sz="1200" dirty="0"/>
              <a:t> </a:t>
            </a:r>
            <a:r>
              <a:rPr lang="es-ES" sz="1200" dirty="0" err="1"/>
              <a:t>Super</a:t>
            </a:r>
            <a:r>
              <a:rPr lang="es-ES" sz="1200" dirty="0"/>
              <a:t> </a:t>
            </a:r>
            <a:r>
              <a:rPr lang="es-ES" sz="1200" dirty="0" err="1"/>
              <a:t>Fragment</a:t>
            </a:r>
            <a:r>
              <a:rPr lang="es-ES" sz="1200" dirty="0"/>
              <a:t> </a:t>
            </a:r>
            <a:r>
              <a:rPr lang="es-ES" sz="1200" dirty="0" err="1"/>
              <a:t>Separator</a:t>
            </a:r>
            <a:r>
              <a:rPr lang="es-ES" sz="1200" dirty="0"/>
              <a:t> SFRS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algn="r"/>
            <a:fld id="{3A91AB4C-B923-4B36-96AA-84A45BAADEC6}" type="slidenum">
              <a:rPr lang="en-GB" sz="1400" smtClean="0">
                <a:latin typeface="Times New Roman"/>
              </a:r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924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_tradnl" dirty="0" err="1"/>
              <a:t>This</a:t>
            </a:r>
            <a:r>
              <a:rPr lang="es-ES_tradnl" dirty="0"/>
              <a:t> </a:t>
            </a:r>
            <a:r>
              <a:rPr lang="es-ES_tradnl" dirty="0" err="1"/>
              <a:t>animation</a:t>
            </a:r>
            <a:r>
              <a:rPr lang="es-ES_tradnl" dirty="0"/>
              <a:t> </a:t>
            </a:r>
            <a:r>
              <a:rPr lang="es-ES_tradnl" dirty="0" err="1"/>
              <a:t>illustrates</a:t>
            </a:r>
            <a:r>
              <a:rPr lang="es-ES_tradnl" dirty="0"/>
              <a:t> </a:t>
            </a:r>
            <a:r>
              <a:rPr lang="es-ES_tradnl" dirty="0" err="1"/>
              <a:t>how</a:t>
            </a:r>
            <a:r>
              <a:rPr lang="es-ES_tradnl" dirty="0"/>
              <a:t> </a:t>
            </a:r>
            <a:r>
              <a:rPr lang="es-ES_tradnl" dirty="0" err="1"/>
              <a:t>these</a:t>
            </a:r>
            <a:r>
              <a:rPr lang="es-ES_tradnl" dirty="0"/>
              <a:t> </a:t>
            </a:r>
            <a:r>
              <a:rPr lang="es-ES_tradnl" dirty="0" err="1"/>
              <a:t>experiments</a:t>
            </a:r>
            <a:r>
              <a:rPr lang="es-ES_tradnl" baseline="0" dirty="0"/>
              <a:t> are </a:t>
            </a:r>
            <a:r>
              <a:rPr lang="es-ES_tradnl" baseline="0" dirty="0" err="1"/>
              <a:t>performed</a:t>
            </a:r>
            <a:r>
              <a:rPr lang="es-ES_tradnl" baseline="0" dirty="0"/>
              <a:t>..</a:t>
            </a:r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568F62-D2D4-4A0F-A3EE-9B3ADCDB2EFF}" type="slidenum">
              <a:rPr lang="es-ES" smtClean="0">
                <a:solidFill>
                  <a:prstClr val="black"/>
                </a:solidFill>
                <a:latin typeface="Calibri"/>
              </a:rPr>
              <a:pPr/>
              <a:t>10</a:t>
            </a:fld>
            <a:endParaRPr lang="es-ES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_tradnl" dirty="0" err="1"/>
              <a:t>Along</a:t>
            </a:r>
            <a:r>
              <a:rPr lang="es-ES_tradnl" dirty="0"/>
              <a:t> </a:t>
            </a:r>
            <a:r>
              <a:rPr lang="es-ES_tradnl" dirty="0" err="1"/>
              <a:t>the</a:t>
            </a:r>
            <a:r>
              <a:rPr lang="es-ES_tradnl" dirty="0"/>
              <a:t> </a:t>
            </a:r>
            <a:r>
              <a:rPr lang="es-ES_tradnl" dirty="0" err="1"/>
              <a:t>talk</a:t>
            </a:r>
            <a:r>
              <a:rPr lang="es-ES_tradnl" dirty="0"/>
              <a:t> </a:t>
            </a:r>
            <a:r>
              <a:rPr lang="es-ES_tradnl" dirty="0" err="1"/>
              <a:t>you</a:t>
            </a:r>
            <a:r>
              <a:rPr lang="es-ES_tradnl" dirty="0"/>
              <a:t> </a:t>
            </a:r>
            <a:r>
              <a:rPr lang="es-ES_tradnl" dirty="0" err="1"/>
              <a:t>will</a:t>
            </a:r>
            <a:r>
              <a:rPr lang="es-ES_tradnl" dirty="0"/>
              <a:t> </a:t>
            </a:r>
            <a:r>
              <a:rPr lang="es-ES_tradnl" dirty="0" err="1"/>
              <a:t>see</a:t>
            </a:r>
            <a:r>
              <a:rPr lang="es-ES_tradnl" dirty="0"/>
              <a:t> </a:t>
            </a:r>
            <a:r>
              <a:rPr lang="es-ES_tradnl" dirty="0" err="1"/>
              <a:t>different</a:t>
            </a:r>
            <a:r>
              <a:rPr lang="es-ES_tradnl" dirty="0"/>
              <a:t> </a:t>
            </a:r>
            <a:r>
              <a:rPr lang="es-ES_tradnl" dirty="0" err="1"/>
              <a:t>layouts</a:t>
            </a:r>
            <a:r>
              <a:rPr lang="es-ES_tradnl" baseline="0" dirty="0"/>
              <a:t> of </a:t>
            </a:r>
            <a:r>
              <a:rPr lang="es-ES_tradnl" baseline="0" dirty="0" err="1"/>
              <a:t>the</a:t>
            </a:r>
            <a:r>
              <a:rPr lang="es-ES_tradnl" baseline="0" dirty="0"/>
              <a:t> R3B experimental hall. </a:t>
            </a:r>
            <a:r>
              <a:rPr lang="es-ES_tradnl" baseline="0" dirty="0" err="1"/>
              <a:t>This</a:t>
            </a:r>
            <a:r>
              <a:rPr lang="es-ES_tradnl" baseline="0" dirty="0"/>
              <a:t> </a:t>
            </a:r>
            <a:r>
              <a:rPr lang="es-ES_tradnl" baseline="0" dirty="0" err="1"/>
              <a:t>is</a:t>
            </a:r>
            <a:r>
              <a:rPr lang="es-ES_tradnl" baseline="0" dirty="0"/>
              <a:t> </a:t>
            </a:r>
            <a:r>
              <a:rPr lang="es-ES_tradnl" baseline="0" dirty="0" err="1"/>
              <a:t>not</a:t>
            </a:r>
            <a:r>
              <a:rPr lang="es-ES_tradnl" baseline="0" dirty="0"/>
              <a:t> </a:t>
            </a:r>
            <a:r>
              <a:rPr lang="es-ES_tradnl" baseline="0" dirty="0" err="1"/>
              <a:t>only</a:t>
            </a:r>
            <a:r>
              <a:rPr lang="es-ES_tradnl" baseline="0" dirty="0"/>
              <a:t> </a:t>
            </a:r>
            <a:r>
              <a:rPr lang="es-ES_tradnl" baseline="0" dirty="0" err="1"/>
              <a:t>due</a:t>
            </a:r>
            <a:r>
              <a:rPr lang="es-ES_tradnl" baseline="0" dirty="0"/>
              <a:t> </a:t>
            </a:r>
            <a:r>
              <a:rPr lang="es-ES_tradnl" baseline="0" dirty="0" err="1"/>
              <a:t>to</a:t>
            </a:r>
            <a:r>
              <a:rPr lang="es-ES_tradnl" baseline="0" dirty="0"/>
              <a:t> </a:t>
            </a:r>
            <a:r>
              <a:rPr lang="es-ES_tradnl" baseline="0" dirty="0" err="1"/>
              <a:t>historical</a:t>
            </a:r>
            <a:r>
              <a:rPr lang="es-ES_tradnl" baseline="0" dirty="0"/>
              <a:t> </a:t>
            </a:r>
            <a:r>
              <a:rPr lang="es-ES_tradnl" baseline="0" dirty="0" err="1"/>
              <a:t>advances</a:t>
            </a:r>
            <a:r>
              <a:rPr lang="es-ES_tradnl" baseline="0" dirty="0"/>
              <a:t> </a:t>
            </a:r>
            <a:r>
              <a:rPr lang="es-ES_tradnl" baseline="0" dirty="0" err="1"/>
              <a:t>but</a:t>
            </a:r>
            <a:r>
              <a:rPr lang="es-ES_tradnl" baseline="0" dirty="0"/>
              <a:t>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equipment</a:t>
            </a:r>
            <a:r>
              <a:rPr lang="es-ES_tradnl" baseline="0" dirty="0"/>
              <a:t> </a:t>
            </a:r>
            <a:r>
              <a:rPr lang="es-ES_tradnl" baseline="0" dirty="0" err="1"/>
              <a:t>although</a:t>
            </a:r>
            <a:r>
              <a:rPr lang="es-ES_tradnl" baseline="0" dirty="0"/>
              <a:t> </a:t>
            </a:r>
            <a:r>
              <a:rPr lang="es-ES_tradnl" baseline="0" dirty="0" err="1"/>
              <a:t>big</a:t>
            </a:r>
            <a:r>
              <a:rPr lang="es-ES_tradnl" baseline="0" dirty="0"/>
              <a:t> si moved </a:t>
            </a:r>
            <a:r>
              <a:rPr lang="es-ES_tradnl" baseline="0" dirty="0" err="1"/>
              <a:t>arround</a:t>
            </a:r>
            <a:r>
              <a:rPr lang="es-ES_tradnl" baseline="0" dirty="0"/>
              <a:t> </a:t>
            </a:r>
            <a:r>
              <a:rPr lang="es-ES_tradnl" baseline="0" dirty="0" err="1"/>
              <a:t>optimizing</a:t>
            </a:r>
            <a:r>
              <a:rPr lang="es-ES_tradnl" baseline="0" dirty="0"/>
              <a:t> </a:t>
            </a:r>
            <a:r>
              <a:rPr lang="es-ES_tradnl" baseline="0" dirty="0" err="1"/>
              <a:t>for</a:t>
            </a:r>
            <a:r>
              <a:rPr lang="es-ES_tradnl" baseline="0" dirty="0"/>
              <a:t> </a:t>
            </a:r>
            <a:r>
              <a:rPr lang="es-ES_tradnl" baseline="0" dirty="0" err="1"/>
              <a:t>each</a:t>
            </a:r>
            <a:r>
              <a:rPr lang="es-ES_tradnl" baseline="0" dirty="0"/>
              <a:t> </a:t>
            </a:r>
            <a:r>
              <a:rPr lang="es-ES_tradnl" baseline="0" dirty="0" err="1"/>
              <a:t>campaign</a:t>
            </a:r>
            <a:r>
              <a:rPr lang="es-ES_tradnl" baseline="0" dirty="0"/>
              <a:t>.</a:t>
            </a:r>
          </a:p>
          <a:p>
            <a:r>
              <a:rPr lang="es-ES_tradnl" baseline="0" dirty="0"/>
              <a:t>R3B </a:t>
            </a:r>
            <a:r>
              <a:rPr lang="es-ES_tradnl" baseline="0" dirty="0" err="1"/>
              <a:t>is</a:t>
            </a:r>
            <a:r>
              <a:rPr lang="es-ES_tradnl" baseline="0" dirty="0"/>
              <a:t> a universal </a:t>
            </a:r>
            <a:r>
              <a:rPr lang="es-ES_tradnl" baseline="0" dirty="0" err="1"/>
              <a:t>fixed</a:t>
            </a:r>
            <a:r>
              <a:rPr lang="es-ES_tradnl" baseline="0" dirty="0"/>
              <a:t> target </a:t>
            </a:r>
            <a:r>
              <a:rPr lang="es-ES_tradnl" baseline="0" dirty="0" err="1"/>
              <a:t>experiment</a:t>
            </a:r>
            <a:r>
              <a:rPr lang="es-ES_tradnl" baseline="0" dirty="0"/>
              <a:t> </a:t>
            </a:r>
            <a:r>
              <a:rPr lang="es-ES_tradnl" baseline="0" dirty="0" err="1"/>
              <a:t>for</a:t>
            </a:r>
            <a:r>
              <a:rPr lang="es-ES_tradnl" baseline="0" dirty="0"/>
              <a:t> complete </a:t>
            </a:r>
            <a:r>
              <a:rPr lang="es-ES_tradnl" baseline="0" dirty="0" err="1"/>
              <a:t>inverse</a:t>
            </a:r>
            <a:r>
              <a:rPr lang="es-ES_tradnl" baseline="0" dirty="0"/>
              <a:t> </a:t>
            </a:r>
            <a:r>
              <a:rPr lang="es-ES_tradnl" baseline="0" dirty="0" err="1"/>
              <a:t>kinematic</a:t>
            </a:r>
            <a:r>
              <a:rPr lang="es-ES_tradnl" baseline="0" dirty="0"/>
              <a:t> </a:t>
            </a:r>
            <a:r>
              <a:rPr lang="es-ES_tradnl" baseline="0" dirty="0" err="1"/>
              <a:t>reactions</a:t>
            </a:r>
            <a:r>
              <a:rPr lang="es-ES_tradnl" baseline="0" dirty="0"/>
              <a:t> </a:t>
            </a:r>
            <a:r>
              <a:rPr lang="es-ES_tradnl" baseline="0" dirty="0" err="1"/>
              <a:t>with</a:t>
            </a:r>
            <a:r>
              <a:rPr lang="es-ES_tradnl" baseline="0" dirty="0"/>
              <a:t> </a:t>
            </a:r>
            <a:r>
              <a:rPr lang="es-ES_tradnl" baseline="0" dirty="0" err="1"/>
              <a:t>radioactive</a:t>
            </a:r>
            <a:r>
              <a:rPr lang="es-ES_tradnl" baseline="0" dirty="0"/>
              <a:t> </a:t>
            </a:r>
            <a:r>
              <a:rPr lang="es-ES_tradnl" baseline="0" dirty="0" err="1"/>
              <a:t>beams</a:t>
            </a:r>
            <a:r>
              <a:rPr lang="es-ES_tradnl" baseline="0" dirty="0"/>
              <a:t> in </a:t>
            </a:r>
            <a:r>
              <a:rPr lang="es-ES_tradnl" baseline="0" dirty="0" err="1"/>
              <a:t>the</a:t>
            </a:r>
            <a:r>
              <a:rPr lang="es-ES_tradnl" baseline="0" dirty="0"/>
              <a:t> </a:t>
            </a:r>
            <a:r>
              <a:rPr lang="es-ES_tradnl" baseline="0" dirty="0" err="1"/>
              <a:t>energy</a:t>
            </a:r>
            <a:r>
              <a:rPr lang="es-ES_tradnl" baseline="0" dirty="0"/>
              <a:t> </a:t>
            </a:r>
            <a:r>
              <a:rPr lang="es-ES_tradnl" baseline="0" dirty="0" err="1"/>
              <a:t>range</a:t>
            </a:r>
            <a:r>
              <a:rPr lang="es-ES_tradnl" baseline="0" dirty="0"/>
              <a:t> 300-15000MeV/u.</a:t>
            </a:r>
          </a:p>
          <a:p>
            <a:r>
              <a:rPr lang="es-ES_tradnl" baseline="0" dirty="0" err="1"/>
              <a:t>The</a:t>
            </a:r>
            <a:r>
              <a:rPr lang="es-ES_tradnl" baseline="0" dirty="0"/>
              <a:t> concept </a:t>
            </a:r>
            <a:r>
              <a:rPr lang="es-ES_tradnl" baseline="0" dirty="0" err="1"/>
              <a:t>is</a:t>
            </a:r>
            <a:r>
              <a:rPr lang="es-ES_tradnl" baseline="0" dirty="0"/>
              <a:t> </a:t>
            </a:r>
            <a:r>
              <a:rPr lang="es-ES_tradnl" baseline="0" dirty="0" err="1"/>
              <a:t>build</a:t>
            </a:r>
            <a:r>
              <a:rPr lang="es-ES_tradnl" baseline="0" dirty="0"/>
              <a:t> </a:t>
            </a:r>
            <a:r>
              <a:rPr lang="es-ES_tradnl" baseline="0" dirty="0" err="1"/>
              <a:t>ont</a:t>
            </a:r>
            <a:r>
              <a:rPr lang="es-ES_tradnl" baseline="0" dirty="0"/>
              <a:t> he </a:t>
            </a:r>
            <a:r>
              <a:rPr lang="es-ES_tradnl" baseline="0" dirty="0" err="1"/>
              <a:t>existing</a:t>
            </a:r>
            <a:r>
              <a:rPr lang="es-ES_tradnl" baseline="0" dirty="0"/>
              <a:t> ALADIN-LAND set-up at GSI.</a:t>
            </a:r>
          </a:p>
          <a:p>
            <a:r>
              <a:rPr lang="es-ES_tradnl" baseline="0" dirty="0" err="1"/>
              <a:t>We</a:t>
            </a:r>
            <a:r>
              <a:rPr lang="es-ES_tradnl" baseline="0" dirty="0"/>
              <a:t> </a:t>
            </a:r>
            <a:r>
              <a:rPr lang="es-ES_tradnl" baseline="0" dirty="0" err="1"/>
              <a:t>will</a:t>
            </a:r>
            <a:r>
              <a:rPr lang="es-ES_tradnl" baseline="0" dirty="0"/>
              <a:t> </a:t>
            </a:r>
            <a:r>
              <a:rPr lang="es-ES_tradnl" baseline="0" dirty="0" err="1"/>
              <a:t>adress</a:t>
            </a:r>
            <a:r>
              <a:rPr lang="es-ES_tradnl" baseline="0" dirty="0"/>
              <a:t> Nuclear </a:t>
            </a:r>
            <a:r>
              <a:rPr lang="es-ES_tradnl" baseline="0" dirty="0" err="1"/>
              <a:t>Astrophysics</a:t>
            </a:r>
            <a:r>
              <a:rPr lang="es-ES_tradnl" baseline="0" dirty="0"/>
              <a:t>, </a:t>
            </a:r>
            <a:r>
              <a:rPr lang="es-ES_tradnl" baseline="0" dirty="0" err="1"/>
              <a:t>study</a:t>
            </a:r>
            <a:r>
              <a:rPr lang="es-ES_tradnl" baseline="0" dirty="0"/>
              <a:t> </a:t>
            </a:r>
            <a:r>
              <a:rPr lang="es-ES_tradnl" baseline="0" dirty="0" err="1"/>
              <a:t>exotic</a:t>
            </a:r>
            <a:r>
              <a:rPr lang="es-ES_tradnl" baseline="0" dirty="0"/>
              <a:t> </a:t>
            </a:r>
            <a:r>
              <a:rPr lang="es-ES_tradnl" baseline="0" dirty="0" err="1"/>
              <a:t>nuclei</a:t>
            </a:r>
            <a:r>
              <a:rPr lang="es-ES_tradnl" baseline="0" dirty="0"/>
              <a:t> </a:t>
            </a:r>
            <a:r>
              <a:rPr lang="es-ES_tradnl" baseline="0" dirty="0" err="1"/>
              <a:t>or</a:t>
            </a:r>
            <a:r>
              <a:rPr lang="es-ES_tradnl" baseline="0" dirty="0"/>
              <a:t> </a:t>
            </a:r>
            <a:r>
              <a:rPr lang="es-ES_tradnl" baseline="0" dirty="0" err="1"/>
              <a:t>nuclei</a:t>
            </a:r>
            <a:r>
              <a:rPr lang="es-ES_tradnl" baseline="0" dirty="0"/>
              <a:t> at </a:t>
            </a:r>
            <a:r>
              <a:rPr lang="es-ES_tradnl" baseline="0" dirty="0" err="1"/>
              <a:t>the</a:t>
            </a:r>
            <a:r>
              <a:rPr lang="es-ES_tradnl" baseline="0" dirty="0"/>
              <a:t> extreme</a:t>
            </a:r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568F62-D2D4-4A0F-A3EE-9B3ADCDB2EFF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41D0B7-0AE1-FD42-8172-70C2A0C70B37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5534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41D0B7-0AE1-FD42-8172-70C2A0C70B37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97404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41D0B7-0AE1-FD42-8172-70C2A0C70B37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52038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604547" y="126473"/>
            <a:ext cx="5742122" cy="622577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000FF"/>
                </a:solidFill>
                <a:latin typeface="Copperplate"/>
                <a:cs typeface="Copperplate"/>
              </a:defRPr>
            </a:lvl1pPr>
          </a:lstStyle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0" y="6514691"/>
            <a:ext cx="3301999" cy="365125"/>
          </a:xfrm>
        </p:spPr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482486" y="6483994"/>
            <a:ext cx="646394" cy="365125"/>
          </a:xfrm>
        </p:spPr>
        <p:txBody>
          <a:bodyPr/>
          <a:lstStyle/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21989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4468-4924-7F4D-986F-E8350103B58D}" type="datetime1">
              <a:rPr lang="es-ES" smtClean="0"/>
              <a:t>27/1/25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27968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D97E3-D92A-ED44-AC20-0CAE2B800362}" type="datetime1">
              <a:rPr lang="es-ES" smtClean="0"/>
              <a:t>27/1/25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1343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38836751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30294" y="6627191"/>
            <a:ext cx="179290" cy="233336"/>
          </a:xfrm>
          <a:prstGeom prst="rect">
            <a:avLst/>
          </a:prstGeom>
        </p:spPr>
        <p:txBody>
          <a:bodyPr lIns="91439" tIns="91439" rIns="91439" bIns="91439"/>
          <a:lstStyle>
            <a:lvl1pPr algn="l" defTabSz="342900">
              <a:defRPr sz="75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0500890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94752"/>
              <a:chOff x="247157" y="247430"/>
              <a:chExt cx="8622792" cy="6394752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64059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01704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763198"/>
          </a:xfrm>
        </p:spPr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23694-B81D-0E45-90B4-80409C73E552}" type="datetime1">
              <a:rPr lang="es-ES" smtClean="0"/>
              <a:t>27/1/25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Tengblad: TEAFN2025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692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250825" y="368300"/>
            <a:ext cx="8642350" cy="2089150"/>
          </a:xfrm>
          <a:prstGeom prst="rect">
            <a:avLst/>
          </a:prstGeom>
          <a:solidFill>
            <a:srgbClr val="9C1C2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1449388"/>
            <a:ext cx="6642117" cy="944562"/>
          </a:xfrm>
        </p:spPr>
        <p:txBody>
          <a:bodyPr lIns="0" tIns="0" rIns="0" bIns="0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b="1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87049" name="Picture 9" descr="tud_logo"/>
          <p:cNvPicPr>
            <a:picLocks noChangeAspect="1" noChangeArrowheads="1"/>
          </p:cNvPicPr>
          <p:nvPr/>
        </p:nvPicPr>
        <p:blipFill>
          <a:blip r:embed="rId2" cstate="print"/>
          <a:srcRect r="5453"/>
          <a:stretch>
            <a:fillRect/>
          </a:stretch>
        </p:blipFill>
        <p:spPr bwMode="auto">
          <a:xfrm>
            <a:off x="7172325" y="657225"/>
            <a:ext cx="18732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55" name="Line 15"/>
          <p:cNvSpPr>
            <a:spLocks noChangeShapeType="1"/>
          </p:cNvSpPr>
          <p:nvPr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7058" name="Rectangle 18"/>
          <p:cNvSpPr>
            <a:spLocks noChangeArrowheads="1"/>
          </p:cNvSpPr>
          <p:nvPr/>
        </p:nvSpPr>
        <p:spPr bwMode="auto">
          <a:xfrm>
            <a:off x="250825" y="36036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7059" name="Rectangle 19"/>
          <p:cNvSpPr>
            <a:spLocks noChangeArrowheads="1"/>
          </p:cNvSpPr>
          <p:nvPr/>
        </p:nvSpPr>
        <p:spPr bwMode="auto">
          <a:xfrm>
            <a:off x="250825" y="2457450"/>
            <a:ext cx="8640763" cy="79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5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71E482C5-58E3-4583-8C64-AB4EA00E1990}" type="datetime1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27.01.25</a:t>
            </a:fld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  |  </a:t>
            </a:r>
            <a:r>
              <a:rPr lang="en-US" sz="1000" dirty="0">
                <a:solidFill>
                  <a:prstClr val="black"/>
                </a:solidFill>
                <a:latin typeface="Arial" charset="0"/>
              </a:rPr>
              <a:t>5th HIC for FAIR Physics Day Expert Group 3  </a:t>
            </a:r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|  Stefanos Paschalis  |  </a:t>
            </a:r>
            <a:fld id="{8E9B2640-8CD7-45FF-9440-54608BC46479}" type="slidenum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77852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" y="1620000"/>
            <a:ext cx="6823569" cy="4479943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13809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6421455" cy="1362075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6421455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5435696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58775" y="1592263"/>
            <a:ext cx="4135438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6314" y="1592263"/>
            <a:ext cx="4105274" cy="4551381"/>
          </a:xfrm>
        </p:spPr>
        <p:txBody>
          <a:bodyPr/>
          <a:lstStyle>
            <a:lvl1pPr marL="0" indent="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7055989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875478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9A97D-AB3F-104C-8B6A-3AF3DE45D66E}" type="datetime1">
              <a:rPr lang="es-ES" smtClean="0"/>
              <a:t>27/1/25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44995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96575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57620" y="1620000"/>
            <a:ext cx="5000660" cy="450616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58776" y="1620000"/>
            <a:ext cx="3106738" cy="45061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358775" y="488950"/>
            <a:ext cx="6840000" cy="8382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1609294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1928801"/>
            <a:ext cx="5486400" cy="27987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999105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2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/>
              <a:t>Clic para editar título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20" tIns="45711" rIns="91420" bIns="45711" rtlCol="0">
            <a:normAutofit/>
          </a:bodyPr>
          <a:lstStyle>
            <a:lvl1pPr marL="0" indent="0" algn="ctr" defTabSz="91421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6"/>
            <a:ext cx="2133600" cy="259317"/>
          </a:xfrm>
        </p:spPr>
        <p:txBody>
          <a:bodyPr/>
          <a:lstStyle/>
          <a:p>
            <a:fld id="{50F983DF-BDE9-AE41-A653-336426C6A849}" type="datetime1">
              <a:rPr lang="es-ES" smtClean="0"/>
              <a:t>27/1/25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r>
              <a:rPr lang="en-US"/>
              <a:t>O. Tengblad: TEAFN2025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404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94752"/>
              <a:chOff x="247157" y="247430"/>
              <a:chExt cx="8622792" cy="6394752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64059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01704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763198"/>
          </a:xfrm>
        </p:spPr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34EDF-FD6E-9142-B916-C91B4CBD8467}" type="datetime1">
              <a:rPr lang="es-ES" smtClean="0"/>
              <a:t>27/1/25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Tengblad: TEAFN2025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9793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9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2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6"/>
            <a:ext cx="2133600" cy="259317"/>
          </a:xfrm>
        </p:spPr>
        <p:txBody>
          <a:bodyPr/>
          <a:lstStyle/>
          <a:p>
            <a:fld id="{19CD2E42-4656-F644-AA84-A71F2BF57027}" type="datetime1">
              <a:rPr lang="es-ES" smtClean="0"/>
              <a:t>27/1/25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r>
              <a:rPr lang="en-US"/>
              <a:t>O. Tengblad: TEAFN2025</a:t>
            </a: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322368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2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_tradnl"/>
              <a:t>Clic para editar título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10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B6ADA7-1307-A041-B127-C8574528586B}" type="datetime1">
              <a:rPr lang="es-ES" smtClean="0"/>
              <a:t>27/1/25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Tengblad: TEAFN2025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7803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10921-8988-CF43-9614-1ABC674DFDD9}" type="datetime1">
              <a:rPr lang="es-ES" smtClean="0"/>
              <a:t>27/1/25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Tengblad: TEAFN2025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2725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2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2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106" indent="0">
              <a:buNone/>
              <a:defRPr sz="2000" b="1"/>
            </a:lvl2pPr>
            <a:lvl3pPr marL="914210" indent="0">
              <a:buNone/>
              <a:defRPr sz="1800" b="1"/>
            </a:lvl3pPr>
            <a:lvl4pPr marL="1371316" indent="0">
              <a:buNone/>
              <a:defRPr sz="1600" b="1"/>
            </a:lvl4pPr>
            <a:lvl5pPr marL="1828421" indent="0">
              <a:buNone/>
              <a:defRPr sz="1600" b="1"/>
            </a:lvl5pPr>
            <a:lvl6pPr marL="2285526" indent="0">
              <a:buNone/>
              <a:defRPr sz="1600" b="1"/>
            </a:lvl6pPr>
            <a:lvl7pPr marL="2742630" indent="0">
              <a:buNone/>
              <a:defRPr sz="1600" b="1"/>
            </a:lvl7pPr>
            <a:lvl8pPr marL="3199736" indent="0">
              <a:buNone/>
              <a:defRPr sz="1600" b="1"/>
            </a:lvl8pPr>
            <a:lvl9pPr marL="3656841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995CB0-15FB-BE43-904E-DA25799985F5}" type="datetime1">
              <a:rPr lang="es-ES" smtClean="0"/>
              <a:t>27/1/25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Tengblad: TEAFN2025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4122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1352D-B1F1-7D45-AFBC-5EE46CF60E36}" type="datetime1">
              <a:rPr lang="es-ES" smtClean="0"/>
              <a:t>27/1/25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Tengblad: TEAFN2025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824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8BE8F-5AE8-0B4C-B011-AF535059105C}" type="datetime1">
              <a:rPr lang="es-ES" smtClean="0"/>
              <a:t>27/1/25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788165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F7F68-E786-3E4E-BFB8-6B3B88C8B2C2}" type="datetime1">
              <a:rPr lang="es-ES" smtClean="0"/>
              <a:t>27/1/25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Tengblad: TEAFN2025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2929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7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_tradnl"/>
              <a:t>Clic para editar título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7" y="2147888"/>
            <a:ext cx="3008313" cy="3262313"/>
          </a:xfrm>
        </p:spPr>
        <p:txBody>
          <a:bodyPr vert="horz" lIns="91420" tIns="45711" rIns="91420" bIns="45711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marL="0" lvl="0" indent="0" algn="l" defTabSz="91421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10C11-F278-8044-B0FF-1D80696EB16C}" type="datetime1">
              <a:rPr lang="es-ES" smtClean="0"/>
              <a:t>27/1/25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Tengblad: TEAFN2025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9855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jetos, imagen y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7" y="1694331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_tradnl"/>
              <a:t>Clic para editar título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7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A1BA6-C5E4-F54C-8BD7-77A09C710837}" type="datetime1">
              <a:rPr lang="es-ES" smtClean="0"/>
              <a:t>27/1/25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Tengblad: TEAFN2025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124454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2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6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106" indent="0">
              <a:buNone/>
              <a:defRPr sz="2800"/>
            </a:lvl2pPr>
            <a:lvl3pPr marL="914210" indent="0">
              <a:buNone/>
              <a:defRPr sz="2400"/>
            </a:lvl3pPr>
            <a:lvl4pPr marL="1371316" indent="0">
              <a:buNone/>
              <a:defRPr sz="2000"/>
            </a:lvl4pPr>
            <a:lvl5pPr marL="1828421" indent="0">
              <a:buNone/>
              <a:defRPr sz="2000"/>
            </a:lvl5pPr>
            <a:lvl6pPr marL="2285526" indent="0">
              <a:buNone/>
              <a:defRPr sz="2000"/>
            </a:lvl6pPr>
            <a:lvl7pPr marL="2742630" indent="0">
              <a:buNone/>
              <a:defRPr sz="2000"/>
            </a:lvl7pPr>
            <a:lvl8pPr marL="3199736" indent="0">
              <a:buNone/>
              <a:defRPr sz="2000"/>
            </a:lvl8pPr>
            <a:lvl9pPr marL="3656841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20" tIns="45711" rIns="91420" bIns="45711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marL="0" lvl="0" indent="0" algn="l" defTabSz="91421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AF358-C914-B94D-A0A3-6BBF8F78396A}" type="datetime1">
              <a:rPr lang="es-ES" smtClean="0"/>
              <a:t>27/1/25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Tengblad: TEAFN2025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78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3" y="4287821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s-ES_tradnl"/>
              <a:t>Clic para editar título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106" indent="0">
              <a:buNone/>
              <a:defRPr sz="2800"/>
            </a:lvl2pPr>
            <a:lvl3pPr marL="914210" indent="0">
              <a:buNone/>
              <a:defRPr sz="2400"/>
            </a:lvl3pPr>
            <a:lvl4pPr marL="1371316" indent="0">
              <a:buNone/>
              <a:defRPr sz="2000"/>
            </a:lvl4pPr>
            <a:lvl5pPr marL="1828421" indent="0">
              <a:buNone/>
              <a:defRPr sz="2000"/>
            </a:lvl5pPr>
            <a:lvl6pPr marL="2285526" indent="0">
              <a:buNone/>
              <a:defRPr sz="2000"/>
            </a:lvl6pPr>
            <a:lvl7pPr marL="2742630" indent="0">
              <a:buNone/>
              <a:defRPr sz="2000"/>
            </a:lvl7pPr>
            <a:lvl8pPr marL="3199736" indent="0">
              <a:buNone/>
              <a:defRPr sz="2000"/>
            </a:lvl8pPr>
            <a:lvl9pPr marL="3656841" indent="0">
              <a:buNone/>
              <a:defRPr sz="2000"/>
            </a:lvl9pPr>
          </a:lstStyle>
          <a:p>
            <a:r>
              <a:rPr lang="es-ES_tradnl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3" y="5271249"/>
            <a:ext cx="8021977" cy="1013011"/>
          </a:xfrm>
        </p:spPr>
        <p:txBody>
          <a:bodyPr vert="horz" lIns="91420" tIns="45711" rIns="91420" bIns="45711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106" indent="0">
              <a:buNone/>
              <a:defRPr sz="1200"/>
            </a:lvl2pPr>
            <a:lvl3pPr marL="914210" indent="0">
              <a:buNone/>
              <a:defRPr sz="1000"/>
            </a:lvl3pPr>
            <a:lvl4pPr marL="1371316" indent="0">
              <a:buNone/>
              <a:defRPr sz="900"/>
            </a:lvl4pPr>
            <a:lvl5pPr marL="1828421" indent="0">
              <a:buNone/>
              <a:defRPr sz="900"/>
            </a:lvl5pPr>
            <a:lvl6pPr marL="2285526" indent="0">
              <a:buNone/>
              <a:defRPr sz="900"/>
            </a:lvl6pPr>
            <a:lvl7pPr marL="2742630" indent="0">
              <a:buNone/>
              <a:defRPr sz="900"/>
            </a:lvl7pPr>
            <a:lvl8pPr marL="3199736" indent="0">
              <a:buNone/>
              <a:defRPr sz="900"/>
            </a:lvl8pPr>
            <a:lvl9pPr marL="3656841" indent="0">
              <a:buNone/>
              <a:defRPr sz="900"/>
            </a:lvl9pPr>
          </a:lstStyle>
          <a:p>
            <a:pPr marL="0" lvl="0" indent="0" algn="l" defTabSz="91421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82FE5-4F50-B641-8339-6D7DF356B1C6}" type="datetime1">
              <a:rPr lang="es-ES" smtClean="0"/>
              <a:t>27/1/25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Tengblad: TEAFN2025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4726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D0AE5-2B48-2B4A-AC37-F7333C970356}" type="datetime1">
              <a:rPr lang="es-ES" smtClean="0"/>
              <a:t>27/1/25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Tengblad: TEAFN2025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9861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1" y="609602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2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CBFD7-4C85-134B-90D2-3284A7B9140C}" type="datetime1">
              <a:rPr lang="es-ES" smtClean="0"/>
              <a:t>27/1/25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Tengblad: TEAFN2025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3690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8D38A-ADEA-5548-9910-B4DA8C096BD2}" type="datetime1">
              <a:rPr lang="es-ES" smtClean="0"/>
              <a:t>27/1/25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Tengblad: TEAFN2025</a:t>
            </a: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55894-3047-264A-AC2B-B41EE5B91F2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71270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677EF0C0-D2A5-0149-8FC8-404CE04287F9}"/>
              </a:ext>
            </a:extLst>
          </p:cNvPr>
          <p:cNvSpPr/>
          <p:nvPr/>
        </p:nvSpPr>
        <p:spPr>
          <a:xfrm>
            <a:off x="1328738" y="1295402"/>
            <a:ext cx="6486525" cy="3152775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/>
          <a:p>
            <a:pPr fontAlgn="auto">
              <a:spcBef>
                <a:spcPts val="1125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/>
            </a:pPr>
            <a:endParaRPr sz="18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3" y="1524002"/>
            <a:ext cx="6498158" cy="1724867"/>
          </a:xfrm>
        </p:spPr>
        <p:txBody>
          <a:bodyPr rtlCol="0">
            <a:noAutofit/>
          </a:bodyPr>
          <a:lstStyle>
            <a:lvl1pPr marL="0" indent="0" algn="ctr" defTabSz="51435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2588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4"/>
            <a:ext cx="6498159" cy="916641"/>
          </a:xfrm>
        </p:spPr>
        <p:txBody>
          <a:bodyPr rtlCol="0">
            <a:normAutofit/>
          </a:bodyPr>
          <a:lstStyle>
            <a:lvl1pPr marL="0" indent="0" algn="ctr" defTabSz="514350" rtl="0" eaLnBrk="1" latinLnBrk="0" hangingPunct="1">
              <a:spcBef>
                <a:spcPts val="169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01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74F5D04-835F-2140-BEAA-70EE96F25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5F074E-83A6-3E47-A907-54EE921AAA8E}" type="datetime1">
              <a:rPr lang="es-ES" altLang="es-ES" smtClean="0"/>
              <a:t>27/1/25</a:t>
            </a:fld>
            <a:endParaRPr lang="en-US" altLang="es-E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C54D112-DA1C-4D4E-96DE-341EBCDE7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  <a:endParaRPr lang="en-US" altLang="es-E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35E6F0-8803-0F4C-BFA6-0940AEE50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18D721-9185-504E-AFF1-EC72E3466CF6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21020470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A5DB1-0BE2-DA4B-A945-35A2CBAFC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D31711-D3AF-6B43-BBA4-AE0FD5E79124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C4E15-850F-0745-8943-56EE8CEE3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850597-82FC-F148-8855-4BE1BC089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17768E-E2E7-E84A-A287-50AB9DA46C95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519055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49E25-6EC3-844E-858C-3FDFC817881D}" type="datetime1">
              <a:rPr lang="es-ES" smtClean="0"/>
              <a:t>27/1/25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809108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40" y="3352805"/>
            <a:ext cx="8416925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40" y="4771033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169"/>
              </a:spcBef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1pPr>
            <a:lvl2pPr marL="2571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71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285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00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es-ES_tradnl" noProof="0"/>
              <a:t>Arrastre la imagen al marcador de posición o haga clic en el icono para agregar</a:t>
            </a:r>
            <a:endParaRPr noProof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9A2A58F-0468-9444-ACF7-7BA4A2FEEDE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67EA0955-46D7-2E4B-A0F5-30516BBE0DCD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3486086-3262-D349-AE52-9C548B4596A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E72CAB3-B1DF-8F47-A18A-899AA9E8256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9713E90E-3635-8C4F-AFF4-257E48C710B0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2576601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8"/>
            <a:ext cx="8056563" cy="1362075"/>
          </a:xfrm>
        </p:spPr>
        <p:txBody>
          <a:bodyPr/>
          <a:lstStyle>
            <a:lvl1pPr algn="ctr">
              <a:defRPr sz="2588" b="0" cap="none" baseline="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8"/>
            <a:ext cx="8056563" cy="1500187"/>
          </a:xfrm>
        </p:spPr>
        <p:txBody>
          <a:bodyPr>
            <a:normAutofit/>
          </a:bodyPr>
          <a:lstStyle>
            <a:lvl1pPr marL="0" indent="0" algn="ctr">
              <a:spcBef>
                <a:spcPts val="169"/>
              </a:spcBef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2C1735-99E2-C446-9223-36F87050F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AD1220-BE04-4447-89F6-FC0617BD26D0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52A4B-428F-5642-9F4B-CFC423A0E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3778F-E83F-6341-AAEC-4C16A527A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39DC0A-38D7-1843-A74D-C833E42FA3FD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40246009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7" y="107576"/>
            <a:ext cx="8042276" cy="1336956"/>
          </a:xfrm>
        </p:spPr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125"/>
            </a:lvl1pPr>
            <a:lvl2pPr>
              <a:defRPr sz="1013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125"/>
            </a:lvl1pPr>
            <a:lvl2pPr>
              <a:defRPr sz="1013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A2367D4-21FE-3440-B405-00567E19D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8655C0-75CB-B44C-81A5-D3087836EDC0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D2C9F00-4047-A34E-92DD-D7E3AA8B4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074C74C-4BB9-3246-97B4-029BDA81C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8F44ED-92C8-FB46-A4C1-E98FC0FCA534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3948849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5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135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7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125"/>
            </a:lvl1pPr>
            <a:lvl2pPr>
              <a:defRPr sz="1013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5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135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7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125"/>
            </a:lvl1pPr>
            <a:lvl2pPr>
              <a:defRPr sz="1013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AF2C65A-8D2E-6547-9C68-46DE92267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3B3FE3-A324-634D-A469-25B7510774A6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8A27012-1E69-094C-83CC-701F31E2D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6D85D5D-ADAB-1C4B-9773-BE7D71A7C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519EFB-C1B0-AD42-8266-4ACE1E1856D7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7264489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95A3FE5-72BF-7C40-A69D-56239331E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29726E-E318-3847-8185-2C88FC9EF6F4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72B27E9-1F59-5846-A0E6-70EE91D04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8F20E06-F906-A64B-8F10-83ECD7E45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1B8442-C3BA-5F48-A44D-3917AC2A19E5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29812876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BF97F5F-F0EE-044B-9B85-B59D02173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C038BA-5794-B840-9E5E-FFF8EF330651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F13B62C-FDF6-2C4F-930C-13009E85B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412168D-1FE8-724C-9628-642CF7C77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4F53D-2A03-FA4B-A328-D570D8582DFC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238554676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/>
          <a:lstStyle>
            <a:lvl1pPr algn="ctr">
              <a:defRPr sz="2025" b="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1125"/>
              </a:spcBef>
              <a:defRPr sz="1238"/>
            </a:lvl1pPr>
            <a:lvl2pPr>
              <a:defRPr sz="1125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338"/>
              </a:spcBef>
              <a:buNone/>
              <a:defRPr sz="1013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672EA1A-4923-7E48-9973-409400624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561344-97B4-784B-BD76-84894201EC0A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97BE431-23BF-2A40-87A9-34383E238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F039C6A-8175-3948-8BFD-543823ED9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BDA1C-6CDB-DF48-A8F4-C5BD46B6FCD0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83970787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11872"/>
            <a:ext cx="4079545" cy="1162050"/>
          </a:xfrm>
        </p:spPr>
        <p:txBody>
          <a:bodyPr/>
          <a:lstStyle>
            <a:lvl1pPr algn="ctr">
              <a:defRPr sz="2025" b="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338"/>
              </a:spcBef>
              <a:buNone/>
              <a:defRPr sz="1013"/>
            </a:lvl1pPr>
            <a:lvl2pPr marL="257175" indent="0">
              <a:buNone/>
              <a:defRPr sz="675"/>
            </a:lvl2pPr>
            <a:lvl3pPr marL="514350" indent="0">
              <a:buNone/>
              <a:defRPr sz="563"/>
            </a:lvl3pPr>
            <a:lvl4pPr marL="771525" indent="0">
              <a:buNone/>
              <a:defRPr sz="506"/>
            </a:lvl4pPr>
            <a:lvl5pPr marL="1028700" indent="0">
              <a:buNone/>
              <a:defRPr sz="506"/>
            </a:lvl5pPr>
            <a:lvl6pPr marL="1285875" indent="0">
              <a:buNone/>
              <a:defRPr sz="506"/>
            </a:lvl6pPr>
            <a:lvl7pPr marL="1543050" indent="0">
              <a:buNone/>
              <a:defRPr sz="506"/>
            </a:lvl7pPr>
            <a:lvl8pPr marL="1800225" indent="0">
              <a:buNone/>
              <a:defRPr sz="506"/>
            </a:lvl8pPr>
            <a:lvl9pPr marL="2057400" indent="0">
              <a:buNone/>
              <a:defRPr sz="506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3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 algn="l" defTabSz="514350" rtl="0" eaLnBrk="1" latinLnBrk="0" hangingPunct="1">
              <a:spcBef>
                <a:spcPts val="1125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lvl="0"/>
            <a:r>
              <a:rPr lang="es-ES_tradnl" noProof="0"/>
              <a:t>Arrastre la imagen al marcador de posición o haga clic en el icono para agregar</a:t>
            </a:r>
            <a:endParaRPr noProof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343C788-B68E-5F44-9235-32C832F34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D73238-C74E-8E4E-85E7-227E36B1A681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D935748-E453-F649-96E3-C81343DA0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A7F347C-428D-CE4D-9A1F-1C8A0FB34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AAEAA1-6454-EA41-AC2F-9278ECD16D85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26741641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72F97B-BC0B-9B4D-A4CD-B6E37C484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AE022C-70B4-EB4F-A1A4-39C44CFD488D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D2ED2F-6609-0C47-B3A9-C4F1B68C3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72ABDE-2AE6-B04F-9297-37FFD3ED4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B7E3E-CE54-3342-9649-7B9A51582401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9810106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65689A-37A1-204D-9961-65DE64CC3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71520A-F38B-454E-A7D1-DB69B6E0E291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00BA40-DA39-F74C-9AD4-275147754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6CC41-0F9D-CE4C-B129-3CAC35A1A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94CA0-5233-9541-9905-2422E470C09A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3557298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CD279-3D3C-9F4C-AB27-903D52740D4E}" type="datetime1">
              <a:rPr lang="es-ES" smtClean="0"/>
              <a:t>27/1/25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994458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</p:spTree>
    <p:extLst>
      <p:ext uri="{BB962C8B-B14F-4D97-AF65-F5344CB8AC3E}">
        <p14:creationId xmlns:p14="http://schemas.microsoft.com/office/powerpoint/2010/main" val="17943194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5CC65434-6459-3446-8F08-6AC7594CE4DF}" type="datetime1">
              <a:rPr lang="es-ES" smtClean="0"/>
              <a:t>27/1/25</a:t>
            </a:fld>
            <a:endParaRPr lang="es-ES" dirty="0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97307E-272F-4E3C-9F69-A6EDB69022C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ES_tradnl"/>
              <a:t>O. Tengblad: TEAFN2025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7997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30294" y="6627191"/>
            <a:ext cx="179290" cy="233336"/>
          </a:xfrm>
          <a:prstGeom prst="rect">
            <a:avLst/>
          </a:prstGeom>
        </p:spPr>
        <p:txBody>
          <a:bodyPr lIns="91439" tIns="91439" rIns="91439" bIns="91439"/>
          <a:lstStyle>
            <a:lvl1pPr algn="l" defTabSz="257175">
              <a:defRPr sz="563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941607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/>
          <a:p>
            <a:fld id="{B670E891-F872-A749-A83B-AE49CF7710D3}" type="datetime1">
              <a:rPr lang="es-ES" smtClean="0"/>
              <a:t>27/1/25</a:t>
            </a:fld>
            <a:endParaRPr lang="es-ES" dirty="0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97307E-272F-4E3C-9F69-A6EDB69022CC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s-ES_tradnl"/>
              <a:t>O. Tengblad: TEAFN2025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1443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677EF0C0-D2A5-0149-8FC8-404CE04287F9}"/>
              </a:ext>
            </a:extLst>
          </p:cNvPr>
          <p:cNvSpPr/>
          <p:nvPr/>
        </p:nvSpPr>
        <p:spPr>
          <a:xfrm>
            <a:off x="1328738" y="1295402"/>
            <a:ext cx="6486525" cy="3152775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/>
          <a:p>
            <a:pPr fontAlgn="auto">
              <a:spcBef>
                <a:spcPts val="1500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/>
            </a:pPr>
            <a:endParaRPr sz="24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2" y="1524001"/>
            <a:ext cx="6498158" cy="1724867"/>
          </a:xfrm>
        </p:spPr>
        <p:txBody>
          <a:bodyPr rtlCol="0">
            <a:noAutofit/>
          </a:bodyPr>
          <a:lstStyle>
            <a:lvl1pPr marL="0" indent="0" algn="ctr" defTabSz="6858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45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4"/>
            <a:ext cx="6498159" cy="916641"/>
          </a:xfrm>
        </p:spPr>
        <p:txBody>
          <a:bodyPr rtlCol="0">
            <a:normAutofit/>
          </a:bodyPr>
          <a:lstStyle>
            <a:lvl1pPr marL="0" indent="0" algn="ctr" defTabSz="685800" rtl="0" eaLnBrk="1" latinLnBrk="0" hangingPunct="1">
              <a:spcBef>
                <a:spcPts val="225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74F5D04-835F-2140-BEAA-70EE96F25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E911E3-0E56-5B4A-A907-12F8A8D3757A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C54D112-DA1C-4D4E-96DE-341EBCDE7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35E6F0-8803-0F4C-BFA6-0940AEE50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18D721-9185-504E-AFF1-EC72E3466CF6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38636710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A5DB1-0BE2-DA4B-A945-35A2CBAFC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11524C-BCD8-7C40-AB6C-18C857809845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6C4E15-850F-0745-8943-56EE8CEE3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850597-82FC-F148-8855-4BE1BC089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17768E-E2E7-E84A-A287-50AB9DA46C95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94907996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9" y="3352803"/>
            <a:ext cx="8416925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9" y="4771031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225"/>
              </a:spcBef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s-ES_tradnl" noProof="0"/>
              <a:t>Arrastre la imagen al marcador de posición o haga clic en el icono para agregar</a:t>
            </a:r>
            <a:endParaRPr noProof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9A2A58F-0468-9444-ACF7-7BA4A2FEEDE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5D6D609B-E949-6348-BDA0-36F94062E428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3486086-3262-D349-AE52-9C548B4596A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E72CAB3-B1DF-8F47-A18A-899AA9E8256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9713E90E-3635-8C4F-AFF4-257E48C710B0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425643067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6"/>
            <a:ext cx="8056563" cy="1362075"/>
          </a:xfrm>
        </p:spPr>
        <p:txBody>
          <a:bodyPr/>
          <a:lstStyle>
            <a:lvl1pPr algn="ctr">
              <a:defRPr sz="3450" b="0" cap="none" baseline="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7"/>
            <a:ext cx="8056563" cy="1500187"/>
          </a:xfrm>
        </p:spPr>
        <p:txBody>
          <a:bodyPr>
            <a:normAutofit/>
          </a:bodyPr>
          <a:lstStyle>
            <a:lvl1pPr marL="0" indent="0" algn="ctr">
              <a:spcBef>
                <a:spcPts val="225"/>
              </a:spcBef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2C1735-99E2-C446-9223-36F87050F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FE20F7-0609-F245-813D-5258C9A7AD71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52A4B-428F-5642-9F4B-CFC423A0E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3778F-E83F-6341-AAEC-4C16A527A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39DC0A-38D7-1843-A74D-C833E42FA3FD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21289183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6" y="107576"/>
            <a:ext cx="8042276" cy="1336956"/>
          </a:xfrm>
        </p:spPr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200"/>
              </a:spcBef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200"/>
              </a:spcBef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A2367D4-21FE-3440-B405-00567E19D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F37F0B-4B9F-8346-B0A8-626508B531B9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D2C9F00-4047-A34E-92DD-D7E3AA8B4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074C74C-4BB9-3246-97B4-029BDA81C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8F44ED-92C8-FB46-A4C1-E98FC0FCA534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95837442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5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7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200"/>
              </a:spcBef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5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7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200"/>
              </a:spcBef>
              <a:defRPr sz="150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AF2C65A-8D2E-6547-9C68-46DE92267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F57C1C-C6BD-5C4D-8C52-CD38CAD00EAE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8A27012-1E69-094C-83CC-701F31E2D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6D85D5D-ADAB-1C4B-9773-BE7D71A7C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519EFB-C1B0-AD42-8266-4ACE1E1856D7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320674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228A32-9ACC-534E-8243-5EA80CFCA16D}" type="datetime1">
              <a:rPr lang="es-ES" smtClean="0"/>
              <a:t>27/1/25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648689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595A3FE5-72BF-7C40-A69D-56239331E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4AC15C-5DFF-DB40-8A49-AB4A61439884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72B27E9-1F59-5846-A0E6-70EE91D04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8F20E06-F906-A64B-8F10-83ECD7E45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1B8442-C3BA-5F48-A44D-3917AC2A19E5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02914849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BF97F5F-F0EE-044B-9B85-B59D02173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9EE04C-64A3-1F4C-BDC9-0741FDAFEF1D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F13B62C-FDF6-2C4F-930C-13009E85B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412168D-1FE8-724C-9628-642CF7C77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4F53D-2A03-FA4B-A328-D570D8582DFC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251092176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/>
          <a:lstStyle>
            <a:lvl1pPr algn="ctr">
              <a:defRPr sz="2700" b="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1500"/>
              </a:spcBef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450"/>
              </a:spcBef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672EA1A-4923-7E48-9973-409400624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48F0F4-1CB6-574A-B258-92EBBE462257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97BE431-23BF-2A40-87A9-34383E238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F039C6A-8175-3948-8BFD-543823ED9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3BDA1C-6CDB-DF48-A8F4-C5BD46B6FCD0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89628125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4079545" cy="1162050"/>
          </a:xfrm>
        </p:spPr>
        <p:txBody>
          <a:bodyPr/>
          <a:lstStyle>
            <a:lvl1pPr algn="ctr">
              <a:defRPr sz="2700" b="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450"/>
              </a:spcBef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3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spcBef>
                <a:spcPts val="15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s-ES_tradnl" noProof="0"/>
              <a:t>Arrastre la imagen al marcador de posición o haga clic en el icono para agregar</a:t>
            </a:r>
            <a:endParaRPr noProof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343C788-B68E-5F44-9235-32C832F34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4CDF4A-A595-9442-AF49-1D6CC827871E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D935748-E453-F649-96E3-C81343DA0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A7F347C-428D-CE4D-9A1F-1C8A0FB34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AAEAA1-6454-EA41-AC2F-9278ECD16D85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41536532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72F97B-BC0B-9B4D-A4CD-B6E37C484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12AB85-7D92-9E4D-A1FD-BB63FD97929D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D2ED2F-6609-0C47-B3A9-C4F1B68C3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72ABDE-2AE6-B04F-9297-37FFD3ED4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B7E3E-CE54-3342-9649-7B9A51582401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290930352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65689A-37A1-204D-9961-65DE64CC3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A0C45D-CDDE-9D4F-A1C7-4F2B754440ED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00BA40-DA39-F74C-9AD4-275147754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6CC41-0F9D-CE4C-B129-3CAC35A1A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B94CA0-5233-9541-9905-2422E470C09A}" type="slidenum">
              <a:rPr lang="en-US" altLang="es-ES"/>
              <a:pPr/>
              <a:t>‹Nº›</a:t>
            </a:fld>
            <a:endParaRPr lang="en-US" altLang="es-ES"/>
          </a:p>
        </p:txBody>
      </p:sp>
    </p:spTree>
    <p:extLst>
      <p:ext uri="{BB962C8B-B14F-4D97-AF65-F5344CB8AC3E}">
        <p14:creationId xmlns:p14="http://schemas.microsoft.com/office/powerpoint/2010/main" val="125299695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0646B76-F851-4096-912D-58AD0B3CE6C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280903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8F8A67-8D2B-4189-85F2-0A25C704725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235179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6C49B5-B547-444F-8328-203E8A2050FD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076984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A0842E-5225-4DF5-8EAC-8787B3C17AB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2264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CC405-E66E-6148-938F-943AF8999252}" type="datetime1">
              <a:rPr lang="es-ES" smtClean="0"/>
              <a:t>27/1/25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827546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94DCFDA-A2AB-4E2F-A668-7C9E3B78012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30724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78191B-135D-4733-9A22-BCF8AD81C84E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354673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5B786B2-6A77-49AE-B6EF-B103312D467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315797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2976" y="273050"/>
            <a:ext cx="6072230" cy="584182"/>
          </a:xfrm>
        </p:spPr>
        <p:txBody>
          <a:bodyPr anchor="b"/>
          <a:lstStyle>
            <a:lvl1pPr algn="l">
              <a:defRPr sz="2000" b="1" baseline="0"/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28794" y="928670"/>
            <a:ext cx="6758006" cy="5197493"/>
          </a:xfrm>
        </p:spPr>
        <p:txBody>
          <a:bodyPr/>
          <a:lstStyle>
            <a:lvl1pPr>
              <a:defRPr sz="1800" baseline="0"/>
            </a:lvl1pPr>
            <a:lvl2pPr>
              <a:defRPr sz="16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419475" y="6215082"/>
            <a:ext cx="424815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7956550" y="6215082"/>
            <a:ext cx="730250" cy="476250"/>
          </a:xfrm>
        </p:spPr>
        <p:txBody>
          <a:bodyPr/>
          <a:lstStyle>
            <a:lvl1pPr>
              <a:defRPr/>
            </a:lvl1pPr>
          </a:lstStyle>
          <a:p>
            <a:fld id="{74E527EB-CE35-4629-A74F-D71B55F88AD5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34552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5F897A-841E-4250-9029-6E38B6075823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0263139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FADDD76-4B4B-4F21-B5EA-7AD06E9AA56D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4092882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863E3B8-7EC8-4860-BF27-3571A31D01F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4053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ED06A8-CF14-BA45-AAEE-1EB6834C378E}" type="datetime1">
              <a:rPr lang="es-ES" smtClean="0"/>
              <a:t>27/1/25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2392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3703C-AC6A-864F-B7B7-21AA89BE3C44}" type="datetime1">
              <a:rPr lang="es-ES" smtClean="0"/>
              <a:t>27/1/25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1305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8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18" Type="http://schemas.openxmlformats.org/officeDocument/2006/relationships/image" Target="../media/image6.jpeg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53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47.xml"/><Relationship Id="rId19" Type="http://schemas.openxmlformats.org/officeDocument/2006/relationships/image" Target="../media/image7.emf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image" Target="../media/image7.emf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image" Target="../media/image6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image" Target="../media/image8.wmf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0" Type="http://schemas.openxmlformats.org/officeDocument/2006/relationships/slideLayout" Target="../slideLayouts/slideLayout75.xml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lang="es-ES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0" y="6477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112C5-F4D3-A44E-901F-59D73B3CC2A4}" type="datetime1">
              <a:rPr lang="es-ES" smtClean="0"/>
              <a:t>27/1/25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457950"/>
            <a:ext cx="3187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261350" y="6457950"/>
            <a:ext cx="850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7A88B-9D4D-4E41-BDD8-D7C9C30E771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4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22" r:id="rId12"/>
    <p:sldLayoutId id="2147483723" r:id="rId13"/>
    <p:sldLayoutId id="2147483724" r:id="rId1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368300"/>
            <a:ext cx="8642350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8775" y="488950"/>
            <a:ext cx="664211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000" y="1620000"/>
            <a:ext cx="664089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250825" y="196850"/>
            <a:ext cx="8642350" cy="144463"/>
          </a:xfrm>
          <a:prstGeom prst="rect">
            <a:avLst/>
          </a:prstGeom>
          <a:solidFill>
            <a:srgbClr val="9C1C26"/>
          </a:solidFill>
          <a:ln w="3175">
            <a:noFill/>
            <a:miter lim="800000"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pic>
        <p:nvPicPr>
          <p:cNvPr id="1033" name="Picture 9" descr="tud_logo"/>
          <p:cNvPicPr>
            <a:picLocks noChangeAspect="1" noChangeArrowheads="1"/>
          </p:cNvPicPr>
          <p:nvPr/>
        </p:nvPicPr>
        <p:blipFill>
          <a:blip r:embed="rId10" cstate="print"/>
          <a:srcRect r="5453"/>
          <a:stretch>
            <a:fillRect/>
          </a:stretch>
        </p:blipFill>
        <p:spPr bwMode="auto">
          <a:xfrm>
            <a:off x="7167563" y="512763"/>
            <a:ext cx="18732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250825" y="1449388"/>
            <a:ext cx="8640763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50825" y="366713"/>
            <a:ext cx="8640763" cy="142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1" name="Line 15"/>
          <p:cNvSpPr>
            <a:spLocks noChangeShapeType="1"/>
          </p:cNvSpPr>
          <p:nvPr userDrawn="1"/>
        </p:nvSpPr>
        <p:spPr bwMode="auto">
          <a:xfrm>
            <a:off x="252413" y="6357958"/>
            <a:ext cx="8640762" cy="0"/>
          </a:xfrm>
          <a:prstGeom prst="line">
            <a:avLst/>
          </a:prstGeom>
          <a:noFill/>
          <a:ln w="762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  <p:sp>
        <p:nvSpPr>
          <p:cNvPr id="13" name="Fußzeilenplatzhalter 3"/>
          <p:cNvSpPr txBox="1">
            <a:spLocks/>
          </p:cNvSpPr>
          <p:nvPr userDrawn="1"/>
        </p:nvSpPr>
        <p:spPr>
          <a:xfrm>
            <a:off x="252413" y="6489700"/>
            <a:ext cx="7200900" cy="2317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71E482C5-58E3-4583-8C64-AB4EA00E1990}" type="datetime1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27.01.25</a:t>
            </a:fld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  |  </a:t>
            </a:r>
            <a:r>
              <a:rPr lang="en-US" sz="1000" dirty="0">
                <a:solidFill>
                  <a:prstClr val="black"/>
                </a:solidFill>
                <a:latin typeface="Arial" charset="0"/>
              </a:rPr>
              <a:t>5th HIC for FAIR Physics Day Expert Group 3  </a:t>
            </a:r>
            <a:r>
              <a:rPr lang="de-DE" sz="1000" dirty="0">
                <a:solidFill>
                  <a:prstClr val="black"/>
                </a:solidFill>
                <a:latin typeface="Arial"/>
                <a:cs typeface="Tahoma" pitchFamily="34" charset="0"/>
              </a:rPr>
              <a:t>|  Stefanos Paschalis  |  </a:t>
            </a:r>
            <a:fld id="{8E9B2640-8CD7-45FF-9440-54608BC46479}" type="slidenum">
              <a:rPr lang="de-DE" sz="1000" smtClean="0">
                <a:solidFill>
                  <a:prstClr val="black"/>
                </a:solidFill>
                <a:latin typeface="Arial"/>
                <a:cs typeface="Tahoma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sz="1000" dirty="0">
              <a:solidFill>
                <a:prstClr val="black"/>
              </a:solidFill>
              <a:latin typeface="Arial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533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j-ea"/>
          <a:cs typeface="Tahoma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None/>
        <a:defRPr sz="200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9388" indent="-177800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Tahoma" pitchFamily="34" charset="0"/>
        </a:defRPr>
      </a:lvl2pPr>
      <a:lvl3pPr marL="538163" indent="-187325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>
          <a:solidFill>
            <a:schemeClr val="tx1"/>
          </a:solidFill>
          <a:latin typeface="+mn-lt"/>
          <a:cs typeface="Tahoma" pitchFamily="34" charset="0"/>
        </a:defRPr>
      </a:lvl3pPr>
      <a:lvl4pPr marL="717550" indent="-173038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4pPr>
      <a:lvl5pPr marL="908050" indent="-188913" algn="l" rtl="0" eaLnBrk="1" fontAlgn="base" hangingPunct="1">
        <a:lnSpc>
          <a:spcPct val="130000"/>
        </a:lnSpc>
        <a:spcBef>
          <a:spcPts val="200"/>
        </a:spcBef>
        <a:spcAft>
          <a:spcPts val="23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cs typeface="Tahoma" pitchFamily="34" charset="0"/>
        </a:defRPr>
      </a:lvl5pPr>
      <a:lvl6pPr marL="13652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18224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22796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2736850" indent="-188913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60"/>
            <a:ext cx="7345362" cy="1339850"/>
          </a:xfrm>
          <a:prstGeom prst="rect">
            <a:avLst/>
          </a:prstGeom>
        </p:spPr>
        <p:txBody>
          <a:bodyPr vert="horz" lIns="91420" tIns="45711" rIns="91420" bIns="45711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4" y="2133601"/>
            <a:ext cx="7345363" cy="3931920"/>
          </a:xfrm>
          <a:prstGeom prst="rect">
            <a:avLst/>
          </a:prstGeom>
        </p:spPr>
        <p:txBody>
          <a:bodyPr vert="horz" lIns="91420" tIns="45711" rIns="91420" bIns="45711" rtlCol="0">
            <a:normAutofit/>
          </a:bodyPr>
          <a:lstStyle/>
          <a:p>
            <a:pPr lvl="0"/>
            <a:r>
              <a:rPr lang="es-ES_tradnl" dirty="0"/>
              <a:t>Haga clic para modificar el estilo de texto del patrón</a:t>
            </a:r>
          </a:p>
          <a:p>
            <a:pPr lvl="1"/>
            <a:r>
              <a:rPr lang="es-ES_tradnl" dirty="0"/>
              <a:t>Segundo nivel</a:t>
            </a:r>
          </a:p>
          <a:p>
            <a:pPr lvl="2"/>
            <a:r>
              <a:rPr lang="es-ES_tradnl" dirty="0"/>
              <a:t>Tercer nivel</a:t>
            </a:r>
          </a:p>
          <a:p>
            <a:pPr lvl="3"/>
            <a:r>
              <a:rPr lang="es-ES_tradnl" dirty="0"/>
              <a:t>Cuarto nivel</a:t>
            </a:r>
          </a:p>
          <a:p>
            <a:pPr lvl="4"/>
            <a:r>
              <a:rPr lang="es-ES_tradnl" dirty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3"/>
            <a:ext cx="2133600" cy="259317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26C36C41-6B35-D649-AEC0-EF0015F1B7CD}" type="datetime1">
              <a:rPr lang="es-ES" smtClean="0"/>
              <a:t>27/1/25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marL="0" algn="r" defTabSz="91421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r>
              <a:rPr lang="en-US"/>
              <a:t>O. Tengblad: TEAFN2025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20" tIns="45711" rIns="91420" bIns="45711" rtlCol="0" anchor="ctr"/>
          <a:lstStyle>
            <a:lvl1pPr marL="0" algn="ctr" defTabSz="91421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203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</p:sldLayoutIdLst>
  <p:hf hdr="0" dt="0"/>
  <p:txStyles>
    <p:titleStyle>
      <a:lvl1pPr algn="ctr" defTabSz="91421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829" indent="-342829" algn="l" defTabSz="91421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318" indent="-228553" algn="l" defTabSz="91421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7871" indent="-228553" algn="l" defTabSz="91421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423" indent="-228553" algn="l" defTabSz="91421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4975" indent="-228553" algn="l" defTabSz="91421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592" indent="-228553" algn="l" defTabSz="91421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558" indent="-228553" algn="l" defTabSz="91421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459" indent="-228553" algn="l" defTabSz="91421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425" indent="-228553" algn="l" defTabSz="91421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1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2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30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36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41" algn="l" defTabSz="91421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002C6CC0-D6DB-8D40-9EAD-BB7E1ADAD50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014663" y="7938"/>
            <a:ext cx="5576887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/>
              <a:t>Clic para editar título</a:t>
            </a:r>
            <a:endParaRPr lang="es-ES" altLang="es-ES"/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B9627E2C-5DC0-0647-A64D-39F2285710F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549277" y="1144588"/>
            <a:ext cx="804227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/>
              <a:t>Haga clic para modificar el estilo de texto del patrón</a:t>
            </a:r>
          </a:p>
          <a:p>
            <a:pPr lvl="1"/>
            <a:r>
              <a:rPr lang="es-ES_tradnl" altLang="es-ES"/>
              <a:t>Segundo nivel</a:t>
            </a:r>
          </a:p>
          <a:p>
            <a:pPr lvl="2"/>
            <a:r>
              <a:rPr lang="es-ES_tradnl" altLang="es-ES"/>
              <a:t>Tercer nivel</a:t>
            </a:r>
          </a:p>
          <a:p>
            <a:pPr lvl="3"/>
            <a:r>
              <a:rPr lang="es-ES_tradnl" altLang="es-ES"/>
              <a:t>Cuarto nivel</a:t>
            </a:r>
          </a:p>
          <a:p>
            <a:pPr lvl="4"/>
            <a:r>
              <a:rPr lang="es-ES_tradnl" altLang="es-ES"/>
              <a:t>Quinto nivel</a:t>
            </a:r>
            <a:endParaRPr lang="es-ES" alt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E0840-2483-3148-B948-B63558ADD5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29275" y="627539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720A31CA-A6DE-A94C-B738-2D9BDDFDFBBA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30222-8CBB-A94A-841F-FD400AB5E3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114" y="6275392"/>
            <a:ext cx="48402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2F7F7A-DDA8-A840-BD5D-F02779125E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97813" y="6275392"/>
            <a:ext cx="990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025">
                <a:solidFill>
                  <a:schemeClr val="bg1"/>
                </a:solidFill>
              </a:defRPr>
            </a:lvl1pPr>
          </a:lstStyle>
          <a:p>
            <a:fld id="{037EA442-18BA-D54D-967F-01DA4AC904D8}" type="slidenum">
              <a:rPr lang="en-US" altLang="es-ES"/>
              <a:pPr/>
              <a:t>‹Nº›</a:t>
            </a:fld>
            <a:endParaRPr lang="en-US" altLang="es-ES"/>
          </a:p>
        </p:txBody>
      </p:sp>
      <p:grpSp>
        <p:nvGrpSpPr>
          <p:cNvPr id="2055" name="Group 6">
            <a:extLst>
              <a:ext uri="{FF2B5EF4-FFF2-40B4-BE49-F238E27FC236}">
                <a16:creationId xmlns:a16="http://schemas.microsoft.com/office/drawing/2014/main" id="{EF237E0D-B051-AA4D-B83F-E215DBD441D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52402" y="163513"/>
            <a:ext cx="8054975" cy="638175"/>
            <a:chOff x="329" y="908"/>
            <a:chExt cx="5074" cy="402"/>
          </a:xfrm>
        </p:grpSpPr>
        <p:pic>
          <p:nvPicPr>
            <p:cNvPr id="2056" name="Picture 7">
              <a:extLst>
                <a:ext uri="{FF2B5EF4-FFF2-40B4-BE49-F238E27FC236}">
                  <a16:creationId xmlns:a16="http://schemas.microsoft.com/office/drawing/2014/main" id="{D90A653C-5CDF-B249-8C6A-7F31E3343A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" y="908"/>
              <a:ext cx="1701" cy="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Rectangle 8">
              <a:extLst>
                <a:ext uri="{FF2B5EF4-FFF2-40B4-BE49-F238E27FC236}">
                  <a16:creationId xmlns:a16="http://schemas.microsoft.com/office/drawing/2014/main" id="{701F5F10-026C-5545-85A4-CFA7316AB0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1224"/>
              <a:ext cx="3175" cy="29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News Gothic MT" panose="020B0503020103020203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News Gothic MT" panose="020B0503020103020203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News Gothic MT" panose="020B0503020103020203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News Gothic MT" panose="020B0503020103020203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News Gothic MT" panose="020B0503020103020203" pitchFamily="34" charset="0"/>
                  <a:ea typeface="ＭＳ Ｐゴシック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News Gothic MT" panose="020B0503020103020203" pitchFamily="34" charset="0"/>
                  <a:ea typeface="ＭＳ Ｐゴシック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News Gothic MT" panose="020B0503020103020203" pitchFamily="34" charset="0"/>
                  <a:ea typeface="ＭＳ Ｐゴシック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News Gothic MT" panose="020B0503020103020203" pitchFamily="34" charset="0"/>
                  <a:ea typeface="ＭＳ Ｐゴシック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News Gothic MT" panose="020B0503020103020203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s-ES" altLang="es-ES" sz="1013"/>
            </a:p>
          </p:txBody>
        </p:sp>
      </p:grpSp>
    </p:spTree>
    <p:extLst>
      <p:ext uri="{BB962C8B-B14F-4D97-AF65-F5344CB8AC3E}">
        <p14:creationId xmlns:p14="http://schemas.microsoft.com/office/powerpoint/2010/main" val="1122366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1" r:id="rId15"/>
    <p:sldLayoutId id="2147483742" r:id="rId16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1350" kern="1200">
          <a:solidFill>
            <a:schemeClr val="accent1"/>
          </a:solidFill>
          <a:latin typeface="Apple Chancery"/>
          <a:ea typeface="ＭＳ Ｐゴシック" panose="020B0600070205080204" pitchFamily="34" charset="-128"/>
          <a:cs typeface="Apple Chancery"/>
        </a:defRPr>
      </a:lvl1pPr>
      <a:lvl2pPr algn="ctr" rtl="0" fontAlgn="base">
        <a:spcBef>
          <a:spcPct val="0"/>
        </a:spcBef>
        <a:spcAft>
          <a:spcPct val="0"/>
        </a:spcAft>
        <a:defRPr sz="1350">
          <a:solidFill>
            <a:schemeClr val="accent1"/>
          </a:solidFill>
          <a:latin typeface="Apple Chancery" panose="03020702040506060504" pitchFamily="66" charset="-79"/>
          <a:ea typeface="ＭＳ Ｐゴシック" panose="020B0600070205080204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1350">
          <a:solidFill>
            <a:schemeClr val="accent1"/>
          </a:solidFill>
          <a:latin typeface="Apple Chancery" panose="03020702040506060504" pitchFamily="66" charset="-79"/>
          <a:ea typeface="ＭＳ Ｐゴシック" panose="020B0600070205080204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1350">
          <a:solidFill>
            <a:schemeClr val="accent1"/>
          </a:solidFill>
          <a:latin typeface="Apple Chancery" panose="03020702040506060504" pitchFamily="66" charset="-79"/>
          <a:ea typeface="ＭＳ Ｐゴシック" panose="020B0600070205080204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1350">
          <a:solidFill>
            <a:schemeClr val="accent1"/>
          </a:solidFill>
          <a:latin typeface="Apple Chancery" panose="03020702040506060504" pitchFamily="66" charset="-79"/>
          <a:ea typeface="ＭＳ Ｐゴシック" panose="020B0600070205080204" pitchFamily="34" charset="-128"/>
        </a:defRPr>
      </a:lvl5pPr>
      <a:lvl6pPr marL="257175" algn="ctr" rtl="0" fontAlgn="base">
        <a:spcBef>
          <a:spcPct val="0"/>
        </a:spcBef>
        <a:spcAft>
          <a:spcPct val="0"/>
        </a:spcAft>
        <a:defRPr sz="1350">
          <a:solidFill>
            <a:schemeClr val="accent1"/>
          </a:solidFill>
          <a:latin typeface="Apple Chancery" panose="03020702040506060504" pitchFamily="66" charset="-79"/>
          <a:ea typeface="ＭＳ Ｐゴシック" panose="020B0600070205080204" pitchFamily="34" charset="-128"/>
        </a:defRPr>
      </a:lvl6pPr>
      <a:lvl7pPr marL="514350" algn="ctr" rtl="0" fontAlgn="base">
        <a:spcBef>
          <a:spcPct val="0"/>
        </a:spcBef>
        <a:spcAft>
          <a:spcPct val="0"/>
        </a:spcAft>
        <a:defRPr sz="1350">
          <a:solidFill>
            <a:schemeClr val="accent1"/>
          </a:solidFill>
          <a:latin typeface="Apple Chancery" panose="03020702040506060504" pitchFamily="66" charset="-79"/>
          <a:ea typeface="ＭＳ Ｐゴシック" panose="020B0600070205080204" pitchFamily="34" charset="-128"/>
        </a:defRPr>
      </a:lvl7pPr>
      <a:lvl8pPr marL="771525" algn="ctr" rtl="0" fontAlgn="base">
        <a:spcBef>
          <a:spcPct val="0"/>
        </a:spcBef>
        <a:spcAft>
          <a:spcPct val="0"/>
        </a:spcAft>
        <a:defRPr sz="1350">
          <a:solidFill>
            <a:schemeClr val="accent1"/>
          </a:solidFill>
          <a:latin typeface="Apple Chancery" panose="03020702040506060504" pitchFamily="66" charset="-79"/>
          <a:ea typeface="ＭＳ Ｐゴシック" panose="020B0600070205080204" pitchFamily="34" charset="-128"/>
        </a:defRPr>
      </a:lvl8pPr>
      <a:lvl9pPr marL="1028700" algn="ctr" rtl="0" fontAlgn="base">
        <a:spcBef>
          <a:spcPct val="0"/>
        </a:spcBef>
        <a:spcAft>
          <a:spcPct val="0"/>
        </a:spcAft>
        <a:defRPr sz="1350">
          <a:solidFill>
            <a:schemeClr val="accent1"/>
          </a:solidFill>
          <a:latin typeface="Apple Chancery" panose="03020702040506060504" pitchFamily="66" charset="-79"/>
          <a:ea typeface="ＭＳ Ｐゴシック" panose="020B0600070205080204" pitchFamily="34" charset="-128"/>
        </a:defRPr>
      </a:lvl9pPr>
    </p:titleStyle>
    <p:bodyStyle>
      <a:lvl1pPr marL="196454" indent="-196454" algn="l" rtl="0" fontAlgn="base">
        <a:spcBef>
          <a:spcPts val="1125"/>
        </a:spcBef>
        <a:spcAft>
          <a:spcPct val="0"/>
        </a:spcAft>
        <a:buClr>
          <a:srgbClr val="6FB7D7"/>
        </a:buClr>
        <a:buSzPct val="110000"/>
        <a:buFont typeface="Wingdings 2" pitchFamily="2" charset="2"/>
        <a:buChar char=""/>
        <a:defRPr kern="1200">
          <a:solidFill>
            <a:srgbClr val="595959"/>
          </a:solidFill>
          <a:latin typeface="+mn-lt"/>
          <a:ea typeface="ＭＳ Ｐゴシック" panose="020B0600070205080204" pitchFamily="34" charset="-128"/>
          <a:cs typeface="+mn-cs"/>
        </a:defRPr>
      </a:lvl1pPr>
      <a:lvl2pPr marL="385763" indent="-189310" algn="l" rtl="0" fontAlgn="base">
        <a:spcBef>
          <a:spcPts val="338"/>
        </a:spcBef>
        <a:spcAft>
          <a:spcPct val="0"/>
        </a:spcAft>
        <a:buClr>
          <a:srgbClr val="215D77"/>
        </a:buClr>
        <a:buSzPct val="110000"/>
        <a:buFont typeface="Wingdings 2" pitchFamily="2" charset="2"/>
        <a:buChar char=""/>
        <a:defRPr kern="1200">
          <a:solidFill>
            <a:srgbClr val="595959"/>
          </a:solidFill>
          <a:latin typeface="+mn-lt"/>
          <a:ea typeface="ＭＳ Ｐゴシック" panose="020B0600070205080204" pitchFamily="34" charset="-128"/>
          <a:cs typeface="+mn-cs"/>
        </a:defRPr>
      </a:lvl2pPr>
      <a:lvl3pPr marL="544711" indent="-158948" algn="l" rtl="0" fontAlgn="base">
        <a:spcBef>
          <a:spcPts val="338"/>
        </a:spcBef>
        <a:spcAft>
          <a:spcPct val="0"/>
        </a:spcAft>
        <a:buClr>
          <a:srgbClr val="6FB7D7"/>
        </a:buClr>
        <a:buSzPct val="110000"/>
        <a:buFont typeface="Wingdings 2" pitchFamily="2" charset="2"/>
        <a:buChar char=""/>
        <a:defRPr sz="900" kern="1200">
          <a:solidFill>
            <a:srgbClr val="595959"/>
          </a:solidFill>
          <a:latin typeface="+mn-lt"/>
          <a:ea typeface="ＭＳ Ｐゴシック" panose="020B0600070205080204" pitchFamily="34" charset="-128"/>
          <a:cs typeface="+mn-cs"/>
        </a:defRPr>
      </a:lvl3pPr>
      <a:lvl4pPr marL="710804" indent="-166092" algn="l" rtl="0" fontAlgn="base">
        <a:spcBef>
          <a:spcPts val="338"/>
        </a:spcBef>
        <a:spcAft>
          <a:spcPct val="0"/>
        </a:spcAft>
        <a:buClr>
          <a:srgbClr val="215D77"/>
        </a:buClr>
        <a:buSzPct val="110000"/>
        <a:buFont typeface="Wingdings 2" pitchFamily="2" charset="2"/>
        <a:buChar char=""/>
        <a:defRPr sz="788" kern="1200">
          <a:solidFill>
            <a:srgbClr val="595959"/>
          </a:solidFill>
          <a:latin typeface="+mn-lt"/>
          <a:ea typeface="ＭＳ Ｐゴシック" panose="020B0600070205080204" pitchFamily="34" charset="-128"/>
          <a:cs typeface="+mn-cs"/>
        </a:defRPr>
      </a:lvl4pPr>
      <a:lvl5pPr marL="869752" indent="-158948" algn="l" rtl="0" fontAlgn="base">
        <a:spcBef>
          <a:spcPts val="338"/>
        </a:spcBef>
        <a:spcAft>
          <a:spcPct val="0"/>
        </a:spcAft>
        <a:buClr>
          <a:srgbClr val="6FB7D7"/>
        </a:buClr>
        <a:buSzPct val="110000"/>
        <a:buFont typeface="Wingdings 2" pitchFamily="2" charset="2"/>
        <a:buChar char=""/>
        <a:defRPr sz="900" kern="1200">
          <a:solidFill>
            <a:srgbClr val="595959"/>
          </a:solidFill>
          <a:latin typeface="+mn-lt"/>
          <a:ea typeface="ＭＳ Ｐゴシック" panose="020B0600070205080204" pitchFamily="34" charset="-128"/>
          <a:cs typeface="+mn-cs"/>
        </a:defRPr>
      </a:lvl5pPr>
      <a:lvl6pPr marL="1028700" indent="-158948" algn="l" defTabSz="51435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013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191221" indent="-158948" algn="l" defTabSz="51435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013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349276" indent="-158948" algn="l" defTabSz="51435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013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1512689" indent="-158948" algn="l" defTabSz="51435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013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>
            <a:extLst>
              <a:ext uri="{FF2B5EF4-FFF2-40B4-BE49-F238E27FC236}">
                <a16:creationId xmlns:a16="http://schemas.microsoft.com/office/drawing/2014/main" id="{002C6CC0-D6DB-8D40-9EAD-BB7E1ADAD50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3014663" y="7938"/>
            <a:ext cx="5576887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/>
              <a:t>Clic para editar título</a:t>
            </a:r>
            <a:endParaRPr lang="es-ES" altLang="es-ES"/>
          </a:p>
        </p:txBody>
      </p:sp>
      <p:sp>
        <p:nvSpPr>
          <p:cNvPr id="2051" name="Text Placeholder 2">
            <a:extLst>
              <a:ext uri="{FF2B5EF4-FFF2-40B4-BE49-F238E27FC236}">
                <a16:creationId xmlns:a16="http://schemas.microsoft.com/office/drawing/2014/main" id="{B9627E2C-5DC0-0647-A64D-39F2285710F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549276" y="1144588"/>
            <a:ext cx="804227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/>
              <a:t>Haga clic para modificar el estilo de texto del patrón</a:t>
            </a:r>
          </a:p>
          <a:p>
            <a:pPr lvl="1"/>
            <a:r>
              <a:rPr lang="es-ES_tradnl" altLang="es-ES"/>
              <a:t>Segundo nivel</a:t>
            </a:r>
          </a:p>
          <a:p>
            <a:pPr lvl="2"/>
            <a:r>
              <a:rPr lang="es-ES_tradnl" altLang="es-ES"/>
              <a:t>Tercer nivel</a:t>
            </a:r>
          </a:p>
          <a:p>
            <a:pPr lvl="3"/>
            <a:r>
              <a:rPr lang="es-ES_tradnl" altLang="es-ES"/>
              <a:t>Cuarto nivel</a:t>
            </a:r>
          </a:p>
          <a:p>
            <a:pPr lvl="4"/>
            <a:r>
              <a:rPr lang="es-ES_tradnl" altLang="es-ES"/>
              <a:t>Quinto nivel</a:t>
            </a:r>
            <a:endParaRPr lang="es-ES" altLang="es-E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CE0840-2483-3148-B948-B63558ADD56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29275" y="627539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4CF97DAE-AF13-2B47-A3A3-581098A4BE76}" type="datetime1">
              <a:rPr lang="es-ES" altLang="es-ES" smtClean="0"/>
              <a:t>27/1/25</a:t>
            </a:fld>
            <a:endParaRPr lang="en-US" altLang="es-E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030222-8CBB-A94A-841F-FD400AB5E3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65114" y="6275390"/>
            <a:ext cx="4840287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altLang="es-ES"/>
              <a:t>O. Tengblad: TEAFN2025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2F7F7A-DDA8-A840-BD5D-F02779125E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97813" y="6275390"/>
            <a:ext cx="990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2700">
                <a:solidFill>
                  <a:schemeClr val="bg1"/>
                </a:solidFill>
              </a:defRPr>
            </a:lvl1pPr>
          </a:lstStyle>
          <a:p>
            <a:fld id="{037EA442-18BA-D54D-967F-01DA4AC904D8}" type="slidenum">
              <a:rPr lang="en-US" altLang="es-ES"/>
              <a:pPr/>
              <a:t>‹Nº›</a:t>
            </a:fld>
            <a:endParaRPr lang="en-US" altLang="es-ES"/>
          </a:p>
        </p:txBody>
      </p:sp>
      <p:grpSp>
        <p:nvGrpSpPr>
          <p:cNvPr id="2055" name="Group 6">
            <a:extLst>
              <a:ext uri="{FF2B5EF4-FFF2-40B4-BE49-F238E27FC236}">
                <a16:creationId xmlns:a16="http://schemas.microsoft.com/office/drawing/2014/main" id="{EF237E0D-B051-AA4D-B83F-E215DBD441D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52401" y="163513"/>
            <a:ext cx="8054975" cy="638175"/>
            <a:chOff x="329" y="908"/>
            <a:chExt cx="5074" cy="402"/>
          </a:xfrm>
        </p:grpSpPr>
        <p:pic>
          <p:nvPicPr>
            <p:cNvPr id="2056" name="Picture 7">
              <a:extLst>
                <a:ext uri="{FF2B5EF4-FFF2-40B4-BE49-F238E27FC236}">
                  <a16:creationId xmlns:a16="http://schemas.microsoft.com/office/drawing/2014/main" id="{D90A653C-5CDF-B249-8C6A-7F31E3343A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" y="908"/>
              <a:ext cx="1701" cy="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Rectangle 8">
              <a:extLst>
                <a:ext uri="{FF2B5EF4-FFF2-40B4-BE49-F238E27FC236}">
                  <a16:creationId xmlns:a16="http://schemas.microsoft.com/office/drawing/2014/main" id="{701F5F10-026C-5545-85A4-CFA7316AB0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8" y="1224"/>
              <a:ext cx="3175" cy="29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News Gothic MT" panose="020B0503020103020203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News Gothic MT" panose="020B0503020103020203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News Gothic MT" panose="020B0503020103020203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News Gothic MT" panose="020B0503020103020203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News Gothic MT" panose="020B0503020103020203" pitchFamily="34" charset="0"/>
                  <a:ea typeface="ＭＳ Ｐゴシック" panose="020B0600070205080204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News Gothic MT" panose="020B0503020103020203" pitchFamily="34" charset="0"/>
                  <a:ea typeface="ＭＳ Ｐゴシック" panose="020B0600070205080204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News Gothic MT" panose="020B0503020103020203" pitchFamily="34" charset="0"/>
                  <a:ea typeface="ＭＳ Ｐゴシック" panose="020B0600070205080204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News Gothic MT" panose="020B0503020103020203" pitchFamily="34" charset="0"/>
                  <a:ea typeface="ＭＳ Ｐゴシック" panose="020B0600070205080204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News Gothic MT" panose="020B0503020103020203" pitchFamily="34" charset="0"/>
                  <a:ea typeface="ＭＳ Ｐゴシック" panose="020B0600070205080204" pitchFamily="34" charset="-128"/>
                </a:defRPr>
              </a:lvl9pPr>
            </a:lstStyle>
            <a:p>
              <a:endParaRPr lang="es-ES" altLang="es-ES" sz="1350"/>
            </a:p>
          </p:txBody>
        </p:sp>
      </p:grpSp>
    </p:spTree>
    <p:extLst>
      <p:ext uri="{BB962C8B-B14F-4D97-AF65-F5344CB8AC3E}">
        <p14:creationId xmlns:p14="http://schemas.microsoft.com/office/powerpoint/2010/main" val="3451581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1800" kern="1200">
          <a:solidFill>
            <a:schemeClr val="accent1"/>
          </a:solidFill>
          <a:latin typeface="Apple Chancery"/>
          <a:ea typeface="ＭＳ Ｐゴシック" panose="020B0600070205080204" pitchFamily="34" charset="-128"/>
          <a:cs typeface="Apple Chancery"/>
        </a:defRPr>
      </a:lvl1pPr>
      <a:lvl2pPr algn="ctr" rtl="0" fontAlgn="base">
        <a:spcBef>
          <a:spcPct val="0"/>
        </a:spcBef>
        <a:spcAft>
          <a:spcPct val="0"/>
        </a:spcAft>
        <a:defRPr sz="1800">
          <a:solidFill>
            <a:schemeClr val="accent1"/>
          </a:solidFill>
          <a:latin typeface="Apple Chancery" panose="03020702040506060504" pitchFamily="66" charset="-79"/>
          <a:ea typeface="ＭＳ Ｐゴシック" panose="020B0600070205080204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1800">
          <a:solidFill>
            <a:schemeClr val="accent1"/>
          </a:solidFill>
          <a:latin typeface="Apple Chancery" panose="03020702040506060504" pitchFamily="66" charset="-79"/>
          <a:ea typeface="ＭＳ Ｐゴシック" panose="020B0600070205080204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1800">
          <a:solidFill>
            <a:schemeClr val="accent1"/>
          </a:solidFill>
          <a:latin typeface="Apple Chancery" panose="03020702040506060504" pitchFamily="66" charset="-79"/>
          <a:ea typeface="ＭＳ Ｐゴシック" panose="020B0600070205080204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1800">
          <a:solidFill>
            <a:schemeClr val="accent1"/>
          </a:solidFill>
          <a:latin typeface="Apple Chancery" panose="03020702040506060504" pitchFamily="66" charset="-79"/>
          <a:ea typeface="ＭＳ Ｐゴシック" panose="020B0600070205080204" pitchFamily="34" charset="-128"/>
        </a:defRPr>
      </a:lvl5pPr>
      <a:lvl6pPr marL="342900" algn="ctr" rtl="0" fontAlgn="base">
        <a:spcBef>
          <a:spcPct val="0"/>
        </a:spcBef>
        <a:spcAft>
          <a:spcPct val="0"/>
        </a:spcAft>
        <a:defRPr sz="1800">
          <a:solidFill>
            <a:schemeClr val="accent1"/>
          </a:solidFill>
          <a:latin typeface="Apple Chancery" panose="03020702040506060504" pitchFamily="66" charset="-79"/>
          <a:ea typeface="ＭＳ Ｐゴシック" panose="020B0600070205080204" pitchFamily="34" charset="-128"/>
        </a:defRPr>
      </a:lvl6pPr>
      <a:lvl7pPr marL="685800" algn="ctr" rtl="0" fontAlgn="base">
        <a:spcBef>
          <a:spcPct val="0"/>
        </a:spcBef>
        <a:spcAft>
          <a:spcPct val="0"/>
        </a:spcAft>
        <a:defRPr sz="1800">
          <a:solidFill>
            <a:schemeClr val="accent1"/>
          </a:solidFill>
          <a:latin typeface="Apple Chancery" panose="03020702040506060504" pitchFamily="66" charset="-79"/>
          <a:ea typeface="ＭＳ Ｐゴシック" panose="020B0600070205080204" pitchFamily="34" charset="-128"/>
        </a:defRPr>
      </a:lvl7pPr>
      <a:lvl8pPr marL="1028700" algn="ctr" rtl="0" fontAlgn="base">
        <a:spcBef>
          <a:spcPct val="0"/>
        </a:spcBef>
        <a:spcAft>
          <a:spcPct val="0"/>
        </a:spcAft>
        <a:defRPr sz="1800">
          <a:solidFill>
            <a:schemeClr val="accent1"/>
          </a:solidFill>
          <a:latin typeface="Apple Chancery" panose="03020702040506060504" pitchFamily="66" charset="-79"/>
          <a:ea typeface="ＭＳ Ｐゴシック" panose="020B0600070205080204" pitchFamily="34" charset="-128"/>
        </a:defRPr>
      </a:lvl8pPr>
      <a:lvl9pPr marL="1371600" algn="ctr" rtl="0" fontAlgn="base">
        <a:spcBef>
          <a:spcPct val="0"/>
        </a:spcBef>
        <a:spcAft>
          <a:spcPct val="0"/>
        </a:spcAft>
        <a:defRPr sz="1800">
          <a:solidFill>
            <a:schemeClr val="accent1"/>
          </a:solidFill>
          <a:latin typeface="Apple Chancery" panose="03020702040506060504" pitchFamily="66" charset="-79"/>
          <a:ea typeface="ＭＳ Ｐゴシック" panose="020B0600070205080204" pitchFamily="34" charset="-128"/>
        </a:defRPr>
      </a:lvl9pPr>
    </p:titleStyle>
    <p:bodyStyle>
      <a:lvl1pPr marL="261938" indent="-261938" algn="l" rtl="0" fontAlgn="base">
        <a:spcBef>
          <a:spcPts val="1500"/>
        </a:spcBef>
        <a:spcAft>
          <a:spcPct val="0"/>
        </a:spcAft>
        <a:buClr>
          <a:srgbClr val="6FB7D7"/>
        </a:buClr>
        <a:buSzPct val="110000"/>
        <a:buFont typeface="Wingdings 2" pitchFamily="2" charset="2"/>
        <a:buChar char=""/>
        <a:defRPr kern="1200">
          <a:solidFill>
            <a:srgbClr val="595959"/>
          </a:solidFill>
          <a:latin typeface="+mn-lt"/>
          <a:ea typeface="ＭＳ Ｐゴシック" panose="020B0600070205080204" pitchFamily="34" charset="-128"/>
          <a:cs typeface="+mn-cs"/>
        </a:defRPr>
      </a:lvl1pPr>
      <a:lvl2pPr marL="514350" indent="-252413" algn="l" rtl="0" fontAlgn="base">
        <a:spcBef>
          <a:spcPts val="450"/>
        </a:spcBef>
        <a:spcAft>
          <a:spcPct val="0"/>
        </a:spcAft>
        <a:buClr>
          <a:srgbClr val="215D77"/>
        </a:buClr>
        <a:buSzPct val="110000"/>
        <a:buFont typeface="Wingdings 2" pitchFamily="2" charset="2"/>
        <a:buChar char=""/>
        <a:defRPr kern="1200">
          <a:solidFill>
            <a:srgbClr val="595959"/>
          </a:solidFill>
          <a:latin typeface="+mn-lt"/>
          <a:ea typeface="ＭＳ Ｐゴシック" panose="020B0600070205080204" pitchFamily="34" charset="-128"/>
          <a:cs typeface="+mn-cs"/>
        </a:defRPr>
      </a:lvl2pPr>
      <a:lvl3pPr marL="726281" indent="-211931" algn="l" rtl="0" fontAlgn="base">
        <a:spcBef>
          <a:spcPts val="450"/>
        </a:spcBef>
        <a:spcAft>
          <a:spcPct val="0"/>
        </a:spcAft>
        <a:buClr>
          <a:srgbClr val="6FB7D7"/>
        </a:buClr>
        <a:buSzPct val="110000"/>
        <a:buFont typeface="Wingdings 2" pitchFamily="2" charset="2"/>
        <a:buChar char=""/>
        <a:defRPr sz="1200" kern="1200">
          <a:solidFill>
            <a:srgbClr val="595959"/>
          </a:solidFill>
          <a:latin typeface="+mn-lt"/>
          <a:ea typeface="ＭＳ Ｐゴシック" panose="020B0600070205080204" pitchFamily="34" charset="-128"/>
          <a:cs typeface="+mn-cs"/>
        </a:defRPr>
      </a:lvl3pPr>
      <a:lvl4pPr marL="947738" indent="-221456" algn="l" rtl="0" fontAlgn="base">
        <a:spcBef>
          <a:spcPts val="450"/>
        </a:spcBef>
        <a:spcAft>
          <a:spcPct val="0"/>
        </a:spcAft>
        <a:buClr>
          <a:srgbClr val="215D77"/>
        </a:buClr>
        <a:buSzPct val="110000"/>
        <a:buFont typeface="Wingdings 2" pitchFamily="2" charset="2"/>
        <a:buChar char=""/>
        <a:defRPr sz="1050" kern="1200">
          <a:solidFill>
            <a:srgbClr val="595959"/>
          </a:solidFill>
          <a:latin typeface="+mn-lt"/>
          <a:ea typeface="ＭＳ Ｐゴシック" panose="020B0600070205080204" pitchFamily="34" charset="-128"/>
          <a:cs typeface="+mn-cs"/>
        </a:defRPr>
      </a:lvl4pPr>
      <a:lvl5pPr marL="1159669" indent="-211931" algn="l" rtl="0" fontAlgn="base">
        <a:spcBef>
          <a:spcPts val="450"/>
        </a:spcBef>
        <a:spcAft>
          <a:spcPct val="0"/>
        </a:spcAft>
        <a:buClr>
          <a:srgbClr val="6FB7D7"/>
        </a:buClr>
        <a:buSzPct val="110000"/>
        <a:buFont typeface="Wingdings 2" pitchFamily="2" charset="2"/>
        <a:buChar char=""/>
        <a:defRPr sz="1200" kern="1200">
          <a:solidFill>
            <a:srgbClr val="595959"/>
          </a:solidFill>
          <a:latin typeface="+mn-lt"/>
          <a:ea typeface="ＭＳ Ｐゴシック" panose="020B0600070205080204" pitchFamily="34" charset="-128"/>
          <a:cs typeface="+mn-cs"/>
        </a:defRPr>
      </a:lvl5pPr>
      <a:lvl6pPr marL="1371600" indent="-211931" algn="l" defTabSz="6858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35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588294" indent="-211931" algn="l" defTabSz="6858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35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799035" indent="-211931" algn="l" defTabSz="6858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35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16919" indent="-211931" algn="l" defTabSz="6858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35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Haga clic para cambiar el estilo de título	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32750" y="6321425"/>
            <a:ext cx="7302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j-lt"/>
                <a:cs typeface="+mn-cs"/>
              </a:defRPr>
            </a:lvl1pPr>
          </a:lstStyle>
          <a:p>
            <a:fld id="{388A351D-F6F0-4234-A792-045C67260BCF}" type="slidenum">
              <a:rPr lang="es-ES"/>
              <a:pPr/>
              <a:t>‹Nº›</a:t>
            </a:fld>
            <a:endParaRPr lang="es-ES"/>
          </a:p>
        </p:txBody>
      </p:sp>
      <p:grpSp>
        <p:nvGrpSpPr>
          <p:cNvPr id="5126" name="Group 6"/>
          <p:cNvGrpSpPr>
            <a:grpSpLocks/>
          </p:cNvGrpSpPr>
          <p:nvPr userDrawn="1"/>
        </p:nvGrpSpPr>
        <p:grpSpPr bwMode="auto">
          <a:xfrm>
            <a:off x="395288" y="6175375"/>
            <a:ext cx="8054975" cy="638175"/>
            <a:chOff x="329" y="908"/>
            <a:chExt cx="5074" cy="402"/>
          </a:xfrm>
        </p:grpSpPr>
        <p:pic>
          <p:nvPicPr>
            <p:cNvPr id="5127" name="Picture 7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29" y="908"/>
              <a:ext cx="1701" cy="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28" name="Rectangle 8"/>
            <p:cNvSpPr>
              <a:spLocks noChangeArrowheads="1"/>
            </p:cNvSpPr>
            <p:nvPr/>
          </p:nvSpPr>
          <p:spPr bwMode="auto">
            <a:xfrm>
              <a:off x="2228" y="1224"/>
              <a:ext cx="3175" cy="29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9" name="6 Marcador de pie de página"/>
          <p:cNvSpPr>
            <a:spLocks noGrp="1"/>
          </p:cNvSpPr>
          <p:nvPr userDrawn="1"/>
        </p:nvSpPr>
        <p:spPr bwMode="auto">
          <a:xfrm>
            <a:off x="3133748" y="6381328"/>
            <a:ext cx="472440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s-E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s-ES" dirty="0"/>
              <a:t>Instituto de Estructura de la Materia</a:t>
            </a:r>
          </a:p>
        </p:txBody>
      </p:sp>
    </p:spTree>
    <p:extLst>
      <p:ext uri="{BB962C8B-B14F-4D97-AF65-F5344CB8AC3E}">
        <p14:creationId xmlns:p14="http://schemas.microsoft.com/office/powerpoint/2010/main" val="2720742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2000" b="1">
          <a:solidFill>
            <a:srgbClr val="000090"/>
          </a:solidFill>
          <a:latin typeface="Comic Sans MS"/>
          <a:ea typeface="+mj-ea"/>
          <a:cs typeface="Comic Sans M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pperplate Gothic Bold" pitchFamily="34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pperplate Gothic Bold" pitchFamily="34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pperplate Gothic Bold" pitchFamily="34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pperplate Gothic Bold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pperplate Gothic Bold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pperplate Gothic Bold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pperplate Gothic Bold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pperplate Gothic Bold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1600" b="1">
          <a:solidFill>
            <a:schemeClr val="tx1"/>
          </a:solidFill>
          <a:latin typeface="Times CE"/>
          <a:ea typeface="+mn-ea"/>
          <a:cs typeface="Times CE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1400" b="1">
          <a:solidFill>
            <a:schemeClr val="tx1"/>
          </a:solidFill>
          <a:latin typeface="Times CE"/>
          <a:cs typeface="Times CE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chemeClr val="tx1"/>
          </a:solidFill>
          <a:latin typeface="Times CE"/>
          <a:cs typeface="Times CE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Times CE"/>
          <a:cs typeface="Times CE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Times CE"/>
          <a:cs typeface="Times CE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Gill Sans" pitchFamily="34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Gill Sans" pitchFamily="34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Gill Sans" pitchFamily="34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Gill Sans" pitchFamily="34" charset="0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5.xm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4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5.xml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5.xml"/><Relationship Id="rId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7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hyperlink" Target="https://fair-center.eu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69.png"/><Relationship Id="rId2" Type="http://schemas.openxmlformats.org/officeDocument/2006/relationships/slideLayout" Target="../slideLayouts/slideLayout55.xml"/><Relationship Id="rId1" Type="http://schemas.openxmlformats.org/officeDocument/2006/relationships/tags" Target="../tags/tag1.xml"/><Relationship Id="rId6" Type="http://schemas.openxmlformats.org/officeDocument/2006/relationships/hyperlink" Target="http://pdg.lbl.gov/2004/reviews/passagerpp.pdf" TargetMode="Externa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pii/S0168583X19302228" TargetMode="External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3.xml"/><Relationship Id="rId4" Type="http://schemas.openxmlformats.org/officeDocument/2006/relationships/hyperlink" Target="https://www.sciencedirect.com/science/article/pii/S0168900212014416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7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iopscience.iop.org/article/10.1088/1742-6596/1667/1/012006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hyperlink" Target="https://www.gsi.de/work/forschung/nustarenna/nustarenna_divisions/kernreaktionen/r3b_project_group/neuland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sciencedirect.com/science/article/pii/S0168900221006860?via%3Dihub" TargetMode="External"/><Relationship Id="rId4" Type="http://schemas.openxmlformats.org/officeDocument/2006/relationships/image" Target="../media/image83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www.youtube.com/watch?v=zy4b0ZQnsck" TargetMode="External"/><Relationship Id="rId1" Type="http://schemas.openxmlformats.org/officeDocument/2006/relationships/slideLayout" Target="../slideLayouts/slideLayout55.xml"/><Relationship Id="rId6" Type="http://schemas.openxmlformats.org/officeDocument/2006/relationships/hyperlink" Target="https://fair-center.eu/user/experiments/nustar/documents/technical-design-reports" TargetMode="External"/><Relationship Id="rId5" Type="http://schemas.openxmlformats.org/officeDocument/2006/relationships/hyperlink" Target="https://www.youtube.com/watch?v=wTCkZdeqI8I" TargetMode="External"/><Relationship Id="rId4" Type="http://schemas.openxmlformats.org/officeDocument/2006/relationships/hyperlink" Target="https://www.youtube.com/watch?v=kbvK5AGg8oM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87.tif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hyperlink" Target="https://www-acc.gsi.de/wiki/HF/BuTiS" TargetMode="External"/><Relationship Id="rId1" Type="http://schemas.openxmlformats.org/officeDocument/2006/relationships/slideLayout" Target="../slideLayouts/slideLayout44.xml"/><Relationship Id="rId5" Type="http://schemas.openxmlformats.org/officeDocument/2006/relationships/hyperlink" Target="http://www.ohwr.org/projects/white-rabbit" TargetMode="External"/><Relationship Id="rId4" Type="http://schemas.openxmlformats.org/officeDocument/2006/relationships/hyperlink" Target="https://www-acc.gsi.de/wiki/Timing/TimingSystemButisInterface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fnexp.iem.csic.es/reports/PhD_Theses/PhD-G_Ribeiro-2015.pdf" TargetMode="External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journals.aps.org/prc/abstract/10.1103/PhysRevC.98.024603" TargetMode="Externa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52.png"/><Relationship Id="rId7" Type="http://schemas.openxmlformats.org/officeDocument/2006/relationships/image" Target="../media/image55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8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tif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bm.gsi.de/" TargetMode="External"/><Relationship Id="rId3" Type="http://schemas.openxmlformats.org/officeDocument/2006/relationships/hyperlink" Target="https://fair-center.eu/user" TargetMode="External"/><Relationship Id="rId7" Type="http://schemas.openxmlformats.org/officeDocument/2006/relationships/hyperlink" Target="https://www.gsi.de/sparc" TargetMode="External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55.xml"/><Relationship Id="rId6" Type="http://schemas.openxmlformats.org/officeDocument/2006/relationships/hyperlink" Target="https://www.gsi.de/work/forschung/appamml/plasmaphysikphelix/hed_at_fair" TargetMode="External"/><Relationship Id="rId5" Type="http://schemas.openxmlformats.org/officeDocument/2006/relationships/hyperlink" Target="https://www.gsi.de/work/forschung/appamml/materialforschung/biomat.htm" TargetMode="External"/><Relationship Id="rId10" Type="http://schemas.openxmlformats.org/officeDocument/2006/relationships/hyperlink" Target="https://panda.gsi.de/" TargetMode="External"/><Relationship Id="rId4" Type="http://schemas.openxmlformats.org/officeDocument/2006/relationships/hyperlink" Target="https://fair-center.eu/user/experiments/appa" TargetMode="External"/><Relationship Id="rId9" Type="http://schemas.openxmlformats.org/officeDocument/2006/relationships/hyperlink" Target="https://fair-center.eu/user/experiments/nustar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6.jpeg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jpeg"/><Relationship Id="rId11" Type="http://schemas.openxmlformats.org/officeDocument/2006/relationships/image" Target="../media/image33.png"/><Relationship Id="rId5" Type="http://schemas.openxmlformats.org/officeDocument/2006/relationships/image" Target="../media/image25.jpeg"/><Relationship Id="rId10" Type="http://schemas.openxmlformats.org/officeDocument/2006/relationships/image" Target="../media/image32.png"/><Relationship Id="rId4" Type="http://schemas.openxmlformats.org/officeDocument/2006/relationships/image" Target="../media/image27.png"/><Relationship Id="rId9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26714199-DBD2-1F0D-7DCD-C2D6CB8B4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283"/>
            <a:ext cx="9144000" cy="6651433"/>
          </a:xfrm>
          <a:prstGeom prst="rect">
            <a:avLst/>
          </a:prstGeom>
        </p:spPr>
      </p:pic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9833F2B-1FD3-D882-9D77-FB6FC018E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ES"/>
              <a:t>O. Tengblad: TEAFN2025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8A358D9-3E0B-6E78-80AE-4E9B10FB1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7768E-E2E7-E84A-A287-50AB9DA46C95}" type="slidenum">
              <a:rPr lang="en-US" altLang="es-ES" smtClean="0"/>
              <a:pPr/>
              <a:t>1</a:t>
            </a:fld>
            <a:endParaRPr lang="en-US" altLang="es-ES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CBC83D2-85F3-5F73-E08C-05DAE2A241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2655992"/>
            <a:ext cx="6400800" cy="3175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B976997-FDA5-B21F-D5DF-BDEFC3BCB8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50501" y="5830992"/>
            <a:ext cx="1289544" cy="106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643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17320"/>
            <a:ext cx="4971312" cy="622577"/>
          </a:xfrm>
        </p:spPr>
        <p:txBody>
          <a:bodyPr/>
          <a:lstStyle/>
          <a:p>
            <a:pPr lvl="0"/>
            <a:r>
              <a:rPr lang="en-US" sz="2400" b="0" kern="1200" dirty="0">
                <a:solidFill>
                  <a:srgbClr val="0000FF"/>
                </a:solidFill>
                <a:latin typeface="Comic Sans MS" pitchFamily="66" charset="0"/>
              </a:rPr>
              <a:t>How does it work</a:t>
            </a:r>
            <a:endParaRPr lang="es-ES_tradnl" sz="2400" b="0" dirty="0">
              <a:solidFill>
                <a:srgbClr val="0000FF"/>
              </a:solidFill>
            </a:endParaRPr>
          </a:p>
        </p:txBody>
      </p:sp>
      <p:grpSp>
        <p:nvGrpSpPr>
          <p:cNvPr id="3" name="38 Grupo"/>
          <p:cNvGrpSpPr>
            <a:grpSpLocks/>
          </p:cNvGrpSpPr>
          <p:nvPr/>
        </p:nvGrpSpPr>
        <p:grpSpPr bwMode="auto">
          <a:xfrm>
            <a:off x="1441425" y="928670"/>
            <a:ext cx="5143500" cy="3071812"/>
            <a:chOff x="1643042" y="1214422"/>
            <a:chExt cx="3214688" cy="2286000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43042" y="1214422"/>
              <a:ext cx="3214688" cy="22860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9" name="8 CuadroTexto"/>
            <p:cNvSpPr txBox="1"/>
            <p:nvPr/>
          </p:nvSpPr>
          <p:spPr>
            <a:xfrm>
              <a:off x="1643042" y="1285306"/>
              <a:ext cx="2009180" cy="38937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s-ES" dirty="0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FAIR</a:t>
              </a:r>
              <a:r>
                <a:rPr lang="es-ES" dirty="0">
                  <a:solidFill>
                    <a:srgbClr val="FFFFFF">
                      <a:lumMod val="50000"/>
                    </a:srgbClr>
                  </a:solidFill>
                  <a:latin typeface="Arial" charset="0"/>
                  <a:cs typeface="Arial"/>
                </a:rPr>
                <a:t> </a:t>
              </a:r>
              <a:r>
                <a:rPr lang="es-ES" sz="1000" dirty="0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(</a:t>
              </a:r>
              <a:r>
                <a:rPr lang="es-ES" sz="1000" dirty="0" err="1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Facility</a:t>
              </a:r>
              <a:r>
                <a:rPr lang="es-ES" sz="1000" dirty="0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 </a:t>
              </a:r>
              <a:r>
                <a:rPr lang="es-ES" sz="1000" dirty="0" err="1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for</a:t>
              </a:r>
              <a:r>
                <a:rPr lang="es-ES" sz="1000" dirty="0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 </a:t>
              </a:r>
              <a:r>
                <a:rPr lang="es-ES" sz="1000" dirty="0" err="1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antiproton</a:t>
              </a:r>
              <a:r>
                <a:rPr lang="es-ES" sz="1000" dirty="0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 and ion </a:t>
              </a:r>
              <a:r>
                <a:rPr lang="es-ES" sz="1000" dirty="0" err="1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research</a:t>
              </a:r>
              <a:r>
                <a:rPr lang="es-ES" sz="1000" dirty="0">
                  <a:solidFill>
                    <a:srgbClr val="FFFFFF">
                      <a:lumMod val="50000"/>
                    </a:srgbClr>
                  </a:solidFill>
                  <a:latin typeface="Copperplate Gothic Bold"/>
                  <a:cs typeface="Arial"/>
                </a:rPr>
                <a:t>)</a:t>
              </a:r>
            </a:p>
          </p:txBody>
        </p:sp>
      </p:grpSp>
      <p:sp>
        <p:nvSpPr>
          <p:cNvPr id="10" name="9 Elipse"/>
          <p:cNvSpPr/>
          <p:nvPr/>
        </p:nvSpPr>
        <p:spPr>
          <a:xfrm>
            <a:off x="1798613" y="1857359"/>
            <a:ext cx="214312" cy="142875"/>
          </a:xfrm>
          <a:prstGeom prst="ellipse">
            <a:avLst/>
          </a:prstGeom>
          <a:solidFill>
            <a:srgbClr val="F711E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  <a:latin typeface="Copperplate Gothic Light"/>
              <a:cs typeface="Arial"/>
            </a:endParaRPr>
          </a:p>
        </p:txBody>
      </p:sp>
      <p:sp>
        <p:nvSpPr>
          <p:cNvPr id="11" name="10 Forma libre"/>
          <p:cNvSpPr/>
          <p:nvPr/>
        </p:nvSpPr>
        <p:spPr>
          <a:xfrm>
            <a:off x="4656113" y="2428859"/>
            <a:ext cx="214312" cy="142875"/>
          </a:xfrm>
          <a:custGeom>
            <a:avLst/>
            <a:gdLst>
              <a:gd name="connsiteX0" fmla="*/ 218364 w 354842"/>
              <a:gd name="connsiteY0" fmla="*/ 0 h 232012"/>
              <a:gd name="connsiteX1" fmla="*/ 218364 w 354842"/>
              <a:gd name="connsiteY1" fmla="*/ 0 h 232012"/>
              <a:gd name="connsiteX2" fmla="*/ 13648 w 354842"/>
              <a:gd name="connsiteY2" fmla="*/ 40943 h 232012"/>
              <a:gd name="connsiteX3" fmla="*/ 0 w 354842"/>
              <a:gd name="connsiteY3" fmla="*/ 54591 h 232012"/>
              <a:gd name="connsiteX4" fmla="*/ 177421 w 354842"/>
              <a:gd name="connsiteY4" fmla="*/ 95534 h 232012"/>
              <a:gd name="connsiteX5" fmla="*/ 163773 w 354842"/>
              <a:gd name="connsiteY5" fmla="*/ 232012 h 232012"/>
              <a:gd name="connsiteX6" fmla="*/ 259308 w 354842"/>
              <a:gd name="connsiteY6" fmla="*/ 191068 h 232012"/>
              <a:gd name="connsiteX7" fmla="*/ 259308 w 354842"/>
              <a:gd name="connsiteY7" fmla="*/ 95534 h 232012"/>
              <a:gd name="connsiteX8" fmla="*/ 259308 w 354842"/>
              <a:gd name="connsiteY8" fmla="*/ 95534 h 232012"/>
              <a:gd name="connsiteX9" fmla="*/ 354842 w 354842"/>
              <a:gd name="connsiteY9" fmla="*/ 13647 h 232012"/>
              <a:gd name="connsiteX10" fmla="*/ 218364 w 354842"/>
              <a:gd name="connsiteY10" fmla="*/ 0 h 232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4842" h="232012">
                <a:moveTo>
                  <a:pt x="218364" y="0"/>
                </a:moveTo>
                <a:lnTo>
                  <a:pt x="218364" y="0"/>
                </a:lnTo>
                <a:cubicBezTo>
                  <a:pt x="196835" y="2392"/>
                  <a:pt x="43892" y="10699"/>
                  <a:pt x="13648" y="40943"/>
                </a:cubicBezTo>
                <a:lnTo>
                  <a:pt x="0" y="54591"/>
                </a:lnTo>
                <a:lnTo>
                  <a:pt x="177421" y="95534"/>
                </a:lnTo>
                <a:lnTo>
                  <a:pt x="163773" y="232012"/>
                </a:lnTo>
                <a:lnTo>
                  <a:pt x="259308" y="191068"/>
                </a:lnTo>
                <a:lnTo>
                  <a:pt x="259308" y="95534"/>
                </a:lnTo>
                <a:lnTo>
                  <a:pt x="259308" y="95534"/>
                </a:lnTo>
                <a:lnTo>
                  <a:pt x="354842" y="13647"/>
                </a:lnTo>
                <a:lnTo>
                  <a:pt x="218364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  <a:latin typeface="Copperplate Gothic Light"/>
              <a:cs typeface="Arial"/>
            </a:endParaRPr>
          </a:p>
        </p:txBody>
      </p:sp>
      <p:sp>
        <p:nvSpPr>
          <p:cNvPr id="12" name="11 Forma libre"/>
          <p:cNvSpPr/>
          <p:nvPr/>
        </p:nvSpPr>
        <p:spPr>
          <a:xfrm>
            <a:off x="4798988" y="2357420"/>
            <a:ext cx="214312" cy="214312"/>
          </a:xfrm>
          <a:custGeom>
            <a:avLst/>
            <a:gdLst>
              <a:gd name="connsiteX0" fmla="*/ 218364 w 354842"/>
              <a:gd name="connsiteY0" fmla="*/ 0 h 232012"/>
              <a:gd name="connsiteX1" fmla="*/ 218364 w 354842"/>
              <a:gd name="connsiteY1" fmla="*/ 0 h 232012"/>
              <a:gd name="connsiteX2" fmla="*/ 13648 w 354842"/>
              <a:gd name="connsiteY2" fmla="*/ 40943 h 232012"/>
              <a:gd name="connsiteX3" fmla="*/ 0 w 354842"/>
              <a:gd name="connsiteY3" fmla="*/ 54591 h 232012"/>
              <a:gd name="connsiteX4" fmla="*/ 177421 w 354842"/>
              <a:gd name="connsiteY4" fmla="*/ 95534 h 232012"/>
              <a:gd name="connsiteX5" fmla="*/ 163773 w 354842"/>
              <a:gd name="connsiteY5" fmla="*/ 232012 h 232012"/>
              <a:gd name="connsiteX6" fmla="*/ 259308 w 354842"/>
              <a:gd name="connsiteY6" fmla="*/ 191068 h 232012"/>
              <a:gd name="connsiteX7" fmla="*/ 259308 w 354842"/>
              <a:gd name="connsiteY7" fmla="*/ 95534 h 232012"/>
              <a:gd name="connsiteX8" fmla="*/ 259308 w 354842"/>
              <a:gd name="connsiteY8" fmla="*/ 95534 h 232012"/>
              <a:gd name="connsiteX9" fmla="*/ 354842 w 354842"/>
              <a:gd name="connsiteY9" fmla="*/ 13647 h 232012"/>
              <a:gd name="connsiteX10" fmla="*/ 218364 w 354842"/>
              <a:gd name="connsiteY10" fmla="*/ 0 h 232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4842" h="232012">
                <a:moveTo>
                  <a:pt x="218364" y="0"/>
                </a:moveTo>
                <a:lnTo>
                  <a:pt x="218364" y="0"/>
                </a:lnTo>
                <a:cubicBezTo>
                  <a:pt x="196835" y="2392"/>
                  <a:pt x="43892" y="10699"/>
                  <a:pt x="13648" y="40943"/>
                </a:cubicBezTo>
                <a:lnTo>
                  <a:pt x="0" y="54591"/>
                </a:lnTo>
                <a:lnTo>
                  <a:pt x="177421" y="95534"/>
                </a:lnTo>
                <a:lnTo>
                  <a:pt x="163773" y="232012"/>
                </a:lnTo>
                <a:lnTo>
                  <a:pt x="259308" y="191068"/>
                </a:lnTo>
                <a:lnTo>
                  <a:pt x="259308" y="95534"/>
                </a:lnTo>
                <a:lnTo>
                  <a:pt x="259308" y="95534"/>
                </a:lnTo>
                <a:lnTo>
                  <a:pt x="354842" y="13647"/>
                </a:lnTo>
                <a:lnTo>
                  <a:pt x="218364" y="0"/>
                </a:ln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  <a:latin typeface="Copperplate Gothic Light"/>
              <a:cs typeface="Arial"/>
            </a:endParaRPr>
          </a:p>
        </p:txBody>
      </p:sp>
      <p:sp>
        <p:nvSpPr>
          <p:cNvPr id="14" name="46 CuadroTexto"/>
          <p:cNvSpPr txBox="1">
            <a:spLocks noChangeArrowheads="1"/>
          </p:cNvSpPr>
          <p:nvPr/>
        </p:nvSpPr>
        <p:spPr bwMode="auto">
          <a:xfrm>
            <a:off x="798470" y="4214818"/>
            <a:ext cx="78581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0" tIns="45711" rIns="91420" bIns="4571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dirty="0">
                <a:solidFill>
                  <a:srgbClr val="FF0000"/>
                </a:solidFill>
                <a:latin typeface="Comic Sans MS" pitchFamily="66" charset="0"/>
                <a:cs typeface="Arial"/>
              </a:rPr>
              <a:t>R</a:t>
            </a:r>
            <a:r>
              <a:rPr lang="es-ES" sz="2000" baseline="30000" dirty="0">
                <a:solidFill>
                  <a:srgbClr val="FF0000"/>
                </a:solidFill>
                <a:latin typeface="Comic Sans MS" pitchFamily="66" charset="0"/>
                <a:cs typeface="Arial"/>
              </a:rPr>
              <a:t>3</a:t>
            </a:r>
            <a:r>
              <a:rPr lang="es-ES" sz="2000" dirty="0">
                <a:solidFill>
                  <a:srgbClr val="FF0000"/>
                </a:solidFill>
                <a:latin typeface="Comic Sans MS" pitchFamily="66" charset="0"/>
                <a:cs typeface="Arial"/>
              </a:rPr>
              <a:t>B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12862" y="4214797"/>
            <a:ext cx="3886200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15 Forma libre"/>
          <p:cNvSpPr/>
          <p:nvPr/>
        </p:nvSpPr>
        <p:spPr>
          <a:xfrm>
            <a:off x="1341425" y="4929170"/>
            <a:ext cx="214312" cy="214312"/>
          </a:xfrm>
          <a:custGeom>
            <a:avLst/>
            <a:gdLst>
              <a:gd name="connsiteX0" fmla="*/ 218364 w 354842"/>
              <a:gd name="connsiteY0" fmla="*/ 0 h 232012"/>
              <a:gd name="connsiteX1" fmla="*/ 218364 w 354842"/>
              <a:gd name="connsiteY1" fmla="*/ 0 h 232012"/>
              <a:gd name="connsiteX2" fmla="*/ 13648 w 354842"/>
              <a:gd name="connsiteY2" fmla="*/ 40943 h 232012"/>
              <a:gd name="connsiteX3" fmla="*/ 0 w 354842"/>
              <a:gd name="connsiteY3" fmla="*/ 54591 h 232012"/>
              <a:gd name="connsiteX4" fmla="*/ 177421 w 354842"/>
              <a:gd name="connsiteY4" fmla="*/ 95534 h 232012"/>
              <a:gd name="connsiteX5" fmla="*/ 163773 w 354842"/>
              <a:gd name="connsiteY5" fmla="*/ 232012 h 232012"/>
              <a:gd name="connsiteX6" fmla="*/ 259308 w 354842"/>
              <a:gd name="connsiteY6" fmla="*/ 191068 h 232012"/>
              <a:gd name="connsiteX7" fmla="*/ 259308 w 354842"/>
              <a:gd name="connsiteY7" fmla="*/ 95534 h 232012"/>
              <a:gd name="connsiteX8" fmla="*/ 259308 w 354842"/>
              <a:gd name="connsiteY8" fmla="*/ 95534 h 232012"/>
              <a:gd name="connsiteX9" fmla="*/ 354842 w 354842"/>
              <a:gd name="connsiteY9" fmla="*/ 13647 h 232012"/>
              <a:gd name="connsiteX10" fmla="*/ 218364 w 354842"/>
              <a:gd name="connsiteY10" fmla="*/ 0 h 232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54842" h="232012">
                <a:moveTo>
                  <a:pt x="218364" y="0"/>
                </a:moveTo>
                <a:lnTo>
                  <a:pt x="218364" y="0"/>
                </a:lnTo>
                <a:cubicBezTo>
                  <a:pt x="196835" y="2392"/>
                  <a:pt x="43892" y="10699"/>
                  <a:pt x="13648" y="40943"/>
                </a:cubicBezTo>
                <a:lnTo>
                  <a:pt x="0" y="54591"/>
                </a:lnTo>
                <a:lnTo>
                  <a:pt x="177421" y="95534"/>
                </a:lnTo>
                <a:lnTo>
                  <a:pt x="163773" y="232012"/>
                </a:lnTo>
                <a:lnTo>
                  <a:pt x="259308" y="191068"/>
                </a:lnTo>
                <a:lnTo>
                  <a:pt x="259308" y="95534"/>
                </a:lnTo>
                <a:lnTo>
                  <a:pt x="259308" y="95534"/>
                </a:lnTo>
                <a:lnTo>
                  <a:pt x="354842" y="13647"/>
                </a:lnTo>
                <a:lnTo>
                  <a:pt x="218364" y="0"/>
                </a:ln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FFFFFF"/>
              </a:solidFill>
              <a:latin typeface="Copperplate Gothic Light"/>
              <a:cs typeface="Arial"/>
            </a:endParaRPr>
          </a:p>
        </p:txBody>
      </p:sp>
      <p:sp>
        <p:nvSpPr>
          <p:cNvPr id="17" name="16 Elipse"/>
          <p:cNvSpPr/>
          <p:nvPr/>
        </p:nvSpPr>
        <p:spPr>
          <a:xfrm>
            <a:off x="2412987" y="4929172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200" dirty="0">
                <a:solidFill>
                  <a:srgbClr val="FFFFFF"/>
                </a:solidFill>
                <a:latin typeface="Copperplate Gothic Light"/>
                <a:cs typeface="Arial"/>
              </a:rPr>
              <a:t>n</a:t>
            </a:r>
          </a:p>
        </p:txBody>
      </p:sp>
      <p:sp>
        <p:nvSpPr>
          <p:cNvPr id="18" name="17 Elipse"/>
          <p:cNvSpPr/>
          <p:nvPr/>
        </p:nvSpPr>
        <p:spPr>
          <a:xfrm>
            <a:off x="2412987" y="4929172"/>
            <a:ext cx="142875" cy="14287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200" dirty="0">
                <a:solidFill>
                  <a:srgbClr val="FFFFFF"/>
                </a:solidFill>
                <a:latin typeface="Copperplate Gothic Light"/>
                <a:cs typeface="Arial"/>
              </a:rPr>
              <a:t>p</a:t>
            </a:r>
          </a:p>
        </p:txBody>
      </p:sp>
      <p:sp>
        <p:nvSpPr>
          <p:cNvPr id="19" name="18 Elipse"/>
          <p:cNvSpPr/>
          <p:nvPr/>
        </p:nvSpPr>
        <p:spPr>
          <a:xfrm>
            <a:off x="2412987" y="5000609"/>
            <a:ext cx="142875" cy="142875"/>
          </a:xfrm>
          <a:prstGeom prst="ellipse">
            <a:avLst/>
          </a:prstGeom>
          <a:solidFill>
            <a:srgbClr val="11F4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200" dirty="0">
                <a:solidFill>
                  <a:srgbClr val="FFFFFF"/>
                </a:solidFill>
                <a:latin typeface="Copperplate Gothic Light"/>
                <a:cs typeface="Arial"/>
              </a:rPr>
              <a:t>H</a:t>
            </a:r>
          </a:p>
        </p:txBody>
      </p:sp>
      <p:sp>
        <p:nvSpPr>
          <p:cNvPr id="20" name="19 Elipse"/>
          <p:cNvSpPr/>
          <p:nvPr/>
        </p:nvSpPr>
        <p:spPr>
          <a:xfrm>
            <a:off x="2341552" y="4929172"/>
            <a:ext cx="142875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1200" dirty="0">
                <a:solidFill>
                  <a:srgbClr val="FFFFFF"/>
                </a:solidFill>
                <a:latin typeface="Copperplate Gothic Light"/>
                <a:cs typeface="Arial"/>
              </a:rPr>
              <a:t>n</a:t>
            </a:r>
          </a:p>
        </p:txBody>
      </p:sp>
      <p:sp>
        <p:nvSpPr>
          <p:cNvPr id="21" name="20 Rectángulo redondeado"/>
          <p:cNvSpPr/>
          <p:nvPr/>
        </p:nvSpPr>
        <p:spPr>
          <a:xfrm>
            <a:off x="2412989" y="4929170"/>
            <a:ext cx="71438" cy="10795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S" sz="600" dirty="0">
                <a:solidFill>
                  <a:srgbClr val="FFFFFF"/>
                </a:solidFill>
                <a:latin typeface="Copperplate Gothic Light"/>
                <a:cs typeface="Arial"/>
              </a:rPr>
              <a:t>p</a:t>
            </a:r>
          </a:p>
        </p:txBody>
      </p:sp>
      <p:sp>
        <p:nvSpPr>
          <p:cNvPr id="22" name="21 Forma libre"/>
          <p:cNvSpPr/>
          <p:nvPr/>
        </p:nvSpPr>
        <p:spPr>
          <a:xfrm>
            <a:off x="2412989" y="4929170"/>
            <a:ext cx="71438" cy="107950"/>
          </a:xfrm>
          <a:custGeom>
            <a:avLst/>
            <a:gdLst>
              <a:gd name="connsiteX0" fmla="*/ 4658 w 78431"/>
              <a:gd name="connsiteY0" fmla="*/ 1195 h 105970"/>
              <a:gd name="connsiteX1" fmla="*/ 61808 w 78431"/>
              <a:gd name="connsiteY1" fmla="*/ 4370 h 105970"/>
              <a:gd name="connsiteX2" fmla="*/ 58633 w 78431"/>
              <a:gd name="connsiteY2" fmla="*/ 13895 h 105970"/>
              <a:gd name="connsiteX3" fmla="*/ 39583 w 78431"/>
              <a:gd name="connsiteY3" fmla="*/ 26595 h 105970"/>
              <a:gd name="connsiteX4" fmla="*/ 11008 w 78431"/>
              <a:gd name="connsiteY4" fmla="*/ 29770 h 105970"/>
              <a:gd name="connsiteX5" fmla="*/ 1483 w 78431"/>
              <a:gd name="connsiteY5" fmla="*/ 36120 h 105970"/>
              <a:gd name="connsiteX6" fmla="*/ 4658 w 78431"/>
              <a:gd name="connsiteY6" fmla="*/ 51995 h 105970"/>
              <a:gd name="connsiteX7" fmla="*/ 14183 w 78431"/>
              <a:gd name="connsiteY7" fmla="*/ 55170 h 105970"/>
              <a:gd name="connsiteX8" fmla="*/ 30058 w 78431"/>
              <a:gd name="connsiteY8" fmla="*/ 58345 h 105970"/>
              <a:gd name="connsiteX9" fmla="*/ 68158 w 78431"/>
              <a:gd name="connsiteY9" fmla="*/ 61520 h 105970"/>
              <a:gd name="connsiteX10" fmla="*/ 77683 w 78431"/>
              <a:gd name="connsiteY10" fmla="*/ 67870 h 105970"/>
              <a:gd name="connsiteX11" fmla="*/ 71333 w 78431"/>
              <a:gd name="connsiteY11" fmla="*/ 77395 h 105970"/>
              <a:gd name="connsiteX12" fmla="*/ 52283 w 78431"/>
              <a:gd name="connsiteY12" fmla="*/ 83745 h 105970"/>
              <a:gd name="connsiteX13" fmla="*/ 30058 w 78431"/>
              <a:gd name="connsiteY13" fmla="*/ 90095 h 105970"/>
              <a:gd name="connsiteX14" fmla="*/ 58633 w 78431"/>
              <a:gd name="connsiteY14" fmla="*/ 105970 h 105970"/>
              <a:gd name="connsiteX15" fmla="*/ 49108 w 78431"/>
              <a:gd name="connsiteY15" fmla="*/ 102795 h 105970"/>
              <a:gd name="connsiteX16" fmla="*/ 30058 w 78431"/>
              <a:gd name="connsiteY16" fmla="*/ 96445 h 105970"/>
              <a:gd name="connsiteX17" fmla="*/ 20533 w 78431"/>
              <a:gd name="connsiteY17" fmla="*/ 93270 h 105970"/>
              <a:gd name="connsiteX18" fmla="*/ 23708 w 78431"/>
              <a:gd name="connsiteY18" fmla="*/ 83745 h 105970"/>
              <a:gd name="connsiteX19" fmla="*/ 23708 w 78431"/>
              <a:gd name="connsiteY19" fmla="*/ 77395 h 105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8431" h="105970">
                <a:moveTo>
                  <a:pt x="4658" y="1195"/>
                </a:moveTo>
                <a:cubicBezTo>
                  <a:pt x="23708" y="2253"/>
                  <a:pt x="43236" y="0"/>
                  <a:pt x="61808" y="4370"/>
                </a:cubicBezTo>
                <a:cubicBezTo>
                  <a:pt x="65066" y="5137"/>
                  <a:pt x="61000" y="11528"/>
                  <a:pt x="58633" y="13895"/>
                </a:cubicBezTo>
                <a:cubicBezTo>
                  <a:pt x="53237" y="19291"/>
                  <a:pt x="47168" y="25752"/>
                  <a:pt x="39583" y="26595"/>
                </a:cubicBezTo>
                <a:lnTo>
                  <a:pt x="11008" y="29770"/>
                </a:lnTo>
                <a:cubicBezTo>
                  <a:pt x="7833" y="31887"/>
                  <a:pt x="2531" y="32451"/>
                  <a:pt x="1483" y="36120"/>
                </a:cubicBezTo>
                <a:cubicBezTo>
                  <a:pt x="0" y="41309"/>
                  <a:pt x="1665" y="47505"/>
                  <a:pt x="4658" y="51995"/>
                </a:cubicBezTo>
                <a:cubicBezTo>
                  <a:pt x="6514" y="54780"/>
                  <a:pt x="10936" y="54358"/>
                  <a:pt x="14183" y="55170"/>
                </a:cubicBezTo>
                <a:cubicBezTo>
                  <a:pt x="19418" y="56479"/>
                  <a:pt x="24699" y="57714"/>
                  <a:pt x="30058" y="58345"/>
                </a:cubicBezTo>
                <a:cubicBezTo>
                  <a:pt x="42715" y="59834"/>
                  <a:pt x="55458" y="60462"/>
                  <a:pt x="68158" y="61520"/>
                </a:cubicBezTo>
                <a:cubicBezTo>
                  <a:pt x="71333" y="63637"/>
                  <a:pt x="76935" y="64128"/>
                  <a:pt x="77683" y="67870"/>
                </a:cubicBezTo>
                <a:cubicBezTo>
                  <a:pt x="78431" y="71612"/>
                  <a:pt x="74569" y="75373"/>
                  <a:pt x="71333" y="77395"/>
                </a:cubicBezTo>
                <a:cubicBezTo>
                  <a:pt x="65657" y="80943"/>
                  <a:pt x="58777" y="82122"/>
                  <a:pt x="52283" y="83745"/>
                </a:cubicBezTo>
                <a:cubicBezTo>
                  <a:pt x="36336" y="87732"/>
                  <a:pt x="43723" y="85540"/>
                  <a:pt x="30058" y="90095"/>
                </a:cubicBezTo>
                <a:cubicBezTo>
                  <a:pt x="44316" y="104353"/>
                  <a:pt x="35323" y="98200"/>
                  <a:pt x="58633" y="105970"/>
                </a:cubicBezTo>
                <a:lnTo>
                  <a:pt x="49108" y="102795"/>
                </a:lnTo>
                <a:lnTo>
                  <a:pt x="30058" y="96445"/>
                </a:lnTo>
                <a:lnTo>
                  <a:pt x="20533" y="93270"/>
                </a:lnTo>
                <a:cubicBezTo>
                  <a:pt x="21591" y="90095"/>
                  <a:pt x="21617" y="86358"/>
                  <a:pt x="23708" y="83745"/>
                </a:cubicBezTo>
                <a:cubicBezTo>
                  <a:pt x="30197" y="75634"/>
                  <a:pt x="41773" y="77395"/>
                  <a:pt x="23708" y="77395"/>
                </a:cubicBezTo>
              </a:path>
            </a:pathLst>
          </a:cu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  <a:latin typeface="Copperplate Gothic Light"/>
              <a:cs typeface="Arial"/>
            </a:endParaRPr>
          </a:p>
        </p:txBody>
      </p:sp>
      <p:sp>
        <p:nvSpPr>
          <p:cNvPr id="23" name="22 Forma libre"/>
          <p:cNvSpPr/>
          <p:nvPr/>
        </p:nvSpPr>
        <p:spPr>
          <a:xfrm>
            <a:off x="2412989" y="5013309"/>
            <a:ext cx="71438" cy="71438"/>
          </a:xfrm>
          <a:custGeom>
            <a:avLst/>
            <a:gdLst>
              <a:gd name="connsiteX0" fmla="*/ 4658 w 78431"/>
              <a:gd name="connsiteY0" fmla="*/ 1195 h 105970"/>
              <a:gd name="connsiteX1" fmla="*/ 61808 w 78431"/>
              <a:gd name="connsiteY1" fmla="*/ 4370 h 105970"/>
              <a:gd name="connsiteX2" fmla="*/ 58633 w 78431"/>
              <a:gd name="connsiteY2" fmla="*/ 13895 h 105970"/>
              <a:gd name="connsiteX3" fmla="*/ 39583 w 78431"/>
              <a:gd name="connsiteY3" fmla="*/ 26595 h 105970"/>
              <a:gd name="connsiteX4" fmla="*/ 11008 w 78431"/>
              <a:gd name="connsiteY4" fmla="*/ 29770 h 105970"/>
              <a:gd name="connsiteX5" fmla="*/ 1483 w 78431"/>
              <a:gd name="connsiteY5" fmla="*/ 36120 h 105970"/>
              <a:gd name="connsiteX6" fmla="*/ 4658 w 78431"/>
              <a:gd name="connsiteY6" fmla="*/ 51995 h 105970"/>
              <a:gd name="connsiteX7" fmla="*/ 14183 w 78431"/>
              <a:gd name="connsiteY7" fmla="*/ 55170 h 105970"/>
              <a:gd name="connsiteX8" fmla="*/ 30058 w 78431"/>
              <a:gd name="connsiteY8" fmla="*/ 58345 h 105970"/>
              <a:gd name="connsiteX9" fmla="*/ 68158 w 78431"/>
              <a:gd name="connsiteY9" fmla="*/ 61520 h 105970"/>
              <a:gd name="connsiteX10" fmla="*/ 77683 w 78431"/>
              <a:gd name="connsiteY10" fmla="*/ 67870 h 105970"/>
              <a:gd name="connsiteX11" fmla="*/ 71333 w 78431"/>
              <a:gd name="connsiteY11" fmla="*/ 77395 h 105970"/>
              <a:gd name="connsiteX12" fmla="*/ 52283 w 78431"/>
              <a:gd name="connsiteY12" fmla="*/ 83745 h 105970"/>
              <a:gd name="connsiteX13" fmla="*/ 30058 w 78431"/>
              <a:gd name="connsiteY13" fmla="*/ 90095 h 105970"/>
              <a:gd name="connsiteX14" fmla="*/ 58633 w 78431"/>
              <a:gd name="connsiteY14" fmla="*/ 105970 h 105970"/>
              <a:gd name="connsiteX15" fmla="*/ 49108 w 78431"/>
              <a:gd name="connsiteY15" fmla="*/ 102795 h 105970"/>
              <a:gd name="connsiteX16" fmla="*/ 30058 w 78431"/>
              <a:gd name="connsiteY16" fmla="*/ 96445 h 105970"/>
              <a:gd name="connsiteX17" fmla="*/ 20533 w 78431"/>
              <a:gd name="connsiteY17" fmla="*/ 93270 h 105970"/>
              <a:gd name="connsiteX18" fmla="*/ 23708 w 78431"/>
              <a:gd name="connsiteY18" fmla="*/ 83745 h 105970"/>
              <a:gd name="connsiteX19" fmla="*/ 23708 w 78431"/>
              <a:gd name="connsiteY19" fmla="*/ 77395 h 105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8431" h="105970">
                <a:moveTo>
                  <a:pt x="4658" y="1195"/>
                </a:moveTo>
                <a:cubicBezTo>
                  <a:pt x="23708" y="2253"/>
                  <a:pt x="43236" y="0"/>
                  <a:pt x="61808" y="4370"/>
                </a:cubicBezTo>
                <a:cubicBezTo>
                  <a:pt x="65066" y="5137"/>
                  <a:pt x="61000" y="11528"/>
                  <a:pt x="58633" y="13895"/>
                </a:cubicBezTo>
                <a:cubicBezTo>
                  <a:pt x="53237" y="19291"/>
                  <a:pt x="47168" y="25752"/>
                  <a:pt x="39583" y="26595"/>
                </a:cubicBezTo>
                <a:lnTo>
                  <a:pt x="11008" y="29770"/>
                </a:lnTo>
                <a:cubicBezTo>
                  <a:pt x="7833" y="31887"/>
                  <a:pt x="2531" y="32451"/>
                  <a:pt x="1483" y="36120"/>
                </a:cubicBezTo>
                <a:cubicBezTo>
                  <a:pt x="0" y="41309"/>
                  <a:pt x="1665" y="47505"/>
                  <a:pt x="4658" y="51995"/>
                </a:cubicBezTo>
                <a:cubicBezTo>
                  <a:pt x="6514" y="54780"/>
                  <a:pt x="10936" y="54358"/>
                  <a:pt x="14183" y="55170"/>
                </a:cubicBezTo>
                <a:cubicBezTo>
                  <a:pt x="19418" y="56479"/>
                  <a:pt x="24699" y="57714"/>
                  <a:pt x="30058" y="58345"/>
                </a:cubicBezTo>
                <a:cubicBezTo>
                  <a:pt x="42715" y="59834"/>
                  <a:pt x="55458" y="60462"/>
                  <a:pt x="68158" y="61520"/>
                </a:cubicBezTo>
                <a:cubicBezTo>
                  <a:pt x="71333" y="63637"/>
                  <a:pt x="76935" y="64128"/>
                  <a:pt x="77683" y="67870"/>
                </a:cubicBezTo>
                <a:cubicBezTo>
                  <a:pt x="78431" y="71612"/>
                  <a:pt x="74569" y="75373"/>
                  <a:pt x="71333" y="77395"/>
                </a:cubicBezTo>
                <a:cubicBezTo>
                  <a:pt x="65657" y="80943"/>
                  <a:pt x="58777" y="82122"/>
                  <a:pt x="52283" y="83745"/>
                </a:cubicBezTo>
                <a:cubicBezTo>
                  <a:pt x="36336" y="87732"/>
                  <a:pt x="43723" y="85540"/>
                  <a:pt x="30058" y="90095"/>
                </a:cubicBezTo>
                <a:cubicBezTo>
                  <a:pt x="44316" y="104353"/>
                  <a:pt x="35323" y="98200"/>
                  <a:pt x="58633" y="105970"/>
                </a:cubicBezTo>
                <a:lnTo>
                  <a:pt x="49108" y="102795"/>
                </a:lnTo>
                <a:lnTo>
                  <a:pt x="30058" y="96445"/>
                </a:lnTo>
                <a:lnTo>
                  <a:pt x="20533" y="93270"/>
                </a:lnTo>
                <a:cubicBezTo>
                  <a:pt x="21591" y="90095"/>
                  <a:pt x="21617" y="86358"/>
                  <a:pt x="23708" y="83745"/>
                </a:cubicBezTo>
                <a:cubicBezTo>
                  <a:pt x="30197" y="75634"/>
                  <a:pt x="41773" y="77395"/>
                  <a:pt x="23708" y="77395"/>
                </a:cubicBezTo>
              </a:path>
            </a:pathLst>
          </a:custGeom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20" tIns="45711" rIns="91420" bIns="45711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  <a:latin typeface="Copperplate Gothic Light"/>
              <a:cs typeface="Arial"/>
            </a:endParaRPr>
          </a:p>
        </p:txBody>
      </p:sp>
      <p:cxnSp>
        <p:nvCxnSpPr>
          <p:cNvPr id="13" name="12 Conector recto de flecha"/>
          <p:cNvCxnSpPr/>
          <p:nvPr/>
        </p:nvCxnSpPr>
        <p:spPr>
          <a:xfrm rot="10800000" flipV="1">
            <a:off x="1369972" y="3071808"/>
            <a:ext cx="2857522" cy="12144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uadroTexto 3"/>
          <p:cNvSpPr txBox="1"/>
          <p:nvPr/>
        </p:nvSpPr>
        <p:spPr>
          <a:xfrm>
            <a:off x="7097185" y="1007533"/>
            <a:ext cx="1515533" cy="738664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1. </a:t>
            </a:r>
            <a:r>
              <a:rPr lang="es-ES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Accelerated</a:t>
            </a:r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beam</a:t>
            </a:r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impact</a:t>
            </a:r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 on </a:t>
            </a:r>
            <a:r>
              <a:rPr lang="es-ES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Production</a:t>
            </a:r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 Target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7097185" y="2085622"/>
            <a:ext cx="1515533" cy="523220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2.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Products</a:t>
            </a:r>
            <a:r>
              <a:rPr lang="es-ES_tradnl" sz="1400" dirty="0">
                <a:solidFill>
                  <a:srgbClr val="000000"/>
                </a:solidFill>
                <a:latin typeface="Times New Roman"/>
                <a:cs typeface="Times New Roman"/>
              </a:rPr>
              <a:t> are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separated</a:t>
            </a:r>
            <a:r>
              <a:rPr lang="es-ES_tradnl" sz="1400" dirty="0">
                <a:solidFill>
                  <a:srgbClr val="000000"/>
                </a:solidFill>
                <a:latin typeface="Times New Roman"/>
                <a:cs typeface="Times New Roman"/>
              </a:rPr>
              <a:t> in SFRS</a:t>
            </a:r>
            <a:endParaRPr lang="es-ES" sz="14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7097185" y="3062110"/>
            <a:ext cx="1515533" cy="738664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3. </a:t>
            </a:r>
            <a:r>
              <a:rPr lang="es-ES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Separated</a:t>
            </a:r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isotopes</a:t>
            </a:r>
            <a:r>
              <a:rPr lang="es-ES_tradnl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directed</a:t>
            </a:r>
            <a:r>
              <a:rPr lang="es-ES_tradnl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to</a:t>
            </a:r>
            <a:r>
              <a:rPr lang="es-ES_tradnl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experiment</a:t>
            </a:r>
            <a:endParaRPr lang="es-ES" sz="14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7097185" y="4131733"/>
            <a:ext cx="1515533" cy="738664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4.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Isotope</a:t>
            </a:r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 of </a:t>
            </a:r>
            <a:r>
              <a:rPr lang="es-ES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interest</a:t>
            </a:r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impact</a:t>
            </a:r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 on </a:t>
            </a:r>
            <a:r>
              <a:rPr lang="es-ES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Reaction</a:t>
            </a:r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 Target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6883401" y="5147733"/>
            <a:ext cx="1786467" cy="738664"/>
          </a:xfrm>
          <a:prstGeom prst="rect">
            <a:avLst/>
          </a:prstGeom>
          <a:noFill/>
        </p:spPr>
        <p:txBody>
          <a:bodyPr wrap="square" lIns="91420" tIns="45711" rIns="91420" bIns="45711" rtlCol="0">
            <a:spAutoFit/>
          </a:bodyPr>
          <a:lstStyle/>
          <a:p>
            <a:r>
              <a:rPr lang="es-ES" sz="1400" dirty="0">
                <a:solidFill>
                  <a:srgbClr val="000000"/>
                </a:solidFill>
                <a:latin typeface="Times New Roman"/>
                <a:cs typeface="Times New Roman"/>
              </a:rPr>
              <a:t>5. R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eaction</a:t>
            </a:r>
            <a:r>
              <a:rPr lang="es-ES_tradnl" sz="140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fragments</a:t>
            </a:r>
            <a:r>
              <a:rPr lang="es-ES_tradnl" sz="1400" dirty="0">
                <a:solidFill>
                  <a:srgbClr val="000000"/>
                </a:solidFill>
                <a:latin typeface="Times New Roman"/>
                <a:cs typeface="Times New Roman"/>
              </a:rPr>
              <a:t> and gammas are </a:t>
            </a:r>
            <a:r>
              <a:rPr lang="es-ES_tradnl" sz="1400" dirty="0" err="1">
                <a:solidFill>
                  <a:srgbClr val="000000"/>
                </a:solidFill>
                <a:latin typeface="Times New Roman"/>
                <a:cs typeface="Times New Roman"/>
              </a:rPr>
              <a:t>detected</a:t>
            </a:r>
            <a:endParaRPr lang="es-ES" sz="1400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10</a:t>
            </a:fld>
            <a:endParaRPr lang="es-ES"/>
          </a:p>
        </p:txBody>
      </p:sp>
      <p:pic>
        <p:nvPicPr>
          <p:cNvPr id="29" name="Picture 105" descr="D:\Dropbox\MisPresentaciones_y_Abstracts\s393_analysis_meeting_2013\logoR3B.png">
            <a:extLst>
              <a:ext uri="{FF2B5EF4-FFF2-40B4-BE49-F238E27FC236}">
                <a16:creationId xmlns:a16="http://schemas.microsoft.com/office/drawing/2014/main" id="{7A7D7D66-5AA0-0C4A-BC3F-7F0628F56A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28878" y="8881"/>
            <a:ext cx="1115122" cy="7827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6040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563 0.00208 0.03056 0.00602 0.04618 0.00787 C 0.04914 0.00925 0.05261 0.00972 0.05521 0.01203 C 0.0566 0.01342 0.05799 0.01503 0.05955 0.01596 C 0.06684 0.02059 0.0757 0.02174 0.08351 0.02382 C 0.1 0.0192 0.11684 0.01133 0.13282 0.00393 C 0.13681 -0.00162 0.13785 -0.00832 0.14167 -0.01202 C 0.1507 -0.02104 0.15955 -0.02336 0.17014 -0.02775 C 0.17986 -0.02659 0.18785 -0.03006 0.19098 -0.01781 C 0.18854 -0.00601 0.18664 -0.00439 0.17761 -0.00208 C 0.14011 -0.00509 0.1658 -0.00115 0.14775 -0.00994 C 0.14445 -0.0222 0.14844 -0.02405 0.1566 -0.02775 C 0.15955 -0.02914 0.16563 -0.03191 0.16563 -0.03191 C 0.17205 -0.03029 0.17743 -0.02844 0.18351 -0.0259 C 0.1915 -0.01526 0.18611 -0.01503 0.19098 -0.00393 C 0.19497 0.00509 0.21823 0.00555 0.2224 0.00602 C 0.25938 0.02244 0.26823 0.01272 0.3283 0.01388 C 0.34132 0.01527 0.34948 0.01712 0.36111 0.02174 C 0.37049 0.02105 0.38004 0.02105 0.38941 0.01989 C 0.39375 0.01943 0.39879 0.0155 0.40295 0.01388 C 0.41025 0.01133 0.41667 0.00902 0.42379 0.00602 C 0.42535 0.00463 0.42691 0.0037 0.4283 0.00208 C 0.42934 0.00093 0.43004 -0.00092 0.43125 -0.00208 C 0.4342 -0.00485 0.44028 -0.00994 0.44028 -0.00994 C 0.44132 -0.01202 0.44254 -0.01387 0.44323 -0.01595 C 0.44393 -0.01781 0.44375 -0.02012 0.44462 -0.02197 C 0.44532 -0.02359 0.44688 -0.02428 0.44775 -0.0259 C 0.45955 -0.04648 0.44914 -0.03122 0.4566 -0.04186 C 0.45521 -0.05527 0.45452 -0.06198 0.44775 -0.07169 C 0.44497 -0.08187 0.44705 -0.07585 0.44028 -0.0895 C 0.43941 -0.09135 0.43716 -0.09065 0.43577 -0.09158 C 0.42795 -0.09667 0.42014 -0.09991 0.41181 -0.10337 C 0.39775 -0.11609 0.379 -0.11956 0.36268 -0.12118 C 0.35278 -0.12049 0.34271 -0.12049 0.33282 -0.11933 C 0.32587 -0.11864 0.31875 -0.11378 0.31181 -0.11147 C 0.29358 -0.10546 0.28056 -0.09667 0.26702 -0.07955 C 0.26372 -0.06521 0.26424 -0.06984 0.26702 -0.04371 C 0.26754 -0.03954 0.26927 -0.03584 0.27014 -0.03191 C 0.27344 -0.01734 0.27726 -0.0037 0.28195 0.00995 C 0.28646 0.02336 0.28837 0.04047 0.3 0.04579 C 0.30278 0.05111 0.3066 0.05574 0.30886 0.06152 C 0.30955 0.06337 0.30938 0.06614 0.31042 0.06753 C 0.31146 0.06892 0.31354 0.06869 0.31493 0.06961 C 0.3165 0.07077 0.31927 0.07355 0.31927 0.07355 " pathEditMode="relative" ptsTypes="fffffffffffffffffffffffffffffffffffffffffffA">
                                      <p:cBhvr>
                                        <p:cTn id="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104 0.0044 0 0.01227 -0.00382 0.01389 C -0.00695 0.01666 -0.00955 0.01898 -0.0132 0.0206 C -0.01424 0.02106 -0.01545 0.02153 -0.01649 0.02199 C -0.01754 0.02245 -0.01979 0.02338 -0.01979 0.02338 C -0.02118 0.02569 -0.02309 0.02708 -0.02465 0.0294 C -0.02587 0.03403 -0.02726 0.03125 -0.0257 0.03819 C -0.02535 0.03981 -0.02309 0.04166 -0.02309 0.04166 " pathEditMode="relative" ptsTypes="fffffffA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295 0.00463 -0.00086 0.01088 -0.00382 0.01551 C -0.00399 0.0162 -0.00399 0.0169 -0.00434 0.01759 C -0.00468 0.01829 -0.00538 0.01829 -0.00555 0.01898 C -0.00642 0.02129 -0.00642 0.02592 -0.00816 0.02778 C -0.00954 0.02916 -0.01319 0.03009 -0.01319 0.03009 C -0.02083 0.0368 -0.03402 0.03704 -0.0401 0.04629 C -0.04114 0.05069 -0.04236 0.05509 -0.0434 0.05949 C -0.04357 0.06204 -0.04357 0.06481 -0.04392 0.06736 C -0.04496 0.07592 -0.04826 0.07245 -0.05156 0.07685 " pathEditMode="relative" ptsTypes="fffffffff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07407E-6 L 0.10399 -0.00301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0" y="-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5764 0.00116 0.11198 0.00324 0.17048 0.00324 " pathEditMode="relative" ptsTypes="fA">
                                      <p:cBhvr>
                                        <p:cTn id="10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329 0.00394 0.00434 0.00949 0.00729 0.01388 C 0.00798 0.01666 0.00815 0.02245 0.00972 0.02453 C 0.01163 0.02707 0.01753 0.03309 0.02013 0.03401 C 0.02204 0.03795 0.02065 0.03725 0.02326 0.03725 " pathEditMode="relative" ptsTypes="ffffA">
                                      <p:cBhvr>
                                        <p:cTn id="10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128 -0.00023 0.02239 0 0.03368 -0.00092 C 0.04218 -0.00161 0.05017 -0.01018 0.05694 -0.01596 C 0.05868 -0.01966 0.05989 -0.02198 0.06319 -0.02336 C 0.06788 -0.02915 0.07395 -0.03586 0.07934 -0.04049 C 0.08125 -0.04419 0.08628 -0.04858 0.08975 -0.04997 C 0.09027 -0.05067 0.09079 -0.05159 0.09131 -0.05229 C 0.09201 -0.05321 0.09305 -0.05344 0.09375 -0.05437 C 0.09461 -0.05552 0.09513 -0.05738 0.096 -0.05853 " pathEditMode="relative" ptsTypes="ffffffffA">
                                      <p:cBhvr>
                                        <p:cTn id="10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0926 C 0.01232 -0.01504 0.02673 -0.01319 0.03923 -0.01365 C 0.04201 -0.01481 0.04323 -0.01597 0.04566 -0.01782 C 0.05312 -0.0236 0.06771 -0.02754 0.07604 -0.02846 C 0.08437 -0.03239 0.09305 -0.03332 0.10156 -0.0361 C 0.11111 -0.0391 0.12048 -0.0435 0.12969 -0.04766 C 0.13906 -0.05183 0.14913 -0.06062 0.1592 -0.06062 " pathEditMode="relative" rAng="0" ptsTypes="ffffffA">
                                      <p:cBhvr>
                                        <p:cTn id="10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0" y="-2600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156 0.00324 -0.00069 0.00209 -0.00243 0.00371 C -0.00329 0.00533 -0.00399 0.0051 -0.00451 0.00695 C -0.00468 0.00811 -0.00468 0.00949 -0.00486 0.01065 C -0.00503 0.01158 -0.00555 0.01343 -0.00555 0.01343 C -0.00503 0.01551 -0.0059 0.0176 -0.0059 0.01991 " pathEditMode="relative" ptsTypes="fffffA">
                                      <p:cBhvr>
                                        <p:cTn id="10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4 0.0074 C 0.00174 0.00532 0.00139 0.00347 0.0007 0.00139 C 0.00035 -0.0007 0.00018 -0.00232 -0.00069 -0.00417 C -0.00104 -0.00718 -0.00173 -0.0088 -0.00208 -0.01158 C -0.00173 -0.01435 -0.00156 -0.01366 -0.00034 -0.01528 " pathEditMode="relative" rAng="0" ptsTypes="ffffA">
                                      <p:cBhvr>
                                        <p:cTn id="1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110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56 0.00139 0.00243 -0.00023 0.00399 -0.0007 C 0.00573 -0.00232 0.00764 -0.00371 0.00937 -0.00533 C 0.00955 -0.00556 0.00972 -0.00625 0.00972 -0.00625 " pathEditMode="relative" ptsTypes="fffA">
                                      <p:cBhvr>
                                        <p:cTn id="1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4" grpId="0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4" grpId="0"/>
      <p:bldP spid="24" grpId="0"/>
      <p:bldP spid="25" grpId="0"/>
      <p:bldP spid="26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2829261" y="108657"/>
            <a:ext cx="6314739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68565" tIns="34283" rIns="68565" bIns="34283" anchor="ctr">
            <a:prstTxWarp prst="textNoShape">
              <a:avLst/>
            </a:prstTxWarp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CC0000"/>
                </a:solidFill>
                <a:latin typeface="Comic Sans MS"/>
                <a:cs typeface="Comic Sans MS"/>
              </a:rPr>
              <a:t>R</a:t>
            </a:r>
            <a:r>
              <a:rPr lang="en-US" sz="2000" baseline="30000" dirty="0">
                <a:solidFill>
                  <a:srgbClr val="CC0000"/>
                </a:solidFill>
                <a:latin typeface="Comic Sans MS"/>
                <a:cs typeface="Comic Sans MS"/>
              </a:rPr>
              <a:t>3</a:t>
            </a:r>
            <a:r>
              <a:rPr lang="en-US" sz="2000" dirty="0">
                <a:solidFill>
                  <a:srgbClr val="CC0000"/>
                </a:solidFill>
                <a:latin typeface="Comic Sans MS"/>
                <a:cs typeface="Comic Sans MS"/>
              </a:rPr>
              <a:t>B: R</a:t>
            </a:r>
            <a:r>
              <a:rPr lang="en-US" sz="2000" dirty="0">
                <a:solidFill>
                  <a:srgbClr val="000000"/>
                </a:solidFill>
                <a:latin typeface="Comic Sans MS"/>
                <a:cs typeface="Comic Sans MS"/>
              </a:rPr>
              <a:t>eactions with </a:t>
            </a:r>
            <a:r>
              <a:rPr lang="en-US" sz="2000" dirty="0">
                <a:solidFill>
                  <a:srgbClr val="CC0000"/>
                </a:solidFill>
                <a:latin typeface="Comic Sans MS"/>
                <a:cs typeface="Comic Sans MS"/>
              </a:rPr>
              <a:t>R</a:t>
            </a:r>
            <a:r>
              <a:rPr lang="en-US" sz="2000" dirty="0">
                <a:solidFill>
                  <a:srgbClr val="000000"/>
                </a:solidFill>
                <a:latin typeface="Comic Sans MS"/>
                <a:cs typeface="Comic Sans MS"/>
              </a:rPr>
              <a:t>elativistic </a:t>
            </a:r>
            <a:r>
              <a:rPr lang="en-US" sz="2000" dirty="0">
                <a:solidFill>
                  <a:srgbClr val="CC0000"/>
                </a:solidFill>
                <a:latin typeface="Comic Sans MS"/>
                <a:cs typeface="Comic Sans MS"/>
              </a:rPr>
              <a:t>R</a:t>
            </a:r>
            <a:r>
              <a:rPr lang="en-US" sz="2000" dirty="0">
                <a:solidFill>
                  <a:srgbClr val="000000"/>
                </a:solidFill>
                <a:latin typeface="Comic Sans MS"/>
                <a:cs typeface="Comic Sans MS"/>
              </a:rPr>
              <a:t>adioactive </a:t>
            </a:r>
            <a:r>
              <a:rPr lang="en-US" sz="2000" dirty="0">
                <a:solidFill>
                  <a:srgbClr val="CC0000"/>
                </a:solidFill>
                <a:latin typeface="Comic Sans MS"/>
                <a:cs typeface="Comic Sans MS"/>
              </a:rPr>
              <a:t>B</a:t>
            </a:r>
            <a:r>
              <a:rPr lang="en-US" sz="2000" dirty="0">
                <a:solidFill>
                  <a:srgbClr val="000000"/>
                </a:solidFill>
                <a:latin typeface="Comic Sans MS"/>
                <a:cs typeface="Comic Sans MS"/>
              </a:rPr>
              <a:t>eams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220169" y="6496559"/>
            <a:ext cx="4840287" cy="365125"/>
          </a:xfrm>
        </p:spPr>
        <p:txBody>
          <a:bodyPr/>
          <a:lstStyle/>
          <a:p>
            <a:pPr defTabSz="685800"/>
            <a:r>
              <a:rPr lang="es-ES">
                <a:solidFill>
                  <a:prstClr val="white"/>
                </a:solidFill>
                <a:latin typeface="News Gothic MT"/>
              </a:rPr>
              <a:t>O. Tengblad: TEAFN2025</a:t>
            </a:r>
            <a:endParaRPr lang="es-ES" dirty="0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047952" y="6389555"/>
            <a:ext cx="990600" cy="365125"/>
          </a:xfrm>
        </p:spPr>
        <p:txBody>
          <a:bodyPr/>
          <a:lstStyle/>
          <a:p>
            <a:pPr defTabSz="685800"/>
            <a:fld id="{CBF7A88B-9D4D-4E41-BDD8-D7C9C30E771E}" type="slidenum">
              <a:rPr lang="es-ES">
                <a:solidFill>
                  <a:prstClr val="white"/>
                </a:solidFill>
                <a:latin typeface="News Gothic MT"/>
              </a:rPr>
              <a:pPr defTabSz="685800"/>
              <a:t>11</a:t>
            </a:fld>
            <a:endParaRPr lang="es-ES" dirty="0">
              <a:solidFill>
                <a:prstClr val="white"/>
              </a:solidFill>
              <a:latin typeface="News Gothic MT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DF68C10-E4CE-7BED-238E-51D3227248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01" y="831305"/>
            <a:ext cx="9049999" cy="446979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6167B22E-4FCC-BE4B-A41F-3DA8CF11A5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175" y="5263376"/>
            <a:ext cx="7772400" cy="13843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52A358ED-0F42-32AD-24B7-BED547ACD4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9029" y="5573717"/>
            <a:ext cx="5041900" cy="106680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55B9ED4E-A6E8-B668-064F-4BB648E51115}"/>
              </a:ext>
            </a:extLst>
          </p:cNvPr>
          <p:cNvSpPr txBox="1"/>
          <p:nvPr/>
        </p:nvSpPr>
        <p:spPr>
          <a:xfrm>
            <a:off x="-15516" y="2351501"/>
            <a:ext cx="838691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</a:t>
            </a:r>
            <a:r>
              <a:rPr lang="en-GB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</a:t>
            </a:r>
            <a:endParaRPr lang="en-GB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612E723-9AFF-6C6D-FCDD-8419DED77518}"/>
              </a:ext>
            </a:extLst>
          </p:cNvPr>
          <p:cNvSpPr txBox="1"/>
          <p:nvPr/>
        </p:nvSpPr>
        <p:spPr>
          <a:xfrm>
            <a:off x="6077783" y="2309745"/>
            <a:ext cx="1018677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Neutrons  </a:t>
            </a:r>
            <a:r>
              <a:rPr lang="en-GB" sz="12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</a:t>
            </a:r>
            <a:endParaRPr lang="en-GB" sz="12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6532BA1-A026-43CB-DF72-8F7FD7CFE918}"/>
              </a:ext>
            </a:extLst>
          </p:cNvPr>
          <p:cNvSpPr txBox="1"/>
          <p:nvPr/>
        </p:nvSpPr>
        <p:spPr>
          <a:xfrm rot="951754">
            <a:off x="5732981" y="3030309"/>
            <a:ext cx="1043876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fragments </a:t>
            </a:r>
            <a:r>
              <a:rPr lang="en-GB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</a:t>
            </a:r>
            <a:endParaRPr lang="en-GB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D2A3D89-FA1A-BB4C-6AEB-6282D767CBB8}"/>
              </a:ext>
            </a:extLst>
          </p:cNvPr>
          <p:cNvSpPr txBox="1"/>
          <p:nvPr/>
        </p:nvSpPr>
        <p:spPr>
          <a:xfrm rot="1989675">
            <a:off x="3836415" y="3041234"/>
            <a:ext cx="839140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protons</a:t>
            </a:r>
            <a:r>
              <a:rPr lang="en-GB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</a:t>
            </a:r>
            <a:endParaRPr lang="en-GB" sz="1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E19B887-4EF8-2CC5-4C51-1661BBBB0995}"/>
              </a:ext>
            </a:extLst>
          </p:cNvPr>
          <p:cNvSpPr txBox="1"/>
          <p:nvPr/>
        </p:nvSpPr>
        <p:spPr>
          <a:xfrm>
            <a:off x="1952643" y="3074670"/>
            <a:ext cx="497252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  <a:latin typeface="Symbol" pitchFamily="2" charset="2"/>
                <a:cs typeface="Times New Roman" panose="02020603050405020304" pitchFamily="18" charset="0"/>
              </a:rPr>
              <a:t>g </a:t>
            </a:r>
            <a:r>
              <a:rPr lang="en-GB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 d</a:t>
            </a:r>
            <a:endParaRPr lang="en-GB" sz="1200" b="1" dirty="0">
              <a:solidFill>
                <a:srgbClr val="FF0000"/>
              </a:solidFill>
              <a:latin typeface="Symbol" pitchFamily="2" charset="2"/>
              <a:cs typeface="Times New Roman" panose="02020603050405020304" pitchFamily="18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E67A494-96F3-809E-FB75-FD87628E9AB4}"/>
              </a:ext>
            </a:extLst>
          </p:cNvPr>
          <p:cNvSpPr txBox="1"/>
          <p:nvPr/>
        </p:nvSpPr>
        <p:spPr>
          <a:xfrm>
            <a:off x="3321976" y="897192"/>
            <a:ext cx="689612" cy="2769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</a:p>
        </p:txBody>
      </p:sp>
    </p:spTree>
    <p:extLst>
      <p:ext uri="{BB962C8B-B14F-4D97-AF65-F5344CB8AC3E}">
        <p14:creationId xmlns:p14="http://schemas.microsoft.com/office/powerpoint/2010/main" val="1606704878"/>
      </p:ext>
    </p:extLst>
  </p:cSld>
  <p:clrMapOvr>
    <a:masterClrMapping/>
  </p:clrMapOvr>
  <p:transition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387FA28-2F64-DC60-AB79-FD78F1BC4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s-ES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O. Tengblad: TEAFN2025</a:t>
            </a:r>
            <a:endParaRPr kumimoji="0" lang="en-US" altLang="es-E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49997C8-5A18-159A-E688-0DF81146D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17768E-E2E7-E84A-A287-50AB9DA46C95}" type="slidenum">
              <a:rPr kumimoji="0" lang="en-US" altLang="es-ES" sz="27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es-E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pic>
        <p:nvPicPr>
          <p:cNvPr id="6" name="Imagen 5" descr="Captura de pantalla 2015-04-09 a la(s) 12.51.31.png">
            <a:extLst>
              <a:ext uri="{FF2B5EF4-FFF2-40B4-BE49-F238E27FC236}">
                <a16:creationId xmlns:a16="http://schemas.microsoft.com/office/drawing/2014/main" id="{62E805CB-5B47-D899-91D9-0C67324FF2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84" y="979222"/>
            <a:ext cx="8230832" cy="5119492"/>
          </a:xfrm>
          <a:prstGeom prst="rect">
            <a:avLst/>
          </a:prstGeom>
        </p:spPr>
      </p:pic>
      <p:sp>
        <p:nvSpPr>
          <p:cNvPr id="10" name="Flecha izquierda y derecha 9">
            <a:extLst>
              <a:ext uri="{FF2B5EF4-FFF2-40B4-BE49-F238E27FC236}">
                <a16:creationId xmlns:a16="http://schemas.microsoft.com/office/drawing/2014/main" id="{C424D915-FC80-437D-5497-7DFF017FC12E}"/>
              </a:ext>
            </a:extLst>
          </p:cNvPr>
          <p:cNvSpPr/>
          <p:nvPr/>
        </p:nvSpPr>
        <p:spPr>
          <a:xfrm>
            <a:off x="3861995" y="1557179"/>
            <a:ext cx="4143394" cy="45719"/>
          </a:xfrm>
          <a:prstGeom prst="leftRightArrow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4EEDDB5-CE93-390A-43A4-7D5A38E53A50}"/>
              </a:ext>
            </a:extLst>
          </p:cNvPr>
          <p:cNvSpPr txBox="1"/>
          <p:nvPr/>
        </p:nvSpPr>
        <p:spPr>
          <a:xfrm>
            <a:off x="5165780" y="1209417"/>
            <a:ext cx="1446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&gt;20 meters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2419AB2D-EF21-DA1F-C3CB-F81A1EC7D394}"/>
              </a:ext>
            </a:extLst>
          </p:cNvPr>
          <p:cNvSpPr txBox="1"/>
          <p:nvPr/>
        </p:nvSpPr>
        <p:spPr>
          <a:xfrm>
            <a:off x="456584" y="1972734"/>
            <a:ext cx="12554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LH</a:t>
            </a:r>
            <a:r>
              <a:rPr lang="en-GB" baseline="-25000" dirty="0"/>
              <a:t>2 </a:t>
            </a:r>
            <a:r>
              <a:rPr lang="en-GB" dirty="0"/>
              <a:t>target</a:t>
            </a:r>
            <a:endParaRPr lang="en-GB" baseline="-25000" dirty="0"/>
          </a:p>
        </p:txBody>
      </p:sp>
      <p:pic>
        <p:nvPicPr>
          <p:cNvPr id="2" name="Picture 105" descr="D:\Dropbox\MisPresentaciones_y_Abstracts\s393_analysis_meeting_2013\logoR3B.png">
            <a:extLst>
              <a:ext uri="{FF2B5EF4-FFF2-40B4-BE49-F238E27FC236}">
                <a16:creationId xmlns:a16="http://schemas.microsoft.com/office/drawing/2014/main" id="{3B571D29-D3DD-B61F-CADD-79BCB9C9E8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878" y="8881"/>
            <a:ext cx="1115122" cy="782717"/>
          </a:xfrm>
          <a:prstGeom prst="rect">
            <a:avLst/>
          </a:prstGeom>
          <a:noFill/>
        </p:spPr>
      </p:pic>
      <p:sp>
        <p:nvSpPr>
          <p:cNvPr id="3" name="Título 2">
            <a:extLst>
              <a:ext uri="{FF2B5EF4-FFF2-40B4-BE49-F238E27FC236}">
                <a16:creationId xmlns:a16="http://schemas.microsoft.com/office/drawing/2014/main" id="{1030AA14-7ED3-1295-E800-7451470B7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7543" y="0"/>
            <a:ext cx="3278561" cy="947135"/>
          </a:xfrm>
        </p:spPr>
        <p:txBody>
          <a:bodyPr/>
          <a:lstStyle/>
          <a:p>
            <a:r>
              <a:rPr lang="en-GB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instrumentation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01588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page1image3821472">
            <a:extLst>
              <a:ext uri="{FF2B5EF4-FFF2-40B4-BE49-F238E27FC236}">
                <a16:creationId xmlns:a16="http://schemas.microsoft.com/office/drawing/2014/main" id="{6BBFEABB-8B2F-3D41-93B8-56DF826B4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34068" y="1316012"/>
            <a:ext cx="4639983" cy="374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1B60AB8-9581-E048-8BCB-1DD492658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058" y="357245"/>
            <a:ext cx="4332582" cy="622577"/>
          </a:xfrm>
        </p:spPr>
        <p:txBody>
          <a:bodyPr>
            <a:normAutofit/>
          </a:bodyPr>
          <a:lstStyle/>
          <a:p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LH</a:t>
            </a:r>
            <a:r>
              <a:rPr lang="es-E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target </a:t>
            </a:r>
            <a:r>
              <a:rPr lang="es-E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E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Si-detector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3412FD3-994A-0842-BF8B-644B08225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451825" y="6577519"/>
            <a:ext cx="3301999" cy="365125"/>
          </a:xfrm>
        </p:spPr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pic>
        <p:nvPicPr>
          <p:cNvPr id="2052" name="Picture 4" descr="page3image3808480">
            <a:extLst>
              <a:ext uri="{FF2B5EF4-FFF2-40B4-BE49-F238E27FC236}">
                <a16:creationId xmlns:a16="http://schemas.microsoft.com/office/drawing/2014/main" id="{26B9909F-8ADC-1144-8C97-9119E38752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84" y="371192"/>
            <a:ext cx="1375831" cy="1475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F044F186-67D0-7247-AC77-056172502574}"/>
              </a:ext>
            </a:extLst>
          </p:cNvPr>
          <p:cNvSpPr/>
          <p:nvPr/>
        </p:nvSpPr>
        <p:spPr>
          <a:xfrm>
            <a:off x="-1678845" y="-1534165"/>
            <a:ext cx="11606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Calibri" panose="020F0502020204030204" pitchFamily="34" charset="0"/>
              </a:rPr>
              <a:t>1.5 cm 15 cm</a:t>
            </a:r>
            <a:endParaRPr lang="es-ES" dirty="0">
              <a:effectLst/>
            </a:endParaRPr>
          </a:p>
        </p:txBody>
      </p:sp>
      <p:pic>
        <p:nvPicPr>
          <p:cNvPr id="2054" name="Picture 6" descr="page3image3820352">
            <a:extLst>
              <a:ext uri="{FF2B5EF4-FFF2-40B4-BE49-F238E27FC236}">
                <a16:creationId xmlns:a16="http://schemas.microsoft.com/office/drawing/2014/main" id="{F5410AC7-14B2-3C43-9F80-A64BDCC34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99" y="4541665"/>
            <a:ext cx="2584422" cy="1938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254FFB36-E75F-2049-9D69-AD38C1AB95D0}"/>
              </a:ext>
            </a:extLst>
          </p:cNvPr>
          <p:cNvSpPr txBox="1"/>
          <p:nvPr/>
        </p:nvSpPr>
        <p:spPr>
          <a:xfrm>
            <a:off x="3236402" y="5150324"/>
            <a:ext cx="3850715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sz="1600" dirty="0"/>
              <a:t>Target </a:t>
            </a:r>
            <a:r>
              <a:rPr lang="es-ES" sz="1600" dirty="0" err="1"/>
              <a:t>cell</a:t>
            </a:r>
            <a:r>
              <a:rPr lang="es-ES" sz="1600" dirty="0"/>
              <a:t> </a:t>
            </a:r>
            <a:r>
              <a:rPr lang="es-ES" sz="1600" dirty="0" err="1"/>
              <a:t>diameter</a:t>
            </a:r>
            <a:r>
              <a:rPr lang="es-ES" sz="1600" dirty="0"/>
              <a:t>       42 mm </a:t>
            </a:r>
          </a:p>
          <a:p>
            <a:r>
              <a:rPr lang="es-ES" sz="1600" dirty="0" err="1"/>
              <a:t>Three</a:t>
            </a:r>
            <a:r>
              <a:rPr lang="es-ES" sz="1600" dirty="0"/>
              <a:t> target </a:t>
            </a:r>
            <a:r>
              <a:rPr lang="es-ES" sz="1600" dirty="0" err="1"/>
              <a:t>length</a:t>
            </a:r>
            <a:r>
              <a:rPr lang="es-ES" sz="1600" dirty="0"/>
              <a:t>        15, 50 and 150 </a:t>
            </a:r>
            <a:r>
              <a:rPr lang="es-ES" sz="1600" dirty="0" err="1"/>
              <a:t>mm.</a:t>
            </a:r>
            <a:endParaRPr lang="es-ES" sz="1600" dirty="0"/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02D5FC78-4880-C048-852C-CFECE64B2598}"/>
              </a:ext>
            </a:extLst>
          </p:cNvPr>
          <p:cNvSpPr/>
          <p:nvPr/>
        </p:nvSpPr>
        <p:spPr>
          <a:xfrm>
            <a:off x="3227133" y="5747677"/>
            <a:ext cx="5578668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The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cryogenic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system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operates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in a </a:t>
            </a:r>
            <a:r>
              <a:rPr lang="es-ES" sz="1400" b="1" dirty="0" err="1">
                <a:solidFill>
                  <a:srgbClr val="333333"/>
                </a:solidFill>
                <a:latin typeface="Arial" panose="020B0604020202020204" pitchFamily="34" charset="0"/>
              </a:rPr>
              <a:t>closed</a:t>
            </a:r>
            <a:r>
              <a:rPr lang="es-ES" sz="1400" b="1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b="1" dirty="0" err="1">
                <a:solidFill>
                  <a:srgbClr val="333333"/>
                </a:solidFill>
                <a:latin typeface="Arial" panose="020B0604020202020204" pitchFamily="34" charset="0"/>
              </a:rPr>
              <a:t>loop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. </a:t>
            </a:r>
          </a:p>
          <a:p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The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target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is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connected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to a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storage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tank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. </a:t>
            </a:r>
          </a:p>
          <a:p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The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tank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is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filled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with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b="1" dirty="0">
                <a:solidFill>
                  <a:srgbClr val="333333"/>
                </a:solidFill>
                <a:latin typeface="Arial" panose="020B0604020202020204" pitchFamily="34" charset="0"/>
              </a:rPr>
              <a:t>800 l of </a:t>
            </a:r>
            <a:r>
              <a:rPr lang="es-ES" sz="1400" b="1" dirty="0" err="1">
                <a:solidFill>
                  <a:srgbClr val="333333"/>
                </a:solidFill>
                <a:latin typeface="Arial" panose="020B0604020202020204" pitchFamily="34" charset="0"/>
              </a:rPr>
              <a:t>hydrogen</a:t>
            </a:r>
            <a:r>
              <a:rPr lang="es-ES" sz="1400" b="1" dirty="0">
                <a:solidFill>
                  <a:srgbClr val="333333"/>
                </a:solidFill>
                <a:latin typeface="Arial" panose="020B0604020202020204" pitchFamily="34" charset="0"/>
              </a:rPr>
              <a:t> at </a:t>
            </a:r>
            <a:r>
              <a:rPr lang="es-ES" sz="1400" b="1" dirty="0" err="1">
                <a:solidFill>
                  <a:srgbClr val="333333"/>
                </a:solidFill>
                <a:latin typeface="Arial" panose="020B0604020202020204" pitchFamily="34" charset="0"/>
              </a:rPr>
              <a:t>room</a:t>
            </a:r>
            <a:r>
              <a:rPr lang="es-ES" sz="1400" b="1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b="1" dirty="0" err="1">
                <a:solidFill>
                  <a:srgbClr val="333333"/>
                </a:solidFill>
                <a:latin typeface="Arial" panose="020B0604020202020204" pitchFamily="34" charset="0"/>
              </a:rPr>
              <a:t>temp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. </a:t>
            </a:r>
          </a:p>
          <a:p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After </a:t>
            </a:r>
            <a:r>
              <a:rPr lang="es-ES" sz="1400" dirty="0" err="1">
                <a:solidFill>
                  <a:srgbClr val="333333"/>
                </a:solidFill>
                <a:latin typeface="Arial" panose="020B0604020202020204" pitchFamily="34" charset="0"/>
              </a:rPr>
              <a:t>liquefaction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b="1" dirty="0" err="1">
                <a:solidFill>
                  <a:srgbClr val="333333"/>
                </a:solidFill>
                <a:latin typeface="Arial" panose="020B0604020202020204" pitchFamily="34" charset="0"/>
              </a:rPr>
              <a:t>the</a:t>
            </a:r>
            <a:r>
              <a:rPr lang="es-ES" sz="1400" b="1" dirty="0">
                <a:solidFill>
                  <a:srgbClr val="333333"/>
                </a:solidFill>
                <a:latin typeface="Arial" panose="020B0604020202020204" pitchFamily="34" charset="0"/>
              </a:rPr>
              <a:t> target </a:t>
            </a:r>
            <a:r>
              <a:rPr lang="es-ES" sz="1400" b="1" dirty="0" err="1">
                <a:solidFill>
                  <a:srgbClr val="333333"/>
                </a:solidFill>
                <a:latin typeface="Arial" panose="020B0604020202020204" pitchFamily="34" charset="0"/>
              </a:rPr>
              <a:t>hydrogen</a:t>
            </a:r>
            <a:r>
              <a:rPr lang="es-ES" sz="1400" b="1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400" b="1" dirty="0" err="1">
                <a:solidFill>
                  <a:srgbClr val="333333"/>
                </a:solidFill>
                <a:latin typeface="Arial" panose="020B0604020202020204" pitchFamily="34" charset="0"/>
              </a:rPr>
              <a:t>is</a:t>
            </a:r>
            <a:r>
              <a:rPr lang="es-ES" sz="1400" b="1" dirty="0">
                <a:solidFill>
                  <a:srgbClr val="333333"/>
                </a:solidFill>
                <a:latin typeface="Arial" panose="020B0604020202020204" pitchFamily="34" charset="0"/>
              </a:rPr>
              <a:t> at 20.3 K 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and </a:t>
            </a:r>
            <a:r>
              <a:rPr lang="es-ES" sz="1400" b="1" dirty="0">
                <a:solidFill>
                  <a:srgbClr val="333333"/>
                </a:solidFill>
                <a:latin typeface="Arial" panose="020B0604020202020204" pitchFamily="34" charset="0"/>
              </a:rPr>
              <a:t>1041 mbar</a:t>
            </a:r>
            <a:r>
              <a:rPr lang="es-ES" sz="1400" dirty="0">
                <a:solidFill>
                  <a:srgbClr val="333333"/>
                </a:solidFill>
                <a:latin typeface="Arial" panose="020B0604020202020204" pitchFamily="34" charset="0"/>
              </a:rPr>
              <a:t>. </a:t>
            </a:r>
            <a:endParaRPr lang="es-ES" sz="140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ABBF3FBE-365B-B54D-8C9E-5F34EE51080B}"/>
              </a:ext>
            </a:extLst>
          </p:cNvPr>
          <p:cNvSpPr/>
          <p:nvPr/>
        </p:nvSpPr>
        <p:spPr>
          <a:xfrm>
            <a:off x="3245888" y="4844904"/>
            <a:ext cx="2888932" cy="338554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s-ES" sz="1600" dirty="0" err="1">
                <a:solidFill>
                  <a:srgbClr val="333333"/>
                </a:solidFill>
                <a:latin typeface="Arial" panose="020B0604020202020204" pitchFamily="34" charset="0"/>
              </a:rPr>
              <a:t>The</a:t>
            </a:r>
            <a:r>
              <a:rPr lang="es-ES" sz="1600" dirty="0">
                <a:solidFill>
                  <a:srgbClr val="333333"/>
                </a:solidFill>
                <a:latin typeface="Arial" panose="020B0604020202020204" pitchFamily="34" charset="0"/>
              </a:rPr>
              <a:t> target </a:t>
            </a:r>
            <a:r>
              <a:rPr lang="es-ES" sz="1600" dirty="0" err="1">
                <a:solidFill>
                  <a:srgbClr val="333333"/>
                </a:solidFill>
                <a:latin typeface="Arial" panose="020B0604020202020204" pitchFamily="34" charset="0"/>
              </a:rPr>
              <a:t>cell</a:t>
            </a:r>
            <a:r>
              <a:rPr lang="es-ES" sz="1600" dirty="0">
                <a:solidFill>
                  <a:srgbClr val="333333"/>
                </a:solidFill>
                <a:latin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rgbClr val="333333"/>
                </a:solidFill>
                <a:latin typeface="Arial" panose="020B0604020202020204" pitchFamily="34" charset="0"/>
              </a:rPr>
              <a:t>made</a:t>
            </a:r>
            <a:r>
              <a:rPr lang="es-ES" sz="1600" dirty="0">
                <a:solidFill>
                  <a:srgbClr val="333333"/>
                </a:solidFill>
                <a:latin typeface="Arial" panose="020B0604020202020204" pitchFamily="34" charset="0"/>
              </a:rPr>
              <a:t> of </a:t>
            </a:r>
            <a:r>
              <a:rPr lang="es-ES" sz="1600" dirty="0" err="1">
                <a:solidFill>
                  <a:srgbClr val="333333"/>
                </a:solidFill>
                <a:latin typeface="Arial" panose="020B0604020202020204" pitchFamily="34" charset="0"/>
              </a:rPr>
              <a:t>Mylar</a:t>
            </a:r>
            <a:endParaRPr lang="es-ES" sz="1600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5AFB85B-F9CF-5F47-9143-38EC80313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13</a:t>
            </a:fld>
            <a:endParaRPr lang="es-ES" dirty="0"/>
          </a:p>
        </p:txBody>
      </p:sp>
      <p:pic>
        <p:nvPicPr>
          <p:cNvPr id="2051" name="Picture 3" descr="page1image3834688">
            <a:extLst>
              <a:ext uri="{FF2B5EF4-FFF2-40B4-BE49-F238E27FC236}">
                <a16:creationId xmlns:a16="http://schemas.microsoft.com/office/drawing/2014/main" id="{6AD9FAAF-0B5B-224E-869D-6819D4329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5" y="1098249"/>
            <a:ext cx="5428877" cy="33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4951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"/>
          <p:cNvSpPr/>
          <p:nvPr/>
        </p:nvSpPr>
        <p:spPr>
          <a:xfrm>
            <a:off x="0" y="6381328"/>
            <a:ext cx="9144000" cy="0"/>
          </a:xfrm>
          <a:prstGeom prst="line">
            <a:avLst/>
          </a:prstGeom>
          <a:ln w="76200">
            <a:solidFill>
              <a:srgbClr val="17375E"/>
            </a:solidFill>
            <a:round/>
          </a:ln>
        </p:spPr>
      </p:sp>
      <p:sp>
        <p:nvSpPr>
          <p:cNvPr id="3" name="CustomShape 5"/>
          <p:cNvSpPr/>
          <p:nvPr/>
        </p:nvSpPr>
        <p:spPr>
          <a:xfrm>
            <a:off x="852135" y="162905"/>
            <a:ext cx="7731830" cy="47632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2000" dirty="0" err="1">
                <a:latin typeface="Comic Sans MS" panose="030F0902030302020204" pitchFamily="66" charset="0"/>
              </a:rPr>
              <a:t>Reaction</a:t>
            </a:r>
            <a:r>
              <a:rPr lang="es-ES" sz="2000" dirty="0">
                <a:latin typeface="Comic Sans MS" panose="030F0902030302020204" pitchFamily="66" charset="0"/>
              </a:rPr>
              <a:t> </a:t>
            </a:r>
            <a:r>
              <a:rPr lang="es-ES" sz="2000" dirty="0" err="1">
                <a:latin typeface="Comic Sans MS" panose="030F0902030302020204" pitchFamily="66" charset="0"/>
              </a:rPr>
              <a:t>chamber</a:t>
            </a:r>
            <a:r>
              <a:rPr lang="es-ES" sz="2000" dirty="0">
                <a:latin typeface="Comic Sans MS" panose="030F0902030302020204" pitchFamily="66" charset="0"/>
              </a:rPr>
              <a:t>: </a:t>
            </a:r>
            <a:r>
              <a:rPr lang="es-ES" sz="20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mic Sans MS" panose="030F0902030302020204" pitchFamily="66" charset="0"/>
              </a:rPr>
              <a:t>LH</a:t>
            </a:r>
            <a:r>
              <a:rPr lang="es-ES" sz="2000" b="1" baseline="-25000" dirty="0">
                <a:solidFill>
                  <a:schemeClr val="tx2">
                    <a:lumMod val="40000"/>
                    <a:lumOff val="60000"/>
                  </a:schemeClr>
                </a:solidFill>
                <a:latin typeface="Comic Sans MS" panose="030F0902030302020204" pitchFamily="66" charset="0"/>
              </a:rPr>
              <a:t>2</a:t>
            </a:r>
            <a:r>
              <a:rPr lang="es-ES" sz="20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Comic Sans MS" panose="030F0902030302020204" pitchFamily="66" charset="0"/>
              </a:rPr>
              <a:t>-target</a:t>
            </a:r>
            <a:r>
              <a:rPr lang="es-ES" sz="2000" dirty="0">
                <a:latin typeface="Comic Sans MS" panose="030F0902030302020204" pitchFamily="66" charset="0"/>
              </a:rPr>
              <a:t>, </a:t>
            </a:r>
            <a:r>
              <a:rPr lang="es-ES" sz="2000" dirty="0">
                <a:solidFill>
                  <a:srgbClr val="FF0000"/>
                </a:solidFill>
                <a:latin typeface="Comic Sans MS" panose="030F0902030302020204" pitchFamily="66" charset="0"/>
              </a:rPr>
              <a:t>p-</a:t>
            </a:r>
            <a:r>
              <a:rPr lang="es-ES" sz="2000" dirty="0" err="1">
                <a:solidFill>
                  <a:srgbClr val="FF0000"/>
                </a:solidFill>
                <a:latin typeface="Comic Sans MS" panose="030F0902030302020204" pitchFamily="66" charset="0"/>
              </a:rPr>
              <a:t>tracker</a:t>
            </a:r>
            <a:r>
              <a:rPr lang="es-ES" sz="2000" dirty="0">
                <a:latin typeface="Comic Sans MS" panose="030F0902030302020204" pitchFamily="66" charset="0"/>
              </a:rPr>
              <a:t>, </a:t>
            </a:r>
            <a:r>
              <a:rPr lang="es-ES" sz="2000" b="1" dirty="0">
                <a:solidFill>
                  <a:srgbClr val="00B050"/>
                </a:solidFill>
                <a:latin typeface="Symbol" pitchFamily="2" charset="2"/>
              </a:rPr>
              <a:t>g</a:t>
            </a:r>
            <a:r>
              <a:rPr lang="es-ES" sz="2000" b="1" dirty="0">
                <a:solidFill>
                  <a:srgbClr val="00B050"/>
                </a:solidFill>
                <a:latin typeface="Comic Sans MS" panose="030F0902030302020204" pitchFamily="66" charset="0"/>
              </a:rPr>
              <a:t>-</a:t>
            </a:r>
            <a:r>
              <a:rPr lang="es-ES" sz="2000" b="1" dirty="0" err="1">
                <a:solidFill>
                  <a:srgbClr val="00B050"/>
                </a:solidFill>
                <a:latin typeface="Comic Sans MS" panose="030F0902030302020204" pitchFamily="66" charset="0"/>
              </a:rPr>
              <a:t>spec</a:t>
            </a:r>
            <a:r>
              <a:rPr lang="es-ES" sz="2000" b="1" dirty="0">
                <a:solidFill>
                  <a:srgbClr val="00B050"/>
                </a:solidFill>
                <a:latin typeface="Comic Sans MS" panose="030F0902030302020204" pitchFamily="66" charset="0"/>
              </a:rPr>
              <a:t>-</a:t>
            </a:r>
            <a:r>
              <a:rPr lang="es-ES" sz="2000" b="1" dirty="0" err="1">
                <a:solidFill>
                  <a:srgbClr val="00B050"/>
                </a:solidFill>
                <a:latin typeface="Comic Sans MS" panose="030F0902030302020204" pitchFamily="66" charset="0"/>
              </a:rPr>
              <a:t>calori</a:t>
            </a:r>
            <a:r>
              <a:rPr lang="es-ES" sz="2000" b="1" dirty="0">
                <a:solidFill>
                  <a:srgbClr val="00B050"/>
                </a:solidFill>
                <a:latin typeface="Comic Sans MS" panose="030F0902030302020204" pitchFamily="66" charset="0"/>
              </a:rPr>
              <a:t>-meter</a:t>
            </a:r>
            <a:r>
              <a:rPr lang="es-ES" sz="2000" dirty="0">
                <a:latin typeface="Comic Sans MS" panose="030F0902030302020204" pitchFamily="66" charset="0"/>
              </a:rPr>
              <a:t> </a:t>
            </a:r>
            <a:endParaRPr sz="2000" dirty="0">
              <a:latin typeface="Comic Sans MS" panose="030F0902030302020204" pitchFamily="66" charset="0"/>
            </a:endParaRPr>
          </a:p>
        </p:txBody>
      </p:sp>
      <p:sp>
        <p:nvSpPr>
          <p:cNvPr id="5" name="Line 1"/>
          <p:cNvSpPr/>
          <p:nvPr/>
        </p:nvSpPr>
        <p:spPr>
          <a:xfrm>
            <a:off x="0" y="639341"/>
            <a:ext cx="9144000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round/>
          </a:ln>
        </p:spPr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4536238-1284-DB47-8A16-9301C5D216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5" y="733177"/>
            <a:ext cx="4952314" cy="5485482"/>
          </a:xfrm>
          <a:prstGeom prst="rect">
            <a:avLst/>
          </a:prstGeom>
        </p:spPr>
      </p:pic>
      <p:sp>
        <p:nvSpPr>
          <p:cNvPr id="20" name="80 Rectángulo">
            <a:extLst>
              <a:ext uri="{FF2B5EF4-FFF2-40B4-BE49-F238E27FC236}">
                <a16:creationId xmlns:a16="http://schemas.microsoft.com/office/drawing/2014/main" id="{C234D048-93B5-4849-8130-DD17F2BBA166}"/>
              </a:ext>
            </a:extLst>
          </p:cNvPr>
          <p:cNvSpPr/>
          <p:nvPr/>
        </p:nvSpPr>
        <p:spPr>
          <a:xfrm>
            <a:off x="5364088" y="801901"/>
            <a:ext cx="3600400" cy="5416868"/>
          </a:xfrm>
          <a:prstGeom prst="rect">
            <a:avLst/>
          </a:prstGeom>
          <a:solidFill>
            <a:srgbClr val="FFFFB3"/>
          </a:solidFill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s-ES" sz="1600" b="1" dirty="0" err="1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Identify</a:t>
            </a:r>
            <a:r>
              <a:rPr lang="es-ES" sz="1600" b="1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and </a:t>
            </a:r>
            <a:r>
              <a:rPr lang="es-ES" sz="1600" b="1" dirty="0" err="1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track</a:t>
            </a:r>
            <a:r>
              <a:rPr lang="es-ES" sz="1600" b="1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sz="1600" b="1" dirty="0" err="1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recoils</a:t>
            </a:r>
            <a:r>
              <a:rPr lang="es-ES" sz="1600" b="1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sz="1600" b="1" dirty="0" err="1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emmitted</a:t>
            </a:r>
            <a:r>
              <a:rPr lang="es-ES" sz="1600" b="1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at </a:t>
            </a:r>
            <a:r>
              <a:rPr lang="es-ES" sz="1600" b="1" dirty="0" err="1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large</a:t>
            </a:r>
            <a:r>
              <a:rPr lang="es-ES" sz="1600" b="1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 </a:t>
            </a:r>
            <a:r>
              <a:rPr lang="es-ES" sz="1600" b="1" dirty="0" err="1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angles</a:t>
            </a:r>
            <a:endParaRPr lang="es-ES" sz="1600" b="1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600" b="1" dirty="0">
                <a:solidFill>
                  <a:srgbClr val="FF0000"/>
                </a:solidFill>
              </a:rPr>
              <a:t>High angular resolution </a:t>
            </a:r>
            <a:r>
              <a:rPr lang="en-GB" sz="1600" b="1" dirty="0"/>
              <a:t>(better than 1 </a:t>
            </a:r>
            <a:r>
              <a:rPr lang="en-GB" sz="1600" b="1" dirty="0" err="1"/>
              <a:t>mrad</a:t>
            </a:r>
            <a:r>
              <a:rPr lang="en-GB" sz="1600" b="1" dirty="0"/>
              <a:t>) </a:t>
            </a:r>
            <a:r>
              <a:rPr lang="en-GB" sz="1600" b="1" dirty="0">
                <a:sym typeface="Wingdings" pitchFamily="2" charset="2"/>
              </a:rPr>
              <a:t> </a:t>
            </a:r>
            <a:r>
              <a:rPr lang="en-GB" sz="1600" b="1" dirty="0"/>
              <a:t>very high segmentation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Low noise </a:t>
            </a:r>
            <a:r>
              <a:rPr lang="en-GB" sz="1600" b="1" dirty="0"/>
              <a:t>level </a:t>
            </a:r>
            <a:r>
              <a:rPr lang="en-GB" sz="1600" b="1" dirty="0">
                <a:sym typeface="Wingdings" pitchFamily="2" charset="2"/>
              </a:rPr>
              <a:t> detection of MIP</a:t>
            </a:r>
            <a:endParaRPr lang="en-GB" sz="1600" b="1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sz="1600" b="1" dirty="0">
                <a:solidFill>
                  <a:srgbClr val="FF0000"/>
                </a:solidFill>
              </a:rPr>
              <a:t>Multi-layer sensors </a:t>
            </a:r>
            <a:r>
              <a:rPr lang="en-GB" sz="1600" b="1" dirty="0"/>
              <a:t>50-100 </a:t>
            </a:r>
            <a:r>
              <a:rPr lang="en-GB" sz="1600" b="1" dirty="0">
                <a:latin typeface="Symbol" pitchFamily="2" charset="2"/>
              </a:rPr>
              <a:t>m</a:t>
            </a:r>
            <a:r>
              <a:rPr lang="en-GB" sz="1600" b="1" dirty="0"/>
              <a:t>m for 1</a:t>
            </a:r>
            <a:r>
              <a:rPr lang="en-GB" sz="1600" b="1" baseline="30000" dirty="0"/>
              <a:t>st</a:t>
            </a:r>
            <a:r>
              <a:rPr lang="en-GB" sz="1600" b="1" dirty="0"/>
              <a:t> layer </a:t>
            </a:r>
            <a:r>
              <a:rPr lang="en-US" sz="1600" b="1" dirty="0">
                <a:sym typeface="Wingdings" pitchFamily="2" charset="2"/>
              </a:rPr>
              <a:t></a:t>
            </a:r>
            <a:r>
              <a:rPr lang="en-US" sz="1600" b="1" dirty="0"/>
              <a:t> minimize multiple </a:t>
            </a:r>
            <a:r>
              <a:rPr lang="en-GB" sz="1600" b="1" dirty="0"/>
              <a:t>scattering  or shadow </a:t>
            </a:r>
            <a:r>
              <a:rPr lang="en-GB" sz="1600" b="1" dirty="0">
                <a:latin typeface="Symbol" pitchFamily="2" charset="2"/>
              </a:rPr>
              <a:t>g</a:t>
            </a:r>
            <a:r>
              <a:rPr lang="en-GB" sz="1600" b="1" dirty="0"/>
              <a:t> rays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b="1" dirty="0">
                <a:solidFill>
                  <a:srgbClr val="FF0000"/>
                </a:solidFill>
              </a:rPr>
              <a:t>Low threshold  </a:t>
            </a:r>
            <a:r>
              <a:rPr lang="en-GB" sz="1600" b="1" dirty="0"/>
              <a:t>25 KeV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b="1" dirty="0">
                <a:solidFill>
                  <a:srgbClr val="FF0000"/>
                </a:solidFill>
              </a:rPr>
              <a:t>Multi-hit</a:t>
            </a:r>
            <a:r>
              <a:rPr lang="en-GB" sz="1600" b="1" dirty="0"/>
              <a:t> capability </a:t>
            </a:r>
          </a:p>
          <a:p>
            <a:endParaRPr lang="en-GB" sz="1600" b="1" dirty="0">
              <a:solidFill>
                <a:srgbClr val="FF0000"/>
              </a:solidFill>
            </a:endParaRPr>
          </a:p>
          <a:p>
            <a:r>
              <a:rPr lang="en-GB" sz="1600" b="1" dirty="0"/>
              <a:t>Further: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Closed geometry </a:t>
            </a:r>
            <a:r>
              <a:rPr lang="en-GB" sz="1600" b="1" dirty="0"/>
              <a:t>around the extended target</a:t>
            </a:r>
            <a:r>
              <a:rPr lang="en-GB" sz="1600" b="1" dirty="0">
                <a:sym typeface="Wingdings" pitchFamily="2" charset="2"/>
              </a:rPr>
              <a:t></a:t>
            </a:r>
            <a:r>
              <a:rPr lang="en-GB" sz="1600" b="1" dirty="0"/>
              <a:t> 4p vertex reconstruction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Spark protection </a:t>
            </a:r>
            <a:r>
              <a:rPr lang="en-GB" sz="1600" b="1" dirty="0"/>
              <a:t>against ionising particles hit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GB" sz="1600" b="1" dirty="0"/>
              <a:t>Operate in the proximity of </a:t>
            </a:r>
            <a:r>
              <a:rPr lang="en-GB" sz="16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strong magnetic </a:t>
            </a:r>
            <a:r>
              <a:rPr lang="en-GB" sz="1600" b="1" dirty="0"/>
              <a:t>fields and vacuum</a:t>
            </a:r>
          </a:p>
          <a:p>
            <a:r>
              <a:rPr lang="en-GB" sz="1600" b="1" dirty="0">
                <a:solidFill>
                  <a:schemeClr val="tx2">
                    <a:lumMod val="75000"/>
                  </a:schemeClr>
                </a:solidFill>
                <a:latin typeface="Trebuchet MS" pitchFamily="34" charset="0"/>
              </a:rPr>
              <a:t>Dedicated electronics</a:t>
            </a:r>
            <a:endParaRPr lang="es-ES" sz="1600" b="1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s-ES" sz="1600" dirty="0">
              <a:solidFill>
                <a:schemeClr val="tx2">
                  <a:lumMod val="75000"/>
                </a:schemeClr>
              </a:solidFill>
              <a:latin typeface="Trebuchet MS" pitchFamily="34" charset="0"/>
            </a:endParaRPr>
          </a:p>
        </p:txBody>
      </p:sp>
      <p:pic>
        <p:nvPicPr>
          <p:cNvPr id="7" name="Imagen 2" descr="Captura de pantalla 2012-03-01 a las 08.55.55.png">
            <a:extLst>
              <a:ext uri="{FF2B5EF4-FFF2-40B4-BE49-F238E27FC236}">
                <a16:creationId xmlns:a16="http://schemas.microsoft.com/office/drawing/2014/main" id="{BF53AD0C-A20B-9949-AD3A-6D59B4FB21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5" y="733177"/>
            <a:ext cx="963502" cy="89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011B11-78C8-914C-B1EE-44A85A085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FD3A44-2D1A-7E4D-A2C2-B1A5254B8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68096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3113E7-577D-946F-CDA6-8055CBDEA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4664" y="211666"/>
            <a:ext cx="5849936" cy="499533"/>
          </a:xfrm>
        </p:spPr>
        <p:txBody>
          <a:bodyPr/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I+D para p-tracker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n-GB" sz="20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flexible pixelated Si-boards</a:t>
            </a:r>
            <a:endParaRPr lang="en-GB" sz="2000" b="1" dirty="0">
              <a:solidFill>
                <a:schemeClr val="tx2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B9C3B156-DFDD-BD1C-0B70-EE3B3500E1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76" y="1283144"/>
            <a:ext cx="9036047" cy="5186450"/>
          </a:xfrm>
        </p:spPr>
      </p:pic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87CCD48-3CBE-274B-54F8-D89BF2A48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69594"/>
            <a:ext cx="4840287" cy="365125"/>
          </a:xfrm>
        </p:spPr>
        <p:txBody>
          <a:bodyPr/>
          <a:lstStyle/>
          <a:p>
            <a:r>
              <a:rPr lang="en-US" altLang="es-ES" dirty="0"/>
              <a:t>O. </a:t>
            </a:r>
            <a:r>
              <a:rPr lang="en-US" altLang="es-ES" dirty="0" err="1"/>
              <a:t>Tengblad</a:t>
            </a:r>
            <a:r>
              <a:rPr lang="en-US" altLang="es-ES" dirty="0"/>
              <a:t>: TEAFN2025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9D694CB-E0F0-2FDB-1999-E45D4ECAE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45447" y="6441242"/>
            <a:ext cx="990600" cy="365125"/>
          </a:xfrm>
        </p:spPr>
        <p:txBody>
          <a:bodyPr/>
          <a:lstStyle/>
          <a:p>
            <a:fld id="{9817768E-E2E7-E84A-A287-50AB9DA46C95}" type="slidenum">
              <a:rPr lang="en-US" altLang="es-ES" smtClean="0"/>
              <a:pPr/>
              <a:t>15</a:t>
            </a:fld>
            <a:endParaRPr lang="en-US" altLang="es-ES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D7AB3FA-7290-B4BA-6320-E281BB4FEA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487"/>
            <a:ext cx="2878668" cy="2233892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642D1F78-22FE-7506-CEA0-8A4BE1645B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33" y="3120938"/>
            <a:ext cx="2369080" cy="1503658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9187D268-27BB-B4FD-2E28-3DDD02F565A6}"/>
              </a:ext>
            </a:extLst>
          </p:cNvPr>
          <p:cNvSpPr txBox="1"/>
          <p:nvPr/>
        </p:nvSpPr>
        <p:spPr>
          <a:xfrm>
            <a:off x="7196666" y="5205524"/>
            <a:ext cx="18393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flexible boards</a:t>
            </a:r>
            <a:r>
              <a:rPr lang="es-ES" dirty="0">
                <a:effectLst/>
              </a:rPr>
              <a:t> </a:t>
            </a:r>
            <a:endParaRPr lang="en-GB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0B55D05-7CCD-3ECE-F2FE-4FB73A8DD19C}"/>
              </a:ext>
            </a:extLst>
          </p:cNvPr>
          <p:cNvSpPr txBox="1"/>
          <p:nvPr/>
        </p:nvSpPr>
        <p:spPr>
          <a:xfrm>
            <a:off x="3141133" y="4902450"/>
            <a:ext cx="115448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2026/27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E18FDF95-05CD-ED63-5693-C2E201DFB36F}"/>
              </a:ext>
            </a:extLst>
          </p:cNvPr>
          <p:cNvSpPr txBox="1"/>
          <p:nvPr/>
        </p:nvSpPr>
        <p:spPr>
          <a:xfrm>
            <a:off x="1265660" y="4902450"/>
            <a:ext cx="115448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2024/25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C39D5D9-8C50-16F9-F9AC-B4DB3F1CF4AA}"/>
              </a:ext>
            </a:extLst>
          </p:cNvPr>
          <p:cNvSpPr txBox="1"/>
          <p:nvPr/>
        </p:nvSpPr>
        <p:spPr>
          <a:xfrm>
            <a:off x="6157913" y="4902450"/>
            <a:ext cx="115448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2028/30</a:t>
            </a:r>
          </a:p>
        </p:txBody>
      </p:sp>
    </p:spTree>
    <p:extLst>
      <p:ext uri="{BB962C8B-B14F-4D97-AF65-F5344CB8AC3E}">
        <p14:creationId xmlns:p14="http://schemas.microsoft.com/office/powerpoint/2010/main" val="555468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8435341-2A16-1B1B-2E8D-AEB49814D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ES"/>
              <a:t>O. Tengblad: TEAFN2025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6F34311-0755-119E-8723-75E540FC9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7768E-E2E7-E84A-A287-50AB9DA46C95}" type="slidenum">
              <a:rPr lang="en-US" altLang="es-ES" smtClean="0"/>
              <a:pPr/>
              <a:t>16</a:t>
            </a:fld>
            <a:endParaRPr lang="en-US" alt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5D7E344-0C3A-35ED-2BCE-82767EDA01CF}"/>
              </a:ext>
            </a:extLst>
          </p:cNvPr>
          <p:cNvSpPr txBox="1">
            <a:spLocks/>
          </p:cNvSpPr>
          <p:nvPr/>
        </p:nvSpPr>
        <p:spPr bwMode="auto">
          <a:xfrm>
            <a:off x="2764188" y="1900992"/>
            <a:ext cx="4427537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accent1"/>
                </a:solidFill>
                <a:latin typeface="Apple Chancery"/>
                <a:ea typeface="ＭＳ Ｐゴシック" panose="020B0600070205080204" pitchFamily="34" charset="-128"/>
                <a:cs typeface="Apple Chancery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1800">
                <a:solidFill>
                  <a:schemeClr val="accent1"/>
                </a:solidFill>
                <a:latin typeface="Apple Chancery" panose="03020702040506060504" pitchFamily="66" charset="-79"/>
                <a:ea typeface="ＭＳ Ｐゴシック" panose="020B0600070205080204" pitchFamily="34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1800">
                <a:solidFill>
                  <a:schemeClr val="accent1"/>
                </a:solidFill>
                <a:latin typeface="Apple Chancery" panose="03020702040506060504" pitchFamily="66" charset="-79"/>
                <a:ea typeface="ＭＳ Ｐゴシック" panose="020B0600070205080204" pitchFamily="34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1800">
                <a:solidFill>
                  <a:schemeClr val="accent1"/>
                </a:solidFill>
                <a:latin typeface="Apple Chancery" panose="03020702040506060504" pitchFamily="66" charset="-79"/>
                <a:ea typeface="ＭＳ Ｐゴシック" panose="020B0600070205080204" pitchFamily="34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1800">
                <a:solidFill>
                  <a:schemeClr val="accent1"/>
                </a:solidFill>
                <a:latin typeface="Apple Chancery" panose="03020702040506060504" pitchFamily="66" charset="-79"/>
                <a:ea typeface="ＭＳ Ｐゴシック" panose="020B0600070205080204" pitchFamily="34" charset="-128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1800">
                <a:solidFill>
                  <a:schemeClr val="accent1"/>
                </a:solidFill>
                <a:latin typeface="Apple Chancery" panose="03020702040506060504" pitchFamily="66" charset="-79"/>
                <a:ea typeface="ＭＳ Ｐゴシック" panose="020B0600070205080204" pitchFamily="34" charset="-128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1800">
                <a:solidFill>
                  <a:schemeClr val="accent1"/>
                </a:solidFill>
                <a:latin typeface="Apple Chancery" panose="03020702040506060504" pitchFamily="66" charset="-79"/>
                <a:ea typeface="ＭＳ Ｐゴシック" panose="020B0600070205080204" pitchFamily="34" charset="-128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1800">
                <a:solidFill>
                  <a:schemeClr val="accent1"/>
                </a:solidFill>
                <a:latin typeface="Apple Chancery" panose="03020702040506060504" pitchFamily="66" charset="-79"/>
                <a:ea typeface="ＭＳ Ｐゴシック" panose="020B0600070205080204" pitchFamily="34" charset="-128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1800">
                <a:solidFill>
                  <a:schemeClr val="accent1"/>
                </a:solidFill>
                <a:latin typeface="Apple Chancery" panose="03020702040506060504" pitchFamily="66" charset="-79"/>
                <a:ea typeface="ＭＳ Ｐゴシック" panose="020B0600070205080204" pitchFamily="34" charset="-128"/>
              </a:defRPr>
            </a:lvl9pPr>
          </a:lstStyle>
          <a:p>
            <a:pPr defTabSz="914400"/>
            <a:r>
              <a:rPr lang="en-GB" sz="2000">
                <a:latin typeface="Times New Roman" panose="02020603050405020304" pitchFamily="18" charset="0"/>
                <a:cs typeface="Times New Roman" panose="02020603050405020304" pitchFamily="18" charset="0"/>
              </a:rPr>
              <a:t>Hybrid </a:t>
            </a:r>
            <a:r>
              <a:rPr lang="en-GB" sz="2000">
                <a:latin typeface="Symbol" pitchFamily="2" charset="2"/>
                <a:cs typeface="Times New Roman" panose="02020603050405020304" pitchFamily="18" charset="0"/>
              </a:rPr>
              <a:t>g</a:t>
            </a:r>
            <a:r>
              <a:rPr lang="en-GB" sz="2000">
                <a:latin typeface="Times New Roman" panose="02020603050405020304" pitchFamily="18" charset="0"/>
                <a:cs typeface="Times New Roman" panose="02020603050405020304" pitchFamily="18" charset="0"/>
              </a:rPr>
              <a:t>/p spectrometer/calorimeter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n 2" descr="Captura de pantalla 2012-03-01 a las 08.55.55.png">
            <a:extLst>
              <a:ext uri="{FF2B5EF4-FFF2-40B4-BE49-F238E27FC236}">
                <a16:creationId xmlns:a16="http://schemas.microsoft.com/office/drawing/2014/main" id="{08781B0A-9FB8-8B38-25E2-61E204C84D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819" y="2004711"/>
            <a:ext cx="963502" cy="89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14 Grupo">
            <a:extLst>
              <a:ext uri="{FF2B5EF4-FFF2-40B4-BE49-F238E27FC236}">
                <a16:creationId xmlns:a16="http://schemas.microsoft.com/office/drawing/2014/main" id="{3D22E42A-19F1-C801-D99B-6B350D1EBFBE}"/>
              </a:ext>
            </a:extLst>
          </p:cNvPr>
          <p:cNvGrpSpPr>
            <a:grpSpLocks/>
          </p:cNvGrpSpPr>
          <p:nvPr/>
        </p:nvGrpSpPr>
        <p:grpSpPr bwMode="auto">
          <a:xfrm>
            <a:off x="678191" y="3648158"/>
            <a:ext cx="2085997" cy="1198797"/>
            <a:chOff x="2209800" y="374362"/>
            <a:chExt cx="1752600" cy="923270"/>
          </a:xfrm>
        </p:grpSpPr>
        <p:pic>
          <p:nvPicPr>
            <p:cNvPr id="9" name="Picture 6">
              <a:extLst>
                <a:ext uri="{FF2B5EF4-FFF2-40B4-BE49-F238E27FC236}">
                  <a16:creationId xmlns:a16="http://schemas.microsoft.com/office/drawing/2014/main" id="{73179EF8-E4AA-16E7-A8F7-EE179EAEA5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362200" y="374362"/>
              <a:ext cx="1080000" cy="692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8 CuadroTexto">
              <a:extLst>
                <a:ext uri="{FF2B5EF4-FFF2-40B4-BE49-F238E27FC236}">
                  <a16:creationId xmlns:a16="http://schemas.microsoft.com/office/drawing/2014/main" id="{13FDB336-61B2-8391-7C67-AA995CACA5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9800" y="1066800"/>
              <a:ext cx="175260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Garamond" pitchFamily="18" charset="0"/>
                  <a:ea typeface="+mn-ea"/>
                  <a:cs typeface="+mn-cs"/>
                </a:rPr>
                <a:t>Univ. Santiago de Compostela</a:t>
              </a:r>
            </a:p>
          </p:txBody>
        </p:sp>
      </p:grpSp>
      <p:pic>
        <p:nvPicPr>
          <p:cNvPr id="11" name="Picture 3">
            <a:extLst>
              <a:ext uri="{FF2B5EF4-FFF2-40B4-BE49-F238E27FC236}">
                <a16:creationId xmlns:a16="http://schemas.microsoft.com/office/drawing/2014/main" id="{7C6A1885-7551-762A-AA0D-221545716C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2358" y="3798113"/>
            <a:ext cx="1461048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1 Imagen">
            <a:extLst>
              <a:ext uri="{FF2B5EF4-FFF2-40B4-BE49-F238E27FC236}">
                <a16:creationId xmlns:a16="http://schemas.microsoft.com/office/drawing/2014/main" id="{B28BBFF8-A8F5-4851-81F5-6D562F80AE2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479" y="3666409"/>
            <a:ext cx="997907" cy="1046544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62BDBABC-5B31-BE21-354D-FE658837F7AD}"/>
              </a:ext>
            </a:extLst>
          </p:cNvPr>
          <p:cNvSpPr txBox="1"/>
          <p:nvPr/>
        </p:nvSpPr>
        <p:spPr>
          <a:xfrm>
            <a:off x="3006161" y="5309505"/>
            <a:ext cx="2388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TUDa</a:t>
            </a:r>
            <a:r>
              <a:rPr lang="en-GB" dirty="0"/>
              <a:t> - TUM – Lund</a:t>
            </a: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B9C2E0AD-53D2-72A8-9C09-AD62182258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0056" y="4325121"/>
            <a:ext cx="434640" cy="284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4964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3881FF7-CCB8-A622-EDDF-BE92A64BFEF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s-ES" smtClean="0"/>
              <a:t>17</a:t>
            </a:fld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D433E29-AB1A-009B-189E-636997F86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944" y="1120355"/>
            <a:ext cx="2670286" cy="2623347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BD2A609A-FEBA-0DA7-7D06-F00FE8FC9669}"/>
              </a:ext>
            </a:extLst>
          </p:cNvPr>
          <p:cNvSpPr txBox="1"/>
          <p:nvPr/>
        </p:nvSpPr>
        <p:spPr>
          <a:xfrm>
            <a:off x="3814128" y="1075673"/>
            <a:ext cx="503941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A. </a:t>
            </a:r>
            <a:r>
              <a:rPr lang="en-GB" dirty="0" err="1"/>
              <a:t>Jungclaus</a:t>
            </a:r>
            <a:r>
              <a:rPr lang="en-GB" dirty="0"/>
              <a:t> </a:t>
            </a:r>
          </a:p>
          <a:p>
            <a:endParaRPr lang="en-GB" sz="1000" dirty="0"/>
          </a:p>
          <a:p>
            <a:pPr lvl="1"/>
            <a:r>
              <a:rPr lang="en-GB" dirty="0"/>
              <a:t>R</a:t>
            </a:r>
            <a:r>
              <a:rPr lang="en-GB" baseline="30000" dirty="0"/>
              <a:t>3</a:t>
            </a:r>
            <a:r>
              <a:rPr lang="en-GB" dirty="0"/>
              <a:t>B </a:t>
            </a:r>
            <a:r>
              <a:rPr lang="en-GB" dirty="0">
                <a:latin typeface="Symbol" pitchFamily="2" charset="2"/>
              </a:rPr>
              <a:t>b </a:t>
            </a:r>
            <a:r>
              <a:rPr lang="en-GB" dirty="0"/>
              <a:t>&gt; 80% c  </a:t>
            </a:r>
          </a:p>
          <a:p>
            <a:pPr lvl="1"/>
            <a:r>
              <a:rPr lang="en-GB" dirty="0"/>
              <a:t>the intrinsic resolution not so important.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we can go for scintillator</a:t>
            </a:r>
          </a:p>
          <a:p>
            <a:pPr lvl="1"/>
            <a:r>
              <a:rPr lang="en-GB" dirty="0"/>
              <a:t>Doppler broadening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/>
              <a:t>high segmentation</a:t>
            </a:r>
          </a:p>
          <a:p>
            <a:pPr lvl="1"/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B. </a:t>
            </a:r>
            <a:r>
              <a:rPr lang="en-GB" dirty="0" err="1">
                <a:sym typeface="Wingdings" pitchFamily="2" charset="2"/>
              </a:rPr>
              <a:t>Olaizola</a:t>
            </a:r>
            <a:r>
              <a:rPr lang="en-GB" dirty="0">
                <a:sym typeface="Wingdings" pitchFamily="2" charset="2"/>
              </a:rPr>
              <a:t> </a:t>
            </a:r>
          </a:p>
          <a:p>
            <a:endParaRPr lang="en-GB" sz="1000" dirty="0">
              <a:sym typeface="Wingdings" pitchFamily="2" charset="2"/>
            </a:endParaRPr>
          </a:p>
          <a:p>
            <a:pPr lvl="1"/>
            <a:r>
              <a:rPr lang="en-GB" dirty="0">
                <a:sym typeface="Wingdings" pitchFamily="2" charset="2"/>
              </a:rPr>
              <a:t>Scintillators are fast (</a:t>
            </a:r>
            <a:r>
              <a:rPr lang="en-GB" dirty="0" err="1">
                <a:sym typeface="Wingdings" pitchFamily="2" charset="2"/>
              </a:rPr>
              <a:t>CsI</a:t>
            </a:r>
            <a:r>
              <a:rPr lang="en-GB" dirty="0">
                <a:sym typeface="Wingdings" pitchFamily="2" charset="2"/>
              </a:rPr>
              <a:t> 420ns) but some are faster (LaBr</a:t>
            </a:r>
            <a:r>
              <a:rPr lang="en-GB" baseline="-25000" dirty="0">
                <a:sym typeface="Wingdings" pitchFamily="2" charset="2"/>
              </a:rPr>
              <a:t>3 </a:t>
            </a:r>
            <a:r>
              <a:rPr lang="en-GB" dirty="0">
                <a:sym typeface="Wingdings" pitchFamily="2" charset="2"/>
              </a:rPr>
              <a:t>18ns!)</a:t>
            </a:r>
          </a:p>
          <a:p>
            <a:pPr lvl="1"/>
            <a:r>
              <a:rPr lang="en-GB" dirty="0">
                <a:sym typeface="Wingdings" pitchFamily="2" charset="2"/>
              </a:rPr>
              <a:t> Forward endcap LaBr</a:t>
            </a:r>
            <a:r>
              <a:rPr lang="en-GB" baseline="-25000" dirty="0">
                <a:sym typeface="Wingdings" pitchFamily="2" charset="2"/>
              </a:rPr>
              <a:t>3</a:t>
            </a:r>
            <a:r>
              <a:rPr lang="en-GB" dirty="0">
                <a:sym typeface="Wingdings" pitchFamily="2" charset="2"/>
              </a:rPr>
              <a:t> to avoid the pile-up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0803F4B-B4AA-3E02-D5F0-CF5C1A11F6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0294" y="4211105"/>
            <a:ext cx="5774070" cy="2390015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8022A23E-0C28-5EE4-73AF-8D816A21A189}"/>
              </a:ext>
            </a:extLst>
          </p:cNvPr>
          <p:cNvSpPr txBox="1"/>
          <p:nvPr/>
        </p:nvSpPr>
        <p:spPr>
          <a:xfrm>
            <a:off x="990955" y="464009"/>
            <a:ext cx="358104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From the talks yesterday we learned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C752B5F-7D50-4A93-0321-84F52E76DD29}"/>
              </a:ext>
            </a:extLst>
          </p:cNvPr>
          <p:cNvSpPr txBox="1"/>
          <p:nvPr/>
        </p:nvSpPr>
        <p:spPr>
          <a:xfrm>
            <a:off x="5744584" y="706341"/>
            <a:ext cx="171745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Design </a:t>
            </a:r>
            <a:r>
              <a:rPr lang="en-GB" dirty="0" err="1"/>
              <a:t>constrins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7566098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3880DE-9E32-6E24-DD12-1A443B0D5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3741" y="-103719"/>
            <a:ext cx="4427537" cy="703262"/>
          </a:xfrm>
        </p:spPr>
        <p:txBody>
          <a:bodyPr/>
          <a:lstStyle/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Hybrid </a:t>
            </a:r>
            <a:r>
              <a:rPr lang="en-GB" sz="2000" dirty="0">
                <a:latin typeface="Symbol" pitchFamily="2" charset="2"/>
                <a:cs typeface="Times New Roman" panose="02020603050405020304" pitchFamily="18" charset="0"/>
              </a:rPr>
              <a:t>g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/p spectrometer/calorimeter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387FA28-2F64-DC60-AB79-FD78F1BC4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s-ES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O. Tengblad: TEAFN2025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49997C8-5A18-159A-E688-0DF81146D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17768E-E2E7-E84A-A287-50AB9DA46C95}" type="slidenum">
              <a:rPr kumimoji="0" lang="en-US" altLang="es-ES" sz="27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altLang="es-E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97261B5-E653-AD55-E232-D06EB8B0AD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541" y="854208"/>
            <a:ext cx="8884024" cy="542118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7" name="Imagen 2" descr="Captura de pantalla 2012-03-01 a las 08.55.55.png">
            <a:extLst>
              <a:ext uri="{FF2B5EF4-FFF2-40B4-BE49-F238E27FC236}">
                <a16:creationId xmlns:a16="http://schemas.microsoft.com/office/drawing/2014/main" id="{8228B156-8F31-C6D9-A454-C426C2AEDD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372" y="0"/>
            <a:ext cx="963502" cy="89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DFED0E93-3718-ABE4-D36C-D20892E39740}"/>
              </a:ext>
            </a:extLst>
          </p:cNvPr>
          <p:cNvCxnSpPr>
            <a:cxnSpLocks/>
          </p:cNvCxnSpPr>
          <p:nvPr/>
        </p:nvCxnSpPr>
        <p:spPr>
          <a:xfrm>
            <a:off x="4780429" y="3348318"/>
            <a:ext cx="212990" cy="301331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F7297852-5D96-2138-128A-E91048F252E9}"/>
              </a:ext>
            </a:extLst>
          </p:cNvPr>
          <p:cNvCxnSpPr>
            <a:cxnSpLocks/>
          </p:cNvCxnSpPr>
          <p:nvPr/>
        </p:nvCxnSpPr>
        <p:spPr>
          <a:xfrm>
            <a:off x="5278602" y="5181093"/>
            <a:ext cx="127116" cy="130495"/>
          </a:xfrm>
          <a:prstGeom prst="line">
            <a:avLst/>
          </a:prstGeom>
          <a:ln w="254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Arco 22">
            <a:extLst>
              <a:ext uri="{FF2B5EF4-FFF2-40B4-BE49-F238E27FC236}">
                <a16:creationId xmlns:a16="http://schemas.microsoft.com/office/drawing/2014/main" id="{E834B85D-00C0-28C6-50FE-A797D75D1D48}"/>
              </a:ext>
            </a:extLst>
          </p:cNvPr>
          <p:cNvSpPr/>
          <p:nvPr/>
        </p:nvSpPr>
        <p:spPr>
          <a:xfrm rot="11279227">
            <a:off x="2690393" y="3176695"/>
            <a:ext cx="1576606" cy="421118"/>
          </a:xfrm>
          <a:prstGeom prst="arc">
            <a:avLst/>
          </a:prstGeom>
          <a:ln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8EB4B89C-EAEC-E8ED-8CDE-D419C8723D96}"/>
              </a:ext>
            </a:extLst>
          </p:cNvPr>
          <p:cNvSpPr txBox="1"/>
          <p:nvPr/>
        </p:nvSpPr>
        <p:spPr>
          <a:xfrm>
            <a:off x="2685257" y="2863615"/>
            <a:ext cx="1114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Lorenz boost</a:t>
            </a:r>
          </a:p>
          <a:p>
            <a:pPr algn="ctr"/>
            <a:r>
              <a:rPr lang="en-GB" sz="1200" dirty="0">
                <a:solidFill>
                  <a:srgbClr val="FF0000"/>
                </a:solidFill>
              </a:rPr>
              <a:t>0.5 – 1.5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5DE09DAB-8F4D-7562-B156-458CC0C57B58}"/>
              </a:ext>
            </a:extLst>
          </p:cNvPr>
          <p:cNvSpPr txBox="1"/>
          <p:nvPr/>
        </p:nvSpPr>
        <p:spPr>
          <a:xfrm>
            <a:off x="5572905" y="5231009"/>
            <a:ext cx="112216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Lorenz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r>
              <a:rPr lang="en-GB" sz="1200" dirty="0">
                <a:solidFill>
                  <a:srgbClr val="FF0000"/>
                </a:solidFill>
              </a:rPr>
              <a:t>boost</a:t>
            </a:r>
          </a:p>
          <a:p>
            <a:pPr algn="ctr"/>
            <a:r>
              <a:rPr lang="en-GB" sz="1200" dirty="0">
                <a:solidFill>
                  <a:srgbClr val="FF0000"/>
                </a:solidFill>
              </a:rPr>
              <a:t>2.5 -3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244650E6-0094-4B95-388F-C2A61A86FD42}"/>
              </a:ext>
            </a:extLst>
          </p:cNvPr>
          <p:cNvSpPr txBox="1"/>
          <p:nvPr/>
        </p:nvSpPr>
        <p:spPr>
          <a:xfrm>
            <a:off x="4993419" y="3406557"/>
            <a:ext cx="1114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Lorenz boost</a:t>
            </a:r>
          </a:p>
          <a:p>
            <a:pPr algn="ctr"/>
            <a:r>
              <a:rPr lang="en-GB" sz="1200" dirty="0">
                <a:solidFill>
                  <a:srgbClr val="FF0000"/>
                </a:solidFill>
              </a:rPr>
              <a:t>1.5-2.5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77D99C3F-052F-DDBB-D319-331196FD1916}"/>
              </a:ext>
            </a:extLst>
          </p:cNvPr>
          <p:cNvSpPr txBox="1"/>
          <p:nvPr/>
        </p:nvSpPr>
        <p:spPr>
          <a:xfrm>
            <a:off x="6107507" y="2502481"/>
            <a:ext cx="89274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Coverage </a:t>
            </a:r>
          </a:p>
          <a:p>
            <a:r>
              <a:rPr lang="en-GB" sz="1200" dirty="0">
                <a:solidFill>
                  <a:srgbClr val="FF0000"/>
                </a:solidFill>
              </a:rPr>
              <a:t>35%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EB39E83D-1B65-90C5-5447-27AD012C6868}"/>
              </a:ext>
            </a:extLst>
          </p:cNvPr>
          <p:cNvSpPr txBox="1"/>
          <p:nvPr/>
        </p:nvSpPr>
        <p:spPr>
          <a:xfrm>
            <a:off x="5915270" y="4263572"/>
            <a:ext cx="52129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15%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1689D8DA-A560-57B4-4EB7-728CBD3C461F}"/>
              </a:ext>
            </a:extLst>
          </p:cNvPr>
          <p:cNvSpPr txBox="1"/>
          <p:nvPr/>
        </p:nvSpPr>
        <p:spPr>
          <a:xfrm>
            <a:off x="1306246" y="2852184"/>
            <a:ext cx="835485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solidFill>
                  <a:srgbClr val="FF0000"/>
                </a:solidFill>
              </a:rPr>
              <a:t>Coverage </a:t>
            </a:r>
          </a:p>
          <a:p>
            <a:pPr algn="ctr"/>
            <a:r>
              <a:rPr lang="en-GB" sz="1100" dirty="0">
                <a:solidFill>
                  <a:srgbClr val="FF0000"/>
                </a:solidFill>
              </a:rPr>
              <a:t>45%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B2DB41C9-6AD4-6175-8B51-ED0DF3D45AE0}"/>
              </a:ext>
            </a:extLst>
          </p:cNvPr>
          <p:cNvSpPr txBox="1"/>
          <p:nvPr/>
        </p:nvSpPr>
        <p:spPr>
          <a:xfrm>
            <a:off x="1017980" y="5708244"/>
            <a:ext cx="89159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ymbol" pitchFamily="2" charset="2"/>
              </a:rPr>
              <a:t>b</a:t>
            </a:r>
            <a:r>
              <a:rPr lang="en-GB" sz="1400" dirty="0"/>
              <a:t> &gt; 0.80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DE836EC6-A955-2E56-2361-C28DA8070CDA}"/>
              </a:ext>
            </a:extLst>
          </p:cNvPr>
          <p:cNvSpPr txBox="1"/>
          <p:nvPr/>
        </p:nvSpPr>
        <p:spPr>
          <a:xfrm>
            <a:off x="335740" y="5323341"/>
            <a:ext cx="173156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err="1"/>
              <a:t>E</a:t>
            </a:r>
            <a:r>
              <a:rPr lang="en-GB" sz="1400" baseline="-25000" dirty="0" err="1"/>
              <a:t>beam</a:t>
            </a:r>
            <a:r>
              <a:rPr lang="en-GB" sz="1400" dirty="0"/>
              <a:t>= 700 MeV/u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C879929F-074F-B3C7-D3F1-3A50883CCA6D}"/>
              </a:ext>
            </a:extLst>
          </p:cNvPr>
          <p:cNvSpPr txBox="1"/>
          <p:nvPr/>
        </p:nvSpPr>
        <p:spPr>
          <a:xfrm>
            <a:off x="6409300" y="3506124"/>
            <a:ext cx="2564838" cy="144655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Incoming beam </a:t>
            </a:r>
            <a:r>
              <a:rPr lang="en-GB" sz="1400" b="1" dirty="0">
                <a:solidFill>
                  <a:srgbClr val="7030A0"/>
                </a:solidFill>
              </a:rPr>
              <a:t>@ 85% of c</a:t>
            </a:r>
          </a:p>
          <a:p>
            <a:r>
              <a:rPr lang="en-GB" sz="1400" dirty="0">
                <a:sym typeface="Wingdings" pitchFamily="2" charset="2"/>
              </a:rPr>
              <a:t> Reaction very much forward  </a:t>
            </a:r>
            <a:r>
              <a:rPr lang="en-GB" sz="1400" b="1" dirty="0">
                <a:latin typeface="Symbol" pitchFamily="2" charset="2"/>
                <a:sym typeface="Wingdings" pitchFamily="2" charset="2"/>
              </a:rPr>
              <a:t>g</a:t>
            </a:r>
            <a:r>
              <a:rPr lang="en-GB" sz="1400" dirty="0">
                <a:sym typeface="Wingdings" pitchFamily="2" charset="2"/>
              </a:rPr>
              <a:t> emitted in flight  Lorenz boost  at small angles 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sz="1400" b="1" dirty="0">
                <a:latin typeface="Symbol" pitchFamily="2" charset="2"/>
                <a:sym typeface="Wingdings" pitchFamily="2" charset="2"/>
              </a:rPr>
              <a:t>g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sz="1400" dirty="0">
                <a:sym typeface="Wingdings" pitchFamily="2" charset="2"/>
              </a:rPr>
              <a:t>boosted up to 3x</a:t>
            </a:r>
          </a:p>
          <a:p>
            <a:r>
              <a:rPr lang="en-GB" sz="1400" dirty="0">
                <a:sym typeface="Wingdings" pitchFamily="2" charset="2"/>
              </a:rPr>
              <a:t> Highly segmented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913335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3880DE-9E32-6E24-DD12-1A443B0D5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I+D para CALIFA</a:t>
            </a:r>
          </a:p>
        </p:txBody>
      </p:sp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1093D207-BD38-964F-AC5C-BC887FE279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5114" y="901726"/>
            <a:ext cx="8716963" cy="5252003"/>
          </a:xfrm>
        </p:spPr>
      </p:pic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387FA28-2F64-DC60-AB79-FD78F1BC4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s-ES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O. Tengblad: TEAFN2025</a:t>
            </a:r>
            <a:endParaRPr kumimoji="0" lang="en-US" altLang="es-E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49997C8-5A18-159A-E688-0DF81146D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17768E-E2E7-E84A-A287-50AB9DA46C95}" type="slidenum">
              <a:rPr kumimoji="0" lang="en-US" altLang="es-ES" sz="27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altLang="es-E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98C16BE1-AE84-5755-E19F-71D861BDEC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114" y="1756077"/>
            <a:ext cx="469900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57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C1FB7FD-D3C0-A94F-AC64-C7F4E68C1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2D9D618-5292-BF49-B4CB-75A3FD325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2</a:t>
            </a:fld>
            <a:endParaRPr lang="es-E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BB82D9E-6765-6C45-B7E0-383BFD6B81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575" y="50933"/>
            <a:ext cx="1547296" cy="11093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981DAEB-156D-6F44-9818-1F16FC10F15F}"/>
              </a:ext>
            </a:extLst>
          </p:cNvPr>
          <p:cNvSpPr txBox="1"/>
          <p:nvPr/>
        </p:nvSpPr>
        <p:spPr>
          <a:xfrm>
            <a:off x="6340510" y="2130250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SIS100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D23F68F-EEE9-878A-4E4F-0E885164A795}"/>
              </a:ext>
            </a:extLst>
          </p:cNvPr>
          <p:cNvSpPr txBox="1"/>
          <p:nvPr/>
        </p:nvSpPr>
        <p:spPr>
          <a:xfrm>
            <a:off x="1953627" y="281820"/>
            <a:ext cx="34682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The Universe in the Laboratory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DA387D6-7CBB-235C-633F-8414F969FFAA}"/>
              </a:ext>
            </a:extLst>
          </p:cNvPr>
          <p:cNvSpPr txBox="1"/>
          <p:nvPr/>
        </p:nvSpPr>
        <p:spPr>
          <a:xfrm>
            <a:off x="6475871" y="399891"/>
            <a:ext cx="216228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hlinkClick r:id="rId4"/>
              </a:rPr>
              <a:t>https://fair-center.eu/</a:t>
            </a:r>
            <a:r>
              <a:rPr lang="en-GB" sz="1600" dirty="0"/>
              <a:t>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A4390DE-BF00-A284-D8D5-BCDB5D29F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09382"/>
            <a:ext cx="9144000" cy="531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4EC5B748-A7D4-7A12-9BEA-8205A9490E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57988" y="3937497"/>
            <a:ext cx="2386012" cy="2482072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185A5A47-F55F-E3F5-C786-23E2E8AE2963}"/>
              </a:ext>
            </a:extLst>
          </p:cNvPr>
          <p:cNvSpPr txBox="1"/>
          <p:nvPr/>
        </p:nvSpPr>
        <p:spPr>
          <a:xfrm>
            <a:off x="1903871" y="633593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sz="1800" b="1" dirty="0">
                <a:solidFill>
                  <a:srgbClr val="0070C0"/>
                </a:solidFill>
              </a:rPr>
              <a:t>FAIR</a:t>
            </a:r>
            <a:r>
              <a:rPr lang="en-GB" sz="1800" b="1" dirty="0">
                <a:solidFill>
                  <a:schemeClr val="accent2">
                    <a:lumMod val="75000"/>
                  </a:schemeClr>
                </a:solidFill>
              </a:rPr>
              <a:t>- </a:t>
            </a:r>
            <a:r>
              <a:rPr lang="en-GB" sz="1800" b="1" dirty="0">
                <a:solidFill>
                  <a:srgbClr val="0070C0"/>
                </a:solidFill>
              </a:rPr>
              <a:t>F</a:t>
            </a:r>
            <a:r>
              <a:rPr lang="en-GB" sz="1800" b="1" dirty="0">
                <a:solidFill>
                  <a:schemeClr val="accent2">
                    <a:lumMod val="75000"/>
                  </a:schemeClr>
                </a:solidFill>
              </a:rPr>
              <a:t>acility for </a:t>
            </a:r>
            <a:r>
              <a:rPr lang="en-GB" sz="1800" b="1" dirty="0">
                <a:solidFill>
                  <a:srgbClr val="0070C0"/>
                </a:solidFill>
              </a:rPr>
              <a:t>A</a:t>
            </a:r>
            <a:r>
              <a:rPr lang="en-GB" sz="1800" b="1" dirty="0">
                <a:solidFill>
                  <a:schemeClr val="accent2">
                    <a:lumMod val="75000"/>
                  </a:schemeClr>
                </a:solidFill>
              </a:rPr>
              <a:t>ntiproton &amp; </a:t>
            </a:r>
            <a:r>
              <a:rPr lang="en-GB" sz="1800" b="1" dirty="0">
                <a:solidFill>
                  <a:srgbClr val="0070C0"/>
                </a:solidFill>
              </a:rPr>
              <a:t>I</a:t>
            </a:r>
            <a:r>
              <a:rPr lang="en-GB" sz="1800" b="1" dirty="0">
                <a:solidFill>
                  <a:schemeClr val="accent2">
                    <a:lumMod val="75000"/>
                  </a:schemeClr>
                </a:solidFill>
              </a:rPr>
              <a:t>on </a:t>
            </a:r>
            <a:r>
              <a:rPr lang="en-GB" sz="1800" b="1" dirty="0">
                <a:solidFill>
                  <a:srgbClr val="0070C0"/>
                </a:solidFill>
              </a:rPr>
              <a:t>R</a:t>
            </a:r>
            <a:r>
              <a:rPr lang="en-GB" sz="1800" b="1" dirty="0">
                <a:solidFill>
                  <a:schemeClr val="accent2">
                    <a:lumMod val="75000"/>
                  </a:schemeClr>
                </a:solidFill>
              </a:rPr>
              <a:t>esearch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9101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36" name="35 Grupo"/>
          <p:cNvGrpSpPr>
            <a:grpSpLocks/>
          </p:cNvGrpSpPr>
          <p:nvPr/>
        </p:nvGrpSpPr>
        <p:grpSpPr bwMode="auto">
          <a:xfrm>
            <a:off x="95250" y="92074"/>
            <a:ext cx="8951910" cy="1039813"/>
            <a:chOff x="94557" y="93174"/>
            <a:chExt cx="8952279" cy="1038104"/>
          </a:xfrm>
        </p:grpSpPr>
        <p:grpSp>
          <p:nvGrpSpPr>
            <p:cNvPr id="9238" name="33 Grupo"/>
            <p:cNvGrpSpPr>
              <a:grpSpLocks/>
            </p:cNvGrpSpPr>
            <p:nvPr/>
          </p:nvGrpSpPr>
          <p:grpSpPr bwMode="auto">
            <a:xfrm>
              <a:off x="7644536" y="285989"/>
              <a:ext cx="1402300" cy="721922"/>
              <a:chOff x="7462321" y="560166"/>
              <a:chExt cx="1402300" cy="721922"/>
            </a:xfrm>
          </p:grpSpPr>
          <p:pic>
            <p:nvPicPr>
              <p:cNvPr id="9244" name="Picture 5" descr="F:\KVI-P08\csic-iem2.gif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31432"/>
              <a:stretch>
                <a:fillRect/>
              </a:stretch>
            </p:blipFill>
            <p:spPr bwMode="auto">
              <a:xfrm>
                <a:off x="7929586" y="560166"/>
                <a:ext cx="935035" cy="703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245" name="Picture 2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462321" y="580088"/>
                <a:ext cx="490805" cy="70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9239" name="29 Grupo"/>
            <p:cNvGrpSpPr>
              <a:grpSpLocks/>
            </p:cNvGrpSpPr>
            <p:nvPr/>
          </p:nvGrpSpPr>
          <p:grpSpPr bwMode="auto">
            <a:xfrm>
              <a:off x="94557" y="93174"/>
              <a:ext cx="857285" cy="1038104"/>
              <a:chOff x="142047" y="32789"/>
              <a:chExt cx="920796" cy="1214281"/>
            </a:xfrm>
          </p:grpSpPr>
          <p:cxnSp>
            <p:nvCxnSpPr>
              <p:cNvPr id="42" name="41 Conector recto"/>
              <p:cNvCxnSpPr/>
              <p:nvPr/>
            </p:nvCxnSpPr>
            <p:spPr>
              <a:xfrm rot="5400000">
                <a:off x="-464241" y="639077"/>
                <a:ext cx="1214281" cy="1706"/>
              </a:xfrm>
              <a:prstGeom prst="line">
                <a:avLst/>
              </a:prstGeom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42 Conector recto"/>
              <p:cNvCxnSpPr/>
              <p:nvPr/>
            </p:nvCxnSpPr>
            <p:spPr>
              <a:xfrm rot="10800000" flipV="1">
                <a:off x="142047" y="668665"/>
                <a:ext cx="920796" cy="11123"/>
              </a:xfrm>
              <a:prstGeom prst="line">
                <a:avLst/>
              </a:prstGeom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6" name="45 Rectángulo"/>
          <p:cNvSpPr/>
          <p:nvPr/>
        </p:nvSpPr>
        <p:spPr>
          <a:xfrm>
            <a:off x="278885" y="1190626"/>
            <a:ext cx="7691439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" sz="1600" b="1" dirty="0">
                <a:latin typeface="+mj-lt"/>
              </a:rPr>
              <a:t>Question to be answered: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n-US" sz="1600" dirty="0">
                <a:latin typeface="+mj-lt"/>
              </a:rPr>
              <a:t>D</a:t>
            </a:r>
            <a:r>
              <a:rPr lang="es-ES" sz="1600" dirty="0">
                <a:latin typeface="+mj-lt"/>
              </a:rPr>
              <a:t>epth of  first interaction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s-ES" sz="1600" b="1" dirty="0">
                <a:latin typeface="+mj-lt"/>
              </a:rPr>
              <a:t>Depth @ 90% photopeak efficiency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s-ES" sz="1600" dirty="0" err="1">
                <a:latin typeface="+mj-lt"/>
              </a:rPr>
              <a:t>How</a:t>
            </a:r>
            <a:r>
              <a:rPr lang="es-ES" sz="1600" dirty="0">
                <a:latin typeface="+mj-lt"/>
              </a:rPr>
              <a:t> </a:t>
            </a:r>
            <a:r>
              <a:rPr lang="es-ES" sz="1600" dirty="0" err="1">
                <a:latin typeface="+mj-lt"/>
              </a:rPr>
              <a:t>many</a:t>
            </a:r>
            <a:r>
              <a:rPr lang="es-ES" sz="1600" dirty="0">
                <a:latin typeface="+mj-lt"/>
              </a:rPr>
              <a:t> </a:t>
            </a:r>
            <a:r>
              <a:rPr lang="es-ES" sz="1600" dirty="0" err="1">
                <a:latin typeface="+mj-lt"/>
              </a:rPr>
              <a:t>neighbouring</a:t>
            </a:r>
            <a:r>
              <a:rPr lang="es-ES" sz="1600" dirty="0">
                <a:latin typeface="+mj-lt"/>
              </a:rPr>
              <a:t> </a:t>
            </a:r>
            <a:r>
              <a:rPr lang="es-ES" sz="1600" dirty="0" err="1">
                <a:latin typeface="+mj-lt"/>
              </a:rPr>
              <a:t>crystals</a:t>
            </a:r>
            <a:r>
              <a:rPr lang="es-ES" sz="1600" dirty="0">
                <a:latin typeface="+mj-lt"/>
              </a:rPr>
              <a:t> are </a:t>
            </a:r>
            <a:r>
              <a:rPr lang="es-ES" sz="1600" dirty="0" err="1">
                <a:latin typeface="+mj-lt"/>
              </a:rPr>
              <a:t>being</a:t>
            </a:r>
            <a:r>
              <a:rPr lang="es-ES" sz="1600" dirty="0">
                <a:latin typeface="+mj-lt"/>
              </a:rPr>
              <a:t> hit?</a:t>
            </a:r>
          </a:p>
          <a:p>
            <a:pPr marL="342900" indent="-342900">
              <a:defRPr/>
            </a:pPr>
            <a:endParaRPr lang="es-ES" sz="800" dirty="0">
              <a:latin typeface="+mj-lt"/>
            </a:endParaRPr>
          </a:p>
          <a:p>
            <a:pPr marL="342900" indent="-342900">
              <a:defRPr/>
            </a:pPr>
            <a:r>
              <a:rPr lang="es-ES" sz="1600" b="1" dirty="0">
                <a:latin typeface="+mj-lt"/>
              </a:rPr>
              <a:t>Simulation codes</a:t>
            </a:r>
          </a:p>
          <a:p>
            <a:pPr marL="342900" indent="-342900">
              <a:buFont typeface="Arial"/>
              <a:buChar char="•"/>
              <a:defRPr/>
            </a:pPr>
            <a:r>
              <a:rPr lang="es-ES" sz="1600" dirty="0">
                <a:latin typeface="+mj-lt"/>
              </a:rPr>
              <a:t>SRIM   ---  GEANT4  ---  MCNPX  Monte Carlo N-</a:t>
            </a:r>
            <a:r>
              <a:rPr lang="es-ES" sz="1600" dirty="0" err="1">
                <a:latin typeface="+mj-lt"/>
              </a:rPr>
              <a:t>Particle</a:t>
            </a:r>
            <a:r>
              <a:rPr lang="es-ES" sz="1600" dirty="0">
                <a:latin typeface="+mj-lt"/>
              </a:rPr>
              <a:t> </a:t>
            </a:r>
            <a:r>
              <a:rPr lang="es-ES" sz="1600" dirty="0" err="1">
                <a:latin typeface="+mj-lt"/>
              </a:rPr>
              <a:t>eXtended</a:t>
            </a:r>
            <a:r>
              <a:rPr lang="es-ES" sz="1600" dirty="0">
                <a:latin typeface="+mj-lt"/>
              </a:rPr>
              <a:t> </a:t>
            </a:r>
            <a:r>
              <a:rPr lang="es-ES" sz="1600" dirty="0" err="1">
                <a:latin typeface="+mj-lt"/>
              </a:rPr>
              <a:t>code</a:t>
            </a:r>
            <a:endParaRPr lang="es-ES" sz="1600" dirty="0">
              <a:latin typeface="+mj-lt"/>
            </a:endParaRPr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F59D8F-7F83-416A-BB13-3F216F83F56E}" type="slidenum">
              <a:rPr lang="es-ES" smtClean="0"/>
              <a:pPr>
                <a:defRPr/>
              </a:pPr>
              <a:t>20</a:t>
            </a:fld>
            <a:endParaRPr lang="es-ES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C30173B-24F9-A9CF-78EE-3057CB0D20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1" y="3122818"/>
            <a:ext cx="4382642" cy="314050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A90B549B-96C5-5128-CAD9-81F7E35569C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5053" y="3122818"/>
            <a:ext cx="4305300" cy="31750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15654" y="5875816"/>
            <a:ext cx="4171339" cy="307777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@7 cm 70 %  of incident beam </a:t>
            </a:r>
            <a:r>
              <a:rPr lang="en-US" sz="1400" dirty="0" err="1"/>
              <a:t>i</a:t>
            </a:r>
            <a:r>
              <a:rPr lang="es-ES_tradnl" sz="1400" dirty="0"/>
              <a:t>s </a:t>
            </a:r>
            <a:r>
              <a:rPr lang="en-GB" sz="1400" dirty="0"/>
              <a:t>detected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7D1391EB-6C57-F946-1DD0-0DBA7F44C4F3}"/>
              </a:ext>
            </a:extLst>
          </p:cNvPr>
          <p:cNvSpPr txBox="1">
            <a:spLocks/>
          </p:cNvSpPr>
          <p:nvPr/>
        </p:nvSpPr>
        <p:spPr bwMode="auto">
          <a:xfrm>
            <a:off x="2497931" y="-66981"/>
            <a:ext cx="5576887" cy="70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Autofit/>
          </a:bodyPr>
          <a:lstStyle>
            <a:lvl1pPr marL="0" indent="0" algn="ctr" defTabSz="685800" rtl="0" eaLnBrk="1" fontAlgn="base" latinLnBrk="0" hangingPunct="1">
              <a:spcBef>
                <a:spcPct val="0"/>
              </a:spcBef>
              <a:spcAft>
                <a:spcPct val="0"/>
              </a:spcAft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45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1800">
                <a:solidFill>
                  <a:schemeClr val="accent1"/>
                </a:solidFill>
                <a:latin typeface="Apple Chancery" panose="03020702040506060504" pitchFamily="66" charset="-79"/>
                <a:ea typeface="ＭＳ Ｐゴシック" panose="020B0600070205080204" pitchFamily="34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1800">
                <a:solidFill>
                  <a:schemeClr val="accent1"/>
                </a:solidFill>
                <a:latin typeface="Apple Chancery" panose="03020702040506060504" pitchFamily="66" charset="-79"/>
                <a:ea typeface="ＭＳ Ｐゴシック" panose="020B0600070205080204" pitchFamily="34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1800">
                <a:solidFill>
                  <a:schemeClr val="accent1"/>
                </a:solidFill>
                <a:latin typeface="Apple Chancery" panose="03020702040506060504" pitchFamily="66" charset="-79"/>
                <a:ea typeface="ＭＳ Ｐゴシック" panose="020B0600070205080204" pitchFamily="34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1800">
                <a:solidFill>
                  <a:schemeClr val="accent1"/>
                </a:solidFill>
                <a:latin typeface="Apple Chancery" panose="03020702040506060504" pitchFamily="66" charset="-79"/>
                <a:ea typeface="ＭＳ Ｐゴシック" panose="020B0600070205080204" pitchFamily="34" charset="-128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1800">
                <a:solidFill>
                  <a:schemeClr val="accent1"/>
                </a:solidFill>
                <a:latin typeface="Apple Chancery" panose="03020702040506060504" pitchFamily="66" charset="-79"/>
                <a:ea typeface="ＭＳ Ｐゴシック" panose="020B0600070205080204" pitchFamily="34" charset="-128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1800">
                <a:solidFill>
                  <a:schemeClr val="accent1"/>
                </a:solidFill>
                <a:latin typeface="Apple Chancery" panose="03020702040506060504" pitchFamily="66" charset="-79"/>
                <a:ea typeface="ＭＳ Ｐゴシック" panose="020B0600070205080204" pitchFamily="34" charset="-128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1800">
                <a:solidFill>
                  <a:schemeClr val="accent1"/>
                </a:solidFill>
                <a:latin typeface="Apple Chancery" panose="03020702040506060504" pitchFamily="66" charset="-79"/>
                <a:ea typeface="ＭＳ Ｐゴシック" panose="020B0600070205080204" pitchFamily="34" charset="-128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1800">
                <a:solidFill>
                  <a:schemeClr val="accent1"/>
                </a:solidFill>
                <a:latin typeface="Apple Chancery" panose="03020702040506060504" pitchFamily="66" charset="-79"/>
                <a:ea typeface="ＭＳ Ｐゴシック" panose="020B0600070205080204" pitchFamily="34" charset="-128"/>
              </a:defRPr>
            </a:lvl9pPr>
          </a:lstStyle>
          <a:p>
            <a:r>
              <a:rPr lang="es-ES" sz="2000" b="1" kern="0" dirty="0">
                <a:solidFill>
                  <a:srgbClr val="FF0000"/>
                </a:solidFill>
                <a:latin typeface="Comic Sans MS"/>
              </a:rPr>
              <a:t>gammas</a:t>
            </a:r>
            <a:r>
              <a:rPr lang="es-ES" sz="2000" b="1" kern="0" dirty="0">
                <a:solidFill>
                  <a:srgbClr val="000090"/>
                </a:solidFill>
                <a:latin typeface="Comic Sans MS"/>
              </a:rPr>
              <a:t> in </a:t>
            </a:r>
            <a:r>
              <a:rPr lang="es-ES" sz="2000" b="1" kern="0" dirty="0" err="1">
                <a:solidFill>
                  <a:srgbClr val="000090"/>
                </a:solidFill>
                <a:latin typeface="Comic Sans MS"/>
              </a:rPr>
              <a:t>Phoswich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BE8E8C4-B02A-FE8E-D879-063AD056D7F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1298" y="820627"/>
            <a:ext cx="1913910" cy="1651217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59022" y="6511738"/>
            <a:ext cx="457200" cy="476250"/>
          </a:xfrm>
        </p:spPr>
        <p:txBody>
          <a:bodyPr/>
          <a:lstStyle/>
          <a:p>
            <a:fld id="{80354447-8E0E-41C8-9952-3204FE272600}" type="slidenum">
              <a:rPr lang="en-US"/>
              <a:pPr/>
              <a:t>21</a:t>
            </a:fld>
            <a:endParaRPr lang="en-US"/>
          </a:p>
        </p:txBody>
      </p:sp>
      <p:sp>
        <p:nvSpPr>
          <p:cNvPr id="6021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25445" y="3357368"/>
            <a:ext cx="2553189" cy="2877679"/>
          </a:xfrm>
          <a:solidFill>
            <a:srgbClr val="FFFFCC"/>
          </a:solidFill>
          <a:ln/>
        </p:spPr>
        <p:txBody>
          <a:bodyPr lIns="0" tIns="0" rIns="0" bIns="0">
            <a:norm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Protons: two </a:t>
            </a:r>
            <a:r>
              <a:rPr lang="en-US" b="1" dirty="0">
                <a:solidFill>
                  <a:srgbClr val="7030A0"/>
                </a:solidFill>
                <a:latin typeface="Symbol" pitchFamily="18" charset="2"/>
              </a:rPr>
              <a:t>D</a:t>
            </a:r>
            <a:r>
              <a:rPr lang="en-US" b="1" dirty="0">
                <a:solidFill>
                  <a:srgbClr val="7030A0"/>
                </a:solidFill>
              </a:rPr>
              <a:t>E-detectors one can determine the full proton energy with a resolution of &lt;5%.</a:t>
            </a:r>
            <a:endParaRPr lang="en-US" sz="1400" b="1" dirty="0">
              <a:solidFill>
                <a:srgbClr val="7030A0"/>
              </a:solidFill>
              <a:sym typeface="Symbol" pitchFamily="18" charset="2"/>
            </a:endParaRPr>
          </a:p>
          <a:p>
            <a:r>
              <a:rPr lang="en-US" b="1" dirty="0">
                <a:solidFill>
                  <a:srgbClr val="FF0000"/>
                </a:solidFill>
                <a:sym typeface="Symbol" pitchFamily="18" charset="2"/>
              </a:rPr>
              <a:t>Gammas: Second detector placed to solve the ambiguity on the signal</a:t>
            </a:r>
          </a:p>
        </p:txBody>
      </p:sp>
      <p:sp>
        <p:nvSpPr>
          <p:cNvPr id="602117" name="Line 5"/>
          <p:cNvSpPr>
            <a:spLocks noChangeShapeType="1"/>
          </p:cNvSpPr>
          <p:nvPr/>
        </p:nvSpPr>
        <p:spPr bwMode="auto">
          <a:xfrm>
            <a:off x="4665074" y="1403163"/>
            <a:ext cx="7207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458014" y="2492180"/>
            <a:ext cx="5414964" cy="2022475"/>
            <a:chOff x="158" y="2836"/>
            <a:chExt cx="3411" cy="1274"/>
          </a:xfrm>
        </p:grpSpPr>
        <p:pic>
          <p:nvPicPr>
            <p:cNvPr id="602121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1" y="3081"/>
              <a:ext cx="2267" cy="1029"/>
            </a:xfrm>
            <a:prstGeom prst="rect">
              <a:avLst/>
            </a:prstGeom>
            <a:noFill/>
          </p:spPr>
        </p:pic>
        <p:sp>
          <p:nvSpPr>
            <p:cNvPr id="602124" name="Text Box 12"/>
            <p:cNvSpPr txBox="1">
              <a:spLocks noChangeArrowheads="1"/>
            </p:cNvSpPr>
            <p:nvPr/>
          </p:nvSpPr>
          <p:spPr bwMode="auto">
            <a:xfrm>
              <a:off x="158" y="2836"/>
              <a:ext cx="3411" cy="233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buClr>
                  <a:schemeClr val="bg2"/>
                </a:buClr>
                <a:buSzPct val="75000"/>
                <a:buFont typeface="Wingdings" pitchFamily="2" charset="2"/>
                <a:buNone/>
              </a:pPr>
              <a:r>
                <a:rPr lang="en-US" dirty="0" err="1">
                  <a:solidFill>
                    <a:schemeClr val="tx1"/>
                  </a:solidFill>
                  <a:latin typeface="Comic Sans MS" pitchFamily="66" charset="0"/>
                </a:rPr>
                <a:t>Ep</a:t>
              </a:r>
              <a:r>
                <a:rPr lang="en-US" dirty="0">
                  <a:solidFill>
                    <a:schemeClr val="tx1"/>
                  </a:solidFill>
                  <a:latin typeface="Comic Sans MS" pitchFamily="66" charset="0"/>
                </a:rPr>
                <a:t>= 200MeV </a:t>
              </a:r>
              <a:r>
                <a:rPr lang="en-US" dirty="0">
                  <a:solidFill>
                    <a:schemeClr val="tx1"/>
                  </a:solidFill>
                  <a:latin typeface="Comic Sans MS" pitchFamily="66" charset="0"/>
                  <a:sym typeface="Wingdings" pitchFamily="2" charset="2"/>
                </a:rPr>
                <a:t> 20 mm </a:t>
              </a:r>
              <a:r>
                <a:rPr lang="en-US" dirty="0" err="1">
                  <a:solidFill>
                    <a:schemeClr val="tx1"/>
                  </a:solidFill>
                  <a:latin typeface="Comic Sans MS" pitchFamily="66" charset="0"/>
                  <a:sym typeface="Wingdings" pitchFamily="2" charset="2"/>
                </a:rPr>
                <a:t>LaBr</a:t>
              </a:r>
              <a:r>
                <a:rPr lang="en-US" dirty="0">
                  <a:solidFill>
                    <a:schemeClr val="tx1"/>
                  </a:solidFill>
                  <a:latin typeface="Comic Sans MS" pitchFamily="66" charset="0"/>
                  <a:sym typeface="Wingdings" pitchFamily="2" charset="2"/>
                </a:rPr>
                <a:t>  </a:t>
              </a:r>
              <a:r>
                <a:rPr lang="en-US" dirty="0">
                  <a:solidFill>
                    <a:schemeClr val="tx1"/>
                  </a:solidFill>
                  <a:latin typeface="Symbol" pitchFamily="18" charset="2"/>
                  <a:sym typeface="Wingdings" pitchFamily="2" charset="2"/>
                </a:rPr>
                <a:t> D</a:t>
              </a:r>
              <a:r>
                <a:rPr lang="en-US" dirty="0">
                  <a:solidFill>
                    <a:schemeClr val="tx1"/>
                  </a:solidFill>
                  <a:latin typeface="Comic Sans MS" pitchFamily="66" charset="0"/>
                  <a:sym typeface="Wingdings" pitchFamily="2" charset="2"/>
                </a:rPr>
                <a:t>E =</a:t>
              </a:r>
              <a:r>
                <a:rPr lang="en-US" dirty="0">
                  <a:solidFill>
                    <a:schemeClr val="tx1"/>
                  </a:solidFill>
                  <a:latin typeface="Comic Sans MS" pitchFamily="66" charset="0"/>
                </a:rPr>
                <a:t> 31 ± 1 </a:t>
              </a:r>
              <a:r>
                <a:rPr lang="en-US" dirty="0" err="1">
                  <a:solidFill>
                    <a:schemeClr val="tx1"/>
                  </a:solidFill>
                  <a:latin typeface="Comic Sans MS" pitchFamily="66" charset="0"/>
                </a:rPr>
                <a:t>MeV</a:t>
              </a:r>
              <a:r>
                <a:rPr lang="en-US" sz="1800" b="0" dirty="0">
                  <a:solidFill>
                    <a:schemeClr val="tx1"/>
                  </a:solidFill>
                  <a:latin typeface="Comic Sans MS" pitchFamily="66" charset="0"/>
                </a:rPr>
                <a:t> </a:t>
              </a:r>
              <a:endParaRPr lang="en-US" sz="1800" b="0" dirty="0">
                <a:solidFill>
                  <a:schemeClr val="tx1"/>
                </a:solidFill>
                <a:latin typeface="Verdana" pitchFamily="34" charset="0"/>
              </a:endParaRPr>
            </a:p>
          </p:txBody>
        </p:sp>
        <p:sp>
          <p:nvSpPr>
            <p:cNvPr id="602126" name="Text Box 14"/>
            <p:cNvSpPr txBox="1">
              <a:spLocks noChangeArrowheads="1"/>
            </p:cNvSpPr>
            <p:nvPr/>
          </p:nvSpPr>
          <p:spPr bwMode="auto">
            <a:xfrm>
              <a:off x="2493" y="3381"/>
              <a:ext cx="940" cy="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  <a:buClr>
                  <a:schemeClr val="bg2"/>
                </a:buClr>
                <a:buSzPct val="75000"/>
                <a:buFont typeface="Wingdings" pitchFamily="2" charset="2"/>
                <a:buNone/>
              </a:pPr>
              <a:r>
                <a:rPr lang="en-US" sz="1600" b="0">
                  <a:solidFill>
                    <a:srgbClr val="FF0000"/>
                  </a:solidFill>
                  <a:latin typeface="Comic Sans MS" pitchFamily="66" charset="0"/>
                  <a:sym typeface="Symbol" pitchFamily="18" charset="2"/>
                </a:rPr>
                <a:t>200±10MeV</a:t>
              </a:r>
            </a:p>
            <a:p>
              <a:pPr>
                <a:lnSpc>
                  <a:spcPct val="90000"/>
                </a:lnSpc>
                <a:buClr>
                  <a:schemeClr val="bg2"/>
                </a:buClr>
                <a:buSzPct val="75000"/>
                <a:buFont typeface="Wingdings" pitchFamily="2" charset="2"/>
                <a:buNone/>
              </a:pPr>
              <a:r>
                <a:rPr lang="en-US" sz="1600" b="0">
                  <a:solidFill>
                    <a:srgbClr val="FF0000"/>
                  </a:solidFill>
                  <a:latin typeface="Comic Sans MS" pitchFamily="66" charset="0"/>
                  <a:sym typeface="Symbol" pitchFamily="18" charset="2"/>
                </a:rPr>
                <a:t>(</a:t>
              </a:r>
              <a:r>
                <a:rPr lang="en-US" sz="1600" b="0">
                  <a:solidFill>
                    <a:srgbClr val="FF0000"/>
                  </a:solidFill>
                  <a:latin typeface="Symbol" pitchFamily="18" charset="2"/>
                </a:rPr>
                <a:t>s</a:t>
              </a:r>
              <a:r>
                <a:rPr lang="en-US" sz="1600" b="0">
                  <a:solidFill>
                    <a:srgbClr val="FF0000"/>
                  </a:solidFill>
                  <a:latin typeface="Comic Sans MS" pitchFamily="66" charset="0"/>
                </a:rPr>
                <a:t>E/E=</a:t>
              </a:r>
              <a:r>
                <a:rPr lang="en-US" sz="1600" b="0">
                  <a:solidFill>
                    <a:srgbClr val="FF0000"/>
                  </a:solidFill>
                  <a:latin typeface="Comic Sans MS" pitchFamily="66" charset="0"/>
                  <a:sym typeface="Symbol" pitchFamily="18" charset="2"/>
                </a:rPr>
                <a:t>5%)</a:t>
              </a:r>
              <a:endParaRPr lang="en-US" sz="1800" b="0">
                <a:solidFill>
                  <a:schemeClr val="tx1"/>
                </a:solidFill>
                <a:latin typeface="Verdana" pitchFamily="34" charset="0"/>
              </a:endParaRPr>
            </a:p>
          </p:txBody>
        </p:sp>
      </p:grpSp>
      <p:grpSp>
        <p:nvGrpSpPr>
          <p:cNvPr id="23" name="22 Grupo"/>
          <p:cNvGrpSpPr/>
          <p:nvPr/>
        </p:nvGrpSpPr>
        <p:grpSpPr>
          <a:xfrm>
            <a:off x="516912" y="926115"/>
            <a:ext cx="4911898" cy="1241662"/>
            <a:chOff x="1071538" y="714356"/>
            <a:chExt cx="3929090" cy="1241662"/>
          </a:xfrm>
        </p:grpSpPr>
        <p:pic>
          <p:nvPicPr>
            <p:cNvPr id="602128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71538" y="813010"/>
              <a:ext cx="3929090" cy="1143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" name="18 CuadroTexto"/>
            <p:cNvSpPr txBox="1"/>
            <p:nvPr/>
          </p:nvSpPr>
          <p:spPr>
            <a:xfrm>
              <a:off x="1733880" y="714356"/>
              <a:ext cx="1409360" cy="369332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s-ES" dirty="0" err="1"/>
                <a:t>LaBr</a:t>
              </a:r>
              <a:r>
                <a:rPr lang="es-ES" dirty="0"/>
                <a:t> + </a:t>
              </a:r>
              <a:r>
                <a:rPr lang="es-ES" dirty="0" err="1"/>
                <a:t>LaCl</a:t>
              </a:r>
              <a:endParaRPr lang="es-ES" dirty="0"/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1857355" y="1500174"/>
              <a:ext cx="14984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b="1" dirty="0">
                  <a:latin typeface="Symbol" pitchFamily="18" charset="2"/>
                </a:rPr>
                <a:t>D</a:t>
              </a:r>
              <a:r>
                <a:rPr lang="es-ES" b="1" dirty="0"/>
                <a:t>E</a:t>
              </a:r>
              <a:r>
                <a:rPr lang="es-ES" b="1" baseline="-25000" dirty="0"/>
                <a:t>1</a:t>
              </a:r>
              <a:r>
                <a:rPr lang="es-ES" b="1" dirty="0"/>
                <a:t>     </a:t>
              </a:r>
              <a:r>
                <a:rPr lang="es-ES" b="1" dirty="0">
                  <a:latin typeface="Symbol" pitchFamily="18" charset="2"/>
                </a:rPr>
                <a:t>D</a:t>
              </a:r>
              <a:r>
                <a:rPr lang="es-ES" b="1" dirty="0"/>
                <a:t>E</a:t>
              </a:r>
              <a:r>
                <a:rPr lang="es-ES" b="1" baseline="-25000" dirty="0"/>
                <a:t>2</a:t>
              </a:r>
            </a:p>
          </p:txBody>
        </p:sp>
        <p:sp>
          <p:nvSpPr>
            <p:cNvPr id="22" name="21 Rectángulo"/>
            <p:cNvSpPr/>
            <p:nvPr/>
          </p:nvSpPr>
          <p:spPr>
            <a:xfrm>
              <a:off x="3500430" y="1214422"/>
              <a:ext cx="1285884" cy="5000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15232" y="4563882"/>
            <a:ext cx="4413578" cy="2215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2120" name="Picture 8" descr="txp_fig">
            <a:hlinkClick r:id="rId6"/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343837" y="1176943"/>
            <a:ext cx="3598862" cy="498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602127" name="Text Box 15"/>
          <p:cNvSpPr txBox="1">
            <a:spLocks noChangeArrowheads="1"/>
          </p:cNvSpPr>
          <p:nvPr/>
        </p:nvSpPr>
        <p:spPr bwMode="auto">
          <a:xfrm>
            <a:off x="4730248" y="1759803"/>
            <a:ext cx="2700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altLang="ja-JP" sz="1800" dirty="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E =</a:t>
            </a:r>
            <a:r>
              <a:rPr lang="en-US" altLang="ja-JP" sz="1800" dirty="0">
                <a:solidFill>
                  <a:schemeClr val="tx1"/>
                </a:solidFill>
                <a:latin typeface="Symbol" pitchFamily="18" charset="2"/>
                <a:ea typeface="MS Mincho" pitchFamily="49" charset="-128"/>
              </a:rPr>
              <a:t> </a:t>
            </a:r>
            <a:r>
              <a:rPr lang="en-US" altLang="ja-JP" sz="1800" dirty="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f(</a:t>
            </a:r>
            <a:r>
              <a:rPr lang="en-US" altLang="ja-JP" sz="1800" dirty="0">
                <a:solidFill>
                  <a:schemeClr val="tx1"/>
                </a:solidFill>
                <a:ea typeface="MS Mincho" pitchFamily="49" charset="-128"/>
              </a:rPr>
              <a:t> </a:t>
            </a:r>
            <a:r>
              <a:rPr lang="en-US" altLang="ja-JP" sz="1800" dirty="0">
                <a:solidFill>
                  <a:srgbClr val="CC3399"/>
                </a:solidFill>
                <a:latin typeface="Symbol" pitchFamily="18" charset="2"/>
                <a:ea typeface="MS Mincho" pitchFamily="49" charset="-128"/>
              </a:rPr>
              <a:t>D </a:t>
            </a:r>
            <a:r>
              <a:rPr lang="en-US" altLang="ja-JP" sz="1800" dirty="0">
                <a:solidFill>
                  <a:srgbClr val="CC3399"/>
                </a:solidFill>
                <a:latin typeface="Arial" pitchFamily="34" charset="0"/>
                <a:ea typeface="MS Mincho" pitchFamily="49" charset="-128"/>
              </a:rPr>
              <a:t>E</a:t>
            </a:r>
            <a:r>
              <a:rPr lang="en-US" altLang="ja-JP" sz="1800" baseline="-25000" dirty="0">
                <a:solidFill>
                  <a:srgbClr val="CC3399"/>
                </a:solidFill>
                <a:latin typeface="Arial" pitchFamily="34" charset="0"/>
                <a:ea typeface="MS Mincho" pitchFamily="49" charset="-128"/>
              </a:rPr>
              <a:t>1 </a:t>
            </a:r>
            <a:r>
              <a:rPr lang="en-US" altLang="ja-JP" sz="1800" dirty="0">
                <a:solidFill>
                  <a:schemeClr val="tx1"/>
                </a:solidFill>
                <a:latin typeface="Verdana" pitchFamily="34" charset="0"/>
                <a:ea typeface="MS PGothic" pitchFamily="34" charset="-128"/>
              </a:rPr>
              <a:t>)</a:t>
            </a:r>
            <a:r>
              <a:rPr lang="en-US" altLang="ja-JP" sz="1800" baseline="-25000" dirty="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 </a:t>
            </a:r>
            <a:r>
              <a:rPr lang="en-US" altLang="ja-JP" sz="1800" dirty="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+ g(</a:t>
            </a:r>
            <a:r>
              <a:rPr lang="en-US" altLang="ja-JP" sz="1800" dirty="0">
                <a:solidFill>
                  <a:schemeClr val="tx1"/>
                </a:solidFill>
                <a:ea typeface="MS Mincho" pitchFamily="49" charset="-128"/>
              </a:rPr>
              <a:t> </a:t>
            </a:r>
            <a:r>
              <a:rPr lang="en-US" altLang="ja-JP" sz="1800" dirty="0">
                <a:solidFill>
                  <a:srgbClr val="FF3300"/>
                </a:solidFill>
                <a:latin typeface="Symbol" pitchFamily="18" charset="2"/>
                <a:ea typeface="MS Mincho" pitchFamily="49" charset="-128"/>
              </a:rPr>
              <a:t>D </a:t>
            </a:r>
            <a:r>
              <a:rPr lang="en-US" altLang="ja-JP" sz="1800" dirty="0">
                <a:solidFill>
                  <a:srgbClr val="FF3300"/>
                </a:solidFill>
                <a:latin typeface="Arial" pitchFamily="34" charset="0"/>
                <a:ea typeface="MS Mincho" pitchFamily="49" charset="-128"/>
              </a:rPr>
              <a:t>E</a:t>
            </a:r>
            <a:r>
              <a:rPr lang="en-US" altLang="ja-JP" sz="1800" baseline="-25000" dirty="0">
                <a:solidFill>
                  <a:srgbClr val="FF3300"/>
                </a:solidFill>
                <a:latin typeface="Arial" pitchFamily="34" charset="0"/>
                <a:ea typeface="MS Mincho" pitchFamily="49" charset="-128"/>
              </a:rPr>
              <a:t>2</a:t>
            </a:r>
            <a:r>
              <a:rPr lang="en-US" altLang="ja-JP" sz="1800" baseline="-25000" dirty="0">
                <a:solidFill>
                  <a:srgbClr val="CC3399"/>
                </a:solidFill>
                <a:latin typeface="Arial" pitchFamily="34" charset="0"/>
                <a:ea typeface="MS Mincho" pitchFamily="49" charset="-128"/>
              </a:rPr>
              <a:t> </a:t>
            </a:r>
            <a:r>
              <a:rPr lang="en-US" altLang="ja-JP" sz="1800" dirty="0">
                <a:solidFill>
                  <a:schemeClr val="tx1"/>
                </a:solidFill>
                <a:latin typeface="Verdana" pitchFamily="34" charset="0"/>
                <a:ea typeface="MS PGothic" pitchFamily="34" charset="-128"/>
              </a:rPr>
              <a:t>)</a:t>
            </a:r>
            <a:r>
              <a:rPr lang="en-US" altLang="ja-JP" sz="1800" dirty="0">
                <a:solidFill>
                  <a:schemeClr val="tx1"/>
                </a:solidFill>
                <a:latin typeface="Arial" pitchFamily="34" charset="0"/>
                <a:ea typeface="MS Mincho" pitchFamily="49" charset="-128"/>
              </a:rPr>
              <a:t> 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endParaRPr lang="en-US" altLang="ja-JP" sz="1800" dirty="0">
              <a:solidFill>
                <a:schemeClr val="tx1"/>
              </a:solidFill>
              <a:latin typeface="Arial" pitchFamily="34" charset="0"/>
              <a:ea typeface="MS Mincho" pitchFamily="49" charset="-128"/>
            </a:endParaRPr>
          </a:p>
          <a:p>
            <a:pPr eaLnBrk="0" hangingPunct="0">
              <a:spcBef>
                <a:spcPct val="0"/>
              </a:spcBef>
              <a:buFontTx/>
              <a:buNone/>
            </a:pPr>
            <a:endParaRPr lang="en-US" altLang="ja-JP" sz="1800" b="0" dirty="0">
              <a:solidFill>
                <a:schemeClr val="tx1"/>
              </a:solidFill>
              <a:latin typeface="Arial" pitchFamily="34" charset="0"/>
              <a:ea typeface="MS Mincho" pitchFamily="49" charset="-128"/>
            </a:endParaRPr>
          </a:p>
          <a:p>
            <a:pPr eaLnBrk="0" hangingPunct="0">
              <a:spcBef>
                <a:spcPct val="0"/>
              </a:spcBef>
              <a:buFontTx/>
              <a:buNone/>
            </a:pPr>
            <a:endParaRPr lang="en-US" sz="1600" b="0" dirty="0">
              <a:solidFill>
                <a:schemeClr val="tx1"/>
              </a:solidFill>
            </a:endParaRP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33238637-41D1-815D-0A39-234F9E538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4663" y="7938"/>
            <a:ext cx="5576887" cy="703262"/>
          </a:xfrm>
        </p:spPr>
        <p:txBody>
          <a:bodyPr/>
          <a:lstStyle/>
          <a:p>
            <a:r>
              <a:rPr kumimoji="0" lang="es-ES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/>
                <a:ea typeface="+mj-ea"/>
              </a:rPr>
              <a:t>PROTONS</a:t>
            </a:r>
            <a:r>
              <a:rPr kumimoji="0" lang="es-ES" sz="2000" b="1" i="0" u="none" strike="noStrike" kern="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omic Sans MS"/>
                <a:ea typeface="+mj-ea"/>
              </a:rPr>
              <a:t> in </a:t>
            </a:r>
            <a:r>
              <a:rPr kumimoji="0" lang="es-ES" sz="2000" b="1" i="0" u="none" strike="noStrike" kern="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omic Sans MS"/>
                <a:ea typeface="+mj-ea"/>
              </a:rPr>
              <a:t>Phoswich</a:t>
            </a:r>
            <a:r>
              <a:rPr kumimoji="0" lang="es-ES" sz="2000" b="1" i="0" u="none" strike="noStrike" kern="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omic Sans MS"/>
                <a:ea typeface="+mj-ea"/>
              </a:rPr>
              <a:t>:   </a:t>
            </a:r>
            <a:r>
              <a:rPr kumimoji="0" lang="es-ES" sz="2000" b="1" i="0" u="none" strike="noStrike" kern="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Symbol" charset="2"/>
                <a:ea typeface="+mj-ea"/>
                <a:cs typeface="Symbol" charset="2"/>
              </a:rPr>
              <a:t>D</a:t>
            </a:r>
            <a:r>
              <a:rPr kumimoji="0" lang="es-ES" sz="2000" b="1" i="0" u="none" strike="noStrike" kern="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Comic Sans MS"/>
                <a:ea typeface="+mj-ea"/>
              </a:rPr>
              <a:t>E+ E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1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021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602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6021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211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07704" y="404664"/>
            <a:ext cx="5256584" cy="432048"/>
          </a:xfrm>
          <a:solidFill>
            <a:schemeClr val="bg1"/>
          </a:solidFill>
          <a:ln w="28575" cmpd="sng">
            <a:solidFill>
              <a:srgbClr val="000090"/>
            </a:solidFill>
          </a:ln>
        </p:spPr>
        <p:txBody>
          <a:bodyPr/>
          <a:lstStyle/>
          <a:p>
            <a:r>
              <a:rPr lang="es-ES" dirty="0">
                <a:solidFill>
                  <a:srgbClr val="FF0000"/>
                </a:solidFill>
              </a:rPr>
              <a:t>PROTONS</a:t>
            </a:r>
            <a:r>
              <a:rPr lang="es-ES" dirty="0"/>
              <a:t> in </a:t>
            </a:r>
            <a:r>
              <a:rPr lang="es-ES" dirty="0" err="1"/>
              <a:t>Phoswich</a:t>
            </a:r>
            <a:r>
              <a:rPr lang="es-ES" dirty="0"/>
              <a:t>:   </a:t>
            </a:r>
            <a:r>
              <a:rPr lang="es-ES" dirty="0">
                <a:latin typeface="Symbol" charset="2"/>
                <a:cs typeface="Symbol" charset="2"/>
              </a:rPr>
              <a:t>D</a:t>
            </a:r>
            <a:r>
              <a:rPr lang="es-ES" dirty="0"/>
              <a:t>E  </a:t>
            </a:r>
            <a:r>
              <a:rPr lang="es-ES" dirty="0">
                <a:solidFill>
                  <a:srgbClr val="FF0000"/>
                </a:solidFill>
              </a:rPr>
              <a:t>vs</a:t>
            </a:r>
            <a:r>
              <a:rPr lang="es-ES" dirty="0"/>
              <a:t> </a:t>
            </a:r>
            <a:r>
              <a:rPr lang="es-ES" dirty="0">
                <a:latin typeface="Symbol" charset="2"/>
                <a:cs typeface="Symbol" charset="2"/>
              </a:rPr>
              <a:t>D</a:t>
            </a:r>
            <a:r>
              <a:rPr lang="es-ES" dirty="0"/>
              <a:t>E+ E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4E527EB-CE35-4629-A74F-D71B55F88AD5}" type="slidenum">
              <a:rPr kumimoji="0" lang="es-ES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pperplate Gothic Bold"/>
                <a:ea typeface="+mn-ea"/>
                <a:cs typeface="Arial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s-E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pperplate Gothic Bold"/>
              <a:ea typeface="+mn-ea"/>
              <a:cs typeface="Arial"/>
            </a:endParaRPr>
          </a:p>
        </p:txBody>
      </p:sp>
      <p:pic>
        <p:nvPicPr>
          <p:cNvPr id="6" name="5 Imagen" descr="DEfirstEtot100MeV-320MeV.gif"/>
          <p:cNvPicPr>
            <a:picLocks noChangeAspect="1"/>
          </p:cNvPicPr>
          <p:nvPr/>
        </p:nvPicPr>
        <p:blipFill>
          <a:blip r:embed="rId2" cstate="screen"/>
          <a:srcRect r="4472"/>
          <a:stretch>
            <a:fillRect/>
          </a:stretch>
        </p:blipFill>
        <p:spPr bwMode="auto">
          <a:xfrm>
            <a:off x="683568" y="1052736"/>
            <a:ext cx="7522178" cy="4860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uadroTexto 8"/>
          <p:cNvSpPr txBox="1"/>
          <p:nvPr/>
        </p:nvSpPr>
        <p:spPr>
          <a:xfrm>
            <a:off x="539552" y="3212976"/>
            <a:ext cx="6463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D</a:t>
            </a: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E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4211960" y="5733256"/>
            <a:ext cx="13003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D</a:t>
            </a: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 charset="0"/>
                <a:ea typeface="+mn-ea"/>
                <a:cs typeface="Arial"/>
              </a:rPr>
              <a:t>E + E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87F5E04-5E8F-D330-E7D1-4DCAFC8A252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649133" y="6224097"/>
            <a:ext cx="4248150" cy="476250"/>
          </a:xfrm>
        </p:spPr>
        <p:txBody>
          <a:bodyPr/>
          <a:lstStyle/>
          <a:p>
            <a:r>
              <a:rPr lang="es-ES" sz="1400" dirty="0"/>
              <a:t>O. </a:t>
            </a:r>
            <a:r>
              <a:rPr lang="es-ES" sz="1400" dirty="0" err="1"/>
              <a:t>Tengblad</a:t>
            </a:r>
            <a:r>
              <a:rPr lang="es-ES" sz="1400" dirty="0"/>
              <a:t>: TEAFN2025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4DC5D86-C6F8-29C4-A16B-C36DD024A9D7}"/>
              </a:ext>
            </a:extLst>
          </p:cNvPr>
          <p:cNvSpPr txBox="1"/>
          <p:nvPr/>
        </p:nvSpPr>
        <p:spPr>
          <a:xfrm>
            <a:off x="4143375" y="1262479"/>
            <a:ext cx="4062371" cy="24622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https://www.sciencedirect.com/science/article/pii/S0168583X19302228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C8AF634-4566-F15E-2469-C2AA1AFD723C}"/>
              </a:ext>
            </a:extLst>
          </p:cNvPr>
          <p:cNvSpPr txBox="1"/>
          <p:nvPr/>
        </p:nvSpPr>
        <p:spPr>
          <a:xfrm>
            <a:off x="4143375" y="1016258"/>
            <a:ext cx="4062371" cy="24622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https://www.sciencedirect.com/science/article/pii/S0168900212014416</a:t>
            </a:r>
            <a:r>
              <a:rPr lang="en-GB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45146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27ED839-1421-612C-748D-74111D998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6308" y="384774"/>
            <a:ext cx="2977203" cy="584182"/>
          </a:xfrm>
        </p:spPr>
        <p:txBody>
          <a:bodyPr/>
          <a:lstStyle/>
          <a:p>
            <a:r>
              <a:rPr lang="en-GB" dirty="0"/>
              <a:t>Endcap still in R&amp;D!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17C99C9-6D12-9F6B-EDF3-C3357A48D93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404692D-29D5-A296-68CD-EEF4E31BA2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E527EB-CE35-4629-A74F-D71B55F88AD5}" type="slidenum">
              <a:rPr lang="es-ES" smtClean="0"/>
              <a:pPr/>
              <a:t>23</a:t>
            </a:fld>
            <a:endParaRPr lang="es-E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AABDDE8-CF38-2EC9-FC35-371CC7DD9F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291" y="1347768"/>
            <a:ext cx="3297220" cy="243622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8A06DE10-E520-42FE-E630-36DB3D5E50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291" y="4042030"/>
            <a:ext cx="2951518" cy="1697489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DA298898-2036-87CF-BAB1-A8FE2E1375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6628" y="1998234"/>
            <a:ext cx="3008099" cy="4087591"/>
          </a:xfrm>
          <a:prstGeom prst="rect">
            <a:avLst/>
          </a:prstGeom>
        </p:spPr>
      </p:pic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4ADC3388-010C-A39D-F01A-C0EA08B8D641}"/>
              </a:ext>
            </a:extLst>
          </p:cNvPr>
          <p:cNvCxnSpPr/>
          <p:nvPr/>
        </p:nvCxnSpPr>
        <p:spPr>
          <a:xfrm>
            <a:off x="2024753" y="4378492"/>
            <a:ext cx="1289461" cy="398033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6A2F160-973B-00CE-F2CD-D02F3C0EE07E}"/>
              </a:ext>
            </a:extLst>
          </p:cNvPr>
          <p:cNvSpPr txBox="1"/>
          <p:nvPr/>
        </p:nvSpPr>
        <p:spPr>
          <a:xfrm>
            <a:off x="2496221" y="4259163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ighlight>
                  <a:srgbClr val="FF0000"/>
                </a:highlight>
              </a:rPr>
              <a:t>8+7 cm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6A617D1-5D94-C867-2750-AE8D0366B25C}"/>
              </a:ext>
            </a:extLst>
          </p:cNvPr>
          <p:cNvSpPr txBox="1"/>
          <p:nvPr/>
        </p:nvSpPr>
        <p:spPr>
          <a:xfrm>
            <a:off x="2516419" y="4799751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LaBr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E50533D5-B28E-6DE3-7906-19DF34AB7175}"/>
              </a:ext>
            </a:extLst>
          </p:cNvPr>
          <p:cNvSpPr txBox="1"/>
          <p:nvPr/>
        </p:nvSpPr>
        <p:spPr>
          <a:xfrm>
            <a:off x="1817301" y="4619447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LaCl</a:t>
            </a:r>
            <a:r>
              <a:rPr lang="en-GB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3A79AE3C-BAE0-AEE6-6216-9190CB81ECB5}"/>
              </a:ext>
            </a:extLst>
          </p:cNvPr>
          <p:cNvSpPr txBox="1"/>
          <p:nvPr/>
        </p:nvSpPr>
        <p:spPr>
          <a:xfrm>
            <a:off x="1347874" y="4706108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PM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64C02F7C-1AAC-213D-A287-4F103B7D3755}"/>
              </a:ext>
            </a:extLst>
          </p:cNvPr>
          <p:cNvSpPr txBox="1"/>
          <p:nvPr/>
        </p:nvSpPr>
        <p:spPr>
          <a:xfrm>
            <a:off x="3349340" y="5038151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ighlight>
                  <a:srgbClr val="FF0000"/>
                </a:highlight>
              </a:rPr>
              <a:t>3x4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AB040C83-1389-15C0-E405-D15D11493881}"/>
              </a:ext>
            </a:extLst>
          </p:cNvPr>
          <p:cNvSpPr txBox="1"/>
          <p:nvPr/>
        </p:nvSpPr>
        <p:spPr>
          <a:xfrm>
            <a:off x="4884909" y="391649"/>
            <a:ext cx="3289683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explained by Bruno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long funny shaped crystals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non-linear response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is in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CsI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mitigated by LAPPING</a:t>
            </a:r>
          </a:p>
          <a:p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LaBr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not easy…</a:t>
            </a:r>
          </a:p>
        </p:txBody>
      </p:sp>
    </p:spTree>
    <p:extLst>
      <p:ext uri="{BB962C8B-B14F-4D97-AF65-F5344CB8AC3E}">
        <p14:creationId xmlns:p14="http://schemas.microsoft.com/office/powerpoint/2010/main" val="1534214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Image" descr="Image"/>
          <p:cNvPicPr>
            <a:picLocks noChangeAspect="1"/>
          </p:cNvPicPr>
          <p:nvPr/>
        </p:nvPicPr>
        <p:blipFill>
          <a:blip r:embed="rId2"/>
          <a:srcRect l="1146" t="8765"/>
          <a:stretch>
            <a:fillRect/>
          </a:stretch>
        </p:blipFill>
        <p:spPr>
          <a:xfrm>
            <a:off x="480833" y="1590910"/>
            <a:ext cx="7807944" cy="5220791"/>
          </a:xfrm>
          <a:prstGeom prst="rect">
            <a:avLst/>
          </a:prstGeom>
          <a:ln w="12700">
            <a:miter lim="400000"/>
          </a:ln>
        </p:spPr>
      </p:pic>
      <p:sp>
        <p:nvSpPr>
          <p:cNvPr id="272" name="Text"/>
          <p:cNvSpPr txBox="1"/>
          <p:nvPr/>
        </p:nvSpPr>
        <p:spPr>
          <a:xfrm>
            <a:off x="6489272" y="3114779"/>
            <a:ext cx="52900" cy="1077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 algn="l" defTabSz="457200">
              <a:defRPr sz="1200" b="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rPr sz="450"/>
              <a:t> </a:t>
            </a:r>
          </a:p>
        </p:txBody>
      </p:sp>
      <p:sp>
        <p:nvSpPr>
          <p:cNvPr id="275" name="CALIFA barrel and forward endcap…"/>
          <p:cNvSpPr txBox="1"/>
          <p:nvPr/>
        </p:nvSpPr>
        <p:spPr>
          <a:xfrm>
            <a:off x="653223" y="937580"/>
            <a:ext cx="4268797" cy="654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/>
          <a:p>
            <a:pPr>
              <a:defRPr sz="5000">
                <a:latin typeface="Charter Roman"/>
                <a:ea typeface="Charter Roman"/>
                <a:cs typeface="Charter Roman"/>
                <a:sym typeface="Charter Roman"/>
              </a:defRPr>
            </a:pPr>
            <a:r>
              <a:rPr sz="2000" b="1" dirty="0">
                <a:solidFill>
                  <a:srgbClr val="0070C0"/>
                </a:solidFill>
                <a:latin typeface="Comic Sans MS" panose="030F0902030302020204" pitchFamily="66" charset="0"/>
              </a:rPr>
              <a:t>CALIFA barrel and forward endcap</a:t>
            </a:r>
          </a:p>
          <a:p>
            <a:pPr>
              <a:defRPr sz="4000" b="0">
                <a:latin typeface="Charter Roman"/>
                <a:ea typeface="Charter Roman"/>
                <a:cs typeface="Charter Roman"/>
                <a:sym typeface="Charter Roman"/>
              </a:defRPr>
            </a:pPr>
            <a:r>
              <a:rPr sz="2000" b="1" dirty="0">
                <a:solidFill>
                  <a:srgbClr val="0070C0"/>
                </a:solidFill>
                <a:latin typeface="Comic Sans MS" panose="030F0902030302020204" pitchFamily="66" charset="0"/>
              </a:rPr>
              <a:t>(gamma/particle calorimeter)</a:t>
            </a:r>
            <a:endParaRPr lang="es-ES" sz="2000" b="1" dirty="0">
              <a:solidFill>
                <a:srgbClr val="0070C0"/>
              </a:solidFill>
              <a:latin typeface="Comic Sans MS" panose="030F0902030302020204" pitchFamily="66" charset="0"/>
            </a:endParaRPr>
          </a:p>
        </p:txBody>
      </p:sp>
      <p:sp>
        <p:nvSpPr>
          <p:cNvPr id="276" name="9"/>
          <p:cNvSpPr txBox="1"/>
          <p:nvPr/>
        </p:nvSpPr>
        <p:spPr>
          <a:xfrm>
            <a:off x="9002695" y="5827620"/>
            <a:ext cx="81754" cy="1423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/>
          <a:p>
            <a:r>
              <a:rPr sz="675"/>
              <a:t>9</a:t>
            </a:r>
          </a:p>
        </p:txBody>
      </p:sp>
      <p:sp>
        <p:nvSpPr>
          <p:cNvPr id="8" name="Rectangle 17">
            <a:extLst>
              <a:ext uri="{FF2B5EF4-FFF2-40B4-BE49-F238E27FC236}">
                <a16:creationId xmlns:a16="http://schemas.microsoft.com/office/drawing/2014/main" id="{6D454ED7-3CF1-1C45-9553-F19BB3326F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4410" y="46299"/>
            <a:ext cx="4049590" cy="1929741"/>
          </a:xfrm>
          <a:prstGeom prst="rect">
            <a:avLst/>
          </a:prstGeom>
          <a:solidFill>
            <a:srgbClr val="FFFF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1420" tIns="45711" rIns="91420" bIns="45711">
            <a:prstTxWarp prst="textNoShape">
              <a:avLst/>
            </a:prstTxWarp>
            <a:spAutoFit/>
          </a:bodyPr>
          <a:lstStyle/>
          <a:p>
            <a:pPr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sz="1600" b="1" dirty="0">
                <a:solidFill>
                  <a:srgbClr val="000099"/>
                </a:solidFill>
                <a:latin typeface="Comic Sans MS"/>
                <a:cs typeface="Comic Sans MS"/>
              </a:rPr>
              <a:t>CALIFA:   </a:t>
            </a:r>
            <a:r>
              <a:rPr lang="es-ES_tradnl" sz="1600" dirty="0" err="1">
                <a:solidFill>
                  <a:srgbClr val="000099"/>
                </a:solidFill>
                <a:latin typeface="Copperplate"/>
                <a:cs typeface="Copperplate"/>
              </a:rPr>
              <a:t>Highly</a:t>
            </a:r>
            <a:r>
              <a:rPr lang="es-ES_tradnl" sz="1600" dirty="0">
                <a:solidFill>
                  <a:srgbClr val="000099"/>
                </a:solidFill>
                <a:latin typeface="Copperplate"/>
                <a:cs typeface="Copperplate"/>
              </a:rPr>
              <a:t> </a:t>
            </a:r>
            <a:r>
              <a:rPr lang="es-ES_tradnl" sz="1600" dirty="0" err="1">
                <a:solidFill>
                  <a:srgbClr val="000099"/>
                </a:solidFill>
                <a:latin typeface="Copperplate"/>
                <a:cs typeface="Copperplate"/>
              </a:rPr>
              <a:t>segmented</a:t>
            </a:r>
            <a:endParaRPr lang="es-ES_tradnl" sz="1600" dirty="0">
              <a:solidFill>
                <a:srgbClr val="000099"/>
              </a:solidFill>
              <a:latin typeface="Copperplate"/>
              <a:cs typeface="Copperplate"/>
            </a:endParaRPr>
          </a:p>
          <a:p>
            <a:pPr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sz="1600" dirty="0">
                <a:solidFill>
                  <a:srgbClr val="000099"/>
                </a:solidFill>
                <a:latin typeface="Copperplate"/>
                <a:cs typeface="Copperplate"/>
              </a:rPr>
              <a:t>		</a:t>
            </a:r>
            <a:r>
              <a:rPr lang="es-ES_tradnl" sz="1600" dirty="0" err="1">
                <a:solidFill>
                  <a:srgbClr val="000099"/>
                </a:solidFill>
                <a:latin typeface="Copperplate"/>
                <a:cs typeface="Copperplate"/>
              </a:rPr>
              <a:t>Thick</a:t>
            </a:r>
            <a:r>
              <a:rPr lang="es-ES_tradnl" sz="1600" dirty="0">
                <a:solidFill>
                  <a:srgbClr val="000099"/>
                </a:solidFill>
                <a:latin typeface="Copperplate"/>
                <a:cs typeface="Copperplate"/>
              </a:rPr>
              <a:t> </a:t>
            </a:r>
            <a:r>
              <a:rPr lang="es-ES_tradnl" sz="1600" dirty="0" err="1">
                <a:solidFill>
                  <a:srgbClr val="000099"/>
                </a:solidFill>
                <a:latin typeface="Copperplate"/>
                <a:cs typeface="Copperplate"/>
              </a:rPr>
              <a:t>detection</a:t>
            </a:r>
            <a:r>
              <a:rPr lang="es-ES_tradnl" sz="1600" dirty="0">
                <a:solidFill>
                  <a:srgbClr val="000099"/>
                </a:solidFill>
                <a:latin typeface="Copperplate"/>
                <a:cs typeface="Copperplate"/>
              </a:rPr>
              <a:t> </a:t>
            </a:r>
            <a:r>
              <a:rPr lang="es-ES_tradnl" sz="1600" dirty="0" err="1">
                <a:solidFill>
                  <a:srgbClr val="000099"/>
                </a:solidFill>
                <a:latin typeface="Copperplate"/>
                <a:cs typeface="Copperplate"/>
              </a:rPr>
              <a:t>volume</a:t>
            </a:r>
            <a:endParaRPr lang="es-ES_tradnl" sz="1600" dirty="0">
              <a:solidFill>
                <a:srgbClr val="000099"/>
              </a:solidFill>
              <a:latin typeface="Copperplate"/>
              <a:cs typeface="Copperplate"/>
            </a:endParaRPr>
          </a:p>
          <a:p>
            <a:pPr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sz="1600" dirty="0">
                <a:solidFill>
                  <a:srgbClr val="000099"/>
                </a:solidFill>
                <a:latin typeface="Copperplate"/>
                <a:cs typeface="Copperplate"/>
              </a:rPr>
              <a:t>		</a:t>
            </a:r>
            <a:r>
              <a:rPr lang="es-ES_tradnl" sz="1600" dirty="0" err="1">
                <a:solidFill>
                  <a:srgbClr val="000099"/>
                </a:solidFill>
                <a:latin typeface="Copperplate"/>
                <a:cs typeface="Copperplate"/>
              </a:rPr>
              <a:t>Inner</a:t>
            </a:r>
            <a:r>
              <a:rPr lang="es-ES_tradnl" sz="1600" dirty="0">
                <a:solidFill>
                  <a:srgbClr val="000099"/>
                </a:solidFill>
                <a:latin typeface="Copperplate"/>
                <a:cs typeface="Copperplate"/>
              </a:rPr>
              <a:t> </a:t>
            </a:r>
            <a:r>
              <a:rPr lang="es-ES_tradnl" sz="1600" dirty="0" err="1">
                <a:solidFill>
                  <a:srgbClr val="000099"/>
                </a:solidFill>
                <a:latin typeface="Copperplate"/>
                <a:cs typeface="Copperplate"/>
              </a:rPr>
              <a:t>radius</a:t>
            </a:r>
            <a:r>
              <a:rPr lang="es-ES_tradnl" sz="1600" dirty="0">
                <a:solidFill>
                  <a:srgbClr val="000099"/>
                </a:solidFill>
                <a:latin typeface="Copperplate"/>
                <a:cs typeface="Copperplate"/>
              </a:rPr>
              <a:t> 50cm </a:t>
            </a:r>
          </a:p>
          <a:p>
            <a:pPr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sz="1600" b="1" i="1" dirty="0" err="1">
                <a:solidFill>
                  <a:srgbClr val="000099"/>
                </a:solidFill>
                <a:latin typeface="Copperplate"/>
                <a:cs typeface="Copperplate"/>
              </a:rPr>
              <a:t>Barrel</a:t>
            </a:r>
            <a:r>
              <a:rPr lang="es-ES_tradnl" sz="1600" b="1" i="1" dirty="0">
                <a:solidFill>
                  <a:srgbClr val="000099"/>
                </a:solidFill>
                <a:latin typeface="Copperplate"/>
                <a:cs typeface="Copperplate"/>
              </a:rPr>
              <a:t>:	</a:t>
            </a:r>
            <a:r>
              <a:rPr lang="es-ES_tradnl" sz="1600" dirty="0" err="1">
                <a:solidFill>
                  <a:srgbClr val="000099"/>
                </a:solidFill>
                <a:latin typeface="Copperplate"/>
                <a:cs typeface="Copperplate"/>
              </a:rPr>
              <a:t>Crystal</a:t>
            </a:r>
            <a:r>
              <a:rPr lang="es-ES_tradnl" sz="1600" dirty="0">
                <a:solidFill>
                  <a:srgbClr val="000099"/>
                </a:solidFill>
                <a:latin typeface="Copperplate"/>
                <a:cs typeface="Copperplate"/>
              </a:rPr>
              <a:t> </a:t>
            </a:r>
            <a:r>
              <a:rPr lang="es-ES_tradnl" sz="1600" dirty="0" err="1">
                <a:solidFill>
                  <a:srgbClr val="000099"/>
                </a:solidFill>
                <a:latin typeface="Copperplate"/>
                <a:cs typeface="Copperplate"/>
              </a:rPr>
              <a:t>length</a:t>
            </a:r>
            <a:r>
              <a:rPr lang="es-ES_tradnl" sz="1600" dirty="0">
                <a:solidFill>
                  <a:srgbClr val="000099"/>
                </a:solidFill>
                <a:latin typeface="Copperplate"/>
                <a:cs typeface="Copperplate"/>
              </a:rPr>
              <a:t> 15-20 cm</a:t>
            </a:r>
          </a:p>
          <a:p>
            <a:pPr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sz="1600" b="1" i="1" dirty="0">
                <a:solidFill>
                  <a:srgbClr val="000099"/>
                </a:solidFill>
                <a:latin typeface="Copperplate"/>
                <a:cs typeface="Copperplate"/>
              </a:rPr>
              <a:t>		1952 </a:t>
            </a:r>
            <a:r>
              <a:rPr lang="es-ES_tradnl" sz="1600" b="1" i="1" dirty="0" err="1">
                <a:solidFill>
                  <a:srgbClr val="000099"/>
                </a:solidFill>
                <a:latin typeface="Copperplate"/>
                <a:cs typeface="Copperplate"/>
              </a:rPr>
              <a:t>crystals</a:t>
            </a:r>
            <a:r>
              <a:rPr lang="es-ES_tradnl" dirty="0">
                <a:solidFill>
                  <a:srgbClr val="A50021"/>
                </a:solidFill>
                <a:latin typeface="Copperplate"/>
                <a:cs typeface="Copperplate"/>
              </a:rPr>
              <a:t>  = 2 Ton</a:t>
            </a:r>
          </a:p>
          <a:p>
            <a:pPr>
              <a:lnSpc>
                <a:spcPct val="120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s-ES_tradnl" dirty="0" err="1">
                <a:solidFill>
                  <a:srgbClr val="008000"/>
                </a:solidFill>
                <a:latin typeface="Copperplate"/>
                <a:cs typeface="Copperplate"/>
              </a:rPr>
              <a:t>EndCap</a:t>
            </a:r>
            <a:r>
              <a:rPr lang="es-ES_tradnl" dirty="0">
                <a:solidFill>
                  <a:srgbClr val="008000"/>
                </a:solidFill>
                <a:latin typeface="Copperplate"/>
                <a:cs typeface="Copperplate"/>
              </a:rPr>
              <a:t>: 680 </a:t>
            </a:r>
            <a:r>
              <a:rPr lang="es-ES_tradnl" dirty="0" err="1">
                <a:solidFill>
                  <a:srgbClr val="008000"/>
                </a:solidFill>
                <a:latin typeface="Copperplate"/>
                <a:cs typeface="Copperplate"/>
              </a:rPr>
              <a:t>crystals</a:t>
            </a:r>
            <a:r>
              <a:rPr lang="es-ES_tradnl" dirty="0">
                <a:solidFill>
                  <a:srgbClr val="008000"/>
                </a:solidFill>
                <a:latin typeface="Copperplate"/>
                <a:cs typeface="Copperplate"/>
              </a:rPr>
              <a:t> = 1 Ton</a:t>
            </a:r>
            <a:endParaRPr lang="en-GB" dirty="0">
              <a:solidFill>
                <a:srgbClr val="008000"/>
              </a:solidFill>
              <a:latin typeface="Copperplate"/>
              <a:cs typeface="Copperplate"/>
            </a:endParaRPr>
          </a:p>
        </p:txBody>
      </p:sp>
      <p:pic>
        <p:nvPicPr>
          <p:cNvPr id="9" name="Imagen 2" descr="Captura de pantalla 2012-03-01 a las 08.55.55.png">
            <a:extLst>
              <a:ext uri="{FF2B5EF4-FFF2-40B4-BE49-F238E27FC236}">
                <a16:creationId xmlns:a16="http://schemas.microsoft.com/office/drawing/2014/main" id="{F1B8011F-4009-DD43-8206-D90A1557A8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39" y="46299"/>
            <a:ext cx="963502" cy="89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A6D546-C78D-1D49-BA7C-7F32BEE2723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ES" smtClean="0"/>
              <a:t>24</a:t>
            </a:fld>
            <a:endParaRPr lang="en-E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370E6F3-CA7F-A725-96BF-5E2AF38FD19F}"/>
              </a:ext>
            </a:extLst>
          </p:cNvPr>
          <p:cNvSpPr txBox="1"/>
          <p:nvPr/>
        </p:nvSpPr>
        <p:spPr>
          <a:xfrm>
            <a:off x="918221" y="323215"/>
            <a:ext cx="3899963" cy="24622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sz="1000" dirty="0">
                <a:hlinkClick r:id="rId4"/>
              </a:rPr>
              <a:t>https://iopscience.iop.org/article/10.1088/1742-6596/1667/1/012006</a:t>
            </a:r>
            <a:r>
              <a:rPr lang="en-GB" sz="1000" dirty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ageCurlDouble"/>
      </p:transition>
    </mc:Choice>
    <mc:Choice xmlns:p14="http://schemas.microsoft.com/office/powerpoint/2010/main" xmlns:a14="http://schemas.microsoft.com/office/drawing/2010/main" xmlns:m="http://schemas.openxmlformats.org/officeDocument/2006/math" xmlns="" Requires="p14">
      <p:transition spd="med" advClick="1" p14:dur="1000">
        <p14:prism dir="d"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3059C3-F710-EB29-C497-EBA4F64C2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Marcador de contenido 6">
            <a:extLst>
              <a:ext uri="{FF2B5EF4-FFF2-40B4-BE49-F238E27FC236}">
                <a16:creationId xmlns:a16="http://schemas.microsoft.com/office/drawing/2014/main" id="{834ECF7B-7B8F-0F31-2C16-E79EFD466F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09966"/>
            <a:ext cx="4806350" cy="3332538"/>
          </a:xfrm>
        </p:spPr>
      </p:pic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3D57EFD-5E12-2C6D-4467-B28A1C969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s-ES"/>
              <a:t>O. Tengblad: TEAFN2025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0851F58-E639-C44E-A4C3-DDDA62792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7768E-E2E7-E84A-A287-50AB9DA46C95}" type="slidenum">
              <a:rPr lang="en-US" altLang="es-ES" smtClean="0"/>
              <a:pPr/>
              <a:t>25</a:t>
            </a:fld>
            <a:endParaRPr lang="en-US" alt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EE2B3B6-D848-30CB-2B12-4E2AD9BA77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894" y="7938"/>
            <a:ext cx="4391969" cy="327818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73F9DE5-36E6-7FA2-436D-F5D8C4E52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8" y="3429000"/>
            <a:ext cx="3951825" cy="34290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15F7E22-1CD9-10BD-9545-AEF0DC6867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3413" y="3442504"/>
            <a:ext cx="5188999" cy="3407558"/>
          </a:xfrm>
          <a:prstGeom prst="rect">
            <a:avLst/>
          </a:prstGeom>
        </p:spPr>
      </p:pic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68E0F789-3F57-8A12-0AA9-56EFEC79FD46}"/>
              </a:ext>
            </a:extLst>
          </p:cNvPr>
          <p:cNvCxnSpPr/>
          <p:nvPr/>
        </p:nvCxnSpPr>
        <p:spPr>
          <a:xfrm>
            <a:off x="0" y="3429000"/>
            <a:ext cx="9142412" cy="0"/>
          </a:xfrm>
          <a:prstGeom prst="line">
            <a:avLst/>
          </a:prstGeom>
          <a:ln w="603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>
            <a:extLst>
              <a:ext uri="{FF2B5EF4-FFF2-40B4-BE49-F238E27FC236}">
                <a16:creationId xmlns:a16="http://schemas.microsoft.com/office/drawing/2014/main" id="{C17D7880-C33A-D2B2-F96E-8568271C40FC}"/>
              </a:ext>
            </a:extLst>
          </p:cNvPr>
          <p:cNvCxnSpPr>
            <a:cxnSpLocks/>
          </p:cNvCxnSpPr>
          <p:nvPr/>
        </p:nvCxnSpPr>
        <p:spPr>
          <a:xfrm>
            <a:off x="4667894" y="7938"/>
            <a:ext cx="0" cy="3421062"/>
          </a:xfrm>
          <a:prstGeom prst="line">
            <a:avLst/>
          </a:prstGeom>
          <a:ln w="603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84CF003F-1BA7-CC5C-EEBC-31350D79A5E5}"/>
              </a:ext>
            </a:extLst>
          </p:cNvPr>
          <p:cNvCxnSpPr>
            <a:cxnSpLocks/>
          </p:cNvCxnSpPr>
          <p:nvPr/>
        </p:nvCxnSpPr>
        <p:spPr>
          <a:xfrm>
            <a:off x="3953413" y="3442504"/>
            <a:ext cx="0" cy="3421062"/>
          </a:xfrm>
          <a:prstGeom prst="line">
            <a:avLst/>
          </a:prstGeom>
          <a:ln w="60325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93420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504497" y="186050"/>
            <a:ext cx="8140220" cy="749050"/>
          </a:xfrm>
        </p:spPr>
        <p:txBody>
          <a:bodyPr>
            <a:noAutofit/>
          </a:bodyPr>
          <a:lstStyle/>
          <a:p>
            <a:r>
              <a:rPr lang="es-ES" sz="2000" dirty="0">
                <a:latin typeface="Comic Sans MS" panose="030F0902030302020204" pitchFamily="66" charset="0"/>
              </a:rPr>
              <a:t>GLAD - </a:t>
            </a:r>
            <a:r>
              <a:rPr lang="es-ES" sz="2000" dirty="0" err="1">
                <a:latin typeface="Comic Sans MS" panose="030F0902030302020204" pitchFamily="66" charset="0"/>
              </a:rPr>
              <a:t>Large-Acceptance</a:t>
            </a:r>
            <a:r>
              <a:rPr lang="es-ES" sz="2000" dirty="0">
                <a:latin typeface="Comic Sans MS" panose="030F0902030302020204" pitchFamily="66" charset="0"/>
              </a:rPr>
              <a:t> </a:t>
            </a:r>
            <a:r>
              <a:rPr lang="es-ES" sz="2000" dirty="0" err="1">
                <a:latin typeface="Comic Sans MS" panose="030F0902030302020204" pitchFamily="66" charset="0"/>
              </a:rPr>
              <a:t>superconductingDipole</a:t>
            </a:r>
            <a:r>
              <a:rPr lang="es-ES" sz="2000" dirty="0">
                <a:latin typeface="Comic Sans MS" panose="030F0902030302020204" pitchFamily="66" charset="0"/>
              </a:rPr>
              <a:t> </a:t>
            </a:r>
            <a:r>
              <a:rPr lang="es-ES" sz="2000" dirty="0" err="1">
                <a:latin typeface="Comic Sans MS" panose="030F0902030302020204" pitchFamily="66" charset="0"/>
              </a:rPr>
              <a:t>magnet</a:t>
            </a:r>
            <a:br>
              <a:rPr lang="es-ES" sz="2000" dirty="0">
                <a:latin typeface="Comic Sans MS" panose="030F0902030302020204" pitchFamily="66" charset="0"/>
              </a:rPr>
            </a:br>
            <a:r>
              <a:rPr lang="es-ES" sz="1200" dirty="0">
                <a:latin typeface="Comic Sans MS" panose="030F0902030302020204" pitchFamily="66" charset="0"/>
              </a:rPr>
              <a:t>https://</a:t>
            </a:r>
            <a:r>
              <a:rPr lang="es-ES" sz="1200" dirty="0" err="1">
                <a:latin typeface="Comic Sans MS" panose="030F0902030302020204" pitchFamily="66" charset="0"/>
              </a:rPr>
              <a:t>www.gsi.de</a:t>
            </a:r>
            <a:r>
              <a:rPr lang="es-ES" sz="1200" dirty="0">
                <a:latin typeface="Comic Sans MS" panose="030F0902030302020204" pitchFamily="66" charset="0"/>
              </a:rPr>
              <a:t>/</a:t>
            </a:r>
            <a:r>
              <a:rPr lang="es-ES" sz="1200" dirty="0" err="1">
                <a:latin typeface="Comic Sans MS" panose="030F0902030302020204" pitchFamily="66" charset="0"/>
              </a:rPr>
              <a:t>work</a:t>
            </a:r>
            <a:r>
              <a:rPr lang="es-ES" sz="1200" dirty="0">
                <a:latin typeface="Comic Sans MS" panose="030F0902030302020204" pitchFamily="66" charset="0"/>
              </a:rPr>
              <a:t>/</a:t>
            </a:r>
            <a:r>
              <a:rPr lang="es-ES" sz="1200" dirty="0" err="1">
                <a:latin typeface="Comic Sans MS" panose="030F0902030302020204" pitchFamily="66" charset="0"/>
              </a:rPr>
              <a:t>forschung</a:t>
            </a:r>
            <a:r>
              <a:rPr lang="es-ES" sz="1200" dirty="0">
                <a:latin typeface="Comic Sans MS" panose="030F0902030302020204" pitchFamily="66" charset="0"/>
              </a:rPr>
              <a:t>/</a:t>
            </a:r>
            <a:r>
              <a:rPr lang="es-ES" sz="1200" dirty="0" err="1">
                <a:latin typeface="Comic Sans MS" panose="030F0902030302020204" pitchFamily="66" charset="0"/>
              </a:rPr>
              <a:t>nustarenna</a:t>
            </a:r>
            <a:r>
              <a:rPr lang="es-ES" sz="1200" dirty="0">
                <a:latin typeface="Comic Sans MS" panose="030F0902030302020204" pitchFamily="66" charset="0"/>
              </a:rPr>
              <a:t>/</a:t>
            </a:r>
            <a:r>
              <a:rPr lang="es-ES" sz="1200" dirty="0" err="1">
                <a:latin typeface="Comic Sans MS" panose="030F0902030302020204" pitchFamily="66" charset="0"/>
              </a:rPr>
              <a:t>nustarenna_divisions</a:t>
            </a:r>
            <a:r>
              <a:rPr lang="es-ES" sz="1200" dirty="0">
                <a:latin typeface="Comic Sans MS" panose="030F0902030302020204" pitchFamily="66" charset="0"/>
              </a:rPr>
              <a:t>/</a:t>
            </a:r>
            <a:r>
              <a:rPr lang="es-ES" sz="1200" dirty="0" err="1">
                <a:latin typeface="Comic Sans MS" panose="030F0902030302020204" pitchFamily="66" charset="0"/>
              </a:rPr>
              <a:t>kernreaktionen</a:t>
            </a:r>
            <a:r>
              <a:rPr lang="es-ES" sz="1200" dirty="0">
                <a:latin typeface="Comic Sans MS" panose="030F0902030302020204" pitchFamily="66" charset="0"/>
              </a:rPr>
              <a:t>/r3b_project_group/</a:t>
            </a:r>
            <a:r>
              <a:rPr lang="es-ES" sz="1200" dirty="0" err="1">
                <a:latin typeface="Comic Sans MS" panose="030F0902030302020204" pitchFamily="66" charset="0"/>
              </a:rPr>
              <a:t>glad</a:t>
            </a:r>
            <a:endParaRPr lang="es-ES" sz="1200" dirty="0">
              <a:latin typeface="Comic Sans MS" panose="030F0902030302020204" pitchFamily="66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26</a:t>
            </a:fld>
            <a:endParaRPr lang="es-ES"/>
          </a:p>
        </p:txBody>
      </p:sp>
      <p:pic>
        <p:nvPicPr>
          <p:cNvPr id="7" name="Imagen 6" descr="Captura de pantalla 2015-04-10 a la(s) 12.35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052" y="1083994"/>
            <a:ext cx="3988183" cy="5400000"/>
          </a:xfrm>
          <a:prstGeom prst="rect">
            <a:avLst/>
          </a:prstGeom>
        </p:spPr>
      </p:pic>
      <p:pic>
        <p:nvPicPr>
          <p:cNvPr id="8" name="Imagen 7" descr="Captura de pantalla 2015-04-10 a la(s) 12.38.1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625" y="1141220"/>
            <a:ext cx="4588323" cy="288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8FD780A-86D5-2742-A607-0DF0E18820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6625" y="4021220"/>
            <a:ext cx="4298092" cy="26790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F5F632E-AAB0-DE4C-B337-6E8B8C76A127}"/>
              </a:ext>
            </a:extLst>
          </p:cNvPr>
          <p:cNvSpPr txBox="1"/>
          <p:nvPr/>
        </p:nvSpPr>
        <p:spPr>
          <a:xfrm>
            <a:off x="2491991" y="1141220"/>
            <a:ext cx="1334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Weight: 50 t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397F354C-BA04-6585-960B-91663F5C99C6}"/>
              </a:ext>
            </a:extLst>
          </p:cNvPr>
          <p:cNvSpPr txBox="1"/>
          <p:nvPr/>
        </p:nvSpPr>
        <p:spPr>
          <a:xfrm>
            <a:off x="6747991" y="4606275"/>
            <a:ext cx="2041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This is now reduced</a:t>
            </a:r>
          </a:p>
          <a:p>
            <a:r>
              <a:rPr lang="en-GB" dirty="0"/>
              <a:t>to a few days</a:t>
            </a:r>
          </a:p>
        </p:txBody>
      </p:sp>
    </p:spTree>
    <p:extLst>
      <p:ext uri="{BB962C8B-B14F-4D97-AF65-F5344CB8AC3E}">
        <p14:creationId xmlns:p14="http://schemas.microsoft.com/office/powerpoint/2010/main" val="16568179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179130" y="126473"/>
            <a:ext cx="8693350" cy="911582"/>
          </a:xfrm>
        </p:spPr>
        <p:txBody>
          <a:bodyPr>
            <a:normAutofit fontScale="90000"/>
          </a:bodyPr>
          <a:lstStyle/>
          <a:p>
            <a:r>
              <a:rPr lang="es-ES" dirty="0" err="1"/>
              <a:t>NeuLAND</a:t>
            </a:r>
            <a:r>
              <a:rPr lang="es-ES" dirty="0"/>
              <a:t> - High-</a:t>
            </a:r>
            <a:r>
              <a:rPr lang="es-ES" dirty="0" err="1"/>
              <a:t>resolution</a:t>
            </a:r>
            <a:r>
              <a:rPr lang="es-ES" dirty="0"/>
              <a:t> </a:t>
            </a:r>
            <a:r>
              <a:rPr lang="es-ES" dirty="0" err="1"/>
              <a:t>neutron</a:t>
            </a:r>
            <a:r>
              <a:rPr lang="es-ES" dirty="0"/>
              <a:t> </a:t>
            </a:r>
            <a:r>
              <a:rPr lang="es-ES" dirty="0" err="1"/>
              <a:t>ToF</a:t>
            </a:r>
            <a:r>
              <a:rPr lang="es-ES" dirty="0"/>
              <a:t> </a:t>
            </a:r>
            <a:r>
              <a:rPr lang="es-ES" dirty="0" err="1"/>
              <a:t>spectrometer</a:t>
            </a:r>
            <a:br>
              <a:rPr lang="es-ES" dirty="0"/>
            </a:br>
            <a:r>
              <a:rPr lang="es-ES" sz="1200" dirty="0">
                <a:hlinkClick r:id="rId2"/>
              </a:rPr>
              <a:t>https://www.gsi.de/work/forschung/nustarenna/nustarenna_divisions/kernreaktionen/r3b_project_group/neuland</a:t>
            </a:r>
            <a:r>
              <a:rPr lang="es-ES" sz="1200" dirty="0"/>
              <a:t> 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27</a:t>
            </a:fld>
            <a:endParaRPr lang="es-ES"/>
          </a:p>
        </p:txBody>
      </p:sp>
      <p:pic>
        <p:nvPicPr>
          <p:cNvPr id="8" name="Imagen 7" descr="Captura de pantalla 2015-04-10 a la(s) 12.57.5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808" y="2697280"/>
            <a:ext cx="3974062" cy="3240000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154487" y="4089246"/>
            <a:ext cx="492889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0000FF"/>
                </a:solidFill>
                <a:latin typeface="Copperplate"/>
                <a:cs typeface="Copperplate"/>
              </a:rPr>
              <a:t>NeuLAND</a:t>
            </a: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 design goals: 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&gt;90% efficiency for 0.2-1.0 </a:t>
            </a:r>
            <a:r>
              <a:rPr lang="en-GB" dirty="0" err="1">
                <a:solidFill>
                  <a:srgbClr val="0000FF"/>
                </a:solidFill>
                <a:latin typeface="Copperplate"/>
                <a:cs typeface="Copperplate"/>
              </a:rPr>
              <a:t>GeV</a:t>
            </a: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 neutrons 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Multi-hit capability for up to 5n 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invariant-mass resolution: </a:t>
            </a:r>
          </a:p>
          <a:p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	</a:t>
            </a:r>
            <a:r>
              <a:rPr lang="en-GB" dirty="0" err="1">
                <a:latin typeface="Copperplate"/>
                <a:cs typeface="Copperplate"/>
              </a:rPr>
              <a:t>NeuLAND</a:t>
            </a:r>
            <a:r>
              <a:rPr lang="en-GB" dirty="0">
                <a:latin typeface="Copperplate"/>
                <a:cs typeface="Copperplate"/>
              </a:rPr>
              <a:t> to target distance 35 m</a:t>
            </a:r>
          </a:p>
          <a:p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 	</a:t>
            </a:r>
            <a:r>
              <a:rPr lang="en-GB" dirty="0">
                <a:latin typeface="Copperplate"/>
                <a:cs typeface="Copperplate"/>
              </a:rPr>
              <a:t>∆E &lt; 20 keV at 300 keV</a:t>
            </a:r>
            <a:endParaRPr lang="en-GB" dirty="0">
              <a:effectLst/>
            </a:endParaRPr>
          </a:p>
        </p:txBody>
      </p:sp>
      <p:pic>
        <p:nvPicPr>
          <p:cNvPr id="2" name="Imagen 1" descr="Screen Shot 2015-04-13 at 19.55.3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290" y="1196926"/>
            <a:ext cx="4262590" cy="1154603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7804957" y="2123429"/>
            <a:ext cx="1159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x100 =  </a:t>
            </a:r>
            <a:r>
              <a:rPr lang="es-ES" sz="1400" dirty="0" err="1"/>
              <a:t>one</a:t>
            </a:r>
            <a:r>
              <a:rPr lang="es-ES" sz="1400" dirty="0"/>
              <a:t> </a:t>
            </a:r>
            <a:r>
              <a:rPr lang="es-ES" sz="1400" dirty="0" err="1"/>
              <a:t>double-plane</a:t>
            </a:r>
            <a:endParaRPr lang="es-ES" sz="1400" dirty="0"/>
          </a:p>
        </p:txBody>
      </p:sp>
      <p:sp>
        <p:nvSpPr>
          <p:cNvPr id="10" name="CuadroTexto 9"/>
          <p:cNvSpPr txBox="1"/>
          <p:nvPr/>
        </p:nvSpPr>
        <p:spPr>
          <a:xfrm>
            <a:off x="179130" y="1545180"/>
            <a:ext cx="541366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0000FF"/>
                </a:solidFill>
                <a:latin typeface="Copperplate"/>
                <a:cs typeface="Copperplate"/>
              </a:rPr>
              <a:t>NeuLAND</a:t>
            </a: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 detector parameters: 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full active detector using RP/BC408 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face size 2.50x2.50 m</a:t>
            </a:r>
            <a:r>
              <a:rPr lang="en-GB" baseline="30000" dirty="0">
                <a:solidFill>
                  <a:srgbClr val="0000FF"/>
                </a:solidFill>
                <a:latin typeface="Copperplate"/>
                <a:cs typeface="Copperplate"/>
              </a:rPr>
              <a:t>2</a:t>
            </a: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active depth 3m </a:t>
            </a:r>
            <a:r>
              <a:rPr lang="en-GB" dirty="0">
                <a:solidFill>
                  <a:srgbClr val="FF0000"/>
                </a:solidFill>
                <a:latin typeface="Copperplate"/>
                <a:cs typeface="Copperplate"/>
              </a:rPr>
              <a:t>(30 double-planes)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3000 scintillator bars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6000 PM / readout channels (both ends) </a:t>
            </a:r>
          </a:p>
          <a:p>
            <a:pPr marL="285750" indent="-285750">
              <a:buFont typeface="Arial"/>
              <a:buChar char="•"/>
            </a:pPr>
            <a:r>
              <a:rPr lang="en-GB" dirty="0">
                <a:solidFill>
                  <a:srgbClr val="0000FF"/>
                </a:solidFill>
                <a:latin typeface="Copperplate"/>
                <a:cs typeface="Copperplate"/>
              </a:rPr>
              <a:t>32 tons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F9A9AF9F-D945-F049-B687-34700F28C927}"/>
              </a:ext>
            </a:extLst>
          </p:cNvPr>
          <p:cNvSpPr txBox="1"/>
          <p:nvPr/>
        </p:nvSpPr>
        <p:spPr>
          <a:xfrm>
            <a:off x="2527990" y="3407041"/>
            <a:ext cx="2190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2024: 17 DP </a:t>
            </a:r>
            <a:r>
              <a:rPr lang="es-ES" b="1" dirty="0" err="1"/>
              <a:t>installed</a:t>
            </a:r>
            <a:endParaRPr lang="es-ES" b="1" dirty="0"/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89E99376-541C-ED40-8CCD-BAFB23889E02}"/>
              </a:ext>
            </a:extLst>
          </p:cNvPr>
          <p:cNvCxnSpPr/>
          <p:nvPr/>
        </p:nvCxnSpPr>
        <p:spPr>
          <a:xfrm flipV="1">
            <a:off x="6977839" y="4782207"/>
            <a:ext cx="1199209" cy="93193"/>
          </a:xfrm>
          <a:prstGeom prst="straightConnector1">
            <a:avLst/>
          </a:prstGeom>
          <a:ln w="31750">
            <a:solidFill>
              <a:srgbClr val="FF0000"/>
            </a:solidFill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94FF579-AB98-6949-86CF-00A0E5DAC952}"/>
              </a:ext>
            </a:extLst>
          </p:cNvPr>
          <p:cNvSpPr txBox="1"/>
          <p:nvPr/>
        </p:nvSpPr>
        <p:spPr>
          <a:xfrm>
            <a:off x="7220614" y="4436456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FF0000"/>
                </a:solidFill>
              </a:rPr>
              <a:t>2.5 m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A3E5DDB-9ADE-1500-1B43-973068C720D7}"/>
              </a:ext>
            </a:extLst>
          </p:cNvPr>
          <p:cNvSpPr txBox="1"/>
          <p:nvPr/>
        </p:nvSpPr>
        <p:spPr>
          <a:xfrm>
            <a:off x="4212901" y="6120571"/>
            <a:ext cx="436418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5"/>
              </a:rPr>
              <a:t>https://www.sciencedirect.com/science/article/pii/S0168900221006860?via%3Dihub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697940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E21454-56D6-7F40-8EDE-3E8CDDBD6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09833-48ED-1F4F-82B0-32BA42848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28</a:t>
            </a:fld>
            <a:endParaRPr lang="es-E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BC014A-4C6F-B848-9E37-106274527F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961" y="1768401"/>
            <a:ext cx="8588415" cy="4491423"/>
          </a:xfrm>
          <a:prstGeom prst="rect">
            <a:avLst/>
          </a:prstGeom>
        </p:spPr>
      </p:pic>
      <p:sp>
        <p:nvSpPr>
          <p:cNvPr id="8" name="CuadroTexto 1">
            <a:extLst>
              <a:ext uri="{FF2B5EF4-FFF2-40B4-BE49-F238E27FC236}">
                <a16:creationId xmlns:a16="http://schemas.microsoft.com/office/drawing/2014/main" id="{1B49E988-9FC3-4246-8C6D-C786D1114368}"/>
              </a:ext>
            </a:extLst>
          </p:cNvPr>
          <p:cNvSpPr txBox="1"/>
          <p:nvPr/>
        </p:nvSpPr>
        <p:spPr>
          <a:xfrm>
            <a:off x="304961" y="405315"/>
            <a:ext cx="6257885" cy="181588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dirty="0"/>
              <a:t>For full kinematic reconstruction &amp; reaction channel ID we need to know</a:t>
            </a:r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for incoming and outgoing fragments, beam, gammas</a:t>
            </a:r>
          </a:p>
        </p:txBody>
      </p:sp>
      <p:sp>
        <p:nvSpPr>
          <p:cNvPr id="9" name="Rounded Rectangle 54">
            <a:extLst>
              <a:ext uri="{FF2B5EF4-FFF2-40B4-BE49-F238E27FC236}">
                <a16:creationId xmlns:a16="http://schemas.microsoft.com/office/drawing/2014/main" id="{F1932C91-8DF6-484A-9BCA-2EB19BB9C731}"/>
              </a:ext>
            </a:extLst>
          </p:cNvPr>
          <p:cNvSpPr/>
          <p:nvPr/>
        </p:nvSpPr>
        <p:spPr>
          <a:xfrm>
            <a:off x="508972" y="762499"/>
            <a:ext cx="5675928" cy="11015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600" dirty="0">
                <a:solidFill>
                  <a:prstClr val="white"/>
                </a:solidFill>
                <a:latin typeface="Arial"/>
              </a:rPr>
              <a:t>Energy loss 	</a:t>
            </a:r>
            <a:r>
              <a:rPr lang="en-US" sz="1600" dirty="0">
                <a:solidFill>
                  <a:prstClr val="white"/>
                </a:solidFill>
                <a:latin typeface="Arial"/>
                <a:sym typeface="Wingdings"/>
              </a:rPr>
              <a:t> 	Nuclear charge Z</a:t>
            </a:r>
          </a:p>
          <a:p>
            <a:pPr marL="285750" indent="-285750"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600" dirty="0">
                <a:solidFill>
                  <a:prstClr val="white"/>
                </a:solidFill>
                <a:latin typeface="Arial"/>
                <a:sym typeface="Wingdings"/>
              </a:rPr>
              <a:t>Time of Flight </a:t>
            </a:r>
            <a:r>
              <a:rPr lang="en-US" sz="1600" dirty="0">
                <a:solidFill>
                  <a:prstClr val="white"/>
                </a:solidFill>
                <a:latin typeface="Arial"/>
              </a:rPr>
              <a:t>	</a:t>
            </a:r>
            <a:r>
              <a:rPr lang="en-US" sz="1600" dirty="0">
                <a:solidFill>
                  <a:prstClr val="white"/>
                </a:solidFill>
                <a:latin typeface="Arial"/>
                <a:sym typeface="Wingdings"/>
              </a:rPr>
              <a:t>	Mass identification</a:t>
            </a:r>
          </a:p>
          <a:p>
            <a:pPr marL="285750" indent="-285750"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sz="1600" dirty="0">
                <a:solidFill>
                  <a:prstClr val="white"/>
                </a:solidFill>
                <a:latin typeface="Arial"/>
                <a:sym typeface="Wingdings"/>
              </a:rPr>
              <a:t>Trajectory  	 	Momentum</a:t>
            </a:r>
          </a:p>
        </p:txBody>
      </p:sp>
      <p:sp>
        <p:nvSpPr>
          <p:cNvPr id="10" name="Título 5">
            <a:extLst>
              <a:ext uri="{FF2B5EF4-FFF2-40B4-BE49-F238E27FC236}">
                <a16:creationId xmlns:a16="http://schemas.microsoft.com/office/drawing/2014/main" id="{BFD7884A-7B2F-114A-8A46-F25FB442E57D}"/>
              </a:ext>
            </a:extLst>
          </p:cNvPr>
          <p:cNvSpPr txBox="1">
            <a:spLocks/>
          </p:cNvSpPr>
          <p:nvPr/>
        </p:nvSpPr>
        <p:spPr>
          <a:xfrm>
            <a:off x="517665" y="5830108"/>
            <a:ext cx="5213069" cy="6225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dirty="0">
                <a:solidFill>
                  <a:srgbClr val="0070C0"/>
                </a:solidFill>
                <a:latin typeface="Comic Sans MS" panose="030F0902030302020204" pitchFamily="66" charset="0"/>
              </a:rPr>
              <a:t>R3B tracking </a:t>
            </a:r>
            <a:r>
              <a:rPr lang="es-ES" dirty="0" err="1">
                <a:solidFill>
                  <a:srgbClr val="0070C0"/>
                </a:solidFill>
                <a:latin typeface="Comic Sans MS" panose="030F0902030302020204" pitchFamily="66" charset="0"/>
              </a:rPr>
              <a:t>system</a:t>
            </a:r>
            <a:r>
              <a:rPr lang="es-ES" dirty="0">
                <a:solidFill>
                  <a:srgbClr val="0070C0"/>
                </a:solidFill>
                <a:latin typeface="Comic Sans MS" panose="030F0902030302020204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57199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Rounded Rectangle"/>
          <p:cNvSpPr/>
          <p:nvPr/>
        </p:nvSpPr>
        <p:spPr>
          <a:xfrm>
            <a:off x="69695" y="951226"/>
            <a:ext cx="5352886" cy="537587"/>
          </a:xfrm>
          <a:prstGeom prst="roundRect">
            <a:avLst>
              <a:gd name="adj" fmla="val 15514"/>
            </a:avLst>
          </a:prstGeom>
          <a:solidFill>
            <a:srgbClr val="F2BD7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200"/>
          </a:p>
        </p:txBody>
      </p:sp>
      <p:sp>
        <p:nvSpPr>
          <p:cNvPr id="247" name="Textfeld 13"/>
          <p:cNvSpPr txBox="1"/>
          <p:nvPr/>
        </p:nvSpPr>
        <p:spPr>
          <a:xfrm>
            <a:off x="3633539" y="1104767"/>
            <a:ext cx="1099981" cy="1731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tIns="34290" bIns="34290">
            <a:spAutoFit/>
          </a:bodyPr>
          <a:lstStyle>
            <a:lvl1pPr algn="l" defTabSz="914400">
              <a:defRPr b="0">
                <a:latin typeface="Charter Roman"/>
                <a:ea typeface="Charter Roman"/>
                <a:cs typeface="Charter Roman"/>
                <a:sym typeface="Charter Roman"/>
              </a:defRPr>
            </a:lvl1pPr>
          </a:lstStyle>
          <a:p>
            <a:r>
              <a:rPr sz="675"/>
              <a:t>C. Caesar and D. Savran</a:t>
            </a:r>
          </a:p>
        </p:txBody>
      </p:sp>
      <p:sp>
        <p:nvSpPr>
          <p:cNvPr id="248" name="Scintillating Fiber Tracker…"/>
          <p:cNvSpPr txBox="1"/>
          <p:nvPr/>
        </p:nvSpPr>
        <p:spPr>
          <a:xfrm>
            <a:off x="254828" y="981493"/>
            <a:ext cx="2887009" cy="477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/>
          <a:p>
            <a:pPr defTabSz="342900">
              <a:defRPr sz="5000">
                <a:solidFill>
                  <a:srgbClr val="0070C0"/>
                </a:solidFill>
                <a:latin typeface="Charter Roman"/>
                <a:ea typeface="Charter Roman"/>
                <a:cs typeface="Charter Roman"/>
                <a:sym typeface="Charter Roman"/>
              </a:defRPr>
            </a:pPr>
            <a:r>
              <a:rPr sz="1875" dirty="0"/>
              <a:t>Scintillating Fiber Tracker</a:t>
            </a:r>
            <a:endParaRPr sz="863" dirty="0"/>
          </a:p>
          <a:p>
            <a:pPr defTabSz="342900">
              <a:defRPr sz="2600">
                <a:solidFill>
                  <a:srgbClr val="0070C0"/>
                </a:solidFill>
                <a:latin typeface="Charter Roman"/>
                <a:ea typeface="Charter Roman"/>
                <a:cs typeface="Charter Roman"/>
                <a:sym typeface="Charter Roman"/>
              </a:defRPr>
            </a:pPr>
            <a:r>
              <a:rPr sz="975" dirty="0"/>
              <a:t>4d Tracking at High Rate with High Dynamic Range</a:t>
            </a:r>
          </a:p>
        </p:txBody>
      </p:sp>
      <p:sp>
        <p:nvSpPr>
          <p:cNvPr id="250" name="Infrastructure upgrades"/>
          <p:cNvSpPr txBox="1"/>
          <p:nvPr/>
        </p:nvSpPr>
        <p:spPr>
          <a:xfrm>
            <a:off x="6435142" y="1091139"/>
            <a:ext cx="1923604" cy="25776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9050" tIns="19050" rIns="19050" bIns="19050" anchor="ctr">
            <a:spAutoFit/>
          </a:bodyPr>
          <a:lstStyle>
            <a:lvl1pPr>
              <a:defRPr sz="3800" b="0" u="sng">
                <a:latin typeface="Charter Roman"/>
                <a:ea typeface="Charter Roman"/>
                <a:cs typeface="Charter Roman"/>
                <a:sym typeface="Charter Roman"/>
              </a:defRPr>
            </a:lvl1pPr>
          </a:lstStyle>
          <a:p>
            <a:r>
              <a:rPr sz="1425"/>
              <a:t>Infrastructure upgrades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6DDF6C5-BE33-714A-AFB7-EDC40E4DEAA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412504" y="6446851"/>
            <a:ext cx="566975" cy="230809"/>
          </a:xfrm>
        </p:spPr>
        <p:txBody>
          <a:bodyPr/>
          <a:lstStyle/>
          <a:p>
            <a:fld id="{86CB4B4D-7CA3-9044-876B-883B54F8677D}" type="slidenum">
              <a:rPr lang="en-ES" sz="1800" smtClean="0"/>
              <a:t>29</a:t>
            </a:fld>
            <a:endParaRPr lang="en-ES" sz="1800"/>
          </a:p>
        </p:txBody>
      </p:sp>
      <p:sp>
        <p:nvSpPr>
          <p:cNvPr id="29" name="TextBox 58">
            <a:extLst>
              <a:ext uri="{FF2B5EF4-FFF2-40B4-BE49-F238E27FC236}">
                <a16:creationId xmlns:a16="http://schemas.microsoft.com/office/drawing/2014/main" id="{DB0F741C-0B86-D944-9EDA-1C010F4843EE}"/>
              </a:ext>
            </a:extLst>
          </p:cNvPr>
          <p:cNvSpPr txBox="1"/>
          <p:nvPr/>
        </p:nvSpPr>
        <p:spPr>
          <a:xfrm>
            <a:off x="5607714" y="609610"/>
            <a:ext cx="3322807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charset="0"/>
              </a:rPr>
              <a:t>Square fibers 	0.2x0.2 mm</a:t>
            </a:r>
            <a:r>
              <a:rPr lang="en-US" baseline="30000" dirty="0">
                <a:solidFill>
                  <a:prstClr val="black"/>
                </a:solidFill>
                <a:latin typeface="Arial" charset="0"/>
              </a:rPr>
              <a:t>2</a:t>
            </a:r>
            <a:endParaRPr lang="en-US" dirty="0">
              <a:solidFill>
                <a:prstClr val="black"/>
              </a:solidFill>
              <a:latin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charset="0"/>
                <a:sym typeface="Wingdings"/>
              </a:rPr>
              <a:t>Number of fibers 	~ 10</a:t>
            </a:r>
            <a:r>
              <a:rPr lang="en-US" baseline="30000" dirty="0">
                <a:solidFill>
                  <a:prstClr val="black"/>
                </a:solidFill>
                <a:latin typeface="Arial" charset="0"/>
                <a:sym typeface="Wingdings"/>
              </a:rPr>
              <a:t>4</a:t>
            </a:r>
            <a:r>
              <a:rPr lang="en-US" dirty="0">
                <a:solidFill>
                  <a:prstClr val="black"/>
                </a:solidFill>
                <a:latin typeface="Arial" charset="0"/>
                <a:sym typeface="Wingdings"/>
              </a:rPr>
              <a:t> fibers</a:t>
            </a:r>
          </a:p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latin typeface="Arial" charset="0"/>
                <a:sym typeface="Wingdings"/>
              </a:rPr>
              <a:t> 60 </a:t>
            </a:r>
            <a:r>
              <a:rPr lang="en-US" dirty="0">
                <a:solidFill>
                  <a:prstClr val="black"/>
                </a:solidFill>
                <a:latin typeface="Symbol" pitchFamily="2" charset="2"/>
                <a:sym typeface="Wingdings"/>
              </a:rPr>
              <a:t>m</a:t>
            </a:r>
            <a:r>
              <a:rPr lang="en-US" dirty="0">
                <a:solidFill>
                  <a:prstClr val="black"/>
                </a:solidFill>
                <a:latin typeface="Arial" charset="0"/>
                <a:sym typeface="Wingdings"/>
              </a:rPr>
              <a:t>m resolution</a:t>
            </a:r>
            <a:endParaRPr lang="en-US" baseline="30000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C10C4FE-F1E7-CB3B-F917-726063B375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621" y="1716977"/>
            <a:ext cx="9162621" cy="451122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3880DE-9E32-6E24-DD12-1A443B0D5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FAIR - The Universe in the Laboratory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387FA28-2F64-DC60-AB79-FD78F1BC4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587" y="6341376"/>
            <a:ext cx="4840287" cy="365125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s-ES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O. Tengblad: TEAFN2025</a:t>
            </a:r>
            <a:endParaRPr kumimoji="0" lang="en-US" altLang="es-E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49997C8-5A18-159A-E688-0DF81146D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17768E-E2E7-E84A-A287-50AB9DA46C95}" type="slidenum">
              <a:rPr kumimoji="0" lang="en-US" altLang="es-ES" sz="27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s-E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39166AC6-3504-9C68-61CF-5C395C903D52}"/>
              </a:ext>
            </a:extLst>
          </p:cNvPr>
          <p:cNvSpPr txBox="1"/>
          <p:nvPr/>
        </p:nvSpPr>
        <p:spPr>
          <a:xfrm>
            <a:off x="716756" y="1386372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hlinkClick r:id="rId2"/>
              </a:rPr>
              <a:t>FAIR - </a:t>
            </a:r>
            <a:r>
              <a:rPr lang="es-ES" b="1" dirty="0" err="1">
                <a:hlinkClick r:id="rId2"/>
              </a:rPr>
              <a:t>The</a:t>
            </a:r>
            <a:r>
              <a:rPr lang="es-ES" b="1" dirty="0">
                <a:hlinkClick r:id="rId2"/>
              </a:rPr>
              <a:t> Universe in </a:t>
            </a:r>
            <a:r>
              <a:rPr lang="es-ES" b="1" dirty="0" err="1">
                <a:hlinkClick r:id="rId2"/>
              </a:rPr>
              <a:t>the</a:t>
            </a:r>
            <a:r>
              <a:rPr lang="es-ES" b="1" dirty="0">
                <a:hlinkClick r:id="rId2"/>
              </a:rPr>
              <a:t> </a:t>
            </a:r>
            <a:r>
              <a:rPr lang="es-ES" b="1" dirty="0" err="1">
                <a:hlinkClick r:id="rId2"/>
              </a:rPr>
              <a:t>Laboratory</a:t>
            </a:r>
            <a:endParaRPr lang="es-ES" b="1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6209D5F-2567-77F0-5A75-0253676DAB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2078" y="2842262"/>
            <a:ext cx="5642398" cy="296225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413A4E56-7E25-4D81-4E41-A530915E6422}"/>
              </a:ext>
            </a:extLst>
          </p:cNvPr>
          <p:cNvSpPr txBox="1"/>
          <p:nvPr/>
        </p:nvSpPr>
        <p:spPr>
          <a:xfrm>
            <a:off x="1469791" y="1859501"/>
            <a:ext cx="58991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https://www.youtube.com/watch?v=kbvK5AGg8oM</a:t>
            </a:r>
            <a:r>
              <a:rPr lang="en-GB" dirty="0"/>
              <a:t>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9E240E0-700D-AC74-2BD3-7AA2B52FDC05}"/>
              </a:ext>
            </a:extLst>
          </p:cNvPr>
          <p:cNvSpPr txBox="1"/>
          <p:nvPr/>
        </p:nvSpPr>
        <p:spPr>
          <a:xfrm>
            <a:off x="2644983" y="2332630"/>
            <a:ext cx="55308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5"/>
              </a:rPr>
              <a:t>https://www.youtube.com/watch?v=wTCkZdeqI8I</a:t>
            </a:r>
            <a:r>
              <a:rPr lang="en-GB" dirty="0"/>
              <a:t> 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3EBD3F1-C6FE-FA02-52CC-58CCE59E498D}"/>
              </a:ext>
            </a:extLst>
          </p:cNvPr>
          <p:cNvSpPr txBox="1"/>
          <p:nvPr/>
        </p:nvSpPr>
        <p:spPr>
          <a:xfrm>
            <a:off x="4544134" y="845151"/>
            <a:ext cx="173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Youtube</a:t>
            </a:r>
            <a:r>
              <a:rPr lang="en-GB" dirty="0"/>
              <a:t> movies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256AB47-91C6-A1C5-29B0-DF56CD4AEF50}"/>
              </a:ext>
            </a:extLst>
          </p:cNvPr>
          <p:cNvSpPr txBox="1"/>
          <p:nvPr/>
        </p:nvSpPr>
        <p:spPr>
          <a:xfrm>
            <a:off x="1140304" y="6033599"/>
            <a:ext cx="74512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hlinkClick r:id="rId6"/>
              </a:rPr>
              <a:t>https://fair-center.eu/user/experiments/nustar/documents/technical-design-reports</a:t>
            </a:r>
            <a:r>
              <a:rPr lang="en-GB" sz="1400" dirty="0"/>
              <a:t>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F10FA0D-4A0B-3545-10D0-617C6EF3FA67}"/>
              </a:ext>
            </a:extLst>
          </p:cNvPr>
          <p:cNvSpPr txBox="1"/>
          <p:nvPr/>
        </p:nvSpPr>
        <p:spPr>
          <a:xfrm>
            <a:off x="12975" y="6026146"/>
            <a:ext cx="1078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NUSTAR</a:t>
            </a:r>
          </a:p>
        </p:txBody>
      </p:sp>
    </p:spTree>
    <p:extLst>
      <p:ext uri="{BB962C8B-B14F-4D97-AF65-F5344CB8AC3E}">
        <p14:creationId xmlns:p14="http://schemas.microsoft.com/office/powerpoint/2010/main" val="5033297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1924182" y="284211"/>
            <a:ext cx="6372325" cy="485536"/>
          </a:xfrm>
        </p:spPr>
        <p:txBody>
          <a:bodyPr>
            <a:noAutofit/>
          </a:bodyPr>
          <a:lstStyle/>
          <a:p>
            <a:r>
              <a:rPr lang="es-E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detectors</a:t>
            </a:r>
            <a: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big</a:t>
            </a:r>
            <a: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distance</a:t>
            </a:r>
            <a: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each</a:t>
            </a:r>
            <a: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individual </a:t>
            </a:r>
            <a:r>
              <a:rPr lang="es-E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electronics</a:t>
            </a:r>
            <a: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DAQ  </a:t>
            </a:r>
            <a: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s-E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But</a:t>
            </a:r>
            <a: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s-E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should</a:t>
            </a:r>
            <a: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s-E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work</a:t>
            </a:r>
            <a: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</a:t>
            </a:r>
            <a:r>
              <a:rPr lang="es-E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synchronized</a:t>
            </a:r>
            <a:endParaRPr lang="es-ES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pic>
        <p:nvPicPr>
          <p:cNvPr id="13" name="Imagen 12" descr="Captura de pantalla 2015-04-09 a la(s) 12.51.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59" y="1219471"/>
            <a:ext cx="7847892" cy="4881307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5019233" y="1126061"/>
            <a:ext cx="2281661" cy="584776"/>
          </a:xfrm>
          <a:prstGeom prst="rect">
            <a:avLst/>
          </a:prstGeom>
          <a:noFill/>
        </p:spPr>
        <p:txBody>
          <a:bodyPr wrap="none" lIns="91420" tIns="45711" rIns="91420" bIns="45711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  <a:latin typeface="Comic Sans MS"/>
                <a:cs typeface="Comic Sans MS"/>
              </a:rPr>
              <a:t>R</a:t>
            </a:r>
            <a:r>
              <a:rPr lang="en-GB" sz="3200" b="1" baseline="30000" dirty="0">
                <a:solidFill>
                  <a:srgbClr val="FF0000"/>
                </a:solidFill>
                <a:latin typeface="Comic Sans MS"/>
                <a:cs typeface="Comic Sans MS"/>
              </a:rPr>
              <a:t>3</a:t>
            </a:r>
            <a:r>
              <a:rPr lang="en-GB" sz="3200" b="1" dirty="0">
                <a:solidFill>
                  <a:srgbClr val="FF0000"/>
                </a:solidFill>
                <a:latin typeface="Comic Sans MS"/>
                <a:cs typeface="Comic Sans MS"/>
              </a:rPr>
              <a:t>B</a:t>
            </a:r>
            <a:r>
              <a:rPr lang="en-GB" sz="3200" dirty="0">
                <a:solidFill>
                  <a:srgbClr val="000090"/>
                </a:solidFill>
                <a:latin typeface="Comic Sans MS"/>
                <a:cs typeface="Comic Sans MS"/>
              </a:rPr>
              <a:t>@FAIR</a:t>
            </a:r>
          </a:p>
        </p:txBody>
      </p:sp>
      <p:sp>
        <p:nvSpPr>
          <p:cNvPr id="17" name="Marcador de número de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30</a:t>
            </a:fld>
            <a:endParaRPr lang="es-ES"/>
          </a:p>
        </p:txBody>
      </p:sp>
      <p:pic>
        <p:nvPicPr>
          <p:cNvPr id="11" name="Picture 105" descr="D:\Dropbox\MisPresentaciones_y_Abstracts\s393_analysis_meeting_2013\logoR3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330" y="49748"/>
            <a:ext cx="1265258" cy="888099"/>
          </a:xfrm>
          <a:prstGeom prst="rect">
            <a:avLst/>
          </a:prstGeom>
          <a:noFill/>
        </p:spPr>
      </p:pic>
      <p:sp>
        <p:nvSpPr>
          <p:cNvPr id="2" name="AutoShape 1" descr="locate-coreSetup08.PNG">
            <a:extLst>
              <a:ext uri="{FF2B5EF4-FFF2-40B4-BE49-F238E27FC236}">
                <a16:creationId xmlns:a16="http://schemas.microsoft.com/office/drawing/2014/main" id="{FEB30AB2-77E9-344D-9B37-C49DDEC54CF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8109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270866" y="230770"/>
            <a:ext cx="4534987" cy="367550"/>
          </a:xfrm>
        </p:spPr>
        <p:txBody>
          <a:bodyPr/>
          <a:lstStyle/>
          <a:p>
            <a:br>
              <a:rPr lang="es-ES_tradnl" dirty="0"/>
            </a:br>
            <a:r>
              <a:rPr lang="es-ES_tradnl" sz="1800" b="1" dirty="0">
                <a:latin typeface="Arial" panose="020B0604020202020204" pitchFamily="34" charset="0"/>
                <a:cs typeface="Arial" panose="020B0604020202020204" pitchFamily="34" charset="0"/>
              </a:rPr>
              <a:t>General </a:t>
            </a:r>
            <a:r>
              <a:rPr lang="es-ES_tradnl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r>
              <a:rPr lang="es-ES_tradnl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ES_tradnl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electronics</a:t>
            </a:r>
            <a:r>
              <a:rPr lang="es-ES_tradnl" sz="1800" b="1" dirty="0">
                <a:latin typeface="Arial" panose="020B0604020202020204" pitchFamily="34" charset="0"/>
                <a:cs typeface="Arial" panose="020B0604020202020204" pitchFamily="34" charset="0"/>
              </a:rPr>
              <a:t> and DAQ</a:t>
            </a:r>
            <a:endParaRPr lang="en-GB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0"/>
          </p:nvPr>
        </p:nvSpPr>
        <p:spPr>
          <a:xfrm>
            <a:off x="203211" y="6357006"/>
            <a:ext cx="2133600" cy="273844"/>
          </a:xfrm>
        </p:spPr>
        <p:txBody>
          <a:bodyPr/>
          <a:lstStyle/>
          <a:p>
            <a:pPr algn="l" defTabSz="685800"/>
            <a:r>
              <a:rPr lang="es-ES_tradnl">
                <a:solidFill>
                  <a:prstClr val="white"/>
                </a:solidFill>
                <a:latin typeface="News Gothic MT"/>
              </a:rPr>
              <a:t>O. Tengblad: TEAFN2025</a:t>
            </a:r>
            <a:endParaRPr lang="es-ES" dirty="0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1"/>
          </p:nvPr>
        </p:nvSpPr>
        <p:spPr>
          <a:xfrm>
            <a:off x="7949425" y="6345450"/>
            <a:ext cx="1067098" cy="273844"/>
          </a:xfrm>
        </p:spPr>
        <p:txBody>
          <a:bodyPr/>
          <a:lstStyle/>
          <a:p>
            <a:pPr defTabSz="685800"/>
            <a:endParaRPr lang="es-ES" dirty="0">
              <a:solidFill>
                <a:prstClr val="white"/>
              </a:solidFill>
              <a:latin typeface="News Gothic MT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3537" y="1039204"/>
            <a:ext cx="5876925" cy="165735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8443" y="2893751"/>
            <a:ext cx="6304656" cy="2507369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A8225DC4-A3AA-2050-9866-C0C80B541139}"/>
              </a:ext>
            </a:extLst>
          </p:cNvPr>
          <p:cNvSpPr txBox="1"/>
          <p:nvPr/>
        </p:nvSpPr>
        <p:spPr>
          <a:xfrm>
            <a:off x="203211" y="1109822"/>
            <a:ext cx="1361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 detector </a:t>
            </a:r>
          </a:p>
          <a:p>
            <a:r>
              <a:rPr lang="en-GB" dirty="0"/>
              <a:t>1 channel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C69677A-8C40-AB4B-E34F-87C38AEED069}"/>
              </a:ext>
            </a:extLst>
          </p:cNvPr>
          <p:cNvSpPr txBox="1"/>
          <p:nvPr/>
        </p:nvSpPr>
        <p:spPr>
          <a:xfrm>
            <a:off x="217016" y="2817105"/>
            <a:ext cx="2000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several detectors</a:t>
            </a:r>
          </a:p>
          <a:p>
            <a:r>
              <a:rPr lang="en-GB" dirty="0"/>
              <a:t>Many channels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02BF8FA-E191-B12E-36F0-94B4262DCEC4}"/>
              </a:ext>
            </a:extLst>
          </p:cNvPr>
          <p:cNvSpPr txBox="1"/>
          <p:nvPr/>
        </p:nvSpPr>
        <p:spPr>
          <a:xfrm>
            <a:off x="641083" y="5818796"/>
            <a:ext cx="7861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Many detectors many channels + many systems </a:t>
            </a:r>
            <a:r>
              <a:rPr lang="en-GB" b="1" dirty="0">
                <a:solidFill>
                  <a:srgbClr val="FF0000"/>
                </a:solidFill>
                <a:sym typeface="Wingdings" pitchFamily="2" charset="2"/>
              </a:rPr>
              <a:t> how to synchronize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162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C9B6C8-B44E-9568-0424-0141C91AA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2532" y="162912"/>
            <a:ext cx="5784540" cy="527447"/>
          </a:xfrm>
        </p:spPr>
        <p:txBody>
          <a:bodyPr/>
          <a:lstStyle/>
          <a:p>
            <a:r>
              <a:rPr lang="en-GB" sz="1600" b="1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</a:rPr>
              <a:t>Synchronization and Coincidences to build event by event data </a:t>
            </a:r>
            <a:r>
              <a:rPr lang="en-GB" sz="1600" b="1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  <a:sym typeface="Wingdings" pitchFamily="2" charset="2"/>
              </a:rPr>
              <a:t>.  </a:t>
            </a:r>
            <a:r>
              <a:rPr lang="en-GB" sz="1600" b="1" i="0" u="none" strike="noStrike" dirty="0"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Arial" panose="020B0604020202020204" pitchFamily="34" charset="0"/>
              </a:rPr>
              <a:t>GSI-FAIR  wide Time reference:</a:t>
            </a:r>
            <a:endParaRPr lang="en-GB" sz="1600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B24AFF3-7B60-BB2C-07AE-5088CF141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/>
            <a:r>
              <a:rPr lang="en-US" altLang="es-ES">
                <a:solidFill>
                  <a:prstClr val="white"/>
                </a:solidFill>
                <a:latin typeface="News Gothic MT"/>
              </a:rPr>
              <a:t>O. Tengblad: TEAFN2025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0DBAB4C-42FC-B63D-E6EC-F6EFC29CE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461B8442-C3BA-5F48-A44D-3917AC2A19E5}" type="slidenum">
              <a:rPr lang="en-US" altLang="es-ES">
                <a:solidFill>
                  <a:prstClr val="white"/>
                </a:solidFill>
                <a:latin typeface="News Gothic MT"/>
              </a:rPr>
              <a:pPr defTabSz="685800"/>
              <a:t>32</a:t>
            </a:fld>
            <a:endParaRPr lang="en-US" altLang="es-ES">
              <a:solidFill>
                <a:prstClr val="white"/>
              </a:solidFill>
              <a:latin typeface="News Gothic MT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0C95DAD-7EA8-BE0B-6033-D4F3AB0B5EB9}"/>
              </a:ext>
            </a:extLst>
          </p:cNvPr>
          <p:cNvSpPr txBox="1"/>
          <p:nvPr/>
        </p:nvSpPr>
        <p:spPr>
          <a:xfrm>
            <a:off x="265114" y="983960"/>
            <a:ext cx="82544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600" b="1" dirty="0">
                <a:solidFill>
                  <a:prstClr val="black"/>
                </a:solidFill>
                <a:latin typeface="News Gothic MT"/>
              </a:rPr>
              <a:t>The R3B experiment is composed by several separate det</a:t>
            </a:r>
            <a:r>
              <a:rPr lang="en-GB" sz="1600" dirty="0">
                <a:solidFill>
                  <a:prstClr val="black"/>
                </a:solidFill>
                <a:latin typeface="News Gothic MT"/>
              </a:rPr>
              <a:t>ector components that are </a:t>
            </a:r>
            <a:r>
              <a:rPr lang="en-GB" sz="1600" b="1" dirty="0">
                <a:solidFill>
                  <a:prstClr val="black"/>
                </a:solidFill>
                <a:latin typeface="News Gothic MT"/>
              </a:rPr>
              <a:t>spatially extended</a:t>
            </a:r>
            <a:r>
              <a:rPr lang="en-GB" sz="1600" dirty="0">
                <a:solidFill>
                  <a:prstClr val="black"/>
                </a:solidFill>
                <a:latin typeface="News Gothic MT"/>
              </a:rPr>
              <a:t>, </a:t>
            </a:r>
            <a:r>
              <a:rPr lang="en-GB" sz="1600" b="1" dirty="0">
                <a:solidFill>
                  <a:prstClr val="black"/>
                </a:solidFill>
                <a:latin typeface="News Gothic MT"/>
              </a:rPr>
              <a:t>running independent DAQ </a:t>
            </a:r>
            <a:r>
              <a:rPr lang="en-GB" sz="1600" b="1" dirty="0">
                <a:solidFill>
                  <a:prstClr val="black"/>
                </a:solidFill>
                <a:latin typeface="News Gothic MT"/>
                <a:sym typeface="Wingdings" pitchFamily="2" charset="2"/>
              </a:rPr>
              <a:t> stitch together in MAIN-DAQ</a:t>
            </a:r>
          </a:p>
          <a:p>
            <a:pPr defTabSz="685800"/>
            <a:endParaRPr lang="en-GB" sz="1600" dirty="0">
              <a:solidFill>
                <a:prstClr val="black"/>
              </a:solidFill>
              <a:latin typeface="News Gothic MT"/>
            </a:endParaRPr>
          </a:p>
          <a:p>
            <a:pPr defTabSz="685800"/>
            <a:r>
              <a:rPr lang="en-GB" sz="1600" dirty="0">
                <a:solidFill>
                  <a:prstClr val="black"/>
                </a:solidFill>
                <a:latin typeface="News Gothic MT"/>
              </a:rPr>
              <a:t>For the </a:t>
            </a:r>
            <a:r>
              <a:rPr lang="en-GB" sz="1600" b="1" dirty="0">
                <a:solidFill>
                  <a:prstClr val="black"/>
                </a:solidFill>
                <a:latin typeface="News Gothic MT"/>
              </a:rPr>
              <a:t>coincidence timing </a:t>
            </a:r>
            <a:r>
              <a:rPr lang="en-GB" sz="1600" dirty="0">
                <a:solidFill>
                  <a:prstClr val="black"/>
                </a:solidFill>
                <a:latin typeface="News Gothic MT"/>
              </a:rPr>
              <a:t>at R3B we have to be in time-correlation with all the </a:t>
            </a:r>
            <a:r>
              <a:rPr lang="en-GB" sz="1600" b="1" dirty="0">
                <a:solidFill>
                  <a:prstClr val="black"/>
                </a:solidFill>
                <a:latin typeface="News Gothic MT"/>
              </a:rPr>
              <a:t>detector-systems</a:t>
            </a:r>
            <a:r>
              <a:rPr lang="en-GB" sz="1600" dirty="0">
                <a:solidFill>
                  <a:prstClr val="black"/>
                </a:solidFill>
                <a:latin typeface="News Gothic MT"/>
              </a:rPr>
              <a:t>, with </a:t>
            </a:r>
            <a:r>
              <a:rPr lang="en-GB" sz="1600" b="1" dirty="0">
                <a:solidFill>
                  <a:prstClr val="black"/>
                </a:solidFill>
                <a:latin typeface="News Gothic MT"/>
              </a:rPr>
              <a:t>FRS </a:t>
            </a:r>
            <a:r>
              <a:rPr lang="en-GB" sz="1600" dirty="0">
                <a:solidFill>
                  <a:prstClr val="black"/>
                </a:solidFill>
                <a:latin typeface="News Gothic MT"/>
              </a:rPr>
              <a:t>and with the </a:t>
            </a:r>
            <a:r>
              <a:rPr lang="en-GB" sz="1600" b="1" dirty="0">
                <a:solidFill>
                  <a:prstClr val="black"/>
                </a:solidFill>
                <a:latin typeface="News Gothic MT"/>
              </a:rPr>
              <a:t>Machine timing</a:t>
            </a:r>
            <a:r>
              <a:rPr lang="en-GB" sz="1600" dirty="0">
                <a:solidFill>
                  <a:prstClr val="black"/>
                </a:solidFill>
                <a:latin typeface="News Gothic MT"/>
              </a:rPr>
              <a:t> of GSI-FAIR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1BF9763-41D9-0756-D7B9-002724FE2126}"/>
              </a:ext>
            </a:extLst>
          </p:cNvPr>
          <p:cNvSpPr txBox="1"/>
          <p:nvPr/>
        </p:nvSpPr>
        <p:spPr>
          <a:xfrm>
            <a:off x="60542" y="2353412"/>
            <a:ext cx="90229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GB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solidFill>
                  <a:srgbClr val="4C94DB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Bunch Timing System</a:t>
            </a:r>
            <a:r>
              <a:rPr lang="es-E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s-ES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ES" sz="1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BuTiS</a:t>
            </a:r>
            <a:r>
              <a:rPr lang="es-ES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s-E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distribute</a:t>
            </a:r>
            <a:r>
              <a:rPr lang="es-E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es-E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precision</a:t>
            </a:r>
            <a:r>
              <a:rPr lang="es-E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clock</a:t>
            </a:r>
            <a:r>
              <a:rPr lang="es-E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</a:t>
            </a:r>
            <a:r>
              <a:rPr lang="es-E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(100 kHz </a:t>
            </a:r>
            <a:r>
              <a:rPr lang="es-ES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</a:t>
            </a:r>
            <a:r>
              <a:rPr lang="es-ES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pulse, 10 MHz sine). </a:t>
            </a:r>
            <a:endParaRPr lang="en-GB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842A8AA-80AA-5990-8918-031CAF82ED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085" y="2911981"/>
            <a:ext cx="4694379" cy="3631693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12123C12-FCF2-7897-2545-286C345207C4}"/>
              </a:ext>
            </a:extLst>
          </p:cNvPr>
          <p:cNvSpPr txBox="1"/>
          <p:nvPr/>
        </p:nvSpPr>
        <p:spPr>
          <a:xfrm>
            <a:off x="4815463" y="4154886"/>
            <a:ext cx="4064141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defTabSz="685800"/>
            <a:r>
              <a:rPr lang="en-GB" sz="1600" b="1" dirty="0">
                <a:solidFill>
                  <a:srgbClr val="212529"/>
                </a:solidFill>
                <a:latin typeface="-apple-system"/>
              </a:rPr>
              <a:t>White Rabbit </a:t>
            </a:r>
            <a:r>
              <a:rPr lang="en-GB" sz="1600" dirty="0">
                <a:solidFill>
                  <a:srgbClr val="212529"/>
                </a:solidFill>
                <a:latin typeface="-apple-system"/>
              </a:rPr>
              <a:t>is a fully deterministic Ethernet-based network for general purpose data transfer and synchronization. It can synchronize over 1000 nodes with </a:t>
            </a:r>
            <a:r>
              <a:rPr lang="en-GB" sz="1600" b="1" dirty="0">
                <a:solidFill>
                  <a:srgbClr val="212529"/>
                </a:solidFill>
                <a:latin typeface="-apple-system"/>
              </a:rPr>
              <a:t>sub-ns accuracy </a:t>
            </a:r>
            <a:r>
              <a:rPr lang="en-GB" sz="1600" dirty="0">
                <a:solidFill>
                  <a:srgbClr val="212529"/>
                </a:solidFill>
                <a:latin typeface="-apple-system"/>
              </a:rPr>
              <a:t>over </a:t>
            </a:r>
            <a:r>
              <a:rPr lang="en-GB" sz="1600" dirty="0" err="1">
                <a:solidFill>
                  <a:srgbClr val="212529"/>
                </a:solidFill>
                <a:latin typeface="-apple-system"/>
              </a:rPr>
              <a:t>fiber</a:t>
            </a:r>
            <a:r>
              <a:rPr lang="en-GB" sz="1600" dirty="0">
                <a:solidFill>
                  <a:srgbClr val="212529"/>
                </a:solidFill>
                <a:latin typeface="-apple-system"/>
              </a:rPr>
              <a:t> lengths of </a:t>
            </a:r>
            <a:r>
              <a:rPr lang="en-GB" sz="1600" b="1" dirty="0">
                <a:solidFill>
                  <a:srgbClr val="212529"/>
                </a:solidFill>
                <a:latin typeface="-apple-system"/>
              </a:rPr>
              <a:t>up to 10 km. </a:t>
            </a:r>
            <a:endParaRPr lang="en-GB" sz="1600" b="1" dirty="0">
              <a:solidFill>
                <a:prstClr val="black"/>
              </a:solidFill>
              <a:latin typeface="News Gothic MT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A868719-DA62-42F4-0414-457DA52F988A}"/>
              </a:ext>
            </a:extLst>
          </p:cNvPr>
          <p:cNvSpPr txBox="1"/>
          <p:nvPr/>
        </p:nvSpPr>
        <p:spPr>
          <a:xfrm>
            <a:off x="4815464" y="2815138"/>
            <a:ext cx="4064141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defTabSz="685800"/>
            <a:r>
              <a:rPr lang="en-GB" sz="1600" dirty="0">
                <a:solidFill>
                  <a:srgbClr val="333333"/>
                </a:solidFill>
                <a:latin typeface="Arial" panose="020B0604020202020204" pitchFamily="34" charset="0"/>
              </a:rPr>
              <a:t>The distributed data acquisition system run in a time-synchronized distributed environment based on </a:t>
            </a:r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  <a:hlinkClick r:id="rId4"/>
              </a:rPr>
              <a:t>BuTiS</a:t>
            </a:r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GB" sz="1600" b="1" dirty="0">
                <a:solidFill>
                  <a:srgbClr val="333333"/>
                </a:solidFill>
                <a:latin typeface="Arial" panose="020B0604020202020204" pitchFamily="34" charset="0"/>
              </a:rPr>
              <a:t>and </a:t>
            </a:r>
            <a:r>
              <a:rPr lang="en-GB" sz="1600" b="1" dirty="0">
                <a:solidFill>
                  <a:srgbClr val="000000"/>
                </a:solidFill>
                <a:latin typeface="Arial" panose="020B0604020202020204" pitchFamily="34" charset="0"/>
                <a:hlinkClick r:id="rId5"/>
              </a:rPr>
              <a:t>White Rabbit </a:t>
            </a:r>
            <a:r>
              <a:rPr lang="en-GB" sz="1600" dirty="0">
                <a:solidFill>
                  <a:srgbClr val="333333"/>
                </a:solidFill>
                <a:latin typeface="Arial" panose="020B0604020202020204" pitchFamily="34" charset="0"/>
              </a:rPr>
              <a:t>with timestamps of pico-second precision and 100 </a:t>
            </a:r>
            <a:r>
              <a:rPr lang="en-GB" sz="1600" dirty="0" err="1">
                <a:solidFill>
                  <a:srgbClr val="333333"/>
                </a:solidFill>
                <a:latin typeface="Arial" panose="020B0604020202020204" pitchFamily="34" charset="0"/>
              </a:rPr>
              <a:t>ps</a:t>
            </a:r>
            <a:r>
              <a:rPr lang="en-GB" sz="1600" dirty="0">
                <a:solidFill>
                  <a:srgbClr val="333333"/>
                </a:solidFill>
                <a:latin typeface="Arial" panose="020B0604020202020204" pitchFamily="34" charset="0"/>
              </a:rPr>
              <a:t>/km accuracy. </a:t>
            </a:r>
            <a:endParaRPr lang="en-GB" sz="1600" dirty="0">
              <a:solidFill>
                <a:prstClr val="black"/>
              </a:solidFill>
              <a:latin typeface="News Gothic MT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E143263-20D5-F399-D5EC-583F85B41B83}"/>
              </a:ext>
            </a:extLst>
          </p:cNvPr>
          <p:cNvSpPr txBox="1"/>
          <p:nvPr/>
        </p:nvSpPr>
        <p:spPr>
          <a:xfrm>
            <a:off x="4807096" y="5513684"/>
            <a:ext cx="4081317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defTabSz="685800"/>
            <a:r>
              <a:rPr lang="en-GB" sz="1600" b="1" dirty="0">
                <a:solidFill>
                  <a:srgbClr val="212529"/>
                </a:solidFill>
                <a:latin typeface="-apple-system"/>
              </a:rPr>
              <a:t>Individual detector triggers are stitched together event by event in the MAIN DAQ before storage</a:t>
            </a:r>
            <a:r>
              <a:rPr lang="en-GB" sz="1600" dirty="0">
                <a:solidFill>
                  <a:srgbClr val="212529"/>
                </a:solidFill>
                <a:latin typeface="-apple-system"/>
              </a:rPr>
              <a:t>.</a:t>
            </a:r>
            <a:endParaRPr lang="en-GB" sz="1600" dirty="0">
              <a:solidFill>
                <a:prstClr val="black"/>
              </a:solidFill>
              <a:latin typeface="News Gothic MT"/>
            </a:endParaRPr>
          </a:p>
        </p:txBody>
      </p:sp>
    </p:spTree>
    <p:extLst>
      <p:ext uri="{BB962C8B-B14F-4D97-AF65-F5344CB8AC3E}">
        <p14:creationId xmlns:p14="http://schemas.microsoft.com/office/powerpoint/2010/main" val="296460431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965200" y="138646"/>
            <a:ext cx="7061200" cy="622577"/>
          </a:xfrm>
        </p:spPr>
        <p:txBody>
          <a:bodyPr>
            <a:noAutofit/>
          </a:bodyPr>
          <a:lstStyle/>
          <a:p>
            <a:r>
              <a:rPr lang="es-ES" sz="2000" dirty="0"/>
              <a:t>R3B </a:t>
            </a:r>
            <a:r>
              <a:rPr lang="es-ES" sz="2000" dirty="0" err="1"/>
              <a:t>Summary</a:t>
            </a:r>
            <a:r>
              <a:rPr lang="es-ES" sz="2000" dirty="0"/>
              <a:t>:</a:t>
            </a:r>
            <a:br>
              <a:rPr lang="es-ES" sz="2000" dirty="0"/>
            </a:br>
            <a:r>
              <a:rPr lang="es-ES" sz="2000" dirty="0"/>
              <a:t>Schedule and </a:t>
            </a:r>
            <a:r>
              <a:rPr lang="es-ES" sz="2000" dirty="0" err="1"/>
              <a:t>first</a:t>
            </a:r>
            <a:r>
              <a:rPr lang="es-ES" sz="2000" dirty="0"/>
              <a:t> </a:t>
            </a:r>
            <a:r>
              <a:rPr lang="es-ES" sz="2000" dirty="0" err="1"/>
              <a:t>experiments</a:t>
            </a:r>
            <a:r>
              <a:rPr lang="es-ES" sz="2000" dirty="0"/>
              <a:t> @ GSI in Cave C</a:t>
            </a:r>
            <a:endParaRPr lang="es-ES" sz="2000" dirty="0">
              <a:effectLst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33</a:t>
            </a:fld>
            <a:endParaRPr lang="es-ES"/>
          </a:p>
        </p:txBody>
      </p:sp>
      <p:pic>
        <p:nvPicPr>
          <p:cNvPr id="7" name="Imagen 6" descr="Captura de pantalla 2015-04-10 a la(s) 12.41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418" y="1449670"/>
            <a:ext cx="4058328" cy="2160000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55754" y="1028702"/>
            <a:ext cx="84267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2020  </a:t>
            </a:r>
            <a:r>
              <a:rPr lang="en-US" b="1" dirty="0">
                <a:solidFill>
                  <a:srgbClr val="00B050"/>
                </a:solidFill>
              </a:rPr>
              <a:t>   50% </a:t>
            </a:r>
            <a:r>
              <a:rPr lang="en-US" b="1" dirty="0" err="1">
                <a:solidFill>
                  <a:srgbClr val="00B050"/>
                </a:solidFill>
              </a:rPr>
              <a:t>NeuLAND</a:t>
            </a:r>
            <a:r>
              <a:rPr lang="en-US" b="1" dirty="0">
                <a:solidFill>
                  <a:srgbClr val="00B050"/>
                </a:solidFill>
              </a:rPr>
              <a:t> and 50% CALIFA &amp; Si-Tracker + tracking detector prototypes</a:t>
            </a: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Liquid Hydrogen target (LH</a:t>
            </a:r>
            <a:r>
              <a:rPr lang="en-US" b="1" baseline="-25000" dirty="0">
                <a:solidFill>
                  <a:srgbClr val="00B050"/>
                </a:solidFill>
              </a:rPr>
              <a:t>2</a:t>
            </a:r>
            <a:r>
              <a:rPr lang="en-US" b="1" dirty="0">
                <a:solidFill>
                  <a:srgbClr val="00B050"/>
                </a:solidFill>
              </a:rPr>
              <a:t>)</a:t>
            </a:r>
          </a:p>
          <a:p>
            <a:endParaRPr lang="en-US" b="1" dirty="0">
              <a:solidFill>
                <a:srgbClr val="0000FF"/>
              </a:solidFill>
            </a:endParaRPr>
          </a:p>
          <a:p>
            <a:r>
              <a:rPr lang="en-US" b="1" dirty="0">
                <a:solidFill>
                  <a:srgbClr val="0000FF"/>
                </a:solidFill>
              </a:rPr>
              <a:t>2019-25 	Physics runs at GSI (Cave C) (phase 0) </a:t>
            </a:r>
          </a:p>
          <a:p>
            <a:endParaRPr lang="en-US" b="1" dirty="0">
              <a:solidFill>
                <a:srgbClr val="0000FF"/>
              </a:solidFill>
            </a:endParaRPr>
          </a:p>
          <a:p>
            <a:r>
              <a:rPr lang="en-US" b="1" dirty="0">
                <a:solidFill>
                  <a:srgbClr val="008000"/>
                </a:solidFill>
              </a:rPr>
              <a:t>2026 - 2027 Move to HEC- cave @FAIR</a:t>
            </a:r>
          </a:p>
          <a:p>
            <a:endParaRPr lang="en-US" b="1" dirty="0">
              <a:solidFill>
                <a:srgbClr val="008000"/>
              </a:solidFill>
            </a:endParaRPr>
          </a:p>
          <a:p>
            <a:r>
              <a:rPr lang="en-US" b="1" dirty="0">
                <a:solidFill>
                  <a:srgbClr val="0070C0"/>
                </a:solidFill>
              </a:rPr>
              <a:t>2028 1</a:t>
            </a:r>
            <a:r>
              <a:rPr lang="en-US" b="1" baseline="30000" dirty="0">
                <a:solidFill>
                  <a:srgbClr val="0070C0"/>
                </a:solidFill>
              </a:rPr>
              <a:t>st</a:t>
            </a:r>
            <a:r>
              <a:rPr lang="en-US" b="1" dirty="0">
                <a:solidFill>
                  <a:srgbClr val="0070C0"/>
                </a:solidFill>
              </a:rPr>
              <a:t> R3B-NUSTAR experiment @FAIR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119254" y="3471475"/>
            <a:ext cx="923048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Experiments will make use of uniqueness of R3B: </a:t>
            </a:r>
          </a:p>
          <a:p>
            <a:pPr marL="285750" indent="-285750">
              <a:buFontTx/>
              <a:buChar char="-"/>
            </a:pPr>
            <a:r>
              <a:rPr lang="en-GB" dirty="0"/>
              <a:t>Reactions at high beam energies up to 1 </a:t>
            </a:r>
            <a:r>
              <a:rPr lang="en-GB" dirty="0" err="1"/>
              <a:t>GeV</a:t>
            </a:r>
            <a:r>
              <a:rPr lang="en-GB" dirty="0"/>
              <a:t>/u</a:t>
            </a:r>
          </a:p>
          <a:p>
            <a:pPr marL="285750" indent="-285750">
              <a:buFontTx/>
              <a:buChar char="-"/>
            </a:pPr>
            <a:r>
              <a:rPr lang="en-GB" dirty="0"/>
              <a:t>Tracking and identification capability for the heaviest ions</a:t>
            </a:r>
          </a:p>
          <a:p>
            <a:pPr marL="285750" indent="-285750">
              <a:buFontTx/>
              <a:buChar char="-"/>
            </a:pPr>
            <a:r>
              <a:rPr lang="en-GB" dirty="0"/>
              <a:t>Multi-neutron tracking capability, high-efficiency calorimeter </a:t>
            </a:r>
          </a:p>
          <a:p>
            <a:pPr marL="285750" indent="-285750">
              <a:buFontTx/>
              <a:buChar char="-"/>
            </a:pPr>
            <a:endParaRPr lang="en-GB" sz="800" dirty="0"/>
          </a:p>
          <a:p>
            <a:r>
              <a:rPr lang="en-GB" b="1" dirty="0"/>
              <a:t>Experiments possible for the first time: </a:t>
            </a:r>
          </a:p>
          <a:p>
            <a:pPr marL="285750" indent="-285750">
              <a:buFontTx/>
              <a:buChar char="-"/>
            </a:pPr>
            <a:r>
              <a:rPr lang="en-GB" dirty="0"/>
              <a:t>4 neutron decays beyond the drip-line and for heavier n-rich isotopes</a:t>
            </a:r>
          </a:p>
          <a:p>
            <a:pPr marL="285750" indent="-285750">
              <a:buFontTx/>
              <a:buChar char="-"/>
            </a:pPr>
            <a:r>
              <a:rPr lang="en-GB" dirty="0"/>
              <a:t>Kinematically complete measurements of quasi-free nucleon knockout reactions</a:t>
            </a:r>
          </a:p>
          <a:p>
            <a:pPr marL="285750" indent="-285750">
              <a:buFontTx/>
              <a:buChar char="-"/>
            </a:pPr>
            <a:r>
              <a:rPr lang="en-GB" dirty="0"/>
              <a:t>Electric dipole and quadrupole response of Sn nuclei beyond N=82,  and of neutron-rich </a:t>
            </a:r>
            <a:r>
              <a:rPr lang="en-GB" dirty="0" err="1"/>
              <a:t>Pb</a:t>
            </a:r>
            <a:r>
              <a:rPr lang="en-GB" dirty="0"/>
              <a:t> isotopes (polarizability, symmetry energy) </a:t>
            </a:r>
          </a:p>
          <a:p>
            <a:pPr marL="285750" indent="-285750">
              <a:buFontTx/>
              <a:buChar char="-"/>
            </a:pPr>
            <a:r>
              <a:rPr lang="en-GB" dirty="0"/>
              <a:t>Fission barriers from (p,2p) reactions (  </a:t>
            </a:r>
            <a:r>
              <a:rPr lang="en-GB" dirty="0">
                <a:latin typeface="Wingdings"/>
              </a:rPr>
              <a:t> </a:t>
            </a:r>
            <a:r>
              <a:rPr lang="en-GB" dirty="0"/>
              <a:t>r-process)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083D393-B500-F64A-AAE3-DDAF9B3092B5}"/>
              </a:ext>
            </a:extLst>
          </p:cNvPr>
          <p:cNvSpPr txBox="1"/>
          <p:nvPr/>
        </p:nvSpPr>
        <p:spPr>
          <a:xfrm>
            <a:off x="119254" y="2021089"/>
            <a:ext cx="845946" cy="305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1901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err="1"/>
              <a:t>An</a:t>
            </a:r>
            <a:r>
              <a:rPr lang="es-ES" b="1" dirty="0"/>
              <a:t> </a:t>
            </a:r>
            <a:r>
              <a:rPr lang="es-ES" b="1" dirty="0" err="1"/>
              <a:t>example</a:t>
            </a:r>
            <a:r>
              <a:rPr lang="es-ES" b="1" dirty="0"/>
              <a:t>:    </a:t>
            </a:r>
            <a:r>
              <a:rPr lang="es-ES" dirty="0"/>
              <a:t>S393 </a:t>
            </a:r>
            <a:r>
              <a:rPr lang="es-ES" dirty="0" err="1"/>
              <a:t>experiment</a:t>
            </a:r>
            <a:endParaRPr lang="es-E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0" y="5854291"/>
            <a:ext cx="3301999" cy="365125"/>
          </a:xfrm>
        </p:spPr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482486" y="5823594"/>
            <a:ext cx="646394" cy="365125"/>
          </a:xfrm>
        </p:spPr>
        <p:txBody>
          <a:bodyPr/>
          <a:lstStyle/>
          <a:p>
            <a:fld id="{CBF7A88B-9D4D-4E41-BDD8-D7C9C30E771E}" type="slidenum">
              <a:rPr lang="es-ES" smtClean="0"/>
              <a:t>34</a:t>
            </a:fld>
            <a:endParaRPr lang="es-ES"/>
          </a:p>
        </p:txBody>
      </p:sp>
      <p:pic>
        <p:nvPicPr>
          <p:cNvPr id="5" name="Picture 2" descr="D:\Dropbox\images_presentation\nucleichar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95941"/>
            <a:ext cx="5575002" cy="3801659"/>
          </a:xfrm>
          <a:prstGeom prst="rect">
            <a:avLst/>
          </a:prstGeom>
          <a:noFill/>
        </p:spPr>
      </p:pic>
      <p:sp>
        <p:nvSpPr>
          <p:cNvPr id="6" name="Slide Number Placeholder 49"/>
          <p:cNvSpPr txBox="1">
            <a:spLocks/>
          </p:cNvSpPr>
          <p:nvPr/>
        </p:nvSpPr>
        <p:spPr>
          <a:xfrm>
            <a:off x="8261350" y="5797550"/>
            <a:ext cx="850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44759D-0EFF-4FB2-9CCE-04E00944F0FE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51520" y="764704"/>
            <a:ext cx="8208912" cy="504401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s-ES" sz="2400" dirty="0" err="1"/>
              <a:t>Study</a:t>
            </a:r>
            <a:r>
              <a:rPr lang="es-ES" sz="2400" dirty="0"/>
              <a:t> of light </a:t>
            </a:r>
            <a:r>
              <a:rPr lang="es-ES" sz="2400" dirty="0" err="1"/>
              <a:t>neutron-rich</a:t>
            </a:r>
            <a:r>
              <a:rPr lang="es-ES" sz="2400" dirty="0"/>
              <a:t> </a:t>
            </a:r>
            <a:r>
              <a:rPr lang="es-ES" sz="2400" dirty="0" err="1"/>
              <a:t>nuclei</a:t>
            </a:r>
            <a:r>
              <a:rPr lang="es-ES" sz="2400" dirty="0"/>
              <a:t> </a:t>
            </a:r>
            <a:r>
              <a:rPr lang="es-ES" sz="2400" dirty="0" err="1"/>
              <a:t>using</a:t>
            </a:r>
            <a:r>
              <a:rPr lang="es-ES" sz="2400" dirty="0"/>
              <a:t> </a:t>
            </a:r>
            <a:r>
              <a:rPr lang="es-ES" sz="2400" dirty="0" err="1"/>
              <a:t>kinematically</a:t>
            </a:r>
            <a:r>
              <a:rPr lang="es-ES" sz="2400" dirty="0"/>
              <a:t> complete </a:t>
            </a:r>
            <a:r>
              <a:rPr lang="es-ES" sz="2400" dirty="0" err="1"/>
              <a:t>measurements</a:t>
            </a:r>
            <a:r>
              <a:rPr lang="es-ES" sz="2400" dirty="0"/>
              <a:t> in inverse </a:t>
            </a:r>
            <a:r>
              <a:rPr lang="es-ES" sz="2400" dirty="0" err="1"/>
              <a:t>kinematics</a:t>
            </a:r>
            <a:r>
              <a:rPr lang="es-ES" sz="2400" dirty="0"/>
              <a:t> @ GSI</a:t>
            </a:r>
          </a:p>
          <a:p>
            <a:pPr marL="0" indent="0" algn="ctr">
              <a:buNone/>
              <a:defRPr/>
            </a:pPr>
            <a:r>
              <a:rPr lang="es-ES" sz="2400" dirty="0" err="1"/>
              <a:t>quasi</a:t>
            </a:r>
            <a:r>
              <a:rPr lang="es-ES" sz="2400" dirty="0"/>
              <a:t>-free </a:t>
            </a:r>
            <a:r>
              <a:rPr lang="es-ES" sz="2400" dirty="0" err="1"/>
              <a:t>scattering</a:t>
            </a:r>
            <a:r>
              <a:rPr lang="es-ES" sz="2400" dirty="0"/>
              <a:t>: </a:t>
            </a:r>
            <a:r>
              <a:rPr lang="es-ES" sz="2400" baseline="30000" dirty="0"/>
              <a:t>14</a:t>
            </a:r>
            <a:r>
              <a:rPr lang="es-ES" sz="2400" dirty="0"/>
              <a:t>B(p,2p)</a:t>
            </a:r>
            <a:r>
              <a:rPr lang="es-ES" sz="2400" baseline="30000" dirty="0"/>
              <a:t>13</a:t>
            </a:r>
            <a:r>
              <a:rPr lang="es-ES" sz="2400" dirty="0"/>
              <a:t>Be   </a:t>
            </a:r>
          </a:p>
          <a:p>
            <a:pPr>
              <a:defRPr/>
            </a:pPr>
            <a:endParaRPr lang="es-ES" sz="2400" dirty="0"/>
          </a:p>
          <a:p>
            <a:pPr>
              <a:defRPr/>
            </a:pPr>
            <a:endParaRPr lang="es-ES" sz="2400" dirty="0"/>
          </a:p>
          <a:p>
            <a:pPr>
              <a:defRPr/>
            </a:pPr>
            <a:endParaRPr lang="es-ES" sz="2400" baseline="30000" dirty="0"/>
          </a:p>
          <a:p>
            <a:pPr>
              <a:defRPr/>
            </a:pPr>
            <a:endParaRPr lang="es-ES" sz="2400" baseline="30000" dirty="0"/>
          </a:p>
          <a:p>
            <a:pPr>
              <a:defRPr/>
            </a:pPr>
            <a:endParaRPr lang="es-ES" sz="2400" baseline="30000" dirty="0"/>
          </a:p>
          <a:p>
            <a:pPr>
              <a:defRPr/>
            </a:pPr>
            <a:endParaRPr lang="es-ES" sz="2400" baseline="30000" dirty="0"/>
          </a:p>
          <a:p>
            <a:pPr>
              <a:defRPr/>
            </a:pPr>
            <a:endParaRPr lang="es-ES" sz="2400" baseline="30000" dirty="0"/>
          </a:p>
          <a:p>
            <a:pPr>
              <a:defRPr/>
            </a:pPr>
            <a:endParaRPr lang="es-ES" sz="2400" dirty="0"/>
          </a:p>
          <a:p>
            <a:pPr>
              <a:defRPr/>
            </a:pPr>
            <a:endParaRPr lang="es-ES" sz="24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12160" y="4568800"/>
            <a:ext cx="2880320" cy="8287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  <a:defRPr/>
            </a:pPr>
            <a:r>
              <a:rPr lang="en-GB" sz="1800" dirty="0"/>
              <a:t>Study the precursor to the </a:t>
            </a:r>
            <a:r>
              <a:rPr lang="en-GB" sz="1800" dirty="0" err="1"/>
              <a:t>borromean</a:t>
            </a:r>
            <a:r>
              <a:rPr lang="en-GB" sz="1800" dirty="0"/>
              <a:t> nuclei </a:t>
            </a:r>
            <a:r>
              <a:rPr lang="en-GB" sz="1800" baseline="30000" dirty="0"/>
              <a:t>14</a:t>
            </a:r>
            <a:r>
              <a:rPr lang="en-GB" sz="1800" dirty="0"/>
              <a:t>Be</a:t>
            </a:r>
            <a:endParaRPr lang="es-ES" sz="2400" dirty="0"/>
          </a:p>
          <a:p>
            <a:pPr>
              <a:defRPr/>
            </a:pPr>
            <a:endParaRPr lang="es-ES" sz="2400" baseline="30000" dirty="0"/>
          </a:p>
          <a:p>
            <a:pPr>
              <a:defRPr/>
            </a:pPr>
            <a:endParaRPr lang="es-ES" sz="2400" baseline="30000" dirty="0"/>
          </a:p>
          <a:p>
            <a:pPr>
              <a:defRPr/>
            </a:pPr>
            <a:endParaRPr lang="es-ES" sz="2400" baseline="30000" dirty="0"/>
          </a:p>
          <a:p>
            <a:pPr>
              <a:defRPr/>
            </a:pPr>
            <a:endParaRPr lang="es-ES" sz="2400" baseline="30000" dirty="0"/>
          </a:p>
          <a:p>
            <a:pPr marL="0" indent="0">
              <a:buNone/>
              <a:defRPr/>
            </a:pPr>
            <a:endParaRPr lang="es-ES" sz="2400" dirty="0"/>
          </a:p>
          <a:p>
            <a:pPr>
              <a:defRPr/>
            </a:pPr>
            <a:endParaRPr lang="es-ES" sz="2400" dirty="0"/>
          </a:p>
        </p:txBody>
      </p:sp>
      <p:grpSp>
        <p:nvGrpSpPr>
          <p:cNvPr id="9" name="Group 80"/>
          <p:cNvGrpSpPr/>
          <p:nvPr/>
        </p:nvGrpSpPr>
        <p:grpSpPr>
          <a:xfrm>
            <a:off x="3419872" y="3200648"/>
            <a:ext cx="5256584" cy="1872208"/>
            <a:chOff x="3419872" y="3861048"/>
            <a:chExt cx="5256584" cy="1872208"/>
          </a:xfrm>
        </p:grpSpPr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5696157" y="3861048"/>
              <a:ext cx="758705" cy="9360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baseline="30000" dirty="0">
                  <a:latin typeface="Bookman Old Style" pitchFamily="18" charset="0"/>
                  <a:cs typeface="+mn-cs"/>
                </a:rPr>
                <a:t>16</a:t>
              </a:r>
              <a:r>
                <a:rPr lang="en-US" b="1" dirty="0">
                  <a:latin typeface="Bookman Old Style" pitchFamily="18" charset="0"/>
                  <a:cs typeface="+mn-cs"/>
                </a:rPr>
                <a:t>B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latin typeface="Bookman Old Style" pitchFamily="18" charset="0"/>
                  <a:cs typeface="+mn-cs"/>
                </a:rPr>
                <a:t>Unbound</a:t>
              </a:r>
            </a:p>
          </p:txBody>
        </p:sp>
        <p:sp>
          <p:nvSpPr>
            <p:cNvPr id="11" name="Rectangle 2"/>
            <p:cNvSpPr>
              <a:spLocks noChangeArrowheads="1"/>
            </p:cNvSpPr>
            <p:nvPr/>
          </p:nvSpPr>
          <p:spPr bwMode="auto">
            <a:xfrm>
              <a:off x="4937451" y="4797204"/>
              <a:ext cx="758705" cy="9360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 baseline="30000" dirty="0">
                  <a:latin typeface="Bookman Old Style" pitchFamily="18" charset="0"/>
                </a:rPr>
                <a:t>14</a:t>
              </a:r>
              <a:r>
                <a:rPr lang="en-US" b="1" dirty="0">
                  <a:latin typeface="Bookman Old Style" pitchFamily="18" charset="0"/>
                </a:rPr>
                <a:t>Be</a:t>
              </a:r>
            </a:p>
            <a:p>
              <a:pPr algn="ctr"/>
              <a:r>
                <a:rPr lang="en-US" sz="1200" dirty="0">
                  <a:latin typeface="Bookman Old Style" pitchFamily="18" charset="0"/>
                </a:rPr>
                <a:t>4.35ms</a:t>
              </a:r>
            </a:p>
          </p:txBody>
        </p:sp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4937451" y="3861048"/>
              <a:ext cx="758705" cy="9360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 baseline="30000" dirty="0">
                  <a:latin typeface="Bookman Old Style" pitchFamily="18" charset="0"/>
                </a:rPr>
                <a:t>15</a:t>
              </a:r>
              <a:r>
                <a:rPr lang="en-US" b="1" dirty="0">
                  <a:latin typeface="Bookman Old Style" pitchFamily="18" charset="0"/>
                </a:rPr>
                <a:t>B</a:t>
              </a:r>
            </a:p>
            <a:p>
              <a:pPr algn="ctr"/>
              <a:r>
                <a:rPr lang="en-US" sz="1200" dirty="0">
                  <a:latin typeface="Bookman Old Style" pitchFamily="18" charset="0"/>
                </a:rPr>
                <a:t>9.93ms</a:t>
              </a:r>
            </a:p>
          </p:txBody>
        </p:sp>
        <p:sp>
          <p:nvSpPr>
            <p:cNvPr id="13" name="Rectangle 5"/>
            <p:cNvSpPr>
              <a:spLocks noChangeArrowheads="1"/>
            </p:cNvSpPr>
            <p:nvPr/>
          </p:nvSpPr>
          <p:spPr bwMode="auto">
            <a:xfrm>
              <a:off x="4178577" y="3861048"/>
              <a:ext cx="758705" cy="9360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 baseline="30000" dirty="0">
                  <a:latin typeface="Bookman Old Style" pitchFamily="18" charset="0"/>
                </a:rPr>
                <a:t>14</a:t>
              </a:r>
              <a:r>
                <a:rPr lang="en-US" b="1" dirty="0">
                  <a:latin typeface="Bookman Old Style" pitchFamily="18" charset="0"/>
                </a:rPr>
                <a:t>B</a:t>
              </a:r>
            </a:p>
            <a:p>
              <a:pPr algn="ctr"/>
              <a:r>
                <a:rPr lang="en-US" sz="1200" dirty="0">
                  <a:latin typeface="Bookman Old Style" pitchFamily="18" charset="0"/>
                </a:rPr>
                <a:t>12.5ms</a:t>
              </a:r>
            </a:p>
          </p:txBody>
        </p:sp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4178577" y="4797204"/>
              <a:ext cx="758705" cy="9360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baseline="30000" dirty="0">
                  <a:latin typeface="Bookman Old Style" pitchFamily="18" charset="0"/>
                  <a:cs typeface="+mn-cs"/>
                </a:rPr>
                <a:t>13</a:t>
              </a:r>
              <a:r>
                <a:rPr lang="en-US" b="1" dirty="0">
                  <a:latin typeface="Bookman Old Style" pitchFamily="18" charset="0"/>
                  <a:cs typeface="+mn-cs"/>
                </a:rPr>
                <a:t>Be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latin typeface="Bookman Old Style" pitchFamily="18" charset="0"/>
                  <a:cs typeface="+mn-cs"/>
                </a:rPr>
                <a:t>Unbound</a:t>
              </a:r>
            </a:p>
          </p:txBody>
        </p:sp>
        <p:sp>
          <p:nvSpPr>
            <p:cNvPr id="15" name="Rectangle 5"/>
            <p:cNvSpPr>
              <a:spLocks noChangeArrowheads="1"/>
            </p:cNvSpPr>
            <p:nvPr/>
          </p:nvSpPr>
          <p:spPr bwMode="auto">
            <a:xfrm>
              <a:off x="7183846" y="3861048"/>
              <a:ext cx="758705" cy="936052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 baseline="30000" dirty="0">
                  <a:latin typeface="Bookman Old Style" pitchFamily="18" charset="0"/>
                  <a:cs typeface="+mn-cs"/>
                </a:rPr>
                <a:t>18</a:t>
              </a:r>
              <a:r>
                <a:rPr lang="en-US" b="1" dirty="0">
                  <a:latin typeface="Bookman Old Style" pitchFamily="18" charset="0"/>
                  <a:cs typeface="+mn-cs"/>
                </a:rPr>
                <a:t>B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latin typeface="Bookman Old Style" pitchFamily="18" charset="0"/>
                  <a:cs typeface="+mn-cs"/>
                </a:rPr>
                <a:t>Unbound</a:t>
              </a:r>
            </a:p>
          </p:txBody>
        </p:sp>
        <p:sp>
          <p:nvSpPr>
            <p:cNvPr id="16" name="Rectangle 6"/>
            <p:cNvSpPr>
              <a:spLocks noChangeArrowheads="1"/>
            </p:cNvSpPr>
            <p:nvPr/>
          </p:nvSpPr>
          <p:spPr bwMode="auto">
            <a:xfrm>
              <a:off x="7917751" y="3861048"/>
              <a:ext cx="758705" cy="9360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 baseline="30000" dirty="0">
                  <a:latin typeface="Bookman Old Style" pitchFamily="18" charset="0"/>
                </a:rPr>
                <a:t>19</a:t>
              </a:r>
              <a:r>
                <a:rPr lang="en-US" b="1" dirty="0">
                  <a:latin typeface="Bookman Old Style" pitchFamily="18" charset="0"/>
                </a:rPr>
                <a:t>B</a:t>
              </a:r>
            </a:p>
            <a:p>
              <a:pPr algn="ctr"/>
              <a:r>
                <a:rPr lang="en-US" sz="1200" dirty="0">
                  <a:latin typeface="Bookman Old Style" pitchFamily="18" charset="0"/>
                </a:rPr>
                <a:t>2.92 </a:t>
              </a:r>
              <a:r>
                <a:rPr lang="en-US" sz="1200" dirty="0" err="1">
                  <a:latin typeface="Bookman Old Style" pitchFamily="18" charset="0"/>
                </a:rPr>
                <a:t>ms</a:t>
              </a:r>
              <a:endParaRPr lang="en-US" sz="1200" dirty="0">
                <a:latin typeface="Bookman Old Style" pitchFamily="18" charset="0"/>
              </a:endParaRPr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6415010" y="3861048"/>
              <a:ext cx="758705" cy="9360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 baseline="30000" dirty="0">
                  <a:latin typeface="Bookman Old Style" pitchFamily="18" charset="0"/>
                </a:rPr>
                <a:t>17</a:t>
              </a:r>
              <a:r>
                <a:rPr lang="en-US" b="1" dirty="0">
                  <a:latin typeface="Bookman Old Style" pitchFamily="18" charset="0"/>
                </a:rPr>
                <a:t>B</a:t>
              </a:r>
            </a:p>
            <a:p>
              <a:pPr algn="ctr"/>
              <a:r>
                <a:rPr lang="en-US" sz="1200" dirty="0">
                  <a:latin typeface="Bookman Old Style" pitchFamily="18" charset="0"/>
                </a:rPr>
                <a:t>5.08ms</a:t>
              </a:r>
            </a:p>
          </p:txBody>
        </p:sp>
        <p:sp>
          <p:nvSpPr>
            <p:cNvPr id="18" name="Rectangle 5"/>
            <p:cNvSpPr>
              <a:spLocks noChangeArrowheads="1"/>
            </p:cNvSpPr>
            <p:nvPr/>
          </p:nvSpPr>
          <p:spPr bwMode="auto">
            <a:xfrm>
              <a:off x="3419872" y="3861048"/>
              <a:ext cx="758705" cy="9360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 baseline="30000" dirty="0">
                  <a:latin typeface="Bookman Old Style" pitchFamily="18" charset="0"/>
                </a:rPr>
                <a:t>13</a:t>
              </a:r>
              <a:r>
                <a:rPr lang="en-US" b="1" dirty="0">
                  <a:latin typeface="Bookman Old Style" pitchFamily="18" charset="0"/>
                </a:rPr>
                <a:t>B</a:t>
              </a:r>
            </a:p>
            <a:p>
              <a:pPr algn="ctr"/>
              <a:r>
                <a:rPr lang="en-US" sz="1200" dirty="0">
                  <a:latin typeface="Bookman Old Style" pitchFamily="18" charset="0"/>
                </a:rPr>
                <a:t>17.3ms</a:t>
              </a:r>
            </a:p>
          </p:txBody>
        </p:sp>
        <p:sp>
          <p:nvSpPr>
            <p:cNvPr id="19" name="Rectangle 3"/>
            <p:cNvSpPr>
              <a:spLocks noChangeArrowheads="1"/>
            </p:cNvSpPr>
            <p:nvPr/>
          </p:nvSpPr>
          <p:spPr bwMode="auto">
            <a:xfrm>
              <a:off x="3419872" y="4797204"/>
              <a:ext cx="758705" cy="93605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b="1" baseline="30000" dirty="0">
                  <a:latin typeface="Bookman Old Style" pitchFamily="18" charset="0"/>
                </a:rPr>
                <a:t>12</a:t>
              </a:r>
              <a:r>
                <a:rPr lang="en-US" b="1" dirty="0">
                  <a:latin typeface="Bookman Old Style" pitchFamily="18" charset="0"/>
                </a:rPr>
                <a:t>Be</a:t>
              </a:r>
            </a:p>
            <a:p>
              <a:pPr algn="ctr"/>
              <a:r>
                <a:rPr lang="en-US" sz="1200" dirty="0">
                  <a:latin typeface="Bookman Old Style" pitchFamily="18" charset="0"/>
                </a:rPr>
                <a:t>21.5 </a:t>
              </a:r>
              <a:r>
                <a:rPr lang="en-US" sz="1200" dirty="0" err="1">
                  <a:latin typeface="Bookman Old Style" pitchFamily="18" charset="0"/>
                </a:rPr>
                <a:t>ms</a:t>
              </a:r>
              <a:endParaRPr lang="en-US" sz="1200" dirty="0">
                <a:latin typeface="Bookman Old Style" pitchFamily="18" charset="0"/>
              </a:endParaRPr>
            </a:p>
          </p:txBody>
        </p:sp>
      </p:grpSp>
      <p:cxnSp>
        <p:nvCxnSpPr>
          <p:cNvPr id="20" name="33 Conector recto"/>
          <p:cNvCxnSpPr/>
          <p:nvPr/>
        </p:nvCxnSpPr>
        <p:spPr>
          <a:xfrm flipV="1">
            <a:off x="323528" y="3200648"/>
            <a:ext cx="3096344" cy="280831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33 Conector recto"/>
          <p:cNvCxnSpPr/>
          <p:nvPr/>
        </p:nvCxnSpPr>
        <p:spPr>
          <a:xfrm flipV="1">
            <a:off x="323528" y="5072856"/>
            <a:ext cx="3096344" cy="93610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1424855" y="6412984"/>
            <a:ext cx="7251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 </a:t>
            </a:r>
            <a:r>
              <a:rPr lang="es-ES" dirty="0">
                <a:hlinkClick r:id="rId3"/>
              </a:rPr>
              <a:t>https://fnexp.iem.csic.es/reports/PhD_Theses/PhD-G_Ribeiro-2015.pdf</a:t>
            </a:r>
            <a:r>
              <a:rPr lang="es-ES" dirty="0"/>
              <a:t> 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4B42117F-1F0A-9A88-807D-965EDF02B1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1056" y="1425627"/>
            <a:ext cx="1502859" cy="124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27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140250" y="77759"/>
            <a:ext cx="6862088" cy="622577"/>
          </a:xfrm>
        </p:spPr>
        <p:txBody>
          <a:bodyPr>
            <a:normAutofit fontScale="90000"/>
          </a:bodyPr>
          <a:lstStyle/>
          <a:p>
            <a:r>
              <a:rPr lang="es-ES" dirty="0" err="1">
                <a:latin typeface="Comic Sans MS" panose="030F0902030302020204" pitchFamily="66" charset="0"/>
              </a:rPr>
              <a:t>Quasi</a:t>
            </a:r>
            <a:r>
              <a:rPr lang="es-ES" dirty="0">
                <a:latin typeface="Comic Sans MS" panose="030F0902030302020204" pitchFamily="66" charset="0"/>
              </a:rPr>
              <a:t>-Free </a:t>
            </a:r>
            <a:r>
              <a:rPr lang="es-ES" dirty="0" err="1">
                <a:latin typeface="Comic Sans MS" panose="030F0902030302020204" pitchFamily="66" charset="0"/>
              </a:rPr>
              <a:t>Scattering</a:t>
            </a:r>
            <a:r>
              <a:rPr lang="es-ES" dirty="0">
                <a:latin typeface="Comic Sans MS" panose="030F0902030302020204" pitchFamily="66" charset="0"/>
              </a:rPr>
              <a:t>: </a:t>
            </a:r>
            <a:r>
              <a:rPr lang="es-ES" dirty="0" err="1">
                <a:latin typeface="Comic Sans MS" panose="030F0902030302020204" pitchFamily="66" charset="0"/>
              </a:rPr>
              <a:t>Knockout</a:t>
            </a:r>
            <a:r>
              <a:rPr lang="es-ES" dirty="0">
                <a:latin typeface="Comic Sans MS" panose="030F0902030302020204" pitchFamily="66" charset="0"/>
              </a:rPr>
              <a:t> </a:t>
            </a:r>
            <a:r>
              <a:rPr lang="es-ES" dirty="0" err="1">
                <a:latin typeface="Comic Sans MS" panose="030F0902030302020204" pitchFamily="66" charset="0"/>
              </a:rPr>
              <a:t>reaction</a:t>
            </a:r>
            <a:endParaRPr lang="es-ES" dirty="0">
              <a:latin typeface="Comic Sans MS" panose="030F0902030302020204" pitchFamily="66" charset="0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35</a:t>
            </a:fld>
            <a:endParaRPr lang="es-ES"/>
          </a:p>
        </p:txBody>
      </p:sp>
      <p:sp>
        <p:nvSpPr>
          <p:cNvPr id="5" name="Rounded Rectangle 132"/>
          <p:cNvSpPr/>
          <p:nvPr/>
        </p:nvSpPr>
        <p:spPr bwMode="auto">
          <a:xfrm>
            <a:off x="3487445" y="667514"/>
            <a:ext cx="2176210" cy="442267"/>
          </a:xfrm>
          <a:prstGeom prst="roundRect">
            <a:avLst/>
          </a:prstGeom>
          <a:solidFill>
            <a:srgbClr val="00B8FF">
              <a:alpha val="30000"/>
            </a:srgbClr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45720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en-US" sz="2000" b="1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14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B(p,2p)</a:t>
            </a:r>
            <a:r>
              <a:rPr kumimoji="0" lang="en-US" sz="2000" b="1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13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Be </a:t>
            </a:r>
          </a:p>
          <a:p>
            <a:pPr marL="0" marR="0" lvl="0" indent="0" defTabSz="45720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6" name="1 Marcador de contenido"/>
          <p:cNvSpPr txBox="1">
            <a:spLocks/>
          </p:cNvSpPr>
          <p:nvPr/>
        </p:nvSpPr>
        <p:spPr>
          <a:xfrm>
            <a:off x="220353" y="1433984"/>
            <a:ext cx="2682890" cy="452596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000" dirty="0" err="1">
                <a:latin typeface="Calibri" pitchFamily="34" charset="0"/>
              </a:rPr>
              <a:t>Direct</a:t>
            </a:r>
            <a:r>
              <a:rPr lang="es-ES" sz="2000" dirty="0">
                <a:latin typeface="Calibri" pitchFamily="34" charset="0"/>
              </a:rPr>
              <a:t> </a:t>
            </a:r>
            <a:r>
              <a:rPr lang="es-ES" sz="2000" dirty="0" err="1">
                <a:latin typeface="Calibri" pitchFamily="34" charset="0"/>
              </a:rPr>
              <a:t>Reaction</a:t>
            </a:r>
            <a:r>
              <a:rPr lang="es-ES" sz="2000" dirty="0">
                <a:latin typeface="Calibri" pitchFamily="34" charset="0"/>
              </a:rPr>
              <a:t>:  </a:t>
            </a:r>
            <a:r>
              <a:rPr lang="es-ES" sz="2000" dirty="0" err="1">
                <a:latin typeface="Calibri" pitchFamily="34" charset="0"/>
              </a:rPr>
              <a:t>quick</a:t>
            </a:r>
            <a:r>
              <a:rPr lang="es-ES" sz="2000" dirty="0">
                <a:latin typeface="Calibri" pitchFamily="34" charset="0"/>
              </a:rPr>
              <a:t> and </a:t>
            </a:r>
            <a:r>
              <a:rPr lang="es-ES" sz="2000" dirty="0" err="1">
                <a:latin typeface="Calibri" pitchFamily="34" charset="0"/>
              </a:rPr>
              <a:t>direct</a:t>
            </a:r>
            <a:r>
              <a:rPr lang="es-ES" sz="2000" dirty="0">
                <a:latin typeface="Calibri" pitchFamily="34" charset="0"/>
              </a:rPr>
              <a:t> </a:t>
            </a:r>
            <a:r>
              <a:rPr lang="es-ES" sz="2000" b="1" dirty="0" err="1">
                <a:latin typeface="Calibri" pitchFamily="34" charset="0"/>
              </a:rPr>
              <a:t>from</a:t>
            </a:r>
            <a:r>
              <a:rPr lang="es-ES" sz="2000" b="1" dirty="0">
                <a:latin typeface="Calibri" pitchFamily="34" charset="0"/>
              </a:rPr>
              <a:t> </a:t>
            </a:r>
            <a:r>
              <a:rPr lang="es-ES" sz="2000" b="1" dirty="0" err="1">
                <a:latin typeface="Calibri" pitchFamily="34" charset="0"/>
              </a:rPr>
              <a:t>initial</a:t>
            </a:r>
            <a:r>
              <a:rPr lang="es-ES" sz="2000" b="1" dirty="0">
                <a:latin typeface="Calibri" pitchFamily="34" charset="0"/>
              </a:rPr>
              <a:t> </a:t>
            </a:r>
            <a:r>
              <a:rPr lang="es-ES" sz="2000" b="1" dirty="0" err="1">
                <a:latin typeface="Calibri" pitchFamily="34" charset="0"/>
              </a:rPr>
              <a:t>to</a:t>
            </a:r>
            <a:r>
              <a:rPr lang="es-ES" sz="2000" b="1" dirty="0">
                <a:latin typeface="Calibri" pitchFamily="34" charset="0"/>
              </a:rPr>
              <a:t> final </a:t>
            </a:r>
            <a:r>
              <a:rPr lang="es-ES" sz="2000" b="1" dirty="0" err="1">
                <a:latin typeface="Calibri" pitchFamily="34" charset="0"/>
              </a:rPr>
              <a:t>states</a:t>
            </a:r>
            <a:r>
              <a:rPr lang="es-ES" sz="2000" b="1" dirty="0">
                <a:latin typeface="Calibri" pitchFamily="34" charset="0"/>
              </a:rPr>
              <a:t> </a:t>
            </a:r>
            <a:r>
              <a:rPr lang="es-ES" sz="2000" b="1" dirty="0" err="1">
                <a:latin typeface="Calibri" pitchFamily="34" charset="0"/>
              </a:rPr>
              <a:t>without</a:t>
            </a:r>
            <a:r>
              <a:rPr lang="es-ES" sz="2000" b="1" dirty="0">
                <a:latin typeface="Calibri" pitchFamily="34" charset="0"/>
              </a:rPr>
              <a:t> </a:t>
            </a:r>
            <a:r>
              <a:rPr lang="es-ES" sz="2000" b="1" dirty="0" err="1">
                <a:latin typeface="Calibri" pitchFamily="34" charset="0"/>
              </a:rPr>
              <a:t>intermediate</a:t>
            </a:r>
            <a:r>
              <a:rPr lang="es-ES" sz="2000" b="1" dirty="0">
                <a:latin typeface="Calibri" pitchFamily="34" charset="0"/>
              </a:rPr>
              <a:t> </a:t>
            </a:r>
            <a:r>
              <a:rPr lang="es-ES" sz="2000" b="1" dirty="0" err="1">
                <a:latin typeface="Calibri" pitchFamily="34" charset="0"/>
              </a:rPr>
              <a:t>compound</a:t>
            </a:r>
            <a:r>
              <a:rPr lang="es-ES" sz="2000" b="1" dirty="0">
                <a:latin typeface="Calibri" pitchFamily="34" charset="0"/>
              </a:rPr>
              <a:t> </a:t>
            </a:r>
            <a:r>
              <a:rPr lang="es-ES" sz="2000" b="1" dirty="0" err="1">
                <a:latin typeface="Calibri" pitchFamily="34" charset="0"/>
              </a:rPr>
              <a:t>state</a:t>
            </a:r>
            <a:r>
              <a:rPr lang="es-ES" sz="2000" dirty="0">
                <a:latin typeface="Calibri" pitchFamily="34" charset="0"/>
              </a:rPr>
              <a:t>.</a:t>
            </a:r>
            <a:br>
              <a:rPr lang="es-ES" sz="2000" dirty="0">
                <a:latin typeface="Calibri" pitchFamily="34" charset="0"/>
              </a:rPr>
            </a:br>
            <a:endParaRPr lang="es-ES" sz="2000" dirty="0">
              <a:latin typeface="Calibri" pitchFamily="34" charset="0"/>
            </a:endParaRPr>
          </a:p>
          <a:p>
            <a:r>
              <a:rPr lang="es-ES" sz="2000" dirty="0" err="1">
                <a:latin typeface="Calibri" pitchFamily="34" charset="0"/>
              </a:rPr>
              <a:t>If</a:t>
            </a:r>
            <a:r>
              <a:rPr lang="es-ES" sz="2000" dirty="0">
                <a:latin typeface="Calibri" pitchFamily="34" charset="0"/>
              </a:rPr>
              <a:t> </a:t>
            </a:r>
            <a:r>
              <a:rPr lang="es-ES" sz="2000" dirty="0" err="1">
                <a:latin typeface="Calibri" pitchFamily="34" charset="0"/>
              </a:rPr>
              <a:t>both</a:t>
            </a:r>
            <a:r>
              <a:rPr lang="es-ES" sz="2000" dirty="0">
                <a:latin typeface="Calibri" pitchFamily="34" charset="0"/>
              </a:rPr>
              <a:t> </a:t>
            </a:r>
            <a:r>
              <a:rPr lang="es-ES" sz="2000" dirty="0" err="1">
                <a:latin typeface="Calibri" pitchFamily="34" charset="0"/>
              </a:rPr>
              <a:t>outgoing</a:t>
            </a:r>
            <a:r>
              <a:rPr lang="es-ES" sz="2000" dirty="0">
                <a:latin typeface="Calibri" pitchFamily="34" charset="0"/>
              </a:rPr>
              <a:t> </a:t>
            </a:r>
            <a:r>
              <a:rPr lang="es-ES" sz="2000" dirty="0" err="1">
                <a:latin typeface="Calibri" pitchFamily="34" charset="0"/>
              </a:rPr>
              <a:t>particles</a:t>
            </a:r>
            <a:r>
              <a:rPr lang="es-ES" sz="2000" dirty="0">
                <a:latin typeface="Calibri" pitchFamily="34" charset="0"/>
              </a:rPr>
              <a:t> </a:t>
            </a:r>
            <a:r>
              <a:rPr lang="es-ES" sz="2000" dirty="0" err="1">
                <a:latin typeface="Calibri" pitchFamily="34" charset="0"/>
              </a:rPr>
              <a:t>have</a:t>
            </a:r>
            <a:r>
              <a:rPr lang="es-ES" sz="2000" dirty="0">
                <a:latin typeface="Calibri" pitchFamily="34" charset="0"/>
              </a:rPr>
              <a:t> </a:t>
            </a:r>
            <a:r>
              <a:rPr lang="es-ES" sz="2000" dirty="0" err="1">
                <a:latin typeface="Calibri" pitchFamily="34" charset="0"/>
              </a:rPr>
              <a:t>the</a:t>
            </a:r>
            <a:r>
              <a:rPr lang="es-ES" sz="2000" dirty="0">
                <a:latin typeface="Calibri" pitchFamily="34" charset="0"/>
              </a:rPr>
              <a:t> </a:t>
            </a:r>
            <a:r>
              <a:rPr lang="es-ES" sz="2000" dirty="0" err="1">
                <a:latin typeface="Calibri" pitchFamily="34" charset="0"/>
              </a:rPr>
              <a:t>same</a:t>
            </a:r>
            <a:r>
              <a:rPr lang="es-ES" sz="2000" dirty="0">
                <a:latin typeface="Calibri" pitchFamily="34" charset="0"/>
              </a:rPr>
              <a:t> </a:t>
            </a:r>
            <a:r>
              <a:rPr lang="es-ES" sz="2000" dirty="0" err="1">
                <a:latin typeface="Calibri" pitchFamily="34" charset="0"/>
              </a:rPr>
              <a:t>masses</a:t>
            </a:r>
            <a:r>
              <a:rPr lang="es-ES" sz="2000" dirty="0">
                <a:latin typeface="Calibri" pitchFamily="34" charset="0"/>
              </a:rPr>
              <a:t>, in </a:t>
            </a:r>
            <a:r>
              <a:rPr lang="es-ES" sz="2000" dirty="0" err="1">
                <a:latin typeface="Calibri" pitchFamily="34" charset="0"/>
              </a:rPr>
              <a:t>the</a:t>
            </a:r>
            <a:r>
              <a:rPr lang="es-ES" sz="2000" dirty="0">
                <a:latin typeface="Calibri" pitchFamily="34" charset="0"/>
              </a:rPr>
              <a:t> </a:t>
            </a:r>
            <a:r>
              <a:rPr lang="es-ES" sz="2000" dirty="0" err="1">
                <a:latin typeface="Calibri" pitchFamily="34" charset="0"/>
              </a:rPr>
              <a:t>lab</a:t>
            </a:r>
            <a:r>
              <a:rPr lang="es-ES" sz="2000" dirty="0">
                <a:latin typeface="Calibri" pitchFamily="34" charset="0"/>
              </a:rPr>
              <a:t> </a:t>
            </a:r>
            <a:r>
              <a:rPr lang="es-ES" sz="2000" dirty="0" err="1">
                <a:latin typeface="Calibri" pitchFamily="34" charset="0"/>
              </a:rPr>
              <a:t>system</a:t>
            </a:r>
            <a:r>
              <a:rPr lang="es-ES" sz="2000" dirty="0">
                <a:latin typeface="Calibri" pitchFamily="34" charset="0"/>
              </a:rPr>
              <a:t>:</a:t>
            </a:r>
          </a:p>
          <a:p>
            <a:endParaRPr lang="es-ES" sz="2000" dirty="0">
              <a:latin typeface="Calibri" pitchFamily="34" charset="0"/>
            </a:endParaRPr>
          </a:p>
          <a:p>
            <a:endParaRPr lang="es-ES" sz="2000" dirty="0">
              <a:latin typeface="Calibri" pitchFamily="34" charset="0"/>
            </a:endParaRPr>
          </a:p>
          <a:p>
            <a:pPr>
              <a:buFont typeface="Arial"/>
              <a:buNone/>
            </a:pPr>
            <a:r>
              <a:rPr lang="es-ES" sz="2000" dirty="0">
                <a:latin typeface="Calibri" pitchFamily="34" charset="0"/>
              </a:rPr>
              <a:t>	        </a:t>
            </a:r>
            <a:r>
              <a:rPr lang="es-ES" sz="2000" b="1" dirty="0">
                <a:latin typeface="Calibri" pitchFamily="34" charset="0"/>
              </a:rPr>
              <a:t>(p,2p), (</a:t>
            </a:r>
            <a:r>
              <a:rPr lang="es-ES" sz="2000" b="1" dirty="0" err="1">
                <a:latin typeface="Calibri" pitchFamily="34" charset="0"/>
              </a:rPr>
              <a:t>p,np</a:t>
            </a:r>
            <a:r>
              <a:rPr lang="es-ES" sz="2000" b="1" dirty="0">
                <a:latin typeface="Calibri" pitchFamily="34" charset="0"/>
              </a:rPr>
              <a:t>)</a:t>
            </a:r>
          </a:p>
          <a:p>
            <a:endParaRPr lang="es-ES" sz="2000" b="1" dirty="0">
              <a:latin typeface="Calibri" pitchFamily="34" charset="0"/>
            </a:endParaRPr>
          </a:p>
          <a:p>
            <a:endParaRPr lang="es-ES" sz="2000" b="1" dirty="0">
              <a:latin typeface="Calibri" pitchFamily="34" charset="0"/>
            </a:endParaRPr>
          </a:p>
          <a:p>
            <a:endParaRPr lang="es-ES" sz="2000" b="1" dirty="0">
              <a:latin typeface="Calibri" pitchFamily="34" charset="0"/>
            </a:endParaRPr>
          </a:p>
          <a:p>
            <a:endParaRPr lang="es-ES" sz="2000" b="1" dirty="0">
              <a:latin typeface="Calibri" pitchFamily="34" charset="0"/>
            </a:endParaRPr>
          </a:p>
          <a:p>
            <a:endParaRPr lang="es-ES" sz="1200" b="1" dirty="0">
              <a:latin typeface="Calibri" pitchFamily="34" charset="0"/>
            </a:endParaRPr>
          </a:p>
          <a:p>
            <a:endParaRPr lang="es-ES" dirty="0"/>
          </a:p>
        </p:txBody>
      </p:sp>
      <p:grpSp>
        <p:nvGrpSpPr>
          <p:cNvPr id="7" name="Group 86"/>
          <p:cNvGrpSpPr/>
          <p:nvPr/>
        </p:nvGrpSpPr>
        <p:grpSpPr>
          <a:xfrm>
            <a:off x="3414994" y="1283819"/>
            <a:ext cx="5355440" cy="2138876"/>
            <a:chOff x="22268779" y="23204462"/>
            <a:chExt cx="5832648" cy="2520212"/>
          </a:xfrm>
        </p:grpSpPr>
        <p:grpSp>
          <p:nvGrpSpPr>
            <p:cNvPr id="8" name="Group 95"/>
            <p:cNvGrpSpPr/>
            <p:nvPr/>
          </p:nvGrpSpPr>
          <p:grpSpPr>
            <a:xfrm>
              <a:off x="22268779" y="23204462"/>
              <a:ext cx="5832648" cy="2448272"/>
              <a:chOff x="3654787" y="4842422"/>
              <a:chExt cx="4738998" cy="1584088"/>
            </a:xfrm>
          </p:grpSpPr>
          <p:sp>
            <p:nvSpPr>
              <p:cNvPr id="11" name="Rectangle 6"/>
              <p:cNvSpPr>
                <a:spLocks noChangeArrowheads="1"/>
              </p:cNvSpPr>
              <p:nvPr/>
            </p:nvSpPr>
            <p:spPr bwMode="auto">
              <a:xfrm>
                <a:off x="5706939" y="4842422"/>
                <a:ext cx="684000" cy="79200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baseline="30000" dirty="0">
                    <a:latin typeface="Bookman Old Style" pitchFamily="18" charset="0"/>
                    <a:cs typeface="+mn-cs"/>
                  </a:rPr>
                  <a:t>16</a:t>
                </a:r>
                <a:r>
                  <a:rPr lang="en-US" b="1" dirty="0">
                    <a:latin typeface="Bookman Old Style" pitchFamily="18" charset="0"/>
                    <a:cs typeface="+mn-cs"/>
                  </a:rPr>
                  <a:t>B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dirty="0">
                    <a:latin typeface="Bookman Old Style" pitchFamily="18" charset="0"/>
                    <a:cs typeface="+mn-cs"/>
                  </a:rPr>
                  <a:t>Unbound</a:t>
                </a:r>
              </a:p>
            </p:txBody>
          </p:sp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>
                <a:off x="5022939" y="5634510"/>
                <a:ext cx="684000" cy="792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baseline="30000" dirty="0">
                    <a:latin typeface="Bookman Old Style" pitchFamily="18" charset="0"/>
                  </a:rPr>
                  <a:t>14</a:t>
                </a:r>
                <a:r>
                  <a:rPr lang="en-US" b="1" dirty="0">
                    <a:latin typeface="Bookman Old Style" pitchFamily="18" charset="0"/>
                  </a:rPr>
                  <a:t>Be</a:t>
                </a:r>
              </a:p>
              <a:p>
                <a:pPr algn="ctr"/>
                <a:r>
                  <a:rPr lang="en-US" sz="1200" dirty="0">
                    <a:latin typeface="Bookman Old Style" pitchFamily="18" charset="0"/>
                  </a:rPr>
                  <a:t>4.35ms</a:t>
                </a:r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5022939" y="4842422"/>
                <a:ext cx="684000" cy="792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baseline="30000" dirty="0">
                    <a:latin typeface="Bookman Old Style" pitchFamily="18" charset="0"/>
                  </a:rPr>
                  <a:t>15</a:t>
                </a:r>
                <a:r>
                  <a:rPr lang="en-US" b="1" dirty="0">
                    <a:latin typeface="Bookman Old Style" pitchFamily="18" charset="0"/>
                  </a:rPr>
                  <a:t>B</a:t>
                </a:r>
              </a:p>
              <a:p>
                <a:pPr algn="ctr"/>
                <a:r>
                  <a:rPr lang="en-US" sz="1200" dirty="0">
                    <a:latin typeface="Bookman Old Style" pitchFamily="18" charset="0"/>
                  </a:rPr>
                  <a:t>9.93ms</a:t>
                </a:r>
              </a:p>
            </p:txBody>
          </p:sp>
          <p:sp>
            <p:nvSpPr>
              <p:cNvPr id="14" name="Rectangle 5"/>
              <p:cNvSpPr>
                <a:spLocks noChangeArrowheads="1"/>
              </p:cNvSpPr>
              <p:nvPr/>
            </p:nvSpPr>
            <p:spPr bwMode="auto">
              <a:xfrm>
                <a:off x="4338787" y="4842422"/>
                <a:ext cx="684000" cy="792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baseline="30000" dirty="0">
                    <a:latin typeface="Bookman Old Style" pitchFamily="18" charset="0"/>
                  </a:rPr>
                  <a:t>14</a:t>
                </a:r>
                <a:r>
                  <a:rPr lang="en-US" b="1" dirty="0">
                    <a:latin typeface="Bookman Old Style" pitchFamily="18" charset="0"/>
                  </a:rPr>
                  <a:t>B</a:t>
                </a:r>
              </a:p>
              <a:p>
                <a:pPr algn="ctr"/>
                <a:r>
                  <a:rPr lang="en-US" sz="1200" dirty="0">
                    <a:latin typeface="Bookman Old Style" pitchFamily="18" charset="0"/>
                  </a:rPr>
                  <a:t>12.5ms</a:t>
                </a:r>
              </a:p>
            </p:txBody>
          </p:sp>
          <p:sp>
            <p:nvSpPr>
              <p:cNvPr id="15" name="Rectangle 3"/>
              <p:cNvSpPr>
                <a:spLocks noChangeArrowheads="1"/>
              </p:cNvSpPr>
              <p:nvPr/>
            </p:nvSpPr>
            <p:spPr bwMode="auto">
              <a:xfrm>
                <a:off x="4338787" y="5634510"/>
                <a:ext cx="684000" cy="79200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baseline="30000" dirty="0">
                    <a:latin typeface="Bookman Old Style" pitchFamily="18" charset="0"/>
                    <a:cs typeface="+mn-cs"/>
                  </a:rPr>
                  <a:t>13</a:t>
                </a:r>
                <a:r>
                  <a:rPr lang="en-US" b="1" dirty="0">
                    <a:latin typeface="Bookman Old Style" pitchFamily="18" charset="0"/>
                    <a:cs typeface="+mn-cs"/>
                  </a:rPr>
                  <a:t>Be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dirty="0">
                    <a:latin typeface="Bookman Old Style" pitchFamily="18" charset="0"/>
                    <a:cs typeface="+mn-cs"/>
                  </a:rPr>
                  <a:t>Unbound</a:t>
                </a:r>
              </a:p>
            </p:txBody>
          </p:sp>
          <p:sp>
            <p:nvSpPr>
              <p:cNvPr id="16" name="Rectangle 5"/>
              <p:cNvSpPr>
                <a:spLocks noChangeArrowheads="1"/>
              </p:cNvSpPr>
              <p:nvPr/>
            </p:nvSpPr>
            <p:spPr bwMode="auto">
              <a:xfrm>
                <a:off x="7048144" y="4842422"/>
                <a:ext cx="684000" cy="79200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b="1" baseline="30000" dirty="0">
                    <a:latin typeface="Bookman Old Style" pitchFamily="18" charset="0"/>
                    <a:cs typeface="+mn-cs"/>
                  </a:rPr>
                  <a:t>18</a:t>
                </a:r>
                <a:r>
                  <a:rPr lang="en-US" b="1" dirty="0">
                    <a:latin typeface="Bookman Old Style" pitchFamily="18" charset="0"/>
                    <a:cs typeface="+mn-cs"/>
                  </a:rPr>
                  <a:t>B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200" dirty="0">
                    <a:latin typeface="Bookman Old Style" pitchFamily="18" charset="0"/>
                    <a:cs typeface="+mn-cs"/>
                  </a:rPr>
                  <a:t>Unbound</a:t>
                </a:r>
              </a:p>
            </p:txBody>
          </p:sp>
          <p:sp>
            <p:nvSpPr>
              <p:cNvPr id="17" name="Rectangle 6"/>
              <p:cNvSpPr>
                <a:spLocks noChangeArrowheads="1"/>
              </p:cNvSpPr>
              <p:nvPr/>
            </p:nvSpPr>
            <p:spPr bwMode="auto">
              <a:xfrm>
                <a:off x="7709785" y="4842422"/>
                <a:ext cx="684000" cy="792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baseline="30000" dirty="0">
                    <a:latin typeface="Bookman Old Style" pitchFamily="18" charset="0"/>
                  </a:rPr>
                  <a:t>19</a:t>
                </a:r>
                <a:r>
                  <a:rPr lang="en-US" b="1" dirty="0">
                    <a:latin typeface="Bookman Old Style" pitchFamily="18" charset="0"/>
                  </a:rPr>
                  <a:t>B</a:t>
                </a:r>
              </a:p>
              <a:p>
                <a:pPr algn="ctr"/>
                <a:r>
                  <a:rPr lang="en-US" sz="1200" dirty="0">
                    <a:latin typeface="Bookman Old Style" pitchFamily="18" charset="0"/>
                  </a:rPr>
                  <a:t>2.92 </a:t>
                </a:r>
                <a:r>
                  <a:rPr lang="en-US" sz="1200" dirty="0" err="1">
                    <a:latin typeface="Bookman Old Style" pitchFamily="18" charset="0"/>
                  </a:rPr>
                  <a:t>ms</a:t>
                </a:r>
                <a:endParaRPr lang="en-US" sz="1200" dirty="0">
                  <a:latin typeface="Bookman Old Style" pitchFamily="18" charset="0"/>
                </a:endParaRPr>
              </a:p>
            </p:txBody>
          </p:sp>
          <p:sp>
            <p:nvSpPr>
              <p:cNvPr id="18" name="Rectangle 5"/>
              <p:cNvSpPr>
                <a:spLocks noChangeArrowheads="1"/>
              </p:cNvSpPr>
              <p:nvPr/>
            </p:nvSpPr>
            <p:spPr bwMode="auto">
              <a:xfrm>
                <a:off x="6355011" y="4842422"/>
                <a:ext cx="684000" cy="792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baseline="30000" dirty="0">
                    <a:latin typeface="Bookman Old Style" pitchFamily="18" charset="0"/>
                  </a:rPr>
                  <a:t>17</a:t>
                </a:r>
                <a:r>
                  <a:rPr lang="en-US" b="1" dirty="0">
                    <a:latin typeface="Bookman Old Style" pitchFamily="18" charset="0"/>
                  </a:rPr>
                  <a:t>B</a:t>
                </a:r>
              </a:p>
              <a:p>
                <a:pPr algn="ctr"/>
                <a:r>
                  <a:rPr lang="en-US" sz="1200" dirty="0">
                    <a:latin typeface="Bookman Old Style" pitchFamily="18" charset="0"/>
                  </a:rPr>
                  <a:t>5.08ms</a:t>
                </a:r>
              </a:p>
            </p:txBody>
          </p:sp>
          <p:sp>
            <p:nvSpPr>
              <p:cNvPr id="19" name="Rectangle 5"/>
              <p:cNvSpPr>
                <a:spLocks noChangeArrowheads="1"/>
              </p:cNvSpPr>
              <p:nvPr/>
            </p:nvSpPr>
            <p:spPr bwMode="auto">
              <a:xfrm>
                <a:off x="3654787" y="4842422"/>
                <a:ext cx="684000" cy="792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baseline="30000" dirty="0">
                    <a:latin typeface="Bookman Old Style" pitchFamily="18" charset="0"/>
                  </a:rPr>
                  <a:t>13</a:t>
                </a:r>
                <a:r>
                  <a:rPr lang="en-US" b="1" dirty="0">
                    <a:latin typeface="Bookman Old Style" pitchFamily="18" charset="0"/>
                  </a:rPr>
                  <a:t>B</a:t>
                </a:r>
              </a:p>
              <a:p>
                <a:pPr algn="ctr"/>
                <a:r>
                  <a:rPr lang="en-US" sz="1200" dirty="0">
                    <a:latin typeface="Bookman Old Style" pitchFamily="18" charset="0"/>
                  </a:rPr>
                  <a:t>17.3ms</a:t>
                </a:r>
              </a:p>
            </p:txBody>
          </p:sp>
          <p:sp>
            <p:nvSpPr>
              <p:cNvPr id="20" name="Rectangle 3"/>
              <p:cNvSpPr>
                <a:spLocks noChangeArrowheads="1"/>
              </p:cNvSpPr>
              <p:nvPr/>
            </p:nvSpPr>
            <p:spPr bwMode="auto">
              <a:xfrm>
                <a:off x="3654787" y="5634510"/>
                <a:ext cx="684000" cy="79200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b="1" baseline="30000" dirty="0">
                    <a:latin typeface="Bookman Old Style" pitchFamily="18" charset="0"/>
                  </a:rPr>
                  <a:t>12</a:t>
                </a:r>
                <a:r>
                  <a:rPr lang="en-US" b="1" dirty="0">
                    <a:latin typeface="Bookman Old Style" pitchFamily="18" charset="0"/>
                  </a:rPr>
                  <a:t>Be</a:t>
                </a:r>
              </a:p>
              <a:p>
                <a:pPr algn="ctr"/>
                <a:r>
                  <a:rPr lang="en-US" sz="1200" dirty="0">
                    <a:latin typeface="Bookman Old Style" pitchFamily="18" charset="0"/>
                  </a:rPr>
                  <a:t>21.5 </a:t>
                </a:r>
                <a:r>
                  <a:rPr lang="en-US" sz="1200" dirty="0" err="1">
                    <a:latin typeface="Bookman Old Style" pitchFamily="18" charset="0"/>
                  </a:rPr>
                  <a:t>ms</a:t>
                </a:r>
                <a:endParaRPr lang="en-US" sz="1200" dirty="0">
                  <a:latin typeface="Bookman Old Style" pitchFamily="18" charset="0"/>
                </a:endParaRPr>
              </a:p>
            </p:txBody>
          </p:sp>
        </p:grpSp>
        <p:sp>
          <p:nvSpPr>
            <p:cNvPr id="9" name="Left Arrow 82"/>
            <p:cNvSpPr/>
            <p:nvPr/>
          </p:nvSpPr>
          <p:spPr bwMode="auto">
            <a:xfrm>
              <a:off x="22684894" y="25292626"/>
              <a:ext cx="936104" cy="432048"/>
            </a:xfrm>
            <a:prstGeom prst="lef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Left Arrow 83"/>
            <p:cNvSpPr/>
            <p:nvPr/>
          </p:nvSpPr>
          <p:spPr bwMode="auto">
            <a:xfrm rot="16200000">
              <a:off x="23240887" y="24176570"/>
              <a:ext cx="648072" cy="432048"/>
            </a:xfrm>
            <a:prstGeom prst="lef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94" name="Slide Number Placeholder 108"/>
          <p:cNvSpPr txBox="1">
            <a:spLocks/>
          </p:cNvSpPr>
          <p:nvPr/>
        </p:nvSpPr>
        <p:spPr>
          <a:xfrm>
            <a:off x="8261350" y="6457950"/>
            <a:ext cx="850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44759D-0EFF-4FB2-9CCE-04E00944F0FE}" type="slidenum">
              <a:rPr lang="en-US" smtClean="0"/>
              <a:pPr/>
              <a:t>35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2 CuadroTexto"/>
              <p:cNvSpPr txBox="1"/>
              <p:nvPr/>
            </p:nvSpPr>
            <p:spPr>
              <a:xfrm>
                <a:off x="781748" y="4700679"/>
                <a:ext cx="1842572" cy="362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𝜽</m:t>
                      </m:r>
                      <m:r>
                        <a:rPr lang="en-US" b="1" i="1" baseline="-25000" smtClean="0">
                          <a:latin typeface="Cambria Math"/>
                          <a:ea typeface="Cambria Math"/>
                        </a:rPr>
                        <m:t>𝑨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𝜽</m:t>
                      </m:r>
                      <m:r>
                        <a:rPr lang="en-US" b="1" i="1" baseline="-25000" smtClean="0">
                          <a:latin typeface="Cambria Math"/>
                          <a:ea typeface="Cambria Math"/>
                        </a:rPr>
                        <m:t>𝑩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≃ </m:t>
                      </m:r>
                      <m:r>
                        <a:rPr lang="en-US" b="1" i="1" smtClean="0">
                          <a:latin typeface="Cambria Math"/>
                          <a:ea typeface="Cambria Math"/>
                        </a:rPr>
                        <m:t>𝟖𝟏</m:t>
                      </m:r>
                      <m:r>
                        <a:rPr lang="en-US" b="1" i="1" baseline="30000" smtClean="0">
                          <a:latin typeface="Cambria Math"/>
                          <a:ea typeface="Cambria Math"/>
                        </a:rPr>
                        <m:t>∘</m:t>
                      </m:r>
                    </m:oMath>
                  </m:oMathPara>
                </a14:m>
                <a:endParaRPr lang="en-US" b="1" baseline="30000" dirty="0"/>
              </a:p>
            </p:txBody>
          </p:sp>
        </mc:Choice>
        <mc:Fallback xmlns="">
          <p:sp>
            <p:nvSpPr>
              <p:cNvPr id="95" name="2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748" y="4700679"/>
                <a:ext cx="1842572" cy="362984"/>
              </a:xfrm>
              <a:prstGeom prst="rect">
                <a:avLst/>
              </a:prstGeom>
              <a:blipFill>
                <a:blip r:embed="rId2"/>
                <a:stretch>
                  <a:fillRect b="-206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7" name="Picture 96">
            <a:extLst>
              <a:ext uri="{FF2B5EF4-FFF2-40B4-BE49-F238E27FC236}">
                <a16:creationId xmlns:a16="http://schemas.microsoft.com/office/drawing/2014/main" id="{1AC3C27C-48A0-4044-8F4B-5B8A3AF746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9026" y="3975618"/>
            <a:ext cx="5401697" cy="2649108"/>
          </a:xfrm>
          <a:prstGeom prst="rect">
            <a:avLst/>
          </a:prstGeom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1E55F1C8-C447-9246-859D-1382AD1740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6034" y="2425152"/>
            <a:ext cx="3016635" cy="144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3171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Experiment:Cave</a:t>
            </a:r>
            <a:r>
              <a:rPr lang="es-ES" dirty="0"/>
              <a:t> C</a:t>
            </a: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36</a:t>
            </a:fld>
            <a:endParaRPr lang="es-ES"/>
          </a:p>
        </p:txBody>
      </p:sp>
      <p:pic>
        <p:nvPicPr>
          <p:cNvPr id="5" name="Picture 2" descr="Z:\Documents\MisPresentaciones_y_Abstracts\Abstract_Febrero_2013\Mol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21420"/>
            <a:ext cx="8107313" cy="3680907"/>
          </a:xfrm>
          <a:prstGeom prst="rect">
            <a:avLst/>
          </a:prstGeom>
          <a:noFill/>
        </p:spPr>
      </p:pic>
      <p:sp>
        <p:nvSpPr>
          <p:cNvPr id="6" name="Content Placeholder 3"/>
          <p:cNvSpPr txBox="1">
            <a:spLocks/>
          </p:cNvSpPr>
          <p:nvPr/>
        </p:nvSpPr>
        <p:spPr>
          <a:xfrm>
            <a:off x="1311813" y="4734520"/>
            <a:ext cx="6034856" cy="1584176"/>
          </a:xfrm>
          <a:prstGeom prst="rect">
            <a:avLst/>
          </a:prstGeom>
          <a:ln w="76200" cmpd="sng">
            <a:solidFill>
              <a:srgbClr val="FFFF00"/>
            </a:solidFill>
          </a:ln>
        </p:spPr>
        <p:txBody>
          <a:bodyPr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s-ES" dirty="0" err="1"/>
              <a:t>Primary</a:t>
            </a:r>
            <a:r>
              <a:rPr lang="es-ES" dirty="0"/>
              <a:t> </a:t>
            </a:r>
            <a:r>
              <a:rPr lang="es-ES" dirty="0" err="1"/>
              <a:t>beam</a:t>
            </a:r>
            <a:r>
              <a:rPr lang="es-ES" dirty="0"/>
              <a:t>		 	</a:t>
            </a:r>
            <a:r>
              <a:rPr lang="es-ES" baseline="30000" dirty="0"/>
              <a:t>40</a:t>
            </a:r>
            <a:r>
              <a:rPr lang="es-ES" dirty="0"/>
              <a:t>Ar</a:t>
            </a:r>
            <a:r>
              <a:rPr lang="es-ES" baseline="30000" dirty="0"/>
              <a:t>11+</a:t>
            </a:r>
            <a:r>
              <a:rPr lang="es-ES" dirty="0"/>
              <a:t> @ 490 </a:t>
            </a:r>
            <a:r>
              <a:rPr lang="es-ES" dirty="0" err="1"/>
              <a:t>MeV</a:t>
            </a:r>
            <a:r>
              <a:rPr lang="es-ES" dirty="0"/>
              <a:t>/u  </a:t>
            </a:r>
          </a:p>
          <a:p>
            <a:pPr marL="0" indent="0">
              <a:buNone/>
              <a:defRPr/>
            </a:pPr>
            <a:r>
              <a:rPr lang="es-ES" dirty="0" err="1"/>
              <a:t>Intensity</a:t>
            </a:r>
            <a:r>
              <a:rPr lang="es-ES" dirty="0"/>
              <a:t>  				6·10</a:t>
            </a:r>
            <a:r>
              <a:rPr lang="es-ES" baseline="30000" dirty="0"/>
              <a:t>10 </a:t>
            </a:r>
            <a:r>
              <a:rPr lang="es-ES" dirty="0" err="1"/>
              <a:t>ions</a:t>
            </a:r>
            <a:r>
              <a:rPr lang="es-ES" dirty="0"/>
              <a:t>/</a:t>
            </a:r>
            <a:r>
              <a:rPr lang="es-ES" dirty="0" err="1"/>
              <a:t>spill</a:t>
            </a:r>
            <a:r>
              <a:rPr lang="es-ES" dirty="0"/>
              <a:t>.</a:t>
            </a:r>
          </a:p>
          <a:p>
            <a:pPr marL="0" indent="0">
              <a:buNone/>
              <a:defRPr/>
            </a:pPr>
            <a:r>
              <a:rPr lang="es-ES" dirty="0" err="1"/>
              <a:t>Production</a:t>
            </a:r>
            <a:r>
              <a:rPr lang="es-ES" dirty="0"/>
              <a:t> target 	Be 4 mg/cm</a:t>
            </a:r>
            <a:r>
              <a:rPr lang="es-ES" baseline="30000" dirty="0"/>
              <a:t>2</a:t>
            </a:r>
            <a:r>
              <a:rPr lang="es-ES" dirty="0"/>
              <a:t> </a:t>
            </a:r>
          </a:p>
          <a:p>
            <a:pPr marL="0" indent="0">
              <a:buNone/>
              <a:defRPr/>
            </a:pPr>
            <a:r>
              <a:rPr lang="es-ES" dirty="0" err="1"/>
              <a:t>Reaction</a:t>
            </a:r>
            <a:r>
              <a:rPr lang="es-ES" dirty="0"/>
              <a:t> target		</a:t>
            </a:r>
            <a:r>
              <a:rPr lang="es-ES" b="1" dirty="0"/>
              <a:t>H, C, </a:t>
            </a:r>
            <a:r>
              <a:rPr lang="es-ES" b="1" dirty="0" err="1"/>
              <a:t>empty</a:t>
            </a:r>
            <a:endParaRPr lang="es-ES" b="1" dirty="0"/>
          </a:p>
        </p:txBody>
      </p:sp>
      <p:sp>
        <p:nvSpPr>
          <p:cNvPr id="7" name="Flowchart: Connector 16"/>
          <p:cNvSpPr/>
          <p:nvPr/>
        </p:nvSpPr>
        <p:spPr>
          <a:xfrm>
            <a:off x="3779912" y="2204864"/>
            <a:ext cx="144016" cy="144016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Flowchart: Connector 17"/>
          <p:cNvSpPr/>
          <p:nvPr/>
        </p:nvSpPr>
        <p:spPr>
          <a:xfrm flipV="1">
            <a:off x="4067944" y="2060848"/>
            <a:ext cx="72008" cy="72008"/>
          </a:xfrm>
          <a:prstGeom prst="flowChartConnector">
            <a:avLst/>
          </a:prstGeom>
          <a:solidFill>
            <a:schemeClr val="accent4"/>
          </a:solidFill>
          <a:ln cmpd="sng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Flowchart: Connector 20"/>
          <p:cNvSpPr/>
          <p:nvPr/>
        </p:nvSpPr>
        <p:spPr>
          <a:xfrm>
            <a:off x="3851920" y="2348880"/>
            <a:ext cx="72008" cy="72008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Flowchart: Connector 21"/>
          <p:cNvSpPr/>
          <p:nvPr/>
        </p:nvSpPr>
        <p:spPr>
          <a:xfrm>
            <a:off x="3851920" y="2132856"/>
            <a:ext cx="72008" cy="72008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Oval 15"/>
          <p:cNvSpPr/>
          <p:nvPr/>
        </p:nvSpPr>
        <p:spPr>
          <a:xfrm>
            <a:off x="611560" y="2204864"/>
            <a:ext cx="144016" cy="144016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074358"/>
            <a:ext cx="2557463" cy="1515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ángulo 12"/>
          <p:cNvSpPr/>
          <p:nvPr/>
        </p:nvSpPr>
        <p:spPr>
          <a:xfrm>
            <a:off x="2648189" y="979240"/>
            <a:ext cx="1419755" cy="369332"/>
          </a:xfrm>
          <a:prstGeom prst="rect">
            <a:avLst/>
          </a:prstGeom>
          <a:ln w="57150" cmpd="sng">
            <a:solidFill>
              <a:srgbClr val="FFFF00"/>
            </a:solidFill>
          </a:ln>
        </p:spPr>
        <p:txBody>
          <a:bodyPr wrap="none">
            <a:spAutoFit/>
          </a:bodyPr>
          <a:lstStyle/>
          <a:p>
            <a:r>
              <a:rPr lang="es-ES" baseline="30000" dirty="0"/>
              <a:t>14</a:t>
            </a:r>
            <a:r>
              <a:rPr lang="es-ES" dirty="0"/>
              <a:t>B(p,2p)</a:t>
            </a:r>
            <a:r>
              <a:rPr lang="es-ES" baseline="30000" dirty="0"/>
              <a:t>13</a:t>
            </a:r>
            <a:r>
              <a:rPr lang="es-ES" dirty="0"/>
              <a:t>Be </a:t>
            </a:r>
          </a:p>
        </p:txBody>
      </p:sp>
    </p:spTree>
    <p:extLst>
      <p:ext uri="{BB962C8B-B14F-4D97-AF65-F5344CB8AC3E}">
        <p14:creationId xmlns:p14="http://schemas.microsoft.com/office/powerpoint/2010/main" val="200484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44444E-6 L 0.32882 -4.44444E-6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2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25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-4.44444E-6 C 0.01111 -0.02106 0.01441 -0.04189 0.09271 -0.00324 C 0.17101 0.03542 0.41476 0.19237 0.4776 0.23241 " pathEditMode="relative" rAng="0" ptsTypes="aaA">
                                      <p:cBhvr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" y="95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7037E-7 L 0.37795 0.00023 " pathEditMode="relative" rAng="0" ptsTypes="AA">
                                      <p:cBhvr>
                                        <p:cTn id="2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81481E-6 L 0.02761 0.0368 " pathEditMode="relative" rAng="0" ptsTypes="AA">
                                      <p:cBhvr>
                                        <p:cTn id="3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" y="1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5.25341E-7 L 0.0276 -0.0368 " pathEditMode="relative" rAng="0" ptsTypes="AA">
                                      <p:cBhvr>
                                        <p:cTn id="3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" y="-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1" grpId="2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/>
              <a:t>Reaction</a:t>
            </a:r>
            <a:r>
              <a:rPr lang="es-ES" dirty="0"/>
              <a:t> </a:t>
            </a:r>
            <a:r>
              <a:rPr lang="es-ES" dirty="0" err="1"/>
              <a:t>channel</a:t>
            </a:r>
            <a:r>
              <a:rPr lang="es-ES" dirty="0"/>
              <a:t> </a:t>
            </a:r>
            <a:r>
              <a:rPr lang="es-ES" dirty="0" err="1"/>
              <a:t>Idenitifcation</a:t>
            </a:r>
            <a:endParaRPr lang="es-E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31750" y="6513587"/>
            <a:ext cx="3301999" cy="365125"/>
          </a:xfrm>
        </p:spPr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37</a:t>
            </a:fld>
            <a:endParaRPr lang="es-ES"/>
          </a:p>
        </p:txBody>
      </p:sp>
      <p:pic>
        <p:nvPicPr>
          <p:cNvPr id="5" name="Picture 2" descr="Z:\Documents\MisPresentaciones_y_Abstracts\Abstract_Febrero_2013\Mol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124744"/>
            <a:ext cx="4935315" cy="2240747"/>
          </a:xfrm>
          <a:prstGeom prst="rect">
            <a:avLst/>
          </a:prstGeom>
          <a:noFill/>
        </p:spPr>
      </p:pic>
      <p:sp>
        <p:nvSpPr>
          <p:cNvPr id="6" name="11 Marcador de contenido"/>
          <p:cNvSpPr txBox="1">
            <a:spLocks/>
          </p:cNvSpPr>
          <p:nvPr/>
        </p:nvSpPr>
        <p:spPr>
          <a:xfrm>
            <a:off x="185117" y="980723"/>
            <a:ext cx="3034680" cy="2595744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000" dirty="0" err="1"/>
              <a:t>Energy</a:t>
            </a:r>
            <a:r>
              <a:rPr lang="es-ES" sz="2000" dirty="0"/>
              <a:t> </a:t>
            </a:r>
            <a:r>
              <a:rPr lang="es-ES" sz="2000" dirty="0" err="1"/>
              <a:t>loss</a:t>
            </a:r>
            <a:r>
              <a:rPr lang="es-ES" sz="2000" dirty="0"/>
              <a:t> in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ToFW</a:t>
            </a:r>
            <a:r>
              <a:rPr lang="es-ES" sz="2000" dirty="0"/>
              <a:t>  </a:t>
            </a:r>
            <a:r>
              <a:rPr lang="es-ES" sz="2000" dirty="0" err="1"/>
              <a:t>after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target </a:t>
            </a:r>
            <a:r>
              <a:rPr lang="es-ES" sz="2000" dirty="0">
                <a:sym typeface="Wingdings" pitchFamily="2" charset="2"/>
              </a:rPr>
              <a:t></a:t>
            </a:r>
            <a:r>
              <a:rPr lang="es-ES" sz="2000" dirty="0"/>
              <a:t> </a:t>
            </a:r>
            <a:r>
              <a:rPr lang="es-ES" sz="2000" dirty="0" err="1"/>
              <a:t>Identify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element</a:t>
            </a:r>
            <a:r>
              <a:rPr lang="es-ES" sz="2000" dirty="0"/>
              <a:t> </a:t>
            </a:r>
            <a:r>
              <a:rPr lang="es-ES" sz="2000" dirty="0" err="1"/>
              <a:t>after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reaction</a:t>
            </a:r>
            <a:r>
              <a:rPr lang="es-ES" sz="2000" dirty="0"/>
              <a:t>.</a:t>
            </a:r>
          </a:p>
          <a:p>
            <a:endParaRPr lang="es-ES" sz="2000" dirty="0"/>
          </a:p>
          <a:p>
            <a:r>
              <a:rPr lang="es-ES" sz="2000" dirty="0" err="1"/>
              <a:t>Identify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isotope</a:t>
            </a:r>
            <a:r>
              <a:rPr lang="es-ES" sz="2000" dirty="0"/>
              <a:t> </a:t>
            </a:r>
            <a:r>
              <a:rPr lang="es-ES" sz="2000" dirty="0" err="1"/>
              <a:t>from</a:t>
            </a:r>
            <a:r>
              <a:rPr lang="es-ES" sz="2000" dirty="0"/>
              <a:t> </a:t>
            </a:r>
            <a:r>
              <a:rPr lang="es-ES" sz="2000" dirty="0" err="1"/>
              <a:t>the</a:t>
            </a:r>
            <a:r>
              <a:rPr lang="es-ES" sz="2000" dirty="0"/>
              <a:t> ALADIN position </a:t>
            </a:r>
            <a:r>
              <a:rPr lang="es-ES" sz="2000" dirty="0" err="1"/>
              <a:t>deviation</a:t>
            </a:r>
            <a:r>
              <a:rPr lang="es-ES" sz="2000" dirty="0"/>
              <a:t> and beta of </a:t>
            </a:r>
            <a:r>
              <a:rPr lang="es-ES" sz="2000" dirty="0" err="1"/>
              <a:t>the</a:t>
            </a:r>
            <a:r>
              <a:rPr lang="es-ES" sz="2000" dirty="0"/>
              <a:t> </a:t>
            </a:r>
            <a:r>
              <a:rPr lang="es-ES" sz="2000" dirty="0" err="1"/>
              <a:t>fragment</a:t>
            </a:r>
            <a:r>
              <a:rPr lang="es-ES" sz="2000" dirty="0"/>
              <a:t>.</a:t>
            </a:r>
          </a:p>
          <a:p>
            <a:endParaRPr lang="es-ES" sz="2000" dirty="0"/>
          </a:p>
          <a:p>
            <a:endParaRPr lang="es-ES" sz="2000" dirty="0"/>
          </a:p>
        </p:txBody>
      </p:sp>
      <p:sp>
        <p:nvSpPr>
          <p:cNvPr id="7" name="13 Elipse"/>
          <p:cNvSpPr/>
          <p:nvPr/>
        </p:nvSpPr>
        <p:spPr>
          <a:xfrm>
            <a:off x="5508104" y="1772816"/>
            <a:ext cx="432048" cy="360040"/>
          </a:xfrm>
          <a:prstGeom prst="ellipse">
            <a:avLst/>
          </a:prstGeom>
          <a:noFill/>
          <a:ln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15 Elipse"/>
          <p:cNvSpPr/>
          <p:nvPr/>
        </p:nvSpPr>
        <p:spPr>
          <a:xfrm>
            <a:off x="8100392" y="2708920"/>
            <a:ext cx="576064" cy="504056"/>
          </a:xfrm>
          <a:prstGeom prst="ellipse">
            <a:avLst/>
          </a:prstGeom>
          <a:noFill/>
          <a:ln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3586808" y="2645784"/>
            <a:ext cx="2445692" cy="435504"/>
          </a:xfrm>
          <a:prstGeom prst="rect">
            <a:avLst/>
          </a:prstGeom>
          <a:ln w="57150" cmpd="sng">
            <a:solidFill>
              <a:srgbClr val="FFFF00"/>
            </a:solidFill>
          </a:ln>
        </p:spPr>
        <p:txBody>
          <a:bodyPr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None/>
            </a:pPr>
            <a:r>
              <a:rPr lang="es-ES" dirty="0"/>
              <a:t> </a:t>
            </a:r>
            <a:r>
              <a:rPr lang="es-ES" baseline="30000" dirty="0">
                <a:solidFill>
                  <a:srgbClr val="E34051"/>
                </a:solidFill>
              </a:rPr>
              <a:t>14</a:t>
            </a:r>
            <a:r>
              <a:rPr lang="es-ES" dirty="0">
                <a:solidFill>
                  <a:srgbClr val="E34051"/>
                </a:solidFill>
              </a:rPr>
              <a:t>B</a:t>
            </a:r>
            <a:r>
              <a:rPr lang="es-ES" dirty="0"/>
              <a:t> </a:t>
            </a:r>
            <a:r>
              <a:rPr lang="es-ES" dirty="0">
                <a:solidFill>
                  <a:srgbClr val="008000"/>
                </a:solidFill>
                <a:sym typeface="Wingdings"/>
              </a:rPr>
              <a:t></a:t>
            </a:r>
            <a:r>
              <a:rPr lang="es-ES" dirty="0"/>
              <a:t> </a:t>
            </a:r>
            <a:r>
              <a:rPr lang="es-ES" baseline="30000" dirty="0">
                <a:solidFill>
                  <a:srgbClr val="0000FF"/>
                </a:solidFill>
              </a:rPr>
              <a:t>12</a:t>
            </a:r>
            <a:r>
              <a:rPr lang="es-ES" dirty="0">
                <a:solidFill>
                  <a:srgbClr val="0000FF"/>
                </a:solidFill>
              </a:rPr>
              <a:t>Be + n</a:t>
            </a:r>
          </a:p>
          <a:p>
            <a:endParaRPr lang="es-ES" dirty="0"/>
          </a:p>
        </p:txBody>
      </p:sp>
      <p:sp>
        <p:nvSpPr>
          <p:cNvPr id="10" name="21 Elipse"/>
          <p:cNvSpPr/>
          <p:nvPr/>
        </p:nvSpPr>
        <p:spPr>
          <a:xfrm>
            <a:off x="6804248" y="2132856"/>
            <a:ext cx="576064" cy="504056"/>
          </a:xfrm>
          <a:prstGeom prst="ellipse">
            <a:avLst/>
          </a:prstGeom>
          <a:noFill/>
          <a:ln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23 Elipse"/>
          <p:cNvSpPr/>
          <p:nvPr/>
        </p:nvSpPr>
        <p:spPr>
          <a:xfrm>
            <a:off x="7236296" y="2348880"/>
            <a:ext cx="576064" cy="504056"/>
          </a:xfrm>
          <a:prstGeom prst="ellipse">
            <a:avLst/>
          </a:prstGeom>
          <a:noFill/>
          <a:ln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Slide Number Placeholder 25"/>
          <p:cNvSpPr txBox="1">
            <a:spLocks/>
          </p:cNvSpPr>
          <p:nvPr/>
        </p:nvSpPr>
        <p:spPr>
          <a:xfrm>
            <a:off x="8261350" y="6457950"/>
            <a:ext cx="850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44759D-0EFF-4FB2-9CCE-04E00944F0FE}" type="slidenum">
              <a:rPr lang="en-US" smtClean="0"/>
              <a:pPr/>
              <a:t>37</a:t>
            </a:fld>
            <a:endParaRPr lang="en-US"/>
          </a:p>
        </p:txBody>
      </p:sp>
      <p:grpSp>
        <p:nvGrpSpPr>
          <p:cNvPr id="17" name="Group 44"/>
          <p:cNvGrpSpPr/>
          <p:nvPr/>
        </p:nvGrpSpPr>
        <p:grpSpPr>
          <a:xfrm>
            <a:off x="4572000" y="3576468"/>
            <a:ext cx="4343400" cy="2929104"/>
            <a:chOff x="4572000" y="3933056"/>
            <a:chExt cx="4032448" cy="2584415"/>
          </a:xfrm>
        </p:grpSpPr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3933056"/>
              <a:ext cx="4032448" cy="25492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1 CuadroTexto"/>
            <p:cNvSpPr txBox="1"/>
            <p:nvPr/>
          </p:nvSpPr>
          <p:spPr>
            <a:xfrm>
              <a:off x="6692453" y="6218757"/>
              <a:ext cx="640207" cy="29871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baseline="30000" dirty="0"/>
                <a:t>12</a:t>
              </a:r>
              <a:r>
                <a:rPr lang="en-US" sz="1600" b="1" dirty="0"/>
                <a:t>Be</a:t>
              </a:r>
            </a:p>
          </p:txBody>
        </p:sp>
        <p:grpSp>
          <p:nvGrpSpPr>
            <p:cNvPr id="20" name="Group 43"/>
            <p:cNvGrpSpPr/>
            <p:nvPr/>
          </p:nvGrpSpPr>
          <p:grpSpPr>
            <a:xfrm>
              <a:off x="5004048" y="4149080"/>
              <a:ext cx="2304256" cy="648072"/>
              <a:chOff x="3347864" y="4725144"/>
              <a:chExt cx="2376264" cy="1152128"/>
            </a:xfrm>
          </p:grpSpPr>
          <p:sp>
            <p:nvSpPr>
              <p:cNvPr id="21" name="Rectangle 28"/>
              <p:cNvSpPr/>
              <p:nvPr/>
            </p:nvSpPr>
            <p:spPr>
              <a:xfrm>
                <a:off x="3347864" y="4725144"/>
                <a:ext cx="2376264" cy="11521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2" name="Rectangle 29"/>
              <p:cNvSpPr/>
              <p:nvPr/>
            </p:nvSpPr>
            <p:spPr>
              <a:xfrm>
                <a:off x="3419872" y="4797152"/>
                <a:ext cx="576064" cy="216024"/>
              </a:xfrm>
              <a:prstGeom prst="rect">
                <a:avLst/>
              </a:prstGeom>
              <a:solidFill>
                <a:srgbClr val="FF5050"/>
              </a:solidFill>
              <a:ln w="317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FF3300"/>
                  </a:solidFill>
                </a:endParaRPr>
              </a:p>
            </p:txBody>
          </p:sp>
          <p:sp>
            <p:nvSpPr>
              <p:cNvPr id="23" name="Rectangle 38"/>
              <p:cNvSpPr/>
              <p:nvPr/>
            </p:nvSpPr>
            <p:spPr>
              <a:xfrm>
                <a:off x="3419872" y="5085184"/>
                <a:ext cx="576064" cy="216024"/>
              </a:xfrm>
              <a:prstGeom prst="rect">
                <a:avLst/>
              </a:prstGeom>
              <a:solidFill>
                <a:srgbClr val="00FF00"/>
              </a:solidFill>
              <a:ln w="317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FF3300"/>
                  </a:solidFill>
                </a:endParaRPr>
              </a:p>
            </p:txBody>
          </p:sp>
          <p:sp>
            <p:nvSpPr>
              <p:cNvPr id="24" name="Rectangle 39"/>
              <p:cNvSpPr/>
              <p:nvPr/>
            </p:nvSpPr>
            <p:spPr>
              <a:xfrm>
                <a:off x="3419872" y="5373216"/>
                <a:ext cx="576064" cy="216024"/>
              </a:xfrm>
              <a:prstGeom prst="rect">
                <a:avLst/>
              </a:prstGeom>
              <a:solidFill>
                <a:srgbClr val="0033CC"/>
              </a:solidFill>
              <a:ln w="3175" cmpd="sng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 dirty="0">
                  <a:solidFill>
                    <a:srgbClr val="FF3300"/>
                  </a:solidFill>
                </a:endParaRPr>
              </a:p>
            </p:txBody>
          </p:sp>
          <p:sp>
            <p:nvSpPr>
              <p:cNvPr id="25" name="TextBox 40"/>
              <p:cNvSpPr txBox="1"/>
              <p:nvPr/>
            </p:nvSpPr>
            <p:spPr>
              <a:xfrm>
                <a:off x="3941930" y="4725144"/>
                <a:ext cx="1584176" cy="2872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 err="1"/>
                  <a:t>Fragments</a:t>
                </a:r>
                <a:r>
                  <a:rPr lang="es-ES" sz="800" dirty="0"/>
                  <a:t> </a:t>
                </a:r>
                <a:r>
                  <a:rPr lang="es-ES" sz="800" dirty="0" err="1"/>
                  <a:t>from</a:t>
                </a:r>
                <a:r>
                  <a:rPr lang="es-ES" sz="800" dirty="0"/>
                  <a:t> </a:t>
                </a:r>
                <a:r>
                  <a:rPr lang="es-ES" sz="800" baseline="30000" dirty="0"/>
                  <a:t>14</a:t>
                </a:r>
                <a:r>
                  <a:rPr lang="es-ES" sz="800" dirty="0"/>
                  <a:t>B</a:t>
                </a:r>
              </a:p>
            </p:txBody>
          </p:sp>
          <p:sp>
            <p:nvSpPr>
              <p:cNvPr id="26" name="TextBox 41"/>
              <p:cNvSpPr txBox="1"/>
              <p:nvPr/>
            </p:nvSpPr>
            <p:spPr>
              <a:xfrm>
                <a:off x="3941930" y="4981172"/>
                <a:ext cx="1656184" cy="3830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Be </a:t>
                </a:r>
                <a:r>
                  <a:rPr lang="es-ES" sz="800" dirty="0" err="1"/>
                  <a:t>Fragments</a:t>
                </a:r>
                <a:r>
                  <a:rPr lang="es-ES" sz="800" dirty="0"/>
                  <a:t> </a:t>
                </a:r>
                <a:r>
                  <a:rPr lang="es-ES" sz="800" dirty="0" err="1"/>
                  <a:t>from</a:t>
                </a:r>
                <a:r>
                  <a:rPr lang="es-ES" sz="800" dirty="0"/>
                  <a:t> </a:t>
                </a:r>
                <a:r>
                  <a:rPr lang="es-ES" sz="800" baseline="30000" dirty="0"/>
                  <a:t>14</a:t>
                </a:r>
                <a:r>
                  <a:rPr lang="es-ES" sz="800" dirty="0"/>
                  <a:t>B</a:t>
                </a:r>
              </a:p>
            </p:txBody>
          </p:sp>
          <p:sp>
            <p:nvSpPr>
              <p:cNvPr id="27" name="TextBox 42"/>
              <p:cNvSpPr txBox="1"/>
              <p:nvPr/>
            </p:nvSpPr>
            <p:spPr>
              <a:xfrm>
                <a:off x="3921677" y="5301208"/>
                <a:ext cx="1728192" cy="3830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800" dirty="0"/>
                  <a:t>Be </a:t>
                </a:r>
                <a:r>
                  <a:rPr lang="es-ES" sz="800" dirty="0" err="1"/>
                  <a:t>Fragments</a:t>
                </a:r>
                <a:r>
                  <a:rPr lang="es-ES" sz="800" dirty="0"/>
                  <a:t> </a:t>
                </a:r>
                <a:r>
                  <a:rPr lang="es-ES" sz="800" dirty="0" err="1"/>
                  <a:t>from</a:t>
                </a:r>
                <a:r>
                  <a:rPr lang="es-ES" sz="800" dirty="0"/>
                  <a:t> </a:t>
                </a:r>
                <a:r>
                  <a:rPr lang="es-ES" sz="800" baseline="30000" dirty="0"/>
                  <a:t>14</a:t>
                </a:r>
                <a:r>
                  <a:rPr lang="es-ES" sz="800" dirty="0"/>
                  <a:t>B &amp; </a:t>
                </a:r>
                <a:r>
                  <a:rPr lang="es-ES" sz="800" dirty="0" err="1"/>
                  <a:t>Neutrons</a:t>
                </a:r>
                <a:endParaRPr lang="es-ES" sz="800" dirty="0"/>
              </a:p>
            </p:txBody>
          </p:sp>
        </p:grpSp>
      </p:grpSp>
      <p:sp>
        <p:nvSpPr>
          <p:cNvPr id="28" name="CuadroTexto 27"/>
          <p:cNvSpPr txBox="1"/>
          <p:nvPr/>
        </p:nvSpPr>
        <p:spPr>
          <a:xfrm>
            <a:off x="7924800" y="3474872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>
                <a:solidFill>
                  <a:srgbClr val="FF0000"/>
                </a:solidFill>
              </a:rPr>
              <a:t>Incoming</a:t>
            </a:r>
            <a:endParaRPr lang="es-ES" b="1" dirty="0">
              <a:solidFill>
                <a:srgbClr val="FF0000"/>
              </a:solidFill>
            </a:endParaRPr>
          </a:p>
          <a:p>
            <a:r>
              <a:rPr lang="es-ES" b="1" dirty="0" err="1">
                <a:solidFill>
                  <a:srgbClr val="FF0000"/>
                </a:solidFill>
              </a:rPr>
              <a:t>Beam</a:t>
            </a:r>
            <a:r>
              <a:rPr lang="es-ES" b="1" dirty="0">
                <a:solidFill>
                  <a:srgbClr val="FF0000"/>
                </a:solidFill>
              </a:rPr>
              <a:t> </a:t>
            </a:r>
            <a:r>
              <a:rPr lang="es-ES" b="1" baseline="30000" dirty="0">
                <a:solidFill>
                  <a:srgbClr val="FF0000"/>
                </a:solidFill>
              </a:rPr>
              <a:t>14</a:t>
            </a:r>
            <a:r>
              <a:rPr lang="es-ES" b="1" dirty="0">
                <a:solidFill>
                  <a:srgbClr val="FF0000"/>
                </a:solidFill>
              </a:rPr>
              <a:t>B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5072996" y="4464555"/>
            <a:ext cx="1360629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s-ES" b="1" dirty="0" err="1">
                <a:solidFill>
                  <a:srgbClr val="00B050"/>
                </a:solidFill>
              </a:rPr>
              <a:t>Outgoing</a:t>
            </a:r>
            <a:r>
              <a:rPr lang="es-ES" b="1" dirty="0">
                <a:solidFill>
                  <a:srgbClr val="00B050"/>
                </a:solidFill>
              </a:rPr>
              <a:t> </a:t>
            </a:r>
            <a:r>
              <a:rPr lang="es-ES" b="1" u="sng" dirty="0">
                <a:solidFill>
                  <a:srgbClr val="00B050"/>
                </a:solidFill>
              </a:rPr>
              <a:t>Be</a:t>
            </a:r>
          </a:p>
        </p:txBody>
      </p:sp>
      <p:cxnSp>
        <p:nvCxnSpPr>
          <p:cNvPr id="31" name="Conector recto de flecha 30"/>
          <p:cNvCxnSpPr/>
          <p:nvPr/>
        </p:nvCxnSpPr>
        <p:spPr>
          <a:xfrm flipH="1">
            <a:off x="7912100" y="4072972"/>
            <a:ext cx="349250" cy="482843"/>
          </a:xfrm>
          <a:prstGeom prst="straightConnector1">
            <a:avLst/>
          </a:prstGeom>
          <a:ln w="57150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/>
          <p:nvPr/>
        </p:nvCxnSpPr>
        <p:spPr>
          <a:xfrm>
            <a:off x="6457747" y="4536248"/>
            <a:ext cx="137572" cy="290837"/>
          </a:xfrm>
          <a:prstGeom prst="straightConnector1">
            <a:avLst/>
          </a:prstGeom>
          <a:ln w="57150" cmpd="sng">
            <a:solidFill>
              <a:srgbClr val="6DE558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CuadroTexto 37"/>
          <p:cNvSpPr txBox="1"/>
          <p:nvPr/>
        </p:nvSpPr>
        <p:spPr>
          <a:xfrm>
            <a:off x="6166520" y="5613570"/>
            <a:ext cx="7722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u="sng" dirty="0">
                <a:solidFill>
                  <a:schemeClr val="bg1"/>
                </a:solidFill>
              </a:rPr>
              <a:t>Be +n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69FA627A-DF29-FF4A-82EF-EC9DAA22CC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77" y="3576467"/>
            <a:ext cx="4712437" cy="2838172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5EE0065A-DA9A-A34A-B0B7-7AA6A0F98FCF}"/>
              </a:ext>
            </a:extLst>
          </p:cNvPr>
          <p:cNvSpPr txBox="1"/>
          <p:nvPr/>
        </p:nvSpPr>
        <p:spPr>
          <a:xfrm>
            <a:off x="587153" y="6256283"/>
            <a:ext cx="3742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Charge identification from energy loss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9E6ECAF-F580-0049-BC33-D797DEF27741}"/>
              </a:ext>
            </a:extLst>
          </p:cNvPr>
          <p:cNvSpPr txBox="1"/>
          <p:nvPr/>
        </p:nvSpPr>
        <p:spPr>
          <a:xfrm>
            <a:off x="5072080" y="6446651"/>
            <a:ext cx="3645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Mass identification from </a:t>
            </a:r>
            <a:r>
              <a:rPr lang="en-GB" dirty="0" err="1"/>
              <a:t>ToF</a:t>
            </a:r>
            <a:r>
              <a:rPr lang="en-GB" dirty="0"/>
              <a:t> tracking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C886404E-89EB-33AA-0441-8B86F5FA341D}"/>
              </a:ext>
            </a:extLst>
          </p:cNvPr>
          <p:cNvSpPr txBox="1"/>
          <p:nvPr/>
        </p:nvSpPr>
        <p:spPr>
          <a:xfrm>
            <a:off x="3170052" y="3705286"/>
            <a:ext cx="1071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err="1">
                <a:solidFill>
                  <a:srgbClr val="FF0000"/>
                </a:solidFill>
              </a:rPr>
              <a:t>Incoming</a:t>
            </a:r>
            <a:endParaRPr lang="es-ES" b="1" dirty="0">
              <a:solidFill>
                <a:srgbClr val="FF0000"/>
              </a:solidFill>
            </a:endParaRPr>
          </a:p>
          <a:p>
            <a:r>
              <a:rPr lang="es-ES" b="1" dirty="0" err="1">
                <a:solidFill>
                  <a:srgbClr val="FF0000"/>
                </a:solidFill>
              </a:rPr>
              <a:t>Beam</a:t>
            </a:r>
            <a:r>
              <a:rPr lang="es-ES" b="1" dirty="0">
                <a:solidFill>
                  <a:srgbClr val="FF0000"/>
                </a:solidFill>
              </a:rPr>
              <a:t> </a:t>
            </a:r>
            <a:r>
              <a:rPr lang="es-ES" b="1" baseline="30000" dirty="0">
                <a:solidFill>
                  <a:srgbClr val="FF0000"/>
                </a:solidFill>
              </a:rPr>
              <a:t>14</a:t>
            </a:r>
            <a:r>
              <a:rPr lang="es-ES" b="1" dirty="0">
                <a:solidFill>
                  <a:srgbClr val="FF0000"/>
                </a:solidFill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41567560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" y="2868290"/>
            <a:ext cx="5665163" cy="3989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481" y="785540"/>
            <a:ext cx="5789987" cy="4478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Conector recto de flecha 6"/>
          <p:cNvCxnSpPr/>
          <p:nvPr/>
        </p:nvCxnSpPr>
        <p:spPr>
          <a:xfrm flipH="1">
            <a:off x="6147668" y="1865660"/>
            <a:ext cx="648072" cy="1224136"/>
          </a:xfrm>
          <a:prstGeom prst="straightConnector1">
            <a:avLst/>
          </a:prstGeom>
          <a:ln w="381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 flipH="1">
            <a:off x="4851524" y="857548"/>
            <a:ext cx="1944216" cy="4104456"/>
          </a:xfrm>
          <a:prstGeom prst="straightConnector1">
            <a:avLst/>
          </a:prstGeom>
          <a:ln w="38100" cmpd="sng">
            <a:solidFill>
              <a:schemeClr val="tx1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 flipH="1">
            <a:off x="5355580" y="3089796"/>
            <a:ext cx="1368152" cy="1800200"/>
          </a:xfrm>
          <a:prstGeom prst="straightConnector1">
            <a:avLst/>
          </a:prstGeom>
          <a:ln w="38100" cmpd="sng">
            <a:solidFill>
              <a:srgbClr val="FF68D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 flipH="1">
            <a:off x="6147668" y="4529956"/>
            <a:ext cx="648072" cy="432048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 flipH="1">
            <a:off x="5787628" y="4025900"/>
            <a:ext cx="1080120" cy="936104"/>
          </a:xfrm>
          <a:prstGeom prst="straightConnector1">
            <a:avLst/>
          </a:prstGeom>
          <a:ln w="38100" cmpd="sng">
            <a:solidFill>
              <a:srgbClr val="0000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uadroTexto 16"/>
          <p:cNvSpPr txBox="1"/>
          <p:nvPr/>
        </p:nvSpPr>
        <p:spPr>
          <a:xfrm>
            <a:off x="611560" y="5373216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008000"/>
                </a:solidFill>
              </a:rPr>
              <a:t>1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1115616" y="544522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2267744" y="566124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FF68DD"/>
                </a:solidFill>
              </a:rPr>
              <a:t>3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4139952" y="566124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4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1403648" y="5517232"/>
            <a:ext cx="36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0000FF"/>
                </a:solidFill>
              </a:rPr>
              <a:t>2´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6210655" y="4097908"/>
            <a:ext cx="36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rgbClr val="0000FF"/>
                </a:solidFill>
              </a:rPr>
              <a:t>2´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6579716" y="2225700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0000FF"/>
                </a:solidFill>
              </a:rPr>
              <a:t>2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5787628" y="373786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FF68DD"/>
                </a:solidFill>
              </a:rPr>
              <a:t>3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6507708" y="424192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rgbClr val="008000"/>
                </a:solidFill>
              </a:rPr>
              <a:t>1</a:t>
            </a:r>
          </a:p>
        </p:txBody>
      </p:sp>
      <p:sp>
        <p:nvSpPr>
          <p:cNvPr id="26" name="CuadroTexto 25"/>
          <p:cNvSpPr txBox="1"/>
          <p:nvPr/>
        </p:nvSpPr>
        <p:spPr>
          <a:xfrm>
            <a:off x="6024860" y="135728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4</a:t>
            </a:r>
          </a:p>
        </p:txBody>
      </p:sp>
      <p:sp>
        <p:nvSpPr>
          <p:cNvPr id="28" name="CuadroTexto 1"/>
          <p:cNvSpPr txBox="1"/>
          <p:nvPr/>
        </p:nvSpPr>
        <p:spPr>
          <a:xfrm>
            <a:off x="2672796" y="3939153"/>
            <a:ext cx="1065566" cy="70788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4000" baseline="30000" dirty="0"/>
              <a:t>13</a:t>
            </a:r>
            <a:r>
              <a:rPr lang="es-ES" sz="4000" dirty="0"/>
              <a:t>Be</a:t>
            </a:r>
          </a:p>
        </p:txBody>
      </p:sp>
      <p:sp>
        <p:nvSpPr>
          <p:cNvPr id="29" name="Título 1"/>
          <p:cNvSpPr>
            <a:spLocks noGrp="1"/>
          </p:cNvSpPr>
          <p:nvPr>
            <p:ph type="title"/>
          </p:nvPr>
        </p:nvSpPr>
        <p:spPr>
          <a:xfrm>
            <a:off x="416494" y="2639730"/>
            <a:ext cx="2949744" cy="540091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1800" b="1" dirty="0">
                <a:solidFill>
                  <a:srgbClr val="0000FF"/>
                </a:solidFill>
              </a:rPr>
              <a:t>Relative Energy of </a:t>
            </a:r>
            <a:r>
              <a:rPr lang="en-US" sz="1800" b="1" baseline="30000" dirty="0">
                <a:solidFill>
                  <a:srgbClr val="0000FF"/>
                </a:solidFill>
              </a:rPr>
              <a:t>12</a:t>
            </a:r>
            <a:r>
              <a:rPr lang="en-US" sz="1800" b="1" dirty="0">
                <a:solidFill>
                  <a:srgbClr val="0000FF"/>
                </a:solidFill>
              </a:rPr>
              <a:t>Be + n</a:t>
            </a:r>
            <a:r>
              <a:rPr lang="es-ES" sz="1800" dirty="0">
                <a:solidFill>
                  <a:srgbClr val="0000FF"/>
                </a:solidFill>
              </a:rPr>
              <a:t>:</a:t>
            </a:r>
          </a:p>
        </p:txBody>
      </p:sp>
      <p:cxnSp>
        <p:nvCxnSpPr>
          <p:cNvPr id="12" name="Conector recto de flecha 11"/>
          <p:cNvCxnSpPr/>
          <p:nvPr/>
        </p:nvCxnSpPr>
        <p:spPr>
          <a:xfrm>
            <a:off x="5130800" y="3079038"/>
            <a:ext cx="0" cy="1872208"/>
          </a:xfrm>
          <a:prstGeom prst="straightConnector1">
            <a:avLst/>
          </a:prstGeom>
          <a:ln w="57150" cmpd="sng"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Elipse 15"/>
          <p:cNvSpPr/>
          <p:nvPr/>
        </p:nvSpPr>
        <p:spPr>
          <a:xfrm>
            <a:off x="6326520" y="2188285"/>
            <a:ext cx="696580" cy="5295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33" name="Grupo 32">
            <a:extLst>
              <a:ext uri="{FF2B5EF4-FFF2-40B4-BE49-F238E27FC236}">
                <a16:creationId xmlns:a16="http://schemas.microsoft.com/office/drawing/2014/main" id="{A8D2CB25-0482-9DE6-7067-F1D241442DAF}"/>
              </a:ext>
            </a:extLst>
          </p:cNvPr>
          <p:cNvGrpSpPr/>
          <p:nvPr/>
        </p:nvGrpSpPr>
        <p:grpSpPr>
          <a:xfrm>
            <a:off x="521" y="69922"/>
            <a:ext cx="4115136" cy="2720174"/>
            <a:chOff x="521" y="69922"/>
            <a:chExt cx="4115136" cy="2720174"/>
          </a:xfrm>
        </p:grpSpPr>
        <p:pic>
          <p:nvPicPr>
            <p:cNvPr id="27" name="Imagen 26" descr="Screen Shot 2015-04-12 at 18.41.55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1" y="69922"/>
              <a:ext cx="4115136" cy="2720174"/>
            </a:xfrm>
            <a:prstGeom prst="rect">
              <a:avLst/>
            </a:prstGeom>
          </p:spPr>
        </p:pic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id="{2A243E65-4BEE-83F5-8F4D-F77009EE36FD}"/>
                </a:ext>
              </a:extLst>
            </p:cNvPr>
            <p:cNvGrpSpPr/>
            <p:nvPr/>
          </p:nvGrpSpPr>
          <p:grpSpPr>
            <a:xfrm>
              <a:off x="1329908" y="538202"/>
              <a:ext cx="2047721" cy="1053183"/>
              <a:chOff x="1329908" y="538202"/>
              <a:chExt cx="2047721" cy="1053183"/>
            </a:xfrm>
          </p:grpSpPr>
          <p:sp>
            <p:nvSpPr>
              <p:cNvPr id="2" name="CuadroTexto 1"/>
              <p:cNvSpPr txBox="1"/>
              <p:nvPr/>
            </p:nvSpPr>
            <p:spPr>
              <a:xfrm>
                <a:off x="1329908" y="538202"/>
                <a:ext cx="18756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>
                    <a:solidFill>
                      <a:srgbClr val="FF0000"/>
                    </a:solidFill>
                  </a:rPr>
                  <a:t>Gamma </a:t>
                </a:r>
                <a:r>
                  <a:rPr lang="es-ES" dirty="0" err="1">
                    <a:solidFill>
                      <a:srgbClr val="FF0000"/>
                    </a:solidFill>
                  </a:rPr>
                  <a:t>Spectrum</a:t>
                </a:r>
                <a:endParaRPr lang="es-ES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6" name="Conector recto de flecha 5"/>
              <p:cNvCxnSpPr/>
              <p:nvPr/>
            </p:nvCxnSpPr>
            <p:spPr>
              <a:xfrm flipV="1">
                <a:off x="1417276" y="1092200"/>
                <a:ext cx="551224" cy="3302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prstDash val="dot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CuadroTexto 8"/>
              <p:cNvSpPr txBox="1"/>
              <p:nvPr/>
            </p:nvSpPr>
            <p:spPr>
              <a:xfrm>
                <a:off x="1973679" y="1129720"/>
                <a:ext cx="140395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sz="2400" b="1" dirty="0" err="1">
                    <a:solidFill>
                      <a:srgbClr val="FF0000"/>
                    </a:solidFill>
                  </a:rPr>
                  <a:t>E</a:t>
                </a:r>
                <a:r>
                  <a:rPr lang="es-ES" sz="2400" b="1" baseline="-25000" dirty="0" err="1">
                    <a:solidFill>
                      <a:srgbClr val="FF0000"/>
                    </a:solidFill>
                    <a:latin typeface="Symbol" charset="2"/>
                    <a:cs typeface="Symbol" charset="2"/>
                  </a:rPr>
                  <a:t>g</a:t>
                </a:r>
                <a:r>
                  <a:rPr lang="es-ES" sz="2400" b="1" dirty="0">
                    <a:solidFill>
                      <a:srgbClr val="FF0000"/>
                    </a:solidFill>
                  </a:rPr>
                  <a:t>=2 </a:t>
                </a:r>
                <a:r>
                  <a:rPr lang="es-ES" sz="2400" b="1" dirty="0" err="1">
                    <a:solidFill>
                      <a:srgbClr val="FF0000"/>
                    </a:solidFill>
                  </a:rPr>
                  <a:t>MeV</a:t>
                </a:r>
                <a:endParaRPr lang="es-ES" sz="2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0" name="Elipse 29"/>
              <p:cNvSpPr/>
              <p:nvPr/>
            </p:nvSpPr>
            <p:spPr>
              <a:xfrm>
                <a:off x="1468076" y="892885"/>
                <a:ext cx="696580" cy="52951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</p:grpSp>
      <p:sp>
        <p:nvSpPr>
          <p:cNvPr id="31" name="Elipse 30"/>
          <p:cNvSpPr/>
          <p:nvPr/>
        </p:nvSpPr>
        <p:spPr>
          <a:xfrm>
            <a:off x="4566734" y="3636929"/>
            <a:ext cx="696580" cy="5295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Elipse 31"/>
          <p:cNvSpPr/>
          <p:nvPr/>
        </p:nvSpPr>
        <p:spPr>
          <a:xfrm>
            <a:off x="913220" y="5410155"/>
            <a:ext cx="640656" cy="5295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4" name="Conector recto 33"/>
          <p:cNvCxnSpPr/>
          <p:nvPr/>
        </p:nvCxnSpPr>
        <p:spPr>
          <a:xfrm>
            <a:off x="6898268" y="807108"/>
            <a:ext cx="1549400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F936CAB-6AAF-764E-91E6-1DA19AC67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38</a:t>
            </a:fld>
            <a:endParaRPr lang="es-ES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3D008F47-7BC7-B34E-8161-26C6792FB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9656" y="6481837"/>
            <a:ext cx="3187700" cy="365125"/>
          </a:xfrm>
        </p:spPr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cxnSp>
        <p:nvCxnSpPr>
          <p:cNvPr id="36" name="Conector recto 35">
            <a:extLst>
              <a:ext uri="{FF2B5EF4-FFF2-40B4-BE49-F238E27FC236}">
                <a16:creationId xmlns:a16="http://schemas.microsoft.com/office/drawing/2014/main" id="{23A3702C-1A59-2492-73E7-7D1E7303E499}"/>
              </a:ext>
            </a:extLst>
          </p:cNvPr>
          <p:cNvCxnSpPr>
            <a:cxnSpLocks/>
          </p:cNvCxnSpPr>
          <p:nvPr/>
        </p:nvCxnSpPr>
        <p:spPr>
          <a:xfrm flipH="1">
            <a:off x="5876114" y="4025900"/>
            <a:ext cx="991634" cy="887983"/>
          </a:xfrm>
          <a:prstGeom prst="line">
            <a:avLst/>
          </a:prstGeom>
          <a:ln w="1079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ángulo redondeado 37">
            <a:extLst>
              <a:ext uri="{FF2B5EF4-FFF2-40B4-BE49-F238E27FC236}">
                <a16:creationId xmlns:a16="http://schemas.microsoft.com/office/drawing/2014/main" id="{9BEF568E-0F1B-08A2-7176-7E50BB42D23F}"/>
              </a:ext>
            </a:extLst>
          </p:cNvPr>
          <p:cNvSpPr/>
          <p:nvPr/>
        </p:nvSpPr>
        <p:spPr>
          <a:xfrm>
            <a:off x="6151591" y="4140201"/>
            <a:ext cx="369061" cy="32703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ángulo redondeado 39">
            <a:extLst>
              <a:ext uri="{FF2B5EF4-FFF2-40B4-BE49-F238E27FC236}">
                <a16:creationId xmlns:a16="http://schemas.microsoft.com/office/drawing/2014/main" id="{DAAF62C8-DFDC-C6A7-1F00-79AD2B70CA0F}"/>
              </a:ext>
            </a:extLst>
          </p:cNvPr>
          <p:cNvSpPr/>
          <p:nvPr/>
        </p:nvSpPr>
        <p:spPr>
          <a:xfrm>
            <a:off x="1399827" y="5606130"/>
            <a:ext cx="369061" cy="32703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5DE3443E-35FF-5162-6638-02E0B4144BF7}"/>
              </a:ext>
            </a:extLst>
          </p:cNvPr>
          <p:cNvSpPr txBox="1"/>
          <p:nvPr/>
        </p:nvSpPr>
        <p:spPr>
          <a:xfrm>
            <a:off x="4272285" y="158113"/>
            <a:ext cx="46148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6"/>
              </a:rPr>
              <a:t>https://journals.aps.org/prc/abstract/10.1103/PhysRevC.98.024603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58842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3" grpId="0"/>
      <p:bldP spid="16" grpId="0" animBg="1"/>
      <p:bldP spid="31" grpId="0" animBg="1"/>
      <p:bldP spid="32" grpId="0" animBg="1"/>
      <p:bldP spid="38" grpId="0" animBg="1"/>
      <p:bldP spid="4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19235-74DA-0B4A-8E85-16D038287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2400" dirty="0"/>
              <a:t>Experimentos de NUSTAR:  pensar y recordar!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1B6B3C-47BD-6C46-AFC0-7CF6B2D6D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Tengblad: TEAFN2025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994534-9FF1-D749-8786-298AA2BF3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39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8618A4-9783-7C46-9B50-962D96F299B6}"/>
              </a:ext>
            </a:extLst>
          </p:cNvPr>
          <p:cNvSpPr txBox="1"/>
          <p:nvPr/>
        </p:nvSpPr>
        <p:spPr>
          <a:xfrm>
            <a:off x="759817" y="1278037"/>
            <a:ext cx="7118727" cy="507831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Acrónimos:        </a:t>
            </a:r>
            <a:r>
              <a:rPr lang="es-ES" sz="1800" b="1" dirty="0">
                <a:solidFill>
                  <a:schemeClr val="accent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FAIR         NUSTAR         SFRS            R3B</a:t>
            </a:r>
          </a:p>
          <a:p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 método de producción se usa en experimentos de NUSTAR?  </a:t>
            </a:r>
          </a:p>
          <a:p>
            <a:endParaRPr lang="es-E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Cual es el </a:t>
            </a:r>
            <a:r>
              <a:rPr lang="es-E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haz primario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y de que origen normalmente? </a:t>
            </a:r>
          </a:p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 es el blanco de </a:t>
            </a:r>
            <a:r>
              <a:rPr lang="es-E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Producción?</a:t>
            </a:r>
          </a:p>
          <a:p>
            <a:endParaRPr lang="es-E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Cual es el </a:t>
            </a:r>
            <a:r>
              <a:rPr lang="es-E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haz secundario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 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Cual es el blanco de </a:t>
            </a:r>
            <a:r>
              <a:rPr lang="es-E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Reacción?</a:t>
            </a:r>
          </a:p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 que usamos </a:t>
            </a:r>
            <a:r>
              <a:rPr lang="es-E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varios blancos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reacción en el mismo experimento?</a:t>
            </a:r>
            <a:endParaRPr lang="en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 que cinemática inversa?</a:t>
            </a:r>
            <a:endParaRPr lang="en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 significa 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cinemática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completa?</a:t>
            </a:r>
          </a:p>
          <a:p>
            <a:endParaRPr lang="es-E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Como se 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selecciona </a:t>
            </a:r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canal de reacción  de interés del experimento?</a:t>
            </a:r>
          </a:p>
          <a:p>
            <a:endParaRPr lang="es-E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Como se determina la carga, masa, la energía, el momento, </a:t>
            </a:r>
          </a:p>
          <a:p>
            <a:r>
              <a:rPr lang="es-ES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</a:t>
            </a:r>
            <a:r>
              <a:rPr lang="es-E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olvides la importancia de medir las:  </a:t>
            </a:r>
            <a:r>
              <a:rPr lang="es-ES" sz="2000" b="1" dirty="0">
                <a:solidFill>
                  <a:srgbClr val="FF0000"/>
                </a:solidFill>
                <a:latin typeface="Symbol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es-ES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&amp;</a:t>
            </a:r>
            <a:r>
              <a:rPr lang="es-E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s-ES" b="1" dirty="0" err="1">
                <a:solidFill>
                  <a:schemeClr val="accent4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neutrónes</a:t>
            </a:r>
            <a:r>
              <a:rPr lang="es-E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en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3016D6-5BE2-A849-8353-89BBF6272A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815072"/>
            <a:ext cx="3179955" cy="1383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028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3880DE-9E32-6E24-DD12-1A443B0D5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400" b="1" kern="0" dirty="0">
                <a:solidFill>
                  <a:srgbClr val="000090"/>
                </a:solidFill>
                <a:latin typeface="Comic Sans MS" pitchFamily="-111" charset="0"/>
                <a:ea typeface="ＭＳ Ｐゴシック" pitchFamily="-111" charset="-128"/>
                <a:cs typeface="ＭＳ Ｐゴシック" pitchFamily="-111" charset="-128"/>
              </a:rPr>
              <a:t>Radioactive Beam </a:t>
            </a:r>
            <a:r>
              <a:rPr lang="es-ES_tradnl" sz="2400" b="1" kern="0" dirty="0" err="1">
                <a:solidFill>
                  <a:srgbClr val="000090"/>
                </a:solidFill>
                <a:latin typeface="Comic Sans MS" pitchFamily="-111" charset="0"/>
                <a:ea typeface="ＭＳ Ｐゴシック" pitchFamily="-111" charset="-128"/>
                <a:cs typeface="ＭＳ Ｐゴシック" pitchFamily="-111" charset="-128"/>
              </a:rPr>
              <a:t>Production</a:t>
            </a:r>
            <a:endParaRPr lang="en-GB" sz="2400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49997C8-5A18-159A-E688-0DF81146D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17768E-E2E7-E84A-A287-50AB9DA46C95}" type="slidenum">
              <a:rPr kumimoji="0" lang="en-US" altLang="es-ES" sz="27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es-E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pic>
        <p:nvPicPr>
          <p:cNvPr id="6" name="Picture 4" descr="isol">
            <a:extLst>
              <a:ext uri="{FF2B5EF4-FFF2-40B4-BE49-F238E27FC236}">
                <a16:creationId xmlns:a16="http://schemas.microsoft.com/office/drawing/2014/main" id="{4CDABB48-B888-745D-AAE7-1B10D7249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742" y="3432198"/>
            <a:ext cx="4495800" cy="3257550"/>
          </a:xfrm>
          <a:prstGeom prst="rect">
            <a:avLst/>
          </a:prstGeom>
          <a:noFill/>
        </p:spPr>
      </p:pic>
      <p:pic>
        <p:nvPicPr>
          <p:cNvPr id="7" name="Picture 3" descr="frag">
            <a:extLst>
              <a:ext uri="{FF2B5EF4-FFF2-40B4-BE49-F238E27FC236}">
                <a16:creationId xmlns:a16="http://schemas.microsoft.com/office/drawing/2014/main" id="{CACB4708-F144-4E95-8146-877ECD8928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50" y="705930"/>
            <a:ext cx="4648200" cy="2692400"/>
          </a:xfrm>
          <a:prstGeom prst="rect">
            <a:avLst/>
          </a:prstGeom>
          <a:noFill/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DFC6C4B-D2A5-C1E1-23C2-0E1A7D8389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521" y="2472274"/>
            <a:ext cx="1932214" cy="762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6A0AF4AE-E160-AEF1-42E4-D453DC8392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5240887"/>
            <a:ext cx="1980198" cy="1143000"/>
          </a:xfrm>
          <a:prstGeom prst="rect">
            <a:avLst/>
          </a:prstGeom>
        </p:spPr>
      </p:pic>
      <p:grpSp>
        <p:nvGrpSpPr>
          <p:cNvPr id="12" name="Agrupar 32">
            <a:extLst>
              <a:ext uri="{FF2B5EF4-FFF2-40B4-BE49-F238E27FC236}">
                <a16:creationId xmlns:a16="http://schemas.microsoft.com/office/drawing/2014/main" id="{8EA5E824-4484-5872-B731-539A8D39FE45}"/>
              </a:ext>
            </a:extLst>
          </p:cNvPr>
          <p:cNvGrpSpPr/>
          <p:nvPr/>
        </p:nvGrpSpPr>
        <p:grpSpPr>
          <a:xfrm>
            <a:off x="7236296" y="990600"/>
            <a:ext cx="1969407" cy="5181600"/>
            <a:chOff x="7236296" y="990600"/>
            <a:chExt cx="1969407" cy="5181600"/>
          </a:xfrm>
        </p:grpSpPr>
        <p:sp>
          <p:nvSpPr>
            <p:cNvPr id="13" name="Flecha arriba 12">
              <a:extLst>
                <a:ext uri="{FF2B5EF4-FFF2-40B4-BE49-F238E27FC236}">
                  <a16:creationId xmlns:a16="http://schemas.microsoft.com/office/drawing/2014/main" id="{762FE0ED-9BDA-B31C-0F7F-236F8F958470}"/>
                </a:ext>
              </a:extLst>
            </p:cNvPr>
            <p:cNvSpPr/>
            <p:nvPr/>
          </p:nvSpPr>
          <p:spPr>
            <a:xfrm>
              <a:off x="8077200" y="990600"/>
              <a:ext cx="228600" cy="5181600"/>
            </a:xfrm>
            <a:prstGeom prst="up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>
                <a:solidFill>
                  <a:srgbClr val="FFFFFF"/>
                </a:solidFill>
              </a:endParaRPr>
            </a:p>
          </p:txBody>
        </p:sp>
        <p:sp>
          <p:nvSpPr>
            <p:cNvPr id="14" name="CuadroTexto 13">
              <a:extLst>
                <a:ext uri="{FF2B5EF4-FFF2-40B4-BE49-F238E27FC236}">
                  <a16:creationId xmlns:a16="http://schemas.microsoft.com/office/drawing/2014/main" id="{45AE5986-7753-FF5A-31C2-8DF395592B03}"/>
                </a:ext>
              </a:extLst>
            </p:cNvPr>
            <p:cNvSpPr txBox="1"/>
            <p:nvPr/>
          </p:nvSpPr>
          <p:spPr>
            <a:xfrm>
              <a:off x="7236296" y="1098352"/>
              <a:ext cx="970056" cy="5047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b="1" dirty="0">
                  <a:solidFill>
                    <a:srgbClr val="FF0000"/>
                  </a:solidFill>
                  <a:latin typeface="Comic Sans MS"/>
                  <a:cs typeface="Comic Sans MS"/>
                </a:rPr>
                <a:t>FAIR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b="1" dirty="0">
                  <a:solidFill>
                    <a:srgbClr val="FF0000"/>
                  </a:solidFill>
                  <a:latin typeface="Comic Sans MS"/>
                  <a:cs typeface="Comic Sans MS"/>
                </a:rPr>
                <a:t>(2028)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b="1" dirty="0">
                  <a:solidFill>
                    <a:srgbClr val="0000FF"/>
                  </a:solidFill>
                  <a:latin typeface="Comic Sans MS"/>
                  <a:cs typeface="Comic Sans MS"/>
                </a:rPr>
                <a:t>GSI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b="1" dirty="0">
                  <a:solidFill>
                    <a:srgbClr val="0000FF"/>
                  </a:solidFill>
                  <a:latin typeface="Comic Sans MS"/>
                  <a:cs typeface="Comic Sans MS"/>
                </a:rPr>
                <a:t>GANIL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/>
              <a:r>
                <a:rPr lang="es-ES_tradnl" sz="1400" b="1" dirty="0">
                  <a:solidFill>
                    <a:srgbClr val="008000"/>
                  </a:solidFill>
                  <a:latin typeface="Comic Sans MS"/>
                  <a:cs typeface="Comic Sans MS"/>
                </a:rPr>
                <a:t>SPIRAL</a:t>
              </a:r>
            </a:p>
            <a:p>
              <a:pPr algn="ctr"/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/>
              <a:r>
                <a:rPr lang="es-ES_tradnl" sz="1400" b="1" dirty="0">
                  <a:solidFill>
                    <a:srgbClr val="008000"/>
                  </a:solidFill>
                  <a:latin typeface="Comic Sans MS"/>
                  <a:cs typeface="Comic Sans MS"/>
                </a:rPr>
                <a:t>HIE –</a:t>
              </a:r>
            </a:p>
            <a:p>
              <a:pPr algn="ctr"/>
              <a:r>
                <a:rPr lang="es-ES_tradnl" sz="1400" b="1" dirty="0">
                  <a:solidFill>
                    <a:srgbClr val="008000"/>
                  </a:solidFill>
                  <a:latin typeface="Comic Sans MS"/>
                  <a:cs typeface="Comic Sans MS"/>
                </a:rPr>
                <a:t>ISOLDE</a:t>
              </a: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8000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b="1" dirty="0">
                  <a:solidFill>
                    <a:srgbClr val="008000"/>
                  </a:solidFill>
                  <a:latin typeface="Comic Sans MS"/>
                  <a:cs typeface="Comic Sans MS"/>
                </a:rPr>
                <a:t>ISOLDE</a:t>
              </a:r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A726376E-A0C0-E18D-C99C-F7D689F554B2}"/>
                </a:ext>
              </a:extLst>
            </p:cNvPr>
            <p:cNvSpPr txBox="1"/>
            <p:nvPr/>
          </p:nvSpPr>
          <p:spPr>
            <a:xfrm>
              <a:off x="8156580" y="1098352"/>
              <a:ext cx="1049123" cy="5047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b="1" dirty="0">
                  <a:solidFill>
                    <a:srgbClr val="FF0000"/>
                  </a:solidFill>
                  <a:latin typeface="Comic Sans MS"/>
                  <a:cs typeface="Comic Sans MS"/>
                </a:rPr>
                <a:t>2 </a:t>
              </a:r>
              <a:r>
                <a:rPr lang="es-ES_tradnl" sz="1400" b="1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GeV</a:t>
              </a:r>
              <a:endParaRPr lang="es-ES_tradnl" sz="1400" b="1" dirty="0">
                <a:solidFill>
                  <a:srgbClr val="FF0000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b="1" dirty="0">
                  <a:solidFill>
                    <a:srgbClr val="0000FF"/>
                  </a:solidFill>
                  <a:latin typeface="Comic Sans MS"/>
                  <a:cs typeface="Comic Sans MS"/>
                </a:rPr>
                <a:t>1 </a:t>
              </a:r>
              <a:r>
                <a:rPr lang="es-ES_tradnl" sz="1400" b="1" dirty="0" err="1">
                  <a:solidFill>
                    <a:srgbClr val="0000FF"/>
                  </a:solidFill>
                  <a:latin typeface="Comic Sans MS"/>
                  <a:cs typeface="Comic Sans MS"/>
                </a:rPr>
                <a:t>GeV</a:t>
              </a: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b="1" dirty="0">
                  <a:solidFill>
                    <a:srgbClr val="0000FF"/>
                  </a:solidFill>
                  <a:latin typeface="Comic Sans MS"/>
                  <a:cs typeface="Comic Sans MS"/>
                </a:rPr>
                <a:t>50 </a:t>
              </a:r>
              <a:r>
                <a:rPr lang="es-ES_tradnl" sz="1400" b="1" dirty="0" err="1">
                  <a:solidFill>
                    <a:srgbClr val="0000FF"/>
                  </a:solidFill>
                  <a:latin typeface="Comic Sans MS"/>
                  <a:cs typeface="Comic Sans MS"/>
                </a:rPr>
                <a:t>MeV</a:t>
              </a: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/>
              <a:r>
                <a:rPr lang="es-ES_tradnl" sz="1400" b="1" dirty="0">
                  <a:solidFill>
                    <a:srgbClr val="008000"/>
                  </a:solidFill>
                  <a:latin typeface="Comic Sans MS"/>
                  <a:cs typeface="Comic Sans MS"/>
                </a:rPr>
                <a:t>10 </a:t>
              </a:r>
              <a:r>
                <a:rPr lang="es-ES_tradnl" sz="1400" b="1" dirty="0" err="1">
                  <a:solidFill>
                    <a:srgbClr val="008000"/>
                  </a:solidFill>
                  <a:latin typeface="Comic Sans MS"/>
                  <a:cs typeface="Comic Sans MS"/>
                </a:rPr>
                <a:t>MeV</a:t>
              </a:r>
              <a:endParaRPr lang="es-ES_tradnl" sz="1400" b="1" dirty="0">
                <a:solidFill>
                  <a:srgbClr val="008000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s-ES_tradnl" sz="1400" b="1" dirty="0">
                <a:solidFill>
                  <a:srgbClr val="0000FF"/>
                </a:solidFill>
                <a:latin typeface="Comic Sans MS"/>
                <a:cs typeface="Comic Sans MS"/>
              </a:endParaRPr>
            </a:p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_tradnl" sz="1400" b="1" dirty="0">
                  <a:solidFill>
                    <a:srgbClr val="008000"/>
                  </a:solidFill>
                  <a:latin typeface="Comic Sans MS"/>
                  <a:cs typeface="Comic Sans MS"/>
                </a:rPr>
                <a:t>0.06 </a:t>
              </a:r>
              <a:r>
                <a:rPr lang="es-ES_tradnl" sz="1400" b="1" dirty="0" err="1">
                  <a:solidFill>
                    <a:srgbClr val="008000"/>
                  </a:solidFill>
                  <a:latin typeface="Comic Sans MS"/>
                  <a:cs typeface="Comic Sans MS"/>
                </a:rPr>
                <a:t>MeV</a:t>
              </a:r>
              <a:endParaRPr lang="es-ES_tradnl" sz="1400" b="1" dirty="0">
                <a:solidFill>
                  <a:srgbClr val="008000"/>
                </a:solidFill>
                <a:latin typeface="Comic Sans MS"/>
                <a:cs typeface="Comic Sans MS"/>
              </a:endParaRPr>
            </a:p>
          </p:txBody>
        </p:sp>
      </p:grpSp>
      <p:pic>
        <p:nvPicPr>
          <p:cNvPr id="16" name="Imagen 15">
            <a:extLst>
              <a:ext uri="{FF2B5EF4-FFF2-40B4-BE49-F238E27FC236}">
                <a16:creationId xmlns:a16="http://schemas.microsoft.com/office/drawing/2014/main" id="{0F0339CF-5672-CFAD-DAC4-4B3F618DBD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2800" y="1752600"/>
            <a:ext cx="1016000" cy="304800"/>
          </a:xfrm>
          <a:prstGeom prst="rect">
            <a:avLst/>
          </a:prstGeom>
        </p:spPr>
      </p:pic>
      <p:sp>
        <p:nvSpPr>
          <p:cNvPr id="17" name="Text Box 9">
            <a:extLst>
              <a:ext uri="{FF2B5EF4-FFF2-40B4-BE49-F238E27FC236}">
                <a16:creationId xmlns:a16="http://schemas.microsoft.com/office/drawing/2014/main" id="{58EEF65F-1672-52AD-0B7F-EA17883D18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0226" y="2597905"/>
            <a:ext cx="3486664" cy="58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Times New Roman" pitchFamily="18" charset="0"/>
              </a:rPr>
              <a:t>High energy, large variety of species,</a:t>
            </a:r>
          </a:p>
          <a:p>
            <a:r>
              <a:rPr lang="en-US" sz="1600" b="1" dirty="0">
                <a:solidFill>
                  <a:srgbClr val="FF0000"/>
                </a:solidFill>
                <a:latin typeface="Times New Roman" pitchFamily="18" charset="0"/>
              </a:rPr>
              <a:t>Short half-lives (</a:t>
            </a:r>
            <a:r>
              <a:rPr lang="en-US" sz="1600" b="1" dirty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sz="1600" b="1" dirty="0">
                <a:solidFill>
                  <a:srgbClr val="FF0000"/>
                </a:solidFill>
                <a:latin typeface="Times New Roman" pitchFamily="18" charset="0"/>
              </a:rPr>
              <a:t>s), cocktail beam</a:t>
            </a:r>
          </a:p>
        </p:txBody>
      </p:sp>
      <p:sp>
        <p:nvSpPr>
          <p:cNvPr id="18" name="Text Box 10">
            <a:extLst>
              <a:ext uri="{FF2B5EF4-FFF2-40B4-BE49-F238E27FC236}">
                <a16:creationId xmlns:a16="http://schemas.microsoft.com/office/drawing/2014/main" id="{A3C9CA2A-F147-E4C7-83A9-0BD211750F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8852" y="6094259"/>
            <a:ext cx="2878658" cy="58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FF0000"/>
                </a:solidFill>
                <a:latin typeface="Times New Roman" pitchFamily="18" charset="0"/>
              </a:rPr>
              <a:t>Variable energy, high intensity, good beam qualities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DA695EC-A29B-3AC8-56F0-85272EB21623}"/>
              </a:ext>
            </a:extLst>
          </p:cNvPr>
          <p:cNvSpPr txBox="1"/>
          <p:nvPr/>
        </p:nvSpPr>
        <p:spPr>
          <a:xfrm>
            <a:off x="467616" y="5096217"/>
            <a:ext cx="69772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200" b="1" dirty="0">
                <a:solidFill>
                  <a:srgbClr val="000090"/>
                </a:solidFill>
              </a:rPr>
              <a:t>Blanco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0AB77F12-5842-53F3-0CAF-C651E7224579}"/>
              </a:ext>
            </a:extLst>
          </p:cNvPr>
          <p:cNvSpPr txBox="1"/>
          <p:nvPr/>
        </p:nvSpPr>
        <p:spPr>
          <a:xfrm>
            <a:off x="513271" y="2420888"/>
            <a:ext cx="45832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200" b="1" dirty="0">
                <a:solidFill>
                  <a:srgbClr val="FF0000"/>
                </a:solidFill>
              </a:rPr>
              <a:t>Haz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B13D39F3-F35C-4983-3269-6A872D4B1DC8}"/>
              </a:ext>
            </a:extLst>
          </p:cNvPr>
          <p:cNvSpPr txBox="1"/>
          <p:nvPr/>
        </p:nvSpPr>
        <p:spPr>
          <a:xfrm>
            <a:off x="683568" y="3501008"/>
            <a:ext cx="461233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2000" b="1" dirty="0">
                <a:solidFill>
                  <a:srgbClr val="008000"/>
                </a:solidFill>
                <a:latin typeface="Comic Sans MS"/>
                <a:cs typeface="Comic Sans MS"/>
              </a:rPr>
              <a:t>ISOL – </a:t>
            </a:r>
            <a:r>
              <a:rPr lang="es-ES" sz="2000" b="1" dirty="0" err="1">
                <a:solidFill>
                  <a:srgbClr val="008000"/>
                </a:solidFill>
                <a:latin typeface="Comic Sans MS"/>
                <a:cs typeface="Comic Sans MS"/>
              </a:rPr>
              <a:t>Isotope</a:t>
            </a:r>
            <a:r>
              <a:rPr lang="es-ES" sz="2000" b="1" dirty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s-ES" sz="2000" b="1" dirty="0" err="1">
                <a:solidFill>
                  <a:srgbClr val="008000"/>
                </a:solidFill>
                <a:latin typeface="Comic Sans MS"/>
                <a:cs typeface="Comic Sans MS"/>
              </a:rPr>
              <a:t>Separation</a:t>
            </a:r>
            <a:r>
              <a:rPr lang="es-ES" sz="2000" b="1" dirty="0">
                <a:solidFill>
                  <a:srgbClr val="008000"/>
                </a:solidFill>
                <a:latin typeface="Comic Sans MS"/>
                <a:cs typeface="Comic Sans MS"/>
              </a:rPr>
              <a:t> </a:t>
            </a:r>
            <a:r>
              <a:rPr lang="es-ES" sz="2000" b="1" dirty="0" err="1">
                <a:solidFill>
                  <a:srgbClr val="008000"/>
                </a:solidFill>
                <a:latin typeface="Comic Sans MS"/>
                <a:cs typeface="Comic Sans MS"/>
              </a:rPr>
              <a:t>On</a:t>
            </a:r>
            <a:r>
              <a:rPr lang="es-ES" sz="2000" b="1" dirty="0">
                <a:solidFill>
                  <a:srgbClr val="008000"/>
                </a:solidFill>
                <a:latin typeface="Comic Sans MS"/>
                <a:cs typeface="Comic Sans MS"/>
              </a:rPr>
              <a:t> Line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4781A008-C48C-DE3E-86D4-7DD14C2F1A7C}"/>
              </a:ext>
            </a:extLst>
          </p:cNvPr>
          <p:cNvSpPr txBox="1"/>
          <p:nvPr/>
        </p:nvSpPr>
        <p:spPr>
          <a:xfrm>
            <a:off x="971600" y="836712"/>
            <a:ext cx="331236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0000FF"/>
                </a:solidFill>
                <a:latin typeface="Comic Sans MS"/>
                <a:cs typeface="Comic Sans MS"/>
              </a:rPr>
              <a:t>Beam </a:t>
            </a:r>
            <a:r>
              <a:rPr lang="es-ES" sz="2000" b="1" dirty="0" err="1">
                <a:solidFill>
                  <a:srgbClr val="0000FF"/>
                </a:solidFill>
                <a:latin typeface="Comic Sans MS"/>
                <a:cs typeface="Comic Sans MS"/>
              </a:rPr>
              <a:t>Fragmentation</a:t>
            </a:r>
            <a:endParaRPr lang="es-ES" sz="2000" b="1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9EA3F4F9-B51B-99BD-BA61-57A109141285}"/>
              </a:ext>
            </a:extLst>
          </p:cNvPr>
          <p:cNvCxnSpPr/>
          <p:nvPr/>
        </p:nvCxnSpPr>
        <p:spPr>
          <a:xfrm>
            <a:off x="611560" y="3429000"/>
            <a:ext cx="5832648" cy="0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Imagen 29">
            <a:extLst>
              <a:ext uri="{FF2B5EF4-FFF2-40B4-BE49-F238E27FC236}">
                <a16:creationId xmlns:a16="http://schemas.microsoft.com/office/drawing/2014/main" id="{2798BAFA-A505-7B6A-7703-05544F86EF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77922" y="3850977"/>
            <a:ext cx="2011106" cy="2011106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57B15BFB-E898-7F44-51F1-869CF83A46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18132" y="990600"/>
            <a:ext cx="2167827" cy="1285349"/>
          </a:xfrm>
          <a:prstGeom prst="rect">
            <a:avLst/>
          </a:prstGeom>
        </p:spPr>
      </p:pic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387FA28-2F64-DC60-AB79-FD78F1BC4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3568" y="6407554"/>
            <a:ext cx="4840287" cy="365125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s-ES" sz="900" b="0" i="0" u="none" strike="noStrike" kern="1200" cap="none" spc="0" normalizeH="0" baseline="0" noProof="0">
                <a:ln>
                  <a:noFill/>
                </a:ln>
                <a:solidFill>
                  <a:srgbClr val="BD37BD"/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O. Tengblad: TEAFN2025</a:t>
            </a:r>
            <a:endParaRPr kumimoji="0" lang="en-US" altLang="es-ES" sz="900" b="0" i="0" u="none" strike="noStrike" kern="1200" cap="none" spc="0" normalizeH="0" baseline="0" noProof="0" dirty="0">
              <a:ln>
                <a:noFill/>
              </a:ln>
              <a:solidFill>
                <a:srgbClr val="BD37BD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685091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5417664" y="6465588"/>
            <a:ext cx="3301999" cy="365125"/>
          </a:xfrm>
        </p:spPr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40</a:t>
            </a:fld>
            <a:endParaRPr lang="es-ES"/>
          </a:p>
        </p:txBody>
      </p:sp>
      <p:pic>
        <p:nvPicPr>
          <p:cNvPr id="6" name="Imagen 5" descr="Captura de pantalla 2015-04-10 a la(s) 17.42.5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85789" cy="4204638"/>
          </a:xfrm>
          <a:prstGeom prst="rect">
            <a:avLst/>
          </a:prstGeom>
        </p:spPr>
      </p:pic>
      <p:pic>
        <p:nvPicPr>
          <p:cNvPr id="7" name="Imagen 6" descr="Captura de pantalla 2015-04-10 a la(s) 17.43.0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1619" y="-12036"/>
            <a:ext cx="2720215" cy="4216674"/>
          </a:xfrm>
          <a:prstGeom prst="rect">
            <a:avLst/>
          </a:prstGeom>
        </p:spPr>
      </p:pic>
      <p:pic>
        <p:nvPicPr>
          <p:cNvPr id="8" name="Imagen 7" descr="Captura de pantalla 2015-04-10 a la(s) 17.43.1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664" y="0"/>
            <a:ext cx="2723036" cy="4204638"/>
          </a:xfrm>
          <a:prstGeom prst="rect">
            <a:avLst/>
          </a:prstGeom>
        </p:spPr>
      </p:pic>
      <p:pic>
        <p:nvPicPr>
          <p:cNvPr id="12" name="Imagen 11" descr="Captura de pantalla 2015-04-10 a la(s) 17.48.22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9" y="4303495"/>
            <a:ext cx="2772000" cy="2300096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1816100" y="4635500"/>
            <a:ext cx="2577345" cy="1200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sz="2400" dirty="0"/>
              <a:t>250 	</a:t>
            </a:r>
            <a:r>
              <a:rPr lang="es-ES" sz="2400" dirty="0" err="1"/>
              <a:t>Members</a:t>
            </a:r>
            <a:endParaRPr lang="es-ES" sz="2400" dirty="0"/>
          </a:p>
          <a:p>
            <a:r>
              <a:rPr lang="es-ES" sz="2400" dirty="0"/>
              <a:t>40		</a:t>
            </a:r>
            <a:r>
              <a:rPr lang="es-ES" sz="2400" dirty="0" err="1"/>
              <a:t>Institutes</a:t>
            </a:r>
            <a:endParaRPr lang="es-ES" sz="2400" dirty="0"/>
          </a:p>
          <a:p>
            <a:r>
              <a:rPr lang="es-ES" sz="2400" dirty="0"/>
              <a:t>15 		</a:t>
            </a:r>
            <a:r>
              <a:rPr lang="es-ES" sz="2400" dirty="0" err="1"/>
              <a:t>Countries</a:t>
            </a:r>
            <a:endParaRPr lang="es-ES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C73330-0050-494D-AA93-61FD55614A63}"/>
              </a:ext>
            </a:extLst>
          </p:cNvPr>
          <p:cNvSpPr txBox="1"/>
          <p:nvPr/>
        </p:nvSpPr>
        <p:spPr>
          <a:xfrm>
            <a:off x="4152087" y="4912498"/>
            <a:ext cx="4530727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s-ES" b="1" dirty="0" err="1"/>
              <a:t>Spokesperson</a:t>
            </a:r>
            <a:r>
              <a:rPr lang="es-ES" b="1" dirty="0"/>
              <a:t>:</a:t>
            </a:r>
            <a:r>
              <a:rPr lang="es-ES" dirty="0"/>
              <a:t>		        Lola Cortina IFIC</a:t>
            </a:r>
          </a:p>
          <a:p>
            <a:r>
              <a:rPr lang="es-ES" b="1" dirty="0" err="1"/>
              <a:t>Technical</a:t>
            </a:r>
            <a:r>
              <a:rPr lang="es-ES" b="1" dirty="0"/>
              <a:t> Director 2014-24</a:t>
            </a:r>
            <a:r>
              <a:rPr lang="es-ES" dirty="0"/>
              <a:t>: 	O. </a:t>
            </a:r>
            <a:r>
              <a:rPr lang="es-ES" dirty="0" err="1"/>
              <a:t>Tengblad</a:t>
            </a:r>
            <a:r>
              <a:rPr lang="es-ES" dirty="0"/>
              <a:t> IEM </a:t>
            </a:r>
          </a:p>
        </p:txBody>
      </p:sp>
      <p:pic>
        <p:nvPicPr>
          <p:cNvPr id="11" name="Picture 105" descr="D:\Dropbox\MisPresentaciones_y_Abstracts\s393_analysis_meeting_2013\logoR3B.png">
            <a:extLst>
              <a:ext uri="{FF2B5EF4-FFF2-40B4-BE49-F238E27FC236}">
                <a16:creationId xmlns:a16="http://schemas.microsoft.com/office/drawing/2014/main" id="{FF803828-00E2-6B41-A9C3-E1FED02E3A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01238" y="345458"/>
            <a:ext cx="1149978" cy="8071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8444245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España</a:t>
            </a:r>
          </a:p>
        </p:txBody>
      </p:sp>
      <p:pic>
        <p:nvPicPr>
          <p:cNvPr id="3" name="Imagen 2" descr="Captura de pantalla 2012-03-01 a las 08.55.5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765" y="244158"/>
            <a:ext cx="933858" cy="864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14 Grupo"/>
          <p:cNvGrpSpPr>
            <a:grpSpLocks/>
          </p:cNvGrpSpPr>
          <p:nvPr/>
        </p:nvGrpSpPr>
        <p:grpSpPr bwMode="auto">
          <a:xfrm>
            <a:off x="5407623" y="2288989"/>
            <a:ext cx="2085997" cy="1198797"/>
            <a:chOff x="2209800" y="374362"/>
            <a:chExt cx="1752600" cy="923270"/>
          </a:xfrm>
        </p:grpSpPr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362200" y="374362"/>
              <a:ext cx="1080000" cy="692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8 CuadroTexto"/>
            <p:cNvSpPr txBox="1">
              <a:spLocks noChangeArrowheads="1"/>
            </p:cNvSpPr>
            <p:nvPr/>
          </p:nvSpPr>
          <p:spPr bwMode="auto">
            <a:xfrm>
              <a:off x="2209800" y="1066800"/>
              <a:ext cx="1752600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>
                  <a:ln>
                    <a:noFill/>
                  </a:ln>
                  <a:solidFill>
                    <a:srgbClr val="002060"/>
                  </a:solidFill>
                  <a:effectLst/>
                  <a:uLnTx/>
                  <a:uFillTx/>
                  <a:latin typeface="Garamond" pitchFamily="18" charset="0"/>
                  <a:ea typeface="+mn-ea"/>
                  <a:cs typeface="+mn-cs"/>
                </a:rPr>
                <a:t>Univ. Santiago de Compostela</a:t>
              </a:r>
            </a:p>
          </p:txBody>
        </p:sp>
      </p:grp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65960" y="4457962"/>
            <a:ext cx="1461048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1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28" y="5309806"/>
            <a:ext cx="997907" cy="1046544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2369837" y="1452179"/>
            <a:ext cx="1742744" cy="923312"/>
          </a:xfrm>
          <a:prstGeom prst="rect">
            <a:avLst/>
          </a:prstGeom>
          <a:noFill/>
        </p:spPr>
        <p:txBody>
          <a:bodyPr wrap="none" lIns="91420" tIns="45711" rIns="91420" bIns="45711" rtlCol="0">
            <a:spAutoFit/>
          </a:bodyPr>
          <a:lstStyle/>
          <a:p>
            <a:pPr defTabSz="914210"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Lola Cortina</a:t>
            </a:r>
          </a:p>
          <a:p>
            <a:pPr defTabSz="914210">
              <a:defRPr/>
            </a:pPr>
            <a:r>
              <a:rPr lang="es-ES" dirty="0">
                <a:solidFill>
                  <a:prstClr val="black"/>
                </a:solidFill>
              </a:rPr>
              <a:t>Pepe Benlliure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sto MT"/>
              <a:ea typeface="+mn-ea"/>
              <a:cs typeface="+mn-cs"/>
            </a:endParaRPr>
          </a:p>
          <a:p>
            <a:pPr defTabSz="914210"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Enrique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Nacher</a:t>
            </a:r>
            <a:endParaRPr kumimoji="0" lang="es-E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sto MT"/>
              <a:ea typeface="+mn-ea"/>
              <a:cs typeface="+mn-cs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112542" y="4487287"/>
            <a:ext cx="2026476" cy="646313"/>
          </a:xfrm>
          <a:prstGeom prst="rect">
            <a:avLst/>
          </a:prstGeom>
          <a:noFill/>
        </p:spPr>
        <p:txBody>
          <a:bodyPr wrap="none" lIns="91420" tIns="45711" rIns="91420" bIns="45711" rtlCol="0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Enrique </a:t>
            </a:r>
            <a:r>
              <a:rPr kumimoji="0" lang="es-E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Casarejos</a:t>
            </a:r>
            <a:endParaRPr kumimoji="0" lang="es-E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sto MT"/>
              <a:ea typeface="+mn-ea"/>
              <a:cs typeface="+mn-cs"/>
            </a:endParaRP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Carlos Parrilla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2369837" y="5405756"/>
            <a:ext cx="2050521" cy="923312"/>
          </a:xfrm>
          <a:prstGeom prst="rect">
            <a:avLst/>
          </a:prstGeom>
          <a:noFill/>
        </p:spPr>
        <p:txBody>
          <a:bodyPr wrap="none" lIns="91420" tIns="45711" rIns="91420" bIns="45711" rtlCol="0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Olof Tengblad</a:t>
            </a: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María Borge </a:t>
            </a:r>
          </a:p>
          <a:p>
            <a:pPr defTabSz="914210">
              <a:defRPr/>
            </a:pPr>
            <a:r>
              <a:rPr lang="es-ES" dirty="0">
                <a:solidFill>
                  <a:prstClr val="black"/>
                </a:solidFill>
              </a:rPr>
              <a:t>Christoph </a:t>
            </a:r>
            <a:r>
              <a:rPr lang="es-ES" dirty="0" err="1">
                <a:solidFill>
                  <a:prstClr val="black"/>
                </a:solidFill>
              </a:rPr>
              <a:t>Rappold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sto MT"/>
              <a:ea typeface="+mn-ea"/>
              <a:cs typeface="+mn-cs"/>
            </a:endParaRPr>
          </a:p>
        </p:txBody>
      </p:sp>
      <p:pic>
        <p:nvPicPr>
          <p:cNvPr id="19" name="Picture 105" descr="D:\Dropbox\MisPresentaciones_y_Abstracts\s393_analysis_meeting_2013\logoR3B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51533" y="244160"/>
            <a:ext cx="1184368" cy="831322"/>
          </a:xfrm>
          <a:prstGeom prst="rect">
            <a:avLst/>
          </a:prstGeom>
          <a:noFill/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3A9A9A8-4828-B14D-942B-2677956B2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Tengblad: TEAFN2025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CCBD00EA-31FD-7A48-9A97-9259A13DD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41</a:t>
            </a:fld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2C880258-A9B5-D98A-309E-78803352B6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67" y="1464895"/>
            <a:ext cx="1259979" cy="82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Logo da Universidade da Coruña">
            <a:extLst>
              <a:ext uri="{FF2B5EF4-FFF2-40B4-BE49-F238E27FC236}">
                <a16:creationId xmlns:a16="http://schemas.microsoft.com/office/drawing/2014/main" id="{A1775062-20DA-F833-FAE5-C98C7A161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10" y="3638186"/>
            <a:ext cx="3352860" cy="415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CuadroTexto 20">
            <a:extLst>
              <a:ext uri="{FF2B5EF4-FFF2-40B4-BE49-F238E27FC236}">
                <a16:creationId xmlns:a16="http://schemas.microsoft.com/office/drawing/2014/main" id="{ABB604B3-06B2-6902-F00F-E261FF47AA25}"/>
              </a:ext>
            </a:extLst>
          </p:cNvPr>
          <p:cNvSpPr txBox="1"/>
          <p:nvPr/>
        </p:nvSpPr>
        <p:spPr>
          <a:xfrm>
            <a:off x="4191000" y="3561349"/>
            <a:ext cx="34737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/>
              <a:t>Saúl </a:t>
            </a:r>
            <a:r>
              <a:rPr lang="es-ES" b="1" dirty="0" err="1"/>
              <a:t>Beceiro</a:t>
            </a:r>
            <a:r>
              <a:rPr lang="es-ES" b="1" dirty="0"/>
              <a:t> Novo</a:t>
            </a:r>
          </a:p>
          <a:p>
            <a:r>
              <a:rPr lang="es-ES" dirty="0" err="1">
                <a:solidFill>
                  <a:prstClr val="black"/>
                </a:solidFill>
                <a:latin typeface="Calisto MT"/>
              </a:rPr>
              <a:t>Jose</a:t>
            </a:r>
            <a:r>
              <a:rPr lang="es-ES" dirty="0">
                <a:solidFill>
                  <a:prstClr val="black"/>
                </a:solidFill>
                <a:latin typeface="Calisto MT"/>
              </a:rPr>
              <a:t> Luis </a:t>
            </a:r>
            <a:r>
              <a:rPr lang="es-ES" dirty="0" err="1">
                <a:solidFill>
                  <a:prstClr val="black"/>
                </a:solidFill>
                <a:latin typeface="Calisto MT"/>
              </a:rPr>
              <a:t>Rodriguez</a:t>
            </a:r>
            <a:r>
              <a:rPr lang="es-ES" dirty="0">
                <a:solidFill>
                  <a:prstClr val="black"/>
                </a:solidFill>
                <a:latin typeface="Calisto MT"/>
              </a:rPr>
              <a:t> </a:t>
            </a:r>
            <a:r>
              <a:rPr lang="es-ES" dirty="0" err="1">
                <a:solidFill>
                  <a:prstClr val="black"/>
                </a:solidFill>
                <a:latin typeface="Calisto MT"/>
              </a:rPr>
              <a:t>Sanchez</a:t>
            </a:r>
            <a:endParaRPr kumimoji="0" lang="es-E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sto MT"/>
              <a:ea typeface="+mn-ea"/>
              <a:cs typeface="+mn-cs"/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21B2549-E9FC-2CD4-1AA9-17ED9DB3B024}"/>
              </a:ext>
            </a:extLst>
          </p:cNvPr>
          <p:cNvSpPr txBox="1"/>
          <p:nvPr/>
        </p:nvSpPr>
        <p:spPr>
          <a:xfrm>
            <a:off x="3015858" y="2664736"/>
            <a:ext cx="23502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Hector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 </a:t>
            </a:r>
            <a:r>
              <a:rPr kumimoji="0" lang="es-E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Alvarez</a:t>
            </a: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 Pol</a:t>
            </a: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sto MT"/>
                <a:ea typeface="+mn-ea"/>
                <a:cs typeface="+mn-cs"/>
              </a:rPr>
              <a:t>Diego Gonzales</a:t>
            </a:r>
          </a:p>
        </p:txBody>
      </p:sp>
    </p:spTree>
    <p:extLst>
      <p:ext uri="{BB962C8B-B14F-4D97-AF65-F5344CB8AC3E}">
        <p14:creationId xmlns:p14="http://schemas.microsoft.com/office/powerpoint/2010/main" val="3854983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0BCEEF7B-7B9E-68F5-EB0C-1D050C442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6687" y="6457949"/>
            <a:ext cx="3187700" cy="365125"/>
          </a:xfrm>
        </p:spPr>
        <p:txBody>
          <a:bodyPr/>
          <a:lstStyle/>
          <a:p>
            <a:r>
              <a:rPr lang="es-ES"/>
              <a:t>O. Tengblad: TEAFN2025</a:t>
            </a:r>
            <a:endParaRPr lang="es-E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A3CDAF9-A35C-C408-6C84-0D2A7316A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A88B-9D4D-4E41-BDD8-D7C9C30E771E}" type="slidenum">
              <a:rPr lang="es-ES" smtClean="0"/>
              <a:t>5</a:t>
            </a:fld>
            <a:endParaRPr lang="es-E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ADA78D9-1606-6DC7-0AF5-6922BD6635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32" y="589885"/>
            <a:ext cx="8419042" cy="5959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1">
            <a:extLst>
              <a:ext uri="{FF2B5EF4-FFF2-40B4-BE49-F238E27FC236}">
                <a16:creationId xmlns:a16="http://schemas.microsoft.com/office/drawing/2014/main" id="{E3D869AD-1F0D-AD92-47D9-7EE55EE34C3F}"/>
              </a:ext>
            </a:extLst>
          </p:cNvPr>
          <p:cNvSpPr txBox="1"/>
          <p:nvPr/>
        </p:nvSpPr>
        <p:spPr>
          <a:xfrm>
            <a:off x="7078734" y="5700481"/>
            <a:ext cx="196271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600" b="1" dirty="0" err="1">
                <a:solidFill>
                  <a:srgbClr val="FF0000"/>
                </a:solidFill>
                <a:latin typeface="Segoe UI Web (West European)"/>
              </a:rPr>
              <a:t>N</a:t>
            </a:r>
            <a:r>
              <a:rPr lang="es-ES" sz="1600" b="1" i="0" u="none" strike="noStrike" dirty="0" err="1">
                <a:solidFill>
                  <a:srgbClr val="FF0000"/>
                </a:solidFill>
                <a:effectLst/>
                <a:latin typeface="Segoe UI Web (West European)"/>
              </a:rPr>
              <a:t>ot-too-far</a:t>
            </a:r>
            <a:r>
              <a:rPr lang="es-ES" sz="1600" b="1" i="0" u="none" strike="noStrike" dirty="0">
                <a:solidFill>
                  <a:srgbClr val="FF0000"/>
                </a:solidFill>
                <a:effectLst/>
                <a:latin typeface="Segoe UI Web (West European)"/>
              </a:rPr>
              <a:t> future</a:t>
            </a:r>
            <a:endParaRPr lang="es-ES_tradnl" sz="1600" b="1" dirty="0">
              <a:solidFill>
                <a:srgbClr val="FF0000"/>
              </a:solidFill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5D090E7-070E-47AA-9ADD-A9AC0663C7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5475" y="176044"/>
            <a:ext cx="2796343" cy="96853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94F90719-283B-6FAA-EB6D-F09F067ECC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031" y="105619"/>
            <a:ext cx="1547296" cy="1109382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1DD07319-5598-AFD1-90C4-8B0610EA2C55}"/>
              </a:ext>
            </a:extLst>
          </p:cNvPr>
          <p:cNvSpPr txBox="1"/>
          <p:nvPr/>
        </p:nvSpPr>
        <p:spPr>
          <a:xfrm>
            <a:off x="7149713" y="5291809"/>
            <a:ext cx="116534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Existing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EA403A8-954B-F6E3-4B2A-69D8C4137110}"/>
              </a:ext>
            </a:extLst>
          </p:cNvPr>
          <p:cNvSpPr txBox="1"/>
          <p:nvPr/>
        </p:nvSpPr>
        <p:spPr>
          <a:xfrm>
            <a:off x="7078734" y="6081753"/>
            <a:ext cx="209348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b="1" dirty="0"/>
              <a:t>Experiment facilities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4FD58A1-A175-32C5-A59C-5E2DE08A8FB7}"/>
              </a:ext>
            </a:extLst>
          </p:cNvPr>
          <p:cNvSpPr txBox="1"/>
          <p:nvPr/>
        </p:nvSpPr>
        <p:spPr>
          <a:xfrm>
            <a:off x="1819327" y="4260574"/>
            <a:ext cx="808555" cy="369332"/>
          </a:xfrm>
          <a:prstGeom prst="rect">
            <a:avLst/>
          </a:prstGeom>
          <a:noFill/>
          <a:ln w="25400">
            <a:solidFill>
              <a:srgbClr val="48CD1B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Cave C</a:t>
            </a:r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:a16="http://schemas.microsoft.com/office/drawing/2014/main" id="{C1B847CC-C476-D70F-12AB-B52EFC75462B}"/>
              </a:ext>
            </a:extLst>
          </p:cNvPr>
          <p:cNvCxnSpPr>
            <a:cxnSpLocks/>
          </p:cNvCxnSpPr>
          <p:nvPr/>
        </p:nvCxnSpPr>
        <p:spPr>
          <a:xfrm flipV="1">
            <a:off x="2553379" y="3650047"/>
            <a:ext cx="1181133" cy="64365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AB872AE-4F3E-A065-819A-4CC4664105DD}"/>
              </a:ext>
            </a:extLst>
          </p:cNvPr>
          <p:cNvSpPr txBox="1"/>
          <p:nvPr/>
        </p:nvSpPr>
        <p:spPr>
          <a:xfrm>
            <a:off x="5145829" y="4792182"/>
            <a:ext cx="601447" cy="61555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R</a:t>
            </a:r>
            <a:r>
              <a:rPr lang="en-GB" b="1" baseline="30000" dirty="0">
                <a:solidFill>
                  <a:srgbClr val="FF0000"/>
                </a:solidFill>
              </a:rPr>
              <a:t>3</a:t>
            </a:r>
            <a:r>
              <a:rPr lang="en-GB" b="1" dirty="0">
                <a:solidFill>
                  <a:srgbClr val="FF0000"/>
                </a:solidFill>
              </a:rPr>
              <a:t>B</a:t>
            </a:r>
          </a:p>
          <a:p>
            <a:r>
              <a:rPr lang="en-GB" sz="1600" dirty="0">
                <a:solidFill>
                  <a:srgbClr val="FF0000"/>
                </a:solidFill>
              </a:rPr>
              <a:t>2028</a:t>
            </a:r>
          </a:p>
        </p:txBody>
      </p:sp>
    </p:spTree>
    <p:extLst>
      <p:ext uri="{BB962C8B-B14F-4D97-AF65-F5344CB8AC3E}">
        <p14:creationId xmlns:p14="http://schemas.microsoft.com/office/powerpoint/2010/main" val="2797526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3880DE-9E32-6E24-DD12-1A443B0D5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NUSTAR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387FA28-2F64-DC60-AB79-FD78F1BC4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s-ES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O. Tengblad: TEAFN2025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49997C8-5A18-159A-E688-0DF81146D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17768E-E2E7-E84A-A287-50AB9DA46C95}" type="slidenum">
              <a:rPr kumimoji="0" lang="en-US" altLang="es-ES" sz="27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es-E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3442723-696A-DA10-67A6-41FB0271DA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704" y="7938"/>
            <a:ext cx="1547296" cy="1109382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C0EB9BB8-2D48-3AF7-E557-CDF7FB401124}"/>
              </a:ext>
            </a:extLst>
          </p:cNvPr>
          <p:cNvSpPr txBox="1"/>
          <p:nvPr/>
        </p:nvSpPr>
        <p:spPr>
          <a:xfrm>
            <a:off x="1345839" y="1095592"/>
            <a:ext cx="7015162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 </a:t>
            </a:r>
            <a:r>
              <a:rPr lang="es-ES" dirty="0">
                <a:solidFill>
                  <a:prstClr val="black"/>
                </a:solidFill>
                <a:latin typeface="Calibri"/>
                <a:hlinkClick r:id="rId3"/>
              </a:rPr>
              <a:t>scientific user community of FAIR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 </a:t>
            </a:r>
            <a:r>
              <a:rPr lang="es-ES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 </a:t>
            </a:r>
            <a:r>
              <a:rPr lang="es-ES" dirty="0" err="1">
                <a:solidFill>
                  <a:prstClr val="black"/>
                </a:solidFill>
                <a:latin typeface="Calibri"/>
              </a:rPr>
              <a:t>organised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 in experimental </a:t>
            </a:r>
            <a:r>
              <a:rPr lang="es-ES" dirty="0" err="1">
                <a:solidFill>
                  <a:prstClr val="black"/>
                </a:solidFill>
                <a:latin typeface="Calibri"/>
              </a:rPr>
              <a:t>collaborations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, </a:t>
            </a:r>
            <a:r>
              <a:rPr lang="es-ES" dirty="0" err="1">
                <a:solidFill>
                  <a:prstClr val="black"/>
                </a:solidFill>
                <a:latin typeface="Calibri"/>
              </a:rPr>
              <a:t>which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 are </a:t>
            </a:r>
            <a:r>
              <a:rPr lang="es-ES" dirty="0" err="1">
                <a:solidFill>
                  <a:prstClr val="black"/>
                </a:solidFill>
                <a:latin typeface="Calibri"/>
              </a:rPr>
              <a:t>grouped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 in </a:t>
            </a:r>
            <a:r>
              <a:rPr lang="es-ES" b="1" dirty="0">
                <a:solidFill>
                  <a:prstClr val="black"/>
                </a:solidFill>
                <a:latin typeface="Calibri"/>
              </a:rPr>
              <a:t>4 </a:t>
            </a:r>
            <a:r>
              <a:rPr lang="es-ES" b="1" dirty="0" err="1">
                <a:solidFill>
                  <a:prstClr val="black"/>
                </a:solidFill>
                <a:latin typeface="Calibri"/>
              </a:rPr>
              <a:t>scientific</a:t>
            </a:r>
            <a:r>
              <a:rPr lang="es-ES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s-ES" b="1" dirty="0" err="1">
                <a:solidFill>
                  <a:prstClr val="black"/>
                </a:solidFill>
                <a:latin typeface="Calibri"/>
              </a:rPr>
              <a:t>pillars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:</a:t>
            </a:r>
          </a:p>
          <a:p>
            <a:endParaRPr lang="es-ES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dirty="0">
                <a:solidFill>
                  <a:prstClr val="black"/>
                </a:solidFill>
                <a:latin typeface="Calibri"/>
                <a:hlinkClick r:id="rId4"/>
              </a:rPr>
              <a:t>APPA - Atomic, Plasma Physics and Applications</a:t>
            </a:r>
            <a:endParaRPr lang="es-ES" dirty="0">
              <a:solidFill>
                <a:prstClr val="black"/>
              </a:solidFill>
              <a:latin typeface="Calibri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s-ES" b="1" dirty="0">
                <a:solidFill>
                  <a:prstClr val="black"/>
                </a:solidFill>
                <a:latin typeface="Calibri"/>
                <a:hlinkClick r:id="rId5" tooltip="Opens external link in new window"/>
              </a:rPr>
              <a:t>BIOMAT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 - </a:t>
            </a:r>
            <a:r>
              <a:rPr lang="es-ES" b="1" dirty="0" err="1">
                <a:solidFill>
                  <a:prstClr val="black"/>
                </a:solidFill>
                <a:latin typeface="Calibri"/>
              </a:rPr>
              <a:t>Bio</a:t>
            </a:r>
            <a:r>
              <a:rPr lang="es-ES" dirty="0" err="1">
                <a:solidFill>
                  <a:prstClr val="black"/>
                </a:solidFill>
                <a:latin typeface="Calibri"/>
              </a:rPr>
              <a:t>logy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 and </a:t>
            </a:r>
            <a:r>
              <a:rPr lang="es-ES" b="1" dirty="0">
                <a:solidFill>
                  <a:prstClr val="black"/>
                </a:solidFill>
                <a:latin typeface="Calibri"/>
              </a:rPr>
              <a:t>Mat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erial </a:t>
            </a:r>
            <a:r>
              <a:rPr lang="es-ES" dirty="0" err="1">
                <a:solidFill>
                  <a:prstClr val="black"/>
                </a:solidFill>
                <a:latin typeface="Calibri"/>
              </a:rPr>
              <a:t>Science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 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s-ES" b="1" dirty="0">
                <a:solidFill>
                  <a:prstClr val="black"/>
                </a:solidFill>
                <a:latin typeface="Calibri"/>
                <a:hlinkClick r:id="rId6" tooltip="Opens external link in new window"/>
              </a:rPr>
              <a:t>HED@FAIR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 - </a:t>
            </a:r>
            <a:r>
              <a:rPr lang="es-ES" b="1" dirty="0">
                <a:solidFill>
                  <a:prstClr val="black"/>
                </a:solidFill>
                <a:latin typeface="Calibri"/>
              </a:rPr>
              <a:t>H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igh </a:t>
            </a:r>
            <a:r>
              <a:rPr lang="es-ES" b="1" dirty="0">
                <a:solidFill>
                  <a:prstClr val="black"/>
                </a:solidFill>
                <a:latin typeface="Calibri"/>
              </a:rPr>
              <a:t>E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nergy </a:t>
            </a:r>
            <a:r>
              <a:rPr lang="es-ES" b="1" dirty="0" err="1">
                <a:solidFill>
                  <a:prstClr val="black"/>
                </a:solidFill>
                <a:latin typeface="Calibri"/>
              </a:rPr>
              <a:t>D</a:t>
            </a:r>
            <a:r>
              <a:rPr lang="es-ES" dirty="0" err="1">
                <a:solidFill>
                  <a:prstClr val="black"/>
                </a:solidFill>
                <a:latin typeface="Calibri"/>
              </a:rPr>
              <a:t>ensity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 </a:t>
            </a:r>
            <a:r>
              <a:rPr lang="es-ES" dirty="0" err="1">
                <a:solidFill>
                  <a:prstClr val="black"/>
                </a:solidFill>
                <a:latin typeface="Calibri"/>
              </a:rPr>
              <a:t>Science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 at FAIR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s-ES" b="1" dirty="0">
                <a:solidFill>
                  <a:prstClr val="black"/>
                </a:solidFill>
                <a:latin typeface="Calibri"/>
                <a:hlinkClick r:id="rId7" tooltip="Opens external link in new window"/>
              </a:rPr>
              <a:t>SPARC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 - </a:t>
            </a:r>
            <a:r>
              <a:rPr lang="es-ES" b="1" dirty="0" err="1">
                <a:solidFill>
                  <a:prstClr val="black"/>
                </a:solidFill>
                <a:latin typeface="Calibri"/>
              </a:rPr>
              <a:t>S</a:t>
            </a:r>
            <a:r>
              <a:rPr lang="es-ES" dirty="0" err="1">
                <a:solidFill>
                  <a:prstClr val="black"/>
                </a:solidFill>
                <a:latin typeface="Calibri"/>
              </a:rPr>
              <a:t>tored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 </a:t>
            </a:r>
            <a:r>
              <a:rPr lang="es-ES" b="1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es-ES" dirty="0" err="1">
                <a:solidFill>
                  <a:prstClr val="black"/>
                </a:solidFill>
                <a:latin typeface="Calibri"/>
              </a:rPr>
              <a:t>articles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 </a:t>
            </a:r>
            <a:r>
              <a:rPr lang="es-ES" b="1" dirty="0" err="1">
                <a:solidFill>
                  <a:prstClr val="black"/>
                </a:solidFill>
                <a:latin typeface="Calibri"/>
              </a:rPr>
              <a:t>A</a:t>
            </a:r>
            <a:r>
              <a:rPr lang="es-ES" dirty="0" err="1">
                <a:solidFill>
                  <a:prstClr val="black"/>
                </a:solidFill>
                <a:latin typeface="Calibri"/>
              </a:rPr>
              <a:t>tomic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 </a:t>
            </a:r>
            <a:r>
              <a:rPr lang="es-ES" b="1" dirty="0" err="1">
                <a:solidFill>
                  <a:prstClr val="black"/>
                </a:solidFill>
                <a:latin typeface="Calibri"/>
              </a:rPr>
              <a:t>R</a:t>
            </a:r>
            <a:r>
              <a:rPr lang="es-ES" dirty="0" err="1">
                <a:solidFill>
                  <a:prstClr val="black"/>
                </a:solidFill>
                <a:latin typeface="Calibri"/>
              </a:rPr>
              <a:t>esearch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 </a:t>
            </a:r>
            <a:r>
              <a:rPr lang="es-ES" b="1" dirty="0" err="1">
                <a:solidFill>
                  <a:prstClr val="black"/>
                </a:solidFill>
                <a:latin typeface="Calibri"/>
              </a:rPr>
              <a:t>C</a:t>
            </a:r>
            <a:r>
              <a:rPr lang="es-ES" dirty="0" err="1">
                <a:solidFill>
                  <a:prstClr val="black"/>
                </a:solidFill>
                <a:latin typeface="Calibri"/>
              </a:rPr>
              <a:t>ollaboration</a:t>
            </a:r>
            <a:endParaRPr lang="es-ES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Font typeface="+mj-lt"/>
              <a:buAutoNum type="arabicPeriod"/>
            </a:pPr>
            <a:endParaRPr lang="es-ES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dirty="0">
                <a:solidFill>
                  <a:prstClr val="black"/>
                </a:solidFill>
                <a:latin typeface="Calibri"/>
                <a:hlinkClick r:id="rId8"/>
              </a:rPr>
              <a:t>CBM - Compressed Baryonic Matter</a:t>
            </a:r>
            <a:endParaRPr lang="es-ES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Font typeface="+mj-lt"/>
              <a:buAutoNum type="arabicPeriod"/>
            </a:pPr>
            <a:endParaRPr lang="es-ES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b="1" dirty="0">
                <a:solidFill>
                  <a:srgbClr val="BD37BD"/>
                </a:solidFill>
                <a:latin typeface="Calibri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NUSTAR - Nuclear Structure, Astrophysics and Reactions</a:t>
            </a:r>
            <a:endParaRPr lang="es-ES" b="1" dirty="0">
              <a:solidFill>
                <a:srgbClr val="BD37BD"/>
              </a:solidFill>
              <a:latin typeface="Calibri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s-ES" b="1" dirty="0">
                <a:solidFill>
                  <a:srgbClr val="9BBB59">
                    <a:lumMod val="50000"/>
                  </a:srgbClr>
                </a:solidFill>
                <a:latin typeface="Calibri"/>
              </a:rPr>
              <a:t>High </a:t>
            </a:r>
            <a:r>
              <a:rPr lang="es-ES" b="1" dirty="0" err="1">
                <a:solidFill>
                  <a:srgbClr val="9BBB59">
                    <a:lumMod val="50000"/>
                  </a:srgbClr>
                </a:solidFill>
                <a:latin typeface="Calibri"/>
              </a:rPr>
              <a:t>Eenergy</a:t>
            </a:r>
            <a:r>
              <a:rPr lang="es-ES" b="1" dirty="0">
                <a:solidFill>
                  <a:srgbClr val="9BBB59">
                    <a:lumMod val="50000"/>
                  </a:srgbClr>
                </a:solidFill>
                <a:latin typeface="Calibri"/>
              </a:rPr>
              <a:t> Branch R3B				                      2028</a:t>
            </a:r>
            <a:endParaRPr lang="es-ES" b="1" dirty="0">
              <a:solidFill>
                <a:srgbClr val="0070C0"/>
              </a:solidFill>
              <a:latin typeface="Calibri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s-ES" b="1" dirty="0">
                <a:solidFill>
                  <a:srgbClr val="0070C0"/>
                </a:solidFill>
                <a:latin typeface="Calibri"/>
              </a:rPr>
              <a:t>Low Energy Branch  </a:t>
            </a:r>
            <a:r>
              <a:rPr lang="es-ES" sz="1600" b="1" dirty="0">
                <a:solidFill>
                  <a:srgbClr val="0070C0"/>
                </a:solidFill>
                <a:latin typeface="Calibri"/>
              </a:rPr>
              <a:t>HISPEC/DESPEC, MATS, LASPEC          2032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s-ES" b="1" dirty="0">
                <a:solidFill>
                  <a:srgbClr val="FF0000"/>
                </a:solidFill>
                <a:latin typeface="Calibri"/>
              </a:rPr>
              <a:t>Ring Branch </a:t>
            </a:r>
            <a:r>
              <a:rPr lang="es-ES" sz="1600" b="1" dirty="0">
                <a:solidFill>
                  <a:srgbClr val="FF0000"/>
                </a:solidFill>
                <a:latin typeface="Calibri"/>
              </a:rPr>
              <a:t>ILIMA, </a:t>
            </a:r>
            <a:r>
              <a:rPr lang="es-ES" sz="1600" b="1" dirty="0" err="1">
                <a:solidFill>
                  <a:srgbClr val="FF0000"/>
                </a:solidFill>
                <a:latin typeface="Calibri"/>
              </a:rPr>
              <a:t>ELISe</a:t>
            </a:r>
            <a:r>
              <a:rPr lang="es-ES" sz="1600" b="1" dirty="0">
                <a:solidFill>
                  <a:srgbClr val="FF0000"/>
                </a:solidFill>
                <a:latin typeface="Calibri"/>
              </a:rPr>
              <a:t>, EXL                                                   20xx</a:t>
            </a:r>
          </a:p>
          <a:p>
            <a:pPr marL="342900" indent="-342900">
              <a:buFont typeface="+mj-lt"/>
              <a:buAutoNum type="arabicPeriod"/>
            </a:pPr>
            <a:endParaRPr lang="es-ES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Font typeface="+mj-lt"/>
              <a:buAutoNum type="arabicPeriod"/>
            </a:pPr>
            <a:r>
              <a:rPr lang="es-ES" dirty="0">
                <a:solidFill>
                  <a:prstClr val="black"/>
                </a:solidFill>
                <a:latin typeface="Calibri"/>
                <a:hlinkClick r:id="rId10"/>
              </a:rPr>
              <a:t>PANDA - Physics with High Energy Antiprotons</a:t>
            </a:r>
            <a:endParaRPr lang="es-ES" dirty="0">
              <a:solidFill>
                <a:prstClr val="black"/>
              </a:solidFill>
              <a:latin typeface="Calibri"/>
            </a:endParaRPr>
          </a:p>
          <a:p>
            <a:pPr marL="1257300" lvl="2" indent="-342900">
              <a:buFont typeface="+mj-lt"/>
              <a:buAutoNum type="arabicPeriod"/>
            </a:pPr>
            <a:r>
              <a:rPr lang="es-ES" dirty="0" err="1">
                <a:solidFill>
                  <a:srgbClr val="00B050"/>
                </a:solidFill>
                <a:latin typeface="Calibri"/>
              </a:rPr>
              <a:t>Antiprotons</a:t>
            </a:r>
            <a:r>
              <a:rPr lang="es-ES" dirty="0">
                <a:solidFill>
                  <a:srgbClr val="00B050"/>
                </a:solidFill>
                <a:latin typeface="Calibri"/>
              </a:rPr>
              <a:t> </a:t>
            </a:r>
            <a:r>
              <a:rPr lang="es-ES" dirty="0" err="1">
                <a:solidFill>
                  <a:srgbClr val="00B050"/>
                </a:solidFill>
                <a:latin typeface="Calibri"/>
              </a:rPr>
              <a:t>produced</a:t>
            </a:r>
            <a:r>
              <a:rPr lang="es-ES" dirty="0">
                <a:solidFill>
                  <a:srgbClr val="00B050"/>
                </a:solidFill>
                <a:latin typeface="Calibri"/>
              </a:rPr>
              <a:t> </a:t>
            </a:r>
            <a:r>
              <a:rPr lang="es-ES" dirty="0" err="1">
                <a:solidFill>
                  <a:srgbClr val="00B050"/>
                </a:solidFill>
                <a:latin typeface="Calibri"/>
              </a:rPr>
              <a:t>by</a:t>
            </a:r>
            <a:r>
              <a:rPr lang="es-ES" dirty="0">
                <a:solidFill>
                  <a:srgbClr val="00B050"/>
                </a:solidFill>
                <a:latin typeface="Calibri"/>
              </a:rPr>
              <a:t> a </a:t>
            </a:r>
            <a:r>
              <a:rPr lang="es-ES" dirty="0" err="1">
                <a:solidFill>
                  <a:srgbClr val="00B050"/>
                </a:solidFill>
                <a:latin typeface="Calibri"/>
              </a:rPr>
              <a:t>primary</a:t>
            </a:r>
            <a:r>
              <a:rPr lang="es-ES" dirty="0">
                <a:solidFill>
                  <a:srgbClr val="00B050"/>
                </a:solidFill>
                <a:latin typeface="Calibri"/>
              </a:rPr>
              <a:t> </a:t>
            </a:r>
            <a:r>
              <a:rPr lang="es-ES" dirty="0" err="1">
                <a:solidFill>
                  <a:srgbClr val="00B050"/>
                </a:solidFill>
                <a:latin typeface="Calibri"/>
              </a:rPr>
              <a:t>proton</a:t>
            </a:r>
            <a:r>
              <a:rPr lang="es-ES" dirty="0">
                <a:solidFill>
                  <a:srgbClr val="00B050"/>
                </a:solidFill>
                <a:latin typeface="Calibri"/>
              </a:rPr>
              <a:t> </a:t>
            </a:r>
            <a:r>
              <a:rPr lang="es-ES" dirty="0" err="1">
                <a:solidFill>
                  <a:srgbClr val="00B050"/>
                </a:solidFill>
                <a:latin typeface="Calibri"/>
              </a:rPr>
              <a:t>beam</a:t>
            </a:r>
            <a:r>
              <a:rPr lang="es-ES" dirty="0">
                <a:solidFill>
                  <a:srgbClr val="00B050"/>
                </a:solidFill>
                <a:latin typeface="Calibri"/>
              </a:rPr>
              <a:t> </a:t>
            </a:r>
            <a:r>
              <a:rPr lang="es-ES" dirty="0">
                <a:solidFill>
                  <a:prstClr val="black"/>
                </a:solidFill>
                <a:latin typeface="Calibri"/>
                <a:sym typeface="Wingdings" pitchFamily="2" charset="2"/>
              </a:rPr>
              <a:t> </a:t>
            </a:r>
            <a:r>
              <a:rPr lang="es-ES" dirty="0">
                <a:solidFill>
                  <a:srgbClr val="00B050"/>
                </a:solidFill>
                <a:latin typeface="Calibri"/>
              </a:rPr>
              <a:t>High Energy Storage Ring (HESR) </a:t>
            </a:r>
            <a:r>
              <a:rPr lang="es-ES" dirty="0">
                <a:solidFill>
                  <a:prstClr val="black"/>
                </a:solidFill>
                <a:latin typeface="Calibri"/>
                <a:sym typeface="Wingdings" pitchFamily="2" charset="2"/>
              </a:rPr>
              <a:t> </a:t>
            </a:r>
            <a:r>
              <a:rPr lang="es-ES" dirty="0" err="1">
                <a:solidFill>
                  <a:srgbClr val="00B050"/>
                </a:solidFill>
                <a:latin typeface="Calibri"/>
              </a:rPr>
              <a:t>fixed</a:t>
            </a:r>
            <a:r>
              <a:rPr lang="es-ES" dirty="0">
                <a:solidFill>
                  <a:srgbClr val="00B050"/>
                </a:solidFill>
                <a:latin typeface="Calibri"/>
              </a:rPr>
              <a:t> target </a:t>
            </a:r>
            <a:r>
              <a:rPr lang="es-ES" dirty="0" err="1">
                <a:solidFill>
                  <a:srgbClr val="00B050"/>
                </a:solidFill>
                <a:latin typeface="Calibri"/>
              </a:rPr>
              <a:t>inside</a:t>
            </a:r>
            <a:r>
              <a:rPr lang="es-ES" dirty="0">
                <a:solidFill>
                  <a:prstClr val="black"/>
                </a:solidFill>
                <a:latin typeface="Calibri"/>
              </a:rPr>
              <a:t> </a:t>
            </a:r>
            <a:r>
              <a:rPr lang="es-ES" u="sng" dirty="0">
                <a:solidFill>
                  <a:srgbClr val="00B050"/>
                </a:solidFill>
                <a:latin typeface="Calibri"/>
              </a:rPr>
              <a:t>PANDA</a:t>
            </a:r>
            <a:endParaRPr lang="es-ES" u="sng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Flecha derecha 9">
            <a:extLst>
              <a:ext uri="{FF2B5EF4-FFF2-40B4-BE49-F238E27FC236}">
                <a16:creationId xmlns:a16="http://schemas.microsoft.com/office/drawing/2014/main" id="{A7DEE534-BCFC-5848-8651-901C373A86B6}"/>
              </a:ext>
            </a:extLst>
          </p:cNvPr>
          <p:cNvSpPr/>
          <p:nvPr/>
        </p:nvSpPr>
        <p:spPr>
          <a:xfrm>
            <a:off x="773648" y="4152457"/>
            <a:ext cx="685800" cy="461274"/>
          </a:xfrm>
          <a:prstGeom prst="rightArrow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11546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C09298-449F-764A-9F3F-AED79F648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964" y="347519"/>
            <a:ext cx="5168178" cy="671259"/>
          </a:xfrm>
        </p:spPr>
        <p:txBody>
          <a:bodyPr>
            <a:normAutofit fontScale="90000"/>
          </a:bodyPr>
          <a:lstStyle/>
          <a:p>
            <a:pPr algn="l"/>
            <a: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NUSTAR: </a:t>
            </a:r>
            <a:b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s-E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NUclear</a:t>
            </a:r>
            <a: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Structure</a:t>
            </a:r>
            <a: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Astrophysics</a:t>
            </a:r>
            <a:r>
              <a:rPr lang="es-ES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ES" sz="2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Reactions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0DDDCD0-6DD9-F545-9C59-DE4FB1901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O. Tengblad: TEAFN2025</a:t>
            </a:r>
            <a:endParaRPr lang="en-U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70BE7C1-5AFF-8440-85B0-A5166A860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7</a:t>
            </a:fld>
            <a:endParaRPr lang="en-US"/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2504E80B-73CD-BC44-A485-C89DB8F51BB3}"/>
              </a:ext>
            </a:extLst>
          </p:cNvPr>
          <p:cNvSpPr/>
          <p:nvPr/>
        </p:nvSpPr>
        <p:spPr>
          <a:xfrm>
            <a:off x="389964" y="1368830"/>
            <a:ext cx="829683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</a:rPr>
              <a:t>What are the limits for existence of nuclei?</a:t>
            </a:r>
          </a:p>
          <a:p>
            <a:pPr lvl="1">
              <a:spcAft>
                <a:spcPts val="600"/>
              </a:spcAft>
            </a:pPr>
            <a:r>
              <a:rPr lang="en-GB" sz="1600" dirty="0">
                <a:latin typeface="Arial" panose="020B0604020202020204" pitchFamily="34" charset="0"/>
              </a:rPr>
              <a:t>Where are the proton and neutron drip lines situated? </a:t>
            </a:r>
          </a:p>
          <a:p>
            <a:pPr lvl="1">
              <a:spcAft>
                <a:spcPts val="600"/>
              </a:spcAft>
            </a:pPr>
            <a:r>
              <a:rPr lang="en-GB" sz="1600" dirty="0">
                <a:latin typeface="Arial" panose="020B0604020202020204" pitchFamily="34" charset="0"/>
              </a:rPr>
              <a:t>Where does the nuclear chart end? </a:t>
            </a:r>
          </a:p>
          <a:p>
            <a:pPr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</a:rPr>
              <a:t>How does the nuclear force depend on varying proton-to-neutron ratios?</a:t>
            </a:r>
          </a:p>
          <a:p>
            <a:pPr lvl="1">
              <a:spcAft>
                <a:spcPts val="600"/>
              </a:spcAft>
            </a:pPr>
            <a:r>
              <a:rPr lang="en-GB" sz="1600" dirty="0">
                <a:latin typeface="Arial" panose="020B0604020202020204" pitchFamily="34" charset="0"/>
              </a:rPr>
              <a:t>What is the isospin dependence of the spin-orbit force? </a:t>
            </a:r>
          </a:p>
          <a:p>
            <a:pPr lvl="1">
              <a:spcAft>
                <a:spcPts val="600"/>
              </a:spcAft>
            </a:pPr>
            <a:r>
              <a:rPr lang="en-GB" sz="1600" dirty="0">
                <a:latin typeface="Arial" panose="020B0604020202020204" pitchFamily="34" charset="0"/>
              </a:rPr>
              <a:t>How does shell structure change far away from stability? </a:t>
            </a:r>
          </a:p>
          <a:p>
            <a:pPr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</a:rPr>
              <a:t>How to explain collective phenomena from individual motion?</a:t>
            </a:r>
          </a:p>
          <a:p>
            <a:pPr lvl="1">
              <a:spcAft>
                <a:spcPts val="600"/>
              </a:spcAft>
            </a:pPr>
            <a:r>
              <a:rPr lang="en-GB" sz="1600" dirty="0">
                <a:latin typeface="Arial" panose="020B0604020202020204" pitchFamily="34" charset="0"/>
              </a:rPr>
              <a:t>What are the phases, relevant degrees of freedom, and symmetries of the nuclear many-body system? </a:t>
            </a:r>
          </a:p>
          <a:p>
            <a:pPr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</a:rPr>
              <a:t>How are complex nuclei built from their basic constituents?</a:t>
            </a:r>
          </a:p>
          <a:p>
            <a:pPr lvl="1">
              <a:spcAft>
                <a:spcPts val="600"/>
              </a:spcAft>
            </a:pPr>
            <a:r>
              <a:rPr lang="en-GB" sz="1600" dirty="0">
                <a:latin typeface="Arial" panose="020B0604020202020204" pitchFamily="34" charset="0"/>
              </a:rPr>
              <a:t>What is the effective nucleon-nucleon interaction? </a:t>
            </a:r>
          </a:p>
          <a:p>
            <a:pPr lvl="1">
              <a:spcAft>
                <a:spcPts val="600"/>
              </a:spcAft>
            </a:pPr>
            <a:r>
              <a:rPr lang="en-GB" sz="1600" dirty="0">
                <a:latin typeface="Arial" panose="020B0604020202020204" pitchFamily="34" charset="0"/>
              </a:rPr>
              <a:t>How does QCD constrain its parameters? </a:t>
            </a:r>
          </a:p>
          <a:p>
            <a:pPr>
              <a:spcAft>
                <a:spcPts val="600"/>
              </a:spcAft>
            </a:pPr>
            <a:r>
              <a:rPr lang="en-GB" dirty="0">
                <a:latin typeface="Arial" panose="020B0604020202020204" pitchFamily="34" charset="0"/>
              </a:rPr>
              <a:t>Which are the nuclei relevant for astrophysical processes and their properties?</a:t>
            </a:r>
          </a:p>
          <a:p>
            <a:pPr lvl="1">
              <a:spcAft>
                <a:spcPts val="600"/>
              </a:spcAft>
            </a:pPr>
            <a:r>
              <a:rPr lang="en-GB" sz="1600" dirty="0">
                <a:latin typeface="Arial" panose="020B0604020202020204" pitchFamily="34" charset="0"/>
              </a:rPr>
              <a:t>What is the origin of the heavy elements? </a:t>
            </a:r>
            <a:endParaRPr lang="en-GB" sz="1600" dirty="0"/>
          </a:p>
        </p:txBody>
      </p:sp>
      <p:pic>
        <p:nvPicPr>
          <p:cNvPr id="7" name="Picture 1048" descr="produccion_rib">
            <a:extLst>
              <a:ext uri="{FF2B5EF4-FFF2-40B4-BE49-F238E27FC236}">
                <a16:creationId xmlns:a16="http://schemas.microsoft.com/office/drawing/2014/main" id="{331F745E-642C-1349-BD2C-AEA94F612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5112" y="78005"/>
            <a:ext cx="3297138" cy="225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556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Line 1"/>
          <p:cNvSpPr/>
          <p:nvPr/>
        </p:nvSpPr>
        <p:spPr>
          <a:xfrm>
            <a:off x="0" y="6427800"/>
            <a:ext cx="9144000" cy="0"/>
          </a:xfrm>
          <a:prstGeom prst="line">
            <a:avLst/>
          </a:prstGeom>
          <a:ln w="76200">
            <a:solidFill>
              <a:srgbClr val="17375E"/>
            </a:solidFill>
            <a:round/>
          </a:ln>
        </p:spPr>
      </p:sp>
      <p:sp>
        <p:nvSpPr>
          <p:cNvPr id="57" name="CustomShape 5"/>
          <p:cNvSpPr/>
          <p:nvPr/>
        </p:nvSpPr>
        <p:spPr>
          <a:xfrm>
            <a:off x="616688" y="148940"/>
            <a:ext cx="7910623" cy="639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3200" dirty="0"/>
              <a:t>NUSTAR</a:t>
            </a:r>
            <a:r>
              <a:rPr lang="en-GB" sz="2000" dirty="0">
                <a:latin typeface="Comic Sans MS" pitchFamily="66" charset="0"/>
              </a:rPr>
              <a:t>       </a:t>
            </a:r>
            <a:r>
              <a:rPr lang="en-GB" sz="2000" dirty="0" err="1">
                <a:solidFill>
                  <a:srgbClr val="FF3300"/>
                </a:solidFill>
                <a:latin typeface="Comic Sans MS" pitchFamily="66" charset="0"/>
              </a:rPr>
              <a:t>NU</a:t>
            </a:r>
            <a:r>
              <a:rPr lang="en-GB" sz="2000" dirty="0" err="1">
                <a:latin typeface="Comic Sans MS" pitchFamily="66" charset="0"/>
              </a:rPr>
              <a:t>clear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 err="1">
                <a:solidFill>
                  <a:srgbClr val="FF3300"/>
                </a:solidFill>
                <a:latin typeface="Comic Sans MS" pitchFamily="66" charset="0"/>
              </a:rPr>
              <a:t>ST</a:t>
            </a:r>
            <a:r>
              <a:rPr lang="en-GB" sz="2000" dirty="0" err="1">
                <a:latin typeface="Comic Sans MS" pitchFamily="66" charset="0"/>
              </a:rPr>
              <a:t>ructure</a:t>
            </a:r>
            <a:r>
              <a:rPr lang="en-GB" sz="2000" dirty="0">
                <a:latin typeface="Comic Sans MS" pitchFamily="66" charset="0"/>
              </a:rPr>
              <a:t> &amp; </a:t>
            </a:r>
            <a:r>
              <a:rPr lang="en-GB" sz="2000" dirty="0" err="1">
                <a:solidFill>
                  <a:srgbClr val="FF3300"/>
                </a:solidFill>
                <a:latin typeface="Comic Sans MS" pitchFamily="66" charset="0"/>
              </a:rPr>
              <a:t>A</a:t>
            </a:r>
            <a:r>
              <a:rPr lang="en-GB" sz="2000" dirty="0" err="1">
                <a:latin typeface="Comic Sans MS" pitchFamily="66" charset="0"/>
              </a:rPr>
              <a:t>strophysis</a:t>
            </a:r>
            <a:r>
              <a:rPr lang="en-GB" sz="2000" dirty="0">
                <a:latin typeface="Comic Sans MS" pitchFamily="66" charset="0"/>
              </a:rPr>
              <a:t> </a:t>
            </a:r>
            <a:r>
              <a:rPr lang="en-GB" sz="2000" dirty="0">
                <a:solidFill>
                  <a:srgbClr val="FF3300"/>
                </a:solidFill>
                <a:latin typeface="Comic Sans MS" pitchFamily="66" charset="0"/>
              </a:rPr>
              <a:t>R</a:t>
            </a:r>
            <a:r>
              <a:rPr lang="en-GB" sz="2000" dirty="0">
                <a:latin typeface="Comic Sans MS" pitchFamily="66" charset="0"/>
              </a:rPr>
              <a:t>esearch</a:t>
            </a:r>
            <a:r>
              <a:rPr lang="es-ES" sz="2000" dirty="0"/>
              <a:t> </a:t>
            </a:r>
            <a:endParaRPr sz="2000" dirty="0"/>
          </a:p>
        </p:txBody>
      </p:sp>
      <p:sp>
        <p:nvSpPr>
          <p:cNvPr id="11" name="Line 1"/>
          <p:cNvSpPr/>
          <p:nvPr/>
        </p:nvSpPr>
        <p:spPr>
          <a:xfrm>
            <a:off x="0" y="764704"/>
            <a:ext cx="9144000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round/>
          </a:ln>
        </p:spPr>
      </p:sp>
      <p:sp>
        <p:nvSpPr>
          <p:cNvPr id="7" name="Line 1"/>
          <p:cNvSpPr/>
          <p:nvPr/>
        </p:nvSpPr>
        <p:spPr>
          <a:xfrm>
            <a:off x="0" y="764704"/>
            <a:ext cx="9144000" cy="0"/>
          </a:xfrm>
          <a:prstGeom prst="line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round/>
          </a:ln>
        </p:spPr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27025E2-8837-5B4F-BD3F-17D40C26E3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7345" y="796453"/>
            <a:ext cx="7385532" cy="4018949"/>
          </a:xfrm>
          <a:prstGeom prst="rect">
            <a:avLst/>
          </a:prstGeom>
        </p:spPr>
      </p:pic>
      <p:cxnSp>
        <p:nvCxnSpPr>
          <p:cNvPr id="24" name="23 Conector recto de flecha"/>
          <p:cNvCxnSpPr/>
          <p:nvPr/>
        </p:nvCxnSpPr>
        <p:spPr>
          <a:xfrm flipV="1">
            <a:off x="899592" y="2492896"/>
            <a:ext cx="864096" cy="64807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Rectángulo"/>
          <p:cNvSpPr/>
          <p:nvPr/>
        </p:nvSpPr>
        <p:spPr>
          <a:xfrm>
            <a:off x="41052" y="2161274"/>
            <a:ext cx="169309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>
                <a:solidFill>
                  <a:srgbClr val="003399"/>
                </a:solidFill>
                <a:latin typeface="Trebuchet MS" pitchFamily="34" charset="0"/>
                <a:ea typeface="Droid Sans Fallback" charset="0"/>
                <a:cs typeface="Droid Sans Fallback" charset="0"/>
              </a:rPr>
              <a:t>Primary beam</a:t>
            </a:r>
          </a:p>
          <a:p>
            <a:r>
              <a:rPr lang="de-DE" dirty="0" err="1">
                <a:solidFill>
                  <a:srgbClr val="003399"/>
                </a:solidFill>
                <a:latin typeface="Trebuchet MS" pitchFamily="34" charset="0"/>
                <a:ea typeface="Droid Sans Fallback" charset="0"/>
                <a:cs typeface="Droid Sans Fallback" charset="0"/>
              </a:rPr>
              <a:t>from</a:t>
            </a:r>
            <a:r>
              <a:rPr lang="de-DE" b="1" dirty="0">
                <a:solidFill>
                  <a:srgbClr val="003399"/>
                </a:solidFill>
                <a:latin typeface="Trebuchet MS" pitchFamily="34" charset="0"/>
                <a:ea typeface="Droid Sans Fallback" charset="0"/>
                <a:cs typeface="Droid Sans Fallback" charset="0"/>
              </a:rPr>
              <a:t> SIS100</a:t>
            </a:r>
          </a:p>
        </p:txBody>
      </p:sp>
      <p:pic>
        <p:nvPicPr>
          <p:cNvPr id="26" name="Picture 2">
            <a:extLst>
              <a:ext uri="{FF2B5EF4-FFF2-40B4-BE49-F238E27FC236}">
                <a16:creationId xmlns:a16="http://schemas.microsoft.com/office/drawing/2014/main" id="{DF4D5149-89D3-A14C-B393-FD373F289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97" y="3367593"/>
            <a:ext cx="3900017" cy="294673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27" name="26 Grupo"/>
          <p:cNvGrpSpPr/>
          <p:nvPr/>
        </p:nvGrpSpPr>
        <p:grpSpPr>
          <a:xfrm>
            <a:off x="3251779" y="3781577"/>
            <a:ext cx="3900017" cy="2355448"/>
            <a:chOff x="467544" y="3146812"/>
            <a:chExt cx="4248472" cy="3010406"/>
          </a:xfrm>
        </p:grpSpPr>
        <p:grpSp>
          <p:nvGrpSpPr>
            <p:cNvPr id="28" name="27 Grupo"/>
            <p:cNvGrpSpPr/>
            <p:nvPr/>
          </p:nvGrpSpPr>
          <p:grpSpPr>
            <a:xfrm>
              <a:off x="467544" y="3284984"/>
              <a:ext cx="4248472" cy="2872234"/>
              <a:chOff x="-1116632" y="3140968"/>
              <a:chExt cx="4356993" cy="3016250"/>
            </a:xfrm>
          </p:grpSpPr>
          <p:pic>
            <p:nvPicPr>
              <p:cNvPr id="30" name="Picture 1048" descr="produccion_rib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116632" y="3140968"/>
                <a:ext cx="4054475" cy="3016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1" name="Freeform 14"/>
              <p:cNvSpPr>
                <a:spLocks/>
              </p:cNvSpPr>
              <p:nvPr/>
            </p:nvSpPr>
            <p:spPr bwMode="auto">
              <a:xfrm>
                <a:off x="0" y="4077072"/>
                <a:ext cx="3240361" cy="1728192"/>
              </a:xfrm>
              <a:custGeom>
                <a:avLst/>
                <a:gdLst>
                  <a:gd name="T0" fmla="*/ 0 w 2462"/>
                  <a:gd name="T1" fmla="*/ 2147483647 h 1175"/>
                  <a:gd name="T2" fmla="*/ 2147483647 w 2462"/>
                  <a:gd name="T3" fmla="*/ 2147483647 h 1175"/>
                  <a:gd name="T4" fmla="*/ 2147483647 w 2462"/>
                  <a:gd name="T5" fmla="*/ 2147483647 h 1175"/>
                  <a:gd name="T6" fmla="*/ 2147483647 w 2462"/>
                  <a:gd name="T7" fmla="*/ 2147483647 h 1175"/>
                  <a:gd name="T8" fmla="*/ 2147483647 w 2462"/>
                  <a:gd name="T9" fmla="*/ 2147483647 h 1175"/>
                  <a:gd name="T10" fmla="*/ 2147483647 w 2462"/>
                  <a:gd name="T11" fmla="*/ 2147483647 h 1175"/>
                  <a:gd name="T12" fmla="*/ 2147483647 w 2462"/>
                  <a:gd name="T13" fmla="*/ 2147483647 h 1175"/>
                  <a:gd name="T14" fmla="*/ 2147483647 w 2462"/>
                  <a:gd name="T15" fmla="*/ 0 h 117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462" h="1175">
                    <a:moveTo>
                      <a:pt x="0" y="1175"/>
                    </a:moveTo>
                    <a:lnTo>
                      <a:pt x="265" y="1099"/>
                    </a:lnTo>
                    <a:lnTo>
                      <a:pt x="265" y="1023"/>
                    </a:lnTo>
                    <a:lnTo>
                      <a:pt x="909" y="834"/>
                    </a:lnTo>
                    <a:lnTo>
                      <a:pt x="909" y="720"/>
                    </a:lnTo>
                    <a:lnTo>
                      <a:pt x="1818" y="379"/>
                    </a:lnTo>
                    <a:lnTo>
                      <a:pt x="1818" y="228"/>
                    </a:lnTo>
                    <a:lnTo>
                      <a:pt x="2462" y="0"/>
                    </a:lnTo>
                  </a:path>
                </a:pathLst>
              </a:cu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9" name="Text Box 6"/>
            <p:cNvSpPr txBox="1">
              <a:spLocks noChangeArrowheads="1"/>
            </p:cNvSpPr>
            <p:nvPr/>
          </p:nvSpPr>
          <p:spPr bwMode="auto">
            <a:xfrm>
              <a:off x="791854" y="3146812"/>
              <a:ext cx="2160239" cy="1180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s-ES_tradnl" dirty="0" err="1">
                  <a:solidFill>
                    <a:srgbClr val="009999"/>
                  </a:solidFill>
                  <a:latin typeface="Trebuchet MS" pitchFamily="34" charset="0"/>
                </a:rPr>
                <a:t>Production</a:t>
              </a:r>
              <a:r>
                <a:rPr lang="es-ES_tradnl" dirty="0">
                  <a:solidFill>
                    <a:srgbClr val="009999"/>
                  </a:solidFill>
                  <a:latin typeface="Trebuchet MS" pitchFamily="34" charset="0"/>
                </a:rPr>
                <a:t> </a:t>
              </a:r>
              <a:r>
                <a:rPr lang="es-ES_tradnl" dirty="0" err="1">
                  <a:solidFill>
                    <a:srgbClr val="009999"/>
                  </a:solidFill>
                  <a:latin typeface="Trebuchet MS" pitchFamily="34" charset="0"/>
                </a:rPr>
                <a:t>of</a:t>
              </a:r>
              <a:r>
                <a:rPr lang="es-ES_tradnl" dirty="0">
                  <a:solidFill>
                    <a:srgbClr val="009999"/>
                  </a:solidFill>
                  <a:latin typeface="Trebuchet MS" pitchFamily="34" charset="0"/>
                </a:rPr>
                <a:t> more </a:t>
              </a:r>
              <a:r>
                <a:rPr lang="es-ES_tradnl" dirty="0" err="1">
                  <a:solidFill>
                    <a:srgbClr val="009999"/>
                  </a:solidFill>
                  <a:latin typeface="Trebuchet MS" pitchFamily="34" charset="0"/>
                </a:rPr>
                <a:t>than</a:t>
              </a:r>
              <a:r>
                <a:rPr lang="es-ES_tradnl" dirty="0">
                  <a:solidFill>
                    <a:srgbClr val="009999"/>
                  </a:solidFill>
                  <a:latin typeface="Trebuchet MS" pitchFamily="34" charset="0"/>
                </a:rPr>
                <a:t> 4000 nuclear </a:t>
              </a:r>
              <a:r>
                <a:rPr lang="es-ES_tradnl" dirty="0" err="1">
                  <a:solidFill>
                    <a:srgbClr val="009999"/>
                  </a:solidFill>
                  <a:latin typeface="Trebuchet MS" pitchFamily="34" charset="0"/>
                </a:rPr>
                <a:t>species</a:t>
              </a:r>
              <a:endParaRPr lang="es-ES_tradnl" dirty="0">
                <a:solidFill>
                  <a:srgbClr val="009999"/>
                </a:solidFill>
                <a:latin typeface="Trebuchet MS" pitchFamily="34" charset="0"/>
              </a:endParaRPr>
            </a:p>
          </p:txBody>
        </p:sp>
      </p:grpSp>
      <p:pic>
        <p:nvPicPr>
          <p:cNvPr id="3074" name="Picture 2">
            <a:extLst>
              <a:ext uri="{FF2B5EF4-FFF2-40B4-BE49-F238E27FC236}">
                <a16:creationId xmlns:a16="http://schemas.microsoft.com/office/drawing/2014/main" id="{A5935C76-195D-327B-4AC4-AE8B1BDF8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76"/>
            <a:ext cx="2234730" cy="1407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FAC0A859-0DB5-F990-5E46-60A6BEB29A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2214" y="2837089"/>
            <a:ext cx="1216509" cy="559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CD19C65F-AD76-0E37-1023-35D9EB5932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363" y="762604"/>
            <a:ext cx="829847" cy="38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CB70348A-52E9-6DD3-E7C2-C6EA0E76FA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210" y="684260"/>
            <a:ext cx="541267" cy="470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id="{9A53B749-C035-07C1-CC7A-8ED19B5AD3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150" y="1520058"/>
            <a:ext cx="1004236" cy="87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>
            <a:extLst>
              <a:ext uri="{FF2B5EF4-FFF2-40B4-BE49-F238E27FC236}">
                <a16:creationId xmlns:a16="http://schemas.microsoft.com/office/drawing/2014/main" id="{9AA6AE55-AE2F-50E7-D735-A3AEB105BA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440" y="2492896"/>
            <a:ext cx="547710" cy="378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>
            <a:extLst>
              <a:ext uri="{FF2B5EF4-FFF2-40B4-BE49-F238E27FC236}">
                <a16:creationId xmlns:a16="http://schemas.microsoft.com/office/drawing/2014/main" id="{D6207761-E72F-28CA-DAB5-70B2C3D440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2369" y="2725968"/>
            <a:ext cx="674033" cy="69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pie de página 3">
            <a:extLst>
              <a:ext uri="{FF2B5EF4-FFF2-40B4-BE49-F238E27FC236}">
                <a16:creationId xmlns:a16="http://schemas.microsoft.com/office/drawing/2014/main" id="{952A5BF6-0905-BA7A-7256-3455BF1974E2}"/>
              </a:ext>
            </a:extLst>
          </p:cNvPr>
          <p:cNvSpPr txBox="1">
            <a:spLocks/>
          </p:cNvSpPr>
          <p:nvPr/>
        </p:nvSpPr>
        <p:spPr>
          <a:xfrm>
            <a:off x="259097" y="6464169"/>
            <a:ext cx="2716495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400" dirty="0" err="1"/>
              <a:t>Olof</a:t>
            </a:r>
            <a:r>
              <a:rPr lang="es-ES" sz="1400" dirty="0"/>
              <a:t> TENGBLAD       MASTER TEAFN</a:t>
            </a:r>
          </a:p>
        </p:txBody>
      </p:sp>
      <p:sp>
        <p:nvSpPr>
          <p:cNvPr id="3" name="Marcador de número de diapositiva 4">
            <a:extLst>
              <a:ext uri="{FF2B5EF4-FFF2-40B4-BE49-F238E27FC236}">
                <a16:creationId xmlns:a16="http://schemas.microsoft.com/office/drawing/2014/main" id="{9E8F84AE-DC82-F50C-167C-970CF34E5770}"/>
              </a:ext>
            </a:extLst>
          </p:cNvPr>
          <p:cNvSpPr txBox="1">
            <a:spLocks/>
          </p:cNvSpPr>
          <p:nvPr/>
        </p:nvSpPr>
        <p:spPr>
          <a:xfrm>
            <a:off x="8261350" y="6457950"/>
            <a:ext cx="850900" cy="365125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BF7A88B-9D4D-4E41-BDD8-D7C9C30E771E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8808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3880DE-9E32-6E24-DD12-1A443B0D5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baseline="30000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000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B: R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eactions with </a:t>
            </a:r>
            <a:r>
              <a:rPr lang="en-US" sz="2000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elativistic </a:t>
            </a:r>
            <a:r>
              <a:rPr lang="en-US" sz="2000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adioactive </a:t>
            </a:r>
            <a:r>
              <a:rPr lang="en-US" sz="2000" dirty="0">
                <a:solidFill>
                  <a:srgbClr val="C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eams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387FA28-2F64-DC60-AB79-FD78F1BC4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s-ES" sz="9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t>O. Tengblad: TEAFN2025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49997C8-5A18-159A-E688-0DF81146D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17768E-E2E7-E84A-A287-50AB9DA46C95}" type="slidenum">
              <a:rPr kumimoji="0" lang="en-US" altLang="es-ES" sz="27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ews Gothic M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es-ES" sz="27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ews Gothic MT"/>
              <a:ea typeface="+mn-ea"/>
              <a:cs typeface="+mn-cs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80332F4-09D9-DA11-832C-82A3B387C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42" y="1183341"/>
            <a:ext cx="8947211" cy="5092049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0A59B8A5-4FA1-2001-B225-D910436A4DBF}"/>
              </a:ext>
            </a:extLst>
          </p:cNvPr>
          <p:cNvSpPr txBox="1"/>
          <p:nvPr/>
        </p:nvSpPr>
        <p:spPr>
          <a:xfrm>
            <a:off x="116547" y="814009"/>
            <a:ext cx="6267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CAD drawing of the new installation in High Energy Cave</a:t>
            </a:r>
          </a:p>
        </p:txBody>
      </p:sp>
    </p:spTree>
    <p:extLst>
      <p:ext uri="{BB962C8B-B14F-4D97-AF65-F5344CB8AC3E}">
        <p14:creationId xmlns:p14="http://schemas.microsoft.com/office/powerpoint/2010/main" val="231285837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-\frac{dE}{dx} = K z^2 \frac{Z}{A}\frac{1}{\beta^2}&#10;\left[ \frac{1}{2}\log \frac{2 m_e c^2\beta^2 \gamma^2 T_{\rm max}}{I^2}-\beta^2\right]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432"/>
  <p:tag name="BOXHEIGHT" val="312"/>
  <p:tag name="BOXFONT" val="8"/>
  <p:tag name="BOXWRAP" val="False"/>
  <p:tag name="WORKAROUNDTRANSPARENCYBUG" val="False"/>
  <p:tag name="ALLOWFONTSUBSTITUTION" val="False"/>
  <p:tag name="BITMAPFORMAT" val="pngmono"/>
  <p:tag name="ORIGWIDTH" val="438"/>
  <p:tag name="PICTUREFILESIZE" val="31303"/>
</p:tagLst>
</file>

<file path=ppt/theme/_rels/them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Präsentationsvorlage_BWL9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1_TUD_Präsentation_ro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1_TUD_Präsentation_r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1_TUD_Präsentation_ro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1_TUD_Präsentation_ro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apital">
  <a:themeElements>
    <a:clrScheme name="Centrado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Artículo">
      <a:maj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Ｐ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Brisa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Brisa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default">
  <a:themeElements>
    <a:clrScheme name="defaul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">
      <a:majorFont>
        <a:latin typeface="Copperplate Gothic Bold"/>
        <a:ea typeface=""/>
        <a:cs typeface="Arial"/>
      </a:majorFont>
      <a:minorFont>
        <a:latin typeface="Copperplate Gothic Light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16030</TotalTime>
  <Words>2761</Words>
  <Application>Microsoft Macintosh PowerPoint</Application>
  <PresentationFormat>Presentación en pantalla (4:3)</PresentationFormat>
  <Paragraphs>569</Paragraphs>
  <Slides>41</Slides>
  <Notes>13</Notes>
  <HiddenSlides>0</HiddenSlides>
  <MMClips>0</MMClips>
  <ScaleCrop>false</ScaleCrop>
  <HeadingPairs>
    <vt:vector size="6" baseType="variant">
      <vt:variant>
        <vt:lpstr>Fuentes usadas</vt:lpstr>
      </vt:variant>
      <vt:variant>
        <vt:i4>25</vt:i4>
      </vt:variant>
      <vt:variant>
        <vt:lpstr>Tema</vt:lpstr>
      </vt:variant>
      <vt:variant>
        <vt:i4>6</vt:i4>
      </vt:variant>
      <vt:variant>
        <vt:lpstr>Títulos de diapositiva</vt:lpstr>
      </vt:variant>
      <vt:variant>
        <vt:i4>41</vt:i4>
      </vt:variant>
    </vt:vector>
  </HeadingPairs>
  <TitlesOfParts>
    <vt:vector size="72" baseType="lpstr">
      <vt:lpstr>Brush Script MT</vt:lpstr>
      <vt:lpstr>-apple-system</vt:lpstr>
      <vt:lpstr>Apple Chancery</vt:lpstr>
      <vt:lpstr>Arial</vt:lpstr>
      <vt:lpstr>Bookman Old Style</vt:lpstr>
      <vt:lpstr>Calibri</vt:lpstr>
      <vt:lpstr>Calisto MT</vt:lpstr>
      <vt:lpstr>Cambria Math</vt:lpstr>
      <vt:lpstr>Charter Roman</vt:lpstr>
      <vt:lpstr>Comic Sans MS</vt:lpstr>
      <vt:lpstr>Copperplate</vt:lpstr>
      <vt:lpstr>Copperplate Gothic Bold</vt:lpstr>
      <vt:lpstr>Copperplate Gothic Light</vt:lpstr>
      <vt:lpstr>Garamond</vt:lpstr>
      <vt:lpstr>Gill Sans</vt:lpstr>
      <vt:lpstr>News Gothic MT</vt:lpstr>
      <vt:lpstr>Segoe UI Web (West European)</vt:lpstr>
      <vt:lpstr>Symbol</vt:lpstr>
      <vt:lpstr>Times CE</vt:lpstr>
      <vt:lpstr>Times New Roman</vt:lpstr>
      <vt:lpstr>Times Roman</vt:lpstr>
      <vt:lpstr>Trebuchet MS</vt:lpstr>
      <vt:lpstr>Verdana</vt:lpstr>
      <vt:lpstr>Wingdings</vt:lpstr>
      <vt:lpstr>Wingdings 2</vt:lpstr>
      <vt:lpstr>Tema de Office</vt:lpstr>
      <vt:lpstr>Präsentationsvorlage_BWL9</vt:lpstr>
      <vt:lpstr>Capital</vt:lpstr>
      <vt:lpstr>1_Brisa</vt:lpstr>
      <vt:lpstr>Brisa</vt:lpstr>
      <vt:lpstr>default</vt:lpstr>
      <vt:lpstr>Presentación de PowerPoint</vt:lpstr>
      <vt:lpstr>Presentación de PowerPoint</vt:lpstr>
      <vt:lpstr>FAIR - The Universe in the Laboratory</vt:lpstr>
      <vt:lpstr>Radioactive Beam Production</vt:lpstr>
      <vt:lpstr>Presentación de PowerPoint</vt:lpstr>
      <vt:lpstr>NUSTAR</vt:lpstr>
      <vt:lpstr>NUSTAR:  NUclear Structure, Astrophysics and Reactions</vt:lpstr>
      <vt:lpstr>Presentación de PowerPoint</vt:lpstr>
      <vt:lpstr>R3B: Reactions with Relativistic Radioactive Beams</vt:lpstr>
      <vt:lpstr>How does it work</vt:lpstr>
      <vt:lpstr>Presentación de PowerPoint</vt:lpstr>
      <vt:lpstr>Key instrumentation </vt:lpstr>
      <vt:lpstr>LH2 target with Si-detector</vt:lpstr>
      <vt:lpstr>Presentación de PowerPoint</vt:lpstr>
      <vt:lpstr>I+D para p-tracker  flexible pixelated Si-boards</vt:lpstr>
      <vt:lpstr>Presentación de PowerPoint</vt:lpstr>
      <vt:lpstr>Presentación de PowerPoint</vt:lpstr>
      <vt:lpstr>Hybrid g/p spectrometer/calorimeter</vt:lpstr>
      <vt:lpstr>I+D para CALIFA</vt:lpstr>
      <vt:lpstr>Presentación de PowerPoint</vt:lpstr>
      <vt:lpstr>PROTONS in Phoswich:   DE+ E</vt:lpstr>
      <vt:lpstr>PROTONS in Phoswich:   DE  vs DE+ E</vt:lpstr>
      <vt:lpstr>Endcap still in R&amp;D!</vt:lpstr>
      <vt:lpstr>Presentación de PowerPoint</vt:lpstr>
      <vt:lpstr>Presentación de PowerPoint</vt:lpstr>
      <vt:lpstr>GLAD - Large-Acceptance superconductingDipole magnet https://www.gsi.de/work/forschung/nustarenna/nustarenna_divisions/kernreaktionen/r3b_project_group/glad</vt:lpstr>
      <vt:lpstr>NeuLAND - High-resolution neutron ToF spectrometer https://www.gsi.de/work/forschung/nustarenna/nustarenna_divisions/kernreaktionen/r3b_project_group/neuland  </vt:lpstr>
      <vt:lpstr>Presentación de PowerPoint</vt:lpstr>
      <vt:lpstr>Presentación de PowerPoint</vt:lpstr>
      <vt:lpstr>Many detectors, big distance, each with individual electronics and DAQ   But should work synchronized</vt:lpstr>
      <vt:lpstr> General outline of electronics and DAQ</vt:lpstr>
      <vt:lpstr>Synchronization and Coincidences to build event by event data .  GSI-FAIR  wide Time reference:</vt:lpstr>
      <vt:lpstr>R3B Summary: Schedule and first experiments @ GSI in Cave C</vt:lpstr>
      <vt:lpstr>An example:    S393 experiment</vt:lpstr>
      <vt:lpstr>Quasi-Free Scattering: Knockout reaction</vt:lpstr>
      <vt:lpstr>Experiment:Cave C</vt:lpstr>
      <vt:lpstr>Reaction channel Idenitifcation</vt:lpstr>
      <vt:lpstr>Relative Energy of 12Be + n:</vt:lpstr>
      <vt:lpstr>Experimentos de NUSTAR:  pensar y recordar!</vt:lpstr>
      <vt:lpstr>Presentación de PowerPoint</vt:lpstr>
      <vt:lpstr>España</vt:lpstr>
    </vt:vector>
  </TitlesOfParts>
  <Company>IEM - CSIC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Olof Tengblad</dc:creator>
  <cp:lastModifiedBy>Microsoft Office User</cp:lastModifiedBy>
  <cp:revision>285</cp:revision>
  <cp:lastPrinted>2025-01-27T16:22:54Z</cp:lastPrinted>
  <dcterms:created xsi:type="dcterms:W3CDTF">2014-12-06T10:45:47Z</dcterms:created>
  <dcterms:modified xsi:type="dcterms:W3CDTF">2025-01-27T17:10:45Z</dcterms:modified>
</cp:coreProperties>
</file>