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  <p:sldMasterId id="2147483710" r:id="rId2"/>
  </p:sldMasterIdLst>
  <p:notesMasterIdLst>
    <p:notesMasterId r:id="rId13"/>
  </p:notesMasterIdLst>
  <p:sldIdLst>
    <p:sldId id="269" r:id="rId3"/>
    <p:sldId id="258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2F2F2"/>
    <a:srgbClr val="4977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60"/>
    <p:restoredTop sz="93542"/>
  </p:normalViewPr>
  <p:slideViewPr>
    <p:cSldViewPr snapToGrid="0" snapToObjects="1">
      <p:cViewPr varScale="1">
        <p:scale>
          <a:sx n="122" d="100"/>
          <a:sy n="122" d="100"/>
        </p:scale>
        <p:origin x="52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1DDDAB-718A-4A43-976A-8233013876EA}" type="datetimeFigureOut">
              <a:rPr lang="en-GB" smtClean="0"/>
              <a:t>26/01/2023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C5DBD-6313-DE42-A1A3-FCF6EC768DD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060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A68FBF-83B2-8047-B0B1-DA08682D16F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947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A68FBF-83B2-8047-B0B1-DA08682D16F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689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A68FBF-83B2-8047-B0B1-DA08682D16F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156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A68FBF-83B2-8047-B0B1-DA08682D16F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2353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A68FBF-83B2-8047-B0B1-DA08682D16F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7017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A68FBF-83B2-8047-B0B1-DA08682D16F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0701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A68FBF-83B2-8047-B0B1-DA08682D16F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814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A68FBF-83B2-8047-B0B1-DA08682D16F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92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5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1/26/23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1/26/23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1/26/23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ido a una columna y 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Rectángulo 12"/>
          <p:cNvSpPr/>
          <p:nvPr/>
        </p:nvSpPr>
        <p:spPr>
          <a:xfrm>
            <a:off x="-12835" y="6353810"/>
            <a:ext cx="12204835" cy="504191"/>
          </a:xfrm>
          <a:prstGeom prst="rect">
            <a:avLst/>
          </a:prstGeom>
          <a:solidFill>
            <a:srgbClr val="0077C8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0074B0"/>
                </a:solidFill>
              </a:defRPr>
            </a:pPr>
            <a:endParaRPr sz="1800"/>
          </a:p>
        </p:txBody>
      </p:sp>
      <p:sp>
        <p:nvSpPr>
          <p:cNvPr id="280" name="Rectángulo 9"/>
          <p:cNvSpPr/>
          <p:nvPr/>
        </p:nvSpPr>
        <p:spPr>
          <a:xfrm>
            <a:off x="-12834" y="1"/>
            <a:ext cx="1886859" cy="63654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4512" y="21600"/>
                </a:lnTo>
                <a:lnTo>
                  <a:pt x="0" y="21569"/>
                </a:lnTo>
                <a:lnTo>
                  <a:pt x="0" y="0"/>
                </a:lnTo>
                <a:close/>
              </a:path>
            </a:pathLst>
          </a:custGeom>
          <a:solidFill>
            <a:srgbClr val="4A772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4A7729"/>
                </a:solidFill>
              </a:defRPr>
            </a:pPr>
            <a:endParaRPr sz="1800"/>
          </a:p>
        </p:txBody>
      </p:sp>
      <p:pic>
        <p:nvPicPr>
          <p:cNvPr id="281" name="Imagen 10" descr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07" y="6134910"/>
            <a:ext cx="1702215" cy="902154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" name="Imagen 15" descr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45" y="217177"/>
            <a:ext cx="1708396" cy="817180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Texto del título"/>
          <p:cNvSpPr txBox="1">
            <a:spLocks noGrp="1"/>
          </p:cNvSpPr>
          <p:nvPr>
            <p:ph type="title"/>
          </p:nvPr>
        </p:nvSpPr>
        <p:spPr>
          <a:xfrm>
            <a:off x="2633741" y="338136"/>
            <a:ext cx="8948659" cy="798302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284" name="Marcador de posición de imagen 11"/>
          <p:cNvSpPr>
            <a:spLocks noGrp="1"/>
          </p:cNvSpPr>
          <p:nvPr>
            <p:ph type="pic" sz="quarter" idx="13"/>
          </p:nvPr>
        </p:nvSpPr>
        <p:spPr>
          <a:xfrm>
            <a:off x="7249888" y="4417787"/>
            <a:ext cx="4332513" cy="142717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s-ES"/>
              <a:t>Haga clic en el icono para agregar una imagen</a:t>
            </a:r>
            <a:endParaRPr/>
          </a:p>
        </p:txBody>
      </p:sp>
      <p:sp>
        <p:nvSpPr>
          <p:cNvPr id="285" name="Marcador de posición de imagen 11"/>
          <p:cNvSpPr>
            <a:spLocks noGrp="1"/>
          </p:cNvSpPr>
          <p:nvPr>
            <p:ph type="pic" sz="quarter" idx="14"/>
          </p:nvPr>
        </p:nvSpPr>
        <p:spPr>
          <a:xfrm>
            <a:off x="7249888" y="1319000"/>
            <a:ext cx="4332513" cy="142717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s-ES"/>
              <a:t>Haga clic en el icono para agregar una imagen</a:t>
            </a:r>
            <a:endParaRPr/>
          </a:p>
        </p:txBody>
      </p:sp>
      <p:sp>
        <p:nvSpPr>
          <p:cNvPr id="286" name="Marcador de posición de imagen 11"/>
          <p:cNvSpPr>
            <a:spLocks noGrp="1"/>
          </p:cNvSpPr>
          <p:nvPr>
            <p:ph type="pic" sz="quarter" idx="15"/>
          </p:nvPr>
        </p:nvSpPr>
        <p:spPr>
          <a:xfrm>
            <a:off x="7249888" y="2861142"/>
            <a:ext cx="4332513" cy="14271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s-ES"/>
              <a:t>Haga clic en el icono para agregar una imagen</a:t>
            </a:r>
            <a:endParaRPr/>
          </a:p>
        </p:txBody>
      </p:sp>
      <p:sp>
        <p:nvSpPr>
          <p:cNvPr id="287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-29294" y="2501101"/>
            <a:ext cx="1598759" cy="386024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s-ES"/>
              <a:t>Haga clic en el icono para agregar una imagen</a:t>
            </a:r>
            <a:endParaRPr/>
          </a:p>
        </p:txBody>
      </p:sp>
      <p:sp>
        <p:nvSpPr>
          <p:cNvPr id="288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2633741" y="1318997"/>
            <a:ext cx="4352473" cy="45259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grpSp>
        <p:nvGrpSpPr>
          <p:cNvPr id="293" name="Grupo"/>
          <p:cNvGrpSpPr/>
          <p:nvPr/>
        </p:nvGrpSpPr>
        <p:grpSpPr>
          <a:xfrm>
            <a:off x="7639288" y="6404000"/>
            <a:ext cx="4508033" cy="369330"/>
            <a:chOff x="0" y="755"/>
            <a:chExt cx="3381023" cy="369329"/>
          </a:xfrm>
        </p:grpSpPr>
        <p:sp>
          <p:nvSpPr>
            <p:cNvPr id="289" name="CuadroTexto 8"/>
            <p:cNvSpPr txBox="1"/>
            <p:nvPr/>
          </p:nvSpPr>
          <p:spPr>
            <a:xfrm>
              <a:off x="970140" y="117800"/>
              <a:ext cx="1034541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r">
                <a:defRPr sz="800" b="1">
                  <a:solidFill>
                    <a:srgbClr val="FFFFFF"/>
                  </a:solidFill>
                </a:defRPr>
              </a:lvl1pPr>
            </a:lstStyle>
            <a:p>
              <a:r>
                <a:rPr sz="800"/>
                <a:t>www.cmam.uam.es</a:t>
              </a:r>
            </a:p>
          </p:txBody>
        </p:sp>
        <p:sp>
          <p:nvSpPr>
            <p:cNvPr id="290" name="CuadroTexto 8"/>
            <p:cNvSpPr txBox="1"/>
            <p:nvPr/>
          </p:nvSpPr>
          <p:spPr>
            <a:xfrm>
              <a:off x="0" y="117800"/>
              <a:ext cx="1034541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r">
                <a:defRPr sz="800" b="1">
                  <a:solidFill>
                    <a:srgbClr val="FFFFFF"/>
                  </a:solidFill>
                </a:defRPr>
              </a:lvl1pPr>
            </a:lstStyle>
            <a:p>
              <a:r>
                <a:rPr sz="800"/>
                <a:t>www.uam.es</a:t>
              </a:r>
            </a:p>
          </p:txBody>
        </p:sp>
        <p:sp>
          <p:nvSpPr>
            <p:cNvPr id="291" name="|"/>
            <p:cNvSpPr txBox="1"/>
            <p:nvPr/>
          </p:nvSpPr>
          <p:spPr>
            <a:xfrm>
              <a:off x="984486" y="755"/>
              <a:ext cx="142586" cy="369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sz="1000"/>
                <a:t>|</a:t>
              </a:r>
              <a:r>
                <a:rPr sz="1800"/>
                <a:t> </a:t>
              </a:r>
            </a:p>
          </p:txBody>
        </p:sp>
        <p:pic>
          <p:nvPicPr>
            <p:cNvPr id="292" name="redes.jpg" descr="redes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65879" y="98704"/>
              <a:ext cx="1415144" cy="2566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94" name="CMAM.PNG" descr="CMAM.PNG"/>
          <p:cNvPicPr>
            <a:picLocks noChangeAspect="1"/>
          </p:cNvPicPr>
          <p:nvPr/>
        </p:nvPicPr>
        <p:blipFill>
          <a:blip r:embed="rId5"/>
          <a:srcRect l="729" t="915" r="3855" b="4046"/>
          <a:stretch>
            <a:fillRect/>
          </a:stretch>
        </p:blipFill>
        <p:spPr>
          <a:xfrm>
            <a:off x="386810" y="1211375"/>
            <a:ext cx="1045105" cy="5266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597" extrusionOk="0">
                <a:moveTo>
                  <a:pt x="10596" y="0"/>
                </a:moveTo>
                <a:cubicBezTo>
                  <a:pt x="10556" y="-1"/>
                  <a:pt x="10525" y="1"/>
                  <a:pt x="10487" y="16"/>
                </a:cubicBezTo>
                <a:cubicBezTo>
                  <a:pt x="10408" y="47"/>
                  <a:pt x="10221" y="172"/>
                  <a:pt x="10191" y="212"/>
                </a:cubicBezTo>
                <a:cubicBezTo>
                  <a:pt x="10187" y="217"/>
                  <a:pt x="10211" y="265"/>
                  <a:pt x="10235" y="325"/>
                </a:cubicBezTo>
                <a:cubicBezTo>
                  <a:pt x="10259" y="386"/>
                  <a:pt x="10279" y="475"/>
                  <a:pt x="10279" y="521"/>
                </a:cubicBezTo>
                <a:cubicBezTo>
                  <a:pt x="10279" y="630"/>
                  <a:pt x="10312" y="822"/>
                  <a:pt x="10399" y="1123"/>
                </a:cubicBezTo>
                <a:cubicBezTo>
                  <a:pt x="10438" y="1258"/>
                  <a:pt x="10494" y="1477"/>
                  <a:pt x="10519" y="1595"/>
                </a:cubicBezTo>
                <a:cubicBezTo>
                  <a:pt x="10578" y="1860"/>
                  <a:pt x="10688" y="2129"/>
                  <a:pt x="10804" y="2311"/>
                </a:cubicBezTo>
                <a:cubicBezTo>
                  <a:pt x="10852" y="2387"/>
                  <a:pt x="10898" y="2508"/>
                  <a:pt x="10913" y="2571"/>
                </a:cubicBezTo>
                <a:cubicBezTo>
                  <a:pt x="10928" y="2635"/>
                  <a:pt x="10965" y="2700"/>
                  <a:pt x="10990" y="2734"/>
                </a:cubicBezTo>
                <a:lnTo>
                  <a:pt x="11033" y="2799"/>
                </a:lnTo>
                <a:lnTo>
                  <a:pt x="10990" y="2995"/>
                </a:lnTo>
                <a:cubicBezTo>
                  <a:pt x="10906" y="3339"/>
                  <a:pt x="10793" y="3355"/>
                  <a:pt x="10585" y="3060"/>
                </a:cubicBezTo>
                <a:cubicBezTo>
                  <a:pt x="10467" y="2891"/>
                  <a:pt x="10399" y="2832"/>
                  <a:pt x="10344" y="2832"/>
                </a:cubicBezTo>
                <a:cubicBezTo>
                  <a:pt x="10293" y="2832"/>
                  <a:pt x="10302" y="3566"/>
                  <a:pt x="10355" y="3873"/>
                </a:cubicBezTo>
                <a:cubicBezTo>
                  <a:pt x="10377" y="4000"/>
                  <a:pt x="10386" y="4121"/>
                  <a:pt x="10377" y="4134"/>
                </a:cubicBezTo>
                <a:cubicBezTo>
                  <a:pt x="10362" y="4157"/>
                  <a:pt x="9838" y="3816"/>
                  <a:pt x="9524" y="3580"/>
                </a:cubicBezTo>
                <a:cubicBezTo>
                  <a:pt x="9261" y="3383"/>
                  <a:pt x="8711" y="3043"/>
                  <a:pt x="8650" y="3043"/>
                </a:cubicBezTo>
                <a:cubicBezTo>
                  <a:pt x="8633" y="3043"/>
                  <a:pt x="8664" y="3269"/>
                  <a:pt x="8693" y="3353"/>
                </a:cubicBezTo>
                <a:cubicBezTo>
                  <a:pt x="8735" y="3471"/>
                  <a:pt x="9016" y="3911"/>
                  <a:pt x="9163" y="4085"/>
                </a:cubicBezTo>
                <a:cubicBezTo>
                  <a:pt x="9233" y="4167"/>
                  <a:pt x="9750" y="4655"/>
                  <a:pt x="10312" y="5175"/>
                </a:cubicBezTo>
                <a:cubicBezTo>
                  <a:pt x="11273" y="6066"/>
                  <a:pt x="11342" y="6144"/>
                  <a:pt x="11493" y="6380"/>
                </a:cubicBezTo>
                <a:cubicBezTo>
                  <a:pt x="11660" y="6641"/>
                  <a:pt x="11766" y="6835"/>
                  <a:pt x="11766" y="6901"/>
                </a:cubicBezTo>
                <a:cubicBezTo>
                  <a:pt x="11766" y="6922"/>
                  <a:pt x="11729" y="6990"/>
                  <a:pt x="11690" y="7047"/>
                </a:cubicBezTo>
                <a:cubicBezTo>
                  <a:pt x="11637" y="7123"/>
                  <a:pt x="11608" y="7137"/>
                  <a:pt x="11591" y="7112"/>
                </a:cubicBezTo>
                <a:cubicBezTo>
                  <a:pt x="11574" y="7087"/>
                  <a:pt x="11528" y="7098"/>
                  <a:pt x="11405" y="7177"/>
                </a:cubicBezTo>
                <a:cubicBezTo>
                  <a:pt x="11313" y="7236"/>
                  <a:pt x="11142" y="7319"/>
                  <a:pt x="11022" y="7356"/>
                </a:cubicBezTo>
                <a:cubicBezTo>
                  <a:pt x="10816" y="7420"/>
                  <a:pt x="10768" y="7433"/>
                  <a:pt x="10016" y="7421"/>
                </a:cubicBezTo>
                <a:lnTo>
                  <a:pt x="9218" y="7405"/>
                </a:lnTo>
                <a:lnTo>
                  <a:pt x="9185" y="7291"/>
                </a:lnTo>
                <a:cubicBezTo>
                  <a:pt x="9139" y="7156"/>
                  <a:pt x="9123" y="7138"/>
                  <a:pt x="8901" y="7112"/>
                </a:cubicBezTo>
                <a:cubicBezTo>
                  <a:pt x="8810" y="7102"/>
                  <a:pt x="8714" y="7089"/>
                  <a:pt x="8682" y="7080"/>
                </a:cubicBezTo>
                <a:cubicBezTo>
                  <a:pt x="8629" y="7064"/>
                  <a:pt x="8628" y="7073"/>
                  <a:pt x="8628" y="7177"/>
                </a:cubicBezTo>
                <a:cubicBezTo>
                  <a:pt x="8628" y="7269"/>
                  <a:pt x="8618" y="7289"/>
                  <a:pt x="8562" y="7340"/>
                </a:cubicBezTo>
                <a:cubicBezTo>
                  <a:pt x="8502" y="7395"/>
                  <a:pt x="8458" y="7405"/>
                  <a:pt x="8114" y="7405"/>
                </a:cubicBezTo>
                <a:cubicBezTo>
                  <a:pt x="7395" y="7405"/>
                  <a:pt x="6115" y="7346"/>
                  <a:pt x="6069" y="7307"/>
                </a:cubicBezTo>
                <a:cubicBezTo>
                  <a:pt x="5762" y="7052"/>
                  <a:pt x="5734" y="7035"/>
                  <a:pt x="5588" y="7112"/>
                </a:cubicBezTo>
                <a:cubicBezTo>
                  <a:pt x="5539" y="7137"/>
                  <a:pt x="5445" y="7161"/>
                  <a:pt x="5369" y="7161"/>
                </a:cubicBezTo>
                <a:cubicBezTo>
                  <a:pt x="5240" y="7161"/>
                  <a:pt x="5222" y="7157"/>
                  <a:pt x="5161" y="7063"/>
                </a:cubicBezTo>
                <a:cubicBezTo>
                  <a:pt x="5053" y="6897"/>
                  <a:pt x="5011" y="6648"/>
                  <a:pt x="4997" y="6184"/>
                </a:cubicBezTo>
                <a:lnTo>
                  <a:pt x="4986" y="5794"/>
                </a:lnTo>
                <a:lnTo>
                  <a:pt x="4724" y="5940"/>
                </a:lnTo>
                <a:cubicBezTo>
                  <a:pt x="4582" y="6025"/>
                  <a:pt x="4380" y="6170"/>
                  <a:pt x="4275" y="6266"/>
                </a:cubicBezTo>
                <a:cubicBezTo>
                  <a:pt x="4091" y="6435"/>
                  <a:pt x="4090" y="6447"/>
                  <a:pt x="4089" y="6559"/>
                </a:cubicBezTo>
                <a:cubicBezTo>
                  <a:pt x="4089" y="6637"/>
                  <a:pt x="4067" y="6715"/>
                  <a:pt x="4024" y="6803"/>
                </a:cubicBezTo>
                <a:cubicBezTo>
                  <a:pt x="3918" y="7020"/>
                  <a:pt x="3802" y="7101"/>
                  <a:pt x="3641" y="7096"/>
                </a:cubicBezTo>
                <a:cubicBezTo>
                  <a:pt x="3518" y="7092"/>
                  <a:pt x="3044" y="6925"/>
                  <a:pt x="2876" y="6819"/>
                </a:cubicBezTo>
                <a:cubicBezTo>
                  <a:pt x="2810" y="6778"/>
                  <a:pt x="2698" y="6701"/>
                  <a:pt x="2624" y="6656"/>
                </a:cubicBezTo>
                <a:cubicBezTo>
                  <a:pt x="2550" y="6612"/>
                  <a:pt x="2433" y="6528"/>
                  <a:pt x="2362" y="6477"/>
                </a:cubicBezTo>
                <a:cubicBezTo>
                  <a:pt x="2235" y="6388"/>
                  <a:pt x="2224" y="6396"/>
                  <a:pt x="1891" y="6396"/>
                </a:cubicBezTo>
                <a:cubicBezTo>
                  <a:pt x="1476" y="6396"/>
                  <a:pt x="1310" y="6444"/>
                  <a:pt x="1082" y="6624"/>
                </a:cubicBezTo>
                <a:lnTo>
                  <a:pt x="918" y="6754"/>
                </a:lnTo>
                <a:lnTo>
                  <a:pt x="907" y="6917"/>
                </a:lnTo>
                <a:cubicBezTo>
                  <a:pt x="903" y="7047"/>
                  <a:pt x="909" y="7096"/>
                  <a:pt x="929" y="7096"/>
                </a:cubicBezTo>
                <a:cubicBezTo>
                  <a:pt x="969" y="7096"/>
                  <a:pt x="1164" y="7400"/>
                  <a:pt x="1148" y="7438"/>
                </a:cubicBezTo>
                <a:cubicBezTo>
                  <a:pt x="1141" y="7455"/>
                  <a:pt x="1086" y="7512"/>
                  <a:pt x="1028" y="7568"/>
                </a:cubicBezTo>
                <a:cubicBezTo>
                  <a:pt x="836" y="7751"/>
                  <a:pt x="709" y="8125"/>
                  <a:pt x="787" y="8284"/>
                </a:cubicBezTo>
                <a:cubicBezTo>
                  <a:pt x="812" y="8334"/>
                  <a:pt x="841" y="8330"/>
                  <a:pt x="1082" y="8316"/>
                </a:cubicBezTo>
                <a:cubicBezTo>
                  <a:pt x="1300" y="8304"/>
                  <a:pt x="1391" y="8282"/>
                  <a:pt x="1574" y="8202"/>
                </a:cubicBezTo>
                <a:cubicBezTo>
                  <a:pt x="1786" y="8111"/>
                  <a:pt x="1813" y="8107"/>
                  <a:pt x="1957" y="8137"/>
                </a:cubicBezTo>
                <a:cubicBezTo>
                  <a:pt x="2041" y="8155"/>
                  <a:pt x="2215" y="8170"/>
                  <a:pt x="2351" y="8170"/>
                </a:cubicBezTo>
                <a:cubicBezTo>
                  <a:pt x="2543" y="8170"/>
                  <a:pt x="2605" y="8185"/>
                  <a:pt x="2613" y="8219"/>
                </a:cubicBezTo>
                <a:cubicBezTo>
                  <a:pt x="2634" y="8301"/>
                  <a:pt x="2493" y="8625"/>
                  <a:pt x="2274" y="9016"/>
                </a:cubicBezTo>
                <a:cubicBezTo>
                  <a:pt x="2153" y="9233"/>
                  <a:pt x="2023" y="9441"/>
                  <a:pt x="1979" y="9488"/>
                </a:cubicBezTo>
                <a:cubicBezTo>
                  <a:pt x="1816" y="9664"/>
                  <a:pt x="1557" y="9840"/>
                  <a:pt x="1356" y="9911"/>
                </a:cubicBezTo>
                <a:cubicBezTo>
                  <a:pt x="1151" y="9983"/>
                  <a:pt x="1005" y="10106"/>
                  <a:pt x="984" y="10204"/>
                </a:cubicBezTo>
                <a:cubicBezTo>
                  <a:pt x="978" y="10233"/>
                  <a:pt x="923" y="10379"/>
                  <a:pt x="864" y="10530"/>
                </a:cubicBezTo>
                <a:lnTo>
                  <a:pt x="754" y="10806"/>
                </a:lnTo>
                <a:lnTo>
                  <a:pt x="699" y="11376"/>
                </a:lnTo>
                <a:cubicBezTo>
                  <a:pt x="637" y="12009"/>
                  <a:pt x="602" y="12527"/>
                  <a:pt x="601" y="12873"/>
                </a:cubicBezTo>
                <a:cubicBezTo>
                  <a:pt x="599" y="13341"/>
                  <a:pt x="505" y="13722"/>
                  <a:pt x="350" y="13882"/>
                </a:cubicBezTo>
                <a:cubicBezTo>
                  <a:pt x="301" y="13932"/>
                  <a:pt x="230" y="14009"/>
                  <a:pt x="196" y="14061"/>
                </a:cubicBezTo>
                <a:cubicBezTo>
                  <a:pt x="152" y="14131"/>
                  <a:pt x="115" y="14159"/>
                  <a:pt x="65" y="14159"/>
                </a:cubicBezTo>
                <a:cubicBezTo>
                  <a:pt x="-3" y="14159"/>
                  <a:pt x="0" y="14169"/>
                  <a:pt x="0" y="14322"/>
                </a:cubicBezTo>
                <a:cubicBezTo>
                  <a:pt x="0" y="14528"/>
                  <a:pt x="71" y="14735"/>
                  <a:pt x="153" y="14777"/>
                </a:cubicBezTo>
                <a:cubicBezTo>
                  <a:pt x="186" y="14795"/>
                  <a:pt x="266" y="14810"/>
                  <a:pt x="328" y="14810"/>
                </a:cubicBezTo>
                <a:cubicBezTo>
                  <a:pt x="407" y="14810"/>
                  <a:pt x="481" y="14834"/>
                  <a:pt x="601" y="14908"/>
                </a:cubicBezTo>
                <a:cubicBezTo>
                  <a:pt x="814" y="15038"/>
                  <a:pt x="1323" y="15287"/>
                  <a:pt x="1432" y="15315"/>
                </a:cubicBezTo>
                <a:cubicBezTo>
                  <a:pt x="1578" y="15351"/>
                  <a:pt x="1601" y="15380"/>
                  <a:pt x="1585" y="15542"/>
                </a:cubicBezTo>
                <a:cubicBezTo>
                  <a:pt x="1563" y="15773"/>
                  <a:pt x="1509" y="16558"/>
                  <a:pt x="1509" y="16682"/>
                </a:cubicBezTo>
                <a:lnTo>
                  <a:pt x="1509" y="16796"/>
                </a:lnTo>
                <a:lnTo>
                  <a:pt x="1574" y="16763"/>
                </a:lnTo>
                <a:cubicBezTo>
                  <a:pt x="1673" y="16714"/>
                  <a:pt x="1850" y="16515"/>
                  <a:pt x="1902" y="16389"/>
                </a:cubicBezTo>
                <a:cubicBezTo>
                  <a:pt x="1927" y="16328"/>
                  <a:pt x="1976" y="16253"/>
                  <a:pt x="2012" y="16226"/>
                </a:cubicBezTo>
                <a:cubicBezTo>
                  <a:pt x="2048" y="16199"/>
                  <a:pt x="2119" y="16118"/>
                  <a:pt x="2176" y="16047"/>
                </a:cubicBezTo>
                <a:cubicBezTo>
                  <a:pt x="2232" y="15976"/>
                  <a:pt x="2340" y="15855"/>
                  <a:pt x="2416" y="15770"/>
                </a:cubicBezTo>
                <a:lnTo>
                  <a:pt x="2558" y="15624"/>
                </a:lnTo>
                <a:lnTo>
                  <a:pt x="2810" y="15689"/>
                </a:lnTo>
                <a:lnTo>
                  <a:pt x="3062" y="15754"/>
                </a:lnTo>
                <a:lnTo>
                  <a:pt x="3925" y="15298"/>
                </a:lnTo>
                <a:lnTo>
                  <a:pt x="4778" y="14843"/>
                </a:lnTo>
                <a:lnTo>
                  <a:pt x="5850" y="14957"/>
                </a:lnTo>
                <a:lnTo>
                  <a:pt x="6922" y="15070"/>
                </a:lnTo>
                <a:lnTo>
                  <a:pt x="7928" y="15022"/>
                </a:lnTo>
                <a:lnTo>
                  <a:pt x="8923" y="14989"/>
                </a:lnTo>
                <a:lnTo>
                  <a:pt x="9852" y="15152"/>
                </a:lnTo>
                <a:lnTo>
                  <a:pt x="10771" y="15298"/>
                </a:lnTo>
                <a:lnTo>
                  <a:pt x="11755" y="15298"/>
                </a:lnTo>
                <a:cubicBezTo>
                  <a:pt x="12335" y="15298"/>
                  <a:pt x="12732" y="15314"/>
                  <a:pt x="12739" y="15331"/>
                </a:cubicBezTo>
                <a:cubicBezTo>
                  <a:pt x="12746" y="15347"/>
                  <a:pt x="12676" y="15418"/>
                  <a:pt x="12586" y="15494"/>
                </a:cubicBezTo>
                <a:cubicBezTo>
                  <a:pt x="12496" y="15569"/>
                  <a:pt x="12259" y="15817"/>
                  <a:pt x="12061" y="16047"/>
                </a:cubicBezTo>
                <a:cubicBezTo>
                  <a:pt x="11706" y="16459"/>
                  <a:pt x="11697" y="16473"/>
                  <a:pt x="11372" y="17072"/>
                </a:cubicBezTo>
                <a:cubicBezTo>
                  <a:pt x="11000" y="17759"/>
                  <a:pt x="10793" y="18177"/>
                  <a:pt x="10793" y="18211"/>
                </a:cubicBezTo>
                <a:cubicBezTo>
                  <a:pt x="10793" y="18224"/>
                  <a:pt x="10818" y="18281"/>
                  <a:pt x="10858" y="18342"/>
                </a:cubicBezTo>
                <a:lnTo>
                  <a:pt x="10935" y="18456"/>
                </a:lnTo>
                <a:lnTo>
                  <a:pt x="10891" y="18586"/>
                </a:lnTo>
                <a:lnTo>
                  <a:pt x="10858" y="18716"/>
                </a:lnTo>
                <a:lnTo>
                  <a:pt x="10946" y="18797"/>
                </a:lnTo>
                <a:cubicBezTo>
                  <a:pt x="11027" y="18859"/>
                  <a:pt x="11049" y="18860"/>
                  <a:pt x="11110" y="18830"/>
                </a:cubicBezTo>
                <a:cubicBezTo>
                  <a:pt x="11180" y="18795"/>
                  <a:pt x="11190" y="18790"/>
                  <a:pt x="11372" y="19025"/>
                </a:cubicBezTo>
                <a:cubicBezTo>
                  <a:pt x="11581" y="19294"/>
                  <a:pt x="11567" y="19243"/>
                  <a:pt x="11416" y="19595"/>
                </a:cubicBezTo>
                <a:cubicBezTo>
                  <a:pt x="11369" y="19705"/>
                  <a:pt x="11285" y="19949"/>
                  <a:pt x="11219" y="20132"/>
                </a:cubicBezTo>
                <a:cubicBezTo>
                  <a:pt x="11127" y="20388"/>
                  <a:pt x="11103" y="20474"/>
                  <a:pt x="11121" y="20506"/>
                </a:cubicBezTo>
                <a:cubicBezTo>
                  <a:pt x="11147" y="20553"/>
                  <a:pt x="11100" y="20618"/>
                  <a:pt x="10946" y="20734"/>
                </a:cubicBezTo>
                <a:lnTo>
                  <a:pt x="10848" y="20799"/>
                </a:lnTo>
                <a:lnTo>
                  <a:pt x="10858" y="21092"/>
                </a:lnTo>
                <a:lnTo>
                  <a:pt x="10858" y="21401"/>
                </a:lnTo>
                <a:lnTo>
                  <a:pt x="10946" y="21499"/>
                </a:lnTo>
                <a:cubicBezTo>
                  <a:pt x="10994" y="21553"/>
                  <a:pt x="11043" y="21596"/>
                  <a:pt x="11055" y="21597"/>
                </a:cubicBezTo>
                <a:cubicBezTo>
                  <a:pt x="11086" y="21599"/>
                  <a:pt x="11535" y="21176"/>
                  <a:pt x="11799" y="20897"/>
                </a:cubicBezTo>
                <a:cubicBezTo>
                  <a:pt x="11916" y="20773"/>
                  <a:pt x="12131" y="20508"/>
                  <a:pt x="12280" y="20311"/>
                </a:cubicBezTo>
                <a:cubicBezTo>
                  <a:pt x="12527" y="19985"/>
                  <a:pt x="13001" y="19407"/>
                  <a:pt x="13516" y="18797"/>
                </a:cubicBezTo>
                <a:cubicBezTo>
                  <a:pt x="13815" y="18443"/>
                  <a:pt x="14335" y="17930"/>
                  <a:pt x="14511" y="17821"/>
                </a:cubicBezTo>
                <a:cubicBezTo>
                  <a:pt x="14597" y="17767"/>
                  <a:pt x="14756" y="17695"/>
                  <a:pt x="14872" y="17658"/>
                </a:cubicBezTo>
                <a:cubicBezTo>
                  <a:pt x="15070" y="17595"/>
                  <a:pt x="15088" y="17589"/>
                  <a:pt x="15167" y="17463"/>
                </a:cubicBezTo>
                <a:cubicBezTo>
                  <a:pt x="15226" y="17370"/>
                  <a:pt x="15271" y="17333"/>
                  <a:pt x="15309" y="17333"/>
                </a:cubicBezTo>
                <a:cubicBezTo>
                  <a:pt x="15340" y="17333"/>
                  <a:pt x="15386" y="17304"/>
                  <a:pt x="15408" y="17268"/>
                </a:cubicBezTo>
                <a:cubicBezTo>
                  <a:pt x="15429" y="17231"/>
                  <a:pt x="15578" y="17021"/>
                  <a:pt x="15736" y="16812"/>
                </a:cubicBezTo>
                <a:cubicBezTo>
                  <a:pt x="16024" y="16430"/>
                  <a:pt x="16336" y="16113"/>
                  <a:pt x="16709" y="15835"/>
                </a:cubicBezTo>
                <a:cubicBezTo>
                  <a:pt x="16827" y="15747"/>
                  <a:pt x="16878" y="15692"/>
                  <a:pt x="16982" y="15510"/>
                </a:cubicBezTo>
                <a:cubicBezTo>
                  <a:pt x="17121" y="15266"/>
                  <a:pt x="17488" y="14805"/>
                  <a:pt x="17999" y="14240"/>
                </a:cubicBezTo>
                <a:cubicBezTo>
                  <a:pt x="18269" y="13942"/>
                  <a:pt x="18337" y="13889"/>
                  <a:pt x="18502" y="13801"/>
                </a:cubicBezTo>
                <a:cubicBezTo>
                  <a:pt x="18686" y="13703"/>
                  <a:pt x="18698" y="13692"/>
                  <a:pt x="18732" y="13573"/>
                </a:cubicBezTo>
                <a:cubicBezTo>
                  <a:pt x="18774" y="13429"/>
                  <a:pt x="18929" y="13192"/>
                  <a:pt x="19071" y="13069"/>
                </a:cubicBezTo>
                <a:cubicBezTo>
                  <a:pt x="19175" y="12978"/>
                  <a:pt x="19207" y="12989"/>
                  <a:pt x="19541" y="13052"/>
                </a:cubicBezTo>
                <a:cubicBezTo>
                  <a:pt x="19621" y="13067"/>
                  <a:pt x="19649" y="13049"/>
                  <a:pt x="19683" y="13004"/>
                </a:cubicBezTo>
                <a:cubicBezTo>
                  <a:pt x="19752" y="12912"/>
                  <a:pt x="19793" y="12796"/>
                  <a:pt x="19793" y="12629"/>
                </a:cubicBezTo>
                <a:cubicBezTo>
                  <a:pt x="19793" y="12425"/>
                  <a:pt x="19842" y="12253"/>
                  <a:pt x="19989" y="12027"/>
                </a:cubicBezTo>
                <a:cubicBezTo>
                  <a:pt x="20117" y="11831"/>
                  <a:pt x="20197" y="11767"/>
                  <a:pt x="20274" y="11767"/>
                </a:cubicBezTo>
                <a:cubicBezTo>
                  <a:pt x="20312" y="11767"/>
                  <a:pt x="20331" y="11727"/>
                  <a:pt x="20383" y="11604"/>
                </a:cubicBezTo>
                <a:cubicBezTo>
                  <a:pt x="20421" y="11515"/>
                  <a:pt x="20507" y="11359"/>
                  <a:pt x="20569" y="11262"/>
                </a:cubicBezTo>
                <a:lnTo>
                  <a:pt x="20678" y="11099"/>
                </a:lnTo>
                <a:lnTo>
                  <a:pt x="20832" y="11099"/>
                </a:lnTo>
                <a:cubicBezTo>
                  <a:pt x="21121" y="11099"/>
                  <a:pt x="21243" y="10966"/>
                  <a:pt x="21477" y="10416"/>
                </a:cubicBezTo>
                <a:lnTo>
                  <a:pt x="21597" y="10123"/>
                </a:lnTo>
                <a:lnTo>
                  <a:pt x="21433" y="9879"/>
                </a:lnTo>
                <a:cubicBezTo>
                  <a:pt x="21199" y="9539"/>
                  <a:pt x="21100" y="9414"/>
                  <a:pt x="20766" y="9098"/>
                </a:cubicBezTo>
                <a:cubicBezTo>
                  <a:pt x="20571" y="8913"/>
                  <a:pt x="20416" y="8794"/>
                  <a:pt x="20307" y="8740"/>
                </a:cubicBezTo>
                <a:cubicBezTo>
                  <a:pt x="20217" y="8695"/>
                  <a:pt x="20140" y="8674"/>
                  <a:pt x="20132" y="8674"/>
                </a:cubicBezTo>
                <a:cubicBezTo>
                  <a:pt x="20105" y="8674"/>
                  <a:pt x="20113" y="8884"/>
                  <a:pt x="20143" y="8935"/>
                </a:cubicBezTo>
                <a:cubicBezTo>
                  <a:pt x="20158" y="8962"/>
                  <a:pt x="20185" y="9055"/>
                  <a:pt x="20197" y="9130"/>
                </a:cubicBezTo>
                <a:cubicBezTo>
                  <a:pt x="20215" y="9239"/>
                  <a:pt x="20210" y="9272"/>
                  <a:pt x="20186" y="9342"/>
                </a:cubicBezTo>
                <a:lnTo>
                  <a:pt x="20154" y="9439"/>
                </a:lnTo>
                <a:lnTo>
                  <a:pt x="20011" y="9325"/>
                </a:lnTo>
                <a:cubicBezTo>
                  <a:pt x="19493" y="8938"/>
                  <a:pt x="19011" y="8428"/>
                  <a:pt x="16840" y="5957"/>
                </a:cubicBezTo>
                <a:cubicBezTo>
                  <a:pt x="16528" y="5601"/>
                  <a:pt x="16028" y="5053"/>
                  <a:pt x="15736" y="4752"/>
                </a:cubicBezTo>
                <a:cubicBezTo>
                  <a:pt x="15444" y="4452"/>
                  <a:pt x="14653" y="3588"/>
                  <a:pt x="13975" y="2832"/>
                </a:cubicBezTo>
                <a:cubicBezTo>
                  <a:pt x="12637" y="1341"/>
                  <a:pt x="12321" y="1047"/>
                  <a:pt x="11613" y="521"/>
                </a:cubicBezTo>
                <a:cubicBezTo>
                  <a:pt x="11201" y="215"/>
                  <a:pt x="10994" y="95"/>
                  <a:pt x="10749" y="33"/>
                </a:cubicBezTo>
                <a:cubicBezTo>
                  <a:pt x="10679" y="15"/>
                  <a:pt x="10636" y="1"/>
                  <a:pt x="10596" y="0"/>
                </a:cubicBezTo>
                <a:close/>
                <a:moveTo>
                  <a:pt x="18852" y="10302"/>
                </a:moveTo>
                <a:cubicBezTo>
                  <a:pt x="18925" y="10313"/>
                  <a:pt x="18881" y="10369"/>
                  <a:pt x="18754" y="10465"/>
                </a:cubicBezTo>
                <a:cubicBezTo>
                  <a:pt x="18573" y="10601"/>
                  <a:pt x="18367" y="10713"/>
                  <a:pt x="18174" y="10774"/>
                </a:cubicBezTo>
                <a:cubicBezTo>
                  <a:pt x="18097" y="10798"/>
                  <a:pt x="18029" y="10808"/>
                  <a:pt x="18021" y="10806"/>
                </a:cubicBezTo>
                <a:cubicBezTo>
                  <a:pt x="17849" y="10764"/>
                  <a:pt x="17724" y="10718"/>
                  <a:pt x="17671" y="10676"/>
                </a:cubicBezTo>
                <a:cubicBezTo>
                  <a:pt x="17604" y="10623"/>
                  <a:pt x="17545" y="10522"/>
                  <a:pt x="17573" y="10497"/>
                </a:cubicBezTo>
                <a:cubicBezTo>
                  <a:pt x="17581" y="10490"/>
                  <a:pt x="17880" y="10440"/>
                  <a:pt x="18229" y="10383"/>
                </a:cubicBezTo>
                <a:cubicBezTo>
                  <a:pt x="18592" y="10324"/>
                  <a:pt x="18779" y="10291"/>
                  <a:pt x="18852" y="10302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5832AB3B-AE60-460A-BA9C-62F0D98112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029945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Viñals - SAC 30-May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490A-3EF7-3346-92A5-D5E8D7789D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3793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Viñals - SAC 30-May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490A-3EF7-3346-92A5-D5E8D7789D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807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Viñals - SAC 30-May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490A-3EF7-3346-92A5-D5E8D7789D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187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Viñals - SAC 30-May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490A-3EF7-3346-92A5-D5E8D7789D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156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Viñals - SAC 30-May 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490A-3EF7-3346-92A5-D5E8D7789D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25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Viñals - SAC 30-May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490A-3EF7-3346-92A5-D5E8D7789D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404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Viñals - SAC 30-May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490A-3EF7-3346-92A5-D5E8D7789D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89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1/26/23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Viñals - SAC 30-May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490A-3EF7-3346-92A5-D5E8D7789D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804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Viñals - SAC 30-May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490A-3EF7-3346-92A5-D5E8D7789D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356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Viñals - SAC 30-May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490A-3EF7-3346-92A5-D5E8D7789D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966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 Viñals - SAC 30-May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0490A-3EF7-3346-92A5-D5E8D7789D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271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ido a una columna y 3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Rectángulo 12"/>
          <p:cNvSpPr/>
          <p:nvPr/>
        </p:nvSpPr>
        <p:spPr>
          <a:xfrm>
            <a:off x="-12835" y="6353810"/>
            <a:ext cx="12204835" cy="504191"/>
          </a:xfrm>
          <a:prstGeom prst="rect">
            <a:avLst/>
          </a:prstGeom>
          <a:solidFill>
            <a:srgbClr val="0077C8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0074B0"/>
                </a:solidFill>
              </a:defRPr>
            </a:pPr>
            <a:endParaRPr sz="1800"/>
          </a:p>
        </p:txBody>
      </p:sp>
      <p:sp>
        <p:nvSpPr>
          <p:cNvPr id="280" name="Rectángulo 9"/>
          <p:cNvSpPr/>
          <p:nvPr/>
        </p:nvSpPr>
        <p:spPr>
          <a:xfrm>
            <a:off x="-12834" y="1"/>
            <a:ext cx="1886859" cy="63654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4512" y="21600"/>
                </a:lnTo>
                <a:lnTo>
                  <a:pt x="0" y="21569"/>
                </a:lnTo>
                <a:lnTo>
                  <a:pt x="0" y="0"/>
                </a:lnTo>
                <a:close/>
              </a:path>
            </a:pathLst>
          </a:custGeom>
          <a:solidFill>
            <a:srgbClr val="4A772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4A7729"/>
                </a:solidFill>
              </a:defRPr>
            </a:pPr>
            <a:endParaRPr sz="1800"/>
          </a:p>
        </p:txBody>
      </p:sp>
      <p:pic>
        <p:nvPicPr>
          <p:cNvPr id="281" name="Imagen 10" descr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07" y="6134910"/>
            <a:ext cx="1702215" cy="902154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" name="Imagen 15" descr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45" y="217177"/>
            <a:ext cx="1708396" cy="817180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Texto del título"/>
          <p:cNvSpPr txBox="1">
            <a:spLocks noGrp="1"/>
          </p:cNvSpPr>
          <p:nvPr>
            <p:ph type="title"/>
          </p:nvPr>
        </p:nvSpPr>
        <p:spPr>
          <a:xfrm>
            <a:off x="2633741" y="338136"/>
            <a:ext cx="8948659" cy="798302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284" name="Marcador de posición de imagen 11"/>
          <p:cNvSpPr>
            <a:spLocks noGrp="1"/>
          </p:cNvSpPr>
          <p:nvPr>
            <p:ph type="pic" sz="quarter" idx="13"/>
          </p:nvPr>
        </p:nvSpPr>
        <p:spPr>
          <a:xfrm>
            <a:off x="7249888" y="4417787"/>
            <a:ext cx="4332513" cy="142717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s-ES"/>
              <a:t>Haga clic en el icono para agregar una imagen</a:t>
            </a:r>
            <a:endParaRPr/>
          </a:p>
        </p:txBody>
      </p:sp>
      <p:sp>
        <p:nvSpPr>
          <p:cNvPr id="285" name="Marcador de posición de imagen 11"/>
          <p:cNvSpPr>
            <a:spLocks noGrp="1"/>
          </p:cNvSpPr>
          <p:nvPr>
            <p:ph type="pic" sz="quarter" idx="14"/>
          </p:nvPr>
        </p:nvSpPr>
        <p:spPr>
          <a:xfrm>
            <a:off x="7249888" y="1319000"/>
            <a:ext cx="4332513" cy="142717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s-ES"/>
              <a:t>Haga clic en el icono para agregar una imagen</a:t>
            </a:r>
            <a:endParaRPr/>
          </a:p>
        </p:txBody>
      </p:sp>
      <p:sp>
        <p:nvSpPr>
          <p:cNvPr id="286" name="Marcador de posición de imagen 11"/>
          <p:cNvSpPr>
            <a:spLocks noGrp="1"/>
          </p:cNvSpPr>
          <p:nvPr>
            <p:ph type="pic" sz="quarter" idx="15"/>
          </p:nvPr>
        </p:nvSpPr>
        <p:spPr>
          <a:xfrm>
            <a:off x="7249888" y="2861142"/>
            <a:ext cx="4332513" cy="14271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s-ES"/>
              <a:t>Haga clic en el icono para agregar una imagen</a:t>
            </a:r>
            <a:endParaRPr/>
          </a:p>
        </p:txBody>
      </p:sp>
      <p:sp>
        <p:nvSpPr>
          <p:cNvPr id="287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-29294" y="2501101"/>
            <a:ext cx="1598759" cy="386024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s-ES"/>
              <a:t>Haga clic en el icono para agregar una imagen</a:t>
            </a:r>
            <a:endParaRPr/>
          </a:p>
        </p:txBody>
      </p:sp>
      <p:sp>
        <p:nvSpPr>
          <p:cNvPr id="288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2633741" y="1318997"/>
            <a:ext cx="4352473" cy="45259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grpSp>
        <p:nvGrpSpPr>
          <p:cNvPr id="293" name="Grupo"/>
          <p:cNvGrpSpPr/>
          <p:nvPr/>
        </p:nvGrpSpPr>
        <p:grpSpPr>
          <a:xfrm>
            <a:off x="7639288" y="6404000"/>
            <a:ext cx="4508033" cy="369330"/>
            <a:chOff x="0" y="755"/>
            <a:chExt cx="3381023" cy="369329"/>
          </a:xfrm>
        </p:grpSpPr>
        <p:sp>
          <p:nvSpPr>
            <p:cNvPr id="289" name="CuadroTexto 8"/>
            <p:cNvSpPr txBox="1"/>
            <p:nvPr/>
          </p:nvSpPr>
          <p:spPr>
            <a:xfrm>
              <a:off x="970140" y="117800"/>
              <a:ext cx="1034541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r">
                <a:defRPr sz="800" b="1">
                  <a:solidFill>
                    <a:srgbClr val="FFFFFF"/>
                  </a:solidFill>
                </a:defRPr>
              </a:lvl1pPr>
            </a:lstStyle>
            <a:p>
              <a:r>
                <a:rPr sz="800"/>
                <a:t>www.cmam.uam.es</a:t>
              </a:r>
            </a:p>
          </p:txBody>
        </p:sp>
        <p:sp>
          <p:nvSpPr>
            <p:cNvPr id="290" name="CuadroTexto 8"/>
            <p:cNvSpPr txBox="1"/>
            <p:nvPr/>
          </p:nvSpPr>
          <p:spPr>
            <a:xfrm>
              <a:off x="0" y="117800"/>
              <a:ext cx="1034541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r">
                <a:defRPr sz="800" b="1">
                  <a:solidFill>
                    <a:srgbClr val="FFFFFF"/>
                  </a:solidFill>
                </a:defRPr>
              </a:lvl1pPr>
            </a:lstStyle>
            <a:p>
              <a:r>
                <a:rPr sz="800"/>
                <a:t>www.uam.es</a:t>
              </a:r>
            </a:p>
          </p:txBody>
        </p:sp>
        <p:sp>
          <p:nvSpPr>
            <p:cNvPr id="291" name="|"/>
            <p:cNvSpPr txBox="1"/>
            <p:nvPr/>
          </p:nvSpPr>
          <p:spPr>
            <a:xfrm>
              <a:off x="984486" y="755"/>
              <a:ext cx="142586" cy="369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sz="1000"/>
                <a:t>|</a:t>
              </a:r>
              <a:r>
                <a:rPr sz="1800"/>
                <a:t> </a:t>
              </a:r>
            </a:p>
          </p:txBody>
        </p:sp>
        <p:pic>
          <p:nvPicPr>
            <p:cNvPr id="292" name="redes.jpg" descr="redes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65879" y="98704"/>
              <a:ext cx="1415144" cy="2566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94" name="CMAM.PNG" descr="CMAM.PNG"/>
          <p:cNvPicPr>
            <a:picLocks noChangeAspect="1"/>
          </p:cNvPicPr>
          <p:nvPr/>
        </p:nvPicPr>
        <p:blipFill>
          <a:blip r:embed="rId5"/>
          <a:srcRect l="729" t="915" r="3855" b="4046"/>
          <a:stretch>
            <a:fillRect/>
          </a:stretch>
        </p:blipFill>
        <p:spPr>
          <a:xfrm>
            <a:off x="386810" y="1211375"/>
            <a:ext cx="1045105" cy="5266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597" extrusionOk="0">
                <a:moveTo>
                  <a:pt x="10596" y="0"/>
                </a:moveTo>
                <a:cubicBezTo>
                  <a:pt x="10556" y="-1"/>
                  <a:pt x="10525" y="1"/>
                  <a:pt x="10487" y="16"/>
                </a:cubicBezTo>
                <a:cubicBezTo>
                  <a:pt x="10408" y="47"/>
                  <a:pt x="10221" y="172"/>
                  <a:pt x="10191" y="212"/>
                </a:cubicBezTo>
                <a:cubicBezTo>
                  <a:pt x="10187" y="217"/>
                  <a:pt x="10211" y="265"/>
                  <a:pt x="10235" y="325"/>
                </a:cubicBezTo>
                <a:cubicBezTo>
                  <a:pt x="10259" y="386"/>
                  <a:pt x="10279" y="475"/>
                  <a:pt x="10279" y="521"/>
                </a:cubicBezTo>
                <a:cubicBezTo>
                  <a:pt x="10279" y="630"/>
                  <a:pt x="10312" y="822"/>
                  <a:pt x="10399" y="1123"/>
                </a:cubicBezTo>
                <a:cubicBezTo>
                  <a:pt x="10438" y="1258"/>
                  <a:pt x="10494" y="1477"/>
                  <a:pt x="10519" y="1595"/>
                </a:cubicBezTo>
                <a:cubicBezTo>
                  <a:pt x="10578" y="1860"/>
                  <a:pt x="10688" y="2129"/>
                  <a:pt x="10804" y="2311"/>
                </a:cubicBezTo>
                <a:cubicBezTo>
                  <a:pt x="10852" y="2387"/>
                  <a:pt x="10898" y="2508"/>
                  <a:pt x="10913" y="2571"/>
                </a:cubicBezTo>
                <a:cubicBezTo>
                  <a:pt x="10928" y="2635"/>
                  <a:pt x="10965" y="2700"/>
                  <a:pt x="10990" y="2734"/>
                </a:cubicBezTo>
                <a:lnTo>
                  <a:pt x="11033" y="2799"/>
                </a:lnTo>
                <a:lnTo>
                  <a:pt x="10990" y="2995"/>
                </a:lnTo>
                <a:cubicBezTo>
                  <a:pt x="10906" y="3339"/>
                  <a:pt x="10793" y="3355"/>
                  <a:pt x="10585" y="3060"/>
                </a:cubicBezTo>
                <a:cubicBezTo>
                  <a:pt x="10467" y="2891"/>
                  <a:pt x="10399" y="2832"/>
                  <a:pt x="10344" y="2832"/>
                </a:cubicBezTo>
                <a:cubicBezTo>
                  <a:pt x="10293" y="2832"/>
                  <a:pt x="10302" y="3566"/>
                  <a:pt x="10355" y="3873"/>
                </a:cubicBezTo>
                <a:cubicBezTo>
                  <a:pt x="10377" y="4000"/>
                  <a:pt x="10386" y="4121"/>
                  <a:pt x="10377" y="4134"/>
                </a:cubicBezTo>
                <a:cubicBezTo>
                  <a:pt x="10362" y="4157"/>
                  <a:pt x="9838" y="3816"/>
                  <a:pt x="9524" y="3580"/>
                </a:cubicBezTo>
                <a:cubicBezTo>
                  <a:pt x="9261" y="3383"/>
                  <a:pt x="8711" y="3043"/>
                  <a:pt x="8650" y="3043"/>
                </a:cubicBezTo>
                <a:cubicBezTo>
                  <a:pt x="8633" y="3043"/>
                  <a:pt x="8664" y="3269"/>
                  <a:pt x="8693" y="3353"/>
                </a:cubicBezTo>
                <a:cubicBezTo>
                  <a:pt x="8735" y="3471"/>
                  <a:pt x="9016" y="3911"/>
                  <a:pt x="9163" y="4085"/>
                </a:cubicBezTo>
                <a:cubicBezTo>
                  <a:pt x="9233" y="4167"/>
                  <a:pt x="9750" y="4655"/>
                  <a:pt x="10312" y="5175"/>
                </a:cubicBezTo>
                <a:cubicBezTo>
                  <a:pt x="11273" y="6066"/>
                  <a:pt x="11342" y="6144"/>
                  <a:pt x="11493" y="6380"/>
                </a:cubicBezTo>
                <a:cubicBezTo>
                  <a:pt x="11660" y="6641"/>
                  <a:pt x="11766" y="6835"/>
                  <a:pt x="11766" y="6901"/>
                </a:cubicBezTo>
                <a:cubicBezTo>
                  <a:pt x="11766" y="6922"/>
                  <a:pt x="11729" y="6990"/>
                  <a:pt x="11690" y="7047"/>
                </a:cubicBezTo>
                <a:cubicBezTo>
                  <a:pt x="11637" y="7123"/>
                  <a:pt x="11608" y="7137"/>
                  <a:pt x="11591" y="7112"/>
                </a:cubicBezTo>
                <a:cubicBezTo>
                  <a:pt x="11574" y="7087"/>
                  <a:pt x="11528" y="7098"/>
                  <a:pt x="11405" y="7177"/>
                </a:cubicBezTo>
                <a:cubicBezTo>
                  <a:pt x="11313" y="7236"/>
                  <a:pt x="11142" y="7319"/>
                  <a:pt x="11022" y="7356"/>
                </a:cubicBezTo>
                <a:cubicBezTo>
                  <a:pt x="10816" y="7420"/>
                  <a:pt x="10768" y="7433"/>
                  <a:pt x="10016" y="7421"/>
                </a:cubicBezTo>
                <a:lnTo>
                  <a:pt x="9218" y="7405"/>
                </a:lnTo>
                <a:lnTo>
                  <a:pt x="9185" y="7291"/>
                </a:lnTo>
                <a:cubicBezTo>
                  <a:pt x="9139" y="7156"/>
                  <a:pt x="9123" y="7138"/>
                  <a:pt x="8901" y="7112"/>
                </a:cubicBezTo>
                <a:cubicBezTo>
                  <a:pt x="8810" y="7102"/>
                  <a:pt x="8714" y="7089"/>
                  <a:pt x="8682" y="7080"/>
                </a:cubicBezTo>
                <a:cubicBezTo>
                  <a:pt x="8629" y="7064"/>
                  <a:pt x="8628" y="7073"/>
                  <a:pt x="8628" y="7177"/>
                </a:cubicBezTo>
                <a:cubicBezTo>
                  <a:pt x="8628" y="7269"/>
                  <a:pt x="8618" y="7289"/>
                  <a:pt x="8562" y="7340"/>
                </a:cubicBezTo>
                <a:cubicBezTo>
                  <a:pt x="8502" y="7395"/>
                  <a:pt x="8458" y="7405"/>
                  <a:pt x="8114" y="7405"/>
                </a:cubicBezTo>
                <a:cubicBezTo>
                  <a:pt x="7395" y="7405"/>
                  <a:pt x="6115" y="7346"/>
                  <a:pt x="6069" y="7307"/>
                </a:cubicBezTo>
                <a:cubicBezTo>
                  <a:pt x="5762" y="7052"/>
                  <a:pt x="5734" y="7035"/>
                  <a:pt x="5588" y="7112"/>
                </a:cubicBezTo>
                <a:cubicBezTo>
                  <a:pt x="5539" y="7137"/>
                  <a:pt x="5445" y="7161"/>
                  <a:pt x="5369" y="7161"/>
                </a:cubicBezTo>
                <a:cubicBezTo>
                  <a:pt x="5240" y="7161"/>
                  <a:pt x="5222" y="7157"/>
                  <a:pt x="5161" y="7063"/>
                </a:cubicBezTo>
                <a:cubicBezTo>
                  <a:pt x="5053" y="6897"/>
                  <a:pt x="5011" y="6648"/>
                  <a:pt x="4997" y="6184"/>
                </a:cubicBezTo>
                <a:lnTo>
                  <a:pt x="4986" y="5794"/>
                </a:lnTo>
                <a:lnTo>
                  <a:pt x="4724" y="5940"/>
                </a:lnTo>
                <a:cubicBezTo>
                  <a:pt x="4582" y="6025"/>
                  <a:pt x="4380" y="6170"/>
                  <a:pt x="4275" y="6266"/>
                </a:cubicBezTo>
                <a:cubicBezTo>
                  <a:pt x="4091" y="6435"/>
                  <a:pt x="4090" y="6447"/>
                  <a:pt x="4089" y="6559"/>
                </a:cubicBezTo>
                <a:cubicBezTo>
                  <a:pt x="4089" y="6637"/>
                  <a:pt x="4067" y="6715"/>
                  <a:pt x="4024" y="6803"/>
                </a:cubicBezTo>
                <a:cubicBezTo>
                  <a:pt x="3918" y="7020"/>
                  <a:pt x="3802" y="7101"/>
                  <a:pt x="3641" y="7096"/>
                </a:cubicBezTo>
                <a:cubicBezTo>
                  <a:pt x="3518" y="7092"/>
                  <a:pt x="3044" y="6925"/>
                  <a:pt x="2876" y="6819"/>
                </a:cubicBezTo>
                <a:cubicBezTo>
                  <a:pt x="2810" y="6778"/>
                  <a:pt x="2698" y="6701"/>
                  <a:pt x="2624" y="6656"/>
                </a:cubicBezTo>
                <a:cubicBezTo>
                  <a:pt x="2550" y="6612"/>
                  <a:pt x="2433" y="6528"/>
                  <a:pt x="2362" y="6477"/>
                </a:cubicBezTo>
                <a:cubicBezTo>
                  <a:pt x="2235" y="6388"/>
                  <a:pt x="2224" y="6396"/>
                  <a:pt x="1891" y="6396"/>
                </a:cubicBezTo>
                <a:cubicBezTo>
                  <a:pt x="1476" y="6396"/>
                  <a:pt x="1310" y="6444"/>
                  <a:pt x="1082" y="6624"/>
                </a:cubicBezTo>
                <a:lnTo>
                  <a:pt x="918" y="6754"/>
                </a:lnTo>
                <a:lnTo>
                  <a:pt x="907" y="6917"/>
                </a:lnTo>
                <a:cubicBezTo>
                  <a:pt x="903" y="7047"/>
                  <a:pt x="909" y="7096"/>
                  <a:pt x="929" y="7096"/>
                </a:cubicBezTo>
                <a:cubicBezTo>
                  <a:pt x="969" y="7096"/>
                  <a:pt x="1164" y="7400"/>
                  <a:pt x="1148" y="7438"/>
                </a:cubicBezTo>
                <a:cubicBezTo>
                  <a:pt x="1141" y="7455"/>
                  <a:pt x="1086" y="7512"/>
                  <a:pt x="1028" y="7568"/>
                </a:cubicBezTo>
                <a:cubicBezTo>
                  <a:pt x="836" y="7751"/>
                  <a:pt x="709" y="8125"/>
                  <a:pt x="787" y="8284"/>
                </a:cubicBezTo>
                <a:cubicBezTo>
                  <a:pt x="812" y="8334"/>
                  <a:pt x="841" y="8330"/>
                  <a:pt x="1082" y="8316"/>
                </a:cubicBezTo>
                <a:cubicBezTo>
                  <a:pt x="1300" y="8304"/>
                  <a:pt x="1391" y="8282"/>
                  <a:pt x="1574" y="8202"/>
                </a:cubicBezTo>
                <a:cubicBezTo>
                  <a:pt x="1786" y="8111"/>
                  <a:pt x="1813" y="8107"/>
                  <a:pt x="1957" y="8137"/>
                </a:cubicBezTo>
                <a:cubicBezTo>
                  <a:pt x="2041" y="8155"/>
                  <a:pt x="2215" y="8170"/>
                  <a:pt x="2351" y="8170"/>
                </a:cubicBezTo>
                <a:cubicBezTo>
                  <a:pt x="2543" y="8170"/>
                  <a:pt x="2605" y="8185"/>
                  <a:pt x="2613" y="8219"/>
                </a:cubicBezTo>
                <a:cubicBezTo>
                  <a:pt x="2634" y="8301"/>
                  <a:pt x="2493" y="8625"/>
                  <a:pt x="2274" y="9016"/>
                </a:cubicBezTo>
                <a:cubicBezTo>
                  <a:pt x="2153" y="9233"/>
                  <a:pt x="2023" y="9441"/>
                  <a:pt x="1979" y="9488"/>
                </a:cubicBezTo>
                <a:cubicBezTo>
                  <a:pt x="1816" y="9664"/>
                  <a:pt x="1557" y="9840"/>
                  <a:pt x="1356" y="9911"/>
                </a:cubicBezTo>
                <a:cubicBezTo>
                  <a:pt x="1151" y="9983"/>
                  <a:pt x="1005" y="10106"/>
                  <a:pt x="984" y="10204"/>
                </a:cubicBezTo>
                <a:cubicBezTo>
                  <a:pt x="978" y="10233"/>
                  <a:pt x="923" y="10379"/>
                  <a:pt x="864" y="10530"/>
                </a:cubicBezTo>
                <a:lnTo>
                  <a:pt x="754" y="10806"/>
                </a:lnTo>
                <a:lnTo>
                  <a:pt x="699" y="11376"/>
                </a:lnTo>
                <a:cubicBezTo>
                  <a:pt x="637" y="12009"/>
                  <a:pt x="602" y="12527"/>
                  <a:pt x="601" y="12873"/>
                </a:cubicBezTo>
                <a:cubicBezTo>
                  <a:pt x="599" y="13341"/>
                  <a:pt x="505" y="13722"/>
                  <a:pt x="350" y="13882"/>
                </a:cubicBezTo>
                <a:cubicBezTo>
                  <a:pt x="301" y="13932"/>
                  <a:pt x="230" y="14009"/>
                  <a:pt x="196" y="14061"/>
                </a:cubicBezTo>
                <a:cubicBezTo>
                  <a:pt x="152" y="14131"/>
                  <a:pt x="115" y="14159"/>
                  <a:pt x="65" y="14159"/>
                </a:cubicBezTo>
                <a:cubicBezTo>
                  <a:pt x="-3" y="14159"/>
                  <a:pt x="0" y="14169"/>
                  <a:pt x="0" y="14322"/>
                </a:cubicBezTo>
                <a:cubicBezTo>
                  <a:pt x="0" y="14528"/>
                  <a:pt x="71" y="14735"/>
                  <a:pt x="153" y="14777"/>
                </a:cubicBezTo>
                <a:cubicBezTo>
                  <a:pt x="186" y="14795"/>
                  <a:pt x="266" y="14810"/>
                  <a:pt x="328" y="14810"/>
                </a:cubicBezTo>
                <a:cubicBezTo>
                  <a:pt x="407" y="14810"/>
                  <a:pt x="481" y="14834"/>
                  <a:pt x="601" y="14908"/>
                </a:cubicBezTo>
                <a:cubicBezTo>
                  <a:pt x="814" y="15038"/>
                  <a:pt x="1323" y="15287"/>
                  <a:pt x="1432" y="15315"/>
                </a:cubicBezTo>
                <a:cubicBezTo>
                  <a:pt x="1578" y="15351"/>
                  <a:pt x="1601" y="15380"/>
                  <a:pt x="1585" y="15542"/>
                </a:cubicBezTo>
                <a:cubicBezTo>
                  <a:pt x="1563" y="15773"/>
                  <a:pt x="1509" y="16558"/>
                  <a:pt x="1509" y="16682"/>
                </a:cubicBezTo>
                <a:lnTo>
                  <a:pt x="1509" y="16796"/>
                </a:lnTo>
                <a:lnTo>
                  <a:pt x="1574" y="16763"/>
                </a:lnTo>
                <a:cubicBezTo>
                  <a:pt x="1673" y="16714"/>
                  <a:pt x="1850" y="16515"/>
                  <a:pt x="1902" y="16389"/>
                </a:cubicBezTo>
                <a:cubicBezTo>
                  <a:pt x="1927" y="16328"/>
                  <a:pt x="1976" y="16253"/>
                  <a:pt x="2012" y="16226"/>
                </a:cubicBezTo>
                <a:cubicBezTo>
                  <a:pt x="2048" y="16199"/>
                  <a:pt x="2119" y="16118"/>
                  <a:pt x="2176" y="16047"/>
                </a:cubicBezTo>
                <a:cubicBezTo>
                  <a:pt x="2232" y="15976"/>
                  <a:pt x="2340" y="15855"/>
                  <a:pt x="2416" y="15770"/>
                </a:cubicBezTo>
                <a:lnTo>
                  <a:pt x="2558" y="15624"/>
                </a:lnTo>
                <a:lnTo>
                  <a:pt x="2810" y="15689"/>
                </a:lnTo>
                <a:lnTo>
                  <a:pt x="3062" y="15754"/>
                </a:lnTo>
                <a:lnTo>
                  <a:pt x="3925" y="15298"/>
                </a:lnTo>
                <a:lnTo>
                  <a:pt x="4778" y="14843"/>
                </a:lnTo>
                <a:lnTo>
                  <a:pt x="5850" y="14957"/>
                </a:lnTo>
                <a:lnTo>
                  <a:pt x="6922" y="15070"/>
                </a:lnTo>
                <a:lnTo>
                  <a:pt x="7928" y="15022"/>
                </a:lnTo>
                <a:lnTo>
                  <a:pt x="8923" y="14989"/>
                </a:lnTo>
                <a:lnTo>
                  <a:pt x="9852" y="15152"/>
                </a:lnTo>
                <a:lnTo>
                  <a:pt x="10771" y="15298"/>
                </a:lnTo>
                <a:lnTo>
                  <a:pt x="11755" y="15298"/>
                </a:lnTo>
                <a:cubicBezTo>
                  <a:pt x="12335" y="15298"/>
                  <a:pt x="12732" y="15314"/>
                  <a:pt x="12739" y="15331"/>
                </a:cubicBezTo>
                <a:cubicBezTo>
                  <a:pt x="12746" y="15347"/>
                  <a:pt x="12676" y="15418"/>
                  <a:pt x="12586" y="15494"/>
                </a:cubicBezTo>
                <a:cubicBezTo>
                  <a:pt x="12496" y="15569"/>
                  <a:pt x="12259" y="15817"/>
                  <a:pt x="12061" y="16047"/>
                </a:cubicBezTo>
                <a:cubicBezTo>
                  <a:pt x="11706" y="16459"/>
                  <a:pt x="11697" y="16473"/>
                  <a:pt x="11372" y="17072"/>
                </a:cubicBezTo>
                <a:cubicBezTo>
                  <a:pt x="11000" y="17759"/>
                  <a:pt x="10793" y="18177"/>
                  <a:pt x="10793" y="18211"/>
                </a:cubicBezTo>
                <a:cubicBezTo>
                  <a:pt x="10793" y="18224"/>
                  <a:pt x="10818" y="18281"/>
                  <a:pt x="10858" y="18342"/>
                </a:cubicBezTo>
                <a:lnTo>
                  <a:pt x="10935" y="18456"/>
                </a:lnTo>
                <a:lnTo>
                  <a:pt x="10891" y="18586"/>
                </a:lnTo>
                <a:lnTo>
                  <a:pt x="10858" y="18716"/>
                </a:lnTo>
                <a:lnTo>
                  <a:pt x="10946" y="18797"/>
                </a:lnTo>
                <a:cubicBezTo>
                  <a:pt x="11027" y="18859"/>
                  <a:pt x="11049" y="18860"/>
                  <a:pt x="11110" y="18830"/>
                </a:cubicBezTo>
                <a:cubicBezTo>
                  <a:pt x="11180" y="18795"/>
                  <a:pt x="11190" y="18790"/>
                  <a:pt x="11372" y="19025"/>
                </a:cubicBezTo>
                <a:cubicBezTo>
                  <a:pt x="11581" y="19294"/>
                  <a:pt x="11567" y="19243"/>
                  <a:pt x="11416" y="19595"/>
                </a:cubicBezTo>
                <a:cubicBezTo>
                  <a:pt x="11369" y="19705"/>
                  <a:pt x="11285" y="19949"/>
                  <a:pt x="11219" y="20132"/>
                </a:cubicBezTo>
                <a:cubicBezTo>
                  <a:pt x="11127" y="20388"/>
                  <a:pt x="11103" y="20474"/>
                  <a:pt x="11121" y="20506"/>
                </a:cubicBezTo>
                <a:cubicBezTo>
                  <a:pt x="11147" y="20553"/>
                  <a:pt x="11100" y="20618"/>
                  <a:pt x="10946" y="20734"/>
                </a:cubicBezTo>
                <a:lnTo>
                  <a:pt x="10848" y="20799"/>
                </a:lnTo>
                <a:lnTo>
                  <a:pt x="10858" y="21092"/>
                </a:lnTo>
                <a:lnTo>
                  <a:pt x="10858" y="21401"/>
                </a:lnTo>
                <a:lnTo>
                  <a:pt x="10946" y="21499"/>
                </a:lnTo>
                <a:cubicBezTo>
                  <a:pt x="10994" y="21553"/>
                  <a:pt x="11043" y="21596"/>
                  <a:pt x="11055" y="21597"/>
                </a:cubicBezTo>
                <a:cubicBezTo>
                  <a:pt x="11086" y="21599"/>
                  <a:pt x="11535" y="21176"/>
                  <a:pt x="11799" y="20897"/>
                </a:cubicBezTo>
                <a:cubicBezTo>
                  <a:pt x="11916" y="20773"/>
                  <a:pt x="12131" y="20508"/>
                  <a:pt x="12280" y="20311"/>
                </a:cubicBezTo>
                <a:cubicBezTo>
                  <a:pt x="12527" y="19985"/>
                  <a:pt x="13001" y="19407"/>
                  <a:pt x="13516" y="18797"/>
                </a:cubicBezTo>
                <a:cubicBezTo>
                  <a:pt x="13815" y="18443"/>
                  <a:pt x="14335" y="17930"/>
                  <a:pt x="14511" y="17821"/>
                </a:cubicBezTo>
                <a:cubicBezTo>
                  <a:pt x="14597" y="17767"/>
                  <a:pt x="14756" y="17695"/>
                  <a:pt x="14872" y="17658"/>
                </a:cubicBezTo>
                <a:cubicBezTo>
                  <a:pt x="15070" y="17595"/>
                  <a:pt x="15088" y="17589"/>
                  <a:pt x="15167" y="17463"/>
                </a:cubicBezTo>
                <a:cubicBezTo>
                  <a:pt x="15226" y="17370"/>
                  <a:pt x="15271" y="17333"/>
                  <a:pt x="15309" y="17333"/>
                </a:cubicBezTo>
                <a:cubicBezTo>
                  <a:pt x="15340" y="17333"/>
                  <a:pt x="15386" y="17304"/>
                  <a:pt x="15408" y="17268"/>
                </a:cubicBezTo>
                <a:cubicBezTo>
                  <a:pt x="15429" y="17231"/>
                  <a:pt x="15578" y="17021"/>
                  <a:pt x="15736" y="16812"/>
                </a:cubicBezTo>
                <a:cubicBezTo>
                  <a:pt x="16024" y="16430"/>
                  <a:pt x="16336" y="16113"/>
                  <a:pt x="16709" y="15835"/>
                </a:cubicBezTo>
                <a:cubicBezTo>
                  <a:pt x="16827" y="15747"/>
                  <a:pt x="16878" y="15692"/>
                  <a:pt x="16982" y="15510"/>
                </a:cubicBezTo>
                <a:cubicBezTo>
                  <a:pt x="17121" y="15266"/>
                  <a:pt x="17488" y="14805"/>
                  <a:pt x="17999" y="14240"/>
                </a:cubicBezTo>
                <a:cubicBezTo>
                  <a:pt x="18269" y="13942"/>
                  <a:pt x="18337" y="13889"/>
                  <a:pt x="18502" y="13801"/>
                </a:cubicBezTo>
                <a:cubicBezTo>
                  <a:pt x="18686" y="13703"/>
                  <a:pt x="18698" y="13692"/>
                  <a:pt x="18732" y="13573"/>
                </a:cubicBezTo>
                <a:cubicBezTo>
                  <a:pt x="18774" y="13429"/>
                  <a:pt x="18929" y="13192"/>
                  <a:pt x="19071" y="13069"/>
                </a:cubicBezTo>
                <a:cubicBezTo>
                  <a:pt x="19175" y="12978"/>
                  <a:pt x="19207" y="12989"/>
                  <a:pt x="19541" y="13052"/>
                </a:cubicBezTo>
                <a:cubicBezTo>
                  <a:pt x="19621" y="13067"/>
                  <a:pt x="19649" y="13049"/>
                  <a:pt x="19683" y="13004"/>
                </a:cubicBezTo>
                <a:cubicBezTo>
                  <a:pt x="19752" y="12912"/>
                  <a:pt x="19793" y="12796"/>
                  <a:pt x="19793" y="12629"/>
                </a:cubicBezTo>
                <a:cubicBezTo>
                  <a:pt x="19793" y="12425"/>
                  <a:pt x="19842" y="12253"/>
                  <a:pt x="19989" y="12027"/>
                </a:cubicBezTo>
                <a:cubicBezTo>
                  <a:pt x="20117" y="11831"/>
                  <a:pt x="20197" y="11767"/>
                  <a:pt x="20274" y="11767"/>
                </a:cubicBezTo>
                <a:cubicBezTo>
                  <a:pt x="20312" y="11767"/>
                  <a:pt x="20331" y="11727"/>
                  <a:pt x="20383" y="11604"/>
                </a:cubicBezTo>
                <a:cubicBezTo>
                  <a:pt x="20421" y="11515"/>
                  <a:pt x="20507" y="11359"/>
                  <a:pt x="20569" y="11262"/>
                </a:cubicBezTo>
                <a:lnTo>
                  <a:pt x="20678" y="11099"/>
                </a:lnTo>
                <a:lnTo>
                  <a:pt x="20832" y="11099"/>
                </a:lnTo>
                <a:cubicBezTo>
                  <a:pt x="21121" y="11099"/>
                  <a:pt x="21243" y="10966"/>
                  <a:pt x="21477" y="10416"/>
                </a:cubicBezTo>
                <a:lnTo>
                  <a:pt x="21597" y="10123"/>
                </a:lnTo>
                <a:lnTo>
                  <a:pt x="21433" y="9879"/>
                </a:lnTo>
                <a:cubicBezTo>
                  <a:pt x="21199" y="9539"/>
                  <a:pt x="21100" y="9414"/>
                  <a:pt x="20766" y="9098"/>
                </a:cubicBezTo>
                <a:cubicBezTo>
                  <a:pt x="20571" y="8913"/>
                  <a:pt x="20416" y="8794"/>
                  <a:pt x="20307" y="8740"/>
                </a:cubicBezTo>
                <a:cubicBezTo>
                  <a:pt x="20217" y="8695"/>
                  <a:pt x="20140" y="8674"/>
                  <a:pt x="20132" y="8674"/>
                </a:cubicBezTo>
                <a:cubicBezTo>
                  <a:pt x="20105" y="8674"/>
                  <a:pt x="20113" y="8884"/>
                  <a:pt x="20143" y="8935"/>
                </a:cubicBezTo>
                <a:cubicBezTo>
                  <a:pt x="20158" y="8962"/>
                  <a:pt x="20185" y="9055"/>
                  <a:pt x="20197" y="9130"/>
                </a:cubicBezTo>
                <a:cubicBezTo>
                  <a:pt x="20215" y="9239"/>
                  <a:pt x="20210" y="9272"/>
                  <a:pt x="20186" y="9342"/>
                </a:cubicBezTo>
                <a:lnTo>
                  <a:pt x="20154" y="9439"/>
                </a:lnTo>
                <a:lnTo>
                  <a:pt x="20011" y="9325"/>
                </a:lnTo>
                <a:cubicBezTo>
                  <a:pt x="19493" y="8938"/>
                  <a:pt x="19011" y="8428"/>
                  <a:pt x="16840" y="5957"/>
                </a:cubicBezTo>
                <a:cubicBezTo>
                  <a:pt x="16528" y="5601"/>
                  <a:pt x="16028" y="5053"/>
                  <a:pt x="15736" y="4752"/>
                </a:cubicBezTo>
                <a:cubicBezTo>
                  <a:pt x="15444" y="4452"/>
                  <a:pt x="14653" y="3588"/>
                  <a:pt x="13975" y="2832"/>
                </a:cubicBezTo>
                <a:cubicBezTo>
                  <a:pt x="12637" y="1341"/>
                  <a:pt x="12321" y="1047"/>
                  <a:pt x="11613" y="521"/>
                </a:cubicBezTo>
                <a:cubicBezTo>
                  <a:pt x="11201" y="215"/>
                  <a:pt x="10994" y="95"/>
                  <a:pt x="10749" y="33"/>
                </a:cubicBezTo>
                <a:cubicBezTo>
                  <a:pt x="10679" y="15"/>
                  <a:pt x="10636" y="1"/>
                  <a:pt x="10596" y="0"/>
                </a:cubicBezTo>
                <a:close/>
                <a:moveTo>
                  <a:pt x="18852" y="10302"/>
                </a:moveTo>
                <a:cubicBezTo>
                  <a:pt x="18925" y="10313"/>
                  <a:pt x="18881" y="10369"/>
                  <a:pt x="18754" y="10465"/>
                </a:cubicBezTo>
                <a:cubicBezTo>
                  <a:pt x="18573" y="10601"/>
                  <a:pt x="18367" y="10713"/>
                  <a:pt x="18174" y="10774"/>
                </a:cubicBezTo>
                <a:cubicBezTo>
                  <a:pt x="18097" y="10798"/>
                  <a:pt x="18029" y="10808"/>
                  <a:pt x="18021" y="10806"/>
                </a:cubicBezTo>
                <a:cubicBezTo>
                  <a:pt x="17849" y="10764"/>
                  <a:pt x="17724" y="10718"/>
                  <a:pt x="17671" y="10676"/>
                </a:cubicBezTo>
                <a:cubicBezTo>
                  <a:pt x="17604" y="10623"/>
                  <a:pt x="17545" y="10522"/>
                  <a:pt x="17573" y="10497"/>
                </a:cubicBezTo>
                <a:cubicBezTo>
                  <a:pt x="17581" y="10490"/>
                  <a:pt x="17880" y="10440"/>
                  <a:pt x="18229" y="10383"/>
                </a:cubicBezTo>
                <a:cubicBezTo>
                  <a:pt x="18592" y="10324"/>
                  <a:pt x="18779" y="10291"/>
                  <a:pt x="18852" y="10302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95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5832AB3B-AE60-460A-BA9C-62F0D98112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95887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re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Rectángulo 12"/>
          <p:cNvSpPr/>
          <p:nvPr/>
        </p:nvSpPr>
        <p:spPr>
          <a:xfrm>
            <a:off x="-12835" y="6353810"/>
            <a:ext cx="12204835" cy="504191"/>
          </a:xfrm>
          <a:prstGeom prst="rect">
            <a:avLst/>
          </a:prstGeom>
          <a:solidFill>
            <a:srgbClr val="0077C8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0074B0"/>
                </a:solidFill>
              </a:defRPr>
            </a:pPr>
            <a:endParaRPr sz="1800"/>
          </a:p>
        </p:txBody>
      </p:sp>
      <p:sp>
        <p:nvSpPr>
          <p:cNvPr id="240" name="Rectángulo 9"/>
          <p:cNvSpPr/>
          <p:nvPr/>
        </p:nvSpPr>
        <p:spPr>
          <a:xfrm>
            <a:off x="-12834" y="1"/>
            <a:ext cx="1886859" cy="63654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4512" y="21600"/>
                </a:lnTo>
                <a:lnTo>
                  <a:pt x="0" y="21569"/>
                </a:lnTo>
                <a:lnTo>
                  <a:pt x="0" y="0"/>
                </a:lnTo>
                <a:close/>
              </a:path>
            </a:pathLst>
          </a:custGeom>
          <a:solidFill>
            <a:srgbClr val="4A7729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4A7729"/>
                </a:solidFill>
              </a:defRPr>
            </a:pPr>
            <a:endParaRPr sz="1800"/>
          </a:p>
        </p:txBody>
      </p:sp>
      <p:pic>
        <p:nvPicPr>
          <p:cNvPr id="241" name="Imagen 10" descr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07" y="6134910"/>
            <a:ext cx="1702215" cy="902154"/>
          </a:xfrm>
          <a:prstGeom prst="rect">
            <a:avLst/>
          </a:prstGeom>
          <a:ln w="12700">
            <a:miter lim="400000"/>
          </a:ln>
        </p:spPr>
      </p:pic>
      <p:pic>
        <p:nvPicPr>
          <p:cNvPr id="242" name="Imagen 15" descr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45" y="217177"/>
            <a:ext cx="1708396" cy="817180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Texto del título"/>
          <p:cNvSpPr txBox="1">
            <a:spLocks noGrp="1"/>
          </p:cNvSpPr>
          <p:nvPr>
            <p:ph type="title"/>
          </p:nvPr>
        </p:nvSpPr>
        <p:spPr>
          <a:xfrm>
            <a:off x="2633741" y="338136"/>
            <a:ext cx="8948659" cy="798302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/>
          </a:p>
        </p:txBody>
      </p:sp>
      <p:sp>
        <p:nvSpPr>
          <p:cNvPr id="244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-29294" y="2501101"/>
            <a:ext cx="1598759" cy="386024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s-ES"/>
              <a:t>Haga clic en el icono para agregar una imagen</a:t>
            </a:r>
            <a:endParaRPr/>
          </a:p>
        </p:txBody>
      </p:sp>
      <p:sp>
        <p:nvSpPr>
          <p:cNvPr id="245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2633741" y="3697766"/>
            <a:ext cx="8948659" cy="21462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/>
          </a:p>
        </p:txBody>
      </p:sp>
      <p:pic>
        <p:nvPicPr>
          <p:cNvPr id="246" name="CMAM.PNG" descr="CMAM.PNG"/>
          <p:cNvPicPr>
            <a:picLocks noChangeAspect="1"/>
          </p:cNvPicPr>
          <p:nvPr/>
        </p:nvPicPr>
        <p:blipFill>
          <a:blip r:embed="rId4"/>
          <a:srcRect l="729" t="915" r="3855" b="4046"/>
          <a:stretch>
            <a:fillRect/>
          </a:stretch>
        </p:blipFill>
        <p:spPr>
          <a:xfrm>
            <a:off x="386810" y="1211375"/>
            <a:ext cx="1045105" cy="5266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7" h="21597" extrusionOk="0">
                <a:moveTo>
                  <a:pt x="10596" y="0"/>
                </a:moveTo>
                <a:cubicBezTo>
                  <a:pt x="10556" y="-1"/>
                  <a:pt x="10525" y="1"/>
                  <a:pt x="10487" y="16"/>
                </a:cubicBezTo>
                <a:cubicBezTo>
                  <a:pt x="10408" y="47"/>
                  <a:pt x="10221" y="172"/>
                  <a:pt x="10191" y="212"/>
                </a:cubicBezTo>
                <a:cubicBezTo>
                  <a:pt x="10187" y="217"/>
                  <a:pt x="10211" y="265"/>
                  <a:pt x="10235" y="325"/>
                </a:cubicBezTo>
                <a:cubicBezTo>
                  <a:pt x="10259" y="386"/>
                  <a:pt x="10279" y="475"/>
                  <a:pt x="10279" y="521"/>
                </a:cubicBezTo>
                <a:cubicBezTo>
                  <a:pt x="10279" y="630"/>
                  <a:pt x="10312" y="822"/>
                  <a:pt x="10399" y="1123"/>
                </a:cubicBezTo>
                <a:cubicBezTo>
                  <a:pt x="10438" y="1258"/>
                  <a:pt x="10494" y="1477"/>
                  <a:pt x="10519" y="1595"/>
                </a:cubicBezTo>
                <a:cubicBezTo>
                  <a:pt x="10578" y="1860"/>
                  <a:pt x="10688" y="2129"/>
                  <a:pt x="10804" y="2311"/>
                </a:cubicBezTo>
                <a:cubicBezTo>
                  <a:pt x="10852" y="2387"/>
                  <a:pt x="10898" y="2508"/>
                  <a:pt x="10913" y="2571"/>
                </a:cubicBezTo>
                <a:cubicBezTo>
                  <a:pt x="10928" y="2635"/>
                  <a:pt x="10965" y="2700"/>
                  <a:pt x="10990" y="2734"/>
                </a:cubicBezTo>
                <a:lnTo>
                  <a:pt x="11033" y="2799"/>
                </a:lnTo>
                <a:lnTo>
                  <a:pt x="10990" y="2995"/>
                </a:lnTo>
                <a:cubicBezTo>
                  <a:pt x="10906" y="3339"/>
                  <a:pt x="10793" y="3355"/>
                  <a:pt x="10585" y="3060"/>
                </a:cubicBezTo>
                <a:cubicBezTo>
                  <a:pt x="10467" y="2891"/>
                  <a:pt x="10399" y="2832"/>
                  <a:pt x="10344" y="2832"/>
                </a:cubicBezTo>
                <a:cubicBezTo>
                  <a:pt x="10293" y="2832"/>
                  <a:pt x="10302" y="3566"/>
                  <a:pt x="10355" y="3873"/>
                </a:cubicBezTo>
                <a:cubicBezTo>
                  <a:pt x="10377" y="4000"/>
                  <a:pt x="10386" y="4121"/>
                  <a:pt x="10377" y="4134"/>
                </a:cubicBezTo>
                <a:cubicBezTo>
                  <a:pt x="10362" y="4157"/>
                  <a:pt x="9838" y="3816"/>
                  <a:pt x="9524" y="3580"/>
                </a:cubicBezTo>
                <a:cubicBezTo>
                  <a:pt x="9261" y="3383"/>
                  <a:pt x="8711" y="3043"/>
                  <a:pt x="8650" y="3043"/>
                </a:cubicBezTo>
                <a:cubicBezTo>
                  <a:pt x="8633" y="3043"/>
                  <a:pt x="8664" y="3269"/>
                  <a:pt x="8693" y="3353"/>
                </a:cubicBezTo>
                <a:cubicBezTo>
                  <a:pt x="8735" y="3471"/>
                  <a:pt x="9016" y="3911"/>
                  <a:pt x="9163" y="4085"/>
                </a:cubicBezTo>
                <a:cubicBezTo>
                  <a:pt x="9233" y="4167"/>
                  <a:pt x="9750" y="4655"/>
                  <a:pt x="10312" y="5175"/>
                </a:cubicBezTo>
                <a:cubicBezTo>
                  <a:pt x="11273" y="6066"/>
                  <a:pt x="11342" y="6144"/>
                  <a:pt x="11493" y="6380"/>
                </a:cubicBezTo>
                <a:cubicBezTo>
                  <a:pt x="11660" y="6641"/>
                  <a:pt x="11766" y="6835"/>
                  <a:pt x="11766" y="6901"/>
                </a:cubicBezTo>
                <a:cubicBezTo>
                  <a:pt x="11766" y="6922"/>
                  <a:pt x="11729" y="6990"/>
                  <a:pt x="11690" y="7047"/>
                </a:cubicBezTo>
                <a:cubicBezTo>
                  <a:pt x="11637" y="7123"/>
                  <a:pt x="11608" y="7137"/>
                  <a:pt x="11591" y="7112"/>
                </a:cubicBezTo>
                <a:cubicBezTo>
                  <a:pt x="11574" y="7087"/>
                  <a:pt x="11528" y="7098"/>
                  <a:pt x="11405" y="7177"/>
                </a:cubicBezTo>
                <a:cubicBezTo>
                  <a:pt x="11313" y="7236"/>
                  <a:pt x="11142" y="7319"/>
                  <a:pt x="11022" y="7356"/>
                </a:cubicBezTo>
                <a:cubicBezTo>
                  <a:pt x="10816" y="7420"/>
                  <a:pt x="10768" y="7433"/>
                  <a:pt x="10016" y="7421"/>
                </a:cubicBezTo>
                <a:lnTo>
                  <a:pt x="9218" y="7405"/>
                </a:lnTo>
                <a:lnTo>
                  <a:pt x="9185" y="7291"/>
                </a:lnTo>
                <a:cubicBezTo>
                  <a:pt x="9139" y="7156"/>
                  <a:pt x="9123" y="7138"/>
                  <a:pt x="8901" y="7112"/>
                </a:cubicBezTo>
                <a:cubicBezTo>
                  <a:pt x="8810" y="7102"/>
                  <a:pt x="8714" y="7089"/>
                  <a:pt x="8682" y="7080"/>
                </a:cubicBezTo>
                <a:cubicBezTo>
                  <a:pt x="8629" y="7064"/>
                  <a:pt x="8628" y="7073"/>
                  <a:pt x="8628" y="7177"/>
                </a:cubicBezTo>
                <a:cubicBezTo>
                  <a:pt x="8628" y="7269"/>
                  <a:pt x="8618" y="7289"/>
                  <a:pt x="8562" y="7340"/>
                </a:cubicBezTo>
                <a:cubicBezTo>
                  <a:pt x="8502" y="7395"/>
                  <a:pt x="8458" y="7405"/>
                  <a:pt x="8114" y="7405"/>
                </a:cubicBezTo>
                <a:cubicBezTo>
                  <a:pt x="7395" y="7405"/>
                  <a:pt x="6115" y="7346"/>
                  <a:pt x="6069" y="7307"/>
                </a:cubicBezTo>
                <a:cubicBezTo>
                  <a:pt x="5762" y="7052"/>
                  <a:pt x="5734" y="7035"/>
                  <a:pt x="5588" y="7112"/>
                </a:cubicBezTo>
                <a:cubicBezTo>
                  <a:pt x="5539" y="7137"/>
                  <a:pt x="5445" y="7161"/>
                  <a:pt x="5369" y="7161"/>
                </a:cubicBezTo>
                <a:cubicBezTo>
                  <a:pt x="5240" y="7161"/>
                  <a:pt x="5222" y="7157"/>
                  <a:pt x="5161" y="7063"/>
                </a:cubicBezTo>
                <a:cubicBezTo>
                  <a:pt x="5053" y="6897"/>
                  <a:pt x="5011" y="6648"/>
                  <a:pt x="4997" y="6184"/>
                </a:cubicBezTo>
                <a:lnTo>
                  <a:pt x="4986" y="5794"/>
                </a:lnTo>
                <a:lnTo>
                  <a:pt x="4724" y="5940"/>
                </a:lnTo>
                <a:cubicBezTo>
                  <a:pt x="4582" y="6025"/>
                  <a:pt x="4380" y="6170"/>
                  <a:pt x="4275" y="6266"/>
                </a:cubicBezTo>
                <a:cubicBezTo>
                  <a:pt x="4091" y="6435"/>
                  <a:pt x="4090" y="6447"/>
                  <a:pt x="4089" y="6559"/>
                </a:cubicBezTo>
                <a:cubicBezTo>
                  <a:pt x="4089" y="6637"/>
                  <a:pt x="4067" y="6715"/>
                  <a:pt x="4024" y="6803"/>
                </a:cubicBezTo>
                <a:cubicBezTo>
                  <a:pt x="3918" y="7020"/>
                  <a:pt x="3802" y="7101"/>
                  <a:pt x="3641" y="7096"/>
                </a:cubicBezTo>
                <a:cubicBezTo>
                  <a:pt x="3518" y="7092"/>
                  <a:pt x="3044" y="6925"/>
                  <a:pt x="2876" y="6819"/>
                </a:cubicBezTo>
                <a:cubicBezTo>
                  <a:pt x="2810" y="6778"/>
                  <a:pt x="2698" y="6701"/>
                  <a:pt x="2624" y="6656"/>
                </a:cubicBezTo>
                <a:cubicBezTo>
                  <a:pt x="2550" y="6612"/>
                  <a:pt x="2433" y="6528"/>
                  <a:pt x="2362" y="6477"/>
                </a:cubicBezTo>
                <a:cubicBezTo>
                  <a:pt x="2235" y="6388"/>
                  <a:pt x="2224" y="6396"/>
                  <a:pt x="1891" y="6396"/>
                </a:cubicBezTo>
                <a:cubicBezTo>
                  <a:pt x="1476" y="6396"/>
                  <a:pt x="1310" y="6444"/>
                  <a:pt x="1082" y="6624"/>
                </a:cubicBezTo>
                <a:lnTo>
                  <a:pt x="918" y="6754"/>
                </a:lnTo>
                <a:lnTo>
                  <a:pt x="907" y="6917"/>
                </a:lnTo>
                <a:cubicBezTo>
                  <a:pt x="903" y="7047"/>
                  <a:pt x="909" y="7096"/>
                  <a:pt x="929" y="7096"/>
                </a:cubicBezTo>
                <a:cubicBezTo>
                  <a:pt x="969" y="7096"/>
                  <a:pt x="1164" y="7400"/>
                  <a:pt x="1148" y="7438"/>
                </a:cubicBezTo>
                <a:cubicBezTo>
                  <a:pt x="1141" y="7455"/>
                  <a:pt x="1086" y="7512"/>
                  <a:pt x="1028" y="7568"/>
                </a:cubicBezTo>
                <a:cubicBezTo>
                  <a:pt x="836" y="7751"/>
                  <a:pt x="709" y="8125"/>
                  <a:pt x="787" y="8284"/>
                </a:cubicBezTo>
                <a:cubicBezTo>
                  <a:pt x="812" y="8334"/>
                  <a:pt x="841" y="8330"/>
                  <a:pt x="1082" y="8316"/>
                </a:cubicBezTo>
                <a:cubicBezTo>
                  <a:pt x="1300" y="8304"/>
                  <a:pt x="1391" y="8282"/>
                  <a:pt x="1574" y="8202"/>
                </a:cubicBezTo>
                <a:cubicBezTo>
                  <a:pt x="1786" y="8111"/>
                  <a:pt x="1813" y="8107"/>
                  <a:pt x="1957" y="8137"/>
                </a:cubicBezTo>
                <a:cubicBezTo>
                  <a:pt x="2041" y="8155"/>
                  <a:pt x="2215" y="8170"/>
                  <a:pt x="2351" y="8170"/>
                </a:cubicBezTo>
                <a:cubicBezTo>
                  <a:pt x="2543" y="8170"/>
                  <a:pt x="2605" y="8185"/>
                  <a:pt x="2613" y="8219"/>
                </a:cubicBezTo>
                <a:cubicBezTo>
                  <a:pt x="2634" y="8301"/>
                  <a:pt x="2493" y="8625"/>
                  <a:pt x="2274" y="9016"/>
                </a:cubicBezTo>
                <a:cubicBezTo>
                  <a:pt x="2153" y="9233"/>
                  <a:pt x="2023" y="9441"/>
                  <a:pt x="1979" y="9488"/>
                </a:cubicBezTo>
                <a:cubicBezTo>
                  <a:pt x="1816" y="9664"/>
                  <a:pt x="1557" y="9840"/>
                  <a:pt x="1356" y="9911"/>
                </a:cubicBezTo>
                <a:cubicBezTo>
                  <a:pt x="1151" y="9983"/>
                  <a:pt x="1005" y="10106"/>
                  <a:pt x="984" y="10204"/>
                </a:cubicBezTo>
                <a:cubicBezTo>
                  <a:pt x="978" y="10233"/>
                  <a:pt x="923" y="10379"/>
                  <a:pt x="864" y="10530"/>
                </a:cubicBezTo>
                <a:lnTo>
                  <a:pt x="754" y="10806"/>
                </a:lnTo>
                <a:lnTo>
                  <a:pt x="699" y="11376"/>
                </a:lnTo>
                <a:cubicBezTo>
                  <a:pt x="637" y="12009"/>
                  <a:pt x="602" y="12527"/>
                  <a:pt x="601" y="12873"/>
                </a:cubicBezTo>
                <a:cubicBezTo>
                  <a:pt x="599" y="13341"/>
                  <a:pt x="505" y="13722"/>
                  <a:pt x="350" y="13882"/>
                </a:cubicBezTo>
                <a:cubicBezTo>
                  <a:pt x="301" y="13932"/>
                  <a:pt x="230" y="14009"/>
                  <a:pt x="196" y="14061"/>
                </a:cubicBezTo>
                <a:cubicBezTo>
                  <a:pt x="152" y="14131"/>
                  <a:pt x="115" y="14159"/>
                  <a:pt x="65" y="14159"/>
                </a:cubicBezTo>
                <a:cubicBezTo>
                  <a:pt x="-3" y="14159"/>
                  <a:pt x="0" y="14169"/>
                  <a:pt x="0" y="14322"/>
                </a:cubicBezTo>
                <a:cubicBezTo>
                  <a:pt x="0" y="14528"/>
                  <a:pt x="71" y="14735"/>
                  <a:pt x="153" y="14777"/>
                </a:cubicBezTo>
                <a:cubicBezTo>
                  <a:pt x="186" y="14795"/>
                  <a:pt x="266" y="14810"/>
                  <a:pt x="328" y="14810"/>
                </a:cubicBezTo>
                <a:cubicBezTo>
                  <a:pt x="407" y="14810"/>
                  <a:pt x="481" y="14834"/>
                  <a:pt x="601" y="14908"/>
                </a:cubicBezTo>
                <a:cubicBezTo>
                  <a:pt x="814" y="15038"/>
                  <a:pt x="1323" y="15287"/>
                  <a:pt x="1432" y="15315"/>
                </a:cubicBezTo>
                <a:cubicBezTo>
                  <a:pt x="1578" y="15351"/>
                  <a:pt x="1601" y="15380"/>
                  <a:pt x="1585" y="15542"/>
                </a:cubicBezTo>
                <a:cubicBezTo>
                  <a:pt x="1563" y="15773"/>
                  <a:pt x="1509" y="16558"/>
                  <a:pt x="1509" y="16682"/>
                </a:cubicBezTo>
                <a:lnTo>
                  <a:pt x="1509" y="16796"/>
                </a:lnTo>
                <a:lnTo>
                  <a:pt x="1574" y="16763"/>
                </a:lnTo>
                <a:cubicBezTo>
                  <a:pt x="1673" y="16714"/>
                  <a:pt x="1850" y="16515"/>
                  <a:pt x="1902" y="16389"/>
                </a:cubicBezTo>
                <a:cubicBezTo>
                  <a:pt x="1927" y="16328"/>
                  <a:pt x="1976" y="16253"/>
                  <a:pt x="2012" y="16226"/>
                </a:cubicBezTo>
                <a:cubicBezTo>
                  <a:pt x="2048" y="16199"/>
                  <a:pt x="2119" y="16118"/>
                  <a:pt x="2176" y="16047"/>
                </a:cubicBezTo>
                <a:cubicBezTo>
                  <a:pt x="2232" y="15976"/>
                  <a:pt x="2340" y="15855"/>
                  <a:pt x="2416" y="15770"/>
                </a:cubicBezTo>
                <a:lnTo>
                  <a:pt x="2558" y="15624"/>
                </a:lnTo>
                <a:lnTo>
                  <a:pt x="2810" y="15689"/>
                </a:lnTo>
                <a:lnTo>
                  <a:pt x="3062" y="15754"/>
                </a:lnTo>
                <a:lnTo>
                  <a:pt x="3925" y="15298"/>
                </a:lnTo>
                <a:lnTo>
                  <a:pt x="4778" y="14843"/>
                </a:lnTo>
                <a:lnTo>
                  <a:pt x="5850" y="14957"/>
                </a:lnTo>
                <a:lnTo>
                  <a:pt x="6922" y="15070"/>
                </a:lnTo>
                <a:lnTo>
                  <a:pt x="7928" y="15022"/>
                </a:lnTo>
                <a:lnTo>
                  <a:pt x="8923" y="14989"/>
                </a:lnTo>
                <a:lnTo>
                  <a:pt x="9852" y="15152"/>
                </a:lnTo>
                <a:lnTo>
                  <a:pt x="10771" y="15298"/>
                </a:lnTo>
                <a:lnTo>
                  <a:pt x="11755" y="15298"/>
                </a:lnTo>
                <a:cubicBezTo>
                  <a:pt x="12335" y="15298"/>
                  <a:pt x="12732" y="15314"/>
                  <a:pt x="12739" y="15331"/>
                </a:cubicBezTo>
                <a:cubicBezTo>
                  <a:pt x="12746" y="15347"/>
                  <a:pt x="12676" y="15418"/>
                  <a:pt x="12586" y="15494"/>
                </a:cubicBezTo>
                <a:cubicBezTo>
                  <a:pt x="12496" y="15569"/>
                  <a:pt x="12259" y="15817"/>
                  <a:pt x="12061" y="16047"/>
                </a:cubicBezTo>
                <a:cubicBezTo>
                  <a:pt x="11706" y="16459"/>
                  <a:pt x="11697" y="16473"/>
                  <a:pt x="11372" y="17072"/>
                </a:cubicBezTo>
                <a:cubicBezTo>
                  <a:pt x="11000" y="17759"/>
                  <a:pt x="10793" y="18177"/>
                  <a:pt x="10793" y="18211"/>
                </a:cubicBezTo>
                <a:cubicBezTo>
                  <a:pt x="10793" y="18224"/>
                  <a:pt x="10818" y="18281"/>
                  <a:pt x="10858" y="18342"/>
                </a:cubicBezTo>
                <a:lnTo>
                  <a:pt x="10935" y="18456"/>
                </a:lnTo>
                <a:lnTo>
                  <a:pt x="10891" y="18586"/>
                </a:lnTo>
                <a:lnTo>
                  <a:pt x="10858" y="18716"/>
                </a:lnTo>
                <a:lnTo>
                  <a:pt x="10946" y="18797"/>
                </a:lnTo>
                <a:cubicBezTo>
                  <a:pt x="11027" y="18859"/>
                  <a:pt x="11049" y="18860"/>
                  <a:pt x="11110" y="18830"/>
                </a:cubicBezTo>
                <a:cubicBezTo>
                  <a:pt x="11180" y="18795"/>
                  <a:pt x="11190" y="18790"/>
                  <a:pt x="11372" y="19025"/>
                </a:cubicBezTo>
                <a:cubicBezTo>
                  <a:pt x="11581" y="19294"/>
                  <a:pt x="11567" y="19243"/>
                  <a:pt x="11416" y="19595"/>
                </a:cubicBezTo>
                <a:cubicBezTo>
                  <a:pt x="11369" y="19705"/>
                  <a:pt x="11285" y="19949"/>
                  <a:pt x="11219" y="20132"/>
                </a:cubicBezTo>
                <a:cubicBezTo>
                  <a:pt x="11127" y="20388"/>
                  <a:pt x="11103" y="20474"/>
                  <a:pt x="11121" y="20506"/>
                </a:cubicBezTo>
                <a:cubicBezTo>
                  <a:pt x="11147" y="20553"/>
                  <a:pt x="11100" y="20618"/>
                  <a:pt x="10946" y="20734"/>
                </a:cubicBezTo>
                <a:lnTo>
                  <a:pt x="10848" y="20799"/>
                </a:lnTo>
                <a:lnTo>
                  <a:pt x="10858" y="21092"/>
                </a:lnTo>
                <a:lnTo>
                  <a:pt x="10858" y="21401"/>
                </a:lnTo>
                <a:lnTo>
                  <a:pt x="10946" y="21499"/>
                </a:lnTo>
                <a:cubicBezTo>
                  <a:pt x="10994" y="21553"/>
                  <a:pt x="11043" y="21596"/>
                  <a:pt x="11055" y="21597"/>
                </a:cubicBezTo>
                <a:cubicBezTo>
                  <a:pt x="11086" y="21599"/>
                  <a:pt x="11535" y="21176"/>
                  <a:pt x="11799" y="20897"/>
                </a:cubicBezTo>
                <a:cubicBezTo>
                  <a:pt x="11916" y="20773"/>
                  <a:pt x="12131" y="20508"/>
                  <a:pt x="12280" y="20311"/>
                </a:cubicBezTo>
                <a:cubicBezTo>
                  <a:pt x="12527" y="19985"/>
                  <a:pt x="13001" y="19407"/>
                  <a:pt x="13516" y="18797"/>
                </a:cubicBezTo>
                <a:cubicBezTo>
                  <a:pt x="13815" y="18443"/>
                  <a:pt x="14335" y="17930"/>
                  <a:pt x="14511" y="17821"/>
                </a:cubicBezTo>
                <a:cubicBezTo>
                  <a:pt x="14597" y="17767"/>
                  <a:pt x="14756" y="17695"/>
                  <a:pt x="14872" y="17658"/>
                </a:cubicBezTo>
                <a:cubicBezTo>
                  <a:pt x="15070" y="17595"/>
                  <a:pt x="15088" y="17589"/>
                  <a:pt x="15167" y="17463"/>
                </a:cubicBezTo>
                <a:cubicBezTo>
                  <a:pt x="15226" y="17370"/>
                  <a:pt x="15271" y="17333"/>
                  <a:pt x="15309" y="17333"/>
                </a:cubicBezTo>
                <a:cubicBezTo>
                  <a:pt x="15340" y="17333"/>
                  <a:pt x="15386" y="17304"/>
                  <a:pt x="15408" y="17268"/>
                </a:cubicBezTo>
                <a:cubicBezTo>
                  <a:pt x="15429" y="17231"/>
                  <a:pt x="15578" y="17021"/>
                  <a:pt x="15736" y="16812"/>
                </a:cubicBezTo>
                <a:cubicBezTo>
                  <a:pt x="16024" y="16430"/>
                  <a:pt x="16336" y="16113"/>
                  <a:pt x="16709" y="15835"/>
                </a:cubicBezTo>
                <a:cubicBezTo>
                  <a:pt x="16827" y="15747"/>
                  <a:pt x="16878" y="15692"/>
                  <a:pt x="16982" y="15510"/>
                </a:cubicBezTo>
                <a:cubicBezTo>
                  <a:pt x="17121" y="15266"/>
                  <a:pt x="17488" y="14805"/>
                  <a:pt x="17999" y="14240"/>
                </a:cubicBezTo>
                <a:cubicBezTo>
                  <a:pt x="18269" y="13942"/>
                  <a:pt x="18337" y="13889"/>
                  <a:pt x="18502" y="13801"/>
                </a:cubicBezTo>
                <a:cubicBezTo>
                  <a:pt x="18686" y="13703"/>
                  <a:pt x="18698" y="13692"/>
                  <a:pt x="18732" y="13573"/>
                </a:cubicBezTo>
                <a:cubicBezTo>
                  <a:pt x="18774" y="13429"/>
                  <a:pt x="18929" y="13192"/>
                  <a:pt x="19071" y="13069"/>
                </a:cubicBezTo>
                <a:cubicBezTo>
                  <a:pt x="19175" y="12978"/>
                  <a:pt x="19207" y="12989"/>
                  <a:pt x="19541" y="13052"/>
                </a:cubicBezTo>
                <a:cubicBezTo>
                  <a:pt x="19621" y="13067"/>
                  <a:pt x="19649" y="13049"/>
                  <a:pt x="19683" y="13004"/>
                </a:cubicBezTo>
                <a:cubicBezTo>
                  <a:pt x="19752" y="12912"/>
                  <a:pt x="19793" y="12796"/>
                  <a:pt x="19793" y="12629"/>
                </a:cubicBezTo>
                <a:cubicBezTo>
                  <a:pt x="19793" y="12425"/>
                  <a:pt x="19842" y="12253"/>
                  <a:pt x="19989" y="12027"/>
                </a:cubicBezTo>
                <a:cubicBezTo>
                  <a:pt x="20117" y="11831"/>
                  <a:pt x="20197" y="11767"/>
                  <a:pt x="20274" y="11767"/>
                </a:cubicBezTo>
                <a:cubicBezTo>
                  <a:pt x="20312" y="11767"/>
                  <a:pt x="20331" y="11727"/>
                  <a:pt x="20383" y="11604"/>
                </a:cubicBezTo>
                <a:cubicBezTo>
                  <a:pt x="20421" y="11515"/>
                  <a:pt x="20507" y="11359"/>
                  <a:pt x="20569" y="11262"/>
                </a:cubicBezTo>
                <a:lnTo>
                  <a:pt x="20678" y="11099"/>
                </a:lnTo>
                <a:lnTo>
                  <a:pt x="20832" y="11099"/>
                </a:lnTo>
                <a:cubicBezTo>
                  <a:pt x="21121" y="11099"/>
                  <a:pt x="21243" y="10966"/>
                  <a:pt x="21477" y="10416"/>
                </a:cubicBezTo>
                <a:lnTo>
                  <a:pt x="21597" y="10123"/>
                </a:lnTo>
                <a:lnTo>
                  <a:pt x="21433" y="9879"/>
                </a:lnTo>
                <a:cubicBezTo>
                  <a:pt x="21199" y="9539"/>
                  <a:pt x="21100" y="9414"/>
                  <a:pt x="20766" y="9098"/>
                </a:cubicBezTo>
                <a:cubicBezTo>
                  <a:pt x="20571" y="8913"/>
                  <a:pt x="20416" y="8794"/>
                  <a:pt x="20307" y="8740"/>
                </a:cubicBezTo>
                <a:cubicBezTo>
                  <a:pt x="20217" y="8695"/>
                  <a:pt x="20140" y="8674"/>
                  <a:pt x="20132" y="8674"/>
                </a:cubicBezTo>
                <a:cubicBezTo>
                  <a:pt x="20105" y="8674"/>
                  <a:pt x="20113" y="8884"/>
                  <a:pt x="20143" y="8935"/>
                </a:cubicBezTo>
                <a:cubicBezTo>
                  <a:pt x="20158" y="8962"/>
                  <a:pt x="20185" y="9055"/>
                  <a:pt x="20197" y="9130"/>
                </a:cubicBezTo>
                <a:cubicBezTo>
                  <a:pt x="20215" y="9239"/>
                  <a:pt x="20210" y="9272"/>
                  <a:pt x="20186" y="9342"/>
                </a:cubicBezTo>
                <a:lnTo>
                  <a:pt x="20154" y="9439"/>
                </a:lnTo>
                <a:lnTo>
                  <a:pt x="20011" y="9325"/>
                </a:lnTo>
                <a:cubicBezTo>
                  <a:pt x="19493" y="8938"/>
                  <a:pt x="19011" y="8428"/>
                  <a:pt x="16840" y="5957"/>
                </a:cubicBezTo>
                <a:cubicBezTo>
                  <a:pt x="16528" y="5601"/>
                  <a:pt x="16028" y="5053"/>
                  <a:pt x="15736" y="4752"/>
                </a:cubicBezTo>
                <a:cubicBezTo>
                  <a:pt x="15444" y="4452"/>
                  <a:pt x="14653" y="3588"/>
                  <a:pt x="13975" y="2832"/>
                </a:cubicBezTo>
                <a:cubicBezTo>
                  <a:pt x="12637" y="1341"/>
                  <a:pt x="12321" y="1047"/>
                  <a:pt x="11613" y="521"/>
                </a:cubicBezTo>
                <a:cubicBezTo>
                  <a:pt x="11201" y="215"/>
                  <a:pt x="10994" y="95"/>
                  <a:pt x="10749" y="33"/>
                </a:cubicBezTo>
                <a:cubicBezTo>
                  <a:pt x="10679" y="15"/>
                  <a:pt x="10636" y="1"/>
                  <a:pt x="10596" y="0"/>
                </a:cubicBezTo>
                <a:close/>
                <a:moveTo>
                  <a:pt x="18852" y="10302"/>
                </a:moveTo>
                <a:cubicBezTo>
                  <a:pt x="18925" y="10313"/>
                  <a:pt x="18881" y="10369"/>
                  <a:pt x="18754" y="10465"/>
                </a:cubicBezTo>
                <a:cubicBezTo>
                  <a:pt x="18573" y="10601"/>
                  <a:pt x="18367" y="10713"/>
                  <a:pt x="18174" y="10774"/>
                </a:cubicBezTo>
                <a:cubicBezTo>
                  <a:pt x="18097" y="10798"/>
                  <a:pt x="18029" y="10808"/>
                  <a:pt x="18021" y="10806"/>
                </a:cubicBezTo>
                <a:cubicBezTo>
                  <a:pt x="17849" y="10764"/>
                  <a:pt x="17724" y="10718"/>
                  <a:pt x="17671" y="10676"/>
                </a:cubicBezTo>
                <a:cubicBezTo>
                  <a:pt x="17604" y="10623"/>
                  <a:pt x="17545" y="10522"/>
                  <a:pt x="17573" y="10497"/>
                </a:cubicBezTo>
                <a:cubicBezTo>
                  <a:pt x="17581" y="10490"/>
                  <a:pt x="17880" y="10440"/>
                  <a:pt x="18229" y="10383"/>
                </a:cubicBezTo>
                <a:cubicBezTo>
                  <a:pt x="18592" y="10324"/>
                  <a:pt x="18779" y="10291"/>
                  <a:pt x="18852" y="10302"/>
                </a:cubicBezTo>
                <a:close/>
              </a:path>
            </a:pathLst>
          </a:custGeom>
          <a:ln w="12700">
            <a:miter lim="400000"/>
          </a:ln>
        </p:spPr>
      </p:pic>
      <p:grpSp>
        <p:nvGrpSpPr>
          <p:cNvPr id="251" name="Grupo"/>
          <p:cNvGrpSpPr/>
          <p:nvPr/>
        </p:nvGrpSpPr>
        <p:grpSpPr>
          <a:xfrm>
            <a:off x="7639288" y="6404000"/>
            <a:ext cx="4508033" cy="369330"/>
            <a:chOff x="0" y="755"/>
            <a:chExt cx="3381023" cy="369329"/>
          </a:xfrm>
        </p:grpSpPr>
        <p:sp>
          <p:nvSpPr>
            <p:cNvPr id="247" name="CuadroTexto 8"/>
            <p:cNvSpPr txBox="1"/>
            <p:nvPr/>
          </p:nvSpPr>
          <p:spPr>
            <a:xfrm>
              <a:off x="970140" y="117800"/>
              <a:ext cx="1034541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r">
                <a:defRPr sz="800" b="1">
                  <a:solidFill>
                    <a:srgbClr val="FFFFFF"/>
                  </a:solidFill>
                </a:defRPr>
              </a:lvl1pPr>
            </a:lstStyle>
            <a:p>
              <a:r>
                <a:rPr sz="800"/>
                <a:t>www.cmam.uam.es</a:t>
              </a:r>
            </a:p>
          </p:txBody>
        </p:sp>
        <p:sp>
          <p:nvSpPr>
            <p:cNvPr id="248" name="CuadroTexto 8"/>
            <p:cNvSpPr txBox="1"/>
            <p:nvPr/>
          </p:nvSpPr>
          <p:spPr>
            <a:xfrm>
              <a:off x="0" y="117800"/>
              <a:ext cx="1034541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r">
                <a:defRPr sz="800" b="1">
                  <a:solidFill>
                    <a:srgbClr val="FFFFFF"/>
                  </a:solidFill>
                </a:defRPr>
              </a:lvl1pPr>
            </a:lstStyle>
            <a:p>
              <a:r>
                <a:rPr sz="800"/>
                <a:t>www.uam.es</a:t>
              </a:r>
            </a:p>
          </p:txBody>
        </p:sp>
        <p:sp>
          <p:nvSpPr>
            <p:cNvPr id="249" name="|"/>
            <p:cNvSpPr txBox="1"/>
            <p:nvPr/>
          </p:nvSpPr>
          <p:spPr>
            <a:xfrm>
              <a:off x="984486" y="755"/>
              <a:ext cx="142586" cy="369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sz="1000"/>
                <a:t>|</a:t>
              </a:r>
              <a:r>
                <a:rPr sz="1800"/>
                <a:t> </a:t>
              </a:r>
            </a:p>
          </p:txBody>
        </p:sp>
        <p:pic>
          <p:nvPicPr>
            <p:cNvPr id="250" name="redes.jpg" descr="redes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65879" y="98704"/>
              <a:ext cx="1415144" cy="2566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52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5832AB3B-AE60-460A-BA9C-62F0D98112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338089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ido a una columna y 3 fotos" type="tx">
  <p:cSld name="1_Contenido a una columna y 3 foto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-12835" y="6353810"/>
            <a:ext cx="12204835" cy="504191"/>
          </a:xfrm>
          <a:prstGeom prst="rect">
            <a:avLst/>
          </a:prstGeom>
          <a:solidFill>
            <a:srgbClr val="0077C8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3"/>
          <p:cNvSpPr/>
          <p:nvPr/>
        </p:nvSpPr>
        <p:spPr>
          <a:xfrm>
            <a:off x="-12834" y="1"/>
            <a:ext cx="1886859" cy="6365423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14512" y="21600"/>
                </a:lnTo>
                <a:lnTo>
                  <a:pt x="0" y="21569"/>
                </a:lnTo>
                <a:lnTo>
                  <a:pt x="0" y="0"/>
                </a:lnTo>
                <a:close/>
              </a:path>
            </a:pathLst>
          </a:custGeom>
          <a:solidFill>
            <a:srgbClr val="4A7729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3" descr="Imagen 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4907" y="6134910"/>
            <a:ext cx="1702215" cy="902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3" descr="Imagen 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345" y="217177"/>
            <a:ext cx="1708396" cy="81718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2633741" y="338136"/>
            <a:ext cx="8948659" cy="798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>
            <a:spLocks noGrp="1"/>
          </p:cNvSpPr>
          <p:nvPr>
            <p:ph type="pic" idx="2"/>
          </p:nvPr>
        </p:nvSpPr>
        <p:spPr>
          <a:xfrm>
            <a:off x="7249888" y="4417787"/>
            <a:ext cx="4332513" cy="1427177"/>
          </a:xfrm>
          <a:prstGeom prst="rect">
            <a:avLst/>
          </a:prstGeom>
          <a:noFill/>
          <a:ln>
            <a:noFill/>
          </a:ln>
        </p:spPr>
      </p:sp>
      <p:sp>
        <p:nvSpPr>
          <p:cNvPr id="22" name="Google Shape;22;p3"/>
          <p:cNvSpPr>
            <a:spLocks noGrp="1"/>
          </p:cNvSpPr>
          <p:nvPr>
            <p:ph type="pic" idx="3"/>
          </p:nvPr>
        </p:nvSpPr>
        <p:spPr>
          <a:xfrm>
            <a:off x="7249888" y="1319000"/>
            <a:ext cx="4332513" cy="1427177"/>
          </a:xfrm>
          <a:prstGeom prst="rect">
            <a:avLst/>
          </a:prstGeom>
          <a:noFill/>
          <a:ln>
            <a:noFill/>
          </a:ln>
        </p:spPr>
      </p:sp>
      <p:sp>
        <p:nvSpPr>
          <p:cNvPr id="23" name="Google Shape;23;p3"/>
          <p:cNvSpPr>
            <a:spLocks noGrp="1"/>
          </p:cNvSpPr>
          <p:nvPr>
            <p:ph type="pic" idx="4"/>
          </p:nvPr>
        </p:nvSpPr>
        <p:spPr>
          <a:xfrm>
            <a:off x="7249888" y="2861142"/>
            <a:ext cx="4332513" cy="1427176"/>
          </a:xfrm>
          <a:prstGeom prst="rect">
            <a:avLst/>
          </a:prstGeom>
          <a:noFill/>
          <a:ln>
            <a:noFill/>
          </a:ln>
        </p:spPr>
      </p:sp>
      <p:sp>
        <p:nvSpPr>
          <p:cNvPr id="24" name="Google Shape;24;p3"/>
          <p:cNvSpPr>
            <a:spLocks noGrp="1"/>
          </p:cNvSpPr>
          <p:nvPr>
            <p:ph type="pic" idx="5"/>
          </p:nvPr>
        </p:nvSpPr>
        <p:spPr>
          <a:xfrm>
            <a:off x="-29294" y="2501101"/>
            <a:ext cx="1598759" cy="3860241"/>
          </a:xfrm>
          <a:prstGeom prst="rect">
            <a:avLst/>
          </a:prstGeom>
          <a:noFill/>
          <a:ln>
            <a:noFill/>
          </a:ln>
        </p:spPr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2633741" y="1318997"/>
            <a:ext cx="4352473" cy="4525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26" name="Google Shape;26;p3"/>
          <p:cNvGrpSpPr/>
          <p:nvPr/>
        </p:nvGrpSpPr>
        <p:grpSpPr>
          <a:xfrm>
            <a:off x="7639288" y="6404000"/>
            <a:ext cx="4508033" cy="369330"/>
            <a:chOff x="0" y="755"/>
            <a:chExt cx="3381023" cy="369329"/>
          </a:xfrm>
        </p:grpSpPr>
        <p:sp>
          <p:nvSpPr>
            <p:cNvPr id="27" name="Google Shape;27;p3"/>
            <p:cNvSpPr txBox="1"/>
            <p:nvPr/>
          </p:nvSpPr>
          <p:spPr>
            <a:xfrm>
              <a:off x="970140" y="117800"/>
              <a:ext cx="1034541" cy="2184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www.cmam.uam.es</a:t>
              </a:r>
              <a:endParaRPr/>
            </a:p>
          </p:txBody>
        </p:sp>
        <p:sp>
          <p:nvSpPr>
            <p:cNvPr id="28" name="Google Shape;28;p3"/>
            <p:cNvSpPr txBox="1"/>
            <p:nvPr/>
          </p:nvSpPr>
          <p:spPr>
            <a:xfrm>
              <a:off x="0" y="117800"/>
              <a:ext cx="1034541" cy="2184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1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www.uam.es</a:t>
              </a:r>
              <a:endParaRPr/>
            </a:p>
          </p:txBody>
        </p:sp>
        <p:sp>
          <p:nvSpPr>
            <p:cNvPr id="29" name="Google Shape;29;p3"/>
            <p:cNvSpPr txBox="1"/>
            <p:nvPr/>
          </p:nvSpPr>
          <p:spPr>
            <a:xfrm>
              <a:off x="984486" y="755"/>
              <a:ext cx="142586" cy="36932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ctr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|</a:t>
              </a:r>
              <a:r>
                <a:rPr lang="en-US" sz="18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/>
            </a:p>
          </p:txBody>
        </p:sp>
        <p:pic>
          <p:nvPicPr>
            <p:cNvPr id="30" name="Google Shape;30;p3" descr="redes.jpg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965879" y="98704"/>
              <a:ext cx="1415144" cy="25663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1" name="Google Shape;31;p3" descr="CMAM.PNG"/>
          <p:cNvPicPr preferRelativeResize="0"/>
          <p:nvPr/>
        </p:nvPicPr>
        <p:blipFill rotWithShape="1">
          <a:blip r:embed="rId5">
            <a:alphaModFix/>
          </a:blip>
          <a:srcRect l="728" t="915" r="3855" b="4046"/>
          <a:stretch/>
        </p:blipFill>
        <p:spPr>
          <a:xfrm>
            <a:off x="386810" y="1211375"/>
            <a:ext cx="1045105" cy="526660"/>
          </a:xfrm>
          <a:custGeom>
            <a:avLst/>
            <a:gdLst/>
            <a:ahLst/>
            <a:cxnLst/>
            <a:rect l="l" t="t" r="r" b="b"/>
            <a:pathLst>
              <a:path w="21597" h="21597" extrusionOk="0">
                <a:moveTo>
                  <a:pt x="10596" y="0"/>
                </a:moveTo>
                <a:cubicBezTo>
                  <a:pt x="10556" y="-1"/>
                  <a:pt x="10525" y="1"/>
                  <a:pt x="10487" y="16"/>
                </a:cubicBezTo>
                <a:cubicBezTo>
                  <a:pt x="10408" y="47"/>
                  <a:pt x="10221" y="172"/>
                  <a:pt x="10191" y="212"/>
                </a:cubicBezTo>
                <a:cubicBezTo>
                  <a:pt x="10187" y="217"/>
                  <a:pt x="10211" y="265"/>
                  <a:pt x="10235" y="325"/>
                </a:cubicBezTo>
                <a:cubicBezTo>
                  <a:pt x="10259" y="386"/>
                  <a:pt x="10279" y="475"/>
                  <a:pt x="10279" y="521"/>
                </a:cubicBezTo>
                <a:cubicBezTo>
                  <a:pt x="10279" y="630"/>
                  <a:pt x="10312" y="822"/>
                  <a:pt x="10399" y="1123"/>
                </a:cubicBezTo>
                <a:cubicBezTo>
                  <a:pt x="10438" y="1258"/>
                  <a:pt x="10494" y="1477"/>
                  <a:pt x="10519" y="1595"/>
                </a:cubicBezTo>
                <a:cubicBezTo>
                  <a:pt x="10578" y="1860"/>
                  <a:pt x="10688" y="2129"/>
                  <a:pt x="10804" y="2311"/>
                </a:cubicBezTo>
                <a:cubicBezTo>
                  <a:pt x="10852" y="2387"/>
                  <a:pt x="10898" y="2508"/>
                  <a:pt x="10913" y="2571"/>
                </a:cubicBezTo>
                <a:cubicBezTo>
                  <a:pt x="10928" y="2635"/>
                  <a:pt x="10965" y="2700"/>
                  <a:pt x="10990" y="2734"/>
                </a:cubicBezTo>
                <a:lnTo>
                  <a:pt x="11033" y="2799"/>
                </a:lnTo>
                <a:lnTo>
                  <a:pt x="10990" y="2995"/>
                </a:lnTo>
                <a:cubicBezTo>
                  <a:pt x="10906" y="3339"/>
                  <a:pt x="10793" y="3355"/>
                  <a:pt x="10585" y="3060"/>
                </a:cubicBezTo>
                <a:cubicBezTo>
                  <a:pt x="10467" y="2891"/>
                  <a:pt x="10399" y="2832"/>
                  <a:pt x="10344" y="2832"/>
                </a:cubicBezTo>
                <a:cubicBezTo>
                  <a:pt x="10293" y="2832"/>
                  <a:pt x="10302" y="3566"/>
                  <a:pt x="10355" y="3873"/>
                </a:cubicBezTo>
                <a:cubicBezTo>
                  <a:pt x="10377" y="4000"/>
                  <a:pt x="10386" y="4121"/>
                  <a:pt x="10377" y="4134"/>
                </a:cubicBezTo>
                <a:cubicBezTo>
                  <a:pt x="10362" y="4157"/>
                  <a:pt x="9838" y="3816"/>
                  <a:pt x="9524" y="3580"/>
                </a:cubicBezTo>
                <a:cubicBezTo>
                  <a:pt x="9261" y="3383"/>
                  <a:pt x="8711" y="3043"/>
                  <a:pt x="8650" y="3043"/>
                </a:cubicBezTo>
                <a:cubicBezTo>
                  <a:pt x="8633" y="3043"/>
                  <a:pt x="8664" y="3269"/>
                  <a:pt x="8693" y="3353"/>
                </a:cubicBezTo>
                <a:cubicBezTo>
                  <a:pt x="8735" y="3471"/>
                  <a:pt x="9016" y="3911"/>
                  <a:pt x="9163" y="4085"/>
                </a:cubicBezTo>
                <a:cubicBezTo>
                  <a:pt x="9233" y="4167"/>
                  <a:pt x="9750" y="4655"/>
                  <a:pt x="10312" y="5175"/>
                </a:cubicBezTo>
                <a:cubicBezTo>
                  <a:pt x="11273" y="6066"/>
                  <a:pt x="11342" y="6144"/>
                  <a:pt x="11493" y="6380"/>
                </a:cubicBezTo>
                <a:cubicBezTo>
                  <a:pt x="11660" y="6641"/>
                  <a:pt x="11766" y="6835"/>
                  <a:pt x="11766" y="6901"/>
                </a:cubicBezTo>
                <a:cubicBezTo>
                  <a:pt x="11766" y="6922"/>
                  <a:pt x="11729" y="6990"/>
                  <a:pt x="11690" y="7047"/>
                </a:cubicBezTo>
                <a:cubicBezTo>
                  <a:pt x="11637" y="7123"/>
                  <a:pt x="11608" y="7137"/>
                  <a:pt x="11591" y="7112"/>
                </a:cubicBezTo>
                <a:cubicBezTo>
                  <a:pt x="11574" y="7087"/>
                  <a:pt x="11528" y="7098"/>
                  <a:pt x="11405" y="7177"/>
                </a:cubicBezTo>
                <a:cubicBezTo>
                  <a:pt x="11313" y="7236"/>
                  <a:pt x="11142" y="7319"/>
                  <a:pt x="11022" y="7356"/>
                </a:cubicBezTo>
                <a:cubicBezTo>
                  <a:pt x="10816" y="7420"/>
                  <a:pt x="10768" y="7433"/>
                  <a:pt x="10016" y="7421"/>
                </a:cubicBezTo>
                <a:lnTo>
                  <a:pt x="9218" y="7405"/>
                </a:lnTo>
                <a:lnTo>
                  <a:pt x="9185" y="7291"/>
                </a:lnTo>
                <a:cubicBezTo>
                  <a:pt x="9139" y="7156"/>
                  <a:pt x="9123" y="7138"/>
                  <a:pt x="8901" y="7112"/>
                </a:cubicBezTo>
                <a:cubicBezTo>
                  <a:pt x="8810" y="7102"/>
                  <a:pt x="8714" y="7089"/>
                  <a:pt x="8682" y="7080"/>
                </a:cubicBezTo>
                <a:cubicBezTo>
                  <a:pt x="8629" y="7064"/>
                  <a:pt x="8628" y="7073"/>
                  <a:pt x="8628" y="7177"/>
                </a:cubicBezTo>
                <a:cubicBezTo>
                  <a:pt x="8628" y="7269"/>
                  <a:pt x="8618" y="7289"/>
                  <a:pt x="8562" y="7340"/>
                </a:cubicBezTo>
                <a:cubicBezTo>
                  <a:pt x="8502" y="7395"/>
                  <a:pt x="8458" y="7405"/>
                  <a:pt x="8114" y="7405"/>
                </a:cubicBezTo>
                <a:cubicBezTo>
                  <a:pt x="7395" y="7405"/>
                  <a:pt x="6115" y="7346"/>
                  <a:pt x="6069" y="7307"/>
                </a:cubicBezTo>
                <a:cubicBezTo>
                  <a:pt x="5762" y="7052"/>
                  <a:pt x="5734" y="7035"/>
                  <a:pt x="5588" y="7112"/>
                </a:cubicBezTo>
                <a:cubicBezTo>
                  <a:pt x="5539" y="7137"/>
                  <a:pt x="5445" y="7161"/>
                  <a:pt x="5369" y="7161"/>
                </a:cubicBezTo>
                <a:cubicBezTo>
                  <a:pt x="5240" y="7161"/>
                  <a:pt x="5222" y="7157"/>
                  <a:pt x="5161" y="7063"/>
                </a:cubicBezTo>
                <a:cubicBezTo>
                  <a:pt x="5053" y="6897"/>
                  <a:pt x="5011" y="6648"/>
                  <a:pt x="4997" y="6184"/>
                </a:cubicBezTo>
                <a:lnTo>
                  <a:pt x="4986" y="5794"/>
                </a:lnTo>
                <a:lnTo>
                  <a:pt x="4724" y="5940"/>
                </a:lnTo>
                <a:cubicBezTo>
                  <a:pt x="4582" y="6025"/>
                  <a:pt x="4380" y="6170"/>
                  <a:pt x="4275" y="6266"/>
                </a:cubicBezTo>
                <a:cubicBezTo>
                  <a:pt x="4091" y="6435"/>
                  <a:pt x="4090" y="6447"/>
                  <a:pt x="4089" y="6559"/>
                </a:cubicBezTo>
                <a:cubicBezTo>
                  <a:pt x="4089" y="6637"/>
                  <a:pt x="4067" y="6715"/>
                  <a:pt x="4024" y="6803"/>
                </a:cubicBezTo>
                <a:cubicBezTo>
                  <a:pt x="3918" y="7020"/>
                  <a:pt x="3802" y="7101"/>
                  <a:pt x="3641" y="7096"/>
                </a:cubicBezTo>
                <a:cubicBezTo>
                  <a:pt x="3518" y="7092"/>
                  <a:pt x="3044" y="6925"/>
                  <a:pt x="2876" y="6819"/>
                </a:cubicBezTo>
                <a:cubicBezTo>
                  <a:pt x="2810" y="6778"/>
                  <a:pt x="2698" y="6701"/>
                  <a:pt x="2624" y="6656"/>
                </a:cubicBezTo>
                <a:cubicBezTo>
                  <a:pt x="2550" y="6612"/>
                  <a:pt x="2433" y="6528"/>
                  <a:pt x="2362" y="6477"/>
                </a:cubicBezTo>
                <a:cubicBezTo>
                  <a:pt x="2235" y="6388"/>
                  <a:pt x="2224" y="6396"/>
                  <a:pt x="1891" y="6396"/>
                </a:cubicBezTo>
                <a:cubicBezTo>
                  <a:pt x="1476" y="6396"/>
                  <a:pt x="1310" y="6444"/>
                  <a:pt x="1082" y="6624"/>
                </a:cubicBezTo>
                <a:lnTo>
                  <a:pt x="918" y="6754"/>
                </a:lnTo>
                <a:lnTo>
                  <a:pt x="907" y="6917"/>
                </a:lnTo>
                <a:cubicBezTo>
                  <a:pt x="903" y="7047"/>
                  <a:pt x="909" y="7096"/>
                  <a:pt x="929" y="7096"/>
                </a:cubicBezTo>
                <a:cubicBezTo>
                  <a:pt x="969" y="7096"/>
                  <a:pt x="1164" y="7400"/>
                  <a:pt x="1148" y="7438"/>
                </a:cubicBezTo>
                <a:cubicBezTo>
                  <a:pt x="1141" y="7455"/>
                  <a:pt x="1086" y="7512"/>
                  <a:pt x="1028" y="7568"/>
                </a:cubicBezTo>
                <a:cubicBezTo>
                  <a:pt x="836" y="7751"/>
                  <a:pt x="709" y="8125"/>
                  <a:pt x="787" y="8284"/>
                </a:cubicBezTo>
                <a:cubicBezTo>
                  <a:pt x="812" y="8334"/>
                  <a:pt x="841" y="8330"/>
                  <a:pt x="1082" y="8316"/>
                </a:cubicBezTo>
                <a:cubicBezTo>
                  <a:pt x="1300" y="8304"/>
                  <a:pt x="1391" y="8282"/>
                  <a:pt x="1574" y="8202"/>
                </a:cubicBezTo>
                <a:cubicBezTo>
                  <a:pt x="1786" y="8111"/>
                  <a:pt x="1813" y="8107"/>
                  <a:pt x="1957" y="8137"/>
                </a:cubicBezTo>
                <a:cubicBezTo>
                  <a:pt x="2041" y="8155"/>
                  <a:pt x="2215" y="8170"/>
                  <a:pt x="2351" y="8170"/>
                </a:cubicBezTo>
                <a:cubicBezTo>
                  <a:pt x="2543" y="8170"/>
                  <a:pt x="2605" y="8185"/>
                  <a:pt x="2613" y="8219"/>
                </a:cubicBezTo>
                <a:cubicBezTo>
                  <a:pt x="2634" y="8301"/>
                  <a:pt x="2493" y="8625"/>
                  <a:pt x="2274" y="9016"/>
                </a:cubicBezTo>
                <a:cubicBezTo>
                  <a:pt x="2153" y="9233"/>
                  <a:pt x="2023" y="9441"/>
                  <a:pt x="1979" y="9488"/>
                </a:cubicBezTo>
                <a:cubicBezTo>
                  <a:pt x="1816" y="9664"/>
                  <a:pt x="1557" y="9840"/>
                  <a:pt x="1356" y="9911"/>
                </a:cubicBezTo>
                <a:cubicBezTo>
                  <a:pt x="1151" y="9983"/>
                  <a:pt x="1005" y="10106"/>
                  <a:pt x="984" y="10204"/>
                </a:cubicBezTo>
                <a:cubicBezTo>
                  <a:pt x="978" y="10233"/>
                  <a:pt x="923" y="10379"/>
                  <a:pt x="864" y="10530"/>
                </a:cubicBezTo>
                <a:lnTo>
                  <a:pt x="754" y="10806"/>
                </a:lnTo>
                <a:lnTo>
                  <a:pt x="699" y="11376"/>
                </a:lnTo>
                <a:cubicBezTo>
                  <a:pt x="637" y="12009"/>
                  <a:pt x="602" y="12527"/>
                  <a:pt x="601" y="12873"/>
                </a:cubicBezTo>
                <a:cubicBezTo>
                  <a:pt x="599" y="13341"/>
                  <a:pt x="505" y="13722"/>
                  <a:pt x="350" y="13882"/>
                </a:cubicBezTo>
                <a:cubicBezTo>
                  <a:pt x="301" y="13932"/>
                  <a:pt x="230" y="14009"/>
                  <a:pt x="196" y="14061"/>
                </a:cubicBezTo>
                <a:cubicBezTo>
                  <a:pt x="152" y="14131"/>
                  <a:pt x="115" y="14159"/>
                  <a:pt x="65" y="14159"/>
                </a:cubicBezTo>
                <a:cubicBezTo>
                  <a:pt x="-3" y="14159"/>
                  <a:pt x="0" y="14169"/>
                  <a:pt x="0" y="14322"/>
                </a:cubicBezTo>
                <a:cubicBezTo>
                  <a:pt x="0" y="14528"/>
                  <a:pt x="71" y="14735"/>
                  <a:pt x="153" y="14777"/>
                </a:cubicBezTo>
                <a:cubicBezTo>
                  <a:pt x="186" y="14795"/>
                  <a:pt x="266" y="14810"/>
                  <a:pt x="328" y="14810"/>
                </a:cubicBezTo>
                <a:cubicBezTo>
                  <a:pt x="407" y="14810"/>
                  <a:pt x="481" y="14834"/>
                  <a:pt x="601" y="14908"/>
                </a:cubicBezTo>
                <a:cubicBezTo>
                  <a:pt x="814" y="15038"/>
                  <a:pt x="1323" y="15287"/>
                  <a:pt x="1432" y="15315"/>
                </a:cubicBezTo>
                <a:cubicBezTo>
                  <a:pt x="1578" y="15351"/>
                  <a:pt x="1601" y="15380"/>
                  <a:pt x="1585" y="15542"/>
                </a:cubicBezTo>
                <a:cubicBezTo>
                  <a:pt x="1563" y="15773"/>
                  <a:pt x="1509" y="16558"/>
                  <a:pt x="1509" y="16682"/>
                </a:cubicBezTo>
                <a:lnTo>
                  <a:pt x="1509" y="16796"/>
                </a:lnTo>
                <a:lnTo>
                  <a:pt x="1574" y="16763"/>
                </a:lnTo>
                <a:cubicBezTo>
                  <a:pt x="1673" y="16714"/>
                  <a:pt x="1850" y="16515"/>
                  <a:pt x="1902" y="16389"/>
                </a:cubicBezTo>
                <a:cubicBezTo>
                  <a:pt x="1927" y="16328"/>
                  <a:pt x="1976" y="16253"/>
                  <a:pt x="2012" y="16226"/>
                </a:cubicBezTo>
                <a:cubicBezTo>
                  <a:pt x="2048" y="16199"/>
                  <a:pt x="2119" y="16118"/>
                  <a:pt x="2176" y="16047"/>
                </a:cubicBezTo>
                <a:cubicBezTo>
                  <a:pt x="2232" y="15976"/>
                  <a:pt x="2340" y="15855"/>
                  <a:pt x="2416" y="15770"/>
                </a:cubicBezTo>
                <a:lnTo>
                  <a:pt x="2558" y="15624"/>
                </a:lnTo>
                <a:lnTo>
                  <a:pt x="2810" y="15689"/>
                </a:lnTo>
                <a:lnTo>
                  <a:pt x="3062" y="15754"/>
                </a:lnTo>
                <a:lnTo>
                  <a:pt x="3925" y="15298"/>
                </a:lnTo>
                <a:lnTo>
                  <a:pt x="4778" y="14843"/>
                </a:lnTo>
                <a:lnTo>
                  <a:pt x="5850" y="14957"/>
                </a:lnTo>
                <a:lnTo>
                  <a:pt x="6922" y="15070"/>
                </a:lnTo>
                <a:lnTo>
                  <a:pt x="7928" y="15022"/>
                </a:lnTo>
                <a:lnTo>
                  <a:pt x="8923" y="14989"/>
                </a:lnTo>
                <a:lnTo>
                  <a:pt x="9852" y="15152"/>
                </a:lnTo>
                <a:lnTo>
                  <a:pt x="10771" y="15298"/>
                </a:lnTo>
                <a:lnTo>
                  <a:pt x="11755" y="15298"/>
                </a:lnTo>
                <a:cubicBezTo>
                  <a:pt x="12335" y="15298"/>
                  <a:pt x="12732" y="15314"/>
                  <a:pt x="12739" y="15331"/>
                </a:cubicBezTo>
                <a:cubicBezTo>
                  <a:pt x="12746" y="15347"/>
                  <a:pt x="12676" y="15418"/>
                  <a:pt x="12586" y="15494"/>
                </a:cubicBezTo>
                <a:cubicBezTo>
                  <a:pt x="12496" y="15569"/>
                  <a:pt x="12259" y="15817"/>
                  <a:pt x="12061" y="16047"/>
                </a:cubicBezTo>
                <a:cubicBezTo>
                  <a:pt x="11706" y="16459"/>
                  <a:pt x="11697" y="16473"/>
                  <a:pt x="11372" y="17072"/>
                </a:cubicBezTo>
                <a:cubicBezTo>
                  <a:pt x="11000" y="17759"/>
                  <a:pt x="10793" y="18177"/>
                  <a:pt x="10793" y="18211"/>
                </a:cubicBezTo>
                <a:cubicBezTo>
                  <a:pt x="10793" y="18224"/>
                  <a:pt x="10818" y="18281"/>
                  <a:pt x="10858" y="18342"/>
                </a:cubicBezTo>
                <a:lnTo>
                  <a:pt x="10935" y="18456"/>
                </a:lnTo>
                <a:lnTo>
                  <a:pt x="10891" y="18586"/>
                </a:lnTo>
                <a:lnTo>
                  <a:pt x="10858" y="18716"/>
                </a:lnTo>
                <a:lnTo>
                  <a:pt x="10946" y="18797"/>
                </a:lnTo>
                <a:cubicBezTo>
                  <a:pt x="11027" y="18859"/>
                  <a:pt x="11049" y="18860"/>
                  <a:pt x="11110" y="18830"/>
                </a:cubicBezTo>
                <a:cubicBezTo>
                  <a:pt x="11180" y="18795"/>
                  <a:pt x="11190" y="18790"/>
                  <a:pt x="11372" y="19025"/>
                </a:cubicBezTo>
                <a:cubicBezTo>
                  <a:pt x="11581" y="19294"/>
                  <a:pt x="11567" y="19243"/>
                  <a:pt x="11416" y="19595"/>
                </a:cubicBezTo>
                <a:cubicBezTo>
                  <a:pt x="11369" y="19705"/>
                  <a:pt x="11285" y="19949"/>
                  <a:pt x="11219" y="20132"/>
                </a:cubicBezTo>
                <a:cubicBezTo>
                  <a:pt x="11127" y="20388"/>
                  <a:pt x="11103" y="20474"/>
                  <a:pt x="11121" y="20506"/>
                </a:cubicBezTo>
                <a:cubicBezTo>
                  <a:pt x="11147" y="20553"/>
                  <a:pt x="11100" y="20618"/>
                  <a:pt x="10946" y="20734"/>
                </a:cubicBezTo>
                <a:lnTo>
                  <a:pt x="10848" y="20799"/>
                </a:lnTo>
                <a:lnTo>
                  <a:pt x="10858" y="21092"/>
                </a:lnTo>
                <a:lnTo>
                  <a:pt x="10858" y="21401"/>
                </a:lnTo>
                <a:lnTo>
                  <a:pt x="10946" y="21499"/>
                </a:lnTo>
                <a:cubicBezTo>
                  <a:pt x="10994" y="21553"/>
                  <a:pt x="11043" y="21596"/>
                  <a:pt x="11055" y="21597"/>
                </a:cubicBezTo>
                <a:cubicBezTo>
                  <a:pt x="11086" y="21599"/>
                  <a:pt x="11535" y="21176"/>
                  <a:pt x="11799" y="20897"/>
                </a:cubicBezTo>
                <a:cubicBezTo>
                  <a:pt x="11916" y="20773"/>
                  <a:pt x="12131" y="20508"/>
                  <a:pt x="12280" y="20311"/>
                </a:cubicBezTo>
                <a:cubicBezTo>
                  <a:pt x="12527" y="19985"/>
                  <a:pt x="13001" y="19407"/>
                  <a:pt x="13516" y="18797"/>
                </a:cubicBezTo>
                <a:cubicBezTo>
                  <a:pt x="13815" y="18443"/>
                  <a:pt x="14335" y="17930"/>
                  <a:pt x="14511" y="17821"/>
                </a:cubicBezTo>
                <a:cubicBezTo>
                  <a:pt x="14597" y="17767"/>
                  <a:pt x="14756" y="17695"/>
                  <a:pt x="14872" y="17658"/>
                </a:cubicBezTo>
                <a:cubicBezTo>
                  <a:pt x="15070" y="17595"/>
                  <a:pt x="15088" y="17589"/>
                  <a:pt x="15167" y="17463"/>
                </a:cubicBezTo>
                <a:cubicBezTo>
                  <a:pt x="15226" y="17370"/>
                  <a:pt x="15271" y="17333"/>
                  <a:pt x="15309" y="17333"/>
                </a:cubicBezTo>
                <a:cubicBezTo>
                  <a:pt x="15340" y="17333"/>
                  <a:pt x="15386" y="17304"/>
                  <a:pt x="15408" y="17268"/>
                </a:cubicBezTo>
                <a:cubicBezTo>
                  <a:pt x="15429" y="17231"/>
                  <a:pt x="15578" y="17021"/>
                  <a:pt x="15736" y="16812"/>
                </a:cubicBezTo>
                <a:cubicBezTo>
                  <a:pt x="16024" y="16430"/>
                  <a:pt x="16336" y="16113"/>
                  <a:pt x="16709" y="15835"/>
                </a:cubicBezTo>
                <a:cubicBezTo>
                  <a:pt x="16827" y="15747"/>
                  <a:pt x="16878" y="15692"/>
                  <a:pt x="16982" y="15510"/>
                </a:cubicBezTo>
                <a:cubicBezTo>
                  <a:pt x="17121" y="15266"/>
                  <a:pt x="17488" y="14805"/>
                  <a:pt x="17999" y="14240"/>
                </a:cubicBezTo>
                <a:cubicBezTo>
                  <a:pt x="18269" y="13942"/>
                  <a:pt x="18337" y="13889"/>
                  <a:pt x="18502" y="13801"/>
                </a:cubicBezTo>
                <a:cubicBezTo>
                  <a:pt x="18686" y="13703"/>
                  <a:pt x="18698" y="13692"/>
                  <a:pt x="18732" y="13573"/>
                </a:cubicBezTo>
                <a:cubicBezTo>
                  <a:pt x="18774" y="13429"/>
                  <a:pt x="18929" y="13192"/>
                  <a:pt x="19071" y="13069"/>
                </a:cubicBezTo>
                <a:cubicBezTo>
                  <a:pt x="19175" y="12978"/>
                  <a:pt x="19207" y="12989"/>
                  <a:pt x="19541" y="13052"/>
                </a:cubicBezTo>
                <a:cubicBezTo>
                  <a:pt x="19621" y="13067"/>
                  <a:pt x="19649" y="13049"/>
                  <a:pt x="19683" y="13004"/>
                </a:cubicBezTo>
                <a:cubicBezTo>
                  <a:pt x="19752" y="12912"/>
                  <a:pt x="19793" y="12796"/>
                  <a:pt x="19793" y="12629"/>
                </a:cubicBezTo>
                <a:cubicBezTo>
                  <a:pt x="19793" y="12425"/>
                  <a:pt x="19842" y="12253"/>
                  <a:pt x="19989" y="12027"/>
                </a:cubicBezTo>
                <a:cubicBezTo>
                  <a:pt x="20117" y="11831"/>
                  <a:pt x="20197" y="11767"/>
                  <a:pt x="20274" y="11767"/>
                </a:cubicBezTo>
                <a:cubicBezTo>
                  <a:pt x="20312" y="11767"/>
                  <a:pt x="20331" y="11727"/>
                  <a:pt x="20383" y="11604"/>
                </a:cubicBezTo>
                <a:cubicBezTo>
                  <a:pt x="20421" y="11515"/>
                  <a:pt x="20507" y="11359"/>
                  <a:pt x="20569" y="11262"/>
                </a:cubicBezTo>
                <a:lnTo>
                  <a:pt x="20678" y="11099"/>
                </a:lnTo>
                <a:lnTo>
                  <a:pt x="20832" y="11099"/>
                </a:lnTo>
                <a:cubicBezTo>
                  <a:pt x="21121" y="11099"/>
                  <a:pt x="21243" y="10966"/>
                  <a:pt x="21477" y="10416"/>
                </a:cubicBezTo>
                <a:lnTo>
                  <a:pt x="21597" y="10123"/>
                </a:lnTo>
                <a:lnTo>
                  <a:pt x="21433" y="9879"/>
                </a:lnTo>
                <a:cubicBezTo>
                  <a:pt x="21199" y="9539"/>
                  <a:pt x="21100" y="9414"/>
                  <a:pt x="20766" y="9098"/>
                </a:cubicBezTo>
                <a:cubicBezTo>
                  <a:pt x="20571" y="8913"/>
                  <a:pt x="20416" y="8794"/>
                  <a:pt x="20307" y="8740"/>
                </a:cubicBezTo>
                <a:cubicBezTo>
                  <a:pt x="20217" y="8695"/>
                  <a:pt x="20140" y="8674"/>
                  <a:pt x="20132" y="8674"/>
                </a:cubicBezTo>
                <a:cubicBezTo>
                  <a:pt x="20105" y="8674"/>
                  <a:pt x="20113" y="8884"/>
                  <a:pt x="20143" y="8935"/>
                </a:cubicBezTo>
                <a:cubicBezTo>
                  <a:pt x="20158" y="8962"/>
                  <a:pt x="20185" y="9055"/>
                  <a:pt x="20197" y="9130"/>
                </a:cubicBezTo>
                <a:cubicBezTo>
                  <a:pt x="20215" y="9239"/>
                  <a:pt x="20210" y="9272"/>
                  <a:pt x="20186" y="9342"/>
                </a:cubicBezTo>
                <a:lnTo>
                  <a:pt x="20154" y="9439"/>
                </a:lnTo>
                <a:lnTo>
                  <a:pt x="20011" y="9325"/>
                </a:lnTo>
                <a:cubicBezTo>
                  <a:pt x="19493" y="8938"/>
                  <a:pt x="19011" y="8428"/>
                  <a:pt x="16840" y="5957"/>
                </a:cubicBezTo>
                <a:cubicBezTo>
                  <a:pt x="16528" y="5601"/>
                  <a:pt x="16028" y="5053"/>
                  <a:pt x="15736" y="4752"/>
                </a:cubicBezTo>
                <a:cubicBezTo>
                  <a:pt x="15444" y="4452"/>
                  <a:pt x="14653" y="3588"/>
                  <a:pt x="13975" y="2832"/>
                </a:cubicBezTo>
                <a:cubicBezTo>
                  <a:pt x="12637" y="1341"/>
                  <a:pt x="12321" y="1047"/>
                  <a:pt x="11613" y="521"/>
                </a:cubicBezTo>
                <a:cubicBezTo>
                  <a:pt x="11201" y="215"/>
                  <a:pt x="10994" y="95"/>
                  <a:pt x="10749" y="33"/>
                </a:cubicBezTo>
                <a:cubicBezTo>
                  <a:pt x="10679" y="15"/>
                  <a:pt x="10636" y="1"/>
                  <a:pt x="10596" y="0"/>
                </a:cubicBezTo>
                <a:close/>
                <a:moveTo>
                  <a:pt x="18852" y="10302"/>
                </a:moveTo>
                <a:cubicBezTo>
                  <a:pt x="18925" y="10313"/>
                  <a:pt x="18881" y="10369"/>
                  <a:pt x="18754" y="10465"/>
                </a:cubicBezTo>
                <a:cubicBezTo>
                  <a:pt x="18573" y="10601"/>
                  <a:pt x="18367" y="10713"/>
                  <a:pt x="18174" y="10774"/>
                </a:cubicBezTo>
                <a:cubicBezTo>
                  <a:pt x="18097" y="10798"/>
                  <a:pt x="18029" y="10808"/>
                  <a:pt x="18021" y="10806"/>
                </a:cubicBezTo>
                <a:cubicBezTo>
                  <a:pt x="17849" y="10764"/>
                  <a:pt x="17724" y="10718"/>
                  <a:pt x="17671" y="10676"/>
                </a:cubicBezTo>
                <a:cubicBezTo>
                  <a:pt x="17604" y="10623"/>
                  <a:pt x="17545" y="10522"/>
                  <a:pt x="17573" y="10497"/>
                </a:cubicBezTo>
                <a:cubicBezTo>
                  <a:pt x="17581" y="10490"/>
                  <a:pt x="17880" y="10440"/>
                  <a:pt x="18229" y="10383"/>
                </a:cubicBezTo>
                <a:cubicBezTo>
                  <a:pt x="18592" y="10324"/>
                  <a:pt x="18779" y="10291"/>
                  <a:pt x="18852" y="10302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32" name="Google Shape;3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9277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1/26/23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1/26/23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1/26/23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1/26/23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1/26/23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1/26/23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1/26/23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1/26/23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9" r:id="rId12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S. Viñals - SAC 30-May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F0490A-3EF7-3346-92A5-D5E8D7789D4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48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2.emf"/><Relationship Id="rId7" Type="http://schemas.openxmlformats.org/officeDocument/2006/relationships/oleObject" Target="../embeddings/oleObject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image" Target="../media/image13.jpe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2.emf"/><Relationship Id="rId7" Type="http://schemas.openxmlformats.org/officeDocument/2006/relationships/oleObject" Target="../embeddings/oleObject2.bin"/><Relationship Id="rId12" Type="http://schemas.openxmlformats.org/officeDocument/2006/relationships/image" Target="../media/image2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11" Type="http://schemas.openxmlformats.org/officeDocument/2006/relationships/image" Target="../media/image24.JPG"/><Relationship Id="rId5" Type="http://schemas.openxmlformats.org/officeDocument/2006/relationships/image" Target="../media/image19.png"/><Relationship Id="rId10" Type="http://schemas.openxmlformats.org/officeDocument/2006/relationships/image" Target="../media/image23.JPG"/><Relationship Id="rId4" Type="http://schemas.openxmlformats.org/officeDocument/2006/relationships/image" Target="../media/image18.png"/><Relationship Id="rId9" Type="http://schemas.openxmlformats.org/officeDocument/2006/relationships/image" Target="../media/image22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2.emf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emf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9.emf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openxmlformats.org/officeDocument/2006/relationships/image" Target="../media/image20.png"/><Relationship Id="rId4" Type="http://schemas.openxmlformats.org/officeDocument/2006/relationships/image" Target="../media/image18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g"/><Relationship Id="rId3" Type="http://schemas.openxmlformats.org/officeDocument/2006/relationships/image" Target="../media/image34.png"/><Relationship Id="rId7" Type="http://schemas.openxmlformats.org/officeDocument/2006/relationships/image" Target="../media/image4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jpg"/><Relationship Id="rId11" Type="http://schemas.openxmlformats.org/officeDocument/2006/relationships/image" Target="../media/image46.png"/><Relationship Id="rId5" Type="http://schemas.openxmlformats.org/officeDocument/2006/relationships/image" Target="../media/image40.jpg"/><Relationship Id="rId10" Type="http://schemas.openxmlformats.org/officeDocument/2006/relationships/image" Target="../media/image45.jpg"/><Relationship Id="rId4" Type="http://schemas.openxmlformats.org/officeDocument/2006/relationships/image" Target="../media/image39.jpg"/><Relationship Id="rId9" Type="http://schemas.openxmlformats.org/officeDocument/2006/relationships/image" Target="../media/image4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559B34-4DCA-BB45-978D-89B10F4CE8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5" r="845"/>
          <a:stretch/>
        </p:blipFill>
        <p:spPr>
          <a:xfrm flipH="1">
            <a:off x="3560271" y="14556"/>
            <a:ext cx="8631727" cy="682888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1094" y="1161288"/>
            <a:ext cx="3300984" cy="89611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b="1" dirty="0">
                <a:solidFill>
                  <a:schemeClr val="accent6">
                    <a:lumMod val="75000"/>
                  </a:schemeClr>
                </a:solidFill>
              </a:rPr>
              <a:t>CMAM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Rectangle 13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A77EB1DE-DF41-7141-B110-45E43A556BE0}"/>
              </a:ext>
            </a:extLst>
          </p:cNvPr>
          <p:cNvSpPr txBox="1">
            <a:spLocks/>
          </p:cNvSpPr>
          <p:nvPr/>
        </p:nvSpPr>
        <p:spPr>
          <a:xfrm>
            <a:off x="428244" y="2646319"/>
            <a:ext cx="3300984" cy="14276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Técnicas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Experimentales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000" b="1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Avanzadas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000" b="1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en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  <a:r>
              <a:rPr kumimoji="0" lang="en-US" sz="2000" b="1" i="0" u="none" strike="noStrike" kern="1200" cap="none" spc="0" normalizeH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Física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Nuclear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999169-CF60-234B-AC18-B5A0521F997B}"/>
              </a:ext>
            </a:extLst>
          </p:cNvPr>
          <p:cNvSpPr txBox="1"/>
          <p:nvPr/>
        </p:nvSpPr>
        <p:spPr>
          <a:xfrm>
            <a:off x="1478637" y="6093425"/>
            <a:ext cx="10775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S.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Viñals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70AD47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86060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8559B34-4DCA-BB45-978D-89B10F4CE8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5" r="845"/>
          <a:stretch/>
        </p:blipFill>
        <p:spPr>
          <a:xfrm flipH="1">
            <a:off x="3560271" y="14556"/>
            <a:ext cx="8631727" cy="682888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1093" y="1161287"/>
            <a:ext cx="3601299" cy="108849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b="1" dirty="0">
                <a:solidFill>
                  <a:schemeClr val="accent6">
                    <a:lumMod val="75000"/>
                  </a:schemeClr>
                </a:solidFill>
              </a:rPr>
              <a:t>¡</a:t>
            </a:r>
            <a:r>
              <a:rPr lang="en-US" sz="4000" b="1" dirty="0" err="1">
                <a:solidFill>
                  <a:schemeClr val="accent6">
                    <a:lumMod val="75000"/>
                  </a:schemeClr>
                </a:solidFill>
              </a:rPr>
              <a:t>Os</a:t>
            </a: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6">
                    <a:lumMod val="75000"/>
                  </a:schemeClr>
                </a:solidFill>
              </a:rPr>
              <a:t>esperamos</a:t>
            </a:r>
            <a:r>
              <a:rPr lang="en-US" sz="4000" b="1" dirty="0">
                <a:solidFill>
                  <a:schemeClr val="accent6">
                    <a:lumMod val="75000"/>
                  </a:schemeClr>
                </a:solidFill>
              </a:rPr>
              <a:t>!</a:t>
            </a:r>
            <a:endParaRPr lang="en-US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Rectangle 13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32667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1873956" y="452445"/>
            <a:ext cx="9956800" cy="45156"/>
          </a:xfrm>
          <a:prstGeom prst="line">
            <a:avLst/>
          </a:prstGeom>
          <a:noFill/>
          <a:ln w="12700" cap="flat">
            <a:solidFill>
              <a:srgbClr val="0070C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TextBox 2"/>
          <p:cNvSpPr txBox="1"/>
          <p:nvPr/>
        </p:nvSpPr>
        <p:spPr>
          <a:xfrm>
            <a:off x="5688676" y="11907"/>
            <a:ext cx="1026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rebuchet MS" charset="0"/>
                <a:ea typeface="Trebuchet MS" charset="0"/>
                <a:cs typeface="Trebuchet MS" charset="0"/>
              </a:rPr>
              <a:t>CMAM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4068619-29FF-082E-F897-6ED0D76AC9BA}"/>
              </a:ext>
            </a:extLst>
          </p:cNvPr>
          <p:cNvSpPr txBox="1"/>
          <p:nvPr/>
        </p:nvSpPr>
        <p:spPr>
          <a:xfrm>
            <a:off x="3580375" y="6473370"/>
            <a:ext cx="1632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S. Viñals  - TEAFN 2023</a:t>
            </a:r>
          </a:p>
        </p:txBody>
      </p:sp>
      <p:pic>
        <p:nvPicPr>
          <p:cNvPr id="7" name="Picture 6" descr="A building with trees in front of it&#10;&#10;Description automatically generated with medium confidence">
            <a:extLst>
              <a:ext uri="{FF2B5EF4-FFF2-40B4-BE49-F238E27FC236}">
                <a16:creationId xmlns:a16="http://schemas.microsoft.com/office/drawing/2014/main" id="{03541260-95B2-1467-25AD-F79337AEE6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1756" y="615285"/>
            <a:ext cx="4699000" cy="2870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83EFE0-D815-E2D0-47C4-186E5C4691A6}"/>
              </a:ext>
            </a:extLst>
          </p:cNvPr>
          <p:cNvSpPr txBox="1"/>
          <p:nvPr/>
        </p:nvSpPr>
        <p:spPr>
          <a:xfrm>
            <a:off x="1681078" y="1136823"/>
            <a:ext cx="5554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>
                <a:solidFill>
                  <a:srgbClr val="0070C0"/>
                </a:solidFill>
              </a:rPr>
              <a:t>¡“Bienvenidos” al Centro de Micro-Análisis de Materiales!</a:t>
            </a:r>
          </a:p>
        </p:txBody>
      </p:sp>
      <p:pic>
        <p:nvPicPr>
          <p:cNvPr id="12" name="Picture 11" descr="A close-up of a map&#10;&#10;Description automatically generated with low confidence">
            <a:extLst>
              <a:ext uri="{FF2B5EF4-FFF2-40B4-BE49-F238E27FC236}">
                <a16:creationId xmlns:a16="http://schemas.microsoft.com/office/drawing/2014/main" id="{4FC7E826-21FA-4E6D-5635-C099BC78210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5339" y="2027693"/>
            <a:ext cx="5302250" cy="4235820"/>
          </a:xfrm>
          <a:prstGeom prst="rect">
            <a:avLst/>
          </a:prstGeom>
        </p:spPr>
      </p:pic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4B22E223-C2FE-EF2A-5A75-7DBC0C166DA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75159" y="2791141"/>
            <a:ext cx="457868" cy="501835"/>
          </a:xfrm>
          <a:prstGeom prst="rect">
            <a:avLst/>
          </a:prstGeom>
        </p:spPr>
      </p:pic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4B6500C9-C021-88E3-EB22-1D17108B1E7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1302" y="4471552"/>
            <a:ext cx="457868" cy="501835"/>
          </a:xfrm>
          <a:prstGeom prst="rect">
            <a:avLst/>
          </a:prstGeom>
        </p:spPr>
      </p:pic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7E0CF36-FDEC-055B-2435-49BBA8845F2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00380" y="3234567"/>
            <a:ext cx="457868" cy="501835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586D1B25-96F4-24DD-AB10-B030A9A2AF6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6464" y="2289306"/>
            <a:ext cx="457868" cy="501835"/>
          </a:xfrm>
          <a:prstGeom prst="rect">
            <a:avLst/>
          </a:prstGeom>
        </p:spPr>
      </p:pic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BE94C4A2-0D40-BDAE-1F92-BF571926A08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66116" y="3643768"/>
            <a:ext cx="457868" cy="501835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C1A62D8F-C5BA-53E9-499C-351F988DB68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170900" y="4468726"/>
            <a:ext cx="457868" cy="501835"/>
          </a:xfrm>
          <a:prstGeom prst="rect">
            <a:avLst/>
          </a:prstGeom>
        </p:spPr>
      </p:pic>
      <p:pic>
        <p:nvPicPr>
          <p:cNvPr id="28" name="Picture 27" descr="Icon&#10;&#10;Description automatically generated">
            <a:extLst>
              <a:ext uri="{FF2B5EF4-FFF2-40B4-BE49-F238E27FC236}">
                <a16:creationId xmlns:a16="http://schemas.microsoft.com/office/drawing/2014/main" id="{66E2C651-2CE1-3C57-4737-1ED2C9C975F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007264" y="3234566"/>
            <a:ext cx="457868" cy="501835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0FB5CFBE-ED64-A656-5131-1B5CA20DD39F}"/>
              </a:ext>
            </a:extLst>
          </p:cNvPr>
          <p:cNvGrpSpPr/>
          <p:nvPr/>
        </p:nvGrpSpPr>
        <p:grpSpPr>
          <a:xfrm>
            <a:off x="7377779" y="3809666"/>
            <a:ext cx="4206954" cy="2321790"/>
            <a:chOff x="7377779" y="3809666"/>
            <a:chExt cx="4206954" cy="2321790"/>
          </a:xfrm>
        </p:grpSpPr>
        <p:pic>
          <p:nvPicPr>
            <p:cNvPr id="33" name="Picture 32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99EC59D3-5716-E56E-2CC1-6BF9DFA8C6B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77779" y="3809666"/>
              <a:ext cx="4206954" cy="2321790"/>
            </a:xfrm>
            <a:prstGeom prst="rect">
              <a:avLst/>
            </a:prstGeom>
          </p:spPr>
        </p:pic>
        <p:pic>
          <p:nvPicPr>
            <p:cNvPr id="35" name="Picture 34" descr="A black rectangle with a white rectangle in the middle&#10;&#10;Description automatically generated with low confidence">
              <a:extLst>
                <a:ext uri="{FF2B5EF4-FFF2-40B4-BE49-F238E27FC236}">
                  <a16:creationId xmlns:a16="http://schemas.microsoft.com/office/drawing/2014/main" id="{0BC10834-83CF-4722-D94D-BF2F65FA7ED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4F4F6"/>
                </a:clrFrom>
                <a:clrTo>
                  <a:srgbClr val="F4F4F6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036497" y="4650388"/>
              <a:ext cx="889518" cy="6403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882843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1873956" y="452445"/>
            <a:ext cx="9956800" cy="45156"/>
          </a:xfrm>
          <a:prstGeom prst="line">
            <a:avLst/>
          </a:prstGeom>
          <a:noFill/>
          <a:ln w="12700" cap="flat">
            <a:solidFill>
              <a:srgbClr val="0070C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TextBox 2"/>
          <p:cNvSpPr txBox="1"/>
          <p:nvPr/>
        </p:nvSpPr>
        <p:spPr>
          <a:xfrm>
            <a:off x="5057094" y="11907"/>
            <a:ext cx="2077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rebuchet MS" charset="0"/>
                <a:ea typeface="Trebuchet MS" charset="0"/>
                <a:cs typeface="Trebuchet MS" charset="0"/>
              </a:rPr>
              <a:t>El </a:t>
            </a:r>
            <a:r>
              <a:rPr lang="en-US" sz="2400" b="1" dirty="0" err="1">
                <a:latin typeface="Trebuchet MS" charset="0"/>
                <a:ea typeface="Trebuchet MS" charset="0"/>
                <a:cs typeface="Trebuchet MS" charset="0"/>
              </a:rPr>
              <a:t>acelerador</a:t>
            </a:r>
            <a:endParaRPr lang="en-US" sz="2400" b="1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4068619-29FF-082E-F897-6ED0D76AC9BA}"/>
              </a:ext>
            </a:extLst>
          </p:cNvPr>
          <p:cNvSpPr txBox="1"/>
          <p:nvPr/>
        </p:nvSpPr>
        <p:spPr>
          <a:xfrm>
            <a:off x="3580375" y="6473370"/>
            <a:ext cx="1632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S. Viñals  - TEAFN 2023</a:t>
            </a:r>
          </a:p>
        </p:txBody>
      </p:sp>
      <p:pic>
        <p:nvPicPr>
          <p:cNvPr id="6" name="Picture 5" descr="esquema_acelerador2">
            <a:extLst>
              <a:ext uri="{FF2B5EF4-FFF2-40B4-BE49-F238E27FC236}">
                <a16:creationId xmlns:a16="http://schemas.microsoft.com/office/drawing/2014/main" id="{16C26A0D-A2DF-6DD8-9789-814844C27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00000" contrast="-100000"/>
            <a:alphaModFix/>
          </a:blip>
          <a:srcRect l="10663" t="27136" r="28667" b="31102"/>
          <a:stretch>
            <a:fillRect/>
          </a:stretch>
        </p:blipFill>
        <p:spPr bwMode="auto">
          <a:xfrm>
            <a:off x="2742535" y="487614"/>
            <a:ext cx="7521575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ame 6">
            <a:extLst>
              <a:ext uri="{FF2B5EF4-FFF2-40B4-BE49-F238E27FC236}">
                <a16:creationId xmlns:a16="http://schemas.microsoft.com/office/drawing/2014/main" id="{B4405C75-A59D-6832-B307-FD1A0C97E5BC}"/>
              </a:ext>
            </a:extLst>
          </p:cNvPr>
          <p:cNvSpPr/>
          <p:nvPr/>
        </p:nvSpPr>
        <p:spPr>
          <a:xfrm>
            <a:off x="2693637" y="1029894"/>
            <a:ext cx="1632178" cy="2544064"/>
          </a:xfrm>
          <a:prstGeom prst="frame">
            <a:avLst>
              <a:gd name="adj1" fmla="val 1511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D4E713-0D04-3225-7412-C7F8553AF597}"/>
              </a:ext>
            </a:extLst>
          </p:cNvPr>
          <p:cNvSpPr txBox="1"/>
          <p:nvPr/>
        </p:nvSpPr>
        <p:spPr>
          <a:xfrm>
            <a:off x="2675319" y="3595668"/>
            <a:ext cx="1810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dirty="0">
                <a:solidFill>
                  <a:srgbClr val="C00000"/>
                </a:solidFill>
              </a:rPr>
              <a:t>Fuentes de iones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CB63F4-C16F-205A-7728-67146CE8B38E}"/>
              </a:ext>
            </a:extLst>
          </p:cNvPr>
          <p:cNvSpPr txBox="1"/>
          <p:nvPr/>
        </p:nvSpPr>
        <p:spPr>
          <a:xfrm>
            <a:off x="3221205" y="3965000"/>
            <a:ext cx="25284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ES" dirty="0"/>
              <a:t>Duoplasmatrón</a:t>
            </a:r>
          </a:p>
          <a:p>
            <a:pPr marL="285750" indent="-285750">
              <a:buFontTx/>
              <a:buChar char="-"/>
            </a:pPr>
            <a:endParaRPr lang="en-ES" dirty="0"/>
          </a:p>
          <a:p>
            <a:pPr marL="285750" indent="-285750">
              <a:buFontTx/>
              <a:buChar char="-"/>
            </a:pPr>
            <a:r>
              <a:rPr lang="en-ES" dirty="0"/>
              <a:t>Pulverización catódica</a:t>
            </a:r>
          </a:p>
          <a:p>
            <a:pPr marL="285750" indent="-285750">
              <a:buFontTx/>
              <a:buChar char="-"/>
            </a:pPr>
            <a:endParaRPr lang="en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9B173C0-C75F-C174-1BF9-37EC4CB20575}"/>
                  </a:ext>
                </a:extLst>
              </p:cNvPr>
              <p:cNvSpPr txBox="1"/>
              <p:nvPr/>
            </p:nvSpPr>
            <p:spPr>
              <a:xfrm>
                <a:off x="5203315" y="4008143"/>
                <a:ext cx="123903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ES" dirty="0">
                    <a:solidFill>
                      <a:srgbClr val="0070C0"/>
                    </a:solidFill>
                    <a:latin typeface="Avenir Next" panose="020B0503020202020204" pitchFamily="34" charset="0"/>
                  </a:rPr>
                  <a:t>X</a:t>
                </a:r>
                <a14:m>
                  <m:oMath xmlns:m="http://schemas.openxmlformats.org/officeDocument/2006/math">
                    <m:r>
                      <a:rPr lang="en-ES" i="1" baseline="3000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ES" dirty="0">
                    <a:solidFill>
                      <a:srgbClr val="0070C0"/>
                    </a:solidFill>
                    <a:latin typeface="Avenir Next" panose="020B0503020202020204" pitchFamily="34" charset="0"/>
                  </a:rPr>
                  <a:t>: H, He</a:t>
                </a:r>
                <a:endParaRPr lang="en-ES" baseline="30000" dirty="0">
                  <a:solidFill>
                    <a:srgbClr val="0070C0"/>
                  </a:solidFill>
                  <a:latin typeface="Avenir Next" panose="020B0503020202020204" pitchFamily="34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9B173C0-C75F-C174-1BF9-37EC4CB205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3315" y="4008143"/>
                <a:ext cx="1239033" cy="369332"/>
              </a:xfrm>
              <a:prstGeom prst="rect">
                <a:avLst/>
              </a:prstGeom>
              <a:blipFill>
                <a:blip r:embed="rId4"/>
                <a:stretch>
                  <a:fillRect l="-4040" t="-6667" b="-26667"/>
                </a:stretch>
              </a:blipFill>
            </p:spPr>
            <p:txBody>
              <a:bodyPr/>
              <a:lstStyle/>
              <a:p>
                <a:r>
                  <a:rPr lang="en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7B104E0A-791C-2012-D0FD-7AFC0DE7F768}"/>
              </a:ext>
            </a:extLst>
          </p:cNvPr>
          <p:cNvSpPr txBox="1"/>
          <p:nvPr/>
        </p:nvSpPr>
        <p:spPr>
          <a:xfrm>
            <a:off x="5822831" y="4565164"/>
            <a:ext cx="1239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>
                <a:solidFill>
                  <a:srgbClr val="0070C0"/>
                </a:solidFill>
                <a:latin typeface="Avenir Next" panose="020B0503020202020204" pitchFamily="34" charset="0"/>
              </a:rPr>
              <a:t>X</a:t>
            </a:r>
            <a:r>
              <a:rPr lang="en-ES" baseline="30000" dirty="0">
                <a:solidFill>
                  <a:srgbClr val="0070C0"/>
                </a:solidFill>
                <a:latin typeface="Avenir Next" panose="020B0503020202020204" pitchFamily="34" charset="0"/>
              </a:rPr>
              <a:t>-</a:t>
            </a:r>
            <a:r>
              <a:rPr lang="en-ES" dirty="0">
                <a:solidFill>
                  <a:srgbClr val="0070C0"/>
                </a:solidFill>
                <a:latin typeface="Avenir Next" panose="020B0503020202020204" pitchFamily="34" charset="0"/>
              </a:rPr>
              <a:t>: Z&gt;2</a:t>
            </a:r>
            <a:endParaRPr lang="en-ES" baseline="30000" dirty="0">
              <a:solidFill>
                <a:srgbClr val="0070C0"/>
              </a:solidFill>
              <a:latin typeface="Avenir Next" panose="020B0503020202020204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D3EF4BB-CE03-0DCD-C4B1-4AAC9C66843C}"/>
              </a:ext>
            </a:extLst>
          </p:cNvPr>
          <p:cNvGrpSpPr/>
          <p:nvPr/>
        </p:nvGrpSpPr>
        <p:grpSpPr>
          <a:xfrm>
            <a:off x="6683010" y="1556760"/>
            <a:ext cx="5564007" cy="4916610"/>
            <a:chOff x="2323408" y="928670"/>
            <a:chExt cx="5676611" cy="5092618"/>
          </a:xfrm>
        </p:grpSpPr>
        <p:pic>
          <p:nvPicPr>
            <p:cNvPr id="14" name="Content Placeholder 6" descr="358.jpg">
              <a:extLst>
                <a:ext uri="{FF2B5EF4-FFF2-40B4-BE49-F238E27FC236}">
                  <a16:creationId xmlns:a16="http://schemas.microsoft.com/office/drawing/2014/main" id="{E532325D-C400-960E-EE19-E2B3EF0334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58743" y="1481138"/>
              <a:ext cx="4226513" cy="452596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E1D7CD9-7355-692E-8513-2C5C0D034BB2}"/>
                </a:ext>
              </a:extLst>
            </p:cNvPr>
            <p:cNvSpPr txBox="1"/>
            <p:nvPr/>
          </p:nvSpPr>
          <p:spPr>
            <a:xfrm>
              <a:off x="2560706" y="2500306"/>
              <a:ext cx="788216" cy="3187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/>
                <a:t>Cátodo</a:t>
              </a:r>
              <a:endParaRPr lang="en-US" sz="1400" dirty="0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5956FF5C-D4D4-04B3-E49E-13AD67A32C0E}"/>
                </a:ext>
              </a:extLst>
            </p:cNvPr>
            <p:cNvCxnSpPr/>
            <p:nvPr/>
          </p:nvCxnSpPr>
          <p:spPr>
            <a:xfrm>
              <a:off x="3357554" y="2857496"/>
              <a:ext cx="571504" cy="7143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3CE5BD0-98E3-B180-3DA3-338628892099}"/>
                </a:ext>
              </a:extLst>
            </p:cNvPr>
            <p:cNvSpPr/>
            <p:nvPr/>
          </p:nvSpPr>
          <p:spPr>
            <a:xfrm>
              <a:off x="2357422" y="2428868"/>
              <a:ext cx="1143008" cy="50006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solidFill>
                    <a:schemeClr val="accent1"/>
                  </a:solidFill>
                </a:ln>
                <a:solidFill>
                  <a:schemeClr val="accent1"/>
                </a:solidFill>
              </a:endParaRPr>
            </a:p>
          </p:txBody>
        </p:sp>
        <p:grpSp>
          <p:nvGrpSpPr>
            <p:cNvPr id="18" name="Group 23">
              <a:extLst>
                <a:ext uri="{FF2B5EF4-FFF2-40B4-BE49-F238E27FC236}">
                  <a16:creationId xmlns:a16="http://schemas.microsoft.com/office/drawing/2014/main" id="{3291B692-AD51-D4C5-F76B-6BFD426A11CD}"/>
                </a:ext>
              </a:extLst>
            </p:cNvPr>
            <p:cNvGrpSpPr/>
            <p:nvPr/>
          </p:nvGrpSpPr>
          <p:grpSpPr>
            <a:xfrm>
              <a:off x="2323408" y="3429000"/>
              <a:ext cx="1457120" cy="785818"/>
              <a:chOff x="2323408" y="3429000"/>
              <a:chExt cx="1457120" cy="785818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B363B1D-30D1-3997-B296-7DAF8B5A636B}"/>
                  </a:ext>
                </a:extLst>
              </p:cNvPr>
              <p:cNvSpPr txBox="1"/>
              <p:nvPr/>
            </p:nvSpPr>
            <p:spPr>
              <a:xfrm>
                <a:off x="2472427" y="3562397"/>
                <a:ext cx="1308101" cy="5419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/>
                  <a:t>Imán</a:t>
                </a:r>
                <a:r>
                  <a:rPr lang="en-US" sz="1400" dirty="0"/>
                  <a:t> de </a:t>
                </a:r>
                <a:r>
                  <a:rPr lang="en-US" sz="1400" dirty="0" err="1"/>
                  <a:t>confinamiento</a:t>
                </a:r>
                <a:endParaRPr lang="en-US" sz="1400" dirty="0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CFA10A5D-135B-C1AE-C5FD-8A9D9D4C1771}"/>
                  </a:ext>
                </a:extLst>
              </p:cNvPr>
              <p:cNvSpPr/>
              <p:nvPr/>
            </p:nvSpPr>
            <p:spPr>
              <a:xfrm>
                <a:off x="2323408" y="3429000"/>
                <a:ext cx="1388603" cy="78581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>
                    <a:solidFill>
                      <a:schemeClr val="accent1"/>
                    </a:solidFill>
                  </a:ln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21" name="Group 35">
              <a:extLst>
                <a:ext uri="{FF2B5EF4-FFF2-40B4-BE49-F238E27FC236}">
                  <a16:creationId xmlns:a16="http://schemas.microsoft.com/office/drawing/2014/main" id="{AA531160-CF38-0BDE-C4F0-07F782A4D3B8}"/>
                </a:ext>
              </a:extLst>
            </p:cNvPr>
            <p:cNvGrpSpPr/>
            <p:nvPr/>
          </p:nvGrpSpPr>
          <p:grpSpPr>
            <a:xfrm>
              <a:off x="7071325" y="4214818"/>
              <a:ext cx="928694" cy="500066"/>
              <a:chOff x="6999887" y="1928802"/>
              <a:chExt cx="928694" cy="500066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2C10765-B5D7-6DDD-9140-067859FCB28D}"/>
                  </a:ext>
                </a:extLst>
              </p:cNvPr>
              <p:cNvSpPr txBox="1"/>
              <p:nvPr/>
            </p:nvSpPr>
            <p:spPr>
              <a:xfrm>
                <a:off x="7136928" y="2019436"/>
                <a:ext cx="735522" cy="3187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/>
                  <a:t>Ánodo</a:t>
                </a:r>
                <a:endParaRPr lang="en-US" sz="1400" dirty="0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2F689BD0-C862-388B-5C3C-4F8F33C4A408}"/>
                  </a:ext>
                </a:extLst>
              </p:cNvPr>
              <p:cNvSpPr/>
              <p:nvPr/>
            </p:nvSpPr>
            <p:spPr>
              <a:xfrm>
                <a:off x="6999887" y="1928802"/>
                <a:ext cx="928694" cy="50006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>
                    <a:solidFill>
                      <a:schemeClr val="accent1"/>
                    </a:solidFill>
                  </a:ln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24" name="Group 24">
              <a:extLst>
                <a:ext uri="{FF2B5EF4-FFF2-40B4-BE49-F238E27FC236}">
                  <a16:creationId xmlns:a16="http://schemas.microsoft.com/office/drawing/2014/main" id="{094092C0-029F-2808-399A-697336ECC473}"/>
                </a:ext>
              </a:extLst>
            </p:cNvPr>
            <p:cNvGrpSpPr/>
            <p:nvPr/>
          </p:nvGrpSpPr>
          <p:grpSpPr>
            <a:xfrm>
              <a:off x="6786578" y="5500702"/>
              <a:ext cx="1152059" cy="520586"/>
              <a:chOff x="6643702" y="5214950"/>
              <a:chExt cx="1425305" cy="571504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D64D027-728C-2643-CB3A-EE37DC070922}"/>
                  </a:ext>
                </a:extLst>
              </p:cNvPr>
              <p:cNvSpPr txBox="1"/>
              <p:nvPr/>
            </p:nvSpPr>
            <p:spPr>
              <a:xfrm>
                <a:off x="6754650" y="5286387"/>
                <a:ext cx="1314357" cy="349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Entrada gas</a:t>
                </a: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D9E11DE4-3012-3CA3-A938-D4C335E3C278}"/>
                  </a:ext>
                </a:extLst>
              </p:cNvPr>
              <p:cNvSpPr/>
              <p:nvPr/>
            </p:nvSpPr>
            <p:spPr>
              <a:xfrm>
                <a:off x="6643702" y="5214950"/>
                <a:ext cx="1425305" cy="571504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>
                    <a:solidFill>
                      <a:schemeClr val="accent1"/>
                    </a:solidFill>
                  </a:ln>
                  <a:solidFill>
                    <a:schemeClr val="accent1"/>
                  </a:solidFill>
                </a:endParaRPr>
              </a:p>
            </p:txBody>
          </p:sp>
        </p:grpSp>
        <p:grpSp>
          <p:nvGrpSpPr>
            <p:cNvPr id="27" name="Group 36">
              <a:extLst>
                <a:ext uri="{FF2B5EF4-FFF2-40B4-BE49-F238E27FC236}">
                  <a16:creationId xmlns:a16="http://schemas.microsoft.com/office/drawing/2014/main" id="{7587435C-078B-D127-0990-E7E46F438E27}"/>
                </a:ext>
              </a:extLst>
            </p:cNvPr>
            <p:cNvGrpSpPr/>
            <p:nvPr/>
          </p:nvGrpSpPr>
          <p:grpSpPr>
            <a:xfrm>
              <a:off x="6653759" y="928670"/>
              <a:ext cx="1284878" cy="785818"/>
              <a:chOff x="6518354" y="785794"/>
              <a:chExt cx="1128560" cy="785818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9799BED2-4B62-E21D-6C8A-8D082A8200CF}"/>
                  </a:ext>
                </a:extLst>
              </p:cNvPr>
              <p:cNvSpPr txBox="1"/>
              <p:nvPr/>
            </p:nvSpPr>
            <p:spPr>
              <a:xfrm>
                <a:off x="6678758" y="857232"/>
                <a:ext cx="914246" cy="5419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/>
                  <a:t>Electrodo</a:t>
                </a:r>
                <a:r>
                  <a:rPr lang="en-US" sz="1400" dirty="0"/>
                  <a:t> </a:t>
                </a:r>
                <a:r>
                  <a:rPr lang="en-US" sz="1400" dirty="0" err="1"/>
                  <a:t>intermedio</a:t>
                </a:r>
                <a:endParaRPr lang="en-US" sz="1400" dirty="0"/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530AB512-086A-5854-F34C-A164955C84F5}"/>
                  </a:ext>
                </a:extLst>
              </p:cNvPr>
              <p:cNvSpPr/>
              <p:nvPr/>
            </p:nvSpPr>
            <p:spPr>
              <a:xfrm>
                <a:off x="6518354" y="785794"/>
                <a:ext cx="1128560" cy="78581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>
                    <a:solidFill>
                      <a:schemeClr val="accent1"/>
                    </a:solidFill>
                  </a:ln>
                  <a:solidFill>
                    <a:schemeClr val="accent1"/>
                  </a:solidFill>
                </a:endParaRPr>
              </a:p>
            </p:txBody>
          </p:sp>
        </p:grpSp>
        <p:cxnSp>
          <p:nvCxnSpPr>
            <p:cNvPr id="30" name="Curved Connector 29">
              <a:extLst>
                <a:ext uri="{FF2B5EF4-FFF2-40B4-BE49-F238E27FC236}">
                  <a16:creationId xmlns:a16="http://schemas.microsoft.com/office/drawing/2014/main" id="{F2CA2657-6891-744E-52BF-F1F4E2B476AF}"/>
                </a:ext>
              </a:extLst>
            </p:cNvPr>
            <p:cNvCxnSpPr/>
            <p:nvPr/>
          </p:nvCxnSpPr>
          <p:spPr>
            <a:xfrm rot="10800000">
              <a:off x="6286512" y="5357826"/>
              <a:ext cx="500066" cy="357190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urved Connector 30">
              <a:extLst>
                <a:ext uri="{FF2B5EF4-FFF2-40B4-BE49-F238E27FC236}">
                  <a16:creationId xmlns:a16="http://schemas.microsoft.com/office/drawing/2014/main" id="{D905D5B9-20EB-023F-8A76-640A97B10073}"/>
                </a:ext>
              </a:extLst>
            </p:cNvPr>
            <p:cNvCxnSpPr/>
            <p:nvPr/>
          </p:nvCxnSpPr>
          <p:spPr>
            <a:xfrm flipV="1">
              <a:off x="3571868" y="3643314"/>
              <a:ext cx="1357322" cy="428628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urved Connector 31">
              <a:extLst>
                <a:ext uri="{FF2B5EF4-FFF2-40B4-BE49-F238E27FC236}">
                  <a16:creationId xmlns:a16="http://schemas.microsoft.com/office/drawing/2014/main" id="{86716111-91D3-BBCF-1748-98F44F05FC2C}"/>
                </a:ext>
              </a:extLst>
            </p:cNvPr>
            <p:cNvCxnSpPr>
              <a:cxnSpLocks/>
              <a:stCxn id="23" idx="2"/>
            </p:cNvCxnSpPr>
            <p:nvPr/>
          </p:nvCxnSpPr>
          <p:spPr>
            <a:xfrm rot="10800000">
              <a:off x="6143637" y="3571877"/>
              <a:ext cx="927688" cy="892974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urved Connector 32">
              <a:extLst>
                <a:ext uri="{FF2B5EF4-FFF2-40B4-BE49-F238E27FC236}">
                  <a16:creationId xmlns:a16="http://schemas.microsoft.com/office/drawing/2014/main" id="{8C1AF876-834B-0B50-285A-C0E9160FEABB}"/>
                </a:ext>
              </a:extLst>
            </p:cNvPr>
            <p:cNvCxnSpPr>
              <a:cxnSpLocks/>
              <a:stCxn id="29" idx="3"/>
            </p:cNvCxnSpPr>
            <p:nvPr/>
          </p:nvCxnSpPr>
          <p:spPr>
            <a:xfrm rot="5400000">
              <a:off x="5649423" y="1736431"/>
              <a:ext cx="1329526" cy="1055479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0" name="Picture 69" descr="Diagram&#10;&#10;Description automatically generated">
            <a:extLst>
              <a:ext uri="{FF2B5EF4-FFF2-40B4-BE49-F238E27FC236}">
                <a16:creationId xmlns:a16="http://schemas.microsoft.com/office/drawing/2014/main" id="{1E02733B-5A67-4A73-C1D4-2F91F90A067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82084" y="2695476"/>
            <a:ext cx="5422728" cy="3819563"/>
          </a:xfrm>
          <a:prstGeom prst="rect">
            <a:avLst/>
          </a:prstGeom>
        </p:spPr>
      </p:pic>
      <p:graphicFrame>
        <p:nvGraphicFramePr>
          <p:cNvPr id="5" name="Object 6">
            <a:extLst>
              <a:ext uri="{FF2B5EF4-FFF2-40B4-BE49-F238E27FC236}">
                <a16:creationId xmlns:a16="http://schemas.microsoft.com/office/drawing/2014/main" id="{7DB88E4F-9BEB-F26A-B835-80984049AC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418043"/>
              </p:ext>
            </p:extLst>
          </p:nvPr>
        </p:nvGraphicFramePr>
        <p:xfrm>
          <a:off x="1693103" y="4927532"/>
          <a:ext cx="5974838" cy="1406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7" imgW="5915293" imgH="1415194" progId="">
                  <p:embed/>
                </p:oleObj>
              </mc:Choice>
              <mc:Fallback>
                <p:oleObj name="Visio" r:id="rId7" imgW="5915293" imgH="1415194" progId="">
                  <p:embed/>
                  <p:pic>
                    <p:nvPicPr>
                      <p:cNvPr id="5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3103" y="4927532"/>
                        <a:ext cx="5974838" cy="14062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8" name="Picture 37" descr="Table&#10;&#10;Description automatically generated">
            <a:extLst>
              <a:ext uri="{FF2B5EF4-FFF2-40B4-BE49-F238E27FC236}">
                <a16:creationId xmlns:a16="http://schemas.microsoft.com/office/drawing/2014/main" id="{88DE94E2-6965-6252-3C54-C6F2E626AD95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3110" y="2768346"/>
            <a:ext cx="5527054" cy="3157274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13165434-D187-2F9F-DE81-D69C731C53C9}"/>
              </a:ext>
            </a:extLst>
          </p:cNvPr>
          <p:cNvSpPr/>
          <p:nvPr/>
        </p:nvSpPr>
        <p:spPr>
          <a:xfrm>
            <a:off x="10567500" y="4481258"/>
            <a:ext cx="307578" cy="3285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57C0EBE-6EF3-52B5-785F-661448610628}"/>
              </a:ext>
            </a:extLst>
          </p:cNvPr>
          <p:cNvSpPr/>
          <p:nvPr/>
        </p:nvSpPr>
        <p:spPr>
          <a:xfrm>
            <a:off x="6734618" y="3012089"/>
            <a:ext cx="291724" cy="303483"/>
          </a:xfrm>
          <a:prstGeom prst="rect">
            <a:avLst/>
          </a:prstGeom>
          <a:solidFill>
            <a:srgbClr val="497728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8819E09-D992-66AF-4D4E-C9F6AFFFDD54}"/>
              </a:ext>
            </a:extLst>
          </p:cNvPr>
          <p:cNvSpPr/>
          <p:nvPr/>
        </p:nvSpPr>
        <p:spPr>
          <a:xfrm>
            <a:off x="11759026" y="3012089"/>
            <a:ext cx="291724" cy="303483"/>
          </a:xfrm>
          <a:prstGeom prst="rect">
            <a:avLst/>
          </a:prstGeom>
          <a:solidFill>
            <a:srgbClr val="497728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F77C0C9-00F7-4EF8-331B-75D8793E5E40}"/>
              </a:ext>
            </a:extLst>
          </p:cNvPr>
          <p:cNvSpPr/>
          <p:nvPr/>
        </p:nvSpPr>
        <p:spPr>
          <a:xfrm>
            <a:off x="8795643" y="3902417"/>
            <a:ext cx="291724" cy="303483"/>
          </a:xfrm>
          <a:prstGeom prst="rect">
            <a:avLst/>
          </a:prstGeom>
          <a:solidFill>
            <a:srgbClr val="497728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165F7E1-2268-D4C6-68AD-B8694DBB6A3F}"/>
              </a:ext>
            </a:extLst>
          </p:cNvPr>
          <p:cNvSpPr/>
          <p:nvPr/>
        </p:nvSpPr>
        <p:spPr>
          <a:xfrm>
            <a:off x="10278627" y="3315572"/>
            <a:ext cx="291724" cy="303483"/>
          </a:xfrm>
          <a:prstGeom prst="rect">
            <a:avLst/>
          </a:prstGeom>
          <a:solidFill>
            <a:srgbClr val="497728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1987F6F-48DE-075F-F2A9-FC1A4E401780}"/>
              </a:ext>
            </a:extLst>
          </p:cNvPr>
          <p:cNvSpPr/>
          <p:nvPr/>
        </p:nvSpPr>
        <p:spPr>
          <a:xfrm>
            <a:off x="10575427" y="3307761"/>
            <a:ext cx="291724" cy="303483"/>
          </a:xfrm>
          <a:prstGeom prst="rect">
            <a:avLst/>
          </a:prstGeom>
          <a:solidFill>
            <a:srgbClr val="497728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0612035-2B0E-CF24-F82A-A01129072E5D}"/>
              </a:ext>
            </a:extLst>
          </p:cNvPr>
          <p:cNvSpPr/>
          <p:nvPr/>
        </p:nvSpPr>
        <p:spPr>
          <a:xfrm>
            <a:off x="10868301" y="3308618"/>
            <a:ext cx="291724" cy="303483"/>
          </a:xfrm>
          <a:prstGeom prst="rect">
            <a:avLst/>
          </a:prstGeom>
          <a:solidFill>
            <a:srgbClr val="497728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D4BC025-2DCC-2BB5-05B3-C07694958434}"/>
              </a:ext>
            </a:extLst>
          </p:cNvPr>
          <p:cNvSpPr/>
          <p:nvPr/>
        </p:nvSpPr>
        <p:spPr>
          <a:xfrm>
            <a:off x="11466152" y="3312179"/>
            <a:ext cx="291724" cy="303483"/>
          </a:xfrm>
          <a:prstGeom prst="rect">
            <a:avLst/>
          </a:prstGeom>
          <a:solidFill>
            <a:srgbClr val="497728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9B458FC-F933-853B-5B3A-31A1E5BAE004}"/>
              </a:ext>
            </a:extLst>
          </p:cNvPr>
          <p:cNvSpPr/>
          <p:nvPr/>
        </p:nvSpPr>
        <p:spPr>
          <a:xfrm>
            <a:off x="11459034" y="3616023"/>
            <a:ext cx="291724" cy="303483"/>
          </a:xfrm>
          <a:prstGeom prst="rect">
            <a:avLst/>
          </a:prstGeom>
          <a:solidFill>
            <a:srgbClr val="497728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E48CFE3-860B-C41A-6C0D-AD041D3CFC71}"/>
              </a:ext>
            </a:extLst>
          </p:cNvPr>
          <p:cNvSpPr/>
          <p:nvPr/>
        </p:nvSpPr>
        <p:spPr>
          <a:xfrm>
            <a:off x="11459034" y="3902416"/>
            <a:ext cx="291724" cy="303483"/>
          </a:xfrm>
          <a:prstGeom prst="rect">
            <a:avLst/>
          </a:prstGeom>
          <a:solidFill>
            <a:srgbClr val="497728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34D92547-3555-C874-FC77-2E3DCE3F65DF}"/>
              </a:ext>
            </a:extLst>
          </p:cNvPr>
          <p:cNvSpPr/>
          <p:nvPr/>
        </p:nvSpPr>
        <p:spPr>
          <a:xfrm>
            <a:off x="11466152" y="4194950"/>
            <a:ext cx="291724" cy="303483"/>
          </a:xfrm>
          <a:prstGeom prst="rect">
            <a:avLst/>
          </a:prstGeom>
          <a:solidFill>
            <a:srgbClr val="497728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03188AF-8D89-246A-8342-8B6D3DBBB203}"/>
              </a:ext>
            </a:extLst>
          </p:cNvPr>
          <p:cNvSpPr/>
          <p:nvPr/>
        </p:nvSpPr>
        <p:spPr>
          <a:xfrm>
            <a:off x="9686419" y="4482193"/>
            <a:ext cx="291724" cy="303483"/>
          </a:xfrm>
          <a:prstGeom prst="rect">
            <a:avLst/>
          </a:prstGeom>
          <a:solidFill>
            <a:srgbClr val="497728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58E5FF2-79B6-C286-5F89-B34AACBFD1CC}"/>
              </a:ext>
            </a:extLst>
          </p:cNvPr>
          <p:cNvSpPr/>
          <p:nvPr/>
        </p:nvSpPr>
        <p:spPr>
          <a:xfrm>
            <a:off x="10569720" y="3616023"/>
            <a:ext cx="291724" cy="303483"/>
          </a:xfrm>
          <a:prstGeom prst="rect">
            <a:avLst/>
          </a:prstGeom>
          <a:solidFill>
            <a:srgbClr val="497728">
              <a:alpha val="3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444652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32" dur="indefinite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indefinit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5" dur="indefinit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"/>
                                      </p:to>
                                    </p:set>
                                    <p:animEffect filter="image" prLst="opacity: 1">
                                      <p:cBhvr rctx="IE">
                                        <p:cTn id="48" dur="indefinite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1" build="allAtOnce"/>
      <p:bldP spid="11" grpId="0"/>
      <p:bldP spid="12" grpId="0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1873956" y="452445"/>
            <a:ext cx="9956800" cy="45156"/>
          </a:xfrm>
          <a:prstGeom prst="line">
            <a:avLst/>
          </a:prstGeom>
          <a:noFill/>
          <a:ln w="12700" cap="flat">
            <a:solidFill>
              <a:srgbClr val="0070C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TextBox 2"/>
          <p:cNvSpPr txBox="1"/>
          <p:nvPr/>
        </p:nvSpPr>
        <p:spPr>
          <a:xfrm>
            <a:off x="5057094" y="11907"/>
            <a:ext cx="2077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rebuchet MS" charset="0"/>
                <a:ea typeface="Trebuchet MS" charset="0"/>
                <a:cs typeface="Trebuchet MS" charset="0"/>
              </a:rPr>
              <a:t>El </a:t>
            </a:r>
            <a:r>
              <a:rPr lang="en-US" sz="2400" b="1" dirty="0" err="1">
                <a:latin typeface="Trebuchet MS" charset="0"/>
                <a:ea typeface="Trebuchet MS" charset="0"/>
                <a:cs typeface="Trebuchet MS" charset="0"/>
              </a:rPr>
              <a:t>acelerador</a:t>
            </a:r>
            <a:endParaRPr lang="en-US" sz="2400" b="1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4068619-29FF-082E-F897-6ED0D76AC9BA}"/>
              </a:ext>
            </a:extLst>
          </p:cNvPr>
          <p:cNvSpPr txBox="1"/>
          <p:nvPr/>
        </p:nvSpPr>
        <p:spPr>
          <a:xfrm>
            <a:off x="3580375" y="6473370"/>
            <a:ext cx="1632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S. Viñals  - TEAFN 2023</a:t>
            </a:r>
          </a:p>
        </p:txBody>
      </p:sp>
      <p:pic>
        <p:nvPicPr>
          <p:cNvPr id="5" name="Picture 4" descr="esquema_acelerador2">
            <a:extLst>
              <a:ext uri="{FF2B5EF4-FFF2-40B4-BE49-F238E27FC236}">
                <a16:creationId xmlns:a16="http://schemas.microsoft.com/office/drawing/2014/main" id="{21E10BDD-B2FB-9A82-8480-80F8E80C6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00000" contrast="-100000"/>
            <a:alphaModFix/>
          </a:blip>
          <a:srcRect l="10663" t="27136" r="28667" b="31102"/>
          <a:stretch>
            <a:fillRect/>
          </a:stretch>
        </p:blipFill>
        <p:spPr bwMode="auto">
          <a:xfrm>
            <a:off x="2742535" y="487614"/>
            <a:ext cx="7521575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ame 5">
            <a:extLst>
              <a:ext uri="{FF2B5EF4-FFF2-40B4-BE49-F238E27FC236}">
                <a16:creationId xmlns:a16="http://schemas.microsoft.com/office/drawing/2014/main" id="{6806533B-D60D-CFBB-EE53-67AE8D0F90F4}"/>
              </a:ext>
            </a:extLst>
          </p:cNvPr>
          <p:cNvSpPr/>
          <p:nvPr/>
        </p:nvSpPr>
        <p:spPr>
          <a:xfrm>
            <a:off x="2693637" y="1029894"/>
            <a:ext cx="1632178" cy="2544064"/>
          </a:xfrm>
          <a:prstGeom prst="frame">
            <a:avLst>
              <a:gd name="adj1" fmla="val 1511"/>
            </a:avLst>
          </a:prstGeom>
          <a:solidFill>
            <a:srgbClr val="C00000">
              <a:alpha val="25000"/>
            </a:srgbClr>
          </a:solidFill>
          <a:ln>
            <a:solidFill>
              <a:srgbClr val="C00000">
                <a:alpha val="24563"/>
              </a:srgbClr>
            </a:solidFill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C8A618-30D9-6254-E9BF-DA2C24B8434B}"/>
              </a:ext>
            </a:extLst>
          </p:cNvPr>
          <p:cNvSpPr txBox="1"/>
          <p:nvPr/>
        </p:nvSpPr>
        <p:spPr>
          <a:xfrm>
            <a:off x="2675319" y="3595668"/>
            <a:ext cx="1810111" cy="36933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  <p:txBody>
          <a:bodyPr wrap="none" rtlCol="0">
            <a:spAutoFit/>
          </a:bodyPr>
          <a:lstStyle/>
          <a:p>
            <a:r>
              <a:rPr lang="en-ES" dirty="0">
                <a:solidFill>
                  <a:srgbClr val="C00000">
                    <a:alpha val="25000"/>
                  </a:srgbClr>
                </a:solidFill>
              </a:rPr>
              <a:t>Fuentes de iones</a:t>
            </a:r>
          </a:p>
        </p:txBody>
      </p:sp>
      <p:sp>
        <p:nvSpPr>
          <p:cNvPr id="10" name="Frame 9">
            <a:extLst>
              <a:ext uri="{FF2B5EF4-FFF2-40B4-BE49-F238E27FC236}">
                <a16:creationId xmlns:a16="http://schemas.microsoft.com/office/drawing/2014/main" id="{534A845E-540B-288F-7FD9-C2DB8C09BB39}"/>
              </a:ext>
            </a:extLst>
          </p:cNvPr>
          <p:cNvSpPr/>
          <p:nvPr/>
        </p:nvSpPr>
        <p:spPr>
          <a:xfrm>
            <a:off x="4143022" y="599989"/>
            <a:ext cx="4504267" cy="1989883"/>
          </a:xfrm>
          <a:prstGeom prst="frame">
            <a:avLst>
              <a:gd name="adj1" fmla="val 1511"/>
            </a:avLst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BFADB3-7FD2-22CB-0AED-37015768F23F}"/>
              </a:ext>
            </a:extLst>
          </p:cNvPr>
          <p:cNvSpPr txBox="1"/>
          <p:nvPr/>
        </p:nvSpPr>
        <p:spPr>
          <a:xfrm>
            <a:off x="5777037" y="2694998"/>
            <a:ext cx="1236236" cy="36933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  <p:txBody>
          <a:bodyPr wrap="none" rtlCol="0">
            <a:spAutoFit/>
          </a:bodyPr>
          <a:lstStyle/>
          <a:p>
            <a:r>
              <a:rPr lang="en-ES" dirty="0">
                <a:solidFill>
                  <a:srgbClr val="C00000"/>
                </a:solidFill>
              </a:rPr>
              <a:t>Acelerador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7CA0B2-0120-ADFC-981C-0FD91FC4349B}"/>
              </a:ext>
            </a:extLst>
          </p:cNvPr>
          <p:cNvSpPr txBox="1"/>
          <p:nvPr/>
        </p:nvSpPr>
        <p:spPr>
          <a:xfrm>
            <a:off x="4637451" y="3067800"/>
            <a:ext cx="3279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ES" dirty="0"/>
              <a:t>Electrostático de tipo Tándem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81CE5D-5A17-EF58-01B5-A709CE434F5F}"/>
              </a:ext>
            </a:extLst>
          </p:cNvPr>
          <p:cNvSpPr txBox="1"/>
          <p:nvPr/>
        </p:nvSpPr>
        <p:spPr>
          <a:xfrm>
            <a:off x="4637451" y="3595668"/>
            <a:ext cx="411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ES" dirty="0"/>
              <a:t>Voltaje generado: Cockcroft-Walton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A7A0C4F-D861-D2BB-6431-3DE4327B769D}"/>
              </a:ext>
            </a:extLst>
          </p:cNvPr>
          <p:cNvSpPr txBox="1"/>
          <p:nvPr/>
        </p:nvSpPr>
        <p:spPr>
          <a:xfrm>
            <a:off x="4637451" y="4137319"/>
            <a:ext cx="411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ES" dirty="0"/>
              <a:t>V</a:t>
            </a:r>
            <a:r>
              <a:rPr lang="en-ES" baseline="-25000" dirty="0"/>
              <a:t>T,MAX</a:t>
            </a:r>
            <a:r>
              <a:rPr lang="en-ES" dirty="0"/>
              <a:t> = 5 MV</a:t>
            </a:r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CB00606A-D306-3F8E-B612-CA2EC1248B86}"/>
              </a:ext>
            </a:extLst>
          </p:cNvPr>
          <p:cNvGrpSpPr/>
          <p:nvPr/>
        </p:nvGrpSpPr>
        <p:grpSpPr>
          <a:xfrm>
            <a:off x="6257955" y="585415"/>
            <a:ext cx="1883504" cy="1032807"/>
            <a:chOff x="6257955" y="585415"/>
            <a:chExt cx="1883504" cy="1032807"/>
          </a:xfrm>
        </p:grpSpPr>
        <p:sp>
          <p:nvSpPr>
            <p:cNvPr id="188" name="Can 187">
              <a:extLst>
                <a:ext uri="{FF2B5EF4-FFF2-40B4-BE49-F238E27FC236}">
                  <a16:creationId xmlns:a16="http://schemas.microsoft.com/office/drawing/2014/main" id="{E32B6DA4-F4D5-A46D-D6EE-975302EFC700}"/>
                </a:ext>
              </a:extLst>
            </p:cNvPr>
            <p:cNvSpPr/>
            <p:nvPr/>
          </p:nvSpPr>
          <p:spPr>
            <a:xfrm rot="16200000">
              <a:off x="6287911" y="1388533"/>
              <a:ext cx="199733" cy="259645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/>
            </a:p>
          </p:txBody>
        </p: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E874AF0B-557B-B92B-C018-C83D523447B9}"/>
                </a:ext>
              </a:extLst>
            </p:cNvPr>
            <p:cNvGrpSpPr/>
            <p:nvPr/>
          </p:nvGrpSpPr>
          <p:grpSpPr>
            <a:xfrm>
              <a:off x="6387778" y="585415"/>
              <a:ext cx="1753681" cy="833073"/>
              <a:chOff x="8807068" y="2612812"/>
              <a:chExt cx="1753681" cy="833073"/>
            </a:xfrm>
          </p:grpSpPr>
          <p:sp>
            <p:nvSpPr>
              <p:cNvPr id="195" name="TextBox 194">
                <a:extLst>
                  <a:ext uri="{FF2B5EF4-FFF2-40B4-BE49-F238E27FC236}">
                    <a16:creationId xmlns:a16="http://schemas.microsoft.com/office/drawing/2014/main" id="{4AF23B13-9B51-1022-0B44-4BB4E747B7AE}"/>
                  </a:ext>
                </a:extLst>
              </p:cNvPr>
              <p:cNvSpPr txBox="1"/>
              <p:nvPr/>
            </p:nvSpPr>
            <p:spPr>
              <a:xfrm>
                <a:off x="9653490" y="2683111"/>
                <a:ext cx="90725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Stripper</a:t>
                </a:r>
              </a:p>
            </p:txBody>
          </p:sp>
          <p:sp>
            <p:nvSpPr>
              <p:cNvPr id="196" name="Oval 195">
                <a:extLst>
                  <a:ext uri="{FF2B5EF4-FFF2-40B4-BE49-F238E27FC236}">
                    <a16:creationId xmlns:a16="http://schemas.microsoft.com/office/drawing/2014/main" id="{C622DCE6-BAC7-776C-4DED-BCCD0935B87F}"/>
                  </a:ext>
                </a:extLst>
              </p:cNvPr>
              <p:cNvSpPr/>
              <p:nvPr/>
            </p:nvSpPr>
            <p:spPr>
              <a:xfrm>
                <a:off x="9523149" y="2612812"/>
                <a:ext cx="970540" cy="432048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>
                    <a:solidFill>
                      <a:schemeClr val="accent1"/>
                    </a:solidFill>
                  </a:ln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197" name="Curved Connector 196">
                <a:extLst>
                  <a:ext uri="{FF2B5EF4-FFF2-40B4-BE49-F238E27FC236}">
                    <a16:creationId xmlns:a16="http://schemas.microsoft.com/office/drawing/2014/main" id="{FC303CF3-F4C8-ADD7-F997-CFFF681ED99C}"/>
                  </a:ext>
                </a:extLst>
              </p:cNvPr>
              <p:cNvCxnSpPr>
                <a:cxnSpLocks/>
                <a:endCxn id="188" idx="4"/>
              </p:cNvCxnSpPr>
              <p:nvPr/>
            </p:nvCxnSpPr>
            <p:spPr>
              <a:xfrm rot="10800000" flipV="1">
                <a:off x="8807068" y="2819054"/>
                <a:ext cx="715484" cy="626831"/>
              </a:xfrm>
              <a:prstGeom prst="curvedConnector2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1D331A43-BB2A-8EA1-2A74-CB8FB4D22F85}"/>
              </a:ext>
            </a:extLst>
          </p:cNvPr>
          <p:cNvGrpSpPr/>
          <p:nvPr/>
        </p:nvGrpSpPr>
        <p:grpSpPr>
          <a:xfrm>
            <a:off x="4404838" y="962612"/>
            <a:ext cx="3945473" cy="1648752"/>
            <a:chOff x="4404838" y="962612"/>
            <a:chExt cx="3945473" cy="1648752"/>
          </a:xfrm>
        </p:grpSpPr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B970CA96-F59A-3A2D-B9BB-5FD0D301D0B8}"/>
                </a:ext>
              </a:extLst>
            </p:cNvPr>
            <p:cNvGrpSpPr/>
            <p:nvPr/>
          </p:nvGrpSpPr>
          <p:grpSpPr>
            <a:xfrm>
              <a:off x="4404838" y="962612"/>
              <a:ext cx="1828800" cy="1116000"/>
              <a:chOff x="4404838" y="954146"/>
              <a:chExt cx="1828800" cy="1116000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34E1377A-CE89-2274-B82E-FE6FE90CDE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04838" y="1201702"/>
                <a:ext cx="0" cy="620889"/>
              </a:xfrm>
              <a:prstGeom prst="line">
                <a:avLst/>
              </a:prstGeom>
              <a:ln w="571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AB9A6F0-175A-816F-4AB2-6CBF1AE284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57238" y="1152146"/>
                <a:ext cx="0" cy="720000"/>
              </a:xfrm>
              <a:prstGeom prst="line">
                <a:avLst/>
              </a:prstGeom>
              <a:ln w="571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1166F0BB-732C-23A4-6DEC-A03217C4DD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09638" y="1134146"/>
                <a:ext cx="0" cy="756000"/>
              </a:xfrm>
              <a:prstGeom prst="line">
                <a:avLst/>
              </a:prstGeom>
              <a:ln w="571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4551A92-EC27-1339-F0FD-0BD4286CEF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62038" y="1116146"/>
                <a:ext cx="0" cy="792000"/>
              </a:xfrm>
              <a:prstGeom prst="line">
                <a:avLst/>
              </a:prstGeom>
              <a:ln w="571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92C83FAE-A564-EEDF-466A-A5708A8787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14438" y="1098146"/>
                <a:ext cx="0" cy="828000"/>
              </a:xfrm>
              <a:prstGeom prst="line">
                <a:avLst/>
              </a:prstGeom>
              <a:ln w="571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B351AE7B-3281-59D7-0676-1C73B8F764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66838" y="1080146"/>
                <a:ext cx="0" cy="864000"/>
              </a:xfrm>
              <a:prstGeom prst="line">
                <a:avLst/>
              </a:prstGeom>
              <a:ln w="571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B18CD8EF-555C-87DF-09E7-DACCE7E9CF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19238" y="1062146"/>
                <a:ext cx="0" cy="900000"/>
              </a:xfrm>
              <a:prstGeom prst="line">
                <a:avLst/>
              </a:prstGeom>
              <a:ln w="571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DB4679F-0A66-4CFC-1869-EAEC473D08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1638" y="1044146"/>
                <a:ext cx="0" cy="936000"/>
              </a:xfrm>
              <a:prstGeom prst="line">
                <a:avLst/>
              </a:prstGeom>
              <a:ln w="571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8173BF68-CAB5-171B-F166-A16140F630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24038" y="1026146"/>
                <a:ext cx="0" cy="972000"/>
              </a:xfrm>
              <a:prstGeom prst="line">
                <a:avLst/>
              </a:prstGeom>
              <a:ln w="571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A0071EE-F6CF-EA62-9B07-AEFBA3C70D6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76438" y="1008146"/>
                <a:ext cx="0" cy="1008000"/>
              </a:xfrm>
              <a:prstGeom prst="line">
                <a:avLst/>
              </a:prstGeom>
              <a:ln w="571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62992C85-428E-2C43-5CE5-A6D509F96B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28838" y="990146"/>
                <a:ext cx="0" cy="1044000"/>
              </a:xfrm>
              <a:prstGeom prst="line">
                <a:avLst/>
              </a:prstGeom>
              <a:ln w="571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9F8CB07-FD2E-A7F5-5693-CD6D59748B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81238" y="972146"/>
                <a:ext cx="0" cy="1080000"/>
              </a:xfrm>
              <a:prstGeom prst="line">
                <a:avLst/>
              </a:prstGeom>
              <a:ln w="571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03D354B7-3F77-F485-81E9-395F377C7A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33638" y="954146"/>
                <a:ext cx="0" cy="1116000"/>
              </a:xfrm>
              <a:prstGeom prst="line">
                <a:avLst/>
              </a:prstGeom>
              <a:ln w="5715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04175DCE-919D-A406-9304-F7373B7A4F74}"/>
                </a:ext>
              </a:extLst>
            </p:cNvPr>
            <p:cNvGrpSpPr/>
            <p:nvPr/>
          </p:nvGrpSpPr>
          <p:grpSpPr>
            <a:xfrm flipH="1">
              <a:off x="6521511" y="962612"/>
              <a:ext cx="1828800" cy="1116000"/>
              <a:chOff x="4557238" y="1106546"/>
              <a:chExt cx="1828800" cy="1116000"/>
            </a:xfrm>
          </p:grpSpPr>
          <p:cxnSp>
            <p:nvCxnSpPr>
              <p:cNvPr id="173" name="Straight Connector 172">
                <a:extLst>
                  <a:ext uri="{FF2B5EF4-FFF2-40B4-BE49-F238E27FC236}">
                    <a16:creationId xmlns:a16="http://schemas.microsoft.com/office/drawing/2014/main" id="{B9BF5EC4-2F6F-E04D-0233-6300B923B6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57238" y="1354102"/>
                <a:ext cx="0" cy="620889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554BC8C8-FF5D-DA21-1B47-12D509C7EF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09638" y="1304546"/>
                <a:ext cx="0" cy="72000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6636D5BB-96B9-2001-24E4-EFF604E9F9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62038" y="1286546"/>
                <a:ext cx="0" cy="75600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>
                <a:extLst>
                  <a:ext uri="{FF2B5EF4-FFF2-40B4-BE49-F238E27FC236}">
                    <a16:creationId xmlns:a16="http://schemas.microsoft.com/office/drawing/2014/main" id="{08702769-DF51-2477-7E19-79C6AECD9E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14438" y="1268546"/>
                <a:ext cx="0" cy="79200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>
                <a:extLst>
                  <a:ext uri="{FF2B5EF4-FFF2-40B4-BE49-F238E27FC236}">
                    <a16:creationId xmlns:a16="http://schemas.microsoft.com/office/drawing/2014/main" id="{9D0F41F9-E65C-8A41-85F9-2E405AD55E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66838" y="1250546"/>
                <a:ext cx="0" cy="82800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>
                <a:extLst>
                  <a:ext uri="{FF2B5EF4-FFF2-40B4-BE49-F238E27FC236}">
                    <a16:creationId xmlns:a16="http://schemas.microsoft.com/office/drawing/2014/main" id="{0DF869EA-7CB1-E0B6-70DA-D4EBE4B9BC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19238" y="1232546"/>
                <a:ext cx="0" cy="86400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>
                <a:extLst>
                  <a:ext uri="{FF2B5EF4-FFF2-40B4-BE49-F238E27FC236}">
                    <a16:creationId xmlns:a16="http://schemas.microsoft.com/office/drawing/2014/main" id="{C87DC4E6-F6B0-69C6-F54D-1A3FB934BBA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1638" y="1214546"/>
                <a:ext cx="0" cy="90000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>
                <a:extLst>
                  <a:ext uri="{FF2B5EF4-FFF2-40B4-BE49-F238E27FC236}">
                    <a16:creationId xmlns:a16="http://schemas.microsoft.com/office/drawing/2014/main" id="{EE8193E4-1ACE-E421-0DB7-DC4A187A37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24038" y="1196546"/>
                <a:ext cx="0" cy="93600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>
                <a:extLst>
                  <a:ext uri="{FF2B5EF4-FFF2-40B4-BE49-F238E27FC236}">
                    <a16:creationId xmlns:a16="http://schemas.microsoft.com/office/drawing/2014/main" id="{5D356DD9-2ACE-4F3A-8BD5-C9F180D3B9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76438" y="1178546"/>
                <a:ext cx="0" cy="97200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>
                <a:extLst>
                  <a:ext uri="{FF2B5EF4-FFF2-40B4-BE49-F238E27FC236}">
                    <a16:creationId xmlns:a16="http://schemas.microsoft.com/office/drawing/2014/main" id="{B34E011F-14AF-DAA5-AE9A-12B2FE8944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28838" y="1160546"/>
                <a:ext cx="0" cy="100800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>
                <a:extLst>
                  <a:ext uri="{FF2B5EF4-FFF2-40B4-BE49-F238E27FC236}">
                    <a16:creationId xmlns:a16="http://schemas.microsoft.com/office/drawing/2014/main" id="{69CABCB8-784B-8C56-9DE8-859370D155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81238" y="1142546"/>
                <a:ext cx="0" cy="104400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>
                <a:extLst>
                  <a:ext uri="{FF2B5EF4-FFF2-40B4-BE49-F238E27FC236}">
                    <a16:creationId xmlns:a16="http://schemas.microsoft.com/office/drawing/2014/main" id="{06F22CFC-04C5-4C7C-5616-0EB50DDB96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33638" y="1124546"/>
                <a:ext cx="0" cy="108000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30F297D2-6B5A-2FB6-04FC-D6E9221C91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86038" y="1106546"/>
                <a:ext cx="0" cy="1116000"/>
              </a:xfrm>
              <a:prstGeom prst="line">
                <a:avLst/>
              </a:prstGeom>
              <a:ln w="571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9F03918C-8D48-12FA-A9CE-080D72A42E2F}"/>
                </a:ext>
              </a:extLst>
            </p:cNvPr>
            <p:cNvSpPr txBox="1"/>
            <p:nvPr/>
          </p:nvSpPr>
          <p:spPr>
            <a:xfrm>
              <a:off x="6201268" y="2196496"/>
              <a:ext cx="3936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V</a:t>
              </a:r>
              <a:r>
                <a:rPr lang="en-US" sz="1400" baseline="-25000" dirty="0"/>
                <a:t>T</a:t>
              </a:r>
              <a:endParaRPr lang="en-US" sz="1400" dirty="0"/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FB18B883-584C-05CC-CC9E-89AFAD7637FB}"/>
                </a:ext>
              </a:extLst>
            </p:cNvPr>
            <p:cNvSpPr txBox="1"/>
            <p:nvPr/>
          </p:nvSpPr>
          <p:spPr>
            <a:xfrm>
              <a:off x="7347092" y="1903478"/>
              <a:ext cx="39511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ES" sz="4000" dirty="0">
                  <a:solidFill>
                    <a:srgbClr val="FF0000"/>
                  </a:solidFill>
                  <a:latin typeface="Dreaming Outloud Pro" panose="020F0502020204030204" pitchFamily="34" charset="0"/>
                  <a:cs typeface="Dreaming Outloud Pro" panose="020F0502020204030204" pitchFamily="34" charset="0"/>
                </a:rPr>
                <a:t>+</a:t>
              </a: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AB644A1A-7A38-A2BD-199F-F2C9CE6F985B}"/>
                </a:ext>
              </a:extLst>
            </p:cNvPr>
            <p:cNvSpPr txBox="1"/>
            <p:nvPr/>
          </p:nvSpPr>
          <p:spPr>
            <a:xfrm>
              <a:off x="4936670" y="1903478"/>
              <a:ext cx="39511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ES" sz="4000" dirty="0">
                  <a:solidFill>
                    <a:srgbClr val="0070C0"/>
                  </a:solidFill>
                  <a:latin typeface="Dreaming Outloud Pro" panose="020F0502020204030204" pitchFamily="34" charset="0"/>
                  <a:cs typeface="Dreaming Outloud Pro" panose="020F0502020204030204" pitchFamily="34" charset="0"/>
                </a:rPr>
                <a:t>-</a:t>
              </a:r>
            </a:p>
          </p:txBody>
        </p:sp>
      </p:grpSp>
      <p:sp>
        <p:nvSpPr>
          <p:cNvPr id="212" name="TextBox 211">
            <a:extLst>
              <a:ext uri="{FF2B5EF4-FFF2-40B4-BE49-F238E27FC236}">
                <a16:creationId xmlns:a16="http://schemas.microsoft.com/office/drawing/2014/main" id="{3884AC4C-368F-2137-CE90-0AE9F60ED09F}"/>
              </a:ext>
            </a:extLst>
          </p:cNvPr>
          <p:cNvSpPr txBox="1"/>
          <p:nvPr/>
        </p:nvSpPr>
        <p:spPr>
          <a:xfrm>
            <a:off x="8165616" y="3067800"/>
            <a:ext cx="2513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dirty="0">
                <a:solidFill>
                  <a:srgbClr val="0070C0"/>
                </a:solidFill>
                <a:latin typeface="Avenir Next" panose="020B0503020202020204" pitchFamily="34" charset="0"/>
              </a:rPr>
              <a:t>E</a:t>
            </a:r>
            <a:r>
              <a:rPr lang="en-ES" baseline="-25000" dirty="0">
                <a:solidFill>
                  <a:srgbClr val="0070C0"/>
                </a:solidFill>
                <a:latin typeface="Avenir Next" panose="020B0503020202020204" pitchFamily="34" charset="0"/>
              </a:rPr>
              <a:t>MAX</a:t>
            </a:r>
            <a:r>
              <a:rPr lang="en-ES" dirty="0">
                <a:solidFill>
                  <a:srgbClr val="0070C0"/>
                </a:solidFill>
                <a:latin typeface="Avenir Next" panose="020B0503020202020204" pitchFamily="34" charset="0"/>
              </a:rPr>
              <a:t> = E</a:t>
            </a:r>
            <a:r>
              <a:rPr lang="en-ES" baseline="-25000" dirty="0">
                <a:solidFill>
                  <a:srgbClr val="0070C0"/>
                </a:solidFill>
                <a:latin typeface="Avenir Next" panose="020B0503020202020204" pitchFamily="34" charset="0"/>
              </a:rPr>
              <a:t>EXT</a:t>
            </a:r>
            <a:r>
              <a:rPr lang="en-ES" dirty="0">
                <a:solidFill>
                  <a:srgbClr val="0070C0"/>
                </a:solidFill>
                <a:latin typeface="Avenir Next" panose="020B0503020202020204" pitchFamily="34" charset="0"/>
              </a:rPr>
              <a:t> + V</a:t>
            </a:r>
            <a:r>
              <a:rPr lang="en-ES" baseline="-25000" dirty="0">
                <a:solidFill>
                  <a:srgbClr val="0070C0"/>
                </a:solidFill>
                <a:latin typeface="Avenir Next" panose="020B0503020202020204" pitchFamily="34" charset="0"/>
              </a:rPr>
              <a:t>T</a:t>
            </a:r>
            <a:r>
              <a:rPr lang="en-ES" dirty="0">
                <a:solidFill>
                  <a:srgbClr val="0070C0"/>
                </a:solidFill>
                <a:latin typeface="Avenir Next" panose="020B0503020202020204" pitchFamily="34" charset="0"/>
              </a:rPr>
              <a:t>·(q+1)</a:t>
            </a:r>
            <a:endParaRPr lang="en-ES" baseline="30000" dirty="0">
              <a:solidFill>
                <a:srgbClr val="0070C0"/>
              </a:solidFill>
              <a:latin typeface="Avenir Next" panose="020B0503020202020204" pitchFamily="34" charset="0"/>
            </a:endParaRPr>
          </a:p>
        </p:txBody>
      </p:sp>
      <p:pic>
        <p:nvPicPr>
          <p:cNvPr id="214" name="Picture 213" descr="A picture containing indoor, accessory&#10;&#10;Description automatically generated">
            <a:extLst>
              <a:ext uri="{FF2B5EF4-FFF2-40B4-BE49-F238E27FC236}">
                <a16:creationId xmlns:a16="http://schemas.microsoft.com/office/drawing/2014/main" id="{DDA85A69-BD2D-B58E-EECB-25DB31C62D2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3192" y="2166197"/>
            <a:ext cx="533067" cy="596245"/>
          </a:xfrm>
          <a:prstGeom prst="rect">
            <a:avLst/>
          </a:prstGeom>
        </p:spPr>
      </p:pic>
      <p:grpSp>
        <p:nvGrpSpPr>
          <p:cNvPr id="218" name="Group 217">
            <a:extLst>
              <a:ext uri="{FF2B5EF4-FFF2-40B4-BE49-F238E27FC236}">
                <a16:creationId xmlns:a16="http://schemas.microsoft.com/office/drawing/2014/main" id="{5AD327ED-EEB7-06EF-588E-4253A3BB67A2}"/>
              </a:ext>
            </a:extLst>
          </p:cNvPr>
          <p:cNvGrpSpPr/>
          <p:nvPr/>
        </p:nvGrpSpPr>
        <p:grpSpPr>
          <a:xfrm>
            <a:off x="3778950" y="1234010"/>
            <a:ext cx="533067" cy="596245"/>
            <a:chOff x="4012715" y="4021879"/>
            <a:chExt cx="533067" cy="596245"/>
          </a:xfrm>
        </p:grpSpPr>
        <p:pic>
          <p:nvPicPr>
            <p:cNvPr id="215" name="Picture 214" descr="A picture containing indoor, accessory&#10;&#10;Description automatically generated">
              <a:extLst>
                <a:ext uri="{FF2B5EF4-FFF2-40B4-BE49-F238E27FC236}">
                  <a16:creationId xmlns:a16="http://schemas.microsoft.com/office/drawing/2014/main" id="{CA7E583B-74B8-F3CD-180C-5EA547C314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12715" y="4021879"/>
              <a:ext cx="533067" cy="596245"/>
            </a:xfrm>
            <a:prstGeom prst="rect">
              <a:avLst/>
            </a:prstGeom>
          </p:spPr>
        </p:pic>
        <p:pic>
          <p:nvPicPr>
            <p:cNvPr id="217" name="Picture 216">
              <a:extLst>
                <a:ext uri="{FF2B5EF4-FFF2-40B4-BE49-F238E27FC236}">
                  <a16:creationId xmlns:a16="http://schemas.microsoft.com/office/drawing/2014/main" id="{40D12A11-5B80-BB22-3BCC-25423BF1C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205567" flipH="1">
              <a:off x="4425923" y="4312871"/>
              <a:ext cx="86865" cy="86865"/>
            </a:xfrm>
            <a:prstGeom prst="rect">
              <a:avLst/>
            </a:prstGeom>
          </p:spPr>
        </p:pic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026DCA2E-B237-901A-FB08-4B2A12B54639}"/>
              </a:ext>
            </a:extLst>
          </p:cNvPr>
          <p:cNvGrpSpPr/>
          <p:nvPr/>
        </p:nvGrpSpPr>
        <p:grpSpPr>
          <a:xfrm>
            <a:off x="6212331" y="1220232"/>
            <a:ext cx="533067" cy="596245"/>
            <a:chOff x="4029846" y="4021879"/>
            <a:chExt cx="533067" cy="596245"/>
          </a:xfrm>
        </p:grpSpPr>
        <p:pic>
          <p:nvPicPr>
            <p:cNvPr id="219" name="Picture 218" descr="A picture containing indoor, accessory&#10;&#10;Description automatically generated">
              <a:extLst>
                <a:ext uri="{FF2B5EF4-FFF2-40B4-BE49-F238E27FC236}">
                  <a16:creationId xmlns:a16="http://schemas.microsoft.com/office/drawing/2014/main" id="{F0FFEFA8-0409-8618-A1BB-A8A0BBA192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29846" y="4021879"/>
              <a:ext cx="533067" cy="596245"/>
            </a:xfrm>
            <a:prstGeom prst="rect">
              <a:avLst/>
            </a:prstGeom>
          </p:spPr>
        </p:pic>
        <p:pic>
          <p:nvPicPr>
            <p:cNvPr id="221" name="Picture 220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5D9C299D-2586-32CC-DA1C-BAAE24C72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29201" y="4470173"/>
              <a:ext cx="63553" cy="61200"/>
            </a:xfrm>
            <a:prstGeom prst="rect">
              <a:avLst/>
            </a:prstGeom>
          </p:spPr>
        </p:pic>
        <p:pic>
          <p:nvPicPr>
            <p:cNvPr id="222" name="Picture 221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89481262-E372-610D-63A0-39E8D3AC4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89367" y="4147480"/>
              <a:ext cx="63553" cy="61200"/>
            </a:xfrm>
            <a:prstGeom prst="rect">
              <a:avLst/>
            </a:prstGeom>
          </p:spPr>
        </p:pic>
      </p:grpSp>
      <p:graphicFrame>
        <p:nvGraphicFramePr>
          <p:cNvPr id="225" name="Object 2">
            <a:extLst>
              <a:ext uri="{FF2B5EF4-FFF2-40B4-BE49-F238E27FC236}">
                <a16:creationId xmlns:a16="http://schemas.microsoft.com/office/drawing/2014/main" id="{FF6E11AD-AAA2-F7CB-2F19-D3C80452DB8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8010812"/>
              </p:ext>
            </p:extLst>
          </p:nvPr>
        </p:nvGraphicFramePr>
        <p:xfrm>
          <a:off x="8141459" y="3429000"/>
          <a:ext cx="3283604" cy="2874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7" imgW="10854720" imgH="9516960" progId="">
                  <p:embed/>
                </p:oleObj>
              </mc:Choice>
              <mc:Fallback>
                <p:oleObj name="VISIO" r:id="rId7" imgW="10854720" imgH="9516960" progId="">
                  <p:embed/>
                  <p:pic>
                    <p:nvPicPr>
                      <p:cNvPr id="205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alphaModFix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1459" y="3429000"/>
                        <a:ext cx="3283604" cy="28741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6" name="Picture 225" descr="A picture containing light&#10;&#10;Description automatically generated">
            <a:extLst>
              <a:ext uri="{FF2B5EF4-FFF2-40B4-BE49-F238E27FC236}">
                <a16:creationId xmlns:a16="http://schemas.microsoft.com/office/drawing/2014/main" id="{1FEDA34A-CD7C-8436-01E7-8931DD59A45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39685" y="3678079"/>
            <a:ext cx="3448456" cy="2584586"/>
          </a:xfrm>
          <a:prstGeom prst="rect">
            <a:avLst/>
          </a:prstGeom>
        </p:spPr>
      </p:pic>
      <p:pic>
        <p:nvPicPr>
          <p:cNvPr id="227" name="Picture 226" descr="A picture containing light&#10;&#10;Description automatically generated">
            <a:extLst>
              <a:ext uri="{FF2B5EF4-FFF2-40B4-BE49-F238E27FC236}">
                <a16:creationId xmlns:a16="http://schemas.microsoft.com/office/drawing/2014/main" id="{1259BD1F-28DB-BC93-F6F6-376CA5BD34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21950" y="3679118"/>
            <a:ext cx="3440861" cy="2578894"/>
          </a:xfrm>
          <a:prstGeom prst="rect">
            <a:avLst/>
          </a:prstGeom>
        </p:spPr>
      </p:pic>
      <p:pic>
        <p:nvPicPr>
          <p:cNvPr id="228" name="Picture 227" descr="A picture containing indoor, close&#10;&#10;Description automatically generated">
            <a:extLst>
              <a:ext uri="{FF2B5EF4-FFF2-40B4-BE49-F238E27FC236}">
                <a16:creationId xmlns:a16="http://schemas.microsoft.com/office/drawing/2014/main" id="{F3C8A107-8636-45E7-C9A0-3F61E416E60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35202" y="3672172"/>
            <a:ext cx="3450128" cy="2585839"/>
          </a:xfrm>
          <a:prstGeom prst="rect">
            <a:avLst/>
          </a:prstGeom>
        </p:spPr>
      </p:pic>
      <p:pic>
        <p:nvPicPr>
          <p:cNvPr id="229" name="Picture 228" descr="A picture containing engine&#10;&#10;Description automatically generated">
            <a:extLst>
              <a:ext uri="{FF2B5EF4-FFF2-40B4-BE49-F238E27FC236}">
                <a16:creationId xmlns:a16="http://schemas.microsoft.com/office/drawing/2014/main" id="{208CD009-EA13-A37C-4E72-495FA9ED330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23503" y="3670307"/>
            <a:ext cx="3486135" cy="261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3048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1 -0.03982 C -0.00104 -0.07384 -0.00117 -0.10764 0.00651 -0.12407 C 0.01406 -0.14051 0.0293 -0.13982 0.04453 -0.13889 " pathEditMode="relative" ptsTypes="AAA">
                                      <p:cBhvr>
                                        <p:cTn id="19" dur="2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7 L 0.1905 -0.0041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8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0.00139 L 0.25182 0.0037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91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4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9" grpId="0"/>
      <p:bldP spid="21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1873956" y="452445"/>
            <a:ext cx="9956800" cy="45156"/>
          </a:xfrm>
          <a:prstGeom prst="line">
            <a:avLst/>
          </a:prstGeom>
          <a:noFill/>
          <a:ln w="12700" cap="flat">
            <a:solidFill>
              <a:srgbClr val="0070C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TextBox 2"/>
          <p:cNvSpPr txBox="1"/>
          <p:nvPr/>
        </p:nvSpPr>
        <p:spPr>
          <a:xfrm>
            <a:off x="5057094" y="11907"/>
            <a:ext cx="20778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rebuchet MS" charset="0"/>
                <a:ea typeface="Trebuchet MS" charset="0"/>
                <a:cs typeface="Trebuchet MS" charset="0"/>
              </a:rPr>
              <a:t>El </a:t>
            </a:r>
            <a:r>
              <a:rPr lang="en-US" sz="2400" b="1" dirty="0" err="1">
                <a:latin typeface="Trebuchet MS" charset="0"/>
                <a:ea typeface="Trebuchet MS" charset="0"/>
                <a:cs typeface="Trebuchet MS" charset="0"/>
              </a:rPr>
              <a:t>acelerador</a:t>
            </a:r>
            <a:endParaRPr lang="en-US" sz="2400" b="1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4068619-29FF-082E-F897-6ED0D76AC9BA}"/>
              </a:ext>
            </a:extLst>
          </p:cNvPr>
          <p:cNvSpPr txBox="1"/>
          <p:nvPr/>
        </p:nvSpPr>
        <p:spPr>
          <a:xfrm>
            <a:off x="3580375" y="6473370"/>
            <a:ext cx="1632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S. Viñals  - TEAFN 2023</a:t>
            </a:r>
          </a:p>
        </p:txBody>
      </p:sp>
      <p:pic>
        <p:nvPicPr>
          <p:cNvPr id="5" name="Picture 4" descr="esquema_acelerador2">
            <a:extLst>
              <a:ext uri="{FF2B5EF4-FFF2-40B4-BE49-F238E27FC236}">
                <a16:creationId xmlns:a16="http://schemas.microsoft.com/office/drawing/2014/main" id="{21E10BDD-B2FB-9A82-8480-80F8E80C6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100000" contrast="-100000"/>
            <a:alphaModFix/>
          </a:blip>
          <a:srcRect l="10663" t="27136" r="28667" b="31102"/>
          <a:stretch>
            <a:fillRect/>
          </a:stretch>
        </p:blipFill>
        <p:spPr bwMode="auto">
          <a:xfrm>
            <a:off x="2742535" y="487614"/>
            <a:ext cx="7521575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ame 5">
            <a:extLst>
              <a:ext uri="{FF2B5EF4-FFF2-40B4-BE49-F238E27FC236}">
                <a16:creationId xmlns:a16="http://schemas.microsoft.com/office/drawing/2014/main" id="{6806533B-D60D-CFBB-EE53-67AE8D0F90F4}"/>
              </a:ext>
            </a:extLst>
          </p:cNvPr>
          <p:cNvSpPr/>
          <p:nvPr/>
        </p:nvSpPr>
        <p:spPr>
          <a:xfrm>
            <a:off x="2693637" y="1029894"/>
            <a:ext cx="1632178" cy="2544064"/>
          </a:xfrm>
          <a:prstGeom prst="frame">
            <a:avLst>
              <a:gd name="adj1" fmla="val 1511"/>
            </a:avLst>
          </a:prstGeom>
          <a:solidFill>
            <a:srgbClr val="C00000">
              <a:alpha val="25000"/>
            </a:srgbClr>
          </a:solidFill>
          <a:ln>
            <a:solidFill>
              <a:srgbClr val="C00000">
                <a:alpha val="24563"/>
              </a:srgbClr>
            </a:solidFill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C8A618-30D9-6254-E9BF-DA2C24B8434B}"/>
              </a:ext>
            </a:extLst>
          </p:cNvPr>
          <p:cNvSpPr txBox="1"/>
          <p:nvPr/>
        </p:nvSpPr>
        <p:spPr>
          <a:xfrm>
            <a:off x="2675319" y="3595668"/>
            <a:ext cx="1810111" cy="36933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  <p:txBody>
          <a:bodyPr wrap="none" rtlCol="0">
            <a:spAutoFit/>
          </a:bodyPr>
          <a:lstStyle/>
          <a:p>
            <a:r>
              <a:rPr lang="en-ES" dirty="0">
                <a:solidFill>
                  <a:srgbClr val="C00000">
                    <a:alpha val="25000"/>
                  </a:srgbClr>
                </a:solidFill>
              </a:rPr>
              <a:t>Fuentes de iones</a:t>
            </a:r>
          </a:p>
        </p:txBody>
      </p:sp>
      <p:sp>
        <p:nvSpPr>
          <p:cNvPr id="10" name="Frame 9">
            <a:extLst>
              <a:ext uri="{FF2B5EF4-FFF2-40B4-BE49-F238E27FC236}">
                <a16:creationId xmlns:a16="http://schemas.microsoft.com/office/drawing/2014/main" id="{534A845E-540B-288F-7FD9-C2DB8C09BB39}"/>
              </a:ext>
            </a:extLst>
          </p:cNvPr>
          <p:cNvSpPr/>
          <p:nvPr/>
        </p:nvSpPr>
        <p:spPr>
          <a:xfrm>
            <a:off x="4143022" y="599989"/>
            <a:ext cx="4504267" cy="1989883"/>
          </a:xfrm>
          <a:prstGeom prst="frame">
            <a:avLst>
              <a:gd name="adj1" fmla="val 1511"/>
            </a:avLst>
          </a:prstGeom>
          <a:solidFill>
            <a:srgbClr val="C00000">
              <a:alpha val="25000"/>
            </a:srgbClr>
          </a:solidFill>
          <a:ln>
            <a:solidFill>
              <a:srgbClr val="C00000">
                <a:alpha val="25000"/>
              </a:srgbClr>
            </a:solidFill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BFADB3-7FD2-22CB-0AED-37015768F23F}"/>
              </a:ext>
            </a:extLst>
          </p:cNvPr>
          <p:cNvSpPr txBox="1"/>
          <p:nvPr/>
        </p:nvSpPr>
        <p:spPr>
          <a:xfrm>
            <a:off x="5777037" y="2694998"/>
            <a:ext cx="1236236" cy="36933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  <p:txBody>
          <a:bodyPr wrap="none" rtlCol="0">
            <a:spAutoFit/>
          </a:bodyPr>
          <a:lstStyle/>
          <a:p>
            <a:r>
              <a:rPr lang="en-ES" dirty="0">
                <a:solidFill>
                  <a:srgbClr val="C00000">
                    <a:alpha val="25000"/>
                  </a:srgbClr>
                </a:solidFill>
              </a:rPr>
              <a:t>Acelerador</a:t>
            </a:r>
          </a:p>
        </p:txBody>
      </p:sp>
      <p:sp>
        <p:nvSpPr>
          <p:cNvPr id="188" name="Can 187">
            <a:extLst>
              <a:ext uri="{FF2B5EF4-FFF2-40B4-BE49-F238E27FC236}">
                <a16:creationId xmlns:a16="http://schemas.microsoft.com/office/drawing/2014/main" id="{E32B6DA4-F4D5-A46D-D6EE-975302EFC700}"/>
              </a:ext>
            </a:extLst>
          </p:cNvPr>
          <p:cNvSpPr/>
          <p:nvPr/>
        </p:nvSpPr>
        <p:spPr>
          <a:xfrm rot="16200000">
            <a:off x="6287911" y="1388533"/>
            <a:ext cx="199733" cy="259645"/>
          </a:xfrm>
          <a:prstGeom prst="can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1D331A43-BB2A-8EA1-2A74-CB8FB4D22F85}"/>
              </a:ext>
            </a:extLst>
          </p:cNvPr>
          <p:cNvGrpSpPr/>
          <p:nvPr/>
        </p:nvGrpSpPr>
        <p:grpSpPr>
          <a:xfrm>
            <a:off x="4404838" y="962612"/>
            <a:ext cx="3945473" cy="1648752"/>
            <a:chOff x="4404838" y="962612"/>
            <a:chExt cx="3945473" cy="1648752"/>
          </a:xfrm>
        </p:grpSpPr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B970CA96-F59A-3A2D-B9BB-5FD0D301D0B8}"/>
                </a:ext>
              </a:extLst>
            </p:cNvPr>
            <p:cNvGrpSpPr/>
            <p:nvPr/>
          </p:nvGrpSpPr>
          <p:grpSpPr>
            <a:xfrm>
              <a:off x="4404838" y="962612"/>
              <a:ext cx="1828800" cy="1116000"/>
              <a:chOff x="4404838" y="954146"/>
              <a:chExt cx="1828800" cy="1116000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34E1377A-CE89-2274-B82E-FE6FE90CDE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04838" y="1201702"/>
                <a:ext cx="0" cy="620889"/>
              </a:xfrm>
              <a:prstGeom prst="line">
                <a:avLst/>
              </a:prstGeom>
              <a:ln w="57150">
                <a:solidFill>
                  <a:srgbClr val="0070C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AB9A6F0-175A-816F-4AB2-6CBF1AE284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57238" y="1152146"/>
                <a:ext cx="0" cy="720000"/>
              </a:xfrm>
              <a:prstGeom prst="line">
                <a:avLst/>
              </a:prstGeom>
              <a:ln w="57150">
                <a:solidFill>
                  <a:srgbClr val="0070C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1166F0BB-732C-23A4-6DEC-A03217C4DD8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09638" y="1134146"/>
                <a:ext cx="0" cy="756000"/>
              </a:xfrm>
              <a:prstGeom prst="line">
                <a:avLst/>
              </a:prstGeom>
              <a:ln w="57150">
                <a:solidFill>
                  <a:srgbClr val="0070C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4551A92-EC27-1339-F0FD-0BD4286CEFA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62038" y="1116146"/>
                <a:ext cx="0" cy="792000"/>
              </a:xfrm>
              <a:prstGeom prst="line">
                <a:avLst/>
              </a:prstGeom>
              <a:ln w="57150">
                <a:solidFill>
                  <a:srgbClr val="0070C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92C83FAE-A564-EEDF-466A-A5708A8787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14438" y="1098146"/>
                <a:ext cx="0" cy="828000"/>
              </a:xfrm>
              <a:prstGeom prst="line">
                <a:avLst/>
              </a:prstGeom>
              <a:ln w="57150">
                <a:solidFill>
                  <a:srgbClr val="0070C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B351AE7B-3281-59D7-0676-1C73B8F764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66838" y="1080146"/>
                <a:ext cx="0" cy="864000"/>
              </a:xfrm>
              <a:prstGeom prst="line">
                <a:avLst/>
              </a:prstGeom>
              <a:ln w="57150">
                <a:solidFill>
                  <a:srgbClr val="0070C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B18CD8EF-555C-87DF-09E7-DACCE7E9CF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19238" y="1062146"/>
                <a:ext cx="0" cy="900000"/>
              </a:xfrm>
              <a:prstGeom prst="line">
                <a:avLst/>
              </a:prstGeom>
              <a:ln w="57150">
                <a:solidFill>
                  <a:srgbClr val="0070C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DB4679F-0A66-4CFC-1869-EAEC473D08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1638" y="1044146"/>
                <a:ext cx="0" cy="936000"/>
              </a:xfrm>
              <a:prstGeom prst="line">
                <a:avLst/>
              </a:prstGeom>
              <a:ln w="57150">
                <a:solidFill>
                  <a:srgbClr val="0070C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8173BF68-CAB5-171B-F166-A16140F630D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24038" y="1026146"/>
                <a:ext cx="0" cy="972000"/>
              </a:xfrm>
              <a:prstGeom prst="line">
                <a:avLst/>
              </a:prstGeom>
              <a:ln w="57150">
                <a:solidFill>
                  <a:srgbClr val="0070C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A0071EE-F6CF-EA62-9B07-AEFBA3C70D6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76438" y="1008146"/>
                <a:ext cx="0" cy="1008000"/>
              </a:xfrm>
              <a:prstGeom prst="line">
                <a:avLst/>
              </a:prstGeom>
              <a:ln w="57150">
                <a:solidFill>
                  <a:srgbClr val="0070C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62992C85-428E-2C43-5CE5-A6D509F96B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28838" y="990146"/>
                <a:ext cx="0" cy="1044000"/>
              </a:xfrm>
              <a:prstGeom prst="line">
                <a:avLst/>
              </a:prstGeom>
              <a:ln w="57150">
                <a:solidFill>
                  <a:srgbClr val="0070C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9F8CB07-FD2E-A7F5-5693-CD6D59748B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81238" y="972146"/>
                <a:ext cx="0" cy="1080000"/>
              </a:xfrm>
              <a:prstGeom prst="line">
                <a:avLst/>
              </a:prstGeom>
              <a:ln w="57150">
                <a:solidFill>
                  <a:srgbClr val="0070C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03D354B7-3F77-F485-81E9-395F377C7AA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33638" y="954146"/>
                <a:ext cx="0" cy="1116000"/>
              </a:xfrm>
              <a:prstGeom prst="line">
                <a:avLst/>
              </a:prstGeom>
              <a:ln w="57150">
                <a:solidFill>
                  <a:srgbClr val="0070C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6" name="Group 185">
              <a:extLst>
                <a:ext uri="{FF2B5EF4-FFF2-40B4-BE49-F238E27FC236}">
                  <a16:creationId xmlns:a16="http://schemas.microsoft.com/office/drawing/2014/main" id="{04175DCE-919D-A406-9304-F7373B7A4F74}"/>
                </a:ext>
              </a:extLst>
            </p:cNvPr>
            <p:cNvGrpSpPr/>
            <p:nvPr/>
          </p:nvGrpSpPr>
          <p:grpSpPr>
            <a:xfrm flipH="1">
              <a:off x="6521511" y="962612"/>
              <a:ext cx="1828800" cy="1116000"/>
              <a:chOff x="4557238" y="1106546"/>
              <a:chExt cx="1828800" cy="1116000"/>
            </a:xfrm>
          </p:grpSpPr>
          <p:cxnSp>
            <p:nvCxnSpPr>
              <p:cNvPr id="173" name="Straight Connector 172">
                <a:extLst>
                  <a:ext uri="{FF2B5EF4-FFF2-40B4-BE49-F238E27FC236}">
                    <a16:creationId xmlns:a16="http://schemas.microsoft.com/office/drawing/2014/main" id="{B9BF5EC4-2F6F-E04D-0233-6300B923B6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57238" y="1354102"/>
                <a:ext cx="0" cy="620889"/>
              </a:xfrm>
              <a:prstGeom prst="line">
                <a:avLst/>
              </a:prstGeom>
              <a:ln w="57150">
                <a:solidFill>
                  <a:srgbClr val="FF000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554BC8C8-FF5D-DA21-1B47-12D509C7EF5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09638" y="1304546"/>
                <a:ext cx="0" cy="720000"/>
              </a:xfrm>
              <a:prstGeom prst="line">
                <a:avLst/>
              </a:prstGeom>
              <a:ln w="57150">
                <a:solidFill>
                  <a:srgbClr val="FF000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6636D5BB-96B9-2001-24E4-EFF604E9F9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862038" y="1286546"/>
                <a:ext cx="0" cy="756000"/>
              </a:xfrm>
              <a:prstGeom prst="line">
                <a:avLst/>
              </a:prstGeom>
              <a:ln w="57150">
                <a:solidFill>
                  <a:srgbClr val="FF000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>
                <a:extLst>
                  <a:ext uri="{FF2B5EF4-FFF2-40B4-BE49-F238E27FC236}">
                    <a16:creationId xmlns:a16="http://schemas.microsoft.com/office/drawing/2014/main" id="{08702769-DF51-2477-7E19-79C6AECD9E9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14438" y="1268546"/>
                <a:ext cx="0" cy="792000"/>
              </a:xfrm>
              <a:prstGeom prst="line">
                <a:avLst/>
              </a:prstGeom>
              <a:ln w="57150">
                <a:solidFill>
                  <a:srgbClr val="FF000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>
                <a:extLst>
                  <a:ext uri="{FF2B5EF4-FFF2-40B4-BE49-F238E27FC236}">
                    <a16:creationId xmlns:a16="http://schemas.microsoft.com/office/drawing/2014/main" id="{9D0F41F9-E65C-8A41-85F9-2E405AD55ED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166838" y="1250546"/>
                <a:ext cx="0" cy="828000"/>
              </a:xfrm>
              <a:prstGeom prst="line">
                <a:avLst/>
              </a:prstGeom>
              <a:ln w="57150">
                <a:solidFill>
                  <a:srgbClr val="FF000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>
                <a:extLst>
                  <a:ext uri="{FF2B5EF4-FFF2-40B4-BE49-F238E27FC236}">
                    <a16:creationId xmlns:a16="http://schemas.microsoft.com/office/drawing/2014/main" id="{0DF869EA-7CB1-E0B6-70DA-D4EBE4B9BCF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19238" y="1232546"/>
                <a:ext cx="0" cy="864000"/>
              </a:xfrm>
              <a:prstGeom prst="line">
                <a:avLst/>
              </a:prstGeom>
              <a:ln w="57150">
                <a:solidFill>
                  <a:srgbClr val="FF000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>
                <a:extLst>
                  <a:ext uri="{FF2B5EF4-FFF2-40B4-BE49-F238E27FC236}">
                    <a16:creationId xmlns:a16="http://schemas.microsoft.com/office/drawing/2014/main" id="{C87DC4E6-F6B0-69C6-F54D-1A3FB934BBA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71638" y="1214546"/>
                <a:ext cx="0" cy="900000"/>
              </a:xfrm>
              <a:prstGeom prst="line">
                <a:avLst/>
              </a:prstGeom>
              <a:ln w="57150">
                <a:solidFill>
                  <a:srgbClr val="FF000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>
                <a:extLst>
                  <a:ext uri="{FF2B5EF4-FFF2-40B4-BE49-F238E27FC236}">
                    <a16:creationId xmlns:a16="http://schemas.microsoft.com/office/drawing/2014/main" id="{EE8193E4-1ACE-E421-0DB7-DC4A187A37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24038" y="1196546"/>
                <a:ext cx="0" cy="936000"/>
              </a:xfrm>
              <a:prstGeom prst="line">
                <a:avLst/>
              </a:prstGeom>
              <a:ln w="57150">
                <a:solidFill>
                  <a:srgbClr val="FF000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>
                <a:extLst>
                  <a:ext uri="{FF2B5EF4-FFF2-40B4-BE49-F238E27FC236}">
                    <a16:creationId xmlns:a16="http://schemas.microsoft.com/office/drawing/2014/main" id="{5D356DD9-2ACE-4F3A-8BD5-C9F180D3B9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76438" y="1178546"/>
                <a:ext cx="0" cy="972000"/>
              </a:xfrm>
              <a:prstGeom prst="line">
                <a:avLst/>
              </a:prstGeom>
              <a:ln w="57150">
                <a:solidFill>
                  <a:srgbClr val="FF000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>
                <a:extLst>
                  <a:ext uri="{FF2B5EF4-FFF2-40B4-BE49-F238E27FC236}">
                    <a16:creationId xmlns:a16="http://schemas.microsoft.com/office/drawing/2014/main" id="{B34E011F-14AF-DAA5-AE9A-12B2FE8944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928838" y="1160546"/>
                <a:ext cx="0" cy="1008000"/>
              </a:xfrm>
              <a:prstGeom prst="line">
                <a:avLst/>
              </a:prstGeom>
              <a:ln w="57150">
                <a:solidFill>
                  <a:srgbClr val="FF000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>
                <a:extLst>
                  <a:ext uri="{FF2B5EF4-FFF2-40B4-BE49-F238E27FC236}">
                    <a16:creationId xmlns:a16="http://schemas.microsoft.com/office/drawing/2014/main" id="{69CABCB8-784B-8C56-9DE8-859370D155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081238" y="1142546"/>
                <a:ext cx="0" cy="1044000"/>
              </a:xfrm>
              <a:prstGeom prst="line">
                <a:avLst/>
              </a:prstGeom>
              <a:ln w="57150">
                <a:solidFill>
                  <a:srgbClr val="FF000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>
                <a:extLst>
                  <a:ext uri="{FF2B5EF4-FFF2-40B4-BE49-F238E27FC236}">
                    <a16:creationId xmlns:a16="http://schemas.microsoft.com/office/drawing/2014/main" id="{06F22CFC-04C5-4C7C-5616-0EB50DDB96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33638" y="1124546"/>
                <a:ext cx="0" cy="1080000"/>
              </a:xfrm>
              <a:prstGeom prst="line">
                <a:avLst/>
              </a:prstGeom>
              <a:ln w="57150">
                <a:solidFill>
                  <a:srgbClr val="FF000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30F297D2-6B5A-2FB6-04FC-D6E9221C914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86038" y="1106546"/>
                <a:ext cx="0" cy="1116000"/>
              </a:xfrm>
              <a:prstGeom prst="line">
                <a:avLst/>
              </a:prstGeom>
              <a:ln w="57150">
                <a:solidFill>
                  <a:srgbClr val="FF0000">
                    <a:alpha val="25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9F03918C-8D48-12FA-A9CE-080D72A42E2F}"/>
                </a:ext>
              </a:extLst>
            </p:cNvPr>
            <p:cNvSpPr txBox="1"/>
            <p:nvPr/>
          </p:nvSpPr>
          <p:spPr>
            <a:xfrm>
              <a:off x="6201268" y="2196496"/>
              <a:ext cx="3936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alpha val="25000"/>
                    </a:schemeClr>
                  </a:solidFill>
                </a:rPr>
                <a:t>V</a:t>
              </a:r>
              <a:r>
                <a:rPr lang="en-US" sz="1400" baseline="-25000" dirty="0">
                  <a:solidFill>
                    <a:schemeClr val="tx1">
                      <a:alpha val="25000"/>
                    </a:schemeClr>
                  </a:solidFill>
                </a:rPr>
                <a:t>T</a:t>
              </a:r>
              <a:endParaRPr lang="en-US" sz="1400" dirty="0">
                <a:solidFill>
                  <a:schemeClr val="tx1">
                    <a:alpha val="25000"/>
                  </a:schemeClr>
                </a:solidFill>
              </a:endParaRPr>
            </a:p>
          </p:txBody>
        </p:sp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FB18B883-584C-05CC-CC9E-89AFAD7637FB}"/>
                </a:ext>
              </a:extLst>
            </p:cNvPr>
            <p:cNvSpPr txBox="1"/>
            <p:nvPr/>
          </p:nvSpPr>
          <p:spPr>
            <a:xfrm>
              <a:off x="7347092" y="1903478"/>
              <a:ext cx="39511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ES" sz="4000" dirty="0">
                  <a:solidFill>
                    <a:srgbClr val="FF0000">
                      <a:alpha val="25000"/>
                    </a:srgbClr>
                  </a:solidFill>
                  <a:latin typeface="Dreaming Outloud Pro" panose="020F0502020204030204" pitchFamily="34" charset="0"/>
                  <a:cs typeface="Dreaming Outloud Pro" panose="020F0502020204030204" pitchFamily="34" charset="0"/>
                </a:rPr>
                <a:t>+</a:t>
              </a: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AB644A1A-7A38-A2BD-199F-F2C9CE6F985B}"/>
                </a:ext>
              </a:extLst>
            </p:cNvPr>
            <p:cNvSpPr txBox="1"/>
            <p:nvPr/>
          </p:nvSpPr>
          <p:spPr>
            <a:xfrm>
              <a:off x="4936670" y="1903478"/>
              <a:ext cx="39511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ES" sz="4000" dirty="0">
                  <a:solidFill>
                    <a:srgbClr val="0070C0">
                      <a:alpha val="25000"/>
                    </a:srgbClr>
                  </a:solidFill>
                  <a:latin typeface="Dreaming Outloud Pro" panose="020F0502020204030204" pitchFamily="34" charset="0"/>
                  <a:cs typeface="Dreaming Outloud Pro" panose="020F0502020204030204" pitchFamily="34" charset="0"/>
                </a:rPr>
                <a:t>-</a:t>
              </a:r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026DCA2E-B237-901A-FB08-4B2A12B54639}"/>
              </a:ext>
            </a:extLst>
          </p:cNvPr>
          <p:cNvGrpSpPr/>
          <p:nvPr/>
        </p:nvGrpSpPr>
        <p:grpSpPr>
          <a:xfrm>
            <a:off x="9281414" y="1248064"/>
            <a:ext cx="533067" cy="596245"/>
            <a:chOff x="4029846" y="4021879"/>
            <a:chExt cx="533067" cy="596245"/>
          </a:xfrm>
        </p:grpSpPr>
        <p:pic>
          <p:nvPicPr>
            <p:cNvPr id="219" name="Picture 218" descr="A picture containing indoor, accessory&#10;&#10;Description automatically generated">
              <a:extLst>
                <a:ext uri="{FF2B5EF4-FFF2-40B4-BE49-F238E27FC236}">
                  <a16:creationId xmlns:a16="http://schemas.microsoft.com/office/drawing/2014/main" id="{F0FFEFA8-0409-8618-A1BB-A8A0BBA192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29846" y="4021879"/>
              <a:ext cx="533067" cy="596245"/>
            </a:xfrm>
            <a:prstGeom prst="rect">
              <a:avLst/>
            </a:prstGeom>
          </p:spPr>
        </p:pic>
        <p:pic>
          <p:nvPicPr>
            <p:cNvPr id="221" name="Picture 220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5D9C299D-2586-32CC-DA1C-BAAE24C726B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29201" y="4470173"/>
              <a:ext cx="63553" cy="61200"/>
            </a:xfrm>
            <a:prstGeom prst="rect">
              <a:avLst/>
            </a:prstGeom>
          </p:spPr>
        </p:pic>
        <p:pic>
          <p:nvPicPr>
            <p:cNvPr id="222" name="Picture 221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89481262-E372-610D-63A0-39E8D3AC45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89367" y="4147480"/>
              <a:ext cx="63553" cy="61200"/>
            </a:xfrm>
            <a:prstGeom prst="rect">
              <a:avLst/>
            </a:prstGeom>
          </p:spPr>
        </p:pic>
      </p:grpSp>
      <p:sp>
        <p:nvSpPr>
          <p:cNvPr id="23" name="Frame 22">
            <a:extLst>
              <a:ext uri="{FF2B5EF4-FFF2-40B4-BE49-F238E27FC236}">
                <a16:creationId xmlns:a16="http://schemas.microsoft.com/office/drawing/2014/main" id="{1465B778-6EB4-1024-6624-5B077DBC7F94}"/>
              </a:ext>
            </a:extLst>
          </p:cNvPr>
          <p:cNvSpPr/>
          <p:nvPr/>
        </p:nvSpPr>
        <p:spPr>
          <a:xfrm>
            <a:off x="8633375" y="924464"/>
            <a:ext cx="1770577" cy="1116000"/>
          </a:xfrm>
          <a:prstGeom prst="frame">
            <a:avLst>
              <a:gd name="adj1" fmla="val 1511"/>
            </a:avLst>
          </a:prstGeom>
          <a:solidFill>
            <a:srgbClr val="C00000"/>
          </a:solidFill>
          <a:ln>
            <a:solidFill>
              <a:srgbClr val="C00000">
                <a:alpha val="24563"/>
              </a:srgbClr>
            </a:solidFill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8DBF07-9A98-577E-80A2-0B6F288BBED9}"/>
              </a:ext>
            </a:extLst>
          </p:cNvPr>
          <p:cNvSpPr txBox="1"/>
          <p:nvPr/>
        </p:nvSpPr>
        <p:spPr>
          <a:xfrm>
            <a:off x="8928988" y="2139173"/>
            <a:ext cx="1303562" cy="369332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  <p:txBody>
          <a:bodyPr wrap="none" rtlCol="0">
            <a:spAutoFit/>
          </a:bodyPr>
          <a:lstStyle/>
          <a:p>
            <a:r>
              <a:rPr lang="en-ES" dirty="0">
                <a:solidFill>
                  <a:srgbClr val="C00000"/>
                </a:solidFill>
              </a:rPr>
              <a:t>Alta energía</a:t>
            </a:r>
          </a:p>
        </p:txBody>
      </p:sp>
      <p:pic>
        <p:nvPicPr>
          <p:cNvPr id="27" name="Picture 4" descr="esquema_aceleradorHE2">
            <a:extLst>
              <a:ext uri="{FF2B5EF4-FFF2-40B4-BE49-F238E27FC236}">
                <a16:creationId xmlns:a16="http://schemas.microsoft.com/office/drawing/2014/main" id="{86AC8ECE-DDD3-269A-0E67-1F356EC06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62000" contrast="100000"/>
            <a:alphaModFix/>
          </a:blip>
          <a:srcRect r="26164" b="33189"/>
          <a:stretch>
            <a:fillRect/>
          </a:stretch>
        </p:blipFill>
        <p:spPr bwMode="auto">
          <a:xfrm>
            <a:off x="4452662" y="3128781"/>
            <a:ext cx="6481763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247AC222-0C3C-489D-C181-E5E8C9BFAF41}"/>
              </a:ext>
            </a:extLst>
          </p:cNvPr>
          <p:cNvGrpSpPr/>
          <p:nvPr/>
        </p:nvGrpSpPr>
        <p:grpSpPr>
          <a:xfrm>
            <a:off x="6101870" y="3205053"/>
            <a:ext cx="2096041" cy="833073"/>
            <a:chOff x="8807068" y="2612812"/>
            <a:chExt cx="2096041" cy="833073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074F901-F473-AF89-D2B9-FBF822608A79}"/>
                </a:ext>
              </a:extLst>
            </p:cNvPr>
            <p:cNvSpPr txBox="1"/>
            <p:nvPr/>
          </p:nvSpPr>
          <p:spPr>
            <a:xfrm>
              <a:off x="9653490" y="2683111"/>
              <a:ext cx="12496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/>
                <a:t>Cuadrupolos</a:t>
              </a:r>
              <a:endParaRPr lang="en-US" sz="140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F0136FD-439F-C9A8-90A9-A53C5FAB8E50}"/>
                </a:ext>
              </a:extLst>
            </p:cNvPr>
            <p:cNvSpPr/>
            <p:nvPr/>
          </p:nvSpPr>
          <p:spPr>
            <a:xfrm>
              <a:off x="9523149" y="2612812"/>
              <a:ext cx="1379960" cy="4361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solidFill>
                    <a:schemeClr val="accent1"/>
                  </a:solidFill>
                </a:ln>
                <a:solidFill>
                  <a:schemeClr val="accent1"/>
                </a:solidFill>
              </a:endParaRPr>
            </a:p>
          </p:txBody>
        </p:sp>
        <p:cxnSp>
          <p:nvCxnSpPr>
            <p:cNvPr id="44" name="Curved Connector 43">
              <a:extLst>
                <a:ext uri="{FF2B5EF4-FFF2-40B4-BE49-F238E27FC236}">
                  <a16:creationId xmlns:a16="http://schemas.microsoft.com/office/drawing/2014/main" id="{D10D797F-F1F6-B26B-0058-577ABC5A4089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8807068" y="2819054"/>
              <a:ext cx="715484" cy="626831"/>
            </a:xfrm>
            <a:prstGeom prst="curvedConnector2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5" name="Picture 2">
            <a:extLst>
              <a:ext uri="{FF2B5EF4-FFF2-40B4-BE49-F238E27FC236}">
                <a16:creationId xmlns:a16="http://schemas.microsoft.com/office/drawing/2014/main" id="{76BE862D-BECF-EC92-C3BF-EC35B3C42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50533" y="2963181"/>
            <a:ext cx="2500330" cy="3116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27366DE4-92C2-AE22-604D-CD81FCA02AD1}"/>
              </a:ext>
            </a:extLst>
          </p:cNvPr>
          <p:cNvSpPr txBox="1"/>
          <p:nvPr/>
        </p:nvSpPr>
        <p:spPr>
          <a:xfrm>
            <a:off x="1325942" y="4339427"/>
            <a:ext cx="35360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ES" dirty="0"/>
              <a:t>Electrostáticos o magnéticos</a:t>
            </a:r>
          </a:p>
          <a:p>
            <a:pPr marL="285750" indent="-285750">
              <a:buFontTx/>
              <a:buChar char="-"/>
            </a:pPr>
            <a:r>
              <a:rPr lang="en-ES" dirty="0"/>
              <a:t>Focalizan el haz a cierta distancia</a:t>
            </a:r>
          </a:p>
          <a:p>
            <a:pPr marL="285750" indent="-285750">
              <a:buFontTx/>
              <a:buChar char="-"/>
            </a:pPr>
            <a:r>
              <a:rPr lang="en-GB" dirty="0"/>
              <a:t>U</a:t>
            </a:r>
            <a:r>
              <a:rPr lang="en-ES" dirty="0"/>
              <a:t>nidireccionales </a:t>
            </a:r>
            <a:r>
              <a:rPr lang="en-ES" dirty="0">
                <a:sym typeface="Wingdings" pitchFamily="2" charset="2"/>
              </a:rPr>
              <a:t> Mínimo dos</a:t>
            </a:r>
            <a:endParaRPr lang="en-ES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4BAAA28-EED3-21BE-ABBC-CA718F8E3FA9}"/>
              </a:ext>
            </a:extLst>
          </p:cNvPr>
          <p:cNvGrpSpPr/>
          <p:nvPr/>
        </p:nvGrpSpPr>
        <p:grpSpPr>
          <a:xfrm>
            <a:off x="5593566" y="4595797"/>
            <a:ext cx="1951081" cy="891121"/>
            <a:chOff x="9523149" y="2157815"/>
            <a:chExt cx="1951081" cy="891121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2877490-670E-210B-43A7-D87385AFFB58}"/>
                </a:ext>
              </a:extLst>
            </p:cNvPr>
            <p:cNvSpPr txBox="1"/>
            <p:nvPr/>
          </p:nvSpPr>
          <p:spPr>
            <a:xfrm>
              <a:off x="9653490" y="2683111"/>
              <a:ext cx="12496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/>
                <a:t>Imán</a:t>
              </a:r>
              <a:r>
                <a:rPr lang="en-US" sz="1400" dirty="0"/>
                <a:t> selector</a:t>
              </a: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64A4B8B-A381-0282-C590-0C669331930F}"/>
                </a:ext>
              </a:extLst>
            </p:cNvPr>
            <p:cNvSpPr/>
            <p:nvPr/>
          </p:nvSpPr>
          <p:spPr>
            <a:xfrm>
              <a:off x="9523149" y="2612812"/>
              <a:ext cx="1379960" cy="4361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solidFill>
                    <a:schemeClr val="accent1"/>
                  </a:solidFill>
                </a:ln>
                <a:solidFill>
                  <a:schemeClr val="accent1"/>
                </a:solidFill>
              </a:endParaRPr>
            </a:p>
          </p:txBody>
        </p:sp>
        <p:cxnSp>
          <p:nvCxnSpPr>
            <p:cNvPr id="51" name="Curved Connector 50">
              <a:extLst>
                <a:ext uri="{FF2B5EF4-FFF2-40B4-BE49-F238E27FC236}">
                  <a16:creationId xmlns:a16="http://schemas.microsoft.com/office/drawing/2014/main" id="{59B55260-B02D-2A6D-E1F8-487C61D66449}"/>
                </a:ext>
              </a:extLst>
            </p:cNvPr>
            <p:cNvCxnSpPr>
              <a:cxnSpLocks/>
              <a:stCxn id="49" idx="3"/>
            </p:cNvCxnSpPr>
            <p:nvPr/>
          </p:nvCxnSpPr>
          <p:spPr>
            <a:xfrm flipV="1">
              <a:off x="10903109" y="2157815"/>
              <a:ext cx="571121" cy="679185"/>
            </a:xfrm>
            <a:prstGeom prst="curvedConnector2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64">
            <a:extLst>
              <a:ext uri="{FF2B5EF4-FFF2-40B4-BE49-F238E27FC236}">
                <a16:creationId xmlns:a16="http://schemas.microsoft.com/office/drawing/2014/main" id="{12BE1AE8-6F04-724A-9548-6ABD10214D0B}"/>
              </a:ext>
            </a:extLst>
          </p:cNvPr>
          <p:cNvGrpSpPr/>
          <p:nvPr/>
        </p:nvGrpSpPr>
        <p:grpSpPr>
          <a:xfrm>
            <a:off x="1890831" y="4036719"/>
            <a:ext cx="2238730" cy="1845711"/>
            <a:chOff x="3384550" y="3480353"/>
            <a:chExt cx="2238730" cy="1845711"/>
          </a:xfrm>
        </p:grpSpPr>
        <p:sp>
          <p:nvSpPr>
            <p:cNvPr id="55" name="Oval 25">
              <a:extLst>
                <a:ext uri="{FF2B5EF4-FFF2-40B4-BE49-F238E27FC236}">
                  <a16:creationId xmlns:a16="http://schemas.microsoft.com/office/drawing/2014/main" id="{F8B93DB7-5B51-75B4-EC71-EB574E274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3075" y="3994151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56" name="Oval 26">
              <a:extLst>
                <a:ext uri="{FF2B5EF4-FFF2-40B4-BE49-F238E27FC236}">
                  <a16:creationId xmlns:a16="http://schemas.microsoft.com/office/drawing/2014/main" id="{472B9A69-A100-7B12-217B-C3D495340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050" y="3994151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57" name="Oval 27">
              <a:extLst>
                <a:ext uri="{FF2B5EF4-FFF2-40B4-BE49-F238E27FC236}">
                  <a16:creationId xmlns:a16="http://schemas.microsoft.com/office/drawing/2014/main" id="{CAC52F8B-2D4C-A35A-D774-1E61D9EEA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2463" y="4173538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58" name="Oval 28">
              <a:extLst>
                <a:ext uri="{FF2B5EF4-FFF2-40B4-BE49-F238E27FC236}">
                  <a16:creationId xmlns:a16="http://schemas.microsoft.com/office/drawing/2014/main" id="{8CCA9D6E-7228-28B3-0D48-C230DFFB0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1850" y="4352926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59" name="Oval 29">
              <a:extLst>
                <a:ext uri="{FF2B5EF4-FFF2-40B4-BE49-F238E27FC236}">
                  <a16:creationId xmlns:a16="http://schemas.microsoft.com/office/drawing/2014/main" id="{B524F306-04C4-31FF-1952-2C9C61B05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1238" y="4532313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60" name="Oval 30">
              <a:extLst>
                <a:ext uri="{FF2B5EF4-FFF2-40B4-BE49-F238E27FC236}">
                  <a16:creationId xmlns:a16="http://schemas.microsoft.com/office/drawing/2014/main" id="{A97450C3-57C4-B1E7-1148-8229FCBB8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2825" y="4354513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61" name="Oval 31">
              <a:extLst>
                <a:ext uri="{FF2B5EF4-FFF2-40B4-BE49-F238E27FC236}">
                  <a16:creationId xmlns:a16="http://schemas.microsoft.com/office/drawing/2014/main" id="{B7FDADFF-562A-EB76-FD99-DEA49ACA0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3075" y="4173538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62" name="Oval 32">
              <a:extLst>
                <a:ext uri="{FF2B5EF4-FFF2-40B4-BE49-F238E27FC236}">
                  <a16:creationId xmlns:a16="http://schemas.microsoft.com/office/drawing/2014/main" id="{A9069BBF-E1B3-3529-2462-E159B2E71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3438" y="4533901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63" name="Oval 33">
              <a:extLst>
                <a:ext uri="{FF2B5EF4-FFF2-40B4-BE49-F238E27FC236}">
                  <a16:creationId xmlns:a16="http://schemas.microsoft.com/office/drawing/2014/main" id="{57DD6E97-9F92-A910-4060-116FBFDA0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1850" y="3994151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28" name="Oval 34">
              <a:extLst>
                <a:ext uri="{FF2B5EF4-FFF2-40B4-BE49-F238E27FC236}">
                  <a16:creationId xmlns:a16="http://schemas.microsoft.com/office/drawing/2014/main" id="{370A1D45-E64B-5367-DC40-92BAAA5EB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2825" y="3994151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29" name="Oval 35">
              <a:extLst>
                <a:ext uri="{FF2B5EF4-FFF2-40B4-BE49-F238E27FC236}">
                  <a16:creationId xmlns:a16="http://schemas.microsoft.com/office/drawing/2014/main" id="{D05E25AE-9C88-5D5C-0055-A9E580E75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1238" y="4173538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30" name="Oval 36">
              <a:extLst>
                <a:ext uri="{FF2B5EF4-FFF2-40B4-BE49-F238E27FC236}">
                  <a16:creationId xmlns:a16="http://schemas.microsoft.com/office/drawing/2014/main" id="{74277958-0304-F328-FFD9-C20CE99B6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1850" y="4173538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31" name="Oval 37">
              <a:extLst>
                <a:ext uri="{FF2B5EF4-FFF2-40B4-BE49-F238E27FC236}">
                  <a16:creationId xmlns:a16="http://schemas.microsoft.com/office/drawing/2014/main" id="{EAF425D3-4AE6-0854-0E7D-FF7F78DE3F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3075" y="4354513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32" name="Oval 38">
              <a:extLst>
                <a:ext uri="{FF2B5EF4-FFF2-40B4-BE49-F238E27FC236}">
                  <a16:creationId xmlns:a16="http://schemas.microsoft.com/office/drawing/2014/main" id="{E3FCEC43-39AF-0329-5006-88B985551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050" y="4354513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33" name="Oval 39">
              <a:extLst>
                <a:ext uri="{FF2B5EF4-FFF2-40B4-BE49-F238E27FC236}">
                  <a16:creationId xmlns:a16="http://schemas.microsoft.com/office/drawing/2014/main" id="{96020C0F-C6E8-E34D-91DB-582CCDCC8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2463" y="4533901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34" name="Oval 40">
              <a:extLst>
                <a:ext uri="{FF2B5EF4-FFF2-40B4-BE49-F238E27FC236}">
                  <a16:creationId xmlns:a16="http://schemas.microsoft.com/office/drawing/2014/main" id="{D3D9E59E-470F-A53F-F550-8637E2B69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3075" y="4533901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35" name="Oval 41">
              <a:extLst>
                <a:ext uri="{FF2B5EF4-FFF2-40B4-BE49-F238E27FC236}">
                  <a16:creationId xmlns:a16="http://schemas.microsoft.com/office/drawing/2014/main" id="{B8A58D6F-BC5D-237D-8C2A-48F07FED7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3800" y="3994151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36" name="Oval 42">
              <a:extLst>
                <a:ext uri="{FF2B5EF4-FFF2-40B4-BE49-F238E27FC236}">
                  <a16:creationId xmlns:a16="http://schemas.microsoft.com/office/drawing/2014/main" id="{ADDA9653-6E8B-5621-4CD3-2CCDB938D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775" y="3994151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37" name="Oval 43">
              <a:extLst>
                <a:ext uri="{FF2B5EF4-FFF2-40B4-BE49-F238E27FC236}">
                  <a16:creationId xmlns:a16="http://schemas.microsoft.com/office/drawing/2014/main" id="{C082564C-0F09-8ACD-67E0-BAAE7E32C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3188" y="4173538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38" name="Oval 47">
              <a:extLst>
                <a:ext uri="{FF2B5EF4-FFF2-40B4-BE49-F238E27FC236}">
                  <a16:creationId xmlns:a16="http://schemas.microsoft.com/office/drawing/2014/main" id="{C616917B-666A-11E7-5EFB-96FB9E143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3800" y="4173538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39" name="Oval 53">
              <a:extLst>
                <a:ext uri="{FF2B5EF4-FFF2-40B4-BE49-F238E27FC236}">
                  <a16:creationId xmlns:a16="http://schemas.microsoft.com/office/drawing/2014/main" id="{1AEAD151-DCD5-645E-895B-C18C1FFF6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3800" y="4354513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40" name="Oval 54">
              <a:extLst>
                <a:ext uri="{FF2B5EF4-FFF2-40B4-BE49-F238E27FC236}">
                  <a16:creationId xmlns:a16="http://schemas.microsoft.com/office/drawing/2014/main" id="{ACA5F848-94AC-605B-C2A1-05C33A2EB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4775" y="4354513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41" name="Oval 55">
              <a:extLst>
                <a:ext uri="{FF2B5EF4-FFF2-40B4-BE49-F238E27FC236}">
                  <a16:creationId xmlns:a16="http://schemas.microsoft.com/office/drawing/2014/main" id="{9DBA60D7-1A42-E3DE-8605-5FB081A35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3188" y="4533901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42" name="Oval 56">
              <a:extLst>
                <a:ext uri="{FF2B5EF4-FFF2-40B4-BE49-F238E27FC236}">
                  <a16:creationId xmlns:a16="http://schemas.microsoft.com/office/drawing/2014/main" id="{5682BD80-4536-4442-1CA0-BF483E133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3800" y="4533901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43" name="Oval 57">
              <a:extLst>
                <a:ext uri="{FF2B5EF4-FFF2-40B4-BE49-F238E27FC236}">
                  <a16:creationId xmlns:a16="http://schemas.microsoft.com/office/drawing/2014/main" id="{4FAE4728-1C85-0E1B-B138-87F6A8753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1238" y="4711701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44" name="Oval 58">
              <a:extLst>
                <a:ext uri="{FF2B5EF4-FFF2-40B4-BE49-F238E27FC236}">
                  <a16:creationId xmlns:a16="http://schemas.microsoft.com/office/drawing/2014/main" id="{DD9CF1E8-D3D9-15AC-0011-6452B2C2CD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3438" y="4713288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45" name="Oval 59">
              <a:extLst>
                <a:ext uri="{FF2B5EF4-FFF2-40B4-BE49-F238E27FC236}">
                  <a16:creationId xmlns:a16="http://schemas.microsoft.com/office/drawing/2014/main" id="{4E3FB910-AF13-CE14-E417-3E0C380A4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2463" y="4713288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46" name="Oval 60">
              <a:extLst>
                <a:ext uri="{FF2B5EF4-FFF2-40B4-BE49-F238E27FC236}">
                  <a16:creationId xmlns:a16="http://schemas.microsoft.com/office/drawing/2014/main" id="{6E2BB1D5-4986-8B03-22B2-307E870C6A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3075" y="4713288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47" name="Oval 61">
              <a:extLst>
                <a:ext uri="{FF2B5EF4-FFF2-40B4-BE49-F238E27FC236}">
                  <a16:creationId xmlns:a16="http://schemas.microsoft.com/office/drawing/2014/main" id="{116D1B24-9990-D2A7-85D5-9C3207DE6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3188" y="4713288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48" name="Oval 62">
              <a:extLst>
                <a:ext uri="{FF2B5EF4-FFF2-40B4-BE49-F238E27FC236}">
                  <a16:creationId xmlns:a16="http://schemas.microsoft.com/office/drawing/2014/main" id="{4D533CF3-C461-6734-3BF8-BF48E0B9EB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3800" y="4713288"/>
              <a:ext cx="71438" cy="71438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342900" indent="-342900">
                <a:defRPr/>
              </a:pPr>
              <a:endParaRPr lang="es-ES"/>
            </a:p>
          </p:txBody>
        </p:sp>
        <p:sp>
          <p:nvSpPr>
            <p:cNvPr id="149" name="Freeform 63">
              <a:extLst>
                <a:ext uri="{FF2B5EF4-FFF2-40B4-BE49-F238E27FC236}">
                  <a16:creationId xmlns:a16="http://schemas.microsoft.com/office/drawing/2014/main" id="{05307F02-D1FB-C23D-EAA6-45D6D6F48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100" y="4125913"/>
              <a:ext cx="1225550" cy="731838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454" y="76"/>
                </a:cxn>
                <a:cxn ang="0">
                  <a:pos x="772" y="461"/>
                </a:cxn>
              </a:cxnLst>
              <a:rect l="0" t="0" r="r" b="b"/>
              <a:pathLst>
                <a:path w="772" h="461">
                  <a:moveTo>
                    <a:pt x="0" y="7"/>
                  </a:moveTo>
                  <a:cubicBezTo>
                    <a:pt x="162" y="3"/>
                    <a:pt x="325" y="0"/>
                    <a:pt x="454" y="76"/>
                  </a:cubicBezTo>
                  <a:cubicBezTo>
                    <a:pt x="583" y="152"/>
                    <a:pt x="715" y="393"/>
                    <a:pt x="772" y="461"/>
                  </a:cubicBezTo>
                </a:path>
              </a:pathLst>
            </a:cu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0" name="Line 64">
              <a:extLst>
                <a:ext uri="{FF2B5EF4-FFF2-40B4-BE49-F238E27FC236}">
                  <a16:creationId xmlns:a16="http://schemas.microsoft.com/office/drawing/2014/main" id="{FCC494A2-E982-8FFE-185A-F9BD2558281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98863" y="4137026"/>
              <a:ext cx="503238" cy="0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1" name="Line 65">
              <a:extLst>
                <a:ext uri="{FF2B5EF4-FFF2-40B4-BE49-F238E27FC236}">
                  <a16:creationId xmlns:a16="http://schemas.microsoft.com/office/drawing/2014/main" id="{A910FFDC-EA88-B399-B54A-CB91BCF788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27650" y="4857751"/>
              <a:ext cx="287338" cy="468313"/>
            </a:xfrm>
            <a:prstGeom prst="line">
              <a:avLst/>
            </a:prstGeom>
            <a:noFill/>
            <a:ln w="28575">
              <a:solidFill>
                <a:schemeClr val="accent3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2" name="Oval 66">
              <a:extLst>
                <a:ext uri="{FF2B5EF4-FFF2-40B4-BE49-F238E27FC236}">
                  <a16:creationId xmlns:a16="http://schemas.microsoft.com/office/drawing/2014/main" id="{11D54B71-8AE9-FD7C-EFC8-11F9B9053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8863" y="4127501"/>
              <a:ext cx="36513" cy="36513"/>
            </a:xfrm>
            <a:prstGeom prst="ellipse">
              <a:avLst/>
            </a:prstGeom>
            <a:solidFill>
              <a:srgbClr val="FFFF00"/>
            </a:solidFill>
            <a:ln w="50800" algn="ctr">
              <a:solidFill>
                <a:schemeClr val="accent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" name="Text Box 67">
              <a:extLst>
                <a:ext uri="{FF2B5EF4-FFF2-40B4-BE49-F238E27FC236}">
                  <a16:creationId xmlns:a16="http://schemas.microsoft.com/office/drawing/2014/main" id="{080189B6-73EE-873B-0428-37F3DE785D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84550" y="3824288"/>
              <a:ext cx="1007616" cy="369332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342900" indent="-342900">
                <a:defRPr/>
              </a:pPr>
              <a:r>
                <a:rPr lang="es-ES" dirty="0"/>
                <a:t>M, </a:t>
              </a:r>
              <a:r>
                <a:rPr lang="es-ES" b="1" dirty="0"/>
                <a:t>v</a:t>
              </a:r>
            </a:p>
          </p:txBody>
        </p:sp>
        <p:sp>
          <p:nvSpPr>
            <p:cNvPr id="154" name="Text Box 68">
              <a:extLst>
                <a:ext uri="{FF2B5EF4-FFF2-40B4-BE49-F238E27FC236}">
                  <a16:creationId xmlns:a16="http://schemas.microsoft.com/office/drawing/2014/main" id="{D7713657-1B7A-D4E3-508A-BCF61B264F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1138" y="3886201"/>
              <a:ext cx="332142" cy="400110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defRPr/>
              </a:pPr>
              <a:r>
                <a:rPr lang="es-ES" sz="2000" b="1"/>
                <a:t>B</a:t>
              </a:r>
            </a:p>
          </p:txBody>
        </p:sp>
        <p:sp>
          <p:nvSpPr>
            <p:cNvPr id="156" name="Text Box 87">
              <a:extLst>
                <a:ext uri="{FF2B5EF4-FFF2-40B4-BE49-F238E27FC236}">
                  <a16:creationId xmlns:a16="http://schemas.microsoft.com/office/drawing/2014/main" id="{F8AF9EE9-61C6-AC75-39EE-7418F1C007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5402" y="3480353"/>
              <a:ext cx="1864613" cy="369332"/>
            </a:xfrm>
            <a:prstGeom prst="rect">
              <a:avLst/>
            </a:prstGeom>
            <a:noFill/>
            <a:ln w="508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342900" indent="-342900">
                <a:defRPr/>
              </a:pPr>
              <a:r>
                <a:rPr lang="es-ES" dirty="0">
                  <a:solidFill>
                    <a:schemeClr val="accent3"/>
                  </a:solidFill>
                </a:rPr>
                <a:t>Selector de masas</a:t>
              </a: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785739C6-A7BC-D907-A930-93598F7D025A}"/>
              </a:ext>
            </a:extLst>
          </p:cNvPr>
          <p:cNvGrpSpPr/>
          <p:nvPr/>
        </p:nvGrpSpPr>
        <p:grpSpPr>
          <a:xfrm>
            <a:off x="8065304" y="2844423"/>
            <a:ext cx="1379960" cy="1376963"/>
            <a:chOff x="9523149" y="2612812"/>
            <a:chExt cx="1379960" cy="1376963"/>
          </a:xfrm>
        </p:grpSpPr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9ACA7977-8E3E-58ED-15E9-0883D0EEAAA9}"/>
                </a:ext>
              </a:extLst>
            </p:cNvPr>
            <p:cNvSpPr txBox="1"/>
            <p:nvPr/>
          </p:nvSpPr>
          <p:spPr>
            <a:xfrm>
              <a:off x="9653490" y="2683111"/>
              <a:ext cx="12496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Entrada </a:t>
              </a:r>
              <a:r>
                <a:rPr lang="en-US" sz="1400" dirty="0" err="1"/>
                <a:t>líneas</a:t>
              </a:r>
              <a:endParaRPr lang="en-US" sz="1400" dirty="0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8D2E02C2-BFA6-BEF2-2EA1-E3A2D3D828BD}"/>
                </a:ext>
              </a:extLst>
            </p:cNvPr>
            <p:cNvSpPr/>
            <p:nvPr/>
          </p:nvSpPr>
          <p:spPr>
            <a:xfrm>
              <a:off x="9523149" y="2612812"/>
              <a:ext cx="1379960" cy="43612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solidFill>
                    <a:schemeClr val="accent1"/>
                  </a:solidFill>
                </a:ln>
                <a:solidFill>
                  <a:schemeClr val="accent1"/>
                </a:solidFill>
              </a:endParaRPr>
            </a:p>
          </p:txBody>
        </p:sp>
        <p:cxnSp>
          <p:nvCxnSpPr>
            <p:cNvPr id="160" name="Curved Connector 159">
              <a:extLst>
                <a:ext uri="{FF2B5EF4-FFF2-40B4-BE49-F238E27FC236}">
                  <a16:creationId xmlns:a16="http://schemas.microsoft.com/office/drawing/2014/main" id="{4B480CFD-CFF7-ECA2-481D-6D3B4AE2BB13}"/>
                </a:ext>
              </a:extLst>
            </p:cNvPr>
            <p:cNvCxnSpPr>
              <a:cxnSpLocks/>
              <a:stCxn id="159" idx="4"/>
            </p:cNvCxnSpPr>
            <p:nvPr/>
          </p:nvCxnSpPr>
          <p:spPr>
            <a:xfrm rot="5400000">
              <a:off x="9599710" y="3376355"/>
              <a:ext cx="940838" cy="286001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3" name="Picture 4" descr="aceleratorhall">
            <a:extLst>
              <a:ext uri="{FF2B5EF4-FFF2-40B4-BE49-F238E27FC236}">
                <a16:creationId xmlns:a16="http://schemas.microsoft.com/office/drawing/2014/main" id="{899557F5-A410-3C9C-829F-CAC5FA0DE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76811" y="3682244"/>
            <a:ext cx="3434356" cy="2575767"/>
          </a:xfrm>
          <a:prstGeom prst="rect">
            <a:avLst/>
          </a:prstGeom>
          <a:noFill/>
        </p:spPr>
      </p:pic>
      <p:sp>
        <p:nvSpPr>
          <p:cNvPr id="164" name="TextBox 163">
            <a:extLst>
              <a:ext uri="{FF2B5EF4-FFF2-40B4-BE49-F238E27FC236}">
                <a16:creationId xmlns:a16="http://schemas.microsoft.com/office/drawing/2014/main" id="{48F13C88-3405-1AAA-228B-1D85A7510802}"/>
              </a:ext>
            </a:extLst>
          </p:cNvPr>
          <p:cNvSpPr txBox="1"/>
          <p:nvPr/>
        </p:nvSpPr>
        <p:spPr>
          <a:xfrm>
            <a:off x="9034213" y="3273558"/>
            <a:ext cx="2984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dirty="0"/>
              <a:t>7 líneas experimentales</a:t>
            </a:r>
          </a:p>
          <a:p>
            <a:pPr marL="285750" indent="-285750">
              <a:buFontTx/>
              <a:buChar char="-"/>
            </a:pPr>
            <a:r>
              <a:rPr lang="es-ES" dirty="0" err="1"/>
              <a:t>Setups</a:t>
            </a:r>
            <a:r>
              <a:rPr lang="es-ES" dirty="0"/>
              <a:t> especializados</a:t>
            </a:r>
          </a:p>
          <a:p>
            <a:pPr marL="285750" indent="-285750">
              <a:buFontTx/>
              <a:buChar char="-"/>
            </a:pPr>
            <a:r>
              <a:rPr lang="es-ES" dirty="0"/>
              <a:t>Láser </a:t>
            </a:r>
            <a:r>
              <a:rPr lang="es-ES" dirty="0" err="1"/>
              <a:t>fs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062437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7" grpId="1"/>
      <p:bldP spid="1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1873956" y="452445"/>
            <a:ext cx="9956800" cy="45156"/>
          </a:xfrm>
          <a:prstGeom prst="line">
            <a:avLst/>
          </a:prstGeom>
          <a:noFill/>
          <a:ln w="12700" cap="flat">
            <a:solidFill>
              <a:srgbClr val="0070C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TextBox 2"/>
          <p:cNvSpPr txBox="1"/>
          <p:nvPr/>
        </p:nvSpPr>
        <p:spPr>
          <a:xfrm>
            <a:off x="4383031" y="11907"/>
            <a:ext cx="3425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>
                <a:latin typeface="Trebuchet MS" charset="0"/>
                <a:ea typeface="Trebuchet MS" charset="0"/>
                <a:cs typeface="Trebuchet MS" charset="0"/>
              </a:rPr>
              <a:t>Líneas experimentales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4068619-29FF-082E-F897-6ED0D76AC9BA}"/>
              </a:ext>
            </a:extLst>
          </p:cNvPr>
          <p:cNvSpPr txBox="1"/>
          <p:nvPr/>
        </p:nvSpPr>
        <p:spPr>
          <a:xfrm>
            <a:off x="3580375" y="6473370"/>
            <a:ext cx="1632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S. Viñals  - TEAFN 2023</a:t>
            </a:r>
          </a:p>
        </p:txBody>
      </p:sp>
      <p:pic>
        <p:nvPicPr>
          <p:cNvPr id="7" name="Picture 4" descr="aceleratorhall">
            <a:extLst>
              <a:ext uri="{FF2B5EF4-FFF2-40B4-BE49-F238E27FC236}">
                <a16:creationId xmlns:a16="http://schemas.microsoft.com/office/drawing/2014/main" id="{E3E16FFF-239B-15C7-C609-4D609F184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6811" y="3682244"/>
            <a:ext cx="3434356" cy="2575767"/>
          </a:xfrm>
          <a:prstGeom prst="rect">
            <a:avLst/>
          </a:prstGeom>
          <a:noFill/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403958A-C6E9-5014-B478-4E8B7EBAA2E0}"/>
              </a:ext>
            </a:extLst>
          </p:cNvPr>
          <p:cNvSpPr txBox="1"/>
          <p:nvPr/>
        </p:nvSpPr>
        <p:spPr>
          <a:xfrm>
            <a:off x="9329732" y="938139"/>
            <a:ext cx="205857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-45º		NRA</a:t>
            </a:r>
          </a:p>
          <a:p>
            <a:r>
              <a:rPr lang="es-ES" dirty="0"/>
              <a:t>-30º		NUC</a:t>
            </a:r>
          </a:p>
          <a:p>
            <a:r>
              <a:rPr lang="es-ES" dirty="0"/>
              <a:t>-15º		</a:t>
            </a:r>
            <a:r>
              <a:rPr lang="es-ES" dirty="0" err="1"/>
              <a:t>EuB</a:t>
            </a:r>
            <a:endParaRPr lang="es-ES" dirty="0"/>
          </a:p>
          <a:p>
            <a:r>
              <a:rPr lang="es-ES" dirty="0"/>
              <a:t>-20º		IMP</a:t>
            </a:r>
          </a:p>
          <a:p>
            <a:r>
              <a:rPr lang="es-ES" dirty="0"/>
              <a:t>15º 		ERD-TOF</a:t>
            </a:r>
          </a:p>
          <a:p>
            <a:r>
              <a:rPr lang="es-ES" dirty="0"/>
              <a:t>30º		STD y </a:t>
            </a:r>
            <a:r>
              <a:rPr lang="es-ES" dirty="0" err="1"/>
              <a:t>IuB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950093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0.0044 L 0.23789 -0.31551 " pathEditMode="relative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E60F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E60F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931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931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1873956" y="452445"/>
            <a:ext cx="9956800" cy="45156"/>
          </a:xfrm>
          <a:prstGeom prst="line">
            <a:avLst/>
          </a:prstGeom>
          <a:noFill/>
          <a:ln w="12700" cap="flat">
            <a:solidFill>
              <a:srgbClr val="0070C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TextBox 2"/>
          <p:cNvSpPr txBox="1"/>
          <p:nvPr/>
        </p:nvSpPr>
        <p:spPr>
          <a:xfrm>
            <a:off x="2260655" y="11907"/>
            <a:ext cx="7670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>
                <a:latin typeface="Trebuchet MS" charset="0"/>
                <a:ea typeface="Trebuchet MS" charset="0"/>
                <a:cs typeface="Trebuchet MS" charset="0"/>
              </a:rPr>
              <a:t>Líneas experimentales: anatomía e instrumentación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4068619-29FF-082E-F897-6ED0D76AC9BA}"/>
              </a:ext>
            </a:extLst>
          </p:cNvPr>
          <p:cNvSpPr txBox="1"/>
          <p:nvPr/>
        </p:nvSpPr>
        <p:spPr>
          <a:xfrm>
            <a:off x="3580375" y="6473370"/>
            <a:ext cx="1632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S. Viñals  - TEAFN 2023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E429292-2647-4EF2-1343-4451D7C19FF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744" r="26667" b="9707"/>
          <a:stretch/>
        </p:blipFill>
        <p:spPr>
          <a:xfrm rot="16200000">
            <a:off x="4687711" y="-1456543"/>
            <a:ext cx="4329289" cy="9771085"/>
          </a:xfrm>
          <a:prstGeom prst="rect">
            <a:avLst/>
          </a:prstGeom>
        </p:spPr>
      </p:pic>
      <p:grpSp>
        <p:nvGrpSpPr>
          <p:cNvPr id="25" name="Grupo 24">
            <a:extLst>
              <a:ext uri="{FF2B5EF4-FFF2-40B4-BE49-F238E27FC236}">
                <a16:creationId xmlns:a16="http://schemas.microsoft.com/office/drawing/2014/main" id="{0B8B6A01-D4A4-BC53-3B7C-7775959CFCD7}"/>
              </a:ext>
            </a:extLst>
          </p:cNvPr>
          <p:cNvGrpSpPr/>
          <p:nvPr/>
        </p:nvGrpSpPr>
        <p:grpSpPr>
          <a:xfrm>
            <a:off x="5590313" y="3730338"/>
            <a:ext cx="3397823" cy="2423816"/>
            <a:chOff x="5590313" y="3730338"/>
            <a:chExt cx="3397823" cy="2423816"/>
          </a:xfrm>
        </p:grpSpPr>
        <p:grpSp>
          <p:nvGrpSpPr>
            <p:cNvPr id="7" name="Group 34">
              <a:extLst>
                <a:ext uri="{FF2B5EF4-FFF2-40B4-BE49-F238E27FC236}">
                  <a16:creationId xmlns:a16="http://schemas.microsoft.com/office/drawing/2014/main" id="{E14C8911-413F-234A-042F-7D2116DDFA30}"/>
                </a:ext>
              </a:extLst>
            </p:cNvPr>
            <p:cNvGrpSpPr/>
            <p:nvPr/>
          </p:nvGrpSpPr>
          <p:grpSpPr>
            <a:xfrm>
              <a:off x="5590313" y="4104409"/>
              <a:ext cx="1890624" cy="2049745"/>
              <a:chOff x="8856620" y="1189897"/>
              <a:chExt cx="1890624" cy="2049745"/>
            </a:xfrm>
          </p:grpSpPr>
          <p:sp>
            <p:nvSpPr>
              <p:cNvPr id="8" name="TextBox 35">
                <a:extLst>
                  <a:ext uri="{FF2B5EF4-FFF2-40B4-BE49-F238E27FC236}">
                    <a16:creationId xmlns:a16="http://schemas.microsoft.com/office/drawing/2014/main" id="{E569217B-63ED-12B9-4B1F-CAA72CB16AE4}"/>
                  </a:ext>
                </a:extLst>
              </p:cNvPr>
              <p:cNvSpPr txBox="1"/>
              <p:nvPr/>
            </p:nvSpPr>
            <p:spPr>
              <a:xfrm>
                <a:off x="9497625" y="2683111"/>
                <a:ext cx="124961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chemeClr val="accent3"/>
                    </a:solidFill>
                  </a:rPr>
                  <a:t>Sistema de </a:t>
                </a:r>
                <a:r>
                  <a:rPr lang="en-US" sz="1400" dirty="0" err="1">
                    <a:solidFill>
                      <a:schemeClr val="accent3"/>
                    </a:solidFill>
                  </a:rPr>
                  <a:t>vacío</a:t>
                </a:r>
                <a:endParaRPr lang="en-US" sz="140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9" name="Oval 42">
                <a:extLst>
                  <a:ext uri="{FF2B5EF4-FFF2-40B4-BE49-F238E27FC236}">
                    <a16:creationId xmlns:a16="http://schemas.microsoft.com/office/drawing/2014/main" id="{D43724C9-B711-310A-BD8C-FE5ED8AB61BD}"/>
                  </a:ext>
                </a:extLst>
              </p:cNvPr>
              <p:cNvSpPr/>
              <p:nvPr/>
            </p:nvSpPr>
            <p:spPr>
              <a:xfrm>
                <a:off x="9523149" y="2612811"/>
                <a:ext cx="1141485" cy="626831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>
                    <a:solidFill>
                      <a:schemeClr val="accent1"/>
                    </a:solidFill>
                  </a:ln>
                  <a:solidFill>
                    <a:schemeClr val="accent1"/>
                  </a:solidFill>
                </a:endParaRPr>
              </a:p>
            </p:txBody>
          </p:sp>
          <p:cxnSp>
            <p:nvCxnSpPr>
              <p:cNvPr id="10" name="Curved Connector 43">
                <a:extLst>
                  <a:ext uri="{FF2B5EF4-FFF2-40B4-BE49-F238E27FC236}">
                    <a16:creationId xmlns:a16="http://schemas.microsoft.com/office/drawing/2014/main" id="{D9CA9A61-B2BF-6ED2-BD9E-ECE8CB54ACD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8763799" y="1282718"/>
                <a:ext cx="1422914" cy="1237271"/>
              </a:xfrm>
              <a:prstGeom prst="curvedConnector3">
                <a:avLst>
                  <a:gd name="adj1" fmla="val 50000"/>
                </a:avLst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Curved Connector 43">
              <a:extLst>
                <a:ext uri="{FF2B5EF4-FFF2-40B4-BE49-F238E27FC236}">
                  <a16:creationId xmlns:a16="http://schemas.microsoft.com/office/drawing/2014/main" id="{1E8FB0E4-DAA3-7ACC-FAA6-9EDB1691E3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27584" y="3730338"/>
              <a:ext cx="2160552" cy="1796985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C981BF8-76B0-5959-6303-68A7388054B5}"/>
              </a:ext>
            </a:extLst>
          </p:cNvPr>
          <p:cNvSpPr txBox="1"/>
          <p:nvPr/>
        </p:nvSpPr>
        <p:spPr>
          <a:xfrm>
            <a:off x="7398327" y="5566306"/>
            <a:ext cx="22399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100" dirty="0"/>
              <a:t>-Bomba previa (&gt;10</a:t>
            </a:r>
            <a:r>
              <a:rPr lang="es-ES_tradnl" sz="1100" baseline="30000" dirty="0"/>
              <a:t>-2 </a:t>
            </a:r>
            <a:r>
              <a:rPr lang="es-ES_tradnl" sz="1100" dirty="0"/>
              <a:t>mbar)</a:t>
            </a:r>
          </a:p>
          <a:p>
            <a:endParaRPr lang="es-ES_tradnl" sz="1100" dirty="0"/>
          </a:p>
          <a:p>
            <a:r>
              <a:rPr lang="es-ES_tradnl" sz="1100" dirty="0"/>
              <a:t>-</a:t>
            </a:r>
            <a:r>
              <a:rPr lang="es-ES_tradnl" sz="1100" dirty="0" err="1"/>
              <a:t>Turbomolecular</a:t>
            </a:r>
            <a:r>
              <a:rPr lang="es-ES_tradnl" sz="1100" dirty="0"/>
              <a:t> (&lt;10</a:t>
            </a:r>
            <a:r>
              <a:rPr lang="es-ES_tradnl" sz="1100" baseline="30000" dirty="0"/>
              <a:t>-6 </a:t>
            </a:r>
            <a:r>
              <a:rPr lang="es-ES_tradnl" sz="1100" dirty="0"/>
              <a:t>mbar)</a:t>
            </a:r>
          </a:p>
          <a:p>
            <a:endParaRPr lang="es-ES_tradnl" sz="1100" dirty="0"/>
          </a:p>
        </p:txBody>
      </p:sp>
      <p:grpSp>
        <p:nvGrpSpPr>
          <p:cNvPr id="27" name="Grupo 26">
            <a:extLst>
              <a:ext uri="{FF2B5EF4-FFF2-40B4-BE49-F238E27FC236}">
                <a16:creationId xmlns:a16="http://schemas.microsoft.com/office/drawing/2014/main" id="{86F53D16-3196-219D-685C-2978AD51B84D}"/>
              </a:ext>
            </a:extLst>
          </p:cNvPr>
          <p:cNvGrpSpPr/>
          <p:nvPr/>
        </p:nvGrpSpPr>
        <p:grpSpPr>
          <a:xfrm>
            <a:off x="7104156" y="1244131"/>
            <a:ext cx="1530689" cy="806376"/>
            <a:chOff x="6220927" y="5527323"/>
            <a:chExt cx="1530689" cy="806376"/>
          </a:xfrm>
        </p:grpSpPr>
        <p:grpSp>
          <p:nvGrpSpPr>
            <p:cNvPr id="28" name="Group 34">
              <a:extLst>
                <a:ext uri="{FF2B5EF4-FFF2-40B4-BE49-F238E27FC236}">
                  <a16:creationId xmlns:a16="http://schemas.microsoft.com/office/drawing/2014/main" id="{63AE4F25-92F0-5F6D-0D20-286E84E2C581}"/>
                </a:ext>
              </a:extLst>
            </p:cNvPr>
            <p:cNvGrpSpPr/>
            <p:nvPr/>
          </p:nvGrpSpPr>
          <p:grpSpPr>
            <a:xfrm>
              <a:off x="6220927" y="5527323"/>
              <a:ext cx="1249619" cy="626831"/>
              <a:chOff x="9487234" y="2612811"/>
              <a:chExt cx="1249619" cy="626831"/>
            </a:xfrm>
          </p:grpSpPr>
          <p:sp>
            <p:nvSpPr>
              <p:cNvPr id="30" name="TextBox 35">
                <a:extLst>
                  <a:ext uri="{FF2B5EF4-FFF2-40B4-BE49-F238E27FC236}">
                    <a16:creationId xmlns:a16="http://schemas.microsoft.com/office/drawing/2014/main" id="{768AA6E3-7C74-FD6B-939D-AFEA3F42416C}"/>
                  </a:ext>
                </a:extLst>
              </p:cNvPr>
              <p:cNvSpPr txBox="1"/>
              <p:nvPr/>
            </p:nvSpPr>
            <p:spPr>
              <a:xfrm>
                <a:off x="9487234" y="2641547"/>
                <a:ext cx="124961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err="1">
                    <a:solidFill>
                      <a:schemeClr val="accent3"/>
                    </a:solidFill>
                  </a:rPr>
                  <a:t>Válvula</a:t>
                </a:r>
                <a:r>
                  <a:rPr lang="en-US" sz="1400" dirty="0">
                    <a:solidFill>
                      <a:schemeClr val="accent3"/>
                    </a:solidFill>
                  </a:rPr>
                  <a:t> de </a:t>
                </a:r>
                <a:r>
                  <a:rPr lang="en-US" sz="1400" dirty="0" err="1">
                    <a:solidFill>
                      <a:schemeClr val="accent3"/>
                    </a:solidFill>
                  </a:rPr>
                  <a:t>cierre</a:t>
                </a:r>
                <a:r>
                  <a:rPr lang="en-US" sz="1400" dirty="0">
                    <a:solidFill>
                      <a:schemeClr val="accent3"/>
                    </a:solidFill>
                  </a:rPr>
                  <a:t> </a:t>
                </a:r>
                <a:r>
                  <a:rPr lang="en-US" sz="1400" dirty="0" err="1">
                    <a:solidFill>
                      <a:schemeClr val="accent3"/>
                    </a:solidFill>
                  </a:rPr>
                  <a:t>rápido</a:t>
                </a:r>
                <a:endParaRPr lang="en-US" sz="140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31" name="Oval 42">
                <a:extLst>
                  <a:ext uri="{FF2B5EF4-FFF2-40B4-BE49-F238E27FC236}">
                    <a16:creationId xmlns:a16="http://schemas.microsoft.com/office/drawing/2014/main" id="{E06C0656-31D6-26BF-5AE0-A52C429F6141}"/>
                  </a:ext>
                </a:extLst>
              </p:cNvPr>
              <p:cNvSpPr/>
              <p:nvPr/>
            </p:nvSpPr>
            <p:spPr>
              <a:xfrm>
                <a:off x="9523149" y="2612811"/>
                <a:ext cx="1141485" cy="626831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>
                    <a:solidFill>
                      <a:schemeClr val="accent1"/>
                    </a:solidFill>
                  </a:ln>
                  <a:solidFill>
                    <a:schemeClr val="accent1"/>
                  </a:solidFill>
                </a:endParaRPr>
              </a:p>
            </p:txBody>
          </p:sp>
        </p:grpSp>
        <p:cxnSp>
          <p:nvCxnSpPr>
            <p:cNvPr id="29" name="Curved Connector 43">
              <a:extLst>
                <a:ext uri="{FF2B5EF4-FFF2-40B4-BE49-F238E27FC236}">
                  <a16:creationId xmlns:a16="http://schemas.microsoft.com/office/drawing/2014/main" id="{7AF299AB-707C-2CA2-77D6-A8C9385A9BC1}"/>
                </a:ext>
              </a:extLst>
            </p:cNvPr>
            <p:cNvCxnSpPr>
              <a:cxnSpLocks/>
              <a:stCxn id="31" idx="6"/>
            </p:cNvCxnSpPr>
            <p:nvPr/>
          </p:nvCxnSpPr>
          <p:spPr>
            <a:xfrm>
              <a:off x="7398327" y="5840739"/>
              <a:ext cx="353289" cy="492960"/>
            </a:xfrm>
            <a:prstGeom prst="curvedConnector2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222">
            <a:extLst>
              <a:ext uri="{FF2B5EF4-FFF2-40B4-BE49-F238E27FC236}">
                <a16:creationId xmlns:a16="http://schemas.microsoft.com/office/drawing/2014/main" id="{E98BF81F-85D2-D2E1-2C0C-C8A56DCB67B6}"/>
              </a:ext>
            </a:extLst>
          </p:cNvPr>
          <p:cNvGrpSpPr/>
          <p:nvPr/>
        </p:nvGrpSpPr>
        <p:grpSpPr>
          <a:xfrm>
            <a:off x="11561253" y="2050507"/>
            <a:ext cx="353290" cy="402649"/>
            <a:chOff x="4029846" y="4021879"/>
            <a:chExt cx="533067" cy="596245"/>
          </a:xfrm>
        </p:grpSpPr>
        <p:pic>
          <p:nvPicPr>
            <p:cNvPr id="37" name="Picture 218" descr="A picture containing indoor, accessory&#10;&#10;Description automatically generated">
              <a:extLst>
                <a:ext uri="{FF2B5EF4-FFF2-40B4-BE49-F238E27FC236}">
                  <a16:creationId xmlns:a16="http://schemas.microsoft.com/office/drawing/2014/main" id="{6CBA6CE9-1DFE-9A01-7D70-490C33666C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29846" y="4021879"/>
              <a:ext cx="533067" cy="596245"/>
            </a:xfrm>
            <a:prstGeom prst="rect">
              <a:avLst/>
            </a:prstGeom>
          </p:spPr>
        </p:pic>
        <p:pic>
          <p:nvPicPr>
            <p:cNvPr id="38" name="Picture 220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BB7C17D5-BD21-8754-1B37-042C62E117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29201" y="4470173"/>
              <a:ext cx="63553" cy="61200"/>
            </a:xfrm>
            <a:prstGeom prst="rect">
              <a:avLst/>
            </a:prstGeom>
          </p:spPr>
        </p:pic>
        <p:pic>
          <p:nvPicPr>
            <p:cNvPr id="39" name="Picture 221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A9A7074E-BD85-A624-38C3-BC495BA3A9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89367" y="4147480"/>
              <a:ext cx="63553" cy="61200"/>
            </a:xfrm>
            <a:prstGeom prst="rect">
              <a:avLst/>
            </a:prstGeom>
          </p:spPr>
        </p:pic>
      </p:grpSp>
      <p:cxnSp>
        <p:nvCxnSpPr>
          <p:cNvPr id="41" name="Conector recto de flecha 40">
            <a:extLst>
              <a:ext uri="{FF2B5EF4-FFF2-40B4-BE49-F238E27FC236}">
                <a16:creationId xmlns:a16="http://schemas.microsoft.com/office/drawing/2014/main" id="{4C0B6ACB-D95F-C11A-0DEB-1A2AB42D1C99}"/>
              </a:ext>
            </a:extLst>
          </p:cNvPr>
          <p:cNvCxnSpPr/>
          <p:nvPr/>
        </p:nvCxnSpPr>
        <p:spPr>
          <a:xfrm flipH="1">
            <a:off x="10983191" y="2050507"/>
            <a:ext cx="623454" cy="0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upo 41">
            <a:extLst>
              <a:ext uri="{FF2B5EF4-FFF2-40B4-BE49-F238E27FC236}">
                <a16:creationId xmlns:a16="http://schemas.microsoft.com/office/drawing/2014/main" id="{E5BA65D4-3CA8-A028-1C55-3ED8C52DD9C1}"/>
              </a:ext>
            </a:extLst>
          </p:cNvPr>
          <p:cNvGrpSpPr/>
          <p:nvPr/>
        </p:nvGrpSpPr>
        <p:grpSpPr>
          <a:xfrm>
            <a:off x="2250264" y="1240325"/>
            <a:ext cx="1541080" cy="806376"/>
            <a:chOff x="6210536" y="5527323"/>
            <a:chExt cx="1541080" cy="806376"/>
          </a:xfrm>
        </p:grpSpPr>
        <p:grpSp>
          <p:nvGrpSpPr>
            <p:cNvPr id="43" name="Group 34">
              <a:extLst>
                <a:ext uri="{FF2B5EF4-FFF2-40B4-BE49-F238E27FC236}">
                  <a16:creationId xmlns:a16="http://schemas.microsoft.com/office/drawing/2014/main" id="{8AB00418-17A7-8A3F-CC0C-5BD378E9A2AB}"/>
                </a:ext>
              </a:extLst>
            </p:cNvPr>
            <p:cNvGrpSpPr/>
            <p:nvPr/>
          </p:nvGrpSpPr>
          <p:grpSpPr>
            <a:xfrm>
              <a:off x="6210536" y="5527323"/>
              <a:ext cx="1249619" cy="478065"/>
              <a:chOff x="9476843" y="2612811"/>
              <a:chExt cx="1249619" cy="478065"/>
            </a:xfrm>
          </p:grpSpPr>
          <p:sp>
            <p:nvSpPr>
              <p:cNvPr id="45" name="TextBox 35">
                <a:extLst>
                  <a:ext uri="{FF2B5EF4-FFF2-40B4-BE49-F238E27FC236}">
                    <a16:creationId xmlns:a16="http://schemas.microsoft.com/office/drawing/2014/main" id="{36A1C9C5-8EB7-570B-4FAA-8A8E635B82B3}"/>
                  </a:ext>
                </a:extLst>
              </p:cNvPr>
              <p:cNvSpPr txBox="1"/>
              <p:nvPr/>
            </p:nvSpPr>
            <p:spPr>
              <a:xfrm>
                <a:off x="9476843" y="2683111"/>
                <a:ext cx="124961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err="1">
                    <a:solidFill>
                      <a:srgbClr val="497728"/>
                    </a:solidFill>
                  </a:rPr>
                  <a:t>Cuadrupolos</a:t>
                </a:r>
                <a:endParaRPr lang="en-US" sz="1400" dirty="0">
                  <a:solidFill>
                    <a:srgbClr val="497728"/>
                  </a:solidFill>
                </a:endParaRPr>
              </a:p>
            </p:txBody>
          </p:sp>
          <p:sp>
            <p:nvSpPr>
              <p:cNvPr id="46" name="Oval 42">
                <a:extLst>
                  <a:ext uri="{FF2B5EF4-FFF2-40B4-BE49-F238E27FC236}">
                    <a16:creationId xmlns:a16="http://schemas.microsoft.com/office/drawing/2014/main" id="{3999BA7E-1057-CBC0-0FB8-43190A9158A1}"/>
                  </a:ext>
                </a:extLst>
              </p:cNvPr>
              <p:cNvSpPr/>
              <p:nvPr/>
            </p:nvSpPr>
            <p:spPr>
              <a:xfrm>
                <a:off x="9523149" y="2612811"/>
                <a:ext cx="1141485" cy="47806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>
                    <a:solidFill>
                      <a:schemeClr val="accent1"/>
                    </a:solidFill>
                  </a:ln>
                  <a:solidFill>
                    <a:schemeClr val="accent1"/>
                  </a:solidFill>
                </a:endParaRPr>
              </a:p>
            </p:txBody>
          </p:sp>
        </p:grpSp>
        <p:cxnSp>
          <p:nvCxnSpPr>
            <p:cNvPr id="44" name="Curved Connector 43">
              <a:extLst>
                <a:ext uri="{FF2B5EF4-FFF2-40B4-BE49-F238E27FC236}">
                  <a16:creationId xmlns:a16="http://schemas.microsoft.com/office/drawing/2014/main" id="{644BB60C-A0DD-E1FF-0E84-92EDF1E330AE}"/>
                </a:ext>
              </a:extLst>
            </p:cNvPr>
            <p:cNvCxnSpPr>
              <a:cxnSpLocks/>
              <a:stCxn id="46" idx="6"/>
            </p:cNvCxnSpPr>
            <p:nvPr/>
          </p:nvCxnSpPr>
          <p:spPr>
            <a:xfrm>
              <a:off x="7398327" y="5766356"/>
              <a:ext cx="353289" cy="567343"/>
            </a:xfrm>
            <a:prstGeom prst="curvedConnector2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upo 47">
            <a:extLst>
              <a:ext uri="{FF2B5EF4-FFF2-40B4-BE49-F238E27FC236}">
                <a16:creationId xmlns:a16="http://schemas.microsoft.com/office/drawing/2014/main" id="{B8C10D7F-D914-E6AB-55F6-B80FE046C87F}"/>
              </a:ext>
            </a:extLst>
          </p:cNvPr>
          <p:cNvGrpSpPr/>
          <p:nvPr/>
        </p:nvGrpSpPr>
        <p:grpSpPr>
          <a:xfrm>
            <a:off x="4352031" y="2551821"/>
            <a:ext cx="1434299" cy="2703840"/>
            <a:chOff x="6036247" y="3450314"/>
            <a:chExt cx="1434299" cy="2703840"/>
          </a:xfrm>
        </p:grpSpPr>
        <p:grpSp>
          <p:nvGrpSpPr>
            <p:cNvPr id="49" name="Group 34">
              <a:extLst>
                <a:ext uri="{FF2B5EF4-FFF2-40B4-BE49-F238E27FC236}">
                  <a16:creationId xmlns:a16="http://schemas.microsoft.com/office/drawing/2014/main" id="{D46D6F53-5962-0095-6EF6-A140DF48FE17}"/>
                </a:ext>
              </a:extLst>
            </p:cNvPr>
            <p:cNvGrpSpPr/>
            <p:nvPr/>
          </p:nvGrpSpPr>
          <p:grpSpPr>
            <a:xfrm>
              <a:off x="6220927" y="5527323"/>
              <a:ext cx="1249619" cy="626831"/>
              <a:chOff x="9487234" y="2612811"/>
              <a:chExt cx="1249619" cy="626831"/>
            </a:xfrm>
          </p:grpSpPr>
          <p:sp>
            <p:nvSpPr>
              <p:cNvPr id="51" name="TextBox 35">
                <a:extLst>
                  <a:ext uri="{FF2B5EF4-FFF2-40B4-BE49-F238E27FC236}">
                    <a16:creationId xmlns:a16="http://schemas.microsoft.com/office/drawing/2014/main" id="{687A4AF1-C6A3-A722-76B8-FC5EC922AC79}"/>
                  </a:ext>
                </a:extLst>
              </p:cNvPr>
              <p:cNvSpPr txBox="1"/>
              <p:nvPr/>
            </p:nvSpPr>
            <p:spPr>
              <a:xfrm>
                <a:off x="9487234" y="2641547"/>
                <a:ext cx="124961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err="1">
                    <a:solidFill>
                      <a:srgbClr val="497728"/>
                    </a:solidFill>
                  </a:rPr>
                  <a:t>Rendijas</a:t>
                </a:r>
                <a:endParaRPr lang="en-US" sz="1400" dirty="0">
                  <a:solidFill>
                    <a:srgbClr val="497728"/>
                  </a:solidFill>
                </a:endParaRPr>
              </a:p>
              <a:p>
                <a:pPr algn="ctr"/>
                <a:r>
                  <a:rPr lang="en-US" sz="1400" dirty="0" err="1">
                    <a:solidFill>
                      <a:srgbClr val="497728"/>
                    </a:solidFill>
                  </a:rPr>
                  <a:t>colimadoras</a:t>
                </a:r>
                <a:endParaRPr lang="en-US" sz="1400" dirty="0">
                  <a:solidFill>
                    <a:srgbClr val="497728"/>
                  </a:solidFill>
                </a:endParaRPr>
              </a:p>
            </p:txBody>
          </p:sp>
          <p:sp>
            <p:nvSpPr>
              <p:cNvPr id="52" name="Oval 42">
                <a:extLst>
                  <a:ext uri="{FF2B5EF4-FFF2-40B4-BE49-F238E27FC236}">
                    <a16:creationId xmlns:a16="http://schemas.microsoft.com/office/drawing/2014/main" id="{E71F5845-B876-C632-E3E9-5E9E0A65681F}"/>
                  </a:ext>
                </a:extLst>
              </p:cNvPr>
              <p:cNvSpPr/>
              <p:nvPr/>
            </p:nvSpPr>
            <p:spPr>
              <a:xfrm>
                <a:off x="9523149" y="2612811"/>
                <a:ext cx="1141485" cy="626831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>
                    <a:solidFill>
                      <a:schemeClr val="accent1"/>
                    </a:solidFill>
                  </a:ln>
                  <a:solidFill>
                    <a:schemeClr val="accent1"/>
                  </a:solidFill>
                </a:endParaRPr>
              </a:p>
            </p:txBody>
          </p:sp>
        </p:grpSp>
        <p:cxnSp>
          <p:nvCxnSpPr>
            <p:cNvPr id="50" name="Curved Connector 43">
              <a:extLst>
                <a:ext uri="{FF2B5EF4-FFF2-40B4-BE49-F238E27FC236}">
                  <a16:creationId xmlns:a16="http://schemas.microsoft.com/office/drawing/2014/main" id="{F406D673-14C7-4722-EB87-3ED15AB949D5}"/>
                </a:ext>
              </a:extLst>
            </p:cNvPr>
            <p:cNvCxnSpPr>
              <a:cxnSpLocks/>
              <a:stCxn id="52" idx="1"/>
            </p:cNvCxnSpPr>
            <p:nvPr/>
          </p:nvCxnSpPr>
          <p:spPr>
            <a:xfrm rot="16200000" flipV="1">
              <a:off x="5145725" y="4340836"/>
              <a:ext cx="2168806" cy="387762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upo 52">
            <a:extLst>
              <a:ext uri="{FF2B5EF4-FFF2-40B4-BE49-F238E27FC236}">
                <a16:creationId xmlns:a16="http://schemas.microsoft.com/office/drawing/2014/main" id="{CC216F22-3A21-6E54-0E3B-8C7734F4D337}"/>
              </a:ext>
            </a:extLst>
          </p:cNvPr>
          <p:cNvGrpSpPr/>
          <p:nvPr/>
        </p:nvGrpSpPr>
        <p:grpSpPr>
          <a:xfrm>
            <a:off x="4874766" y="870866"/>
            <a:ext cx="1637440" cy="1031222"/>
            <a:chOff x="7767332" y="5408784"/>
            <a:chExt cx="1637440" cy="1031222"/>
          </a:xfrm>
        </p:grpSpPr>
        <p:grpSp>
          <p:nvGrpSpPr>
            <p:cNvPr id="54" name="Group 34">
              <a:extLst>
                <a:ext uri="{FF2B5EF4-FFF2-40B4-BE49-F238E27FC236}">
                  <a16:creationId xmlns:a16="http://schemas.microsoft.com/office/drawing/2014/main" id="{CCCB8476-970C-941F-8F50-EF4A9B007E05}"/>
                </a:ext>
              </a:extLst>
            </p:cNvPr>
            <p:cNvGrpSpPr/>
            <p:nvPr/>
          </p:nvGrpSpPr>
          <p:grpSpPr>
            <a:xfrm>
              <a:off x="8155153" y="5408784"/>
              <a:ext cx="1249619" cy="478065"/>
              <a:chOff x="11421460" y="2494272"/>
              <a:chExt cx="1249619" cy="478065"/>
            </a:xfrm>
          </p:grpSpPr>
          <p:sp>
            <p:nvSpPr>
              <p:cNvPr id="56" name="TextBox 35">
                <a:extLst>
                  <a:ext uri="{FF2B5EF4-FFF2-40B4-BE49-F238E27FC236}">
                    <a16:creationId xmlns:a16="http://schemas.microsoft.com/office/drawing/2014/main" id="{90DDBFE8-8EF6-0C59-69CE-F3CE60864F53}"/>
                  </a:ext>
                </a:extLst>
              </p:cNvPr>
              <p:cNvSpPr txBox="1"/>
              <p:nvPr/>
            </p:nvSpPr>
            <p:spPr>
              <a:xfrm>
                <a:off x="11421460" y="2564572"/>
                <a:ext cx="124961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err="1">
                    <a:solidFill>
                      <a:srgbClr val="0070C0"/>
                    </a:solidFill>
                  </a:rPr>
                  <a:t>Cuarzo</a:t>
                </a:r>
                <a:endParaRPr lang="en-US" sz="14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7" name="Oval 42">
                <a:extLst>
                  <a:ext uri="{FF2B5EF4-FFF2-40B4-BE49-F238E27FC236}">
                    <a16:creationId xmlns:a16="http://schemas.microsoft.com/office/drawing/2014/main" id="{49810688-9406-707E-5BE0-295E76815279}"/>
                  </a:ext>
                </a:extLst>
              </p:cNvPr>
              <p:cNvSpPr/>
              <p:nvPr/>
            </p:nvSpPr>
            <p:spPr>
              <a:xfrm>
                <a:off x="11467766" y="2494272"/>
                <a:ext cx="1141485" cy="47806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>
                    <a:solidFill>
                      <a:schemeClr val="accent1"/>
                    </a:solidFill>
                  </a:ln>
                  <a:solidFill>
                    <a:schemeClr val="accent1"/>
                  </a:solidFill>
                </a:endParaRPr>
              </a:p>
            </p:txBody>
          </p:sp>
        </p:grpSp>
        <p:cxnSp>
          <p:nvCxnSpPr>
            <p:cNvPr id="55" name="Curved Connector 43">
              <a:extLst>
                <a:ext uri="{FF2B5EF4-FFF2-40B4-BE49-F238E27FC236}">
                  <a16:creationId xmlns:a16="http://schemas.microsoft.com/office/drawing/2014/main" id="{50EA41A6-4724-4033-6B45-AEC9879EAAC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594082" y="5832629"/>
              <a:ext cx="780627" cy="434128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upo 62">
            <a:extLst>
              <a:ext uri="{FF2B5EF4-FFF2-40B4-BE49-F238E27FC236}">
                <a16:creationId xmlns:a16="http://schemas.microsoft.com/office/drawing/2014/main" id="{1D5E4716-6C6B-E56E-00F7-F94179CED772}"/>
              </a:ext>
            </a:extLst>
          </p:cNvPr>
          <p:cNvGrpSpPr/>
          <p:nvPr/>
        </p:nvGrpSpPr>
        <p:grpSpPr>
          <a:xfrm>
            <a:off x="10045299" y="2647144"/>
            <a:ext cx="1249619" cy="1393584"/>
            <a:chOff x="6220927" y="3344970"/>
            <a:chExt cx="1249619" cy="1393584"/>
          </a:xfrm>
        </p:grpSpPr>
        <p:grpSp>
          <p:nvGrpSpPr>
            <p:cNvPr id="64" name="Group 34">
              <a:extLst>
                <a:ext uri="{FF2B5EF4-FFF2-40B4-BE49-F238E27FC236}">
                  <a16:creationId xmlns:a16="http://schemas.microsoft.com/office/drawing/2014/main" id="{CC07D13A-CD61-20A7-CAF6-06B6D07764CF}"/>
                </a:ext>
              </a:extLst>
            </p:cNvPr>
            <p:cNvGrpSpPr/>
            <p:nvPr/>
          </p:nvGrpSpPr>
          <p:grpSpPr>
            <a:xfrm>
              <a:off x="6220927" y="4111723"/>
              <a:ext cx="1249619" cy="626831"/>
              <a:chOff x="9487234" y="1197211"/>
              <a:chExt cx="1249619" cy="626831"/>
            </a:xfrm>
          </p:grpSpPr>
          <p:sp>
            <p:nvSpPr>
              <p:cNvPr id="66" name="TextBox 35">
                <a:extLst>
                  <a:ext uri="{FF2B5EF4-FFF2-40B4-BE49-F238E27FC236}">
                    <a16:creationId xmlns:a16="http://schemas.microsoft.com/office/drawing/2014/main" id="{6157183C-D4A0-DC1F-DACD-E9DCADB1D19B}"/>
                  </a:ext>
                </a:extLst>
              </p:cNvPr>
              <p:cNvSpPr txBox="1"/>
              <p:nvPr/>
            </p:nvSpPr>
            <p:spPr>
              <a:xfrm>
                <a:off x="9487234" y="1197211"/>
                <a:ext cx="124961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err="1">
                    <a:solidFill>
                      <a:srgbClr val="497728"/>
                    </a:solidFill>
                  </a:rPr>
                  <a:t>Rendijas</a:t>
                </a:r>
                <a:endParaRPr lang="en-US" sz="1400" dirty="0">
                  <a:solidFill>
                    <a:srgbClr val="497728"/>
                  </a:solidFill>
                </a:endParaRPr>
              </a:p>
              <a:p>
                <a:pPr algn="ctr"/>
                <a:r>
                  <a:rPr lang="en-US" sz="1400" dirty="0" err="1">
                    <a:solidFill>
                      <a:srgbClr val="497728"/>
                    </a:solidFill>
                  </a:rPr>
                  <a:t>objeto</a:t>
                </a:r>
                <a:endParaRPr lang="en-US" sz="1400" dirty="0">
                  <a:solidFill>
                    <a:srgbClr val="497728"/>
                  </a:solidFill>
                </a:endParaRPr>
              </a:p>
            </p:txBody>
          </p:sp>
          <p:sp>
            <p:nvSpPr>
              <p:cNvPr id="67" name="Oval 42">
                <a:extLst>
                  <a:ext uri="{FF2B5EF4-FFF2-40B4-BE49-F238E27FC236}">
                    <a16:creationId xmlns:a16="http://schemas.microsoft.com/office/drawing/2014/main" id="{DF0259C2-CE5C-096C-AA94-83C7F0BD1FD4}"/>
                  </a:ext>
                </a:extLst>
              </p:cNvPr>
              <p:cNvSpPr/>
              <p:nvPr/>
            </p:nvSpPr>
            <p:spPr>
              <a:xfrm>
                <a:off x="9555928" y="1197211"/>
                <a:ext cx="1141485" cy="626831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>
                    <a:solidFill>
                      <a:schemeClr val="accent1"/>
                    </a:solidFill>
                  </a:ln>
                  <a:solidFill>
                    <a:schemeClr val="accent1"/>
                  </a:solidFill>
                </a:endParaRPr>
              </a:p>
            </p:txBody>
          </p:sp>
        </p:grpSp>
        <p:cxnSp>
          <p:nvCxnSpPr>
            <p:cNvPr id="65" name="Curved Connector 43">
              <a:extLst>
                <a:ext uri="{FF2B5EF4-FFF2-40B4-BE49-F238E27FC236}">
                  <a16:creationId xmlns:a16="http://schemas.microsoft.com/office/drawing/2014/main" id="{C2A2B8C5-00B2-FE3E-B21B-7DB1B4838D31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6207752" y="3426839"/>
              <a:ext cx="762774" cy="599036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3" name="Imagen 72">
            <a:extLst>
              <a:ext uri="{FF2B5EF4-FFF2-40B4-BE49-F238E27FC236}">
                <a16:creationId xmlns:a16="http://schemas.microsoft.com/office/drawing/2014/main" id="{93DEAF87-33B7-51FE-D87A-0F896C0A6E38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0409" y="4292390"/>
            <a:ext cx="2856652" cy="2123650"/>
          </a:xfrm>
          <a:prstGeom prst="rect">
            <a:avLst/>
          </a:prstGeom>
        </p:spPr>
      </p:pic>
      <p:grpSp>
        <p:nvGrpSpPr>
          <p:cNvPr id="75" name="Grupo 74">
            <a:extLst>
              <a:ext uri="{FF2B5EF4-FFF2-40B4-BE49-F238E27FC236}">
                <a16:creationId xmlns:a16="http://schemas.microsoft.com/office/drawing/2014/main" id="{0CAE5912-927E-4747-DCA5-B80826035776}"/>
              </a:ext>
            </a:extLst>
          </p:cNvPr>
          <p:cNvGrpSpPr/>
          <p:nvPr/>
        </p:nvGrpSpPr>
        <p:grpSpPr>
          <a:xfrm>
            <a:off x="3668122" y="625764"/>
            <a:ext cx="1249619" cy="1509564"/>
            <a:chOff x="8155153" y="5408784"/>
            <a:chExt cx="1249619" cy="1509564"/>
          </a:xfrm>
        </p:grpSpPr>
        <p:grpSp>
          <p:nvGrpSpPr>
            <p:cNvPr id="76" name="Group 34">
              <a:extLst>
                <a:ext uri="{FF2B5EF4-FFF2-40B4-BE49-F238E27FC236}">
                  <a16:creationId xmlns:a16="http://schemas.microsoft.com/office/drawing/2014/main" id="{8340E18B-C386-EFC7-C009-79EC34C33358}"/>
                </a:ext>
              </a:extLst>
            </p:cNvPr>
            <p:cNvGrpSpPr/>
            <p:nvPr/>
          </p:nvGrpSpPr>
          <p:grpSpPr>
            <a:xfrm>
              <a:off x="8155153" y="5408784"/>
              <a:ext cx="1249619" cy="478065"/>
              <a:chOff x="11421460" y="2494272"/>
              <a:chExt cx="1249619" cy="478065"/>
            </a:xfrm>
          </p:grpSpPr>
          <p:sp>
            <p:nvSpPr>
              <p:cNvPr id="78" name="TextBox 35">
                <a:extLst>
                  <a:ext uri="{FF2B5EF4-FFF2-40B4-BE49-F238E27FC236}">
                    <a16:creationId xmlns:a16="http://schemas.microsoft.com/office/drawing/2014/main" id="{C8B585D2-3B86-EA94-67E1-AF8FEE90DC9A}"/>
                  </a:ext>
                </a:extLst>
              </p:cNvPr>
              <p:cNvSpPr txBox="1"/>
              <p:nvPr/>
            </p:nvSpPr>
            <p:spPr>
              <a:xfrm>
                <a:off x="11421460" y="2564572"/>
                <a:ext cx="124961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i="1" dirty="0">
                    <a:solidFill>
                      <a:srgbClr val="0070C0"/>
                    </a:solidFill>
                  </a:rPr>
                  <a:t>Faraday cup</a:t>
                </a:r>
              </a:p>
            </p:txBody>
          </p:sp>
          <p:sp>
            <p:nvSpPr>
              <p:cNvPr id="79" name="Oval 42">
                <a:extLst>
                  <a:ext uri="{FF2B5EF4-FFF2-40B4-BE49-F238E27FC236}">
                    <a16:creationId xmlns:a16="http://schemas.microsoft.com/office/drawing/2014/main" id="{6FF3815E-2128-DBB5-C82B-E7BB462EF6B6}"/>
                  </a:ext>
                </a:extLst>
              </p:cNvPr>
              <p:cNvSpPr/>
              <p:nvPr/>
            </p:nvSpPr>
            <p:spPr>
              <a:xfrm>
                <a:off x="11467766" y="2494272"/>
                <a:ext cx="1141485" cy="478065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ln>
                    <a:solidFill>
                      <a:schemeClr val="accent1"/>
                    </a:solidFill>
                  </a:ln>
                  <a:solidFill>
                    <a:schemeClr val="accent1"/>
                  </a:solidFill>
                </a:endParaRPr>
              </a:p>
            </p:txBody>
          </p:sp>
        </p:grpSp>
        <p:cxnSp>
          <p:nvCxnSpPr>
            <p:cNvPr id="77" name="Curved Connector 43">
              <a:extLst>
                <a:ext uri="{FF2B5EF4-FFF2-40B4-BE49-F238E27FC236}">
                  <a16:creationId xmlns:a16="http://schemas.microsoft.com/office/drawing/2014/main" id="{F3237DF4-E813-9DB7-9D09-4855BE13EBB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160318" y="6332977"/>
              <a:ext cx="1028075" cy="142667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CuadroTexto 80">
            <a:extLst>
              <a:ext uri="{FF2B5EF4-FFF2-40B4-BE49-F238E27FC236}">
                <a16:creationId xmlns:a16="http://schemas.microsoft.com/office/drawing/2014/main" id="{D2B58D43-81F0-F041-1DC6-6F77930B192F}"/>
              </a:ext>
            </a:extLst>
          </p:cNvPr>
          <p:cNvSpPr txBox="1"/>
          <p:nvPr/>
        </p:nvSpPr>
        <p:spPr>
          <a:xfrm>
            <a:off x="10055518" y="5062245"/>
            <a:ext cx="1821461" cy="830997"/>
          </a:xfrm>
          <a:custGeom>
            <a:avLst/>
            <a:gdLst>
              <a:gd name="connsiteX0" fmla="*/ 0 w 1821461"/>
              <a:gd name="connsiteY0" fmla="*/ 0 h 830997"/>
              <a:gd name="connsiteX1" fmla="*/ 588939 w 1821461"/>
              <a:gd name="connsiteY1" fmla="*/ 0 h 830997"/>
              <a:gd name="connsiteX2" fmla="*/ 1196093 w 1821461"/>
              <a:gd name="connsiteY2" fmla="*/ 0 h 830997"/>
              <a:gd name="connsiteX3" fmla="*/ 1821461 w 1821461"/>
              <a:gd name="connsiteY3" fmla="*/ 0 h 830997"/>
              <a:gd name="connsiteX4" fmla="*/ 1821461 w 1821461"/>
              <a:gd name="connsiteY4" fmla="*/ 415499 h 830997"/>
              <a:gd name="connsiteX5" fmla="*/ 1821461 w 1821461"/>
              <a:gd name="connsiteY5" fmla="*/ 830997 h 830997"/>
              <a:gd name="connsiteX6" fmla="*/ 1214307 w 1821461"/>
              <a:gd name="connsiteY6" fmla="*/ 830997 h 830997"/>
              <a:gd name="connsiteX7" fmla="*/ 643583 w 1821461"/>
              <a:gd name="connsiteY7" fmla="*/ 830997 h 830997"/>
              <a:gd name="connsiteX8" fmla="*/ 0 w 1821461"/>
              <a:gd name="connsiteY8" fmla="*/ 830997 h 830997"/>
              <a:gd name="connsiteX9" fmla="*/ 0 w 1821461"/>
              <a:gd name="connsiteY9" fmla="*/ 423808 h 830997"/>
              <a:gd name="connsiteX10" fmla="*/ 0 w 1821461"/>
              <a:gd name="connsiteY10" fmla="*/ 0 h 83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21461" h="830997" fill="none" extrusionOk="0">
                <a:moveTo>
                  <a:pt x="0" y="0"/>
                </a:moveTo>
                <a:cubicBezTo>
                  <a:pt x="126318" y="24299"/>
                  <a:pt x="426013" y="23795"/>
                  <a:pt x="588939" y="0"/>
                </a:cubicBezTo>
                <a:cubicBezTo>
                  <a:pt x="751865" y="-23795"/>
                  <a:pt x="957659" y="-22625"/>
                  <a:pt x="1196093" y="0"/>
                </a:cubicBezTo>
                <a:cubicBezTo>
                  <a:pt x="1434527" y="22625"/>
                  <a:pt x="1573672" y="-20622"/>
                  <a:pt x="1821461" y="0"/>
                </a:cubicBezTo>
                <a:cubicBezTo>
                  <a:pt x="1834516" y="151876"/>
                  <a:pt x="1841259" y="215153"/>
                  <a:pt x="1821461" y="415499"/>
                </a:cubicBezTo>
                <a:cubicBezTo>
                  <a:pt x="1801663" y="615845"/>
                  <a:pt x="1826501" y="693249"/>
                  <a:pt x="1821461" y="830997"/>
                </a:cubicBezTo>
                <a:cubicBezTo>
                  <a:pt x="1695280" y="808677"/>
                  <a:pt x="1454886" y="854104"/>
                  <a:pt x="1214307" y="830997"/>
                </a:cubicBezTo>
                <a:cubicBezTo>
                  <a:pt x="973728" y="807890"/>
                  <a:pt x="835833" y="837717"/>
                  <a:pt x="643583" y="830997"/>
                </a:cubicBezTo>
                <a:cubicBezTo>
                  <a:pt x="451333" y="824277"/>
                  <a:pt x="232911" y="847467"/>
                  <a:pt x="0" y="830997"/>
                </a:cubicBezTo>
                <a:cubicBezTo>
                  <a:pt x="-324" y="651864"/>
                  <a:pt x="11063" y="530212"/>
                  <a:pt x="0" y="423808"/>
                </a:cubicBezTo>
                <a:cubicBezTo>
                  <a:pt x="-11063" y="317404"/>
                  <a:pt x="-4893" y="174346"/>
                  <a:pt x="0" y="0"/>
                </a:cubicBezTo>
                <a:close/>
              </a:path>
              <a:path w="1821461" h="830997" stroke="0" extrusionOk="0">
                <a:moveTo>
                  <a:pt x="0" y="0"/>
                </a:moveTo>
                <a:cubicBezTo>
                  <a:pt x="133205" y="13911"/>
                  <a:pt x="403632" y="10480"/>
                  <a:pt x="588939" y="0"/>
                </a:cubicBezTo>
                <a:cubicBezTo>
                  <a:pt x="774246" y="-10480"/>
                  <a:pt x="1018997" y="577"/>
                  <a:pt x="1141449" y="0"/>
                </a:cubicBezTo>
                <a:cubicBezTo>
                  <a:pt x="1263901" y="-577"/>
                  <a:pt x="1550341" y="-33490"/>
                  <a:pt x="1821461" y="0"/>
                </a:cubicBezTo>
                <a:cubicBezTo>
                  <a:pt x="1820359" y="167148"/>
                  <a:pt x="1816469" y="312559"/>
                  <a:pt x="1821461" y="407189"/>
                </a:cubicBezTo>
                <a:cubicBezTo>
                  <a:pt x="1826453" y="501819"/>
                  <a:pt x="1833040" y="627735"/>
                  <a:pt x="1821461" y="830997"/>
                </a:cubicBezTo>
                <a:cubicBezTo>
                  <a:pt x="1676561" y="855223"/>
                  <a:pt x="1466107" y="818916"/>
                  <a:pt x="1250737" y="830997"/>
                </a:cubicBezTo>
                <a:cubicBezTo>
                  <a:pt x="1035367" y="843078"/>
                  <a:pt x="841558" y="809811"/>
                  <a:pt x="680012" y="830997"/>
                </a:cubicBezTo>
                <a:cubicBezTo>
                  <a:pt x="518466" y="852183"/>
                  <a:pt x="180354" y="821644"/>
                  <a:pt x="0" y="830997"/>
                </a:cubicBezTo>
                <a:cubicBezTo>
                  <a:pt x="11940" y="692580"/>
                  <a:pt x="15102" y="554402"/>
                  <a:pt x="0" y="440428"/>
                </a:cubicBezTo>
                <a:cubicBezTo>
                  <a:pt x="-15102" y="326454"/>
                  <a:pt x="-822" y="111273"/>
                  <a:pt x="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58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ES_tradnl" sz="1600" dirty="0">
                <a:solidFill>
                  <a:schemeClr val="accent3"/>
                </a:solidFill>
              </a:rPr>
              <a:t>Vacío</a:t>
            </a:r>
          </a:p>
          <a:p>
            <a:pPr algn="ctr"/>
            <a:r>
              <a:rPr lang="es-ES_tradnl" sz="1600" dirty="0">
                <a:solidFill>
                  <a:srgbClr val="497728"/>
                </a:solidFill>
              </a:rPr>
              <a:t>Focalización del haz</a:t>
            </a:r>
          </a:p>
          <a:p>
            <a:pPr algn="ctr"/>
            <a:r>
              <a:rPr lang="es-ES_tradnl" sz="1600" dirty="0">
                <a:solidFill>
                  <a:srgbClr val="0070C0"/>
                </a:solidFill>
              </a:rPr>
              <a:t>Diagnóstico del haz</a:t>
            </a:r>
          </a:p>
        </p:txBody>
      </p:sp>
      <p:pic>
        <p:nvPicPr>
          <p:cNvPr id="83" name="Imagen 82">
            <a:extLst>
              <a:ext uri="{FF2B5EF4-FFF2-40B4-BE49-F238E27FC236}">
                <a16:creationId xmlns:a16="http://schemas.microsoft.com/office/drawing/2014/main" id="{47EB6C45-90CE-71E9-423F-7EF9B126D143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77600" y="4316911"/>
            <a:ext cx="734620" cy="928922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54F5D568-F4B2-20E8-4DE5-1D30083EFBC6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2526" y="388754"/>
            <a:ext cx="4562008" cy="1710753"/>
          </a:xfrm>
          <a:prstGeom prst="rect">
            <a:avLst/>
          </a:prstGeom>
        </p:spPr>
      </p:pic>
      <p:grpSp>
        <p:nvGrpSpPr>
          <p:cNvPr id="86" name="Grupo 85">
            <a:extLst>
              <a:ext uri="{FF2B5EF4-FFF2-40B4-BE49-F238E27FC236}">
                <a16:creationId xmlns:a16="http://schemas.microsoft.com/office/drawing/2014/main" id="{A92CAB77-AB6D-FF4F-79FB-D52788782A1B}"/>
              </a:ext>
            </a:extLst>
          </p:cNvPr>
          <p:cNvGrpSpPr/>
          <p:nvPr/>
        </p:nvGrpSpPr>
        <p:grpSpPr>
          <a:xfrm>
            <a:off x="1266411" y="3840155"/>
            <a:ext cx="3340419" cy="2575885"/>
            <a:chOff x="4584700" y="2146300"/>
            <a:chExt cx="3444484" cy="2565400"/>
          </a:xfrm>
        </p:grpSpPr>
        <p:pic>
          <p:nvPicPr>
            <p:cNvPr id="87" name="Imagen 86">
              <a:extLst>
                <a:ext uri="{FF2B5EF4-FFF2-40B4-BE49-F238E27FC236}">
                  <a16:creationId xmlns:a16="http://schemas.microsoft.com/office/drawing/2014/main" id="{3882ED31-552F-C39E-8688-781DA40D3F3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84700" y="2146300"/>
              <a:ext cx="3022600" cy="2565400"/>
            </a:xfrm>
            <a:prstGeom prst="rect">
              <a:avLst/>
            </a:prstGeom>
          </p:spPr>
        </p:pic>
        <p:sp>
          <p:nvSpPr>
            <p:cNvPr id="88" name="CuadroTexto 87">
              <a:extLst>
                <a:ext uri="{FF2B5EF4-FFF2-40B4-BE49-F238E27FC236}">
                  <a16:creationId xmlns:a16="http://schemas.microsoft.com/office/drawing/2014/main" id="{D0122081-8D54-D498-4C49-8559D906CC2B}"/>
                </a:ext>
              </a:extLst>
            </p:cNvPr>
            <p:cNvSpPr txBox="1"/>
            <p:nvPr/>
          </p:nvSpPr>
          <p:spPr>
            <a:xfrm>
              <a:off x="6995786" y="2411260"/>
              <a:ext cx="651354" cy="253916"/>
            </a:xfrm>
            <a:prstGeom prst="rect">
              <a:avLst/>
            </a:prstGeom>
            <a:solidFill>
              <a:srgbClr val="F2F2F2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1050" dirty="0"/>
                <a:t>Aislante</a:t>
              </a:r>
            </a:p>
          </p:txBody>
        </p:sp>
        <p:sp>
          <p:nvSpPr>
            <p:cNvPr id="89" name="CuadroTexto 88">
              <a:extLst>
                <a:ext uri="{FF2B5EF4-FFF2-40B4-BE49-F238E27FC236}">
                  <a16:creationId xmlns:a16="http://schemas.microsoft.com/office/drawing/2014/main" id="{69137FAD-E5FA-3B83-FA48-676A6335B358}"/>
                </a:ext>
              </a:extLst>
            </p:cNvPr>
            <p:cNvSpPr txBox="1"/>
            <p:nvPr/>
          </p:nvSpPr>
          <p:spPr>
            <a:xfrm>
              <a:off x="6955945" y="2930136"/>
              <a:ext cx="1073239" cy="253916"/>
            </a:xfrm>
            <a:prstGeom prst="rect">
              <a:avLst/>
            </a:prstGeom>
            <a:solidFill>
              <a:srgbClr val="F2F2F2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1050" dirty="0"/>
                <a:t>Taza de medida</a:t>
              </a:r>
            </a:p>
          </p:txBody>
        </p:sp>
        <p:sp>
          <p:nvSpPr>
            <p:cNvPr id="90" name="CuadroTexto 89">
              <a:extLst>
                <a:ext uri="{FF2B5EF4-FFF2-40B4-BE49-F238E27FC236}">
                  <a16:creationId xmlns:a16="http://schemas.microsoft.com/office/drawing/2014/main" id="{01EA81A3-E199-2D00-EB4D-8A23E112CBC7}"/>
                </a:ext>
              </a:extLst>
            </p:cNvPr>
            <p:cNvSpPr txBox="1"/>
            <p:nvPr/>
          </p:nvSpPr>
          <p:spPr>
            <a:xfrm>
              <a:off x="6650188" y="4059959"/>
              <a:ext cx="957111" cy="253916"/>
            </a:xfrm>
            <a:prstGeom prst="rect">
              <a:avLst/>
            </a:prstGeom>
            <a:solidFill>
              <a:srgbClr val="F2F2F2"/>
            </a:solidFill>
          </p:spPr>
          <p:txBody>
            <a:bodyPr wrap="square" rtlCol="0">
              <a:spAutoFit/>
            </a:bodyPr>
            <a:lstStyle/>
            <a:p>
              <a:r>
                <a:rPr lang="es-ES_tradnl" sz="1050" dirty="0"/>
                <a:t>Electrómetro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67650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8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1873956" y="452445"/>
            <a:ext cx="9956800" cy="45156"/>
          </a:xfrm>
          <a:prstGeom prst="line">
            <a:avLst/>
          </a:prstGeom>
          <a:noFill/>
          <a:ln w="12700" cap="flat">
            <a:solidFill>
              <a:srgbClr val="0070C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TextBox 2"/>
          <p:cNvSpPr txBox="1"/>
          <p:nvPr/>
        </p:nvSpPr>
        <p:spPr>
          <a:xfrm>
            <a:off x="2453016" y="11907"/>
            <a:ext cx="7285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>
                <a:latin typeface="Trebuchet MS" charset="0"/>
                <a:ea typeface="Trebuchet MS" charset="0"/>
                <a:cs typeface="Trebuchet MS" charset="0"/>
              </a:rPr>
              <a:t>Líneas experimentales: montajes experimentales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4068619-29FF-082E-F897-6ED0D76AC9BA}"/>
              </a:ext>
            </a:extLst>
          </p:cNvPr>
          <p:cNvSpPr txBox="1"/>
          <p:nvPr/>
        </p:nvSpPr>
        <p:spPr>
          <a:xfrm>
            <a:off x="3580375" y="6473370"/>
            <a:ext cx="1632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S. Viñals  - TEAFN 2023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8D41A87F-8305-6D62-C077-DCC28333F9AA}"/>
              </a:ext>
            </a:extLst>
          </p:cNvPr>
          <p:cNvGrpSpPr/>
          <p:nvPr/>
        </p:nvGrpSpPr>
        <p:grpSpPr>
          <a:xfrm>
            <a:off x="1300231" y="1317148"/>
            <a:ext cx="10758888" cy="4223704"/>
            <a:chOff x="1300231" y="1317148"/>
            <a:chExt cx="10758888" cy="4223704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BA6F7072-38B9-4E86-5E1F-C2F4821975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2F5F2"/>
                </a:clrFrom>
                <a:clrTo>
                  <a:srgbClr val="F2F5F2">
                    <a:alpha val="0"/>
                  </a:srgbClr>
                </a:clrTo>
              </a:clrChange>
              <a:alphaModFix/>
            </a:blip>
            <a:stretch>
              <a:fillRect/>
            </a:stretch>
          </p:blipFill>
          <p:spPr>
            <a:xfrm>
              <a:off x="1300231" y="1317148"/>
              <a:ext cx="10758888" cy="4223704"/>
            </a:xfrm>
            <a:prstGeom prst="rect">
              <a:avLst/>
            </a:prstGeom>
          </p:spPr>
        </p:pic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AFA4676F-1119-B292-78D5-BBFB6D6D8A1A}"/>
                </a:ext>
              </a:extLst>
            </p:cNvPr>
            <p:cNvSpPr txBox="1"/>
            <p:nvPr/>
          </p:nvSpPr>
          <p:spPr>
            <a:xfrm>
              <a:off x="6852356" y="4229100"/>
              <a:ext cx="8595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00" dirty="0"/>
                <a:t>STANDARD</a:t>
              </a:r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0ADF6EC8-A79C-B992-B488-16D36F92CA62}"/>
              </a:ext>
            </a:extLst>
          </p:cNvPr>
          <p:cNvGrpSpPr/>
          <p:nvPr/>
        </p:nvGrpSpPr>
        <p:grpSpPr>
          <a:xfrm>
            <a:off x="6720290" y="3429000"/>
            <a:ext cx="1211856" cy="1046321"/>
            <a:chOff x="6720290" y="3429000"/>
            <a:chExt cx="1211856" cy="1046321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5A7A9BE0-22C1-92DD-DD23-C9A5D921C5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2F5F2"/>
                </a:clrFrom>
                <a:clrTo>
                  <a:srgbClr val="F2F5F2">
                    <a:alpha val="0"/>
                  </a:srgbClr>
                </a:clrTo>
              </a:clrChange>
            </a:blip>
            <a:srcRect l="50378" t="50000" r="38358" b="25228"/>
            <a:stretch/>
          </p:blipFill>
          <p:spPr>
            <a:xfrm>
              <a:off x="6720290" y="3429000"/>
              <a:ext cx="1211856" cy="1046321"/>
            </a:xfrm>
            <a:prstGeom prst="rect">
              <a:avLst/>
            </a:prstGeom>
          </p:spPr>
        </p:pic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7D54F932-B0DF-D84F-591A-2C969140E8DD}"/>
                </a:ext>
              </a:extLst>
            </p:cNvPr>
            <p:cNvSpPr txBox="1"/>
            <p:nvPr/>
          </p:nvSpPr>
          <p:spPr>
            <a:xfrm>
              <a:off x="6852356" y="4229100"/>
              <a:ext cx="8595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00" dirty="0"/>
                <a:t>STANDARD</a:t>
              </a:r>
            </a:p>
          </p:txBody>
        </p:sp>
      </p:grpSp>
      <p:pic>
        <p:nvPicPr>
          <p:cNvPr id="13" name="Imagen 12">
            <a:extLst>
              <a:ext uri="{FF2B5EF4-FFF2-40B4-BE49-F238E27FC236}">
                <a16:creationId xmlns:a16="http://schemas.microsoft.com/office/drawing/2014/main" id="{6B99072C-CF08-3923-A13E-DE02E0F372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9759" y="616570"/>
            <a:ext cx="3175000" cy="2324100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1343F388-A4E3-6915-8D47-AA71E282DCBD}"/>
              </a:ext>
            </a:extLst>
          </p:cNvPr>
          <p:cNvSpPr txBox="1"/>
          <p:nvPr/>
        </p:nvSpPr>
        <p:spPr>
          <a:xfrm>
            <a:off x="2049996" y="691455"/>
            <a:ext cx="4155931" cy="1477328"/>
          </a:xfrm>
          <a:prstGeom prst="rect">
            <a:avLst/>
          </a:prstGeom>
          <a:noFill/>
          <a:ln w="76200">
            <a:solidFill>
              <a:srgbClr val="000000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Análisis de Materiales</a:t>
            </a:r>
          </a:p>
          <a:p>
            <a:pPr algn="ctr"/>
            <a:endParaRPr lang="es-ES_tradn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dirty="0"/>
              <a:t>Composición elemental: PIXE, ERDA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dirty="0"/>
              <a:t>Composición en profundidad: RBS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66A01D25-6BE8-5C0A-02B7-3E842BF8F89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5F2"/>
              </a:clrFrom>
              <a:clrTo>
                <a:srgbClr val="F2F5F2">
                  <a:alpha val="0"/>
                </a:srgbClr>
              </a:clrTo>
            </a:clrChange>
          </a:blip>
          <a:srcRect l="61674" t="68943" r="15141" b="2574"/>
          <a:stretch/>
        </p:blipFill>
        <p:spPr>
          <a:xfrm>
            <a:off x="7932146" y="4227554"/>
            <a:ext cx="2494244" cy="1203089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CC458411-B87C-C7BC-5A1C-91E89FE8978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977859" y="611613"/>
            <a:ext cx="3098800" cy="2324100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909370BA-1156-E629-771C-8EFFD4AED0D8}"/>
              </a:ext>
            </a:extLst>
          </p:cNvPr>
          <p:cNvSpPr txBox="1"/>
          <p:nvPr/>
        </p:nvSpPr>
        <p:spPr>
          <a:xfrm>
            <a:off x="2049996" y="686498"/>
            <a:ext cx="4155931" cy="2031325"/>
          </a:xfrm>
          <a:prstGeom prst="rect">
            <a:avLst/>
          </a:prstGeom>
          <a:noFill/>
          <a:ln w="76200">
            <a:solidFill>
              <a:srgbClr val="000000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Análisis de Materiales </a:t>
            </a:r>
          </a:p>
          <a:p>
            <a:pPr algn="ctr"/>
            <a:endParaRPr lang="es-ES_tradn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dirty="0"/>
              <a:t>Haces ~10 nm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dirty="0"/>
              <a:t>Composición elemental: PIXE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dirty="0"/>
              <a:t>Análisis detallados punto a punto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E4C6A3AB-53B7-BD77-2C3E-3191CA68B7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5F2"/>
              </a:clrFrom>
              <a:clrTo>
                <a:srgbClr val="F2F5F2">
                  <a:alpha val="0"/>
                </a:srgbClr>
              </a:clrTo>
            </a:clrChange>
          </a:blip>
          <a:srcRect l="61604" t="50217" r="13886" b="26331"/>
          <a:stretch/>
        </p:blipFill>
        <p:spPr>
          <a:xfrm>
            <a:off x="7932146" y="3436621"/>
            <a:ext cx="2636794" cy="99060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188BB416-02BC-8C4D-30C9-4575AFA6EC8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951588" y="774679"/>
            <a:ext cx="3098800" cy="2008481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86A3BF25-2D4A-F073-9D7E-6EAFA20C7DFA}"/>
              </a:ext>
            </a:extLst>
          </p:cNvPr>
          <p:cNvSpPr txBox="1"/>
          <p:nvPr/>
        </p:nvSpPr>
        <p:spPr>
          <a:xfrm>
            <a:off x="2049996" y="691455"/>
            <a:ext cx="4155931" cy="1477328"/>
          </a:xfrm>
          <a:prstGeom prst="rect">
            <a:avLst/>
          </a:prstGeom>
          <a:noFill/>
          <a:ln w="76200">
            <a:solidFill>
              <a:srgbClr val="000000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Análisis de Materiales </a:t>
            </a:r>
          </a:p>
          <a:p>
            <a:pPr algn="ctr"/>
            <a:endParaRPr lang="es-ES_tradn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dirty="0"/>
              <a:t>Perfiles de profundidad: ERDA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dirty="0"/>
              <a:t>Identificación de elementos: TOF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B888073B-F92F-F7D4-DC33-3BF3E2B0E00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200617" y="4156926"/>
            <a:ext cx="3098800" cy="2008481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</p:spTree>
    <p:extLst>
      <p:ext uri="{BB962C8B-B14F-4D97-AF65-F5344CB8AC3E}">
        <p14:creationId xmlns:p14="http://schemas.microsoft.com/office/powerpoint/2010/main" val="37040492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23" grpId="0" animBg="1"/>
      <p:bldP spid="23" grpId="1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V="1">
            <a:off x="1873956" y="452445"/>
            <a:ext cx="9956800" cy="45156"/>
          </a:xfrm>
          <a:prstGeom prst="line">
            <a:avLst/>
          </a:prstGeom>
          <a:noFill/>
          <a:ln w="12700" cap="flat">
            <a:solidFill>
              <a:srgbClr val="0070C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TextBox 2"/>
          <p:cNvSpPr txBox="1"/>
          <p:nvPr/>
        </p:nvSpPr>
        <p:spPr>
          <a:xfrm>
            <a:off x="2453016" y="11907"/>
            <a:ext cx="7285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>
                <a:latin typeface="Trebuchet MS" charset="0"/>
                <a:ea typeface="Trebuchet MS" charset="0"/>
                <a:cs typeface="Trebuchet MS" charset="0"/>
              </a:rPr>
              <a:t>Líneas experimentales: montajes experimentales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14068619-29FF-082E-F897-6ED0D76AC9BA}"/>
              </a:ext>
            </a:extLst>
          </p:cNvPr>
          <p:cNvSpPr txBox="1"/>
          <p:nvPr/>
        </p:nvSpPr>
        <p:spPr>
          <a:xfrm>
            <a:off x="3580375" y="6473370"/>
            <a:ext cx="1632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S. Viñals  - TEAFN 2023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8D41A87F-8305-6D62-C077-DCC28333F9AA}"/>
              </a:ext>
            </a:extLst>
          </p:cNvPr>
          <p:cNvGrpSpPr/>
          <p:nvPr/>
        </p:nvGrpSpPr>
        <p:grpSpPr>
          <a:xfrm>
            <a:off x="1300231" y="1317148"/>
            <a:ext cx="10758888" cy="4223704"/>
            <a:chOff x="1300231" y="1317148"/>
            <a:chExt cx="10758888" cy="4223704"/>
          </a:xfrm>
        </p:grpSpPr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BA6F7072-38B9-4E86-5E1F-C2F4821975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2F5F2"/>
                </a:clrFrom>
                <a:clrTo>
                  <a:srgbClr val="F2F5F2">
                    <a:alpha val="0"/>
                  </a:srgbClr>
                </a:clrTo>
              </a:clrChange>
              <a:alphaModFix amt="25000"/>
            </a:blip>
            <a:stretch>
              <a:fillRect/>
            </a:stretch>
          </p:blipFill>
          <p:spPr>
            <a:xfrm>
              <a:off x="1300231" y="1317148"/>
              <a:ext cx="10758888" cy="4223704"/>
            </a:xfrm>
            <a:prstGeom prst="rect">
              <a:avLst/>
            </a:prstGeom>
          </p:spPr>
        </p:pic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AFA4676F-1119-B292-78D5-BBFB6D6D8A1A}"/>
                </a:ext>
              </a:extLst>
            </p:cNvPr>
            <p:cNvSpPr txBox="1"/>
            <p:nvPr/>
          </p:nvSpPr>
          <p:spPr>
            <a:xfrm>
              <a:off x="6852356" y="4229100"/>
              <a:ext cx="8595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000" dirty="0">
                  <a:solidFill>
                    <a:schemeClr val="accent6">
                      <a:lumMod val="40000"/>
                      <a:lumOff val="60000"/>
                    </a:schemeClr>
                  </a:solidFill>
                </a:rPr>
                <a:t>STANDARD</a:t>
              </a:r>
            </a:p>
          </p:txBody>
        </p:sp>
      </p:grpSp>
      <p:pic>
        <p:nvPicPr>
          <p:cNvPr id="13" name="Imagen 12">
            <a:extLst>
              <a:ext uri="{FF2B5EF4-FFF2-40B4-BE49-F238E27FC236}">
                <a16:creationId xmlns:a16="http://schemas.microsoft.com/office/drawing/2014/main" id="{6B99072C-CF08-3923-A13E-DE02E0F372D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601" r="7601"/>
          <a:stretch/>
        </p:blipFill>
        <p:spPr>
          <a:xfrm>
            <a:off x="3429558" y="3527169"/>
            <a:ext cx="3085542" cy="2675619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1343F388-A4E3-6915-8D47-AA71E282DCBD}"/>
              </a:ext>
            </a:extLst>
          </p:cNvPr>
          <p:cNvSpPr txBox="1"/>
          <p:nvPr/>
        </p:nvSpPr>
        <p:spPr>
          <a:xfrm>
            <a:off x="2174276" y="691455"/>
            <a:ext cx="4340824" cy="2585323"/>
          </a:xfrm>
          <a:prstGeom prst="rect">
            <a:avLst/>
          </a:prstGeom>
          <a:noFill/>
          <a:ln w="76200">
            <a:solidFill>
              <a:srgbClr val="000000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Modificación de Materiales</a:t>
            </a:r>
          </a:p>
          <a:p>
            <a:pPr algn="ctr"/>
            <a:endParaRPr lang="es-ES_tradn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dirty="0"/>
              <a:t>Implantaciones de iones: óptica, fusión…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dirty="0" err="1"/>
              <a:t>Macrohaz</a:t>
            </a:r>
            <a:r>
              <a:rPr lang="es-ES_tradnl" dirty="0"/>
              <a:t> externo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dirty="0"/>
              <a:t>Láser femtosegundos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dirty="0"/>
              <a:t>Irradiación </a:t>
            </a:r>
            <a:r>
              <a:rPr lang="es-ES_tradnl" dirty="0" err="1"/>
              <a:t>ión+láser</a:t>
            </a:r>
            <a:endParaRPr lang="es-ES_tradnl" dirty="0"/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E4C6A3AB-53B7-BD77-2C3E-3191CA68B7E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5F2"/>
              </a:clrFrom>
              <a:clrTo>
                <a:srgbClr val="F2F5F2">
                  <a:alpha val="0"/>
                </a:srgbClr>
              </a:clrTo>
            </a:clrChange>
          </a:blip>
          <a:srcRect l="78001" t="39" r="34" b="47640"/>
          <a:stretch/>
        </p:blipFill>
        <p:spPr>
          <a:xfrm>
            <a:off x="9696004" y="1317149"/>
            <a:ext cx="2363115" cy="221002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57FF46F0-DA0B-F561-27EC-5A8771446D8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7710" r="17710"/>
          <a:stretch/>
        </p:blipFill>
        <p:spPr>
          <a:xfrm>
            <a:off x="8196214" y="3530896"/>
            <a:ext cx="3085542" cy="2675619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0B3CF5C-4C04-5F81-D955-ED5904E215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5F2"/>
              </a:clrFrom>
              <a:clrTo>
                <a:srgbClr val="F2F5F2">
                  <a:alpha val="0"/>
                </a:srgbClr>
              </a:clrTo>
            </a:clrChange>
          </a:blip>
          <a:srcRect l="63127" t="21751" r="16351" b="52458"/>
          <a:stretch/>
        </p:blipFill>
        <p:spPr>
          <a:xfrm>
            <a:off x="8095785" y="2237678"/>
            <a:ext cx="2207942" cy="108942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2438D063-DBBA-22CC-629D-A8373893538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6755" r="6755"/>
          <a:stretch/>
        </p:blipFill>
        <p:spPr>
          <a:xfrm>
            <a:off x="3427025" y="3527169"/>
            <a:ext cx="3085542" cy="2675619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A37666FE-B774-AB9E-0D66-7D356AD10857}"/>
              </a:ext>
            </a:extLst>
          </p:cNvPr>
          <p:cNvSpPr txBox="1"/>
          <p:nvPr/>
        </p:nvSpPr>
        <p:spPr>
          <a:xfrm>
            <a:off x="2162758" y="723963"/>
            <a:ext cx="4340824" cy="2031325"/>
          </a:xfrm>
          <a:prstGeom prst="rect">
            <a:avLst/>
          </a:prstGeom>
          <a:noFill/>
          <a:ln w="76200">
            <a:solidFill>
              <a:srgbClr val="000000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Física nuclear fundamental</a:t>
            </a:r>
          </a:p>
          <a:p>
            <a:pPr algn="ctr"/>
            <a:endParaRPr lang="es-ES_tradnl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Estructura de la materia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Núcleos exóticos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Reacciones nucleares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42611450-4D31-F0FD-851C-498238F9D3C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6629" t="30842" r="6755"/>
          <a:stretch/>
        </p:blipFill>
        <p:spPr>
          <a:xfrm>
            <a:off x="8193681" y="3804042"/>
            <a:ext cx="3085542" cy="2402473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B193BF2E-CA58-F7BF-5B86-22DE677C84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5F2"/>
              </a:clrFrom>
              <a:clrTo>
                <a:srgbClr val="F2F5F2">
                  <a:alpha val="0"/>
                </a:srgbClr>
              </a:clrTo>
            </a:clrChange>
          </a:blip>
          <a:srcRect l="57422" t="5991" r="22056" b="68989"/>
          <a:stretch/>
        </p:blipFill>
        <p:spPr>
          <a:xfrm>
            <a:off x="7470781" y="1575974"/>
            <a:ext cx="2207942" cy="1056884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7A91EFA7-D720-EF18-3B69-C13F2663283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-114" r="8254"/>
          <a:stretch/>
        </p:blipFill>
        <p:spPr>
          <a:xfrm>
            <a:off x="3089769" y="3547360"/>
            <a:ext cx="3394817" cy="2675619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417E6CB5-60F2-9C4C-B4D5-AC6C86F6DDF0}"/>
              </a:ext>
            </a:extLst>
          </p:cNvPr>
          <p:cNvSpPr txBox="1"/>
          <p:nvPr/>
        </p:nvSpPr>
        <p:spPr>
          <a:xfrm>
            <a:off x="2162758" y="692062"/>
            <a:ext cx="4340824" cy="2862322"/>
          </a:xfrm>
          <a:prstGeom prst="rect">
            <a:avLst/>
          </a:prstGeom>
          <a:noFill/>
          <a:ln w="76200">
            <a:solidFill>
              <a:srgbClr val="000000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Análisis de tesoros y aplicaciones bio</a:t>
            </a:r>
          </a:p>
          <a:p>
            <a:pPr algn="ctr"/>
            <a:endParaRPr lang="es-ES_tradn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dirty="0"/>
              <a:t>Elementos traza en tesoros arqueológicos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dirty="0"/>
              <a:t>Irradiación de células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_tradnl" dirty="0"/>
              <a:t>Activación de contrastes líquidos o nanomateriales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dirty="0"/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F9390641-F349-9A77-1607-6B5C3F6B021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3508" r="3508"/>
          <a:stretch/>
        </p:blipFill>
        <p:spPr>
          <a:xfrm>
            <a:off x="8165700" y="3824233"/>
            <a:ext cx="3085542" cy="2402473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44173F0A-9E94-7B4F-0500-992569FA52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2F5F2"/>
              </a:clrFrom>
              <a:clrTo>
                <a:srgbClr val="F2F5F2">
                  <a:alpha val="0"/>
                </a:srgbClr>
              </a:clrTo>
            </a:clrChange>
          </a:blip>
          <a:srcRect l="48543" t="17861" r="41250" b="53566"/>
          <a:stretch/>
        </p:blipFill>
        <p:spPr>
          <a:xfrm>
            <a:off x="6521803" y="2069814"/>
            <a:ext cx="1098197" cy="1206964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D6CB6E37-9D5D-1E74-97B1-151200B99721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14286" r="14286"/>
          <a:stretch/>
        </p:blipFill>
        <p:spPr>
          <a:xfrm>
            <a:off x="3089769" y="3527169"/>
            <a:ext cx="3394817" cy="2675619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31" name="CuadroTexto 30">
            <a:extLst>
              <a:ext uri="{FF2B5EF4-FFF2-40B4-BE49-F238E27FC236}">
                <a16:creationId xmlns:a16="http://schemas.microsoft.com/office/drawing/2014/main" id="{4BDEEC30-3F35-961A-66AB-FA681E5F4412}"/>
              </a:ext>
            </a:extLst>
          </p:cNvPr>
          <p:cNvSpPr txBox="1"/>
          <p:nvPr/>
        </p:nvSpPr>
        <p:spPr>
          <a:xfrm>
            <a:off x="2162758" y="701550"/>
            <a:ext cx="4340824" cy="2585323"/>
          </a:xfrm>
          <a:prstGeom prst="rect">
            <a:avLst/>
          </a:prstGeom>
          <a:noFill/>
          <a:ln w="76200">
            <a:solidFill>
              <a:srgbClr val="000000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/>
              <a:t>Física nuclear fundamental</a:t>
            </a:r>
          </a:p>
          <a:p>
            <a:pPr algn="ctr"/>
            <a:endParaRPr lang="es-ES_trad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Reacciones nucleares de interés astrofísico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Medidas de sección eficaz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dirty="0"/>
              <a:t>Correlaciones angulares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s-ES_tradnl" dirty="0"/>
          </a:p>
        </p:txBody>
      </p:sp>
      <p:pic>
        <p:nvPicPr>
          <p:cNvPr id="32" name="Imagen 31">
            <a:extLst>
              <a:ext uri="{FF2B5EF4-FFF2-40B4-BE49-F238E27FC236}">
                <a16:creationId xmlns:a16="http://schemas.microsoft.com/office/drawing/2014/main" id="{516229EB-DB67-6D24-BAD2-1CB58C5A13C2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865" r="865"/>
          <a:stretch/>
        </p:blipFill>
        <p:spPr>
          <a:xfrm>
            <a:off x="8165700" y="3804042"/>
            <a:ext cx="3085542" cy="2402473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</p:spTree>
    <p:extLst>
      <p:ext uri="{BB962C8B-B14F-4D97-AF65-F5344CB8AC3E}">
        <p14:creationId xmlns:p14="http://schemas.microsoft.com/office/powerpoint/2010/main" val="19735607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7" grpId="0" animBg="1"/>
      <p:bldP spid="17" grpId="1" animBg="1"/>
      <p:bldP spid="21" grpId="0" animBg="1"/>
      <p:bldP spid="21" grpId="1" animBg="1"/>
      <p:bldP spid="31" grpId="0" animBg="1"/>
    </p:bld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5409</TotalTime>
  <Words>384</Words>
  <Application>Microsoft Macintosh PowerPoint</Application>
  <PresentationFormat>Panorámica</PresentationFormat>
  <Paragraphs>142</Paragraphs>
  <Slides>10</Slides>
  <Notes>8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10</vt:i4>
      </vt:variant>
    </vt:vector>
  </HeadingPairs>
  <TitlesOfParts>
    <vt:vector size="22" baseType="lpstr">
      <vt:lpstr>Arial</vt:lpstr>
      <vt:lpstr>Avenir Next</vt:lpstr>
      <vt:lpstr>Calibri</vt:lpstr>
      <vt:lpstr>Calibri Light</vt:lpstr>
      <vt:lpstr>Cambria Math</vt:lpstr>
      <vt:lpstr>Dreaming Outloud Pro</vt:lpstr>
      <vt:lpstr>Gill Sans MT</vt:lpstr>
      <vt:lpstr>Trebuchet MS</vt:lpstr>
      <vt:lpstr>Parcel</vt:lpstr>
      <vt:lpstr>Office Theme</vt:lpstr>
      <vt:lpstr>Visio</vt:lpstr>
      <vt:lpstr>VISIO</vt:lpstr>
      <vt:lpstr>CMAM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¡Os esperamos!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Comité Científico del CMAM</dc:title>
  <dc:creator>Microsoft Office User</dc:creator>
  <cp:lastModifiedBy>Microsoft Office User</cp:lastModifiedBy>
  <cp:revision>31</cp:revision>
  <dcterms:created xsi:type="dcterms:W3CDTF">2021-03-11T08:51:00Z</dcterms:created>
  <dcterms:modified xsi:type="dcterms:W3CDTF">2023-01-26T10:38:50Z</dcterms:modified>
</cp:coreProperties>
</file>